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Default Extension="gif" ContentType="image/gif"/>
  <Override PartName="/ppt/notesSlides/notesSlide3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459" r:id="rId3"/>
    <p:sldId id="460" r:id="rId4"/>
    <p:sldId id="461" r:id="rId5"/>
    <p:sldId id="463" r:id="rId6"/>
    <p:sldId id="421" r:id="rId7"/>
    <p:sldId id="422" r:id="rId8"/>
    <p:sldId id="469" r:id="rId9"/>
    <p:sldId id="470" r:id="rId10"/>
    <p:sldId id="475" r:id="rId11"/>
    <p:sldId id="521" r:id="rId12"/>
    <p:sldId id="523" r:id="rId13"/>
    <p:sldId id="466" r:id="rId14"/>
    <p:sldId id="467" r:id="rId15"/>
    <p:sldId id="468" r:id="rId16"/>
    <p:sldId id="423" r:id="rId17"/>
    <p:sldId id="428" r:id="rId18"/>
    <p:sldId id="429" r:id="rId19"/>
    <p:sldId id="424" r:id="rId20"/>
    <p:sldId id="425" r:id="rId21"/>
    <p:sldId id="490" r:id="rId22"/>
    <p:sldId id="477" r:id="rId23"/>
    <p:sldId id="279" r:id="rId24"/>
    <p:sldId id="280" r:id="rId25"/>
    <p:sldId id="335" r:id="rId26"/>
    <p:sldId id="513" r:id="rId27"/>
    <p:sldId id="509" r:id="rId28"/>
    <p:sldId id="510" r:id="rId29"/>
    <p:sldId id="511" r:id="rId30"/>
    <p:sldId id="338" r:id="rId31"/>
    <p:sldId id="339" r:id="rId32"/>
    <p:sldId id="355" r:id="rId33"/>
    <p:sldId id="342" r:id="rId34"/>
    <p:sldId id="343" r:id="rId35"/>
    <p:sldId id="515" r:id="rId36"/>
    <p:sldId id="518" r:id="rId37"/>
    <p:sldId id="367" r:id="rId38"/>
    <p:sldId id="498" r:id="rId39"/>
    <p:sldId id="485" r:id="rId40"/>
    <p:sldId id="486" r:id="rId41"/>
    <p:sldId id="508" r:id="rId42"/>
    <p:sldId id="489" r:id="rId43"/>
    <p:sldId id="484" r:id="rId44"/>
    <p:sldId id="480" r:id="rId45"/>
    <p:sldId id="481" r:id="rId46"/>
    <p:sldId id="479" r:id="rId47"/>
    <p:sldId id="512" r:id="rId48"/>
    <p:sldId id="504" r:id="rId49"/>
    <p:sldId id="495" r:id="rId50"/>
    <p:sldId id="496" r:id="rId51"/>
    <p:sldId id="497" r:id="rId52"/>
    <p:sldId id="501" r:id="rId53"/>
    <p:sldId id="502" r:id="rId54"/>
    <p:sldId id="416" r:id="rId55"/>
    <p:sldId id="514" r:id="rId56"/>
    <p:sldId id="519" r:id="rId57"/>
    <p:sldId id="471" r:id="rId58"/>
    <p:sldId id="472" r:id="rId59"/>
    <p:sldId id="473" r:id="rId60"/>
    <p:sldId id="474" r:id="rId6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FF"/>
    <a:srgbClr val="E46C0A"/>
    <a:srgbClr val="17375E"/>
    <a:srgbClr val="FF9900"/>
    <a:srgbClr val="3072C2"/>
    <a:srgbClr val="377BCD"/>
    <a:srgbClr val="FFEA8F"/>
    <a:srgbClr val="FFE269"/>
    <a:srgbClr val="FFCC00"/>
    <a:srgbClr val="FFFF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3868" autoAdjust="0"/>
  </p:normalViewPr>
  <p:slideViewPr>
    <p:cSldViewPr>
      <p:cViewPr varScale="1">
        <p:scale>
          <a:sx n="67" d="100"/>
          <a:sy n="67" d="100"/>
        </p:scale>
        <p:origin x="-701" y="-86"/>
      </p:cViewPr>
      <p:guideLst>
        <p:guide orient="horz" pos="2160"/>
        <p:guide pos="2880"/>
      </p:guideLst>
    </p:cSldViewPr>
  </p:slideViewPr>
  <p:notesTextViewPr>
    <p:cViewPr>
      <p:scale>
        <a:sx n="100" d="100"/>
        <a:sy n="100" d="100"/>
      </p:scale>
      <p:origin x="0" y="0"/>
    </p:cViewPr>
  </p:notesTextViewPr>
  <p:sorterViewPr>
    <p:cViewPr>
      <p:scale>
        <a:sx n="33" d="100"/>
        <a:sy n="33"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A4F9A-00A9-4061-8FB5-9665B1F02D4E}" type="datetimeFigureOut">
              <a:rPr lang="zh-CN" altLang="en-US" smtClean="0"/>
              <a:pPr/>
              <a:t>2015/7/14</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DC4A79-D9FE-4F93-8EF9-ACD22F430FE9}" type="slidenum">
              <a:rPr lang="zh-CN" altLang="en-US" smtClean="0"/>
              <a:pPr/>
              <a:t>‹#›</a:t>
            </a:fld>
            <a:endParaRPr lang="zh-CN" altLang="en-US"/>
          </a:p>
        </p:txBody>
      </p:sp>
    </p:spTree>
    <p:extLst>
      <p:ext uri="{BB962C8B-B14F-4D97-AF65-F5344CB8AC3E}">
        <p14:creationId xmlns="" xmlns:p14="http://schemas.microsoft.com/office/powerpoint/2010/main" val="703053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7CC6A48A-490D-4B94-B084-FF26CB469D07}" type="slidenum">
              <a:rPr lang="zh-CN" altLang="en-US" smtClean="0"/>
              <a:pPr>
                <a:defRPr/>
              </a:pPr>
              <a:t>3</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39940"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fontAlgn="base" hangingPunct="1">
              <a:spcBef>
                <a:spcPct val="0"/>
              </a:spcBef>
              <a:spcAft>
                <a:spcPct val="0"/>
              </a:spcAft>
            </a:pPr>
            <a:fld id="{7250753B-0D8C-49F0-8062-E6687A3A9671}" type="slidenum">
              <a:rPr lang="zh-CN" altLang="en-US" smtClean="0"/>
              <a:pPr eaLnBrk="1" fontAlgn="base" hangingPunct="1">
                <a:spcBef>
                  <a:spcPct val="0"/>
                </a:spcBef>
                <a:spcAft>
                  <a:spcPct val="0"/>
                </a:spcAft>
              </a:pPr>
              <a:t>4</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base">
              <a:spcBef>
                <a:spcPct val="0"/>
              </a:spcBef>
              <a:spcAft>
                <a:spcPct val="0"/>
              </a:spcAft>
            </a:pPr>
            <a:fld id="{41C3DF94-96E8-49F4-B481-016A44879EE6}" type="slidenum">
              <a:rPr lang="en-US" altLang="zh-CN" smtClean="0">
                <a:latin typeface="Times New Roman" pitchFamily="18" charset="0"/>
              </a:rPr>
              <a:pPr fontAlgn="base">
                <a:spcBef>
                  <a:spcPct val="0"/>
                </a:spcBef>
                <a:spcAft>
                  <a:spcPct val="0"/>
                </a:spcAft>
              </a:pPr>
              <a:t>5</a:t>
            </a:fld>
            <a:endParaRPr lang="en-US" altLang="zh-CN" smtClean="0">
              <a:latin typeface="Times New Roman" pitchFamily="18" charset="0"/>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14371"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zh-CN" altLang="en-US" smtClean="0"/>
              <a:t>我们研究</a:t>
            </a:r>
            <a:r>
              <a:rPr lang="en-US" altLang="zh-CN" smtClean="0"/>
              <a:t>NBC</a:t>
            </a:r>
            <a:r>
              <a:rPr lang="zh-CN" altLang="en-US" smtClean="0"/>
              <a:t>的结构与功能的基本技术平台是以蛙卵为表达体系，以电生理技术，主要是微电极</a:t>
            </a:r>
            <a:r>
              <a:rPr lang="en-US" altLang="zh-CN" smtClean="0"/>
              <a:t>pH</a:t>
            </a:r>
            <a:r>
              <a:rPr lang="zh-CN" altLang="en-US" smtClean="0"/>
              <a:t>测定技术以及双电极电压钳技术</a:t>
            </a:r>
            <a:r>
              <a:rPr lang="en-US" altLang="zh-CN" smtClean="0"/>
              <a:t>two-electrode voltage clamp</a:t>
            </a:r>
            <a:r>
              <a:rPr lang="zh-CN" altLang="en-US" smtClean="0"/>
              <a:t>为平台，研究</a:t>
            </a:r>
            <a:r>
              <a:rPr lang="en-US" altLang="zh-CN" smtClean="0"/>
              <a:t>NBC</a:t>
            </a:r>
            <a:r>
              <a:rPr lang="zh-CN" altLang="en-US" smtClean="0"/>
              <a:t>的电生理特性。</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45865942-5A44-4554-A47C-9CFA75419B59}" type="slidenum">
              <a:rPr lang="en-US" sz="1200" smtClean="0">
                <a:solidFill>
                  <a:schemeClr val="tx1"/>
                </a:solidFill>
              </a:rPr>
              <a:pPr>
                <a:defRPr/>
              </a:pPr>
              <a:t>9</a:t>
            </a:fld>
            <a:endParaRPr lang="en-US" sz="1200" smtClean="0">
              <a:solidFill>
                <a:schemeClr val="tx1"/>
              </a:solidFill>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p:spPr>
        <p:txBody>
          <a:bodyPr/>
          <a:lstStyle/>
          <a:p>
            <a:r>
              <a:rPr lang="en-US" smtClean="0"/>
              <a:t>Replaced CO2 with NH3 in title after GRC talk on 6/5/05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85858ABB-3DB3-421A-9143-CFD19D654276}" type="slidenum">
              <a:rPr lang="en-US" sz="1200" smtClean="0">
                <a:solidFill>
                  <a:schemeClr val="tx1"/>
                </a:solidFill>
              </a:rPr>
              <a:pPr>
                <a:defRPr/>
              </a:pPr>
              <a:t>10</a:t>
            </a:fld>
            <a:endParaRPr lang="en-US" sz="1200" smtClean="0">
              <a:solidFill>
                <a:schemeClr val="tx1"/>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685800" y="4343400"/>
            <a:ext cx="5486400" cy="4114800"/>
          </a:xfrm>
          <a:noFill/>
        </p:spPr>
        <p:txBody>
          <a:bodyPr/>
          <a:lstStyle/>
          <a:p>
            <a:pPr>
              <a:spcBef>
                <a:spcPct val="0"/>
              </a:spcBef>
            </a:pPr>
            <a:r>
              <a:rPr lang="en-US" smtClean="0"/>
              <a:t>11/21/10: protein -&gt; channel, blue label … flipped and adusted DpHs* labels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85858ABB-3DB3-421A-9143-CFD19D654276}" type="slidenum">
              <a:rPr lang="en-US" sz="1200" smtClean="0">
                <a:solidFill>
                  <a:schemeClr val="tx1"/>
                </a:solidFill>
              </a:rPr>
              <a:pPr>
                <a:defRPr/>
              </a:pPr>
              <a:t>11</a:t>
            </a:fld>
            <a:endParaRPr lang="en-US" sz="1200" smtClean="0">
              <a:solidFill>
                <a:schemeClr val="tx1"/>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685800" y="4343400"/>
            <a:ext cx="5486400" cy="4114800"/>
          </a:xfrm>
          <a:noFill/>
        </p:spPr>
        <p:txBody>
          <a:bodyPr/>
          <a:lstStyle/>
          <a:p>
            <a:pPr>
              <a:spcBef>
                <a:spcPct val="0"/>
              </a:spcBef>
            </a:pPr>
            <a:r>
              <a:rPr lang="en-US" smtClean="0"/>
              <a:t>11/21/10: protein -&gt; channel, blue label … flipped and adusted DpHs* labels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85858ABB-3DB3-421A-9143-CFD19D654276}" type="slidenum">
              <a:rPr lang="en-US" sz="1200" smtClean="0">
                <a:solidFill>
                  <a:schemeClr val="tx1"/>
                </a:solidFill>
              </a:rPr>
              <a:pPr>
                <a:defRPr/>
              </a:pPr>
              <a:t>12</a:t>
            </a:fld>
            <a:endParaRPr lang="en-US" sz="1200" smtClean="0">
              <a:solidFill>
                <a:schemeClr val="tx1"/>
              </a:solidFill>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685800" y="4343400"/>
            <a:ext cx="5486400" cy="4114800"/>
          </a:xfrm>
          <a:noFill/>
        </p:spPr>
        <p:txBody>
          <a:bodyPr/>
          <a:lstStyle/>
          <a:p>
            <a:pPr>
              <a:spcBef>
                <a:spcPct val="0"/>
              </a:spcBef>
            </a:pPr>
            <a:r>
              <a:rPr lang="en-US" smtClean="0"/>
              <a:t>11/21/10: protein -&gt; channel, blue label … flipped and adusted DpHs* labels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1059"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smtClean="0"/>
              <a:t>在这里 ，一开始解释 </a:t>
            </a:r>
            <a:r>
              <a:rPr lang="en-US" altLang="zh-CN" smtClean="0"/>
              <a:t>NBC</a:t>
            </a:r>
            <a:r>
              <a:rPr lang="en-US" altLang="zh-CN" smtClean="0">
                <a:latin typeface="Times New Roman"/>
              </a:rPr>
              <a:t>……</a:t>
            </a:r>
            <a:endParaRPr lang="en-US" altLang="zh-CN" smtClean="0"/>
          </a:p>
          <a:p>
            <a:r>
              <a:rPr lang="en-US" altLang="zh-CN" smtClean="0"/>
              <a:t>AE </a:t>
            </a:r>
            <a:r>
              <a:rPr lang="zh-CN" altLang="en-US" smtClean="0"/>
              <a:t>都是是非</a:t>
            </a:r>
            <a:r>
              <a:rPr lang="en-US" altLang="zh-CN" smtClean="0"/>
              <a:t>Na-</a:t>
            </a:r>
            <a:r>
              <a:rPr lang="zh-CN" altLang="en-US" smtClean="0"/>
              <a:t>依赖性的。</a:t>
            </a:r>
            <a:r>
              <a:rPr lang="en-US" altLang="zh-CN" smtClean="0"/>
              <a:t>NCBT</a:t>
            </a:r>
            <a:r>
              <a:rPr lang="zh-CN" altLang="en-US" smtClean="0"/>
              <a:t>都是 </a:t>
            </a:r>
            <a:r>
              <a:rPr lang="en-US" altLang="zh-CN" smtClean="0"/>
              <a:t>Na</a:t>
            </a:r>
            <a:r>
              <a:rPr lang="zh-CN" altLang="en-US" smtClean="0"/>
              <a:t>离子依赖性的。根据转运活动对细胞膜电位的影响，可以分为两类，</a:t>
            </a:r>
            <a:r>
              <a:rPr lang="en-US" altLang="zh-CN" smtClean="0"/>
              <a:t>electrogenic</a:t>
            </a:r>
            <a:r>
              <a:rPr lang="zh-CN" altLang="en-US" smtClean="0"/>
              <a:t>和</a:t>
            </a:r>
            <a:r>
              <a:rPr lang="en-US" altLang="zh-CN" smtClean="0"/>
              <a:t>electroneutral</a:t>
            </a:r>
            <a:r>
              <a:rPr lang="zh-CN" altLang="en-US" smtClean="0"/>
              <a:t>。</a:t>
            </a:r>
          </a:p>
          <a:p>
            <a:endParaRPr lang="zh-CN" altLang="en-US" smtClean="0"/>
          </a:p>
          <a:p>
            <a:r>
              <a:rPr lang="en-US" altLang="zh-CN" smtClean="0"/>
              <a:t>Na-HCO3 cotransporters belong to solute carrier 4, or SLC4 family. In mammals, there are 10 genes in the SLC4 family. </a:t>
            </a:r>
          </a:p>
          <a:p>
            <a:endParaRPr lang="en-US" altLang="zh-CN" smtClean="0"/>
          </a:p>
          <a:p>
            <a:r>
              <a:rPr lang="en-US" altLang="zh-CN" smtClean="0"/>
              <a:t>AE1 is the most abundant protein in red blood cells, it can count for up to 25% of total membrane protein in red blood cell. AE2 are expressed in basolateral membrane of epithelial cells of many tissues including brain. AE3 is also expressed in brain,retina, heart, smooth muscle and so on</a:t>
            </a:r>
            <a:r>
              <a:rPr lang="en-US" altLang="zh-CN" smtClean="0">
                <a:latin typeface="Times New Roman"/>
              </a:rPr>
              <a:t>……</a:t>
            </a:r>
            <a:endParaRPr lang="en-US" altLang="zh-CN" smtClean="0"/>
          </a:p>
          <a:p>
            <a:endParaRPr lang="en-US" altLang="zh-CN" smtClean="0"/>
          </a:p>
          <a:p>
            <a:r>
              <a:rPr lang="en-US" altLang="zh-CN" smtClean="0"/>
              <a:t>There are five Na-coupled HCO3 transporters, two electrogenic ones, and three are electroneutral. NBCe1 was first identified and cloned in kidney by the Boron Lab. The kidney NBCe1-A plays a critical role in the reabsorption of HCO3. Several mutations have been demonstrated to be associated with severe proximal renal tubular acidosis.</a:t>
            </a:r>
          </a:p>
          <a:p>
            <a:r>
              <a:rPr lang="en-US" altLang="zh-CN" smtClean="0"/>
              <a:t>  </a:t>
            </a:r>
          </a:p>
          <a:p>
            <a:r>
              <a:rPr lang="en-US" altLang="zh-CN" smtClean="0"/>
              <a:t>AE4, originally named as anion exchanger, but its function is still controversial</a:t>
            </a:r>
            <a:r>
              <a:rPr lang="en-US" altLang="zh-CN" smtClean="0">
                <a:latin typeface="Times New Roman"/>
              </a:rPr>
              <a:t>……</a:t>
            </a:r>
            <a:r>
              <a:rPr lang="en-US" altLang="zh-CN" smtClean="0"/>
              <a:t>It is most closely related to electrogenic NBCs.</a:t>
            </a:r>
          </a:p>
          <a:p>
            <a:endParaRPr lang="en-US" altLang="zh-CN" smtClean="0"/>
          </a:p>
          <a:p>
            <a:r>
              <a:rPr lang="en-US" altLang="zh-CN" smtClean="0"/>
              <a:t>SLC4A11 encodes a Na-coupled borate transporter.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03107" name="Rectangle 3"/>
          <p:cNvSpPr>
            <a:spLocks noGrp="1" noChangeArrowheads="1"/>
          </p:cNvSpPr>
          <p:nvPr>
            <p:ph type="body" idx="1"/>
          </p:nvPr>
        </p:nvSpPr>
        <p:spPr bwMode="auto">
          <a:noFill/>
        </p:spPr>
        <p:txBody>
          <a:bodyPr/>
          <a:lstStyle/>
          <a:p>
            <a:endParaRPr lang="zh-CN" altLang="en-US" smtClean="0">
              <a:ea typeface="宋体"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F3F394-AA6B-4788-8B41-B797C2DDA213}" type="slidenum">
              <a:rPr lang="zh-CN" altLang="en-US"/>
              <a:pPr/>
              <a:t>16</a:t>
            </a:fld>
            <a:endParaRPr lang="en-US" altLang="zh-CN"/>
          </a:p>
        </p:txBody>
      </p:sp>
      <p:sp>
        <p:nvSpPr>
          <p:cNvPr id="1311746" name="Rectangle 2"/>
          <p:cNvSpPr>
            <a:spLocks noGrp="1" noRot="1" noChangeAspect="1" noChangeArrowheads="1" noTextEdit="1"/>
          </p:cNvSpPr>
          <p:nvPr>
            <p:ph type="sldImg"/>
          </p:nvPr>
        </p:nvSpPr>
        <p:spPr>
          <a:ln/>
        </p:spPr>
      </p:sp>
      <p:sp>
        <p:nvSpPr>
          <p:cNvPr id="131174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F3F394-AA6B-4788-8B41-B797C2DDA213}" type="slidenum">
              <a:rPr lang="zh-CN" altLang="en-US"/>
              <a:pPr/>
              <a:t>17</a:t>
            </a:fld>
            <a:endParaRPr lang="en-US" altLang="zh-CN"/>
          </a:p>
        </p:txBody>
      </p:sp>
      <p:sp>
        <p:nvSpPr>
          <p:cNvPr id="1311746" name="Rectangle 2"/>
          <p:cNvSpPr>
            <a:spLocks noGrp="1" noRot="1" noChangeAspect="1" noChangeArrowheads="1" noTextEdit="1"/>
          </p:cNvSpPr>
          <p:nvPr>
            <p:ph type="sldImg"/>
          </p:nvPr>
        </p:nvSpPr>
        <p:spPr>
          <a:ln/>
        </p:spPr>
      </p:sp>
      <p:sp>
        <p:nvSpPr>
          <p:cNvPr id="131174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F3F394-AA6B-4788-8B41-B797C2DDA213}" type="slidenum">
              <a:rPr lang="zh-CN" altLang="en-US"/>
              <a:pPr/>
              <a:t>18</a:t>
            </a:fld>
            <a:endParaRPr lang="en-US" altLang="zh-CN"/>
          </a:p>
        </p:txBody>
      </p:sp>
      <p:sp>
        <p:nvSpPr>
          <p:cNvPr id="1311746" name="Rectangle 2"/>
          <p:cNvSpPr>
            <a:spLocks noGrp="1" noRot="1" noChangeAspect="1" noChangeArrowheads="1" noTextEdit="1"/>
          </p:cNvSpPr>
          <p:nvPr>
            <p:ph type="sldImg"/>
          </p:nvPr>
        </p:nvSpPr>
        <p:spPr>
          <a:ln/>
        </p:spPr>
      </p:sp>
      <p:sp>
        <p:nvSpPr>
          <p:cNvPr id="131174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09B071-BFF8-402C-AEF8-74769EA4DC1A}" type="slidenum">
              <a:rPr lang="zh-CN" altLang="en-US"/>
              <a:pPr/>
              <a:t>19</a:t>
            </a:fld>
            <a:endParaRPr lang="en-US" altLang="zh-CN"/>
          </a:p>
        </p:txBody>
      </p:sp>
      <p:sp>
        <p:nvSpPr>
          <p:cNvPr id="1460226" name="Rectangle 2"/>
          <p:cNvSpPr>
            <a:spLocks noGrp="1" noRot="1" noChangeAspect="1" noChangeArrowheads="1" noTextEdit="1"/>
          </p:cNvSpPr>
          <p:nvPr>
            <p:ph type="sldImg"/>
          </p:nvPr>
        </p:nvSpPr>
        <p:spPr>
          <a:ln/>
        </p:spPr>
      </p:sp>
      <p:sp>
        <p:nvSpPr>
          <p:cNvPr id="146022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1446DC-A153-4FE2-A75F-A0E2797718E3}" type="slidenum">
              <a:rPr lang="en-US" altLang="zh-CN"/>
              <a:pPr/>
              <a:t>21</a:t>
            </a:fld>
            <a:endParaRPr lang="en-US" altLang="zh-CN"/>
          </a:p>
        </p:txBody>
      </p:sp>
      <p:sp>
        <p:nvSpPr>
          <p:cNvPr id="9218" name="Rectangle 2"/>
          <p:cNvSpPr>
            <a:spLocks noGrp="1" noRot="1" noChangeAspect="1" noChangeArrowheads="1" noTextEdit="1"/>
          </p:cNvSpPr>
          <p:nvPr>
            <p:ph type="sldImg"/>
          </p:nvPr>
        </p:nvSpPr>
        <p:spPr>
          <a:xfrm>
            <a:off x="1144588" y="685800"/>
            <a:ext cx="4572000" cy="3429000"/>
          </a:xfrm>
          <a:ln/>
        </p:spPr>
      </p:sp>
      <p:sp>
        <p:nvSpPr>
          <p:cNvPr id="92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1446DC-A153-4FE2-A75F-A0E2797718E3}" type="slidenum">
              <a:rPr lang="en-US" altLang="zh-CN"/>
              <a:pPr/>
              <a:t>22</a:t>
            </a:fld>
            <a:endParaRPr lang="en-US" altLang="zh-CN"/>
          </a:p>
        </p:txBody>
      </p:sp>
      <p:sp>
        <p:nvSpPr>
          <p:cNvPr id="9218" name="Rectangle 2"/>
          <p:cNvSpPr>
            <a:spLocks noGrp="1" noRot="1" noChangeAspect="1" noChangeArrowheads="1" noTextEdit="1"/>
          </p:cNvSpPr>
          <p:nvPr>
            <p:ph type="sldImg"/>
          </p:nvPr>
        </p:nvSpPr>
        <p:spPr>
          <a:xfrm>
            <a:off x="1144588" y="685800"/>
            <a:ext cx="4572000" cy="3429000"/>
          </a:xfrm>
          <a:ln/>
        </p:spPr>
      </p:sp>
      <p:sp>
        <p:nvSpPr>
          <p:cNvPr id="921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1059"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zh-CN" altLang="en-US" smtClean="0"/>
              <a:t>在这里 ，一开始解释 </a:t>
            </a:r>
            <a:r>
              <a:rPr lang="en-US" altLang="zh-CN" smtClean="0"/>
              <a:t>NBC</a:t>
            </a:r>
            <a:r>
              <a:rPr lang="en-US" altLang="zh-CN" smtClean="0">
                <a:latin typeface="Times New Roman"/>
              </a:rPr>
              <a:t>……</a:t>
            </a:r>
            <a:endParaRPr lang="en-US" altLang="zh-CN" smtClean="0"/>
          </a:p>
          <a:p>
            <a:r>
              <a:rPr lang="en-US" altLang="zh-CN" smtClean="0"/>
              <a:t>AE </a:t>
            </a:r>
            <a:r>
              <a:rPr lang="zh-CN" altLang="en-US" smtClean="0"/>
              <a:t>都是是非</a:t>
            </a:r>
            <a:r>
              <a:rPr lang="en-US" altLang="zh-CN" smtClean="0"/>
              <a:t>Na-</a:t>
            </a:r>
            <a:r>
              <a:rPr lang="zh-CN" altLang="en-US" smtClean="0"/>
              <a:t>依赖性的。</a:t>
            </a:r>
            <a:r>
              <a:rPr lang="en-US" altLang="zh-CN" smtClean="0"/>
              <a:t>NCBT</a:t>
            </a:r>
            <a:r>
              <a:rPr lang="zh-CN" altLang="en-US" smtClean="0"/>
              <a:t>都是 </a:t>
            </a:r>
            <a:r>
              <a:rPr lang="en-US" altLang="zh-CN" smtClean="0"/>
              <a:t>Na</a:t>
            </a:r>
            <a:r>
              <a:rPr lang="zh-CN" altLang="en-US" smtClean="0"/>
              <a:t>离子依赖性的。根据转运活动对细胞膜电位的影响，可以分为两类，</a:t>
            </a:r>
            <a:r>
              <a:rPr lang="en-US" altLang="zh-CN" smtClean="0"/>
              <a:t>electrogenic</a:t>
            </a:r>
            <a:r>
              <a:rPr lang="zh-CN" altLang="en-US" smtClean="0"/>
              <a:t>和</a:t>
            </a:r>
            <a:r>
              <a:rPr lang="en-US" altLang="zh-CN" smtClean="0"/>
              <a:t>electroneutral</a:t>
            </a:r>
            <a:r>
              <a:rPr lang="zh-CN" altLang="en-US" smtClean="0"/>
              <a:t>。</a:t>
            </a:r>
          </a:p>
          <a:p>
            <a:endParaRPr lang="zh-CN" altLang="en-US" smtClean="0"/>
          </a:p>
          <a:p>
            <a:r>
              <a:rPr lang="en-US" altLang="zh-CN" smtClean="0"/>
              <a:t>Na-HCO3 cotransporters belong to solute carrier 4, or SLC4 family. In mammals, there are 10 genes in the SLC4 family. </a:t>
            </a:r>
          </a:p>
          <a:p>
            <a:endParaRPr lang="en-US" altLang="zh-CN" smtClean="0"/>
          </a:p>
          <a:p>
            <a:r>
              <a:rPr lang="en-US" altLang="zh-CN" smtClean="0"/>
              <a:t>AE1 is the most abundant protein in red blood cells, it can count for up to 25% of total membrane protein in red blood cell. AE2 are expressed in basolateral membrane of epithelial cells of many tissues including brain. AE3 is also expressed in brain,retina, heart, smooth muscle and so on</a:t>
            </a:r>
            <a:r>
              <a:rPr lang="en-US" altLang="zh-CN" smtClean="0">
                <a:latin typeface="Times New Roman"/>
              </a:rPr>
              <a:t>……</a:t>
            </a:r>
            <a:endParaRPr lang="en-US" altLang="zh-CN" smtClean="0"/>
          </a:p>
          <a:p>
            <a:endParaRPr lang="en-US" altLang="zh-CN" smtClean="0"/>
          </a:p>
          <a:p>
            <a:r>
              <a:rPr lang="en-US" altLang="zh-CN" smtClean="0"/>
              <a:t>There are five Na-coupled HCO3 transporters, two electrogenic ones, and three are electroneutral. NBCe1 was first identified and cloned in kidney by the Boron Lab. The kidney NBCe1-A plays a critical role in the reabsorption of HCO3. Several mutations have been demonstrated to be associated with severe proximal renal tubular acidosis.</a:t>
            </a:r>
          </a:p>
          <a:p>
            <a:r>
              <a:rPr lang="en-US" altLang="zh-CN" smtClean="0"/>
              <a:t>  </a:t>
            </a:r>
          </a:p>
          <a:p>
            <a:r>
              <a:rPr lang="en-US" altLang="zh-CN" smtClean="0"/>
              <a:t>AE4, originally named as anion exchanger, but its function is still controversial</a:t>
            </a:r>
            <a:r>
              <a:rPr lang="en-US" altLang="zh-CN" smtClean="0">
                <a:latin typeface="Times New Roman"/>
              </a:rPr>
              <a:t>……</a:t>
            </a:r>
            <a:r>
              <a:rPr lang="en-US" altLang="zh-CN" smtClean="0"/>
              <a:t>It is most closely related to electrogenic NBCs.</a:t>
            </a:r>
          </a:p>
          <a:p>
            <a:endParaRPr lang="en-US" altLang="zh-CN" smtClean="0"/>
          </a:p>
          <a:p>
            <a:r>
              <a:rPr lang="en-US" altLang="zh-CN" smtClean="0"/>
              <a:t>SLC4A11 encodes a Na-coupled borate transporter.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9812E2AF-F0F3-4F89-A856-8EAA30CE2997}" type="slidenum">
              <a:rPr lang="en-US" altLang="zh-CN" smtClean="0"/>
              <a:pPr>
                <a:defRPr/>
              </a:pPr>
              <a:t>27</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86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zh-CN" sz="1100" dirty="0" smtClean="0">
                <a:latin typeface="Arial Narrow" pitchFamily="34" charset="0"/>
              </a:rPr>
              <a:t>rb1=NBCn2-B</a:t>
            </a:r>
          </a:p>
          <a:p>
            <a:pPr eaLnBrk="1" hangingPunct="1"/>
            <a:r>
              <a:rPr lang="en-US" altLang="zh-CN" sz="1100" dirty="0" smtClean="0">
                <a:latin typeface="Arial Narrow" pitchFamily="34" charset="0"/>
              </a:rPr>
              <a:t>rb2=NBCn2-C</a:t>
            </a:r>
            <a:endParaRPr lang="zh-CN" altLang="en-US" sz="1100" dirty="0" smtClean="0">
              <a:latin typeface="Arial Narrow" pitchFamily="34" charset="0"/>
            </a:endParaRPr>
          </a:p>
        </p:txBody>
      </p:sp>
      <p:sp>
        <p:nvSpPr>
          <p:cNvPr id="4" name="灯片编号占位符 3"/>
          <p:cNvSpPr>
            <a:spLocks noGrp="1"/>
          </p:cNvSpPr>
          <p:nvPr>
            <p:ph type="sldNum" sz="quarter" idx="5"/>
          </p:nvPr>
        </p:nvSpPr>
        <p:spPr/>
        <p:txBody>
          <a:bodyPr/>
          <a:lstStyle/>
          <a:p>
            <a:pPr>
              <a:defRPr/>
            </a:pPr>
            <a:fld id="{88018A4C-5998-45B2-B919-7314967D03B4}" type="slidenum">
              <a:rPr lang="en-US" altLang="zh-CN" smtClean="0"/>
              <a:pPr>
                <a:defRPr/>
              </a:pPr>
              <a:t>28</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zh-CN" smtClean="0"/>
              <a:t> 2 min</a:t>
            </a: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fontAlgn="base" hangingPunct="1">
              <a:spcBef>
                <a:spcPct val="0"/>
              </a:spcBef>
              <a:spcAft>
                <a:spcPct val="0"/>
              </a:spcAft>
            </a:pPr>
            <a:fld id="{3E1380C7-1F49-4EAA-B6CA-F70E2636C884}" type="slidenum">
              <a:rPr lang="zh-CN" altLang="en-US" smtClean="0"/>
              <a:pPr eaLnBrk="1" fontAlgn="base" hangingPunct="1">
                <a:spcBef>
                  <a:spcPct val="0"/>
                </a:spcBef>
                <a:spcAft>
                  <a:spcPct val="0"/>
                </a:spcAft>
              </a:pPr>
              <a:t>29</a:t>
            </a:fld>
            <a:endParaRPr lang="en-US" altLang="zh-CN"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ln/>
        </p:spPr>
        <p:txBody>
          <a:bodyPr/>
          <a:lstStyle/>
          <a:p>
            <a:endParaRPr lang="zh-CN" alt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endParaRPr lang="zh-CN" alt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09B071-BFF8-402C-AEF8-74769EA4DC1A}" type="slidenum">
              <a:rPr lang="zh-CN" altLang="en-US"/>
              <a:pPr/>
              <a:t>32</a:t>
            </a:fld>
            <a:endParaRPr lang="en-US" altLang="zh-CN"/>
          </a:p>
        </p:txBody>
      </p:sp>
      <p:sp>
        <p:nvSpPr>
          <p:cNvPr id="1460226" name="Rectangle 2"/>
          <p:cNvSpPr>
            <a:spLocks noGrp="1" noRot="1" noChangeAspect="1" noChangeArrowheads="1" noTextEdit="1"/>
          </p:cNvSpPr>
          <p:nvPr>
            <p:ph type="sldImg"/>
          </p:nvPr>
        </p:nvSpPr>
        <p:spPr>
          <a:ln/>
        </p:spPr>
      </p:sp>
      <p:sp>
        <p:nvSpPr>
          <p:cNvPr id="1460227"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A280A-5316-46B1-9164-93F69ED4F8B2}" type="slidenum">
              <a:rPr lang="en-US" altLang="zh-CN"/>
              <a:pPr/>
              <a:t>39</a:t>
            </a:fld>
            <a:endParaRPr lang="en-US" altLang="zh-CN"/>
          </a:p>
        </p:txBody>
      </p:sp>
      <p:sp>
        <p:nvSpPr>
          <p:cNvPr id="1230850" name="Rectangle 2"/>
          <p:cNvSpPr>
            <a:spLocks noGrp="1" noRot="1" noChangeAspect="1" noChangeArrowheads="1" noTextEdit="1"/>
          </p:cNvSpPr>
          <p:nvPr>
            <p:ph type="sldImg"/>
          </p:nvPr>
        </p:nvSpPr>
        <p:spPr>
          <a:ln/>
        </p:spPr>
      </p:sp>
      <p:sp>
        <p:nvSpPr>
          <p:cNvPr id="1230851" name="Rectangle 3"/>
          <p:cNvSpPr>
            <a:spLocks noGrp="1" noChangeArrowheads="1"/>
          </p:cNvSpPr>
          <p:nvPr>
            <p:ph type="body" idx="1"/>
          </p:nvPr>
        </p:nvSpPr>
        <p:spPr/>
        <p:txBody>
          <a:bodyPr/>
          <a:lstStyle/>
          <a:p>
            <a:endParaRPr lang="zh-CN" altLang="en-US" sz="105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3A280A-5316-46B1-9164-93F69ED4F8B2}" type="slidenum">
              <a:rPr lang="en-US" altLang="zh-CN"/>
              <a:pPr/>
              <a:t>40</a:t>
            </a:fld>
            <a:endParaRPr lang="en-US" altLang="zh-CN"/>
          </a:p>
        </p:txBody>
      </p:sp>
      <p:sp>
        <p:nvSpPr>
          <p:cNvPr id="1230850" name="Rectangle 2"/>
          <p:cNvSpPr>
            <a:spLocks noGrp="1" noRot="1" noChangeAspect="1" noChangeArrowheads="1" noTextEdit="1"/>
          </p:cNvSpPr>
          <p:nvPr>
            <p:ph type="sldImg"/>
          </p:nvPr>
        </p:nvSpPr>
        <p:spPr>
          <a:ln/>
        </p:spPr>
      </p:sp>
      <p:sp>
        <p:nvSpPr>
          <p:cNvPr id="1230851" name="Rectangle 3"/>
          <p:cNvSpPr>
            <a:spLocks noGrp="1" noChangeArrowheads="1"/>
          </p:cNvSpPr>
          <p:nvPr>
            <p:ph type="body" idx="1"/>
          </p:nvPr>
        </p:nvSpPr>
        <p:spPr/>
        <p:txBody>
          <a:bodyPr/>
          <a:lstStyle/>
          <a:p>
            <a:endParaRPr lang="zh-CN" altLang="en-US" sz="105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49B2B94-5DBC-4582-BB7F-54496F290B90}" type="slidenum">
              <a:rPr lang="zh-CN" altLang="en-US" smtClean="0"/>
              <a:pPr/>
              <a:t>42</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1446DC-A153-4FE2-A75F-A0E2797718E3}" type="slidenum">
              <a:rPr lang="en-US" altLang="zh-CN"/>
              <a:pPr/>
              <a:t>43</a:t>
            </a:fld>
            <a:endParaRPr lang="en-US" altLang="zh-CN"/>
          </a:p>
        </p:txBody>
      </p:sp>
      <p:sp>
        <p:nvSpPr>
          <p:cNvPr id="9218" name="Rectangle 2"/>
          <p:cNvSpPr>
            <a:spLocks noGrp="1" noRot="1" noChangeAspect="1" noChangeArrowheads="1" noTextEdit="1"/>
          </p:cNvSpPr>
          <p:nvPr>
            <p:ph type="sldImg"/>
          </p:nvPr>
        </p:nvSpPr>
        <p:spPr>
          <a:xfrm>
            <a:off x="1144588" y="685800"/>
            <a:ext cx="4572000" cy="3429000"/>
          </a:xfrm>
          <a:ln/>
        </p:spPr>
      </p:sp>
      <p:sp>
        <p:nvSpPr>
          <p:cNvPr id="9219" name="Rectangle 3"/>
          <p:cNvSpPr>
            <a:spLocks noGrp="1" noChangeArrowheads="1"/>
          </p:cNvSpPr>
          <p:nvPr>
            <p:ph type="body" idx="1"/>
          </p:nvPr>
        </p:nvSpPr>
        <p:spPr/>
        <p:txBody>
          <a:bodyPr/>
          <a:lstStyle/>
          <a:p>
            <a:r>
              <a:rPr lang="en-US" dirty="0" smtClean="0">
                <a:latin typeface="Times New Roman" pitchFamily="18" charset="0"/>
                <a:cs typeface="Times New Roman" pitchFamily="18" charset="0"/>
              </a:rPr>
              <a:t>Deletion of 65bp corresponding</a:t>
            </a:r>
            <a:r>
              <a:rPr lang="en-US" baseline="0" dirty="0" smtClean="0">
                <a:latin typeface="Times New Roman" pitchFamily="18" charset="0"/>
                <a:cs typeface="Times New Roman" pitchFamily="18" charset="0"/>
              </a:rPr>
              <a:t> 23 </a:t>
            </a:r>
            <a:r>
              <a:rPr lang="en-US" baseline="0" dirty="0" err="1" smtClean="0">
                <a:latin typeface="Times New Roman" pitchFamily="18" charset="0"/>
                <a:cs typeface="Times New Roman" pitchFamily="18" charset="0"/>
              </a:rPr>
              <a:t>nt</a:t>
            </a:r>
            <a:r>
              <a:rPr lang="en-US" baseline="0" dirty="0" smtClean="0">
                <a:latin typeface="Times New Roman" pitchFamily="18" charset="0"/>
                <a:cs typeface="Times New Roman" pitchFamily="18" charset="0"/>
              </a:rPr>
              <a:t> from exon 23 (starting at </a:t>
            </a:r>
            <a:r>
              <a:rPr lang="en-US" baseline="0" dirty="0" err="1" smtClean="0">
                <a:latin typeface="Times New Roman" pitchFamily="18" charset="0"/>
                <a:cs typeface="Times New Roman" pitchFamily="18" charset="0"/>
              </a:rPr>
              <a:t>codon</a:t>
            </a:r>
            <a:r>
              <a:rPr lang="en-US" baseline="0" dirty="0" smtClean="0">
                <a:latin typeface="Times New Roman" pitchFamily="18" charset="0"/>
                <a:cs typeface="Times New Roman" pitchFamily="18" charset="0"/>
              </a:rPr>
              <a:t> 982) and 42nt from the following </a:t>
            </a:r>
            <a:r>
              <a:rPr lang="en-US" baseline="0" dirty="0" err="1" smtClean="0">
                <a:latin typeface="Times New Roman" pitchFamily="18" charset="0"/>
                <a:cs typeface="Times New Roman" pitchFamily="18" charset="0"/>
              </a:rPr>
              <a:t>intron</a:t>
            </a:r>
            <a:r>
              <a:rPr lang="en-US" baseline="0" dirty="0" smtClean="0">
                <a:latin typeface="Times New Roman" pitchFamily="18" charset="0"/>
                <a:cs typeface="Times New Roman" pitchFamily="18" charset="0"/>
              </a:rPr>
              <a:t>. This deletion in genomic DNA resulted in shift for splicing donor site and therefore a </a:t>
            </a:r>
            <a:r>
              <a:rPr lang="en-US" baseline="0" dirty="0" err="1" smtClean="0">
                <a:latin typeface="Times New Roman" pitchFamily="18" charset="0"/>
                <a:cs typeface="Times New Roman" pitchFamily="18" charset="0"/>
              </a:rPr>
              <a:t>frameshift</a:t>
            </a:r>
            <a:r>
              <a:rPr lang="en-US" baseline="0" dirty="0" smtClean="0">
                <a:latin typeface="Times New Roman" pitchFamily="18" charset="0"/>
                <a:cs typeface="Times New Roman" pitchFamily="18" charset="0"/>
              </a:rPr>
              <a:t> causing early termination……the altered exon 23 contained 6 </a:t>
            </a:r>
            <a:r>
              <a:rPr lang="en-US" baseline="0" dirty="0" err="1" smtClean="0">
                <a:latin typeface="Times New Roman" pitchFamily="18" charset="0"/>
                <a:cs typeface="Times New Roman" pitchFamily="18" charset="0"/>
              </a:rPr>
              <a:t>nt</a:t>
            </a:r>
            <a:r>
              <a:rPr lang="en-US" baseline="0" dirty="0" smtClean="0">
                <a:latin typeface="Times New Roman" pitchFamily="18" charset="0"/>
                <a:cs typeface="Times New Roman" pitchFamily="18" charset="0"/>
              </a:rPr>
              <a:t> from the </a:t>
            </a:r>
            <a:r>
              <a:rPr lang="en-US" baseline="0" dirty="0" err="1" smtClean="0">
                <a:latin typeface="Times New Roman" pitchFamily="18" charset="0"/>
                <a:cs typeface="Times New Roman" pitchFamily="18" charset="0"/>
              </a:rPr>
              <a:t>intron</a:t>
            </a:r>
            <a:r>
              <a:rPr lang="en-US" baseline="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286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altLang="zh-CN" sz="1100" dirty="0" smtClean="0">
                <a:latin typeface="Arial Narrow" pitchFamily="34" charset="0"/>
              </a:rPr>
              <a:t>rb1=NBCn2-B</a:t>
            </a:r>
          </a:p>
          <a:p>
            <a:pPr eaLnBrk="1" hangingPunct="1"/>
            <a:r>
              <a:rPr lang="en-US" altLang="zh-CN" sz="1100" dirty="0" smtClean="0">
                <a:latin typeface="Arial Narrow" pitchFamily="34" charset="0"/>
              </a:rPr>
              <a:t>rb2=NBCn2-C</a:t>
            </a:r>
            <a:endParaRPr lang="zh-CN" altLang="en-US" sz="1100" dirty="0" smtClean="0">
              <a:latin typeface="Arial Narrow" pitchFamily="34" charset="0"/>
            </a:endParaRPr>
          </a:p>
        </p:txBody>
      </p:sp>
      <p:sp>
        <p:nvSpPr>
          <p:cNvPr id="4" name="灯片编号占位符 3"/>
          <p:cNvSpPr>
            <a:spLocks noGrp="1"/>
          </p:cNvSpPr>
          <p:nvPr>
            <p:ph type="sldNum" sz="quarter" idx="5"/>
          </p:nvPr>
        </p:nvSpPr>
        <p:spPr/>
        <p:txBody>
          <a:bodyPr/>
          <a:lstStyle/>
          <a:p>
            <a:pPr>
              <a:defRPr/>
            </a:pPr>
            <a:fld id="{88018A4C-5998-45B2-B919-7314967D03B4}" type="slidenum">
              <a:rPr lang="en-US" altLang="zh-CN" smtClean="0"/>
              <a:pPr>
                <a:defRPr/>
              </a:pPr>
              <a:t>47</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r>
              <a:rPr lang="en-US" altLang="zh-CN" dirty="0" smtClean="0"/>
              <a:t>20141215: </a:t>
            </a:r>
            <a:r>
              <a:rPr lang="pl-PL" altLang="zh-CN" dirty="0" smtClean="0"/>
              <a:t>Rat kidney Ct Na-K 60X-3_</a:t>
            </a:r>
            <a:endParaRPr lang="en-US" altLang="zh-CN" dirty="0" smtClean="0"/>
          </a:p>
          <a:p>
            <a:r>
              <a:rPr lang="pl-PL" altLang="zh-CN" dirty="0" smtClean="0"/>
              <a:t>Rat kidney MEIK Na-K 60X-9_</a:t>
            </a:r>
            <a:endParaRPr lang="zh-CN" altLang="en-US" dirty="0" smtClean="0"/>
          </a:p>
        </p:txBody>
      </p:sp>
      <p:sp>
        <p:nvSpPr>
          <p:cNvPr id="2048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609C472-3530-41B9-8A61-57DCC0B75556}" type="slidenum">
              <a:rPr lang="zh-CN" altLang="en-US" smtClean="0">
                <a:ea typeface="宋体" charset="-122"/>
              </a:rPr>
              <a:pPr/>
              <a:t>50</a:t>
            </a:fld>
            <a:endParaRPr lang="zh-CN" altLang="en-US" smtClean="0">
              <a:ea typeface="宋体"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5C363C6E-56C1-4770-B53D-9D13DA15A6C4}" type="slidenum">
              <a:rPr lang="en-US" sz="1200" smtClean="0">
                <a:solidFill>
                  <a:schemeClr val="tx1"/>
                </a:solidFill>
              </a:rPr>
              <a:pPr>
                <a:defRPr/>
              </a:pPr>
              <a:t>57</a:t>
            </a:fld>
            <a:endParaRPr lang="en-US" sz="1200" smtClean="0">
              <a:solidFill>
                <a:schemeClr val="tx1"/>
              </a:solidFill>
            </a:endParaRPr>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685800" y="4343400"/>
            <a:ext cx="5486400" cy="4114800"/>
          </a:xfrm>
          <a:noFill/>
        </p:spPr>
        <p:txBody>
          <a:bodyPr/>
          <a:lstStyle/>
          <a:p>
            <a:r>
              <a:rPr lang="en-US" smtClean="0"/>
              <a:t>Do not use this series of PNAS slides if we use the larger set of AQP0-9 and Rh proteins.</a:t>
            </a:r>
          </a:p>
          <a:p>
            <a:endParaRPr lang="en-US" smtClean="0"/>
          </a:p>
          <a:p>
            <a:r>
              <a:rPr lang="en-US" smtClean="0"/>
              <a:t>Figures must be final size. One column wide (8.7cm), if wider than one column, if must be between 10.5~18cm (7.086”) letters,numbers between 6~12 points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22A0E608-ECEA-40CB-A107-02FE38DF63AE}" type="slidenum">
              <a:rPr lang="en-US" sz="1200" smtClean="0">
                <a:solidFill>
                  <a:schemeClr val="tx1"/>
                </a:solidFill>
              </a:rPr>
              <a:pPr>
                <a:defRPr/>
              </a:pPr>
              <a:t>58</a:t>
            </a:fld>
            <a:endParaRPr lang="en-US" sz="1200" smtClean="0">
              <a:solidFill>
                <a:schemeClr val="tx1"/>
              </a:solidFill>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685800" y="4343400"/>
            <a:ext cx="5486400" cy="4114800"/>
          </a:xfrm>
          <a:noFill/>
        </p:spPr>
        <p:txBody>
          <a:bodyPr/>
          <a:lstStyle/>
          <a:p>
            <a:r>
              <a:rPr lang="en-US" smtClean="0"/>
              <a:t>No change</a:t>
            </a:r>
          </a:p>
          <a:p>
            <a:endParaRPr lang="en-US" smtClean="0"/>
          </a:p>
          <a:p>
            <a:r>
              <a:rPr lang="en-US" smtClean="0"/>
              <a:t>Figures must be final size. One column wide (8.7cm), if wider than one column, if must be between 10.5~18cm (7.086”) letters,numbers between 6~12 points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5FE52F9F-EAB7-4DBA-9901-C38251A1105F}" type="slidenum">
              <a:rPr lang="en-US" sz="1200" smtClean="0">
                <a:solidFill>
                  <a:schemeClr val="tx1"/>
                </a:solidFill>
              </a:rPr>
              <a:pPr>
                <a:defRPr/>
              </a:pPr>
              <a:t>59</a:t>
            </a:fld>
            <a:endParaRPr lang="en-US" sz="1200" smtClean="0">
              <a:solidFill>
                <a:schemeClr val="tx1"/>
              </a:solidFill>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685800" y="4343400"/>
            <a:ext cx="5486400" cy="4114800"/>
          </a:xfrm>
          <a:noFill/>
        </p:spPr>
        <p:txBody>
          <a:bodyPr/>
          <a:lstStyle/>
          <a:p>
            <a:r>
              <a:rPr lang="en-US" smtClean="0"/>
              <a:t>Figures must be final size. One column wide (8.7cm), if wider than one column, if must be between 10.5~18cm (7.086”) letters,numbers between 6~12 points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p:txBody>
          <a:bodyPr/>
          <a:lstStyle>
            <a:lvl1pPr eaLnBrk="0" hangingPunct="0">
              <a:defRPr sz="2400">
                <a:solidFill>
                  <a:srgbClr val="E10000"/>
                </a:solidFill>
                <a:latin typeface="Times New Roman" pitchFamily="18" charset="0"/>
              </a:defRPr>
            </a:lvl1pPr>
            <a:lvl2pPr marL="742950" indent="-285750" eaLnBrk="0" hangingPunct="0">
              <a:defRPr sz="2400">
                <a:solidFill>
                  <a:srgbClr val="E10000"/>
                </a:solidFill>
                <a:latin typeface="Times New Roman" pitchFamily="18" charset="0"/>
              </a:defRPr>
            </a:lvl2pPr>
            <a:lvl3pPr marL="1143000" indent="-228600" eaLnBrk="0" hangingPunct="0">
              <a:defRPr sz="2400">
                <a:solidFill>
                  <a:srgbClr val="E10000"/>
                </a:solidFill>
                <a:latin typeface="Times New Roman" pitchFamily="18" charset="0"/>
              </a:defRPr>
            </a:lvl3pPr>
            <a:lvl4pPr marL="1600200" indent="-228600" eaLnBrk="0" hangingPunct="0">
              <a:defRPr sz="2400">
                <a:solidFill>
                  <a:srgbClr val="E10000"/>
                </a:solidFill>
                <a:latin typeface="Times New Roman" pitchFamily="18" charset="0"/>
              </a:defRPr>
            </a:lvl4pPr>
            <a:lvl5pPr marL="2057400" indent="-228600" eaLnBrk="0" hangingPunct="0">
              <a:defRPr sz="2400">
                <a:solidFill>
                  <a:srgbClr val="E10000"/>
                </a:solidFill>
                <a:latin typeface="Times New Roman" pitchFamily="18" charset="0"/>
              </a:defRPr>
            </a:lvl5pPr>
            <a:lvl6pPr marL="2514600" indent="-228600" eaLnBrk="0" fontAlgn="base" hangingPunct="0">
              <a:spcBef>
                <a:spcPct val="0"/>
              </a:spcBef>
              <a:spcAft>
                <a:spcPct val="0"/>
              </a:spcAft>
              <a:defRPr sz="2400">
                <a:solidFill>
                  <a:srgbClr val="E10000"/>
                </a:solidFill>
                <a:latin typeface="Times New Roman" pitchFamily="18" charset="0"/>
              </a:defRPr>
            </a:lvl6pPr>
            <a:lvl7pPr marL="2971800" indent="-228600" eaLnBrk="0" fontAlgn="base" hangingPunct="0">
              <a:spcBef>
                <a:spcPct val="0"/>
              </a:spcBef>
              <a:spcAft>
                <a:spcPct val="0"/>
              </a:spcAft>
              <a:defRPr sz="2400">
                <a:solidFill>
                  <a:srgbClr val="E10000"/>
                </a:solidFill>
                <a:latin typeface="Times New Roman" pitchFamily="18" charset="0"/>
              </a:defRPr>
            </a:lvl7pPr>
            <a:lvl8pPr marL="3429000" indent="-228600" eaLnBrk="0" fontAlgn="base" hangingPunct="0">
              <a:spcBef>
                <a:spcPct val="0"/>
              </a:spcBef>
              <a:spcAft>
                <a:spcPct val="0"/>
              </a:spcAft>
              <a:defRPr sz="2400">
                <a:solidFill>
                  <a:srgbClr val="E10000"/>
                </a:solidFill>
                <a:latin typeface="Times New Roman" pitchFamily="18" charset="0"/>
              </a:defRPr>
            </a:lvl8pPr>
            <a:lvl9pPr marL="3886200" indent="-228600" eaLnBrk="0" fontAlgn="base" hangingPunct="0">
              <a:spcBef>
                <a:spcPct val="0"/>
              </a:spcBef>
              <a:spcAft>
                <a:spcPct val="0"/>
              </a:spcAft>
              <a:defRPr sz="2400">
                <a:solidFill>
                  <a:srgbClr val="E10000"/>
                </a:solidFill>
                <a:latin typeface="Times New Roman" pitchFamily="18" charset="0"/>
              </a:defRPr>
            </a:lvl9pPr>
          </a:lstStyle>
          <a:p>
            <a:pPr>
              <a:defRPr/>
            </a:pPr>
            <a:fld id="{A2602AAA-31C7-4702-9CB3-1B45AA8CE6FC}" type="slidenum">
              <a:rPr lang="en-US" sz="1200" smtClean="0">
                <a:solidFill>
                  <a:schemeClr val="tx1"/>
                </a:solidFill>
              </a:rPr>
              <a:pPr>
                <a:defRPr/>
              </a:pPr>
              <a:t>60</a:t>
            </a:fld>
            <a:endParaRPr lang="en-US" sz="1200" smtClean="0">
              <a:solidFill>
                <a:schemeClr val="tx1"/>
              </a:solidFill>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685800" y="4343400"/>
            <a:ext cx="5486400" cy="4114800"/>
          </a:xfrm>
          <a:noFill/>
        </p:spPr>
        <p:txBody>
          <a:bodyPr/>
          <a:lstStyle/>
          <a:p>
            <a:r>
              <a:rPr lang="en-US" smtClean="0"/>
              <a:t>11/21/10: protein -&gt; channel, blue label … flipped and adusted DpHs* labels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2015/7/14</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6.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16.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4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5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5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9.gif"/><Relationship Id="rId2" Type="http://schemas.openxmlformats.org/officeDocument/2006/relationships/hyperlink" Target="http://www.nsfc.gov.cn/"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90" name="Picture 6" descr="http://image5.huangye88.com/2012/12/20/5e554670cd0b644a.jpg"/>
          <p:cNvPicPr>
            <a:picLocks noChangeAspect="1" noChangeArrowheads="1"/>
          </p:cNvPicPr>
          <p:nvPr/>
        </p:nvPicPr>
        <p:blipFill>
          <a:blip r:embed="rId2"/>
          <a:srcRect b="27410"/>
          <a:stretch>
            <a:fillRect/>
          </a:stretch>
        </p:blipFill>
        <p:spPr bwMode="auto">
          <a:xfrm>
            <a:off x="777742" y="285728"/>
            <a:ext cx="2222622" cy="1477054"/>
          </a:xfrm>
          <a:prstGeom prst="rect">
            <a:avLst/>
          </a:prstGeom>
          <a:noFill/>
        </p:spPr>
      </p:pic>
      <p:sp>
        <p:nvSpPr>
          <p:cNvPr id="2" name="标题 1"/>
          <p:cNvSpPr>
            <a:spLocks noGrp="1"/>
          </p:cNvSpPr>
          <p:nvPr>
            <p:ph type="ctrTitle"/>
          </p:nvPr>
        </p:nvSpPr>
        <p:spPr>
          <a:xfrm>
            <a:off x="155864" y="2274716"/>
            <a:ext cx="8820472" cy="1511474"/>
          </a:xfrm>
        </p:spPr>
        <p:txBody>
          <a:bodyPr>
            <a:noAutofit/>
          </a:bodyPr>
          <a:lstStyle/>
          <a:p>
            <a:r>
              <a:rPr lang="en-US" altLang="zh-CN" b="1" dirty="0" smtClean="0">
                <a:latin typeface="Arial Narrow" pitchFamily="34" charset="0"/>
              </a:rPr>
              <a:t>Bicarbonate transporters and </a:t>
            </a:r>
            <a:br>
              <a:rPr lang="en-US" altLang="zh-CN" b="1" dirty="0" smtClean="0">
                <a:latin typeface="Arial Narrow" pitchFamily="34" charset="0"/>
              </a:rPr>
            </a:br>
            <a:r>
              <a:rPr lang="en-US" altLang="zh-CN" b="1" dirty="0" smtClean="0">
                <a:latin typeface="Arial Narrow" pitchFamily="34" charset="0"/>
              </a:rPr>
              <a:t>intracellular pH regulation</a:t>
            </a:r>
            <a:endParaRPr lang="zh-CN" altLang="en-US" dirty="0">
              <a:latin typeface="Arial Narrow" pitchFamily="34" charset="0"/>
            </a:endParaRPr>
          </a:p>
        </p:txBody>
      </p:sp>
      <p:sp>
        <p:nvSpPr>
          <p:cNvPr id="3" name="副标题 2"/>
          <p:cNvSpPr>
            <a:spLocks noGrp="1"/>
          </p:cNvSpPr>
          <p:nvPr>
            <p:ph type="subTitle" idx="1"/>
          </p:nvPr>
        </p:nvSpPr>
        <p:spPr>
          <a:xfrm>
            <a:off x="887043" y="4329722"/>
            <a:ext cx="7358114" cy="1528170"/>
          </a:xfrm>
        </p:spPr>
        <p:txBody>
          <a:bodyPr>
            <a:noAutofit/>
          </a:bodyPr>
          <a:lstStyle/>
          <a:p>
            <a:r>
              <a:rPr lang="en-US" altLang="zh-CN" b="1" dirty="0" smtClean="0">
                <a:solidFill>
                  <a:schemeClr val="tx1"/>
                </a:solidFill>
                <a:latin typeface="Arial Narrow" pitchFamily="34" charset="0"/>
              </a:rPr>
              <a:t>Li-Ming Chen, Ph.D.</a:t>
            </a:r>
          </a:p>
          <a:p>
            <a:r>
              <a:rPr lang="en-US" altLang="zh-CN" sz="2800" dirty="0" smtClean="0">
                <a:solidFill>
                  <a:schemeClr val="tx1"/>
                </a:solidFill>
                <a:latin typeface="Arial Narrow" pitchFamily="34" charset="0"/>
              </a:rPr>
              <a:t>Huazhong University of Science and Technology</a:t>
            </a:r>
          </a:p>
          <a:p>
            <a:r>
              <a:rPr lang="en-US" altLang="zh-CN" sz="2800" dirty="0" smtClean="0">
                <a:solidFill>
                  <a:schemeClr val="tx1"/>
                </a:solidFill>
                <a:latin typeface="Arial Narrow" pitchFamily="34" charset="0"/>
              </a:rPr>
              <a:t>Wuhan, China</a:t>
            </a:r>
          </a:p>
        </p:txBody>
      </p:sp>
      <p:sp>
        <p:nvSpPr>
          <p:cNvPr id="5" name="TextBox 4"/>
          <p:cNvSpPr txBox="1"/>
          <p:nvPr/>
        </p:nvSpPr>
        <p:spPr>
          <a:xfrm>
            <a:off x="3543292" y="311987"/>
            <a:ext cx="5177826" cy="830997"/>
          </a:xfrm>
          <a:prstGeom prst="rect">
            <a:avLst/>
          </a:prstGeom>
          <a:noFill/>
        </p:spPr>
        <p:txBody>
          <a:bodyPr wrap="square" rtlCol="0">
            <a:spAutoFit/>
          </a:bodyPr>
          <a:lstStyle/>
          <a:p>
            <a:r>
              <a:rPr lang="en-US" altLang="zh-CN" sz="2800" b="1" dirty="0" smtClean="0">
                <a:solidFill>
                  <a:schemeClr val="accent1">
                    <a:lumMod val="40000"/>
                    <a:lumOff val="60000"/>
                  </a:schemeClr>
                </a:solidFill>
                <a:latin typeface="Arial Narrow" pitchFamily="34" charset="0"/>
              </a:rPr>
              <a:t>7</a:t>
            </a:r>
            <a:r>
              <a:rPr lang="en-US" altLang="zh-CN" sz="2800" b="1" baseline="30000" dirty="0" smtClean="0">
                <a:solidFill>
                  <a:schemeClr val="accent1">
                    <a:lumMod val="40000"/>
                    <a:lumOff val="60000"/>
                  </a:schemeClr>
                </a:solidFill>
                <a:latin typeface="Arial Narrow" pitchFamily="34" charset="0"/>
              </a:rPr>
              <a:t>th</a:t>
            </a:r>
            <a:r>
              <a:rPr lang="en-US" altLang="zh-CN" sz="2800" b="1" dirty="0" smtClean="0">
                <a:solidFill>
                  <a:schemeClr val="accent1">
                    <a:lumMod val="40000"/>
                    <a:lumOff val="60000"/>
                  </a:schemeClr>
                </a:solidFill>
                <a:latin typeface="Arial Narrow" pitchFamily="34" charset="0"/>
              </a:rPr>
              <a:t> Asia-Pacific Biotech Congress </a:t>
            </a:r>
          </a:p>
          <a:p>
            <a:r>
              <a:rPr lang="en-US" altLang="zh-CN" sz="2000" b="1" dirty="0" smtClean="0">
                <a:solidFill>
                  <a:schemeClr val="accent1">
                    <a:lumMod val="40000"/>
                    <a:lumOff val="60000"/>
                  </a:schemeClr>
                </a:solidFill>
                <a:latin typeface="Arial Narrow" pitchFamily="34" charset="0"/>
              </a:rPr>
              <a:t>Beijing, China, July 2015</a:t>
            </a:r>
            <a:endParaRPr lang="zh-CN" altLang="en-US" sz="2800" b="1" dirty="0">
              <a:solidFill>
                <a:schemeClr val="accent1">
                  <a:lumMod val="40000"/>
                  <a:lumOff val="60000"/>
                </a:schemeClr>
              </a:solidFill>
              <a:latin typeface="Arial Narrow" pitchFamily="34" charset="0"/>
            </a:endParaRPr>
          </a:p>
        </p:txBody>
      </p:sp>
      <p:pic>
        <p:nvPicPr>
          <p:cNvPr id="93192" name="Picture 8" descr="OMICS International"/>
          <p:cNvPicPr>
            <a:picLocks noChangeAspect="1" noChangeArrowheads="1"/>
          </p:cNvPicPr>
          <p:nvPr/>
        </p:nvPicPr>
        <p:blipFill>
          <a:blip r:embed="rId3"/>
          <a:srcRect/>
          <a:stretch>
            <a:fillRect/>
          </a:stretch>
        </p:blipFill>
        <p:spPr bwMode="auto">
          <a:xfrm>
            <a:off x="6357950" y="976295"/>
            <a:ext cx="2214578" cy="738193"/>
          </a:xfrm>
          <a:prstGeom prst="rect">
            <a:avLst/>
          </a:prstGeom>
          <a:noFill/>
        </p:spPr>
      </p:pic>
    </p:spTree>
    <p:extLst>
      <p:ext uri="{BB962C8B-B14F-4D97-AF65-F5344CB8AC3E}">
        <p14:creationId xmlns="" xmlns:p14="http://schemas.microsoft.com/office/powerpoint/2010/main" val="293650626"/>
      </p:ext>
    </p:extLst>
  </p:cSld>
  <p:clrMapOvr>
    <a:masterClrMapping/>
  </p:clrMapOvr>
  <p:transition advTm="18768"/>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0" y="191198"/>
            <a:ext cx="9144000" cy="93610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3200" b="1" dirty="0" smtClean="0">
                <a:solidFill>
                  <a:schemeClr val="tx2">
                    <a:lumMod val="50000"/>
                  </a:schemeClr>
                </a:solidFill>
                <a:latin typeface="Arial Narrow" pitchFamily="34" charset="0"/>
              </a:rPr>
              <a:t>Physiological significance of pH regulation</a:t>
            </a:r>
            <a:endParaRPr lang="zh-CN" altLang="en-US" sz="3200" b="1" dirty="0">
              <a:solidFill>
                <a:schemeClr val="tx2">
                  <a:lumMod val="50000"/>
                </a:schemeClr>
              </a:solidFill>
              <a:latin typeface="Arial Narrow" pitchFamily="34" charset="0"/>
            </a:endParaRPr>
          </a:p>
        </p:txBody>
      </p:sp>
      <p:sp>
        <p:nvSpPr>
          <p:cNvPr id="5" name="圆角矩形 4"/>
          <p:cNvSpPr/>
          <p:nvPr/>
        </p:nvSpPr>
        <p:spPr>
          <a:xfrm>
            <a:off x="251520" y="1412776"/>
            <a:ext cx="8640960" cy="5184576"/>
          </a:xfrm>
          <a:prstGeom prst="roundRect">
            <a:avLst>
              <a:gd name="adj" fmla="val 509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zh-CN" sz="2800" b="1" dirty="0" smtClean="0">
                <a:solidFill>
                  <a:schemeClr val="tx2">
                    <a:lumMod val="50000"/>
                  </a:schemeClr>
                </a:solidFill>
                <a:latin typeface="Arial Narrow" pitchFamily="34" charset="0"/>
              </a:rPr>
              <a:t>Acid-base balance in vivo affects:</a:t>
            </a:r>
          </a:p>
          <a:p>
            <a:pPr marL="514350" indent="-514350">
              <a:buAutoNum type="arabicParenBoth"/>
            </a:pPr>
            <a:r>
              <a:rPr lang="en-US" altLang="zh-CN" sz="2400" dirty="0" smtClean="0">
                <a:solidFill>
                  <a:schemeClr val="tx2">
                    <a:lumMod val="50000"/>
                  </a:schemeClr>
                </a:solidFill>
                <a:latin typeface="Arial Narrow" pitchFamily="34" charset="0"/>
              </a:rPr>
              <a:t>Cell survival</a:t>
            </a:r>
          </a:p>
          <a:p>
            <a:pPr marL="514350" indent="-514350">
              <a:buAutoNum type="arabicParenBoth"/>
            </a:pPr>
            <a:r>
              <a:rPr lang="en-US" altLang="zh-CN" sz="2400" dirty="0" smtClean="0">
                <a:solidFill>
                  <a:schemeClr val="tx2">
                    <a:lumMod val="50000"/>
                  </a:schemeClr>
                </a:solidFill>
                <a:latin typeface="Arial Narrow" pitchFamily="34" charset="0"/>
              </a:rPr>
              <a:t>Cell migration and wound healing</a:t>
            </a:r>
          </a:p>
          <a:p>
            <a:pPr marL="514350" indent="-514350">
              <a:buAutoNum type="arabicParenBoth"/>
            </a:pPr>
            <a:r>
              <a:rPr lang="en-US" altLang="zh-CN" sz="2400" dirty="0" smtClean="0">
                <a:solidFill>
                  <a:schemeClr val="tx2">
                    <a:lumMod val="50000"/>
                  </a:schemeClr>
                </a:solidFill>
                <a:latin typeface="Arial Narrow" pitchFamily="34" charset="0"/>
              </a:rPr>
              <a:t>Protein folding/assembly</a:t>
            </a:r>
          </a:p>
          <a:p>
            <a:pPr marL="514350" indent="-514350">
              <a:buAutoNum type="arabicParenBoth"/>
            </a:pPr>
            <a:r>
              <a:rPr lang="en-US" altLang="zh-CN" sz="2400" dirty="0" smtClean="0">
                <a:solidFill>
                  <a:schemeClr val="tx2">
                    <a:lumMod val="50000"/>
                  </a:schemeClr>
                </a:solidFill>
                <a:latin typeface="Arial Narrow" pitchFamily="34" charset="0"/>
              </a:rPr>
              <a:t>Na</a:t>
            </a:r>
            <a:r>
              <a:rPr lang="en-US" altLang="zh-CN" sz="2400" baseline="30000" dirty="0" smtClean="0">
                <a:solidFill>
                  <a:schemeClr val="tx2">
                    <a:lumMod val="50000"/>
                  </a:schemeClr>
                </a:solidFill>
                <a:latin typeface="Arial Narrow" pitchFamily="34" charset="0"/>
              </a:rPr>
              <a:t>+</a:t>
            </a:r>
            <a:r>
              <a:rPr lang="en-US" altLang="zh-CN" sz="2400" dirty="0" smtClean="0">
                <a:solidFill>
                  <a:schemeClr val="tx2">
                    <a:lumMod val="50000"/>
                  </a:schemeClr>
                </a:solidFill>
                <a:latin typeface="Arial Narrow" pitchFamily="34" charset="0"/>
              </a:rPr>
              <a:t> homeostasis</a:t>
            </a:r>
          </a:p>
          <a:p>
            <a:pPr marL="514350" indent="-514350">
              <a:buAutoNum type="arabicParenBoth"/>
            </a:pPr>
            <a:r>
              <a:rPr lang="en-US" altLang="zh-CN" sz="2400" dirty="0" smtClean="0">
                <a:solidFill>
                  <a:schemeClr val="tx2">
                    <a:lumMod val="50000"/>
                  </a:schemeClr>
                </a:solidFill>
                <a:latin typeface="Arial Narrow" pitchFamily="34" charset="0"/>
              </a:rPr>
              <a:t>Solute transport</a:t>
            </a:r>
          </a:p>
          <a:p>
            <a:pPr marL="514350" indent="-514350">
              <a:buAutoNum type="arabicParenBoth"/>
            </a:pPr>
            <a:r>
              <a:rPr lang="en-US" altLang="zh-CN" sz="2400" dirty="0" smtClean="0">
                <a:solidFill>
                  <a:schemeClr val="tx2">
                    <a:lumMod val="50000"/>
                  </a:schemeClr>
                </a:solidFill>
                <a:latin typeface="Arial Narrow" pitchFamily="34" charset="0"/>
              </a:rPr>
              <a:t>Cell signaling</a:t>
            </a:r>
          </a:p>
          <a:p>
            <a:pPr marL="514350" indent="-514350">
              <a:buAutoNum type="arabicParenBoth"/>
            </a:pPr>
            <a:r>
              <a:rPr lang="en-US" altLang="zh-CN" sz="2400" dirty="0" smtClean="0">
                <a:solidFill>
                  <a:schemeClr val="tx2">
                    <a:lumMod val="50000"/>
                  </a:schemeClr>
                </a:solidFill>
                <a:latin typeface="Arial Narrow" pitchFamily="34" charset="0"/>
              </a:rPr>
              <a:t>Bone remodeling…</a:t>
            </a:r>
          </a:p>
          <a:p>
            <a:pPr marL="514350" indent="-514350">
              <a:buAutoNum type="arabicParenBoth"/>
            </a:pPr>
            <a:r>
              <a:rPr lang="en-US" altLang="zh-CN" sz="2400" dirty="0" smtClean="0">
                <a:solidFill>
                  <a:schemeClr val="tx2">
                    <a:lumMod val="50000"/>
                  </a:schemeClr>
                </a:solidFill>
                <a:latin typeface="Arial Narrow" pitchFamily="34" charset="0"/>
              </a:rPr>
              <a:t>Neuronal excitability….Ion channel gating, neurotransmitter releasing.</a:t>
            </a:r>
          </a:p>
          <a:p>
            <a:pPr marL="514350" indent="-514350">
              <a:buAutoNum type="arabicParenBoth"/>
            </a:pPr>
            <a:r>
              <a:rPr lang="en-US" altLang="zh-CN" sz="2400" dirty="0" smtClean="0">
                <a:solidFill>
                  <a:schemeClr val="tx2">
                    <a:lumMod val="50000"/>
                  </a:schemeClr>
                </a:solidFill>
                <a:latin typeface="Arial Narrow" pitchFamily="34" charset="0"/>
              </a:rPr>
              <a:t>Muscle contraction</a:t>
            </a:r>
          </a:p>
          <a:p>
            <a:pPr marL="514350" indent="-514350">
              <a:buAutoNum type="arabicParenBoth"/>
            </a:pPr>
            <a:r>
              <a:rPr lang="en-US" altLang="zh-CN" sz="2400" dirty="0" smtClean="0">
                <a:solidFill>
                  <a:schemeClr val="tx2">
                    <a:lumMod val="50000"/>
                  </a:schemeClr>
                </a:solidFill>
                <a:latin typeface="Arial Narrow" pitchFamily="34" charset="0"/>
              </a:rPr>
              <a:t>Fertility</a:t>
            </a:r>
          </a:p>
          <a:p>
            <a:pPr marL="514350" indent="-514350"/>
            <a:r>
              <a:rPr lang="en-US" altLang="zh-CN" sz="2400" dirty="0" smtClean="0">
                <a:solidFill>
                  <a:schemeClr val="tx2">
                    <a:lumMod val="50000"/>
                  </a:schemeClr>
                </a:solidFill>
                <a:latin typeface="Arial Narrow" pitchFamily="34" charset="0"/>
              </a:rPr>
              <a:t> And many more others……  </a:t>
            </a:r>
          </a:p>
          <a:p>
            <a:pPr algn="r"/>
            <a:r>
              <a:rPr lang="en-US" altLang="zh-CN" sz="2000" dirty="0" smtClean="0">
                <a:solidFill>
                  <a:schemeClr val="tx2">
                    <a:lumMod val="50000"/>
                  </a:schemeClr>
                </a:solidFill>
                <a:latin typeface="Arial Narrow" pitchFamily="34" charset="0"/>
              </a:rPr>
              <a:t> (Parker and Boron, 2013, </a:t>
            </a:r>
            <a:r>
              <a:rPr lang="en-US" altLang="zh-CN" sz="2000" b="1" i="1" dirty="0" smtClean="0">
                <a:solidFill>
                  <a:schemeClr val="tx2">
                    <a:lumMod val="50000"/>
                  </a:schemeClr>
                </a:solidFill>
                <a:latin typeface="Arial Narrow" pitchFamily="34" charset="0"/>
              </a:rPr>
              <a:t>Physiological Review</a:t>
            </a:r>
            <a:r>
              <a:rPr lang="en-US" altLang="zh-CN" sz="2000" dirty="0" smtClean="0">
                <a:solidFill>
                  <a:schemeClr val="tx2">
                    <a:lumMod val="50000"/>
                  </a:schemeClr>
                </a:solidFill>
                <a:latin typeface="Arial Narrow" pitchFamily="34" charset="0"/>
              </a:rPr>
              <a:t>)</a:t>
            </a:r>
          </a:p>
        </p:txBody>
      </p:sp>
    </p:spTree>
  </p:cSld>
  <p:clrMapOvr>
    <a:masterClrMapping/>
  </p:clrMapOvr>
  <p:transition advTm="36021"/>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3267066" y="2860355"/>
            <a:ext cx="2608481" cy="1278020"/>
          </a:xfrm>
          <a:prstGeom prst="ellipse">
            <a:avLst/>
          </a:prstGeom>
          <a:solidFill>
            <a:srgbClr val="339966">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Narrow" pitchFamily="34" charset="0"/>
            </a:endParaRPr>
          </a:p>
        </p:txBody>
      </p:sp>
      <p:sp>
        <p:nvSpPr>
          <p:cNvPr id="2" name="TextBox 1"/>
          <p:cNvSpPr txBox="1"/>
          <p:nvPr/>
        </p:nvSpPr>
        <p:spPr>
          <a:xfrm>
            <a:off x="3285422" y="3022312"/>
            <a:ext cx="2571768" cy="954107"/>
          </a:xfrm>
          <a:prstGeom prst="rect">
            <a:avLst/>
          </a:prstGeom>
          <a:noFill/>
        </p:spPr>
        <p:txBody>
          <a:bodyPr wrap="square" rtlCol="0">
            <a:spAutoFit/>
          </a:bodyPr>
          <a:lstStyle/>
          <a:p>
            <a:pPr algn="ctr"/>
            <a:r>
              <a:rPr lang="en-US" altLang="zh-CN" sz="2800" b="1" dirty="0" smtClean="0">
                <a:latin typeface="Arial Narrow" pitchFamily="34" charset="0"/>
                <a:ea typeface="黑体" pitchFamily="49" charset="-122"/>
              </a:rPr>
              <a:t>Acid-Base Homeostasis</a:t>
            </a:r>
            <a:endParaRPr lang="zh-CN" altLang="en-US" sz="2800" b="1" dirty="0">
              <a:latin typeface="Arial Narrow" pitchFamily="34" charset="0"/>
              <a:ea typeface="黑体" pitchFamily="49" charset="-122"/>
            </a:endParaRPr>
          </a:p>
        </p:txBody>
      </p:sp>
      <p:sp>
        <p:nvSpPr>
          <p:cNvPr id="3" name="TextBox 2"/>
          <p:cNvSpPr txBox="1"/>
          <p:nvPr/>
        </p:nvSpPr>
        <p:spPr>
          <a:xfrm>
            <a:off x="470957" y="1524805"/>
            <a:ext cx="1571636" cy="707886"/>
          </a:xfrm>
          <a:prstGeom prst="rect">
            <a:avLst/>
          </a:prstGeom>
          <a:noFill/>
        </p:spPr>
        <p:txBody>
          <a:bodyPr wrap="square" rtlCol="0">
            <a:spAutoFit/>
          </a:bodyPr>
          <a:lstStyle/>
          <a:p>
            <a:pPr algn="ctr">
              <a:lnSpc>
                <a:spcPts val="2400"/>
              </a:lnSpc>
            </a:pPr>
            <a:r>
              <a:rPr lang="en-US" altLang="zh-CN" sz="2400" dirty="0" smtClean="0">
                <a:latin typeface="Arial Narrow" pitchFamily="34" charset="0"/>
                <a:ea typeface="仿宋" pitchFamily="49" charset="-122"/>
              </a:rPr>
              <a:t>Ocular disorders</a:t>
            </a:r>
            <a:endParaRPr lang="zh-CN" altLang="en-US" sz="2400" dirty="0">
              <a:latin typeface="Arial Narrow" pitchFamily="34" charset="0"/>
              <a:ea typeface="仿宋" pitchFamily="49" charset="-122"/>
            </a:endParaRPr>
          </a:p>
        </p:txBody>
      </p:sp>
      <p:pic>
        <p:nvPicPr>
          <p:cNvPr id="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33807" y="153915"/>
            <a:ext cx="1999637" cy="140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7" descr="fanconi1"/>
          <p:cNvPicPr>
            <a:picLocks noChangeAspect="1" noChangeArrowheads="1"/>
          </p:cNvPicPr>
          <p:nvPr/>
        </p:nvPicPr>
        <p:blipFill>
          <a:blip r:embed="rId4" cstate="print"/>
          <a:srcRect l="27267" t="8717" r="29668" b="9922"/>
          <a:stretch>
            <a:fillRect/>
          </a:stretch>
        </p:blipFill>
        <p:spPr bwMode="auto">
          <a:xfrm>
            <a:off x="7089430" y="2518667"/>
            <a:ext cx="1411660" cy="2000264"/>
          </a:xfrm>
          <a:prstGeom prst="rect">
            <a:avLst/>
          </a:prstGeom>
          <a:noFill/>
          <a:ln w="9525">
            <a:noFill/>
            <a:miter lim="800000"/>
            <a:headEnd/>
            <a:tailEnd/>
          </a:ln>
        </p:spPr>
      </p:pic>
      <p:sp>
        <p:nvSpPr>
          <p:cNvPr id="6" name="TextBox 5"/>
          <p:cNvSpPr txBox="1"/>
          <p:nvPr/>
        </p:nvSpPr>
        <p:spPr>
          <a:xfrm>
            <a:off x="6715140" y="4396095"/>
            <a:ext cx="2160240" cy="461665"/>
          </a:xfrm>
          <a:prstGeom prst="rect">
            <a:avLst/>
          </a:prstGeom>
          <a:noFill/>
        </p:spPr>
        <p:txBody>
          <a:bodyPr wrap="square" rtlCol="0">
            <a:spAutoFit/>
          </a:bodyPr>
          <a:lstStyle/>
          <a:p>
            <a:pPr algn="ctr"/>
            <a:r>
              <a:rPr lang="en-US" altLang="zh-CN" sz="2400" dirty="0" smtClean="0">
                <a:latin typeface="Arial Narrow" pitchFamily="34" charset="0"/>
                <a:ea typeface="仿宋" pitchFamily="49" charset="-122"/>
              </a:rPr>
              <a:t>Short statue</a:t>
            </a:r>
            <a:endParaRPr lang="zh-CN" altLang="en-US" sz="2400" dirty="0">
              <a:latin typeface="Arial Narrow" pitchFamily="34" charset="0"/>
              <a:ea typeface="仿宋" pitchFamily="49" charset="-122"/>
            </a:endParaRPr>
          </a:p>
        </p:txBody>
      </p:sp>
      <p:sp>
        <p:nvSpPr>
          <p:cNvPr id="7" name="TextBox 6"/>
          <p:cNvSpPr txBox="1"/>
          <p:nvPr/>
        </p:nvSpPr>
        <p:spPr>
          <a:xfrm>
            <a:off x="4920465" y="1524805"/>
            <a:ext cx="1643074" cy="707886"/>
          </a:xfrm>
          <a:prstGeom prst="rect">
            <a:avLst/>
          </a:prstGeom>
          <a:noFill/>
        </p:spPr>
        <p:txBody>
          <a:bodyPr wrap="square" rtlCol="0">
            <a:spAutoFit/>
          </a:bodyPr>
          <a:lstStyle/>
          <a:p>
            <a:pPr algn="ctr">
              <a:lnSpc>
                <a:spcPts val="2400"/>
              </a:lnSpc>
            </a:pPr>
            <a:r>
              <a:rPr lang="en-US" altLang="zh-CN" sz="2400" dirty="0" smtClean="0">
                <a:latin typeface="Arial Narrow" pitchFamily="34" charset="0"/>
                <a:ea typeface="仿宋" pitchFamily="49" charset="-122"/>
              </a:rPr>
              <a:t>Epilepsy</a:t>
            </a:r>
          </a:p>
          <a:p>
            <a:pPr algn="ctr">
              <a:lnSpc>
                <a:spcPts val="2400"/>
              </a:lnSpc>
            </a:pPr>
            <a:r>
              <a:rPr lang="en-US" altLang="zh-CN" sz="2400" dirty="0" smtClean="0">
                <a:latin typeface="Arial Narrow" pitchFamily="34" charset="0"/>
                <a:ea typeface="仿宋" pitchFamily="49" charset="-122"/>
              </a:rPr>
              <a:t>migraine</a:t>
            </a:r>
            <a:endParaRPr lang="zh-CN" altLang="en-US" sz="2400" dirty="0">
              <a:latin typeface="Arial Narrow" pitchFamily="34" charset="0"/>
              <a:ea typeface="仿宋" pitchFamily="49" charset="-122"/>
            </a:endParaRPr>
          </a:p>
        </p:txBody>
      </p:sp>
      <p:pic>
        <p:nvPicPr>
          <p:cNvPr id="8" name="Picture 4" descr="ppc9013f1"/>
          <p:cNvPicPr>
            <a:picLocks noChangeAspect="1" noChangeArrowheads="1"/>
          </p:cNvPicPr>
          <p:nvPr/>
        </p:nvPicPr>
        <p:blipFill>
          <a:blip r:embed="rId5" cstate="print"/>
          <a:srcRect/>
          <a:stretch>
            <a:fillRect/>
          </a:stretch>
        </p:blipFill>
        <p:spPr bwMode="auto">
          <a:xfrm>
            <a:off x="4942325" y="4929198"/>
            <a:ext cx="1067368" cy="1404000"/>
          </a:xfrm>
          <a:prstGeom prst="rect">
            <a:avLst/>
          </a:prstGeom>
          <a:noFill/>
          <a:ln w="9525">
            <a:noFill/>
            <a:miter lim="800000"/>
            <a:headEnd/>
            <a:tailEnd/>
          </a:ln>
        </p:spPr>
      </p:pic>
      <p:sp>
        <p:nvSpPr>
          <p:cNvPr id="9" name="TextBox 8"/>
          <p:cNvSpPr txBox="1"/>
          <p:nvPr/>
        </p:nvSpPr>
        <p:spPr>
          <a:xfrm>
            <a:off x="4723835" y="6324921"/>
            <a:ext cx="1504349" cy="461665"/>
          </a:xfrm>
          <a:prstGeom prst="rect">
            <a:avLst/>
          </a:prstGeom>
          <a:noFill/>
        </p:spPr>
        <p:txBody>
          <a:bodyPr wrap="square" rtlCol="0">
            <a:spAutoFit/>
          </a:bodyPr>
          <a:lstStyle/>
          <a:p>
            <a:pPr algn="ctr"/>
            <a:r>
              <a:rPr lang="en-US" sz="2400" dirty="0" err="1" smtClean="0">
                <a:latin typeface="Arial Narrow" pitchFamily="34" charset="0"/>
              </a:rPr>
              <a:t>Osteopenia</a:t>
            </a:r>
            <a:endParaRPr lang="zh-CN" altLang="en-US" sz="2400" dirty="0">
              <a:latin typeface="Arial Narrow" pitchFamily="34" charset="0"/>
              <a:ea typeface="仿宋" pitchFamily="49" charset="-122"/>
            </a:endParaRPr>
          </a:p>
        </p:txBody>
      </p:sp>
      <p:pic>
        <p:nvPicPr>
          <p:cNvPr id="12" name="Picture 5" descr="matthew-and-kid-wres"/>
          <p:cNvPicPr>
            <a:picLocks noChangeAspect="1" noChangeArrowheads="1"/>
          </p:cNvPicPr>
          <p:nvPr/>
        </p:nvPicPr>
        <p:blipFill>
          <a:blip r:embed="rId6" cstate="print"/>
          <a:srcRect l="12514" t="6686" r="14995" b="26671"/>
          <a:stretch>
            <a:fillRect/>
          </a:stretch>
        </p:blipFill>
        <p:spPr bwMode="auto">
          <a:xfrm>
            <a:off x="6679865" y="153915"/>
            <a:ext cx="2035539" cy="1404000"/>
          </a:xfrm>
          <a:prstGeom prst="rect">
            <a:avLst/>
          </a:prstGeom>
          <a:noFill/>
          <a:ln w="9525">
            <a:noFill/>
            <a:miter lim="800000"/>
            <a:headEnd/>
            <a:tailEnd/>
          </a:ln>
        </p:spPr>
      </p:pic>
      <p:sp>
        <p:nvSpPr>
          <p:cNvPr id="13" name="TextBox 12"/>
          <p:cNvSpPr txBox="1"/>
          <p:nvPr/>
        </p:nvSpPr>
        <p:spPr>
          <a:xfrm>
            <a:off x="6797534" y="1524805"/>
            <a:ext cx="1800200" cy="707886"/>
          </a:xfrm>
          <a:prstGeom prst="rect">
            <a:avLst/>
          </a:prstGeom>
          <a:noFill/>
        </p:spPr>
        <p:txBody>
          <a:bodyPr wrap="square" rtlCol="0">
            <a:spAutoFit/>
          </a:bodyPr>
          <a:lstStyle/>
          <a:p>
            <a:pPr algn="ctr">
              <a:lnSpc>
                <a:spcPts val="2400"/>
              </a:lnSpc>
            </a:pPr>
            <a:r>
              <a:rPr lang="en-US" altLang="zh-CN" sz="2400" dirty="0" smtClean="0">
                <a:latin typeface="Arial Narrow" pitchFamily="34" charset="0"/>
                <a:ea typeface="仿宋" pitchFamily="49" charset="-122"/>
              </a:rPr>
              <a:t>Mental retardation</a:t>
            </a:r>
            <a:endParaRPr lang="zh-CN" altLang="en-US" sz="2400" dirty="0">
              <a:latin typeface="Arial Narrow" pitchFamily="34" charset="0"/>
              <a:ea typeface="仿宋" pitchFamily="49" charset="-122"/>
            </a:endParaRPr>
          </a:p>
        </p:txBody>
      </p:sp>
      <p:pic>
        <p:nvPicPr>
          <p:cNvPr id="1026" name="Picture 2"/>
          <p:cNvPicPr>
            <a:picLocks noChangeAspect="1" noChangeArrowheads="1"/>
          </p:cNvPicPr>
          <p:nvPr/>
        </p:nvPicPr>
        <p:blipFill>
          <a:blip r:embed="rId7" cstate="print"/>
          <a:srcRect t="17384" r="12587"/>
          <a:stretch>
            <a:fillRect/>
          </a:stretch>
        </p:blipFill>
        <p:spPr bwMode="auto">
          <a:xfrm>
            <a:off x="2935541" y="4929198"/>
            <a:ext cx="1489249" cy="1404000"/>
          </a:xfrm>
          <a:prstGeom prst="rect">
            <a:avLst/>
          </a:prstGeom>
          <a:noFill/>
          <a:ln w="9525">
            <a:noFill/>
            <a:miter lim="800000"/>
            <a:headEnd/>
            <a:tailEnd/>
          </a:ln>
          <a:effectLst/>
        </p:spPr>
      </p:pic>
      <p:sp>
        <p:nvSpPr>
          <p:cNvPr id="22" name="TextBox 21"/>
          <p:cNvSpPr txBox="1"/>
          <p:nvPr/>
        </p:nvSpPr>
        <p:spPr>
          <a:xfrm>
            <a:off x="2644314" y="6315038"/>
            <a:ext cx="2071702" cy="400110"/>
          </a:xfrm>
          <a:prstGeom prst="rect">
            <a:avLst/>
          </a:prstGeom>
          <a:noFill/>
        </p:spPr>
        <p:txBody>
          <a:bodyPr wrap="square" rtlCol="0">
            <a:spAutoFit/>
          </a:bodyPr>
          <a:lstStyle/>
          <a:p>
            <a:pPr algn="ctr">
              <a:lnSpc>
                <a:spcPts val="2400"/>
              </a:lnSpc>
            </a:pPr>
            <a:r>
              <a:rPr lang="en-US" altLang="zh-CN" sz="2400" dirty="0" smtClean="0">
                <a:latin typeface="Arial Narrow" pitchFamily="34" charset="0"/>
                <a:ea typeface="仿宋" pitchFamily="49" charset="-122"/>
              </a:rPr>
              <a:t>Breast Cancer</a:t>
            </a:r>
            <a:endParaRPr lang="zh-CN" altLang="en-US" sz="2400" dirty="0">
              <a:latin typeface="Arial Narrow" pitchFamily="34" charset="0"/>
              <a:ea typeface="仿宋" pitchFamily="49" charset="-122"/>
            </a:endParaRPr>
          </a:p>
        </p:txBody>
      </p:sp>
      <p:sp>
        <p:nvSpPr>
          <p:cNvPr id="27" name="TextBox 26"/>
          <p:cNvSpPr txBox="1"/>
          <p:nvPr/>
        </p:nvSpPr>
        <p:spPr>
          <a:xfrm>
            <a:off x="95929" y="4234045"/>
            <a:ext cx="2160240" cy="461665"/>
          </a:xfrm>
          <a:prstGeom prst="rect">
            <a:avLst/>
          </a:prstGeom>
          <a:noFill/>
        </p:spPr>
        <p:txBody>
          <a:bodyPr wrap="square" rtlCol="0">
            <a:spAutoFit/>
          </a:bodyPr>
          <a:lstStyle/>
          <a:p>
            <a:pPr algn="ctr"/>
            <a:r>
              <a:rPr lang="en-US" sz="2400" dirty="0" smtClean="0">
                <a:latin typeface="Arial Narrow" pitchFamily="34" charset="0"/>
              </a:rPr>
              <a:t>Hypertension</a:t>
            </a:r>
            <a:endParaRPr lang="zh-CN" altLang="en-US" sz="2400" dirty="0">
              <a:latin typeface="Arial Narrow" pitchFamily="34" charset="0"/>
              <a:ea typeface="仿宋" pitchFamily="49" charset="-122"/>
            </a:endParaRPr>
          </a:p>
        </p:txBody>
      </p:sp>
      <p:pic>
        <p:nvPicPr>
          <p:cNvPr id="28" name="Picture 7" descr="192_831117480"/>
          <p:cNvPicPr>
            <a:picLocks noChangeAspect="1" noChangeArrowheads="1"/>
          </p:cNvPicPr>
          <p:nvPr/>
        </p:nvPicPr>
        <p:blipFill>
          <a:blip r:embed="rId8" cstate="print"/>
          <a:srcRect/>
          <a:stretch>
            <a:fillRect/>
          </a:stretch>
        </p:blipFill>
        <p:spPr bwMode="auto">
          <a:xfrm>
            <a:off x="297739" y="4929198"/>
            <a:ext cx="1871772" cy="1404000"/>
          </a:xfrm>
          <a:prstGeom prst="rect">
            <a:avLst/>
          </a:prstGeom>
          <a:noFill/>
        </p:spPr>
      </p:pic>
      <p:sp>
        <p:nvSpPr>
          <p:cNvPr id="29" name="TextBox 28"/>
          <p:cNvSpPr txBox="1"/>
          <p:nvPr/>
        </p:nvSpPr>
        <p:spPr>
          <a:xfrm>
            <a:off x="460428" y="6324921"/>
            <a:ext cx="1464831" cy="461665"/>
          </a:xfrm>
          <a:prstGeom prst="rect">
            <a:avLst/>
          </a:prstGeom>
          <a:noFill/>
        </p:spPr>
        <p:txBody>
          <a:bodyPr wrap="square" rtlCol="0">
            <a:spAutoFit/>
          </a:bodyPr>
          <a:lstStyle/>
          <a:p>
            <a:pPr algn="ctr"/>
            <a:r>
              <a:rPr lang="en-US" sz="2400" dirty="0" smtClean="0">
                <a:latin typeface="Arial Narrow" pitchFamily="34" charset="0"/>
              </a:rPr>
              <a:t>Infertility</a:t>
            </a:r>
            <a:endParaRPr lang="zh-CN" altLang="en-US" sz="2400" dirty="0">
              <a:latin typeface="Arial Narrow" pitchFamily="34" charset="0"/>
              <a:ea typeface="仿宋" pitchFamily="49" charset="-122"/>
            </a:endParaRPr>
          </a:p>
        </p:txBody>
      </p:sp>
      <p:pic>
        <p:nvPicPr>
          <p:cNvPr id="91138" name="Picture 2" descr="http://www.zhongguonijiu.com/upFiles/infoImg/2013110454386141.jpg"/>
          <p:cNvPicPr>
            <a:picLocks noChangeAspect="1" noChangeArrowheads="1"/>
          </p:cNvPicPr>
          <p:nvPr/>
        </p:nvPicPr>
        <p:blipFill>
          <a:blip r:embed="rId9" cstate="print"/>
          <a:srcRect/>
          <a:stretch>
            <a:fillRect/>
          </a:stretch>
        </p:blipFill>
        <p:spPr bwMode="auto">
          <a:xfrm>
            <a:off x="369275" y="2690594"/>
            <a:ext cx="1728701" cy="1656410"/>
          </a:xfrm>
          <a:prstGeom prst="rect">
            <a:avLst/>
          </a:prstGeom>
          <a:noFill/>
        </p:spPr>
      </p:pic>
      <p:sp>
        <p:nvSpPr>
          <p:cNvPr id="30" name="TextBox 29"/>
          <p:cNvSpPr txBox="1"/>
          <p:nvPr/>
        </p:nvSpPr>
        <p:spPr>
          <a:xfrm>
            <a:off x="2582829" y="1524805"/>
            <a:ext cx="1699371" cy="707886"/>
          </a:xfrm>
          <a:prstGeom prst="rect">
            <a:avLst/>
          </a:prstGeom>
          <a:noFill/>
        </p:spPr>
        <p:txBody>
          <a:bodyPr wrap="square" rtlCol="0">
            <a:spAutoFit/>
          </a:bodyPr>
          <a:lstStyle/>
          <a:p>
            <a:pPr>
              <a:lnSpc>
                <a:spcPts val="2400"/>
              </a:lnSpc>
            </a:pPr>
            <a:r>
              <a:rPr lang="en-US" altLang="zh-CN" sz="2400" dirty="0" smtClean="0">
                <a:latin typeface="Arial Narrow" pitchFamily="34" charset="0"/>
                <a:ea typeface="仿宋" pitchFamily="49" charset="-122"/>
              </a:rPr>
              <a:t>Renal tubule acidosis</a:t>
            </a:r>
            <a:endParaRPr lang="zh-CN" altLang="en-US" sz="2400" dirty="0">
              <a:latin typeface="Arial Narrow" pitchFamily="34" charset="0"/>
              <a:ea typeface="仿宋" pitchFamily="49" charset="-122"/>
            </a:endParaRPr>
          </a:p>
        </p:txBody>
      </p:sp>
      <p:pic>
        <p:nvPicPr>
          <p:cNvPr id="91140" name="Picture 4" descr="Picture of the Human Kidney"/>
          <p:cNvPicPr>
            <a:picLocks noChangeAspect="1" noChangeArrowheads="1"/>
          </p:cNvPicPr>
          <p:nvPr/>
        </p:nvPicPr>
        <p:blipFill>
          <a:blip r:embed="rId10" cstate="print"/>
          <a:srcRect l="34370" t="8079" b="19210"/>
          <a:stretch>
            <a:fillRect/>
          </a:stretch>
        </p:blipFill>
        <p:spPr bwMode="auto">
          <a:xfrm>
            <a:off x="2487660" y="153915"/>
            <a:ext cx="1866770" cy="1404000"/>
          </a:xfrm>
          <a:prstGeom prst="rect">
            <a:avLst/>
          </a:prstGeom>
          <a:noFill/>
        </p:spPr>
      </p:pic>
      <p:sp>
        <p:nvSpPr>
          <p:cNvPr id="35" name="矩形 34"/>
          <p:cNvSpPr/>
          <p:nvPr/>
        </p:nvSpPr>
        <p:spPr>
          <a:xfrm>
            <a:off x="6603012" y="5350066"/>
            <a:ext cx="1857420" cy="1200329"/>
          </a:xfrm>
          <a:prstGeom prst="rect">
            <a:avLst/>
          </a:prstGeom>
        </p:spPr>
        <p:txBody>
          <a:bodyPr wrap="square">
            <a:spAutoFit/>
          </a:bodyPr>
          <a:lstStyle/>
          <a:p>
            <a:r>
              <a:rPr lang="en-US" altLang="zh-CN" dirty="0" smtClean="0">
                <a:latin typeface="Arial Narrow" pitchFamily="34" charset="0"/>
                <a:ea typeface="宋体" charset="-122"/>
              </a:rPr>
              <a:t>For reviews, see</a:t>
            </a:r>
          </a:p>
          <a:p>
            <a:r>
              <a:rPr lang="en-US" altLang="zh-CN" dirty="0" smtClean="0">
                <a:latin typeface="Arial Narrow" pitchFamily="34" charset="0"/>
                <a:ea typeface="宋体" charset="-122"/>
              </a:rPr>
              <a:t>Parker, Boron 2013</a:t>
            </a:r>
          </a:p>
          <a:p>
            <a:r>
              <a:rPr lang="en-US" altLang="zh-CN" dirty="0" smtClean="0">
                <a:latin typeface="Arial Narrow" pitchFamily="34" charset="0"/>
                <a:ea typeface="宋体" charset="-122"/>
              </a:rPr>
              <a:t>Liu Y, et al 2012</a:t>
            </a:r>
          </a:p>
          <a:p>
            <a:r>
              <a:rPr lang="en-US" altLang="zh-CN" dirty="0" err="1" smtClean="0">
                <a:latin typeface="Arial Narrow" pitchFamily="34" charset="0"/>
                <a:ea typeface="宋体" charset="-122"/>
              </a:rPr>
              <a:t>Guo</a:t>
            </a:r>
            <a:r>
              <a:rPr lang="en-US" altLang="zh-CN" dirty="0" smtClean="0">
                <a:latin typeface="Arial Narrow" pitchFamily="34" charset="0"/>
                <a:ea typeface="宋体" charset="-122"/>
              </a:rPr>
              <a:t> YM, et al, 2014</a:t>
            </a:r>
            <a:endParaRPr lang="zh-CN" altLang="en-US" dirty="0" smtClean="0">
              <a:latin typeface="Arial Narrow" pitchFamily="34" charset="0"/>
              <a:ea typeface="宋体" charset="-122"/>
            </a:endParaRPr>
          </a:p>
        </p:txBody>
      </p:sp>
      <p:cxnSp>
        <p:nvCxnSpPr>
          <p:cNvPr id="36" name="直接箭头连接符 35"/>
          <p:cNvCxnSpPr/>
          <p:nvPr/>
        </p:nvCxnSpPr>
        <p:spPr>
          <a:xfrm flipH="1" flipV="1">
            <a:off x="2239478" y="1916832"/>
            <a:ext cx="1005840" cy="1008112"/>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p:nvPr/>
        </p:nvCxnSpPr>
        <p:spPr>
          <a:xfrm flipV="1">
            <a:off x="5842436" y="2069232"/>
            <a:ext cx="1005840" cy="1008112"/>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p:nvPr/>
        </p:nvCxnSpPr>
        <p:spPr>
          <a:xfrm flipV="1">
            <a:off x="5893852" y="3499365"/>
            <a:ext cx="914400" cy="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flipH="1" flipV="1">
            <a:off x="2244594" y="3499365"/>
            <a:ext cx="914400" cy="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直接箭头连接符 39"/>
          <p:cNvCxnSpPr/>
          <p:nvPr/>
        </p:nvCxnSpPr>
        <p:spPr>
          <a:xfrm flipH="1">
            <a:off x="2239478" y="3961322"/>
            <a:ext cx="1005840" cy="1008112"/>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flipV="1">
            <a:off x="3923928" y="2076697"/>
            <a:ext cx="274320" cy="54864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flipV="1">
            <a:off x="4822749" y="2076697"/>
            <a:ext cx="274320" cy="54864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flipH="1">
            <a:off x="3923928" y="4248512"/>
            <a:ext cx="274320" cy="54864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4822749" y="4248512"/>
            <a:ext cx="274320" cy="548640"/>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1" name="Picture 4" descr="Picture of Human Brain"/>
          <p:cNvPicPr>
            <a:picLocks noChangeAspect="1" noChangeArrowheads="1"/>
          </p:cNvPicPr>
          <p:nvPr/>
        </p:nvPicPr>
        <p:blipFill>
          <a:blip r:embed="rId11" cstate="print"/>
          <a:srcRect t="24898" r="38538" b="4935"/>
          <a:stretch>
            <a:fillRect/>
          </a:stretch>
        </p:blipFill>
        <p:spPr bwMode="auto">
          <a:xfrm>
            <a:off x="4608646" y="153915"/>
            <a:ext cx="1817002" cy="140817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288703" y="2397494"/>
            <a:ext cx="4549239" cy="2894584"/>
          </a:xfrm>
          <a:prstGeom prst="roundRect">
            <a:avLst>
              <a:gd name="adj" fmla="val 33461"/>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b="1"/>
          </a:p>
        </p:txBody>
      </p:sp>
      <p:sp>
        <p:nvSpPr>
          <p:cNvPr id="22" name="椭圆 21"/>
          <p:cNvSpPr/>
          <p:nvPr/>
        </p:nvSpPr>
        <p:spPr>
          <a:xfrm rot="5400000">
            <a:off x="2073628" y="2913341"/>
            <a:ext cx="447097" cy="719137"/>
          </a:xfrm>
          <a:prstGeom prst="ellipse">
            <a:avLst/>
          </a:prstGeom>
          <a:gradFill rotWithShape="1">
            <a:gsLst>
              <a:gs pos="0">
                <a:schemeClr val="accent6">
                  <a:lumMod val="40000"/>
                  <a:lumOff val="60000"/>
                </a:schemeClr>
              </a:gs>
              <a:gs pos="100000">
                <a:srgbClr val="FF6600"/>
              </a:gs>
            </a:gsLst>
            <a:path path="shape">
              <a:fillToRect l="50000" t="50000" r="50000" b="50000"/>
            </a:path>
          </a:gradFill>
          <a:ln w="28575">
            <a:solidFill>
              <a:schemeClr val="accent1">
                <a:lumMod val="75000"/>
              </a:schemeClr>
            </a:solidFill>
            <a:round/>
            <a:headEnd/>
            <a:tailEnd/>
          </a:ln>
        </p:spPr>
        <p:txBody>
          <a:bodyPr wrap="none" anchor="ctr"/>
          <a:lstStyle/>
          <a:p>
            <a:pPr fontAlgn="auto">
              <a:spcBef>
                <a:spcPts val="0"/>
              </a:spcBef>
              <a:spcAft>
                <a:spcPts val="0"/>
              </a:spcAft>
              <a:defRPr/>
            </a:pPr>
            <a:endParaRPr lang="zh-CN" altLang="en-US" sz="2000">
              <a:latin typeface="Arial Narrow" pitchFamily="34" charset="0"/>
            </a:endParaRPr>
          </a:p>
        </p:txBody>
      </p:sp>
      <p:sp>
        <p:nvSpPr>
          <p:cNvPr id="24" name="TextBox 23"/>
          <p:cNvSpPr txBox="1">
            <a:spLocks noChangeArrowheads="1"/>
          </p:cNvSpPr>
          <p:nvPr/>
        </p:nvSpPr>
        <p:spPr bwMode="auto">
          <a:xfrm>
            <a:off x="619160" y="3012843"/>
            <a:ext cx="105830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HCO</a:t>
            </a:r>
            <a:r>
              <a:rPr lang="en-US" altLang="zh-CN" sz="2800" b="1" baseline="-25000" dirty="0">
                <a:latin typeface="Arial Narrow" pitchFamily="34" charset="0"/>
              </a:rPr>
              <a:t>3</a:t>
            </a:r>
            <a:r>
              <a:rPr lang="en-US" altLang="zh-CN" sz="2800" b="1" baseline="30000" dirty="0">
                <a:latin typeface="Arial Narrow" pitchFamily="34" charset="0"/>
                <a:cs typeface="Times New Roman" pitchFamily="18" charset="0"/>
              </a:rPr>
              <a:t>–</a:t>
            </a:r>
            <a:endParaRPr lang="zh-CN" altLang="en-US" sz="2800" b="1" baseline="30000" dirty="0">
              <a:latin typeface="Arial Narrow" pitchFamily="34" charset="0"/>
            </a:endParaRPr>
          </a:p>
        </p:txBody>
      </p:sp>
      <p:sp>
        <p:nvSpPr>
          <p:cNvPr id="42" name="圆柱形 41"/>
          <p:cNvSpPr/>
          <p:nvPr/>
        </p:nvSpPr>
        <p:spPr>
          <a:xfrm rot="5400000">
            <a:off x="6629979" y="4185225"/>
            <a:ext cx="415925" cy="635000"/>
          </a:xfrm>
          <a:prstGeom prst="ca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6" name="TextBox 45"/>
          <p:cNvSpPr txBox="1">
            <a:spLocks noChangeArrowheads="1"/>
          </p:cNvSpPr>
          <p:nvPr/>
        </p:nvSpPr>
        <p:spPr bwMode="auto">
          <a:xfrm>
            <a:off x="7440472" y="4239352"/>
            <a:ext cx="7360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CO</a:t>
            </a:r>
            <a:r>
              <a:rPr lang="en-US" altLang="zh-CN" sz="2800" b="1" baseline="-25000" dirty="0">
                <a:latin typeface="Arial Narrow" pitchFamily="34" charset="0"/>
              </a:rPr>
              <a:t>2</a:t>
            </a:r>
            <a:endParaRPr lang="zh-CN" altLang="en-US" sz="2800" b="1" baseline="-25000" dirty="0">
              <a:latin typeface="Arial Narrow" pitchFamily="34" charset="0"/>
            </a:endParaRPr>
          </a:p>
        </p:txBody>
      </p:sp>
      <p:sp>
        <p:nvSpPr>
          <p:cNvPr id="25" name="TextBox 24"/>
          <p:cNvSpPr txBox="1">
            <a:spLocks noChangeArrowheads="1"/>
          </p:cNvSpPr>
          <p:nvPr/>
        </p:nvSpPr>
        <p:spPr bwMode="auto">
          <a:xfrm>
            <a:off x="2893599" y="3032184"/>
            <a:ext cx="105830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HCO</a:t>
            </a:r>
            <a:r>
              <a:rPr lang="en-US" altLang="zh-CN" sz="2800" b="1" baseline="-25000" dirty="0">
                <a:latin typeface="Arial Narrow" pitchFamily="34" charset="0"/>
              </a:rPr>
              <a:t>3</a:t>
            </a:r>
            <a:r>
              <a:rPr lang="en-US" altLang="zh-CN" sz="2800" b="1" baseline="30000" dirty="0">
                <a:latin typeface="Arial Narrow" pitchFamily="34" charset="0"/>
                <a:cs typeface="Times New Roman" pitchFamily="18" charset="0"/>
              </a:rPr>
              <a:t>–</a:t>
            </a:r>
            <a:endParaRPr lang="zh-CN" altLang="en-US" sz="2800" b="1" baseline="30000" dirty="0">
              <a:latin typeface="Arial Narrow" pitchFamily="34" charset="0"/>
            </a:endParaRPr>
          </a:p>
        </p:txBody>
      </p:sp>
      <p:sp>
        <p:nvSpPr>
          <p:cNvPr id="8203" name="TextBox 27"/>
          <p:cNvSpPr txBox="1">
            <a:spLocks noChangeArrowheads="1"/>
          </p:cNvSpPr>
          <p:nvPr/>
        </p:nvSpPr>
        <p:spPr bwMode="auto">
          <a:xfrm>
            <a:off x="2984758" y="4178875"/>
            <a:ext cx="51328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H</a:t>
            </a:r>
            <a:r>
              <a:rPr lang="en-US" altLang="zh-CN" sz="2800" b="1" baseline="30000" dirty="0">
                <a:latin typeface="Arial Narrow" pitchFamily="34" charset="0"/>
                <a:cs typeface="Times New Roman" pitchFamily="18" charset="0"/>
              </a:rPr>
              <a:t>+</a:t>
            </a:r>
            <a:endParaRPr lang="zh-CN" altLang="en-US" sz="2800" b="1" baseline="30000" dirty="0">
              <a:latin typeface="Arial Narrow" pitchFamily="34" charset="0"/>
            </a:endParaRPr>
          </a:p>
        </p:txBody>
      </p:sp>
      <p:sp>
        <p:nvSpPr>
          <p:cNvPr id="8204" name="TextBox 29"/>
          <p:cNvSpPr txBox="1">
            <a:spLocks noChangeArrowheads="1"/>
          </p:cNvSpPr>
          <p:nvPr/>
        </p:nvSpPr>
        <p:spPr bwMode="auto">
          <a:xfrm>
            <a:off x="5521453" y="2950646"/>
            <a:ext cx="7360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H</a:t>
            </a:r>
            <a:r>
              <a:rPr lang="en-US" altLang="zh-CN" sz="2800" b="1" baseline="-25000" dirty="0">
                <a:latin typeface="Arial Narrow" pitchFamily="34" charset="0"/>
              </a:rPr>
              <a:t>2</a:t>
            </a:r>
            <a:r>
              <a:rPr lang="en-US" altLang="zh-CN" sz="2800" b="1" dirty="0">
                <a:latin typeface="Arial Narrow" pitchFamily="34" charset="0"/>
              </a:rPr>
              <a:t>O</a:t>
            </a:r>
            <a:endParaRPr lang="zh-CN" altLang="en-US" sz="2800" b="1" baseline="30000" dirty="0">
              <a:latin typeface="Arial Narrow" pitchFamily="34" charset="0"/>
            </a:endParaRPr>
          </a:p>
        </p:txBody>
      </p:sp>
      <p:sp>
        <p:nvSpPr>
          <p:cNvPr id="31" name="TextBox 30"/>
          <p:cNvSpPr txBox="1">
            <a:spLocks noChangeArrowheads="1"/>
          </p:cNvSpPr>
          <p:nvPr/>
        </p:nvSpPr>
        <p:spPr bwMode="auto">
          <a:xfrm>
            <a:off x="5523041" y="4239352"/>
            <a:ext cx="7360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CO</a:t>
            </a:r>
            <a:r>
              <a:rPr lang="en-US" altLang="zh-CN" sz="2800" b="1" baseline="-25000" dirty="0">
                <a:latin typeface="Arial Narrow" pitchFamily="34" charset="0"/>
              </a:rPr>
              <a:t>2</a:t>
            </a:r>
            <a:endParaRPr lang="zh-CN" altLang="en-US" sz="2800" b="1" baseline="-25000" dirty="0">
              <a:latin typeface="Arial Narrow" pitchFamily="34" charset="0"/>
            </a:endParaRPr>
          </a:p>
        </p:txBody>
      </p:sp>
      <p:sp>
        <p:nvSpPr>
          <p:cNvPr id="8206" name="TextBox 40"/>
          <p:cNvSpPr txBox="1">
            <a:spLocks noChangeArrowheads="1"/>
          </p:cNvSpPr>
          <p:nvPr/>
        </p:nvSpPr>
        <p:spPr bwMode="auto">
          <a:xfrm>
            <a:off x="4109139" y="3656721"/>
            <a:ext cx="105830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a:latin typeface="Arial Narrow" pitchFamily="34" charset="0"/>
              </a:rPr>
              <a:t>H</a:t>
            </a:r>
            <a:r>
              <a:rPr lang="en-US" altLang="zh-CN" sz="2800" b="1" baseline="-25000" dirty="0">
                <a:latin typeface="Arial Narrow" pitchFamily="34" charset="0"/>
              </a:rPr>
              <a:t>2</a:t>
            </a:r>
            <a:r>
              <a:rPr lang="en-US" altLang="zh-CN" sz="2800" b="1" dirty="0">
                <a:latin typeface="Arial Narrow" pitchFamily="34" charset="0"/>
              </a:rPr>
              <a:t>CO</a:t>
            </a:r>
            <a:r>
              <a:rPr lang="en-US" altLang="zh-CN" sz="2800" b="1" baseline="-25000" dirty="0">
                <a:latin typeface="Arial Narrow" pitchFamily="34" charset="0"/>
              </a:rPr>
              <a:t>3</a:t>
            </a:r>
            <a:endParaRPr lang="zh-CN" altLang="en-US" sz="2800" b="1" baseline="30000" dirty="0">
              <a:latin typeface="Arial Narrow" pitchFamily="34" charset="0"/>
            </a:endParaRPr>
          </a:p>
        </p:txBody>
      </p:sp>
      <p:grpSp>
        <p:nvGrpSpPr>
          <p:cNvPr id="2" name="组合 49"/>
          <p:cNvGrpSpPr>
            <a:grpSpLocks/>
          </p:cNvGrpSpPr>
          <p:nvPr/>
        </p:nvGrpSpPr>
        <p:grpSpPr bwMode="auto">
          <a:xfrm rot="16200000">
            <a:off x="3437196" y="3557969"/>
            <a:ext cx="590550" cy="720725"/>
            <a:chOff x="3620222" y="2953619"/>
            <a:chExt cx="590123" cy="721228"/>
          </a:xfrm>
        </p:grpSpPr>
        <p:grpSp>
          <p:nvGrpSpPr>
            <p:cNvPr id="3" name="组合 48"/>
            <p:cNvGrpSpPr>
              <a:grpSpLocks/>
            </p:cNvGrpSpPr>
            <p:nvPr/>
          </p:nvGrpSpPr>
          <p:grpSpPr bwMode="auto">
            <a:xfrm>
              <a:off x="3620222" y="2953619"/>
              <a:ext cx="590123" cy="584718"/>
              <a:chOff x="3620222" y="2953619"/>
              <a:chExt cx="590123" cy="584718"/>
            </a:xfrm>
          </p:grpSpPr>
          <p:sp>
            <p:nvSpPr>
              <p:cNvPr id="39" name="任意多边形 38"/>
              <p:cNvSpPr/>
              <p:nvPr/>
            </p:nvSpPr>
            <p:spPr>
              <a:xfrm>
                <a:off x="3620222" y="2953619"/>
                <a:ext cx="293476" cy="584608"/>
              </a:xfrm>
              <a:custGeom>
                <a:avLst/>
                <a:gdLst>
                  <a:gd name="connsiteX0" fmla="*/ 0 w 201930"/>
                  <a:gd name="connsiteY0" fmla="*/ 0 h 259080"/>
                  <a:gd name="connsiteX1" fmla="*/ 163830 w 201930"/>
                  <a:gd name="connsiteY1" fmla="*/ 91440 h 259080"/>
                  <a:gd name="connsiteX2" fmla="*/ 201930 w 201930"/>
                  <a:gd name="connsiteY2" fmla="*/ 259080 h 259080"/>
                </a:gdLst>
                <a:ahLst/>
                <a:cxnLst>
                  <a:cxn ang="0">
                    <a:pos x="connsiteX0" y="connsiteY0"/>
                  </a:cxn>
                  <a:cxn ang="0">
                    <a:pos x="connsiteX1" y="connsiteY1"/>
                  </a:cxn>
                  <a:cxn ang="0">
                    <a:pos x="connsiteX2" y="connsiteY2"/>
                  </a:cxn>
                </a:cxnLst>
                <a:rect l="l" t="t" r="r" b="b"/>
                <a:pathLst>
                  <a:path w="201930" h="259080">
                    <a:moveTo>
                      <a:pt x="0" y="0"/>
                    </a:moveTo>
                    <a:cubicBezTo>
                      <a:pt x="65087" y="24130"/>
                      <a:pt x="130175" y="48260"/>
                      <a:pt x="163830" y="91440"/>
                    </a:cubicBezTo>
                    <a:cubicBezTo>
                      <a:pt x="197485" y="134620"/>
                      <a:pt x="199707" y="196850"/>
                      <a:pt x="201930" y="259080"/>
                    </a:cubicBezTo>
                  </a:path>
                </a:pathLst>
              </a:cu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sz="3600"/>
              </a:p>
            </p:txBody>
          </p:sp>
          <p:sp>
            <p:nvSpPr>
              <p:cNvPr id="40" name="任意多边形 39"/>
              <p:cNvSpPr/>
              <p:nvPr/>
            </p:nvSpPr>
            <p:spPr>
              <a:xfrm flipH="1">
                <a:off x="3916870" y="2953619"/>
                <a:ext cx="293475" cy="584608"/>
              </a:xfrm>
              <a:custGeom>
                <a:avLst/>
                <a:gdLst>
                  <a:gd name="connsiteX0" fmla="*/ 0 w 201930"/>
                  <a:gd name="connsiteY0" fmla="*/ 0 h 259080"/>
                  <a:gd name="connsiteX1" fmla="*/ 163830 w 201930"/>
                  <a:gd name="connsiteY1" fmla="*/ 91440 h 259080"/>
                  <a:gd name="connsiteX2" fmla="*/ 201930 w 201930"/>
                  <a:gd name="connsiteY2" fmla="*/ 259080 h 259080"/>
                </a:gdLst>
                <a:ahLst/>
                <a:cxnLst>
                  <a:cxn ang="0">
                    <a:pos x="connsiteX0" y="connsiteY0"/>
                  </a:cxn>
                  <a:cxn ang="0">
                    <a:pos x="connsiteX1" y="connsiteY1"/>
                  </a:cxn>
                  <a:cxn ang="0">
                    <a:pos x="connsiteX2" y="connsiteY2"/>
                  </a:cxn>
                </a:cxnLst>
                <a:rect l="l" t="t" r="r" b="b"/>
                <a:pathLst>
                  <a:path w="201930" h="259080">
                    <a:moveTo>
                      <a:pt x="0" y="0"/>
                    </a:moveTo>
                    <a:cubicBezTo>
                      <a:pt x="65087" y="24130"/>
                      <a:pt x="130175" y="48260"/>
                      <a:pt x="163830" y="91440"/>
                    </a:cubicBezTo>
                    <a:cubicBezTo>
                      <a:pt x="197485" y="134620"/>
                      <a:pt x="199707" y="196850"/>
                      <a:pt x="201930" y="259080"/>
                    </a:cubicBezTo>
                  </a:path>
                </a:pathLst>
              </a:cu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sz="3600"/>
              </a:p>
            </p:txBody>
          </p:sp>
        </p:grpSp>
        <p:cxnSp>
          <p:nvCxnSpPr>
            <p:cNvPr id="48" name="直接箭头连接符 47"/>
            <p:cNvCxnSpPr/>
            <p:nvPr/>
          </p:nvCxnSpPr>
          <p:spPr>
            <a:xfrm flipV="1">
              <a:off x="3916870" y="3387308"/>
              <a:ext cx="0" cy="287539"/>
            </a:xfrm>
            <a:prstGeom prst="straightConnector1">
              <a:avLst/>
            </a:prstGeom>
            <a:ln w="38100">
              <a:solidFill>
                <a:schemeClr val="tx1">
                  <a:lumMod val="95000"/>
                  <a:lumOff val="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 name="组合 35"/>
          <p:cNvGrpSpPr>
            <a:grpSpLocks/>
          </p:cNvGrpSpPr>
          <p:nvPr/>
        </p:nvGrpSpPr>
        <p:grpSpPr bwMode="auto">
          <a:xfrm rot="16200000" flipV="1">
            <a:off x="5337918" y="3626232"/>
            <a:ext cx="590550" cy="584200"/>
            <a:chOff x="1732533" y="2032357"/>
            <a:chExt cx="404962" cy="259080"/>
          </a:xfrm>
        </p:grpSpPr>
        <p:sp>
          <p:nvSpPr>
            <p:cNvPr id="37" name="任意多边形 36"/>
            <p:cNvSpPr/>
            <p:nvPr/>
          </p:nvSpPr>
          <p:spPr>
            <a:xfrm>
              <a:off x="1732533" y="2032357"/>
              <a:ext cx="201393" cy="259080"/>
            </a:xfrm>
            <a:custGeom>
              <a:avLst/>
              <a:gdLst>
                <a:gd name="connsiteX0" fmla="*/ 0 w 201930"/>
                <a:gd name="connsiteY0" fmla="*/ 0 h 259080"/>
                <a:gd name="connsiteX1" fmla="*/ 163830 w 201930"/>
                <a:gd name="connsiteY1" fmla="*/ 91440 h 259080"/>
                <a:gd name="connsiteX2" fmla="*/ 201930 w 201930"/>
                <a:gd name="connsiteY2" fmla="*/ 259080 h 259080"/>
              </a:gdLst>
              <a:ahLst/>
              <a:cxnLst>
                <a:cxn ang="0">
                  <a:pos x="connsiteX0" y="connsiteY0"/>
                </a:cxn>
                <a:cxn ang="0">
                  <a:pos x="connsiteX1" y="connsiteY1"/>
                </a:cxn>
                <a:cxn ang="0">
                  <a:pos x="connsiteX2" y="connsiteY2"/>
                </a:cxn>
              </a:cxnLst>
              <a:rect l="l" t="t" r="r" b="b"/>
              <a:pathLst>
                <a:path w="201930" h="259080">
                  <a:moveTo>
                    <a:pt x="0" y="0"/>
                  </a:moveTo>
                  <a:cubicBezTo>
                    <a:pt x="65087" y="24130"/>
                    <a:pt x="130175" y="48260"/>
                    <a:pt x="163830" y="91440"/>
                  </a:cubicBezTo>
                  <a:cubicBezTo>
                    <a:pt x="197485" y="134620"/>
                    <a:pt x="199707" y="196850"/>
                    <a:pt x="201930" y="259080"/>
                  </a:cubicBezTo>
                </a:path>
              </a:pathLst>
            </a:custGeom>
            <a:ln w="38100">
              <a:solidFill>
                <a:schemeClr val="tx1">
                  <a:lumMod val="95000"/>
                  <a:lumOff val="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sz="3600"/>
            </a:p>
          </p:txBody>
        </p:sp>
        <p:sp>
          <p:nvSpPr>
            <p:cNvPr id="38" name="任意多边形 37"/>
            <p:cNvSpPr/>
            <p:nvPr/>
          </p:nvSpPr>
          <p:spPr>
            <a:xfrm flipH="1">
              <a:off x="1936103" y="2032357"/>
              <a:ext cx="201392" cy="259080"/>
            </a:xfrm>
            <a:custGeom>
              <a:avLst/>
              <a:gdLst>
                <a:gd name="connsiteX0" fmla="*/ 0 w 201930"/>
                <a:gd name="connsiteY0" fmla="*/ 0 h 259080"/>
                <a:gd name="connsiteX1" fmla="*/ 163830 w 201930"/>
                <a:gd name="connsiteY1" fmla="*/ 91440 h 259080"/>
                <a:gd name="connsiteX2" fmla="*/ 201930 w 201930"/>
                <a:gd name="connsiteY2" fmla="*/ 259080 h 259080"/>
              </a:gdLst>
              <a:ahLst/>
              <a:cxnLst>
                <a:cxn ang="0">
                  <a:pos x="connsiteX0" y="connsiteY0"/>
                </a:cxn>
                <a:cxn ang="0">
                  <a:pos x="connsiteX1" y="connsiteY1"/>
                </a:cxn>
                <a:cxn ang="0">
                  <a:pos x="connsiteX2" y="connsiteY2"/>
                </a:cxn>
              </a:cxnLst>
              <a:rect l="l" t="t" r="r" b="b"/>
              <a:pathLst>
                <a:path w="201930" h="259080">
                  <a:moveTo>
                    <a:pt x="0" y="0"/>
                  </a:moveTo>
                  <a:cubicBezTo>
                    <a:pt x="65087" y="24130"/>
                    <a:pt x="130175" y="48260"/>
                    <a:pt x="163830" y="91440"/>
                  </a:cubicBezTo>
                  <a:cubicBezTo>
                    <a:pt x="197485" y="134620"/>
                    <a:pt x="199707" y="196850"/>
                    <a:pt x="201930" y="259080"/>
                  </a:cubicBezTo>
                </a:path>
              </a:pathLst>
            </a:custGeom>
            <a:ln w="38100">
              <a:solidFill>
                <a:schemeClr val="tx1">
                  <a:lumMod val="95000"/>
                  <a:lumOff val="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sz="3600"/>
            </a:p>
          </p:txBody>
        </p:sp>
      </p:grpSp>
      <p:cxnSp>
        <p:nvCxnSpPr>
          <p:cNvPr id="28" name="直接箭头连接符 27"/>
          <p:cNvCxnSpPr/>
          <p:nvPr/>
        </p:nvCxnSpPr>
        <p:spPr>
          <a:xfrm flipH="1" flipV="1">
            <a:off x="1737128" y="3272909"/>
            <a:ext cx="1152000" cy="0"/>
          </a:xfrm>
          <a:prstGeom prst="straightConnector1">
            <a:avLst/>
          </a:prstGeom>
          <a:ln w="38100">
            <a:solidFill>
              <a:schemeClr val="tx1">
                <a:lumMod val="95000"/>
                <a:lumOff val="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7"/>
          <p:cNvGrpSpPr/>
          <p:nvPr/>
        </p:nvGrpSpPr>
        <p:grpSpPr>
          <a:xfrm>
            <a:off x="6257864" y="4497654"/>
            <a:ext cx="1110792" cy="0"/>
            <a:chOff x="6257864" y="4563402"/>
            <a:chExt cx="1110792" cy="0"/>
          </a:xfrm>
        </p:grpSpPr>
        <p:cxnSp>
          <p:nvCxnSpPr>
            <p:cNvPr id="27" name="直接箭头连接符 26"/>
            <p:cNvCxnSpPr/>
            <p:nvPr/>
          </p:nvCxnSpPr>
          <p:spPr>
            <a:xfrm flipH="1" flipV="1">
              <a:off x="7044656" y="4563402"/>
              <a:ext cx="324000" cy="0"/>
            </a:xfrm>
            <a:prstGeom prst="straightConnector1">
              <a:avLst/>
            </a:prstGeom>
            <a:ln w="38100">
              <a:solidFill>
                <a:schemeClr val="tx1">
                  <a:lumMod val="95000"/>
                  <a:lumOff val="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flipH="1" flipV="1">
              <a:off x="6257864" y="4563402"/>
              <a:ext cx="252000" cy="0"/>
            </a:xfrm>
            <a:prstGeom prst="straightConnector1">
              <a:avLst/>
            </a:prstGeom>
            <a:ln w="38100">
              <a:solidFill>
                <a:schemeClr val="tx1">
                  <a:lumMod val="95000"/>
                  <a:lumOff val="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2" name="TextBox 29"/>
          <p:cNvSpPr txBox="1">
            <a:spLocks noChangeArrowheads="1"/>
          </p:cNvSpPr>
          <p:nvPr/>
        </p:nvSpPr>
        <p:spPr bwMode="auto">
          <a:xfrm>
            <a:off x="4317515" y="2564904"/>
            <a:ext cx="696024"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3200" b="1" dirty="0" err="1" smtClean="0">
                <a:solidFill>
                  <a:srgbClr val="0000FF"/>
                </a:solidFill>
                <a:latin typeface="Arial Narrow" pitchFamily="34" charset="0"/>
              </a:rPr>
              <a:t>pH</a:t>
            </a:r>
            <a:r>
              <a:rPr lang="en-US" altLang="zh-CN" sz="3200" b="1" baseline="-25000" dirty="0" err="1" smtClean="0">
                <a:solidFill>
                  <a:srgbClr val="0000FF"/>
                </a:solidFill>
                <a:latin typeface="Arial Narrow" pitchFamily="34" charset="0"/>
              </a:rPr>
              <a:t>i</a:t>
            </a:r>
            <a:endParaRPr lang="zh-CN" altLang="en-US" sz="3200" b="1" baseline="-25000" dirty="0">
              <a:solidFill>
                <a:srgbClr val="0000FF"/>
              </a:solidFill>
              <a:latin typeface="Arial Narrow" pitchFamily="34" charset="0"/>
            </a:endParaRPr>
          </a:p>
        </p:txBody>
      </p:sp>
      <p:sp>
        <p:nvSpPr>
          <p:cNvPr id="26" name="TextBox 25"/>
          <p:cNvSpPr txBox="1"/>
          <p:nvPr/>
        </p:nvSpPr>
        <p:spPr>
          <a:xfrm>
            <a:off x="6190190" y="5120358"/>
            <a:ext cx="2596652" cy="523220"/>
          </a:xfrm>
          <a:prstGeom prst="rect">
            <a:avLst/>
          </a:prstGeom>
          <a:noFill/>
        </p:spPr>
        <p:txBody>
          <a:bodyPr wrap="square" rtlCol="0">
            <a:spAutoFit/>
          </a:bodyPr>
          <a:lstStyle/>
          <a:p>
            <a:r>
              <a:rPr lang="en-US" altLang="zh-CN" sz="2800" b="1" dirty="0" smtClean="0">
                <a:solidFill>
                  <a:srgbClr val="0000FF"/>
                </a:solidFill>
                <a:latin typeface="Times New Roman" pitchFamily="18" charset="0"/>
                <a:cs typeface="Times New Roman" pitchFamily="18" charset="0"/>
              </a:rPr>
              <a:t>Gas channels</a:t>
            </a:r>
          </a:p>
        </p:txBody>
      </p:sp>
      <p:sp>
        <p:nvSpPr>
          <p:cNvPr id="30" name="椭圆 29"/>
          <p:cNvSpPr/>
          <p:nvPr/>
        </p:nvSpPr>
        <p:spPr>
          <a:xfrm rot="2054298">
            <a:off x="2556420" y="4823290"/>
            <a:ext cx="447097" cy="719137"/>
          </a:xfrm>
          <a:prstGeom prst="ellipse">
            <a:avLst/>
          </a:prstGeom>
          <a:gradFill rotWithShape="1">
            <a:gsLst>
              <a:gs pos="0">
                <a:schemeClr val="accent6">
                  <a:lumMod val="40000"/>
                  <a:lumOff val="60000"/>
                </a:schemeClr>
              </a:gs>
              <a:gs pos="100000">
                <a:srgbClr val="FF6600"/>
              </a:gs>
            </a:gsLst>
            <a:path path="shape">
              <a:fillToRect l="50000" t="50000" r="50000" b="50000"/>
            </a:path>
          </a:gradFill>
          <a:ln w="28575">
            <a:solidFill>
              <a:schemeClr val="accent1">
                <a:lumMod val="75000"/>
              </a:schemeClr>
            </a:solidFill>
            <a:round/>
            <a:headEnd/>
            <a:tailEnd/>
          </a:ln>
        </p:spPr>
        <p:txBody>
          <a:bodyPr wrap="none" anchor="ctr"/>
          <a:lstStyle/>
          <a:p>
            <a:pPr fontAlgn="auto">
              <a:spcBef>
                <a:spcPts val="0"/>
              </a:spcBef>
              <a:spcAft>
                <a:spcPts val="0"/>
              </a:spcAft>
              <a:defRPr/>
            </a:pPr>
            <a:endParaRPr lang="zh-CN" altLang="en-US" sz="2000">
              <a:latin typeface="Arial Narrow" pitchFamily="34" charset="0"/>
            </a:endParaRPr>
          </a:p>
        </p:txBody>
      </p:sp>
      <p:cxnSp>
        <p:nvCxnSpPr>
          <p:cNvPr id="33" name="直接箭头连接符 32"/>
          <p:cNvCxnSpPr/>
          <p:nvPr/>
        </p:nvCxnSpPr>
        <p:spPr>
          <a:xfrm rot="7380000" flipH="1" flipV="1">
            <a:off x="2184306" y="5220177"/>
            <a:ext cx="1152000" cy="0"/>
          </a:xfrm>
          <a:prstGeom prst="straightConnector1">
            <a:avLst/>
          </a:prstGeom>
          <a:ln w="38100">
            <a:solidFill>
              <a:schemeClr val="tx1">
                <a:lumMod val="95000"/>
                <a:lumOff val="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357290" y="5643578"/>
            <a:ext cx="3214710" cy="523220"/>
          </a:xfrm>
          <a:prstGeom prst="rect">
            <a:avLst/>
          </a:prstGeom>
          <a:noFill/>
        </p:spPr>
        <p:txBody>
          <a:bodyPr wrap="square" rtlCol="0">
            <a:spAutoFit/>
          </a:bodyPr>
          <a:lstStyle/>
          <a:p>
            <a:r>
              <a:rPr lang="en-US" altLang="zh-CN" sz="2800" b="1" dirty="0" smtClean="0">
                <a:solidFill>
                  <a:srgbClr val="0000FF"/>
                </a:solidFill>
                <a:latin typeface="Times New Roman" pitchFamily="18" charset="0"/>
                <a:cs typeface="Times New Roman" pitchFamily="18" charset="0"/>
              </a:rPr>
              <a:t>Proton transporters</a:t>
            </a:r>
          </a:p>
        </p:txBody>
      </p:sp>
      <p:sp>
        <p:nvSpPr>
          <p:cNvPr id="36" name="TextBox 35"/>
          <p:cNvSpPr txBox="1"/>
          <p:nvPr/>
        </p:nvSpPr>
        <p:spPr>
          <a:xfrm>
            <a:off x="395536" y="1857364"/>
            <a:ext cx="2749396" cy="954107"/>
          </a:xfrm>
          <a:prstGeom prst="rect">
            <a:avLst/>
          </a:prstGeom>
          <a:noFill/>
        </p:spPr>
        <p:txBody>
          <a:bodyPr wrap="square" rtlCol="0">
            <a:spAutoFit/>
          </a:bodyPr>
          <a:lstStyle/>
          <a:p>
            <a:r>
              <a:rPr lang="en-US" altLang="zh-CN" sz="2800" b="1" dirty="0" smtClean="0">
                <a:solidFill>
                  <a:srgbClr val="0000FF"/>
                </a:solidFill>
                <a:latin typeface="Times New Roman" pitchFamily="18" charset="0"/>
                <a:cs typeface="Times New Roman" pitchFamily="18" charset="0"/>
              </a:rPr>
              <a:t>Bicarbonate transporters</a:t>
            </a:r>
          </a:p>
        </p:txBody>
      </p:sp>
      <p:cxnSp>
        <p:nvCxnSpPr>
          <p:cNvPr id="44" name="直接连接符 43"/>
          <p:cNvCxnSpPr/>
          <p:nvPr/>
        </p:nvCxnSpPr>
        <p:spPr>
          <a:xfrm>
            <a:off x="5096450" y="3917191"/>
            <a:ext cx="360000" cy="1588"/>
          </a:xfrm>
          <a:prstGeom prst="line">
            <a:avLst/>
          </a:prstGeom>
          <a:ln w="38100">
            <a:solidFill>
              <a:schemeClr val="tx1">
                <a:lumMod val="95000"/>
                <a:lumOff val="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云形 46"/>
          <p:cNvSpPr/>
          <p:nvPr/>
        </p:nvSpPr>
        <p:spPr>
          <a:xfrm>
            <a:off x="5077146" y="3520758"/>
            <a:ext cx="535191" cy="357190"/>
          </a:xfrm>
          <a:prstGeom prst="cloud">
            <a:avLst/>
          </a:prstGeom>
          <a:solidFill>
            <a:srgbClr val="FF66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29"/>
          <p:cNvSpPr txBox="1">
            <a:spLocks noChangeArrowheads="1"/>
          </p:cNvSpPr>
          <p:nvPr/>
        </p:nvSpPr>
        <p:spPr bwMode="auto">
          <a:xfrm>
            <a:off x="5027425" y="3416006"/>
            <a:ext cx="611065"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800" b="1" dirty="0" smtClean="0">
                <a:latin typeface="Arial Narrow" pitchFamily="34" charset="0"/>
              </a:rPr>
              <a:t>CA</a:t>
            </a:r>
            <a:endParaRPr lang="zh-CN" altLang="en-US" sz="2800" b="1" baseline="30000" dirty="0">
              <a:latin typeface="Arial Narrow" pitchFamily="34" charset="0"/>
            </a:endParaRPr>
          </a:p>
        </p:txBody>
      </p:sp>
      <p:sp>
        <p:nvSpPr>
          <p:cNvPr id="41" name="圆角矩形 40"/>
          <p:cNvSpPr/>
          <p:nvPr/>
        </p:nvSpPr>
        <p:spPr>
          <a:xfrm>
            <a:off x="107063" y="309478"/>
            <a:ext cx="8929718" cy="1262134"/>
          </a:xfrm>
          <a:prstGeom prst="roundRect">
            <a:avLst>
              <a:gd name="adj" fmla="val 5962"/>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altLang="zh-CN" sz="2800" b="1" dirty="0" smtClean="0">
                <a:solidFill>
                  <a:schemeClr val="tx1"/>
                </a:solidFill>
                <a:latin typeface="Arial Narrow" pitchFamily="34" charset="0"/>
                <a:ea typeface="仿宋" pitchFamily="49" charset="-122"/>
                <a:cs typeface="Times New Roman" pitchFamily="18" charset="0"/>
              </a:rPr>
              <a:t>CO</a:t>
            </a:r>
            <a:r>
              <a:rPr lang="en-US" altLang="zh-CN" sz="2800" b="1" baseline="-25000" dirty="0" smtClean="0">
                <a:solidFill>
                  <a:schemeClr val="tx1"/>
                </a:solidFill>
                <a:latin typeface="Arial Narrow" pitchFamily="34" charset="0"/>
                <a:ea typeface="仿宋" pitchFamily="49" charset="-122"/>
                <a:cs typeface="Times New Roman" pitchFamily="18" charset="0"/>
              </a:rPr>
              <a:t>2</a:t>
            </a:r>
            <a:r>
              <a:rPr lang="en-US" altLang="zh-CN" sz="2800" b="1" dirty="0" smtClean="0">
                <a:solidFill>
                  <a:schemeClr val="tx1"/>
                </a:solidFill>
                <a:latin typeface="Arial Narrow" pitchFamily="34" charset="0"/>
                <a:ea typeface="仿宋" pitchFamily="49" charset="-122"/>
                <a:cs typeface="Times New Roman" pitchFamily="18" charset="0"/>
              </a:rPr>
              <a:t>/HCO</a:t>
            </a:r>
            <a:r>
              <a:rPr lang="en-US" altLang="zh-CN" sz="2800" b="1" baseline="-25000" dirty="0" smtClean="0">
                <a:solidFill>
                  <a:schemeClr val="tx1"/>
                </a:solidFill>
                <a:latin typeface="Arial Narrow" pitchFamily="34" charset="0"/>
                <a:ea typeface="仿宋" pitchFamily="49" charset="-122"/>
                <a:cs typeface="Times New Roman" pitchFamily="18" charset="0"/>
              </a:rPr>
              <a:t>3</a:t>
            </a:r>
            <a:r>
              <a:rPr lang="en-US" altLang="zh-CN" sz="2800" b="1" baseline="30000" dirty="0" smtClean="0">
                <a:solidFill>
                  <a:schemeClr val="tx1"/>
                </a:solidFill>
                <a:latin typeface="Arial Narrow" pitchFamily="34" charset="0"/>
                <a:ea typeface="仿宋" pitchFamily="49" charset="-122"/>
                <a:cs typeface="Times New Roman" pitchFamily="18" charset="0"/>
              </a:rPr>
              <a:t>-</a:t>
            </a:r>
            <a:r>
              <a:rPr lang="en-US" altLang="zh-CN" sz="2800" b="1" dirty="0" smtClean="0">
                <a:solidFill>
                  <a:schemeClr val="tx1"/>
                </a:solidFill>
                <a:latin typeface="Arial Narrow" pitchFamily="34" charset="0"/>
                <a:ea typeface="仿宋" pitchFamily="49" charset="-122"/>
                <a:cs typeface="Times New Roman" pitchFamily="18" charset="0"/>
              </a:rPr>
              <a:t> system contributes for about 70% of pH buffering power in the body</a:t>
            </a:r>
            <a:endParaRPr lang="en-US" altLang="zh-CN" sz="2800" b="1" dirty="0">
              <a:solidFill>
                <a:schemeClr val="tx1"/>
              </a:solidFill>
              <a:latin typeface="Arial Narrow" pitchFamily="34" charset="0"/>
              <a:ea typeface="仿宋" pitchFamily="49" charset="-122"/>
              <a:cs typeface="Times New Roman" pitchFamily="18" charset="0"/>
            </a:endParaRPr>
          </a:p>
        </p:txBody>
      </p:sp>
    </p:spTree>
    <p:extLst>
      <p:ext uri="{BB962C8B-B14F-4D97-AF65-F5344CB8AC3E}">
        <p14:creationId xmlns="" xmlns:p14="http://schemas.microsoft.com/office/powerpoint/2010/main" val="601156184"/>
      </p:ext>
    </p:extLst>
  </p:cSld>
  <p:clrMapOvr>
    <a:masterClrMapping/>
  </p:clrMapOvr>
  <p:transition advTm="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heckerboard(across)">
                                      <p:cBhvr>
                                        <p:cTn id="7" dur="500"/>
                                        <p:tgtEl>
                                          <p:spTgt spid="2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checkerboard(across)">
                                      <p:cBhvr>
                                        <p:cTn id="10" dur="500"/>
                                        <p:tgtEl>
                                          <p:spTgt spid="24"/>
                                        </p:tgtEl>
                                      </p:cBhvr>
                                    </p:animEffect>
                                  </p:childTnLst>
                                </p:cTn>
                              </p:par>
                              <p:par>
                                <p:cTn id="11" presetID="5" presetClass="entr" presetSubtype="1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checkerboard(across)">
                                      <p:cBhvr>
                                        <p:cTn id="13" dur="500"/>
                                        <p:tgtEl>
                                          <p:spTgt spid="28"/>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checkerboard(across)">
                                      <p:cBhvr>
                                        <p:cTn id="21" dur="500"/>
                                        <p:tgtEl>
                                          <p:spTgt spid="33"/>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checkerboard(across)">
                                      <p:cBhvr>
                                        <p:cTn id="24" dur="500"/>
                                        <p:tgtEl>
                                          <p:spTgt spid="30"/>
                                        </p:tgtEl>
                                      </p:cBhvr>
                                    </p:animEffect>
                                  </p:childTnLst>
                                </p:cTn>
                              </p:par>
                            </p:childTnLst>
                          </p:cTn>
                        </p:par>
                        <p:par>
                          <p:cTn id="25" fill="hold">
                            <p:stCondLst>
                              <p:cond delay="500"/>
                            </p:stCondLst>
                            <p:childTnLst>
                              <p:par>
                                <p:cTn id="26" presetID="5" presetClass="entr" presetSubtype="1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checkerboard(across)">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par>
                          <p:cTn id="37" fill="hold">
                            <p:stCondLst>
                              <p:cond delay="0"/>
                            </p:stCondLst>
                            <p:childTnLst>
                              <p:par>
                                <p:cTn id="38" presetID="5" presetClass="entr" presetSubtype="10"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checkerboard(across)">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p:bldP spid="42" grpId="0" animBg="1"/>
      <p:bldP spid="46" grpId="0"/>
      <p:bldP spid="26" grpId="0"/>
      <p:bldP spid="30"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8"/>
          <p:cNvGrpSpPr>
            <a:grpSpLocks/>
          </p:cNvGrpSpPr>
          <p:nvPr/>
        </p:nvGrpSpPr>
        <p:grpSpPr bwMode="auto">
          <a:xfrm>
            <a:off x="1116013" y="3645024"/>
            <a:ext cx="1839912" cy="2894013"/>
            <a:chOff x="2082" y="1155"/>
            <a:chExt cx="1583" cy="2488"/>
          </a:xfrm>
        </p:grpSpPr>
        <p:grpSp>
          <p:nvGrpSpPr>
            <p:cNvPr id="4" name="Group 39"/>
            <p:cNvGrpSpPr>
              <a:grpSpLocks/>
            </p:cNvGrpSpPr>
            <p:nvPr/>
          </p:nvGrpSpPr>
          <p:grpSpPr bwMode="auto">
            <a:xfrm>
              <a:off x="2082" y="1165"/>
              <a:ext cx="785" cy="2478"/>
              <a:chOff x="2082" y="1165"/>
              <a:chExt cx="785" cy="2478"/>
            </a:xfrm>
          </p:grpSpPr>
          <p:grpSp>
            <p:nvGrpSpPr>
              <p:cNvPr id="5" name="Group 40"/>
              <p:cNvGrpSpPr>
                <a:grpSpLocks noChangeAspect="1"/>
              </p:cNvGrpSpPr>
              <p:nvPr/>
            </p:nvGrpSpPr>
            <p:grpSpPr bwMode="auto">
              <a:xfrm>
                <a:off x="2086" y="1165"/>
                <a:ext cx="769" cy="249"/>
                <a:chOff x="960" y="1536"/>
                <a:chExt cx="592" cy="192"/>
              </a:xfrm>
            </p:grpSpPr>
            <p:grpSp>
              <p:nvGrpSpPr>
                <p:cNvPr id="6" name="Group 41"/>
                <p:cNvGrpSpPr>
                  <a:grpSpLocks noChangeAspect="1"/>
                </p:cNvGrpSpPr>
                <p:nvPr/>
              </p:nvGrpSpPr>
              <p:grpSpPr bwMode="auto">
                <a:xfrm>
                  <a:off x="1146" y="1647"/>
                  <a:ext cx="406" cy="45"/>
                  <a:chOff x="1146" y="1647"/>
                  <a:chExt cx="406" cy="45"/>
                </a:xfrm>
              </p:grpSpPr>
              <p:sp>
                <p:nvSpPr>
                  <p:cNvPr id="11566" name="Oval 4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7" name="Oval 4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8" name="Oval 4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9" name="Oval 4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0" name="Oval 4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1" name="Oval 4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2" name="Oval 4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3" name="Oval 4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4" name="Oval 5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5" name="Oval 5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6" name="Oval 5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7" name="Oval 5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8" name="Oval 5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79" name="Oval 5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80" name="Oval 5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81" name="Oval 5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7" name="Group 58"/>
                <p:cNvGrpSpPr>
                  <a:grpSpLocks noChangeAspect="1"/>
                </p:cNvGrpSpPr>
                <p:nvPr/>
              </p:nvGrpSpPr>
              <p:grpSpPr bwMode="auto">
                <a:xfrm flipV="1">
                  <a:off x="1140" y="1564"/>
                  <a:ext cx="406" cy="45"/>
                  <a:chOff x="1146" y="1647"/>
                  <a:chExt cx="406" cy="45"/>
                </a:xfrm>
              </p:grpSpPr>
              <p:sp>
                <p:nvSpPr>
                  <p:cNvPr id="11550" name="Oval 5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1" name="Oval 6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2" name="Oval 6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3" name="Oval 6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4" name="Oval 6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5" name="Oval 6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6" name="Oval 6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7" name="Oval 6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8" name="Oval 6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59" name="Oval 6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0" name="Oval 6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1" name="Oval 7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2" name="Oval 7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3" name="Oval 7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4" name="Oval 7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65" name="Oval 7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549" name="Oval 75"/>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8" name="Group 76"/>
              <p:cNvGrpSpPr>
                <a:grpSpLocks noChangeAspect="1"/>
              </p:cNvGrpSpPr>
              <p:nvPr/>
            </p:nvGrpSpPr>
            <p:grpSpPr bwMode="auto">
              <a:xfrm>
                <a:off x="2090" y="1446"/>
                <a:ext cx="769" cy="249"/>
                <a:chOff x="960" y="1536"/>
                <a:chExt cx="592" cy="192"/>
              </a:xfrm>
            </p:grpSpPr>
            <p:grpSp>
              <p:nvGrpSpPr>
                <p:cNvPr id="9" name="Group 77"/>
                <p:cNvGrpSpPr>
                  <a:grpSpLocks noChangeAspect="1"/>
                </p:cNvGrpSpPr>
                <p:nvPr/>
              </p:nvGrpSpPr>
              <p:grpSpPr bwMode="auto">
                <a:xfrm>
                  <a:off x="1146" y="1647"/>
                  <a:ext cx="406" cy="45"/>
                  <a:chOff x="1146" y="1647"/>
                  <a:chExt cx="406" cy="45"/>
                </a:xfrm>
              </p:grpSpPr>
              <p:sp>
                <p:nvSpPr>
                  <p:cNvPr id="11531" name="Oval 78"/>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2" name="Oval 79"/>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3" name="Oval 80"/>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4" name="Oval 81"/>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5" name="Oval 82"/>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6" name="Oval 83"/>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7" name="Oval 84"/>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8" name="Oval 85"/>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9" name="Oval 86"/>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0" name="Oval 87"/>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1" name="Oval 88"/>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2" name="Oval 89"/>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3" name="Oval 90"/>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4" name="Oval 91"/>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5" name="Oval 92"/>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46" name="Oval 93"/>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 name="Group 94"/>
                <p:cNvGrpSpPr>
                  <a:grpSpLocks noChangeAspect="1"/>
                </p:cNvGrpSpPr>
                <p:nvPr/>
              </p:nvGrpSpPr>
              <p:grpSpPr bwMode="auto">
                <a:xfrm flipV="1">
                  <a:off x="1140" y="1564"/>
                  <a:ext cx="406" cy="45"/>
                  <a:chOff x="1146" y="1647"/>
                  <a:chExt cx="406" cy="45"/>
                </a:xfrm>
              </p:grpSpPr>
              <p:sp>
                <p:nvSpPr>
                  <p:cNvPr id="11515" name="Oval 9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16" name="Oval 9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17" name="Oval 9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18" name="Oval 9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19" name="Oval 9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0" name="Oval 10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1" name="Oval 10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2" name="Oval 10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3" name="Oval 10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4" name="Oval 10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5" name="Oval 10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6" name="Oval 10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7" name="Oval 10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8" name="Oval 10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29" name="Oval 10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30" name="Oval 11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514" name="Oval 111"/>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1" name="Group 112"/>
              <p:cNvGrpSpPr>
                <a:grpSpLocks noChangeAspect="1"/>
              </p:cNvGrpSpPr>
              <p:nvPr/>
            </p:nvGrpSpPr>
            <p:grpSpPr bwMode="auto">
              <a:xfrm>
                <a:off x="2098" y="1726"/>
                <a:ext cx="769" cy="249"/>
                <a:chOff x="960" y="1536"/>
                <a:chExt cx="592" cy="192"/>
              </a:xfrm>
            </p:grpSpPr>
            <p:grpSp>
              <p:nvGrpSpPr>
                <p:cNvPr id="12" name="Group 113"/>
                <p:cNvGrpSpPr>
                  <a:grpSpLocks noChangeAspect="1"/>
                </p:cNvGrpSpPr>
                <p:nvPr/>
              </p:nvGrpSpPr>
              <p:grpSpPr bwMode="auto">
                <a:xfrm>
                  <a:off x="1146" y="1647"/>
                  <a:ext cx="406" cy="45"/>
                  <a:chOff x="1146" y="1647"/>
                  <a:chExt cx="406" cy="45"/>
                </a:xfrm>
              </p:grpSpPr>
              <p:sp>
                <p:nvSpPr>
                  <p:cNvPr id="11496" name="Oval 11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7" name="Oval 11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8" name="Oval 11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9" name="Oval 11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0" name="Oval 11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1" name="Oval 11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2" name="Oval 12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3" name="Oval 12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4" name="Oval 12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5" name="Oval 12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6" name="Oval 12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7" name="Oval 12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8" name="Oval 12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09" name="Oval 12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10" name="Oval 12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511" name="Oval 12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 name="Group 130"/>
                <p:cNvGrpSpPr>
                  <a:grpSpLocks noChangeAspect="1"/>
                </p:cNvGrpSpPr>
                <p:nvPr/>
              </p:nvGrpSpPr>
              <p:grpSpPr bwMode="auto">
                <a:xfrm flipV="1">
                  <a:off x="1140" y="1564"/>
                  <a:ext cx="406" cy="45"/>
                  <a:chOff x="1146" y="1647"/>
                  <a:chExt cx="406" cy="45"/>
                </a:xfrm>
              </p:grpSpPr>
              <p:sp>
                <p:nvSpPr>
                  <p:cNvPr id="11480" name="Oval 131"/>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1" name="Oval 132"/>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2" name="Oval 133"/>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3" name="Oval 134"/>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4" name="Oval 135"/>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5" name="Oval 136"/>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6" name="Oval 137"/>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7" name="Oval 138"/>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8" name="Oval 139"/>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89" name="Oval 140"/>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0" name="Oval 141"/>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1" name="Oval 142"/>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2" name="Oval 143"/>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3" name="Oval 144"/>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4" name="Oval 145"/>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95" name="Oval 146"/>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479" name="Oval 147"/>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 name="Group 148"/>
              <p:cNvGrpSpPr>
                <a:grpSpLocks noChangeAspect="1"/>
              </p:cNvGrpSpPr>
              <p:nvPr/>
            </p:nvGrpSpPr>
            <p:grpSpPr bwMode="auto">
              <a:xfrm>
                <a:off x="2082" y="1999"/>
                <a:ext cx="769" cy="249"/>
                <a:chOff x="960" y="1536"/>
                <a:chExt cx="592" cy="192"/>
              </a:xfrm>
            </p:grpSpPr>
            <p:grpSp>
              <p:nvGrpSpPr>
                <p:cNvPr id="15" name="Group 149"/>
                <p:cNvGrpSpPr>
                  <a:grpSpLocks noChangeAspect="1"/>
                </p:cNvGrpSpPr>
                <p:nvPr/>
              </p:nvGrpSpPr>
              <p:grpSpPr bwMode="auto">
                <a:xfrm>
                  <a:off x="1146" y="1647"/>
                  <a:ext cx="406" cy="45"/>
                  <a:chOff x="1146" y="1647"/>
                  <a:chExt cx="406" cy="45"/>
                </a:xfrm>
              </p:grpSpPr>
              <p:sp>
                <p:nvSpPr>
                  <p:cNvPr id="11461" name="Oval 15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2" name="Oval 15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3" name="Oval 15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4" name="Oval 15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5" name="Oval 15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6" name="Oval 15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7" name="Oval 15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8" name="Oval 15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9" name="Oval 15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0" name="Oval 15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1" name="Oval 16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2" name="Oval 16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3" name="Oval 16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4" name="Oval 16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5" name="Oval 16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76" name="Oval 16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6" name="Group 166"/>
                <p:cNvGrpSpPr>
                  <a:grpSpLocks noChangeAspect="1"/>
                </p:cNvGrpSpPr>
                <p:nvPr/>
              </p:nvGrpSpPr>
              <p:grpSpPr bwMode="auto">
                <a:xfrm flipV="1">
                  <a:off x="1140" y="1564"/>
                  <a:ext cx="406" cy="45"/>
                  <a:chOff x="1146" y="1647"/>
                  <a:chExt cx="406" cy="45"/>
                </a:xfrm>
              </p:grpSpPr>
              <p:sp>
                <p:nvSpPr>
                  <p:cNvPr id="11445" name="Oval 16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46" name="Oval 16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47" name="Oval 16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48" name="Oval 17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49" name="Oval 17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0" name="Oval 17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1" name="Oval 17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2" name="Oval 17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3" name="Oval 17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4" name="Oval 17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5" name="Oval 17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6" name="Oval 17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7" name="Oval 17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8" name="Oval 18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59" name="Oval 18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60" name="Oval 18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444" name="Oval 183"/>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7" name="Group 184"/>
              <p:cNvGrpSpPr>
                <a:grpSpLocks noChangeAspect="1"/>
              </p:cNvGrpSpPr>
              <p:nvPr/>
            </p:nvGrpSpPr>
            <p:grpSpPr bwMode="auto">
              <a:xfrm>
                <a:off x="2086" y="2279"/>
                <a:ext cx="769" cy="250"/>
                <a:chOff x="960" y="1536"/>
                <a:chExt cx="592" cy="192"/>
              </a:xfrm>
            </p:grpSpPr>
            <p:grpSp>
              <p:nvGrpSpPr>
                <p:cNvPr id="18" name="Group 185"/>
                <p:cNvGrpSpPr>
                  <a:grpSpLocks noChangeAspect="1"/>
                </p:cNvGrpSpPr>
                <p:nvPr/>
              </p:nvGrpSpPr>
              <p:grpSpPr bwMode="auto">
                <a:xfrm>
                  <a:off x="1146" y="1647"/>
                  <a:ext cx="406" cy="45"/>
                  <a:chOff x="1146" y="1647"/>
                  <a:chExt cx="406" cy="45"/>
                </a:xfrm>
              </p:grpSpPr>
              <p:sp>
                <p:nvSpPr>
                  <p:cNvPr id="11426" name="Oval 186"/>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7" name="Oval 187"/>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8" name="Oval 188"/>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9" name="Oval 189"/>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0" name="Oval 190"/>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1" name="Oval 191"/>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2" name="Oval 192"/>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3" name="Oval 193"/>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4" name="Oval 194"/>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5" name="Oval 195"/>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6" name="Oval 196"/>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7" name="Oval 197"/>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8" name="Oval 198"/>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39" name="Oval 199"/>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40" name="Oval 200"/>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41" name="Oval 201"/>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9" name="Group 202"/>
                <p:cNvGrpSpPr>
                  <a:grpSpLocks noChangeAspect="1"/>
                </p:cNvGrpSpPr>
                <p:nvPr/>
              </p:nvGrpSpPr>
              <p:grpSpPr bwMode="auto">
                <a:xfrm flipV="1">
                  <a:off x="1140" y="1564"/>
                  <a:ext cx="406" cy="45"/>
                  <a:chOff x="1146" y="1647"/>
                  <a:chExt cx="406" cy="45"/>
                </a:xfrm>
              </p:grpSpPr>
              <p:sp>
                <p:nvSpPr>
                  <p:cNvPr id="11410" name="Oval 203"/>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1" name="Oval 204"/>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2" name="Oval 205"/>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3" name="Oval 206"/>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4" name="Oval 207"/>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5" name="Oval 208"/>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6" name="Oval 209"/>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7" name="Oval 210"/>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8" name="Oval 211"/>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19" name="Oval 212"/>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0" name="Oval 213"/>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1" name="Oval 214"/>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2" name="Oval 215"/>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3" name="Oval 216"/>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4" name="Oval 217"/>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25" name="Oval 218"/>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409" name="Oval 219"/>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0" name="Group 220"/>
              <p:cNvGrpSpPr>
                <a:grpSpLocks noChangeAspect="1"/>
              </p:cNvGrpSpPr>
              <p:nvPr/>
            </p:nvGrpSpPr>
            <p:grpSpPr bwMode="auto">
              <a:xfrm>
                <a:off x="2094" y="2560"/>
                <a:ext cx="769" cy="249"/>
                <a:chOff x="960" y="1536"/>
                <a:chExt cx="592" cy="192"/>
              </a:xfrm>
            </p:grpSpPr>
            <p:grpSp>
              <p:nvGrpSpPr>
                <p:cNvPr id="21" name="Group 221"/>
                <p:cNvGrpSpPr>
                  <a:grpSpLocks noChangeAspect="1"/>
                </p:cNvGrpSpPr>
                <p:nvPr/>
              </p:nvGrpSpPr>
              <p:grpSpPr bwMode="auto">
                <a:xfrm>
                  <a:off x="1146" y="1647"/>
                  <a:ext cx="406" cy="45"/>
                  <a:chOff x="1146" y="1647"/>
                  <a:chExt cx="406" cy="45"/>
                </a:xfrm>
              </p:grpSpPr>
              <p:sp>
                <p:nvSpPr>
                  <p:cNvPr id="11391" name="Oval 22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2" name="Oval 22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3" name="Oval 22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4" name="Oval 22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5" name="Oval 22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6" name="Oval 22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7" name="Oval 22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8" name="Oval 22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9" name="Oval 23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0" name="Oval 23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1" name="Oval 23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2" name="Oval 23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3" name="Oval 23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4" name="Oval 23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5" name="Oval 23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406" name="Oval 23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2" name="Group 238"/>
                <p:cNvGrpSpPr>
                  <a:grpSpLocks noChangeAspect="1"/>
                </p:cNvGrpSpPr>
                <p:nvPr/>
              </p:nvGrpSpPr>
              <p:grpSpPr bwMode="auto">
                <a:xfrm flipV="1">
                  <a:off x="1140" y="1564"/>
                  <a:ext cx="406" cy="45"/>
                  <a:chOff x="1146" y="1647"/>
                  <a:chExt cx="406" cy="45"/>
                </a:xfrm>
              </p:grpSpPr>
              <p:sp>
                <p:nvSpPr>
                  <p:cNvPr id="11375" name="Oval 23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76" name="Oval 24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77" name="Oval 24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78" name="Oval 24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79" name="Oval 24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0" name="Oval 24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1" name="Oval 24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2" name="Oval 24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3" name="Oval 24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4" name="Oval 24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5" name="Oval 24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6" name="Oval 25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7" name="Oval 25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8" name="Oval 25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89" name="Oval 25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90" name="Oval 25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374" name="Oval 255"/>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3" name="Group 256"/>
              <p:cNvGrpSpPr>
                <a:grpSpLocks noChangeAspect="1"/>
              </p:cNvGrpSpPr>
              <p:nvPr/>
            </p:nvGrpSpPr>
            <p:grpSpPr bwMode="auto">
              <a:xfrm>
                <a:off x="2087" y="2833"/>
                <a:ext cx="769" cy="249"/>
                <a:chOff x="960" y="1536"/>
                <a:chExt cx="592" cy="192"/>
              </a:xfrm>
            </p:grpSpPr>
            <p:grpSp>
              <p:nvGrpSpPr>
                <p:cNvPr id="24" name="Group 257"/>
                <p:cNvGrpSpPr>
                  <a:grpSpLocks noChangeAspect="1"/>
                </p:cNvGrpSpPr>
                <p:nvPr/>
              </p:nvGrpSpPr>
              <p:grpSpPr bwMode="auto">
                <a:xfrm>
                  <a:off x="1146" y="1647"/>
                  <a:ext cx="406" cy="45"/>
                  <a:chOff x="1146" y="1647"/>
                  <a:chExt cx="406" cy="45"/>
                </a:xfrm>
              </p:grpSpPr>
              <p:sp>
                <p:nvSpPr>
                  <p:cNvPr id="11356" name="Oval 258"/>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7" name="Oval 259"/>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8" name="Oval 260"/>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9" name="Oval 261"/>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0" name="Oval 262"/>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1" name="Oval 263"/>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2" name="Oval 264"/>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3" name="Oval 265"/>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4" name="Oval 266"/>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5" name="Oval 267"/>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6" name="Oval 268"/>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7" name="Oval 269"/>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8" name="Oval 270"/>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69" name="Oval 271"/>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70" name="Oval 272"/>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71" name="Oval 273"/>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5" name="Group 274"/>
                <p:cNvGrpSpPr>
                  <a:grpSpLocks noChangeAspect="1"/>
                </p:cNvGrpSpPr>
                <p:nvPr/>
              </p:nvGrpSpPr>
              <p:grpSpPr bwMode="auto">
                <a:xfrm flipV="1">
                  <a:off x="1140" y="1564"/>
                  <a:ext cx="406" cy="45"/>
                  <a:chOff x="1146" y="1647"/>
                  <a:chExt cx="406" cy="45"/>
                </a:xfrm>
              </p:grpSpPr>
              <p:sp>
                <p:nvSpPr>
                  <p:cNvPr id="11340" name="Oval 27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1" name="Oval 27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2" name="Oval 27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3" name="Oval 27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4" name="Oval 27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5" name="Oval 28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6" name="Oval 28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7" name="Oval 28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8" name="Oval 28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49" name="Oval 28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0" name="Oval 28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1" name="Oval 28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2" name="Oval 28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3" name="Oval 28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4" name="Oval 28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55" name="Oval 29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339" name="Oval 291"/>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6" name="Group 292"/>
              <p:cNvGrpSpPr>
                <a:grpSpLocks noChangeAspect="1"/>
              </p:cNvGrpSpPr>
              <p:nvPr/>
            </p:nvGrpSpPr>
            <p:grpSpPr bwMode="auto">
              <a:xfrm>
                <a:off x="2086" y="3113"/>
                <a:ext cx="740" cy="249"/>
                <a:chOff x="983" y="1536"/>
                <a:chExt cx="569" cy="192"/>
              </a:xfrm>
            </p:grpSpPr>
            <p:grpSp>
              <p:nvGrpSpPr>
                <p:cNvPr id="27" name="Group 293"/>
                <p:cNvGrpSpPr>
                  <a:grpSpLocks noChangeAspect="1"/>
                </p:cNvGrpSpPr>
                <p:nvPr/>
              </p:nvGrpSpPr>
              <p:grpSpPr bwMode="auto">
                <a:xfrm>
                  <a:off x="1146" y="1647"/>
                  <a:ext cx="406" cy="45"/>
                  <a:chOff x="1146" y="1647"/>
                  <a:chExt cx="406" cy="45"/>
                </a:xfrm>
              </p:grpSpPr>
              <p:sp>
                <p:nvSpPr>
                  <p:cNvPr id="11321" name="Oval 29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2" name="Oval 29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3" name="Oval 29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4" name="Oval 29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5" name="Oval 29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6" name="Oval 29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7" name="Oval 30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8" name="Oval 30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9" name="Oval 30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0" name="Oval 30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1" name="Oval 30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2" name="Oval 30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3" name="Oval 30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4" name="Oval 30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5" name="Oval 30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36" name="Oval 30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8" name="Group 310"/>
                <p:cNvGrpSpPr>
                  <a:grpSpLocks noChangeAspect="1"/>
                </p:cNvGrpSpPr>
                <p:nvPr/>
              </p:nvGrpSpPr>
              <p:grpSpPr bwMode="auto">
                <a:xfrm flipV="1">
                  <a:off x="1140" y="1564"/>
                  <a:ext cx="406" cy="45"/>
                  <a:chOff x="1146" y="1647"/>
                  <a:chExt cx="406" cy="45"/>
                </a:xfrm>
              </p:grpSpPr>
              <p:sp>
                <p:nvSpPr>
                  <p:cNvPr id="11305" name="Oval 311"/>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06" name="Oval 312"/>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07" name="Oval 313"/>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08" name="Oval 314"/>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09" name="Oval 315"/>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0" name="Oval 316"/>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1" name="Oval 317"/>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2" name="Oval 318"/>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3" name="Oval 319"/>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4" name="Oval 320"/>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5" name="Oval 321"/>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6" name="Oval 322"/>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7" name="Oval 323"/>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8" name="Oval 324"/>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19" name="Oval 325"/>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20" name="Oval 326"/>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304" name="Oval 327"/>
                <p:cNvSpPr>
                  <a:spLocks noChangeAspect="1" noChangeArrowheads="1"/>
                </p:cNvSpPr>
                <p:nvPr/>
              </p:nvSpPr>
              <p:spPr bwMode="auto">
                <a:xfrm>
                  <a:off x="983"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29" name="Group 328"/>
              <p:cNvGrpSpPr>
                <a:grpSpLocks noChangeAspect="1"/>
              </p:cNvGrpSpPr>
              <p:nvPr/>
            </p:nvGrpSpPr>
            <p:grpSpPr bwMode="auto">
              <a:xfrm>
                <a:off x="2087" y="3394"/>
                <a:ext cx="769" cy="249"/>
                <a:chOff x="960" y="1536"/>
                <a:chExt cx="592" cy="192"/>
              </a:xfrm>
            </p:grpSpPr>
            <p:grpSp>
              <p:nvGrpSpPr>
                <p:cNvPr id="30" name="Group 329"/>
                <p:cNvGrpSpPr>
                  <a:grpSpLocks noChangeAspect="1"/>
                </p:cNvGrpSpPr>
                <p:nvPr/>
              </p:nvGrpSpPr>
              <p:grpSpPr bwMode="auto">
                <a:xfrm>
                  <a:off x="1146" y="1647"/>
                  <a:ext cx="406" cy="45"/>
                  <a:chOff x="1146" y="1647"/>
                  <a:chExt cx="406" cy="45"/>
                </a:xfrm>
              </p:grpSpPr>
              <p:sp>
                <p:nvSpPr>
                  <p:cNvPr id="11286" name="Oval 33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7" name="Oval 33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8" name="Oval 33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9" name="Oval 33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0" name="Oval 33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1" name="Oval 33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2" name="Oval 33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3" name="Oval 33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4" name="Oval 33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5" name="Oval 33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6" name="Oval 34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7" name="Oval 34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8" name="Oval 34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99" name="Oval 34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00" name="Oval 34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301" name="Oval 34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31" name="Group 346"/>
                <p:cNvGrpSpPr>
                  <a:grpSpLocks noChangeAspect="1"/>
                </p:cNvGrpSpPr>
                <p:nvPr/>
              </p:nvGrpSpPr>
              <p:grpSpPr bwMode="auto">
                <a:xfrm flipV="1">
                  <a:off x="1140" y="1564"/>
                  <a:ext cx="406" cy="45"/>
                  <a:chOff x="1146" y="1647"/>
                  <a:chExt cx="406" cy="45"/>
                </a:xfrm>
              </p:grpSpPr>
              <p:sp>
                <p:nvSpPr>
                  <p:cNvPr id="11270" name="Oval 34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1" name="Oval 34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2" name="Oval 34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3" name="Oval 35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4" name="Oval 35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5" name="Oval 35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6" name="Oval 35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7" name="Oval 35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8" name="Oval 35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79" name="Oval 35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0" name="Oval 35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1" name="Oval 35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2" name="Oval 35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3" name="Oval 36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4" name="Oval 36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85" name="Oval 36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269" name="Oval 363"/>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grpSp>
          <p:nvGrpSpPr>
            <p:cNvPr id="1312" name="Group 364"/>
            <p:cNvGrpSpPr>
              <a:grpSpLocks/>
            </p:cNvGrpSpPr>
            <p:nvPr/>
          </p:nvGrpSpPr>
          <p:grpSpPr bwMode="auto">
            <a:xfrm>
              <a:off x="2861" y="1155"/>
              <a:ext cx="804" cy="2478"/>
              <a:chOff x="2861" y="1155"/>
              <a:chExt cx="804" cy="2478"/>
            </a:xfrm>
          </p:grpSpPr>
          <p:grpSp>
            <p:nvGrpSpPr>
              <p:cNvPr id="1313" name="Group 365"/>
              <p:cNvGrpSpPr>
                <a:grpSpLocks noChangeAspect="1"/>
              </p:cNvGrpSpPr>
              <p:nvPr/>
            </p:nvGrpSpPr>
            <p:grpSpPr bwMode="auto">
              <a:xfrm rot="10800000">
                <a:off x="2874" y="3384"/>
                <a:ext cx="769" cy="249"/>
                <a:chOff x="960" y="1536"/>
                <a:chExt cx="592" cy="192"/>
              </a:xfrm>
            </p:grpSpPr>
            <p:grpSp>
              <p:nvGrpSpPr>
                <p:cNvPr id="1314" name="Group 366"/>
                <p:cNvGrpSpPr>
                  <a:grpSpLocks noChangeAspect="1"/>
                </p:cNvGrpSpPr>
                <p:nvPr/>
              </p:nvGrpSpPr>
              <p:grpSpPr bwMode="auto">
                <a:xfrm>
                  <a:off x="1146" y="1647"/>
                  <a:ext cx="406" cy="45"/>
                  <a:chOff x="1146" y="1647"/>
                  <a:chExt cx="406" cy="45"/>
                </a:xfrm>
              </p:grpSpPr>
              <p:sp>
                <p:nvSpPr>
                  <p:cNvPr id="11242" name="Oval 36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3" name="Oval 36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4" name="Oval 36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5" name="Oval 37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6" name="Oval 37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7" name="Oval 37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8" name="Oval 37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9" name="Oval 37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0" name="Oval 37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1" name="Oval 37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2" name="Oval 37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3" name="Oval 37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4" name="Oval 37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5" name="Oval 38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6" name="Oval 38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57" name="Oval 38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15" name="Group 383"/>
                <p:cNvGrpSpPr>
                  <a:grpSpLocks noChangeAspect="1"/>
                </p:cNvGrpSpPr>
                <p:nvPr/>
              </p:nvGrpSpPr>
              <p:grpSpPr bwMode="auto">
                <a:xfrm flipV="1">
                  <a:off x="1140" y="1564"/>
                  <a:ext cx="406" cy="45"/>
                  <a:chOff x="1146" y="1647"/>
                  <a:chExt cx="406" cy="45"/>
                </a:xfrm>
              </p:grpSpPr>
              <p:sp>
                <p:nvSpPr>
                  <p:cNvPr id="11226" name="Oval 38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27" name="Oval 38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28" name="Oval 38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29" name="Oval 38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0" name="Oval 38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1" name="Oval 38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2" name="Oval 39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3" name="Oval 39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4" name="Oval 39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5" name="Oval 39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6" name="Oval 39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7" name="Oval 39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8" name="Oval 39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39" name="Oval 39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0" name="Oval 39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41" name="Oval 39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225" name="Oval 400"/>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16" name="Group 401"/>
              <p:cNvGrpSpPr>
                <a:grpSpLocks noChangeAspect="1"/>
              </p:cNvGrpSpPr>
              <p:nvPr/>
            </p:nvGrpSpPr>
            <p:grpSpPr bwMode="auto">
              <a:xfrm rot="10800000">
                <a:off x="2888" y="3103"/>
                <a:ext cx="769" cy="249"/>
                <a:chOff x="960" y="1536"/>
                <a:chExt cx="592" cy="192"/>
              </a:xfrm>
            </p:grpSpPr>
            <p:grpSp>
              <p:nvGrpSpPr>
                <p:cNvPr id="1317" name="Group 402"/>
                <p:cNvGrpSpPr>
                  <a:grpSpLocks noChangeAspect="1"/>
                </p:cNvGrpSpPr>
                <p:nvPr/>
              </p:nvGrpSpPr>
              <p:grpSpPr bwMode="auto">
                <a:xfrm>
                  <a:off x="1146" y="1647"/>
                  <a:ext cx="406" cy="45"/>
                  <a:chOff x="1146" y="1647"/>
                  <a:chExt cx="406" cy="45"/>
                </a:xfrm>
              </p:grpSpPr>
              <p:sp>
                <p:nvSpPr>
                  <p:cNvPr id="11207" name="Oval 403"/>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8" name="Oval 404"/>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9" name="Oval 405"/>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0" name="Oval 406"/>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1" name="Oval 407"/>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2" name="Oval 408"/>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3" name="Oval 409"/>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4" name="Oval 410"/>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5" name="Oval 411"/>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6" name="Oval 412"/>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7" name="Oval 413"/>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8" name="Oval 414"/>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19" name="Oval 415"/>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20" name="Oval 416"/>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21" name="Oval 417"/>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22" name="Oval 418"/>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18" name="Group 419"/>
                <p:cNvGrpSpPr>
                  <a:grpSpLocks noChangeAspect="1"/>
                </p:cNvGrpSpPr>
                <p:nvPr/>
              </p:nvGrpSpPr>
              <p:grpSpPr bwMode="auto">
                <a:xfrm flipV="1">
                  <a:off x="1140" y="1564"/>
                  <a:ext cx="406" cy="45"/>
                  <a:chOff x="1146" y="1647"/>
                  <a:chExt cx="406" cy="45"/>
                </a:xfrm>
              </p:grpSpPr>
              <p:sp>
                <p:nvSpPr>
                  <p:cNvPr id="11191" name="Oval 42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2" name="Oval 42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3" name="Oval 42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4" name="Oval 42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5" name="Oval 42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6" name="Oval 42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7" name="Oval 42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8" name="Oval 42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99" name="Oval 42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0" name="Oval 42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1" name="Oval 43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2" name="Oval 43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3" name="Oval 43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4" name="Oval 43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5" name="Oval 43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206" name="Oval 43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190" name="Oval 436"/>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19" name="Group 437"/>
              <p:cNvGrpSpPr>
                <a:grpSpLocks noChangeAspect="1"/>
              </p:cNvGrpSpPr>
              <p:nvPr/>
            </p:nvGrpSpPr>
            <p:grpSpPr bwMode="auto">
              <a:xfrm rot="10800000">
                <a:off x="2880" y="2823"/>
                <a:ext cx="769" cy="249"/>
                <a:chOff x="960" y="1536"/>
                <a:chExt cx="592" cy="192"/>
              </a:xfrm>
            </p:grpSpPr>
            <p:grpSp>
              <p:nvGrpSpPr>
                <p:cNvPr id="1320" name="Group 438"/>
                <p:cNvGrpSpPr>
                  <a:grpSpLocks noChangeAspect="1"/>
                </p:cNvGrpSpPr>
                <p:nvPr/>
              </p:nvGrpSpPr>
              <p:grpSpPr bwMode="auto">
                <a:xfrm>
                  <a:off x="1146" y="1647"/>
                  <a:ext cx="406" cy="45"/>
                  <a:chOff x="1146" y="1647"/>
                  <a:chExt cx="406" cy="45"/>
                </a:xfrm>
              </p:grpSpPr>
              <p:sp>
                <p:nvSpPr>
                  <p:cNvPr id="11172" name="Oval 43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3" name="Oval 44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4" name="Oval 44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5" name="Oval 44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6" name="Oval 44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7" name="Oval 44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8" name="Oval 44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9" name="Oval 44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0" name="Oval 44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1" name="Oval 44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2" name="Oval 44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3" name="Oval 45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4" name="Oval 45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5" name="Oval 45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6" name="Oval 45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87" name="Oval 45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1" name="Group 455"/>
                <p:cNvGrpSpPr>
                  <a:grpSpLocks noChangeAspect="1"/>
                </p:cNvGrpSpPr>
                <p:nvPr/>
              </p:nvGrpSpPr>
              <p:grpSpPr bwMode="auto">
                <a:xfrm flipV="1">
                  <a:off x="1140" y="1564"/>
                  <a:ext cx="406" cy="45"/>
                  <a:chOff x="1146" y="1647"/>
                  <a:chExt cx="406" cy="45"/>
                </a:xfrm>
              </p:grpSpPr>
              <p:sp>
                <p:nvSpPr>
                  <p:cNvPr id="11156" name="Oval 456"/>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57" name="Oval 457"/>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58" name="Oval 458"/>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59" name="Oval 459"/>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0" name="Oval 460"/>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1" name="Oval 461"/>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2" name="Oval 462"/>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3" name="Oval 463"/>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4" name="Oval 464"/>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5" name="Oval 465"/>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6" name="Oval 466"/>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7" name="Oval 467"/>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8" name="Oval 468"/>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69" name="Oval 469"/>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0" name="Oval 470"/>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71" name="Oval 471"/>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155" name="Oval 472"/>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2" name="Group 473"/>
              <p:cNvGrpSpPr>
                <a:grpSpLocks noChangeAspect="1"/>
              </p:cNvGrpSpPr>
              <p:nvPr/>
            </p:nvGrpSpPr>
            <p:grpSpPr bwMode="auto">
              <a:xfrm rot="10800000">
                <a:off x="2896" y="2550"/>
                <a:ext cx="769" cy="249"/>
                <a:chOff x="960" y="1536"/>
                <a:chExt cx="592" cy="192"/>
              </a:xfrm>
            </p:grpSpPr>
            <p:grpSp>
              <p:nvGrpSpPr>
                <p:cNvPr id="1323" name="Group 474"/>
                <p:cNvGrpSpPr>
                  <a:grpSpLocks noChangeAspect="1"/>
                </p:cNvGrpSpPr>
                <p:nvPr/>
              </p:nvGrpSpPr>
              <p:grpSpPr bwMode="auto">
                <a:xfrm>
                  <a:off x="1146" y="1647"/>
                  <a:ext cx="406" cy="45"/>
                  <a:chOff x="1146" y="1647"/>
                  <a:chExt cx="406" cy="45"/>
                </a:xfrm>
              </p:grpSpPr>
              <p:sp>
                <p:nvSpPr>
                  <p:cNvPr id="11137" name="Oval 47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8" name="Oval 47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9" name="Oval 47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0" name="Oval 47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1" name="Oval 47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2" name="Oval 48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3" name="Oval 48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4" name="Oval 48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5" name="Oval 48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6" name="Oval 48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7" name="Oval 48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8" name="Oval 48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49" name="Oval 48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50" name="Oval 48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51" name="Oval 48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52" name="Oval 49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4" name="Group 491"/>
                <p:cNvGrpSpPr>
                  <a:grpSpLocks noChangeAspect="1"/>
                </p:cNvGrpSpPr>
                <p:nvPr/>
              </p:nvGrpSpPr>
              <p:grpSpPr bwMode="auto">
                <a:xfrm flipV="1">
                  <a:off x="1140" y="1564"/>
                  <a:ext cx="406" cy="45"/>
                  <a:chOff x="1146" y="1647"/>
                  <a:chExt cx="406" cy="45"/>
                </a:xfrm>
              </p:grpSpPr>
              <p:sp>
                <p:nvSpPr>
                  <p:cNvPr id="11121" name="Oval 49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2" name="Oval 49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3" name="Oval 49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4" name="Oval 49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5" name="Oval 49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6" name="Oval 49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7" name="Oval 49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8" name="Oval 49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29" name="Oval 50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0" name="Oval 50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1" name="Oval 50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2" name="Oval 50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3" name="Oval 50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4" name="Oval 50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5" name="Oval 50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36" name="Oval 50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120" name="Oval 508"/>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5" name="Group 509"/>
              <p:cNvGrpSpPr>
                <a:grpSpLocks noChangeAspect="1"/>
              </p:cNvGrpSpPr>
              <p:nvPr/>
            </p:nvGrpSpPr>
            <p:grpSpPr bwMode="auto">
              <a:xfrm rot="10800000">
                <a:off x="2892" y="2270"/>
                <a:ext cx="769" cy="250"/>
                <a:chOff x="960" y="1536"/>
                <a:chExt cx="592" cy="192"/>
              </a:xfrm>
            </p:grpSpPr>
            <p:grpSp>
              <p:nvGrpSpPr>
                <p:cNvPr id="1326" name="Group 510"/>
                <p:cNvGrpSpPr>
                  <a:grpSpLocks noChangeAspect="1"/>
                </p:cNvGrpSpPr>
                <p:nvPr/>
              </p:nvGrpSpPr>
              <p:grpSpPr bwMode="auto">
                <a:xfrm>
                  <a:off x="1146" y="1647"/>
                  <a:ext cx="406" cy="45"/>
                  <a:chOff x="1146" y="1647"/>
                  <a:chExt cx="406" cy="45"/>
                </a:xfrm>
              </p:grpSpPr>
              <p:sp>
                <p:nvSpPr>
                  <p:cNvPr id="11102" name="Oval 511"/>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3" name="Oval 512"/>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4" name="Oval 513"/>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5" name="Oval 514"/>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6" name="Oval 515"/>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7" name="Oval 516"/>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8" name="Oval 517"/>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9" name="Oval 518"/>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0" name="Oval 519"/>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1" name="Oval 520"/>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2" name="Oval 521"/>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3" name="Oval 522"/>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4" name="Oval 523"/>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5" name="Oval 524"/>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6" name="Oval 525"/>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17" name="Oval 526"/>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7" name="Group 527"/>
                <p:cNvGrpSpPr>
                  <a:grpSpLocks noChangeAspect="1"/>
                </p:cNvGrpSpPr>
                <p:nvPr/>
              </p:nvGrpSpPr>
              <p:grpSpPr bwMode="auto">
                <a:xfrm flipV="1">
                  <a:off x="1140" y="1564"/>
                  <a:ext cx="406" cy="45"/>
                  <a:chOff x="1146" y="1647"/>
                  <a:chExt cx="406" cy="45"/>
                </a:xfrm>
              </p:grpSpPr>
              <p:sp>
                <p:nvSpPr>
                  <p:cNvPr id="11086" name="Oval 528"/>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87" name="Oval 529"/>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88" name="Oval 530"/>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89" name="Oval 531"/>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0" name="Oval 532"/>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1" name="Oval 533"/>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2" name="Oval 534"/>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3" name="Oval 535"/>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4" name="Oval 536"/>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5" name="Oval 537"/>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6" name="Oval 538"/>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7" name="Oval 539"/>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8" name="Oval 540"/>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99" name="Oval 541"/>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0" name="Oval 542"/>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101" name="Oval 543"/>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085" name="Oval 544"/>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8" name="Group 545"/>
              <p:cNvGrpSpPr>
                <a:grpSpLocks noChangeAspect="1"/>
              </p:cNvGrpSpPr>
              <p:nvPr/>
            </p:nvGrpSpPr>
            <p:grpSpPr bwMode="auto">
              <a:xfrm rot="10800000">
                <a:off x="2884" y="1989"/>
                <a:ext cx="769" cy="249"/>
                <a:chOff x="960" y="1536"/>
                <a:chExt cx="592" cy="192"/>
              </a:xfrm>
            </p:grpSpPr>
            <p:grpSp>
              <p:nvGrpSpPr>
                <p:cNvPr id="1329" name="Group 546"/>
                <p:cNvGrpSpPr>
                  <a:grpSpLocks noChangeAspect="1"/>
                </p:cNvGrpSpPr>
                <p:nvPr/>
              </p:nvGrpSpPr>
              <p:grpSpPr bwMode="auto">
                <a:xfrm>
                  <a:off x="1146" y="1647"/>
                  <a:ext cx="406" cy="45"/>
                  <a:chOff x="1146" y="1647"/>
                  <a:chExt cx="406" cy="45"/>
                </a:xfrm>
              </p:grpSpPr>
              <p:sp>
                <p:nvSpPr>
                  <p:cNvPr id="11067" name="Oval 54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8" name="Oval 54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9" name="Oval 54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0" name="Oval 55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1" name="Oval 55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2" name="Oval 55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3" name="Oval 55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4" name="Oval 55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5" name="Oval 55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6" name="Oval 55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7" name="Oval 55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8" name="Oval 55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79" name="Oval 55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80" name="Oval 56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81" name="Oval 56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82" name="Oval 56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0" name="Group 563"/>
                <p:cNvGrpSpPr>
                  <a:grpSpLocks noChangeAspect="1"/>
                </p:cNvGrpSpPr>
                <p:nvPr/>
              </p:nvGrpSpPr>
              <p:grpSpPr bwMode="auto">
                <a:xfrm flipV="1">
                  <a:off x="1140" y="1564"/>
                  <a:ext cx="406" cy="45"/>
                  <a:chOff x="1146" y="1647"/>
                  <a:chExt cx="406" cy="45"/>
                </a:xfrm>
              </p:grpSpPr>
              <p:sp>
                <p:nvSpPr>
                  <p:cNvPr id="11051" name="Oval 56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2" name="Oval 56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3" name="Oval 56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4" name="Oval 56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5" name="Oval 56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6" name="Oval 56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7" name="Oval 57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8" name="Oval 57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59" name="Oval 57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0" name="Oval 57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1" name="Oval 57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2" name="Oval 57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3" name="Oval 57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4" name="Oval 57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5" name="Oval 57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66" name="Oval 57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050" name="Oval 580"/>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1" name="Group 581"/>
              <p:cNvGrpSpPr>
                <a:grpSpLocks noChangeAspect="1"/>
              </p:cNvGrpSpPr>
              <p:nvPr/>
            </p:nvGrpSpPr>
            <p:grpSpPr bwMode="auto">
              <a:xfrm rot="10800000">
                <a:off x="2873" y="1716"/>
                <a:ext cx="769" cy="249"/>
                <a:chOff x="960" y="1536"/>
                <a:chExt cx="592" cy="192"/>
              </a:xfrm>
            </p:grpSpPr>
            <p:grpSp>
              <p:nvGrpSpPr>
                <p:cNvPr id="1332" name="Group 582"/>
                <p:cNvGrpSpPr>
                  <a:grpSpLocks noChangeAspect="1"/>
                </p:cNvGrpSpPr>
                <p:nvPr/>
              </p:nvGrpSpPr>
              <p:grpSpPr bwMode="auto">
                <a:xfrm>
                  <a:off x="1146" y="1647"/>
                  <a:ext cx="406" cy="45"/>
                  <a:chOff x="1146" y="1647"/>
                  <a:chExt cx="406" cy="45"/>
                </a:xfrm>
              </p:grpSpPr>
              <p:sp>
                <p:nvSpPr>
                  <p:cNvPr id="11032" name="Oval 583"/>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3" name="Oval 584"/>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4" name="Oval 585"/>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5" name="Oval 586"/>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6" name="Oval 587"/>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7" name="Oval 588"/>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8" name="Oval 589"/>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9" name="Oval 590"/>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0" name="Oval 591"/>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1" name="Oval 592"/>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2" name="Oval 593"/>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3" name="Oval 594"/>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4" name="Oval 595"/>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5" name="Oval 596"/>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6" name="Oval 597"/>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47" name="Oval 598"/>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3" name="Group 599"/>
                <p:cNvGrpSpPr>
                  <a:grpSpLocks noChangeAspect="1"/>
                </p:cNvGrpSpPr>
                <p:nvPr/>
              </p:nvGrpSpPr>
              <p:grpSpPr bwMode="auto">
                <a:xfrm flipV="1">
                  <a:off x="1140" y="1564"/>
                  <a:ext cx="406" cy="45"/>
                  <a:chOff x="1146" y="1647"/>
                  <a:chExt cx="406" cy="45"/>
                </a:xfrm>
              </p:grpSpPr>
              <p:sp>
                <p:nvSpPr>
                  <p:cNvPr id="11016" name="Oval 60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17" name="Oval 60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18" name="Oval 60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19" name="Oval 60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0" name="Oval 60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1" name="Oval 60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2" name="Oval 60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3" name="Oval 60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4" name="Oval 60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5" name="Oval 60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6" name="Oval 61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7" name="Oval 61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8" name="Oval 61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29" name="Oval 61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0" name="Oval 61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31" name="Oval 61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1015" name="Oval 616"/>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4" name="Group 617"/>
              <p:cNvGrpSpPr>
                <a:grpSpLocks noChangeAspect="1"/>
              </p:cNvGrpSpPr>
              <p:nvPr/>
            </p:nvGrpSpPr>
            <p:grpSpPr bwMode="auto">
              <a:xfrm rot="10800000">
                <a:off x="2869" y="1436"/>
                <a:ext cx="769" cy="249"/>
                <a:chOff x="960" y="1536"/>
                <a:chExt cx="592" cy="192"/>
              </a:xfrm>
            </p:grpSpPr>
            <p:grpSp>
              <p:nvGrpSpPr>
                <p:cNvPr id="1335" name="Group 618"/>
                <p:cNvGrpSpPr>
                  <a:grpSpLocks noChangeAspect="1"/>
                </p:cNvGrpSpPr>
                <p:nvPr/>
              </p:nvGrpSpPr>
              <p:grpSpPr bwMode="auto">
                <a:xfrm>
                  <a:off x="1146" y="1647"/>
                  <a:ext cx="406" cy="45"/>
                  <a:chOff x="1146" y="1647"/>
                  <a:chExt cx="406" cy="45"/>
                </a:xfrm>
              </p:grpSpPr>
              <p:sp>
                <p:nvSpPr>
                  <p:cNvPr id="10997" name="Oval 61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8" name="Oval 62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9" name="Oval 62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0" name="Oval 62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1" name="Oval 62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2" name="Oval 62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3" name="Oval 62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4" name="Oval 62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5" name="Oval 62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6" name="Oval 62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7" name="Oval 62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8" name="Oval 63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09" name="Oval 63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10" name="Oval 63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11" name="Oval 63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1012" name="Oval 63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6" name="Group 635"/>
                <p:cNvGrpSpPr>
                  <a:grpSpLocks noChangeAspect="1"/>
                </p:cNvGrpSpPr>
                <p:nvPr/>
              </p:nvGrpSpPr>
              <p:grpSpPr bwMode="auto">
                <a:xfrm flipV="1">
                  <a:off x="1140" y="1564"/>
                  <a:ext cx="406" cy="45"/>
                  <a:chOff x="1146" y="1647"/>
                  <a:chExt cx="406" cy="45"/>
                </a:xfrm>
              </p:grpSpPr>
              <p:sp>
                <p:nvSpPr>
                  <p:cNvPr id="10981" name="Oval 636"/>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2" name="Oval 637"/>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3" name="Oval 638"/>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4" name="Oval 639"/>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5" name="Oval 640"/>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6" name="Oval 641"/>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7" name="Oval 642"/>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8" name="Oval 643"/>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89" name="Oval 644"/>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0" name="Oval 645"/>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1" name="Oval 646"/>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2" name="Oval 647"/>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3" name="Oval 648"/>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4" name="Oval 649"/>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5" name="Oval 650"/>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96" name="Oval 651"/>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980" name="Oval 652"/>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7" name="Group 653"/>
              <p:cNvGrpSpPr>
                <a:grpSpLocks noChangeAspect="1"/>
              </p:cNvGrpSpPr>
              <p:nvPr/>
            </p:nvGrpSpPr>
            <p:grpSpPr bwMode="auto">
              <a:xfrm rot="10800000">
                <a:off x="2861" y="1155"/>
                <a:ext cx="769" cy="249"/>
                <a:chOff x="960" y="1536"/>
                <a:chExt cx="592" cy="192"/>
              </a:xfrm>
            </p:grpSpPr>
            <p:grpSp>
              <p:nvGrpSpPr>
                <p:cNvPr id="1338" name="Group 654"/>
                <p:cNvGrpSpPr>
                  <a:grpSpLocks noChangeAspect="1"/>
                </p:cNvGrpSpPr>
                <p:nvPr/>
              </p:nvGrpSpPr>
              <p:grpSpPr bwMode="auto">
                <a:xfrm>
                  <a:off x="1146" y="1647"/>
                  <a:ext cx="406" cy="45"/>
                  <a:chOff x="1146" y="1647"/>
                  <a:chExt cx="406" cy="45"/>
                </a:xfrm>
              </p:grpSpPr>
              <p:sp>
                <p:nvSpPr>
                  <p:cNvPr id="10962" name="Oval 65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3" name="Oval 65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4" name="Oval 65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5" name="Oval 65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6" name="Oval 65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7" name="Oval 66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8" name="Oval 66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9" name="Oval 66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0" name="Oval 66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1" name="Oval 66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2" name="Oval 66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3" name="Oval 66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4" name="Oval 66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5" name="Oval 66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6" name="Oval 66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77" name="Oval 67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9" name="Group 671"/>
                <p:cNvGrpSpPr>
                  <a:grpSpLocks noChangeAspect="1"/>
                </p:cNvGrpSpPr>
                <p:nvPr/>
              </p:nvGrpSpPr>
              <p:grpSpPr bwMode="auto">
                <a:xfrm flipV="1">
                  <a:off x="1140" y="1564"/>
                  <a:ext cx="406" cy="45"/>
                  <a:chOff x="1146" y="1647"/>
                  <a:chExt cx="406" cy="45"/>
                </a:xfrm>
              </p:grpSpPr>
              <p:sp>
                <p:nvSpPr>
                  <p:cNvPr id="10946" name="Oval 67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47" name="Oval 67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48" name="Oval 67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49" name="Oval 67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0" name="Oval 67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1" name="Oval 67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2" name="Oval 67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3" name="Oval 67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4" name="Oval 68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5" name="Oval 68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6" name="Oval 68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7" name="Oval 68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8" name="Oval 68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59" name="Oval 68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0" name="Oval 68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61" name="Oval 68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945" name="Oval 688"/>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grpSp>
      <p:sp>
        <p:nvSpPr>
          <p:cNvPr id="1456" name="Oval 30"/>
          <p:cNvSpPr>
            <a:spLocks noChangeAspect="1" noChangeArrowheads="1"/>
          </p:cNvSpPr>
          <p:nvPr/>
        </p:nvSpPr>
        <p:spPr bwMode="auto">
          <a:xfrm rot="10800000">
            <a:off x="611188" y="4005387"/>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57" name="Oval 30"/>
          <p:cNvSpPr>
            <a:spLocks noChangeAspect="1" noChangeArrowheads="1"/>
          </p:cNvSpPr>
          <p:nvPr/>
        </p:nvSpPr>
        <p:spPr bwMode="auto">
          <a:xfrm rot="10800000">
            <a:off x="323850" y="4641974"/>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58" name="Oval 30"/>
          <p:cNvSpPr>
            <a:spLocks noChangeAspect="1" noChangeArrowheads="1"/>
          </p:cNvSpPr>
          <p:nvPr/>
        </p:nvSpPr>
        <p:spPr bwMode="auto">
          <a:xfrm rot="10800000">
            <a:off x="763588" y="4497512"/>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59" name="Oval 30"/>
          <p:cNvSpPr>
            <a:spLocks noChangeAspect="1" noChangeArrowheads="1"/>
          </p:cNvSpPr>
          <p:nvPr/>
        </p:nvSpPr>
        <p:spPr bwMode="auto">
          <a:xfrm rot="10800000">
            <a:off x="755650" y="5145212"/>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60" name="Oval 30"/>
          <p:cNvSpPr>
            <a:spLocks noChangeAspect="1" noChangeArrowheads="1"/>
          </p:cNvSpPr>
          <p:nvPr/>
        </p:nvSpPr>
        <p:spPr bwMode="auto">
          <a:xfrm rot="10800000">
            <a:off x="468313" y="5577012"/>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61" name="Oval 30"/>
          <p:cNvSpPr>
            <a:spLocks noChangeAspect="1" noChangeArrowheads="1"/>
          </p:cNvSpPr>
          <p:nvPr/>
        </p:nvSpPr>
        <p:spPr bwMode="auto">
          <a:xfrm rot="10800000">
            <a:off x="631825" y="6081837"/>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62" name="Oval 30"/>
          <p:cNvSpPr>
            <a:spLocks noChangeAspect="1" noChangeArrowheads="1"/>
          </p:cNvSpPr>
          <p:nvPr/>
        </p:nvSpPr>
        <p:spPr bwMode="auto">
          <a:xfrm rot="10800000">
            <a:off x="3408363" y="4292724"/>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63" name="Oval 30"/>
          <p:cNvSpPr>
            <a:spLocks noChangeAspect="1" noChangeArrowheads="1"/>
          </p:cNvSpPr>
          <p:nvPr/>
        </p:nvSpPr>
        <p:spPr bwMode="auto">
          <a:xfrm rot="10800000">
            <a:off x="3756025" y="5000749"/>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64" name="Oval 30"/>
          <p:cNvSpPr>
            <a:spLocks noChangeAspect="1" noChangeArrowheads="1"/>
          </p:cNvSpPr>
          <p:nvPr/>
        </p:nvSpPr>
        <p:spPr bwMode="auto">
          <a:xfrm rot="10800000">
            <a:off x="3392488" y="5721474"/>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465" name="右箭头 1464"/>
          <p:cNvSpPr/>
          <p:nvPr/>
        </p:nvSpPr>
        <p:spPr>
          <a:xfrm>
            <a:off x="719848" y="4845186"/>
            <a:ext cx="2808000" cy="432048"/>
          </a:xfrm>
          <a:prstGeom prst="rightArrow">
            <a:avLst>
              <a:gd name="adj1" fmla="val 47402"/>
              <a:gd name="adj2" fmla="val 90380"/>
            </a:avLst>
          </a:prstGeom>
          <a:gradFill>
            <a:gsLst>
              <a:gs pos="25000">
                <a:schemeClr val="accent1">
                  <a:lumMod val="50000"/>
                  <a:alpha val="90000"/>
                </a:schemeClr>
              </a:gs>
              <a:gs pos="91000">
                <a:schemeClr val="accent1">
                  <a:lumMod val="40000"/>
                  <a:lumOff val="60000"/>
                  <a:alpha val="90000"/>
                </a:schemeClr>
              </a:gs>
              <a:gs pos="100000">
                <a:schemeClr val="accent1">
                  <a:tint val="23500"/>
                  <a:satMod val="160000"/>
                </a:schemeClr>
              </a:gs>
            </a:gsLst>
            <a:lin ang="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341" name="组合 1487"/>
          <p:cNvGrpSpPr>
            <a:grpSpLocks/>
          </p:cNvGrpSpPr>
          <p:nvPr/>
        </p:nvGrpSpPr>
        <p:grpSpPr bwMode="auto">
          <a:xfrm>
            <a:off x="4995863" y="3645024"/>
            <a:ext cx="3463925" cy="2894013"/>
            <a:chOff x="4995664" y="2996952"/>
            <a:chExt cx="3464768" cy="2893201"/>
          </a:xfrm>
        </p:grpSpPr>
        <p:grpSp>
          <p:nvGrpSpPr>
            <p:cNvPr id="1343" name="Group 38"/>
            <p:cNvGrpSpPr>
              <a:grpSpLocks/>
            </p:cNvGrpSpPr>
            <p:nvPr/>
          </p:nvGrpSpPr>
          <p:grpSpPr bwMode="auto">
            <a:xfrm>
              <a:off x="5796136" y="2996952"/>
              <a:ext cx="1840811" cy="2893201"/>
              <a:chOff x="2082" y="1155"/>
              <a:chExt cx="1583" cy="2488"/>
            </a:xfrm>
          </p:grpSpPr>
          <p:grpSp>
            <p:nvGrpSpPr>
              <p:cNvPr id="10503" name="Group 39"/>
              <p:cNvGrpSpPr>
                <a:grpSpLocks/>
              </p:cNvGrpSpPr>
              <p:nvPr/>
            </p:nvGrpSpPr>
            <p:grpSpPr bwMode="auto">
              <a:xfrm>
                <a:off x="2082" y="1165"/>
                <a:ext cx="785" cy="2478"/>
                <a:chOff x="2082" y="1165"/>
                <a:chExt cx="785" cy="2478"/>
              </a:xfrm>
            </p:grpSpPr>
            <p:grpSp>
              <p:nvGrpSpPr>
                <p:cNvPr id="10504" name="Group 40"/>
                <p:cNvGrpSpPr>
                  <a:grpSpLocks noChangeAspect="1"/>
                </p:cNvGrpSpPr>
                <p:nvPr/>
              </p:nvGrpSpPr>
              <p:grpSpPr bwMode="auto">
                <a:xfrm>
                  <a:off x="2086" y="1165"/>
                  <a:ext cx="769" cy="249"/>
                  <a:chOff x="960" y="1536"/>
                  <a:chExt cx="592" cy="192"/>
                </a:xfrm>
              </p:grpSpPr>
              <p:grpSp>
                <p:nvGrpSpPr>
                  <p:cNvPr id="10538" name="Group 41"/>
                  <p:cNvGrpSpPr>
                    <a:grpSpLocks noChangeAspect="1"/>
                  </p:cNvGrpSpPr>
                  <p:nvPr/>
                </p:nvGrpSpPr>
                <p:grpSpPr bwMode="auto">
                  <a:xfrm>
                    <a:off x="1146" y="1647"/>
                    <a:ext cx="406" cy="45"/>
                    <a:chOff x="1146" y="1647"/>
                    <a:chExt cx="406" cy="45"/>
                  </a:xfrm>
                </p:grpSpPr>
                <p:sp>
                  <p:nvSpPr>
                    <p:cNvPr id="10916" name="Oval 4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7" name="Oval 4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8" name="Oval 4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9" name="Oval 4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0" name="Oval 4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1" name="Oval 4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2" name="Oval 4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3" name="Oval 4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4" name="Oval 5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5" name="Oval 5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6" name="Oval 5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7" name="Oval 5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8" name="Oval 5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29" name="Oval 5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30" name="Oval 5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31" name="Oval 5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539" name="Group 58"/>
                  <p:cNvGrpSpPr>
                    <a:grpSpLocks noChangeAspect="1"/>
                  </p:cNvGrpSpPr>
                  <p:nvPr/>
                </p:nvGrpSpPr>
                <p:grpSpPr bwMode="auto">
                  <a:xfrm flipV="1">
                    <a:off x="1140" y="1564"/>
                    <a:ext cx="406" cy="45"/>
                    <a:chOff x="1146" y="1647"/>
                    <a:chExt cx="406" cy="45"/>
                  </a:xfrm>
                </p:grpSpPr>
                <p:sp>
                  <p:nvSpPr>
                    <p:cNvPr id="10900" name="Oval 5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1" name="Oval 6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2" name="Oval 6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3" name="Oval 6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4" name="Oval 6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5" name="Oval 6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6" name="Oval 6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7" name="Oval 6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8" name="Oval 6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09" name="Oval 6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0" name="Oval 6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1" name="Oval 7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2" name="Oval 7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3" name="Oval 7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4" name="Oval 7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915" name="Oval 7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899" name="Oval 75"/>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573" name="Group 76"/>
                <p:cNvGrpSpPr>
                  <a:grpSpLocks noChangeAspect="1"/>
                </p:cNvGrpSpPr>
                <p:nvPr/>
              </p:nvGrpSpPr>
              <p:grpSpPr bwMode="auto">
                <a:xfrm>
                  <a:off x="2090" y="1446"/>
                  <a:ext cx="769" cy="249"/>
                  <a:chOff x="960" y="1536"/>
                  <a:chExt cx="592" cy="192"/>
                </a:xfrm>
              </p:grpSpPr>
              <p:grpSp>
                <p:nvGrpSpPr>
                  <p:cNvPr id="10574" name="Group 77"/>
                  <p:cNvGrpSpPr>
                    <a:grpSpLocks noChangeAspect="1"/>
                  </p:cNvGrpSpPr>
                  <p:nvPr/>
                </p:nvGrpSpPr>
                <p:grpSpPr bwMode="auto">
                  <a:xfrm>
                    <a:off x="1146" y="1647"/>
                    <a:ext cx="406" cy="45"/>
                    <a:chOff x="1146" y="1647"/>
                    <a:chExt cx="406" cy="45"/>
                  </a:xfrm>
                </p:grpSpPr>
                <p:sp>
                  <p:nvSpPr>
                    <p:cNvPr id="10881" name="Oval 78"/>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2" name="Oval 79"/>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3" name="Oval 80"/>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4" name="Oval 81"/>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5" name="Oval 82"/>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6" name="Oval 83"/>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7" name="Oval 84"/>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8" name="Oval 85"/>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9" name="Oval 86"/>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0" name="Oval 87"/>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1" name="Oval 88"/>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2" name="Oval 89"/>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3" name="Oval 90"/>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4" name="Oval 91"/>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5" name="Oval 92"/>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96" name="Oval 93"/>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08" name="Group 94"/>
                  <p:cNvGrpSpPr>
                    <a:grpSpLocks noChangeAspect="1"/>
                  </p:cNvGrpSpPr>
                  <p:nvPr/>
                </p:nvGrpSpPr>
                <p:grpSpPr bwMode="auto">
                  <a:xfrm flipV="1">
                    <a:off x="1140" y="1564"/>
                    <a:ext cx="406" cy="45"/>
                    <a:chOff x="1146" y="1647"/>
                    <a:chExt cx="406" cy="45"/>
                  </a:xfrm>
                </p:grpSpPr>
                <p:sp>
                  <p:nvSpPr>
                    <p:cNvPr id="10865" name="Oval 9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66" name="Oval 9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67" name="Oval 9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68" name="Oval 9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69" name="Oval 9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0" name="Oval 10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1" name="Oval 10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2" name="Oval 10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3" name="Oval 10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4" name="Oval 10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5" name="Oval 10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6" name="Oval 10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7" name="Oval 10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8" name="Oval 10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79" name="Oval 10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80" name="Oval 11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864" name="Oval 111"/>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09" name="Group 112"/>
                <p:cNvGrpSpPr>
                  <a:grpSpLocks noChangeAspect="1"/>
                </p:cNvGrpSpPr>
                <p:nvPr/>
              </p:nvGrpSpPr>
              <p:grpSpPr bwMode="auto">
                <a:xfrm>
                  <a:off x="2098" y="1726"/>
                  <a:ext cx="769" cy="249"/>
                  <a:chOff x="960" y="1536"/>
                  <a:chExt cx="592" cy="192"/>
                </a:xfrm>
              </p:grpSpPr>
              <p:grpSp>
                <p:nvGrpSpPr>
                  <p:cNvPr id="10610" name="Group 113"/>
                  <p:cNvGrpSpPr>
                    <a:grpSpLocks noChangeAspect="1"/>
                  </p:cNvGrpSpPr>
                  <p:nvPr/>
                </p:nvGrpSpPr>
                <p:grpSpPr bwMode="auto">
                  <a:xfrm>
                    <a:off x="1146" y="1647"/>
                    <a:ext cx="406" cy="45"/>
                    <a:chOff x="1146" y="1647"/>
                    <a:chExt cx="406" cy="45"/>
                  </a:xfrm>
                </p:grpSpPr>
                <p:sp>
                  <p:nvSpPr>
                    <p:cNvPr id="10846" name="Oval 11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7" name="Oval 11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8" name="Oval 11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9" name="Oval 11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0" name="Oval 11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1" name="Oval 11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2" name="Oval 12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3" name="Oval 12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4" name="Oval 12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5" name="Oval 12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6" name="Oval 12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7" name="Oval 12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8" name="Oval 12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59" name="Oval 12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60" name="Oval 12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61" name="Oval 12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11" name="Group 130"/>
                  <p:cNvGrpSpPr>
                    <a:grpSpLocks noChangeAspect="1"/>
                  </p:cNvGrpSpPr>
                  <p:nvPr/>
                </p:nvGrpSpPr>
                <p:grpSpPr bwMode="auto">
                  <a:xfrm flipV="1">
                    <a:off x="1140" y="1564"/>
                    <a:ext cx="406" cy="45"/>
                    <a:chOff x="1146" y="1647"/>
                    <a:chExt cx="406" cy="45"/>
                  </a:xfrm>
                </p:grpSpPr>
                <p:sp>
                  <p:nvSpPr>
                    <p:cNvPr id="10830" name="Oval 131"/>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1" name="Oval 132"/>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2" name="Oval 133"/>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3" name="Oval 134"/>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4" name="Oval 135"/>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5" name="Oval 136"/>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6" name="Oval 137"/>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7" name="Oval 138"/>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8" name="Oval 139"/>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39" name="Oval 140"/>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0" name="Oval 141"/>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1" name="Oval 142"/>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2" name="Oval 143"/>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3" name="Oval 144"/>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4" name="Oval 145"/>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45" name="Oval 146"/>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829" name="Oval 147"/>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12" name="Group 148"/>
                <p:cNvGrpSpPr>
                  <a:grpSpLocks noChangeAspect="1"/>
                </p:cNvGrpSpPr>
                <p:nvPr/>
              </p:nvGrpSpPr>
              <p:grpSpPr bwMode="auto">
                <a:xfrm>
                  <a:off x="2082" y="1999"/>
                  <a:ext cx="769" cy="249"/>
                  <a:chOff x="960" y="1536"/>
                  <a:chExt cx="592" cy="192"/>
                </a:xfrm>
              </p:grpSpPr>
              <p:grpSp>
                <p:nvGrpSpPr>
                  <p:cNvPr id="10613" name="Group 149"/>
                  <p:cNvGrpSpPr>
                    <a:grpSpLocks noChangeAspect="1"/>
                  </p:cNvGrpSpPr>
                  <p:nvPr/>
                </p:nvGrpSpPr>
                <p:grpSpPr bwMode="auto">
                  <a:xfrm>
                    <a:off x="1146" y="1647"/>
                    <a:ext cx="406" cy="45"/>
                    <a:chOff x="1146" y="1647"/>
                    <a:chExt cx="406" cy="45"/>
                  </a:xfrm>
                </p:grpSpPr>
                <p:sp>
                  <p:nvSpPr>
                    <p:cNvPr id="10811" name="Oval 15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2" name="Oval 15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3" name="Oval 15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4" name="Oval 15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5" name="Oval 15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6" name="Oval 15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7" name="Oval 15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8" name="Oval 15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9" name="Oval 15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0" name="Oval 15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1" name="Oval 16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2" name="Oval 16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3" name="Oval 16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4" name="Oval 16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5" name="Oval 16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26" name="Oval 16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14" name="Group 166"/>
                  <p:cNvGrpSpPr>
                    <a:grpSpLocks noChangeAspect="1"/>
                  </p:cNvGrpSpPr>
                  <p:nvPr/>
                </p:nvGrpSpPr>
                <p:grpSpPr bwMode="auto">
                  <a:xfrm flipV="1">
                    <a:off x="1140" y="1564"/>
                    <a:ext cx="406" cy="45"/>
                    <a:chOff x="1146" y="1647"/>
                    <a:chExt cx="406" cy="45"/>
                  </a:xfrm>
                </p:grpSpPr>
                <p:sp>
                  <p:nvSpPr>
                    <p:cNvPr id="10795" name="Oval 16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96" name="Oval 16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97" name="Oval 16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98" name="Oval 17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99" name="Oval 17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0" name="Oval 17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1" name="Oval 17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2" name="Oval 17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3" name="Oval 17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4" name="Oval 17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5" name="Oval 17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6" name="Oval 17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7" name="Oval 17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8" name="Oval 18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09" name="Oval 18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810" name="Oval 18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794" name="Oval 183"/>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15" name="Group 184"/>
                <p:cNvGrpSpPr>
                  <a:grpSpLocks noChangeAspect="1"/>
                </p:cNvGrpSpPr>
                <p:nvPr/>
              </p:nvGrpSpPr>
              <p:grpSpPr bwMode="auto">
                <a:xfrm>
                  <a:off x="2086" y="2279"/>
                  <a:ext cx="769" cy="250"/>
                  <a:chOff x="960" y="1536"/>
                  <a:chExt cx="592" cy="192"/>
                </a:xfrm>
              </p:grpSpPr>
              <p:grpSp>
                <p:nvGrpSpPr>
                  <p:cNvPr id="10616" name="Group 185"/>
                  <p:cNvGrpSpPr>
                    <a:grpSpLocks noChangeAspect="1"/>
                  </p:cNvGrpSpPr>
                  <p:nvPr/>
                </p:nvGrpSpPr>
                <p:grpSpPr bwMode="auto">
                  <a:xfrm>
                    <a:off x="1146" y="1647"/>
                    <a:ext cx="406" cy="45"/>
                    <a:chOff x="1146" y="1647"/>
                    <a:chExt cx="406" cy="45"/>
                  </a:xfrm>
                </p:grpSpPr>
                <p:sp>
                  <p:nvSpPr>
                    <p:cNvPr id="10776" name="Oval 186"/>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7" name="Oval 187"/>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8" name="Oval 188"/>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9" name="Oval 189"/>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0" name="Oval 190"/>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1" name="Oval 191"/>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2" name="Oval 192"/>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3" name="Oval 193"/>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4" name="Oval 194"/>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5" name="Oval 195"/>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6" name="Oval 196"/>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7" name="Oval 197"/>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8" name="Oval 198"/>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89" name="Oval 199"/>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90" name="Oval 200"/>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91" name="Oval 201"/>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17" name="Group 202"/>
                  <p:cNvGrpSpPr>
                    <a:grpSpLocks noChangeAspect="1"/>
                  </p:cNvGrpSpPr>
                  <p:nvPr/>
                </p:nvGrpSpPr>
                <p:grpSpPr bwMode="auto">
                  <a:xfrm flipV="1">
                    <a:off x="1140" y="1564"/>
                    <a:ext cx="406" cy="45"/>
                    <a:chOff x="1146" y="1647"/>
                    <a:chExt cx="406" cy="45"/>
                  </a:xfrm>
                </p:grpSpPr>
                <p:sp>
                  <p:nvSpPr>
                    <p:cNvPr id="10760" name="Oval 203"/>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1" name="Oval 204"/>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2" name="Oval 205"/>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3" name="Oval 206"/>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4" name="Oval 207"/>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5" name="Oval 208"/>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6" name="Oval 209"/>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7" name="Oval 210"/>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8" name="Oval 211"/>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69" name="Oval 212"/>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0" name="Oval 213"/>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1" name="Oval 214"/>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2" name="Oval 215"/>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3" name="Oval 216"/>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4" name="Oval 217"/>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75" name="Oval 218"/>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759" name="Oval 219"/>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0618" name="Group 220"/>
                <p:cNvGrpSpPr>
                  <a:grpSpLocks noChangeAspect="1"/>
                </p:cNvGrpSpPr>
                <p:nvPr/>
              </p:nvGrpSpPr>
              <p:grpSpPr bwMode="auto">
                <a:xfrm>
                  <a:off x="2094" y="2560"/>
                  <a:ext cx="769" cy="249"/>
                  <a:chOff x="960" y="1536"/>
                  <a:chExt cx="592" cy="192"/>
                </a:xfrm>
              </p:grpSpPr>
              <p:grpSp>
                <p:nvGrpSpPr>
                  <p:cNvPr id="128" name="Group 221"/>
                  <p:cNvGrpSpPr>
                    <a:grpSpLocks noChangeAspect="1"/>
                  </p:cNvGrpSpPr>
                  <p:nvPr/>
                </p:nvGrpSpPr>
                <p:grpSpPr bwMode="auto">
                  <a:xfrm>
                    <a:off x="1146" y="1647"/>
                    <a:ext cx="406" cy="45"/>
                    <a:chOff x="1146" y="1647"/>
                    <a:chExt cx="406" cy="45"/>
                  </a:xfrm>
                </p:grpSpPr>
                <p:sp>
                  <p:nvSpPr>
                    <p:cNvPr id="10741" name="Oval 22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2" name="Oval 22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3" name="Oval 22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4" name="Oval 22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5" name="Oval 22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6" name="Oval 22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7" name="Oval 22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8" name="Oval 22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9" name="Oval 23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0" name="Oval 23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1" name="Oval 23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2" name="Oval 23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3" name="Oval 23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4" name="Oval 23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5" name="Oval 23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56" name="Oval 23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29" name="Group 238"/>
                  <p:cNvGrpSpPr>
                    <a:grpSpLocks noChangeAspect="1"/>
                  </p:cNvGrpSpPr>
                  <p:nvPr/>
                </p:nvGrpSpPr>
                <p:grpSpPr bwMode="auto">
                  <a:xfrm flipV="1">
                    <a:off x="1140" y="1564"/>
                    <a:ext cx="406" cy="45"/>
                    <a:chOff x="1146" y="1647"/>
                    <a:chExt cx="406" cy="45"/>
                  </a:xfrm>
                </p:grpSpPr>
                <p:sp>
                  <p:nvSpPr>
                    <p:cNvPr id="10725" name="Oval 23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26" name="Oval 24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27" name="Oval 24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28" name="Oval 24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29" name="Oval 24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0" name="Oval 24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1" name="Oval 24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2" name="Oval 24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3" name="Oval 24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4" name="Oval 24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5" name="Oval 24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6" name="Oval 25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7" name="Oval 25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8" name="Oval 25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39" name="Oval 25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40" name="Oval 25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724" name="Oval 255"/>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0" name="Group 256"/>
                <p:cNvGrpSpPr>
                  <a:grpSpLocks noChangeAspect="1"/>
                </p:cNvGrpSpPr>
                <p:nvPr/>
              </p:nvGrpSpPr>
              <p:grpSpPr bwMode="auto">
                <a:xfrm>
                  <a:off x="2087" y="2833"/>
                  <a:ext cx="769" cy="249"/>
                  <a:chOff x="960" y="1536"/>
                  <a:chExt cx="592" cy="192"/>
                </a:xfrm>
              </p:grpSpPr>
              <p:grpSp>
                <p:nvGrpSpPr>
                  <p:cNvPr id="131" name="Group 257"/>
                  <p:cNvGrpSpPr>
                    <a:grpSpLocks noChangeAspect="1"/>
                  </p:cNvGrpSpPr>
                  <p:nvPr/>
                </p:nvGrpSpPr>
                <p:grpSpPr bwMode="auto">
                  <a:xfrm>
                    <a:off x="1146" y="1647"/>
                    <a:ext cx="406" cy="45"/>
                    <a:chOff x="1146" y="1647"/>
                    <a:chExt cx="406" cy="45"/>
                  </a:xfrm>
                </p:grpSpPr>
                <p:sp>
                  <p:nvSpPr>
                    <p:cNvPr id="10706" name="Oval 258"/>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7" name="Oval 259"/>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8" name="Oval 260"/>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9" name="Oval 261"/>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0" name="Oval 262"/>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1" name="Oval 263"/>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2" name="Oval 264"/>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3" name="Oval 265"/>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4" name="Oval 266"/>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5" name="Oval 267"/>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6" name="Oval 268"/>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7" name="Oval 269"/>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8" name="Oval 270"/>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19" name="Oval 271"/>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20" name="Oval 272"/>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21" name="Oval 273"/>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2" name="Group 274"/>
                  <p:cNvGrpSpPr>
                    <a:grpSpLocks noChangeAspect="1"/>
                  </p:cNvGrpSpPr>
                  <p:nvPr/>
                </p:nvGrpSpPr>
                <p:grpSpPr bwMode="auto">
                  <a:xfrm flipV="1">
                    <a:off x="1140" y="1564"/>
                    <a:ext cx="406" cy="45"/>
                    <a:chOff x="1146" y="1647"/>
                    <a:chExt cx="406" cy="45"/>
                  </a:xfrm>
                </p:grpSpPr>
                <p:sp>
                  <p:nvSpPr>
                    <p:cNvPr id="10690" name="Oval 27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1" name="Oval 27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2" name="Oval 27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3" name="Oval 27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4" name="Oval 27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5" name="Oval 28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6" name="Oval 28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7" name="Oval 28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8" name="Oval 28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99" name="Oval 28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0" name="Oval 28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1" name="Oval 28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2" name="Oval 28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3" name="Oval 28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4" name="Oval 28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705" name="Oval 29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689" name="Oval 291"/>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3" name="Group 292"/>
                <p:cNvGrpSpPr>
                  <a:grpSpLocks noChangeAspect="1"/>
                </p:cNvGrpSpPr>
                <p:nvPr/>
              </p:nvGrpSpPr>
              <p:grpSpPr bwMode="auto">
                <a:xfrm>
                  <a:off x="2086" y="3113"/>
                  <a:ext cx="740" cy="249"/>
                  <a:chOff x="983" y="1536"/>
                  <a:chExt cx="569" cy="192"/>
                </a:xfrm>
              </p:grpSpPr>
              <p:grpSp>
                <p:nvGrpSpPr>
                  <p:cNvPr id="134" name="Group 293"/>
                  <p:cNvGrpSpPr>
                    <a:grpSpLocks noChangeAspect="1"/>
                  </p:cNvGrpSpPr>
                  <p:nvPr/>
                </p:nvGrpSpPr>
                <p:grpSpPr bwMode="auto">
                  <a:xfrm>
                    <a:off x="1146" y="1647"/>
                    <a:ext cx="406" cy="45"/>
                    <a:chOff x="1146" y="1647"/>
                    <a:chExt cx="406" cy="45"/>
                  </a:xfrm>
                </p:grpSpPr>
                <p:sp>
                  <p:nvSpPr>
                    <p:cNvPr id="10671" name="Oval 29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2" name="Oval 29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3" name="Oval 29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4" name="Oval 29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5" name="Oval 29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6" name="Oval 29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7" name="Oval 30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8" name="Oval 30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9" name="Oval 30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0" name="Oval 30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1" name="Oval 30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2" name="Oval 30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3" name="Oval 30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4" name="Oval 30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5" name="Oval 30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86" name="Oval 30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5" name="Group 310"/>
                  <p:cNvGrpSpPr>
                    <a:grpSpLocks noChangeAspect="1"/>
                  </p:cNvGrpSpPr>
                  <p:nvPr/>
                </p:nvGrpSpPr>
                <p:grpSpPr bwMode="auto">
                  <a:xfrm flipV="1">
                    <a:off x="1140" y="1564"/>
                    <a:ext cx="406" cy="45"/>
                    <a:chOff x="1146" y="1647"/>
                    <a:chExt cx="406" cy="45"/>
                  </a:xfrm>
                </p:grpSpPr>
                <p:sp>
                  <p:nvSpPr>
                    <p:cNvPr id="10655" name="Oval 311"/>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56" name="Oval 312"/>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57" name="Oval 313"/>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58" name="Oval 314"/>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59" name="Oval 315"/>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0" name="Oval 316"/>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1" name="Oval 317"/>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2" name="Oval 318"/>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3" name="Oval 319"/>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4" name="Oval 320"/>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5" name="Oval 321"/>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6" name="Oval 322"/>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7" name="Oval 323"/>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8" name="Oval 324"/>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69" name="Oval 325"/>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70" name="Oval 326"/>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654" name="Oval 327"/>
                  <p:cNvSpPr>
                    <a:spLocks noChangeAspect="1" noChangeArrowheads="1"/>
                  </p:cNvSpPr>
                  <p:nvPr/>
                </p:nvSpPr>
                <p:spPr bwMode="auto">
                  <a:xfrm>
                    <a:off x="983"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6" name="Group 328"/>
                <p:cNvGrpSpPr>
                  <a:grpSpLocks noChangeAspect="1"/>
                </p:cNvGrpSpPr>
                <p:nvPr/>
              </p:nvGrpSpPr>
              <p:grpSpPr bwMode="auto">
                <a:xfrm>
                  <a:off x="2087" y="3394"/>
                  <a:ext cx="769" cy="249"/>
                  <a:chOff x="960" y="1536"/>
                  <a:chExt cx="592" cy="192"/>
                </a:xfrm>
              </p:grpSpPr>
              <p:grpSp>
                <p:nvGrpSpPr>
                  <p:cNvPr id="137" name="Group 329"/>
                  <p:cNvGrpSpPr>
                    <a:grpSpLocks noChangeAspect="1"/>
                  </p:cNvGrpSpPr>
                  <p:nvPr/>
                </p:nvGrpSpPr>
                <p:grpSpPr bwMode="auto">
                  <a:xfrm>
                    <a:off x="1146" y="1647"/>
                    <a:ext cx="406" cy="45"/>
                    <a:chOff x="1146" y="1647"/>
                    <a:chExt cx="406" cy="45"/>
                  </a:xfrm>
                </p:grpSpPr>
                <p:sp>
                  <p:nvSpPr>
                    <p:cNvPr id="10636" name="Oval 33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7" name="Oval 33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8" name="Oval 33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9" name="Oval 33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0" name="Oval 33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1" name="Oval 33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2" name="Oval 33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3" name="Oval 33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4" name="Oval 33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5" name="Oval 33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6" name="Oval 34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7" name="Oval 34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8" name="Oval 34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49" name="Oval 34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50" name="Oval 34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51" name="Oval 34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38" name="Group 346"/>
                  <p:cNvGrpSpPr>
                    <a:grpSpLocks noChangeAspect="1"/>
                  </p:cNvGrpSpPr>
                  <p:nvPr/>
                </p:nvGrpSpPr>
                <p:grpSpPr bwMode="auto">
                  <a:xfrm flipV="1">
                    <a:off x="1140" y="1564"/>
                    <a:ext cx="406" cy="45"/>
                    <a:chOff x="1146" y="1647"/>
                    <a:chExt cx="406" cy="45"/>
                  </a:xfrm>
                </p:grpSpPr>
                <p:sp>
                  <p:nvSpPr>
                    <p:cNvPr id="10620" name="Oval 34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1" name="Oval 34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2" name="Oval 34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3" name="Oval 35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4" name="Oval 35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5" name="Oval 35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6" name="Oval 35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7" name="Oval 35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8" name="Oval 35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29" name="Oval 35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0" name="Oval 35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1" name="Oval 35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2" name="Oval 35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3" name="Oval 36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4" name="Oval 36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35" name="Oval 36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619" name="Oval 363"/>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grpSp>
            <p:nvGrpSpPr>
              <p:cNvPr id="139" name="Group 364"/>
              <p:cNvGrpSpPr>
                <a:grpSpLocks/>
              </p:cNvGrpSpPr>
              <p:nvPr/>
            </p:nvGrpSpPr>
            <p:grpSpPr bwMode="auto">
              <a:xfrm>
                <a:off x="2861" y="1155"/>
                <a:ext cx="804" cy="2478"/>
                <a:chOff x="2861" y="1155"/>
                <a:chExt cx="804" cy="2478"/>
              </a:xfrm>
            </p:grpSpPr>
            <p:grpSp>
              <p:nvGrpSpPr>
                <p:cNvPr id="140" name="Group 365"/>
                <p:cNvGrpSpPr>
                  <a:grpSpLocks noChangeAspect="1"/>
                </p:cNvGrpSpPr>
                <p:nvPr/>
              </p:nvGrpSpPr>
              <p:grpSpPr bwMode="auto">
                <a:xfrm rot="10800000">
                  <a:off x="2874" y="3384"/>
                  <a:ext cx="769" cy="249"/>
                  <a:chOff x="960" y="1536"/>
                  <a:chExt cx="592" cy="192"/>
                </a:xfrm>
              </p:grpSpPr>
              <p:grpSp>
                <p:nvGrpSpPr>
                  <p:cNvPr id="141" name="Group 366"/>
                  <p:cNvGrpSpPr>
                    <a:grpSpLocks noChangeAspect="1"/>
                  </p:cNvGrpSpPr>
                  <p:nvPr/>
                </p:nvGrpSpPr>
                <p:grpSpPr bwMode="auto">
                  <a:xfrm>
                    <a:off x="1146" y="1647"/>
                    <a:ext cx="406" cy="45"/>
                    <a:chOff x="1146" y="1647"/>
                    <a:chExt cx="406" cy="45"/>
                  </a:xfrm>
                </p:grpSpPr>
                <p:sp>
                  <p:nvSpPr>
                    <p:cNvPr id="10592" name="Oval 36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3" name="Oval 36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4" name="Oval 36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5" name="Oval 37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6" name="Oval 37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7" name="Oval 37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8" name="Oval 37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9" name="Oval 37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0" name="Oval 37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1" name="Oval 37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2" name="Oval 37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3" name="Oval 37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4" name="Oval 37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5" name="Oval 38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6" name="Oval 38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607" name="Oval 38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2" name="Group 383"/>
                  <p:cNvGrpSpPr>
                    <a:grpSpLocks noChangeAspect="1"/>
                  </p:cNvGrpSpPr>
                  <p:nvPr/>
                </p:nvGrpSpPr>
                <p:grpSpPr bwMode="auto">
                  <a:xfrm flipV="1">
                    <a:off x="1140" y="1564"/>
                    <a:ext cx="406" cy="45"/>
                    <a:chOff x="1146" y="1647"/>
                    <a:chExt cx="406" cy="45"/>
                  </a:xfrm>
                </p:grpSpPr>
                <p:sp>
                  <p:nvSpPr>
                    <p:cNvPr id="10576" name="Oval 38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77" name="Oval 38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78" name="Oval 38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79" name="Oval 38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0" name="Oval 38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1" name="Oval 38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2" name="Oval 39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3" name="Oval 39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4" name="Oval 39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5" name="Oval 39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6" name="Oval 39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7" name="Oval 39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8" name="Oval 39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89" name="Oval 39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0" name="Oval 39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91" name="Oval 39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575" name="Oval 400"/>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3" name="Group 401"/>
                <p:cNvGrpSpPr>
                  <a:grpSpLocks noChangeAspect="1"/>
                </p:cNvGrpSpPr>
                <p:nvPr/>
              </p:nvGrpSpPr>
              <p:grpSpPr bwMode="auto">
                <a:xfrm rot="10800000">
                  <a:off x="2888" y="3103"/>
                  <a:ext cx="769" cy="249"/>
                  <a:chOff x="960" y="1536"/>
                  <a:chExt cx="592" cy="192"/>
                </a:xfrm>
              </p:grpSpPr>
              <p:grpSp>
                <p:nvGrpSpPr>
                  <p:cNvPr id="144" name="Group 402"/>
                  <p:cNvGrpSpPr>
                    <a:grpSpLocks noChangeAspect="1"/>
                  </p:cNvGrpSpPr>
                  <p:nvPr/>
                </p:nvGrpSpPr>
                <p:grpSpPr bwMode="auto">
                  <a:xfrm>
                    <a:off x="1146" y="1647"/>
                    <a:ext cx="406" cy="45"/>
                    <a:chOff x="1146" y="1647"/>
                    <a:chExt cx="406" cy="45"/>
                  </a:xfrm>
                </p:grpSpPr>
                <p:sp>
                  <p:nvSpPr>
                    <p:cNvPr id="10557" name="Oval 403"/>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8" name="Oval 404"/>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9" name="Oval 405"/>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0" name="Oval 406"/>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1" name="Oval 407"/>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2" name="Oval 408"/>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3" name="Oval 409"/>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4" name="Oval 410"/>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5" name="Oval 411"/>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6" name="Oval 412"/>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7" name="Oval 413"/>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8" name="Oval 414"/>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69" name="Oval 415"/>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70" name="Oval 416"/>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71" name="Oval 417"/>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72" name="Oval 418"/>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5" name="Group 419"/>
                  <p:cNvGrpSpPr>
                    <a:grpSpLocks noChangeAspect="1"/>
                  </p:cNvGrpSpPr>
                  <p:nvPr/>
                </p:nvGrpSpPr>
                <p:grpSpPr bwMode="auto">
                  <a:xfrm flipV="1">
                    <a:off x="1140" y="1564"/>
                    <a:ext cx="406" cy="45"/>
                    <a:chOff x="1146" y="1647"/>
                    <a:chExt cx="406" cy="45"/>
                  </a:xfrm>
                </p:grpSpPr>
                <p:sp>
                  <p:nvSpPr>
                    <p:cNvPr id="10541" name="Oval 42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2" name="Oval 42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3" name="Oval 42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4" name="Oval 42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5" name="Oval 42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6" name="Oval 42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7" name="Oval 42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8" name="Oval 42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49" name="Oval 42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0" name="Oval 42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1" name="Oval 43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2" name="Oval 43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3" name="Oval 43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4" name="Oval 43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5" name="Oval 43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56" name="Oval 43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540" name="Oval 436"/>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6" name="Group 437"/>
                <p:cNvGrpSpPr>
                  <a:grpSpLocks noChangeAspect="1"/>
                </p:cNvGrpSpPr>
                <p:nvPr/>
              </p:nvGrpSpPr>
              <p:grpSpPr bwMode="auto">
                <a:xfrm rot="10800000">
                  <a:off x="2880" y="2823"/>
                  <a:ext cx="769" cy="249"/>
                  <a:chOff x="960" y="1536"/>
                  <a:chExt cx="592" cy="192"/>
                </a:xfrm>
              </p:grpSpPr>
              <p:grpSp>
                <p:nvGrpSpPr>
                  <p:cNvPr id="147" name="Group 438"/>
                  <p:cNvGrpSpPr>
                    <a:grpSpLocks noChangeAspect="1"/>
                  </p:cNvGrpSpPr>
                  <p:nvPr/>
                </p:nvGrpSpPr>
                <p:grpSpPr bwMode="auto">
                  <a:xfrm>
                    <a:off x="1146" y="1647"/>
                    <a:ext cx="406" cy="45"/>
                    <a:chOff x="1146" y="1647"/>
                    <a:chExt cx="406" cy="45"/>
                  </a:xfrm>
                </p:grpSpPr>
                <p:sp>
                  <p:nvSpPr>
                    <p:cNvPr id="10522" name="Oval 43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3" name="Oval 44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4" name="Oval 44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5" name="Oval 44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6" name="Oval 44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7" name="Oval 44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8" name="Oval 44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9" name="Oval 44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0" name="Oval 44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1" name="Oval 44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2" name="Oval 44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3" name="Oval 45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4" name="Oval 45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5" name="Oval 45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6" name="Oval 45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37" name="Oval 45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8" name="Group 455"/>
                  <p:cNvGrpSpPr>
                    <a:grpSpLocks noChangeAspect="1"/>
                  </p:cNvGrpSpPr>
                  <p:nvPr/>
                </p:nvGrpSpPr>
                <p:grpSpPr bwMode="auto">
                  <a:xfrm flipV="1">
                    <a:off x="1140" y="1564"/>
                    <a:ext cx="406" cy="45"/>
                    <a:chOff x="1146" y="1647"/>
                    <a:chExt cx="406" cy="45"/>
                  </a:xfrm>
                </p:grpSpPr>
                <p:sp>
                  <p:nvSpPr>
                    <p:cNvPr id="10506" name="Oval 456"/>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07" name="Oval 457"/>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08" name="Oval 458"/>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09" name="Oval 459"/>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0" name="Oval 460"/>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1" name="Oval 461"/>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2" name="Oval 462"/>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3" name="Oval 463"/>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4" name="Oval 464"/>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5" name="Oval 465"/>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6" name="Oval 466"/>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7" name="Oval 467"/>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8" name="Oval 468"/>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19" name="Oval 469"/>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0" name="Oval 470"/>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21" name="Oval 471"/>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505" name="Oval 472"/>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9" name="Group 473"/>
                <p:cNvGrpSpPr>
                  <a:grpSpLocks noChangeAspect="1"/>
                </p:cNvGrpSpPr>
                <p:nvPr/>
              </p:nvGrpSpPr>
              <p:grpSpPr bwMode="auto">
                <a:xfrm rot="10800000">
                  <a:off x="2896" y="2550"/>
                  <a:ext cx="769" cy="249"/>
                  <a:chOff x="960" y="1536"/>
                  <a:chExt cx="592" cy="192"/>
                </a:xfrm>
              </p:grpSpPr>
              <p:grpSp>
                <p:nvGrpSpPr>
                  <p:cNvPr id="150" name="Group 474"/>
                  <p:cNvGrpSpPr>
                    <a:grpSpLocks noChangeAspect="1"/>
                  </p:cNvGrpSpPr>
                  <p:nvPr/>
                </p:nvGrpSpPr>
                <p:grpSpPr bwMode="auto">
                  <a:xfrm>
                    <a:off x="1146" y="1647"/>
                    <a:ext cx="406" cy="45"/>
                    <a:chOff x="1146" y="1647"/>
                    <a:chExt cx="406" cy="45"/>
                  </a:xfrm>
                </p:grpSpPr>
                <p:sp>
                  <p:nvSpPr>
                    <p:cNvPr id="10487" name="Oval 47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8" name="Oval 47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9" name="Oval 47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0" name="Oval 47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1" name="Oval 47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2" name="Oval 48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3" name="Oval 48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4" name="Oval 48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5" name="Oval 48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6" name="Oval 48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7" name="Oval 48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8" name="Oval 48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99" name="Oval 48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00" name="Oval 48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01" name="Oval 48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502" name="Oval 49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51" name="Group 491"/>
                  <p:cNvGrpSpPr>
                    <a:grpSpLocks noChangeAspect="1"/>
                  </p:cNvGrpSpPr>
                  <p:nvPr/>
                </p:nvGrpSpPr>
                <p:grpSpPr bwMode="auto">
                  <a:xfrm flipV="1">
                    <a:off x="1140" y="1564"/>
                    <a:ext cx="406" cy="45"/>
                    <a:chOff x="1146" y="1647"/>
                    <a:chExt cx="406" cy="45"/>
                  </a:xfrm>
                </p:grpSpPr>
                <p:sp>
                  <p:nvSpPr>
                    <p:cNvPr id="10471" name="Oval 49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2" name="Oval 49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3" name="Oval 49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4" name="Oval 49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5" name="Oval 49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6" name="Oval 49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7" name="Oval 49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8" name="Oval 49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79" name="Oval 50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0" name="Oval 50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1" name="Oval 50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2" name="Oval 50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3" name="Oval 50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4" name="Oval 50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5" name="Oval 50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86" name="Oval 50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470" name="Oval 508"/>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52" name="Group 509"/>
                <p:cNvGrpSpPr>
                  <a:grpSpLocks noChangeAspect="1"/>
                </p:cNvGrpSpPr>
                <p:nvPr/>
              </p:nvGrpSpPr>
              <p:grpSpPr bwMode="auto">
                <a:xfrm rot="10800000">
                  <a:off x="2892" y="2270"/>
                  <a:ext cx="769" cy="250"/>
                  <a:chOff x="960" y="1536"/>
                  <a:chExt cx="592" cy="192"/>
                </a:xfrm>
              </p:grpSpPr>
              <p:grpSp>
                <p:nvGrpSpPr>
                  <p:cNvPr id="154" name="Group 510"/>
                  <p:cNvGrpSpPr>
                    <a:grpSpLocks noChangeAspect="1"/>
                  </p:cNvGrpSpPr>
                  <p:nvPr/>
                </p:nvGrpSpPr>
                <p:grpSpPr bwMode="auto">
                  <a:xfrm>
                    <a:off x="1146" y="1647"/>
                    <a:ext cx="406" cy="45"/>
                    <a:chOff x="1146" y="1647"/>
                    <a:chExt cx="406" cy="45"/>
                  </a:xfrm>
                </p:grpSpPr>
                <p:sp>
                  <p:nvSpPr>
                    <p:cNvPr id="10452" name="Oval 511"/>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3" name="Oval 512"/>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4" name="Oval 513"/>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5" name="Oval 514"/>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6" name="Oval 515"/>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7" name="Oval 516"/>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8" name="Oval 517"/>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9" name="Oval 518"/>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0" name="Oval 519"/>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1" name="Oval 520"/>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2" name="Oval 521"/>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3" name="Oval 522"/>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4" name="Oval 523"/>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5" name="Oval 524"/>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6" name="Oval 525"/>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67" name="Oval 526"/>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55" name="Group 527"/>
                  <p:cNvGrpSpPr>
                    <a:grpSpLocks noChangeAspect="1"/>
                  </p:cNvGrpSpPr>
                  <p:nvPr/>
                </p:nvGrpSpPr>
                <p:grpSpPr bwMode="auto">
                  <a:xfrm flipV="1">
                    <a:off x="1140" y="1564"/>
                    <a:ext cx="406" cy="45"/>
                    <a:chOff x="1146" y="1647"/>
                    <a:chExt cx="406" cy="45"/>
                  </a:xfrm>
                </p:grpSpPr>
                <p:sp>
                  <p:nvSpPr>
                    <p:cNvPr id="10436" name="Oval 528"/>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37" name="Oval 529"/>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38" name="Oval 530"/>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39" name="Oval 531"/>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0" name="Oval 532"/>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1" name="Oval 533"/>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2" name="Oval 534"/>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3" name="Oval 535"/>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4" name="Oval 536"/>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5" name="Oval 537"/>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6" name="Oval 538"/>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7" name="Oval 539"/>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8" name="Oval 540"/>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49" name="Oval 541"/>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0" name="Oval 542"/>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51" name="Oval 543"/>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435" name="Oval 544"/>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56" name="Group 545"/>
                <p:cNvGrpSpPr>
                  <a:grpSpLocks noChangeAspect="1"/>
                </p:cNvGrpSpPr>
                <p:nvPr/>
              </p:nvGrpSpPr>
              <p:grpSpPr bwMode="auto">
                <a:xfrm rot="10800000">
                  <a:off x="2884" y="1989"/>
                  <a:ext cx="769" cy="249"/>
                  <a:chOff x="960" y="1536"/>
                  <a:chExt cx="592" cy="192"/>
                </a:xfrm>
              </p:grpSpPr>
              <p:grpSp>
                <p:nvGrpSpPr>
                  <p:cNvPr id="157" name="Group 546"/>
                  <p:cNvGrpSpPr>
                    <a:grpSpLocks noChangeAspect="1"/>
                  </p:cNvGrpSpPr>
                  <p:nvPr/>
                </p:nvGrpSpPr>
                <p:grpSpPr bwMode="auto">
                  <a:xfrm>
                    <a:off x="1146" y="1647"/>
                    <a:ext cx="406" cy="45"/>
                    <a:chOff x="1146" y="1647"/>
                    <a:chExt cx="406" cy="45"/>
                  </a:xfrm>
                </p:grpSpPr>
                <p:sp>
                  <p:nvSpPr>
                    <p:cNvPr id="10417" name="Oval 547"/>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8" name="Oval 548"/>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9" name="Oval 549"/>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0" name="Oval 550"/>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1" name="Oval 551"/>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2" name="Oval 552"/>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3" name="Oval 553"/>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4" name="Oval 554"/>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5" name="Oval 555"/>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6" name="Oval 556"/>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7" name="Oval 557"/>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8" name="Oval 558"/>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29" name="Oval 559"/>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30" name="Oval 560"/>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31" name="Oval 561"/>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32" name="Oval 562"/>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58" name="Group 563"/>
                  <p:cNvGrpSpPr>
                    <a:grpSpLocks noChangeAspect="1"/>
                  </p:cNvGrpSpPr>
                  <p:nvPr/>
                </p:nvGrpSpPr>
                <p:grpSpPr bwMode="auto">
                  <a:xfrm flipV="1">
                    <a:off x="1140" y="1564"/>
                    <a:ext cx="406" cy="45"/>
                    <a:chOff x="1146" y="1647"/>
                    <a:chExt cx="406" cy="45"/>
                  </a:xfrm>
                </p:grpSpPr>
                <p:sp>
                  <p:nvSpPr>
                    <p:cNvPr id="10401" name="Oval 564"/>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2" name="Oval 565"/>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3" name="Oval 566"/>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4" name="Oval 567"/>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5" name="Oval 568"/>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6" name="Oval 569"/>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7" name="Oval 570"/>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8" name="Oval 571"/>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09" name="Oval 572"/>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0" name="Oval 573"/>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1" name="Oval 574"/>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2" name="Oval 575"/>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3" name="Oval 576"/>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4" name="Oval 577"/>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5" name="Oval 578"/>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416" name="Oval 579"/>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400" name="Oval 580"/>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59" name="Group 581"/>
                <p:cNvGrpSpPr>
                  <a:grpSpLocks noChangeAspect="1"/>
                </p:cNvGrpSpPr>
                <p:nvPr/>
              </p:nvGrpSpPr>
              <p:grpSpPr bwMode="auto">
                <a:xfrm rot="10800000">
                  <a:off x="2873" y="1716"/>
                  <a:ext cx="769" cy="249"/>
                  <a:chOff x="960" y="1536"/>
                  <a:chExt cx="592" cy="192"/>
                </a:xfrm>
              </p:grpSpPr>
              <p:grpSp>
                <p:nvGrpSpPr>
                  <p:cNvPr id="1440" name="Group 582"/>
                  <p:cNvGrpSpPr>
                    <a:grpSpLocks noChangeAspect="1"/>
                  </p:cNvGrpSpPr>
                  <p:nvPr/>
                </p:nvGrpSpPr>
                <p:grpSpPr bwMode="auto">
                  <a:xfrm>
                    <a:off x="1146" y="1647"/>
                    <a:ext cx="406" cy="45"/>
                    <a:chOff x="1146" y="1647"/>
                    <a:chExt cx="406" cy="45"/>
                  </a:xfrm>
                </p:grpSpPr>
                <p:sp>
                  <p:nvSpPr>
                    <p:cNvPr id="10382" name="Oval 583"/>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3" name="Oval 584"/>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4" name="Oval 585"/>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5" name="Oval 586"/>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6" name="Oval 587"/>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7" name="Oval 588"/>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8" name="Oval 589"/>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9" name="Oval 590"/>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0" name="Oval 591"/>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1" name="Oval 592"/>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2" name="Oval 593"/>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3" name="Oval 594"/>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4" name="Oval 595"/>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5" name="Oval 596"/>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6" name="Oval 597"/>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97" name="Oval 598"/>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41" name="Group 599"/>
                  <p:cNvGrpSpPr>
                    <a:grpSpLocks noChangeAspect="1"/>
                  </p:cNvGrpSpPr>
                  <p:nvPr/>
                </p:nvGrpSpPr>
                <p:grpSpPr bwMode="auto">
                  <a:xfrm flipV="1">
                    <a:off x="1140" y="1564"/>
                    <a:ext cx="406" cy="45"/>
                    <a:chOff x="1146" y="1647"/>
                    <a:chExt cx="406" cy="45"/>
                  </a:xfrm>
                </p:grpSpPr>
                <p:sp>
                  <p:nvSpPr>
                    <p:cNvPr id="10366" name="Oval 600"/>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67" name="Oval 601"/>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68" name="Oval 602"/>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69" name="Oval 603"/>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0" name="Oval 604"/>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1" name="Oval 605"/>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2" name="Oval 606"/>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3" name="Oval 607"/>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4" name="Oval 608"/>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5" name="Oval 609"/>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6" name="Oval 610"/>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7" name="Oval 611"/>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8" name="Oval 612"/>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79" name="Oval 613"/>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0" name="Oval 614"/>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81" name="Oval 615"/>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365" name="Oval 616"/>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42" name="Group 617"/>
                <p:cNvGrpSpPr>
                  <a:grpSpLocks noChangeAspect="1"/>
                </p:cNvGrpSpPr>
                <p:nvPr/>
              </p:nvGrpSpPr>
              <p:grpSpPr bwMode="auto">
                <a:xfrm rot="10800000">
                  <a:off x="2869" y="1436"/>
                  <a:ext cx="769" cy="249"/>
                  <a:chOff x="960" y="1536"/>
                  <a:chExt cx="592" cy="192"/>
                </a:xfrm>
              </p:grpSpPr>
              <p:grpSp>
                <p:nvGrpSpPr>
                  <p:cNvPr id="1443" name="Group 618"/>
                  <p:cNvGrpSpPr>
                    <a:grpSpLocks noChangeAspect="1"/>
                  </p:cNvGrpSpPr>
                  <p:nvPr/>
                </p:nvGrpSpPr>
                <p:grpSpPr bwMode="auto">
                  <a:xfrm>
                    <a:off x="1146" y="1647"/>
                    <a:ext cx="406" cy="45"/>
                    <a:chOff x="1146" y="1647"/>
                    <a:chExt cx="406" cy="45"/>
                  </a:xfrm>
                </p:grpSpPr>
                <p:sp>
                  <p:nvSpPr>
                    <p:cNvPr id="10347" name="Oval 619"/>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8" name="Oval 620"/>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9" name="Oval 621"/>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0" name="Oval 622"/>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1" name="Oval 623"/>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2" name="Oval 624"/>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3" name="Oval 625"/>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4" name="Oval 626"/>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5" name="Oval 627"/>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6" name="Oval 628"/>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7" name="Oval 629"/>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8" name="Oval 630"/>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59" name="Oval 631"/>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60" name="Oval 632"/>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61" name="Oval 633"/>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62" name="Oval 634"/>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44" name="Group 635"/>
                  <p:cNvGrpSpPr>
                    <a:grpSpLocks noChangeAspect="1"/>
                  </p:cNvGrpSpPr>
                  <p:nvPr/>
                </p:nvGrpSpPr>
                <p:grpSpPr bwMode="auto">
                  <a:xfrm flipV="1">
                    <a:off x="1140" y="1564"/>
                    <a:ext cx="406" cy="45"/>
                    <a:chOff x="1146" y="1647"/>
                    <a:chExt cx="406" cy="45"/>
                  </a:xfrm>
                </p:grpSpPr>
                <p:sp>
                  <p:nvSpPr>
                    <p:cNvPr id="10331" name="Oval 636"/>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2" name="Oval 637"/>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3" name="Oval 638"/>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4" name="Oval 639"/>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5" name="Oval 640"/>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6" name="Oval 641"/>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7" name="Oval 642"/>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8" name="Oval 643"/>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39" name="Oval 644"/>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0" name="Oval 645"/>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1" name="Oval 646"/>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2" name="Oval 647"/>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3" name="Oval 648"/>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4" name="Oval 649"/>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5" name="Oval 650"/>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46" name="Oval 651"/>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330" name="Oval 652"/>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45" name="Group 653"/>
                <p:cNvGrpSpPr>
                  <a:grpSpLocks noChangeAspect="1"/>
                </p:cNvGrpSpPr>
                <p:nvPr/>
              </p:nvGrpSpPr>
              <p:grpSpPr bwMode="auto">
                <a:xfrm rot="10800000">
                  <a:off x="2861" y="1155"/>
                  <a:ext cx="769" cy="249"/>
                  <a:chOff x="960" y="1536"/>
                  <a:chExt cx="592" cy="192"/>
                </a:xfrm>
              </p:grpSpPr>
              <p:grpSp>
                <p:nvGrpSpPr>
                  <p:cNvPr id="1446" name="Group 654"/>
                  <p:cNvGrpSpPr>
                    <a:grpSpLocks noChangeAspect="1"/>
                  </p:cNvGrpSpPr>
                  <p:nvPr/>
                </p:nvGrpSpPr>
                <p:grpSpPr bwMode="auto">
                  <a:xfrm>
                    <a:off x="1146" y="1647"/>
                    <a:ext cx="406" cy="45"/>
                    <a:chOff x="1146" y="1647"/>
                    <a:chExt cx="406" cy="45"/>
                  </a:xfrm>
                </p:grpSpPr>
                <p:sp>
                  <p:nvSpPr>
                    <p:cNvPr id="10312" name="Oval 655"/>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3" name="Oval 656"/>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4" name="Oval 657"/>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5" name="Oval 658"/>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6" name="Oval 659"/>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7" name="Oval 660"/>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8" name="Oval 661"/>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9" name="Oval 662"/>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0" name="Oval 663"/>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1" name="Oval 664"/>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2" name="Oval 665"/>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3" name="Oval 666"/>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4" name="Oval 667"/>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5" name="Oval 668"/>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6" name="Oval 669"/>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27" name="Oval 670"/>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47" name="Group 671"/>
                  <p:cNvGrpSpPr>
                    <a:grpSpLocks noChangeAspect="1"/>
                  </p:cNvGrpSpPr>
                  <p:nvPr/>
                </p:nvGrpSpPr>
                <p:grpSpPr bwMode="auto">
                  <a:xfrm flipV="1">
                    <a:off x="1140" y="1564"/>
                    <a:ext cx="406" cy="45"/>
                    <a:chOff x="1146" y="1647"/>
                    <a:chExt cx="406" cy="45"/>
                  </a:xfrm>
                </p:grpSpPr>
                <p:sp>
                  <p:nvSpPr>
                    <p:cNvPr id="10296" name="Oval 672"/>
                    <p:cNvSpPr>
                      <a:spLocks noChangeAspect="1" noChangeArrowheads="1"/>
                    </p:cNvSpPr>
                    <p:nvPr/>
                  </p:nvSpPr>
                  <p:spPr bwMode="auto">
                    <a:xfrm>
                      <a:off x="1146" y="164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97" name="Oval 673"/>
                    <p:cNvSpPr>
                      <a:spLocks noChangeAspect="1" noChangeArrowheads="1"/>
                    </p:cNvSpPr>
                    <p:nvPr/>
                  </p:nvSpPr>
                  <p:spPr bwMode="auto">
                    <a:xfrm>
                      <a:off x="1171"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98" name="Oval 674"/>
                    <p:cNvSpPr>
                      <a:spLocks noChangeAspect="1" noChangeArrowheads="1"/>
                    </p:cNvSpPr>
                    <p:nvPr/>
                  </p:nvSpPr>
                  <p:spPr bwMode="auto">
                    <a:xfrm>
                      <a:off x="1196" y="165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99" name="Oval 675"/>
                    <p:cNvSpPr>
                      <a:spLocks noChangeAspect="1" noChangeArrowheads="1"/>
                    </p:cNvSpPr>
                    <p:nvPr/>
                  </p:nvSpPr>
                  <p:spPr bwMode="auto">
                    <a:xfrm>
                      <a:off x="1221" y="165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0" name="Oval 676"/>
                    <p:cNvSpPr>
                      <a:spLocks noChangeAspect="1" noChangeArrowheads="1"/>
                    </p:cNvSpPr>
                    <p:nvPr/>
                  </p:nvSpPr>
                  <p:spPr bwMode="auto">
                    <a:xfrm>
                      <a:off x="1246" y="1651"/>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1" name="Oval 677"/>
                    <p:cNvSpPr>
                      <a:spLocks noChangeAspect="1" noChangeArrowheads="1"/>
                    </p:cNvSpPr>
                    <p:nvPr/>
                  </p:nvSpPr>
                  <p:spPr bwMode="auto">
                    <a:xfrm>
                      <a:off x="1271"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2" name="Oval 678"/>
                    <p:cNvSpPr>
                      <a:spLocks noChangeAspect="1" noChangeArrowheads="1"/>
                    </p:cNvSpPr>
                    <p:nvPr/>
                  </p:nvSpPr>
                  <p:spPr bwMode="auto">
                    <a:xfrm>
                      <a:off x="1296"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3" name="Oval 679"/>
                    <p:cNvSpPr>
                      <a:spLocks noChangeAspect="1" noChangeArrowheads="1"/>
                    </p:cNvSpPr>
                    <p:nvPr/>
                  </p:nvSpPr>
                  <p:spPr bwMode="auto">
                    <a:xfrm>
                      <a:off x="1321" y="1654"/>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4" name="Oval 680"/>
                    <p:cNvSpPr>
                      <a:spLocks noChangeAspect="1" noChangeArrowheads="1"/>
                    </p:cNvSpPr>
                    <p:nvPr/>
                  </p:nvSpPr>
                  <p:spPr bwMode="auto">
                    <a:xfrm>
                      <a:off x="1348" y="165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5" name="Oval 681"/>
                    <p:cNvSpPr>
                      <a:spLocks noChangeAspect="1" noChangeArrowheads="1"/>
                    </p:cNvSpPr>
                    <p:nvPr/>
                  </p:nvSpPr>
                  <p:spPr bwMode="auto">
                    <a:xfrm>
                      <a:off x="1373" y="1659"/>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6" name="Oval 682"/>
                    <p:cNvSpPr>
                      <a:spLocks noChangeAspect="1" noChangeArrowheads="1"/>
                    </p:cNvSpPr>
                    <p:nvPr/>
                  </p:nvSpPr>
                  <p:spPr bwMode="auto">
                    <a:xfrm>
                      <a:off x="1398" y="1658"/>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7" name="Oval 683"/>
                    <p:cNvSpPr>
                      <a:spLocks noChangeAspect="1" noChangeArrowheads="1"/>
                    </p:cNvSpPr>
                    <p:nvPr/>
                  </p:nvSpPr>
                  <p:spPr bwMode="auto">
                    <a:xfrm>
                      <a:off x="1423" y="1656"/>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8" name="Oval 684"/>
                    <p:cNvSpPr>
                      <a:spLocks noChangeAspect="1" noChangeArrowheads="1"/>
                    </p:cNvSpPr>
                    <p:nvPr/>
                  </p:nvSpPr>
                  <p:spPr bwMode="auto">
                    <a:xfrm>
                      <a:off x="1448" y="1657"/>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09" name="Oval 685"/>
                    <p:cNvSpPr>
                      <a:spLocks noChangeAspect="1" noChangeArrowheads="1"/>
                    </p:cNvSpPr>
                    <p:nvPr/>
                  </p:nvSpPr>
                  <p:spPr bwMode="auto">
                    <a:xfrm>
                      <a:off x="1473" y="1663"/>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0" name="Oval 686"/>
                    <p:cNvSpPr>
                      <a:spLocks noChangeAspect="1" noChangeArrowheads="1"/>
                    </p:cNvSpPr>
                    <p:nvPr/>
                  </p:nvSpPr>
                  <p:spPr bwMode="auto">
                    <a:xfrm>
                      <a:off x="1498" y="1662"/>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311" name="Oval 687"/>
                    <p:cNvSpPr>
                      <a:spLocks noChangeAspect="1" noChangeArrowheads="1"/>
                    </p:cNvSpPr>
                    <p:nvPr/>
                  </p:nvSpPr>
                  <p:spPr bwMode="auto">
                    <a:xfrm>
                      <a:off x="1523" y="1660"/>
                      <a:ext cx="29" cy="29"/>
                    </a:xfrm>
                    <a:prstGeom prst="ellipse">
                      <a:avLst/>
                    </a:prstGeom>
                    <a:solidFill>
                      <a:srgbClr val="FF0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sp>
                <p:nvSpPr>
                  <p:cNvPr id="10295" name="Oval 688"/>
                  <p:cNvSpPr>
                    <a:spLocks noChangeAspect="1" noChangeArrowheads="1"/>
                  </p:cNvSpPr>
                  <p:nvPr/>
                </p:nvSpPr>
                <p:spPr bwMode="auto">
                  <a:xfrm>
                    <a:off x="960" y="1536"/>
                    <a:ext cx="192" cy="192"/>
                  </a:xfrm>
                  <a:prstGeom prst="ellipse">
                    <a:avLst/>
                  </a:prstGeom>
                  <a:solidFill>
                    <a:srgbClr val="E1B0FF"/>
                  </a:solidFill>
                  <a:ln w="31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grpSp>
        <p:sp>
          <p:nvSpPr>
            <p:cNvPr id="10273" name="Oval 30"/>
            <p:cNvSpPr>
              <a:spLocks noChangeAspect="1" noChangeArrowheads="1"/>
            </p:cNvSpPr>
            <p:nvPr/>
          </p:nvSpPr>
          <p:spPr bwMode="auto">
            <a:xfrm rot="10800000">
              <a:off x="5283696" y="3440559"/>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74" name="Oval 30"/>
            <p:cNvSpPr>
              <a:spLocks noChangeAspect="1" noChangeArrowheads="1"/>
            </p:cNvSpPr>
            <p:nvPr/>
          </p:nvSpPr>
          <p:spPr bwMode="auto">
            <a:xfrm rot="10800000">
              <a:off x="4995664" y="4077072"/>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75" name="Oval 30"/>
            <p:cNvSpPr>
              <a:spLocks noChangeAspect="1" noChangeArrowheads="1"/>
            </p:cNvSpPr>
            <p:nvPr/>
          </p:nvSpPr>
          <p:spPr bwMode="auto">
            <a:xfrm rot="10800000">
              <a:off x="5436096" y="3933056"/>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76" name="Oval 30"/>
            <p:cNvSpPr>
              <a:spLocks noChangeAspect="1" noChangeArrowheads="1"/>
            </p:cNvSpPr>
            <p:nvPr/>
          </p:nvSpPr>
          <p:spPr bwMode="auto">
            <a:xfrm rot="10800000">
              <a:off x="5427713" y="4581128"/>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77" name="Oval 30"/>
            <p:cNvSpPr>
              <a:spLocks noChangeAspect="1" noChangeArrowheads="1"/>
            </p:cNvSpPr>
            <p:nvPr/>
          </p:nvSpPr>
          <p:spPr bwMode="auto">
            <a:xfrm rot="10800000">
              <a:off x="5139681" y="5013176"/>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78" name="Oval 30"/>
            <p:cNvSpPr>
              <a:spLocks noChangeAspect="1" noChangeArrowheads="1"/>
            </p:cNvSpPr>
            <p:nvPr/>
          </p:nvSpPr>
          <p:spPr bwMode="auto">
            <a:xfrm rot="10800000">
              <a:off x="5304113" y="5517232"/>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79" name="Oval 30"/>
            <p:cNvSpPr>
              <a:spLocks noChangeAspect="1" noChangeArrowheads="1"/>
            </p:cNvSpPr>
            <p:nvPr/>
          </p:nvSpPr>
          <p:spPr bwMode="auto">
            <a:xfrm rot="10800000">
              <a:off x="8100393" y="3717032"/>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80" name="Oval 30"/>
            <p:cNvSpPr>
              <a:spLocks noChangeAspect="1" noChangeArrowheads="1"/>
            </p:cNvSpPr>
            <p:nvPr/>
          </p:nvSpPr>
          <p:spPr bwMode="auto">
            <a:xfrm rot="10800000">
              <a:off x="8304857" y="4293096"/>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sp>
          <p:nvSpPr>
            <p:cNvPr id="10281" name="Oval 30"/>
            <p:cNvSpPr>
              <a:spLocks noChangeAspect="1" noChangeArrowheads="1"/>
            </p:cNvSpPr>
            <p:nvPr/>
          </p:nvSpPr>
          <p:spPr bwMode="auto">
            <a:xfrm rot="10800000">
              <a:off x="8160841" y="4929608"/>
              <a:ext cx="155575" cy="155575"/>
            </a:xfrm>
            <a:prstGeom prst="ellipse">
              <a:avLst/>
            </a:prstGeom>
            <a:solidFill>
              <a:srgbClr val="000000"/>
            </a:solidFill>
            <a:ln>
              <a:noFill/>
            </a:ln>
            <a:effectLst/>
            <a:extLst>
              <a:ext uri="{91240B29-F687-4F45-9708-019B960494DF}">
                <a14:hiddenLine xmlns:a14="http://schemas.microsoft.com/office/drawing/2010/main" xmlns="" w="3175">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ltLang="zh-CN"/>
            </a:p>
          </p:txBody>
        </p:sp>
      </p:grpSp>
      <p:grpSp>
        <p:nvGrpSpPr>
          <p:cNvPr id="1448" name="组合 1488"/>
          <p:cNvGrpSpPr>
            <a:grpSpLocks/>
          </p:cNvGrpSpPr>
          <p:nvPr/>
        </p:nvGrpSpPr>
        <p:grpSpPr bwMode="auto">
          <a:xfrm>
            <a:off x="5580063" y="4653087"/>
            <a:ext cx="2305050" cy="890587"/>
            <a:chOff x="5580112" y="4005064"/>
            <a:chExt cx="2304256" cy="890862"/>
          </a:xfrm>
        </p:grpSpPr>
        <p:grpSp>
          <p:nvGrpSpPr>
            <p:cNvPr id="1449" name="Group 35"/>
            <p:cNvGrpSpPr>
              <a:grpSpLocks/>
            </p:cNvGrpSpPr>
            <p:nvPr/>
          </p:nvGrpSpPr>
          <p:grpSpPr bwMode="auto">
            <a:xfrm flipH="1">
              <a:off x="5580112" y="4005064"/>
              <a:ext cx="2304256" cy="890862"/>
              <a:chOff x="3149" y="3372"/>
              <a:chExt cx="318" cy="211"/>
            </a:xfrm>
          </p:grpSpPr>
          <p:sp>
            <p:nvSpPr>
              <p:cNvPr id="1467" name="Oval 36"/>
              <p:cNvSpPr>
                <a:spLocks noChangeArrowheads="1"/>
              </p:cNvSpPr>
              <p:nvPr/>
            </p:nvSpPr>
            <p:spPr bwMode="auto">
              <a:xfrm flipH="1">
                <a:off x="3149" y="3372"/>
                <a:ext cx="53" cy="211"/>
              </a:xfrm>
              <a:prstGeom prst="ellipse">
                <a:avLst/>
              </a:prstGeom>
              <a:gradFill>
                <a:gsLst>
                  <a:gs pos="0">
                    <a:schemeClr val="tx2">
                      <a:lumMod val="75000"/>
                    </a:schemeClr>
                  </a:gs>
                  <a:gs pos="50000">
                    <a:schemeClr val="accent1">
                      <a:lumMod val="40000"/>
                      <a:lumOff val="60000"/>
                    </a:schemeClr>
                  </a:gs>
                  <a:gs pos="100000">
                    <a:schemeClr val="tx2">
                      <a:lumMod val="75000"/>
                    </a:schemeClr>
                  </a:gs>
                </a:gsLst>
                <a:lin ang="5400000" scaled="0"/>
              </a:gradFill>
              <a:ln w="19050">
                <a:solidFill>
                  <a:schemeClr val="accent1">
                    <a:lumMod val="75000"/>
                  </a:schemeClr>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en-US">
                  <a:latin typeface="+mn-lt"/>
                  <a:ea typeface="+mn-ea"/>
                </a:endParaRPr>
              </a:p>
            </p:txBody>
          </p:sp>
          <p:sp>
            <p:nvSpPr>
              <p:cNvPr id="1468" name="Rectangle 37"/>
              <p:cNvSpPr>
                <a:spLocks noChangeArrowheads="1"/>
              </p:cNvSpPr>
              <p:nvPr/>
            </p:nvSpPr>
            <p:spPr bwMode="auto">
              <a:xfrm flipH="1">
                <a:off x="3175" y="3373"/>
                <a:ext cx="266" cy="208"/>
              </a:xfrm>
              <a:prstGeom prst="rect">
                <a:avLst/>
              </a:prstGeom>
              <a:gradFill>
                <a:gsLst>
                  <a:gs pos="0">
                    <a:schemeClr val="tx2">
                      <a:lumMod val="75000"/>
                    </a:schemeClr>
                  </a:gs>
                  <a:gs pos="50000">
                    <a:schemeClr val="accent1">
                      <a:lumMod val="40000"/>
                      <a:lumOff val="60000"/>
                    </a:schemeClr>
                  </a:gs>
                  <a:gs pos="100000">
                    <a:schemeClr val="tx2">
                      <a:lumMod val="75000"/>
                    </a:schemeClr>
                  </a:gs>
                </a:gsLst>
                <a:lin ang="5400000" scaled="0"/>
              </a:gradFill>
              <a:ln>
                <a:noFill/>
              </a:ln>
              <a:effectLst/>
              <a:extLst>
                <a:ext uri="{91240B29-F687-4F45-9708-019B960494DF}">
                  <a14:hiddenLine xmlns:a14="http://schemas.microsoft.com/office/drawing/2010/main" xmlns="" w="12700">
                    <a:solidFill>
                      <a:srgbClr val="FF0000"/>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en-US">
                  <a:latin typeface="+mn-lt"/>
                  <a:ea typeface="+mn-ea"/>
                </a:endParaRPr>
              </a:p>
            </p:txBody>
          </p:sp>
          <p:sp>
            <p:nvSpPr>
              <p:cNvPr id="1469" name="Oval 38"/>
              <p:cNvSpPr>
                <a:spLocks noChangeArrowheads="1"/>
              </p:cNvSpPr>
              <p:nvPr/>
            </p:nvSpPr>
            <p:spPr bwMode="auto">
              <a:xfrm flipH="1">
                <a:off x="3414" y="3372"/>
                <a:ext cx="53" cy="211"/>
              </a:xfrm>
              <a:prstGeom prst="ellipse">
                <a:avLst/>
              </a:prstGeom>
              <a:solidFill>
                <a:srgbClr val="CC9900"/>
              </a:solidFill>
              <a:ln w="19050">
                <a:solidFill>
                  <a:schemeClr val="accent1">
                    <a:lumMod val="75000"/>
                  </a:schemeClr>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en-US">
                  <a:latin typeface="+mn-lt"/>
                  <a:ea typeface="+mn-ea"/>
                </a:endParaRPr>
              </a:p>
            </p:txBody>
          </p:sp>
          <p:sp>
            <p:nvSpPr>
              <p:cNvPr id="1470" name="Line 39"/>
              <p:cNvSpPr>
                <a:spLocks noChangeShapeType="1"/>
              </p:cNvSpPr>
              <p:nvPr/>
            </p:nvSpPr>
            <p:spPr bwMode="auto">
              <a:xfrm flipH="1">
                <a:off x="3175" y="3372"/>
                <a:ext cx="266" cy="0"/>
              </a:xfrm>
              <a:prstGeom prst="line">
                <a:avLst/>
              </a:prstGeom>
              <a:noFill/>
              <a:ln w="19050">
                <a:solidFill>
                  <a:schemeClr val="accent1">
                    <a:lumMod val="75000"/>
                  </a:schemeClr>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ea typeface="+mn-ea"/>
                </a:endParaRPr>
              </a:p>
            </p:txBody>
          </p:sp>
          <p:sp>
            <p:nvSpPr>
              <p:cNvPr id="1471" name="Line 40"/>
              <p:cNvSpPr>
                <a:spLocks noChangeShapeType="1"/>
              </p:cNvSpPr>
              <p:nvPr/>
            </p:nvSpPr>
            <p:spPr bwMode="auto">
              <a:xfrm flipH="1">
                <a:off x="3172" y="3583"/>
                <a:ext cx="265" cy="0"/>
              </a:xfrm>
              <a:prstGeom prst="line">
                <a:avLst/>
              </a:prstGeom>
              <a:noFill/>
              <a:ln w="19050">
                <a:solidFill>
                  <a:schemeClr val="accent1">
                    <a:lumMod val="75000"/>
                  </a:schemeClr>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ea typeface="+mn-ea"/>
                </a:endParaRPr>
              </a:p>
            </p:txBody>
          </p:sp>
        </p:grpSp>
        <p:sp>
          <p:nvSpPr>
            <p:cNvPr id="1487" name="Oval 38"/>
            <p:cNvSpPr>
              <a:spLocks noChangeArrowheads="1"/>
            </p:cNvSpPr>
            <p:nvPr/>
          </p:nvSpPr>
          <p:spPr bwMode="auto">
            <a:xfrm>
              <a:off x="5715003" y="4300430"/>
              <a:ext cx="119022" cy="277898"/>
            </a:xfrm>
            <a:prstGeom prst="ellipse">
              <a:avLst/>
            </a:prstGeom>
            <a:solidFill>
              <a:schemeClr val="accent1">
                <a:lumMod val="20000"/>
                <a:lumOff val="80000"/>
              </a:schemeClr>
            </a:solidFill>
            <a:ln w="19050">
              <a:solidFill>
                <a:schemeClr val="accent1">
                  <a:lumMod val="75000"/>
                </a:schemeClr>
              </a:solidFill>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auto" hangingPunct="0">
                <a:spcBef>
                  <a:spcPts val="0"/>
                </a:spcBef>
                <a:spcAft>
                  <a:spcPts val="0"/>
                </a:spcAft>
                <a:defRPr/>
              </a:pPr>
              <a:endParaRPr lang="en-US">
                <a:latin typeface="+mn-lt"/>
                <a:ea typeface="+mn-ea"/>
              </a:endParaRPr>
            </a:p>
          </p:txBody>
        </p:sp>
      </p:grpSp>
      <p:sp>
        <p:nvSpPr>
          <p:cNvPr id="1486" name="TextBox 1485"/>
          <p:cNvSpPr txBox="1">
            <a:spLocks noChangeArrowheads="1"/>
          </p:cNvSpPr>
          <p:nvPr/>
        </p:nvSpPr>
        <p:spPr bwMode="auto">
          <a:xfrm>
            <a:off x="6011863" y="4868987"/>
            <a:ext cx="169068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400" b="1">
                <a:latin typeface="Arial Narrow" pitchFamily="34" charset="0"/>
              </a:rPr>
              <a:t>Gas channel</a:t>
            </a:r>
            <a:endParaRPr lang="zh-CN" altLang="en-US" sz="2400" b="1">
              <a:latin typeface="Arial Narrow" pitchFamily="34" charset="0"/>
            </a:endParaRPr>
          </a:p>
        </p:txBody>
      </p:sp>
      <p:grpSp>
        <p:nvGrpSpPr>
          <p:cNvPr id="1450" name="组合 1489"/>
          <p:cNvGrpSpPr>
            <a:grpSpLocks/>
          </p:cNvGrpSpPr>
          <p:nvPr/>
        </p:nvGrpSpPr>
        <p:grpSpPr bwMode="auto">
          <a:xfrm>
            <a:off x="5345113" y="5084887"/>
            <a:ext cx="2827337" cy="0"/>
            <a:chOff x="5345848" y="4437112"/>
            <a:chExt cx="2826520" cy="0"/>
          </a:xfrm>
        </p:grpSpPr>
        <p:cxnSp>
          <p:nvCxnSpPr>
            <p:cNvPr id="1484" name="直接箭头连接符 1483"/>
            <p:cNvCxnSpPr/>
            <p:nvPr/>
          </p:nvCxnSpPr>
          <p:spPr>
            <a:xfrm>
              <a:off x="7885114" y="4437112"/>
              <a:ext cx="287254" cy="0"/>
            </a:xfrm>
            <a:prstGeom prst="straightConnector1">
              <a:avLst/>
            </a:prstGeom>
            <a:ln w="38100">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85" name="直接箭头连接符 1484"/>
            <p:cNvCxnSpPr/>
            <p:nvPr/>
          </p:nvCxnSpPr>
          <p:spPr>
            <a:xfrm>
              <a:off x="5345848" y="4437112"/>
              <a:ext cx="431675" cy="0"/>
            </a:xfrm>
            <a:prstGeom prst="straightConnector1">
              <a:avLst/>
            </a:prstGeom>
            <a:ln w="38100">
              <a:solidFill>
                <a:schemeClr val="tx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342" name="圆角矩形 1341"/>
          <p:cNvSpPr/>
          <p:nvPr/>
        </p:nvSpPr>
        <p:spPr>
          <a:xfrm>
            <a:off x="93013" y="200997"/>
            <a:ext cx="8940676" cy="941987"/>
          </a:xfrm>
          <a:prstGeom prst="roundRect">
            <a:avLst>
              <a:gd name="adj" fmla="val 9678"/>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r>
              <a:rPr lang="en-US" altLang="zh-CN" sz="4400" b="1" dirty="0" smtClean="0">
                <a:solidFill>
                  <a:schemeClr val="accent1">
                    <a:lumMod val="50000"/>
                  </a:schemeClr>
                </a:solidFill>
                <a:latin typeface="Arial Narrow" pitchFamily="34" charset="0"/>
                <a:ea typeface="黑体" pitchFamily="49" charset="-122"/>
              </a:rPr>
              <a:t>Gas Channels across membrane</a:t>
            </a:r>
            <a:endParaRPr lang="en-US" altLang="zh-CN" sz="4400" b="1" dirty="0">
              <a:solidFill>
                <a:schemeClr val="accent1">
                  <a:lumMod val="50000"/>
                </a:schemeClr>
              </a:solidFill>
              <a:latin typeface="Arial Narrow" pitchFamily="34" charset="0"/>
              <a:ea typeface="黑体" pitchFamily="49" charset="-122"/>
            </a:endParaRPr>
          </a:p>
        </p:txBody>
      </p:sp>
      <p:sp>
        <p:nvSpPr>
          <p:cNvPr id="2" name="圆角矩形 1"/>
          <p:cNvSpPr/>
          <p:nvPr/>
        </p:nvSpPr>
        <p:spPr>
          <a:xfrm>
            <a:off x="168730" y="1665871"/>
            <a:ext cx="4187246" cy="1763129"/>
          </a:xfrm>
          <a:prstGeom prst="roundRect">
            <a:avLst>
              <a:gd name="adj" fmla="val 447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t"/>
          <a:lstStyle/>
          <a:p>
            <a:pPr fontAlgn="auto">
              <a:spcBef>
                <a:spcPts val="0"/>
              </a:spcBef>
              <a:spcAft>
                <a:spcPts val="0"/>
              </a:spcAft>
              <a:defRPr/>
            </a:pPr>
            <a:r>
              <a:rPr lang="en-US" altLang="zh-CN" sz="2800" b="1" dirty="0" smtClean="0">
                <a:solidFill>
                  <a:schemeClr val="tx1"/>
                </a:solidFill>
                <a:latin typeface="Arial Narrow" pitchFamily="34" charset="0"/>
                <a:ea typeface="黑体" pitchFamily="49" charset="-122"/>
              </a:rPr>
              <a:t>Conventional view (Overton rule, 1897)</a:t>
            </a:r>
          </a:p>
          <a:p>
            <a:pPr fontAlgn="auto">
              <a:spcBef>
                <a:spcPts val="0"/>
              </a:spcBef>
              <a:spcAft>
                <a:spcPts val="0"/>
              </a:spcAft>
              <a:defRPr/>
            </a:pPr>
            <a:r>
              <a:rPr lang="en-US" altLang="zh-CN" sz="2400" dirty="0" smtClean="0">
                <a:solidFill>
                  <a:schemeClr val="tx1"/>
                </a:solidFill>
                <a:latin typeface="Arial Narrow" pitchFamily="34" charset="0"/>
                <a:ea typeface="楷体" pitchFamily="49" charset="-122"/>
              </a:rPr>
              <a:t>Gas molecules flux through membrane by simple diffusion.</a:t>
            </a:r>
            <a:endParaRPr lang="zh-CN" altLang="en-US" sz="2400" dirty="0">
              <a:solidFill>
                <a:schemeClr val="tx1"/>
              </a:solidFill>
              <a:latin typeface="Arial Narrow" pitchFamily="34" charset="0"/>
              <a:ea typeface="楷体" pitchFamily="49" charset="-122"/>
            </a:endParaRPr>
          </a:p>
        </p:txBody>
      </p:sp>
      <p:sp>
        <p:nvSpPr>
          <p:cNvPr id="1344" name="圆角矩形 1343"/>
          <p:cNvSpPr/>
          <p:nvPr/>
        </p:nvSpPr>
        <p:spPr>
          <a:xfrm>
            <a:off x="4716016" y="1665871"/>
            <a:ext cx="4187246" cy="1763129"/>
          </a:xfrm>
          <a:prstGeom prst="roundRect">
            <a:avLst>
              <a:gd name="adj" fmla="val 447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t"/>
          <a:lstStyle/>
          <a:p>
            <a:pPr fontAlgn="auto">
              <a:spcBef>
                <a:spcPts val="0"/>
              </a:spcBef>
              <a:spcAft>
                <a:spcPts val="0"/>
              </a:spcAft>
              <a:defRPr/>
            </a:pPr>
            <a:r>
              <a:rPr lang="en-US" altLang="zh-CN" sz="2800" b="1" dirty="0" smtClean="0">
                <a:solidFill>
                  <a:schemeClr val="tx1"/>
                </a:solidFill>
                <a:latin typeface="Arial Narrow" pitchFamily="34" charset="0"/>
                <a:ea typeface="黑体" pitchFamily="49" charset="-122"/>
              </a:rPr>
              <a:t>Gas channel hypothesis</a:t>
            </a:r>
          </a:p>
          <a:p>
            <a:pPr fontAlgn="auto">
              <a:spcBef>
                <a:spcPts val="0"/>
              </a:spcBef>
              <a:spcAft>
                <a:spcPts val="0"/>
              </a:spcAft>
              <a:defRPr/>
            </a:pPr>
            <a:r>
              <a:rPr lang="en-US" altLang="zh-CN" sz="2400" dirty="0" smtClean="0">
                <a:solidFill>
                  <a:schemeClr val="tx1"/>
                </a:solidFill>
                <a:latin typeface="Arial Narrow" pitchFamily="34" charset="0"/>
                <a:ea typeface="楷体" pitchFamily="49" charset="-122"/>
              </a:rPr>
              <a:t>Movement of gas molecules across plasma membrane can be mediated by protein channels.</a:t>
            </a:r>
            <a:endParaRPr lang="zh-CN" altLang="en-US" sz="2400" dirty="0">
              <a:solidFill>
                <a:schemeClr val="tx1"/>
              </a:solidFill>
              <a:latin typeface="Arial Narrow" pitchFamily="34" charset="0"/>
              <a:ea typeface="楷体" pitchFamily="49" charset="-122"/>
            </a:endParaRPr>
          </a:p>
        </p:txBody>
      </p:sp>
    </p:spTree>
    <p:custDataLst>
      <p:tags r:id="rId1"/>
    </p:custDataLst>
  </p:cSld>
  <p:clrMapOvr>
    <a:masterClrMapping/>
  </p:clrMapOvr>
  <p:transition advTm="36548"/>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5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456"/>
                                        </p:tgtEl>
                                        <p:attrNameLst>
                                          <p:attrName>style.visibility</p:attrName>
                                        </p:attrNameLst>
                                      </p:cBhvr>
                                      <p:to>
                                        <p:strVal val="visible"/>
                                      </p:to>
                                    </p:set>
                                    <p:animEffect transition="in" filter="checkerboard(across)">
                                      <p:cBhvr>
                                        <p:cTn id="13" dur="500"/>
                                        <p:tgtEl>
                                          <p:spTgt spid="1456"/>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1457"/>
                                        </p:tgtEl>
                                        <p:attrNameLst>
                                          <p:attrName>style.visibility</p:attrName>
                                        </p:attrNameLst>
                                      </p:cBhvr>
                                      <p:to>
                                        <p:strVal val="visible"/>
                                      </p:to>
                                    </p:set>
                                    <p:animEffect transition="in" filter="checkerboard(across)">
                                      <p:cBhvr>
                                        <p:cTn id="16" dur="500"/>
                                        <p:tgtEl>
                                          <p:spTgt spid="1457"/>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458"/>
                                        </p:tgtEl>
                                        <p:attrNameLst>
                                          <p:attrName>style.visibility</p:attrName>
                                        </p:attrNameLst>
                                      </p:cBhvr>
                                      <p:to>
                                        <p:strVal val="visible"/>
                                      </p:to>
                                    </p:set>
                                    <p:animEffect transition="in" filter="checkerboard(across)">
                                      <p:cBhvr>
                                        <p:cTn id="19" dur="500"/>
                                        <p:tgtEl>
                                          <p:spTgt spid="1458"/>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459"/>
                                        </p:tgtEl>
                                        <p:attrNameLst>
                                          <p:attrName>style.visibility</p:attrName>
                                        </p:attrNameLst>
                                      </p:cBhvr>
                                      <p:to>
                                        <p:strVal val="visible"/>
                                      </p:to>
                                    </p:set>
                                    <p:animEffect transition="in" filter="checkerboard(across)">
                                      <p:cBhvr>
                                        <p:cTn id="22" dur="500"/>
                                        <p:tgtEl>
                                          <p:spTgt spid="1459"/>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1460"/>
                                        </p:tgtEl>
                                        <p:attrNameLst>
                                          <p:attrName>style.visibility</p:attrName>
                                        </p:attrNameLst>
                                      </p:cBhvr>
                                      <p:to>
                                        <p:strVal val="visible"/>
                                      </p:to>
                                    </p:set>
                                    <p:animEffect transition="in" filter="checkerboard(across)">
                                      <p:cBhvr>
                                        <p:cTn id="25" dur="500"/>
                                        <p:tgtEl>
                                          <p:spTgt spid="1460"/>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461"/>
                                        </p:tgtEl>
                                        <p:attrNameLst>
                                          <p:attrName>style.visibility</p:attrName>
                                        </p:attrNameLst>
                                      </p:cBhvr>
                                      <p:to>
                                        <p:strVal val="visible"/>
                                      </p:to>
                                    </p:set>
                                    <p:animEffect transition="in" filter="checkerboard(across)">
                                      <p:cBhvr>
                                        <p:cTn id="28" dur="500"/>
                                        <p:tgtEl>
                                          <p:spTgt spid="1461"/>
                                        </p:tgtEl>
                                      </p:cBhvr>
                                    </p:animEffect>
                                  </p:childTnLst>
                                </p:cTn>
                              </p:par>
                              <p:par>
                                <p:cTn id="29" presetID="22" presetClass="entr" presetSubtype="8" fill="hold" nodeType="withEffect">
                                  <p:stCondLst>
                                    <p:cond delay="0"/>
                                  </p:stCondLst>
                                  <p:childTnLst>
                                    <p:set>
                                      <p:cBhvr>
                                        <p:cTn id="30" dur="1" fill="hold">
                                          <p:stCondLst>
                                            <p:cond delay="0"/>
                                          </p:stCondLst>
                                        </p:cTn>
                                        <p:tgtEl>
                                          <p:spTgt spid="1465"/>
                                        </p:tgtEl>
                                        <p:attrNameLst>
                                          <p:attrName>style.visibility</p:attrName>
                                        </p:attrNameLst>
                                      </p:cBhvr>
                                      <p:to>
                                        <p:strVal val="visible"/>
                                      </p:to>
                                    </p:set>
                                    <p:animEffect transition="in" filter="wipe(left)">
                                      <p:cBhvr>
                                        <p:cTn id="31" dur="500"/>
                                        <p:tgtEl>
                                          <p:spTgt spid="1465"/>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462"/>
                                        </p:tgtEl>
                                        <p:attrNameLst>
                                          <p:attrName>style.visibility</p:attrName>
                                        </p:attrNameLst>
                                      </p:cBhvr>
                                      <p:to>
                                        <p:strVal val="visible"/>
                                      </p:to>
                                    </p:set>
                                    <p:animEffect transition="in" filter="checkerboard(across)">
                                      <p:cBhvr>
                                        <p:cTn id="34" dur="500"/>
                                        <p:tgtEl>
                                          <p:spTgt spid="1462"/>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463"/>
                                        </p:tgtEl>
                                        <p:attrNameLst>
                                          <p:attrName>style.visibility</p:attrName>
                                        </p:attrNameLst>
                                      </p:cBhvr>
                                      <p:to>
                                        <p:strVal val="visible"/>
                                      </p:to>
                                    </p:set>
                                    <p:animEffect transition="in" filter="checkerboard(across)">
                                      <p:cBhvr>
                                        <p:cTn id="37" dur="500"/>
                                        <p:tgtEl>
                                          <p:spTgt spid="1463"/>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1464"/>
                                        </p:tgtEl>
                                        <p:attrNameLst>
                                          <p:attrName>style.visibility</p:attrName>
                                        </p:attrNameLst>
                                      </p:cBhvr>
                                      <p:to>
                                        <p:strVal val="visible"/>
                                      </p:to>
                                    </p:set>
                                    <p:animEffect transition="in" filter="checkerboard(across)">
                                      <p:cBhvr>
                                        <p:cTn id="40" dur="500"/>
                                        <p:tgtEl>
                                          <p:spTgt spid="1464"/>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1344"/>
                                        </p:tgtEl>
                                        <p:attrNameLst>
                                          <p:attrName>style.visibility</p:attrName>
                                        </p:attrNameLst>
                                      </p:cBhvr>
                                      <p:to>
                                        <p:strVal val="visible"/>
                                      </p:to>
                                    </p:set>
                                    <p:animEffect transition="in" filter="box(in)">
                                      <p:cBhvr>
                                        <p:cTn id="45" dur="250"/>
                                        <p:tgtEl>
                                          <p:spTgt spid="1344"/>
                                        </p:tgtEl>
                                      </p:cBhvr>
                                    </p:animEffect>
                                  </p:childTnLst>
                                </p:cTn>
                              </p:par>
                            </p:childTnLst>
                          </p:cTn>
                        </p:par>
                        <p:par>
                          <p:cTn id="46" fill="hold">
                            <p:stCondLst>
                              <p:cond delay="250"/>
                            </p:stCondLst>
                            <p:childTnLst>
                              <p:par>
                                <p:cTn id="47" presetID="5" presetClass="entr" presetSubtype="10" fill="hold" nodeType="afterEffect">
                                  <p:stCondLst>
                                    <p:cond delay="0"/>
                                  </p:stCondLst>
                                  <p:childTnLst>
                                    <p:set>
                                      <p:cBhvr>
                                        <p:cTn id="48" dur="1" fill="hold">
                                          <p:stCondLst>
                                            <p:cond delay="0"/>
                                          </p:stCondLst>
                                        </p:cTn>
                                        <p:tgtEl>
                                          <p:spTgt spid="1341"/>
                                        </p:tgtEl>
                                        <p:attrNameLst>
                                          <p:attrName>style.visibility</p:attrName>
                                        </p:attrNameLst>
                                      </p:cBhvr>
                                      <p:to>
                                        <p:strVal val="visible"/>
                                      </p:to>
                                    </p:set>
                                    <p:animEffect transition="in" filter="checkerboard(across)">
                                      <p:cBhvr>
                                        <p:cTn id="49" dur="10"/>
                                        <p:tgtEl>
                                          <p:spTgt spid="1341"/>
                                        </p:tgtEl>
                                      </p:cBhvr>
                                    </p:animEffect>
                                  </p:childTnLst>
                                </p:cTn>
                              </p:par>
                              <p:par>
                                <p:cTn id="50" presetID="3" presetClass="entr" presetSubtype="10" fill="hold" nodeType="withEffect">
                                  <p:stCondLst>
                                    <p:cond delay="0"/>
                                  </p:stCondLst>
                                  <p:childTnLst>
                                    <p:set>
                                      <p:cBhvr>
                                        <p:cTn id="51" dur="1" fill="hold">
                                          <p:stCondLst>
                                            <p:cond delay="0"/>
                                          </p:stCondLst>
                                        </p:cTn>
                                        <p:tgtEl>
                                          <p:spTgt spid="1448"/>
                                        </p:tgtEl>
                                        <p:attrNameLst>
                                          <p:attrName>style.visibility</p:attrName>
                                        </p:attrNameLst>
                                      </p:cBhvr>
                                      <p:to>
                                        <p:strVal val="visible"/>
                                      </p:to>
                                    </p:set>
                                    <p:animEffect transition="in" filter="blinds(horizontal)">
                                      <p:cBhvr>
                                        <p:cTn id="52" dur="10"/>
                                        <p:tgtEl>
                                          <p:spTgt spid="1448"/>
                                        </p:tgtEl>
                                      </p:cBhvr>
                                    </p:animEffect>
                                  </p:childTnLst>
                                </p:cTn>
                              </p:par>
                              <p:par>
                                <p:cTn id="53" presetID="5" presetClass="entr" presetSubtype="10" fill="hold" grpId="0" nodeType="withEffect">
                                  <p:stCondLst>
                                    <p:cond delay="0"/>
                                  </p:stCondLst>
                                  <p:childTnLst>
                                    <p:set>
                                      <p:cBhvr>
                                        <p:cTn id="54" dur="1" fill="hold">
                                          <p:stCondLst>
                                            <p:cond delay="0"/>
                                          </p:stCondLst>
                                        </p:cTn>
                                        <p:tgtEl>
                                          <p:spTgt spid="1486"/>
                                        </p:tgtEl>
                                        <p:attrNameLst>
                                          <p:attrName>style.visibility</p:attrName>
                                        </p:attrNameLst>
                                      </p:cBhvr>
                                      <p:to>
                                        <p:strVal val="visible"/>
                                      </p:to>
                                    </p:set>
                                    <p:animEffect transition="in" filter="checkerboard(across)">
                                      <p:cBhvr>
                                        <p:cTn id="55" dur="10"/>
                                        <p:tgtEl>
                                          <p:spTgt spid="1486"/>
                                        </p:tgtEl>
                                      </p:cBhvr>
                                    </p:animEffect>
                                  </p:childTnLst>
                                </p:cTn>
                              </p:par>
                              <p:par>
                                <p:cTn id="56" presetID="22" presetClass="entr" presetSubtype="8" fill="hold" nodeType="withEffect">
                                  <p:stCondLst>
                                    <p:cond delay="0"/>
                                  </p:stCondLst>
                                  <p:childTnLst>
                                    <p:set>
                                      <p:cBhvr>
                                        <p:cTn id="57" dur="1" fill="hold">
                                          <p:stCondLst>
                                            <p:cond delay="0"/>
                                          </p:stCondLst>
                                        </p:cTn>
                                        <p:tgtEl>
                                          <p:spTgt spid="1450"/>
                                        </p:tgtEl>
                                        <p:attrNameLst>
                                          <p:attrName>style.visibility</p:attrName>
                                        </p:attrNameLst>
                                      </p:cBhvr>
                                      <p:to>
                                        <p:strVal val="visible"/>
                                      </p:to>
                                    </p:set>
                                    <p:animEffect transition="in" filter="wipe(left)">
                                      <p:cBhvr>
                                        <p:cTn id="58" dur="10"/>
                                        <p:tgtEl>
                                          <p:spTgt spid="1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6" grpId="0" animBg="1"/>
      <p:bldP spid="1457" grpId="0" animBg="1"/>
      <p:bldP spid="1458" grpId="0" animBg="1"/>
      <p:bldP spid="1459" grpId="0" animBg="1"/>
      <p:bldP spid="1460" grpId="0" animBg="1"/>
      <p:bldP spid="1461" grpId="0" animBg="1"/>
      <p:bldP spid="1462" grpId="0" animBg="1"/>
      <p:bldP spid="1463" grpId="0" animBg="1"/>
      <p:bldP spid="1464" grpId="0" animBg="1"/>
      <p:bldP spid="1486" grpId="0"/>
      <p:bldP spid="2" grpId="0" animBg="1"/>
      <p:bldP spid="13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322" name="Picture 2" descr="xenopus"/>
          <p:cNvPicPr>
            <a:picLocks noChangeAspect="1" noChangeArrowheads="1"/>
          </p:cNvPicPr>
          <p:nvPr/>
        </p:nvPicPr>
        <p:blipFill>
          <a:blip r:embed="rId2" cstate="print">
            <a:extLst>
              <a:ext uri="{28A0092B-C50C-407E-A947-70E740481C1C}">
                <a14:useLocalDpi xmlns="" xmlns:a14="http://schemas.microsoft.com/office/drawing/2010/main" val="0"/>
              </a:ext>
            </a:extLst>
          </a:blip>
          <a:srcRect l="11119" t="7835" r="4262" b="8832"/>
          <a:stretch>
            <a:fillRect/>
          </a:stretch>
        </p:blipFill>
        <p:spPr bwMode="auto">
          <a:xfrm>
            <a:off x="395288" y="1675854"/>
            <a:ext cx="3490912" cy="3916363"/>
          </a:xfrm>
          <a:prstGeom prst="rect">
            <a:avLst/>
          </a:prstGeom>
          <a:noFill/>
          <a:extLst>
            <a:ext uri="{909E8E84-426E-40DD-AFC4-6F175D3DCCD1}">
              <a14:hiddenFill xmlns="" xmlns:a14="http://schemas.microsoft.com/office/drawing/2010/main">
                <a:solidFill>
                  <a:srgbClr val="FFFFFF"/>
                </a:solidFill>
              </a14:hiddenFill>
            </a:ext>
          </a:extLst>
        </p:spPr>
      </p:pic>
      <p:pic>
        <p:nvPicPr>
          <p:cNvPr id="312323" name="Picture 3" descr="xenopus-oocytes"/>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40200" y="1906042"/>
            <a:ext cx="4395788" cy="3490912"/>
          </a:xfrm>
          <a:prstGeom prst="rect">
            <a:avLst/>
          </a:prstGeom>
          <a:noFill/>
          <a:extLst>
            <a:ext uri="{909E8E84-426E-40DD-AFC4-6F175D3DCCD1}">
              <a14:hiddenFill xmlns="" xmlns:a14="http://schemas.microsoft.com/office/drawing/2010/main">
                <a:solidFill>
                  <a:srgbClr val="FFFFFF"/>
                </a:solidFill>
              </a14:hiddenFill>
            </a:ext>
          </a:extLst>
        </p:spPr>
      </p:pic>
      <p:sp>
        <p:nvSpPr>
          <p:cNvPr id="312324" name="Rectangle 4"/>
          <p:cNvSpPr>
            <a:spLocks noChangeArrowheads="1"/>
          </p:cNvSpPr>
          <p:nvPr/>
        </p:nvSpPr>
        <p:spPr bwMode="auto">
          <a:xfrm>
            <a:off x="1101725" y="5708104"/>
            <a:ext cx="2078038"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n-US" altLang="zh-CN" sz="2400" b="1" i="1">
                <a:latin typeface="Arial Narrow" pitchFamily="34" charset="0"/>
              </a:rPr>
              <a:t>Xenopus</a:t>
            </a:r>
            <a:r>
              <a:rPr lang="en-US" altLang="zh-CN" sz="2400" b="1">
                <a:latin typeface="Arial Narrow" pitchFamily="34" charset="0"/>
              </a:rPr>
              <a:t> laevis </a:t>
            </a:r>
          </a:p>
        </p:txBody>
      </p:sp>
      <p:sp>
        <p:nvSpPr>
          <p:cNvPr id="312325" name="Rectangle 5"/>
          <p:cNvSpPr>
            <a:spLocks noChangeArrowheads="1"/>
          </p:cNvSpPr>
          <p:nvPr/>
        </p:nvSpPr>
        <p:spPr bwMode="auto">
          <a:xfrm>
            <a:off x="5210175" y="5708104"/>
            <a:ext cx="2255838"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n-US" altLang="zh-CN" sz="2400" b="1" i="1">
                <a:latin typeface="Arial Narrow" pitchFamily="34" charset="0"/>
              </a:rPr>
              <a:t>Xenopus</a:t>
            </a:r>
            <a:r>
              <a:rPr lang="en-US" altLang="zh-CN" sz="2400" b="1">
                <a:latin typeface="Arial Narrow" pitchFamily="34" charset="0"/>
              </a:rPr>
              <a:t> oocytes</a:t>
            </a:r>
          </a:p>
        </p:txBody>
      </p:sp>
      <p:sp>
        <p:nvSpPr>
          <p:cNvPr id="7" name="Rectangle 104"/>
          <p:cNvSpPr>
            <a:spLocks noChangeArrowheads="1"/>
          </p:cNvSpPr>
          <p:nvPr/>
        </p:nvSpPr>
        <p:spPr bwMode="auto">
          <a:xfrm>
            <a:off x="565260" y="152014"/>
            <a:ext cx="7992888" cy="646331"/>
          </a:xfrm>
          <a:prstGeom prst="rect">
            <a:avLst/>
          </a:prstGeom>
          <a:noFill/>
          <a:ln w="9525" algn="ctr">
            <a:noFill/>
            <a:miter lim="800000"/>
            <a:headEnd/>
            <a:tailEnd/>
          </a:ln>
          <a:effectLst/>
        </p:spPr>
        <p:txBody>
          <a:bodyPr wrap="square">
            <a:spAutoFit/>
          </a:bodyPr>
          <a:lstStyle/>
          <a:p>
            <a:pPr algn="ctr">
              <a:spcBef>
                <a:spcPct val="50000"/>
              </a:spcBef>
            </a:pPr>
            <a:r>
              <a:rPr lang="en-US" altLang="zh-CN" sz="3600" b="1" dirty="0" smtClean="0">
                <a:latin typeface="Arial Narrow" pitchFamily="34" charset="0"/>
                <a:ea typeface="宋体" charset="-122"/>
                <a:cs typeface="Arial" charset="0"/>
              </a:rPr>
              <a:t>Technique……</a:t>
            </a:r>
            <a:endParaRPr lang="en-US" altLang="zh-CN" sz="3600" b="1" dirty="0">
              <a:latin typeface="Arial Narrow" pitchFamily="34" charset="0"/>
              <a:ea typeface="宋体" charset="-122"/>
              <a:cs typeface="Arial" charset="0"/>
            </a:endParaRPr>
          </a:p>
        </p:txBody>
      </p:sp>
    </p:spTree>
    <p:extLst>
      <p:ext uri="{BB962C8B-B14F-4D97-AF65-F5344CB8AC3E}">
        <p14:creationId xmlns="" xmlns:p14="http://schemas.microsoft.com/office/powerpoint/2010/main" val="1523585763"/>
      </p:ext>
    </p:extLst>
  </p:cSld>
  <p:clrMapOvr>
    <a:masterClrMapping/>
  </p:clrMapOvr>
  <p:transition advTm="989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23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23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312323"/>
                                        </p:tgtEl>
                                        <p:attrNameLst>
                                          <p:attrName>style.visibility</p:attrName>
                                        </p:attrNameLst>
                                      </p:cBhvr>
                                      <p:to>
                                        <p:strVal val="visible"/>
                                      </p:to>
                                    </p:set>
                                    <p:animEffect transition="in" filter="checkerboard(across)">
                                      <p:cBhvr>
                                        <p:cTn id="13" dur="500"/>
                                        <p:tgtEl>
                                          <p:spTgt spid="312323"/>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312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4" grpId="0"/>
      <p:bldP spid="3123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Oval 2"/>
          <p:cNvSpPr>
            <a:spLocks noChangeArrowheads="1"/>
          </p:cNvSpPr>
          <p:nvPr/>
        </p:nvSpPr>
        <p:spPr bwMode="auto">
          <a:xfrm rot="10800000">
            <a:off x="5470102" y="4441843"/>
            <a:ext cx="1806575" cy="170180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313351" name="Oval 7"/>
          <p:cNvSpPr>
            <a:spLocks noChangeArrowheads="1"/>
          </p:cNvSpPr>
          <p:nvPr/>
        </p:nvSpPr>
        <p:spPr bwMode="auto">
          <a:xfrm rot="10800000">
            <a:off x="1777577" y="1623137"/>
            <a:ext cx="1806575" cy="170180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313352" name="Oval 8"/>
          <p:cNvSpPr>
            <a:spLocks noChangeArrowheads="1"/>
          </p:cNvSpPr>
          <p:nvPr/>
        </p:nvSpPr>
        <p:spPr bwMode="auto">
          <a:xfrm rot="10800000">
            <a:off x="5473277" y="1623137"/>
            <a:ext cx="1806575" cy="170180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a:extLs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grpSp>
        <p:nvGrpSpPr>
          <p:cNvPr id="313353" name="Group 9"/>
          <p:cNvGrpSpPr>
            <a:grpSpLocks/>
          </p:cNvGrpSpPr>
          <p:nvPr/>
        </p:nvGrpSpPr>
        <p:grpSpPr bwMode="auto">
          <a:xfrm rot="1200000">
            <a:off x="1147340" y="1177050"/>
            <a:ext cx="1114425" cy="639762"/>
            <a:chOff x="656" y="1814"/>
            <a:chExt cx="1270" cy="682"/>
          </a:xfrm>
        </p:grpSpPr>
        <p:sp>
          <p:nvSpPr>
            <p:cNvPr id="313354" name="Line 10"/>
            <p:cNvSpPr>
              <a:spLocks noChangeShapeType="1"/>
            </p:cNvSpPr>
            <p:nvPr/>
          </p:nvSpPr>
          <p:spPr bwMode="auto">
            <a:xfrm>
              <a:off x="682" y="1814"/>
              <a:ext cx="1244" cy="622"/>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355" name="Line 11"/>
            <p:cNvSpPr>
              <a:spLocks noChangeShapeType="1"/>
            </p:cNvSpPr>
            <p:nvPr/>
          </p:nvSpPr>
          <p:spPr bwMode="auto">
            <a:xfrm rot="21300000">
              <a:off x="656" y="1874"/>
              <a:ext cx="1244" cy="622"/>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13356" name="Rectangle 12"/>
          <p:cNvSpPr>
            <a:spLocks noChangeArrowheads="1"/>
          </p:cNvSpPr>
          <p:nvPr/>
        </p:nvSpPr>
        <p:spPr bwMode="auto">
          <a:xfrm>
            <a:off x="2276052" y="1912062"/>
            <a:ext cx="838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r" eaLnBrk="0" hangingPunct="0">
              <a:lnSpc>
                <a:spcPct val="75000"/>
              </a:lnSpc>
            </a:pPr>
            <a:r>
              <a:rPr lang="en-US" altLang="zh-CN" sz="2400" b="0">
                <a:solidFill>
                  <a:srgbClr val="6600FF"/>
                </a:solidFill>
                <a:latin typeface="Arial Narrow" pitchFamily="34" charset="0"/>
              </a:rPr>
              <a:t>cRNA</a:t>
            </a:r>
            <a:endParaRPr lang="en-US" altLang="zh-CN" sz="2400" b="0" baseline="-14000">
              <a:solidFill>
                <a:srgbClr val="6600FF"/>
              </a:solidFill>
              <a:latin typeface="Arial Narrow" pitchFamily="34" charset="0"/>
            </a:endParaRPr>
          </a:p>
        </p:txBody>
      </p:sp>
      <p:sp>
        <p:nvSpPr>
          <p:cNvPr id="313357" name="Line 13"/>
          <p:cNvSpPr>
            <a:spLocks noChangeShapeType="1"/>
          </p:cNvSpPr>
          <p:nvPr/>
        </p:nvSpPr>
        <p:spPr bwMode="auto">
          <a:xfrm>
            <a:off x="3774252" y="2555000"/>
            <a:ext cx="1512000"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360" name="Line 16"/>
          <p:cNvSpPr>
            <a:spLocks noChangeShapeType="1"/>
          </p:cNvSpPr>
          <p:nvPr/>
        </p:nvSpPr>
        <p:spPr bwMode="auto">
          <a:xfrm rot="5400000">
            <a:off x="5941415" y="3944237"/>
            <a:ext cx="756000" cy="0"/>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361" name="Rectangle 17"/>
          <p:cNvSpPr>
            <a:spLocks noChangeArrowheads="1"/>
          </p:cNvSpPr>
          <p:nvPr/>
        </p:nvSpPr>
        <p:spPr bwMode="auto">
          <a:xfrm>
            <a:off x="3799680" y="2008900"/>
            <a:ext cx="1362552" cy="4161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r" eaLnBrk="0" hangingPunct="0">
              <a:lnSpc>
                <a:spcPct val="75000"/>
              </a:lnSpc>
            </a:pPr>
            <a:r>
              <a:rPr lang="en-US" altLang="zh-CN" sz="2800">
                <a:solidFill>
                  <a:schemeClr val="accent5">
                    <a:lumMod val="50000"/>
                  </a:schemeClr>
                </a:solidFill>
                <a:latin typeface="Arial Narrow" pitchFamily="34" charset="0"/>
              </a:rPr>
              <a:t>4-5 days</a:t>
            </a:r>
            <a:endParaRPr lang="en-US" altLang="zh-CN" sz="2800" baseline="-14000">
              <a:solidFill>
                <a:schemeClr val="accent5">
                  <a:lumMod val="50000"/>
                </a:schemeClr>
              </a:solidFill>
              <a:latin typeface="Arial Narrow" pitchFamily="34" charset="0"/>
            </a:endParaRPr>
          </a:p>
        </p:txBody>
      </p:sp>
      <p:sp>
        <p:nvSpPr>
          <p:cNvPr id="313363" name="Oval 19"/>
          <p:cNvSpPr>
            <a:spLocks noChangeArrowheads="1"/>
          </p:cNvSpPr>
          <p:nvPr/>
        </p:nvSpPr>
        <p:spPr bwMode="auto">
          <a:xfrm rot="2623299">
            <a:off x="5559002" y="1824750"/>
            <a:ext cx="331788" cy="152400"/>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64" name="Oval 20"/>
          <p:cNvSpPr>
            <a:spLocks noChangeArrowheads="1"/>
          </p:cNvSpPr>
          <p:nvPr/>
        </p:nvSpPr>
        <p:spPr bwMode="auto">
          <a:xfrm rot="8498091">
            <a:off x="6913140" y="1858087"/>
            <a:ext cx="312737" cy="142875"/>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66" name="Text Box 22"/>
          <p:cNvSpPr txBox="1">
            <a:spLocks noChangeArrowheads="1"/>
          </p:cNvSpPr>
          <p:nvPr/>
        </p:nvSpPr>
        <p:spPr bwMode="auto">
          <a:xfrm>
            <a:off x="5346573" y="3465530"/>
            <a:ext cx="58420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dirty="0" err="1">
                <a:solidFill>
                  <a:schemeClr val="accent5">
                    <a:lumMod val="50000"/>
                  </a:schemeClr>
                </a:solidFill>
                <a:latin typeface="Arial Narrow" pitchFamily="34" charset="0"/>
                <a:cs typeface="Arial" charset="0"/>
              </a:rPr>
              <a:t>Vm</a:t>
            </a:r>
            <a:endParaRPr lang="en-US" altLang="zh-CN" sz="2400" dirty="0">
              <a:solidFill>
                <a:schemeClr val="accent5">
                  <a:lumMod val="50000"/>
                </a:schemeClr>
              </a:solidFill>
              <a:latin typeface="Arial Narrow" pitchFamily="34" charset="0"/>
              <a:cs typeface="Arial" charset="0"/>
            </a:endParaRPr>
          </a:p>
        </p:txBody>
      </p:sp>
      <p:sp>
        <p:nvSpPr>
          <p:cNvPr id="313367" name="Text Box 23"/>
          <p:cNvSpPr txBox="1">
            <a:spLocks noChangeArrowheads="1"/>
          </p:cNvSpPr>
          <p:nvPr/>
        </p:nvSpPr>
        <p:spPr bwMode="auto">
          <a:xfrm>
            <a:off x="6766141" y="3422668"/>
            <a:ext cx="641350"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2400">
                <a:solidFill>
                  <a:schemeClr val="accent5">
                    <a:lumMod val="50000"/>
                  </a:schemeClr>
                </a:solidFill>
                <a:latin typeface="Arial Narrow" pitchFamily="34" charset="0"/>
                <a:cs typeface="Arial" charset="0"/>
              </a:rPr>
              <a:t>pHi</a:t>
            </a:r>
          </a:p>
        </p:txBody>
      </p:sp>
      <p:grpSp>
        <p:nvGrpSpPr>
          <p:cNvPr id="313368" name="Group 24"/>
          <p:cNvGrpSpPr>
            <a:grpSpLocks/>
          </p:cNvGrpSpPr>
          <p:nvPr/>
        </p:nvGrpSpPr>
        <p:grpSpPr bwMode="auto">
          <a:xfrm>
            <a:off x="5260552" y="3602055"/>
            <a:ext cx="681038" cy="1073150"/>
            <a:chOff x="658" y="806"/>
            <a:chExt cx="429" cy="676"/>
          </a:xfrm>
        </p:grpSpPr>
        <p:grpSp>
          <p:nvGrpSpPr>
            <p:cNvPr id="313369" name="Group 25"/>
            <p:cNvGrpSpPr>
              <a:grpSpLocks/>
            </p:cNvGrpSpPr>
            <p:nvPr/>
          </p:nvGrpSpPr>
          <p:grpSpPr bwMode="auto">
            <a:xfrm>
              <a:off x="658" y="806"/>
              <a:ext cx="429" cy="643"/>
              <a:chOff x="658" y="806"/>
              <a:chExt cx="429" cy="643"/>
            </a:xfrm>
          </p:grpSpPr>
          <p:sp>
            <p:nvSpPr>
              <p:cNvPr id="313370" name="Line 26"/>
              <p:cNvSpPr>
                <a:spLocks noChangeShapeType="1"/>
              </p:cNvSpPr>
              <p:nvPr/>
            </p:nvSpPr>
            <p:spPr bwMode="auto">
              <a:xfrm>
                <a:off x="658" y="823"/>
                <a:ext cx="400" cy="62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371" name="Line 27"/>
              <p:cNvSpPr>
                <a:spLocks noChangeShapeType="1"/>
              </p:cNvSpPr>
              <p:nvPr/>
            </p:nvSpPr>
            <p:spPr bwMode="auto">
              <a:xfrm rot="300000">
                <a:off x="687" y="806"/>
                <a:ext cx="400" cy="62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13372" name="AutoShape 28"/>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13373" name="Group 29"/>
          <p:cNvGrpSpPr>
            <a:grpSpLocks/>
          </p:cNvGrpSpPr>
          <p:nvPr/>
        </p:nvGrpSpPr>
        <p:grpSpPr bwMode="auto">
          <a:xfrm>
            <a:off x="6767090" y="3581418"/>
            <a:ext cx="681037" cy="1065212"/>
            <a:chOff x="1757" y="811"/>
            <a:chExt cx="429" cy="671"/>
          </a:xfrm>
        </p:grpSpPr>
        <p:grpSp>
          <p:nvGrpSpPr>
            <p:cNvPr id="313374" name="Group 30"/>
            <p:cNvGrpSpPr>
              <a:grpSpLocks/>
            </p:cNvGrpSpPr>
            <p:nvPr/>
          </p:nvGrpSpPr>
          <p:grpSpPr bwMode="auto">
            <a:xfrm flipH="1">
              <a:off x="1757" y="811"/>
              <a:ext cx="429" cy="643"/>
              <a:chOff x="658" y="806"/>
              <a:chExt cx="429" cy="643"/>
            </a:xfrm>
          </p:grpSpPr>
          <p:sp>
            <p:nvSpPr>
              <p:cNvPr id="313375" name="Line 31"/>
              <p:cNvSpPr>
                <a:spLocks noChangeShapeType="1"/>
              </p:cNvSpPr>
              <p:nvPr/>
            </p:nvSpPr>
            <p:spPr bwMode="auto">
              <a:xfrm>
                <a:off x="658" y="823"/>
                <a:ext cx="400" cy="62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376" name="Line 32"/>
              <p:cNvSpPr>
                <a:spLocks noChangeShapeType="1"/>
              </p:cNvSpPr>
              <p:nvPr/>
            </p:nvSpPr>
            <p:spPr bwMode="auto">
              <a:xfrm rot="300000">
                <a:off x="687" y="806"/>
                <a:ext cx="400" cy="626"/>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13377" name="AutoShape 33"/>
            <p:cNvSpPr>
              <a:spLocks noChangeArrowheads="1"/>
            </p:cNvSpPr>
            <p:nvPr/>
          </p:nvSpPr>
          <p:spPr bwMode="auto">
            <a:xfrm rot="12611615">
              <a:off x="1842" y="1189"/>
              <a:ext cx="23" cy="293"/>
            </a:xfrm>
            <a:prstGeom prst="triangle">
              <a:avLst>
                <a:gd name="adj" fmla="val 50000"/>
              </a:avLst>
            </a:prstGeom>
            <a:solidFill>
              <a:schemeClr val="accent6">
                <a:lumMod val="75000"/>
              </a:scheme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78" name="AutoShape 34"/>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313379" name="Text Box 35"/>
          <p:cNvSpPr txBox="1">
            <a:spLocks noChangeArrowheads="1"/>
          </p:cNvSpPr>
          <p:nvPr/>
        </p:nvSpPr>
        <p:spPr bwMode="auto">
          <a:xfrm>
            <a:off x="2098436" y="3324937"/>
            <a:ext cx="1053172" cy="41614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r" eaLnBrk="0" hangingPunct="0">
              <a:lnSpc>
                <a:spcPct val="75000"/>
              </a:lnSpc>
            </a:pPr>
            <a:r>
              <a:rPr lang="en-US" altLang="zh-CN" sz="2800" dirty="0" smtClean="0">
                <a:solidFill>
                  <a:schemeClr val="accent5">
                    <a:lumMod val="50000"/>
                  </a:schemeClr>
                </a:solidFill>
                <a:latin typeface="Arial Narrow" pitchFamily="34" charset="0"/>
              </a:rPr>
              <a:t>oocyte</a:t>
            </a:r>
            <a:endParaRPr lang="en-US" altLang="zh-CN" sz="2800" dirty="0">
              <a:solidFill>
                <a:schemeClr val="accent5">
                  <a:lumMod val="50000"/>
                </a:schemeClr>
              </a:solidFill>
              <a:latin typeface="Arial Narrow" pitchFamily="34" charset="0"/>
            </a:endParaRPr>
          </a:p>
        </p:txBody>
      </p:sp>
      <p:sp>
        <p:nvSpPr>
          <p:cNvPr id="313382" name="Freeform 38"/>
          <p:cNvSpPr>
            <a:spLocks/>
          </p:cNvSpPr>
          <p:nvPr/>
        </p:nvSpPr>
        <p:spPr bwMode="auto">
          <a:xfrm>
            <a:off x="2142702" y="2416887"/>
            <a:ext cx="1152525" cy="144463"/>
          </a:xfrm>
          <a:custGeom>
            <a:avLst/>
            <a:gdLst>
              <a:gd name="T0" fmla="*/ 0 w 681"/>
              <a:gd name="T1" fmla="*/ 136 h 136"/>
              <a:gd name="T2" fmla="*/ 46 w 681"/>
              <a:gd name="T3" fmla="*/ 0 h 136"/>
              <a:gd name="T4" fmla="*/ 91 w 681"/>
              <a:gd name="T5" fmla="*/ 136 h 136"/>
              <a:gd name="T6" fmla="*/ 137 w 681"/>
              <a:gd name="T7" fmla="*/ 0 h 136"/>
              <a:gd name="T8" fmla="*/ 182 w 681"/>
              <a:gd name="T9" fmla="*/ 136 h 136"/>
              <a:gd name="T10" fmla="*/ 227 w 681"/>
              <a:gd name="T11" fmla="*/ 0 h 136"/>
              <a:gd name="T12" fmla="*/ 273 w 681"/>
              <a:gd name="T13" fmla="*/ 136 h 136"/>
              <a:gd name="T14" fmla="*/ 318 w 681"/>
              <a:gd name="T15" fmla="*/ 0 h 136"/>
              <a:gd name="T16" fmla="*/ 363 w 681"/>
              <a:gd name="T17" fmla="*/ 136 h 136"/>
              <a:gd name="T18" fmla="*/ 409 w 681"/>
              <a:gd name="T19" fmla="*/ 0 h 136"/>
              <a:gd name="T20" fmla="*/ 454 w 681"/>
              <a:gd name="T21" fmla="*/ 136 h 136"/>
              <a:gd name="T22" fmla="*/ 499 w 681"/>
              <a:gd name="T23" fmla="*/ 0 h 136"/>
              <a:gd name="T24" fmla="*/ 545 w 681"/>
              <a:gd name="T25" fmla="*/ 136 h 136"/>
              <a:gd name="T26" fmla="*/ 590 w 681"/>
              <a:gd name="T27" fmla="*/ 0 h 136"/>
              <a:gd name="T28" fmla="*/ 635 w 681"/>
              <a:gd name="T29" fmla="*/ 136 h 136"/>
              <a:gd name="T30" fmla="*/ 681 w 681"/>
              <a:gd name="T3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1" h="136">
                <a:moveTo>
                  <a:pt x="0" y="136"/>
                </a:moveTo>
                <a:cubicBezTo>
                  <a:pt x="15" y="68"/>
                  <a:pt x="31" y="0"/>
                  <a:pt x="46" y="0"/>
                </a:cubicBezTo>
                <a:cubicBezTo>
                  <a:pt x="61" y="0"/>
                  <a:pt x="76" y="136"/>
                  <a:pt x="91" y="136"/>
                </a:cubicBezTo>
                <a:cubicBezTo>
                  <a:pt x="106" y="136"/>
                  <a:pt x="122" y="0"/>
                  <a:pt x="137" y="0"/>
                </a:cubicBezTo>
                <a:cubicBezTo>
                  <a:pt x="152" y="0"/>
                  <a:pt x="167" y="136"/>
                  <a:pt x="182" y="136"/>
                </a:cubicBezTo>
                <a:cubicBezTo>
                  <a:pt x="197" y="136"/>
                  <a:pt x="212" y="0"/>
                  <a:pt x="227" y="0"/>
                </a:cubicBezTo>
                <a:cubicBezTo>
                  <a:pt x="242" y="0"/>
                  <a:pt x="258" y="136"/>
                  <a:pt x="273" y="136"/>
                </a:cubicBezTo>
                <a:cubicBezTo>
                  <a:pt x="288" y="136"/>
                  <a:pt x="303" y="0"/>
                  <a:pt x="318" y="0"/>
                </a:cubicBezTo>
                <a:cubicBezTo>
                  <a:pt x="333" y="0"/>
                  <a:pt x="348" y="136"/>
                  <a:pt x="363" y="136"/>
                </a:cubicBezTo>
                <a:cubicBezTo>
                  <a:pt x="378" y="136"/>
                  <a:pt x="394" y="0"/>
                  <a:pt x="409" y="0"/>
                </a:cubicBezTo>
                <a:cubicBezTo>
                  <a:pt x="424" y="0"/>
                  <a:pt x="439" y="136"/>
                  <a:pt x="454" y="136"/>
                </a:cubicBezTo>
                <a:cubicBezTo>
                  <a:pt x="469" y="136"/>
                  <a:pt x="484" y="0"/>
                  <a:pt x="499" y="0"/>
                </a:cubicBezTo>
                <a:cubicBezTo>
                  <a:pt x="514" y="0"/>
                  <a:pt x="530" y="136"/>
                  <a:pt x="545" y="136"/>
                </a:cubicBezTo>
                <a:cubicBezTo>
                  <a:pt x="560" y="136"/>
                  <a:pt x="575" y="0"/>
                  <a:pt x="590" y="0"/>
                </a:cubicBezTo>
                <a:cubicBezTo>
                  <a:pt x="605" y="0"/>
                  <a:pt x="620" y="136"/>
                  <a:pt x="635" y="136"/>
                </a:cubicBezTo>
                <a:cubicBezTo>
                  <a:pt x="650" y="136"/>
                  <a:pt x="665" y="68"/>
                  <a:pt x="681" y="0"/>
                </a:cubicBezTo>
              </a:path>
            </a:pathLst>
          </a:custGeom>
          <a:noFill/>
          <a:ln w="28575" cmpd="sng">
            <a:solidFill>
              <a:srgbClr val="6600FF"/>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3384" name="Oval 40"/>
          <p:cNvSpPr>
            <a:spLocks noChangeArrowheads="1"/>
          </p:cNvSpPr>
          <p:nvPr/>
        </p:nvSpPr>
        <p:spPr bwMode="auto">
          <a:xfrm rot="18826341" flipV="1">
            <a:off x="5547096" y="2966956"/>
            <a:ext cx="331788" cy="152400"/>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85" name="Oval 41"/>
          <p:cNvSpPr>
            <a:spLocks noChangeArrowheads="1"/>
          </p:cNvSpPr>
          <p:nvPr/>
        </p:nvSpPr>
        <p:spPr bwMode="auto">
          <a:xfrm rot="2708485">
            <a:off x="6888534" y="2955843"/>
            <a:ext cx="312738" cy="142875"/>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86" name="Oval 42"/>
          <p:cNvSpPr>
            <a:spLocks noChangeArrowheads="1"/>
          </p:cNvSpPr>
          <p:nvPr/>
        </p:nvSpPr>
        <p:spPr bwMode="auto">
          <a:xfrm rot="2623299">
            <a:off x="5571702" y="4660918"/>
            <a:ext cx="331788" cy="152400"/>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87" name="Oval 43"/>
          <p:cNvSpPr>
            <a:spLocks noChangeArrowheads="1"/>
          </p:cNvSpPr>
          <p:nvPr/>
        </p:nvSpPr>
        <p:spPr bwMode="auto">
          <a:xfrm rot="8498091">
            <a:off x="6925840" y="4694255"/>
            <a:ext cx="312737" cy="142875"/>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88" name="Oval 44"/>
          <p:cNvSpPr>
            <a:spLocks noChangeArrowheads="1"/>
          </p:cNvSpPr>
          <p:nvPr/>
        </p:nvSpPr>
        <p:spPr bwMode="auto">
          <a:xfrm rot="18826341" flipV="1">
            <a:off x="5559796" y="5803124"/>
            <a:ext cx="331788" cy="152400"/>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389" name="Oval 45"/>
          <p:cNvSpPr>
            <a:spLocks noChangeArrowheads="1"/>
          </p:cNvSpPr>
          <p:nvPr/>
        </p:nvSpPr>
        <p:spPr bwMode="auto">
          <a:xfrm rot="2708485">
            <a:off x="6901234" y="5792011"/>
            <a:ext cx="312738" cy="142875"/>
          </a:xfrm>
          <a:prstGeom prst="ellipse">
            <a:avLst/>
          </a:prstGeom>
          <a:gradFill rotWithShape="1">
            <a:gsLst>
              <a:gs pos="0">
                <a:srgbClr val="6600FF"/>
              </a:gs>
              <a:gs pos="100000">
                <a:srgbClr val="6600FF">
                  <a:gamma/>
                  <a:shade val="46275"/>
                  <a:invGamma/>
                </a:srgbClr>
              </a:gs>
            </a:gsLst>
            <a:path path="shape">
              <a:fillToRect l="50000" t="50000" r="50000" b="50000"/>
            </a:path>
          </a:gra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6" name="Rectangle 104"/>
          <p:cNvSpPr>
            <a:spLocks noChangeArrowheads="1"/>
          </p:cNvSpPr>
          <p:nvPr/>
        </p:nvSpPr>
        <p:spPr bwMode="auto">
          <a:xfrm>
            <a:off x="565260" y="152014"/>
            <a:ext cx="7992888" cy="646331"/>
          </a:xfrm>
          <a:prstGeom prst="rect">
            <a:avLst/>
          </a:prstGeom>
          <a:noFill/>
          <a:ln w="9525" algn="ctr">
            <a:noFill/>
            <a:miter lim="800000"/>
            <a:headEnd/>
            <a:tailEnd/>
          </a:ln>
          <a:effectLst/>
        </p:spPr>
        <p:txBody>
          <a:bodyPr wrap="square">
            <a:spAutoFit/>
          </a:bodyPr>
          <a:lstStyle/>
          <a:p>
            <a:pPr algn="ctr">
              <a:spcBef>
                <a:spcPct val="50000"/>
              </a:spcBef>
            </a:pPr>
            <a:r>
              <a:rPr lang="en-US" altLang="zh-CN" sz="3600" b="1" dirty="0" smtClean="0">
                <a:latin typeface="Arial Narrow" pitchFamily="34" charset="0"/>
                <a:ea typeface="宋体" charset="-122"/>
                <a:cs typeface="Arial" charset="0"/>
              </a:rPr>
              <a:t>Technique……</a:t>
            </a:r>
            <a:endParaRPr lang="en-US" altLang="zh-CN" sz="3600" b="1" dirty="0">
              <a:latin typeface="Arial Narrow" pitchFamily="34" charset="0"/>
              <a:ea typeface="宋体" charset="-122"/>
              <a:cs typeface="Arial" charset="0"/>
            </a:endParaRPr>
          </a:p>
        </p:txBody>
      </p:sp>
    </p:spTree>
    <p:custDataLst>
      <p:tags r:id="rId1"/>
    </p:custDataLst>
    <p:extLst>
      <p:ext uri="{BB962C8B-B14F-4D97-AF65-F5344CB8AC3E}">
        <p14:creationId xmlns="" xmlns:p14="http://schemas.microsoft.com/office/powerpoint/2010/main" val="3593129421"/>
      </p:ext>
    </p:extLst>
  </p:cSld>
  <p:clrMapOvr>
    <a:masterClrMapping/>
  </p:clrMapOvr>
  <p:transition advTm="1833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313357"/>
                                        </p:tgtEl>
                                        <p:attrNameLst>
                                          <p:attrName>style.visibility</p:attrName>
                                        </p:attrNameLst>
                                      </p:cBhvr>
                                      <p:to>
                                        <p:strVal val="visible"/>
                                      </p:to>
                                    </p:set>
                                    <p:animEffect transition="in" filter="strips(upRight)">
                                      <p:cBhvr>
                                        <p:cTn id="7" dur="500"/>
                                        <p:tgtEl>
                                          <p:spTgt spid="31335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13361"/>
                                        </p:tgtEl>
                                        <p:attrNameLst>
                                          <p:attrName>style.visibility</p:attrName>
                                        </p:attrNameLst>
                                      </p:cBhvr>
                                      <p:to>
                                        <p:strVal val="visible"/>
                                      </p:to>
                                    </p:set>
                                    <p:animEffect transition="in" filter="box(in)">
                                      <p:cBhvr>
                                        <p:cTn id="10" dur="500"/>
                                        <p:tgtEl>
                                          <p:spTgt spid="313361"/>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313352"/>
                                        </p:tgtEl>
                                        <p:attrNameLst>
                                          <p:attrName>style.visibility</p:attrName>
                                        </p:attrNameLst>
                                      </p:cBhvr>
                                      <p:to>
                                        <p:strVal val="visible"/>
                                      </p:to>
                                    </p:set>
                                    <p:animEffect transition="in" filter="box(in)">
                                      <p:cBhvr>
                                        <p:cTn id="13" dur="500"/>
                                        <p:tgtEl>
                                          <p:spTgt spid="31335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13363"/>
                                        </p:tgtEl>
                                        <p:attrNameLst>
                                          <p:attrName>style.visibility</p:attrName>
                                        </p:attrNameLst>
                                      </p:cBhvr>
                                      <p:to>
                                        <p:strVal val="visible"/>
                                      </p:to>
                                    </p:set>
                                    <p:animEffect transition="in" filter="blinds(horizontal)">
                                      <p:cBhvr>
                                        <p:cTn id="16" dur="500"/>
                                        <p:tgtEl>
                                          <p:spTgt spid="313363"/>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13364"/>
                                        </p:tgtEl>
                                        <p:attrNameLst>
                                          <p:attrName>style.visibility</p:attrName>
                                        </p:attrNameLst>
                                      </p:cBhvr>
                                      <p:to>
                                        <p:strVal val="visible"/>
                                      </p:to>
                                    </p:set>
                                    <p:animEffect transition="in" filter="blinds(horizontal)">
                                      <p:cBhvr>
                                        <p:cTn id="19" dur="500"/>
                                        <p:tgtEl>
                                          <p:spTgt spid="313364"/>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313384"/>
                                        </p:tgtEl>
                                        <p:attrNameLst>
                                          <p:attrName>style.visibility</p:attrName>
                                        </p:attrNameLst>
                                      </p:cBhvr>
                                      <p:to>
                                        <p:strVal val="visible"/>
                                      </p:to>
                                    </p:set>
                                    <p:animEffect transition="in" filter="blinds(horizontal)">
                                      <p:cBhvr>
                                        <p:cTn id="22" dur="500"/>
                                        <p:tgtEl>
                                          <p:spTgt spid="313384"/>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313385"/>
                                        </p:tgtEl>
                                        <p:attrNameLst>
                                          <p:attrName>style.visibility</p:attrName>
                                        </p:attrNameLst>
                                      </p:cBhvr>
                                      <p:to>
                                        <p:strVal val="visible"/>
                                      </p:to>
                                    </p:set>
                                    <p:animEffect transition="in" filter="blinds(horizontal)">
                                      <p:cBhvr>
                                        <p:cTn id="25" dur="500"/>
                                        <p:tgtEl>
                                          <p:spTgt spid="31338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12" fill="hold" grpId="0" nodeType="clickEffect">
                                  <p:stCondLst>
                                    <p:cond delay="0"/>
                                  </p:stCondLst>
                                  <p:childTnLst>
                                    <p:set>
                                      <p:cBhvr>
                                        <p:cTn id="29" dur="1" fill="hold">
                                          <p:stCondLst>
                                            <p:cond delay="0"/>
                                          </p:stCondLst>
                                        </p:cTn>
                                        <p:tgtEl>
                                          <p:spTgt spid="313360"/>
                                        </p:tgtEl>
                                        <p:attrNameLst>
                                          <p:attrName>style.visibility</p:attrName>
                                        </p:attrNameLst>
                                      </p:cBhvr>
                                      <p:to>
                                        <p:strVal val="visible"/>
                                      </p:to>
                                    </p:set>
                                    <p:animEffect transition="in" filter="strips(downLeft)">
                                      <p:cBhvr>
                                        <p:cTn id="30" dur="500"/>
                                        <p:tgtEl>
                                          <p:spTgt spid="313360"/>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313346"/>
                                        </p:tgtEl>
                                        <p:attrNameLst>
                                          <p:attrName>style.visibility</p:attrName>
                                        </p:attrNameLst>
                                      </p:cBhvr>
                                      <p:to>
                                        <p:strVal val="visible"/>
                                      </p:to>
                                    </p:set>
                                    <p:animEffect transition="in" filter="box(in)">
                                      <p:cBhvr>
                                        <p:cTn id="33" dur="500"/>
                                        <p:tgtEl>
                                          <p:spTgt spid="313346"/>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313386"/>
                                        </p:tgtEl>
                                        <p:attrNameLst>
                                          <p:attrName>style.visibility</p:attrName>
                                        </p:attrNameLst>
                                      </p:cBhvr>
                                      <p:to>
                                        <p:strVal val="visible"/>
                                      </p:to>
                                    </p:set>
                                    <p:animEffect transition="in" filter="blinds(horizontal)">
                                      <p:cBhvr>
                                        <p:cTn id="36" dur="500"/>
                                        <p:tgtEl>
                                          <p:spTgt spid="313386"/>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313387"/>
                                        </p:tgtEl>
                                        <p:attrNameLst>
                                          <p:attrName>style.visibility</p:attrName>
                                        </p:attrNameLst>
                                      </p:cBhvr>
                                      <p:to>
                                        <p:strVal val="visible"/>
                                      </p:to>
                                    </p:set>
                                    <p:animEffect transition="in" filter="blinds(horizontal)">
                                      <p:cBhvr>
                                        <p:cTn id="39" dur="500"/>
                                        <p:tgtEl>
                                          <p:spTgt spid="313387"/>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313388"/>
                                        </p:tgtEl>
                                        <p:attrNameLst>
                                          <p:attrName>style.visibility</p:attrName>
                                        </p:attrNameLst>
                                      </p:cBhvr>
                                      <p:to>
                                        <p:strVal val="visible"/>
                                      </p:to>
                                    </p:set>
                                    <p:animEffect transition="in" filter="blinds(horizontal)">
                                      <p:cBhvr>
                                        <p:cTn id="42" dur="500"/>
                                        <p:tgtEl>
                                          <p:spTgt spid="313388"/>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313389"/>
                                        </p:tgtEl>
                                        <p:attrNameLst>
                                          <p:attrName>style.visibility</p:attrName>
                                        </p:attrNameLst>
                                      </p:cBhvr>
                                      <p:to>
                                        <p:strVal val="visible"/>
                                      </p:to>
                                    </p:set>
                                    <p:animEffect transition="in" filter="blinds(horizontal)">
                                      <p:cBhvr>
                                        <p:cTn id="45" dur="500"/>
                                        <p:tgtEl>
                                          <p:spTgt spid="313389"/>
                                        </p:tgtEl>
                                      </p:cBhvr>
                                    </p:animEffect>
                                  </p:childTnLst>
                                </p:cTn>
                              </p:par>
                            </p:childTnLst>
                          </p:cTn>
                        </p:par>
                        <p:par>
                          <p:cTn id="46" fill="hold" nodeType="afterGroup">
                            <p:stCondLst>
                              <p:cond delay="500"/>
                            </p:stCondLst>
                            <p:childTnLst>
                              <p:par>
                                <p:cTn id="47" presetID="4" presetClass="entr" presetSubtype="16" fill="hold" grpId="0" nodeType="afterEffect">
                                  <p:stCondLst>
                                    <p:cond delay="0"/>
                                  </p:stCondLst>
                                  <p:childTnLst>
                                    <p:set>
                                      <p:cBhvr>
                                        <p:cTn id="48" dur="1" fill="hold">
                                          <p:stCondLst>
                                            <p:cond delay="0"/>
                                          </p:stCondLst>
                                        </p:cTn>
                                        <p:tgtEl>
                                          <p:spTgt spid="313366"/>
                                        </p:tgtEl>
                                        <p:attrNameLst>
                                          <p:attrName>style.visibility</p:attrName>
                                        </p:attrNameLst>
                                      </p:cBhvr>
                                      <p:to>
                                        <p:strVal val="visible"/>
                                      </p:to>
                                    </p:set>
                                    <p:animEffect transition="in" filter="box(in)">
                                      <p:cBhvr>
                                        <p:cTn id="49" dur="500"/>
                                        <p:tgtEl>
                                          <p:spTgt spid="313366"/>
                                        </p:tgtEl>
                                      </p:cBhvr>
                                    </p:animEffect>
                                  </p:childTnLst>
                                </p:cTn>
                              </p:par>
                            </p:childTnLst>
                          </p:cTn>
                        </p:par>
                        <p:par>
                          <p:cTn id="50" fill="hold" nodeType="afterGroup">
                            <p:stCondLst>
                              <p:cond delay="1000"/>
                            </p:stCondLst>
                            <p:childTnLst>
                              <p:par>
                                <p:cTn id="51" presetID="18" presetClass="entr" presetSubtype="12" fill="hold" nodeType="afterEffect">
                                  <p:stCondLst>
                                    <p:cond delay="0"/>
                                  </p:stCondLst>
                                  <p:childTnLst>
                                    <p:set>
                                      <p:cBhvr>
                                        <p:cTn id="52" dur="1" fill="hold">
                                          <p:stCondLst>
                                            <p:cond delay="0"/>
                                          </p:stCondLst>
                                        </p:cTn>
                                        <p:tgtEl>
                                          <p:spTgt spid="313368"/>
                                        </p:tgtEl>
                                        <p:attrNameLst>
                                          <p:attrName>style.visibility</p:attrName>
                                        </p:attrNameLst>
                                      </p:cBhvr>
                                      <p:to>
                                        <p:strVal val="visible"/>
                                      </p:to>
                                    </p:set>
                                    <p:animEffect transition="in" filter="strips(downLeft)">
                                      <p:cBhvr>
                                        <p:cTn id="53" dur="500"/>
                                        <p:tgtEl>
                                          <p:spTgt spid="313368"/>
                                        </p:tgtEl>
                                      </p:cBhvr>
                                    </p:animEffect>
                                  </p:childTnLst>
                                </p:cTn>
                              </p:par>
                            </p:childTnLst>
                          </p:cTn>
                        </p:par>
                        <p:par>
                          <p:cTn id="54" fill="hold" nodeType="afterGroup">
                            <p:stCondLst>
                              <p:cond delay="1500"/>
                            </p:stCondLst>
                            <p:childTnLst>
                              <p:par>
                                <p:cTn id="55" presetID="18" presetClass="entr" presetSubtype="12" fill="hold" nodeType="afterEffect">
                                  <p:stCondLst>
                                    <p:cond delay="0"/>
                                  </p:stCondLst>
                                  <p:childTnLst>
                                    <p:set>
                                      <p:cBhvr>
                                        <p:cTn id="56" dur="1" fill="hold">
                                          <p:stCondLst>
                                            <p:cond delay="0"/>
                                          </p:stCondLst>
                                        </p:cTn>
                                        <p:tgtEl>
                                          <p:spTgt spid="313373"/>
                                        </p:tgtEl>
                                        <p:attrNameLst>
                                          <p:attrName>style.visibility</p:attrName>
                                        </p:attrNameLst>
                                      </p:cBhvr>
                                      <p:to>
                                        <p:strVal val="visible"/>
                                      </p:to>
                                    </p:set>
                                    <p:animEffect transition="in" filter="strips(downLeft)">
                                      <p:cBhvr>
                                        <p:cTn id="57" dur="500"/>
                                        <p:tgtEl>
                                          <p:spTgt spid="313373"/>
                                        </p:tgtEl>
                                      </p:cBhvr>
                                    </p:animEffect>
                                  </p:childTnLst>
                                </p:cTn>
                              </p:par>
                            </p:childTnLst>
                          </p:cTn>
                        </p:par>
                        <p:par>
                          <p:cTn id="58" fill="hold" nodeType="afterGroup">
                            <p:stCondLst>
                              <p:cond delay="2000"/>
                            </p:stCondLst>
                            <p:childTnLst>
                              <p:par>
                                <p:cTn id="59" presetID="4" presetClass="entr" presetSubtype="16" fill="hold" grpId="0" nodeType="afterEffect">
                                  <p:stCondLst>
                                    <p:cond delay="0"/>
                                  </p:stCondLst>
                                  <p:childTnLst>
                                    <p:set>
                                      <p:cBhvr>
                                        <p:cTn id="60" dur="1" fill="hold">
                                          <p:stCondLst>
                                            <p:cond delay="0"/>
                                          </p:stCondLst>
                                        </p:cTn>
                                        <p:tgtEl>
                                          <p:spTgt spid="313367"/>
                                        </p:tgtEl>
                                        <p:attrNameLst>
                                          <p:attrName>style.visibility</p:attrName>
                                        </p:attrNameLst>
                                      </p:cBhvr>
                                      <p:to>
                                        <p:strVal val="visible"/>
                                      </p:to>
                                    </p:set>
                                    <p:animEffect transition="in" filter="box(in)">
                                      <p:cBhvr>
                                        <p:cTn id="61" dur="500"/>
                                        <p:tgtEl>
                                          <p:spTgt spid="313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6" grpId="0" animBg="1"/>
      <p:bldP spid="313352" grpId="0" animBg="1"/>
      <p:bldP spid="313357" grpId="0" animBg="1"/>
      <p:bldP spid="313360" grpId="0" animBg="1"/>
      <p:bldP spid="313361" grpId="0"/>
      <p:bldP spid="313363" grpId="0" animBg="1"/>
      <p:bldP spid="313364" grpId="0" animBg="1"/>
      <p:bldP spid="313366" grpId="0"/>
      <p:bldP spid="313367" grpId="0"/>
      <p:bldP spid="313384" grpId="0" animBg="1"/>
      <p:bldP spid="313385" grpId="0" animBg="1"/>
      <p:bldP spid="313386" grpId="0" animBg="1"/>
      <p:bldP spid="313387" grpId="0" animBg="1"/>
      <p:bldP spid="313388" grpId="0" animBg="1"/>
      <p:bldP spid="31338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83"/>
          <p:cNvGrpSpPr>
            <a:grpSpLocks/>
          </p:cNvGrpSpPr>
          <p:nvPr/>
        </p:nvGrpSpPr>
        <p:grpSpPr bwMode="auto">
          <a:xfrm>
            <a:off x="6642100" y="1831975"/>
            <a:ext cx="1639888" cy="1974850"/>
            <a:chOff x="1954" y="840"/>
            <a:chExt cx="1033" cy="1244"/>
          </a:xfrm>
        </p:grpSpPr>
        <p:sp>
          <p:nvSpPr>
            <p:cNvPr id="29751" name="Rectangle 84"/>
            <p:cNvSpPr>
              <a:spLocks noChangeAspect="1" noChangeArrowheads="1"/>
            </p:cNvSpPr>
            <p:nvPr/>
          </p:nvSpPr>
          <p:spPr bwMode="auto">
            <a:xfrm>
              <a:off x="2056" y="843"/>
              <a:ext cx="901" cy="1241"/>
            </a:xfrm>
            <a:prstGeom prst="rect">
              <a:avLst/>
            </a:prstGeom>
            <a:solidFill>
              <a:srgbClr val="CCFFCC">
                <a:alpha val="5999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29752" name="Text Box 85"/>
            <p:cNvSpPr txBox="1">
              <a:spLocks noChangeArrowheads="1"/>
            </p:cNvSpPr>
            <p:nvPr/>
          </p:nvSpPr>
          <p:spPr bwMode="auto">
            <a:xfrm>
              <a:off x="1954" y="840"/>
              <a:ext cx="1033" cy="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80000"/>
                </a:lnSpc>
              </a:pPr>
              <a:r>
                <a:rPr lang="en-US" sz="1600">
                  <a:solidFill>
                    <a:schemeClr val="tx1"/>
                  </a:solidFill>
                  <a:latin typeface="Arial Narrow" pitchFamily="34" charset="0"/>
                </a:rPr>
                <a:t>5% CO</a:t>
              </a:r>
              <a:r>
                <a:rPr lang="en-US" sz="1600" baseline="-25000">
                  <a:solidFill>
                    <a:schemeClr val="tx1"/>
                  </a:solidFill>
                  <a:latin typeface="Arial Narrow" pitchFamily="34" charset="0"/>
                </a:rPr>
                <a:t>2</a:t>
              </a:r>
              <a:r>
                <a:rPr lang="en-US" sz="800" baseline="-25000">
                  <a:solidFill>
                    <a:schemeClr val="tx1"/>
                  </a:solidFill>
                  <a:latin typeface="Arial Narrow" pitchFamily="34" charset="0"/>
                </a:rPr>
                <a:t> </a:t>
              </a:r>
              <a:endParaRPr lang="en-US" sz="1600">
                <a:solidFill>
                  <a:schemeClr val="tx1"/>
                </a:solidFill>
                <a:latin typeface="Arial Narrow" pitchFamily="34" charset="0"/>
              </a:endParaRPr>
            </a:p>
            <a:p>
              <a:pPr algn="ctr" eaLnBrk="1" hangingPunct="1">
                <a:lnSpc>
                  <a:spcPct val="80000"/>
                </a:lnSpc>
              </a:pPr>
              <a:r>
                <a:rPr lang="en-US" sz="1600">
                  <a:solidFill>
                    <a:schemeClr val="tx1"/>
                  </a:solidFill>
                  <a:latin typeface="Arial Narrow" pitchFamily="34" charset="0"/>
                </a:rPr>
                <a:t>33 mM HCO</a:t>
              </a:r>
              <a:r>
                <a:rPr lang="en-US" sz="1600" baseline="-25000">
                  <a:solidFill>
                    <a:schemeClr val="tx1"/>
                  </a:solidFill>
                  <a:latin typeface="Arial Narrow" pitchFamily="34" charset="0"/>
                </a:rPr>
                <a:t>3</a:t>
              </a:r>
              <a:r>
                <a:rPr lang="en-US" sz="1600" baseline="30000">
                  <a:solidFill>
                    <a:schemeClr val="tx1"/>
                  </a:solidFill>
                  <a:latin typeface="Arial Narrow" pitchFamily="34" charset="0"/>
                </a:rPr>
                <a:t>–</a:t>
              </a:r>
              <a:endParaRPr lang="en-US" sz="1600" baseline="30000">
                <a:solidFill>
                  <a:schemeClr val="tx1"/>
                </a:solidFill>
                <a:latin typeface="Arial Narrow" pitchFamily="34" charset="0"/>
                <a:sym typeface="Symbol" pitchFamily="18" charset="2"/>
              </a:endParaRPr>
            </a:p>
          </p:txBody>
        </p:sp>
      </p:grpSp>
      <p:sp>
        <p:nvSpPr>
          <p:cNvPr id="65" name="Oval 25"/>
          <p:cNvSpPr>
            <a:spLocks noChangeAspect="1" noChangeArrowheads="1"/>
          </p:cNvSpPr>
          <p:nvPr/>
        </p:nvSpPr>
        <p:spPr bwMode="auto">
          <a:xfrm>
            <a:off x="2326520" y="1666126"/>
            <a:ext cx="4398369" cy="4406409"/>
          </a:xfrm>
          <a:prstGeom prst="ellipse">
            <a:avLst/>
          </a:prstGeom>
          <a:solidFill>
            <a:srgbClr val="BAECBE">
              <a:alpha val="40000"/>
            </a:srgbClr>
          </a:solidFill>
          <a:ln w="19050">
            <a:solidFill>
              <a:schemeClr val="bg2">
                <a:lumMod val="20000"/>
                <a:lumOff val="80000"/>
              </a:schemeClr>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29698" name="Rectangle 2"/>
          <p:cNvSpPr>
            <a:spLocks noGrp="1" noChangeArrowheads="1"/>
          </p:cNvSpPr>
          <p:nvPr>
            <p:ph type="title"/>
          </p:nvPr>
        </p:nvSpPr>
        <p:spPr>
          <a:xfrm>
            <a:off x="0" y="114300"/>
            <a:ext cx="9144000" cy="1143000"/>
          </a:xfrm>
        </p:spPr>
        <p:txBody>
          <a:bodyPr>
            <a:normAutofit/>
          </a:bodyPr>
          <a:lstStyle/>
          <a:p>
            <a:pPr>
              <a:lnSpc>
                <a:spcPct val="80000"/>
              </a:lnSpc>
            </a:pPr>
            <a:r>
              <a:rPr lang="en-US" sz="3600" b="1" i="1" dirty="0" err="1" smtClean="0">
                <a:solidFill>
                  <a:schemeClr val="tx1"/>
                </a:solidFill>
                <a:latin typeface="Arial Narrow" pitchFamily="34" charset="0"/>
              </a:rPr>
              <a:t>Xenopus</a:t>
            </a:r>
            <a:r>
              <a:rPr lang="en-US" sz="3600" b="1" dirty="0" smtClean="0">
                <a:solidFill>
                  <a:schemeClr val="tx1"/>
                </a:solidFill>
                <a:latin typeface="Arial Narrow" pitchFamily="34" charset="0"/>
              </a:rPr>
              <a:t> </a:t>
            </a:r>
            <a:r>
              <a:rPr lang="en-US" sz="3600" b="1" dirty="0" err="1" smtClean="0">
                <a:solidFill>
                  <a:schemeClr val="tx1"/>
                </a:solidFill>
                <a:latin typeface="Arial Narrow" pitchFamily="34" charset="0"/>
              </a:rPr>
              <a:t>oocyte</a:t>
            </a:r>
            <a:r>
              <a:rPr lang="en-US" sz="3600" b="1" dirty="0" smtClean="0">
                <a:solidFill>
                  <a:schemeClr val="tx1"/>
                </a:solidFill>
                <a:latin typeface="Arial Narrow" pitchFamily="34" charset="0"/>
              </a:rPr>
              <a:t>:</a:t>
            </a:r>
            <a:br>
              <a:rPr lang="en-US" sz="3600" b="1" dirty="0" smtClean="0">
                <a:solidFill>
                  <a:schemeClr val="tx1"/>
                </a:solidFill>
                <a:latin typeface="Arial Narrow" pitchFamily="34" charset="0"/>
              </a:rPr>
            </a:br>
            <a:r>
              <a:rPr lang="en-US" sz="3600" b="1" dirty="0" smtClean="0">
                <a:solidFill>
                  <a:schemeClr val="tx1"/>
                </a:solidFill>
                <a:latin typeface="Arial Narrow" pitchFamily="34" charset="0"/>
              </a:rPr>
              <a:t>pH Changes Caused by CO</a:t>
            </a:r>
            <a:r>
              <a:rPr lang="en-US" sz="3600" b="1" baseline="-25000" dirty="0" smtClean="0">
                <a:solidFill>
                  <a:schemeClr val="tx1"/>
                </a:solidFill>
                <a:latin typeface="Arial Narrow" pitchFamily="34" charset="0"/>
              </a:rPr>
              <a:t>2</a:t>
            </a:r>
            <a:r>
              <a:rPr lang="en-US" sz="3600" b="1" dirty="0" smtClean="0">
                <a:solidFill>
                  <a:schemeClr val="tx1"/>
                </a:solidFill>
                <a:latin typeface="Arial Narrow" pitchFamily="34" charset="0"/>
              </a:rPr>
              <a:t> Influx</a:t>
            </a:r>
          </a:p>
        </p:txBody>
      </p:sp>
      <p:sp>
        <p:nvSpPr>
          <p:cNvPr id="507932" name="Rectangle 28"/>
          <p:cNvSpPr>
            <a:spLocks noChangeAspect="1" noChangeArrowheads="1"/>
          </p:cNvSpPr>
          <p:nvPr/>
        </p:nvSpPr>
        <p:spPr bwMode="auto">
          <a:xfrm>
            <a:off x="2632075" y="5205413"/>
            <a:ext cx="995363" cy="493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600">
                <a:solidFill>
                  <a:srgbClr val="008000"/>
                </a:solidFill>
                <a:latin typeface="Arial Narrow" pitchFamily="34" charset="0"/>
              </a:rPr>
              <a:t>HCO</a:t>
            </a:r>
            <a:r>
              <a:rPr lang="en-US" sz="2600" baseline="-14000">
                <a:solidFill>
                  <a:srgbClr val="008000"/>
                </a:solidFill>
                <a:latin typeface="Arial Narrow" pitchFamily="34" charset="0"/>
              </a:rPr>
              <a:t>3</a:t>
            </a:r>
            <a:r>
              <a:rPr lang="en-US" sz="2600" baseline="30000">
                <a:solidFill>
                  <a:srgbClr val="008000"/>
                </a:solidFill>
                <a:latin typeface="Arial Narrow" pitchFamily="34" charset="0"/>
              </a:rPr>
              <a:t>–</a:t>
            </a:r>
          </a:p>
        </p:txBody>
      </p:sp>
      <p:sp>
        <p:nvSpPr>
          <p:cNvPr id="507933" name="Rectangle 29"/>
          <p:cNvSpPr>
            <a:spLocks noChangeAspect="1" noChangeArrowheads="1"/>
          </p:cNvSpPr>
          <p:nvPr/>
        </p:nvSpPr>
        <p:spPr bwMode="auto">
          <a:xfrm>
            <a:off x="3492500" y="4906963"/>
            <a:ext cx="6604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sz="2600">
                <a:solidFill>
                  <a:srgbClr val="008000"/>
                </a:solidFill>
                <a:latin typeface="Arial Narrow" pitchFamily="34" charset="0"/>
              </a:rPr>
              <a:t>H</a:t>
            </a:r>
            <a:r>
              <a:rPr lang="en-US" sz="2600" baseline="30000">
                <a:solidFill>
                  <a:srgbClr val="008000"/>
                </a:solidFill>
                <a:latin typeface="Arial Narrow" pitchFamily="34" charset="0"/>
              </a:rPr>
              <a:t>+</a:t>
            </a:r>
          </a:p>
        </p:txBody>
      </p:sp>
      <p:sp>
        <p:nvSpPr>
          <p:cNvPr id="507938" name="Rectangle 34"/>
          <p:cNvSpPr>
            <a:spLocks noChangeAspect="1" noChangeArrowheads="1"/>
          </p:cNvSpPr>
          <p:nvPr/>
        </p:nvSpPr>
        <p:spPr bwMode="auto">
          <a:xfrm>
            <a:off x="1009650" y="5205413"/>
            <a:ext cx="995363" cy="493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600">
                <a:solidFill>
                  <a:srgbClr val="008000"/>
                </a:solidFill>
                <a:latin typeface="Arial Narrow" pitchFamily="34" charset="0"/>
              </a:rPr>
              <a:t>HCO</a:t>
            </a:r>
            <a:r>
              <a:rPr lang="en-US" sz="2600" baseline="-14000">
                <a:solidFill>
                  <a:srgbClr val="008000"/>
                </a:solidFill>
                <a:latin typeface="Arial Narrow" pitchFamily="34" charset="0"/>
              </a:rPr>
              <a:t>3</a:t>
            </a:r>
            <a:r>
              <a:rPr lang="en-US" sz="2600" baseline="30000">
                <a:solidFill>
                  <a:srgbClr val="008000"/>
                </a:solidFill>
                <a:latin typeface="Arial Narrow" pitchFamily="34" charset="0"/>
              </a:rPr>
              <a:t>–</a:t>
            </a:r>
          </a:p>
        </p:txBody>
      </p:sp>
      <p:sp>
        <p:nvSpPr>
          <p:cNvPr id="507939" name="Line 35"/>
          <p:cNvSpPr>
            <a:spLocks noChangeShapeType="1"/>
          </p:cNvSpPr>
          <p:nvPr/>
        </p:nvSpPr>
        <p:spPr bwMode="auto">
          <a:xfrm flipH="1">
            <a:off x="1965325" y="5473700"/>
            <a:ext cx="687388" cy="4763"/>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07948" name="Text Box 44"/>
          <p:cNvSpPr txBox="1">
            <a:spLocks noChangeArrowheads="1"/>
          </p:cNvSpPr>
          <p:nvPr/>
        </p:nvSpPr>
        <p:spPr bwMode="auto">
          <a:xfrm>
            <a:off x="3814763" y="5135563"/>
            <a:ext cx="762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a:latin typeface="Arial Narrow" pitchFamily="34" charset="0"/>
                <a:sym typeface="Symbol" pitchFamily="18" charset="2"/>
              </a:rPr>
              <a:t></a:t>
            </a:r>
            <a:r>
              <a:rPr lang="en-US" sz="2000">
                <a:latin typeface="Arial Narrow" pitchFamily="34" charset="0"/>
              </a:rPr>
              <a:t>pH</a:t>
            </a:r>
            <a:r>
              <a:rPr lang="en-US" sz="2000" baseline="-25000">
                <a:latin typeface="Arial Narrow" pitchFamily="34" charset="0"/>
              </a:rPr>
              <a:t>S</a:t>
            </a:r>
          </a:p>
        </p:txBody>
      </p:sp>
      <p:sp>
        <p:nvSpPr>
          <p:cNvPr id="507950" name="Rectangle 46"/>
          <p:cNvSpPr>
            <a:spLocks noChangeAspect="1" noChangeArrowheads="1"/>
          </p:cNvSpPr>
          <p:nvPr/>
        </p:nvSpPr>
        <p:spPr bwMode="auto">
          <a:xfrm>
            <a:off x="2181225" y="4967288"/>
            <a:ext cx="1080424" cy="400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a:solidFill>
                  <a:srgbClr val="FF0000"/>
                </a:solidFill>
                <a:latin typeface="Arial Narrow" pitchFamily="34" charset="0"/>
                <a:sym typeface="Symbol" pitchFamily="18" charset="2"/>
              </a:rPr>
              <a:t></a:t>
            </a:r>
            <a:r>
              <a:rPr lang="en-US" sz="2000">
                <a:solidFill>
                  <a:srgbClr val="FF0000"/>
                </a:solidFill>
                <a:latin typeface="Arial Narrow" pitchFamily="34" charset="0"/>
              </a:rPr>
              <a:t>[HCO</a:t>
            </a:r>
            <a:r>
              <a:rPr lang="en-US" sz="2000" baseline="-14000">
                <a:solidFill>
                  <a:srgbClr val="FF0000"/>
                </a:solidFill>
                <a:latin typeface="Arial Narrow" pitchFamily="34" charset="0"/>
              </a:rPr>
              <a:t>3</a:t>
            </a:r>
            <a:r>
              <a:rPr lang="en-US" sz="2000" baseline="30000">
                <a:solidFill>
                  <a:srgbClr val="FF0000"/>
                </a:solidFill>
                <a:latin typeface="Arial Narrow" pitchFamily="34" charset="0"/>
              </a:rPr>
              <a:t>–</a:t>
            </a:r>
            <a:r>
              <a:rPr lang="en-US" sz="2000">
                <a:solidFill>
                  <a:srgbClr val="FF0000"/>
                </a:solidFill>
                <a:latin typeface="Arial Narrow" pitchFamily="34" charset="0"/>
              </a:rPr>
              <a:t>]</a:t>
            </a:r>
          </a:p>
        </p:txBody>
      </p:sp>
      <p:sp>
        <p:nvSpPr>
          <p:cNvPr id="507951" name="Rectangle 47"/>
          <p:cNvSpPr>
            <a:spLocks noChangeArrowheads="1"/>
          </p:cNvSpPr>
          <p:nvPr/>
        </p:nvSpPr>
        <p:spPr bwMode="auto">
          <a:xfrm>
            <a:off x="4518025" y="5441950"/>
            <a:ext cx="2573338" cy="43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1275" tIns="19050" rIns="41275" bIns="19050">
            <a:spAutoFit/>
          </a:bodyPr>
          <a:lstStyle/>
          <a:p>
            <a:pPr defTabSz="165100" eaLnBrk="0" hangingPunct="0"/>
            <a:r>
              <a:rPr lang="en-US" sz="2600">
                <a:solidFill>
                  <a:schemeClr val="tx1"/>
                </a:solidFill>
                <a:latin typeface="Arial Narrow" pitchFamily="34" charset="0"/>
              </a:rPr>
              <a:t>pH … with 15-</a:t>
            </a:r>
            <a:r>
              <a:rPr lang="en-US" sz="2600">
                <a:solidFill>
                  <a:schemeClr val="tx1"/>
                </a:solidFill>
                <a:latin typeface="Arial Narrow" pitchFamily="34" charset="0"/>
                <a:sym typeface="Symbol" pitchFamily="18" charset="2"/>
              </a:rPr>
              <a:t>m tip</a:t>
            </a:r>
          </a:p>
        </p:txBody>
      </p:sp>
      <p:sp>
        <p:nvSpPr>
          <p:cNvPr id="29723" name="Freeform 86"/>
          <p:cNvSpPr>
            <a:spLocks noChangeAspect="1"/>
          </p:cNvSpPr>
          <p:nvPr/>
        </p:nvSpPr>
        <p:spPr bwMode="auto">
          <a:xfrm>
            <a:off x="7439025" y="2984500"/>
            <a:ext cx="706438" cy="633413"/>
          </a:xfrm>
          <a:custGeom>
            <a:avLst/>
            <a:gdLst>
              <a:gd name="T0" fmla="*/ 2147483647 w 257"/>
              <a:gd name="T1" fmla="*/ 0 h 265"/>
              <a:gd name="T2" fmla="*/ 2147483647 w 257"/>
              <a:gd name="T3" fmla="*/ 2147483647 h 265"/>
              <a:gd name="T4" fmla="*/ 0 w 257"/>
              <a:gd name="T5" fmla="*/ 2147483647 h 265"/>
              <a:gd name="T6" fmla="*/ 2147483647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rnd">
                <a:solidFill>
                  <a:schemeClr val="tx1"/>
                </a:solidFill>
                <a:round/>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6" name="Group 87"/>
          <p:cNvGrpSpPr>
            <a:grpSpLocks noChangeAspect="1"/>
          </p:cNvGrpSpPr>
          <p:nvPr/>
        </p:nvGrpSpPr>
        <p:grpSpPr bwMode="auto">
          <a:xfrm>
            <a:off x="6507163" y="2343150"/>
            <a:ext cx="1720850" cy="852488"/>
            <a:chOff x="811" y="800"/>
            <a:chExt cx="606" cy="213"/>
          </a:xfrm>
        </p:grpSpPr>
        <p:sp>
          <p:nvSpPr>
            <p:cNvPr id="29749" name="Freeform 88"/>
            <p:cNvSpPr>
              <a:spLocks noChangeAspect="1"/>
            </p:cNvSpPr>
            <p:nvPr/>
          </p:nvSpPr>
          <p:spPr bwMode="auto">
            <a:xfrm>
              <a:off x="811" y="987"/>
              <a:ext cx="109" cy="26"/>
            </a:xfrm>
            <a:custGeom>
              <a:avLst/>
              <a:gdLst>
                <a:gd name="T0" fmla="*/ 1 w 206"/>
                <a:gd name="T1" fmla="*/ 13 h 26"/>
                <a:gd name="T2" fmla="*/ 1 w 206"/>
                <a:gd name="T3" fmla="*/ 17 h 26"/>
                <a:gd name="T4" fmla="*/ 1 w 206"/>
                <a:gd name="T5" fmla="*/ 13 h 26"/>
                <a:gd name="T6" fmla="*/ 1 w 206"/>
                <a:gd name="T7" fmla="*/ 13 h 26"/>
                <a:gd name="T8" fmla="*/ 1 w 206"/>
                <a:gd name="T9" fmla="*/ 13 h 26"/>
                <a:gd name="T10" fmla="*/ 1 w 206"/>
                <a:gd name="T11" fmla="*/ 9 h 26"/>
                <a:gd name="T12" fmla="*/ 1 w 206"/>
                <a:gd name="T13" fmla="*/ 22 h 26"/>
                <a:gd name="T14" fmla="*/ 1 w 206"/>
                <a:gd name="T15" fmla="*/ 17 h 26"/>
                <a:gd name="T16" fmla="*/ 1 w 206"/>
                <a:gd name="T17" fmla="*/ 9 h 26"/>
                <a:gd name="T18" fmla="*/ 1 w 206"/>
                <a:gd name="T19" fmla="*/ 9 h 26"/>
                <a:gd name="T20" fmla="*/ 1 w 206"/>
                <a:gd name="T21" fmla="*/ 13 h 26"/>
                <a:gd name="T22" fmla="*/ 1 w 206"/>
                <a:gd name="T23" fmla="*/ 22 h 26"/>
                <a:gd name="T24" fmla="*/ 1 w 206"/>
                <a:gd name="T25" fmla="*/ 13 h 26"/>
                <a:gd name="T26" fmla="*/ 1 w 206"/>
                <a:gd name="T27" fmla="*/ 13 h 26"/>
                <a:gd name="T28" fmla="*/ 1 w 206"/>
                <a:gd name="T29" fmla="*/ 9 h 26"/>
                <a:gd name="T30" fmla="*/ 1 w 206"/>
                <a:gd name="T31" fmla="*/ 17 h 26"/>
                <a:gd name="T32" fmla="*/ 1 w 206"/>
                <a:gd name="T33" fmla="*/ 13 h 26"/>
                <a:gd name="T34" fmla="*/ 1 w 206"/>
                <a:gd name="T35" fmla="*/ 13 h 26"/>
                <a:gd name="T36" fmla="*/ 1 w 206"/>
                <a:gd name="T37" fmla="*/ 17 h 26"/>
                <a:gd name="T38" fmla="*/ 1 w 206"/>
                <a:gd name="T39" fmla="*/ 13 h 26"/>
                <a:gd name="T40" fmla="*/ 1 w 206"/>
                <a:gd name="T41" fmla="*/ 13 h 26"/>
                <a:gd name="T42" fmla="*/ 1 w 206"/>
                <a:gd name="T43" fmla="*/ 17 h 26"/>
                <a:gd name="T44" fmla="*/ 1 w 206"/>
                <a:gd name="T45" fmla="*/ 22 h 26"/>
                <a:gd name="T46" fmla="*/ 1 w 206"/>
                <a:gd name="T47" fmla="*/ 17 h 26"/>
                <a:gd name="T48" fmla="*/ 1 w 206"/>
                <a:gd name="T49" fmla="*/ 9 h 26"/>
                <a:gd name="T50" fmla="*/ 1 w 206"/>
                <a:gd name="T51" fmla="*/ 13 h 26"/>
                <a:gd name="T52" fmla="*/ 1 w 206"/>
                <a:gd name="T53" fmla="*/ 22 h 26"/>
                <a:gd name="T54" fmla="*/ 1 w 206"/>
                <a:gd name="T55" fmla="*/ 9 h 26"/>
                <a:gd name="T56" fmla="*/ 1 w 206"/>
                <a:gd name="T57" fmla="*/ 9 h 26"/>
                <a:gd name="T58" fmla="*/ 1 w 206"/>
                <a:gd name="T59" fmla="*/ 17 h 26"/>
                <a:gd name="T60" fmla="*/ 1 w 206"/>
                <a:gd name="T61" fmla="*/ 9 h 26"/>
                <a:gd name="T62" fmla="*/ 1 w 206"/>
                <a:gd name="T63" fmla="*/ 9 h 26"/>
                <a:gd name="T64" fmla="*/ 1 w 206"/>
                <a:gd name="T65" fmla="*/ 13 h 26"/>
                <a:gd name="T66" fmla="*/ 1 w 206"/>
                <a:gd name="T67" fmla="*/ 9 h 26"/>
                <a:gd name="T68" fmla="*/ 1 w 206"/>
                <a:gd name="T69" fmla="*/ 17 h 26"/>
                <a:gd name="T70" fmla="*/ 1 w 206"/>
                <a:gd name="T71" fmla="*/ 13 h 26"/>
                <a:gd name="T72" fmla="*/ 1 w 206"/>
                <a:gd name="T73" fmla="*/ 13 h 26"/>
                <a:gd name="T74" fmla="*/ 1 w 206"/>
                <a:gd name="T75" fmla="*/ 13 h 26"/>
                <a:gd name="T76" fmla="*/ 1 w 206"/>
                <a:gd name="T77" fmla="*/ 22 h 26"/>
                <a:gd name="T78" fmla="*/ 1 w 206"/>
                <a:gd name="T79" fmla="*/ 22 h 26"/>
                <a:gd name="T80" fmla="*/ 1 w 206"/>
                <a:gd name="T81" fmla="*/ 13 h 26"/>
                <a:gd name="T82" fmla="*/ 1 w 206"/>
                <a:gd name="T83" fmla="*/ 13 h 26"/>
                <a:gd name="T84" fmla="*/ 1 w 206"/>
                <a:gd name="T85" fmla="*/ 13 h 26"/>
                <a:gd name="T86" fmla="*/ 1 w 206"/>
                <a:gd name="T87" fmla="*/ 17 h 26"/>
                <a:gd name="T88" fmla="*/ 1 w 206"/>
                <a:gd name="T89" fmla="*/ 9 h 26"/>
                <a:gd name="T90" fmla="*/ 1 w 206"/>
                <a:gd name="T91" fmla="*/ 17 h 26"/>
                <a:gd name="T92" fmla="*/ 1 w 206"/>
                <a:gd name="T93" fmla="*/ 9 h 26"/>
                <a:gd name="T94" fmla="*/ 1 w 206"/>
                <a:gd name="T95" fmla="*/ 22 h 26"/>
                <a:gd name="T96" fmla="*/ 1 w 206"/>
                <a:gd name="T97" fmla="*/ 17 h 26"/>
                <a:gd name="T98" fmla="*/ 1 w 206"/>
                <a:gd name="T99" fmla="*/ 0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6" h="26">
                  <a:moveTo>
                    <a:pt x="0" y="5"/>
                  </a:moveTo>
                  <a:lnTo>
                    <a:pt x="0" y="5"/>
                  </a:lnTo>
                  <a:lnTo>
                    <a:pt x="4" y="9"/>
                  </a:lnTo>
                  <a:lnTo>
                    <a:pt x="4" y="13"/>
                  </a:lnTo>
                  <a:lnTo>
                    <a:pt x="8" y="5"/>
                  </a:lnTo>
                  <a:lnTo>
                    <a:pt x="11" y="17"/>
                  </a:lnTo>
                  <a:lnTo>
                    <a:pt x="11" y="9"/>
                  </a:lnTo>
                  <a:lnTo>
                    <a:pt x="15" y="13"/>
                  </a:lnTo>
                  <a:lnTo>
                    <a:pt x="19" y="13"/>
                  </a:lnTo>
                  <a:lnTo>
                    <a:pt x="23" y="13"/>
                  </a:lnTo>
                  <a:lnTo>
                    <a:pt x="26" y="13"/>
                  </a:lnTo>
                  <a:lnTo>
                    <a:pt x="26" y="17"/>
                  </a:lnTo>
                  <a:lnTo>
                    <a:pt x="30" y="13"/>
                  </a:lnTo>
                  <a:lnTo>
                    <a:pt x="30" y="5"/>
                  </a:lnTo>
                  <a:lnTo>
                    <a:pt x="34" y="9"/>
                  </a:lnTo>
                  <a:lnTo>
                    <a:pt x="34" y="17"/>
                  </a:lnTo>
                  <a:lnTo>
                    <a:pt x="34" y="9"/>
                  </a:lnTo>
                  <a:lnTo>
                    <a:pt x="38" y="9"/>
                  </a:lnTo>
                  <a:lnTo>
                    <a:pt x="38" y="17"/>
                  </a:lnTo>
                  <a:lnTo>
                    <a:pt x="41" y="22"/>
                  </a:lnTo>
                  <a:lnTo>
                    <a:pt x="45" y="9"/>
                  </a:lnTo>
                  <a:lnTo>
                    <a:pt x="45" y="13"/>
                  </a:lnTo>
                  <a:lnTo>
                    <a:pt x="49" y="17"/>
                  </a:lnTo>
                  <a:lnTo>
                    <a:pt x="49" y="13"/>
                  </a:lnTo>
                  <a:lnTo>
                    <a:pt x="53" y="13"/>
                  </a:lnTo>
                  <a:lnTo>
                    <a:pt x="53" y="17"/>
                  </a:lnTo>
                  <a:lnTo>
                    <a:pt x="53" y="9"/>
                  </a:lnTo>
                  <a:lnTo>
                    <a:pt x="56" y="13"/>
                  </a:lnTo>
                  <a:lnTo>
                    <a:pt x="56" y="17"/>
                  </a:lnTo>
                  <a:lnTo>
                    <a:pt x="60" y="9"/>
                  </a:lnTo>
                  <a:lnTo>
                    <a:pt x="64" y="13"/>
                  </a:lnTo>
                  <a:lnTo>
                    <a:pt x="64" y="17"/>
                  </a:lnTo>
                  <a:lnTo>
                    <a:pt x="68" y="13"/>
                  </a:lnTo>
                  <a:lnTo>
                    <a:pt x="68" y="17"/>
                  </a:lnTo>
                  <a:lnTo>
                    <a:pt x="71" y="17"/>
                  </a:lnTo>
                  <a:lnTo>
                    <a:pt x="71" y="13"/>
                  </a:lnTo>
                  <a:lnTo>
                    <a:pt x="75" y="22"/>
                  </a:lnTo>
                  <a:lnTo>
                    <a:pt x="75" y="13"/>
                  </a:lnTo>
                  <a:lnTo>
                    <a:pt x="79" y="13"/>
                  </a:lnTo>
                  <a:lnTo>
                    <a:pt x="82" y="13"/>
                  </a:lnTo>
                  <a:lnTo>
                    <a:pt x="86" y="13"/>
                  </a:lnTo>
                  <a:lnTo>
                    <a:pt x="90" y="13"/>
                  </a:lnTo>
                  <a:lnTo>
                    <a:pt x="90" y="17"/>
                  </a:lnTo>
                  <a:lnTo>
                    <a:pt x="94" y="9"/>
                  </a:lnTo>
                  <a:lnTo>
                    <a:pt x="94" y="13"/>
                  </a:lnTo>
                  <a:lnTo>
                    <a:pt x="97" y="17"/>
                  </a:lnTo>
                  <a:lnTo>
                    <a:pt x="101" y="13"/>
                  </a:lnTo>
                  <a:lnTo>
                    <a:pt x="101" y="9"/>
                  </a:lnTo>
                  <a:lnTo>
                    <a:pt x="105" y="9"/>
                  </a:lnTo>
                  <a:lnTo>
                    <a:pt x="105" y="13"/>
                  </a:lnTo>
                  <a:lnTo>
                    <a:pt x="105" y="17"/>
                  </a:lnTo>
                  <a:lnTo>
                    <a:pt x="105" y="9"/>
                  </a:lnTo>
                  <a:lnTo>
                    <a:pt x="105" y="13"/>
                  </a:lnTo>
                  <a:lnTo>
                    <a:pt x="109" y="13"/>
                  </a:lnTo>
                  <a:lnTo>
                    <a:pt x="109" y="9"/>
                  </a:lnTo>
                  <a:lnTo>
                    <a:pt x="109" y="17"/>
                  </a:lnTo>
                  <a:lnTo>
                    <a:pt x="109" y="13"/>
                  </a:lnTo>
                  <a:lnTo>
                    <a:pt x="109" y="17"/>
                  </a:lnTo>
                  <a:lnTo>
                    <a:pt x="112" y="9"/>
                  </a:lnTo>
                  <a:lnTo>
                    <a:pt x="112" y="13"/>
                  </a:lnTo>
                  <a:lnTo>
                    <a:pt x="116" y="13"/>
                  </a:lnTo>
                  <a:lnTo>
                    <a:pt x="116" y="9"/>
                  </a:lnTo>
                  <a:lnTo>
                    <a:pt x="116" y="13"/>
                  </a:lnTo>
                  <a:lnTo>
                    <a:pt x="116" y="9"/>
                  </a:lnTo>
                  <a:lnTo>
                    <a:pt x="120" y="9"/>
                  </a:lnTo>
                  <a:lnTo>
                    <a:pt x="120" y="17"/>
                  </a:lnTo>
                  <a:lnTo>
                    <a:pt x="124" y="9"/>
                  </a:lnTo>
                  <a:lnTo>
                    <a:pt x="124" y="22"/>
                  </a:lnTo>
                  <a:lnTo>
                    <a:pt x="124" y="9"/>
                  </a:lnTo>
                  <a:lnTo>
                    <a:pt x="124" y="17"/>
                  </a:lnTo>
                  <a:lnTo>
                    <a:pt x="124" y="13"/>
                  </a:lnTo>
                  <a:lnTo>
                    <a:pt x="127" y="17"/>
                  </a:lnTo>
                  <a:lnTo>
                    <a:pt x="127" y="13"/>
                  </a:lnTo>
                  <a:lnTo>
                    <a:pt x="127" y="9"/>
                  </a:lnTo>
                  <a:lnTo>
                    <a:pt x="127" y="22"/>
                  </a:lnTo>
                  <a:lnTo>
                    <a:pt x="127" y="9"/>
                  </a:lnTo>
                  <a:lnTo>
                    <a:pt x="131" y="13"/>
                  </a:lnTo>
                  <a:lnTo>
                    <a:pt x="135" y="9"/>
                  </a:lnTo>
                  <a:lnTo>
                    <a:pt x="135" y="22"/>
                  </a:lnTo>
                  <a:lnTo>
                    <a:pt x="135" y="13"/>
                  </a:lnTo>
                  <a:lnTo>
                    <a:pt x="139" y="17"/>
                  </a:lnTo>
                  <a:lnTo>
                    <a:pt x="139" y="9"/>
                  </a:lnTo>
                  <a:lnTo>
                    <a:pt x="139" y="13"/>
                  </a:lnTo>
                  <a:lnTo>
                    <a:pt x="142" y="13"/>
                  </a:lnTo>
                  <a:lnTo>
                    <a:pt x="142" y="9"/>
                  </a:lnTo>
                  <a:lnTo>
                    <a:pt x="142" y="13"/>
                  </a:lnTo>
                  <a:lnTo>
                    <a:pt x="142" y="9"/>
                  </a:lnTo>
                  <a:lnTo>
                    <a:pt x="146" y="17"/>
                  </a:lnTo>
                  <a:lnTo>
                    <a:pt x="146" y="13"/>
                  </a:lnTo>
                  <a:lnTo>
                    <a:pt x="146" y="9"/>
                  </a:lnTo>
                  <a:lnTo>
                    <a:pt x="150" y="13"/>
                  </a:lnTo>
                  <a:lnTo>
                    <a:pt x="150" y="9"/>
                  </a:lnTo>
                  <a:lnTo>
                    <a:pt x="154" y="13"/>
                  </a:lnTo>
                  <a:lnTo>
                    <a:pt x="154" y="17"/>
                  </a:lnTo>
                  <a:lnTo>
                    <a:pt x="154" y="13"/>
                  </a:lnTo>
                  <a:lnTo>
                    <a:pt x="157" y="13"/>
                  </a:lnTo>
                  <a:lnTo>
                    <a:pt x="157" y="9"/>
                  </a:lnTo>
                  <a:lnTo>
                    <a:pt x="157" y="13"/>
                  </a:lnTo>
                  <a:lnTo>
                    <a:pt x="157" y="17"/>
                  </a:lnTo>
                  <a:lnTo>
                    <a:pt x="161" y="13"/>
                  </a:lnTo>
                  <a:lnTo>
                    <a:pt x="161" y="17"/>
                  </a:lnTo>
                  <a:lnTo>
                    <a:pt x="161" y="9"/>
                  </a:lnTo>
                  <a:lnTo>
                    <a:pt x="165" y="13"/>
                  </a:lnTo>
                  <a:lnTo>
                    <a:pt x="165" y="17"/>
                  </a:lnTo>
                  <a:lnTo>
                    <a:pt x="165" y="13"/>
                  </a:lnTo>
                  <a:lnTo>
                    <a:pt x="165" y="22"/>
                  </a:lnTo>
                  <a:lnTo>
                    <a:pt x="169" y="13"/>
                  </a:lnTo>
                  <a:lnTo>
                    <a:pt x="169" y="17"/>
                  </a:lnTo>
                  <a:lnTo>
                    <a:pt x="169" y="22"/>
                  </a:lnTo>
                  <a:lnTo>
                    <a:pt x="169" y="13"/>
                  </a:lnTo>
                  <a:lnTo>
                    <a:pt x="172" y="22"/>
                  </a:lnTo>
                  <a:lnTo>
                    <a:pt x="172" y="13"/>
                  </a:lnTo>
                  <a:lnTo>
                    <a:pt x="172" y="22"/>
                  </a:lnTo>
                  <a:lnTo>
                    <a:pt x="172" y="26"/>
                  </a:lnTo>
                  <a:lnTo>
                    <a:pt x="176" y="22"/>
                  </a:lnTo>
                  <a:lnTo>
                    <a:pt x="176" y="5"/>
                  </a:lnTo>
                  <a:lnTo>
                    <a:pt x="176" y="22"/>
                  </a:lnTo>
                  <a:lnTo>
                    <a:pt x="176" y="13"/>
                  </a:lnTo>
                  <a:lnTo>
                    <a:pt x="176" y="17"/>
                  </a:lnTo>
                  <a:lnTo>
                    <a:pt x="180" y="9"/>
                  </a:lnTo>
                  <a:lnTo>
                    <a:pt x="180" y="13"/>
                  </a:lnTo>
                  <a:lnTo>
                    <a:pt x="184" y="13"/>
                  </a:lnTo>
                  <a:lnTo>
                    <a:pt x="184" y="9"/>
                  </a:lnTo>
                  <a:lnTo>
                    <a:pt x="184" y="17"/>
                  </a:lnTo>
                  <a:lnTo>
                    <a:pt x="187" y="13"/>
                  </a:lnTo>
                  <a:lnTo>
                    <a:pt x="187" y="9"/>
                  </a:lnTo>
                  <a:lnTo>
                    <a:pt x="187" y="13"/>
                  </a:lnTo>
                  <a:lnTo>
                    <a:pt x="187" y="17"/>
                  </a:lnTo>
                  <a:lnTo>
                    <a:pt x="191" y="13"/>
                  </a:lnTo>
                  <a:lnTo>
                    <a:pt x="191" y="9"/>
                  </a:lnTo>
                  <a:lnTo>
                    <a:pt x="191" y="13"/>
                  </a:lnTo>
                  <a:lnTo>
                    <a:pt x="195" y="13"/>
                  </a:lnTo>
                  <a:lnTo>
                    <a:pt x="195" y="9"/>
                  </a:lnTo>
                  <a:lnTo>
                    <a:pt x="195" y="17"/>
                  </a:lnTo>
                  <a:lnTo>
                    <a:pt x="195" y="13"/>
                  </a:lnTo>
                  <a:lnTo>
                    <a:pt x="199" y="13"/>
                  </a:lnTo>
                  <a:lnTo>
                    <a:pt x="199" y="9"/>
                  </a:lnTo>
                  <a:lnTo>
                    <a:pt x="199" y="17"/>
                  </a:lnTo>
                  <a:lnTo>
                    <a:pt x="199" y="26"/>
                  </a:lnTo>
                  <a:lnTo>
                    <a:pt x="202" y="17"/>
                  </a:lnTo>
                  <a:lnTo>
                    <a:pt x="202" y="22"/>
                  </a:lnTo>
                  <a:lnTo>
                    <a:pt x="202" y="17"/>
                  </a:lnTo>
                  <a:lnTo>
                    <a:pt x="202" y="13"/>
                  </a:lnTo>
                  <a:lnTo>
                    <a:pt x="206" y="17"/>
                  </a:lnTo>
                  <a:lnTo>
                    <a:pt x="206" y="13"/>
                  </a:lnTo>
                  <a:lnTo>
                    <a:pt x="206"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9750" name="Freeform 89"/>
            <p:cNvSpPr>
              <a:spLocks noChangeAspect="1"/>
            </p:cNvSpPr>
            <p:nvPr/>
          </p:nvSpPr>
          <p:spPr bwMode="auto">
            <a:xfrm>
              <a:off x="918" y="800"/>
              <a:ext cx="499" cy="188"/>
            </a:xfrm>
            <a:custGeom>
              <a:avLst/>
              <a:gdLst>
                <a:gd name="T0" fmla="*/ 3 w 596"/>
                <a:gd name="T1" fmla="*/ 9 h 192"/>
                <a:gd name="T2" fmla="*/ 3 w 596"/>
                <a:gd name="T3" fmla="*/ 22 h 192"/>
                <a:gd name="T4" fmla="*/ 3 w 596"/>
                <a:gd name="T5" fmla="*/ 24 h 192"/>
                <a:gd name="T6" fmla="*/ 4 w 596"/>
                <a:gd name="T7" fmla="*/ 41 h 192"/>
                <a:gd name="T8" fmla="*/ 5 w 596"/>
                <a:gd name="T9" fmla="*/ 54 h 192"/>
                <a:gd name="T10" fmla="*/ 7 w 596"/>
                <a:gd name="T11" fmla="*/ 63 h 192"/>
                <a:gd name="T12" fmla="*/ 7 w 596"/>
                <a:gd name="T13" fmla="*/ 68 h 192"/>
                <a:gd name="T14" fmla="*/ 8 w 596"/>
                <a:gd name="T15" fmla="*/ 81 h 192"/>
                <a:gd name="T16" fmla="*/ 9 w 596"/>
                <a:gd name="T17" fmla="*/ 81 h 192"/>
                <a:gd name="T18" fmla="*/ 10 w 596"/>
                <a:gd name="T19" fmla="*/ 90 h 192"/>
                <a:gd name="T20" fmla="*/ 11 w 596"/>
                <a:gd name="T21" fmla="*/ 90 h 192"/>
                <a:gd name="T22" fmla="*/ 11 w 596"/>
                <a:gd name="T23" fmla="*/ 100 h 192"/>
                <a:gd name="T24" fmla="*/ 13 w 596"/>
                <a:gd name="T25" fmla="*/ 104 h 192"/>
                <a:gd name="T26" fmla="*/ 13 w 596"/>
                <a:gd name="T27" fmla="*/ 106 h 192"/>
                <a:gd name="T28" fmla="*/ 15 w 596"/>
                <a:gd name="T29" fmla="*/ 110 h 192"/>
                <a:gd name="T30" fmla="*/ 16 w 596"/>
                <a:gd name="T31" fmla="*/ 106 h 192"/>
                <a:gd name="T32" fmla="*/ 17 w 596"/>
                <a:gd name="T33" fmla="*/ 113 h 192"/>
                <a:gd name="T34" fmla="*/ 18 w 596"/>
                <a:gd name="T35" fmla="*/ 110 h 192"/>
                <a:gd name="T36" fmla="*/ 19 w 596"/>
                <a:gd name="T37" fmla="*/ 113 h 192"/>
                <a:gd name="T38" fmla="*/ 19 w 596"/>
                <a:gd name="T39" fmla="*/ 110 h 192"/>
                <a:gd name="T40" fmla="*/ 22 w 596"/>
                <a:gd name="T41" fmla="*/ 116 h 192"/>
                <a:gd name="T42" fmla="*/ 23 w 596"/>
                <a:gd name="T43" fmla="*/ 118 h 192"/>
                <a:gd name="T44" fmla="*/ 23 w 596"/>
                <a:gd name="T45" fmla="*/ 123 h 192"/>
                <a:gd name="T46" fmla="*/ 23 w 596"/>
                <a:gd name="T47" fmla="*/ 123 h 192"/>
                <a:gd name="T48" fmla="*/ 26 w 596"/>
                <a:gd name="T49" fmla="*/ 116 h 192"/>
                <a:gd name="T50" fmla="*/ 27 w 596"/>
                <a:gd name="T51" fmla="*/ 123 h 192"/>
                <a:gd name="T52" fmla="*/ 28 w 596"/>
                <a:gd name="T53" fmla="*/ 123 h 192"/>
                <a:gd name="T54" fmla="*/ 28 w 596"/>
                <a:gd name="T55" fmla="*/ 123 h 192"/>
                <a:gd name="T56" fmla="*/ 29 w 596"/>
                <a:gd name="T57" fmla="*/ 123 h 192"/>
                <a:gd name="T58" fmla="*/ 31 w 596"/>
                <a:gd name="T59" fmla="*/ 123 h 192"/>
                <a:gd name="T60" fmla="*/ 32 w 596"/>
                <a:gd name="T61" fmla="*/ 127 h 192"/>
                <a:gd name="T62" fmla="*/ 33 w 596"/>
                <a:gd name="T63" fmla="*/ 127 h 192"/>
                <a:gd name="T64" fmla="*/ 34 w 596"/>
                <a:gd name="T65" fmla="*/ 127 h 192"/>
                <a:gd name="T66" fmla="*/ 34 w 596"/>
                <a:gd name="T67" fmla="*/ 127 h 192"/>
                <a:gd name="T68" fmla="*/ 35 w 596"/>
                <a:gd name="T69" fmla="*/ 127 h 192"/>
                <a:gd name="T70" fmla="*/ 37 w 596"/>
                <a:gd name="T71" fmla="*/ 135 h 192"/>
                <a:gd name="T72" fmla="*/ 38 w 596"/>
                <a:gd name="T73" fmla="*/ 127 h 192"/>
                <a:gd name="T74" fmla="*/ 39 w 596"/>
                <a:gd name="T75" fmla="*/ 135 h 192"/>
                <a:gd name="T76" fmla="*/ 40 w 596"/>
                <a:gd name="T77" fmla="*/ 135 h 192"/>
                <a:gd name="T78" fmla="*/ 41 w 596"/>
                <a:gd name="T79" fmla="*/ 135 h 192"/>
                <a:gd name="T80" fmla="*/ 41 w 596"/>
                <a:gd name="T81" fmla="*/ 127 h 192"/>
                <a:gd name="T82" fmla="*/ 44 w 596"/>
                <a:gd name="T83" fmla="*/ 135 h 192"/>
                <a:gd name="T84" fmla="*/ 44 w 596"/>
                <a:gd name="T85" fmla="*/ 127 h 192"/>
                <a:gd name="T86" fmla="*/ 47 w 596"/>
                <a:gd name="T87" fmla="*/ 127 h 192"/>
                <a:gd name="T88" fmla="*/ 49 w 596"/>
                <a:gd name="T89" fmla="*/ 135 h 192"/>
                <a:gd name="T90" fmla="*/ 49 w 596"/>
                <a:gd name="T91" fmla="*/ 127 h 192"/>
                <a:gd name="T92" fmla="*/ 52 w 596"/>
                <a:gd name="T93" fmla="*/ 135 h 192"/>
                <a:gd name="T94" fmla="*/ 54 w 596"/>
                <a:gd name="T95" fmla="*/ 135 h 192"/>
                <a:gd name="T96" fmla="*/ 56 w 596"/>
                <a:gd name="T97" fmla="*/ 135 h 192"/>
                <a:gd name="T98" fmla="*/ 58 w 596"/>
                <a:gd name="T99" fmla="*/ 135 h 192"/>
                <a:gd name="T100" fmla="*/ 59 w 596"/>
                <a:gd name="T101" fmla="*/ 135 h 192"/>
                <a:gd name="T102" fmla="*/ 60 w 596"/>
                <a:gd name="T103" fmla="*/ 135 h 192"/>
                <a:gd name="T104" fmla="*/ 62 w 596"/>
                <a:gd name="T105" fmla="*/ 141 h 192"/>
                <a:gd name="T106" fmla="*/ 63 w 596"/>
                <a:gd name="T107" fmla="*/ 141 h 192"/>
                <a:gd name="T108" fmla="*/ 63 w 596"/>
                <a:gd name="T109" fmla="*/ 141 h 192"/>
                <a:gd name="T110" fmla="*/ 64 w 596"/>
                <a:gd name="T111" fmla="*/ 141 h 192"/>
                <a:gd name="T112" fmla="*/ 66 w 596"/>
                <a:gd name="T113" fmla="*/ 135 h 192"/>
                <a:gd name="T114" fmla="*/ 67 w 596"/>
                <a:gd name="T115" fmla="*/ 135 h 192"/>
                <a:gd name="T116" fmla="*/ 68 w 596"/>
                <a:gd name="T117" fmla="*/ 135 h 192"/>
                <a:gd name="T118" fmla="*/ 69 w 596"/>
                <a:gd name="T119" fmla="*/ 135 h 192"/>
                <a:gd name="T120" fmla="*/ 70 w 596"/>
                <a:gd name="T121" fmla="*/ 135 h 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6" h="192">
                  <a:moveTo>
                    <a:pt x="3" y="192"/>
                  </a:moveTo>
                  <a:lnTo>
                    <a:pt x="0" y="141"/>
                  </a:lnTo>
                  <a:lnTo>
                    <a:pt x="0" y="110"/>
                  </a:lnTo>
                  <a:lnTo>
                    <a:pt x="4" y="83"/>
                  </a:lnTo>
                  <a:lnTo>
                    <a:pt x="4" y="57"/>
                  </a:lnTo>
                  <a:lnTo>
                    <a:pt x="4" y="39"/>
                  </a:lnTo>
                  <a:lnTo>
                    <a:pt x="4" y="22"/>
                  </a:lnTo>
                  <a:lnTo>
                    <a:pt x="8" y="13"/>
                  </a:lnTo>
                  <a:lnTo>
                    <a:pt x="8" y="9"/>
                  </a:lnTo>
                  <a:lnTo>
                    <a:pt x="12" y="0"/>
                  </a:lnTo>
                  <a:lnTo>
                    <a:pt x="12" y="4"/>
                  </a:lnTo>
                  <a:lnTo>
                    <a:pt x="12" y="0"/>
                  </a:lnTo>
                  <a:lnTo>
                    <a:pt x="15" y="9"/>
                  </a:lnTo>
                  <a:lnTo>
                    <a:pt x="15" y="13"/>
                  </a:lnTo>
                  <a:lnTo>
                    <a:pt x="15" y="9"/>
                  </a:lnTo>
                  <a:lnTo>
                    <a:pt x="15" y="22"/>
                  </a:lnTo>
                  <a:lnTo>
                    <a:pt x="19" y="31"/>
                  </a:lnTo>
                  <a:lnTo>
                    <a:pt x="19" y="22"/>
                  </a:lnTo>
                  <a:lnTo>
                    <a:pt x="19" y="31"/>
                  </a:lnTo>
                  <a:lnTo>
                    <a:pt x="19" y="22"/>
                  </a:lnTo>
                  <a:lnTo>
                    <a:pt x="23" y="22"/>
                  </a:lnTo>
                  <a:lnTo>
                    <a:pt x="23" y="31"/>
                  </a:lnTo>
                  <a:lnTo>
                    <a:pt x="27" y="31"/>
                  </a:lnTo>
                  <a:lnTo>
                    <a:pt x="30" y="35"/>
                  </a:lnTo>
                  <a:lnTo>
                    <a:pt x="30" y="44"/>
                  </a:lnTo>
                  <a:lnTo>
                    <a:pt x="30" y="39"/>
                  </a:lnTo>
                  <a:lnTo>
                    <a:pt x="30" y="53"/>
                  </a:lnTo>
                  <a:lnTo>
                    <a:pt x="34" y="44"/>
                  </a:lnTo>
                  <a:lnTo>
                    <a:pt x="34" y="53"/>
                  </a:lnTo>
                  <a:lnTo>
                    <a:pt x="34" y="44"/>
                  </a:lnTo>
                  <a:lnTo>
                    <a:pt x="34" y="53"/>
                  </a:lnTo>
                  <a:lnTo>
                    <a:pt x="38" y="53"/>
                  </a:lnTo>
                  <a:lnTo>
                    <a:pt x="38" y="57"/>
                  </a:lnTo>
                  <a:lnTo>
                    <a:pt x="38" y="61"/>
                  </a:lnTo>
                  <a:lnTo>
                    <a:pt x="42" y="66"/>
                  </a:lnTo>
                  <a:lnTo>
                    <a:pt x="42" y="57"/>
                  </a:lnTo>
                  <a:lnTo>
                    <a:pt x="42" y="66"/>
                  </a:lnTo>
                  <a:lnTo>
                    <a:pt x="45" y="66"/>
                  </a:lnTo>
                  <a:lnTo>
                    <a:pt x="45" y="70"/>
                  </a:lnTo>
                  <a:lnTo>
                    <a:pt x="45" y="66"/>
                  </a:lnTo>
                  <a:lnTo>
                    <a:pt x="45" y="75"/>
                  </a:lnTo>
                  <a:lnTo>
                    <a:pt x="49" y="70"/>
                  </a:lnTo>
                  <a:lnTo>
                    <a:pt x="49" y="79"/>
                  </a:lnTo>
                  <a:lnTo>
                    <a:pt x="49" y="75"/>
                  </a:lnTo>
                  <a:lnTo>
                    <a:pt x="49" y="79"/>
                  </a:lnTo>
                  <a:lnTo>
                    <a:pt x="53" y="79"/>
                  </a:lnTo>
                  <a:lnTo>
                    <a:pt x="53" y="88"/>
                  </a:lnTo>
                  <a:lnTo>
                    <a:pt x="53" y="79"/>
                  </a:lnTo>
                  <a:lnTo>
                    <a:pt x="53" y="83"/>
                  </a:lnTo>
                  <a:lnTo>
                    <a:pt x="56" y="88"/>
                  </a:lnTo>
                  <a:lnTo>
                    <a:pt x="56" y="92"/>
                  </a:lnTo>
                  <a:lnTo>
                    <a:pt x="56" y="88"/>
                  </a:lnTo>
                  <a:lnTo>
                    <a:pt x="56" y="92"/>
                  </a:lnTo>
                  <a:lnTo>
                    <a:pt x="60" y="88"/>
                  </a:lnTo>
                  <a:lnTo>
                    <a:pt x="60" y="97"/>
                  </a:lnTo>
                  <a:lnTo>
                    <a:pt x="60" y="92"/>
                  </a:lnTo>
                  <a:lnTo>
                    <a:pt x="64" y="105"/>
                  </a:lnTo>
                  <a:lnTo>
                    <a:pt x="64" y="92"/>
                  </a:lnTo>
                  <a:lnTo>
                    <a:pt x="64" y="97"/>
                  </a:lnTo>
                  <a:lnTo>
                    <a:pt x="64" y="92"/>
                  </a:lnTo>
                  <a:lnTo>
                    <a:pt x="64" y="97"/>
                  </a:lnTo>
                  <a:lnTo>
                    <a:pt x="68" y="92"/>
                  </a:lnTo>
                  <a:lnTo>
                    <a:pt x="68" y="97"/>
                  </a:lnTo>
                  <a:lnTo>
                    <a:pt x="68" y="105"/>
                  </a:lnTo>
                  <a:lnTo>
                    <a:pt x="68" y="101"/>
                  </a:lnTo>
                  <a:lnTo>
                    <a:pt x="71" y="105"/>
                  </a:lnTo>
                  <a:lnTo>
                    <a:pt x="71" y="101"/>
                  </a:lnTo>
                  <a:lnTo>
                    <a:pt x="71" y="110"/>
                  </a:lnTo>
                  <a:lnTo>
                    <a:pt x="75" y="105"/>
                  </a:lnTo>
                  <a:lnTo>
                    <a:pt x="75" y="101"/>
                  </a:lnTo>
                  <a:lnTo>
                    <a:pt x="75" y="114"/>
                  </a:lnTo>
                  <a:lnTo>
                    <a:pt x="75" y="97"/>
                  </a:lnTo>
                  <a:lnTo>
                    <a:pt x="75" y="110"/>
                  </a:lnTo>
                  <a:lnTo>
                    <a:pt x="79" y="105"/>
                  </a:lnTo>
                  <a:lnTo>
                    <a:pt x="79" y="110"/>
                  </a:lnTo>
                  <a:lnTo>
                    <a:pt x="79" y="114"/>
                  </a:lnTo>
                  <a:lnTo>
                    <a:pt x="79" y="110"/>
                  </a:lnTo>
                  <a:lnTo>
                    <a:pt x="79" y="114"/>
                  </a:lnTo>
                  <a:lnTo>
                    <a:pt x="83" y="114"/>
                  </a:lnTo>
                  <a:lnTo>
                    <a:pt x="83" y="110"/>
                  </a:lnTo>
                  <a:lnTo>
                    <a:pt x="83" y="114"/>
                  </a:lnTo>
                  <a:lnTo>
                    <a:pt x="83" y="118"/>
                  </a:lnTo>
                  <a:lnTo>
                    <a:pt x="86" y="118"/>
                  </a:lnTo>
                  <a:lnTo>
                    <a:pt x="86" y="114"/>
                  </a:lnTo>
                  <a:lnTo>
                    <a:pt x="86" y="118"/>
                  </a:lnTo>
                  <a:lnTo>
                    <a:pt x="90" y="123"/>
                  </a:lnTo>
                  <a:lnTo>
                    <a:pt x="90" y="118"/>
                  </a:lnTo>
                  <a:lnTo>
                    <a:pt x="90" y="114"/>
                  </a:lnTo>
                  <a:lnTo>
                    <a:pt x="90" y="118"/>
                  </a:lnTo>
                  <a:lnTo>
                    <a:pt x="94" y="127"/>
                  </a:lnTo>
                  <a:lnTo>
                    <a:pt x="94" y="114"/>
                  </a:lnTo>
                  <a:lnTo>
                    <a:pt x="94" y="127"/>
                  </a:lnTo>
                  <a:lnTo>
                    <a:pt x="94" y="114"/>
                  </a:lnTo>
                  <a:lnTo>
                    <a:pt x="94" y="123"/>
                  </a:lnTo>
                  <a:lnTo>
                    <a:pt x="98" y="114"/>
                  </a:lnTo>
                  <a:lnTo>
                    <a:pt x="98" y="123"/>
                  </a:lnTo>
                  <a:lnTo>
                    <a:pt x="98" y="127"/>
                  </a:lnTo>
                  <a:lnTo>
                    <a:pt x="101" y="127"/>
                  </a:lnTo>
                  <a:lnTo>
                    <a:pt x="101" y="123"/>
                  </a:lnTo>
                  <a:lnTo>
                    <a:pt x="101" y="127"/>
                  </a:lnTo>
                  <a:lnTo>
                    <a:pt x="106" y="132"/>
                  </a:lnTo>
                  <a:lnTo>
                    <a:pt x="106" y="127"/>
                  </a:lnTo>
                  <a:lnTo>
                    <a:pt x="109" y="127"/>
                  </a:lnTo>
                  <a:lnTo>
                    <a:pt x="109" y="132"/>
                  </a:lnTo>
                  <a:lnTo>
                    <a:pt x="112" y="127"/>
                  </a:lnTo>
                  <a:lnTo>
                    <a:pt x="112" y="132"/>
                  </a:lnTo>
                  <a:lnTo>
                    <a:pt x="112" y="136"/>
                  </a:lnTo>
                  <a:lnTo>
                    <a:pt x="112" y="132"/>
                  </a:lnTo>
                  <a:lnTo>
                    <a:pt x="116" y="136"/>
                  </a:lnTo>
                  <a:lnTo>
                    <a:pt x="116" y="127"/>
                  </a:lnTo>
                  <a:lnTo>
                    <a:pt x="116" y="132"/>
                  </a:lnTo>
                  <a:lnTo>
                    <a:pt x="116" y="136"/>
                  </a:lnTo>
                  <a:lnTo>
                    <a:pt x="120" y="127"/>
                  </a:lnTo>
                  <a:lnTo>
                    <a:pt x="120" y="132"/>
                  </a:lnTo>
                  <a:lnTo>
                    <a:pt x="120" y="136"/>
                  </a:lnTo>
                  <a:lnTo>
                    <a:pt x="124" y="141"/>
                  </a:lnTo>
                  <a:lnTo>
                    <a:pt x="124" y="136"/>
                  </a:lnTo>
                  <a:lnTo>
                    <a:pt x="124" y="141"/>
                  </a:lnTo>
                  <a:lnTo>
                    <a:pt x="124" y="136"/>
                  </a:lnTo>
                  <a:lnTo>
                    <a:pt x="127" y="132"/>
                  </a:lnTo>
                  <a:lnTo>
                    <a:pt x="127" y="136"/>
                  </a:lnTo>
                  <a:lnTo>
                    <a:pt x="127" y="141"/>
                  </a:lnTo>
                  <a:lnTo>
                    <a:pt x="132" y="136"/>
                  </a:lnTo>
                  <a:lnTo>
                    <a:pt x="132" y="146"/>
                  </a:lnTo>
                  <a:lnTo>
                    <a:pt x="132" y="141"/>
                  </a:lnTo>
                  <a:lnTo>
                    <a:pt x="132" y="136"/>
                  </a:lnTo>
                  <a:lnTo>
                    <a:pt x="132" y="141"/>
                  </a:lnTo>
                  <a:lnTo>
                    <a:pt x="135" y="141"/>
                  </a:lnTo>
                  <a:lnTo>
                    <a:pt x="135" y="150"/>
                  </a:lnTo>
                  <a:lnTo>
                    <a:pt x="135" y="141"/>
                  </a:lnTo>
                  <a:lnTo>
                    <a:pt x="135" y="136"/>
                  </a:lnTo>
                  <a:lnTo>
                    <a:pt x="139" y="136"/>
                  </a:lnTo>
                  <a:lnTo>
                    <a:pt x="139" y="141"/>
                  </a:lnTo>
                  <a:lnTo>
                    <a:pt x="142" y="141"/>
                  </a:lnTo>
                  <a:lnTo>
                    <a:pt x="142" y="146"/>
                  </a:lnTo>
                  <a:lnTo>
                    <a:pt x="142" y="141"/>
                  </a:lnTo>
                  <a:lnTo>
                    <a:pt x="142" y="136"/>
                  </a:lnTo>
                  <a:lnTo>
                    <a:pt x="147" y="146"/>
                  </a:lnTo>
                  <a:lnTo>
                    <a:pt x="147" y="141"/>
                  </a:lnTo>
                  <a:lnTo>
                    <a:pt x="147" y="146"/>
                  </a:lnTo>
                  <a:lnTo>
                    <a:pt x="147" y="141"/>
                  </a:lnTo>
                  <a:lnTo>
                    <a:pt x="150" y="146"/>
                  </a:lnTo>
                  <a:lnTo>
                    <a:pt x="150" y="154"/>
                  </a:lnTo>
                  <a:lnTo>
                    <a:pt x="150" y="141"/>
                  </a:lnTo>
                  <a:lnTo>
                    <a:pt x="150" y="146"/>
                  </a:lnTo>
                  <a:lnTo>
                    <a:pt x="154" y="150"/>
                  </a:lnTo>
                  <a:lnTo>
                    <a:pt x="154" y="146"/>
                  </a:lnTo>
                  <a:lnTo>
                    <a:pt x="154" y="141"/>
                  </a:lnTo>
                  <a:lnTo>
                    <a:pt x="154" y="150"/>
                  </a:lnTo>
                  <a:lnTo>
                    <a:pt x="157" y="159"/>
                  </a:lnTo>
                  <a:lnTo>
                    <a:pt x="157" y="146"/>
                  </a:lnTo>
                  <a:lnTo>
                    <a:pt x="157" y="150"/>
                  </a:lnTo>
                  <a:lnTo>
                    <a:pt x="157" y="146"/>
                  </a:lnTo>
                  <a:lnTo>
                    <a:pt x="161" y="150"/>
                  </a:lnTo>
                  <a:lnTo>
                    <a:pt x="161" y="146"/>
                  </a:lnTo>
                  <a:lnTo>
                    <a:pt x="161" y="150"/>
                  </a:lnTo>
                  <a:lnTo>
                    <a:pt x="161" y="154"/>
                  </a:lnTo>
                  <a:lnTo>
                    <a:pt x="165" y="146"/>
                  </a:lnTo>
                  <a:lnTo>
                    <a:pt x="165" y="150"/>
                  </a:lnTo>
                  <a:lnTo>
                    <a:pt x="165" y="141"/>
                  </a:lnTo>
                  <a:lnTo>
                    <a:pt x="165" y="150"/>
                  </a:lnTo>
                  <a:lnTo>
                    <a:pt x="168" y="146"/>
                  </a:lnTo>
                  <a:lnTo>
                    <a:pt x="168" y="150"/>
                  </a:lnTo>
                  <a:lnTo>
                    <a:pt x="168" y="154"/>
                  </a:lnTo>
                  <a:lnTo>
                    <a:pt x="168" y="146"/>
                  </a:lnTo>
                  <a:lnTo>
                    <a:pt x="168" y="150"/>
                  </a:lnTo>
                  <a:lnTo>
                    <a:pt x="173" y="141"/>
                  </a:lnTo>
                  <a:lnTo>
                    <a:pt x="173" y="150"/>
                  </a:lnTo>
                  <a:lnTo>
                    <a:pt x="173" y="141"/>
                  </a:lnTo>
                  <a:lnTo>
                    <a:pt x="176" y="154"/>
                  </a:lnTo>
                  <a:lnTo>
                    <a:pt x="176" y="150"/>
                  </a:lnTo>
                  <a:lnTo>
                    <a:pt x="180" y="159"/>
                  </a:lnTo>
                  <a:lnTo>
                    <a:pt x="180" y="150"/>
                  </a:lnTo>
                  <a:lnTo>
                    <a:pt x="180" y="154"/>
                  </a:lnTo>
                  <a:lnTo>
                    <a:pt x="183" y="154"/>
                  </a:lnTo>
                  <a:lnTo>
                    <a:pt x="183" y="150"/>
                  </a:lnTo>
                  <a:lnTo>
                    <a:pt x="183" y="163"/>
                  </a:lnTo>
                  <a:lnTo>
                    <a:pt x="188" y="154"/>
                  </a:lnTo>
                  <a:lnTo>
                    <a:pt x="188" y="150"/>
                  </a:lnTo>
                  <a:lnTo>
                    <a:pt x="191" y="154"/>
                  </a:lnTo>
                  <a:lnTo>
                    <a:pt x="191" y="150"/>
                  </a:lnTo>
                  <a:lnTo>
                    <a:pt x="191" y="154"/>
                  </a:lnTo>
                  <a:lnTo>
                    <a:pt x="195" y="150"/>
                  </a:lnTo>
                  <a:lnTo>
                    <a:pt x="195" y="154"/>
                  </a:lnTo>
                  <a:lnTo>
                    <a:pt x="195" y="150"/>
                  </a:lnTo>
                  <a:lnTo>
                    <a:pt x="195" y="154"/>
                  </a:lnTo>
                  <a:lnTo>
                    <a:pt x="199" y="159"/>
                  </a:lnTo>
                  <a:lnTo>
                    <a:pt x="199" y="150"/>
                  </a:lnTo>
                  <a:lnTo>
                    <a:pt x="199" y="163"/>
                  </a:lnTo>
                  <a:lnTo>
                    <a:pt x="199" y="154"/>
                  </a:lnTo>
                  <a:lnTo>
                    <a:pt x="203" y="154"/>
                  </a:lnTo>
                  <a:lnTo>
                    <a:pt x="203" y="150"/>
                  </a:lnTo>
                  <a:lnTo>
                    <a:pt x="203" y="159"/>
                  </a:lnTo>
                  <a:lnTo>
                    <a:pt x="203" y="150"/>
                  </a:lnTo>
                  <a:lnTo>
                    <a:pt x="206" y="154"/>
                  </a:lnTo>
                  <a:lnTo>
                    <a:pt x="206" y="159"/>
                  </a:lnTo>
                  <a:lnTo>
                    <a:pt x="206" y="154"/>
                  </a:lnTo>
                  <a:lnTo>
                    <a:pt x="210" y="159"/>
                  </a:lnTo>
                  <a:lnTo>
                    <a:pt x="210" y="154"/>
                  </a:lnTo>
                  <a:lnTo>
                    <a:pt x="210" y="159"/>
                  </a:lnTo>
                  <a:lnTo>
                    <a:pt x="214" y="163"/>
                  </a:lnTo>
                  <a:lnTo>
                    <a:pt x="214" y="154"/>
                  </a:lnTo>
                  <a:lnTo>
                    <a:pt x="214" y="150"/>
                  </a:lnTo>
                  <a:lnTo>
                    <a:pt x="217" y="154"/>
                  </a:lnTo>
                  <a:lnTo>
                    <a:pt x="217" y="150"/>
                  </a:lnTo>
                  <a:lnTo>
                    <a:pt x="217" y="154"/>
                  </a:lnTo>
                  <a:lnTo>
                    <a:pt x="217" y="159"/>
                  </a:lnTo>
                  <a:lnTo>
                    <a:pt x="221" y="159"/>
                  </a:lnTo>
                  <a:lnTo>
                    <a:pt x="221" y="154"/>
                  </a:lnTo>
                  <a:lnTo>
                    <a:pt x="225" y="159"/>
                  </a:lnTo>
                  <a:lnTo>
                    <a:pt x="225" y="154"/>
                  </a:lnTo>
                  <a:lnTo>
                    <a:pt x="225" y="163"/>
                  </a:lnTo>
                  <a:lnTo>
                    <a:pt x="225" y="154"/>
                  </a:lnTo>
                  <a:lnTo>
                    <a:pt x="229" y="154"/>
                  </a:lnTo>
                  <a:lnTo>
                    <a:pt x="229" y="159"/>
                  </a:lnTo>
                  <a:lnTo>
                    <a:pt x="229" y="154"/>
                  </a:lnTo>
                  <a:lnTo>
                    <a:pt x="229" y="159"/>
                  </a:lnTo>
                  <a:lnTo>
                    <a:pt x="232" y="154"/>
                  </a:lnTo>
                  <a:lnTo>
                    <a:pt x="232" y="163"/>
                  </a:lnTo>
                  <a:lnTo>
                    <a:pt x="232" y="159"/>
                  </a:lnTo>
                  <a:lnTo>
                    <a:pt x="232" y="163"/>
                  </a:lnTo>
                  <a:lnTo>
                    <a:pt x="232" y="154"/>
                  </a:lnTo>
                  <a:lnTo>
                    <a:pt x="236" y="159"/>
                  </a:lnTo>
                  <a:lnTo>
                    <a:pt x="236" y="154"/>
                  </a:lnTo>
                  <a:lnTo>
                    <a:pt x="236" y="159"/>
                  </a:lnTo>
                  <a:lnTo>
                    <a:pt x="236" y="154"/>
                  </a:lnTo>
                  <a:lnTo>
                    <a:pt x="240" y="159"/>
                  </a:lnTo>
                  <a:lnTo>
                    <a:pt x="244" y="150"/>
                  </a:lnTo>
                  <a:lnTo>
                    <a:pt x="244" y="163"/>
                  </a:lnTo>
                  <a:lnTo>
                    <a:pt x="244" y="159"/>
                  </a:lnTo>
                  <a:lnTo>
                    <a:pt x="247" y="159"/>
                  </a:lnTo>
                  <a:lnTo>
                    <a:pt x="247" y="163"/>
                  </a:lnTo>
                  <a:lnTo>
                    <a:pt x="247" y="159"/>
                  </a:lnTo>
                  <a:lnTo>
                    <a:pt x="247" y="163"/>
                  </a:lnTo>
                  <a:lnTo>
                    <a:pt x="251" y="159"/>
                  </a:lnTo>
                  <a:lnTo>
                    <a:pt x="251" y="163"/>
                  </a:lnTo>
                  <a:lnTo>
                    <a:pt x="251" y="159"/>
                  </a:lnTo>
                  <a:lnTo>
                    <a:pt x="251" y="163"/>
                  </a:lnTo>
                  <a:lnTo>
                    <a:pt x="255" y="159"/>
                  </a:lnTo>
                  <a:lnTo>
                    <a:pt x="255" y="163"/>
                  </a:lnTo>
                  <a:lnTo>
                    <a:pt x="255" y="154"/>
                  </a:lnTo>
                  <a:lnTo>
                    <a:pt x="259" y="159"/>
                  </a:lnTo>
                  <a:lnTo>
                    <a:pt x="259" y="163"/>
                  </a:lnTo>
                  <a:lnTo>
                    <a:pt x="259" y="159"/>
                  </a:lnTo>
                  <a:lnTo>
                    <a:pt x="259" y="163"/>
                  </a:lnTo>
                  <a:lnTo>
                    <a:pt x="262" y="163"/>
                  </a:lnTo>
                  <a:lnTo>
                    <a:pt x="262" y="159"/>
                  </a:lnTo>
                  <a:lnTo>
                    <a:pt x="266" y="163"/>
                  </a:lnTo>
                  <a:lnTo>
                    <a:pt x="266" y="159"/>
                  </a:lnTo>
                  <a:lnTo>
                    <a:pt x="266" y="163"/>
                  </a:lnTo>
                  <a:lnTo>
                    <a:pt x="270" y="163"/>
                  </a:lnTo>
                  <a:lnTo>
                    <a:pt x="270" y="159"/>
                  </a:lnTo>
                  <a:lnTo>
                    <a:pt x="270" y="163"/>
                  </a:lnTo>
                  <a:lnTo>
                    <a:pt x="273" y="172"/>
                  </a:lnTo>
                  <a:lnTo>
                    <a:pt x="273" y="163"/>
                  </a:lnTo>
                  <a:lnTo>
                    <a:pt x="277" y="163"/>
                  </a:lnTo>
                  <a:lnTo>
                    <a:pt x="281" y="163"/>
                  </a:lnTo>
                  <a:lnTo>
                    <a:pt x="281" y="172"/>
                  </a:lnTo>
                  <a:lnTo>
                    <a:pt x="281" y="163"/>
                  </a:lnTo>
                  <a:lnTo>
                    <a:pt x="285" y="163"/>
                  </a:lnTo>
                  <a:lnTo>
                    <a:pt x="285" y="172"/>
                  </a:lnTo>
                  <a:lnTo>
                    <a:pt x="285" y="163"/>
                  </a:lnTo>
                  <a:lnTo>
                    <a:pt x="288" y="163"/>
                  </a:lnTo>
                  <a:lnTo>
                    <a:pt x="288" y="159"/>
                  </a:lnTo>
                  <a:lnTo>
                    <a:pt x="288" y="163"/>
                  </a:lnTo>
                  <a:lnTo>
                    <a:pt x="292" y="163"/>
                  </a:lnTo>
                  <a:lnTo>
                    <a:pt x="292" y="172"/>
                  </a:lnTo>
                  <a:lnTo>
                    <a:pt x="296" y="163"/>
                  </a:lnTo>
                  <a:lnTo>
                    <a:pt x="296" y="172"/>
                  </a:lnTo>
                  <a:lnTo>
                    <a:pt x="296" y="163"/>
                  </a:lnTo>
                  <a:lnTo>
                    <a:pt x="300" y="172"/>
                  </a:lnTo>
                  <a:lnTo>
                    <a:pt x="300" y="163"/>
                  </a:lnTo>
                  <a:lnTo>
                    <a:pt x="300" y="172"/>
                  </a:lnTo>
                  <a:lnTo>
                    <a:pt x="300" y="163"/>
                  </a:lnTo>
                  <a:lnTo>
                    <a:pt x="303" y="172"/>
                  </a:lnTo>
                  <a:lnTo>
                    <a:pt x="303" y="163"/>
                  </a:lnTo>
                  <a:lnTo>
                    <a:pt x="307" y="163"/>
                  </a:lnTo>
                  <a:lnTo>
                    <a:pt x="307" y="172"/>
                  </a:lnTo>
                  <a:lnTo>
                    <a:pt x="311" y="163"/>
                  </a:lnTo>
                  <a:lnTo>
                    <a:pt x="311" y="172"/>
                  </a:lnTo>
                  <a:lnTo>
                    <a:pt x="311" y="163"/>
                  </a:lnTo>
                  <a:lnTo>
                    <a:pt x="315" y="163"/>
                  </a:lnTo>
                  <a:lnTo>
                    <a:pt x="315" y="172"/>
                  </a:lnTo>
                  <a:lnTo>
                    <a:pt x="315" y="163"/>
                  </a:lnTo>
                  <a:lnTo>
                    <a:pt x="318" y="172"/>
                  </a:lnTo>
                  <a:lnTo>
                    <a:pt x="318" y="163"/>
                  </a:lnTo>
                  <a:lnTo>
                    <a:pt x="323" y="172"/>
                  </a:lnTo>
                  <a:lnTo>
                    <a:pt x="326" y="163"/>
                  </a:lnTo>
                  <a:lnTo>
                    <a:pt x="326" y="172"/>
                  </a:lnTo>
                  <a:lnTo>
                    <a:pt x="329" y="172"/>
                  </a:lnTo>
                  <a:lnTo>
                    <a:pt x="329" y="163"/>
                  </a:lnTo>
                  <a:lnTo>
                    <a:pt x="333" y="172"/>
                  </a:lnTo>
                  <a:lnTo>
                    <a:pt x="333" y="163"/>
                  </a:lnTo>
                  <a:lnTo>
                    <a:pt x="333" y="172"/>
                  </a:lnTo>
                  <a:lnTo>
                    <a:pt x="333" y="163"/>
                  </a:lnTo>
                  <a:lnTo>
                    <a:pt x="337" y="172"/>
                  </a:lnTo>
                  <a:lnTo>
                    <a:pt x="341" y="163"/>
                  </a:lnTo>
                  <a:lnTo>
                    <a:pt x="344" y="172"/>
                  </a:lnTo>
                  <a:lnTo>
                    <a:pt x="344" y="163"/>
                  </a:lnTo>
                  <a:lnTo>
                    <a:pt x="344" y="172"/>
                  </a:lnTo>
                  <a:lnTo>
                    <a:pt x="349" y="172"/>
                  </a:lnTo>
                  <a:lnTo>
                    <a:pt x="352" y="172"/>
                  </a:lnTo>
                  <a:lnTo>
                    <a:pt x="352" y="181"/>
                  </a:lnTo>
                  <a:lnTo>
                    <a:pt x="352" y="172"/>
                  </a:lnTo>
                  <a:lnTo>
                    <a:pt x="352" y="163"/>
                  </a:lnTo>
                  <a:lnTo>
                    <a:pt x="356" y="172"/>
                  </a:lnTo>
                  <a:lnTo>
                    <a:pt x="356" y="163"/>
                  </a:lnTo>
                  <a:lnTo>
                    <a:pt x="356" y="181"/>
                  </a:lnTo>
                  <a:lnTo>
                    <a:pt x="359" y="163"/>
                  </a:lnTo>
                  <a:lnTo>
                    <a:pt x="359" y="172"/>
                  </a:lnTo>
                  <a:lnTo>
                    <a:pt x="359" y="163"/>
                  </a:lnTo>
                  <a:lnTo>
                    <a:pt x="364" y="172"/>
                  </a:lnTo>
                  <a:lnTo>
                    <a:pt x="364" y="163"/>
                  </a:lnTo>
                  <a:lnTo>
                    <a:pt x="367" y="163"/>
                  </a:lnTo>
                  <a:lnTo>
                    <a:pt x="371" y="172"/>
                  </a:lnTo>
                  <a:lnTo>
                    <a:pt x="371" y="163"/>
                  </a:lnTo>
                  <a:lnTo>
                    <a:pt x="374" y="163"/>
                  </a:lnTo>
                  <a:lnTo>
                    <a:pt x="379" y="172"/>
                  </a:lnTo>
                  <a:lnTo>
                    <a:pt x="382" y="163"/>
                  </a:lnTo>
                  <a:lnTo>
                    <a:pt x="385" y="172"/>
                  </a:lnTo>
                  <a:lnTo>
                    <a:pt x="385" y="163"/>
                  </a:lnTo>
                  <a:lnTo>
                    <a:pt x="390" y="163"/>
                  </a:lnTo>
                  <a:lnTo>
                    <a:pt x="390" y="172"/>
                  </a:lnTo>
                  <a:lnTo>
                    <a:pt x="393" y="172"/>
                  </a:lnTo>
                  <a:lnTo>
                    <a:pt x="397" y="163"/>
                  </a:lnTo>
                  <a:lnTo>
                    <a:pt x="400" y="172"/>
                  </a:lnTo>
                  <a:lnTo>
                    <a:pt x="400" y="163"/>
                  </a:lnTo>
                  <a:lnTo>
                    <a:pt x="405" y="163"/>
                  </a:lnTo>
                  <a:lnTo>
                    <a:pt x="405" y="172"/>
                  </a:lnTo>
                  <a:lnTo>
                    <a:pt x="408" y="163"/>
                  </a:lnTo>
                  <a:lnTo>
                    <a:pt x="408" y="172"/>
                  </a:lnTo>
                  <a:lnTo>
                    <a:pt x="412" y="172"/>
                  </a:lnTo>
                  <a:lnTo>
                    <a:pt x="412" y="163"/>
                  </a:lnTo>
                  <a:lnTo>
                    <a:pt x="416" y="172"/>
                  </a:lnTo>
                  <a:lnTo>
                    <a:pt x="416" y="163"/>
                  </a:lnTo>
                  <a:lnTo>
                    <a:pt x="420" y="172"/>
                  </a:lnTo>
                  <a:lnTo>
                    <a:pt x="423" y="163"/>
                  </a:lnTo>
                  <a:lnTo>
                    <a:pt x="427" y="163"/>
                  </a:lnTo>
                  <a:lnTo>
                    <a:pt x="427" y="181"/>
                  </a:lnTo>
                  <a:lnTo>
                    <a:pt x="427" y="163"/>
                  </a:lnTo>
                  <a:lnTo>
                    <a:pt x="431" y="163"/>
                  </a:lnTo>
                  <a:lnTo>
                    <a:pt x="431" y="172"/>
                  </a:lnTo>
                  <a:lnTo>
                    <a:pt x="435" y="163"/>
                  </a:lnTo>
                  <a:lnTo>
                    <a:pt x="438" y="172"/>
                  </a:lnTo>
                  <a:lnTo>
                    <a:pt x="442" y="172"/>
                  </a:lnTo>
                  <a:lnTo>
                    <a:pt x="446" y="172"/>
                  </a:lnTo>
                  <a:lnTo>
                    <a:pt x="446" y="163"/>
                  </a:lnTo>
                  <a:lnTo>
                    <a:pt x="449" y="163"/>
                  </a:lnTo>
                  <a:lnTo>
                    <a:pt x="453" y="163"/>
                  </a:lnTo>
                  <a:lnTo>
                    <a:pt x="457" y="172"/>
                  </a:lnTo>
                  <a:lnTo>
                    <a:pt x="457" y="163"/>
                  </a:lnTo>
                  <a:lnTo>
                    <a:pt x="461" y="163"/>
                  </a:lnTo>
                  <a:lnTo>
                    <a:pt x="461" y="172"/>
                  </a:lnTo>
                  <a:lnTo>
                    <a:pt x="464" y="172"/>
                  </a:lnTo>
                  <a:lnTo>
                    <a:pt x="468" y="181"/>
                  </a:lnTo>
                  <a:lnTo>
                    <a:pt x="468" y="172"/>
                  </a:lnTo>
                  <a:lnTo>
                    <a:pt x="468" y="181"/>
                  </a:lnTo>
                  <a:lnTo>
                    <a:pt x="472" y="172"/>
                  </a:lnTo>
                  <a:lnTo>
                    <a:pt x="476" y="172"/>
                  </a:lnTo>
                  <a:lnTo>
                    <a:pt x="479" y="181"/>
                  </a:lnTo>
                  <a:lnTo>
                    <a:pt x="479" y="172"/>
                  </a:lnTo>
                  <a:lnTo>
                    <a:pt x="483" y="181"/>
                  </a:lnTo>
                  <a:lnTo>
                    <a:pt x="483" y="172"/>
                  </a:lnTo>
                  <a:lnTo>
                    <a:pt x="487" y="172"/>
                  </a:lnTo>
                  <a:lnTo>
                    <a:pt x="490" y="172"/>
                  </a:lnTo>
                  <a:lnTo>
                    <a:pt x="494" y="172"/>
                  </a:lnTo>
                  <a:lnTo>
                    <a:pt x="494" y="163"/>
                  </a:lnTo>
                  <a:lnTo>
                    <a:pt x="494" y="172"/>
                  </a:lnTo>
                  <a:lnTo>
                    <a:pt x="498" y="172"/>
                  </a:lnTo>
                  <a:lnTo>
                    <a:pt x="498" y="181"/>
                  </a:lnTo>
                  <a:lnTo>
                    <a:pt x="498" y="172"/>
                  </a:lnTo>
                  <a:lnTo>
                    <a:pt x="502" y="172"/>
                  </a:lnTo>
                  <a:lnTo>
                    <a:pt x="505" y="172"/>
                  </a:lnTo>
                  <a:lnTo>
                    <a:pt x="509" y="172"/>
                  </a:lnTo>
                  <a:lnTo>
                    <a:pt x="509" y="181"/>
                  </a:lnTo>
                  <a:lnTo>
                    <a:pt x="509" y="172"/>
                  </a:lnTo>
                  <a:lnTo>
                    <a:pt x="513" y="172"/>
                  </a:lnTo>
                  <a:lnTo>
                    <a:pt x="513" y="181"/>
                  </a:lnTo>
                  <a:lnTo>
                    <a:pt x="513" y="172"/>
                  </a:lnTo>
                  <a:lnTo>
                    <a:pt x="517" y="172"/>
                  </a:lnTo>
                  <a:lnTo>
                    <a:pt x="517" y="181"/>
                  </a:lnTo>
                  <a:lnTo>
                    <a:pt x="517" y="172"/>
                  </a:lnTo>
                  <a:lnTo>
                    <a:pt x="517" y="181"/>
                  </a:lnTo>
                  <a:lnTo>
                    <a:pt x="520" y="181"/>
                  </a:lnTo>
                  <a:lnTo>
                    <a:pt x="524" y="181"/>
                  </a:lnTo>
                  <a:lnTo>
                    <a:pt x="524" y="172"/>
                  </a:lnTo>
                  <a:lnTo>
                    <a:pt x="524" y="181"/>
                  </a:lnTo>
                  <a:lnTo>
                    <a:pt x="528" y="172"/>
                  </a:lnTo>
                  <a:lnTo>
                    <a:pt x="528" y="181"/>
                  </a:lnTo>
                  <a:lnTo>
                    <a:pt x="528" y="172"/>
                  </a:lnTo>
                  <a:lnTo>
                    <a:pt x="532" y="181"/>
                  </a:lnTo>
                  <a:lnTo>
                    <a:pt x="532" y="172"/>
                  </a:lnTo>
                  <a:lnTo>
                    <a:pt x="535" y="172"/>
                  </a:lnTo>
                  <a:lnTo>
                    <a:pt x="535" y="181"/>
                  </a:lnTo>
                  <a:lnTo>
                    <a:pt x="540" y="181"/>
                  </a:lnTo>
                  <a:lnTo>
                    <a:pt x="540" y="172"/>
                  </a:lnTo>
                  <a:lnTo>
                    <a:pt x="543" y="181"/>
                  </a:lnTo>
                  <a:lnTo>
                    <a:pt x="546" y="181"/>
                  </a:lnTo>
                  <a:lnTo>
                    <a:pt x="550" y="181"/>
                  </a:lnTo>
                  <a:lnTo>
                    <a:pt x="554" y="181"/>
                  </a:lnTo>
                  <a:lnTo>
                    <a:pt x="554" y="172"/>
                  </a:lnTo>
                  <a:lnTo>
                    <a:pt x="554" y="181"/>
                  </a:lnTo>
                  <a:lnTo>
                    <a:pt x="554" y="185"/>
                  </a:lnTo>
                  <a:lnTo>
                    <a:pt x="558" y="185"/>
                  </a:lnTo>
                  <a:lnTo>
                    <a:pt x="558" y="172"/>
                  </a:lnTo>
                  <a:lnTo>
                    <a:pt x="558" y="181"/>
                  </a:lnTo>
                  <a:lnTo>
                    <a:pt x="561" y="181"/>
                  </a:lnTo>
                  <a:lnTo>
                    <a:pt x="561" y="172"/>
                  </a:lnTo>
                  <a:lnTo>
                    <a:pt x="561" y="181"/>
                  </a:lnTo>
                  <a:lnTo>
                    <a:pt x="561" y="172"/>
                  </a:lnTo>
                  <a:lnTo>
                    <a:pt x="565" y="181"/>
                  </a:lnTo>
                  <a:lnTo>
                    <a:pt x="565" y="185"/>
                  </a:lnTo>
                  <a:lnTo>
                    <a:pt x="569" y="181"/>
                  </a:lnTo>
                  <a:lnTo>
                    <a:pt x="569" y="172"/>
                  </a:lnTo>
                  <a:lnTo>
                    <a:pt x="569" y="181"/>
                  </a:lnTo>
                  <a:lnTo>
                    <a:pt x="573" y="172"/>
                  </a:lnTo>
                  <a:lnTo>
                    <a:pt x="573" y="181"/>
                  </a:lnTo>
                  <a:lnTo>
                    <a:pt x="573" y="172"/>
                  </a:lnTo>
                  <a:lnTo>
                    <a:pt x="576" y="172"/>
                  </a:lnTo>
                  <a:lnTo>
                    <a:pt x="576" y="181"/>
                  </a:lnTo>
                  <a:lnTo>
                    <a:pt x="576" y="172"/>
                  </a:lnTo>
                  <a:lnTo>
                    <a:pt x="576" y="181"/>
                  </a:lnTo>
                  <a:lnTo>
                    <a:pt x="581" y="172"/>
                  </a:lnTo>
                  <a:lnTo>
                    <a:pt x="584" y="181"/>
                  </a:lnTo>
                  <a:lnTo>
                    <a:pt x="588" y="172"/>
                  </a:lnTo>
                  <a:lnTo>
                    <a:pt x="588" y="181"/>
                  </a:lnTo>
                  <a:lnTo>
                    <a:pt x="588" y="185"/>
                  </a:lnTo>
                  <a:lnTo>
                    <a:pt x="588" y="172"/>
                  </a:lnTo>
                  <a:lnTo>
                    <a:pt x="591" y="181"/>
                  </a:lnTo>
                  <a:lnTo>
                    <a:pt x="591" y="172"/>
                  </a:lnTo>
                  <a:lnTo>
                    <a:pt x="596" y="172"/>
                  </a:lnTo>
                  <a:lnTo>
                    <a:pt x="596" y="18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7" name="Group 90"/>
          <p:cNvGrpSpPr>
            <a:grpSpLocks noChangeAspect="1"/>
          </p:cNvGrpSpPr>
          <p:nvPr/>
        </p:nvGrpSpPr>
        <p:grpSpPr bwMode="auto">
          <a:xfrm>
            <a:off x="6535738" y="2708275"/>
            <a:ext cx="1495425" cy="522288"/>
            <a:chOff x="2031" y="2606"/>
            <a:chExt cx="629" cy="130"/>
          </a:xfrm>
        </p:grpSpPr>
        <p:sp>
          <p:nvSpPr>
            <p:cNvPr id="29747" name="Freeform 91"/>
            <p:cNvSpPr>
              <a:spLocks noChangeAspect="1"/>
            </p:cNvSpPr>
            <p:nvPr/>
          </p:nvSpPr>
          <p:spPr bwMode="auto">
            <a:xfrm>
              <a:off x="2031" y="2713"/>
              <a:ext cx="118" cy="23"/>
            </a:xfrm>
            <a:custGeom>
              <a:avLst/>
              <a:gdLst>
                <a:gd name="T0" fmla="*/ 2 w 148"/>
                <a:gd name="T1" fmla="*/ 1 h 35"/>
                <a:gd name="T2" fmla="*/ 2 w 148"/>
                <a:gd name="T3" fmla="*/ 1 h 35"/>
                <a:gd name="T4" fmla="*/ 2 w 148"/>
                <a:gd name="T5" fmla="*/ 1 h 35"/>
                <a:gd name="T6" fmla="*/ 2 w 148"/>
                <a:gd name="T7" fmla="*/ 1 h 35"/>
                <a:gd name="T8" fmla="*/ 2 w 148"/>
                <a:gd name="T9" fmla="*/ 1 h 35"/>
                <a:gd name="T10" fmla="*/ 2 w 148"/>
                <a:gd name="T11" fmla="*/ 1 h 35"/>
                <a:gd name="T12" fmla="*/ 2 w 148"/>
                <a:gd name="T13" fmla="*/ 1 h 35"/>
                <a:gd name="T14" fmla="*/ 2 w 148"/>
                <a:gd name="T15" fmla="*/ 1 h 35"/>
                <a:gd name="T16" fmla="*/ 2 w 148"/>
                <a:gd name="T17" fmla="*/ 0 h 35"/>
                <a:gd name="T18" fmla="*/ 2 w 148"/>
                <a:gd name="T19" fmla="*/ 1 h 35"/>
                <a:gd name="T20" fmla="*/ 2 w 148"/>
                <a:gd name="T21" fmla="*/ 1 h 35"/>
                <a:gd name="T22" fmla="*/ 2 w 148"/>
                <a:gd name="T23" fmla="*/ 1 h 35"/>
                <a:gd name="T24" fmla="*/ 2 w 148"/>
                <a:gd name="T25" fmla="*/ 1 h 35"/>
                <a:gd name="T26" fmla="*/ 2 w 148"/>
                <a:gd name="T27" fmla="*/ 1 h 35"/>
                <a:gd name="T28" fmla="*/ 3 w 148"/>
                <a:gd name="T29" fmla="*/ 1 h 35"/>
                <a:gd name="T30" fmla="*/ 3 w 148"/>
                <a:gd name="T31" fmla="*/ 1 h 35"/>
                <a:gd name="T32" fmla="*/ 3 w 148"/>
                <a:gd name="T33" fmla="*/ 1 h 35"/>
                <a:gd name="T34" fmla="*/ 4 w 148"/>
                <a:gd name="T35" fmla="*/ 1 h 35"/>
                <a:gd name="T36" fmla="*/ 4 w 148"/>
                <a:gd name="T37" fmla="*/ 1 h 35"/>
                <a:gd name="T38" fmla="*/ 4 w 148"/>
                <a:gd name="T39" fmla="*/ 1 h 35"/>
                <a:gd name="T40" fmla="*/ 4 w 148"/>
                <a:gd name="T41" fmla="*/ 1 h 35"/>
                <a:gd name="T42" fmla="*/ 4 w 148"/>
                <a:gd name="T43" fmla="*/ 1 h 35"/>
                <a:gd name="T44" fmla="*/ 4 w 148"/>
                <a:gd name="T45" fmla="*/ 1 h 35"/>
                <a:gd name="T46" fmla="*/ 5 w 148"/>
                <a:gd name="T47" fmla="*/ 1 h 35"/>
                <a:gd name="T48" fmla="*/ 5 w 148"/>
                <a:gd name="T49" fmla="*/ 1 h 35"/>
                <a:gd name="T50" fmla="*/ 5 w 148"/>
                <a:gd name="T51" fmla="*/ 1 h 35"/>
                <a:gd name="T52" fmla="*/ 5 w 148"/>
                <a:gd name="T53" fmla="*/ 1 h 35"/>
                <a:gd name="T54" fmla="*/ 5 w 148"/>
                <a:gd name="T55" fmla="*/ 1 h 35"/>
                <a:gd name="T56" fmla="*/ 6 w 148"/>
                <a:gd name="T57" fmla="*/ 1 h 35"/>
                <a:gd name="T58" fmla="*/ 6 w 148"/>
                <a:gd name="T59" fmla="*/ 1 h 35"/>
                <a:gd name="T60" fmla="*/ 6 w 148"/>
                <a:gd name="T61" fmla="*/ 1 h 35"/>
                <a:gd name="T62" fmla="*/ 6 w 148"/>
                <a:gd name="T63" fmla="*/ 1 h 35"/>
                <a:gd name="T64" fmla="*/ 6 w 148"/>
                <a:gd name="T65" fmla="*/ 1 h 35"/>
                <a:gd name="T66" fmla="*/ 6 w 148"/>
                <a:gd name="T67" fmla="*/ 1 h 35"/>
                <a:gd name="T68" fmla="*/ 6 w 148"/>
                <a:gd name="T69" fmla="*/ 1 h 35"/>
                <a:gd name="T70" fmla="*/ 7 w 148"/>
                <a:gd name="T71" fmla="*/ 1 h 35"/>
                <a:gd name="T72" fmla="*/ 7 w 148"/>
                <a:gd name="T73" fmla="*/ 1 h 35"/>
                <a:gd name="T74" fmla="*/ 7 w 148"/>
                <a:gd name="T75" fmla="*/ 1 h 35"/>
                <a:gd name="T76" fmla="*/ 7 w 148"/>
                <a:gd name="T77" fmla="*/ 1 h 35"/>
                <a:gd name="T78" fmla="*/ 7 w 148"/>
                <a:gd name="T79" fmla="*/ 1 h 35"/>
                <a:gd name="T80" fmla="*/ 8 w 148"/>
                <a:gd name="T81" fmla="*/ 1 h 35"/>
                <a:gd name="T82" fmla="*/ 8 w 148"/>
                <a:gd name="T83" fmla="*/ 1 h 35"/>
                <a:gd name="T84" fmla="*/ 8 w 148"/>
                <a:gd name="T85" fmla="*/ 1 h 35"/>
                <a:gd name="T86" fmla="*/ 8 w 148"/>
                <a:gd name="T87" fmla="*/ 1 h 35"/>
                <a:gd name="T88" fmla="*/ 9 w 148"/>
                <a:gd name="T89" fmla="*/ 1 h 35"/>
                <a:gd name="T90" fmla="*/ 9 w 148"/>
                <a:gd name="T91" fmla="*/ 1 h 35"/>
                <a:gd name="T92" fmla="*/ 9 w 148"/>
                <a:gd name="T93" fmla="*/ 1 h 35"/>
                <a:gd name="T94" fmla="*/ 9 w 148"/>
                <a:gd name="T95" fmla="*/ 1 h 35"/>
                <a:gd name="T96" fmla="*/ 9 w 148"/>
                <a:gd name="T97" fmla="*/ 1 h 35"/>
                <a:gd name="T98" fmla="*/ 9 w 148"/>
                <a:gd name="T99" fmla="*/ 1 h 35"/>
                <a:gd name="T100" fmla="*/ 10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9748" name="Freeform 92"/>
            <p:cNvSpPr>
              <a:spLocks noChangeAspect="1"/>
            </p:cNvSpPr>
            <p:nvPr/>
          </p:nvSpPr>
          <p:spPr bwMode="auto">
            <a:xfrm>
              <a:off x="2149" y="2606"/>
              <a:ext cx="511" cy="121"/>
            </a:xfrm>
            <a:custGeom>
              <a:avLst/>
              <a:gdLst>
                <a:gd name="T0" fmla="*/ 2 w 639"/>
                <a:gd name="T1" fmla="*/ 1 h 186"/>
                <a:gd name="T2" fmla="*/ 2 w 639"/>
                <a:gd name="T3" fmla="*/ 1 h 186"/>
                <a:gd name="T4" fmla="*/ 2 w 639"/>
                <a:gd name="T5" fmla="*/ 1 h 186"/>
                <a:gd name="T6" fmla="*/ 2 w 639"/>
                <a:gd name="T7" fmla="*/ 1 h 186"/>
                <a:gd name="T8" fmla="*/ 4 w 639"/>
                <a:gd name="T9" fmla="*/ 1 h 186"/>
                <a:gd name="T10" fmla="*/ 4 w 639"/>
                <a:gd name="T11" fmla="*/ 1 h 186"/>
                <a:gd name="T12" fmla="*/ 5 w 639"/>
                <a:gd name="T13" fmla="*/ 1 h 186"/>
                <a:gd name="T14" fmla="*/ 6 w 639"/>
                <a:gd name="T15" fmla="*/ 1 h 186"/>
                <a:gd name="T16" fmla="*/ 6 w 639"/>
                <a:gd name="T17" fmla="*/ 1 h 186"/>
                <a:gd name="T18" fmla="*/ 7 w 639"/>
                <a:gd name="T19" fmla="*/ 1 h 186"/>
                <a:gd name="T20" fmla="*/ 8 w 639"/>
                <a:gd name="T21" fmla="*/ 1 h 186"/>
                <a:gd name="T22" fmla="*/ 9 w 639"/>
                <a:gd name="T23" fmla="*/ 1 h 186"/>
                <a:gd name="T24" fmla="*/ 9 w 639"/>
                <a:gd name="T25" fmla="*/ 1 h 186"/>
                <a:gd name="T26" fmla="*/ 10 w 639"/>
                <a:gd name="T27" fmla="*/ 1 h 186"/>
                <a:gd name="T28" fmla="*/ 11 w 639"/>
                <a:gd name="T29" fmla="*/ 1 h 186"/>
                <a:gd name="T30" fmla="*/ 11 w 639"/>
                <a:gd name="T31" fmla="*/ 1 h 186"/>
                <a:gd name="T32" fmla="*/ 12 w 639"/>
                <a:gd name="T33" fmla="*/ 1 h 186"/>
                <a:gd name="T34" fmla="*/ 12 w 639"/>
                <a:gd name="T35" fmla="*/ 1 h 186"/>
                <a:gd name="T36" fmla="*/ 14 w 639"/>
                <a:gd name="T37" fmla="*/ 1 h 186"/>
                <a:gd name="T38" fmla="*/ 14 w 639"/>
                <a:gd name="T39" fmla="*/ 1 h 186"/>
                <a:gd name="T40" fmla="*/ 14 w 639"/>
                <a:gd name="T41" fmla="*/ 1 h 186"/>
                <a:gd name="T42" fmla="*/ 15 w 639"/>
                <a:gd name="T43" fmla="*/ 1 h 186"/>
                <a:gd name="T44" fmla="*/ 17 w 639"/>
                <a:gd name="T45" fmla="*/ 1 h 186"/>
                <a:gd name="T46" fmla="*/ 18 w 639"/>
                <a:gd name="T47" fmla="*/ 1 h 186"/>
                <a:gd name="T48" fmla="*/ 18 w 639"/>
                <a:gd name="T49" fmla="*/ 1 h 186"/>
                <a:gd name="T50" fmla="*/ 18 w 639"/>
                <a:gd name="T51" fmla="*/ 1 h 186"/>
                <a:gd name="T52" fmla="*/ 19 w 639"/>
                <a:gd name="T53" fmla="*/ 1 h 186"/>
                <a:gd name="T54" fmla="*/ 19 w 639"/>
                <a:gd name="T55" fmla="*/ 1 h 186"/>
                <a:gd name="T56" fmla="*/ 21 w 639"/>
                <a:gd name="T57" fmla="*/ 1 h 186"/>
                <a:gd name="T58" fmla="*/ 22 w 639"/>
                <a:gd name="T59" fmla="*/ 1 h 186"/>
                <a:gd name="T60" fmla="*/ 22 w 639"/>
                <a:gd name="T61" fmla="*/ 1 h 186"/>
                <a:gd name="T62" fmla="*/ 23 w 639"/>
                <a:gd name="T63" fmla="*/ 1 h 186"/>
                <a:gd name="T64" fmla="*/ 24 w 639"/>
                <a:gd name="T65" fmla="*/ 1 h 186"/>
                <a:gd name="T66" fmla="*/ 24 w 639"/>
                <a:gd name="T67" fmla="*/ 1 h 186"/>
                <a:gd name="T68" fmla="*/ 24 w 639"/>
                <a:gd name="T69" fmla="*/ 1 h 186"/>
                <a:gd name="T70" fmla="*/ 26 w 639"/>
                <a:gd name="T71" fmla="*/ 1 h 186"/>
                <a:gd name="T72" fmla="*/ 26 w 639"/>
                <a:gd name="T73" fmla="*/ 1 h 186"/>
                <a:gd name="T74" fmla="*/ 27 w 639"/>
                <a:gd name="T75" fmla="*/ 1 h 186"/>
                <a:gd name="T76" fmla="*/ 27 w 639"/>
                <a:gd name="T77" fmla="*/ 1 h 186"/>
                <a:gd name="T78" fmla="*/ 27 w 639"/>
                <a:gd name="T79" fmla="*/ 1 h 186"/>
                <a:gd name="T80" fmla="*/ 29 w 639"/>
                <a:gd name="T81" fmla="*/ 1 h 186"/>
                <a:gd name="T82" fmla="*/ 30 w 639"/>
                <a:gd name="T83" fmla="*/ 1 h 186"/>
                <a:gd name="T84" fmla="*/ 30 w 639"/>
                <a:gd name="T85" fmla="*/ 1 h 186"/>
                <a:gd name="T86" fmla="*/ 31 w 639"/>
                <a:gd name="T87" fmla="*/ 1 h 186"/>
                <a:gd name="T88" fmla="*/ 32 w 639"/>
                <a:gd name="T89" fmla="*/ 1 h 186"/>
                <a:gd name="T90" fmla="*/ 32 w 639"/>
                <a:gd name="T91" fmla="*/ 1 h 186"/>
                <a:gd name="T92" fmla="*/ 34 w 639"/>
                <a:gd name="T93" fmla="*/ 1 h 186"/>
                <a:gd name="T94" fmla="*/ 34 w 639"/>
                <a:gd name="T95" fmla="*/ 1 h 186"/>
                <a:gd name="T96" fmla="*/ 34 w 639"/>
                <a:gd name="T97" fmla="*/ 1 h 186"/>
                <a:gd name="T98" fmla="*/ 35 w 639"/>
                <a:gd name="T99" fmla="*/ 1 h 186"/>
                <a:gd name="T100" fmla="*/ 36 w 639"/>
                <a:gd name="T101" fmla="*/ 1 h 186"/>
                <a:gd name="T102" fmla="*/ 37 w 639"/>
                <a:gd name="T103" fmla="*/ 1 h 186"/>
                <a:gd name="T104" fmla="*/ 37 w 639"/>
                <a:gd name="T105" fmla="*/ 1 h 186"/>
                <a:gd name="T106" fmla="*/ 38 w 639"/>
                <a:gd name="T107" fmla="*/ 1 h 186"/>
                <a:gd name="T108" fmla="*/ 38 w 639"/>
                <a:gd name="T109" fmla="*/ 1 h 186"/>
                <a:gd name="T110" fmla="*/ 40 w 639"/>
                <a:gd name="T111" fmla="*/ 1 h 186"/>
                <a:gd name="T112" fmla="*/ 40 w 639"/>
                <a:gd name="T113" fmla="*/ 1 h 186"/>
                <a:gd name="T114" fmla="*/ 40 w 639"/>
                <a:gd name="T115" fmla="*/ 1 h 186"/>
                <a:gd name="T116" fmla="*/ 42 w 639"/>
                <a:gd name="T117" fmla="*/ 1 h 186"/>
                <a:gd name="T118" fmla="*/ 42 w 639"/>
                <a:gd name="T119" fmla="*/ 1 h 186"/>
                <a:gd name="T120" fmla="*/ 42 w 639"/>
                <a:gd name="T121" fmla="*/ 1 h 186"/>
                <a:gd name="T122" fmla="*/ 44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507997" name="Text Box 93"/>
          <p:cNvSpPr txBox="1">
            <a:spLocks noChangeAspect="1" noChangeArrowheads="1"/>
          </p:cNvSpPr>
          <p:nvPr/>
        </p:nvSpPr>
        <p:spPr bwMode="auto">
          <a:xfrm>
            <a:off x="7478713" y="2546350"/>
            <a:ext cx="846137"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2000">
                <a:solidFill>
                  <a:srgbClr val="008000"/>
                </a:solidFill>
                <a:latin typeface="Arial Narrow" pitchFamily="34" charset="0"/>
              </a:rPr>
              <a:t>AQP1</a:t>
            </a:r>
          </a:p>
        </p:txBody>
      </p:sp>
      <p:sp>
        <p:nvSpPr>
          <p:cNvPr id="507998" name="Text Box 94"/>
          <p:cNvSpPr txBox="1">
            <a:spLocks noChangeAspect="1" noChangeArrowheads="1"/>
          </p:cNvSpPr>
          <p:nvPr/>
        </p:nvSpPr>
        <p:spPr bwMode="auto">
          <a:xfrm>
            <a:off x="7612063" y="3146425"/>
            <a:ext cx="642937"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2000">
                <a:solidFill>
                  <a:srgbClr val="FF6600"/>
                </a:solidFill>
                <a:latin typeface="Arial Narrow" pitchFamily="34" charset="0"/>
              </a:rPr>
              <a:t>H</a:t>
            </a:r>
            <a:r>
              <a:rPr lang="en-US" sz="2000" baseline="-25000">
                <a:solidFill>
                  <a:srgbClr val="FF6600"/>
                </a:solidFill>
                <a:latin typeface="Arial Narrow" pitchFamily="34" charset="0"/>
              </a:rPr>
              <a:t>2</a:t>
            </a:r>
            <a:r>
              <a:rPr lang="en-US" sz="2000">
                <a:solidFill>
                  <a:srgbClr val="FF6600"/>
                </a:solidFill>
                <a:latin typeface="Arial Narrow" pitchFamily="34" charset="0"/>
              </a:rPr>
              <a:t>O</a:t>
            </a:r>
          </a:p>
        </p:txBody>
      </p:sp>
      <p:grpSp>
        <p:nvGrpSpPr>
          <p:cNvPr id="8" name="Group 95"/>
          <p:cNvGrpSpPr>
            <a:grpSpLocks/>
          </p:cNvGrpSpPr>
          <p:nvPr/>
        </p:nvGrpSpPr>
        <p:grpSpPr bwMode="auto">
          <a:xfrm>
            <a:off x="6845300" y="3370263"/>
            <a:ext cx="769938" cy="382587"/>
            <a:chOff x="2082" y="1809"/>
            <a:chExt cx="485" cy="241"/>
          </a:xfrm>
        </p:grpSpPr>
        <p:grpSp>
          <p:nvGrpSpPr>
            <p:cNvPr id="9" name="Group 96"/>
            <p:cNvGrpSpPr>
              <a:grpSpLocks/>
            </p:cNvGrpSpPr>
            <p:nvPr/>
          </p:nvGrpSpPr>
          <p:grpSpPr bwMode="auto">
            <a:xfrm>
              <a:off x="2085" y="1992"/>
              <a:ext cx="482" cy="58"/>
              <a:chOff x="2085" y="1992"/>
              <a:chExt cx="482" cy="58"/>
            </a:xfrm>
          </p:grpSpPr>
          <p:sp>
            <p:nvSpPr>
              <p:cNvPr id="29744" name="Line 97"/>
              <p:cNvSpPr>
                <a:spLocks noChangeAspect="1" noChangeShapeType="1"/>
              </p:cNvSpPr>
              <p:nvPr/>
            </p:nvSpPr>
            <p:spPr bwMode="auto">
              <a:xfrm>
                <a:off x="2085" y="1995"/>
                <a:ext cx="482"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45" name="Line 98"/>
              <p:cNvSpPr>
                <a:spLocks noChangeAspect="1" noChangeShapeType="1"/>
              </p:cNvSpPr>
              <p:nvPr/>
            </p:nvSpPr>
            <p:spPr bwMode="auto">
              <a:xfrm>
                <a:off x="2089" y="1992"/>
                <a:ext cx="0" cy="5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46" name="Line 99"/>
              <p:cNvSpPr>
                <a:spLocks noChangeAspect="1" noChangeShapeType="1"/>
              </p:cNvSpPr>
              <p:nvPr/>
            </p:nvSpPr>
            <p:spPr bwMode="auto">
              <a:xfrm>
                <a:off x="2562" y="1992"/>
                <a:ext cx="0" cy="5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9743" name="Rectangle 100"/>
            <p:cNvSpPr>
              <a:spLocks noChangeAspect="1" noChangeArrowheads="1"/>
            </p:cNvSpPr>
            <p:nvPr/>
          </p:nvSpPr>
          <p:spPr bwMode="auto">
            <a:xfrm>
              <a:off x="2082" y="1809"/>
              <a:ext cx="47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sz="2000">
                  <a:solidFill>
                    <a:srgbClr val="000000"/>
                  </a:solidFill>
                  <a:latin typeface="Arial Narrow" pitchFamily="34" charset="0"/>
                </a:rPr>
                <a:t>2 min</a:t>
              </a:r>
            </a:p>
          </p:txBody>
        </p:sp>
      </p:grpSp>
      <p:grpSp>
        <p:nvGrpSpPr>
          <p:cNvPr id="10" name="Group 101"/>
          <p:cNvGrpSpPr>
            <a:grpSpLocks/>
          </p:cNvGrpSpPr>
          <p:nvPr/>
        </p:nvGrpSpPr>
        <p:grpSpPr bwMode="auto">
          <a:xfrm>
            <a:off x="5715000" y="2165350"/>
            <a:ext cx="773113" cy="1220788"/>
            <a:chOff x="1370" y="1050"/>
            <a:chExt cx="487" cy="769"/>
          </a:xfrm>
        </p:grpSpPr>
        <p:sp>
          <p:nvSpPr>
            <p:cNvPr id="29736" name="Text Box 102"/>
            <p:cNvSpPr txBox="1">
              <a:spLocks noChangeAspect="1" noChangeArrowheads="1"/>
            </p:cNvSpPr>
            <p:nvPr/>
          </p:nvSpPr>
          <p:spPr bwMode="auto">
            <a:xfrm>
              <a:off x="1370" y="1301"/>
              <a:ext cx="341"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r>
                <a:rPr lang="en-US" sz="2000">
                  <a:solidFill>
                    <a:schemeClr val="tx1"/>
                  </a:solidFill>
                  <a:latin typeface="Arial Narrow" pitchFamily="34" charset="0"/>
                </a:rPr>
                <a:t>pH</a:t>
              </a:r>
              <a:r>
                <a:rPr lang="en-US" sz="2000" baseline="-25000">
                  <a:solidFill>
                    <a:schemeClr val="tx1"/>
                  </a:solidFill>
                  <a:latin typeface="Arial Narrow" pitchFamily="34" charset="0"/>
                </a:rPr>
                <a:t>S</a:t>
              </a:r>
            </a:p>
          </p:txBody>
        </p:sp>
        <p:sp>
          <p:nvSpPr>
            <p:cNvPr id="29737" name="Line 103"/>
            <p:cNvSpPr>
              <a:spLocks noChangeShapeType="1"/>
            </p:cNvSpPr>
            <p:nvPr/>
          </p:nvSpPr>
          <p:spPr bwMode="auto">
            <a:xfrm>
              <a:off x="1781" y="1144"/>
              <a:ext cx="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38" name="Line 104"/>
            <p:cNvSpPr>
              <a:spLocks noChangeShapeType="1"/>
            </p:cNvSpPr>
            <p:nvPr/>
          </p:nvSpPr>
          <p:spPr bwMode="auto">
            <a:xfrm flipH="1">
              <a:off x="1779" y="1138"/>
              <a:ext cx="2" cy="59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39" name="Line 105"/>
            <p:cNvSpPr>
              <a:spLocks noChangeShapeType="1"/>
            </p:cNvSpPr>
            <p:nvPr/>
          </p:nvSpPr>
          <p:spPr bwMode="auto">
            <a:xfrm>
              <a:off x="1781" y="1723"/>
              <a:ext cx="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40" name="Rectangle 106"/>
            <p:cNvSpPr>
              <a:spLocks noChangeAspect="1" noChangeArrowheads="1"/>
            </p:cNvSpPr>
            <p:nvPr/>
          </p:nvSpPr>
          <p:spPr bwMode="auto">
            <a:xfrm>
              <a:off x="1582" y="1627"/>
              <a:ext cx="1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7.5</a:t>
              </a:r>
              <a:endParaRPr lang="en-US" sz="2000">
                <a:solidFill>
                  <a:schemeClr val="tx1"/>
                </a:solidFill>
                <a:latin typeface="Arial Narrow" pitchFamily="34" charset="0"/>
              </a:endParaRPr>
            </a:p>
          </p:txBody>
        </p:sp>
        <p:sp>
          <p:nvSpPr>
            <p:cNvPr id="29741" name="Rectangle 107"/>
            <p:cNvSpPr>
              <a:spLocks noChangeAspect="1" noChangeArrowheads="1"/>
            </p:cNvSpPr>
            <p:nvPr/>
          </p:nvSpPr>
          <p:spPr bwMode="auto">
            <a:xfrm>
              <a:off x="1582" y="1050"/>
              <a:ext cx="1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7.7</a:t>
              </a:r>
              <a:endParaRPr lang="en-US" sz="2000">
                <a:solidFill>
                  <a:schemeClr val="tx1"/>
                </a:solidFill>
                <a:latin typeface="Arial Narrow" pitchFamily="34" charset="0"/>
              </a:endParaRPr>
            </a:p>
          </p:txBody>
        </p:sp>
      </p:grpSp>
      <p:grpSp>
        <p:nvGrpSpPr>
          <p:cNvPr id="11" name="Group 108"/>
          <p:cNvGrpSpPr>
            <a:grpSpLocks/>
          </p:cNvGrpSpPr>
          <p:nvPr/>
        </p:nvGrpSpPr>
        <p:grpSpPr bwMode="auto">
          <a:xfrm>
            <a:off x="2273300" y="1228725"/>
            <a:ext cx="4565650" cy="0"/>
            <a:chOff x="0" y="672"/>
            <a:chExt cx="2876" cy="0"/>
          </a:xfrm>
        </p:grpSpPr>
        <p:sp>
          <p:nvSpPr>
            <p:cNvPr id="29734" name="Line 109"/>
            <p:cNvSpPr>
              <a:spLocks noChangeShapeType="1"/>
            </p:cNvSpPr>
            <p:nvPr/>
          </p:nvSpPr>
          <p:spPr bwMode="auto">
            <a:xfrm>
              <a:off x="0"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35" name="Line 110"/>
            <p:cNvSpPr>
              <a:spLocks noChangeShapeType="1"/>
            </p:cNvSpPr>
            <p:nvPr/>
          </p:nvSpPr>
          <p:spPr bwMode="auto">
            <a:xfrm>
              <a:off x="1436"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08016" name="AutoShape 112"/>
          <p:cNvSpPr>
            <a:spLocks/>
          </p:cNvSpPr>
          <p:nvPr/>
        </p:nvSpPr>
        <p:spPr bwMode="auto">
          <a:xfrm rot="-5400000">
            <a:off x="1600200" y="5019676"/>
            <a:ext cx="219075" cy="1619250"/>
          </a:xfrm>
          <a:prstGeom prst="leftBrace">
            <a:avLst>
              <a:gd name="adj1" fmla="val 61594"/>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508017" name="Text Box 113"/>
          <p:cNvSpPr txBox="1">
            <a:spLocks noChangeArrowheads="1"/>
          </p:cNvSpPr>
          <p:nvPr/>
        </p:nvSpPr>
        <p:spPr bwMode="auto">
          <a:xfrm>
            <a:off x="523875" y="5848350"/>
            <a:ext cx="23717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a:spcBef>
                <a:spcPct val="50000"/>
              </a:spcBef>
            </a:pPr>
            <a:r>
              <a:rPr lang="en-US" sz="2000" dirty="0">
                <a:solidFill>
                  <a:schemeClr val="tx1"/>
                </a:solidFill>
                <a:latin typeface="Arial Narrow" pitchFamily="34" charset="0"/>
              </a:rPr>
              <a:t>Bulk Extracellular Fluid</a:t>
            </a:r>
          </a:p>
        </p:txBody>
      </p:sp>
      <p:grpSp>
        <p:nvGrpSpPr>
          <p:cNvPr id="4" name="Group 48"/>
          <p:cNvGrpSpPr>
            <a:grpSpLocks/>
          </p:cNvGrpSpPr>
          <p:nvPr/>
        </p:nvGrpSpPr>
        <p:grpSpPr bwMode="auto">
          <a:xfrm flipH="1">
            <a:off x="5467350" y="4530725"/>
            <a:ext cx="1116013" cy="984250"/>
            <a:chOff x="1584" y="2872"/>
            <a:chExt cx="703" cy="620"/>
          </a:xfrm>
        </p:grpSpPr>
        <p:sp>
          <p:nvSpPr>
            <p:cNvPr id="29753" name="Freeform 49" descr="50%"/>
            <p:cNvSpPr>
              <a:spLocks/>
            </p:cNvSpPr>
            <p:nvPr/>
          </p:nvSpPr>
          <p:spPr bwMode="auto">
            <a:xfrm flipV="1">
              <a:off x="2064" y="2872"/>
              <a:ext cx="222" cy="199"/>
            </a:xfrm>
            <a:custGeom>
              <a:avLst/>
              <a:gdLst>
                <a:gd name="T0" fmla="*/ 9 w 257"/>
                <a:gd name="T1" fmla="*/ 0 h 265"/>
                <a:gd name="T2" fmla="*/ 44 w 257"/>
                <a:gd name="T3" fmla="*/ 8 h 265"/>
                <a:gd name="T4" fmla="*/ 0 w 257"/>
                <a:gd name="T5" fmla="*/ 2 h 265"/>
                <a:gd name="T6" fmla="*/ 9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solidFill>
              <a:schemeClr val="accent6">
                <a:lumMod val="75000"/>
              </a:schemeClr>
            </a:solidFill>
            <a:ln w="9525" cap="rnd">
              <a:no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54" name="Line 50"/>
            <p:cNvSpPr>
              <a:spLocks noChangeShapeType="1"/>
            </p:cNvSpPr>
            <p:nvPr/>
          </p:nvSpPr>
          <p:spPr bwMode="auto">
            <a:xfrm flipH="1">
              <a:off x="1734" y="2873"/>
              <a:ext cx="553" cy="619"/>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9755" name="Line 51"/>
            <p:cNvSpPr>
              <a:spLocks noChangeShapeType="1"/>
            </p:cNvSpPr>
            <p:nvPr/>
          </p:nvSpPr>
          <p:spPr bwMode="auto">
            <a:xfrm flipH="1">
              <a:off x="1584" y="2876"/>
              <a:ext cx="699" cy="488"/>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507929" name="Oval 25"/>
          <p:cNvSpPr>
            <a:spLocks noChangeAspect="1" noChangeArrowheads="1"/>
          </p:cNvSpPr>
          <p:nvPr/>
        </p:nvSpPr>
        <p:spPr bwMode="auto">
          <a:xfrm>
            <a:off x="3267075" y="2546350"/>
            <a:ext cx="2605088" cy="260985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b="1">
              <a:solidFill>
                <a:schemeClr val="lt1"/>
              </a:solidFill>
            </a:endParaRPr>
          </a:p>
        </p:txBody>
      </p:sp>
      <p:grpSp>
        <p:nvGrpSpPr>
          <p:cNvPr id="2" name="Group 30"/>
          <p:cNvGrpSpPr>
            <a:grpSpLocks/>
          </p:cNvGrpSpPr>
          <p:nvPr/>
        </p:nvGrpSpPr>
        <p:grpSpPr bwMode="auto">
          <a:xfrm rot="900000">
            <a:off x="2360613" y="4552950"/>
            <a:ext cx="1384300" cy="269875"/>
            <a:chOff x="1565" y="2880"/>
            <a:chExt cx="872" cy="170"/>
          </a:xfrm>
        </p:grpSpPr>
        <p:sp>
          <p:nvSpPr>
            <p:cNvPr id="29759" name="Freeform 31"/>
            <p:cNvSpPr>
              <a:spLocks noChangeAspect="1"/>
            </p:cNvSpPr>
            <p:nvPr/>
          </p:nvSpPr>
          <p:spPr bwMode="auto">
            <a:xfrm rot="2576874" flipH="1" flipV="1">
              <a:off x="1565" y="2904"/>
              <a:ext cx="782" cy="146"/>
            </a:xfrm>
            <a:custGeom>
              <a:avLst/>
              <a:gdLst>
                <a:gd name="T0" fmla="*/ 0 w 615"/>
                <a:gd name="T1" fmla="*/ 0 h 74"/>
                <a:gd name="T2" fmla="*/ 252 w 615"/>
                <a:gd name="T3" fmla="*/ 21288 h 74"/>
                <a:gd name="T4" fmla="*/ 530 w 615"/>
                <a:gd name="T5" fmla="*/ 49350 h 74"/>
                <a:gd name="T6" fmla="*/ 824 w 615"/>
                <a:gd name="T7" fmla="*/ 72493 h 74"/>
                <a:gd name="T8" fmla="*/ 1104 w 615"/>
                <a:gd name="T9" fmla="*/ 93657 h 74"/>
                <a:gd name="T10" fmla="*/ 1447 w 615"/>
                <a:gd name="T11" fmla="*/ 114586 h 74"/>
                <a:gd name="T12" fmla="*/ 1723 w 615"/>
                <a:gd name="T13" fmla="*/ 128585 h 74"/>
                <a:gd name="T14" fmla="*/ 2020 w 615"/>
                <a:gd name="T15" fmla="*/ 146752 h 74"/>
                <a:gd name="T16" fmla="*/ 2322 w 615"/>
                <a:gd name="T17" fmla="*/ 167087 h 74"/>
                <a:gd name="T18" fmla="*/ 2645 w 615"/>
                <a:gd name="T19" fmla="*/ 177940 h 74"/>
                <a:gd name="T20" fmla="*/ 2953 w 615"/>
                <a:gd name="T21" fmla="*/ 192100 h 74"/>
                <a:gd name="T22" fmla="*/ 3223 w 615"/>
                <a:gd name="T23" fmla="*/ 208435 h 74"/>
                <a:gd name="T24" fmla="*/ 3574 w 615"/>
                <a:gd name="T25" fmla="*/ 218773 h 74"/>
                <a:gd name="T26" fmla="*/ 3877 w 615"/>
                <a:gd name="T27" fmla="*/ 228664 h 74"/>
                <a:gd name="T28" fmla="*/ 4187 w 615"/>
                <a:gd name="T29" fmla="*/ 232404 h 74"/>
                <a:gd name="T30" fmla="*/ 4514 w 615"/>
                <a:gd name="T31" fmla="*/ 239693 h 74"/>
                <a:gd name="T32" fmla="*/ 4806 w 615"/>
                <a:gd name="T33" fmla="*/ 243133 h 74"/>
                <a:gd name="T34" fmla="*/ 5132 w 615"/>
                <a:gd name="T35" fmla="*/ 250078 h 74"/>
                <a:gd name="T36" fmla="*/ 5446 w 615"/>
                <a:gd name="T37" fmla="*/ 253695 h 74"/>
                <a:gd name="T38" fmla="*/ 5779 w 615"/>
                <a:gd name="T39" fmla="*/ 253695 h 74"/>
                <a:gd name="T40" fmla="*/ 6072 w 615"/>
                <a:gd name="T41" fmla="*/ 250078 h 74"/>
                <a:gd name="T42" fmla="*/ 6400 w 615"/>
                <a:gd name="T43" fmla="*/ 250078 h 74"/>
                <a:gd name="T44" fmla="*/ 6716 w 615"/>
                <a:gd name="T45" fmla="*/ 239693 h 74"/>
                <a:gd name="T46" fmla="*/ 7001 w 615"/>
                <a:gd name="T47" fmla="*/ 239693 h 74"/>
                <a:gd name="T48" fmla="*/ 7348 w 615"/>
                <a:gd name="T49" fmla="*/ 228664 h 74"/>
                <a:gd name="T50" fmla="*/ 7646 w 615"/>
                <a:gd name="T51" fmla="*/ 218773 h 74"/>
                <a:gd name="T52" fmla="*/ 7959 w 615"/>
                <a:gd name="T53" fmla="*/ 208435 h 74"/>
                <a:gd name="T54" fmla="*/ 8276 w 615"/>
                <a:gd name="T55" fmla="*/ 197485 h 74"/>
                <a:gd name="T56" fmla="*/ 8578 w 615"/>
                <a:gd name="T57" fmla="*/ 188531 h 74"/>
                <a:gd name="T58" fmla="*/ 8886 w 615"/>
                <a:gd name="T59" fmla="*/ 167087 h 74"/>
                <a:gd name="T60" fmla="*/ 9205 w 615"/>
                <a:gd name="T61" fmla="*/ 157197 h 74"/>
                <a:gd name="T62" fmla="*/ 9509 w 615"/>
                <a:gd name="T63" fmla="*/ 135906 h 74"/>
                <a:gd name="T64" fmla="*/ 9791 w 615"/>
                <a:gd name="T65" fmla="*/ 121488 h 74"/>
                <a:gd name="T66" fmla="*/ 10082 w 615"/>
                <a:gd name="T67" fmla="*/ 100095 h 74"/>
                <a:gd name="T68" fmla="*/ 10378 w 615"/>
                <a:gd name="T69" fmla="*/ 79675 h 74"/>
                <a:gd name="T70" fmla="*/ 10650 w 615"/>
                <a:gd name="T71" fmla="*/ 52609 h 74"/>
                <a:gd name="T72" fmla="*/ 10972 w 615"/>
                <a:gd name="T73" fmla="*/ 32142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19050" cap="rnd" cmpd="sng">
              <a:solidFill>
                <a:srgbClr val="008000"/>
              </a:solidFill>
              <a:prstDash val="solid"/>
              <a:round/>
              <a:headEnd type="none" w="med" len="lg"/>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9760" name="Freeform 32"/>
            <p:cNvSpPr>
              <a:spLocks noChangeAspect="1"/>
            </p:cNvSpPr>
            <p:nvPr/>
          </p:nvSpPr>
          <p:spPr bwMode="auto">
            <a:xfrm rot="2520073" flipH="1">
              <a:off x="1655" y="2880"/>
              <a:ext cx="782" cy="62"/>
            </a:xfrm>
            <a:custGeom>
              <a:avLst/>
              <a:gdLst>
                <a:gd name="T0" fmla="*/ 0 w 615"/>
                <a:gd name="T1" fmla="*/ 0 h 74"/>
                <a:gd name="T2" fmla="*/ 252 w 615"/>
                <a:gd name="T3" fmla="*/ 3 h 74"/>
                <a:gd name="T4" fmla="*/ 530 w 615"/>
                <a:gd name="T5" fmla="*/ 3 h 74"/>
                <a:gd name="T6" fmla="*/ 824 w 615"/>
                <a:gd name="T7" fmla="*/ 3 h 74"/>
                <a:gd name="T8" fmla="*/ 1104 w 615"/>
                <a:gd name="T9" fmla="*/ 3 h 74"/>
                <a:gd name="T10" fmla="*/ 1447 w 615"/>
                <a:gd name="T11" fmla="*/ 4 h 74"/>
                <a:gd name="T12" fmla="*/ 1723 w 615"/>
                <a:gd name="T13" fmla="*/ 5 h 74"/>
                <a:gd name="T14" fmla="*/ 2020 w 615"/>
                <a:gd name="T15" fmla="*/ 5 h 74"/>
                <a:gd name="T16" fmla="*/ 2322 w 615"/>
                <a:gd name="T17" fmla="*/ 6 h 74"/>
                <a:gd name="T18" fmla="*/ 2645 w 615"/>
                <a:gd name="T19" fmla="*/ 7 h 74"/>
                <a:gd name="T20" fmla="*/ 2953 w 615"/>
                <a:gd name="T21" fmla="*/ 7 h 74"/>
                <a:gd name="T22" fmla="*/ 3223 w 615"/>
                <a:gd name="T23" fmla="*/ 7 h 74"/>
                <a:gd name="T24" fmla="*/ 3574 w 615"/>
                <a:gd name="T25" fmla="*/ 8 h 74"/>
                <a:gd name="T26" fmla="*/ 3877 w 615"/>
                <a:gd name="T27" fmla="*/ 8 h 74"/>
                <a:gd name="T28" fmla="*/ 4187 w 615"/>
                <a:gd name="T29" fmla="*/ 8 h 74"/>
                <a:gd name="T30" fmla="*/ 4514 w 615"/>
                <a:gd name="T31" fmla="*/ 8 h 74"/>
                <a:gd name="T32" fmla="*/ 4806 w 615"/>
                <a:gd name="T33" fmla="*/ 8 h 74"/>
                <a:gd name="T34" fmla="*/ 5132 w 615"/>
                <a:gd name="T35" fmla="*/ 8 h 74"/>
                <a:gd name="T36" fmla="*/ 5446 w 615"/>
                <a:gd name="T37" fmla="*/ 9 h 74"/>
                <a:gd name="T38" fmla="*/ 5779 w 615"/>
                <a:gd name="T39" fmla="*/ 9 h 74"/>
                <a:gd name="T40" fmla="*/ 6072 w 615"/>
                <a:gd name="T41" fmla="*/ 8 h 74"/>
                <a:gd name="T42" fmla="*/ 6400 w 615"/>
                <a:gd name="T43" fmla="*/ 8 h 74"/>
                <a:gd name="T44" fmla="*/ 6716 w 615"/>
                <a:gd name="T45" fmla="*/ 8 h 74"/>
                <a:gd name="T46" fmla="*/ 7001 w 615"/>
                <a:gd name="T47" fmla="*/ 8 h 74"/>
                <a:gd name="T48" fmla="*/ 7348 w 615"/>
                <a:gd name="T49" fmla="*/ 8 h 74"/>
                <a:gd name="T50" fmla="*/ 7646 w 615"/>
                <a:gd name="T51" fmla="*/ 8 h 74"/>
                <a:gd name="T52" fmla="*/ 7959 w 615"/>
                <a:gd name="T53" fmla="*/ 7 h 74"/>
                <a:gd name="T54" fmla="*/ 8276 w 615"/>
                <a:gd name="T55" fmla="*/ 7 h 74"/>
                <a:gd name="T56" fmla="*/ 8578 w 615"/>
                <a:gd name="T57" fmla="*/ 7 h 74"/>
                <a:gd name="T58" fmla="*/ 8886 w 615"/>
                <a:gd name="T59" fmla="*/ 6 h 74"/>
                <a:gd name="T60" fmla="*/ 9205 w 615"/>
                <a:gd name="T61" fmla="*/ 6 h 74"/>
                <a:gd name="T62" fmla="*/ 9509 w 615"/>
                <a:gd name="T63" fmla="*/ 5 h 74"/>
                <a:gd name="T64" fmla="*/ 9791 w 615"/>
                <a:gd name="T65" fmla="*/ 4 h 74"/>
                <a:gd name="T66" fmla="*/ 10082 w 615"/>
                <a:gd name="T67" fmla="*/ 3 h 74"/>
                <a:gd name="T68" fmla="*/ 10378 w 615"/>
                <a:gd name="T69" fmla="*/ 3 h 74"/>
                <a:gd name="T70" fmla="*/ 10650 w 615"/>
                <a:gd name="T71" fmla="*/ 3 h 74"/>
                <a:gd name="T72" fmla="*/ 10972 w 615"/>
                <a:gd name="T73" fmla="*/ 3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19050" cap="rnd" cmpd="sng">
              <a:solidFill>
                <a:srgbClr val="008000"/>
              </a:solidFill>
              <a:prstDash val="solid"/>
              <a:round/>
              <a:headEnd type="none" w="med" len="lg"/>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07947" name="Text Box 43"/>
          <p:cNvSpPr txBox="1">
            <a:spLocks noChangeArrowheads="1"/>
          </p:cNvSpPr>
          <p:nvPr/>
        </p:nvSpPr>
        <p:spPr bwMode="auto">
          <a:xfrm>
            <a:off x="4195763" y="4116388"/>
            <a:ext cx="762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dirty="0">
                <a:latin typeface="Arial Narrow" pitchFamily="34" charset="0"/>
                <a:sym typeface="Symbol" pitchFamily="18" charset="2"/>
              </a:rPr>
              <a:t></a:t>
            </a:r>
            <a:r>
              <a:rPr lang="en-US" sz="2000" dirty="0" err="1">
                <a:latin typeface="Arial Narrow" pitchFamily="34" charset="0"/>
              </a:rPr>
              <a:t>pH</a:t>
            </a:r>
            <a:r>
              <a:rPr lang="en-US" sz="2000" baseline="-25000" dirty="0" err="1">
                <a:latin typeface="Arial Narrow" pitchFamily="34" charset="0"/>
              </a:rPr>
              <a:t>i</a:t>
            </a:r>
            <a:endParaRPr lang="en-US" sz="2000" baseline="-25000" dirty="0">
              <a:latin typeface="Arial Narrow" pitchFamily="34" charset="0"/>
            </a:endParaRPr>
          </a:p>
        </p:txBody>
      </p:sp>
      <p:sp>
        <p:nvSpPr>
          <p:cNvPr id="507949" name="Text Box 45"/>
          <p:cNvSpPr txBox="1">
            <a:spLocks noChangeArrowheads="1"/>
          </p:cNvSpPr>
          <p:nvPr/>
        </p:nvSpPr>
        <p:spPr bwMode="auto">
          <a:xfrm>
            <a:off x="2219325" y="3305175"/>
            <a:ext cx="10191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a:latin typeface="Arial Narrow" pitchFamily="34" charset="0"/>
                <a:sym typeface="Symbol" pitchFamily="18" charset="2"/>
              </a:rPr>
              <a:t></a:t>
            </a:r>
            <a:r>
              <a:rPr lang="en-US" sz="2000">
                <a:latin typeface="Arial Narrow" pitchFamily="34" charset="0"/>
              </a:rPr>
              <a:t>[CO</a:t>
            </a:r>
            <a:r>
              <a:rPr lang="en-US" sz="2000" baseline="-25000">
                <a:latin typeface="Arial Narrow" pitchFamily="34" charset="0"/>
              </a:rPr>
              <a:t>2</a:t>
            </a:r>
            <a:r>
              <a:rPr lang="en-US" sz="2000">
                <a:latin typeface="Arial Narrow" pitchFamily="34" charset="0"/>
              </a:rPr>
              <a:t>]</a:t>
            </a:r>
            <a:r>
              <a:rPr lang="en-US" sz="2000" baseline="-25000">
                <a:latin typeface="Arial Narrow" pitchFamily="34" charset="0"/>
              </a:rPr>
              <a:t>S</a:t>
            </a:r>
          </a:p>
        </p:txBody>
      </p:sp>
      <p:sp>
        <p:nvSpPr>
          <p:cNvPr id="507919" name="Line 15"/>
          <p:cNvSpPr>
            <a:spLocks noChangeShapeType="1"/>
          </p:cNvSpPr>
          <p:nvPr/>
        </p:nvSpPr>
        <p:spPr bwMode="auto">
          <a:xfrm flipH="1">
            <a:off x="3003550" y="3854450"/>
            <a:ext cx="515938" cy="3175"/>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07918" name="Rectangle 14"/>
          <p:cNvSpPr>
            <a:spLocks noChangeArrowheads="1"/>
          </p:cNvSpPr>
          <p:nvPr/>
        </p:nvSpPr>
        <p:spPr bwMode="auto">
          <a:xfrm>
            <a:off x="2409825" y="3606800"/>
            <a:ext cx="690563"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sz="2600">
                <a:solidFill>
                  <a:srgbClr val="008000"/>
                </a:solidFill>
                <a:latin typeface="Arial Narrow" pitchFamily="34" charset="0"/>
              </a:rPr>
              <a:t>CO</a:t>
            </a:r>
            <a:r>
              <a:rPr lang="en-US" sz="2600" baseline="-25000">
                <a:solidFill>
                  <a:srgbClr val="008000"/>
                </a:solidFill>
                <a:latin typeface="Arial Narrow" pitchFamily="34" charset="0"/>
              </a:rPr>
              <a:t>2</a:t>
            </a:r>
            <a:endParaRPr lang="en-US" sz="2600">
              <a:solidFill>
                <a:srgbClr val="008000"/>
              </a:solidFill>
              <a:latin typeface="Arial Narrow" pitchFamily="34" charset="0"/>
            </a:endParaRPr>
          </a:p>
        </p:txBody>
      </p:sp>
      <p:sp>
        <p:nvSpPr>
          <p:cNvPr id="507930" name="Line 26"/>
          <p:cNvSpPr>
            <a:spLocks noChangeShapeType="1"/>
          </p:cNvSpPr>
          <p:nvPr/>
        </p:nvSpPr>
        <p:spPr bwMode="auto">
          <a:xfrm flipH="1">
            <a:off x="1612900" y="3854450"/>
            <a:ext cx="801688" cy="4763"/>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07931" name="Rectangle 27"/>
          <p:cNvSpPr>
            <a:spLocks noChangeArrowheads="1"/>
          </p:cNvSpPr>
          <p:nvPr/>
        </p:nvSpPr>
        <p:spPr bwMode="auto">
          <a:xfrm>
            <a:off x="1009650" y="3606800"/>
            <a:ext cx="690563"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sz="2600">
                <a:solidFill>
                  <a:srgbClr val="008000"/>
                </a:solidFill>
                <a:latin typeface="Arial Narrow" pitchFamily="34" charset="0"/>
              </a:rPr>
              <a:t>CO</a:t>
            </a:r>
            <a:r>
              <a:rPr lang="en-US" sz="2600" baseline="-25000">
                <a:solidFill>
                  <a:srgbClr val="008000"/>
                </a:solidFill>
                <a:latin typeface="Arial Narrow" pitchFamily="34" charset="0"/>
              </a:rPr>
              <a:t>2</a:t>
            </a:r>
            <a:endParaRPr lang="en-US" sz="2600">
              <a:solidFill>
                <a:srgbClr val="008000"/>
              </a:solidFill>
              <a:latin typeface="Arial Narrow" pitchFamily="34" charset="0"/>
            </a:endParaRPr>
          </a:p>
        </p:txBody>
      </p:sp>
      <p:sp>
        <p:nvSpPr>
          <p:cNvPr id="507937" name="Text Box 33"/>
          <p:cNvSpPr txBox="1">
            <a:spLocks noChangeAspect="1" noChangeArrowheads="1"/>
          </p:cNvSpPr>
          <p:nvPr/>
        </p:nvSpPr>
        <p:spPr bwMode="auto">
          <a:xfrm>
            <a:off x="1990725" y="4089400"/>
            <a:ext cx="511175" cy="388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nSpc>
                <a:spcPct val="105000"/>
              </a:lnSpc>
              <a:spcAft>
                <a:spcPct val="5000"/>
              </a:spcAft>
            </a:pPr>
            <a:r>
              <a:rPr lang="en-US" sz="2600">
                <a:solidFill>
                  <a:srgbClr val="009900"/>
                </a:solidFill>
                <a:latin typeface="Arial Narrow" pitchFamily="34" charset="0"/>
              </a:rPr>
              <a:t>H</a:t>
            </a:r>
            <a:r>
              <a:rPr lang="en-US" sz="2600" baseline="-25000">
                <a:solidFill>
                  <a:srgbClr val="009900"/>
                </a:solidFill>
                <a:latin typeface="Arial Narrow" pitchFamily="34" charset="0"/>
              </a:rPr>
              <a:t>2</a:t>
            </a:r>
            <a:r>
              <a:rPr lang="en-US" sz="2600">
                <a:solidFill>
                  <a:srgbClr val="009900"/>
                </a:solidFill>
                <a:latin typeface="Arial Narrow" pitchFamily="34" charset="0"/>
              </a:rPr>
              <a:t>O</a:t>
            </a:r>
          </a:p>
        </p:txBody>
      </p:sp>
      <p:sp>
        <p:nvSpPr>
          <p:cNvPr id="507940" name="Rectangle 36"/>
          <p:cNvSpPr>
            <a:spLocks noChangeArrowheads="1"/>
          </p:cNvSpPr>
          <p:nvPr/>
        </p:nvSpPr>
        <p:spPr bwMode="auto">
          <a:xfrm>
            <a:off x="3476625" y="3606800"/>
            <a:ext cx="690563"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sz="2600">
                <a:solidFill>
                  <a:srgbClr val="008000"/>
                </a:solidFill>
                <a:latin typeface="Arial Narrow" pitchFamily="34" charset="0"/>
              </a:rPr>
              <a:t>CO</a:t>
            </a:r>
            <a:r>
              <a:rPr lang="en-US" sz="2600" baseline="-25000">
                <a:solidFill>
                  <a:srgbClr val="008000"/>
                </a:solidFill>
                <a:latin typeface="Arial Narrow" pitchFamily="34" charset="0"/>
              </a:rPr>
              <a:t>2</a:t>
            </a:r>
            <a:endParaRPr lang="en-US" sz="2600">
              <a:solidFill>
                <a:srgbClr val="008000"/>
              </a:solidFill>
              <a:latin typeface="Arial Narrow" pitchFamily="34" charset="0"/>
            </a:endParaRPr>
          </a:p>
        </p:txBody>
      </p:sp>
      <p:sp>
        <p:nvSpPr>
          <p:cNvPr id="507941" name="Text Box 37"/>
          <p:cNvSpPr txBox="1">
            <a:spLocks noChangeAspect="1" noChangeArrowheads="1"/>
          </p:cNvSpPr>
          <p:nvPr/>
        </p:nvSpPr>
        <p:spPr bwMode="auto">
          <a:xfrm>
            <a:off x="3886200" y="3284538"/>
            <a:ext cx="511175" cy="388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nSpc>
                <a:spcPct val="105000"/>
              </a:lnSpc>
              <a:spcAft>
                <a:spcPct val="5000"/>
              </a:spcAft>
            </a:pPr>
            <a:r>
              <a:rPr lang="en-US" sz="2600">
                <a:solidFill>
                  <a:srgbClr val="008000"/>
                </a:solidFill>
                <a:latin typeface="Arial Narrow" pitchFamily="34" charset="0"/>
              </a:rPr>
              <a:t>H</a:t>
            </a:r>
            <a:r>
              <a:rPr lang="en-US" sz="2600" baseline="-25000">
                <a:solidFill>
                  <a:srgbClr val="008000"/>
                </a:solidFill>
                <a:latin typeface="Arial Narrow" pitchFamily="34" charset="0"/>
              </a:rPr>
              <a:t>2</a:t>
            </a:r>
            <a:r>
              <a:rPr lang="en-US" sz="2600">
                <a:solidFill>
                  <a:srgbClr val="008000"/>
                </a:solidFill>
                <a:latin typeface="Arial Narrow" pitchFamily="34" charset="0"/>
              </a:rPr>
              <a:t>O</a:t>
            </a:r>
          </a:p>
        </p:txBody>
      </p:sp>
      <p:sp>
        <p:nvSpPr>
          <p:cNvPr id="507942" name="Rectangle 38"/>
          <p:cNvSpPr>
            <a:spLocks noChangeAspect="1" noChangeArrowheads="1"/>
          </p:cNvSpPr>
          <p:nvPr/>
        </p:nvSpPr>
        <p:spPr bwMode="auto">
          <a:xfrm>
            <a:off x="4860925" y="3606800"/>
            <a:ext cx="995363" cy="493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600">
                <a:solidFill>
                  <a:srgbClr val="008000"/>
                </a:solidFill>
                <a:latin typeface="Arial Narrow" pitchFamily="34" charset="0"/>
              </a:rPr>
              <a:t>HCO</a:t>
            </a:r>
            <a:r>
              <a:rPr lang="en-US" sz="2600" baseline="-14000">
                <a:solidFill>
                  <a:srgbClr val="008000"/>
                </a:solidFill>
                <a:latin typeface="Arial Narrow" pitchFamily="34" charset="0"/>
              </a:rPr>
              <a:t>3</a:t>
            </a:r>
            <a:r>
              <a:rPr lang="en-US" sz="2600" baseline="30000">
                <a:solidFill>
                  <a:srgbClr val="008000"/>
                </a:solidFill>
                <a:latin typeface="Arial Narrow" pitchFamily="34" charset="0"/>
              </a:rPr>
              <a:t>–</a:t>
            </a:r>
          </a:p>
        </p:txBody>
      </p:sp>
      <p:sp>
        <p:nvSpPr>
          <p:cNvPr id="507943" name="Rectangle 39"/>
          <p:cNvSpPr>
            <a:spLocks noChangeAspect="1" noChangeArrowheads="1"/>
          </p:cNvSpPr>
          <p:nvPr/>
        </p:nvSpPr>
        <p:spPr bwMode="auto">
          <a:xfrm>
            <a:off x="4613275" y="3284538"/>
            <a:ext cx="6604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sz="2600">
                <a:solidFill>
                  <a:srgbClr val="008000"/>
                </a:solidFill>
                <a:latin typeface="Arial Narrow" pitchFamily="34" charset="0"/>
              </a:rPr>
              <a:t>H</a:t>
            </a:r>
            <a:r>
              <a:rPr lang="en-US" sz="2600" baseline="30000">
                <a:solidFill>
                  <a:srgbClr val="008000"/>
                </a:solidFill>
                <a:latin typeface="Arial Narrow" pitchFamily="34" charset="0"/>
              </a:rPr>
              <a:t>+</a:t>
            </a:r>
          </a:p>
        </p:txBody>
      </p:sp>
      <p:grpSp>
        <p:nvGrpSpPr>
          <p:cNvPr id="3" name="Group 40"/>
          <p:cNvGrpSpPr>
            <a:grpSpLocks/>
          </p:cNvGrpSpPr>
          <p:nvPr/>
        </p:nvGrpSpPr>
        <p:grpSpPr bwMode="auto">
          <a:xfrm>
            <a:off x="4098925" y="3582988"/>
            <a:ext cx="801688" cy="276225"/>
            <a:chOff x="2582" y="2257"/>
            <a:chExt cx="505" cy="174"/>
          </a:xfrm>
        </p:grpSpPr>
        <p:sp>
          <p:nvSpPr>
            <p:cNvPr id="29757" name="Line 41"/>
            <p:cNvSpPr>
              <a:spLocks noChangeShapeType="1"/>
            </p:cNvSpPr>
            <p:nvPr/>
          </p:nvSpPr>
          <p:spPr bwMode="auto">
            <a:xfrm flipH="1">
              <a:off x="2582" y="2428"/>
              <a:ext cx="505" cy="3"/>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9758" name="Arc 42"/>
            <p:cNvSpPr>
              <a:spLocks/>
            </p:cNvSpPr>
            <p:nvPr/>
          </p:nvSpPr>
          <p:spPr bwMode="auto">
            <a:xfrm rot="16200000" flipH="1">
              <a:off x="2739" y="2165"/>
              <a:ext cx="172" cy="356"/>
            </a:xfrm>
            <a:custGeom>
              <a:avLst/>
              <a:gdLst>
                <a:gd name="T0" fmla="*/ 0 w 21600"/>
                <a:gd name="T1" fmla="*/ 0 h 39136"/>
                <a:gd name="T2" fmla="*/ 0 w 21600"/>
                <a:gd name="T3" fmla="*/ 0 h 39136"/>
                <a:gd name="T4" fmla="*/ 0 w 21600"/>
                <a:gd name="T5" fmla="*/ 0 h 39136"/>
                <a:gd name="T6" fmla="*/ 0 60000 65536"/>
                <a:gd name="T7" fmla="*/ 0 60000 65536"/>
                <a:gd name="T8" fmla="*/ 0 60000 65536"/>
              </a:gdLst>
              <a:ahLst/>
              <a:cxnLst>
                <a:cxn ang="T6">
                  <a:pos x="T0" y="T1"/>
                </a:cxn>
                <a:cxn ang="T7">
                  <a:pos x="T2" y="T3"/>
                </a:cxn>
                <a:cxn ang="T8">
                  <a:pos x="T4" y="T5"/>
                </a:cxn>
              </a:cxnLst>
              <a:rect l="0" t="0" r="r" b="b"/>
              <a:pathLst>
                <a:path w="21600" h="39136" fill="none" extrusionOk="0">
                  <a:moveTo>
                    <a:pt x="8970" y="0"/>
                  </a:moveTo>
                  <a:cubicBezTo>
                    <a:pt x="16664" y="3512"/>
                    <a:pt x="21600" y="11191"/>
                    <a:pt x="21600" y="19649"/>
                  </a:cubicBezTo>
                  <a:cubicBezTo>
                    <a:pt x="21600" y="27968"/>
                    <a:pt x="16822" y="35547"/>
                    <a:pt x="9317" y="39136"/>
                  </a:cubicBezTo>
                </a:path>
                <a:path w="21600" h="39136" stroke="0" extrusionOk="0">
                  <a:moveTo>
                    <a:pt x="8970" y="0"/>
                  </a:moveTo>
                  <a:cubicBezTo>
                    <a:pt x="16664" y="3512"/>
                    <a:pt x="21600" y="11191"/>
                    <a:pt x="21600" y="19649"/>
                  </a:cubicBezTo>
                  <a:cubicBezTo>
                    <a:pt x="21600" y="27968"/>
                    <a:pt x="16822" y="35547"/>
                    <a:pt x="9317" y="39136"/>
                  </a:cubicBezTo>
                  <a:lnTo>
                    <a:pt x="0" y="19649"/>
                  </a:lnTo>
                  <a:lnTo>
                    <a:pt x="8970" y="0"/>
                  </a:lnTo>
                  <a:close/>
                </a:path>
              </a:pathLst>
            </a:custGeom>
            <a:noFill/>
            <a:ln w="19050">
              <a:solidFill>
                <a:srgbClr val="008000"/>
              </a:solidFill>
              <a:round/>
              <a:headEnd type="none" w="med" len="lg"/>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cSld>
  <p:clrMapOvr>
    <a:masterClrMapping/>
  </p:clrMapOvr>
  <p:transition advTm="69232"/>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7929"/>
                                        </p:tgtEl>
                                        <p:attrNameLst>
                                          <p:attrName>style.visibility</p:attrName>
                                        </p:attrNameLst>
                                      </p:cBhvr>
                                      <p:to>
                                        <p:strVal val="visible"/>
                                      </p:to>
                                    </p:set>
                                    <p:animEffect transition="in" filter="dissolve">
                                      <p:cBhvr>
                                        <p:cTn id="7" dur="500"/>
                                        <p:tgtEl>
                                          <p:spTgt spid="5079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7918"/>
                                        </p:tgtEl>
                                        <p:attrNameLst>
                                          <p:attrName>style.visibility</p:attrName>
                                        </p:attrNameLst>
                                      </p:cBhvr>
                                      <p:to>
                                        <p:strVal val="visible"/>
                                      </p:to>
                                    </p:set>
                                    <p:animEffect transition="in" filter="dissolve">
                                      <p:cBhvr>
                                        <p:cTn id="12" dur="500"/>
                                        <p:tgtEl>
                                          <p:spTgt spid="50791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07932"/>
                                        </p:tgtEl>
                                        <p:attrNameLst>
                                          <p:attrName>style.visibility</p:attrName>
                                        </p:attrNameLst>
                                      </p:cBhvr>
                                      <p:to>
                                        <p:strVal val="visible"/>
                                      </p:to>
                                    </p:set>
                                    <p:animEffect transition="in" filter="dissolve">
                                      <p:cBhvr>
                                        <p:cTn id="15" dur="500"/>
                                        <p:tgtEl>
                                          <p:spTgt spid="50793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07919"/>
                                        </p:tgtEl>
                                        <p:attrNameLst>
                                          <p:attrName>style.visibility</p:attrName>
                                        </p:attrNameLst>
                                      </p:cBhvr>
                                      <p:to>
                                        <p:strVal val="visible"/>
                                      </p:to>
                                    </p:set>
                                    <p:animEffect transition="in" filter="wipe(left)">
                                      <p:cBhvr>
                                        <p:cTn id="20" dur="500"/>
                                        <p:tgtEl>
                                          <p:spTgt spid="507919"/>
                                        </p:tgtEl>
                                      </p:cBhvr>
                                    </p:animEffect>
                                  </p:childTnLst>
                                </p:cTn>
                              </p:par>
                            </p:childTnLst>
                          </p:cTn>
                        </p:par>
                        <p:par>
                          <p:cTn id="21" fill="hold" nodeType="afterGroup">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507940"/>
                                        </p:tgtEl>
                                        <p:attrNameLst>
                                          <p:attrName>style.visibility</p:attrName>
                                        </p:attrNameLst>
                                      </p:cBhvr>
                                      <p:to>
                                        <p:strVal val="visible"/>
                                      </p:to>
                                    </p:set>
                                    <p:animEffect transition="in" filter="dissolve">
                                      <p:cBhvr>
                                        <p:cTn id="24" dur="500"/>
                                        <p:tgtEl>
                                          <p:spTgt spid="507940"/>
                                        </p:tgtEl>
                                      </p:cBhvr>
                                    </p:animEffect>
                                  </p:childTnLst>
                                </p:cTn>
                              </p:par>
                            </p:childTnLst>
                          </p:cTn>
                        </p:par>
                        <p:par>
                          <p:cTn id="25" fill="hold" nodeType="afterGroup">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507941"/>
                                        </p:tgtEl>
                                        <p:attrNameLst>
                                          <p:attrName>style.visibility</p:attrName>
                                        </p:attrNameLst>
                                      </p:cBhvr>
                                      <p:to>
                                        <p:strVal val="visible"/>
                                      </p:to>
                                    </p:set>
                                    <p:animEffect transition="in" filter="dissolve">
                                      <p:cBhvr>
                                        <p:cTn id="28" dur="500"/>
                                        <p:tgtEl>
                                          <p:spTgt spid="507941"/>
                                        </p:tgtEl>
                                      </p:cBhvr>
                                    </p:animEffect>
                                  </p:childTnLst>
                                </p:cTn>
                              </p:par>
                            </p:childTnLst>
                          </p:cTn>
                        </p:par>
                        <p:par>
                          <p:cTn id="29" fill="hold" nodeType="afterGroup">
                            <p:stCondLst>
                              <p:cond delay="1500"/>
                            </p:stCondLst>
                            <p:childTnLst>
                              <p:par>
                                <p:cTn id="30" presetID="2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nodeType="afterGroup">
                            <p:stCondLst>
                              <p:cond delay="2000"/>
                            </p:stCondLst>
                            <p:childTnLst>
                              <p:par>
                                <p:cTn id="34" presetID="9" presetClass="entr" presetSubtype="0" fill="hold" grpId="0" nodeType="afterEffect">
                                  <p:stCondLst>
                                    <p:cond delay="0"/>
                                  </p:stCondLst>
                                  <p:childTnLst>
                                    <p:set>
                                      <p:cBhvr>
                                        <p:cTn id="35" dur="1" fill="hold">
                                          <p:stCondLst>
                                            <p:cond delay="0"/>
                                          </p:stCondLst>
                                        </p:cTn>
                                        <p:tgtEl>
                                          <p:spTgt spid="507943"/>
                                        </p:tgtEl>
                                        <p:attrNameLst>
                                          <p:attrName>style.visibility</p:attrName>
                                        </p:attrNameLst>
                                      </p:cBhvr>
                                      <p:to>
                                        <p:strVal val="visible"/>
                                      </p:to>
                                    </p:set>
                                    <p:animEffect transition="in" filter="dissolve">
                                      <p:cBhvr>
                                        <p:cTn id="36" dur="500"/>
                                        <p:tgtEl>
                                          <p:spTgt spid="50794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507942"/>
                                        </p:tgtEl>
                                        <p:attrNameLst>
                                          <p:attrName>style.visibility</p:attrName>
                                        </p:attrNameLst>
                                      </p:cBhvr>
                                      <p:to>
                                        <p:strVal val="visible"/>
                                      </p:to>
                                    </p:set>
                                    <p:animEffect transition="in" filter="dissolve">
                                      <p:cBhvr>
                                        <p:cTn id="39" dur="500"/>
                                        <p:tgtEl>
                                          <p:spTgt spid="507942"/>
                                        </p:tgtEl>
                                      </p:cBhvr>
                                    </p:animEffect>
                                  </p:childTnLst>
                                </p:cTn>
                              </p:par>
                            </p:childTnLst>
                          </p:cTn>
                        </p:par>
                        <p:par>
                          <p:cTn id="40" fill="hold" nodeType="afterGroup">
                            <p:stCondLst>
                              <p:cond delay="2500"/>
                            </p:stCondLst>
                            <p:childTnLst>
                              <p:par>
                                <p:cTn id="41" presetID="9" presetClass="entr" presetSubtype="0" fill="hold" grpId="0" nodeType="afterEffect">
                                  <p:stCondLst>
                                    <p:cond delay="0"/>
                                  </p:stCondLst>
                                  <p:childTnLst>
                                    <p:set>
                                      <p:cBhvr>
                                        <p:cTn id="42" dur="1" fill="hold">
                                          <p:stCondLst>
                                            <p:cond delay="0"/>
                                          </p:stCondLst>
                                        </p:cTn>
                                        <p:tgtEl>
                                          <p:spTgt spid="507947"/>
                                        </p:tgtEl>
                                        <p:attrNameLst>
                                          <p:attrName>style.visibility</p:attrName>
                                        </p:attrNameLst>
                                      </p:cBhvr>
                                      <p:to>
                                        <p:strVal val="visible"/>
                                      </p:to>
                                    </p:set>
                                    <p:animEffect transition="in" filter="dissolve">
                                      <p:cBhvr>
                                        <p:cTn id="43" dur="500"/>
                                        <p:tgtEl>
                                          <p:spTgt spid="50794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07949"/>
                                        </p:tgtEl>
                                        <p:attrNameLst>
                                          <p:attrName>style.visibility</p:attrName>
                                        </p:attrNameLst>
                                      </p:cBhvr>
                                      <p:to>
                                        <p:strVal val="visible"/>
                                      </p:to>
                                    </p:set>
                                    <p:animEffect transition="in" filter="dissolve">
                                      <p:cBhvr>
                                        <p:cTn id="48" dur="500"/>
                                        <p:tgtEl>
                                          <p:spTgt spid="507949"/>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507931"/>
                                        </p:tgtEl>
                                        <p:attrNameLst>
                                          <p:attrName>style.visibility</p:attrName>
                                        </p:attrNameLst>
                                      </p:cBhvr>
                                      <p:to>
                                        <p:strVal val="visible"/>
                                      </p:to>
                                    </p:set>
                                    <p:animEffect transition="in" filter="dissolve">
                                      <p:cBhvr>
                                        <p:cTn id="53" dur="500"/>
                                        <p:tgtEl>
                                          <p:spTgt spid="507931"/>
                                        </p:tgtEl>
                                      </p:cBhvr>
                                    </p:animEffect>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507930"/>
                                        </p:tgtEl>
                                        <p:attrNameLst>
                                          <p:attrName>style.visibility</p:attrName>
                                        </p:attrNameLst>
                                      </p:cBhvr>
                                      <p:to>
                                        <p:strVal val="visible"/>
                                      </p:to>
                                    </p:set>
                                    <p:animEffect transition="in" filter="wipe(left)">
                                      <p:cBhvr>
                                        <p:cTn id="57" dur="500"/>
                                        <p:tgtEl>
                                          <p:spTgt spid="507930"/>
                                        </p:tgtEl>
                                      </p:cBhvr>
                                    </p:animEffect>
                                  </p:childTnLst>
                                </p:cTn>
                              </p:par>
                            </p:childTnLst>
                          </p:cTn>
                        </p:par>
                        <p:par>
                          <p:cTn id="58" fill="hold" nodeType="afterGroup">
                            <p:stCondLst>
                              <p:cond delay="1000"/>
                            </p:stCondLst>
                            <p:childTnLst>
                              <p:par>
                                <p:cTn id="59" presetID="9" presetClass="entr" presetSubtype="0" fill="hold" grpId="0" nodeType="afterEffect">
                                  <p:stCondLst>
                                    <p:cond delay="0"/>
                                  </p:stCondLst>
                                  <p:childTnLst>
                                    <p:set>
                                      <p:cBhvr>
                                        <p:cTn id="60" dur="1" fill="hold">
                                          <p:stCondLst>
                                            <p:cond delay="0"/>
                                          </p:stCondLst>
                                        </p:cTn>
                                        <p:tgtEl>
                                          <p:spTgt spid="508016"/>
                                        </p:tgtEl>
                                        <p:attrNameLst>
                                          <p:attrName>style.visibility</p:attrName>
                                        </p:attrNameLst>
                                      </p:cBhvr>
                                      <p:to>
                                        <p:strVal val="visible"/>
                                      </p:to>
                                    </p:set>
                                    <p:animEffect transition="in" filter="dissolve">
                                      <p:cBhvr>
                                        <p:cTn id="61" dur="500"/>
                                        <p:tgtEl>
                                          <p:spTgt spid="508016"/>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08017"/>
                                        </p:tgtEl>
                                        <p:attrNameLst>
                                          <p:attrName>style.visibility</p:attrName>
                                        </p:attrNameLst>
                                      </p:cBhvr>
                                      <p:to>
                                        <p:strVal val="visible"/>
                                      </p:to>
                                    </p:set>
                                    <p:animEffect transition="in" filter="dissolve">
                                      <p:cBhvr>
                                        <p:cTn id="64" dur="500"/>
                                        <p:tgtEl>
                                          <p:spTgt spid="508017"/>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dissolve">
                                      <p:cBhvr>
                                        <p:cTn id="69" dur="500"/>
                                        <p:tgtEl>
                                          <p:spTgt spid="65"/>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507933"/>
                                        </p:tgtEl>
                                        <p:attrNameLst>
                                          <p:attrName>style.visibility</p:attrName>
                                        </p:attrNameLst>
                                      </p:cBhvr>
                                      <p:to>
                                        <p:strVal val="visible"/>
                                      </p:to>
                                    </p:set>
                                    <p:animEffect transition="in" filter="dissolve">
                                      <p:cBhvr>
                                        <p:cTn id="74" dur="500"/>
                                        <p:tgtEl>
                                          <p:spTgt spid="507933"/>
                                        </p:tgtEl>
                                      </p:cBhvr>
                                    </p:animEffect>
                                  </p:childTnLst>
                                </p:cTn>
                              </p:par>
                            </p:childTnLst>
                          </p:cTn>
                        </p:par>
                        <p:par>
                          <p:cTn id="75" fill="hold" nodeType="afterGroup">
                            <p:stCondLst>
                              <p:cond delay="500"/>
                            </p:stCondLst>
                            <p:childTnLst>
                              <p:par>
                                <p:cTn id="76" presetID="22" presetClass="entr" presetSubtype="4" fill="hold"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down)">
                                      <p:cBhvr>
                                        <p:cTn id="78" dur="500"/>
                                        <p:tgtEl>
                                          <p:spTgt spid="2"/>
                                        </p:tgtEl>
                                      </p:cBhvr>
                                    </p:animEffect>
                                  </p:childTnLst>
                                </p:cTn>
                              </p:par>
                            </p:childTnLst>
                          </p:cTn>
                        </p:par>
                        <p:par>
                          <p:cTn id="79" fill="hold" nodeType="afterGroup">
                            <p:stCondLst>
                              <p:cond delay="1000"/>
                            </p:stCondLst>
                            <p:childTnLst>
                              <p:par>
                                <p:cTn id="80" presetID="9" presetClass="entr" presetSubtype="0" fill="hold" grpId="0" nodeType="afterEffect">
                                  <p:stCondLst>
                                    <p:cond delay="0"/>
                                  </p:stCondLst>
                                  <p:childTnLst>
                                    <p:set>
                                      <p:cBhvr>
                                        <p:cTn id="81" dur="1" fill="hold">
                                          <p:stCondLst>
                                            <p:cond delay="0"/>
                                          </p:stCondLst>
                                        </p:cTn>
                                        <p:tgtEl>
                                          <p:spTgt spid="507937"/>
                                        </p:tgtEl>
                                        <p:attrNameLst>
                                          <p:attrName>style.visibility</p:attrName>
                                        </p:attrNameLst>
                                      </p:cBhvr>
                                      <p:to>
                                        <p:strVal val="visible"/>
                                      </p:to>
                                    </p:set>
                                    <p:animEffect transition="in" filter="dissolve">
                                      <p:cBhvr>
                                        <p:cTn id="82" dur="500"/>
                                        <p:tgtEl>
                                          <p:spTgt spid="507937"/>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507950"/>
                                        </p:tgtEl>
                                        <p:attrNameLst>
                                          <p:attrName>style.visibility</p:attrName>
                                        </p:attrNameLst>
                                      </p:cBhvr>
                                      <p:to>
                                        <p:strVal val="visible"/>
                                      </p:to>
                                    </p:set>
                                    <p:animEffect transition="in" filter="dissolve">
                                      <p:cBhvr>
                                        <p:cTn id="87" dur="500"/>
                                        <p:tgtEl>
                                          <p:spTgt spid="507950"/>
                                        </p:tgtEl>
                                      </p:cBhvr>
                                    </p:animEffect>
                                  </p:childTnLst>
                                </p:cTn>
                              </p:par>
                            </p:childTnLst>
                          </p:cTn>
                        </p:par>
                        <p:par>
                          <p:cTn id="88" fill="hold" nodeType="afterGroup">
                            <p:stCondLst>
                              <p:cond delay="500"/>
                            </p:stCondLst>
                            <p:childTnLst>
                              <p:par>
                                <p:cTn id="89" presetID="9" presetClass="entr" presetSubtype="0" fill="hold" grpId="0" nodeType="afterEffect">
                                  <p:stCondLst>
                                    <p:cond delay="0"/>
                                  </p:stCondLst>
                                  <p:childTnLst>
                                    <p:set>
                                      <p:cBhvr>
                                        <p:cTn id="90" dur="1" fill="hold">
                                          <p:stCondLst>
                                            <p:cond delay="0"/>
                                          </p:stCondLst>
                                        </p:cTn>
                                        <p:tgtEl>
                                          <p:spTgt spid="507948"/>
                                        </p:tgtEl>
                                        <p:attrNameLst>
                                          <p:attrName>style.visibility</p:attrName>
                                        </p:attrNameLst>
                                      </p:cBhvr>
                                      <p:to>
                                        <p:strVal val="visible"/>
                                      </p:to>
                                    </p:set>
                                    <p:animEffect transition="in" filter="dissolve">
                                      <p:cBhvr>
                                        <p:cTn id="91" dur="500"/>
                                        <p:tgtEl>
                                          <p:spTgt spid="507948"/>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507938"/>
                                        </p:tgtEl>
                                        <p:attrNameLst>
                                          <p:attrName>style.visibility</p:attrName>
                                        </p:attrNameLst>
                                      </p:cBhvr>
                                      <p:to>
                                        <p:strVal val="visible"/>
                                      </p:to>
                                    </p:set>
                                    <p:animEffect transition="in" filter="dissolve">
                                      <p:cBhvr>
                                        <p:cTn id="96" dur="500"/>
                                        <p:tgtEl>
                                          <p:spTgt spid="507938"/>
                                        </p:tgtEl>
                                      </p:cBhvr>
                                    </p:animEffect>
                                  </p:childTnLst>
                                </p:cTn>
                              </p:par>
                            </p:childTnLst>
                          </p:cTn>
                        </p:par>
                        <p:par>
                          <p:cTn id="97" fill="hold" nodeType="afterGroup">
                            <p:stCondLst>
                              <p:cond delay="500"/>
                            </p:stCondLst>
                            <p:childTnLst>
                              <p:par>
                                <p:cTn id="98" presetID="22" presetClass="entr" presetSubtype="8" fill="hold" grpId="0" nodeType="afterEffect">
                                  <p:stCondLst>
                                    <p:cond delay="0"/>
                                  </p:stCondLst>
                                  <p:childTnLst>
                                    <p:set>
                                      <p:cBhvr>
                                        <p:cTn id="99" dur="1" fill="hold">
                                          <p:stCondLst>
                                            <p:cond delay="0"/>
                                          </p:stCondLst>
                                        </p:cTn>
                                        <p:tgtEl>
                                          <p:spTgt spid="507939"/>
                                        </p:tgtEl>
                                        <p:attrNameLst>
                                          <p:attrName>style.visibility</p:attrName>
                                        </p:attrNameLst>
                                      </p:cBhvr>
                                      <p:to>
                                        <p:strVal val="visible"/>
                                      </p:to>
                                    </p:set>
                                    <p:animEffect transition="in" filter="wipe(left)">
                                      <p:cBhvr>
                                        <p:cTn id="100" dur="500"/>
                                        <p:tgtEl>
                                          <p:spTgt spid="507939"/>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 presetClass="entr" presetSubtype="0" fill="hold" nodeType="clickEffect">
                                  <p:stCondLst>
                                    <p:cond delay="0"/>
                                  </p:stCondLst>
                                  <p:childTnLst>
                                    <p:set>
                                      <p:cBhvr>
                                        <p:cTn id="104" dur="1" fill="hold">
                                          <p:stCondLst>
                                            <p:cond delay="0"/>
                                          </p:stCondLst>
                                        </p:cTn>
                                        <p:tgtEl>
                                          <p:spTgt spid="4"/>
                                        </p:tgtEl>
                                        <p:attrNameLst>
                                          <p:attrName>style.visibility</p:attrName>
                                        </p:attrNameLst>
                                      </p:cBhvr>
                                      <p:to>
                                        <p:strVal val="visible"/>
                                      </p:to>
                                    </p:set>
                                  </p:childTnLst>
                                </p:cTn>
                              </p:par>
                            </p:childTnLst>
                          </p:cTn>
                        </p:par>
                        <p:par>
                          <p:cTn id="105" fill="hold" nodeType="afterGroup">
                            <p:stCondLst>
                              <p:cond delay="0"/>
                            </p:stCondLst>
                            <p:childTnLst>
                              <p:par>
                                <p:cTn id="106" presetID="1" presetClass="entr" presetSubtype="0" fill="hold" grpId="0" nodeType="afterEffect">
                                  <p:stCondLst>
                                    <p:cond delay="0"/>
                                  </p:stCondLst>
                                  <p:childTnLst>
                                    <p:set>
                                      <p:cBhvr>
                                        <p:cTn id="107" dur="1" fill="hold">
                                          <p:stCondLst>
                                            <p:cond delay="0"/>
                                          </p:stCondLst>
                                        </p:cTn>
                                        <p:tgtEl>
                                          <p:spTgt spid="507951"/>
                                        </p:tgtEl>
                                        <p:attrNameLst>
                                          <p:attrName>style.visibility</p:attrName>
                                        </p:attrNameLst>
                                      </p:cBhvr>
                                      <p:to>
                                        <p:strVal val="visible"/>
                                      </p:to>
                                    </p:set>
                                  </p:childTnLst>
                                </p:cTn>
                              </p:par>
                            </p:childTnLst>
                          </p:cTn>
                        </p:par>
                      </p:childTnLst>
                    </p:cTn>
                  </p:par>
                  <p:par>
                    <p:cTn id="108" fill="hold" nodeType="clickPar">
                      <p:stCondLst>
                        <p:cond delay="indefinite"/>
                      </p:stCondLst>
                      <p:childTnLst>
                        <p:par>
                          <p:cTn id="109" fill="hold" nodeType="withGroup">
                            <p:stCondLst>
                              <p:cond delay="0"/>
                            </p:stCondLst>
                            <p:childTnLst>
                              <p:par>
                                <p:cTn id="110" presetID="9" presetClass="entr" presetSubtype="0" fill="hold" nodeType="clickEffect">
                                  <p:stCondLst>
                                    <p:cond delay="0"/>
                                  </p:stCondLst>
                                  <p:childTnLst>
                                    <p:set>
                                      <p:cBhvr>
                                        <p:cTn id="111" dur="1" fill="hold">
                                          <p:stCondLst>
                                            <p:cond delay="0"/>
                                          </p:stCondLst>
                                        </p:cTn>
                                        <p:tgtEl>
                                          <p:spTgt spid="8"/>
                                        </p:tgtEl>
                                        <p:attrNameLst>
                                          <p:attrName>style.visibility</p:attrName>
                                        </p:attrNameLst>
                                      </p:cBhvr>
                                      <p:to>
                                        <p:strVal val="visible"/>
                                      </p:to>
                                    </p:set>
                                    <p:animEffect transition="in" filter="dissolve">
                                      <p:cBhvr>
                                        <p:cTn id="112" dur="500"/>
                                        <p:tgtEl>
                                          <p:spTgt spid="8"/>
                                        </p:tgtEl>
                                      </p:cBhvr>
                                    </p:animEffect>
                                  </p:childTnLst>
                                </p:cTn>
                              </p:par>
                              <p:par>
                                <p:cTn id="113" presetID="9" presetClass="entr" presetSubtype="0" fill="hold" nodeType="withEffect">
                                  <p:stCondLst>
                                    <p:cond delay="0"/>
                                  </p:stCondLst>
                                  <p:childTnLst>
                                    <p:set>
                                      <p:cBhvr>
                                        <p:cTn id="114" dur="1" fill="hold">
                                          <p:stCondLst>
                                            <p:cond delay="0"/>
                                          </p:stCondLst>
                                        </p:cTn>
                                        <p:tgtEl>
                                          <p:spTgt spid="10"/>
                                        </p:tgtEl>
                                        <p:attrNameLst>
                                          <p:attrName>style.visibility</p:attrName>
                                        </p:attrNameLst>
                                      </p:cBhvr>
                                      <p:to>
                                        <p:strVal val="visible"/>
                                      </p:to>
                                    </p:set>
                                    <p:animEffect transition="in" filter="dissolve">
                                      <p:cBhvr>
                                        <p:cTn id="115" dur="500"/>
                                        <p:tgtEl>
                                          <p:spTgt spid="10"/>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9" presetClass="entr" presetSubtype="0" fill="hold" nodeType="clickEffect">
                                  <p:stCondLst>
                                    <p:cond delay="0"/>
                                  </p:stCondLst>
                                  <p:childTnLst>
                                    <p:set>
                                      <p:cBhvr>
                                        <p:cTn id="119" dur="1" fill="hold">
                                          <p:stCondLst>
                                            <p:cond delay="0"/>
                                          </p:stCondLst>
                                        </p:cTn>
                                        <p:tgtEl>
                                          <p:spTgt spid="5"/>
                                        </p:tgtEl>
                                        <p:attrNameLst>
                                          <p:attrName>style.visibility</p:attrName>
                                        </p:attrNameLst>
                                      </p:cBhvr>
                                      <p:to>
                                        <p:strVal val="visible"/>
                                      </p:to>
                                    </p:set>
                                    <p:animEffect transition="in" filter="dissolve">
                                      <p:cBhvr>
                                        <p:cTn id="120" dur="500"/>
                                        <p:tgtEl>
                                          <p:spTgt spid="5"/>
                                        </p:tgtEl>
                                      </p:cBhvr>
                                    </p:animEffec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507998"/>
                                        </p:tgtEl>
                                        <p:attrNameLst>
                                          <p:attrName>style.visibility</p:attrName>
                                        </p:attrNameLst>
                                      </p:cBhvr>
                                      <p:to>
                                        <p:strVal val="visible"/>
                                      </p:to>
                                    </p:set>
                                    <p:animEffect transition="in" filter="dissolve">
                                      <p:cBhvr>
                                        <p:cTn id="125" dur="500"/>
                                        <p:tgtEl>
                                          <p:spTgt spid="507998"/>
                                        </p:tgtEl>
                                      </p:cBhvr>
                                    </p:animEffect>
                                  </p:childTnLst>
                                </p:cTn>
                              </p:par>
                            </p:childTnLst>
                          </p:cTn>
                        </p:par>
                        <p:par>
                          <p:cTn id="126" fill="hold" nodeType="afterGroup">
                            <p:stCondLst>
                              <p:cond delay="500"/>
                            </p:stCondLst>
                            <p:childTnLst>
                              <p:par>
                                <p:cTn id="127" presetID="22" presetClass="entr" presetSubtype="8" fill="hold" nodeType="afterEffect">
                                  <p:stCondLst>
                                    <p:cond delay="0"/>
                                  </p:stCondLst>
                                  <p:childTnLst>
                                    <p:set>
                                      <p:cBhvr>
                                        <p:cTn id="128" dur="1" fill="hold">
                                          <p:stCondLst>
                                            <p:cond delay="0"/>
                                          </p:stCondLst>
                                        </p:cTn>
                                        <p:tgtEl>
                                          <p:spTgt spid="7"/>
                                        </p:tgtEl>
                                        <p:attrNameLst>
                                          <p:attrName>style.visibility</p:attrName>
                                        </p:attrNameLst>
                                      </p:cBhvr>
                                      <p:to>
                                        <p:strVal val="visible"/>
                                      </p:to>
                                    </p:set>
                                    <p:animEffect transition="in" filter="wipe(left)">
                                      <p:cBhvr>
                                        <p:cTn id="129" dur="500"/>
                                        <p:tgtEl>
                                          <p:spTgt spid="7"/>
                                        </p:tgtEl>
                                      </p:cBhvr>
                                    </p:animEffec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9" presetClass="entr" presetSubtype="0" fill="hold" grpId="0" nodeType="clickEffect">
                                  <p:stCondLst>
                                    <p:cond delay="0"/>
                                  </p:stCondLst>
                                  <p:childTnLst>
                                    <p:set>
                                      <p:cBhvr>
                                        <p:cTn id="133" dur="1" fill="hold">
                                          <p:stCondLst>
                                            <p:cond delay="0"/>
                                          </p:stCondLst>
                                        </p:cTn>
                                        <p:tgtEl>
                                          <p:spTgt spid="507997"/>
                                        </p:tgtEl>
                                        <p:attrNameLst>
                                          <p:attrName>style.visibility</p:attrName>
                                        </p:attrNameLst>
                                      </p:cBhvr>
                                      <p:to>
                                        <p:strVal val="visible"/>
                                      </p:to>
                                    </p:set>
                                    <p:animEffect transition="in" filter="dissolve">
                                      <p:cBhvr>
                                        <p:cTn id="134" dur="500"/>
                                        <p:tgtEl>
                                          <p:spTgt spid="507997"/>
                                        </p:tgtEl>
                                      </p:cBhvr>
                                    </p:animEffect>
                                  </p:childTnLst>
                                </p:cTn>
                              </p:par>
                            </p:childTnLst>
                          </p:cTn>
                        </p:par>
                        <p:par>
                          <p:cTn id="135" fill="hold" nodeType="afterGroup">
                            <p:stCondLst>
                              <p:cond delay="500"/>
                            </p:stCondLst>
                            <p:childTnLst>
                              <p:par>
                                <p:cTn id="136" presetID="22" presetClass="entr" presetSubtype="8" fill="hold" nodeType="afterEffect">
                                  <p:stCondLst>
                                    <p:cond delay="0"/>
                                  </p:stCondLst>
                                  <p:childTnLst>
                                    <p:set>
                                      <p:cBhvr>
                                        <p:cTn id="137" dur="1" fill="hold">
                                          <p:stCondLst>
                                            <p:cond delay="0"/>
                                          </p:stCondLst>
                                        </p:cTn>
                                        <p:tgtEl>
                                          <p:spTgt spid="6"/>
                                        </p:tgtEl>
                                        <p:attrNameLst>
                                          <p:attrName>style.visibility</p:attrName>
                                        </p:attrNameLst>
                                      </p:cBhvr>
                                      <p:to>
                                        <p:strVal val="visible"/>
                                      </p:to>
                                    </p:set>
                                    <p:animEffect transition="in" filter="wipe(left)">
                                      <p:cBhvr>
                                        <p:cTn id="1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507932" grpId="0"/>
      <p:bldP spid="507933" grpId="0"/>
      <p:bldP spid="507938" grpId="0"/>
      <p:bldP spid="507939" grpId="0" animBg="1"/>
      <p:bldP spid="507948" grpId="0"/>
      <p:bldP spid="507950" grpId="0"/>
      <p:bldP spid="507951" grpId="0"/>
      <p:bldP spid="507997" grpId="0"/>
      <p:bldP spid="507998" grpId="0"/>
      <p:bldP spid="508016" grpId="0" animBg="1"/>
      <p:bldP spid="508017" grpId="0"/>
      <p:bldP spid="507929" grpId="0" animBg="1"/>
      <p:bldP spid="507947" grpId="0"/>
      <p:bldP spid="507949" grpId="0"/>
      <p:bldP spid="507919" grpId="0" animBg="1"/>
      <p:bldP spid="507918" grpId="0"/>
      <p:bldP spid="507930" grpId="0" animBg="1"/>
      <p:bldP spid="507931" grpId="0"/>
      <p:bldP spid="507937" grpId="0"/>
      <p:bldP spid="507940" grpId="0"/>
      <p:bldP spid="507941" grpId="0"/>
      <p:bldP spid="507942" grpId="0"/>
      <p:bldP spid="5079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5"/>
          <p:cNvGrpSpPr>
            <a:grpSpLocks/>
          </p:cNvGrpSpPr>
          <p:nvPr/>
        </p:nvGrpSpPr>
        <p:grpSpPr bwMode="auto">
          <a:xfrm>
            <a:off x="7085013" y="1871663"/>
            <a:ext cx="1709737" cy="1744662"/>
            <a:chOff x="2431" y="1372"/>
            <a:chExt cx="1077" cy="1099"/>
          </a:xfrm>
        </p:grpSpPr>
        <p:sp>
          <p:nvSpPr>
            <p:cNvPr id="30775" name="Rectangle 46"/>
            <p:cNvSpPr>
              <a:spLocks noChangeAspect="1" noChangeArrowheads="1"/>
            </p:cNvSpPr>
            <p:nvPr/>
          </p:nvSpPr>
          <p:spPr bwMode="auto">
            <a:xfrm>
              <a:off x="2433" y="1372"/>
              <a:ext cx="1075" cy="1099"/>
            </a:xfrm>
            <a:prstGeom prst="rect">
              <a:avLst/>
            </a:prstGeom>
            <a:solidFill>
              <a:srgbClr val="CCCCFF">
                <a:alpha val="70195"/>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0776" name="Text Box 47"/>
            <p:cNvSpPr txBox="1">
              <a:spLocks noChangeArrowheads="1"/>
            </p:cNvSpPr>
            <p:nvPr/>
          </p:nvSpPr>
          <p:spPr bwMode="auto">
            <a:xfrm>
              <a:off x="2431" y="1394"/>
              <a:ext cx="1033" cy="3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80000"/>
                </a:lnSpc>
              </a:pPr>
              <a:r>
                <a:rPr lang="en-US" sz="1600">
                  <a:solidFill>
                    <a:schemeClr val="tx1"/>
                  </a:solidFill>
                  <a:latin typeface="Arial Narrow" pitchFamily="34" charset="0"/>
                </a:rPr>
                <a:t>0.5 mM</a:t>
              </a:r>
              <a:r>
                <a:rPr lang="en-US" sz="800" baseline="-25000">
                  <a:solidFill>
                    <a:schemeClr val="tx1"/>
                  </a:solidFill>
                  <a:latin typeface="Arial Narrow" pitchFamily="34" charset="0"/>
                </a:rPr>
                <a:t> </a:t>
              </a:r>
              <a:endParaRPr lang="en-US" sz="1600">
                <a:solidFill>
                  <a:schemeClr val="tx1"/>
                </a:solidFill>
                <a:latin typeface="Arial Narrow" pitchFamily="34" charset="0"/>
              </a:endParaRPr>
            </a:p>
            <a:p>
              <a:pPr algn="ctr" eaLnBrk="1" hangingPunct="1">
                <a:lnSpc>
                  <a:spcPct val="80000"/>
                </a:lnSpc>
              </a:pPr>
              <a:r>
                <a:rPr lang="en-US" sz="1600">
                  <a:solidFill>
                    <a:schemeClr val="tx1"/>
                  </a:solidFill>
                  <a:latin typeface="Arial Narrow" pitchFamily="34" charset="0"/>
                </a:rPr>
                <a:t>NH</a:t>
              </a:r>
              <a:r>
                <a:rPr lang="en-US" sz="1600" baseline="-25000">
                  <a:solidFill>
                    <a:schemeClr val="tx1"/>
                  </a:solidFill>
                  <a:latin typeface="Arial Narrow" pitchFamily="34" charset="0"/>
                </a:rPr>
                <a:t>3</a:t>
              </a:r>
              <a:r>
                <a:rPr lang="en-US" sz="1600">
                  <a:solidFill>
                    <a:schemeClr val="tx1"/>
                  </a:solidFill>
                  <a:latin typeface="Arial Narrow" pitchFamily="34" charset="0"/>
                </a:rPr>
                <a:t> + NH</a:t>
              </a:r>
              <a:r>
                <a:rPr lang="en-US" sz="1600" baseline="-25000">
                  <a:solidFill>
                    <a:schemeClr val="tx1"/>
                  </a:solidFill>
                  <a:latin typeface="Arial Narrow" pitchFamily="34" charset="0"/>
                </a:rPr>
                <a:t>4</a:t>
              </a:r>
              <a:r>
                <a:rPr lang="en-US" sz="1600" baseline="30000">
                  <a:solidFill>
                    <a:schemeClr val="tx1"/>
                  </a:solidFill>
                  <a:latin typeface="Arial Narrow" pitchFamily="34" charset="0"/>
                </a:rPr>
                <a:t>+</a:t>
              </a:r>
              <a:endParaRPr lang="en-US" sz="1600" baseline="30000">
                <a:solidFill>
                  <a:schemeClr val="tx1"/>
                </a:solidFill>
                <a:latin typeface="Arial Narrow" pitchFamily="34" charset="0"/>
                <a:sym typeface="Symbol" pitchFamily="18" charset="2"/>
              </a:endParaRPr>
            </a:p>
          </p:txBody>
        </p:sp>
      </p:grpSp>
      <p:sp>
        <p:nvSpPr>
          <p:cNvPr id="65" name="Oval 25"/>
          <p:cNvSpPr>
            <a:spLocks noChangeAspect="1" noChangeArrowheads="1"/>
          </p:cNvSpPr>
          <p:nvPr/>
        </p:nvSpPr>
        <p:spPr bwMode="auto">
          <a:xfrm>
            <a:off x="2326520" y="1666126"/>
            <a:ext cx="4398369" cy="4406409"/>
          </a:xfrm>
          <a:prstGeom prst="ellipse">
            <a:avLst/>
          </a:prstGeom>
          <a:solidFill>
            <a:srgbClr val="BAECBE">
              <a:alpha val="40000"/>
            </a:srgbClr>
          </a:solidFill>
          <a:ln w="19050">
            <a:solidFill>
              <a:schemeClr val="bg2">
                <a:lumMod val="20000"/>
                <a:lumOff val="80000"/>
              </a:schemeClr>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nvGrpSpPr>
          <p:cNvPr id="66" name="组合 65"/>
          <p:cNvGrpSpPr/>
          <p:nvPr/>
        </p:nvGrpSpPr>
        <p:grpSpPr>
          <a:xfrm>
            <a:off x="5467350" y="4530725"/>
            <a:ext cx="1116013" cy="984251"/>
            <a:chOff x="5467350" y="4530725"/>
            <a:chExt cx="1116013" cy="984251"/>
          </a:xfrm>
        </p:grpSpPr>
        <p:sp>
          <p:nvSpPr>
            <p:cNvPr id="30781" name="Freeform 21" descr="50%"/>
            <p:cNvSpPr>
              <a:spLocks/>
            </p:cNvSpPr>
            <p:nvPr/>
          </p:nvSpPr>
          <p:spPr bwMode="auto">
            <a:xfrm flipH="1" flipV="1">
              <a:off x="5468938" y="4530725"/>
              <a:ext cx="352425" cy="315913"/>
            </a:xfrm>
            <a:custGeom>
              <a:avLst/>
              <a:gdLst>
                <a:gd name="T0" fmla="*/ 9 w 257"/>
                <a:gd name="T1" fmla="*/ 0 h 265"/>
                <a:gd name="T2" fmla="*/ 44 w 257"/>
                <a:gd name="T3" fmla="*/ 8 h 265"/>
                <a:gd name="T4" fmla="*/ 0 w 257"/>
                <a:gd name="T5" fmla="*/ 2 h 265"/>
                <a:gd name="T6" fmla="*/ 9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solidFill>
              <a:srgbClr val="E46C0A"/>
            </a:solidFill>
            <a:ln w="9525" cap="rnd">
              <a:no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82" name="Line 22"/>
            <p:cNvSpPr>
              <a:spLocks noChangeShapeType="1"/>
            </p:cNvSpPr>
            <p:nvPr/>
          </p:nvSpPr>
          <p:spPr bwMode="auto">
            <a:xfrm>
              <a:off x="5467350" y="4532313"/>
              <a:ext cx="877888" cy="982663"/>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83" name="Line 23"/>
            <p:cNvSpPr>
              <a:spLocks noChangeShapeType="1"/>
            </p:cNvSpPr>
            <p:nvPr/>
          </p:nvSpPr>
          <p:spPr bwMode="auto">
            <a:xfrm>
              <a:off x="5473700" y="4537075"/>
              <a:ext cx="1109663" cy="774700"/>
            </a:xfrm>
            <a:prstGeom prst="line">
              <a:avLst/>
            </a:prstGeom>
            <a:noFill/>
            <a:ln w="1905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0722" name="Rectangle 2"/>
          <p:cNvSpPr>
            <a:spLocks noGrp="1" noChangeArrowheads="1"/>
          </p:cNvSpPr>
          <p:nvPr>
            <p:ph type="title"/>
          </p:nvPr>
        </p:nvSpPr>
        <p:spPr>
          <a:xfrm>
            <a:off x="0" y="114300"/>
            <a:ext cx="9144000" cy="1143000"/>
          </a:xfrm>
        </p:spPr>
        <p:txBody>
          <a:bodyPr>
            <a:normAutofit/>
          </a:bodyPr>
          <a:lstStyle/>
          <a:p>
            <a:pPr>
              <a:lnSpc>
                <a:spcPct val="80000"/>
              </a:lnSpc>
            </a:pPr>
            <a:r>
              <a:rPr lang="en-US" sz="3600" b="1" i="1" smtClean="0">
                <a:solidFill>
                  <a:schemeClr val="tx1"/>
                </a:solidFill>
                <a:latin typeface="Arial Narrow" pitchFamily="34" charset="0"/>
              </a:rPr>
              <a:t>Xenopus</a:t>
            </a:r>
            <a:r>
              <a:rPr lang="en-US" sz="3600" b="1" smtClean="0">
                <a:solidFill>
                  <a:schemeClr val="tx1"/>
                </a:solidFill>
                <a:latin typeface="Arial Narrow" pitchFamily="34" charset="0"/>
              </a:rPr>
              <a:t> oocyte:</a:t>
            </a:r>
            <a:br>
              <a:rPr lang="en-US" sz="3600" b="1" smtClean="0">
                <a:solidFill>
                  <a:schemeClr val="tx1"/>
                </a:solidFill>
                <a:latin typeface="Arial Narrow" pitchFamily="34" charset="0"/>
              </a:rPr>
            </a:br>
            <a:r>
              <a:rPr lang="en-US" sz="3600" b="1" smtClean="0">
                <a:solidFill>
                  <a:schemeClr val="tx1"/>
                </a:solidFill>
                <a:latin typeface="Arial Narrow" pitchFamily="34" charset="0"/>
              </a:rPr>
              <a:t>pH Changes Caused by NH</a:t>
            </a:r>
            <a:r>
              <a:rPr lang="en-US" sz="3600" b="1" baseline="-25000" smtClean="0">
                <a:solidFill>
                  <a:schemeClr val="tx1"/>
                </a:solidFill>
                <a:latin typeface="Arial Narrow" pitchFamily="34" charset="0"/>
              </a:rPr>
              <a:t>3</a:t>
            </a:r>
            <a:r>
              <a:rPr lang="en-US" sz="3600" b="1" smtClean="0">
                <a:solidFill>
                  <a:schemeClr val="tx1"/>
                </a:solidFill>
                <a:latin typeface="Arial Narrow" pitchFamily="34" charset="0"/>
              </a:rPr>
              <a:t> Influx</a:t>
            </a:r>
          </a:p>
        </p:txBody>
      </p:sp>
      <p:sp>
        <p:nvSpPr>
          <p:cNvPr id="510995" name="Rectangle 19"/>
          <p:cNvSpPr>
            <a:spLocks noChangeArrowheads="1"/>
          </p:cNvSpPr>
          <p:nvPr/>
        </p:nvSpPr>
        <p:spPr bwMode="auto">
          <a:xfrm>
            <a:off x="4518025" y="5441950"/>
            <a:ext cx="2573338" cy="434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1275" tIns="19050" rIns="41275" bIns="19050">
            <a:spAutoFit/>
          </a:bodyPr>
          <a:lstStyle/>
          <a:p>
            <a:pPr defTabSz="165100" eaLnBrk="0" hangingPunct="0"/>
            <a:r>
              <a:rPr lang="en-US" sz="2600">
                <a:solidFill>
                  <a:schemeClr val="tx1"/>
                </a:solidFill>
                <a:latin typeface="Arial Narrow" pitchFamily="34" charset="0"/>
              </a:rPr>
              <a:t>pH … with 15-</a:t>
            </a:r>
            <a:r>
              <a:rPr lang="en-US" sz="2600">
                <a:solidFill>
                  <a:schemeClr val="tx1"/>
                </a:solidFill>
                <a:latin typeface="Arial Narrow" pitchFamily="34" charset="0"/>
                <a:sym typeface="Symbol" pitchFamily="18" charset="2"/>
              </a:rPr>
              <a:t>m tip</a:t>
            </a:r>
          </a:p>
        </p:txBody>
      </p:sp>
      <p:sp>
        <p:nvSpPr>
          <p:cNvPr id="511004" name="Rectangle 28"/>
          <p:cNvSpPr>
            <a:spLocks noChangeAspect="1" noChangeArrowheads="1"/>
          </p:cNvSpPr>
          <p:nvPr/>
        </p:nvSpPr>
        <p:spPr bwMode="auto">
          <a:xfrm>
            <a:off x="3289300" y="5062538"/>
            <a:ext cx="787400" cy="493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600">
                <a:solidFill>
                  <a:srgbClr val="008000"/>
                </a:solidFill>
                <a:latin typeface="Arial Narrow" pitchFamily="34" charset="0"/>
              </a:rPr>
              <a:t>NH</a:t>
            </a:r>
            <a:r>
              <a:rPr lang="en-US" sz="2600" baseline="-14000">
                <a:solidFill>
                  <a:srgbClr val="008000"/>
                </a:solidFill>
                <a:latin typeface="Arial Narrow" pitchFamily="34" charset="0"/>
              </a:rPr>
              <a:t>4</a:t>
            </a:r>
            <a:r>
              <a:rPr lang="en-US" sz="2600" baseline="30000">
                <a:solidFill>
                  <a:srgbClr val="008000"/>
                </a:solidFill>
                <a:latin typeface="Arial Narrow" pitchFamily="34" charset="0"/>
              </a:rPr>
              <a:t>+</a:t>
            </a:r>
          </a:p>
        </p:txBody>
      </p:sp>
      <p:sp>
        <p:nvSpPr>
          <p:cNvPr id="511006" name="Rectangle 30"/>
          <p:cNvSpPr>
            <a:spLocks noChangeAspect="1" noChangeArrowheads="1"/>
          </p:cNvSpPr>
          <p:nvPr/>
        </p:nvSpPr>
        <p:spPr bwMode="auto">
          <a:xfrm>
            <a:off x="1009650" y="5062538"/>
            <a:ext cx="787400" cy="493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600">
                <a:solidFill>
                  <a:srgbClr val="008000"/>
                </a:solidFill>
                <a:latin typeface="Arial Narrow" pitchFamily="34" charset="0"/>
              </a:rPr>
              <a:t>NH</a:t>
            </a:r>
            <a:r>
              <a:rPr lang="en-US" sz="2600" baseline="-14000">
                <a:solidFill>
                  <a:srgbClr val="008000"/>
                </a:solidFill>
                <a:latin typeface="Arial Narrow" pitchFamily="34" charset="0"/>
              </a:rPr>
              <a:t>4</a:t>
            </a:r>
            <a:r>
              <a:rPr lang="en-US" sz="2600" baseline="30000">
                <a:solidFill>
                  <a:srgbClr val="008000"/>
                </a:solidFill>
                <a:latin typeface="Arial Narrow" pitchFamily="34" charset="0"/>
              </a:rPr>
              <a:t>+</a:t>
            </a:r>
          </a:p>
        </p:txBody>
      </p:sp>
      <p:sp>
        <p:nvSpPr>
          <p:cNvPr id="511007" name="Line 31"/>
          <p:cNvSpPr>
            <a:spLocks noChangeShapeType="1"/>
          </p:cNvSpPr>
          <p:nvPr/>
        </p:nvSpPr>
        <p:spPr bwMode="auto">
          <a:xfrm flipH="1">
            <a:off x="1965325" y="5326063"/>
            <a:ext cx="1322388" cy="9525"/>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1014" name="Text Box 38"/>
          <p:cNvSpPr txBox="1">
            <a:spLocks noChangeArrowheads="1"/>
          </p:cNvSpPr>
          <p:nvPr/>
        </p:nvSpPr>
        <p:spPr bwMode="auto">
          <a:xfrm>
            <a:off x="4195763" y="4116388"/>
            <a:ext cx="762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a:latin typeface="Arial Narrow" pitchFamily="34" charset="0"/>
                <a:sym typeface="Symbol" pitchFamily="18" charset="2"/>
              </a:rPr>
              <a:t></a:t>
            </a:r>
            <a:r>
              <a:rPr lang="en-US" sz="2000">
                <a:latin typeface="Arial Narrow" pitchFamily="34" charset="0"/>
              </a:rPr>
              <a:t>pH</a:t>
            </a:r>
            <a:r>
              <a:rPr lang="en-US" sz="2000" baseline="-25000">
                <a:latin typeface="Arial Narrow" pitchFamily="34" charset="0"/>
              </a:rPr>
              <a:t>i</a:t>
            </a:r>
          </a:p>
        </p:txBody>
      </p:sp>
      <p:sp>
        <p:nvSpPr>
          <p:cNvPr id="511015" name="Text Box 39"/>
          <p:cNvSpPr txBox="1">
            <a:spLocks noChangeArrowheads="1"/>
          </p:cNvSpPr>
          <p:nvPr/>
        </p:nvSpPr>
        <p:spPr bwMode="auto">
          <a:xfrm>
            <a:off x="2051050" y="4373563"/>
            <a:ext cx="762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a:latin typeface="Arial Narrow" pitchFamily="34" charset="0"/>
                <a:sym typeface="Symbol" pitchFamily="18" charset="2"/>
              </a:rPr>
              <a:t></a:t>
            </a:r>
            <a:r>
              <a:rPr lang="en-US" sz="2000">
                <a:latin typeface="Arial Narrow" pitchFamily="34" charset="0"/>
              </a:rPr>
              <a:t>pH</a:t>
            </a:r>
            <a:r>
              <a:rPr lang="en-US" sz="2000" baseline="-25000">
                <a:latin typeface="Arial Narrow" pitchFamily="34" charset="0"/>
              </a:rPr>
              <a:t>S</a:t>
            </a:r>
          </a:p>
        </p:txBody>
      </p:sp>
      <p:sp>
        <p:nvSpPr>
          <p:cNvPr id="511016" name="Text Box 40"/>
          <p:cNvSpPr txBox="1">
            <a:spLocks noChangeArrowheads="1"/>
          </p:cNvSpPr>
          <p:nvPr/>
        </p:nvSpPr>
        <p:spPr bwMode="auto">
          <a:xfrm>
            <a:off x="2219325" y="3305175"/>
            <a:ext cx="101917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a:latin typeface="Arial Narrow" pitchFamily="34" charset="0"/>
                <a:sym typeface="Symbol" pitchFamily="18" charset="2"/>
              </a:rPr>
              <a:t></a:t>
            </a:r>
            <a:r>
              <a:rPr lang="en-US" sz="2000">
                <a:latin typeface="Arial Narrow" pitchFamily="34" charset="0"/>
              </a:rPr>
              <a:t>[NH</a:t>
            </a:r>
            <a:r>
              <a:rPr lang="en-US" sz="2000" baseline="-25000">
                <a:latin typeface="Arial Narrow" pitchFamily="34" charset="0"/>
              </a:rPr>
              <a:t>3</a:t>
            </a:r>
            <a:r>
              <a:rPr lang="en-US" sz="2000">
                <a:latin typeface="Arial Narrow" pitchFamily="34" charset="0"/>
              </a:rPr>
              <a:t>]</a:t>
            </a:r>
            <a:r>
              <a:rPr lang="en-US" sz="2000" baseline="-25000">
                <a:latin typeface="Arial Narrow" pitchFamily="34" charset="0"/>
              </a:rPr>
              <a:t>S</a:t>
            </a:r>
          </a:p>
        </p:txBody>
      </p:sp>
      <p:sp>
        <p:nvSpPr>
          <p:cNvPr id="511017" name="Rectangle 41"/>
          <p:cNvSpPr>
            <a:spLocks noChangeAspect="1" noChangeArrowheads="1"/>
          </p:cNvSpPr>
          <p:nvPr/>
        </p:nvSpPr>
        <p:spPr bwMode="auto">
          <a:xfrm>
            <a:off x="3143250" y="5414963"/>
            <a:ext cx="920124" cy="400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000">
                <a:solidFill>
                  <a:srgbClr val="FF0000"/>
                </a:solidFill>
                <a:latin typeface="Arial Narrow" pitchFamily="34" charset="0"/>
                <a:sym typeface="Symbol" pitchFamily="18" charset="2"/>
              </a:rPr>
              <a:t></a:t>
            </a:r>
            <a:r>
              <a:rPr lang="en-US" sz="2000">
                <a:solidFill>
                  <a:srgbClr val="FF0000"/>
                </a:solidFill>
                <a:latin typeface="Arial Narrow" pitchFamily="34" charset="0"/>
              </a:rPr>
              <a:t>[NH</a:t>
            </a:r>
            <a:r>
              <a:rPr lang="en-US" sz="2000" baseline="-14000">
                <a:solidFill>
                  <a:srgbClr val="FF0000"/>
                </a:solidFill>
                <a:latin typeface="Arial Narrow" pitchFamily="34" charset="0"/>
              </a:rPr>
              <a:t>4</a:t>
            </a:r>
            <a:r>
              <a:rPr lang="en-US" sz="2000" baseline="30000">
                <a:solidFill>
                  <a:srgbClr val="FF0000"/>
                </a:solidFill>
                <a:latin typeface="Arial Narrow" pitchFamily="34" charset="0"/>
              </a:rPr>
              <a:t>+</a:t>
            </a:r>
            <a:r>
              <a:rPr lang="en-US" sz="2000">
                <a:solidFill>
                  <a:srgbClr val="FF0000"/>
                </a:solidFill>
                <a:latin typeface="Arial Narrow" pitchFamily="34" charset="0"/>
              </a:rPr>
              <a:t>]</a:t>
            </a:r>
          </a:p>
        </p:txBody>
      </p:sp>
      <p:grpSp>
        <p:nvGrpSpPr>
          <p:cNvPr id="4" name="Group 42"/>
          <p:cNvGrpSpPr>
            <a:grpSpLocks/>
          </p:cNvGrpSpPr>
          <p:nvPr/>
        </p:nvGrpSpPr>
        <p:grpSpPr bwMode="auto">
          <a:xfrm>
            <a:off x="2605088" y="4002088"/>
            <a:ext cx="587375" cy="1241425"/>
            <a:chOff x="1641" y="2521"/>
            <a:chExt cx="370" cy="782"/>
          </a:xfrm>
        </p:grpSpPr>
        <p:sp>
          <p:nvSpPr>
            <p:cNvPr id="30777" name="Freeform 43"/>
            <p:cNvSpPr>
              <a:spLocks noChangeAspect="1"/>
            </p:cNvSpPr>
            <p:nvPr/>
          </p:nvSpPr>
          <p:spPr bwMode="auto">
            <a:xfrm rot="3420073" flipH="1">
              <a:off x="1589" y="2881"/>
              <a:ext cx="782" cy="62"/>
            </a:xfrm>
            <a:custGeom>
              <a:avLst/>
              <a:gdLst>
                <a:gd name="T0" fmla="*/ 0 w 615"/>
                <a:gd name="T1" fmla="*/ 0 h 74"/>
                <a:gd name="T2" fmla="*/ 252 w 615"/>
                <a:gd name="T3" fmla="*/ 3 h 74"/>
                <a:gd name="T4" fmla="*/ 530 w 615"/>
                <a:gd name="T5" fmla="*/ 3 h 74"/>
                <a:gd name="T6" fmla="*/ 824 w 615"/>
                <a:gd name="T7" fmla="*/ 3 h 74"/>
                <a:gd name="T8" fmla="*/ 1104 w 615"/>
                <a:gd name="T9" fmla="*/ 3 h 74"/>
                <a:gd name="T10" fmla="*/ 1447 w 615"/>
                <a:gd name="T11" fmla="*/ 4 h 74"/>
                <a:gd name="T12" fmla="*/ 1723 w 615"/>
                <a:gd name="T13" fmla="*/ 5 h 74"/>
                <a:gd name="T14" fmla="*/ 2020 w 615"/>
                <a:gd name="T15" fmla="*/ 5 h 74"/>
                <a:gd name="T16" fmla="*/ 2322 w 615"/>
                <a:gd name="T17" fmla="*/ 6 h 74"/>
                <a:gd name="T18" fmla="*/ 2645 w 615"/>
                <a:gd name="T19" fmla="*/ 7 h 74"/>
                <a:gd name="T20" fmla="*/ 2953 w 615"/>
                <a:gd name="T21" fmla="*/ 7 h 74"/>
                <a:gd name="T22" fmla="*/ 3223 w 615"/>
                <a:gd name="T23" fmla="*/ 7 h 74"/>
                <a:gd name="T24" fmla="*/ 3574 w 615"/>
                <a:gd name="T25" fmla="*/ 8 h 74"/>
                <a:gd name="T26" fmla="*/ 3877 w 615"/>
                <a:gd name="T27" fmla="*/ 8 h 74"/>
                <a:gd name="T28" fmla="*/ 4187 w 615"/>
                <a:gd name="T29" fmla="*/ 8 h 74"/>
                <a:gd name="T30" fmla="*/ 4514 w 615"/>
                <a:gd name="T31" fmla="*/ 8 h 74"/>
                <a:gd name="T32" fmla="*/ 4806 w 615"/>
                <a:gd name="T33" fmla="*/ 8 h 74"/>
                <a:gd name="T34" fmla="*/ 5132 w 615"/>
                <a:gd name="T35" fmla="*/ 8 h 74"/>
                <a:gd name="T36" fmla="*/ 5446 w 615"/>
                <a:gd name="T37" fmla="*/ 9 h 74"/>
                <a:gd name="T38" fmla="*/ 5779 w 615"/>
                <a:gd name="T39" fmla="*/ 9 h 74"/>
                <a:gd name="T40" fmla="*/ 6072 w 615"/>
                <a:gd name="T41" fmla="*/ 8 h 74"/>
                <a:gd name="T42" fmla="*/ 6400 w 615"/>
                <a:gd name="T43" fmla="*/ 8 h 74"/>
                <a:gd name="T44" fmla="*/ 6716 w 615"/>
                <a:gd name="T45" fmla="*/ 8 h 74"/>
                <a:gd name="T46" fmla="*/ 7001 w 615"/>
                <a:gd name="T47" fmla="*/ 8 h 74"/>
                <a:gd name="T48" fmla="*/ 7348 w 615"/>
                <a:gd name="T49" fmla="*/ 8 h 74"/>
                <a:gd name="T50" fmla="*/ 7646 w 615"/>
                <a:gd name="T51" fmla="*/ 8 h 74"/>
                <a:gd name="T52" fmla="*/ 7959 w 615"/>
                <a:gd name="T53" fmla="*/ 7 h 74"/>
                <a:gd name="T54" fmla="*/ 8276 w 615"/>
                <a:gd name="T55" fmla="*/ 7 h 74"/>
                <a:gd name="T56" fmla="*/ 8578 w 615"/>
                <a:gd name="T57" fmla="*/ 7 h 74"/>
                <a:gd name="T58" fmla="*/ 8886 w 615"/>
                <a:gd name="T59" fmla="*/ 6 h 74"/>
                <a:gd name="T60" fmla="*/ 9205 w 615"/>
                <a:gd name="T61" fmla="*/ 6 h 74"/>
                <a:gd name="T62" fmla="*/ 9509 w 615"/>
                <a:gd name="T63" fmla="*/ 5 h 74"/>
                <a:gd name="T64" fmla="*/ 9791 w 615"/>
                <a:gd name="T65" fmla="*/ 4 h 74"/>
                <a:gd name="T66" fmla="*/ 10082 w 615"/>
                <a:gd name="T67" fmla="*/ 3 h 74"/>
                <a:gd name="T68" fmla="*/ 10378 w 615"/>
                <a:gd name="T69" fmla="*/ 3 h 74"/>
                <a:gd name="T70" fmla="*/ 10650 w 615"/>
                <a:gd name="T71" fmla="*/ 3 h 74"/>
                <a:gd name="T72" fmla="*/ 10972 w 615"/>
                <a:gd name="T73" fmla="*/ 3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19050" cap="rnd" cmpd="sng">
              <a:solidFill>
                <a:srgbClr val="008000"/>
              </a:solidFill>
              <a:prstDash val="solid"/>
              <a:round/>
              <a:headEnd type="none" w="med" len="lg"/>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78" name="Arc 44"/>
            <p:cNvSpPr>
              <a:spLocks/>
            </p:cNvSpPr>
            <p:nvPr/>
          </p:nvSpPr>
          <p:spPr bwMode="auto">
            <a:xfrm rot="5363961" flipH="1">
              <a:off x="1675" y="2668"/>
              <a:ext cx="172" cy="239"/>
            </a:xfrm>
            <a:custGeom>
              <a:avLst/>
              <a:gdLst>
                <a:gd name="T0" fmla="*/ 0 w 21600"/>
                <a:gd name="T1" fmla="*/ 0 h 26268"/>
                <a:gd name="T2" fmla="*/ 0 w 21600"/>
                <a:gd name="T3" fmla="*/ 0 h 26268"/>
                <a:gd name="T4" fmla="*/ 0 w 21600"/>
                <a:gd name="T5" fmla="*/ 0 h 26268"/>
                <a:gd name="T6" fmla="*/ 0 60000 65536"/>
                <a:gd name="T7" fmla="*/ 0 60000 65536"/>
                <a:gd name="T8" fmla="*/ 0 60000 65536"/>
              </a:gdLst>
              <a:ahLst/>
              <a:cxnLst>
                <a:cxn ang="T6">
                  <a:pos x="T0" y="T1"/>
                </a:cxn>
                <a:cxn ang="T7">
                  <a:pos x="T2" y="T3"/>
                </a:cxn>
                <a:cxn ang="T8">
                  <a:pos x="T4" y="T5"/>
                </a:cxn>
              </a:cxnLst>
              <a:rect l="0" t="0" r="r" b="b"/>
              <a:pathLst>
                <a:path w="21600" h="26268" fill="none" extrusionOk="0">
                  <a:moveTo>
                    <a:pt x="8970" y="0"/>
                  </a:moveTo>
                  <a:cubicBezTo>
                    <a:pt x="16664" y="3512"/>
                    <a:pt x="21600" y="11191"/>
                    <a:pt x="21600" y="19649"/>
                  </a:cubicBezTo>
                  <a:cubicBezTo>
                    <a:pt x="21600" y="21895"/>
                    <a:pt x="21249" y="24129"/>
                    <a:pt x="20560" y="26267"/>
                  </a:cubicBezTo>
                </a:path>
                <a:path w="21600" h="26268" stroke="0" extrusionOk="0">
                  <a:moveTo>
                    <a:pt x="8970" y="0"/>
                  </a:moveTo>
                  <a:cubicBezTo>
                    <a:pt x="16664" y="3512"/>
                    <a:pt x="21600" y="11191"/>
                    <a:pt x="21600" y="19649"/>
                  </a:cubicBezTo>
                  <a:cubicBezTo>
                    <a:pt x="21600" y="21895"/>
                    <a:pt x="21249" y="24129"/>
                    <a:pt x="20560" y="26267"/>
                  </a:cubicBezTo>
                  <a:lnTo>
                    <a:pt x="0" y="19649"/>
                  </a:lnTo>
                  <a:lnTo>
                    <a:pt x="8970" y="0"/>
                  </a:lnTo>
                  <a:close/>
                </a:path>
              </a:pathLst>
            </a:custGeom>
            <a:noFill/>
            <a:ln w="19050">
              <a:solidFill>
                <a:srgbClr val="008000"/>
              </a:solidFill>
              <a:round/>
              <a:headEnd type="none" w="med" len="lg"/>
              <a:tailEnd type="stealth"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 name="Group 48"/>
          <p:cNvGrpSpPr>
            <a:grpSpLocks/>
          </p:cNvGrpSpPr>
          <p:nvPr/>
        </p:nvGrpSpPr>
        <p:grpSpPr bwMode="auto">
          <a:xfrm>
            <a:off x="7078663" y="3570288"/>
            <a:ext cx="769937" cy="382587"/>
            <a:chOff x="2082" y="1809"/>
            <a:chExt cx="485" cy="241"/>
          </a:xfrm>
        </p:grpSpPr>
        <p:grpSp>
          <p:nvGrpSpPr>
            <p:cNvPr id="7" name="Group 49"/>
            <p:cNvGrpSpPr>
              <a:grpSpLocks/>
            </p:cNvGrpSpPr>
            <p:nvPr/>
          </p:nvGrpSpPr>
          <p:grpSpPr bwMode="auto">
            <a:xfrm>
              <a:off x="2085" y="1992"/>
              <a:ext cx="482" cy="58"/>
              <a:chOff x="2085" y="1992"/>
              <a:chExt cx="482" cy="58"/>
            </a:xfrm>
          </p:grpSpPr>
          <p:sp>
            <p:nvSpPr>
              <p:cNvPr id="30772" name="Line 50"/>
              <p:cNvSpPr>
                <a:spLocks noChangeAspect="1" noChangeShapeType="1"/>
              </p:cNvSpPr>
              <p:nvPr/>
            </p:nvSpPr>
            <p:spPr bwMode="auto">
              <a:xfrm>
                <a:off x="2085" y="1995"/>
                <a:ext cx="482"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73" name="Line 51"/>
              <p:cNvSpPr>
                <a:spLocks noChangeAspect="1" noChangeShapeType="1"/>
              </p:cNvSpPr>
              <p:nvPr/>
            </p:nvSpPr>
            <p:spPr bwMode="auto">
              <a:xfrm>
                <a:off x="2089" y="1992"/>
                <a:ext cx="0" cy="5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74" name="Line 52"/>
              <p:cNvSpPr>
                <a:spLocks noChangeAspect="1" noChangeShapeType="1"/>
              </p:cNvSpPr>
              <p:nvPr/>
            </p:nvSpPr>
            <p:spPr bwMode="auto">
              <a:xfrm>
                <a:off x="2562" y="1992"/>
                <a:ext cx="0" cy="5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0771" name="Rectangle 53"/>
            <p:cNvSpPr>
              <a:spLocks noChangeAspect="1" noChangeArrowheads="1"/>
            </p:cNvSpPr>
            <p:nvPr/>
          </p:nvSpPr>
          <p:spPr bwMode="auto">
            <a:xfrm>
              <a:off x="2082" y="1809"/>
              <a:ext cx="47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n-US" sz="2000">
                  <a:solidFill>
                    <a:srgbClr val="000000"/>
                  </a:solidFill>
                  <a:latin typeface="Arial Narrow" pitchFamily="34" charset="0"/>
                </a:rPr>
                <a:t>2 min</a:t>
              </a:r>
            </a:p>
          </p:txBody>
        </p:sp>
      </p:grpSp>
      <p:grpSp>
        <p:nvGrpSpPr>
          <p:cNvPr id="8" name="Group 54"/>
          <p:cNvGrpSpPr>
            <a:grpSpLocks noChangeAspect="1"/>
          </p:cNvGrpSpPr>
          <p:nvPr/>
        </p:nvGrpSpPr>
        <p:grpSpPr bwMode="auto">
          <a:xfrm>
            <a:off x="6659563" y="2630488"/>
            <a:ext cx="1912937" cy="763587"/>
            <a:chOff x="1513" y="949"/>
            <a:chExt cx="675" cy="190"/>
          </a:xfrm>
        </p:grpSpPr>
        <p:sp>
          <p:nvSpPr>
            <p:cNvPr id="30767" name="Freeform 55"/>
            <p:cNvSpPr>
              <a:spLocks noChangeAspect="1"/>
            </p:cNvSpPr>
            <p:nvPr/>
          </p:nvSpPr>
          <p:spPr bwMode="auto">
            <a:xfrm>
              <a:off x="1588" y="952"/>
              <a:ext cx="419" cy="187"/>
            </a:xfrm>
            <a:custGeom>
              <a:avLst/>
              <a:gdLst>
                <a:gd name="T0" fmla="*/ 1 w 601"/>
                <a:gd name="T1" fmla="*/ 0 h 273"/>
                <a:gd name="T2" fmla="*/ 1 w 601"/>
                <a:gd name="T3" fmla="*/ 1 h 273"/>
                <a:gd name="T4" fmla="*/ 1 w 601"/>
                <a:gd name="T5" fmla="*/ 0 h 273"/>
                <a:gd name="T6" fmla="*/ 1 w 601"/>
                <a:gd name="T7" fmla="*/ 1 h 273"/>
                <a:gd name="T8" fmla="*/ 1 w 601"/>
                <a:gd name="T9" fmla="*/ 1 h 273"/>
                <a:gd name="T10" fmla="*/ 1 w 601"/>
                <a:gd name="T11" fmla="*/ 1 h 273"/>
                <a:gd name="T12" fmla="*/ 1 w 601"/>
                <a:gd name="T13" fmla="*/ 1 h 273"/>
                <a:gd name="T14" fmla="*/ 1 w 601"/>
                <a:gd name="T15" fmla="*/ 1 h 273"/>
                <a:gd name="T16" fmla="*/ 1 w 601"/>
                <a:gd name="T17" fmla="*/ 1 h 273"/>
                <a:gd name="T18" fmla="*/ 1 w 601"/>
                <a:gd name="T19" fmla="*/ 1 h 273"/>
                <a:gd name="T20" fmla="*/ 1 w 601"/>
                <a:gd name="T21" fmla="*/ 1 h 273"/>
                <a:gd name="T22" fmla="*/ 1 w 601"/>
                <a:gd name="T23" fmla="*/ 1 h 273"/>
                <a:gd name="T24" fmla="*/ 1 w 601"/>
                <a:gd name="T25" fmla="*/ 1 h 273"/>
                <a:gd name="T26" fmla="*/ 2 w 601"/>
                <a:gd name="T27" fmla="*/ 2 h 273"/>
                <a:gd name="T28" fmla="*/ 2 w 601"/>
                <a:gd name="T29" fmla="*/ 2 h 273"/>
                <a:gd name="T30" fmla="*/ 2 w 601"/>
                <a:gd name="T31" fmla="*/ 2 h 273"/>
                <a:gd name="T32" fmla="*/ 2 w 601"/>
                <a:gd name="T33" fmla="*/ 2 h 273"/>
                <a:gd name="T34" fmla="*/ 2 w 601"/>
                <a:gd name="T35" fmla="*/ 2 h 273"/>
                <a:gd name="T36" fmla="*/ 2 w 601"/>
                <a:gd name="T37" fmla="*/ 2 h 273"/>
                <a:gd name="T38" fmla="*/ 3 w 601"/>
                <a:gd name="T39" fmla="*/ 2 h 273"/>
                <a:gd name="T40" fmla="*/ 3 w 601"/>
                <a:gd name="T41" fmla="*/ 2 h 273"/>
                <a:gd name="T42" fmla="*/ 3 w 601"/>
                <a:gd name="T43" fmla="*/ 2 h 273"/>
                <a:gd name="T44" fmla="*/ 3 w 601"/>
                <a:gd name="T45" fmla="*/ 2 h 273"/>
                <a:gd name="T46" fmla="*/ 3 w 601"/>
                <a:gd name="T47" fmla="*/ 2 h 273"/>
                <a:gd name="T48" fmla="*/ 3 w 601"/>
                <a:gd name="T49" fmla="*/ 2 h 273"/>
                <a:gd name="T50" fmla="*/ 3 w 601"/>
                <a:gd name="T51" fmla="*/ 2 h 273"/>
                <a:gd name="T52" fmla="*/ 3 w 601"/>
                <a:gd name="T53" fmla="*/ 2 h 273"/>
                <a:gd name="T54" fmla="*/ 3 w 601"/>
                <a:gd name="T55" fmla="*/ 2 h 273"/>
                <a:gd name="T56" fmla="*/ 4 w 601"/>
                <a:gd name="T57" fmla="*/ 2 h 273"/>
                <a:gd name="T58" fmla="*/ 4 w 601"/>
                <a:gd name="T59" fmla="*/ 2 h 273"/>
                <a:gd name="T60" fmla="*/ 4 w 601"/>
                <a:gd name="T61" fmla="*/ 2 h 273"/>
                <a:gd name="T62" fmla="*/ 4 w 601"/>
                <a:gd name="T63" fmla="*/ 2 h 273"/>
                <a:gd name="T64" fmla="*/ 4 w 601"/>
                <a:gd name="T65" fmla="*/ 2 h 273"/>
                <a:gd name="T66" fmla="*/ 4 w 601"/>
                <a:gd name="T67" fmla="*/ 2 h 273"/>
                <a:gd name="T68" fmla="*/ 5 w 601"/>
                <a:gd name="T69" fmla="*/ 2 h 273"/>
                <a:gd name="T70" fmla="*/ 5 w 601"/>
                <a:gd name="T71" fmla="*/ 2 h 273"/>
                <a:gd name="T72" fmla="*/ 5 w 601"/>
                <a:gd name="T73" fmla="*/ 2 h 273"/>
                <a:gd name="T74" fmla="*/ 5 w 601"/>
                <a:gd name="T75" fmla="*/ 2 h 273"/>
                <a:gd name="T76" fmla="*/ 5 w 601"/>
                <a:gd name="T77" fmla="*/ 2 h 273"/>
                <a:gd name="T78" fmla="*/ 5 w 601"/>
                <a:gd name="T79" fmla="*/ 2 h 273"/>
                <a:gd name="T80" fmla="*/ 6 w 601"/>
                <a:gd name="T81" fmla="*/ 2 h 273"/>
                <a:gd name="T82" fmla="*/ 6 w 601"/>
                <a:gd name="T83" fmla="*/ 2 h 273"/>
                <a:gd name="T84" fmla="*/ 6 w 601"/>
                <a:gd name="T85" fmla="*/ 2 h 273"/>
                <a:gd name="T86" fmla="*/ 6 w 601"/>
                <a:gd name="T87" fmla="*/ 2 h 273"/>
                <a:gd name="T88" fmla="*/ 6 w 601"/>
                <a:gd name="T89" fmla="*/ 2 h 273"/>
                <a:gd name="T90" fmla="*/ 6 w 601"/>
                <a:gd name="T91" fmla="*/ 2 h 273"/>
                <a:gd name="T92" fmla="*/ 6 w 601"/>
                <a:gd name="T93" fmla="*/ 2 h 273"/>
                <a:gd name="T94" fmla="*/ 6 w 601"/>
                <a:gd name="T95" fmla="*/ 2 h 273"/>
                <a:gd name="T96" fmla="*/ 6 w 601"/>
                <a:gd name="T97" fmla="*/ 2 h 273"/>
                <a:gd name="T98" fmla="*/ 6 w 601"/>
                <a:gd name="T99" fmla="*/ 2 h 273"/>
                <a:gd name="T100" fmla="*/ 7 w 601"/>
                <a:gd name="T101" fmla="*/ 2 h 273"/>
                <a:gd name="T102" fmla="*/ 7 w 601"/>
                <a:gd name="T103" fmla="*/ 2 h 273"/>
                <a:gd name="T104" fmla="*/ 7 w 601"/>
                <a:gd name="T105" fmla="*/ 2 h 273"/>
                <a:gd name="T106" fmla="*/ 7 w 601"/>
                <a:gd name="T107" fmla="*/ 2 h 273"/>
                <a:gd name="T108" fmla="*/ 7 w 601"/>
                <a:gd name="T109" fmla="*/ 2 h 273"/>
                <a:gd name="T110" fmla="*/ 7 w 601"/>
                <a:gd name="T111" fmla="*/ 2 h 273"/>
                <a:gd name="T112" fmla="*/ 7 w 601"/>
                <a:gd name="T113" fmla="*/ 2 h 273"/>
                <a:gd name="T114" fmla="*/ 7 w 601"/>
                <a:gd name="T115" fmla="*/ 2 h 273"/>
                <a:gd name="T116" fmla="*/ 8 w 601"/>
                <a:gd name="T117" fmla="*/ 2 h 273"/>
                <a:gd name="T118" fmla="*/ 8 w 601"/>
                <a:gd name="T119" fmla="*/ 1 h 273"/>
                <a:gd name="T120" fmla="*/ 8 w 601"/>
                <a:gd name="T121" fmla="*/ 1 h 2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1" h="273">
                  <a:moveTo>
                    <a:pt x="0" y="7"/>
                  </a:moveTo>
                  <a:lnTo>
                    <a:pt x="0" y="14"/>
                  </a:lnTo>
                  <a:lnTo>
                    <a:pt x="4" y="7"/>
                  </a:lnTo>
                  <a:lnTo>
                    <a:pt x="4" y="14"/>
                  </a:lnTo>
                  <a:lnTo>
                    <a:pt x="9" y="14"/>
                  </a:lnTo>
                  <a:lnTo>
                    <a:pt x="9" y="7"/>
                  </a:lnTo>
                  <a:lnTo>
                    <a:pt x="13" y="7"/>
                  </a:lnTo>
                  <a:lnTo>
                    <a:pt x="13" y="14"/>
                  </a:lnTo>
                  <a:lnTo>
                    <a:pt x="13" y="0"/>
                  </a:lnTo>
                  <a:lnTo>
                    <a:pt x="13" y="14"/>
                  </a:lnTo>
                  <a:lnTo>
                    <a:pt x="17" y="7"/>
                  </a:lnTo>
                  <a:lnTo>
                    <a:pt x="17" y="14"/>
                  </a:lnTo>
                  <a:lnTo>
                    <a:pt x="17" y="0"/>
                  </a:lnTo>
                  <a:lnTo>
                    <a:pt x="22" y="14"/>
                  </a:lnTo>
                  <a:lnTo>
                    <a:pt x="22" y="0"/>
                  </a:lnTo>
                  <a:lnTo>
                    <a:pt x="22" y="7"/>
                  </a:lnTo>
                  <a:lnTo>
                    <a:pt x="26" y="7"/>
                  </a:lnTo>
                  <a:lnTo>
                    <a:pt x="26" y="0"/>
                  </a:lnTo>
                  <a:lnTo>
                    <a:pt x="26" y="14"/>
                  </a:lnTo>
                  <a:lnTo>
                    <a:pt x="26" y="0"/>
                  </a:lnTo>
                  <a:lnTo>
                    <a:pt x="31" y="0"/>
                  </a:lnTo>
                  <a:lnTo>
                    <a:pt x="31" y="7"/>
                  </a:lnTo>
                  <a:lnTo>
                    <a:pt x="31" y="0"/>
                  </a:lnTo>
                  <a:lnTo>
                    <a:pt x="35" y="7"/>
                  </a:lnTo>
                  <a:lnTo>
                    <a:pt x="35" y="0"/>
                  </a:lnTo>
                  <a:lnTo>
                    <a:pt x="35" y="14"/>
                  </a:lnTo>
                  <a:lnTo>
                    <a:pt x="40" y="0"/>
                  </a:lnTo>
                  <a:lnTo>
                    <a:pt x="40" y="14"/>
                  </a:lnTo>
                  <a:lnTo>
                    <a:pt x="40" y="0"/>
                  </a:lnTo>
                  <a:lnTo>
                    <a:pt x="40" y="7"/>
                  </a:lnTo>
                  <a:lnTo>
                    <a:pt x="44" y="14"/>
                  </a:lnTo>
                  <a:lnTo>
                    <a:pt x="44" y="7"/>
                  </a:lnTo>
                  <a:lnTo>
                    <a:pt x="44" y="14"/>
                  </a:lnTo>
                  <a:lnTo>
                    <a:pt x="44" y="7"/>
                  </a:lnTo>
                  <a:lnTo>
                    <a:pt x="49" y="14"/>
                  </a:lnTo>
                  <a:lnTo>
                    <a:pt x="49" y="7"/>
                  </a:lnTo>
                  <a:lnTo>
                    <a:pt x="53" y="7"/>
                  </a:lnTo>
                  <a:lnTo>
                    <a:pt x="53" y="14"/>
                  </a:lnTo>
                  <a:lnTo>
                    <a:pt x="58" y="14"/>
                  </a:lnTo>
                  <a:lnTo>
                    <a:pt x="62" y="14"/>
                  </a:lnTo>
                  <a:lnTo>
                    <a:pt x="66" y="14"/>
                  </a:lnTo>
                  <a:lnTo>
                    <a:pt x="66" y="7"/>
                  </a:lnTo>
                  <a:lnTo>
                    <a:pt x="66" y="14"/>
                  </a:lnTo>
                  <a:lnTo>
                    <a:pt x="71" y="14"/>
                  </a:lnTo>
                  <a:lnTo>
                    <a:pt x="71" y="7"/>
                  </a:lnTo>
                  <a:lnTo>
                    <a:pt x="75" y="14"/>
                  </a:lnTo>
                  <a:lnTo>
                    <a:pt x="80" y="7"/>
                  </a:lnTo>
                  <a:lnTo>
                    <a:pt x="80" y="14"/>
                  </a:lnTo>
                  <a:lnTo>
                    <a:pt x="80" y="7"/>
                  </a:lnTo>
                  <a:lnTo>
                    <a:pt x="80" y="14"/>
                  </a:lnTo>
                  <a:lnTo>
                    <a:pt x="84" y="14"/>
                  </a:lnTo>
                  <a:lnTo>
                    <a:pt x="84" y="28"/>
                  </a:lnTo>
                  <a:lnTo>
                    <a:pt x="84" y="14"/>
                  </a:lnTo>
                  <a:lnTo>
                    <a:pt x="89" y="14"/>
                  </a:lnTo>
                  <a:lnTo>
                    <a:pt x="93" y="14"/>
                  </a:lnTo>
                  <a:lnTo>
                    <a:pt x="98" y="7"/>
                  </a:lnTo>
                  <a:lnTo>
                    <a:pt x="98" y="14"/>
                  </a:lnTo>
                  <a:lnTo>
                    <a:pt x="98" y="7"/>
                  </a:lnTo>
                  <a:lnTo>
                    <a:pt x="102" y="14"/>
                  </a:lnTo>
                  <a:lnTo>
                    <a:pt x="107" y="14"/>
                  </a:lnTo>
                  <a:lnTo>
                    <a:pt x="107" y="7"/>
                  </a:lnTo>
                  <a:lnTo>
                    <a:pt x="111" y="14"/>
                  </a:lnTo>
                  <a:lnTo>
                    <a:pt x="115" y="14"/>
                  </a:lnTo>
                  <a:lnTo>
                    <a:pt x="120" y="14"/>
                  </a:lnTo>
                  <a:lnTo>
                    <a:pt x="120" y="28"/>
                  </a:lnTo>
                  <a:lnTo>
                    <a:pt x="120" y="14"/>
                  </a:lnTo>
                  <a:lnTo>
                    <a:pt x="120" y="28"/>
                  </a:lnTo>
                  <a:lnTo>
                    <a:pt x="120" y="14"/>
                  </a:lnTo>
                  <a:lnTo>
                    <a:pt x="124" y="14"/>
                  </a:lnTo>
                  <a:lnTo>
                    <a:pt x="124" y="28"/>
                  </a:lnTo>
                  <a:lnTo>
                    <a:pt x="129" y="43"/>
                  </a:lnTo>
                  <a:lnTo>
                    <a:pt x="129" y="50"/>
                  </a:lnTo>
                  <a:lnTo>
                    <a:pt x="129" y="72"/>
                  </a:lnTo>
                  <a:lnTo>
                    <a:pt x="129" y="86"/>
                  </a:lnTo>
                  <a:lnTo>
                    <a:pt x="129" y="100"/>
                  </a:lnTo>
                  <a:lnTo>
                    <a:pt x="133" y="122"/>
                  </a:lnTo>
                  <a:lnTo>
                    <a:pt x="133" y="136"/>
                  </a:lnTo>
                  <a:lnTo>
                    <a:pt x="133" y="158"/>
                  </a:lnTo>
                  <a:lnTo>
                    <a:pt x="133" y="172"/>
                  </a:lnTo>
                  <a:lnTo>
                    <a:pt x="133" y="165"/>
                  </a:lnTo>
                  <a:lnTo>
                    <a:pt x="138" y="201"/>
                  </a:lnTo>
                  <a:lnTo>
                    <a:pt x="138" y="215"/>
                  </a:lnTo>
                  <a:lnTo>
                    <a:pt x="138" y="230"/>
                  </a:lnTo>
                  <a:lnTo>
                    <a:pt x="142" y="230"/>
                  </a:lnTo>
                  <a:lnTo>
                    <a:pt x="142" y="244"/>
                  </a:lnTo>
                  <a:lnTo>
                    <a:pt x="142" y="251"/>
                  </a:lnTo>
                  <a:lnTo>
                    <a:pt x="147" y="244"/>
                  </a:lnTo>
                  <a:lnTo>
                    <a:pt x="147" y="251"/>
                  </a:lnTo>
                  <a:lnTo>
                    <a:pt x="147" y="259"/>
                  </a:lnTo>
                  <a:lnTo>
                    <a:pt x="147" y="244"/>
                  </a:lnTo>
                  <a:lnTo>
                    <a:pt x="151" y="259"/>
                  </a:lnTo>
                  <a:lnTo>
                    <a:pt x="151" y="251"/>
                  </a:lnTo>
                  <a:lnTo>
                    <a:pt x="151" y="259"/>
                  </a:lnTo>
                  <a:lnTo>
                    <a:pt x="156" y="259"/>
                  </a:lnTo>
                  <a:lnTo>
                    <a:pt x="156" y="266"/>
                  </a:lnTo>
                  <a:lnTo>
                    <a:pt x="156" y="259"/>
                  </a:lnTo>
                  <a:lnTo>
                    <a:pt x="160" y="259"/>
                  </a:lnTo>
                  <a:lnTo>
                    <a:pt x="160" y="266"/>
                  </a:lnTo>
                  <a:lnTo>
                    <a:pt x="164" y="259"/>
                  </a:lnTo>
                  <a:lnTo>
                    <a:pt x="164" y="266"/>
                  </a:lnTo>
                  <a:lnTo>
                    <a:pt x="164" y="259"/>
                  </a:lnTo>
                  <a:lnTo>
                    <a:pt x="164" y="266"/>
                  </a:lnTo>
                  <a:lnTo>
                    <a:pt x="169" y="259"/>
                  </a:lnTo>
                  <a:lnTo>
                    <a:pt x="169" y="266"/>
                  </a:lnTo>
                  <a:lnTo>
                    <a:pt x="169" y="273"/>
                  </a:lnTo>
                  <a:lnTo>
                    <a:pt x="169" y="259"/>
                  </a:lnTo>
                  <a:lnTo>
                    <a:pt x="169" y="273"/>
                  </a:lnTo>
                  <a:lnTo>
                    <a:pt x="173" y="259"/>
                  </a:lnTo>
                  <a:lnTo>
                    <a:pt x="173" y="266"/>
                  </a:lnTo>
                  <a:lnTo>
                    <a:pt x="173" y="259"/>
                  </a:lnTo>
                  <a:lnTo>
                    <a:pt x="178" y="266"/>
                  </a:lnTo>
                  <a:lnTo>
                    <a:pt x="178" y="259"/>
                  </a:lnTo>
                  <a:lnTo>
                    <a:pt x="178" y="266"/>
                  </a:lnTo>
                  <a:lnTo>
                    <a:pt x="178" y="259"/>
                  </a:lnTo>
                  <a:lnTo>
                    <a:pt x="182" y="259"/>
                  </a:lnTo>
                  <a:lnTo>
                    <a:pt x="182" y="266"/>
                  </a:lnTo>
                  <a:lnTo>
                    <a:pt x="182" y="259"/>
                  </a:lnTo>
                  <a:lnTo>
                    <a:pt x="187" y="273"/>
                  </a:lnTo>
                  <a:lnTo>
                    <a:pt x="187" y="259"/>
                  </a:lnTo>
                  <a:lnTo>
                    <a:pt x="191" y="259"/>
                  </a:lnTo>
                  <a:lnTo>
                    <a:pt x="196" y="259"/>
                  </a:lnTo>
                  <a:lnTo>
                    <a:pt x="196" y="266"/>
                  </a:lnTo>
                  <a:lnTo>
                    <a:pt x="196" y="259"/>
                  </a:lnTo>
                  <a:lnTo>
                    <a:pt x="196" y="266"/>
                  </a:lnTo>
                  <a:lnTo>
                    <a:pt x="196" y="259"/>
                  </a:lnTo>
                  <a:lnTo>
                    <a:pt x="200" y="259"/>
                  </a:lnTo>
                  <a:lnTo>
                    <a:pt x="205" y="259"/>
                  </a:lnTo>
                  <a:lnTo>
                    <a:pt x="209" y="251"/>
                  </a:lnTo>
                  <a:lnTo>
                    <a:pt x="209" y="259"/>
                  </a:lnTo>
                  <a:lnTo>
                    <a:pt x="213" y="259"/>
                  </a:lnTo>
                  <a:lnTo>
                    <a:pt x="213" y="266"/>
                  </a:lnTo>
                  <a:lnTo>
                    <a:pt x="213" y="244"/>
                  </a:lnTo>
                  <a:lnTo>
                    <a:pt x="213" y="251"/>
                  </a:lnTo>
                  <a:lnTo>
                    <a:pt x="218" y="259"/>
                  </a:lnTo>
                  <a:lnTo>
                    <a:pt x="218" y="251"/>
                  </a:lnTo>
                  <a:lnTo>
                    <a:pt x="218" y="266"/>
                  </a:lnTo>
                  <a:lnTo>
                    <a:pt x="218" y="259"/>
                  </a:lnTo>
                  <a:lnTo>
                    <a:pt x="222" y="259"/>
                  </a:lnTo>
                  <a:lnTo>
                    <a:pt x="222" y="251"/>
                  </a:lnTo>
                  <a:lnTo>
                    <a:pt x="222" y="259"/>
                  </a:lnTo>
                  <a:lnTo>
                    <a:pt x="227" y="259"/>
                  </a:lnTo>
                  <a:lnTo>
                    <a:pt x="227" y="251"/>
                  </a:lnTo>
                  <a:lnTo>
                    <a:pt x="227" y="244"/>
                  </a:lnTo>
                  <a:lnTo>
                    <a:pt x="231" y="244"/>
                  </a:lnTo>
                  <a:lnTo>
                    <a:pt x="231" y="251"/>
                  </a:lnTo>
                  <a:lnTo>
                    <a:pt x="231" y="244"/>
                  </a:lnTo>
                  <a:lnTo>
                    <a:pt x="231" y="259"/>
                  </a:lnTo>
                  <a:lnTo>
                    <a:pt x="236" y="251"/>
                  </a:lnTo>
                  <a:lnTo>
                    <a:pt x="236" y="244"/>
                  </a:lnTo>
                  <a:lnTo>
                    <a:pt x="236" y="251"/>
                  </a:lnTo>
                  <a:lnTo>
                    <a:pt x="240" y="251"/>
                  </a:lnTo>
                  <a:lnTo>
                    <a:pt x="240" y="259"/>
                  </a:lnTo>
                  <a:lnTo>
                    <a:pt x="245" y="251"/>
                  </a:lnTo>
                  <a:lnTo>
                    <a:pt x="245" y="259"/>
                  </a:lnTo>
                  <a:lnTo>
                    <a:pt x="245" y="251"/>
                  </a:lnTo>
                  <a:lnTo>
                    <a:pt x="249" y="251"/>
                  </a:lnTo>
                  <a:lnTo>
                    <a:pt x="249" y="244"/>
                  </a:lnTo>
                  <a:lnTo>
                    <a:pt x="254" y="251"/>
                  </a:lnTo>
                  <a:lnTo>
                    <a:pt x="254" y="244"/>
                  </a:lnTo>
                  <a:lnTo>
                    <a:pt x="254" y="251"/>
                  </a:lnTo>
                  <a:lnTo>
                    <a:pt x="254" y="237"/>
                  </a:lnTo>
                  <a:lnTo>
                    <a:pt x="258" y="251"/>
                  </a:lnTo>
                  <a:lnTo>
                    <a:pt x="258" y="237"/>
                  </a:lnTo>
                  <a:lnTo>
                    <a:pt x="258" y="251"/>
                  </a:lnTo>
                  <a:lnTo>
                    <a:pt x="262" y="251"/>
                  </a:lnTo>
                  <a:lnTo>
                    <a:pt x="262" y="244"/>
                  </a:lnTo>
                  <a:lnTo>
                    <a:pt x="267" y="230"/>
                  </a:lnTo>
                  <a:lnTo>
                    <a:pt x="267" y="237"/>
                  </a:lnTo>
                  <a:lnTo>
                    <a:pt x="267" y="244"/>
                  </a:lnTo>
                  <a:lnTo>
                    <a:pt x="267" y="237"/>
                  </a:lnTo>
                  <a:lnTo>
                    <a:pt x="271" y="237"/>
                  </a:lnTo>
                  <a:lnTo>
                    <a:pt x="271" y="244"/>
                  </a:lnTo>
                  <a:lnTo>
                    <a:pt x="271" y="237"/>
                  </a:lnTo>
                  <a:lnTo>
                    <a:pt x="276" y="244"/>
                  </a:lnTo>
                  <a:lnTo>
                    <a:pt x="276" y="237"/>
                  </a:lnTo>
                  <a:lnTo>
                    <a:pt x="276" y="244"/>
                  </a:lnTo>
                  <a:lnTo>
                    <a:pt x="280" y="237"/>
                  </a:lnTo>
                  <a:lnTo>
                    <a:pt x="280" y="244"/>
                  </a:lnTo>
                  <a:lnTo>
                    <a:pt x="280" y="237"/>
                  </a:lnTo>
                  <a:lnTo>
                    <a:pt x="280" y="244"/>
                  </a:lnTo>
                  <a:lnTo>
                    <a:pt x="285" y="237"/>
                  </a:lnTo>
                  <a:lnTo>
                    <a:pt x="285" y="244"/>
                  </a:lnTo>
                  <a:lnTo>
                    <a:pt x="285" y="230"/>
                  </a:lnTo>
                  <a:lnTo>
                    <a:pt x="289" y="244"/>
                  </a:lnTo>
                  <a:lnTo>
                    <a:pt x="289" y="237"/>
                  </a:lnTo>
                  <a:lnTo>
                    <a:pt x="289" y="230"/>
                  </a:lnTo>
                  <a:lnTo>
                    <a:pt x="294" y="244"/>
                  </a:lnTo>
                  <a:lnTo>
                    <a:pt x="294" y="237"/>
                  </a:lnTo>
                  <a:lnTo>
                    <a:pt x="294" y="244"/>
                  </a:lnTo>
                  <a:lnTo>
                    <a:pt x="294" y="237"/>
                  </a:lnTo>
                  <a:lnTo>
                    <a:pt x="298" y="244"/>
                  </a:lnTo>
                  <a:lnTo>
                    <a:pt x="298" y="230"/>
                  </a:lnTo>
                  <a:lnTo>
                    <a:pt x="303" y="230"/>
                  </a:lnTo>
                  <a:lnTo>
                    <a:pt x="303" y="237"/>
                  </a:lnTo>
                  <a:lnTo>
                    <a:pt x="303" y="244"/>
                  </a:lnTo>
                  <a:lnTo>
                    <a:pt x="307" y="230"/>
                  </a:lnTo>
                  <a:lnTo>
                    <a:pt x="307" y="223"/>
                  </a:lnTo>
                  <a:lnTo>
                    <a:pt x="307" y="230"/>
                  </a:lnTo>
                  <a:lnTo>
                    <a:pt x="307" y="223"/>
                  </a:lnTo>
                  <a:lnTo>
                    <a:pt x="311" y="223"/>
                  </a:lnTo>
                  <a:lnTo>
                    <a:pt x="311" y="215"/>
                  </a:lnTo>
                  <a:lnTo>
                    <a:pt x="311" y="230"/>
                  </a:lnTo>
                  <a:lnTo>
                    <a:pt x="311" y="215"/>
                  </a:lnTo>
                  <a:lnTo>
                    <a:pt x="311" y="230"/>
                  </a:lnTo>
                  <a:lnTo>
                    <a:pt x="316" y="223"/>
                  </a:lnTo>
                  <a:lnTo>
                    <a:pt x="320" y="223"/>
                  </a:lnTo>
                  <a:lnTo>
                    <a:pt x="320" y="230"/>
                  </a:lnTo>
                  <a:lnTo>
                    <a:pt x="320" y="223"/>
                  </a:lnTo>
                  <a:lnTo>
                    <a:pt x="325" y="215"/>
                  </a:lnTo>
                  <a:lnTo>
                    <a:pt x="325" y="223"/>
                  </a:lnTo>
                  <a:lnTo>
                    <a:pt x="325" y="230"/>
                  </a:lnTo>
                  <a:lnTo>
                    <a:pt x="329" y="223"/>
                  </a:lnTo>
                  <a:lnTo>
                    <a:pt x="329" y="230"/>
                  </a:lnTo>
                  <a:lnTo>
                    <a:pt x="329" y="223"/>
                  </a:lnTo>
                  <a:lnTo>
                    <a:pt x="334" y="230"/>
                  </a:lnTo>
                  <a:lnTo>
                    <a:pt x="334" y="223"/>
                  </a:lnTo>
                  <a:lnTo>
                    <a:pt x="338" y="230"/>
                  </a:lnTo>
                  <a:lnTo>
                    <a:pt x="338" y="215"/>
                  </a:lnTo>
                  <a:lnTo>
                    <a:pt x="343" y="215"/>
                  </a:lnTo>
                  <a:lnTo>
                    <a:pt x="343" y="223"/>
                  </a:lnTo>
                  <a:lnTo>
                    <a:pt x="343" y="215"/>
                  </a:lnTo>
                  <a:lnTo>
                    <a:pt x="343" y="223"/>
                  </a:lnTo>
                  <a:lnTo>
                    <a:pt x="347" y="215"/>
                  </a:lnTo>
                  <a:lnTo>
                    <a:pt x="347" y="237"/>
                  </a:lnTo>
                  <a:lnTo>
                    <a:pt x="347" y="223"/>
                  </a:lnTo>
                  <a:lnTo>
                    <a:pt x="347" y="215"/>
                  </a:lnTo>
                  <a:lnTo>
                    <a:pt x="352" y="215"/>
                  </a:lnTo>
                  <a:lnTo>
                    <a:pt x="352" y="223"/>
                  </a:lnTo>
                  <a:lnTo>
                    <a:pt x="352" y="215"/>
                  </a:lnTo>
                  <a:lnTo>
                    <a:pt x="356" y="230"/>
                  </a:lnTo>
                  <a:lnTo>
                    <a:pt x="356" y="223"/>
                  </a:lnTo>
                  <a:lnTo>
                    <a:pt x="356" y="215"/>
                  </a:lnTo>
                  <a:lnTo>
                    <a:pt x="360" y="215"/>
                  </a:lnTo>
                  <a:lnTo>
                    <a:pt x="360" y="223"/>
                  </a:lnTo>
                  <a:lnTo>
                    <a:pt x="360" y="215"/>
                  </a:lnTo>
                  <a:lnTo>
                    <a:pt x="365" y="215"/>
                  </a:lnTo>
                  <a:lnTo>
                    <a:pt x="365" y="223"/>
                  </a:lnTo>
                  <a:lnTo>
                    <a:pt x="365" y="215"/>
                  </a:lnTo>
                  <a:lnTo>
                    <a:pt x="369" y="215"/>
                  </a:lnTo>
                  <a:lnTo>
                    <a:pt x="374" y="215"/>
                  </a:lnTo>
                  <a:lnTo>
                    <a:pt x="374" y="201"/>
                  </a:lnTo>
                  <a:lnTo>
                    <a:pt x="374" y="215"/>
                  </a:lnTo>
                  <a:lnTo>
                    <a:pt x="378" y="215"/>
                  </a:lnTo>
                  <a:lnTo>
                    <a:pt x="378" y="201"/>
                  </a:lnTo>
                  <a:lnTo>
                    <a:pt x="378" y="215"/>
                  </a:lnTo>
                  <a:lnTo>
                    <a:pt x="383" y="215"/>
                  </a:lnTo>
                  <a:lnTo>
                    <a:pt x="383" y="201"/>
                  </a:lnTo>
                  <a:lnTo>
                    <a:pt x="383" y="215"/>
                  </a:lnTo>
                  <a:lnTo>
                    <a:pt x="383" y="201"/>
                  </a:lnTo>
                  <a:lnTo>
                    <a:pt x="387" y="215"/>
                  </a:lnTo>
                  <a:lnTo>
                    <a:pt x="392" y="215"/>
                  </a:lnTo>
                  <a:lnTo>
                    <a:pt x="396" y="201"/>
                  </a:lnTo>
                  <a:lnTo>
                    <a:pt x="396" y="215"/>
                  </a:lnTo>
                  <a:lnTo>
                    <a:pt x="396" y="201"/>
                  </a:lnTo>
                  <a:lnTo>
                    <a:pt x="401" y="201"/>
                  </a:lnTo>
                  <a:lnTo>
                    <a:pt x="401" y="215"/>
                  </a:lnTo>
                  <a:lnTo>
                    <a:pt x="401" y="201"/>
                  </a:lnTo>
                  <a:lnTo>
                    <a:pt x="401" y="215"/>
                  </a:lnTo>
                  <a:lnTo>
                    <a:pt x="405" y="201"/>
                  </a:lnTo>
                  <a:lnTo>
                    <a:pt x="405" y="215"/>
                  </a:lnTo>
                  <a:lnTo>
                    <a:pt x="405" y="201"/>
                  </a:lnTo>
                  <a:lnTo>
                    <a:pt x="409" y="194"/>
                  </a:lnTo>
                  <a:lnTo>
                    <a:pt x="409" y="215"/>
                  </a:lnTo>
                  <a:lnTo>
                    <a:pt x="409" y="201"/>
                  </a:lnTo>
                  <a:lnTo>
                    <a:pt x="409" y="215"/>
                  </a:lnTo>
                  <a:lnTo>
                    <a:pt x="414" y="201"/>
                  </a:lnTo>
                  <a:lnTo>
                    <a:pt x="414" y="215"/>
                  </a:lnTo>
                  <a:lnTo>
                    <a:pt x="414" y="201"/>
                  </a:lnTo>
                  <a:lnTo>
                    <a:pt x="418" y="201"/>
                  </a:lnTo>
                  <a:lnTo>
                    <a:pt x="418" y="215"/>
                  </a:lnTo>
                  <a:lnTo>
                    <a:pt x="418" y="201"/>
                  </a:lnTo>
                  <a:lnTo>
                    <a:pt x="418" y="215"/>
                  </a:lnTo>
                  <a:lnTo>
                    <a:pt x="418" y="201"/>
                  </a:lnTo>
                  <a:lnTo>
                    <a:pt x="423" y="201"/>
                  </a:lnTo>
                  <a:lnTo>
                    <a:pt x="427" y="201"/>
                  </a:lnTo>
                  <a:lnTo>
                    <a:pt x="432" y="201"/>
                  </a:lnTo>
                  <a:lnTo>
                    <a:pt x="436" y="201"/>
                  </a:lnTo>
                  <a:lnTo>
                    <a:pt x="436" y="215"/>
                  </a:lnTo>
                  <a:lnTo>
                    <a:pt x="436" y="201"/>
                  </a:lnTo>
                  <a:lnTo>
                    <a:pt x="441" y="215"/>
                  </a:lnTo>
                  <a:lnTo>
                    <a:pt x="441" y="201"/>
                  </a:lnTo>
                  <a:lnTo>
                    <a:pt x="445" y="201"/>
                  </a:lnTo>
                  <a:lnTo>
                    <a:pt x="445" y="187"/>
                  </a:lnTo>
                  <a:lnTo>
                    <a:pt x="445" y="201"/>
                  </a:lnTo>
                  <a:lnTo>
                    <a:pt x="445" y="194"/>
                  </a:lnTo>
                  <a:lnTo>
                    <a:pt x="450" y="201"/>
                  </a:lnTo>
                  <a:lnTo>
                    <a:pt x="450" y="215"/>
                  </a:lnTo>
                  <a:lnTo>
                    <a:pt x="450" y="201"/>
                  </a:lnTo>
                  <a:lnTo>
                    <a:pt x="454" y="201"/>
                  </a:lnTo>
                  <a:lnTo>
                    <a:pt x="454" y="194"/>
                  </a:lnTo>
                  <a:lnTo>
                    <a:pt x="454" y="201"/>
                  </a:lnTo>
                  <a:lnTo>
                    <a:pt x="458" y="201"/>
                  </a:lnTo>
                  <a:lnTo>
                    <a:pt x="458" y="194"/>
                  </a:lnTo>
                  <a:lnTo>
                    <a:pt x="458" y="201"/>
                  </a:lnTo>
                  <a:lnTo>
                    <a:pt x="463" y="201"/>
                  </a:lnTo>
                  <a:lnTo>
                    <a:pt x="463" y="194"/>
                  </a:lnTo>
                  <a:lnTo>
                    <a:pt x="463" y="201"/>
                  </a:lnTo>
                  <a:lnTo>
                    <a:pt x="467" y="194"/>
                  </a:lnTo>
                  <a:lnTo>
                    <a:pt x="467" y="201"/>
                  </a:lnTo>
                  <a:lnTo>
                    <a:pt x="467" y="194"/>
                  </a:lnTo>
                  <a:lnTo>
                    <a:pt x="467" y="201"/>
                  </a:lnTo>
                  <a:lnTo>
                    <a:pt x="472" y="194"/>
                  </a:lnTo>
                  <a:lnTo>
                    <a:pt x="472" y="201"/>
                  </a:lnTo>
                  <a:lnTo>
                    <a:pt x="472" y="194"/>
                  </a:lnTo>
                  <a:lnTo>
                    <a:pt x="472" y="201"/>
                  </a:lnTo>
                  <a:lnTo>
                    <a:pt x="472" y="194"/>
                  </a:lnTo>
                  <a:lnTo>
                    <a:pt x="476" y="201"/>
                  </a:lnTo>
                  <a:lnTo>
                    <a:pt x="476" y="194"/>
                  </a:lnTo>
                  <a:lnTo>
                    <a:pt x="476" y="201"/>
                  </a:lnTo>
                  <a:lnTo>
                    <a:pt x="481" y="194"/>
                  </a:lnTo>
                  <a:lnTo>
                    <a:pt x="481" y="201"/>
                  </a:lnTo>
                  <a:lnTo>
                    <a:pt x="481" y="194"/>
                  </a:lnTo>
                  <a:lnTo>
                    <a:pt x="481" y="201"/>
                  </a:lnTo>
                  <a:lnTo>
                    <a:pt x="485" y="187"/>
                  </a:lnTo>
                  <a:lnTo>
                    <a:pt x="485" y="201"/>
                  </a:lnTo>
                  <a:lnTo>
                    <a:pt x="485" y="194"/>
                  </a:lnTo>
                  <a:lnTo>
                    <a:pt x="485" y="201"/>
                  </a:lnTo>
                  <a:lnTo>
                    <a:pt x="490" y="201"/>
                  </a:lnTo>
                  <a:lnTo>
                    <a:pt x="490" y="194"/>
                  </a:lnTo>
                  <a:lnTo>
                    <a:pt x="494" y="194"/>
                  </a:lnTo>
                  <a:lnTo>
                    <a:pt x="494" y="187"/>
                  </a:lnTo>
                  <a:lnTo>
                    <a:pt x="494" y="194"/>
                  </a:lnTo>
                  <a:lnTo>
                    <a:pt x="494" y="187"/>
                  </a:lnTo>
                  <a:lnTo>
                    <a:pt x="499" y="194"/>
                  </a:lnTo>
                  <a:lnTo>
                    <a:pt x="499" y="201"/>
                  </a:lnTo>
                  <a:lnTo>
                    <a:pt x="499" y="194"/>
                  </a:lnTo>
                  <a:lnTo>
                    <a:pt x="499" y="201"/>
                  </a:lnTo>
                  <a:lnTo>
                    <a:pt x="503" y="201"/>
                  </a:lnTo>
                  <a:lnTo>
                    <a:pt x="503" y="194"/>
                  </a:lnTo>
                  <a:lnTo>
                    <a:pt x="503" y="187"/>
                  </a:lnTo>
                  <a:lnTo>
                    <a:pt x="503" y="201"/>
                  </a:lnTo>
                  <a:lnTo>
                    <a:pt x="507" y="187"/>
                  </a:lnTo>
                  <a:lnTo>
                    <a:pt x="507" y="194"/>
                  </a:lnTo>
                  <a:lnTo>
                    <a:pt x="507" y="187"/>
                  </a:lnTo>
                  <a:lnTo>
                    <a:pt x="507" y="194"/>
                  </a:lnTo>
                  <a:lnTo>
                    <a:pt x="512" y="187"/>
                  </a:lnTo>
                  <a:lnTo>
                    <a:pt x="512" y="194"/>
                  </a:lnTo>
                  <a:lnTo>
                    <a:pt x="512" y="187"/>
                  </a:lnTo>
                  <a:lnTo>
                    <a:pt x="516" y="194"/>
                  </a:lnTo>
                  <a:lnTo>
                    <a:pt x="516" y="187"/>
                  </a:lnTo>
                  <a:lnTo>
                    <a:pt x="516" y="194"/>
                  </a:lnTo>
                  <a:lnTo>
                    <a:pt x="521" y="194"/>
                  </a:lnTo>
                  <a:lnTo>
                    <a:pt x="521" y="187"/>
                  </a:lnTo>
                  <a:lnTo>
                    <a:pt x="521" y="179"/>
                  </a:lnTo>
                  <a:lnTo>
                    <a:pt x="521" y="187"/>
                  </a:lnTo>
                  <a:lnTo>
                    <a:pt x="525" y="187"/>
                  </a:lnTo>
                  <a:lnTo>
                    <a:pt x="530" y="194"/>
                  </a:lnTo>
                  <a:lnTo>
                    <a:pt x="530" y="179"/>
                  </a:lnTo>
                  <a:lnTo>
                    <a:pt x="530" y="201"/>
                  </a:lnTo>
                  <a:lnTo>
                    <a:pt x="530" y="194"/>
                  </a:lnTo>
                  <a:lnTo>
                    <a:pt x="534" y="187"/>
                  </a:lnTo>
                  <a:lnTo>
                    <a:pt x="534" y="194"/>
                  </a:lnTo>
                  <a:lnTo>
                    <a:pt x="534" y="187"/>
                  </a:lnTo>
                  <a:lnTo>
                    <a:pt x="539" y="201"/>
                  </a:lnTo>
                  <a:lnTo>
                    <a:pt x="539" y="187"/>
                  </a:lnTo>
                  <a:lnTo>
                    <a:pt x="539" y="179"/>
                  </a:lnTo>
                  <a:lnTo>
                    <a:pt x="539" y="187"/>
                  </a:lnTo>
                  <a:lnTo>
                    <a:pt x="539" y="194"/>
                  </a:lnTo>
                  <a:lnTo>
                    <a:pt x="543" y="179"/>
                  </a:lnTo>
                  <a:lnTo>
                    <a:pt x="543" y="187"/>
                  </a:lnTo>
                  <a:lnTo>
                    <a:pt x="543" y="194"/>
                  </a:lnTo>
                  <a:lnTo>
                    <a:pt x="548" y="187"/>
                  </a:lnTo>
                  <a:lnTo>
                    <a:pt x="548" y="194"/>
                  </a:lnTo>
                  <a:lnTo>
                    <a:pt x="548" y="187"/>
                  </a:lnTo>
                  <a:lnTo>
                    <a:pt x="548" y="194"/>
                  </a:lnTo>
                  <a:lnTo>
                    <a:pt x="548" y="187"/>
                  </a:lnTo>
                  <a:lnTo>
                    <a:pt x="552" y="187"/>
                  </a:lnTo>
                  <a:lnTo>
                    <a:pt x="552" y="194"/>
                  </a:lnTo>
                  <a:lnTo>
                    <a:pt x="552" y="201"/>
                  </a:lnTo>
                  <a:lnTo>
                    <a:pt x="556" y="187"/>
                  </a:lnTo>
                  <a:lnTo>
                    <a:pt x="556" y="194"/>
                  </a:lnTo>
                  <a:lnTo>
                    <a:pt x="561" y="194"/>
                  </a:lnTo>
                  <a:lnTo>
                    <a:pt x="561" y="187"/>
                  </a:lnTo>
                  <a:lnTo>
                    <a:pt x="561" y="179"/>
                  </a:lnTo>
                  <a:lnTo>
                    <a:pt x="561" y="187"/>
                  </a:lnTo>
                  <a:lnTo>
                    <a:pt x="565" y="187"/>
                  </a:lnTo>
                  <a:lnTo>
                    <a:pt x="565" y="194"/>
                  </a:lnTo>
                  <a:lnTo>
                    <a:pt x="565" y="187"/>
                  </a:lnTo>
                  <a:lnTo>
                    <a:pt x="570" y="179"/>
                  </a:lnTo>
                  <a:lnTo>
                    <a:pt x="570" y="187"/>
                  </a:lnTo>
                  <a:lnTo>
                    <a:pt x="570" y="179"/>
                  </a:lnTo>
                  <a:lnTo>
                    <a:pt x="570" y="187"/>
                  </a:lnTo>
                  <a:lnTo>
                    <a:pt x="574" y="187"/>
                  </a:lnTo>
                  <a:lnTo>
                    <a:pt x="574" y="172"/>
                  </a:lnTo>
                  <a:lnTo>
                    <a:pt x="574" y="179"/>
                  </a:lnTo>
                  <a:lnTo>
                    <a:pt x="579" y="179"/>
                  </a:lnTo>
                  <a:lnTo>
                    <a:pt x="579" y="187"/>
                  </a:lnTo>
                  <a:lnTo>
                    <a:pt x="579" y="172"/>
                  </a:lnTo>
                  <a:lnTo>
                    <a:pt x="579" y="187"/>
                  </a:lnTo>
                  <a:lnTo>
                    <a:pt x="583" y="172"/>
                  </a:lnTo>
                  <a:lnTo>
                    <a:pt x="583" y="187"/>
                  </a:lnTo>
                  <a:lnTo>
                    <a:pt x="583" y="172"/>
                  </a:lnTo>
                  <a:lnTo>
                    <a:pt x="583" y="179"/>
                  </a:lnTo>
                  <a:lnTo>
                    <a:pt x="588" y="179"/>
                  </a:lnTo>
                  <a:lnTo>
                    <a:pt x="588" y="172"/>
                  </a:lnTo>
                  <a:lnTo>
                    <a:pt x="588" y="179"/>
                  </a:lnTo>
                  <a:lnTo>
                    <a:pt x="588" y="194"/>
                  </a:lnTo>
                  <a:lnTo>
                    <a:pt x="592" y="172"/>
                  </a:lnTo>
                  <a:lnTo>
                    <a:pt x="592" y="187"/>
                  </a:lnTo>
                  <a:lnTo>
                    <a:pt x="592" y="179"/>
                  </a:lnTo>
                  <a:lnTo>
                    <a:pt x="592" y="172"/>
                  </a:lnTo>
                  <a:lnTo>
                    <a:pt x="592" y="179"/>
                  </a:lnTo>
                  <a:lnTo>
                    <a:pt x="597" y="179"/>
                  </a:lnTo>
                  <a:lnTo>
                    <a:pt x="597" y="172"/>
                  </a:lnTo>
                  <a:lnTo>
                    <a:pt x="597" y="165"/>
                  </a:lnTo>
                  <a:lnTo>
                    <a:pt x="597" y="179"/>
                  </a:lnTo>
                  <a:lnTo>
                    <a:pt x="601" y="179"/>
                  </a:lnTo>
                  <a:lnTo>
                    <a:pt x="601" y="172"/>
                  </a:lnTo>
                  <a:lnTo>
                    <a:pt x="601" y="179"/>
                  </a:lnTo>
                  <a:lnTo>
                    <a:pt x="601" y="17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0768" name="Freeform 56"/>
            <p:cNvSpPr>
              <a:spLocks noChangeAspect="1"/>
            </p:cNvSpPr>
            <p:nvPr/>
          </p:nvSpPr>
          <p:spPr bwMode="auto">
            <a:xfrm>
              <a:off x="1513" y="949"/>
              <a:ext cx="81" cy="23"/>
            </a:xfrm>
            <a:custGeom>
              <a:avLst/>
              <a:gdLst>
                <a:gd name="T0" fmla="*/ 0 w 369"/>
                <a:gd name="T1" fmla="*/ 1 h 35"/>
                <a:gd name="T2" fmla="*/ 0 w 369"/>
                <a:gd name="T3" fmla="*/ 1 h 35"/>
                <a:gd name="T4" fmla="*/ 0 w 369"/>
                <a:gd name="T5" fmla="*/ 1 h 35"/>
                <a:gd name="T6" fmla="*/ 0 w 369"/>
                <a:gd name="T7" fmla="*/ 1 h 35"/>
                <a:gd name="T8" fmla="*/ 0 w 369"/>
                <a:gd name="T9" fmla="*/ 1 h 35"/>
                <a:gd name="T10" fmla="*/ 0 w 369"/>
                <a:gd name="T11" fmla="*/ 1 h 35"/>
                <a:gd name="T12" fmla="*/ 0 w 369"/>
                <a:gd name="T13" fmla="*/ 1 h 35"/>
                <a:gd name="T14" fmla="*/ 0 w 369"/>
                <a:gd name="T15" fmla="*/ 1 h 35"/>
                <a:gd name="T16" fmla="*/ 0 w 369"/>
                <a:gd name="T17" fmla="*/ 1 h 35"/>
                <a:gd name="T18" fmla="*/ 0 w 369"/>
                <a:gd name="T19" fmla="*/ 1 h 35"/>
                <a:gd name="T20" fmla="*/ 0 w 369"/>
                <a:gd name="T21" fmla="*/ 1 h 35"/>
                <a:gd name="T22" fmla="*/ 0 w 369"/>
                <a:gd name="T23" fmla="*/ 0 h 35"/>
                <a:gd name="T24" fmla="*/ 0 w 369"/>
                <a:gd name="T25" fmla="*/ 1 h 35"/>
                <a:gd name="T26" fmla="*/ 0 w 369"/>
                <a:gd name="T27" fmla="*/ 1 h 35"/>
                <a:gd name="T28" fmla="*/ 0 w 369"/>
                <a:gd name="T29" fmla="*/ 1 h 35"/>
                <a:gd name="T30" fmla="*/ 0 w 369"/>
                <a:gd name="T31" fmla="*/ 1 h 35"/>
                <a:gd name="T32" fmla="*/ 0 w 369"/>
                <a:gd name="T33" fmla="*/ 1 h 35"/>
                <a:gd name="T34" fmla="*/ 0 w 369"/>
                <a:gd name="T35" fmla="*/ 1 h 35"/>
                <a:gd name="T36" fmla="*/ 0 w 369"/>
                <a:gd name="T37" fmla="*/ 1 h 35"/>
                <a:gd name="T38" fmla="*/ 0 w 369"/>
                <a:gd name="T39" fmla="*/ 1 h 35"/>
                <a:gd name="T40" fmla="*/ 0 w 369"/>
                <a:gd name="T41" fmla="*/ 1 h 35"/>
                <a:gd name="T42" fmla="*/ 0 w 369"/>
                <a:gd name="T43" fmla="*/ 1 h 35"/>
                <a:gd name="T44" fmla="*/ 0 w 369"/>
                <a:gd name="T45" fmla="*/ 1 h 35"/>
                <a:gd name="T46" fmla="*/ 0 w 369"/>
                <a:gd name="T47" fmla="*/ 1 h 35"/>
                <a:gd name="T48" fmla="*/ 0 w 369"/>
                <a:gd name="T49" fmla="*/ 1 h 35"/>
                <a:gd name="T50" fmla="*/ 0 w 369"/>
                <a:gd name="T51" fmla="*/ 1 h 35"/>
                <a:gd name="T52" fmla="*/ 0 w 369"/>
                <a:gd name="T53" fmla="*/ 1 h 35"/>
                <a:gd name="T54" fmla="*/ 0 w 369"/>
                <a:gd name="T55" fmla="*/ 1 h 35"/>
                <a:gd name="T56" fmla="*/ 0 w 369"/>
                <a:gd name="T57" fmla="*/ 1 h 35"/>
                <a:gd name="T58" fmla="*/ 0 w 369"/>
                <a:gd name="T59" fmla="*/ 1 h 35"/>
                <a:gd name="T60" fmla="*/ 0 w 369"/>
                <a:gd name="T61" fmla="*/ 1 h 35"/>
                <a:gd name="T62" fmla="*/ 0 w 369"/>
                <a:gd name="T63" fmla="*/ 1 h 35"/>
                <a:gd name="T64" fmla="*/ 0 w 369"/>
                <a:gd name="T65" fmla="*/ 1 h 35"/>
                <a:gd name="T66" fmla="*/ 0 w 369"/>
                <a:gd name="T67" fmla="*/ 1 h 35"/>
                <a:gd name="T68" fmla="*/ 0 w 369"/>
                <a:gd name="T69" fmla="*/ 1 h 35"/>
                <a:gd name="T70" fmla="*/ 0 w 369"/>
                <a:gd name="T71" fmla="*/ 1 h 35"/>
                <a:gd name="T72" fmla="*/ 0 w 369"/>
                <a:gd name="T73" fmla="*/ 1 h 35"/>
                <a:gd name="T74" fmla="*/ 0 w 369"/>
                <a:gd name="T75" fmla="*/ 1 h 35"/>
                <a:gd name="T76" fmla="*/ 0 w 369"/>
                <a:gd name="T77" fmla="*/ 1 h 35"/>
                <a:gd name="T78" fmla="*/ 0 w 36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9" h="35">
                  <a:moveTo>
                    <a:pt x="0" y="26"/>
                  </a:moveTo>
                  <a:lnTo>
                    <a:pt x="0" y="26"/>
                  </a:lnTo>
                  <a:lnTo>
                    <a:pt x="0" y="11"/>
                  </a:lnTo>
                  <a:lnTo>
                    <a:pt x="0" y="26"/>
                  </a:lnTo>
                  <a:lnTo>
                    <a:pt x="25" y="26"/>
                  </a:lnTo>
                  <a:lnTo>
                    <a:pt x="44" y="26"/>
                  </a:lnTo>
                  <a:lnTo>
                    <a:pt x="44" y="11"/>
                  </a:lnTo>
                  <a:lnTo>
                    <a:pt x="44" y="35"/>
                  </a:lnTo>
                  <a:lnTo>
                    <a:pt x="44" y="11"/>
                  </a:lnTo>
                  <a:lnTo>
                    <a:pt x="44" y="26"/>
                  </a:lnTo>
                  <a:lnTo>
                    <a:pt x="68" y="11"/>
                  </a:lnTo>
                  <a:lnTo>
                    <a:pt x="68" y="35"/>
                  </a:lnTo>
                  <a:lnTo>
                    <a:pt x="68" y="0"/>
                  </a:lnTo>
                  <a:lnTo>
                    <a:pt x="68" y="26"/>
                  </a:lnTo>
                  <a:lnTo>
                    <a:pt x="68" y="11"/>
                  </a:lnTo>
                  <a:lnTo>
                    <a:pt x="87" y="11"/>
                  </a:lnTo>
                  <a:lnTo>
                    <a:pt x="87" y="26"/>
                  </a:lnTo>
                  <a:lnTo>
                    <a:pt x="87" y="0"/>
                  </a:lnTo>
                  <a:lnTo>
                    <a:pt x="112" y="26"/>
                  </a:lnTo>
                  <a:lnTo>
                    <a:pt x="112" y="11"/>
                  </a:lnTo>
                  <a:lnTo>
                    <a:pt x="112" y="26"/>
                  </a:lnTo>
                  <a:lnTo>
                    <a:pt x="112" y="11"/>
                  </a:lnTo>
                  <a:lnTo>
                    <a:pt x="112" y="26"/>
                  </a:lnTo>
                  <a:lnTo>
                    <a:pt x="131" y="26"/>
                  </a:lnTo>
                  <a:lnTo>
                    <a:pt x="131" y="35"/>
                  </a:lnTo>
                  <a:lnTo>
                    <a:pt x="131" y="26"/>
                  </a:lnTo>
                  <a:lnTo>
                    <a:pt x="131" y="35"/>
                  </a:lnTo>
                  <a:lnTo>
                    <a:pt x="156" y="26"/>
                  </a:lnTo>
                  <a:lnTo>
                    <a:pt x="156" y="11"/>
                  </a:lnTo>
                  <a:lnTo>
                    <a:pt x="156" y="26"/>
                  </a:lnTo>
                  <a:lnTo>
                    <a:pt x="175" y="26"/>
                  </a:lnTo>
                  <a:lnTo>
                    <a:pt x="175" y="11"/>
                  </a:lnTo>
                  <a:lnTo>
                    <a:pt x="175" y="26"/>
                  </a:lnTo>
                  <a:lnTo>
                    <a:pt x="175" y="11"/>
                  </a:lnTo>
                  <a:lnTo>
                    <a:pt x="194" y="11"/>
                  </a:lnTo>
                  <a:lnTo>
                    <a:pt x="194" y="26"/>
                  </a:lnTo>
                  <a:lnTo>
                    <a:pt x="194" y="11"/>
                  </a:lnTo>
                  <a:lnTo>
                    <a:pt x="194" y="26"/>
                  </a:lnTo>
                  <a:lnTo>
                    <a:pt x="218" y="26"/>
                  </a:lnTo>
                  <a:lnTo>
                    <a:pt x="218" y="11"/>
                  </a:lnTo>
                  <a:lnTo>
                    <a:pt x="218" y="26"/>
                  </a:lnTo>
                  <a:lnTo>
                    <a:pt x="238" y="26"/>
                  </a:lnTo>
                  <a:lnTo>
                    <a:pt x="238" y="11"/>
                  </a:lnTo>
                  <a:lnTo>
                    <a:pt x="262" y="35"/>
                  </a:lnTo>
                  <a:lnTo>
                    <a:pt x="262" y="26"/>
                  </a:lnTo>
                  <a:lnTo>
                    <a:pt x="262" y="35"/>
                  </a:lnTo>
                  <a:lnTo>
                    <a:pt x="262" y="26"/>
                  </a:lnTo>
                  <a:lnTo>
                    <a:pt x="282" y="26"/>
                  </a:lnTo>
                  <a:lnTo>
                    <a:pt x="282" y="35"/>
                  </a:lnTo>
                  <a:lnTo>
                    <a:pt x="282" y="26"/>
                  </a:lnTo>
                  <a:lnTo>
                    <a:pt x="282" y="11"/>
                  </a:lnTo>
                  <a:lnTo>
                    <a:pt x="306" y="35"/>
                  </a:lnTo>
                  <a:lnTo>
                    <a:pt x="306" y="26"/>
                  </a:lnTo>
                  <a:lnTo>
                    <a:pt x="325" y="35"/>
                  </a:lnTo>
                  <a:lnTo>
                    <a:pt x="325" y="11"/>
                  </a:lnTo>
                  <a:lnTo>
                    <a:pt x="325" y="26"/>
                  </a:lnTo>
                  <a:lnTo>
                    <a:pt x="350" y="11"/>
                  </a:lnTo>
                  <a:lnTo>
                    <a:pt x="350" y="26"/>
                  </a:lnTo>
                  <a:lnTo>
                    <a:pt x="350" y="35"/>
                  </a:lnTo>
                  <a:lnTo>
                    <a:pt x="350" y="26"/>
                  </a:lnTo>
                  <a:lnTo>
                    <a:pt x="369" y="2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0769" name="Freeform 57"/>
            <p:cNvSpPr>
              <a:spLocks noChangeAspect="1"/>
            </p:cNvSpPr>
            <p:nvPr/>
          </p:nvSpPr>
          <p:spPr bwMode="auto">
            <a:xfrm>
              <a:off x="2004" y="1048"/>
              <a:ext cx="184" cy="32"/>
            </a:xfrm>
            <a:custGeom>
              <a:avLst/>
              <a:gdLst>
                <a:gd name="T0" fmla="*/ 0 w 220"/>
                <a:gd name="T1" fmla="*/ 58 h 30"/>
                <a:gd name="T2" fmla="*/ 3 w 220"/>
                <a:gd name="T3" fmla="*/ 58 h 30"/>
                <a:gd name="T4" fmla="*/ 3 w 220"/>
                <a:gd name="T5" fmla="*/ 33 h 30"/>
                <a:gd name="T6" fmla="*/ 3 w 220"/>
                <a:gd name="T7" fmla="*/ 51 h 30"/>
                <a:gd name="T8" fmla="*/ 3 w 220"/>
                <a:gd name="T9" fmla="*/ 51 h 30"/>
                <a:gd name="T10" fmla="*/ 3 w 220"/>
                <a:gd name="T11" fmla="*/ 42 h 30"/>
                <a:gd name="T12" fmla="*/ 3 w 220"/>
                <a:gd name="T13" fmla="*/ 51 h 30"/>
                <a:gd name="T14" fmla="*/ 4 w 220"/>
                <a:gd name="T15" fmla="*/ 33 h 30"/>
                <a:gd name="T16" fmla="*/ 4 w 220"/>
                <a:gd name="T17" fmla="*/ 33 h 30"/>
                <a:gd name="T18" fmla="*/ 5 w 220"/>
                <a:gd name="T19" fmla="*/ 33 h 30"/>
                <a:gd name="T20" fmla="*/ 6 w 220"/>
                <a:gd name="T21" fmla="*/ 42 h 30"/>
                <a:gd name="T22" fmla="*/ 7 w 220"/>
                <a:gd name="T23" fmla="*/ 42 h 30"/>
                <a:gd name="T24" fmla="*/ 7 w 220"/>
                <a:gd name="T25" fmla="*/ 42 h 30"/>
                <a:gd name="T26" fmla="*/ 7 w 220"/>
                <a:gd name="T27" fmla="*/ 33 h 30"/>
                <a:gd name="T28" fmla="*/ 8 w 220"/>
                <a:gd name="T29" fmla="*/ 33 h 30"/>
                <a:gd name="T30" fmla="*/ 8 w 220"/>
                <a:gd name="T31" fmla="*/ 33 h 30"/>
                <a:gd name="T32" fmla="*/ 9 w 220"/>
                <a:gd name="T33" fmla="*/ 22 h 30"/>
                <a:gd name="T34" fmla="*/ 9 w 220"/>
                <a:gd name="T35" fmla="*/ 33 h 30"/>
                <a:gd name="T36" fmla="*/ 9 w 220"/>
                <a:gd name="T37" fmla="*/ 27 h 30"/>
                <a:gd name="T38" fmla="*/ 9 w 220"/>
                <a:gd name="T39" fmla="*/ 33 h 30"/>
                <a:gd name="T40" fmla="*/ 11 w 220"/>
                <a:gd name="T41" fmla="*/ 42 h 30"/>
                <a:gd name="T42" fmla="*/ 11 w 220"/>
                <a:gd name="T43" fmla="*/ 33 h 30"/>
                <a:gd name="T44" fmla="*/ 11 w 220"/>
                <a:gd name="T45" fmla="*/ 27 h 30"/>
                <a:gd name="T46" fmla="*/ 11 w 220"/>
                <a:gd name="T47" fmla="*/ 22 h 30"/>
                <a:gd name="T48" fmla="*/ 13 w 220"/>
                <a:gd name="T49" fmla="*/ 22 h 30"/>
                <a:gd name="T50" fmla="*/ 13 w 220"/>
                <a:gd name="T51" fmla="*/ 27 h 30"/>
                <a:gd name="T52" fmla="*/ 13 w 220"/>
                <a:gd name="T53" fmla="*/ 27 h 30"/>
                <a:gd name="T54" fmla="*/ 16 w 220"/>
                <a:gd name="T55" fmla="*/ 22 h 30"/>
                <a:gd name="T56" fmla="*/ 16 w 220"/>
                <a:gd name="T57" fmla="*/ 33 h 30"/>
                <a:gd name="T58" fmla="*/ 17 w 220"/>
                <a:gd name="T59" fmla="*/ 22 h 30"/>
                <a:gd name="T60" fmla="*/ 17 w 220"/>
                <a:gd name="T61" fmla="*/ 22 h 30"/>
                <a:gd name="T62" fmla="*/ 18 w 220"/>
                <a:gd name="T63" fmla="*/ 3 h 30"/>
                <a:gd name="T64" fmla="*/ 19 w 220"/>
                <a:gd name="T65" fmla="*/ 22 h 30"/>
                <a:gd name="T66" fmla="*/ 19 w 220"/>
                <a:gd name="T67" fmla="*/ 22 h 30"/>
                <a:gd name="T68" fmla="*/ 19 w 220"/>
                <a:gd name="T69" fmla="*/ 3 h 30"/>
                <a:gd name="T70" fmla="*/ 19 w 220"/>
                <a:gd name="T71" fmla="*/ 22 h 30"/>
                <a:gd name="T72" fmla="*/ 19 w 220"/>
                <a:gd name="T73" fmla="*/ 7 h 30"/>
                <a:gd name="T74" fmla="*/ 21 w 220"/>
                <a:gd name="T75" fmla="*/ 22 h 30"/>
                <a:gd name="T76" fmla="*/ 21 w 220"/>
                <a:gd name="T77" fmla="*/ 3 h 30"/>
                <a:gd name="T78" fmla="*/ 23 w 220"/>
                <a:gd name="T79" fmla="*/ 22 h 30"/>
                <a:gd name="T80" fmla="*/ 23 w 220"/>
                <a:gd name="T81" fmla="*/ 22 h 30"/>
                <a:gd name="T82" fmla="*/ 23 w 220"/>
                <a:gd name="T83" fmla="*/ 7 h 30"/>
                <a:gd name="T84" fmla="*/ 23 w 220"/>
                <a:gd name="T85" fmla="*/ 7 h 30"/>
                <a:gd name="T86" fmla="*/ 23 w 220"/>
                <a:gd name="T87" fmla="*/ 7 h 30"/>
                <a:gd name="T88" fmla="*/ 23 w 220"/>
                <a:gd name="T89" fmla="*/ 3 h 30"/>
                <a:gd name="T90" fmla="*/ 25 w 220"/>
                <a:gd name="T91" fmla="*/ 7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0" h="30">
                  <a:moveTo>
                    <a:pt x="0" y="30"/>
                  </a:moveTo>
                  <a:lnTo>
                    <a:pt x="0" y="27"/>
                  </a:lnTo>
                  <a:lnTo>
                    <a:pt x="6" y="20"/>
                  </a:lnTo>
                  <a:lnTo>
                    <a:pt x="6" y="27"/>
                  </a:lnTo>
                  <a:lnTo>
                    <a:pt x="6" y="20"/>
                  </a:lnTo>
                  <a:lnTo>
                    <a:pt x="11" y="20"/>
                  </a:lnTo>
                  <a:lnTo>
                    <a:pt x="11" y="16"/>
                  </a:lnTo>
                  <a:lnTo>
                    <a:pt x="11" y="20"/>
                  </a:lnTo>
                  <a:lnTo>
                    <a:pt x="17" y="23"/>
                  </a:lnTo>
                  <a:lnTo>
                    <a:pt x="17" y="20"/>
                  </a:lnTo>
                  <a:lnTo>
                    <a:pt x="17" y="23"/>
                  </a:lnTo>
                  <a:lnTo>
                    <a:pt x="22" y="30"/>
                  </a:lnTo>
                  <a:lnTo>
                    <a:pt x="22" y="20"/>
                  </a:lnTo>
                  <a:lnTo>
                    <a:pt x="29" y="23"/>
                  </a:lnTo>
                  <a:lnTo>
                    <a:pt x="29" y="20"/>
                  </a:lnTo>
                  <a:lnTo>
                    <a:pt x="34" y="16"/>
                  </a:lnTo>
                  <a:lnTo>
                    <a:pt x="40" y="16"/>
                  </a:lnTo>
                  <a:lnTo>
                    <a:pt x="40" y="20"/>
                  </a:lnTo>
                  <a:lnTo>
                    <a:pt x="45" y="20"/>
                  </a:lnTo>
                  <a:lnTo>
                    <a:pt x="45" y="16"/>
                  </a:lnTo>
                  <a:lnTo>
                    <a:pt x="51" y="20"/>
                  </a:lnTo>
                  <a:lnTo>
                    <a:pt x="51" y="23"/>
                  </a:lnTo>
                  <a:lnTo>
                    <a:pt x="57" y="20"/>
                  </a:lnTo>
                  <a:lnTo>
                    <a:pt x="57" y="16"/>
                  </a:lnTo>
                  <a:lnTo>
                    <a:pt x="63" y="16"/>
                  </a:lnTo>
                  <a:lnTo>
                    <a:pt x="63" y="20"/>
                  </a:lnTo>
                  <a:lnTo>
                    <a:pt x="63" y="16"/>
                  </a:lnTo>
                  <a:lnTo>
                    <a:pt x="68" y="16"/>
                  </a:lnTo>
                  <a:lnTo>
                    <a:pt x="68" y="10"/>
                  </a:lnTo>
                  <a:lnTo>
                    <a:pt x="74" y="10"/>
                  </a:lnTo>
                  <a:lnTo>
                    <a:pt x="74" y="16"/>
                  </a:lnTo>
                  <a:lnTo>
                    <a:pt x="74" y="13"/>
                  </a:lnTo>
                  <a:lnTo>
                    <a:pt x="74" y="16"/>
                  </a:lnTo>
                  <a:lnTo>
                    <a:pt x="79" y="13"/>
                  </a:lnTo>
                  <a:lnTo>
                    <a:pt x="79" y="16"/>
                  </a:lnTo>
                  <a:lnTo>
                    <a:pt x="79" y="13"/>
                  </a:lnTo>
                  <a:lnTo>
                    <a:pt x="85" y="16"/>
                  </a:lnTo>
                  <a:lnTo>
                    <a:pt x="85" y="20"/>
                  </a:lnTo>
                  <a:lnTo>
                    <a:pt x="85" y="16"/>
                  </a:lnTo>
                  <a:lnTo>
                    <a:pt x="90" y="20"/>
                  </a:lnTo>
                  <a:lnTo>
                    <a:pt x="90" y="16"/>
                  </a:lnTo>
                  <a:lnTo>
                    <a:pt x="96" y="13"/>
                  </a:lnTo>
                  <a:lnTo>
                    <a:pt x="96" y="10"/>
                  </a:lnTo>
                  <a:lnTo>
                    <a:pt x="101" y="16"/>
                  </a:lnTo>
                  <a:lnTo>
                    <a:pt x="101" y="10"/>
                  </a:lnTo>
                  <a:lnTo>
                    <a:pt x="101" y="16"/>
                  </a:lnTo>
                  <a:lnTo>
                    <a:pt x="101" y="13"/>
                  </a:lnTo>
                  <a:lnTo>
                    <a:pt x="108" y="10"/>
                  </a:lnTo>
                  <a:lnTo>
                    <a:pt x="108" y="16"/>
                  </a:lnTo>
                  <a:lnTo>
                    <a:pt x="108" y="13"/>
                  </a:lnTo>
                  <a:lnTo>
                    <a:pt x="114" y="16"/>
                  </a:lnTo>
                  <a:lnTo>
                    <a:pt x="119" y="10"/>
                  </a:lnTo>
                  <a:lnTo>
                    <a:pt x="119" y="13"/>
                  </a:lnTo>
                  <a:lnTo>
                    <a:pt x="125" y="10"/>
                  </a:lnTo>
                  <a:lnTo>
                    <a:pt x="125" y="7"/>
                  </a:lnTo>
                  <a:lnTo>
                    <a:pt x="130" y="10"/>
                  </a:lnTo>
                  <a:lnTo>
                    <a:pt x="130" y="13"/>
                  </a:lnTo>
                  <a:lnTo>
                    <a:pt x="136" y="16"/>
                  </a:lnTo>
                  <a:lnTo>
                    <a:pt x="141" y="13"/>
                  </a:lnTo>
                  <a:lnTo>
                    <a:pt x="141" y="10"/>
                  </a:lnTo>
                  <a:lnTo>
                    <a:pt x="147" y="10"/>
                  </a:lnTo>
                  <a:lnTo>
                    <a:pt x="152" y="10"/>
                  </a:lnTo>
                  <a:lnTo>
                    <a:pt x="152" y="3"/>
                  </a:lnTo>
                  <a:lnTo>
                    <a:pt x="152" y="10"/>
                  </a:lnTo>
                  <a:lnTo>
                    <a:pt x="158" y="3"/>
                  </a:lnTo>
                  <a:lnTo>
                    <a:pt x="158" y="10"/>
                  </a:lnTo>
                  <a:lnTo>
                    <a:pt x="158" y="13"/>
                  </a:lnTo>
                  <a:lnTo>
                    <a:pt x="164" y="10"/>
                  </a:lnTo>
                  <a:lnTo>
                    <a:pt x="164" y="3"/>
                  </a:lnTo>
                  <a:lnTo>
                    <a:pt x="170" y="10"/>
                  </a:lnTo>
                  <a:lnTo>
                    <a:pt x="170" y="3"/>
                  </a:lnTo>
                  <a:lnTo>
                    <a:pt x="170" y="10"/>
                  </a:lnTo>
                  <a:lnTo>
                    <a:pt x="175" y="10"/>
                  </a:lnTo>
                  <a:lnTo>
                    <a:pt x="175" y="7"/>
                  </a:lnTo>
                  <a:lnTo>
                    <a:pt x="175" y="10"/>
                  </a:lnTo>
                  <a:lnTo>
                    <a:pt x="182" y="10"/>
                  </a:lnTo>
                  <a:lnTo>
                    <a:pt x="182" y="7"/>
                  </a:lnTo>
                  <a:lnTo>
                    <a:pt x="182" y="3"/>
                  </a:lnTo>
                  <a:lnTo>
                    <a:pt x="187" y="0"/>
                  </a:lnTo>
                  <a:lnTo>
                    <a:pt x="187" y="3"/>
                  </a:lnTo>
                  <a:lnTo>
                    <a:pt x="187" y="10"/>
                  </a:lnTo>
                  <a:lnTo>
                    <a:pt x="193" y="10"/>
                  </a:lnTo>
                  <a:lnTo>
                    <a:pt x="193" y="7"/>
                  </a:lnTo>
                  <a:lnTo>
                    <a:pt x="198" y="7"/>
                  </a:lnTo>
                  <a:lnTo>
                    <a:pt x="198" y="10"/>
                  </a:lnTo>
                  <a:lnTo>
                    <a:pt x="198" y="7"/>
                  </a:lnTo>
                  <a:lnTo>
                    <a:pt x="204" y="3"/>
                  </a:lnTo>
                  <a:lnTo>
                    <a:pt x="204" y="7"/>
                  </a:lnTo>
                  <a:lnTo>
                    <a:pt x="209" y="7"/>
                  </a:lnTo>
                  <a:lnTo>
                    <a:pt x="209" y="3"/>
                  </a:lnTo>
                  <a:lnTo>
                    <a:pt x="209" y="7"/>
                  </a:lnTo>
                  <a:lnTo>
                    <a:pt x="209" y="3"/>
                  </a:lnTo>
                  <a:lnTo>
                    <a:pt x="215" y="7"/>
                  </a:lnTo>
                  <a:lnTo>
                    <a:pt x="215" y="3"/>
                  </a:lnTo>
                  <a:lnTo>
                    <a:pt x="220" y="7"/>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9" name="Group 58"/>
          <p:cNvGrpSpPr>
            <a:grpSpLocks noChangeAspect="1"/>
          </p:cNvGrpSpPr>
          <p:nvPr/>
        </p:nvGrpSpPr>
        <p:grpSpPr bwMode="auto">
          <a:xfrm>
            <a:off x="6700838" y="2566988"/>
            <a:ext cx="2093912" cy="506412"/>
            <a:chOff x="1527" y="933"/>
            <a:chExt cx="739" cy="126"/>
          </a:xfrm>
        </p:grpSpPr>
        <p:sp>
          <p:nvSpPr>
            <p:cNvPr id="30765" name="Freeform 59"/>
            <p:cNvSpPr>
              <a:spLocks noChangeAspect="1"/>
            </p:cNvSpPr>
            <p:nvPr/>
          </p:nvSpPr>
          <p:spPr bwMode="auto">
            <a:xfrm>
              <a:off x="1527" y="933"/>
              <a:ext cx="150" cy="36"/>
            </a:xfrm>
            <a:custGeom>
              <a:avLst/>
              <a:gdLst>
                <a:gd name="T0" fmla="*/ 0 w 295"/>
                <a:gd name="T1" fmla="*/ 27 h 36"/>
                <a:gd name="T2" fmla="*/ 1 w 295"/>
                <a:gd name="T3" fmla="*/ 27 h 36"/>
                <a:gd name="T4" fmla="*/ 1 w 295"/>
                <a:gd name="T5" fmla="*/ 27 h 36"/>
                <a:gd name="T6" fmla="*/ 1 w 295"/>
                <a:gd name="T7" fmla="*/ 27 h 36"/>
                <a:gd name="T8" fmla="*/ 1 w 295"/>
                <a:gd name="T9" fmla="*/ 27 h 36"/>
                <a:gd name="T10" fmla="*/ 1 w 295"/>
                <a:gd name="T11" fmla="*/ 27 h 36"/>
                <a:gd name="T12" fmla="*/ 1 w 295"/>
                <a:gd name="T13" fmla="*/ 36 h 36"/>
                <a:gd name="T14" fmla="*/ 1 w 295"/>
                <a:gd name="T15" fmla="*/ 27 h 36"/>
                <a:gd name="T16" fmla="*/ 1 w 295"/>
                <a:gd name="T17" fmla="*/ 27 h 36"/>
                <a:gd name="T18" fmla="*/ 1 w 295"/>
                <a:gd name="T19" fmla="*/ 27 h 36"/>
                <a:gd name="T20" fmla="*/ 1 w 295"/>
                <a:gd name="T21" fmla="*/ 27 h 36"/>
                <a:gd name="T22" fmla="*/ 1 w 295"/>
                <a:gd name="T23" fmla="*/ 27 h 36"/>
                <a:gd name="T24" fmla="*/ 1 w 295"/>
                <a:gd name="T25" fmla="*/ 27 h 36"/>
                <a:gd name="T26" fmla="*/ 1 w 295"/>
                <a:gd name="T27" fmla="*/ 36 h 36"/>
                <a:gd name="T28" fmla="*/ 1 w 295"/>
                <a:gd name="T29" fmla="*/ 36 h 36"/>
                <a:gd name="T30" fmla="*/ 1 w 295"/>
                <a:gd name="T31" fmla="*/ 27 h 36"/>
                <a:gd name="T32" fmla="*/ 1 w 295"/>
                <a:gd name="T33" fmla="*/ 27 h 36"/>
                <a:gd name="T34" fmla="*/ 1 w 295"/>
                <a:gd name="T35" fmla="*/ 18 h 36"/>
                <a:gd name="T36" fmla="*/ 1 w 295"/>
                <a:gd name="T37" fmla="*/ 27 h 36"/>
                <a:gd name="T38" fmla="*/ 1 w 295"/>
                <a:gd name="T39" fmla="*/ 27 h 36"/>
                <a:gd name="T40" fmla="*/ 1 w 295"/>
                <a:gd name="T41" fmla="*/ 27 h 36"/>
                <a:gd name="T42" fmla="*/ 1 w 295"/>
                <a:gd name="T43" fmla="*/ 18 h 36"/>
                <a:gd name="T44" fmla="*/ 1 w 295"/>
                <a:gd name="T45" fmla="*/ 9 h 36"/>
                <a:gd name="T46" fmla="*/ 1 w 295"/>
                <a:gd name="T47" fmla="*/ 9 h 36"/>
                <a:gd name="T48" fmla="*/ 1 w 295"/>
                <a:gd name="T49" fmla="*/ 27 h 36"/>
                <a:gd name="T50" fmla="*/ 1 w 295"/>
                <a:gd name="T51" fmla="*/ 18 h 36"/>
                <a:gd name="T52" fmla="*/ 1 w 295"/>
                <a:gd name="T53" fmla="*/ 9 h 36"/>
                <a:gd name="T54" fmla="*/ 1 w 295"/>
                <a:gd name="T55" fmla="*/ 18 h 36"/>
                <a:gd name="T56" fmla="*/ 1 w 295"/>
                <a:gd name="T57" fmla="*/ 18 h 36"/>
                <a:gd name="T58" fmla="*/ 1 w 295"/>
                <a:gd name="T59" fmla="*/ 18 h 36"/>
                <a:gd name="T60" fmla="*/ 1 w 295"/>
                <a:gd name="T61" fmla="*/ 9 h 36"/>
                <a:gd name="T62" fmla="*/ 1 w 295"/>
                <a:gd name="T63" fmla="*/ 9 h 36"/>
                <a:gd name="T64" fmla="*/ 1 w 295"/>
                <a:gd name="T65" fmla="*/ 27 h 36"/>
                <a:gd name="T66" fmla="*/ 1 w 295"/>
                <a:gd name="T67" fmla="*/ 9 h 36"/>
                <a:gd name="T68" fmla="*/ 1 w 295"/>
                <a:gd name="T69" fmla="*/ 9 h 36"/>
                <a:gd name="T70" fmla="*/ 1 w 295"/>
                <a:gd name="T71" fmla="*/ 0 h 36"/>
                <a:gd name="T72" fmla="*/ 1 w 295"/>
                <a:gd name="T73" fmla="*/ 18 h 36"/>
                <a:gd name="T74" fmla="*/ 1 w 295"/>
                <a:gd name="T75" fmla="*/ 27 h 36"/>
                <a:gd name="T76" fmla="*/ 1 w 295"/>
                <a:gd name="T77" fmla="*/ 9 h 36"/>
                <a:gd name="T78" fmla="*/ 1 w 295"/>
                <a:gd name="T79" fmla="*/ 27 h 36"/>
                <a:gd name="T80" fmla="*/ 1 w 295"/>
                <a:gd name="T81" fmla="*/ 27 h 36"/>
                <a:gd name="T82" fmla="*/ 1 w 295"/>
                <a:gd name="T83" fmla="*/ 27 h 36"/>
                <a:gd name="T84" fmla="*/ 1 w 295"/>
                <a:gd name="T85" fmla="*/ 18 h 36"/>
                <a:gd name="T86" fmla="*/ 1 w 295"/>
                <a:gd name="T87" fmla="*/ 27 h 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5" h="36">
                  <a:moveTo>
                    <a:pt x="0" y="27"/>
                  </a:moveTo>
                  <a:lnTo>
                    <a:pt x="0" y="27"/>
                  </a:lnTo>
                  <a:lnTo>
                    <a:pt x="8" y="27"/>
                  </a:lnTo>
                  <a:lnTo>
                    <a:pt x="15" y="27"/>
                  </a:lnTo>
                  <a:lnTo>
                    <a:pt x="23" y="27"/>
                  </a:lnTo>
                  <a:lnTo>
                    <a:pt x="31" y="27"/>
                  </a:lnTo>
                  <a:lnTo>
                    <a:pt x="39" y="27"/>
                  </a:lnTo>
                  <a:lnTo>
                    <a:pt x="47" y="36"/>
                  </a:lnTo>
                  <a:lnTo>
                    <a:pt x="47" y="18"/>
                  </a:lnTo>
                  <a:lnTo>
                    <a:pt x="47" y="27"/>
                  </a:lnTo>
                  <a:lnTo>
                    <a:pt x="55" y="27"/>
                  </a:lnTo>
                  <a:lnTo>
                    <a:pt x="63" y="27"/>
                  </a:lnTo>
                  <a:lnTo>
                    <a:pt x="71" y="27"/>
                  </a:lnTo>
                  <a:lnTo>
                    <a:pt x="79" y="27"/>
                  </a:lnTo>
                  <a:lnTo>
                    <a:pt x="87" y="27"/>
                  </a:lnTo>
                  <a:lnTo>
                    <a:pt x="87" y="36"/>
                  </a:lnTo>
                  <a:lnTo>
                    <a:pt x="95" y="27"/>
                  </a:lnTo>
                  <a:lnTo>
                    <a:pt x="95" y="36"/>
                  </a:lnTo>
                  <a:lnTo>
                    <a:pt x="103" y="27"/>
                  </a:lnTo>
                  <a:lnTo>
                    <a:pt x="111" y="27"/>
                  </a:lnTo>
                  <a:lnTo>
                    <a:pt x="119" y="18"/>
                  </a:lnTo>
                  <a:lnTo>
                    <a:pt x="127" y="27"/>
                  </a:lnTo>
                  <a:lnTo>
                    <a:pt x="135" y="27"/>
                  </a:lnTo>
                  <a:lnTo>
                    <a:pt x="135" y="18"/>
                  </a:lnTo>
                  <a:lnTo>
                    <a:pt x="143" y="27"/>
                  </a:lnTo>
                  <a:lnTo>
                    <a:pt x="151" y="18"/>
                  </a:lnTo>
                  <a:lnTo>
                    <a:pt x="151" y="0"/>
                  </a:lnTo>
                  <a:lnTo>
                    <a:pt x="159" y="9"/>
                  </a:lnTo>
                  <a:lnTo>
                    <a:pt x="159" y="27"/>
                  </a:lnTo>
                  <a:lnTo>
                    <a:pt x="167" y="9"/>
                  </a:lnTo>
                  <a:lnTo>
                    <a:pt x="167" y="27"/>
                  </a:lnTo>
                  <a:lnTo>
                    <a:pt x="175" y="27"/>
                  </a:lnTo>
                  <a:lnTo>
                    <a:pt x="183" y="18"/>
                  </a:lnTo>
                  <a:lnTo>
                    <a:pt x="191" y="9"/>
                  </a:lnTo>
                  <a:lnTo>
                    <a:pt x="191" y="18"/>
                  </a:lnTo>
                  <a:lnTo>
                    <a:pt x="199" y="18"/>
                  </a:lnTo>
                  <a:lnTo>
                    <a:pt x="207" y="9"/>
                  </a:lnTo>
                  <a:lnTo>
                    <a:pt x="207" y="18"/>
                  </a:lnTo>
                  <a:lnTo>
                    <a:pt x="215" y="18"/>
                  </a:lnTo>
                  <a:lnTo>
                    <a:pt x="215" y="9"/>
                  </a:lnTo>
                  <a:lnTo>
                    <a:pt x="223" y="9"/>
                  </a:lnTo>
                  <a:lnTo>
                    <a:pt x="231" y="0"/>
                  </a:lnTo>
                  <a:lnTo>
                    <a:pt x="231" y="27"/>
                  </a:lnTo>
                  <a:lnTo>
                    <a:pt x="239" y="9"/>
                  </a:lnTo>
                  <a:lnTo>
                    <a:pt x="247" y="18"/>
                  </a:lnTo>
                  <a:lnTo>
                    <a:pt x="247" y="9"/>
                  </a:lnTo>
                  <a:lnTo>
                    <a:pt x="255" y="27"/>
                  </a:lnTo>
                  <a:lnTo>
                    <a:pt x="255" y="0"/>
                  </a:lnTo>
                  <a:lnTo>
                    <a:pt x="263" y="18"/>
                  </a:lnTo>
                  <a:lnTo>
                    <a:pt x="263" y="27"/>
                  </a:lnTo>
                  <a:lnTo>
                    <a:pt x="271" y="9"/>
                  </a:lnTo>
                  <a:lnTo>
                    <a:pt x="271" y="27"/>
                  </a:lnTo>
                  <a:lnTo>
                    <a:pt x="279" y="27"/>
                  </a:lnTo>
                  <a:lnTo>
                    <a:pt x="287" y="27"/>
                  </a:lnTo>
                  <a:lnTo>
                    <a:pt x="287" y="18"/>
                  </a:lnTo>
                  <a:lnTo>
                    <a:pt x="295" y="18"/>
                  </a:lnTo>
                  <a:lnTo>
                    <a:pt x="295"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0766" name="Freeform 60"/>
            <p:cNvSpPr>
              <a:spLocks noChangeAspect="1"/>
            </p:cNvSpPr>
            <p:nvPr/>
          </p:nvSpPr>
          <p:spPr bwMode="auto">
            <a:xfrm>
              <a:off x="1678" y="952"/>
              <a:ext cx="588" cy="107"/>
            </a:xfrm>
            <a:custGeom>
              <a:avLst/>
              <a:gdLst>
                <a:gd name="T0" fmla="*/ 2147483647 w 88"/>
                <a:gd name="T1" fmla="*/ 2147483647 h 12"/>
                <a:gd name="T2" fmla="*/ 2147483647 w 88"/>
                <a:gd name="T3" fmla="*/ 2147483647 h 12"/>
                <a:gd name="T4" fmla="*/ 2147483647 w 88"/>
                <a:gd name="T5" fmla="*/ 2147483647 h 12"/>
                <a:gd name="T6" fmla="*/ 2147483647 w 88"/>
                <a:gd name="T7" fmla="*/ 2147483647 h 12"/>
                <a:gd name="T8" fmla="*/ 2147483647 w 88"/>
                <a:gd name="T9" fmla="*/ 2147483647 h 12"/>
                <a:gd name="T10" fmla="*/ 2147483647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511037" name="Text Box 61"/>
          <p:cNvSpPr txBox="1">
            <a:spLocks noChangeAspect="1" noChangeArrowheads="1"/>
          </p:cNvSpPr>
          <p:nvPr/>
        </p:nvSpPr>
        <p:spPr bwMode="auto">
          <a:xfrm>
            <a:off x="7867650" y="3170238"/>
            <a:ext cx="8461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2000">
                <a:solidFill>
                  <a:srgbClr val="008000"/>
                </a:solidFill>
                <a:latin typeface="Arial Narrow" pitchFamily="34" charset="0"/>
              </a:rPr>
              <a:t>AQP1</a:t>
            </a:r>
          </a:p>
        </p:txBody>
      </p:sp>
      <p:sp>
        <p:nvSpPr>
          <p:cNvPr id="511038" name="Text Box 62"/>
          <p:cNvSpPr txBox="1">
            <a:spLocks noChangeAspect="1" noChangeArrowheads="1"/>
          </p:cNvSpPr>
          <p:nvPr/>
        </p:nvSpPr>
        <p:spPr bwMode="auto">
          <a:xfrm>
            <a:off x="7816850" y="2481263"/>
            <a:ext cx="642938"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2000">
                <a:solidFill>
                  <a:srgbClr val="FF6600"/>
                </a:solidFill>
                <a:latin typeface="Arial Narrow" pitchFamily="34" charset="0"/>
              </a:rPr>
              <a:t>H</a:t>
            </a:r>
            <a:r>
              <a:rPr lang="en-US" sz="2000" baseline="-25000">
                <a:solidFill>
                  <a:srgbClr val="FF6600"/>
                </a:solidFill>
                <a:latin typeface="Arial Narrow" pitchFamily="34" charset="0"/>
              </a:rPr>
              <a:t>2</a:t>
            </a:r>
            <a:r>
              <a:rPr lang="en-US" sz="2000">
                <a:solidFill>
                  <a:srgbClr val="FF6600"/>
                </a:solidFill>
                <a:latin typeface="Arial Narrow" pitchFamily="34" charset="0"/>
              </a:rPr>
              <a:t>O</a:t>
            </a:r>
          </a:p>
        </p:txBody>
      </p:sp>
      <p:grpSp>
        <p:nvGrpSpPr>
          <p:cNvPr id="10" name="Group 63"/>
          <p:cNvGrpSpPr>
            <a:grpSpLocks/>
          </p:cNvGrpSpPr>
          <p:nvPr/>
        </p:nvGrpSpPr>
        <p:grpSpPr bwMode="auto">
          <a:xfrm>
            <a:off x="5715000" y="1768475"/>
            <a:ext cx="928688" cy="2170113"/>
            <a:chOff x="1568" y="1307"/>
            <a:chExt cx="585" cy="1367"/>
          </a:xfrm>
        </p:grpSpPr>
        <p:sp>
          <p:nvSpPr>
            <p:cNvPr id="30757" name="Text Box 64"/>
            <p:cNvSpPr txBox="1">
              <a:spLocks noChangeAspect="1" noChangeArrowheads="1"/>
            </p:cNvSpPr>
            <p:nvPr/>
          </p:nvSpPr>
          <p:spPr bwMode="auto">
            <a:xfrm>
              <a:off x="1568" y="1844"/>
              <a:ext cx="341"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r>
                <a:rPr lang="en-US" sz="2000">
                  <a:solidFill>
                    <a:schemeClr val="tx1"/>
                  </a:solidFill>
                  <a:latin typeface="Arial Narrow" pitchFamily="34" charset="0"/>
                </a:rPr>
                <a:t>pH</a:t>
              </a:r>
              <a:r>
                <a:rPr lang="en-US" sz="2000" baseline="-25000">
                  <a:solidFill>
                    <a:schemeClr val="tx1"/>
                  </a:solidFill>
                  <a:latin typeface="Arial Narrow" pitchFamily="34" charset="0"/>
                </a:rPr>
                <a:t>S</a:t>
              </a:r>
            </a:p>
          </p:txBody>
        </p:sp>
        <p:sp>
          <p:nvSpPr>
            <p:cNvPr id="30758" name="Line 65"/>
            <p:cNvSpPr>
              <a:spLocks noChangeShapeType="1"/>
            </p:cNvSpPr>
            <p:nvPr/>
          </p:nvSpPr>
          <p:spPr bwMode="auto">
            <a:xfrm>
              <a:off x="2077" y="1402"/>
              <a:ext cx="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59" name="Line 66"/>
            <p:cNvSpPr>
              <a:spLocks noChangeShapeType="1"/>
            </p:cNvSpPr>
            <p:nvPr/>
          </p:nvSpPr>
          <p:spPr bwMode="auto">
            <a:xfrm flipH="1">
              <a:off x="2073" y="1396"/>
              <a:ext cx="4" cy="119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60" name="Line 67"/>
            <p:cNvSpPr>
              <a:spLocks noChangeShapeType="1"/>
            </p:cNvSpPr>
            <p:nvPr/>
          </p:nvSpPr>
          <p:spPr bwMode="auto">
            <a:xfrm>
              <a:off x="2077" y="1981"/>
              <a:ext cx="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61" name="Rectangle 68"/>
            <p:cNvSpPr>
              <a:spLocks noChangeAspect="1" noChangeArrowheads="1"/>
            </p:cNvSpPr>
            <p:nvPr/>
          </p:nvSpPr>
          <p:spPr bwMode="auto">
            <a:xfrm>
              <a:off x="1878" y="1884"/>
              <a:ext cx="1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7.5</a:t>
              </a:r>
              <a:endParaRPr lang="en-US" sz="2000">
                <a:solidFill>
                  <a:schemeClr val="tx1"/>
                </a:solidFill>
                <a:latin typeface="Arial Narrow" pitchFamily="34" charset="0"/>
              </a:endParaRPr>
            </a:p>
          </p:txBody>
        </p:sp>
        <p:sp>
          <p:nvSpPr>
            <p:cNvPr id="30762" name="Rectangle 69"/>
            <p:cNvSpPr>
              <a:spLocks noChangeAspect="1" noChangeArrowheads="1"/>
            </p:cNvSpPr>
            <p:nvPr/>
          </p:nvSpPr>
          <p:spPr bwMode="auto">
            <a:xfrm>
              <a:off x="1878" y="1307"/>
              <a:ext cx="1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7.7</a:t>
              </a:r>
              <a:endParaRPr lang="en-US" sz="2000">
                <a:solidFill>
                  <a:schemeClr val="tx1"/>
                </a:solidFill>
                <a:latin typeface="Arial Narrow" pitchFamily="34" charset="0"/>
              </a:endParaRPr>
            </a:p>
          </p:txBody>
        </p:sp>
        <p:sp>
          <p:nvSpPr>
            <p:cNvPr id="30763" name="Line 70"/>
            <p:cNvSpPr>
              <a:spLocks noChangeShapeType="1"/>
            </p:cNvSpPr>
            <p:nvPr/>
          </p:nvSpPr>
          <p:spPr bwMode="auto">
            <a:xfrm>
              <a:off x="2077" y="2579"/>
              <a:ext cx="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64" name="Rectangle 71"/>
            <p:cNvSpPr>
              <a:spLocks noChangeAspect="1" noChangeArrowheads="1"/>
            </p:cNvSpPr>
            <p:nvPr/>
          </p:nvSpPr>
          <p:spPr bwMode="auto">
            <a:xfrm>
              <a:off x="1878" y="2482"/>
              <a:ext cx="182"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7.3</a:t>
              </a:r>
              <a:endParaRPr lang="en-US" sz="2000">
                <a:solidFill>
                  <a:schemeClr val="tx1"/>
                </a:solidFill>
                <a:latin typeface="Arial Narrow" pitchFamily="34" charset="0"/>
              </a:endParaRPr>
            </a:p>
          </p:txBody>
        </p:sp>
      </p:grpSp>
      <p:grpSp>
        <p:nvGrpSpPr>
          <p:cNvPr id="11" name="Group 72"/>
          <p:cNvGrpSpPr>
            <a:grpSpLocks/>
          </p:cNvGrpSpPr>
          <p:nvPr/>
        </p:nvGrpSpPr>
        <p:grpSpPr bwMode="auto">
          <a:xfrm>
            <a:off x="2273300" y="1228725"/>
            <a:ext cx="4565650" cy="0"/>
            <a:chOff x="0" y="672"/>
            <a:chExt cx="2876" cy="0"/>
          </a:xfrm>
        </p:grpSpPr>
        <p:sp>
          <p:nvSpPr>
            <p:cNvPr id="30755" name="Line 73"/>
            <p:cNvSpPr>
              <a:spLocks noChangeShapeType="1"/>
            </p:cNvSpPr>
            <p:nvPr/>
          </p:nvSpPr>
          <p:spPr bwMode="auto">
            <a:xfrm>
              <a:off x="0"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0756" name="Line 74"/>
            <p:cNvSpPr>
              <a:spLocks noChangeShapeType="1"/>
            </p:cNvSpPr>
            <p:nvPr/>
          </p:nvSpPr>
          <p:spPr bwMode="auto">
            <a:xfrm>
              <a:off x="1436"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11052" name="AutoShape 76"/>
          <p:cNvSpPr>
            <a:spLocks/>
          </p:cNvSpPr>
          <p:nvPr/>
        </p:nvSpPr>
        <p:spPr bwMode="auto">
          <a:xfrm rot="-5400000">
            <a:off x="1600200" y="5019676"/>
            <a:ext cx="219075" cy="1619250"/>
          </a:xfrm>
          <a:prstGeom prst="leftBrace">
            <a:avLst>
              <a:gd name="adj1" fmla="val 61594"/>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511053" name="Text Box 77"/>
          <p:cNvSpPr txBox="1">
            <a:spLocks noChangeArrowheads="1"/>
          </p:cNvSpPr>
          <p:nvPr/>
        </p:nvSpPr>
        <p:spPr bwMode="auto">
          <a:xfrm>
            <a:off x="523875" y="5848350"/>
            <a:ext cx="23717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a:spcBef>
                <a:spcPct val="50000"/>
              </a:spcBef>
            </a:pPr>
            <a:r>
              <a:rPr lang="en-US" sz="2000" dirty="0">
                <a:solidFill>
                  <a:schemeClr val="tx1"/>
                </a:solidFill>
                <a:latin typeface="Arial Narrow" pitchFamily="34" charset="0"/>
              </a:rPr>
              <a:t>Bulk Extracellular Fluid</a:t>
            </a:r>
          </a:p>
        </p:txBody>
      </p:sp>
      <p:sp>
        <p:nvSpPr>
          <p:cNvPr id="511001" name="Oval 25"/>
          <p:cNvSpPr>
            <a:spLocks noChangeAspect="1" noChangeArrowheads="1"/>
          </p:cNvSpPr>
          <p:nvPr/>
        </p:nvSpPr>
        <p:spPr bwMode="auto">
          <a:xfrm>
            <a:off x="3267075" y="2546350"/>
            <a:ext cx="2605088" cy="260985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en-US" b="1">
              <a:solidFill>
                <a:schemeClr val="lt1"/>
              </a:solidFill>
            </a:endParaRPr>
          </a:p>
        </p:txBody>
      </p:sp>
      <p:sp>
        <p:nvSpPr>
          <p:cNvPr id="510990" name="Rectangle 14"/>
          <p:cNvSpPr>
            <a:spLocks noChangeArrowheads="1"/>
          </p:cNvSpPr>
          <p:nvPr/>
        </p:nvSpPr>
        <p:spPr bwMode="auto">
          <a:xfrm>
            <a:off x="2419350" y="3606800"/>
            <a:ext cx="681038" cy="493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sz="2600">
                <a:solidFill>
                  <a:srgbClr val="008000"/>
                </a:solidFill>
                <a:latin typeface="Arial Narrow" pitchFamily="34" charset="0"/>
              </a:rPr>
              <a:t>NH</a:t>
            </a:r>
            <a:r>
              <a:rPr lang="en-US" sz="2600" baseline="-25000">
                <a:solidFill>
                  <a:srgbClr val="008000"/>
                </a:solidFill>
                <a:latin typeface="Arial Narrow" pitchFamily="34" charset="0"/>
              </a:rPr>
              <a:t>3</a:t>
            </a:r>
            <a:endParaRPr lang="en-US" sz="2600">
              <a:solidFill>
                <a:srgbClr val="008000"/>
              </a:solidFill>
              <a:latin typeface="Arial Narrow" pitchFamily="34" charset="0"/>
            </a:endParaRPr>
          </a:p>
        </p:txBody>
      </p:sp>
      <p:sp>
        <p:nvSpPr>
          <p:cNvPr id="510991" name="Line 15"/>
          <p:cNvSpPr>
            <a:spLocks noChangeShapeType="1"/>
          </p:cNvSpPr>
          <p:nvPr/>
        </p:nvSpPr>
        <p:spPr bwMode="auto">
          <a:xfrm flipH="1">
            <a:off x="3003550" y="3854450"/>
            <a:ext cx="515938" cy="3175"/>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1002" name="Line 26"/>
          <p:cNvSpPr>
            <a:spLocks noChangeShapeType="1"/>
          </p:cNvSpPr>
          <p:nvPr/>
        </p:nvSpPr>
        <p:spPr bwMode="auto">
          <a:xfrm flipH="1">
            <a:off x="1612900" y="3854450"/>
            <a:ext cx="801688" cy="4763"/>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11003" name="Rectangle 27"/>
          <p:cNvSpPr>
            <a:spLocks noChangeArrowheads="1"/>
          </p:cNvSpPr>
          <p:nvPr/>
        </p:nvSpPr>
        <p:spPr bwMode="auto">
          <a:xfrm>
            <a:off x="1019175" y="3606800"/>
            <a:ext cx="681038" cy="493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sz="2600">
                <a:solidFill>
                  <a:srgbClr val="008000"/>
                </a:solidFill>
                <a:latin typeface="Arial Narrow" pitchFamily="34" charset="0"/>
              </a:rPr>
              <a:t>NH</a:t>
            </a:r>
            <a:r>
              <a:rPr lang="en-US" sz="2600" baseline="-25000">
                <a:solidFill>
                  <a:srgbClr val="008000"/>
                </a:solidFill>
                <a:latin typeface="Arial Narrow" pitchFamily="34" charset="0"/>
              </a:rPr>
              <a:t>3</a:t>
            </a:r>
            <a:endParaRPr lang="en-US" sz="2600">
              <a:solidFill>
                <a:srgbClr val="008000"/>
              </a:solidFill>
              <a:latin typeface="Arial Narrow" pitchFamily="34" charset="0"/>
            </a:endParaRPr>
          </a:p>
        </p:txBody>
      </p:sp>
      <p:sp>
        <p:nvSpPr>
          <p:cNvPr id="511005" name="Rectangle 29"/>
          <p:cNvSpPr>
            <a:spLocks noChangeAspect="1" noChangeArrowheads="1"/>
          </p:cNvSpPr>
          <p:nvPr/>
        </p:nvSpPr>
        <p:spPr bwMode="auto">
          <a:xfrm>
            <a:off x="2225675" y="4037013"/>
            <a:ext cx="6604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sz="2600">
                <a:solidFill>
                  <a:srgbClr val="008000"/>
                </a:solidFill>
                <a:latin typeface="Arial Narrow" pitchFamily="34" charset="0"/>
              </a:rPr>
              <a:t>H</a:t>
            </a:r>
            <a:r>
              <a:rPr lang="en-US" sz="2600" baseline="30000">
                <a:solidFill>
                  <a:srgbClr val="008000"/>
                </a:solidFill>
                <a:latin typeface="Arial Narrow" pitchFamily="34" charset="0"/>
              </a:rPr>
              <a:t>+</a:t>
            </a:r>
          </a:p>
        </p:txBody>
      </p:sp>
      <p:sp>
        <p:nvSpPr>
          <p:cNvPr id="511008" name="Rectangle 32"/>
          <p:cNvSpPr>
            <a:spLocks noChangeArrowheads="1"/>
          </p:cNvSpPr>
          <p:nvPr/>
        </p:nvSpPr>
        <p:spPr bwMode="auto">
          <a:xfrm>
            <a:off x="3486150" y="3606800"/>
            <a:ext cx="681038" cy="493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sz="2600">
                <a:solidFill>
                  <a:srgbClr val="008000"/>
                </a:solidFill>
                <a:latin typeface="Arial Narrow" pitchFamily="34" charset="0"/>
              </a:rPr>
              <a:t>NH</a:t>
            </a:r>
            <a:r>
              <a:rPr lang="en-US" sz="2600" baseline="-25000">
                <a:solidFill>
                  <a:srgbClr val="008000"/>
                </a:solidFill>
                <a:latin typeface="Arial Narrow" pitchFamily="34" charset="0"/>
              </a:rPr>
              <a:t>3</a:t>
            </a:r>
            <a:endParaRPr lang="en-US" sz="2600">
              <a:solidFill>
                <a:srgbClr val="008000"/>
              </a:solidFill>
              <a:latin typeface="Arial Narrow" pitchFamily="34" charset="0"/>
            </a:endParaRPr>
          </a:p>
        </p:txBody>
      </p:sp>
      <p:sp>
        <p:nvSpPr>
          <p:cNvPr id="511009" name="Rectangle 33"/>
          <p:cNvSpPr>
            <a:spLocks noChangeAspect="1" noChangeArrowheads="1"/>
          </p:cNvSpPr>
          <p:nvPr/>
        </p:nvSpPr>
        <p:spPr bwMode="auto">
          <a:xfrm>
            <a:off x="4860925" y="3606800"/>
            <a:ext cx="787400" cy="493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sz="2600">
                <a:solidFill>
                  <a:srgbClr val="008000"/>
                </a:solidFill>
                <a:latin typeface="Arial Narrow" pitchFamily="34" charset="0"/>
              </a:rPr>
              <a:t>NH</a:t>
            </a:r>
            <a:r>
              <a:rPr lang="en-US" sz="2600" baseline="-14000">
                <a:solidFill>
                  <a:srgbClr val="008000"/>
                </a:solidFill>
                <a:latin typeface="Arial Narrow" pitchFamily="34" charset="0"/>
              </a:rPr>
              <a:t>4</a:t>
            </a:r>
            <a:r>
              <a:rPr lang="en-US" sz="2600" baseline="30000">
                <a:solidFill>
                  <a:srgbClr val="008000"/>
                </a:solidFill>
                <a:latin typeface="Arial Narrow" pitchFamily="34" charset="0"/>
              </a:rPr>
              <a:t>+</a:t>
            </a:r>
          </a:p>
        </p:txBody>
      </p:sp>
      <p:sp>
        <p:nvSpPr>
          <p:cNvPr id="511010" name="Rectangle 34"/>
          <p:cNvSpPr>
            <a:spLocks noChangeAspect="1" noChangeArrowheads="1"/>
          </p:cNvSpPr>
          <p:nvPr/>
        </p:nvSpPr>
        <p:spPr bwMode="auto">
          <a:xfrm>
            <a:off x="4000500" y="3294063"/>
            <a:ext cx="660400" cy="488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sz="2600">
                <a:solidFill>
                  <a:srgbClr val="008000"/>
                </a:solidFill>
                <a:latin typeface="Arial Narrow" pitchFamily="34" charset="0"/>
              </a:rPr>
              <a:t>H</a:t>
            </a:r>
            <a:r>
              <a:rPr lang="en-US" sz="2600" baseline="30000">
                <a:solidFill>
                  <a:srgbClr val="008000"/>
                </a:solidFill>
                <a:latin typeface="Arial Narrow" pitchFamily="34" charset="0"/>
              </a:rPr>
              <a:t>+</a:t>
            </a:r>
          </a:p>
        </p:txBody>
      </p:sp>
      <p:grpSp>
        <p:nvGrpSpPr>
          <p:cNvPr id="3" name="Group 35"/>
          <p:cNvGrpSpPr>
            <a:grpSpLocks/>
          </p:cNvGrpSpPr>
          <p:nvPr/>
        </p:nvGrpSpPr>
        <p:grpSpPr bwMode="auto">
          <a:xfrm>
            <a:off x="4098925" y="3582988"/>
            <a:ext cx="801688" cy="276225"/>
            <a:chOff x="2582" y="2257"/>
            <a:chExt cx="505" cy="174"/>
          </a:xfrm>
        </p:grpSpPr>
        <p:sp>
          <p:nvSpPr>
            <p:cNvPr id="30779" name="Line 36"/>
            <p:cNvSpPr>
              <a:spLocks noChangeShapeType="1"/>
            </p:cNvSpPr>
            <p:nvPr/>
          </p:nvSpPr>
          <p:spPr bwMode="auto">
            <a:xfrm flipH="1">
              <a:off x="2582" y="2428"/>
              <a:ext cx="505" cy="3"/>
            </a:xfrm>
            <a:prstGeom prst="line">
              <a:avLst/>
            </a:prstGeom>
            <a:noFill/>
            <a:ln w="19050">
              <a:solidFill>
                <a:srgbClr val="008000"/>
              </a:solidFill>
              <a:round/>
              <a:headEnd type="stealth" w="med"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80" name="Arc 37"/>
            <p:cNvSpPr>
              <a:spLocks/>
            </p:cNvSpPr>
            <p:nvPr/>
          </p:nvSpPr>
          <p:spPr bwMode="auto">
            <a:xfrm rot="16200000" flipH="1">
              <a:off x="2653" y="2251"/>
              <a:ext cx="172" cy="184"/>
            </a:xfrm>
            <a:custGeom>
              <a:avLst/>
              <a:gdLst>
                <a:gd name="T0" fmla="*/ 0 w 21600"/>
                <a:gd name="T1" fmla="*/ 0 h 20213"/>
                <a:gd name="T2" fmla="*/ 0 w 21600"/>
                <a:gd name="T3" fmla="*/ 0 h 20213"/>
                <a:gd name="T4" fmla="*/ 0 w 21600"/>
                <a:gd name="T5" fmla="*/ 0 h 20213"/>
                <a:gd name="T6" fmla="*/ 0 60000 65536"/>
                <a:gd name="T7" fmla="*/ 0 60000 65536"/>
                <a:gd name="T8" fmla="*/ 0 60000 65536"/>
              </a:gdLst>
              <a:ahLst/>
              <a:cxnLst>
                <a:cxn ang="T6">
                  <a:pos x="T0" y="T1"/>
                </a:cxn>
                <a:cxn ang="T7">
                  <a:pos x="T2" y="T3"/>
                </a:cxn>
                <a:cxn ang="T8">
                  <a:pos x="T4" y="T5"/>
                </a:cxn>
              </a:cxnLst>
              <a:rect l="0" t="0" r="r" b="b"/>
              <a:pathLst>
                <a:path w="21600" h="20213" fill="none" extrusionOk="0">
                  <a:moveTo>
                    <a:pt x="8970" y="0"/>
                  </a:moveTo>
                  <a:cubicBezTo>
                    <a:pt x="16664" y="3512"/>
                    <a:pt x="21600" y="11191"/>
                    <a:pt x="21600" y="19649"/>
                  </a:cubicBezTo>
                  <a:cubicBezTo>
                    <a:pt x="21600" y="19837"/>
                    <a:pt x="21597" y="20025"/>
                    <a:pt x="21592" y="20212"/>
                  </a:cubicBezTo>
                </a:path>
                <a:path w="21600" h="20213" stroke="0" extrusionOk="0">
                  <a:moveTo>
                    <a:pt x="8970" y="0"/>
                  </a:moveTo>
                  <a:cubicBezTo>
                    <a:pt x="16664" y="3512"/>
                    <a:pt x="21600" y="11191"/>
                    <a:pt x="21600" y="19649"/>
                  </a:cubicBezTo>
                  <a:cubicBezTo>
                    <a:pt x="21600" y="19837"/>
                    <a:pt x="21597" y="20025"/>
                    <a:pt x="21592" y="20212"/>
                  </a:cubicBezTo>
                  <a:lnTo>
                    <a:pt x="0" y="19649"/>
                  </a:lnTo>
                  <a:lnTo>
                    <a:pt x="8970" y="0"/>
                  </a:lnTo>
                  <a:close/>
                </a:path>
              </a:pathLst>
            </a:custGeom>
            <a:noFill/>
            <a:ln w="19050">
              <a:solidFill>
                <a:srgbClr val="008000"/>
              </a:solidFill>
              <a:round/>
              <a:headEnd type="none" w="med" len="lg"/>
              <a:tailEnd type="none" w="med"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3" name="Text Box 43"/>
          <p:cNvSpPr txBox="1">
            <a:spLocks noChangeArrowheads="1"/>
          </p:cNvSpPr>
          <p:nvPr/>
        </p:nvSpPr>
        <p:spPr bwMode="auto">
          <a:xfrm>
            <a:off x="4348163" y="4268788"/>
            <a:ext cx="762000"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en-US" sz="2000" dirty="0" smtClean="0">
                <a:latin typeface="Times New Roman"/>
                <a:cs typeface="Times New Roman"/>
                <a:sym typeface="Symbol" pitchFamily="18" charset="2"/>
              </a:rPr>
              <a:t>↑</a:t>
            </a:r>
            <a:r>
              <a:rPr lang="en-US" sz="2000" dirty="0" err="1" smtClean="0">
                <a:latin typeface="Arial Narrow" pitchFamily="34" charset="0"/>
              </a:rPr>
              <a:t>pH</a:t>
            </a:r>
            <a:r>
              <a:rPr lang="en-US" sz="2000" baseline="-25000" dirty="0" err="1" smtClean="0">
                <a:latin typeface="Arial Narrow" pitchFamily="34" charset="0"/>
              </a:rPr>
              <a:t>i</a:t>
            </a:r>
            <a:endParaRPr lang="en-US" sz="2000" baseline="-25000" dirty="0">
              <a:latin typeface="Arial Narrow" pitchFamily="34" charset="0"/>
            </a:endParaRPr>
          </a:p>
        </p:txBody>
      </p:sp>
    </p:spTree>
  </p:cSld>
  <p:clrMapOvr>
    <a:masterClrMapping/>
  </p:clrMapOvr>
  <p:transition advTm="69232"/>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11430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3600" b="1" dirty="0" smtClean="0">
                <a:solidFill>
                  <a:schemeClr val="tx2"/>
                </a:solidFill>
                <a:latin typeface="Arial Narrow" pitchFamily="34" charset="0"/>
              </a:rPr>
              <a:t>Relative permeability of channels to CO</a:t>
            </a:r>
            <a:r>
              <a:rPr lang="en-US" sz="3600" b="1" baseline="-25000" dirty="0" smtClean="0">
                <a:solidFill>
                  <a:schemeClr val="tx2"/>
                </a:solidFill>
                <a:latin typeface="Arial Narrow" pitchFamily="34" charset="0"/>
              </a:rPr>
              <a:t>2</a:t>
            </a:r>
            <a:r>
              <a:rPr lang="en-US" sz="3600" b="1" dirty="0" smtClean="0">
                <a:solidFill>
                  <a:schemeClr val="tx2"/>
                </a:solidFill>
                <a:latin typeface="Arial Narrow" pitchFamily="34" charset="0"/>
              </a:rPr>
              <a:t> and NH</a:t>
            </a:r>
            <a:r>
              <a:rPr lang="en-US" sz="3600" b="1" baseline="-25000" dirty="0" smtClean="0">
                <a:solidFill>
                  <a:schemeClr val="tx2"/>
                </a:solidFill>
                <a:latin typeface="Arial Narrow" pitchFamily="34" charset="0"/>
              </a:rPr>
              <a:t>3</a:t>
            </a:r>
            <a:endParaRPr lang="en-US" sz="3600" b="1" baseline="-25000" dirty="0">
              <a:solidFill>
                <a:schemeClr val="tx2"/>
              </a:solidFill>
              <a:latin typeface="Arial Narrow" pitchFamily="34" charset="0"/>
            </a:endParaRPr>
          </a:p>
        </p:txBody>
      </p:sp>
      <p:sp>
        <p:nvSpPr>
          <p:cNvPr id="35991" name="Line 5"/>
          <p:cNvSpPr>
            <a:spLocks noChangeShapeType="1"/>
          </p:cNvSpPr>
          <p:nvPr/>
        </p:nvSpPr>
        <p:spPr bwMode="auto">
          <a:xfrm>
            <a:off x="357158" y="1094406"/>
            <a:ext cx="831600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45" name="Rectangle 153"/>
          <p:cNvSpPr>
            <a:spLocks noChangeArrowheads="1"/>
          </p:cNvSpPr>
          <p:nvPr/>
        </p:nvSpPr>
        <p:spPr bwMode="auto">
          <a:xfrm rot="-5400000">
            <a:off x="2864306" y="344735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AQP1</a:t>
            </a:r>
            <a:endParaRPr lang="en-US" sz="2000">
              <a:solidFill>
                <a:schemeClr val="tx1"/>
              </a:solidFill>
              <a:latin typeface="Arial Narrow" pitchFamily="34" charset="0"/>
            </a:endParaRPr>
          </a:p>
        </p:txBody>
      </p:sp>
      <p:sp>
        <p:nvSpPr>
          <p:cNvPr id="35846" name="Rectangle 154"/>
          <p:cNvSpPr>
            <a:spLocks noChangeArrowheads="1"/>
          </p:cNvSpPr>
          <p:nvPr/>
        </p:nvSpPr>
        <p:spPr bwMode="auto">
          <a:xfrm rot="-5400000">
            <a:off x="3196888" y="3448149"/>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AQP4</a:t>
            </a:r>
            <a:endParaRPr lang="en-US" sz="2000">
              <a:solidFill>
                <a:schemeClr val="tx1"/>
              </a:solidFill>
              <a:latin typeface="Arial Narrow" pitchFamily="34" charset="0"/>
            </a:endParaRPr>
          </a:p>
        </p:txBody>
      </p:sp>
      <p:sp>
        <p:nvSpPr>
          <p:cNvPr id="35847" name="Rectangle 155"/>
          <p:cNvSpPr>
            <a:spLocks noChangeArrowheads="1"/>
          </p:cNvSpPr>
          <p:nvPr/>
        </p:nvSpPr>
        <p:spPr bwMode="auto">
          <a:xfrm rot="-5400000">
            <a:off x="3533437" y="3448943"/>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AQP5</a:t>
            </a:r>
            <a:endParaRPr lang="en-US" sz="2000">
              <a:solidFill>
                <a:schemeClr val="tx1"/>
              </a:solidFill>
              <a:latin typeface="Arial Narrow" pitchFamily="34" charset="0"/>
            </a:endParaRPr>
          </a:p>
        </p:txBody>
      </p:sp>
      <p:sp>
        <p:nvSpPr>
          <p:cNvPr id="35848" name="Rectangle 156"/>
          <p:cNvSpPr>
            <a:spLocks noChangeArrowheads="1"/>
          </p:cNvSpPr>
          <p:nvPr/>
        </p:nvSpPr>
        <p:spPr bwMode="auto">
          <a:xfrm rot="-5400000">
            <a:off x="3893239" y="3441005"/>
            <a:ext cx="5145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AmtB</a:t>
            </a:r>
            <a:endParaRPr lang="en-US" sz="2000">
              <a:solidFill>
                <a:schemeClr val="tx1"/>
              </a:solidFill>
              <a:latin typeface="Arial Narrow" pitchFamily="34" charset="0"/>
            </a:endParaRPr>
          </a:p>
        </p:txBody>
      </p:sp>
      <p:grpSp>
        <p:nvGrpSpPr>
          <p:cNvPr id="3" name="Group 157"/>
          <p:cNvGrpSpPr>
            <a:grpSpLocks/>
          </p:cNvGrpSpPr>
          <p:nvPr/>
        </p:nvGrpSpPr>
        <p:grpSpPr bwMode="auto">
          <a:xfrm>
            <a:off x="3862389" y="2273780"/>
            <a:ext cx="579438" cy="919005"/>
            <a:chOff x="1552" y="1331"/>
            <a:chExt cx="365" cy="397"/>
          </a:xfrm>
        </p:grpSpPr>
        <p:sp>
          <p:nvSpPr>
            <p:cNvPr id="35985" name="Text Box 158"/>
            <p:cNvSpPr txBox="1">
              <a:spLocks noChangeArrowheads="1"/>
            </p:cNvSpPr>
            <p:nvPr/>
          </p:nvSpPr>
          <p:spPr bwMode="auto">
            <a:xfrm>
              <a:off x="1552" y="1331"/>
              <a:ext cx="36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(16)</a:t>
              </a:r>
            </a:p>
          </p:txBody>
        </p:sp>
        <p:sp>
          <p:nvSpPr>
            <p:cNvPr id="35986" name="Rectangle 159"/>
            <p:cNvSpPr>
              <a:spLocks noChangeArrowheads="1"/>
            </p:cNvSpPr>
            <p:nvPr/>
          </p:nvSpPr>
          <p:spPr bwMode="auto">
            <a:xfrm>
              <a:off x="1655" y="1514"/>
              <a:ext cx="164" cy="214"/>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4" name="Group 160"/>
            <p:cNvGrpSpPr>
              <a:grpSpLocks/>
            </p:cNvGrpSpPr>
            <p:nvPr/>
          </p:nvGrpSpPr>
          <p:grpSpPr bwMode="auto">
            <a:xfrm>
              <a:off x="1702" y="1468"/>
              <a:ext cx="67" cy="46"/>
              <a:chOff x="1702" y="1468"/>
              <a:chExt cx="67" cy="46"/>
            </a:xfrm>
          </p:grpSpPr>
          <p:sp>
            <p:nvSpPr>
              <p:cNvPr id="35988" name="Line 161"/>
              <p:cNvSpPr>
                <a:spLocks noChangeShapeType="1"/>
              </p:cNvSpPr>
              <p:nvPr/>
            </p:nvSpPr>
            <p:spPr bwMode="auto">
              <a:xfrm flipV="1">
                <a:off x="1737" y="1468"/>
                <a:ext cx="1" cy="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89" name="Line 162"/>
              <p:cNvSpPr>
                <a:spLocks noChangeShapeType="1"/>
              </p:cNvSpPr>
              <p:nvPr/>
            </p:nvSpPr>
            <p:spPr bwMode="auto">
              <a:xfrm>
                <a:off x="1702" y="146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850" name="Rectangle 163"/>
          <p:cNvSpPr>
            <a:spLocks noChangeArrowheads="1"/>
          </p:cNvSpPr>
          <p:nvPr/>
        </p:nvSpPr>
        <p:spPr bwMode="auto">
          <a:xfrm rot="-5400000">
            <a:off x="4181877" y="3451324"/>
            <a:ext cx="5738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RhAG</a:t>
            </a:r>
            <a:endParaRPr lang="en-US" sz="2000">
              <a:solidFill>
                <a:schemeClr val="tx1"/>
              </a:solidFill>
              <a:latin typeface="Arial Narrow" pitchFamily="34" charset="0"/>
            </a:endParaRPr>
          </a:p>
        </p:txBody>
      </p:sp>
      <p:grpSp>
        <p:nvGrpSpPr>
          <p:cNvPr id="5" name="Group 164"/>
          <p:cNvGrpSpPr>
            <a:grpSpLocks/>
          </p:cNvGrpSpPr>
          <p:nvPr/>
        </p:nvGrpSpPr>
        <p:grpSpPr bwMode="auto">
          <a:xfrm>
            <a:off x="3856039" y="4035425"/>
            <a:ext cx="598488" cy="1607693"/>
            <a:chOff x="1548" y="2142"/>
            <a:chExt cx="377" cy="614"/>
          </a:xfrm>
        </p:grpSpPr>
        <p:sp>
          <p:nvSpPr>
            <p:cNvPr id="35981" name="Rectangle 165"/>
            <p:cNvSpPr>
              <a:spLocks noChangeArrowheads="1"/>
            </p:cNvSpPr>
            <p:nvPr/>
          </p:nvSpPr>
          <p:spPr bwMode="auto">
            <a:xfrm>
              <a:off x="1655" y="2142"/>
              <a:ext cx="164" cy="350"/>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82" name="Line 166"/>
            <p:cNvSpPr>
              <a:spLocks noChangeShapeType="1"/>
            </p:cNvSpPr>
            <p:nvPr/>
          </p:nvSpPr>
          <p:spPr bwMode="auto">
            <a:xfrm>
              <a:off x="1702" y="253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3" name="Line 167"/>
            <p:cNvSpPr>
              <a:spLocks noChangeShapeType="1"/>
            </p:cNvSpPr>
            <p:nvPr/>
          </p:nvSpPr>
          <p:spPr bwMode="auto">
            <a:xfrm>
              <a:off x="1737" y="2490"/>
              <a:ext cx="0" cy="4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4" name="Text Box 168"/>
            <p:cNvSpPr txBox="1">
              <a:spLocks noChangeArrowheads="1"/>
            </p:cNvSpPr>
            <p:nvPr/>
          </p:nvSpPr>
          <p:spPr bwMode="auto">
            <a:xfrm>
              <a:off x="1548" y="2544"/>
              <a:ext cx="37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(16)</a:t>
              </a:r>
            </a:p>
          </p:txBody>
        </p:sp>
      </p:grpSp>
      <p:grpSp>
        <p:nvGrpSpPr>
          <p:cNvPr id="6" name="Group 169"/>
          <p:cNvGrpSpPr>
            <a:grpSpLocks/>
          </p:cNvGrpSpPr>
          <p:nvPr/>
        </p:nvGrpSpPr>
        <p:grpSpPr bwMode="auto">
          <a:xfrm>
            <a:off x="4164014" y="4035423"/>
            <a:ext cx="617538" cy="1751704"/>
            <a:chOff x="1742" y="2142"/>
            <a:chExt cx="389" cy="669"/>
          </a:xfrm>
        </p:grpSpPr>
        <p:sp>
          <p:nvSpPr>
            <p:cNvPr id="35976" name="Rectangle 170"/>
            <p:cNvSpPr>
              <a:spLocks noChangeArrowheads="1"/>
            </p:cNvSpPr>
            <p:nvPr/>
          </p:nvSpPr>
          <p:spPr bwMode="auto">
            <a:xfrm>
              <a:off x="1857" y="2142"/>
              <a:ext cx="164" cy="396"/>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7" name="Group 171"/>
            <p:cNvGrpSpPr>
              <a:grpSpLocks/>
            </p:cNvGrpSpPr>
            <p:nvPr/>
          </p:nvGrpSpPr>
          <p:grpSpPr bwMode="auto">
            <a:xfrm>
              <a:off x="1904" y="2538"/>
              <a:ext cx="67" cy="50"/>
              <a:chOff x="1904" y="2538"/>
              <a:chExt cx="67" cy="50"/>
            </a:xfrm>
          </p:grpSpPr>
          <p:sp>
            <p:nvSpPr>
              <p:cNvPr id="35979" name="Line 172"/>
              <p:cNvSpPr>
                <a:spLocks noChangeShapeType="1"/>
              </p:cNvSpPr>
              <p:nvPr/>
            </p:nvSpPr>
            <p:spPr bwMode="auto">
              <a:xfrm>
                <a:off x="1904" y="258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0" name="Line 173"/>
              <p:cNvSpPr>
                <a:spLocks noChangeShapeType="1"/>
              </p:cNvSpPr>
              <p:nvPr/>
            </p:nvSpPr>
            <p:spPr bwMode="auto">
              <a:xfrm>
                <a:off x="1939" y="2538"/>
                <a:ext cx="0" cy="5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978" name="Text Box 174"/>
            <p:cNvSpPr txBox="1">
              <a:spLocks noChangeArrowheads="1"/>
            </p:cNvSpPr>
            <p:nvPr/>
          </p:nvSpPr>
          <p:spPr bwMode="auto">
            <a:xfrm>
              <a:off x="1742" y="2599"/>
              <a:ext cx="389"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(24)</a:t>
              </a:r>
            </a:p>
          </p:txBody>
        </p:sp>
      </p:grpSp>
      <p:grpSp>
        <p:nvGrpSpPr>
          <p:cNvPr id="8" name="Group 175"/>
          <p:cNvGrpSpPr>
            <a:grpSpLocks/>
          </p:cNvGrpSpPr>
          <p:nvPr/>
        </p:nvGrpSpPr>
        <p:grpSpPr bwMode="auto">
          <a:xfrm>
            <a:off x="3525839" y="4035424"/>
            <a:ext cx="587375" cy="741005"/>
            <a:chOff x="1340" y="2142"/>
            <a:chExt cx="370" cy="283"/>
          </a:xfrm>
        </p:grpSpPr>
        <p:sp>
          <p:nvSpPr>
            <p:cNvPr id="35971" name="Rectangle 176"/>
            <p:cNvSpPr>
              <a:spLocks noChangeArrowheads="1"/>
            </p:cNvSpPr>
            <p:nvPr/>
          </p:nvSpPr>
          <p:spPr bwMode="auto">
            <a:xfrm>
              <a:off x="1443" y="2142"/>
              <a:ext cx="164" cy="53"/>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9" name="Group 177"/>
            <p:cNvGrpSpPr>
              <a:grpSpLocks/>
            </p:cNvGrpSpPr>
            <p:nvPr/>
          </p:nvGrpSpPr>
          <p:grpSpPr bwMode="auto">
            <a:xfrm>
              <a:off x="1490" y="2195"/>
              <a:ext cx="67" cy="31"/>
              <a:chOff x="1490" y="2195"/>
              <a:chExt cx="67" cy="31"/>
            </a:xfrm>
          </p:grpSpPr>
          <p:sp>
            <p:nvSpPr>
              <p:cNvPr id="35974" name="Line 178"/>
              <p:cNvSpPr>
                <a:spLocks noChangeShapeType="1"/>
              </p:cNvSpPr>
              <p:nvPr/>
            </p:nvSpPr>
            <p:spPr bwMode="auto">
              <a:xfrm>
                <a:off x="1490" y="222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75" name="Line 179"/>
              <p:cNvSpPr>
                <a:spLocks noChangeShapeType="1"/>
              </p:cNvSpPr>
              <p:nvPr/>
            </p:nvSpPr>
            <p:spPr bwMode="auto">
              <a:xfrm>
                <a:off x="1525" y="2195"/>
                <a:ext cx="0" cy="29"/>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973" name="Text Box 180"/>
            <p:cNvSpPr txBox="1">
              <a:spLocks noChangeArrowheads="1"/>
            </p:cNvSpPr>
            <p:nvPr/>
          </p:nvSpPr>
          <p:spPr bwMode="auto">
            <a:xfrm>
              <a:off x="1340" y="2213"/>
              <a:ext cx="37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(17)</a:t>
              </a:r>
            </a:p>
          </p:txBody>
        </p:sp>
      </p:grpSp>
      <p:grpSp>
        <p:nvGrpSpPr>
          <p:cNvPr id="10" name="Group 181"/>
          <p:cNvGrpSpPr>
            <a:grpSpLocks/>
          </p:cNvGrpSpPr>
          <p:nvPr/>
        </p:nvGrpSpPr>
        <p:grpSpPr bwMode="auto">
          <a:xfrm>
            <a:off x="2852739" y="4035420"/>
            <a:ext cx="596900" cy="955713"/>
            <a:chOff x="916" y="2142"/>
            <a:chExt cx="376" cy="365"/>
          </a:xfrm>
        </p:grpSpPr>
        <p:sp>
          <p:nvSpPr>
            <p:cNvPr id="35967" name="Rectangle 182"/>
            <p:cNvSpPr>
              <a:spLocks noChangeArrowheads="1"/>
            </p:cNvSpPr>
            <p:nvPr/>
          </p:nvSpPr>
          <p:spPr bwMode="auto">
            <a:xfrm>
              <a:off x="1021" y="2142"/>
              <a:ext cx="164" cy="151"/>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68" name="Line 183"/>
            <p:cNvSpPr>
              <a:spLocks noChangeShapeType="1"/>
            </p:cNvSpPr>
            <p:nvPr/>
          </p:nvSpPr>
          <p:spPr bwMode="auto">
            <a:xfrm>
              <a:off x="1101" y="2293"/>
              <a:ext cx="2" cy="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69" name="Line 184"/>
            <p:cNvSpPr>
              <a:spLocks noChangeShapeType="1"/>
            </p:cNvSpPr>
            <p:nvPr/>
          </p:nvSpPr>
          <p:spPr bwMode="auto">
            <a:xfrm>
              <a:off x="1069" y="229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70" name="Text Box 185"/>
            <p:cNvSpPr txBox="1">
              <a:spLocks noChangeArrowheads="1"/>
            </p:cNvSpPr>
            <p:nvPr/>
          </p:nvSpPr>
          <p:spPr bwMode="auto">
            <a:xfrm>
              <a:off x="916" y="2294"/>
              <a:ext cx="376"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(10)</a:t>
              </a:r>
            </a:p>
          </p:txBody>
        </p:sp>
      </p:grpSp>
      <p:sp>
        <p:nvSpPr>
          <p:cNvPr id="35855" name="Rectangle 186"/>
          <p:cNvSpPr>
            <a:spLocks noChangeArrowheads="1"/>
          </p:cNvSpPr>
          <p:nvPr/>
        </p:nvSpPr>
        <p:spPr bwMode="auto">
          <a:xfrm rot="-5400000">
            <a:off x="2519818" y="3442593"/>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AQP0</a:t>
            </a:r>
            <a:endParaRPr lang="en-US" sz="2000" dirty="0">
              <a:solidFill>
                <a:schemeClr val="tx1"/>
              </a:solidFill>
              <a:latin typeface="Arial Narrow" pitchFamily="34" charset="0"/>
            </a:endParaRPr>
          </a:p>
        </p:txBody>
      </p:sp>
      <p:sp>
        <p:nvSpPr>
          <p:cNvPr id="35958" name="Rectangle 188"/>
          <p:cNvSpPr>
            <a:spLocks noChangeArrowheads="1"/>
          </p:cNvSpPr>
          <p:nvPr/>
        </p:nvSpPr>
        <p:spPr bwMode="auto">
          <a:xfrm>
            <a:off x="1989119" y="2997897"/>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0.00</a:t>
            </a:r>
            <a:endParaRPr lang="en-US" sz="2000" dirty="0">
              <a:solidFill>
                <a:schemeClr val="tx1"/>
              </a:solidFill>
              <a:latin typeface="Arial Narrow" pitchFamily="34" charset="0"/>
            </a:endParaRPr>
          </a:p>
        </p:txBody>
      </p:sp>
      <p:sp>
        <p:nvSpPr>
          <p:cNvPr id="35959" name="Rectangle 189"/>
          <p:cNvSpPr>
            <a:spLocks noChangeArrowheads="1"/>
          </p:cNvSpPr>
          <p:nvPr/>
        </p:nvSpPr>
        <p:spPr bwMode="auto">
          <a:xfrm>
            <a:off x="1989119" y="2264082"/>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0.05</a:t>
            </a:r>
            <a:endParaRPr lang="en-US" sz="2000">
              <a:solidFill>
                <a:schemeClr val="tx1"/>
              </a:solidFill>
              <a:latin typeface="Arial Narrow" pitchFamily="34" charset="0"/>
            </a:endParaRPr>
          </a:p>
        </p:txBody>
      </p:sp>
      <p:sp>
        <p:nvSpPr>
          <p:cNvPr id="35960" name="Rectangle 190"/>
          <p:cNvSpPr>
            <a:spLocks noChangeArrowheads="1"/>
          </p:cNvSpPr>
          <p:nvPr/>
        </p:nvSpPr>
        <p:spPr bwMode="auto">
          <a:xfrm>
            <a:off x="1989119" y="1500174"/>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0.10</a:t>
            </a:r>
            <a:endParaRPr lang="en-US" sz="2000">
              <a:solidFill>
                <a:schemeClr val="tx1"/>
              </a:solidFill>
              <a:latin typeface="Arial Narrow" pitchFamily="34" charset="0"/>
            </a:endParaRPr>
          </a:p>
        </p:txBody>
      </p:sp>
      <p:sp>
        <p:nvSpPr>
          <p:cNvPr id="35961" name="Rectangle 191"/>
          <p:cNvSpPr>
            <a:spLocks noChangeArrowheads="1"/>
          </p:cNvSpPr>
          <p:nvPr/>
        </p:nvSpPr>
        <p:spPr bwMode="auto">
          <a:xfrm>
            <a:off x="285720" y="2157598"/>
            <a:ext cx="18145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2400" b="1" dirty="0">
                <a:solidFill>
                  <a:schemeClr val="tx1"/>
                </a:solidFill>
                <a:latin typeface="Arial Narrow" pitchFamily="34" charset="0"/>
              </a:rPr>
              <a:t>(</a:t>
            </a:r>
            <a:r>
              <a:rPr lang="en-US" sz="2400" b="1" dirty="0">
                <a:solidFill>
                  <a:schemeClr val="tx1"/>
                </a:solidFill>
                <a:latin typeface="Arial Narrow" pitchFamily="34" charset="0"/>
                <a:sym typeface="Symbol" pitchFamily="18" charset="2"/>
              </a:rPr>
              <a:t></a:t>
            </a:r>
            <a:r>
              <a:rPr lang="en-US" sz="2400" b="1" dirty="0" err="1">
                <a:solidFill>
                  <a:schemeClr val="tx1"/>
                </a:solidFill>
                <a:latin typeface="Arial Narrow" pitchFamily="34" charset="0"/>
                <a:sym typeface="Symbol" pitchFamily="18" charset="2"/>
              </a:rPr>
              <a:t>pH</a:t>
            </a:r>
            <a:r>
              <a:rPr lang="en-US" sz="2400" b="1" baseline="-25000" dirty="0" err="1">
                <a:solidFill>
                  <a:schemeClr val="tx1"/>
                </a:solidFill>
                <a:latin typeface="Arial Narrow" pitchFamily="34" charset="0"/>
                <a:sym typeface="Symbol" pitchFamily="18" charset="2"/>
              </a:rPr>
              <a:t>S</a:t>
            </a:r>
            <a:r>
              <a:rPr lang="en-US" sz="2400" b="1" dirty="0">
                <a:solidFill>
                  <a:schemeClr val="tx1"/>
                </a:solidFill>
                <a:latin typeface="Arial Narrow" pitchFamily="34" charset="0"/>
                <a:sym typeface="Symbol" pitchFamily="18" charset="2"/>
              </a:rPr>
              <a:t>*)</a:t>
            </a:r>
            <a:r>
              <a:rPr lang="en-US" sz="2400" b="1" baseline="-25000" dirty="0">
                <a:solidFill>
                  <a:schemeClr val="tx1"/>
                </a:solidFill>
                <a:latin typeface="Arial Narrow" pitchFamily="34" charset="0"/>
              </a:rPr>
              <a:t>CO</a:t>
            </a:r>
            <a:r>
              <a:rPr lang="en-US" b="1" baseline="-50000" dirty="0">
                <a:solidFill>
                  <a:schemeClr val="tx1"/>
                </a:solidFill>
                <a:latin typeface="Arial Narrow" pitchFamily="34" charset="0"/>
              </a:rPr>
              <a:t>2</a:t>
            </a:r>
          </a:p>
        </p:txBody>
      </p:sp>
      <p:grpSp>
        <p:nvGrpSpPr>
          <p:cNvPr id="12" name="Group 192"/>
          <p:cNvGrpSpPr>
            <a:grpSpLocks/>
          </p:cNvGrpSpPr>
          <p:nvPr/>
        </p:nvGrpSpPr>
        <p:grpSpPr bwMode="auto">
          <a:xfrm>
            <a:off x="2500314" y="1652956"/>
            <a:ext cx="2286000" cy="1534761"/>
            <a:chOff x="694" y="1033"/>
            <a:chExt cx="1440" cy="663"/>
          </a:xfrm>
        </p:grpSpPr>
        <p:sp>
          <p:nvSpPr>
            <p:cNvPr id="35963" name="Line 193"/>
            <p:cNvSpPr>
              <a:spLocks noChangeShapeType="1"/>
            </p:cNvSpPr>
            <p:nvPr/>
          </p:nvSpPr>
          <p:spPr bwMode="auto">
            <a:xfrm>
              <a:off x="698" y="1033"/>
              <a:ext cx="0" cy="66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sp>
          <p:nvSpPr>
            <p:cNvPr id="35964" name="Line 194"/>
            <p:cNvSpPr>
              <a:spLocks noChangeShapeType="1"/>
            </p:cNvSpPr>
            <p:nvPr/>
          </p:nvSpPr>
          <p:spPr bwMode="auto">
            <a:xfrm>
              <a:off x="695" y="1036"/>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65" name="Line 195"/>
            <p:cNvSpPr>
              <a:spLocks noChangeShapeType="1"/>
            </p:cNvSpPr>
            <p:nvPr/>
          </p:nvSpPr>
          <p:spPr bwMode="auto">
            <a:xfrm>
              <a:off x="695" y="1372"/>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66" name="Line 196"/>
            <p:cNvSpPr>
              <a:spLocks noChangeShapeType="1"/>
            </p:cNvSpPr>
            <p:nvPr/>
          </p:nvSpPr>
          <p:spPr bwMode="auto">
            <a:xfrm>
              <a:off x="694" y="1693"/>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grpSp>
      <p:grpSp>
        <p:nvGrpSpPr>
          <p:cNvPr id="13" name="Group 197"/>
          <p:cNvGrpSpPr>
            <a:grpSpLocks/>
          </p:cNvGrpSpPr>
          <p:nvPr/>
        </p:nvGrpSpPr>
        <p:grpSpPr bwMode="auto">
          <a:xfrm>
            <a:off x="2535239" y="2360021"/>
            <a:ext cx="527050" cy="826409"/>
            <a:chOff x="716" y="1367"/>
            <a:chExt cx="332" cy="357"/>
          </a:xfrm>
        </p:grpSpPr>
        <p:sp>
          <p:nvSpPr>
            <p:cNvPr id="35953" name="Rectangle 198"/>
            <p:cNvSpPr>
              <a:spLocks noChangeArrowheads="1"/>
            </p:cNvSpPr>
            <p:nvPr/>
          </p:nvSpPr>
          <p:spPr bwMode="auto">
            <a:xfrm>
              <a:off x="806" y="1597"/>
              <a:ext cx="161" cy="127"/>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54" name="Text Box 199"/>
            <p:cNvSpPr txBox="1">
              <a:spLocks noChangeArrowheads="1"/>
            </p:cNvSpPr>
            <p:nvPr/>
          </p:nvSpPr>
          <p:spPr bwMode="auto">
            <a:xfrm>
              <a:off x="716" y="1367"/>
              <a:ext cx="332"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14" name="Group 200"/>
            <p:cNvGrpSpPr>
              <a:grpSpLocks/>
            </p:cNvGrpSpPr>
            <p:nvPr/>
          </p:nvGrpSpPr>
          <p:grpSpPr bwMode="auto">
            <a:xfrm>
              <a:off x="851" y="1579"/>
              <a:ext cx="67" cy="17"/>
              <a:chOff x="1745" y="910"/>
              <a:chExt cx="67" cy="17"/>
            </a:xfrm>
          </p:grpSpPr>
          <p:sp>
            <p:nvSpPr>
              <p:cNvPr id="35956" name="Line 201"/>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57" name="Line 202"/>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5" name="Group 203"/>
          <p:cNvGrpSpPr>
            <a:grpSpLocks/>
          </p:cNvGrpSpPr>
          <p:nvPr/>
        </p:nvGrpSpPr>
        <p:grpSpPr bwMode="auto">
          <a:xfrm>
            <a:off x="2882902" y="1786793"/>
            <a:ext cx="512762" cy="1402814"/>
            <a:chOff x="935" y="1120"/>
            <a:chExt cx="323" cy="606"/>
          </a:xfrm>
        </p:grpSpPr>
        <p:sp>
          <p:nvSpPr>
            <p:cNvPr id="35948" name="Text Box 204"/>
            <p:cNvSpPr txBox="1">
              <a:spLocks noChangeArrowheads="1"/>
            </p:cNvSpPr>
            <p:nvPr/>
          </p:nvSpPr>
          <p:spPr bwMode="auto">
            <a:xfrm>
              <a:off x="935" y="1120"/>
              <a:ext cx="32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(10)</a:t>
              </a:r>
            </a:p>
          </p:txBody>
        </p:sp>
        <p:sp>
          <p:nvSpPr>
            <p:cNvPr id="35949" name="Rectangle 205"/>
            <p:cNvSpPr>
              <a:spLocks noChangeArrowheads="1"/>
            </p:cNvSpPr>
            <p:nvPr/>
          </p:nvSpPr>
          <p:spPr bwMode="auto">
            <a:xfrm>
              <a:off x="1021" y="1344"/>
              <a:ext cx="164" cy="382"/>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6" name="Group 206"/>
            <p:cNvGrpSpPr>
              <a:grpSpLocks/>
            </p:cNvGrpSpPr>
            <p:nvPr/>
          </p:nvGrpSpPr>
          <p:grpSpPr bwMode="auto">
            <a:xfrm>
              <a:off x="1065" y="1295"/>
              <a:ext cx="67" cy="52"/>
              <a:chOff x="1745" y="910"/>
              <a:chExt cx="67" cy="17"/>
            </a:xfrm>
          </p:grpSpPr>
          <p:sp>
            <p:nvSpPr>
              <p:cNvPr id="35951" name="Line 207"/>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52" name="Line 208"/>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7" name="Group 209"/>
          <p:cNvGrpSpPr>
            <a:grpSpLocks/>
          </p:cNvGrpSpPr>
          <p:nvPr/>
        </p:nvGrpSpPr>
        <p:grpSpPr bwMode="auto">
          <a:xfrm>
            <a:off x="3241677" y="2173379"/>
            <a:ext cx="488950" cy="1016230"/>
            <a:chOff x="1161" y="1287"/>
            <a:chExt cx="308" cy="439"/>
          </a:xfrm>
        </p:grpSpPr>
        <p:sp>
          <p:nvSpPr>
            <p:cNvPr id="35943" name="Text Box 210"/>
            <p:cNvSpPr txBox="1">
              <a:spLocks noChangeArrowheads="1"/>
            </p:cNvSpPr>
            <p:nvPr/>
          </p:nvSpPr>
          <p:spPr bwMode="auto">
            <a:xfrm>
              <a:off x="1161" y="1287"/>
              <a:ext cx="308"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(14)</a:t>
              </a:r>
            </a:p>
          </p:txBody>
        </p:sp>
        <p:sp>
          <p:nvSpPr>
            <p:cNvPr id="35944" name="Rectangle 211"/>
            <p:cNvSpPr>
              <a:spLocks noChangeArrowheads="1"/>
            </p:cNvSpPr>
            <p:nvPr/>
          </p:nvSpPr>
          <p:spPr bwMode="auto">
            <a:xfrm>
              <a:off x="1231" y="1476"/>
              <a:ext cx="164" cy="250"/>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8" name="Group 212"/>
            <p:cNvGrpSpPr>
              <a:grpSpLocks/>
            </p:cNvGrpSpPr>
            <p:nvPr/>
          </p:nvGrpSpPr>
          <p:grpSpPr bwMode="auto">
            <a:xfrm>
              <a:off x="1283" y="1433"/>
              <a:ext cx="67" cy="46"/>
              <a:chOff x="1745" y="910"/>
              <a:chExt cx="67" cy="17"/>
            </a:xfrm>
          </p:grpSpPr>
          <p:sp>
            <p:nvSpPr>
              <p:cNvPr id="35946" name="Line 213"/>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47" name="Line 214"/>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9" name="Group 215"/>
          <p:cNvGrpSpPr>
            <a:grpSpLocks/>
          </p:cNvGrpSpPr>
          <p:nvPr/>
        </p:nvGrpSpPr>
        <p:grpSpPr bwMode="auto">
          <a:xfrm>
            <a:off x="4205289" y="2358573"/>
            <a:ext cx="508000" cy="831040"/>
            <a:chOff x="1768" y="1367"/>
            <a:chExt cx="320" cy="359"/>
          </a:xfrm>
        </p:grpSpPr>
        <p:sp>
          <p:nvSpPr>
            <p:cNvPr id="35938" name="Text Box 216"/>
            <p:cNvSpPr txBox="1">
              <a:spLocks noChangeArrowheads="1"/>
            </p:cNvSpPr>
            <p:nvPr/>
          </p:nvSpPr>
          <p:spPr bwMode="auto">
            <a:xfrm>
              <a:off x="1768" y="1367"/>
              <a:ext cx="32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(24)</a:t>
              </a:r>
            </a:p>
          </p:txBody>
        </p:sp>
        <p:sp>
          <p:nvSpPr>
            <p:cNvPr id="35939" name="Rectangle 217"/>
            <p:cNvSpPr>
              <a:spLocks noChangeArrowheads="1"/>
            </p:cNvSpPr>
            <p:nvPr/>
          </p:nvSpPr>
          <p:spPr bwMode="auto">
            <a:xfrm>
              <a:off x="1857" y="1527"/>
              <a:ext cx="164" cy="19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0" name="Group 218"/>
            <p:cNvGrpSpPr>
              <a:grpSpLocks/>
            </p:cNvGrpSpPr>
            <p:nvPr/>
          </p:nvGrpSpPr>
          <p:grpSpPr bwMode="auto">
            <a:xfrm>
              <a:off x="1899" y="1510"/>
              <a:ext cx="67" cy="17"/>
              <a:chOff x="1745" y="910"/>
              <a:chExt cx="67" cy="17"/>
            </a:xfrm>
          </p:grpSpPr>
          <p:sp>
            <p:nvSpPr>
              <p:cNvPr id="35941" name="Line 219"/>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42" name="Line 220"/>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1" name="Group 221"/>
          <p:cNvGrpSpPr>
            <a:grpSpLocks/>
          </p:cNvGrpSpPr>
          <p:nvPr/>
        </p:nvGrpSpPr>
        <p:grpSpPr bwMode="auto">
          <a:xfrm>
            <a:off x="3529014" y="1724291"/>
            <a:ext cx="560388" cy="1465314"/>
            <a:chOff x="1342" y="1093"/>
            <a:chExt cx="353" cy="633"/>
          </a:xfrm>
        </p:grpSpPr>
        <p:sp>
          <p:nvSpPr>
            <p:cNvPr id="35933" name="Text Box 222"/>
            <p:cNvSpPr txBox="1">
              <a:spLocks noChangeArrowheads="1"/>
            </p:cNvSpPr>
            <p:nvPr/>
          </p:nvSpPr>
          <p:spPr bwMode="auto">
            <a:xfrm>
              <a:off x="1342" y="1093"/>
              <a:ext cx="35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(17)</a:t>
              </a:r>
            </a:p>
          </p:txBody>
        </p:sp>
        <p:sp>
          <p:nvSpPr>
            <p:cNvPr id="35934" name="Rectangle 223"/>
            <p:cNvSpPr>
              <a:spLocks noChangeArrowheads="1"/>
            </p:cNvSpPr>
            <p:nvPr/>
          </p:nvSpPr>
          <p:spPr bwMode="auto">
            <a:xfrm>
              <a:off x="1443" y="1267"/>
              <a:ext cx="164" cy="45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2" name="Group 224"/>
            <p:cNvGrpSpPr>
              <a:grpSpLocks/>
            </p:cNvGrpSpPr>
            <p:nvPr/>
          </p:nvGrpSpPr>
          <p:grpSpPr bwMode="auto">
            <a:xfrm>
              <a:off x="1487" y="1242"/>
              <a:ext cx="67" cy="29"/>
              <a:chOff x="1745" y="910"/>
              <a:chExt cx="67" cy="17"/>
            </a:xfrm>
          </p:grpSpPr>
          <p:sp>
            <p:nvSpPr>
              <p:cNvPr id="35936" name="Line 225"/>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37" name="Line 226"/>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3" name="Group 227"/>
          <p:cNvGrpSpPr>
            <a:grpSpLocks/>
          </p:cNvGrpSpPr>
          <p:nvPr/>
        </p:nvGrpSpPr>
        <p:grpSpPr bwMode="auto">
          <a:xfrm>
            <a:off x="2522539" y="4033838"/>
            <a:ext cx="531813" cy="602230"/>
            <a:chOff x="708" y="2141"/>
            <a:chExt cx="335" cy="230"/>
          </a:xfrm>
        </p:grpSpPr>
        <p:sp>
          <p:nvSpPr>
            <p:cNvPr id="35928" name="Rectangle 228"/>
            <p:cNvSpPr>
              <a:spLocks noChangeArrowheads="1"/>
            </p:cNvSpPr>
            <p:nvPr/>
          </p:nvSpPr>
          <p:spPr bwMode="auto">
            <a:xfrm>
              <a:off x="798" y="2141"/>
              <a:ext cx="164" cy="23"/>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5929" name="Text Box 229"/>
            <p:cNvSpPr txBox="1">
              <a:spLocks noChangeArrowheads="1"/>
            </p:cNvSpPr>
            <p:nvPr/>
          </p:nvSpPr>
          <p:spPr bwMode="auto">
            <a:xfrm>
              <a:off x="708" y="2159"/>
              <a:ext cx="33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24" name="Group 230"/>
            <p:cNvGrpSpPr>
              <a:grpSpLocks/>
            </p:cNvGrpSpPr>
            <p:nvPr/>
          </p:nvGrpSpPr>
          <p:grpSpPr bwMode="auto">
            <a:xfrm>
              <a:off x="843" y="2164"/>
              <a:ext cx="67" cy="17"/>
              <a:chOff x="1689" y="1565"/>
              <a:chExt cx="67" cy="17"/>
            </a:xfrm>
          </p:grpSpPr>
          <p:sp>
            <p:nvSpPr>
              <p:cNvPr id="35931" name="Line 231"/>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32" name="Line 232"/>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5" name="Group 233"/>
          <p:cNvGrpSpPr>
            <a:grpSpLocks/>
          </p:cNvGrpSpPr>
          <p:nvPr/>
        </p:nvGrpSpPr>
        <p:grpSpPr bwMode="auto">
          <a:xfrm>
            <a:off x="3227389" y="4038603"/>
            <a:ext cx="501650" cy="604849"/>
            <a:chOff x="1152" y="2144"/>
            <a:chExt cx="316" cy="231"/>
          </a:xfrm>
        </p:grpSpPr>
        <p:sp>
          <p:nvSpPr>
            <p:cNvPr id="35923" name="Rectangle 234"/>
            <p:cNvSpPr>
              <a:spLocks noChangeArrowheads="1"/>
            </p:cNvSpPr>
            <p:nvPr/>
          </p:nvSpPr>
          <p:spPr bwMode="auto">
            <a:xfrm>
              <a:off x="1231" y="2144"/>
              <a:ext cx="164" cy="16"/>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5924" name="Text Box 235"/>
            <p:cNvSpPr txBox="1">
              <a:spLocks noChangeArrowheads="1"/>
            </p:cNvSpPr>
            <p:nvPr/>
          </p:nvSpPr>
          <p:spPr bwMode="auto">
            <a:xfrm>
              <a:off x="1152" y="2163"/>
              <a:ext cx="31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(14)</a:t>
              </a:r>
            </a:p>
          </p:txBody>
        </p:sp>
        <p:grpSp>
          <p:nvGrpSpPr>
            <p:cNvPr id="26" name="Group 236"/>
            <p:cNvGrpSpPr>
              <a:grpSpLocks/>
            </p:cNvGrpSpPr>
            <p:nvPr/>
          </p:nvGrpSpPr>
          <p:grpSpPr bwMode="auto">
            <a:xfrm>
              <a:off x="1278" y="2157"/>
              <a:ext cx="67" cy="17"/>
              <a:chOff x="1689" y="1565"/>
              <a:chExt cx="67" cy="17"/>
            </a:xfrm>
          </p:grpSpPr>
          <p:sp>
            <p:nvSpPr>
              <p:cNvPr id="35926" name="Line 237"/>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27" name="Line 238"/>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914" name="Rectangle 240"/>
          <p:cNvSpPr>
            <a:spLocks noChangeArrowheads="1"/>
          </p:cNvSpPr>
          <p:nvPr/>
        </p:nvSpPr>
        <p:spPr bwMode="auto">
          <a:xfrm>
            <a:off x="1989119" y="3860483"/>
            <a:ext cx="407988"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0.00</a:t>
            </a:r>
            <a:endParaRPr lang="en-US" sz="2000">
              <a:solidFill>
                <a:schemeClr val="tx1"/>
              </a:solidFill>
              <a:latin typeface="Arial Narrow" pitchFamily="34" charset="0"/>
            </a:endParaRPr>
          </a:p>
        </p:txBody>
      </p:sp>
      <p:sp>
        <p:nvSpPr>
          <p:cNvPr id="35915" name="Rectangle 241"/>
          <p:cNvSpPr>
            <a:spLocks noChangeArrowheads="1"/>
          </p:cNvSpPr>
          <p:nvPr/>
        </p:nvSpPr>
        <p:spPr bwMode="auto">
          <a:xfrm>
            <a:off x="1928794" y="5525780"/>
            <a:ext cx="479425"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-0.10</a:t>
            </a:r>
            <a:endParaRPr lang="en-US" sz="2000">
              <a:solidFill>
                <a:schemeClr val="tx1"/>
              </a:solidFill>
              <a:latin typeface="Arial Narrow" pitchFamily="34" charset="0"/>
            </a:endParaRPr>
          </a:p>
        </p:txBody>
      </p:sp>
      <p:sp>
        <p:nvSpPr>
          <p:cNvPr id="35916" name="Rectangle 242"/>
          <p:cNvSpPr>
            <a:spLocks noChangeArrowheads="1"/>
          </p:cNvSpPr>
          <p:nvPr/>
        </p:nvSpPr>
        <p:spPr bwMode="auto">
          <a:xfrm>
            <a:off x="1928794" y="4669566"/>
            <a:ext cx="479425"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-0.05</a:t>
            </a:r>
            <a:endParaRPr lang="en-US" sz="2000" dirty="0">
              <a:solidFill>
                <a:schemeClr val="tx1"/>
              </a:solidFill>
              <a:latin typeface="Arial Narrow" pitchFamily="34" charset="0"/>
            </a:endParaRPr>
          </a:p>
        </p:txBody>
      </p:sp>
      <p:sp>
        <p:nvSpPr>
          <p:cNvPr id="35917" name="Rectangle 243"/>
          <p:cNvSpPr>
            <a:spLocks noChangeArrowheads="1"/>
          </p:cNvSpPr>
          <p:nvPr/>
        </p:nvSpPr>
        <p:spPr bwMode="auto">
          <a:xfrm>
            <a:off x="142844" y="4556975"/>
            <a:ext cx="178279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2400" b="1" dirty="0">
                <a:solidFill>
                  <a:schemeClr val="tx1"/>
                </a:solidFill>
                <a:latin typeface="Arial Narrow" pitchFamily="34" charset="0"/>
              </a:rPr>
              <a:t>(</a:t>
            </a:r>
            <a:r>
              <a:rPr lang="en-US" sz="2400" b="1" dirty="0">
                <a:solidFill>
                  <a:schemeClr val="tx1"/>
                </a:solidFill>
                <a:latin typeface="Arial Narrow" pitchFamily="34" charset="0"/>
                <a:sym typeface="Symbol" pitchFamily="18" charset="2"/>
              </a:rPr>
              <a:t></a:t>
            </a:r>
            <a:r>
              <a:rPr lang="en-US" sz="2400" b="1" dirty="0" err="1">
                <a:solidFill>
                  <a:schemeClr val="tx1"/>
                </a:solidFill>
                <a:latin typeface="Arial Narrow" pitchFamily="34" charset="0"/>
                <a:sym typeface="Symbol" pitchFamily="18" charset="2"/>
              </a:rPr>
              <a:t>pH</a:t>
            </a:r>
            <a:r>
              <a:rPr lang="en-US" sz="2400" b="1" baseline="-25000" dirty="0" err="1">
                <a:solidFill>
                  <a:schemeClr val="tx1"/>
                </a:solidFill>
                <a:latin typeface="Arial Narrow" pitchFamily="34" charset="0"/>
                <a:sym typeface="Symbol" pitchFamily="18" charset="2"/>
              </a:rPr>
              <a:t>S</a:t>
            </a:r>
            <a:r>
              <a:rPr lang="en-US" sz="2400" b="1" dirty="0">
                <a:solidFill>
                  <a:schemeClr val="tx1"/>
                </a:solidFill>
                <a:latin typeface="Arial Narrow" pitchFamily="34" charset="0"/>
                <a:sym typeface="Symbol" pitchFamily="18" charset="2"/>
              </a:rPr>
              <a:t>*)</a:t>
            </a:r>
            <a:r>
              <a:rPr lang="en-US" sz="2400" b="1" baseline="-25000" dirty="0">
                <a:solidFill>
                  <a:schemeClr val="tx1"/>
                </a:solidFill>
                <a:latin typeface="Arial Narrow" pitchFamily="34" charset="0"/>
              </a:rPr>
              <a:t>NH</a:t>
            </a:r>
            <a:r>
              <a:rPr lang="en-US" b="1" baseline="-50000" dirty="0">
                <a:solidFill>
                  <a:schemeClr val="tx1"/>
                </a:solidFill>
                <a:latin typeface="Arial Narrow" pitchFamily="34" charset="0"/>
              </a:rPr>
              <a:t>3</a:t>
            </a:r>
          </a:p>
        </p:txBody>
      </p:sp>
      <p:grpSp>
        <p:nvGrpSpPr>
          <p:cNvPr id="28" name="Group 244"/>
          <p:cNvGrpSpPr>
            <a:grpSpLocks/>
          </p:cNvGrpSpPr>
          <p:nvPr/>
        </p:nvGrpSpPr>
        <p:grpSpPr bwMode="auto">
          <a:xfrm>
            <a:off x="2495552" y="4022823"/>
            <a:ext cx="2289175" cy="1743849"/>
            <a:chOff x="691" y="2104"/>
            <a:chExt cx="1442" cy="666"/>
          </a:xfrm>
        </p:grpSpPr>
        <p:sp>
          <p:nvSpPr>
            <p:cNvPr id="35919" name="Line 245"/>
            <p:cNvSpPr>
              <a:spLocks noChangeShapeType="1"/>
            </p:cNvSpPr>
            <p:nvPr/>
          </p:nvSpPr>
          <p:spPr bwMode="auto">
            <a:xfrm>
              <a:off x="694" y="2104"/>
              <a:ext cx="0" cy="6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sp>
          <p:nvSpPr>
            <p:cNvPr id="35920" name="Line 246"/>
            <p:cNvSpPr>
              <a:spLocks noChangeShapeType="1"/>
            </p:cNvSpPr>
            <p:nvPr/>
          </p:nvSpPr>
          <p:spPr bwMode="auto">
            <a:xfrm>
              <a:off x="693" y="2419"/>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21" name="Line 247"/>
            <p:cNvSpPr>
              <a:spLocks noChangeShapeType="1"/>
            </p:cNvSpPr>
            <p:nvPr/>
          </p:nvSpPr>
          <p:spPr bwMode="auto">
            <a:xfrm>
              <a:off x="691" y="2770"/>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22" name="Line 248"/>
            <p:cNvSpPr>
              <a:spLocks noChangeShapeType="1"/>
            </p:cNvSpPr>
            <p:nvPr/>
          </p:nvSpPr>
          <p:spPr bwMode="auto">
            <a:xfrm>
              <a:off x="693" y="2107"/>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grpSp>
      <p:sp>
        <p:nvSpPr>
          <p:cNvPr id="35866" name="Rectangle 250"/>
          <p:cNvSpPr>
            <a:spLocks noChangeArrowheads="1"/>
          </p:cNvSpPr>
          <p:nvPr/>
        </p:nvSpPr>
        <p:spPr bwMode="auto">
          <a:xfrm rot="-5400000">
            <a:off x="6430652" y="4332545"/>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AQP1</a:t>
            </a:r>
            <a:endParaRPr lang="en-US" sz="2000">
              <a:solidFill>
                <a:schemeClr val="tx1"/>
              </a:solidFill>
              <a:latin typeface="Arial Narrow" pitchFamily="34" charset="0"/>
            </a:endParaRPr>
          </a:p>
        </p:txBody>
      </p:sp>
      <p:sp>
        <p:nvSpPr>
          <p:cNvPr id="35867" name="Rectangle 251"/>
          <p:cNvSpPr>
            <a:spLocks noChangeArrowheads="1"/>
          </p:cNvSpPr>
          <p:nvPr/>
        </p:nvSpPr>
        <p:spPr bwMode="auto">
          <a:xfrm rot="-5400000">
            <a:off x="6829908" y="433254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AQP4</a:t>
            </a:r>
            <a:endParaRPr lang="en-US" sz="2000">
              <a:solidFill>
                <a:schemeClr val="tx1"/>
              </a:solidFill>
              <a:latin typeface="Arial Narrow" pitchFamily="34" charset="0"/>
            </a:endParaRPr>
          </a:p>
        </p:txBody>
      </p:sp>
      <p:sp>
        <p:nvSpPr>
          <p:cNvPr id="35868" name="Rectangle 252"/>
          <p:cNvSpPr>
            <a:spLocks noChangeArrowheads="1"/>
          </p:cNvSpPr>
          <p:nvPr/>
        </p:nvSpPr>
        <p:spPr bwMode="auto">
          <a:xfrm rot="-5400000">
            <a:off x="7241865" y="4332545"/>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AQP5</a:t>
            </a:r>
            <a:endParaRPr lang="en-US" sz="2000">
              <a:solidFill>
                <a:schemeClr val="tx1"/>
              </a:solidFill>
              <a:latin typeface="Arial Narrow" pitchFamily="34" charset="0"/>
            </a:endParaRPr>
          </a:p>
        </p:txBody>
      </p:sp>
      <p:sp>
        <p:nvSpPr>
          <p:cNvPr id="35869" name="Rectangle 253"/>
          <p:cNvSpPr>
            <a:spLocks noChangeArrowheads="1"/>
          </p:cNvSpPr>
          <p:nvPr/>
        </p:nvSpPr>
        <p:spPr bwMode="auto">
          <a:xfrm rot="-5400000">
            <a:off x="7669928" y="4313496"/>
            <a:ext cx="5145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AmtB</a:t>
            </a:r>
            <a:endParaRPr lang="en-US" sz="2000">
              <a:solidFill>
                <a:schemeClr val="tx1"/>
              </a:solidFill>
              <a:latin typeface="Arial Narrow" pitchFamily="34" charset="0"/>
            </a:endParaRPr>
          </a:p>
        </p:txBody>
      </p:sp>
      <p:sp>
        <p:nvSpPr>
          <p:cNvPr id="35870" name="Rectangle 254"/>
          <p:cNvSpPr>
            <a:spLocks noChangeArrowheads="1"/>
          </p:cNvSpPr>
          <p:nvPr/>
        </p:nvSpPr>
        <p:spPr bwMode="auto">
          <a:xfrm rot="-5400000">
            <a:off x="8041910" y="4337308"/>
            <a:ext cx="5738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RhAG</a:t>
            </a:r>
            <a:endParaRPr lang="en-US" sz="2000">
              <a:solidFill>
                <a:schemeClr val="tx1"/>
              </a:solidFill>
              <a:latin typeface="Arial Narrow" pitchFamily="34" charset="0"/>
            </a:endParaRPr>
          </a:p>
        </p:txBody>
      </p:sp>
      <p:grpSp>
        <p:nvGrpSpPr>
          <p:cNvPr id="29" name="Group 255"/>
          <p:cNvGrpSpPr>
            <a:grpSpLocks/>
          </p:cNvGrpSpPr>
          <p:nvPr/>
        </p:nvGrpSpPr>
        <p:grpSpPr bwMode="auto">
          <a:xfrm>
            <a:off x="6586566" y="3038475"/>
            <a:ext cx="260350" cy="1143000"/>
            <a:chOff x="3728" y="1680"/>
            <a:chExt cx="164" cy="720"/>
          </a:xfrm>
        </p:grpSpPr>
        <p:sp>
          <p:nvSpPr>
            <p:cNvPr id="35911" name="Rectangle 256"/>
            <p:cNvSpPr>
              <a:spLocks noChangeArrowheads="1"/>
            </p:cNvSpPr>
            <p:nvPr/>
          </p:nvSpPr>
          <p:spPr bwMode="auto">
            <a:xfrm>
              <a:off x="3728" y="1783"/>
              <a:ext cx="164" cy="617"/>
            </a:xfrm>
            <a:prstGeom prst="rect">
              <a:avLst/>
            </a:prstGeom>
            <a:solidFill>
              <a:srgbClr val="0080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12" name="Line 257"/>
            <p:cNvSpPr>
              <a:spLocks noChangeShapeType="1"/>
            </p:cNvSpPr>
            <p:nvPr/>
          </p:nvSpPr>
          <p:spPr bwMode="auto">
            <a:xfrm flipV="1">
              <a:off x="3810" y="1680"/>
              <a:ext cx="0" cy="10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13" name="Line 258"/>
            <p:cNvSpPr>
              <a:spLocks noChangeShapeType="1"/>
            </p:cNvSpPr>
            <p:nvPr/>
          </p:nvSpPr>
          <p:spPr bwMode="auto">
            <a:xfrm>
              <a:off x="3777" y="1682"/>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30" name="Group 259"/>
          <p:cNvGrpSpPr>
            <a:grpSpLocks/>
          </p:cNvGrpSpPr>
          <p:nvPr/>
        </p:nvGrpSpPr>
        <p:grpSpPr bwMode="auto">
          <a:xfrm>
            <a:off x="7801004" y="3773488"/>
            <a:ext cx="260350" cy="407987"/>
            <a:chOff x="4493" y="2143"/>
            <a:chExt cx="164" cy="257"/>
          </a:xfrm>
        </p:grpSpPr>
        <p:sp>
          <p:nvSpPr>
            <p:cNvPr id="35907" name="Rectangle 260"/>
            <p:cNvSpPr>
              <a:spLocks noChangeArrowheads="1"/>
            </p:cNvSpPr>
            <p:nvPr/>
          </p:nvSpPr>
          <p:spPr bwMode="auto">
            <a:xfrm>
              <a:off x="4493" y="2174"/>
              <a:ext cx="164" cy="226"/>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1" name="Group 261"/>
            <p:cNvGrpSpPr>
              <a:grpSpLocks/>
            </p:cNvGrpSpPr>
            <p:nvPr/>
          </p:nvGrpSpPr>
          <p:grpSpPr bwMode="auto">
            <a:xfrm>
              <a:off x="4542" y="2143"/>
              <a:ext cx="67" cy="31"/>
              <a:chOff x="4542" y="2143"/>
              <a:chExt cx="67" cy="31"/>
            </a:xfrm>
          </p:grpSpPr>
          <p:sp>
            <p:nvSpPr>
              <p:cNvPr id="35909" name="Line 262"/>
              <p:cNvSpPr>
                <a:spLocks noChangeShapeType="1"/>
              </p:cNvSpPr>
              <p:nvPr/>
            </p:nvSpPr>
            <p:spPr bwMode="auto">
              <a:xfrm flipV="1">
                <a:off x="4575" y="2143"/>
                <a:ext cx="0" cy="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10" name="Line 263"/>
              <p:cNvSpPr>
                <a:spLocks noChangeShapeType="1"/>
              </p:cNvSpPr>
              <p:nvPr/>
            </p:nvSpPr>
            <p:spPr bwMode="auto">
              <a:xfrm>
                <a:off x="4542" y="214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35840" name="Group 264"/>
          <p:cNvGrpSpPr>
            <a:grpSpLocks/>
          </p:cNvGrpSpPr>
          <p:nvPr/>
        </p:nvGrpSpPr>
        <p:grpSpPr bwMode="auto">
          <a:xfrm>
            <a:off x="8199466" y="3943350"/>
            <a:ext cx="261938" cy="236538"/>
            <a:chOff x="4744" y="2250"/>
            <a:chExt cx="165" cy="149"/>
          </a:xfrm>
        </p:grpSpPr>
        <p:sp>
          <p:nvSpPr>
            <p:cNvPr id="35903" name="Rectangle 265"/>
            <p:cNvSpPr>
              <a:spLocks noChangeArrowheads="1"/>
            </p:cNvSpPr>
            <p:nvPr/>
          </p:nvSpPr>
          <p:spPr bwMode="auto">
            <a:xfrm>
              <a:off x="4744" y="2262"/>
              <a:ext cx="165" cy="137"/>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5841" name="Group 266"/>
            <p:cNvGrpSpPr>
              <a:grpSpLocks/>
            </p:cNvGrpSpPr>
            <p:nvPr/>
          </p:nvGrpSpPr>
          <p:grpSpPr bwMode="auto">
            <a:xfrm>
              <a:off x="4786" y="2250"/>
              <a:ext cx="67" cy="14"/>
              <a:chOff x="4786" y="2250"/>
              <a:chExt cx="67" cy="14"/>
            </a:xfrm>
          </p:grpSpPr>
          <p:sp>
            <p:nvSpPr>
              <p:cNvPr id="35905" name="Line 267"/>
              <p:cNvSpPr>
                <a:spLocks noChangeShapeType="1"/>
              </p:cNvSpPr>
              <p:nvPr/>
            </p:nvSpPr>
            <p:spPr bwMode="auto">
              <a:xfrm flipV="1">
                <a:off x="4817" y="2250"/>
                <a:ext cx="1" cy="1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06" name="Line 268"/>
              <p:cNvSpPr>
                <a:spLocks noChangeShapeType="1"/>
              </p:cNvSpPr>
              <p:nvPr/>
            </p:nvSpPr>
            <p:spPr bwMode="auto">
              <a:xfrm>
                <a:off x="4786" y="2254"/>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874" name="Rectangle 269"/>
          <p:cNvSpPr>
            <a:spLocks noChangeArrowheads="1"/>
          </p:cNvSpPr>
          <p:nvPr/>
        </p:nvSpPr>
        <p:spPr bwMode="auto">
          <a:xfrm>
            <a:off x="6980266" y="2514600"/>
            <a:ext cx="260350" cy="1666875"/>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875" name="Rectangle 270"/>
          <p:cNvSpPr>
            <a:spLocks noChangeArrowheads="1"/>
          </p:cNvSpPr>
          <p:nvPr/>
        </p:nvSpPr>
        <p:spPr bwMode="auto">
          <a:xfrm rot="9300000">
            <a:off x="6810404" y="2794000"/>
            <a:ext cx="611187" cy="523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nvGrpSpPr>
          <p:cNvPr id="35843" name="Group 271"/>
          <p:cNvGrpSpPr>
            <a:grpSpLocks/>
          </p:cNvGrpSpPr>
          <p:nvPr/>
        </p:nvGrpSpPr>
        <p:grpSpPr bwMode="auto">
          <a:xfrm>
            <a:off x="7234266" y="2514600"/>
            <a:ext cx="611188" cy="1666875"/>
            <a:chOff x="4136" y="1350"/>
            <a:chExt cx="385" cy="1050"/>
          </a:xfrm>
        </p:grpSpPr>
        <p:sp>
          <p:nvSpPr>
            <p:cNvPr id="35901" name="Rectangle 272"/>
            <p:cNvSpPr>
              <a:spLocks noChangeArrowheads="1"/>
            </p:cNvSpPr>
            <p:nvPr/>
          </p:nvSpPr>
          <p:spPr bwMode="auto">
            <a:xfrm>
              <a:off x="4235" y="1350"/>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02" name="Rectangle 273"/>
            <p:cNvSpPr>
              <a:spLocks noChangeArrowheads="1"/>
            </p:cNvSpPr>
            <p:nvPr/>
          </p:nvSpPr>
          <p:spPr bwMode="auto">
            <a:xfrm rot="9300000">
              <a:off x="4136" y="1535"/>
              <a:ext cx="385" cy="3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5877" name="Rectangle 274"/>
          <p:cNvSpPr>
            <a:spLocks noChangeArrowheads="1"/>
          </p:cNvSpPr>
          <p:nvPr/>
        </p:nvSpPr>
        <p:spPr bwMode="auto">
          <a:xfrm>
            <a:off x="7445404"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35844" name="Group 275"/>
          <p:cNvGrpSpPr>
            <a:grpSpLocks/>
          </p:cNvGrpSpPr>
          <p:nvPr/>
        </p:nvGrpSpPr>
        <p:grpSpPr bwMode="auto">
          <a:xfrm>
            <a:off x="5986491" y="2520950"/>
            <a:ext cx="611188" cy="1666875"/>
            <a:chOff x="3350" y="1354"/>
            <a:chExt cx="385" cy="1050"/>
          </a:xfrm>
        </p:grpSpPr>
        <p:sp>
          <p:nvSpPr>
            <p:cNvPr id="35899" name="Rectangle 276"/>
            <p:cNvSpPr>
              <a:spLocks noChangeArrowheads="1"/>
            </p:cNvSpPr>
            <p:nvPr/>
          </p:nvSpPr>
          <p:spPr bwMode="auto">
            <a:xfrm>
              <a:off x="3457" y="1354"/>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00" name="Rectangle 277"/>
            <p:cNvSpPr>
              <a:spLocks noChangeArrowheads="1"/>
            </p:cNvSpPr>
            <p:nvPr/>
          </p:nvSpPr>
          <p:spPr bwMode="auto">
            <a:xfrm rot="9300000">
              <a:off x="3350" y="1530"/>
              <a:ext cx="385" cy="3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5879" name="Rectangle 278"/>
          <p:cNvSpPr>
            <a:spLocks noChangeArrowheads="1"/>
          </p:cNvSpPr>
          <p:nvPr/>
        </p:nvSpPr>
        <p:spPr bwMode="auto">
          <a:xfrm rot="-5400000">
            <a:off x="5998852" y="432857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AQP0</a:t>
            </a:r>
            <a:endParaRPr lang="en-US" sz="2000">
              <a:solidFill>
                <a:schemeClr val="tx1"/>
              </a:solidFill>
              <a:latin typeface="Arial Narrow" pitchFamily="34" charset="0"/>
            </a:endParaRPr>
          </a:p>
        </p:txBody>
      </p:sp>
      <p:sp>
        <p:nvSpPr>
          <p:cNvPr id="35880" name="Rectangle 279"/>
          <p:cNvSpPr>
            <a:spLocks noChangeArrowheads="1"/>
          </p:cNvSpPr>
          <p:nvPr/>
        </p:nvSpPr>
        <p:spPr bwMode="auto">
          <a:xfrm>
            <a:off x="6213504" y="248602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35849" name="Group 280"/>
          <p:cNvGrpSpPr>
            <a:grpSpLocks/>
          </p:cNvGrpSpPr>
          <p:nvPr/>
        </p:nvGrpSpPr>
        <p:grpSpPr bwMode="auto">
          <a:xfrm>
            <a:off x="5194328" y="2479675"/>
            <a:ext cx="3521075" cy="1819275"/>
            <a:chOff x="2851" y="1328"/>
            <a:chExt cx="2218" cy="1146"/>
          </a:xfrm>
        </p:grpSpPr>
        <p:sp>
          <p:nvSpPr>
            <p:cNvPr id="35884" name="Rectangle 281"/>
            <p:cNvSpPr>
              <a:spLocks noChangeArrowheads="1"/>
            </p:cNvSpPr>
            <p:nvPr/>
          </p:nvSpPr>
          <p:spPr bwMode="auto">
            <a:xfrm>
              <a:off x="3220" y="2320"/>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a:t>
              </a:r>
              <a:endParaRPr lang="en-US" sz="1600">
                <a:solidFill>
                  <a:schemeClr val="tx1"/>
                </a:solidFill>
                <a:latin typeface="Arial Narrow" pitchFamily="34" charset="0"/>
              </a:endParaRPr>
            </a:p>
          </p:txBody>
        </p:sp>
        <p:sp>
          <p:nvSpPr>
            <p:cNvPr id="35885" name="Rectangle 282"/>
            <p:cNvSpPr>
              <a:spLocks noChangeArrowheads="1"/>
            </p:cNvSpPr>
            <p:nvPr/>
          </p:nvSpPr>
          <p:spPr bwMode="auto">
            <a:xfrm>
              <a:off x="3220" y="1679"/>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3</a:t>
              </a:r>
              <a:endParaRPr lang="en-US" sz="1600">
                <a:solidFill>
                  <a:schemeClr val="tx1"/>
                </a:solidFill>
                <a:latin typeface="Arial Narrow" pitchFamily="34" charset="0"/>
              </a:endParaRPr>
            </a:p>
          </p:txBody>
        </p:sp>
        <p:sp>
          <p:nvSpPr>
            <p:cNvPr id="35886" name="Rectangle 283"/>
            <p:cNvSpPr>
              <a:spLocks noChangeArrowheads="1"/>
            </p:cNvSpPr>
            <p:nvPr/>
          </p:nvSpPr>
          <p:spPr bwMode="auto">
            <a:xfrm>
              <a:off x="3220" y="1893"/>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2</a:t>
              </a:r>
              <a:endParaRPr lang="en-US" sz="1600">
                <a:solidFill>
                  <a:schemeClr val="tx1"/>
                </a:solidFill>
                <a:latin typeface="Arial Narrow" pitchFamily="34" charset="0"/>
              </a:endParaRPr>
            </a:p>
          </p:txBody>
        </p:sp>
        <p:sp>
          <p:nvSpPr>
            <p:cNvPr id="35887" name="Rectangle 284"/>
            <p:cNvSpPr>
              <a:spLocks noChangeArrowheads="1"/>
            </p:cNvSpPr>
            <p:nvPr/>
          </p:nvSpPr>
          <p:spPr bwMode="auto">
            <a:xfrm>
              <a:off x="3220" y="2107"/>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1</a:t>
              </a:r>
              <a:endParaRPr lang="en-US" sz="1600">
                <a:solidFill>
                  <a:schemeClr val="tx1"/>
                </a:solidFill>
                <a:latin typeface="Arial Narrow" pitchFamily="34" charset="0"/>
              </a:endParaRPr>
            </a:p>
          </p:txBody>
        </p:sp>
        <p:sp>
          <p:nvSpPr>
            <p:cNvPr id="35888" name="Text Box 285"/>
            <p:cNvSpPr txBox="1">
              <a:spLocks noChangeArrowheads="1"/>
            </p:cNvSpPr>
            <p:nvPr/>
          </p:nvSpPr>
          <p:spPr bwMode="auto">
            <a:xfrm rot="10800000">
              <a:off x="2851" y="1415"/>
              <a:ext cx="349" cy="9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square">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r>
                <a:rPr lang="en-US" b="1" dirty="0">
                  <a:solidFill>
                    <a:schemeClr val="tx1"/>
                  </a:solidFill>
                  <a:latin typeface="Arial Narrow" pitchFamily="34" charset="0"/>
                </a:rPr>
                <a:t>P</a:t>
              </a:r>
              <a:r>
                <a:rPr lang="en-US" b="1" baseline="-25000" dirty="0">
                  <a:solidFill>
                    <a:schemeClr val="tx1"/>
                  </a:solidFill>
                  <a:latin typeface="Arial Narrow" pitchFamily="34" charset="0"/>
                </a:rPr>
                <a:t>CO2</a:t>
              </a:r>
              <a:r>
                <a:rPr lang="en-US" b="1" dirty="0">
                  <a:solidFill>
                    <a:schemeClr val="tx1"/>
                  </a:solidFill>
                  <a:latin typeface="Arial Narrow" pitchFamily="34" charset="0"/>
                </a:rPr>
                <a:t>*/P</a:t>
              </a:r>
              <a:r>
                <a:rPr lang="en-US" b="1" baseline="-25000" dirty="0">
                  <a:solidFill>
                    <a:schemeClr val="tx1"/>
                  </a:solidFill>
                  <a:latin typeface="Arial Narrow" pitchFamily="34" charset="0"/>
                </a:rPr>
                <a:t>NH3</a:t>
              </a:r>
              <a:r>
                <a:rPr lang="en-US" b="1" dirty="0">
                  <a:solidFill>
                    <a:schemeClr val="tx1"/>
                  </a:solidFill>
                  <a:latin typeface="Arial Narrow" pitchFamily="34" charset="0"/>
                </a:rPr>
                <a:t>*</a:t>
              </a:r>
              <a:endParaRPr lang="en-US" sz="4400" b="1" baseline="30000" dirty="0">
                <a:solidFill>
                  <a:schemeClr val="tx1"/>
                </a:solidFill>
                <a:latin typeface="Arial Narrow" pitchFamily="34" charset="0"/>
              </a:endParaRPr>
            </a:p>
          </p:txBody>
        </p:sp>
        <p:grpSp>
          <p:nvGrpSpPr>
            <p:cNvPr id="35851" name="Group 286"/>
            <p:cNvGrpSpPr>
              <a:grpSpLocks/>
            </p:cNvGrpSpPr>
            <p:nvPr/>
          </p:nvGrpSpPr>
          <p:grpSpPr bwMode="auto">
            <a:xfrm>
              <a:off x="3281" y="1328"/>
              <a:ext cx="1788" cy="1075"/>
              <a:chOff x="3281" y="1328"/>
              <a:chExt cx="1788" cy="1075"/>
            </a:xfrm>
          </p:grpSpPr>
          <p:sp>
            <p:nvSpPr>
              <p:cNvPr id="35890" name="Line 287"/>
              <p:cNvSpPr>
                <a:spLocks noChangeShapeType="1"/>
              </p:cNvSpPr>
              <p:nvPr/>
            </p:nvSpPr>
            <p:spPr bwMode="auto">
              <a:xfrm>
                <a:off x="3318" y="1557"/>
                <a:ext cx="0" cy="84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91" name="Line 288"/>
              <p:cNvSpPr>
                <a:spLocks noChangeShapeType="1"/>
              </p:cNvSpPr>
              <p:nvPr/>
            </p:nvSpPr>
            <p:spPr bwMode="auto">
              <a:xfrm>
                <a:off x="3314" y="1754"/>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2" name="Line 289"/>
              <p:cNvSpPr>
                <a:spLocks noChangeShapeType="1"/>
              </p:cNvSpPr>
              <p:nvPr/>
            </p:nvSpPr>
            <p:spPr bwMode="auto">
              <a:xfrm>
                <a:off x="3314" y="1967"/>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3" name="Line 290"/>
              <p:cNvSpPr>
                <a:spLocks noChangeShapeType="1"/>
              </p:cNvSpPr>
              <p:nvPr/>
            </p:nvSpPr>
            <p:spPr bwMode="auto">
              <a:xfrm>
                <a:off x="3314" y="2181"/>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5852" name="Group 291"/>
              <p:cNvGrpSpPr>
                <a:grpSpLocks/>
              </p:cNvGrpSpPr>
              <p:nvPr/>
            </p:nvGrpSpPr>
            <p:grpSpPr bwMode="auto">
              <a:xfrm>
                <a:off x="3281" y="1515"/>
                <a:ext cx="77" cy="40"/>
                <a:chOff x="1998" y="1748"/>
                <a:chExt cx="40" cy="23"/>
              </a:xfrm>
            </p:grpSpPr>
            <p:sp>
              <p:nvSpPr>
                <p:cNvPr id="35897" name="Line 292"/>
                <p:cNvSpPr>
                  <a:spLocks noChangeShapeType="1"/>
                </p:cNvSpPr>
                <p:nvPr/>
              </p:nvSpPr>
              <p:spPr bwMode="auto">
                <a:xfrm rot="9300000">
                  <a:off x="1998" y="1748"/>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8" name="Line 293"/>
                <p:cNvSpPr>
                  <a:spLocks noChangeShapeType="1"/>
                </p:cNvSpPr>
                <p:nvPr/>
              </p:nvSpPr>
              <p:spPr bwMode="auto">
                <a:xfrm rot="9300000">
                  <a:off x="1999" y="1771"/>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895" name="Line 294"/>
              <p:cNvSpPr>
                <a:spLocks noChangeShapeType="1"/>
              </p:cNvSpPr>
              <p:nvPr/>
            </p:nvSpPr>
            <p:spPr bwMode="auto">
              <a:xfrm>
                <a:off x="3318" y="1328"/>
                <a:ext cx="0" cy="184"/>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96" name="Line 295"/>
              <p:cNvSpPr>
                <a:spLocks noChangeShapeType="1"/>
              </p:cNvSpPr>
              <p:nvPr/>
            </p:nvSpPr>
            <p:spPr bwMode="auto">
              <a:xfrm>
                <a:off x="3314" y="2403"/>
                <a:ext cx="1755"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35882" name="Rectangle 296"/>
          <p:cNvSpPr>
            <a:spLocks noChangeArrowheads="1"/>
          </p:cNvSpPr>
          <p:nvPr/>
        </p:nvSpPr>
        <p:spPr bwMode="auto">
          <a:xfrm>
            <a:off x="7035829"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sp>
        <p:nvSpPr>
          <p:cNvPr id="35883" name="Rectangle 297"/>
          <p:cNvSpPr>
            <a:spLocks noChangeArrowheads="1"/>
          </p:cNvSpPr>
          <p:nvPr/>
        </p:nvSpPr>
        <p:spPr bwMode="auto">
          <a:xfrm>
            <a:off x="207297" y="1398256"/>
            <a:ext cx="1639899"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sz="2400" b="1" dirty="0" smtClean="0">
                <a:solidFill>
                  <a:srgbClr val="0066FF"/>
                </a:solidFill>
                <a:latin typeface="Arial Narrow" pitchFamily="34" charset="0"/>
              </a:rPr>
              <a:t>Relative CO</a:t>
            </a:r>
            <a:r>
              <a:rPr lang="en-US" sz="2400" b="1" baseline="-25000" dirty="0" smtClean="0">
                <a:solidFill>
                  <a:srgbClr val="0066FF"/>
                </a:solidFill>
                <a:latin typeface="Arial Narrow" pitchFamily="34" charset="0"/>
              </a:rPr>
              <a:t>2</a:t>
            </a:r>
            <a:r>
              <a:rPr lang="en-US" sz="2400" b="1" dirty="0" smtClean="0">
                <a:solidFill>
                  <a:srgbClr val="0066FF"/>
                </a:solidFill>
                <a:latin typeface="Arial Narrow" pitchFamily="34" charset="0"/>
              </a:rPr>
              <a:t> permeability</a:t>
            </a:r>
            <a:endParaRPr lang="en-US" sz="2400" b="1" baseline="-25000" dirty="0">
              <a:solidFill>
                <a:srgbClr val="0066FF"/>
              </a:solidFill>
              <a:latin typeface="Arial Narrow" pitchFamily="34" charset="0"/>
            </a:endParaRPr>
          </a:p>
        </p:txBody>
      </p:sp>
      <p:sp>
        <p:nvSpPr>
          <p:cNvPr id="152" name="Rectangle 203"/>
          <p:cNvSpPr>
            <a:spLocks noChangeArrowheads="1"/>
          </p:cNvSpPr>
          <p:nvPr/>
        </p:nvSpPr>
        <p:spPr bwMode="auto">
          <a:xfrm>
            <a:off x="5560300" y="6433938"/>
            <a:ext cx="33887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r>
              <a:rPr lang="en-US" sz="2000" dirty="0">
                <a:latin typeface="Arial Narrow" pitchFamily="34" charset="0"/>
              </a:rPr>
              <a:t> </a:t>
            </a:r>
            <a:r>
              <a:rPr lang="en-US" sz="2000" dirty="0" smtClean="0">
                <a:latin typeface="Arial Narrow" pitchFamily="34" charset="0"/>
              </a:rPr>
              <a:t>Musa-Aziz, Chen </a:t>
            </a:r>
            <a:r>
              <a:rPr lang="en-US" sz="2000" dirty="0">
                <a:latin typeface="Arial Narrow" pitchFamily="34" charset="0"/>
              </a:rPr>
              <a:t>et al, </a:t>
            </a:r>
            <a:r>
              <a:rPr lang="en-US" sz="2000" i="1" dirty="0">
                <a:latin typeface="Arial Narrow" pitchFamily="34" charset="0"/>
              </a:rPr>
              <a:t>PNAS</a:t>
            </a:r>
            <a:r>
              <a:rPr lang="en-US" sz="2000" dirty="0">
                <a:latin typeface="Arial Narrow" pitchFamily="34" charset="0"/>
              </a:rPr>
              <a:t>, 2009</a:t>
            </a:r>
          </a:p>
        </p:txBody>
      </p:sp>
      <p:sp>
        <p:nvSpPr>
          <p:cNvPr id="153" name="Rectangle 297"/>
          <p:cNvSpPr>
            <a:spLocks noChangeArrowheads="1"/>
          </p:cNvSpPr>
          <p:nvPr/>
        </p:nvSpPr>
        <p:spPr bwMode="auto">
          <a:xfrm>
            <a:off x="207297" y="5149390"/>
            <a:ext cx="171133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sz="2400" b="1" dirty="0" smtClean="0">
                <a:solidFill>
                  <a:srgbClr val="0066FF"/>
                </a:solidFill>
                <a:latin typeface="Arial Narrow" pitchFamily="34" charset="0"/>
              </a:rPr>
              <a:t>Relative NH</a:t>
            </a:r>
            <a:r>
              <a:rPr lang="en-US" sz="2400" b="1" baseline="-25000" dirty="0" smtClean="0">
                <a:solidFill>
                  <a:srgbClr val="0066FF"/>
                </a:solidFill>
                <a:latin typeface="Arial Narrow" pitchFamily="34" charset="0"/>
              </a:rPr>
              <a:t>3</a:t>
            </a:r>
            <a:r>
              <a:rPr lang="en-US" sz="2400" b="1" dirty="0" smtClean="0">
                <a:solidFill>
                  <a:srgbClr val="0066FF"/>
                </a:solidFill>
                <a:latin typeface="Arial Narrow" pitchFamily="34" charset="0"/>
              </a:rPr>
              <a:t> permeability</a:t>
            </a:r>
            <a:endParaRPr lang="en-US" sz="2400" b="1" baseline="-25000" dirty="0">
              <a:solidFill>
                <a:srgbClr val="0066FF"/>
              </a:solidFill>
              <a:latin typeface="Arial Narrow"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91" name="Line 5"/>
          <p:cNvSpPr>
            <a:spLocks noChangeShapeType="1"/>
          </p:cNvSpPr>
          <p:nvPr/>
        </p:nvSpPr>
        <p:spPr bwMode="auto">
          <a:xfrm>
            <a:off x="357158" y="1094406"/>
            <a:ext cx="831600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45" name="Rectangle 153"/>
          <p:cNvSpPr>
            <a:spLocks noChangeArrowheads="1"/>
          </p:cNvSpPr>
          <p:nvPr/>
        </p:nvSpPr>
        <p:spPr bwMode="auto">
          <a:xfrm rot="-5400000">
            <a:off x="2864306" y="344735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AQP1</a:t>
            </a:r>
            <a:endParaRPr lang="en-US" sz="2000">
              <a:solidFill>
                <a:schemeClr val="tx1"/>
              </a:solidFill>
              <a:latin typeface="Arial Narrow" pitchFamily="34" charset="0"/>
            </a:endParaRPr>
          </a:p>
        </p:txBody>
      </p:sp>
      <p:sp>
        <p:nvSpPr>
          <p:cNvPr id="35846" name="Rectangle 154"/>
          <p:cNvSpPr>
            <a:spLocks noChangeArrowheads="1"/>
          </p:cNvSpPr>
          <p:nvPr/>
        </p:nvSpPr>
        <p:spPr bwMode="auto">
          <a:xfrm rot="-5400000">
            <a:off x="3196888" y="3448149"/>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AQP4</a:t>
            </a:r>
            <a:endParaRPr lang="en-US" sz="2000">
              <a:solidFill>
                <a:schemeClr val="tx1"/>
              </a:solidFill>
              <a:latin typeface="Arial Narrow" pitchFamily="34" charset="0"/>
            </a:endParaRPr>
          </a:p>
        </p:txBody>
      </p:sp>
      <p:sp>
        <p:nvSpPr>
          <p:cNvPr id="35847" name="Rectangle 155"/>
          <p:cNvSpPr>
            <a:spLocks noChangeArrowheads="1"/>
          </p:cNvSpPr>
          <p:nvPr/>
        </p:nvSpPr>
        <p:spPr bwMode="auto">
          <a:xfrm rot="-5400000">
            <a:off x="3533437" y="3448943"/>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AQP5</a:t>
            </a:r>
            <a:endParaRPr lang="en-US" sz="2000">
              <a:solidFill>
                <a:schemeClr val="tx1"/>
              </a:solidFill>
              <a:latin typeface="Arial Narrow" pitchFamily="34" charset="0"/>
            </a:endParaRPr>
          </a:p>
        </p:txBody>
      </p:sp>
      <p:sp>
        <p:nvSpPr>
          <p:cNvPr id="35848" name="Rectangle 156"/>
          <p:cNvSpPr>
            <a:spLocks noChangeArrowheads="1"/>
          </p:cNvSpPr>
          <p:nvPr/>
        </p:nvSpPr>
        <p:spPr bwMode="auto">
          <a:xfrm rot="-5400000">
            <a:off x="3893239" y="3441005"/>
            <a:ext cx="5145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AmtB</a:t>
            </a:r>
            <a:endParaRPr lang="en-US" sz="2000">
              <a:solidFill>
                <a:schemeClr val="tx1"/>
              </a:solidFill>
              <a:latin typeface="Arial Narrow" pitchFamily="34" charset="0"/>
            </a:endParaRPr>
          </a:p>
        </p:txBody>
      </p:sp>
      <p:grpSp>
        <p:nvGrpSpPr>
          <p:cNvPr id="2" name="Group 157"/>
          <p:cNvGrpSpPr>
            <a:grpSpLocks/>
          </p:cNvGrpSpPr>
          <p:nvPr/>
        </p:nvGrpSpPr>
        <p:grpSpPr bwMode="auto">
          <a:xfrm>
            <a:off x="3862389" y="2273780"/>
            <a:ext cx="579438" cy="919005"/>
            <a:chOff x="1552" y="1331"/>
            <a:chExt cx="365" cy="397"/>
          </a:xfrm>
        </p:grpSpPr>
        <p:sp>
          <p:nvSpPr>
            <p:cNvPr id="35985" name="Text Box 158"/>
            <p:cNvSpPr txBox="1">
              <a:spLocks noChangeArrowheads="1"/>
            </p:cNvSpPr>
            <p:nvPr/>
          </p:nvSpPr>
          <p:spPr bwMode="auto">
            <a:xfrm>
              <a:off x="1552" y="1331"/>
              <a:ext cx="36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(16)</a:t>
              </a:r>
            </a:p>
          </p:txBody>
        </p:sp>
        <p:sp>
          <p:nvSpPr>
            <p:cNvPr id="35986" name="Rectangle 159"/>
            <p:cNvSpPr>
              <a:spLocks noChangeArrowheads="1"/>
            </p:cNvSpPr>
            <p:nvPr/>
          </p:nvSpPr>
          <p:spPr bwMode="auto">
            <a:xfrm>
              <a:off x="1655" y="1514"/>
              <a:ext cx="164" cy="214"/>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 name="Group 160"/>
            <p:cNvGrpSpPr>
              <a:grpSpLocks/>
            </p:cNvGrpSpPr>
            <p:nvPr/>
          </p:nvGrpSpPr>
          <p:grpSpPr bwMode="auto">
            <a:xfrm>
              <a:off x="1702" y="1468"/>
              <a:ext cx="67" cy="46"/>
              <a:chOff x="1702" y="1468"/>
              <a:chExt cx="67" cy="46"/>
            </a:xfrm>
          </p:grpSpPr>
          <p:sp>
            <p:nvSpPr>
              <p:cNvPr id="35988" name="Line 161"/>
              <p:cNvSpPr>
                <a:spLocks noChangeShapeType="1"/>
              </p:cNvSpPr>
              <p:nvPr/>
            </p:nvSpPr>
            <p:spPr bwMode="auto">
              <a:xfrm flipV="1">
                <a:off x="1737" y="1468"/>
                <a:ext cx="1" cy="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89" name="Line 162"/>
              <p:cNvSpPr>
                <a:spLocks noChangeShapeType="1"/>
              </p:cNvSpPr>
              <p:nvPr/>
            </p:nvSpPr>
            <p:spPr bwMode="auto">
              <a:xfrm>
                <a:off x="1702" y="146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850" name="Rectangle 163"/>
          <p:cNvSpPr>
            <a:spLocks noChangeArrowheads="1"/>
          </p:cNvSpPr>
          <p:nvPr/>
        </p:nvSpPr>
        <p:spPr bwMode="auto">
          <a:xfrm rot="-5400000">
            <a:off x="4181877" y="3451324"/>
            <a:ext cx="5738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RhAG</a:t>
            </a:r>
            <a:endParaRPr lang="en-US" sz="2000">
              <a:solidFill>
                <a:schemeClr val="tx1"/>
              </a:solidFill>
              <a:latin typeface="Arial Narrow" pitchFamily="34" charset="0"/>
            </a:endParaRPr>
          </a:p>
        </p:txBody>
      </p:sp>
      <p:grpSp>
        <p:nvGrpSpPr>
          <p:cNvPr id="4" name="Group 164"/>
          <p:cNvGrpSpPr>
            <a:grpSpLocks/>
          </p:cNvGrpSpPr>
          <p:nvPr/>
        </p:nvGrpSpPr>
        <p:grpSpPr bwMode="auto">
          <a:xfrm>
            <a:off x="3856039" y="4035425"/>
            <a:ext cx="598488" cy="1607693"/>
            <a:chOff x="1548" y="2142"/>
            <a:chExt cx="377" cy="614"/>
          </a:xfrm>
        </p:grpSpPr>
        <p:sp>
          <p:nvSpPr>
            <p:cNvPr id="35981" name="Rectangle 165"/>
            <p:cNvSpPr>
              <a:spLocks noChangeArrowheads="1"/>
            </p:cNvSpPr>
            <p:nvPr/>
          </p:nvSpPr>
          <p:spPr bwMode="auto">
            <a:xfrm>
              <a:off x="1655" y="2142"/>
              <a:ext cx="164" cy="350"/>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82" name="Line 166"/>
            <p:cNvSpPr>
              <a:spLocks noChangeShapeType="1"/>
            </p:cNvSpPr>
            <p:nvPr/>
          </p:nvSpPr>
          <p:spPr bwMode="auto">
            <a:xfrm>
              <a:off x="1702" y="253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3" name="Line 167"/>
            <p:cNvSpPr>
              <a:spLocks noChangeShapeType="1"/>
            </p:cNvSpPr>
            <p:nvPr/>
          </p:nvSpPr>
          <p:spPr bwMode="auto">
            <a:xfrm>
              <a:off x="1737" y="2490"/>
              <a:ext cx="0" cy="4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4" name="Text Box 168"/>
            <p:cNvSpPr txBox="1">
              <a:spLocks noChangeArrowheads="1"/>
            </p:cNvSpPr>
            <p:nvPr/>
          </p:nvSpPr>
          <p:spPr bwMode="auto">
            <a:xfrm>
              <a:off x="1548" y="2544"/>
              <a:ext cx="37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(16)</a:t>
              </a:r>
            </a:p>
          </p:txBody>
        </p:sp>
      </p:grpSp>
      <p:grpSp>
        <p:nvGrpSpPr>
          <p:cNvPr id="5" name="Group 169"/>
          <p:cNvGrpSpPr>
            <a:grpSpLocks/>
          </p:cNvGrpSpPr>
          <p:nvPr/>
        </p:nvGrpSpPr>
        <p:grpSpPr bwMode="auto">
          <a:xfrm>
            <a:off x="4164014" y="4035423"/>
            <a:ext cx="617538" cy="1751704"/>
            <a:chOff x="1742" y="2142"/>
            <a:chExt cx="389" cy="669"/>
          </a:xfrm>
        </p:grpSpPr>
        <p:sp>
          <p:nvSpPr>
            <p:cNvPr id="35976" name="Rectangle 170"/>
            <p:cNvSpPr>
              <a:spLocks noChangeArrowheads="1"/>
            </p:cNvSpPr>
            <p:nvPr/>
          </p:nvSpPr>
          <p:spPr bwMode="auto">
            <a:xfrm>
              <a:off x="1857" y="2142"/>
              <a:ext cx="164" cy="396"/>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6" name="Group 171"/>
            <p:cNvGrpSpPr>
              <a:grpSpLocks/>
            </p:cNvGrpSpPr>
            <p:nvPr/>
          </p:nvGrpSpPr>
          <p:grpSpPr bwMode="auto">
            <a:xfrm>
              <a:off x="1904" y="2538"/>
              <a:ext cx="67" cy="50"/>
              <a:chOff x="1904" y="2538"/>
              <a:chExt cx="67" cy="50"/>
            </a:xfrm>
          </p:grpSpPr>
          <p:sp>
            <p:nvSpPr>
              <p:cNvPr id="35979" name="Line 172"/>
              <p:cNvSpPr>
                <a:spLocks noChangeShapeType="1"/>
              </p:cNvSpPr>
              <p:nvPr/>
            </p:nvSpPr>
            <p:spPr bwMode="auto">
              <a:xfrm>
                <a:off x="1904" y="258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0" name="Line 173"/>
              <p:cNvSpPr>
                <a:spLocks noChangeShapeType="1"/>
              </p:cNvSpPr>
              <p:nvPr/>
            </p:nvSpPr>
            <p:spPr bwMode="auto">
              <a:xfrm>
                <a:off x="1939" y="2538"/>
                <a:ext cx="0" cy="5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978" name="Text Box 174"/>
            <p:cNvSpPr txBox="1">
              <a:spLocks noChangeArrowheads="1"/>
            </p:cNvSpPr>
            <p:nvPr/>
          </p:nvSpPr>
          <p:spPr bwMode="auto">
            <a:xfrm>
              <a:off x="1742" y="2599"/>
              <a:ext cx="389"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(24)</a:t>
              </a:r>
            </a:p>
          </p:txBody>
        </p:sp>
      </p:grpSp>
      <p:grpSp>
        <p:nvGrpSpPr>
          <p:cNvPr id="7" name="Group 175"/>
          <p:cNvGrpSpPr>
            <a:grpSpLocks/>
          </p:cNvGrpSpPr>
          <p:nvPr/>
        </p:nvGrpSpPr>
        <p:grpSpPr bwMode="auto">
          <a:xfrm>
            <a:off x="3525839" y="4035424"/>
            <a:ext cx="587375" cy="741005"/>
            <a:chOff x="1340" y="2142"/>
            <a:chExt cx="370" cy="283"/>
          </a:xfrm>
        </p:grpSpPr>
        <p:sp>
          <p:nvSpPr>
            <p:cNvPr id="35971" name="Rectangle 176"/>
            <p:cNvSpPr>
              <a:spLocks noChangeArrowheads="1"/>
            </p:cNvSpPr>
            <p:nvPr/>
          </p:nvSpPr>
          <p:spPr bwMode="auto">
            <a:xfrm>
              <a:off x="1443" y="2142"/>
              <a:ext cx="164" cy="53"/>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8" name="Group 177"/>
            <p:cNvGrpSpPr>
              <a:grpSpLocks/>
            </p:cNvGrpSpPr>
            <p:nvPr/>
          </p:nvGrpSpPr>
          <p:grpSpPr bwMode="auto">
            <a:xfrm>
              <a:off x="1490" y="2195"/>
              <a:ext cx="67" cy="31"/>
              <a:chOff x="1490" y="2195"/>
              <a:chExt cx="67" cy="31"/>
            </a:xfrm>
          </p:grpSpPr>
          <p:sp>
            <p:nvSpPr>
              <p:cNvPr id="35974" name="Line 178"/>
              <p:cNvSpPr>
                <a:spLocks noChangeShapeType="1"/>
              </p:cNvSpPr>
              <p:nvPr/>
            </p:nvSpPr>
            <p:spPr bwMode="auto">
              <a:xfrm>
                <a:off x="1490" y="222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75" name="Line 179"/>
              <p:cNvSpPr>
                <a:spLocks noChangeShapeType="1"/>
              </p:cNvSpPr>
              <p:nvPr/>
            </p:nvSpPr>
            <p:spPr bwMode="auto">
              <a:xfrm>
                <a:off x="1525" y="2195"/>
                <a:ext cx="0" cy="29"/>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973" name="Text Box 180"/>
            <p:cNvSpPr txBox="1">
              <a:spLocks noChangeArrowheads="1"/>
            </p:cNvSpPr>
            <p:nvPr/>
          </p:nvSpPr>
          <p:spPr bwMode="auto">
            <a:xfrm>
              <a:off x="1340" y="2213"/>
              <a:ext cx="37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(17)</a:t>
              </a:r>
            </a:p>
          </p:txBody>
        </p:sp>
      </p:grpSp>
      <p:grpSp>
        <p:nvGrpSpPr>
          <p:cNvPr id="9" name="Group 181"/>
          <p:cNvGrpSpPr>
            <a:grpSpLocks/>
          </p:cNvGrpSpPr>
          <p:nvPr/>
        </p:nvGrpSpPr>
        <p:grpSpPr bwMode="auto">
          <a:xfrm>
            <a:off x="2852739" y="4035420"/>
            <a:ext cx="596900" cy="955713"/>
            <a:chOff x="916" y="2142"/>
            <a:chExt cx="376" cy="365"/>
          </a:xfrm>
        </p:grpSpPr>
        <p:sp>
          <p:nvSpPr>
            <p:cNvPr id="35967" name="Rectangle 182"/>
            <p:cNvSpPr>
              <a:spLocks noChangeArrowheads="1"/>
            </p:cNvSpPr>
            <p:nvPr/>
          </p:nvSpPr>
          <p:spPr bwMode="auto">
            <a:xfrm>
              <a:off x="1021" y="2142"/>
              <a:ext cx="164" cy="151"/>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68" name="Line 183"/>
            <p:cNvSpPr>
              <a:spLocks noChangeShapeType="1"/>
            </p:cNvSpPr>
            <p:nvPr/>
          </p:nvSpPr>
          <p:spPr bwMode="auto">
            <a:xfrm>
              <a:off x="1101" y="2293"/>
              <a:ext cx="2" cy="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69" name="Line 184"/>
            <p:cNvSpPr>
              <a:spLocks noChangeShapeType="1"/>
            </p:cNvSpPr>
            <p:nvPr/>
          </p:nvSpPr>
          <p:spPr bwMode="auto">
            <a:xfrm>
              <a:off x="1069" y="229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70" name="Text Box 185"/>
            <p:cNvSpPr txBox="1">
              <a:spLocks noChangeArrowheads="1"/>
            </p:cNvSpPr>
            <p:nvPr/>
          </p:nvSpPr>
          <p:spPr bwMode="auto">
            <a:xfrm>
              <a:off x="916" y="2294"/>
              <a:ext cx="376"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(10)</a:t>
              </a:r>
            </a:p>
          </p:txBody>
        </p:sp>
      </p:grpSp>
      <p:sp>
        <p:nvSpPr>
          <p:cNvPr id="35855" name="Rectangle 186"/>
          <p:cNvSpPr>
            <a:spLocks noChangeArrowheads="1"/>
          </p:cNvSpPr>
          <p:nvPr/>
        </p:nvSpPr>
        <p:spPr bwMode="auto">
          <a:xfrm rot="-5400000">
            <a:off x="2519818" y="3442593"/>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AQP0</a:t>
            </a:r>
            <a:endParaRPr lang="en-US" sz="2000" dirty="0">
              <a:solidFill>
                <a:schemeClr val="tx1"/>
              </a:solidFill>
              <a:latin typeface="Arial Narrow" pitchFamily="34" charset="0"/>
            </a:endParaRPr>
          </a:p>
        </p:txBody>
      </p:sp>
      <p:sp>
        <p:nvSpPr>
          <p:cNvPr id="35958" name="Rectangle 188"/>
          <p:cNvSpPr>
            <a:spLocks noChangeArrowheads="1"/>
          </p:cNvSpPr>
          <p:nvPr/>
        </p:nvSpPr>
        <p:spPr bwMode="auto">
          <a:xfrm>
            <a:off x="1989119" y="2997897"/>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0.00</a:t>
            </a:r>
            <a:endParaRPr lang="en-US" sz="2000" dirty="0">
              <a:solidFill>
                <a:schemeClr val="tx1"/>
              </a:solidFill>
              <a:latin typeface="Arial Narrow" pitchFamily="34" charset="0"/>
            </a:endParaRPr>
          </a:p>
        </p:txBody>
      </p:sp>
      <p:sp>
        <p:nvSpPr>
          <p:cNvPr id="35959" name="Rectangle 189"/>
          <p:cNvSpPr>
            <a:spLocks noChangeArrowheads="1"/>
          </p:cNvSpPr>
          <p:nvPr/>
        </p:nvSpPr>
        <p:spPr bwMode="auto">
          <a:xfrm>
            <a:off x="1989119" y="2264082"/>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0.05</a:t>
            </a:r>
            <a:endParaRPr lang="en-US" sz="2000">
              <a:solidFill>
                <a:schemeClr val="tx1"/>
              </a:solidFill>
              <a:latin typeface="Arial Narrow" pitchFamily="34" charset="0"/>
            </a:endParaRPr>
          </a:p>
        </p:txBody>
      </p:sp>
      <p:sp>
        <p:nvSpPr>
          <p:cNvPr id="35960" name="Rectangle 190"/>
          <p:cNvSpPr>
            <a:spLocks noChangeArrowheads="1"/>
          </p:cNvSpPr>
          <p:nvPr/>
        </p:nvSpPr>
        <p:spPr bwMode="auto">
          <a:xfrm>
            <a:off x="1989119" y="1500174"/>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0.10</a:t>
            </a:r>
            <a:endParaRPr lang="en-US" sz="2000">
              <a:solidFill>
                <a:schemeClr val="tx1"/>
              </a:solidFill>
              <a:latin typeface="Arial Narrow" pitchFamily="34" charset="0"/>
            </a:endParaRPr>
          </a:p>
        </p:txBody>
      </p:sp>
      <p:sp>
        <p:nvSpPr>
          <p:cNvPr id="35961" name="Rectangle 191"/>
          <p:cNvSpPr>
            <a:spLocks noChangeArrowheads="1"/>
          </p:cNvSpPr>
          <p:nvPr/>
        </p:nvSpPr>
        <p:spPr bwMode="auto">
          <a:xfrm>
            <a:off x="285720" y="2157598"/>
            <a:ext cx="18145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2400" b="1" dirty="0">
                <a:solidFill>
                  <a:schemeClr val="tx1"/>
                </a:solidFill>
                <a:latin typeface="Arial Narrow" pitchFamily="34" charset="0"/>
              </a:rPr>
              <a:t>(</a:t>
            </a:r>
            <a:r>
              <a:rPr lang="en-US" sz="2400" b="1" dirty="0">
                <a:solidFill>
                  <a:schemeClr val="tx1"/>
                </a:solidFill>
                <a:latin typeface="Arial Narrow" pitchFamily="34" charset="0"/>
                <a:sym typeface="Symbol" pitchFamily="18" charset="2"/>
              </a:rPr>
              <a:t></a:t>
            </a:r>
            <a:r>
              <a:rPr lang="en-US" sz="2400" b="1" dirty="0" err="1">
                <a:solidFill>
                  <a:schemeClr val="tx1"/>
                </a:solidFill>
                <a:latin typeface="Arial Narrow" pitchFamily="34" charset="0"/>
                <a:sym typeface="Symbol" pitchFamily="18" charset="2"/>
              </a:rPr>
              <a:t>pH</a:t>
            </a:r>
            <a:r>
              <a:rPr lang="en-US" sz="2400" b="1" baseline="-25000" dirty="0" err="1">
                <a:solidFill>
                  <a:schemeClr val="tx1"/>
                </a:solidFill>
                <a:latin typeface="Arial Narrow" pitchFamily="34" charset="0"/>
                <a:sym typeface="Symbol" pitchFamily="18" charset="2"/>
              </a:rPr>
              <a:t>S</a:t>
            </a:r>
            <a:r>
              <a:rPr lang="en-US" sz="2400" b="1" dirty="0">
                <a:solidFill>
                  <a:schemeClr val="tx1"/>
                </a:solidFill>
                <a:latin typeface="Arial Narrow" pitchFamily="34" charset="0"/>
                <a:sym typeface="Symbol" pitchFamily="18" charset="2"/>
              </a:rPr>
              <a:t>*)</a:t>
            </a:r>
            <a:r>
              <a:rPr lang="en-US" sz="2400" b="1" baseline="-25000" dirty="0">
                <a:solidFill>
                  <a:schemeClr val="tx1"/>
                </a:solidFill>
                <a:latin typeface="Arial Narrow" pitchFamily="34" charset="0"/>
              </a:rPr>
              <a:t>CO</a:t>
            </a:r>
            <a:r>
              <a:rPr lang="en-US" b="1" baseline="-50000" dirty="0">
                <a:solidFill>
                  <a:schemeClr val="tx1"/>
                </a:solidFill>
                <a:latin typeface="Arial Narrow" pitchFamily="34" charset="0"/>
              </a:rPr>
              <a:t>2</a:t>
            </a:r>
          </a:p>
        </p:txBody>
      </p:sp>
      <p:grpSp>
        <p:nvGrpSpPr>
          <p:cNvPr id="10" name="Group 192"/>
          <p:cNvGrpSpPr>
            <a:grpSpLocks/>
          </p:cNvGrpSpPr>
          <p:nvPr/>
        </p:nvGrpSpPr>
        <p:grpSpPr bwMode="auto">
          <a:xfrm>
            <a:off x="2500314" y="1652956"/>
            <a:ext cx="2286000" cy="1534761"/>
            <a:chOff x="694" y="1033"/>
            <a:chExt cx="1440" cy="663"/>
          </a:xfrm>
        </p:grpSpPr>
        <p:sp>
          <p:nvSpPr>
            <p:cNvPr id="35963" name="Line 193"/>
            <p:cNvSpPr>
              <a:spLocks noChangeShapeType="1"/>
            </p:cNvSpPr>
            <p:nvPr/>
          </p:nvSpPr>
          <p:spPr bwMode="auto">
            <a:xfrm>
              <a:off x="698" y="1033"/>
              <a:ext cx="0" cy="66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sp>
          <p:nvSpPr>
            <p:cNvPr id="35964" name="Line 194"/>
            <p:cNvSpPr>
              <a:spLocks noChangeShapeType="1"/>
            </p:cNvSpPr>
            <p:nvPr/>
          </p:nvSpPr>
          <p:spPr bwMode="auto">
            <a:xfrm>
              <a:off x="695" y="1036"/>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65" name="Line 195"/>
            <p:cNvSpPr>
              <a:spLocks noChangeShapeType="1"/>
            </p:cNvSpPr>
            <p:nvPr/>
          </p:nvSpPr>
          <p:spPr bwMode="auto">
            <a:xfrm>
              <a:off x="695" y="1372"/>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66" name="Line 196"/>
            <p:cNvSpPr>
              <a:spLocks noChangeShapeType="1"/>
            </p:cNvSpPr>
            <p:nvPr/>
          </p:nvSpPr>
          <p:spPr bwMode="auto">
            <a:xfrm>
              <a:off x="694" y="1693"/>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grpSp>
      <p:grpSp>
        <p:nvGrpSpPr>
          <p:cNvPr id="11" name="Group 197"/>
          <p:cNvGrpSpPr>
            <a:grpSpLocks/>
          </p:cNvGrpSpPr>
          <p:nvPr/>
        </p:nvGrpSpPr>
        <p:grpSpPr bwMode="auto">
          <a:xfrm>
            <a:off x="2535239" y="2360021"/>
            <a:ext cx="527050" cy="826409"/>
            <a:chOff x="716" y="1367"/>
            <a:chExt cx="332" cy="357"/>
          </a:xfrm>
        </p:grpSpPr>
        <p:sp>
          <p:nvSpPr>
            <p:cNvPr id="35953" name="Rectangle 198"/>
            <p:cNvSpPr>
              <a:spLocks noChangeArrowheads="1"/>
            </p:cNvSpPr>
            <p:nvPr/>
          </p:nvSpPr>
          <p:spPr bwMode="auto">
            <a:xfrm>
              <a:off x="806" y="1597"/>
              <a:ext cx="161" cy="127"/>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54" name="Text Box 199"/>
            <p:cNvSpPr txBox="1">
              <a:spLocks noChangeArrowheads="1"/>
            </p:cNvSpPr>
            <p:nvPr/>
          </p:nvSpPr>
          <p:spPr bwMode="auto">
            <a:xfrm>
              <a:off x="716" y="1367"/>
              <a:ext cx="332"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12" name="Group 200"/>
            <p:cNvGrpSpPr>
              <a:grpSpLocks/>
            </p:cNvGrpSpPr>
            <p:nvPr/>
          </p:nvGrpSpPr>
          <p:grpSpPr bwMode="auto">
            <a:xfrm>
              <a:off x="851" y="1579"/>
              <a:ext cx="67" cy="17"/>
              <a:chOff x="1745" y="910"/>
              <a:chExt cx="67" cy="17"/>
            </a:xfrm>
          </p:grpSpPr>
          <p:sp>
            <p:nvSpPr>
              <p:cNvPr id="35956" name="Line 201"/>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57" name="Line 202"/>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3" name="Group 203"/>
          <p:cNvGrpSpPr>
            <a:grpSpLocks/>
          </p:cNvGrpSpPr>
          <p:nvPr/>
        </p:nvGrpSpPr>
        <p:grpSpPr bwMode="auto">
          <a:xfrm>
            <a:off x="2882902" y="1786793"/>
            <a:ext cx="512762" cy="1402814"/>
            <a:chOff x="935" y="1120"/>
            <a:chExt cx="323" cy="606"/>
          </a:xfrm>
        </p:grpSpPr>
        <p:sp>
          <p:nvSpPr>
            <p:cNvPr id="35948" name="Text Box 204"/>
            <p:cNvSpPr txBox="1">
              <a:spLocks noChangeArrowheads="1"/>
            </p:cNvSpPr>
            <p:nvPr/>
          </p:nvSpPr>
          <p:spPr bwMode="auto">
            <a:xfrm>
              <a:off x="935" y="1120"/>
              <a:ext cx="32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(10)</a:t>
              </a:r>
            </a:p>
          </p:txBody>
        </p:sp>
        <p:sp>
          <p:nvSpPr>
            <p:cNvPr id="35949" name="Rectangle 205"/>
            <p:cNvSpPr>
              <a:spLocks noChangeArrowheads="1"/>
            </p:cNvSpPr>
            <p:nvPr/>
          </p:nvSpPr>
          <p:spPr bwMode="auto">
            <a:xfrm>
              <a:off x="1021" y="1344"/>
              <a:ext cx="164" cy="382"/>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4" name="Group 206"/>
            <p:cNvGrpSpPr>
              <a:grpSpLocks/>
            </p:cNvGrpSpPr>
            <p:nvPr/>
          </p:nvGrpSpPr>
          <p:grpSpPr bwMode="auto">
            <a:xfrm>
              <a:off x="1065" y="1295"/>
              <a:ext cx="67" cy="52"/>
              <a:chOff x="1745" y="910"/>
              <a:chExt cx="67" cy="17"/>
            </a:xfrm>
          </p:grpSpPr>
          <p:sp>
            <p:nvSpPr>
              <p:cNvPr id="35951" name="Line 207"/>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52" name="Line 208"/>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5" name="Group 209"/>
          <p:cNvGrpSpPr>
            <a:grpSpLocks/>
          </p:cNvGrpSpPr>
          <p:nvPr/>
        </p:nvGrpSpPr>
        <p:grpSpPr bwMode="auto">
          <a:xfrm>
            <a:off x="3241677" y="2173379"/>
            <a:ext cx="488950" cy="1016230"/>
            <a:chOff x="1161" y="1287"/>
            <a:chExt cx="308" cy="439"/>
          </a:xfrm>
        </p:grpSpPr>
        <p:sp>
          <p:nvSpPr>
            <p:cNvPr id="35943" name="Text Box 210"/>
            <p:cNvSpPr txBox="1">
              <a:spLocks noChangeArrowheads="1"/>
            </p:cNvSpPr>
            <p:nvPr/>
          </p:nvSpPr>
          <p:spPr bwMode="auto">
            <a:xfrm>
              <a:off x="1161" y="1287"/>
              <a:ext cx="308"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(14)</a:t>
              </a:r>
            </a:p>
          </p:txBody>
        </p:sp>
        <p:sp>
          <p:nvSpPr>
            <p:cNvPr id="35944" name="Rectangle 211"/>
            <p:cNvSpPr>
              <a:spLocks noChangeArrowheads="1"/>
            </p:cNvSpPr>
            <p:nvPr/>
          </p:nvSpPr>
          <p:spPr bwMode="auto">
            <a:xfrm>
              <a:off x="1231" y="1476"/>
              <a:ext cx="164" cy="250"/>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6" name="Group 212"/>
            <p:cNvGrpSpPr>
              <a:grpSpLocks/>
            </p:cNvGrpSpPr>
            <p:nvPr/>
          </p:nvGrpSpPr>
          <p:grpSpPr bwMode="auto">
            <a:xfrm>
              <a:off x="1283" y="1433"/>
              <a:ext cx="67" cy="46"/>
              <a:chOff x="1745" y="910"/>
              <a:chExt cx="67" cy="17"/>
            </a:xfrm>
          </p:grpSpPr>
          <p:sp>
            <p:nvSpPr>
              <p:cNvPr id="35946" name="Line 213"/>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47" name="Line 214"/>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7" name="Group 215"/>
          <p:cNvGrpSpPr>
            <a:grpSpLocks/>
          </p:cNvGrpSpPr>
          <p:nvPr/>
        </p:nvGrpSpPr>
        <p:grpSpPr bwMode="auto">
          <a:xfrm>
            <a:off x="4205289" y="2358573"/>
            <a:ext cx="508000" cy="831040"/>
            <a:chOff x="1768" y="1367"/>
            <a:chExt cx="320" cy="359"/>
          </a:xfrm>
        </p:grpSpPr>
        <p:sp>
          <p:nvSpPr>
            <p:cNvPr id="35938" name="Text Box 216"/>
            <p:cNvSpPr txBox="1">
              <a:spLocks noChangeArrowheads="1"/>
            </p:cNvSpPr>
            <p:nvPr/>
          </p:nvSpPr>
          <p:spPr bwMode="auto">
            <a:xfrm>
              <a:off x="1768" y="1367"/>
              <a:ext cx="32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(24)</a:t>
              </a:r>
            </a:p>
          </p:txBody>
        </p:sp>
        <p:sp>
          <p:nvSpPr>
            <p:cNvPr id="35939" name="Rectangle 217"/>
            <p:cNvSpPr>
              <a:spLocks noChangeArrowheads="1"/>
            </p:cNvSpPr>
            <p:nvPr/>
          </p:nvSpPr>
          <p:spPr bwMode="auto">
            <a:xfrm>
              <a:off x="1857" y="1527"/>
              <a:ext cx="164" cy="19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8" name="Group 218"/>
            <p:cNvGrpSpPr>
              <a:grpSpLocks/>
            </p:cNvGrpSpPr>
            <p:nvPr/>
          </p:nvGrpSpPr>
          <p:grpSpPr bwMode="auto">
            <a:xfrm>
              <a:off x="1899" y="1510"/>
              <a:ext cx="67" cy="17"/>
              <a:chOff x="1745" y="910"/>
              <a:chExt cx="67" cy="17"/>
            </a:xfrm>
          </p:grpSpPr>
          <p:sp>
            <p:nvSpPr>
              <p:cNvPr id="35941" name="Line 219"/>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42" name="Line 220"/>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9" name="Group 221"/>
          <p:cNvGrpSpPr>
            <a:grpSpLocks/>
          </p:cNvGrpSpPr>
          <p:nvPr/>
        </p:nvGrpSpPr>
        <p:grpSpPr bwMode="auto">
          <a:xfrm>
            <a:off x="3529014" y="1724291"/>
            <a:ext cx="560388" cy="1465314"/>
            <a:chOff x="1342" y="1093"/>
            <a:chExt cx="353" cy="633"/>
          </a:xfrm>
        </p:grpSpPr>
        <p:sp>
          <p:nvSpPr>
            <p:cNvPr id="35933" name="Text Box 222"/>
            <p:cNvSpPr txBox="1">
              <a:spLocks noChangeArrowheads="1"/>
            </p:cNvSpPr>
            <p:nvPr/>
          </p:nvSpPr>
          <p:spPr bwMode="auto">
            <a:xfrm>
              <a:off x="1342" y="1093"/>
              <a:ext cx="35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(17)</a:t>
              </a:r>
            </a:p>
          </p:txBody>
        </p:sp>
        <p:sp>
          <p:nvSpPr>
            <p:cNvPr id="35934" name="Rectangle 223"/>
            <p:cNvSpPr>
              <a:spLocks noChangeArrowheads="1"/>
            </p:cNvSpPr>
            <p:nvPr/>
          </p:nvSpPr>
          <p:spPr bwMode="auto">
            <a:xfrm>
              <a:off x="1443" y="1267"/>
              <a:ext cx="164" cy="45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0" name="Group 224"/>
            <p:cNvGrpSpPr>
              <a:grpSpLocks/>
            </p:cNvGrpSpPr>
            <p:nvPr/>
          </p:nvGrpSpPr>
          <p:grpSpPr bwMode="auto">
            <a:xfrm>
              <a:off x="1487" y="1242"/>
              <a:ext cx="67" cy="29"/>
              <a:chOff x="1745" y="910"/>
              <a:chExt cx="67" cy="17"/>
            </a:xfrm>
          </p:grpSpPr>
          <p:sp>
            <p:nvSpPr>
              <p:cNvPr id="35936" name="Line 225"/>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37" name="Line 226"/>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1" name="Group 227"/>
          <p:cNvGrpSpPr>
            <a:grpSpLocks/>
          </p:cNvGrpSpPr>
          <p:nvPr/>
        </p:nvGrpSpPr>
        <p:grpSpPr bwMode="auto">
          <a:xfrm>
            <a:off x="2522539" y="4033838"/>
            <a:ext cx="531813" cy="602230"/>
            <a:chOff x="708" y="2141"/>
            <a:chExt cx="335" cy="230"/>
          </a:xfrm>
        </p:grpSpPr>
        <p:sp>
          <p:nvSpPr>
            <p:cNvPr id="35928" name="Rectangle 228"/>
            <p:cNvSpPr>
              <a:spLocks noChangeArrowheads="1"/>
            </p:cNvSpPr>
            <p:nvPr/>
          </p:nvSpPr>
          <p:spPr bwMode="auto">
            <a:xfrm>
              <a:off x="798" y="2141"/>
              <a:ext cx="164" cy="23"/>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5929" name="Text Box 229"/>
            <p:cNvSpPr txBox="1">
              <a:spLocks noChangeArrowheads="1"/>
            </p:cNvSpPr>
            <p:nvPr/>
          </p:nvSpPr>
          <p:spPr bwMode="auto">
            <a:xfrm>
              <a:off x="708" y="2159"/>
              <a:ext cx="33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22" name="Group 230"/>
            <p:cNvGrpSpPr>
              <a:grpSpLocks/>
            </p:cNvGrpSpPr>
            <p:nvPr/>
          </p:nvGrpSpPr>
          <p:grpSpPr bwMode="auto">
            <a:xfrm>
              <a:off x="843" y="2164"/>
              <a:ext cx="67" cy="17"/>
              <a:chOff x="1689" y="1565"/>
              <a:chExt cx="67" cy="17"/>
            </a:xfrm>
          </p:grpSpPr>
          <p:sp>
            <p:nvSpPr>
              <p:cNvPr id="35931" name="Line 231"/>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32" name="Line 232"/>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3" name="Group 233"/>
          <p:cNvGrpSpPr>
            <a:grpSpLocks/>
          </p:cNvGrpSpPr>
          <p:nvPr/>
        </p:nvGrpSpPr>
        <p:grpSpPr bwMode="auto">
          <a:xfrm>
            <a:off x="3227389" y="4038603"/>
            <a:ext cx="501650" cy="604849"/>
            <a:chOff x="1152" y="2144"/>
            <a:chExt cx="316" cy="231"/>
          </a:xfrm>
        </p:grpSpPr>
        <p:sp>
          <p:nvSpPr>
            <p:cNvPr id="35923" name="Rectangle 234"/>
            <p:cNvSpPr>
              <a:spLocks noChangeArrowheads="1"/>
            </p:cNvSpPr>
            <p:nvPr/>
          </p:nvSpPr>
          <p:spPr bwMode="auto">
            <a:xfrm>
              <a:off x="1231" y="2144"/>
              <a:ext cx="164" cy="16"/>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5924" name="Text Box 235"/>
            <p:cNvSpPr txBox="1">
              <a:spLocks noChangeArrowheads="1"/>
            </p:cNvSpPr>
            <p:nvPr/>
          </p:nvSpPr>
          <p:spPr bwMode="auto">
            <a:xfrm>
              <a:off x="1152" y="2163"/>
              <a:ext cx="31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(14)</a:t>
              </a:r>
            </a:p>
          </p:txBody>
        </p:sp>
        <p:grpSp>
          <p:nvGrpSpPr>
            <p:cNvPr id="24" name="Group 236"/>
            <p:cNvGrpSpPr>
              <a:grpSpLocks/>
            </p:cNvGrpSpPr>
            <p:nvPr/>
          </p:nvGrpSpPr>
          <p:grpSpPr bwMode="auto">
            <a:xfrm>
              <a:off x="1278" y="2157"/>
              <a:ext cx="67" cy="17"/>
              <a:chOff x="1689" y="1565"/>
              <a:chExt cx="67" cy="17"/>
            </a:xfrm>
          </p:grpSpPr>
          <p:sp>
            <p:nvSpPr>
              <p:cNvPr id="35926" name="Line 237"/>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27" name="Line 238"/>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914" name="Rectangle 240"/>
          <p:cNvSpPr>
            <a:spLocks noChangeArrowheads="1"/>
          </p:cNvSpPr>
          <p:nvPr/>
        </p:nvSpPr>
        <p:spPr bwMode="auto">
          <a:xfrm>
            <a:off x="1989119" y="3860483"/>
            <a:ext cx="407988"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0.00</a:t>
            </a:r>
            <a:endParaRPr lang="en-US" sz="2000">
              <a:solidFill>
                <a:schemeClr val="tx1"/>
              </a:solidFill>
              <a:latin typeface="Arial Narrow" pitchFamily="34" charset="0"/>
            </a:endParaRPr>
          </a:p>
        </p:txBody>
      </p:sp>
      <p:sp>
        <p:nvSpPr>
          <p:cNvPr id="35915" name="Rectangle 241"/>
          <p:cNvSpPr>
            <a:spLocks noChangeArrowheads="1"/>
          </p:cNvSpPr>
          <p:nvPr/>
        </p:nvSpPr>
        <p:spPr bwMode="auto">
          <a:xfrm>
            <a:off x="1928794" y="5525780"/>
            <a:ext cx="479425"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-0.10</a:t>
            </a:r>
            <a:endParaRPr lang="en-US" sz="2000">
              <a:solidFill>
                <a:schemeClr val="tx1"/>
              </a:solidFill>
              <a:latin typeface="Arial Narrow" pitchFamily="34" charset="0"/>
            </a:endParaRPr>
          </a:p>
        </p:txBody>
      </p:sp>
      <p:sp>
        <p:nvSpPr>
          <p:cNvPr id="35916" name="Rectangle 242"/>
          <p:cNvSpPr>
            <a:spLocks noChangeArrowheads="1"/>
          </p:cNvSpPr>
          <p:nvPr/>
        </p:nvSpPr>
        <p:spPr bwMode="auto">
          <a:xfrm>
            <a:off x="1928794" y="4669566"/>
            <a:ext cx="479425"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-0.05</a:t>
            </a:r>
            <a:endParaRPr lang="en-US" sz="2000" dirty="0">
              <a:solidFill>
                <a:schemeClr val="tx1"/>
              </a:solidFill>
              <a:latin typeface="Arial Narrow" pitchFamily="34" charset="0"/>
            </a:endParaRPr>
          </a:p>
        </p:txBody>
      </p:sp>
      <p:sp>
        <p:nvSpPr>
          <p:cNvPr id="35917" name="Rectangle 243"/>
          <p:cNvSpPr>
            <a:spLocks noChangeArrowheads="1"/>
          </p:cNvSpPr>
          <p:nvPr/>
        </p:nvSpPr>
        <p:spPr bwMode="auto">
          <a:xfrm>
            <a:off x="142844" y="4556975"/>
            <a:ext cx="178279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2400" b="1" dirty="0">
                <a:solidFill>
                  <a:schemeClr val="tx1"/>
                </a:solidFill>
                <a:latin typeface="Arial Narrow" pitchFamily="34" charset="0"/>
              </a:rPr>
              <a:t>(</a:t>
            </a:r>
            <a:r>
              <a:rPr lang="en-US" sz="2400" b="1" dirty="0">
                <a:solidFill>
                  <a:schemeClr val="tx1"/>
                </a:solidFill>
                <a:latin typeface="Arial Narrow" pitchFamily="34" charset="0"/>
                <a:sym typeface="Symbol" pitchFamily="18" charset="2"/>
              </a:rPr>
              <a:t></a:t>
            </a:r>
            <a:r>
              <a:rPr lang="en-US" sz="2400" b="1" dirty="0" err="1">
                <a:solidFill>
                  <a:schemeClr val="tx1"/>
                </a:solidFill>
                <a:latin typeface="Arial Narrow" pitchFamily="34" charset="0"/>
                <a:sym typeface="Symbol" pitchFamily="18" charset="2"/>
              </a:rPr>
              <a:t>pH</a:t>
            </a:r>
            <a:r>
              <a:rPr lang="en-US" sz="2400" b="1" baseline="-25000" dirty="0" err="1">
                <a:solidFill>
                  <a:schemeClr val="tx1"/>
                </a:solidFill>
                <a:latin typeface="Arial Narrow" pitchFamily="34" charset="0"/>
                <a:sym typeface="Symbol" pitchFamily="18" charset="2"/>
              </a:rPr>
              <a:t>S</a:t>
            </a:r>
            <a:r>
              <a:rPr lang="en-US" sz="2400" b="1" dirty="0">
                <a:solidFill>
                  <a:schemeClr val="tx1"/>
                </a:solidFill>
                <a:latin typeface="Arial Narrow" pitchFamily="34" charset="0"/>
                <a:sym typeface="Symbol" pitchFamily="18" charset="2"/>
              </a:rPr>
              <a:t>*)</a:t>
            </a:r>
            <a:r>
              <a:rPr lang="en-US" sz="2400" b="1" baseline="-25000" dirty="0">
                <a:solidFill>
                  <a:schemeClr val="tx1"/>
                </a:solidFill>
                <a:latin typeface="Arial Narrow" pitchFamily="34" charset="0"/>
              </a:rPr>
              <a:t>NH</a:t>
            </a:r>
            <a:r>
              <a:rPr lang="en-US" b="1" baseline="-50000" dirty="0">
                <a:solidFill>
                  <a:schemeClr val="tx1"/>
                </a:solidFill>
                <a:latin typeface="Arial Narrow" pitchFamily="34" charset="0"/>
              </a:rPr>
              <a:t>3</a:t>
            </a:r>
          </a:p>
        </p:txBody>
      </p:sp>
      <p:grpSp>
        <p:nvGrpSpPr>
          <p:cNvPr id="25" name="Group 244"/>
          <p:cNvGrpSpPr>
            <a:grpSpLocks/>
          </p:cNvGrpSpPr>
          <p:nvPr/>
        </p:nvGrpSpPr>
        <p:grpSpPr bwMode="auto">
          <a:xfrm>
            <a:off x="2495552" y="4022823"/>
            <a:ext cx="2289175" cy="1743849"/>
            <a:chOff x="691" y="2104"/>
            <a:chExt cx="1442" cy="666"/>
          </a:xfrm>
        </p:grpSpPr>
        <p:sp>
          <p:nvSpPr>
            <p:cNvPr id="35919" name="Line 245"/>
            <p:cNvSpPr>
              <a:spLocks noChangeShapeType="1"/>
            </p:cNvSpPr>
            <p:nvPr/>
          </p:nvSpPr>
          <p:spPr bwMode="auto">
            <a:xfrm>
              <a:off x="694" y="2104"/>
              <a:ext cx="0" cy="6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sp>
          <p:nvSpPr>
            <p:cNvPr id="35920" name="Line 246"/>
            <p:cNvSpPr>
              <a:spLocks noChangeShapeType="1"/>
            </p:cNvSpPr>
            <p:nvPr/>
          </p:nvSpPr>
          <p:spPr bwMode="auto">
            <a:xfrm>
              <a:off x="693" y="2419"/>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21" name="Line 247"/>
            <p:cNvSpPr>
              <a:spLocks noChangeShapeType="1"/>
            </p:cNvSpPr>
            <p:nvPr/>
          </p:nvSpPr>
          <p:spPr bwMode="auto">
            <a:xfrm>
              <a:off x="691" y="2770"/>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22" name="Line 248"/>
            <p:cNvSpPr>
              <a:spLocks noChangeShapeType="1"/>
            </p:cNvSpPr>
            <p:nvPr/>
          </p:nvSpPr>
          <p:spPr bwMode="auto">
            <a:xfrm>
              <a:off x="693" y="2107"/>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grpSp>
      <p:sp>
        <p:nvSpPr>
          <p:cNvPr id="35866" name="Rectangle 250"/>
          <p:cNvSpPr>
            <a:spLocks noChangeArrowheads="1"/>
          </p:cNvSpPr>
          <p:nvPr/>
        </p:nvSpPr>
        <p:spPr bwMode="auto">
          <a:xfrm rot="-5400000">
            <a:off x="6430652" y="4332545"/>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AQP1</a:t>
            </a:r>
            <a:endParaRPr lang="en-US" sz="2000">
              <a:solidFill>
                <a:schemeClr val="tx1"/>
              </a:solidFill>
              <a:latin typeface="Arial Narrow" pitchFamily="34" charset="0"/>
            </a:endParaRPr>
          </a:p>
        </p:txBody>
      </p:sp>
      <p:sp>
        <p:nvSpPr>
          <p:cNvPr id="35867" name="Rectangle 251"/>
          <p:cNvSpPr>
            <a:spLocks noChangeArrowheads="1"/>
          </p:cNvSpPr>
          <p:nvPr/>
        </p:nvSpPr>
        <p:spPr bwMode="auto">
          <a:xfrm rot="-5400000">
            <a:off x="6829908" y="433254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AQP4</a:t>
            </a:r>
            <a:endParaRPr lang="en-US" sz="2000">
              <a:solidFill>
                <a:schemeClr val="tx1"/>
              </a:solidFill>
              <a:latin typeface="Arial Narrow" pitchFamily="34" charset="0"/>
            </a:endParaRPr>
          </a:p>
        </p:txBody>
      </p:sp>
      <p:sp>
        <p:nvSpPr>
          <p:cNvPr id="35868" name="Rectangle 252"/>
          <p:cNvSpPr>
            <a:spLocks noChangeArrowheads="1"/>
          </p:cNvSpPr>
          <p:nvPr/>
        </p:nvSpPr>
        <p:spPr bwMode="auto">
          <a:xfrm rot="-5400000">
            <a:off x="7241865" y="4332545"/>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AQP5</a:t>
            </a:r>
            <a:endParaRPr lang="en-US" sz="2000">
              <a:solidFill>
                <a:schemeClr val="tx1"/>
              </a:solidFill>
              <a:latin typeface="Arial Narrow" pitchFamily="34" charset="0"/>
            </a:endParaRPr>
          </a:p>
        </p:txBody>
      </p:sp>
      <p:sp>
        <p:nvSpPr>
          <p:cNvPr id="35869" name="Rectangle 253"/>
          <p:cNvSpPr>
            <a:spLocks noChangeArrowheads="1"/>
          </p:cNvSpPr>
          <p:nvPr/>
        </p:nvSpPr>
        <p:spPr bwMode="auto">
          <a:xfrm rot="-5400000">
            <a:off x="7669928" y="4313496"/>
            <a:ext cx="5145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AmtB</a:t>
            </a:r>
            <a:endParaRPr lang="en-US" sz="2000">
              <a:solidFill>
                <a:schemeClr val="tx1"/>
              </a:solidFill>
              <a:latin typeface="Arial Narrow" pitchFamily="34" charset="0"/>
            </a:endParaRPr>
          </a:p>
        </p:txBody>
      </p:sp>
      <p:sp>
        <p:nvSpPr>
          <p:cNvPr id="35870" name="Rectangle 254"/>
          <p:cNvSpPr>
            <a:spLocks noChangeArrowheads="1"/>
          </p:cNvSpPr>
          <p:nvPr/>
        </p:nvSpPr>
        <p:spPr bwMode="auto">
          <a:xfrm rot="-5400000">
            <a:off x="8041910" y="4337308"/>
            <a:ext cx="5738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RhAG</a:t>
            </a:r>
            <a:endParaRPr lang="en-US" sz="2000">
              <a:solidFill>
                <a:schemeClr val="tx1"/>
              </a:solidFill>
              <a:latin typeface="Arial Narrow" pitchFamily="34" charset="0"/>
            </a:endParaRPr>
          </a:p>
        </p:txBody>
      </p:sp>
      <p:grpSp>
        <p:nvGrpSpPr>
          <p:cNvPr id="26" name="Group 255"/>
          <p:cNvGrpSpPr>
            <a:grpSpLocks/>
          </p:cNvGrpSpPr>
          <p:nvPr/>
        </p:nvGrpSpPr>
        <p:grpSpPr bwMode="auto">
          <a:xfrm>
            <a:off x="6586566" y="3038475"/>
            <a:ext cx="260350" cy="1143000"/>
            <a:chOff x="3728" y="1680"/>
            <a:chExt cx="164" cy="720"/>
          </a:xfrm>
        </p:grpSpPr>
        <p:sp>
          <p:nvSpPr>
            <p:cNvPr id="35911" name="Rectangle 256"/>
            <p:cNvSpPr>
              <a:spLocks noChangeArrowheads="1"/>
            </p:cNvSpPr>
            <p:nvPr/>
          </p:nvSpPr>
          <p:spPr bwMode="auto">
            <a:xfrm>
              <a:off x="3728" y="1783"/>
              <a:ext cx="164" cy="617"/>
            </a:xfrm>
            <a:prstGeom prst="rect">
              <a:avLst/>
            </a:prstGeom>
            <a:solidFill>
              <a:srgbClr val="0080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12" name="Line 257"/>
            <p:cNvSpPr>
              <a:spLocks noChangeShapeType="1"/>
            </p:cNvSpPr>
            <p:nvPr/>
          </p:nvSpPr>
          <p:spPr bwMode="auto">
            <a:xfrm flipV="1">
              <a:off x="3810" y="1680"/>
              <a:ext cx="0" cy="10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13" name="Line 258"/>
            <p:cNvSpPr>
              <a:spLocks noChangeShapeType="1"/>
            </p:cNvSpPr>
            <p:nvPr/>
          </p:nvSpPr>
          <p:spPr bwMode="auto">
            <a:xfrm>
              <a:off x="3777" y="1682"/>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 name="Group 259"/>
          <p:cNvGrpSpPr>
            <a:grpSpLocks/>
          </p:cNvGrpSpPr>
          <p:nvPr/>
        </p:nvGrpSpPr>
        <p:grpSpPr bwMode="auto">
          <a:xfrm>
            <a:off x="7801004" y="3773488"/>
            <a:ext cx="260350" cy="407987"/>
            <a:chOff x="4493" y="2143"/>
            <a:chExt cx="164" cy="257"/>
          </a:xfrm>
        </p:grpSpPr>
        <p:sp>
          <p:nvSpPr>
            <p:cNvPr id="35907" name="Rectangle 260"/>
            <p:cNvSpPr>
              <a:spLocks noChangeArrowheads="1"/>
            </p:cNvSpPr>
            <p:nvPr/>
          </p:nvSpPr>
          <p:spPr bwMode="auto">
            <a:xfrm>
              <a:off x="4493" y="2174"/>
              <a:ext cx="164" cy="226"/>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8" name="Group 261"/>
            <p:cNvGrpSpPr>
              <a:grpSpLocks/>
            </p:cNvGrpSpPr>
            <p:nvPr/>
          </p:nvGrpSpPr>
          <p:grpSpPr bwMode="auto">
            <a:xfrm>
              <a:off x="4542" y="2143"/>
              <a:ext cx="67" cy="31"/>
              <a:chOff x="4542" y="2143"/>
              <a:chExt cx="67" cy="31"/>
            </a:xfrm>
          </p:grpSpPr>
          <p:sp>
            <p:nvSpPr>
              <p:cNvPr id="35909" name="Line 262"/>
              <p:cNvSpPr>
                <a:spLocks noChangeShapeType="1"/>
              </p:cNvSpPr>
              <p:nvPr/>
            </p:nvSpPr>
            <p:spPr bwMode="auto">
              <a:xfrm flipV="1">
                <a:off x="4575" y="2143"/>
                <a:ext cx="0" cy="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10" name="Line 263"/>
              <p:cNvSpPr>
                <a:spLocks noChangeShapeType="1"/>
              </p:cNvSpPr>
              <p:nvPr/>
            </p:nvSpPr>
            <p:spPr bwMode="auto">
              <a:xfrm>
                <a:off x="4542" y="214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9" name="Group 264"/>
          <p:cNvGrpSpPr>
            <a:grpSpLocks/>
          </p:cNvGrpSpPr>
          <p:nvPr/>
        </p:nvGrpSpPr>
        <p:grpSpPr bwMode="auto">
          <a:xfrm>
            <a:off x="8199466" y="3943350"/>
            <a:ext cx="261938" cy="236538"/>
            <a:chOff x="4744" y="2250"/>
            <a:chExt cx="165" cy="149"/>
          </a:xfrm>
        </p:grpSpPr>
        <p:sp>
          <p:nvSpPr>
            <p:cNvPr id="35903" name="Rectangle 265"/>
            <p:cNvSpPr>
              <a:spLocks noChangeArrowheads="1"/>
            </p:cNvSpPr>
            <p:nvPr/>
          </p:nvSpPr>
          <p:spPr bwMode="auto">
            <a:xfrm>
              <a:off x="4744" y="2262"/>
              <a:ext cx="165" cy="137"/>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0" name="Group 266"/>
            <p:cNvGrpSpPr>
              <a:grpSpLocks/>
            </p:cNvGrpSpPr>
            <p:nvPr/>
          </p:nvGrpSpPr>
          <p:grpSpPr bwMode="auto">
            <a:xfrm>
              <a:off x="4786" y="2250"/>
              <a:ext cx="67" cy="14"/>
              <a:chOff x="4786" y="2250"/>
              <a:chExt cx="67" cy="14"/>
            </a:xfrm>
          </p:grpSpPr>
          <p:sp>
            <p:nvSpPr>
              <p:cNvPr id="35905" name="Line 267"/>
              <p:cNvSpPr>
                <a:spLocks noChangeShapeType="1"/>
              </p:cNvSpPr>
              <p:nvPr/>
            </p:nvSpPr>
            <p:spPr bwMode="auto">
              <a:xfrm flipV="1">
                <a:off x="4817" y="2250"/>
                <a:ext cx="1" cy="1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06" name="Line 268"/>
              <p:cNvSpPr>
                <a:spLocks noChangeShapeType="1"/>
              </p:cNvSpPr>
              <p:nvPr/>
            </p:nvSpPr>
            <p:spPr bwMode="auto">
              <a:xfrm>
                <a:off x="4786" y="2254"/>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874" name="Rectangle 269"/>
          <p:cNvSpPr>
            <a:spLocks noChangeArrowheads="1"/>
          </p:cNvSpPr>
          <p:nvPr/>
        </p:nvSpPr>
        <p:spPr bwMode="auto">
          <a:xfrm>
            <a:off x="6980266" y="2514600"/>
            <a:ext cx="260350" cy="1666875"/>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875" name="Rectangle 270"/>
          <p:cNvSpPr>
            <a:spLocks noChangeArrowheads="1"/>
          </p:cNvSpPr>
          <p:nvPr/>
        </p:nvSpPr>
        <p:spPr bwMode="auto">
          <a:xfrm rot="9300000">
            <a:off x="6810404" y="2794000"/>
            <a:ext cx="611187" cy="523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nvGrpSpPr>
          <p:cNvPr id="31" name="Group 271"/>
          <p:cNvGrpSpPr>
            <a:grpSpLocks/>
          </p:cNvGrpSpPr>
          <p:nvPr/>
        </p:nvGrpSpPr>
        <p:grpSpPr bwMode="auto">
          <a:xfrm>
            <a:off x="7234266" y="2514600"/>
            <a:ext cx="611188" cy="1666875"/>
            <a:chOff x="4136" y="1350"/>
            <a:chExt cx="385" cy="1050"/>
          </a:xfrm>
        </p:grpSpPr>
        <p:sp>
          <p:nvSpPr>
            <p:cNvPr id="35901" name="Rectangle 272"/>
            <p:cNvSpPr>
              <a:spLocks noChangeArrowheads="1"/>
            </p:cNvSpPr>
            <p:nvPr/>
          </p:nvSpPr>
          <p:spPr bwMode="auto">
            <a:xfrm>
              <a:off x="4235" y="1350"/>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02" name="Rectangle 273"/>
            <p:cNvSpPr>
              <a:spLocks noChangeArrowheads="1"/>
            </p:cNvSpPr>
            <p:nvPr/>
          </p:nvSpPr>
          <p:spPr bwMode="auto">
            <a:xfrm rot="9300000">
              <a:off x="4136" y="1535"/>
              <a:ext cx="385" cy="3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5877" name="Rectangle 274"/>
          <p:cNvSpPr>
            <a:spLocks noChangeArrowheads="1"/>
          </p:cNvSpPr>
          <p:nvPr/>
        </p:nvSpPr>
        <p:spPr bwMode="auto">
          <a:xfrm>
            <a:off x="7445404"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35840" name="Group 275"/>
          <p:cNvGrpSpPr>
            <a:grpSpLocks/>
          </p:cNvGrpSpPr>
          <p:nvPr/>
        </p:nvGrpSpPr>
        <p:grpSpPr bwMode="auto">
          <a:xfrm>
            <a:off x="5986491" y="2520950"/>
            <a:ext cx="611188" cy="1666875"/>
            <a:chOff x="3350" y="1354"/>
            <a:chExt cx="385" cy="1050"/>
          </a:xfrm>
        </p:grpSpPr>
        <p:sp>
          <p:nvSpPr>
            <p:cNvPr id="35899" name="Rectangle 276"/>
            <p:cNvSpPr>
              <a:spLocks noChangeArrowheads="1"/>
            </p:cNvSpPr>
            <p:nvPr/>
          </p:nvSpPr>
          <p:spPr bwMode="auto">
            <a:xfrm>
              <a:off x="3457" y="1354"/>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00" name="Rectangle 277"/>
            <p:cNvSpPr>
              <a:spLocks noChangeArrowheads="1"/>
            </p:cNvSpPr>
            <p:nvPr/>
          </p:nvSpPr>
          <p:spPr bwMode="auto">
            <a:xfrm rot="9300000">
              <a:off x="3350" y="1530"/>
              <a:ext cx="385" cy="3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5879" name="Rectangle 278"/>
          <p:cNvSpPr>
            <a:spLocks noChangeArrowheads="1"/>
          </p:cNvSpPr>
          <p:nvPr/>
        </p:nvSpPr>
        <p:spPr bwMode="auto">
          <a:xfrm rot="-5400000">
            <a:off x="5998852" y="432857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AQP0</a:t>
            </a:r>
            <a:endParaRPr lang="en-US" sz="2000">
              <a:solidFill>
                <a:schemeClr val="tx1"/>
              </a:solidFill>
              <a:latin typeface="Arial Narrow" pitchFamily="34" charset="0"/>
            </a:endParaRPr>
          </a:p>
        </p:txBody>
      </p:sp>
      <p:sp>
        <p:nvSpPr>
          <p:cNvPr id="35880" name="Rectangle 279"/>
          <p:cNvSpPr>
            <a:spLocks noChangeArrowheads="1"/>
          </p:cNvSpPr>
          <p:nvPr/>
        </p:nvSpPr>
        <p:spPr bwMode="auto">
          <a:xfrm>
            <a:off x="6213504" y="248602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35841" name="Group 280"/>
          <p:cNvGrpSpPr>
            <a:grpSpLocks/>
          </p:cNvGrpSpPr>
          <p:nvPr/>
        </p:nvGrpSpPr>
        <p:grpSpPr bwMode="auto">
          <a:xfrm>
            <a:off x="5194328" y="2479675"/>
            <a:ext cx="3521075" cy="1819275"/>
            <a:chOff x="2851" y="1328"/>
            <a:chExt cx="2218" cy="1146"/>
          </a:xfrm>
        </p:grpSpPr>
        <p:sp>
          <p:nvSpPr>
            <p:cNvPr id="35884" name="Rectangle 281"/>
            <p:cNvSpPr>
              <a:spLocks noChangeArrowheads="1"/>
            </p:cNvSpPr>
            <p:nvPr/>
          </p:nvSpPr>
          <p:spPr bwMode="auto">
            <a:xfrm>
              <a:off x="3220" y="2320"/>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a:t>
              </a:r>
              <a:endParaRPr lang="en-US" sz="1600">
                <a:solidFill>
                  <a:schemeClr val="tx1"/>
                </a:solidFill>
                <a:latin typeface="Arial Narrow" pitchFamily="34" charset="0"/>
              </a:endParaRPr>
            </a:p>
          </p:txBody>
        </p:sp>
        <p:sp>
          <p:nvSpPr>
            <p:cNvPr id="35885" name="Rectangle 282"/>
            <p:cNvSpPr>
              <a:spLocks noChangeArrowheads="1"/>
            </p:cNvSpPr>
            <p:nvPr/>
          </p:nvSpPr>
          <p:spPr bwMode="auto">
            <a:xfrm>
              <a:off x="3220" y="1679"/>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3</a:t>
              </a:r>
              <a:endParaRPr lang="en-US" sz="1600">
                <a:solidFill>
                  <a:schemeClr val="tx1"/>
                </a:solidFill>
                <a:latin typeface="Arial Narrow" pitchFamily="34" charset="0"/>
              </a:endParaRPr>
            </a:p>
          </p:txBody>
        </p:sp>
        <p:sp>
          <p:nvSpPr>
            <p:cNvPr id="35886" name="Rectangle 283"/>
            <p:cNvSpPr>
              <a:spLocks noChangeArrowheads="1"/>
            </p:cNvSpPr>
            <p:nvPr/>
          </p:nvSpPr>
          <p:spPr bwMode="auto">
            <a:xfrm>
              <a:off x="3220" y="1893"/>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2</a:t>
              </a:r>
              <a:endParaRPr lang="en-US" sz="1600">
                <a:solidFill>
                  <a:schemeClr val="tx1"/>
                </a:solidFill>
                <a:latin typeface="Arial Narrow" pitchFamily="34" charset="0"/>
              </a:endParaRPr>
            </a:p>
          </p:txBody>
        </p:sp>
        <p:sp>
          <p:nvSpPr>
            <p:cNvPr id="35887" name="Rectangle 284"/>
            <p:cNvSpPr>
              <a:spLocks noChangeArrowheads="1"/>
            </p:cNvSpPr>
            <p:nvPr/>
          </p:nvSpPr>
          <p:spPr bwMode="auto">
            <a:xfrm>
              <a:off x="3220" y="2107"/>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1</a:t>
              </a:r>
              <a:endParaRPr lang="en-US" sz="1600">
                <a:solidFill>
                  <a:schemeClr val="tx1"/>
                </a:solidFill>
                <a:latin typeface="Arial Narrow" pitchFamily="34" charset="0"/>
              </a:endParaRPr>
            </a:p>
          </p:txBody>
        </p:sp>
        <p:sp>
          <p:nvSpPr>
            <p:cNvPr id="35888" name="Text Box 285"/>
            <p:cNvSpPr txBox="1">
              <a:spLocks noChangeArrowheads="1"/>
            </p:cNvSpPr>
            <p:nvPr/>
          </p:nvSpPr>
          <p:spPr bwMode="auto">
            <a:xfrm rot="10800000">
              <a:off x="2851" y="1415"/>
              <a:ext cx="349" cy="9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square">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r>
                <a:rPr lang="en-US" b="1" dirty="0">
                  <a:solidFill>
                    <a:schemeClr val="tx1"/>
                  </a:solidFill>
                  <a:latin typeface="Arial Narrow" pitchFamily="34" charset="0"/>
                </a:rPr>
                <a:t>P</a:t>
              </a:r>
              <a:r>
                <a:rPr lang="en-US" b="1" baseline="-25000" dirty="0">
                  <a:solidFill>
                    <a:schemeClr val="tx1"/>
                  </a:solidFill>
                  <a:latin typeface="Arial Narrow" pitchFamily="34" charset="0"/>
                </a:rPr>
                <a:t>CO2</a:t>
              </a:r>
              <a:r>
                <a:rPr lang="en-US" b="1" dirty="0">
                  <a:solidFill>
                    <a:schemeClr val="tx1"/>
                  </a:solidFill>
                  <a:latin typeface="Arial Narrow" pitchFamily="34" charset="0"/>
                </a:rPr>
                <a:t>*/P</a:t>
              </a:r>
              <a:r>
                <a:rPr lang="en-US" b="1" baseline="-25000" dirty="0">
                  <a:solidFill>
                    <a:schemeClr val="tx1"/>
                  </a:solidFill>
                  <a:latin typeface="Arial Narrow" pitchFamily="34" charset="0"/>
                </a:rPr>
                <a:t>NH3</a:t>
              </a:r>
              <a:r>
                <a:rPr lang="en-US" b="1" dirty="0">
                  <a:solidFill>
                    <a:schemeClr val="tx1"/>
                  </a:solidFill>
                  <a:latin typeface="Arial Narrow" pitchFamily="34" charset="0"/>
                </a:rPr>
                <a:t>*</a:t>
              </a:r>
              <a:endParaRPr lang="en-US" sz="4400" b="1" baseline="30000" dirty="0">
                <a:solidFill>
                  <a:schemeClr val="tx1"/>
                </a:solidFill>
                <a:latin typeface="Arial Narrow" pitchFamily="34" charset="0"/>
              </a:endParaRPr>
            </a:p>
          </p:txBody>
        </p:sp>
        <p:grpSp>
          <p:nvGrpSpPr>
            <p:cNvPr id="35843" name="Group 286"/>
            <p:cNvGrpSpPr>
              <a:grpSpLocks/>
            </p:cNvGrpSpPr>
            <p:nvPr/>
          </p:nvGrpSpPr>
          <p:grpSpPr bwMode="auto">
            <a:xfrm>
              <a:off x="3281" y="1328"/>
              <a:ext cx="1788" cy="1075"/>
              <a:chOff x="3281" y="1328"/>
              <a:chExt cx="1788" cy="1075"/>
            </a:xfrm>
          </p:grpSpPr>
          <p:sp>
            <p:nvSpPr>
              <p:cNvPr id="35890" name="Line 287"/>
              <p:cNvSpPr>
                <a:spLocks noChangeShapeType="1"/>
              </p:cNvSpPr>
              <p:nvPr/>
            </p:nvSpPr>
            <p:spPr bwMode="auto">
              <a:xfrm>
                <a:off x="3318" y="1557"/>
                <a:ext cx="0" cy="84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91" name="Line 288"/>
              <p:cNvSpPr>
                <a:spLocks noChangeShapeType="1"/>
              </p:cNvSpPr>
              <p:nvPr/>
            </p:nvSpPr>
            <p:spPr bwMode="auto">
              <a:xfrm>
                <a:off x="3314" y="1754"/>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2" name="Line 289"/>
              <p:cNvSpPr>
                <a:spLocks noChangeShapeType="1"/>
              </p:cNvSpPr>
              <p:nvPr/>
            </p:nvSpPr>
            <p:spPr bwMode="auto">
              <a:xfrm>
                <a:off x="3314" y="1967"/>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3" name="Line 290"/>
              <p:cNvSpPr>
                <a:spLocks noChangeShapeType="1"/>
              </p:cNvSpPr>
              <p:nvPr/>
            </p:nvSpPr>
            <p:spPr bwMode="auto">
              <a:xfrm>
                <a:off x="3314" y="2181"/>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5844" name="Group 291"/>
              <p:cNvGrpSpPr>
                <a:grpSpLocks/>
              </p:cNvGrpSpPr>
              <p:nvPr/>
            </p:nvGrpSpPr>
            <p:grpSpPr bwMode="auto">
              <a:xfrm>
                <a:off x="3281" y="1515"/>
                <a:ext cx="77" cy="40"/>
                <a:chOff x="1998" y="1748"/>
                <a:chExt cx="40" cy="23"/>
              </a:xfrm>
            </p:grpSpPr>
            <p:sp>
              <p:nvSpPr>
                <p:cNvPr id="35897" name="Line 292"/>
                <p:cNvSpPr>
                  <a:spLocks noChangeShapeType="1"/>
                </p:cNvSpPr>
                <p:nvPr/>
              </p:nvSpPr>
              <p:spPr bwMode="auto">
                <a:xfrm rot="9300000">
                  <a:off x="1998" y="1748"/>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8" name="Line 293"/>
                <p:cNvSpPr>
                  <a:spLocks noChangeShapeType="1"/>
                </p:cNvSpPr>
                <p:nvPr/>
              </p:nvSpPr>
              <p:spPr bwMode="auto">
                <a:xfrm rot="9300000">
                  <a:off x="1999" y="1771"/>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895" name="Line 294"/>
              <p:cNvSpPr>
                <a:spLocks noChangeShapeType="1"/>
              </p:cNvSpPr>
              <p:nvPr/>
            </p:nvSpPr>
            <p:spPr bwMode="auto">
              <a:xfrm>
                <a:off x="3318" y="1328"/>
                <a:ext cx="0" cy="184"/>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96" name="Line 295"/>
              <p:cNvSpPr>
                <a:spLocks noChangeShapeType="1"/>
              </p:cNvSpPr>
              <p:nvPr/>
            </p:nvSpPr>
            <p:spPr bwMode="auto">
              <a:xfrm>
                <a:off x="3314" y="2403"/>
                <a:ext cx="1755"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35882" name="Rectangle 296"/>
          <p:cNvSpPr>
            <a:spLocks noChangeArrowheads="1"/>
          </p:cNvSpPr>
          <p:nvPr/>
        </p:nvSpPr>
        <p:spPr bwMode="auto">
          <a:xfrm>
            <a:off x="7035829"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sp>
        <p:nvSpPr>
          <p:cNvPr id="35883" name="Rectangle 297"/>
          <p:cNvSpPr>
            <a:spLocks noChangeArrowheads="1"/>
          </p:cNvSpPr>
          <p:nvPr/>
        </p:nvSpPr>
        <p:spPr bwMode="auto">
          <a:xfrm>
            <a:off x="207297" y="1398256"/>
            <a:ext cx="1639899"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sz="2400" b="1" dirty="0" smtClean="0">
                <a:solidFill>
                  <a:srgbClr val="0066FF"/>
                </a:solidFill>
                <a:latin typeface="Arial Narrow" pitchFamily="34" charset="0"/>
              </a:rPr>
              <a:t>Relative CO</a:t>
            </a:r>
            <a:r>
              <a:rPr lang="en-US" sz="2400" b="1" baseline="-25000" dirty="0" smtClean="0">
                <a:solidFill>
                  <a:srgbClr val="0066FF"/>
                </a:solidFill>
                <a:latin typeface="Arial Narrow" pitchFamily="34" charset="0"/>
              </a:rPr>
              <a:t>2</a:t>
            </a:r>
            <a:r>
              <a:rPr lang="en-US" sz="2400" b="1" dirty="0" smtClean="0">
                <a:solidFill>
                  <a:srgbClr val="0066FF"/>
                </a:solidFill>
                <a:latin typeface="Arial Narrow" pitchFamily="34" charset="0"/>
              </a:rPr>
              <a:t> permeability</a:t>
            </a:r>
            <a:endParaRPr lang="en-US" sz="2400" b="1" baseline="-25000" dirty="0">
              <a:solidFill>
                <a:srgbClr val="0066FF"/>
              </a:solidFill>
              <a:latin typeface="Arial Narrow" pitchFamily="34" charset="0"/>
            </a:endParaRPr>
          </a:p>
        </p:txBody>
      </p:sp>
      <p:sp>
        <p:nvSpPr>
          <p:cNvPr id="152" name="Rectangle 203"/>
          <p:cNvSpPr>
            <a:spLocks noChangeArrowheads="1"/>
          </p:cNvSpPr>
          <p:nvPr/>
        </p:nvSpPr>
        <p:spPr bwMode="auto">
          <a:xfrm>
            <a:off x="5560300" y="6433938"/>
            <a:ext cx="33887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r>
              <a:rPr lang="en-US" sz="2000" dirty="0">
                <a:latin typeface="Arial Narrow" pitchFamily="34" charset="0"/>
              </a:rPr>
              <a:t> </a:t>
            </a:r>
            <a:r>
              <a:rPr lang="en-US" sz="2000" dirty="0" smtClean="0">
                <a:latin typeface="Arial Narrow" pitchFamily="34" charset="0"/>
              </a:rPr>
              <a:t>Musa-Aziz, Chen </a:t>
            </a:r>
            <a:r>
              <a:rPr lang="en-US" sz="2000" dirty="0">
                <a:latin typeface="Arial Narrow" pitchFamily="34" charset="0"/>
              </a:rPr>
              <a:t>et al, </a:t>
            </a:r>
            <a:r>
              <a:rPr lang="en-US" sz="2000" i="1" dirty="0">
                <a:latin typeface="Arial Narrow" pitchFamily="34" charset="0"/>
              </a:rPr>
              <a:t>PNAS</a:t>
            </a:r>
            <a:r>
              <a:rPr lang="en-US" sz="2000" dirty="0">
                <a:latin typeface="Arial Narrow" pitchFamily="34" charset="0"/>
              </a:rPr>
              <a:t>, 2009</a:t>
            </a:r>
          </a:p>
        </p:txBody>
      </p:sp>
      <p:sp>
        <p:nvSpPr>
          <p:cNvPr id="153" name="Rectangle 297"/>
          <p:cNvSpPr>
            <a:spLocks noChangeArrowheads="1"/>
          </p:cNvSpPr>
          <p:nvPr/>
        </p:nvSpPr>
        <p:spPr bwMode="auto">
          <a:xfrm>
            <a:off x="207297" y="5149390"/>
            <a:ext cx="171133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sz="2400" b="1" dirty="0" smtClean="0">
                <a:solidFill>
                  <a:srgbClr val="0066FF"/>
                </a:solidFill>
                <a:latin typeface="Arial Narrow" pitchFamily="34" charset="0"/>
              </a:rPr>
              <a:t>Relative NH</a:t>
            </a:r>
            <a:r>
              <a:rPr lang="en-US" sz="2400" b="1" baseline="-25000" dirty="0" smtClean="0">
                <a:solidFill>
                  <a:srgbClr val="0066FF"/>
                </a:solidFill>
                <a:latin typeface="Arial Narrow" pitchFamily="34" charset="0"/>
              </a:rPr>
              <a:t>3</a:t>
            </a:r>
            <a:r>
              <a:rPr lang="en-US" sz="2400" b="1" dirty="0" smtClean="0">
                <a:solidFill>
                  <a:srgbClr val="0066FF"/>
                </a:solidFill>
                <a:latin typeface="Arial Narrow" pitchFamily="34" charset="0"/>
              </a:rPr>
              <a:t> permeability</a:t>
            </a:r>
            <a:endParaRPr lang="en-US" sz="2400" b="1" baseline="-25000" dirty="0">
              <a:solidFill>
                <a:srgbClr val="0066FF"/>
              </a:solidFill>
              <a:latin typeface="Arial Narrow" pitchFamily="34" charset="0"/>
            </a:endParaRPr>
          </a:p>
        </p:txBody>
      </p:sp>
      <p:sp>
        <p:nvSpPr>
          <p:cNvPr id="148" name="Rectangle 2"/>
          <p:cNvSpPr>
            <a:spLocks noChangeArrowheads="1"/>
          </p:cNvSpPr>
          <p:nvPr/>
        </p:nvSpPr>
        <p:spPr bwMode="auto">
          <a:xfrm>
            <a:off x="0" y="11430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3600" b="1" dirty="0" smtClean="0">
                <a:solidFill>
                  <a:schemeClr val="tx2"/>
                </a:solidFill>
                <a:latin typeface="Arial Narrow" pitchFamily="34" charset="0"/>
              </a:rPr>
              <a:t>First Example of Gas Selectivity by Channels</a:t>
            </a:r>
            <a:endParaRPr lang="en-US" sz="3600" b="1" baseline="-25000" dirty="0">
              <a:solidFill>
                <a:schemeClr val="tx2"/>
              </a:solidFill>
              <a:latin typeface="Arial Narrow"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91" name="Line 5"/>
          <p:cNvSpPr>
            <a:spLocks noChangeShapeType="1"/>
          </p:cNvSpPr>
          <p:nvPr/>
        </p:nvSpPr>
        <p:spPr bwMode="auto">
          <a:xfrm>
            <a:off x="357158" y="1094406"/>
            <a:ext cx="831600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45" name="Rectangle 153"/>
          <p:cNvSpPr>
            <a:spLocks noChangeArrowheads="1"/>
          </p:cNvSpPr>
          <p:nvPr/>
        </p:nvSpPr>
        <p:spPr bwMode="auto">
          <a:xfrm rot="-5400000">
            <a:off x="2864306" y="344735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AQP1</a:t>
            </a:r>
            <a:endParaRPr lang="en-US" sz="2000">
              <a:solidFill>
                <a:schemeClr val="tx1"/>
              </a:solidFill>
              <a:latin typeface="Arial Narrow" pitchFamily="34" charset="0"/>
            </a:endParaRPr>
          </a:p>
        </p:txBody>
      </p:sp>
      <p:sp>
        <p:nvSpPr>
          <p:cNvPr id="35846" name="Rectangle 154"/>
          <p:cNvSpPr>
            <a:spLocks noChangeArrowheads="1"/>
          </p:cNvSpPr>
          <p:nvPr/>
        </p:nvSpPr>
        <p:spPr bwMode="auto">
          <a:xfrm rot="-5400000">
            <a:off x="3196888" y="3448149"/>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AQP4</a:t>
            </a:r>
            <a:endParaRPr lang="en-US" sz="2000">
              <a:solidFill>
                <a:schemeClr val="tx1"/>
              </a:solidFill>
              <a:latin typeface="Arial Narrow" pitchFamily="34" charset="0"/>
            </a:endParaRPr>
          </a:p>
        </p:txBody>
      </p:sp>
      <p:sp>
        <p:nvSpPr>
          <p:cNvPr id="35847" name="Rectangle 155"/>
          <p:cNvSpPr>
            <a:spLocks noChangeArrowheads="1"/>
          </p:cNvSpPr>
          <p:nvPr/>
        </p:nvSpPr>
        <p:spPr bwMode="auto">
          <a:xfrm rot="-5400000">
            <a:off x="3533437" y="3448943"/>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AQP5</a:t>
            </a:r>
            <a:endParaRPr lang="en-US" sz="2000">
              <a:solidFill>
                <a:schemeClr val="tx1"/>
              </a:solidFill>
              <a:latin typeface="Arial Narrow" pitchFamily="34" charset="0"/>
            </a:endParaRPr>
          </a:p>
        </p:txBody>
      </p:sp>
      <p:sp>
        <p:nvSpPr>
          <p:cNvPr id="35848" name="Rectangle 156"/>
          <p:cNvSpPr>
            <a:spLocks noChangeArrowheads="1"/>
          </p:cNvSpPr>
          <p:nvPr/>
        </p:nvSpPr>
        <p:spPr bwMode="auto">
          <a:xfrm rot="-5400000">
            <a:off x="3893239" y="3441005"/>
            <a:ext cx="5145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AmtB</a:t>
            </a:r>
            <a:endParaRPr lang="en-US" sz="2000">
              <a:solidFill>
                <a:schemeClr val="tx1"/>
              </a:solidFill>
              <a:latin typeface="Arial Narrow" pitchFamily="34" charset="0"/>
            </a:endParaRPr>
          </a:p>
        </p:txBody>
      </p:sp>
      <p:grpSp>
        <p:nvGrpSpPr>
          <p:cNvPr id="2" name="Group 157"/>
          <p:cNvGrpSpPr>
            <a:grpSpLocks/>
          </p:cNvGrpSpPr>
          <p:nvPr/>
        </p:nvGrpSpPr>
        <p:grpSpPr bwMode="auto">
          <a:xfrm>
            <a:off x="3862389" y="2273780"/>
            <a:ext cx="579438" cy="919005"/>
            <a:chOff x="1552" y="1331"/>
            <a:chExt cx="365" cy="397"/>
          </a:xfrm>
        </p:grpSpPr>
        <p:sp>
          <p:nvSpPr>
            <p:cNvPr id="35985" name="Text Box 158"/>
            <p:cNvSpPr txBox="1">
              <a:spLocks noChangeArrowheads="1"/>
            </p:cNvSpPr>
            <p:nvPr/>
          </p:nvSpPr>
          <p:spPr bwMode="auto">
            <a:xfrm>
              <a:off x="1552" y="1331"/>
              <a:ext cx="36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(16)</a:t>
              </a:r>
            </a:p>
          </p:txBody>
        </p:sp>
        <p:sp>
          <p:nvSpPr>
            <p:cNvPr id="35986" name="Rectangle 159"/>
            <p:cNvSpPr>
              <a:spLocks noChangeArrowheads="1"/>
            </p:cNvSpPr>
            <p:nvPr/>
          </p:nvSpPr>
          <p:spPr bwMode="auto">
            <a:xfrm>
              <a:off x="1655" y="1514"/>
              <a:ext cx="164" cy="214"/>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 name="Group 160"/>
            <p:cNvGrpSpPr>
              <a:grpSpLocks/>
            </p:cNvGrpSpPr>
            <p:nvPr/>
          </p:nvGrpSpPr>
          <p:grpSpPr bwMode="auto">
            <a:xfrm>
              <a:off x="1702" y="1468"/>
              <a:ext cx="67" cy="46"/>
              <a:chOff x="1702" y="1468"/>
              <a:chExt cx="67" cy="46"/>
            </a:xfrm>
          </p:grpSpPr>
          <p:sp>
            <p:nvSpPr>
              <p:cNvPr id="35988" name="Line 161"/>
              <p:cNvSpPr>
                <a:spLocks noChangeShapeType="1"/>
              </p:cNvSpPr>
              <p:nvPr/>
            </p:nvSpPr>
            <p:spPr bwMode="auto">
              <a:xfrm flipV="1">
                <a:off x="1737" y="1468"/>
                <a:ext cx="1" cy="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89" name="Line 162"/>
              <p:cNvSpPr>
                <a:spLocks noChangeShapeType="1"/>
              </p:cNvSpPr>
              <p:nvPr/>
            </p:nvSpPr>
            <p:spPr bwMode="auto">
              <a:xfrm>
                <a:off x="1702" y="146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850" name="Rectangle 163"/>
          <p:cNvSpPr>
            <a:spLocks noChangeArrowheads="1"/>
          </p:cNvSpPr>
          <p:nvPr/>
        </p:nvSpPr>
        <p:spPr bwMode="auto">
          <a:xfrm rot="-5400000">
            <a:off x="4181877" y="3451324"/>
            <a:ext cx="5738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RhAG</a:t>
            </a:r>
            <a:endParaRPr lang="en-US" sz="2000">
              <a:solidFill>
                <a:schemeClr val="tx1"/>
              </a:solidFill>
              <a:latin typeface="Arial Narrow" pitchFamily="34" charset="0"/>
            </a:endParaRPr>
          </a:p>
        </p:txBody>
      </p:sp>
      <p:grpSp>
        <p:nvGrpSpPr>
          <p:cNvPr id="4" name="Group 164"/>
          <p:cNvGrpSpPr>
            <a:grpSpLocks/>
          </p:cNvGrpSpPr>
          <p:nvPr/>
        </p:nvGrpSpPr>
        <p:grpSpPr bwMode="auto">
          <a:xfrm>
            <a:off x="3856039" y="4035425"/>
            <a:ext cx="598488" cy="1607693"/>
            <a:chOff x="1548" y="2142"/>
            <a:chExt cx="377" cy="614"/>
          </a:xfrm>
        </p:grpSpPr>
        <p:sp>
          <p:nvSpPr>
            <p:cNvPr id="35981" name="Rectangle 165"/>
            <p:cNvSpPr>
              <a:spLocks noChangeArrowheads="1"/>
            </p:cNvSpPr>
            <p:nvPr/>
          </p:nvSpPr>
          <p:spPr bwMode="auto">
            <a:xfrm>
              <a:off x="1655" y="2142"/>
              <a:ext cx="164" cy="350"/>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82" name="Line 166"/>
            <p:cNvSpPr>
              <a:spLocks noChangeShapeType="1"/>
            </p:cNvSpPr>
            <p:nvPr/>
          </p:nvSpPr>
          <p:spPr bwMode="auto">
            <a:xfrm>
              <a:off x="1702" y="253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3" name="Line 167"/>
            <p:cNvSpPr>
              <a:spLocks noChangeShapeType="1"/>
            </p:cNvSpPr>
            <p:nvPr/>
          </p:nvSpPr>
          <p:spPr bwMode="auto">
            <a:xfrm>
              <a:off x="1737" y="2490"/>
              <a:ext cx="0" cy="4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4" name="Text Box 168"/>
            <p:cNvSpPr txBox="1">
              <a:spLocks noChangeArrowheads="1"/>
            </p:cNvSpPr>
            <p:nvPr/>
          </p:nvSpPr>
          <p:spPr bwMode="auto">
            <a:xfrm>
              <a:off x="1548" y="2544"/>
              <a:ext cx="37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(16)</a:t>
              </a:r>
            </a:p>
          </p:txBody>
        </p:sp>
      </p:grpSp>
      <p:grpSp>
        <p:nvGrpSpPr>
          <p:cNvPr id="5" name="Group 169"/>
          <p:cNvGrpSpPr>
            <a:grpSpLocks/>
          </p:cNvGrpSpPr>
          <p:nvPr/>
        </p:nvGrpSpPr>
        <p:grpSpPr bwMode="auto">
          <a:xfrm>
            <a:off x="4164014" y="4035423"/>
            <a:ext cx="617538" cy="1751704"/>
            <a:chOff x="1742" y="2142"/>
            <a:chExt cx="389" cy="669"/>
          </a:xfrm>
        </p:grpSpPr>
        <p:sp>
          <p:nvSpPr>
            <p:cNvPr id="35976" name="Rectangle 170"/>
            <p:cNvSpPr>
              <a:spLocks noChangeArrowheads="1"/>
            </p:cNvSpPr>
            <p:nvPr/>
          </p:nvSpPr>
          <p:spPr bwMode="auto">
            <a:xfrm>
              <a:off x="1857" y="2142"/>
              <a:ext cx="164" cy="396"/>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6" name="Group 171"/>
            <p:cNvGrpSpPr>
              <a:grpSpLocks/>
            </p:cNvGrpSpPr>
            <p:nvPr/>
          </p:nvGrpSpPr>
          <p:grpSpPr bwMode="auto">
            <a:xfrm>
              <a:off x="1904" y="2538"/>
              <a:ext cx="67" cy="50"/>
              <a:chOff x="1904" y="2538"/>
              <a:chExt cx="67" cy="50"/>
            </a:xfrm>
          </p:grpSpPr>
          <p:sp>
            <p:nvSpPr>
              <p:cNvPr id="35979" name="Line 172"/>
              <p:cNvSpPr>
                <a:spLocks noChangeShapeType="1"/>
              </p:cNvSpPr>
              <p:nvPr/>
            </p:nvSpPr>
            <p:spPr bwMode="auto">
              <a:xfrm>
                <a:off x="1904" y="258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80" name="Line 173"/>
              <p:cNvSpPr>
                <a:spLocks noChangeShapeType="1"/>
              </p:cNvSpPr>
              <p:nvPr/>
            </p:nvSpPr>
            <p:spPr bwMode="auto">
              <a:xfrm>
                <a:off x="1939" y="2538"/>
                <a:ext cx="0" cy="5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978" name="Text Box 174"/>
            <p:cNvSpPr txBox="1">
              <a:spLocks noChangeArrowheads="1"/>
            </p:cNvSpPr>
            <p:nvPr/>
          </p:nvSpPr>
          <p:spPr bwMode="auto">
            <a:xfrm>
              <a:off x="1742" y="2599"/>
              <a:ext cx="389"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(24)</a:t>
              </a:r>
            </a:p>
          </p:txBody>
        </p:sp>
      </p:grpSp>
      <p:grpSp>
        <p:nvGrpSpPr>
          <p:cNvPr id="7" name="Group 175"/>
          <p:cNvGrpSpPr>
            <a:grpSpLocks/>
          </p:cNvGrpSpPr>
          <p:nvPr/>
        </p:nvGrpSpPr>
        <p:grpSpPr bwMode="auto">
          <a:xfrm>
            <a:off x="3525839" y="4035424"/>
            <a:ext cx="587375" cy="741005"/>
            <a:chOff x="1340" y="2142"/>
            <a:chExt cx="370" cy="283"/>
          </a:xfrm>
        </p:grpSpPr>
        <p:sp>
          <p:nvSpPr>
            <p:cNvPr id="35971" name="Rectangle 176"/>
            <p:cNvSpPr>
              <a:spLocks noChangeArrowheads="1"/>
            </p:cNvSpPr>
            <p:nvPr/>
          </p:nvSpPr>
          <p:spPr bwMode="auto">
            <a:xfrm>
              <a:off x="1443" y="2142"/>
              <a:ext cx="164" cy="53"/>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8" name="Group 177"/>
            <p:cNvGrpSpPr>
              <a:grpSpLocks/>
            </p:cNvGrpSpPr>
            <p:nvPr/>
          </p:nvGrpSpPr>
          <p:grpSpPr bwMode="auto">
            <a:xfrm>
              <a:off x="1490" y="2195"/>
              <a:ext cx="67" cy="31"/>
              <a:chOff x="1490" y="2195"/>
              <a:chExt cx="67" cy="31"/>
            </a:xfrm>
          </p:grpSpPr>
          <p:sp>
            <p:nvSpPr>
              <p:cNvPr id="35974" name="Line 178"/>
              <p:cNvSpPr>
                <a:spLocks noChangeShapeType="1"/>
              </p:cNvSpPr>
              <p:nvPr/>
            </p:nvSpPr>
            <p:spPr bwMode="auto">
              <a:xfrm>
                <a:off x="1490" y="222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75" name="Line 179"/>
              <p:cNvSpPr>
                <a:spLocks noChangeShapeType="1"/>
              </p:cNvSpPr>
              <p:nvPr/>
            </p:nvSpPr>
            <p:spPr bwMode="auto">
              <a:xfrm>
                <a:off x="1525" y="2195"/>
                <a:ext cx="0" cy="29"/>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973" name="Text Box 180"/>
            <p:cNvSpPr txBox="1">
              <a:spLocks noChangeArrowheads="1"/>
            </p:cNvSpPr>
            <p:nvPr/>
          </p:nvSpPr>
          <p:spPr bwMode="auto">
            <a:xfrm>
              <a:off x="1340" y="2213"/>
              <a:ext cx="37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(17)</a:t>
              </a:r>
            </a:p>
          </p:txBody>
        </p:sp>
      </p:grpSp>
      <p:grpSp>
        <p:nvGrpSpPr>
          <p:cNvPr id="9" name="Group 181"/>
          <p:cNvGrpSpPr>
            <a:grpSpLocks/>
          </p:cNvGrpSpPr>
          <p:nvPr/>
        </p:nvGrpSpPr>
        <p:grpSpPr bwMode="auto">
          <a:xfrm>
            <a:off x="2852739" y="4035420"/>
            <a:ext cx="596900" cy="955713"/>
            <a:chOff x="916" y="2142"/>
            <a:chExt cx="376" cy="365"/>
          </a:xfrm>
        </p:grpSpPr>
        <p:sp>
          <p:nvSpPr>
            <p:cNvPr id="35967" name="Rectangle 182"/>
            <p:cNvSpPr>
              <a:spLocks noChangeArrowheads="1"/>
            </p:cNvSpPr>
            <p:nvPr/>
          </p:nvSpPr>
          <p:spPr bwMode="auto">
            <a:xfrm>
              <a:off x="1021" y="2142"/>
              <a:ext cx="164" cy="151"/>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68" name="Line 183"/>
            <p:cNvSpPr>
              <a:spLocks noChangeShapeType="1"/>
            </p:cNvSpPr>
            <p:nvPr/>
          </p:nvSpPr>
          <p:spPr bwMode="auto">
            <a:xfrm>
              <a:off x="1101" y="2293"/>
              <a:ext cx="2" cy="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69" name="Line 184"/>
            <p:cNvSpPr>
              <a:spLocks noChangeShapeType="1"/>
            </p:cNvSpPr>
            <p:nvPr/>
          </p:nvSpPr>
          <p:spPr bwMode="auto">
            <a:xfrm>
              <a:off x="1069" y="229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70" name="Text Box 185"/>
            <p:cNvSpPr txBox="1">
              <a:spLocks noChangeArrowheads="1"/>
            </p:cNvSpPr>
            <p:nvPr/>
          </p:nvSpPr>
          <p:spPr bwMode="auto">
            <a:xfrm>
              <a:off x="916" y="2294"/>
              <a:ext cx="376"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(10)</a:t>
              </a:r>
            </a:p>
          </p:txBody>
        </p:sp>
      </p:grpSp>
      <p:sp>
        <p:nvSpPr>
          <p:cNvPr id="35855" name="Rectangle 186"/>
          <p:cNvSpPr>
            <a:spLocks noChangeArrowheads="1"/>
          </p:cNvSpPr>
          <p:nvPr/>
        </p:nvSpPr>
        <p:spPr bwMode="auto">
          <a:xfrm rot="-5400000">
            <a:off x="2519818" y="3442593"/>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AQP0</a:t>
            </a:r>
            <a:endParaRPr lang="en-US" sz="2000" dirty="0">
              <a:solidFill>
                <a:schemeClr val="tx1"/>
              </a:solidFill>
              <a:latin typeface="Arial Narrow" pitchFamily="34" charset="0"/>
            </a:endParaRPr>
          </a:p>
        </p:txBody>
      </p:sp>
      <p:sp>
        <p:nvSpPr>
          <p:cNvPr id="35958" name="Rectangle 188"/>
          <p:cNvSpPr>
            <a:spLocks noChangeArrowheads="1"/>
          </p:cNvSpPr>
          <p:nvPr/>
        </p:nvSpPr>
        <p:spPr bwMode="auto">
          <a:xfrm>
            <a:off x="1989119" y="2997897"/>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0.00</a:t>
            </a:r>
            <a:endParaRPr lang="en-US" sz="2000" dirty="0">
              <a:solidFill>
                <a:schemeClr val="tx1"/>
              </a:solidFill>
              <a:latin typeface="Arial Narrow" pitchFamily="34" charset="0"/>
            </a:endParaRPr>
          </a:p>
        </p:txBody>
      </p:sp>
      <p:sp>
        <p:nvSpPr>
          <p:cNvPr id="35959" name="Rectangle 189"/>
          <p:cNvSpPr>
            <a:spLocks noChangeArrowheads="1"/>
          </p:cNvSpPr>
          <p:nvPr/>
        </p:nvSpPr>
        <p:spPr bwMode="auto">
          <a:xfrm>
            <a:off x="1989119" y="2264082"/>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0.05</a:t>
            </a:r>
            <a:endParaRPr lang="en-US" sz="2000">
              <a:solidFill>
                <a:schemeClr val="tx1"/>
              </a:solidFill>
              <a:latin typeface="Arial Narrow" pitchFamily="34" charset="0"/>
            </a:endParaRPr>
          </a:p>
        </p:txBody>
      </p:sp>
      <p:sp>
        <p:nvSpPr>
          <p:cNvPr id="35960" name="Rectangle 190"/>
          <p:cNvSpPr>
            <a:spLocks noChangeArrowheads="1"/>
          </p:cNvSpPr>
          <p:nvPr/>
        </p:nvSpPr>
        <p:spPr bwMode="auto">
          <a:xfrm>
            <a:off x="1989119" y="1500174"/>
            <a:ext cx="4087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0.10</a:t>
            </a:r>
            <a:endParaRPr lang="en-US" sz="2000">
              <a:solidFill>
                <a:schemeClr val="tx1"/>
              </a:solidFill>
              <a:latin typeface="Arial Narrow" pitchFamily="34" charset="0"/>
            </a:endParaRPr>
          </a:p>
        </p:txBody>
      </p:sp>
      <p:sp>
        <p:nvSpPr>
          <p:cNvPr id="35961" name="Rectangle 191"/>
          <p:cNvSpPr>
            <a:spLocks noChangeArrowheads="1"/>
          </p:cNvSpPr>
          <p:nvPr/>
        </p:nvSpPr>
        <p:spPr bwMode="auto">
          <a:xfrm>
            <a:off x="285720" y="2157598"/>
            <a:ext cx="181454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2400" b="1" dirty="0">
                <a:solidFill>
                  <a:schemeClr val="tx1"/>
                </a:solidFill>
                <a:latin typeface="Arial Narrow" pitchFamily="34" charset="0"/>
              </a:rPr>
              <a:t>(</a:t>
            </a:r>
            <a:r>
              <a:rPr lang="en-US" sz="2400" b="1" dirty="0">
                <a:solidFill>
                  <a:schemeClr val="tx1"/>
                </a:solidFill>
                <a:latin typeface="Arial Narrow" pitchFamily="34" charset="0"/>
                <a:sym typeface="Symbol" pitchFamily="18" charset="2"/>
              </a:rPr>
              <a:t></a:t>
            </a:r>
            <a:r>
              <a:rPr lang="en-US" sz="2400" b="1" dirty="0" err="1">
                <a:solidFill>
                  <a:schemeClr val="tx1"/>
                </a:solidFill>
                <a:latin typeface="Arial Narrow" pitchFamily="34" charset="0"/>
                <a:sym typeface="Symbol" pitchFamily="18" charset="2"/>
              </a:rPr>
              <a:t>pH</a:t>
            </a:r>
            <a:r>
              <a:rPr lang="en-US" sz="2400" b="1" baseline="-25000" dirty="0" err="1">
                <a:solidFill>
                  <a:schemeClr val="tx1"/>
                </a:solidFill>
                <a:latin typeface="Arial Narrow" pitchFamily="34" charset="0"/>
                <a:sym typeface="Symbol" pitchFamily="18" charset="2"/>
              </a:rPr>
              <a:t>S</a:t>
            </a:r>
            <a:r>
              <a:rPr lang="en-US" sz="2400" b="1" dirty="0">
                <a:solidFill>
                  <a:schemeClr val="tx1"/>
                </a:solidFill>
                <a:latin typeface="Arial Narrow" pitchFamily="34" charset="0"/>
                <a:sym typeface="Symbol" pitchFamily="18" charset="2"/>
              </a:rPr>
              <a:t>*)</a:t>
            </a:r>
            <a:r>
              <a:rPr lang="en-US" sz="2400" b="1" baseline="-25000" dirty="0">
                <a:solidFill>
                  <a:schemeClr val="tx1"/>
                </a:solidFill>
                <a:latin typeface="Arial Narrow" pitchFamily="34" charset="0"/>
              </a:rPr>
              <a:t>CO</a:t>
            </a:r>
            <a:r>
              <a:rPr lang="en-US" b="1" baseline="-50000" dirty="0">
                <a:solidFill>
                  <a:schemeClr val="tx1"/>
                </a:solidFill>
                <a:latin typeface="Arial Narrow" pitchFamily="34" charset="0"/>
              </a:rPr>
              <a:t>2</a:t>
            </a:r>
          </a:p>
        </p:txBody>
      </p:sp>
      <p:grpSp>
        <p:nvGrpSpPr>
          <p:cNvPr id="10" name="Group 192"/>
          <p:cNvGrpSpPr>
            <a:grpSpLocks/>
          </p:cNvGrpSpPr>
          <p:nvPr/>
        </p:nvGrpSpPr>
        <p:grpSpPr bwMode="auto">
          <a:xfrm>
            <a:off x="2500314" y="1652956"/>
            <a:ext cx="2286000" cy="1534761"/>
            <a:chOff x="694" y="1033"/>
            <a:chExt cx="1440" cy="663"/>
          </a:xfrm>
        </p:grpSpPr>
        <p:sp>
          <p:nvSpPr>
            <p:cNvPr id="35963" name="Line 193"/>
            <p:cNvSpPr>
              <a:spLocks noChangeShapeType="1"/>
            </p:cNvSpPr>
            <p:nvPr/>
          </p:nvSpPr>
          <p:spPr bwMode="auto">
            <a:xfrm>
              <a:off x="698" y="1033"/>
              <a:ext cx="0" cy="66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sp>
          <p:nvSpPr>
            <p:cNvPr id="35964" name="Line 194"/>
            <p:cNvSpPr>
              <a:spLocks noChangeShapeType="1"/>
            </p:cNvSpPr>
            <p:nvPr/>
          </p:nvSpPr>
          <p:spPr bwMode="auto">
            <a:xfrm>
              <a:off x="695" y="1036"/>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65" name="Line 195"/>
            <p:cNvSpPr>
              <a:spLocks noChangeShapeType="1"/>
            </p:cNvSpPr>
            <p:nvPr/>
          </p:nvSpPr>
          <p:spPr bwMode="auto">
            <a:xfrm>
              <a:off x="695" y="1372"/>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66" name="Line 196"/>
            <p:cNvSpPr>
              <a:spLocks noChangeShapeType="1"/>
            </p:cNvSpPr>
            <p:nvPr/>
          </p:nvSpPr>
          <p:spPr bwMode="auto">
            <a:xfrm>
              <a:off x="694" y="1693"/>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grpSp>
      <p:grpSp>
        <p:nvGrpSpPr>
          <p:cNvPr id="11" name="Group 197"/>
          <p:cNvGrpSpPr>
            <a:grpSpLocks/>
          </p:cNvGrpSpPr>
          <p:nvPr/>
        </p:nvGrpSpPr>
        <p:grpSpPr bwMode="auto">
          <a:xfrm>
            <a:off x="2535239" y="2360021"/>
            <a:ext cx="527050" cy="826409"/>
            <a:chOff x="716" y="1367"/>
            <a:chExt cx="332" cy="357"/>
          </a:xfrm>
        </p:grpSpPr>
        <p:sp>
          <p:nvSpPr>
            <p:cNvPr id="35953" name="Rectangle 198"/>
            <p:cNvSpPr>
              <a:spLocks noChangeArrowheads="1"/>
            </p:cNvSpPr>
            <p:nvPr/>
          </p:nvSpPr>
          <p:spPr bwMode="auto">
            <a:xfrm>
              <a:off x="806" y="1597"/>
              <a:ext cx="161" cy="127"/>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54" name="Text Box 199"/>
            <p:cNvSpPr txBox="1">
              <a:spLocks noChangeArrowheads="1"/>
            </p:cNvSpPr>
            <p:nvPr/>
          </p:nvSpPr>
          <p:spPr bwMode="auto">
            <a:xfrm>
              <a:off x="716" y="1367"/>
              <a:ext cx="332"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12" name="Group 200"/>
            <p:cNvGrpSpPr>
              <a:grpSpLocks/>
            </p:cNvGrpSpPr>
            <p:nvPr/>
          </p:nvGrpSpPr>
          <p:grpSpPr bwMode="auto">
            <a:xfrm>
              <a:off x="851" y="1579"/>
              <a:ext cx="67" cy="17"/>
              <a:chOff x="1745" y="910"/>
              <a:chExt cx="67" cy="17"/>
            </a:xfrm>
          </p:grpSpPr>
          <p:sp>
            <p:nvSpPr>
              <p:cNvPr id="35956" name="Line 201"/>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57" name="Line 202"/>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3" name="Group 203"/>
          <p:cNvGrpSpPr>
            <a:grpSpLocks/>
          </p:cNvGrpSpPr>
          <p:nvPr/>
        </p:nvGrpSpPr>
        <p:grpSpPr bwMode="auto">
          <a:xfrm>
            <a:off x="2882902" y="1786793"/>
            <a:ext cx="512762" cy="1402814"/>
            <a:chOff x="935" y="1120"/>
            <a:chExt cx="323" cy="606"/>
          </a:xfrm>
        </p:grpSpPr>
        <p:sp>
          <p:nvSpPr>
            <p:cNvPr id="35948" name="Text Box 204"/>
            <p:cNvSpPr txBox="1">
              <a:spLocks noChangeArrowheads="1"/>
            </p:cNvSpPr>
            <p:nvPr/>
          </p:nvSpPr>
          <p:spPr bwMode="auto">
            <a:xfrm>
              <a:off x="935" y="1120"/>
              <a:ext cx="32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(10)</a:t>
              </a:r>
            </a:p>
          </p:txBody>
        </p:sp>
        <p:sp>
          <p:nvSpPr>
            <p:cNvPr id="35949" name="Rectangle 205"/>
            <p:cNvSpPr>
              <a:spLocks noChangeArrowheads="1"/>
            </p:cNvSpPr>
            <p:nvPr/>
          </p:nvSpPr>
          <p:spPr bwMode="auto">
            <a:xfrm>
              <a:off x="1021" y="1344"/>
              <a:ext cx="164" cy="382"/>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4" name="Group 206"/>
            <p:cNvGrpSpPr>
              <a:grpSpLocks/>
            </p:cNvGrpSpPr>
            <p:nvPr/>
          </p:nvGrpSpPr>
          <p:grpSpPr bwMode="auto">
            <a:xfrm>
              <a:off x="1065" y="1295"/>
              <a:ext cx="67" cy="52"/>
              <a:chOff x="1745" y="910"/>
              <a:chExt cx="67" cy="17"/>
            </a:xfrm>
          </p:grpSpPr>
          <p:sp>
            <p:nvSpPr>
              <p:cNvPr id="35951" name="Line 207"/>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52" name="Line 208"/>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5" name="Group 209"/>
          <p:cNvGrpSpPr>
            <a:grpSpLocks/>
          </p:cNvGrpSpPr>
          <p:nvPr/>
        </p:nvGrpSpPr>
        <p:grpSpPr bwMode="auto">
          <a:xfrm>
            <a:off x="3241677" y="2173379"/>
            <a:ext cx="488950" cy="1016230"/>
            <a:chOff x="1161" y="1287"/>
            <a:chExt cx="308" cy="439"/>
          </a:xfrm>
        </p:grpSpPr>
        <p:sp>
          <p:nvSpPr>
            <p:cNvPr id="35943" name="Text Box 210"/>
            <p:cNvSpPr txBox="1">
              <a:spLocks noChangeArrowheads="1"/>
            </p:cNvSpPr>
            <p:nvPr/>
          </p:nvSpPr>
          <p:spPr bwMode="auto">
            <a:xfrm>
              <a:off x="1161" y="1287"/>
              <a:ext cx="308"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(14)</a:t>
              </a:r>
            </a:p>
          </p:txBody>
        </p:sp>
        <p:sp>
          <p:nvSpPr>
            <p:cNvPr id="35944" name="Rectangle 211"/>
            <p:cNvSpPr>
              <a:spLocks noChangeArrowheads="1"/>
            </p:cNvSpPr>
            <p:nvPr/>
          </p:nvSpPr>
          <p:spPr bwMode="auto">
            <a:xfrm>
              <a:off x="1231" y="1476"/>
              <a:ext cx="164" cy="250"/>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6" name="Group 212"/>
            <p:cNvGrpSpPr>
              <a:grpSpLocks/>
            </p:cNvGrpSpPr>
            <p:nvPr/>
          </p:nvGrpSpPr>
          <p:grpSpPr bwMode="auto">
            <a:xfrm>
              <a:off x="1283" y="1433"/>
              <a:ext cx="67" cy="46"/>
              <a:chOff x="1745" y="910"/>
              <a:chExt cx="67" cy="17"/>
            </a:xfrm>
          </p:grpSpPr>
          <p:sp>
            <p:nvSpPr>
              <p:cNvPr id="35946" name="Line 213"/>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47" name="Line 214"/>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7" name="Group 215"/>
          <p:cNvGrpSpPr>
            <a:grpSpLocks/>
          </p:cNvGrpSpPr>
          <p:nvPr/>
        </p:nvGrpSpPr>
        <p:grpSpPr bwMode="auto">
          <a:xfrm>
            <a:off x="4205289" y="2358573"/>
            <a:ext cx="508000" cy="831040"/>
            <a:chOff x="1768" y="1367"/>
            <a:chExt cx="320" cy="359"/>
          </a:xfrm>
        </p:grpSpPr>
        <p:sp>
          <p:nvSpPr>
            <p:cNvPr id="35938" name="Text Box 216"/>
            <p:cNvSpPr txBox="1">
              <a:spLocks noChangeArrowheads="1"/>
            </p:cNvSpPr>
            <p:nvPr/>
          </p:nvSpPr>
          <p:spPr bwMode="auto">
            <a:xfrm>
              <a:off x="1768" y="1367"/>
              <a:ext cx="32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(24)</a:t>
              </a:r>
            </a:p>
          </p:txBody>
        </p:sp>
        <p:sp>
          <p:nvSpPr>
            <p:cNvPr id="35939" name="Rectangle 217"/>
            <p:cNvSpPr>
              <a:spLocks noChangeArrowheads="1"/>
            </p:cNvSpPr>
            <p:nvPr/>
          </p:nvSpPr>
          <p:spPr bwMode="auto">
            <a:xfrm>
              <a:off x="1857" y="1527"/>
              <a:ext cx="164" cy="19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8" name="Group 218"/>
            <p:cNvGrpSpPr>
              <a:grpSpLocks/>
            </p:cNvGrpSpPr>
            <p:nvPr/>
          </p:nvGrpSpPr>
          <p:grpSpPr bwMode="auto">
            <a:xfrm>
              <a:off x="1899" y="1510"/>
              <a:ext cx="67" cy="17"/>
              <a:chOff x="1745" y="910"/>
              <a:chExt cx="67" cy="17"/>
            </a:xfrm>
          </p:grpSpPr>
          <p:sp>
            <p:nvSpPr>
              <p:cNvPr id="35941" name="Line 219"/>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42" name="Line 220"/>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9" name="Group 221"/>
          <p:cNvGrpSpPr>
            <a:grpSpLocks/>
          </p:cNvGrpSpPr>
          <p:nvPr/>
        </p:nvGrpSpPr>
        <p:grpSpPr bwMode="auto">
          <a:xfrm>
            <a:off x="3529014" y="1724291"/>
            <a:ext cx="560388" cy="1465314"/>
            <a:chOff x="1342" y="1093"/>
            <a:chExt cx="353" cy="633"/>
          </a:xfrm>
        </p:grpSpPr>
        <p:sp>
          <p:nvSpPr>
            <p:cNvPr id="35933" name="Text Box 222"/>
            <p:cNvSpPr txBox="1">
              <a:spLocks noChangeArrowheads="1"/>
            </p:cNvSpPr>
            <p:nvPr/>
          </p:nvSpPr>
          <p:spPr bwMode="auto">
            <a:xfrm>
              <a:off x="1342" y="1093"/>
              <a:ext cx="35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(17)</a:t>
              </a:r>
            </a:p>
          </p:txBody>
        </p:sp>
        <p:sp>
          <p:nvSpPr>
            <p:cNvPr id="35934" name="Rectangle 223"/>
            <p:cNvSpPr>
              <a:spLocks noChangeArrowheads="1"/>
            </p:cNvSpPr>
            <p:nvPr/>
          </p:nvSpPr>
          <p:spPr bwMode="auto">
            <a:xfrm>
              <a:off x="1443" y="1267"/>
              <a:ext cx="164" cy="45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0" name="Group 224"/>
            <p:cNvGrpSpPr>
              <a:grpSpLocks/>
            </p:cNvGrpSpPr>
            <p:nvPr/>
          </p:nvGrpSpPr>
          <p:grpSpPr bwMode="auto">
            <a:xfrm>
              <a:off x="1487" y="1242"/>
              <a:ext cx="67" cy="29"/>
              <a:chOff x="1745" y="910"/>
              <a:chExt cx="67" cy="17"/>
            </a:xfrm>
          </p:grpSpPr>
          <p:sp>
            <p:nvSpPr>
              <p:cNvPr id="35936" name="Line 225"/>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37" name="Line 226"/>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1" name="Group 227"/>
          <p:cNvGrpSpPr>
            <a:grpSpLocks/>
          </p:cNvGrpSpPr>
          <p:nvPr/>
        </p:nvGrpSpPr>
        <p:grpSpPr bwMode="auto">
          <a:xfrm>
            <a:off x="2522539" y="4033838"/>
            <a:ext cx="531813" cy="602230"/>
            <a:chOff x="708" y="2141"/>
            <a:chExt cx="335" cy="230"/>
          </a:xfrm>
        </p:grpSpPr>
        <p:sp>
          <p:nvSpPr>
            <p:cNvPr id="35928" name="Rectangle 228"/>
            <p:cNvSpPr>
              <a:spLocks noChangeArrowheads="1"/>
            </p:cNvSpPr>
            <p:nvPr/>
          </p:nvSpPr>
          <p:spPr bwMode="auto">
            <a:xfrm>
              <a:off x="798" y="2141"/>
              <a:ext cx="164" cy="23"/>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5929" name="Text Box 229"/>
            <p:cNvSpPr txBox="1">
              <a:spLocks noChangeArrowheads="1"/>
            </p:cNvSpPr>
            <p:nvPr/>
          </p:nvSpPr>
          <p:spPr bwMode="auto">
            <a:xfrm>
              <a:off x="708" y="2159"/>
              <a:ext cx="33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22" name="Group 230"/>
            <p:cNvGrpSpPr>
              <a:grpSpLocks/>
            </p:cNvGrpSpPr>
            <p:nvPr/>
          </p:nvGrpSpPr>
          <p:grpSpPr bwMode="auto">
            <a:xfrm>
              <a:off x="843" y="2164"/>
              <a:ext cx="67" cy="17"/>
              <a:chOff x="1689" y="1565"/>
              <a:chExt cx="67" cy="17"/>
            </a:xfrm>
          </p:grpSpPr>
          <p:sp>
            <p:nvSpPr>
              <p:cNvPr id="35931" name="Line 231"/>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32" name="Line 232"/>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3" name="Group 233"/>
          <p:cNvGrpSpPr>
            <a:grpSpLocks/>
          </p:cNvGrpSpPr>
          <p:nvPr/>
        </p:nvGrpSpPr>
        <p:grpSpPr bwMode="auto">
          <a:xfrm>
            <a:off x="3227389" y="4038603"/>
            <a:ext cx="501650" cy="604849"/>
            <a:chOff x="1152" y="2144"/>
            <a:chExt cx="316" cy="231"/>
          </a:xfrm>
        </p:grpSpPr>
        <p:sp>
          <p:nvSpPr>
            <p:cNvPr id="35923" name="Rectangle 234"/>
            <p:cNvSpPr>
              <a:spLocks noChangeArrowheads="1"/>
            </p:cNvSpPr>
            <p:nvPr/>
          </p:nvSpPr>
          <p:spPr bwMode="auto">
            <a:xfrm>
              <a:off x="1231" y="2144"/>
              <a:ext cx="164" cy="16"/>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5924" name="Text Box 235"/>
            <p:cNvSpPr txBox="1">
              <a:spLocks noChangeArrowheads="1"/>
            </p:cNvSpPr>
            <p:nvPr/>
          </p:nvSpPr>
          <p:spPr bwMode="auto">
            <a:xfrm>
              <a:off x="1152" y="2163"/>
              <a:ext cx="31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dirty="0">
                  <a:solidFill>
                    <a:schemeClr val="tx1"/>
                  </a:solidFill>
                  <a:latin typeface="Arial Narrow" pitchFamily="34" charset="0"/>
                </a:rPr>
                <a:t>(14)</a:t>
              </a:r>
            </a:p>
          </p:txBody>
        </p:sp>
        <p:grpSp>
          <p:nvGrpSpPr>
            <p:cNvPr id="24" name="Group 236"/>
            <p:cNvGrpSpPr>
              <a:grpSpLocks/>
            </p:cNvGrpSpPr>
            <p:nvPr/>
          </p:nvGrpSpPr>
          <p:grpSpPr bwMode="auto">
            <a:xfrm>
              <a:off x="1278" y="2157"/>
              <a:ext cx="67" cy="17"/>
              <a:chOff x="1689" y="1565"/>
              <a:chExt cx="67" cy="17"/>
            </a:xfrm>
          </p:grpSpPr>
          <p:sp>
            <p:nvSpPr>
              <p:cNvPr id="35926" name="Line 237"/>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927" name="Line 238"/>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914" name="Rectangle 240"/>
          <p:cNvSpPr>
            <a:spLocks noChangeArrowheads="1"/>
          </p:cNvSpPr>
          <p:nvPr/>
        </p:nvSpPr>
        <p:spPr bwMode="auto">
          <a:xfrm>
            <a:off x="1989119" y="3860483"/>
            <a:ext cx="407988"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0.00</a:t>
            </a:r>
            <a:endParaRPr lang="en-US" sz="2000">
              <a:solidFill>
                <a:schemeClr val="tx1"/>
              </a:solidFill>
              <a:latin typeface="Arial Narrow" pitchFamily="34" charset="0"/>
            </a:endParaRPr>
          </a:p>
        </p:txBody>
      </p:sp>
      <p:sp>
        <p:nvSpPr>
          <p:cNvPr id="35915" name="Rectangle 241"/>
          <p:cNvSpPr>
            <a:spLocks noChangeArrowheads="1"/>
          </p:cNvSpPr>
          <p:nvPr/>
        </p:nvSpPr>
        <p:spPr bwMode="auto">
          <a:xfrm>
            <a:off x="1928794" y="5525780"/>
            <a:ext cx="479425"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-0.10</a:t>
            </a:r>
            <a:endParaRPr lang="en-US" sz="2000">
              <a:solidFill>
                <a:schemeClr val="tx1"/>
              </a:solidFill>
              <a:latin typeface="Arial Narrow" pitchFamily="34" charset="0"/>
            </a:endParaRPr>
          </a:p>
        </p:txBody>
      </p:sp>
      <p:sp>
        <p:nvSpPr>
          <p:cNvPr id="35916" name="Rectangle 242"/>
          <p:cNvSpPr>
            <a:spLocks noChangeArrowheads="1"/>
          </p:cNvSpPr>
          <p:nvPr/>
        </p:nvSpPr>
        <p:spPr bwMode="auto">
          <a:xfrm>
            <a:off x="1928794" y="4669566"/>
            <a:ext cx="479425" cy="308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dirty="0">
                <a:solidFill>
                  <a:srgbClr val="000000"/>
                </a:solidFill>
                <a:latin typeface="Arial Narrow" pitchFamily="34" charset="0"/>
              </a:rPr>
              <a:t>-0.05</a:t>
            </a:r>
            <a:endParaRPr lang="en-US" sz="2000" dirty="0">
              <a:solidFill>
                <a:schemeClr val="tx1"/>
              </a:solidFill>
              <a:latin typeface="Arial Narrow" pitchFamily="34" charset="0"/>
            </a:endParaRPr>
          </a:p>
        </p:txBody>
      </p:sp>
      <p:sp>
        <p:nvSpPr>
          <p:cNvPr id="35917" name="Rectangle 243"/>
          <p:cNvSpPr>
            <a:spLocks noChangeArrowheads="1"/>
          </p:cNvSpPr>
          <p:nvPr/>
        </p:nvSpPr>
        <p:spPr bwMode="auto">
          <a:xfrm>
            <a:off x="142844" y="4556975"/>
            <a:ext cx="178279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en-US" sz="2400" b="1" dirty="0">
                <a:solidFill>
                  <a:schemeClr val="tx1"/>
                </a:solidFill>
                <a:latin typeface="Arial Narrow" pitchFamily="34" charset="0"/>
              </a:rPr>
              <a:t>(</a:t>
            </a:r>
            <a:r>
              <a:rPr lang="en-US" sz="2400" b="1" dirty="0">
                <a:solidFill>
                  <a:schemeClr val="tx1"/>
                </a:solidFill>
                <a:latin typeface="Arial Narrow" pitchFamily="34" charset="0"/>
                <a:sym typeface="Symbol" pitchFamily="18" charset="2"/>
              </a:rPr>
              <a:t></a:t>
            </a:r>
            <a:r>
              <a:rPr lang="en-US" sz="2400" b="1" dirty="0" err="1">
                <a:solidFill>
                  <a:schemeClr val="tx1"/>
                </a:solidFill>
                <a:latin typeface="Arial Narrow" pitchFamily="34" charset="0"/>
                <a:sym typeface="Symbol" pitchFamily="18" charset="2"/>
              </a:rPr>
              <a:t>pH</a:t>
            </a:r>
            <a:r>
              <a:rPr lang="en-US" sz="2400" b="1" baseline="-25000" dirty="0" err="1">
                <a:solidFill>
                  <a:schemeClr val="tx1"/>
                </a:solidFill>
                <a:latin typeface="Arial Narrow" pitchFamily="34" charset="0"/>
                <a:sym typeface="Symbol" pitchFamily="18" charset="2"/>
              </a:rPr>
              <a:t>S</a:t>
            </a:r>
            <a:r>
              <a:rPr lang="en-US" sz="2400" b="1" dirty="0">
                <a:solidFill>
                  <a:schemeClr val="tx1"/>
                </a:solidFill>
                <a:latin typeface="Arial Narrow" pitchFamily="34" charset="0"/>
                <a:sym typeface="Symbol" pitchFamily="18" charset="2"/>
              </a:rPr>
              <a:t>*)</a:t>
            </a:r>
            <a:r>
              <a:rPr lang="en-US" sz="2400" b="1" baseline="-25000" dirty="0">
                <a:solidFill>
                  <a:schemeClr val="tx1"/>
                </a:solidFill>
                <a:latin typeface="Arial Narrow" pitchFamily="34" charset="0"/>
              </a:rPr>
              <a:t>NH</a:t>
            </a:r>
            <a:r>
              <a:rPr lang="en-US" b="1" baseline="-50000" dirty="0">
                <a:solidFill>
                  <a:schemeClr val="tx1"/>
                </a:solidFill>
                <a:latin typeface="Arial Narrow" pitchFamily="34" charset="0"/>
              </a:rPr>
              <a:t>3</a:t>
            </a:r>
          </a:p>
        </p:txBody>
      </p:sp>
      <p:grpSp>
        <p:nvGrpSpPr>
          <p:cNvPr id="25" name="Group 244"/>
          <p:cNvGrpSpPr>
            <a:grpSpLocks/>
          </p:cNvGrpSpPr>
          <p:nvPr/>
        </p:nvGrpSpPr>
        <p:grpSpPr bwMode="auto">
          <a:xfrm>
            <a:off x="2495552" y="4022823"/>
            <a:ext cx="2289175" cy="1743849"/>
            <a:chOff x="691" y="2104"/>
            <a:chExt cx="1442" cy="666"/>
          </a:xfrm>
        </p:grpSpPr>
        <p:sp>
          <p:nvSpPr>
            <p:cNvPr id="35919" name="Line 245"/>
            <p:cNvSpPr>
              <a:spLocks noChangeShapeType="1"/>
            </p:cNvSpPr>
            <p:nvPr/>
          </p:nvSpPr>
          <p:spPr bwMode="auto">
            <a:xfrm>
              <a:off x="694" y="2104"/>
              <a:ext cx="0" cy="6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sp>
          <p:nvSpPr>
            <p:cNvPr id="35920" name="Line 246"/>
            <p:cNvSpPr>
              <a:spLocks noChangeShapeType="1"/>
            </p:cNvSpPr>
            <p:nvPr/>
          </p:nvSpPr>
          <p:spPr bwMode="auto">
            <a:xfrm>
              <a:off x="693" y="2419"/>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21" name="Line 247"/>
            <p:cNvSpPr>
              <a:spLocks noChangeShapeType="1"/>
            </p:cNvSpPr>
            <p:nvPr/>
          </p:nvSpPr>
          <p:spPr bwMode="auto">
            <a:xfrm>
              <a:off x="691" y="2770"/>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sz="2400"/>
            </a:p>
          </p:txBody>
        </p:sp>
        <p:sp>
          <p:nvSpPr>
            <p:cNvPr id="35922" name="Line 248"/>
            <p:cNvSpPr>
              <a:spLocks noChangeShapeType="1"/>
            </p:cNvSpPr>
            <p:nvPr/>
          </p:nvSpPr>
          <p:spPr bwMode="auto">
            <a:xfrm>
              <a:off x="693" y="2107"/>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sz="2400"/>
            </a:p>
          </p:txBody>
        </p:sp>
      </p:grpSp>
      <p:sp>
        <p:nvSpPr>
          <p:cNvPr id="35866" name="Rectangle 250"/>
          <p:cNvSpPr>
            <a:spLocks noChangeArrowheads="1"/>
          </p:cNvSpPr>
          <p:nvPr/>
        </p:nvSpPr>
        <p:spPr bwMode="auto">
          <a:xfrm rot="-5400000">
            <a:off x="6430652" y="4332545"/>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AQP1</a:t>
            </a:r>
            <a:endParaRPr lang="en-US" sz="2000">
              <a:solidFill>
                <a:schemeClr val="tx1"/>
              </a:solidFill>
              <a:latin typeface="Arial Narrow" pitchFamily="34" charset="0"/>
            </a:endParaRPr>
          </a:p>
        </p:txBody>
      </p:sp>
      <p:sp>
        <p:nvSpPr>
          <p:cNvPr id="35867" name="Rectangle 251"/>
          <p:cNvSpPr>
            <a:spLocks noChangeArrowheads="1"/>
          </p:cNvSpPr>
          <p:nvPr/>
        </p:nvSpPr>
        <p:spPr bwMode="auto">
          <a:xfrm rot="-5400000">
            <a:off x="6829908" y="433254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AQP4</a:t>
            </a:r>
            <a:endParaRPr lang="en-US" sz="2000">
              <a:solidFill>
                <a:schemeClr val="tx1"/>
              </a:solidFill>
              <a:latin typeface="Arial Narrow" pitchFamily="34" charset="0"/>
            </a:endParaRPr>
          </a:p>
        </p:txBody>
      </p:sp>
      <p:sp>
        <p:nvSpPr>
          <p:cNvPr id="35868" name="Rectangle 252"/>
          <p:cNvSpPr>
            <a:spLocks noChangeArrowheads="1"/>
          </p:cNvSpPr>
          <p:nvPr/>
        </p:nvSpPr>
        <p:spPr bwMode="auto">
          <a:xfrm rot="-5400000">
            <a:off x="7241865" y="4332545"/>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AQP5</a:t>
            </a:r>
            <a:endParaRPr lang="en-US" sz="2000">
              <a:solidFill>
                <a:schemeClr val="tx1"/>
              </a:solidFill>
              <a:latin typeface="Arial Narrow" pitchFamily="34" charset="0"/>
            </a:endParaRPr>
          </a:p>
        </p:txBody>
      </p:sp>
      <p:sp>
        <p:nvSpPr>
          <p:cNvPr id="35869" name="Rectangle 253"/>
          <p:cNvSpPr>
            <a:spLocks noChangeArrowheads="1"/>
          </p:cNvSpPr>
          <p:nvPr/>
        </p:nvSpPr>
        <p:spPr bwMode="auto">
          <a:xfrm rot="-5400000">
            <a:off x="7669928" y="4313496"/>
            <a:ext cx="51456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AmtB</a:t>
            </a:r>
            <a:endParaRPr lang="en-US" sz="2000">
              <a:solidFill>
                <a:schemeClr val="tx1"/>
              </a:solidFill>
              <a:latin typeface="Arial Narrow" pitchFamily="34" charset="0"/>
            </a:endParaRPr>
          </a:p>
        </p:txBody>
      </p:sp>
      <p:sp>
        <p:nvSpPr>
          <p:cNvPr id="35870" name="Rectangle 254"/>
          <p:cNvSpPr>
            <a:spLocks noChangeArrowheads="1"/>
          </p:cNvSpPr>
          <p:nvPr/>
        </p:nvSpPr>
        <p:spPr bwMode="auto">
          <a:xfrm rot="-5400000">
            <a:off x="8041910" y="4337308"/>
            <a:ext cx="57387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RhAG</a:t>
            </a:r>
            <a:endParaRPr lang="en-US" sz="2000">
              <a:solidFill>
                <a:schemeClr val="tx1"/>
              </a:solidFill>
              <a:latin typeface="Arial Narrow" pitchFamily="34" charset="0"/>
            </a:endParaRPr>
          </a:p>
        </p:txBody>
      </p:sp>
      <p:grpSp>
        <p:nvGrpSpPr>
          <p:cNvPr id="26" name="Group 255"/>
          <p:cNvGrpSpPr>
            <a:grpSpLocks/>
          </p:cNvGrpSpPr>
          <p:nvPr/>
        </p:nvGrpSpPr>
        <p:grpSpPr bwMode="auto">
          <a:xfrm>
            <a:off x="6586566" y="3038475"/>
            <a:ext cx="260350" cy="1143000"/>
            <a:chOff x="3728" y="1680"/>
            <a:chExt cx="164" cy="720"/>
          </a:xfrm>
        </p:grpSpPr>
        <p:sp>
          <p:nvSpPr>
            <p:cNvPr id="35911" name="Rectangle 256"/>
            <p:cNvSpPr>
              <a:spLocks noChangeArrowheads="1"/>
            </p:cNvSpPr>
            <p:nvPr/>
          </p:nvSpPr>
          <p:spPr bwMode="auto">
            <a:xfrm>
              <a:off x="3728" y="1783"/>
              <a:ext cx="164" cy="617"/>
            </a:xfrm>
            <a:prstGeom prst="rect">
              <a:avLst/>
            </a:prstGeom>
            <a:solidFill>
              <a:srgbClr val="0080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12" name="Line 257"/>
            <p:cNvSpPr>
              <a:spLocks noChangeShapeType="1"/>
            </p:cNvSpPr>
            <p:nvPr/>
          </p:nvSpPr>
          <p:spPr bwMode="auto">
            <a:xfrm flipV="1">
              <a:off x="3810" y="1680"/>
              <a:ext cx="0" cy="10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13" name="Line 258"/>
            <p:cNvSpPr>
              <a:spLocks noChangeShapeType="1"/>
            </p:cNvSpPr>
            <p:nvPr/>
          </p:nvSpPr>
          <p:spPr bwMode="auto">
            <a:xfrm>
              <a:off x="3777" y="1682"/>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 name="Group 259"/>
          <p:cNvGrpSpPr>
            <a:grpSpLocks/>
          </p:cNvGrpSpPr>
          <p:nvPr/>
        </p:nvGrpSpPr>
        <p:grpSpPr bwMode="auto">
          <a:xfrm>
            <a:off x="7801004" y="3773488"/>
            <a:ext cx="260350" cy="407987"/>
            <a:chOff x="4493" y="2143"/>
            <a:chExt cx="164" cy="257"/>
          </a:xfrm>
        </p:grpSpPr>
        <p:sp>
          <p:nvSpPr>
            <p:cNvPr id="35907" name="Rectangle 260"/>
            <p:cNvSpPr>
              <a:spLocks noChangeArrowheads="1"/>
            </p:cNvSpPr>
            <p:nvPr/>
          </p:nvSpPr>
          <p:spPr bwMode="auto">
            <a:xfrm>
              <a:off x="4493" y="2174"/>
              <a:ext cx="164" cy="226"/>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8" name="Group 261"/>
            <p:cNvGrpSpPr>
              <a:grpSpLocks/>
            </p:cNvGrpSpPr>
            <p:nvPr/>
          </p:nvGrpSpPr>
          <p:grpSpPr bwMode="auto">
            <a:xfrm>
              <a:off x="4542" y="2143"/>
              <a:ext cx="67" cy="31"/>
              <a:chOff x="4542" y="2143"/>
              <a:chExt cx="67" cy="31"/>
            </a:xfrm>
          </p:grpSpPr>
          <p:sp>
            <p:nvSpPr>
              <p:cNvPr id="35909" name="Line 262"/>
              <p:cNvSpPr>
                <a:spLocks noChangeShapeType="1"/>
              </p:cNvSpPr>
              <p:nvPr/>
            </p:nvSpPr>
            <p:spPr bwMode="auto">
              <a:xfrm flipV="1">
                <a:off x="4575" y="2143"/>
                <a:ext cx="0" cy="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10" name="Line 263"/>
              <p:cNvSpPr>
                <a:spLocks noChangeShapeType="1"/>
              </p:cNvSpPr>
              <p:nvPr/>
            </p:nvSpPr>
            <p:spPr bwMode="auto">
              <a:xfrm>
                <a:off x="4542" y="214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9" name="Group 264"/>
          <p:cNvGrpSpPr>
            <a:grpSpLocks/>
          </p:cNvGrpSpPr>
          <p:nvPr/>
        </p:nvGrpSpPr>
        <p:grpSpPr bwMode="auto">
          <a:xfrm>
            <a:off x="8199466" y="3943350"/>
            <a:ext cx="261938" cy="236538"/>
            <a:chOff x="4744" y="2250"/>
            <a:chExt cx="165" cy="149"/>
          </a:xfrm>
        </p:grpSpPr>
        <p:sp>
          <p:nvSpPr>
            <p:cNvPr id="35903" name="Rectangle 265"/>
            <p:cNvSpPr>
              <a:spLocks noChangeArrowheads="1"/>
            </p:cNvSpPr>
            <p:nvPr/>
          </p:nvSpPr>
          <p:spPr bwMode="auto">
            <a:xfrm>
              <a:off x="4744" y="2262"/>
              <a:ext cx="165" cy="137"/>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0" name="Group 266"/>
            <p:cNvGrpSpPr>
              <a:grpSpLocks/>
            </p:cNvGrpSpPr>
            <p:nvPr/>
          </p:nvGrpSpPr>
          <p:grpSpPr bwMode="auto">
            <a:xfrm>
              <a:off x="4786" y="2250"/>
              <a:ext cx="67" cy="14"/>
              <a:chOff x="4786" y="2250"/>
              <a:chExt cx="67" cy="14"/>
            </a:xfrm>
          </p:grpSpPr>
          <p:sp>
            <p:nvSpPr>
              <p:cNvPr id="35905" name="Line 267"/>
              <p:cNvSpPr>
                <a:spLocks noChangeShapeType="1"/>
              </p:cNvSpPr>
              <p:nvPr/>
            </p:nvSpPr>
            <p:spPr bwMode="auto">
              <a:xfrm flipV="1">
                <a:off x="4817" y="2250"/>
                <a:ext cx="1" cy="1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906" name="Line 268"/>
              <p:cNvSpPr>
                <a:spLocks noChangeShapeType="1"/>
              </p:cNvSpPr>
              <p:nvPr/>
            </p:nvSpPr>
            <p:spPr bwMode="auto">
              <a:xfrm>
                <a:off x="4786" y="2254"/>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35874" name="Rectangle 269"/>
          <p:cNvSpPr>
            <a:spLocks noChangeArrowheads="1"/>
          </p:cNvSpPr>
          <p:nvPr/>
        </p:nvSpPr>
        <p:spPr bwMode="auto">
          <a:xfrm>
            <a:off x="6980266" y="2514600"/>
            <a:ext cx="260350" cy="1666875"/>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875" name="Rectangle 270"/>
          <p:cNvSpPr>
            <a:spLocks noChangeArrowheads="1"/>
          </p:cNvSpPr>
          <p:nvPr/>
        </p:nvSpPr>
        <p:spPr bwMode="auto">
          <a:xfrm rot="9300000">
            <a:off x="6810404" y="2794000"/>
            <a:ext cx="611187" cy="523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nvGrpSpPr>
          <p:cNvPr id="31" name="Group 271"/>
          <p:cNvGrpSpPr>
            <a:grpSpLocks/>
          </p:cNvGrpSpPr>
          <p:nvPr/>
        </p:nvGrpSpPr>
        <p:grpSpPr bwMode="auto">
          <a:xfrm>
            <a:off x="7234266" y="2514600"/>
            <a:ext cx="611188" cy="1666875"/>
            <a:chOff x="4136" y="1350"/>
            <a:chExt cx="385" cy="1050"/>
          </a:xfrm>
        </p:grpSpPr>
        <p:sp>
          <p:nvSpPr>
            <p:cNvPr id="35901" name="Rectangle 272"/>
            <p:cNvSpPr>
              <a:spLocks noChangeArrowheads="1"/>
            </p:cNvSpPr>
            <p:nvPr/>
          </p:nvSpPr>
          <p:spPr bwMode="auto">
            <a:xfrm>
              <a:off x="4235" y="1350"/>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02" name="Rectangle 273"/>
            <p:cNvSpPr>
              <a:spLocks noChangeArrowheads="1"/>
            </p:cNvSpPr>
            <p:nvPr/>
          </p:nvSpPr>
          <p:spPr bwMode="auto">
            <a:xfrm rot="9300000">
              <a:off x="4136" y="1535"/>
              <a:ext cx="385" cy="3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5877" name="Rectangle 274"/>
          <p:cNvSpPr>
            <a:spLocks noChangeArrowheads="1"/>
          </p:cNvSpPr>
          <p:nvPr/>
        </p:nvSpPr>
        <p:spPr bwMode="auto">
          <a:xfrm>
            <a:off x="7445404"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35840" name="Group 275"/>
          <p:cNvGrpSpPr>
            <a:grpSpLocks/>
          </p:cNvGrpSpPr>
          <p:nvPr/>
        </p:nvGrpSpPr>
        <p:grpSpPr bwMode="auto">
          <a:xfrm>
            <a:off x="5986491" y="2520950"/>
            <a:ext cx="611188" cy="1666875"/>
            <a:chOff x="3350" y="1354"/>
            <a:chExt cx="385" cy="1050"/>
          </a:xfrm>
        </p:grpSpPr>
        <p:sp>
          <p:nvSpPr>
            <p:cNvPr id="35899" name="Rectangle 276"/>
            <p:cNvSpPr>
              <a:spLocks noChangeArrowheads="1"/>
            </p:cNvSpPr>
            <p:nvPr/>
          </p:nvSpPr>
          <p:spPr bwMode="auto">
            <a:xfrm>
              <a:off x="3457" y="1354"/>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5900" name="Rectangle 277"/>
            <p:cNvSpPr>
              <a:spLocks noChangeArrowheads="1"/>
            </p:cNvSpPr>
            <p:nvPr/>
          </p:nvSpPr>
          <p:spPr bwMode="auto">
            <a:xfrm rot="9300000">
              <a:off x="3350" y="1530"/>
              <a:ext cx="385" cy="3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5879" name="Rectangle 278"/>
          <p:cNvSpPr>
            <a:spLocks noChangeArrowheads="1"/>
          </p:cNvSpPr>
          <p:nvPr/>
        </p:nvSpPr>
        <p:spPr bwMode="auto">
          <a:xfrm rot="-5400000">
            <a:off x="5998852" y="4328576"/>
            <a:ext cx="56265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2000">
                <a:solidFill>
                  <a:srgbClr val="000000"/>
                </a:solidFill>
                <a:latin typeface="Arial Narrow" pitchFamily="34" charset="0"/>
              </a:rPr>
              <a:t>AQP0</a:t>
            </a:r>
            <a:endParaRPr lang="en-US" sz="2000">
              <a:solidFill>
                <a:schemeClr val="tx1"/>
              </a:solidFill>
              <a:latin typeface="Arial Narrow" pitchFamily="34" charset="0"/>
            </a:endParaRPr>
          </a:p>
        </p:txBody>
      </p:sp>
      <p:sp>
        <p:nvSpPr>
          <p:cNvPr id="35880" name="Rectangle 279"/>
          <p:cNvSpPr>
            <a:spLocks noChangeArrowheads="1"/>
          </p:cNvSpPr>
          <p:nvPr/>
        </p:nvSpPr>
        <p:spPr bwMode="auto">
          <a:xfrm>
            <a:off x="6213504" y="248602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35841" name="Group 280"/>
          <p:cNvGrpSpPr>
            <a:grpSpLocks/>
          </p:cNvGrpSpPr>
          <p:nvPr/>
        </p:nvGrpSpPr>
        <p:grpSpPr bwMode="auto">
          <a:xfrm>
            <a:off x="5194328" y="2479675"/>
            <a:ext cx="3521075" cy="1819275"/>
            <a:chOff x="2851" y="1328"/>
            <a:chExt cx="2218" cy="1146"/>
          </a:xfrm>
        </p:grpSpPr>
        <p:sp>
          <p:nvSpPr>
            <p:cNvPr id="35884" name="Rectangle 281"/>
            <p:cNvSpPr>
              <a:spLocks noChangeArrowheads="1"/>
            </p:cNvSpPr>
            <p:nvPr/>
          </p:nvSpPr>
          <p:spPr bwMode="auto">
            <a:xfrm>
              <a:off x="3220" y="2320"/>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a:t>
              </a:r>
              <a:endParaRPr lang="en-US" sz="1600">
                <a:solidFill>
                  <a:schemeClr val="tx1"/>
                </a:solidFill>
                <a:latin typeface="Arial Narrow" pitchFamily="34" charset="0"/>
              </a:endParaRPr>
            </a:p>
          </p:txBody>
        </p:sp>
        <p:sp>
          <p:nvSpPr>
            <p:cNvPr id="35885" name="Rectangle 282"/>
            <p:cNvSpPr>
              <a:spLocks noChangeArrowheads="1"/>
            </p:cNvSpPr>
            <p:nvPr/>
          </p:nvSpPr>
          <p:spPr bwMode="auto">
            <a:xfrm>
              <a:off x="3220" y="1679"/>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3</a:t>
              </a:r>
              <a:endParaRPr lang="en-US" sz="1600">
                <a:solidFill>
                  <a:schemeClr val="tx1"/>
                </a:solidFill>
                <a:latin typeface="Arial Narrow" pitchFamily="34" charset="0"/>
              </a:endParaRPr>
            </a:p>
          </p:txBody>
        </p:sp>
        <p:sp>
          <p:nvSpPr>
            <p:cNvPr id="35886" name="Rectangle 283"/>
            <p:cNvSpPr>
              <a:spLocks noChangeArrowheads="1"/>
            </p:cNvSpPr>
            <p:nvPr/>
          </p:nvSpPr>
          <p:spPr bwMode="auto">
            <a:xfrm>
              <a:off x="3220" y="1893"/>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2</a:t>
              </a:r>
              <a:endParaRPr lang="en-US" sz="1600">
                <a:solidFill>
                  <a:schemeClr val="tx1"/>
                </a:solidFill>
                <a:latin typeface="Arial Narrow" pitchFamily="34" charset="0"/>
              </a:endParaRPr>
            </a:p>
          </p:txBody>
        </p:sp>
        <p:sp>
          <p:nvSpPr>
            <p:cNvPr id="35887" name="Rectangle 284"/>
            <p:cNvSpPr>
              <a:spLocks noChangeArrowheads="1"/>
            </p:cNvSpPr>
            <p:nvPr/>
          </p:nvSpPr>
          <p:spPr bwMode="auto">
            <a:xfrm>
              <a:off x="3220" y="2107"/>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1</a:t>
              </a:r>
              <a:endParaRPr lang="en-US" sz="1600">
                <a:solidFill>
                  <a:schemeClr val="tx1"/>
                </a:solidFill>
                <a:latin typeface="Arial Narrow" pitchFamily="34" charset="0"/>
              </a:endParaRPr>
            </a:p>
          </p:txBody>
        </p:sp>
        <p:sp>
          <p:nvSpPr>
            <p:cNvPr id="35888" name="Text Box 285"/>
            <p:cNvSpPr txBox="1">
              <a:spLocks noChangeArrowheads="1"/>
            </p:cNvSpPr>
            <p:nvPr/>
          </p:nvSpPr>
          <p:spPr bwMode="auto">
            <a:xfrm rot="10800000">
              <a:off x="2851" y="1415"/>
              <a:ext cx="349" cy="9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square">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r>
                <a:rPr lang="en-US" b="1" dirty="0">
                  <a:solidFill>
                    <a:schemeClr val="tx1"/>
                  </a:solidFill>
                  <a:latin typeface="Arial Narrow" pitchFamily="34" charset="0"/>
                </a:rPr>
                <a:t>P</a:t>
              </a:r>
              <a:r>
                <a:rPr lang="en-US" b="1" baseline="-25000" dirty="0">
                  <a:solidFill>
                    <a:schemeClr val="tx1"/>
                  </a:solidFill>
                  <a:latin typeface="Arial Narrow" pitchFamily="34" charset="0"/>
                </a:rPr>
                <a:t>CO2</a:t>
              </a:r>
              <a:r>
                <a:rPr lang="en-US" b="1" dirty="0">
                  <a:solidFill>
                    <a:schemeClr val="tx1"/>
                  </a:solidFill>
                  <a:latin typeface="Arial Narrow" pitchFamily="34" charset="0"/>
                </a:rPr>
                <a:t>*/P</a:t>
              </a:r>
              <a:r>
                <a:rPr lang="en-US" b="1" baseline="-25000" dirty="0">
                  <a:solidFill>
                    <a:schemeClr val="tx1"/>
                  </a:solidFill>
                  <a:latin typeface="Arial Narrow" pitchFamily="34" charset="0"/>
                </a:rPr>
                <a:t>NH3</a:t>
              </a:r>
              <a:r>
                <a:rPr lang="en-US" b="1" dirty="0">
                  <a:solidFill>
                    <a:schemeClr val="tx1"/>
                  </a:solidFill>
                  <a:latin typeface="Arial Narrow" pitchFamily="34" charset="0"/>
                </a:rPr>
                <a:t>*</a:t>
              </a:r>
              <a:endParaRPr lang="en-US" sz="4400" b="1" baseline="30000" dirty="0">
                <a:solidFill>
                  <a:schemeClr val="tx1"/>
                </a:solidFill>
                <a:latin typeface="Arial Narrow" pitchFamily="34" charset="0"/>
              </a:endParaRPr>
            </a:p>
          </p:txBody>
        </p:sp>
        <p:grpSp>
          <p:nvGrpSpPr>
            <p:cNvPr id="35842" name="Group 286"/>
            <p:cNvGrpSpPr>
              <a:grpSpLocks/>
            </p:cNvGrpSpPr>
            <p:nvPr/>
          </p:nvGrpSpPr>
          <p:grpSpPr bwMode="auto">
            <a:xfrm>
              <a:off x="3281" y="1328"/>
              <a:ext cx="1788" cy="1075"/>
              <a:chOff x="3281" y="1328"/>
              <a:chExt cx="1788" cy="1075"/>
            </a:xfrm>
          </p:grpSpPr>
          <p:sp>
            <p:nvSpPr>
              <p:cNvPr id="35890" name="Line 287"/>
              <p:cNvSpPr>
                <a:spLocks noChangeShapeType="1"/>
              </p:cNvSpPr>
              <p:nvPr/>
            </p:nvSpPr>
            <p:spPr bwMode="auto">
              <a:xfrm>
                <a:off x="3318" y="1557"/>
                <a:ext cx="0" cy="84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91" name="Line 288"/>
              <p:cNvSpPr>
                <a:spLocks noChangeShapeType="1"/>
              </p:cNvSpPr>
              <p:nvPr/>
            </p:nvSpPr>
            <p:spPr bwMode="auto">
              <a:xfrm>
                <a:off x="3314" y="1754"/>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2" name="Line 289"/>
              <p:cNvSpPr>
                <a:spLocks noChangeShapeType="1"/>
              </p:cNvSpPr>
              <p:nvPr/>
            </p:nvSpPr>
            <p:spPr bwMode="auto">
              <a:xfrm>
                <a:off x="3314" y="1967"/>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3" name="Line 290"/>
              <p:cNvSpPr>
                <a:spLocks noChangeShapeType="1"/>
              </p:cNvSpPr>
              <p:nvPr/>
            </p:nvSpPr>
            <p:spPr bwMode="auto">
              <a:xfrm>
                <a:off x="3314" y="2181"/>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5843" name="Group 291"/>
              <p:cNvGrpSpPr>
                <a:grpSpLocks/>
              </p:cNvGrpSpPr>
              <p:nvPr/>
            </p:nvGrpSpPr>
            <p:grpSpPr bwMode="auto">
              <a:xfrm>
                <a:off x="3281" y="1515"/>
                <a:ext cx="77" cy="40"/>
                <a:chOff x="1998" y="1748"/>
                <a:chExt cx="40" cy="23"/>
              </a:xfrm>
            </p:grpSpPr>
            <p:sp>
              <p:nvSpPr>
                <p:cNvPr id="35897" name="Line 292"/>
                <p:cNvSpPr>
                  <a:spLocks noChangeShapeType="1"/>
                </p:cNvSpPr>
                <p:nvPr/>
              </p:nvSpPr>
              <p:spPr bwMode="auto">
                <a:xfrm rot="9300000">
                  <a:off x="1998" y="1748"/>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98" name="Line 293"/>
                <p:cNvSpPr>
                  <a:spLocks noChangeShapeType="1"/>
                </p:cNvSpPr>
                <p:nvPr/>
              </p:nvSpPr>
              <p:spPr bwMode="auto">
                <a:xfrm rot="9300000">
                  <a:off x="1999" y="1771"/>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5895" name="Line 294"/>
              <p:cNvSpPr>
                <a:spLocks noChangeShapeType="1"/>
              </p:cNvSpPr>
              <p:nvPr/>
            </p:nvSpPr>
            <p:spPr bwMode="auto">
              <a:xfrm>
                <a:off x="3318" y="1328"/>
                <a:ext cx="0" cy="184"/>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96" name="Line 295"/>
              <p:cNvSpPr>
                <a:spLocks noChangeShapeType="1"/>
              </p:cNvSpPr>
              <p:nvPr/>
            </p:nvSpPr>
            <p:spPr bwMode="auto">
              <a:xfrm>
                <a:off x="3314" y="2403"/>
                <a:ext cx="1755"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35882" name="Rectangle 296"/>
          <p:cNvSpPr>
            <a:spLocks noChangeArrowheads="1"/>
          </p:cNvSpPr>
          <p:nvPr/>
        </p:nvSpPr>
        <p:spPr bwMode="auto">
          <a:xfrm>
            <a:off x="7035829"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sp>
        <p:nvSpPr>
          <p:cNvPr id="35883" name="Rectangle 297"/>
          <p:cNvSpPr>
            <a:spLocks noChangeArrowheads="1"/>
          </p:cNvSpPr>
          <p:nvPr/>
        </p:nvSpPr>
        <p:spPr bwMode="auto">
          <a:xfrm>
            <a:off x="207297" y="1398256"/>
            <a:ext cx="1639899"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sz="2400" b="1" dirty="0" smtClean="0">
                <a:solidFill>
                  <a:srgbClr val="0066FF"/>
                </a:solidFill>
                <a:latin typeface="Arial Narrow" pitchFamily="34" charset="0"/>
              </a:rPr>
              <a:t>Relative CO</a:t>
            </a:r>
            <a:r>
              <a:rPr lang="en-US" sz="2400" b="1" baseline="-25000" dirty="0" smtClean="0">
                <a:solidFill>
                  <a:srgbClr val="0066FF"/>
                </a:solidFill>
                <a:latin typeface="Arial Narrow" pitchFamily="34" charset="0"/>
              </a:rPr>
              <a:t>2</a:t>
            </a:r>
            <a:r>
              <a:rPr lang="en-US" sz="2400" b="1" dirty="0" smtClean="0">
                <a:solidFill>
                  <a:srgbClr val="0066FF"/>
                </a:solidFill>
                <a:latin typeface="Arial Narrow" pitchFamily="34" charset="0"/>
              </a:rPr>
              <a:t> permeability</a:t>
            </a:r>
            <a:endParaRPr lang="en-US" sz="2400" b="1" baseline="-25000" dirty="0">
              <a:solidFill>
                <a:srgbClr val="0066FF"/>
              </a:solidFill>
              <a:latin typeface="Arial Narrow" pitchFamily="34" charset="0"/>
            </a:endParaRPr>
          </a:p>
        </p:txBody>
      </p:sp>
      <p:sp>
        <p:nvSpPr>
          <p:cNvPr id="152" name="Rectangle 203"/>
          <p:cNvSpPr>
            <a:spLocks noChangeArrowheads="1"/>
          </p:cNvSpPr>
          <p:nvPr/>
        </p:nvSpPr>
        <p:spPr bwMode="auto">
          <a:xfrm>
            <a:off x="5560300" y="6433938"/>
            <a:ext cx="33887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r>
              <a:rPr lang="en-US" sz="2000" dirty="0">
                <a:latin typeface="Arial Narrow" pitchFamily="34" charset="0"/>
              </a:rPr>
              <a:t> </a:t>
            </a:r>
            <a:r>
              <a:rPr lang="en-US" sz="2000" dirty="0" smtClean="0">
                <a:latin typeface="Arial Narrow" pitchFamily="34" charset="0"/>
              </a:rPr>
              <a:t>Musa-Aziz, Chen </a:t>
            </a:r>
            <a:r>
              <a:rPr lang="en-US" sz="2000" dirty="0">
                <a:latin typeface="Arial Narrow" pitchFamily="34" charset="0"/>
              </a:rPr>
              <a:t>et al, </a:t>
            </a:r>
            <a:r>
              <a:rPr lang="en-US" sz="2000" i="1" dirty="0">
                <a:latin typeface="Arial Narrow" pitchFamily="34" charset="0"/>
              </a:rPr>
              <a:t>PNAS</a:t>
            </a:r>
            <a:r>
              <a:rPr lang="en-US" sz="2000" dirty="0">
                <a:latin typeface="Arial Narrow" pitchFamily="34" charset="0"/>
              </a:rPr>
              <a:t>, 2009</a:t>
            </a:r>
          </a:p>
        </p:txBody>
      </p:sp>
      <p:sp>
        <p:nvSpPr>
          <p:cNvPr id="153" name="Rectangle 297"/>
          <p:cNvSpPr>
            <a:spLocks noChangeArrowheads="1"/>
          </p:cNvSpPr>
          <p:nvPr/>
        </p:nvSpPr>
        <p:spPr bwMode="auto">
          <a:xfrm>
            <a:off x="207297" y="5149390"/>
            <a:ext cx="171133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r>
              <a:rPr lang="en-US" sz="2400" b="1" dirty="0" smtClean="0">
                <a:solidFill>
                  <a:srgbClr val="0066FF"/>
                </a:solidFill>
                <a:latin typeface="Arial Narrow" pitchFamily="34" charset="0"/>
              </a:rPr>
              <a:t>Relative NH</a:t>
            </a:r>
            <a:r>
              <a:rPr lang="en-US" sz="2400" b="1" baseline="-25000" dirty="0" smtClean="0">
                <a:solidFill>
                  <a:srgbClr val="0066FF"/>
                </a:solidFill>
                <a:latin typeface="Arial Narrow" pitchFamily="34" charset="0"/>
              </a:rPr>
              <a:t>3</a:t>
            </a:r>
            <a:r>
              <a:rPr lang="en-US" sz="2400" b="1" dirty="0" smtClean="0">
                <a:solidFill>
                  <a:srgbClr val="0066FF"/>
                </a:solidFill>
                <a:latin typeface="Arial Narrow" pitchFamily="34" charset="0"/>
              </a:rPr>
              <a:t> permeability</a:t>
            </a:r>
            <a:endParaRPr lang="en-US" sz="2400" b="1" baseline="-25000" dirty="0">
              <a:solidFill>
                <a:srgbClr val="0066FF"/>
              </a:solidFill>
              <a:latin typeface="Arial Narrow" pitchFamily="34" charset="0"/>
            </a:endParaRPr>
          </a:p>
        </p:txBody>
      </p:sp>
      <p:sp>
        <p:nvSpPr>
          <p:cNvPr id="148" name="Rectangle 2"/>
          <p:cNvSpPr>
            <a:spLocks noChangeArrowheads="1"/>
          </p:cNvSpPr>
          <p:nvPr/>
        </p:nvSpPr>
        <p:spPr bwMode="auto">
          <a:xfrm>
            <a:off x="0" y="11430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3600" b="1" dirty="0" smtClean="0">
                <a:solidFill>
                  <a:schemeClr val="tx2"/>
                </a:solidFill>
                <a:latin typeface="Arial Narrow" pitchFamily="34" charset="0"/>
              </a:rPr>
              <a:t>First Example of Gas Selectivity by Channels</a:t>
            </a:r>
            <a:endParaRPr lang="en-US" sz="3600" b="1" baseline="-25000" dirty="0">
              <a:solidFill>
                <a:schemeClr val="tx2"/>
              </a:solidFill>
              <a:latin typeface="Arial Narrow" pitchFamily="34" charset="0"/>
            </a:endParaRPr>
          </a:p>
        </p:txBody>
      </p:sp>
      <p:grpSp>
        <p:nvGrpSpPr>
          <p:cNvPr id="149" name="组合 148"/>
          <p:cNvGrpSpPr/>
          <p:nvPr/>
        </p:nvGrpSpPr>
        <p:grpSpPr>
          <a:xfrm>
            <a:off x="6697243" y="214290"/>
            <a:ext cx="2018161" cy="2937474"/>
            <a:chOff x="8135757" y="840732"/>
            <a:chExt cx="2962275" cy="4311650"/>
          </a:xfrm>
        </p:grpSpPr>
        <p:grpSp>
          <p:nvGrpSpPr>
            <p:cNvPr id="150" name="Group 137"/>
            <p:cNvGrpSpPr>
              <a:grpSpLocks/>
            </p:cNvGrpSpPr>
            <p:nvPr/>
          </p:nvGrpSpPr>
          <p:grpSpPr bwMode="auto">
            <a:xfrm>
              <a:off x="8135757" y="840732"/>
              <a:ext cx="2962275" cy="4311650"/>
              <a:chOff x="1408" y="552"/>
              <a:chExt cx="1866" cy="2716"/>
            </a:xfrm>
          </p:grpSpPr>
          <p:sp>
            <p:nvSpPr>
              <p:cNvPr id="154" name="Rectangle 138"/>
              <p:cNvSpPr>
                <a:spLocks noChangeArrowheads="1"/>
              </p:cNvSpPr>
              <p:nvPr/>
            </p:nvSpPr>
            <p:spPr bwMode="auto">
              <a:xfrm>
                <a:off x="1408" y="552"/>
                <a:ext cx="1866" cy="2708"/>
              </a:xfrm>
              <a:prstGeom prst="rect">
                <a:avLst/>
              </a:prstGeom>
              <a:solidFill>
                <a:schemeClr val="bg1"/>
              </a:solidFill>
              <a:ln w="31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US"/>
              </a:p>
            </p:txBody>
          </p:sp>
          <p:sp>
            <p:nvSpPr>
              <p:cNvPr id="155" name="Text Box 139"/>
              <p:cNvSpPr txBox="1">
                <a:spLocks noChangeArrowheads="1"/>
              </p:cNvSpPr>
              <p:nvPr/>
            </p:nvSpPr>
            <p:spPr bwMode="auto">
              <a:xfrm>
                <a:off x="1415" y="2827"/>
                <a:ext cx="1775" cy="441"/>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a:r>
                  <a:rPr lang="en-US" dirty="0" smtClean="0">
                    <a:solidFill>
                      <a:srgbClr val="008000"/>
                    </a:solidFill>
                    <a:latin typeface="Arial Narrow" pitchFamily="34" charset="0"/>
                  </a:rPr>
                  <a:t>Walter F. Boron</a:t>
                </a:r>
                <a:endParaRPr lang="en-US" dirty="0">
                  <a:solidFill>
                    <a:srgbClr val="008000"/>
                  </a:solidFill>
                  <a:latin typeface="Arial Narrow" pitchFamily="34" charset="0"/>
                </a:endParaRPr>
              </a:p>
            </p:txBody>
          </p:sp>
        </p:grpSp>
        <p:pic>
          <p:nvPicPr>
            <p:cNvPr id="151" name="Picture 1" descr="D:\My Photos\Boron Lab\Walter.jpg"/>
            <p:cNvPicPr>
              <a:picLocks noChangeAspect="1" noChangeArrowheads="1"/>
            </p:cNvPicPr>
            <p:nvPr/>
          </p:nvPicPr>
          <p:blipFill>
            <a:blip r:embed="rId3" cstate="print"/>
            <a:srcRect/>
            <a:stretch>
              <a:fillRect/>
            </a:stretch>
          </p:blipFill>
          <p:spPr bwMode="auto">
            <a:xfrm>
              <a:off x="8249315" y="944972"/>
              <a:ext cx="2735060" cy="3482344"/>
            </a:xfrm>
            <a:prstGeom prst="rect">
              <a:avLst/>
            </a:prstGeom>
            <a:noFill/>
          </p:spPr>
        </p:pic>
      </p:grpSp>
      <p:pic>
        <p:nvPicPr>
          <p:cNvPr id="156" name="Picture 2" descr="G:\Photos\2008\20080925--Farewell.....USA\DSC_0025.JPG"/>
          <p:cNvPicPr>
            <a:picLocks noChangeAspect="1" noChangeArrowheads="1"/>
          </p:cNvPicPr>
          <p:nvPr/>
        </p:nvPicPr>
        <p:blipFill>
          <a:blip r:embed="rId4" cstate="print"/>
          <a:srcRect l="33294" t="23867" r="22680" b="20894"/>
          <a:stretch>
            <a:fillRect/>
          </a:stretch>
        </p:blipFill>
        <p:spPr bwMode="auto">
          <a:xfrm>
            <a:off x="6286512" y="3880488"/>
            <a:ext cx="2571768" cy="2160284"/>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box(out)">
                                      <p:cBhvr>
                                        <p:cTn id="7"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1"/>
          <p:cNvGrpSpPr/>
          <p:nvPr/>
        </p:nvGrpSpPr>
        <p:grpSpPr>
          <a:xfrm>
            <a:off x="1580024" y="1000108"/>
            <a:ext cx="6206686" cy="5544000"/>
            <a:chOff x="1785918" y="1104426"/>
            <a:chExt cx="5708819" cy="5049999"/>
          </a:xfrm>
        </p:grpSpPr>
        <p:sp>
          <p:nvSpPr>
            <p:cNvPr id="2" name="圆角矩形 1"/>
            <p:cNvSpPr/>
            <p:nvPr/>
          </p:nvSpPr>
          <p:spPr>
            <a:xfrm>
              <a:off x="1785918" y="1104426"/>
              <a:ext cx="5708819" cy="5049999"/>
            </a:xfrm>
            <a:prstGeom prst="roundRect">
              <a:avLst/>
            </a:prstGeom>
            <a:solidFill>
              <a:schemeClr val="bg1">
                <a:lumMod val="8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2091427" y="1374495"/>
              <a:ext cx="5120843" cy="4492532"/>
            </a:xfrm>
            <a:prstGeom prst="roundRect">
              <a:avLst>
                <a:gd name="adj" fmla="val 13640"/>
              </a:avLst>
            </a:prstGeom>
            <a:solidFill>
              <a:schemeClr val="accent3">
                <a:lumMod val="20000"/>
                <a:lumOff val="80000"/>
              </a:schemeClr>
            </a:solidFill>
            <a:ln w="38100" algn="ctr">
              <a:solidFill>
                <a:schemeClr val="bg1">
                  <a:lumMod val="50000"/>
                </a:schemeClr>
              </a:solidFill>
              <a:miter lim="800000"/>
              <a:headEnd/>
              <a:tailEnd/>
            </a:ln>
            <a:effectLst/>
          </p:spPr>
          <p:txBody>
            <a:bodyPr wrap="none" anchor="ctr"/>
            <a:lstStyle/>
            <a:p>
              <a:endParaRPr lang="zh-CN" altLang="en-US">
                <a:solidFill>
                  <a:schemeClr val="tx1"/>
                </a:solidFill>
              </a:endParaRPr>
            </a:p>
          </p:txBody>
        </p:sp>
      </p:grpSp>
      <p:sp>
        <p:nvSpPr>
          <p:cNvPr id="23" name="TextBox 22"/>
          <p:cNvSpPr txBox="1"/>
          <p:nvPr/>
        </p:nvSpPr>
        <p:spPr>
          <a:xfrm>
            <a:off x="2368700" y="1406123"/>
            <a:ext cx="1693092" cy="707886"/>
          </a:xfrm>
          <a:prstGeom prst="rect">
            <a:avLst/>
          </a:prstGeom>
          <a:noFill/>
        </p:spPr>
        <p:txBody>
          <a:bodyPr wrap="none" rtlCol="0">
            <a:spAutoFit/>
          </a:bodyPr>
          <a:lstStyle/>
          <a:p>
            <a:pPr algn="ctr"/>
            <a:r>
              <a:rPr lang="en-US" altLang="zh-CN" sz="2000" b="1" dirty="0" smtClean="0">
                <a:solidFill>
                  <a:schemeClr val="accent6">
                    <a:lumMod val="50000"/>
                  </a:schemeClr>
                </a:solidFill>
                <a:latin typeface="Arial Narrow" pitchFamily="34" charset="0"/>
              </a:rPr>
              <a:t>Acid-Extruders</a:t>
            </a:r>
          </a:p>
          <a:p>
            <a:pPr algn="ctr"/>
            <a:r>
              <a:rPr lang="en-US" altLang="zh-CN" sz="2000" b="1" dirty="0" smtClean="0">
                <a:solidFill>
                  <a:schemeClr val="accent6">
                    <a:lumMod val="50000"/>
                  </a:schemeClr>
                </a:solidFill>
                <a:latin typeface="Arial Narrow" pitchFamily="34" charset="0"/>
                <a:cs typeface="Times New Roman"/>
              </a:rPr>
              <a:t>↑</a:t>
            </a:r>
            <a:r>
              <a:rPr lang="en-US" altLang="zh-CN" sz="2000" b="1" dirty="0" err="1" smtClean="0">
                <a:solidFill>
                  <a:schemeClr val="accent6">
                    <a:lumMod val="50000"/>
                  </a:schemeClr>
                </a:solidFill>
                <a:latin typeface="Arial Narrow" pitchFamily="34" charset="0"/>
              </a:rPr>
              <a:t>pHi</a:t>
            </a:r>
            <a:endParaRPr lang="zh-CN" altLang="en-US" sz="2000" b="1" dirty="0">
              <a:solidFill>
                <a:schemeClr val="accent6">
                  <a:lumMod val="50000"/>
                </a:schemeClr>
              </a:solidFill>
              <a:latin typeface="Arial Narrow" pitchFamily="34" charset="0"/>
            </a:endParaRPr>
          </a:p>
        </p:txBody>
      </p:sp>
      <p:sp>
        <p:nvSpPr>
          <p:cNvPr id="24" name="TextBox 23"/>
          <p:cNvSpPr txBox="1"/>
          <p:nvPr/>
        </p:nvSpPr>
        <p:spPr>
          <a:xfrm>
            <a:off x="5592925" y="1409512"/>
            <a:ext cx="1527983" cy="707886"/>
          </a:xfrm>
          <a:prstGeom prst="rect">
            <a:avLst/>
          </a:prstGeom>
          <a:noFill/>
        </p:spPr>
        <p:txBody>
          <a:bodyPr wrap="none" rtlCol="0">
            <a:spAutoFit/>
          </a:bodyPr>
          <a:lstStyle/>
          <a:p>
            <a:pPr algn="ctr"/>
            <a:r>
              <a:rPr lang="en-US" altLang="zh-CN" sz="2000" b="1" dirty="0" smtClean="0">
                <a:solidFill>
                  <a:srgbClr val="0000FF"/>
                </a:solidFill>
                <a:latin typeface="Arial Narrow" pitchFamily="34" charset="0"/>
              </a:rPr>
              <a:t>Acid-Loaders</a:t>
            </a:r>
          </a:p>
          <a:p>
            <a:pPr algn="ctr"/>
            <a:r>
              <a:rPr lang="en-US" altLang="zh-CN" sz="2000" b="1" dirty="0" smtClean="0">
                <a:solidFill>
                  <a:srgbClr val="0000FF"/>
                </a:solidFill>
                <a:latin typeface="Arial Narrow" pitchFamily="34" charset="0"/>
                <a:cs typeface="Times New Roman"/>
              </a:rPr>
              <a:t>↓</a:t>
            </a:r>
            <a:r>
              <a:rPr lang="en-US" altLang="zh-CN" sz="2000" b="1" dirty="0" err="1" smtClean="0">
                <a:solidFill>
                  <a:srgbClr val="0000FF"/>
                </a:solidFill>
                <a:latin typeface="Arial Narrow" pitchFamily="34" charset="0"/>
              </a:rPr>
              <a:t>pHi</a:t>
            </a:r>
            <a:endParaRPr lang="zh-CN" altLang="en-US" sz="2000" b="1" dirty="0">
              <a:solidFill>
                <a:srgbClr val="0000FF"/>
              </a:solidFill>
              <a:latin typeface="Arial Narrow" pitchFamily="34" charset="0"/>
            </a:endParaRPr>
          </a:p>
        </p:txBody>
      </p:sp>
      <p:sp>
        <p:nvSpPr>
          <p:cNvPr id="25" name="Rectangle 6"/>
          <p:cNvSpPr>
            <a:spLocks noChangeArrowheads="1"/>
          </p:cNvSpPr>
          <p:nvPr/>
        </p:nvSpPr>
        <p:spPr bwMode="auto">
          <a:xfrm>
            <a:off x="2428860" y="3194840"/>
            <a:ext cx="2093504" cy="58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Na-H exchangers</a:t>
            </a:r>
          </a:p>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(SLC9)</a:t>
            </a:r>
            <a:endParaRPr lang="en-US" altLang="zh-CN" sz="2000" b="1" dirty="0">
              <a:solidFill>
                <a:schemeClr val="accent6">
                  <a:lumMod val="50000"/>
                </a:schemeClr>
              </a:solidFill>
              <a:latin typeface="Arial Narrow" pitchFamily="34" charset="0"/>
              <a:ea typeface="楷体" pitchFamily="49" charset="-122"/>
            </a:endParaRPr>
          </a:p>
        </p:txBody>
      </p:sp>
      <p:sp>
        <p:nvSpPr>
          <p:cNvPr id="26" name="Oval 44"/>
          <p:cNvSpPr>
            <a:spLocks noChangeArrowheads="1"/>
          </p:cNvSpPr>
          <p:nvPr/>
        </p:nvSpPr>
        <p:spPr bwMode="auto">
          <a:xfrm>
            <a:off x="1436641" y="3312520"/>
            <a:ext cx="652619" cy="353624"/>
          </a:xfrm>
          <a:prstGeom prst="ellipse">
            <a:avLst/>
          </a:prstGeom>
          <a:solidFill>
            <a:schemeClr val="accent5">
              <a:lumMod val="75000"/>
            </a:schemeClr>
          </a:solidFill>
          <a:ln w="12700" algn="ctr">
            <a:solidFill>
              <a:schemeClr val="tx1"/>
            </a:solidFill>
            <a:round/>
            <a:headEnd/>
            <a:tailEnd/>
          </a:ln>
          <a:effectLst/>
        </p:spPr>
        <p:txBody>
          <a:bodyPr wrap="none" anchor="ctr"/>
          <a:lstStyle/>
          <a:p>
            <a:pPr algn="ctr"/>
            <a:endParaRPr lang="zh-CN" altLang="zh-CN" dirty="0">
              <a:latin typeface="Arial Narrow" pitchFamily="34" charset="0"/>
            </a:endParaRPr>
          </a:p>
        </p:txBody>
      </p:sp>
      <p:sp>
        <p:nvSpPr>
          <p:cNvPr id="27" name="Line 315"/>
          <p:cNvSpPr>
            <a:spLocks noChangeShapeType="1"/>
          </p:cNvSpPr>
          <p:nvPr/>
        </p:nvSpPr>
        <p:spPr bwMode="auto">
          <a:xfrm flipH="1">
            <a:off x="1226446" y="3679880"/>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28" name="Line 316"/>
          <p:cNvSpPr>
            <a:spLocks noChangeShapeType="1"/>
          </p:cNvSpPr>
          <p:nvPr/>
        </p:nvSpPr>
        <p:spPr bwMode="auto">
          <a:xfrm>
            <a:off x="1226446" y="3303664"/>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29" name="Rectangle 14"/>
          <p:cNvSpPr>
            <a:spLocks noChangeArrowheads="1"/>
          </p:cNvSpPr>
          <p:nvPr/>
        </p:nvSpPr>
        <p:spPr bwMode="auto">
          <a:xfrm flipH="1">
            <a:off x="616418" y="3151576"/>
            <a:ext cx="501740"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Na</a:t>
            </a:r>
            <a:r>
              <a:rPr lang="en-US" altLang="zh-CN" baseline="30000" dirty="0" smtClean="0">
                <a:solidFill>
                  <a:srgbClr val="000000"/>
                </a:solidFill>
                <a:latin typeface="Arial Narrow" pitchFamily="34" charset="0"/>
                <a:cs typeface="Arial" charset="0"/>
              </a:rPr>
              <a:t>+</a:t>
            </a:r>
            <a:endParaRPr lang="en-US" altLang="zh-CN" baseline="30000" dirty="0">
              <a:solidFill>
                <a:srgbClr val="000000"/>
              </a:solidFill>
              <a:latin typeface="Arial Narrow" pitchFamily="34" charset="0"/>
              <a:cs typeface="Arial" charset="0"/>
            </a:endParaRPr>
          </a:p>
        </p:txBody>
      </p:sp>
      <p:sp>
        <p:nvSpPr>
          <p:cNvPr id="30" name="Rectangle 14"/>
          <p:cNvSpPr>
            <a:spLocks noChangeArrowheads="1"/>
          </p:cNvSpPr>
          <p:nvPr/>
        </p:nvSpPr>
        <p:spPr bwMode="auto">
          <a:xfrm flipH="1">
            <a:off x="722216" y="3523690"/>
            <a:ext cx="395942"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H</a:t>
            </a:r>
            <a:r>
              <a:rPr lang="en-US" altLang="zh-CN" baseline="30000" dirty="0" smtClean="0">
                <a:solidFill>
                  <a:srgbClr val="000000"/>
                </a:solidFill>
                <a:latin typeface="Arial Narrow" pitchFamily="34" charset="0"/>
                <a:cs typeface="Arial" charset="0"/>
              </a:rPr>
              <a:t>+</a:t>
            </a:r>
            <a:endParaRPr lang="en-US" altLang="zh-CN" baseline="30000" dirty="0">
              <a:solidFill>
                <a:srgbClr val="000000"/>
              </a:solidFill>
              <a:latin typeface="Arial Narrow" pitchFamily="34" charset="0"/>
              <a:cs typeface="Arial" charset="0"/>
            </a:endParaRPr>
          </a:p>
        </p:txBody>
      </p:sp>
      <p:sp>
        <p:nvSpPr>
          <p:cNvPr id="33" name="Rectangle 6"/>
          <p:cNvSpPr>
            <a:spLocks noChangeArrowheads="1"/>
          </p:cNvSpPr>
          <p:nvPr/>
        </p:nvSpPr>
        <p:spPr bwMode="auto">
          <a:xfrm>
            <a:off x="2428860" y="2444018"/>
            <a:ext cx="1800200" cy="339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Proton pump</a:t>
            </a:r>
            <a:endParaRPr lang="en-US" altLang="zh-CN" sz="2000" b="1" dirty="0">
              <a:solidFill>
                <a:schemeClr val="accent6">
                  <a:lumMod val="50000"/>
                </a:schemeClr>
              </a:solidFill>
              <a:latin typeface="Arial Narrow" pitchFamily="34" charset="0"/>
              <a:ea typeface="楷体" pitchFamily="49" charset="-122"/>
            </a:endParaRPr>
          </a:p>
        </p:txBody>
      </p:sp>
      <p:sp>
        <p:nvSpPr>
          <p:cNvPr id="38" name="圆角矩形 37"/>
          <p:cNvSpPr/>
          <p:nvPr/>
        </p:nvSpPr>
        <p:spPr>
          <a:xfrm>
            <a:off x="1413156" y="4250206"/>
            <a:ext cx="599944" cy="623402"/>
          </a:xfrm>
          <a:prstGeom prst="roundRect">
            <a:avLst/>
          </a:prstGeom>
          <a:solidFill>
            <a:srgbClr val="FFC000"/>
          </a:solidFill>
          <a:ln w="12700" algn="ctr">
            <a:solidFill>
              <a:schemeClr val="tx1"/>
            </a:solidFill>
            <a:round/>
            <a:headEnd/>
            <a:tailEnd/>
          </a:ln>
          <a:effectLst/>
        </p:spPr>
        <p:txBody>
          <a:bodyPr wrap="none" anchor="ctr"/>
          <a:lstStyle/>
          <a:p>
            <a:pPr algn="ctr"/>
            <a:endParaRPr lang="zh-CN" altLang="en-US" dirty="0">
              <a:solidFill>
                <a:schemeClr val="tx1"/>
              </a:solidFill>
              <a:latin typeface="Arial Narrow" pitchFamily="34" charset="0"/>
            </a:endParaRPr>
          </a:p>
        </p:txBody>
      </p:sp>
      <p:sp>
        <p:nvSpPr>
          <p:cNvPr id="39" name="Line 315"/>
          <p:cNvSpPr>
            <a:spLocks noChangeShapeType="1"/>
          </p:cNvSpPr>
          <p:nvPr/>
        </p:nvSpPr>
        <p:spPr bwMode="auto">
          <a:xfrm>
            <a:off x="1226446" y="4334246"/>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40" name="Line 315"/>
          <p:cNvSpPr>
            <a:spLocks noChangeShapeType="1"/>
          </p:cNvSpPr>
          <p:nvPr/>
        </p:nvSpPr>
        <p:spPr bwMode="auto">
          <a:xfrm flipH="1">
            <a:off x="1226446" y="4586182"/>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41" name="Rectangle 14"/>
          <p:cNvSpPr>
            <a:spLocks noChangeArrowheads="1"/>
          </p:cNvSpPr>
          <p:nvPr/>
        </p:nvSpPr>
        <p:spPr bwMode="auto">
          <a:xfrm flipH="1">
            <a:off x="735984" y="4133278"/>
            <a:ext cx="501740" cy="369974"/>
          </a:xfrm>
          <a:prstGeom prst="rect">
            <a:avLst/>
          </a:prstGeom>
          <a:noFill/>
          <a:ln w="9525">
            <a:noFill/>
            <a:miter lim="800000"/>
            <a:headEnd/>
            <a:tailEnd/>
          </a:ln>
        </p:spPr>
        <p:txBody>
          <a:bodyPr wrap="none" lIns="92075" tIns="46038" rIns="92075" bIns="46038">
            <a:spAutoFit/>
          </a:bodyPr>
          <a:lstStyle/>
          <a:p>
            <a:pPr eaLnBrk="0" hangingPunct="0"/>
            <a:r>
              <a:rPr lang="en-US" altLang="zh-CN" smtClean="0">
                <a:solidFill>
                  <a:srgbClr val="000000"/>
                </a:solidFill>
                <a:latin typeface="Arial Narrow" pitchFamily="34" charset="0"/>
                <a:cs typeface="Arial" charset="0"/>
              </a:rPr>
              <a:t>Na</a:t>
            </a:r>
            <a:r>
              <a:rPr lang="en-US" altLang="zh-CN" baseline="30000" dirty="0" smtClean="0">
                <a:solidFill>
                  <a:srgbClr val="000000"/>
                </a:solidFill>
                <a:latin typeface="Arial Narrow" pitchFamily="34" charset="0"/>
                <a:cs typeface="Arial" charset="0"/>
              </a:rPr>
              <a:t>+</a:t>
            </a:r>
            <a:endParaRPr lang="en-US" altLang="zh-CN" baseline="30000" dirty="0">
              <a:solidFill>
                <a:srgbClr val="000000"/>
              </a:solidFill>
              <a:latin typeface="Arial Narrow" pitchFamily="34" charset="0"/>
              <a:cs typeface="Arial" charset="0"/>
            </a:endParaRPr>
          </a:p>
        </p:txBody>
      </p:sp>
      <p:sp>
        <p:nvSpPr>
          <p:cNvPr id="42" name="Rectangle 14"/>
          <p:cNvSpPr>
            <a:spLocks noChangeArrowheads="1"/>
          </p:cNvSpPr>
          <p:nvPr/>
        </p:nvSpPr>
        <p:spPr bwMode="auto">
          <a:xfrm flipH="1">
            <a:off x="810803" y="4399434"/>
            <a:ext cx="450444"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err="1" smtClean="0">
                <a:solidFill>
                  <a:srgbClr val="000000"/>
                </a:solidFill>
                <a:latin typeface="Arial Narrow" pitchFamily="34" charset="0"/>
                <a:cs typeface="Arial" charset="0"/>
              </a:rPr>
              <a:t>Cl</a:t>
            </a:r>
            <a:r>
              <a:rPr lang="en-US" altLang="zh-CN" baseline="30000" dirty="0" smtClean="0">
                <a:latin typeface="Times New Roman"/>
                <a:cs typeface="Times New Roman"/>
              </a:rPr>
              <a:t>−</a:t>
            </a:r>
            <a:endParaRPr lang="en-US" altLang="zh-CN" baseline="30000" dirty="0">
              <a:solidFill>
                <a:srgbClr val="000000"/>
              </a:solidFill>
              <a:latin typeface="Arial Narrow" pitchFamily="34" charset="0"/>
              <a:cs typeface="Arial" charset="0"/>
            </a:endParaRPr>
          </a:p>
        </p:txBody>
      </p:sp>
      <p:sp>
        <p:nvSpPr>
          <p:cNvPr id="45" name="Oval 44"/>
          <p:cNvSpPr>
            <a:spLocks noChangeArrowheads="1"/>
          </p:cNvSpPr>
          <p:nvPr/>
        </p:nvSpPr>
        <p:spPr bwMode="auto">
          <a:xfrm flipH="1">
            <a:off x="1398097" y="5296724"/>
            <a:ext cx="652619" cy="353624"/>
          </a:xfrm>
          <a:prstGeom prst="ellipse">
            <a:avLst/>
          </a:prstGeom>
          <a:solidFill>
            <a:srgbClr val="FFC000"/>
          </a:solidFill>
          <a:ln w="12700" algn="ctr">
            <a:solidFill>
              <a:schemeClr val="tx1"/>
            </a:solidFill>
            <a:round/>
            <a:headEnd/>
            <a:tailEnd/>
          </a:ln>
          <a:effectLst/>
        </p:spPr>
        <p:txBody>
          <a:bodyPr wrap="none" anchor="ctr"/>
          <a:lstStyle/>
          <a:p>
            <a:pPr algn="ctr"/>
            <a:endParaRPr lang="zh-CN" altLang="zh-CN" dirty="0">
              <a:latin typeface="Arial Narrow" pitchFamily="34" charset="0"/>
            </a:endParaRPr>
          </a:p>
        </p:txBody>
      </p:sp>
      <p:sp>
        <p:nvSpPr>
          <p:cNvPr id="46" name="Line 315"/>
          <p:cNvSpPr>
            <a:spLocks noChangeShapeType="1"/>
          </p:cNvSpPr>
          <p:nvPr/>
        </p:nvSpPr>
        <p:spPr bwMode="auto">
          <a:xfrm>
            <a:off x="1226446" y="5290676"/>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47" name="Line 315"/>
          <p:cNvSpPr>
            <a:spLocks noChangeShapeType="1"/>
          </p:cNvSpPr>
          <p:nvPr/>
        </p:nvSpPr>
        <p:spPr bwMode="auto">
          <a:xfrm>
            <a:off x="1226446" y="5662380"/>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50" name="Rectangle 14"/>
          <p:cNvSpPr>
            <a:spLocks noChangeArrowheads="1"/>
          </p:cNvSpPr>
          <p:nvPr/>
        </p:nvSpPr>
        <p:spPr bwMode="auto">
          <a:xfrm flipH="1">
            <a:off x="612088" y="5472334"/>
            <a:ext cx="660437"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a:solidFill>
                  <a:srgbClr val="000000"/>
                </a:solidFill>
                <a:latin typeface="Arial Narrow" pitchFamily="34" charset="0"/>
                <a:cs typeface="Arial" charset="0"/>
              </a:rPr>
              <a:t>1 Na</a:t>
            </a:r>
            <a:r>
              <a:rPr lang="en-US" altLang="zh-CN" baseline="30000" dirty="0">
                <a:solidFill>
                  <a:srgbClr val="000000"/>
                </a:solidFill>
                <a:latin typeface="Arial Narrow" pitchFamily="34" charset="0"/>
                <a:cs typeface="Arial" charset="0"/>
              </a:rPr>
              <a:t>+</a:t>
            </a:r>
          </a:p>
        </p:txBody>
      </p:sp>
      <p:sp>
        <p:nvSpPr>
          <p:cNvPr id="51" name="Rectangle 158"/>
          <p:cNvSpPr>
            <a:spLocks noChangeArrowheads="1"/>
          </p:cNvSpPr>
          <p:nvPr/>
        </p:nvSpPr>
        <p:spPr bwMode="auto">
          <a:xfrm>
            <a:off x="-17081" y="5013690"/>
            <a:ext cx="1301638" cy="369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dirty="0" smtClean="0">
                <a:latin typeface="Arial Narrow" pitchFamily="34" charset="0"/>
              </a:rPr>
              <a:t>1 or 2 HCO</a:t>
            </a:r>
            <a:r>
              <a:rPr lang="en-US" altLang="zh-CN" baseline="-14000" dirty="0" smtClean="0">
                <a:latin typeface="Arial Narrow" pitchFamily="34" charset="0"/>
              </a:rPr>
              <a:t>3</a:t>
            </a:r>
            <a:r>
              <a:rPr lang="en-US" altLang="zh-CN" baseline="30000" dirty="0" smtClean="0">
                <a:latin typeface="Times New Roman"/>
                <a:cs typeface="Times New Roman"/>
              </a:rPr>
              <a:t>−</a:t>
            </a:r>
            <a:endParaRPr lang="en-US" altLang="zh-CN" baseline="30000" dirty="0">
              <a:latin typeface="Arial Narrow" pitchFamily="34" charset="0"/>
            </a:endParaRPr>
          </a:p>
        </p:txBody>
      </p:sp>
      <p:sp>
        <p:nvSpPr>
          <p:cNvPr id="54" name="Rectangle 6"/>
          <p:cNvSpPr>
            <a:spLocks noChangeArrowheads="1"/>
          </p:cNvSpPr>
          <p:nvPr/>
        </p:nvSpPr>
        <p:spPr bwMode="auto">
          <a:xfrm>
            <a:off x="5016241" y="3361992"/>
            <a:ext cx="2093422" cy="58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algn="r" eaLnBrk="0" hangingPunct="0">
              <a:lnSpc>
                <a:spcPct val="80000"/>
              </a:lnSpc>
            </a:pPr>
            <a:r>
              <a:rPr lang="en-US" altLang="zh-CN" sz="2000" b="1" dirty="0" smtClean="0">
                <a:solidFill>
                  <a:srgbClr val="0000FF"/>
                </a:solidFill>
                <a:latin typeface="Arial Narrow" pitchFamily="34" charset="0"/>
                <a:ea typeface="楷体" pitchFamily="49" charset="-122"/>
              </a:rPr>
              <a:t>Anion exchangers</a:t>
            </a:r>
          </a:p>
          <a:p>
            <a:pPr algn="r" eaLnBrk="0" hangingPunct="0">
              <a:lnSpc>
                <a:spcPct val="80000"/>
              </a:lnSpc>
            </a:pPr>
            <a:r>
              <a:rPr lang="en-US" altLang="zh-CN" sz="2000" b="1" dirty="0" smtClean="0">
                <a:solidFill>
                  <a:srgbClr val="0000FF"/>
                </a:solidFill>
                <a:latin typeface="Arial Narrow" pitchFamily="34" charset="0"/>
                <a:ea typeface="楷体" pitchFamily="49" charset="-122"/>
              </a:rPr>
              <a:t>(SLC4 &amp; SLC26)</a:t>
            </a:r>
            <a:endParaRPr lang="en-US" altLang="zh-CN" sz="2000" b="1" dirty="0">
              <a:solidFill>
                <a:srgbClr val="0000FF"/>
              </a:solidFill>
              <a:latin typeface="Arial Narrow" pitchFamily="34" charset="0"/>
              <a:ea typeface="楷体" pitchFamily="49" charset="-122"/>
            </a:endParaRPr>
          </a:p>
        </p:txBody>
      </p:sp>
      <p:sp>
        <p:nvSpPr>
          <p:cNvPr id="55" name="Oval 44"/>
          <p:cNvSpPr>
            <a:spLocks noChangeArrowheads="1"/>
          </p:cNvSpPr>
          <p:nvPr/>
        </p:nvSpPr>
        <p:spPr bwMode="auto">
          <a:xfrm>
            <a:off x="7314023" y="3484216"/>
            <a:ext cx="652619" cy="353624"/>
          </a:xfrm>
          <a:prstGeom prst="ellipse">
            <a:avLst/>
          </a:prstGeom>
          <a:solidFill>
            <a:schemeClr val="accent5">
              <a:lumMod val="75000"/>
            </a:schemeClr>
          </a:solidFill>
          <a:ln w="12700" algn="ctr">
            <a:solidFill>
              <a:schemeClr val="tx1"/>
            </a:solidFill>
            <a:round/>
            <a:headEnd/>
            <a:tailEnd/>
          </a:ln>
          <a:effectLst/>
        </p:spPr>
        <p:txBody>
          <a:bodyPr wrap="none" anchor="ctr"/>
          <a:lstStyle/>
          <a:p>
            <a:pPr algn="ctr"/>
            <a:endParaRPr lang="zh-CN" altLang="zh-CN" dirty="0">
              <a:latin typeface="Arial Narrow" pitchFamily="34" charset="0"/>
            </a:endParaRPr>
          </a:p>
        </p:txBody>
      </p:sp>
      <p:sp>
        <p:nvSpPr>
          <p:cNvPr id="56" name="Line 315"/>
          <p:cNvSpPr>
            <a:spLocks noChangeShapeType="1"/>
          </p:cNvSpPr>
          <p:nvPr/>
        </p:nvSpPr>
        <p:spPr bwMode="auto">
          <a:xfrm>
            <a:off x="7141192" y="3851576"/>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57" name="Line 316"/>
          <p:cNvSpPr>
            <a:spLocks noChangeShapeType="1"/>
          </p:cNvSpPr>
          <p:nvPr/>
        </p:nvSpPr>
        <p:spPr bwMode="auto">
          <a:xfrm flipH="1">
            <a:off x="7141192" y="3475360"/>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58" name="Rectangle 14"/>
          <p:cNvSpPr>
            <a:spLocks noChangeArrowheads="1"/>
          </p:cNvSpPr>
          <p:nvPr/>
        </p:nvSpPr>
        <p:spPr bwMode="auto">
          <a:xfrm flipH="1">
            <a:off x="8178119" y="3323272"/>
            <a:ext cx="450444"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err="1" smtClean="0">
                <a:solidFill>
                  <a:srgbClr val="000000"/>
                </a:solidFill>
                <a:latin typeface="Arial Narrow" pitchFamily="34" charset="0"/>
                <a:cs typeface="Arial" charset="0"/>
              </a:rPr>
              <a:t>Cl</a:t>
            </a:r>
            <a:r>
              <a:rPr lang="en-US" altLang="zh-CN" baseline="30000" dirty="0" smtClean="0">
                <a:solidFill>
                  <a:srgbClr val="000000"/>
                </a:solidFill>
                <a:latin typeface="Times New Roman"/>
                <a:cs typeface="Times New Roman"/>
              </a:rPr>
              <a:t>−</a:t>
            </a:r>
            <a:endParaRPr lang="en-US" altLang="zh-CN" baseline="30000" dirty="0">
              <a:solidFill>
                <a:srgbClr val="000000"/>
              </a:solidFill>
              <a:latin typeface="Arial Narrow" pitchFamily="34" charset="0"/>
              <a:cs typeface="Arial" charset="0"/>
            </a:endParaRPr>
          </a:p>
        </p:txBody>
      </p:sp>
      <p:sp>
        <p:nvSpPr>
          <p:cNvPr id="59" name="Rectangle 14"/>
          <p:cNvSpPr>
            <a:spLocks noChangeArrowheads="1"/>
          </p:cNvSpPr>
          <p:nvPr/>
        </p:nvSpPr>
        <p:spPr bwMode="auto">
          <a:xfrm flipH="1">
            <a:off x="8178119" y="3695386"/>
            <a:ext cx="763029"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HCO</a:t>
            </a:r>
            <a:r>
              <a:rPr lang="en-US" altLang="zh-CN" baseline="-25000" dirty="0" smtClean="0">
                <a:solidFill>
                  <a:srgbClr val="000000"/>
                </a:solidFill>
                <a:latin typeface="Arial Narrow" pitchFamily="34" charset="0"/>
                <a:cs typeface="Arial" charset="0"/>
              </a:rPr>
              <a:t>3</a:t>
            </a:r>
            <a:r>
              <a:rPr lang="en-US" altLang="zh-CN" baseline="30000" dirty="0" smtClean="0">
                <a:solidFill>
                  <a:srgbClr val="000000"/>
                </a:solidFill>
                <a:latin typeface="Times New Roman"/>
                <a:cs typeface="Times New Roman"/>
              </a:rPr>
              <a:t>−</a:t>
            </a:r>
            <a:endParaRPr lang="en-US" altLang="zh-CN" baseline="30000" dirty="0">
              <a:solidFill>
                <a:srgbClr val="000000"/>
              </a:solidFill>
              <a:latin typeface="Arial Narrow" pitchFamily="34" charset="0"/>
              <a:cs typeface="Arial" charset="0"/>
            </a:endParaRPr>
          </a:p>
        </p:txBody>
      </p:sp>
      <p:sp>
        <p:nvSpPr>
          <p:cNvPr id="65" name="Oval 44"/>
          <p:cNvSpPr>
            <a:spLocks noChangeArrowheads="1"/>
          </p:cNvSpPr>
          <p:nvPr/>
        </p:nvSpPr>
        <p:spPr bwMode="auto">
          <a:xfrm>
            <a:off x="7314023" y="4656932"/>
            <a:ext cx="652619" cy="353624"/>
          </a:xfrm>
          <a:prstGeom prst="ellipse">
            <a:avLst/>
          </a:prstGeom>
          <a:solidFill>
            <a:srgbClr val="FFC000"/>
          </a:solidFill>
          <a:ln w="12700" algn="ctr">
            <a:solidFill>
              <a:schemeClr val="tx1"/>
            </a:solidFill>
            <a:round/>
            <a:headEnd/>
            <a:tailEnd/>
          </a:ln>
          <a:effectLst/>
        </p:spPr>
        <p:txBody>
          <a:bodyPr wrap="none" anchor="ctr"/>
          <a:lstStyle/>
          <a:p>
            <a:pPr algn="ctr"/>
            <a:endParaRPr lang="zh-CN" altLang="zh-CN" dirty="0">
              <a:latin typeface="Arial Narrow" pitchFamily="34" charset="0"/>
            </a:endParaRPr>
          </a:p>
        </p:txBody>
      </p:sp>
      <p:sp>
        <p:nvSpPr>
          <p:cNvPr id="66" name="Line 315"/>
          <p:cNvSpPr>
            <a:spLocks noChangeShapeType="1"/>
          </p:cNvSpPr>
          <p:nvPr/>
        </p:nvSpPr>
        <p:spPr bwMode="auto">
          <a:xfrm>
            <a:off x="7141192" y="4649388"/>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67" name="Line 315"/>
          <p:cNvSpPr>
            <a:spLocks noChangeShapeType="1"/>
          </p:cNvSpPr>
          <p:nvPr/>
        </p:nvSpPr>
        <p:spPr bwMode="auto">
          <a:xfrm>
            <a:off x="7141192" y="5021460"/>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68" name="Rectangle 14"/>
          <p:cNvSpPr>
            <a:spLocks noChangeArrowheads="1"/>
          </p:cNvSpPr>
          <p:nvPr/>
        </p:nvSpPr>
        <p:spPr bwMode="auto">
          <a:xfrm flipH="1">
            <a:off x="8090859" y="4829316"/>
            <a:ext cx="660437"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a:solidFill>
                  <a:srgbClr val="000000"/>
                </a:solidFill>
                <a:latin typeface="Arial Narrow" pitchFamily="34" charset="0"/>
                <a:cs typeface="Arial" charset="0"/>
              </a:rPr>
              <a:t>1 Na</a:t>
            </a:r>
            <a:r>
              <a:rPr lang="en-US" altLang="zh-CN" baseline="30000" dirty="0">
                <a:solidFill>
                  <a:srgbClr val="000000"/>
                </a:solidFill>
                <a:latin typeface="Arial Narrow" pitchFamily="34" charset="0"/>
                <a:cs typeface="Arial" charset="0"/>
              </a:rPr>
              <a:t>+</a:t>
            </a:r>
          </a:p>
        </p:txBody>
      </p:sp>
      <p:sp>
        <p:nvSpPr>
          <p:cNvPr id="69" name="Rectangle 158"/>
          <p:cNvSpPr>
            <a:spLocks noChangeArrowheads="1"/>
          </p:cNvSpPr>
          <p:nvPr/>
        </p:nvSpPr>
        <p:spPr bwMode="auto">
          <a:xfrm>
            <a:off x="8090859" y="4470982"/>
            <a:ext cx="921727" cy="369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dirty="0" smtClean="0">
                <a:latin typeface="Arial Narrow" pitchFamily="34" charset="0"/>
              </a:rPr>
              <a:t>3 HCO</a:t>
            </a:r>
            <a:r>
              <a:rPr lang="en-US" altLang="zh-CN" baseline="-14000" dirty="0" smtClean="0">
                <a:latin typeface="Arial Narrow" pitchFamily="34" charset="0"/>
              </a:rPr>
              <a:t>3</a:t>
            </a:r>
            <a:r>
              <a:rPr lang="en-US" altLang="zh-CN" baseline="30000" dirty="0" smtClean="0">
                <a:latin typeface="Times New Roman"/>
                <a:cs typeface="Times New Roman"/>
              </a:rPr>
              <a:t>−</a:t>
            </a:r>
            <a:endParaRPr lang="en-US" altLang="zh-CN" baseline="30000" dirty="0">
              <a:latin typeface="Arial Narrow" pitchFamily="34" charset="0"/>
            </a:endParaRPr>
          </a:p>
        </p:txBody>
      </p:sp>
      <p:sp>
        <p:nvSpPr>
          <p:cNvPr id="70" name="圆角矩形 69"/>
          <p:cNvSpPr/>
          <p:nvPr/>
        </p:nvSpPr>
        <p:spPr>
          <a:xfrm>
            <a:off x="7298074" y="2466016"/>
            <a:ext cx="720080" cy="504056"/>
          </a:xfrm>
          <a:prstGeom prst="roundRect">
            <a:avLst>
              <a:gd name="adj" fmla="val 0"/>
            </a:avLst>
          </a:prstGeom>
          <a:gradFill flip="none" rotWithShape="1">
            <a:gsLst>
              <a:gs pos="35000">
                <a:schemeClr val="accent6">
                  <a:lumMod val="50000"/>
                </a:schemeClr>
              </a:gs>
              <a:gs pos="40000">
                <a:schemeClr val="accent6">
                  <a:lumMod val="40000"/>
                  <a:lumOff val="60000"/>
                </a:schemeClr>
              </a:gs>
              <a:gs pos="60000">
                <a:schemeClr val="accent6">
                  <a:lumMod val="40000"/>
                  <a:lumOff val="60000"/>
                </a:schemeClr>
              </a:gs>
              <a:gs pos="61000">
                <a:schemeClr val="accent6">
                  <a:lumMod val="5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Rectangle 6"/>
          <p:cNvSpPr>
            <a:spLocks noChangeArrowheads="1"/>
          </p:cNvSpPr>
          <p:nvPr/>
        </p:nvSpPr>
        <p:spPr bwMode="auto">
          <a:xfrm>
            <a:off x="5915833" y="2538024"/>
            <a:ext cx="1193830" cy="339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algn="r" eaLnBrk="0" hangingPunct="0">
              <a:lnSpc>
                <a:spcPct val="80000"/>
              </a:lnSpc>
            </a:pPr>
            <a:r>
              <a:rPr lang="en-US" altLang="zh-CN" sz="2000" b="1" dirty="0" smtClean="0">
                <a:solidFill>
                  <a:srgbClr val="0000FF"/>
                </a:solidFill>
                <a:latin typeface="Arial Narrow" pitchFamily="34" charset="0"/>
                <a:ea typeface="楷体" pitchFamily="49" charset="-122"/>
              </a:rPr>
              <a:t>Channels</a:t>
            </a:r>
            <a:endParaRPr lang="en-US" altLang="zh-CN" sz="2000" b="1" dirty="0">
              <a:solidFill>
                <a:srgbClr val="0000FF"/>
              </a:solidFill>
              <a:latin typeface="Arial Narrow" pitchFamily="34" charset="0"/>
              <a:ea typeface="楷体" pitchFamily="49" charset="-122"/>
            </a:endParaRPr>
          </a:p>
        </p:txBody>
      </p:sp>
      <p:sp>
        <p:nvSpPr>
          <p:cNvPr id="72" name="Line 316"/>
          <p:cNvSpPr>
            <a:spLocks noChangeShapeType="1"/>
          </p:cNvSpPr>
          <p:nvPr/>
        </p:nvSpPr>
        <p:spPr bwMode="auto">
          <a:xfrm>
            <a:off x="7141192" y="2719596"/>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73" name="Rectangle 14"/>
          <p:cNvSpPr>
            <a:spLocks noChangeArrowheads="1"/>
          </p:cNvSpPr>
          <p:nvPr/>
        </p:nvSpPr>
        <p:spPr bwMode="auto">
          <a:xfrm flipH="1">
            <a:off x="8180260" y="2539484"/>
            <a:ext cx="763029"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HCO</a:t>
            </a:r>
            <a:r>
              <a:rPr lang="en-US" altLang="zh-CN" baseline="-25000" dirty="0" smtClean="0">
                <a:solidFill>
                  <a:srgbClr val="000000"/>
                </a:solidFill>
                <a:latin typeface="Arial Narrow" pitchFamily="34" charset="0"/>
                <a:cs typeface="Arial" charset="0"/>
              </a:rPr>
              <a:t>3</a:t>
            </a:r>
            <a:r>
              <a:rPr lang="en-US" altLang="zh-CN" baseline="30000" dirty="0" smtClean="0">
                <a:solidFill>
                  <a:srgbClr val="000000"/>
                </a:solidFill>
                <a:latin typeface="Times New Roman"/>
                <a:cs typeface="Times New Roman"/>
              </a:rPr>
              <a:t>−</a:t>
            </a:r>
            <a:endParaRPr lang="en-US" altLang="zh-CN" baseline="30000" dirty="0">
              <a:solidFill>
                <a:srgbClr val="000000"/>
              </a:solidFill>
              <a:latin typeface="Arial Narrow" pitchFamily="34" charset="0"/>
              <a:cs typeface="Arial" charset="0"/>
            </a:endParaRPr>
          </a:p>
        </p:txBody>
      </p:sp>
      <p:sp>
        <p:nvSpPr>
          <p:cNvPr id="74" name="Rectangle 6"/>
          <p:cNvSpPr>
            <a:spLocks noChangeArrowheads="1"/>
          </p:cNvSpPr>
          <p:nvPr/>
        </p:nvSpPr>
        <p:spPr bwMode="auto">
          <a:xfrm>
            <a:off x="2428860" y="5209608"/>
            <a:ext cx="2690580" cy="58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Na/HCO</a:t>
            </a:r>
            <a:r>
              <a:rPr lang="en-US" altLang="zh-CN" sz="2000" b="1" baseline="-25000" dirty="0" smtClean="0">
                <a:solidFill>
                  <a:schemeClr val="accent6">
                    <a:lumMod val="50000"/>
                  </a:schemeClr>
                </a:solidFill>
                <a:latin typeface="Arial Narrow" pitchFamily="34" charset="0"/>
                <a:ea typeface="楷体" pitchFamily="49" charset="-122"/>
              </a:rPr>
              <a:t>3</a:t>
            </a:r>
            <a:r>
              <a:rPr lang="en-US" altLang="zh-CN" sz="2000" b="1" baseline="30000" dirty="0" smtClean="0">
                <a:solidFill>
                  <a:schemeClr val="accent6">
                    <a:lumMod val="50000"/>
                  </a:schemeClr>
                </a:solidFill>
                <a:latin typeface="Times New Roman"/>
                <a:ea typeface="楷体" pitchFamily="49" charset="-122"/>
                <a:cs typeface="Times New Roman"/>
              </a:rPr>
              <a:t>–</a:t>
            </a:r>
            <a:r>
              <a:rPr lang="en-US" altLang="zh-CN" sz="2000" b="1" dirty="0" smtClean="0">
                <a:solidFill>
                  <a:schemeClr val="accent6">
                    <a:lumMod val="50000"/>
                  </a:schemeClr>
                </a:solidFill>
                <a:latin typeface="Arial Narrow" pitchFamily="34" charset="0"/>
                <a:ea typeface="楷体" pitchFamily="49" charset="-122"/>
              </a:rPr>
              <a:t> </a:t>
            </a:r>
            <a:r>
              <a:rPr lang="en-US" altLang="zh-CN" sz="2000" b="1" dirty="0" err="1" smtClean="0">
                <a:solidFill>
                  <a:schemeClr val="accent6">
                    <a:lumMod val="50000"/>
                  </a:schemeClr>
                </a:solidFill>
                <a:latin typeface="Arial Narrow" pitchFamily="34" charset="0"/>
                <a:ea typeface="楷体" pitchFamily="49" charset="-122"/>
              </a:rPr>
              <a:t>cotransporter</a:t>
            </a:r>
            <a:endParaRPr lang="en-US" altLang="zh-CN" sz="2000" b="1" dirty="0" smtClean="0">
              <a:solidFill>
                <a:schemeClr val="accent6">
                  <a:lumMod val="50000"/>
                </a:schemeClr>
              </a:solidFill>
              <a:latin typeface="Arial Narrow" pitchFamily="34" charset="0"/>
              <a:ea typeface="楷体" pitchFamily="49" charset="-122"/>
            </a:endParaRPr>
          </a:p>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(SLC4)</a:t>
            </a:r>
            <a:endParaRPr lang="en-US" altLang="zh-CN" sz="2000" b="1" dirty="0">
              <a:solidFill>
                <a:schemeClr val="accent6">
                  <a:lumMod val="50000"/>
                </a:schemeClr>
              </a:solidFill>
              <a:latin typeface="Arial Narrow" pitchFamily="34" charset="0"/>
              <a:ea typeface="楷体" pitchFamily="49" charset="-122"/>
            </a:endParaRPr>
          </a:p>
        </p:txBody>
      </p:sp>
      <p:sp>
        <p:nvSpPr>
          <p:cNvPr id="75" name="Rectangle 6"/>
          <p:cNvSpPr>
            <a:spLocks noChangeArrowheads="1"/>
          </p:cNvSpPr>
          <p:nvPr/>
        </p:nvSpPr>
        <p:spPr bwMode="auto">
          <a:xfrm>
            <a:off x="2428860" y="4233524"/>
            <a:ext cx="2643206" cy="8316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Na-driven Cl-HCO</a:t>
            </a:r>
            <a:r>
              <a:rPr lang="en-US" altLang="zh-CN" sz="2000" b="1" baseline="-25000" dirty="0" smtClean="0">
                <a:solidFill>
                  <a:schemeClr val="accent6">
                    <a:lumMod val="50000"/>
                  </a:schemeClr>
                </a:solidFill>
                <a:latin typeface="Arial Narrow" pitchFamily="34" charset="0"/>
                <a:ea typeface="楷体" pitchFamily="49" charset="-122"/>
              </a:rPr>
              <a:t>3</a:t>
            </a:r>
            <a:r>
              <a:rPr lang="en-US" altLang="zh-CN" sz="2000" b="1" baseline="30000" dirty="0" smtClean="0">
                <a:solidFill>
                  <a:schemeClr val="accent6">
                    <a:lumMod val="50000"/>
                  </a:schemeClr>
                </a:solidFill>
                <a:latin typeface="Times New Roman"/>
                <a:ea typeface="楷体" pitchFamily="49" charset="-122"/>
                <a:cs typeface="Times New Roman"/>
              </a:rPr>
              <a:t>–</a:t>
            </a:r>
            <a:r>
              <a:rPr lang="en-US" altLang="zh-CN" sz="2000" b="1" dirty="0" smtClean="0">
                <a:solidFill>
                  <a:schemeClr val="accent6">
                    <a:lumMod val="50000"/>
                  </a:schemeClr>
                </a:solidFill>
                <a:latin typeface="Arial Narrow" pitchFamily="34" charset="0"/>
                <a:ea typeface="楷体" pitchFamily="49" charset="-122"/>
              </a:rPr>
              <a:t> exchanger</a:t>
            </a:r>
          </a:p>
          <a:p>
            <a:pPr eaLnBrk="0" hangingPunct="0">
              <a:lnSpc>
                <a:spcPct val="80000"/>
              </a:lnSpc>
            </a:pPr>
            <a:r>
              <a:rPr lang="en-US" altLang="zh-CN" sz="2000" b="1" dirty="0" smtClean="0">
                <a:solidFill>
                  <a:schemeClr val="accent6">
                    <a:lumMod val="50000"/>
                  </a:schemeClr>
                </a:solidFill>
                <a:latin typeface="Arial Narrow" pitchFamily="34" charset="0"/>
                <a:ea typeface="楷体" pitchFamily="49" charset="-122"/>
              </a:rPr>
              <a:t>(SLC4)</a:t>
            </a:r>
            <a:endParaRPr lang="en-US" altLang="zh-CN" sz="2000" b="1" dirty="0">
              <a:solidFill>
                <a:schemeClr val="accent6">
                  <a:lumMod val="50000"/>
                </a:schemeClr>
              </a:solidFill>
              <a:latin typeface="Arial Narrow" pitchFamily="34" charset="0"/>
              <a:ea typeface="楷体" pitchFamily="49" charset="-122"/>
            </a:endParaRPr>
          </a:p>
        </p:txBody>
      </p:sp>
      <p:sp>
        <p:nvSpPr>
          <p:cNvPr id="76" name="Rectangle 6"/>
          <p:cNvSpPr>
            <a:spLocks noChangeArrowheads="1"/>
          </p:cNvSpPr>
          <p:nvPr/>
        </p:nvSpPr>
        <p:spPr bwMode="auto">
          <a:xfrm>
            <a:off x="4443412" y="4567898"/>
            <a:ext cx="2666251" cy="585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075" tIns="46038" rIns="92075" bIns="46038">
            <a:spAutoFit/>
          </a:bodyPr>
          <a:lstStyle/>
          <a:p>
            <a:pPr algn="r" eaLnBrk="0" hangingPunct="0">
              <a:lnSpc>
                <a:spcPct val="80000"/>
              </a:lnSpc>
            </a:pPr>
            <a:r>
              <a:rPr lang="en-US" altLang="zh-CN" sz="2000" b="1" dirty="0" smtClean="0">
                <a:solidFill>
                  <a:srgbClr val="0000FF"/>
                </a:solidFill>
                <a:latin typeface="Arial Narrow" pitchFamily="34" charset="0"/>
                <a:ea typeface="楷体" pitchFamily="49" charset="-122"/>
              </a:rPr>
              <a:t>Na/HCO3- </a:t>
            </a:r>
            <a:r>
              <a:rPr lang="en-US" altLang="zh-CN" sz="2000" b="1" dirty="0" err="1" smtClean="0">
                <a:solidFill>
                  <a:srgbClr val="0000FF"/>
                </a:solidFill>
                <a:latin typeface="Arial Narrow" pitchFamily="34" charset="0"/>
                <a:ea typeface="楷体" pitchFamily="49" charset="-122"/>
              </a:rPr>
              <a:t>cotransporter</a:t>
            </a:r>
            <a:endParaRPr lang="en-US" altLang="zh-CN" sz="2000" b="1" dirty="0" smtClean="0">
              <a:solidFill>
                <a:srgbClr val="0000FF"/>
              </a:solidFill>
              <a:latin typeface="Arial Narrow" pitchFamily="34" charset="0"/>
              <a:ea typeface="楷体" pitchFamily="49" charset="-122"/>
            </a:endParaRPr>
          </a:p>
          <a:p>
            <a:pPr algn="r" eaLnBrk="0" hangingPunct="0">
              <a:lnSpc>
                <a:spcPct val="80000"/>
              </a:lnSpc>
            </a:pPr>
            <a:r>
              <a:rPr lang="en-US" altLang="zh-CN" sz="2000" b="1" dirty="0" smtClean="0">
                <a:solidFill>
                  <a:srgbClr val="0000FF"/>
                </a:solidFill>
                <a:latin typeface="Arial Narrow" pitchFamily="34" charset="0"/>
                <a:ea typeface="楷体" pitchFamily="49" charset="-122"/>
              </a:rPr>
              <a:t>(SLC4)</a:t>
            </a:r>
            <a:endParaRPr lang="en-US" altLang="zh-CN" sz="2000" b="1" dirty="0">
              <a:solidFill>
                <a:srgbClr val="0000FF"/>
              </a:solidFill>
              <a:latin typeface="Arial Narrow" pitchFamily="34" charset="0"/>
              <a:ea typeface="楷体" pitchFamily="49" charset="-122"/>
            </a:endParaRPr>
          </a:p>
        </p:txBody>
      </p:sp>
      <p:sp>
        <p:nvSpPr>
          <p:cNvPr id="77" name="Line 315"/>
          <p:cNvSpPr>
            <a:spLocks noChangeShapeType="1"/>
          </p:cNvSpPr>
          <p:nvPr/>
        </p:nvSpPr>
        <p:spPr bwMode="auto">
          <a:xfrm>
            <a:off x="1226446" y="4802170"/>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78" name="Rectangle 158"/>
          <p:cNvSpPr>
            <a:spLocks noChangeArrowheads="1"/>
          </p:cNvSpPr>
          <p:nvPr/>
        </p:nvSpPr>
        <p:spPr bwMode="auto">
          <a:xfrm>
            <a:off x="388189" y="4622446"/>
            <a:ext cx="921727" cy="369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smtClean="0">
                <a:latin typeface="Arial Narrow" pitchFamily="34" charset="0"/>
              </a:rPr>
              <a:t>2 </a:t>
            </a:r>
            <a:r>
              <a:rPr lang="en-US" altLang="zh-CN" dirty="0" smtClean="0">
                <a:latin typeface="Arial Narrow" pitchFamily="34" charset="0"/>
              </a:rPr>
              <a:t>HCO</a:t>
            </a:r>
            <a:r>
              <a:rPr lang="en-US" altLang="zh-CN" baseline="-14000" dirty="0" smtClean="0">
                <a:latin typeface="Arial Narrow" pitchFamily="34" charset="0"/>
              </a:rPr>
              <a:t>3</a:t>
            </a:r>
            <a:r>
              <a:rPr lang="en-US" altLang="zh-CN" baseline="30000" dirty="0" smtClean="0">
                <a:latin typeface="Times New Roman"/>
                <a:cs typeface="Times New Roman"/>
              </a:rPr>
              <a:t>−</a:t>
            </a:r>
            <a:endParaRPr lang="en-US" altLang="zh-CN" baseline="30000" dirty="0">
              <a:latin typeface="Arial Narrow" pitchFamily="34" charset="0"/>
            </a:endParaRPr>
          </a:p>
        </p:txBody>
      </p:sp>
      <p:sp>
        <p:nvSpPr>
          <p:cNvPr id="80" name="Rectangle 14"/>
          <p:cNvSpPr>
            <a:spLocks noChangeArrowheads="1"/>
          </p:cNvSpPr>
          <p:nvPr/>
        </p:nvSpPr>
        <p:spPr bwMode="auto">
          <a:xfrm flipH="1">
            <a:off x="2133791" y="2728878"/>
            <a:ext cx="540789"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ATP</a:t>
            </a:r>
            <a:endParaRPr lang="en-US" altLang="zh-CN" baseline="30000" dirty="0">
              <a:solidFill>
                <a:srgbClr val="000000"/>
              </a:solidFill>
              <a:latin typeface="Arial Narrow" pitchFamily="34" charset="0"/>
              <a:cs typeface="Arial" charset="0"/>
            </a:endParaRPr>
          </a:p>
        </p:txBody>
      </p:sp>
      <p:sp>
        <p:nvSpPr>
          <p:cNvPr id="81" name="Rectangle 14"/>
          <p:cNvSpPr>
            <a:spLocks noChangeArrowheads="1"/>
          </p:cNvSpPr>
          <p:nvPr/>
        </p:nvSpPr>
        <p:spPr bwMode="auto">
          <a:xfrm flipH="1">
            <a:off x="2139887" y="2113092"/>
            <a:ext cx="575479"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ADP</a:t>
            </a:r>
            <a:endParaRPr lang="en-US" altLang="zh-CN" baseline="30000" dirty="0">
              <a:solidFill>
                <a:srgbClr val="000000"/>
              </a:solidFill>
              <a:latin typeface="Arial Narrow" pitchFamily="34" charset="0"/>
              <a:cs typeface="Arial" charset="0"/>
            </a:endParaRPr>
          </a:p>
        </p:txBody>
      </p:sp>
      <p:sp>
        <p:nvSpPr>
          <p:cNvPr id="82" name="任意多边形 81"/>
          <p:cNvSpPr/>
          <p:nvPr/>
        </p:nvSpPr>
        <p:spPr>
          <a:xfrm>
            <a:off x="2036424" y="2331276"/>
            <a:ext cx="193887" cy="551408"/>
          </a:xfrm>
          <a:custGeom>
            <a:avLst/>
            <a:gdLst>
              <a:gd name="connsiteX0" fmla="*/ 188807 w 193887"/>
              <a:gd name="connsiteY0" fmla="*/ 391160 h 391160"/>
              <a:gd name="connsiteX1" fmla="*/ 847 w 193887"/>
              <a:gd name="connsiteY1" fmla="*/ 208280 h 391160"/>
              <a:gd name="connsiteX2" fmla="*/ 193887 w 193887"/>
              <a:gd name="connsiteY2" fmla="*/ 0 h 391160"/>
            </a:gdLst>
            <a:ahLst/>
            <a:cxnLst>
              <a:cxn ang="0">
                <a:pos x="connsiteX0" y="connsiteY0"/>
              </a:cxn>
              <a:cxn ang="0">
                <a:pos x="connsiteX1" y="connsiteY1"/>
              </a:cxn>
              <a:cxn ang="0">
                <a:pos x="connsiteX2" y="connsiteY2"/>
              </a:cxn>
            </a:cxnLst>
            <a:rect l="l" t="t" r="r" b="b"/>
            <a:pathLst>
              <a:path w="193887" h="391160">
                <a:moveTo>
                  <a:pt x="188807" y="391160"/>
                </a:moveTo>
                <a:cubicBezTo>
                  <a:pt x="94403" y="332316"/>
                  <a:pt x="0" y="273473"/>
                  <a:pt x="847" y="208280"/>
                </a:cubicBezTo>
                <a:cubicBezTo>
                  <a:pt x="1694" y="143087"/>
                  <a:pt x="97790" y="71543"/>
                  <a:pt x="193887" y="0"/>
                </a:cubicBezTo>
              </a:path>
            </a:pathLst>
          </a:custGeom>
          <a:noFill/>
          <a:ln w="19050">
            <a:solidFill>
              <a:schemeClr val="tx1"/>
            </a:solidFill>
            <a:round/>
            <a:headEnd/>
            <a:tailEnd type="stealth" w="lg" len="lg"/>
          </a:ln>
        </p:spPr>
        <p:txBody>
          <a:bodyPr/>
          <a:lstStyle/>
          <a:p>
            <a:endParaRPr lang="zh-CN" altLang="en-US"/>
          </a:p>
        </p:txBody>
      </p:sp>
      <p:sp>
        <p:nvSpPr>
          <p:cNvPr id="83" name="Rectangle 14"/>
          <p:cNvSpPr>
            <a:spLocks noChangeArrowheads="1"/>
          </p:cNvSpPr>
          <p:nvPr/>
        </p:nvSpPr>
        <p:spPr bwMode="auto">
          <a:xfrm flipH="1">
            <a:off x="722216" y="2436556"/>
            <a:ext cx="395942"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H</a:t>
            </a:r>
            <a:r>
              <a:rPr lang="en-US" altLang="zh-CN" baseline="30000" dirty="0" smtClean="0">
                <a:solidFill>
                  <a:srgbClr val="000000"/>
                </a:solidFill>
                <a:latin typeface="Arial Narrow" pitchFamily="34" charset="0"/>
                <a:cs typeface="Arial" charset="0"/>
              </a:rPr>
              <a:t>+</a:t>
            </a:r>
            <a:endParaRPr lang="en-US" altLang="zh-CN" baseline="30000" dirty="0">
              <a:solidFill>
                <a:srgbClr val="000000"/>
              </a:solidFill>
              <a:latin typeface="Arial Narrow" pitchFamily="34" charset="0"/>
              <a:cs typeface="Arial" charset="0"/>
            </a:endParaRPr>
          </a:p>
        </p:txBody>
      </p:sp>
      <p:grpSp>
        <p:nvGrpSpPr>
          <p:cNvPr id="5" name="组合 83"/>
          <p:cNvGrpSpPr/>
          <p:nvPr/>
        </p:nvGrpSpPr>
        <p:grpSpPr>
          <a:xfrm>
            <a:off x="1428570" y="2347510"/>
            <a:ext cx="603855" cy="540000"/>
            <a:chOff x="635640" y="1032175"/>
            <a:chExt cx="449321" cy="468000"/>
          </a:xfrm>
        </p:grpSpPr>
        <p:sp>
          <p:nvSpPr>
            <p:cNvPr id="85" name="椭圆 84"/>
            <p:cNvSpPr/>
            <p:nvPr/>
          </p:nvSpPr>
          <p:spPr>
            <a:xfrm rot="16200000">
              <a:off x="671359" y="1051858"/>
              <a:ext cx="357190" cy="42862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200000">
              <a:off x="760920" y="1176133"/>
              <a:ext cx="468000" cy="18008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Line 316"/>
          <p:cNvSpPr>
            <a:spLocks noChangeShapeType="1"/>
          </p:cNvSpPr>
          <p:nvPr/>
        </p:nvSpPr>
        <p:spPr bwMode="auto">
          <a:xfrm rot="10800000">
            <a:off x="1226446" y="2620342"/>
            <a:ext cx="1044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a:lstStyle/>
          <a:p>
            <a:endParaRPr lang="zh-CN" altLang="en-US"/>
          </a:p>
        </p:txBody>
      </p:sp>
      <p:sp>
        <p:nvSpPr>
          <p:cNvPr id="88" name="TextBox 87"/>
          <p:cNvSpPr txBox="1"/>
          <p:nvPr/>
        </p:nvSpPr>
        <p:spPr>
          <a:xfrm>
            <a:off x="107031" y="166602"/>
            <a:ext cx="8928576" cy="707886"/>
          </a:xfrm>
          <a:prstGeom prst="rect">
            <a:avLst/>
          </a:prstGeom>
          <a:noFill/>
        </p:spPr>
        <p:txBody>
          <a:bodyPr wrap="square" rtlCol="0">
            <a:spAutoFit/>
          </a:bodyPr>
          <a:lstStyle/>
          <a:p>
            <a:pPr algn="ctr"/>
            <a:r>
              <a:rPr lang="en-US" altLang="zh-CN" sz="4000" b="1" dirty="0" smtClean="0">
                <a:solidFill>
                  <a:schemeClr val="tx2">
                    <a:lumMod val="75000"/>
                  </a:schemeClr>
                </a:solidFill>
                <a:latin typeface="Arial Narrow" pitchFamily="34" charset="0"/>
                <a:ea typeface="黑体" pitchFamily="49" charset="-122"/>
              </a:rPr>
              <a:t>Acid-base transporters in pH regulation</a:t>
            </a:r>
            <a:endParaRPr lang="zh-CN" altLang="en-US" sz="4000" b="1" dirty="0">
              <a:solidFill>
                <a:schemeClr val="tx2">
                  <a:lumMod val="75000"/>
                </a:schemeClr>
              </a:solidFill>
              <a:latin typeface="Arial Narrow" pitchFamily="34" charset="0"/>
              <a:ea typeface="黑体" pitchFamily="49" charset="-122"/>
            </a:endParaRPr>
          </a:p>
        </p:txBody>
      </p:sp>
      <p:sp>
        <p:nvSpPr>
          <p:cNvPr id="60" name="圆角矩形 59"/>
          <p:cNvSpPr/>
          <p:nvPr/>
        </p:nvSpPr>
        <p:spPr>
          <a:xfrm>
            <a:off x="434312" y="4086230"/>
            <a:ext cx="8286808" cy="1785950"/>
          </a:xfrm>
          <a:prstGeom prst="roundRect">
            <a:avLst/>
          </a:prstGeom>
          <a:noFill/>
          <a:ln w="44450">
            <a:solidFill>
              <a:srgbClr val="FF00FF"/>
            </a:solidFill>
            <a:round/>
            <a:headEnd/>
            <a:tailEnd/>
          </a:ln>
          <a:effectLst/>
        </p:spPr>
        <p:txBody>
          <a:bodyPr wrap="none" anchor="ctr"/>
          <a:lstStyle/>
          <a:p>
            <a:endParaRPr lang="zh-CN" altLang="en-US">
              <a:solidFill>
                <a:schemeClr val="tx1"/>
              </a:solidFill>
            </a:endParaRPr>
          </a:p>
        </p:txBody>
      </p:sp>
      <p:sp>
        <p:nvSpPr>
          <p:cNvPr id="61" name="Text Box 136"/>
          <p:cNvSpPr txBox="1">
            <a:spLocks noChangeArrowheads="1"/>
          </p:cNvSpPr>
          <p:nvPr/>
        </p:nvSpPr>
        <p:spPr bwMode="auto">
          <a:xfrm>
            <a:off x="294164" y="6060482"/>
            <a:ext cx="8532812" cy="523220"/>
          </a:xfrm>
          <a:prstGeom prst="rect">
            <a:avLst/>
          </a:prstGeom>
          <a:noFill/>
          <a:ln w="9525">
            <a:noFill/>
            <a:miter lim="800000"/>
            <a:headEnd/>
            <a:tailEnd/>
          </a:ln>
        </p:spPr>
        <p:txBody>
          <a:bodyPr>
            <a:spAutoFit/>
          </a:bodyPr>
          <a:lstStyle/>
          <a:p>
            <a:pPr algn="ctr">
              <a:spcBef>
                <a:spcPct val="50000"/>
              </a:spcBef>
            </a:pPr>
            <a:r>
              <a:rPr lang="en-US" altLang="zh-CN" sz="2800" b="1" dirty="0">
                <a:solidFill>
                  <a:srgbClr val="0A0AF0"/>
                </a:solidFill>
                <a:latin typeface="Arial Narrow" pitchFamily="34" charset="0"/>
                <a:cs typeface="Arial" pitchFamily="34" charset="0"/>
              </a:rPr>
              <a:t>N</a:t>
            </a:r>
            <a:r>
              <a:rPr lang="en-US" altLang="zh-CN" sz="2800" b="1" dirty="0">
                <a:latin typeface="Arial Narrow" pitchFamily="34" charset="0"/>
                <a:cs typeface="Arial" pitchFamily="34" charset="0"/>
              </a:rPr>
              <a:t>a-</a:t>
            </a:r>
            <a:r>
              <a:rPr lang="en-US" altLang="zh-CN" sz="2800" b="1" dirty="0">
                <a:solidFill>
                  <a:srgbClr val="0A0AF0"/>
                </a:solidFill>
                <a:latin typeface="Arial Narrow" pitchFamily="34" charset="0"/>
                <a:cs typeface="Arial" pitchFamily="34" charset="0"/>
              </a:rPr>
              <a:t>C</a:t>
            </a:r>
            <a:r>
              <a:rPr lang="en-US" altLang="zh-CN" sz="2800" b="1" dirty="0">
                <a:latin typeface="Arial Narrow" pitchFamily="34" charset="0"/>
                <a:cs typeface="Arial" pitchFamily="34" charset="0"/>
              </a:rPr>
              <a:t>oupled </a:t>
            </a:r>
            <a:r>
              <a:rPr lang="en-US" altLang="zh-CN" sz="2800" b="1" dirty="0">
                <a:solidFill>
                  <a:srgbClr val="0A0AF0"/>
                </a:solidFill>
                <a:latin typeface="Arial Narrow" pitchFamily="34" charset="0"/>
                <a:cs typeface="Arial" pitchFamily="34" charset="0"/>
              </a:rPr>
              <a:t>B</a:t>
            </a:r>
            <a:r>
              <a:rPr lang="en-US" altLang="zh-CN" sz="2800" b="1" dirty="0">
                <a:latin typeface="Arial Narrow" pitchFamily="34" charset="0"/>
                <a:cs typeface="Arial" pitchFamily="34" charset="0"/>
              </a:rPr>
              <a:t>icarbonate </a:t>
            </a:r>
            <a:r>
              <a:rPr lang="en-US" altLang="zh-CN" sz="2800" b="1" dirty="0" smtClean="0">
                <a:solidFill>
                  <a:srgbClr val="0A0AF0"/>
                </a:solidFill>
                <a:latin typeface="Arial Narrow" pitchFamily="34" charset="0"/>
                <a:cs typeface="Arial" pitchFamily="34" charset="0"/>
              </a:rPr>
              <a:t>T</a:t>
            </a:r>
            <a:r>
              <a:rPr lang="en-US" altLang="zh-CN" sz="2800" b="1" dirty="0" smtClean="0">
                <a:latin typeface="Arial Narrow" pitchFamily="34" charset="0"/>
                <a:cs typeface="Arial" pitchFamily="34" charset="0"/>
              </a:rPr>
              <a:t>ransporters (</a:t>
            </a:r>
            <a:r>
              <a:rPr lang="en-US" altLang="zh-CN" sz="2800" b="1" dirty="0" smtClean="0">
                <a:solidFill>
                  <a:srgbClr val="0000FF"/>
                </a:solidFill>
                <a:latin typeface="Arial Narrow" pitchFamily="34" charset="0"/>
                <a:cs typeface="Arial" pitchFamily="34" charset="0"/>
              </a:rPr>
              <a:t>NCBT</a:t>
            </a:r>
            <a:r>
              <a:rPr lang="en-US" altLang="zh-CN" sz="2800" b="1" dirty="0" smtClean="0">
                <a:latin typeface="Arial Narrow" pitchFamily="34" charset="0"/>
                <a:cs typeface="Arial" pitchFamily="34" charset="0"/>
              </a:rPr>
              <a:t>)</a:t>
            </a:r>
            <a:endParaRPr lang="zh-CN" altLang="en-US" sz="2800" b="1" dirty="0">
              <a:latin typeface="Arial Narrow"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checkerboard(across)">
                                      <p:cBhvr>
                                        <p:cTn id="7" dur="500"/>
                                        <p:tgtEl>
                                          <p:spTgt spid="3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checkerboard(across)">
                                      <p:cBhvr>
                                        <p:cTn id="10" dur="500"/>
                                        <p:tgtEl>
                                          <p:spTgt spid="80"/>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animEffect transition="in" filter="checkerboard(across)">
                                      <p:cBhvr>
                                        <p:cTn id="13" dur="500"/>
                                        <p:tgtEl>
                                          <p:spTgt spid="81"/>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checkerboard(across)">
                                      <p:cBhvr>
                                        <p:cTn id="16" dur="500"/>
                                        <p:tgtEl>
                                          <p:spTgt spid="82"/>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checkerboard(across)">
                                      <p:cBhvr>
                                        <p:cTn id="19" dur="500"/>
                                        <p:tgtEl>
                                          <p:spTgt spid="83"/>
                                        </p:tgtEl>
                                      </p:cBhvr>
                                    </p:animEffect>
                                  </p:childTnLst>
                                </p:cTn>
                              </p:par>
                              <p:par>
                                <p:cTn id="20" presetID="5" presetClass="entr" presetSubtype="1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checkerboard(across)">
                                      <p:cBhvr>
                                        <p:cTn id="25" dur="500"/>
                                        <p:tgtEl>
                                          <p:spTgt spid="87"/>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7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74"/>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5" presetClass="entr" presetSubtype="10" fill="hold" grpId="0" nodeType="click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checkerboard(across)">
                                      <p:cBhvr>
                                        <p:cTn id="76" dur="500"/>
                                        <p:tgtEl>
                                          <p:spTgt spid="70"/>
                                        </p:tgtEl>
                                      </p:cBhvr>
                                    </p:animEffect>
                                  </p:childTnLst>
                                </p:cTn>
                              </p:par>
                              <p:par>
                                <p:cTn id="77" presetID="5" presetClass="entr" presetSubtype="10" fill="hold" grpId="0" nodeType="with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checkerboard(across)">
                                      <p:cBhvr>
                                        <p:cTn id="79" dur="500"/>
                                        <p:tgtEl>
                                          <p:spTgt spid="71"/>
                                        </p:tgtEl>
                                      </p:cBhvr>
                                    </p:animEffect>
                                  </p:childTnLst>
                                </p:cTn>
                              </p:par>
                              <p:par>
                                <p:cTn id="80" presetID="5" presetClass="entr" presetSubtype="1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checkerboard(across)">
                                      <p:cBhvr>
                                        <p:cTn id="82" dur="500"/>
                                        <p:tgtEl>
                                          <p:spTgt spid="72"/>
                                        </p:tgtEl>
                                      </p:cBhvr>
                                    </p:animEffect>
                                  </p:childTnLst>
                                </p:cTn>
                              </p:par>
                              <p:par>
                                <p:cTn id="83" presetID="5" presetClass="entr" presetSubtype="10" fill="hold" grpId="0" nodeType="withEffect">
                                  <p:stCondLst>
                                    <p:cond delay="0"/>
                                  </p:stCondLst>
                                  <p:childTnLst>
                                    <p:set>
                                      <p:cBhvr>
                                        <p:cTn id="84" dur="1" fill="hold">
                                          <p:stCondLst>
                                            <p:cond delay="0"/>
                                          </p:stCondLst>
                                        </p:cTn>
                                        <p:tgtEl>
                                          <p:spTgt spid="73"/>
                                        </p:tgtEl>
                                        <p:attrNameLst>
                                          <p:attrName>style.visibility</p:attrName>
                                        </p:attrNameLst>
                                      </p:cBhvr>
                                      <p:to>
                                        <p:strVal val="visible"/>
                                      </p:to>
                                    </p:set>
                                    <p:animEffect transition="in" filter="checkerboard(across)">
                                      <p:cBhvr>
                                        <p:cTn id="85" dur="500"/>
                                        <p:tgtEl>
                                          <p:spTgt spid="73"/>
                                        </p:tgtEl>
                                      </p:cBhvr>
                                    </p:animEffec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54"/>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55"/>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57"/>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grpId="0" nodeType="clickEffect">
                                  <p:stCondLst>
                                    <p:cond delay="0"/>
                                  </p:stCondLst>
                                  <p:childTnLst>
                                    <p:set>
                                      <p:cBhvr>
                                        <p:cTn id="103" dur="1" fill="hold">
                                          <p:stCondLst>
                                            <p:cond delay="0"/>
                                          </p:stCondLst>
                                        </p:cTn>
                                        <p:tgtEl>
                                          <p:spTgt spid="65"/>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67"/>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68"/>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69"/>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76"/>
                                        </p:tgtEl>
                                        <p:attrNameLst>
                                          <p:attrName>style.visibility</p:attrName>
                                        </p:attrNameLst>
                                      </p:cBhvr>
                                      <p:to>
                                        <p:strVal val="visible"/>
                                      </p:to>
                                    </p:set>
                                  </p:childTnLst>
                                </p:cTn>
                              </p:par>
                            </p:childTnLst>
                          </p:cTn>
                        </p:par>
                      </p:childTnLst>
                    </p:cTn>
                  </p:par>
                  <p:par>
                    <p:cTn id="114" fill="hold">
                      <p:stCondLst>
                        <p:cond delay="indefinite"/>
                      </p:stCondLst>
                      <p:childTnLst>
                        <p:par>
                          <p:cTn id="115" fill="hold">
                            <p:stCondLst>
                              <p:cond delay="0"/>
                            </p:stCondLst>
                            <p:childTnLst>
                              <p:par>
                                <p:cTn id="116" presetID="5" presetClass="entr" presetSubtype="10" fill="hold" grpId="0" nodeType="clickEffect">
                                  <p:stCondLst>
                                    <p:cond delay="0"/>
                                  </p:stCondLst>
                                  <p:childTnLst>
                                    <p:set>
                                      <p:cBhvr>
                                        <p:cTn id="117" dur="1" fill="hold">
                                          <p:stCondLst>
                                            <p:cond delay="0"/>
                                          </p:stCondLst>
                                        </p:cTn>
                                        <p:tgtEl>
                                          <p:spTgt spid="60"/>
                                        </p:tgtEl>
                                        <p:attrNameLst>
                                          <p:attrName>style.visibility</p:attrName>
                                        </p:attrNameLst>
                                      </p:cBhvr>
                                      <p:to>
                                        <p:strVal val="visible"/>
                                      </p:to>
                                    </p:set>
                                    <p:animEffect transition="in" filter="checkerboard(across)">
                                      <p:cBhvr>
                                        <p:cTn id="118" dur="500"/>
                                        <p:tgtEl>
                                          <p:spTgt spid="60"/>
                                        </p:tgtEl>
                                      </p:cBhvr>
                                    </p:animEffect>
                                  </p:childTnLst>
                                </p:cTn>
                              </p:par>
                            </p:childTnLst>
                          </p:cTn>
                        </p:par>
                        <p:par>
                          <p:cTn id="119" fill="hold">
                            <p:stCondLst>
                              <p:cond delay="500"/>
                            </p:stCondLst>
                            <p:childTnLst>
                              <p:par>
                                <p:cTn id="120" presetID="1" presetClass="entr" presetSubtype="0" fill="hold" grpId="0" nodeType="afterEffect">
                                  <p:stCondLst>
                                    <p:cond delay="0"/>
                                  </p:stCondLst>
                                  <p:childTnLst>
                                    <p:set>
                                      <p:cBhvr>
                                        <p:cTn id="121" dur="1" fill="hold">
                                          <p:stCondLst>
                                            <p:cond delay="0"/>
                                          </p:stCondLst>
                                        </p:cTn>
                                        <p:tgtEl>
                                          <p:spTgt spid="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P spid="29" grpId="0"/>
      <p:bldP spid="30" grpId="0"/>
      <p:bldP spid="33" grpId="0"/>
      <p:bldP spid="38" grpId="0" animBg="1"/>
      <p:bldP spid="39" grpId="0" animBg="1"/>
      <p:bldP spid="40" grpId="0" animBg="1"/>
      <p:bldP spid="41" grpId="0"/>
      <p:bldP spid="42" grpId="0"/>
      <p:bldP spid="45" grpId="0" animBg="1"/>
      <p:bldP spid="46" grpId="0" animBg="1"/>
      <p:bldP spid="47" grpId="0" animBg="1"/>
      <p:bldP spid="50" grpId="0"/>
      <p:bldP spid="51" grpId="0"/>
      <p:bldP spid="54" grpId="0"/>
      <p:bldP spid="55" grpId="0" animBg="1"/>
      <p:bldP spid="56" grpId="0" animBg="1"/>
      <p:bldP spid="57" grpId="0" animBg="1"/>
      <p:bldP spid="58" grpId="0"/>
      <p:bldP spid="59" grpId="0"/>
      <p:bldP spid="65" grpId="0" animBg="1"/>
      <p:bldP spid="66" grpId="0" animBg="1"/>
      <p:bldP spid="67" grpId="0" animBg="1"/>
      <p:bldP spid="68" grpId="0"/>
      <p:bldP spid="69" grpId="0"/>
      <p:bldP spid="70" grpId="0" animBg="1"/>
      <p:bldP spid="71" grpId="0"/>
      <p:bldP spid="72" grpId="0" animBg="1"/>
      <p:bldP spid="73" grpId="0"/>
      <p:bldP spid="74" grpId="0"/>
      <p:bldP spid="75" grpId="0"/>
      <p:bldP spid="76" grpId="0"/>
      <p:bldP spid="77" grpId="0" animBg="1"/>
      <p:bldP spid="78" grpId="0"/>
      <p:bldP spid="80" grpId="0"/>
      <p:bldP spid="81" grpId="0"/>
      <p:bldP spid="82" grpId="0" animBg="1"/>
      <p:bldP spid="83" grpId="0"/>
      <p:bldP spid="87" grpId="0" animBg="1"/>
      <p:bldP spid="60" grpId="0" animBg="1"/>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ChangeArrowheads="1"/>
          </p:cNvSpPr>
          <p:nvPr/>
        </p:nvSpPr>
        <p:spPr bwMode="auto">
          <a:xfrm>
            <a:off x="1756407" y="1154831"/>
            <a:ext cx="6626225" cy="5370513"/>
          </a:xfrm>
          <a:prstGeom prst="rect">
            <a:avLst/>
          </a:prstGeom>
          <a:solidFill>
            <a:srgbClr val="CCFFCC">
              <a:alpha val="7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35" name="Oval 3"/>
          <p:cNvSpPr>
            <a:spLocks noChangeArrowheads="1"/>
          </p:cNvSpPr>
          <p:nvPr/>
        </p:nvSpPr>
        <p:spPr bwMode="auto">
          <a:xfrm>
            <a:off x="7130095" y="4917206"/>
            <a:ext cx="1098550" cy="677863"/>
          </a:xfrm>
          <a:prstGeom prst="ellipse">
            <a:avLst/>
          </a:prstGeom>
          <a:solidFill>
            <a:srgbClr val="FFFFBD">
              <a:alpha val="80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36" name="Oval 4"/>
          <p:cNvSpPr>
            <a:spLocks noChangeArrowheads="1"/>
          </p:cNvSpPr>
          <p:nvPr/>
        </p:nvSpPr>
        <p:spPr bwMode="auto">
          <a:xfrm rot="-1293282">
            <a:off x="1908807" y="1418356"/>
            <a:ext cx="4689475" cy="2811463"/>
          </a:xfrm>
          <a:prstGeom prst="ellipse">
            <a:avLst/>
          </a:prstGeom>
          <a:solidFill>
            <a:srgbClr val="FFEA8F"/>
          </a:solidFill>
          <a:ln w="9525">
            <a:solidFill>
              <a:srgbClr val="8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37" name="Text Box 5"/>
          <p:cNvSpPr txBox="1">
            <a:spLocks noChangeArrowheads="1"/>
          </p:cNvSpPr>
          <p:nvPr/>
        </p:nvSpPr>
        <p:spPr bwMode="auto">
          <a:xfrm>
            <a:off x="357158" y="190540"/>
            <a:ext cx="821536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US" altLang="zh-CN" sz="4000" b="1" dirty="0" smtClean="0">
                <a:latin typeface="Arial Narrow" pitchFamily="34" charset="0"/>
                <a:ea typeface="黑体" pitchFamily="49" charset="-122"/>
                <a:cs typeface="Arial" pitchFamily="34" charset="0"/>
              </a:rPr>
              <a:t>SLC4</a:t>
            </a:r>
            <a:r>
              <a:rPr lang="zh-CN" altLang="en-US" sz="4000" b="1" dirty="0" smtClean="0">
                <a:latin typeface="Arial Narrow" pitchFamily="34" charset="0"/>
                <a:ea typeface="黑体" pitchFamily="49" charset="-122"/>
                <a:cs typeface="Arial" pitchFamily="34" charset="0"/>
              </a:rPr>
              <a:t> </a:t>
            </a:r>
            <a:r>
              <a:rPr lang="en-US" altLang="zh-CN" sz="4000" b="1" dirty="0" smtClean="0">
                <a:latin typeface="Arial Narrow" pitchFamily="34" charset="0"/>
                <a:ea typeface="黑体" pitchFamily="49" charset="-122"/>
                <a:cs typeface="Arial" pitchFamily="34" charset="0"/>
              </a:rPr>
              <a:t>family HCO3- transporters</a:t>
            </a:r>
            <a:endParaRPr lang="en-US" altLang="zh-CN" sz="4000" b="1" dirty="0">
              <a:latin typeface="Arial Narrow" pitchFamily="34" charset="0"/>
              <a:ea typeface="黑体" pitchFamily="49" charset="-122"/>
              <a:cs typeface="Arial" pitchFamily="34" charset="0"/>
            </a:endParaRPr>
          </a:p>
        </p:txBody>
      </p:sp>
      <p:sp>
        <p:nvSpPr>
          <p:cNvPr id="300039" name="Oval 7"/>
          <p:cNvSpPr>
            <a:spLocks noChangeArrowheads="1"/>
          </p:cNvSpPr>
          <p:nvPr/>
        </p:nvSpPr>
        <p:spPr bwMode="auto">
          <a:xfrm>
            <a:off x="6187120" y="3193181"/>
            <a:ext cx="854075" cy="604838"/>
          </a:xfrm>
          <a:prstGeom prst="ellipse">
            <a:avLst/>
          </a:prstGeom>
          <a:solidFill>
            <a:srgbClr val="CC99FF"/>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0" name="Oval 8"/>
          <p:cNvSpPr>
            <a:spLocks noChangeArrowheads="1"/>
          </p:cNvSpPr>
          <p:nvPr/>
        </p:nvSpPr>
        <p:spPr bwMode="auto">
          <a:xfrm>
            <a:off x="3651882" y="1392956"/>
            <a:ext cx="2813050" cy="1828800"/>
          </a:xfrm>
          <a:prstGeom prst="ellipse">
            <a:avLst/>
          </a:prstGeom>
          <a:solidFill>
            <a:srgbClr val="BEE1BE"/>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1" name="Oval 9"/>
          <p:cNvSpPr>
            <a:spLocks noChangeArrowheads="1"/>
          </p:cNvSpPr>
          <p:nvPr/>
        </p:nvSpPr>
        <p:spPr bwMode="auto">
          <a:xfrm>
            <a:off x="3280407" y="4561606"/>
            <a:ext cx="3200400" cy="1866900"/>
          </a:xfrm>
          <a:prstGeom prst="ellipse">
            <a:avLst/>
          </a:prstGeom>
          <a:solidFill>
            <a:srgbClr val="C8E1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2" name="Oval 10"/>
          <p:cNvSpPr>
            <a:spLocks noChangeArrowheads="1"/>
          </p:cNvSpPr>
          <p:nvPr/>
        </p:nvSpPr>
        <p:spPr bwMode="auto">
          <a:xfrm>
            <a:off x="2245357" y="2453406"/>
            <a:ext cx="2406650" cy="1873250"/>
          </a:xfrm>
          <a:prstGeom prst="ellipse">
            <a:avLst/>
          </a:prstGeom>
          <a:solidFill>
            <a:srgbClr val="FFE1C8">
              <a:alpha val="64999"/>
            </a:srgb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3" name="Rectangle 11"/>
          <p:cNvSpPr>
            <a:spLocks noChangeAspect="1" noChangeArrowheads="1"/>
          </p:cNvSpPr>
          <p:nvPr/>
        </p:nvSpPr>
        <p:spPr bwMode="auto">
          <a:xfrm>
            <a:off x="5337807" y="5744294"/>
            <a:ext cx="4445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AE3</a:t>
            </a:r>
          </a:p>
        </p:txBody>
      </p:sp>
      <p:sp>
        <p:nvSpPr>
          <p:cNvPr id="300044" name="Rectangle 12"/>
          <p:cNvSpPr>
            <a:spLocks noChangeAspect="1" noChangeArrowheads="1"/>
          </p:cNvSpPr>
          <p:nvPr/>
        </p:nvSpPr>
        <p:spPr bwMode="auto">
          <a:xfrm>
            <a:off x="4264657" y="5834781"/>
            <a:ext cx="4445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AE1</a:t>
            </a:r>
          </a:p>
        </p:txBody>
      </p:sp>
      <p:sp>
        <p:nvSpPr>
          <p:cNvPr id="300045" name="Rectangle 13"/>
          <p:cNvSpPr>
            <a:spLocks noChangeAspect="1" noChangeArrowheads="1"/>
          </p:cNvSpPr>
          <p:nvPr/>
        </p:nvSpPr>
        <p:spPr bwMode="auto">
          <a:xfrm>
            <a:off x="3474082" y="5101356"/>
            <a:ext cx="4445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r>
              <a:rPr lang="en-US" altLang="zh-CN" b="1">
                <a:solidFill>
                  <a:srgbClr val="000000"/>
                </a:solidFill>
              </a:rPr>
              <a:t>AE2</a:t>
            </a:r>
          </a:p>
        </p:txBody>
      </p:sp>
      <p:sp>
        <p:nvSpPr>
          <p:cNvPr id="300046" name="Rectangle 14"/>
          <p:cNvSpPr>
            <a:spLocks noChangeAspect="1" noChangeArrowheads="1"/>
          </p:cNvSpPr>
          <p:nvPr/>
        </p:nvSpPr>
        <p:spPr bwMode="auto">
          <a:xfrm>
            <a:off x="2816857" y="3766269"/>
            <a:ext cx="7493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NBCe1</a:t>
            </a:r>
          </a:p>
        </p:txBody>
      </p:sp>
      <p:sp>
        <p:nvSpPr>
          <p:cNvPr id="300047" name="Rectangle 15"/>
          <p:cNvSpPr>
            <a:spLocks noChangeAspect="1" noChangeArrowheads="1"/>
          </p:cNvSpPr>
          <p:nvPr/>
        </p:nvSpPr>
        <p:spPr bwMode="auto">
          <a:xfrm>
            <a:off x="3726495" y="2150194"/>
            <a:ext cx="7620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NBCn1</a:t>
            </a:r>
          </a:p>
        </p:txBody>
      </p:sp>
      <p:sp>
        <p:nvSpPr>
          <p:cNvPr id="300048" name="Rectangle 16"/>
          <p:cNvSpPr>
            <a:spLocks noChangeAspect="1" noChangeArrowheads="1"/>
          </p:cNvSpPr>
          <p:nvPr/>
        </p:nvSpPr>
        <p:spPr bwMode="auto">
          <a:xfrm>
            <a:off x="4737027" y="1743794"/>
            <a:ext cx="644407" cy="227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dirty="0" smtClean="0">
                <a:solidFill>
                  <a:srgbClr val="000000"/>
                </a:solidFill>
              </a:rPr>
              <a:t>NBCn2</a:t>
            </a:r>
            <a:endParaRPr lang="en-US" altLang="zh-CN" b="1" dirty="0">
              <a:solidFill>
                <a:srgbClr val="000000"/>
              </a:solidFill>
            </a:endParaRPr>
          </a:p>
        </p:txBody>
      </p:sp>
      <p:sp>
        <p:nvSpPr>
          <p:cNvPr id="300049" name="Rectangle 17"/>
          <p:cNvSpPr>
            <a:spLocks noChangeAspect="1" noChangeArrowheads="1"/>
          </p:cNvSpPr>
          <p:nvPr/>
        </p:nvSpPr>
        <p:spPr bwMode="auto">
          <a:xfrm>
            <a:off x="5609270" y="2332756"/>
            <a:ext cx="8128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NDCBE</a:t>
            </a:r>
          </a:p>
        </p:txBody>
      </p:sp>
      <p:sp>
        <p:nvSpPr>
          <p:cNvPr id="300050" name="Line 18"/>
          <p:cNvSpPr>
            <a:spLocks noChangeAspect="1" noChangeShapeType="1"/>
          </p:cNvSpPr>
          <p:nvPr/>
        </p:nvSpPr>
        <p:spPr bwMode="auto">
          <a:xfrm flipH="1">
            <a:off x="5075870" y="2189881"/>
            <a:ext cx="63500" cy="68580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1" name="Line 19"/>
          <p:cNvSpPr>
            <a:spLocks noChangeAspect="1" noChangeShapeType="1"/>
          </p:cNvSpPr>
          <p:nvPr/>
        </p:nvSpPr>
        <p:spPr bwMode="auto">
          <a:xfrm>
            <a:off x="4488495" y="2339106"/>
            <a:ext cx="506412" cy="630238"/>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2" name="Freeform 20"/>
          <p:cNvSpPr>
            <a:spLocks noChangeAspect="1"/>
          </p:cNvSpPr>
          <p:nvPr/>
        </p:nvSpPr>
        <p:spPr bwMode="auto">
          <a:xfrm>
            <a:off x="4796470" y="2542306"/>
            <a:ext cx="814387" cy="1154113"/>
          </a:xfrm>
          <a:custGeom>
            <a:avLst/>
            <a:gdLst>
              <a:gd name="T0" fmla="*/ 684 w 684"/>
              <a:gd name="T1" fmla="*/ 0 h 969"/>
              <a:gd name="T2" fmla="*/ 234 w 684"/>
              <a:gd name="T3" fmla="*/ 279 h 969"/>
              <a:gd name="T4" fmla="*/ 168 w 684"/>
              <a:gd name="T5" fmla="*/ 361 h 969"/>
              <a:gd name="T6" fmla="*/ 0 w 684"/>
              <a:gd name="T7" fmla="*/ 969 h 969"/>
            </a:gdLst>
            <a:ahLst/>
            <a:cxnLst>
              <a:cxn ang="0">
                <a:pos x="T0" y="T1"/>
              </a:cxn>
              <a:cxn ang="0">
                <a:pos x="T2" y="T3"/>
              </a:cxn>
              <a:cxn ang="0">
                <a:pos x="T4" y="T5"/>
              </a:cxn>
              <a:cxn ang="0">
                <a:pos x="T6" y="T7"/>
              </a:cxn>
            </a:cxnLst>
            <a:rect l="0" t="0" r="r" b="b"/>
            <a:pathLst>
              <a:path w="684" h="969">
                <a:moveTo>
                  <a:pt x="684" y="0"/>
                </a:moveTo>
                <a:lnTo>
                  <a:pt x="234" y="279"/>
                </a:lnTo>
                <a:lnTo>
                  <a:pt x="168" y="361"/>
                </a:lnTo>
                <a:lnTo>
                  <a:pt x="0" y="969"/>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3" name="Rectangle 21"/>
          <p:cNvSpPr>
            <a:spLocks noChangeAspect="1" noChangeArrowheads="1"/>
          </p:cNvSpPr>
          <p:nvPr/>
        </p:nvSpPr>
        <p:spPr bwMode="auto">
          <a:xfrm>
            <a:off x="6391907" y="3239219"/>
            <a:ext cx="4445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AE4</a:t>
            </a:r>
          </a:p>
        </p:txBody>
      </p:sp>
      <p:sp>
        <p:nvSpPr>
          <p:cNvPr id="300054" name="Line 22"/>
          <p:cNvSpPr>
            <a:spLocks noChangeAspect="1" noChangeShapeType="1"/>
          </p:cNvSpPr>
          <p:nvPr/>
        </p:nvSpPr>
        <p:spPr bwMode="auto">
          <a:xfrm flipH="1">
            <a:off x="4861557" y="3367806"/>
            <a:ext cx="1498600" cy="376238"/>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5" name="Rectangle 23"/>
          <p:cNvSpPr>
            <a:spLocks noChangeAspect="1" noChangeArrowheads="1"/>
          </p:cNvSpPr>
          <p:nvPr/>
        </p:nvSpPr>
        <p:spPr bwMode="auto">
          <a:xfrm>
            <a:off x="2842257" y="2656606"/>
            <a:ext cx="7493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NBCe2</a:t>
            </a:r>
          </a:p>
        </p:txBody>
      </p:sp>
      <p:sp>
        <p:nvSpPr>
          <p:cNvPr id="300056" name="Line 24"/>
          <p:cNvSpPr>
            <a:spLocks noChangeAspect="1" noChangeShapeType="1"/>
          </p:cNvSpPr>
          <p:nvPr/>
        </p:nvSpPr>
        <p:spPr bwMode="auto">
          <a:xfrm>
            <a:off x="3610607" y="2932831"/>
            <a:ext cx="889000" cy="720725"/>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7" name="Rectangle 25"/>
          <p:cNvSpPr>
            <a:spLocks noChangeAspect="1" noChangeArrowheads="1"/>
          </p:cNvSpPr>
          <p:nvPr/>
        </p:nvSpPr>
        <p:spPr bwMode="auto">
          <a:xfrm>
            <a:off x="7425370" y="5007694"/>
            <a:ext cx="5969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BTR1</a:t>
            </a:r>
          </a:p>
        </p:txBody>
      </p:sp>
      <p:sp>
        <p:nvSpPr>
          <p:cNvPr id="300058" name="Line 26"/>
          <p:cNvSpPr>
            <a:spLocks noChangeAspect="1" noChangeShapeType="1"/>
          </p:cNvSpPr>
          <p:nvPr/>
        </p:nvSpPr>
        <p:spPr bwMode="auto">
          <a:xfrm flipH="1" flipV="1">
            <a:off x="4964745" y="4039319"/>
            <a:ext cx="2462212" cy="1046162"/>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9" name="Freeform 27"/>
          <p:cNvSpPr>
            <a:spLocks noChangeAspect="1"/>
          </p:cNvSpPr>
          <p:nvPr/>
        </p:nvSpPr>
        <p:spPr bwMode="auto">
          <a:xfrm>
            <a:off x="3550282" y="3655144"/>
            <a:ext cx="1414463" cy="384175"/>
          </a:xfrm>
          <a:custGeom>
            <a:avLst/>
            <a:gdLst>
              <a:gd name="T0" fmla="*/ 0 w 1187"/>
              <a:gd name="T1" fmla="*/ 167 h 323"/>
              <a:gd name="T2" fmla="*/ 795 w 1187"/>
              <a:gd name="T3" fmla="*/ 0 h 323"/>
              <a:gd name="T4" fmla="*/ 1049 w 1187"/>
              <a:gd name="T5" fmla="*/ 33 h 323"/>
              <a:gd name="T6" fmla="*/ 1101 w 1187"/>
              <a:gd name="T7" fmla="*/ 75 h 323"/>
              <a:gd name="T8" fmla="*/ 1187 w 1187"/>
              <a:gd name="T9" fmla="*/ 323 h 323"/>
            </a:gdLst>
            <a:ahLst/>
            <a:cxnLst>
              <a:cxn ang="0">
                <a:pos x="T0" y="T1"/>
              </a:cxn>
              <a:cxn ang="0">
                <a:pos x="T2" y="T3"/>
              </a:cxn>
              <a:cxn ang="0">
                <a:pos x="T4" y="T5"/>
              </a:cxn>
              <a:cxn ang="0">
                <a:pos x="T6" y="T7"/>
              </a:cxn>
              <a:cxn ang="0">
                <a:pos x="T8" y="T9"/>
              </a:cxn>
            </a:cxnLst>
            <a:rect l="0" t="0" r="r" b="b"/>
            <a:pathLst>
              <a:path w="1187" h="323">
                <a:moveTo>
                  <a:pt x="0" y="167"/>
                </a:moveTo>
                <a:lnTo>
                  <a:pt x="795" y="0"/>
                </a:lnTo>
                <a:lnTo>
                  <a:pt x="1049" y="33"/>
                </a:lnTo>
                <a:lnTo>
                  <a:pt x="1101" y="75"/>
                </a:lnTo>
                <a:lnTo>
                  <a:pt x="1187" y="323"/>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nvGrpSpPr>
          <p:cNvPr id="2" name="Group 28"/>
          <p:cNvGrpSpPr>
            <a:grpSpLocks/>
          </p:cNvGrpSpPr>
          <p:nvPr/>
        </p:nvGrpSpPr>
        <p:grpSpPr bwMode="auto">
          <a:xfrm>
            <a:off x="3747132" y="4040906"/>
            <a:ext cx="1763713" cy="1760538"/>
            <a:chOff x="1838" y="2548"/>
            <a:chExt cx="1111" cy="1109"/>
          </a:xfrm>
        </p:grpSpPr>
        <p:sp>
          <p:nvSpPr>
            <p:cNvPr id="300061" name="Freeform 29"/>
            <p:cNvSpPr>
              <a:spLocks noChangeAspect="1"/>
            </p:cNvSpPr>
            <p:nvPr/>
          </p:nvSpPr>
          <p:spPr bwMode="auto">
            <a:xfrm>
              <a:off x="2576" y="2548"/>
              <a:ext cx="373" cy="1050"/>
            </a:xfrm>
            <a:custGeom>
              <a:avLst/>
              <a:gdLst>
                <a:gd name="T0" fmla="*/ 497 w 497"/>
                <a:gd name="T1" fmla="*/ 1399 h 1399"/>
                <a:gd name="T2" fmla="*/ 0 w 497"/>
                <a:gd name="T3" fmla="*/ 530 h 1399"/>
                <a:gd name="T4" fmla="*/ 40 w 497"/>
                <a:gd name="T5" fmla="*/ 0 h 1399"/>
              </a:gdLst>
              <a:ahLst/>
              <a:cxnLst>
                <a:cxn ang="0">
                  <a:pos x="T0" y="T1"/>
                </a:cxn>
                <a:cxn ang="0">
                  <a:pos x="T2" y="T3"/>
                </a:cxn>
                <a:cxn ang="0">
                  <a:pos x="T4" y="T5"/>
                </a:cxn>
              </a:cxnLst>
              <a:rect l="0" t="0" r="r" b="b"/>
              <a:pathLst>
                <a:path w="497" h="1399">
                  <a:moveTo>
                    <a:pt x="497" y="1399"/>
                  </a:moveTo>
                  <a:lnTo>
                    <a:pt x="0" y="530"/>
                  </a:lnTo>
                  <a:lnTo>
                    <a:pt x="40" y="0"/>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62" name="Line 30"/>
            <p:cNvSpPr>
              <a:spLocks noChangeAspect="1" noChangeShapeType="1"/>
            </p:cNvSpPr>
            <p:nvPr/>
          </p:nvSpPr>
          <p:spPr bwMode="auto">
            <a:xfrm flipV="1">
              <a:off x="1838" y="2957"/>
              <a:ext cx="720" cy="251"/>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63" name="Freeform 31"/>
            <p:cNvSpPr>
              <a:spLocks noChangeAspect="1"/>
            </p:cNvSpPr>
            <p:nvPr/>
          </p:nvSpPr>
          <p:spPr bwMode="auto">
            <a:xfrm>
              <a:off x="2308" y="2948"/>
              <a:ext cx="268" cy="709"/>
            </a:xfrm>
            <a:custGeom>
              <a:avLst/>
              <a:gdLst>
                <a:gd name="T0" fmla="*/ 0 w 358"/>
                <a:gd name="T1" fmla="*/ 945 h 945"/>
                <a:gd name="T2" fmla="*/ 331 w 358"/>
                <a:gd name="T3" fmla="*/ 10 h 945"/>
                <a:gd name="T4" fmla="*/ 358 w 358"/>
                <a:gd name="T5" fmla="*/ 0 h 945"/>
              </a:gdLst>
              <a:ahLst/>
              <a:cxnLst>
                <a:cxn ang="0">
                  <a:pos x="T0" y="T1"/>
                </a:cxn>
                <a:cxn ang="0">
                  <a:pos x="T2" y="T3"/>
                </a:cxn>
                <a:cxn ang="0">
                  <a:pos x="T4" y="T5"/>
                </a:cxn>
              </a:cxnLst>
              <a:rect l="0" t="0" r="r" b="b"/>
              <a:pathLst>
                <a:path w="358" h="945">
                  <a:moveTo>
                    <a:pt x="0" y="945"/>
                  </a:moveTo>
                  <a:lnTo>
                    <a:pt x="331" y="10"/>
                  </a:lnTo>
                  <a:lnTo>
                    <a:pt x="358" y="0"/>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sp>
        <p:nvSpPr>
          <p:cNvPr id="300064" name="Rectangle 32"/>
          <p:cNvSpPr>
            <a:spLocks noChangeAspect="1" noChangeArrowheads="1"/>
          </p:cNvSpPr>
          <p:nvPr/>
        </p:nvSpPr>
        <p:spPr bwMode="auto">
          <a:xfrm>
            <a:off x="6631620" y="5690319"/>
            <a:ext cx="20320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eaLnBrk="0" hangingPunct="0"/>
            <a:r>
              <a:rPr lang="en-US" altLang="zh-CN" sz="1400">
                <a:solidFill>
                  <a:srgbClr val="000000"/>
                </a:solidFill>
                <a:latin typeface="Arial Narrow" pitchFamily="34" charset="0"/>
              </a:rPr>
              <a:t>0.1</a:t>
            </a:r>
          </a:p>
        </p:txBody>
      </p:sp>
      <p:sp>
        <p:nvSpPr>
          <p:cNvPr id="300065" name="Line 33"/>
          <p:cNvSpPr>
            <a:spLocks noChangeAspect="1" noChangeShapeType="1"/>
          </p:cNvSpPr>
          <p:nvPr/>
        </p:nvSpPr>
        <p:spPr bwMode="auto">
          <a:xfrm>
            <a:off x="6479220" y="5904631"/>
            <a:ext cx="563562" cy="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66" name="Rectangle 34"/>
          <p:cNvSpPr>
            <a:spLocks noChangeAspect="1" noChangeArrowheads="1"/>
          </p:cNvSpPr>
          <p:nvPr/>
        </p:nvSpPr>
        <p:spPr bwMode="auto">
          <a:xfrm>
            <a:off x="3321682" y="5323606"/>
            <a:ext cx="776288"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r>
              <a:rPr lang="en-US" altLang="zh-CN" sz="1600">
                <a:solidFill>
                  <a:srgbClr val="000000"/>
                </a:solidFill>
                <a:latin typeface="Arial Narrow" pitchFamily="34" charset="0"/>
              </a:rPr>
              <a:t>(SLC4A2 )</a:t>
            </a:r>
          </a:p>
        </p:txBody>
      </p:sp>
      <p:sp>
        <p:nvSpPr>
          <p:cNvPr id="300067" name="Rectangle 35"/>
          <p:cNvSpPr>
            <a:spLocks noChangeAspect="1" noChangeArrowheads="1"/>
          </p:cNvSpPr>
          <p:nvPr/>
        </p:nvSpPr>
        <p:spPr bwMode="auto">
          <a:xfrm>
            <a:off x="4120195" y="6034806"/>
            <a:ext cx="762000" cy="19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(SLC4A1</a:t>
            </a:r>
            <a:r>
              <a:rPr lang="en-US" altLang="zh-CN" sz="1600" baseline="-25000">
                <a:solidFill>
                  <a:srgbClr val="000000"/>
                </a:solidFill>
                <a:latin typeface="Arial Narrow" pitchFamily="34" charset="0"/>
              </a:rPr>
              <a:t> </a:t>
            </a:r>
            <a:r>
              <a:rPr lang="en-US" altLang="zh-CN" sz="1600">
                <a:solidFill>
                  <a:srgbClr val="000000"/>
                </a:solidFill>
                <a:latin typeface="Arial Narrow" pitchFamily="34" charset="0"/>
              </a:rPr>
              <a:t>)</a:t>
            </a:r>
          </a:p>
        </p:txBody>
      </p:sp>
      <p:sp>
        <p:nvSpPr>
          <p:cNvPr id="300068" name="Rectangle 36"/>
          <p:cNvSpPr>
            <a:spLocks noChangeAspect="1" noChangeArrowheads="1"/>
          </p:cNvSpPr>
          <p:nvPr/>
        </p:nvSpPr>
        <p:spPr bwMode="auto">
          <a:xfrm>
            <a:off x="5217157" y="595384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(SLC4A3)</a:t>
            </a:r>
          </a:p>
        </p:txBody>
      </p:sp>
      <p:sp>
        <p:nvSpPr>
          <p:cNvPr id="300069" name="Rectangle 37"/>
          <p:cNvSpPr>
            <a:spLocks noChangeAspect="1" noChangeArrowheads="1"/>
          </p:cNvSpPr>
          <p:nvPr/>
        </p:nvSpPr>
        <p:spPr bwMode="auto">
          <a:xfrm>
            <a:off x="2808920" y="3975819"/>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(SLC4A4)</a:t>
            </a:r>
          </a:p>
        </p:txBody>
      </p:sp>
      <p:sp>
        <p:nvSpPr>
          <p:cNvPr id="300070" name="Rectangle 38"/>
          <p:cNvSpPr>
            <a:spLocks noChangeAspect="1" noChangeArrowheads="1"/>
          </p:cNvSpPr>
          <p:nvPr/>
        </p:nvSpPr>
        <p:spPr bwMode="auto">
          <a:xfrm>
            <a:off x="2861307" y="286139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(SLC4A5)</a:t>
            </a:r>
          </a:p>
        </p:txBody>
      </p:sp>
      <p:sp>
        <p:nvSpPr>
          <p:cNvPr id="300071" name="Rectangle 39"/>
          <p:cNvSpPr>
            <a:spLocks noChangeAspect="1" noChangeArrowheads="1"/>
          </p:cNvSpPr>
          <p:nvPr/>
        </p:nvSpPr>
        <p:spPr bwMode="auto">
          <a:xfrm>
            <a:off x="3710620" y="236609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(SLC4A7)</a:t>
            </a:r>
          </a:p>
        </p:txBody>
      </p:sp>
      <p:sp>
        <p:nvSpPr>
          <p:cNvPr id="300072" name="Rectangle 40"/>
          <p:cNvSpPr>
            <a:spLocks noChangeAspect="1" noChangeArrowheads="1"/>
          </p:cNvSpPr>
          <p:nvPr/>
        </p:nvSpPr>
        <p:spPr bwMode="auto">
          <a:xfrm>
            <a:off x="4709157" y="1983506"/>
            <a:ext cx="822325" cy="19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(SLC4A10)</a:t>
            </a:r>
          </a:p>
        </p:txBody>
      </p:sp>
      <p:sp>
        <p:nvSpPr>
          <p:cNvPr id="300073" name="Rectangle 41"/>
          <p:cNvSpPr>
            <a:spLocks noChangeAspect="1" noChangeArrowheads="1"/>
          </p:cNvSpPr>
          <p:nvPr/>
        </p:nvSpPr>
        <p:spPr bwMode="auto">
          <a:xfrm>
            <a:off x="5660070" y="253119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(SLC4A8)</a:t>
            </a:r>
          </a:p>
        </p:txBody>
      </p:sp>
      <p:sp>
        <p:nvSpPr>
          <p:cNvPr id="300074" name="Rectangle 42"/>
          <p:cNvSpPr>
            <a:spLocks noChangeAspect="1" noChangeArrowheads="1"/>
          </p:cNvSpPr>
          <p:nvPr/>
        </p:nvSpPr>
        <p:spPr bwMode="auto">
          <a:xfrm>
            <a:off x="6264907" y="3448769"/>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(SLC4A9)</a:t>
            </a:r>
          </a:p>
        </p:txBody>
      </p:sp>
      <p:sp>
        <p:nvSpPr>
          <p:cNvPr id="300075" name="Rectangle 43"/>
          <p:cNvSpPr>
            <a:spLocks noChangeAspect="1" noChangeArrowheads="1"/>
          </p:cNvSpPr>
          <p:nvPr/>
        </p:nvSpPr>
        <p:spPr bwMode="auto">
          <a:xfrm>
            <a:off x="7207882" y="5217244"/>
            <a:ext cx="822325"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(SLC4A11)</a:t>
            </a:r>
          </a:p>
        </p:txBody>
      </p:sp>
      <p:sp>
        <p:nvSpPr>
          <p:cNvPr id="300076" name="Rectangle 44"/>
          <p:cNvSpPr>
            <a:spLocks noChangeAspect="1" noChangeArrowheads="1"/>
          </p:cNvSpPr>
          <p:nvPr/>
        </p:nvSpPr>
        <p:spPr bwMode="auto">
          <a:xfrm>
            <a:off x="2485070" y="3280494"/>
            <a:ext cx="1127125" cy="219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pPr algn="ctr" eaLnBrk="0" hangingPunct="0">
              <a:lnSpc>
                <a:spcPct val="80000"/>
              </a:lnSpc>
            </a:pPr>
            <a:r>
              <a:rPr lang="en-US" altLang="zh-CN" b="1">
                <a:solidFill>
                  <a:srgbClr val="000000"/>
                </a:solidFill>
                <a:latin typeface="Arial Narrow" pitchFamily="34" charset="0"/>
              </a:rPr>
              <a:t>Electrogenic</a:t>
            </a:r>
          </a:p>
        </p:txBody>
      </p:sp>
      <p:sp>
        <p:nvSpPr>
          <p:cNvPr id="300077" name="Rectangle 45"/>
          <p:cNvSpPr>
            <a:spLocks noChangeAspect="1" noChangeArrowheads="1"/>
          </p:cNvSpPr>
          <p:nvPr/>
        </p:nvSpPr>
        <p:spPr bwMode="auto">
          <a:xfrm>
            <a:off x="4477382" y="1480269"/>
            <a:ext cx="1262063"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latin typeface="Arial Narrow" pitchFamily="34" charset="0"/>
              </a:rPr>
              <a:t>Electroneutral</a:t>
            </a:r>
          </a:p>
        </p:txBody>
      </p:sp>
      <p:sp>
        <p:nvSpPr>
          <p:cNvPr id="300078" name="Rectangle 46"/>
          <p:cNvSpPr>
            <a:spLocks noChangeAspect="1" noChangeArrowheads="1"/>
          </p:cNvSpPr>
          <p:nvPr/>
        </p:nvSpPr>
        <p:spPr bwMode="auto">
          <a:xfrm>
            <a:off x="5380670" y="5045794"/>
            <a:ext cx="1065212" cy="43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latin typeface="Arial Narrow" pitchFamily="34" charset="0"/>
              </a:rPr>
              <a:t>Cl-HCO</a:t>
            </a:r>
            <a:r>
              <a:rPr lang="en-US" altLang="zh-CN" b="1" baseline="-25000">
                <a:solidFill>
                  <a:srgbClr val="000000"/>
                </a:solidFill>
                <a:latin typeface="Arial Narrow" pitchFamily="34" charset="0"/>
              </a:rPr>
              <a:t>3</a:t>
            </a:r>
            <a:endParaRPr lang="en-US" altLang="zh-CN" b="1">
              <a:solidFill>
                <a:srgbClr val="000000"/>
              </a:solidFill>
              <a:latin typeface="Arial Narrow" pitchFamily="34" charset="0"/>
            </a:endParaRPr>
          </a:p>
          <a:p>
            <a:pPr algn="ctr" eaLnBrk="0" hangingPunct="0">
              <a:lnSpc>
                <a:spcPct val="80000"/>
              </a:lnSpc>
            </a:pPr>
            <a:r>
              <a:rPr lang="en-US" altLang="zh-CN" b="1">
                <a:solidFill>
                  <a:srgbClr val="000000"/>
                </a:solidFill>
                <a:latin typeface="Arial Narrow" pitchFamily="34" charset="0"/>
              </a:rPr>
              <a:t>Exchangers</a:t>
            </a:r>
          </a:p>
        </p:txBody>
      </p:sp>
      <p:sp>
        <p:nvSpPr>
          <p:cNvPr id="300079" name="Rectangle 47"/>
          <p:cNvSpPr>
            <a:spLocks noChangeAspect="1" noChangeArrowheads="1"/>
          </p:cNvSpPr>
          <p:nvPr/>
        </p:nvSpPr>
        <p:spPr bwMode="auto">
          <a:xfrm>
            <a:off x="852978" y="1357298"/>
            <a:ext cx="1960472" cy="344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2800" b="1" dirty="0" smtClean="0">
                <a:solidFill>
                  <a:srgbClr val="000000"/>
                </a:solidFill>
                <a:latin typeface="Arial Narrow" pitchFamily="34" charset="0"/>
              </a:rPr>
              <a:t>Na-dependent</a:t>
            </a:r>
          </a:p>
        </p:txBody>
      </p:sp>
      <p:sp>
        <p:nvSpPr>
          <p:cNvPr id="48" name="Rectangle 47"/>
          <p:cNvSpPr>
            <a:spLocks noChangeAspect="1" noChangeArrowheads="1"/>
          </p:cNvSpPr>
          <p:nvPr/>
        </p:nvSpPr>
        <p:spPr bwMode="auto">
          <a:xfrm>
            <a:off x="714348" y="6143644"/>
            <a:ext cx="2221762" cy="344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2800" b="1" dirty="0" smtClean="0">
                <a:solidFill>
                  <a:srgbClr val="000000"/>
                </a:solidFill>
                <a:latin typeface="Arial Narrow" pitchFamily="34" charset="0"/>
              </a:rPr>
              <a:t>Na-independent</a:t>
            </a:r>
          </a:p>
        </p:txBody>
      </p:sp>
      <p:grpSp>
        <p:nvGrpSpPr>
          <p:cNvPr id="55" name="Group 2"/>
          <p:cNvGrpSpPr>
            <a:grpSpLocks/>
          </p:cNvGrpSpPr>
          <p:nvPr/>
        </p:nvGrpSpPr>
        <p:grpSpPr bwMode="auto">
          <a:xfrm>
            <a:off x="239420" y="4500570"/>
            <a:ext cx="1357313" cy="1143000"/>
            <a:chOff x="622" y="402"/>
            <a:chExt cx="855" cy="1316"/>
          </a:xfrm>
        </p:grpSpPr>
        <p:sp>
          <p:nvSpPr>
            <p:cNvPr id="56" name="Rectangle 3"/>
            <p:cNvSpPr>
              <a:spLocks noChangeArrowheads="1"/>
            </p:cNvSpPr>
            <p:nvPr/>
          </p:nvSpPr>
          <p:spPr bwMode="auto">
            <a:xfrm>
              <a:off x="1010" y="404"/>
              <a:ext cx="467" cy="1313"/>
            </a:xfrm>
            <a:prstGeom prst="rect">
              <a:avLst/>
            </a:prstGeom>
            <a:gradFill rotWithShape="1">
              <a:gsLst>
                <a:gs pos="0">
                  <a:srgbClr val="B2DCFF"/>
                </a:gs>
                <a:gs pos="100000">
                  <a:srgbClr val="FFFFFF"/>
                </a:gs>
              </a:gsLst>
              <a:lin ang="0" scaled="1"/>
            </a:gradFill>
            <a:ln w="9525">
              <a:noFill/>
              <a:miter lim="800000"/>
              <a:headEnd/>
              <a:tailEnd/>
            </a:ln>
          </p:spPr>
          <p:txBody>
            <a:bodyPr wrap="none" anchor="ctr"/>
            <a:lstStyle/>
            <a:p>
              <a:endParaRPr lang="zh-CN" altLang="en-US">
                <a:cs typeface="Arial" pitchFamily="34" charset="0"/>
              </a:endParaRPr>
            </a:p>
          </p:txBody>
        </p:sp>
        <p:sp>
          <p:nvSpPr>
            <p:cNvPr id="57" name="Rectangle 4"/>
            <p:cNvSpPr>
              <a:spLocks noChangeArrowheads="1"/>
            </p:cNvSpPr>
            <p:nvPr/>
          </p:nvSpPr>
          <p:spPr bwMode="auto">
            <a:xfrm>
              <a:off x="622" y="405"/>
              <a:ext cx="345" cy="1313"/>
            </a:xfrm>
            <a:prstGeom prst="rect">
              <a:avLst/>
            </a:prstGeom>
            <a:gradFill rotWithShape="1">
              <a:gsLst>
                <a:gs pos="0">
                  <a:srgbClr val="FFFFFF"/>
                </a:gs>
                <a:gs pos="100000">
                  <a:srgbClr val="A9CFA1"/>
                </a:gs>
              </a:gsLst>
              <a:lin ang="0" scaled="1"/>
            </a:gradFill>
            <a:ln w="9525">
              <a:noFill/>
              <a:miter lim="800000"/>
              <a:headEnd/>
              <a:tailEnd/>
            </a:ln>
          </p:spPr>
          <p:txBody>
            <a:bodyPr wrap="none" anchor="ctr"/>
            <a:lstStyle/>
            <a:p>
              <a:endParaRPr lang="zh-CN" altLang="en-US">
                <a:cs typeface="Arial" pitchFamily="34" charset="0"/>
              </a:endParaRPr>
            </a:p>
          </p:txBody>
        </p:sp>
        <p:sp>
          <p:nvSpPr>
            <p:cNvPr id="58" name="Arc 5"/>
            <p:cNvSpPr>
              <a:spLocks/>
            </p:cNvSpPr>
            <p:nvPr/>
          </p:nvSpPr>
          <p:spPr bwMode="auto">
            <a:xfrm>
              <a:off x="872"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solidFill>
              <a:srgbClr val="A9CFA1"/>
            </a:solidFill>
            <a:ln w="38100">
              <a:solidFill>
                <a:srgbClr val="B2B2B2"/>
              </a:solidFill>
              <a:round/>
              <a:headEnd/>
              <a:tailEnd/>
            </a:ln>
          </p:spPr>
          <p:txBody>
            <a:bodyPr wrap="none" anchor="ctr"/>
            <a:lstStyle/>
            <a:p>
              <a:endParaRPr lang="zh-CN" altLang="en-US">
                <a:cs typeface="Arial" pitchFamily="34" charset="0"/>
              </a:endParaRPr>
            </a:p>
          </p:txBody>
        </p:sp>
        <p:sp>
          <p:nvSpPr>
            <p:cNvPr id="59" name="Arc 6"/>
            <p:cNvSpPr>
              <a:spLocks/>
            </p:cNvSpPr>
            <p:nvPr/>
          </p:nvSpPr>
          <p:spPr bwMode="auto">
            <a:xfrm>
              <a:off x="851"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sp>
          <p:nvSpPr>
            <p:cNvPr id="60" name="Arc 7"/>
            <p:cNvSpPr>
              <a:spLocks/>
            </p:cNvSpPr>
            <p:nvPr/>
          </p:nvSpPr>
          <p:spPr bwMode="auto">
            <a:xfrm>
              <a:off x="890"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grpSp>
      <p:sp>
        <p:nvSpPr>
          <p:cNvPr id="61" name="Oval 44"/>
          <p:cNvSpPr>
            <a:spLocks noChangeArrowheads="1"/>
          </p:cNvSpPr>
          <p:nvPr/>
        </p:nvSpPr>
        <p:spPr bwMode="auto">
          <a:xfrm>
            <a:off x="783932" y="4902207"/>
            <a:ext cx="365125" cy="365125"/>
          </a:xfrm>
          <a:prstGeom prst="ellipse">
            <a:avLst/>
          </a:prstGeom>
          <a:gradFill rotWithShape="1">
            <a:gsLst>
              <a:gs pos="0">
                <a:srgbClr val="0000FF"/>
              </a:gs>
              <a:gs pos="100000">
                <a:srgbClr val="000076"/>
              </a:gs>
            </a:gsLst>
            <a:path path="shape">
              <a:fillToRect l="50000" t="50000" r="50000" b="50000"/>
            </a:path>
          </a:gradFill>
          <a:ln w="19050">
            <a:solidFill>
              <a:schemeClr val="tx1"/>
            </a:solidFill>
            <a:round/>
            <a:headEnd/>
            <a:tailEnd/>
          </a:ln>
        </p:spPr>
        <p:txBody>
          <a:bodyPr wrap="none" anchor="ctr"/>
          <a:lstStyle/>
          <a:p>
            <a:endParaRPr lang="zh-CN" altLang="en-US">
              <a:cs typeface="Arial" pitchFamily="34" charset="0"/>
            </a:endParaRPr>
          </a:p>
        </p:txBody>
      </p:sp>
      <p:sp>
        <p:nvSpPr>
          <p:cNvPr id="62" name="Rectangle 47"/>
          <p:cNvSpPr>
            <a:spLocks noChangeArrowheads="1"/>
          </p:cNvSpPr>
          <p:nvPr/>
        </p:nvSpPr>
        <p:spPr bwMode="auto">
          <a:xfrm>
            <a:off x="1264878" y="5055070"/>
            <a:ext cx="841577" cy="462307"/>
          </a:xfrm>
          <a:prstGeom prst="rect">
            <a:avLst/>
          </a:prstGeom>
          <a:noFill/>
          <a:ln w="9525">
            <a:noFill/>
            <a:miter lim="800000"/>
            <a:headEnd/>
            <a:tailEnd/>
          </a:ln>
        </p:spPr>
        <p:txBody>
          <a:bodyPr wrap="none" lIns="92075" tIns="46038" rIns="92075" bIns="46038">
            <a:spAutoFit/>
          </a:bodyPr>
          <a:lstStyle/>
          <a:p>
            <a:pPr eaLnBrk="0" hangingPunct="0"/>
            <a:r>
              <a:rPr lang="en-US" altLang="zh-CN" sz="2400" dirty="0" smtClean="0">
                <a:solidFill>
                  <a:srgbClr val="000000"/>
                </a:solidFill>
                <a:latin typeface="Arial Narrow" pitchFamily="34" charset="0"/>
                <a:cs typeface="Arial" pitchFamily="34" charset="0"/>
              </a:rPr>
              <a:t>HCO</a:t>
            </a:r>
            <a:r>
              <a:rPr lang="en-US" altLang="zh-CN" sz="2400" baseline="-14000" dirty="0" smtClean="0">
                <a:solidFill>
                  <a:srgbClr val="000000"/>
                </a:solidFill>
                <a:latin typeface="Arial Narrow" pitchFamily="34" charset="0"/>
                <a:cs typeface="Arial" pitchFamily="34" charset="0"/>
              </a:rPr>
              <a:t>3</a:t>
            </a:r>
            <a:endParaRPr lang="en-US" altLang="zh-CN" sz="2400" baseline="-14000" dirty="0">
              <a:solidFill>
                <a:srgbClr val="000000"/>
              </a:solidFill>
              <a:latin typeface="Arial Narrow" pitchFamily="34" charset="0"/>
              <a:cs typeface="Arial" pitchFamily="34" charset="0"/>
            </a:endParaRPr>
          </a:p>
        </p:txBody>
      </p:sp>
      <p:sp>
        <p:nvSpPr>
          <p:cNvPr id="63" name="Rectangle 48"/>
          <p:cNvSpPr>
            <a:spLocks noChangeArrowheads="1"/>
          </p:cNvSpPr>
          <p:nvPr/>
        </p:nvSpPr>
        <p:spPr bwMode="auto">
          <a:xfrm>
            <a:off x="1823860" y="5101107"/>
            <a:ext cx="276225" cy="338138"/>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dirty="0">
                <a:solidFill>
                  <a:srgbClr val="000000"/>
                </a:solidFill>
                <a:latin typeface="Arial Narrow" pitchFamily="34" charset="0"/>
                <a:cs typeface="Arial" pitchFamily="34" charset="0"/>
              </a:rPr>
              <a:t>–</a:t>
            </a:r>
            <a:endParaRPr lang="en-US" altLang="zh-CN" sz="2400" baseline="-14000" dirty="0">
              <a:solidFill>
                <a:srgbClr val="000000"/>
              </a:solidFill>
              <a:latin typeface="Arial Narrow" pitchFamily="34" charset="0"/>
              <a:cs typeface="Arial" pitchFamily="34" charset="0"/>
            </a:endParaRPr>
          </a:p>
        </p:txBody>
      </p:sp>
      <p:sp>
        <p:nvSpPr>
          <p:cNvPr id="64" name="Line 315"/>
          <p:cNvSpPr>
            <a:spLocks noChangeShapeType="1"/>
          </p:cNvSpPr>
          <p:nvPr/>
        </p:nvSpPr>
        <p:spPr bwMode="auto">
          <a:xfrm flipH="1">
            <a:off x="483178" y="4889507"/>
            <a:ext cx="828000" cy="0"/>
          </a:xfrm>
          <a:prstGeom prst="line">
            <a:avLst/>
          </a:prstGeom>
          <a:noFill/>
          <a:ln w="19050">
            <a:solidFill>
              <a:schemeClr val="tx1"/>
            </a:solidFill>
            <a:round/>
            <a:headEnd/>
            <a:tailEnd type="stealth" w="lg" len="lg"/>
          </a:ln>
        </p:spPr>
        <p:txBody>
          <a:bodyPr/>
          <a:lstStyle/>
          <a:p>
            <a:endParaRPr lang="zh-CN" altLang="en-US"/>
          </a:p>
        </p:txBody>
      </p:sp>
      <p:sp>
        <p:nvSpPr>
          <p:cNvPr id="65" name="Line 316"/>
          <p:cNvSpPr>
            <a:spLocks noChangeShapeType="1"/>
          </p:cNvSpPr>
          <p:nvPr/>
        </p:nvSpPr>
        <p:spPr bwMode="auto">
          <a:xfrm>
            <a:off x="483178" y="5278445"/>
            <a:ext cx="828000" cy="0"/>
          </a:xfrm>
          <a:prstGeom prst="line">
            <a:avLst/>
          </a:prstGeom>
          <a:noFill/>
          <a:ln w="19050">
            <a:solidFill>
              <a:schemeClr val="tx1"/>
            </a:solidFill>
            <a:round/>
            <a:headEnd/>
            <a:tailEnd type="stealth" w="lg" len="lg"/>
          </a:ln>
        </p:spPr>
        <p:txBody>
          <a:bodyPr/>
          <a:lstStyle/>
          <a:p>
            <a:endParaRPr lang="zh-CN" altLang="en-US"/>
          </a:p>
        </p:txBody>
      </p:sp>
      <p:sp>
        <p:nvSpPr>
          <p:cNvPr id="66" name="Rectangle 14"/>
          <p:cNvSpPr>
            <a:spLocks noChangeArrowheads="1"/>
          </p:cNvSpPr>
          <p:nvPr/>
        </p:nvSpPr>
        <p:spPr bwMode="auto">
          <a:xfrm flipH="1">
            <a:off x="1266465" y="4620095"/>
            <a:ext cx="424796" cy="462307"/>
          </a:xfrm>
          <a:prstGeom prst="rect">
            <a:avLst/>
          </a:prstGeom>
          <a:noFill/>
          <a:ln w="9525">
            <a:noFill/>
            <a:miter lim="800000"/>
            <a:headEnd/>
            <a:tailEnd/>
          </a:ln>
        </p:spPr>
        <p:txBody>
          <a:bodyPr wrap="none" lIns="92075" tIns="46038" rIns="92075" bIns="46038">
            <a:spAutoFit/>
          </a:bodyPr>
          <a:lstStyle/>
          <a:p>
            <a:pPr eaLnBrk="0" hangingPunct="0"/>
            <a:r>
              <a:rPr lang="en-US" altLang="zh-CN" sz="2400" dirty="0" err="1" smtClean="0">
                <a:solidFill>
                  <a:srgbClr val="000000"/>
                </a:solidFill>
                <a:latin typeface="Arial Narrow" pitchFamily="34" charset="0"/>
                <a:cs typeface="Arial" pitchFamily="34" charset="0"/>
              </a:rPr>
              <a:t>Cl</a:t>
            </a:r>
            <a:endParaRPr lang="en-US" altLang="zh-CN" sz="2400" baseline="30000" dirty="0">
              <a:solidFill>
                <a:srgbClr val="000000"/>
              </a:solidFill>
              <a:latin typeface="Arial Narrow" pitchFamily="34" charset="0"/>
              <a:cs typeface="Arial" pitchFamily="34" charset="0"/>
            </a:endParaRPr>
          </a:p>
        </p:txBody>
      </p:sp>
      <p:sp>
        <p:nvSpPr>
          <p:cNvPr id="67" name="Rectangle 48"/>
          <p:cNvSpPr>
            <a:spLocks noChangeArrowheads="1"/>
          </p:cNvSpPr>
          <p:nvPr/>
        </p:nvSpPr>
        <p:spPr bwMode="auto">
          <a:xfrm>
            <a:off x="1524545" y="4686770"/>
            <a:ext cx="276225" cy="338137"/>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a:solidFill>
                  <a:srgbClr val="000000"/>
                </a:solidFill>
                <a:latin typeface="Arial Narrow" pitchFamily="34" charset="0"/>
                <a:cs typeface="Arial" pitchFamily="34" charset="0"/>
              </a:rPr>
              <a:t>–</a:t>
            </a:r>
            <a:endParaRPr lang="en-US" altLang="zh-CN" sz="2400" baseline="-14000">
              <a:solidFill>
                <a:srgbClr val="000000"/>
              </a:solidFill>
              <a:latin typeface="Arial Narrow" pitchFamily="34" charset="0"/>
              <a:cs typeface="Arial" pitchFamily="34" charset="0"/>
            </a:endParaRPr>
          </a:p>
        </p:txBody>
      </p:sp>
    </p:spTree>
    <p:extLst>
      <p:ext uri="{BB962C8B-B14F-4D97-AF65-F5344CB8AC3E}">
        <p14:creationId xmlns:p14="http://schemas.microsoft.com/office/powerpoint/2010/main" xmlns="" val="446412004"/>
      </p:ext>
    </p:extLst>
  </p:cSld>
  <p:clrMapOvr>
    <a:masterClrMapping/>
  </p:clrMapOvr>
  <p:transition advTm="110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0036"/>
                                        </p:tgtEl>
                                        <p:attrNameLst>
                                          <p:attrName>style.visibility</p:attrName>
                                        </p:attrNameLst>
                                      </p:cBhvr>
                                      <p:to>
                                        <p:strVal val="visible"/>
                                      </p:to>
                                    </p:set>
                                    <p:animEffect transition="in" filter="checkerboard(across)">
                                      <p:cBhvr>
                                        <p:cTn id="7" dur="500"/>
                                        <p:tgtEl>
                                          <p:spTgt spid="300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876675" y="4056063"/>
            <a:ext cx="1803400" cy="1143000"/>
            <a:chOff x="421" y="402"/>
            <a:chExt cx="1136" cy="1316"/>
          </a:xfrm>
        </p:grpSpPr>
        <p:sp>
          <p:nvSpPr>
            <p:cNvPr id="302083" name="Rectangle 3"/>
            <p:cNvSpPr>
              <a:spLocks noChangeArrowheads="1"/>
            </p:cNvSpPr>
            <p:nvPr/>
          </p:nvSpPr>
          <p:spPr bwMode="auto">
            <a:xfrm>
              <a:off x="1010" y="404"/>
              <a:ext cx="547" cy="1313"/>
            </a:xfrm>
            <a:prstGeom prst="rect">
              <a:avLst/>
            </a:prstGeom>
            <a:gradFill rotWithShape="1">
              <a:gsLst>
                <a:gs pos="0">
                  <a:srgbClr val="B2DCFF"/>
                </a:gs>
                <a:gs pos="100000">
                  <a:srgbClr val="FFFFFF"/>
                </a:gs>
              </a:gsLst>
              <a:lin ang="0" scaled="1"/>
            </a:gradFill>
            <a:ln w="9525">
              <a:noFill/>
              <a:miter lim="800000"/>
              <a:headEnd/>
              <a:tailEnd/>
            </a:ln>
          </p:spPr>
          <p:txBody>
            <a:bodyPr wrap="none" anchor="ctr"/>
            <a:lstStyle/>
            <a:p>
              <a:endParaRPr lang="zh-CN" altLang="en-US">
                <a:cs typeface="Arial" pitchFamily="34" charset="0"/>
              </a:endParaRPr>
            </a:p>
          </p:txBody>
        </p:sp>
        <p:sp>
          <p:nvSpPr>
            <p:cNvPr id="302084" name="Rectangle 4"/>
            <p:cNvSpPr>
              <a:spLocks noChangeArrowheads="1"/>
            </p:cNvSpPr>
            <p:nvPr/>
          </p:nvSpPr>
          <p:spPr bwMode="auto">
            <a:xfrm>
              <a:off x="421" y="405"/>
              <a:ext cx="546" cy="1313"/>
            </a:xfrm>
            <a:prstGeom prst="rect">
              <a:avLst/>
            </a:prstGeom>
            <a:gradFill rotWithShape="1">
              <a:gsLst>
                <a:gs pos="0">
                  <a:srgbClr val="FFFFFF"/>
                </a:gs>
                <a:gs pos="100000">
                  <a:srgbClr val="A9CFA1"/>
                </a:gs>
              </a:gsLst>
              <a:lin ang="0" scaled="1"/>
            </a:gradFill>
            <a:ln w="9525">
              <a:noFill/>
              <a:miter lim="800000"/>
              <a:headEnd/>
              <a:tailEnd/>
            </a:ln>
          </p:spPr>
          <p:txBody>
            <a:bodyPr wrap="none" anchor="ctr"/>
            <a:lstStyle/>
            <a:p>
              <a:endParaRPr lang="zh-CN" altLang="en-US">
                <a:cs typeface="Arial" pitchFamily="34" charset="0"/>
              </a:endParaRPr>
            </a:p>
          </p:txBody>
        </p:sp>
        <p:sp>
          <p:nvSpPr>
            <p:cNvPr id="302085" name="Arc 5"/>
            <p:cNvSpPr>
              <a:spLocks/>
            </p:cNvSpPr>
            <p:nvPr/>
          </p:nvSpPr>
          <p:spPr bwMode="auto">
            <a:xfrm>
              <a:off x="872"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solidFill>
              <a:srgbClr val="A9CFA1"/>
            </a:solidFill>
            <a:ln w="38100">
              <a:solidFill>
                <a:srgbClr val="B2B2B2"/>
              </a:solidFill>
              <a:round/>
              <a:headEnd/>
              <a:tailEnd/>
            </a:ln>
          </p:spPr>
          <p:txBody>
            <a:bodyPr wrap="none" anchor="ctr"/>
            <a:lstStyle/>
            <a:p>
              <a:endParaRPr lang="zh-CN" altLang="en-US">
                <a:cs typeface="Arial" pitchFamily="34" charset="0"/>
              </a:endParaRPr>
            </a:p>
          </p:txBody>
        </p:sp>
        <p:sp>
          <p:nvSpPr>
            <p:cNvPr id="302086" name="Arc 6"/>
            <p:cNvSpPr>
              <a:spLocks/>
            </p:cNvSpPr>
            <p:nvPr/>
          </p:nvSpPr>
          <p:spPr bwMode="auto">
            <a:xfrm>
              <a:off x="851"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sp>
          <p:nvSpPr>
            <p:cNvPr id="302087" name="Arc 7"/>
            <p:cNvSpPr>
              <a:spLocks/>
            </p:cNvSpPr>
            <p:nvPr/>
          </p:nvSpPr>
          <p:spPr bwMode="auto">
            <a:xfrm>
              <a:off x="890"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grpSp>
      <p:sp>
        <p:nvSpPr>
          <p:cNvPr id="302088" name="Rectangle 14"/>
          <p:cNvSpPr>
            <a:spLocks noChangeArrowheads="1"/>
          </p:cNvSpPr>
          <p:nvPr/>
        </p:nvSpPr>
        <p:spPr bwMode="auto">
          <a:xfrm flipH="1">
            <a:off x="5378450" y="4152900"/>
            <a:ext cx="741363"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1Na</a:t>
            </a:r>
            <a:r>
              <a:rPr lang="en-US" altLang="zh-CN" sz="2400" baseline="30000">
                <a:solidFill>
                  <a:srgbClr val="000000"/>
                </a:solidFill>
                <a:latin typeface="Arial Narrow" pitchFamily="34" charset="0"/>
                <a:cs typeface="Arial" pitchFamily="34" charset="0"/>
              </a:rPr>
              <a:t>+</a:t>
            </a:r>
          </a:p>
        </p:txBody>
      </p:sp>
      <p:sp>
        <p:nvSpPr>
          <p:cNvPr id="302089" name="Oval 44"/>
          <p:cNvSpPr>
            <a:spLocks noChangeArrowheads="1"/>
          </p:cNvSpPr>
          <p:nvPr/>
        </p:nvSpPr>
        <p:spPr bwMode="auto">
          <a:xfrm>
            <a:off x="4740275" y="4457700"/>
            <a:ext cx="365125" cy="365125"/>
          </a:xfrm>
          <a:prstGeom prst="ellipse">
            <a:avLst/>
          </a:prstGeom>
          <a:gradFill rotWithShape="1">
            <a:gsLst>
              <a:gs pos="0">
                <a:srgbClr val="0000FF"/>
              </a:gs>
              <a:gs pos="100000">
                <a:srgbClr val="000076"/>
              </a:gs>
            </a:gsLst>
            <a:path path="shape">
              <a:fillToRect l="50000" t="50000" r="50000" b="50000"/>
            </a:path>
          </a:gradFill>
          <a:ln w="19050">
            <a:solidFill>
              <a:schemeClr val="tx1"/>
            </a:solidFill>
            <a:round/>
            <a:headEnd/>
            <a:tailEnd/>
          </a:ln>
        </p:spPr>
        <p:txBody>
          <a:bodyPr wrap="none" anchor="ctr"/>
          <a:lstStyle/>
          <a:p>
            <a:endParaRPr lang="zh-CN" altLang="en-US">
              <a:cs typeface="Arial" pitchFamily="34" charset="0"/>
            </a:endParaRPr>
          </a:p>
        </p:txBody>
      </p:sp>
      <p:sp>
        <p:nvSpPr>
          <p:cNvPr id="302090" name="Rectangle 47"/>
          <p:cNvSpPr>
            <a:spLocks noChangeArrowheads="1"/>
          </p:cNvSpPr>
          <p:nvPr/>
        </p:nvSpPr>
        <p:spPr bwMode="auto">
          <a:xfrm>
            <a:off x="5383213" y="4557713"/>
            <a:ext cx="973137"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1HCO</a:t>
            </a:r>
            <a:r>
              <a:rPr lang="en-US" altLang="zh-CN" sz="2400" baseline="-14000">
                <a:solidFill>
                  <a:srgbClr val="000000"/>
                </a:solidFill>
                <a:latin typeface="Arial Narrow" pitchFamily="34" charset="0"/>
                <a:cs typeface="Arial" pitchFamily="34" charset="0"/>
              </a:rPr>
              <a:t>3</a:t>
            </a:r>
          </a:p>
        </p:txBody>
      </p:sp>
      <p:sp>
        <p:nvSpPr>
          <p:cNvPr id="302091" name="Rectangle 48"/>
          <p:cNvSpPr>
            <a:spLocks noChangeArrowheads="1"/>
          </p:cNvSpPr>
          <p:nvPr/>
        </p:nvSpPr>
        <p:spPr bwMode="auto">
          <a:xfrm>
            <a:off x="6080125" y="4591050"/>
            <a:ext cx="276225" cy="338138"/>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a:solidFill>
                  <a:srgbClr val="000000"/>
                </a:solidFill>
                <a:latin typeface="Arial Narrow" pitchFamily="34" charset="0"/>
                <a:cs typeface="Arial" pitchFamily="34" charset="0"/>
              </a:rPr>
              <a:t>–</a:t>
            </a:r>
            <a:endParaRPr lang="en-US" altLang="zh-CN" sz="2400" baseline="-14000">
              <a:solidFill>
                <a:srgbClr val="000000"/>
              </a:solidFill>
              <a:latin typeface="Arial Narrow" pitchFamily="34" charset="0"/>
              <a:cs typeface="Arial" pitchFamily="34" charset="0"/>
            </a:endParaRPr>
          </a:p>
        </p:txBody>
      </p:sp>
      <p:grpSp>
        <p:nvGrpSpPr>
          <p:cNvPr id="3" name="Group 314"/>
          <p:cNvGrpSpPr>
            <a:grpSpLocks/>
          </p:cNvGrpSpPr>
          <p:nvPr/>
        </p:nvGrpSpPr>
        <p:grpSpPr bwMode="auto">
          <a:xfrm>
            <a:off x="4368800" y="4445000"/>
            <a:ext cx="941388" cy="388938"/>
            <a:chOff x="4441" y="1536"/>
            <a:chExt cx="593" cy="245"/>
          </a:xfrm>
        </p:grpSpPr>
        <p:sp>
          <p:nvSpPr>
            <p:cNvPr id="302093" name="Line 315"/>
            <p:cNvSpPr>
              <a:spLocks noChangeShapeType="1"/>
            </p:cNvSpPr>
            <p:nvPr/>
          </p:nvSpPr>
          <p:spPr bwMode="auto">
            <a:xfrm flipH="1">
              <a:off x="4441" y="1536"/>
              <a:ext cx="593" cy="0"/>
            </a:xfrm>
            <a:prstGeom prst="line">
              <a:avLst/>
            </a:prstGeom>
            <a:noFill/>
            <a:ln w="19050">
              <a:solidFill>
                <a:schemeClr val="tx1"/>
              </a:solidFill>
              <a:round/>
              <a:headEnd/>
              <a:tailEnd type="stealth" w="lg" len="lg"/>
            </a:ln>
          </p:spPr>
          <p:txBody>
            <a:bodyPr/>
            <a:lstStyle/>
            <a:p>
              <a:endParaRPr lang="zh-CN" altLang="en-US"/>
            </a:p>
          </p:txBody>
        </p:sp>
        <p:sp>
          <p:nvSpPr>
            <p:cNvPr id="302094" name="Line 316"/>
            <p:cNvSpPr>
              <a:spLocks noChangeShapeType="1"/>
            </p:cNvSpPr>
            <p:nvPr/>
          </p:nvSpPr>
          <p:spPr bwMode="auto">
            <a:xfrm flipH="1">
              <a:off x="4441" y="1781"/>
              <a:ext cx="593" cy="0"/>
            </a:xfrm>
            <a:prstGeom prst="line">
              <a:avLst/>
            </a:prstGeom>
            <a:noFill/>
            <a:ln w="19050">
              <a:solidFill>
                <a:schemeClr val="tx1"/>
              </a:solidFill>
              <a:round/>
              <a:headEnd/>
              <a:tailEnd type="stealth" w="lg" len="lg"/>
            </a:ln>
          </p:spPr>
          <p:txBody>
            <a:bodyPr/>
            <a:lstStyle/>
            <a:p>
              <a:endParaRPr lang="zh-CN" altLang="en-US"/>
            </a:p>
          </p:txBody>
        </p:sp>
      </p:grpSp>
      <p:grpSp>
        <p:nvGrpSpPr>
          <p:cNvPr id="4" name="Group 2"/>
          <p:cNvGrpSpPr>
            <a:grpSpLocks/>
          </p:cNvGrpSpPr>
          <p:nvPr/>
        </p:nvGrpSpPr>
        <p:grpSpPr bwMode="auto">
          <a:xfrm>
            <a:off x="3859213" y="5345113"/>
            <a:ext cx="1803400" cy="1143000"/>
            <a:chOff x="421" y="402"/>
            <a:chExt cx="1136" cy="1316"/>
          </a:xfrm>
        </p:grpSpPr>
        <p:sp>
          <p:nvSpPr>
            <p:cNvPr id="302096" name="Rectangle 3"/>
            <p:cNvSpPr>
              <a:spLocks noChangeArrowheads="1"/>
            </p:cNvSpPr>
            <p:nvPr/>
          </p:nvSpPr>
          <p:spPr bwMode="auto">
            <a:xfrm>
              <a:off x="1010" y="404"/>
              <a:ext cx="547" cy="1313"/>
            </a:xfrm>
            <a:prstGeom prst="rect">
              <a:avLst/>
            </a:prstGeom>
            <a:gradFill rotWithShape="1">
              <a:gsLst>
                <a:gs pos="0">
                  <a:srgbClr val="B2DCFF"/>
                </a:gs>
                <a:gs pos="100000">
                  <a:srgbClr val="FFFFFF"/>
                </a:gs>
              </a:gsLst>
              <a:lin ang="0" scaled="1"/>
            </a:gradFill>
            <a:ln w="9525">
              <a:noFill/>
              <a:miter lim="800000"/>
              <a:headEnd/>
              <a:tailEnd/>
            </a:ln>
          </p:spPr>
          <p:txBody>
            <a:bodyPr wrap="none" anchor="ctr"/>
            <a:lstStyle/>
            <a:p>
              <a:endParaRPr lang="zh-CN" altLang="en-US">
                <a:cs typeface="Arial" pitchFamily="34" charset="0"/>
              </a:endParaRPr>
            </a:p>
          </p:txBody>
        </p:sp>
        <p:sp>
          <p:nvSpPr>
            <p:cNvPr id="302097" name="Rectangle 4"/>
            <p:cNvSpPr>
              <a:spLocks noChangeArrowheads="1"/>
            </p:cNvSpPr>
            <p:nvPr/>
          </p:nvSpPr>
          <p:spPr bwMode="auto">
            <a:xfrm>
              <a:off x="421" y="405"/>
              <a:ext cx="546" cy="1313"/>
            </a:xfrm>
            <a:prstGeom prst="rect">
              <a:avLst/>
            </a:prstGeom>
            <a:gradFill rotWithShape="1">
              <a:gsLst>
                <a:gs pos="0">
                  <a:srgbClr val="FFFFFF"/>
                </a:gs>
                <a:gs pos="100000">
                  <a:srgbClr val="A9CFA1"/>
                </a:gs>
              </a:gsLst>
              <a:lin ang="0" scaled="1"/>
            </a:gradFill>
            <a:ln w="9525">
              <a:noFill/>
              <a:miter lim="800000"/>
              <a:headEnd/>
              <a:tailEnd/>
            </a:ln>
          </p:spPr>
          <p:txBody>
            <a:bodyPr wrap="none" anchor="ctr"/>
            <a:lstStyle/>
            <a:p>
              <a:endParaRPr lang="zh-CN" altLang="en-US">
                <a:cs typeface="Arial" pitchFamily="34" charset="0"/>
              </a:endParaRPr>
            </a:p>
          </p:txBody>
        </p:sp>
        <p:sp>
          <p:nvSpPr>
            <p:cNvPr id="302098" name="Arc 5"/>
            <p:cNvSpPr>
              <a:spLocks/>
            </p:cNvSpPr>
            <p:nvPr/>
          </p:nvSpPr>
          <p:spPr bwMode="auto">
            <a:xfrm>
              <a:off x="872"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solidFill>
              <a:srgbClr val="A9CFA1"/>
            </a:solidFill>
            <a:ln w="38100">
              <a:solidFill>
                <a:srgbClr val="B2B2B2"/>
              </a:solidFill>
              <a:round/>
              <a:headEnd/>
              <a:tailEnd/>
            </a:ln>
          </p:spPr>
          <p:txBody>
            <a:bodyPr wrap="none" anchor="ctr"/>
            <a:lstStyle/>
            <a:p>
              <a:endParaRPr lang="zh-CN" altLang="en-US">
                <a:cs typeface="Arial" pitchFamily="34" charset="0"/>
              </a:endParaRPr>
            </a:p>
          </p:txBody>
        </p:sp>
        <p:sp>
          <p:nvSpPr>
            <p:cNvPr id="302099" name="Arc 6"/>
            <p:cNvSpPr>
              <a:spLocks/>
            </p:cNvSpPr>
            <p:nvPr/>
          </p:nvSpPr>
          <p:spPr bwMode="auto">
            <a:xfrm>
              <a:off x="851"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sp>
          <p:nvSpPr>
            <p:cNvPr id="302100" name="Arc 7"/>
            <p:cNvSpPr>
              <a:spLocks/>
            </p:cNvSpPr>
            <p:nvPr/>
          </p:nvSpPr>
          <p:spPr bwMode="auto">
            <a:xfrm>
              <a:off x="890"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grpSp>
      <p:sp>
        <p:nvSpPr>
          <p:cNvPr id="302101" name="Oval 44"/>
          <p:cNvSpPr>
            <a:spLocks noChangeArrowheads="1"/>
          </p:cNvSpPr>
          <p:nvPr/>
        </p:nvSpPr>
        <p:spPr bwMode="auto">
          <a:xfrm>
            <a:off x="4722813" y="5746750"/>
            <a:ext cx="365125" cy="365125"/>
          </a:xfrm>
          <a:prstGeom prst="ellipse">
            <a:avLst/>
          </a:prstGeom>
          <a:gradFill rotWithShape="1">
            <a:gsLst>
              <a:gs pos="0">
                <a:srgbClr val="0000FF"/>
              </a:gs>
              <a:gs pos="100000">
                <a:srgbClr val="000076"/>
              </a:gs>
            </a:gsLst>
            <a:path path="shape">
              <a:fillToRect l="50000" t="50000" r="50000" b="50000"/>
            </a:path>
          </a:gradFill>
          <a:ln w="19050">
            <a:solidFill>
              <a:schemeClr val="tx1"/>
            </a:solidFill>
            <a:round/>
            <a:headEnd/>
            <a:tailEnd/>
          </a:ln>
        </p:spPr>
        <p:txBody>
          <a:bodyPr wrap="none" anchor="ctr"/>
          <a:lstStyle/>
          <a:p>
            <a:endParaRPr lang="zh-CN" altLang="en-US">
              <a:cs typeface="Arial" pitchFamily="34" charset="0"/>
            </a:endParaRPr>
          </a:p>
        </p:txBody>
      </p:sp>
      <p:sp>
        <p:nvSpPr>
          <p:cNvPr id="302102" name="Rectangle 47"/>
          <p:cNvSpPr>
            <a:spLocks noChangeArrowheads="1"/>
          </p:cNvSpPr>
          <p:nvPr/>
        </p:nvSpPr>
        <p:spPr bwMode="auto">
          <a:xfrm>
            <a:off x="5265738" y="5888038"/>
            <a:ext cx="1816100"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1Na</a:t>
            </a:r>
            <a:r>
              <a:rPr lang="en-US" altLang="zh-CN" sz="2400" baseline="30000">
                <a:solidFill>
                  <a:srgbClr val="000000"/>
                </a:solidFill>
                <a:latin typeface="Arial Narrow" pitchFamily="34" charset="0"/>
                <a:cs typeface="Arial" pitchFamily="34" charset="0"/>
              </a:rPr>
              <a:t>+</a:t>
            </a:r>
            <a:r>
              <a:rPr lang="en-US" altLang="zh-CN" sz="2400">
                <a:solidFill>
                  <a:srgbClr val="000000"/>
                </a:solidFill>
                <a:latin typeface="Arial Narrow" pitchFamily="34" charset="0"/>
                <a:cs typeface="Arial" pitchFamily="34" charset="0"/>
              </a:rPr>
              <a:t> + 2HCO</a:t>
            </a:r>
            <a:r>
              <a:rPr lang="en-US" altLang="zh-CN" sz="2400" baseline="-14000">
                <a:solidFill>
                  <a:srgbClr val="000000"/>
                </a:solidFill>
                <a:latin typeface="Arial Narrow" pitchFamily="34" charset="0"/>
                <a:cs typeface="Arial" pitchFamily="34" charset="0"/>
              </a:rPr>
              <a:t>3</a:t>
            </a:r>
          </a:p>
        </p:txBody>
      </p:sp>
      <p:sp>
        <p:nvSpPr>
          <p:cNvPr id="302103" name="Rectangle 48"/>
          <p:cNvSpPr>
            <a:spLocks noChangeArrowheads="1"/>
          </p:cNvSpPr>
          <p:nvPr/>
        </p:nvSpPr>
        <p:spPr bwMode="auto">
          <a:xfrm>
            <a:off x="6816725" y="5934075"/>
            <a:ext cx="276225" cy="338138"/>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a:solidFill>
                  <a:srgbClr val="000000"/>
                </a:solidFill>
                <a:latin typeface="Arial Narrow" pitchFamily="34" charset="0"/>
                <a:cs typeface="Arial" pitchFamily="34" charset="0"/>
              </a:rPr>
              <a:t>–</a:t>
            </a:r>
            <a:endParaRPr lang="en-US" altLang="zh-CN" sz="2400" baseline="-14000">
              <a:solidFill>
                <a:srgbClr val="000000"/>
              </a:solidFill>
              <a:latin typeface="Arial Narrow" pitchFamily="34" charset="0"/>
              <a:cs typeface="Arial" pitchFamily="34" charset="0"/>
            </a:endParaRPr>
          </a:p>
        </p:txBody>
      </p:sp>
      <p:sp>
        <p:nvSpPr>
          <p:cNvPr id="302104" name="Line 315"/>
          <p:cNvSpPr>
            <a:spLocks noChangeShapeType="1"/>
          </p:cNvSpPr>
          <p:nvPr/>
        </p:nvSpPr>
        <p:spPr bwMode="auto">
          <a:xfrm>
            <a:off x="4351338" y="5734050"/>
            <a:ext cx="941387" cy="0"/>
          </a:xfrm>
          <a:prstGeom prst="line">
            <a:avLst/>
          </a:prstGeom>
          <a:noFill/>
          <a:ln w="19050">
            <a:solidFill>
              <a:schemeClr val="tx1"/>
            </a:solidFill>
            <a:round/>
            <a:headEnd/>
            <a:tailEnd type="stealth" w="lg" len="lg"/>
          </a:ln>
        </p:spPr>
        <p:txBody>
          <a:bodyPr/>
          <a:lstStyle/>
          <a:p>
            <a:endParaRPr lang="zh-CN" altLang="en-US"/>
          </a:p>
        </p:txBody>
      </p:sp>
      <p:sp>
        <p:nvSpPr>
          <p:cNvPr id="302105" name="Line 316"/>
          <p:cNvSpPr>
            <a:spLocks noChangeShapeType="1"/>
          </p:cNvSpPr>
          <p:nvPr/>
        </p:nvSpPr>
        <p:spPr bwMode="auto">
          <a:xfrm flipH="1">
            <a:off x="4351338" y="6122988"/>
            <a:ext cx="941387" cy="0"/>
          </a:xfrm>
          <a:prstGeom prst="line">
            <a:avLst/>
          </a:prstGeom>
          <a:noFill/>
          <a:ln w="19050">
            <a:solidFill>
              <a:schemeClr val="tx1"/>
            </a:solidFill>
            <a:round/>
            <a:headEnd/>
            <a:tailEnd type="stealth" w="lg" len="lg"/>
          </a:ln>
        </p:spPr>
        <p:txBody>
          <a:bodyPr/>
          <a:lstStyle/>
          <a:p>
            <a:endParaRPr lang="zh-CN" altLang="en-US"/>
          </a:p>
        </p:txBody>
      </p:sp>
      <p:sp>
        <p:nvSpPr>
          <p:cNvPr id="302106" name="Rectangle 14"/>
          <p:cNvSpPr>
            <a:spLocks noChangeArrowheads="1"/>
          </p:cNvSpPr>
          <p:nvPr/>
        </p:nvSpPr>
        <p:spPr bwMode="auto">
          <a:xfrm flipH="1">
            <a:off x="5267325" y="5453063"/>
            <a:ext cx="560388"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1Cl</a:t>
            </a:r>
            <a:endParaRPr lang="en-US" altLang="zh-CN" sz="2400" baseline="30000">
              <a:solidFill>
                <a:srgbClr val="000000"/>
              </a:solidFill>
              <a:latin typeface="Arial Narrow" pitchFamily="34" charset="0"/>
              <a:cs typeface="Arial" pitchFamily="34" charset="0"/>
            </a:endParaRPr>
          </a:p>
        </p:txBody>
      </p:sp>
      <p:sp>
        <p:nvSpPr>
          <p:cNvPr id="302107" name="Rectangle 48"/>
          <p:cNvSpPr>
            <a:spLocks noChangeArrowheads="1"/>
          </p:cNvSpPr>
          <p:nvPr/>
        </p:nvSpPr>
        <p:spPr bwMode="auto">
          <a:xfrm>
            <a:off x="5665788" y="5519738"/>
            <a:ext cx="276225" cy="338137"/>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a:solidFill>
                  <a:srgbClr val="000000"/>
                </a:solidFill>
                <a:latin typeface="Arial Narrow" pitchFamily="34" charset="0"/>
                <a:cs typeface="Arial" pitchFamily="34" charset="0"/>
              </a:rPr>
              <a:t>–</a:t>
            </a:r>
            <a:endParaRPr lang="en-US" altLang="zh-CN" sz="2400" baseline="-14000">
              <a:solidFill>
                <a:srgbClr val="000000"/>
              </a:solidFill>
              <a:latin typeface="Arial Narrow" pitchFamily="34" charset="0"/>
              <a:cs typeface="Arial" pitchFamily="34" charset="0"/>
            </a:endParaRPr>
          </a:p>
        </p:txBody>
      </p:sp>
      <p:sp>
        <p:nvSpPr>
          <p:cNvPr id="302108" name="Rectangle 14"/>
          <p:cNvSpPr>
            <a:spLocks noChangeArrowheads="1"/>
          </p:cNvSpPr>
          <p:nvPr/>
        </p:nvSpPr>
        <p:spPr bwMode="auto">
          <a:xfrm flipH="1">
            <a:off x="2981325" y="5718175"/>
            <a:ext cx="1060450"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NDCBE</a:t>
            </a:r>
            <a:endParaRPr lang="en-US" altLang="zh-CN" sz="2400" baseline="30000">
              <a:solidFill>
                <a:srgbClr val="000000"/>
              </a:solidFill>
              <a:latin typeface="Arial Narrow" pitchFamily="34" charset="0"/>
              <a:cs typeface="Arial" pitchFamily="34" charset="0"/>
            </a:endParaRPr>
          </a:p>
        </p:txBody>
      </p:sp>
      <p:grpSp>
        <p:nvGrpSpPr>
          <p:cNvPr id="5" name="Group 2"/>
          <p:cNvGrpSpPr>
            <a:grpSpLocks/>
          </p:cNvGrpSpPr>
          <p:nvPr/>
        </p:nvGrpSpPr>
        <p:grpSpPr bwMode="auto">
          <a:xfrm>
            <a:off x="3865563" y="2767013"/>
            <a:ext cx="1803400" cy="1143000"/>
            <a:chOff x="421" y="402"/>
            <a:chExt cx="1136" cy="1316"/>
          </a:xfrm>
        </p:grpSpPr>
        <p:sp>
          <p:nvSpPr>
            <p:cNvPr id="302110" name="Rectangle 3"/>
            <p:cNvSpPr>
              <a:spLocks noChangeArrowheads="1"/>
            </p:cNvSpPr>
            <p:nvPr/>
          </p:nvSpPr>
          <p:spPr bwMode="auto">
            <a:xfrm>
              <a:off x="1010" y="404"/>
              <a:ext cx="547" cy="1313"/>
            </a:xfrm>
            <a:prstGeom prst="rect">
              <a:avLst/>
            </a:prstGeom>
            <a:gradFill rotWithShape="1">
              <a:gsLst>
                <a:gs pos="0">
                  <a:srgbClr val="B2DCFF"/>
                </a:gs>
                <a:gs pos="100000">
                  <a:srgbClr val="FFFFFF"/>
                </a:gs>
              </a:gsLst>
              <a:lin ang="0" scaled="1"/>
            </a:gradFill>
            <a:ln w="9525">
              <a:noFill/>
              <a:miter lim="800000"/>
              <a:headEnd/>
              <a:tailEnd/>
            </a:ln>
          </p:spPr>
          <p:txBody>
            <a:bodyPr wrap="none" anchor="ctr"/>
            <a:lstStyle/>
            <a:p>
              <a:endParaRPr lang="zh-CN" altLang="en-US">
                <a:cs typeface="Arial" pitchFamily="34" charset="0"/>
              </a:endParaRPr>
            </a:p>
          </p:txBody>
        </p:sp>
        <p:sp>
          <p:nvSpPr>
            <p:cNvPr id="302111" name="Rectangle 4"/>
            <p:cNvSpPr>
              <a:spLocks noChangeArrowheads="1"/>
            </p:cNvSpPr>
            <p:nvPr/>
          </p:nvSpPr>
          <p:spPr bwMode="auto">
            <a:xfrm>
              <a:off x="421" y="405"/>
              <a:ext cx="546" cy="1313"/>
            </a:xfrm>
            <a:prstGeom prst="rect">
              <a:avLst/>
            </a:prstGeom>
            <a:gradFill rotWithShape="1">
              <a:gsLst>
                <a:gs pos="0">
                  <a:srgbClr val="FFFFFF"/>
                </a:gs>
                <a:gs pos="100000">
                  <a:srgbClr val="A9CFA1"/>
                </a:gs>
              </a:gsLst>
              <a:lin ang="0" scaled="1"/>
            </a:gradFill>
            <a:ln w="9525">
              <a:noFill/>
              <a:miter lim="800000"/>
              <a:headEnd/>
              <a:tailEnd/>
            </a:ln>
          </p:spPr>
          <p:txBody>
            <a:bodyPr wrap="none" anchor="ctr"/>
            <a:lstStyle/>
            <a:p>
              <a:endParaRPr lang="zh-CN" altLang="en-US">
                <a:cs typeface="Arial" pitchFamily="34" charset="0"/>
              </a:endParaRPr>
            </a:p>
          </p:txBody>
        </p:sp>
        <p:sp>
          <p:nvSpPr>
            <p:cNvPr id="302112" name="Arc 5"/>
            <p:cNvSpPr>
              <a:spLocks/>
            </p:cNvSpPr>
            <p:nvPr/>
          </p:nvSpPr>
          <p:spPr bwMode="auto">
            <a:xfrm>
              <a:off x="872"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solidFill>
              <a:srgbClr val="A9CFA1"/>
            </a:solidFill>
            <a:ln w="38100">
              <a:solidFill>
                <a:srgbClr val="B2B2B2"/>
              </a:solidFill>
              <a:round/>
              <a:headEnd/>
              <a:tailEnd/>
            </a:ln>
          </p:spPr>
          <p:txBody>
            <a:bodyPr wrap="none" anchor="ctr"/>
            <a:lstStyle/>
            <a:p>
              <a:endParaRPr lang="zh-CN" altLang="en-US">
                <a:cs typeface="Arial" pitchFamily="34" charset="0"/>
              </a:endParaRPr>
            </a:p>
          </p:txBody>
        </p:sp>
        <p:sp>
          <p:nvSpPr>
            <p:cNvPr id="302113" name="Arc 6"/>
            <p:cNvSpPr>
              <a:spLocks/>
            </p:cNvSpPr>
            <p:nvPr/>
          </p:nvSpPr>
          <p:spPr bwMode="auto">
            <a:xfrm>
              <a:off x="851"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sp>
          <p:nvSpPr>
            <p:cNvPr id="302114" name="Arc 7"/>
            <p:cNvSpPr>
              <a:spLocks/>
            </p:cNvSpPr>
            <p:nvPr/>
          </p:nvSpPr>
          <p:spPr bwMode="auto">
            <a:xfrm>
              <a:off x="890" y="402"/>
              <a:ext cx="215" cy="1314"/>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grpSp>
      <p:sp>
        <p:nvSpPr>
          <p:cNvPr id="302115" name="Rectangle 14"/>
          <p:cNvSpPr>
            <a:spLocks noChangeArrowheads="1"/>
          </p:cNvSpPr>
          <p:nvPr/>
        </p:nvSpPr>
        <p:spPr bwMode="auto">
          <a:xfrm flipH="1">
            <a:off x="5367338" y="2863850"/>
            <a:ext cx="741362"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1Na</a:t>
            </a:r>
            <a:r>
              <a:rPr lang="en-US" altLang="zh-CN" sz="2400" baseline="30000">
                <a:solidFill>
                  <a:srgbClr val="000000"/>
                </a:solidFill>
                <a:latin typeface="Arial Narrow" pitchFamily="34" charset="0"/>
                <a:cs typeface="Arial" pitchFamily="34" charset="0"/>
              </a:rPr>
              <a:t>+</a:t>
            </a:r>
          </a:p>
        </p:txBody>
      </p:sp>
      <p:sp>
        <p:nvSpPr>
          <p:cNvPr id="302116" name="Oval 44"/>
          <p:cNvSpPr>
            <a:spLocks noChangeArrowheads="1"/>
          </p:cNvSpPr>
          <p:nvPr/>
        </p:nvSpPr>
        <p:spPr bwMode="auto">
          <a:xfrm>
            <a:off x="4729163" y="3168650"/>
            <a:ext cx="365125" cy="365125"/>
          </a:xfrm>
          <a:prstGeom prst="ellipse">
            <a:avLst/>
          </a:prstGeom>
          <a:gradFill rotWithShape="1">
            <a:gsLst>
              <a:gs pos="0">
                <a:srgbClr val="FFDADA"/>
              </a:gs>
              <a:gs pos="100000">
                <a:srgbClr val="FF0000"/>
              </a:gs>
            </a:gsLst>
            <a:path path="shape">
              <a:fillToRect l="50000" t="50000" r="50000" b="50000"/>
            </a:path>
          </a:gradFill>
          <a:ln w="19050">
            <a:solidFill>
              <a:schemeClr val="tx1"/>
            </a:solidFill>
            <a:round/>
            <a:headEnd/>
            <a:tailEnd/>
          </a:ln>
        </p:spPr>
        <p:txBody>
          <a:bodyPr wrap="none" anchor="ctr"/>
          <a:lstStyle/>
          <a:p>
            <a:endParaRPr lang="zh-CN" altLang="en-US">
              <a:cs typeface="Arial" pitchFamily="34" charset="0"/>
            </a:endParaRPr>
          </a:p>
        </p:txBody>
      </p:sp>
      <p:sp>
        <p:nvSpPr>
          <p:cNvPr id="302117" name="Rectangle 47"/>
          <p:cNvSpPr>
            <a:spLocks noChangeArrowheads="1"/>
          </p:cNvSpPr>
          <p:nvPr/>
        </p:nvSpPr>
        <p:spPr bwMode="auto">
          <a:xfrm>
            <a:off x="5372100" y="3268663"/>
            <a:ext cx="973138"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2HCO</a:t>
            </a:r>
            <a:r>
              <a:rPr lang="en-US" altLang="zh-CN" sz="2400" baseline="-14000">
                <a:solidFill>
                  <a:srgbClr val="000000"/>
                </a:solidFill>
                <a:latin typeface="Arial Narrow" pitchFamily="34" charset="0"/>
                <a:cs typeface="Arial" pitchFamily="34" charset="0"/>
              </a:rPr>
              <a:t>3</a:t>
            </a:r>
          </a:p>
        </p:txBody>
      </p:sp>
      <p:sp>
        <p:nvSpPr>
          <p:cNvPr id="302118" name="Rectangle 48"/>
          <p:cNvSpPr>
            <a:spLocks noChangeArrowheads="1"/>
          </p:cNvSpPr>
          <p:nvPr/>
        </p:nvSpPr>
        <p:spPr bwMode="auto">
          <a:xfrm>
            <a:off x="6075363" y="3302000"/>
            <a:ext cx="276225" cy="336550"/>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a:solidFill>
                  <a:srgbClr val="000000"/>
                </a:solidFill>
                <a:latin typeface="Arial Narrow" pitchFamily="34" charset="0"/>
                <a:cs typeface="Arial" pitchFamily="34" charset="0"/>
              </a:rPr>
              <a:t>–</a:t>
            </a:r>
            <a:endParaRPr lang="en-US" altLang="zh-CN" sz="2400" baseline="-14000">
              <a:solidFill>
                <a:srgbClr val="000000"/>
              </a:solidFill>
              <a:latin typeface="Arial Narrow" pitchFamily="34" charset="0"/>
              <a:cs typeface="Arial" pitchFamily="34" charset="0"/>
            </a:endParaRPr>
          </a:p>
        </p:txBody>
      </p:sp>
      <p:sp>
        <p:nvSpPr>
          <p:cNvPr id="302119" name="Line 315"/>
          <p:cNvSpPr>
            <a:spLocks noChangeShapeType="1"/>
          </p:cNvSpPr>
          <p:nvPr/>
        </p:nvSpPr>
        <p:spPr bwMode="auto">
          <a:xfrm flipH="1">
            <a:off x="4357688" y="3155950"/>
            <a:ext cx="941387" cy="0"/>
          </a:xfrm>
          <a:prstGeom prst="line">
            <a:avLst/>
          </a:prstGeom>
          <a:noFill/>
          <a:ln w="19050">
            <a:solidFill>
              <a:schemeClr val="tx1"/>
            </a:solidFill>
            <a:round/>
            <a:headEnd/>
            <a:tailEnd type="stealth" w="lg" len="lg"/>
          </a:ln>
        </p:spPr>
        <p:txBody>
          <a:bodyPr/>
          <a:lstStyle/>
          <a:p>
            <a:endParaRPr lang="zh-CN" altLang="en-US"/>
          </a:p>
        </p:txBody>
      </p:sp>
      <p:sp>
        <p:nvSpPr>
          <p:cNvPr id="302120" name="Line 316"/>
          <p:cNvSpPr>
            <a:spLocks noChangeShapeType="1"/>
          </p:cNvSpPr>
          <p:nvPr/>
        </p:nvSpPr>
        <p:spPr bwMode="auto">
          <a:xfrm flipH="1">
            <a:off x="4357688" y="3544888"/>
            <a:ext cx="941387" cy="0"/>
          </a:xfrm>
          <a:prstGeom prst="line">
            <a:avLst/>
          </a:prstGeom>
          <a:noFill/>
          <a:ln w="19050">
            <a:solidFill>
              <a:schemeClr val="tx1"/>
            </a:solidFill>
            <a:round/>
            <a:headEnd/>
            <a:tailEnd type="stealth" w="lg" len="lg"/>
          </a:ln>
        </p:spPr>
        <p:txBody>
          <a:bodyPr/>
          <a:lstStyle/>
          <a:p>
            <a:endParaRPr lang="zh-CN" altLang="en-US"/>
          </a:p>
        </p:txBody>
      </p:sp>
      <p:sp>
        <p:nvSpPr>
          <p:cNvPr id="302121" name="Rectangle 14"/>
          <p:cNvSpPr>
            <a:spLocks noChangeArrowheads="1"/>
          </p:cNvSpPr>
          <p:nvPr/>
        </p:nvSpPr>
        <p:spPr bwMode="auto">
          <a:xfrm flipH="1">
            <a:off x="2981325" y="2922588"/>
            <a:ext cx="992188" cy="822325"/>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NBCe1</a:t>
            </a:r>
          </a:p>
          <a:p>
            <a:pPr eaLnBrk="0" hangingPunct="0"/>
            <a:r>
              <a:rPr lang="en-US" altLang="zh-CN" sz="2400">
                <a:solidFill>
                  <a:srgbClr val="000000"/>
                </a:solidFill>
                <a:latin typeface="Arial Narrow" pitchFamily="34" charset="0"/>
                <a:cs typeface="Arial" pitchFamily="34" charset="0"/>
              </a:rPr>
              <a:t>NBCe2</a:t>
            </a:r>
            <a:endParaRPr lang="en-US" altLang="zh-CN" sz="2400" baseline="30000">
              <a:solidFill>
                <a:srgbClr val="000000"/>
              </a:solidFill>
              <a:latin typeface="Arial Narrow" pitchFamily="34" charset="0"/>
              <a:cs typeface="Arial" pitchFamily="34" charset="0"/>
            </a:endParaRPr>
          </a:p>
        </p:txBody>
      </p:sp>
      <p:sp>
        <p:nvSpPr>
          <p:cNvPr id="302122" name="Rectangle 3"/>
          <p:cNvSpPr>
            <a:spLocks noChangeArrowheads="1"/>
          </p:cNvSpPr>
          <p:nvPr/>
        </p:nvSpPr>
        <p:spPr bwMode="auto">
          <a:xfrm>
            <a:off x="4797425" y="1481138"/>
            <a:ext cx="868363" cy="1139825"/>
          </a:xfrm>
          <a:prstGeom prst="rect">
            <a:avLst/>
          </a:prstGeom>
          <a:gradFill rotWithShape="1">
            <a:gsLst>
              <a:gs pos="0">
                <a:srgbClr val="B2DCFF"/>
              </a:gs>
              <a:gs pos="100000">
                <a:srgbClr val="FFFFFF"/>
              </a:gs>
            </a:gsLst>
            <a:lin ang="0" scaled="1"/>
          </a:gradFill>
          <a:ln w="9525">
            <a:noFill/>
            <a:miter lim="800000"/>
            <a:headEnd/>
            <a:tailEnd/>
          </a:ln>
        </p:spPr>
        <p:txBody>
          <a:bodyPr wrap="none" anchor="ctr"/>
          <a:lstStyle/>
          <a:p>
            <a:endParaRPr lang="zh-CN" altLang="en-US">
              <a:cs typeface="Arial" pitchFamily="34" charset="0"/>
            </a:endParaRPr>
          </a:p>
        </p:txBody>
      </p:sp>
      <p:sp>
        <p:nvSpPr>
          <p:cNvPr id="302123" name="Rectangle 4"/>
          <p:cNvSpPr>
            <a:spLocks noChangeArrowheads="1"/>
          </p:cNvSpPr>
          <p:nvPr/>
        </p:nvSpPr>
        <p:spPr bwMode="auto">
          <a:xfrm>
            <a:off x="3862388" y="1482725"/>
            <a:ext cx="866775" cy="1139825"/>
          </a:xfrm>
          <a:prstGeom prst="rect">
            <a:avLst/>
          </a:prstGeom>
          <a:gradFill rotWithShape="1">
            <a:gsLst>
              <a:gs pos="0">
                <a:srgbClr val="FFFFFF"/>
              </a:gs>
              <a:gs pos="100000">
                <a:srgbClr val="A9CFA1"/>
              </a:gs>
            </a:gsLst>
            <a:lin ang="0" scaled="1"/>
          </a:gradFill>
          <a:ln w="9525">
            <a:noFill/>
            <a:miter lim="800000"/>
            <a:headEnd/>
            <a:tailEnd/>
          </a:ln>
        </p:spPr>
        <p:txBody>
          <a:bodyPr wrap="none" anchor="ctr"/>
          <a:lstStyle/>
          <a:p>
            <a:endParaRPr lang="zh-CN" altLang="en-US">
              <a:cs typeface="Arial" pitchFamily="34" charset="0"/>
            </a:endParaRPr>
          </a:p>
        </p:txBody>
      </p:sp>
      <p:sp>
        <p:nvSpPr>
          <p:cNvPr id="302124" name="Arc 5"/>
          <p:cNvSpPr>
            <a:spLocks/>
          </p:cNvSpPr>
          <p:nvPr/>
        </p:nvSpPr>
        <p:spPr bwMode="auto">
          <a:xfrm>
            <a:off x="4578350" y="1479550"/>
            <a:ext cx="341313" cy="1141413"/>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solidFill>
            <a:srgbClr val="A9CFA1"/>
          </a:solidFill>
          <a:ln w="38100">
            <a:solidFill>
              <a:srgbClr val="B2B2B2"/>
            </a:solidFill>
            <a:round/>
            <a:headEnd/>
            <a:tailEnd/>
          </a:ln>
        </p:spPr>
        <p:txBody>
          <a:bodyPr wrap="none" anchor="ctr"/>
          <a:lstStyle/>
          <a:p>
            <a:endParaRPr lang="zh-CN" altLang="en-US">
              <a:cs typeface="Arial" pitchFamily="34" charset="0"/>
            </a:endParaRPr>
          </a:p>
        </p:txBody>
      </p:sp>
      <p:sp>
        <p:nvSpPr>
          <p:cNvPr id="302125" name="Arc 6"/>
          <p:cNvSpPr>
            <a:spLocks/>
          </p:cNvSpPr>
          <p:nvPr/>
        </p:nvSpPr>
        <p:spPr bwMode="auto">
          <a:xfrm>
            <a:off x="4545013" y="1479550"/>
            <a:ext cx="341312" cy="1141413"/>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sp>
        <p:nvSpPr>
          <p:cNvPr id="302126" name="Arc 7"/>
          <p:cNvSpPr>
            <a:spLocks/>
          </p:cNvSpPr>
          <p:nvPr/>
        </p:nvSpPr>
        <p:spPr bwMode="auto">
          <a:xfrm>
            <a:off x="4606925" y="1479550"/>
            <a:ext cx="341313" cy="1141413"/>
          </a:xfrm>
          <a:custGeom>
            <a:avLst/>
            <a:gdLst>
              <a:gd name="T0" fmla="*/ 0 w 21600"/>
              <a:gd name="T1" fmla="*/ 0 h 37836"/>
              <a:gd name="T2" fmla="*/ 0 w 21600"/>
              <a:gd name="T3" fmla="*/ 0 h 37836"/>
              <a:gd name="T4" fmla="*/ 0 w 21600"/>
              <a:gd name="T5" fmla="*/ 0 h 37836"/>
              <a:gd name="T6" fmla="*/ 0 60000 65536"/>
              <a:gd name="T7" fmla="*/ 0 60000 65536"/>
              <a:gd name="T8" fmla="*/ 0 60000 65536"/>
              <a:gd name="T9" fmla="*/ 0 w 21600"/>
              <a:gd name="T10" fmla="*/ 0 h 37836"/>
              <a:gd name="T11" fmla="*/ 21600 w 21600"/>
              <a:gd name="T12" fmla="*/ 37836 h 37836"/>
            </a:gdLst>
            <a:ahLst/>
            <a:cxnLst>
              <a:cxn ang="T6">
                <a:pos x="T0" y="T1"/>
              </a:cxn>
              <a:cxn ang="T7">
                <a:pos x="T2" y="T3"/>
              </a:cxn>
              <a:cxn ang="T8">
                <a:pos x="T4" y="T5"/>
              </a:cxn>
            </a:cxnLst>
            <a:rect l="T9" t="T10" r="T11" b="T12"/>
            <a:pathLst>
              <a:path w="21600" h="37836" fill="none" extrusionOk="0">
                <a:moveTo>
                  <a:pt x="10501" y="-1"/>
                </a:moveTo>
                <a:cubicBezTo>
                  <a:pt x="17352" y="3810"/>
                  <a:pt x="21600" y="11035"/>
                  <a:pt x="21600" y="18875"/>
                </a:cubicBezTo>
                <a:cubicBezTo>
                  <a:pt x="21600" y="26778"/>
                  <a:pt x="17283" y="34050"/>
                  <a:pt x="10346" y="37836"/>
                </a:cubicBezTo>
              </a:path>
              <a:path w="21600" h="37836" stroke="0" extrusionOk="0">
                <a:moveTo>
                  <a:pt x="10501" y="-1"/>
                </a:moveTo>
                <a:cubicBezTo>
                  <a:pt x="17352" y="3810"/>
                  <a:pt x="21600" y="11035"/>
                  <a:pt x="21600" y="18875"/>
                </a:cubicBezTo>
                <a:cubicBezTo>
                  <a:pt x="21600" y="26778"/>
                  <a:pt x="17283" y="34050"/>
                  <a:pt x="10346" y="37836"/>
                </a:cubicBezTo>
                <a:lnTo>
                  <a:pt x="0" y="18875"/>
                </a:lnTo>
                <a:close/>
              </a:path>
            </a:pathLst>
          </a:custGeom>
          <a:noFill/>
          <a:ln w="38100">
            <a:solidFill>
              <a:srgbClr val="996633"/>
            </a:solidFill>
            <a:round/>
            <a:headEnd/>
            <a:tailEnd/>
          </a:ln>
        </p:spPr>
        <p:txBody>
          <a:bodyPr wrap="none" anchor="ctr"/>
          <a:lstStyle/>
          <a:p>
            <a:endParaRPr lang="zh-CN" altLang="en-US">
              <a:cs typeface="Arial" pitchFamily="34" charset="0"/>
            </a:endParaRPr>
          </a:p>
        </p:txBody>
      </p:sp>
      <p:sp>
        <p:nvSpPr>
          <p:cNvPr id="302127" name="Rectangle 14"/>
          <p:cNvSpPr>
            <a:spLocks noChangeArrowheads="1"/>
          </p:cNvSpPr>
          <p:nvPr/>
        </p:nvSpPr>
        <p:spPr bwMode="auto">
          <a:xfrm flipH="1">
            <a:off x="5364163" y="1576388"/>
            <a:ext cx="741362"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1Na</a:t>
            </a:r>
            <a:r>
              <a:rPr lang="en-US" altLang="zh-CN" sz="2400" baseline="30000">
                <a:solidFill>
                  <a:srgbClr val="000000"/>
                </a:solidFill>
                <a:latin typeface="Arial Narrow" pitchFamily="34" charset="0"/>
                <a:cs typeface="Arial" pitchFamily="34" charset="0"/>
              </a:rPr>
              <a:t>+</a:t>
            </a:r>
          </a:p>
        </p:txBody>
      </p:sp>
      <p:sp>
        <p:nvSpPr>
          <p:cNvPr id="302128" name="Oval 44"/>
          <p:cNvSpPr>
            <a:spLocks noChangeArrowheads="1"/>
          </p:cNvSpPr>
          <p:nvPr/>
        </p:nvSpPr>
        <p:spPr bwMode="auto">
          <a:xfrm>
            <a:off x="4725988" y="1881188"/>
            <a:ext cx="365125" cy="365125"/>
          </a:xfrm>
          <a:prstGeom prst="ellipse">
            <a:avLst/>
          </a:prstGeom>
          <a:gradFill rotWithShape="1">
            <a:gsLst>
              <a:gs pos="0">
                <a:srgbClr val="FFDADA"/>
              </a:gs>
              <a:gs pos="100000">
                <a:srgbClr val="FF0000"/>
              </a:gs>
            </a:gsLst>
            <a:path path="shape">
              <a:fillToRect l="50000" t="50000" r="50000" b="50000"/>
            </a:path>
          </a:gradFill>
          <a:ln w="19050">
            <a:solidFill>
              <a:schemeClr val="tx1"/>
            </a:solidFill>
            <a:round/>
            <a:headEnd/>
            <a:tailEnd/>
          </a:ln>
        </p:spPr>
        <p:txBody>
          <a:bodyPr wrap="none" anchor="ctr"/>
          <a:lstStyle/>
          <a:p>
            <a:endParaRPr lang="zh-CN" altLang="en-US">
              <a:cs typeface="Arial" pitchFamily="34" charset="0"/>
            </a:endParaRPr>
          </a:p>
        </p:txBody>
      </p:sp>
      <p:sp>
        <p:nvSpPr>
          <p:cNvPr id="302129" name="Rectangle 47"/>
          <p:cNvSpPr>
            <a:spLocks noChangeArrowheads="1"/>
          </p:cNvSpPr>
          <p:nvPr/>
        </p:nvSpPr>
        <p:spPr bwMode="auto">
          <a:xfrm>
            <a:off x="5368925" y="1981200"/>
            <a:ext cx="973138"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3HCO</a:t>
            </a:r>
            <a:r>
              <a:rPr lang="en-US" altLang="zh-CN" sz="2400" baseline="-14000">
                <a:solidFill>
                  <a:srgbClr val="000000"/>
                </a:solidFill>
                <a:latin typeface="Arial Narrow" pitchFamily="34" charset="0"/>
                <a:cs typeface="Arial" pitchFamily="34" charset="0"/>
              </a:rPr>
              <a:t>3</a:t>
            </a:r>
          </a:p>
        </p:txBody>
      </p:sp>
      <p:sp>
        <p:nvSpPr>
          <p:cNvPr id="302130" name="Rectangle 48"/>
          <p:cNvSpPr>
            <a:spLocks noChangeArrowheads="1"/>
          </p:cNvSpPr>
          <p:nvPr/>
        </p:nvSpPr>
        <p:spPr bwMode="auto">
          <a:xfrm>
            <a:off x="6067425" y="2014538"/>
            <a:ext cx="276225" cy="336550"/>
          </a:xfrm>
          <a:prstGeom prst="rect">
            <a:avLst/>
          </a:prstGeom>
          <a:noFill/>
          <a:ln w="9525">
            <a:noFill/>
            <a:miter lim="800000"/>
            <a:headEnd/>
            <a:tailEnd/>
          </a:ln>
        </p:spPr>
        <p:txBody>
          <a:bodyPr wrap="none" lIns="92075" tIns="46038" rIns="92075" bIns="46038">
            <a:spAutoFit/>
          </a:bodyPr>
          <a:lstStyle/>
          <a:p>
            <a:pPr eaLnBrk="0" hangingPunct="0"/>
            <a:r>
              <a:rPr lang="en-US" altLang="zh-CN" sz="2400" baseline="30000">
                <a:solidFill>
                  <a:srgbClr val="000000"/>
                </a:solidFill>
                <a:latin typeface="Arial Narrow" pitchFamily="34" charset="0"/>
                <a:cs typeface="Arial" pitchFamily="34" charset="0"/>
              </a:rPr>
              <a:t>–</a:t>
            </a:r>
            <a:endParaRPr lang="en-US" altLang="zh-CN" sz="2400" baseline="-14000">
              <a:solidFill>
                <a:srgbClr val="000000"/>
              </a:solidFill>
              <a:latin typeface="Arial Narrow" pitchFamily="34" charset="0"/>
              <a:cs typeface="Arial" pitchFamily="34" charset="0"/>
            </a:endParaRPr>
          </a:p>
        </p:txBody>
      </p:sp>
      <p:grpSp>
        <p:nvGrpSpPr>
          <p:cNvPr id="6" name="Group 314"/>
          <p:cNvGrpSpPr>
            <a:grpSpLocks/>
          </p:cNvGrpSpPr>
          <p:nvPr/>
        </p:nvGrpSpPr>
        <p:grpSpPr bwMode="auto">
          <a:xfrm flipH="1">
            <a:off x="4354513" y="1868488"/>
            <a:ext cx="941387" cy="388937"/>
            <a:chOff x="4441" y="1536"/>
            <a:chExt cx="593" cy="245"/>
          </a:xfrm>
        </p:grpSpPr>
        <p:sp>
          <p:nvSpPr>
            <p:cNvPr id="302132" name="Line 315"/>
            <p:cNvSpPr>
              <a:spLocks noChangeShapeType="1"/>
            </p:cNvSpPr>
            <p:nvPr/>
          </p:nvSpPr>
          <p:spPr bwMode="auto">
            <a:xfrm flipH="1">
              <a:off x="4441" y="1536"/>
              <a:ext cx="593" cy="0"/>
            </a:xfrm>
            <a:prstGeom prst="line">
              <a:avLst/>
            </a:prstGeom>
            <a:noFill/>
            <a:ln w="19050">
              <a:solidFill>
                <a:schemeClr val="tx1"/>
              </a:solidFill>
              <a:round/>
              <a:headEnd/>
              <a:tailEnd type="stealth" w="lg" len="lg"/>
            </a:ln>
          </p:spPr>
          <p:txBody>
            <a:bodyPr/>
            <a:lstStyle/>
            <a:p>
              <a:endParaRPr lang="zh-CN" altLang="en-US"/>
            </a:p>
          </p:txBody>
        </p:sp>
        <p:sp>
          <p:nvSpPr>
            <p:cNvPr id="302133" name="Line 316"/>
            <p:cNvSpPr>
              <a:spLocks noChangeShapeType="1"/>
            </p:cNvSpPr>
            <p:nvPr/>
          </p:nvSpPr>
          <p:spPr bwMode="auto">
            <a:xfrm flipH="1">
              <a:off x="4441" y="1781"/>
              <a:ext cx="593" cy="0"/>
            </a:xfrm>
            <a:prstGeom prst="line">
              <a:avLst/>
            </a:prstGeom>
            <a:noFill/>
            <a:ln w="19050">
              <a:solidFill>
                <a:schemeClr val="tx1"/>
              </a:solidFill>
              <a:round/>
              <a:headEnd/>
              <a:tailEnd type="stealth" w="lg" len="lg"/>
            </a:ln>
          </p:spPr>
          <p:txBody>
            <a:bodyPr/>
            <a:lstStyle/>
            <a:p>
              <a:endParaRPr lang="zh-CN" altLang="en-US"/>
            </a:p>
          </p:txBody>
        </p:sp>
      </p:grpSp>
      <p:sp>
        <p:nvSpPr>
          <p:cNvPr id="302134" name="Rectangle 14"/>
          <p:cNvSpPr>
            <a:spLocks noChangeArrowheads="1"/>
          </p:cNvSpPr>
          <p:nvPr/>
        </p:nvSpPr>
        <p:spPr bwMode="auto">
          <a:xfrm flipH="1">
            <a:off x="2981325" y="1651000"/>
            <a:ext cx="992188" cy="822325"/>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NBCe1</a:t>
            </a:r>
          </a:p>
          <a:p>
            <a:pPr eaLnBrk="0" hangingPunct="0"/>
            <a:r>
              <a:rPr lang="en-US" altLang="zh-CN" sz="2400">
                <a:solidFill>
                  <a:srgbClr val="000000"/>
                </a:solidFill>
                <a:latin typeface="Arial Narrow" pitchFamily="34" charset="0"/>
                <a:cs typeface="Arial" pitchFamily="34" charset="0"/>
              </a:rPr>
              <a:t>NBCe2</a:t>
            </a:r>
            <a:endParaRPr lang="en-US" altLang="zh-CN" sz="2400" baseline="30000">
              <a:solidFill>
                <a:srgbClr val="000000"/>
              </a:solidFill>
              <a:latin typeface="Arial Narrow" pitchFamily="34" charset="0"/>
              <a:cs typeface="Arial" pitchFamily="34" charset="0"/>
            </a:endParaRPr>
          </a:p>
        </p:txBody>
      </p:sp>
      <p:sp>
        <p:nvSpPr>
          <p:cNvPr id="302135" name="Text Box 62"/>
          <p:cNvSpPr txBox="1">
            <a:spLocks noChangeArrowheads="1"/>
          </p:cNvSpPr>
          <p:nvPr/>
        </p:nvSpPr>
        <p:spPr bwMode="auto">
          <a:xfrm>
            <a:off x="3005138" y="1074738"/>
            <a:ext cx="1479550" cy="366712"/>
          </a:xfrm>
          <a:prstGeom prst="rect">
            <a:avLst/>
          </a:prstGeom>
          <a:noFill/>
          <a:ln w="9525">
            <a:noFill/>
            <a:miter lim="800000"/>
            <a:headEnd/>
            <a:tailEnd/>
          </a:ln>
        </p:spPr>
        <p:txBody>
          <a:bodyPr wrap="none">
            <a:spAutoFit/>
          </a:bodyPr>
          <a:lstStyle/>
          <a:p>
            <a:r>
              <a:rPr lang="en-US" altLang="zh-CN" b="1">
                <a:cs typeface="Arial" pitchFamily="34" charset="0"/>
              </a:rPr>
              <a:t>Intracellular</a:t>
            </a:r>
          </a:p>
        </p:txBody>
      </p:sp>
      <p:sp>
        <p:nvSpPr>
          <p:cNvPr id="302136" name="Text Box 63"/>
          <p:cNvSpPr txBox="1">
            <a:spLocks noChangeArrowheads="1"/>
          </p:cNvSpPr>
          <p:nvPr/>
        </p:nvSpPr>
        <p:spPr bwMode="auto">
          <a:xfrm>
            <a:off x="4811713" y="1074738"/>
            <a:ext cx="1555750" cy="366712"/>
          </a:xfrm>
          <a:prstGeom prst="rect">
            <a:avLst/>
          </a:prstGeom>
          <a:noFill/>
          <a:ln w="9525">
            <a:noFill/>
            <a:miter lim="800000"/>
            <a:headEnd/>
            <a:tailEnd/>
          </a:ln>
        </p:spPr>
        <p:txBody>
          <a:bodyPr wrap="none">
            <a:spAutoFit/>
          </a:bodyPr>
          <a:lstStyle/>
          <a:p>
            <a:r>
              <a:rPr lang="en-US" altLang="zh-CN" b="1">
                <a:cs typeface="Arial" pitchFamily="34" charset="0"/>
              </a:rPr>
              <a:t>Extracellular</a:t>
            </a:r>
          </a:p>
        </p:txBody>
      </p:sp>
      <p:sp>
        <p:nvSpPr>
          <p:cNvPr id="302137" name="Rectangle 14"/>
          <p:cNvSpPr>
            <a:spLocks noChangeArrowheads="1"/>
          </p:cNvSpPr>
          <p:nvPr/>
        </p:nvSpPr>
        <p:spPr bwMode="auto">
          <a:xfrm flipH="1">
            <a:off x="2981325" y="4597400"/>
            <a:ext cx="992188"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NBCn2</a:t>
            </a:r>
            <a:endParaRPr lang="en-US" altLang="zh-CN" sz="2400" baseline="30000">
              <a:solidFill>
                <a:srgbClr val="000000"/>
              </a:solidFill>
              <a:latin typeface="Arial Narrow" pitchFamily="34" charset="0"/>
              <a:cs typeface="Arial" pitchFamily="34" charset="0"/>
            </a:endParaRPr>
          </a:p>
        </p:txBody>
      </p:sp>
      <p:sp>
        <p:nvSpPr>
          <p:cNvPr id="302138" name="AutoShape 58"/>
          <p:cNvSpPr>
            <a:spLocks/>
          </p:cNvSpPr>
          <p:nvPr/>
        </p:nvSpPr>
        <p:spPr bwMode="auto">
          <a:xfrm>
            <a:off x="2613025" y="1668463"/>
            <a:ext cx="360363" cy="2087562"/>
          </a:xfrm>
          <a:prstGeom prst="leftBrace">
            <a:avLst>
              <a:gd name="adj1" fmla="val 14965"/>
              <a:gd name="adj2" fmla="val 50000"/>
            </a:avLst>
          </a:prstGeom>
          <a:noFill/>
          <a:ln w="19050">
            <a:solidFill>
              <a:schemeClr val="tx1"/>
            </a:solidFill>
            <a:round/>
            <a:headEnd/>
            <a:tailEnd/>
          </a:ln>
          <a:effectLst/>
        </p:spPr>
        <p:txBody>
          <a:bodyPr wrap="none" anchor="ctr"/>
          <a:lstStyle/>
          <a:p>
            <a:endParaRPr lang="zh-CN" altLang="en-US"/>
          </a:p>
        </p:txBody>
      </p:sp>
      <p:sp>
        <p:nvSpPr>
          <p:cNvPr id="302139" name="AutoShape 59"/>
          <p:cNvSpPr>
            <a:spLocks/>
          </p:cNvSpPr>
          <p:nvPr/>
        </p:nvSpPr>
        <p:spPr bwMode="auto">
          <a:xfrm>
            <a:off x="2613025" y="4221163"/>
            <a:ext cx="360363" cy="2087562"/>
          </a:xfrm>
          <a:prstGeom prst="leftBrace">
            <a:avLst>
              <a:gd name="adj1" fmla="val 14965"/>
              <a:gd name="adj2" fmla="val 50000"/>
            </a:avLst>
          </a:prstGeom>
          <a:noFill/>
          <a:ln w="19050">
            <a:solidFill>
              <a:schemeClr val="tx1"/>
            </a:solidFill>
            <a:round/>
            <a:headEnd/>
            <a:tailEnd/>
          </a:ln>
          <a:effectLst/>
        </p:spPr>
        <p:txBody>
          <a:bodyPr wrap="none" anchor="ctr"/>
          <a:lstStyle/>
          <a:p>
            <a:endParaRPr lang="zh-CN" altLang="en-US"/>
          </a:p>
        </p:txBody>
      </p:sp>
      <p:sp>
        <p:nvSpPr>
          <p:cNvPr id="302140" name="Text Box 60"/>
          <p:cNvSpPr txBox="1">
            <a:spLocks noChangeArrowheads="1"/>
          </p:cNvSpPr>
          <p:nvPr/>
        </p:nvSpPr>
        <p:spPr bwMode="auto">
          <a:xfrm>
            <a:off x="881035" y="2476500"/>
            <a:ext cx="1702389" cy="462307"/>
          </a:xfrm>
          <a:prstGeom prst="rect">
            <a:avLst/>
          </a:prstGeom>
          <a:noFill/>
          <a:ln w="9525" algn="ctr">
            <a:noFill/>
            <a:miter lim="800000"/>
            <a:headEnd/>
            <a:tailEnd/>
          </a:ln>
          <a:effectLst/>
        </p:spPr>
        <p:txBody>
          <a:bodyPr wrap="none" lIns="92075" tIns="46038" rIns="92075" bIns="46038">
            <a:spAutoFit/>
          </a:bodyPr>
          <a:lstStyle/>
          <a:p>
            <a:pPr eaLnBrk="0" hangingPunct="0"/>
            <a:r>
              <a:rPr lang="en-US" altLang="zh-CN" sz="2400" b="1">
                <a:solidFill>
                  <a:srgbClr val="000000"/>
                </a:solidFill>
                <a:latin typeface="Arial Narrow" pitchFamily="34" charset="0"/>
                <a:cs typeface="Arial" pitchFamily="34" charset="0"/>
              </a:rPr>
              <a:t>Electrogenic</a:t>
            </a:r>
          </a:p>
        </p:txBody>
      </p:sp>
      <p:sp>
        <p:nvSpPr>
          <p:cNvPr id="302141" name="Text Box 61"/>
          <p:cNvSpPr txBox="1">
            <a:spLocks noChangeArrowheads="1"/>
          </p:cNvSpPr>
          <p:nvPr/>
        </p:nvSpPr>
        <p:spPr bwMode="auto">
          <a:xfrm>
            <a:off x="714348" y="5029200"/>
            <a:ext cx="1883529" cy="462307"/>
          </a:xfrm>
          <a:prstGeom prst="rect">
            <a:avLst/>
          </a:prstGeom>
          <a:noFill/>
          <a:ln w="9525" algn="ctr">
            <a:noFill/>
            <a:miter lim="800000"/>
            <a:headEnd/>
            <a:tailEnd/>
          </a:ln>
          <a:effectLst/>
        </p:spPr>
        <p:txBody>
          <a:bodyPr wrap="none" lIns="92075" tIns="46038" rIns="92075" bIns="46038">
            <a:spAutoFit/>
          </a:bodyPr>
          <a:lstStyle/>
          <a:p>
            <a:pPr eaLnBrk="0" hangingPunct="0"/>
            <a:r>
              <a:rPr lang="en-US" altLang="zh-CN" sz="2400" b="1">
                <a:solidFill>
                  <a:srgbClr val="000000"/>
                </a:solidFill>
                <a:latin typeface="Arial Narrow" pitchFamily="34" charset="0"/>
                <a:cs typeface="Arial" pitchFamily="34" charset="0"/>
              </a:rPr>
              <a:t>Electroneutral</a:t>
            </a:r>
          </a:p>
        </p:txBody>
      </p:sp>
      <p:sp>
        <p:nvSpPr>
          <p:cNvPr id="302142" name="Rectangle 14"/>
          <p:cNvSpPr>
            <a:spLocks noChangeArrowheads="1"/>
          </p:cNvSpPr>
          <p:nvPr/>
        </p:nvSpPr>
        <p:spPr bwMode="auto">
          <a:xfrm flipH="1">
            <a:off x="2981325" y="4221163"/>
            <a:ext cx="992188" cy="457200"/>
          </a:xfrm>
          <a:prstGeom prst="rect">
            <a:avLst/>
          </a:prstGeom>
          <a:noFill/>
          <a:ln w="9525">
            <a:noFill/>
            <a:miter lim="800000"/>
            <a:headEnd/>
            <a:tailEnd/>
          </a:ln>
        </p:spPr>
        <p:txBody>
          <a:bodyPr wrap="none" lIns="92075" tIns="46038" rIns="92075" bIns="46038">
            <a:spAutoFit/>
          </a:bodyPr>
          <a:lstStyle/>
          <a:p>
            <a:pPr eaLnBrk="0" hangingPunct="0"/>
            <a:r>
              <a:rPr lang="en-US" altLang="zh-CN" sz="2400">
                <a:solidFill>
                  <a:srgbClr val="000000"/>
                </a:solidFill>
                <a:latin typeface="Arial Narrow" pitchFamily="34" charset="0"/>
                <a:cs typeface="Arial" pitchFamily="34" charset="0"/>
              </a:rPr>
              <a:t>NBCn1</a:t>
            </a:r>
          </a:p>
        </p:txBody>
      </p:sp>
      <p:sp>
        <p:nvSpPr>
          <p:cNvPr id="302143" name="Line 63"/>
          <p:cNvSpPr>
            <a:spLocks noChangeShapeType="1"/>
          </p:cNvSpPr>
          <p:nvPr/>
        </p:nvSpPr>
        <p:spPr bwMode="auto">
          <a:xfrm>
            <a:off x="468313" y="828675"/>
            <a:ext cx="8232775" cy="0"/>
          </a:xfrm>
          <a:prstGeom prst="line">
            <a:avLst/>
          </a:prstGeom>
          <a:noFill/>
          <a:ln w="28575">
            <a:solidFill>
              <a:srgbClr val="CC0000"/>
            </a:solidFill>
            <a:round/>
            <a:headEnd/>
            <a:tailEnd/>
          </a:ln>
          <a:effectLst/>
        </p:spPr>
        <p:txBody>
          <a:bodyPr/>
          <a:lstStyle/>
          <a:p>
            <a:endParaRPr lang="zh-CN" altLang="en-US"/>
          </a:p>
        </p:txBody>
      </p:sp>
      <p:sp>
        <p:nvSpPr>
          <p:cNvPr id="302144" name="Text Box 136"/>
          <p:cNvSpPr txBox="1">
            <a:spLocks noChangeArrowheads="1"/>
          </p:cNvSpPr>
          <p:nvPr/>
        </p:nvSpPr>
        <p:spPr bwMode="auto">
          <a:xfrm>
            <a:off x="341313" y="165100"/>
            <a:ext cx="8532812" cy="641350"/>
          </a:xfrm>
          <a:prstGeom prst="rect">
            <a:avLst/>
          </a:prstGeom>
          <a:noFill/>
          <a:ln w="9525">
            <a:noFill/>
            <a:miter lim="800000"/>
            <a:headEnd/>
            <a:tailEnd/>
          </a:ln>
        </p:spPr>
        <p:txBody>
          <a:bodyPr>
            <a:spAutoFit/>
          </a:bodyPr>
          <a:lstStyle/>
          <a:p>
            <a:pPr algn="ctr">
              <a:spcBef>
                <a:spcPct val="50000"/>
              </a:spcBef>
            </a:pPr>
            <a:r>
              <a:rPr lang="en-US" altLang="zh-CN" sz="3600" b="1" dirty="0" smtClean="0">
                <a:latin typeface="Arial Narrow" pitchFamily="34" charset="0"/>
                <a:cs typeface="Arial" pitchFamily="34" charset="0"/>
              </a:rPr>
              <a:t>Ion Transport Modes of NCBTs</a:t>
            </a:r>
            <a:endParaRPr lang="zh-CN" altLang="en-US" sz="3600" b="1" dirty="0">
              <a:latin typeface="Arial Narrow"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 name="组合 153"/>
          <p:cNvGrpSpPr/>
          <p:nvPr/>
        </p:nvGrpSpPr>
        <p:grpSpPr>
          <a:xfrm>
            <a:off x="4202274" y="2571314"/>
            <a:ext cx="4845797" cy="2191113"/>
            <a:chOff x="4174036" y="2513430"/>
            <a:chExt cx="4845797" cy="2191113"/>
          </a:xfrm>
        </p:grpSpPr>
        <p:sp>
          <p:nvSpPr>
            <p:cNvPr id="155" name="Rectangle 5"/>
            <p:cNvSpPr>
              <a:spLocks noChangeArrowheads="1"/>
            </p:cNvSpPr>
            <p:nvPr/>
          </p:nvSpPr>
          <p:spPr bwMode="auto">
            <a:xfrm flipH="1">
              <a:off x="7913970" y="4250988"/>
              <a:ext cx="506413"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-120</a:t>
              </a:r>
            </a:p>
          </p:txBody>
        </p:sp>
        <p:sp>
          <p:nvSpPr>
            <p:cNvPr id="156" name="Rectangle 7"/>
            <p:cNvSpPr>
              <a:spLocks noChangeArrowheads="1"/>
            </p:cNvSpPr>
            <p:nvPr/>
          </p:nvSpPr>
          <p:spPr bwMode="auto">
            <a:xfrm flipH="1">
              <a:off x="7913970" y="365977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-80</a:t>
              </a:r>
            </a:p>
          </p:txBody>
        </p:sp>
        <p:sp>
          <p:nvSpPr>
            <p:cNvPr id="157" name="Rectangle 9"/>
            <p:cNvSpPr>
              <a:spLocks noChangeArrowheads="1"/>
            </p:cNvSpPr>
            <p:nvPr/>
          </p:nvSpPr>
          <p:spPr bwMode="auto">
            <a:xfrm flipH="1">
              <a:off x="7913970" y="305652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-40</a:t>
              </a:r>
            </a:p>
          </p:txBody>
        </p:sp>
        <p:sp>
          <p:nvSpPr>
            <p:cNvPr id="158" name="Rectangle 11"/>
            <p:cNvSpPr>
              <a:spLocks noChangeArrowheads="1"/>
            </p:cNvSpPr>
            <p:nvPr/>
          </p:nvSpPr>
          <p:spPr bwMode="auto">
            <a:xfrm flipH="1">
              <a:off x="7998194" y="2513430"/>
              <a:ext cx="141288" cy="369888"/>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FF0000"/>
                  </a:solidFill>
                  <a:latin typeface="Arial Narrow" pitchFamily="34" charset="0"/>
                  <a:ea typeface="宋体" charset="-122"/>
                  <a:cs typeface="Arial" charset="0"/>
                </a:rPr>
                <a:t>0</a:t>
              </a:r>
            </a:p>
          </p:txBody>
        </p:sp>
        <p:sp>
          <p:nvSpPr>
            <p:cNvPr id="159" name="Rectangle 12"/>
            <p:cNvSpPr>
              <a:spLocks noChangeArrowheads="1"/>
            </p:cNvSpPr>
            <p:nvPr/>
          </p:nvSpPr>
          <p:spPr bwMode="auto">
            <a:xfrm flipH="1">
              <a:off x="8266779" y="3131219"/>
              <a:ext cx="753054" cy="738664"/>
            </a:xfrm>
            <a:prstGeom prst="rect">
              <a:avLst/>
            </a:prstGeom>
            <a:noFill/>
            <a:ln w="9525">
              <a:noFill/>
              <a:miter lim="800000"/>
              <a:headEnd/>
              <a:tailEnd/>
            </a:ln>
          </p:spPr>
          <p:txBody>
            <a:bodyPr wrap="square" lIns="0" tIns="0" rIns="0" bIns="0">
              <a:spAutoFit/>
            </a:bodyPr>
            <a:lstStyle/>
            <a:p>
              <a:pPr algn="ctr" eaLnBrk="1" hangingPunct="1"/>
              <a:r>
                <a:rPr lang="en-US" altLang="zh-CN" sz="2400" b="1" i="1" dirty="0" err="1">
                  <a:solidFill>
                    <a:srgbClr val="FF0000"/>
                  </a:solidFill>
                  <a:latin typeface="Arial Narrow" pitchFamily="34" charset="0"/>
                  <a:ea typeface="宋体" charset="-122"/>
                  <a:cs typeface="Arial" charset="0"/>
                </a:rPr>
                <a:t>V</a:t>
              </a:r>
              <a:r>
                <a:rPr lang="en-US" altLang="zh-CN" sz="2400" b="1" i="1" baseline="-25000" dirty="0" err="1">
                  <a:solidFill>
                    <a:srgbClr val="FF0000"/>
                  </a:solidFill>
                  <a:latin typeface="Arial Narrow" pitchFamily="34" charset="0"/>
                  <a:ea typeface="宋体" charset="-122"/>
                  <a:cs typeface="Arial" charset="0"/>
                </a:rPr>
                <a:t>m</a:t>
              </a:r>
              <a:endParaRPr lang="en-US" altLang="zh-CN" sz="2400" b="1" i="1" baseline="-25000" dirty="0">
                <a:solidFill>
                  <a:srgbClr val="FF0000"/>
                </a:solidFill>
                <a:latin typeface="Arial Narrow" pitchFamily="34" charset="0"/>
                <a:ea typeface="宋体" charset="-122"/>
                <a:cs typeface="Arial" charset="0"/>
              </a:endParaRPr>
            </a:p>
            <a:p>
              <a:pPr algn="ctr" eaLnBrk="1" hangingPunct="1"/>
              <a:r>
                <a:rPr lang="en-US" altLang="zh-CN" sz="2400" b="1" dirty="0">
                  <a:solidFill>
                    <a:srgbClr val="FF0000"/>
                  </a:solidFill>
                  <a:latin typeface="Arial Narrow" pitchFamily="34" charset="0"/>
                  <a:ea typeface="宋体" charset="-122"/>
                  <a:cs typeface="Arial" charset="0"/>
                </a:rPr>
                <a:t>(mV)</a:t>
              </a:r>
            </a:p>
          </p:txBody>
        </p:sp>
        <p:grpSp>
          <p:nvGrpSpPr>
            <p:cNvPr id="160" name="Group 13"/>
            <p:cNvGrpSpPr>
              <a:grpSpLocks/>
            </p:cNvGrpSpPr>
            <p:nvPr/>
          </p:nvGrpSpPr>
          <p:grpSpPr bwMode="auto">
            <a:xfrm flipH="1">
              <a:off x="7742520" y="2648619"/>
              <a:ext cx="92075" cy="1827213"/>
              <a:chOff x="2407" y="486"/>
              <a:chExt cx="69" cy="1289"/>
            </a:xfrm>
          </p:grpSpPr>
          <p:sp>
            <p:nvSpPr>
              <p:cNvPr id="176" name="Line 1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sz="2800">
                  <a:latin typeface="Arial Narrow" pitchFamily="34" charset="0"/>
                </a:endParaRPr>
              </a:p>
            </p:txBody>
          </p:sp>
          <p:sp>
            <p:nvSpPr>
              <p:cNvPr id="177" name="Line 1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8" name="Line 1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9" name="Line 1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0" name="Line 1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1" name="Line 1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2" name="Line 2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3" name="Line 2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grpSp>
        <p:sp>
          <p:nvSpPr>
            <p:cNvPr id="161" name="Rectangle 23"/>
            <p:cNvSpPr>
              <a:spLocks noChangeArrowheads="1"/>
            </p:cNvSpPr>
            <p:nvPr/>
          </p:nvSpPr>
          <p:spPr bwMode="auto">
            <a:xfrm flipH="1">
              <a:off x="4671967" y="397167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7.1</a:t>
              </a:r>
            </a:p>
          </p:txBody>
        </p:sp>
        <p:sp>
          <p:nvSpPr>
            <p:cNvPr id="162" name="Rectangle 24"/>
            <p:cNvSpPr>
              <a:spLocks noChangeArrowheads="1"/>
            </p:cNvSpPr>
            <p:nvPr/>
          </p:nvSpPr>
          <p:spPr bwMode="auto">
            <a:xfrm flipH="1">
              <a:off x="4671967" y="360972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7.2</a:t>
              </a:r>
            </a:p>
          </p:txBody>
        </p:sp>
        <p:sp>
          <p:nvSpPr>
            <p:cNvPr id="163" name="Rectangle 25"/>
            <p:cNvSpPr>
              <a:spLocks noChangeArrowheads="1"/>
            </p:cNvSpPr>
            <p:nvPr/>
          </p:nvSpPr>
          <p:spPr bwMode="auto">
            <a:xfrm flipH="1">
              <a:off x="4671967" y="32461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7.3</a:t>
              </a:r>
            </a:p>
          </p:txBody>
        </p:sp>
        <p:sp>
          <p:nvSpPr>
            <p:cNvPr id="164" name="Rectangle 26"/>
            <p:cNvSpPr>
              <a:spLocks noChangeArrowheads="1"/>
            </p:cNvSpPr>
            <p:nvPr/>
          </p:nvSpPr>
          <p:spPr bwMode="auto">
            <a:xfrm flipH="1">
              <a:off x="4671967" y="288423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7.4</a:t>
              </a:r>
            </a:p>
          </p:txBody>
        </p:sp>
        <p:sp>
          <p:nvSpPr>
            <p:cNvPr id="165" name="Rectangle 27"/>
            <p:cNvSpPr>
              <a:spLocks noChangeArrowheads="1"/>
            </p:cNvSpPr>
            <p:nvPr/>
          </p:nvSpPr>
          <p:spPr bwMode="auto">
            <a:xfrm flipH="1">
              <a:off x="4671967" y="25222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008000"/>
                  </a:solidFill>
                  <a:latin typeface="Arial Narrow" pitchFamily="34" charset="0"/>
                  <a:ea typeface="宋体" charset="-122"/>
                  <a:cs typeface="Arial" charset="0"/>
                </a:rPr>
                <a:t>7.5</a:t>
              </a:r>
            </a:p>
          </p:txBody>
        </p:sp>
        <p:sp>
          <p:nvSpPr>
            <p:cNvPr id="166" name="Rectangle 28"/>
            <p:cNvSpPr>
              <a:spLocks noChangeArrowheads="1"/>
            </p:cNvSpPr>
            <p:nvPr/>
          </p:nvSpPr>
          <p:spPr bwMode="auto">
            <a:xfrm flipH="1">
              <a:off x="4174036" y="3346782"/>
              <a:ext cx="383118" cy="369332"/>
            </a:xfrm>
            <a:prstGeom prst="rect">
              <a:avLst/>
            </a:prstGeom>
            <a:noFill/>
            <a:ln w="9525">
              <a:noFill/>
              <a:miter lim="800000"/>
              <a:headEnd/>
              <a:tailEnd/>
            </a:ln>
          </p:spPr>
          <p:txBody>
            <a:bodyPr wrap="none" lIns="0" tIns="0" rIns="0" bIns="0">
              <a:spAutoFit/>
            </a:bodyPr>
            <a:lstStyle/>
            <a:p>
              <a:pPr algn="l" eaLnBrk="1" hangingPunct="1"/>
              <a:r>
                <a:rPr lang="en-US" altLang="zh-CN" sz="2400" b="1">
                  <a:solidFill>
                    <a:srgbClr val="008000"/>
                  </a:solidFill>
                  <a:latin typeface="Arial Narrow" pitchFamily="34" charset="0"/>
                  <a:ea typeface="宋体" charset="-122"/>
                  <a:cs typeface="Arial" charset="0"/>
                </a:rPr>
                <a:t>pH</a:t>
              </a:r>
              <a:r>
                <a:rPr lang="en-US" altLang="zh-CN" sz="2400" b="1" baseline="-25000">
                  <a:solidFill>
                    <a:srgbClr val="008000"/>
                  </a:solidFill>
                  <a:latin typeface="Arial Narrow" pitchFamily="34" charset="0"/>
                  <a:ea typeface="宋体" charset="-122"/>
                  <a:cs typeface="Arial" charset="0"/>
                </a:rPr>
                <a:t>i</a:t>
              </a:r>
            </a:p>
          </p:txBody>
        </p:sp>
        <p:sp>
          <p:nvSpPr>
            <p:cNvPr id="167" name="Rectangle 29"/>
            <p:cNvSpPr>
              <a:spLocks noChangeArrowheads="1"/>
            </p:cNvSpPr>
            <p:nvPr/>
          </p:nvSpPr>
          <p:spPr bwMode="auto">
            <a:xfrm flipH="1">
              <a:off x="4671967" y="4335211"/>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7.0</a:t>
              </a:r>
            </a:p>
          </p:txBody>
        </p:sp>
        <p:grpSp>
          <p:nvGrpSpPr>
            <p:cNvPr id="168" name="Group 30"/>
            <p:cNvGrpSpPr>
              <a:grpSpLocks/>
            </p:cNvGrpSpPr>
            <p:nvPr/>
          </p:nvGrpSpPr>
          <p:grpSpPr bwMode="auto">
            <a:xfrm flipH="1">
              <a:off x="5094580" y="2660650"/>
              <a:ext cx="111125" cy="1828800"/>
              <a:chOff x="3085" y="1426"/>
              <a:chExt cx="70" cy="1152"/>
            </a:xfrm>
          </p:grpSpPr>
          <p:sp>
            <p:nvSpPr>
              <p:cNvPr id="169" name="Line 3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sz="2800">
                  <a:latin typeface="Arial Narrow" pitchFamily="34" charset="0"/>
                </a:endParaRPr>
              </a:p>
            </p:txBody>
          </p:sp>
          <p:sp>
            <p:nvSpPr>
              <p:cNvPr id="170" name="Line 3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1" name="Line 3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2" name="Line 3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3" name="Line 3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4" name="Line 3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5" name="Line 3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grpSp>
      </p:grpSp>
      <p:pic>
        <p:nvPicPr>
          <p:cNvPr id="29699" name="Picture 3" descr="C:\Users\Chen Liming\Desktop\pHi-NBCe1.png"/>
          <p:cNvPicPr>
            <a:picLocks noChangeAspect="1" noChangeArrowheads="1"/>
          </p:cNvPicPr>
          <p:nvPr/>
        </p:nvPicPr>
        <p:blipFill>
          <a:blip r:embed="rId4" cstate="print"/>
          <a:srcRect r="94496"/>
          <a:stretch>
            <a:fillRect/>
          </a:stretch>
        </p:blipFill>
        <p:spPr bwMode="auto">
          <a:xfrm>
            <a:off x="5237703" y="2868737"/>
            <a:ext cx="134196" cy="1103313"/>
          </a:xfrm>
          <a:prstGeom prst="rect">
            <a:avLst/>
          </a:prstGeom>
          <a:noFill/>
        </p:spPr>
      </p:pic>
      <p:grpSp>
        <p:nvGrpSpPr>
          <p:cNvPr id="2" name="Group 77"/>
          <p:cNvGrpSpPr>
            <a:grpSpLocks/>
          </p:cNvGrpSpPr>
          <p:nvPr/>
        </p:nvGrpSpPr>
        <p:grpSpPr bwMode="auto">
          <a:xfrm>
            <a:off x="5781898" y="4045074"/>
            <a:ext cx="588963" cy="406400"/>
            <a:chOff x="3790" y="2412"/>
            <a:chExt cx="371" cy="256"/>
          </a:xfrm>
        </p:grpSpPr>
        <p:grpSp>
          <p:nvGrpSpPr>
            <p:cNvPr id="3" name="Group 78"/>
            <p:cNvGrpSpPr>
              <a:grpSpLocks/>
            </p:cNvGrpSpPr>
            <p:nvPr/>
          </p:nvGrpSpPr>
          <p:grpSpPr bwMode="auto">
            <a:xfrm>
              <a:off x="3883" y="2607"/>
              <a:ext cx="215" cy="61"/>
              <a:chOff x="1536" y="1006"/>
              <a:chExt cx="294" cy="69"/>
            </a:xfrm>
          </p:grpSpPr>
          <p:sp>
            <p:nvSpPr>
              <p:cNvPr id="1310799" name="Line 79"/>
              <p:cNvSpPr>
                <a:spLocks noChangeShapeType="1"/>
              </p:cNvSpPr>
              <p:nvPr/>
            </p:nvSpPr>
            <p:spPr bwMode="auto">
              <a:xfrm>
                <a:off x="1536" y="1008"/>
                <a:ext cx="294" cy="0"/>
              </a:xfrm>
              <a:prstGeom prst="line">
                <a:avLst/>
              </a:prstGeom>
              <a:noFill/>
              <a:ln w="19050">
                <a:solidFill>
                  <a:schemeClr val="tx1"/>
                </a:solidFill>
                <a:round/>
                <a:headEnd/>
                <a:tailEnd/>
              </a:ln>
              <a:effectLst/>
            </p:spPr>
            <p:txBody>
              <a:bodyPr/>
              <a:lstStyle/>
              <a:p>
                <a:endParaRPr lang="zh-CN" altLang="en-US"/>
              </a:p>
            </p:txBody>
          </p:sp>
          <p:sp>
            <p:nvSpPr>
              <p:cNvPr id="1310800" name="Line 80"/>
              <p:cNvSpPr>
                <a:spLocks noChangeShapeType="1"/>
              </p:cNvSpPr>
              <p:nvPr/>
            </p:nvSpPr>
            <p:spPr bwMode="auto">
              <a:xfrm>
                <a:off x="1542" y="1006"/>
                <a:ext cx="0" cy="69"/>
              </a:xfrm>
              <a:prstGeom prst="line">
                <a:avLst/>
              </a:prstGeom>
              <a:noFill/>
              <a:ln w="19050">
                <a:solidFill>
                  <a:schemeClr val="tx1"/>
                </a:solidFill>
                <a:round/>
                <a:headEnd/>
                <a:tailEnd/>
              </a:ln>
              <a:effectLst/>
            </p:spPr>
            <p:txBody>
              <a:bodyPr/>
              <a:lstStyle/>
              <a:p>
                <a:endParaRPr lang="zh-CN" altLang="en-US"/>
              </a:p>
            </p:txBody>
          </p:sp>
          <p:sp>
            <p:nvSpPr>
              <p:cNvPr id="1310801" name="Line 81"/>
              <p:cNvSpPr>
                <a:spLocks noChangeShapeType="1"/>
              </p:cNvSpPr>
              <p:nvPr/>
            </p:nvSpPr>
            <p:spPr bwMode="auto">
              <a:xfrm>
                <a:off x="1824" y="1006"/>
                <a:ext cx="0" cy="69"/>
              </a:xfrm>
              <a:prstGeom prst="line">
                <a:avLst/>
              </a:prstGeom>
              <a:noFill/>
              <a:ln w="19050">
                <a:solidFill>
                  <a:schemeClr val="tx1"/>
                </a:solidFill>
                <a:round/>
                <a:headEnd/>
                <a:tailEnd/>
              </a:ln>
              <a:effectLst/>
            </p:spPr>
            <p:txBody>
              <a:bodyPr/>
              <a:lstStyle/>
              <a:p>
                <a:endParaRPr lang="zh-CN" altLang="en-US"/>
              </a:p>
            </p:txBody>
          </p:sp>
        </p:grpSp>
        <p:sp>
          <p:nvSpPr>
            <p:cNvPr id="1310802" name="Text Box 82"/>
            <p:cNvSpPr txBox="1">
              <a:spLocks noChangeArrowheads="1"/>
            </p:cNvSpPr>
            <p:nvPr/>
          </p:nvSpPr>
          <p:spPr bwMode="auto">
            <a:xfrm>
              <a:off x="3790" y="2412"/>
              <a:ext cx="371" cy="212"/>
            </a:xfrm>
            <a:prstGeom prst="rect">
              <a:avLst/>
            </a:prstGeom>
            <a:noFill/>
            <a:ln w="9525">
              <a:noFill/>
              <a:miter lim="800000"/>
              <a:headEnd/>
              <a:tailEnd/>
            </a:ln>
            <a:effectLst/>
          </p:spPr>
          <p:txBody>
            <a:bodyPr wrap="none">
              <a:spAutoFit/>
            </a:bodyPr>
            <a:lstStyle/>
            <a:p>
              <a:pPr algn="l"/>
              <a:r>
                <a:rPr lang="en-US" altLang="zh-CN" sz="1600" b="0">
                  <a:latin typeface="Arial Narrow" pitchFamily="34" charset="0"/>
                  <a:ea typeface="宋体" charset="-122"/>
                </a:rPr>
                <a:t>5 min</a:t>
              </a:r>
            </a:p>
          </p:txBody>
        </p:sp>
      </p:grpSp>
      <p:sp>
        <p:nvSpPr>
          <p:cNvPr id="1310850" name="Line 130"/>
          <p:cNvSpPr>
            <a:spLocks noChangeShapeType="1"/>
          </p:cNvSpPr>
          <p:nvPr/>
        </p:nvSpPr>
        <p:spPr bwMode="auto">
          <a:xfrm>
            <a:off x="55563" y="1112838"/>
            <a:ext cx="8964612" cy="0"/>
          </a:xfrm>
          <a:prstGeom prst="line">
            <a:avLst/>
          </a:prstGeom>
          <a:noFill/>
          <a:ln w="28575">
            <a:solidFill>
              <a:srgbClr val="CC0000"/>
            </a:solidFill>
            <a:round/>
            <a:headEnd/>
            <a:tailEnd/>
          </a:ln>
          <a:effectLst/>
        </p:spPr>
        <p:txBody>
          <a:bodyPr/>
          <a:lstStyle/>
          <a:p>
            <a:endParaRPr lang="zh-CN" altLang="en-US"/>
          </a:p>
        </p:txBody>
      </p:sp>
      <p:sp>
        <p:nvSpPr>
          <p:cNvPr id="97" name="椭圆 96"/>
          <p:cNvSpPr/>
          <p:nvPr/>
        </p:nvSpPr>
        <p:spPr>
          <a:xfrm>
            <a:off x="754391" y="2636912"/>
            <a:ext cx="3240360" cy="324036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100" name="Text Box 44"/>
          <p:cNvSpPr txBox="1">
            <a:spLocks noChangeArrowheads="1"/>
          </p:cNvSpPr>
          <p:nvPr/>
        </p:nvSpPr>
        <p:spPr bwMode="auto">
          <a:xfrm>
            <a:off x="1349331" y="1684454"/>
            <a:ext cx="963613"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V</a:t>
            </a:r>
            <a:r>
              <a:rPr lang="en-US" altLang="zh-CN" sz="2800" b="0" baseline="-25000">
                <a:latin typeface="Arial Narrow" pitchFamily="34" charset="0"/>
                <a:ea typeface="宋体" charset="-122"/>
                <a:cs typeface="Arial" charset="0"/>
              </a:rPr>
              <a:t>m</a:t>
            </a:r>
          </a:p>
        </p:txBody>
      </p:sp>
      <p:sp>
        <p:nvSpPr>
          <p:cNvPr id="101" name="Text Box 45"/>
          <p:cNvSpPr txBox="1">
            <a:spLocks noChangeArrowheads="1"/>
          </p:cNvSpPr>
          <p:nvPr/>
        </p:nvSpPr>
        <p:spPr bwMode="auto">
          <a:xfrm>
            <a:off x="2817769" y="1698742"/>
            <a:ext cx="908050"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pH</a:t>
            </a:r>
            <a:r>
              <a:rPr lang="en-US" altLang="zh-CN" sz="2800" b="0" baseline="-25000">
                <a:latin typeface="Arial Narrow" pitchFamily="34" charset="0"/>
                <a:ea typeface="宋体" charset="-122"/>
                <a:cs typeface="Arial" charset="0"/>
              </a:rPr>
              <a:t>i</a:t>
            </a:r>
          </a:p>
        </p:txBody>
      </p:sp>
      <p:grpSp>
        <p:nvGrpSpPr>
          <p:cNvPr id="102" name="Group 46"/>
          <p:cNvGrpSpPr>
            <a:grpSpLocks/>
          </p:cNvGrpSpPr>
          <p:nvPr/>
        </p:nvGrpSpPr>
        <p:grpSpPr bwMode="auto">
          <a:xfrm>
            <a:off x="1215981" y="1820979"/>
            <a:ext cx="681038" cy="1073150"/>
            <a:chOff x="658" y="806"/>
            <a:chExt cx="429" cy="676"/>
          </a:xfrm>
        </p:grpSpPr>
        <p:grpSp>
          <p:nvGrpSpPr>
            <p:cNvPr id="103" name="Group 47"/>
            <p:cNvGrpSpPr>
              <a:grpSpLocks/>
            </p:cNvGrpSpPr>
            <p:nvPr/>
          </p:nvGrpSpPr>
          <p:grpSpPr bwMode="auto">
            <a:xfrm>
              <a:off x="658" y="806"/>
              <a:ext cx="429" cy="643"/>
              <a:chOff x="658" y="806"/>
              <a:chExt cx="429" cy="643"/>
            </a:xfrm>
          </p:grpSpPr>
          <p:sp>
            <p:nvSpPr>
              <p:cNvPr id="105" name="Line 48"/>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06" name="Line 49"/>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04" name="AutoShape 50"/>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w="9525">
              <a:noFill/>
              <a:miter lim="800000"/>
              <a:headEnd/>
              <a:tailEnd/>
            </a:ln>
            <a:effectLst/>
          </p:spPr>
          <p:txBody>
            <a:bodyPr wrap="none" anchor="ctr"/>
            <a:lstStyle/>
            <a:p>
              <a:endParaRPr lang="zh-CN" altLang="en-US"/>
            </a:p>
          </p:txBody>
        </p:sp>
      </p:grpSp>
      <p:grpSp>
        <p:nvGrpSpPr>
          <p:cNvPr id="107" name="Group 51"/>
          <p:cNvGrpSpPr>
            <a:grpSpLocks/>
          </p:cNvGrpSpPr>
          <p:nvPr/>
        </p:nvGrpSpPr>
        <p:grpSpPr bwMode="auto">
          <a:xfrm>
            <a:off x="2949531" y="1840029"/>
            <a:ext cx="681038" cy="1065213"/>
            <a:chOff x="1757" y="811"/>
            <a:chExt cx="429" cy="671"/>
          </a:xfrm>
        </p:grpSpPr>
        <p:grpSp>
          <p:nvGrpSpPr>
            <p:cNvPr id="108" name="Group 52"/>
            <p:cNvGrpSpPr>
              <a:grpSpLocks/>
            </p:cNvGrpSpPr>
            <p:nvPr/>
          </p:nvGrpSpPr>
          <p:grpSpPr bwMode="auto">
            <a:xfrm flipH="1">
              <a:off x="1757" y="811"/>
              <a:ext cx="429" cy="643"/>
              <a:chOff x="658" y="806"/>
              <a:chExt cx="429" cy="643"/>
            </a:xfrm>
          </p:grpSpPr>
          <p:sp>
            <p:nvSpPr>
              <p:cNvPr id="111" name="Line 53"/>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12" name="Line 54"/>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09" name="AutoShape 55"/>
            <p:cNvSpPr>
              <a:spLocks noChangeArrowheads="1"/>
            </p:cNvSpPr>
            <p:nvPr/>
          </p:nvSpPr>
          <p:spPr bwMode="auto">
            <a:xfrm rot="12611615">
              <a:off x="1842" y="1189"/>
              <a:ext cx="23" cy="293"/>
            </a:xfrm>
            <a:prstGeom prst="triangle">
              <a:avLst>
                <a:gd name="adj" fmla="val 50000"/>
              </a:avLst>
            </a:prstGeom>
            <a:solidFill>
              <a:srgbClr val="FFFF00">
                <a:alpha val="70000"/>
              </a:srgbClr>
            </a:solidFill>
            <a:ln w="9525">
              <a:noFill/>
              <a:miter lim="800000"/>
              <a:headEnd/>
              <a:tailEnd/>
            </a:ln>
            <a:effectLst/>
          </p:spPr>
          <p:txBody>
            <a:bodyPr wrap="none" anchor="ctr"/>
            <a:lstStyle/>
            <a:p>
              <a:endParaRPr lang="zh-CN" altLang="en-US"/>
            </a:p>
          </p:txBody>
        </p:sp>
        <p:sp>
          <p:nvSpPr>
            <p:cNvPr id="110" name="AutoShape 56"/>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w="9525">
              <a:noFill/>
              <a:miter lim="800000"/>
              <a:headEnd/>
              <a:tailEnd/>
            </a:ln>
            <a:effectLst/>
          </p:spPr>
          <p:txBody>
            <a:bodyPr wrap="none" anchor="ctr"/>
            <a:lstStyle/>
            <a:p>
              <a:endParaRPr lang="zh-CN" altLang="en-US"/>
            </a:p>
          </p:txBody>
        </p:sp>
      </p:grpSp>
      <p:sp>
        <p:nvSpPr>
          <p:cNvPr id="113" name="Oval 57"/>
          <p:cNvSpPr>
            <a:spLocks noChangeArrowheads="1"/>
          </p:cNvSpPr>
          <p:nvPr/>
        </p:nvSpPr>
        <p:spPr bwMode="auto">
          <a:xfrm rot="5400000">
            <a:off x="3387019" y="5147220"/>
            <a:ext cx="364728" cy="358137"/>
          </a:xfrm>
          <a:prstGeom prst="ellipse">
            <a:avLst/>
          </a:prstGeom>
          <a:gradFill rotWithShape="1">
            <a:gsLst>
              <a:gs pos="0">
                <a:srgbClr val="FF9900"/>
              </a:gs>
              <a:gs pos="100000">
                <a:srgbClr val="FF9900">
                  <a:gamma/>
                  <a:shade val="46275"/>
                  <a:invGamma/>
                </a:srgbClr>
              </a:gs>
            </a:gsLst>
            <a:lin ang="5400000" scaled="1"/>
          </a:gradFill>
          <a:ln w="9525" algn="ctr">
            <a:solidFill>
              <a:schemeClr val="tx1"/>
            </a:solidFill>
            <a:round/>
            <a:headEnd/>
            <a:tailEnd/>
          </a:ln>
          <a:effectLst/>
        </p:spPr>
        <p:txBody>
          <a:bodyPr wrap="none" anchor="ctr"/>
          <a:lstStyle/>
          <a:p>
            <a:endParaRPr lang="zh-CN" altLang="en-US" sz="2400"/>
          </a:p>
        </p:txBody>
      </p:sp>
      <p:sp>
        <p:nvSpPr>
          <p:cNvPr id="129" name="Rectangle 40"/>
          <p:cNvSpPr>
            <a:spLocks noChangeArrowheads="1"/>
          </p:cNvSpPr>
          <p:nvPr/>
        </p:nvSpPr>
        <p:spPr bwMode="auto">
          <a:xfrm>
            <a:off x="4356827" y="5714092"/>
            <a:ext cx="1151277"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latin typeface="Arial Narrow" pitchFamily="34" charset="0"/>
                <a:ea typeface="宋体" charset="-122"/>
                <a:cs typeface="Arial" charset="0"/>
              </a:rPr>
              <a:t>NBCe1</a:t>
            </a:r>
            <a:endParaRPr lang="en-US" altLang="zh-CN" sz="2800" b="1" baseline="30000" dirty="0">
              <a:latin typeface="Arial Narrow" pitchFamily="34" charset="0"/>
              <a:ea typeface="宋体" charset="-122"/>
              <a:cs typeface="Arial" charset="0"/>
            </a:endParaRPr>
          </a:p>
        </p:txBody>
      </p:sp>
      <p:sp>
        <p:nvSpPr>
          <p:cNvPr id="135" name="Rectangle 104"/>
          <p:cNvSpPr>
            <a:spLocks noChangeArrowheads="1"/>
          </p:cNvSpPr>
          <p:nvPr/>
        </p:nvSpPr>
        <p:spPr bwMode="auto">
          <a:xfrm>
            <a:off x="467544" y="483394"/>
            <a:ext cx="1700684" cy="641350"/>
          </a:xfrm>
          <a:prstGeom prst="rect">
            <a:avLst/>
          </a:prstGeom>
          <a:noFill/>
          <a:ln w="9525" algn="ctr">
            <a:noFill/>
            <a:miter lim="800000"/>
            <a:headEnd/>
            <a:tailEnd/>
          </a:ln>
          <a:effectLst/>
        </p:spPr>
        <p:txBody>
          <a:bodyPr wrap="square">
            <a:spAutoFit/>
          </a:bodyPr>
          <a:lstStyle/>
          <a:p>
            <a:pPr>
              <a:spcBef>
                <a:spcPct val="50000"/>
              </a:spcBef>
            </a:pPr>
            <a:r>
              <a:rPr lang="en-US" altLang="zh-CN" sz="3600" b="1" dirty="0" smtClean="0">
                <a:solidFill>
                  <a:srgbClr val="0000FF"/>
                </a:solidFill>
                <a:latin typeface="Arial Narrow" pitchFamily="34" charset="0"/>
                <a:ea typeface="宋体" charset="-122"/>
                <a:cs typeface="Arial" charset="0"/>
              </a:rPr>
              <a:t>NBCe1</a:t>
            </a:r>
            <a:endParaRPr lang="en-US" altLang="zh-CN" sz="3600" b="1" dirty="0">
              <a:solidFill>
                <a:srgbClr val="0000FF"/>
              </a:solidFill>
              <a:latin typeface="Arial Narrow" pitchFamily="34" charset="0"/>
              <a:ea typeface="宋体" charset="-122"/>
              <a:cs typeface="Arial" charset="0"/>
            </a:endParaRPr>
          </a:p>
        </p:txBody>
      </p:sp>
      <p:grpSp>
        <p:nvGrpSpPr>
          <p:cNvPr id="96" name="组合 95"/>
          <p:cNvGrpSpPr/>
          <p:nvPr/>
        </p:nvGrpSpPr>
        <p:grpSpPr>
          <a:xfrm>
            <a:off x="4383108" y="1499190"/>
            <a:ext cx="3303816" cy="579432"/>
            <a:chOff x="4383108" y="1499190"/>
            <a:chExt cx="3303816" cy="579432"/>
          </a:xfrm>
        </p:grpSpPr>
        <p:sp>
          <p:nvSpPr>
            <p:cNvPr id="144" name="Line 65"/>
            <p:cNvSpPr>
              <a:spLocks noChangeShapeType="1"/>
            </p:cNvSpPr>
            <p:nvPr/>
          </p:nvSpPr>
          <p:spPr bwMode="auto">
            <a:xfrm flipV="1">
              <a:off x="4800849" y="1986081"/>
              <a:ext cx="2886075"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 name="Line 66"/>
            <p:cNvSpPr>
              <a:spLocks noChangeShapeType="1"/>
            </p:cNvSpPr>
            <p:nvPr/>
          </p:nvSpPr>
          <p:spPr bwMode="auto">
            <a:xfrm flipV="1">
              <a:off x="5378699"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6" name="Line 67"/>
            <p:cNvSpPr>
              <a:spLocks noChangeShapeType="1"/>
            </p:cNvSpPr>
            <p:nvPr/>
          </p:nvSpPr>
          <p:spPr bwMode="auto">
            <a:xfrm flipV="1">
              <a:off x="7471024"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7" name="Text Box 68"/>
            <p:cNvSpPr txBox="1">
              <a:spLocks noChangeArrowheads="1"/>
            </p:cNvSpPr>
            <p:nvPr/>
          </p:nvSpPr>
          <p:spPr bwMode="auto">
            <a:xfrm>
              <a:off x="5636960" y="1499190"/>
              <a:ext cx="1499128" cy="461665"/>
            </a:xfrm>
            <a:prstGeom prst="rect">
              <a:avLst/>
            </a:prstGeom>
            <a:noFill/>
            <a:ln w="9525">
              <a:noFill/>
              <a:miter lim="800000"/>
              <a:headEnd/>
              <a:tailEnd/>
            </a:ln>
            <a:effectLst/>
          </p:spPr>
          <p:txBody>
            <a:bodyPr wrap="none">
              <a:spAutoFit/>
            </a:bodyPr>
            <a:lstStyle/>
            <a:p>
              <a:pPr algn="l" eaLnBrk="1" hangingPunct="1"/>
              <a:r>
                <a:rPr lang="en-US" altLang="zh-CN" sz="2400" b="0" dirty="0" smtClean="0">
                  <a:latin typeface="Arial Narrow" pitchFamily="34" charset="0"/>
                  <a:ea typeface="宋体" charset="-122"/>
                  <a:cs typeface="Arial" charset="0"/>
                </a:rPr>
                <a:t>CO</a:t>
              </a:r>
              <a:r>
                <a:rPr lang="en-US" altLang="zh-CN" sz="2400" b="0" baseline="-25000" dirty="0" smtClean="0">
                  <a:latin typeface="Arial Narrow" pitchFamily="34" charset="0"/>
                  <a:ea typeface="宋体" charset="-122"/>
                  <a:cs typeface="Arial" charset="0"/>
                </a:rPr>
                <a:t>2</a:t>
              </a:r>
              <a:r>
                <a:rPr lang="en-US" altLang="zh-CN" sz="2400" b="0" dirty="0" smtClean="0">
                  <a:latin typeface="Arial Narrow" pitchFamily="34" charset="0"/>
                  <a:ea typeface="宋体" charset="-122"/>
                  <a:cs typeface="Arial" charset="0"/>
                </a:rPr>
                <a:t>/HCO</a:t>
              </a:r>
              <a:r>
                <a:rPr lang="en-US" altLang="zh-CN" sz="2400" b="0" baseline="-25000" dirty="0" smtClean="0">
                  <a:latin typeface="Arial Narrow" pitchFamily="34" charset="0"/>
                  <a:ea typeface="宋体" charset="-122"/>
                  <a:cs typeface="Arial" charset="0"/>
                </a:rPr>
                <a:t>3</a:t>
              </a:r>
              <a:r>
                <a:rPr lang="en-US" altLang="zh-CN" sz="2400" b="0" baseline="30000" dirty="0" smtClean="0">
                  <a:latin typeface="Times New Roman"/>
                  <a:ea typeface="宋体" charset="-122"/>
                  <a:cs typeface="Times New Roman"/>
                </a:rPr>
                <a:t>−</a:t>
              </a:r>
              <a:endParaRPr lang="en-US" altLang="zh-CN" sz="2400" b="0" baseline="30000" dirty="0">
                <a:latin typeface="Arial Narrow" pitchFamily="34" charset="0"/>
                <a:ea typeface="宋体" charset="-122"/>
                <a:cs typeface="Arial" charset="0"/>
              </a:endParaRPr>
            </a:p>
          </p:txBody>
        </p:sp>
        <p:sp>
          <p:nvSpPr>
            <p:cNvPr id="153" name="Text Box 74"/>
            <p:cNvSpPr txBox="1">
              <a:spLocks noChangeArrowheads="1"/>
            </p:cNvSpPr>
            <p:nvPr/>
          </p:nvSpPr>
          <p:spPr bwMode="auto">
            <a:xfrm>
              <a:off x="4383108" y="1499190"/>
              <a:ext cx="1040670" cy="461665"/>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HEPES</a:t>
              </a:r>
            </a:p>
          </p:txBody>
        </p:sp>
      </p:grpSp>
      <p:sp>
        <p:nvSpPr>
          <p:cNvPr id="114" name="Text Box 58"/>
          <p:cNvSpPr txBox="1">
            <a:spLocks noChangeArrowheads="1"/>
          </p:cNvSpPr>
          <p:nvPr/>
        </p:nvSpPr>
        <p:spPr bwMode="auto">
          <a:xfrm>
            <a:off x="47236" y="3492378"/>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15" name="Text Box 59"/>
          <p:cNvSpPr txBox="1">
            <a:spLocks noChangeArrowheads="1"/>
          </p:cNvSpPr>
          <p:nvPr/>
        </p:nvSpPr>
        <p:spPr bwMode="auto">
          <a:xfrm>
            <a:off x="1842459" y="3952106"/>
            <a:ext cx="1058303"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3</a:t>
            </a:r>
          </a:p>
        </p:txBody>
      </p:sp>
      <p:sp>
        <p:nvSpPr>
          <p:cNvPr id="116" name="Text Box 60"/>
          <p:cNvSpPr txBox="1">
            <a:spLocks noChangeArrowheads="1"/>
          </p:cNvSpPr>
          <p:nvPr/>
        </p:nvSpPr>
        <p:spPr bwMode="auto">
          <a:xfrm>
            <a:off x="3031516" y="3491991"/>
            <a:ext cx="567784"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30000" dirty="0">
                <a:latin typeface="Arial Narrow" pitchFamily="34" charset="0"/>
                <a:ea typeface="宋体" charset="-122"/>
                <a:cs typeface="Arial" charset="0"/>
              </a:rPr>
              <a:t>+ </a:t>
            </a:r>
          </a:p>
        </p:txBody>
      </p:sp>
      <p:sp>
        <p:nvSpPr>
          <p:cNvPr id="117" name="Text Box 61"/>
          <p:cNvSpPr txBox="1">
            <a:spLocks noChangeArrowheads="1"/>
          </p:cNvSpPr>
          <p:nvPr/>
        </p:nvSpPr>
        <p:spPr bwMode="auto">
          <a:xfrm flipH="1">
            <a:off x="972431" y="3491991"/>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18" name="Text Box 62"/>
          <p:cNvSpPr txBox="1">
            <a:spLocks noChangeArrowheads="1"/>
          </p:cNvSpPr>
          <p:nvPr/>
        </p:nvSpPr>
        <p:spPr bwMode="auto">
          <a:xfrm flipH="1">
            <a:off x="977194" y="4360073"/>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O</a:t>
            </a:r>
          </a:p>
        </p:txBody>
      </p:sp>
      <p:sp>
        <p:nvSpPr>
          <p:cNvPr id="120" name="Text Box 60"/>
          <p:cNvSpPr txBox="1">
            <a:spLocks noChangeArrowheads="1"/>
          </p:cNvSpPr>
          <p:nvPr/>
        </p:nvSpPr>
        <p:spPr bwMode="auto">
          <a:xfrm>
            <a:off x="2807898" y="4360073"/>
            <a:ext cx="1083951"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grpSp>
        <p:nvGrpSpPr>
          <p:cNvPr id="125" name="组合 114"/>
          <p:cNvGrpSpPr/>
          <p:nvPr/>
        </p:nvGrpSpPr>
        <p:grpSpPr>
          <a:xfrm flipH="1">
            <a:off x="2878626" y="4005059"/>
            <a:ext cx="336838" cy="435857"/>
            <a:chOff x="1786890" y="4869160"/>
            <a:chExt cx="264830" cy="500813"/>
          </a:xfrm>
        </p:grpSpPr>
        <p:sp>
          <p:nvSpPr>
            <p:cNvPr id="126" name="任意多边形 125"/>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27" name="任意多边形 126"/>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grpSp>
        <p:nvGrpSpPr>
          <p:cNvPr id="136" name="组合 135"/>
          <p:cNvGrpSpPr/>
          <p:nvPr/>
        </p:nvGrpSpPr>
        <p:grpSpPr>
          <a:xfrm>
            <a:off x="1446126" y="4005059"/>
            <a:ext cx="389562" cy="435852"/>
            <a:chOff x="1446126" y="4005069"/>
            <a:chExt cx="389562" cy="435852"/>
          </a:xfrm>
        </p:grpSpPr>
        <p:grpSp>
          <p:nvGrpSpPr>
            <p:cNvPr id="137" name="组合 114"/>
            <p:cNvGrpSpPr/>
            <p:nvPr/>
          </p:nvGrpSpPr>
          <p:grpSpPr>
            <a:xfrm>
              <a:off x="1446126" y="4005069"/>
              <a:ext cx="336838" cy="435852"/>
              <a:chOff x="1786890" y="4869160"/>
              <a:chExt cx="264830" cy="500806"/>
            </a:xfrm>
          </p:grpSpPr>
          <p:sp>
            <p:nvSpPr>
              <p:cNvPr id="139" name="任意多边形 138"/>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sp>
            <p:nvSpPr>
              <p:cNvPr id="140" name="任意多边形 139"/>
              <p:cNvSpPr/>
              <p:nvPr/>
            </p:nvSpPr>
            <p:spPr>
              <a:xfrm flipV="1">
                <a:off x="1786890" y="5115948"/>
                <a:ext cx="264830" cy="254018"/>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grpSp>
        <p:sp>
          <p:nvSpPr>
            <p:cNvPr id="138" name="Line 83"/>
            <p:cNvSpPr>
              <a:spLocks noChangeShapeType="1"/>
            </p:cNvSpPr>
            <p:nvPr/>
          </p:nvSpPr>
          <p:spPr bwMode="auto">
            <a:xfrm>
              <a:off x="1763688" y="4222995"/>
              <a:ext cx="72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sp>
        <p:nvSpPr>
          <p:cNvPr id="185" name="Line 83"/>
          <p:cNvSpPr>
            <a:spLocks noChangeShapeType="1"/>
          </p:cNvSpPr>
          <p:nvPr/>
        </p:nvSpPr>
        <p:spPr bwMode="auto">
          <a:xfrm>
            <a:off x="687544" y="3731456"/>
            <a:ext cx="360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pic>
        <p:nvPicPr>
          <p:cNvPr id="119" name="Picture 3" descr="C:\Users\Chen Liming\Desktop\pHi-NBCe1.png"/>
          <p:cNvPicPr>
            <a:picLocks noChangeAspect="1" noChangeArrowheads="1"/>
          </p:cNvPicPr>
          <p:nvPr/>
        </p:nvPicPr>
        <p:blipFill>
          <a:blip r:embed="rId4" cstate="print"/>
          <a:srcRect l="5183" r="86725"/>
          <a:stretch>
            <a:fillRect/>
          </a:stretch>
        </p:blipFill>
        <p:spPr bwMode="auto">
          <a:xfrm>
            <a:off x="5364088" y="2868737"/>
            <a:ext cx="197321" cy="1103313"/>
          </a:xfrm>
          <a:prstGeom prst="rect">
            <a:avLst/>
          </a:prstGeom>
          <a:noFill/>
        </p:spPr>
      </p:pic>
      <p:sp>
        <p:nvSpPr>
          <p:cNvPr id="123" name="Rectangle 40"/>
          <p:cNvSpPr>
            <a:spLocks noChangeArrowheads="1"/>
          </p:cNvSpPr>
          <p:nvPr/>
        </p:nvSpPr>
        <p:spPr bwMode="auto">
          <a:xfrm>
            <a:off x="1907704" y="3167390"/>
            <a:ext cx="838691"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solidFill>
                  <a:srgbClr val="0000FF"/>
                </a:solidFill>
                <a:latin typeface="Arial Narrow" pitchFamily="34" charset="0"/>
                <a:ea typeface="宋体" charset="-122"/>
                <a:cs typeface="Arial" charset="0"/>
              </a:rPr>
              <a:t>pH </a:t>
            </a:r>
            <a:r>
              <a:rPr lang="en-US" altLang="zh-CN" sz="2800" b="1" dirty="0" smtClean="0">
                <a:solidFill>
                  <a:srgbClr val="0000FF"/>
                </a:solidFill>
                <a:latin typeface="Arial Narrow" pitchFamily="34" charset="0"/>
                <a:ea typeface="宋体" charset="-122"/>
                <a:cs typeface="Times New Roman"/>
              </a:rPr>
              <a:t>↓</a:t>
            </a:r>
            <a:endParaRPr lang="en-US" altLang="zh-CN" sz="2800" b="1" baseline="30000" dirty="0">
              <a:solidFill>
                <a:srgbClr val="0000FF"/>
              </a:solidFill>
              <a:latin typeface="Arial Narrow" pitchFamily="34" charset="0"/>
              <a:ea typeface="宋体" charset="-122"/>
              <a:cs typeface="Arial" charset="0"/>
            </a:endParaRPr>
          </a:p>
        </p:txBody>
      </p:sp>
      <p:sp>
        <p:nvSpPr>
          <p:cNvPr id="124" name="Rectangle 39"/>
          <p:cNvSpPr>
            <a:spLocks noChangeArrowheads="1"/>
          </p:cNvSpPr>
          <p:nvPr/>
        </p:nvSpPr>
        <p:spPr bwMode="auto">
          <a:xfrm>
            <a:off x="3845284" y="5130408"/>
            <a:ext cx="1329210"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2 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
        <p:nvSpPr>
          <p:cNvPr id="130" name="Rectangle 40"/>
          <p:cNvSpPr>
            <a:spLocks noChangeArrowheads="1"/>
          </p:cNvSpPr>
          <p:nvPr/>
        </p:nvSpPr>
        <p:spPr bwMode="auto">
          <a:xfrm>
            <a:off x="3445911" y="5570076"/>
            <a:ext cx="922047"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1 Na</a:t>
            </a:r>
            <a:r>
              <a:rPr lang="en-US" altLang="zh-CN" sz="2800" b="0" baseline="30000" dirty="0">
                <a:latin typeface="Arial Narrow" pitchFamily="34" charset="0"/>
                <a:ea typeface="宋体" charset="-122"/>
                <a:cs typeface="Arial" charset="0"/>
              </a:rPr>
              <a:t>+</a:t>
            </a:r>
          </a:p>
        </p:txBody>
      </p:sp>
      <p:sp>
        <p:nvSpPr>
          <p:cNvPr id="131" name="Line 42"/>
          <p:cNvSpPr>
            <a:spLocks noChangeShapeType="1"/>
          </p:cNvSpPr>
          <p:nvPr/>
        </p:nvSpPr>
        <p:spPr bwMode="auto">
          <a:xfrm flipH="1" flipV="1">
            <a:off x="3431487" y="4934312"/>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132" name="Line 42"/>
          <p:cNvSpPr>
            <a:spLocks noChangeShapeType="1"/>
          </p:cNvSpPr>
          <p:nvPr/>
        </p:nvSpPr>
        <p:spPr bwMode="auto">
          <a:xfrm flipH="1" flipV="1">
            <a:off x="3196796" y="5221580"/>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Tree>
    <p:custDataLst>
      <p:tags r:id="rId1"/>
    </p:custDataLst>
    <p:extLst>
      <p:ext uri="{BB962C8B-B14F-4D97-AF65-F5344CB8AC3E}">
        <p14:creationId xmlns="" xmlns:p14="http://schemas.microsoft.com/office/powerpoint/2010/main" val="2893069305"/>
      </p:ext>
    </p:extLst>
  </p:cSld>
  <p:clrMapOvr>
    <a:masterClrMapping/>
  </p:clrMapOvr>
  <p:transition advTm="5101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wipe(left)">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wipe(left)">
                                      <p:cBhvr>
                                        <p:cTn id="12" dur="500"/>
                                        <p:tgtEl>
                                          <p:spTgt spid="114"/>
                                        </p:tgtEl>
                                      </p:cBhvr>
                                    </p:animEffect>
                                  </p:childTnLst>
                                </p:cTn>
                              </p:par>
                              <p:par>
                                <p:cTn id="13" presetID="22" presetClass="entr" presetSubtype="8" fill="hold" nodeType="with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wipe(left)">
                                      <p:cBhvr>
                                        <p:cTn id="15" dur="500"/>
                                        <p:tgtEl>
                                          <p:spTgt spid="115"/>
                                        </p:tgtEl>
                                      </p:cBhvr>
                                    </p:animEffect>
                                  </p:childTnLst>
                                </p:cTn>
                              </p:par>
                              <p:par>
                                <p:cTn id="16" presetID="22" presetClass="entr" presetSubtype="8" fill="hold" nodeType="withEffect">
                                  <p:stCondLst>
                                    <p:cond delay="0"/>
                                  </p:stCondLst>
                                  <p:childTnLst>
                                    <p:set>
                                      <p:cBhvr>
                                        <p:cTn id="17" dur="1" fill="hold">
                                          <p:stCondLst>
                                            <p:cond delay="0"/>
                                          </p:stCondLst>
                                        </p:cTn>
                                        <p:tgtEl>
                                          <p:spTgt spid="116"/>
                                        </p:tgtEl>
                                        <p:attrNameLst>
                                          <p:attrName>style.visibility</p:attrName>
                                        </p:attrNameLst>
                                      </p:cBhvr>
                                      <p:to>
                                        <p:strVal val="visible"/>
                                      </p:to>
                                    </p:set>
                                    <p:animEffect transition="in" filter="wipe(left)">
                                      <p:cBhvr>
                                        <p:cTn id="18" dur="500"/>
                                        <p:tgtEl>
                                          <p:spTgt spid="116"/>
                                        </p:tgtEl>
                                      </p:cBhvr>
                                    </p:animEffect>
                                  </p:childTnLst>
                                </p:cTn>
                              </p:par>
                              <p:par>
                                <p:cTn id="19" presetID="22" presetClass="entr" presetSubtype="8" fill="hold" nodeType="withEffect">
                                  <p:stCondLst>
                                    <p:cond delay="0"/>
                                  </p:stCondLst>
                                  <p:childTnLst>
                                    <p:set>
                                      <p:cBhvr>
                                        <p:cTn id="20" dur="1" fill="hold">
                                          <p:stCondLst>
                                            <p:cond delay="0"/>
                                          </p:stCondLst>
                                        </p:cTn>
                                        <p:tgtEl>
                                          <p:spTgt spid="117"/>
                                        </p:tgtEl>
                                        <p:attrNameLst>
                                          <p:attrName>style.visibility</p:attrName>
                                        </p:attrNameLst>
                                      </p:cBhvr>
                                      <p:to>
                                        <p:strVal val="visible"/>
                                      </p:to>
                                    </p:set>
                                    <p:animEffect transition="in" filter="wipe(left)">
                                      <p:cBhvr>
                                        <p:cTn id="21" dur="500"/>
                                        <p:tgtEl>
                                          <p:spTgt spid="117"/>
                                        </p:tgtEl>
                                      </p:cBhvr>
                                    </p:animEffect>
                                  </p:childTnLst>
                                </p:cTn>
                              </p:par>
                              <p:par>
                                <p:cTn id="22" presetID="22" presetClass="entr" presetSubtype="8" fill="hold" nodeType="with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wipe(left)">
                                      <p:cBhvr>
                                        <p:cTn id="24" dur="500"/>
                                        <p:tgtEl>
                                          <p:spTgt spid="118"/>
                                        </p:tgtEl>
                                      </p:cBhvr>
                                    </p:animEffect>
                                  </p:childTnLst>
                                </p:cTn>
                              </p:par>
                              <p:par>
                                <p:cTn id="25" presetID="22" presetClass="entr" presetSubtype="8" fill="hold"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left)">
                                      <p:cBhvr>
                                        <p:cTn id="27" dur="500"/>
                                        <p:tgtEl>
                                          <p:spTgt spid="120"/>
                                        </p:tgtEl>
                                      </p:cBhvr>
                                    </p:animEffect>
                                  </p:childTnLst>
                                </p:cTn>
                              </p:par>
                              <p:par>
                                <p:cTn id="28" presetID="22" presetClass="entr" presetSubtype="8" fill="hold" nodeType="withEffect">
                                  <p:stCondLst>
                                    <p:cond delay="0"/>
                                  </p:stCondLst>
                                  <p:childTnLst>
                                    <p:set>
                                      <p:cBhvr>
                                        <p:cTn id="29" dur="1" fill="hold">
                                          <p:stCondLst>
                                            <p:cond delay="0"/>
                                          </p:stCondLst>
                                        </p:cTn>
                                        <p:tgtEl>
                                          <p:spTgt spid="125"/>
                                        </p:tgtEl>
                                        <p:attrNameLst>
                                          <p:attrName>style.visibility</p:attrName>
                                        </p:attrNameLst>
                                      </p:cBhvr>
                                      <p:to>
                                        <p:strVal val="visible"/>
                                      </p:to>
                                    </p:set>
                                    <p:animEffect transition="in" filter="wipe(left)">
                                      <p:cBhvr>
                                        <p:cTn id="30" dur="500"/>
                                        <p:tgtEl>
                                          <p:spTgt spid="125"/>
                                        </p:tgtEl>
                                      </p:cBhvr>
                                    </p:animEffect>
                                  </p:childTnLst>
                                </p:cTn>
                              </p:par>
                              <p:par>
                                <p:cTn id="31" presetID="22" presetClass="entr" presetSubtype="8" fill="hold" nodeType="with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wipe(left)">
                                      <p:cBhvr>
                                        <p:cTn id="33" dur="500"/>
                                        <p:tgtEl>
                                          <p:spTgt spid="136"/>
                                        </p:tgtEl>
                                      </p:cBhvr>
                                    </p:animEffect>
                                  </p:childTnLst>
                                </p:cTn>
                              </p:par>
                              <p:par>
                                <p:cTn id="34" presetID="22" presetClass="entr" presetSubtype="8" fill="hold" nodeType="withEffect">
                                  <p:stCondLst>
                                    <p:cond delay="0"/>
                                  </p:stCondLst>
                                  <p:childTnLst>
                                    <p:set>
                                      <p:cBhvr>
                                        <p:cTn id="35" dur="1" fill="hold">
                                          <p:stCondLst>
                                            <p:cond delay="0"/>
                                          </p:stCondLst>
                                        </p:cTn>
                                        <p:tgtEl>
                                          <p:spTgt spid="185"/>
                                        </p:tgtEl>
                                        <p:attrNameLst>
                                          <p:attrName>style.visibility</p:attrName>
                                        </p:attrNameLst>
                                      </p:cBhvr>
                                      <p:to>
                                        <p:strVal val="visible"/>
                                      </p:to>
                                    </p:set>
                                    <p:animEffect transition="in" filter="wipe(left)">
                                      <p:cBhvr>
                                        <p:cTn id="36" dur="500"/>
                                        <p:tgtEl>
                                          <p:spTgt spid="18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23"/>
                                        </p:tgtEl>
                                        <p:attrNameLst>
                                          <p:attrName>style.visibility</p:attrName>
                                        </p:attrNameLst>
                                      </p:cBhvr>
                                      <p:to>
                                        <p:strVal val="visible"/>
                                      </p:to>
                                    </p:set>
                                    <p:animEffect transition="in" filter="dissolve">
                                      <p:cBhvr>
                                        <p:cTn id="41" dur="500"/>
                                        <p:tgtEl>
                                          <p:spTgt spid="12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left)">
                                      <p:cBhvr>
                                        <p:cTn id="46" dur="500"/>
                                        <p:tgtEl>
                                          <p:spTgt spid="119"/>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13"/>
                                        </p:tgtEl>
                                        <p:attrNameLst>
                                          <p:attrName>style.visibility</p:attrName>
                                        </p:attrNameLst>
                                      </p:cBhvr>
                                      <p:to>
                                        <p:strVal val="visible"/>
                                      </p:to>
                                    </p:set>
                                    <p:animEffect transition="in" filter="dissolve">
                                      <p:cBhvr>
                                        <p:cTn id="51" dur="500"/>
                                        <p:tgtEl>
                                          <p:spTgt spid="1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29"/>
                                        </p:tgtEl>
                                        <p:attrNameLst>
                                          <p:attrName>style.visibility</p:attrName>
                                        </p:attrNameLst>
                                      </p:cBhvr>
                                      <p:to>
                                        <p:strVal val="visible"/>
                                      </p:to>
                                    </p:set>
                                    <p:animEffect transition="in" filter="dissolve">
                                      <p:cBhvr>
                                        <p:cTn id="54" dur="500"/>
                                        <p:tgtEl>
                                          <p:spTgt spid="129"/>
                                        </p:tgtEl>
                                      </p:cBhvr>
                                    </p:animEffect>
                                  </p:childTnLst>
                                </p:cTn>
                              </p:par>
                              <p:par>
                                <p:cTn id="55" presetID="5" presetClass="exit" presetSubtype="10" fill="hold" grpId="1" nodeType="withEffect">
                                  <p:stCondLst>
                                    <p:cond delay="0"/>
                                  </p:stCondLst>
                                  <p:childTnLst>
                                    <p:animEffect transition="out" filter="checkerboard(across)">
                                      <p:cBhvr>
                                        <p:cTn id="56" dur="500"/>
                                        <p:tgtEl>
                                          <p:spTgt spid="123"/>
                                        </p:tgtEl>
                                      </p:cBhvr>
                                    </p:animEffect>
                                    <p:set>
                                      <p:cBhvr>
                                        <p:cTn id="57" dur="1" fill="hold">
                                          <p:stCondLst>
                                            <p:cond delay="499"/>
                                          </p:stCondLst>
                                        </p:cTn>
                                        <p:tgtEl>
                                          <p:spTgt spid="123"/>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24"/>
                                        </p:tgtEl>
                                        <p:attrNameLst>
                                          <p:attrName>style.visibility</p:attrName>
                                        </p:attrNameLst>
                                      </p:cBhvr>
                                      <p:to>
                                        <p:strVal val="visible"/>
                                      </p:to>
                                    </p:set>
                                    <p:animEffect transition="in" filter="dissolve">
                                      <p:cBhvr>
                                        <p:cTn id="62" dur="500"/>
                                        <p:tgtEl>
                                          <p:spTgt spid="124"/>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30"/>
                                        </p:tgtEl>
                                        <p:attrNameLst>
                                          <p:attrName>style.visibility</p:attrName>
                                        </p:attrNameLst>
                                      </p:cBhvr>
                                      <p:to>
                                        <p:strVal val="visible"/>
                                      </p:to>
                                    </p:set>
                                    <p:animEffect transition="in" filter="dissolve">
                                      <p:cBhvr>
                                        <p:cTn id="65" dur="500"/>
                                        <p:tgtEl>
                                          <p:spTgt spid="130"/>
                                        </p:tgtEl>
                                      </p:cBhvr>
                                    </p:animEffect>
                                  </p:childTnLst>
                                </p:cTn>
                              </p:par>
                            </p:childTnLst>
                          </p:cTn>
                        </p:par>
                        <p:par>
                          <p:cTn id="66" fill="hold">
                            <p:stCondLst>
                              <p:cond delay="500"/>
                            </p:stCondLst>
                            <p:childTnLst>
                              <p:par>
                                <p:cTn id="67" presetID="22" presetClass="entr" presetSubtype="2" fill="hold" grpId="0" nodeType="afterEffect">
                                  <p:stCondLst>
                                    <p:cond delay="0"/>
                                  </p:stCondLst>
                                  <p:childTnLst>
                                    <p:set>
                                      <p:cBhvr>
                                        <p:cTn id="68" dur="1" fill="hold">
                                          <p:stCondLst>
                                            <p:cond delay="0"/>
                                          </p:stCondLst>
                                        </p:cTn>
                                        <p:tgtEl>
                                          <p:spTgt spid="131"/>
                                        </p:tgtEl>
                                        <p:attrNameLst>
                                          <p:attrName>style.visibility</p:attrName>
                                        </p:attrNameLst>
                                      </p:cBhvr>
                                      <p:to>
                                        <p:strVal val="visible"/>
                                      </p:to>
                                    </p:set>
                                    <p:animEffect transition="in" filter="wipe(right)">
                                      <p:cBhvr>
                                        <p:cTn id="69" dur="500"/>
                                        <p:tgtEl>
                                          <p:spTgt spid="13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32"/>
                                        </p:tgtEl>
                                        <p:attrNameLst>
                                          <p:attrName>style.visibility</p:attrName>
                                        </p:attrNameLst>
                                      </p:cBhvr>
                                      <p:to>
                                        <p:strVal val="visible"/>
                                      </p:to>
                                    </p:set>
                                    <p:animEffect transition="in" filter="wipe(right)">
                                      <p:cBhvr>
                                        <p:cTn id="72"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29" grpId="0"/>
      <p:bldP spid="114" grpId="0"/>
      <p:bldP spid="123" grpId="0"/>
      <p:bldP spid="123" grpId="1"/>
      <p:bldP spid="124" grpId="0"/>
      <p:bldP spid="130" grpId="0"/>
      <p:bldP spid="131" grpId="0" animBg="1"/>
      <p:bldP spid="1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3"/>
          <p:cNvGrpSpPr/>
          <p:nvPr/>
        </p:nvGrpSpPr>
        <p:grpSpPr>
          <a:xfrm>
            <a:off x="4202274" y="2571314"/>
            <a:ext cx="4845797" cy="2191113"/>
            <a:chOff x="4174036" y="2513430"/>
            <a:chExt cx="4845797" cy="2191113"/>
          </a:xfrm>
        </p:grpSpPr>
        <p:sp>
          <p:nvSpPr>
            <p:cNvPr id="155" name="Rectangle 5"/>
            <p:cNvSpPr>
              <a:spLocks noChangeArrowheads="1"/>
            </p:cNvSpPr>
            <p:nvPr/>
          </p:nvSpPr>
          <p:spPr bwMode="auto">
            <a:xfrm flipH="1">
              <a:off x="7913970" y="4250988"/>
              <a:ext cx="506413"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-120</a:t>
              </a:r>
            </a:p>
          </p:txBody>
        </p:sp>
        <p:sp>
          <p:nvSpPr>
            <p:cNvPr id="156" name="Rectangle 7"/>
            <p:cNvSpPr>
              <a:spLocks noChangeArrowheads="1"/>
            </p:cNvSpPr>
            <p:nvPr/>
          </p:nvSpPr>
          <p:spPr bwMode="auto">
            <a:xfrm flipH="1">
              <a:off x="7913970" y="365977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-80</a:t>
              </a:r>
            </a:p>
          </p:txBody>
        </p:sp>
        <p:sp>
          <p:nvSpPr>
            <p:cNvPr id="157" name="Rectangle 9"/>
            <p:cNvSpPr>
              <a:spLocks noChangeArrowheads="1"/>
            </p:cNvSpPr>
            <p:nvPr/>
          </p:nvSpPr>
          <p:spPr bwMode="auto">
            <a:xfrm flipH="1">
              <a:off x="7913970" y="305652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-40</a:t>
              </a:r>
            </a:p>
          </p:txBody>
        </p:sp>
        <p:sp>
          <p:nvSpPr>
            <p:cNvPr id="158" name="Rectangle 11"/>
            <p:cNvSpPr>
              <a:spLocks noChangeArrowheads="1"/>
            </p:cNvSpPr>
            <p:nvPr/>
          </p:nvSpPr>
          <p:spPr bwMode="auto">
            <a:xfrm flipH="1">
              <a:off x="7998194" y="2513430"/>
              <a:ext cx="141288" cy="369888"/>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FF0000"/>
                  </a:solidFill>
                  <a:latin typeface="Arial Narrow" pitchFamily="34" charset="0"/>
                  <a:ea typeface="宋体" charset="-122"/>
                  <a:cs typeface="Arial" charset="0"/>
                </a:rPr>
                <a:t>0</a:t>
              </a:r>
            </a:p>
          </p:txBody>
        </p:sp>
        <p:sp>
          <p:nvSpPr>
            <p:cNvPr id="159" name="Rectangle 12"/>
            <p:cNvSpPr>
              <a:spLocks noChangeArrowheads="1"/>
            </p:cNvSpPr>
            <p:nvPr/>
          </p:nvSpPr>
          <p:spPr bwMode="auto">
            <a:xfrm flipH="1">
              <a:off x="8266779" y="3131219"/>
              <a:ext cx="753054" cy="738664"/>
            </a:xfrm>
            <a:prstGeom prst="rect">
              <a:avLst/>
            </a:prstGeom>
            <a:noFill/>
            <a:ln w="9525">
              <a:noFill/>
              <a:miter lim="800000"/>
              <a:headEnd/>
              <a:tailEnd/>
            </a:ln>
          </p:spPr>
          <p:txBody>
            <a:bodyPr wrap="square" lIns="0" tIns="0" rIns="0" bIns="0">
              <a:spAutoFit/>
            </a:bodyPr>
            <a:lstStyle/>
            <a:p>
              <a:pPr algn="ctr" eaLnBrk="1" hangingPunct="1"/>
              <a:r>
                <a:rPr lang="en-US" altLang="zh-CN" sz="2400" b="1" i="1" dirty="0" err="1">
                  <a:solidFill>
                    <a:srgbClr val="FF0000"/>
                  </a:solidFill>
                  <a:latin typeface="Arial Narrow" pitchFamily="34" charset="0"/>
                  <a:ea typeface="宋体" charset="-122"/>
                  <a:cs typeface="Arial" charset="0"/>
                </a:rPr>
                <a:t>V</a:t>
              </a:r>
              <a:r>
                <a:rPr lang="en-US" altLang="zh-CN" sz="2400" b="1" i="1" baseline="-25000" dirty="0" err="1">
                  <a:solidFill>
                    <a:srgbClr val="FF0000"/>
                  </a:solidFill>
                  <a:latin typeface="Arial Narrow" pitchFamily="34" charset="0"/>
                  <a:ea typeface="宋体" charset="-122"/>
                  <a:cs typeface="Arial" charset="0"/>
                </a:rPr>
                <a:t>m</a:t>
              </a:r>
              <a:endParaRPr lang="en-US" altLang="zh-CN" sz="2400" b="1" i="1" baseline="-25000" dirty="0">
                <a:solidFill>
                  <a:srgbClr val="FF0000"/>
                </a:solidFill>
                <a:latin typeface="Arial Narrow" pitchFamily="34" charset="0"/>
                <a:ea typeface="宋体" charset="-122"/>
                <a:cs typeface="Arial" charset="0"/>
              </a:endParaRPr>
            </a:p>
            <a:p>
              <a:pPr algn="ctr" eaLnBrk="1" hangingPunct="1"/>
              <a:r>
                <a:rPr lang="en-US" altLang="zh-CN" sz="2400" b="1" dirty="0">
                  <a:solidFill>
                    <a:srgbClr val="FF0000"/>
                  </a:solidFill>
                  <a:latin typeface="Arial Narrow" pitchFamily="34" charset="0"/>
                  <a:ea typeface="宋体" charset="-122"/>
                  <a:cs typeface="Arial" charset="0"/>
                </a:rPr>
                <a:t>(mV)</a:t>
              </a:r>
            </a:p>
          </p:txBody>
        </p:sp>
        <p:grpSp>
          <p:nvGrpSpPr>
            <p:cNvPr id="3" name="Group 13"/>
            <p:cNvGrpSpPr>
              <a:grpSpLocks/>
            </p:cNvGrpSpPr>
            <p:nvPr/>
          </p:nvGrpSpPr>
          <p:grpSpPr bwMode="auto">
            <a:xfrm flipH="1">
              <a:off x="7742520" y="2648619"/>
              <a:ext cx="92075" cy="1827213"/>
              <a:chOff x="2407" y="486"/>
              <a:chExt cx="69" cy="1289"/>
            </a:xfrm>
          </p:grpSpPr>
          <p:sp>
            <p:nvSpPr>
              <p:cNvPr id="176" name="Line 1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sz="2800">
                  <a:latin typeface="Arial Narrow" pitchFamily="34" charset="0"/>
                </a:endParaRPr>
              </a:p>
            </p:txBody>
          </p:sp>
          <p:sp>
            <p:nvSpPr>
              <p:cNvPr id="177" name="Line 1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8" name="Line 1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9" name="Line 1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0" name="Line 1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1" name="Line 1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2" name="Line 2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3" name="Line 2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grpSp>
        <p:sp>
          <p:nvSpPr>
            <p:cNvPr id="161" name="Rectangle 23"/>
            <p:cNvSpPr>
              <a:spLocks noChangeArrowheads="1"/>
            </p:cNvSpPr>
            <p:nvPr/>
          </p:nvSpPr>
          <p:spPr bwMode="auto">
            <a:xfrm flipH="1">
              <a:off x="4671967" y="397167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7.1</a:t>
              </a:r>
            </a:p>
          </p:txBody>
        </p:sp>
        <p:sp>
          <p:nvSpPr>
            <p:cNvPr id="162" name="Rectangle 24"/>
            <p:cNvSpPr>
              <a:spLocks noChangeArrowheads="1"/>
            </p:cNvSpPr>
            <p:nvPr/>
          </p:nvSpPr>
          <p:spPr bwMode="auto">
            <a:xfrm flipH="1">
              <a:off x="4671967" y="360972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7.2</a:t>
              </a:r>
            </a:p>
          </p:txBody>
        </p:sp>
        <p:sp>
          <p:nvSpPr>
            <p:cNvPr id="163" name="Rectangle 25"/>
            <p:cNvSpPr>
              <a:spLocks noChangeArrowheads="1"/>
            </p:cNvSpPr>
            <p:nvPr/>
          </p:nvSpPr>
          <p:spPr bwMode="auto">
            <a:xfrm flipH="1">
              <a:off x="4671967" y="32461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7.3</a:t>
              </a:r>
            </a:p>
          </p:txBody>
        </p:sp>
        <p:sp>
          <p:nvSpPr>
            <p:cNvPr id="164" name="Rectangle 26"/>
            <p:cNvSpPr>
              <a:spLocks noChangeArrowheads="1"/>
            </p:cNvSpPr>
            <p:nvPr/>
          </p:nvSpPr>
          <p:spPr bwMode="auto">
            <a:xfrm flipH="1">
              <a:off x="4671967" y="288423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7.4</a:t>
              </a:r>
            </a:p>
          </p:txBody>
        </p:sp>
        <p:sp>
          <p:nvSpPr>
            <p:cNvPr id="165" name="Rectangle 27"/>
            <p:cNvSpPr>
              <a:spLocks noChangeArrowheads="1"/>
            </p:cNvSpPr>
            <p:nvPr/>
          </p:nvSpPr>
          <p:spPr bwMode="auto">
            <a:xfrm flipH="1">
              <a:off x="4671967" y="25222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008000"/>
                  </a:solidFill>
                  <a:latin typeface="Arial Narrow" pitchFamily="34" charset="0"/>
                  <a:ea typeface="宋体" charset="-122"/>
                  <a:cs typeface="Arial" charset="0"/>
                </a:rPr>
                <a:t>7.5</a:t>
              </a:r>
            </a:p>
          </p:txBody>
        </p:sp>
        <p:sp>
          <p:nvSpPr>
            <p:cNvPr id="166" name="Rectangle 28"/>
            <p:cNvSpPr>
              <a:spLocks noChangeArrowheads="1"/>
            </p:cNvSpPr>
            <p:nvPr/>
          </p:nvSpPr>
          <p:spPr bwMode="auto">
            <a:xfrm flipH="1">
              <a:off x="4174036" y="3346782"/>
              <a:ext cx="383118" cy="369332"/>
            </a:xfrm>
            <a:prstGeom prst="rect">
              <a:avLst/>
            </a:prstGeom>
            <a:noFill/>
            <a:ln w="9525">
              <a:noFill/>
              <a:miter lim="800000"/>
              <a:headEnd/>
              <a:tailEnd/>
            </a:ln>
          </p:spPr>
          <p:txBody>
            <a:bodyPr wrap="none" lIns="0" tIns="0" rIns="0" bIns="0">
              <a:spAutoFit/>
            </a:bodyPr>
            <a:lstStyle/>
            <a:p>
              <a:pPr algn="l" eaLnBrk="1" hangingPunct="1"/>
              <a:r>
                <a:rPr lang="en-US" altLang="zh-CN" sz="2400" b="1">
                  <a:solidFill>
                    <a:srgbClr val="008000"/>
                  </a:solidFill>
                  <a:latin typeface="Arial Narrow" pitchFamily="34" charset="0"/>
                  <a:ea typeface="宋体" charset="-122"/>
                  <a:cs typeface="Arial" charset="0"/>
                </a:rPr>
                <a:t>pH</a:t>
              </a:r>
              <a:r>
                <a:rPr lang="en-US" altLang="zh-CN" sz="2400" b="1" baseline="-25000">
                  <a:solidFill>
                    <a:srgbClr val="008000"/>
                  </a:solidFill>
                  <a:latin typeface="Arial Narrow" pitchFamily="34" charset="0"/>
                  <a:ea typeface="宋体" charset="-122"/>
                  <a:cs typeface="Arial" charset="0"/>
                </a:rPr>
                <a:t>i</a:t>
              </a:r>
            </a:p>
          </p:txBody>
        </p:sp>
        <p:sp>
          <p:nvSpPr>
            <p:cNvPr id="167" name="Rectangle 29"/>
            <p:cNvSpPr>
              <a:spLocks noChangeArrowheads="1"/>
            </p:cNvSpPr>
            <p:nvPr/>
          </p:nvSpPr>
          <p:spPr bwMode="auto">
            <a:xfrm flipH="1">
              <a:off x="4671967" y="4335211"/>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7.0</a:t>
              </a:r>
            </a:p>
          </p:txBody>
        </p:sp>
        <p:grpSp>
          <p:nvGrpSpPr>
            <p:cNvPr id="4" name="Group 30"/>
            <p:cNvGrpSpPr>
              <a:grpSpLocks/>
            </p:cNvGrpSpPr>
            <p:nvPr/>
          </p:nvGrpSpPr>
          <p:grpSpPr bwMode="auto">
            <a:xfrm flipH="1">
              <a:off x="5094580" y="2660650"/>
              <a:ext cx="111125" cy="1828800"/>
              <a:chOff x="3085" y="1426"/>
              <a:chExt cx="70" cy="1152"/>
            </a:xfrm>
          </p:grpSpPr>
          <p:sp>
            <p:nvSpPr>
              <p:cNvPr id="169" name="Line 3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sz="2800">
                  <a:latin typeface="Arial Narrow" pitchFamily="34" charset="0"/>
                </a:endParaRPr>
              </a:p>
            </p:txBody>
          </p:sp>
          <p:sp>
            <p:nvSpPr>
              <p:cNvPr id="170" name="Line 3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1" name="Line 3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2" name="Line 3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3" name="Line 3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4" name="Line 3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5" name="Line 3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grpSp>
      </p:grpSp>
      <p:pic>
        <p:nvPicPr>
          <p:cNvPr id="29698" name="Picture 2" descr="C:\Users\Chen Liming\Desktop\Vm-NBCe1.png"/>
          <p:cNvPicPr>
            <a:picLocks noChangeAspect="1" noChangeArrowheads="1"/>
          </p:cNvPicPr>
          <p:nvPr/>
        </p:nvPicPr>
        <p:blipFill>
          <a:blip r:embed="rId4" cstate="print"/>
          <a:srcRect r="51926"/>
          <a:stretch>
            <a:fillRect/>
          </a:stretch>
        </p:blipFill>
        <p:spPr bwMode="auto">
          <a:xfrm>
            <a:off x="5253261" y="2744912"/>
            <a:ext cx="1172244" cy="1762125"/>
          </a:xfrm>
          <a:prstGeom prst="rect">
            <a:avLst/>
          </a:prstGeom>
          <a:noFill/>
        </p:spPr>
      </p:pic>
      <p:pic>
        <p:nvPicPr>
          <p:cNvPr id="29699" name="Picture 3" descr="C:\Users\Chen Liming\Desktop\pHi-NBCe1.png"/>
          <p:cNvPicPr>
            <a:picLocks noChangeAspect="1" noChangeArrowheads="1"/>
          </p:cNvPicPr>
          <p:nvPr/>
        </p:nvPicPr>
        <p:blipFill>
          <a:blip r:embed="rId5" cstate="print"/>
          <a:srcRect r="94496"/>
          <a:stretch>
            <a:fillRect/>
          </a:stretch>
        </p:blipFill>
        <p:spPr bwMode="auto">
          <a:xfrm>
            <a:off x="5237703" y="2868737"/>
            <a:ext cx="134196" cy="1103313"/>
          </a:xfrm>
          <a:prstGeom prst="rect">
            <a:avLst/>
          </a:prstGeom>
          <a:noFill/>
        </p:spPr>
      </p:pic>
      <p:sp>
        <p:nvSpPr>
          <p:cNvPr id="1310786" name="Line 66"/>
          <p:cNvSpPr>
            <a:spLocks noChangeShapeType="1"/>
          </p:cNvSpPr>
          <p:nvPr/>
        </p:nvSpPr>
        <p:spPr bwMode="auto">
          <a:xfrm rot="-120000" flipV="1">
            <a:off x="5551972" y="2996951"/>
            <a:ext cx="854135" cy="346446"/>
          </a:xfrm>
          <a:prstGeom prst="line">
            <a:avLst/>
          </a:prstGeom>
          <a:noFill/>
          <a:ln w="28575">
            <a:solidFill>
              <a:srgbClr val="0000FF"/>
            </a:solidFill>
            <a:prstDash val="sysDash"/>
            <a:round/>
            <a:headEnd/>
            <a:tailEnd/>
          </a:ln>
          <a:effectLst/>
        </p:spPr>
        <p:txBody>
          <a:bodyPr/>
          <a:lstStyle/>
          <a:p>
            <a:endParaRPr lang="zh-CN" altLang="en-US"/>
          </a:p>
        </p:txBody>
      </p:sp>
      <p:grpSp>
        <p:nvGrpSpPr>
          <p:cNvPr id="5" name="Group 77"/>
          <p:cNvGrpSpPr>
            <a:grpSpLocks/>
          </p:cNvGrpSpPr>
          <p:nvPr/>
        </p:nvGrpSpPr>
        <p:grpSpPr bwMode="auto">
          <a:xfrm>
            <a:off x="5781898" y="4045074"/>
            <a:ext cx="588963" cy="406400"/>
            <a:chOff x="3790" y="2412"/>
            <a:chExt cx="371" cy="256"/>
          </a:xfrm>
        </p:grpSpPr>
        <p:grpSp>
          <p:nvGrpSpPr>
            <p:cNvPr id="6" name="Group 78"/>
            <p:cNvGrpSpPr>
              <a:grpSpLocks/>
            </p:cNvGrpSpPr>
            <p:nvPr/>
          </p:nvGrpSpPr>
          <p:grpSpPr bwMode="auto">
            <a:xfrm>
              <a:off x="3883" y="2607"/>
              <a:ext cx="215" cy="61"/>
              <a:chOff x="1536" y="1006"/>
              <a:chExt cx="294" cy="69"/>
            </a:xfrm>
          </p:grpSpPr>
          <p:sp>
            <p:nvSpPr>
              <p:cNvPr id="1310799" name="Line 79"/>
              <p:cNvSpPr>
                <a:spLocks noChangeShapeType="1"/>
              </p:cNvSpPr>
              <p:nvPr/>
            </p:nvSpPr>
            <p:spPr bwMode="auto">
              <a:xfrm>
                <a:off x="1536" y="1008"/>
                <a:ext cx="294" cy="0"/>
              </a:xfrm>
              <a:prstGeom prst="line">
                <a:avLst/>
              </a:prstGeom>
              <a:noFill/>
              <a:ln w="19050">
                <a:solidFill>
                  <a:schemeClr val="tx1"/>
                </a:solidFill>
                <a:round/>
                <a:headEnd/>
                <a:tailEnd/>
              </a:ln>
              <a:effectLst/>
            </p:spPr>
            <p:txBody>
              <a:bodyPr/>
              <a:lstStyle/>
              <a:p>
                <a:endParaRPr lang="zh-CN" altLang="en-US"/>
              </a:p>
            </p:txBody>
          </p:sp>
          <p:sp>
            <p:nvSpPr>
              <p:cNvPr id="1310800" name="Line 80"/>
              <p:cNvSpPr>
                <a:spLocks noChangeShapeType="1"/>
              </p:cNvSpPr>
              <p:nvPr/>
            </p:nvSpPr>
            <p:spPr bwMode="auto">
              <a:xfrm>
                <a:off x="1542" y="1006"/>
                <a:ext cx="0" cy="69"/>
              </a:xfrm>
              <a:prstGeom prst="line">
                <a:avLst/>
              </a:prstGeom>
              <a:noFill/>
              <a:ln w="19050">
                <a:solidFill>
                  <a:schemeClr val="tx1"/>
                </a:solidFill>
                <a:round/>
                <a:headEnd/>
                <a:tailEnd/>
              </a:ln>
              <a:effectLst/>
            </p:spPr>
            <p:txBody>
              <a:bodyPr/>
              <a:lstStyle/>
              <a:p>
                <a:endParaRPr lang="zh-CN" altLang="en-US"/>
              </a:p>
            </p:txBody>
          </p:sp>
          <p:sp>
            <p:nvSpPr>
              <p:cNvPr id="1310801" name="Line 81"/>
              <p:cNvSpPr>
                <a:spLocks noChangeShapeType="1"/>
              </p:cNvSpPr>
              <p:nvPr/>
            </p:nvSpPr>
            <p:spPr bwMode="auto">
              <a:xfrm>
                <a:off x="1824" y="1006"/>
                <a:ext cx="0" cy="69"/>
              </a:xfrm>
              <a:prstGeom prst="line">
                <a:avLst/>
              </a:prstGeom>
              <a:noFill/>
              <a:ln w="19050">
                <a:solidFill>
                  <a:schemeClr val="tx1"/>
                </a:solidFill>
                <a:round/>
                <a:headEnd/>
                <a:tailEnd/>
              </a:ln>
              <a:effectLst/>
            </p:spPr>
            <p:txBody>
              <a:bodyPr/>
              <a:lstStyle/>
              <a:p>
                <a:endParaRPr lang="zh-CN" altLang="en-US"/>
              </a:p>
            </p:txBody>
          </p:sp>
        </p:grpSp>
        <p:sp>
          <p:nvSpPr>
            <p:cNvPr id="1310802" name="Text Box 82"/>
            <p:cNvSpPr txBox="1">
              <a:spLocks noChangeArrowheads="1"/>
            </p:cNvSpPr>
            <p:nvPr/>
          </p:nvSpPr>
          <p:spPr bwMode="auto">
            <a:xfrm>
              <a:off x="3790" y="2412"/>
              <a:ext cx="371" cy="212"/>
            </a:xfrm>
            <a:prstGeom prst="rect">
              <a:avLst/>
            </a:prstGeom>
            <a:noFill/>
            <a:ln w="9525">
              <a:noFill/>
              <a:miter lim="800000"/>
              <a:headEnd/>
              <a:tailEnd/>
            </a:ln>
            <a:effectLst/>
          </p:spPr>
          <p:txBody>
            <a:bodyPr wrap="none">
              <a:spAutoFit/>
            </a:bodyPr>
            <a:lstStyle/>
            <a:p>
              <a:pPr algn="l"/>
              <a:r>
                <a:rPr lang="en-US" altLang="zh-CN" sz="1600" b="0">
                  <a:latin typeface="Arial Narrow" pitchFamily="34" charset="0"/>
                  <a:ea typeface="宋体" charset="-122"/>
                </a:rPr>
                <a:t>5 min</a:t>
              </a:r>
            </a:p>
          </p:txBody>
        </p:sp>
      </p:grpSp>
      <p:sp>
        <p:nvSpPr>
          <p:cNvPr id="1310850" name="Line 130"/>
          <p:cNvSpPr>
            <a:spLocks noChangeShapeType="1"/>
          </p:cNvSpPr>
          <p:nvPr/>
        </p:nvSpPr>
        <p:spPr bwMode="auto">
          <a:xfrm>
            <a:off x="55563" y="1112838"/>
            <a:ext cx="8964612" cy="0"/>
          </a:xfrm>
          <a:prstGeom prst="line">
            <a:avLst/>
          </a:prstGeom>
          <a:noFill/>
          <a:ln w="28575">
            <a:solidFill>
              <a:srgbClr val="CC0000"/>
            </a:solidFill>
            <a:round/>
            <a:headEnd/>
            <a:tailEnd/>
          </a:ln>
          <a:effectLst/>
        </p:spPr>
        <p:txBody>
          <a:bodyPr/>
          <a:lstStyle/>
          <a:p>
            <a:endParaRPr lang="zh-CN" altLang="en-US"/>
          </a:p>
        </p:txBody>
      </p:sp>
      <p:sp>
        <p:nvSpPr>
          <p:cNvPr id="97" name="椭圆 96"/>
          <p:cNvSpPr/>
          <p:nvPr/>
        </p:nvSpPr>
        <p:spPr>
          <a:xfrm>
            <a:off x="754391" y="2636912"/>
            <a:ext cx="3240360" cy="324036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98" name="Rectangle 39"/>
          <p:cNvSpPr>
            <a:spLocks noChangeArrowheads="1"/>
          </p:cNvSpPr>
          <p:nvPr/>
        </p:nvSpPr>
        <p:spPr bwMode="auto">
          <a:xfrm>
            <a:off x="3845284" y="5130408"/>
            <a:ext cx="1329210"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2 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
        <p:nvSpPr>
          <p:cNvPr id="99" name="Rectangle 40"/>
          <p:cNvSpPr>
            <a:spLocks noChangeArrowheads="1"/>
          </p:cNvSpPr>
          <p:nvPr/>
        </p:nvSpPr>
        <p:spPr bwMode="auto">
          <a:xfrm>
            <a:off x="3445911" y="5570076"/>
            <a:ext cx="922047"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1 Na</a:t>
            </a:r>
            <a:r>
              <a:rPr lang="en-US" altLang="zh-CN" sz="2800" b="0" baseline="30000" dirty="0">
                <a:latin typeface="Arial Narrow" pitchFamily="34" charset="0"/>
                <a:ea typeface="宋体" charset="-122"/>
                <a:cs typeface="Arial" charset="0"/>
              </a:rPr>
              <a:t>+</a:t>
            </a:r>
          </a:p>
        </p:txBody>
      </p:sp>
      <p:sp>
        <p:nvSpPr>
          <p:cNvPr id="100" name="Text Box 44"/>
          <p:cNvSpPr txBox="1">
            <a:spLocks noChangeArrowheads="1"/>
          </p:cNvSpPr>
          <p:nvPr/>
        </p:nvSpPr>
        <p:spPr bwMode="auto">
          <a:xfrm>
            <a:off x="1349331" y="1684454"/>
            <a:ext cx="963613"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V</a:t>
            </a:r>
            <a:r>
              <a:rPr lang="en-US" altLang="zh-CN" sz="2800" b="0" baseline="-25000">
                <a:latin typeface="Arial Narrow" pitchFamily="34" charset="0"/>
                <a:ea typeface="宋体" charset="-122"/>
                <a:cs typeface="Arial" charset="0"/>
              </a:rPr>
              <a:t>m</a:t>
            </a:r>
          </a:p>
        </p:txBody>
      </p:sp>
      <p:sp>
        <p:nvSpPr>
          <p:cNvPr id="101" name="Text Box 45"/>
          <p:cNvSpPr txBox="1">
            <a:spLocks noChangeArrowheads="1"/>
          </p:cNvSpPr>
          <p:nvPr/>
        </p:nvSpPr>
        <p:spPr bwMode="auto">
          <a:xfrm>
            <a:off x="2817769" y="1698742"/>
            <a:ext cx="908050"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pH</a:t>
            </a:r>
            <a:r>
              <a:rPr lang="en-US" altLang="zh-CN" sz="2800" b="0" baseline="-25000">
                <a:latin typeface="Arial Narrow" pitchFamily="34" charset="0"/>
                <a:ea typeface="宋体" charset="-122"/>
                <a:cs typeface="Arial" charset="0"/>
              </a:rPr>
              <a:t>i</a:t>
            </a:r>
          </a:p>
        </p:txBody>
      </p:sp>
      <p:grpSp>
        <p:nvGrpSpPr>
          <p:cNvPr id="7" name="Group 46"/>
          <p:cNvGrpSpPr>
            <a:grpSpLocks/>
          </p:cNvGrpSpPr>
          <p:nvPr/>
        </p:nvGrpSpPr>
        <p:grpSpPr bwMode="auto">
          <a:xfrm>
            <a:off x="1215981" y="1820979"/>
            <a:ext cx="681038" cy="1073150"/>
            <a:chOff x="658" y="806"/>
            <a:chExt cx="429" cy="676"/>
          </a:xfrm>
        </p:grpSpPr>
        <p:grpSp>
          <p:nvGrpSpPr>
            <p:cNvPr id="8" name="Group 47"/>
            <p:cNvGrpSpPr>
              <a:grpSpLocks/>
            </p:cNvGrpSpPr>
            <p:nvPr/>
          </p:nvGrpSpPr>
          <p:grpSpPr bwMode="auto">
            <a:xfrm>
              <a:off x="658" y="806"/>
              <a:ext cx="429" cy="643"/>
              <a:chOff x="658" y="806"/>
              <a:chExt cx="429" cy="643"/>
            </a:xfrm>
          </p:grpSpPr>
          <p:sp>
            <p:nvSpPr>
              <p:cNvPr id="105" name="Line 48"/>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06" name="Line 49"/>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04" name="AutoShape 50"/>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w="9525">
              <a:noFill/>
              <a:miter lim="800000"/>
              <a:headEnd/>
              <a:tailEnd/>
            </a:ln>
            <a:effectLst/>
          </p:spPr>
          <p:txBody>
            <a:bodyPr wrap="none" anchor="ctr"/>
            <a:lstStyle/>
            <a:p>
              <a:endParaRPr lang="zh-CN" altLang="en-US"/>
            </a:p>
          </p:txBody>
        </p:sp>
      </p:grpSp>
      <p:grpSp>
        <p:nvGrpSpPr>
          <p:cNvPr id="9" name="Group 51"/>
          <p:cNvGrpSpPr>
            <a:grpSpLocks/>
          </p:cNvGrpSpPr>
          <p:nvPr/>
        </p:nvGrpSpPr>
        <p:grpSpPr bwMode="auto">
          <a:xfrm>
            <a:off x="2949531" y="1840029"/>
            <a:ext cx="681038" cy="1065213"/>
            <a:chOff x="1757" y="811"/>
            <a:chExt cx="429" cy="671"/>
          </a:xfrm>
        </p:grpSpPr>
        <p:grpSp>
          <p:nvGrpSpPr>
            <p:cNvPr id="10" name="Group 52"/>
            <p:cNvGrpSpPr>
              <a:grpSpLocks/>
            </p:cNvGrpSpPr>
            <p:nvPr/>
          </p:nvGrpSpPr>
          <p:grpSpPr bwMode="auto">
            <a:xfrm flipH="1">
              <a:off x="1757" y="811"/>
              <a:ext cx="429" cy="643"/>
              <a:chOff x="658" y="806"/>
              <a:chExt cx="429" cy="643"/>
            </a:xfrm>
          </p:grpSpPr>
          <p:sp>
            <p:nvSpPr>
              <p:cNvPr id="111" name="Line 53"/>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12" name="Line 54"/>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09" name="AutoShape 55"/>
            <p:cNvSpPr>
              <a:spLocks noChangeArrowheads="1"/>
            </p:cNvSpPr>
            <p:nvPr/>
          </p:nvSpPr>
          <p:spPr bwMode="auto">
            <a:xfrm rot="12611615">
              <a:off x="1842" y="1189"/>
              <a:ext cx="23" cy="293"/>
            </a:xfrm>
            <a:prstGeom prst="triangle">
              <a:avLst>
                <a:gd name="adj" fmla="val 50000"/>
              </a:avLst>
            </a:prstGeom>
            <a:solidFill>
              <a:srgbClr val="FFFF00">
                <a:alpha val="70000"/>
              </a:srgbClr>
            </a:solidFill>
            <a:ln w="9525">
              <a:noFill/>
              <a:miter lim="800000"/>
              <a:headEnd/>
              <a:tailEnd/>
            </a:ln>
            <a:effectLst/>
          </p:spPr>
          <p:txBody>
            <a:bodyPr wrap="none" anchor="ctr"/>
            <a:lstStyle/>
            <a:p>
              <a:endParaRPr lang="zh-CN" altLang="en-US"/>
            </a:p>
          </p:txBody>
        </p:sp>
        <p:sp>
          <p:nvSpPr>
            <p:cNvPr id="110" name="AutoShape 56"/>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w="9525">
              <a:noFill/>
              <a:miter lim="800000"/>
              <a:headEnd/>
              <a:tailEnd/>
            </a:ln>
            <a:effectLst/>
          </p:spPr>
          <p:txBody>
            <a:bodyPr wrap="none" anchor="ctr"/>
            <a:lstStyle/>
            <a:p>
              <a:endParaRPr lang="zh-CN" altLang="en-US"/>
            </a:p>
          </p:txBody>
        </p:sp>
      </p:grpSp>
      <p:sp>
        <p:nvSpPr>
          <p:cNvPr id="113" name="Oval 57"/>
          <p:cNvSpPr>
            <a:spLocks noChangeArrowheads="1"/>
          </p:cNvSpPr>
          <p:nvPr/>
        </p:nvSpPr>
        <p:spPr bwMode="auto">
          <a:xfrm rot="5400000">
            <a:off x="3387019" y="5147220"/>
            <a:ext cx="364728" cy="358137"/>
          </a:xfrm>
          <a:prstGeom prst="ellipse">
            <a:avLst/>
          </a:prstGeom>
          <a:gradFill rotWithShape="1">
            <a:gsLst>
              <a:gs pos="0">
                <a:srgbClr val="FF9900"/>
              </a:gs>
              <a:gs pos="100000">
                <a:srgbClr val="FF9900">
                  <a:gamma/>
                  <a:shade val="46275"/>
                  <a:invGamma/>
                </a:srgbClr>
              </a:gs>
            </a:gsLst>
            <a:lin ang="5400000" scaled="1"/>
          </a:gradFill>
          <a:ln w="9525" algn="ctr">
            <a:solidFill>
              <a:schemeClr val="tx1"/>
            </a:solidFill>
            <a:round/>
            <a:headEnd/>
            <a:tailEnd/>
          </a:ln>
          <a:effectLst/>
        </p:spPr>
        <p:txBody>
          <a:bodyPr wrap="none" anchor="ctr"/>
          <a:lstStyle/>
          <a:p>
            <a:endParaRPr lang="zh-CN" altLang="en-US" sz="2400"/>
          </a:p>
        </p:txBody>
      </p:sp>
      <p:sp>
        <p:nvSpPr>
          <p:cNvPr id="121" name="Line 42"/>
          <p:cNvSpPr>
            <a:spLocks noChangeShapeType="1"/>
          </p:cNvSpPr>
          <p:nvPr/>
        </p:nvSpPr>
        <p:spPr bwMode="auto">
          <a:xfrm flipH="1" flipV="1">
            <a:off x="3431487" y="4934312"/>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128" name="Line 42"/>
          <p:cNvSpPr>
            <a:spLocks noChangeShapeType="1"/>
          </p:cNvSpPr>
          <p:nvPr/>
        </p:nvSpPr>
        <p:spPr bwMode="auto">
          <a:xfrm flipH="1" flipV="1">
            <a:off x="3196796" y="5221580"/>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129" name="Rectangle 40"/>
          <p:cNvSpPr>
            <a:spLocks noChangeArrowheads="1"/>
          </p:cNvSpPr>
          <p:nvPr/>
        </p:nvSpPr>
        <p:spPr bwMode="auto">
          <a:xfrm>
            <a:off x="4356827" y="5714092"/>
            <a:ext cx="1151277"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latin typeface="Arial Narrow" pitchFamily="34" charset="0"/>
                <a:ea typeface="宋体" charset="-122"/>
                <a:cs typeface="Arial" charset="0"/>
              </a:rPr>
              <a:t>NBCe1</a:t>
            </a:r>
            <a:endParaRPr lang="en-US" altLang="zh-CN" sz="2800" b="1" baseline="30000" dirty="0">
              <a:latin typeface="Arial Narrow" pitchFamily="34" charset="0"/>
              <a:ea typeface="宋体" charset="-122"/>
              <a:cs typeface="Arial" charset="0"/>
            </a:endParaRPr>
          </a:p>
        </p:txBody>
      </p:sp>
      <p:sp>
        <p:nvSpPr>
          <p:cNvPr id="135" name="Rectangle 104"/>
          <p:cNvSpPr>
            <a:spLocks noChangeArrowheads="1"/>
          </p:cNvSpPr>
          <p:nvPr/>
        </p:nvSpPr>
        <p:spPr bwMode="auto">
          <a:xfrm>
            <a:off x="467544" y="483394"/>
            <a:ext cx="1700684" cy="641350"/>
          </a:xfrm>
          <a:prstGeom prst="rect">
            <a:avLst/>
          </a:prstGeom>
          <a:noFill/>
          <a:ln w="9525" algn="ctr">
            <a:noFill/>
            <a:miter lim="800000"/>
            <a:headEnd/>
            <a:tailEnd/>
          </a:ln>
          <a:effectLst/>
        </p:spPr>
        <p:txBody>
          <a:bodyPr wrap="square">
            <a:spAutoFit/>
          </a:bodyPr>
          <a:lstStyle/>
          <a:p>
            <a:pPr>
              <a:spcBef>
                <a:spcPct val="50000"/>
              </a:spcBef>
            </a:pPr>
            <a:r>
              <a:rPr lang="en-US" altLang="zh-CN" sz="3600" b="1" dirty="0" smtClean="0">
                <a:solidFill>
                  <a:srgbClr val="0000FF"/>
                </a:solidFill>
                <a:latin typeface="Arial Narrow" pitchFamily="34" charset="0"/>
                <a:ea typeface="宋体" charset="-122"/>
                <a:cs typeface="Arial" charset="0"/>
              </a:rPr>
              <a:t>NBCe1</a:t>
            </a:r>
            <a:endParaRPr lang="en-US" altLang="zh-CN" sz="3600" b="1" dirty="0">
              <a:solidFill>
                <a:srgbClr val="0000FF"/>
              </a:solidFill>
              <a:latin typeface="Arial Narrow" pitchFamily="34" charset="0"/>
              <a:ea typeface="宋体" charset="-122"/>
              <a:cs typeface="Arial" charset="0"/>
            </a:endParaRPr>
          </a:p>
        </p:txBody>
      </p:sp>
      <p:pic>
        <p:nvPicPr>
          <p:cNvPr id="141" name="Picture 3" descr="C:\Users\Chen Liming\Desktop\pHi-NBCe1.png"/>
          <p:cNvPicPr>
            <a:picLocks noChangeAspect="1" noChangeArrowheads="1"/>
          </p:cNvPicPr>
          <p:nvPr/>
        </p:nvPicPr>
        <p:blipFill>
          <a:blip r:embed="rId5" cstate="print"/>
          <a:srcRect l="13275" r="51079"/>
          <a:stretch>
            <a:fillRect/>
          </a:stretch>
        </p:blipFill>
        <p:spPr bwMode="auto">
          <a:xfrm>
            <a:off x="5561409" y="2868737"/>
            <a:ext cx="869176" cy="1103313"/>
          </a:xfrm>
          <a:prstGeom prst="rect">
            <a:avLst/>
          </a:prstGeom>
          <a:noFill/>
        </p:spPr>
      </p:pic>
      <p:grpSp>
        <p:nvGrpSpPr>
          <p:cNvPr id="11" name="组合 95"/>
          <p:cNvGrpSpPr/>
          <p:nvPr/>
        </p:nvGrpSpPr>
        <p:grpSpPr>
          <a:xfrm>
            <a:off x="4383108" y="1499190"/>
            <a:ext cx="3303816" cy="579432"/>
            <a:chOff x="4383108" y="1499190"/>
            <a:chExt cx="3303816" cy="579432"/>
          </a:xfrm>
        </p:grpSpPr>
        <p:sp>
          <p:nvSpPr>
            <p:cNvPr id="144" name="Line 65"/>
            <p:cNvSpPr>
              <a:spLocks noChangeShapeType="1"/>
            </p:cNvSpPr>
            <p:nvPr/>
          </p:nvSpPr>
          <p:spPr bwMode="auto">
            <a:xfrm flipV="1">
              <a:off x="4800849" y="1986081"/>
              <a:ext cx="2886075"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 name="Line 66"/>
            <p:cNvSpPr>
              <a:spLocks noChangeShapeType="1"/>
            </p:cNvSpPr>
            <p:nvPr/>
          </p:nvSpPr>
          <p:spPr bwMode="auto">
            <a:xfrm flipV="1">
              <a:off x="5378699"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6" name="Line 67"/>
            <p:cNvSpPr>
              <a:spLocks noChangeShapeType="1"/>
            </p:cNvSpPr>
            <p:nvPr/>
          </p:nvSpPr>
          <p:spPr bwMode="auto">
            <a:xfrm flipV="1">
              <a:off x="7471024"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7" name="Text Box 68"/>
            <p:cNvSpPr txBox="1">
              <a:spLocks noChangeArrowheads="1"/>
            </p:cNvSpPr>
            <p:nvPr/>
          </p:nvSpPr>
          <p:spPr bwMode="auto">
            <a:xfrm>
              <a:off x="5636960" y="1499190"/>
              <a:ext cx="1499128" cy="461665"/>
            </a:xfrm>
            <a:prstGeom prst="rect">
              <a:avLst/>
            </a:prstGeom>
            <a:noFill/>
            <a:ln w="9525">
              <a:noFill/>
              <a:miter lim="800000"/>
              <a:headEnd/>
              <a:tailEnd/>
            </a:ln>
            <a:effectLst/>
          </p:spPr>
          <p:txBody>
            <a:bodyPr wrap="none">
              <a:spAutoFit/>
            </a:bodyPr>
            <a:lstStyle/>
            <a:p>
              <a:pPr algn="l" eaLnBrk="1" hangingPunct="1"/>
              <a:r>
                <a:rPr lang="en-US" altLang="zh-CN" sz="2400" b="0" dirty="0" smtClean="0">
                  <a:latin typeface="Arial Narrow" pitchFamily="34" charset="0"/>
                  <a:ea typeface="宋体" charset="-122"/>
                  <a:cs typeface="Arial" charset="0"/>
                </a:rPr>
                <a:t>CO</a:t>
              </a:r>
              <a:r>
                <a:rPr lang="en-US" altLang="zh-CN" sz="2400" b="0" baseline="-25000" dirty="0" smtClean="0">
                  <a:latin typeface="Arial Narrow" pitchFamily="34" charset="0"/>
                  <a:ea typeface="宋体" charset="-122"/>
                  <a:cs typeface="Arial" charset="0"/>
                </a:rPr>
                <a:t>2</a:t>
              </a:r>
              <a:r>
                <a:rPr lang="en-US" altLang="zh-CN" sz="2400" b="0" dirty="0" smtClean="0">
                  <a:latin typeface="Arial Narrow" pitchFamily="34" charset="0"/>
                  <a:ea typeface="宋体" charset="-122"/>
                  <a:cs typeface="Arial" charset="0"/>
                </a:rPr>
                <a:t>/HCO</a:t>
              </a:r>
              <a:r>
                <a:rPr lang="en-US" altLang="zh-CN" sz="2400" b="0" baseline="-25000" dirty="0" smtClean="0">
                  <a:latin typeface="Arial Narrow" pitchFamily="34" charset="0"/>
                  <a:ea typeface="宋体" charset="-122"/>
                  <a:cs typeface="Arial" charset="0"/>
                </a:rPr>
                <a:t>3</a:t>
              </a:r>
              <a:r>
                <a:rPr lang="en-US" altLang="zh-CN" sz="2400" b="0" baseline="30000" dirty="0" smtClean="0">
                  <a:latin typeface="Times New Roman"/>
                  <a:ea typeface="宋体" charset="-122"/>
                  <a:cs typeface="Times New Roman"/>
                </a:rPr>
                <a:t>−</a:t>
              </a:r>
              <a:endParaRPr lang="en-US" altLang="zh-CN" sz="2400" b="0" baseline="30000" dirty="0">
                <a:latin typeface="Arial Narrow" pitchFamily="34" charset="0"/>
                <a:ea typeface="宋体" charset="-122"/>
                <a:cs typeface="Arial" charset="0"/>
              </a:endParaRPr>
            </a:p>
          </p:txBody>
        </p:sp>
        <p:sp>
          <p:nvSpPr>
            <p:cNvPr id="153" name="Text Box 74"/>
            <p:cNvSpPr txBox="1">
              <a:spLocks noChangeArrowheads="1"/>
            </p:cNvSpPr>
            <p:nvPr/>
          </p:nvSpPr>
          <p:spPr bwMode="auto">
            <a:xfrm>
              <a:off x="4383108" y="1499190"/>
              <a:ext cx="1040670" cy="461665"/>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HEPES</a:t>
              </a:r>
            </a:p>
          </p:txBody>
        </p:sp>
      </p:grpSp>
      <p:sp>
        <p:nvSpPr>
          <p:cNvPr id="114" name="Text Box 58"/>
          <p:cNvSpPr txBox="1">
            <a:spLocks noChangeArrowheads="1"/>
          </p:cNvSpPr>
          <p:nvPr/>
        </p:nvSpPr>
        <p:spPr bwMode="auto">
          <a:xfrm>
            <a:off x="47236" y="3492378"/>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15" name="Text Box 59"/>
          <p:cNvSpPr txBox="1">
            <a:spLocks noChangeArrowheads="1"/>
          </p:cNvSpPr>
          <p:nvPr/>
        </p:nvSpPr>
        <p:spPr bwMode="auto">
          <a:xfrm>
            <a:off x="1842459" y="3952106"/>
            <a:ext cx="1058303"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3</a:t>
            </a:r>
          </a:p>
        </p:txBody>
      </p:sp>
      <p:sp>
        <p:nvSpPr>
          <p:cNvPr id="116" name="Text Box 60"/>
          <p:cNvSpPr txBox="1">
            <a:spLocks noChangeArrowheads="1"/>
          </p:cNvSpPr>
          <p:nvPr/>
        </p:nvSpPr>
        <p:spPr bwMode="auto">
          <a:xfrm>
            <a:off x="3031516" y="3491991"/>
            <a:ext cx="567784"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30000" dirty="0">
                <a:latin typeface="Arial Narrow" pitchFamily="34" charset="0"/>
                <a:ea typeface="宋体" charset="-122"/>
                <a:cs typeface="Arial" charset="0"/>
              </a:rPr>
              <a:t>+ </a:t>
            </a:r>
          </a:p>
        </p:txBody>
      </p:sp>
      <p:sp>
        <p:nvSpPr>
          <p:cNvPr id="117" name="Text Box 61"/>
          <p:cNvSpPr txBox="1">
            <a:spLocks noChangeArrowheads="1"/>
          </p:cNvSpPr>
          <p:nvPr/>
        </p:nvSpPr>
        <p:spPr bwMode="auto">
          <a:xfrm flipH="1">
            <a:off x="972431" y="3491991"/>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18" name="Text Box 62"/>
          <p:cNvSpPr txBox="1">
            <a:spLocks noChangeArrowheads="1"/>
          </p:cNvSpPr>
          <p:nvPr/>
        </p:nvSpPr>
        <p:spPr bwMode="auto">
          <a:xfrm flipH="1">
            <a:off x="977194" y="4360073"/>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O</a:t>
            </a:r>
          </a:p>
        </p:txBody>
      </p:sp>
      <p:sp>
        <p:nvSpPr>
          <p:cNvPr id="120" name="Text Box 60"/>
          <p:cNvSpPr txBox="1">
            <a:spLocks noChangeArrowheads="1"/>
          </p:cNvSpPr>
          <p:nvPr/>
        </p:nvSpPr>
        <p:spPr bwMode="auto">
          <a:xfrm>
            <a:off x="2807898" y="4360073"/>
            <a:ext cx="1083951"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
        <p:nvSpPr>
          <p:cNvPr id="185" name="Line 83"/>
          <p:cNvSpPr>
            <a:spLocks noChangeShapeType="1"/>
          </p:cNvSpPr>
          <p:nvPr/>
        </p:nvSpPr>
        <p:spPr bwMode="auto">
          <a:xfrm flipH="1">
            <a:off x="687544" y="3731456"/>
            <a:ext cx="360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pic>
        <p:nvPicPr>
          <p:cNvPr id="119" name="Picture 3" descr="C:\Users\Chen Liming\Desktop\pHi-NBCe1.png"/>
          <p:cNvPicPr>
            <a:picLocks noChangeAspect="1" noChangeArrowheads="1"/>
          </p:cNvPicPr>
          <p:nvPr/>
        </p:nvPicPr>
        <p:blipFill>
          <a:blip r:embed="rId5" cstate="print"/>
          <a:srcRect l="5183" r="86725"/>
          <a:stretch>
            <a:fillRect/>
          </a:stretch>
        </p:blipFill>
        <p:spPr bwMode="auto">
          <a:xfrm>
            <a:off x="5364088" y="2868737"/>
            <a:ext cx="197321" cy="1103313"/>
          </a:xfrm>
          <a:prstGeom prst="rect">
            <a:avLst/>
          </a:prstGeom>
          <a:noFill/>
        </p:spPr>
      </p:pic>
      <p:grpSp>
        <p:nvGrpSpPr>
          <p:cNvPr id="130" name="组合 135"/>
          <p:cNvGrpSpPr/>
          <p:nvPr/>
        </p:nvGrpSpPr>
        <p:grpSpPr>
          <a:xfrm flipH="1">
            <a:off x="2825902" y="4005059"/>
            <a:ext cx="389562" cy="435852"/>
            <a:chOff x="1446126" y="4005069"/>
            <a:chExt cx="389562" cy="435852"/>
          </a:xfrm>
        </p:grpSpPr>
        <p:grpSp>
          <p:nvGrpSpPr>
            <p:cNvPr id="131" name="组合 114"/>
            <p:cNvGrpSpPr/>
            <p:nvPr/>
          </p:nvGrpSpPr>
          <p:grpSpPr>
            <a:xfrm>
              <a:off x="1446126" y="4005069"/>
              <a:ext cx="336838" cy="435852"/>
              <a:chOff x="1786890" y="4869160"/>
              <a:chExt cx="264830" cy="500806"/>
            </a:xfrm>
          </p:grpSpPr>
          <p:sp>
            <p:nvSpPr>
              <p:cNvPr id="136" name="任意多边形 135"/>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sp>
            <p:nvSpPr>
              <p:cNvPr id="137" name="任意多边形 136"/>
              <p:cNvSpPr/>
              <p:nvPr/>
            </p:nvSpPr>
            <p:spPr>
              <a:xfrm flipV="1">
                <a:off x="1786890" y="5115948"/>
                <a:ext cx="264830" cy="254018"/>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grpSp>
        <p:sp>
          <p:nvSpPr>
            <p:cNvPr id="132" name="Line 83"/>
            <p:cNvSpPr>
              <a:spLocks noChangeShapeType="1"/>
            </p:cNvSpPr>
            <p:nvPr/>
          </p:nvSpPr>
          <p:spPr bwMode="auto">
            <a:xfrm>
              <a:off x="1763688" y="4222995"/>
              <a:ext cx="72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grpSp>
        <p:nvGrpSpPr>
          <p:cNvPr id="149" name="组合 114"/>
          <p:cNvGrpSpPr/>
          <p:nvPr/>
        </p:nvGrpSpPr>
        <p:grpSpPr>
          <a:xfrm>
            <a:off x="1446126" y="4005059"/>
            <a:ext cx="336838" cy="435857"/>
            <a:chOff x="1786890" y="4869160"/>
            <a:chExt cx="264830" cy="500813"/>
          </a:xfrm>
        </p:grpSpPr>
        <p:sp>
          <p:nvSpPr>
            <p:cNvPr id="154" name="任意多边形 153"/>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60" name="任意多边形 159"/>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sp>
        <p:nvSpPr>
          <p:cNvPr id="168" name="Rectangle 40"/>
          <p:cNvSpPr>
            <a:spLocks noChangeArrowheads="1"/>
          </p:cNvSpPr>
          <p:nvPr/>
        </p:nvSpPr>
        <p:spPr bwMode="auto">
          <a:xfrm>
            <a:off x="1907704" y="3167390"/>
            <a:ext cx="838691"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solidFill>
                  <a:srgbClr val="0000FF"/>
                </a:solidFill>
                <a:latin typeface="Arial Narrow" pitchFamily="34" charset="0"/>
                <a:ea typeface="宋体" charset="-122"/>
                <a:cs typeface="Arial" charset="0"/>
              </a:rPr>
              <a:t>pH </a:t>
            </a:r>
            <a:r>
              <a:rPr lang="en-US" altLang="zh-CN" sz="2800" b="1" dirty="0" smtClean="0">
                <a:solidFill>
                  <a:srgbClr val="0000FF"/>
                </a:solidFill>
                <a:latin typeface="Arial Narrow" pitchFamily="34" charset="0"/>
                <a:ea typeface="宋体" charset="-122"/>
                <a:cs typeface="Times New Roman"/>
              </a:rPr>
              <a:t>↑</a:t>
            </a:r>
            <a:endParaRPr lang="en-US" altLang="zh-CN" sz="2800" b="1" baseline="30000" dirty="0">
              <a:solidFill>
                <a:srgbClr val="0000FF"/>
              </a:solidFill>
              <a:latin typeface="Arial Narrow" pitchFamily="34" charset="0"/>
              <a:ea typeface="宋体" charset="-122"/>
              <a:cs typeface="Arial" charset="0"/>
            </a:endParaRPr>
          </a:p>
        </p:txBody>
      </p:sp>
    </p:spTree>
    <p:custDataLst>
      <p:tags r:id="rId1"/>
    </p:custDataLst>
    <p:extLst>
      <p:ext uri="{BB962C8B-B14F-4D97-AF65-F5344CB8AC3E}">
        <p14:creationId xmlns="" xmlns:p14="http://schemas.microsoft.com/office/powerpoint/2010/main" val="2893069305"/>
      </p:ext>
    </p:extLst>
  </p:cSld>
  <p:clrMapOvr>
    <a:masterClrMapping/>
  </p:clrMapOvr>
  <p:transition advTm="3890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dissolv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wipe(left)">
                                      <p:cBhvr>
                                        <p:cTn id="12" dur="500"/>
                                        <p:tgtEl>
                                          <p:spTgt spid="14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698"/>
                                        </p:tgtEl>
                                        <p:attrNameLst>
                                          <p:attrName>style.visibility</p:attrName>
                                        </p:attrNameLst>
                                      </p:cBhvr>
                                      <p:to>
                                        <p:strVal val="visible"/>
                                      </p:to>
                                    </p:set>
                                    <p:animEffect transition="in" filter="wipe(left)">
                                      <p:cBhvr>
                                        <p:cTn id="17" dur="500"/>
                                        <p:tgtEl>
                                          <p:spTgt spid="296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10786"/>
                                        </p:tgtEl>
                                        <p:attrNameLst>
                                          <p:attrName>style.visibility</p:attrName>
                                        </p:attrNameLst>
                                      </p:cBhvr>
                                      <p:to>
                                        <p:strVal val="visible"/>
                                      </p:to>
                                    </p:set>
                                    <p:animEffect transition="in" filter="wipe(left)">
                                      <p:cBhvr>
                                        <p:cTn id="22" dur="500"/>
                                        <p:tgtEl>
                                          <p:spTgt spid="1310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86" grpId="0" animBg="1"/>
      <p:bldP spid="1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3"/>
          <p:cNvGrpSpPr/>
          <p:nvPr/>
        </p:nvGrpSpPr>
        <p:grpSpPr>
          <a:xfrm>
            <a:off x="4202274" y="2571314"/>
            <a:ext cx="4845797" cy="2191113"/>
            <a:chOff x="4174036" y="2513430"/>
            <a:chExt cx="4845797" cy="2191113"/>
          </a:xfrm>
        </p:grpSpPr>
        <p:sp>
          <p:nvSpPr>
            <p:cNvPr id="155" name="Rectangle 5"/>
            <p:cNvSpPr>
              <a:spLocks noChangeArrowheads="1"/>
            </p:cNvSpPr>
            <p:nvPr/>
          </p:nvSpPr>
          <p:spPr bwMode="auto">
            <a:xfrm flipH="1">
              <a:off x="7913970" y="4250988"/>
              <a:ext cx="506413"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-120</a:t>
              </a:r>
            </a:p>
          </p:txBody>
        </p:sp>
        <p:sp>
          <p:nvSpPr>
            <p:cNvPr id="156" name="Rectangle 7"/>
            <p:cNvSpPr>
              <a:spLocks noChangeArrowheads="1"/>
            </p:cNvSpPr>
            <p:nvPr/>
          </p:nvSpPr>
          <p:spPr bwMode="auto">
            <a:xfrm flipH="1">
              <a:off x="7913970" y="365977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-80</a:t>
              </a:r>
            </a:p>
          </p:txBody>
        </p:sp>
        <p:sp>
          <p:nvSpPr>
            <p:cNvPr id="157" name="Rectangle 9"/>
            <p:cNvSpPr>
              <a:spLocks noChangeArrowheads="1"/>
            </p:cNvSpPr>
            <p:nvPr/>
          </p:nvSpPr>
          <p:spPr bwMode="auto">
            <a:xfrm flipH="1">
              <a:off x="7913970" y="305652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-40</a:t>
              </a:r>
            </a:p>
          </p:txBody>
        </p:sp>
        <p:sp>
          <p:nvSpPr>
            <p:cNvPr id="158" name="Rectangle 11"/>
            <p:cNvSpPr>
              <a:spLocks noChangeArrowheads="1"/>
            </p:cNvSpPr>
            <p:nvPr/>
          </p:nvSpPr>
          <p:spPr bwMode="auto">
            <a:xfrm flipH="1">
              <a:off x="7998194" y="2513430"/>
              <a:ext cx="141288" cy="369888"/>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FF0000"/>
                  </a:solidFill>
                  <a:latin typeface="Arial Narrow" pitchFamily="34" charset="0"/>
                  <a:ea typeface="宋体" charset="-122"/>
                  <a:cs typeface="Arial" charset="0"/>
                </a:rPr>
                <a:t>0</a:t>
              </a:r>
            </a:p>
          </p:txBody>
        </p:sp>
        <p:sp>
          <p:nvSpPr>
            <p:cNvPr id="159" name="Rectangle 12"/>
            <p:cNvSpPr>
              <a:spLocks noChangeArrowheads="1"/>
            </p:cNvSpPr>
            <p:nvPr/>
          </p:nvSpPr>
          <p:spPr bwMode="auto">
            <a:xfrm flipH="1">
              <a:off x="8266779" y="3131219"/>
              <a:ext cx="753054" cy="738664"/>
            </a:xfrm>
            <a:prstGeom prst="rect">
              <a:avLst/>
            </a:prstGeom>
            <a:noFill/>
            <a:ln w="9525">
              <a:noFill/>
              <a:miter lim="800000"/>
              <a:headEnd/>
              <a:tailEnd/>
            </a:ln>
          </p:spPr>
          <p:txBody>
            <a:bodyPr wrap="square" lIns="0" tIns="0" rIns="0" bIns="0">
              <a:spAutoFit/>
            </a:bodyPr>
            <a:lstStyle/>
            <a:p>
              <a:pPr algn="ctr" eaLnBrk="1" hangingPunct="1"/>
              <a:r>
                <a:rPr lang="en-US" altLang="zh-CN" sz="2400" b="1" i="1" dirty="0" err="1">
                  <a:solidFill>
                    <a:srgbClr val="FF0000"/>
                  </a:solidFill>
                  <a:latin typeface="Arial Narrow" pitchFamily="34" charset="0"/>
                  <a:ea typeface="宋体" charset="-122"/>
                  <a:cs typeface="Arial" charset="0"/>
                </a:rPr>
                <a:t>V</a:t>
              </a:r>
              <a:r>
                <a:rPr lang="en-US" altLang="zh-CN" sz="2400" b="1" i="1" baseline="-25000" dirty="0" err="1">
                  <a:solidFill>
                    <a:srgbClr val="FF0000"/>
                  </a:solidFill>
                  <a:latin typeface="Arial Narrow" pitchFamily="34" charset="0"/>
                  <a:ea typeface="宋体" charset="-122"/>
                  <a:cs typeface="Arial" charset="0"/>
                </a:rPr>
                <a:t>m</a:t>
              </a:r>
              <a:endParaRPr lang="en-US" altLang="zh-CN" sz="2400" b="1" i="1" baseline="-25000" dirty="0">
                <a:solidFill>
                  <a:srgbClr val="FF0000"/>
                </a:solidFill>
                <a:latin typeface="Arial Narrow" pitchFamily="34" charset="0"/>
                <a:ea typeface="宋体" charset="-122"/>
                <a:cs typeface="Arial" charset="0"/>
              </a:endParaRPr>
            </a:p>
            <a:p>
              <a:pPr algn="ctr" eaLnBrk="1" hangingPunct="1"/>
              <a:r>
                <a:rPr lang="en-US" altLang="zh-CN" sz="2400" b="1" dirty="0">
                  <a:solidFill>
                    <a:srgbClr val="FF0000"/>
                  </a:solidFill>
                  <a:latin typeface="Arial Narrow" pitchFamily="34" charset="0"/>
                  <a:ea typeface="宋体" charset="-122"/>
                  <a:cs typeface="Arial" charset="0"/>
                </a:rPr>
                <a:t>(mV)</a:t>
              </a:r>
            </a:p>
          </p:txBody>
        </p:sp>
        <p:grpSp>
          <p:nvGrpSpPr>
            <p:cNvPr id="3" name="Group 13"/>
            <p:cNvGrpSpPr>
              <a:grpSpLocks/>
            </p:cNvGrpSpPr>
            <p:nvPr/>
          </p:nvGrpSpPr>
          <p:grpSpPr bwMode="auto">
            <a:xfrm flipH="1">
              <a:off x="7742520" y="2648619"/>
              <a:ext cx="92075" cy="1827213"/>
              <a:chOff x="2407" y="486"/>
              <a:chExt cx="69" cy="1289"/>
            </a:xfrm>
          </p:grpSpPr>
          <p:sp>
            <p:nvSpPr>
              <p:cNvPr id="176" name="Line 1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sz="2800">
                  <a:latin typeface="Arial Narrow" pitchFamily="34" charset="0"/>
                </a:endParaRPr>
              </a:p>
            </p:txBody>
          </p:sp>
          <p:sp>
            <p:nvSpPr>
              <p:cNvPr id="177" name="Line 1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8" name="Line 1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9" name="Line 1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0" name="Line 1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1" name="Line 1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2" name="Line 2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83" name="Line 2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grpSp>
        <p:sp>
          <p:nvSpPr>
            <p:cNvPr id="161" name="Rectangle 23"/>
            <p:cNvSpPr>
              <a:spLocks noChangeArrowheads="1"/>
            </p:cNvSpPr>
            <p:nvPr/>
          </p:nvSpPr>
          <p:spPr bwMode="auto">
            <a:xfrm flipH="1">
              <a:off x="4671967" y="397167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7.1</a:t>
              </a:r>
            </a:p>
          </p:txBody>
        </p:sp>
        <p:sp>
          <p:nvSpPr>
            <p:cNvPr id="162" name="Rectangle 24"/>
            <p:cNvSpPr>
              <a:spLocks noChangeArrowheads="1"/>
            </p:cNvSpPr>
            <p:nvPr/>
          </p:nvSpPr>
          <p:spPr bwMode="auto">
            <a:xfrm flipH="1">
              <a:off x="4671967" y="360972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7.2</a:t>
              </a:r>
            </a:p>
          </p:txBody>
        </p:sp>
        <p:sp>
          <p:nvSpPr>
            <p:cNvPr id="163" name="Rectangle 25"/>
            <p:cNvSpPr>
              <a:spLocks noChangeArrowheads="1"/>
            </p:cNvSpPr>
            <p:nvPr/>
          </p:nvSpPr>
          <p:spPr bwMode="auto">
            <a:xfrm flipH="1">
              <a:off x="4671967" y="32461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7.3</a:t>
              </a:r>
            </a:p>
          </p:txBody>
        </p:sp>
        <p:sp>
          <p:nvSpPr>
            <p:cNvPr id="164" name="Rectangle 26"/>
            <p:cNvSpPr>
              <a:spLocks noChangeArrowheads="1"/>
            </p:cNvSpPr>
            <p:nvPr/>
          </p:nvSpPr>
          <p:spPr bwMode="auto">
            <a:xfrm flipH="1">
              <a:off x="4671967" y="288423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7.4</a:t>
              </a:r>
            </a:p>
          </p:txBody>
        </p:sp>
        <p:sp>
          <p:nvSpPr>
            <p:cNvPr id="165" name="Rectangle 27"/>
            <p:cNvSpPr>
              <a:spLocks noChangeArrowheads="1"/>
            </p:cNvSpPr>
            <p:nvPr/>
          </p:nvSpPr>
          <p:spPr bwMode="auto">
            <a:xfrm flipH="1">
              <a:off x="4671967" y="25222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008000"/>
                  </a:solidFill>
                  <a:latin typeface="Arial Narrow" pitchFamily="34" charset="0"/>
                  <a:ea typeface="宋体" charset="-122"/>
                  <a:cs typeface="Arial" charset="0"/>
                </a:rPr>
                <a:t>7.5</a:t>
              </a:r>
            </a:p>
          </p:txBody>
        </p:sp>
        <p:sp>
          <p:nvSpPr>
            <p:cNvPr id="166" name="Rectangle 28"/>
            <p:cNvSpPr>
              <a:spLocks noChangeArrowheads="1"/>
            </p:cNvSpPr>
            <p:nvPr/>
          </p:nvSpPr>
          <p:spPr bwMode="auto">
            <a:xfrm flipH="1">
              <a:off x="4174036" y="3346782"/>
              <a:ext cx="383118" cy="369332"/>
            </a:xfrm>
            <a:prstGeom prst="rect">
              <a:avLst/>
            </a:prstGeom>
            <a:noFill/>
            <a:ln w="9525">
              <a:noFill/>
              <a:miter lim="800000"/>
              <a:headEnd/>
              <a:tailEnd/>
            </a:ln>
          </p:spPr>
          <p:txBody>
            <a:bodyPr wrap="none" lIns="0" tIns="0" rIns="0" bIns="0">
              <a:spAutoFit/>
            </a:bodyPr>
            <a:lstStyle/>
            <a:p>
              <a:pPr algn="l" eaLnBrk="1" hangingPunct="1"/>
              <a:r>
                <a:rPr lang="en-US" altLang="zh-CN" sz="2400" b="1">
                  <a:solidFill>
                    <a:srgbClr val="008000"/>
                  </a:solidFill>
                  <a:latin typeface="Arial Narrow" pitchFamily="34" charset="0"/>
                  <a:ea typeface="宋体" charset="-122"/>
                  <a:cs typeface="Arial" charset="0"/>
                </a:rPr>
                <a:t>pH</a:t>
              </a:r>
              <a:r>
                <a:rPr lang="en-US" altLang="zh-CN" sz="2400" b="1" baseline="-25000">
                  <a:solidFill>
                    <a:srgbClr val="008000"/>
                  </a:solidFill>
                  <a:latin typeface="Arial Narrow" pitchFamily="34" charset="0"/>
                  <a:ea typeface="宋体" charset="-122"/>
                  <a:cs typeface="Arial" charset="0"/>
                </a:rPr>
                <a:t>i</a:t>
              </a:r>
            </a:p>
          </p:txBody>
        </p:sp>
        <p:sp>
          <p:nvSpPr>
            <p:cNvPr id="167" name="Rectangle 29"/>
            <p:cNvSpPr>
              <a:spLocks noChangeArrowheads="1"/>
            </p:cNvSpPr>
            <p:nvPr/>
          </p:nvSpPr>
          <p:spPr bwMode="auto">
            <a:xfrm flipH="1">
              <a:off x="4671967" y="4335211"/>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7.0</a:t>
              </a:r>
            </a:p>
          </p:txBody>
        </p:sp>
        <p:grpSp>
          <p:nvGrpSpPr>
            <p:cNvPr id="4" name="Group 30"/>
            <p:cNvGrpSpPr>
              <a:grpSpLocks/>
            </p:cNvGrpSpPr>
            <p:nvPr/>
          </p:nvGrpSpPr>
          <p:grpSpPr bwMode="auto">
            <a:xfrm flipH="1">
              <a:off x="5094580" y="2660650"/>
              <a:ext cx="111125" cy="1828800"/>
              <a:chOff x="3085" y="1426"/>
              <a:chExt cx="70" cy="1152"/>
            </a:xfrm>
          </p:grpSpPr>
          <p:sp>
            <p:nvSpPr>
              <p:cNvPr id="169" name="Line 3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sz="2800">
                  <a:latin typeface="Arial Narrow" pitchFamily="34" charset="0"/>
                </a:endParaRPr>
              </a:p>
            </p:txBody>
          </p:sp>
          <p:sp>
            <p:nvSpPr>
              <p:cNvPr id="170" name="Line 3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1" name="Line 3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2" name="Line 3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3" name="Line 3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4" name="Line 3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5" name="Line 3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grpSp>
      </p:grpSp>
      <p:pic>
        <p:nvPicPr>
          <p:cNvPr id="29698" name="Picture 2" descr="C:\Users\Chen Liming\Desktop\Vm-NBCe1.png"/>
          <p:cNvPicPr>
            <a:picLocks noChangeAspect="1" noChangeArrowheads="1"/>
          </p:cNvPicPr>
          <p:nvPr/>
        </p:nvPicPr>
        <p:blipFill>
          <a:blip r:embed="rId4" cstate="print"/>
          <a:srcRect r="51926"/>
          <a:stretch>
            <a:fillRect/>
          </a:stretch>
        </p:blipFill>
        <p:spPr bwMode="auto">
          <a:xfrm>
            <a:off x="5253261" y="2744912"/>
            <a:ext cx="1172244" cy="1762125"/>
          </a:xfrm>
          <a:prstGeom prst="rect">
            <a:avLst/>
          </a:prstGeom>
          <a:noFill/>
        </p:spPr>
      </p:pic>
      <p:pic>
        <p:nvPicPr>
          <p:cNvPr id="29699" name="Picture 3" descr="C:\Users\Chen Liming\Desktop\pHi-NBCe1.png"/>
          <p:cNvPicPr>
            <a:picLocks noChangeAspect="1" noChangeArrowheads="1"/>
          </p:cNvPicPr>
          <p:nvPr/>
        </p:nvPicPr>
        <p:blipFill>
          <a:blip r:embed="rId5" cstate="print"/>
          <a:srcRect r="94496"/>
          <a:stretch>
            <a:fillRect/>
          </a:stretch>
        </p:blipFill>
        <p:spPr bwMode="auto">
          <a:xfrm>
            <a:off x="5237703" y="2868737"/>
            <a:ext cx="134196" cy="1103313"/>
          </a:xfrm>
          <a:prstGeom prst="rect">
            <a:avLst/>
          </a:prstGeom>
          <a:noFill/>
        </p:spPr>
      </p:pic>
      <p:sp>
        <p:nvSpPr>
          <p:cNvPr id="1310895" name="Rectangle 175"/>
          <p:cNvSpPr>
            <a:spLocks noChangeArrowheads="1"/>
          </p:cNvSpPr>
          <p:nvPr/>
        </p:nvSpPr>
        <p:spPr bwMode="auto">
          <a:xfrm>
            <a:off x="6420073" y="2460749"/>
            <a:ext cx="714375" cy="2063750"/>
          </a:xfrm>
          <a:prstGeom prst="rect">
            <a:avLst/>
          </a:prstGeom>
          <a:solidFill>
            <a:schemeClr val="accent5">
              <a:lumMod val="60000"/>
              <a:lumOff val="40000"/>
            </a:schemeClr>
          </a:solidFill>
          <a:ln w="9525" algn="ctr">
            <a:noFill/>
            <a:miter lim="800000"/>
            <a:headEnd/>
            <a:tailEnd/>
          </a:ln>
          <a:effectLst/>
        </p:spPr>
        <p:txBody>
          <a:bodyPr wrap="none" anchor="ctr"/>
          <a:lstStyle/>
          <a:p>
            <a:endParaRPr lang="zh-CN" altLang="en-US"/>
          </a:p>
        </p:txBody>
      </p:sp>
      <p:sp>
        <p:nvSpPr>
          <p:cNvPr id="1310786" name="Line 66"/>
          <p:cNvSpPr>
            <a:spLocks noChangeShapeType="1"/>
          </p:cNvSpPr>
          <p:nvPr/>
        </p:nvSpPr>
        <p:spPr bwMode="auto">
          <a:xfrm rot="-120000" flipV="1">
            <a:off x="5551972" y="2996951"/>
            <a:ext cx="854135" cy="346446"/>
          </a:xfrm>
          <a:prstGeom prst="line">
            <a:avLst/>
          </a:prstGeom>
          <a:noFill/>
          <a:ln w="28575">
            <a:solidFill>
              <a:srgbClr val="0000FF"/>
            </a:solidFill>
            <a:prstDash val="sysDash"/>
            <a:round/>
            <a:headEnd/>
            <a:tailEnd/>
          </a:ln>
          <a:effectLst/>
        </p:spPr>
        <p:txBody>
          <a:bodyPr/>
          <a:lstStyle/>
          <a:p>
            <a:endParaRPr lang="zh-CN" altLang="en-US"/>
          </a:p>
        </p:txBody>
      </p:sp>
      <p:grpSp>
        <p:nvGrpSpPr>
          <p:cNvPr id="5" name="Group 77"/>
          <p:cNvGrpSpPr>
            <a:grpSpLocks/>
          </p:cNvGrpSpPr>
          <p:nvPr/>
        </p:nvGrpSpPr>
        <p:grpSpPr bwMode="auto">
          <a:xfrm>
            <a:off x="5781898" y="4045074"/>
            <a:ext cx="588963" cy="406400"/>
            <a:chOff x="3790" y="2412"/>
            <a:chExt cx="371" cy="256"/>
          </a:xfrm>
        </p:grpSpPr>
        <p:grpSp>
          <p:nvGrpSpPr>
            <p:cNvPr id="6" name="Group 78"/>
            <p:cNvGrpSpPr>
              <a:grpSpLocks/>
            </p:cNvGrpSpPr>
            <p:nvPr/>
          </p:nvGrpSpPr>
          <p:grpSpPr bwMode="auto">
            <a:xfrm>
              <a:off x="3883" y="2607"/>
              <a:ext cx="215" cy="61"/>
              <a:chOff x="1536" y="1006"/>
              <a:chExt cx="294" cy="69"/>
            </a:xfrm>
          </p:grpSpPr>
          <p:sp>
            <p:nvSpPr>
              <p:cNvPr id="1310799" name="Line 79"/>
              <p:cNvSpPr>
                <a:spLocks noChangeShapeType="1"/>
              </p:cNvSpPr>
              <p:nvPr/>
            </p:nvSpPr>
            <p:spPr bwMode="auto">
              <a:xfrm>
                <a:off x="1536" y="1008"/>
                <a:ext cx="294" cy="0"/>
              </a:xfrm>
              <a:prstGeom prst="line">
                <a:avLst/>
              </a:prstGeom>
              <a:noFill/>
              <a:ln w="19050">
                <a:solidFill>
                  <a:schemeClr val="tx1"/>
                </a:solidFill>
                <a:round/>
                <a:headEnd/>
                <a:tailEnd/>
              </a:ln>
              <a:effectLst/>
            </p:spPr>
            <p:txBody>
              <a:bodyPr/>
              <a:lstStyle/>
              <a:p>
                <a:endParaRPr lang="zh-CN" altLang="en-US"/>
              </a:p>
            </p:txBody>
          </p:sp>
          <p:sp>
            <p:nvSpPr>
              <p:cNvPr id="1310800" name="Line 80"/>
              <p:cNvSpPr>
                <a:spLocks noChangeShapeType="1"/>
              </p:cNvSpPr>
              <p:nvPr/>
            </p:nvSpPr>
            <p:spPr bwMode="auto">
              <a:xfrm>
                <a:off x="1542" y="1006"/>
                <a:ext cx="0" cy="69"/>
              </a:xfrm>
              <a:prstGeom prst="line">
                <a:avLst/>
              </a:prstGeom>
              <a:noFill/>
              <a:ln w="19050">
                <a:solidFill>
                  <a:schemeClr val="tx1"/>
                </a:solidFill>
                <a:round/>
                <a:headEnd/>
                <a:tailEnd/>
              </a:ln>
              <a:effectLst/>
            </p:spPr>
            <p:txBody>
              <a:bodyPr/>
              <a:lstStyle/>
              <a:p>
                <a:endParaRPr lang="zh-CN" altLang="en-US"/>
              </a:p>
            </p:txBody>
          </p:sp>
          <p:sp>
            <p:nvSpPr>
              <p:cNvPr id="1310801" name="Line 81"/>
              <p:cNvSpPr>
                <a:spLocks noChangeShapeType="1"/>
              </p:cNvSpPr>
              <p:nvPr/>
            </p:nvSpPr>
            <p:spPr bwMode="auto">
              <a:xfrm>
                <a:off x="1824" y="1006"/>
                <a:ext cx="0" cy="69"/>
              </a:xfrm>
              <a:prstGeom prst="line">
                <a:avLst/>
              </a:prstGeom>
              <a:noFill/>
              <a:ln w="19050">
                <a:solidFill>
                  <a:schemeClr val="tx1"/>
                </a:solidFill>
                <a:round/>
                <a:headEnd/>
                <a:tailEnd/>
              </a:ln>
              <a:effectLst/>
            </p:spPr>
            <p:txBody>
              <a:bodyPr/>
              <a:lstStyle/>
              <a:p>
                <a:endParaRPr lang="zh-CN" altLang="en-US"/>
              </a:p>
            </p:txBody>
          </p:sp>
        </p:grpSp>
        <p:sp>
          <p:nvSpPr>
            <p:cNvPr id="1310802" name="Text Box 82"/>
            <p:cNvSpPr txBox="1">
              <a:spLocks noChangeArrowheads="1"/>
            </p:cNvSpPr>
            <p:nvPr/>
          </p:nvSpPr>
          <p:spPr bwMode="auto">
            <a:xfrm>
              <a:off x="3790" y="2412"/>
              <a:ext cx="371" cy="212"/>
            </a:xfrm>
            <a:prstGeom prst="rect">
              <a:avLst/>
            </a:prstGeom>
            <a:noFill/>
            <a:ln w="9525">
              <a:noFill/>
              <a:miter lim="800000"/>
              <a:headEnd/>
              <a:tailEnd/>
            </a:ln>
            <a:effectLst/>
          </p:spPr>
          <p:txBody>
            <a:bodyPr wrap="none">
              <a:spAutoFit/>
            </a:bodyPr>
            <a:lstStyle/>
            <a:p>
              <a:pPr algn="l"/>
              <a:r>
                <a:rPr lang="en-US" altLang="zh-CN" sz="1600" b="0">
                  <a:latin typeface="Arial Narrow" pitchFamily="34" charset="0"/>
                  <a:ea typeface="宋体" charset="-122"/>
                </a:rPr>
                <a:t>5 min</a:t>
              </a:r>
            </a:p>
          </p:txBody>
        </p:sp>
      </p:grpSp>
      <p:sp>
        <p:nvSpPr>
          <p:cNvPr id="1310850" name="Line 130"/>
          <p:cNvSpPr>
            <a:spLocks noChangeShapeType="1"/>
          </p:cNvSpPr>
          <p:nvPr/>
        </p:nvSpPr>
        <p:spPr bwMode="auto">
          <a:xfrm>
            <a:off x="55563" y="1112838"/>
            <a:ext cx="8964612" cy="0"/>
          </a:xfrm>
          <a:prstGeom prst="line">
            <a:avLst/>
          </a:prstGeom>
          <a:noFill/>
          <a:ln w="28575">
            <a:solidFill>
              <a:srgbClr val="CC0000"/>
            </a:solidFill>
            <a:round/>
            <a:headEnd/>
            <a:tailEnd/>
          </a:ln>
          <a:effectLst/>
        </p:spPr>
        <p:txBody>
          <a:bodyPr/>
          <a:lstStyle/>
          <a:p>
            <a:endParaRPr lang="zh-CN" altLang="en-US"/>
          </a:p>
        </p:txBody>
      </p:sp>
      <p:sp>
        <p:nvSpPr>
          <p:cNvPr id="97" name="椭圆 96"/>
          <p:cNvSpPr/>
          <p:nvPr/>
        </p:nvSpPr>
        <p:spPr>
          <a:xfrm>
            <a:off x="754391" y="2636912"/>
            <a:ext cx="3240360" cy="324036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98" name="Rectangle 39"/>
          <p:cNvSpPr>
            <a:spLocks noChangeArrowheads="1"/>
          </p:cNvSpPr>
          <p:nvPr/>
        </p:nvSpPr>
        <p:spPr bwMode="auto">
          <a:xfrm>
            <a:off x="3845284" y="5130408"/>
            <a:ext cx="1329210"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2 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
        <p:nvSpPr>
          <p:cNvPr id="100" name="Text Box 44"/>
          <p:cNvSpPr txBox="1">
            <a:spLocks noChangeArrowheads="1"/>
          </p:cNvSpPr>
          <p:nvPr/>
        </p:nvSpPr>
        <p:spPr bwMode="auto">
          <a:xfrm>
            <a:off x="1349331" y="1684454"/>
            <a:ext cx="963613"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V</a:t>
            </a:r>
            <a:r>
              <a:rPr lang="en-US" altLang="zh-CN" sz="2800" b="0" baseline="-25000">
                <a:latin typeface="Arial Narrow" pitchFamily="34" charset="0"/>
                <a:ea typeface="宋体" charset="-122"/>
                <a:cs typeface="Arial" charset="0"/>
              </a:rPr>
              <a:t>m</a:t>
            </a:r>
          </a:p>
        </p:txBody>
      </p:sp>
      <p:sp>
        <p:nvSpPr>
          <p:cNvPr id="101" name="Text Box 45"/>
          <p:cNvSpPr txBox="1">
            <a:spLocks noChangeArrowheads="1"/>
          </p:cNvSpPr>
          <p:nvPr/>
        </p:nvSpPr>
        <p:spPr bwMode="auto">
          <a:xfrm>
            <a:off x="2817769" y="1698742"/>
            <a:ext cx="908050"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pH</a:t>
            </a:r>
            <a:r>
              <a:rPr lang="en-US" altLang="zh-CN" sz="2800" b="0" baseline="-25000">
                <a:latin typeface="Arial Narrow" pitchFamily="34" charset="0"/>
                <a:ea typeface="宋体" charset="-122"/>
                <a:cs typeface="Arial" charset="0"/>
              </a:rPr>
              <a:t>i</a:t>
            </a:r>
          </a:p>
        </p:txBody>
      </p:sp>
      <p:grpSp>
        <p:nvGrpSpPr>
          <p:cNvPr id="7" name="Group 46"/>
          <p:cNvGrpSpPr>
            <a:grpSpLocks/>
          </p:cNvGrpSpPr>
          <p:nvPr/>
        </p:nvGrpSpPr>
        <p:grpSpPr bwMode="auto">
          <a:xfrm>
            <a:off x="1215981" y="1820979"/>
            <a:ext cx="681038" cy="1073150"/>
            <a:chOff x="658" y="806"/>
            <a:chExt cx="429" cy="676"/>
          </a:xfrm>
        </p:grpSpPr>
        <p:grpSp>
          <p:nvGrpSpPr>
            <p:cNvPr id="8" name="Group 47"/>
            <p:cNvGrpSpPr>
              <a:grpSpLocks/>
            </p:cNvGrpSpPr>
            <p:nvPr/>
          </p:nvGrpSpPr>
          <p:grpSpPr bwMode="auto">
            <a:xfrm>
              <a:off x="658" y="806"/>
              <a:ext cx="429" cy="643"/>
              <a:chOff x="658" y="806"/>
              <a:chExt cx="429" cy="643"/>
            </a:xfrm>
          </p:grpSpPr>
          <p:sp>
            <p:nvSpPr>
              <p:cNvPr id="105" name="Line 48"/>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06" name="Line 49"/>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04" name="AutoShape 50"/>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w="9525">
              <a:noFill/>
              <a:miter lim="800000"/>
              <a:headEnd/>
              <a:tailEnd/>
            </a:ln>
            <a:effectLst/>
          </p:spPr>
          <p:txBody>
            <a:bodyPr wrap="none" anchor="ctr"/>
            <a:lstStyle/>
            <a:p>
              <a:endParaRPr lang="zh-CN" altLang="en-US"/>
            </a:p>
          </p:txBody>
        </p:sp>
      </p:grpSp>
      <p:grpSp>
        <p:nvGrpSpPr>
          <p:cNvPr id="9" name="Group 51"/>
          <p:cNvGrpSpPr>
            <a:grpSpLocks/>
          </p:cNvGrpSpPr>
          <p:nvPr/>
        </p:nvGrpSpPr>
        <p:grpSpPr bwMode="auto">
          <a:xfrm>
            <a:off x="2949531" y="1840029"/>
            <a:ext cx="681038" cy="1065213"/>
            <a:chOff x="1757" y="811"/>
            <a:chExt cx="429" cy="671"/>
          </a:xfrm>
        </p:grpSpPr>
        <p:grpSp>
          <p:nvGrpSpPr>
            <p:cNvPr id="10" name="Group 52"/>
            <p:cNvGrpSpPr>
              <a:grpSpLocks/>
            </p:cNvGrpSpPr>
            <p:nvPr/>
          </p:nvGrpSpPr>
          <p:grpSpPr bwMode="auto">
            <a:xfrm flipH="1">
              <a:off x="1757" y="811"/>
              <a:ext cx="429" cy="643"/>
              <a:chOff x="658" y="806"/>
              <a:chExt cx="429" cy="643"/>
            </a:xfrm>
          </p:grpSpPr>
          <p:sp>
            <p:nvSpPr>
              <p:cNvPr id="111" name="Line 53"/>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12" name="Line 54"/>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09" name="AutoShape 55"/>
            <p:cNvSpPr>
              <a:spLocks noChangeArrowheads="1"/>
            </p:cNvSpPr>
            <p:nvPr/>
          </p:nvSpPr>
          <p:spPr bwMode="auto">
            <a:xfrm rot="12611615">
              <a:off x="1842" y="1189"/>
              <a:ext cx="23" cy="293"/>
            </a:xfrm>
            <a:prstGeom prst="triangle">
              <a:avLst>
                <a:gd name="adj" fmla="val 50000"/>
              </a:avLst>
            </a:prstGeom>
            <a:solidFill>
              <a:srgbClr val="FFFF00">
                <a:alpha val="70000"/>
              </a:srgbClr>
            </a:solidFill>
            <a:ln w="9525">
              <a:noFill/>
              <a:miter lim="800000"/>
              <a:headEnd/>
              <a:tailEnd/>
            </a:ln>
            <a:effectLst/>
          </p:spPr>
          <p:txBody>
            <a:bodyPr wrap="none" anchor="ctr"/>
            <a:lstStyle/>
            <a:p>
              <a:endParaRPr lang="zh-CN" altLang="en-US"/>
            </a:p>
          </p:txBody>
        </p:sp>
        <p:sp>
          <p:nvSpPr>
            <p:cNvPr id="110" name="AutoShape 56"/>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w="9525">
              <a:noFill/>
              <a:miter lim="800000"/>
              <a:headEnd/>
              <a:tailEnd/>
            </a:ln>
            <a:effectLst/>
          </p:spPr>
          <p:txBody>
            <a:bodyPr wrap="none" anchor="ctr"/>
            <a:lstStyle/>
            <a:p>
              <a:endParaRPr lang="zh-CN" altLang="en-US"/>
            </a:p>
          </p:txBody>
        </p:sp>
      </p:grpSp>
      <p:sp>
        <p:nvSpPr>
          <p:cNvPr id="113" name="Oval 57"/>
          <p:cNvSpPr>
            <a:spLocks noChangeArrowheads="1"/>
          </p:cNvSpPr>
          <p:nvPr/>
        </p:nvSpPr>
        <p:spPr bwMode="auto">
          <a:xfrm rot="5400000">
            <a:off x="3387019" y="5147220"/>
            <a:ext cx="364728" cy="358137"/>
          </a:xfrm>
          <a:prstGeom prst="ellipse">
            <a:avLst/>
          </a:prstGeom>
          <a:gradFill rotWithShape="1">
            <a:gsLst>
              <a:gs pos="0">
                <a:srgbClr val="FF9900"/>
              </a:gs>
              <a:gs pos="100000">
                <a:srgbClr val="FF9900">
                  <a:gamma/>
                  <a:shade val="46275"/>
                  <a:invGamma/>
                </a:srgbClr>
              </a:gs>
            </a:gsLst>
            <a:lin ang="5400000" scaled="1"/>
          </a:gradFill>
          <a:ln w="9525" algn="ctr">
            <a:solidFill>
              <a:schemeClr val="tx1"/>
            </a:solidFill>
            <a:round/>
            <a:headEnd/>
            <a:tailEnd/>
          </a:ln>
          <a:effectLst/>
        </p:spPr>
        <p:txBody>
          <a:bodyPr wrap="none" anchor="ctr"/>
          <a:lstStyle/>
          <a:p>
            <a:endParaRPr lang="zh-CN" altLang="en-US" sz="2400"/>
          </a:p>
        </p:txBody>
      </p:sp>
      <p:sp>
        <p:nvSpPr>
          <p:cNvPr id="129" name="Rectangle 40"/>
          <p:cNvSpPr>
            <a:spLocks noChangeArrowheads="1"/>
          </p:cNvSpPr>
          <p:nvPr/>
        </p:nvSpPr>
        <p:spPr bwMode="auto">
          <a:xfrm>
            <a:off x="4356827" y="5714092"/>
            <a:ext cx="1151277"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latin typeface="Arial Narrow" pitchFamily="34" charset="0"/>
                <a:ea typeface="宋体" charset="-122"/>
                <a:cs typeface="Arial" charset="0"/>
              </a:rPr>
              <a:t>NBCe1</a:t>
            </a:r>
            <a:endParaRPr lang="en-US" altLang="zh-CN" sz="2800" b="1" baseline="30000" dirty="0">
              <a:latin typeface="Arial Narrow" pitchFamily="34" charset="0"/>
              <a:ea typeface="宋体" charset="-122"/>
              <a:cs typeface="Arial" charset="0"/>
            </a:endParaRPr>
          </a:p>
        </p:txBody>
      </p:sp>
      <p:pic>
        <p:nvPicPr>
          <p:cNvPr id="133" name="Picture 2" descr="C:\Users\Chen Liming\Desktop\Vm-NBCe1.png"/>
          <p:cNvPicPr>
            <a:picLocks noChangeAspect="1" noChangeArrowheads="1"/>
          </p:cNvPicPr>
          <p:nvPr/>
        </p:nvPicPr>
        <p:blipFill>
          <a:blip r:embed="rId4" cstate="print"/>
          <a:srcRect l="48074" r="23181"/>
          <a:stretch>
            <a:fillRect/>
          </a:stretch>
        </p:blipFill>
        <p:spPr bwMode="auto">
          <a:xfrm>
            <a:off x="6425505" y="2744912"/>
            <a:ext cx="700937" cy="1762125"/>
          </a:xfrm>
          <a:prstGeom prst="rect">
            <a:avLst/>
          </a:prstGeom>
          <a:noFill/>
        </p:spPr>
      </p:pic>
      <p:pic>
        <p:nvPicPr>
          <p:cNvPr id="134" name="Picture 3" descr="C:\Users\Chen Liming\Desktop\pHi-NBCe1.png"/>
          <p:cNvPicPr>
            <a:picLocks noChangeAspect="1" noChangeArrowheads="1"/>
          </p:cNvPicPr>
          <p:nvPr/>
        </p:nvPicPr>
        <p:blipFill>
          <a:blip r:embed="rId5" cstate="print"/>
          <a:srcRect l="48429" r="22295"/>
          <a:stretch>
            <a:fillRect/>
          </a:stretch>
        </p:blipFill>
        <p:spPr bwMode="auto">
          <a:xfrm>
            <a:off x="6413519" y="2868737"/>
            <a:ext cx="713883" cy="1103313"/>
          </a:xfrm>
          <a:prstGeom prst="rect">
            <a:avLst/>
          </a:prstGeom>
          <a:noFill/>
        </p:spPr>
      </p:pic>
      <p:sp>
        <p:nvSpPr>
          <p:cNvPr id="135" name="Rectangle 104"/>
          <p:cNvSpPr>
            <a:spLocks noChangeArrowheads="1"/>
          </p:cNvSpPr>
          <p:nvPr/>
        </p:nvSpPr>
        <p:spPr bwMode="auto">
          <a:xfrm>
            <a:off x="467544" y="483394"/>
            <a:ext cx="1700684" cy="641350"/>
          </a:xfrm>
          <a:prstGeom prst="rect">
            <a:avLst/>
          </a:prstGeom>
          <a:noFill/>
          <a:ln w="9525" algn="ctr">
            <a:noFill/>
            <a:miter lim="800000"/>
            <a:headEnd/>
            <a:tailEnd/>
          </a:ln>
          <a:effectLst/>
        </p:spPr>
        <p:txBody>
          <a:bodyPr wrap="square">
            <a:spAutoFit/>
          </a:bodyPr>
          <a:lstStyle/>
          <a:p>
            <a:pPr>
              <a:spcBef>
                <a:spcPct val="50000"/>
              </a:spcBef>
            </a:pPr>
            <a:r>
              <a:rPr lang="en-US" altLang="zh-CN" sz="3600" b="1" dirty="0" smtClean="0">
                <a:solidFill>
                  <a:srgbClr val="0000FF"/>
                </a:solidFill>
                <a:latin typeface="Arial Narrow" pitchFamily="34" charset="0"/>
                <a:ea typeface="宋体" charset="-122"/>
                <a:cs typeface="Arial" charset="0"/>
              </a:rPr>
              <a:t>NBCe1</a:t>
            </a:r>
            <a:endParaRPr lang="en-US" altLang="zh-CN" sz="3600" b="1" dirty="0">
              <a:solidFill>
                <a:srgbClr val="0000FF"/>
              </a:solidFill>
              <a:latin typeface="Arial Narrow" pitchFamily="34" charset="0"/>
              <a:ea typeface="宋体" charset="-122"/>
              <a:cs typeface="Arial" charset="0"/>
            </a:endParaRPr>
          </a:p>
        </p:txBody>
      </p:sp>
      <p:pic>
        <p:nvPicPr>
          <p:cNvPr id="141" name="Picture 3" descr="C:\Users\Chen Liming\Desktop\pHi-NBCe1.png"/>
          <p:cNvPicPr>
            <a:picLocks noChangeAspect="1" noChangeArrowheads="1"/>
          </p:cNvPicPr>
          <p:nvPr/>
        </p:nvPicPr>
        <p:blipFill>
          <a:blip r:embed="rId5" cstate="print"/>
          <a:srcRect l="13275" r="51079"/>
          <a:stretch>
            <a:fillRect/>
          </a:stretch>
        </p:blipFill>
        <p:spPr bwMode="auto">
          <a:xfrm>
            <a:off x="5561409" y="2868737"/>
            <a:ext cx="869176" cy="1103313"/>
          </a:xfrm>
          <a:prstGeom prst="rect">
            <a:avLst/>
          </a:prstGeom>
          <a:noFill/>
        </p:spPr>
      </p:pic>
      <p:pic>
        <p:nvPicPr>
          <p:cNvPr id="142" name="Picture 2" descr="C:\Users\Chen Liming\Desktop\Vm-NBCe1.png"/>
          <p:cNvPicPr>
            <a:picLocks noChangeAspect="1" noChangeArrowheads="1"/>
          </p:cNvPicPr>
          <p:nvPr/>
        </p:nvPicPr>
        <p:blipFill>
          <a:blip r:embed="rId4" cstate="print"/>
          <a:srcRect l="76483"/>
          <a:stretch>
            <a:fillRect/>
          </a:stretch>
        </p:blipFill>
        <p:spPr bwMode="auto">
          <a:xfrm>
            <a:off x="7118219" y="2744912"/>
            <a:ext cx="573442" cy="1762125"/>
          </a:xfrm>
          <a:prstGeom prst="rect">
            <a:avLst/>
          </a:prstGeom>
          <a:noFill/>
        </p:spPr>
      </p:pic>
      <p:pic>
        <p:nvPicPr>
          <p:cNvPr id="143" name="Picture 3" descr="C:\Users\Chen Liming\Desktop\pHi-NBCe1.png"/>
          <p:cNvPicPr>
            <a:picLocks noChangeAspect="1" noChangeArrowheads="1"/>
          </p:cNvPicPr>
          <p:nvPr/>
        </p:nvPicPr>
        <p:blipFill>
          <a:blip r:embed="rId5" cstate="print"/>
          <a:srcRect l="76483"/>
          <a:stretch>
            <a:fillRect/>
          </a:stretch>
        </p:blipFill>
        <p:spPr bwMode="auto">
          <a:xfrm>
            <a:off x="7097578" y="2868737"/>
            <a:ext cx="573453" cy="1103313"/>
          </a:xfrm>
          <a:prstGeom prst="rect">
            <a:avLst/>
          </a:prstGeom>
          <a:noFill/>
        </p:spPr>
      </p:pic>
      <p:grpSp>
        <p:nvGrpSpPr>
          <p:cNvPr id="11" name="组合 95"/>
          <p:cNvGrpSpPr/>
          <p:nvPr/>
        </p:nvGrpSpPr>
        <p:grpSpPr>
          <a:xfrm>
            <a:off x="4383108" y="1499190"/>
            <a:ext cx="3303816" cy="949632"/>
            <a:chOff x="4383108" y="1499190"/>
            <a:chExt cx="3303816" cy="949632"/>
          </a:xfrm>
        </p:grpSpPr>
        <p:sp>
          <p:nvSpPr>
            <p:cNvPr id="144" name="Line 65"/>
            <p:cNvSpPr>
              <a:spLocks noChangeShapeType="1"/>
            </p:cNvSpPr>
            <p:nvPr/>
          </p:nvSpPr>
          <p:spPr bwMode="auto">
            <a:xfrm flipV="1">
              <a:off x="4800849" y="1986081"/>
              <a:ext cx="2886075"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 name="Line 66"/>
            <p:cNvSpPr>
              <a:spLocks noChangeShapeType="1"/>
            </p:cNvSpPr>
            <p:nvPr/>
          </p:nvSpPr>
          <p:spPr bwMode="auto">
            <a:xfrm flipV="1">
              <a:off x="5378699"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6" name="Line 67"/>
            <p:cNvSpPr>
              <a:spLocks noChangeShapeType="1"/>
            </p:cNvSpPr>
            <p:nvPr/>
          </p:nvSpPr>
          <p:spPr bwMode="auto">
            <a:xfrm flipV="1">
              <a:off x="7471024"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7" name="Text Box 68"/>
            <p:cNvSpPr txBox="1">
              <a:spLocks noChangeArrowheads="1"/>
            </p:cNvSpPr>
            <p:nvPr/>
          </p:nvSpPr>
          <p:spPr bwMode="auto">
            <a:xfrm>
              <a:off x="5636960" y="1499190"/>
              <a:ext cx="1499128" cy="461665"/>
            </a:xfrm>
            <a:prstGeom prst="rect">
              <a:avLst/>
            </a:prstGeom>
            <a:noFill/>
            <a:ln w="9525">
              <a:noFill/>
              <a:miter lim="800000"/>
              <a:headEnd/>
              <a:tailEnd/>
            </a:ln>
            <a:effectLst/>
          </p:spPr>
          <p:txBody>
            <a:bodyPr wrap="none">
              <a:spAutoFit/>
            </a:bodyPr>
            <a:lstStyle/>
            <a:p>
              <a:pPr algn="l" eaLnBrk="1" hangingPunct="1"/>
              <a:r>
                <a:rPr lang="en-US" altLang="zh-CN" sz="2400" b="0" dirty="0" smtClean="0">
                  <a:latin typeface="Arial Narrow" pitchFamily="34" charset="0"/>
                  <a:ea typeface="宋体" charset="-122"/>
                  <a:cs typeface="Arial" charset="0"/>
                </a:rPr>
                <a:t>CO</a:t>
              </a:r>
              <a:r>
                <a:rPr lang="en-US" altLang="zh-CN" sz="2400" b="0" baseline="-25000" dirty="0" smtClean="0">
                  <a:latin typeface="Arial Narrow" pitchFamily="34" charset="0"/>
                  <a:ea typeface="宋体" charset="-122"/>
                  <a:cs typeface="Arial" charset="0"/>
                </a:rPr>
                <a:t>2</a:t>
              </a:r>
              <a:r>
                <a:rPr lang="en-US" altLang="zh-CN" sz="2400" b="0" dirty="0" smtClean="0">
                  <a:latin typeface="Arial Narrow" pitchFamily="34" charset="0"/>
                  <a:ea typeface="宋体" charset="-122"/>
                  <a:cs typeface="Arial" charset="0"/>
                </a:rPr>
                <a:t>/HCO</a:t>
              </a:r>
              <a:r>
                <a:rPr lang="en-US" altLang="zh-CN" sz="2400" b="0" baseline="-25000" dirty="0" smtClean="0">
                  <a:latin typeface="Arial Narrow" pitchFamily="34" charset="0"/>
                  <a:ea typeface="宋体" charset="-122"/>
                  <a:cs typeface="Arial" charset="0"/>
                </a:rPr>
                <a:t>3</a:t>
              </a:r>
              <a:r>
                <a:rPr lang="en-US" altLang="zh-CN" sz="2400" b="0" baseline="30000" dirty="0" smtClean="0">
                  <a:latin typeface="Times New Roman"/>
                  <a:ea typeface="宋体" charset="-122"/>
                  <a:cs typeface="Times New Roman"/>
                </a:rPr>
                <a:t>−</a:t>
              </a:r>
              <a:endParaRPr lang="en-US" altLang="zh-CN" sz="2400" b="0" baseline="30000" dirty="0">
                <a:latin typeface="Arial Narrow" pitchFamily="34" charset="0"/>
                <a:ea typeface="宋体" charset="-122"/>
                <a:cs typeface="Arial" charset="0"/>
              </a:endParaRPr>
            </a:p>
          </p:txBody>
        </p:sp>
        <p:sp>
          <p:nvSpPr>
            <p:cNvPr id="148" name="Text Box 69"/>
            <p:cNvSpPr txBox="1">
              <a:spLocks noChangeArrowheads="1"/>
            </p:cNvSpPr>
            <p:nvPr/>
          </p:nvSpPr>
          <p:spPr bwMode="auto">
            <a:xfrm>
              <a:off x="6386584" y="1943270"/>
              <a:ext cx="720069" cy="461665"/>
            </a:xfrm>
            <a:prstGeom prst="rect">
              <a:avLst/>
            </a:prstGeom>
            <a:noFill/>
            <a:ln w="9525">
              <a:noFill/>
              <a:miter lim="800000"/>
              <a:headEnd/>
              <a:tailEnd/>
            </a:ln>
            <a:effectLst/>
          </p:spPr>
          <p:txBody>
            <a:bodyPr wrap="none">
              <a:spAutoFit/>
            </a:bodyPr>
            <a:lstStyle/>
            <a:p>
              <a:pPr algn="l" eaLnBrk="1" hangingPunct="1"/>
              <a:r>
                <a:rPr lang="en-US" altLang="zh-CN" sz="2400" b="0">
                  <a:latin typeface="Arial Narrow" pitchFamily="34" charset="0"/>
                  <a:ea typeface="宋体" charset="-122"/>
                  <a:cs typeface="Arial" charset="0"/>
                </a:rPr>
                <a:t>0 Na</a:t>
              </a:r>
            </a:p>
          </p:txBody>
        </p:sp>
        <p:grpSp>
          <p:nvGrpSpPr>
            <p:cNvPr id="12" name="组合 123"/>
            <p:cNvGrpSpPr/>
            <p:nvPr/>
          </p:nvGrpSpPr>
          <p:grpSpPr>
            <a:xfrm>
              <a:off x="6425941" y="2232822"/>
              <a:ext cx="698500" cy="216000"/>
              <a:chOff x="6515393" y="2086248"/>
              <a:chExt cx="698500" cy="216000"/>
            </a:xfrm>
          </p:grpSpPr>
          <p:sp>
            <p:nvSpPr>
              <p:cNvPr id="150" name="Line 71"/>
              <p:cNvSpPr>
                <a:spLocks noChangeShapeType="1"/>
              </p:cNvSpPr>
              <p:nvPr/>
            </p:nvSpPr>
            <p:spPr bwMode="auto">
              <a:xfrm flipV="1">
                <a:off x="6515393" y="2194248"/>
                <a:ext cx="698500"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51" name="Line 72"/>
              <p:cNvSpPr>
                <a:spLocks noChangeShapeType="1"/>
              </p:cNvSpPr>
              <p:nvPr/>
            </p:nvSpPr>
            <p:spPr bwMode="auto">
              <a:xfrm flipV="1">
                <a:off x="6516981"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52" name="Line 73"/>
              <p:cNvSpPr>
                <a:spLocks noChangeShapeType="1"/>
              </p:cNvSpPr>
              <p:nvPr/>
            </p:nvSpPr>
            <p:spPr bwMode="auto">
              <a:xfrm flipV="1">
                <a:off x="7210718"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grpSp>
        <p:sp>
          <p:nvSpPr>
            <p:cNvPr id="153" name="Text Box 74"/>
            <p:cNvSpPr txBox="1">
              <a:spLocks noChangeArrowheads="1"/>
            </p:cNvSpPr>
            <p:nvPr/>
          </p:nvSpPr>
          <p:spPr bwMode="auto">
            <a:xfrm>
              <a:off x="4383108" y="1499190"/>
              <a:ext cx="1040670" cy="461665"/>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HEPES</a:t>
              </a:r>
            </a:p>
          </p:txBody>
        </p:sp>
      </p:grpSp>
      <p:sp>
        <p:nvSpPr>
          <p:cNvPr id="114" name="Text Box 58"/>
          <p:cNvSpPr txBox="1">
            <a:spLocks noChangeArrowheads="1"/>
          </p:cNvSpPr>
          <p:nvPr/>
        </p:nvSpPr>
        <p:spPr bwMode="auto">
          <a:xfrm>
            <a:off x="47236" y="3492378"/>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15" name="Text Box 59"/>
          <p:cNvSpPr txBox="1">
            <a:spLocks noChangeArrowheads="1"/>
          </p:cNvSpPr>
          <p:nvPr/>
        </p:nvSpPr>
        <p:spPr bwMode="auto">
          <a:xfrm>
            <a:off x="1842459" y="3952106"/>
            <a:ext cx="1058303"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3</a:t>
            </a:r>
          </a:p>
        </p:txBody>
      </p:sp>
      <p:sp>
        <p:nvSpPr>
          <p:cNvPr id="116" name="Text Box 60"/>
          <p:cNvSpPr txBox="1">
            <a:spLocks noChangeArrowheads="1"/>
          </p:cNvSpPr>
          <p:nvPr/>
        </p:nvSpPr>
        <p:spPr bwMode="auto">
          <a:xfrm>
            <a:off x="3031516" y="3491991"/>
            <a:ext cx="567784"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30000" dirty="0">
                <a:latin typeface="Arial Narrow" pitchFamily="34" charset="0"/>
                <a:ea typeface="宋体" charset="-122"/>
                <a:cs typeface="Arial" charset="0"/>
              </a:rPr>
              <a:t>+ </a:t>
            </a:r>
          </a:p>
        </p:txBody>
      </p:sp>
      <p:sp>
        <p:nvSpPr>
          <p:cNvPr id="117" name="Text Box 61"/>
          <p:cNvSpPr txBox="1">
            <a:spLocks noChangeArrowheads="1"/>
          </p:cNvSpPr>
          <p:nvPr/>
        </p:nvSpPr>
        <p:spPr bwMode="auto">
          <a:xfrm flipH="1">
            <a:off x="972431" y="3491991"/>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18" name="Text Box 62"/>
          <p:cNvSpPr txBox="1">
            <a:spLocks noChangeArrowheads="1"/>
          </p:cNvSpPr>
          <p:nvPr/>
        </p:nvSpPr>
        <p:spPr bwMode="auto">
          <a:xfrm flipH="1">
            <a:off x="977194" y="4360073"/>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O</a:t>
            </a:r>
          </a:p>
        </p:txBody>
      </p:sp>
      <p:sp>
        <p:nvSpPr>
          <p:cNvPr id="120" name="Text Box 60"/>
          <p:cNvSpPr txBox="1">
            <a:spLocks noChangeArrowheads="1"/>
          </p:cNvSpPr>
          <p:nvPr/>
        </p:nvSpPr>
        <p:spPr bwMode="auto">
          <a:xfrm>
            <a:off x="2807898" y="4360073"/>
            <a:ext cx="1083951"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
        <p:nvSpPr>
          <p:cNvPr id="185" name="Line 83"/>
          <p:cNvSpPr>
            <a:spLocks noChangeShapeType="1"/>
          </p:cNvSpPr>
          <p:nvPr/>
        </p:nvSpPr>
        <p:spPr bwMode="auto">
          <a:xfrm flipH="1">
            <a:off x="687544" y="3731456"/>
            <a:ext cx="360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pic>
        <p:nvPicPr>
          <p:cNvPr id="119" name="Picture 3" descr="C:\Users\Chen Liming\Desktop\pHi-NBCe1.png"/>
          <p:cNvPicPr>
            <a:picLocks noChangeAspect="1" noChangeArrowheads="1"/>
          </p:cNvPicPr>
          <p:nvPr/>
        </p:nvPicPr>
        <p:blipFill>
          <a:blip r:embed="rId5" cstate="print"/>
          <a:srcRect l="5183" r="86725"/>
          <a:stretch>
            <a:fillRect/>
          </a:stretch>
        </p:blipFill>
        <p:spPr bwMode="auto">
          <a:xfrm>
            <a:off x="5364088" y="2868737"/>
            <a:ext cx="197321" cy="1103313"/>
          </a:xfrm>
          <a:prstGeom prst="rect">
            <a:avLst/>
          </a:prstGeom>
          <a:noFill/>
        </p:spPr>
      </p:pic>
      <p:grpSp>
        <p:nvGrpSpPr>
          <p:cNvPr id="13" name="组合 135"/>
          <p:cNvGrpSpPr/>
          <p:nvPr/>
        </p:nvGrpSpPr>
        <p:grpSpPr>
          <a:xfrm flipH="1">
            <a:off x="2825902" y="4005059"/>
            <a:ext cx="389562" cy="435852"/>
            <a:chOff x="1446126" y="4005069"/>
            <a:chExt cx="389562" cy="435852"/>
          </a:xfrm>
        </p:grpSpPr>
        <p:grpSp>
          <p:nvGrpSpPr>
            <p:cNvPr id="14" name="组合 114"/>
            <p:cNvGrpSpPr/>
            <p:nvPr/>
          </p:nvGrpSpPr>
          <p:grpSpPr>
            <a:xfrm>
              <a:off x="1446126" y="4005069"/>
              <a:ext cx="336838" cy="435852"/>
              <a:chOff x="1786890" y="4869160"/>
              <a:chExt cx="264830" cy="500806"/>
            </a:xfrm>
          </p:grpSpPr>
          <p:sp>
            <p:nvSpPr>
              <p:cNvPr id="136" name="任意多边形 135"/>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sp>
            <p:nvSpPr>
              <p:cNvPr id="137" name="任意多边形 136"/>
              <p:cNvSpPr/>
              <p:nvPr/>
            </p:nvSpPr>
            <p:spPr>
              <a:xfrm flipV="1">
                <a:off x="1786890" y="5115948"/>
                <a:ext cx="264830" cy="254018"/>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grpSp>
        <p:sp>
          <p:nvSpPr>
            <p:cNvPr id="132" name="Line 83"/>
            <p:cNvSpPr>
              <a:spLocks noChangeShapeType="1"/>
            </p:cNvSpPr>
            <p:nvPr/>
          </p:nvSpPr>
          <p:spPr bwMode="auto">
            <a:xfrm>
              <a:off x="1763688" y="4222995"/>
              <a:ext cx="72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grpSp>
        <p:nvGrpSpPr>
          <p:cNvPr id="15" name="组合 114"/>
          <p:cNvGrpSpPr/>
          <p:nvPr/>
        </p:nvGrpSpPr>
        <p:grpSpPr>
          <a:xfrm>
            <a:off x="1446126" y="4005059"/>
            <a:ext cx="336838" cy="435857"/>
            <a:chOff x="1786890" y="4869160"/>
            <a:chExt cx="264830" cy="500813"/>
          </a:xfrm>
        </p:grpSpPr>
        <p:sp>
          <p:nvSpPr>
            <p:cNvPr id="154" name="任意多边形 153"/>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60" name="任意多边形 159"/>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sp>
        <p:nvSpPr>
          <p:cNvPr id="96" name="Rectangle 40"/>
          <p:cNvSpPr>
            <a:spLocks noChangeArrowheads="1"/>
          </p:cNvSpPr>
          <p:nvPr/>
        </p:nvSpPr>
        <p:spPr bwMode="auto">
          <a:xfrm>
            <a:off x="3445911" y="5570076"/>
            <a:ext cx="922047"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1 Na</a:t>
            </a:r>
            <a:r>
              <a:rPr lang="en-US" altLang="zh-CN" sz="2800" b="0" baseline="30000" dirty="0">
                <a:latin typeface="Arial Narrow" pitchFamily="34" charset="0"/>
                <a:ea typeface="宋体" charset="-122"/>
                <a:cs typeface="Arial" charset="0"/>
              </a:rPr>
              <a:t>+</a:t>
            </a:r>
          </a:p>
        </p:txBody>
      </p:sp>
      <p:sp>
        <p:nvSpPr>
          <p:cNvPr id="102" name="Line 42"/>
          <p:cNvSpPr>
            <a:spLocks noChangeShapeType="1"/>
          </p:cNvSpPr>
          <p:nvPr/>
        </p:nvSpPr>
        <p:spPr bwMode="auto">
          <a:xfrm flipH="1" flipV="1">
            <a:off x="3431487" y="4934312"/>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103" name="Line 42"/>
          <p:cNvSpPr>
            <a:spLocks noChangeShapeType="1"/>
          </p:cNvSpPr>
          <p:nvPr/>
        </p:nvSpPr>
        <p:spPr bwMode="auto">
          <a:xfrm flipH="1" flipV="1">
            <a:off x="3196796" y="5221580"/>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Tree>
    <p:custDataLst>
      <p:tags r:id="rId1"/>
    </p:custDataLst>
    <p:extLst>
      <p:ext uri="{BB962C8B-B14F-4D97-AF65-F5344CB8AC3E}">
        <p14:creationId xmlns="" xmlns:p14="http://schemas.microsoft.com/office/powerpoint/2010/main" val="2893069305"/>
      </p:ext>
    </p:extLst>
  </p:cSld>
  <p:clrMapOvr>
    <a:masterClrMapping/>
  </p:clrMapOvr>
  <p:transition advTm="162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10895"/>
                                        </p:tgtEl>
                                        <p:attrNameLst>
                                          <p:attrName>style.visibility</p:attrName>
                                        </p:attrNameLst>
                                      </p:cBhvr>
                                      <p:to>
                                        <p:strVal val="visible"/>
                                      </p:to>
                                    </p:set>
                                    <p:animEffect transition="in" filter="dissolve">
                                      <p:cBhvr>
                                        <p:cTn id="7" dur="500"/>
                                        <p:tgtEl>
                                          <p:spTgt spid="13108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4"/>
                                        </p:tgtEl>
                                        <p:attrNameLst>
                                          <p:attrName>style.visibility</p:attrName>
                                        </p:attrNameLst>
                                      </p:cBhvr>
                                      <p:to>
                                        <p:strVal val="visible"/>
                                      </p:to>
                                    </p:set>
                                    <p:animEffect transition="in" filter="wipe(left)">
                                      <p:cBhvr>
                                        <p:cTn id="12" dur="500"/>
                                        <p:tgtEl>
                                          <p:spTgt spid="134"/>
                                        </p:tgtEl>
                                      </p:cBhvr>
                                    </p:animEffect>
                                  </p:childTnLst>
                                </p:cTn>
                              </p:par>
                              <p:par>
                                <p:cTn id="13" presetID="22" presetClass="entr" presetSubtype="8" fill="hold" nodeType="withEffect">
                                  <p:stCondLst>
                                    <p:cond delay="0"/>
                                  </p:stCondLst>
                                  <p:childTnLst>
                                    <p:set>
                                      <p:cBhvr>
                                        <p:cTn id="14" dur="1" fill="hold">
                                          <p:stCondLst>
                                            <p:cond delay="0"/>
                                          </p:stCondLst>
                                        </p:cTn>
                                        <p:tgtEl>
                                          <p:spTgt spid="133"/>
                                        </p:tgtEl>
                                        <p:attrNameLst>
                                          <p:attrName>style.visibility</p:attrName>
                                        </p:attrNameLst>
                                      </p:cBhvr>
                                      <p:to>
                                        <p:strVal val="visible"/>
                                      </p:to>
                                    </p:set>
                                    <p:animEffect transition="in" filter="wipe(left)">
                                      <p:cBhvr>
                                        <p:cTn id="15" dur="500"/>
                                        <p:tgtEl>
                                          <p:spTgt spid="13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2"/>
                                        </p:tgtEl>
                                        <p:attrNameLst>
                                          <p:attrName>style.visibility</p:attrName>
                                        </p:attrNameLst>
                                      </p:cBhvr>
                                      <p:to>
                                        <p:strVal val="visible"/>
                                      </p:to>
                                    </p:set>
                                    <p:animEffect transition="in" filter="wipe(left)">
                                      <p:cBhvr>
                                        <p:cTn id="20" dur="500"/>
                                        <p:tgtEl>
                                          <p:spTgt spid="142"/>
                                        </p:tgtEl>
                                      </p:cBhvr>
                                    </p:animEffect>
                                  </p:childTnLst>
                                </p:cTn>
                              </p:par>
                              <p:par>
                                <p:cTn id="21" presetID="22" presetClass="entr" presetSubtype="8" fill="hold" nodeType="withEffect">
                                  <p:stCondLst>
                                    <p:cond delay="0"/>
                                  </p:stCondLst>
                                  <p:childTnLst>
                                    <p:set>
                                      <p:cBhvr>
                                        <p:cTn id="22" dur="1" fill="hold">
                                          <p:stCondLst>
                                            <p:cond delay="0"/>
                                          </p:stCondLst>
                                        </p:cTn>
                                        <p:tgtEl>
                                          <p:spTgt spid="143"/>
                                        </p:tgtEl>
                                        <p:attrNameLst>
                                          <p:attrName>style.visibility</p:attrName>
                                        </p:attrNameLst>
                                      </p:cBhvr>
                                      <p:to>
                                        <p:strVal val="visible"/>
                                      </p:to>
                                    </p:set>
                                    <p:animEffect transition="in" filter="wipe(left)">
                                      <p:cBhvr>
                                        <p:cTn id="23"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89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4202274" y="2571314"/>
            <a:ext cx="4845797" cy="2191113"/>
            <a:chOff x="4174036" y="2513430"/>
            <a:chExt cx="4845797" cy="2191113"/>
          </a:xfrm>
        </p:grpSpPr>
        <p:sp>
          <p:nvSpPr>
            <p:cNvPr id="93" name="Rectangle 5"/>
            <p:cNvSpPr>
              <a:spLocks noChangeArrowheads="1"/>
            </p:cNvSpPr>
            <p:nvPr/>
          </p:nvSpPr>
          <p:spPr bwMode="auto">
            <a:xfrm flipH="1">
              <a:off x="7913970" y="4250988"/>
              <a:ext cx="506413"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-120</a:t>
              </a:r>
            </a:p>
          </p:txBody>
        </p:sp>
        <p:sp>
          <p:nvSpPr>
            <p:cNvPr id="97" name="Rectangle 7"/>
            <p:cNvSpPr>
              <a:spLocks noChangeArrowheads="1"/>
            </p:cNvSpPr>
            <p:nvPr/>
          </p:nvSpPr>
          <p:spPr bwMode="auto">
            <a:xfrm flipH="1">
              <a:off x="7913970" y="365977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-80</a:t>
              </a:r>
            </a:p>
          </p:txBody>
        </p:sp>
        <p:sp>
          <p:nvSpPr>
            <p:cNvPr id="99" name="Rectangle 9"/>
            <p:cNvSpPr>
              <a:spLocks noChangeArrowheads="1"/>
            </p:cNvSpPr>
            <p:nvPr/>
          </p:nvSpPr>
          <p:spPr bwMode="auto">
            <a:xfrm flipH="1">
              <a:off x="7913970" y="305652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-40</a:t>
              </a:r>
            </a:p>
          </p:txBody>
        </p:sp>
        <p:sp>
          <p:nvSpPr>
            <p:cNvPr id="100" name="Rectangle 11"/>
            <p:cNvSpPr>
              <a:spLocks noChangeArrowheads="1"/>
            </p:cNvSpPr>
            <p:nvPr/>
          </p:nvSpPr>
          <p:spPr bwMode="auto">
            <a:xfrm flipH="1">
              <a:off x="7998194" y="2513430"/>
              <a:ext cx="141288" cy="369888"/>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FF0000"/>
                  </a:solidFill>
                  <a:latin typeface="Arial Narrow" pitchFamily="34" charset="0"/>
                  <a:ea typeface="宋体" charset="-122"/>
                  <a:cs typeface="Arial" charset="0"/>
                </a:rPr>
                <a:t>0</a:t>
              </a:r>
            </a:p>
          </p:txBody>
        </p:sp>
        <p:sp>
          <p:nvSpPr>
            <p:cNvPr id="101" name="Rectangle 12"/>
            <p:cNvSpPr>
              <a:spLocks noChangeArrowheads="1"/>
            </p:cNvSpPr>
            <p:nvPr/>
          </p:nvSpPr>
          <p:spPr bwMode="auto">
            <a:xfrm flipH="1">
              <a:off x="8266779" y="3131219"/>
              <a:ext cx="753054" cy="738664"/>
            </a:xfrm>
            <a:prstGeom prst="rect">
              <a:avLst/>
            </a:prstGeom>
            <a:noFill/>
            <a:ln w="9525">
              <a:noFill/>
              <a:miter lim="800000"/>
              <a:headEnd/>
              <a:tailEnd/>
            </a:ln>
          </p:spPr>
          <p:txBody>
            <a:bodyPr wrap="square" lIns="0" tIns="0" rIns="0" bIns="0">
              <a:spAutoFit/>
            </a:bodyPr>
            <a:lstStyle/>
            <a:p>
              <a:pPr algn="ctr" eaLnBrk="1" hangingPunct="1"/>
              <a:r>
                <a:rPr lang="en-US" altLang="zh-CN" sz="2400" b="1" i="1" dirty="0" err="1">
                  <a:solidFill>
                    <a:srgbClr val="FF0000"/>
                  </a:solidFill>
                  <a:latin typeface="Arial Narrow" pitchFamily="34" charset="0"/>
                  <a:ea typeface="宋体" charset="-122"/>
                  <a:cs typeface="Arial" charset="0"/>
                </a:rPr>
                <a:t>V</a:t>
              </a:r>
              <a:r>
                <a:rPr lang="en-US" altLang="zh-CN" sz="2400" b="1" i="1" baseline="-25000" dirty="0" err="1">
                  <a:solidFill>
                    <a:srgbClr val="FF0000"/>
                  </a:solidFill>
                  <a:latin typeface="Arial Narrow" pitchFamily="34" charset="0"/>
                  <a:ea typeface="宋体" charset="-122"/>
                  <a:cs typeface="Arial" charset="0"/>
                </a:rPr>
                <a:t>m</a:t>
              </a:r>
              <a:endParaRPr lang="en-US" altLang="zh-CN" sz="2400" b="1" i="1" baseline="-25000" dirty="0">
                <a:solidFill>
                  <a:srgbClr val="FF0000"/>
                </a:solidFill>
                <a:latin typeface="Arial Narrow" pitchFamily="34" charset="0"/>
                <a:ea typeface="宋体" charset="-122"/>
                <a:cs typeface="Arial" charset="0"/>
              </a:endParaRPr>
            </a:p>
            <a:p>
              <a:pPr algn="ctr" eaLnBrk="1" hangingPunct="1"/>
              <a:r>
                <a:rPr lang="en-US" altLang="zh-CN" sz="2400" b="1" dirty="0">
                  <a:solidFill>
                    <a:srgbClr val="FF0000"/>
                  </a:solidFill>
                  <a:latin typeface="Arial Narrow" pitchFamily="34" charset="0"/>
                  <a:ea typeface="宋体" charset="-122"/>
                  <a:cs typeface="Arial" charset="0"/>
                </a:rPr>
                <a:t>(mV)</a:t>
              </a:r>
            </a:p>
          </p:txBody>
        </p:sp>
        <p:grpSp>
          <p:nvGrpSpPr>
            <p:cNvPr id="102" name="Group 13"/>
            <p:cNvGrpSpPr>
              <a:grpSpLocks/>
            </p:cNvGrpSpPr>
            <p:nvPr/>
          </p:nvGrpSpPr>
          <p:grpSpPr bwMode="auto">
            <a:xfrm flipH="1">
              <a:off x="7742520" y="2648619"/>
              <a:ext cx="92075" cy="1827213"/>
              <a:chOff x="2407" y="486"/>
              <a:chExt cx="69" cy="1289"/>
            </a:xfrm>
          </p:grpSpPr>
          <p:sp>
            <p:nvSpPr>
              <p:cNvPr id="126" name="Line 1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sz="2800">
                  <a:latin typeface="Arial Narrow" pitchFamily="34" charset="0"/>
                </a:endParaRPr>
              </a:p>
            </p:txBody>
          </p:sp>
          <p:sp>
            <p:nvSpPr>
              <p:cNvPr id="127" name="Line 1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28" name="Line 1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29" name="Line 1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30" name="Line 1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31" name="Line 1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32" name="Line 2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33" name="Line 2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grpSp>
        <p:sp>
          <p:nvSpPr>
            <p:cNvPr id="104" name="Rectangle 23"/>
            <p:cNvSpPr>
              <a:spLocks noChangeArrowheads="1"/>
            </p:cNvSpPr>
            <p:nvPr/>
          </p:nvSpPr>
          <p:spPr bwMode="auto">
            <a:xfrm flipH="1">
              <a:off x="4671967" y="397167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7.1</a:t>
              </a:r>
            </a:p>
          </p:txBody>
        </p:sp>
        <p:sp>
          <p:nvSpPr>
            <p:cNvPr id="105" name="Rectangle 24"/>
            <p:cNvSpPr>
              <a:spLocks noChangeArrowheads="1"/>
            </p:cNvSpPr>
            <p:nvPr/>
          </p:nvSpPr>
          <p:spPr bwMode="auto">
            <a:xfrm flipH="1">
              <a:off x="4671967" y="360972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7.2</a:t>
              </a:r>
            </a:p>
          </p:txBody>
        </p:sp>
        <p:sp>
          <p:nvSpPr>
            <p:cNvPr id="106" name="Rectangle 25"/>
            <p:cNvSpPr>
              <a:spLocks noChangeArrowheads="1"/>
            </p:cNvSpPr>
            <p:nvPr/>
          </p:nvSpPr>
          <p:spPr bwMode="auto">
            <a:xfrm flipH="1">
              <a:off x="4671967" y="32461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7.3</a:t>
              </a:r>
            </a:p>
          </p:txBody>
        </p:sp>
        <p:sp>
          <p:nvSpPr>
            <p:cNvPr id="107" name="Rectangle 26"/>
            <p:cNvSpPr>
              <a:spLocks noChangeArrowheads="1"/>
            </p:cNvSpPr>
            <p:nvPr/>
          </p:nvSpPr>
          <p:spPr bwMode="auto">
            <a:xfrm flipH="1">
              <a:off x="4671967" y="288423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7.4</a:t>
              </a:r>
            </a:p>
          </p:txBody>
        </p:sp>
        <p:sp>
          <p:nvSpPr>
            <p:cNvPr id="108" name="Rectangle 27"/>
            <p:cNvSpPr>
              <a:spLocks noChangeArrowheads="1"/>
            </p:cNvSpPr>
            <p:nvPr/>
          </p:nvSpPr>
          <p:spPr bwMode="auto">
            <a:xfrm flipH="1">
              <a:off x="4671967" y="25222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008000"/>
                  </a:solidFill>
                  <a:latin typeface="Arial Narrow" pitchFamily="34" charset="0"/>
                  <a:ea typeface="宋体" charset="-122"/>
                  <a:cs typeface="Arial" charset="0"/>
                </a:rPr>
                <a:t>7.5</a:t>
              </a:r>
            </a:p>
          </p:txBody>
        </p:sp>
        <p:sp>
          <p:nvSpPr>
            <p:cNvPr id="111" name="Rectangle 28"/>
            <p:cNvSpPr>
              <a:spLocks noChangeArrowheads="1"/>
            </p:cNvSpPr>
            <p:nvPr/>
          </p:nvSpPr>
          <p:spPr bwMode="auto">
            <a:xfrm flipH="1">
              <a:off x="4174036" y="3346782"/>
              <a:ext cx="383118" cy="369332"/>
            </a:xfrm>
            <a:prstGeom prst="rect">
              <a:avLst/>
            </a:prstGeom>
            <a:noFill/>
            <a:ln w="9525">
              <a:noFill/>
              <a:miter lim="800000"/>
              <a:headEnd/>
              <a:tailEnd/>
            </a:ln>
          </p:spPr>
          <p:txBody>
            <a:bodyPr wrap="none" lIns="0" tIns="0" rIns="0" bIns="0">
              <a:spAutoFit/>
            </a:bodyPr>
            <a:lstStyle/>
            <a:p>
              <a:pPr algn="l" eaLnBrk="1" hangingPunct="1"/>
              <a:r>
                <a:rPr lang="en-US" altLang="zh-CN" sz="2400" b="1">
                  <a:solidFill>
                    <a:srgbClr val="008000"/>
                  </a:solidFill>
                  <a:latin typeface="Arial Narrow" pitchFamily="34" charset="0"/>
                  <a:ea typeface="宋体" charset="-122"/>
                  <a:cs typeface="Arial" charset="0"/>
                </a:rPr>
                <a:t>pH</a:t>
              </a:r>
              <a:r>
                <a:rPr lang="en-US" altLang="zh-CN" sz="2400" b="1" baseline="-25000">
                  <a:solidFill>
                    <a:srgbClr val="008000"/>
                  </a:solidFill>
                  <a:latin typeface="Arial Narrow" pitchFamily="34" charset="0"/>
                  <a:ea typeface="宋体" charset="-122"/>
                  <a:cs typeface="Arial" charset="0"/>
                </a:rPr>
                <a:t>i</a:t>
              </a:r>
            </a:p>
          </p:txBody>
        </p:sp>
        <p:sp>
          <p:nvSpPr>
            <p:cNvPr id="112" name="Rectangle 29"/>
            <p:cNvSpPr>
              <a:spLocks noChangeArrowheads="1"/>
            </p:cNvSpPr>
            <p:nvPr/>
          </p:nvSpPr>
          <p:spPr bwMode="auto">
            <a:xfrm flipH="1">
              <a:off x="4671967" y="4335211"/>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7.0</a:t>
              </a:r>
            </a:p>
          </p:txBody>
        </p:sp>
        <p:grpSp>
          <p:nvGrpSpPr>
            <p:cNvPr id="115" name="Group 30"/>
            <p:cNvGrpSpPr>
              <a:grpSpLocks/>
            </p:cNvGrpSpPr>
            <p:nvPr/>
          </p:nvGrpSpPr>
          <p:grpSpPr bwMode="auto">
            <a:xfrm flipH="1">
              <a:off x="5094580" y="2660650"/>
              <a:ext cx="111125" cy="1828800"/>
              <a:chOff x="3085" y="1426"/>
              <a:chExt cx="70" cy="1152"/>
            </a:xfrm>
          </p:grpSpPr>
          <p:sp>
            <p:nvSpPr>
              <p:cNvPr id="116" name="Line 3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sz="2800">
                  <a:latin typeface="Arial Narrow" pitchFamily="34" charset="0"/>
                </a:endParaRPr>
              </a:p>
            </p:txBody>
          </p:sp>
          <p:sp>
            <p:nvSpPr>
              <p:cNvPr id="117" name="Line 3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18" name="Line 3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19" name="Line 3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20" name="Line 3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24" name="Line 3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25" name="Line 3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grpSp>
      </p:grpSp>
      <p:sp>
        <p:nvSpPr>
          <p:cNvPr id="98" name="Rectangle 175"/>
          <p:cNvSpPr>
            <a:spLocks noChangeArrowheads="1"/>
          </p:cNvSpPr>
          <p:nvPr/>
        </p:nvSpPr>
        <p:spPr bwMode="auto">
          <a:xfrm>
            <a:off x="6408498" y="2460749"/>
            <a:ext cx="714375" cy="2063750"/>
          </a:xfrm>
          <a:prstGeom prst="rect">
            <a:avLst/>
          </a:prstGeom>
          <a:solidFill>
            <a:schemeClr val="accent5">
              <a:lumMod val="60000"/>
              <a:lumOff val="40000"/>
            </a:schemeClr>
          </a:solidFill>
          <a:ln w="9525" algn="ctr">
            <a:noFill/>
            <a:miter lim="800000"/>
            <a:headEnd/>
            <a:tailEnd/>
          </a:ln>
          <a:effectLst/>
        </p:spPr>
        <p:txBody>
          <a:bodyPr wrap="none" anchor="ctr"/>
          <a:lstStyle/>
          <a:p>
            <a:endParaRPr lang="zh-CN" altLang="en-US"/>
          </a:p>
        </p:txBody>
      </p:sp>
      <p:sp>
        <p:nvSpPr>
          <p:cNvPr id="110" name="椭圆 109"/>
          <p:cNvSpPr/>
          <p:nvPr/>
        </p:nvSpPr>
        <p:spPr>
          <a:xfrm>
            <a:off x="754391" y="2636912"/>
            <a:ext cx="3240360" cy="324036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1459244" name="Text Box 44"/>
          <p:cNvSpPr txBox="1">
            <a:spLocks noChangeArrowheads="1"/>
          </p:cNvSpPr>
          <p:nvPr/>
        </p:nvSpPr>
        <p:spPr bwMode="auto">
          <a:xfrm>
            <a:off x="1349331" y="1684454"/>
            <a:ext cx="963613"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V</a:t>
            </a:r>
            <a:r>
              <a:rPr lang="en-US" altLang="zh-CN" sz="2800" b="0" baseline="-25000">
                <a:latin typeface="Arial Narrow" pitchFamily="34" charset="0"/>
                <a:ea typeface="宋体" charset="-122"/>
                <a:cs typeface="Arial" charset="0"/>
              </a:rPr>
              <a:t>m</a:t>
            </a:r>
          </a:p>
        </p:txBody>
      </p:sp>
      <p:sp>
        <p:nvSpPr>
          <p:cNvPr id="1459245" name="Text Box 45"/>
          <p:cNvSpPr txBox="1">
            <a:spLocks noChangeArrowheads="1"/>
          </p:cNvSpPr>
          <p:nvPr/>
        </p:nvSpPr>
        <p:spPr bwMode="auto">
          <a:xfrm>
            <a:off x="2817769" y="1698742"/>
            <a:ext cx="908050"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pH</a:t>
            </a:r>
            <a:r>
              <a:rPr lang="en-US" altLang="zh-CN" sz="2800" b="0" baseline="-25000">
                <a:latin typeface="Arial Narrow" pitchFamily="34" charset="0"/>
                <a:ea typeface="宋体" charset="-122"/>
                <a:cs typeface="Arial" charset="0"/>
              </a:rPr>
              <a:t>i</a:t>
            </a:r>
          </a:p>
        </p:txBody>
      </p:sp>
      <p:grpSp>
        <p:nvGrpSpPr>
          <p:cNvPr id="4" name="Group 46"/>
          <p:cNvGrpSpPr>
            <a:grpSpLocks/>
          </p:cNvGrpSpPr>
          <p:nvPr/>
        </p:nvGrpSpPr>
        <p:grpSpPr bwMode="auto">
          <a:xfrm>
            <a:off x="1215981" y="1820979"/>
            <a:ext cx="681038" cy="1073150"/>
            <a:chOff x="658" y="806"/>
            <a:chExt cx="429" cy="676"/>
          </a:xfrm>
        </p:grpSpPr>
        <p:grpSp>
          <p:nvGrpSpPr>
            <p:cNvPr id="5" name="Group 47"/>
            <p:cNvGrpSpPr>
              <a:grpSpLocks/>
            </p:cNvGrpSpPr>
            <p:nvPr/>
          </p:nvGrpSpPr>
          <p:grpSpPr bwMode="auto">
            <a:xfrm>
              <a:off x="658" y="806"/>
              <a:ext cx="429" cy="643"/>
              <a:chOff x="658" y="806"/>
              <a:chExt cx="429" cy="643"/>
            </a:xfrm>
          </p:grpSpPr>
          <p:sp>
            <p:nvSpPr>
              <p:cNvPr id="1459248" name="Line 48"/>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459249" name="Line 49"/>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459250" name="AutoShape 50"/>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w="9525">
              <a:noFill/>
              <a:miter lim="800000"/>
              <a:headEnd/>
              <a:tailEnd/>
            </a:ln>
            <a:effectLst/>
          </p:spPr>
          <p:txBody>
            <a:bodyPr wrap="none" anchor="ctr"/>
            <a:lstStyle/>
            <a:p>
              <a:endParaRPr lang="zh-CN" altLang="en-US"/>
            </a:p>
          </p:txBody>
        </p:sp>
      </p:grpSp>
      <p:grpSp>
        <p:nvGrpSpPr>
          <p:cNvPr id="6" name="Group 51"/>
          <p:cNvGrpSpPr>
            <a:grpSpLocks/>
          </p:cNvGrpSpPr>
          <p:nvPr/>
        </p:nvGrpSpPr>
        <p:grpSpPr bwMode="auto">
          <a:xfrm>
            <a:off x="2949531" y="1840029"/>
            <a:ext cx="681038" cy="1065213"/>
            <a:chOff x="1757" y="811"/>
            <a:chExt cx="429" cy="671"/>
          </a:xfrm>
        </p:grpSpPr>
        <p:grpSp>
          <p:nvGrpSpPr>
            <p:cNvPr id="7" name="Group 52"/>
            <p:cNvGrpSpPr>
              <a:grpSpLocks/>
            </p:cNvGrpSpPr>
            <p:nvPr/>
          </p:nvGrpSpPr>
          <p:grpSpPr bwMode="auto">
            <a:xfrm flipH="1">
              <a:off x="1757" y="811"/>
              <a:ext cx="429" cy="643"/>
              <a:chOff x="658" y="806"/>
              <a:chExt cx="429" cy="643"/>
            </a:xfrm>
          </p:grpSpPr>
          <p:sp>
            <p:nvSpPr>
              <p:cNvPr id="1459253" name="Line 53"/>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459254" name="Line 54"/>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459255" name="AutoShape 55"/>
            <p:cNvSpPr>
              <a:spLocks noChangeArrowheads="1"/>
            </p:cNvSpPr>
            <p:nvPr/>
          </p:nvSpPr>
          <p:spPr bwMode="auto">
            <a:xfrm rot="12611615">
              <a:off x="1842" y="1189"/>
              <a:ext cx="23" cy="293"/>
            </a:xfrm>
            <a:prstGeom prst="triangle">
              <a:avLst>
                <a:gd name="adj" fmla="val 50000"/>
              </a:avLst>
            </a:prstGeom>
            <a:solidFill>
              <a:srgbClr val="FFFF00">
                <a:alpha val="70000"/>
              </a:srgbClr>
            </a:solidFill>
            <a:ln w="9525">
              <a:noFill/>
              <a:miter lim="800000"/>
              <a:headEnd/>
              <a:tailEnd/>
            </a:ln>
            <a:effectLst/>
          </p:spPr>
          <p:txBody>
            <a:bodyPr wrap="none" anchor="ctr"/>
            <a:lstStyle/>
            <a:p>
              <a:endParaRPr lang="zh-CN" altLang="en-US"/>
            </a:p>
          </p:txBody>
        </p:sp>
        <p:sp>
          <p:nvSpPr>
            <p:cNvPr id="1459256" name="AutoShape 56"/>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w="9525">
              <a:noFill/>
              <a:miter lim="800000"/>
              <a:headEnd/>
              <a:tailEnd/>
            </a:ln>
            <a:effectLst/>
          </p:spPr>
          <p:txBody>
            <a:bodyPr wrap="none" anchor="ctr"/>
            <a:lstStyle/>
            <a:p>
              <a:endParaRPr lang="zh-CN" altLang="en-US"/>
            </a:p>
          </p:txBody>
        </p:sp>
      </p:grpSp>
      <p:sp>
        <p:nvSpPr>
          <p:cNvPr id="1459257" name="Oval 57"/>
          <p:cNvSpPr>
            <a:spLocks noChangeArrowheads="1"/>
          </p:cNvSpPr>
          <p:nvPr/>
        </p:nvSpPr>
        <p:spPr bwMode="auto">
          <a:xfrm rot="5400000">
            <a:off x="3387019" y="5147220"/>
            <a:ext cx="364728" cy="358137"/>
          </a:xfrm>
          <a:prstGeom prst="ellipse">
            <a:avLst/>
          </a:prstGeom>
          <a:gradFill rotWithShape="1">
            <a:gsLst>
              <a:gs pos="0">
                <a:srgbClr val="FF9900"/>
              </a:gs>
              <a:gs pos="100000">
                <a:srgbClr val="FF9900">
                  <a:gamma/>
                  <a:shade val="46275"/>
                  <a:invGamma/>
                </a:srgbClr>
              </a:gs>
            </a:gsLst>
            <a:lin ang="5400000" scaled="1"/>
          </a:gradFill>
          <a:ln w="9525" algn="ctr">
            <a:solidFill>
              <a:schemeClr val="tx1"/>
            </a:solidFill>
            <a:round/>
            <a:headEnd/>
            <a:tailEnd/>
          </a:ln>
          <a:effectLst/>
        </p:spPr>
        <p:txBody>
          <a:bodyPr wrap="none" anchor="ctr"/>
          <a:lstStyle/>
          <a:p>
            <a:endParaRPr lang="zh-CN" altLang="en-US" sz="2400"/>
          </a:p>
        </p:txBody>
      </p:sp>
      <p:sp>
        <p:nvSpPr>
          <p:cNvPr id="1459258" name="Text Box 58"/>
          <p:cNvSpPr txBox="1">
            <a:spLocks noChangeArrowheads="1"/>
          </p:cNvSpPr>
          <p:nvPr/>
        </p:nvSpPr>
        <p:spPr bwMode="auto">
          <a:xfrm>
            <a:off x="47236" y="3492378"/>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459259" name="Text Box 59"/>
          <p:cNvSpPr txBox="1">
            <a:spLocks noChangeArrowheads="1"/>
          </p:cNvSpPr>
          <p:nvPr/>
        </p:nvSpPr>
        <p:spPr bwMode="auto">
          <a:xfrm>
            <a:off x="1842459" y="3952106"/>
            <a:ext cx="1058303"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3</a:t>
            </a:r>
          </a:p>
        </p:txBody>
      </p:sp>
      <p:sp>
        <p:nvSpPr>
          <p:cNvPr id="1459260" name="Text Box 60"/>
          <p:cNvSpPr txBox="1">
            <a:spLocks noChangeArrowheads="1"/>
          </p:cNvSpPr>
          <p:nvPr/>
        </p:nvSpPr>
        <p:spPr bwMode="auto">
          <a:xfrm>
            <a:off x="3031516" y="3491991"/>
            <a:ext cx="567784"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a:t>
            </a:r>
            <a:r>
              <a:rPr lang="en-US" altLang="zh-CN" sz="2800" b="0" baseline="30000" dirty="0" smtClean="0">
                <a:latin typeface="Arial Narrow" pitchFamily="34" charset="0"/>
                <a:ea typeface="宋体" charset="-122"/>
                <a:cs typeface="Arial" charset="0"/>
              </a:rPr>
              <a:t>+ </a:t>
            </a:r>
            <a:endParaRPr lang="en-US" altLang="zh-CN" sz="2800" b="0" baseline="30000" dirty="0">
              <a:latin typeface="Arial Narrow" pitchFamily="34" charset="0"/>
              <a:ea typeface="宋体" charset="-122"/>
              <a:cs typeface="Arial" charset="0"/>
            </a:endParaRPr>
          </a:p>
        </p:txBody>
      </p:sp>
      <p:sp>
        <p:nvSpPr>
          <p:cNvPr id="1459261" name="Text Box 61"/>
          <p:cNvSpPr txBox="1">
            <a:spLocks noChangeArrowheads="1"/>
          </p:cNvSpPr>
          <p:nvPr/>
        </p:nvSpPr>
        <p:spPr bwMode="auto">
          <a:xfrm flipH="1">
            <a:off x="972431" y="3491991"/>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459262" name="Text Box 62"/>
          <p:cNvSpPr txBox="1">
            <a:spLocks noChangeArrowheads="1"/>
          </p:cNvSpPr>
          <p:nvPr/>
        </p:nvSpPr>
        <p:spPr bwMode="auto">
          <a:xfrm flipH="1">
            <a:off x="977194" y="4360073"/>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O</a:t>
            </a:r>
          </a:p>
        </p:txBody>
      </p:sp>
      <p:grpSp>
        <p:nvGrpSpPr>
          <p:cNvPr id="9" name="Group 75"/>
          <p:cNvGrpSpPr>
            <a:grpSpLocks/>
          </p:cNvGrpSpPr>
          <p:nvPr/>
        </p:nvGrpSpPr>
        <p:grpSpPr bwMode="auto">
          <a:xfrm>
            <a:off x="5489269" y="4100685"/>
            <a:ext cx="803277" cy="552451"/>
            <a:chOff x="3745" y="2320"/>
            <a:chExt cx="506" cy="348"/>
          </a:xfrm>
        </p:grpSpPr>
        <p:grpSp>
          <p:nvGrpSpPr>
            <p:cNvPr id="10" name="Group 76"/>
            <p:cNvGrpSpPr>
              <a:grpSpLocks/>
            </p:cNvGrpSpPr>
            <p:nvPr/>
          </p:nvGrpSpPr>
          <p:grpSpPr bwMode="auto">
            <a:xfrm>
              <a:off x="3883" y="2607"/>
              <a:ext cx="215" cy="61"/>
              <a:chOff x="1536" y="1006"/>
              <a:chExt cx="294" cy="69"/>
            </a:xfrm>
          </p:grpSpPr>
          <p:sp>
            <p:nvSpPr>
              <p:cNvPr id="1459277" name="Line 77"/>
              <p:cNvSpPr>
                <a:spLocks noChangeShapeType="1"/>
              </p:cNvSpPr>
              <p:nvPr/>
            </p:nvSpPr>
            <p:spPr bwMode="auto">
              <a:xfrm>
                <a:off x="1536" y="1008"/>
                <a:ext cx="294"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78" name="Line 78"/>
              <p:cNvSpPr>
                <a:spLocks noChangeShapeType="1"/>
              </p:cNvSpPr>
              <p:nvPr/>
            </p:nvSpPr>
            <p:spPr bwMode="auto">
              <a:xfrm>
                <a:off x="1542" y="1006"/>
                <a:ext cx="0" cy="69"/>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79" name="Line 79"/>
              <p:cNvSpPr>
                <a:spLocks noChangeShapeType="1"/>
              </p:cNvSpPr>
              <p:nvPr/>
            </p:nvSpPr>
            <p:spPr bwMode="auto">
              <a:xfrm>
                <a:off x="1824" y="1006"/>
                <a:ext cx="0" cy="69"/>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grpSp>
        <p:sp>
          <p:nvSpPr>
            <p:cNvPr id="1459280" name="Text Box 80"/>
            <p:cNvSpPr txBox="1">
              <a:spLocks noChangeArrowheads="1"/>
            </p:cNvSpPr>
            <p:nvPr/>
          </p:nvSpPr>
          <p:spPr bwMode="auto">
            <a:xfrm>
              <a:off x="3745" y="2320"/>
              <a:ext cx="506" cy="291"/>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5 min</a:t>
              </a:r>
            </a:p>
          </p:txBody>
        </p:sp>
      </p:grpSp>
      <p:sp>
        <p:nvSpPr>
          <p:cNvPr id="1459283" name="Line 83"/>
          <p:cNvSpPr>
            <a:spLocks noChangeShapeType="1"/>
          </p:cNvSpPr>
          <p:nvPr/>
        </p:nvSpPr>
        <p:spPr bwMode="auto">
          <a:xfrm>
            <a:off x="687544" y="3731456"/>
            <a:ext cx="360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1459302" name="Line 102"/>
          <p:cNvSpPr>
            <a:spLocks noChangeShapeType="1"/>
          </p:cNvSpPr>
          <p:nvPr/>
        </p:nvSpPr>
        <p:spPr bwMode="auto">
          <a:xfrm flipV="1">
            <a:off x="5663043" y="3909144"/>
            <a:ext cx="773112" cy="255587"/>
          </a:xfrm>
          <a:prstGeom prst="line">
            <a:avLst/>
          </a:prstGeom>
          <a:noFill/>
          <a:ln w="19050">
            <a:solidFill>
              <a:srgbClr val="0000FF"/>
            </a:solidFill>
            <a:prstDash val="dash"/>
            <a:round/>
            <a:headEnd/>
            <a:tailEnd/>
          </a:ln>
          <a:effectLst/>
        </p:spPr>
        <p:txBody>
          <a:bodyPr/>
          <a:lstStyle/>
          <a:p>
            <a:endParaRPr lang="zh-CN" altLang="en-US" sz="2800">
              <a:latin typeface="Arial Narrow" pitchFamily="34" charset="0"/>
            </a:endParaRPr>
          </a:p>
        </p:txBody>
      </p:sp>
      <p:sp>
        <p:nvSpPr>
          <p:cNvPr id="1459303" name="Line 103"/>
          <p:cNvSpPr>
            <a:spLocks noChangeShapeType="1"/>
          </p:cNvSpPr>
          <p:nvPr/>
        </p:nvSpPr>
        <p:spPr bwMode="auto">
          <a:xfrm>
            <a:off x="55563" y="1112838"/>
            <a:ext cx="8964612" cy="0"/>
          </a:xfrm>
          <a:prstGeom prst="line">
            <a:avLst/>
          </a:prstGeom>
          <a:noFill/>
          <a:ln w="28575">
            <a:solidFill>
              <a:srgbClr val="CC0000"/>
            </a:solidFill>
            <a:round/>
            <a:headEnd/>
            <a:tailEnd/>
          </a:ln>
          <a:effectLst/>
        </p:spPr>
        <p:txBody>
          <a:bodyPr/>
          <a:lstStyle/>
          <a:p>
            <a:endParaRPr lang="zh-CN" altLang="en-US"/>
          </a:p>
        </p:txBody>
      </p:sp>
      <p:sp>
        <p:nvSpPr>
          <p:cNvPr id="1459304" name="Rectangle 104"/>
          <p:cNvSpPr>
            <a:spLocks noChangeArrowheads="1"/>
          </p:cNvSpPr>
          <p:nvPr/>
        </p:nvSpPr>
        <p:spPr bwMode="auto">
          <a:xfrm>
            <a:off x="467544" y="483394"/>
            <a:ext cx="1700684" cy="641350"/>
          </a:xfrm>
          <a:prstGeom prst="rect">
            <a:avLst/>
          </a:prstGeom>
          <a:noFill/>
          <a:ln w="9525" algn="ctr">
            <a:noFill/>
            <a:miter lim="800000"/>
            <a:headEnd/>
            <a:tailEnd/>
          </a:ln>
          <a:effectLst/>
        </p:spPr>
        <p:txBody>
          <a:bodyPr wrap="square">
            <a:spAutoFit/>
          </a:bodyPr>
          <a:lstStyle/>
          <a:p>
            <a:pPr>
              <a:spcBef>
                <a:spcPct val="50000"/>
              </a:spcBef>
            </a:pPr>
            <a:r>
              <a:rPr lang="en-US" altLang="zh-CN" sz="3600" b="1">
                <a:solidFill>
                  <a:srgbClr val="0000FF"/>
                </a:solidFill>
                <a:latin typeface="Arial Narrow" pitchFamily="34" charset="0"/>
                <a:ea typeface="宋体" charset="-122"/>
                <a:cs typeface="Arial" charset="0"/>
              </a:rPr>
              <a:t>NBCn1</a:t>
            </a:r>
          </a:p>
        </p:txBody>
      </p:sp>
      <p:sp>
        <p:nvSpPr>
          <p:cNvPr id="109" name="Line 42"/>
          <p:cNvSpPr>
            <a:spLocks noChangeShapeType="1"/>
          </p:cNvSpPr>
          <p:nvPr/>
        </p:nvSpPr>
        <p:spPr bwMode="auto">
          <a:xfrm flipH="1" flipV="1">
            <a:off x="3431487" y="4934312"/>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nvGrpSpPr>
          <p:cNvPr id="12" name="组合 114"/>
          <p:cNvGrpSpPr/>
          <p:nvPr/>
        </p:nvGrpSpPr>
        <p:grpSpPr>
          <a:xfrm flipH="1">
            <a:off x="2878626" y="4005059"/>
            <a:ext cx="336838" cy="435857"/>
            <a:chOff x="1786890" y="4869160"/>
            <a:chExt cx="264830" cy="500813"/>
          </a:xfrm>
        </p:grpSpPr>
        <p:sp>
          <p:nvSpPr>
            <p:cNvPr id="121" name="任意多边形 120"/>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22" name="任意多边形 121"/>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sp>
        <p:nvSpPr>
          <p:cNvPr id="123" name="Line 42"/>
          <p:cNvSpPr>
            <a:spLocks noChangeShapeType="1"/>
          </p:cNvSpPr>
          <p:nvPr/>
        </p:nvSpPr>
        <p:spPr bwMode="auto">
          <a:xfrm flipH="1" flipV="1">
            <a:off x="3196796" y="5221580"/>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pic>
        <p:nvPicPr>
          <p:cNvPr id="76802" name="Picture 2" descr="C:\Users\Chen Liming\Desktop\Vm trace.png"/>
          <p:cNvPicPr>
            <a:picLocks noChangeAspect="1" noChangeArrowheads="1"/>
          </p:cNvPicPr>
          <p:nvPr/>
        </p:nvPicPr>
        <p:blipFill>
          <a:blip r:embed="rId4" cstate="print"/>
          <a:srcRect r="50270"/>
          <a:stretch>
            <a:fillRect/>
          </a:stretch>
        </p:blipFill>
        <p:spPr bwMode="auto">
          <a:xfrm>
            <a:off x="5243943" y="3194775"/>
            <a:ext cx="1161268" cy="390525"/>
          </a:xfrm>
          <a:prstGeom prst="rect">
            <a:avLst/>
          </a:prstGeom>
          <a:noFill/>
        </p:spPr>
      </p:pic>
      <p:pic>
        <p:nvPicPr>
          <p:cNvPr id="88" name="Picture 2" descr="C:\Users\Chen Liming\Desktop\Vm trace.png"/>
          <p:cNvPicPr>
            <a:picLocks noChangeAspect="1" noChangeArrowheads="1"/>
          </p:cNvPicPr>
          <p:nvPr/>
        </p:nvPicPr>
        <p:blipFill>
          <a:blip r:embed="rId4" cstate="print"/>
          <a:srcRect l="49345"/>
          <a:stretch>
            <a:fillRect/>
          </a:stretch>
        </p:blipFill>
        <p:spPr bwMode="auto">
          <a:xfrm>
            <a:off x="6396259" y="3194775"/>
            <a:ext cx="1182584" cy="390112"/>
          </a:xfrm>
          <a:prstGeom prst="rect">
            <a:avLst/>
          </a:prstGeom>
          <a:noFill/>
        </p:spPr>
      </p:pic>
      <p:pic>
        <p:nvPicPr>
          <p:cNvPr id="76803" name="Picture 3" descr="C:\Users\Chen Liming\Desktop\pHi.png"/>
          <p:cNvPicPr>
            <a:picLocks noChangeAspect="1" noChangeArrowheads="1"/>
          </p:cNvPicPr>
          <p:nvPr/>
        </p:nvPicPr>
        <p:blipFill>
          <a:blip r:embed="rId5" cstate="print"/>
          <a:srcRect r="49938"/>
          <a:stretch>
            <a:fillRect/>
          </a:stretch>
        </p:blipFill>
        <p:spPr bwMode="auto">
          <a:xfrm>
            <a:off x="5245530" y="2970938"/>
            <a:ext cx="1165808" cy="1133475"/>
          </a:xfrm>
          <a:prstGeom prst="rect">
            <a:avLst/>
          </a:prstGeom>
          <a:noFill/>
        </p:spPr>
      </p:pic>
      <p:pic>
        <p:nvPicPr>
          <p:cNvPr id="90" name="Picture 3" descr="C:\Users\Chen Liming\Desktop\pHi.png"/>
          <p:cNvPicPr>
            <a:picLocks noChangeAspect="1" noChangeArrowheads="1"/>
          </p:cNvPicPr>
          <p:nvPr/>
        </p:nvPicPr>
        <p:blipFill>
          <a:blip r:embed="rId5" cstate="print"/>
          <a:srcRect l="49474"/>
          <a:stretch>
            <a:fillRect/>
          </a:stretch>
        </p:blipFill>
        <p:spPr bwMode="auto">
          <a:xfrm>
            <a:off x="6397719" y="2970938"/>
            <a:ext cx="1176674" cy="1133475"/>
          </a:xfrm>
          <a:prstGeom prst="rect">
            <a:avLst/>
          </a:prstGeom>
          <a:noFill/>
        </p:spPr>
      </p:pic>
      <p:sp>
        <p:nvSpPr>
          <p:cNvPr id="92" name="Rectangle 40"/>
          <p:cNvSpPr>
            <a:spLocks noChangeArrowheads="1"/>
          </p:cNvSpPr>
          <p:nvPr/>
        </p:nvSpPr>
        <p:spPr bwMode="auto">
          <a:xfrm>
            <a:off x="4356827" y="5714092"/>
            <a:ext cx="1167307"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latin typeface="Arial Narrow" pitchFamily="34" charset="0"/>
                <a:ea typeface="宋体" charset="-122"/>
                <a:cs typeface="Arial" charset="0"/>
              </a:rPr>
              <a:t>NBCn1</a:t>
            </a:r>
            <a:endParaRPr lang="en-US" altLang="zh-CN" sz="2800" b="1" baseline="30000" dirty="0">
              <a:latin typeface="Arial Narrow" pitchFamily="34" charset="0"/>
              <a:ea typeface="宋体" charset="-122"/>
              <a:cs typeface="Arial" charset="0"/>
            </a:endParaRPr>
          </a:p>
        </p:txBody>
      </p:sp>
      <p:grpSp>
        <p:nvGrpSpPr>
          <p:cNvPr id="95" name="组合 94"/>
          <p:cNvGrpSpPr/>
          <p:nvPr/>
        </p:nvGrpSpPr>
        <p:grpSpPr>
          <a:xfrm>
            <a:off x="1446126" y="4005059"/>
            <a:ext cx="389562" cy="435852"/>
            <a:chOff x="1446126" y="4005069"/>
            <a:chExt cx="389562" cy="435852"/>
          </a:xfrm>
        </p:grpSpPr>
        <p:grpSp>
          <p:nvGrpSpPr>
            <p:cNvPr id="11" name="组合 114"/>
            <p:cNvGrpSpPr/>
            <p:nvPr/>
          </p:nvGrpSpPr>
          <p:grpSpPr>
            <a:xfrm>
              <a:off x="1446126" y="4005069"/>
              <a:ext cx="336838" cy="435852"/>
              <a:chOff x="1786890" y="4869160"/>
              <a:chExt cx="264830" cy="500806"/>
            </a:xfrm>
          </p:grpSpPr>
          <p:sp>
            <p:nvSpPr>
              <p:cNvPr id="113" name="任意多边形 112"/>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sp>
            <p:nvSpPr>
              <p:cNvPr id="114" name="任意多边形 113"/>
              <p:cNvSpPr/>
              <p:nvPr/>
            </p:nvSpPr>
            <p:spPr>
              <a:xfrm flipV="1">
                <a:off x="1786890" y="5115948"/>
                <a:ext cx="264830" cy="254018"/>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grpSp>
        <p:sp>
          <p:nvSpPr>
            <p:cNvPr id="94" name="Line 83"/>
            <p:cNvSpPr>
              <a:spLocks noChangeShapeType="1"/>
            </p:cNvSpPr>
            <p:nvPr/>
          </p:nvSpPr>
          <p:spPr bwMode="auto">
            <a:xfrm>
              <a:off x="1763688" y="4222995"/>
              <a:ext cx="72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grpSp>
        <p:nvGrpSpPr>
          <p:cNvPr id="134" name="组合 133"/>
          <p:cNvGrpSpPr/>
          <p:nvPr/>
        </p:nvGrpSpPr>
        <p:grpSpPr>
          <a:xfrm>
            <a:off x="4383108" y="1499190"/>
            <a:ext cx="3303816" cy="949632"/>
            <a:chOff x="4383108" y="1499190"/>
            <a:chExt cx="3303816" cy="949632"/>
          </a:xfrm>
        </p:grpSpPr>
        <p:sp>
          <p:nvSpPr>
            <p:cNvPr id="135" name="Line 65"/>
            <p:cNvSpPr>
              <a:spLocks noChangeShapeType="1"/>
            </p:cNvSpPr>
            <p:nvPr/>
          </p:nvSpPr>
          <p:spPr bwMode="auto">
            <a:xfrm flipV="1">
              <a:off x="4800849" y="1986081"/>
              <a:ext cx="2886075"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36" name="Line 66"/>
            <p:cNvSpPr>
              <a:spLocks noChangeShapeType="1"/>
            </p:cNvSpPr>
            <p:nvPr/>
          </p:nvSpPr>
          <p:spPr bwMode="auto">
            <a:xfrm flipV="1">
              <a:off x="5378699"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37" name="Line 67"/>
            <p:cNvSpPr>
              <a:spLocks noChangeShapeType="1"/>
            </p:cNvSpPr>
            <p:nvPr/>
          </p:nvSpPr>
          <p:spPr bwMode="auto">
            <a:xfrm flipV="1">
              <a:off x="7471024"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38" name="Text Box 68"/>
            <p:cNvSpPr txBox="1">
              <a:spLocks noChangeArrowheads="1"/>
            </p:cNvSpPr>
            <p:nvPr/>
          </p:nvSpPr>
          <p:spPr bwMode="auto">
            <a:xfrm>
              <a:off x="5636960" y="1499190"/>
              <a:ext cx="1499128" cy="461665"/>
            </a:xfrm>
            <a:prstGeom prst="rect">
              <a:avLst/>
            </a:prstGeom>
            <a:noFill/>
            <a:ln w="9525">
              <a:noFill/>
              <a:miter lim="800000"/>
              <a:headEnd/>
              <a:tailEnd/>
            </a:ln>
            <a:effectLst/>
          </p:spPr>
          <p:txBody>
            <a:bodyPr wrap="none">
              <a:spAutoFit/>
            </a:bodyPr>
            <a:lstStyle/>
            <a:p>
              <a:pPr algn="l" eaLnBrk="1" hangingPunct="1"/>
              <a:r>
                <a:rPr lang="en-US" altLang="zh-CN" sz="2400" b="0" dirty="0" smtClean="0">
                  <a:latin typeface="Arial Narrow" pitchFamily="34" charset="0"/>
                  <a:ea typeface="宋体" charset="-122"/>
                  <a:cs typeface="Arial" charset="0"/>
                </a:rPr>
                <a:t>CO</a:t>
              </a:r>
              <a:r>
                <a:rPr lang="en-US" altLang="zh-CN" sz="2400" b="0" baseline="-25000" dirty="0" smtClean="0">
                  <a:latin typeface="Arial Narrow" pitchFamily="34" charset="0"/>
                  <a:ea typeface="宋体" charset="-122"/>
                  <a:cs typeface="Arial" charset="0"/>
                </a:rPr>
                <a:t>2</a:t>
              </a:r>
              <a:r>
                <a:rPr lang="en-US" altLang="zh-CN" sz="2400" b="0" dirty="0" smtClean="0">
                  <a:latin typeface="Arial Narrow" pitchFamily="34" charset="0"/>
                  <a:ea typeface="宋体" charset="-122"/>
                  <a:cs typeface="Arial" charset="0"/>
                </a:rPr>
                <a:t>/HCO</a:t>
              </a:r>
              <a:r>
                <a:rPr lang="en-US" altLang="zh-CN" sz="2400" b="0" baseline="-25000" dirty="0" smtClean="0">
                  <a:latin typeface="Arial Narrow" pitchFamily="34" charset="0"/>
                  <a:ea typeface="宋体" charset="-122"/>
                  <a:cs typeface="Arial" charset="0"/>
                </a:rPr>
                <a:t>3</a:t>
              </a:r>
              <a:r>
                <a:rPr lang="en-US" altLang="zh-CN" sz="2400" b="0" baseline="30000" dirty="0" smtClean="0">
                  <a:latin typeface="Times New Roman"/>
                  <a:ea typeface="宋体" charset="-122"/>
                  <a:cs typeface="Times New Roman"/>
                </a:rPr>
                <a:t>−</a:t>
              </a:r>
              <a:endParaRPr lang="en-US" altLang="zh-CN" sz="2400" b="0" baseline="30000" dirty="0">
                <a:latin typeface="Arial Narrow" pitchFamily="34" charset="0"/>
                <a:ea typeface="宋体" charset="-122"/>
                <a:cs typeface="Arial" charset="0"/>
              </a:endParaRPr>
            </a:p>
          </p:txBody>
        </p:sp>
        <p:sp>
          <p:nvSpPr>
            <p:cNvPr id="139" name="Text Box 69"/>
            <p:cNvSpPr txBox="1">
              <a:spLocks noChangeArrowheads="1"/>
            </p:cNvSpPr>
            <p:nvPr/>
          </p:nvSpPr>
          <p:spPr bwMode="auto">
            <a:xfrm>
              <a:off x="6386584" y="1943270"/>
              <a:ext cx="720069" cy="461665"/>
            </a:xfrm>
            <a:prstGeom prst="rect">
              <a:avLst/>
            </a:prstGeom>
            <a:noFill/>
            <a:ln w="9525">
              <a:noFill/>
              <a:miter lim="800000"/>
              <a:headEnd/>
              <a:tailEnd/>
            </a:ln>
            <a:effectLst/>
          </p:spPr>
          <p:txBody>
            <a:bodyPr wrap="none">
              <a:spAutoFit/>
            </a:bodyPr>
            <a:lstStyle/>
            <a:p>
              <a:pPr algn="l" eaLnBrk="1" hangingPunct="1"/>
              <a:r>
                <a:rPr lang="en-US" altLang="zh-CN" sz="2400" b="0" dirty="0">
                  <a:latin typeface="Arial Narrow" pitchFamily="34" charset="0"/>
                  <a:ea typeface="宋体" charset="-122"/>
                  <a:cs typeface="Arial" charset="0"/>
                </a:rPr>
                <a:t>0 Na</a:t>
              </a:r>
            </a:p>
          </p:txBody>
        </p:sp>
        <p:grpSp>
          <p:nvGrpSpPr>
            <p:cNvPr id="140" name="组合 123"/>
            <p:cNvGrpSpPr/>
            <p:nvPr/>
          </p:nvGrpSpPr>
          <p:grpSpPr>
            <a:xfrm>
              <a:off x="6425941" y="2232822"/>
              <a:ext cx="698500" cy="216000"/>
              <a:chOff x="6515393" y="2086248"/>
              <a:chExt cx="698500" cy="216000"/>
            </a:xfrm>
          </p:grpSpPr>
          <p:sp>
            <p:nvSpPr>
              <p:cNvPr id="142" name="Line 71"/>
              <p:cNvSpPr>
                <a:spLocks noChangeShapeType="1"/>
              </p:cNvSpPr>
              <p:nvPr/>
            </p:nvSpPr>
            <p:spPr bwMode="auto">
              <a:xfrm flipV="1">
                <a:off x="6515393" y="2194248"/>
                <a:ext cx="698500"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3" name="Line 72"/>
              <p:cNvSpPr>
                <a:spLocks noChangeShapeType="1"/>
              </p:cNvSpPr>
              <p:nvPr/>
            </p:nvSpPr>
            <p:spPr bwMode="auto">
              <a:xfrm flipV="1">
                <a:off x="6516981"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4" name="Line 73"/>
              <p:cNvSpPr>
                <a:spLocks noChangeShapeType="1"/>
              </p:cNvSpPr>
              <p:nvPr/>
            </p:nvSpPr>
            <p:spPr bwMode="auto">
              <a:xfrm flipV="1">
                <a:off x="7210718"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grpSp>
        <p:sp>
          <p:nvSpPr>
            <p:cNvPr id="141" name="Text Box 74"/>
            <p:cNvSpPr txBox="1">
              <a:spLocks noChangeArrowheads="1"/>
            </p:cNvSpPr>
            <p:nvPr/>
          </p:nvSpPr>
          <p:spPr bwMode="auto">
            <a:xfrm>
              <a:off x="4383108" y="1499190"/>
              <a:ext cx="1040670" cy="461665"/>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HEPES</a:t>
              </a:r>
            </a:p>
          </p:txBody>
        </p:sp>
      </p:grpSp>
      <p:sp>
        <p:nvSpPr>
          <p:cNvPr id="145" name="Rectangle 39"/>
          <p:cNvSpPr>
            <a:spLocks noChangeArrowheads="1"/>
          </p:cNvSpPr>
          <p:nvPr/>
        </p:nvSpPr>
        <p:spPr bwMode="auto">
          <a:xfrm>
            <a:off x="3845284" y="5130408"/>
            <a:ext cx="1329210"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1 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
        <p:nvSpPr>
          <p:cNvPr id="146" name="Rectangle 40"/>
          <p:cNvSpPr>
            <a:spLocks noChangeArrowheads="1"/>
          </p:cNvSpPr>
          <p:nvPr/>
        </p:nvSpPr>
        <p:spPr bwMode="auto">
          <a:xfrm>
            <a:off x="3445911" y="5570076"/>
            <a:ext cx="922047"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1 Na</a:t>
            </a:r>
            <a:r>
              <a:rPr lang="en-US" altLang="zh-CN" sz="2800" b="0" baseline="30000" dirty="0">
                <a:latin typeface="Arial Narrow" pitchFamily="34" charset="0"/>
                <a:ea typeface="宋体" charset="-122"/>
                <a:cs typeface="Arial" charset="0"/>
              </a:rPr>
              <a:t>+</a:t>
            </a:r>
          </a:p>
        </p:txBody>
      </p:sp>
      <p:sp>
        <p:nvSpPr>
          <p:cNvPr id="147" name="Text Box 60"/>
          <p:cNvSpPr txBox="1">
            <a:spLocks noChangeArrowheads="1"/>
          </p:cNvSpPr>
          <p:nvPr/>
        </p:nvSpPr>
        <p:spPr bwMode="auto">
          <a:xfrm>
            <a:off x="2807898" y="4360073"/>
            <a:ext cx="1083951"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spTree>
    <p:custDataLst>
      <p:tags r:id="rId1"/>
    </p:custDataLst>
    <p:extLst>
      <p:ext uri="{BB962C8B-B14F-4D97-AF65-F5344CB8AC3E}">
        <p14:creationId xmlns="" xmlns:p14="http://schemas.microsoft.com/office/powerpoint/2010/main" val="2228578121"/>
      </p:ext>
    </p:extLst>
  </p:cSld>
  <p:clrMapOvr>
    <a:masterClrMapping/>
  </p:clrMapOvr>
  <p:transition advTm="1633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left)">
                                      <p:cBhvr>
                                        <p:cTn id="11"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Rectangle 175"/>
          <p:cNvSpPr>
            <a:spLocks noChangeArrowheads="1"/>
          </p:cNvSpPr>
          <p:nvPr/>
        </p:nvSpPr>
        <p:spPr bwMode="auto">
          <a:xfrm>
            <a:off x="6408498" y="2460749"/>
            <a:ext cx="714375" cy="2063750"/>
          </a:xfrm>
          <a:prstGeom prst="rect">
            <a:avLst/>
          </a:prstGeom>
          <a:solidFill>
            <a:schemeClr val="accent5">
              <a:lumMod val="60000"/>
              <a:lumOff val="40000"/>
            </a:schemeClr>
          </a:solidFill>
          <a:ln w="9525" algn="ctr">
            <a:noFill/>
            <a:miter lim="800000"/>
            <a:headEnd/>
            <a:tailEnd/>
          </a:ln>
          <a:effectLst/>
        </p:spPr>
        <p:txBody>
          <a:bodyPr wrap="none" anchor="ctr"/>
          <a:lstStyle/>
          <a:p>
            <a:endParaRPr lang="zh-CN" altLang="en-US"/>
          </a:p>
        </p:txBody>
      </p:sp>
      <p:grpSp>
        <p:nvGrpSpPr>
          <p:cNvPr id="79" name="组合 78"/>
          <p:cNvGrpSpPr/>
          <p:nvPr/>
        </p:nvGrpSpPr>
        <p:grpSpPr>
          <a:xfrm>
            <a:off x="4202274" y="2571314"/>
            <a:ext cx="4845797" cy="2191113"/>
            <a:chOff x="4174036" y="2513430"/>
            <a:chExt cx="4845797" cy="2191113"/>
          </a:xfrm>
        </p:grpSpPr>
        <p:sp>
          <p:nvSpPr>
            <p:cNvPr id="80" name="Rectangle 5"/>
            <p:cNvSpPr>
              <a:spLocks noChangeArrowheads="1"/>
            </p:cNvSpPr>
            <p:nvPr/>
          </p:nvSpPr>
          <p:spPr bwMode="auto">
            <a:xfrm flipH="1">
              <a:off x="7913970" y="4250988"/>
              <a:ext cx="506413"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-120</a:t>
              </a:r>
            </a:p>
          </p:txBody>
        </p:sp>
        <p:sp>
          <p:nvSpPr>
            <p:cNvPr id="81" name="Rectangle 7"/>
            <p:cNvSpPr>
              <a:spLocks noChangeArrowheads="1"/>
            </p:cNvSpPr>
            <p:nvPr/>
          </p:nvSpPr>
          <p:spPr bwMode="auto">
            <a:xfrm flipH="1">
              <a:off x="7913970" y="365977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-80</a:t>
              </a:r>
            </a:p>
          </p:txBody>
        </p:sp>
        <p:sp>
          <p:nvSpPr>
            <p:cNvPr id="82" name="Rectangle 9"/>
            <p:cNvSpPr>
              <a:spLocks noChangeArrowheads="1"/>
            </p:cNvSpPr>
            <p:nvPr/>
          </p:nvSpPr>
          <p:spPr bwMode="auto">
            <a:xfrm flipH="1">
              <a:off x="7913970" y="305652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-40</a:t>
              </a:r>
            </a:p>
          </p:txBody>
        </p:sp>
        <p:sp>
          <p:nvSpPr>
            <p:cNvPr id="83" name="Rectangle 11"/>
            <p:cNvSpPr>
              <a:spLocks noChangeArrowheads="1"/>
            </p:cNvSpPr>
            <p:nvPr/>
          </p:nvSpPr>
          <p:spPr bwMode="auto">
            <a:xfrm flipH="1">
              <a:off x="7998194" y="2513430"/>
              <a:ext cx="141288" cy="369888"/>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FF0000"/>
                  </a:solidFill>
                  <a:latin typeface="Arial Narrow" pitchFamily="34" charset="0"/>
                  <a:ea typeface="宋体" charset="-122"/>
                  <a:cs typeface="Arial" charset="0"/>
                </a:rPr>
                <a:t>0</a:t>
              </a:r>
            </a:p>
          </p:txBody>
        </p:sp>
        <p:sp>
          <p:nvSpPr>
            <p:cNvPr id="126" name="Rectangle 12"/>
            <p:cNvSpPr>
              <a:spLocks noChangeArrowheads="1"/>
            </p:cNvSpPr>
            <p:nvPr/>
          </p:nvSpPr>
          <p:spPr bwMode="auto">
            <a:xfrm flipH="1">
              <a:off x="8266779" y="3131219"/>
              <a:ext cx="753054" cy="738664"/>
            </a:xfrm>
            <a:prstGeom prst="rect">
              <a:avLst/>
            </a:prstGeom>
            <a:noFill/>
            <a:ln w="9525">
              <a:noFill/>
              <a:miter lim="800000"/>
              <a:headEnd/>
              <a:tailEnd/>
            </a:ln>
          </p:spPr>
          <p:txBody>
            <a:bodyPr wrap="square" lIns="0" tIns="0" rIns="0" bIns="0">
              <a:spAutoFit/>
            </a:bodyPr>
            <a:lstStyle/>
            <a:p>
              <a:pPr algn="ctr" eaLnBrk="1" hangingPunct="1"/>
              <a:r>
                <a:rPr lang="en-US" altLang="zh-CN" sz="2400" b="1" i="1" dirty="0" err="1">
                  <a:solidFill>
                    <a:srgbClr val="FF0000"/>
                  </a:solidFill>
                  <a:latin typeface="Arial Narrow" pitchFamily="34" charset="0"/>
                  <a:ea typeface="宋体" charset="-122"/>
                  <a:cs typeface="Arial" charset="0"/>
                </a:rPr>
                <a:t>V</a:t>
              </a:r>
              <a:r>
                <a:rPr lang="en-US" altLang="zh-CN" sz="2400" b="1" i="1" baseline="-25000" dirty="0" err="1">
                  <a:solidFill>
                    <a:srgbClr val="FF0000"/>
                  </a:solidFill>
                  <a:latin typeface="Arial Narrow" pitchFamily="34" charset="0"/>
                  <a:ea typeface="宋体" charset="-122"/>
                  <a:cs typeface="Arial" charset="0"/>
                </a:rPr>
                <a:t>m</a:t>
              </a:r>
              <a:endParaRPr lang="en-US" altLang="zh-CN" sz="2400" b="1" i="1" baseline="-25000" dirty="0">
                <a:solidFill>
                  <a:srgbClr val="FF0000"/>
                </a:solidFill>
                <a:latin typeface="Arial Narrow" pitchFamily="34" charset="0"/>
                <a:ea typeface="宋体" charset="-122"/>
                <a:cs typeface="Arial" charset="0"/>
              </a:endParaRPr>
            </a:p>
            <a:p>
              <a:pPr algn="ctr" eaLnBrk="1" hangingPunct="1"/>
              <a:r>
                <a:rPr lang="en-US" altLang="zh-CN" sz="2400" b="1" dirty="0">
                  <a:solidFill>
                    <a:srgbClr val="FF0000"/>
                  </a:solidFill>
                  <a:latin typeface="Arial Narrow" pitchFamily="34" charset="0"/>
                  <a:ea typeface="宋体" charset="-122"/>
                  <a:cs typeface="Arial" charset="0"/>
                </a:rPr>
                <a:t>(mV)</a:t>
              </a:r>
            </a:p>
          </p:txBody>
        </p:sp>
        <p:grpSp>
          <p:nvGrpSpPr>
            <p:cNvPr id="127" name="Group 13"/>
            <p:cNvGrpSpPr>
              <a:grpSpLocks/>
            </p:cNvGrpSpPr>
            <p:nvPr/>
          </p:nvGrpSpPr>
          <p:grpSpPr bwMode="auto">
            <a:xfrm flipH="1">
              <a:off x="7742520" y="2648619"/>
              <a:ext cx="92075" cy="1827213"/>
              <a:chOff x="2407" y="486"/>
              <a:chExt cx="69" cy="1289"/>
            </a:xfrm>
          </p:grpSpPr>
          <p:sp>
            <p:nvSpPr>
              <p:cNvPr id="172" name="Line 1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sz="2800">
                  <a:latin typeface="Arial Narrow" pitchFamily="34" charset="0"/>
                </a:endParaRPr>
              </a:p>
            </p:txBody>
          </p:sp>
          <p:sp>
            <p:nvSpPr>
              <p:cNvPr id="173" name="Line 1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4" name="Line 1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5" name="Line 1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6" name="Line 1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7" name="Line 1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8" name="Line 2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79" name="Line 2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grpSp>
        <p:sp>
          <p:nvSpPr>
            <p:cNvPr id="141" name="Rectangle 23"/>
            <p:cNvSpPr>
              <a:spLocks noChangeArrowheads="1"/>
            </p:cNvSpPr>
            <p:nvPr/>
          </p:nvSpPr>
          <p:spPr bwMode="auto">
            <a:xfrm flipH="1">
              <a:off x="4671967" y="397167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7.1</a:t>
              </a:r>
            </a:p>
          </p:txBody>
        </p:sp>
        <p:sp>
          <p:nvSpPr>
            <p:cNvPr id="148" name="Rectangle 24"/>
            <p:cNvSpPr>
              <a:spLocks noChangeArrowheads="1"/>
            </p:cNvSpPr>
            <p:nvPr/>
          </p:nvSpPr>
          <p:spPr bwMode="auto">
            <a:xfrm flipH="1">
              <a:off x="4671967" y="360972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7.2</a:t>
              </a:r>
            </a:p>
          </p:txBody>
        </p:sp>
        <p:sp>
          <p:nvSpPr>
            <p:cNvPr id="152" name="Rectangle 25"/>
            <p:cNvSpPr>
              <a:spLocks noChangeArrowheads="1"/>
            </p:cNvSpPr>
            <p:nvPr/>
          </p:nvSpPr>
          <p:spPr bwMode="auto">
            <a:xfrm flipH="1">
              <a:off x="4671967" y="32461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7.3</a:t>
              </a:r>
            </a:p>
          </p:txBody>
        </p:sp>
        <p:sp>
          <p:nvSpPr>
            <p:cNvPr id="160" name="Rectangle 26"/>
            <p:cNvSpPr>
              <a:spLocks noChangeArrowheads="1"/>
            </p:cNvSpPr>
            <p:nvPr/>
          </p:nvSpPr>
          <p:spPr bwMode="auto">
            <a:xfrm flipH="1">
              <a:off x="4671967" y="288423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7.4</a:t>
              </a:r>
            </a:p>
          </p:txBody>
        </p:sp>
        <p:sp>
          <p:nvSpPr>
            <p:cNvPr id="161" name="Rectangle 27"/>
            <p:cNvSpPr>
              <a:spLocks noChangeArrowheads="1"/>
            </p:cNvSpPr>
            <p:nvPr/>
          </p:nvSpPr>
          <p:spPr bwMode="auto">
            <a:xfrm flipH="1">
              <a:off x="4671967" y="25222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008000"/>
                  </a:solidFill>
                  <a:latin typeface="Arial Narrow" pitchFamily="34" charset="0"/>
                  <a:ea typeface="宋体" charset="-122"/>
                  <a:cs typeface="Arial" charset="0"/>
                </a:rPr>
                <a:t>7.5</a:t>
              </a:r>
            </a:p>
          </p:txBody>
        </p:sp>
        <p:sp>
          <p:nvSpPr>
            <p:cNvPr id="162" name="Rectangle 28"/>
            <p:cNvSpPr>
              <a:spLocks noChangeArrowheads="1"/>
            </p:cNvSpPr>
            <p:nvPr/>
          </p:nvSpPr>
          <p:spPr bwMode="auto">
            <a:xfrm flipH="1">
              <a:off x="4174036" y="3346782"/>
              <a:ext cx="383118" cy="369332"/>
            </a:xfrm>
            <a:prstGeom prst="rect">
              <a:avLst/>
            </a:prstGeom>
            <a:noFill/>
            <a:ln w="9525">
              <a:noFill/>
              <a:miter lim="800000"/>
              <a:headEnd/>
              <a:tailEnd/>
            </a:ln>
          </p:spPr>
          <p:txBody>
            <a:bodyPr wrap="none" lIns="0" tIns="0" rIns="0" bIns="0">
              <a:spAutoFit/>
            </a:bodyPr>
            <a:lstStyle/>
            <a:p>
              <a:pPr algn="l" eaLnBrk="1" hangingPunct="1"/>
              <a:r>
                <a:rPr lang="en-US" altLang="zh-CN" sz="2400" b="1">
                  <a:solidFill>
                    <a:srgbClr val="008000"/>
                  </a:solidFill>
                  <a:latin typeface="Arial Narrow" pitchFamily="34" charset="0"/>
                  <a:ea typeface="宋体" charset="-122"/>
                  <a:cs typeface="Arial" charset="0"/>
                </a:rPr>
                <a:t>pH</a:t>
              </a:r>
              <a:r>
                <a:rPr lang="en-US" altLang="zh-CN" sz="2400" b="1" baseline="-25000">
                  <a:solidFill>
                    <a:srgbClr val="008000"/>
                  </a:solidFill>
                  <a:latin typeface="Arial Narrow" pitchFamily="34" charset="0"/>
                  <a:ea typeface="宋体" charset="-122"/>
                  <a:cs typeface="Arial" charset="0"/>
                </a:rPr>
                <a:t>i</a:t>
              </a:r>
            </a:p>
          </p:txBody>
        </p:sp>
        <p:sp>
          <p:nvSpPr>
            <p:cNvPr id="163" name="Rectangle 29"/>
            <p:cNvSpPr>
              <a:spLocks noChangeArrowheads="1"/>
            </p:cNvSpPr>
            <p:nvPr/>
          </p:nvSpPr>
          <p:spPr bwMode="auto">
            <a:xfrm flipH="1">
              <a:off x="4671967" y="4335211"/>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7.0</a:t>
              </a:r>
            </a:p>
          </p:txBody>
        </p:sp>
        <p:grpSp>
          <p:nvGrpSpPr>
            <p:cNvPr id="164" name="Group 30"/>
            <p:cNvGrpSpPr>
              <a:grpSpLocks/>
            </p:cNvGrpSpPr>
            <p:nvPr/>
          </p:nvGrpSpPr>
          <p:grpSpPr bwMode="auto">
            <a:xfrm flipH="1">
              <a:off x="5094580" y="2660650"/>
              <a:ext cx="111125" cy="1828800"/>
              <a:chOff x="3085" y="1426"/>
              <a:chExt cx="70" cy="1152"/>
            </a:xfrm>
          </p:grpSpPr>
          <p:sp>
            <p:nvSpPr>
              <p:cNvPr id="165" name="Line 3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sz="2800">
                  <a:latin typeface="Arial Narrow" pitchFamily="34" charset="0"/>
                </a:endParaRPr>
              </a:p>
            </p:txBody>
          </p:sp>
          <p:sp>
            <p:nvSpPr>
              <p:cNvPr id="166" name="Line 3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67" name="Line 3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68" name="Line 3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69" name="Line 3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0" name="Line 3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71" name="Line 3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grpSp>
      </p:grpSp>
      <p:sp>
        <p:nvSpPr>
          <p:cNvPr id="1314818" name="Freeform 2"/>
          <p:cNvSpPr>
            <a:spLocks/>
          </p:cNvSpPr>
          <p:nvPr/>
        </p:nvSpPr>
        <p:spPr bwMode="auto">
          <a:xfrm>
            <a:off x="5221981" y="3191182"/>
            <a:ext cx="2381250" cy="1047750"/>
          </a:xfrm>
          <a:custGeom>
            <a:avLst/>
            <a:gdLst/>
            <a:ahLst/>
            <a:cxnLst>
              <a:cxn ang="0">
                <a:pos x="6" y="5"/>
              </a:cxn>
              <a:cxn ang="0">
                <a:pos x="11" y="5"/>
              </a:cxn>
              <a:cxn ang="0">
                <a:pos x="17" y="5"/>
              </a:cxn>
              <a:cxn ang="0">
                <a:pos x="23" y="6"/>
              </a:cxn>
              <a:cxn ang="0">
                <a:pos x="30" y="30"/>
              </a:cxn>
              <a:cxn ang="0">
                <a:pos x="36" y="58"/>
              </a:cxn>
              <a:cxn ang="0">
                <a:pos x="41" y="79"/>
              </a:cxn>
              <a:cxn ang="0">
                <a:pos x="47" y="97"/>
              </a:cxn>
              <a:cxn ang="0">
                <a:pos x="52" y="110"/>
              </a:cxn>
              <a:cxn ang="0">
                <a:pos x="58" y="120"/>
              </a:cxn>
              <a:cxn ang="0">
                <a:pos x="64" y="129"/>
              </a:cxn>
              <a:cxn ang="0">
                <a:pos x="69" y="134"/>
              </a:cxn>
              <a:cxn ang="0">
                <a:pos x="75" y="137"/>
              </a:cxn>
              <a:cxn ang="0">
                <a:pos x="80" y="139"/>
              </a:cxn>
              <a:cxn ang="0">
                <a:pos x="86" y="141"/>
              </a:cxn>
              <a:cxn ang="0">
                <a:pos x="92" y="141"/>
              </a:cxn>
              <a:cxn ang="0">
                <a:pos x="97" y="143"/>
              </a:cxn>
              <a:cxn ang="0">
                <a:pos x="103" y="142"/>
              </a:cxn>
              <a:cxn ang="0">
                <a:pos x="108" y="142"/>
              </a:cxn>
              <a:cxn ang="0">
                <a:pos x="114" y="141"/>
              </a:cxn>
              <a:cxn ang="0">
                <a:pos x="120" y="141"/>
              </a:cxn>
              <a:cxn ang="0">
                <a:pos x="125" y="141"/>
              </a:cxn>
              <a:cxn ang="0">
                <a:pos x="131" y="141"/>
              </a:cxn>
              <a:cxn ang="0">
                <a:pos x="136" y="138"/>
              </a:cxn>
              <a:cxn ang="0">
                <a:pos x="142" y="141"/>
              </a:cxn>
              <a:cxn ang="0">
                <a:pos x="148" y="138"/>
              </a:cxn>
              <a:cxn ang="0">
                <a:pos x="153" y="138"/>
              </a:cxn>
              <a:cxn ang="0">
                <a:pos x="159" y="138"/>
              </a:cxn>
              <a:cxn ang="0">
                <a:pos x="164" y="139"/>
              </a:cxn>
              <a:cxn ang="0">
                <a:pos x="170" y="139"/>
              </a:cxn>
              <a:cxn ang="0">
                <a:pos x="176" y="140"/>
              </a:cxn>
              <a:cxn ang="0">
                <a:pos x="182" y="140"/>
              </a:cxn>
              <a:cxn ang="0">
                <a:pos x="189" y="137"/>
              </a:cxn>
              <a:cxn ang="0">
                <a:pos x="194" y="137"/>
              </a:cxn>
              <a:cxn ang="0">
                <a:pos x="200" y="137"/>
              </a:cxn>
              <a:cxn ang="0">
                <a:pos x="206" y="139"/>
              </a:cxn>
              <a:cxn ang="0">
                <a:pos x="211" y="142"/>
              </a:cxn>
              <a:cxn ang="0">
                <a:pos x="217" y="142"/>
              </a:cxn>
              <a:cxn ang="0">
                <a:pos x="222" y="144"/>
              </a:cxn>
              <a:cxn ang="0">
                <a:pos x="228" y="147"/>
              </a:cxn>
              <a:cxn ang="0">
                <a:pos x="233" y="148"/>
              </a:cxn>
              <a:cxn ang="0">
                <a:pos x="239" y="148"/>
              </a:cxn>
              <a:cxn ang="0">
                <a:pos x="245" y="153"/>
              </a:cxn>
              <a:cxn ang="0">
                <a:pos x="250" y="152"/>
              </a:cxn>
              <a:cxn ang="0">
                <a:pos x="256" y="153"/>
              </a:cxn>
              <a:cxn ang="0">
                <a:pos x="261" y="153"/>
              </a:cxn>
              <a:cxn ang="0">
                <a:pos x="267" y="153"/>
              </a:cxn>
              <a:cxn ang="0">
                <a:pos x="273" y="156"/>
              </a:cxn>
              <a:cxn ang="0">
                <a:pos x="278" y="155"/>
              </a:cxn>
              <a:cxn ang="0">
                <a:pos x="284" y="156"/>
              </a:cxn>
              <a:cxn ang="0">
                <a:pos x="291" y="155"/>
              </a:cxn>
              <a:cxn ang="0">
                <a:pos x="298" y="152"/>
              </a:cxn>
              <a:cxn ang="0">
                <a:pos x="304" y="153"/>
              </a:cxn>
              <a:cxn ang="0">
                <a:pos x="310" y="152"/>
              </a:cxn>
              <a:cxn ang="0">
                <a:pos x="315" y="152"/>
              </a:cxn>
              <a:cxn ang="0">
                <a:pos x="321" y="151"/>
              </a:cxn>
              <a:cxn ang="0">
                <a:pos x="326" y="153"/>
              </a:cxn>
              <a:cxn ang="0">
                <a:pos x="332" y="153"/>
              </a:cxn>
              <a:cxn ang="0">
                <a:pos x="338" y="153"/>
              </a:cxn>
              <a:cxn ang="0">
                <a:pos x="344" y="132"/>
              </a:cxn>
              <a:cxn ang="0">
                <a:pos x="352" y="141"/>
              </a:cxn>
              <a:cxn ang="0">
                <a:pos x="358" y="121"/>
              </a:cxn>
              <a:cxn ang="0">
                <a:pos x="364" y="107"/>
              </a:cxn>
            </a:cxnLst>
            <a:rect l="0" t="0" r="r" b="b"/>
            <a:pathLst>
              <a:path w="364" h="161">
                <a:moveTo>
                  <a:pt x="0" y="8"/>
                </a:moveTo>
                <a:lnTo>
                  <a:pt x="0" y="14"/>
                </a:lnTo>
                <a:lnTo>
                  <a:pt x="0" y="6"/>
                </a:lnTo>
                <a:lnTo>
                  <a:pt x="0" y="5"/>
                </a:lnTo>
                <a:lnTo>
                  <a:pt x="1" y="7"/>
                </a:lnTo>
                <a:lnTo>
                  <a:pt x="1" y="6"/>
                </a:lnTo>
                <a:lnTo>
                  <a:pt x="1" y="7"/>
                </a:lnTo>
                <a:lnTo>
                  <a:pt x="1" y="7"/>
                </a:lnTo>
                <a:lnTo>
                  <a:pt x="1" y="6"/>
                </a:lnTo>
                <a:lnTo>
                  <a:pt x="1" y="5"/>
                </a:lnTo>
                <a:lnTo>
                  <a:pt x="1" y="5"/>
                </a:lnTo>
                <a:lnTo>
                  <a:pt x="1" y="6"/>
                </a:lnTo>
                <a:lnTo>
                  <a:pt x="1" y="7"/>
                </a:lnTo>
                <a:lnTo>
                  <a:pt x="1" y="6"/>
                </a:lnTo>
                <a:lnTo>
                  <a:pt x="2" y="6"/>
                </a:lnTo>
                <a:lnTo>
                  <a:pt x="2" y="5"/>
                </a:lnTo>
                <a:lnTo>
                  <a:pt x="2" y="6"/>
                </a:lnTo>
                <a:lnTo>
                  <a:pt x="2" y="6"/>
                </a:lnTo>
                <a:lnTo>
                  <a:pt x="2" y="3"/>
                </a:lnTo>
                <a:lnTo>
                  <a:pt x="2" y="6"/>
                </a:lnTo>
                <a:lnTo>
                  <a:pt x="2" y="5"/>
                </a:lnTo>
                <a:lnTo>
                  <a:pt x="2" y="5"/>
                </a:lnTo>
                <a:lnTo>
                  <a:pt x="2" y="6"/>
                </a:lnTo>
                <a:lnTo>
                  <a:pt x="2" y="5"/>
                </a:lnTo>
                <a:lnTo>
                  <a:pt x="2" y="5"/>
                </a:lnTo>
                <a:lnTo>
                  <a:pt x="3" y="4"/>
                </a:lnTo>
                <a:lnTo>
                  <a:pt x="3" y="4"/>
                </a:lnTo>
                <a:lnTo>
                  <a:pt x="3" y="6"/>
                </a:lnTo>
                <a:lnTo>
                  <a:pt x="3" y="5"/>
                </a:lnTo>
                <a:lnTo>
                  <a:pt x="3" y="5"/>
                </a:lnTo>
                <a:lnTo>
                  <a:pt x="3" y="5"/>
                </a:lnTo>
                <a:lnTo>
                  <a:pt x="3" y="5"/>
                </a:lnTo>
                <a:lnTo>
                  <a:pt x="3" y="6"/>
                </a:lnTo>
                <a:lnTo>
                  <a:pt x="3" y="5"/>
                </a:lnTo>
                <a:lnTo>
                  <a:pt x="3" y="5"/>
                </a:lnTo>
                <a:lnTo>
                  <a:pt x="3" y="5"/>
                </a:lnTo>
                <a:lnTo>
                  <a:pt x="4" y="5"/>
                </a:lnTo>
                <a:lnTo>
                  <a:pt x="4" y="6"/>
                </a:lnTo>
                <a:lnTo>
                  <a:pt x="4" y="5"/>
                </a:lnTo>
                <a:lnTo>
                  <a:pt x="4" y="5"/>
                </a:lnTo>
                <a:lnTo>
                  <a:pt x="4" y="5"/>
                </a:lnTo>
                <a:lnTo>
                  <a:pt x="4" y="5"/>
                </a:lnTo>
                <a:lnTo>
                  <a:pt x="4" y="4"/>
                </a:lnTo>
                <a:lnTo>
                  <a:pt x="4" y="5"/>
                </a:lnTo>
                <a:lnTo>
                  <a:pt x="4" y="5"/>
                </a:lnTo>
                <a:lnTo>
                  <a:pt x="4" y="5"/>
                </a:lnTo>
                <a:lnTo>
                  <a:pt x="5" y="5"/>
                </a:lnTo>
                <a:lnTo>
                  <a:pt x="5" y="5"/>
                </a:lnTo>
                <a:lnTo>
                  <a:pt x="5" y="6"/>
                </a:lnTo>
                <a:lnTo>
                  <a:pt x="5" y="6"/>
                </a:lnTo>
                <a:lnTo>
                  <a:pt x="5" y="5"/>
                </a:lnTo>
                <a:lnTo>
                  <a:pt x="5" y="6"/>
                </a:lnTo>
                <a:lnTo>
                  <a:pt x="5" y="5"/>
                </a:lnTo>
                <a:lnTo>
                  <a:pt x="5" y="6"/>
                </a:lnTo>
                <a:lnTo>
                  <a:pt x="5" y="7"/>
                </a:lnTo>
                <a:lnTo>
                  <a:pt x="5" y="5"/>
                </a:lnTo>
                <a:lnTo>
                  <a:pt x="5" y="5"/>
                </a:lnTo>
                <a:lnTo>
                  <a:pt x="6" y="6"/>
                </a:lnTo>
                <a:lnTo>
                  <a:pt x="6" y="5"/>
                </a:lnTo>
                <a:lnTo>
                  <a:pt x="6" y="6"/>
                </a:lnTo>
                <a:lnTo>
                  <a:pt x="6" y="6"/>
                </a:lnTo>
                <a:lnTo>
                  <a:pt x="6" y="5"/>
                </a:lnTo>
                <a:lnTo>
                  <a:pt x="6" y="5"/>
                </a:lnTo>
                <a:lnTo>
                  <a:pt x="6" y="6"/>
                </a:lnTo>
                <a:lnTo>
                  <a:pt x="6" y="6"/>
                </a:lnTo>
                <a:lnTo>
                  <a:pt x="6" y="5"/>
                </a:lnTo>
                <a:lnTo>
                  <a:pt x="6" y="6"/>
                </a:lnTo>
                <a:lnTo>
                  <a:pt x="7" y="7"/>
                </a:lnTo>
                <a:lnTo>
                  <a:pt x="7" y="6"/>
                </a:lnTo>
                <a:lnTo>
                  <a:pt x="7" y="8"/>
                </a:lnTo>
                <a:lnTo>
                  <a:pt x="7" y="7"/>
                </a:lnTo>
                <a:lnTo>
                  <a:pt x="7" y="6"/>
                </a:lnTo>
                <a:lnTo>
                  <a:pt x="7" y="6"/>
                </a:lnTo>
                <a:lnTo>
                  <a:pt x="7" y="6"/>
                </a:lnTo>
                <a:lnTo>
                  <a:pt x="7" y="6"/>
                </a:lnTo>
                <a:lnTo>
                  <a:pt x="7" y="5"/>
                </a:lnTo>
                <a:lnTo>
                  <a:pt x="7" y="6"/>
                </a:lnTo>
                <a:lnTo>
                  <a:pt x="7" y="6"/>
                </a:lnTo>
                <a:lnTo>
                  <a:pt x="8" y="6"/>
                </a:lnTo>
                <a:lnTo>
                  <a:pt x="8" y="7"/>
                </a:lnTo>
                <a:lnTo>
                  <a:pt x="8" y="7"/>
                </a:lnTo>
                <a:lnTo>
                  <a:pt x="8" y="6"/>
                </a:lnTo>
                <a:lnTo>
                  <a:pt x="8" y="6"/>
                </a:lnTo>
                <a:lnTo>
                  <a:pt x="8" y="6"/>
                </a:lnTo>
                <a:lnTo>
                  <a:pt x="8" y="6"/>
                </a:lnTo>
                <a:lnTo>
                  <a:pt x="8" y="6"/>
                </a:lnTo>
                <a:lnTo>
                  <a:pt x="8" y="5"/>
                </a:lnTo>
                <a:lnTo>
                  <a:pt x="8" y="5"/>
                </a:lnTo>
                <a:lnTo>
                  <a:pt x="9" y="5"/>
                </a:lnTo>
                <a:lnTo>
                  <a:pt x="9" y="7"/>
                </a:lnTo>
                <a:lnTo>
                  <a:pt x="9" y="6"/>
                </a:lnTo>
                <a:lnTo>
                  <a:pt x="9" y="5"/>
                </a:lnTo>
                <a:lnTo>
                  <a:pt x="9" y="5"/>
                </a:lnTo>
                <a:lnTo>
                  <a:pt x="9" y="5"/>
                </a:lnTo>
                <a:lnTo>
                  <a:pt x="9" y="6"/>
                </a:lnTo>
                <a:lnTo>
                  <a:pt x="9" y="5"/>
                </a:lnTo>
                <a:lnTo>
                  <a:pt x="9" y="6"/>
                </a:lnTo>
                <a:lnTo>
                  <a:pt x="9" y="5"/>
                </a:lnTo>
                <a:lnTo>
                  <a:pt x="9" y="5"/>
                </a:lnTo>
                <a:lnTo>
                  <a:pt x="10" y="5"/>
                </a:lnTo>
                <a:lnTo>
                  <a:pt x="10" y="6"/>
                </a:lnTo>
                <a:lnTo>
                  <a:pt x="10" y="6"/>
                </a:lnTo>
                <a:lnTo>
                  <a:pt x="10" y="5"/>
                </a:lnTo>
                <a:lnTo>
                  <a:pt x="10" y="6"/>
                </a:lnTo>
                <a:lnTo>
                  <a:pt x="10" y="6"/>
                </a:lnTo>
                <a:lnTo>
                  <a:pt x="10" y="5"/>
                </a:lnTo>
                <a:lnTo>
                  <a:pt x="10" y="6"/>
                </a:lnTo>
                <a:lnTo>
                  <a:pt x="10" y="5"/>
                </a:lnTo>
                <a:lnTo>
                  <a:pt x="10" y="6"/>
                </a:lnTo>
                <a:lnTo>
                  <a:pt x="11" y="6"/>
                </a:lnTo>
                <a:lnTo>
                  <a:pt x="11" y="5"/>
                </a:lnTo>
                <a:lnTo>
                  <a:pt x="11" y="5"/>
                </a:lnTo>
                <a:lnTo>
                  <a:pt x="11" y="6"/>
                </a:lnTo>
                <a:lnTo>
                  <a:pt x="11" y="7"/>
                </a:lnTo>
                <a:lnTo>
                  <a:pt x="11" y="7"/>
                </a:lnTo>
                <a:lnTo>
                  <a:pt x="11" y="5"/>
                </a:lnTo>
                <a:lnTo>
                  <a:pt x="11" y="5"/>
                </a:lnTo>
                <a:lnTo>
                  <a:pt x="11" y="5"/>
                </a:lnTo>
                <a:lnTo>
                  <a:pt x="11" y="6"/>
                </a:lnTo>
                <a:lnTo>
                  <a:pt x="11" y="5"/>
                </a:lnTo>
                <a:lnTo>
                  <a:pt x="12" y="6"/>
                </a:lnTo>
                <a:lnTo>
                  <a:pt x="12" y="7"/>
                </a:lnTo>
                <a:lnTo>
                  <a:pt x="12" y="5"/>
                </a:lnTo>
                <a:lnTo>
                  <a:pt x="12" y="5"/>
                </a:lnTo>
                <a:lnTo>
                  <a:pt x="12" y="5"/>
                </a:lnTo>
                <a:lnTo>
                  <a:pt x="12" y="6"/>
                </a:lnTo>
                <a:lnTo>
                  <a:pt x="12" y="6"/>
                </a:lnTo>
                <a:lnTo>
                  <a:pt x="12" y="5"/>
                </a:lnTo>
                <a:lnTo>
                  <a:pt x="12" y="5"/>
                </a:lnTo>
                <a:lnTo>
                  <a:pt x="12" y="6"/>
                </a:lnTo>
                <a:lnTo>
                  <a:pt x="13" y="6"/>
                </a:lnTo>
                <a:lnTo>
                  <a:pt x="13" y="6"/>
                </a:lnTo>
                <a:lnTo>
                  <a:pt x="13" y="5"/>
                </a:lnTo>
                <a:lnTo>
                  <a:pt x="13" y="7"/>
                </a:lnTo>
                <a:lnTo>
                  <a:pt x="13" y="7"/>
                </a:lnTo>
                <a:lnTo>
                  <a:pt x="13" y="6"/>
                </a:lnTo>
                <a:lnTo>
                  <a:pt x="13" y="5"/>
                </a:lnTo>
                <a:lnTo>
                  <a:pt x="13" y="6"/>
                </a:lnTo>
                <a:lnTo>
                  <a:pt x="13" y="7"/>
                </a:lnTo>
                <a:lnTo>
                  <a:pt x="13" y="5"/>
                </a:lnTo>
                <a:lnTo>
                  <a:pt x="13" y="7"/>
                </a:lnTo>
                <a:lnTo>
                  <a:pt x="14" y="6"/>
                </a:lnTo>
                <a:lnTo>
                  <a:pt x="14" y="7"/>
                </a:lnTo>
                <a:lnTo>
                  <a:pt x="14" y="5"/>
                </a:lnTo>
                <a:lnTo>
                  <a:pt x="14" y="7"/>
                </a:lnTo>
                <a:lnTo>
                  <a:pt x="14" y="6"/>
                </a:lnTo>
                <a:lnTo>
                  <a:pt x="14" y="6"/>
                </a:lnTo>
                <a:lnTo>
                  <a:pt x="14" y="5"/>
                </a:lnTo>
                <a:lnTo>
                  <a:pt x="14" y="6"/>
                </a:lnTo>
                <a:lnTo>
                  <a:pt x="14" y="5"/>
                </a:lnTo>
                <a:lnTo>
                  <a:pt x="14" y="5"/>
                </a:lnTo>
                <a:lnTo>
                  <a:pt x="14" y="5"/>
                </a:lnTo>
                <a:lnTo>
                  <a:pt x="15" y="6"/>
                </a:lnTo>
                <a:lnTo>
                  <a:pt x="15" y="6"/>
                </a:lnTo>
                <a:lnTo>
                  <a:pt x="15" y="5"/>
                </a:lnTo>
                <a:lnTo>
                  <a:pt x="15" y="5"/>
                </a:lnTo>
                <a:lnTo>
                  <a:pt x="15" y="5"/>
                </a:lnTo>
                <a:lnTo>
                  <a:pt x="15" y="6"/>
                </a:lnTo>
                <a:lnTo>
                  <a:pt x="15" y="5"/>
                </a:lnTo>
                <a:lnTo>
                  <a:pt x="15" y="5"/>
                </a:lnTo>
                <a:lnTo>
                  <a:pt x="15" y="5"/>
                </a:lnTo>
                <a:lnTo>
                  <a:pt x="15" y="5"/>
                </a:lnTo>
                <a:lnTo>
                  <a:pt x="16" y="7"/>
                </a:lnTo>
                <a:lnTo>
                  <a:pt x="16" y="5"/>
                </a:lnTo>
                <a:lnTo>
                  <a:pt x="16" y="6"/>
                </a:lnTo>
                <a:lnTo>
                  <a:pt x="16" y="5"/>
                </a:lnTo>
                <a:lnTo>
                  <a:pt x="16" y="5"/>
                </a:lnTo>
                <a:lnTo>
                  <a:pt x="16" y="5"/>
                </a:lnTo>
                <a:lnTo>
                  <a:pt x="16" y="6"/>
                </a:lnTo>
                <a:lnTo>
                  <a:pt x="16" y="5"/>
                </a:lnTo>
                <a:lnTo>
                  <a:pt x="16" y="7"/>
                </a:lnTo>
                <a:lnTo>
                  <a:pt x="16" y="5"/>
                </a:lnTo>
                <a:lnTo>
                  <a:pt x="16" y="6"/>
                </a:lnTo>
                <a:lnTo>
                  <a:pt x="17" y="4"/>
                </a:lnTo>
                <a:lnTo>
                  <a:pt x="17" y="6"/>
                </a:lnTo>
                <a:lnTo>
                  <a:pt x="17" y="5"/>
                </a:lnTo>
                <a:lnTo>
                  <a:pt x="17" y="5"/>
                </a:lnTo>
                <a:lnTo>
                  <a:pt x="17" y="5"/>
                </a:lnTo>
                <a:lnTo>
                  <a:pt x="17" y="5"/>
                </a:lnTo>
                <a:lnTo>
                  <a:pt x="17" y="5"/>
                </a:lnTo>
                <a:lnTo>
                  <a:pt x="17" y="5"/>
                </a:lnTo>
                <a:lnTo>
                  <a:pt x="17" y="5"/>
                </a:lnTo>
                <a:lnTo>
                  <a:pt x="17" y="5"/>
                </a:lnTo>
                <a:lnTo>
                  <a:pt x="18" y="5"/>
                </a:lnTo>
                <a:lnTo>
                  <a:pt x="18" y="5"/>
                </a:lnTo>
                <a:lnTo>
                  <a:pt x="18" y="5"/>
                </a:lnTo>
                <a:lnTo>
                  <a:pt x="18" y="4"/>
                </a:lnTo>
                <a:lnTo>
                  <a:pt x="18" y="6"/>
                </a:lnTo>
                <a:lnTo>
                  <a:pt x="18" y="4"/>
                </a:lnTo>
                <a:lnTo>
                  <a:pt x="18" y="6"/>
                </a:lnTo>
                <a:lnTo>
                  <a:pt x="18" y="6"/>
                </a:lnTo>
                <a:lnTo>
                  <a:pt x="18" y="6"/>
                </a:lnTo>
                <a:lnTo>
                  <a:pt x="18" y="6"/>
                </a:lnTo>
                <a:lnTo>
                  <a:pt x="18" y="6"/>
                </a:lnTo>
                <a:lnTo>
                  <a:pt x="19" y="5"/>
                </a:lnTo>
                <a:lnTo>
                  <a:pt x="19" y="5"/>
                </a:lnTo>
                <a:lnTo>
                  <a:pt x="19" y="5"/>
                </a:lnTo>
                <a:lnTo>
                  <a:pt x="19" y="6"/>
                </a:lnTo>
                <a:lnTo>
                  <a:pt x="19" y="6"/>
                </a:lnTo>
                <a:lnTo>
                  <a:pt x="19" y="5"/>
                </a:lnTo>
                <a:lnTo>
                  <a:pt x="19" y="6"/>
                </a:lnTo>
                <a:lnTo>
                  <a:pt x="19" y="6"/>
                </a:lnTo>
                <a:lnTo>
                  <a:pt x="19" y="5"/>
                </a:lnTo>
                <a:lnTo>
                  <a:pt x="19" y="6"/>
                </a:lnTo>
                <a:lnTo>
                  <a:pt x="20" y="5"/>
                </a:lnTo>
                <a:lnTo>
                  <a:pt x="20" y="6"/>
                </a:lnTo>
                <a:lnTo>
                  <a:pt x="20" y="6"/>
                </a:lnTo>
                <a:lnTo>
                  <a:pt x="20" y="6"/>
                </a:lnTo>
                <a:lnTo>
                  <a:pt x="20" y="7"/>
                </a:lnTo>
                <a:lnTo>
                  <a:pt x="20" y="6"/>
                </a:lnTo>
                <a:lnTo>
                  <a:pt x="20" y="5"/>
                </a:lnTo>
                <a:lnTo>
                  <a:pt x="20" y="6"/>
                </a:lnTo>
                <a:lnTo>
                  <a:pt x="20" y="6"/>
                </a:lnTo>
                <a:lnTo>
                  <a:pt x="21" y="6"/>
                </a:lnTo>
                <a:lnTo>
                  <a:pt x="21" y="6"/>
                </a:lnTo>
                <a:lnTo>
                  <a:pt x="21" y="5"/>
                </a:lnTo>
                <a:lnTo>
                  <a:pt x="21" y="7"/>
                </a:lnTo>
                <a:lnTo>
                  <a:pt x="21" y="6"/>
                </a:lnTo>
                <a:lnTo>
                  <a:pt x="21" y="6"/>
                </a:lnTo>
                <a:lnTo>
                  <a:pt x="21" y="6"/>
                </a:lnTo>
                <a:lnTo>
                  <a:pt x="21" y="6"/>
                </a:lnTo>
                <a:lnTo>
                  <a:pt x="22" y="6"/>
                </a:lnTo>
                <a:lnTo>
                  <a:pt x="22" y="6"/>
                </a:lnTo>
                <a:lnTo>
                  <a:pt x="22" y="5"/>
                </a:lnTo>
                <a:lnTo>
                  <a:pt x="22" y="7"/>
                </a:lnTo>
                <a:lnTo>
                  <a:pt x="22" y="5"/>
                </a:lnTo>
                <a:lnTo>
                  <a:pt x="22" y="4"/>
                </a:lnTo>
                <a:lnTo>
                  <a:pt x="22" y="5"/>
                </a:lnTo>
                <a:lnTo>
                  <a:pt x="22" y="5"/>
                </a:lnTo>
                <a:lnTo>
                  <a:pt x="22" y="3"/>
                </a:lnTo>
                <a:lnTo>
                  <a:pt x="22" y="5"/>
                </a:lnTo>
                <a:lnTo>
                  <a:pt x="22" y="4"/>
                </a:lnTo>
                <a:lnTo>
                  <a:pt x="23" y="6"/>
                </a:lnTo>
                <a:lnTo>
                  <a:pt x="23" y="5"/>
                </a:lnTo>
                <a:lnTo>
                  <a:pt x="23" y="5"/>
                </a:lnTo>
                <a:lnTo>
                  <a:pt x="23" y="6"/>
                </a:lnTo>
                <a:lnTo>
                  <a:pt x="23" y="6"/>
                </a:lnTo>
                <a:lnTo>
                  <a:pt x="23" y="5"/>
                </a:lnTo>
                <a:lnTo>
                  <a:pt x="23" y="5"/>
                </a:lnTo>
                <a:lnTo>
                  <a:pt x="23" y="6"/>
                </a:lnTo>
                <a:lnTo>
                  <a:pt x="23" y="6"/>
                </a:lnTo>
                <a:lnTo>
                  <a:pt x="23" y="6"/>
                </a:lnTo>
                <a:lnTo>
                  <a:pt x="24" y="5"/>
                </a:lnTo>
                <a:lnTo>
                  <a:pt x="24" y="7"/>
                </a:lnTo>
                <a:lnTo>
                  <a:pt x="24" y="5"/>
                </a:lnTo>
                <a:lnTo>
                  <a:pt x="24" y="5"/>
                </a:lnTo>
                <a:lnTo>
                  <a:pt x="24" y="6"/>
                </a:lnTo>
                <a:lnTo>
                  <a:pt x="24" y="6"/>
                </a:lnTo>
                <a:lnTo>
                  <a:pt x="24" y="6"/>
                </a:lnTo>
                <a:lnTo>
                  <a:pt x="24" y="6"/>
                </a:lnTo>
                <a:lnTo>
                  <a:pt x="24" y="5"/>
                </a:lnTo>
                <a:lnTo>
                  <a:pt x="26" y="0"/>
                </a:lnTo>
                <a:lnTo>
                  <a:pt x="26" y="5"/>
                </a:lnTo>
                <a:lnTo>
                  <a:pt x="26" y="7"/>
                </a:lnTo>
                <a:lnTo>
                  <a:pt x="26" y="6"/>
                </a:lnTo>
                <a:lnTo>
                  <a:pt x="26" y="4"/>
                </a:lnTo>
                <a:lnTo>
                  <a:pt x="26" y="3"/>
                </a:lnTo>
                <a:lnTo>
                  <a:pt x="26" y="5"/>
                </a:lnTo>
                <a:lnTo>
                  <a:pt x="27" y="5"/>
                </a:lnTo>
                <a:lnTo>
                  <a:pt x="27" y="3"/>
                </a:lnTo>
                <a:lnTo>
                  <a:pt x="27" y="5"/>
                </a:lnTo>
                <a:lnTo>
                  <a:pt x="27" y="5"/>
                </a:lnTo>
                <a:lnTo>
                  <a:pt x="27" y="6"/>
                </a:lnTo>
                <a:lnTo>
                  <a:pt x="27" y="7"/>
                </a:lnTo>
                <a:lnTo>
                  <a:pt x="27" y="6"/>
                </a:lnTo>
                <a:lnTo>
                  <a:pt x="27" y="5"/>
                </a:lnTo>
                <a:lnTo>
                  <a:pt x="27" y="6"/>
                </a:lnTo>
                <a:lnTo>
                  <a:pt x="27" y="8"/>
                </a:lnTo>
                <a:lnTo>
                  <a:pt x="28" y="10"/>
                </a:lnTo>
                <a:lnTo>
                  <a:pt x="28" y="13"/>
                </a:lnTo>
                <a:lnTo>
                  <a:pt x="28" y="16"/>
                </a:lnTo>
                <a:lnTo>
                  <a:pt x="28" y="15"/>
                </a:lnTo>
                <a:lnTo>
                  <a:pt x="28" y="16"/>
                </a:lnTo>
                <a:lnTo>
                  <a:pt x="28" y="17"/>
                </a:lnTo>
                <a:lnTo>
                  <a:pt x="28" y="17"/>
                </a:lnTo>
                <a:lnTo>
                  <a:pt x="28" y="17"/>
                </a:lnTo>
                <a:lnTo>
                  <a:pt x="28" y="19"/>
                </a:lnTo>
                <a:lnTo>
                  <a:pt x="28" y="20"/>
                </a:lnTo>
                <a:lnTo>
                  <a:pt x="29" y="20"/>
                </a:lnTo>
                <a:lnTo>
                  <a:pt x="29" y="21"/>
                </a:lnTo>
                <a:lnTo>
                  <a:pt x="29" y="23"/>
                </a:lnTo>
                <a:lnTo>
                  <a:pt x="29" y="26"/>
                </a:lnTo>
                <a:lnTo>
                  <a:pt x="29" y="27"/>
                </a:lnTo>
                <a:lnTo>
                  <a:pt x="29" y="24"/>
                </a:lnTo>
                <a:lnTo>
                  <a:pt x="29" y="25"/>
                </a:lnTo>
                <a:lnTo>
                  <a:pt x="29" y="26"/>
                </a:lnTo>
                <a:lnTo>
                  <a:pt x="29" y="28"/>
                </a:lnTo>
                <a:lnTo>
                  <a:pt x="29" y="26"/>
                </a:lnTo>
                <a:lnTo>
                  <a:pt x="29" y="26"/>
                </a:lnTo>
                <a:lnTo>
                  <a:pt x="30" y="28"/>
                </a:lnTo>
                <a:lnTo>
                  <a:pt x="30" y="29"/>
                </a:lnTo>
                <a:lnTo>
                  <a:pt x="30" y="28"/>
                </a:lnTo>
                <a:lnTo>
                  <a:pt x="30" y="31"/>
                </a:lnTo>
                <a:lnTo>
                  <a:pt x="30" y="29"/>
                </a:lnTo>
                <a:lnTo>
                  <a:pt x="30" y="30"/>
                </a:lnTo>
                <a:lnTo>
                  <a:pt x="30" y="33"/>
                </a:lnTo>
                <a:lnTo>
                  <a:pt x="30" y="32"/>
                </a:lnTo>
                <a:lnTo>
                  <a:pt x="30" y="33"/>
                </a:lnTo>
                <a:lnTo>
                  <a:pt x="30" y="33"/>
                </a:lnTo>
                <a:lnTo>
                  <a:pt x="31" y="34"/>
                </a:lnTo>
                <a:lnTo>
                  <a:pt x="31" y="35"/>
                </a:lnTo>
                <a:lnTo>
                  <a:pt x="31" y="35"/>
                </a:lnTo>
                <a:lnTo>
                  <a:pt x="31" y="36"/>
                </a:lnTo>
                <a:lnTo>
                  <a:pt x="31" y="37"/>
                </a:lnTo>
                <a:lnTo>
                  <a:pt x="31" y="37"/>
                </a:lnTo>
                <a:lnTo>
                  <a:pt x="31" y="36"/>
                </a:lnTo>
                <a:lnTo>
                  <a:pt x="31" y="37"/>
                </a:lnTo>
                <a:lnTo>
                  <a:pt x="31" y="38"/>
                </a:lnTo>
                <a:lnTo>
                  <a:pt x="31" y="39"/>
                </a:lnTo>
                <a:lnTo>
                  <a:pt x="31" y="40"/>
                </a:lnTo>
                <a:lnTo>
                  <a:pt x="32" y="41"/>
                </a:lnTo>
                <a:lnTo>
                  <a:pt x="32" y="41"/>
                </a:lnTo>
                <a:lnTo>
                  <a:pt x="32" y="41"/>
                </a:lnTo>
                <a:lnTo>
                  <a:pt x="32" y="41"/>
                </a:lnTo>
                <a:lnTo>
                  <a:pt x="32" y="42"/>
                </a:lnTo>
                <a:lnTo>
                  <a:pt x="32" y="41"/>
                </a:lnTo>
                <a:lnTo>
                  <a:pt x="32" y="41"/>
                </a:lnTo>
                <a:lnTo>
                  <a:pt x="32" y="42"/>
                </a:lnTo>
                <a:lnTo>
                  <a:pt x="32" y="43"/>
                </a:lnTo>
                <a:lnTo>
                  <a:pt x="32" y="43"/>
                </a:lnTo>
                <a:lnTo>
                  <a:pt x="33" y="44"/>
                </a:lnTo>
                <a:lnTo>
                  <a:pt x="33" y="44"/>
                </a:lnTo>
                <a:lnTo>
                  <a:pt x="33" y="45"/>
                </a:lnTo>
                <a:lnTo>
                  <a:pt x="33" y="47"/>
                </a:lnTo>
                <a:lnTo>
                  <a:pt x="33" y="46"/>
                </a:lnTo>
                <a:lnTo>
                  <a:pt x="33" y="47"/>
                </a:lnTo>
                <a:lnTo>
                  <a:pt x="33" y="48"/>
                </a:lnTo>
                <a:lnTo>
                  <a:pt x="33" y="46"/>
                </a:lnTo>
                <a:lnTo>
                  <a:pt x="33" y="47"/>
                </a:lnTo>
                <a:lnTo>
                  <a:pt x="33" y="49"/>
                </a:lnTo>
                <a:lnTo>
                  <a:pt x="33" y="49"/>
                </a:lnTo>
                <a:lnTo>
                  <a:pt x="34" y="50"/>
                </a:lnTo>
                <a:lnTo>
                  <a:pt x="34" y="51"/>
                </a:lnTo>
                <a:lnTo>
                  <a:pt x="34" y="51"/>
                </a:lnTo>
                <a:lnTo>
                  <a:pt x="34" y="50"/>
                </a:lnTo>
                <a:lnTo>
                  <a:pt x="34" y="51"/>
                </a:lnTo>
                <a:lnTo>
                  <a:pt x="34" y="51"/>
                </a:lnTo>
                <a:lnTo>
                  <a:pt x="34" y="51"/>
                </a:lnTo>
                <a:lnTo>
                  <a:pt x="34" y="53"/>
                </a:lnTo>
                <a:lnTo>
                  <a:pt x="34" y="52"/>
                </a:lnTo>
                <a:lnTo>
                  <a:pt x="34" y="52"/>
                </a:lnTo>
                <a:lnTo>
                  <a:pt x="35" y="53"/>
                </a:lnTo>
                <a:lnTo>
                  <a:pt x="35" y="53"/>
                </a:lnTo>
                <a:lnTo>
                  <a:pt x="35" y="53"/>
                </a:lnTo>
                <a:lnTo>
                  <a:pt x="35" y="55"/>
                </a:lnTo>
                <a:lnTo>
                  <a:pt x="35" y="56"/>
                </a:lnTo>
                <a:lnTo>
                  <a:pt x="35" y="56"/>
                </a:lnTo>
                <a:lnTo>
                  <a:pt x="35" y="57"/>
                </a:lnTo>
                <a:lnTo>
                  <a:pt x="35" y="57"/>
                </a:lnTo>
                <a:lnTo>
                  <a:pt x="35" y="58"/>
                </a:lnTo>
                <a:lnTo>
                  <a:pt x="35" y="57"/>
                </a:lnTo>
                <a:lnTo>
                  <a:pt x="35" y="57"/>
                </a:lnTo>
                <a:lnTo>
                  <a:pt x="36" y="57"/>
                </a:lnTo>
                <a:lnTo>
                  <a:pt x="36" y="58"/>
                </a:lnTo>
                <a:lnTo>
                  <a:pt x="36" y="59"/>
                </a:lnTo>
                <a:lnTo>
                  <a:pt x="36" y="59"/>
                </a:lnTo>
                <a:lnTo>
                  <a:pt x="36" y="60"/>
                </a:lnTo>
                <a:lnTo>
                  <a:pt x="36" y="60"/>
                </a:lnTo>
                <a:lnTo>
                  <a:pt x="36" y="61"/>
                </a:lnTo>
                <a:lnTo>
                  <a:pt x="36" y="60"/>
                </a:lnTo>
                <a:lnTo>
                  <a:pt x="36" y="62"/>
                </a:lnTo>
                <a:lnTo>
                  <a:pt x="36" y="61"/>
                </a:lnTo>
                <a:lnTo>
                  <a:pt x="37" y="62"/>
                </a:lnTo>
                <a:lnTo>
                  <a:pt x="37" y="65"/>
                </a:lnTo>
                <a:lnTo>
                  <a:pt x="37" y="62"/>
                </a:lnTo>
                <a:lnTo>
                  <a:pt x="37" y="63"/>
                </a:lnTo>
                <a:lnTo>
                  <a:pt x="37" y="64"/>
                </a:lnTo>
                <a:lnTo>
                  <a:pt x="37" y="62"/>
                </a:lnTo>
                <a:lnTo>
                  <a:pt x="37" y="65"/>
                </a:lnTo>
                <a:lnTo>
                  <a:pt x="37" y="65"/>
                </a:lnTo>
                <a:lnTo>
                  <a:pt x="37" y="65"/>
                </a:lnTo>
                <a:lnTo>
                  <a:pt x="37" y="65"/>
                </a:lnTo>
                <a:lnTo>
                  <a:pt x="37" y="66"/>
                </a:lnTo>
                <a:lnTo>
                  <a:pt x="38" y="68"/>
                </a:lnTo>
                <a:lnTo>
                  <a:pt x="38" y="67"/>
                </a:lnTo>
                <a:lnTo>
                  <a:pt x="38" y="67"/>
                </a:lnTo>
                <a:lnTo>
                  <a:pt x="38" y="69"/>
                </a:lnTo>
                <a:lnTo>
                  <a:pt x="38" y="68"/>
                </a:lnTo>
                <a:lnTo>
                  <a:pt x="38" y="68"/>
                </a:lnTo>
                <a:lnTo>
                  <a:pt x="38" y="69"/>
                </a:lnTo>
                <a:lnTo>
                  <a:pt x="38" y="69"/>
                </a:lnTo>
                <a:lnTo>
                  <a:pt x="38" y="71"/>
                </a:lnTo>
                <a:lnTo>
                  <a:pt x="38" y="70"/>
                </a:lnTo>
                <a:lnTo>
                  <a:pt x="38" y="69"/>
                </a:lnTo>
                <a:lnTo>
                  <a:pt x="39" y="73"/>
                </a:lnTo>
                <a:lnTo>
                  <a:pt x="39" y="72"/>
                </a:lnTo>
                <a:lnTo>
                  <a:pt x="39" y="72"/>
                </a:lnTo>
                <a:lnTo>
                  <a:pt x="39" y="71"/>
                </a:lnTo>
                <a:lnTo>
                  <a:pt x="39" y="72"/>
                </a:lnTo>
                <a:lnTo>
                  <a:pt x="39" y="73"/>
                </a:lnTo>
                <a:lnTo>
                  <a:pt x="39" y="71"/>
                </a:lnTo>
                <a:lnTo>
                  <a:pt x="39" y="73"/>
                </a:lnTo>
                <a:lnTo>
                  <a:pt x="39" y="73"/>
                </a:lnTo>
                <a:lnTo>
                  <a:pt x="39" y="74"/>
                </a:lnTo>
                <a:lnTo>
                  <a:pt x="40" y="73"/>
                </a:lnTo>
                <a:lnTo>
                  <a:pt x="40" y="75"/>
                </a:lnTo>
                <a:lnTo>
                  <a:pt x="40" y="75"/>
                </a:lnTo>
                <a:lnTo>
                  <a:pt x="40" y="76"/>
                </a:lnTo>
                <a:lnTo>
                  <a:pt x="40" y="76"/>
                </a:lnTo>
                <a:lnTo>
                  <a:pt x="40" y="75"/>
                </a:lnTo>
                <a:lnTo>
                  <a:pt x="40" y="75"/>
                </a:lnTo>
                <a:lnTo>
                  <a:pt x="40" y="76"/>
                </a:lnTo>
                <a:lnTo>
                  <a:pt x="40" y="76"/>
                </a:lnTo>
                <a:lnTo>
                  <a:pt x="40" y="79"/>
                </a:lnTo>
                <a:lnTo>
                  <a:pt x="40" y="79"/>
                </a:lnTo>
                <a:lnTo>
                  <a:pt x="41" y="80"/>
                </a:lnTo>
                <a:lnTo>
                  <a:pt x="41" y="79"/>
                </a:lnTo>
                <a:lnTo>
                  <a:pt x="41" y="78"/>
                </a:lnTo>
                <a:lnTo>
                  <a:pt x="41" y="76"/>
                </a:lnTo>
                <a:lnTo>
                  <a:pt x="41" y="78"/>
                </a:lnTo>
                <a:lnTo>
                  <a:pt x="41" y="77"/>
                </a:lnTo>
                <a:lnTo>
                  <a:pt x="41" y="79"/>
                </a:lnTo>
                <a:lnTo>
                  <a:pt x="41" y="79"/>
                </a:lnTo>
                <a:lnTo>
                  <a:pt x="41" y="81"/>
                </a:lnTo>
                <a:lnTo>
                  <a:pt x="41" y="80"/>
                </a:lnTo>
                <a:lnTo>
                  <a:pt x="42" y="80"/>
                </a:lnTo>
                <a:lnTo>
                  <a:pt x="42" y="82"/>
                </a:lnTo>
                <a:lnTo>
                  <a:pt x="42" y="82"/>
                </a:lnTo>
                <a:lnTo>
                  <a:pt x="42" y="82"/>
                </a:lnTo>
                <a:lnTo>
                  <a:pt x="42" y="83"/>
                </a:lnTo>
                <a:lnTo>
                  <a:pt x="42" y="82"/>
                </a:lnTo>
                <a:lnTo>
                  <a:pt x="42" y="84"/>
                </a:lnTo>
                <a:lnTo>
                  <a:pt x="42" y="84"/>
                </a:lnTo>
                <a:lnTo>
                  <a:pt x="42" y="83"/>
                </a:lnTo>
                <a:lnTo>
                  <a:pt x="42" y="84"/>
                </a:lnTo>
                <a:lnTo>
                  <a:pt x="42" y="84"/>
                </a:lnTo>
                <a:lnTo>
                  <a:pt x="43" y="85"/>
                </a:lnTo>
                <a:lnTo>
                  <a:pt x="43" y="85"/>
                </a:lnTo>
                <a:lnTo>
                  <a:pt x="43" y="85"/>
                </a:lnTo>
                <a:lnTo>
                  <a:pt x="43" y="84"/>
                </a:lnTo>
                <a:lnTo>
                  <a:pt x="43" y="85"/>
                </a:lnTo>
                <a:lnTo>
                  <a:pt x="43" y="85"/>
                </a:lnTo>
                <a:lnTo>
                  <a:pt x="43" y="86"/>
                </a:lnTo>
                <a:lnTo>
                  <a:pt x="43" y="86"/>
                </a:lnTo>
                <a:lnTo>
                  <a:pt x="43" y="87"/>
                </a:lnTo>
                <a:lnTo>
                  <a:pt x="43" y="88"/>
                </a:lnTo>
                <a:lnTo>
                  <a:pt x="44" y="85"/>
                </a:lnTo>
                <a:lnTo>
                  <a:pt x="44" y="87"/>
                </a:lnTo>
                <a:lnTo>
                  <a:pt x="44" y="87"/>
                </a:lnTo>
                <a:lnTo>
                  <a:pt x="44" y="87"/>
                </a:lnTo>
                <a:lnTo>
                  <a:pt x="44" y="87"/>
                </a:lnTo>
                <a:lnTo>
                  <a:pt x="44" y="88"/>
                </a:lnTo>
                <a:lnTo>
                  <a:pt x="44" y="89"/>
                </a:lnTo>
                <a:lnTo>
                  <a:pt x="44" y="89"/>
                </a:lnTo>
                <a:lnTo>
                  <a:pt x="44" y="89"/>
                </a:lnTo>
                <a:lnTo>
                  <a:pt x="44" y="89"/>
                </a:lnTo>
                <a:lnTo>
                  <a:pt x="44" y="89"/>
                </a:lnTo>
                <a:lnTo>
                  <a:pt x="45" y="90"/>
                </a:lnTo>
                <a:lnTo>
                  <a:pt x="45" y="92"/>
                </a:lnTo>
                <a:lnTo>
                  <a:pt x="45" y="91"/>
                </a:lnTo>
                <a:lnTo>
                  <a:pt x="45" y="91"/>
                </a:lnTo>
                <a:lnTo>
                  <a:pt x="45" y="92"/>
                </a:lnTo>
                <a:lnTo>
                  <a:pt x="45" y="91"/>
                </a:lnTo>
                <a:lnTo>
                  <a:pt x="45" y="93"/>
                </a:lnTo>
                <a:lnTo>
                  <a:pt x="45" y="91"/>
                </a:lnTo>
                <a:lnTo>
                  <a:pt x="45" y="92"/>
                </a:lnTo>
                <a:lnTo>
                  <a:pt x="45" y="91"/>
                </a:lnTo>
                <a:lnTo>
                  <a:pt x="46" y="93"/>
                </a:lnTo>
                <a:lnTo>
                  <a:pt x="46" y="92"/>
                </a:lnTo>
                <a:lnTo>
                  <a:pt x="46" y="93"/>
                </a:lnTo>
                <a:lnTo>
                  <a:pt x="46" y="94"/>
                </a:lnTo>
                <a:lnTo>
                  <a:pt x="46" y="93"/>
                </a:lnTo>
                <a:lnTo>
                  <a:pt x="46" y="96"/>
                </a:lnTo>
                <a:lnTo>
                  <a:pt x="46" y="93"/>
                </a:lnTo>
                <a:lnTo>
                  <a:pt x="46" y="94"/>
                </a:lnTo>
                <a:lnTo>
                  <a:pt x="46" y="95"/>
                </a:lnTo>
                <a:lnTo>
                  <a:pt x="46" y="95"/>
                </a:lnTo>
                <a:lnTo>
                  <a:pt x="46" y="96"/>
                </a:lnTo>
                <a:lnTo>
                  <a:pt x="47" y="96"/>
                </a:lnTo>
                <a:lnTo>
                  <a:pt x="47" y="96"/>
                </a:lnTo>
                <a:lnTo>
                  <a:pt x="47" y="97"/>
                </a:lnTo>
                <a:lnTo>
                  <a:pt x="47" y="97"/>
                </a:lnTo>
                <a:lnTo>
                  <a:pt x="47" y="97"/>
                </a:lnTo>
                <a:lnTo>
                  <a:pt x="47" y="97"/>
                </a:lnTo>
                <a:lnTo>
                  <a:pt x="47" y="98"/>
                </a:lnTo>
                <a:lnTo>
                  <a:pt x="47" y="97"/>
                </a:lnTo>
                <a:lnTo>
                  <a:pt x="47" y="98"/>
                </a:lnTo>
                <a:lnTo>
                  <a:pt x="47" y="98"/>
                </a:lnTo>
                <a:lnTo>
                  <a:pt x="48" y="98"/>
                </a:lnTo>
                <a:lnTo>
                  <a:pt x="48" y="98"/>
                </a:lnTo>
                <a:lnTo>
                  <a:pt x="48" y="98"/>
                </a:lnTo>
                <a:lnTo>
                  <a:pt x="48" y="97"/>
                </a:lnTo>
                <a:lnTo>
                  <a:pt x="48" y="100"/>
                </a:lnTo>
                <a:lnTo>
                  <a:pt x="48" y="100"/>
                </a:lnTo>
                <a:lnTo>
                  <a:pt x="48" y="98"/>
                </a:lnTo>
                <a:lnTo>
                  <a:pt x="48" y="100"/>
                </a:lnTo>
                <a:lnTo>
                  <a:pt x="48" y="101"/>
                </a:lnTo>
                <a:lnTo>
                  <a:pt x="48" y="101"/>
                </a:lnTo>
                <a:lnTo>
                  <a:pt x="48" y="101"/>
                </a:lnTo>
                <a:lnTo>
                  <a:pt x="49" y="101"/>
                </a:lnTo>
                <a:lnTo>
                  <a:pt x="49" y="101"/>
                </a:lnTo>
                <a:lnTo>
                  <a:pt x="49" y="102"/>
                </a:lnTo>
                <a:lnTo>
                  <a:pt x="49" y="101"/>
                </a:lnTo>
                <a:lnTo>
                  <a:pt x="49" y="104"/>
                </a:lnTo>
                <a:lnTo>
                  <a:pt x="49" y="103"/>
                </a:lnTo>
                <a:lnTo>
                  <a:pt x="49" y="102"/>
                </a:lnTo>
                <a:lnTo>
                  <a:pt x="49" y="103"/>
                </a:lnTo>
                <a:lnTo>
                  <a:pt x="49" y="105"/>
                </a:lnTo>
                <a:lnTo>
                  <a:pt x="49" y="102"/>
                </a:lnTo>
                <a:lnTo>
                  <a:pt x="49" y="103"/>
                </a:lnTo>
                <a:lnTo>
                  <a:pt x="50" y="102"/>
                </a:lnTo>
                <a:lnTo>
                  <a:pt x="50" y="105"/>
                </a:lnTo>
                <a:lnTo>
                  <a:pt x="50" y="103"/>
                </a:lnTo>
                <a:lnTo>
                  <a:pt x="50" y="105"/>
                </a:lnTo>
                <a:lnTo>
                  <a:pt x="50" y="104"/>
                </a:lnTo>
                <a:lnTo>
                  <a:pt x="50" y="105"/>
                </a:lnTo>
                <a:lnTo>
                  <a:pt x="50" y="105"/>
                </a:lnTo>
                <a:lnTo>
                  <a:pt x="50" y="105"/>
                </a:lnTo>
                <a:lnTo>
                  <a:pt x="50" y="106"/>
                </a:lnTo>
                <a:lnTo>
                  <a:pt x="50" y="106"/>
                </a:lnTo>
                <a:lnTo>
                  <a:pt x="51" y="106"/>
                </a:lnTo>
                <a:lnTo>
                  <a:pt x="51" y="107"/>
                </a:lnTo>
                <a:lnTo>
                  <a:pt x="51" y="106"/>
                </a:lnTo>
                <a:lnTo>
                  <a:pt x="51" y="106"/>
                </a:lnTo>
                <a:lnTo>
                  <a:pt x="51" y="106"/>
                </a:lnTo>
                <a:lnTo>
                  <a:pt x="51" y="107"/>
                </a:lnTo>
                <a:lnTo>
                  <a:pt x="51" y="106"/>
                </a:lnTo>
                <a:lnTo>
                  <a:pt x="51" y="109"/>
                </a:lnTo>
                <a:lnTo>
                  <a:pt x="51" y="106"/>
                </a:lnTo>
                <a:lnTo>
                  <a:pt x="51" y="109"/>
                </a:lnTo>
                <a:lnTo>
                  <a:pt x="51" y="107"/>
                </a:lnTo>
                <a:lnTo>
                  <a:pt x="52" y="109"/>
                </a:lnTo>
                <a:lnTo>
                  <a:pt x="52" y="108"/>
                </a:lnTo>
                <a:lnTo>
                  <a:pt x="52" y="108"/>
                </a:lnTo>
                <a:lnTo>
                  <a:pt x="52" y="107"/>
                </a:lnTo>
                <a:lnTo>
                  <a:pt x="52" y="110"/>
                </a:lnTo>
                <a:lnTo>
                  <a:pt x="52" y="109"/>
                </a:lnTo>
                <a:lnTo>
                  <a:pt x="52" y="109"/>
                </a:lnTo>
                <a:lnTo>
                  <a:pt x="52" y="109"/>
                </a:lnTo>
                <a:lnTo>
                  <a:pt x="52" y="110"/>
                </a:lnTo>
                <a:lnTo>
                  <a:pt x="52" y="110"/>
                </a:lnTo>
                <a:lnTo>
                  <a:pt x="53" y="109"/>
                </a:lnTo>
                <a:lnTo>
                  <a:pt x="53" y="110"/>
                </a:lnTo>
                <a:lnTo>
                  <a:pt x="53" y="111"/>
                </a:lnTo>
                <a:lnTo>
                  <a:pt x="53" y="111"/>
                </a:lnTo>
                <a:lnTo>
                  <a:pt x="53" y="111"/>
                </a:lnTo>
                <a:lnTo>
                  <a:pt x="53" y="111"/>
                </a:lnTo>
                <a:lnTo>
                  <a:pt x="53" y="111"/>
                </a:lnTo>
                <a:lnTo>
                  <a:pt x="53" y="111"/>
                </a:lnTo>
                <a:lnTo>
                  <a:pt x="53" y="110"/>
                </a:lnTo>
                <a:lnTo>
                  <a:pt x="53" y="111"/>
                </a:lnTo>
                <a:lnTo>
                  <a:pt x="53" y="112"/>
                </a:lnTo>
                <a:lnTo>
                  <a:pt x="54" y="112"/>
                </a:lnTo>
                <a:lnTo>
                  <a:pt x="54" y="112"/>
                </a:lnTo>
                <a:lnTo>
                  <a:pt x="54" y="113"/>
                </a:lnTo>
                <a:lnTo>
                  <a:pt x="54" y="112"/>
                </a:lnTo>
                <a:lnTo>
                  <a:pt x="54" y="112"/>
                </a:lnTo>
                <a:lnTo>
                  <a:pt x="54" y="112"/>
                </a:lnTo>
                <a:lnTo>
                  <a:pt x="54" y="114"/>
                </a:lnTo>
                <a:lnTo>
                  <a:pt x="54" y="113"/>
                </a:lnTo>
                <a:lnTo>
                  <a:pt x="54" y="113"/>
                </a:lnTo>
                <a:lnTo>
                  <a:pt x="54" y="113"/>
                </a:lnTo>
                <a:lnTo>
                  <a:pt x="54" y="114"/>
                </a:lnTo>
                <a:lnTo>
                  <a:pt x="55" y="115"/>
                </a:lnTo>
                <a:lnTo>
                  <a:pt x="55" y="114"/>
                </a:lnTo>
                <a:lnTo>
                  <a:pt x="55" y="114"/>
                </a:lnTo>
                <a:lnTo>
                  <a:pt x="55" y="115"/>
                </a:lnTo>
                <a:lnTo>
                  <a:pt x="55" y="113"/>
                </a:lnTo>
                <a:lnTo>
                  <a:pt x="55" y="114"/>
                </a:lnTo>
                <a:lnTo>
                  <a:pt x="55" y="114"/>
                </a:lnTo>
                <a:lnTo>
                  <a:pt x="55" y="115"/>
                </a:lnTo>
                <a:lnTo>
                  <a:pt x="55" y="114"/>
                </a:lnTo>
                <a:lnTo>
                  <a:pt x="55" y="116"/>
                </a:lnTo>
                <a:lnTo>
                  <a:pt x="56" y="116"/>
                </a:lnTo>
                <a:lnTo>
                  <a:pt x="56" y="115"/>
                </a:lnTo>
                <a:lnTo>
                  <a:pt x="56" y="117"/>
                </a:lnTo>
                <a:lnTo>
                  <a:pt x="56" y="117"/>
                </a:lnTo>
                <a:lnTo>
                  <a:pt x="56" y="118"/>
                </a:lnTo>
                <a:lnTo>
                  <a:pt x="56" y="117"/>
                </a:lnTo>
                <a:lnTo>
                  <a:pt x="56" y="117"/>
                </a:lnTo>
                <a:lnTo>
                  <a:pt x="56" y="117"/>
                </a:lnTo>
                <a:lnTo>
                  <a:pt x="56" y="116"/>
                </a:lnTo>
                <a:lnTo>
                  <a:pt x="56" y="118"/>
                </a:lnTo>
                <a:lnTo>
                  <a:pt x="56" y="118"/>
                </a:lnTo>
                <a:lnTo>
                  <a:pt x="57" y="119"/>
                </a:lnTo>
                <a:lnTo>
                  <a:pt x="57" y="119"/>
                </a:lnTo>
                <a:lnTo>
                  <a:pt x="57" y="119"/>
                </a:lnTo>
                <a:lnTo>
                  <a:pt x="57" y="120"/>
                </a:lnTo>
                <a:lnTo>
                  <a:pt x="57" y="119"/>
                </a:lnTo>
                <a:lnTo>
                  <a:pt x="57" y="121"/>
                </a:lnTo>
                <a:lnTo>
                  <a:pt x="57" y="118"/>
                </a:lnTo>
                <a:lnTo>
                  <a:pt x="57" y="119"/>
                </a:lnTo>
                <a:lnTo>
                  <a:pt x="57" y="119"/>
                </a:lnTo>
                <a:lnTo>
                  <a:pt x="57" y="119"/>
                </a:lnTo>
                <a:lnTo>
                  <a:pt x="58" y="119"/>
                </a:lnTo>
                <a:lnTo>
                  <a:pt x="58" y="119"/>
                </a:lnTo>
                <a:lnTo>
                  <a:pt x="58" y="118"/>
                </a:lnTo>
                <a:lnTo>
                  <a:pt x="58" y="120"/>
                </a:lnTo>
                <a:lnTo>
                  <a:pt x="58" y="119"/>
                </a:lnTo>
                <a:lnTo>
                  <a:pt x="58" y="120"/>
                </a:lnTo>
                <a:lnTo>
                  <a:pt x="58" y="120"/>
                </a:lnTo>
                <a:lnTo>
                  <a:pt x="58" y="120"/>
                </a:lnTo>
                <a:lnTo>
                  <a:pt x="58" y="119"/>
                </a:lnTo>
                <a:lnTo>
                  <a:pt x="58" y="121"/>
                </a:lnTo>
                <a:lnTo>
                  <a:pt x="58" y="121"/>
                </a:lnTo>
                <a:lnTo>
                  <a:pt x="59" y="120"/>
                </a:lnTo>
                <a:lnTo>
                  <a:pt x="59" y="121"/>
                </a:lnTo>
                <a:lnTo>
                  <a:pt x="59" y="120"/>
                </a:lnTo>
                <a:lnTo>
                  <a:pt x="59" y="121"/>
                </a:lnTo>
                <a:lnTo>
                  <a:pt x="59" y="120"/>
                </a:lnTo>
                <a:lnTo>
                  <a:pt x="59" y="122"/>
                </a:lnTo>
                <a:lnTo>
                  <a:pt x="59" y="122"/>
                </a:lnTo>
                <a:lnTo>
                  <a:pt x="59" y="123"/>
                </a:lnTo>
                <a:lnTo>
                  <a:pt x="59" y="123"/>
                </a:lnTo>
                <a:lnTo>
                  <a:pt x="59" y="123"/>
                </a:lnTo>
                <a:lnTo>
                  <a:pt x="60" y="123"/>
                </a:lnTo>
                <a:lnTo>
                  <a:pt x="60" y="122"/>
                </a:lnTo>
                <a:lnTo>
                  <a:pt x="60" y="123"/>
                </a:lnTo>
                <a:lnTo>
                  <a:pt x="60" y="124"/>
                </a:lnTo>
                <a:lnTo>
                  <a:pt x="60" y="122"/>
                </a:lnTo>
                <a:lnTo>
                  <a:pt x="60" y="124"/>
                </a:lnTo>
                <a:lnTo>
                  <a:pt x="60" y="124"/>
                </a:lnTo>
                <a:lnTo>
                  <a:pt x="60" y="124"/>
                </a:lnTo>
                <a:lnTo>
                  <a:pt x="60" y="124"/>
                </a:lnTo>
                <a:lnTo>
                  <a:pt x="60" y="124"/>
                </a:lnTo>
                <a:lnTo>
                  <a:pt x="60" y="124"/>
                </a:lnTo>
                <a:lnTo>
                  <a:pt x="61" y="125"/>
                </a:lnTo>
                <a:lnTo>
                  <a:pt x="61" y="125"/>
                </a:lnTo>
                <a:lnTo>
                  <a:pt x="61" y="124"/>
                </a:lnTo>
                <a:lnTo>
                  <a:pt x="61" y="124"/>
                </a:lnTo>
                <a:lnTo>
                  <a:pt x="61" y="124"/>
                </a:lnTo>
                <a:lnTo>
                  <a:pt x="61" y="125"/>
                </a:lnTo>
                <a:lnTo>
                  <a:pt x="61" y="124"/>
                </a:lnTo>
                <a:lnTo>
                  <a:pt x="61" y="124"/>
                </a:lnTo>
                <a:lnTo>
                  <a:pt x="61" y="124"/>
                </a:lnTo>
                <a:lnTo>
                  <a:pt x="61" y="125"/>
                </a:lnTo>
                <a:lnTo>
                  <a:pt x="62" y="125"/>
                </a:lnTo>
                <a:lnTo>
                  <a:pt x="62" y="124"/>
                </a:lnTo>
                <a:lnTo>
                  <a:pt x="62" y="126"/>
                </a:lnTo>
                <a:lnTo>
                  <a:pt x="62" y="125"/>
                </a:lnTo>
                <a:lnTo>
                  <a:pt x="62" y="125"/>
                </a:lnTo>
                <a:lnTo>
                  <a:pt x="62" y="126"/>
                </a:lnTo>
                <a:lnTo>
                  <a:pt x="62" y="127"/>
                </a:lnTo>
                <a:lnTo>
                  <a:pt x="62" y="127"/>
                </a:lnTo>
                <a:lnTo>
                  <a:pt x="62" y="127"/>
                </a:lnTo>
                <a:lnTo>
                  <a:pt x="62" y="125"/>
                </a:lnTo>
                <a:lnTo>
                  <a:pt x="62" y="125"/>
                </a:lnTo>
                <a:lnTo>
                  <a:pt x="63" y="125"/>
                </a:lnTo>
                <a:lnTo>
                  <a:pt x="63" y="126"/>
                </a:lnTo>
                <a:lnTo>
                  <a:pt x="63" y="127"/>
                </a:lnTo>
                <a:lnTo>
                  <a:pt x="63" y="127"/>
                </a:lnTo>
                <a:lnTo>
                  <a:pt x="63" y="128"/>
                </a:lnTo>
                <a:lnTo>
                  <a:pt x="63" y="127"/>
                </a:lnTo>
                <a:lnTo>
                  <a:pt x="63" y="125"/>
                </a:lnTo>
                <a:lnTo>
                  <a:pt x="63" y="128"/>
                </a:lnTo>
                <a:lnTo>
                  <a:pt x="63" y="127"/>
                </a:lnTo>
                <a:lnTo>
                  <a:pt x="63" y="127"/>
                </a:lnTo>
                <a:lnTo>
                  <a:pt x="64" y="129"/>
                </a:lnTo>
                <a:lnTo>
                  <a:pt x="64" y="129"/>
                </a:lnTo>
                <a:lnTo>
                  <a:pt x="64" y="127"/>
                </a:lnTo>
                <a:lnTo>
                  <a:pt x="64" y="129"/>
                </a:lnTo>
                <a:lnTo>
                  <a:pt x="64" y="128"/>
                </a:lnTo>
                <a:lnTo>
                  <a:pt x="64" y="129"/>
                </a:lnTo>
                <a:lnTo>
                  <a:pt x="64" y="129"/>
                </a:lnTo>
                <a:lnTo>
                  <a:pt x="64" y="129"/>
                </a:lnTo>
                <a:lnTo>
                  <a:pt x="64" y="130"/>
                </a:lnTo>
                <a:lnTo>
                  <a:pt x="64" y="129"/>
                </a:lnTo>
                <a:lnTo>
                  <a:pt x="64" y="129"/>
                </a:lnTo>
                <a:lnTo>
                  <a:pt x="65" y="131"/>
                </a:lnTo>
                <a:lnTo>
                  <a:pt x="65" y="129"/>
                </a:lnTo>
                <a:lnTo>
                  <a:pt x="65" y="130"/>
                </a:lnTo>
                <a:lnTo>
                  <a:pt x="65" y="130"/>
                </a:lnTo>
                <a:lnTo>
                  <a:pt x="65" y="130"/>
                </a:lnTo>
                <a:lnTo>
                  <a:pt x="65" y="129"/>
                </a:lnTo>
                <a:lnTo>
                  <a:pt x="65" y="130"/>
                </a:lnTo>
                <a:lnTo>
                  <a:pt x="65" y="129"/>
                </a:lnTo>
                <a:lnTo>
                  <a:pt x="65" y="130"/>
                </a:lnTo>
                <a:lnTo>
                  <a:pt x="65" y="130"/>
                </a:lnTo>
                <a:lnTo>
                  <a:pt x="66" y="130"/>
                </a:lnTo>
                <a:lnTo>
                  <a:pt x="66" y="130"/>
                </a:lnTo>
                <a:lnTo>
                  <a:pt x="66" y="129"/>
                </a:lnTo>
                <a:lnTo>
                  <a:pt x="66" y="130"/>
                </a:lnTo>
                <a:lnTo>
                  <a:pt x="66" y="128"/>
                </a:lnTo>
                <a:lnTo>
                  <a:pt x="66" y="130"/>
                </a:lnTo>
                <a:lnTo>
                  <a:pt x="66" y="129"/>
                </a:lnTo>
                <a:lnTo>
                  <a:pt x="66" y="129"/>
                </a:lnTo>
                <a:lnTo>
                  <a:pt x="66" y="129"/>
                </a:lnTo>
                <a:lnTo>
                  <a:pt x="66" y="130"/>
                </a:lnTo>
                <a:lnTo>
                  <a:pt x="66" y="129"/>
                </a:lnTo>
                <a:lnTo>
                  <a:pt x="67" y="130"/>
                </a:lnTo>
                <a:lnTo>
                  <a:pt x="67" y="129"/>
                </a:lnTo>
                <a:lnTo>
                  <a:pt x="67" y="131"/>
                </a:lnTo>
                <a:lnTo>
                  <a:pt x="67" y="131"/>
                </a:lnTo>
                <a:lnTo>
                  <a:pt x="67" y="131"/>
                </a:lnTo>
                <a:lnTo>
                  <a:pt x="67" y="130"/>
                </a:lnTo>
                <a:lnTo>
                  <a:pt x="67" y="130"/>
                </a:lnTo>
                <a:lnTo>
                  <a:pt x="67" y="132"/>
                </a:lnTo>
                <a:lnTo>
                  <a:pt x="67" y="131"/>
                </a:lnTo>
                <a:lnTo>
                  <a:pt x="67" y="130"/>
                </a:lnTo>
                <a:lnTo>
                  <a:pt x="67" y="131"/>
                </a:lnTo>
                <a:lnTo>
                  <a:pt x="68" y="133"/>
                </a:lnTo>
                <a:lnTo>
                  <a:pt x="68" y="132"/>
                </a:lnTo>
                <a:lnTo>
                  <a:pt x="68" y="131"/>
                </a:lnTo>
                <a:lnTo>
                  <a:pt x="68" y="131"/>
                </a:lnTo>
                <a:lnTo>
                  <a:pt x="68" y="133"/>
                </a:lnTo>
                <a:lnTo>
                  <a:pt x="68" y="132"/>
                </a:lnTo>
                <a:lnTo>
                  <a:pt x="68" y="133"/>
                </a:lnTo>
                <a:lnTo>
                  <a:pt x="68" y="133"/>
                </a:lnTo>
                <a:lnTo>
                  <a:pt x="68" y="134"/>
                </a:lnTo>
                <a:lnTo>
                  <a:pt x="68" y="132"/>
                </a:lnTo>
                <a:lnTo>
                  <a:pt x="69" y="132"/>
                </a:lnTo>
                <a:lnTo>
                  <a:pt x="69" y="133"/>
                </a:lnTo>
                <a:lnTo>
                  <a:pt x="69" y="133"/>
                </a:lnTo>
                <a:lnTo>
                  <a:pt x="69" y="133"/>
                </a:lnTo>
                <a:lnTo>
                  <a:pt x="69" y="134"/>
                </a:lnTo>
                <a:lnTo>
                  <a:pt x="69" y="134"/>
                </a:lnTo>
                <a:lnTo>
                  <a:pt x="69" y="135"/>
                </a:lnTo>
                <a:lnTo>
                  <a:pt x="69" y="134"/>
                </a:lnTo>
                <a:lnTo>
                  <a:pt x="69" y="134"/>
                </a:lnTo>
                <a:lnTo>
                  <a:pt x="69" y="133"/>
                </a:lnTo>
                <a:lnTo>
                  <a:pt x="69" y="134"/>
                </a:lnTo>
                <a:lnTo>
                  <a:pt x="70" y="134"/>
                </a:lnTo>
                <a:lnTo>
                  <a:pt x="70" y="134"/>
                </a:lnTo>
                <a:lnTo>
                  <a:pt x="70" y="135"/>
                </a:lnTo>
                <a:lnTo>
                  <a:pt x="70" y="134"/>
                </a:lnTo>
                <a:lnTo>
                  <a:pt x="70" y="134"/>
                </a:lnTo>
                <a:lnTo>
                  <a:pt x="70" y="134"/>
                </a:lnTo>
                <a:lnTo>
                  <a:pt x="70" y="134"/>
                </a:lnTo>
                <a:lnTo>
                  <a:pt x="70" y="136"/>
                </a:lnTo>
                <a:lnTo>
                  <a:pt x="70" y="134"/>
                </a:lnTo>
                <a:lnTo>
                  <a:pt x="70" y="134"/>
                </a:lnTo>
                <a:lnTo>
                  <a:pt x="71" y="133"/>
                </a:lnTo>
                <a:lnTo>
                  <a:pt x="71" y="134"/>
                </a:lnTo>
                <a:lnTo>
                  <a:pt x="71" y="134"/>
                </a:lnTo>
                <a:lnTo>
                  <a:pt x="71" y="135"/>
                </a:lnTo>
                <a:lnTo>
                  <a:pt x="71" y="137"/>
                </a:lnTo>
                <a:lnTo>
                  <a:pt x="71" y="135"/>
                </a:lnTo>
                <a:lnTo>
                  <a:pt x="71" y="137"/>
                </a:lnTo>
                <a:lnTo>
                  <a:pt x="71" y="134"/>
                </a:lnTo>
                <a:lnTo>
                  <a:pt x="71" y="134"/>
                </a:lnTo>
                <a:lnTo>
                  <a:pt x="71" y="134"/>
                </a:lnTo>
                <a:lnTo>
                  <a:pt x="71" y="135"/>
                </a:lnTo>
                <a:lnTo>
                  <a:pt x="72" y="134"/>
                </a:lnTo>
                <a:lnTo>
                  <a:pt x="72" y="134"/>
                </a:lnTo>
                <a:lnTo>
                  <a:pt x="72" y="134"/>
                </a:lnTo>
                <a:lnTo>
                  <a:pt x="72" y="136"/>
                </a:lnTo>
                <a:lnTo>
                  <a:pt x="72" y="136"/>
                </a:lnTo>
                <a:lnTo>
                  <a:pt x="72" y="137"/>
                </a:lnTo>
                <a:lnTo>
                  <a:pt x="72" y="137"/>
                </a:lnTo>
                <a:lnTo>
                  <a:pt x="72" y="137"/>
                </a:lnTo>
                <a:lnTo>
                  <a:pt x="72" y="134"/>
                </a:lnTo>
                <a:lnTo>
                  <a:pt x="72" y="136"/>
                </a:lnTo>
                <a:lnTo>
                  <a:pt x="73" y="136"/>
                </a:lnTo>
                <a:lnTo>
                  <a:pt x="73" y="137"/>
                </a:lnTo>
                <a:lnTo>
                  <a:pt x="73" y="136"/>
                </a:lnTo>
                <a:lnTo>
                  <a:pt x="73" y="136"/>
                </a:lnTo>
                <a:lnTo>
                  <a:pt x="73" y="136"/>
                </a:lnTo>
                <a:lnTo>
                  <a:pt x="73" y="138"/>
                </a:lnTo>
                <a:lnTo>
                  <a:pt x="73" y="137"/>
                </a:lnTo>
                <a:lnTo>
                  <a:pt x="73" y="137"/>
                </a:lnTo>
                <a:lnTo>
                  <a:pt x="73" y="136"/>
                </a:lnTo>
                <a:lnTo>
                  <a:pt x="73" y="137"/>
                </a:lnTo>
                <a:lnTo>
                  <a:pt x="73" y="137"/>
                </a:lnTo>
                <a:lnTo>
                  <a:pt x="74" y="137"/>
                </a:lnTo>
                <a:lnTo>
                  <a:pt x="74" y="136"/>
                </a:lnTo>
                <a:lnTo>
                  <a:pt x="74" y="137"/>
                </a:lnTo>
                <a:lnTo>
                  <a:pt x="74" y="136"/>
                </a:lnTo>
                <a:lnTo>
                  <a:pt x="74" y="137"/>
                </a:lnTo>
                <a:lnTo>
                  <a:pt x="74" y="136"/>
                </a:lnTo>
                <a:lnTo>
                  <a:pt x="74" y="138"/>
                </a:lnTo>
                <a:lnTo>
                  <a:pt x="74" y="137"/>
                </a:lnTo>
                <a:lnTo>
                  <a:pt x="74" y="137"/>
                </a:lnTo>
                <a:lnTo>
                  <a:pt x="74" y="137"/>
                </a:lnTo>
                <a:lnTo>
                  <a:pt x="75" y="137"/>
                </a:lnTo>
                <a:lnTo>
                  <a:pt x="75" y="137"/>
                </a:lnTo>
                <a:lnTo>
                  <a:pt x="75" y="137"/>
                </a:lnTo>
                <a:lnTo>
                  <a:pt x="75" y="137"/>
                </a:lnTo>
                <a:lnTo>
                  <a:pt x="75" y="137"/>
                </a:lnTo>
                <a:lnTo>
                  <a:pt x="75" y="137"/>
                </a:lnTo>
                <a:lnTo>
                  <a:pt x="75" y="139"/>
                </a:lnTo>
                <a:lnTo>
                  <a:pt x="75" y="137"/>
                </a:lnTo>
                <a:lnTo>
                  <a:pt x="75" y="137"/>
                </a:lnTo>
                <a:lnTo>
                  <a:pt x="75" y="137"/>
                </a:lnTo>
                <a:lnTo>
                  <a:pt x="75" y="137"/>
                </a:lnTo>
                <a:lnTo>
                  <a:pt x="76" y="138"/>
                </a:lnTo>
                <a:lnTo>
                  <a:pt x="76" y="138"/>
                </a:lnTo>
                <a:lnTo>
                  <a:pt x="76" y="138"/>
                </a:lnTo>
                <a:lnTo>
                  <a:pt x="76" y="137"/>
                </a:lnTo>
                <a:lnTo>
                  <a:pt x="76" y="138"/>
                </a:lnTo>
                <a:lnTo>
                  <a:pt x="76" y="139"/>
                </a:lnTo>
                <a:lnTo>
                  <a:pt x="76" y="138"/>
                </a:lnTo>
                <a:lnTo>
                  <a:pt x="76" y="138"/>
                </a:lnTo>
                <a:lnTo>
                  <a:pt x="76" y="138"/>
                </a:lnTo>
                <a:lnTo>
                  <a:pt x="76" y="138"/>
                </a:lnTo>
                <a:lnTo>
                  <a:pt x="76" y="138"/>
                </a:lnTo>
                <a:lnTo>
                  <a:pt x="77" y="139"/>
                </a:lnTo>
                <a:lnTo>
                  <a:pt x="77" y="138"/>
                </a:lnTo>
                <a:lnTo>
                  <a:pt x="77" y="137"/>
                </a:lnTo>
                <a:lnTo>
                  <a:pt x="77" y="138"/>
                </a:lnTo>
                <a:lnTo>
                  <a:pt x="77" y="138"/>
                </a:lnTo>
                <a:lnTo>
                  <a:pt x="77" y="138"/>
                </a:lnTo>
                <a:lnTo>
                  <a:pt x="77" y="138"/>
                </a:lnTo>
                <a:lnTo>
                  <a:pt x="77" y="138"/>
                </a:lnTo>
                <a:lnTo>
                  <a:pt x="77" y="138"/>
                </a:lnTo>
                <a:lnTo>
                  <a:pt x="77" y="138"/>
                </a:lnTo>
                <a:lnTo>
                  <a:pt x="78" y="141"/>
                </a:lnTo>
                <a:lnTo>
                  <a:pt x="78" y="136"/>
                </a:lnTo>
                <a:lnTo>
                  <a:pt x="78" y="138"/>
                </a:lnTo>
                <a:lnTo>
                  <a:pt x="78" y="139"/>
                </a:lnTo>
                <a:lnTo>
                  <a:pt x="78" y="138"/>
                </a:lnTo>
                <a:lnTo>
                  <a:pt x="78" y="139"/>
                </a:lnTo>
                <a:lnTo>
                  <a:pt x="78" y="139"/>
                </a:lnTo>
                <a:lnTo>
                  <a:pt x="78" y="139"/>
                </a:lnTo>
                <a:lnTo>
                  <a:pt x="78" y="138"/>
                </a:lnTo>
                <a:lnTo>
                  <a:pt x="78" y="137"/>
                </a:lnTo>
                <a:lnTo>
                  <a:pt x="79" y="138"/>
                </a:lnTo>
                <a:lnTo>
                  <a:pt x="79" y="139"/>
                </a:lnTo>
                <a:lnTo>
                  <a:pt x="79" y="141"/>
                </a:lnTo>
                <a:lnTo>
                  <a:pt x="79" y="140"/>
                </a:lnTo>
                <a:lnTo>
                  <a:pt x="79" y="137"/>
                </a:lnTo>
                <a:lnTo>
                  <a:pt x="79" y="139"/>
                </a:lnTo>
                <a:lnTo>
                  <a:pt x="79" y="141"/>
                </a:lnTo>
                <a:lnTo>
                  <a:pt x="79" y="138"/>
                </a:lnTo>
                <a:lnTo>
                  <a:pt x="79" y="139"/>
                </a:lnTo>
                <a:lnTo>
                  <a:pt x="79" y="141"/>
                </a:lnTo>
                <a:lnTo>
                  <a:pt x="80" y="139"/>
                </a:lnTo>
                <a:lnTo>
                  <a:pt x="80" y="137"/>
                </a:lnTo>
                <a:lnTo>
                  <a:pt x="80" y="137"/>
                </a:lnTo>
                <a:lnTo>
                  <a:pt x="80" y="137"/>
                </a:lnTo>
                <a:lnTo>
                  <a:pt x="80" y="139"/>
                </a:lnTo>
                <a:lnTo>
                  <a:pt x="80" y="138"/>
                </a:lnTo>
                <a:lnTo>
                  <a:pt x="80" y="138"/>
                </a:lnTo>
                <a:lnTo>
                  <a:pt x="80" y="138"/>
                </a:lnTo>
                <a:lnTo>
                  <a:pt x="80" y="138"/>
                </a:lnTo>
                <a:lnTo>
                  <a:pt x="80" y="139"/>
                </a:lnTo>
                <a:lnTo>
                  <a:pt x="80" y="139"/>
                </a:lnTo>
                <a:lnTo>
                  <a:pt x="81" y="138"/>
                </a:lnTo>
                <a:lnTo>
                  <a:pt x="81" y="139"/>
                </a:lnTo>
                <a:lnTo>
                  <a:pt x="81" y="139"/>
                </a:lnTo>
                <a:lnTo>
                  <a:pt x="81" y="139"/>
                </a:lnTo>
                <a:lnTo>
                  <a:pt x="81" y="138"/>
                </a:lnTo>
                <a:lnTo>
                  <a:pt x="81" y="138"/>
                </a:lnTo>
                <a:lnTo>
                  <a:pt x="81" y="139"/>
                </a:lnTo>
                <a:lnTo>
                  <a:pt x="81" y="138"/>
                </a:lnTo>
                <a:lnTo>
                  <a:pt x="81" y="139"/>
                </a:lnTo>
                <a:lnTo>
                  <a:pt x="81" y="139"/>
                </a:lnTo>
                <a:lnTo>
                  <a:pt x="81" y="139"/>
                </a:lnTo>
                <a:lnTo>
                  <a:pt x="82" y="139"/>
                </a:lnTo>
                <a:lnTo>
                  <a:pt x="82" y="139"/>
                </a:lnTo>
                <a:lnTo>
                  <a:pt x="82" y="138"/>
                </a:lnTo>
                <a:lnTo>
                  <a:pt x="82" y="138"/>
                </a:lnTo>
                <a:lnTo>
                  <a:pt x="82" y="139"/>
                </a:lnTo>
                <a:lnTo>
                  <a:pt x="82" y="139"/>
                </a:lnTo>
                <a:lnTo>
                  <a:pt x="82" y="139"/>
                </a:lnTo>
                <a:lnTo>
                  <a:pt x="82" y="141"/>
                </a:lnTo>
                <a:lnTo>
                  <a:pt x="82" y="140"/>
                </a:lnTo>
                <a:lnTo>
                  <a:pt x="82" y="140"/>
                </a:lnTo>
                <a:lnTo>
                  <a:pt x="83" y="140"/>
                </a:lnTo>
                <a:lnTo>
                  <a:pt x="83" y="140"/>
                </a:lnTo>
                <a:lnTo>
                  <a:pt x="83" y="140"/>
                </a:lnTo>
                <a:lnTo>
                  <a:pt x="83" y="139"/>
                </a:lnTo>
                <a:lnTo>
                  <a:pt x="83" y="141"/>
                </a:lnTo>
                <a:lnTo>
                  <a:pt x="83" y="141"/>
                </a:lnTo>
                <a:lnTo>
                  <a:pt x="83" y="140"/>
                </a:lnTo>
                <a:lnTo>
                  <a:pt x="83" y="140"/>
                </a:lnTo>
                <a:lnTo>
                  <a:pt x="83" y="141"/>
                </a:lnTo>
                <a:lnTo>
                  <a:pt x="83" y="139"/>
                </a:lnTo>
                <a:lnTo>
                  <a:pt x="83" y="140"/>
                </a:lnTo>
                <a:lnTo>
                  <a:pt x="84" y="139"/>
                </a:lnTo>
                <a:lnTo>
                  <a:pt x="84" y="139"/>
                </a:lnTo>
                <a:lnTo>
                  <a:pt x="84" y="141"/>
                </a:lnTo>
                <a:lnTo>
                  <a:pt x="84" y="141"/>
                </a:lnTo>
                <a:lnTo>
                  <a:pt x="84" y="140"/>
                </a:lnTo>
                <a:lnTo>
                  <a:pt x="84" y="140"/>
                </a:lnTo>
                <a:lnTo>
                  <a:pt x="84" y="139"/>
                </a:lnTo>
                <a:lnTo>
                  <a:pt x="84" y="141"/>
                </a:lnTo>
                <a:lnTo>
                  <a:pt x="84" y="140"/>
                </a:lnTo>
                <a:lnTo>
                  <a:pt x="84" y="141"/>
                </a:lnTo>
                <a:lnTo>
                  <a:pt x="85" y="140"/>
                </a:lnTo>
                <a:lnTo>
                  <a:pt x="85" y="141"/>
                </a:lnTo>
                <a:lnTo>
                  <a:pt x="85" y="141"/>
                </a:lnTo>
                <a:lnTo>
                  <a:pt x="85" y="141"/>
                </a:lnTo>
                <a:lnTo>
                  <a:pt x="85" y="140"/>
                </a:lnTo>
                <a:lnTo>
                  <a:pt x="85" y="141"/>
                </a:lnTo>
                <a:lnTo>
                  <a:pt x="85" y="141"/>
                </a:lnTo>
                <a:lnTo>
                  <a:pt x="85" y="141"/>
                </a:lnTo>
                <a:lnTo>
                  <a:pt x="85" y="141"/>
                </a:lnTo>
                <a:lnTo>
                  <a:pt x="85" y="141"/>
                </a:lnTo>
                <a:lnTo>
                  <a:pt x="85" y="141"/>
                </a:lnTo>
                <a:lnTo>
                  <a:pt x="86" y="142"/>
                </a:lnTo>
                <a:lnTo>
                  <a:pt x="86" y="141"/>
                </a:lnTo>
                <a:lnTo>
                  <a:pt x="86" y="141"/>
                </a:lnTo>
                <a:lnTo>
                  <a:pt x="86" y="141"/>
                </a:lnTo>
                <a:lnTo>
                  <a:pt x="86" y="141"/>
                </a:lnTo>
                <a:lnTo>
                  <a:pt x="86" y="141"/>
                </a:lnTo>
                <a:lnTo>
                  <a:pt x="86" y="141"/>
                </a:lnTo>
                <a:lnTo>
                  <a:pt x="86" y="141"/>
                </a:lnTo>
                <a:lnTo>
                  <a:pt x="86" y="141"/>
                </a:lnTo>
                <a:lnTo>
                  <a:pt x="86" y="142"/>
                </a:lnTo>
                <a:lnTo>
                  <a:pt x="87" y="142"/>
                </a:lnTo>
                <a:lnTo>
                  <a:pt x="87" y="141"/>
                </a:lnTo>
                <a:lnTo>
                  <a:pt x="87" y="141"/>
                </a:lnTo>
                <a:lnTo>
                  <a:pt x="87" y="141"/>
                </a:lnTo>
                <a:lnTo>
                  <a:pt x="87" y="141"/>
                </a:lnTo>
                <a:lnTo>
                  <a:pt x="87" y="141"/>
                </a:lnTo>
                <a:lnTo>
                  <a:pt x="87" y="141"/>
                </a:lnTo>
                <a:lnTo>
                  <a:pt x="87" y="141"/>
                </a:lnTo>
                <a:lnTo>
                  <a:pt x="87" y="141"/>
                </a:lnTo>
                <a:lnTo>
                  <a:pt x="87" y="141"/>
                </a:lnTo>
                <a:lnTo>
                  <a:pt x="87" y="141"/>
                </a:lnTo>
                <a:lnTo>
                  <a:pt x="88" y="141"/>
                </a:lnTo>
                <a:lnTo>
                  <a:pt x="88" y="141"/>
                </a:lnTo>
                <a:lnTo>
                  <a:pt x="88" y="141"/>
                </a:lnTo>
                <a:lnTo>
                  <a:pt x="88" y="140"/>
                </a:lnTo>
                <a:lnTo>
                  <a:pt x="88" y="141"/>
                </a:lnTo>
                <a:lnTo>
                  <a:pt x="88" y="141"/>
                </a:lnTo>
                <a:lnTo>
                  <a:pt x="88" y="141"/>
                </a:lnTo>
                <a:lnTo>
                  <a:pt x="88" y="141"/>
                </a:lnTo>
                <a:lnTo>
                  <a:pt x="88" y="141"/>
                </a:lnTo>
                <a:lnTo>
                  <a:pt x="88" y="141"/>
                </a:lnTo>
                <a:lnTo>
                  <a:pt x="89" y="141"/>
                </a:lnTo>
                <a:lnTo>
                  <a:pt x="89" y="139"/>
                </a:lnTo>
                <a:lnTo>
                  <a:pt x="89" y="141"/>
                </a:lnTo>
                <a:lnTo>
                  <a:pt x="89" y="141"/>
                </a:lnTo>
                <a:lnTo>
                  <a:pt x="89" y="141"/>
                </a:lnTo>
                <a:lnTo>
                  <a:pt x="89" y="139"/>
                </a:lnTo>
                <a:lnTo>
                  <a:pt x="89" y="140"/>
                </a:lnTo>
                <a:lnTo>
                  <a:pt x="89" y="141"/>
                </a:lnTo>
                <a:lnTo>
                  <a:pt x="89" y="141"/>
                </a:lnTo>
                <a:lnTo>
                  <a:pt x="89" y="141"/>
                </a:lnTo>
                <a:lnTo>
                  <a:pt x="89" y="139"/>
                </a:lnTo>
                <a:lnTo>
                  <a:pt x="90" y="141"/>
                </a:lnTo>
                <a:lnTo>
                  <a:pt x="90" y="141"/>
                </a:lnTo>
                <a:lnTo>
                  <a:pt x="90" y="141"/>
                </a:lnTo>
                <a:lnTo>
                  <a:pt x="90" y="141"/>
                </a:lnTo>
                <a:lnTo>
                  <a:pt x="90" y="141"/>
                </a:lnTo>
                <a:lnTo>
                  <a:pt x="90" y="141"/>
                </a:lnTo>
                <a:lnTo>
                  <a:pt x="90" y="141"/>
                </a:lnTo>
                <a:lnTo>
                  <a:pt x="90" y="142"/>
                </a:lnTo>
                <a:lnTo>
                  <a:pt x="90" y="141"/>
                </a:lnTo>
                <a:lnTo>
                  <a:pt x="90" y="141"/>
                </a:lnTo>
                <a:lnTo>
                  <a:pt x="90" y="143"/>
                </a:lnTo>
                <a:lnTo>
                  <a:pt x="91" y="141"/>
                </a:lnTo>
                <a:lnTo>
                  <a:pt x="91" y="141"/>
                </a:lnTo>
                <a:lnTo>
                  <a:pt x="91" y="141"/>
                </a:lnTo>
                <a:lnTo>
                  <a:pt x="91" y="141"/>
                </a:lnTo>
                <a:lnTo>
                  <a:pt x="91" y="142"/>
                </a:lnTo>
                <a:lnTo>
                  <a:pt x="91" y="142"/>
                </a:lnTo>
                <a:lnTo>
                  <a:pt x="91" y="141"/>
                </a:lnTo>
                <a:lnTo>
                  <a:pt x="91" y="142"/>
                </a:lnTo>
                <a:lnTo>
                  <a:pt x="91" y="141"/>
                </a:lnTo>
                <a:lnTo>
                  <a:pt x="91" y="142"/>
                </a:lnTo>
                <a:lnTo>
                  <a:pt x="92" y="141"/>
                </a:lnTo>
                <a:lnTo>
                  <a:pt x="92" y="141"/>
                </a:lnTo>
                <a:lnTo>
                  <a:pt x="92" y="142"/>
                </a:lnTo>
                <a:lnTo>
                  <a:pt x="92" y="141"/>
                </a:lnTo>
                <a:lnTo>
                  <a:pt x="92" y="141"/>
                </a:lnTo>
                <a:lnTo>
                  <a:pt x="92" y="141"/>
                </a:lnTo>
                <a:lnTo>
                  <a:pt x="92" y="141"/>
                </a:lnTo>
                <a:lnTo>
                  <a:pt x="92" y="141"/>
                </a:lnTo>
                <a:lnTo>
                  <a:pt x="92" y="141"/>
                </a:lnTo>
                <a:lnTo>
                  <a:pt x="92" y="141"/>
                </a:lnTo>
                <a:lnTo>
                  <a:pt x="92" y="141"/>
                </a:lnTo>
                <a:lnTo>
                  <a:pt x="93" y="141"/>
                </a:lnTo>
                <a:lnTo>
                  <a:pt x="93" y="141"/>
                </a:lnTo>
                <a:lnTo>
                  <a:pt x="93" y="141"/>
                </a:lnTo>
                <a:lnTo>
                  <a:pt x="93" y="143"/>
                </a:lnTo>
                <a:lnTo>
                  <a:pt x="93" y="141"/>
                </a:lnTo>
                <a:lnTo>
                  <a:pt x="93" y="141"/>
                </a:lnTo>
                <a:lnTo>
                  <a:pt x="93" y="141"/>
                </a:lnTo>
                <a:lnTo>
                  <a:pt x="93" y="141"/>
                </a:lnTo>
                <a:lnTo>
                  <a:pt x="93" y="141"/>
                </a:lnTo>
                <a:lnTo>
                  <a:pt x="93" y="141"/>
                </a:lnTo>
                <a:lnTo>
                  <a:pt x="94" y="141"/>
                </a:lnTo>
                <a:lnTo>
                  <a:pt x="94" y="141"/>
                </a:lnTo>
                <a:lnTo>
                  <a:pt x="94" y="141"/>
                </a:lnTo>
                <a:lnTo>
                  <a:pt x="94" y="141"/>
                </a:lnTo>
                <a:lnTo>
                  <a:pt x="94" y="142"/>
                </a:lnTo>
                <a:lnTo>
                  <a:pt x="94" y="141"/>
                </a:lnTo>
                <a:lnTo>
                  <a:pt x="94" y="141"/>
                </a:lnTo>
                <a:lnTo>
                  <a:pt x="94" y="142"/>
                </a:lnTo>
                <a:lnTo>
                  <a:pt x="94" y="141"/>
                </a:lnTo>
                <a:lnTo>
                  <a:pt x="94" y="141"/>
                </a:lnTo>
                <a:lnTo>
                  <a:pt x="94" y="141"/>
                </a:lnTo>
                <a:lnTo>
                  <a:pt x="95" y="141"/>
                </a:lnTo>
                <a:lnTo>
                  <a:pt x="95" y="141"/>
                </a:lnTo>
                <a:lnTo>
                  <a:pt x="95" y="141"/>
                </a:lnTo>
                <a:lnTo>
                  <a:pt x="95" y="141"/>
                </a:lnTo>
                <a:lnTo>
                  <a:pt x="95" y="141"/>
                </a:lnTo>
                <a:lnTo>
                  <a:pt x="95" y="141"/>
                </a:lnTo>
                <a:lnTo>
                  <a:pt x="95" y="143"/>
                </a:lnTo>
                <a:lnTo>
                  <a:pt x="95" y="141"/>
                </a:lnTo>
                <a:lnTo>
                  <a:pt x="95" y="141"/>
                </a:lnTo>
                <a:lnTo>
                  <a:pt x="95" y="141"/>
                </a:lnTo>
                <a:lnTo>
                  <a:pt x="96" y="143"/>
                </a:lnTo>
                <a:lnTo>
                  <a:pt x="96" y="141"/>
                </a:lnTo>
                <a:lnTo>
                  <a:pt x="96" y="141"/>
                </a:lnTo>
                <a:lnTo>
                  <a:pt x="96" y="143"/>
                </a:lnTo>
                <a:lnTo>
                  <a:pt x="96" y="143"/>
                </a:lnTo>
                <a:lnTo>
                  <a:pt x="96" y="141"/>
                </a:lnTo>
                <a:lnTo>
                  <a:pt x="96" y="142"/>
                </a:lnTo>
                <a:lnTo>
                  <a:pt x="96" y="141"/>
                </a:lnTo>
                <a:lnTo>
                  <a:pt x="96" y="141"/>
                </a:lnTo>
                <a:lnTo>
                  <a:pt x="96" y="141"/>
                </a:lnTo>
                <a:lnTo>
                  <a:pt x="96" y="142"/>
                </a:lnTo>
                <a:lnTo>
                  <a:pt x="97" y="142"/>
                </a:lnTo>
                <a:lnTo>
                  <a:pt x="97" y="142"/>
                </a:lnTo>
                <a:lnTo>
                  <a:pt x="97" y="142"/>
                </a:lnTo>
                <a:lnTo>
                  <a:pt x="97" y="142"/>
                </a:lnTo>
                <a:lnTo>
                  <a:pt x="97" y="142"/>
                </a:lnTo>
                <a:lnTo>
                  <a:pt x="97" y="142"/>
                </a:lnTo>
                <a:lnTo>
                  <a:pt x="97" y="142"/>
                </a:lnTo>
                <a:lnTo>
                  <a:pt x="97" y="143"/>
                </a:lnTo>
                <a:lnTo>
                  <a:pt x="97" y="142"/>
                </a:lnTo>
                <a:lnTo>
                  <a:pt x="97" y="143"/>
                </a:lnTo>
                <a:lnTo>
                  <a:pt x="98" y="142"/>
                </a:lnTo>
                <a:lnTo>
                  <a:pt x="98" y="142"/>
                </a:lnTo>
                <a:lnTo>
                  <a:pt x="98" y="142"/>
                </a:lnTo>
                <a:lnTo>
                  <a:pt x="98" y="142"/>
                </a:lnTo>
                <a:lnTo>
                  <a:pt x="98" y="142"/>
                </a:lnTo>
                <a:lnTo>
                  <a:pt x="98" y="143"/>
                </a:lnTo>
                <a:lnTo>
                  <a:pt x="98" y="141"/>
                </a:lnTo>
                <a:lnTo>
                  <a:pt x="98" y="142"/>
                </a:lnTo>
                <a:lnTo>
                  <a:pt x="98" y="142"/>
                </a:lnTo>
                <a:lnTo>
                  <a:pt x="98" y="142"/>
                </a:lnTo>
                <a:lnTo>
                  <a:pt x="98" y="142"/>
                </a:lnTo>
                <a:lnTo>
                  <a:pt x="99" y="142"/>
                </a:lnTo>
                <a:lnTo>
                  <a:pt x="99" y="142"/>
                </a:lnTo>
                <a:lnTo>
                  <a:pt x="99" y="142"/>
                </a:lnTo>
                <a:lnTo>
                  <a:pt x="99" y="142"/>
                </a:lnTo>
                <a:lnTo>
                  <a:pt x="99" y="142"/>
                </a:lnTo>
                <a:lnTo>
                  <a:pt x="99" y="143"/>
                </a:lnTo>
                <a:lnTo>
                  <a:pt x="99" y="142"/>
                </a:lnTo>
                <a:lnTo>
                  <a:pt x="99" y="142"/>
                </a:lnTo>
                <a:lnTo>
                  <a:pt x="99" y="142"/>
                </a:lnTo>
                <a:lnTo>
                  <a:pt x="99" y="141"/>
                </a:lnTo>
                <a:lnTo>
                  <a:pt x="99" y="142"/>
                </a:lnTo>
                <a:lnTo>
                  <a:pt x="100" y="142"/>
                </a:lnTo>
                <a:lnTo>
                  <a:pt x="100" y="141"/>
                </a:lnTo>
                <a:lnTo>
                  <a:pt x="100" y="142"/>
                </a:lnTo>
                <a:lnTo>
                  <a:pt x="100" y="143"/>
                </a:lnTo>
                <a:lnTo>
                  <a:pt x="100" y="143"/>
                </a:lnTo>
                <a:lnTo>
                  <a:pt x="100" y="143"/>
                </a:lnTo>
                <a:lnTo>
                  <a:pt x="100" y="143"/>
                </a:lnTo>
                <a:lnTo>
                  <a:pt x="100" y="143"/>
                </a:lnTo>
                <a:lnTo>
                  <a:pt x="100" y="143"/>
                </a:lnTo>
                <a:lnTo>
                  <a:pt x="100" y="143"/>
                </a:lnTo>
                <a:lnTo>
                  <a:pt x="101" y="142"/>
                </a:lnTo>
                <a:lnTo>
                  <a:pt x="101" y="143"/>
                </a:lnTo>
                <a:lnTo>
                  <a:pt x="101" y="143"/>
                </a:lnTo>
                <a:lnTo>
                  <a:pt x="101" y="143"/>
                </a:lnTo>
                <a:lnTo>
                  <a:pt x="101" y="143"/>
                </a:lnTo>
                <a:lnTo>
                  <a:pt x="101" y="142"/>
                </a:lnTo>
                <a:lnTo>
                  <a:pt x="101" y="143"/>
                </a:lnTo>
                <a:lnTo>
                  <a:pt x="101" y="143"/>
                </a:lnTo>
                <a:lnTo>
                  <a:pt x="101" y="143"/>
                </a:lnTo>
                <a:lnTo>
                  <a:pt x="101" y="143"/>
                </a:lnTo>
                <a:lnTo>
                  <a:pt x="101" y="141"/>
                </a:lnTo>
                <a:lnTo>
                  <a:pt x="102" y="143"/>
                </a:lnTo>
                <a:lnTo>
                  <a:pt x="102" y="142"/>
                </a:lnTo>
                <a:lnTo>
                  <a:pt x="102" y="141"/>
                </a:lnTo>
                <a:lnTo>
                  <a:pt x="102" y="141"/>
                </a:lnTo>
                <a:lnTo>
                  <a:pt x="102" y="142"/>
                </a:lnTo>
                <a:lnTo>
                  <a:pt x="102" y="142"/>
                </a:lnTo>
                <a:lnTo>
                  <a:pt x="102" y="143"/>
                </a:lnTo>
                <a:lnTo>
                  <a:pt x="102" y="142"/>
                </a:lnTo>
                <a:lnTo>
                  <a:pt x="102" y="142"/>
                </a:lnTo>
                <a:lnTo>
                  <a:pt x="102" y="142"/>
                </a:lnTo>
                <a:lnTo>
                  <a:pt x="103" y="142"/>
                </a:lnTo>
                <a:lnTo>
                  <a:pt x="103" y="143"/>
                </a:lnTo>
                <a:lnTo>
                  <a:pt x="103" y="142"/>
                </a:lnTo>
                <a:lnTo>
                  <a:pt x="103" y="142"/>
                </a:lnTo>
                <a:lnTo>
                  <a:pt x="103" y="142"/>
                </a:lnTo>
                <a:lnTo>
                  <a:pt x="103" y="143"/>
                </a:lnTo>
                <a:lnTo>
                  <a:pt x="103" y="143"/>
                </a:lnTo>
                <a:lnTo>
                  <a:pt x="103" y="143"/>
                </a:lnTo>
                <a:lnTo>
                  <a:pt x="103" y="142"/>
                </a:lnTo>
                <a:lnTo>
                  <a:pt x="103" y="142"/>
                </a:lnTo>
                <a:lnTo>
                  <a:pt x="103" y="142"/>
                </a:lnTo>
                <a:lnTo>
                  <a:pt x="104" y="142"/>
                </a:lnTo>
                <a:lnTo>
                  <a:pt x="104" y="142"/>
                </a:lnTo>
                <a:lnTo>
                  <a:pt x="104" y="142"/>
                </a:lnTo>
                <a:lnTo>
                  <a:pt x="104" y="142"/>
                </a:lnTo>
                <a:lnTo>
                  <a:pt x="104" y="143"/>
                </a:lnTo>
                <a:lnTo>
                  <a:pt x="104" y="142"/>
                </a:lnTo>
                <a:lnTo>
                  <a:pt x="104" y="142"/>
                </a:lnTo>
                <a:lnTo>
                  <a:pt x="104" y="142"/>
                </a:lnTo>
                <a:lnTo>
                  <a:pt x="104" y="142"/>
                </a:lnTo>
                <a:lnTo>
                  <a:pt x="104" y="141"/>
                </a:lnTo>
                <a:lnTo>
                  <a:pt x="105" y="141"/>
                </a:lnTo>
                <a:lnTo>
                  <a:pt x="105" y="141"/>
                </a:lnTo>
                <a:lnTo>
                  <a:pt x="105" y="141"/>
                </a:lnTo>
                <a:lnTo>
                  <a:pt x="105" y="141"/>
                </a:lnTo>
                <a:lnTo>
                  <a:pt x="105" y="141"/>
                </a:lnTo>
                <a:lnTo>
                  <a:pt x="105" y="142"/>
                </a:lnTo>
                <a:lnTo>
                  <a:pt x="105" y="141"/>
                </a:lnTo>
                <a:lnTo>
                  <a:pt x="105" y="142"/>
                </a:lnTo>
                <a:lnTo>
                  <a:pt x="105" y="141"/>
                </a:lnTo>
                <a:lnTo>
                  <a:pt x="105" y="142"/>
                </a:lnTo>
                <a:lnTo>
                  <a:pt x="105" y="142"/>
                </a:lnTo>
                <a:lnTo>
                  <a:pt x="106" y="142"/>
                </a:lnTo>
                <a:lnTo>
                  <a:pt x="106" y="143"/>
                </a:lnTo>
                <a:lnTo>
                  <a:pt x="106" y="143"/>
                </a:lnTo>
                <a:lnTo>
                  <a:pt x="106" y="141"/>
                </a:lnTo>
                <a:lnTo>
                  <a:pt x="106" y="141"/>
                </a:lnTo>
                <a:lnTo>
                  <a:pt x="106" y="142"/>
                </a:lnTo>
                <a:lnTo>
                  <a:pt x="106" y="141"/>
                </a:lnTo>
                <a:lnTo>
                  <a:pt x="106" y="143"/>
                </a:lnTo>
                <a:lnTo>
                  <a:pt x="106" y="143"/>
                </a:lnTo>
                <a:lnTo>
                  <a:pt x="106" y="143"/>
                </a:lnTo>
                <a:lnTo>
                  <a:pt x="107" y="142"/>
                </a:lnTo>
                <a:lnTo>
                  <a:pt x="107" y="142"/>
                </a:lnTo>
                <a:lnTo>
                  <a:pt x="107" y="141"/>
                </a:lnTo>
                <a:lnTo>
                  <a:pt x="107" y="142"/>
                </a:lnTo>
                <a:lnTo>
                  <a:pt x="107" y="142"/>
                </a:lnTo>
                <a:lnTo>
                  <a:pt x="107" y="142"/>
                </a:lnTo>
                <a:lnTo>
                  <a:pt x="107" y="142"/>
                </a:lnTo>
                <a:lnTo>
                  <a:pt x="107" y="141"/>
                </a:lnTo>
                <a:lnTo>
                  <a:pt x="107" y="142"/>
                </a:lnTo>
                <a:lnTo>
                  <a:pt x="107" y="142"/>
                </a:lnTo>
                <a:lnTo>
                  <a:pt x="107" y="142"/>
                </a:lnTo>
                <a:lnTo>
                  <a:pt x="108" y="141"/>
                </a:lnTo>
                <a:lnTo>
                  <a:pt x="108" y="142"/>
                </a:lnTo>
                <a:lnTo>
                  <a:pt x="108" y="143"/>
                </a:lnTo>
                <a:lnTo>
                  <a:pt x="108" y="143"/>
                </a:lnTo>
                <a:lnTo>
                  <a:pt x="108" y="142"/>
                </a:lnTo>
                <a:lnTo>
                  <a:pt x="108" y="142"/>
                </a:lnTo>
                <a:lnTo>
                  <a:pt x="108" y="144"/>
                </a:lnTo>
                <a:lnTo>
                  <a:pt x="108" y="142"/>
                </a:lnTo>
                <a:lnTo>
                  <a:pt x="108" y="142"/>
                </a:lnTo>
                <a:lnTo>
                  <a:pt x="108" y="142"/>
                </a:lnTo>
                <a:lnTo>
                  <a:pt x="108" y="142"/>
                </a:lnTo>
                <a:lnTo>
                  <a:pt x="109" y="141"/>
                </a:lnTo>
                <a:lnTo>
                  <a:pt x="109" y="141"/>
                </a:lnTo>
                <a:lnTo>
                  <a:pt x="109" y="141"/>
                </a:lnTo>
                <a:lnTo>
                  <a:pt x="109" y="141"/>
                </a:lnTo>
                <a:lnTo>
                  <a:pt x="109" y="141"/>
                </a:lnTo>
                <a:lnTo>
                  <a:pt x="109" y="142"/>
                </a:lnTo>
                <a:lnTo>
                  <a:pt x="109" y="142"/>
                </a:lnTo>
                <a:lnTo>
                  <a:pt x="109" y="141"/>
                </a:lnTo>
                <a:lnTo>
                  <a:pt x="109" y="141"/>
                </a:lnTo>
                <a:lnTo>
                  <a:pt x="109" y="141"/>
                </a:lnTo>
                <a:lnTo>
                  <a:pt x="110" y="141"/>
                </a:lnTo>
                <a:lnTo>
                  <a:pt x="110" y="142"/>
                </a:lnTo>
                <a:lnTo>
                  <a:pt x="110" y="141"/>
                </a:lnTo>
                <a:lnTo>
                  <a:pt x="110" y="141"/>
                </a:lnTo>
                <a:lnTo>
                  <a:pt x="110" y="141"/>
                </a:lnTo>
                <a:lnTo>
                  <a:pt x="110" y="142"/>
                </a:lnTo>
                <a:lnTo>
                  <a:pt x="110" y="141"/>
                </a:lnTo>
                <a:lnTo>
                  <a:pt x="110" y="141"/>
                </a:lnTo>
                <a:lnTo>
                  <a:pt x="110" y="141"/>
                </a:lnTo>
                <a:lnTo>
                  <a:pt x="110" y="141"/>
                </a:lnTo>
                <a:lnTo>
                  <a:pt x="110" y="141"/>
                </a:lnTo>
                <a:lnTo>
                  <a:pt x="111" y="141"/>
                </a:lnTo>
                <a:lnTo>
                  <a:pt x="111" y="142"/>
                </a:lnTo>
                <a:lnTo>
                  <a:pt x="111" y="141"/>
                </a:lnTo>
                <a:lnTo>
                  <a:pt x="111" y="141"/>
                </a:lnTo>
                <a:lnTo>
                  <a:pt x="111" y="141"/>
                </a:lnTo>
                <a:lnTo>
                  <a:pt x="111" y="141"/>
                </a:lnTo>
                <a:lnTo>
                  <a:pt x="111" y="141"/>
                </a:lnTo>
                <a:lnTo>
                  <a:pt x="111" y="142"/>
                </a:lnTo>
                <a:lnTo>
                  <a:pt x="111" y="141"/>
                </a:lnTo>
                <a:lnTo>
                  <a:pt x="111" y="141"/>
                </a:lnTo>
                <a:lnTo>
                  <a:pt x="112" y="141"/>
                </a:lnTo>
                <a:lnTo>
                  <a:pt x="112" y="141"/>
                </a:lnTo>
                <a:lnTo>
                  <a:pt x="112" y="141"/>
                </a:lnTo>
                <a:lnTo>
                  <a:pt x="112" y="141"/>
                </a:lnTo>
                <a:lnTo>
                  <a:pt x="112" y="141"/>
                </a:lnTo>
                <a:lnTo>
                  <a:pt x="112" y="141"/>
                </a:lnTo>
                <a:lnTo>
                  <a:pt x="112" y="140"/>
                </a:lnTo>
                <a:lnTo>
                  <a:pt x="112" y="141"/>
                </a:lnTo>
                <a:lnTo>
                  <a:pt x="112" y="141"/>
                </a:lnTo>
                <a:lnTo>
                  <a:pt x="112" y="141"/>
                </a:lnTo>
                <a:lnTo>
                  <a:pt x="112" y="141"/>
                </a:lnTo>
                <a:lnTo>
                  <a:pt x="113" y="141"/>
                </a:lnTo>
                <a:lnTo>
                  <a:pt x="113" y="141"/>
                </a:lnTo>
                <a:lnTo>
                  <a:pt x="113" y="141"/>
                </a:lnTo>
                <a:lnTo>
                  <a:pt x="113" y="141"/>
                </a:lnTo>
                <a:lnTo>
                  <a:pt x="113" y="141"/>
                </a:lnTo>
                <a:lnTo>
                  <a:pt x="113" y="141"/>
                </a:lnTo>
                <a:lnTo>
                  <a:pt x="113" y="141"/>
                </a:lnTo>
                <a:lnTo>
                  <a:pt x="113" y="141"/>
                </a:lnTo>
                <a:lnTo>
                  <a:pt x="113" y="141"/>
                </a:lnTo>
                <a:lnTo>
                  <a:pt x="113" y="141"/>
                </a:lnTo>
                <a:lnTo>
                  <a:pt x="114" y="141"/>
                </a:lnTo>
                <a:lnTo>
                  <a:pt x="114" y="141"/>
                </a:lnTo>
                <a:lnTo>
                  <a:pt x="114" y="141"/>
                </a:lnTo>
                <a:lnTo>
                  <a:pt x="114" y="141"/>
                </a:lnTo>
                <a:lnTo>
                  <a:pt x="114" y="141"/>
                </a:lnTo>
                <a:lnTo>
                  <a:pt x="114" y="141"/>
                </a:lnTo>
                <a:lnTo>
                  <a:pt x="114" y="141"/>
                </a:lnTo>
                <a:lnTo>
                  <a:pt x="114" y="141"/>
                </a:lnTo>
                <a:lnTo>
                  <a:pt x="114" y="141"/>
                </a:lnTo>
                <a:lnTo>
                  <a:pt x="114" y="141"/>
                </a:lnTo>
                <a:lnTo>
                  <a:pt x="114" y="141"/>
                </a:lnTo>
                <a:lnTo>
                  <a:pt x="115" y="143"/>
                </a:lnTo>
                <a:lnTo>
                  <a:pt x="115" y="141"/>
                </a:lnTo>
                <a:lnTo>
                  <a:pt x="115" y="142"/>
                </a:lnTo>
                <a:lnTo>
                  <a:pt x="115" y="141"/>
                </a:lnTo>
                <a:lnTo>
                  <a:pt x="115" y="141"/>
                </a:lnTo>
                <a:lnTo>
                  <a:pt x="115" y="141"/>
                </a:lnTo>
                <a:lnTo>
                  <a:pt x="115" y="141"/>
                </a:lnTo>
                <a:lnTo>
                  <a:pt x="115" y="141"/>
                </a:lnTo>
                <a:lnTo>
                  <a:pt x="115" y="141"/>
                </a:lnTo>
                <a:lnTo>
                  <a:pt x="115" y="141"/>
                </a:lnTo>
                <a:lnTo>
                  <a:pt x="116" y="141"/>
                </a:lnTo>
                <a:lnTo>
                  <a:pt x="116" y="141"/>
                </a:lnTo>
                <a:lnTo>
                  <a:pt x="116" y="142"/>
                </a:lnTo>
                <a:lnTo>
                  <a:pt x="116" y="141"/>
                </a:lnTo>
                <a:lnTo>
                  <a:pt x="116" y="141"/>
                </a:lnTo>
                <a:lnTo>
                  <a:pt x="116" y="141"/>
                </a:lnTo>
                <a:lnTo>
                  <a:pt x="116" y="141"/>
                </a:lnTo>
                <a:lnTo>
                  <a:pt x="116" y="141"/>
                </a:lnTo>
                <a:lnTo>
                  <a:pt x="116" y="141"/>
                </a:lnTo>
                <a:lnTo>
                  <a:pt x="116" y="141"/>
                </a:lnTo>
                <a:lnTo>
                  <a:pt x="116" y="141"/>
                </a:lnTo>
                <a:lnTo>
                  <a:pt x="117" y="141"/>
                </a:lnTo>
                <a:lnTo>
                  <a:pt x="117" y="141"/>
                </a:lnTo>
                <a:lnTo>
                  <a:pt x="117" y="141"/>
                </a:lnTo>
                <a:lnTo>
                  <a:pt x="117" y="141"/>
                </a:lnTo>
                <a:lnTo>
                  <a:pt x="117" y="141"/>
                </a:lnTo>
                <a:lnTo>
                  <a:pt x="117" y="143"/>
                </a:lnTo>
                <a:lnTo>
                  <a:pt x="117" y="142"/>
                </a:lnTo>
                <a:lnTo>
                  <a:pt x="117" y="141"/>
                </a:lnTo>
                <a:lnTo>
                  <a:pt x="117" y="141"/>
                </a:lnTo>
                <a:lnTo>
                  <a:pt x="117" y="141"/>
                </a:lnTo>
                <a:lnTo>
                  <a:pt x="118" y="139"/>
                </a:lnTo>
                <a:lnTo>
                  <a:pt x="118" y="143"/>
                </a:lnTo>
                <a:lnTo>
                  <a:pt x="118" y="141"/>
                </a:lnTo>
                <a:lnTo>
                  <a:pt x="118" y="141"/>
                </a:lnTo>
                <a:lnTo>
                  <a:pt x="118" y="142"/>
                </a:lnTo>
                <a:lnTo>
                  <a:pt x="118" y="141"/>
                </a:lnTo>
                <a:lnTo>
                  <a:pt x="118" y="141"/>
                </a:lnTo>
                <a:lnTo>
                  <a:pt x="118" y="141"/>
                </a:lnTo>
                <a:lnTo>
                  <a:pt x="118" y="141"/>
                </a:lnTo>
                <a:lnTo>
                  <a:pt x="118" y="141"/>
                </a:lnTo>
                <a:lnTo>
                  <a:pt x="118" y="141"/>
                </a:lnTo>
                <a:lnTo>
                  <a:pt x="119" y="141"/>
                </a:lnTo>
                <a:lnTo>
                  <a:pt x="119" y="142"/>
                </a:lnTo>
                <a:lnTo>
                  <a:pt x="119" y="141"/>
                </a:lnTo>
                <a:lnTo>
                  <a:pt x="119" y="141"/>
                </a:lnTo>
                <a:lnTo>
                  <a:pt x="119" y="141"/>
                </a:lnTo>
                <a:lnTo>
                  <a:pt x="119" y="141"/>
                </a:lnTo>
                <a:lnTo>
                  <a:pt x="119" y="141"/>
                </a:lnTo>
                <a:lnTo>
                  <a:pt x="119" y="141"/>
                </a:lnTo>
                <a:lnTo>
                  <a:pt x="119" y="141"/>
                </a:lnTo>
                <a:lnTo>
                  <a:pt x="119" y="142"/>
                </a:lnTo>
                <a:lnTo>
                  <a:pt x="120" y="140"/>
                </a:lnTo>
                <a:lnTo>
                  <a:pt x="120" y="141"/>
                </a:lnTo>
                <a:lnTo>
                  <a:pt x="120" y="141"/>
                </a:lnTo>
                <a:lnTo>
                  <a:pt x="120" y="140"/>
                </a:lnTo>
                <a:lnTo>
                  <a:pt x="120" y="141"/>
                </a:lnTo>
                <a:lnTo>
                  <a:pt x="120" y="141"/>
                </a:lnTo>
                <a:lnTo>
                  <a:pt x="120" y="141"/>
                </a:lnTo>
                <a:lnTo>
                  <a:pt x="120" y="141"/>
                </a:lnTo>
                <a:lnTo>
                  <a:pt x="120" y="141"/>
                </a:lnTo>
                <a:lnTo>
                  <a:pt x="120" y="141"/>
                </a:lnTo>
                <a:lnTo>
                  <a:pt x="120" y="141"/>
                </a:lnTo>
                <a:lnTo>
                  <a:pt x="121" y="141"/>
                </a:lnTo>
                <a:lnTo>
                  <a:pt x="121" y="141"/>
                </a:lnTo>
                <a:lnTo>
                  <a:pt x="121" y="141"/>
                </a:lnTo>
                <a:lnTo>
                  <a:pt x="121" y="141"/>
                </a:lnTo>
                <a:lnTo>
                  <a:pt x="121" y="141"/>
                </a:lnTo>
                <a:lnTo>
                  <a:pt x="121" y="141"/>
                </a:lnTo>
                <a:lnTo>
                  <a:pt x="121" y="140"/>
                </a:lnTo>
                <a:lnTo>
                  <a:pt x="121" y="141"/>
                </a:lnTo>
                <a:lnTo>
                  <a:pt x="121" y="139"/>
                </a:lnTo>
                <a:lnTo>
                  <a:pt x="121" y="139"/>
                </a:lnTo>
                <a:lnTo>
                  <a:pt x="121" y="140"/>
                </a:lnTo>
                <a:lnTo>
                  <a:pt x="122" y="139"/>
                </a:lnTo>
                <a:lnTo>
                  <a:pt x="122" y="141"/>
                </a:lnTo>
                <a:lnTo>
                  <a:pt x="122" y="140"/>
                </a:lnTo>
                <a:lnTo>
                  <a:pt x="122" y="139"/>
                </a:lnTo>
                <a:lnTo>
                  <a:pt x="122" y="139"/>
                </a:lnTo>
                <a:lnTo>
                  <a:pt x="122" y="139"/>
                </a:lnTo>
                <a:lnTo>
                  <a:pt x="122" y="139"/>
                </a:lnTo>
                <a:lnTo>
                  <a:pt x="122" y="139"/>
                </a:lnTo>
                <a:lnTo>
                  <a:pt x="122" y="140"/>
                </a:lnTo>
                <a:lnTo>
                  <a:pt x="122" y="139"/>
                </a:lnTo>
                <a:lnTo>
                  <a:pt x="123" y="140"/>
                </a:lnTo>
                <a:lnTo>
                  <a:pt x="123" y="140"/>
                </a:lnTo>
                <a:lnTo>
                  <a:pt x="123" y="141"/>
                </a:lnTo>
                <a:lnTo>
                  <a:pt x="123" y="140"/>
                </a:lnTo>
                <a:lnTo>
                  <a:pt x="123" y="139"/>
                </a:lnTo>
                <a:lnTo>
                  <a:pt x="123" y="140"/>
                </a:lnTo>
                <a:lnTo>
                  <a:pt x="123" y="140"/>
                </a:lnTo>
                <a:lnTo>
                  <a:pt x="123" y="140"/>
                </a:lnTo>
                <a:lnTo>
                  <a:pt x="123" y="139"/>
                </a:lnTo>
                <a:lnTo>
                  <a:pt x="123" y="141"/>
                </a:lnTo>
                <a:lnTo>
                  <a:pt x="123" y="139"/>
                </a:lnTo>
                <a:lnTo>
                  <a:pt x="124" y="139"/>
                </a:lnTo>
                <a:lnTo>
                  <a:pt x="124" y="140"/>
                </a:lnTo>
                <a:lnTo>
                  <a:pt x="124" y="139"/>
                </a:lnTo>
                <a:lnTo>
                  <a:pt x="124" y="139"/>
                </a:lnTo>
                <a:lnTo>
                  <a:pt x="124" y="140"/>
                </a:lnTo>
                <a:lnTo>
                  <a:pt x="124" y="139"/>
                </a:lnTo>
                <a:lnTo>
                  <a:pt x="124" y="141"/>
                </a:lnTo>
                <a:lnTo>
                  <a:pt x="124" y="139"/>
                </a:lnTo>
                <a:lnTo>
                  <a:pt x="124" y="140"/>
                </a:lnTo>
                <a:lnTo>
                  <a:pt x="124" y="141"/>
                </a:lnTo>
                <a:lnTo>
                  <a:pt x="125" y="141"/>
                </a:lnTo>
                <a:lnTo>
                  <a:pt x="125" y="142"/>
                </a:lnTo>
                <a:lnTo>
                  <a:pt x="125" y="140"/>
                </a:lnTo>
                <a:lnTo>
                  <a:pt x="125" y="141"/>
                </a:lnTo>
                <a:lnTo>
                  <a:pt x="125" y="140"/>
                </a:lnTo>
                <a:lnTo>
                  <a:pt x="125" y="140"/>
                </a:lnTo>
                <a:lnTo>
                  <a:pt x="125" y="141"/>
                </a:lnTo>
                <a:lnTo>
                  <a:pt x="125" y="141"/>
                </a:lnTo>
                <a:lnTo>
                  <a:pt x="125" y="141"/>
                </a:lnTo>
                <a:lnTo>
                  <a:pt x="125" y="139"/>
                </a:lnTo>
                <a:lnTo>
                  <a:pt x="125" y="141"/>
                </a:lnTo>
                <a:lnTo>
                  <a:pt x="126" y="140"/>
                </a:lnTo>
                <a:lnTo>
                  <a:pt x="126" y="141"/>
                </a:lnTo>
                <a:lnTo>
                  <a:pt x="126" y="141"/>
                </a:lnTo>
                <a:lnTo>
                  <a:pt x="126" y="141"/>
                </a:lnTo>
                <a:lnTo>
                  <a:pt x="126" y="140"/>
                </a:lnTo>
                <a:lnTo>
                  <a:pt x="126" y="141"/>
                </a:lnTo>
                <a:lnTo>
                  <a:pt x="126" y="140"/>
                </a:lnTo>
                <a:lnTo>
                  <a:pt x="126" y="141"/>
                </a:lnTo>
                <a:lnTo>
                  <a:pt x="126" y="141"/>
                </a:lnTo>
                <a:lnTo>
                  <a:pt x="126" y="141"/>
                </a:lnTo>
                <a:lnTo>
                  <a:pt x="127" y="141"/>
                </a:lnTo>
                <a:lnTo>
                  <a:pt x="127" y="141"/>
                </a:lnTo>
                <a:lnTo>
                  <a:pt x="127" y="142"/>
                </a:lnTo>
                <a:lnTo>
                  <a:pt x="127" y="141"/>
                </a:lnTo>
                <a:lnTo>
                  <a:pt x="127" y="142"/>
                </a:lnTo>
                <a:lnTo>
                  <a:pt x="127" y="141"/>
                </a:lnTo>
                <a:lnTo>
                  <a:pt x="127" y="140"/>
                </a:lnTo>
                <a:lnTo>
                  <a:pt x="127" y="141"/>
                </a:lnTo>
                <a:lnTo>
                  <a:pt x="127" y="141"/>
                </a:lnTo>
                <a:lnTo>
                  <a:pt x="127" y="141"/>
                </a:lnTo>
                <a:lnTo>
                  <a:pt x="127" y="140"/>
                </a:lnTo>
                <a:lnTo>
                  <a:pt x="128" y="141"/>
                </a:lnTo>
                <a:lnTo>
                  <a:pt x="128" y="140"/>
                </a:lnTo>
                <a:lnTo>
                  <a:pt x="128" y="141"/>
                </a:lnTo>
                <a:lnTo>
                  <a:pt x="128" y="141"/>
                </a:lnTo>
                <a:lnTo>
                  <a:pt x="128" y="139"/>
                </a:lnTo>
                <a:lnTo>
                  <a:pt x="128" y="141"/>
                </a:lnTo>
                <a:lnTo>
                  <a:pt x="128" y="141"/>
                </a:lnTo>
                <a:lnTo>
                  <a:pt x="128" y="139"/>
                </a:lnTo>
                <a:lnTo>
                  <a:pt x="128" y="141"/>
                </a:lnTo>
                <a:lnTo>
                  <a:pt x="128" y="141"/>
                </a:lnTo>
                <a:lnTo>
                  <a:pt x="128" y="140"/>
                </a:lnTo>
                <a:lnTo>
                  <a:pt x="129" y="141"/>
                </a:lnTo>
                <a:lnTo>
                  <a:pt x="129" y="141"/>
                </a:lnTo>
                <a:lnTo>
                  <a:pt x="129" y="142"/>
                </a:lnTo>
                <a:lnTo>
                  <a:pt x="129" y="140"/>
                </a:lnTo>
                <a:lnTo>
                  <a:pt x="129" y="141"/>
                </a:lnTo>
                <a:lnTo>
                  <a:pt x="129" y="141"/>
                </a:lnTo>
                <a:lnTo>
                  <a:pt x="129" y="141"/>
                </a:lnTo>
                <a:lnTo>
                  <a:pt x="129" y="140"/>
                </a:lnTo>
                <a:lnTo>
                  <a:pt x="129" y="141"/>
                </a:lnTo>
                <a:lnTo>
                  <a:pt x="129" y="141"/>
                </a:lnTo>
                <a:lnTo>
                  <a:pt x="130" y="138"/>
                </a:lnTo>
                <a:lnTo>
                  <a:pt x="130" y="141"/>
                </a:lnTo>
                <a:lnTo>
                  <a:pt x="130" y="141"/>
                </a:lnTo>
                <a:lnTo>
                  <a:pt x="130" y="141"/>
                </a:lnTo>
                <a:lnTo>
                  <a:pt x="130" y="142"/>
                </a:lnTo>
                <a:lnTo>
                  <a:pt x="130" y="141"/>
                </a:lnTo>
                <a:lnTo>
                  <a:pt x="130" y="141"/>
                </a:lnTo>
                <a:lnTo>
                  <a:pt x="130" y="141"/>
                </a:lnTo>
                <a:lnTo>
                  <a:pt x="130" y="142"/>
                </a:lnTo>
                <a:lnTo>
                  <a:pt x="130" y="141"/>
                </a:lnTo>
                <a:lnTo>
                  <a:pt x="130" y="141"/>
                </a:lnTo>
                <a:lnTo>
                  <a:pt x="131" y="141"/>
                </a:lnTo>
                <a:lnTo>
                  <a:pt x="131" y="141"/>
                </a:lnTo>
                <a:lnTo>
                  <a:pt x="131" y="141"/>
                </a:lnTo>
                <a:lnTo>
                  <a:pt x="131" y="141"/>
                </a:lnTo>
                <a:lnTo>
                  <a:pt x="131" y="141"/>
                </a:lnTo>
                <a:lnTo>
                  <a:pt x="131" y="141"/>
                </a:lnTo>
                <a:lnTo>
                  <a:pt x="131" y="142"/>
                </a:lnTo>
                <a:lnTo>
                  <a:pt x="131" y="141"/>
                </a:lnTo>
                <a:lnTo>
                  <a:pt x="131" y="141"/>
                </a:lnTo>
                <a:lnTo>
                  <a:pt x="131" y="142"/>
                </a:lnTo>
                <a:lnTo>
                  <a:pt x="132" y="141"/>
                </a:lnTo>
                <a:lnTo>
                  <a:pt x="132" y="143"/>
                </a:lnTo>
                <a:lnTo>
                  <a:pt x="132" y="141"/>
                </a:lnTo>
                <a:lnTo>
                  <a:pt x="132" y="142"/>
                </a:lnTo>
                <a:lnTo>
                  <a:pt x="132" y="141"/>
                </a:lnTo>
                <a:lnTo>
                  <a:pt x="132" y="142"/>
                </a:lnTo>
                <a:lnTo>
                  <a:pt x="132" y="141"/>
                </a:lnTo>
                <a:lnTo>
                  <a:pt x="132" y="141"/>
                </a:lnTo>
                <a:lnTo>
                  <a:pt x="132" y="142"/>
                </a:lnTo>
                <a:lnTo>
                  <a:pt x="132" y="141"/>
                </a:lnTo>
                <a:lnTo>
                  <a:pt x="132" y="141"/>
                </a:lnTo>
                <a:lnTo>
                  <a:pt x="133" y="141"/>
                </a:lnTo>
                <a:lnTo>
                  <a:pt x="133" y="141"/>
                </a:lnTo>
                <a:lnTo>
                  <a:pt x="133" y="140"/>
                </a:lnTo>
                <a:lnTo>
                  <a:pt x="133" y="141"/>
                </a:lnTo>
                <a:lnTo>
                  <a:pt x="133" y="141"/>
                </a:lnTo>
                <a:lnTo>
                  <a:pt x="133" y="141"/>
                </a:lnTo>
                <a:lnTo>
                  <a:pt x="133" y="141"/>
                </a:lnTo>
                <a:lnTo>
                  <a:pt x="133" y="140"/>
                </a:lnTo>
                <a:lnTo>
                  <a:pt x="133" y="140"/>
                </a:lnTo>
                <a:lnTo>
                  <a:pt x="133" y="141"/>
                </a:lnTo>
                <a:lnTo>
                  <a:pt x="134" y="141"/>
                </a:lnTo>
                <a:lnTo>
                  <a:pt x="134" y="140"/>
                </a:lnTo>
                <a:lnTo>
                  <a:pt x="134" y="141"/>
                </a:lnTo>
                <a:lnTo>
                  <a:pt x="134" y="140"/>
                </a:lnTo>
                <a:lnTo>
                  <a:pt x="134" y="141"/>
                </a:lnTo>
                <a:lnTo>
                  <a:pt x="134" y="141"/>
                </a:lnTo>
                <a:lnTo>
                  <a:pt x="134" y="141"/>
                </a:lnTo>
                <a:lnTo>
                  <a:pt x="134" y="140"/>
                </a:lnTo>
                <a:lnTo>
                  <a:pt x="134" y="141"/>
                </a:lnTo>
                <a:lnTo>
                  <a:pt x="134" y="141"/>
                </a:lnTo>
                <a:lnTo>
                  <a:pt x="134" y="141"/>
                </a:lnTo>
                <a:lnTo>
                  <a:pt x="135" y="140"/>
                </a:lnTo>
                <a:lnTo>
                  <a:pt x="135" y="141"/>
                </a:lnTo>
                <a:lnTo>
                  <a:pt x="135" y="141"/>
                </a:lnTo>
                <a:lnTo>
                  <a:pt x="135" y="141"/>
                </a:lnTo>
                <a:lnTo>
                  <a:pt x="135" y="141"/>
                </a:lnTo>
                <a:lnTo>
                  <a:pt x="135" y="141"/>
                </a:lnTo>
                <a:lnTo>
                  <a:pt x="135" y="141"/>
                </a:lnTo>
                <a:lnTo>
                  <a:pt x="135" y="141"/>
                </a:lnTo>
                <a:lnTo>
                  <a:pt x="135" y="141"/>
                </a:lnTo>
                <a:lnTo>
                  <a:pt x="135" y="141"/>
                </a:lnTo>
                <a:lnTo>
                  <a:pt x="136" y="139"/>
                </a:lnTo>
                <a:lnTo>
                  <a:pt x="136" y="141"/>
                </a:lnTo>
                <a:lnTo>
                  <a:pt x="136" y="140"/>
                </a:lnTo>
                <a:lnTo>
                  <a:pt x="136" y="139"/>
                </a:lnTo>
                <a:lnTo>
                  <a:pt x="136" y="140"/>
                </a:lnTo>
                <a:lnTo>
                  <a:pt x="136" y="141"/>
                </a:lnTo>
                <a:lnTo>
                  <a:pt x="136" y="140"/>
                </a:lnTo>
                <a:lnTo>
                  <a:pt x="136" y="140"/>
                </a:lnTo>
                <a:lnTo>
                  <a:pt x="136" y="141"/>
                </a:lnTo>
                <a:lnTo>
                  <a:pt x="136" y="138"/>
                </a:lnTo>
                <a:lnTo>
                  <a:pt x="136" y="141"/>
                </a:lnTo>
                <a:lnTo>
                  <a:pt x="137" y="141"/>
                </a:lnTo>
                <a:lnTo>
                  <a:pt x="137" y="141"/>
                </a:lnTo>
                <a:lnTo>
                  <a:pt x="137" y="141"/>
                </a:lnTo>
                <a:lnTo>
                  <a:pt x="137" y="141"/>
                </a:lnTo>
                <a:lnTo>
                  <a:pt x="137" y="141"/>
                </a:lnTo>
                <a:lnTo>
                  <a:pt x="137" y="140"/>
                </a:lnTo>
                <a:lnTo>
                  <a:pt x="137" y="141"/>
                </a:lnTo>
                <a:lnTo>
                  <a:pt x="137" y="141"/>
                </a:lnTo>
                <a:lnTo>
                  <a:pt x="137" y="142"/>
                </a:lnTo>
                <a:lnTo>
                  <a:pt x="137" y="141"/>
                </a:lnTo>
                <a:lnTo>
                  <a:pt x="137" y="141"/>
                </a:lnTo>
                <a:lnTo>
                  <a:pt x="138" y="141"/>
                </a:lnTo>
                <a:lnTo>
                  <a:pt x="138" y="141"/>
                </a:lnTo>
                <a:lnTo>
                  <a:pt x="138" y="141"/>
                </a:lnTo>
                <a:lnTo>
                  <a:pt x="138" y="142"/>
                </a:lnTo>
                <a:lnTo>
                  <a:pt x="138" y="142"/>
                </a:lnTo>
                <a:lnTo>
                  <a:pt x="138" y="141"/>
                </a:lnTo>
                <a:lnTo>
                  <a:pt x="138" y="141"/>
                </a:lnTo>
                <a:lnTo>
                  <a:pt x="138" y="141"/>
                </a:lnTo>
                <a:lnTo>
                  <a:pt x="138" y="141"/>
                </a:lnTo>
                <a:lnTo>
                  <a:pt x="138" y="141"/>
                </a:lnTo>
                <a:lnTo>
                  <a:pt x="139" y="141"/>
                </a:lnTo>
                <a:lnTo>
                  <a:pt x="139" y="141"/>
                </a:lnTo>
                <a:lnTo>
                  <a:pt x="139" y="141"/>
                </a:lnTo>
                <a:lnTo>
                  <a:pt x="139" y="140"/>
                </a:lnTo>
                <a:lnTo>
                  <a:pt x="139" y="141"/>
                </a:lnTo>
                <a:lnTo>
                  <a:pt x="139" y="141"/>
                </a:lnTo>
                <a:lnTo>
                  <a:pt x="139" y="141"/>
                </a:lnTo>
                <a:lnTo>
                  <a:pt x="139" y="141"/>
                </a:lnTo>
                <a:lnTo>
                  <a:pt x="139" y="141"/>
                </a:lnTo>
                <a:lnTo>
                  <a:pt x="139" y="141"/>
                </a:lnTo>
                <a:lnTo>
                  <a:pt x="139" y="141"/>
                </a:lnTo>
                <a:lnTo>
                  <a:pt x="140" y="140"/>
                </a:lnTo>
                <a:lnTo>
                  <a:pt x="140" y="140"/>
                </a:lnTo>
                <a:lnTo>
                  <a:pt x="140" y="141"/>
                </a:lnTo>
                <a:lnTo>
                  <a:pt x="140" y="139"/>
                </a:lnTo>
                <a:lnTo>
                  <a:pt x="140" y="141"/>
                </a:lnTo>
                <a:lnTo>
                  <a:pt x="140" y="139"/>
                </a:lnTo>
                <a:lnTo>
                  <a:pt x="140" y="140"/>
                </a:lnTo>
                <a:lnTo>
                  <a:pt x="140" y="140"/>
                </a:lnTo>
                <a:lnTo>
                  <a:pt x="140" y="140"/>
                </a:lnTo>
                <a:lnTo>
                  <a:pt x="140" y="141"/>
                </a:lnTo>
                <a:lnTo>
                  <a:pt x="141" y="141"/>
                </a:lnTo>
                <a:lnTo>
                  <a:pt x="141" y="141"/>
                </a:lnTo>
                <a:lnTo>
                  <a:pt x="141" y="141"/>
                </a:lnTo>
                <a:lnTo>
                  <a:pt x="141" y="141"/>
                </a:lnTo>
                <a:lnTo>
                  <a:pt x="141" y="139"/>
                </a:lnTo>
                <a:lnTo>
                  <a:pt x="141" y="141"/>
                </a:lnTo>
                <a:lnTo>
                  <a:pt x="141" y="139"/>
                </a:lnTo>
                <a:lnTo>
                  <a:pt x="141" y="139"/>
                </a:lnTo>
                <a:lnTo>
                  <a:pt x="141" y="140"/>
                </a:lnTo>
                <a:lnTo>
                  <a:pt x="141" y="140"/>
                </a:lnTo>
                <a:lnTo>
                  <a:pt x="141" y="139"/>
                </a:lnTo>
                <a:lnTo>
                  <a:pt x="142" y="142"/>
                </a:lnTo>
                <a:lnTo>
                  <a:pt x="142" y="141"/>
                </a:lnTo>
                <a:lnTo>
                  <a:pt x="142" y="141"/>
                </a:lnTo>
                <a:lnTo>
                  <a:pt x="142" y="142"/>
                </a:lnTo>
                <a:lnTo>
                  <a:pt x="142" y="141"/>
                </a:lnTo>
                <a:lnTo>
                  <a:pt x="142" y="141"/>
                </a:lnTo>
                <a:lnTo>
                  <a:pt x="142" y="141"/>
                </a:lnTo>
                <a:lnTo>
                  <a:pt x="142" y="140"/>
                </a:lnTo>
                <a:lnTo>
                  <a:pt x="142" y="141"/>
                </a:lnTo>
                <a:lnTo>
                  <a:pt x="142" y="140"/>
                </a:lnTo>
                <a:lnTo>
                  <a:pt x="143" y="141"/>
                </a:lnTo>
                <a:lnTo>
                  <a:pt x="143" y="141"/>
                </a:lnTo>
                <a:lnTo>
                  <a:pt x="143" y="141"/>
                </a:lnTo>
                <a:lnTo>
                  <a:pt x="143" y="141"/>
                </a:lnTo>
                <a:lnTo>
                  <a:pt x="143" y="140"/>
                </a:lnTo>
                <a:lnTo>
                  <a:pt x="143" y="140"/>
                </a:lnTo>
                <a:lnTo>
                  <a:pt x="143" y="141"/>
                </a:lnTo>
                <a:lnTo>
                  <a:pt x="143" y="140"/>
                </a:lnTo>
                <a:lnTo>
                  <a:pt x="143" y="141"/>
                </a:lnTo>
                <a:lnTo>
                  <a:pt x="143" y="141"/>
                </a:lnTo>
                <a:lnTo>
                  <a:pt x="143" y="141"/>
                </a:lnTo>
                <a:lnTo>
                  <a:pt x="144" y="139"/>
                </a:lnTo>
                <a:lnTo>
                  <a:pt x="144" y="141"/>
                </a:lnTo>
                <a:lnTo>
                  <a:pt x="144" y="140"/>
                </a:lnTo>
                <a:lnTo>
                  <a:pt x="144" y="140"/>
                </a:lnTo>
                <a:lnTo>
                  <a:pt x="144" y="141"/>
                </a:lnTo>
                <a:lnTo>
                  <a:pt x="144" y="141"/>
                </a:lnTo>
                <a:lnTo>
                  <a:pt x="144" y="141"/>
                </a:lnTo>
                <a:lnTo>
                  <a:pt x="144" y="141"/>
                </a:lnTo>
                <a:lnTo>
                  <a:pt x="144" y="141"/>
                </a:lnTo>
                <a:lnTo>
                  <a:pt x="144" y="141"/>
                </a:lnTo>
                <a:lnTo>
                  <a:pt x="145" y="141"/>
                </a:lnTo>
                <a:lnTo>
                  <a:pt x="145" y="141"/>
                </a:lnTo>
                <a:lnTo>
                  <a:pt x="145" y="141"/>
                </a:lnTo>
                <a:lnTo>
                  <a:pt x="145" y="141"/>
                </a:lnTo>
                <a:lnTo>
                  <a:pt x="145" y="141"/>
                </a:lnTo>
                <a:lnTo>
                  <a:pt x="145" y="141"/>
                </a:lnTo>
                <a:lnTo>
                  <a:pt x="145" y="141"/>
                </a:lnTo>
                <a:lnTo>
                  <a:pt x="145" y="142"/>
                </a:lnTo>
                <a:lnTo>
                  <a:pt x="145" y="141"/>
                </a:lnTo>
                <a:lnTo>
                  <a:pt x="145" y="141"/>
                </a:lnTo>
                <a:lnTo>
                  <a:pt x="145" y="142"/>
                </a:lnTo>
                <a:lnTo>
                  <a:pt x="146" y="141"/>
                </a:lnTo>
                <a:lnTo>
                  <a:pt x="146" y="140"/>
                </a:lnTo>
                <a:lnTo>
                  <a:pt x="146" y="141"/>
                </a:lnTo>
                <a:lnTo>
                  <a:pt x="146" y="141"/>
                </a:lnTo>
                <a:lnTo>
                  <a:pt x="146" y="141"/>
                </a:lnTo>
                <a:lnTo>
                  <a:pt x="146" y="141"/>
                </a:lnTo>
                <a:lnTo>
                  <a:pt x="146" y="141"/>
                </a:lnTo>
                <a:lnTo>
                  <a:pt x="146" y="141"/>
                </a:lnTo>
                <a:lnTo>
                  <a:pt x="146" y="141"/>
                </a:lnTo>
                <a:lnTo>
                  <a:pt x="146" y="141"/>
                </a:lnTo>
                <a:lnTo>
                  <a:pt x="147" y="139"/>
                </a:lnTo>
                <a:lnTo>
                  <a:pt x="147" y="140"/>
                </a:lnTo>
                <a:lnTo>
                  <a:pt x="147" y="138"/>
                </a:lnTo>
                <a:lnTo>
                  <a:pt x="147" y="139"/>
                </a:lnTo>
                <a:lnTo>
                  <a:pt x="147" y="141"/>
                </a:lnTo>
                <a:lnTo>
                  <a:pt x="147" y="139"/>
                </a:lnTo>
                <a:lnTo>
                  <a:pt x="147" y="139"/>
                </a:lnTo>
                <a:lnTo>
                  <a:pt x="147" y="141"/>
                </a:lnTo>
                <a:lnTo>
                  <a:pt x="147" y="140"/>
                </a:lnTo>
                <a:lnTo>
                  <a:pt x="147" y="137"/>
                </a:lnTo>
                <a:lnTo>
                  <a:pt x="147" y="140"/>
                </a:lnTo>
                <a:lnTo>
                  <a:pt x="148" y="138"/>
                </a:lnTo>
                <a:lnTo>
                  <a:pt x="148" y="139"/>
                </a:lnTo>
                <a:lnTo>
                  <a:pt x="148" y="139"/>
                </a:lnTo>
                <a:lnTo>
                  <a:pt x="148" y="138"/>
                </a:lnTo>
                <a:lnTo>
                  <a:pt x="148" y="139"/>
                </a:lnTo>
                <a:lnTo>
                  <a:pt x="148" y="139"/>
                </a:lnTo>
                <a:lnTo>
                  <a:pt x="148" y="139"/>
                </a:lnTo>
                <a:lnTo>
                  <a:pt x="148" y="139"/>
                </a:lnTo>
                <a:lnTo>
                  <a:pt x="148" y="139"/>
                </a:lnTo>
                <a:lnTo>
                  <a:pt x="148" y="139"/>
                </a:lnTo>
                <a:lnTo>
                  <a:pt x="148" y="139"/>
                </a:lnTo>
                <a:lnTo>
                  <a:pt x="149" y="140"/>
                </a:lnTo>
                <a:lnTo>
                  <a:pt x="149" y="138"/>
                </a:lnTo>
                <a:lnTo>
                  <a:pt x="149" y="138"/>
                </a:lnTo>
                <a:lnTo>
                  <a:pt x="149" y="139"/>
                </a:lnTo>
                <a:lnTo>
                  <a:pt x="149" y="141"/>
                </a:lnTo>
                <a:lnTo>
                  <a:pt x="149" y="138"/>
                </a:lnTo>
                <a:lnTo>
                  <a:pt x="149" y="138"/>
                </a:lnTo>
                <a:lnTo>
                  <a:pt x="149" y="138"/>
                </a:lnTo>
                <a:lnTo>
                  <a:pt x="149" y="139"/>
                </a:lnTo>
                <a:lnTo>
                  <a:pt x="149" y="139"/>
                </a:lnTo>
                <a:lnTo>
                  <a:pt x="150" y="139"/>
                </a:lnTo>
                <a:lnTo>
                  <a:pt x="150" y="138"/>
                </a:lnTo>
                <a:lnTo>
                  <a:pt x="150" y="141"/>
                </a:lnTo>
                <a:lnTo>
                  <a:pt x="150" y="139"/>
                </a:lnTo>
                <a:lnTo>
                  <a:pt x="150" y="139"/>
                </a:lnTo>
                <a:lnTo>
                  <a:pt x="150" y="140"/>
                </a:lnTo>
                <a:lnTo>
                  <a:pt x="150" y="139"/>
                </a:lnTo>
                <a:lnTo>
                  <a:pt x="150" y="140"/>
                </a:lnTo>
                <a:lnTo>
                  <a:pt x="150" y="139"/>
                </a:lnTo>
                <a:lnTo>
                  <a:pt x="150" y="140"/>
                </a:lnTo>
                <a:lnTo>
                  <a:pt x="150" y="140"/>
                </a:lnTo>
                <a:lnTo>
                  <a:pt x="151" y="139"/>
                </a:lnTo>
                <a:lnTo>
                  <a:pt x="151" y="139"/>
                </a:lnTo>
                <a:lnTo>
                  <a:pt x="151" y="138"/>
                </a:lnTo>
                <a:lnTo>
                  <a:pt x="151" y="139"/>
                </a:lnTo>
                <a:lnTo>
                  <a:pt x="151" y="139"/>
                </a:lnTo>
                <a:lnTo>
                  <a:pt x="151" y="140"/>
                </a:lnTo>
                <a:lnTo>
                  <a:pt x="151" y="140"/>
                </a:lnTo>
                <a:lnTo>
                  <a:pt x="151" y="139"/>
                </a:lnTo>
                <a:lnTo>
                  <a:pt x="151" y="139"/>
                </a:lnTo>
                <a:lnTo>
                  <a:pt x="151" y="138"/>
                </a:lnTo>
                <a:lnTo>
                  <a:pt x="152" y="138"/>
                </a:lnTo>
                <a:lnTo>
                  <a:pt x="152" y="139"/>
                </a:lnTo>
                <a:lnTo>
                  <a:pt x="152" y="139"/>
                </a:lnTo>
                <a:lnTo>
                  <a:pt x="152" y="138"/>
                </a:lnTo>
                <a:lnTo>
                  <a:pt x="152" y="138"/>
                </a:lnTo>
                <a:lnTo>
                  <a:pt x="152" y="139"/>
                </a:lnTo>
                <a:lnTo>
                  <a:pt x="152" y="139"/>
                </a:lnTo>
                <a:lnTo>
                  <a:pt x="152" y="139"/>
                </a:lnTo>
                <a:lnTo>
                  <a:pt x="152" y="139"/>
                </a:lnTo>
                <a:lnTo>
                  <a:pt x="152" y="139"/>
                </a:lnTo>
                <a:lnTo>
                  <a:pt x="152" y="139"/>
                </a:lnTo>
                <a:lnTo>
                  <a:pt x="153" y="139"/>
                </a:lnTo>
                <a:lnTo>
                  <a:pt x="153" y="140"/>
                </a:lnTo>
                <a:lnTo>
                  <a:pt x="153" y="140"/>
                </a:lnTo>
                <a:lnTo>
                  <a:pt x="153" y="138"/>
                </a:lnTo>
                <a:lnTo>
                  <a:pt x="153" y="139"/>
                </a:lnTo>
                <a:lnTo>
                  <a:pt x="153" y="139"/>
                </a:lnTo>
                <a:lnTo>
                  <a:pt x="153" y="138"/>
                </a:lnTo>
                <a:lnTo>
                  <a:pt x="153" y="139"/>
                </a:lnTo>
                <a:lnTo>
                  <a:pt x="153" y="139"/>
                </a:lnTo>
                <a:lnTo>
                  <a:pt x="153" y="138"/>
                </a:lnTo>
                <a:lnTo>
                  <a:pt x="154" y="141"/>
                </a:lnTo>
                <a:lnTo>
                  <a:pt x="154" y="138"/>
                </a:lnTo>
                <a:lnTo>
                  <a:pt x="154" y="138"/>
                </a:lnTo>
                <a:lnTo>
                  <a:pt x="154" y="138"/>
                </a:lnTo>
                <a:lnTo>
                  <a:pt x="154" y="138"/>
                </a:lnTo>
                <a:lnTo>
                  <a:pt x="154" y="138"/>
                </a:lnTo>
                <a:lnTo>
                  <a:pt x="154" y="139"/>
                </a:lnTo>
                <a:lnTo>
                  <a:pt x="154" y="142"/>
                </a:lnTo>
                <a:lnTo>
                  <a:pt x="154" y="139"/>
                </a:lnTo>
                <a:lnTo>
                  <a:pt x="154" y="137"/>
                </a:lnTo>
                <a:lnTo>
                  <a:pt x="154" y="137"/>
                </a:lnTo>
                <a:lnTo>
                  <a:pt x="155" y="138"/>
                </a:lnTo>
                <a:lnTo>
                  <a:pt x="155" y="137"/>
                </a:lnTo>
                <a:lnTo>
                  <a:pt x="155" y="139"/>
                </a:lnTo>
                <a:lnTo>
                  <a:pt x="155" y="139"/>
                </a:lnTo>
                <a:lnTo>
                  <a:pt x="155" y="139"/>
                </a:lnTo>
                <a:lnTo>
                  <a:pt x="155" y="139"/>
                </a:lnTo>
                <a:lnTo>
                  <a:pt x="155" y="139"/>
                </a:lnTo>
                <a:lnTo>
                  <a:pt x="155" y="138"/>
                </a:lnTo>
                <a:lnTo>
                  <a:pt x="155" y="139"/>
                </a:lnTo>
                <a:lnTo>
                  <a:pt x="155" y="139"/>
                </a:lnTo>
                <a:lnTo>
                  <a:pt x="156" y="138"/>
                </a:lnTo>
                <a:lnTo>
                  <a:pt x="156" y="139"/>
                </a:lnTo>
                <a:lnTo>
                  <a:pt x="156" y="138"/>
                </a:lnTo>
                <a:lnTo>
                  <a:pt x="156" y="138"/>
                </a:lnTo>
                <a:lnTo>
                  <a:pt x="156" y="139"/>
                </a:lnTo>
                <a:lnTo>
                  <a:pt x="156" y="139"/>
                </a:lnTo>
                <a:lnTo>
                  <a:pt x="156" y="138"/>
                </a:lnTo>
                <a:lnTo>
                  <a:pt x="156" y="138"/>
                </a:lnTo>
                <a:lnTo>
                  <a:pt x="156" y="139"/>
                </a:lnTo>
                <a:lnTo>
                  <a:pt x="156" y="137"/>
                </a:lnTo>
                <a:lnTo>
                  <a:pt x="156" y="139"/>
                </a:lnTo>
                <a:lnTo>
                  <a:pt x="157" y="139"/>
                </a:lnTo>
                <a:lnTo>
                  <a:pt x="157" y="139"/>
                </a:lnTo>
                <a:lnTo>
                  <a:pt x="157" y="141"/>
                </a:lnTo>
                <a:lnTo>
                  <a:pt x="157" y="139"/>
                </a:lnTo>
                <a:lnTo>
                  <a:pt x="157" y="138"/>
                </a:lnTo>
                <a:lnTo>
                  <a:pt x="157" y="138"/>
                </a:lnTo>
                <a:lnTo>
                  <a:pt x="157" y="140"/>
                </a:lnTo>
                <a:lnTo>
                  <a:pt x="157" y="138"/>
                </a:lnTo>
                <a:lnTo>
                  <a:pt x="157" y="137"/>
                </a:lnTo>
                <a:lnTo>
                  <a:pt x="157" y="137"/>
                </a:lnTo>
                <a:lnTo>
                  <a:pt x="158" y="138"/>
                </a:lnTo>
                <a:lnTo>
                  <a:pt x="158" y="138"/>
                </a:lnTo>
                <a:lnTo>
                  <a:pt x="158" y="138"/>
                </a:lnTo>
                <a:lnTo>
                  <a:pt x="158" y="138"/>
                </a:lnTo>
                <a:lnTo>
                  <a:pt x="158" y="138"/>
                </a:lnTo>
                <a:lnTo>
                  <a:pt x="158" y="138"/>
                </a:lnTo>
                <a:lnTo>
                  <a:pt x="158" y="138"/>
                </a:lnTo>
                <a:lnTo>
                  <a:pt x="158" y="138"/>
                </a:lnTo>
                <a:lnTo>
                  <a:pt x="158" y="139"/>
                </a:lnTo>
                <a:lnTo>
                  <a:pt x="158" y="138"/>
                </a:lnTo>
                <a:lnTo>
                  <a:pt x="158" y="138"/>
                </a:lnTo>
                <a:lnTo>
                  <a:pt x="159" y="138"/>
                </a:lnTo>
                <a:lnTo>
                  <a:pt x="159" y="139"/>
                </a:lnTo>
                <a:lnTo>
                  <a:pt x="159" y="138"/>
                </a:lnTo>
                <a:lnTo>
                  <a:pt x="159" y="140"/>
                </a:lnTo>
                <a:lnTo>
                  <a:pt x="159" y="138"/>
                </a:lnTo>
                <a:lnTo>
                  <a:pt x="159" y="141"/>
                </a:lnTo>
                <a:lnTo>
                  <a:pt x="159" y="138"/>
                </a:lnTo>
                <a:lnTo>
                  <a:pt x="159" y="139"/>
                </a:lnTo>
                <a:lnTo>
                  <a:pt x="159" y="140"/>
                </a:lnTo>
                <a:lnTo>
                  <a:pt x="159" y="137"/>
                </a:lnTo>
                <a:lnTo>
                  <a:pt x="159" y="138"/>
                </a:lnTo>
                <a:lnTo>
                  <a:pt x="160" y="137"/>
                </a:lnTo>
                <a:lnTo>
                  <a:pt x="160" y="138"/>
                </a:lnTo>
                <a:lnTo>
                  <a:pt x="160" y="139"/>
                </a:lnTo>
                <a:lnTo>
                  <a:pt x="160" y="138"/>
                </a:lnTo>
                <a:lnTo>
                  <a:pt x="160" y="138"/>
                </a:lnTo>
                <a:lnTo>
                  <a:pt x="160" y="138"/>
                </a:lnTo>
                <a:lnTo>
                  <a:pt x="160" y="138"/>
                </a:lnTo>
                <a:lnTo>
                  <a:pt x="160" y="138"/>
                </a:lnTo>
                <a:lnTo>
                  <a:pt x="160" y="138"/>
                </a:lnTo>
                <a:lnTo>
                  <a:pt x="160" y="139"/>
                </a:lnTo>
                <a:lnTo>
                  <a:pt x="161" y="139"/>
                </a:lnTo>
                <a:lnTo>
                  <a:pt x="161" y="139"/>
                </a:lnTo>
                <a:lnTo>
                  <a:pt x="161" y="139"/>
                </a:lnTo>
                <a:lnTo>
                  <a:pt x="161" y="138"/>
                </a:lnTo>
                <a:lnTo>
                  <a:pt x="161" y="138"/>
                </a:lnTo>
                <a:lnTo>
                  <a:pt x="161" y="137"/>
                </a:lnTo>
                <a:lnTo>
                  <a:pt x="161" y="138"/>
                </a:lnTo>
                <a:lnTo>
                  <a:pt x="161" y="138"/>
                </a:lnTo>
                <a:lnTo>
                  <a:pt x="161" y="137"/>
                </a:lnTo>
                <a:lnTo>
                  <a:pt x="161" y="139"/>
                </a:lnTo>
                <a:lnTo>
                  <a:pt x="161" y="137"/>
                </a:lnTo>
                <a:lnTo>
                  <a:pt x="162" y="138"/>
                </a:lnTo>
                <a:lnTo>
                  <a:pt x="162" y="137"/>
                </a:lnTo>
                <a:lnTo>
                  <a:pt x="162" y="138"/>
                </a:lnTo>
                <a:lnTo>
                  <a:pt x="162" y="138"/>
                </a:lnTo>
                <a:lnTo>
                  <a:pt x="162" y="138"/>
                </a:lnTo>
                <a:lnTo>
                  <a:pt x="162" y="137"/>
                </a:lnTo>
                <a:lnTo>
                  <a:pt x="162" y="138"/>
                </a:lnTo>
                <a:lnTo>
                  <a:pt x="162" y="137"/>
                </a:lnTo>
                <a:lnTo>
                  <a:pt x="162" y="139"/>
                </a:lnTo>
                <a:lnTo>
                  <a:pt x="162" y="138"/>
                </a:lnTo>
                <a:lnTo>
                  <a:pt x="163" y="138"/>
                </a:lnTo>
                <a:lnTo>
                  <a:pt x="163" y="138"/>
                </a:lnTo>
                <a:lnTo>
                  <a:pt x="163" y="138"/>
                </a:lnTo>
                <a:lnTo>
                  <a:pt x="163" y="138"/>
                </a:lnTo>
                <a:lnTo>
                  <a:pt x="163" y="138"/>
                </a:lnTo>
                <a:lnTo>
                  <a:pt x="163" y="138"/>
                </a:lnTo>
                <a:lnTo>
                  <a:pt x="163" y="138"/>
                </a:lnTo>
                <a:lnTo>
                  <a:pt x="163" y="138"/>
                </a:lnTo>
                <a:lnTo>
                  <a:pt x="163" y="138"/>
                </a:lnTo>
                <a:lnTo>
                  <a:pt x="163" y="140"/>
                </a:lnTo>
                <a:lnTo>
                  <a:pt x="163" y="138"/>
                </a:lnTo>
                <a:lnTo>
                  <a:pt x="164" y="139"/>
                </a:lnTo>
                <a:lnTo>
                  <a:pt x="164" y="139"/>
                </a:lnTo>
                <a:lnTo>
                  <a:pt x="164" y="138"/>
                </a:lnTo>
                <a:lnTo>
                  <a:pt x="164" y="138"/>
                </a:lnTo>
                <a:lnTo>
                  <a:pt x="164" y="138"/>
                </a:lnTo>
                <a:lnTo>
                  <a:pt x="164" y="139"/>
                </a:lnTo>
                <a:lnTo>
                  <a:pt x="164" y="138"/>
                </a:lnTo>
                <a:lnTo>
                  <a:pt x="164" y="139"/>
                </a:lnTo>
                <a:lnTo>
                  <a:pt x="164" y="139"/>
                </a:lnTo>
                <a:lnTo>
                  <a:pt x="164" y="138"/>
                </a:lnTo>
                <a:lnTo>
                  <a:pt x="165" y="138"/>
                </a:lnTo>
                <a:lnTo>
                  <a:pt x="165" y="137"/>
                </a:lnTo>
                <a:lnTo>
                  <a:pt x="165" y="138"/>
                </a:lnTo>
                <a:lnTo>
                  <a:pt x="165" y="138"/>
                </a:lnTo>
                <a:lnTo>
                  <a:pt x="165" y="138"/>
                </a:lnTo>
                <a:lnTo>
                  <a:pt x="165" y="138"/>
                </a:lnTo>
                <a:lnTo>
                  <a:pt x="165" y="138"/>
                </a:lnTo>
                <a:lnTo>
                  <a:pt x="165" y="139"/>
                </a:lnTo>
                <a:lnTo>
                  <a:pt x="165" y="139"/>
                </a:lnTo>
                <a:lnTo>
                  <a:pt x="165" y="139"/>
                </a:lnTo>
                <a:lnTo>
                  <a:pt x="165" y="139"/>
                </a:lnTo>
                <a:lnTo>
                  <a:pt x="166" y="138"/>
                </a:lnTo>
                <a:lnTo>
                  <a:pt x="166" y="141"/>
                </a:lnTo>
                <a:lnTo>
                  <a:pt x="166" y="139"/>
                </a:lnTo>
                <a:lnTo>
                  <a:pt x="166" y="139"/>
                </a:lnTo>
                <a:lnTo>
                  <a:pt x="166" y="140"/>
                </a:lnTo>
                <a:lnTo>
                  <a:pt x="166" y="138"/>
                </a:lnTo>
                <a:lnTo>
                  <a:pt x="166" y="139"/>
                </a:lnTo>
                <a:lnTo>
                  <a:pt x="166" y="137"/>
                </a:lnTo>
                <a:lnTo>
                  <a:pt x="166" y="138"/>
                </a:lnTo>
                <a:lnTo>
                  <a:pt x="166" y="137"/>
                </a:lnTo>
                <a:lnTo>
                  <a:pt x="166" y="137"/>
                </a:lnTo>
                <a:lnTo>
                  <a:pt x="167" y="138"/>
                </a:lnTo>
                <a:lnTo>
                  <a:pt x="167" y="138"/>
                </a:lnTo>
                <a:lnTo>
                  <a:pt x="167" y="138"/>
                </a:lnTo>
                <a:lnTo>
                  <a:pt x="167" y="138"/>
                </a:lnTo>
                <a:lnTo>
                  <a:pt x="167" y="137"/>
                </a:lnTo>
                <a:lnTo>
                  <a:pt x="167" y="137"/>
                </a:lnTo>
                <a:lnTo>
                  <a:pt x="167" y="138"/>
                </a:lnTo>
                <a:lnTo>
                  <a:pt x="167" y="138"/>
                </a:lnTo>
                <a:lnTo>
                  <a:pt x="167" y="138"/>
                </a:lnTo>
                <a:lnTo>
                  <a:pt x="167" y="138"/>
                </a:lnTo>
                <a:lnTo>
                  <a:pt x="168" y="139"/>
                </a:lnTo>
                <a:lnTo>
                  <a:pt x="168" y="138"/>
                </a:lnTo>
                <a:lnTo>
                  <a:pt x="168" y="139"/>
                </a:lnTo>
                <a:lnTo>
                  <a:pt x="168" y="138"/>
                </a:lnTo>
                <a:lnTo>
                  <a:pt x="168" y="140"/>
                </a:lnTo>
                <a:lnTo>
                  <a:pt x="168" y="139"/>
                </a:lnTo>
                <a:lnTo>
                  <a:pt x="168" y="137"/>
                </a:lnTo>
                <a:lnTo>
                  <a:pt x="168" y="137"/>
                </a:lnTo>
                <a:lnTo>
                  <a:pt x="168" y="138"/>
                </a:lnTo>
                <a:lnTo>
                  <a:pt x="168" y="138"/>
                </a:lnTo>
                <a:lnTo>
                  <a:pt x="168" y="137"/>
                </a:lnTo>
                <a:lnTo>
                  <a:pt x="169" y="138"/>
                </a:lnTo>
                <a:lnTo>
                  <a:pt x="169" y="138"/>
                </a:lnTo>
                <a:lnTo>
                  <a:pt x="169" y="138"/>
                </a:lnTo>
                <a:lnTo>
                  <a:pt x="169" y="138"/>
                </a:lnTo>
                <a:lnTo>
                  <a:pt x="169" y="138"/>
                </a:lnTo>
                <a:lnTo>
                  <a:pt x="169" y="138"/>
                </a:lnTo>
                <a:lnTo>
                  <a:pt x="169" y="139"/>
                </a:lnTo>
                <a:lnTo>
                  <a:pt x="169" y="138"/>
                </a:lnTo>
                <a:lnTo>
                  <a:pt x="169" y="139"/>
                </a:lnTo>
                <a:lnTo>
                  <a:pt x="169" y="139"/>
                </a:lnTo>
                <a:lnTo>
                  <a:pt x="170" y="139"/>
                </a:lnTo>
                <a:lnTo>
                  <a:pt x="170" y="139"/>
                </a:lnTo>
                <a:lnTo>
                  <a:pt x="170" y="139"/>
                </a:lnTo>
                <a:lnTo>
                  <a:pt x="170" y="139"/>
                </a:lnTo>
                <a:lnTo>
                  <a:pt x="170" y="139"/>
                </a:lnTo>
                <a:lnTo>
                  <a:pt x="170" y="139"/>
                </a:lnTo>
                <a:lnTo>
                  <a:pt x="170" y="139"/>
                </a:lnTo>
                <a:lnTo>
                  <a:pt x="170" y="139"/>
                </a:lnTo>
                <a:lnTo>
                  <a:pt x="170" y="139"/>
                </a:lnTo>
                <a:lnTo>
                  <a:pt x="170" y="138"/>
                </a:lnTo>
                <a:lnTo>
                  <a:pt x="170" y="139"/>
                </a:lnTo>
                <a:lnTo>
                  <a:pt x="171" y="138"/>
                </a:lnTo>
                <a:lnTo>
                  <a:pt x="171" y="139"/>
                </a:lnTo>
                <a:lnTo>
                  <a:pt x="171" y="138"/>
                </a:lnTo>
                <a:lnTo>
                  <a:pt x="171" y="138"/>
                </a:lnTo>
                <a:lnTo>
                  <a:pt x="171" y="138"/>
                </a:lnTo>
                <a:lnTo>
                  <a:pt x="171" y="138"/>
                </a:lnTo>
                <a:lnTo>
                  <a:pt x="171" y="138"/>
                </a:lnTo>
                <a:lnTo>
                  <a:pt x="171" y="138"/>
                </a:lnTo>
                <a:lnTo>
                  <a:pt x="171" y="138"/>
                </a:lnTo>
                <a:lnTo>
                  <a:pt x="171" y="138"/>
                </a:lnTo>
                <a:lnTo>
                  <a:pt x="172" y="138"/>
                </a:lnTo>
                <a:lnTo>
                  <a:pt x="172" y="138"/>
                </a:lnTo>
                <a:lnTo>
                  <a:pt x="172" y="141"/>
                </a:lnTo>
                <a:lnTo>
                  <a:pt x="172" y="138"/>
                </a:lnTo>
                <a:lnTo>
                  <a:pt x="172" y="138"/>
                </a:lnTo>
                <a:lnTo>
                  <a:pt x="172" y="139"/>
                </a:lnTo>
                <a:lnTo>
                  <a:pt x="172" y="139"/>
                </a:lnTo>
                <a:lnTo>
                  <a:pt x="172" y="138"/>
                </a:lnTo>
                <a:lnTo>
                  <a:pt x="172" y="139"/>
                </a:lnTo>
                <a:lnTo>
                  <a:pt x="172" y="139"/>
                </a:lnTo>
                <a:lnTo>
                  <a:pt x="172" y="139"/>
                </a:lnTo>
                <a:lnTo>
                  <a:pt x="173" y="141"/>
                </a:lnTo>
                <a:lnTo>
                  <a:pt x="173" y="138"/>
                </a:lnTo>
                <a:lnTo>
                  <a:pt x="173" y="139"/>
                </a:lnTo>
                <a:lnTo>
                  <a:pt x="173" y="138"/>
                </a:lnTo>
                <a:lnTo>
                  <a:pt x="173" y="139"/>
                </a:lnTo>
                <a:lnTo>
                  <a:pt x="173" y="139"/>
                </a:lnTo>
                <a:lnTo>
                  <a:pt x="173" y="139"/>
                </a:lnTo>
                <a:lnTo>
                  <a:pt x="173" y="139"/>
                </a:lnTo>
                <a:lnTo>
                  <a:pt x="173" y="139"/>
                </a:lnTo>
                <a:lnTo>
                  <a:pt x="173" y="139"/>
                </a:lnTo>
                <a:lnTo>
                  <a:pt x="174" y="139"/>
                </a:lnTo>
                <a:lnTo>
                  <a:pt x="174" y="140"/>
                </a:lnTo>
                <a:lnTo>
                  <a:pt x="174" y="140"/>
                </a:lnTo>
                <a:lnTo>
                  <a:pt x="174" y="139"/>
                </a:lnTo>
                <a:lnTo>
                  <a:pt x="174" y="139"/>
                </a:lnTo>
                <a:lnTo>
                  <a:pt x="174" y="141"/>
                </a:lnTo>
                <a:lnTo>
                  <a:pt x="174" y="139"/>
                </a:lnTo>
                <a:lnTo>
                  <a:pt x="174" y="139"/>
                </a:lnTo>
                <a:lnTo>
                  <a:pt x="174" y="139"/>
                </a:lnTo>
                <a:lnTo>
                  <a:pt x="174" y="139"/>
                </a:lnTo>
                <a:lnTo>
                  <a:pt x="174" y="139"/>
                </a:lnTo>
                <a:lnTo>
                  <a:pt x="175" y="139"/>
                </a:lnTo>
                <a:lnTo>
                  <a:pt x="175" y="138"/>
                </a:lnTo>
                <a:lnTo>
                  <a:pt x="175" y="139"/>
                </a:lnTo>
                <a:lnTo>
                  <a:pt x="175" y="139"/>
                </a:lnTo>
                <a:lnTo>
                  <a:pt x="175" y="139"/>
                </a:lnTo>
                <a:lnTo>
                  <a:pt x="175" y="138"/>
                </a:lnTo>
                <a:lnTo>
                  <a:pt x="175" y="139"/>
                </a:lnTo>
                <a:lnTo>
                  <a:pt x="175" y="138"/>
                </a:lnTo>
                <a:lnTo>
                  <a:pt x="175" y="139"/>
                </a:lnTo>
                <a:lnTo>
                  <a:pt x="175" y="141"/>
                </a:lnTo>
                <a:lnTo>
                  <a:pt x="176" y="140"/>
                </a:lnTo>
                <a:lnTo>
                  <a:pt x="176" y="139"/>
                </a:lnTo>
                <a:lnTo>
                  <a:pt x="176" y="139"/>
                </a:lnTo>
                <a:lnTo>
                  <a:pt x="176" y="139"/>
                </a:lnTo>
                <a:lnTo>
                  <a:pt x="176" y="138"/>
                </a:lnTo>
                <a:lnTo>
                  <a:pt x="176" y="139"/>
                </a:lnTo>
                <a:lnTo>
                  <a:pt x="176" y="139"/>
                </a:lnTo>
                <a:lnTo>
                  <a:pt x="176" y="139"/>
                </a:lnTo>
                <a:lnTo>
                  <a:pt x="176" y="139"/>
                </a:lnTo>
                <a:lnTo>
                  <a:pt x="176" y="139"/>
                </a:lnTo>
                <a:lnTo>
                  <a:pt x="176" y="138"/>
                </a:lnTo>
                <a:lnTo>
                  <a:pt x="177" y="139"/>
                </a:lnTo>
                <a:lnTo>
                  <a:pt x="177" y="139"/>
                </a:lnTo>
                <a:lnTo>
                  <a:pt x="177" y="139"/>
                </a:lnTo>
                <a:lnTo>
                  <a:pt x="177" y="139"/>
                </a:lnTo>
                <a:lnTo>
                  <a:pt x="177" y="141"/>
                </a:lnTo>
                <a:lnTo>
                  <a:pt x="177" y="140"/>
                </a:lnTo>
                <a:lnTo>
                  <a:pt x="177" y="140"/>
                </a:lnTo>
                <a:lnTo>
                  <a:pt x="177" y="139"/>
                </a:lnTo>
                <a:lnTo>
                  <a:pt x="177" y="139"/>
                </a:lnTo>
                <a:lnTo>
                  <a:pt x="177" y="140"/>
                </a:lnTo>
                <a:lnTo>
                  <a:pt x="177" y="141"/>
                </a:lnTo>
                <a:lnTo>
                  <a:pt x="178" y="139"/>
                </a:lnTo>
                <a:lnTo>
                  <a:pt x="178" y="140"/>
                </a:lnTo>
                <a:lnTo>
                  <a:pt x="178" y="140"/>
                </a:lnTo>
                <a:lnTo>
                  <a:pt x="178" y="139"/>
                </a:lnTo>
                <a:lnTo>
                  <a:pt x="178" y="139"/>
                </a:lnTo>
                <a:lnTo>
                  <a:pt x="178" y="139"/>
                </a:lnTo>
                <a:lnTo>
                  <a:pt x="178" y="139"/>
                </a:lnTo>
                <a:lnTo>
                  <a:pt x="178" y="139"/>
                </a:lnTo>
                <a:lnTo>
                  <a:pt x="178" y="138"/>
                </a:lnTo>
                <a:lnTo>
                  <a:pt x="178" y="139"/>
                </a:lnTo>
                <a:lnTo>
                  <a:pt x="179" y="141"/>
                </a:lnTo>
                <a:lnTo>
                  <a:pt x="179" y="139"/>
                </a:lnTo>
                <a:lnTo>
                  <a:pt x="179" y="139"/>
                </a:lnTo>
                <a:lnTo>
                  <a:pt x="179" y="140"/>
                </a:lnTo>
                <a:lnTo>
                  <a:pt x="179" y="139"/>
                </a:lnTo>
                <a:lnTo>
                  <a:pt x="179" y="140"/>
                </a:lnTo>
                <a:lnTo>
                  <a:pt x="179" y="139"/>
                </a:lnTo>
                <a:lnTo>
                  <a:pt x="179" y="139"/>
                </a:lnTo>
                <a:lnTo>
                  <a:pt x="179" y="141"/>
                </a:lnTo>
                <a:lnTo>
                  <a:pt x="180" y="139"/>
                </a:lnTo>
                <a:lnTo>
                  <a:pt x="180" y="140"/>
                </a:lnTo>
                <a:lnTo>
                  <a:pt x="180" y="139"/>
                </a:lnTo>
                <a:lnTo>
                  <a:pt x="180" y="139"/>
                </a:lnTo>
                <a:lnTo>
                  <a:pt x="180" y="139"/>
                </a:lnTo>
                <a:lnTo>
                  <a:pt x="180" y="139"/>
                </a:lnTo>
                <a:lnTo>
                  <a:pt x="181" y="139"/>
                </a:lnTo>
                <a:lnTo>
                  <a:pt x="181" y="138"/>
                </a:lnTo>
                <a:lnTo>
                  <a:pt x="181" y="139"/>
                </a:lnTo>
                <a:lnTo>
                  <a:pt x="181" y="141"/>
                </a:lnTo>
                <a:lnTo>
                  <a:pt x="181" y="140"/>
                </a:lnTo>
                <a:lnTo>
                  <a:pt x="181" y="141"/>
                </a:lnTo>
                <a:lnTo>
                  <a:pt x="181" y="139"/>
                </a:lnTo>
                <a:lnTo>
                  <a:pt x="181" y="140"/>
                </a:lnTo>
                <a:lnTo>
                  <a:pt x="181" y="140"/>
                </a:lnTo>
                <a:lnTo>
                  <a:pt x="182" y="139"/>
                </a:lnTo>
                <a:lnTo>
                  <a:pt x="182" y="140"/>
                </a:lnTo>
                <a:lnTo>
                  <a:pt x="182" y="141"/>
                </a:lnTo>
                <a:lnTo>
                  <a:pt x="182" y="140"/>
                </a:lnTo>
                <a:lnTo>
                  <a:pt x="182" y="140"/>
                </a:lnTo>
                <a:lnTo>
                  <a:pt x="182" y="140"/>
                </a:lnTo>
                <a:lnTo>
                  <a:pt x="182" y="138"/>
                </a:lnTo>
                <a:lnTo>
                  <a:pt x="182" y="139"/>
                </a:lnTo>
                <a:lnTo>
                  <a:pt x="182" y="140"/>
                </a:lnTo>
                <a:lnTo>
                  <a:pt x="182" y="141"/>
                </a:lnTo>
                <a:lnTo>
                  <a:pt x="182" y="139"/>
                </a:lnTo>
                <a:lnTo>
                  <a:pt x="183" y="140"/>
                </a:lnTo>
                <a:lnTo>
                  <a:pt x="183" y="141"/>
                </a:lnTo>
                <a:lnTo>
                  <a:pt x="183" y="140"/>
                </a:lnTo>
                <a:lnTo>
                  <a:pt x="183" y="141"/>
                </a:lnTo>
                <a:lnTo>
                  <a:pt x="183" y="141"/>
                </a:lnTo>
                <a:lnTo>
                  <a:pt x="183" y="140"/>
                </a:lnTo>
                <a:lnTo>
                  <a:pt x="183" y="140"/>
                </a:lnTo>
                <a:lnTo>
                  <a:pt x="183" y="140"/>
                </a:lnTo>
                <a:lnTo>
                  <a:pt x="183" y="141"/>
                </a:lnTo>
                <a:lnTo>
                  <a:pt x="185" y="130"/>
                </a:lnTo>
                <a:lnTo>
                  <a:pt x="185" y="130"/>
                </a:lnTo>
                <a:lnTo>
                  <a:pt x="185" y="132"/>
                </a:lnTo>
                <a:lnTo>
                  <a:pt x="185" y="133"/>
                </a:lnTo>
                <a:lnTo>
                  <a:pt x="185" y="133"/>
                </a:lnTo>
                <a:lnTo>
                  <a:pt x="185" y="134"/>
                </a:lnTo>
                <a:lnTo>
                  <a:pt x="185" y="134"/>
                </a:lnTo>
                <a:lnTo>
                  <a:pt x="185" y="134"/>
                </a:lnTo>
                <a:lnTo>
                  <a:pt x="186" y="133"/>
                </a:lnTo>
                <a:lnTo>
                  <a:pt x="186" y="131"/>
                </a:lnTo>
                <a:lnTo>
                  <a:pt x="186" y="133"/>
                </a:lnTo>
                <a:lnTo>
                  <a:pt x="186" y="134"/>
                </a:lnTo>
                <a:lnTo>
                  <a:pt x="186" y="135"/>
                </a:lnTo>
                <a:lnTo>
                  <a:pt x="186" y="134"/>
                </a:lnTo>
                <a:lnTo>
                  <a:pt x="186" y="137"/>
                </a:lnTo>
                <a:lnTo>
                  <a:pt x="186" y="136"/>
                </a:lnTo>
                <a:lnTo>
                  <a:pt x="186" y="135"/>
                </a:lnTo>
                <a:lnTo>
                  <a:pt x="186" y="136"/>
                </a:lnTo>
                <a:lnTo>
                  <a:pt x="186" y="137"/>
                </a:lnTo>
                <a:lnTo>
                  <a:pt x="187" y="136"/>
                </a:lnTo>
                <a:lnTo>
                  <a:pt x="187" y="137"/>
                </a:lnTo>
                <a:lnTo>
                  <a:pt x="187" y="135"/>
                </a:lnTo>
                <a:lnTo>
                  <a:pt x="187" y="136"/>
                </a:lnTo>
                <a:lnTo>
                  <a:pt x="187" y="134"/>
                </a:lnTo>
                <a:lnTo>
                  <a:pt x="187" y="136"/>
                </a:lnTo>
                <a:lnTo>
                  <a:pt x="187" y="136"/>
                </a:lnTo>
                <a:lnTo>
                  <a:pt x="187" y="136"/>
                </a:lnTo>
                <a:lnTo>
                  <a:pt x="187" y="137"/>
                </a:lnTo>
                <a:lnTo>
                  <a:pt x="187" y="136"/>
                </a:lnTo>
                <a:lnTo>
                  <a:pt x="187" y="137"/>
                </a:lnTo>
                <a:lnTo>
                  <a:pt x="188" y="137"/>
                </a:lnTo>
                <a:lnTo>
                  <a:pt x="188" y="137"/>
                </a:lnTo>
                <a:lnTo>
                  <a:pt x="188" y="137"/>
                </a:lnTo>
                <a:lnTo>
                  <a:pt x="188" y="136"/>
                </a:lnTo>
                <a:lnTo>
                  <a:pt x="188" y="137"/>
                </a:lnTo>
                <a:lnTo>
                  <a:pt x="188" y="136"/>
                </a:lnTo>
                <a:lnTo>
                  <a:pt x="188" y="137"/>
                </a:lnTo>
                <a:lnTo>
                  <a:pt x="188" y="135"/>
                </a:lnTo>
                <a:lnTo>
                  <a:pt x="188" y="140"/>
                </a:lnTo>
                <a:lnTo>
                  <a:pt x="188" y="137"/>
                </a:lnTo>
                <a:lnTo>
                  <a:pt x="189" y="137"/>
                </a:lnTo>
                <a:lnTo>
                  <a:pt x="189" y="137"/>
                </a:lnTo>
                <a:lnTo>
                  <a:pt x="189" y="137"/>
                </a:lnTo>
                <a:lnTo>
                  <a:pt x="189" y="136"/>
                </a:lnTo>
                <a:lnTo>
                  <a:pt x="189" y="137"/>
                </a:lnTo>
                <a:lnTo>
                  <a:pt x="189" y="136"/>
                </a:lnTo>
                <a:lnTo>
                  <a:pt x="189" y="136"/>
                </a:lnTo>
                <a:lnTo>
                  <a:pt x="189" y="136"/>
                </a:lnTo>
                <a:lnTo>
                  <a:pt x="189" y="137"/>
                </a:lnTo>
                <a:lnTo>
                  <a:pt x="189" y="137"/>
                </a:lnTo>
                <a:lnTo>
                  <a:pt x="189" y="137"/>
                </a:lnTo>
                <a:lnTo>
                  <a:pt x="190" y="137"/>
                </a:lnTo>
                <a:lnTo>
                  <a:pt x="190" y="137"/>
                </a:lnTo>
                <a:lnTo>
                  <a:pt x="190" y="136"/>
                </a:lnTo>
                <a:lnTo>
                  <a:pt x="190" y="137"/>
                </a:lnTo>
                <a:lnTo>
                  <a:pt x="190" y="138"/>
                </a:lnTo>
                <a:lnTo>
                  <a:pt x="190" y="136"/>
                </a:lnTo>
                <a:lnTo>
                  <a:pt x="190" y="136"/>
                </a:lnTo>
                <a:lnTo>
                  <a:pt x="190" y="136"/>
                </a:lnTo>
                <a:lnTo>
                  <a:pt x="190" y="137"/>
                </a:lnTo>
                <a:lnTo>
                  <a:pt x="190" y="137"/>
                </a:lnTo>
                <a:lnTo>
                  <a:pt x="191" y="137"/>
                </a:lnTo>
                <a:lnTo>
                  <a:pt x="191" y="136"/>
                </a:lnTo>
                <a:lnTo>
                  <a:pt x="191" y="137"/>
                </a:lnTo>
                <a:lnTo>
                  <a:pt x="191" y="137"/>
                </a:lnTo>
                <a:lnTo>
                  <a:pt x="191" y="137"/>
                </a:lnTo>
                <a:lnTo>
                  <a:pt x="191" y="138"/>
                </a:lnTo>
                <a:lnTo>
                  <a:pt x="191" y="137"/>
                </a:lnTo>
                <a:lnTo>
                  <a:pt x="191" y="137"/>
                </a:lnTo>
                <a:lnTo>
                  <a:pt x="191" y="137"/>
                </a:lnTo>
                <a:lnTo>
                  <a:pt x="191" y="137"/>
                </a:lnTo>
                <a:lnTo>
                  <a:pt x="191" y="136"/>
                </a:lnTo>
                <a:lnTo>
                  <a:pt x="192" y="137"/>
                </a:lnTo>
                <a:lnTo>
                  <a:pt x="192" y="136"/>
                </a:lnTo>
                <a:lnTo>
                  <a:pt x="192" y="137"/>
                </a:lnTo>
                <a:lnTo>
                  <a:pt x="192" y="136"/>
                </a:lnTo>
                <a:lnTo>
                  <a:pt x="192" y="138"/>
                </a:lnTo>
                <a:lnTo>
                  <a:pt x="192" y="137"/>
                </a:lnTo>
                <a:lnTo>
                  <a:pt x="192" y="137"/>
                </a:lnTo>
                <a:lnTo>
                  <a:pt x="192" y="135"/>
                </a:lnTo>
                <a:lnTo>
                  <a:pt x="192" y="136"/>
                </a:lnTo>
                <a:lnTo>
                  <a:pt x="192" y="138"/>
                </a:lnTo>
                <a:lnTo>
                  <a:pt x="193" y="137"/>
                </a:lnTo>
                <a:lnTo>
                  <a:pt x="193" y="138"/>
                </a:lnTo>
                <a:lnTo>
                  <a:pt x="193" y="137"/>
                </a:lnTo>
                <a:lnTo>
                  <a:pt x="193" y="137"/>
                </a:lnTo>
                <a:lnTo>
                  <a:pt x="193" y="137"/>
                </a:lnTo>
                <a:lnTo>
                  <a:pt x="193" y="139"/>
                </a:lnTo>
                <a:lnTo>
                  <a:pt x="193" y="137"/>
                </a:lnTo>
                <a:lnTo>
                  <a:pt x="193" y="139"/>
                </a:lnTo>
                <a:lnTo>
                  <a:pt x="193" y="137"/>
                </a:lnTo>
                <a:lnTo>
                  <a:pt x="193" y="138"/>
                </a:lnTo>
                <a:lnTo>
                  <a:pt x="193" y="138"/>
                </a:lnTo>
                <a:lnTo>
                  <a:pt x="194" y="137"/>
                </a:lnTo>
                <a:lnTo>
                  <a:pt x="194" y="137"/>
                </a:lnTo>
                <a:lnTo>
                  <a:pt x="194" y="136"/>
                </a:lnTo>
                <a:lnTo>
                  <a:pt x="194" y="137"/>
                </a:lnTo>
                <a:lnTo>
                  <a:pt x="194" y="137"/>
                </a:lnTo>
                <a:lnTo>
                  <a:pt x="194" y="137"/>
                </a:lnTo>
                <a:lnTo>
                  <a:pt x="194" y="137"/>
                </a:lnTo>
                <a:lnTo>
                  <a:pt x="194" y="137"/>
                </a:lnTo>
                <a:lnTo>
                  <a:pt x="194" y="137"/>
                </a:lnTo>
                <a:lnTo>
                  <a:pt x="194" y="137"/>
                </a:lnTo>
                <a:lnTo>
                  <a:pt x="195" y="137"/>
                </a:lnTo>
                <a:lnTo>
                  <a:pt x="195" y="136"/>
                </a:lnTo>
                <a:lnTo>
                  <a:pt x="195" y="137"/>
                </a:lnTo>
                <a:lnTo>
                  <a:pt x="195" y="136"/>
                </a:lnTo>
                <a:lnTo>
                  <a:pt x="195" y="137"/>
                </a:lnTo>
                <a:lnTo>
                  <a:pt x="195" y="137"/>
                </a:lnTo>
                <a:lnTo>
                  <a:pt x="195" y="137"/>
                </a:lnTo>
                <a:lnTo>
                  <a:pt x="195" y="137"/>
                </a:lnTo>
                <a:lnTo>
                  <a:pt x="195" y="136"/>
                </a:lnTo>
                <a:lnTo>
                  <a:pt x="195" y="137"/>
                </a:lnTo>
                <a:lnTo>
                  <a:pt x="195" y="137"/>
                </a:lnTo>
                <a:lnTo>
                  <a:pt x="196" y="136"/>
                </a:lnTo>
                <a:lnTo>
                  <a:pt x="196" y="137"/>
                </a:lnTo>
                <a:lnTo>
                  <a:pt x="196" y="137"/>
                </a:lnTo>
                <a:lnTo>
                  <a:pt x="196" y="137"/>
                </a:lnTo>
                <a:lnTo>
                  <a:pt x="196" y="137"/>
                </a:lnTo>
                <a:lnTo>
                  <a:pt x="196" y="136"/>
                </a:lnTo>
                <a:lnTo>
                  <a:pt x="196" y="137"/>
                </a:lnTo>
                <a:lnTo>
                  <a:pt x="196" y="136"/>
                </a:lnTo>
                <a:lnTo>
                  <a:pt x="196" y="137"/>
                </a:lnTo>
                <a:lnTo>
                  <a:pt x="196" y="137"/>
                </a:lnTo>
                <a:lnTo>
                  <a:pt x="197" y="137"/>
                </a:lnTo>
                <a:lnTo>
                  <a:pt x="197" y="137"/>
                </a:lnTo>
                <a:lnTo>
                  <a:pt x="197" y="137"/>
                </a:lnTo>
                <a:lnTo>
                  <a:pt x="197" y="137"/>
                </a:lnTo>
                <a:lnTo>
                  <a:pt x="197" y="137"/>
                </a:lnTo>
                <a:lnTo>
                  <a:pt x="197" y="138"/>
                </a:lnTo>
                <a:lnTo>
                  <a:pt x="197" y="137"/>
                </a:lnTo>
                <a:lnTo>
                  <a:pt x="197" y="137"/>
                </a:lnTo>
                <a:lnTo>
                  <a:pt x="197" y="138"/>
                </a:lnTo>
                <a:lnTo>
                  <a:pt x="197" y="138"/>
                </a:lnTo>
                <a:lnTo>
                  <a:pt x="197" y="137"/>
                </a:lnTo>
                <a:lnTo>
                  <a:pt x="198" y="137"/>
                </a:lnTo>
                <a:lnTo>
                  <a:pt x="198" y="137"/>
                </a:lnTo>
                <a:lnTo>
                  <a:pt x="198" y="136"/>
                </a:lnTo>
                <a:lnTo>
                  <a:pt x="198" y="137"/>
                </a:lnTo>
                <a:lnTo>
                  <a:pt x="198" y="136"/>
                </a:lnTo>
                <a:lnTo>
                  <a:pt x="198" y="138"/>
                </a:lnTo>
                <a:lnTo>
                  <a:pt x="198" y="137"/>
                </a:lnTo>
                <a:lnTo>
                  <a:pt x="198" y="137"/>
                </a:lnTo>
                <a:lnTo>
                  <a:pt x="198" y="137"/>
                </a:lnTo>
                <a:lnTo>
                  <a:pt x="198" y="138"/>
                </a:lnTo>
                <a:lnTo>
                  <a:pt x="199" y="137"/>
                </a:lnTo>
                <a:lnTo>
                  <a:pt x="199" y="138"/>
                </a:lnTo>
                <a:lnTo>
                  <a:pt x="199" y="141"/>
                </a:lnTo>
                <a:lnTo>
                  <a:pt x="199" y="138"/>
                </a:lnTo>
                <a:lnTo>
                  <a:pt x="199" y="139"/>
                </a:lnTo>
                <a:lnTo>
                  <a:pt x="199" y="137"/>
                </a:lnTo>
                <a:lnTo>
                  <a:pt x="199" y="137"/>
                </a:lnTo>
                <a:lnTo>
                  <a:pt x="199" y="137"/>
                </a:lnTo>
                <a:lnTo>
                  <a:pt x="199" y="138"/>
                </a:lnTo>
                <a:lnTo>
                  <a:pt x="199" y="137"/>
                </a:lnTo>
                <a:lnTo>
                  <a:pt x="199" y="138"/>
                </a:lnTo>
                <a:lnTo>
                  <a:pt x="200" y="138"/>
                </a:lnTo>
                <a:lnTo>
                  <a:pt x="200" y="138"/>
                </a:lnTo>
                <a:lnTo>
                  <a:pt x="200" y="137"/>
                </a:lnTo>
                <a:lnTo>
                  <a:pt x="200" y="138"/>
                </a:lnTo>
                <a:lnTo>
                  <a:pt x="200" y="137"/>
                </a:lnTo>
                <a:lnTo>
                  <a:pt x="200" y="138"/>
                </a:lnTo>
                <a:lnTo>
                  <a:pt x="200" y="137"/>
                </a:lnTo>
                <a:lnTo>
                  <a:pt x="200" y="138"/>
                </a:lnTo>
                <a:lnTo>
                  <a:pt x="200" y="138"/>
                </a:lnTo>
                <a:lnTo>
                  <a:pt x="200" y="137"/>
                </a:lnTo>
                <a:lnTo>
                  <a:pt x="200" y="141"/>
                </a:lnTo>
                <a:lnTo>
                  <a:pt x="201" y="139"/>
                </a:lnTo>
                <a:lnTo>
                  <a:pt x="201" y="138"/>
                </a:lnTo>
                <a:lnTo>
                  <a:pt x="201" y="139"/>
                </a:lnTo>
                <a:lnTo>
                  <a:pt x="201" y="138"/>
                </a:lnTo>
                <a:lnTo>
                  <a:pt x="201" y="138"/>
                </a:lnTo>
                <a:lnTo>
                  <a:pt x="201" y="137"/>
                </a:lnTo>
                <a:lnTo>
                  <a:pt x="201" y="137"/>
                </a:lnTo>
                <a:lnTo>
                  <a:pt x="201" y="138"/>
                </a:lnTo>
                <a:lnTo>
                  <a:pt x="201" y="138"/>
                </a:lnTo>
                <a:lnTo>
                  <a:pt x="201" y="138"/>
                </a:lnTo>
                <a:lnTo>
                  <a:pt x="202" y="141"/>
                </a:lnTo>
                <a:lnTo>
                  <a:pt x="202" y="139"/>
                </a:lnTo>
                <a:lnTo>
                  <a:pt x="202" y="137"/>
                </a:lnTo>
                <a:lnTo>
                  <a:pt x="202" y="137"/>
                </a:lnTo>
                <a:lnTo>
                  <a:pt x="202" y="139"/>
                </a:lnTo>
                <a:lnTo>
                  <a:pt x="202" y="137"/>
                </a:lnTo>
                <a:lnTo>
                  <a:pt x="202" y="138"/>
                </a:lnTo>
                <a:lnTo>
                  <a:pt x="202" y="138"/>
                </a:lnTo>
                <a:lnTo>
                  <a:pt x="202" y="138"/>
                </a:lnTo>
                <a:lnTo>
                  <a:pt x="202" y="139"/>
                </a:lnTo>
                <a:lnTo>
                  <a:pt x="202" y="138"/>
                </a:lnTo>
                <a:lnTo>
                  <a:pt x="203" y="139"/>
                </a:lnTo>
                <a:lnTo>
                  <a:pt x="203" y="139"/>
                </a:lnTo>
                <a:lnTo>
                  <a:pt x="203" y="138"/>
                </a:lnTo>
                <a:lnTo>
                  <a:pt x="203" y="137"/>
                </a:lnTo>
                <a:lnTo>
                  <a:pt x="203" y="137"/>
                </a:lnTo>
                <a:lnTo>
                  <a:pt x="203" y="138"/>
                </a:lnTo>
                <a:lnTo>
                  <a:pt x="203" y="139"/>
                </a:lnTo>
                <a:lnTo>
                  <a:pt x="203" y="141"/>
                </a:lnTo>
                <a:lnTo>
                  <a:pt x="203" y="140"/>
                </a:lnTo>
                <a:lnTo>
                  <a:pt x="203" y="138"/>
                </a:lnTo>
                <a:lnTo>
                  <a:pt x="204" y="139"/>
                </a:lnTo>
                <a:lnTo>
                  <a:pt x="204" y="138"/>
                </a:lnTo>
                <a:lnTo>
                  <a:pt x="204" y="137"/>
                </a:lnTo>
                <a:lnTo>
                  <a:pt x="204" y="139"/>
                </a:lnTo>
                <a:lnTo>
                  <a:pt x="204" y="140"/>
                </a:lnTo>
                <a:lnTo>
                  <a:pt x="204" y="139"/>
                </a:lnTo>
                <a:lnTo>
                  <a:pt x="204" y="138"/>
                </a:lnTo>
                <a:lnTo>
                  <a:pt x="204" y="139"/>
                </a:lnTo>
                <a:lnTo>
                  <a:pt x="204" y="138"/>
                </a:lnTo>
                <a:lnTo>
                  <a:pt x="204" y="138"/>
                </a:lnTo>
                <a:lnTo>
                  <a:pt x="204" y="139"/>
                </a:lnTo>
                <a:lnTo>
                  <a:pt x="205" y="140"/>
                </a:lnTo>
                <a:lnTo>
                  <a:pt x="205" y="140"/>
                </a:lnTo>
                <a:lnTo>
                  <a:pt x="205" y="140"/>
                </a:lnTo>
                <a:lnTo>
                  <a:pt x="205" y="140"/>
                </a:lnTo>
                <a:lnTo>
                  <a:pt x="205" y="141"/>
                </a:lnTo>
                <a:lnTo>
                  <a:pt x="205" y="139"/>
                </a:lnTo>
                <a:lnTo>
                  <a:pt x="205" y="140"/>
                </a:lnTo>
                <a:lnTo>
                  <a:pt x="205" y="139"/>
                </a:lnTo>
                <a:lnTo>
                  <a:pt x="205" y="139"/>
                </a:lnTo>
                <a:lnTo>
                  <a:pt x="205" y="140"/>
                </a:lnTo>
                <a:lnTo>
                  <a:pt x="206" y="139"/>
                </a:lnTo>
                <a:lnTo>
                  <a:pt x="206" y="139"/>
                </a:lnTo>
                <a:lnTo>
                  <a:pt x="206" y="139"/>
                </a:lnTo>
                <a:lnTo>
                  <a:pt x="206" y="139"/>
                </a:lnTo>
                <a:lnTo>
                  <a:pt x="206" y="138"/>
                </a:lnTo>
                <a:lnTo>
                  <a:pt x="206" y="139"/>
                </a:lnTo>
                <a:lnTo>
                  <a:pt x="206" y="138"/>
                </a:lnTo>
                <a:lnTo>
                  <a:pt x="206" y="138"/>
                </a:lnTo>
                <a:lnTo>
                  <a:pt x="206" y="141"/>
                </a:lnTo>
                <a:lnTo>
                  <a:pt x="206" y="139"/>
                </a:lnTo>
                <a:lnTo>
                  <a:pt x="206" y="140"/>
                </a:lnTo>
                <a:lnTo>
                  <a:pt x="207" y="138"/>
                </a:lnTo>
                <a:lnTo>
                  <a:pt x="207" y="139"/>
                </a:lnTo>
                <a:lnTo>
                  <a:pt x="207" y="139"/>
                </a:lnTo>
                <a:lnTo>
                  <a:pt x="207" y="139"/>
                </a:lnTo>
                <a:lnTo>
                  <a:pt x="207" y="140"/>
                </a:lnTo>
                <a:lnTo>
                  <a:pt x="207" y="140"/>
                </a:lnTo>
                <a:lnTo>
                  <a:pt x="207" y="141"/>
                </a:lnTo>
                <a:lnTo>
                  <a:pt x="207" y="141"/>
                </a:lnTo>
                <a:lnTo>
                  <a:pt x="207" y="140"/>
                </a:lnTo>
                <a:lnTo>
                  <a:pt x="207" y="140"/>
                </a:lnTo>
                <a:lnTo>
                  <a:pt x="207" y="140"/>
                </a:lnTo>
                <a:lnTo>
                  <a:pt x="208" y="139"/>
                </a:lnTo>
                <a:lnTo>
                  <a:pt x="208" y="140"/>
                </a:lnTo>
                <a:lnTo>
                  <a:pt x="208" y="139"/>
                </a:lnTo>
                <a:lnTo>
                  <a:pt x="208" y="140"/>
                </a:lnTo>
                <a:lnTo>
                  <a:pt x="208" y="141"/>
                </a:lnTo>
                <a:lnTo>
                  <a:pt x="208" y="141"/>
                </a:lnTo>
                <a:lnTo>
                  <a:pt x="208" y="139"/>
                </a:lnTo>
                <a:lnTo>
                  <a:pt x="208" y="141"/>
                </a:lnTo>
                <a:lnTo>
                  <a:pt x="208" y="142"/>
                </a:lnTo>
                <a:lnTo>
                  <a:pt x="208" y="141"/>
                </a:lnTo>
                <a:lnTo>
                  <a:pt x="209" y="141"/>
                </a:lnTo>
                <a:lnTo>
                  <a:pt x="209" y="141"/>
                </a:lnTo>
                <a:lnTo>
                  <a:pt x="209" y="141"/>
                </a:lnTo>
                <a:lnTo>
                  <a:pt x="209" y="140"/>
                </a:lnTo>
                <a:lnTo>
                  <a:pt x="209" y="141"/>
                </a:lnTo>
                <a:lnTo>
                  <a:pt x="209" y="141"/>
                </a:lnTo>
                <a:lnTo>
                  <a:pt x="209" y="141"/>
                </a:lnTo>
                <a:lnTo>
                  <a:pt x="209" y="140"/>
                </a:lnTo>
                <a:lnTo>
                  <a:pt x="209" y="142"/>
                </a:lnTo>
                <a:lnTo>
                  <a:pt x="209" y="141"/>
                </a:lnTo>
                <a:lnTo>
                  <a:pt x="209" y="141"/>
                </a:lnTo>
                <a:lnTo>
                  <a:pt x="210" y="139"/>
                </a:lnTo>
                <a:lnTo>
                  <a:pt x="210" y="142"/>
                </a:lnTo>
                <a:lnTo>
                  <a:pt x="210" y="141"/>
                </a:lnTo>
                <a:lnTo>
                  <a:pt x="210" y="141"/>
                </a:lnTo>
                <a:lnTo>
                  <a:pt x="210" y="142"/>
                </a:lnTo>
                <a:lnTo>
                  <a:pt x="210" y="142"/>
                </a:lnTo>
                <a:lnTo>
                  <a:pt x="210" y="140"/>
                </a:lnTo>
                <a:lnTo>
                  <a:pt x="210" y="141"/>
                </a:lnTo>
                <a:lnTo>
                  <a:pt x="210" y="141"/>
                </a:lnTo>
                <a:lnTo>
                  <a:pt x="210" y="141"/>
                </a:lnTo>
                <a:lnTo>
                  <a:pt x="211" y="143"/>
                </a:lnTo>
                <a:lnTo>
                  <a:pt x="211" y="141"/>
                </a:lnTo>
                <a:lnTo>
                  <a:pt x="211" y="141"/>
                </a:lnTo>
                <a:lnTo>
                  <a:pt x="211" y="141"/>
                </a:lnTo>
                <a:lnTo>
                  <a:pt x="211" y="142"/>
                </a:lnTo>
                <a:lnTo>
                  <a:pt x="211" y="142"/>
                </a:lnTo>
                <a:lnTo>
                  <a:pt x="211" y="142"/>
                </a:lnTo>
                <a:lnTo>
                  <a:pt x="211" y="142"/>
                </a:lnTo>
                <a:lnTo>
                  <a:pt x="211" y="141"/>
                </a:lnTo>
                <a:lnTo>
                  <a:pt x="211" y="142"/>
                </a:lnTo>
                <a:lnTo>
                  <a:pt x="211" y="141"/>
                </a:lnTo>
                <a:lnTo>
                  <a:pt x="212" y="142"/>
                </a:lnTo>
                <a:lnTo>
                  <a:pt x="212" y="141"/>
                </a:lnTo>
                <a:lnTo>
                  <a:pt x="212" y="141"/>
                </a:lnTo>
                <a:lnTo>
                  <a:pt x="212" y="142"/>
                </a:lnTo>
                <a:lnTo>
                  <a:pt x="212" y="141"/>
                </a:lnTo>
                <a:lnTo>
                  <a:pt x="212" y="142"/>
                </a:lnTo>
                <a:lnTo>
                  <a:pt x="212" y="141"/>
                </a:lnTo>
                <a:lnTo>
                  <a:pt x="212" y="142"/>
                </a:lnTo>
                <a:lnTo>
                  <a:pt x="212" y="142"/>
                </a:lnTo>
                <a:lnTo>
                  <a:pt x="212" y="141"/>
                </a:lnTo>
                <a:lnTo>
                  <a:pt x="213" y="141"/>
                </a:lnTo>
                <a:lnTo>
                  <a:pt x="213" y="141"/>
                </a:lnTo>
                <a:lnTo>
                  <a:pt x="213" y="142"/>
                </a:lnTo>
                <a:lnTo>
                  <a:pt x="213" y="141"/>
                </a:lnTo>
                <a:lnTo>
                  <a:pt x="213" y="141"/>
                </a:lnTo>
                <a:lnTo>
                  <a:pt x="213" y="142"/>
                </a:lnTo>
                <a:lnTo>
                  <a:pt x="213" y="142"/>
                </a:lnTo>
                <a:lnTo>
                  <a:pt x="213" y="142"/>
                </a:lnTo>
                <a:lnTo>
                  <a:pt x="213" y="142"/>
                </a:lnTo>
                <a:lnTo>
                  <a:pt x="213" y="143"/>
                </a:lnTo>
                <a:lnTo>
                  <a:pt x="213" y="142"/>
                </a:lnTo>
                <a:lnTo>
                  <a:pt x="214" y="141"/>
                </a:lnTo>
                <a:lnTo>
                  <a:pt x="214" y="142"/>
                </a:lnTo>
                <a:lnTo>
                  <a:pt x="214" y="142"/>
                </a:lnTo>
                <a:lnTo>
                  <a:pt x="214" y="142"/>
                </a:lnTo>
                <a:lnTo>
                  <a:pt x="214" y="142"/>
                </a:lnTo>
                <a:lnTo>
                  <a:pt x="214" y="142"/>
                </a:lnTo>
                <a:lnTo>
                  <a:pt x="214" y="142"/>
                </a:lnTo>
                <a:lnTo>
                  <a:pt x="214" y="141"/>
                </a:lnTo>
                <a:lnTo>
                  <a:pt x="214" y="142"/>
                </a:lnTo>
                <a:lnTo>
                  <a:pt x="214" y="141"/>
                </a:lnTo>
                <a:lnTo>
                  <a:pt x="215" y="142"/>
                </a:lnTo>
                <a:lnTo>
                  <a:pt x="215" y="142"/>
                </a:lnTo>
                <a:lnTo>
                  <a:pt x="215" y="143"/>
                </a:lnTo>
                <a:lnTo>
                  <a:pt x="215" y="143"/>
                </a:lnTo>
                <a:lnTo>
                  <a:pt x="215" y="141"/>
                </a:lnTo>
                <a:lnTo>
                  <a:pt x="215" y="144"/>
                </a:lnTo>
                <a:lnTo>
                  <a:pt x="215" y="142"/>
                </a:lnTo>
                <a:lnTo>
                  <a:pt x="215" y="142"/>
                </a:lnTo>
                <a:lnTo>
                  <a:pt x="215" y="142"/>
                </a:lnTo>
                <a:lnTo>
                  <a:pt x="215" y="142"/>
                </a:lnTo>
                <a:lnTo>
                  <a:pt x="215" y="142"/>
                </a:lnTo>
                <a:lnTo>
                  <a:pt x="216" y="141"/>
                </a:lnTo>
                <a:lnTo>
                  <a:pt x="216" y="143"/>
                </a:lnTo>
                <a:lnTo>
                  <a:pt x="216" y="143"/>
                </a:lnTo>
                <a:lnTo>
                  <a:pt x="216" y="144"/>
                </a:lnTo>
                <a:lnTo>
                  <a:pt x="216" y="142"/>
                </a:lnTo>
                <a:lnTo>
                  <a:pt x="216" y="142"/>
                </a:lnTo>
                <a:lnTo>
                  <a:pt x="216" y="143"/>
                </a:lnTo>
                <a:lnTo>
                  <a:pt x="216" y="142"/>
                </a:lnTo>
                <a:lnTo>
                  <a:pt x="216" y="143"/>
                </a:lnTo>
                <a:lnTo>
                  <a:pt x="216" y="143"/>
                </a:lnTo>
                <a:lnTo>
                  <a:pt x="216" y="141"/>
                </a:lnTo>
                <a:lnTo>
                  <a:pt x="217" y="141"/>
                </a:lnTo>
                <a:lnTo>
                  <a:pt x="217" y="142"/>
                </a:lnTo>
                <a:lnTo>
                  <a:pt x="217" y="143"/>
                </a:lnTo>
                <a:lnTo>
                  <a:pt x="217" y="143"/>
                </a:lnTo>
                <a:lnTo>
                  <a:pt x="217" y="143"/>
                </a:lnTo>
                <a:lnTo>
                  <a:pt x="217" y="143"/>
                </a:lnTo>
                <a:lnTo>
                  <a:pt x="217" y="143"/>
                </a:lnTo>
                <a:lnTo>
                  <a:pt x="217" y="143"/>
                </a:lnTo>
                <a:lnTo>
                  <a:pt x="217" y="142"/>
                </a:lnTo>
                <a:lnTo>
                  <a:pt x="217" y="142"/>
                </a:lnTo>
                <a:lnTo>
                  <a:pt x="218" y="142"/>
                </a:lnTo>
                <a:lnTo>
                  <a:pt x="218" y="142"/>
                </a:lnTo>
                <a:lnTo>
                  <a:pt x="218" y="143"/>
                </a:lnTo>
                <a:lnTo>
                  <a:pt x="218" y="144"/>
                </a:lnTo>
                <a:lnTo>
                  <a:pt x="218" y="144"/>
                </a:lnTo>
                <a:lnTo>
                  <a:pt x="218" y="143"/>
                </a:lnTo>
                <a:lnTo>
                  <a:pt x="218" y="143"/>
                </a:lnTo>
                <a:lnTo>
                  <a:pt x="218" y="144"/>
                </a:lnTo>
                <a:lnTo>
                  <a:pt x="218" y="144"/>
                </a:lnTo>
                <a:lnTo>
                  <a:pt x="218" y="143"/>
                </a:lnTo>
                <a:lnTo>
                  <a:pt x="218" y="144"/>
                </a:lnTo>
                <a:lnTo>
                  <a:pt x="219" y="143"/>
                </a:lnTo>
                <a:lnTo>
                  <a:pt x="219" y="143"/>
                </a:lnTo>
                <a:lnTo>
                  <a:pt x="219" y="143"/>
                </a:lnTo>
                <a:lnTo>
                  <a:pt x="219" y="144"/>
                </a:lnTo>
                <a:lnTo>
                  <a:pt x="219" y="144"/>
                </a:lnTo>
                <a:lnTo>
                  <a:pt x="219" y="144"/>
                </a:lnTo>
                <a:lnTo>
                  <a:pt x="219" y="145"/>
                </a:lnTo>
                <a:lnTo>
                  <a:pt x="219" y="146"/>
                </a:lnTo>
                <a:lnTo>
                  <a:pt x="219" y="144"/>
                </a:lnTo>
                <a:lnTo>
                  <a:pt x="219" y="144"/>
                </a:lnTo>
                <a:lnTo>
                  <a:pt x="220" y="144"/>
                </a:lnTo>
                <a:lnTo>
                  <a:pt x="220" y="144"/>
                </a:lnTo>
                <a:lnTo>
                  <a:pt x="220" y="143"/>
                </a:lnTo>
                <a:lnTo>
                  <a:pt x="220" y="144"/>
                </a:lnTo>
                <a:lnTo>
                  <a:pt x="220" y="144"/>
                </a:lnTo>
                <a:lnTo>
                  <a:pt x="220" y="144"/>
                </a:lnTo>
                <a:lnTo>
                  <a:pt x="220" y="145"/>
                </a:lnTo>
                <a:lnTo>
                  <a:pt x="220" y="144"/>
                </a:lnTo>
                <a:lnTo>
                  <a:pt x="220" y="144"/>
                </a:lnTo>
                <a:lnTo>
                  <a:pt x="220" y="144"/>
                </a:lnTo>
                <a:lnTo>
                  <a:pt x="220" y="145"/>
                </a:lnTo>
                <a:lnTo>
                  <a:pt x="221" y="144"/>
                </a:lnTo>
                <a:lnTo>
                  <a:pt x="221" y="145"/>
                </a:lnTo>
                <a:lnTo>
                  <a:pt x="221" y="144"/>
                </a:lnTo>
                <a:lnTo>
                  <a:pt x="221" y="145"/>
                </a:lnTo>
                <a:lnTo>
                  <a:pt x="221" y="145"/>
                </a:lnTo>
                <a:lnTo>
                  <a:pt x="221" y="145"/>
                </a:lnTo>
                <a:lnTo>
                  <a:pt x="221" y="144"/>
                </a:lnTo>
                <a:lnTo>
                  <a:pt x="221" y="145"/>
                </a:lnTo>
                <a:lnTo>
                  <a:pt x="221" y="144"/>
                </a:lnTo>
                <a:lnTo>
                  <a:pt x="221" y="146"/>
                </a:lnTo>
                <a:lnTo>
                  <a:pt x="222" y="144"/>
                </a:lnTo>
                <a:lnTo>
                  <a:pt x="222" y="143"/>
                </a:lnTo>
                <a:lnTo>
                  <a:pt x="222" y="145"/>
                </a:lnTo>
                <a:lnTo>
                  <a:pt x="222" y="145"/>
                </a:lnTo>
                <a:lnTo>
                  <a:pt x="222" y="144"/>
                </a:lnTo>
                <a:lnTo>
                  <a:pt x="222" y="144"/>
                </a:lnTo>
                <a:lnTo>
                  <a:pt x="222" y="144"/>
                </a:lnTo>
                <a:lnTo>
                  <a:pt x="222" y="144"/>
                </a:lnTo>
                <a:lnTo>
                  <a:pt x="222" y="144"/>
                </a:lnTo>
                <a:lnTo>
                  <a:pt x="222" y="143"/>
                </a:lnTo>
                <a:lnTo>
                  <a:pt x="222" y="144"/>
                </a:lnTo>
                <a:lnTo>
                  <a:pt x="223" y="144"/>
                </a:lnTo>
                <a:lnTo>
                  <a:pt x="223" y="144"/>
                </a:lnTo>
                <a:lnTo>
                  <a:pt x="223" y="144"/>
                </a:lnTo>
                <a:lnTo>
                  <a:pt x="223" y="145"/>
                </a:lnTo>
                <a:lnTo>
                  <a:pt x="223" y="145"/>
                </a:lnTo>
                <a:lnTo>
                  <a:pt x="223" y="144"/>
                </a:lnTo>
                <a:lnTo>
                  <a:pt x="223" y="144"/>
                </a:lnTo>
                <a:lnTo>
                  <a:pt x="223" y="144"/>
                </a:lnTo>
                <a:lnTo>
                  <a:pt x="223" y="144"/>
                </a:lnTo>
                <a:lnTo>
                  <a:pt x="223" y="145"/>
                </a:lnTo>
                <a:lnTo>
                  <a:pt x="224" y="145"/>
                </a:lnTo>
                <a:lnTo>
                  <a:pt x="224" y="144"/>
                </a:lnTo>
                <a:lnTo>
                  <a:pt x="224" y="144"/>
                </a:lnTo>
                <a:lnTo>
                  <a:pt x="224" y="145"/>
                </a:lnTo>
                <a:lnTo>
                  <a:pt x="224" y="146"/>
                </a:lnTo>
                <a:lnTo>
                  <a:pt x="224" y="145"/>
                </a:lnTo>
                <a:lnTo>
                  <a:pt x="224" y="144"/>
                </a:lnTo>
                <a:lnTo>
                  <a:pt x="224" y="145"/>
                </a:lnTo>
                <a:lnTo>
                  <a:pt x="224" y="145"/>
                </a:lnTo>
                <a:lnTo>
                  <a:pt x="224" y="145"/>
                </a:lnTo>
                <a:lnTo>
                  <a:pt x="224" y="146"/>
                </a:lnTo>
                <a:lnTo>
                  <a:pt x="225" y="144"/>
                </a:lnTo>
                <a:lnTo>
                  <a:pt x="225" y="145"/>
                </a:lnTo>
                <a:lnTo>
                  <a:pt x="225" y="144"/>
                </a:lnTo>
                <a:lnTo>
                  <a:pt x="225" y="146"/>
                </a:lnTo>
                <a:lnTo>
                  <a:pt x="225" y="144"/>
                </a:lnTo>
                <a:lnTo>
                  <a:pt x="225" y="145"/>
                </a:lnTo>
                <a:lnTo>
                  <a:pt x="225" y="145"/>
                </a:lnTo>
                <a:lnTo>
                  <a:pt x="225" y="146"/>
                </a:lnTo>
                <a:lnTo>
                  <a:pt x="225" y="146"/>
                </a:lnTo>
                <a:lnTo>
                  <a:pt x="225" y="146"/>
                </a:lnTo>
                <a:lnTo>
                  <a:pt x="226" y="145"/>
                </a:lnTo>
                <a:lnTo>
                  <a:pt x="226" y="144"/>
                </a:lnTo>
                <a:lnTo>
                  <a:pt x="226" y="145"/>
                </a:lnTo>
                <a:lnTo>
                  <a:pt x="226" y="146"/>
                </a:lnTo>
                <a:lnTo>
                  <a:pt x="226" y="145"/>
                </a:lnTo>
                <a:lnTo>
                  <a:pt x="226" y="144"/>
                </a:lnTo>
                <a:lnTo>
                  <a:pt x="226" y="144"/>
                </a:lnTo>
                <a:lnTo>
                  <a:pt x="226" y="144"/>
                </a:lnTo>
                <a:lnTo>
                  <a:pt x="226" y="146"/>
                </a:lnTo>
                <a:lnTo>
                  <a:pt x="226" y="145"/>
                </a:lnTo>
                <a:lnTo>
                  <a:pt x="226" y="146"/>
                </a:lnTo>
                <a:lnTo>
                  <a:pt x="227" y="147"/>
                </a:lnTo>
                <a:lnTo>
                  <a:pt x="227" y="145"/>
                </a:lnTo>
                <a:lnTo>
                  <a:pt x="227" y="146"/>
                </a:lnTo>
                <a:lnTo>
                  <a:pt x="227" y="146"/>
                </a:lnTo>
                <a:lnTo>
                  <a:pt x="227" y="147"/>
                </a:lnTo>
                <a:lnTo>
                  <a:pt x="227" y="148"/>
                </a:lnTo>
                <a:lnTo>
                  <a:pt x="227" y="147"/>
                </a:lnTo>
                <a:lnTo>
                  <a:pt x="227" y="147"/>
                </a:lnTo>
                <a:lnTo>
                  <a:pt x="227" y="146"/>
                </a:lnTo>
                <a:lnTo>
                  <a:pt x="227" y="147"/>
                </a:lnTo>
                <a:lnTo>
                  <a:pt x="227" y="146"/>
                </a:lnTo>
                <a:lnTo>
                  <a:pt x="228" y="147"/>
                </a:lnTo>
                <a:lnTo>
                  <a:pt x="228" y="147"/>
                </a:lnTo>
                <a:lnTo>
                  <a:pt x="228" y="146"/>
                </a:lnTo>
                <a:lnTo>
                  <a:pt x="228" y="147"/>
                </a:lnTo>
                <a:lnTo>
                  <a:pt x="228" y="147"/>
                </a:lnTo>
                <a:lnTo>
                  <a:pt x="228" y="148"/>
                </a:lnTo>
                <a:lnTo>
                  <a:pt x="228" y="147"/>
                </a:lnTo>
                <a:lnTo>
                  <a:pt x="228" y="148"/>
                </a:lnTo>
                <a:lnTo>
                  <a:pt x="228" y="148"/>
                </a:lnTo>
                <a:lnTo>
                  <a:pt x="228" y="148"/>
                </a:lnTo>
                <a:lnTo>
                  <a:pt x="229" y="147"/>
                </a:lnTo>
                <a:lnTo>
                  <a:pt x="229" y="146"/>
                </a:lnTo>
                <a:lnTo>
                  <a:pt x="229" y="148"/>
                </a:lnTo>
                <a:lnTo>
                  <a:pt x="229" y="148"/>
                </a:lnTo>
                <a:lnTo>
                  <a:pt x="229" y="148"/>
                </a:lnTo>
                <a:lnTo>
                  <a:pt x="229" y="147"/>
                </a:lnTo>
                <a:lnTo>
                  <a:pt x="229" y="147"/>
                </a:lnTo>
                <a:lnTo>
                  <a:pt x="229" y="148"/>
                </a:lnTo>
                <a:lnTo>
                  <a:pt x="229" y="148"/>
                </a:lnTo>
                <a:lnTo>
                  <a:pt x="229" y="147"/>
                </a:lnTo>
                <a:lnTo>
                  <a:pt x="229" y="148"/>
                </a:lnTo>
                <a:lnTo>
                  <a:pt x="230" y="147"/>
                </a:lnTo>
                <a:lnTo>
                  <a:pt x="230" y="149"/>
                </a:lnTo>
                <a:lnTo>
                  <a:pt x="230" y="147"/>
                </a:lnTo>
                <a:lnTo>
                  <a:pt x="230" y="147"/>
                </a:lnTo>
                <a:lnTo>
                  <a:pt x="230" y="147"/>
                </a:lnTo>
                <a:lnTo>
                  <a:pt x="230" y="147"/>
                </a:lnTo>
                <a:lnTo>
                  <a:pt x="230" y="147"/>
                </a:lnTo>
                <a:lnTo>
                  <a:pt x="230" y="147"/>
                </a:lnTo>
                <a:lnTo>
                  <a:pt x="230" y="148"/>
                </a:lnTo>
                <a:lnTo>
                  <a:pt x="230" y="148"/>
                </a:lnTo>
                <a:lnTo>
                  <a:pt x="231" y="149"/>
                </a:lnTo>
                <a:lnTo>
                  <a:pt x="231" y="148"/>
                </a:lnTo>
                <a:lnTo>
                  <a:pt x="231" y="147"/>
                </a:lnTo>
                <a:lnTo>
                  <a:pt x="231" y="148"/>
                </a:lnTo>
                <a:lnTo>
                  <a:pt x="231" y="147"/>
                </a:lnTo>
                <a:lnTo>
                  <a:pt x="231" y="147"/>
                </a:lnTo>
                <a:lnTo>
                  <a:pt x="231" y="146"/>
                </a:lnTo>
                <a:lnTo>
                  <a:pt x="231" y="148"/>
                </a:lnTo>
                <a:lnTo>
                  <a:pt x="231" y="148"/>
                </a:lnTo>
                <a:lnTo>
                  <a:pt x="231" y="147"/>
                </a:lnTo>
                <a:lnTo>
                  <a:pt x="231" y="147"/>
                </a:lnTo>
                <a:lnTo>
                  <a:pt x="232" y="148"/>
                </a:lnTo>
                <a:lnTo>
                  <a:pt x="232" y="147"/>
                </a:lnTo>
                <a:lnTo>
                  <a:pt x="232" y="148"/>
                </a:lnTo>
                <a:lnTo>
                  <a:pt x="232" y="146"/>
                </a:lnTo>
                <a:lnTo>
                  <a:pt x="232" y="148"/>
                </a:lnTo>
                <a:lnTo>
                  <a:pt x="232" y="148"/>
                </a:lnTo>
                <a:lnTo>
                  <a:pt x="232" y="148"/>
                </a:lnTo>
                <a:lnTo>
                  <a:pt x="232" y="147"/>
                </a:lnTo>
                <a:lnTo>
                  <a:pt x="232" y="148"/>
                </a:lnTo>
                <a:lnTo>
                  <a:pt x="232" y="148"/>
                </a:lnTo>
                <a:lnTo>
                  <a:pt x="233" y="148"/>
                </a:lnTo>
                <a:lnTo>
                  <a:pt x="233" y="148"/>
                </a:lnTo>
                <a:lnTo>
                  <a:pt x="233" y="147"/>
                </a:lnTo>
                <a:lnTo>
                  <a:pt x="233" y="147"/>
                </a:lnTo>
                <a:lnTo>
                  <a:pt x="233" y="147"/>
                </a:lnTo>
                <a:lnTo>
                  <a:pt x="233" y="148"/>
                </a:lnTo>
                <a:lnTo>
                  <a:pt x="233" y="147"/>
                </a:lnTo>
                <a:lnTo>
                  <a:pt x="233" y="149"/>
                </a:lnTo>
                <a:lnTo>
                  <a:pt x="233" y="148"/>
                </a:lnTo>
                <a:lnTo>
                  <a:pt x="233" y="149"/>
                </a:lnTo>
                <a:lnTo>
                  <a:pt x="233" y="148"/>
                </a:lnTo>
                <a:lnTo>
                  <a:pt x="234" y="147"/>
                </a:lnTo>
                <a:lnTo>
                  <a:pt x="234" y="149"/>
                </a:lnTo>
                <a:lnTo>
                  <a:pt x="234" y="149"/>
                </a:lnTo>
                <a:lnTo>
                  <a:pt x="234" y="150"/>
                </a:lnTo>
                <a:lnTo>
                  <a:pt x="234" y="149"/>
                </a:lnTo>
                <a:lnTo>
                  <a:pt x="234" y="148"/>
                </a:lnTo>
                <a:lnTo>
                  <a:pt x="234" y="148"/>
                </a:lnTo>
                <a:lnTo>
                  <a:pt x="234" y="149"/>
                </a:lnTo>
                <a:lnTo>
                  <a:pt x="234" y="149"/>
                </a:lnTo>
                <a:lnTo>
                  <a:pt x="234" y="149"/>
                </a:lnTo>
                <a:lnTo>
                  <a:pt x="235" y="148"/>
                </a:lnTo>
                <a:lnTo>
                  <a:pt x="235" y="149"/>
                </a:lnTo>
                <a:lnTo>
                  <a:pt x="235" y="148"/>
                </a:lnTo>
                <a:lnTo>
                  <a:pt x="235" y="148"/>
                </a:lnTo>
                <a:lnTo>
                  <a:pt x="235" y="148"/>
                </a:lnTo>
                <a:lnTo>
                  <a:pt x="235" y="149"/>
                </a:lnTo>
                <a:lnTo>
                  <a:pt x="235" y="149"/>
                </a:lnTo>
                <a:lnTo>
                  <a:pt x="235" y="149"/>
                </a:lnTo>
                <a:lnTo>
                  <a:pt x="235" y="149"/>
                </a:lnTo>
                <a:lnTo>
                  <a:pt x="235" y="149"/>
                </a:lnTo>
                <a:lnTo>
                  <a:pt x="235" y="149"/>
                </a:lnTo>
                <a:lnTo>
                  <a:pt x="236" y="149"/>
                </a:lnTo>
                <a:lnTo>
                  <a:pt x="236" y="149"/>
                </a:lnTo>
                <a:lnTo>
                  <a:pt x="236" y="150"/>
                </a:lnTo>
                <a:lnTo>
                  <a:pt x="236" y="150"/>
                </a:lnTo>
                <a:lnTo>
                  <a:pt x="236" y="150"/>
                </a:lnTo>
                <a:lnTo>
                  <a:pt x="236" y="149"/>
                </a:lnTo>
                <a:lnTo>
                  <a:pt x="236" y="151"/>
                </a:lnTo>
                <a:lnTo>
                  <a:pt x="236" y="149"/>
                </a:lnTo>
                <a:lnTo>
                  <a:pt x="236" y="148"/>
                </a:lnTo>
                <a:lnTo>
                  <a:pt x="236" y="150"/>
                </a:lnTo>
                <a:lnTo>
                  <a:pt x="237" y="149"/>
                </a:lnTo>
                <a:lnTo>
                  <a:pt x="237" y="150"/>
                </a:lnTo>
                <a:lnTo>
                  <a:pt x="237" y="149"/>
                </a:lnTo>
                <a:lnTo>
                  <a:pt x="237" y="149"/>
                </a:lnTo>
                <a:lnTo>
                  <a:pt x="237" y="152"/>
                </a:lnTo>
                <a:lnTo>
                  <a:pt x="237" y="149"/>
                </a:lnTo>
                <a:lnTo>
                  <a:pt x="237" y="148"/>
                </a:lnTo>
                <a:lnTo>
                  <a:pt x="237" y="149"/>
                </a:lnTo>
                <a:lnTo>
                  <a:pt x="237" y="149"/>
                </a:lnTo>
                <a:lnTo>
                  <a:pt x="237" y="151"/>
                </a:lnTo>
                <a:lnTo>
                  <a:pt x="237" y="149"/>
                </a:lnTo>
                <a:lnTo>
                  <a:pt x="238" y="151"/>
                </a:lnTo>
                <a:lnTo>
                  <a:pt x="238" y="150"/>
                </a:lnTo>
                <a:lnTo>
                  <a:pt x="238" y="149"/>
                </a:lnTo>
                <a:lnTo>
                  <a:pt x="238" y="149"/>
                </a:lnTo>
                <a:lnTo>
                  <a:pt x="238" y="150"/>
                </a:lnTo>
                <a:lnTo>
                  <a:pt x="238" y="149"/>
                </a:lnTo>
                <a:lnTo>
                  <a:pt x="238" y="150"/>
                </a:lnTo>
                <a:lnTo>
                  <a:pt x="238" y="150"/>
                </a:lnTo>
                <a:lnTo>
                  <a:pt x="238" y="150"/>
                </a:lnTo>
                <a:lnTo>
                  <a:pt x="238" y="149"/>
                </a:lnTo>
                <a:lnTo>
                  <a:pt x="238" y="150"/>
                </a:lnTo>
                <a:lnTo>
                  <a:pt x="239" y="149"/>
                </a:lnTo>
                <a:lnTo>
                  <a:pt x="239" y="149"/>
                </a:lnTo>
                <a:lnTo>
                  <a:pt x="239" y="151"/>
                </a:lnTo>
                <a:lnTo>
                  <a:pt x="239" y="150"/>
                </a:lnTo>
                <a:lnTo>
                  <a:pt x="239" y="150"/>
                </a:lnTo>
                <a:lnTo>
                  <a:pt x="239" y="148"/>
                </a:lnTo>
                <a:lnTo>
                  <a:pt x="239" y="149"/>
                </a:lnTo>
                <a:lnTo>
                  <a:pt x="239" y="149"/>
                </a:lnTo>
                <a:lnTo>
                  <a:pt x="239" y="149"/>
                </a:lnTo>
                <a:lnTo>
                  <a:pt x="239" y="150"/>
                </a:lnTo>
                <a:lnTo>
                  <a:pt x="240" y="152"/>
                </a:lnTo>
                <a:lnTo>
                  <a:pt x="240" y="149"/>
                </a:lnTo>
                <a:lnTo>
                  <a:pt x="240" y="150"/>
                </a:lnTo>
                <a:lnTo>
                  <a:pt x="240" y="149"/>
                </a:lnTo>
                <a:lnTo>
                  <a:pt x="240" y="149"/>
                </a:lnTo>
                <a:lnTo>
                  <a:pt x="240" y="149"/>
                </a:lnTo>
                <a:lnTo>
                  <a:pt x="240" y="150"/>
                </a:lnTo>
                <a:lnTo>
                  <a:pt x="240" y="150"/>
                </a:lnTo>
                <a:lnTo>
                  <a:pt x="240" y="149"/>
                </a:lnTo>
                <a:lnTo>
                  <a:pt x="240" y="150"/>
                </a:lnTo>
                <a:lnTo>
                  <a:pt x="240" y="150"/>
                </a:lnTo>
                <a:lnTo>
                  <a:pt x="241" y="149"/>
                </a:lnTo>
                <a:lnTo>
                  <a:pt x="241" y="149"/>
                </a:lnTo>
                <a:lnTo>
                  <a:pt x="241" y="150"/>
                </a:lnTo>
                <a:lnTo>
                  <a:pt x="241" y="150"/>
                </a:lnTo>
                <a:lnTo>
                  <a:pt x="241" y="150"/>
                </a:lnTo>
                <a:lnTo>
                  <a:pt x="241" y="150"/>
                </a:lnTo>
                <a:lnTo>
                  <a:pt x="241" y="149"/>
                </a:lnTo>
                <a:lnTo>
                  <a:pt x="241" y="150"/>
                </a:lnTo>
                <a:lnTo>
                  <a:pt x="241" y="150"/>
                </a:lnTo>
                <a:lnTo>
                  <a:pt x="241" y="149"/>
                </a:lnTo>
                <a:lnTo>
                  <a:pt x="242" y="150"/>
                </a:lnTo>
                <a:lnTo>
                  <a:pt x="242" y="150"/>
                </a:lnTo>
                <a:lnTo>
                  <a:pt x="242" y="149"/>
                </a:lnTo>
                <a:lnTo>
                  <a:pt x="242" y="151"/>
                </a:lnTo>
                <a:lnTo>
                  <a:pt x="242" y="150"/>
                </a:lnTo>
                <a:lnTo>
                  <a:pt x="242" y="151"/>
                </a:lnTo>
                <a:lnTo>
                  <a:pt x="242" y="151"/>
                </a:lnTo>
                <a:lnTo>
                  <a:pt x="242" y="152"/>
                </a:lnTo>
                <a:lnTo>
                  <a:pt x="242" y="151"/>
                </a:lnTo>
                <a:lnTo>
                  <a:pt x="242" y="152"/>
                </a:lnTo>
                <a:lnTo>
                  <a:pt x="242" y="151"/>
                </a:lnTo>
                <a:lnTo>
                  <a:pt x="243" y="150"/>
                </a:lnTo>
                <a:lnTo>
                  <a:pt x="243" y="151"/>
                </a:lnTo>
                <a:lnTo>
                  <a:pt x="243" y="150"/>
                </a:lnTo>
                <a:lnTo>
                  <a:pt x="243" y="151"/>
                </a:lnTo>
                <a:lnTo>
                  <a:pt x="243" y="151"/>
                </a:lnTo>
                <a:lnTo>
                  <a:pt x="243" y="151"/>
                </a:lnTo>
                <a:lnTo>
                  <a:pt x="243" y="152"/>
                </a:lnTo>
                <a:lnTo>
                  <a:pt x="243" y="151"/>
                </a:lnTo>
                <a:lnTo>
                  <a:pt x="243" y="151"/>
                </a:lnTo>
                <a:lnTo>
                  <a:pt x="243" y="151"/>
                </a:lnTo>
                <a:lnTo>
                  <a:pt x="244" y="151"/>
                </a:lnTo>
                <a:lnTo>
                  <a:pt x="244" y="151"/>
                </a:lnTo>
                <a:lnTo>
                  <a:pt x="244" y="151"/>
                </a:lnTo>
                <a:lnTo>
                  <a:pt x="244" y="151"/>
                </a:lnTo>
                <a:lnTo>
                  <a:pt x="244" y="151"/>
                </a:lnTo>
                <a:lnTo>
                  <a:pt x="244" y="152"/>
                </a:lnTo>
                <a:lnTo>
                  <a:pt x="244" y="152"/>
                </a:lnTo>
                <a:lnTo>
                  <a:pt x="244" y="152"/>
                </a:lnTo>
                <a:lnTo>
                  <a:pt x="244" y="150"/>
                </a:lnTo>
                <a:lnTo>
                  <a:pt x="244" y="152"/>
                </a:lnTo>
                <a:lnTo>
                  <a:pt x="244" y="151"/>
                </a:lnTo>
                <a:lnTo>
                  <a:pt x="245" y="152"/>
                </a:lnTo>
                <a:lnTo>
                  <a:pt x="245" y="153"/>
                </a:lnTo>
                <a:lnTo>
                  <a:pt x="245" y="151"/>
                </a:lnTo>
                <a:lnTo>
                  <a:pt x="245" y="151"/>
                </a:lnTo>
                <a:lnTo>
                  <a:pt x="245" y="152"/>
                </a:lnTo>
                <a:lnTo>
                  <a:pt x="245" y="152"/>
                </a:lnTo>
                <a:lnTo>
                  <a:pt x="245" y="152"/>
                </a:lnTo>
                <a:lnTo>
                  <a:pt x="245" y="150"/>
                </a:lnTo>
                <a:lnTo>
                  <a:pt x="245" y="152"/>
                </a:lnTo>
                <a:lnTo>
                  <a:pt x="245" y="152"/>
                </a:lnTo>
                <a:lnTo>
                  <a:pt x="245" y="151"/>
                </a:lnTo>
                <a:lnTo>
                  <a:pt x="246" y="152"/>
                </a:lnTo>
                <a:lnTo>
                  <a:pt x="246" y="152"/>
                </a:lnTo>
                <a:lnTo>
                  <a:pt x="246" y="152"/>
                </a:lnTo>
                <a:lnTo>
                  <a:pt x="246" y="152"/>
                </a:lnTo>
                <a:lnTo>
                  <a:pt x="246" y="152"/>
                </a:lnTo>
                <a:lnTo>
                  <a:pt x="246" y="152"/>
                </a:lnTo>
                <a:lnTo>
                  <a:pt x="246" y="152"/>
                </a:lnTo>
                <a:lnTo>
                  <a:pt x="246" y="150"/>
                </a:lnTo>
                <a:lnTo>
                  <a:pt x="246" y="152"/>
                </a:lnTo>
                <a:lnTo>
                  <a:pt x="246" y="151"/>
                </a:lnTo>
                <a:lnTo>
                  <a:pt x="247" y="152"/>
                </a:lnTo>
                <a:lnTo>
                  <a:pt x="247" y="152"/>
                </a:lnTo>
                <a:lnTo>
                  <a:pt x="247" y="152"/>
                </a:lnTo>
                <a:lnTo>
                  <a:pt x="247" y="152"/>
                </a:lnTo>
                <a:lnTo>
                  <a:pt x="247" y="151"/>
                </a:lnTo>
                <a:lnTo>
                  <a:pt x="247" y="151"/>
                </a:lnTo>
                <a:lnTo>
                  <a:pt x="247" y="152"/>
                </a:lnTo>
                <a:lnTo>
                  <a:pt x="247" y="151"/>
                </a:lnTo>
                <a:lnTo>
                  <a:pt x="247" y="150"/>
                </a:lnTo>
                <a:lnTo>
                  <a:pt x="247" y="151"/>
                </a:lnTo>
                <a:lnTo>
                  <a:pt x="247" y="151"/>
                </a:lnTo>
                <a:lnTo>
                  <a:pt x="248" y="149"/>
                </a:lnTo>
                <a:lnTo>
                  <a:pt x="248" y="151"/>
                </a:lnTo>
                <a:lnTo>
                  <a:pt x="248" y="151"/>
                </a:lnTo>
                <a:lnTo>
                  <a:pt x="248" y="150"/>
                </a:lnTo>
                <a:lnTo>
                  <a:pt x="248" y="152"/>
                </a:lnTo>
                <a:lnTo>
                  <a:pt x="248" y="151"/>
                </a:lnTo>
                <a:lnTo>
                  <a:pt x="248" y="152"/>
                </a:lnTo>
                <a:lnTo>
                  <a:pt x="248" y="152"/>
                </a:lnTo>
                <a:lnTo>
                  <a:pt x="248" y="151"/>
                </a:lnTo>
                <a:lnTo>
                  <a:pt x="248" y="151"/>
                </a:lnTo>
                <a:lnTo>
                  <a:pt x="249" y="151"/>
                </a:lnTo>
                <a:lnTo>
                  <a:pt x="249" y="152"/>
                </a:lnTo>
                <a:lnTo>
                  <a:pt x="249" y="152"/>
                </a:lnTo>
                <a:lnTo>
                  <a:pt x="249" y="151"/>
                </a:lnTo>
                <a:lnTo>
                  <a:pt x="249" y="152"/>
                </a:lnTo>
                <a:lnTo>
                  <a:pt x="249" y="150"/>
                </a:lnTo>
                <a:lnTo>
                  <a:pt x="249" y="153"/>
                </a:lnTo>
                <a:lnTo>
                  <a:pt x="249" y="152"/>
                </a:lnTo>
                <a:lnTo>
                  <a:pt x="249" y="152"/>
                </a:lnTo>
                <a:lnTo>
                  <a:pt x="249" y="153"/>
                </a:lnTo>
                <a:lnTo>
                  <a:pt x="249" y="153"/>
                </a:lnTo>
                <a:lnTo>
                  <a:pt x="250" y="152"/>
                </a:lnTo>
                <a:lnTo>
                  <a:pt x="250" y="151"/>
                </a:lnTo>
                <a:lnTo>
                  <a:pt x="250" y="151"/>
                </a:lnTo>
                <a:lnTo>
                  <a:pt x="250" y="152"/>
                </a:lnTo>
                <a:lnTo>
                  <a:pt x="250" y="151"/>
                </a:lnTo>
                <a:lnTo>
                  <a:pt x="250" y="151"/>
                </a:lnTo>
                <a:lnTo>
                  <a:pt x="250" y="152"/>
                </a:lnTo>
                <a:lnTo>
                  <a:pt x="250" y="152"/>
                </a:lnTo>
                <a:lnTo>
                  <a:pt x="250" y="152"/>
                </a:lnTo>
                <a:lnTo>
                  <a:pt x="250" y="150"/>
                </a:lnTo>
                <a:lnTo>
                  <a:pt x="251" y="151"/>
                </a:lnTo>
                <a:lnTo>
                  <a:pt x="251" y="152"/>
                </a:lnTo>
                <a:lnTo>
                  <a:pt x="251" y="151"/>
                </a:lnTo>
                <a:lnTo>
                  <a:pt x="251" y="151"/>
                </a:lnTo>
                <a:lnTo>
                  <a:pt x="251" y="152"/>
                </a:lnTo>
                <a:lnTo>
                  <a:pt x="251" y="152"/>
                </a:lnTo>
                <a:lnTo>
                  <a:pt x="251" y="151"/>
                </a:lnTo>
                <a:lnTo>
                  <a:pt x="251" y="152"/>
                </a:lnTo>
                <a:lnTo>
                  <a:pt x="251" y="152"/>
                </a:lnTo>
                <a:lnTo>
                  <a:pt x="251" y="152"/>
                </a:lnTo>
                <a:lnTo>
                  <a:pt x="251" y="152"/>
                </a:lnTo>
                <a:lnTo>
                  <a:pt x="252" y="152"/>
                </a:lnTo>
                <a:lnTo>
                  <a:pt x="252" y="152"/>
                </a:lnTo>
                <a:lnTo>
                  <a:pt x="252" y="153"/>
                </a:lnTo>
                <a:lnTo>
                  <a:pt x="252" y="153"/>
                </a:lnTo>
                <a:lnTo>
                  <a:pt x="252" y="152"/>
                </a:lnTo>
                <a:lnTo>
                  <a:pt x="252" y="151"/>
                </a:lnTo>
                <a:lnTo>
                  <a:pt x="252" y="151"/>
                </a:lnTo>
                <a:lnTo>
                  <a:pt x="252" y="152"/>
                </a:lnTo>
                <a:lnTo>
                  <a:pt x="252" y="152"/>
                </a:lnTo>
                <a:lnTo>
                  <a:pt x="252" y="152"/>
                </a:lnTo>
                <a:lnTo>
                  <a:pt x="253" y="153"/>
                </a:lnTo>
                <a:lnTo>
                  <a:pt x="253" y="151"/>
                </a:lnTo>
                <a:lnTo>
                  <a:pt x="253" y="152"/>
                </a:lnTo>
                <a:lnTo>
                  <a:pt x="253" y="152"/>
                </a:lnTo>
                <a:lnTo>
                  <a:pt x="253" y="151"/>
                </a:lnTo>
                <a:lnTo>
                  <a:pt x="253" y="152"/>
                </a:lnTo>
                <a:lnTo>
                  <a:pt x="253" y="151"/>
                </a:lnTo>
                <a:lnTo>
                  <a:pt x="253" y="152"/>
                </a:lnTo>
                <a:lnTo>
                  <a:pt x="253" y="151"/>
                </a:lnTo>
                <a:lnTo>
                  <a:pt x="253" y="152"/>
                </a:lnTo>
                <a:lnTo>
                  <a:pt x="253" y="151"/>
                </a:lnTo>
                <a:lnTo>
                  <a:pt x="254" y="151"/>
                </a:lnTo>
                <a:lnTo>
                  <a:pt x="254" y="152"/>
                </a:lnTo>
                <a:lnTo>
                  <a:pt x="254" y="151"/>
                </a:lnTo>
                <a:lnTo>
                  <a:pt x="254" y="152"/>
                </a:lnTo>
                <a:lnTo>
                  <a:pt x="254" y="151"/>
                </a:lnTo>
                <a:lnTo>
                  <a:pt x="254" y="153"/>
                </a:lnTo>
                <a:lnTo>
                  <a:pt x="254" y="152"/>
                </a:lnTo>
                <a:lnTo>
                  <a:pt x="254" y="153"/>
                </a:lnTo>
                <a:lnTo>
                  <a:pt x="254" y="152"/>
                </a:lnTo>
                <a:lnTo>
                  <a:pt x="254" y="152"/>
                </a:lnTo>
                <a:lnTo>
                  <a:pt x="255" y="151"/>
                </a:lnTo>
                <a:lnTo>
                  <a:pt x="255" y="152"/>
                </a:lnTo>
                <a:lnTo>
                  <a:pt x="255" y="153"/>
                </a:lnTo>
                <a:lnTo>
                  <a:pt x="255" y="152"/>
                </a:lnTo>
                <a:lnTo>
                  <a:pt x="255" y="153"/>
                </a:lnTo>
                <a:lnTo>
                  <a:pt x="255" y="153"/>
                </a:lnTo>
                <a:lnTo>
                  <a:pt x="255" y="152"/>
                </a:lnTo>
                <a:lnTo>
                  <a:pt x="255" y="152"/>
                </a:lnTo>
                <a:lnTo>
                  <a:pt x="255" y="153"/>
                </a:lnTo>
                <a:lnTo>
                  <a:pt x="255" y="152"/>
                </a:lnTo>
                <a:lnTo>
                  <a:pt x="255" y="153"/>
                </a:lnTo>
                <a:lnTo>
                  <a:pt x="256" y="153"/>
                </a:lnTo>
                <a:lnTo>
                  <a:pt x="256" y="153"/>
                </a:lnTo>
                <a:lnTo>
                  <a:pt x="256" y="153"/>
                </a:lnTo>
                <a:lnTo>
                  <a:pt x="256" y="153"/>
                </a:lnTo>
                <a:lnTo>
                  <a:pt x="256" y="153"/>
                </a:lnTo>
                <a:lnTo>
                  <a:pt x="256" y="153"/>
                </a:lnTo>
                <a:lnTo>
                  <a:pt x="256" y="153"/>
                </a:lnTo>
                <a:lnTo>
                  <a:pt x="256" y="153"/>
                </a:lnTo>
                <a:lnTo>
                  <a:pt x="256" y="152"/>
                </a:lnTo>
                <a:lnTo>
                  <a:pt x="256" y="153"/>
                </a:lnTo>
                <a:lnTo>
                  <a:pt x="256" y="153"/>
                </a:lnTo>
                <a:lnTo>
                  <a:pt x="257" y="153"/>
                </a:lnTo>
                <a:lnTo>
                  <a:pt x="257" y="152"/>
                </a:lnTo>
                <a:lnTo>
                  <a:pt x="257" y="153"/>
                </a:lnTo>
                <a:lnTo>
                  <a:pt x="257" y="153"/>
                </a:lnTo>
                <a:lnTo>
                  <a:pt x="257" y="153"/>
                </a:lnTo>
                <a:lnTo>
                  <a:pt x="257" y="153"/>
                </a:lnTo>
                <a:lnTo>
                  <a:pt x="257" y="153"/>
                </a:lnTo>
                <a:lnTo>
                  <a:pt x="257" y="153"/>
                </a:lnTo>
                <a:lnTo>
                  <a:pt x="257" y="152"/>
                </a:lnTo>
                <a:lnTo>
                  <a:pt x="257" y="153"/>
                </a:lnTo>
                <a:lnTo>
                  <a:pt x="258" y="153"/>
                </a:lnTo>
                <a:lnTo>
                  <a:pt x="258" y="155"/>
                </a:lnTo>
                <a:lnTo>
                  <a:pt x="258" y="153"/>
                </a:lnTo>
                <a:lnTo>
                  <a:pt x="258" y="153"/>
                </a:lnTo>
                <a:lnTo>
                  <a:pt x="258" y="152"/>
                </a:lnTo>
                <a:lnTo>
                  <a:pt x="258" y="152"/>
                </a:lnTo>
                <a:lnTo>
                  <a:pt x="258" y="152"/>
                </a:lnTo>
                <a:lnTo>
                  <a:pt x="258" y="155"/>
                </a:lnTo>
                <a:lnTo>
                  <a:pt x="258" y="152"/>
                </a:lnTo>
                <a:lnTo>
                  <a:pt x="258" y="153"/>
                </a:lnTo>
                <a:lnTo>
                  <a:pt x="258" y="153"/>
                </a:lnTo>
                <a:lnTo>
                  <a:pt x="259" y="153"/>
                </a:lnTo>
                <a:lnTo>
                  <a:pt x="259" y="153"/>
                </a:lnTo>
                <a:lnTo>
                  <a:pt x="259" y="153"/>
                </a:lnTo>
                <a:lnTo>
                  <a:pt x="259" y="153"/>
                </a:lnTo>
                <a:lnTo>
                  <a:pt x="259" y="153"/>
                </a:lnTo>
                <a:lnTo>
                  <a:pt x="259" y="153"/>
                </a:lnTo>
                <a:lnTo>
                  <a:pt x="259" y="153"/>
                </a:lnTo>
                <a:lnTo>
                  <a:pt x="259" y="152"/>
                </a:lnTo>
                <a:lnTo>
                  <a:pt x="259" y="152"/>
                </a:lnTo>
                <a:lnTo>
                  <a:pt x="259" y="153"/>
                </a:lnTo>
                <a:lnTo>
                  <a:pt x="260" y="153"/>
                </a:lnTo>
                <a:lnTo>
                  <a:pt x="260" y="153"/>
                </a:lnTo>
                <a:lnTo>
                  <a:pt x="260" y="153"/>
                </a:lnTo>
                <a:lnTo>
                  <a:pt x="260" y="152"/>
                </a:lnTo>
                <a:lnTo>
                  <a:pt x="260" y="153"/>
                </a:lnTo>
                <a:lnTo>
                  <a:pt x="260" y="153"/>
                </a:lnTo>
                <a:lnTo>
                  <a:pt x="260" y="153"/>
                </a:lnTo>
                <a:lnTo>
                  <a:pt x="260" y="153"/>
                </a:lnTo>
                <a:lnTo>
                  <a:pt x="260" y="153"/>
                </a:lnTo>
                <a:lnTo>
                  <a:pt x="260" y="153"/>
                </a:lnTo>
                <a:lnTo>
                  <a:pt x="260" y="152"/>
                </a:lnTo>
                <a:lnTo>
                  <a:pt x="261" y="153"/>
                </a:lnTo>
                <a:lnTo>
                  <a:pt x="261" y="151"/>
                </a:lnTo>
                <a:lnTo>
                  <a:pt x="261" y="152"/>
                </a:lnTo>
                <a:lnTo>
                  <a:pt x="261" y="153"/>
                </a:lnTo>
                <a:lnTo>
                  <a:pt x="261" y="153"/>
                </a:lnTo>
                <a:lnTo>
                  <a:pt x="261" y="153"/>
                </a:lnTo>
                <a:lnTo>
                  <a:pt x="261" y="153"/>
                </a:lnTo>
                <a:lnTo>
                  <a:pt x="261" y="153"/>
                </a:lnTo>
                <a:lnTo>
                  <a:pt x="261" y="152"/>
                </a:lnTo>
                <a:lnTo>
                  <a:pt x="261" y="153"/>
                </a:lnTo>
                <a:lnTo>
                  <a:pt x="262" y="152"/>
                </a:lnTo>
                <a:lnTo>
                  <a:pt x="262" y="153"/>
                </a:lnTo>
                <a:lnTo>
                  <a:pt x="262" y="152"/>
                </a:lnTo>
                <a:lnTo>
                  <a:pt x="262" y="153"/>
                </a:lnTo>
                <a:lnTo>
                  <a:pt x="262" y="153"/>
                </a:lnTo>
                <a:lnTo>
                  <a:pt x="262" y="153"/>
                </a:lnTo>
                <a:lnTo>
                  <a:pt x="262" y="153"/>
                </a:lnTo>
                <a:lnTo>
                  <a:pt x="262" y="153"/>
                </a:lnTo>
                <a:lnTo>
                  <a:pt x="262" y="154"/>
                </a:lnTo>
                <a:lnTo>
                  <a:pt x="262" y="153"/>
                </a:lnTo>
                <a:lnTo>
                  <a:pt x="262" y="153"/>
                </a:lnTo>
                <a:lnTo>
                  <a:pt x="263" y="153"/>
                </a:lnTo>
                <a:lnTo>
                  <a:pt x="263" y="152"/>
                </a:lnTo>
                <a:lnTo>
                  <a:pt x="263" y="153"/>
                </a:lnTo>
                <a:lnTo>
                  <a:pt x="263" y="153"/>
                </a:lnTo>
                <a:lnTo>
                  <a:pt x="263" y="153"/>
                </a:lnTo>
                <a:lnTo>
                  <a:pt x="263" y="153"/>
                </a:lnTo>
                <a:lnTo>
                  <a:pt x="263" y="153"/>
                </a:lnTo>
                <a:lnTo>
                  <a:pt x="263" y="153"/>
                </a:lnTo>
                <a:lnTo>
                  <a:pt x="263" y="156"/>
                </a:lnTo>
                <a:lnTo>
                  <a:pt x="263" y="155"/>
                </a:lnTo>
                <a:lnTo>
                  <a:pt x="264" y="155"/>
                </a:lnTo>
                <a:lnTo>
                  <a:pt x="264" y="153"/>
                </a:lnTo>
                <a:lnTo>
                  <a:pt x="264" y="153"/>
                </a:lnTo>
                <a:lnTo>
                  <a:pt x="264" y="153"/>
                </a:lnTo>
                <a:lnTo>
                  <a:pt x="264" y="154"/>
                </a:lnTo>
                <a:lnTo>
                  <a:pt x="264" y="153"/>
                </a:lnTo>
                <a:lnTo>
                  <a:pt x="264" y="153"/>
                </a:lnTo>
                <a:lnTo>
                  <a:pt x="264" y="155"/>
                </a:lnTo>
                <a:lnTo>
                  <a:pt x="264" y="155"/>
                </a:lnTo>
                <a:lnTo>
                  <a:pt x="264" y="153"/>
                </a:lnTo>
                <a:lnTo>
                  <a:pt x="264" y="155"/>
                </a:lnTo>
                <a:lnTo>
                  <a:pt x="265" y="155"/>
                </a:lnTo>
                <a:lnTo>
                  <a:pt x="265" y="153"/>
                </a:lnTo>
                <a:lnTo>
                  <a:pt x="265" y="154"/>
                </a:lnTo>
                <a:lnTo>
                  <a:pt x="265" y="154"/>
                </a:lnTo>
                <a:lnTo>
                  <a:pt x="265" y="154"/>
                </a:lnTo>
                <a:lnTo>
                  <a:pt x="265" y="155"/>
                </a:lnTo>
                <a:lnTo>
                  <a:pt x="265" y="154"/>
                </a:lnTo>
                <a:lnTo>
                  <a:pt x="265" y="155"/>
                </a:lnTo>
                <a:lnTo>
                  <a:pt x="265" y="155"/>
                </a:lnTo>
                <a:lnTo>
                  <a:pt x="265" y="155"/>
                </a:lnTo>
                <a:lnTo>
                  <a:pt x="265" y="155"/>
                </a:lnTo>
                <a:lnTo>
                  <a:pt x="266" y="153"/>
                </a:lnTo>
                <a:lnTo>
                  <a:pt x="266" y="155"/>
                </a:lnTo>
                <a:lnTo>
                  <a:pt x="266" y="153"/>
                </a:lnTo>
                <a:lnTo>
                  <a:pt x="266" y="155"/>
                </a:lnTo>
                <a:lnTo>
                  <a:pt x="266" y="155"/>
                </a:lnTo>
                <a:lnTo>
                  <a:pt x="266" y="153"/>
                </a:lnTo>
                <a:lnTo>
                  <a:pt x="266" y="154"/>
                </a:lnTo>
                <a:lnTo>
                  <a:pt x="266" y="155"/>
                </a:lnTo>
                <a:lnTo>
                  <a:pt x="266" y="154"/>
                </a:lnTo>
                <a:lnTo>
                  <a:pt x="266" y="154"/>
                </a:lnTo>
                <a:lnTo>
                  <a:pt x="267" y="153"/>
                </a:lnTo>
                <a:lnTo>
                  <a:pt x="267" y="153"/>
                </a:lnTo>
                <a:lnTo>
                  <a:pt x="267" y="153"/>
                </a:lnTo>
                <a:lnTo>
                  <a:pt x="267" y="153"/>
                </a:lnTo>
                <a:lnTo>
                  <a:pt x="267" y="155"/>
                </a:lnTo>
                <a:lnTo>
                  <a:pt x="267" y="153"/>
                </a:lnTo>
                <a:lnTo>
                  <a:pt x="267" y="153"/>
                </a:lnTo>
                <a:lnTo>
                  <a:pt x="267" y="154"/>
                </a:lnTo>
                <a:lnTo>
                  <a:pt x="267" y="153"/>
                </a:lnTo>
                <a:lnTo>
                  <a:pt x="267" y="155"/>
                </a:lnTo>
                <a:lnTo>
                  <a:pt x="267" y="154"/>
                </a:lnTo>
                <a:lnTo>
                  <a:pt x="268" y="153"/>
                </a:lnTo>
                <a:lnTo>
                  <a:pt x="268" y="153"/>
                </a:lnTo>
                <a:lnTo>
                  <a:pt x="268" y="155"/>
                </a:lnTo>
                <a:lnTo>
                  <a:pt x="268" y="153"/>
                </a:lnTo>
                <a:lnTo>
                  <a:pt x="268" y="155"/>
                </a:lnTo>
                <a:lnTo>
                  <a:pt x="268" y="155"/>
                </a:lnTo>
                <a:lnTo>
                  <a:pt x="268" y="155"/>
                </a:lnTo>
                <a:lnTo>
                  <a:pt x="268" y="154"/>
                </a:lnTo>
                <a:lnTo>
                  <a:pt x="268" y="155"/>
                </a:lnTo>
                <a:lnTo>
                  <a:pt x="268" y="153"/>
                </a:lnTo>
                <a:lnTo>
                  <a:pt x="269" y="154"/>
                </a:lnTo>
                <a:lnTo>
                  <a:pt x="269" y="155"/>
                </a:lnTo>
                <a:lnTo>
                  <a:pt x="269" y="154"/>
                </a:lnTo>
                <a:lnTo>
                  <a:pt x="269" y="154"/>
                </a:lnTo>
                <a:lnTo>
                  <a:pt x="269" y="153"/>
                </a:lnTo>
                <a:lnTo>
                  <a:pt x="269" y="153"/>
                </a:lnTo>
                <a:lnTo>
                  <a:pt x="269" y="153"/>
                </a:lnTo>
                <a:lnTo>
                  <a:pt x="269" y="155"/>
                </a:lnTo>
                <a:lnTo>
                  <a:pt x="269" y="154"/>
                </a:lnTo>
                <a:lnTo>
                  <a:pt x="269" y="153"/>
                </a:lnTo>
                <a:lnTo>
                  <a:pt x="269" y="153"/>
                </a:lnTo>
                <a:lnTo>
                  <a:pt x="270" y="155"/>
                </a:lnTo>
                <a:lnTo>
                  <a:pt x="270" y="154"/>
                </a:lnTo>
                <a:lnTo>
                  <a:pt x="270" y="156"/>
                </a:lnTo>
                <a:lnTo>
                  <a:pt x="270" y="154"/>
                </a:lnTo>
                <a:lnTo>
                  <a:pt x="270" y="155"/>
                </a:lnTo>
                <a:lnTo>
                  <a:pt x="270" y="155"/>
                </a:lnTo>
                <a:lnTo>
                  <a:pt x="270" y="156"/>
                </a:lnTo>
                <a:lnTo>
                  <a:pt x="270" y="155"/>
                </a:lnTo>
                <a:lnTo>
                  <a:pt x="270" y="156"/>
                </a:lnTo>
                <a:lnTo>
                  <a:pt x="270" y="156"/>
                </a:lnTo>
                <a:lnTo>
                  <a:pt x="271" y="156"/>
                </a:lnTo>
                <a:lnTo>
                  <a:pt x="271" y="155"/>
                </a:lnTo>
                <a:lnTo>
                  <a:pt x="271" y="156"/>
                </a:lnTo>
                <a:lnTo>
                  <a:pt x="271" y="156"/>
                </a:lnTo>
                <a:lnTo>
                  <a:pt x="271" y="156"/>
                </a:lnTo>
                <a:lnTo>
                  <a:pt x="271" y="156"/>
                </a:lnTo>
                <a:lnTo>
                  <a:pt x="271" y="155"/>
                </a:lnTo>
                <a:lnTo>
                  <a:pt x="271" y="156"/>
                </a:lnTo>
                <a:lnTo>
                  <a:pt x="271" y="156"/>
                </a:lnTo>
                <a:lnTo>
                  <a:pt x="271" y="156"/>
                </a:lnTo>
                <a:lnTo>
                  <a:pt x="271" y="156"/>
                </a:lnTo>
                <a:lnTo>
                  <a:pt x="272" y="156"/>
                </a:lnTo>
                <a:lnTo>
                  <a:pt x="272" y="156"/>
                </a:lnTo>
                <a:lnTo>
                  <a:pt x="272" y="157"/>
                </a:lnTo>
                <a:lnTo>
                  <a:pt x="272" y="155"/>
                </a:lnTo>
                <a:lnTo>
                  <a:pt x="272" y="156"/>
                </a:lnTo>
                <a:lnTo>
                  <a:pt x="272" y="153"/>
                </a:lnTo>
                <a:lnTo>
                  <a:pt x="272" y="154"/>
                </a:lnTo>
                <a:lnTo>
                  <a:pt x="272" y="156"/>
                </a:lnTo>
                <a:lnTo>
                  <a:pt x="272" y="154"/>
                </a:lnTo>
                <a:lnTo>
                  <a:pt x="272" y="157"/>
                </a:lnTo>
                <a:lnTo>
                  <a:pt x="273" y="156"/>
                </a:lnTo>
                <a:lnTo>
                  <a:pt x="273" y="156"/>
                </a:lnTo>
                <a:lnTo>
                  <a:pt x="273" y="155"/>
                </a:lnTo>
                <a:lnTo>
                  <a:pt x="273" y="156"/>
                </a:lnTo>
                <a:lnTo>
                  <a:pt x="273" y="156"/>
                </a:lnTo>
                <a:lnTo>
                  <a:pt x="273" y="155"/>
                </a:lnTo>
                <a:lnTo>
                  <a:pt x="273" y="155"/>
                </a:lnTo>
                <a:lnTo>
                  <a:pt x="273" y="156"/>
                </a:lnTo>
                <a:lnTo>
                  <a:pt x="273" y="156"/>
                </a:lnTo>
                <a:lnTo>
                  <a:pt x="273" y="156"/>
                </a:lnTo>
                <a:lnTo>
                  <a:pt x="273" y="155"/>
                </a:lnTo>
                <a:lnTo>
                  <a:pt x="274" y="156"/>
                </a:lnTo>
                <a:lnTo>
                  <a:pt x="274" y="153"/>
                </a:lnTo>
                <a:lnTo>
                  <a:pt x="274" y="155"/>
                </a:lnTo>
                <a:lnTo>
                  <a:pt x="274" y="155"/>
                </a:lnTo>
                <a:lnTo>
                  <a:pt x="274" y="155"/>
                </a:lnTo>
                <a:lnTo>
                  <a:pt x="274" y="156"/>
                </a:lnTo>
                <a:lnTo>
                  <a:pt x="274" y="155"/>
                </a:lnTo>
                <a:lnTo>
                  <a:pt x="274" y="155"/>
                </a:lnTo>
                <a:lnTo>
                  <a:pt x="274" y="155"/>
                </a:lnTo>
                <a:lnTo>
                  <a:pt x="274" y="155"/>
                </a:lnTo>
                <a:lnTo>
                  <a:pt x="274" y="155"/>
                </a:lnTo>
                <a:lnTo>
                  <a:pt x="275" y="157"/>
                </a:lnTo>
                <a:lnTo>
                  <a:pt x="275" y="156"/>
                </a:lnTo>
                <a:lnTo>
                  <a:pt x="275" y="157"/>
                </a:lnTo>
                <a:lnTo>
                  <a:pt x="275" y="157"/>
                </a:lnTo>
                <a:lnTo>
                  <a:pt x="275" y="156"/>
                </a:lnTo>
                <a:lnTo>
                  <a:pt x="275" y="155"/>
                </a:lnTo>
                <a:lnTo>
                  <a:pt x="275" y="156"/>
                </a:lnTo>
                <a:lnTo>
                  <a:pt x="275" y="156"/>
                </a:lnTo>
                <a:lnTo>
                  <a:pt x="275" y="156"/>
                </a:lnTo>
                <a:lnTo>
                  <a:pt x="275" y="155"/>
                </a:lnTo>
                <a:lnTo>
                  <a:pt x="276" y="156"/>
                </a:lnTo>
                <a:lnTo>
                  <a:pt x="276" y="156"/>
                </a:lnTo>
                <a:lnTo>
                  <a:pt x="276" y="155"/>
                </a:lnTo>
                <a:lnTo>
                  <a:pt x="276" y="156"/>
                </a:lnTo>
                <a:lnTo>
                  <a:pt x="276" y="155"/>
                </a:lnTo>
                <a:lnTo>
                  <a:pt x="276" y="155"/>
                </a:lnTo>
                <a:lnTo>
                  <a:pt x="276" y="154"/>
                </a:lnTo>
                <a:lnTo>
                  <a:pt x="276" y="155"/>
                </a:lnTo>
                <a:lnTo>
                  <a:pt x="276" y="154"/>
                </a:lnTo>
                <a:lnTo>
                  <a:pt x="276" y="155"/>
                </a:lnTo>
                <a:lnTo>
                  <a:pt x="276" y="157"/>
                </a:lnTo>
                <a:lnTo>
                  <a:pt x="277" y="156"/>
                </a:lnTo>
                <a:lnTo>
                  <a:pt x="277" y="156"/>
                </a:lnTo>
                <a:lnTo>
                  <a:pt x="277" y="156"/>
                </a:lnTo>
                <a:lnTo>
                  <a:pt x="277" y="154"/>
                </a:lnTo>
                <a:lnTo>
                  <a:pt x="277" y="156"/>
                </a:lnTo>
                <a:lnTo>
                  <a:pt x="277" y="154"/>
                </a:lnTo>
                <a:lnTo>
                  <a:pt x="277" y="156"/>
                </a:lnTo>
                <a:lnTo>
                  <a:pt x="277" y="154"/>
                </a:lnTo>
                <a:lnTo>
                  <a:pt x="277" y="154"/>
                </a:lnTo>
                <a:lnTo>
                  <a:pt x="277" y="156"/>
                </a:lnTo>
                <a:lnTo>
                  <a:pt x="278" y="155"/>
                </a:lnTo>
                <a:lnTo>
                  <a:pt x="278" y="154"/>
                </a:lnTo>
                <a:lnTo>
                  <a:pt x="278" y="154"/>
                </a:lnTo>
                <a:lnTo>
                  <a:pt x="278" y="155"/>
                </a:lnTo>
                <a:lnTo>
                  <a:pt x="278" y="154"/>
                </a:lnTo>
                <a:lnTo>
                  <a:pt x="278" y="154"/>
                </a:lnTo>
                <a:lnTo>
                  <a:pt x="278" y="156"/>
                </a:lnTo>
                <a:lnTo>
                  <a:pt x="278" y="155"/>
                </a:lnTo>
                <a:lnTo>
                  <a:pt x="278" y="155"/>
                </a:lnTo>
                <a:lnTo>
                  <a:pt x="278" y="156"/>
                </a:lnTo>
                <a:lnTo>
                  <a:pt x="278" y="156"/>
                </a:lnTo>
                <a:lnTo>
                  <a:pt x="279" y="156"/>
                </a:lnTo>
                <a:lnTo>
                  <a:pt x="279" y="156"/>
                </a:lnTo>
                <a:lnTo>
                  <a:pt x="279" y="157"/>
                </a:lnTo>
                <a:lnTo>
                  <a:pt x="279" y="155"/>
                </a:lnTo>
                <a:lnTo>
                  <a:pt x="279" y="155"/>
                </a:lnTo>
                <a:lnTo>
                  <a:pt x="279" y="155"/>
                </a:lnTo>
                <a:lnTo>
                  <a:pt x="279" y="156"/>
                </a:lnTo>
                <a:lnTo>
                  <a:pt x="279" y="157"/>
                </a:lnTo>
                <a:lnTo>
                  <a:pt x="279" y="155"/>
                </a:lnTo>
                <a:lnTo>
                  <a:pt x="279" y="155"/>
                </a:lnTo>
                <a:lnTo>
                  <a:pt x="280" y="155"/>
                </a:lnTo>
                <a:lnTo>
                  <a:pt x="280" y="157"/>
                </a:lnTo>
                <a:lnTo>
                  <a:pt x="280" y="155"/>
                </a:lnTo>
                <a:lnTo>
                  <a:pt x="280" y="156"/>
                </a:lnTo>
                <a:lnTo>
                  <a:pt x="280" y="155"/>
                </a:lnTo>
                <a:lnTo>
                  <a:pt x="280" y="155"/>
                </a:lnTo>
                <a:lnTo>
                  <a:pt x="280" y="157"/>
                </a:lnTo>
                <a:lnTo>
                  <a:pt x="280" y="156"/>
                </a:lnTo>
                <a:lnTo>
                  <a:pt x="280" y="157"/>
                </a:lnTo>
                <a:lnTo>
                  <a:pt x="280" y="156"/>
                </a:lnTo>
                <a:lnTo>
                  <a:pt x="280" y="156"/>
                </a:lnTo>
                <a:lnTo>
                  <a:pt x="281" y="157"/>
                </a:lnTo>
                <a:lnTo>
                  <a:pt x="281" y="156"/>
                </a:lnTo>
                <a:lnTo>
                  <a:pt x="281" y="156"/>
                </a:lnTo>
                <a:lnTo>
                  <a:pt x="281" y="156"/>
                </a:lnTo>
                <a:lnTo>
                  <a:pt x="281" y="157"/>
                </a:lnTo>
                <a:lnTo>
                  <a:pt x="281" y="157"/>
                </a:lnTo>
                <a:lnTo>
                  <a:pt x="281" y="156"/>
                </a:lnTo>
                <a:lnTo>
                  <a:pt x="281" y="156"/>
                </a:lnTo>
                <a:lnTo>
                  <a:pt x="281" y="156"/>
                </a:lnTo>
                <a:lnTo>
                  <a:pt x="281" y="156"/>
                </a:lnTo>
                <a:lnTo>
                  <a:pt x="282" y="157"/>
                </a:lnTo>
                <a:lnTo>
                  <a:pt x="282" y="157"/>
                </a:lnTo>
                <a:lnTo>
                  <a:pt x="282" y="157"/>
                </a:lnTo>
                <a:lnTo>
                  <a:pt x="282" y="157"/>
                </a:lnTo>
                <a:lnTo>
                  <a:pt x="282" y="156"/>
                </a:lnTo>
                <a:lnTo>
                  <a:pt x="282" y="156"/>
                </a:lnTo>
                <a:lnTo>
                  <a:pt x="282" y="157"/>
                </a:lnTo>
                <a:lnTo>
                  <a:pt x="282" y="157"/>
                </a:lnTo>
                <a:lnTo>
                  <a:pt x="282" y="157"/>
                </a:lnTo>
                <a:lnTo>
                  <a:pt x="282" y="156"/>
                </a:lnTo>
                <a:lnTo>
                  <a:pt x="282" y="157"/>
                </a:lnTo>
                <a:lnTo>
                  <a:pt x="283" y="157"/>
                </a:lnTo>
                <a:lnTo>
                  <a:pt x="283" y="156"/>
                </a:lnTo>
                <a:lnTo>
                  <a:pt x="283" y="157"/>
                </a:lnTo>
                <a:lnTo>
                  <a:pt x="283" y="157"/>
                </a:lnTo>
                <a:lnTo>
                  <a:pt x="283" y="157"/>
                </a:lnTo>
                <a:lnTo>
                  <a:pt x="283" y="156"/>
                </a:lnTo>
                <a:lnTo>
                  <a:pt x="283" y="156"/>
                </a:lnTo>
                <a:lnTo>
                  <a:pt x="283" y="157"/>
                </a:lnTo>
                <a:lnTo>
                  <a:pt x="283" y="155"/>
                </a:lnTo>
                <a:lnTo>
                  <a:pt x="283" y="155"/>
                </a:lnTo>
                <a:lnTo>
                  <a:pt x="284" y="156"/>
                </a:lnTo>
                <a:lnTo>
                  <a:pt x="284" y="157"/>
                </a:lnTo>
                <a:lnTo>
                  <a:pt x="284" y="157"/>
                </a:lnTo>
                <a:lnTo>
                  <a:pt x="284" y="156"/>
                </a:lnTo>
                <a:lnTo>
                  <a:pt x="284" y="155"/>
                </a:lnTo>
                <a:lnTo>
                  <a:pt x="284" y="156"/>
                </a:lnTo>
                <a:lnTo>
                  <a:pt x="284" y="156"/>
                </a:lnTo>
                <a:lnTo>
                  <a:pt x="284" y="156"/>
                </a:lnTo>
                <a:lnTo>
                  <a:pt x="284" y="157"/>
                </a:lnTo>
                <a:lnTo>
                  <a:pt x="284" y="157"/>
                </a:lnTo>
                <a:lnTo>
                  <a:pt x="284" y="156"/>
                </a:lnTo>
                <a:lnTo>
                  <a:pt x="285" y="155"/>
                </a:lnTo>
                <a:lnTo>
                  <a:pt x="285" y="156"/>
                </a:lnTo>
                <a:lnTo>
                  <a:pt x="285" y="157"/>
                </a:lnTo>
                <a:lnTo>
                  <a:pt x="285" y="155"/>
                </a:lnTo>
                <a:lnTo>
                  <a:pt x="285" y="155"/>
                </a:lnTo>
                <a:lnTo>
                  <a:pt x="285" y="157"/>
                </a:lnTo>
                <a:lnTo>
                  <a:pt x="285" y="156"/>
                </a:lnTo>
                <a:lnTo>
                  <a:pt x="285" y="155"/>
                </a:lnTo>
                <a:lnTo>
                  <a:pt x="285" y="157"/>
                </a:lnTo>
                <a:lnTo>
                  <a:pt x="285" y="156"/>
                </a:lnTo>
                <a:lnTo>
                  <a:pt x="285" y="157"/>
                </a:lnTo>
                <a:lnTo>
                  <a:pt x="286" y="157"/>
                </a:lnTo>
                <a:lnTo>
                  <a:pt x="286" y="156"/>
                </a:lnTo>
                <a:lnTo>
                  <a:pt x="286" y="157"/>
                </a:lnTo>
                <a:lnTo>
                  <a:pt x="286" y="157"/>
                </a:lnTo>
                <a:lnTo>
                  <a:pt x="286" y="156"/>
                </a:lnTo>
                <a:lnTo>
                  <a:pt x="286" y="156"/>
                </a:lnTo>
                <a:lnTo>
                  <a:pt x="286" y="159"/>
                </a:lnTo>
                <a:lnTo>
                  <a:pt x="286" y="158"/>
                </a:lnTo>
                <a:lnTo>
                  <a:pt x="286" y="156"/>
                </a:lnTo>
                <a:lnTo>
                  <a:pt x="286" y="156"/>
                </a:lnTo>
                <a:lnTo>
                  <a:pt x="287" y="156"/>
                </a:lnTo>
                <a:lnTo>
                  <a:pt x="287" y="156"/>
                </a:lnTo>
                <a:lnTo>
                  <a:pt x="287" y="153"/>
                </a:lnTo>
                <a:lnTo>
                  <a:pt x="287" y="155"/>
                </a:lnTo>
                <a:lnTo>
                  <a:pt x="288" y="156"/>
                </a:lnTo>
                <a:lnTo>
                  <a:pt x="288" y="157"/>
                </a:lnTo>
                <a:lnTo>
                  <a:pt x="288" y="156"/>
                </a:lnTo>
                <a:lnTo>
                  <a:pt x="288" y="157"/>
                </a:lnTo>
                <a:lnTo>
                  <a:pt x="289" y="156"/>
                </a:lnTo>
                <a:lnTo>
                  <a:pt x="289" y="155"/>
                </a:lnTo>
                <a:lnTo>
                  <a:pt x="289" y="153"/>
                </a:lnTo>
                <a:lnTo>
                  <a:pt x="289" y="153"/>
                </a:lnTo>
                <a:lnTo>
                  <a:pt x="289" y="155"/>
                </a:lnTo>
                <a:lnTo>
                  <a:pt x="289" y="155"/>
                </a:lnTo>
                <a:lnTo>
                  <a:pt x="289" y="155"/>
                </a:lnTo>
                <a:lnTo>
                  <a:pt x="289" y="155"/>
                </a:lnTo>
                <a:lnTo>
                  <a:pt x="289" y="157"/>
                </a:lnTo>
                <a:lnTo>
                  <a:pt x="289" y="155"/>
                </a:lnTo>
                <a:lnTo>
                  <a:pt x="289" y="156"/>
                </a:lnTo>
                <a:lnTo>
                  <a:pt x="290" y="156"/>
                </a:lnTo>
                <a:lnTo>
                  <a:pt x="290" y="156"/>
                </a:lnTo>
                <a:lnTo>
                  <a:pt x="290" y="155"/>
                </a:lnTo>
                <a:lnTo>
                  <a:pt x="290" y="155"/>
                </a:lnTo>
                <a:lnTo>
                  <a:pt x="290" y="157"/>
                </a:lnTo>
                <a:lnTo>
                  <a:pt x="290" y="156"/>
                </a:lnTo>
                <a:lnTo>
                  <a:pt x="290" y="155"/>
                </a:lnTo>
                <a:lnTo>
                  <a:pt x="290" y="155"/>
                </a:lnTo>
                <a:lnTo>
                  <a:pt x="290" y="155"/>
                </a:lnTo>
                <a:lnTo>
                  <a:pt x="290" y="156"/>
                </a:lnTo>
                <a:lnTo>
                  <a:pt x="291" y="156"/>
                </a:lnTo>
                <a:lnTo>
                  <a:pt x="291" y="155"/>
                </a:lnTo>
                <a:lnTo>
                  <a:pt x="291" y="155"/>
                </a:lnTo>
                <a:lnTo>
                  <a:pt x="291" y="155"/>
                </a:lnTo>
                <a:lnTo>
                  <a:pt x="293" y="137"/>
                </a:lnTo>
                <a:lnTo>
                  <a:pt x="293" y="141"/>
                </a:lnTo>
                <a:lnTo>
                  <a:pt x="293" y="144"/>
                </a:lnTo>
                <a:lnTo>
                  <a:pt x="293" y="148"/>
                </a:lnTo>
                <a:lnTo>
                  <a:pt x="293" y="152"/>
                </a:lnTo>
                <a:lnTo>
                  <a:pt x="293" y="152"/>
                </a:lnTo>
                <a:lnTo>
                  <a:pt x="293" y="152"/>
                </a:lnTo>
                <a:lnTo>
                  <a:pt x="293" y="137"/>
                </a:lnTo>
                <a:lnTo>
                  <a:pt x="294" y="141"/>
                </a:lnTo>
                <a:lnTo>
                  <a:pt x="294" y="144"/>
                </a:lnTo>
                <a:lnTo>
                  <a:pt x="294" y="147"/>
                </a:lnTo>
                <a:lnTo>
                  <a:pt x="294" y="149"/>
                </a:lnTo>
                <a:lnTo>
                  <a:pt x="294" y="151"/>
                </a:lnTo>
                <a:lnTo>
                  <a:pt x="294" y="152"/>
                </a:lnTo>
                <a:lnTo>
                  <a:pt x="295" y="152"/>
                </a:lnTo>
                <a:lnTo>
                  <a:pt x="295" y="152"/>
                </a:lnTo>
                <a:lnTo>
                  <a:pt x="295" y="152"/>
                </a:lnTo>
                <a:lnTo>
                  <a:pt x="295" y="152"/>
                </a:lnTo>
                <a:lnTo>
                  <a:pt x="295" y="152"/>
                </a:lnTo>
                <a:lnTo>
                  <a:pt x="295" y="152"/>
                </a:lnTo>
                <a:lnTo>
                  <a:pt x="295" y="153"/>
                </a:lnTo>
                <a:lnTo>
                  <a:pt x="295" y="153"/>
                </a:lnTo>
                <a:lnTo>
                  <a:pt x="295" y="153"/>
                </a:lnTo>
                <a:lnTo>
                  <a:pt x="295" y="153"/>
                </a:lnTo>
                <a:lnTo>
                  <a:pt x="295" y="153"/>
                </a:lnTo>
                <a:lnTo>
                  <a:pt x="296" y="153"/>
                </a:lnTo>
                <a:lnTo>
                  <a:pt x="296" y="154"/>
                </a:lnTo>
                <a:lnTo>
                  <a:pt x="296" y="152"/>
                </a:lnTo>
                <a:lnTo>
                  <a:pt x="296" y="152"/>
                </a:lnTo>
                <a:lnTo>
                  <a:pt x="296" y="152"/>
                </a:lnTo>
                <a:lnTo>
                  <a:pt x="296" y="152"/>
                </a:lnTo>
                <a:lnTo>
                  <a:pt x="296" y="152"/>
                </a:lnTo>
                <a:lnTo>
                  <a:pt x="296" y="152"/>
                </a:lnTo>
                <a:lnTo>
                  <a:pt x="296" y="153"/>
                </a:lnTo>
                <a:lnTo>
                  <a:pt x="296" y="152"/>
                </a:lnTo>
                <a:lnTo>
                  <a:pt x="296" y="152"/>
                </a:lnTo>
                <a:lnTo>
                  <a:pt x="297" y="153"/>
                </a:lnTo>
                <a:lnTo>
                  <a:pt x="297" y="152"/>
                </a:lnTo>
                <a:lnTo>
                  <a:pt x="297" y="152"/>
                </a:lnTo>
                <a:lnTo>
                  <a:pt x="297" y="152"/>
                </a:lnTo>
                <a:lnTo>
                  <a:pt x="297" y="152"/>
                </a:lnTo>
                <a:lnTo>
                  <a:pt x="297" y="151"/>
                </a:lnTo>
                <a:lnTo>
                  <a:pt x="297" y="152"/>
                </a:lnTo>
                <a:lnTo>
                  <a:pt x="297" y="152"/>
                </a:lnTo>
                <a:lnTo>
                  <a:pt x="297" y="152"/>
                </a:lnTo>
                <a:lnTo>
                  <a:pt x="297" y="152"/>
                </a:lnTo>
                <a:lnTo>
                  <a:pt x="298" y="151"/>
                </a:lnTo>
                <a:lnTo>
                  <a:pt x="298" y="152"/>
                </a:lnTo>
                <a:lnTo>
                  <a:pt x="298" y="151"/>
                </a:lnTo>
                <a:lnTo>
                  <a:pt x="298" y="153"/>
                </a:lnTo>
                <a:lnTo>
                  <a:pt x="298" y="152"/>
                </a:lnTo>
                <a:lnTo>
                  <a:pt x="298" y="151"/>
                </a:lnTo>
                <a:lnTo>
                  <a:pt x="298" y="152"/>
                </a:lnTo>
                <a:lnTo>
                  <a:pt x="298" y="151"/>
                </a:lnTo>
                <a:lnTo>
                  <a:pt x="298" y="152"/>
                </a:lnTo>
                <a:lnTo>
                  <a:pt x="298" y="151"/>
                </a:lnTo>
                <a:lnTo>
                  <a:pt x="298" y="152"/>
                </a:lnTo>
                <a:lnTo>
                  <a:pt x="299" y="153"/>
                </a:lnTo>
                <a:lnTo>
                  <a:pt x="299" y="152"/>
                </a:lnTo>
                <a:lnTo>
                  <a:pt x="299" y="152"/>
                </a:lnTo>
                <a:lnTo>
                  <a:pt x="299" y="153"/>
                </a:lnTo>
                <a:lnTo>
                  <a:pt x="299" y="152"/>
                </a:lnTo>
                <a:lnTo>
                  <a:pt x="299" y="153"/>
                </a:lnTo>
                <a:lnTo>
                  <a:pt x="299" y="152"/>
                </a:lnTo>
                <a:lnTo>
                  <a:pt x="299" y="152"/>
                </a:lnTo>
                <a:lnTo>
                  <a:pt x="299" y="152"/>
                </a:lnTo>
                <a:lnTo>
                  <a:pt x="299" y="152"/>
                </a:lnTo>
                <a:lnTo>
                  <a:pt x="300" y="152"/>
                </a:lnTo>
                <a:lnTo>
                  <a:pt x="300" y="152"/>
                </a:lnTo>
                <a:lnTo>
                  <a:pt x="300" y="152"/>
                </a:lnTo>
                <a:lnTo>
                  <a:pt x="300" y="152"/>
                </a:lnTo>
                <a:lnTo>
                  <a:pt x="300" y="152"/>
                </a:lnTo>
                <a:lnTo>
                  <a:pt x="300" y="153"/>
                </a:lnTo>
                <a:lnTo>
                  <a:pt x="300" y="153"/>
                </a:lnTo>
                <a:lnTo>
                  <a:pt x="300" y="153"/>
                </a:lnTo>
                <a:lnTo>
                  <a:pt x="300" y="153"/>
                </a:lnTo>
                <a:lnTo>
                  <a:pt x="300" y="153"/>
                </a:lnTo>
                <a:lnTo>
                  <a:pt x="300" y="153"/>
                </a:lnTo>
                <a:lnTo>
                  <a:pt x="301" y="152"/>
                </a:lnTo>
                <a:lnTo>
                  <a:pt x="301" y="154"/>
                </a:lnTo>
                <a:lnTo>
                  <a:pt x="301" y="153"/>
                </a:lnTo>
                <a:lnTo>
                  <a:pt x="301" y="152"/>
                </a:lnTo>
                <a:lnTo>
                  <a:pt x="301" y="153"/>
                </a:lnTo>
                <a:lnTo>
                  <a:pt x="301" y="153"/>
                </a:lnTo>
                <a:lnTo>
                  <a:pt x="301" y="152"/>
                </a:lnTo>
                <a:lnTo>
                  <a:pt x="301" y="153"/>
                </a:lnTo>
                <a:lnTo>
                  <a:pt x="301" y="152"/>
                </a:lnTo>
                <a:lnTo>
                  <a:pt x="301" y="153"/>
                </a:lnTo>
                <a:lnTo>
                  <a:pt x="302" y="153"/>
                </a:lnTo>
                <a:lnTo>
                  <a:pt x="302" y="153"/>
                </a:lnTo>
                <a:lnTo>
                  <a:pt x="302" y="152"/>
                </a:lnTo>
                <a:lnTo>
                  <a:pt x="302" y="152"/>
                </a:lnTo>
                <a:lnTo>
                  <a:pt x="302" y="152"/>
                </a:lnTo>
                <a:lnTo>
                  <a:pt x="302" y="152"/>
                </a:lnTo>
                <a:lnTo>
                  <a:pt x="302" y="153"/>
                </a:lnTo>
                <a:lnTo>
                  <a:pt x="302" y="153"/>
                </a:lnTo>
                <a:lnTo>
                  <a:pt x="302" y="152"/>
                </a:lnTo>
                <a:lnTo>
                  <a:pt x="302" y="152"/>
                </a:lnTo>
                <a:lnTo>
                  <a:pt x="302" y="153"/>
                </a:lnTo>
                <a:lnTo>
                  <a:pt x="303" y="153"/>
                </a:lnTo>
                <a:lnTo>
                  <a:pt x="303" y="152"/>
                </a:lnTo>
                <a:lnTo>
                  <a:pt x="303" y="153"/>
                </a:lnTo>
                <a:lnTo>
                  <a:pt x="303" y="153"/>
                </a:lnTo>
                <a:lnTo>
                  <a:pt x="303" y="152"/>
                </a:lnTo>
                <a:lnTo>
                  <a:pt x="303" y="153"/>
                </a:lnTo>
                <a:lnTo>
                  <a:pt x="303" y="153"/>
                </a:lnTo>
                <a:lnTo>
                  <a:pt x="303" y="152"/>
                </a:lnTo>
                <a:lnTo>
                  <a:pt x="303" y="153"/>
                </a:lnTo>
                <a:lnTo>
                  <a:pt x="303" y="153"/>
                </a:lnTo>
                <a:lnTo>
                  <a:pt x="304" y="153"/>
                </a:lnTo>
                <a:lnTo>
                  <a:pt x="304" y="152"/>
                </a:lnTo>
                <a:lnTo>
                  <a:pt x="304" y="152"/>
                </a:lnTo>
                <a:lnTo>
                  <a:pt x="304" y="152"/>
                </a:lnTo>
                <a:lnTo>
                  <a:pt x="304" y="152"/>
                </a:lnTo>
                <a:lnTo>
                  <a:pt x="304" y="151"/>
                </a:lnTo>
                <a:lnTo>
                  <a:pt x="304" y="153"/>
                </a:lnTo>
                <a:lnTo>
                  <a:pt x="304" y="152"/>
                </a:lnTo>
                <a:lnTo>
                  <a:pt x="304" y="152"/>
                </a:lnTo>
                <a:lnTo>
                  <a:pt x="304" y="151"/>
                </a:lnTo>
                <a:lnTo>
                  <a:pt x="304" y="153"/>
                </a:lnTo>
                <a:lnTo>
                  <a:pt x="305" y="152"/>
                </a:lnTo>
                <a:lnTo>
                  <a:pt x="305" y="152"/>
                </a:lnTo>
                <a:lnTo>
                  <a:pt x="305" y="152"/>
                </a:lnTo>
                <a:lnTo>
                  <a:pt x="305" y="153"/>
                </a:lnTo>
                <a:lnTo>
                  <a:pt x="305" y="152"/>
                </a:lnTo>
                <a:lnTo>
                  <a:pt x="305" y="152"/>
                </a:lnTo>
                <a:lnTo>
                  <a:pt x="305" y="152"/>
                </a:lnTo>
                <a:lnTo>
                  <a:pt x="305" y="152"/>
                </a:lnTo>
                <a:lnTo>
                  <a:pt x="305" y="151"/>
                </a:lnTo>
                <a:lnTo>
                  <a:pt x="305" y="152"/>
                </a:lnTo>
                <a:lnTo>
                  <a:pt x="305" y="152"/>
                </a:lnTo>
                <a:lnTo>
                  <a:pt x="306" y="152"/>
                </a:lnTo>
                <a:lnTo>
                  <a:pt x="306" y="154"/>
                </a:lnTo>
                <a:lnTo>
                  <a:pt x="306" y="153"/>
                </a:lnTo>
                <a:lnTo>
                  <a:pt x="306" y="153"/>
                </a:lnTo>
                <a:lnTo>
                  <a:pt x="306" y="153"/>
                </a:lnTo>
                <a:lnTo>
                  <a:pt x="306" y="152"/>
                </a:lnTo>
                <a:lnTo>
                  <a:pt x="306" y="152"/>
                </a:lnTo>
                <a:lnTo>
                  <a:pt x="306" y="152"/>
                </a:lnTo>
                <a:lnTo>
                  <a:pt x="306" y="151"/>
                </a:lnTo>
                <a:lnTo>
                  <a:pt x="306" y="152"/>
                </a:lnTo>
                <a:lnTo>
                  <a:pt x="307" y="152"/>
                </a:lnTo>
                <a:lnTo>
                  <a:pt x="307" y="153"/>
                </a:lnTo>
                <a:lnTo>
                  <a:pt x="307" y="152"/>
                </a:lnTo>
                <a:lnTo>
                  <a:pt x="307" y="153"/>
                </a:lnTo>
                <a:lnTo>
                  <a:pt x="307" y="153"/>
                </a:lnTo>
                <a:lnTo>
                  <a:pt x="307" y="152"/>
                </a:lnTo>
                <a:lnTo>
                  <a:pt x="307" y="152"/>
                </a:lnTo>
                <a:lnTo>
                  <a:pt x="307" y="153"/>
                </a:lnTo>
                <a:lnTo>
                  <a:pt x="307" y="152"/>
                </a:lnTo>
                <a:lnTo>
                  <a:pt x="307" y="152"/>
                </a:lnTo>
                <a:lnTo>
                  <a:pt x="307" y="152"/>
                </a:lnTo>
                <a:lnTo>
                  <a:pt x="308" y="153"/>
                </a:lnTo>
                <a:lnTo>
                  <a:pt x="308" y="152"/>
                </a:lnTo>
                <a:lnTo>
                  <a:pt x="308" y="153"/>
                </a:lnTo>
                <a:lnTo>
                  <a:pt x="308" y="153"/>
                </a:lnTo>
                <a:lnTo>
                  <a:pt x="308" y="152"/>
                </a:lnTo>
                <a:lnTo>
                  <a:pt x="308" y="152"/>
                </a:lnTo>
                <a:lnTo>
                  <a:pt x="308" y="152"/>
                </a:lnTo>
                <a:lnTo>
                  <a:pt x="308" y="153"/>
                </a:lnTo>
                <a:lnTo>
                  <a:pt x="308" y="152"/>
                </a:lnTo>
                <a:lnTo>
                  <a:pt x="308" y="152"/>
                </a:lnTo>
                <a:lnTo>
                  <a:pt x="309" y="152"/>
                </a:lnTo>
                <a:lnTo>
                  <a:pt x="309" y="151"/>
                </a:lnTo>
                <a:lnTo>
                  <a:pt x="309" y="152"/>
                </a:lnTo>
                <a:lnTo>
                  <a:pt x="309" y="151"/>
                </a:lnTo>
                <a:lnTo>
                  <a:pt x="309" y="152"/>
                </a:lnTo>
                <a:lnTo>
                  <a:pt x="309" y="152"/>
                </a:lnTo>
                <a:lnTo>
                  <a:pt x="309" y="152"/>
                </a:lnTo>
                <a:lnTo>
                  <a:pt x="309" y="152"/>
                </a:lnTo>
                <a:lnTo>
                  <a:pt x="309" y="152"/>
                </a:lnTo>
                <a:lnTo>
                  <a:pt x="309" y="152"/>
                </a:lnTo>
                <a:lnTo>
                  <a:pt x="309" y="152"/>
                </a:lnTo>
                <a:lnTo>
                  <a:pt x="310" y="151"/>
                </a:lnTo>
                <a:lnTo>
                  <a:pt x="310" y="152"/>
                </a:lnTo>
                <a:lnTo>
                  <a:pt x="310" y="151"/>
                </a:lnTo>
                <a:lnTo>
                  <a:pt x="310" y="152"/>
                </a:lnTo>
                <a:lnTo>
                  <a:pt x="310" y="153"/>
                </a:lnTo>
                <a:lnTo>
                  <a:pt x="310" y="153"/>
                </a:lnTo>
                <a:lnTo>
                  <a:pt x="310" y="153"/>
                </a:lnTo>
                <a:lnTo>
                  <a:pt x="310" y="152"/>
                </a:lnTo>
                <a:lnTo>
                  <a:pt x="310" y="152"/>
                </a:lnTo>
                <a:lnTo>
                  <a:pt x="310" y="152"/>
                </a:lnTo>
                <a:lnTo>
                  <a:pt x="311" y="152"/>
                </a:lnTo>
                <a:lnTo>
                  <a:pt x="311" y="152"/>
                </a:lnTo>
                <a:lnTo>
                  <a:pt x="311" y="151"/>
                </a:lnTo>
                <a:lnTo>
                  <a:pt x="311" y="150"/>
                </a:lnTo>
                <a:lnTo>
                  <a:pt x="311" y="151"/>
                </a:lnTo>
                <a:lnTo>
                  <a:pt x="311" y="151"/>
                </a:lnTo>
                <a:lnTo>
                  <a:pt x="311" y="151"/>
                </a:lnTo>
                <a:lnTo>
                  <a:pt x="311" y="151"/>
                </a:lnTo>
                <a:lnTo>
                  <a:pt x="311" y="153"/>
                </a:lnTo>
                <a:lnTo>
                  <a:pt x="311" y="152"/>
                </a:lnTo>
                <a:lnTo>
                  <a:pt x="311" y="152"/>
                </a:lnTo>
                <a:lnTo>
                  <a:pt x="312" y="151"/>
                </a:lnTo>
                <a:lnTo>
                  <a:pt x="312" y="151"/>
                </a:lnTo>
                <a:lnTo>
                  <a:pt x="312" y="151"/>
                </a:lnTo>
                <a:lnTo>
                  <a:pt x="312" y="151"/>
                </a:lnTo>
                <a:lnTo>
                  <a:pt x="312" y="151"/>
                </a:lnTo>
                <a:lnTo>
                  <a:pt x="312" y="150"/>
                </a:lnTo>
                <a:lnTo>
                  <a:pt x="312" y="151"/>
                </a:lnTo>
                <a:lnTo>
                  <a:pt x="312" y="153"/>
                </a:lnTo>
                <a:lnTo>
                  <a:pt x="312" y="151"/>
                </a:lnTo>
                <a:lnTo>
                  <a:pt x="312" y="152"/>
                </a:lnTo>
                <a:lnTo>
                  <a:pt x="312" y="153"/>
                </a:lnTo>
                <a:lnTo>
                  <a:pt x="313" y="151"/>
                </a:lnTo>
                <a:lnTo>
                  <a:pt x="313" y="152"/>
                </a:lnTo>
                <a:lnTo>
                  <a:pt x="313" y="151"/>
                </a:lnTo>
                <a:lnTo>
                  <a:pt x="313" y="152"/>
                </a:lnTo>
                <a:lnTo>
                  <a:pt x="313" y="152"/>
                </a:lnTo>
                <a:lnTo>
                  <a:pt x="313" y="151"/>
                </a:lnTo>
                <a:lnTo>
                  <a:pt x="313" y="152"/>
                </a:lnTo>
                <a:lnTo>
                  <a:pt x="313" y="152"/>
                </a:lnTo>
                <a:lnTo>
                  <a:pt x="313" y="152"/>
                </a:lnTo>
                <a:lnTo>
                  <a:pt x="313" y="152"/>
                </a:lnTo>
                <a:lnTo>
                  <a:pt x="314" y="151"/>
                </a:lnTo>
                <a:lnTo>
                  <a:pt x="314" y="152"/>
                </a:lnTo>
                <a:lnTo>
                  <a:pt x="314" y="152"/>
                </a:lnTo>
                <a:lnTo>
                  <a:pt x="314" y="152"/>
                </a:lnTo>
                <a:lnTo>
                  <a:pt x="314" y="151"/>
                </a:lnTo>
                <a:lnTo>
                  <a:pt x="314" y="152"/>
                </a:lnTo>
                <a:lnTo>
                  <a:pt x="314" y="153"/>
                </a:lnTo>
                <a:lnTo>
                  <a:pt x="314" y="153"/>
                </a:lnTo>
                <a:lnTo>
                  <a:pt x="314" y="151"/>
                </a:lnTo>
                <a:lnTo>
                  <a:pt x="314" y="153"/>
                </a:lnTo>
                <a:lnTo>
                  <a:pt x="314" y="151"/>
                </a:lnTo>
                <a:lnTo>
                  <a:pt x="315" y="151"/>
                </a:lnTo>
                <a:lnTo>
                  <a:pt x="315" y="152"/>
                </a:lnTo>
                <a:lnTo>
                  <a:pt x="315" y="151"/>
                </a:lnTo>
                <a:lnTo>
                  <a:pt x="315" y="151"/>
                </a:lnTo>
                <a:lnTo>
                  <a:pt x="315" y="152"/>
                </a:lnTo>
                <a:lnTo>
                  <a:pt x="315" y="152"/>
                </a:lnTo>
                <a:lnTo>
                  <a:pt x="315" y="153"/>
                </a:lnTo>
                <a:lnTo>
                  <a:pt x="315" y="152"/>
                </a:lnTo>
                <a:lnTo>
                  <a:pt x="315" y="152"/>
                </a:lnTo>
                <a:lnTo>
                  <a:pt x="315" y="153"/>
                </a:lnTo>
                <a:lnTo>
                  <a:pt x="316" y="152"/>
                </a:lnTo>
                <a:lnTo>
                  <a:pt x="316" y="151"/>
                </a:lnTo>
                <a:lnTo>
                  <a:pt x="316" y="151"/>
                </a:lnTo>
                <a:lnTo>
                  <a:pt x="316" y="152"/>
                </a:lnTo>
                <a:lnTo>
                  <a:pt x="316" y="152"/>
                </a:lnTo>
                <a:lnTo>
                  <a:pt x="316" y="151"/>
                </a:lnTo>
                <a:lnTo>
                  <a:pt x="316" y="152"/>
                </a:lnTo>
                <a:lnTo>
                  <a:pt x="316" y="151"/>
                </a:lnTo>
                <a:lnTo>
                  <a:pt x="316" y="150"/>
                </a:lnTo>
                <a:lnTo>
                  <a:pt x="316" y="152"/>
                </a:lnTo>
                <a:lnTo>
                  <a:pt x="316" y="151"/>
                </a:lnTo>
                <a:lnTo>
                  <a:pt x="317" y="152"/>
                </a:lnTo>
                <a:lnTo>
                  <a:pt x="317" y="152"/>
                </a:lnTo>
                <a:lnTo>
                  <a:pt x="317" y="151"/>
                </a:lnTo>
                <a:lnTo>
                  <a:pt x="317" y="151"/>
                </a:lnTo>
                <a:lnTo>
                  <a:pt x="317" y="151"/>
                </a:lnTo>
                <a:lnTo>
                  <a:pt x="317" y="151"/>
                </a:lnTo>
                <a:lnTo>
                  <a:pt x="317" y="151"/>
                </a:lnTo>
                <a:lnTo>
                  <a:pt x="317" y="151"/>
                </a:lnTo>
                <a:lnTo>
                  <a:pt x="317" y="151"/>
                </a:lnTo>
                <a:lnTo>
                  <a:pt x="317" y="151"/>
                </a:lnTo>
                <a:lnTo>
                  <a:pt x="318" y="151"/>
                </a:lnTo>
                <a:lnTo>
                  <a:pt x="318" y="151"/>
                </a:lnTo>
                <a:lnTo>
                  <a:pt x="318" y="152"/>
                </a:lnTo>
                <a:lnTo>
                  <a:pt x="318" y="152"/>
                </a:lnTo>
                <a:lnTo>
                  <a:pt x="318" y="151"/>
                </a:lnTo>
                <a:lnTo>
                  <a:pt x="318" y="152"/>
                </a:lnTo>
                <a:lnTo>
                  <a:pt x="318" y="152"/>
                </a:lnTo>
                <a:lnTo>
                  <a:pt x="318" y="152"/>
                </a:lnTo>
                <a:lnTo>
                  <a:pt x="318" y="152"/>
                </a:lnTo>
                <a:lnTo>
                  <a:pt x="318" y="152"/>
                </a:lnTo>
                <a:lnTo>
                  <a:pt x="318" y="151"/>
                </a:lnTo>
                <a:lnTo>
                  <a:pt x="319" y="152"/>
                </a:lnTo>
                <a:lnTo>
                  <a:pt x="319" y="151"/>
                </a:lnTo>
                <a:lnTo>
                  <a:pt x="319" y="152"/>
                </a:lnTo>
                <a:lnTo>
                  <a:pt x="319" y="152"/>
                </a:lnTo>
                <a:lnTo>
                  <a:pt x="319" y="152"/>
                </a:lnTo>
                <a:lnTo>
                  <a:pt x="319" y="151"/>
                </a:lnTo>
                <a:lnTo>
                  <a:pt x="319" y="152"/>
                </a:lnTo>
                <a:lnTo>
                  <a:pt x="319" y="151"/>
                </a:lnTo>
                <a:lnTo>
                  <a:pt x="319" y="151"/>
                </a:lnTo>
                <a:lnTo>
                  <a:pt x="319" y="151"/>
                </a:lnTo>
                <a:lnTo>
                  <a:pt x="320" y="151"/>
                </a:lnTo>
                <a:lnTo>
                  <a:pt x="320" y="152"/>
                </a:lnTo>
                <a:lnTo>
                  <a:pt x="320" y="150"/>
                </a:lnTo>
                <a:lnTo>
                  <a:pt x="320" y="151"/>
                </a:lnTo>
                <a:lnTo>
                  <a:pt x="320" y="151"/>
                </a:lnTo>
                <a:lnTo>
                  <a:pt x="320" y="152"/>
                </a:lnTo>
                <a:lnTo>
                  <a:pt x="320" y="152"/>
                </a:lnTo>
                <a:lnTo>
                  <a:pt x="320" y="152"/>
                </a:lnTo>
                <a:lnTo>
                  <a:pt x="320" y="153"/>
                </a:lnTo>
                <a:lnTo>
                  <a:pt x="320" y="153"/>
                </a:lnTo>
                <a:lnTo>
                  <a:pt x="320" y="152"/>
                </a:lnTo>
                <a:lnTo>
                  <a:pt x="321" y="151"/>
                </a:lnTo>
                <a:lnTo>
                  <a:pt x="321" y="151"/>
                </a:lnTo>
                <a:lnTo>
                  <a:pt x="321" y="151"/>
                </a:lnTo>
                <a:lnTo>
                  <a:pt x="321" y="151"/>
                </a:lnTo>
                <a:lnTo>
                  <a:pt x="321" y="152"/>
                </a:lnTo>
                <a:lnTo>
                  <a:pt x="321" y="151"/>
                </a:lnTo>
                <a:lnTo>
                  <a:pt x="321" y="151"/>
                </a:lnTo>
                <a:lnTo>
                  <a:pt x="321" y="151"/>
                </a:lnTo>
                <a:lnTo>
                  <a:pt x="321" y="151"/>
                </a:lnTo>
                <a:lnTo>
                  <a:pt x="321" y="151"/>
                </a:lnTo>
                <a:lnTo>
                  <a:pt x="322" y="152"/>
                </a:lnTo>
                <a:lnTo>
                  <a:pt x="322" y="151"/>
                </a:lnTo>
                <a:lnTo>
                  <a:pt x="322" y="152"/>
                </a:lnTo>
                <a:lnTo>
                  <a:pt x="322" y="151"/>
                </a:lnTo>
                <a:lnTo>
                  <a:pt x="322" y="151"/>
                </a:lnTo>
                <a:lnTo>
                  <a:pt x="322" y="151"/>
                </a:lnTo>
                <a:lnTo>
                  <a:pt x="322" y="152"/>
                </a:lnTo>
                <a:lnTo>
                  <a:pt x="322" y="151"/>
                </a:lnTo>
                <a:lnTo>
                  <a:pt x="322" y="151"/>
                </a:lnTo>
                <a:lnTo>
                  <a:pt x="322" y="152"/>
                </a:lnTo>
                <a:lnTo>
                  <a:pt x="322" y="152"/>
                </a:lnTo>
                <a:lnTo>
                  <a:pt x="323" y="151"/>
                </a:lnTo>
                <a:lnTo>
                  <a:pt x="323" y="152"/>
                </a:lnTo>
                <a:lnTo>
                  <a:pt x="323" y="153"/>
                </a:lnTo>
                <a:lnTo>
                  <a:pt x="323" y="151"/>
                </a:lnTo>
                <a:lnTo>
                  <a:pt x="323" y="151"/>
                </a:lnTo>
                <a:lnTo>
                  <a:pt x="323" y="151"/>
                </a:lnTo>
                <a:lnTo>
                  <a:pt x="323" y="152"/>
                </a:lnTo>
                <a:lnTo>
                  <a:pt x="323" y="153"/>
                </a:lnTo>
                <a:lnTo>
                  <a:pt x="323" y="151"/>
                </a:lnTo>
                <a:lnTo>
                  <a:pt x="323" y="152"/>
                </a:lnTo>
                <a:lnTo>
                  <a:pt x="324" y="152"/>
                </a:lnTo>
                <a:lnTo>
                  <a:pt x="324" y="151"/>
                </a:lnTo>
                <a:lnTo>
                  <a:pt x="324" y="151"/>
                </a:lnTo>
                <a:lnTo>
                  <a:pt x="324" y="152"/>
                </a:lnTo>
                <a:lnTo>
                  <a:pt x="324" y="151"/>
                </a:lnTo>
                <a:lnTo>
                  <a:pt x="324" y="150"/>
                </a:lnTo>
                <a:lnTo>
                  <a:pt x="324" y="152"/>
                </a:lnTo>
                <a:lnTo>
                  <a:pt x="324" y="152"/>
                </a:lnTo>
                <a:lnTo>
                  <a:pt x="324" y="153"/>
                </a:lnTo>
                <a:lnTo>
                  <a:pt x="324" y="153"/>
                </a:lnTo>
                <a:lnTo>
                  <a:pt x="324" y="151"/>
                </a:lnTo>
                <a:lnTo>
                  <a:pt x="325" y="151"/>
                </a:lnTo>
                <a:lnTo>
                  <a:pt x="325" y="152"/>
                </a:lnTo>
                <a:lnTo>
                  <a:pt x="325" y="152"/>
                </a:lnTo>
                <a:lnTo>
                  <a:pt x="325" y="152"/>
                </a:lnTo>
                <a:lnTo>
                  <a:pt x="325" y="151"/>
                </a:lnTo>
                <a:lnTo>
                  <a:pt x="325" y="152"/>
                </a:lnTo>
                <a:lnTo>
                  <a:pt x="325" y="153"/>
                </a:lnTo>
                <a:lnTo>
                  <a:pt x="325" y="152"/>
                </a:lnTo>
                <a:lnTo>
                  <a:pt x="325" y="152"/>
                </a:lnTo>
                <a:lnTo>
                  <a:pt x="325" y="153"/>
                </a:lnTo>
                <a:lnTo>
                  <a:pt x="325" y="152"/>
                </a:lnTo>
                <a:lnTo>
                  <a:pt x="326" y="152"/>
                </a:lnTo>
                <a:lnTo>
                  <a:pt x="326" y="152"/>
                </a:lnTo>
                <a:lnTo>
                  <a:pt x="326" y="152"/>
                </a:lnTo>
                <a:lnTo>
                  <a:pt x="326" y="153"/>
                </a:lnTo>
                <a:lnTo>
                  <a:pt x="326" y="152"/>
                </a:lnTo>
                <a:lnTo>
                  <a:pt x="326" y="152"/>
                </a:lnTo>
                <a:lnTo>
                  <a:pt x="326" y="153"/>
                </a:lnTo>
                <a:lnTo>
                  <a:pt x="326" y="153"/>
                </a:lnTo>
                <a:lnTo>
                  <a:pt x="326" y="153"/>
                </a:lnTo>
                <a:lnTo>
                  <a:pt x="326" y="153"/>
                </a:lnTo>
                <a:lnTo>
                  <a:pt x="327" y="153"/>
                </a:lnTo>
                <a:lnTo>
                  <a:pt x="327" y="153"/>
                </a:lnTo>
                <a:lnTo>
                  <a:pt x="327" y="154"/>
                </a:lnTo>
                <a:lnTo>
                  <a:pt x="327" y="152"/>
                </a:lnTo>
                <a:lnTo>
                  <a:pt x="327" y="153"/>
                </a:lnTo>
                <a:lnTo>
                  <a:pt x="327" y="152"/>
                </a:lnTo>
                <a:lnTo>
                  <a:pt x="327" y="153"/>
                </a:lnTo>
                <a:lnTo>
                  <a:pt x="327" y="153"/>
                </a:lnTo>
                <a:lnTo>
                  <a:pt x="327" y="153"/>
                </a:lnTo>
                <a:lnTo>
                  <a:pt x="327" y="153"/>
                </a:lnTo>
                <a:lnTo>
                  <a:pt x="327" y="152"/>
                </a:lnTo>
                <a:lnTo>
                  <a:pt x="328" y="153"/>
                </a:lnTo>
                <a:lnTo>
                  <a:pt x="328" y="153"/>
                </a:lnTo>
                <a:lnTo>
                  <a:pt x="328" y="152"/>
                </a:lnTo>
                <a:lnTo>
                  <a:pt x="328" y="153"/>
                </a:lnTo>
                <a:lnTo>
                  <a:pt x="328" y="152"/>
                </a:lnTo>
                <a:lnTo>
                  <a:pt x="328" y="152"/>
                </a:lnTo>
                <a:lnTo>
                  <a:pt x="328" y="152"/>
                </a:lnTo>
                <a:lnTo>
                  <a:pt x="328" y="151"/>
                </a:lnTo>
                <a:lnTo>
                  <a:pt x="328" y="151"/>
                </a:lnTo>
                <a:lnTo>
                  <a:pt x="328" y="152"/>
                </a:lnTo>
                <a:lnTo>
                  <a:pt x="329" y="152"/>
                </a:lnTo>
                <a:lnTo>
                  <a:pt x="329" y="152"/>
                </a:lnTo>
                <a:lnTo>
                  <a:pt x="329" y="152"/>
                </a:lnTo>
                <a:lnTo>
                  <a:pt x="329" y="152"/>
                </a:lnTo>
                <a:lnTo>
                  <a:pt x="329" y="152"/>
                </a:lnTo>
                <a:lnTo>
                  <a:pt x="329" y="153"/>
                </a:lnTo>
                <a:lnTo>
                  <a:pt x="329" y="153"/>
                </a:lnTo>
                <a:lnTo>
                  <a:pt x="329" y="154"/>
                </a:lnTo>
                <a:lnTo>
                  <a:pt x="329" y="153"/>
                </a:lnTo>
                <a:lnTo>
                  <a:pt x="329" y="153"/>
                </a:lnTo>
                <a:lnTo>
                  <a:pt x="329" y="153"/>
                </a:lnTo>
                <a:lnTo>
                  <a:pt x="330" y="152"/>
                </a:lnTo>
                <a:lnTo>
                  <a:pt x="330" y="152"/>
                </a:lnTo>
                <a:lnTo>
                  <a:pt x="330" y="154"/>
                </a:lnTo>
                <a:lnTo>
                  <a:pt x="330" y="152"/>
                </a:lnTo>
                <a:lnTo>
                  <a:pt x="330" y="153"/>
                </a:lnTo>
                <a:lnTo>
                  <a:pt x="330" y="152"/>
                </a:lnTo>
                <a:lnTo>
                  <a:pt x="330" y="153"/>
                </a:lnTo>
                <a:lnTo>
                  <a:pt x="330" y="153"/>
                </a:lnTo>
                <a:lnTo>
                  <a:pt x="330" y="153"/>
                </a:lnTo>
                <a:lnTo>
                  <a:pt x="330" y="153"/>
                </a:lnTo>
                <a:lnTo>
                  <a:pt x="331" y="153"/>
                </a:lnTo>
                <a:lnTo>
                  <a:pt x="331" y="155"/>
                </a:lnTo>
                <a:lnTo>
                  <a:pt x="331" y="153"/>
                </a:lnTo>
                <a:lnTo>
                  <a:pt x="331" y="153"/>
                </a:lnTo>
                <a:lnTo>
                  <a:pt x="331" y="153"/>
                </a:lnTo>
                <a:lnTo>
                  <a:pt x="331" y="153"/>
                </a:lnTo>
                <a:lnTo>
                  <a:pt x="331" y="153"/>
                </a:lnTo>
                <a:lnTo>
                  <a:pt x="331" y="152"/>
                </a:lnTo>
                <a:lnTo>
                  <a:pt x="331" y="153"/>
                </a:lnTo>
                <a:lnTo>
                  <a:pt x="331" y="153"/>
                </a:lnTo>
                <a:lnTo>
                  <a:pt x="331" y="153"/>
                </a:lnTo>
                <a:lnTo>
                  <a:pt x="332" y="153"/>
                </a:lnTo>
                <a:lnTo>
                  <a:pt x="332" y="153"/>
                </a:lnTo>
                <a:lnTo>
                  <a:pt x="332" y="153"/>
                </a:lnTo>
                <a:lnTo>
                  <a:pt x="332" y="153"/>
                </a:lnTo>
                <a:lnTo>
                  <a:pt x="332" y="153"/>
                </a:lnTo>
                <a:lnTo>
                  <a:pt x="332" y="153"/>
                </a:lnTo>
                <a:lnTo>
                  <a:pt x="332" y="153"/>
                </a:lnTo>
                <a:lnTo>
                  <a:pt x="332" y="153"/>
                </a:lnTo>
                <a:lnTo>
                  <a:pt x="332" y="155"/>
                </a:lnTo>
                <a:lnTo>
                  <a:pt x="332" y="153"/>
                </a:lnTo>
                <a:lnTo>
                  <a:pt x="333" y="152"/>
                </a:lnTo>
                <a:lnTo>
                  <a:pt x="333" y="151"/>
                </a:lnTo>
                <a:lnTo>
                  <a:pt x="333" y="152"/>
                </a:lnTo>
                <a:lnTo>
                  <a:pt x="333" y="153"/>
                </a:lnTo>
                <a:lnTo>
                  <a:pt x="333" y="153"/>
                </a:lnTo>
                <a:lnTo>
                  <a:pt x="333" y="153"/>
                </a:lnTo>
                <a:lnTo>
                  <a:pt x="333" y="155"/>
                </a:lnTo>
                <a:lnTo>
                  <a:pt x="333" y="153"/>
                </a:lnTo>
                <a:lnTo>
                  <a:pt x="333" y="152"/>
                </a:lnTo>
                <a:lnTo>
                  <a:pt x="333" y="153"/>
                </a:lnTo>
                <a:lnTo>
                  <a:pt x="333" y="153"/>
                </a:lnTo>
                <a:lnTo>
                  <a:pt x="334" y="153"/>
                </a:lnTo>
                <a:lnTo>
                  <a:pt x="334" y="153"/>
                </a:lnTo>
                <a:lnTo>
                  <a:pt x="334" y="153"/>
                </a:lnTo>
                <a:lnTo>
                  <a:pt x="334" y="153"/>
                </a:lnTo>
                <a:lnTo>
                  <a:pt x="334" y="153"/>
                </a:lnTo>
                <a:lnTo>
                  <a:pt x="334" y="153"/>
                </a:lnTo>
                <a:lnTo>
                  <a:pt x="334" y="153"/>
                </a:lnTo>
                <a:lnTo>
                  <a:pt x="334" y="155"/>
                </a:lnTo>
                <a:lnTo>
                  <a:pt x="334" y="152"/>
                </a:lnTo>
                <a:lnTo>
                  <a:pt x="334" y="155"/>
                </a:lnTo>
                <a:lnTo>
                  <a:pt x="334" y="153"/>
                </a:lnTo>
                <a:lnTo>
                  <a:pt x="335" y="152"/>
                </a:lnTo>
                <a:lnTo>
                  <a:pt x="335" y="153"/>
                </a:lnTo>
                <a:lnTo>
                  <a:pt x="335" y="153"/>
                </a:lnTo>
                <a:lnTo>
                  <a:pt x="335" y="154"/>
                </a:lnTo>
                <a:lnTo>
                  <a:pt x="335" y="153"/>
                </a:lnTo>
                <a:lnTo>
                  <a:pt x="335" y="153"/>
                </a:lnTo>
                <a:lnTo>
                  <a:pt x="335" y="153"/>
                </a:lnTo>
                <a:lnTo>
                  <a:pt x="335" y="153"/>
                </a:lnTo>
                <a:lnTo>
                  <a:pt x="335" y="153"/>
                </a:lnTo>
                <a:lnTo>
                  <a:pt x="335" y="153"/>
                </a:lnTo>
                <a:lnTo>
                  <a:pt x="336" y="152"/>
                </a:lnTo>
                <a:lnTo>
                  <a:pt x="336" y="152"/>
                </a:lnTo>
                <a:lnTo>
                  <a:pt x="336" y="153"/>
                </a:lnTo>
                <a:lnTo>
                  <a:pt x="336" y="153"/>
                </a:lnTo>
                <a:lnTo>
                  <a:pt x="336" y="153"/>
                </a:lnTo>
                <a:lnTo>
                  <a:pt x="336" y="153"/>
                </a:lnTo>
                <a:lnTo>
                  <a:pt x="336" y="153"/>
                </a:lnTo>
                <a:lnTo>
                  <a:pt x="336" y="152"/>
                </a:lnTo>
                <a:lnTo>
                  <a:pt x="336" y="151"/>
                </a:lnTo>
                <a:lnTo>
                  <a:pt x="336" y="152"/>
                </a:lnTo>
                <a:lnTo>
                  <a:pt x="336" y="153"/>
                </a:lnTo>
                <a:lnTo>
                  <a:pt x="337" y="153"/>
                </a:lnTo>
                <a:lnTo>
                  <a:pt x="337" y="152"/>
                </a:lnTo>
                <a:lnTo>
                  <a:pt x="337" y="153"/>
                </a:lnTo>
                <a:lnTo>
                  <a:pt x="337" y="153"/>
                </a:lnTo>
                <a:lnTo>
                  <a:pt x="337" y="153"/>
                </a:lnTo>
                <a:lnTo>
                  <a:pt x="337" y="153"/>
                </a:lnTo>
                <a:lnTo>
                  <a:pt x="337" y="153"/>
                </a:lnTo>
                <a:lnTo>
                  <a:pt x="337" y="153"/>
                </a:lnTo>
                <a:lnTo>
                  <a:pt x="337" y="152"/>
                </a:lnTo>
                <a:lnTo>
                  <a:pt x="337" y="153"/>
                </a:lnTo>
                <a:lnTo>
                  <a:pt x="338" y="153"/>
                </a:lnTo>
                <a:lnTo>
                  <a:pt x="338" y="153"/>
                </a:lnTo>
                <a:lnTo>
                  <a:pt x="338" y="153"/>
                </a:lnTo>
                <a:lnTo>
                  <a:pt x="338" y="153"/>
                </a:lnTo>
                <a:lnTo>
                  <a:pt x="338" y="153"/>
                </a:lnTo>
                <a:lnTo>
                  <a:pt x="338" y="153"/>
                </a:lnTo>
                <a:lnTo>
                  <a:pt x="338" y="153"/>
                </a:lnTo>
                <a:lnTo>
                  <a:pt x="338" y="153"/>
                </a:lnTo>
                <a:lnTo>
                  <a:pt x="338" y="153"/>
                </a:lnTo>
                <a:lnTo>
                  <a:pt x="338" y="153"/>
                </a:lnTo>
                <a:lnTo>
                  <a:pt x="338" y="153"/>
                </a:lnTo>
                <a:lnTo>
                  <a:pt x="339" y="153"/>
                </a:lnTo>
                <a:lnTo>
                  <a:pt x="339" y="153"/>
                </a:lnTo>
                <a:lnTo>
                  <a:pt x="339" y="153"/>
                </a:lnTo>
                <a:lnTo>
                  <a:pt x="339" y="153"/>
                </a:lnTo>
                <a:lnTo>
                  <a:pt x="339" y="153"/>
                </a:lnTo>
                <a:lnTo>
                  <a:pt x="339" y="153"/>
                </a:lnTo>
                <a:lnTo>
                  <a:pt x="339" y="153"/>
                </a:lnTo>
                <a:lnTo>
                  <a:pt x="339" y="155"/>
                </a:lnTo>
                <a:lnTo>
                  <a:pt x="339" y="153"/>
                </a:lnTo>
                <a:lnTo>
                  <a:pt x="339" y="153"/>
                </a:lnTo>
                <a:lnTo>
                  <a:pt x="340" y="153"/>
                </a:lnTo>
                <a:lnTo>
                  <a:pt x="340" y="153"/>
                </a:lnTo>
                <a:lnTo>
                  <a:pt x="340" y="153"/>
                </a:lnTo>
                <a:lnTo>
                  <a:pt x="340" y="153"/>
                </a:lnTo>
                <a:lnTo>
                  <a:pt x="340" y="152"/>
                </a:lnTo>
                <a:lnTo>
                  <a:pt x="340" y="153"/>
                </a:lnTo>
                <a:lnTo>
                  <a:pt x="340" y="153"/>
                </a:lnTo>
                <a:lnTo>
                  <a:pt x="340" y="151"/>
                </a:lnTo>
                <a:lnTo>
                  <a:pt x="340" y="153"/>
                </a:lnTo>
                <a:lnTo>
                  <a:pt x="340" y="152"/>
                </a:lnTo>
                <a:lnTo>
                  <a:pt x="340" y="153"/>
                </a:lnTo>
                <a:lnTo>
                  <a:pt x="341" y="153"/>
                </a:lnTo>
                <a:lnTo>
                  <a:pt x="341" y="153"/>
                </a:lnTo>
                <a:lnTo>
                  <a:pt x="341" y="155"/>
                </a:lnTo>
                <a:lnTo>
                  <a:pt x="341" y="153"/>
                </a:lnTo>
                <a:lnTo>
                  <a:pt x="341" y="153"/>
                </a:lnTo>
                <a:lnTo>
                  <a:pt x="341" y="154"/>
                </a:lnTo>
                <a:lnTo>
                  <a:pt x="341" y="153"/>
                </a:lnTo>
                <a:lnTo>
                  <a:pt x="341" y="153"/>
                </a:lnTo>
                <a:lnTo>
                  <a:pt x="341" y="153"/>
                </a:lnTo>
                <a:lnTo>
                  <a:pt x="341" y="153"/>
                </a:lnTo>
                <a:lnTo>
                  <a:pt x="342" y="152"/>
                </a:lnTo>
                <a:lnTo>
                  <a:pt x="342" y="152"/>
                </a:lnTo>
                <a:lnTo>
                  <a:pt x="342" y="152"/>
                </a:lnTo>
                <a:lnTo>
                  <a:pt x="342" y="152"/>
                </a:lnTo>
                <a:lnTo>
                  <a:pt x="342" y="152"/>
                </a:lnTo>
                <a:lnTo>
                  <a:pt x="342" y="152"/>
                </a:lnTo>
                <a:lnTo>
                  <a:pt x="342" y="151"/>
                </a:lnTo>
                <a:lnTo>
                  <a:pt x="342" y="151"/>
                </a:lnTo>
                <a:lnTo>
                  <a:pt x="342" y="152"/>
                </a:lnTo>
                <a:lnTo>
                  <a:pt x="343" y="152"/>
                </a:lnTo>
                <a:lnTo>
                  <a:pt x="343" y="152"/>
                </a:lnTo>
                <a:lnTo>
                  <a:pt x="343" y="153"/>
                </a:lnTo>
                <a:lnTo>
                  <a:pt x="343" y="152"/>
                </a:lnTo>
                <a:lnTo>
                  <a:pt x="343" y="151"/>
                </a:lnTo>
                <a:lnTo>
                  <a:pt x="343" y="151"/>
                </a:lnTo>
                <a:lnTo>
                  <a:pt x="343" y="150"/>
                </a:lnTo>
                <a:lnTo>
                  <a:pt x="344" y="149"/>
                </a:lnTo>
                <a:lnTo>
                  <a:pt x="344" y="137"/>
                </a:lnTo>
                <a:lnTo>
                  <a:pt x="344" y="132"/>
                </a:lnTo>
                <a:lnTo>
                  <a:pt x="344" y="143"/>
                </a:lnTo>
                <a:lnTo>
                  <a:pt x="344" y="157"/>
                </a:lnTo>
                <a:lnTo>
                  <a:pt x="344" y="159"/>
                </a:lnTo>
                <a:lnTo>
                  <a:pt x="344" y="156"/>
                </a:lnTo>
                <a:lnTo>
                  <a:pt x="345" y="151"/>
                </a:lnTo>
                <a:lnTo>
                  <a:pt x="345" y="147"/>
                </a:lnTo>
                <a:lnTo>
                  <a:pt x="345" y="141"/>
                </a:lnTo>
                <a:lnTo>
                  <a:pt x="345" y="144"/>
                </a:lnTo>
                <a:lnTo>
                  <a:pt x="345" y="150"/>
                </a:lnTo>
                <a:lnTo>
                  <a:pt x="345" y="157"/>
                </a:lnTo>
                <a:lnTo>
                  <a:pt x="345" y="159"/>
                </a:lnTo>
                <a:lnTo>
                  <a:pt x="345" y="161"/>
                </a:lnTo>
                <a:lnTo>
                  <a:pt x="345" y="160"/>
                </a:lnTo>
                <a:lnTo>
                  <a:pt x="345" y="159"/>
                </a:lnTo>
                <a:lnTo>
                  <a:pt x="345" y="157"/>
                </a:lnTo>
                <a:lnTo>
                  <a:pt x="346" y="156"/>
                </a:lnTo>
                <a:lnTo>
                  <a:pt x="346" y="156"/>
                </a:lnTo>
                <a:lnTo>
                  <a:pt x="346" y="155"/>
                </a:lnTo>
                <a:lnTo>
                  <a:pt x="346" y="155"/>
                </a:lnTo>
                <a:lnTo>
                  <a:pt x="346" y="154"/>
                </a:lnTo>
                <a:lnTo>
                  <a:pt x="346" y="153"/>
                </a:lnTo>
                <a:lnTo>
                  <a:pt x="346" y="153"/>
                </a:lnTo>
                <a:lnTo>
                  <a:pt x="346" y="153"/>
                </a:lnTo>
                <a:lnTo>
                  <a:pt x="346" y="153"/>
                </a:lnTo>
                <a:lnTo>
                  <a:pt x="347" y="152"/>
                </a:lnTo>
                <a:lnTo>
                  <a:pt x="348" y="143"/>
                </a:lnTo>
                <a:lnTo>
                  <a:pt x="348" y="144"/>
                </a:lnTo>
                <a:lnTo>
                  <a:pt x="348" y="143"/>
                </a:lnTo>
                <a:lnTo>
                  <a:pt x="349" y="142"/>
                </a:lnTo>
                <a:lnTo>
                  <a:pt x="349" y="144"/>
                </a:lnTo>
                <a:lnTo>
                  <a:pt x="350" y="144"/>
                </a:lnTo>
                <a:lnTo>
                  <a:pt x="350" y="144"/>
                </a:lnTo>
                <a:lnTo>
                  <a:pt x="350" y="144"/>
                </a:lnTo>
                <a:lnTo>
                  <a:pt x="350" y="146"/>
                </a:lnTo>
                <a:lnTo>
                  <a:pt x="350" y="146"/>
                </a:lnTo>
                <a:lnTo>
                  <a:pt x="350" y="145"/>
                </a:lnTo>
                <a:lnTo>
                  <a:pt x="350" y="146"/>
                </a:lnTo>
                <a:lnTo>
                  <a:pt x="350" y="146"/>
                </a:lnTo>
                <a:lnTo>
                  <a:pt x="350" y="146"/>
                </a:lnTo>
                <a:lnTo>
                  <a:pt x="350" y="145"/>
                </a:lnTo>
                <a:lnTo>
                  <a:pt x="351" y="146"/>
                </a:lnTo>
                <a:lnTo>
                  <a:pt x="351" y="146"/>
                </a:lnTo>
                <a:lnTo>
                  <a:pt x="351" y="144"/>
                </a:lnTo>
                <a:lnTo>
                  <a:pt x="351" y="146"/>
                </a:lnTo>
                <a:lnTo>
                  <a:pt x="351" y="144"/>
                </a:lnTo>
                <a:lnTo>
                  <a:pt x="351" y="142"/>
                </a:lnTo>
                <a:lnTo>
                  <a:pt x="351" y="142"/>
                </a:lnTo>
                <a:lnTo>
                  <a:pt x="351" y="141"/>
                </a:lnTo>
                <a:lnTo>
                  <a:pt x="351" y="143"/>
                </a:lnTo>
                <a:lnTo>
                  <a:pt x="351" y="141"/>
                </a:lnTo>
                <a:lnTo>
                  <a:pt x="351" y="141"/>
                </a:lnTo>
                <a:lnTo>
                  <a:pt x="352" y="141"/>
                </a:lnTo>
                <a:lnTo>
                  <a:pt x="352" y="141"/>
                </a:lnTo>
                <a:lnTo>
                  <a:pt x="352" y="141"/>
                </a:lnTo>
                <a:lnTo>
                  <a:pt x="352" y="143"/>
                </a:lnTo>
                <a:lnTo>
                  <a:pt x="352" y="143"/>
                </a:lnTo>
                <a:lnTo>
                  <a:pt x="352" y="142"/>
                </a:lnTo>
                <a:lnTo>
                  <a:pt x="352" y="141"/>
                </a:lnTo>
                <a:lnTo>
                  <a:pt x="352" y="141"/>
                </a:lnTo>
                <a:lnTo>
                  <a:pt x="352" y="141"/>
                </a:lnTo>
                <a:lnTo>
                  <a:pt x="352" y="142"/>
                </a:lnTo>
                <a:lnTo>
                  <a:pt x="352" y="139"/>
                </a:lnTo>
                <a:lnTo>
                  <a:pt x="353" y="138"/>
                </a:lnTo>
                <a:lnTo>
                  <a:pt x="353" y="138"/>
                </a:lnTo>
                <a:lnTo>
                  <a:pt x="353" y="137"/>
                </a:lnTo>
                <a:lnTo>
                  <a:pt x="353" y="138"/>
                </a:lnTo>
                <a:lnTo>
                  <a:pt x="353" y="139"/>
                </a:lnTo>
                <a:lnTo>
                  <a:pt x="353" y="138"/>
                </a:lnTo>
                <a:lnTo>
                  <a:pt x="353" y="137"/>
                </a:lnTo>
                <a:lnTo>
                  <a:pt x="353" y="137"/>
                </a:lnTo>
                <a:lnTo>
                  <a:pt x="353" y="137"/>
                </a:lnTo>
                <a:lnTo>
                  <a:pt x="353" y="137"/>
                </a:lnTo>
                <a:lnTo>
                  <a:pt x="354" y="137"/>
                </a:lnTo>
                <a:lnTo>
                  <a:pt x="354" y="136"/>
                </a:lnTo>
                <a:lnTo>
                  <a:pt x="354" y="135"/>
                </a:lnTo>
                <a:lnTo>
                  <a:pt x="354" y="136"/>
                </a:lnTo>
                <a:lnTo>
                  <a:pt x="354" y="135"/>
                </a:lnTo>
                <a:lnTo>
                  <a:pt x="354" y="134"/>
                </a:lnTo>
                <a:lnTo>
                  <a:pt x="354" y="133"/>
                </a:lnTo>
                <a:lnTo>
                  <a:pt x="354" y="134"/>
                </a:lnTo>
                <a:lnTo>
                  <a:pt x="354" y="135"/>
                </a:lnTo>
                <a:lnTo>
                  <a:pt x="354" y="133"/>
                </a:lnTo>
                <a:lnTo>
                  <a:pt x="354" y="132"/>
                </a:lnTo>
                <a:lnTo>
                  <a:pt x="355" y="133"/>
                </a:lnTo>
                <a:lnTo>
                  <a:pt x="355" y="132"/>
                </a:lnTo>
                <a:lnTo>
                  <a:pt x="355" y="133"/>
                </a:lnTo>
                <a:lnTo>
                  <a:pt x="355" y="131"/>
                </a:lnTo>
                <a:lnTo>
                  <a:pt x="355" y="132"/>
                </a:lnTo>
                <a:lnTo>
                  <a:pt x="355" y="130"/>
                </a:lnTo>
                <a:lnTo>
                  <a:pt x="355" y="129"/>
                </a:lnTo>
                <a:lnTo>
                  <a:pt x="356" y="127"/>
                </a:lnTo>
                <a:lnTo>
                  <a:pt x="356" y="126"/>
                </a:lnTo>
                <a:lnTo>
                  <a:pt x="356" y="125"/>
                </a:lnTo>
                <a:lnTo>
                  <a:pt x="356" y="129"/>
                </a:lnTo>
                <a:lnTo>
                  <a:pt x="356" y="128"/>
                </a:lnTo>
                <a:lnTo>
                  <a:pt x="356" y="129"/>
                </a:lnTo>
                <a:lnTo>
                  <a:pt x="356" y="128"/>
                </a:lnTo>
                <a:lnTo>
                  <a:pt x="356" y="127"/>
                </a:lnTo>
                <a:lnTo>
                  <a:pt x="356" y="127"/>
                </a:lnTo>
                <a:lnTo>
                  <a:pt x="356" y="129"/>
                </a:lnTo>
                <a:lnTo>
                  <a:pt x="357" y="127"/>
                </a:lnTo>
                <a:lnTo>
                  <a:pt x="357" y="128"/>
                </a:lnTo>
                <a:lnTo>
                  <a:pt x="357" y="126"/>
                </a:lnTo>
                <a:lnTo>
                  <a:pt x="357" y="125"/>
                </a:lnTo>
                <a:lnTo>
                  <a:pt x="357" y="124"/>
                </a:lnTo>
                <a:lnTo>
                  <a:pt x="357" y="123"/>
                </a:lnTo>
                <a:lnTo>
                  <a:pt x="357" y="121"/>
                </a:lnTo>
                <a:lnTo>
                  <a:pt x="357" y="121"/>
                </a:lnTo>
                <a:lnTo>
                  <a:pt x="357" y="120"/>
                </a:lnTo>
                <a:lnTo>
                  <a:pt x="357" y="121"/>
                </a:lnTo>
                <a:lnTo>
                  <a:pt x="358" y="121"/>
                </a:lnTo>
                <a:lnTo>
                  <a:pt x="358" y="121"/>
                </a:lnTo>
                <a:lnTo>
                  <a:pt x="358" y="123"/>
                </a:lnTo>
                <a:lnTo>
                  <a:pt x="358" y="122"/>
                </a:lnTo>
                <a:lnTo>
                  <a:pt x="358" y="123"/>
                </a:lnTo>
                <a:lnTo>
                  <a:pt x="358" y="125"/>
                </a:lnTo>
                <a:lnTo>
                  <a:pt x="358" y="122"/>
                </a:lnTo>
                <a:lnTo>
                  <a:pt x="358" y="121"/>
                </a:lnTo>
                <a:lnTo>
                  <a:pt x="358" y="127"/>
                </a:lnTo>
                <a:lnTo>
                  <a:pt x="358" y="125"/>
                </a:lnTo>
                <a:lnTo>
                  <a:pt x="358" y="117"/>
                </a:lnTo>
                <a:lnTo>
                  <a:pt x="359" y="118"/>
                </a:lnTo>
                <a:lnTo>
                  <a:pt x="359" y="121"/>
                </a:lnTo>
                <a:lnTo>
                  <a:pt x="359" y="121"/>
                </a:lnTo>
                <a:lnTo>
                  <a:pt x="359" y="123"/>
                </a:lnTo>
                <a:lnTo>
                  <a:pt x="359" y="118"/>
                </a:lnTo>
                <a:lnTo>
                  <a:pt x="359" y="118"/>
                </a:lnTo>
                <a:lnTo>
                  <a:pt x="359" y="120"/>
                </a:lnTo>
                <a:lnTo>
                  <a:pt x="359" y="120"/>
                </a:lnTo>
                <a:lnTo>
                  <a:pt x="359" y="119"/>
                </a:lnTo>
                <a:lnTo>
                  <a:pt x="359" y="118"/>
                </a:lnTo>
                <a:lnTo>
                  <a:pt x="360" y="117"/>
                </a:lnTo>
                <a:lnTo>
                  <a:pt x="360" y="117"/>
                </a:lnTo>
                <a:lnTo>
                  <a:pt x="360" y="116"/>
                </a:lnTo>
                <a:lnTo>
                  <a:pt x="360" y="116"/>
                </a:lnTo>
                <a:lnTo>
                  <a:pt x="360" y="117"/>
                </a:lnTo>
                <a:lnTo>
                  <a:pt x="360" y="116"/>
                </a:lnTo>
                <a:lnTo>
                  <a:pt x="360" y="117"/>
                </a:lnTo>
                <a:lnTo>
                  <a:pt x="360" y="114"/>
                </a:lnTo>
                <a:lnTo>
                  <a:pt x="360" y="115"/>
                </a:lnTo>
                <a:lnTo>
                  <a:pt x="360" y="115"/>
                </a:lnTo>
                <a:lnTo>
                  <a:pt x="360" y="114"/>
                </a:lnTo>
                <a:lnTo>
                  <a:pt x="361" y="113"/>
                </a:lnTo>
                <a:lnTo>
                  <a:pt x="361" y="114"/>
                </a:lnTo>
                <a:lnTo>
                  <a:pt x="361" y="114"/>
                </a:lnTo>
                <a:lnTo>
                  <a:pt x="361" y="114"/>
                </a:lnTo>
                <a:lnTo>
                  <a:pt x="361" y="112"/>
                </a:lnTo>
                <a:lnTo>
                  <a:pt x="361" y="113"/>
                </a:lnTo>
                <a:lnTo>
                  <a:pt x="361" y="113"/>
                </a:lnTo>
                <a:lnTo>
                  <a:pt x="361" y="111"/>
                </a:lnTo>
                <a:lnTo>
                  <a:pt x="361" y="112"/>
                </a:lnTo>
                <a:lnTo>
                  <a:pt x="361" y="112"/>
                </a:lnTo>
                <a:lnTo>
                  <a:pt x="361" y="112"/>
                </a:lnTo>
                <a:lnTo>
                  <a:pt x="362" y="112"/>
                </a:lnTo>
                <a:lnTo>
                  <a:pt x="362" y="111"/>
                </a:lnTo>
                <a:lnTo>
                  <a:pt x="362" y="111"/>
                </a:lnTo>
                <a:lnTo>
                  <a:pt x="362" y="111"/>
                </a:lnTo>
                <a:lnTo>
                  <a:pt x="362" y="111"/>
                </a:lnTo>
                <a:lnTo>
                  <a:pt x="362" y="112"/>
                </a:lnTo>
                <a:lnTo>
                  <a:pt x="362" y="111"/>
                </a:lnTo>
                <a:lnTo>
                  <a:pt x="362" y="110"/>
                </a:lnTo>
                <a:lnTo>
                  <a:pt x="362" y="111"/>
                </a:lnTo>
                <a:lnTo>
                  <a:pt x="362" y="109"/>
                </a:lnTo>
                <a:lnTo>
                  <a:pt x="363" y="110"/>
                </a:lnTo>
                <a:lnTo>
                  <a:pt x="363" y="109"/>
                </a:lnTo>
                <a:lnTo>
                  <a:pt x="363" y="109"/>
                </a:lnTo>
                <a:lnTo>
                  <a:pt x="363" y="109"/>
                </a:lnTo>
                <a:lnTo>
                  <a:pt x="363" y="108"/>
                </a:lnTo>
                <a:lnTo>
                  <a:pt x="363" y="109"/>
                </a:lnTo>
                <a:lnTo>
                  <a:pt x="363" y="106"/>
                </a:lnTo>
                <a:lnTo>
                  <a:pt x="363" y="107"/>
                </a:lnTo>
                <a:lnTo>
                  <a:pt x="363" y="108"/>
                </a:lnTo>
                <a:lnTo>
                  <a:pt x="363" y="106"/>
                </a:lnTo>
                <a:lnTo>
                  <a:pt x="363" y="106"/>
                </a:lnTo>
                <a:lnTo>
                  <a:pt x="364" y="107"/>
                </a:lnTo>
                <a:lnTo>
                  <a:pt x="364" y="106"/>
                </a:lnTo>
                <a:lnTo>
                  <a:pt x="364" y="107"/>
                </a:lnTo>
                <a:lnTo>
                  <a:pt x="364" y="106"/>
                </a:lnTo>
                <a:lnTo>
                  <a:pt x="364" y="107"/>
                </a:lnTo>
              </a:path>
            </a:pathLst>
          </a:custGeom>
          <a:noFill/>
          <a:ln w="7938">
            <a:solidFill>
              <a:srgbClr val="008000"/>
            </a:solidFill>
            <a:prstDash val="solid"/>
            <a:round/>
            <a:headEnd/>
            <a:tailEnd/>
          </a:ln>
        </p:spPr>
        <p:txBody>
          <a:bodyPr/>
          <a:lstStyle/>
          <a:p>
            <a:endParaRPr lang="zh-CN" altLang="en-US"/>
          </a:p>
        </p:txBody>
      </p:sp>
      <p:sp>
        <p:nvSpPr>
          <p:cNvPr id="1314819" name="Freeform 3"/>
          <p:cNvSpPr>
            <a:spLocks/>
          </p:cNvSpPr>
          <p:nvPr/>
        </p:nvSpPr>
        <p:spPr bwMode="auto">
          <a:xfrm>
            <a:off x="5221981" y="3594407"/>
            <a:ext cx="2382837" cy="230188"/>
          </a:xfrm>
          <a:custGeom>
            <a:avLst/>
            <a:gdLst/>
            <a:ahLst/>
            <a:cxnLst>
              <a:cxn ang="0">
                <a:pos x="5" y="35"/>
              </a:cxn>
              <a:cxn ang="0">
                <a:pos x="11" y="34"/>
              </a:cxn>
              <a:cxn ang="0">
                <a:pos x="16" y="35"/>
              </a:cxn>
              <a:cxn ang="0">
                <a:pos x="22" y="35"/>
              </a:cxn>
              <a:cxn ang="0">
                <a:pos x="29" y="33"/>
              </a:cxn>
              <a:cxn ang="0">
                <a:pos x="35" y="33"/>
              </a:cxn>
              <a:cxn ang="0">
                <a:pos x="40" y="31"/>
              </a:cxn>
              <a:cxn ang="0">
                <a:pos x="46" y="30"/>
              </a:cxn>
              <a:cxn ang="0">
                <a:pos x="51" y="27"/>
              </a:cxn>
              <a:cxn ang="0">
                <a:pos x="57" y="25"/>
              </a:cxn>
              <a:cxn ang="0">
                <a:pos x="62" y="22"/>
              </a:cxn>
              <a:cxn ang="0">
                <a:pos x="68" y="19"/>
              </a:cxn>
              <a:cxn ang="0">
                <a:pos x="73" y="17"/>
              </a:cxn>
              <a:cxn ang="0">
                <a:pos x="79" y="16"/>
              </a:cxn>
              <a:cxn ang="0">
                <a:pos x="84" y="12"/>
              </a:cxn>
              <a:cxn ang="0">
                <a:pos x="90" y="10"/>
              </a:cxn>
              <a:cxn ang="0">
                <a:pos x="95" y="10"/>
              </a:cxn>
              <a:cxn ang="0">
                <a:pos x="101" y="6"/>
              </a:cxn>
              <a:cxn ang="0">
                <a:pos x="106" y="5"/>
              </a:cxn>
              <a:cxn ang="0">
                <a:pos x="112" y="4"/>
              </a:cxn>
              <a:cxn ang="0">
                <a:pos x="117" y="3"/>
              </a:cxn>
              <a:cxn ang="0">
                <a:pos x="123" y="2"/>
              </a:cxn>
              <a:cxn ang="0">
                <a:pos x="128" y="2"/>
              </a:cxn>
              <a:cxn ang="0">
                <a:pos x="134" y="2"/>
              </a:cxn>
              <a:cxn ang="0">
                <a:pos x="139" y="4"/>
              </a:cxn>
              <a:cxn ang="0">
                <a:pos x="145" y="1"/>
              </a:cxn>
              <a:cxn ang="0">
                <a:pos x="150" y="1"/>
              </a:cxn>
              <a:cxn ang="0">
                <a:pos x="156" y="2"/>
              </a:cxn>
              <a:cxn ang="0">
                <a:pos x="161" y="1"/>
              </a:cxn>
              <a:cxn ang="0">
                <a:pos x="167" y="1"/>
              </a:cxn>
              <a:cxn ang="0">
                <a:pos x="172" y="2"/>
              </a:cxn>
              <a:cxn ang="0">
                <a:pos x="178" y="3"/>
              </a:cxn>
              <a:cxn ang="0">
                <a:pos x="185" y="4"/>
              </a:cxn>
              <a:cxn ang="0">
                <a:pos x="190" y="8"/>
              </a:cxn>
              <a:cxn ang="0">
                <a:pos x="196" y="12"/>
              </a:cxn>
              <a:cxn ang="0">
                <a:pos x="201" y="14"/>
              </a:cxn>
              <a:cxn ang="0">
                <a:pos x="207" y="15"/>
              </a:cxn>
              <a:cxn ang="0">
                <a:pos x="212" y="17"/>
              </a:cxn>
              <a:cxn ang="0">
                <a:pos x="218" y="22"/>
              </a:cxn>
              <a:cxn ang="0">
                <a:pos x="223" y="23"/>
              </a:cxn>
              <a:cxn ang="0">
                <a:pos x="229" y="28"/>
              </a:cxn>
              <a:cxn ang="0">
                <a:pos x="234" y="27"/>
              </a:cxn>
              <a:cxn ang="0">
                <a:pos x="240" y="30"/>
              </a:cxn>
              <a:cxn ang="0">
                <a:pos x="245" y="32"/>
              </a:cxn>
              <a:cxn ang="0">
                <a:pos x="251" y="32"/>
              </a:cxn>
              <a:cxn ang="0">
                <a:pos x="256" y="32"/>
              </a:cxn>
              <a:cxn ang="0">
                <a:pos x="262" y="33"/>
              </a:cxn>
              <a:cxn ang="0">
                <a:pos x="267" y="32"/>
              </a:cxn>
              <a:cxn ang="0">
                <a:pos x="273" y="33"/>
              </a:cxn>
              <a:cxn ang="0">
                <a:pos x="278" y="32"/>
              </a:cxn>
              <a:cxn ang="0">
                <a:pos x="285" y="35"/>
              </a:cxn>
              <a:cxn ang="0">
                <a:pos x="293" y="26"/>
              </a:cxn>
              <a:cxn ang="0">
                <a:pos x="298" y="27"/>
              </a:cxn>
              <a:cxn ang="0">
                <a:pos x="304" y="25"/>
              </a:cxn>
              <a:cxn ang="0">
                <a:pos x="309" y="23"/>
              </a:cxn>
              <a:cxn ang="0">
                <a:pos x="315" y="22"/>
              </a:cxn>
              <a:cxn ang="0">
                <a:pos x="320" y="22"/>
              </a:cxn>
              <a:cxn ang="0">
                <a:pos x="325" y="22"/>
              </a:cxn>
              <a:cxn ang="0">
                <a:pos x="331" y="22"/>
              </a:cxn>
              <a:cxn ang="0">
                <a:pos x="337" y="23"/>
              </a:cxn>
              <a:cxn ang="0">
                <a:pos x="345" y="20"/>
              </a:cxn>
              <a:cxn ang="0">
                <a:pos x="351" y="22"/>
              </a:cxn>
              <a:cxn ang="0">
                <a:pos x="357" y="20"/>
              </a:cxn>
            </a:cxnLst>
            <a:rect l="0" t="0" r="r" b="b"/>
            <a:pathLst>
              <a:path w="357" h="38">
                <a:moveTo>
                  <a:pt x="0" y="34"/>
                </a:moveTo>
                <a:lnTo>
                  <a:pt x="0" y="35"/>
                </a:lnTo>
                <a:lnTo>
                  <a:pt x="0" y="34"/>
                </a:lnTo>
                <a:lnTo>
                  <a:pt x="0" y="34"/>
                </a:lnTo>
                <a:lnTo>
                  <a:pt x="0" y="33"/>
                </a:lnTo>
                <a:lnTo>
                  <a:pt x="1" y="34"/>
                </a:lnTo>
                <a:lnTo>
                  <a:pt x="1" y="35"/>
                </a:lnTo>
                <a:lnTo>
                  <a:pt x="1" y="34"/>
                </a:lnTo>
                <a:lnTo>
                  <a:pt x="1" y="36"/>
                </a:lnTo>
                <a:lnTo>
                  <a:pt x="1" y="33"/>
                </a:lnTo>
                <a:lnTo>
                  <a:pt x="1" y="35"/>
                </a:lnTo>
                <a:lnTo>
                  <a:pt x="1" y="33"/>
                </a:lnTo>
                <a:lnTo>
                  <a:pt x="1" y="33"/>
                </a:lnTo>
                <a:lnTo>
                  <a:pt x="1" y="35"/>
                </a:lnTo>
                <a:lnTo>
                  <a:pt x="1" y="33"/>
                </a:lnTo>
                <a:lnTo>
                  <a:pt x="1" y="35"/>
                </a:lnTo>
                <a:lnTo>
                  <a:pt x="2" y="33"/>
                </a:lnTo>
                <a:lnTo>
                  <a:pt x="2" y="35"/>
                </a:lnTo>
                <a:lnTo>
                  <a:pt x="2" y="33"/>
                </a:lnTo>
                <a:lnTo>
                  <a:pt x="2" y="35"/>
                </a:lnTo>
                <a:lnTo>
                  <a:pt x="2" y="33"/>
                </a:lnTo>
                <a:lnTo>
                  <a:pt x="2" y="34"/>
                </a:lnTo>
                <a:lnTo>
                  <a:pt x="2" y="34"/>
                </a:lnTo>
                <a:lnTo>
                  <a:pt x="2" y="35"/>
                </a:lnTo>
                <a:lnTo>
                  <a:pt x="2" y="35"/>
                </a:lnTo>
                <a:lnTo>
                  <a:pt x="2" y="35"/>
                </a:lnTo>
                <a:lnTo>
                  <a:pt x="2" y="35"/>
                </a:lnTo>
                <a:lnTo>
                  <a:pt x="3" y="35"/>
                </a:lnTo>
                <a:lnTo>
                  <a:pt x="3" y="35"/>
                </a:lnTo>
                <a:lnTo>
                  <a:pt x="3" y="35"/>
                </a:lnTo>
                <a:lnTo>
                  <a:pt x="3" y="35"/>
                </a:lnTo>
                <a:lnTo>
                  <a:pt x="3" y="35"/>
                </a:lnTo>
                <a:lnTo>
                  <a:pt x="3" y="35"/>
                </a:lnTo>
                <a:lnTo>
                  <a:pt x="3" y="35"/>
                </a:lnTo>
                <a:lnTo>
                  <a:pt x="3" y="35"/>
                </a:lnTo>
                <a:lnTo>
                  <a:pt x="3" y="34"/>
                </a:lnTo>
                <a:lnTo>
                  <a:pt x="3" y="35"/>
                </a:lnTo>
                <a:lnTo>
                  <a:pt x="3" y="35"/>
                </a:lnTo>
                <a:lnTo>
                  <a:pt x="4" y="35"/>
                </a:lnTo>
                <a:lnTo>
                  <a:pt x="4" y="36"/>
                </a:lnTo>
                <a:lnTo>
                  <a:pt x="4" y="35"/>
                </a:lnTo>
                <a:lnTo>
                  <a:pt x="4" y="35"/>
                </a:lnTo>
                <a:lnTo>
                  <a:pt x="4" y="35"/>
                </a:lnTo>
                <a:lnTo>
                  <a:pt x="4" y="35"/>
                </a:lnTo>
                <a:lnTo>
                  <a:pt x="4" y="33"/>
                </a:lnTo>
                <a:lnTo>
                  <a:pt x="4" y="35"/>
                </a:lnTo>
                <a:lnTo>
                  <a:pt x="4" y="35"/>
                </a:lnTo>
                <a:lnTo>
                  <a:pt x="4" y="35"/>
                </a:lnTo>
                <a:lnTo>
                  <a:pt x="5" y="34"/>
                </a:lnTo>
                <a:lnTo>
                  <a:pt x="5" y="35"/>
                </a:lnTo>
                <a:lnTo>
                  <a:pt x="5" y="35"/>
                </a:lnTo>
                <a:lnTo>
                  <a:pt x="5" y="34"/>
                </a:lnTo>
                <a:lnTo>
                  <a:pt x="5" y="35"/>
                </a:lnTo>
                <a:lnTo>
                  <a:pt x="5" y="35"/>
                </a:lnTo>
                <a:lnTo>
                  <a:pt x="5" y="35"/>
                </a:lnTo>
                <a:lnTo>
                  <a:pt x="5" y="35"/>
                </a:lnTo>
                <a:lnTo>
                  <a:pt x="5" y="35"/>
                </a:lnTo>
                <a:lnTo>
                  <a:pt x="5" y="35"/>
                </a:lnTo>
                <a:lnTo>
                  <a:pt x="5" y="35"/>
                </a:lnTo>
                <a:lnTo>
                  <a:pt x="6" y="35"/>
                </a:lnTo>
                <a:lnTo>
                  <a:pt x="6" y="35"/>
                </a:lnTo>
                <a:lnTo>
                  <a:pt x="6" y="35"/>
                </a:lnTo>
                <a:lnTo>
                  <a:pt x="6" y="35"/>
                </a:lnTo>
                <a:lnTo>
                  <a:pt x="6" y="34"/>
                </a:lnTo>
                <a:lnTo>
                  <a:pt x="6" y="35"/>
                </a:lnTo>
                <a:lnTo>
                  <a:pt x="6" y="35"/>
                </a:lnTo>
                <a:lnTo>
                  <a:pt x="6" y="35"/>
                </a:lnTo>
                <a:lnTo>
                  <a:pt x="6" y="35"/>
                </a:lnTo>
                <a:lnTo>
                  <a:pt x="6" y="35"/>
                </a:lnTo>
                <a:lnTo>
                  <a:pt x="6" y="35"/>
                </a:lnTo>
                <a:lnTo>
                  <a:pt x="7" y="35"/>
                </a:lnTo>
                <a:lnTo>
                  <a:pt x="7" y="35"/>
                </a:lnTo>
                <a:lnTo>
                  <a:pt x="7" y="36"/>
                </a:lnTo>
                <a:lnTo>
                  <a:pt x="7" y="35"/>
                </a:lnTo>
                <a:lnTo>
                  <a:pt x="7" y="35"/>
                </a:lnTo>
                <a:lnTo>
                  <a:pt x="7" y="38"/>
                </a:lnTo>
                <a:lnTo>
                  <a:pt x="7" y="35"/>
                </a:lnTo>
                <a:lnTo>
                  <a:pt x="7" y="35"/>
                </a:lnTo>
                <a:lnTo>
                  <a:pt x="7" y="35"/>
                </a:lnTo>
                <a:lnTo>
                  <a:pt x="7" y="35"/>
                </a:lnTo>
                <a:lnTo>
                  <a:pt x="7" y="36"/>
                </a:lnTo>
                <a:lnTo>
                  <a:pt x="8" y="35"/>
                </a:lnTo>
                <a:lnTo>
                  <a:pt x="8" y="35"/>
                </a:lnTo>
                <a:lnTo>
                  <a:pt x="8" y="35"/>
                </a:lnTo>
                <a:lnTo>
                  <a:pt x="8" y="35"/>
                </a:lnTo>
                <a:lnTo>
                  <a:pt x="8" y="35"/>
                </a:lnTo>
                <a:lnTo>
                  <a:pt x="8" y="35"/>
                </a:lnTo>
                <a:lnTo>
                  <a:pt x="8" y="35"/>
                </a:lnTo>
                <a:lnTo>
                  <a:pt x="8" y="35"/>
                </a:lnTo>
                <a:lnTo>
                  <a:pt x="8" y="35"/>
                </a:lnTo>
                <a:lnTo>
                  <a:pt x="8" y="36"/>
                </a:lnTo>
                <a:lnTo>
                  <a:pt x="9" y="35"/>
                </a:lnTo>
                <a:lnTo>
                  <a:pt x="9" y="35"/>
                </a:lnTo>
                <a:lnTo>
                  <a:pt x="9" y="35"/>
                </a:lnTo>
                <a:lnTo>
                  <a:pt x="9" y="35"/>
                </a:lnTo>
                <a:lnTo>
                  <a:pt x="9" y="35"/>
                </a:lnTo>
                <a:lnTo>
                  <a:pt x="9" y="35"/>
                </a:lnTo>
                <a:lnTo>
                  <a:pt x="9" y="35"/>
                </a:lnTo>
                <a:lnTo>
                  <a:pt x="9" y="35"/>
                </a:lnTo>
                <a:lnTo>
                  <a:pt x="9" y="35"/>
                </a:lnTo>
                <a:lnTo>
                  <a:pt x="9" y="35"/>
                </a:lnTo>
                <a:lnTo>
                  <a:pt x="9" y="34"/>
                </a:lnTo>
                <a:lnTo>
                  <a:pt x="10" y="35"/>
                </a:lnTo>
                <a:lnTo>
                  <a:pt x="10" y="35"/>
                </a:lnTo>
                <a:lnTo>
                  <a:pt x="10" y="36"/>
                </a:lnTo>
                <a:lnTo>
                  <a:pt x="10" y="35"/>
                </a:lnTo>
                <a:lnTo>
                  <a:pt x="10" y="35"/>
                </a:lnTo>
                <a:lnTo>
                  <a:pt x="10" y="35"/>
                </a:lnTo>
                <a:lnTo>
                  <a:pt x="10" y="34"/>
                </a:lnTo>
                <a:lnTo>
                  <a:pt x="10" y="35"/>
                </a:lnTo>
                <a:lnTo>
                  <a:pt x="10" y="35"/>
                </a:lnTo>
                <a:lnTo>
                  <a:pt x="10" y="33"/>
                </a:lnTo>
                <a:lnTo>
                  <a:pt x="10" y="35"/>
                </a:lnTo>
                <a:lnTo>
                  <a:pt x="11" y="35"/>
                </a:lnTo>
                <a:lnTo>
                  <a:pt x="11" y="34"/>
                </a:lnTo>
                <a:lnTo>
                  <a:pt x="11" y="35"/>
                </a:lnTo>
                <a:lnTo>
                  <a:pt x="11" y="35"/>
                </a:lnTo>
                <a:lnTo>
                  <a:pt x="11" y="34"/>
                </a:lnTo>
                <a:lnTo>
                  <a:pt x="11" y="35"/>
                </a:lnTo>
                <a:lnTo>
                  <a:pt x="11" y="35"/>
                </a:lnTo>
                <a:lnTo>
                  <a:pt x="11" y="35"/>
                </a:lnTo>
                <a:lnTo>
                  <a:pt x="11" y="35"/>
                </a:lnTo>
                <a:lnTo>
                  <a:pt x="11" y="35"/>
                </a:lnTo>
                <a:lnTo>
                  <a:pt x="11" y="35"/>
                </a:lnTo>
                <a:lnTo>
                  <a:pt x="12" y="35"/>
                </a:lnTo>
                <a:lnTo>
                  <a:pt x="12" y="36"/>
                </a:lnTo>
                <a:lnTo>
                  <a:pt x="12" y="35"/>
                </a:lnTo>
                <a:lnTo>
                  <a:pt x="12" y="35"/>
                </a:lnTo>
                <a:lnTo>
                  <a:pt x="12" y="35"/>
                </a:lnTo>
                <a:lnTo>
                  <a:pt x="12" y="37"/>
                </a:lnTo>
                <a:lnTo>
                  <a:pt x="12" y="35"/>
                </a:lnTo>
                <a:lnTo>
                  <a:pt x="12" y="35"/>
                </a:lnTo>
                <a:lnTo>
                  <a:pt x="12" y="35"/>
                </a:lnTo>
                <a:lnTo>
                  <a:pt x="12" y="35"/>
                </a:lnTo>
                <a:lnTo>
                  <a:pt x="13" y="35"/>
                </a:lnTo>
                <a:lnTo>
                  <a:pt x="13" y="37"/>
                </a:lnTo>
                <a:lnTo>
                  <a:pt x="13" y="34"/>
                </a:lnTo>
                <a:lnTo>
                  <a:pt x="13" y="36"/>
                </a:lnTo>
                <a:lnTo>
                  <a:pt x="13" y="35"/>
                </a:lnTo>
                <a:lnTo>
                  <a:pt x="13" y="35"/>
                </a:lnTo>
                <a:lnTo>
                  <a:pt x="13" y="35"/>
                </a:lnTo>
                <a:lnTo>
                  <a:pt x="13" y="35"/>
                </a:lnTo>
                <a:lnTo>
                  <a:pt x="13" y="35"/>
                </a:lnTo>
                <a:lnTo>
                  <a:pt x="13" y="35"/>
                </a:lnTo>
                <a:lnTo>
                  <a:pt x="13" y="35"/>
                </a:lnTo>
                <a:lnTo>
                  <a:pt x="14" y="35"/>
                </a:lnTo>
                <a:lnTo>
                  <a:pt x="14" y="35"/>
                </a:lnTo>
                <a:lnTo>
                  <a:pt x="14" y="35"/>
                </a:lnTo>
                <a:lnTo>
                  <a:pt x="14" y="37"/>
                </a:lnTo>
                <a:lnTo>
                  <a:pt x="14" y="35"/>
                </a:lnTo>
                <a:lnTo>
                  <a:pt x="14" y="34"/>
                </a:lnTo>
                <a:lnTo>
                  <a:pt x="14" y="35"/>
                </a:lnTo>
                <a:lnTo>
                  <a:pt x="14" y="35"/>
                </a:lnTo>
                <a:lnTo>
                  <a:pt x="14" y="36"/>
                </a:lnTo>
                <a:lnTo>
                  <a:pt x="14" y="35"/>
                </a:lnTo>
                <a:lnTo>
                  <a:pt x="14" y="35"/>
                </a:lnTo>
                <a:lnTo>
                  <a:pt x="15" y="33"/>
                </a:lnTo>
                <a:lnTo>
                  <a:pt x="15" y="35"/>
                </a:lnTo>
                <a:lnTo>
                  <a:pt x="15" y="35"/>
                </a:lnTo>
                <a:lnTo>
                  <a:pt x="15" y="34"/>
                </a:lnTo>
                <a:lnTo>
                  <a:pt x="15" y="35"/>
                </a:lnTo>
                <a:lnTo>
                  <a:pt x="15" y="35"/>
                </a:lnTo>
                <a:lnTo>
                  <a:pt x="15" y="35"/>
                </a:lnTo>
                <a:lnTo>
                  <a:pt x="15" y="35"/>
                </a:lnTo>
                <a:lnTo>
                  <a:pt x="15" y="35"/>
                </a:lnTo>
                <a:lnTo>
                  <a:pt x="15" y="35"/>
                </a:lnTo>
                <a:lnTo>
                  <a:pt x="15" y="35"/>
                </a:lnTo>
                <a:lnTo>
                  <a:pt x="16" y="35"/>
                </a:lnTo>
                <a:lnTo>
                  <a:pt x="16" y="35"/>
                </a:lnTo>
                <a:lnTo>
                  <a:pt x="16" y="35"/>
                </a:lnTo>
                <a:lnTo>
                  <a:pt x="16" y="35"/>
                </a:lnTo>
                <a:lnTo>
                  <a:pt x="16" y="35"/>
                </a:lnTo>
                <a:lnTo>
                  <a:pt x="16" y="35"/>
                </a:lnTo>
                <a:lnTo>
                  <a:pt x="16" y="35"/>
                </a:lnTo>
                <a:lnTo>
                  <a:pt x="16" y="34"/>
                </a:lnTo>
                <a:lnTo>
                  <a:pt x="16" y="34"/>
                </a:lnTo>
                <a:lnTo>
                  <a:pt x="16" y="35"/>
                </a:lnTo>
                <a:lnTo>
                  <a:pt x="17" y="35"/>
                </a:lnTo>
                <a:lnTo>
                  <a:pt x="17" y="35"/>
                </a:lnTo>
                <a:lnTo>
                  <a:pt x="17" y="35"/>
                </a:lnTo>
                <a:lnTo>
                  <a:pt x="17" y="35"/>
                </a:lnTo>
                <a:lnTo>
                  <a:pt x="17" y="35"/>
                </a:lnTo>
                <a:lnTo>
                  <a:pt x="17" y="35"/>
                </a:lnTo>
                <a:lnTo>
                  <a:pt x="17" y="37"/>
                </a:lnTo>
                <a:lnTo>
                  <a:pt x="17" y="35"/>
                </a:lnTo>
                <a:lnTo>
                  <a:pt x="17" y="35"/>
                </a:lnTo>
                <a:lnTo>
                  <a:pt x="17" y="35"/>
                </a:lnTo>
                <a:lnTo>
                  <a:pt x="17" y="35"/>
                </a:lnTo>
                <a:lnTo>
                  <a:pt x="18" y="35"/>
                </a:lnTo>
                <a:lnTo>
                  <a:pt x="18" y="35"/>
                </a:lnTo>
                <a:lnTo>
                  <a:pt x="18" y="35"/>
                </a:lnTo>
                <a:lnTo>
                  <a:pt x="18" y="35"/>
                </a:lnTo>
                <a:lnTo>
                  <a:pt x="18" y="35"/>
                </a:lnTo>
                <a:lnTo>
                  <a:pt x="18" y="34"/>
                </a:lnTo>
                <a:lnTo>
                  <a:pt x="18" y="35"/>
                </a:lnTo>
                <a:lnTo>
                  <a:pt x="18" y="35"/>
                </a:lnTo>
                <a:lnTo>
                  <a:pt x="18" y="35"/>
                </a:lnTo>
                <a:lnTo>
                  <a:pt x="18" y="35"/>
                </a:lnTo>
                <a:lnTo>
                  <a:pt x="18" y="35"/>
                </a:lnTo>
                <a:lnTo>
                  <a:pt x="19" y="35"/>
                </a:lnTo>
                <a:lnTo>
                  <a:pt x="19" y="35"/>
                </a:lnTo>
                <a:lnTo>
                  <a:pt x="19" y="35"/>
                </a:lnTo>
                <a:lnTo>
                  <a:pt x="19" y="35"/>
                </a:lnTo>
                <a:lnTo>
                  <a:pt x="19" y="35"/>
                </a:lnTo>
                <a:lnTo>
                  <a:pt x="19" y="35"/>
                </a:lnTo>
                <a:lnTo>
                  <a:pt x="19" y="33"/>
                </a:lnTo>
                <a:lnTo>
                  <a:pt x="19" y="35"/>
                </a:lnTo>
                <a:lnTo>
                  <a:pt x="19" y="35"/>
                </a:lnTo>
                <a:lnTo>
                  <a:pt x="19" y="37"/>
                </a:lnTo>
                <a:lnTo>
                  <a:pt x="19" y="35"/>
                </a:lnTo>
                <a:lnTo>
                  <a:pt x="20" y="35"/>
                </a:lnTo>
                <a:lnTo>
                  <a:pt x="20" y="35"/>
                </a:lnTo>
                <a:lnTo>
                  <a:pt x="20" y="35"/>
                </a:lnTo>
                <a:lnTo>
                  <a:pt x="20" y="35"/>
                </a:lnTo>
                <a:lnTo>
                  <a:pt x="20" y="34"/>
                </a:lnTo>
                <a:lnTo>
                  <a:pt x="20" y="35"/>
                </a:lnTo>
                <a:lnTo>
                  <a:pt x="20" y="35"/>
                </a:lnTo>
                <a:lnTo>
                  <a:pt x="21" y="37"/>
                </a:lnTo>
                <a:lnTo>
                  <a:pt x="21" y="35"/>
                </a:lnTo>
                <a:lnTo>
                  <a:pt x="21" y="38"/>
                </a:lnTo>
                <a:lnTo>
                  <a:pt x="21" y="34"/>
                </a:lnTo>
                <a:lnTo>
                  <a:pt x="21" y="36"/>
                </a:lnTo>
                <a:lnTo>
                  <a:pt x="21" y="35"/>
                </a:lnTo>
                <a:lnTo>
                  <a:pt x="21" y="35"/>
                </a:lnTo>
                <a:lnTo>
                  <a:pt x="21" y="35"/>
                </a:lnTo>
                <a:lnTo>
                  <a:pt x="21" y="35"/>
                </a:lnTo>
                <a:lnTo>
                  <a:pt x="21" y="35"/>
                </a:lnTo>
                <a:lnTo>
                  <a:pt x="22" y="35"/>
                </a:lnTo>
                <a:lnTo>
                  <a:pt x="22" y="38"/>
                </a:lnTo>
                <a:lnTo>
                  <a:pt x="22" y="35"/>
                </a:lnTo>
                <a:lnTo>
                  <a:pt x="22" y="35"/>
                </a:lnTo>
                <a:lnTo>
                  <a:pt x="22" y="35"/>
                </a:lnTo>
                <a:lnTo>
                  <a:pt x="22" y="35"/>
                </a:lnTo>
                <a:lnTo>
                  <a:pt x="22" y="35"/>
                </a:lnTo>
                <a:lnTo>
                  <a:pt x="22" y="35"/>
                </a:lnTo>
                <a:lnTo>
                  <a:pt x="22" y="35"/>
                </a:lnTo>
                <a:lnTo>
                  <a:pt x="22" y="35"/>
                </a:lnTo>
                <a:lnTo>
                  <a:pt x="22" y="35"/>
                </a:lnTo>
                <a:lnTo>
                  <a:pt x="23" y="35"/>
                </a:lnTo>
                <a:lnTo>
                  <a:pt x="23" y="37"/>
                </a:lnTo>
                <a:lnTo>
                  <a:pt x="23" y="35"/>
                </a:lnTo>
                <a:lnTo>
                  <a:pt x="23" y="36"/>
                </a:lnTo>
                <a:lnTo>
                  <a:pt x="23" y="35"/>
                </a:lnTo>
                <a:lnTo>
                  <a:pt x="23" y="35"/>
                </a:lnTo>
                <a:lnTo>
                  <a:pt x="23" y="35"/>
                </a:lnTo>
                <a:lnTo>
                  <a:pt x="23" y="35"/>
                </a:lnTo>
                <a:lnTo>
                  <a:pt x="23" y="35"/>
                </a:lnTo>
                <a:lnTo>
                  <a:pt x="23" y="37"/>
                </a:lnTo>
                <a:lnTo>
                  <a:pt x="24" y="35"/>
                </a:lnTo>
                <a:lnTo>
                  <a:pt x="24" y="35"/>
                </a:lnTo>
                <a:lnTo>
                  <a:pt x="24" y="34"/>
                </a:lnTo>
                <a:lnTo>
                  <a:pt x="25" y="35"/>
                </a:lnTo>
                <a:lnTo>
                  <a:pt x="25" y="34"/>
                </a:lnTo>
                <a:lnTo>
                  <a:pt x="25" y="35"/>
                </a:lnTo>
                <a:lnTo>
                  <a:pt x="26" y="36"/>
                </a:lnTo>
                <a:lnTo>
                  <a:pt x="26" y="35"/>
                </a:lnTo>
                <a:lnTo>
                  <a:pt x="26" y="35"/>
                </a:lnTo>
                <a:lnTo>
                  <a:pt x="26" y="35"/>
                </a:lnTo>
                <a:lnTo>
                  <a:pt x="26" y="37"/>
                </a:lnTo>
                <a:lnTo>
                  <a:pt x="26" y="35"/>
                </a:lnTo>
                <a:lnTo>
                  <a:pt x="26" y="35"/>
                </a:lnTo>
                <a:lnTo>
                  <a:pt x="26" y="35"/>
                </a:lnTo>
                <a:lnTo>
                  <a:pt x="26" y="35"/>
                </a:lnTo>
                <a:lnTo>
                  <a:pt x="26" y="35"/>
                </a:lnTo>
                <a:lnTo>
                  <a:pt x="27" y="35"/>
                </a:lnTo>
                <a:lnTo>
                  <a:pt x="27" y="34"/>
                </a:lnTo>
                <a:lnTo>
                  <a:pt x="27" y="35"/>
                </a:lnTo>
                <a:lnTo>
                  <a:pt x="27" y="35"/>
                </a:lnTo>
                <a:lnTo>
                  <a:pt x="27" y="34"/>
                </a:lnTo>
                <a:lnTo>
                  <a:pt x="27" y="35"/>
                </a:lnTo>
                <a:lnTo>
                  <a:pt x="27" y="35"/>
                </a:lnTo>
                <a:lnTo>
                  <a:pt x="27" y="35"/>
                </a:lnTo>
                <a:lnTo>
                  <a:pt x="27" y="35"/>
                </a:lnTo>
                <a:lnTo>
                  <a:pt x="27" y="34"/>
                </a:lnTo>
                <a:lnTo>
                  <a:pt x="28" y="35"/>
                </a:lnTo>
                <a:lnTo>
                  <a:pt x="28" y="35"/>
                </a:lnTo>
                <a:lnTo>
                  <a:pt x="28" y="33"/>
                </a:lnTo>
                <a:lnTo>
                  <a:pt x="28" y="35"/>
                </a:lnTo>
                <a:lnTo>
                  <a:pt x="28" y="35"/>
                </a:lnTo>
                <a:lnTo>
                  <a:pt x="28" y="35"/>
                </a:lnTo>
                <a:lnTo>
                  <a:pt x="28" y="35"/>
                </a:lnTo>
                <a:lnTo>
                  <a:pt x="28" y="35"/>
                </a:lnTo>
                <a:lnTo>
                  <a:pt x="28" y="35"/>
                </a:lnTo>
                <a:lnTo>
                  <a:pt x="28" y="35"/>
                </a:lnTo>
                <a:lnTo>
                  <a:pt x="28" y="35"/>
                </a:lnTo>
                <a:lnTo>
                  <a:pt x="29" y="35"/>
                </a:lnTo>
                <a:lnTo>
                  <a:pt x="29" y="35"/>
                </a:lnTo>
                <a:lnTo>
                  <a:pt x="29" y="35"/>
                </a:lnTo>
                <a:lnTo>
                  <a:pt x="29" y="35"/>
                </a:lnTo>
                <a:lnTo>
                  <a:pt x="29" y="35"/>
                </a:lnTo>
                <a:lnTo>
                  <a:pt x="29" y="35"/>
                </a:lnTo>
                <a:lnTo>
                  <a:pt x="29" y="35"/>
                </a:lnTo>
                <a:lnTo>
                  <a:pt x="29" y="35"/>
                </a:lnTo>
                <a:lnTo>
                  <a:pt x="29" y="35"/>
                </a:lnTo>
                <a:lnTo>
                  <a:pt x="29" y="33"/>
                </a:lnTo>
                <a:lnTo>
                  <a:pt x="29" y="33"/>
                </a:lnTo>
                <a:lnTo>
                  <a:pt x="30" y="34"/>
                </a:lnTo>
                <a:lnTo>
                  <a:pt x="30" y="34"/>
                </a:lnTo>
                <a:lnTo>
                  <a:pt x="30" y="33"/>
                </a:lnTo>
                <a:lnTo>
                  <a:pt x="30" y="35"/>
                </a:lnTo>
                <a:lnTo>
                  <a:pt x="30" y="35"/>
                </a:lnTo>
                <a:lnTo>
                  <a:pt x="30" y="35"/>
                </a:lnTo>
                <a:lnTo>
                  <a:pt x="30" y="35"/>
                </a:lnTo>
                <a:lnTo>
                  <a:pt x="30" y="34"/>
                </a:lnTo>
                <a:lnTo>
                  <a:pt x="30" y="35"/>
                </a:lnTo>
                <a:lnTo>
                  <a:pt x="30" y="34"/>
                </a:lnTo>
                <a:lnTo>
                  <a:pt x="30" y="35"/>
                </a:lnTo>
                <a:lnTo>
                  <a:pt x="31" y="33"/>
                </a:lnTo>
                <a:lnTo>
                  <a:pt x="31" y="33"/>
                </a:lnTo>
                <a:lnTo>
                  <a:pt x="31" y="33"/>
                </a:lnTo>
                <a:lnTo>
                  <a:pt x="31" y="35"/>
                </a:lnTo>
                <a:lnTo>
                  <a:pt x="31" y="35"/>
                </a:lnTo>
                <a:lnTo>
                  <a:pt x="31" y="34"/>
                </a:lnTo>
                <a:lnTo>
                  <a:pt x="31" y="35"/>
                </a:lnTo>
                <a:lnTo>
                  <a:pt x="31" y="35"/>
                </a:lnTo>
                <a:lnTo>
                  <a:pt x="31" y="35"/>
                </a:lnTo>
                <a:lnTo>
                  <a:pt x="31" y="35"/>
                </a:lnTo>
                <a:lnTo>
                  <a:pt x="32" y="35"/>
                </a:lnTo>
                <a:lnTo>
                  <a:pt x="32" y="36"/>
                </a:lnTo>
                <a:lnTo>
                  <a:pt x="32" y="35"/>
                </a:lnTo>
                <a:lnTo>
                  <a:pt x="32" y="33"/>
                </a:lnTo>
                <a:lnTo>
                  <a:pt x="32" y="35"/>
                </a:lnTo>
                <a:lnTo>
                  <a:pt x="32" y="35"/>
                </a:lnTo>
                <a:lnTo>
                  <a:pt x="32" y="35"/>
                </a:lnTo>
                <a:lnTo>
                  <a:pt x="32" y="35"/>
                </a:lnTo>
                <a:lnTo>
                  <a:pt x="32" y="35"/>
                </a:lnTo>
                <a:lnTo>
                  <a:pt x="32" y="33"/>
                </a:lnTo>
                <a:lnTo>
                  <a:pt x="32" y="33"/>
                </a:lnTo>
                <a:lnTo>
                  <a:pt x="33" y="34"/>
                </a:lnTo>
                <a:lnTo>
                  <a:pt x="33" y="34"/>
                </a:lnTo>
                <a:lnTo>
                  <a:pt x="33" y="35"/>
                </a:lnTo>
                <a:lnTo>
                  <a:pt x="33" y="33"/>
                </a:lnTo>
                <a:lnTo>
                  <a:pt x="33" y="35"/>
                </a:lnTo>
                <a:lnTo>
                  <a:pt x="33" y="36"/>
                </a:lnTo>
                <a:lnTo>
                  <a:pt x="33" y="34"/>
                </a:lnTo>
                <a:lnTo>
                  <a:pt x="33" y="34"/>
                </a:lnTo>
                <a:lnTo>
                  <a:pt x="33" y="33"/>
                </a:lnTo>
                <a:lnTo>
                  <a:pt x="33" y="34"/>
                </a:lnTo>
                <a:lnTo>
                  <a:pt x="33" y="34"/>
                </a:lnTo>
                <a:lnTo>
                  <a:pt x="34" y="34"/>
                </a:lnTo>
                <a:lnTo>
                  <a:pt x="34" y="33"/>
                </a:lnTo>
                <a:lnTo>
                  <a:pt x="34" y="34"/>
                </a:lnTo>
                <a:lnTo>
                  <a:pt x="34" y="33"/>
                </a:lnTo>
                <a:lnTo>
                  <a:pt x="34" y="33"/>
                </a:lnTo>
                <a:lnTo>
                  <a:pt x="34" y="33"/>
                </a:lnTo>
                <a:lnTo>
                  <a:pt x="34" y="33"/>
                </a:lnTo>
                <a:lnTo>
                  <a:pt x="34" y="32"/>
                </a:lnTo>
                <a:lnTo>
                  <a:pt x="34" y="33"/>
                </a:lnTo>
                <a:lnTo>
                  <a:pt x="34" y="33"/>
                </a:lnTo>
                <a:lnTo>
                  <a:pt x="34" y="33"/>
                </a:lnTo>
                <a:lnTo>
                  <a:pt x="35" y="33"/>
                </a:lnTo>
                <a:lnTo>
                  <a:pt x="35" y="33"/>
                </a:lnTo>
                <a:lnTo>
                  <a:pt x="35" y="33"/>
                </a:lnTo>
                <a:lnTo>
                  <a:pt x="35" y="33"/>
                </a:lnTo>
                <a:lnTo>
                  <a:pt x="35" y="33"/>
                </a:lnTo>
                <a:lnTo>
                  <a:pt x="35" y="33"/>
                </a:lnTo>
                <a:lnTo>
                  <a:pt x="35" y="33"/>
                </a:lnTo>
                <a:lnTo>
                  <a:pt x="35" y="33"/>
                </a:lnTo>
                <a:lnTo>
                  <a:pt x="35" y="33"/>
                </a:lnTo>
                <a:lnTo>
                  <a:pt x="35" y="33"/>
                </a:lnTo>
                <a:lnTo>
                  <a:pt x="35" y="33"/>
                </a:lnTo>
                <a:lnTo>
                  <a:pt x="36" y="33"/>
                </a:lnTo>
                <a:lnTo>
                  <a:pt x="36" y="33"/>
                </a:lnTo>
                <a:lnTo>
                  <a:pt x="36" y="33"/>
                </a:lnTo>
                <a:lnTo>
                  <a:pt x="36" y="33"/>
                </a:lnTo>
                <a:lnTo>
                  <a:pt x="36" y="33"/>
                </a:lnTo>
                <a:lnTo>
                  <a:pt x="36" y="35"/>
                </a:lnTo>
                <a:lnTo>
                  <a:pt x="36" y="33"/>
                </a:lnTo>
                <a:lnTo>
                  <a:pt x="36" y="33"/>
                </a:lnTo>
                <a:lnTo>
                  <a:pt x="36" y="35"/>
                </a:lnTo>
                <a:lnTo>
                  <a:pt x="36" y="33"/>
                </a:lnTo>
                <a:lnTo>
                  <a:pt x="37" y="33"/>
                </a:lnTo>
                <a:lnTo>
                  <a:pt x="37" y="33"/>
                </a:lnTo>
                <a:lnTo>
                  <a:pt x="37" y="32"/>
                </a:lnTo>
                <a:lnTo>
                  <a:pt x="37" y="33"/>
                </a:lnTo>
                <a:lnTo>
                  <a:pt x="37" y="32"/>
                </a:lnTo>
                <a:lnTo>
                  <a:pt x="37" y="33"/>
                </a:lnTo>
                <a:lnTo>
                  <a:pt x="37" y="32"/>
                </a:lnTo>
                <a:lnTo>
                  <a:pt x="37" y="32"/>
                </a:lnTo>
                <a:lnTo>
                  <a:pt x="37" y="32"/>
                </a:lnTo>
                <a:lnTo>
                  <a:pt x="37" y="33"/>
                </a:lnTo>
                <a:lnTo>
                  <a:pt x="37" y="32"/>
                </a:lnTo>
                <a:lnTo>
                  <a:pt x="38" y="32"/>
                </a:lnTo>
                <a:lnTo>
                  <a:pt x="38" y="32"/>
                </a:lnTo>
                <a:lnTo>
                  <a:pt x="38" y="32"/>
                </a:lnTo>
                <a:lnTo>
                  <a:pt x="38" y="33"/>
                </a:lnTo>
                <a:lnTo>
                  <a:pt x="38" y="32"/>
                </a:lnTo>
                <a:lnTo>
                  <a:pt x="38" y="32"/>
                </a:lnTo>
                <a:lnTo>
                  <a:pt x="38" y="32"/>
                </a:lnTo>
                <a:lnTo>
                  <a:pt x="38" y="32"/>
                </a:lnTo>
                <a:lnTo>
                  <a:pt x="38" y="31"/>
                </a:lnTo>
                <a:lnTo>
                  <a:pt x="38" y="32"/>
                </a:lnTo>
                <a:lnTo>
                  <a:pt x="38" y="32"/>
                </a:lnTo>
                <a:lnTo>
                  <a:pt x="39" y="31"/>
                </a:lnTo>
                <a:lnTo>
                  <a:pt x="39" y="30"/>
                </a:lnTo>
                <a:lnTo>
                  <a:pt x="39" y="31"/>
                </a:lnTo>
                <a:lnTo>
                  <a:pt x="39" y="31"/>
                </a:lnTo>
                <a:lnTo>
                  <a:pt x="39" y="31"/>
                </a:lnTo>
                <a:lnTo>
                  <a:pt x="39" y="31"/>
                </a:lnTo>
                <a:lnTo>
                  <a:pt x="39" y="31"/>
                </a:lnTo>
                <a:lnTo>
                  <a:pt x="39" y="31"/>
                </a:lnTo>
                <a:lnTo>
                  <a:pt x="39" y="31"/>
                </a:lnTo>
                <a:lnTo>
                  <a:pt x="39" y="31"/>
                </a:lnTo>
                <a:lnTo>
                  <a:pt x="39" y="31"/>
                </a:lnTo>
                <a:lnTo>
                  <a:pt x="40" y="31"/>
                </a:lnTo>
                <a:lnTo>
                  <a:pt x="40" y="31"/>
                </a:lnTo>
                <a:lnTo>
                  <a:pt x="40" y="31"/>
                </a:lnTo>
                <a:lnTo>
                  <a:pt x="40" y="31"/>
                </a:lnTo>
                <a:lnTo>
                  <a:pt x="40" y="31"/>
                </a:lnTo>
                <a:lnTo>
                  <a:pt x="40" y="31"/>
                </a:lnTo>
                <a:lnTo>
                  <a:pt x="40" y="31"/>
                </a:lnTo>
                <a:lnTo>
                  <a:pt x="40" y="31"/>
                </a:lnTo>
                <a:lnTo>
                  <a:pt x="40" y="31"/>
                </a:lnTo>
                <a:lnTo>
                  <a:pt x="40" y="30"/>
                </a:lnTo>
                <a:lnTo>
                  <a:pt x="41" y="31"/>
                </a:lnTo>
                <a:lnTo>
                  <a:pt x="41" y="31"/>
                </a:lnTo>
                <a:lnTo>
                  <a:pt x="41" y="31"/>
                </a:lnTo>
                <a:lnTo>
                  <a:pt x="41" y="31"/>
                </a:lnTo>
                <a:lnTo>
                  <a:pt x="41" y="32"/>
                </a:lnTo>
                <a:lnTo>
                  <a:pt x="41" y="31"/>
                </a:lnTo>
                <a:lnTo>
                  <a:pt x="41" y="31"/>
                </a:lnTo>
                <a:lnTo>
                  <a:pt x="41" y="31"/>
                </a:lnTo>
                <a:lnTo>
                  <a:pt x="41" y="30"/>
                </a:lnTo>
                <a:lnTo>
                  <a:pt x="41" y="31"/>
                </a:lnTo>
                <a:lnTo>
                  <a:pt x="41" y="31"/>
                </a:lnTo>
                <a:lnTo>
                  <a:pt x="42" y="31"/>
                </a:lnTo>
                <a:lnTo>
                  <a:pt x="42" y="31"/>
                </a:lnTo>
                <a:lnTo>
                  <a:pt x="42" y="31"/>
                </a:lnTo>
                <a:lnTo>
                  <a:pt x="42" y="32"/>
                </a:lnTo>
                <a:lnTo>
                  <a:pt x="42" y="31"/>
                </a:lnTo>
                <a:lnTo>
                  <a:pt x="42" y="31"/>
                </a:lnTo>
                <a:lnTo>
                  <a:pt x="42" y="30"/>
                </a:lnTo>
                <a:lnTo>
                  <a:pt x="42" y="31"/>
                </a:lnTo>
                <a:lnTo>
                  <a:pt x="42" y="30"/>
                </a:lnTo>
                <a:lnTo>
                  <a:pt x="42" y="30"/>
                </a:lnTo>
                <a:lnTo>
                  <a:pt x="42" y="30"/>
                </a:lnTo>
                <a:lnTo>
                  <a:pt x="43" y="30"/>
                </a:lnTo>
                <a:lnTo>
                  <a:pt x="43" y="30"/>
                </a:lnTo>
                <a:lnTo>
                  <a:pt x="43" y="30"/>
                </a:lnTo>
                <a:lnTo>
                  <a:pt x="43" y="30"/>
                </a:lnTo>
                <a:lnTo>
                  <a:pt x="43" y="30"/>
                </a:lnTo>
                <a:lnTo>
                  <a:pt x="43" y="30"/>
                </a:lnTo>
                <a:lnTo>
                  <a:pt x="43" y="30"/>
                </a:lnTo>
                <a:lnTo>
                  <a:pt x="43" y="30"/>
                </a:lnTo>
                <a:lnTo>
                  <a:pt x="43" y="30"/>
                </a:lnTo>
                <a:lnTo>
                  <a:pt x="43" y="28"/>
                </a:lnTo>
                <a:lnTo>
                  <a:pt x="43" y="30"/>
                </a:lnTo>
                <a:lnTo>
                  <a:pt x="44" y="30"/>
                </a:lnTo>
                <a:lnTo>
                  <a:pt x="44" y="30"/>
                </a:lnTo>
                <a:lnTo>
                  <a:pt x="44" y="30"/>
                </a:lnTo>
                <a:lnTo>
                  <a:pt x="44" y="30"/>
                </a:lnTo>
                <a:lnTo>
                  <a:pt x="44" y="30"/>
                </a:lnTo>
                <a:lnTo>
                  <a:pt x="44" y="30"/>
                </a:lnTo>
                <a:lnTo>
                  <a:pt x="44" y="30"/>
                </a:lnTo>
                <a:lnTo>
                  <a:pt x="44" y="30"/>
                </a:lnTo>
                <a:lnTo>
                  <a:pt x="44" y="30"/>
                </a:lnTo>
                <a:lnTo>
                  <a:pt x="44" y="30"/>
                </a:lnTo>
                <a:lnTo>
                  <a:pt x="45" y="29"/>
                </a:lnTo>
                <a:lnTo>
                  <a:pt x="45" y="30"/>
                </a:lnTo>
                <a:lnTo>
                  <a:pt x="45" y="29"/>
                </a:lnTo>
                <a:lnTo>
                  <a:pt x="45" y="30"/>
                </a:lnTo>
                <a:lnTo>
                  <a:pt x="45" y="30"/>
                </a:lnTo>
                <a:lnTo>
                  <a:pt x="45" y="30"/>
                </a:lnTo>
                <a:lnTo>
                  <a:pt x="45" y="30"/>
                </a:lnTo>
                <a:lnTo>
                  <a:pt x="45" y="30"/>
                </a:lnTo>
                <a:lnTo>
                  <a:pt x="45" y="30"/>
                </a:lnTo>
                <a:lnTo>
                  <a:pt x="45" y="30"/>
                </a:lnTo>
                <a:lnTo>
                  <a:pt x="45" y="30"/>
                </a:lnTo>
                <a:lnTo>
                  <a:pt x="46" y="28"/>
                </a:lnTo>
                <a:lnTo>
                  <a:pt x="46" y="30"/>
                </a:lnTo>
                <a:lnTo>
                  <a:pt x="46" y="30"/>
                </a:lnTo>
                <a:lnTo>
                  <a:pt x="46" y="30"/>
                </a:lnTo>
                <a:lnTo>
                  <a:pt x="46" y="30"/>
                </a:lnTo>
                <a:lnTo>
                  <a:pt x="46" y="29"/>
                </a:lnTo>
                <a:lnTo>
                  <a:pt x="46" y="29"/>
                </a:lnTo>
                <a:lnTo>
                  <a:pt x="46" y="29"/>
                </a:lnTo>
                <a:lnTo>
                  <a:pt x="46" y="29"/>
                </a:lnTo>
                <a:lnTo>
                  <a:pt x="46" y="28"/>
                </a:lnTo>
                <a:lnTo>
                  <a:pt x="46" y="28"/>
                </a:lnTo>
                <a:lnTo>
                  <a:pt x="47" y="30"/>
                </a:lnTo>
                <a:lnTo>
                  <a:pt x="47" y="30"/>
                </a:lnTo>
                <a:lnTo>
                  <a:pt x="47" y="29"/>
                </a:lnTo>
                <a:lnTo>
                  <a:pt x="47" y="29"/>
                </a:lnTo>
                <a:lnTo>
                  <a:pt x="47" y="29"/>
                </a:lnTo>
                <a:lnTo>
                  <a:pt x="47" y="28"/>
                </a:lnTo>
                <a:lnTo>
                  <a:pt x="47" y="28"/>
                </a:lnTo>
                <a:lnTo>
                  <a:pt x="47" y="31"/>
                </a:lnTo>
                <a:lnTo>
                  <a:pt x="47" y="28"/>
                </a:lnTo>
                <a:lnTo>
                  <a:pt x="47" y="28"/>
                </a:lnTo>
                <a:lnTo>
                  <a:pt x="47" y="28"/>
                </a:lnTo>
                <a:lnTo>
                  <a:pt x="48" y="28"/>
                </a:lnTo>
                <a:lnTo>
                  <a:pt x="48" y="29"/>
                </a:lnTo>
                <a:lnTo>
                  <a:pt x="48" y="28"/>
                </a:lnTo>
                <a:lnTo>
                  <a:pt x="48" y="28"/>
                </a:lnTo>
                <a:lnTo>
                  <a:pt x="48" y="28"/>
                </a:lnTo>
                <a:lnTo>
                  <a:pt x="48" y="28"/>
                </a:lnTo>
                <a:lnTo>
                  <a:pt x="48" y="27"/>
                </a:lnTo>
                <a:lnTo>
                  <a:pt x="48" y="28"/>
                </a:lnTo>
                <a:lnTo>
                  <a:pt x="48" y="28"/>
                </a:lnTo>
                <a:lnTo>
                  <a:pt x="48" y="30"/>
                </a:lnTo>
                <a:lnTo>
                  <a:pt x="49" y="28"/>
                </a:lnTo>
                <a:lnTo>
                  <a:pt x="49" y="27"/>
                </a:lnTo>
                <a:lnTo>
                  <a:pt x="49" y="28"/>
                </a:lnTo>
                <a:lnTo>
                  <a:pt x="49" y="28"/>
                </a:lnTo>
                <a:lnTo>
                  <a:pt x="49" y="28"/>
                </a:lnTo>
                <a:lnTo>
                  <a:pt x="49" y="28"/>
                </a:lnTo>
                <a:lnTo>
                  <a:pt x="49" y="28"/>
                </a:lnTo>
                <a:lnTo>
                  <a:pt x="49" y="28"/>
                </a:lnTo>
                <a:lnTo>
                  <a:pt x="49" y="28"/>
                </a:lnTo>
                <a:lnTo>
                  <a:pt x="49" y="28"/>
                </a:lnTo>
                <a:lnTo>
                  <a:pt x="49" y="27"/>
                </a:lnTo>
                <a:lnTo>
                  <a:pt x="50" y="27"/>
                </a:lnTo>
                <a:lnTo>
                  <a:pt x="50" y="28"/>
                </a:lnTo>
                <a:lnTo>
                  <a:pt x="50" y="30"/>
                </a:lnTo>
                <a:lnTo>
                  <a:pt x="50" y="28"/>
                </a:lnTo>
                <a:lnTo>
                  <a:pt x="50" y="28"/>
                </a:lnTo>
                <a:lnTo>
                  <a:pt x="50" y="27"/>
                </a:lnTo>
                <a:lnTo>
                  <a:pt x="50" y="26"/>
                </a:lnTo>
                <a:lnTo>
                  <a:pt x="50" y="27"/>
                </a:lnTo>
                <a:lnTo>
                  <a:pt x="50" y="27"/>
                </a:lnTo>
                <a:lnTo>
                  <a:pt x="50" y="27"/>
                </a:lnTo>
                <a:lnTo>
                  <a:pt x="50" y="26"/>
                </a:lnTo>
                <a:lnTo>
                  <a:pt x="51" y="27"/>
                </a:lnTo>
                <a:lnTo>
                  <a:pt x="51" y="27"/>
                </a:lnTo>
                <a:lnTo>
                  <a:pt x="51" y="27"/>
                </a:lnTo>
                <a:lnTo>
                  <a:pt x="51" y="27"/>
                </a:lnTo>
                <a:lnTo>
                  <a:pt x="51" y="27"/>
                </a:lnTo>
                <a:lnTo>
                  <a:pt x="51" y="26"/>
                </a:lnTo>
                <a:lnTo>
                  <a:pt x="51" y="27"/>
                </a:lnTo>
                <a:lnTo>
                  <a:pt x="51" y="27"/>
                </a:lnTo>
                <a:lnTo>
                  <a:pt x="51" y="27"/>
                </a:lnTo>
                <a:lnTo>
                  <a:pt x="51" y="27"/>
                </a:lnTo>
                <a:lnTo>
                  <a:pt x="51" y="26"/>
                </a:lnTo>
                <a:lnTo>
                  <a:pt x="52" y="26"/>
                </a:lnTo>
                <a:lnTo>
                  <a:pt x="52" y="26"/>
                </a:lnTo>
                <a:lnTo>
                  <a:pt x="52" y="26"/>
                </a:lnTo>
                <a:lnTo>
                  <a:pt x="52" y="26"/>
                </a:lnTo>
                <a:lnTo>
                  <a:pt x="52" y="28"/>
                </a:lnTo>
                <a:lnTo>
                  <a:pt x="52" y="26"/>
                </a:lnTo>
                <a:lnTo>
                  <a:pt x="52" y="26"/>
                </a:lnTo>
                <a:lnTo>
                  <a:pt x="52" y="26"/>
                </a:lnTo>
                <a:lnTo>
                  <a:pt x="52" y="26"/>
                </a:lnTo>
                <a:lnTo>
                  <a:pt x="52" y="26"/>
                </a:lnTo>
                <a:lnTo>
                  <a:pt x="52" y="26"/>
                </a:lnTo>
                <a:lnTo>
                  <a:pt x="53" y="26"/>
                </a:lnTo>
                <a:lnTo>
                  <a:pt x="53" y="26"/>
                </a:lnTo>
                <a:lnTo>
                  <a:pt x="53" y="26"/>
                </a:lnTo>
                <a:lnTo>
                  <a:pt x="53" y="25"/>
                </a:lnTo>
                <a:lnTo>
                  <a:pt x="53" y="25"/>
                </a:lnTo>
                <a:lnTo>
                  <a:pt x="53" y="24"/>
                </a:lnTo>
                <a:lnTo>
                  <a:pt x="53" y="27"/>
                </a:lnTo>
                <a:lnTo>
                  <a:pt x="53" y="24"/>
                </a:lnTo>
                <a:lnTo>
                  <a:pt x="53" y="25"/>
                </a:lnTo>
                <a:lnTo>
                  <a:pt x="53" y="25"/>
                </a:lnTo>
                <a:lnTo>
                  <a:pt x="54" y="26"/>
                </a:lnTo>
                <a:lnTo>
                  <a:pt x="54" y="25"/>
                </a:lnTo>
                <a:lnTo>
                  <a:pt x="54" y="26"/>
                </a:lnTo>
                <a:lnTo>
                  <a:pt x="54" y="26"/>
                </a:lnTo>
                <a:lnTo>
                  <a:pt x="54" y="26"/>
                </a:lnTo>
                <a:lnTo>
                  <a:pt x="54" y="27"/>
                </a:lnTo>
                <a:lnTo>
                  <a:pt x="54" y="25"/>
                </a:lnTo>
                <a:lnTo>
                  <a:pt x="54" y="25"/>
                </a:lnTo>
                <a:lnTo>
                  <a:pt x="54" y="25"/>
                </a:lnTo>
                <a:lnTo>
                  <a:pt x="54" y="28"/>
                </a:lnTo>
                <a:lnTo>
                  <a:pt x="54" y="25"/>
                </a:lnTo>
                <a:lnTo>
                  <a:pt x="55" y="26"/>
                </a:lnTo>
                <a:lnTo>
                  <a:pt x="55" y="25"/>
                </a:lnTo>
                <a:lnTo>
                  <a:pt x="55" y="25"/>
                </a:lnTo>
                <a:lnTo>
                  <a:pt x="55" y="25"/>
                </a:lnTo>
                <a:lnTo>
                  <a:pt x="55" y="25"/>
                </a:lnTo>
                <a:lnTo>
                  <a:pt x="55" y="25"/>
                </a:lnTo>
                <a:lnTo>
                  <a:pt x="55" y="23"/>
                </a:lnTo>
                <a:lnTo>
                  <a:pt x="55" y="25"/>
                </a:lnTo>
                <a:lnTo>
                  <a:pt x="55" y="25"/>
                </a:lnTo>
                <a:lnTo>
                  <a:pt x="55" y="24"/>
                </a:lnTo>
                <a:lnTo>
                  <a:pt x="55" y="23"/>
                </a:lnTo>
                <a:lnTo>
                  <a:pt x="56" y="25"/>
                </a:lnTo>
                <a:lnTo>
                  <a:pt x="56" y="25"/>
                </a:lnTo>
                <a:lnTo>
                  <a:pt x="56" y="25"/>
                </a:lnTo>
                <a:lnTo>
                  <a:pt x="56" y="25"/>
                </a:lnTo>
                <a:lnTo>
                  <a:pt x="56" y="24"/>
                </a:lnTo>
                <a:lnTo>
                  <a:pt x="56" y="23"/>
                </a:lnTo>
                <a:lnTo>
                  <a:pt x="56" y="25"/>
                </a:lnTo>
                <a:lnTo>
                  <a:pt x="56" y="27"/>
                </a:lnTo>
                <a:lnTo>
                  <a:pt x="56" y="24"/>
                </a:lnTo>
                <a:lnTo>
                  <a:pt x="56" y="27"/>
                </a:lnTo>
                <a:lnTo>
                  <a:pt x="57" y="24"/>
                </a:lnTo>
                <a:lnTo>
                  <a:pt x="57" y="25"/>
                </a:lnTo>
                <a:lnTo>
                  <a:pt x="57" y="25"/>
                </a:lnTo>
                <a:lnTo>
                  <a:pt x="57" y="25"/>
                </a:lnTo>
                <a:lnTo>
                  <a:pt x="57" y="24"/>
                </a:lnTo>
                <a:lnTo>
                  <a:pt x="57" y="23"/>
                </a:lnTo>
                <a:lnTo>
                  <a:pt x="57" y="24"/>
                </a:lnTo>
                <a:lnTo>
                  <a:pt x="57" y="24"/>
                </a:lnTo>
                <a:lnTo>
                  <a:pt x="57" y="23"/>
                </a:lnTo>
                <a:lnTo>
                  <a:pt x="57" y="23"/>
                </a:lnTo>
                <a:lnTo>
                  <a:pt x="57" y="23"/>
                </a:lnTo>
                <a:lnTo>
                  <a:pt x="58" y="23"/>
                </a:lnTo>
                <a:lnTo>
                  <a:pt x="58" y="23"/>
                </a:lnTo>
                <a:lnTo>
                  <a:pt x="58" y="23"/>
                </a:lnTo>
                <a:lnTo>
                  <a:pt x="58" y="25"/>
                </a:lnTo>
                <a:lnTo>
                  <a:pt x="58" y="25"/>
                </a:lnTo>
                <a:lnTo>
                  <a:pt x="58" y="23"/>
                </a:lnTo>
                <a:lnTo>
                  <a:pt x="58" y="22"/>
                </a:lnTo>
                <a:lnTo>
                  <a:pt x="58" y="23"/>
                </a:lnTo>
                <a:lnTo>
                  <a:pt x="58" y="23"/>
                </a:lnTo>
                <a:lnTo>
                  <a:pt x="58" y="23"/>
                </a:lnTo>
                <a:lnTo>
                  <a:pt x="58" y="23"/>
                </a:lnTo>
                <a:lnTo>
                  <a:pt x="59" y="23"/>
                </a:lnTo>
                <a:lnTo>
                  <a:pt x="59" y="23"/>
                </a:lnTo>
                <a:lnTo>
                  <a:pt x="59" y="23"/>
                </a:lnTo>
                <a:lnTo>
                  <a:pt x="59" y="23"/>
                </a:lnTo>
                <a:lnTo>
                  <a:pt x="59" y="23"/>
                </a:lnTo>
                <a:lnTo>
                  <a:pt x="59" y="23"/>
                </a:lnTo>
                <a:lnTo>
                  <a:pt x="59" y="23"/>
                </a:lnTo>
                <a:lnTo>
                  <a:pt x="59" y="22"/>
                </a:lnTo>
                <a:lnTo>
                  <a:pt x="59" y="22"/>
                </a:lnTo>
                <a:lnTo>
                  <a:pt x="59" y="23"/>
                </a:lnTo>
                <a:lnTo>
                  <a:pt x="59" y="23"/>
                </a:lnTo>
                <a:lnTo>
                  <a:pt x="60" y="22"/>
                </a:lnTo>
                <a:lnTo>
                  <a:pt x="60" y="23"/>
                </a:lnTo>
                <a:lnTo>
                  <a:pt x="60" y="23"/>
                </a:lnTo>
                <a:lnTo>
                  <a:pt x="60" y="23"/>
                </a:lnTo>
                <a:lnTo>
                  <a:pt x="60" y="23"/>
                </a:lnTo>
                <a:lnTo>
                  <a:pt x="60" y="23"/>
                </a:lnTo>
                <a:lnTo>
                  <a:pt x="60" y="22"/>
                </a:lnTo>
                <a:lnTo>
                  <a:pt x="60" y="22"/>
                </a:lnTo>
                <a:lnTo>
                  <a:pt x="60" y="23"/>
                </a:lnTo>
                <a:lnTo>
                  <a:pt x="60" y="22"/>
                </a:lnTo>
                <a:lnTo>
                  <a:pt x="60" y="22"/>
                </a:lnTo>
                <a:lnTo>
                  <a:pt x="61" y="23"/>
                </a:lnTo>
                <a:lnTo>
                  <a:pt x="61" y="22"/>
                </a:lnTo>
                <a:lnTo>
                  <a:pt x="61" y="23"/>
                </a:lnTo>
                <a:lnTo>
                  <a:pt x="61" y="25"/>
                </a:lnTo>
                <a:lnTo>
                  <a:pt x="61" y="23"/>
                </a:lnTo>
                <a:lnTo>
                  <a:pt x="61" y="22"/>
                </a:lnTo>
                <a:lnTo>
                  <a:pt x="61" y="22"/>
                </a:lnTo>
                <a:lnTo>
                  <a:pt x="61" y="22"/>
                </a:lnTo>
                <a:lnTo>
                  <a:pt x="61" y="22"/>
                </a:lnTo>
                <a:lnTo>
                  <a:pt x="61" y="23"/>
                </a:lnTo>
                <a:lnTo>
                  <a:pt x="62" y="23"/>
                </a:lnTo>
                <a:lnTo>
                  <a:pt x="62" y="23"/>
                </a:lnTo>
                <a:lnTo>
                  <a:pt x="62" y="23"/>
                </a:lnTo>
                <a:lnTo>
                  <a:pt x="62" y="22"/>
                </a:lnTo>
                <a:lnTo>
                  <a:pt x="62" y="22"/>
                </a:lnTo>
                <a:lnTo>
                  <a:pt x="62" y="22"/>
                </a:lnTo>
                <a:lnTo>
                  <a:pt x="62" y="21"/>
                </a:lnTo>
                <a:lnTo>
                  <a:pt x="62" y="22"/>
                </a:lnTo>
                <a:lnTo>
                  <a:pt x="62" y="22"/>
                </a:lnTo>
                <a:lnTo>
                  <a:pt x="62" y="22"/>
                </a:lnTo>
                <a:lnTo>
                  <a:pt x="62" y="22"/>
                </a:lnTo>
                <a:lnTo>
                  <a:pt x="63" y="22"/>
                </a:lnTo>
                <a:lnTo>
                  <a:pt x="63" y="21"/>
                </a:lnTo>
                <a:lnTo>
                  <a:pt x="63" y="22"/>
                </a:lnTo>
                <a:lnTo>
                  <a:pt x="63" y="22"/>
                </a:lnTo>
                <a:lnTo>
                  <a:pt x="63" y="22"/>
                </a:lnTo>
                <a:lnTo>
                  <a:pt x="63" y="22"/>
                </a:lnTo>
                <a:lnTo>
                  <a:pt x="63" y="21"/>
                </a:lnTo>
                <a:lnTo>
                  <a:pt x="63" y="22"/>
                </a:lnTo>
                <a:lnTo>
                  <a:pt x="63" y="21"/>
                </a:lnTo>
                <a:lnTo>
                  <a:pt x="63" y="21"/>
                </a:lnTo>
                <a:lnTo>
                  <a:pt x="63" y="21"/>
                </a:lnTo>
                <a:lnTo>
                  <a:pt x="64" y="20"/>
                </a:lnTo>
                <a:lnTo>
                  <a:pt x="64" y="21"/>
                </a:lnTo>
                <a:lnTo>
                  <a:pt x="64" y="21"/>
                </a:lnTo>
                <a:lnTo>
                  <a:pt x="64" y="20"/>
                </a:lnTo>
                <a:lnTo>
                  <a:pt x="64" y="21"/>
                </a:lnTo>
                <a:lnTo>
                  <a:pt x="64" y="23"/>
                </a:lnTo>
                <a:lnTo>
                  <a:pt x="64" y="20"/>
                </a:lnTo>
                <a:lnTo>
                  <a:pt x="64" y="21"/>
                </a:lnTo>
                <a:lnTo>
                  <a:pt x="64" y="21"/>
                </a:lnTo>
                <a:lnTo>
                  <a:pt x="64" y="20"/>
                </a:lnTo>
                <a:lnTo>
                  <a:pt x="64" y="20"/>
                </a:lnTo>
                <a:lnTo>
                  <a:pt x="65" y="20"/>
                </a:lnTo>
                <a:lnTo>
                  <a:pt x="65" y="20"/>
                </a:lnTo>
                <a:lnTo>
                  <a:pt x="65" y="22"/>
                </a:lnTo>
                <a:lnTo>
                  <a:pt x="65" y="20"/>
                </a:lnTo>
                <a:lnTo>
                  <a:pt x="65" y="20"/>
                </a:lnTo>
                <a:lnTo>
                  <a:pt x="65" y="20"/>
                </a:lnTo>
                <a:lnTo>
                  <a:pt x="65" y="22"/>
                </a:lnTo>
                <a:lnTo>
                  <a:pt x="65" y="20"/>
                </a:lnTo>
                <a:lnTo>
                  <a:pt x="65" y="20"/>
                </a:lnTo>
                <a:lnTo>
                  <a:pt x="65" y="20"/>
                </a:lnTo>
                <a:lnTo>
                  <a:pt x="66" y="20"/>
                </a:lnTo>
                <a:lnTo>
                  <a:pt x="66" y="20"/>
                </a:lnTo>
                <a:lnTo>
                  <a:pt x="66" y="20"/>
                </a:lnTo>
                <a:lnTo>
                  <a:pt x="66" y="19"/>
                </a:lnTo>
                <a:lnTo>
                  <a:pt x="66" y="20"/>
                </a:lnTo>
                <a:lnTo>
                  <a:pt x="66" y="20"/>
                </a:lnTo>
                <a:lnTo>
                  <a:pt x="66" y="20"/>
                </a:lnTo>
                <a:lnTo>
                  <a:pt x="66" y="20"/>
                </a:lnTo>
                <a:lnTo>
                  <a:pt x="66" y="19"/>
                </a:lnTo>
                <a:lnTo>
                  <a:pt x="66" y="19"/>
                </a:lnTo>
                <a:lnTo>
                  <a:pt x="66" y="19"/>
                </a:lnTo>
                <a:lnTo>
                  <a:pt x="67" y="20"/>
                </a:lnTo>
                <a:lnTo>
                  <a:pt x="67" y="20"/>
                </a:lnTo>
                <a:lnTo>
                  <a:pt x="67" y="19"/>
                </a:lnTo>
                <a:lnTo>
                  <a:pt x="67" y="19"/>
                </a:lnTo>
                <a:lnTo>
                  <a:pt x="67" y="19"/>
                </a:lnTo>
                <a:lnTo>
                  <a:pt x="67" y="19"/>
                </a:lnTo>
                <a:lnTo>
                  <a:pt x="67" y="19"/>
                </a:lnTo>
                <a:lnTo>
                  <a:pt x="67" y="19"/>
                </a:lnTo>
                <a:lnTo>
                  <a:pt x="67" y="19"/>
                </a:lnTo>
                <a:lnTo>
                  <a:pt x="67" y="19"/>
                </a:lnTo>
                <a:lnTo>
                  <a:pt x="67" y="19"/>
                </a:lnTo>
                <a:lnTo>
                  <a:pt x="68" y="18"/>
                </a:lnTo>
                <a:lnTo>
                  <a:pt x="68" y="19"/>
                </a:lnTo>
                <a:lnTo>
                  <a:pt x="68" y="19"/>
                </a:lnTo>
                <a:lnTo>
                  <a:pt x="68" y="20"/>
                </a:lnTo>
                <a:lnTo>
                  <a:pt x="68" y="20"/>
                </a:lnTo>
                <a:lnTo>
                  <a:pt x="68" y="19"/>
                </a:lnTo>
                <a:lnTo>
                  <a:pt x="68" y="19"/>
                </a:lnTo>
                <a:lnTo>
                  <a:pt x="68" y="18"/>
                </a:lnTo>
                <a:lnTo>
                  <a:pt x="68" y="19"/>
                </a:lnTo>
                <a:lnTo>
                  <a:pt x="68" y="19"/>
                </a:lnTo>
                <a:lnTo>
                  <a:pt x="68" y="19"/>
                </a:lnTo>
                <a:lnTo>
                  <a:pt x="69" y="19"/>
                </a:lnTo>
                <a:lnTo>
                  <a:pt x="69" y="19"/>
                </a:lnTo>
                <a:lnTo>
                  <a:pt x="69" y="19"/>
                </a:lnTo>
                <a:lnTo>
                  <a:pt x="69" y="19"/>
                </a:lnTo>
                <a:lnTo>
                  <a:pt x="69" y="19"/>
                </a:lnTo>
                <a:lnTo>
                  <a:pt x="69" y="19"/>
                </a:lnTo>
                <a:lnTo>
                  <a:pt x="69" y="19"/>
                </a:lnTo>
                <a:lnTo>
                  <a:pt x="69" y="19"/>
                </a:lnTo>
                <a:lnTo>
                  <a:pt x="69" y="19"/>
                </a:lnTo>
                <a:lnTo>
                  <a:pt x="69" y="19"/>
                </a:lnTo>
                <a:lnTo>
                  <a:pt x="70" y="19"/>
                </a:lnTo>
                <a:lnTo>
                  <a:pt x="70" y="19"/>
                </a:lnTo>
                <a:lnTo>
                  <a:pt x="70" y="18"/>
                </a:lnTo>
                <a:lnTo>
                  <a:pt x="70" y="18"/>
                </a:lnTo>
                <a:lnTo>
                  <a:pt x="70" y="19"/>
                </a:lnTo>
                <a:lnTo>
                  <a:pt x="70" y="17"/>
                </a:lnTo>
                <a:lnTo>
                  <a:pt x="70" y="19"/>
                </a:lnTo>
                <a:lnTo>
                  <a:pt x="70" y="19"/>
                </a:lnTo>
                <a:lnTo>
                  <a:pt x="70" y="19"/>
                </a:lnTo>
                <a:lnTo>
                  <a:pt x="70" y="19"/>
                </a:lnTo>
                <a:lnTo>
                  <a:pt x="70" y="17"/>
                </a:lnTo>
                <a:lnTo>
                  <a:pt x="71" y="20"/>
                </a:lnTo>
                <a:lnTo>
                  <a:pt x="71" y="19"/>
                </a:lnTo>
                <a:lnTo>
                  <a:pt x="71" y="18"/>
                </a:lnTo>
                <a:lnTo>
                  <a:pt x="71" y="18"/>
                </a:lnTo>
                <a:lnTo>
                  <a:pt x="71" y="17"/>
                </a:lnTo>
                <a:lnTo>
                  <a:pt x="71" y="18"/>
                </a:lnTo>
                <a:lnTo>
                  <a:pt x="71" y="17"/>
                </a:lnTo>
                <a:lnTo>
                  <a:pt x="71" y="18"/>
                </a:lnTo>
                <a:lnTo>
                  <a:pt x="71" y="18"/>
                </a:lnTo>
                <a:lnTo>
                  <a:pt x="71" y="17"/>
                </a:lnTo>
                <a:lnTo>
                  <a:pt x="71" y="17"/>
                </a:lnTo>
                <a:lnTo>
                  <a:pt x="72" y="17"/>
                </a:lnTo>
                <a:lnTo>
                  <a:pt x="72" y="17"/>
                </a:lnTo>
                <a:lnTo>
                  <a:pt x="72" y="17"/>
                </a:lnTo>
                <a:lnTo>
                  <a:pt x="72" y="17"/>
                </a:lnTo>
                <a:lnTo>
                  <a:pt x="72" y="16"/>
                </a:lnTo>
                <a:lnTo>
                  <a:pt x="72" y="17"/>
                </a:lnTo>
                <a:lnTo>
                  <a:pt x="72" y="17"/>
                </a:lnTo>
                <a:lnTo>
                  <a:pt x="72" y="17"/>
                </a:lnTo>
                <a:lnTo>
                  <a:pt x="72" y="19"/>
                </a:lnTo>
                <a:lnTo>
                  <a:pt x="72" y="17"/>
                </a:lnTo>
                <a:lnTo>
                  <a:pt x="72" y="16"/>
                </a:lnTo>
                <a:lnTo>
                  <a:pt x="73" y="17"/>
                </a:lnTo>
                <a:lnTo>
                  <a:pt x="73" y="17"/>
                </a:lnTo>
                <a:lnTo>
                  <a:pt x="73" y="17"/>
                </a:lnTo>
                <a:lnTo>
                  <a:pt x="73" y="17"/>
                </a:lnTo>
                <a:lnTo>
                  <a:pt x="73" y="16"/>
                </a:lnTo>
                <a:lnTo>
                  <a:pt x="73" y="17"/>
                </a:lnTo>
                <a:lnTo>
                  <a:pt x="73" y="16"/>
                </a:lnTo>
                <a:lnTo>
                  <a:pt x="73" y="17"/>
                </a:lnTo>
                <a:lnTo>
                  <a:pt x="73" y="17"/>
                </a:lnTo>
                <a:lnTo>
                  <a:pt x="73" y="17"/>
                </a:lnTo>
                <a:lnTo>
                  <a:pt x="74" y="17"/>
                </a:lnTo>
                <a:lnTo>
                  <a:pt x="74" y="16"/>
                </a:lnTo>
                <a:lnTo>
                  <a:pt x="74" y="16"/>
                </a:lnTo>
                <a:lnTo>
                  <a:pt x="74" y="16"/>
                </a:lnTo>
                <a:lnTo>
                  <a:pt x="74" y="17"/>
                </a:lnTo>
                <a:lnTo>
                  <a:pt x="74" y="16"/>
                </a:lnTo>
                <a:lnTo>
                  <a:pt x="74" y="17"/>
                </a:lnTo>
                <a:lnTo>
                  <a:pt x="74" y="19"/>
                </a:lnTo>
                <a:lnTo>
                  <a:pt x="74" y="16"/>
                </a:lnTo>
                <a:lnTo>
                  <a:pt x="74" y="19"/>
                </a:lnTo>
                <a:lnTo>
                  <a:pt x="74" y="19"/>
                </a:lnTo>
                <a:lnTo>
                  <a:pt x="75" y="16"/>
                </a:lnTo>
                <a:lnTo>
                  <a:pt x="75" y="16"/>
                </a:lnTo>
                <a:lnTo>
                  <a:pt x="75" y="16"/>
                </a:lnTo>
                <a:lnTo>
                  <a:pt x="75" y="16"/>
                </a:lnTo>
                <a:lnTo>
                  <a:pt x="75" y="17"/>
                </a:lnTo>
                <a:lnTo>
                  <a:pt x="75" y="15"/>
                </a:lnTo>
                <a:lnTo>
                  <a:pt x="75" y="16"/>
                </a:lnTo>
                <a:lnTo>
                  <a:pt x="75" y="18"/>
                </a:lnTo>
                <a:lnTo>
                  <a:pt x="75" y="15"/>
                </a:lnTo>
                <a:lnTo>
                  <a:pt x="75" y="16"/>
                </a:lnTo>
                <a:lnTo>
                  <a:pt x="75" y="16"/>
                </a:lnTo>
                <a:lnTo>
                  <a:pt x="76" y="16"/>
                </a:lnTo>
                <a:lnTo>
                  <a:pt x="76" y="15"/>
                </a:lnTo>
                <a:lnTo>
                  <a:pt x="76" y="15"/>
                </a:lnTo>
                <a:lnTo>
                  <a:pt x="76" y="15"/>
                </a:lnTo>
                <a:lnTo>
                  <a:pt x="76" y="15"/>
                </a:lnTo>
                <a:lnTo>
                  <a:pt x="76" y="15"/>
                </a:lnTo>
                <a:lnTo>
                  <a:pt x="76" y="15"/>
                </a:lnTo>
                <a:lnTo>
                  <a:pt x="76" y="15"/>
                </a:lnTo>
                <a:lnTo>
                  <a:pt x="76" y="15"/>
                </a:lnTo>
                <a:lnTo>
                  <a:pt x="76" y="14"/>
                </a:lnTo>
                <a:lnTo>
                  <a:pt x="76" y="15"/>
                </a:lnTo>
                <a:lnTo>
                  <a:pt x="77" y="15"/>
                </a:lnTo>
                <a:lnTo>
                  <a:pt x="77" y="15"/>
                </a:lnTo>
                <a:lnTo>
                  <a:pt x="77" y="14"/>
                </a:lnTo>
                <a:lnTo>
                  <a:pt x="77" y="17"/>
                </a:lnTo>
                <a:lnTo>
                  <a:pt x="77" y="15"/>
                </a:lnTo>
                <a:lnTo>
                  <a:pt x="77" y="15"/>
                </a:lnTo>
                <a:lnTo>
                  <a:pt x="77" y="15"/>
                </a:lnTo>
                <a:lnTo>
                  <a:pt x="77" y="15"/>
                </a:lnTo>
                <a:lnTo>
                  <a:pt x="77" y="17"/>
                </a:lnTo>
                <a:lnTo>
                  <a:pt x="77" y="15"/>
                </a:lnTo>
                <a:lnTo>
                  <a:pt x="78" y="15"/>
                </a:lnTo>
                <a:lnTo>
                  <a:pt x="78" y="15"/>
                </a:lnTo>
                <a:lnTo>
                  <a:pt x="78" y="15"/>
                </a:lnTo>
                <a:lnTo>
                  <a:pt x="78" y="17"/>
                </a:lnTo>
                <a:lnTo>
                  <a:pt x="78" y="15"/>
                </a:lnTo>
                <a:lnTo>
                  <a:pt x="78" y="15"/>
                </a:lnTo>
                <a:lnTo>
                  <a:pt x="78" y="15"/>
                </a:lnTo>
                <a:lnTo>
                  <a:pt x="78" y="14"/>
                </a:lnTo>
                <a:lnTo>
                  <a:pt x="78" y="15"/>
                </a:lnTo>
                <a:lnTo>
                  <a:pt x="78" y="14"/>
                </a:lnTo>
                <a:lnTo>
                  <a:pt x="78" y="17"/>
                </a:lnTo>
                <a:lnTo>
                  <a:pt x="79" y="14"/>
                </a:lnTo>
                <a:lnTo>
                  <a:pt x="79" y="13"/>
                </a:lnTo>
                <a:lnTo>
                  <a:pt x="79" y="16"/>
                </a:lnTo>
                <a:lnTo>
                  <a:pt x="79" y="14"/>
                </a:lnTo>
                <a:lnTo>
                  <a:pt x="79" y="14"/>
                </a:lnTo>
                <a:lnTo>
                  <a:pt x="79" y="13"/>
                </a:lnTo>
                <a:lnTo>
                  <a:pt x="79" y="14"/>
                </a:lnTo>
                <a:lnTo>
                  <a:pt x="79" y="14"/>
                </a:lnTo>
                <a:lnTo>
                  <a:pt x="79" y="14"/>
                </a:lnTo>
                <a:lnTo>
                  <a:pt x="79" y="14"/>
                </a:lnTo>
                <a:lnTo>
                  <a:pt x="80" y="14"/>
                </a:lnTo>
                <a:lnTo>
                  <a:pt x="80" y="13"/>
                </a:lnTo>
                <a:lnTo>
                  <a:pt x="80" y="14"/>
                </a:lnTo>
                <a:lnTo>
                  <a:pt x="80" y="14"/>
                </a:lnTo>
                <a:lnTo>
                  <a:pt x="80" y="14"/>
                </a:lnTo>
                <a:lnTo>
                  <a:pt x="80" y="14"/>
                </a:lnTo>
                <a:lnTo>
                  <a:pt x="80" y="14"/>
                </a:lnTo>
                <a:lnTo>
                  <a:pt x="80" y="14"/>
                </a:lnTo>
                <a:lnTo>
                  <a:pt x="80" y="14"/>
                </a:lnTo>
                <a:lnTo>
                  <a:pt x="80" y="14"/>
                </a:lnTo>
                <a:lnTo>
                  <a:pt x="80" y="12"/>
                </a:lnTo>
                <a:lnTo>
                  <a:pt x="81" y="13"/>
                </a:lnTo>
                <a:lnTo>
                  <a:pt x="81" y="13"/>
                </a:lnTo>
                <a:lnTo>
                  <a:pt x="81" y="12"/>
                </a:lnTo>
                <a:lnTo>
                  <a:pt x="81" y="12"/>
                </a:lnTo>
                <a:lnTo>
                  <a:pt x="81" y="15"/>
                </a:lnTo>
                <a:lnTo>
                  <a:pt x="81" y="12"/>
                </a:lnTo>
                <a:lnTo>
                  <a:pt x="81" y="13"/>
                </a:lnTo>
                <a:lnTo>
                  <a:pt x="81" y="15"/>
                </a:lnTo>
                <a:lnTo>
                  <a:pt x="81" y="13"/>
                </a:lnTo>
                <a:lnTo>
                  <a:pt x="81" y="12"/>
                </a:lnTo>
                <a:lnTo>
                  <a:pt x="81" y="12"/>
                </a:lnTo>
                <a:lnTo>
                  <a:pt x="82" y="13"/>
                </a:lnTo>
                <a:lnTo>
                  <a:pt x="82" y="13"/>
                </a:lnTo>
                <a:lnTo>
                  <a:pt x="82" y="13"/>
                </a:lnTo>
                <a:lnTo>
                  <a:pt x="82" y="12"/>
                </a:lnTo>
                <a:lnTo>
                  <a:pt x="82" y="13"/>
                </a:lnTo>
                <a:lnTo>
                  <a:pt x="82" y="12"/>
                </a:lnTo>
                <a:lnTo>
                  <a:pt x="82" y="13"/>
                </a:lnTo>
                <a:lnTo>
                  <a:pt x="82" y="13"/>
                </a:lnTo>
                <a:lnTo>
                  <a:pt x="82" y="13"/>
                </a:lnTo>
                <a:lnTo>
                  <a:pt x="82" y="13"/>
                </a:lnTo>
                <a:lnTo>
                  <a:pt x="82" y="13"/>
                </a:lnTo>
                <a:lnTo>
                  <a:pt x="83" y="12"/>
                </a:lnTo>
                <a:lnTo>
                  <a:pt x="83" y="12"/>
                </a:lnTo>
                <a:lnTo>
                  <a:pt x="83" y="12"/>
                </a:lnTo>
                <a:lnTo>
                  <a:pt x="83" y="12"/>
                </a:lnTo>
                <a:lnTo>
                  <a:pt x="83" y="11"/>
                </a:lnTo>
                <a:lnTo>
                  <a:pt x="83" y="12"/>
                </a:lnTo>
                <a:lnTo>
                  <a:pt x="83" y="12"/>
                </a:lnTo>
                <a:lnTo>
                  <a:pt x="83" y="11"/>
                </a:lnTo>
                <a:lnTo>
                  <a:pt x="83" y="12"/>
                </a:lnTo>
                <a:lnTo>
                  <a:pt x="83" y="12"/>
                </a:lnTo>
                <a:lnTo>
                  <a:pt x="84" y="12"/>
                </a:lnTo>
                <a:lnTo>
                  <a:pt x="84" y="12"/>
                </a:lnTo>
                <a:lnTo>
                  <a:pt x="84" y="11"/>
                </a:lnTo>
                <a:lnTo>
                  <a:pt x="84" y="12"/>
                </a:lnTo>
                <a:lnTo>
                  <a:pt x="84" y="12"/>
                </a:lnTo>
                <a:lnTo>
                  <a:pt x="84" y="12"/>
                </a:lnTo>
                <a:lnTo>
                  <a:pt x="84" y="12"/>
                </a:lnTo>
                <a:lnTo>
                  <a:pt x="84" y="12"/>
                </a:lnTo>
                <a:lnTo>
                  <a:pt x="84" y="12"/>
                </a:lnTo>
                <a:lnTo>
                  <a:pt x="84" y="13"/>
                </a:lnTo>
                <a:lnTo>
                  <a:pt x="84" y="11"/>
                </a:lnTo>
                <a:lnTo>
                  <a:pt x="85" y="12"/>
                </a:lnTo>
                <a:lnTo>
                  <a:pt x="85" y="11"/>
                </a:lnTo>
                <a:lnTo>
                  <a:pt x="85" y="12"/>
                </a:lnTo>
                <a:lnTo>
                  <a:pt x="85" y="10"/>
                </a:lnTo>
                <a:lnTo>
                  <a:pt x="85" y="10"/>
                </a:lnTo>
                <a:lnTo>
                  <a:pt x="85" y="12"/>
                </a:lnTo>
                <a:lnTo>
                  <a:pt x="85" y="11"/>
                </a:lnTo>
                <a:lnTo>
                  <a:pt x="85" y="12"/>
                </a:lnTo>
                <a:lnTo>
                  <a:pt x="85" y="11"/>
                </a:lnTo>
                <a:lnTo>
                  <a:pt x="85" y="11"/>
                </a:lnTo>
                <a:lnTo>
                  <a:pt x="85" y="11"/>
                </a:lnTo>
                <a:lnTo>
                  <a:pt x="86" y="10"/>
                </a:lnTo>
                <a:lnTo>
                  <a:pt x="86" y="11"/>
                </a:lnTo>
                <a:lnTo>
                  <a:pt x="86" y="11"/>
                </a:lnTo>
                <a:lnTo>
                  <a:pt x="86" y="10"/>
                </a:lnTo>
                <a:lnTo>
                  <a:pt x="86" y="11"/>
                </a:lnTo>
                <a:lnTo>
                  <a:pt x="86" y="11"/>
                </a:lnTo>
                <a:lnTo>
                  <a:pt x="86" y="13"/>
                </a:lnTo>
                <a:lnTo>
                  <a:pt x="86" y="11"/>
                </a:lnTo>
                <a:lnTo>
                  <a:pt x="86" y="11"/>
                </a:lnTo>
                <a:lnTo>
                  <a:pt x="86" y="11"/>
                </a:lnTo>
                <a:lnTo>
                  <a:pt x="86" y="11"/>
                </a:lnTo>
                <a:lnTo>
                  <a:pt x="87" y="10"/>
                </a:lnTo>
                <a:lnTo>
                  <a:pt x="87" y="11"/>
                </a:lnTo>
                <a:lnTo>
                  <a:pt x="87" y="11"/>
                </a:lnTo>
                <a:lnTo>
                  <a:pt x="87" y="13"/>
                </a:lnTo>
                <a:lnTo>
                  <a:pt x="87" y="11"/>
                </a:lnTo>
                <a:lnTo>
                  <a:pt x="87" y="10"/>
                </a:lnTo>
                <a:lnTo>
                  <a:pt x="87" y="10"/>
                </a:lnTo>
                <a:lnTo>
                  <a:pt x="87" y="10"/>
                </a:lnTo>
                <a:lnTo>
                  <a:pt x="87" y="10"/>
                </a:lnTo>
                <a:lnTo>
                  <a:pt x="87" y="11"/>
                </a:lnTo>
                <a:lnTo>
                  <a:pt x="88" y="10"/>
                </a:lnTo>
                <a:lnTo>
                  <a:pt x="88" y="10"/>
                </a:lnTo>
                <a:lnTo>
                  <a:pt x="88" y="10"/>
                </a:lnTo>
                <a:lnTo>
                  <a:pt x="88" y="10"/>
                </a:lnTo>
                <a:lnTo>
                  <a:pt x="88" y="10"/>
                </a:lnTo>
                <a:lnTo>
                  <a:pt x="88" y="10"/>
                </a:lnTo>
                <a:lnTo>
                  <a:pt x="88" y="10"/>
                </a:lnTo>
                <a:lnTo>
                  <a:pt x="88" y="9"/>
                </a:lnTo>
                <a:lnTo>
                  <a:pt x="88" y="12"/>
                </a:lnTo>
                <a:lnTo>
                  <a:pt x="88" y="10"/>
                </a:lnTo>
                <a:lnTo>
                  <a:pt x="88" y="10"/>
                </a:lnTo>
                <a:lnTo>
                  <a:pt x="89" y="12"/>
                </a:lnTo>
                <a:lnTo>
                  <a:pt x="89" y="10"/>
                </a:lnTo>
                <a:lnTo>
                  <a:pt x="89" y="12"/>
                </a:lnTo>
                <a:lnTo>
                  <a:pt x="89" y="10"/>
                </a:lnTo>
                <a:lnTo>
                  <a:pt x="89" y="10"/>
                </a:lnTo>
                <a:lnTo>
                  <a:pt x="89" y="10"/>
                </a:lnTo>
                <a:lnTo>
                  <a:pt x="89" y="10"/>
                </a:lnTo>
                <a:lnTo>
                  <a:pt x="89" y="9"/>
                </a:lnTo>
                <a:lnTo>
                  <a:pt x="89" y="10"/>
                </a:lnTo>
                <a:lnTo>
                  <a:pt x="89" y="9"/>
                </a:lnTo>
                <a:lnTo>
                  <a:pt x="89" y="9"/>
                </a:lnTo>
                <a:lnTo>
                  <a:pt x="90" y="9"/>
                </a:lnTo>
                <a:lnTo>
                  <a:pt x="90" y="10"/>
                </a:lnTo>
                <a:lnTo>
                  <a:pt x="90" y="10"/>
                </a:lnTo>
                <a:lnTo>
                  <a:pt x="90" y="9"/>
                </a:lnTo>
                <a:lnTo>
                  <a:pt x="90" y="9"/>
                </a:lnTo>
                <a:lnTo>
                  <a:pt x="90" y="11"/>
                </a:lnTo>
                <a:lnTo>
                  <a:pt x="90" y="9"/>
                </a:lnTo>
                <a:lnTo>
                  <a:pt x="90" y="9"/>
                </a:lnTo>
                <a:lnTo>
                  <a:pt x="90" y="9"/>
                </a:lnTo>
                <a:lnTo>
                  <a:pt x="90" y="8"/>
                </a:lnTo>
                <a:lnTo>
                  <a:pt x="90" y="9"/>
                </a:lnTo>
                <a:lnTo>
                  <a:pt x="91" y="9"/>
                </a:lnTo>
                <a:lnTo>
                  <a:pt x="91" y="8"/>
                </a:lnTo>
                <a:lnTo>
                  <a:pt x="91" y="9"/>
                </a:lnTo>
                <a:lnTo>
                  <a:pt x="91" y="9"/>
                </a:lnTo>
                <a:lnTo>
                  <a:pt x="91" y="9"/>
                </a:lnTo>
                <a:lnTo>
                  <a:pt x="91" y="9"/>
                </a:lnTo>
                <a:lnTo>
                  <a:pt x="91" y="8"/>
                </a:lnTo>
                <a:lnTo>
                  <a:pt x="91" y="8"/>
                </a:lnTo>
                <a:lnTo>
                  <a:pt x="91" y="8"/>
                </a:lnTo>
                <a:lnTo>
                  <a:pt x="91" y="8"/>
                </a:lnTo>
                <a:lnTo>
                  <a:pt x="92" y="10"/>
                </a:lnTo>
                <a:lnTo>
                  <a:pt x="92" y="9"/>
                </a:lnTo>
                <a:lnTo>
                  <a:pt x="92" y="9"/>
                </a:lnTo>
                <a:lnTo>
                  <a:pt x="92" y="7"/>
                </a:lnTo>
                <a:lnTo>
                  <a:pt x="92" y="9"/>
                </a:lnTo>
                <a:lnTo>
                  <a:pt x="92" y="9"/>
                </a:lnTo>
                <a:lnTo>
                  <a:pt x="92" y="8"/>
                </a:lnTo>
                <a:lnTo>
                  <a:pt x="92" y="7"/>
                </a:lnTo>
                <a:lnTo>
                  <a:pt x="92" y="9"/>
                </a:lnTo>
                <a:lnTo>
                  <a:pt x="92" y="9"/>
                </a:lnTo>
                <a:lnTo>
                  <a:pt x="92" y="9"/>
                </a:lnTo>
                <a:lnTo>
                  <a:pt x="93" y="11"/>
                </a:lnTo>
                <a:lnTo>
                  <a:pt x="93" y="9"/>
                </a:lnTo>
                <a:lnTo>
                  <a:pt x="93" y="9"/>
                </a:lnTo>
                <a:lnTo>
                  <a:pt x="93" y="8"/>
                </a:lnTo>
                <a:lnTo>
                  <a:pt x="93" y="10"/>
                </a:lnTo>
                <a:lnTo>
                  <a:pt x="93" y="9"/>
                </a:lnTo>
                <a:lnTo>
                  <a:pt x="93" y="9"/>
                </a:lnTo>
                <a:lnTo>
                  <a:pt x="93" y="8"/>
                </a:lnTo>
                <a:lnTo>
                  <a:pt x="93" y="8"/>
                </a:lnTo>
                <a:lnTo>
                  <a:pt x="93" y="10"/>
                </a:lnTo>
                <a:lnTo>
                  <a:pt x="93" y="9"/>
                </a:lnTo>
                <a:lnTo>
                  <a:pt x="94" y="8"/>
                </a:lnTo>
                <a:lnTo>
                  <a:pt x="94" y="8"/>
                </a:lnTo>
                <a:lnTo>
                  <a:pt x="94" y="8"/>
                </a:lnTo>
                <a:lnTo>
                  <a:pt x="94" y="8"/>
                </a:lnTo>
                <a:lnTo>
                  <a:pt x="94" y="8"/>
                </a:lnTo>
                <a:lnTo>
                  <a:pt x="94" y="8"/>
                </a:lnTo>
                <a:lnTo>
                  <a:pt x="94" y="7"/>
                </a:lnTo>
                <a:lnTo>
                  <a:pt x="94" y="8"/>
                </a:lnTo>
                <a:lnTo>
                  <a:pt x="94" y="8"/>
                </a:lnTo>
                <a:lnTo>
                  <a:pt x="94" y="8"/>
                </a:lnTo>
                <a:lnTo>
                  <a:pt x="94" y="8"/>
                </a:lnTo>
                <a:lnTo>
                  <a:pt x="95" y="8"/>
                </a:lnTo>
                <a:lnTo>
                  <a:pt x="95" y="8"/>
                </a:lnTo>
                <a:lnTo>
                  <a:pt x="95" y="8"/>
                </a:lnTo>
                <a:lnTo>
                  <a:pt x="95" y="8"/>
                </a:lnTo>
                <a:lnTo>
                  <a:pt x="95" y="9"/>
                </a:lnTo>
                <a:lnTo>
                  <a:pt x="95" y="8"/>
                </a:lnTo>
                <a:lnTo>
                  <a:pt x="95" y="8"/>
                </a:lnTo>
                <a:lnTo>
                  <a:pt x="95" y="10"/>
                </a:lnTo>
                <a:lnTo>
                  <a:pt x="95" y="8"/>
                </a:lnTo>
                <a:lnTo>
                  <a:pt x="95" y="8"/>
                </a:lnTo>
                <a:lnTo>
                  <a:pt x="96" y="8"/>
                </a:lnTo>
                <a:lnTo>
                  <a:pt x="96" y="6"/>
                </a:lnTo>
                <a:lnTo>
                  <a:pt x="96" y="7"/>
                </a:lnTo>
                <a:lnTo>
                  <a:pt x="96" y="7"/>
                </a:lnTo>
                <a:lnTo>
                  <a:pt x="96" y="6"/>
                </a:lnTo>
                <a:lnTo>
                  <a:pt x="96" y="7"/>
                </a:lnTo>
                <a:lnTo>
                  <a:pt x="96" y="7"/>
                </a:lnTo>
                <a:lnTo>
                  <a:pt x="96" y="7"/>
                </a:lnTo>
                <a:lnTo>
                  <a:pt x="96" y="7"/>
                </a:lnTo>
                <a:lnTo>
                  <a:pt x="96" y="10"/>
                </a:lnTo>
                <a:lnTo>
                  <a:pt x="96" y="7"/>
                </a:lnTo>
                <a:lnTo>
                  <a:pt x="97" y="7"/>
                </a:lnTo>
                <a:lnTo>
                  <a:pt x="97" y="8"/>
                </a:lnTo>
                <a:lnTo>
                  <a:pt x="97" y="8"/>
                </a:lnTo>
                <a:lnTo>
                  <a:pt x="97" y="8"/>
                </a:lnTo>
                <a:lnTo>
                  <a:pt x="97" y="7"/>
                </a:lnTo>
                <a:lnTo>
                  <a:pt x="97" y="7"/>
                </a:lnTo>
                <a:lnTo>
                  <a:pt x="97" y="8"/>
                </a:lnTo>
                <a:lnTo>
                  <a:pt x="97" y="8"/>
                </a:lnTo>
                <a:lnTo>
                  <a:pt x="97" y="7"/>
                </a:lnTo>
                <a:lnTo>
                  <a:pt x="97" y="8"/>
                </a:lnTo>
                <a:lnTo>
                  <a:pt x="97" y="7"/>
                </a:lnTo>
                <a:lnTo>
                  <a:pt x="98" y="7"/>
                </a:lnTo>
                <a:lnTo>
                  <a:pt x="98" y="8"/>
                </a:lnTo>
                <a:lnTo>
                  <a:pt x="98" y="8"/>
                </a:lnTo>
                <a:lnTo>
                  <a:pt x="98" y="7"/>
                </a:lnTo>
                <a:lnTo>
                  <a:pt x="98" y="7"/>
                </a:lnTo>
                <a:lnTo>
                  <a:pt x="98" y="7"/>
                </a:lnTo>
                <a:lnTo>
                  <a:pt x="98" y="7"/>
                </a:lnTo>
                <a:lnTo>
                  <a:pt x="98" y="7"/>
                </a:lnTo>
                <a:lnTo>
                  <a:pt x="98" y="8"/>
                </a:lnTo>
                <a:lnTo>
                  <a:pt x="98" y="7"/>
                </a:lnTo>
                <a:lnTo>
                  <a:pt x="98" y="7"/>
                </a:lnTo>
                <a:lnTo>
                  <a:pt x="99" y="7"/>
                </a:lnTo>
                <a:lnTo>
                  <a:pt x="99" y="7"/>
                </a:lnTo>
                <a:lnTo>
                  <a:pt x="99" y="7"/>
                </a:lnTo>
                <a:lnTo>
                  <a:pt x="99" y="7"/>
                </a:lnTo>
                <a:lnTo>
                  <a:pt x="99" y="7"/>
                </a:lnTo>
                <a:lnTo>
                  <a:pt x="99" y="6"/>
                </a:lnTo>
                <a:lnTo>
                  <a:pt x="99" y="7"/>
                </a:lnTo>
                <a:lnTo>
                  <a:pt x="99" y="7"/>
                </a:lnTo>
                <a:lnTo>
                  <a:pt x="99" y="7"/>
                </a:lnTo>
                <a:lnTo>
                  <a:pt x="99" y="7"/>
                </a:lnTo>
                <a:lnTo>
                  <a:pt x="99" y="7"/>
                </a:lnTo>
                <a:lnTo>
                  <a:pt x="100" y="6"/>
                </a:lnTo>
                <a:lnTo>
                  <a:pt x="100" y="6"/>
                </a:lnTo>
                <a:lnTo>
                  <a:pt x="100" y="7"/>
                </a:lnTo>
                <a:lnTo>
                  <a:pt x="100" y="7"/>
                </a:lnTo>
                <a:lnTo>
                  <a:pt x="100" y="7"/>
                </a:lnTo>
                <a:lnTo>
                  <a:pt x="100" y="7"/>
                </a:lnTo>
                <a:lnTo>
                  <a:pt x="100" y="6"/>
                </a:lnTo>
                <a:lnTo>
                  <a:pt x="100" y="9"/>
                </a:lnTo>
                <a:lnTo>
                  <a:pt x="100" y="7"/>
                </a:lnTo>
                <a:lnTo>
                  <a:pt x="100" y="7"/>
                </a:lnTo>
                <a:lnTo>
                  <a:pt x="101" y="6"/>
                </a:lnTo>
                <a:lnTo>
                  <a:pt x="101" y="7"/>
                </a:lnTo>
                <a:lnTo>
                  <a:pt x="101" y="6"/>
                </a:lnTo>
                <a:lnTo>
                  <a:pt x="101" y="6"/>
                </a:lnTo>
                <a:lnTo>
                  <a:pt x="101" y="8"/>
                </a:lnTo>
                <a:lnTo>
                  <a:pt x="101" y="6"/>
                </a:lnTo>
                <a:lnTo>
                  <a:pt x="101" y="9"/>
                </a:lnTo>
                <a:lnTo>
                  <a:pt x="101" y="6"/>
                </a:lnTo>
                <a:lnTo>
                  <a:pt x="101" y="6"/>
                </a:lnTo>
                <a:lnTo>
                  <a:pt x="101" y="6"/>
                </a:lnTo>
                <a:lnTo>
                  <a:pt x="101" y="7"/>
                </a:lnTo>
                <a:lnTo>
                  <a:pt x="102" y="8"/>
                </a:lnTo>
                <a:lnTo>
                  <a:pt x="102" y="6"/>
                </a:lnTo>
                <a:lnTo>
                  <a:pt x="102" y="6"/>
                </a:lnTo>
                <a:lnTo>
                  <a:pt x="102" y="6"/>
                </a:lnTo>
                <a:lnTo>
                  <a:pt x="102" y="8"/>
                </a:lnTo>
                <a:lnTo>
                  <a:pt x="102" y="6"/>
                </a:lnTo>
                <a:lnTo>
                  <a:pt x="102" y="6"/>
                </a:lnTo>
                <a:lnTo>
                  <a:pt x="102" y="6"/>
                </a:lnTo>
                <a:lnTo>
                  <a:pt x="102" y="6"/>
                </a:lnTo>
                <a:lnTo>
                  <a:pt x="102" y="6"/>
                </a:lnTo>
                <a:lnTo>
                  <a:pt x="102" y="6"/>
                </a:lnTo>
                <a:lnTo>
                  <a:pt x="103" y="6"/>
                </a:lnTo>
                <a:lnTo>
                  <a:pt x="103" y="6"/>
                </a:lnTo>
                <a:lnTo>
                  <a:pt x="103" y="6"/>
                </a:lnTo>
                <a:lnTo>
                  <a:pt x="103" y="6"/>
                </a:lnTo>
                <a:lnTo>
                  <a:pt x="103" y="6"/>
                </a:lnTo>
                <a:lnTo>
                  <a:pt x="103" y="6"/>
                </a:lnTo>
                <a:lnTo>
                  <a:pt x="103" y="6"/>
                </a:lnTo>
                <a:lnTo>
                  <a:pt x="103" y="6"/>
                </a:lnTo>
                <a:lnTo>
                  <a:pt x="103" y="6"/>
                </a:lnTo>
                <a:lnTo>
                  <a:pt x="103" y="6"/>
                </a:lnTo>
                <a:lnTo>
                  <a:pt x="103" y="6"/>
                </a:lnTo>
                <a:lnTo>
                  <a:pt x="104" y="6"/>
                </a:lnTo>
                <a:lnTo>
                  <a:pt x="104" y="6"/>
                </a:lnTo>
                <a:lnTo>
                  <a:pt x="104" y="6"/>
                </a:lnTo>
                <a:lnTo>
                  <a:pt x="104" y="6"/>
                </a:lnTo>
                <a:lnTo>
                  <a:pt x="104" y="5"/>
                </a:lnTo>
                <a:lnTo>
                  <a:pt x="104" y="6"/>
                </a:lnTo>
                <a:lnTo>
                  <a:pt x="104" y="6"/>
                </a:lnTo>
                <a:lnTo>
                  <a:pt x="104" y="6"/>
                </a:lnTo>
                <a:lnTo>
                  <a:pt x="104" y="4"/>
                </a:lnTo>
                <a:lnTo>
                  <a:pt x="104" y="5"/>
                </a:lnTo>
                <a:lnTo>
                  <a:pt x="105" y="6"/>
                </a:lnTo>
                <a:lnTo>
                  <a:pt x="105" y="6"/>
                </a:lnTo>
                <a:lnTo>
                  <a:pt x="105" y="6"/>
                </a:lnTo>
                <a:lnTo>
                  <a:pt x="105" y="6"/>
                </a:lnTo>
                <a:lnTo>
                  <a:pt x="105" y="6"/>
                </a:lnTo>
                <a:lnTo>
                  <a:pt x="105" y="6"/>
                </a:lnTo>
                <a:lnTo>
                  <a:pt x="105" y="7"/>
                </a:lnTo>
                <a:lnTo>
                  <a:pt x="105" y="6"/>
                </a:lnTo>
                <a:lnTo>
                  <a:pt x="105" y="6"/>
                </a:lnTo>
                <a:lnTo>
                  <a:pt x="105" y="5"/>
                </a:lnTo>
                <a:lnTo>
                  <a:pt x="105" y="6"/>
                </a:lnTo>
                <a:lnTo>
                  <a:pt x="106" y="6"/>
                </a:lnTo>
                <a:lnTo>
                  <a:pt x="106" y="6"/>
                </a:lnTo>
                <a:lnTo>
                  <a:pt x="106" y="6"/>
                </a:lnTo>
                <a:lnTo>
                  <a:pt x="106" y="5"/>
                </a:lnTo>
                <a:lnTo>
                  <a:pt x="106" y="5"/>
                </a:lnTo>
                <a:lnTo>
                  <a:pt x="106" y="7"/>
                </a:lnTo>
                <a:lnTo>
                  <a:pt x="106" y="7"/>
                </a:lnTo>
                <a:lnTo>
                  <a:pt x="106" y="5"/>
                </a:lnTo>
                <a:lnTo>
                  <a:pt x="106" y="6"/>
                </a:lnTo>
                <a:lnTo>
                  <a:pt x="106" y="5"/>
                </a:lnTo>
                <a:lnTo>
                  <a:pt x="106" y="4"/>
                </a:lnTo>
                <a:lnTo>
                  <a:pt x="107" y="5"/>
                </a:lnTo>
                <a:lnTo>
                  <a:pt x="107" y="5"/>
                </a:lnTo>
                <a:lnTo>
                  <a:pt x="107" y="5"/>
                </a:lnTo>
                <a:lnTo>
                  <a:pt x="107" y="5"/>
                </a:lnTo>
                <a:lnTo>
                  <a:pt x="107" y="4"/>
                </a:lnTo>
                <a:lnTo>
                  <a:pt x="107" y="5"/>
                </a:lnTo>
                <a:lnTo>
                  <a:pt x="107" y="4"/>
                </a:lnTo>
                <a:lnTo>
                  <a:pt x="107" y="7"/>
                </a:lnTo>
                <a:lnTo>
                  <a:pt x="107" y="4"/>
                </a:lnTo>
                <a:lnTo>
                  <a:pt x="107" y="4"/>
                </a:lnTo>
                <a:lnTo>
                  <a:pt x="107" y="4"/>
                </a:lnTo>
                <a:lnTo>
                  <a:pt x="108" y="7"/>
                </a:lnTo>
                <a:lnTo>
                  <a:pt x="108" y="5"/>
                </a:lnTo>
                <a:lnTo>
                  <a:pt x="108" y="5"/>
                </a:lnTo>
                <a:lnTo>
                  <a:pt x="108" y="4"/>
                </a:lnTo>
                <a:lnTo>
                  <a:pt x="108" y="4"/>
                </a:lnTo>
                <a:lnTo>
                  <a:pt x="108" y="4"/>
                </a:lnTo>
                <a:lnTo>
                  <a:pt x="108" y="4"/>
                </a:lnTo>
                <a:lnTo>
                  <a:pt x="108" y="5"/>
                </a:lnTo>
                <a:lnTo>
                  <a:pt x="108" y="4"/>
                </a:lnTo>
                <a:lnTo>
                  <a:pt x="108" y="4"/>
                </a:lnTo>
                <a:lnTo>
                  <a:pt x="109" y="4"/>
                </a:lnTo>
                <a:lnTo>
                  <a:pt x="109" y="4"/>
                </a:lnTo>
                <a:lnTo>
                  <a:pt x="109" y="4"/>
                </a:lnTo>
                <a:lnTo>
                  <a:pt x="109" y="5"/>
                </a:lnTo>
                <a:lnTo>
                  <a:pt x="109" y="4"/>
                </a:lnTo>
                <a:lnTo>
                  <a:pt x="109" y="4"/>
                </a:lnTo>
                <a:lnTo>
                  <a:pt x="109" y="4"/>
                </a:lnTo>
                <a:lnTo>
                  <a:pt x="109" y="4"/>
                </a:lnTo>
                <a:lnTo>
                  <a:pt x="109" y="4"/>
                </a:lnTo>
                <a:lnTo>
                  <a:pt x="109" y="3"/>
                </a:lnTo>
                <a:lnTo>
                  <a:pt x="109" y="4"/>
                </a:lnTo>
                <a:lnTo>
                  <a:pt x="110" y="4"/>
                </a:lnTo>
                <a:lnTo>
                  <a:pt x="110" y="6"/>
                </a:lnTo>
                <a:lnTo>
                  <a:pt x="110" y="5"/>
                </a:lnTo>
                <a:lnTo>
                  <a:pt x="110" y="4"/>
                </a:lnTo>
                <a:lnTo>
                  <a:pt x="110" y="3"/>
                </a:lnTo>
                <a:lnTo>
                  <a:pt x="110" y="4"/>
                </a:lnTo>
                <a:lnTo>
                  <a:pt x="110" y="4"/>
                </a:lnTo>
                <a:lnTo>
                  <a:pt x="110" y="4"/>
                </a:lnTo>
                <a:lnTo>
                  <a:pt x="110" y="4"/>
                </a:lnTo>
                <a:lnTo>
                  <a:pt x="110" y="3"/>
                </a:lnTo>
                <a:lnTo>
                  <a:pt x="110" y="4"/>
                </a:lnTo>
                <a:lnTo>
                  <a:pt x="111" y="6"/>
                </a:lnTo>
                <a:lnTo>
                  <a:pt x="111" y="4"/>
                </a:lnTo>
                <a:lnTo>
                  <a:pt x="111" y="3"/>
                </a:lnTo>
                <a:lnTo>
                  <a:pt x="111" y="4"/>
                </a:lnTo>
                <a:lnTo>
                  <a:pt x="111" y="4"/>
                </a:lnTo>
                <a:lnTo>
                  <a:pt x="111" y="4"/>
                </a:lnTo>
                <a:lnTo>
                  <a:pt x="111" y="4"/>
                </a:lnTo>
                <a:lnTo>
                  <a:pt x="111" y="4"/>
                </a:lnTo>
                <a:lnTo>
                  <a:pt x="111" y="5"/>
                </a:lnTo>
                <a:lnTo>
                  <a:pt x="111" y="6"/>
                </a:lnTo>
                <a:lnTo>
                  <a:pt x="111" y="5"/>
                </a:lnTo>
                <a:lnTo>
                  <a:pt x="112" y="4"/>
                </a:lnTo>
                <a:lnTo>
                  <a:pt x="112" y="4"/>
                </a:lnTo>
                <a:lnTo>
                  <a:pt x="112" y="4"/>
                </a:lnTo>
                <a:lnTo>
                  <a:pt x="112" y="4"/>
                </a:lnTo>
                <a:lnTo>
                  <a:pt x="112" y="4"/>
                </a:lnTo>
                <a:lnTo>
                  <a:pt x="112" y="4"/>
                </a:lnTo>
                <a:lnTo>
                  <a:pt x="112" y="4"/>
                </a:lnTo>
                <a:lnTo>
                  <a:pt x="112" y="4"/>
                </a:lnTo>
                <a:lnTo>
                  <a:pt x="112" y="4"/>
                </a:lnTo>
                <a:lnTo>
                  <a:pt x="112" y="4"/>
                </a:lnTo>
                <a:lnTo>
                  <a:pt x="113" y="4"/>
                </a:lnTo>
                <a:lnTo>
                  <a:pt x="113" y="6"/>
                </a:lnTo>
                <a:lnTo>
                  <a:pt x="113" y="4"/>
                </a:lnTo>
                <a:lnTo>
                  <a:pt x="113" y="4"/>
                </a:lnTo>
                <a:lnTo>
                  <a:pt x="113" y="4"/>
                </a:lnTo>
                <a:lnTo>
                  <a:pt x="113" y="4"/>
                </a:lnTo>
                <a:lnTo>
                  <a:pt x="113" y="4"/>
                </a:lnTo>
                <a:lnTo>
                  <a:pt x="113" y="4"/>
                </a:lnTo>
                <a:lnTo>
                  <a:pt x="113" y="4"/>
                </a:lnTo>
                <a:lnTo>
                  <a:pt x="113" y="4"/>
                </a:lnTo>
                <a:lnTo>
                  <a:pt x="113" y="4"/>
                </a:lnTo>
                <a:lnTo>
                  <a:pt x="114" y="3"/>
                </a:lnTo>
                <a:lnTo>
                  <a:pt x="114" y="4"/>
                </a:lnTo>
                <a:lnTo>
                  <a:pt x="114" y="4"/>
                </a:lnTo>
                <a:lnTo>
                  <a:pt x="114" y="4"/>
                </a:lnTo>
                <a:lnTo>
                  <a:pt x="114" y="3"/>
                </a:lnTo>
                <a:lnTo>
                  <a:pt x="114" y="6"/>
                </a:lnTo>
                <a:lnTo>
                  <a:pt x="114" y="4"/>
                </a:lnTo>
                <a:lnTo>
                  <a:pt x="114" y="4"/>
                </a:lnTo>
                <a:lnTo>
                  <a:pt x="114" y="6"/>
                </a:lnTo>
                <a:lnTo>
                  <a:pt x="114" y="4"/>
                </a:lnTo>
                <a:lnTo>
                  <a:pt x="114" y="4"/>
                </a:lnTo>
                <a:lnTo>
                  <a:pt x="115" y="4"/>
                </a:lnTo>
                <a:lnTo>
                  <a:pt x="115" y="4"/>
                </a:lnTo>
                <a:lnTo>
                  <a:pt x="115" y="4"/>
                </a:lnTo>
                <a:lnTo>
                  <a:pt x="115" y="6"/>
                </a:lnTo>
                <a:lnTo>
                  <a:pt x="115" y="6"/>
                </a:lnTo>
                <a:lnTo>
                  <a:pt x="115" y="4"/>
                </a:lnTo>
                <a:lnTo>
                  <a:pt x="115" y="4"/>
                </a:lnTo>
                <a:lnTo>
                  <a:pt x="115" y="4"/>
                </a:lnTo>
                <a:lnTo>
                  <a:pt x="115" y="4"/>
                </a:lnTo>
                <a:lnTo>
                  <a:pt x="115" y="4"/>
                </a:lnTo>
                <a:lnTo>
                  <a:pt x="115" y="4"/>
                </a:lnTo>
                <a:lnTo>
                  <a:pt x="116" y="4"/>
                </a:lnTo>
                <a:lnTo>
                  <a:pt x="116" y="4"/>
                </a:lnTo>
                <a:lnTo>
                  <a:pt x="116" y="6"/>
                </a:lnTo>
                <a:lnTo>
                  <a:pt x="116" y="4"/>
                </a:lnTo>
                <a:lnTo>
                  <a:pt x="116" y="6"/>
                </a:lnTo>
                <a:lnTo>
                  <a:pt x="116" y="4"/>
                </a:lnTo>
                <a:lnTo>
                  <a:pt x="116" y="3"/>
                </a:lnTo>
                <a:lnTo>
                  <a:pt x="116" y="4"/>
                </a:lnTo>
                <a:lnTo>
                  <a:pt x="116" y="4"/>
                </a:lnTo>
                <a:lnTo>
                  <a:pt x="116" y="4"/>
                </a:lnTo>
                <a:lnTo>
                  <a:pt x="117" y="4"/>
                </a:lnTo>
                <a:lnTo>
                  <a:pt x="117" y="4"/>
                </a:lnTo>
                <a:lnTo>
                  <a:pt x="117" y="4"/>
                </a:lnTo>
                <a:lnTo>
                  <a:pt x="117" y="6"/>
                </a:lnTo>
                <a:lnTo>
                  <a:pt x="117" y="3"/>
                </a:lnTo>
                <a:lnTo>
                  <a:pt x="117" y="3"/>
                </a:lnTo>
                <a:lnTo>
                  <a:pt x="117" y="4"/>
                </a:lnTo>
                <a:lnTo>
                  <a:pt x="117" y="3"/>
                </a:lnTo>
                <a:lnTo>
                  <a:pt x="117" y="4"/>
                </a:lnTo>
                <a:lnTo>
                  <a:pt x="117" y="3"/>
                </a:lnTo>
                <a:lnTo>
                  <a:pt x="117" y="6"/>
                </a:lnTo>
                <a:lnTo>
                  <a:pt x="118" y="4"/>
                </a:lnTo>
                <a:lnTo>
                  <a:pt x="118" y="2"/>
                </a:lnTo>
                <a:lnTo>
                  <a:pt x="118" y="2"/>
                </a:lnTo>
                <a:lnTo>
                  <a:pt x="118" y="2"/>
                </a:lnTo>
                <a:lnTo>
                  <a:pt x="118" y="3"/>
                </a:lnTo>
                <a:lnTo>
                  <a:pt x="118" y="3"/>
                </a:lnTo>
                <a:lnTo>
                  <a:pt x="118" y="3"/>
                </a:lnTo>
                <a:lnTo>
                  <a:pt x="118" y="5"/>
                </a:lnTo>
                <a:lnTo>
                  <a:pt x="118" y="3"/>
                </a:lnTo>
                <a:lnTo>
                  <a:pt x="118" y="3"/>
                </a:lnTo>
                <a:lnTo>
                  <a:pt x="118" y="3"/>
                </a:lnTo>
                <a:lnTo>
                  <a:pt x="119" y="3"/>
                </a:lnTo>
                <a:lnTo>
                  <a:pt x="119" y="2"/>
                </a:lnTo>
                <a:lnTo>
                  <a:pt x="119" y="5"/>
                </a:lnTo>
                <a:lnTo>
                  <a:pt x="119" y="2"/>
                </a:lnTo>
                <a:lnTo>
                  <a:pt x="119" y="5"/>
                </a:lnTo>
                <a:lnTo>
                  <a:pt x="119" y="3"/>
                </a:lnTo>
                <a:lnTo>
                  <a:pt x="119" y="3"/>
                </a:lnTo>
                <a:lnTo>
                  <a:pt x="119" y="3"/>
                </a:lnTo>
                <a:lnTo>
                  <a:pt x="119" y="3"/>
                </a:lnTo>
                <a:lnTo>
                  <a:pt x="119" y="2"/>
                </a:lnTo>
                <a:lnTo>
                  <a:pt x="119" y="3"/>
                </a:lnTo>
                <a:lnTo>
                  <a:pt x="120" y="2"/>
                </a:lnTo>
                <a:lnTo>
                  <a:pt x="120" y="4"/>
                </a:lnTo>
                <a:lnTo>
                  <a:pt x="120" y="3"/>
                </a:lnTo>
                <a:lnTo>
                  <a:pt x="120" y="2"/>
                </a:lnTo>
                <a:lnTo>
                  <a:pt x="120" y="2"/>
                </a:lnTo>
                <a:lnTo>
                  <a:pt x="120" y="2"/>
                </a:lnTo>
                <a:lnTo>
                  <a:pt x="120" y="4"/>
                </a:lnTo>
                <a:lnTo>
                  <a:pt x="120" y="2"/>
                </a:lnTo>
                <a:lnTo>
                  <a:pt x="120" y="1"/>
                </a:lnTo>
                <a:lnTo>
                  <a:pt x="120" y="2"/>
                </a:lnTo>
                <a:lnTo>
                  <a:pt x="121" y="4"/>
                </a:lnTo>
                <a:lnTo>
                  <a:pt x="121" y="3"/>
                </a:lnTo>
                <a:lnTo>
                  <a:pt x="121" y="4"/>
                </a:lnTo>
                <a:lnTo>
                  <a:pt x="121" y="2"/>
                </a:lnTo>
                <a:lnTo>
                  <a:pt x="121" y="2"/>
                </a:lnTo>
                <a:lnTo>
                  <a:pt x="121" y="2"/>
                </a:lnTo>
                <a:lnTo>
                  <a:pt x="121" y="2"/>
                </a:lnTo>
                <a:lnTo>
                  <a:pt x="121" y="3"/>
                </a:lnTo>
                <a:lnTo>
                  <a:pt x="121" y="2"/>
                </a:lnTo>
                <a:lnTo>
                  <a:pt x="121" y="2"/>
                </a:lnTo>
                <a:lnTo>
                  <a:pt x="121" y="3"/>
                </a:lnTo>
                <a:lnTo>
                  <a:pt x="122" y="2"/>
                </a:lnTo>
                <a:lnTo>
                  <a:pt x="122" y="2"/>
                </a:lnTo>
                <a:lnTo>
                  <a:pt x="122" y="2"/>
                </a:lnTo>
                <a:lnTo>
                  <a:pt x="122" y="2"/>
                </a:lnTo>
                <a:lnTo>
                  <a:pt x="122" y="2"/>
                </a:lnTo>
                <a:lnTo>
                  <a:pt x="122" y="2"/>
                </a:lnTo>
                <a:lnTo>
                  <a:pt x="122" y="3"/>
                </a:lnTo>
                <a:lnTo>
                  <a:pt x="122" y="2"/>
                </a:lnTo>
                <a:lnTo>
                  <a:pt x="122" y="2"/>
                </a:lnTo>
                <a:lnTo>
                  <a:pt x="122" y="2"/>
                </a:lnTo>
                <a:lnTo>
                  <a:pt x="122" y="3"/>
                </a:lnTo>
                <a:lnTo>
                  <a:pt x="123" y="2"/>
                </a:lnTo>
                <a:lnTo>
                  <a:pt x="123" y="2"/>
                </a:lnTo>
                <a:lnTo>
                  <a:pt x="123" y="2"/>
                </a:lnTo>
                <a:lnTo>
                  <a:pt x="123" y="1"/>
                </a:lnTo>
                <a:lnTo>
                  <a:pt x="123" y="4"/>
                </a:lnTo>
                <a:lnTo>
                  <a:pt x="123" y="2"/>
                </a:lnTo>
                <a:lnTo>
                  <a:pt x="123" y="4"/>
                </a:lnTo>
                <a:lnTo>
                  <a:pt x="123" y="2"/>
                </a:lnTo>
                <a:lnTo>
                  <a:pt x="123" y="4"/>
                </a:lnTo>
                <a:lnTo>
                  <a:pt x="123" y="2"/>
                </a:lnTo>
                <a:lnTo>
                  <a:pt x="123" y="2"/>
                </a:lnTo>
                <a:lnTo>
                  <a:pt x="124" y="2"/>
                </a:lnTo>
                <a:lnTo>
                  <a:pt x="124" y="2"/>
                </a:lnTo>
                <a:lnTo>
                  <a:pt x="124" y="2"/>
                </a:lnTo>
                <a:lnTo>
                  <a:pt x="124" y="2"/>
                </a:lnTo>
                <a:lnTo>
                  <a:pt x="124" y="2"/>
                </a:lnTo>
                <a:lnTo>
                  <a:pt x="124" y="2"/>
                </a:lnTo>
                <a:lnTo>
                  <a:pt x="124" y="2"/>
                </a:lnTo>
                <a:lnTo>
                  <a:pt x="124" y="2"/>
                </a:lnTo>
                <a:lnTo>
                  <a:pt x="124" y="2"/>
                </a:lnTo>
                <a:lnTo>
                  <a:pt x="124" y="2"/>
                </a:lnTo>
                <a:lnTo>
                  <a:pt x="125" y="2"/>
                </a:lnTo>
                <a:lnTo>
                  <a:pt x="125" y="1"/>
                </a:lnTo>
                <a:lnTo>
                  <a:pt x="125" y="2"/>
                </a:lnTo>
                <a:lnTo>
                  <a:pt x="125" y="2"/>
                </a:lnTo>
                <a:lnTo>
                  <a:pt x="125" y="2"/>
                </a:lnTo>
                <a:lnTo>
                  <a:pt x="125" y="2"/>
                </a:lnTo>
                <a:lnTo>
                  <a:pt x="125" y="2"/>
                </a:lnTo>
                <a:lnTo>
                  <a:pt x="125" y="2"/>
                </a:lnTo>
                <a:lnTo>
                  <a:pt x="125" y="4"/>
                </a:lnTo>
                <a:lnTo>
                  <a:pt x="125" y="1"/>
                </a:lnTo>
                <a:lnTo>
                  <a:pt x="125" y="2"/>
                </a:lnTo>
                <a:lnTo>
                  <a:pt x="126" y="2"/>
                </a:lnTo>
                <a:lnTo>
                  <a:pt x="126" y="2"/>
                </a:lnTo>
                <a:lnTo>
                  <a:pt x="126" y="2"/>
                </a:lnTo>
                <a:lnTo>
                  <a:pt x="126" y="2"/>
                </a:lnTo>
                <a:lnTo>
                  <a:pt x="126" y="2"/>
                </a:lnTo>
                <a:lnTo>
                  <a:pt x="126" y="4"/>
                </a:lnTo>
                <a:lnTo>
                  <a:pt x="126" y="1"/>
                </a:lnTo>
                <a:lnTo>
                  <a:pt x="126" y="2"/>
                </a:lnTo>
                <a:lnTo>
                  <a:pt x="126" y="2"/>
                </a:lnTo>
                <a:lnTo>
                  <a:pt x="126" y="2"/>
                </a:lnTo>
                <a:lnTo>
                  <a:pt x="126" y="2"/>
                </a:lnTo>
                <a:lnTo>
                  <a:pt x="127" y="2"/>
                </a:lnTo>
                <a:lnTo>
                  <a:pt x="127" y="1"/>
                </a:lnTo>
                <a:lnTo>
                  <a:pt x="127" y="4"/>
                </a:lnTo>
                <a:lnTo>
                  <a:pt x="127" y="2"/>
                </a:lnTo>
                <a:lnTo>
                  <a:pt x="127" y="2"/>
                </a:lnTo>
                <a:lnTo>
                  <a:pt x="127" y="1"/>
                </a:lnTo>
                <a:lnTo>
                  <a:pt x="127" y="1"/>
                </a:lnTo>
                <a:lnTo>
                  <a:pt x="127" y="2"/>
                </a:lnTo>
                <a:lnTo>
                  <a:pt x="127" y="2"/>
                </a:lnTo>
                <a:lnTo>
                  <a:pt x="127" y="1"/>
                </a:lnTo>
                <a:lnTo>
                  <a:pt x="127" y="2"/>
                </a:lnTo>
                <a:lnTo>
                  <a:pt x="128" y="1"/>
                </a:lnTo>
                <a:lnTo>
                  <a:pt x="128" y="2"/>
                </a:lnTo>
                <a:lnTo>
                  <a:pt x="128" y="2"/>
                </a:lnTo>
                <a:lnTo>
                  <a:pt x="128" y="2"/>
                </a:lnTo>
                <a:lnTo>
                  <a:pt x="128" y="2"/>
                </a:lnTo>
                <a:lnTo>
                  <a:pt x="128" y="1"/>
                </a:lnTo>
                <a:lnTo>
                  <a:pt x="128" y="2"/>
                </a:lnTo>
                <a:lnTo>
                  <a:pt x="128" y="2"/>
                </a:lnTo>
                <a:lnTo>
                  <a:pt x="128" y="2"/>
                </a:lnTo>
                <a:lnTo>
                  <a:pt x="128" y="2"/>
                </a:lnTo>
                <a:lnTo>
                  <a:pt x="128" y="2"/>
                </a:lnTo>
                <a:lnTo>
                  <a:pt x="129" y="1"/>
                </a:lnTo>
                <a:lnTo>
                  <a:pt x="129" y="1"/>
                </a:lnTo>
                <a:lnTo>
                  <a:pt x="129" y="2"/>
                </a:lnTo>
                <a:lnTo>
                  <a:pt x="129" y="2"/>
                </a:lnTo>
                <a:lnTo>
                  <a:pt x="129" y="2"/>
                </a:lnTo>
                <a:lnTo>
                  <a:pt x="129" y="2"/>
                </a:lnTo>
                <a:lnTo>
                  <a:pt x="129" y="2"/>
                </a:lnTo>
                <a:lnTo>
                  <a:pt x="129" y="2"/>
                </a:lnTo>
                <a:lnTo>
                  <a:pt x="129" y="2"/>
                </a:lnTo>
                <a:lnTo>
                  <a:pt x="129" y="1"/>
                </a:lnTo>
                <a:lnTo>
                  <a:pt x="130" y="2"/>
                </a:lnTo>
                <a:lnTo>
                  <a:pt x="130" y="1"/>
                </a:lnTo>
                <a:lnTo>
                  <a:pt x="130" y="1"/>
                </a:lnTo>
                <a:lnTo>
                  <a:pt x="130" y="2"/>
                </a:lnTo>
                <a:lnTo>
                  <a:pt x="130" y="2"/>
                </a:lnTo>
                <a:lnTo>
                  <a:pt x="130" y="2"/>
                </a:lnTo>
                <a:lnTo>
                  <a:pt x="130" y="1"/>
                </a:lnTo>
                <a:lnTo>
                  <a:pt x="130" y="1"/>
                </a:lnTo>
                <a:lnTo>
                  <a:pt x="130" y="2"/>
                </a:lnTo>
                <a:lnTo>
                  <a:pt x="130" y="2"/>
                </a:lnTo>
                <a:lnTo>
                  <a:pt x="130" y="2"/>
                </a:lnTo>
                <a:lnTo>
                  <a:pt x="131" y="2"/>
                </a:lnTo>
                <a:lnTo>
                  <a:pt x="131" y="4"/>
                </a:lnTo>
                <a:lnTo>
                  <a:pt x="131" y="1"/>
                </a:lnTo>
                <a:lnTo>
                  <a:pt x="131" y="1"/>
                </a:lnTo>
                <a:lnTo>
                  <a:pt x="131" y="1"/>
                </a:lnTo>
                <a:lnTo>
                  <a:pt x="131" y="2"/>
                </a:lnTo>
                <a:lnTo>
                  <a:pt x="131" y="2"/>
                </a:lnTo>
                <a:lnTo>
                  <a:pt x="131" y="1"/>
                </a:lnTo>
                <a:lnTo>
                  <a:pt x="131" y="1"/>
                </a:lnTo>
                <a:lnTo>
                  <a:pt x="131" y="1"/>
                </a:lnTo>
                <a:lnTo>
                  <a:pt x="131" y="1"/>
                </a:lnTo>
                <a:lnTo>
                  <a:pt x="132" y="1"/>
                </a:lnTo>
                <a:lnTo>
                  <a:pt x="132" y="1"/>
                </a:lnTo>
                <a:lnTo>
                  <a:pt x="132" y="1"/>
                </a:lnTo>
                <a:lnTo>
                  <a:pt x="132" y="1"/>
                </a:lnTo>
                <a:lnTo>
                  <a:pt x="132" y="1"/>
                </a:lnTo>
                <a:lnTo>
                  <a:pt x="132" y="1"/>
                </a:lnTo>
                <a:lnTo>
                  <a:pt x="132" y="1"/>
                </a:lnTo>
                <a:lnTo>
                  <a:pt x="132" y="2"/>
                </a:lnTo>
                <a:lnTo>
                  <a:pt x="132" y="2"/>
                </a:lnTo>
                <a:lnTo>
                  <a:pt x="132" y="1"/>
                </a:lnTo>
                <a:lnTo>
                  <a:pt x="132" y="3"/>
                </a:lnTo>
                <a:lnTo>
                  <a:pt x="133" y="2"/>
                </a:lnTo>
                <a:lnTo>
                  <a:pt x="133" y="1"/>
                </a:lnTo>
                <a:lnTo>
                  <a:pt x="133" y="1"/>
                </a:lnTo>
                <a:lnTo>
                  <a:pt x="133" y="1"/>
                </a:lnTo>
                <a:lnTo>
                  <a:pt x="133" y="1"/>
                </a:lnTo>
                <a:lnTo>
                  <a:pt x="133" y="1"/>
                </a:lnTo>
                <a:lnTo>
                  <a:pt x="133" y="1"/>
                </a:lnTo>
                <a:lnTo>
                  <a:pt x="133" y="2"/>
                </a:lnTo>
                <a:lnTo>
                  <a:pt x="133" y="1"/>
                </a:lnTo>
                <a:lnTo>
                  <a:pt x="133" y="2"/>
                </a:lnTo>
                <a:lnTo>
                  <a:pt x="134" y="1"/>
                </a:lnTo>
                <a:lnTo>
                  <a:pt x="134" y="2"/>
                </a:lnTo>
                <a:lnTo>
                  <a:pt x="134" y="1"/>
                </a:lnTo>
                <a:lnTo>
                  <a:pt x="134" y="1"/>
                </a:lnTo>
                <a:lnTo>
                  <a:pt x="134" y="1"/>
                </a:lnTo>
                <a:lnTo>
                  <a:pt x="134" y="2"/>
                </a:lnTo>
                <a:lnTo>
                  <a:pt x="134" y="1"/>
                </a:lnTo>
                <a:lnTo>
                  <a:pt x="134" y="1"/>
                </a:lnTo>
                <a:lnTo>
                  <a:pt x="134" y="2"/>
                </a:lnTo>
                <a:lnTo>
                  <a:pt x="134" y="1"/>
                </a:lnTo>
                <a:lnTo>
                  <a:pt x="134" y="2"/>
                </a:lnTo>
                <a:lnTo>
                  <a:pt x="135" y="2"/>
                </a:lnTo>
                <a:lnTo>
                  <a:pt x="135" y="1"/>
                </a:lnTo>
                <a:lnTo>
                  <a:pt x="135" y="4"/>
                </a:lnTo>
                <a:lnTo>
                  <a:pt x="135" y="1"/>
                </a:lnTo>
                <a:lnTo>
                  <a:pt x="135" y="4"/>
                </a:lnTo>
                <a:lnTo>
                  <a:pt x="135" y="2"/>
                </a:lnTo>
                <a:lnTo>
                  <a:pt x="135" y="1"/>
                </a:lnTo>
                <a:lnTo>
                  <a:pt x="135" y="1"/>
                </a:lnTo>
                <a:lnTo>
                  <a:pt x="135" y="1"/>
                </a:lnTo>
                <a:lnTo>
                  <a:pt x="135" y="3"/>
                </a:lnTo>
                <a:lnTo>
                  <a:pt x="135" y="2"/>
                </a:lnTo>
                <a:lnTo>
                  <a:pt x="136" y="1"/>
                </a:lnTo>
                <a:lnTo>
                  <a:pt x="136" y="1"/>
                </a:lnTo>
                <a:lnTo>
                  <a:pt x="136" y="2"/>
                </a:lnTo>
                <a:lnTo>
                  <a:pt x="136" y="1"/>
                </a:lnTo>
                <a:lnTo>
                  <a:pt x="136" y="1"/>
                </a:lnTo>
                <a:lnTo>
                  <a:pt x="136" y="1"/>
                </a:lnTo>
                <a:lnTo>
                  <a:pt x="136" y="2"/>
                </a:lnTo>
                <a:lnTo>
                  <a:pt x="136" y="1"/>
                </a:lnTo>
                <a:lnTo>
                  <a:pt x="136" y="1"/>
                </a:lnTo>
                <a:lnTo>
                  <a:pt x="136" y="3"/>
                </a:lnTo>
                <a:lnTo>
                  <a:pt x="136" y="1"/>
                </a:lnTo>
                <a:lnTo>
                  <a:pt x="137" y="1"/>
                </a:lnTo>
                <a:lnTo>
                  <a:pt x="137" y="1"/>
                </a:lnTo>
                <a:lnTo>
                  <a:pt x="137" y="1"/>
                </a:lnTo>
                <a:lnTo>
                  <a:pt x="137" y="1"/>
                </a:lnTo>
                <a:lnTo>
                  <a:pt x="137" y="4"/>
                </a:lnTo>
                <a:lnTo>
                  <a:pt x="137" y="1"/>
                </a:lnTo>
                <a:lnTo>
                  <a:pt x="137" y="1"/>
                </a:lnTo>
                <a:lnTo>
                  <a:pt x="137" y="1"/>
                </a:lnTo>
                <a:lnTo>
                  <a:pt x="137" y="1"/>
                </a:lnTo>
                <a:lnTo>
                  <a:pt x="137" y="1"/>
                </a:lnTo>
                <a:lnTo>
                  <a:pt x="138" y="1"/>
                </a:lnTo>
                <a:lnTo>
                  <a:pt x="138" y="1"/>
                </a:lnTo>
                <a:lnTo>
                  <a:pt x="138" y="1"/>
                </a:lnTo>
                <a:lnTo>
                  <a:pt x="138" y="1"/>
                </a:lnTo>
                <a:lnTo>
                  <a:pt x="138" y="1"/>
                </a:lnTo>
                <a:lnTo>
                  <a:pt x="138" y="1"/>
                </a:lnTo>
                <a:lnTo>
                  <a:pt x="138" y="1"/>
                </a:lnTo>
                <a:lnTo>
                  <a:pt x="138" y="1"/>
                </a:lnTo>
                <a:lnTo>
                  <a:pt x="138" y="1"/>
                </a:lnTo>
                <a:lnTo>
                  <a:pt x="138" y="1"/>
                </a:lnTo>
                <a:lnTo>
                  <a:pt x="138" y="2"/>
                </a:lnTo>
                <a:lnTo>
                  <a:pt x="139" y="1"/>
                </a:lnTo>
                <a:lnTo>
                  <a:pt x="139" y="1"/>
                </a:lnTo>
                <a:lnTo>
                  <a:pt x="139" y="1"/>
                </a:lnTo>
                <a:lnTo>
                  <a:pt x="139" y="1"/>
                </a:lnTo>
                <a:lnTo>
                  <a:pt x="139" y="1"/>
                </a:lnTo>
                <a:lnTo>
                  <a:pt x="139" y="1"/>
                </a:lnTo>
                <a:lnTo>
                  <a:pt x="139" y="4"/>
                </a:lnTo>
                <a:lnTo>
                  <a:pt x="139" y="1"/>
                </a:lnTo>
                <a:lnTo>
                  <a:pt x="139" y="2"/>
                </a:lnTo>
                <a:lnTo>
                  <a:pt x="139" y="1"/>
                </a:lnTo>
                <a:lnTo>
                  <a:pt x="139" y="1"/>
                </a:lnTo>
                <a:lnTo>
                  <a:pt x="140" y="1"/>
                </a:lnTo>
                <a:lnTo>
                  <a:pt x="140" y="2"/>
                </a:lnTo>
                <a:lnTo>
                  <a:pt x="140" y="1"/>
                </a:lnTo>
                <a:lnTo>
                  <a:pt x="140" y="1"/>
                </a:lnTo>
                <a:lnTo>
                  <a:pt x="140" y="4"/>
                </a:lnTo>
                <a:lnTo>
                  <a:pt x="140" y="1"/>
                </a:lnTo>
                <a:lnTo>
                  <a:pt x="140" y="1"/>
                </a:lnTo>
                <a:lnTo>
                  <a:pt x="140" y="1"/>
                </a:lnTo>
                <a:lnTo>
                  <a:pt x="140" y="1"/>
                </a:lnTo>
                <a:lnTo>
                  <a:pt x="140" y="1"/>
                </a:lnTo>
                <a:lnTo>
                  <a:pt x="140" y="1"/>
                </a:lnTo>
                <a:lnTo>
                  <a:pt x="141" y="1"/>
                </a:lnTo>
                <a:lnTo>
                  <a:pt x="141" y="1"/>
                </a:lnTo>
                <a:lnTo>
                  <a:pt x="141" y="2"/>
                </a:lnTo>
                <a:lnTo>
                  <a:pt x="141" y="1"/>
                </a:lnTo>
                <a:lnTo>
                  <a:pt x="141" y="1"/>
                </a:lnTo>
                <a:lnTo>
                  <a:pt x="141" y="1"/>
                </a:lnTo>
                <a:lnTo>
                  <a:pt x="141" y="1"/>
                </a:lnTo>
                <a:lnTo>
                  <a:pt x="141" y="1"/>
                </a:lnTo>
                <a:lnTo>
                  <a:pt x="141" y="1"/>
                </a:lnTo>
                <a:lnTo>
                  <a:pt x="141" y="1"/>
                </a:lnTo>
                <a:lnTo>
                  <a:pt x="142" y="1"/>
                </a:lnTo>
                <a:lnTo>
                  <a:pt x="142" y="1"/>
                </a:lnTo>
                <a:lnTo>
                  <a:pt x="142" y="1"/>
                </a:lnTo>
                <a:lnTo>
                  <a:pt x="142" y="2"/>
                </a:lnTo>
                <a:lnTo>
                  <a:pt x="142" y="3"/>
                </a:lnTo>
                <a:lnTo>
                  <a:pt x="142" y="1"/>
                </a:lnTo>
                <a:lnTo>
                  <a:pt x="142" y="1"/>
                </a:lnTo>
                <a:lnTo>
                  <a:pt x="142" y="1"/>
                </a:lnTo>
                <a:lnTo>
                  <a:pt x="142" y="1"/>
                </a:lnTo>
                <a:lnTo>
                  <a:pt x="142" y="1"/>
                </a:lnTo>
                <a:lnTo>
                  <a:pt x="142" y="1"/>
                </a:lnTo>
                <a:lnTo>
                  <a:pt x="143" y="1"/>
                </a:lnTo>
                <a:lnTo>
                  <a:pt x="143" y="1"/>
                </a:lnTo>
                <a:lnTo>
                  <a:pt x="143" y="2"/>
                </a:lnTo>
                <a:lnTo>
                  <a:pt x="143" y="1"/>
                </a:lnTo>
                <a:lnTo>
                  <a:pt x="143" y="1"/>
                </a:lnTo>
                <a:lnTo>
                  <a:pt x="143" y="2"/>
                </a:lnTo>
                <a:lnTo>
                  <a:pt x="143" y="2"/>
                </a:lnTo>
                <a:lnTo>
                  <a:pt x="143" y="1"/>
                </a:lnTo>
                <a:lnTo>
                  <a:pt x="143" y="1"/>
                </a:lnTo>
                <a:lnTo>
                  <a:pt x="143" y="1"/>
                </a:lnTo>
                <a:lnTo>
                  <a:pt x="143" y="1"/>
                </a:lnTo>
                <a:lnTo>
                  <a:pt x="144" y="1"/>
                </a:lnTo>
                <a:lnTo>
                  <a:pt x="144" y="2"/>
                </a:lnTo>
                <a:lnTo>
                  <a:pt x="144" y="1"/>
                </a:lnTo>
                <a:lnTo>
                  <a:pt x="144" y="1"/>
                </a:lnTo>
                <a:lnTo>
                  <a:pt x="144" y="1"/>
                </a:lnTo>
                <a:lnTo>
                  <a:pt x="144" y="1"/>
                </a:lnTo>
                <a:lnTo>
                  <a:pt x="144" y="1"/>
                </a:lnTo>
                <a:lnTo>
                  <a:pt x="144" y="1"/>
                </a:lnTo>
                <a:lnTo>
                  <a:pt x="144" y="1"/>
                </a:lnTo>
                <a:lnTo>
                  <a:pt x="144" y="1"/>
                </a:lnTo>
                <a:lnTo>
                  <a:pt x="144" y="1"/>
                </a:lnTo>
                <a:lnTo>
                  <a:pt x="145" y="1"/>
                </a:lnTo>
                <a:lnTo>
                  <a:pt x="145" y="1"/>
                </a:lnTo>
                <a:lnTo>
                  <a:pt x="145" y="1"/>
                </a:lnTo>
                <a:lnTo>
                  <a:pt x="145" y="1"/>
                </a:lnTo>
                <a:lnTo>
                  <a:pt x="145" y="1"/>
                </a:lnTo>
                <a:lnTo>
                  <a:pt x="145" y="0"/>
                </a:lnTo>
                <a:lnTo>
                  <a:pt x="145" y="1"/>
                </a:lnTo>
                <a:lnTo>
                  <a:pt x="145" y="0"/>
                </a:lnTo>
                <a:lnTo>
                  <a:pt x="145" y="1"/>
                </a:lnTo>
                <a:lnTo>
                  <a:pt x="145" y="1"/>
                </a:lnTo>
                <a:lnTo>
                  <a:pt x="145" y="1"/>
                </a:lnTo>
                <a:lnTo>
                  <a:pt x="146" y="1"/>
                </a:lnTo>
                <a:lnTo>
                  <a:pt x="146" y="1"/>
                </a:lnTo>
                <a:lnTo>
                  <a:pt x="146" y="3"/>
                </a:lnTo>
                <a:lnTo>
                  <a:pt x="146" y="1"/>
                </a:lnTo>
                <a:lnTo>
                  <a:pt x="146" y="1"/>
                </a:lnTo>
                <a:lnTo>
                  <a:pt x="146" y="1"/>
                </a:lnTo>
                <a:lnTo>
                  <a:pt x="146" y="1"/>
                </a:lnTo>
                <a:lnTo>
                  <a:pt x="146" y="1"/>
                </a:lnTo>
                <a:lnTo>
                  <a:pt x="146" y="1"/>
                </a:lnTo>
                <a:lnTo>
                  <a:pt x="146" y="3"/>
                </a:lnTo>
                <a:lnTo>
                  <a:pt x="147" y="0"/>
                </a:lnTo>
                <a:lnTo>
                  <a:pt x="147" y="1"/>
                </a:lnTo>
                <a:lnTo>
                  <a:pt x="147" y="1"/>
                </a:lnTo>
                <a:lnTo>
                  <a:pt x="147" y="3"/>
                </a:lnTo>
                <a:lnTo>
                  <a:pt x="147" y="1"/>
                </a:lnTo>
                <a:lnTo>
                  <a:pt x="147" y="1"/>
                </a:lnTo>
                <a:lnTo>
                  <a:pt x="147" y="1"/>
                </a:lnTo>
                <a:lnTo>
                  <a:pt x="147" y="1"/>
                </a:lnTo>
                <a:lnTo>
                  <a:pt x="147" y="1"/>
                </a:lnTo>
                <a:lnTo>
                  <a:pt x="147" y="1"/>
                </a:lnTo>
                <a:lnTo>
                  <a:pt x="147" y="1"/>
                </a:lnTo>
                <a:lnTo>
                  <a:pt x="148" y="1"/>
                </a:lnTo>
                <a:lnTo>
                  <a:pt x="148" y="1"/>
                </a:lnTo>
                <a:lnTo>
                  <a:pt x="148" y="1"/>
                </a:lnTo>
                <a:lnTo>
                  <a:pt x="148" y="1"/>
                </a:lnTo>
                <a:lnTo>
                  <a:pt x="148" y="1"/>
                </a:lnTo>
                <a:lnTo>
                  <a:pt x="148" y="1"/>
                </a:lnTo>
                <a:lnTo>
                  <a:pt x="148" y="1"/>
                </a:lnTo>
                <a:lnTo>
                  <a:pt x="148" y="3"/>
                </a:lnTo>
                <a:lnTo>
                  <a:pt x="148" y="1"/>
                </a:lnTo>
                <a:lnTo>
                  <a:pt x="148" y="1"/>
                </a:lnTo>
                <a:lnTo>
                  <a:pt x="148" y="1"/>
                </a:lnTo>
                <a:lnTo>
                  <a:pt x="149" y="2"/>
                </a:lnTo>
                <a:lnTo>
                  <a:pt x="149" y="4"/>
                </a:lnTo>
                <a:lnTo>
                  <a:pt x="149" y="1"/>
                </a:lnTo>
                <a:lnTo>
                  <a:pt x="149" y="1"/>
                </a:lnTo>
                <a:lnTo>
                  <a:pt x="149" y="0"/>
                </a:lnTo>
                <a:lnTo>
                  <a:pt x="149" y="0"/>
                </a:lnTo>
                <a:lnTo>
                  <a:pt x="149" y="1"/>
                </a:lnTo>
                <a:lnTo>
                  <a:pt x="149" y="1"/>
                </a:lnTo>
                <a:lnTo>
                  <a:pt x="149" y="1"/>
                </a:lnTo>
                <a:lnTo>
                  <a:pt x="149" y="1"/>
                </a:lnTo>
                <a:lnTo>
                  <a:pt x="150" y="2"/>
                </a:lnTo>
                <a:lnTo>
                  <a:pt x="150" y="1"/>
                </a:lnTo>
                <a:lnTo>
                  <a:pt x="150" y="1"/>
                </a:lnTo>
                <a:lnTo>
                  <a:pt x="150" y="1"/>
                </a:lnTo>
                <a:lnTo>
                  <a:pt x="150" y="3"/>
                </a:lnTo>
                <a:lnTo>
                  <a:pt x="150" y="1"/>
                </a:lnTo>
                <a:lnTo>
                  <a:pt x="150" y="1"/>
                </a:lnTo>
                <a:lnTo>
                  <a:pt x="150" y="1"/>
                </a:lnTo>
                <a:lnTo>
                  <a:pt x="150" y="1"/>
                </a:lnTo>
                <a:lnTo>
                  <a:pt x="150" y="1"/>
                </a:lnTo>
                <a:lnTo>
                  <a:pt x="150" y="1"/>
                </a:lnTo>
                <a:lnTo>
                  <a:pt x="151" y="1"/>
                </a:lnTo>
                <a:lnTo>
                  <a:pt x="151" y="1"/>
                </a:lnTo>
                <a:lnTo>
                  <a:pt x="151" y="1"/>
                </a:lnTo>
                <a:lnTo>
                  <a:pt x="151" y="1"/>
                </a:lnTo>
                <a:lnTo>
                  <a:pt x="151" y="1"/>
                </a:lnTo>
                <a:lnTo>
                  <a:pt x="151" y="1"/>
                </a:lnTo>
                <a:lnTo>
                  <a:pt x="151" y="1"/>
                </a:lnTo>
                <a:lnTo>
                  <a:pt x="151" y="1"/>
                </a:lnTo>
                <a:lnTo>
                  <a:pt x="151" y="1"/>
                </a:lnTo>
                <a:lnTo>
                  <a:pt x="151" y="1"/>
                </a:lnTo>
                <a:lnTo>
                  <a:pt x="151" y="1"/>
                </a:lnTo>
                <a:lnTo>
                  <a:pt x="152" y="1"/>
                </a:lnTo>
                <a:lnTo>
                  <a:pt x="152" y="1"/>
                </a:lnTo>
                <a:lnTo>
                  <a:pt x="152" y="2"/>
                </a:lnTo>
                <a:lnTo>
                  <a:pt x="152" y="2"/>
                </a:lnTo>
                <a:lnTo>
                  <a:pt x="152" y="1"/>
                </a:lnTo>
                <a:lnTo>
                  <a:pt x="152" y="2"/>
                </a:lnTo>
                <a:lnTo>
                  <a:pt x="152" y="1"/>
                </a:lnTo>
                <a:lnTo>
                  <a:pt x="152" y="1"/>
                </a:lnTo>
                <a:lnTo>
                  <a:pt x="152" y="4"/>
                </a:lnTo>
                <a:lnTo>
                  <a:pt x="152" y="1"/>
                </a:lnTo>
                <a:lnTo>
                  <a:pt x="152" y="1"/>
                </a:lnTo>
                <a:lnTo>
                  <a:pt x="153" y="1"/>
                </a:lnTo>
                <a:lnTo>
                  <a:pt x="153" y="2"/>
                </a:lnTo>
                <a:lnTo>
                  <a:pt x="153" y="1"/>
                </a:lnTo>
                <a:lnTo>
                  <a:pt x="153" y="2"/>
                </a:lnTo>
                <a:lnTo>
                  <a:pt x="153" y="2"/>
                </a:lnTo>
                <a:lnTo>
                  <a:pt x="153" y="3"/>
                </a:lnTo>
                <a:lnTo>
                  <a:pt x="153" y="1"/>
                </a:lnTo>
                <a:lnTo>
                  <a:pt x="153" y="1"/>
                </a:lnTo>
                <a:lnTo>
                  <a:pt x="153" y="1"/>
                </a:lnTo>
                <a:lnTo>
                  <a:pt x="153" y="1"/>
                </a:lnTo>
                <a:lnTo>
                  <a:pt x="153" y="1"/>
                </a:lnTo>
                <a:lnTo>
                  <a:pt x="154" y="1"/>
                </a:lnTo>
                <a:lnTo>
                  <a:pt x="154" y="3"/>
                </a:lnTo>
                <a:lnTo>
                  <a:pt x="154" y="1"/>
                </a:lnTo>
                <a:lnTo>
                  <a:pt x="154" y="1"/>
                </a:lnTo>
                <a:lnTo>
                  <a:pt x="154" y="3"/>
                </a:lnTo>
                <a:lnTo>
                  <a:pt x="154" y="1"/>
                </a:lnTo>
                <a:lnTo>
                  <a:pt x="154" y="1"/>
                </a:lnTo>
                <a:lnTo>
                  <a:pt x="154" y="1"/>
                </a:lnTo>
                <a:lnTo>
                  <a:pt x="154" y="1"/>
                </a:lnTo>
                <a:lnTo>
                  <a:pt x="154" y="1"/>
                </a:lnTo>
                <a:lnTo>
                  <a:pt x="155" y="1"/>
                </a:lnTo>
                <a:lnTo>
                  <a:pt x="155" y="2"/>
                </a:lnTo>
                <a:lnTo>
                  <a:pt x="155" y="4"/>
                </a:lnTo>
                <a:lnTo>
                  <a:pt x="155" y="1"/>
                </a:lnTo>
                <a:lnTo>
                  <a:pt x="155" y="1"/>
                </a:lnTo>
                <a:lnTo>
                  <a:pt x="155" y="2"/>
                </a:lnTo>
                <a:lnTo>
                  <a:pt x="155" y="2"/>
                </a:lnTo>
                <a:lnTo>
                  <a:pt x="155" y="2"/>
                </a:lnTo>
                <a:lnTo>
                  <a:pt x="155" y="1"/>
                </a:lnTo>
                <a:lnTo>
                  <a:pt x="155" y="1"/>
                </a:lnTo>
                <a:lnTo>
                  <a:pt x="155" y="3"/>
                </a:lnTo>
                <a:lnTo>
                  <a:pt x="156" y="2"/>
                </a:lnTo>
                <a:lnTo>
                  <a:pt x="156" y="2"/>
                </a:lnTo>
                <a:lnTo>
                  <a:pt x="156" y="1"/>
                </a:lnTo>
                <a:lnTo>
                  <a:pt x="156" y="1"/>
                </a:lnTo>
                <a:lnTo>
                  <a:pt x="156" y="2"/>
                </a:lnTo>
                <a:lnTo>
                  <a:pt x="156" y="1"/>
                </a:lnTo>
                <a:lnTo>
                  <a:pt x="156" y="1"/>
                </a:lnTo>
                <a:lnTo>
                  <a:pt x="156" y="1"/>
                </a:lnTo>
                <a:lnTo>
                  <a:pt x="156" y="1"/>
                </a:lnTo>
                <a:lnTo>
                  <a:pt x="156" y="1"/>
                </a:lnTo>
                <a:lnTo>
                  <a:pt x="156" y="1"/>
                </a:lnTo>
                <a:lnTo>
                  <a:pt x="157" y="1"/>
                </a:lnTo>
                <a:lnTo>
                  <a:pt x="157" y="1"/>
                </a:lnTo>
                <a:lnTo>
                  <a:pt x="157" y="1"/>
                </a:lnTo>
                <a:lnTo>
                  <a:pt x="157" y="1"/>
                </a:lnTo>
                <a:lnTo>
                  <a:pt x="157" y="1"/>
                </a:lnTo>
                <a:lnTo>
                  <a:pt x="157" y="1"/>
                </a:lnTo>
                <a:lnTo>
                  <a:pt x="157" y="1"/>
                </a:lnTo>
                <a:lnTo>
                  <a:pt x="157" y="3"/>
                </a:lnTo>
                <a:lnTo>
                  <a:pt x="157" y="3"/>
                </a:lnTo>
                <a:lnTo>
                  <a:pt x="157" y="1"/>
                </a:lnTo>
                <a:lnTo>
                  <a:pt x="157" y="2"/>
                </a:lnTo>
                <a:lnTo>
                  <a:pt x="158" y="1"/>
                </a:lnTo>
                <a:lnTo>
                  <a:pt x="158" y="2"/>
                </a:lnTo>
                <a:lnTo>
                  <a:pt x="158" y="2"/>
                </a:lnTo>
                <a:lnTo>
                  <a:pt x="158" y="3"/>
                </a:lnTo>
                <a:lnTo>
                  <a:pt x="158" y="1"/>
                </a:lnTo>
                <a:lnTo>
                  <a:pt x="158" y="1"/>
                </a:lnTo>
                <a:lnTo>
                  <a:pt x="158" y="1"/>
                </a:lnTo>
                <a:lnTo>
                  <a:pt x="158" y="1"/>
                </a:lnTo>
                <a:lnTo>
                  <a:pt x="158" y="1"/>
                </a:lnTo>
                <a:lnTo>
                  <a:pt x="158" y="1"/>
                </a:lnTo>
                <a:lnTo>
                  <a:pt x="159" y="1"/>
                </a:lnTo>
                <a:lnTo>
                  <a:pt x="159" y="1"/>
                </a:lnTo>
                <a:lnTo>
                  <a:pt x="159" y="1"/>
                </a:lnTo>
                <a:lnTo>
                  <a:pt x="159" y="2"/>
                </a:lnTo>
                <a:lnTo>
                  <a:pt x="159" y="3"/>
                </a:lnTo>
                <a:lnTo>
                  <a:pt x="159" y="1"/>
                </a:lnTo>
                <a:lnTo>
                  <a:pt x="159" y="1"/>
                </a:lnTo>
                <a:lnTo>
                  <a:pt x="159" y="1"/>
                </a:lnTo>
                <a:lnTo>
                  <a:pt x="159" y="2"/>
                </a:lnTo>
                <a:lnTo>
                  <a:pt x="159" y="2"/>
                </a:lnTo>
                <a:lnTo>
                  <a:pt x="159" y="1"/>
                </a:lnTo>
                <a:lnTo>
                  <a:pt x="160" y="3"/>
                </a:lnTo>
                <a:lnTo>
                  <a:pt x="160" y="2"/>
                </a:lnTo>
                <a:lnTo>
                  <a:pt x="160" y="1"/>
                </a:lnTo>
                <a:lnTo>
                  <a:pt x="160" y="1"/>
                </a:lnTo>
                <a:lnTo>
                  <a:pt x="160" y="1"/>
                </a:lnTo>
                <a:lnTo>
                  <a:pt x="160" y="1"/>
                </a:lnTo>
                <a:lnTo>
                  <a:pt x="160" y="1"/>
                </a:lnTo>
                <a:lnTo>
                  <a:pt x="160" y="2"/>
                </a:lnTo>
                <a:lnTo>
                  <a:pt x="160" y="2"/>
                </a:lnTo>
                <a:lnTo>
                  <a:pt x="160" y="1"/>
                </a:lnTo>
                <a:lnTo>
                  <a:pt x="160" y="1"/>
                </a:lnTo>
                <a:lnTo>
                  <a:pt x="161" y="2"/>
                </a:lnTo>
                <a:lnTo>
                  <a:pt x="161" y="1"/>
                </a:lnTo>
                <a:lnTo>
                  <a:pt x="161" y="4"/>
                </a:lnTo>
                <a:lnTo>
                  <a:pt x="161" y="1"/>
                </a:lnTo>
                <a:lnTo>
                  <a:pt x="161" y="2"/>
                </a:lnTo>
                <a:lnTo>
                  <a:pt x="161" y="1"/>
                </a:lnTo>
                <a:lnTo>
                  <a:pt x="161" y="2"/>
                </a:lnTo>
                <a:lnTo>
                  <a:pt x="161" y="2"/>
                </a:lnTo>
                <a:lnTo>
                  <a:pt x="161" y="2"/>
                </a:lnTo>
                <a:lnTo>
                  <a:pt x="161" y="2"/>
                </a:lnTo>
                <a:lnTo>
                  <a:pt x="161" y="2"/>
                </a:lnTo>
                <a:lnTo>
                  <a:pt x="162" y="1"/>
                </a:lnTo>
                <a:lnTo>
                  <a:pt x="162" y="1"/>
                </a:lnTo>
                <a:lnTo>
                  <a:pt x="162" y="4"/>
                </a:lnTo>
                <a:lnTo>
                  <a:pt x="162" y="2"/>
                </a:lnTo>
                <a:lnTo>
                  <a:pt x="162" y="2"/>
                </a:lnTo>
                <a:lnTo>
                  <a:pt x="162" y="2"/>
                </a:lnTo>
                <a:lnTo>
                  <a:pt x="162" y="2"/>
                </a:lnTo>
                <a:lnTo>
                  <a:pt x="162" y="2"/>
                </a:lnTo>
                <a:lnTo>
                  <a:pt x="162" y="1"/>
                </a:lnTo>
                <a:lnTo>
                  <a:pt x="162" y="1"/>
                </a:lnTo>
                <a:lnTo>
                  <a:pt x="163" y="1"/>
                </a:lnTo>
                <a:lnTo>
                  <a:pt x="163" y="1"/>
                </a:lnTo>
                <a:lnTo>
                  <a:pt x="163" y="2"/>
                </a:lnTo>
                <a:lnTo>
                  <a:pt x="163" y="1"/>
                </a:lnTo>
                <a:lnTo>
                  <a:pt x="163" y="2"/>
                </a:lnTo>
                <a:lnTo>
                  <a:pt x="163" y="2"/>
                </a:lnTo>
                <a:lnTo>
                  <a:pt x="163" y="1"/>
                </a:lnTo>
                <a:lnTo>
                  <a:pt x="163" y="2"/>
                </a:lnTo>
                <a:lnTo>
                  <a:pt x="163" y="2"/>
                </a:lnTo>
                <a:lnTo>
                  <a:pt x="163" y="2"/>
                </a:lnTo>
                <a:lnTo>
                  <a:pt x="163" y="1"/>
                </a:lnTo>
                <a:lnTo>
                  <a:pt x="164" y="1"/>
                </a:lnTo>
                <a:lnTo>
                  <a:pt x="164" y="2"/>
                </a:lnTo>
                <a:lnTo>
                  <a:pt x="164" y="2"/>
                </a:lnTo>
                <a:lnTo>
                  <a:pt x="164" y="2"/>
                </a:lnTo>
                <a:lnTo>
                  <a:pt x="164" y="2"/>
                </a:lnTo>
                <a:lnTo>
                  <a:pt x="164" y="2"/>
                </a:lnTo>
                <a:lnTo>
                  <a:pt x="164" y="4"/>
                </a:lnTo>
                <a:lnTo>
                  <a:pt x="164" y="2"/>
                </a:lnTo>
                <a:lnTo>
                  <a:pt x="164" y="2"/>
                </a:lnTo>
                <a:lnTo>
                  <a:pt x="164" y="1"/>
                </a:lnTo>
                <a:lnTo>
                  <a:pt x="164" y="2"/>
                </a:lnTo>
                <a:lnTo>
                  <a:pt x="165" y="2"/>
                </a:lnTo>
                <a:lnTo>
                  <a:pt x="165" y="2"/>
                </a:lnTo>
                <a:lnTo>
                  <a:pt x="165" y="2"/>
                </a:lnTo>
                <a:lnTo>
                  <a:pt x="165" y="2"/>
                </a:lnTo>
                <a:lnTo>
                  <a:pt x="165" y="4"/>
                </a:lnTo>
                <a:lnTo>
                  <a:pt x="165" y="2"/>
                </a:lnTo>
                <a:lnTo>
                  <a:pt x="165" y="1"/>
                </a:lnTo>
                <a:lnTo>
                  <a:pt x="165" y="2"/>
                </a:lnTo>
                <a:lnTo>
                  <a:pt x="165" y="1"/>
                </a:lnTo>
                <a:lnTo>
                  <a:pt x="165" y="4"/>
                </a:lnTo>
                <a:lnTo>
                  <a:pt x="165" y="4"/>
                </a:lnTo>
                <a:lnTo>
                  <a:pt x="166" y="1"/>
                </a:lnTo>
                <a:lnTo>
                  <a:pt x="166" y="3"/>
                </a:lnTo>
                <a:lnTo>
                  <a:pt x="166" y="2"/>
                </a:lnTo>
                <a:lnTo>
                  <a:pt x="166" y="1"/>
                </a:lnTo>
                <a:lnTo>
                  <a:pt x="166" y="4"/>
                </a:lnTo>
                <a:lnTo>
                  <a:pt x="166" y="2"/>
                </a:lnTo>
                <a:lnTo>
                  <a:pt x="166" y="2"/>
                </a:lnTo>
                <a:lnTo>
                  <a:pt x="166" y="2"/>
                </a:lnTo>
                <a:lnTo>
                  <a:pt x="166" y="2"/>
                </a:lnTo>
                <a:lnTo>
                  <a:pt x="166" y="1"/>
                </a:lnTo>
                <a:lnTo>
                  <a:pt x="167" y="1"/>
                </a:lnTo>
                <a:lnTo>
                  <a:pt x="167" y="1"/>
                </a:lnTo>
                <a:lnTo>
                  <a:pt x="167" y="2"/>
                </a:lnTo>
                <a:lnTo>
                  <a:pt x="167" y="2"/>
                </a:lnTo>
                <a:lnTo>
                  <a:pt x="167" y="2"/>
                </a:lnTo>
                <a:lnTo>
                  <a:pt x="167" y="2"/>
                </a:lnTo>
                <a:lnTo>
                  <a:pt x="167" y="4"/>
                </a:lnTo>
                <a:lnTo>
                  <a:pt x="167" y="2"/>
                </a:lnTo>
                <a:lnTo>
                  <a:pt x="167" y="4"/>
                </a:lnTo>
                <a:lnTo>
                  <a:pt x="167" y="1"/>
                </a:lnTo>
                <a:lnTo>
                  <a:pt x="167" y="1"/>
                </a:lnTo>
                <a:lnTo>
                  <a:pt x="168" y="2"/>
                </a:lnTo>
                <a:lnTo>
                  <a:pt x="168" y="1"/>
                </a:lnTo>
                <a:lnTo>
                  <a:pt x="168" y="2"/>
                </a:lnTo>
                <a:lnTo>
                  <a:pt x="168" y="1"/>
                </a:lnTo>
                <a:lnTo>
                  <a:pt x="168" y="2"/>
                </a:lnTo>
                <a:lnTo>
                  <a:pt x="168" y="2"/>
                </a:lnTo>
                <a:lnTo>
                  <a:pt x="168" y="1"/>
                </a:lnTo>
                <a:lnTo>
                  <a:pt x="168" y="1"/>
                </a:lnTo>
                <a:lnTo>
                  <a:pt x="168" y="2"/>
                </a:lnTo>
                <a:lnTo>
                  <a:pt x="168" y="1"/>
                </a:lnTo>
                <a:lnTo>
                  <a:pt x="168" y="1"/>
                </a:lnTo>
                <a:lnTo>
                  <a:pt x="169" y="4"/>
                </a:lnTo>
                <a:lnTo>
                  <a:pt x="169" y="2"/>
                </a:lnTo>
                <a:lnTo>
                  <a:pt x="169" y="2"/>
                </a:lnTo>
                <a:lnTo>
                  <a:pt x="169" y="2"/>
                </a:lnTo>
                <a:lnTo>
                  <a:pt x="169" y="1"/>
                </a:lnTo>
                <a:lnTo>
                  <a:pt x="169" y="4"/>
                </a:lnTo>
                <a:lnTo>
                  <a:pt x="169" y="2"/>
                </a:lnTo>
                <a:lnTo>
                  <a:pt x="169" y="1"/>
                </a:lnTo>
                <a:lnTo>
                  <a:pt x="169" y="2"/>
                </a:lnTo>
                <a:lnTo>
                  <a:pt x="169" y="1"/>
                </a:lnTo>
                <a:lnTo>
                  <a:pt x="169" y="1"/>
                </a:lnTo>
                <a:lnTo>
                  <a:pt x="170" y="1"/>
                </a:lnTo>
                <a:lnTo>
                  <a:pt x="170" y="1"/>
                </a:lnTo>
                <a:lnTo>
                  <a:pt x="170" y="1"/>
                </a:lnTo>
                <a:lnTo>
                  <a:pt x="170" y="2"/>
                </a:lnTo>
                <a:lnTo>
                  <a:pt x="170" y="1"/>
                </a:lnTo>
                <a:lnTo>
                  <a:pt x="170" y="1"/>
                </a:lnTo>
                <a:lnTo>
                  <a:pt x="170" y="4"/>
                </a:lnTo>
                <a:lnTo>
                  <a:pt x="170" y="1"/>
                </a:lnTo>
                <a:lnTo>
                  <a:pt x="170" y="1"/>
                </a:lnTo>
                <a:lnTo>
                  <a:pt x="170" y="2"/>
                </a:lnTo>
                <a:lnTo>
                  <a:pt x="171" y="2"/>
                </a:lnTo>
                <a:lnTo>
                  <a:pt x="171" y="2"/>
                </a:lnTo>
                <a:lnTo>
                  <a:pt x="171" y="2"/>
                </a:lnTo>
                <a:lnTo>
                  <a:pt x="171" y="2"/>
                </a:lnTo>
                <a:lnTo>
                  <a:pt x="171" y="1"/>
                </a:lnTo>
                <a:lnTo>
                  <a:pt x="171" y="2"/>
                </a:lnTo>
                <a:lnTo>
                  <a:pt x="171" y="1"/>
                </a:lnTo>
                <a:lnTo>
                  <a:pt x="171" y="1"/>
                </a:lnTo>
                <a:lnTo>
                  <a:pt x="171" y="2"/>
                </a:lnTo>
                <a:lnTo>
                  <a:pt x="171" y="2"/>
                </a:lnTo>
                <a:lnTo>
                  <a:pt x="171" y="4"/>
                </a:lnTo>
                <a:lnTo>
                  <a:pt x="172" y="1"/>
                </a:lnTo>
                <a:lnTo>
                  <a:pt x="172" y="2"/>
                </a:lnTo>
                <a:lnTo>
                  <a:pt x="172" y="2"/>
                </a:lnTo>
                <a:lnTo>
                  <a:pt x="172" y="4"/>
                </a:lnTo>
                <a:lnTo>
                  <a:pt x="172" y="2"/>
                </a:lnTo>
                <a:lnTo>
                  <a:pt x="172" y="2"/>
                </a:lnTo>
                <a:lnTo>
                  <a:pt x="172" y="1"/>
                </a:lnTo>
                <a:lnTo>
                  <a:pt x="172" y="2"/>
                </a:lnTo>
                <a:lnTo>
                  <a:pt x="172" y="2"/>
                </a:lnTo>
                <a:lnTo>
                  <a:pt x="172" y="2"/>
                </a:lnTo>
                <a:lnTo>
                  <a:pt x="172" y="2"/>
                </a:lnTo>
                <a:lnTo>
                  <a:pt x="173" y="1"/>
                </a:lnTo>
                <a:lnTo>
                  <a:pt x="173" y="2"/>
                </a:lnTo>
                <a:lnTo>
                  <a:pt x="173" y="2"/>
                </a:lnTo>
                <a:lnTo>
                  <a:pt x="173" y="3"/>
                </a:lnTo>
                <a:lnTo>
                  <a:pt x="173" y="2"/>
                </a:lnTo>
                <a:lnTo>
                  <a:pt x="173" y="2"/>
                </a:lnTo>
                <a:lnTo>
                  <a:pt x="173" y="2"/>
                </a:lnTo>
                <a:lnTo>
                  <a:pt x="173" y="2"/>
                </a:lnTo>
                <a:lnTo>
                  <a:pt x="173" y="3"/>
                </a:lnTo>
                <a:lnTo>
                  <a:pt x="173" y="2"/>
                </a:lnTo>
                <a:lnTo>
                  <a:pt x="173" y="2"/>
                </a:lnTo>
                <a:lnTo>
                  <a:pt x="174" y="3"/>
                </a:lnTo>
                <a:lnTo>
                  <a:pt x="174" y="2"/>
                </a:lnTo>
                <a:lnTo>
                  <a:pt x="174" y="2"/>
                </a:lnTo>
                <a:lnTo>
                  <a:pt x="174" y="3"/>
                </a:lnTo>
                <a:lnTo>
                  <a:pt x="174" y="2"/>
                </a:lnTo>
                <a:lnTo>
                  <a:pt x="174" y="3"/>
                </a:lnTo>
                <a:lnTo>
                  <a:pt x="174" y="1"/>
                </a:lnTo>
                <a:lnTo>
                  <a:pt x="174" y="2"/>
                </a:lnTo>
                <a:lnTo>
                  <a:pt x="174" y="2"/>
                </a:lnTo>
                <a:lnTo>
                  <a:pt x="174" y="2"/>
                </a:lnTo>
                <a:lnTo>
                  <a:pt x="174" y="3"/>
                </a:lnTo>
                <a:lnTo>
                  <a:pt x="175" y="4"/>
                </a:lnTo>
                <a:lnTo>
                  <a:pt x="175" y="2"/>
                </a:lnTo>
                <a:lnTo>
                  <a:pt x="175" y="2"/>
                </a:lnTo>
                <a:lnTo>
                  <a:pt x="175" y="2"/>
                </a:lnTo>
                <a:lnTo>
                  <a:pt x="175" y="1"/>
                </a:lnTo>
                <a:lnTo>
                  <a:pt x="175" y="2"/>
                </a:lnTo>
                <a:lnTo>
                  <a:pt x="175" y="1"/>
                </a:lnTo>
                <a:lnTo>
                  <a:pt x="175" y="1"/>
                </a:lnTo>
                <a:lnTo>
                  <a:pt x="175" y="2"/>
                </a:lnTo>
                <a:lnTo>
                  <a:pt x="175" y="1"/>
                </a:lnTo>
                <a:lnTo>
                  <a:pt x="176" y="2"/>
                </a:lnTo>
                <a:lnTo>
                  <a:pt x="176" y="2"/>
                </a:lnTo>
                <a:lnTo>
                  <a:pt x="176" y="2"/>
                </a:lnTo>
                <a:lnTo>
                  <a:pt x="176" y="2"/>
                </a:lnTo>
                <a:lnTo>
                  <a:pt x="176" y="4"/>
                </a:lnTo>
                <a:lnTo>
                  <a:pt x="176" y="2"/>
                </a:lnTo>
                <a:lnTo>
                  <a:pt x="177" y="3"/>
                </a:lnTo>
                <a:lnTo>
                  <a:pt x="177" y="2"/>
                </a:lnTo>
                <a:lnTo>
                  <a:pt x="177" y="2"/>
                </a:lnTo>
                <a:lnTo>
                  <a:pt x="177" y="3"/>
                </a:lnTo>
                <a:lnTo>
                  <a:pt x="177" y="2"/>
                </a:lnTo>
                <a:lnTo>
                  <a:pt x="177" y="2"/>
                </a:lnTo>
                <a:lnTo>
                  <a:pt x="177" y="4"/>
                </a:lnTo>
                <a:lnTo>
                  <a:pt x="177" y="2"/>
                </a:lnTo>
                <a:lnTo>
                  <a:pt x="178" y="2"/>
                </a:lnTo>
                <a:lnTo>
                  <a:pt x="178" y="2"/>
                </a:lnTo>
                <a:lnTo>
                  <a:pt x="178" y="2"/>
                </a:lnTo>
                <a:lnTo>
                  <a:pt x="178" y="1"/>
                </a:lnTo>
                <a:lnTo>
                  <a:pt x="178" y="2"/>
                </a:lnTo>
                <a:lnTo>
                  <a:pt x="178" y="1"/>
                </a:lnTo>
                <a:lnTo>
                  <a:pt x="178" y="2"/>
                </a:lnTo>
                <a:lnTo>
                  <a:pt x="178" y="3"/>
                </a:lnTo>
                <a:lnTo>
                  <a:pt x="178" y="3"/>
                </a:lnTo>
                <a:lnTo>
                  <a:pt x="178" y="3"/>
                </a:lnTo>
                <a:lnTo>
                  <a:pt x="178" y="2"/>
                </a:lnTo>
                <a:lnTo>
                  <a:pt x="179" y="3"/>
                </a:lnTo>
                <a:lnTo>
                  <a:pt x="179" y="5"/>
                </a:lnTo>
                <a:lnTo>
                  <a:pt x="179" y="2"/>
                </a:lnTo>
                <a:lnTo>
                  <a:pt x="179" y="3"/>
                </a:lnTo>
                <a:lnTo>
                  <a:pt x="179" y="3"/>
                </a:lnTo>
                <a:lnTo>
                  <a:pt x="179" y="3"/>
                </a:lnTo>
                <a:lnTo>
                  <a:pt x="179" y="3"/>
                </a:lnTo>
                <a:lnTo>
                  <a:pt x="179" y="3"/>
                </a:lnTo>
                <a:lnTo>
                  <a:pt x="179" y="2"/>
                </a:lnTo>
                <a:lnTo>
                  <a:pt x="179" y="3"/>
                </a:lnTo>
                <a:lnTo>
                  <a:pt x="179" y="3"/>
                </a:lnTo>
                <a:lnTo>
                  <a:pt x="180" y="4"/>
                </a:lnTo>
                <a:lnTo>
                  <a:pt x="180" y="3"/>
                </a:lnTo>
                <a:lnTo>
                  <a:pt x="181" y="4"/>
                </a:lnTo>
                <a:lnTo>
                  <a:pt x="181" y="3"/>
                </a:lnTo>
                <a:lnTo>
                  <a:pt x="181" y="3"/>
                </a:lnTo>
                <a:lnTo>
                  <a:pt x="181" y="4"/>
                </a:lnTo>
                <a:lnTo>
                  <a:pt x="181" y="3"/>
                </a:lnTo>
                <a:lnTo>
                  <a:pt x="182" y="3"/>
                </a:lnTo>
                <a:lnTo>
                  <a:pt x="182" y="3"/>
                </a:lnTo>
                <a:lnTo>
                  <a:pt x="182" y="3"/>
                </a:lnTo>
                <a:lnTo>
                  <a:pt x="182" y="3"/>
                </a:lnTo>
                <a:lnTo>
                  <a:pt x="182" y="2"/>
                </a:lnTo>
                <a:lnTo>
                  <a:pt x="182" y="2"/>
                </a:lnTo>
                <a:lnTo>
                  <a:pt x="182" y="3"/>
                </a:lnTo>
                <a:lnTo>
                  <a:pt x="182" y="3"/>
                </a:lnTo>
                <a:lnTo>
                  <a:pt x="182" y="3"/>
                </a:lnTo>
                <a:lnTo>
                  <a:pt x="182" y="3"/>
                </a:lnTo>
                <a:lnTo>
                  <a:pt x="182" y="3"/>
                </a:lnTo>
                <a:lnTo>
                  <a:pt x="183" y="3"/>
                </a:lnTo>
                <a:lnTo>
                  <a:pt x="183" y="3"/>
                </a:lnTo>
                <a:lnTo>
                  <a:pt x="183" y="3"/>
                </a:lnTo>
                <a:lnTo>
                  <a:pt x="183" y="3"/>
                </a:lnTo>
                <a:lnTo>
                  <a:pt x="183" y="3"/>
                </a:lnTo>
                <a:lnTo>
                  <a:pt x="183" y="3"/>
                </a:lnTo>
                <a:lnTo>
                  <a:pt x="183" y="3"/>
                </a:lnTo>
                <a:lnTo>
                  <a:pt x="183" y="4"/>
                </a:lnTo>
                <a:lnTo>
                  <a:pt x="183" y="3"/>
                </a:lnTo>
                <a:lnTo>
                  <a:pt x="183" y="2"/>
                </a:lnTo>
                <a:lnTo>
                  <a:pt x="183" y="6"/>
                </a:lnTo>
                <a:lnTo>
                  <a:pt x="184" y="3"/>
                </a:lnTo>
                <a:lnTo>
                  <a:pt x="184" y="3"/>
                </a:lnTo>
                <a:lnTo>
                  <a:pt x="184" y="4"/>
                </a:lnTo>
                <a:lnTo>
                  <a:pt x="184" y="4"/>
                </a:lnTo>
                <a:lnTo>
                  <a:pt x="184" y="4"/>
                </a:lnTo>
                <a:lnTo>
                  <a:pt x="184" y="4"/>
                </a:lnTo>
                <a:lnTo>
                  <a:pt x="184" y="4"/>
                </a:lnTo>
                <a:lnTo>
                  <a:pt x="184" y="7"/>
                </a:lnTo>
                <a:lnTo>
                  <a:pt x="184" y="4"/>
                </a:lnTo>
                <a:lnTo>
                  <a:pt x="184" y="4"/>
                </a:lnTo>
                <a:lnTo>
                  <a:pt x="184" y="5"/>
                </a:lnTo>
                <a:lnTo>
                  <a:pt x="185" y="5"/>
                </a:lnTo>
                <a:lnTo>
                  <a:pt x="185" y="4"/>
                </a:lnTo>
                <a:lnTo>
                  <a:pt x="185" y="5"/>
                </a:lnTo>
                <a:lnTo>
                  <a:pt x="185" y="5"/>
                </a:lnTo>
                <a:lnTo>
                  <a:pt x="185" y="4"/>
                </a:lnTo>
                <a:lnTo>
                  <a:pt x="185" y="5"/>
                </a:lnTo>
                <a:lnTo>
                  <a:pt x="185" y="4"/>
                </a:lnTo>
                <a:lnTo>
                  <a:pt x="185" y="5"/>
                </a:lnTo>
                <a:lnTo>
                  <a:pt x="185" y="5"/>
                </a:lnTo>
                <a:lnTo>
                  <a:pt x="185" y="5"/>
                </a:lnTo>
                <a:lnTo>
                  <a:pt x="186" y="6"/>
                </a:lnTo>
                <a:lnTo>
                  <a:pt x="186" y="5"/>
                </a:lnTo>
                <a:lnTo>
                  <a:pt x="186" y="7"/>
                </a:lnTo>
                <a:lnTo>
                  <a:pt x="186" y="5"/>
                </a:lnTo>
                <a:lnTo>
                  <a:pt x="186" y="6"/>
                </a:lnTo>
                <a:lnTo>
                  <a:pt x="186" y="5"/>
                </a:lnTo>
                <a:lnTo>
                  <a:pt x="186" y="6"/>
                </a:lnTo>
                <a:lnTo>
                  <a:pt x="186" y="6"/>
                </a:lnTo>
                <a:lnTo>
                  <a:pt x="186" y="6"/>
                </a:lnTo>
                <a:lnTo>
                  <a:pt x="186" y="5"/>
                </a:lnTo>
                <a:lnTo>
                  <a:pt x="186" y="6"/>
                </a:lnTo>
                <a:lnTo>
                  <a:pt x="187" y="6"/>
                </a:lnTo>
                <a:lnTo>
                  <a:pt x="187" y="5"/>
                </a:lnTo>
                <a:lnTo>
                  <a:pt x="187" y="5"/>
                </a:lnTo>
                <a:lnTo>
                  <a:pt x="187" y="6"/>
                </a:lnTo>
                <a:lnTo>
                  <a:pt x="187" y="6"/>
                </a:lnTo>
                <a:lnTo>
                  <a:pt x="187" y="6"/>
                </a:lnTo>
                <a:lnTo>
                  <a:pt x="187" y="6"/>
                </a:lnTo>
                <a:lnTo>
                  <a:pt x="187" y="6"/>
                </a:lnTo>
                <a:lnTo>
                  <a:pt x="187" y="6"/>
                </a:lnTo>
                <a:lnTo>
                  <a:pt x="187" y="7"/>
                </a:lnTo>
                <a:lnTo>
                  <a:pt x="187" y="6"/>
                </a:lnTo>
                <a:lnTo>
                  <a:pt x="188" y="6"/>
                </a:lnTo>
                <a:lnTo>
                  <a:pt x="188" y="6"/>
                </a:lnTo>
                <a:lnTo>
                  <a:pt x="188" y="6"/>
                </a:lnTo>
                <a:lnTo>
                  <a:pt x="188" y="6"/>
                </a:lnTo>
                <a:lnTo>
                  <a:pt x="188" y="8"/>
                </a:lnTo>
                <a:lnTo>
                  <a:pt x="188" y="6"/>
                </a:lnTo>
                <a:lnTo>
                  <a:pt x="188" y="7"/>
                </a:lnTo>
                <a:lnTo>
                  <a:pt x="188" y="6"/>
                </a:lnTo>
                <a:lnTo>
                  <a:pt x="188" y="7"/>
                </a:lnTo>
                <a:lnTo>
                  <a:pt x="188" y="6"/>
                </a:lnTo>
                <a:lnTo>
                  <a:pt x="188" y="7"/>
                </a:lnTo>
                <a:lnTo>
                  <a:pt x="189" y="7"/>
                </a:lnTo>
                <a:lnTo>
                  <a:pt x="189" y="7"/>
                </a:lnTo>
                <a:lnTo>
                  <a:pt x="189" y="7"/>
                </a:lnTo>
                <a:lnTo>
                  <a:pt x="189" y="7"/>
                </a:lnTo>
                <a:lnTo>
                  <a:pt x="189" y="9"/>
                </a:lnTo>
                <a:lnTo>
                  <a:pt x="189" y="8"/>
                </a:lnTo>
                <a:lnTo>
                  <a:pt x="189" y="8"/>
                </a:lnTo>
                <a:lnTo>
                  <a:pt x="189" y="8"/>
                </a:lnTo>
                <a:lnTo>
                  <a:pt x="189" y="8"/>
                </a:lnTo>
                <a:lnTo>
                  <a:pt x="189" y="8"/>
                </a:lnTo>
                <a:lnTo>
                  <a:pt x="190" y="8"/>
                </a:lnTo>
                <a:lnTo>
                  <a:pt x="190" y="8"/>
                </a:lnTo>
                <a:lnTo>
                  <a:pt x="190" y="7"/>
                </a:lnTo>
                <a:lnTo>
                  <a:pt x="190" y="8"/>
                </a:lnTo>
                <a:lnTo>
                  <a:pt x="190" y="10"/>
                </a:lnTo>
                <a:lnTo>
                  <a:pt x="190" y="7"/>
                </a:lnTo>
                <a:lnTo>
                  <a:pt x="190" y="9"/>
                </a:lnTo>
                <a:lnTo>
                  <a:pt x="190" y="8"/>
                </a:lnTo>
                <a:lnTo>
                  <a:pt x="190" y="8"/>
                </a:lnTo>
                <a:lnTo>
                  <a:pt x="190" y="8"/>
                </a:lnTo>
                <a:lnTo>
                  <a:pt x="190" y="8"/>
                </a:lnTo>
                <a:lnTo>
                  <a:pt x="191" y="9"/>
                </a:lnTo>
                <a:lnTo>
                  <a:pt x="191" y="8"/>
                </a:lnTo>
                <a:lnTo>
                  <a:pt x="191" y="8"/>
                </a:lnTo>
                <a:lnTo>
                  <a:pt x="191" y="8"/>
                </a:lnTo>
                <a:lnTo>
                  <a:pt x="191" y="8"/>
                </a:lnTo>
                <a:lnTo>
                  <a:pt x="191" y="8"/>
                </a:lnTo>
                <a:lnTo>
                  <a:pt x="191" y="9"/>
                </a:lnTo>
                <a:lnTo>
                  <a:pt x="191" y="9"/>
                </a:lnTo>
                <a:lnTo>
                  <a:pt x="191" y="9"/>
                </a:lnTo>
                <a:lnTo>
                  <a:pt x="191" y="9"/>
                </a:lnTo>
                <a:lnTo>
                  <a:pt x="191" y="9"/>
                </a:lnTo>
                <a:lnTo>
                  <a:pt x="192" y="8"/>
                </a:lnTo>
                <a:lnTo>
                  <a:pt x="192" y="9"/>
                </a:lnTo>
                <a:lnTo>
                  <a:pt x="192" y="9"/>
                </a:lnTo>
                <a:lnTo>
                  <a:pt x="192" y="9"/>
                </a:lnTo>
                <a:lnTo>
                  <a:pt x="192" y="9"/>
                </a:lnTo>
                <a:lnTo>
                  <a:pt x="192" y="11"/>
                </a:lnTo>
                <a:lnTo>
                  <a:pt x="192" y="9"/>
                </a:lnTo>
                <a:lnTo>
                  <a:pt x="192" y="9"/>
                </a:lnTo>
                <a:lnTo>
                  <a:pt x="192" y="9"/>
                </a:lnTo>
                <a:lnTo>
                  <a:pt x="192" y="9"/>
                </a:lnTo>
                <a:lnTo>
                  <a:pt x="192" y="9"/>
                </a:lnTo>
                <a:lnTo>
                  <a:pt x="193" y="9"/>
                </a:lnTo>
                <a:lnTo>
                  <a:pt x="193" y="9"/>
                </a:lnTo>
                <a:lnTo>
                  <a:pt x="193" y="9"/>
                </a:lnTo>
                <a:lnTo>
                  <a:pt x="193" y="9"/>
                </a:lnTo>
                <a:lnTo>
                  <a:pt x="193" y="9"/>
                </a:lnTo>
                <a:lnTo>
                  <a:pt x="193" y="12"/>
                </a:lnTo>
                <a:lnTo>
                  <a:pt x="193" y="10"/>
                </a:lnTo>
                <a:lnTo>
                  <a:pt x="193" y="9"/>
                </a:lnTo>
                <a:lnTo>
                  <a:pt x="193" y="12"/>
                </a:lnTo>
                <a:lnTo>
                  <a:pt x="193" y="10"/>
                </a:lnTo>
                <a:lnTo>
                  <a:pt x="194" y="12"/>
                </a:lnTo>
                <a:lnTo>
                  <a:pt x="194" y="9"/>
                </a:lnTo>
                <a:lnTo>
                  <a:pt x="194" y="12"/>
                </a:lnTo>
                <a:lnTo>
                  <a:pt x="194" y="10"/>
                </a:lnTo>
                <a:lnTo>
                  <a:pt x="194" y="10"/>
                </a:lnTo>
                <a:lnTo>
                  <a:pt x="194" y="10"/>
                </a:lnTo>
                <a:lnTo>
                  <a:pt x="194" y="10"/>
                </a:lnTo>
                <a:lnTo>
                  <a:pt x="194" y="9"/>
                </a:lnTo>
                <a:lnTo>
                  <a:pt x="194" y="9"/>
                </a:lnTo>
                <a:lnTo>
                  <a:pt x="194" y="10"/>
                </a:lnTo>
                <a:lnTo>
                  <a:pt x="194" y="12"/>
                </a:lnTo>
                <a:lnTo>
                  <a:pt x="195" y="10"/>
                </a:lnTo>
                <a:lnTo>
                  <a:pt x="195" y="10"/>
                </a:lnTo>
                <a:lnTo>
                  <a:pt x="195" y="9"/>
                </a:lnTo>
                <a:lnTo>
                  <a:pt x="195" y="10"/>
                </a:lnTo>
                <a:lnTo>
                  <a:pt x="195" y="10"/>
                </a:lnTo>
                <a:lnTo>
                  <a:pt x="195" y="9"/>
                </a:lnTo>
                <a:lnTo>
                  <a:pt x="195" y="9"/>
                </a:lnTo>
                <a:lnTo>
                  <a:pt x="195" y="10"/>
                </a:lnTo>
                <a:lnTo>
                  <a:pt x="195" y="10"/>
                </a:lnTo>
                <a:lnTo>
                  <a:pt x="195" y="10"/>
                </a:lnTo>
                <a:lnTo>
                  <a:pt x="195" y="10"/>
                </a:lnTo>
                <a:lnTo>
                  <a:pt x="196" y="12"/>
                </a:lnTo>
                <a:lnTo>
                  <a:pt x="196" y="10"/>
                </a:lnTo>
                <a:lnTo>
                  <a:pt x="196" y="10"/>
                </a:lnTo>
                <a:lnTo>
                  <a:pt x="196" y="12"/>
                </a:lnTo>
                <a:lnTo>
                  <a:pt x="196" y="12"/>
                </a:lnTo>
                <a:lnTo>
                  <a:pt x="196" y="10"/>
                </a:lnTo>
                <a:lnTo>
                  <a:pt x="196" y="10"/>
                </a:lnTo>
                <a:lnTo>
                  <a:pt x="196" y="10"/>
                </a:lnTo>
                <a:lnTo>
                  <a:pt x="196" y="11"/>
                </a:lnTo>
                <a:lnTo>
                  <a:pt x="196" y="10"/>
                </a:lnTo>
                <a:lnTo>
                  <a:pt x="196" y="10"/>
                </a:lnTo>
                <a:lnTo>
                  <a:pt x="197" y="10"/>
                </a:lnTo>
                <a:lnTo>
                  <a:pt x="197" y="10"/>
                </a:lnTo>
                <a:lnTo>
                  <a:pt x="197" y="10"/>
                </a:lnTo>
                <a:lnTo>
                  <a:pt x="197" y="11"/>
                </a:lnTo>
                <a:lnTo>
                  <a:pt x="197" y="12"/>
                </a:lnTo>
                <a:lnTo>
                  <a:pt x="197" y="11"/>
                </a:lnTo>
                <a:lnTo>
                  <a:pt x="197" y="12"/>
                </a:lnTo>
                <a:lnTo>
                  <a:pt x="197" y="12"/>
                </a:lnTo>
                <a:lnTo>
                  <a:pt x="197" y="12"/>
                </a:lnTo>
                <a:lnTo>
                  <a:pt x="197" y="12"/>
                </a:lnTo>
                <a:lnTo>
                  <a:pt x="197" y="12"/>
                </a:lnTo>
                <a:lnTo>
                  <a:pt x="198" y="12"/>
                </a:lnTo>
                <a:lnTo>
                  <a:pt x="198" y="12"/>
                </a:lnTo>
                <a:lnTo>
                  <a:pt x="198" y="12"/>
                </a:lnTo>
                <a:lnTo>
                  <a:pt x="198" y="12"/>
                </a:lnTo>
                <a:lnTo>
                  <a:pt x="198" y="12"/>
                </a:lnTo>
                <a:lnTo>
                  <a:pt x="198" y="12"/>
                </a:lnTo>
                <a:lnTo>
                  <a:pt x="198" y="12"/>
                </a:lnTo>
                <a:lnTo>
                  <a:pt x="198" y="13"/>
                </a:lnTo>
                <a:lnTo>
                  <a:pt x="198" y="14"/>
                </a:lnTo>
                <a:lnTo>
                  <a:pt x="198" y="13"/>
                </a:lnTo>
                <a:lnTo>
                  <a:pt x="199" y="15"/>
                </a:lnTo>
                <a:lnTo>
                  <a:pt x="199" y="13"/>
                </a:lnTo>
                <a:lnTo>
                  <a:pt x="199" y="12"/>
                </a:lnTo>
                <a:lnTo>
                  <a:pt x="199" y="13"/>
                </a:lnTo>
                <a:lnTo>
                  <a:pt x="199" y="13"/>
                </a:lnTo>
                <a:lnTo>
                  <a:pt x="199" y="13"/>
                </a:lnTo>
                <a:lnTo>
                  <a:pt x="199" y="13"/>
                </a:lnTo>
                <a:lnTo>
                  <a:pt x="199" y="12"/>
                </a:lnTo>
                <a:lnTo>
                  <a:pt x="199" y="13"/>
                </a:lnTo>
                <a:lnTo>
                  <a:pt x="199" y="13"/>
                </a:lnTo>
                <a:lnTo>
                  <a:pt x="199" y="14"/>
                </a:lnTo>
                <a:lnTo>
                  <a:pt x="200" y="13"/>
                </a:lnTo>
                <a:lnTo>
                  <a:pt x="200" y="13"/>
                </a:lnTo>
                <a:lnTo>
                  <a:pt x="200" y="14"/>
                </a:lnTo>
                <a:lnTo>
                  <a:pt x="200" y="14"/>
                </a:lnTo>
                <a:lnTo>
                  <a:pt x="200" y="15"/>
                </a:lnTo>
                <a:lnTo>
                  <a:pt x="200" y="14"/>
                </a:lnTo>
                <a:lnTo>
                  <a:pt x="200" y="14"/>
                </a:lnTo>
                <a:lnTo>
                  <a:pt x="200" y="14"/>
                </a:lnTo>
                <a:lnTo>
                  <a:pt x="200" y="14"/>
                </a:lnTo>
                <a:lnTo>
                  <a:pt x="200" y="14"/>
                </a:lnTo>
                <a:lnTo>
                  <a:pt x="200" y="14"/>
                </a:lnTo>
                <a:lnTo>
                  <a:pt x="201" y="14"/>
                </a:lnTo>
                <a:lnTo>
                  <a:pt x="201" y="13"/>
                </a:lnTo>
                <a:lnTo>
                  <a:pt x="201" y="14"/>
                </a:lnTo>
                <a:lnTo>
                  <a:pt x="201" y="14"/>
                </a:lnTo>
                <a:lnTo>
                  <a:pt x="201" y="14"/>
                </a:lnTo>
                <a:lnTo>
                  <a:pt x="201" y="16"/>
                </a:lnTo>
                <a:lnTo>
                  <a:pt x="201" y="14"/>
                </a:lnTo>
                <a:lnTo>
                  <a:pt x="201" y="14"/>
                </a:lnTo>
                <a:lnTo>
                  <a:pt x="201" y="15"/>
                </a:lnTo>
                <a:lnTo>
                  <a:pt x="201" y="14"/>
                </a:lnTo>
                <a:lnTo>
                  <a:pt x="202" y="14"/>
                </a:lnTo>
                <a:lnTo>
                  <a:pt x="202" y="14"/>
                </a:lnTo>
                <a:lnTo>
                  <a:pt x="202" y="14"/>
                </a:lnTo>
                <a:lnTo>
                  <a:pt x="202" y="14"/>
                </a:lnTo>
                <a:lnTo>
                  <a:pt x="202" y="14"/>
                </a:lnTo>
                <a:lnTo>
                  <a:pt x="202" y="14"/>
                </a:lnTo>
                <a:lnTo>
                  <a:pt x="202" y="14"/>
                </a:lnTo>
                <a:lnTo>
                  <a:pt x="202" y="14"/>
                </a:lnTo>
                <a:lnTo>
                  <a:pt x="202" y="14"/>
                </a:lnTo>
                <a:lnTo>
                  <a:pt x="202" y="15"/>
                </a:lnTo>
                <a:lnTo>
                  <a:pt x="202" y="14"/>
                </a:lnTo>
                <a:lnTo>
                  <a:pt x="203" y="14"/>
                </a:lnTo>
                <a:lnTo>
                  <a:pt x="203" y="14"/>
                </a:lnTo>
                <a:lnTo>
                  <a:pt x="203" y="15"/>
                </a:lnTo>
                <a:lnTo>
                  <a:pt x="203" y="14"/>
                </a:lnTo>
                <a:lnTo>
                  <a:pt x="203" y="14"/>
                </a:lnTo>
                <a:lnTo>
                  <a:pt x="203" y="15"/>
                </a:lnTo>
                <a:lnTo>
                  <a:pt x="203" y="15"/>
                </a:lnTo>
                <a:lnTo>
                  <a:pt x="203" y="15"/>
                </a:lnTo>
                <a:lnTo>
                  <a:pt x="203" y="14"/>
                </a:lnTo>
                <a:lnTo>
                  <a:pt x="203" y="15"/>
                </a:lnTo>
                <a:lnTo>
                  <a:pt x="203" y="14"/>
                </a:lnTo>
                <a:lnTo>
                  <a:pt x="204" y="14"/>
                </a:lnTo>
                <a:lnTo>
                  <a:pt x="204" y="15"/>
                </a:lnTo>
                <a:lnTo>
                  <a:pt x="204" y="15"/>
                </a:lnTo>
                <a:lnTo>
                  <a:pt x="204" y="15"/>
                </a:lnTo>
                <a:lnTo>
                  <a:pt x="204" y="15"/>
                </a:lnTo>
                <a:lnTo>
                  <a:pt x="204" y="15"/>
                </a:lnTo>
                <a:lnTo>
                  <a:pt x="204" y="15"/>
                </a:lnTo>
                <a:lnTo>
                  <a:pt x="204" y="15"/>
                </a:lnTo>
                <a:lnTo>
                  <a:pt x="204" y="15"/>
                </a:lnTo>
                <a:lnTo>
                  <a:pt x="204" y="15"/>
                </a:lnTo>
                <a:lnTo>
                  <a:pt x="204" y="15"/>
                </a:lnTo>
                <a:lnTo>
                  <a:pt x="205" y="15"/>
                </a:lnTo>
                <a:lnTo>
                  <a:pt x="205" y="15"/>
                </a:lnTo>
                <a:lnTo>
                  <a:pt x="205" y="14"/>
                </a:lnTo>
                <a:lnTo>
                  <a:pt x="205" y="15"/>
                </a:lnTo>
                <a:lnTo>
                  <a:pt x="205" y="17"/>
                </a:lnTo>
                <a:lnTo>
                  <a:pt x="205" y="15"/>
                </a:lnTo>
                <a:lnTo>
                  <a:pt x="205" y="15"/>
                </a:lnTo>
                <a:lnTo>
                  <a:pt x="205" y="15"/>
                </a:lnTo>
                <a:lnTo>
                  <a:pt x="205" y="17"/>
                </a:lnTo>
                <a:lnTo>
                  <a:pt x="205" y="15"/>
                </a:lnTo>
                <a:lnTo>
                  <a:pt x="205" y="15"/>
                </a:lnTo>
                <a:lnTo>
                  <a:pt x="206" y="15"/>
                </a:lnTo>
                <a:lnTo>
                  <a:pt x="206" y="15"/>
                </a:lnTo>
                <a:lnTo>
                  <a:pt x="206" y="15"/>
                </a:lnTo>
                <a:lnTo>
                  <a:pt x="206" y="15"/>
                </a:lnTo>
                <a:lnTo>
                  <a:pt x="206" y="15"/>
                </a:lnTo>
                <a:lnTo>
                  <a:pt x="206" y="15"/>
                </a:lnTo>
                <a:lnTo>
                  <a:pt x="206" y="15"/>
                </a:lnTo>
                <a:lnTo>
                  <a:pt x="206" y="15"/>
                </a:lnTo>
                <a:lnTo>
                  <a:pt x="206" y="15"/>
                </a:lnTo>
                <a:lnTo>
                  <a:pt x="206" y="15"/>
                </a:lnTo>
                <a:lnTo>
                  <a:pt x="207" y="15"/>
                </a:lnTo>
                <a:lnTo>
                  <a:pt x="207" y="15"/>
                </a:lnTo>
                <a:lnTo>
                  <a:pt x="207" y="15"/>
                </a:lnTo>
                <a:lnTo>
                  <a:pt x="207" y="15"/>
                </a:lnTo>
                <a:lnTo>
                  <a:pt x="207" y="15"/>
                </a:lnTo>
                <a:lnTo>
                  <a:pt x="207" y="15"/>
                </a:lnTo>
                <a:lnTo>
                  <a:pt x="207" y="15"/>
                </a:lnTo>
                <a:lnTo>
                  <a:pt x="207" y="17"/>
                </a:lnTo>
                <a:lnTo>
                  <a:pt x="207" y="15"/>
                </a:lnTo>
                <a:lnTo>
                  <a:pt x="207" y="17"/>
                </a:lnTo>
                <a:lnTo>
                  <a:pt x="207" y="15"/>
                </a:lnTo>
                <a:lnTo>
                  <a:pt x="208" y="15"/>
                </a:lnTo>
                <a:lnTo>
                  <a:pt x="208" y="17"/>
                </a:lnTo>
                <a:lnTo>
                  <a:pt x="208" y="15"/>
                </a:lnTo>
                <a:lnTo>
                  <a:pt x="208" y="15"/>
                </a:lnTo>
                <a:lnTo>
                  <a:pt x="208" y="15"/>
                </a:lnTo>
                <a:lnTo>
                  <a:pt x="208" y="15"/>
                </a:lnTo>
                <a:lnTo>
                  <a:pt x="208" y="17"/>
                </a:lnTo>
                <a:lnTo>
                  <a:pt x="208" y="16"/>
                </a:lnTo>
                <a:lnTo>
                  <a:pt x="208" y="15"/>
                </a:lnTo>
                <a:lnTo>
                  <a:pt x="208" y="15"/>
                </a:lnTo>
                <a:lnTo>
                  <a:pt x="208" y="18"/>
                </a:lnTo>
                <a:lnTo>
                  <a:pt x="209" y="15"/>
                </a:lnTo>
                <a:lnTo>
                  <a:pt x="209" y="15"/>
                </a:lnTo>
                <a:lnTo>
                  <a:pt x="209" y="16"/>
                </a:lnTo>
                <a:lnTo>
                  <a:pt x="209" y="15"/>
                </a:lnTo>
                <a:lnTo>
                  <a:pt x="209" y="15"/>
                </a:lnTo>
                <a:lnTo>
                  <a:pt x="209" y="16"/>
                </a:lnTo>
                <a:lnTo>
                  <a:pt x="209" y="15"/>
                </a:lnTo>
                <a:lnTo>
                  <a:pt x="209" y="15"/>
                </a:lnTo>
                <a:lnTo>
                  <a:pt x="209" y="15"/>
                </a:lnTo>
                <a:lnTo>
                  <a:pt x="209" y="16"/>
                </a:lnTo>
                <a:lnTo>
                  <a:pt x="209" y="16"/>
                </a:lnTo>
                <a:lnTo>
                  <a:pt x="210" y="16"/>
                </a:lnTo>
                <a:lnTo>
                  <a:pt x="210" y="16"/>
                </a:lnTo>
                <a:lnTo>
                  <a:pt x="210" y="16"/>
                </a:lnTo>
                <a:lnTo>
                  <a:pt x="210" y="16"/>
                </a:lnTo>
                <a:lnTo>
                  <a:pt x="210" y="15"/>
                </a:lnTo>
                <a:lnTo>
                  <a:pt x="210" y="18"/>
                </a:lnTo>
                <a:lnTo>
                  <a:pt x="210" y="16"/>
                </a:lnTo>
                <a:lnTo>
                  <a:pt x="210" y="16"/>
                </a:lnTo>
                <a:lnTo>
                  <a:pt x="210" y="16"/>
                </a:lnTo>
                <a:lnTo>
                  <a:pt x="210" y="16"/>
                </a:lnTo>
                <a:lnTo>
                  <a:pt x="211" y="16"/>
                </a:lnTo>
                <a:lnTo>
                  <a:pt x="211" y="16"/>
                </a:lnTo>
                <a:lnTo>
                  <a:pt x="211" y="16"/>
                </a:lnTo>
                <a:lnTo>
                  <a:pt x="211" y="16"/>
                </a:lnTo>
                <a:lnTo>
                  <a:pt x="211" y="16"/>
                </a:lnTo>
                <a:lnTo>
                  <a:pt x="211" y="15"/>
                </a:lnTo>
                <a:lnTo>
                  <a:pt x="211" y="15"/>
                </a:lnTo>
                <a:lnTo>
                  <a:pt x="211" y="16"/>
                </a:lnTo>
                <a:lnTo>
                  <a:pt x="211" y="16"/>
                </a:lnTo>
                <a:lnTo>
                  <a:pt x="211" y="16"/>
                </a:lnTo>
                <a:lnTo>
                  <a:pt x="211" y="19"/>
                </a:lnTo>
                <a:lnTo>
                  <a:pt x="212" y="16"/>
                </a:lnTo>
                <a:lnTo>
                  <a:pt x="212" y="17"/>
                </a:lnTo>
                <a:lnTo>
                  <a:pt x="212" y="19"/>
                </a:lnTo>
                <a:lnTo>
                  <a:pt x="212" y="17"/>
                </a:lnTo>
                <a:lnTo>
                  <a:pt x="212" y="18"/>
                </a:lnTo>
                <a:lnTo>
                  <a:pt x="212" y="17"/>
                </a:lnTo>
                <a:lnTo>
                  <a:pt x="212" y="19"/>
                </a:lnTo>
                <a:lnTo>
                  <a:pt x="212" y="17"/>
                </a:lnTo>
                <a:lnTo>
                  <a:pt x="212" y="17"/>
                </a:lnTo>
                <a:lnTo>
                  <a:pt x="212" y="17"/>
                </a:lnTo>
                <a:lnTo>
                  <a:pt x="212" y="18"/>
                </a:lnTo>
                <a:lnTo>
                  <a:pt x="213" y="17"/>
                </a:lnTo>
                <a:lnTo>
                  <a:pt x="213" y="16"/>
                </a:lnTo>
                <a:lnTo>
                  <a:pt x="213" y="18"/>
                </a:lnTo>
                <a:lnTo>
                  <a:pt x="213" y="18"/>
                </a:lnTo>
                <a:lnTo>
                  <a:pt x="213" y="20"/>
                </a:lnTo>
                <a:lnTo>
                  <a:pt x="213" y="17"/>
                </a:lnTo>
                <a:lnTo>
                  <a:pt x="213" y="17"/>
                </a:lnTo>
                <a:lnTo>
                  <a:pt x="213" y="17"/>
                </a:lnTo>
                <a:lnTo>
                  <a:pt x="213" y="17"/>
                </a:lnTo>
                <a:lnTo>
                  <a:pt x="213" y="17"/>
                </a:lnTo>
                <a:lnTo>
                  <a:pt x="213" y="16"/>
                </a:lnTo>
                <a:lnTo>
                  <a:pt x="214" y="18"/>
                </a:lnTo>
                <a:lnTo>
                  <a:pt x="214" y="17"/>
                </a:lnTo>
                <a:lnTo>
                  <a:pt x="214" y="18"/>
                </a:lnTo>
                <a:lnTo>
                  <a:pt x="214" y="20"/>
                </a:lnTo>
                <a:lnTo>
                  <a:pt x="214" y="18"/>
                </a:lnTo>
                <a:lnTo>
                  <a:pt x="214" y="18"/>
                </a:lnTo>
                <a:lnTo>
                  <a:pt x="214" y="19"/>
                </a:lnTo>
                <a:lnTo>
                  <a:pt x="214" y="19"/>
                </a:lnTo>
                <a:lnTo>
                  <a:pt x="214" y="19"/>
                </a:lnTo>
                <a:lnTo>
                  <a:pt x="214" y="19"/>
                </a:lnTo>
                <a:lnTo>
                  <a:pt x="215" y="19"/>
                </a:lnTo>
                <a:lnTo>
                  <a:pt x="215" y="19"/>
                </a:lnTo>
                <a:lnTo>
                  <a:pt x="215" y="19"/>
                </a:lnTo>
                <a:lnTo>
                  <a:pt x="215" y="19"/>
                </a:lnTo>
                <a:lnTo>
                  <a:pt x="215" y="19"/>
                </a:lnTo>
                <a:lnTo>
                  <a:pt x="215" y="20"/>
                </a:lnTo>
                <a:lnTo>
                  <a:pt x="215" y="22"/>
                </a:lnTo>
                <a:lnTo>
                  <a:pt x="215" y="20"/>
                </a:lnTo>
                <a:lnTo>
                  <a:pt x="215" y="20"/>
                </a:lnTo>
                <a:lnTo>
                  <a:pt x="215" y="20"/>
                </a:lnTo>
                <a:lnTo>
                  <a:pt x="215" y="20"/>
                </a:lnTo>
                <a:lnTo>
                  <a:pt x="216" y="20"/>
                </a:lnTo>
                <a:lnTo>
                  <a:pt x="216" y="20"/>
                </a:lnTo>
                <a:lnTo>
                  <a:pt x="216" y="20"/>
                </a:lnTo>
                <a:lnTo>
                  <a:pt x="216" y="20"/>
                </a:lnTo>
                <a:lnTo>
                  <a:pt x="216" y="20"/>
                </a:lnTo>
                <a:lnTo>
                  <a:pt x="216" y="20"/>
                </a:lnTo>
                <a:lnTo>
                  <a:pt x="216" y="20"/>
                </a:lnTo>
                <a:lnTo>
                  <a:pt x="216" y="20"/>
                </a:lnTo>
                <a:lnTo>
                  <a:pt x="216" y="21"/>
                </a:lnTo>
                <a:lnTo>
                  <a:pt x="216" y="21"/>
                </a:lnTo>
                <a:lnTo>
                  <a:pt x="216" y="23"/>
                </a:lnTo>
                <a:lnTo>
                  <a:pt x="217" y="23"/>
                </a:lnTo>
                <a:lnTo>
                  <a:pt x="217" y="21"/>
                </a:lnTo>
                <a:lnTo>
                  <a:pt x="217" y="23"/>
                </a:lnTo>
                <a:lnTo>
                  <a:pt x="217" y="21"/>
                </a:lnTo>
                <a:lnTo>
                  <a:pt x="217" y="21"/>
                </a:lnTo>
                <a:lnTo>
                  <a:pt x="217" y="21"/>
                </a:lnTo>
                <a:lnTo>
                  <a:pt x="217" y="21"/>
                </a:lnTo>
                <a:lnTo>
                  <a:pt x="217" y="21"/>
                </a:lnTo>
                <a:lnTo>
                  <a:pt x="217" y="23"/>
                </a:lnTo>
                <a:lnTo>
                  <a:pt x="217" y="22"/>
                </a:lnTo>
                <a:lnTo>
                  <a:pt x="217" y="21"/>
                </a:lnTo>
                <a:lnTo>
                  <a:pt x="218" y="21"/>
                </a:lnTo>
                <a:lnTo>
                  <a:pt x="218" y="22"/>
                </a:lnTo>
                <a:lnTo>
                  <a:pt x="218" y="21"/>
                </a:lnTo>
                <a:lnTo>
                  <a:pt x="218" y="22"/>
                </a:lnTo>
                <a:lnTo>
                  <a:pt x="218" y="22"/>
                </a:lnTo>
                <a:lnTo>
                  <a:pt x="218" y="23"/>
                </a:lnTo>
                <a:lnTo>
                  <a:pt x="218" y="22"/>
                </a:lnTo>
                <a:lnTo>
                  <a:pt x="218" y="23"/>
                </a:lnTo>
                <a:lnTo>
                  <a:pt x="218" y="22"/>
                </a:lnTo>
                <a:lnTo>
                  <a:pt x="218" y="21"/>
                </a:lnTo>
                <a:lnTo>
                  <a:pt x="219" y="22"/>
                </a:lnTo>
                <a:lnTo>
                  <a:pt x="219" y="21"/>
                </a:lnTo>
                <a:lnTo>
                  <a:pt x="219" y="21"/>
                </a:lnTo>
                <a:lnTo>
                  <a:pt x="219" y="22"/>
                </a:lnTo>
                <a:lnTo>
                  <a:pt x="219" y="21"/>
                </a:lnTo>
                <a:lnTo>
                  <a:pt x="219" y="22"/>
                </a:lnTo>
                <a:lnTo>
                  <a:pt x="219" y="22"/>
                </a:lnTo>
                <a:lnTo>
                  <a:pt x="219" y="22"/>
                </a:lnTo>
                <a:lnTo>
                  <a:pt x="219" y="22"/>
                </a:lnTo>
                <a:lnTo>
                  <a:pt x="219" y="22"/>
                </a:lnTo>
                <a:lnTo>
                  <a:pt x="219" y="22"/>
                </a:lnTo>
                <a:lnTo>
                  <a:pt x="220" y="22"/>
                </a:lnTo>
                <a:lnTo>
                  <a:pt x="220" y="23"/>
                </a:lnTo>
                <a:lnTo>
                  <a:pt x="220" y="22"/>
                </a:lnTo>
                <a:lnTo>
                  <a:pt x="220" y="22"/>
                </a:lnTo>
                <a:lnTo>
                  <a:pt x="220" y="22"/>
                </a:lnTo>
                <a:lnTo>
                  <a:pt x="220" y="22"/>
                </a:lnTo>
                <a:lnTo>
                  <a:pt x="220" y="22"/>
                </a:lnTo>
                <a:lnTo>
                  <a:pt x="220" y="22"/>
                </a:lnTo>
                <a:lnTo>
                  <a:pt x="220" y="22"/>
                </a:lnTo>
                <a:lnTo>
                  <a:pt x="220" y="25"/>
                </a:lnTo>
                <a:lnTo>
                  <a:pt x="220" y="22"/>
                </a:lnTo>
                <a:lnTo>
                  <a:pt x="221" y="21"/>
                </a:lnTo>
                <a:lnTo>
                  <a:pt x="221" y="25"/>
                </a:lnTo>
                <a:lnTo>
                  <a:pt x="221" y="25"/>
                </a:lnTo>
                <a:lnTo>
                  <a:pt x="221" y="22"/>
                </a:lnTo>
                <a:lnTo>
                  <a:pt x="221" y="22"/>
                </a:lnTo>
                <a:lnTo>
                  <a:pt x="221" y="23"/>
                </a:lnTo>
                <a:lnTo>
                  <a:pt x="221" y="22"/>
                </a:lnTo>
                <a:lnTo>
                  <a:pt x="221" y="25"/>
                </a:lnTo>
                <a:lnTo>
                  <a:pt x="221" y="23"/>
                </a:lnTo>
                <a:lnTo>
                  <a:pt x="221" y="23"/>
                </a:lnTo>
                <a:lnTo>
                  <a:pt x="221" y="22"/>
                </a:lnTo>
                <a:lnTo>
                  <a:pt x="222" y="22"/>
                </a:lnTo>
                <a:lnTo>
                  <a:pt x="222" y="22"/>
                </a:lnTo>
                <a:lnTo>
                  <a:pt x="222" y="22"/>
                </a:lnTo>
                <a:lnTo>
                  <a:pt x="222" y="22"/>
                </a:lnTo>
                <a:lnTo>
                  <a:pt x="222" y="22"/>
                </a:lnTo>
                <a:lnTo>
                  <a:pt x="222" y="23"/>
                </a:lnTo>
                <a:lnTo>
                  <a:pt x="222" y="23"/>
                </a:lnTo>
                <a:lnTo>
                  <a:pt x="222" y="23"/>
                </a:lnTo>
                <a:lnTo>
                  <a:pt x="222" y="23"/>
                </a:lnTo>
                <a:lnTo>
                  <a:pt x="222" y="23"/>
                </a:lnTo>
                <a:lnTo>
                  <a:pt x="223" y="23"/>
                </a:lnTo>
                <a:lnTo>
                  <a:pt x="223" y="25"/>
                </a:lnTo>
                <a:lnTo>
                  <a:pt x="223" y="23"/>
                </a:lnTo>
                <a:lnTo>
                  <a:pt x="223" y="23"/>
                </a:lnTo>
                <a:lnTo>
                  <a:pt x="223" y="24"/>
                </a:lnTo>
                <a:lnTo>
                  <a:pt x="223" y="23"/>
                </a:lnTo>
                <a:lnTo>
                  <a:pt x="223" y="23"/>
                </a:lnTo>
                <a:lnTo>
                  <a:pt x="223" y="23"/>
                </a:lnTo>
                <a:lnTo>
                  <a:pt x="223" y="23"/>
                </a:lnTo>
                <a:lnTo>
                  <a:pt x="223" y="23"/>
                </a:lnTo>
                <a:lnTo>
                  <a:pt x="223" y="23"/>
                </a:lnTo>
                <a:lnTo>
                  <a:pt x="224" y="23"/>
                </a:lnTo>
                <a:lnTo>
                  <a:pt x="224" y="23"/>
                </a:lnTo>
                <a:lnTo>
                  <a:pt x="224" y="23"/>
                </a:lnTo>
                <a:lnTo>
                  <a:pt x="224" y="26"/>
                </a:lnTo>
                <a:lnTo>
                  <a:pt x="224" y="26"/>
                </a:lnTo>
                <a:lnTo>
                  <a:pt x="224" y="23"/>
                </a:lnTo>
                <a:lnTo>
                  <a:pt x="224" y="23"/>
                </a:lnTo>
                <a:lnTo>
                  <a:pt x="224" y="26"/>
                </a:lnTo>
                <a:lnTo>
                  <a:pt x="224" y="26"/>
                </a:lnTo>
                <a:lnTo>
                  <a:pt x="224" y="24"/>
                </a:lnTo>
                <a:lnTo>
                  <a:pt x="224" y="24"/>
                </a:lnTo>
                <a:lnTo>
                  <a:pt x="225" y="23"/>
                </a:lnTo>
                <a:lnTo>
                  <a:pt x="225" y="24"/>
                </a:lnTo>
                <a:lnTo>
                  <a:pt x="225" y="25"/>
                </a:lnTo>
                <a:lnTo>
                  <a:pt x="225" y="24"/>
                </a:lnTo>
                <a:lnTo>
                  <a:pt x="225" y="27"/>
                </a:lnTo>
                <a:lnTo>
                  <a:pt x="225" y="25"/>
                </a:lnTo>
                <a:lnTo>
                  <a:pt x="225" y="25"/>
                </a:lnTo>
                <a:lnTo>
                  <a:pt x="225" y="25"/>
                </a:lnTo>
                <a:lnTo>
                  <a:pt x="225" y="25"/>
                </a:lnTo>
                <a:lnTo>
                  <a:pt x="225" y="25"/>
                </a:lnTo>
                <a:lnTo>
                  <a:pt x="225" y="25"/>
                </a:lnTo>
                <a:lnTo>
                  <a:pt x="226" y="25"/>
                </a:lnTo>
                <a:lnTo>
                  <a:pt x="226" y="27"/>
                </a:lnTo>
                <a:lnTo>
                  <a:pt x="226" y="27"/>
                </a:lnTo>
                <a:lnTo>
                  <a:pt x="226" y="23"/>
                </a:lnTo>
                <a:lnTo>
                  <a:pt x="226" y="25"/>
                </a:lnTo>
                <a:lnTo>
                  <a:pt x="226" y="23"/>
                </a:lnTo>
                <a:lnTo>
                  <a:pt x="226" y="24"/>
                </a:lnTo>
                <a:lnTo>
                  <a:pt x="226" y="27"/>
                </a:lnTo>
                <a:lnTo>
                  <a:pt x="226" y="27"/>
                </a:lnTo>
                <a:lnTo>
                  <a:pt x="226" y="24"/>
                </a:lnTo>
                <a:lnTo>
                  <a:pt x="226" y="25"/>
                </a:lnTo>
                <a:lnTo>
                  <a:pt x="227" y="27"/>
                </a:lnTo>
                <a:lnTo>
                  <a:pt x="227" y="25"/>
                </a:lnTo>
                <a:lnTo>
                  <a:pt x="227" y="25"/>
                </a:lnTo>
                <a:lnTo>
                  <a:pt x="227" y="25"/>
                </a:lnTo>
                <a:lnTo>
                  <a:pt x="227" y="26"/>
                </a:lnTo>
                <a:lnTo>
                  <a:pt x="227" y="25"/>
                </a:lnTo>
                <a:lnTo>
                  <a:pt x="227" y="28"/>
                </a:lnTo>
                <a:lnTo>
                  <a:pt x="227" y="28"/>
                </a:lnTo>
                <a:lnTo>
                  <a:pt x="227" y="26"/>
                </a:lnTo>
                <a:lnTo>
                  <a:pt x="227" y="25"/>
                </a:lnTo>
                <a:lnTo>
                  <a:pt x="228" y="25"/>
                </a:lnTo>
                <a:lnTo>
                  <a:pt x="228" y="25"/>
                </a:lnTo>
                <a:lnTo>
                  <a:pt x="228" y="26"/>
                </a:lnTo>
                <a:lnTo>
                  <a:pt x="228" y="26"/>
                </a:lnTo>
                <a:lnTo>
                  <a:pt x="228" y="26"/>
                </a:lnTo>
                <a:lnTo>
                  <a:pt x="228" y="26"/>
                </a:lnTo>
                <a:lnTo>
                  <a:pt x="228" y="25"/>
                </a:lnTo>
                <a:lnTo>
                  <a:pt x="228" y="26"/>
                </a:lnTo>
                <a:lnTo>
                  <a:pt x="228" y="26"/>
                </a:lnTo>
                <a:lnTo>
                  <a:pt x="228" y="28"/>
                </a:lnTo>
                <a:lnTo>
                  <a:pt x="228" y="26"/>
                </a:lnTo>
                <a:lnTo>
                  <a:pt x="229" y="26"/>
                </a:lnTo>
                <a:lnTo>
                  <a:pt x="229" y="28"/>
                </a:lnTo>
                <a:lnTo>
                  <a:pt x="229" y="27"/>
                </a:lnTo>
                <a:lnTo>
                  <a:pt x="229" y="28"/>
                </a:lnTo>
                <a:lnTo>
                  <a:pt x="229" y="27"/>
                </a:lnTo>
                <a:lnTo>
                  <a:pt x="229" y="27"/>
                </a:lnTo>
                <a:lnTo>
                  <a:pt x="229" y="26"/>
                </a:lnTo>
                <a:lnTo>
                  <a:pt x="229" y="26"/>
                </a:lnTo>
                <a:lnTo>
                  <a:pt x="229" y="28"/>
                </a:lnTo>
                <a:lnTo>
                  <a:pt x="229" y="27"/>
                </a:lnTo>
                <a:lnTo>
                  <a:pt x="229" y="27"/>
                </a:lnTo>
                <a:lnTo>
                  <a:pt x="230" y="27"/>
                </a:lnTo>
                <a:lnTo>
                  <a:pt x="230" y="27"/>
                </a:lnTo>
                <a:lnTo>
                  <a:pt x="230" y="27"/>
                </a:lnTo>
                <a:lnTo>
                  <a:pt x="230" y="26"/>
                </a:lnTo>
                <a:lnTo>
                  <a:pt x="230" y="25"/>
                </a:lnTo>
                <a:lnTo>
                  <a:pt x="230" y="26"/>
                </a:lnTo>
                <a:lnTo>
                  <a:pt x="230" y="27"/>
                </a:lnTo>
                <a:lnTo>
                  <a:pt x="230" y="26"/>
                </a:lnTo>
                <a:lnTo>
                  <a:pt x="230" y="27"/>
                </a:lnTo>
                <a:lnTo>
                  <a:pt x="230" y="26"/>
                </a:lnTo>
                <a:lnTo>
                  <a:pt x="231" y="27"/>
                </a:lnTo>
                <a:lnTo>
                  <a:pt x="231" y="26"/>
                </a:lnTo>
                <a:lnTo>
                  <a:pt x="231" y="25"/>
                </a:lnTo>
                <a:lnTo>
                  <a:pt x="231" y="27"/>
                </a:lnTo>
                <a:lnTo>
                  <a:pt x="231" y="27"/>
                </a:lnTo>
                <a:lnTo>
                  <a:pt x="231" y="27"/>
                </a:lnTo>
                <a:lnTo>
                  <a:pt x="231" y="27"/>
                </a:lnTo>
                <a:lnTo>
                  <a:pt x="231" y="27"/>
                </a:lnTo>
                <a:lnTo>
                  <a:pt x="231" y="26"/>
                </a:lnTo>
                <a:lnTo>
                  <a:pt x="231" y="26"/>
                </a:lnTo>
                <a:lnTo>
                  <a:pt x="231" y="26"/>
                </a:lnTo>
                <a:lnTo>
                  <a:pt x="232" y="25"/>
                </a:lnTo>
                <a:lnTo>
                  <a:pt x="232" y="26"/>
                </a:lnTo>
                <a:lnTo>
                  <a:pt x="232" y="26"/>
                </a:lnTo>
                <a:lnTo>
                  <a:pt x="232" y="26"/>
                </a:lnTo>
                <a:lnTo>
                  <a:pt x="232" y="27"/>
                </a:lnTo>
                <a:lnTo>
                  <a:pt x="232" y="26"/>
                </a:lnTo>
                <a:lnTo>
                  <a:pt x="232" y="26"/>
                </a:lnTo>
                <a:lnTo>
                  <a:pt x="232" y="28"/>
                </a:lnTo>
                <a:lnTo>
                  <a:pt x="232" y="27"/>
                </a:lnTo>
                <a:lnTo>
                  <a:pt x="232" y="27"/>
                </a:lnTo>
                <a:lnTo>
                  <a:pt x="232" y="27"/>
                </a:lnTo>
                <a:lnTo>
                  <a:pt x="233" y="27"/>
                </a:lnTo>
                <a:lnTo>
                  <a:pt x="233" y="27"/>
                </a:lnTo>
                <a:lnTo>
                  <a:pt x="233" y="27"/>
                </a:lnTo>
                <a:lnTo>
                  <a:pt x="233" y="27"/>
                </a:lnTo>
                <a:lnTo>
                  <a:pt x="233" y="26"/>
                </a:lnTo>
                <a:lnTo>
                  <a:pt x="233" y="27"/>
                </a:lnTo>
                <a:lnTo>
                  <a:pt x="233" y="27"/>
                </a:lnTo>
                <a:lnTo>
                  <a:pt x="233" y="29"/>
                </a:lnTo>
                <a:lnTo>
                  <a:pt x="233" y="27"/>
                </a:lnTo>
                <a:lnTo>
                  <a:pt x="233" y="27"/>
                </a:lnTo>
                <a:lnTo>
                  <a:pt x="233" y="27"/>
                </a:lnTo>
                <a:lnTo>
                  <a:pt x="234" y="27"/>
                </a:lnTo>
                <a:lnTo>
                  <a:pt x="234" y="27"/>
                </a:lnTo>
                <a:lnTo>
                  <a:pt x="234" y="28"/>
                </a:lnTo>
                <a:lnTo>
                  <a:pt x="234" y="28"/>
                </a:lnTo>
                <a:lnTo>
                  <a:pt x="234" y="27"/>
                </a:lnTo>
                <a:lnTo>
                  <a:pt x="234" y="27"/>
                </a:lnTo>
                <a:lnTo>
                  <a:pt x="234" y="28"/>
                </a:lnTo>
                <a:lnTo>
                  <a:pt x="234" y="28"/>
                </a:lnTo>
                <a:lnTo>
                  <a:pt x="234" y="27"/>
                </a:lnTo>
                <a:lnTo>
                  <a:pt x="234" y="27"/>
                </a:lnTo>
                <a:lnTo>
                  <a:pt x="234" y="27"/>
                </a:lnTo>
                <a:lnTo>
                  <a:pt x="235" y="28"/>
                </a:lnTo>
                <a:lnTo>
                  <a:pt x="235" y="27"/>
                </a:lnTo>
                <a:lnTo>
                  <a:pt x="235" y="28"/>
                </a:lnTo>
                <a:lnTo>
                  <a:pt x="235" y="30"/>
                </a:lnTo>
                <a:lnTo>
                  <a:pt x="235" y="27"/>
                </a:lnTo>
                <a:lnTo>
                  <a:pt x="235" y="27"/>
                </a:lnTo>
                <a:lnTo>
                  <a:pt x="235" y="27"/>
                </a:lnTo>
                <a:lnTo>
                  <a:pt x="235" y="28"/>
                </a:lnTo>
                <a:lnTo>
                  <a:pt x="235" y="30"/>
                </a:lnTo>
                <a:lnTo>
                  <a:pt x="235" y="28"/>
                </a:lnTo>
                <a:lnTo>
                  <a:pt x="236" y="28"/>
                </a:lnTo>
                <a:lnTo>
                  <a:pt x="236" y="30"/>
                </a:lnTo>
                <a:lnTo>
                  <a:pt x="236" y="28"/>
                </a:lnTo>
                <a:lnTo>
                  <a:pt x="236" y="28"/>
                </a:lnTo>
                <a:lnTo>
                  <a:pt x="236" y="27"/>
                </a:lnTo>
                <a:lnTo>
                  <a:pt x="236" y="28"/>
                </a:lnTo>
                <a:lnTo>
                  <a:pt x="236" y="28"/>
                </a:lnTo>
                <a:lnTo>
                  <a:pt x="236" y="28"/>
                </a:lnTo>
                <a:lnTo>
                  <a:pt x="236" y="28"/>
                </a:lnTo>
                <a:lnTo>
                  <a:pt x="236" y="28"/>
                </a:lnTo>
                <a:lnTo>
                  <a:pt x="236" y="28"/>
                </a:lnTo>
                <a:lnTo>
                  <a:pt x="237" y="27"/>
                </a:lnTo>
                <a:lnTo>
                  <a:pt x="237" y="28"/>
                </a:lnTo>
                <a:lnTo>
                  <a:pt x="237" y="28"/>
                </a:lnTo>
                <a:lnTo>
                  <a:pt x="237" y="30"/>
                </a:lnTo>
                <a:lnTo>
                  <a:pt x="237" y="28"/>
                </a:lnTo>
                <a:lnTo>
                  <a:pt x="237" y="28"/>
                </a:lnTo>
                <a:lnTo>
                  <a:pt x="237" y="27"/>
                </a:lnTo>
                <a:lnTo>
                  <a:pt x="237" y="28"/>
                </a:lnTo>
                <a:lnTo>
                  <a:pt x="237" y="28"/>
                </a:lnTo>
                <a:lnTo>
                  <a:pt x="237" y="28"/>
                </a:lnTo>
                <a:lnTo>
                  <a:pt x="237" y="28"/>
                </a:lnTo>
                <a:lnTo>
                  <a:pt x="238" y="28"/>
                </a:lnTo>
                <a:lnTo>
                  <a:pt x="238" y="28"/>
                </a:lnTo>
                <a:lnTo>
                  <a:pt x="238" y="28"/>
                </a:lnTo>
                <a:lnTo>
                  <a:pt x="238" y="28"/>
                </a:lnTo>
                <a:lnTo>
                  <a:pt x="238" y="28"/>
                </a:lnTo>
                <a:lnTo>
                  <a:pt x="238" y="29"/>
                </a:lnTo>
                <a:lnTo>
                  <a:pt x="238" y="28"/>
                </a:lnTo>
                <a:lnTo>
                  <a:pt x="238" y="28"/>
                </a:lnTo>
                <a:lnTo>
                  <a:pt x="238" y="29"/>
                </a:lnTo>
                <a:lnTo>
                  <a:pt x="238" y="28"/>
                </a:lnTo>
                <a:lnTo>
                  <a:pt x="238" y="28"/>
                </a:lnTo>
                <a:lnTo>
                  <a:pt x="239" y="28"/>
                </a:lnTo>
                <a:lnTo>
                  <a:pt x="239" y="28"/>
                </a:lnTo>
                <a:lnTo>
                  <a:pt x="239" y="32"/>
                </a:lnTo>
                <a:lnTo>
                  <a:pt x="239" y="30"/>
                </a:lnTo>
                <a:lnTo>
                  <a:pt x="239" y="28"/>
                </a:lnTo>
                <a:lnTo>
                  <a:pt x="239" y="29"/>
                </a:lnTo>
                <a:lnTo>
                  <a:pt x="239" y="28"/>
                </a:lnTo>
                <a:lnTo>
                  <a:pt x="239" y="30"/>
                </a:lnTo>
                <a:lnTo>
                  <a:pt x="239" y="30"/>
                </a:lnTo>
                <a:lnTo>
                  <a:pt x="239" y="29"/>
                </a:lnTo>
                <a:lnTo>
                  <a:pt x="240" y="30"/>
                </a:lnTo>
                <a:lnTo>
                  <a:pt x="240" y="29"/>
                </a:lnTo>
                <a:lnTo>
                  <a:pt x="240" y="32"/>
                </a:lnTo>
                <a:lnTo>
                  <a:pt x="240" y="30"/>
                </a:lnTo>
                <a:lnTo>
                  <a:pt x="240" y="30"/>
                </a:lnTo>
                <a:lnTo>
                  <a:pt x="240" y="28"/>
                </a:lnTo>
                <a:lnTo>
                  <a:pt x="240" y="30"/>
                </a:lnTo>
                <a:lnTo>
                  <a:pt x="240" y="30"/>
                </a:lnTo>
                <a:lnTo>
                  <a:pt x="240" y="30"/>
                </a:lnTo>
                <a:lnTo>
                  <a:pt x="240" y="29"/>
                </a:lnTo>
                <a:lnTo>
                  <a:pt x="240" y="30"/>
                </a:lnTo>
                <a:lnTo>
                  <a:pt x="241" y="30"/>
                </a:lnTo>
                <a:lnTo>
                  <a:pt x="241" y="30"/>
                </a:lnTo>
                <a:lnTo>
                  <a:pt x="241" y="29"/>
                </a:lnTo>
                <a:lnTo>
                  <a:pt x="241" y="30"/>
                </a:lnTo>
                <a:lnTo>
                  <a:pt x="241" y="30"/>
                </a:lnTo>
                <a:lnTo>
                  <a:pt x="241" y="32"/>
                </a:lnTo>
                <a:lnTo>
                  <a:pt x="241" y="30"/>
                </a:lnTo>
                <a:lnTo>
                  <a:pt x="241" y="30"/>
                </a:lnTo>
                <a:lnTo>
                  <a:pt x="241" y="30"/>
                </a:lnTo>
                <a:lnTo>
                  <a:pt x="241" y="29"/>
                </a:lnTo>
                <a:lnTo>
                  <a:pt x="241" y="30"/>
                </a:lnTo>
                <a:lnTo>
                  <a:pt x="242" y="30"/>
                </a:lnTo>
                <a:lnTo>
                  <a:pt x="242" y="30"/>
                </a:lnTo>
                <a:lnTo>
                  <a:pt x="242" y="30"/>
                </a:lnTo>
                <a:lnTo>
                  <a:pt x="242" y="32"/>
                </a:lnTo>
                <a:lnTo>
                  <a:pt x="242" y="32"/>
                </a:lnTo>
                <a:lnTo>
                  <a:pt x="242" y="30"/>
                </a:lnTo>
                <a:lnTo>
                  <a:pt x="242" y="30"/>
                </a:lnTo>
                <a:lnTo>
                  <a:pt x="242" y="30"/>
                </a:lnTo>
                <a:lnTo>
                  <a:pt x="242" y="30"/>
                </a:lnTo>
                <a:lnTo>
                  <a:pt x="242" y="30"/>
                </a:lnTo>
                <a:lnTo>
                  <a:pt x="242" y="30"/>
                </a:lnTo>
                <a:lnTo>
                  <a:pt x="243" y="30"/>
                </a:lnTo>
                <a:lnTo>
                  <a:pt x="243" y="30"/>
                </a:lnTo>
                <a:lnTo>
                  <a:pt x="243" y="30"/>
                </a:lnTo>
                <a:lnTo>
                  <a:pt x="243" y="30"/>
                </a:lnTo>
                <a:lnTo>
                  <a:pt x="243" y="30"/>
                </a:lnTo>
                <a:lnTo>
                  <a:pt x="243" y="30"/>
                </a:lnTo>
                <a:lnTo>
                  <a:pt x="243" y="30"/>
                </a:lnTo>
                <a:lnTo>
                  <a:pt x="243" y="30"/>
                </a:lnTo>
                <a:lnTo>
                  <a:pt x="243" y="30"/>
                </a:lnTo>
                <a:lnTo>
                  <a:pt x="243" y="30"/>
                </a:lnTo>
                <a:lnTo>
                  <a:pt x="244" y="30"/>
                </a:lnTo>
                <a:lnTo>
                  <a:pt x="244" y="30"/>
                </a:lnTo>
                <a:lnTo>
                  <a:pt x="244" y="30"/>
                </a:lnTo>
                <a:lnTo>
                  <a:pt x="244" y="30"/>
                </a:lnTo>
                <a:lnTo>
                  <a:pt x="244" y="30"/>
                </a:lnTo>
                <a:lnTo>
                  <a:pt x="244" y="30"/>
                </a:lnTo>
                <a:lnTo>
                  <a:pt x="244" y="30"/>
                </a:lnTo>
                <a:lnTo>
                  <a:pt x="244" y="30"/>
                </a:lnTo>
                <a:lnTo>
                  <a:pt x="244" y="30"/>
                </a:lnTo>
                <a:lnTo>
                  <a:pt x="244" y="30"/>
                </a:lnTo>
                <a:lnTo>
                  <a:pt x="244" y="30"/>
                </a:lnTo>
                <a:lnTo>
                  <a:pt x="245" y="30"/>
                </a:lnTo>
                <a:lnTo>
                  <a:pt x="245" y="30"/>
                </a:lnTo>
                <a:lnTo>
                  <a:pt x="245" y="30"/>
                </a:lnTo>
                <a:lnTo>
                  <a:pt x="245" y="30"/>
                </a:lnTo>
                <a:lnTo>
                  <a:pt x="245" y="30"/>
                </a:lnTo>
                <a:lnTo>
                  <a:pt x="245" y="30"/>
                </a:lnTo>
                <a:lnTo>
                  <a:pt x="245" y="30"/>
                </a:lnTo>
                <a:lnTo>
                  <a:pt x="245" y="30"/>
                </a:lnTo>
                <a:lnTo>
                  <a:pt x="245" y="32"/>
                </a:lnTo>
                <a:lnTo>
                  <a:pt x="245" y="30"/>
                </a:lnTo>
                <a:lnTo>
                  <a:pt x="245" y="30"/>
                </a:lnTo>
                <a:lnTo>
                  <a:pt x="246" y="30"/>
                </a:lnTo>
                <a:lnTo>
                  <a:pt x="246" y="30"/>
                </a:lnTo>
                <a:lnTo>
                  <a:pt x="246" y="30"/>
                </a:lnTo>
                <a:lnTo>
                  <a:pt x="246" y="30"/>
                </a:lnTo>
                <a:lnTo>
                  <a:pt x="246" y="30"/>
                </a:lnTo>
                <a:lnTo>
                  <a:pt x="246" y="30"/>
                </a:lnTo>
                <a:lnTo>
                  <a:pt x="246" y="30"/>
                </a:lnTo>
                <a:lnTo>
                  <a:pt x="246" y="30"/>
                </a:lnTo>
                <a:lnTo>
                  <a:pt x="246" y="30"/>
                </a:lnTo>
                <a:lnTo>
                  <a:pt x="246" y="30"/>
                </a:lnTo>
                <a:lnTo>
                  <a:pt x="246" y="32"/>
                </a:lnTo>
                <a:lnTo>
                  <a:pt x="247" y="30"/>
                </a:lnTo>
                <a:lnTo>
                  <a:pt x="247" y="29"/>
                </a:lnTo>
                <a:lnTo>
                  <a:pt x="247" y="30"/>
                </a:lnTo>
                <a:lnTo>
                  <a:pt x="247" y="32"/>
                </a:lnTo>
                <a:lnTo>
                  <a:pt x="247" y="30"/>
                </a:lnTo>
                <a:lnTo>
                  <a:pt x="247" y="30"/>
                </a:lnTo>
                <a:lnTo>
                  <a:pt x="247" y="30"/>
                </a:lnTo>
                <a:lnTo>
                  <a:pt x="247" y="30"/>
                </a:lnTo>
                <a:lnTo>
                  <a:pt x="247" y="30"/>
                </a:lnTo>
                <a:lnTo>
                  <a:pt x="247" y="30"/>
                </a:lnTo>
                <a:lnTo>
                  <a:pt x="248" y="30"/>
                </a:lnTo>
                <a:lnTo>
                  <a:pt x="248" y="30"/>
                </a:lnTo>
                <a:lnTo>
                  <a:pt x="248" y="30"/>
                </a:lnTo>
                <a:lnTo>
                  <a:pt x="248" y="30"/>
                </a:lnTo>
                <a:lnTo>
                  <a:pt x="248" y="32"/>
                </a:lnTo>
                <a:lnTo>
                  <a:pt x="248" y="30"/>
                </a:lnTo>
                <a:lnTo>
                  <a:pt x="248" y="32"/>
                </a:lnTo>
                <a:lnTo>
                  <a:pt x="248" y="32"/>
                </a:lnTo>
                <a:lnTo>
                  <a:pt x="248" y="32"/>
                </a:lnTo>
                <a:lnTo>
                  <a:pt x="248" y="30"/>
                </a:lnTo>
                <a:lnTo>
                  <a:pt x="248" y="30"/>
                </a:lnTo>
                <a:lnTo>
                  <a:pt x="249" y="30"/>
                </a:lnTo>
                <a:lnTo>
                  <a:pt x="249" y="31"/>
                </a:lnTo>
                <a:lnTo>
                  <a:pt x="249" y="30"/>
                </a:lnTo>
                <a:lnTo>
                  <a:pt x="249" y="31"/>
                </a:lnTo>
                <a:lnTo>
                  <a:pt x="249" y="31"/>
                </a:lnTo>
                <a:lnTo>
                  <a:pt x="249" y="31"/>
                </a:lnTo>
                <a:lnTo>
                  <a:pt x="249" y="30"/>
                </a:lnTo>
                <a:lnTo>
                  <a:pt x="249" y="30"/>
                </a:lnTo>
                <a:lnTo>
                  <a:pt x="249" y="31"/>
                </a:lnTo>
                <a:lnTo>
                  <a:pt x="249" y="33"/>
                </a:lnTo>
                <a:lnTo>
                  <a:pt x="249" y="33"/>
                </a:lnTo>
                <a:lnTo>
                  <a:pt x="250" y="32"/>
                </a:lnTo>
                <a:lnTo>
                  <a:pt x="250" y="31"/>
                </a:lnTo>
                <a:lnTo>
                  <a:pt x="250" y="32"/>
                </a:lnTo>
                <a:lnTo>
                  <a:pt x="250" y="31"/>
                </a:lnTo>
                <a:lnTo>
                  <a:pt x="250" y="33"/>
                </a:lnTo>
                <a:lnTo>
                  <a:pt x="250" y="30"/>
                </a:lnTo>
                <a:lnTo>
                  <a:pt x="250" y="33"/>
                </a:lnTo>
                <a:lnTo>
                  <a:pt x="250" y="31"/>
                </a:lnTo>
                <a:lnTo>
                  <a:pt x="250" y="31"/>
                </a:lnTo>
                <a:lnTo>
                  <a:pt x="250" y="31"/>
                </a:lnTo>
                <a:lnTo>
                  <a:pt x="250" y="33"/>
                </a:lnTo>
                <a:lnTo>
                  <a:pt x="251" y="30"/>
                </a:lnTo>
                <a:lnTo>
                  <a:pt x="251" y="31"/>
                </a:lnTo>
                <a:lnTo>
                  <a:pt x="251" y="32"/>
                </a:lnTo>
                <a:lnTo>
                  <a:pt x="251" y="32"/>
                </a:lnTo>
                <a:lnTo>
                  <a:pt x="251" y="31"/>
                </a:lnTo>
                <a:lnTo>
                  <a:pt x="251" y="32"/>
                </a:lnTo>
                <a:lnTo>
                  <a:pt x="251" y="31"/>
                </a:lnTo>
                <a:lnTo>
                  <a:pt x="251" y="31"/>
                </a:lnTo>
                <a:lnTo>
                  <a:pt x="251" y="32"/>
                </a:lnTo>
                <a:lnTo>
                  <a:pt x="251" y="33"/>
                </a:lnTo>
                <a:lnTo>
                  <a:pt x="251" y="31"/>
                </a:lnTo>
                <a:lnTo>
                  <a:pt x="252" y="32"/>
                </a:lnTo>
                <a:lnTo>
                  <a:pt x="252" y="32"/>
                </a:lnTo>
                <a:lnTo>
                  <a:pt x="252" y="30"/>
                </a:lnTo>
                <a:lnTo>
                  <a:pt x="252" y="32"/>
                </a:lnTo>
                <a:lnTo>
                  <a:pt x="252" y="31"/>
                </a:lnTo>
                <a:lnTo>
                  <a:pt x="252" y="31"/>
                </a:lnTo>
                <a:lnTo>
                  <a:pt x="252" y="32"/>
                </a:lnTo>
                <a:lnTo>
                  <a:pt x="252" y="31"/>
                </a:lnTo>
                <a:lnTo>
                  <a:pt x="252" y="32"/>
                </a:lnTo>
                <a:lnTo>
                  <a:pt x="252" y="31"/>
                </a:lnTo>
                <a:lnTo>
                  <a:pt x="253" y="31"/>
                </a:lnTo>
                <a:lnTo>
                  <a:pt x="253" y="32"/>
                </a:lnTo>
                <a:lnTo>
                  <a:pt x="253" y="31"/>
                </a:lnTo>
                <a:lnTo>
                  <a:pt x="253" y="31"/>
                </a:lnTo>
                <a:lnTo>
                  <a:pt x="253" y="31"/>
                </a:lnTo>
                <a:lnTo>
                  <a:pt x="253" y="31"/>
                </a:lnTo>
                <a:lnTo>
                  <a:pt x="253" y="32"/>
                </a:lnTo>
                <a:lnTo>
                  <a:pt x="253" y="31"/>
                </a:lnTo>
                <a:lnTo>
                  <a:pt x="253" y="32"/>
                </a:lnTo>
                <a:lnTo>
                  <a:pt x="253" y="32"/>
                </a:lnTo>
                <a:lnTo>
                  <a:pt x="253" y="33"/>
                </a:lnTo>
                <a:lnTo>
                  <a:pt x="254" y="32"/>
                </a:lnTo>
                <a:lnTo>
                  <a:pt x="254" y="32"/>
                </a:lnTo>
                <a:lnTo>
                  <a:pt x="254" y="33"/>
                </a:lnTo>
                <a:lnTo>
                  <a:pt x="254" y="31"/>
                </a:lnTo>
                <a:lnTo>
                  <a:pt x="254" y="31"/>
                </a:lnTo>
                <a:lnTo>
                  <a:pt x="254" y="31"/>
                </a:lnTo>
                <a:lnTo>
                  <a:pt x="254" y="32"/>
                </a:lnTo>
                <a:lnTo>
                  <a:pt x="254" y="31"/>
                </a:lnTo>
                <a:lnTo>
                  <a:pt x="254" y="32"/>
                </a:lnTo>
                <a:lnTo>
                  <a:pt x="254" y="32"/>
                </a:lnTo>
                <a:lnTo>
                  <a:pt x="254" y="32"/>
                </a:lnTo>
                <a:lnTo>
                  <a:pt x="255" y="32"/>
                </a:lnTo>
                <a:lnTo>
                  <a:pt x="255" y="31"/>
                </a:lnTo>
                <a:lnTo>
                  <a:pt x="255" y="32"/>
                </a:lnTo>
                <a:lnTo>
                  <a:pt x="255" y="33"/>
                </a:lnTo>
                <a:lnTo>
                  <a:pt x="255" y="32"/>
                </a:lnTo>
                <a:lnTo>
                  <a:pt x="255" y="32"/>
                </a:lnTo>
                <a:lnTo>
                  <a:pt x="255" y="32"/>
                </a:lnTo>
                <a:lnTo>
                  <a:pt x="255" y="32"/>
                </a:lnTo>
                <a:lnTo>
                  <a:pt x="255" y="32"/>
                </a:lnTo>
                <a:lnTo>
                  <a:pt x="255" y="32"/>
                </a:lnTo>
                <a:lnTo>
                  <a:pt x="255" y="32"/>
                </a:lnTo>
                <a:lnTo>
                  <a:pt x="256" y="32"/>
                </a:lnTo>
                <a:lnTo>
                  <a:pt x="256" y="32"/>
                </a:lnTo>
                <a:lnTo>
                  <a:pt x="256" y="32"/>
                </a:lnTo>
                <a:lnTo>
                  <a:pt x="256" y="32"/>
                </a:lnTo>
                <a:lnTo>
                  <a:pt x="256" y="32"/>
                </a:lnTo>
                <a:lnTo>
                  <a:pt x="256" y="32"/>
                </a:lnTo>
                <a:lnTo>
                  <a:pt x="256" y="32"/>
                </a:lnTo>
                <a:lnTo>
                  <a:pt x="256" y="32"/>
                </a:lnTo>
                <a:lnTo>
                  <a:pt x="256" y="32"/>
                </a:lnTo>
                <a:lnTo>
                  <a:pt x="256" y="31"/>
                </a:lnTo>
                <a:lnTo>
                  <a:pt x="257" y="32"/>
                </a:lnTo>
                <a:lnTo>
                  <a:pt x="257" y="32"/>
                </a:lnTo>
                <a:lnTo>
                  <a:pt x="257" y="32"/>
                </a:lnTo>
                <a:lnTo>
                  <a:pt x="257" y="32"/>
                </a:lnTo>
                <a:lnTo>
                  <a:pt x="257" y="32"/>
                </a:lnTo>
                <a:lnTo>
                  <a:pt x="257" y="32"/>
                </a:lnTo>
                <a:lnTo>
                  <a:pt x="257" y="34"/>
                </a:lnTo>
                <a:lnTo>
                  <a:pt x="257" y="31"/>
                </a:lnTo>
                <a:lnTo>
                  <a:pt x="257" y="31"/>
                </a:lnTo>
                <a:lnTo>
                  <a:pt x="257" y="32"/>
                </a:lnTo>
                <a:lnTo>
                  <a:pt x="257" y="32"/>
                </a:lnTo>
                <a:lnTo>
                  <a:pt x="258" y="32"/>
                </a:lnTo>
                <a:lnTo>
                  <a:pt x="258" y="32"/>
                </a:lnTo>
                <a:lnTo>
                  <a:pt x="258" y="32"/>
                </a:lnTo>
                <a:lnTo>
                  <a:pt x="258" y="32"/>
                </a:lnTo>
                <a:lnTo>
                  <a:pt x="258" y="32"/>
                </a:lnTo>
                <a:lnTo>
                  <a:pt x="258" y="32"/>
                </a:lnTo>
                <a:lnTo>
                  <a:pt x="258" y="31"/>
                </a:lnTo>
                <a:lnTo>
                  <a:pt x="258" y="33"/>
                </a:lnTo>
                <a:lnTo>
                  <a:pt x="258" y="34"/>
                </a:lnTo>
                <a:lnTo>
                  <a:pt x="258" y="32"/>
                </a:lnTo>
                <a:lnTo>
                  <a:pt x="258" y="32"/>
                </a:lnTo>
                <a:lnTo>
                  <a:pt x="259" y="33"/>
                </a:lnTo>
                <a:lnTo>
                  <a:pt x="259" y="33"/>
                </a:lnTo>
                <a:lnTo>
                  <a:pt x="259" y="33"/>
                </a:lnTo>
                <a:lnTo>
                  <a:pt x="259" y="33"/>
                </a:lnTo>
                <a:lnTo>
                  <a:pt x="259" y="33"/>
                </a:lnTo>
                <a:lnTo>
                  <a:pt x="259" y="33"/>
                </a:lnTo>
                <a:lnTo>
                  <a:pt x="259" y="33"/>
                </a:lnTo>
                <a:lnTo>
                  <a:pt x="259" y="33"/>
                </a:lnTo>
                <a:lnTo>
                  <a:pt x="259" y="33"/>
                </a:lnTo>
                <a:lnTo>
                  <a:pt x="259" y="33"/>
                </a:lnTo>
                <a:lnTo>
                  <a:pt x="259" y="33"/>
                </a:lnTo>
                <a:lnTo>
                  <a:pt x="260" y="32"/>
                </a:lnTo>
                <a:lnTo>
                  <a:pt x="260" y="33"/>
                </a:lnTo>
                <a:lnTo>
                  <a:pt x="260" y="33"/>
                </a:lnTo>
                <a:lnTo>
                  <a:pt x="260" y="33"/>
                </a:lnTo>
                <a:lnTo>
                  <a:pt x="260" y="33"/>
                </a:lnTo>
                <a:lnTo>
                  <a:pt x="260" y="33"/>
                </a:lnTo>
                <a:lnTo>
                  <a:pt x="260" y="35"/>
                </a:lnTo>
                <a:lnTo>
                  <a:pt x="260" y="33"/>
                </a:lnTo>
                <a:lnTo>
                  <a:pt x="260" y="35"/>
                </a:lnTo>
                <a:lnTo>
                  <a:pt x="260" y="33"/>
                </a:lnTo>
                <a:lnTo>
                  <a:pt x="261" y="33"/>
                </a:lnTo>
                <a:lnTo>
                  <a:pt x="261" y="33"/>
                </a:lnTo>
                <a:lnTo>
                  <a:pt x="261" y="33"/>
                </a:lnTo>
                <a:lnTo>
                  <a:pt x="261" y="34"/>
                </a:lnTo>
                <a:lnTo>
                  <a:pt x="261" y="33"/>
                </a:lnTo>
                <a:lnTo>
                  <a:pt x="261" y="33"/>
                </a:lnTo>
                <a:lnTo>
                  <a:pt x="261" y="33"/>
                </a:lnTo>
                <a:lnTo>
                  <a:pt x="261" y="32"/>
                </a:lnTo>
                <a:lnTo>
                  <a:pt x="261" y="33"/>
                </a:lnTo>
                <a:lnTo>
                  <a:pt x="261" y="33"/>
                </a:lnTo>
                <a:lnTo>
                  <a:pt x="261" y="32"/>
                </a:lnTo>
                <a:lnTo>
                  <a:pt x="262" y="32"/>
                </a:lnTo>
                <a:lnTo>
                  <a:pt x="262" y="33"/>
                </a:lnTo>
                <a:lnTo>
                  <a:pt x="262" y="33"/>
                </a:lnTo>
                <a:lnTo>
                  <a:pt x="262" y="33"/>
                </a:lnTo>
                <a:lnTo>
                  <a:pt x="262" y="35"/>
                </a:lnTo>
                <a:lnTo>
                  <a:pt x="262" y="33"/>
                </a:lnTo>
                <a:lnTo>
                  <a:pt x="262" y="33"/>
                </a:lnTo>
                <a:lnTo>
                  <a:pt x="262" y="33"/>
                </a:lnTo>
                <a:lnTo>
                  <a:pt x="262" y="33"/>
                </a:lnTo>
                <a:lnTo>
                  <a:pt x="262" y="33"/>
                </a:lnTo>
                <a:lnTo>
                  <a:pt x="262" y="35"/>
                </a:lnTo>
                <a:lnTo>
                  <a:pt x="263" y="33"/>
                </a:lnTo>
                <a:lnTo>
                  <a:pt x="263" y="33"/>
                </a:lnTo>
                <a:lnTo>
                  <a:pt x="263" y="33"/>
                </a:lnTo>
                <a:lnTo>
                  <a:pt x="263" y="33"/>
                </a:lnTo>
                <a:lnTo>
                  <a:pt x="263" y="32"/>
                </a:lnTo>
                <a:lnTo>
                  <a:pt x="263" y="35"/>
                </a:lnTo>
                <a:lnTo>
                  <a:pt x="263" y="33"/>
                </a:lnTo>
                <a:lnTo>
                  <a:pt x="263" y="32"/>
                </a:lnTo>
                <a:lnTo>
                  <a:pt x="263" y="33"/>
                </a:lnTo>
                <a:lnTo>
                  <a:pt x="263" y="33"/>
                </a:lnTo>
                <a:lnTo>
                  <a:pt x="263" y="33"/>
                </a:lnTo>
                <a:lnTo>
                  <a:pt x="264" y="33"/>
                </a:lnTo>
                <a:lnTo>
                  <a:pt x="264" y="33"/>
                </a:lnTo>
                <a:lnTo>
                  <a:pt x="264" y="33"/>
                </a:lnTo>
                <a:lnTo>
                  <a:pt x="264" y="33"/>
                </a:lnTo>
                <a:lnTo>
                  <a:pt x="264" y="33"/>
                </a:lnTo>
                <a:lnTo>
                  <a:pt x="264" y="33"/>
                </a:lnTo>
                <a:lnTo>
                  <a:pt x="264" y="33"/>
                </a:lnTo>
                <a:lnTo>
                  <a:pt x="264" y="33"/>
                </a:lnTo>
                <a:lnTo>
                  <a:pt x="264" y="33"/>
                </a:lnTo>
                <a:lnTo>
                  <a:pt x="264" y="33"/>
                </a:lnTo>
                <a:lnTo>
                  <a:pt x="265" y="33"/>
                </a:lnTo>
                <a:lnTo>
                  <a:pt x="265" y="33"/>
                </a:lnTo>
                <a:lnTo>
                  <a:pt x="265" y="33"/>
                </a:lnTo>
                <a:lnTo>
                  <a:pt x="265" y="33"/>
                </a:lnTo>
                <a:lnTo>
                  <a:pt x="265" y="35"/>
                </a:lnTo>
                <a:lnTo>
                  <a:pt x="265" y="33"/>
                </a:lnTo>
                <a:lnTo>
                  <a:pt x="265" y="32"/>
                </a:lnTo>
                <a:lnTo>
                  <a:pt x="265" y="33"/>
                </a:lnTo>
                <a:lnTo>
                  <a:pt x="265" y="33"/>
                </a:lnTo>
                <a:lnTo>
                  <a:pt x="265" y="35"/>
                </a:lnTo>
                <a:lnTo>
                  <a:pt x="265" y="33"/>
                </a:lnTo>
                <a:lnTo>
                  <a:pt x="266" y="33"/>
                </a:lnTo>
                <a:lnTo>
                  <a:pt x="266" y="33"/>
                </a:lnTo>
                <a:lnTo>
                  <a:pt x="266" y="33"/>
                </a:lnTo>
                <a:lnTo>
                  <a:pt x="266" y="34"/>
                </a:lnTo>
                <a:lnTo>
                  <a:pt x="266" y="32"/>
                </a:lnTo>
                <a:lnTo>
                  <a:pt x="266" y="32"/>
                </a:lnTo>
                <a:lnTo>
                  <a:pt x="266" y="33"/>
                </a:lnTo>
                <a:lnTo>
                  <a:pt x="266" y="33"/>
                </a:lnTo>
                <a:lnTo>
                  <a:pt x="266" y="35"/>
                </a:lnTo>
                <a:lnTo>
                  <a:pt x="266" y="33"/>
                </a:lnTo>
                <a:lnTo>
                  <a:pt x="266" y="35"/>
                </a:lnTo>
                <a:lnTo>
                  <a:pt x="267" y="33"/>
                </a:lnTo>
                <a:lnTo>
                  <a:pt x="267" y="33"/>
                </a:lnTo>
                <a:lnTo>
                  <a:pt x="267" y="33"/>
                </a:lnTo>
                <a:lnTo>
                  <a:pt x="267" y="33"/>
                </a:lnTo>
                <a:lnTo>
                  <a:pt x="267" y="33"/>
                </a:lnTo>
                <a:lnTo>
                  <a:pt x="267" y="33"/>
                </a:lnTo>
                <a:lnTo>
                  <a:pt x="267" y="32"/>
                </a:lnTo>
                <a:lnTo>
                  <a:pt x="267" y="32"/>
                </a:lnTo>
                <a:lnTo>
                  <a:pt x="267" y="33"/>
                </a:lnTo>
                <a:lnTo>
                  <a:pt x="267" y="33"/>
                </a:lnTo>
                <a:lnTo>
                  <a:pt x="267" y="33"/>
                </a:lnTo>
                <a:lnTo>
                  <a:pt x="268" y="33"/>
                </a:lnTo>
                <a:lnTo>
                  <a:pt x="268" y="33"/>
                </a:lnTo>
                <a:lnTo>
                  <a:pt x="268" y="33"/>
                </a:lnTo>
                <a:lnTo>
                  <a:pt x="268" y="33"/>
                </a:lnTo>
                <a:lnTo>
                  <a:pt x="268" y="33"/>
                </a:lnTo>
                <a:lnTo>
                  <a:pt x="268" y="33"/>
                </a:lnTo>
                <a:lnTo>
                  <a:pt x="268" y="33"/>
                </a:lnTo>
                <a:lnTo>
                  <a:pt x="268" y="33"/>
                </a:lnTo>
                <a:lnTo>
                  <a:pt x="268" y="33"/>
                </a:lnTo>
                <a:lnTo>
                  <a:pt x="268" y="35"/>
                </a:lnTo>
                <a:lnTo>
                  <a:pt x="269" y="33"/>
                </a:lnTo>
                <a:lnTo>
                  <a:pt x="269" y="33"/>
                </a:lnTo>
                <a:lnTo>
                  <a:pt x="269" y="35"/>
                </a:lnTo>
                <a:lnTo>
                  <a:pt x="269" y="33"/>
                </a:lnTo>
                <a:lnTo>
                  <a:pt x="269" y="33"/>
                </a:lnTo>
                <a:lnTo>
                  <a:pt x="269" y="35"/>
                </a:lnTo>
                <a:lnTo>
                  <a:pt x="269" y="33"/>
                </a:lnTo>
                <a:lnTo>
                  <a:pt x="269" y="33"/>
                </a:lnTo>
                <a:lnTo>
                  <a:pt x="269" y="33"/>
                </a:lnTo>
                <a:lnTo>
                  <a:pt x="269" y="33"/>
                </a:lnTo>
                <a:lnTo>
                  <a:pt x="269" y="36"/>
                </a:lnTo>
                <a:lnTo>
                  <a:pt x="270" y="35"/>
                </a:lnTo>
                <a:lnTo>
                  <a:pt x="270" y="33"/>
                </a:lnTo>
                <a:lnTo>
                  <a:pt x="270" y="33"/>
                </a:lnTo>
                <a:lnTo>
                  <a:pt x="270" y="33"/>
                </a:lnTo>
                <a:lnTo>
                  <a:pt x="270" y="36"/>
                </a:lnTo>
                <a:lnTo>
                  <a:pt x="270" y="33"/>
                </a:lnTo>
                <a:lnTo>
                  <a:pt x="270" y="33"/>
                </a:lnTo>
                <a:lnTo>
                  <a:pt x="270" y="34"/>
                </a:lnTo>
                <a:lnTo>
                  <a:pt x="270" y="35"/>
                </a:lnTo>
                <a:lnTo>
                  <a:pt x="270" y="36"/>
                </a:lnTo>
                <a:lnTo>
                  <a:pt x="270" y="33"/>
                </a:lnTo>
                <a:lnTo>
                  <a:pt x="271" y="34"/>
                </a:lnTo>
                <a:lnTo>
                  <a:pt x="271" y="33"/>
                </a:lnTo>
                <a:lnTo>
                  <a:pt x="271" y="35"/>
                </a:lnTo>
                <a:lnTo>
                  <a:pt x="271" y="33"/>
                </a:lnTo>
                <a:lnTo>
                  <a:pt x="271" y="33"/>
                </a:lnTo>
                <a:lnTo>
                  <a:pt x="271" y="33"/>
                </a:lnTo>
                <a:lnTo>
                  <a:pt x="271" y="34"/>
                </a:lnTo>
                <a:lnTo>
                  <a:pt x="271" y="33"/>
                </a:lnTo>
                <a:lnTo>
                  <a:pt x="271" y="33"/>
                </a:lnTo>
                <a:lnTo>
                  <a:pt x="271" y="33"/>
                </a:lnTo>
                <a:lnTo>
                  <a:pt x="271" y="36"/>
                </a:lnTo>
                <a:lnTo>
                  <a:pt x="272" y="33"/>
                </a:lnTo>
                <a:lnTo>
                  <a:pt x="272" y="33"/>
                </a:lnTo>
                <a:lnTo>
                  <a:pt x="272" y="34"/>
                </a:lnTo>
                <a:lnTo>
                  <a:pt x="272" y="33"/>
                </a:lnTo>
                <a:lnTo>
                  <a:pt x="272" y="34"/>
                </a:lnTo>
                <a:lnTo>
                  <a:pt x="272" y="33"/>
                </a:lnTo>
                <a:lnTo>
                  <a:pt x="272" y="33"/>
                </a:lnTo>
                <a:lnTo>
                  <a:pt x="272" y="33"/>
                </a:lnTo>
                <a:lnTo>
                  <a:pt x="272" y="35"/>
                </a:lnTo>
                <a:lnTo>
                  <a:pt x="272" y="33"/>
                </a:lnTo>
                <a:lnTo>
                  <a:pt x="272" y="33"/>
                </a:lnTo>
                <a:lnTo>
                  <a:pt x="273" y="34"/>
                </a:lnTo>
                <a:lnTo>
                  <a:pt x="273" y="33"/>
                </a:lnTo>
                <a:lnTo>
                  <a:pt x="273" y="33"/>
                </a:lnTo>
                <a:lnTo>
                  <a:pt x="273" y="33"/>
                </a:lnTo>
                <a:lnTo>
                  <a:pt x="273" y="33"/>
                </a:lnTo>
                <a:lnTo>
                  <a:pt x="273" y="33"/>
                </a:lnTo>
                <a:lnTo>
                  <a:pt x="273" y="33"/>
                </a:lnTo>
                <a:lnTo>
                  <a:pt x="273" y="33"/>
                </a:lnTo>
                <a:lnTo>
                  <a:pt x="273" y="33"/>
                </a:lnTo>
                <a:lnTo>
                  <a:pt x="273" y="33"/>
                </a:lnTo>
                <a:lnTo>
                  <a:pt x="274" y="33"/>
                </a:lnTo>
                <a:lnTo>
                  <a:pt x="274" y="33"/>
                </a:lnTo>
                <a:lnTo>
                  <a:pt x="274" y="33"/>
                </a:lnTo>
                <a:lnTo>
                  <a:pt x="274" y="33"/>
                </a:lnTo>
                <a:lnTo>
                  <a:pt x="274" y="33"/>
                </a:lnTo>
                <a:lnTo>
                  <a:pt x="274" y="33"/>
                </a:lnTo>
                <a:lnTo>
                  <a:pt x="274" y="33"/>
                </a:lnTo>
                <a:lnTo>
                  <a:pt x="274" y="33"/>
                </a:lnTo>
                <a:lnTo>
                  <a:pt x="274" y="34"/>
                </a:lnTo>
                <a:lnTo>
                  <a:pt x="274" y="33"/>
                </a:lnTo>
                <a:lnTo>
                  <a:pt x="274" y="33"/>
                </a:lnTo>
                <a:lnTo>
                  <a:pt x="275" y="33"/>
                </a:lnTo>
                <a:lnTo>
                  <a:pt x="275" y="33"/>
                </a:lnTo>
                <a:lnTo>
                  <a:pt x="275" y="33"/>
                </a:lnTo>
                <a:lnTo>
                  <a:pt x="275" y="35"/>
                </a:lnTo>
                <a:lnTo>
                  <a:pt x="275" y="33"/>
                </a:lnTo>
                <a:lnTo>
                  <a:pt x="275" y="33"/>
                </a:lnTo>
                <a:lnTo>
                  <a:pt x="275" y="33"/>
                </a:lnTo>
                <a:lnTo>
                  <a:pt x="275" y="33"/>
                </a:lnTo>
                <a:lnTo>
                  <a:pt x="275" y="33"/>
                </a:lnTo>
                <a:lnTo>
                  <a:pt x="275" y="33"/>
                </a:lnTo>
                <a:lnTo>
                  <a:pt x="275" y="33"/>
                </a:lnTo>
                <a:lnTo>
                  <a:pt x="276" y="33"/>
                </a:lnTo>
                <a:lnTo>
                  <a:pt x="276" y="33"/>
                </a:lnTo>
                <a:lnTo>
                  <a:pt x="276" y="33"/>
                </a:lnTo>
                <a:lnTo>
                  <a:pt x="276" y="33"/>
                </a:lnTo>
                <a:lnTo>
                  <a:pt x="276" y="33"/>
                </a:lnTo>
                <a:lnTo>
                  <a:pt x="276" y="36"/>
                </a:lnTo>
                <a:lnTo>
                  <a:pt x="276" y="34"/>
                </a:lnTo>
                <a:lnTo>
                  <a:pt x="276" y="33"/>
                </a:lnTo>
                <a:lnTo>
                  <a:pt x="276" y="33"/>
                </a:lnTo>
                <a:lnTo>
                  <a:pt x="276" y="33"/>
                </a:lnTo>
                <a:lnTo>
                  <a:pt x="277" y="36"/>
                </a:lnTo>
                <a:lnTo>
                  <a:pt x="277" y="33"/>
                </a:lnTo>
                <a:lnTo>
                  <a:pt x="277" y="34"/>
                </a:lnTo>
                <a:lnTo>
                  <a:pt x="277" y="33"/>
                </a:lnTo>
                <a:lnTo>
                  <a:pt x="277" y="35"/>
                </a:lnTo>
                <a:lnTo>
                  <a:pt x="277" y="34"/>
                </a:lnTo>
                <a:lnTo>
                  <a:pt x="277" y="34"/>
                </a:lnTo>
                <a:lnTo>
                  <a:pt x="277" y="33"/>
                </a:lnTo>
                <a:lnTo>
                  <a:pt x="277" y="36"/>
                </a:lnTo>
                <a:lnTo>
                  <a:pt x="277" y="33"/>
                </a:lnTo>
                <a:lnTo>
                  <a:pt x="277" y="34"/>
                </a:lnTo>
                <a:lnTo>
                  <a:pt x="278" y="36"/>
                </a:lnTo>
                <a:lnTo>
                  <a:pt x="278" y="34"/>
                </a:lnTo>
                <a:lnTo>
                  <a:pt x="278" y="34"/>
                </a:lnTo>
                <a:lnTo>
                  <a:pt x="278" y="33"/>
                </a:lnTo>
                <a:lnTo>
                  <a:pt x="278" y="35"/>
                </a:lnTo>
                <a:lnTo>
                  <a:pt x="278" y="33"/>
                </a:lnTo>
                <a:lnTo>
                  <a:pt x="278" y="33"/>
                </a:lnTo>
                <a:lnTo>
                  <a:pt x="278" y="32"/>
                </a:lnTo>
                <a:lnTo>
                  <a:pt x="278" y="33"/>
                </a:lnTo>
                <a:lnTo>
                  <a:pt x="278" y="33"/>
                </a:lnTo>
                <a:lnTo>
                  <a:pt x="278" y="33"/>
                </a:lnTo>
                <a:lnTo>
                  <a:pt x="279" y="33"/>
                </a:lnTo>
                <a:lnTo>
                  <a:pt x="279" y="33"/>
                </a:lnTo>
                <a:lnTo>
                  <a:pt x="279" y="35"/>
                </a:lnTo>
                <a:lnTo>
                  <a:pt x="279" y="33"/>
                </a:lnTo>
                <a:lnTo>
                  <a:pt x="279" y="33"/>
                </a:lnTo>
                <a:lnTo>
                  <a:pt x="279" y="33"/>
                </a:lnTo>
                <a:lnTo>
                  <a:pt x="279" y="33"/>
                </a:lnTo>
                <a:lnTo>
                  <a:pt x="279" y="35"/>
                </a:lnTo>
                <a:lnTo>
                  <a:pt x="279" y="33"/>
                </a:lnTo>
                <a:lnTo>
                  <a:pt x="279" y="33"/>
                </a:lnTo>
                <a:lnTo>
                  <a:pt x="279" y="33"/>
                </a:lnTo>
                <a:lnTo>
                  <a:pt x="280" y="33"/>
                </a:lnTo>
                <a:lnTo>
                  <a:pt x="280" y="33"/>
                </a:lnTo>
                <a:lnTo>
                  <a:pt x="280" y="33"/>
                </a:lnTo>
                <a:lnTo>
                  <a:pt x="280" y="33"/>
                </a:lnTo>
                <a:lnTo>
                  <a:pt x="280" y="35"/>
                </a:lnTo>
                <a:lnTo>
                  <a:pt x="280" y="33"/>
                </a:lnTo>
                <a:lnTo>
                  <a:pt x="280" y="33"/>
                </a:lnTo>
                <a:lnTo>
                  <a:pt x="280" y="33"/>
                </a:lnTo>
                <a:lnTo>
                  <a:pt x="280" y="34"/>
                </a:lnTo>
                <a:lnTo>
                  <a:pt x="280" y="33"/>
                </a:lnTo>
                <a:lnTo>
                  <a:pt x="280" y="34"/>
                </a:lnTo>
                <a:lnTo>
                  <a:pt x="281" y="35"/>
                </a:lnTo>
                <a:lnTo>
                  <a:pt x="281" y="33"/>
                </a:lnTo>
                <a:lnTo>
                  <a:pt x="281" y="33"/>
                </a:lnTo>
                <a:lnTo>
                  <a:pt x="281" y="35"/>
                </a:lnTo>
                <a:lnTo>
                  <a:pt x="281" y="33"/>
                </a:lnTo>
                <a:lnTo>
                  <a:pt x="281" y="34"/>
                </a:lnTo>
                <a:lnTo>
                  <a:pt x="281" y="34"/>
                </a:lnTo>
                <a:lnTo>
                  <a:pt x="282" y="36"/>
                </a:lnTo>
                <a:lnTo>
                  <a:pt x="282" y="34"/>
                </a:lnTo>
                <a:lnTo>
                  <a:pt x="282" y="35"/>
                </a:lnTo>
                <a:lnTo>
                  <a:pt x="283" y="33"/>
                </a:lnTo>
                <a:lnTo>
                  <a:pt x="283" y="35"/>
                </a:lnTo>
                <a:lnTo>
                  <a:pt x="283" y="35"/>
                </a:lnTo>
                <a:lnTo>
                  <a:pt x="283" y="34"/>
                </a:lnTo>
                <a:lnTo>
                  <a:pt x="283" y="34"/>
                </a:lnTo>
                <a:lnTo>
                  <a:pt x="283" y="33"/>
                </a:lnTo>
                <a:lnTo>
                  <a:pt x="283" y="34"/>
                </a:lnTo>
                <a:lnTo>
                  <a:pt x="283" y="35"/>
                </a:lnTo>
                <a:lnTo>
                  <a:pt x="283" y="35"/>
                </a:lnTo>
                <a:lnTo>
                  <a:pt x="284" y="35"/>
                </a:lnTo>
                <a:lnTo>
                  <a:pt x="284" y="34"/>
                </a:lnTo>
                <a:lnTo>
                  <a:pt x="284" y="33"/>
                </a:lnTo>
                <a:lnTo>
                  <a:pt x="284" y="35"/>
                </a:lnTo>
                <a:lnTo>
                  <a:pt x="284" y="35"/>
                </a:lnTo>
                <a:lnTo>
                  <a:pt x="284" y="35"/>
                </a:lnTo>
                <a:lnTo>
                  <a:pt x="284" y="35"/>
                </a:lnTo>
                <a:lnTo>
                  <a:pt x="284" y="35"/>
                </a:lnTo>
                <a:lnTo>
                  <a:pt x="284" y="36"/>
                </a:lnTo>
                <a:lnTo>
                  <a:pt x="284" y="35"/>
                </a:lnTo>
                <a:lnTo>
                  <a:pt x="285" y="34"/>
                </a:lnTo>
                <a:lnTo>
                  <a:pt x="285" y="35"/>
                </a:lnTo>
                <a:lnTo>
                  <a:pt x="285" y="37"/>
                </a:lnTo>
                <a:lnTo>
                  <a:pt x="285" y="35"/>
                </a:lnTo>
                <a:lnTo>
                  <a:pt x="285" y="35"/>
                </a:lnTo>
                <a:lnTo>
                  <a:pt x="285" y="35"/>
                </a:lnTo>
                <a:lnTo>
                  <a:pt x="285" y="35"/>
                </a:lnTo>
                <a:lnTo>
                  <a:pt x="287" y="34"/>
                </a:lnTo>
                <a:lnTo>
                  <a:pt x="287" y="34"/>
                </a:lnTo>
                <a:lnTo>
                  <a:pt x="287" y="33"/>
                </a:lnTo>
                <a:lnTo>
                  <a:pt x="287" y="33"/>
                </a:lnTo>
                <a:lnTo>
                  <a:pt x="287" y="33"/>
                </a:lnTo>
                <a:lnTo>
                  <a:pt x="287" y="33"/>
                </a:lnTo>
                <a:lnTo>
                  <a:pt x="287" y="32"/>
                </a:lnTo>
                <a:lnTo>
                  <a:pt x="287" y="32"/>
                </a:lnTo>
                <a:lnTo>
                  <a:pt x="288" y="30"/>
                </a:lnTo>
                <a:lnTo>
                  <a:pt x="288" y="29"/>
                </a:lnTo>
                <a:lnTo>
                  <a:pt x="288" y="30"/>
                </a:lnTo>
                <a:lnTo>
                  <a:pt x="288" y="30"/>
                </a:lnTo>
                <a:lnTo>
                  <a:pt x="289" y="30"/>
                </a:lnTo>
                <a:lnTo>
                  <a:pt x="289" y="30"/>
                </a:lnTo>
                <a:lnTo>
                  <a:pt x="289" y="30"/>
                </a:lnTo>
                <a:lnTo>
                  <a:pt x="289" y="30"/>
                </a:lnTo>
                <a:lnTo>
                  <a:pt x="289" y="30"/>
                </a:lnTo>
                <a:lnTo>
                  <a:pt x="289" y="29"/>
                </a:lnTo>
                <a:lnTo>
                  <a:pt x="289" y="28"/>
                </a:lnTo>
                <a:lnTo>
                  <a:pt x="289" y="30"/>
                </a:lnTo>
                <a:lnTo>
                  <a:pt x="289" y="28"/>
                </a:lnTo>
                <a:lnTo>
                  <a:pt x="289" y="28"/>
                </a:lnTo>
                <a:lnTo>
                  <a:pt x="289" y="28"/>
                </a:lnTo>
                <a:lnTo>
                  <a:pt x="290" y="28"/>
                </a:lnTo>
                <a:lnTo>
                  <a:pt x="290" y="30"/>
                </a:lnTo>
                <a:lnTo>
                  <a:pt x="290" y="28"/>
                </a:lnTo>
                <a:lnTo>
                  <a:pt x="290" y="28"/>
                </a:lnTo>
                <a:lnTo>
                  <a:pt x="290" y="28"/>
                </a:lnTo>
                <a:lnTo>
                  <a:pt x="290" y="28"/>
                </a:lnTo>
                <a:lnTo>
                  <a:pt x="290" y="28"/>
                </a:lnTo>
                <a:lnTo>
                  <a:pt x="290" y="28"/>
                </a:lnTo>
                <a:lnTo>
                  <a:pt x="290" y="28"/>
                </a:lnTo>
                <a:lnTo>
                  <a:pt x="290" y="28"/>
                </a:lnTo>
                <a:lnTo>
                  <a:pt x="290" y="28"/>
                </a:lnTo>
                <a:lnTo>
                  <a:pt x="291" y="28"/>
                </a:lnTo>
                <a:lnTo>
                  <a:pt x="291" y="28"/>
                </a:lnTo>
                <a:lnTo>
                  <a:pt x="291" y="28"/>
                </a:lnTo>
                <a:lnTo>
                  <a:pt x="291" y="27"/>
                </a:lnTo>
                <a:lnTo>
                  <a:pt x="291" y="28"/>
                </a:lnTo>
                <a:lnTo>
                  <a:pt x="291" y="28"/>
                </a:lnTo>
                <a:lnTo>
                  <a:pt x="291" y="28"/>
                </a:lnTo>
                <a:lnTo>
                  <a:pt x="291" y="27"/>
                </a:lnTo>
                <a:lnTo>
                  <a:pt x="291" y="30"/>
                </a:lnTo>
                <a:lnTo>
                  <a:pt x="291" y="28"/>
                </a:lnTo>
                <a:lnTo>
                  <a:pt x="291" y="27"/>
                </a:lnTo>
                <a:lnTo>
                  <a:pt x="292" y="27"/>
                </a:lnTo>
                <a:lnTo>
                  <a:pt x="292" y="27"/>
                </a:lnTo>
                <a:lnTo>
                  <a:pt x="292" y="26"/>
                </a:lnTo>
                <a:lnTo>
                  <a:pt x="292" y="27"/>
                </a:lnTo>
                <a:lnTo>
                  <a:pt x="292" y="27"/>
                </a:lnTo>
                <a:lnTo>
                  <a:pt x="292" y="27"/>
                </a:lnTo>
                <a:lnTo>
                  <a:pt x="292" y="26"/>
                </a:lnTo>
                <a:lnTo>
                  <a:pt x="292" y="27"/>
                </a:lnTo>
                <a:lnTo>
                  <a:pt x="292" y="26"/>
                </a:lnTo>
                <a:lnTo>
                  <a:pt x="292" y="27"/>
                </a:lnTo>
                <a:lnTo>
                  <a:pt x="293" y="27"/>
                </a:lnTo>
                <a:lnTo>
                  <a:pt x="293" y="26"/>
                </a:lnTo>
                <a:lnTo>
                  <a:pt x="293" y="26"/>
                </a:lnTo>
                <a:lnTo>
                  <a:pt x="293" y="26"/>
                </a:lnTo>
                <a:lnTo>
                  <a:pt x="293" y="27"/>
                </a:lnTo>
                <a:lnTo>
                  <a:pt x="293" y="26"/>
                </a:lnTo>
                <a:lnTo>
                  <a:pt x="293" y="27"/>
                </a:lnTo>
                <a:lnTo>
                  <a:pt x="293" y="26"/>
                </a:lnTo>
                <a:lnTo>
                  <a:pt x="293" y="27"/>
                </a:lnTo>
                <a:lnTo>
                  <a:pt x="293" y="27"/>
                </a:lnTo>
                <a:lnTo>
                  <a:pt x="293" y="26"/>
                </a:lnTo>
                <a:lnTo>
                  <a:pt x="294" y="25"/>
                </a:lnTo>
                <a:lnTo>
                  <a:pt x="294" y="26"/>
                </a:lnTo>
                <a:lnTo>
                  <a:pt x="294" y="26"/>
                </a:lnTo>
                <a:lnTo>
                  <a:pt x="294" y="25"/>
                </a:lnTo>
                <a:lnTo>
                  <a:pt x="294" y="26"/>
                </a:lnTo>
                <a:lnTo>
                  <a:pt x="294" y="28"/>
                </a:lnTo>
                <a:lnTo>
                  <a:pt x="294" y="24"/>
                </a:lnTo>
                <a:lnTo>
                  <a:pt x="294" y="25"/>
                </a:lnTo>
                <a:lnTo>
                  <a:pt x="294" y="26"/>
                </a:lnTo>
                <a:lnTo>
                  <a:pt x="294" y="26"/>
                </a:lnTo>
                <a:lnTo>
                  <a:pt x="294" y="26"/>
                </a:lnTo>
                <a:lnTo>
                  <a:pt x="295" y="26"/>
                </a:lnTo>
                <a:lnTo>
                  <a:pt x="295" y="26"/>
                </a:lnTo>
                <a:lnTo>
                  <a:pt x="295" y="25"/>
                </a:lnTo>
                <a:lnTo>
                  <a:pt x="295" y="26"/>
                </a:lnTo>
                <a:lnTo>
                  <a:pt x="295" y="26"/>
                </a:lnTo>
                <a:lnTo>
                  <a:pt x="295" y="25"/>
                </a:lnTo>
                <a:lnTo>
                  <a:pt x="295" y="25"/>
                </a:lnTo>
                <a:lnTo>
                  <a:pt x="295" y="25"/>
                </a:lnTo>
                <a:lnTo>
                  <a:pt x="295" y="25"/>
                </a:lnTo>
                <a:lnTo>
                  <a:pt x="295" y="25"/>
                </a:lnTo>
                <a:lnTo>
                  <a:pt x="295" y="25"/>
                </a:lnTo>
                <a:lnTo>
                  <a:pt x="296" y="25"/>
                </a:lnTo>
                <a:lnTo>
                  <a:pt x="296" y="25"/>
                </a:lnTo>
                <a:lnTo>
                  <a:pt x="296" y="25"/>
                </a:lnTo>
                <a:lnTo>
                  <a:pt x="296" y="25"/>
                </a:lnTo>
                <a:lnTo>
                  <a:pt x="296" y="25"/>
                </a:lnTo>
                <a:lnTo>
                  <a:pt x="296" y="26"/>
                </a:lnTo>
                <a:lnTo>
                  <a:pt x="296" y="25"/>
                </a:lnTo>
                <a:lnTo>
                  <a:pt x="296" y="25"/>
                </a:lnTo>
                <a:lnTo>
                  <a:pt x="296" y="25"/>
                </a:lnTo>
                <a:lnTo>
                  <a:pt x="296" y="25"/>
                </a:lnTo>
                <a:lnTo>
                  <a:pt x="296" y="25"/>
                </a:lnTo>
                <a:lnTo>
                  <a:pt x="297" y="25"/>
                </a:lnTo>
                <a:lnTo>
                  <a:pt x="297" y="24"/>
                </a:lnTo>
                <a:lnTo>
                  <a:pt x="297" y="25"/>
                </a:lnTo>
                <a:lnTo>
                  <a:pt x="297" y="27"/>
                </a:lnTo>
                <a:lnTo>
                  <a:pt x="297" y="24"/>
                </a:lnTo>
                <a:lnTo>
                  <a:pt x="297" y="25"/>
                </a:lnTo>
                <a:lnTo>
                  <a:pt x="297" y="27"/>
                </a:lnTo>
                <a:lnTo>
                  <a:pt x="297" y="24"/>
                </a:lnTo>
                <a:lnTo>
                  <a:pt x="297" y="25"/>
                </a:lnTo>
                <a:lnTo>
                  <a:pt x="297" y="25"/>
                </a:lnTo>
                <a:lnTo>
                  <a:pt x="298" y="25"/>
                </a:lnTo>
                <a:lnTo>
                  <a:pt x="298" y="25"/>
                </a:lnTo>
                <a:lnTo>
                  <a:pt x="298" y="25"/>
                </a:lnTo>
                <a:lnTo>
                  <a:pt x="298" y="25"/>
                </a:lnTo>
                <a:lnTo>
                  <a:pt x="298" y="23"/>
                </a:lnTo>
                <a:lnTo>
                  <a:pt x="298" y="25"/>
                </a:lnTo>
                <a:lnTo>
                  <a:pt x="298" y="27"/>
                </a:lnTo>
                <a:lnTo>
                  <a:pt x="298" y="24"/>
                </a:lnTo>
                <a:lnTo>
                  <a:pt x="298" y="24"/>
                </a:lnTo>
                <a:lnTo>
                  <a:pt x="298" y="23"/>
                </a:lnTo>
                <a:lnTo>
                  <a:pt x="298" y="27"/>
                </a:lnTo>
                <a:lnTo>
                  <a:pt x="299" y="24"/>
                </a:lnTo>
                <a:lnTo>
                  <a:pt x="299" y="24"/>
                </a:lnTo>
                <a:lnTo>
                  <a:pt x="299" y="24"/>
                </a:lnTo>
                <a:lnTo>
                  <a:pt x="299" y="26"/>
                </a:lnTo>
                <a:lnTo>
                  <a:pt x="299" y="23"/>
                </a:lnTo>
                <a:lnTo>
                  <a:pt x="299" y="23"/>
                </a:lnTo>
                <a:lnTo>
                  <a:pt x="299" y="24"/>
                </a:lnTo>
                <a:lnTo>
                  <a:pt x="299" y="24"/>
                </a:lnTo>
                <a:lnTo>
                  <a:pt x="299" y="23"/>
                </a:lnTo>
                <a:lnTo>
                  <a:pt x="299" y="23"/>
                </a:lnTo>
                <a:lnTo>
                  <a:pt x="299" y="23"/>
                </a:lnTo>
                <a:lnTo>
                  <a:pt x="300" y="23"/>
                </a:lnTo>
                <a:lnTo>
                  <a:pt x="300" y="23"/>
                </a:lnTo>
                <a:lnTo>
                  <a:pt x="300" y="27"/>
                </a:lnTo>
                <a:lnTo>
                  <a:pt x="300" y="23"/>
                </a:lnTo>
                <a:lnTo>
                  <a:pt x="300" y="23"/>
                </a:lnTo>
                <a:lnTo>
                  <a:pt x="300" y="24"/>
                </a:lnTo>
                <a:lnTo>
                  <a:pt x="300" y="24"/>
                </a:lnTo>
                <a:lnTo>
                  <a:pt x="300" y="24"/>
                </a:lnTo>
                <a:lnTo>
                  <a:pt x="300" y="24"/>
                </a:lnTo>
                <a:lnTo>
                  <a:pt x="300" y="23"/>
                </a:lnTo>
                <a:lnTo>
                  <a:pt x="300" y="25"/>
                </a:lnTo>
                <a:lnTo>
                  <a:pt x="301" y="24"/>
                </a:lnTo>
                <a:lnTo>
                  <a:pt x="301" y="23"/>
                </a:lnTo>
                <a:lnTo>
                  <a:pt x="301" y="24"/>
                </a:lnTo>
                <a:lnTo>
                  <a:pt x="301" y="24"/>
                </a:lnTo>
                <a:lnTo>
                  <a:pt x="301" y="23"/>
                </a:lnTo>
                <a:lnTo>
                  <a:pt x="301" y="26"/>
                </a:lnTo>
                <a:lnTo>
                  <a:pt x="301" y="23"/>
                </a:lnTo>
                <a:lnTo>
                  <a:pt x="301" y="23"/>
                </a:lnTo>
                <a:lnTo>
                  <a:pt x="301" y="23"/>
                </a:lnTo>
                <a:lnTo>
                  <a:pt x="301" y="23"/>
                </a:lnTo>
                <a:lnTo>
                  <a:pt x="302" y="23"/>
                </a:lnTo>
                <a:lnTo>
                  <a:pt x="302" y="24"/>
                </a:lnTo>
                <a:lnTo>
                  <a:pt x="302" y="23"/>
                </a:lnTo>
                <a:lnTo>
                  <a:pt x="302" y="23"/>
                </a:lnTo>
                <a:lnTo>
                  <a:pt x="302" y="23"/>
                </a:lnTo>
                <a:lnTo>
                  <a:pt x="302" y="24"/>
                </a:lnTo>
                <a:lnTo>
                  <a:pt x="302" y="25"/>
                </a:lnTo>
                <a:lnTo>
                  <a:pt x="302" y="23"/>
                </a:lnTo>
                <a:lnTo>
                  <a:pt x="302" y="25"/>
                </a:lnTo>
                <a:lnTo>
                  <a:pt x="302" y="23"/>
                </a:lnTo>
                <a:lnTo>
                  <a:pt x="302" y="22"/>
                </a:lnTo>
                <a:lnTo>
                  <a:pt x="303" y="23"/>
                </a:lnTo>
                <a:lnTo>
                  <a:pt x="303" y="23"/>
                </a:lnTo>
                <a:lnTo>
                  <a:pt x="303" y="23"/>
                </a:lnTo>
                <a:lnTo>
                  <a:pt x="303" y="23"/>
                </a:lnTo>
                <a:lnTo>
                  <a:pt x="303" y="23"/>
                </a:lnTo>
                <a:lnTo>
                  <a:pt x="303" y="23"/>
                </a:lnTo>
                <a:lnTo>
                  <a:pt x="303" y="23"/>
                </a:lnTo>
                <a:lnTo>
                  <a:pt x="303" y="23"/>
                </a:lnTo>
                <a:lnTo>
                  <a:pt x="303" y="25"/>
                </a:lnTo>
                <a:lnTo>
                  <a:pt x="303" y="23"/>
                </a:lnTo>
                <a:lnTo>
                  <a:pt x="303" y="22"/>
                </a:lnTo>
                <a:lnTo>
                  <a:pt x="304" y="25"/>
                </a:lnTo>
                <a:lnTo>
                  <a:pt x="304" y="23"/>
                </a:lnTo>
                <a:lnTo>
                  <a:pt x="304" y="23"/>
                </a:lnTo>
                <a:lnTo>
                  <a:pt x="304" y="23"/>
                </a:lnTo>
                <a:lnTo>
                  <a:pt x="304" y="23"/>
                </a:lnTo>
                <a:lnTo>
                  <a:pt x="304" y="23"/>
                </a:lnTo>
                <a:lnTo>
                  <a:pt x="304" y="25"/>
                </a:lnTo>
                <a:lnTo>
                  <a:pt x="304" y="22"/>
                </a:lnTo>
                <a:lnTo>
                  <a:pt x="304" y="23"/>
                </a:lnTo>
                <a:lnTo>
                  <a:pt x="304" y="23"/>
                </a:lnTo>
                <a:lnTo>
                  <a:pt x="304" y="23"/>
                </a:lnTo>
                <a:lnTo>
                  <a:pt x="305" y="22"/>
                </a:lnTo>
                <a:lnTo>
                  <a:pt x="305" y="23"/>
                </a:lnTo>
                <a:lnTo>
                  <a:pt x="305" y="23"/>
                </a:lnTo>
                <a:lnTo>
                  <a:pt x="305" y="23"/>
                </a:lnTo>
                <a:lnTo>
                  <a:pt x="305" y="23"/>
                </a:lnTo>
                <a:lnTo>
                  <a:pt x="305" y="23"/>
                </a:lnTo>
                <a:lnTo>
                  <a:pt x="305" y="23"/>
                </a:lnTo>
                <a:lnTo>
                  <a:pt x="305" y="23"/>
                </a:lnTo>
                <a:lnTo>
                  <a:pt x="305" y="23"/>
                </a:lnTo>
                <a:lnTo>
                  <a:pt x="305" y="23"/>
                </a:lnTo>
                <a:lnTo>
                  <a:pt x="306" y="23"/>
                </a:lnTo>
                <a:lnTo>
                  <a:pt x="306" y="23"/>
                </a:lnTo>
                <a:lnTo>
                  <a:pt x="306" y="23"/>
                </a:lnTo>
                <a:lnTo>
                  <a:pt x="306" y="23"/>
                </a:lnTo>
                <a:lnTo>
                  <a:pt x="306" y="23"/>
                </a:lnTo>
                <a:lnTo>
                  <a:pt x="306" y="24"/>
                </a:lnTo>
                <a:lnTo>
                  <a:pt x="306" y="23"/>
                </a:lnTo>
                <a:lnTo>
                  <a:pt x="306" y="23"/>
                </a:lnTo>
                <a:lnTo>
                  <a:pt x="306" y="23"/>
                </a:lnTo>
                <a:lnTo>
                  <a:pt x="306" y="23"/>
                </a:lnTo>
                <a:lnTo>
                  <a:pt x="306" y="23"/>
                </a:lnTo>
                <a:lnTo>
                  <a:pt x="307" y="25"/>
                </a:lnTo>
                <a:lnTo>
                  <a:pt x="307" y="23"/>
                </a:lnTo>
                <a:lnTo>
                  <a:pt x="307" y="23"/>
                </a:lnTo>
                <a:lnTo>
                  <a:pt x="307" y="23"/>
                </a:lnTo>
                <a:lnTo>
                  <a:pt x="307" y="22"/>
                </a:lnTo>
                <a:lnTo>
                  <a:pt x="307" y="23"/>
                </a:lnTo>
                <a:lnTo>
                  <a:pt x="307" y="22"/>
                </a:lnTo>
                <a:lnTo>
                  <a:pt x="307" y="25"/>
                </a:lnTo>
                <a:lnTo>
                  <a:pt x="307" y="23"/>
                </a:lnTo>
                <a:lnTo>
                  <a:pt x="307" y="22"/>
                </a:lnTo>
                <a:lnTo>
                  <a:pt x="307" y="25"/>
                </a:lnTo>
                <a:lnTo>
                  <a:pt x="308" y="22"/>
                </a:lnTo>
                <a:lnTo>
                  <a:pt x="308" y="24"/>
                </a:lnTo>
                <a:lnTo>
                  <a:pt x="308" y="22"/>
                </a:lnTo>
                <a:lnTo>
                  <a:pt x="308" y="21"/>
                </a:lnTo>
                <a:lnTo>
                  <a:pt x="308" y="22"/>
                </a:lnTo>
                <a:lnTo>
                  <a:pt x="308" y="23"/>
                </a:lnTo>
                <a:lnTo>
                  <a:pt x="308" y="24"/>
                </a:lnTo>
                <a:lnTo>
                  <a:pt x="308" y="23"/>
                </a:lnTo>
                <a:lnTo>
                  <a:pt x="308" y="23"/>
                </a:lnTo>
                <a:lnTo>
                  <a:pt x="308" y="22"/>
                </a:lnTo>
                <a:lnTo>
                  <a:pt x="308" y="22"/>
                </a:lnTo>
                <a:lnTo>
                  <a:pt x="309" y="22"/>
                </a:lnTo>
                <a:lnTo>
                  <a:pt x="309" y="22"/>
                </a:lnTo>
                <a:lnTo>
                  <a:pt x="309" y="22"/>
                </a:lnTo>
                <a:lnTo>
                  <a:pt x="309" y="22"/>
                </a:lnTo>
                <a:lnTo>
                  <a:pt x="309" y="22"/>
                </a:lnTo>
                <a:lnTo>
                  <a:pt x="309" y="23"/>
                </a:lnTo>
                <a:lnTo>
                  <a:pt x="309" y="22"/>
                </a:lnTo>
                <a:lnTo>
                  <a:pt x="309" y="23"/>
                </a:lnTo>
                <a:lnTo>
                  <a:pt x="309" y="23"/>
                </a:lnTo>
                <a:lnTo>
                  <a:pt x="309" y="22"/>
                </a:lnTo>
                <a:lnTo>
                  <a:pt x="310" y="22"/>
                </a:lnTo>
                <a:lnTo>
                  <a:pt x="310" y="23"/>
                </a:lnTo>
                <a:lnTo>
                  <a:pt x="310" y="23"/>
                </a:lnTo>
                <a:lnTo>
                  <a:pt x="310" y="22"/>
                </a:lnTo>
                <a:lnTo>
                  <a:pt x="310" y="24"/>
                </a:lnTo>
                <a:lnTo>
                  <a:pt x="310" y="23"/>
                </a:lnTo>
                <a:lnTo>
                  <a:pt x="310" y="22"/>
                </a:lnTo>
                <a:lnTo>
                  <a:pt x="310" y="22"/>
                </a:lnTo>
                <a:lnTo>
                  <a:pt x="310" y="23"/>
                </a:lnTo>
                <a:lnTo>
                  <a:pt x="310" y="24"/>
                </a:lnTo>
                <a:lnTo>
                  <a:pt x="310" y="23"/>
                </a:lnTo>
                <a:lnTo>
                  <a:pt x="311" y="23"/>
                </a:lnTo>
                <a:lnTo>
                  <a:pt x="311" y="23"/>
                </a:lnTo>
                <a:lnTo>
                  <a:pt x="311" y="23"/>
                </a:lnTo>
                <a:lnTo>
                  <a:pt x="311" y="23"/>
                </a:lnTo>
                <a:lnTo>
                  <a:pt x="311" y="23"/>
                </a:lnTo>
                <a:lnTo>
                  <a:pt x="311" y="23"/>
                </a:lnTo>
                <a:lnTo>
                  <a:pt x="311" y="24"/>
                </a:lnTo>
                <a:lnTo>
                  <a:pt x="311" y="23"/>
                </a:lnTo>
                <a:lnTo>
                  <a:pt x="311" y="23"/>
                </a:lnTo>
                <a:lnTo>
                  <a:pt x="311" y="23"/>
                </a:lnTo>
                <a:lnTo>
                  <a:pt x="311" y="23"/>
                </a:lnTo>
                <a:lnTo>
                  <a:pt x="312" y="23"/>
                </a:lnTo>
                <a:lnTo>
                  <a:pt x="312" y="24"/>
                </a:lnTo>
                <a:lnTo>
                  <a:pt x="312" y="23"/>
                </a:lnTo>
                <a:lnTo>
                  <a:pt x="312" y="23"/>
                </a:lnTo>
                <a:lnTo>
                  <a:pt x="312" y="23"/>
                </a:lnTo>
                <a:lnTo>
                  <a:pt x="312" y="22"/>
                </a:lnTo>
                <a:lnTo>
                  <a:pt x="312" y="23"/>
                </a:lnTo>
                <a:lnTo>
                  <a:pt x="312" y="23"/>
                </a:lnTo>
                <a:lnTo>
                  <a:pt x="312" y="22"/>
                </a:lnTo>
                <a:lnTo>
                  <a:pt x="312" y="22"/>
                </a:lnTo>
                <a:lnTo>
                  <a:pt x="312" y="22"/>
                </a:lnTo>
                <a:lnTo>
                  <a:pt x="313" y="22"/>
                </a:lnTo>
                <a:lnTo>
                  <a:pt x="313" y="22"/>
                </a:lnTo>
                <a:lnTo>
                  <a:pt x="313" y="22"/>
                </a:lnTo>
                <a:lnTo>
                  <a:pt x="313" y="22"/>
                </a:lnTo>
                <a:lnTo>
                  <a:pt x="313" y="22"/>
                </a:lnTo>
                <a:lnTo>
                  <a:pt x="313" y="22"/>
                </a:lnTo>
                <a:lnTo>
                  <a:pt x="313" y="22"/>
                </a:lnTo>
                <a:lnTo>
                  <a:pt x="313" y="22"/>
                </a:lnTo>
                <a:lnTo>
                  <a:pt x="313" y="22"/>
                </a:lnTo>
                <a:lnTo>
                  <a:pt x="313" y="22"/>
                </a:lnTo>
                <a:lnTo>
                  <a:pt x="313" y="22"/>
                </a:lnTo>
                <a:lnTo>
                  <a:pt x="314" y="22"/>
                </a:lnTo>
                <a:lnTo>
                  <a:pt x="314" y="22"/>
                </a:lnTo>
                <a:lnTo>
                  <a:pt x="314" y="22"/>
                </a:lnTo>
                <a:lnTo>
                  <a:pt x="314" y="22"/>
                </a:lnTo>
                <a:lnTo>
                  <a:pt x="314" y="22"/>
                </a:lnTo>
                <a:lnTo>
                  <a:pt x="314" y="22"/>
                </a:lnTo>
                <a:lnTo>
                  <a:pt x="314" y="22"/>
                </a:lnTo>
                <a:lnTo>
                  <a:pt x="314" y="22"/>
                </a:lnTo>
                <a:lnTo>
                  <a:pt x="314" y="22"/>
                </a:lnTo>
                <a:lnTo>
                  <a:pt x="314" y="22"/>
                </a:lnTo>
                <a:lnTo>
                  <a:pt x="315" y="22"/>
                </a:lnTo>
                <a:lnTo>
                  <a:pt x="315" y="22"/>
                </a:lnTo>
                <a:lnTo>
                  <a:pt x="315" y="22"/>
                </a:lnTo>
                <a:lnTo>
                  <a:pt x="315" y="22"/>
                </a:lnTo>
                <a:lnTo>
                  <a:pt x="315" y="22"/>
                </a:lnTo>
                <a:lnTo>
                  <a:pt x="315" y="22"/>
                </a:lnTo>
                <a:lnTo>
                  <a:pt x="315" y="22"/>
                </a:lnTo>
                <a:lnTo>
                  <a:pt x="315" y="22"/>
                </a:lnTo>
                <a:lnTo>
                  <a:pt x="315" y="22"/>
                </a:lnTo>
                <a:lnTo>
                  <a:pt x="315" y="22"/>
                </a:lnTo>
                <a:lnTo>
                  <a:pt x="315" y="22"/>
                </a:lnTo>
                <a:lnTo>
                  <a:pt x="316" y="22"/>
                </a:lnTo>
                <a:lnTo>
                  <a:pt x="316" y="22"/>
                </a:lnTo>
                <a:lnTo>
                  <a:pt x="316" y="21"/>
                </a:lnTo>
                <a:lnTo>
                  <a:pt x="316" y="22"/>
                </a:lnTo>
                <a:lnTo>
                  <a:pt x="316" y="22"/>
                </a:lnTo>
                <a:lnTo>
                  <a:pt x="316" y="21"/>
                </a:lnTo>
                <a:lnTo>
                  <a:pt x="316" y="22"/>
                </a:lnTo>
                <a:lnTo>
                  <a:pt x="316" y="21"/>
                </a:lnTo>
                <a:lnTo>
                  <a:pt x="316" y="24"/>
                </a:lnTo>
                <a:lnTo>
                  <a:pt x="316" y="22"/>
                </a:lnTo>
                <a:lnTo>
                  <a:pt x="316" y="24"/>
                </a:lnTo>
                <a:lnTo>
                  <a:pt x="317" y="22"/>
                </a:lnTo>
                <a:lnTo>
                  <a:pt x="317" y="22"/>
                </a:lnTo>
                <a:lnTo>
                  <a:pt x="317" y="22"/>
                </a:lnTo>
                <a:lnTo>
                  <a:pt x="317" y="22"/>
                </a:lnTo>
                <a:lnTo>
                  <a:pt x="317" y="23"/>
                </a:lnTo>
                <a:lnTo>
                  <a:pt x="317" y="22"/>
                </a:lnTo>
                <a:lnTo>
                  <a:pt x="317" y="22"/>
                </a:lnTo>
                <a:lnTo>
                  <a:pt x="317" y="20"/>
                </a:lnTo>
                <a:lnTo>
                  <a:pt x="317" y="22"/>
                </a:lnTo>
                <a:lnTo>
                  <a:pt x="317" y="24"/>
                </a:lnTo>
                <a:lnTo>
                  <a:pt x="318" y="22"/>
                </a:lnTo>
                <a:lnTo>
                  <a:pt x="318" y="22"/>
                </a:lnTo>
                <a:lnTo>
                  <a:pt x="318" y="24"/>
                </a:lnTo>
                <a:lnTo>
                  <a:pt x="318" y="22"/>
                </a:lnTo>
                <a:lnTo>
                  <a:pt x="318" y="22"/>
                </a:lnTo>
                <a:lnTo>
                  <a:pt x="318" y="22"/>
                </a:lnTo>
                <a:lnTo>
                  <a:pt x="318" y="22"/>
                </a:lnTo>
                <a:lnTo>
                  <a:pt x="318" y="22"/>
                </a:lnTo>
                <a:lnTo>
                  <a:pt x="318" y="22"/>
                </a:lnTo>
                <a:lnTo>
                  <a:pt x="318" y="22"/>
                </a:lnTo>
                <a:lnTo>
                  <a:pt x="318" y="24"/>
                </a:lnTo>
                <a:lnTo>
                  <a:pt x="319" y="22"/>
                </a:lnTo>
                <a:lnTo>
                  <a:pt x="319" y="22"/>
                </a:lnTo>
                <a:lnTo>
                  <a:pt x="319" y="22"/>
                </a:lnTo>
                <a:lnTo>
                  <a:pt x="319" y="22"/>
                </a:lnTo>
                <a:lnTo>
                  <a:pt x="319" y="22"/>
                </a:lnTo>
                <a:lnTo>
                  <a:pt x="319" y="22"/>
                </a:lnTo>
                <a:lnTo>
                  <a:pt x="319" y="22"/>
                </a:lnTo>
                <a:lnTo>
                  <a:pt x="319" y="22"/>
                </a:lnTo>
                <a:lnTo>
                  <a:pt x="319" y="21"/>
                </a:lnTo>
                <a:lnTo>
                  <a:pt x="319" y="21"/>
                </a:lnTo>
                <a:lnTo>
                  <a:pt x="319" y="22"/>
                </a:lnTo>
                <a:lnTo>
                  <a:pt x="320" y="21"/>
                </a:lnTo>
                <a:lnTo>
                  <a:pt x="320" y="22"/>
                </a:lnTo>
                <a:lnTo>
                  <a:pt x="320" y="22"/>
                </a:lnTo>
                <a:lnTo>
                  <a:pt x="320" y="22"/>
                </a:lnTo>
                <a:lnTo>
                  <a:pt x="320" y="21"/>
                </a:lnTo>
                <a:lnTo>
                  <a:pt x="320" y="22"/>
                </a:lnTo>
                <a:lnTo>
                  <a:pt x="320" y="22"/>
                </a:lnTo>
                <a:lnTo>
                  <a:pt x="320" y="22"/>
                </a:lnTo>
                <a:lnTo>
                  <a:pt x="320" y="22"/>
                </a:lnTo>
                <a:lnTo>
                  <a:pt x="320" y="21"/>
                </a:lnTo>
                <a:lnTo>
                  <a:pt x="320" y="22"/>
                </a:lnTo>
                <a:lnTo>
                  <a:pt x="321" y="21"/>
                </a:lnTo>
                <a:lnTo>
                  <a:pt x="321" y="22"/>
                </a:lnTo>
                <a:lnTo>
                  <a:pt x="321" y="22"/>
                </a:lnTo>
                <a:lnTo>
                  <a:pt x="321" y="23"/>
                </a:lnTo>
                <a:lnTo>
                  <a:pt x="321" y="22"/>
                </a:lnTo>
                <a:lnTo>
                  <a:pt x="321" y="21"/>
                </a:lnTo>
                <a:lnTo>
                  <a:pt x="321" y="21"/>
                </a:lnTo>
                <a:lnTo>
                  <a:pt x="321" y="21"/>
                </a:lnTo>
                <a:lnTo>
                  <a:pt x="321" y="21"/>
                </a:lnTo>
                <a:lnTo>
                  <a:pt x="321" y="21"/>
                </a:lnTo>
                <a:lnTo>
                  <a:pt x="321" y="22"/>
                </a:lnTo>
                <a:lnTo>
                  <a:pt x="322" y="22"/>
                </a:lnTo>
                <a:lnTo>
                  <a:pt x="322" y="21"/>
                </a:lnTo>
                <a:lnTo>
                  <a:pt x="322" y="21"/>
                </a:lnTo>
                <a:lnTo>
                  <a:pt x="322" y="21"/>
                </a:lnTo>
                <a:lnTo>
                  <a:pt x="322" y="20"/>
                </a:lnTo>
                <a:lnTo>
                  <a:pt x="322" y="22"/>
                </a:lnTo>
                <a:lnTo>
                  <a:pt x="322" y="21"/>
                </a:lnTo>
                <a:lnTo>
                  <a:pt x="322" y="20"/>
                </a:lnTo>
                <a:lnTo>
                  <a:pt x="322" y="21"/>
                </a:lnTo>
                <a:lnTo>
                  <a:pt x="322" y="23"/>
                </a:lnTo>
                <a:lnTo>
                  <a:pt x="323" y="22"/>
                </a:lnTo>
                <a:lnTo>
                  <a:pt x="323" y="21"/>
                </a:lnTo>
                <a:lnTo>
                  <a:pt x="323" y="21"/>
                </a:lnTo>
                <a:lnTo>
                  <a:pt x="323" y="20"/>
                </a:lnTo>
                <a:lnTo>
                  <a:pt x="323" y="23"/>
                </a:lnTo>
                <a:lnTo>
                  <a:pt x="323" y="21"/>
                </a:lnTo>
                <a:lnTo>
                  <a:pt x="323" y="21"/>
                </a:lnTo>
                <a:lnTo>
                  <a:pt x="323" y="21"/>
                </a:lnTo>
                <a:lnTo>
                  <a:pt x="323" y="21"/>
                </a:lnTo>
                <a:lnTo>
                  <a:pt x="323" y="21"/>
                </a:lnTo>
                <a:lnTo>
                  <a:pt x="323" y="21"/>
                </a:lnTo>
                <a:lnTo>
                  <a:pt x="324" y="21"/>
                </a:lnTo>
                <a:lnTo>
                  <a:pt x="324" y="23"/>
                </a:lnTo>
                <a:lnTo>
                  <a:pt x="324" y="23"/>
                </a:lnTo>
                <a:lnTo>
                  <a:pt x="324" y="22"/>
                </a:lnTo>
                <a:lnTo>
                  <a:pt x="324" y="22"/>
                </a:lnTo>
                <a:lnTo>
                  <a:pt x="324" y="21"/>
                </a:lnTo>
                <a:lnTo>
                  <a:pt x="324" y="21"/>
                </a:lnTo>
                <a:lnTo>
                  <a:pt x="324" y="21"/>
                </a:lnTo>
                <a:lnTo>
                  <a:pt x="324" y="22"/>
                </a:lnTo>
                <a:lnTo>
                  <a:pt x="324" y="23"/>
                </a:lnTo>
                <a:lnTo>
                  <a:pt x="324" y="21"/>
                </a:lnTo>
                <a:lnTo>
                  <a:pt x="325" y="23"/>
                </a:lnTo>
                <a:lnTo>
                  <a:pt x="325" y="22"/>
                </a:lnTo>
                <a:lnTo>
                  <a:pt x="325" y="20"/>
                </a:lnTo>
                <a:lnTo>
                  <a:pt x="325" y="22"/>
                </a:lnTo>
                <a:lnTo>
                  <a:pt x="325" y="22"/>
                </a:lnTo>
                <a:lnTo>
                  <a:pt x="325" y="23"/>
                </a:lnTo>
                <a:lnTo>
                  <a:pt x="325" y="21"/>
                </a:lnTo>
                <a:lnTo>
                  <a:pt x="325" y="23"/>
                </a:lnTo>
                <a:lnTo>
                  <a:pt x="325" y="22"/>
                </a:lnTo>
                <a:lnTo>
                  <a:pt x="325" y="22"/>
                </a:lnTo>
                <a:lnTo>
                  <a:pt x="325" y="22"/>
                </a:lnTo>
                <a:lnTo>
                  <a:pt x="326" y="22"/>
                </a:lnTo>
                <a:lnTo>
                  <a:pt x="326" y="22"/>
                </a:lnTo>
                <a:lnTo>
                  <a:pt x="326" y="22"/>
                </a:lnTo>
                <a:lnTo>
                  <a:pt x="326" y="23"/>
                </a:lnTo>
                <a:lnTo>
                  <a:pt x="326" y="22"/>
                </a:lnTo>
                <a:lnTo>
                  <a:pt x="326" y="21"/>
                </a:lnTo>
                <a:lnTo>
                  <a:pt x="326" y="22"/>
                </a:lnTo>
                <a:lnTo>
                  <a:pt x="326" y="23"/>
                </a:lnTo>
                <a:lnTo>
                  <a:pt x="326" y="21"/>
                </a:lnTo>
                <a:lnTo>
                  <a:pt x="326" y="21"/>
                </a:lnTo>
                <a:lnTo>
                  <a:pt x="327" y="22"/>
                </a:lnTo>
                <a:lnTo>
                  <a:pt x="327" y="21"/>
                </a:lnTo>
                <a:lnTo>
                  <a:pt x="327" y="21"/>
                </a:lnTo>
                <a:lnTo>
                  <a:pt x="327" y="22"/>
                </a:lnTo>
                <a:lnTo>
                  <a:pt x="327" y="21"/>
                </a:lnTo>
                <a:lnTo>
                  <a:pt x="327" y="22"/>
                </a:lnTo>
                <a:lnTo>
                  <a:pt x="327" y="21"/>
                </a:lnTo>
                <a:lnTo>
                  <a:pt x="327" y="22"/>
                </a:lnTo>
                <a:lnTo>
                  <a:pt x="327" y="21"/>
                </a:lnTo>
                <a:lnTo>
                  <a:pt x="327" y="20"/>
                </a:lnTo>
                <a:lnTo>
                  <a:pt x="327" y="23"/>
                </a:lnTo>
                <a:lnTo>
                  <a:pt x="328" y="21"/>
                </a:lnTo>
                <a:lnTo>
                  <a:pt x="328" y="22"/>
                </a:lnTo>
                <a:lnTo>
                  <a:pt x="328" y="22"/>
                </a:lnTo>
                <a:lnTo>
                  <a:pt x="328" y="22"/>
                </a:lnTo>
                <a:lnTo>
                  <a:pt x="328" y="21"/>
                </a:lnTo>
                <a:lnTo>
                  <a:pt x="328" y="21"/>
                </a:lnTo>
                <a:lnTo>
                  <a:pt x="328" y="23"/>
                </a:lnTo>
                <a:lnTo>
                  <a:pt x="328" y="21"/>
                </a:lnTo>
                <a:lnTo>
                  <a:pt x="328" y="21"/>
                </a:lnTo>
                <a:lnTo>
                  <a:pt x="328" y="22"/>
                </a:lnTo>
                <a:lnTo>
                  <a:pt x="328" y="21"/>
                </a:lnTo>
                <a:lnTo>
                  <a:pt x="329" y="22"/>
                </a:lnTo>
                <a:lnTo>
                  <a:pt x="329" y="23"/>
                </a:lnTo>
                <a:lnTo>
                  <a:pt x="329" y="20"/>
                </a:lnTo>
                <a:lnTo>
                  <a:pt x="329" y="21"/>
                </a:lnTo>
                <a:lnTo>
                  <a:pt x="329" y="20"/>
                </a:lnTo>
                <a:lnTo>
                  <a:pt x="329" y="21"/>
                </a:lnTo>
                <a:lnTo>
                  <a:pt x="329" y="22"/>
                </a:lnTo>
                <a:lnTo>
                  <a:pt x="329" y="21"/>
                </a:lnTo>
                <a:lnTo>
                  <a:pt x="329" y="23"/>
                </a:lnTo>
                <a:lnTo>
                  <a:pt x="329" y="21"/>
                </a:lnTo>
                <a:lnTo>
                  <a:pt x="329" y="20"/>
                </a:lnTo>
                <a:lnTo>
                  <a:pt x="330" y="23"/>
                </a:lnTo>
                <a:lnTo>
                  <a:pt x="330" y="22"/>
                </a:lnTo>
                <a:lnTo>
                  <a:pt x="330" y="21"/>
                </a:lnTo>
                <a:lnTo>
                  <a:pt x="330" y="20"/>
                </a:lnTo>
                <a:lnTo>
                  <a:pt x="330" y="20"/>
                </a:lnTo>
                <a:lnTo>
                  <a:pt x="330" y="21"/>
                </a:lnTo>
                <a:lnTo>
                  <a:pt x="330" y="22"/>
                </a:lnTo>
                <a:lnTo>
                  <a:pt x="330" y="23"/>
                </a:lnTo>
                <a:lnTo>
                  <a:pt x="330" y="22"/>
                </a:lnTo>
                <a:lnTo>
                  <a:pt x="330" y="22"/>
                </a:lnTo>
                <a:lnTo>
                  <a:pt x="331" y="21"/>
                </a:lnTo>
                <a:lnTo>
                  <a:pt x="331" y="21"/>
                </a:lnTo>
                <a:lnTo>
                  <a:pt x="331" y="21"/>
                </a:lnTo>
                <a:lnTo>
                  <a:pt x="331" y="22"/>
                </a:lnTo>
                <a:lnTo>
                  <a:pt x="331" y="20"/>
                </a:lnTo>
                <a:lnTo>
                  <a:pt x="331" y="22"/>
                </a:lnTo>
                <a:lnTo>
                  <a:pt x="331" y="21"/>
                </a:lnTo>
                <a:lnTo>
                  <a:pt x="331" y="23"/>
                </a:lnTo>
                <a:lnTo>
                  <a:pt x="331" y="21"/>
                </a:lnTo>
                <a:lnTo>
                  <a:pt x="331" y="21"/>
                </a:lnTo>
                <a:lnTo>
                  <a:pt x="331" y="23"/>
                </a:lnTo>
                <a:lnTo>
                  <a:pt x="332" y="21"/>
                </a:lnTo>
                <a:lnTo>
                  <a:pt x="332" y="20"/>
                </a:lnTo>
                <a:lnTo>
                  <a:pt x="332" y="21"/>
                </a:lnTo>
                <a:lnTo>
                  <a:pt x="332" y="21"/>
                </a:lnTo>
                <a:lnTo>
                  <a:pt x="332" y="22"/>
                </a:lnTo>
                <a:lnTo>
                  <a:pt x="332" y="21"/>
                </a:lnTo>
                <a:lnTo>
                  <a:pt x="332" y="20"/>
                </a:lnTo>
                <a:lnTo>
                  <a:pt x="332" y="21"/>
                </a:lnTo>
                <a:lnTo>
                  <a:pt x="332" y="20"/>
                </a:lnTo>
                <a:lnTo>
                  <a:pt x="332" y="22"/>
                </a:lnTo>
                <a:lnTo>
                  <a:pt x="332" y="21"/>
                </a:lnTo>
                <a:lnTo>
                  <a:pt x="333" y="22"/>
                </a:lnTo>
                <a:lnTo>
                  <a:pt x="333" y="21"/>
                </a:lnTo>
                <a:lnTo>
                  <a:pt x="333" y="21"/>
                </a:lnTo>
                <a:lnTo>
                  <a:pt x="333" y="23"/>
                </a:lnTo>
                <a:lnTo>
                  <a:pt x="333" y="21"/>
                </a:lnTo>
                <a:lnTo>
                  <a:pt x="333" y="21"/>
                </a:lnTo>
                <a:lnTo>
                  <a:pt x="333" y="21"/>
                </a:lnTo>
                <a:lnTo>
                  <a:pt x="333" y="21"/>
                </a:lnTo>
                <a:lnTo>
                  <a:pt x="333" y="21"/>
                </a:lnTo>
                <a:lnTo>
                  <a:pt x="333" y="21"/>
                </a:lnTo>
                <a:lnTo>
                  <a:pt x="333" y="21"/>
                </a:lnTo>
                <a:lnTo>
                  <a:pt x="334" y="21"/>
                </a:lnTo>
                <a:lnTo>
                  <a:pt x="334" y="21"/>
                </a:lnTo>
                <a:lnTo>
                  <a:pt x="334" y="20"/>
                </a:lnTo>
                <a:lnTo>
                  <a:pt x="334" y="23"/>
                </a:lnTo>
                <a:lnTo>
                  <a:pt x="334" y="21"/>
                </a:lnTo>
                <a:lnTo>
                  <a:pt x="334" y="21"/>
                </a:lnTo>
                <a:lnTo>
                  <a:pt x="334" y="21"/>
                </a:lnTo>
                <a:lnTo>
                  <a:pt x="334" y="21"/>
                </a:lnTo>
                <a:lnTo>
                  <a:pt x="334" y="21"/>
                </a:lnTo>
                <a:lnTo>
                  <a:pt x="334" y="21"/>
                </a:lnTo>
                <a:lnTo>
                  <a:pt x="335" y="21"/>
                </a:lnTo>
                <a:lnTo>
                  <a:pt x="335" y="21"/>
                </a:lnTo>
                <a:lnTo>
                  <a:pt x="335" y="21"/>
                </a:lnTo>
                <a:lnTo>
                  <a:pt x="335" y="21"/>
                </a:lnTo>
                <a:lnTo>
                  <a:pt x="335" y="21"/>
                </a:lnTo>
                <a:lnTo>
                  <a:pt x="335" y="21"/>
                </a:lnTo>
                <a:lnTo>
                  <a:pt x="335" y="20"/>
                </a:lnTo>
                <a:lnTo>
                  <a:pt x="335" y="21"/>
                </a:lnTo>
                <a:lnTo>
                  <a:pt x="335" y="21"/>
                </a:lnTo>
                <a:lnTo>
                  <a:pt x="335" y="21"/>
                </a:lnTo>
                <a:lnTo>
                  <a:pt x="335" y="22"/>
                </a:lnTo>
                <a:lnTo>
                  <a:pt x="336" y="20"/>
                </a:lnTo>
                <a:lnTo>
                  <a:pt x="336" y="22"/>
                </a:lnTo>
                <a:lnTo>
                  <a:pt x="336" y="21"/>
                </a:lnTo>
                <a:lnTo>
                  <a:pt x="336" y="21"/>
                </a:lnTo>
                <a:lnTo>
                  <a:pt x="336" y="22"/>
                </a:lnTo>
                <a:lnTo>
                  <a:pt x="337" y="22"/>
                </a:lnTo>
                <a:lnTo>
                  <a:pt x="337" y="21"/>
                </a:lnTo>
                <a:lnTo>
                  <a:pt x="337" y="21"/>
                </a:lnTo>
                <a:lnTo>
                  <a:pt x="337" y="21"/>
                </a:lnTo>
                <a:lnTo>
                  <a:pt x="337" y="21"/>
                </a:lnTo>
                <a:lnTo>
                  <a:pt x="337" y="23"/>
                </a:lnTo>
                <a:lnTo>
                  <a:pt x="337" y="21"/>
                </a:lnTo>
                <a:lnTo>
                  <a:pt x="337" y="20"/>
                </a:lnTo>
                <a:lnTo>
                  <a:pt x="338" y="21"/>
                </a:lnTo>
                <a:lnTo>
                  <a:pt x="338" y="21"/>
                </a:lnTo>
                <a:lnTo>
                  <a:pt x="338" y="22"/>
                </a:lnTo>
                <a:lnTo>
                  <a:pt x="338" y="22"/>
                </a:lnTo>
                <a:lnTo>
                  <a:pt x="338" y="21"/>
                </a:lnTo>
                <a:lnTo>
                  <a:pt x="338" y="22"/>
                </a:lnTo>
                <a:lnTo>
                  <a:pt x="338" y="21"/>
                </a:lnTo>
                <a:lnTo>
                  <a:pt x="338" y="22"/>
                </a:lnTo>
                <a:lnTo>
                  <a:pt x="338" y="21"/>
                </a:lnTo>
                <a:lnTo>
                  <a:pt x="338" y="22"/>
                </a:lnTo>
                <a:lnTo>
                  <a:pt x="338" y="23"/>
                </a:lnTo>
                <a:lnTo>
                  <a:pt x="339" y="22"/>
                </a:lnTo>
                <a:lnTo>
                  <a:pt x="339" y="21"/>
                </a:lnTo>
                <a:lnTo>
                  <a:pt x="339" y="22"/>
                </a:lnTo>
                <a:lnTo>
                  <a:pt x="339" y="22"/>
                </a:lnTo>
                <a:lnTo>
                  <a:pt x="339" y="22"/>
                </a:lnTo>
                <a:lnTo>
                  <a:pt x="339" y="23"/>
                </a:lnTo>
                <a:lnTo>
                  <a:pt x="339" y="22"/>
                </a:lnTo>
                <a:lnTo>
                  <a:pt x="339" y="23"/>
                </a:lnTo>
                <a:lnTo>
                  <a:pt x="339" y="21"/>
                </a:lnTo>
                <a:lnTo>
                  <a:pt x="339" y="21"/>
                </a:lnTo>
                <a:lnTo>
                  <a:pt x="339" y="21"/>
                </a:lnTo>
                <a:lnTo>
                  <a:pt x="340" y="21"/>
                </a:lnTo>
                <a:lnTo>
                  <a:pt x="341" y="20"/>
                </a:lnTo>
                <a:lnTo>
                  <a:pt x="341" y="22"/>
                </a:lnTo>
                <a:lnTo>
                  <a:pt x="342" y="21"/>
                </a:lnTo>
                <a:lnTo>
                  <a:pt x="342" y="21"/>
                </a:lnTo>
                <a:lnTo>
                  <a:pt x="343" y="23"/>
                </a:lnTo>
                <a:lnTo>
                  <a:pt x="343" y="21"/>
                </a:lnTo>
                <a:lnTo>
                  <a:pt x="343" y="21"/>
                </a:lnTo>
                <a:lnTo>
                  <a:pt x="343" y="21"/>
                </a:lnTo>
                <a:lnTo>
                  <a:pt x="343" y="23"/>
                </a:lnTo>
                <a:lnTo>
                  <a:pt x="343" y="20"/>
                </a:lnTo>
                <a:lnTo>
                  <a:pt x="343" y="21"/>
                </a:lnTo>
                <a:lnTo>
                  <a:pt x="343" y="20"/>
                </a:lnTo>
                <a:lnTo>
                  <a:pt x="343" y="21"/>
                </a:lnTo>
                <a:lnTo>
                  <a:pt x="343" y="20"/>
                </a:lnTo>
                <a:lnTo>
                  <a:pt x="344" y="20"/>
                </a:lnTo>
                <a:lnTo>
                  <a:pt x="344" y="22"/>
                </a:lnTo>
                <a:lnTo>
                  <a:pt x="344" y="20"/>
                </a:lnTo>
                <a:lnTo>
                  <a:pt x="344" y="20"/>
                </a:lnTo>
                <a:lnTo>
                  <a:pt x="344" y="20"/>
                </a:lnTo>
                <a:lnTo>
                  <a:pt x="344" y="21"/>
                </a:lnTo>
                <a:lnTo>
                  <a:pt x="344" y="20"/>
                </a:lnTo>
                <a:lnTo>
                  <a:pt x="344" y="20"/>
                </a:lnTo>
                <a:lnTo>
                  <a:pt x="344" y="20"/>
                </a:lnTo>
                <a:lnTo>
                  <a:pt x="344" y="20"/>
                </a:lnTo>
                <a:lnTo>
                  <a:pt x="344" y="21"/>
                </a:lnTo>
                <a:lnTo>
                  <a:pt x="345" y="20"/>
                </a:lnTo>
                <a:lnTo>
                  <a:pt x="345" y="20"/>
                </a:lnTo>
                <a:lnTo>
                  <a:pt x="345" y="20"/>
                </a:lnTo>
                <a:lnTo>
                  <a:pt x="345" y="20"/>
                </a:lnTo>
                <a:lnTo>
                  <a:pt x="345" y="20"/>
                </a:lnTo>
                <a:lnTo>
                  <a:pt x="345" y="20"/>
                </a:lnTo>
                <a:lnTo>
                  <a:pt x="345" y="20"/>
                </a:lnTo>
                <a:lnTo>
                  <a:pt x="345" y="20"/>
                </a:lnTo>
                <a:lnTo>
                  <a:pt x="345" y="20"/>
                </a:lnTo>
                <a:lnTo>
                  <a:pt x="345" y="20"/>
                </a:lnTo>
                <a:lnTo>
                  <a:pt x="345" y="20"/>
                </a:lnTo>
                <a:lnTo>
                  <a:pt x="346" y="20"/>
                </a:lnTo>
                <a:lnTo>
                  <a:pt x="346" y="20"/>
                </a:lnTo>
                <a:lnTo>
                  <a:pt x="346" y="21"/>
                </a:lnTo>
                <a:lnTo>
                  <a:pt x="346" y="21"/>
                </a:lnTo>
                <a:lnTo>
                  <a:pt x="346" y="21"/>
                </a:lnTo>
                <a:lnTo>
                  <a:pt x="346" y="21"/>
                </a:lnTo>
                <a:lnTo>
                  <a:pt x="346" y="20"/>
                </a:lnTo>
                <a:lnTo>
                  <a:pt x="346" y="21"/>
                </a:lnTo>
                <a:lnTo>
                  <a:pt x="346" y="21"/>
                </a:lnTo>
                <a:lnTo>
                  <a:pt x="346" y="21"/>
                </a:lnTo>
                <a:lnTo>
                  <a:pt x="347" y="20"/>
                </a:lnTo>
                <a:lnTo>
                  <a:pt x="347" y="21"/>
                </a:lnTo>
                <a:lnTo>
                  <a:pt x="347" y="21"/>
                </a:lnTo>
                <a:lnTo>
                  <a:pt x="347" y="21"/>
                </a:lnTo>
                <a:lnTo>
                  <a:pt x="347" y="21"/>
                </a:lnTo>
                <a:lnTo>
                  <a:pt x="347" y="21"/>
                </a:lnTo>
                <a:lnTo>
                  <a:pt x="347" y="21"/>
                </a:lnTo>
                <a:lnTo>
                  <a:pt x="347" y="20"/>
                </a:lnTo>
                <a:lnTo>
                  <a:pt x="347" y="20"/>
                </a:lnTo>
                <a:lnTo>
                  <a:pt x="347" y="20"/>
                </a:lnTo>
                <a:lnTo>
                  <a:pt x="347" y="20"/>
                </a:lnTo>
                <a:lnTo>
                  <a:pt x="348" y="20"/>
                </a:lnTo>
                <a:lnTo>
                  <a:pt x="348" y="23"/>
                </a:lnTo>
                <a:lnTo>
                  <a:pt x="348" y="20"/>
                </a:lnTo>
                <a:lnTo>
                  <a:pt x="348" y="20"/>
                </a:lnTo>
                <a:lnTo>
                  <a:pt x="348" y="21"/>
                </a:lnTo>
                <a:lnTo>
                  <a:pt x="348" y="21"/>
                </a:lnTo>
                <a:lnTo>
                  <a:pt x="348" y="23"/>
                </a:lnTo>
                <a:lnTo>
                  <a:pt x="348" y="20"/>
                </a:lnTo>
                <a:lnTo>
                  <a:pt x="349" y="21"/>
                </a:lnTo>
                <a:lnTo>
                  <a:pt x="349" y="21"/>
                </a:lnTo>
                <a:lnTo>
                  <a:pt x="349" y="21"/>
                </a:lnTo>
                <a:lnTo>
                  <a:pt x="349" y="21"/>
                </a:lnTo>
                <a:lnTo>
                  <a:pt x="349" y="21"/>
                </a:lnTo>
                <a:lnTo>
                  <a:pt x="349" y="22"/>
                </a:lnTo>
                <a:lnTo>
                  <a:pt x="349" y="21"/>
                </a:lnTo>
                <a:lnTo>
                  <a:pt x="349" y="23"/>
                </a:lnTo>
                <a:lnTo>
                  <a:pt x="349" y="21"/>
                </a:lnTo>
                <a:lnTo>
                  <a:pt x="349" y="21"/>
                </a:lnTo>
                <a:lnTo>
                  <a:pt x="350" y="20"/>
                </a:lnTo>
                <a:lnTo>
                  <a:pt x="350" y="21"/>
                </a:lnTo>
                <a:lnTo>
                  <a:pt x="350" y="23"/>
                </a:lnTo>
                <a:lnTo>
                  <a:pt x="350" y="21"/>
                </a:lnTo>
                <a:lnTo>
                  <a:pt x="350" y="21"/>
                </a:lnTo>
                <a:lnTo>
                  <a:pt x="350" y="21"/>
                </a:lnTo>
                <a:lnTo>
                  <a:pt x="350" y="20"/>
                </a:lnTo>
                <a:lnTo>
                  <a:pt x="350" y="20"/>
                </a:lnTo>
                <a:lnTo>
                  <a:pt x="350" y="21"/>
                </a:lnTo>
                <a:lnTo>
                  <a:pt x="350" y="20"/>
                </a:lnTo>
                <a:lnTo>
                  <a:pt x="350" y="21"/>
                </a:lnTo>
                <a:lnTo>
                  <a:pt x="351" y="20"/>
                </a:lnTo>
                <a:lnTo>
                  <a:pt x="351" y="21"/>
                </a:lnTo>
                <a:lnTo>
                  <a:pt x="351" y="21"/>
                </a:lnTo>
                <a:lnTo>
                  <a:pt x="351" y="20"/>
                </a:lnTo>
                <a:lnTo>
                  <a:pt x="351" y="21"/>
                </a:lnTo>
                <a:lnTo>
                  <a:pt x="351" y="22"/>
                </a:lnTo>
                <a:lnTo>
                  <a:pt x="351" y="22"/>
                </a:lnTo>
                <a:lnTo>
                  <a:pt x="351" y="21"/>
                </a:lnTo>
                <a:lnTo>
                  <a:pt x="351" y="21"/>
                </a:lnTo>
                <a:lnTo>
                  <a:pt x="351" y="23"/>
                </a:lnTo>
                <a:lnTo>
                  <a:pt x="352" y="23"/>
                </a:lnTo>
                <a:lnTo>
                  <a:pt x="352" y="20"/>
                </a:lnTo>
                <a:lnTo>
                  <a:pt x="352" y="21"/>
                </a:lnTo>
                <a:lnTo>
                  <a:pt x="352" y="21"/>
                </a:lnTo>
                <a:lnTo>
                  <a:pt x="352" y="21"/>
                </a:lnTo>
                <a:lnTo>
                  <a:pt x="352" y="21"/>
                </a:lnTo>
                <a:lnTo>
                  <a:pt x="352" y="21"/>
                </a:lnTo>
                <a:lnTo>
                  <a:pt x="352" y="23"/>
                </a:lnTo>
                <a:lnTo>
                  <a:pt x="352" y="21"/>
                </a:lnTo>
                <a:lnTo>
                  <a:pt x="352" y="20"/>
                </a:lnTo>
                <a:lnTo>
                  <a:pt x="352" y="20"/>
                </a:lnTo>
                <a:lnTo>
                  <a:pt x="353" y="20"/>
                </a:lnTo>
                <a:lnTo>
                  <a:pt x="353" y="22"/>
                </a:lnTo>
                <a:lnTo>
                  <a:pt x="353" y="20"/>
                </a:lnTo>
                <a:lnTo>
                  <a:pt x="353" y="20"/>
                </a:lnTo>
                <a:lnTo>
                  <a:pt x="353" y="22"/>
                </a:lnTo>
                <a:lnTo>
                  <a:pt x="353" y="20"/>
                </a:lnTo>
                <a:lnTo>
                  <a:pt x="353" y="20"/>
                </a:lnTo>
                <a:lnTo>
                  <a:pt x="353" y="20"/>
                </a:lnTo>
                <a:lnTo>
                  <a:pt x="353" y="20"/>
                </a:lnTo>
                <a:lnTo>
                  <a:pt x="353" y="20"/>
                </a:lnTo>
                <a:lnTo>
                  <a:pt x="353" y="21"/>
                </a:lnTo>
                <a:lnTo>
                  <a:pt x="354" y="21"/>
                </a:lnTo>
                <a:lnTo>
                  <a:pt x="354" y="20"/>
                </a:lnTo>
                <a:lnTo>
                  <a:pt x="354" y="21"/>
                </a:lnTo>
                <a:lnTo>
                  <a:pt x="354" y="20"/>
                </a:lnTo>
                <a:lnTo>
                  <a:pt x="354" y="21"/>
                </a:lnTo>
                <a:lnTo>
                  <a:pt x="354" y="21"/>
                </a:lnTo>
                <a:lnTo>
                  <a:pt x="354" y="21"/>
                </a:lnTo>
                <a:lnTo>
                  <a:pt x="354" y="21"/>
                </a:lnTo>
                <a:lnTo>
                  <a:pt x="354" y="21"/>
                </a:lnTo>
                <a:lnTo>
                  <a:pt x="354" y="22"/>
                </a:lnTo>
                <a:lnTo>
                  <a:pt x="354" y="21"/>
                </a:lnTo>
                <a:lnTo>
                  <a:pt x="355" y="21"/>
                </a:lnTo>
                <a:lnTo>
                  <a:pt x="355" y="22"/>
                </a:lnTo>
                <a:lnTo>
                  <a:pt x="355" y="21"/>
                </a:lnTo>
                <a:lnTo>
                  <a:pt x="355" y="22"/>
                </a:lnTo>
                <a:lnTo>
                  <a:pt x="355" y="21"/>
                </a:lnTo>
                <a:lnTo>
                  <a:pt x="355" y="21"/>
                </a:lnTo>
                <a:lnTo>
                  <a:pt x="355" y="21"/>
                </a:lnTo>
                <a:lnTo>
                  <a:pt x="355" y="23"/>
                </a:lnTo>
                <a:lnTo>
                  <a:pt x="355" y="21"/>
                </a:lnTo>
                <a:lnTo>
                  <a:pt x="355" y="22"/>
                </a:lnTo>
                <a:lnTo>
                  <a:pt x="355" y="21"/>
                </a:lnTo>
                <a:lnTo>
                  <a:pt x="356" y="21"/>
                </a:lnTo>
                <a:lnTo>
                  <a:pt x="356" y="21"/>
                </a:lnTo>
                <a:lnTo>
                  <a:pt x="356" y="21"/>
                </a:lnTo>
                <a:lnTo>
                  <a:pt x="356" y="20"/>
                </a:lnTo>
                <a:lnTo>
                  <a:pt x="356" y="21"/>
                </a:lnTo>
                <a:lnTo>
                  <a:pt x="356" y="22"/>
                </a:lnTo>
                <a:lnTo>
                  <a:pt x="356" y="21"/>
                </a:lnTo>
                <a:lnTo>
                  <a:pt x="356" y="21"/>
                </a:lnTo>
                <a:lnTo>
                  <a:pt x="356" y="21"/>
                </a:lnTo>
                <a:lnTo>
                  <a:pt x="356" y="21"/>
                </a:lnTo>
                <a:lnTo>
                  <a:pt x="357" y="21"/>
                </a:lnTo>
                <a:lnTo>
                  <a:pt x="357" y="20"/>
                </a:lnTo>
                <a:lnTo>
                  <a:pt x="357" y="21"/>
                </a:lnTo>
                <a:lnTo>
                  <a:pt x="357" y="21"/>
                </a:lnTo>
              </a:path>
            </a:pathLst>
          </a:custGeom>
          <a:noFill/>
          <a:ln w="7938">
            <a:solidFill>
              <a:srgbClr val="FF0000"/>
            </a:solidFill>
            <a:prstDash val="solid"/>
            <a:round/>
            <a:headEnd/>
            <a:tailEnd/>
          </a:ln>
        </p:spPr>
        <p:txBody>
          <a:bodyPr/>
          <a:lstStyle/>
          <a:p>
            <a:endParaRPr lang="zh-CN" altLang="en-US"/>
          </a:p>
        </p:txBody>
      </p:sp>
      <p:sp>
        <p:nvSpPr>
          <p:cNvPr id="1314868" name="Text Box 52"/>
          <p:cNvSpPr txBox="1">
            <a:spLocks noChangeArrowheads="1"/>
          </p:cNvSpPr>
          <p:nvPr/>
        </p:nvSpPr>
        <p:spPr bwMode="auto">
          <a:xfrm>
            <a:off x="5251943" y="3951824"/>
            <a:ext cx="360363" cy="304800"/>
          </a:xfrm>
          <a:prstGeom prst="rect">
            <a:avLst/>
          </a:prstGeom>
          <a:noFill/>
          <a:ln w="9525">
            <a:noFill/>
            <a:miter lim="800000"/>
            <a:headEnd/>
            <a:tailEnd/>
          </a:ln>
          <a:effectLst/>
        </p:spPr>
        <p:txBody>
          <a:bodyPr wrap="none">
            <a:spAutoFit/>
          </a:bodyPr>
          <a:lstStyle/>
          <a:p>
            <a:pPr algn="l"/>
            <a:r>
              <a:rPr lang="zh-CN" altLang="en-US" sz="1400" b="0">
                <a:solidFill>
                  <a:srgbClr val="0000FF"/>
                </a:solidFill>
                <a:ea typeface="宋体" charset="-122"/>
                <a:cs typeface="Arial" charset="0"/>
              </a:rPr>
              <a:t>▲</a:t>
            </a:r>
          </a:p>
        </p:txBody>
      </p:sp>
      <p:sp>
        <p:nvSpPr>
          <p:cNvPr id="1314869" name="Line 53"/>
          <p:cNvSpPr>
            <a:spLocks noChangeShapeType="1"/>
          </p:cNvSpPr>
          <p:nvPr/>
        </p:nvSpPr>
        <p:spPr bwMode="auto">
          <a:xfrm rot="21480000">
            <a:off x="5634531" y="4142644"/>
            <a:ext cx="811212" cy="0"/>
          </a:xfrm>
          <a:prstGeom prst="line">
            <a:avLst/>
          </a:prstGeom>
          <a:noFill/>
          <a:ln w="19050">
            <a:solidFill>
              <a:srgbClr val="0000FF"/>
            </a:solidFill>
            <a:prstDash val="lgDash"/>
            <a:round/>
            <a:headEnd/>
            <a:tailEnd/>
          </a:ln>
          <a:effectLst/>
        </p:spPr>
        <p:txBody>
          <a:bodyPr/>
          <a:lstStyle/>
          <a:p>
            <a:endParaRPr lang="zh-CN" altLang="en-US"/>
          </a:p>
        </p:txBody>
      </p:sp>
      <p:sp>
        <p:nvSpPr>
          <p:cNvPr id="1314974" name="Line 158"/>
          <p:cNvSpPr>
            <a:spLocks noChangeShapeType="1"/>
          </p:cNvSpPr>
          <p:nvPr/>
        </p:nvSpPr>
        <p:spPr bwMode="auto">
          <a:xfrm>
            <a:off x="55563" y="1112838"/>
            <a:ext cx="8964612" cy="0"/>
          </a:xfrm>
          <a:prstGeom prst="line">
            <a:avLst/>
          </a:prstGeom>
          <a:noFill/>
          <a:ln w="28575">
            <a:solidFill>
              <a:srgbClr val="CC0000"/>
            </a:solidFill>
            <a:round/>
            <a:headEnd/>
            <a:tailEnd/>
          </a:ln>
          <a:effectLst/>
        </p:spPr>
        <p:txBody>
          <a:bodyPr/>
          <a:lstStyle/>
          <a:p>
            <a:endParaRPr lang="zh-CN" altLang="en-US"/>
          </a:p>
        </p:txBody>
      </p:sp>
      <p:sp>
        <p:nvSpPr>
          <p:cNvPr id="84" name="Rectangle 104"/>
          <p:cNvSpPr>
            <a:spLocks noChangeArrowheads="1"/>
          </p:cNvSpPr>
          <p:nvPr/>
        </p:nvSpPr>
        <p:spPr bwMode="auto">
          <a:xfrm>
            <a:off x="467544" y="483394"/>
            <a:ext cx="3888432" cy="646331"/>
          </a:xfrm>
          <a:prstGeom prst="rect">
            <a:avLst/>
          </a:prstGeom>
          <a:noFill/>
          <a:ln w="9525" algn="ctr">
            <a:noFill/>
            <a:miter lim="800000"/>
            <a:headEnd/>
            <a:tailEnd/>
          </a:ln>
          <a:effectLst/>
        </p:spPr>
        <p:txBody>
          <a:bodyPr wrap="square">
            <a:spAutoFit/>
          </a:bodyPr>
          <a:lstStyle/>
          <a:p>
            <a:pPr>
              <a:spcBef>
                <a:spcPct val="50000"/>
              </a:spcBef>
            </a:pPr>
            <a:r>
              <a:rPr lang="en-US" altLang="zh-CN" sz="3600" b="1" dirty="0" smtClean="0">
                <a:solidFill>
                  <a:srgbClr val="0000FF"/>
                </a:solidFill>
                <a:latin typeface="Arial Narrow" pitchFamily="34" charset="0"/>
                <a:ea typeface="宋体" charset="-122"/>
                <a:cs typeface="Arial" charset="0"/>
              </a:rPr>
              <a:t>Control </a:t>
            </a:r>
            <a:r>
              <a:rPr lang="en-US" altLang="zh-CN" sz="3600" b="1" dirty="0" err="1" smtClean="0">
                <a:solidFill>
                  <a:srgbClr val="0000FF"/>
                </a:solidFill>
                <a:latin typeface="Arial Narrow" pitchFamily="34" charset="0"/>
                <a:ea typeface="宋体" charset="-122"/>
                <a:cs typeface="Arial" charset="0"/>
              </a:rPr>
              <a:t>oocyte</a:t>
            </a:r>
            <a:endParaRPr lang="en-US" altLang="zh-CN" sz="3600" b="1" dirty="0">
              <a:solidFill>
                <a:srgbClr val="0000FF"/>
              </a:solidFill>
              <a:latin typeface="Arial Narrow" pitchFamily="34" charset="0"/>
              <a:ea typeface="宋体" charset="-122"/>
              <a:cs typeface="Arial" charset="0"/>
            </a:endParaRPr>
          </a:p>
        </p:txBody>
      </p:sp>
      <p:sp>
        <p:nvSpPr>
          <p:cNvPr id="125" name="椭圆 124"/>
          <p:cNvSpPr/>
          <p:nvPr/>
        </p:nvSpPr>
        <p:spPr>
          <a:xfrm>
            <a:off x="754391" y="2636912"/>
            <a:ext cx="3240360" cy="324036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128" name="Text Box 44"/>
          <p:cNvSpPr txBox="1">
            <a:spLocks noChangeArrowheads="1"/>
          </p:cNvSpPr>
          <p:nvPr/>
        </p:nvSpPr>
        <p:spPr bwMode="auto">
          <a:xfrm>
            <a:off x="1349331" y="1684454"/>
            <a:ext cx="963613"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V</a:t>
            </a:r>
            <a:r>
              <a:rPr lang="en-US" altLang="zh-CN" sz="2800" b="0" baseline="-25000">
                <a:latin typeface="Arial Narrow" pitchFamily="34" charset="0"/>
                <a:ea typeface="宋体" charset="-122"/>
                <a:cs typeface="Arial" charset="0"/>
              </a:rPr>
              <a:t>m</a:t>
            </a:r>
          </a:p>
        </p:txBody>
      </p:sp>
      <p:sp>
        <p:nvSpPr>
          <p:cNvPr id="129" name="Text Box 45"/>
          <p:cNvSpPr txBox="1">
            <a:spLocks noChangeArrowheads="1"/>
          </p:cNvSpPr>
          <p:nvPr/>
        </p:nvSpPr>
        <p:spPr bwMode="auto">
          <a:xfrm>
            <a:off x="2817769" y="1698742"/>
            <a:ext cx="908050"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pH</a:t>
            </a:r>
            <a:r>
              <a:rPr lang="en-US" altLang="zh-CN" sz="2800" b="0" baseline="-25000">
                <a:latin typeface="Arial Narrow" pitchFamily="34" charset="0"/>
                <a:ea typeface="宋体" charset="-122"/>
                <a:cs typeface="Arial" charset="0"/>
              </a:rPr>
              <a:t>i</a:t>
            </a:r>
          </a:p>
        </p:txBody>
      </p:sp>
      <p:grpSp>
        <p:nvGrpSpPr>
          <p:cNvPr id="130" name="Group 46"/>
          <p:cNvGrpSpPr>
            <a:grpSpLocks/>
          </p:cNvGrpSpPr>
          <p:nvPr/>
        </p:nvGrpSpPr>
        <p:grpSpPr bwMode="auto">
          <a:xfrm>
            <a:off x="1215981" y="1820979"/>
            <a:ext cx="681038" cy="1073150"/>
            <a:chOff x="658" y="806"/>
            <a:chExt cx="429" cy="676"/>
          </a:xfrm>
        </p:grpSpPr>
        <p:grpSp>
          <p:nvGrpSpPr>
            <p:cNvPr id="131" name="Group 47"/>
            <p:cNvGrpSpPr>
              <a:grpSpLocks/>
            </p:cNvGrpSpPr>
            <p:nvPr/>
          </p:nvGrpSpPr>
          <p:grpSpPr bwMode="auto">
            <a:xfrm>
              <a:off x="658" y="806"/>
              <a:ext cx="429" cy="643"/>
              <a:chOff x="658" y="806"/>
              <a:chExt cx="429" cy="643"/>
            </a:xfrm>
          </p:grpSpPr>
          <p:sp>
            <p:nvSpPr>
              <p:cNvPr id="133" name="Line 48"/>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34" name="Line 49"/>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32" name="AutoShape 50"/>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w="9525">
              <a:noFill/>
              <a:miter lim="800000"/>
              <a:headEnd/>
              <a:tailEnd/>
            </a:ln>
            <a:effectLst/>
          </p:spPr>
          <p:txBody>
            <a:bodyPr wrap="none" anchor="ctr"/>
            <a:lstStyle/>
            <a:p>
              <a:endParaRPr lang="zh-CN" altLang="en-US"/>
            </a:p>
          </p:txBody>
        </p:sp>
      </p:grpSp>
      <p:grpSp>
        <p:nvGrpSpPr>
          <p:cNvPr id="135" name="Group 51"/>
          <p:cNvGrpSpPr>
            <a:grpSpLocks/>
          </p:cNvGrpSpPr>
          <p:nvPr/>
        </p:nvGrpSpPr>
        <p:grpSpPr bwMode="auto">
          <a:xfrm>
            <a:off x="2949531" y="1840029"/>
            <a:ext cx="681038" cy="1065213"/>
            <a:chOff x="1757" y="811"/>
            <a:chExt cx="429" cy="671"/>
          </a:xfrm>
        </p:grpSpPr>
        <p:grpSp>
          <p:nvGrpSpPr>
            <p:cNvPr id="136" name="Group 52"/>
            <p:cNvGrpSpPr>
              <a:grpSpLocks/>
            </p:cNvGrpSpPr>
            <p:nvPr/>
          </p:nvGrpSpPr>
          <p:grpSpPr bwMode="auto">
            <a:xfrm flipH="1">
              <a:off x="1757" y="811"/>
              <a:ext cx="429" cy="643"/>
              <a:chOff x="658" y="806"/>
              <a:chExt cx="429" cy="643"/>
            </a:xfrm>
          </p:grpSpPr>
          <p:sp>
            <p:nvSpPr>
              <p:cNvPr id="139" name="Line 53"/>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40" name="Line 54"/>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37" name="AutoShape 55"/>
            <p:cNvSpPr>
              <a:spLocks noChangeArrowheads="1"/>
            </p:cNvSpPr>
            <p:nvPr/>
          </p:nvSpPr>
          <p:spPr bwMode="auto">
            <a:xfrm rot="12611615">
              <a:off x="1842" y="1189"/>
              <a:ext cx="23" cy="293"/>
            </a:xfrm>
            <a:prstGeom prst="triangle">
              <a:avLst>
                <a:gd name="adj" fmla="val 50000"/>
              </a:avLst>
            </a:prstGeom>
            <a:solidFill>
              <a:srgbClr val="FFFF00">
                <a:alpha val="70000"/>
              </a:srgbClr>
            </a:solidFill>
            <a:ln w="9525">
              <a:noFill/>
              <a:miter lim="800000"/>
              <a:headEnd/>
              <a:tailEnd/>
            </a:ln>
            <a:effectLst/>
          </p:spPr>
          <p:txBody>
            <a:bodyPr wrap="none" anchor="ctr"/>
            <a:lstStyle/>
            <a:p>
              <a:endParaRPr lang="zh-CN" altLang="en-US"/>
            </a:p>
          </p:txBody>
        </p:sp>
        <p:sp>
          <p:nvSpPr>
            <p:cNvPr id="138" name="AutoShape 56"/>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w="9525">
              <a:noFill/>
              <a:miter lim="800000"/>
              <a:headEnd/>
              <a:tailEnd/>
            </a:ln>
            <a:effectLst/>
          </p:spPr>
          <p:txBody>
            <a:bodyPr wrap="none" anchor="ctr"/>
            <a:lstStyle/>
            <a:p>
              <a:endParaRPr lang="zh-CN" altLang="en-US"/>
            </a:p>
          </p:txBody>
        </p:sp>
      </p:grpSp>
      <p:sp>
        <p:nvSpPr>
          <p:cNvPr id="142" name="Text Box 58"/>
          <p:cNvSpPr txBox="1">
            <a:spLocks noChangeArrowheads="1"/>
          </p:cNvSpPr>
          <p:nvPr/>
        </p:nvSpPr>
        <p:spPr bwMode="auto">
          <a:xfrm>
            <a:off x="47236" y="3492378"/>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43" name="Text Box 59"/>
          <p:cNvSpPr txBox="1">
            <a:spLocks noChangeArrowheads="1"/>
          </p:cNvSpPr>
          <p:nvPr/>
        </p:nvSpPr>
        <p:spPr bwMode="auto">
          <a:xfrm>
            <a:off x="1842459" y="3952106"/>
            <a:ext cx="1058303"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3</a:t>
            </a:r>
          </a:p>
        </p:txBody>
      </p:sp>
      <p:sp>
        <p:nvSpPr>
          <p:cNvPr id="144" name="Text Box 60"/>
          <p:cNvSpPr txBox="1">
            <a:spLocks noChangeArrowheads="1"/>
          </p:cNvSpPr>
          <p:nvPr/>
        </p:nvSpPr>
        <p:spPr bwMode="auto">
          <a:xfrm>
            <a:off x="3031516" y="3491991"/>
            <a:ext cx="567784"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30000" dirty="0">
                <a:latin typeface="Arial Narrow" pitchFamily="34" charset="0"/>
                <a:ea typeface="宋体" charset="-122"/>
                <a:cs typeface="Arial" charset="0"/>
              </a:rPr>
              <a:t>+ </a:t>
            </a:r>
          </a:p>
        </p:txBody>
      </p:sp>
      <p:sp>
        <p:nvSpPr>
          <p:cNvPr id="145" name="Text Box 61"/>
          <p:cNvSpPr txBox="1">
            <a:spLocks noChangeArrowheads="1"/>
          </p:cNvSpPr>
          <p:nvPr/>
        </p:nvSpPr>
        <p:spPr bwMode="auto">
          <a:xfrm flipH="1">
            <a:off x="972431" y="3491991"/>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46" name="Text Box 62"/>
          <p:cNvSpPr txBox="1">
            <a:spLocks noChangeArrowheads="1"/>
          </p:cNvSpPr>
          <p:nvPr/>
        </p:nvSpPr>
        <p:spPr bwMode="auto">
          <a:xfrm flipH="1">
            <a:off x="977194" y="4360073"/>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O</a:t>
            </a:r>
          </a:p>
        </p:txBody>
      </p:sp>
      <p:sp>
        <p:nvSpPr>
          <p:cNvPr id="147" name="Text Box 60"/>
          <p:cNvSpPr txBox="1">
            <a:spLocks noChangeArrowheads="1"/>
          </p:cNvSpPr>
          <p:nvPr/>
        </p:nvSpPr>
        <p:spPr bwMode="auto">
          <a:xfrm>
            <a:off x="2807898" y="4360073"/>
            <a:ext cx="1083951"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Times New Roman"/>
                <a:ea typeface="宋体" charset="-122"/>
                <a:cs typeface="Times New Roman"/>
              </a:rPr>
              <a:t>−</a:t>
            </a:r>
            <a:endParaRPr lang="en-US" altLang="zh-CN" sz="2800" b="0" baseline="30000" dirty="0">
              <a:latin typeface="Arial Narrow" pitchFamily="34" charset="0"/>
              <a:ea typeface="宋体" charset="-122"/>
              <a:cs typeface="Arial" charset="0"/>
            </a:endParaRPr>
          </a:p>
        </p:txBody>
      </p:sp>
      <p:grpSp>
        <p:nvGrpSpPr>
          <p:cNvPr id="149" name="组合 114"/>
          <p:cNvGrpSpPr/>
          <p:nvPr/>
        </p:nvGrpSpPr>
        <p:grpSpPr>
          <a:xfrm flipH="1">
            <a:off x="2878626" y="4005059"/>
            <a:ext cx="336838" cy="435857"/>
            <a:chOff x="1786890" y="4869160"/>
            <a:chExt cx="264830" cy="500813"/>
          </a:xfrm>
        </p:grpSpPr>
        <p:sp>
          <p:nvSpPr>
            <p:cNvPr id="150" name="任意多边形 149"/>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51" name="任意多边形 150"/>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sp>
        <p:nvSpPr>
          <p:cNvPr id="153" name="Rectangle 40"/>
          <p:cNvSpPr>
            <a:spLocks noChangeArrowheads="1"/>
          </p:cNvSpPr>
          <p:nvPr/>
        </p:nvSpPr>
        <p:spPr bwMode="auto">
          <a:xfrm>
            <a:off x="3571169" y="5702517"/>
            <a:ext cx="1983235" cy="523220"/>
          </a:xfrm>
          <a:prstGeom prst="rect">
            <a:avLst/>
          </a:prstGeom>
          <a:noFill/>
          <a:ln w="9525">
            <a:noFill/>
            <a:miter lim="800000"/>
            <a:headEnd/>
            <a:tailEnd/>
          </a:ln>
          <a:effectLst/>
        </p:spPr>
        <p:txBody>
          <a:bodyPr wrap="none">
            <a:spAutoFit/>
          </a:bodyPr>
          <a:lstStyle/>
          <a:p>
            <a:pPr algn="l" eaLnBrk="1" hangingPunct="1"/>
            <a:r>
              <a:rPr lang="en-US" altLang="zh-CN" sz="2800" b="1" dirty="0" smtClean="0">
                <a:latin typeface="Arial Narrow" pitchFamily="34" charset="0"/>
                <a:ea typeface="宋体" charset="-122"/>
                <a:cs typeface="Arial" charset="0"/>
              </a:rPr>
              <a:t>H</a:t>
            </a:r>
            <a:r>
              <a:rPr lang="en-US" altLang="zh-CN" sz="2800" b="1" baseline="-25000" dirty="0" smtClean="0">
                <a:latin typeface="Arial Narrow" pitchFamily="34" charset="0"/>
                <a:ea typeface="宋体" charset="-122"/>
                <a:cs typeface="Arial" charset="0"/>
              </a:rPr>
              <a:t>2</a:t>
            </a:r>
            <a:r>
              <a:rPr lang="en-US" altLang="zh-CN" sz="2800" b="1" dirty="0" smtClean="0">
                <a:latin typeface="Arial Narrow" pitchFamily="34" charset="0"/>
                <a:ea typeface="宋体" charset="-122"/>
                <a:cs typeface="Arial" charset="0"/>
              </a:rPr>
              <a:t>O injected</a:t>
            </a:r>
            <a:endParaRPr lang="en-US" altLang="zh-CN" sz="2800" b="1" baseline="30000" dirty="0">
              <a:latin typeface="Arial Narrow" pitchFamily="34" charset="0"/>
              <a:ea typeface="宋体" charset="-122"/>
              <a:cs typeface="Arial" charset="0"/>
            </a:endParaRPr>
          </a:p>
        </p:txBody>
      </p:sp>
      <p:grpSp>
        <p:nvGrpSpPr>
          <p:cNvPr id="154" name="组合 153"/>
          <p:cNvGrpSpPr/>
          <p:nvPr/>
        </p:nvGrpSpPr>
        <p:grpSpPr>
          <a:xfrm>
            <a:off x="1446126" y="4005059"/>
            <a:ext cx="389562" cy="435852"/>
            <a:chOff x="1446126" y="4005069"/>
            <a:chExt cx="389562" cy="435852"/>
          </a:xfrm>
        </p:grpSpPr>
        <p:grpSp>
          <p:nvGrpSpPr>
            <p:cNvPr id="155" name="组合 114"/>
            <p:cNvGrpSpPr/>
            <p:nvPr/>
          </p:nvGrpSpPr>
          <p:grpSpPr>
            <a:xfrm>
              <a:off x="1446126" y="4005069"/>
              <a:ext cx="336838" cy="435852"/>
              <a:chOff x="1786890" y="4869160"/>
              <a:chExt cx="264830" cy="500806"/>
            </a:xfrm>
          </p:grpSpPr>
          <p:sp>
            <p:nvSpPr>
              <p:cNvPr id="157" name="任意多边形 156"/>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sp>
            <p:nvSpPr>
              <p:cNvPr id="158" name="任意多边形 157"/>
              <p:cNvSpPr/>
              <p:nvPr/>
            </p:nvSpPr>
            <p:spPr>
              <a:xfrm flipV="1">
                <a:off x="1786890" y="5115948"/>
                <a:ext cx="264830" cy="254018"/>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none" w="med" len="med"/>
              </a:ln>
              <a:effectLst/>
            </p:spPr>
            <p:txBody>
              <a:bodyPr/>
              <a:lstStyle/>
              <a:p>
                <a:endParaRPr lang="zh-CN" altLang="en-US" sz="2400"/>
              </a:p>
            </p:txBody>
          </p:sp>
        </p:grpSp>
        <p:sp>
          <p:nvSpPr>
            <p:cNvPr id="156" name="Line 83"/>
            <p:cNvSpPr>
              <a:spLocks noChangeShapeType="1"/>
            </p:cNvSpPr>
            <p:nvPr/>
          </p:nvSpPr>
          <p:spPr bwMode="auto">
            <a:xfrm>
              <a:off x="1763688" y="4222995"/>
              <a:ext cx="72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sp>
        <p:nvSpPr>
          <p:cNvPr id="159" name="Line 83"/>
          <p:cNvSpPr>
            <a:spLocks noChangeShapeType="1"/>
          </p:cNvSpPr>
          <p:nvPr/>
        </p:nvSpPr>
        <p:spPr bwMode="auto">
          <a:xfrm>
            <a:off x="687544" y="3731456"/>
            <a:ext cx="3600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nvGrpSpPr>
          <p:cNvPr id="180" name="组合 179"/>
          <p:cNvGrpSpPr/>
          <p:nvPr/>
        </p:nvGrpSpPr>
        <p:grpSpPr>
          <a:xfrm>
            <a:off x="4383108" y="1499190"/>
            <a:ext cx="3303816" cy="949632"/>
            <a:chOff x="4383108" y="1499190"/>
            <a:chExt cx="3303816" cy="949632"/>
          </a:xfrm>
        </p:grpSpPr>
        <p:sp>
          <p:nvSpPr>
            <p:cNvPr id="181" name="Line 65"/>
            <p:cNvSpPr>
              <a:spLocks noChangeShapeType="1"/>
            </p:cNvSpPr>
            <p:nvPr/>
          </p:nvSpPr>
          <p:spPr bwMode="auto">
            <a:xfrm flipV="1">
              <a:off x="4800849" y="1986081"/>
              <a:ext cx="2886075"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82" name="Line 66"/>
            <p:cNvSpPr>
              <a:spLocks noChangeShapeType="1"/>
            </p:cNvSpPr>
            <p:nvPr/>
          </p:nvSpPr>
          <p:spPr bwMode="auto">
            <a:xfrm flipV="1">
              <a:off x="5378699"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83" name="Line 67"/>
            <p:cNvSpPr>
              <a:spLocks noChangeShapeType="1"/>
            </p:cNvSpPr>
            <p:nvPr/>
          </p:nvSpPr>
          <p:spPr bwMode="auto">
            <a:xfrm flipV="1">
              <a:off x="7471024" y="1862622"/>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84" name="Text Box 68"/>
            <p:cNvSpPr txBox="1">
              <a:spLocks noChangeArrowheads="1"/>
            </p:cNvSpPr>
            <p:nvPr/>
          </p:nvSpPr>
          <p:spPr bwMode="auto">
            <a:xfrm>
              <a:off x="5636960" y="1499190"/>
              <a:ext cx="1499128" cy="461665"/>
            </a:xfrm>
            <a:prstGeom prst="rect">
              <a:avLst/>
            </a:prstGeom>
            <a:noFill/>
            <a:ln w="9525">
              <a:noFill/>
              <a:miter lim="800000"/>
              <a:headEnd/>
              <a:tailEnd/>
            </a:ln>
            <a:effectLst/>
          </p:spPr>
          <p:txBody>
            <a:bodyPr wrap="none">
              <a:spAutoFit/>
            </a:bodyPr>
            <a:lstStyle/>
            <a:p>
              <a:pPr algn="l" eaLnBrk="1" hangingPunct="1"/>
              <a:r>
                <a:rPr lang="en-US" altLang="zh-CN" sz="2400" b="0" dirty="0" smtClean="0">
                  <a:latin typeface="Arial Narrow" pitchFamily="34" charset="0"/>
                  <a:ea typeface="宋体" charset="-122"/>
                  <a:cs typeface="Arial" charset="0"/>
                </a:rPr>
                <a:t>CO</a:t>
              </a:r>
              <a:r>
                <a:rPr lang="en-US" altLang="zh-CN" sz="2400" b="0" baseline="-25000" dirty="0" smtClean="0">
                  <a:latin typeface="Arial Narrow" pitchFamily="34" charset="0"/>
                  <a:ea typeface="宋体" charset="-122"/>
                  <a:cs typeface="Arial" charset="0"/>
                </a:rPr>
                <a:t>2</a:t>
              </a:r>
              <a:r>
                <a:rPr lang="en-US" altLang="zh-CN" sz="2400" b="0" dirty="0" smtClean="0">
                  <a:latin typeface="Arial Narrow" pitchFamily="34" charset="0"/>
                  <a:ea typeface="宋体" charset="-122"/>
                  <a:cs typeface="Arial" charset="0"/>
                </a:rPr>
                <a:t>/HCO</a:t>
              </a:r>
              <a:r>
                <a:rPr lang="en-US" altLang="zh-CN" sz="2400" b="0" baseline="-25000" dirty="0" smtClean="0">
                  <a:latin typeface="Arial Narrow" pitchFamily="34" charset="0"/>
                  <a:ea typeface="宋体" charset="-122"/>
                  <a:cs typeface="Arial" charset="0"/>
                </a:rPr>
                <a:t>3</a:t>
              </a:r>
              <a:r>
                <a:rPr lang="en-US" altLang="zh-CN" sz="2400" b="0" baseline="30000" dirty="0" smtClean="0">
                  <a:latin typeface="Times New Roman"/>
                  <a:ea typeface="宋体" charset="-122"/>
                  <a:cs typeface="Times New Roman"/>
                </a:rPr>
                <a:t>−</a:t>
              </a:r>
              <a:endParaRPr lang="en-US" altLang="zh-CN" sz="2400" b="0" baseline="30000" dirty="0">
                <a:latin typeface="Arial Narrow" pitchFamily="34" charset="0"/>
                <a:ea typeface="宋体" charset="-122"/>
                <a:cs typeface="Arial" charset="0"/>
              </a:endParaRPr>
            </a:p>
          </p:txBody>
        </p:sp>
        <p:sp>
          <p:nvSpPr>
            <p:cNvPr id="185" name="Text Box 69"/>
            <p:cNvSpPr txBox="1">
              <a:spLocks noChangeArrowheads="1"/>
            </p:cNvSpPr>
            <p:nvPr/>
          </p:nvSpPr>
          <p:spPr bwMode="auto">
            <a:xfrm>
              <a:off x="6386584" y="1943270"/>
              <a:ext cx="720069" cy="461665"/>
            </a:xfrm>
            <a:prstGeom prst="rect">
              <a:avLst/>
            </a:prstGeom>
            <a:noFill/>
            <a:ln w="9525">
              <a:noFill/>
              <a:miter lim="800000"/>
              <a:headEnd/>
              <a:tailEnd/>
            </a:ln>
            <a:effectLst/>
          </p:spPr>
          <p:txBody>
            <a:bodyPr wrap="none">
              <a:spAutoFit/>
            </a:bodyPr>
            <a:lstStyle/>
            <a:p>
              <a:pPr algn="l" eaLnBrk="1" hangingPunct="1"/>
              <a:r>
                <a:rPr lang="en-US" altLang="zh-CN" sz="2400" b="0">
                  <a:latin typeface="Arial Narrow" pitchFamily="34" charset="0"/>
                  <a:ea typeface="宋体" charset="-122"/>
                  <a:cs typeface="Arial" charset="0"/>
                </a:rPr>
                <a:t>0 Na</a:t>
              </a:r>
            </a:p>
          </p:txBody>
        </p:sp>
        <p:grpSp>
          <p:nvGrpSpPr>
            <p:cNvPr id="186" name="组合 123"/>
            <p:cNvGrpSpPr/>
            <p:nvPr/>
          </p:nvGrpSpPr>
          <p:grpSpPr>
            <a:xfrm>
              <a:off x="6425941" y="2232822"/>
              <a:ext cx="698500" cy="216000"/>
              <a:chOff x="6515393" y="2086248"/>
              <a:chExt cx="698500" cy="216000"/>
            </a:xfrm>
          </p:grpSpPr>
          <p:sp>
            <p:nvSpPr>
              <p:cNvPr id="188" name="Line 71"/>
              <p:cNvSpPr>
                <a:spLocks noChangeShapeType="1"/>
              </p:cNvSpPr>
              <p:nvPr/>
            </p:nvSpPr>
            <p:spPr bwMode="auto">
              <a:xfrm flipV="1">
                <a:off x="6515393" y="2194248"/>
                <a:ext cx="698500"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89" name="Line 72"/>
              <p:cNvSpPr>
                <a:spLocks noChangeShapeType="1"/>
              </p:cNvSpPr>
              <p:nvPr/>
            </p:nvSpPr>
            <p:spPr bwMode="auto">
              <a:xfrm flipV="1">
                <a:off x="6516981"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90" name="Line 73"/>
              <p:cNvSpPr>
                <a:spLocks noChangeShapeType="1"/>
              </p:cNvSpPr>
              <p:nvPr/>
            </p:nvSpPr>
            <p:spPr bwMode="auto">
              <a:xfrm flipV="1">
                <a:off x="7210718"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grpSp>
        <p:sp>
          <p:nvSpPr>
            <p:cNvPr id="187" name="Text Box 74"/>
            <p:cNvSpPr txBox="1">
              <a:spLocks noChangeArrowheads="1"/>
            </p:cNvSpPr>
            <p:nvPr/>
          </p:nvSpPr>
          <p:spPr bwMode="auto">
            <a:xfrm>
              <a:off x="4383108" y="1499190"/>
              <a:ext cx="1040670" cy="461665"/>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HEPES</a:t>
              </a:r>
            </a:p>
          </p:txBody>
        </p:sp>
      </p:grpSp>
    </p:spTree>
    <p:extLst>
      <p:ext uri="{BB962C8B-B14F-4D97-AF65-F5344CB8AC3E}">
        <p14:creationId xmlns="" xmlns:p14="http://schemas.microsoft.com/office/powerpoint/2010/main" val="2392437258"/>
      </p:ext>
    </p:extLst>
  </p:cSld>
  <p:clrMapOvr>
    <a:masterClrMapping/>
  </p:clrMapOvr>
  <p:transition advTm="2746"/>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20"/>
          <p:cNvGrpSpPr/>
          <p:nvPr/>
        </p:nvGrpSpPr>
        <p:grpSpPr>
          <a:xfrm>
            <a:off x="766581" y="3143248"/>
            <a:ext cx="7746241" cy="3129480"/>
            <a:chOff x="695143" y="3429000"/>
            <a:chExt cx="7746241" cy="3129480"/>
          </a:xfrm>
        </p:grpSpPr>
        <p:sp>
          <p:nvSpPr>
            <p:cNvPr id="8688" name="Text Box 496"/>
            <p:cNvSpPr txBox="1">
              <a:spLocks noChangeArrowheads="1"/>
            </p:cNvSpPr>
            <p:nvPr/>
          </p:nvSpPr>
          <p:spPr bwMode="auto">
            <a:xfrm>
              <a:off x="8060384" y="5503399"/>
              <a:ext cx="381000" cy="294118"/>
            </a:xfrm>
            <a:prstGeom prst="rect">
              <a:avLst/>
            </a:prstGeom>
            <a:noFill/>
            <a:ln w="9525">
              <a:noFill/>
              <a:miter lim="800000"/>
              <a:headEnd/>
              <a:tailEnd/>
            </a:ln>
            <a:effectLst/>
          </p:spPr>
          <p:txBody>
            <a:bodyPr wrap="none">
              <a:spAutoFit/>
            </a:bodyPr>
            <a:lstStyle/>
            <a:p>
              <a:r>
                <a:rPr lang="en-US" altLang="zh-CN" b="1">
                  <a:latin typeface="Arial Narrow" pitchFamily="34" charset="0"/>
                </a:rPr>
                <a:t>Ct</a:t>
              </a:r>
            </a:p>
          </p:txBody>
        </p:sp>
        <p:sp>
          <p:nvSpPr>
            <p:cNvPr id="8558" name="Text Box 366"/>
            <p:cNvSpPr txBox="1">
              <a:spLocks noChangeArrowheads="1"/>
            </p:cNvSpPr>
            <p:nvPr/>
          </p:nvSpPr>
          <p:spPr bwMode="auto">
            <a:xfrm>
              <a:off x="4830079" y="3969486"/>
              <a:ext cx="492443" cy="271534"/>
            </a:xfrm>
            <a:prstGeom prst="rect">
              <a:avLst/>
            </a:prstGeom>
            <a:noFill/>
            <a:ln w="9525">
              <a:noFill/>
              <a:miter lim="800000"/>
              <a:headEnd/>
              <a:tailEnd/>
            </a:ln>
            <a:effectLst/>
          </p:spPr>
          <p:txBody>
            <a:bodyPr wrap="none">
              <a:spAutoFit/>
            </a:bodyPr>
            <a:lstStyle/>
            <a:p>
              <a:r>
                <a:rPr lang="en-US" altLang="zh-CN" sz="1600" b="1" dirty="0">
                  <a:latin typeface="Arial Narrow" pitchFamily="34" charset="0"/>
                  <a:cs typeface="Arial" charset="0"/>
                </a:rPr>
                <a:t>EL4</a:t>
              </a:r>
            </a:p>
          </p:txBody>
        </p:sp>
        <p:sp>
          <p:nvSpPr>
            <p:cNvPr id="8685" name="AutoShape 493"/>
            <p:cNvSpPr>
              <a:spLocks/>
            </p:cNvSpPr>
            <p:nvPr/>
          </p:nvSpPr>
          <p:spPr bwMode="auto">
            <a:xfrm>
              <a:off x="1024337" y="5238766"/>
              <a:ext cx="228600" cy="1319714"/>
            </a:xfrm>
            <a:prstGeom prst="leftBrace">
              <a:avLst>
                <a:gd name="adj1" fmla="val 31111"/>
                <a:gd name="adj2" fmla="val 50000"/>
              </a:avLst>
            </a:prstGeom>
            <a:noFill/>
            <a:ln w="19050">
              <a:solidFill>
                <a:schemeClr val="bg1">
                  <a:lumMod val="50000"/>
                </a:schemeClr>
              </a:solidFill>
              <a:round/>
              <a:headEnd/>
              <a:tailEnd/>
            </a:ln>
            <a:effectLst/>
          </p:spPr>
          <p:txBody>
            <a:bodyPr wrap="none" anchor="ctr"/>
            <a:lstStyle/>
            <a:p>
              <a:endParaRPr lang="zh-CN" altLang="en-US"/>
            </a:p>
          </p:txBody>
        </p:sp>
        <p:sp>
          <p:nvSpPr>
            <p:cNvPr id="8686" name="Text Box 494"/>
            <p:cNvSpPr txBox="1">
              <a:spLocks noChangeArrowheads="1"/>
            </p:cNvSpPr>
            <p:nvPr/>
          </p:nvSpPr>
          <p:spPr bwMode="auto">
            <a:xfrm>
              <a:off x="695143" y="5751564"/>
              <a:ext cx="381000" cy="294119"/>
            </a:xfrm>
            <a:prstGeom prst="rect">
              <a:avLst/>
            </a:prstGeom>
            <a:noFill/>
            <a:ln w="9525">
              <a:noFill/>
              <a:miter lim="800000"/>
              <a:headEnd/>
              <a:tailEnd/>
            </a:ln>
            <a:effectLst/>
          </p:spPr>
          <p:txBody>
            <a:bodyPr wrap="none">
              <a:spAutoFit/>
            </a:bodyPr>
            <a:lstStyle/>
            <a:p>
              <a:r>
                <a:rPr lang="en-US" altLang="zh-CN" b="1">
                  <a:latin typeface="Arial Narrow" pitchFamily="34" charset="0"/>
                </a:rPr>
                <a:t>Nt</a:t>
              </a:r>
            </a:p>
          </p:txBody>
        </p:sp>
        <p:sp>
          <p:nvSpPr>
            <p:cNvPr id="8687" name="AutoShape 495"/>
            <p:cNvSpPr>
              <a:spLocks/>
            </p:cNvSpPr>
            <p:nvPr/>
          </p:nvSpPr>
          <p:spPr bwMode="auto">
            <a:xfrm flipH="1">
              <a:off x="7902904" y="5258171"/>
              <a:ext cx="228600" cy="808458"/>
            </a:xfrm>
            <a:prstGeom prst="leftBrace">
              <a:avLst>
                <a:gd name="adj1" fmla="val 31473"/>
                <a:gd name="adj2" fmla="val 50000"/>
              </a:avLst>
            </a:prstGeom>
            <a:noFill/>
            <a:ln w="19050">
              <a:solidFill>
                <a:schemeClr val="bg1">
                  <a:lumMod val="50000"/>
                </a:schemeClr>
              </a:solidFill>
              <a:round/>
              <a:headEnd/>
              <a:tailEnd/>
            </a:ln>
            <a:effectLst/>
          </p:spPr>
          <p:txBody>
            <a:bodyPr wrap="none" anchor="ctr"/>
            <a:lstStyle/>
            <a:p>
              <a:endParaRPr lang="zh-CN" altLang="en-US"/>
            </a:p>
          </p:txBody>
        </p:sp>
        <p:grpSp>
          <p:nvGrpSpPr>
            <p:cNvPr id="3" name="组合 9"/>
            <p:cNvGrpSpPr/>
            <p:nvPr/>
          </p:nvGrpSpPr>
          <p:grpSpPr>
            <a:xfrm>
              <a:off x="775417" y="4590687"/>
              <a:ext cx="7589838" cy="575505"/>
              <a:chOff x="733362" y="2544763"/>
              <a:chExt cx="7589838" cy="717550"/>
            </a:xfrm>
          </p:grpSpPr>
          <p:sp>
            <p:nvSpPr>
              <p:cNvPr id="8198" name="Freeform 6"/>
              <p:cNvSpPr>
                <a:spLocks/>
              </p:cNvSpPr>
              <p:nvPr/>
            </p:nvSpPr>
            <p:spPr bwMode="auto">
              <a:xfrm rot="21182823">
                <a:off x="28288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199" name="Freeform 7"/>
              <p:cNvSpPr>
                <a:spLocks/>
              </p:cNvSpPr>
              <p:nvPr/>
            </p:nvSpPr>
            <p:spPr bwMode="auto">
              <a:xfrm rot="20342823">
                <a:off x="28733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00" name="Freeform 8"/>
              <p:cNvSpPr>
                <a:spLocks/>
              </p:cNvSpPr>
              <p:nvPr/>
            </p:nvSpPr>
            <p:spPr bwMode="auto">
              <a:xfrm rot="21182823">
                <a:off x="29685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01" name="Freeform 9"/>
              <p:cNvSpPr>
                <a:spLocks/>
              </p:cNvSpPr>
              <p:nvPr/>
            </p:nvSpPr>
            <p:spPr bwMode="auto">
              <a:xfrm rot="20342823">
                <a:off x="30130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02" name="Freeform 10"/>
              <p:cNvSpPr>
                <a:spLocks/>
              </p:cNvSpPr>
              <p:nvPr/>
            </p:nvSpPr>
            <p:spPr bwMode="auto">
              <a:xfrm rot="21182823">
                <a:off x="31050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3" name="Freeform 11"/>
              <p:cNvSpPr>
                <a:spLocks/>
              </p:cNvSpPr>
              <p:nvPr/>
            </p:nvSpPr>
            <p:spPr bwMode="auto">
              <a:xfrm rot="20342823">
                <a:off x="31495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4" name="Freeform 12"/>
              <p:cNvSpPr>
                <a:spLocks/>
              </p:cNvSpPr>
              <p:nvPr/>
            </p:nvSpPr>
            <p:spPr bwMode="auto">
              <a:xfrm rot="21182823">
                <a:off x="32447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5" name="Freeform 13"/>
              <p:cNvSpPr>
                <a:spLocks/>
              </p:cNvSpPr>
              <p:nvPr/>
            </p:nvSpPr>
            <p:spPr bwMode="auto">
              <a:xfrm rot="20342823">
                <a:off x="32892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6" name="Freeform 14"/>
              <p:cNvSpPr>
                <a:spLocks/>
              </p:cNvSpPr>
              <p:nvPr/>
            </p:nvSpPr>
            <p:spPr bwMode="auto">
              <a:xfrm rot="21182823">
                <a:off x="3379725"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7" name="Freeform 15"/>
              <p:cNvSpPr>
                <a:spLocks/>
              </p:cNvSpPr>
              <p:nvPr/>
            </p:nvSpPr>
            <p:spPr bwMode="auto">
              <a:xfrm rot="20342823">
                <a:off x="34241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8" name="Freeform 16"/>
              <p:cNvSpPr>
                <a:spLocks/>
              </p:cNvSpPr>
              <p:nvPr/>
            </p:nvSpPr>
            <p:spPr bwMode="auto">
              <a:xfrm rot="21182823">
                <a:off x="35210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9" name="Freeform 17"/>
              <p:cNvSpPr>
                <a:spLocks/>
              </p:cNvSpPr>
              <p:nvPr/>
            </p:nvSpPr>
            <p:spPr bwMode="auto">
              <a:xfrm rot="20342823">
                <a:off x="35638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0" name="Freeform 18"/>
              <p:cNvSpPr>
                <a:spLocks/>
              </p:cNvSpPr>
              <p:nvPr/>
            </p:nvSpPr>
            <p:spPr bwMode="auto">
              <a:xfrm rot="21182823">
                <a:off x="20017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1" name="Freeform 19"/>
              <p:cNvSpPr>
                <a:spLocks/>
              </p:cNvSpPr>
              <p:nvPr/>
            </p:nvSpPr>
            <p:spPr bwMode="auto">
              <a:xfrm rot="20342823">
                <a:off x="20462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2" name="Freeform 20"/>
              <p:cNvSpPr>
                <a:spLocks/>
              </p:cNvSpPr>
              <p:nvPr/>
            </p:nvSpPr>
            <p:spPr bwMode="auto">
              <a:xfrm rot="21182823">
                <a:off x="21414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3" name="Freeform 21"/>
              <p:cNvSpPr>
                <a:spLocks/>
              </p:cNvSpPr>
              <p:nvPr/>
            </p:nvSpPr>
            <p:spPr bwMode="auto">
              <a:xfrm rot="20342823">
                <a:off x="21859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4" name="Freeform 22"/>
              <p:cNvSpPr>
                <a:spLocks/>
              </p:cNvSpPr>
              <p:nvPr/>
            </p:nvSpPr>
            <p:spPr bwMode="auto">
              <a:xfrm rot="21182823">
                <a:off x="22780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5" name="Freeform 23"/>
              <p:cNvSpPr>
                <a:spLocks/>
              </p:cNvSpPr>
              <p:nvPr/>
            </p:nvSpPr>
            <p:spPr bwMode="auto">
              <a:xfrm rot="20342823">
                <a:off x="23208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6" name="Freeform 24"/>
              <p:cNvSpPr>
                <a:spLocks/>
              </p:cNvSpPr>
              <p:nvPr/>
            </p:nvSpPr>
            <p:spPr bwMode="auto">
              <a:xfrm rot="21182823">
                <a:off x="24177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7" name="Freeform 25"/>
              <p:cNvSpPr>
                <a:spLocks/>
              </p:cNvSpPr>
              <p:nvPr/>
            </p:nvSpPr>
            <p:spPr bwMode="auto">
              <a:xfrm rot="20342823">
                <a:off x="24605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18" name="Freeform 26"/>
              <p:cNvSpPr>
                <a:spLocks/>
              </p:cNvSpPr>
              <p:nvPr/>
            </p:nvSpPr>
            <p:spPr bwMode="auto">
              <a:xfrm rot="21182823">
                <a:off x="25526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19" name="Freeform 27"/>
              <p:cNvSpPr>
                <a:spLocks/>
              </p:cNvSpPr>
              <p:nvPr/>
            </p:nvSpPr>
            <p:spPr bwMode="auto">
              <a:xfrm rot="20342823">
                <a:off x="25970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20" name="Freeform 28"/>
              <p:cNvSpPr>
                <a:spLocks/>
              </p:cNvSpPr>
              <p:nvPr/>
            </p:nvSpPr>
            <p:spPr bwMode="auto">
              <a:xfrm rot="21182823">
                <a:off x="26923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1" name="Freeform 29"/>
              <p:cNvSpPr>
                <a:spLocks/>
              </p:cNvSpPr>
              <p:nvPr/>
            </p:nvSpPr>
            <p:spPr bwMode="auto">
              <a:xfrm rot="20342823">
                <a:off x="27367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4" name="Freeform 32"/>
              <p:cNvSpPr>
                <a:spLocks/>
              </p:cNvSpPr>
              <p:nvPr/>
            </p:nvSpPr>
            <p:spPr bwMode="auto">
              <a:xfrm rot="21182823">
                <a:off x="13143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5" name="Freeform 33"/>
              <p:cNvSpPr>
                <a:spLocks/>
              </p:cNvSpPr>
              <p:nvPr/>
            </p:nvSpPr>
            <p:spPr bwMode="auto">
              <a:xfrm rot="20342823">
                <a:off x="13572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6" name="Freeform 34"/>
              <p:cNvSpPr>
                <a:spLocks/>
              </p:cNvSpPr>
              <p:nvPr/>
            </p:nvSpPr>
            <p:spPr bwMode="auto">
              <a:xfrm rot="21182823">
                <a:off x="14493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7" name="Freeform 35"/>
              <p:cNvSpPr>
                <a:spLocks/>
              </p:cNvSpPr>
              <p:nvPr/>
            </p:nvSpPr>
            <p:spPr bwMode="auto">
              <a:xfrm rot="20342823">
                <a:off x="14937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8" name="Freeform 36"/>
              <p:cNvSpPr>
                <a:spLocks/>
              </p:cNvSpPr>
              <p:nvPr/>
            </p:nvSpPr>
            <p:spPr bwMode="auto">
              <a:xfrm rot="21182823">
                <a:off x="15890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9" name="Freeform 37"/>
              <p:cNvSpPr>
                <a:spLocks/>
              </p:cNvSpPr>
              <p:nvPr/>
            </p:nvSpPr>
            <p:spPr bwMode="auto">
              <a:xfrm rot="20342823">
                <a:off x="16334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0" name="Freeform 38"/>
              <p:cNvSpPr>
                <a:spLocks/>
              </p:cNvSpPr>
              <p:nvPr/>
            </p:nvSpPr>
            <p:spPr bwMode="auto">
              <a:xfrm rot="21182823">
                <a:off x="17255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1" name="Freeform 39"/>
              <p:cNvSpPr>
                <a:spLocks/>
              </p:cNvSpPr>
              <p:nvPr/>
            </p:nvSpPr>
            <p:spPr bwMode="auto">
              <a:xfrm rot="20342823">
                <a:off x="17700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2" name="Freeform 40"/>
              <p:cNvSpPr>
                <a:spLocks/>
              </p:cNvSpPr>
              <p:nvPr/>
            </p:nvSpPr>
            <p:spPr bwMode="auto">
              <a:xfrm rot="21182823">
                <a:off x="18652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3" name="Freeform 41"/>
              <p:cNvSpPr>
                <a:spLocks/>
              </p:cNvSpPr>
              <p:nvPr/>
            </p:nvSpPr>
            <p:spPr bwMode="auto">
              <a:xfrm rot="20342823">
                <a:off x="19097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4" name="Freeform 42"/>
              <p:cNvSpPr>
                <a:spLocks/>
              </p:cNvSpPr>
              <p:nvPr/>
            </p:nvSpPr>
            <p:spPr bwMode="auto">
              <a:xfrm rot="21182823">
                <a:off x="53117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35" name="Freeform 43"/>
              <p:cNvSpPr>
                <a:spLocks/>
              </p:cNvSpPr>
              <p:nvPr/>
            </p:nvSpPr>
            <p:spPr bwMode="auto">
              <a:xfrm rot="20342823">
                <a:off x="53561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36" name="Freeform 44"/>
              <p:cNvSpPr>
                <a:spLocks/>
              </p:cNvSpPr>
              <p:nvPr/>
            </p:nvSpPr>
            <p:spPr bwMode="auto">
              <a:xfrm rot="21182823">
                <a:off x="54514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7" name="Freeform 45"/>
              <p:cNvSpPr>
                <a:spLocks/>
              </p:cNvSpPr>
              <p:nvPr/>
            </p:nvSpPr>
            <p:spPr bwMode="auto">
              <a:xfrm rot="20342823">
                <a:off x="54958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8" name="Freeform 46"/>
              <p:cNvSpPr>
                <a:spLocks/>
              </p:cNvSpPr>
              <p:nvPr/>
            </p:nvSpPr>
            <p:spPr bwMode="auto">
              <a:xfrm rot="21182823">
                <a:off x="5586350"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9" name="Freeform 47"/>
              <p:cNvSpPr>
                <a:spLocks/>
              </p:cNvSpPr>
              <p:nvPr/>
            </p:nvSpPr>
            <p:spPr bwMode="auto">
              <a:xfrm rot="20342823">
                <a:off x="56308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0" name="Freeform 48"/>
              <p:cNvSpPr>
                <a:spLocks/>
              </p:cNvSpPr>
              <p:nvPr/>
            </p:nvSpPr>
            <p:spPr bwMode="auto">
              <a:xfrm rot="21182823">
                <a:off x="5726050"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1" name="Freeform 49"/>
              <p:cNvSpPr>
                <a:spLocks/>
              </p:cNvSpPr>
              <p:nvPr/>
            </p:nvSpPr>
            <p:spPr bwMode="auto">
              <a:xfrm rot="20342823">
                <a:off x="57705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2" name="Freeform 50"/>
              <p:cNvSpPr>
                <a:spLocks/>
              </p:cNvSpPr>
              <p:nvPr/>
            </p:nvSpPr>
            <p:spPr bwMode="auto">
              <a:xfrm rot="21182823">
                <a:off x="58625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3" name="Freeform 51"/>
              <p:cNvSpPr>
                <a:spLocks/>
              </p:cNvSpPr>
              <p:nvPr/>
            </p:nvSpPr>
            <p:spPr bwMode="auto">
              <a:xfrm rot="20342823">
                <a:off x="59070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4" name="Freeform 52"/>
              <p:cNvSpPr>
                <a:spLocks/>
              </p:cNvSpPr>
              <p:nvPr/>
            </p:nvSpPr>
            <p:spPr bwMode="auto">
              <a:xfrm rot="21182823">
                <a:off x="60022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45" name="Freeform 53"/>
              <p:cNvSpPr>
                <a:spLocks/>
              </p:cNvSpPr>
              <p:nvPr/>
            </p:nvSpPr>
            <p:spPr bwMode="auto">
              <a:xfrm rot="20342823">
                <a:off x="60467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46" name="Freeform 54"/>
              <p:cNvSpPr>
                <a:spLocks/>
              </p:cNvSpPr>
              <p:nvPr/>
            </p:nvSpPr>
            <p:spPr bwMode="auto">
              <a:xfrm rot="21182823">
                <a:off x="4483037" y="2678113"/>
                <a:ext cx="49213"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7" name="Freeform 55"/>
              <p:cNvSpPr>
                <a:spLocks/>
              </p:cNvSpPr>
              <p:nvPr/>
            </p:nvSpPr>
            <p:spPr bwMode="auto">
              <a:xfrm rot="20342823">
                <a:off x="45274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8" name="Freeform 56"/>
              <p:cNvSpPr>
                <a:spLocks/>
              </p:cNvSpPr>
              <p:nvPr/>
            </p:nvSpPr>
            <p:spPr bwMode="auto">
              <a:xfrm rot="21182823">
                <a:off x="46243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9" name="Freeform 57"/>
              <p:cNvSpPr>
                <a:spLocks/>
              </p:cNvSpPr>
              <p:nvPr/>
            </p:nvSpPr>
            <p:spPr bwMode="auto">
              <a:xfrm rot="20342823">
                <a:off x="46671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0" name="Freeform 58"/>
              <p:cNvSpPr>
                <a:spLocks/>
              </p:cNvSpPr>
              <p:nvPr/>
            </p:nvSpPr>
            <p:spPr bwMode="auto">
              <a:xfrm rot="21182823">
                <a:off x="47592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1" name="Freeform 59"/>
              <p:cNvSpPr>
                <a:spLocks/>
              </p:cNvSpPr>
              <p:nvPr/>
            </p:nvSpPr>
            <p:spPr bwMode="auto">
              <a:xfrm rot="20342823">
                <a:off x="48037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2" name="Freeform 60"/>
              <p:cNvSpPr>
                <a:spLocks/>
              </p:cNvSpPr>
              <p:nvPr/>
            </p:nvSpPr>
            <p:spPr bwMode="auto">
              <a:xfrm rot="21182823">
                <a:off x="48989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3" name="Freeform 61"/>
              <p:cNvSpPr>
                <a:spLocks/>
              </p:cNvSpPr>
              <p:nvPr/>
            </p:nvSpPr>
            <p:spPr bwMode="auto">
              <a:xfrm rot="20342823">
                <a:off x="49434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4" name="Freeform 62"/>
              <p:cNvSpPr>
                <a:spLocks/>
              </p:cNvSpPr>
              <p:nvPr/>
            </p:nvSpPr>
            <p:spPr bwMode="auto">
              <a:xfrm rot="21182823">
                <a:off x="50354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5" name="Freeform 63"/>
              <p:cNvSpPr>
                <a:spLocks/>
              </p:cNvSpPr>
              <p:nvPr/>
            </p:nvSpPr>
            <p:spPr bwMode="auto">
              <a:xfrm rot="20342823">
                <a:off x="50799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6" name="Freeform 64"/>
              <p:cNvSpPr>
                <a:spLocks/>
              </p:cNvSpPr>
              <p:nvPr/>
            </p:nvSpPr>
            <p:spPr bwMode="auto">
              <a:xfrm rot="21182823">
                <a:off x="51751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7" name="Freeform 65"/>
              <p:cNvSpPr>
                <a:spLocks/>
              </p:cNvSpPr>
              <p:nvPr/>
            </p:nvSpPr>
            <p:spPr bwMode="auto">
              <a:xfrm rot="20342823">
                <a:off x="52196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58" name="Freeform 66"/>
              <p:cNvSpPr>
                <a:spLocks/>
              </p:cNvSpPr>
              <p:nvPr/>
            </p:nvSpPr>
            <p:spPr bwMode="auto">
              <a:xfrm rot="21182823">
                <a:off x="36559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9" name="Freeform 67"/>
              <p:cNvSpPr>
                <a:spLocks/>
              </p:cNvSpPr>
              <p:nvPr/>
            </p:nvSpPr>
            <p:spPr bwMode="auto">
              <a:xfrm rot="20342823">
                <a:off x="37004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0" name="Freeform 68"/>
              <p:cNvSpPr>
                <a:spLocks/>
              </p:cNvSpPr>
              <p:nvPr/>
            </p:nvSpPr>
            <p:spPr bwMode="auto">
              <a:xfrm rot="21182823">
                <a:off x="37956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1" name="Freeform 69"/>
              <p:cNvSpPr>
                <a:spLocks/>
              </p:cNvSpPr>
              <p:nvPr/>
            </p:nvSpPr>
            <p:spPr bwMode="auto">
              <a:xfrm rot="20342823">
                <a:off x="38401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2" name="Freeform 70"/>
              <p:cNvSpPr>
                <a:spLocks/>
              </p:cNvSpPr>
              <p:nvPr/>
            </p:nvSpPr>
            <p:spPr bwMode="auto">
              <a:xfrm rot="21182823">
                <a:off x="39321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3" name="Freeform 71"/>
              <p:cNvSpPr>
                <a:spLocks/>
              </p:cNvSpPr>
              <p:nvPr/>
            </p:nvSpPr>
            <p:spPr bwMode="auto">
              <a:xfrm rot="20342823">
                <a:off x="39766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4" name="Freeform 72"/>
              <p:cNvSpPr>
                <a:spLocks/>
              </p:cNvSpPr>
              <p:nvPr/>
            </p:nvSpPr>
            <p:spPr bwMode="auto">
              <a:xfrm rot="21182823">
                <a:off x="40718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65" name="Freeform 73"/>
              <p:cNvSpPr>
                <a:spLocks/>
              </p:cNvSpPr>
              <p:nvPr/>
            </p:nvSpPr>
            <p:spPr bwMode="auto">
              <a:xfrm rot="20342823">
                <a:off x="41163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66" name="Freeform 74"/>
              <p:cNvSpPr>
                <a:spLocks/>
              </p:cNvSpPr>
              <p:nvPr/>
            </p:nvSpPr>
            <p:spPr bwMode="auto">
              <a:xfrm rot="21182823">
                <a:off x="42084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67" name="Freeform 75"/>
              <p:cNvSpPr>
                <a:spLocks/>
              </p:cNvSpPr>
              <p:nvPr/>
            </p:nvSpPr>
            <p:spPr bwMode="auto">
              <a:xfrm rot="20342823">
                <a:off x="42528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8" name="Freeform 76"/>
              <p:cNvSpPr>
                <a:spLocks/>
              </p:cNvSpPr>
              <p:nvPr/>
            </p:nvSpPr>
            <p:spPr bwMode="auto">
              <a:xfrm rot="21182823">
                <a:off x="43481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9" name="Freeform 77"/>
              <p:cNvSpPr>
                <a:spLocks/>
              </p:cNvSpPr>
              <p:nvPr/>
            </p:nvSpPr>
            <p:spPr bwMode="auto">
              <a:xfrm rot="20342823">
                <a:off x="43925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0" name="Freeform 78"/>
              <p:cNvSpPr>
                <a:spLocks/>
              </p:cNvSpPr>
              <p:nvPr/>
            </p:nvSpPr>
            <p:spPr bwMode="auto">
              <a:xfrm rot="21182823">
                <a:off x="7792975"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1" name="Freeform 79"/>
              <p:cNvSpPr>
                <a:spLocks/>
              </p:cNvSpPr>
              <p:nvPr/>
            </p:nvSpPr>
            <p:spPr bwMode="auto">
              <a:xfrm rot="20342823">
                <a:off x="78374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2" name="Freeform 80"/>
              <p:cNvSpPr>
                <a:spLocks/>
              </p:cNvSpPr>
              <p:nvPr/>
            </p:nvSpPr>
            <p:spPr bwMode="auto">
              <a:xfrm rot="21182823">
                <a:off x="7932675"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3" name="Freeform 81"/>
              <p:cNvSpPr>
                <a:spLocks/>
              </p:cNvSpPr>
              <p:nvPr/>
            </p:nvSpPr>
            <p:spPr bwMode="auto">
              <a:xfrm rot="20342823">
                <a:off x="79771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4" name="Freeform 82"/>
              <p:cNvSpPr>
                <a:spLocks/>
              </p:cNvSpPr>
              <p:nvPr/>
            </p:nvSpPr>
            <p:spPr bwMode="auto">
              <a:xfrm rot="21182823">
                <a:off x="80692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5" name="Freeform 83"/>
              <p:cNvSpPr>
                <a:spLocks/>
              </p:cNvSpPr>
              <p:nvPr/>
            </p:nvSpPr>
            <p:spPr bwMode="auto">
              <a:xfrm rot="20342823">
                <a:off x="81136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6" name="Freeform 84"/>
              <p:cNvSpPr>
                <a:spLocks/>
              </p:cNvSpPr>
              <p:nvPr/>
            </p:nvSpPr>
            <p:spPr bwMode="auto">
              <a:xfrm rot="21182823">
                <a:off x="82089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7" name="Freeform 85"/>
              <p:cNvSpPr>
                <a:spLocks/>
              </p:cNvSpPr>
              <p:nvPr/>
            </p:nvSpPr>
            <p:spPr bwMode="auto">
              <a:xfrm rot="20342823">
                <a:off x="82533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8" name="Freeform 86"/>
              <p:cNvSpPr>
                <a:spLocks/>
              </p:cNvSpPr>
              <p:nvPr/>
            </p:nvSpPr>
            <p:spPr bwMode="auto">
              <a:xfrm rot="21182823">
                <a:off x="69658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9" name="Freeform 87"/>
              <p:cNvSpPr>
                <a:spLocks/>
              </p:cNvSpPr>
              <p:nvPr/>
            </p:nvSpPr>
            <p:spPr bwMode="auto">
              <a:xfrm rot="20342823">
                <a:off x="70103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0" name="Freeform 88"/>
              <p:cNvSpPr>
                <a:spLocks/>
              </p:cNvSpPr>
              <p:nvPr/>
            </p:nvSpPr>
            <p:spPr bwMode="auto">
              <a:xfrm rot="21182823">
                <a:off x="71055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1" name="Freeform 89"/>
              <p:cNvSpPr>
                <a:spLocks/>
              </p:cNvSpPr>
              <p:nvPr/>
            </p:nvSpPr>
            <p:spPr bwMode="auto">
              <a:xfrm rot="20342823">
                <a:off x="71500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2" name="Freeform 90"/>
              <p:cNvSpPr>
                <a:spLocks/>
              </p:cNvSpPr>
              <p:nvPr/>
            </p:nvSpPr>
            <p:spPr bwMode="auto">
              <a:xfrm rot="21182823">
                <a:off x="72421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83" name="Freeform 91"/>
              <p:cNvSpPr>
                <a:spLocks/>
              </p:cNvSpPr>
              <p:nvPr/>
            </p:nvSpPr>
            <p:spPr bwMode="auto">
              <a:xfrm rot="20342823">
                <a:off x="72865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4" name="Freeform 92"/>
              <p:cNvSpPr>
                <a:spLocks/>
              </p:cNvSpPr>
              <p:nvPr/>
            </p:nvSpPr>
            <p:spPr bwMode="auto">
              <a:xfrm rot="21182823">
                <a:off x="73818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5" name="Freeform 93"/>
              <p:cNvSpPr>
                <a:spLocks/>
              </p:cNvSpPr>
              <p:nvPr/>
            </p:nvSpPr>
            <p:spPr bwMode="auto">
              <a:xfrm rot="20342823">
                <a:off x="74262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6" name="Freeform 94"/>
              <p:cNvSpPr>
                <a:spLocks/>
              </p:cNvSpPr>
              <p:nvPr/>
            </p:nvSpPr>
            <p:spPr bwMode="auto">
              <a:xfrm rot="21182823">
                <a:off x="75183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7" name="Freeform 95"/>
              <p:cNvSpPr>
                <a:spLocks/>
              </p:cNvSpPr>
              <p:nvPr/>
            </p:nvSpPr>
            <p:spPr bwMode="auto">
              <a:xfrm rot="20342823">
                <a:off x="7561200" y="2671763"/>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8" name="Freeform 96"/>
              <p:cNvSpPr>
                <a:spLocks/>
              </p:cNvSpPr>
              <p:nvPr/>
            </p:nvSpPr>
            <p:spPr bwMode="auto">
              <a:xfrm rot="21182823">
                <a:off x="76580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000FF"/>
                </a:solidFill>
                <a:round/>
                <a:headEnd/>
                <a:tailEnd/>
              </a:ln>
              <a:effectLst/>
            </p:spPr>
            <p:txBody>
              <a:bodyPr/>
              <a:lstStyle/>
              <a:p>
                <a:endParaRPr lang="zh-CN" altLang="en-US"/>
              </a:p>
            </p:txBody>
          </p:sp>
          <p:sp>
            <p:nvSpPr>
              <p:cNvPr id="8289" name="Freeform 97"/>
              <p:cNvSpPr>
                <a:spLocks/>
              </p:cNvSpPr>
              <p:nvPr/>
            </p:nvSpPr>
            <p:spPr bwMode="auto">
              <a:xfrm rot="20342823">
                <a:off x="7700900" y="2671763"/>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0" name="Freeform 98"/>
              <p:cNvSpPr>
                <a:spLocks/>
              </p:cNvSpPr>
              <p:nvPr/>
            </p:nvSpPr>
            <p:spPr bwMode="auto">
              <a:xfrm rot="21182823">
                <a:off x="61388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1" name="Freeform 99"/>
              <p:cNvSpPr>
                <a:spLocks/>
              </p:cNvSpPr>
              <p:nvPr/>
            </p:nvSpPr>
            <p:spPr bwMode="auto">
              <a:xfrm rot="20342823">
                <a:off x="61832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2" name="Freeform 100"/>
              <p:cNvSpPr>
                <a:spLocks/>
              </p:cNvSpPr>
              <p:nvPr/>
            </p:nvSpPr>
            <p:spPr bwMode="auto">
              <a:xfrm rot="21182823">
                <a:off x="62785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3" name="Freeform 101"/>
              <p:cNvSpPr>
                <a:spLocks/>
              </p:cNvSpPr>
              <p:nvPr/>
            </p:nvSpPr>
            <p:spPr bwMode="auto">
              <a:xfrm rot="20342823">
                <a:off x="63229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4" name="Freeform 102"/>
              <p:cNvSpPr>
                <a:spLocks/>
              </p:cNvSpPr>
              <p:nvPr/>
            </p:nvSpPr>
            <p:spPr bwMode="auto">
              <a:xfrm rot="21182823">
                <a:off x="64150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95" name="Freeform 103"/>
              <p:cNvSpPr>
                <a:spLocks/>
              </p:cNvSpPr>
              <p:nvPr/>
            </p:nvSpPr>
            <p:spPr bwMode="auto">
              <a:xfrm rot="20342823">
                <a:off x="6457887" y="2671763"/>
                <a:ext cx="49213"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96" name="Freeform 104"/>
              <p:cNvSpPr>
                <a:spLocks/>
              </p:cNvSpPr>
              <p:nvPr/>
            </p:nvSpPr>
            <p:spPr bwMode="auto">
              <a:xfrm rot="21182823">
                <a:off x="65547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7" name="Freeform 105"/>
              <p:cNvSpPr>
                <a:spLocks/>
              </p:cNvSpPr>
              <p:nvPr/>
            </p:nvSpPr>
            <p:spPr bwMode="auto">
              <a:xfrm rot="20342823">
                <a:off x="65991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8" name="Freeform 106"/>
              <p:cNvSpPr>
                <a:spLocks/>
              </p:cNvSpPr>
              <p:nvPr/>
            </p:nvSpPr>
            <p:spPr bwMode="auto">
              <a:xfrm rot="21182823">
                <a:off x="6689662" y="2678113"/>
                <a:ext cx="49213"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9" name="Freeform 107"/>
              <p:cNvSpPr>
                <a:spLocks/>
              </p:cNvSpPr>
              <p:nvPr/>
            </p:nvSpPr>
            <p:spPr bwMode="auto">
              <a:xfrm rot="20342823">
                <a:off x="67341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00" name="Freeform 108"/>
              <p:cNvSpPr>
                <a:spLocks/>
              </p:cNvSpPr>
              <p:nvPr/>
            </p:nvSpPr>
            <p:spPr bwMode="auto">
              <a:xfrm rot="21182823">
                <a:off x="6829362" y="2678113"/>
                <a:ext cx="49213"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01" name="Freeform 109"/>
              <p:cNvSpPr>
                <a:spLocks/>
              </p:cNvSpPr>
              <p:nvPr/>
            </p:nvSpPr>
            <p:spPr bwMode="auto">
              <a:xfrm rot="20342823">
                <a:off x="68738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02" name="Oval 110"/>
              <p:cNvSpPr>
                <a:spLocks noChangeArrowheads="1"/>
              </p:cNvSpPr>
              <p:nvPr/>
            </p:nvSpPr>
            <p:spPr bwMode="auto">
              <a:xfrm rot="21182823">
                <a:off x="27955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3" name="Oval 111"/>
              <p:cNvSpPr>
                <a:spLocks noChangeArrowheads="1"/>
              </p:cNvSpPr>
              <p:nvPr/>
            </p:nvSpPr>
            <p:spPr bwMode="auto">
              <a:xfrm rot="21182823">
                <a:off x="29352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4" name="Oval 112"/>
              <p:cNvSpPr>
                <a:spLocks noChangeArrowheads="1"/>
              </p:cNvSpPr>
              <p:nvPr/>
            </p:nvSpPr>
            <p:spPr bwMode="auto">
              <a:xfrm rot="21182823">
                <a:off x="30717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5" name="Oval 113"/>
              <p:cNvSpPr>
                <a:spLocks noChangeArrowheads="1"/>
              </p:cNvSpPr>
              <p:nvPr/>
            </p:nvSpPr>
            <p:spPr bwMode="auto">
              <a:xfrm rot="21182823">
                <a:off x="32114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6" name="Oval 114"/>
              <p:cNvSpPr>
                <a:spLocks noChangeArrowheads="1"/>
              </p:cNvSpPr>
              <p:nvPr/>
            </p:nvSpPr>
            <p:spPr bwMode="auto">
              <a:xfrm rot="21182823">
                <a:off x="334797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7" name="Oval 115"/>
              <p:cNvSpPr>
                <a:spLocks noChangeArrowheads="1"/>
              </p:cNvSpPr>
              <p:nvPr/>
            </p:nvSpPr>
            <p:spPr bwMode="auto">
              <a:xfrm rot="21182823">
                <a:off x="348767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8" name="Oval 116"/>
              <p:cNvSpPr>
                <a:spLocks noChangeArrowheads="1"/>
              </p:cNvSpPr>
              <p:nvPr/>
            </p:nvSpPr>
            <p:spPr bwMode="auto">
              <a:xfrm rot="21182823">
                <a:off x="19684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9" name="Oval 117"/>
              <p:cNvSpPr>
                <a:spLocks noChangeArrowheads="1"/>
              </p:cNvSpPr>
              <p:nvPr/>
            </p:nvSpPr>
            <p:spPr bwMode="auto">
              <a:xfrm rot="21182823">
                <a:off x="21081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0" name="Oval 118"/>
              <p:cNvSpPr>
                <a:spLocks noChangeArrowheads="1"/>
              </p:cNvSpPr>
              <p:nvPr/>
            </p:nvSpPr>
            <p:spPr bwMode="auto">
              <a:xfrm rot="21182823">
                <a:off x="224466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1" name="Oval 119"/>
              <p:cNvSpPr>
                <a:spLocks noChangeArrowheads="1"/>
              </p:cNvSpPr>
              <p:nvPr/>
            </p:nvSpPr>
            <p:spPr bwMode="auto">
              <a:xfrm rot="21182823">
                <a:off x="238436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2" name="Oval 120"/>
              <p:cNvSpPr>
                <a:spLocks noChangeArrowheads="1"/>
              </p:cNvSpPr>
              <p:nvPr/>
            </p:nvSpPr>
            <p:spPr bwMode="auto">
              <a:xfrm rot="21182823">
                <a:off x="251930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3" name="Oval 121"/>
              <p:cNvSpPr>
                <a:spLocks noChangeArrowheads="1"/>
              </p:cNvSpPr>
              <p:nvPr/>
            </p:nvSpPr>
            <p:spPr bwMode="auto">
              <a:xfrm rot="21182823">
                <a:off x="265900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222" name="Freeform 30"/>
              <p:cNvSpPr>
                <a:spLocks/>
              </p:cNvSpPr>
              <p:nvPr/>
            </p:nvSpPr>
            <p:spPr bwMode="auto">
              <a:xfrm rot="21182823">
                <a:off x="11778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3" name="Freeform 31"/>
              <p:cNvSpPr>
                <a:spLocks/>
              </p:cNvSpPr>
              <p:nvPr/>
            </p:nvSpPr>
            <p:spPr bwMode="auto">
              <a:xfrm rot="20342823">
                <a:off x="12223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14" name="Oval 122"/>
              <p:cNvSpPr>
                <a:spLocks noChangeArrowheads="1"/>
              </p:cNvSpPr>
              <p:nvPr/>
            </p:nvSpPr>
            <p:spPr bwMode="auto">
              <a:xfrm rot="21182823">
                <a:off x="11445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5" name="Oval 123"/>
              <p:cNvSpPr>
                <a:spLocks noChangeArrowheads="1"/>
              </p:cNvSpPr>
              <p:nvPr/>
            </p:nvSpPr>
            <p:spPr bwMode="auto">
              <a:xfrm rot="21182823">
                <a:off x="128105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6" name="Oval 124"/>
              <p:cNvSpPr>
                <a:spLocks noChangeArrowheads="1"/>
              </p:cNvSpPr>
              <p:nvPr/>
            </p:nvSpPr>
            <p:spPr bwMode="auto">
              <a:xfrm rot="21182823">
                <a:off x="14159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7" name="Oval 125"/>
              <p:cNvSpPr>
                <a:spLocks noChangeArrowheads="1"/>
              </p:cNvSpPr>
              <p:nvPr/>
            </p:nvSpPr>
            <p:spPr bwMode="auto">
              <a:xfrm rot="21182823">
                <a:off x="15556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8" name="Oval 126"/>
              <p:cNvSpPr>
                <a:spLocks noChangeArrowheads="1"/>
              </p:cNvSpPr>
              <p:nvPr/>
            </p:nvSpPr>
            <p:spPr bwMode="auto">
              <a:xfrm rot="21182823">
                <a:off x="16922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9" name="Oval 127"/>
              <p:cNvSpPr>
                <a:spLocks noChangeArrowheads="1"/>
              </p:cNvSpPr>
              <p:nvPr/>
            </p:nvSpPr>
            <p:spPr bwMode="auto">
              <a:xfrm rot="21182823">
                <a:off x="18319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0" name="Oval 128"/>
              <p:cNvSpPr>
                <a:spLocks noChangeArrowheads="1"/>
              </p:cNvSpPr>
              <p:nvPr/>
            </p:nvSpPr>
            <p:spPr bwMode="auto">
              <a:xfrm rot="21182823">
                <a:off x="52783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1" name="Oval 129"/>
              <p:cNvSpPr>
                <a:spLocks noChangeArrowheads="1"/>
              </p:cNvSpPr>
              <p:nvPr/>
            </p:nvSpPr>
            <p:spPr bwMode="auto">
              <a:xfrm rot="21182823">
                <a:off x="54180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2" name="Oval 130"/>
              <p:cNvSpPr>
                <a:spLocks noChangeArrowheads="1"/>
              </p:cNvSpPr>
              <p:nvPr/>
            </p:nvSpPr>
            <p:spPr bwMode="auto">
              <a:xfrm rot="21182823">
                <a:off x="555460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3" name="Oval 131"/>
              <p:cNvSpPr>
                <a:spLocks noChangeArrowheads="1"/>
              </p:cNvSpPr>
              <p:nvPr/>
            </p:nvSpPr>
            <p:spPr bwMode="auto">
              <a:xfrm rot="21182823">
                <a:off x="569430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4" name="Oval 132"/>
              <p:cNvSpPr>
                <a:spLocks noChangeArrowheads="1"/>
              </p:cNvSpPr>
              <p:nvPr/>
            </p:nvSpPr>
            <p:spPr bwMode="auto">
              <a:xfrm rot="21182823">
                <a:off x="58292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5" name="Oval 133"/>
              <p:cNvSpPr>
                <a:spLocks noChangeArrowheads="1"/>
              </p:cNvSpPr>
              <p:nvPr/>
            </p:nvSpPr>
            <p:spPr bwMode="auto">
              <a:xfrm rot="21182823">
                <a:off x="59689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6" name="Oval 134"/>
              <p:cNvSpPr>
                <a:spLocks noChangeArrowheads="1"/>
              </p:cNvSpPr>
              <p:nvPr/>
            </p:nvSpPr>
            <p:spPr bwMode="auto">
              <a:xfrm rot="21182823">
                <a:off x="4451287"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7" name="Oval 135"/>
              <p:cNvSpPr>
                <a:spLocks noChangeArrowheads="1"/>
              </p:cNvSpPr>
              <p:nvPr/>
            </p:nvSpPr>
            <p:spPr bwMode="auto">
              <a:xfrm rot="21182823">
                <a:off x="4590987"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8" name="Oval 136"/>
              <p:cNvSpPr>
                <a:spLocks noChangeArrowheads="1"/>
              </p:cNvSpPr>
              <p:nvPr/>
            </p:nvSpPr>
            <p:spPr bwMode="auto">
              <a:xfrm rot="21182823">
                <a:off x="47259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9" name="Oval 137"/>
              <p:cNvSpPr>
                <a:spLocks noChangeArrowheads="1"/>
              </p:cNvSpPr>
              <p:nvPr/>
            </p:nvSpPr>
            <p:spPr bwMode="auto">
              <a:xfrm rot="21182823">
                <a:off x="48656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0" name="Oval 138"/>
              <p:cNvSpPr>
                <a:spLocks noChangeArrowheads="1"/>
              </p:cNvSpPr>
              <p:nvPr/>
            </p:nvSpPr>
            <p:spPr bwMode="auto">
              <a:xfrm rot="21182823">
                <a:off x="50021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1" name="Oval 139"/>
              <p:cNvSpPr>
                <a:spLocks noChangeArrowheads="1"/>
              </p:cNvSpPr>
              <p:nvPr/>
            </p:nvSpPr>
            <p:spPr bwMode="auto">
              <a:xfrm rot="21182823">
                <a:off x="51418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2" name="Oval 140"/>
              <p:cNvSpPr>
                <a:spLocks noChangeArrowheads="1"/>
              </p:cNvSpPr>
              <p:nvPr/>
            </p:nvSpPr>
            <p:spPr bwMode="auto">
              <a:xfrm rot="21182823">
                <a:off x="36226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3" name="Oval 141"/>
              <p:cNvSpPr>
                <a:spLocks noChangeArrowheads="1"/>
              </p:cNvSpPr>
              <p:nvPr/>
            </p:nvSpPr>
            <p:spPr bwMode="auto">
              <a:xfrm rot="21182823">
                <a:off x="37623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4" name="Oval 142"/>
              <p:cNvSpPr>
                <a:spLocks noChangeArrowheads="1"/>
              </p:cNvSpPr>
              <p:nvPr/>
            </p:nvSpPr>
            <p:spPr bwMode="auto">
              <a:xfrm rot="21182823">
                <a:off x="38988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5" name="Oval 143"/>
              <p:cNvSpPr>
                <a:spLocks noChangeArrowheads="1"/>
              </p:cNvSpPr>
              <p:nvPr/>
            </p:nvSpPr>
            <p:spPr bwMode="auto">
              <a:xfrm rot="21182823">
                <a:off x="40385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6" name="Oval 144"/>
              <p:cNvSpPr>
                <a:spLocks noChangeArrowheads="1"/>
              </p:cNvSpPr>
              <p:nvPr/>
            </p:nvSpPr>
            <p:spPr bwMode="auto">
              <a:xfrm rot="21182823">
                <a:off x="41750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7" name="Oval 145"/>
              <p:cNvSpPr>
                <a:spLocks noChangeArrowheads="1"/>
              </p:cNvSpPr>
              <p:nvPr/>
            </p:nvSpPr>
            <p:spPr bwMode="auto">
              <a:xfrm rot="21182823">
                <a:off x="43147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8" name="Oval 146"/>
              <p:cNvSpPr>
                <a:spLocks noChangeArrowheads="1"/>
              </p:cNvSpPr>
              <p:nvPr/>
            </p:nvSpPr>
            <p:spPr bwMode="auto">
              <a:xfrm rot="21182823">
                <a:off x="776122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9" name="Oval 147"/>
              <p:cNvSpPr>
                <a:spLocks noChangeArrowheads="1"/>
              </p:cNvSpPr>
              <p:nvPr/>
            </p:nvSpPr>
            <p:spPr bwMode="auto">
              <a:xfrm rot="21182823">
                <a:off x="790092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0" name="Oval 148"/>
              <p:cNvSpPr>
                <a:spLocks noChangeArrowheads="1"/>
              </p:cNvSpPr>
              <p:nvPr/>
            </p:nvSpPr>
            <p:spPr bwMode="auto">
              <a:xfrm rot="21182823">
                <a:off x="80358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1" name="Oval 149"/>
              <p:cNvSpPr>
                <a:spLocks noChangeArrowheads="1"/>
              </p:cNvSpPr>
              <p:nvPr/>
            </p:nvSpPr>
            <p:spPr bwMode="auto">
              <a:xfrm rot="21182823">
                <a:off x="81755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2" name="Oval 150"/>
              <p:cNvSpPr>
                <a:spLocks noChangeArrowheads="1"/>
              </p:cNvSpPr>
              <p:nvPr/>
            </p:nvSpPr>
            <p:spPr bwMode="auto">
              <a:xfrm rot="21182823">
                <a:off x="69325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3" name="Oval 151"/>
              <p:cNvSpPr>
                <a:spLocks noChangeArrowheads="1"/>
              </p:cNvSpPr>
              <p:nvPr/>
            </p:nvSpPr>
            <p:spPr bwMode="auto">
              <a:xfrm rot="21182823">
                <a:off x="70722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4" name="Oval 152"/>
              <p:cNvSpPr>
                <a:spLocks noChangeArrowheads="1"/>
              </p:cNvSpPr>
              <p:nvPr/>
            </p:nvSpPr>
            <p:spPr bwMode="auto">
              <a:xfrm rot="21182823">
                <a:off x="72087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5" name="Oval 153"/>
              <p:cNvSpPr>
                <a:spLocks noChangeArrowheads="1"/>
              </p:cNvSpPr>
              <p:nvPr/>
            </p:nvSpPr>
            <p:spPr bwMode="auto">
              <a:xfrm rot="21182823">
                <a:off x="73484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6" name="Oval 154"/>
              <p:cNvSpPr>
                <a:spLocks noChangeArrowheads="1"/>
              </p:cNvSpPr>
              <p:nvPr/>
            </p:nvSpPr>
            <p:spPr bwMode="auto">
              <a:xfrm rot="21182823">
                <a:off x="748500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7" name="Oval 155"/>
              <p:cNvSpPr>
                <a:spLocks noChangeArrowheads="1"/>
              </p:cNvSpPr>
              <p:nvPr/>
            </p:nvSpPr>
            <p:spPr bwMode="auto">
              <a:xfrm rot="21182823">
                <a:off x="762470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8" name="Oval 156"/>
              <p:cNvSpPr>
                <a:spLocks noChangeArrowheads="1"/>
              </p:cNvSpPr>
              <p:nvPr/>
            </p:nvSpPr>
            <p:spPr bwMode="auto">
              <a:xfrm rot="21182823">
                <a:off x="61054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9" name="Oval 157"/>
              <p:cNvSpPr>
                <a:spLocks noChangeArrowheads="1"/>
              </p:cNvSpPr>
              <p:nvPr/>
            </p:nvSpPr>
            <p:spPr bwMode="auto">
              <a:xfrm rot="21182823">
                <a:off x="62451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0" name="Oval 158"/>
              <p:cNvSpPr>
                <a:spLocks noChangeArrowheads="1"/>
              </p:cNvSpPr>
              <p:nvPr/>
            </p:nvSpPr>
            <p:spPr bwMode="auto">
              <a:xfrm rot="21182823">
                <a:off x="63816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1" name="Oval 159"/>
              <p:cNvSpPr>
                <a:spLocks noChangeArrowheads="1"/>
              </p:cNvSpPr>
              <p:nvPr/>
            </p:nvSpPr>
            <p:spPr bwMode="auto">
              <a:xfrm rot="21182823">
                <a:off x="65213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2" name="Oval 160"/>
              <p:cNvSpPr>
                <a:spLocks noChangeArrowheads="1"/>
              </p:cNvSpPr>
              <p:nvPr/>
            </p:nvSpPr>
            <p:spPr bwMode="auto">
              <a:xfrm rot="21182823">
                <a:off x="665791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3" name="Oval 161"/>
              <p:cNvSpPr>
                <a:spLocks noChangeArrowheads="1"/>
              </p:cNvSpPr>
              <p:nvPr/>
            </p:nvSpPr>
            <p:spPr bwMode="auto">
              <a:xfrm rot="21182823">
                <a:off x="679761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5" name="Freeform 163"/>
              <p:cNvSpPr>
                <a:spLocks/>
              </p:cNvSpPr>
              <p:nvPr/>
            </p:nvSpPr>
            <p:spPr bwMode="auto">
              <a:xfrm rot="417177" flipV="1">
                <a:off x="28288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6" name="Freeform 164"/>
              <p:cNvSpPr>
                <a:spLocks/>
              </p:cNvSpPr>
              <p:nvPr/>
            </p:nvSpPr>
            <p:spPr bwMode="auto">
              <a:xfrm rot="1257177" flipV="1">
                <a:off x="28733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7" name="Freeform 165"/>
              <p:cNvSpPr>
                <a:spLocks/>
              </p:cNvSpPr>
              <p:nvPr/>
            </p:nvSpPr>
            <p:spPr bwMode="auto">
              <a:xfrm rot="417177" flipV="1">
                <a:off x="29685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8" name="Freeform 166"/>
              <p:cNvSpPr>
                <a:spLocks/>
              </p:cNvSpPr>
              <p:nvPr/>
            </p:nvSpPr>
            <p:spPr bwMode="auto">
              <a:xfrm rot="1257177" flipV="1">
                <a:off x="30130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9" name="Freeform 167"/>
              <p:cNvSpPr>
                <a:spLocks/>
              </p:cNvSpPr>
              <p:nvPr/>
            </p:nvSpPr>
            <p:spPr bwMode="auto">
              <a:xfrm rot="417177" flipV="1">
                <a:off x="31050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0" name="Freeform 168"/>
              <p:cNvSpPr>
                <a:spLocks/>
              </p:cNvSpPr>
              <p:nvPr/>
            </p:nvSpPr>
            <p:spPr bwMode="auto">
              <a:xfrm rot="1257177" flipV="1">
                <a:off x="31495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1" name="Freeform 169"/>
              <p:cNvSpPr>
                <a:spLocks/>
              </p:cNvSpPr>
              <p:nvPr/>
            </p:nvSpPr>
            <p:spPr bwMode="auto">
              <a:xfrm rot="417177" flipV="1">
                <a:off x="32447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2" name="Freeform 170"/>
              <p:cNvSpPr>
                <a:spLocks/>
              </p:cNvSpPr>
              <p:nvPr/>
            </p:nvSpPr>
            <p:spPr bwMode="auto">
              <a:xfrm rot="1257177" flipV="1">
                <a:off x="32892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3" name="Freeform 171"/>
              <p:cNvSpPr>
                <a:spLocks/>
              </p:cNvSpPr>
              <p:nvPr/>
            </p:nvSpPr>
            <p:spPr bwMode="auto">
              <a:xfrm rot="417177" flipV="1">
                <a:off x="3379725"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4" name="Freeform 172"/>
              <p:cNvSpPr>
                <a:spLocks/>
              </p:cNvSpPr>
              <p:nvPr/>
            </p:nvSpPr>
            <p:spPr bwMode="auto">
              <a:xfrm rot="1257177" flipV="1">
                <a:off x="34241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5" name="Freeform 173"/>
              <p:cNvSpPr>
                <a:spLocks/>
              </p:cNvSpPr>
              <p:nvPr/>
            </p:nvSpPr>
            <p:spPr bwMode="auto">
              <a:xfrm rot="417177" flipV="1">
                <a:off x="35210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6" name="Freeform 174"/>
              <p:cNvSpPr>
                <a:spLocks/>
              </p:cNvSpPr>
              <p:nvPr/>
            </p:nvSpPr>
            <p:spPr bwMode="auto">
              <a:xfrm rot="1257177" flipV="1">
                <a:off x="35638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7" name="Freeform 175"/>
              <p:cNvSpPr>
                <a:spLocks/>
              </p:cNvSpPr>
              <p:nvPr/>
            </p:nvSpPr>
            <p:spPr bwMode="auto">
              <a:xfrm rot="417177" flipV="1">
                <a:off x="20017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8" name="Freeform 176"/>
              <p:cNvSpPr>
                <a:spLocks/>
              </p:cNvSpPr>
              <p:nvPr/>
            </p:nvSpPr>
            <p:spPr bwMode="auto">
              <a:xfrm rot="1257177" flipV="1">
                <a:off x="20462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9" name="Freeform 177"/>
              <p:cNvSpPr>
                <a:spLocks/>
              </p:cNvSpPr>
              <p:nvPr/>
            </p:nvSpPr>
            <p:spPr bwMode="auto">
              <a:xfrm rot="417177" flipV="1">
                <a:off x="21414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0" name="Freeform 178"/>
              <p:cNvSpPr>
                <a:spLocks/>
              </p:cNvSpPr>
              <p:nvPr/>
            </p:nvSpPr>
            <p:spPr bwMode="auto">
              <a:xfrm rot="1257177" flipV="1">
                <a:off x="21859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1" name="Freeform 179"/>
              <p:cNvSpPr>
                <a:spLocks/>
              </p:cNvSpPr>
              <p:nvPr/>
            </p:nvSpPr>
            <p:spPr bwMode="auto">
              <a:xfrm rot="417177" flipV="1">
                <a:off x="22780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2" name="Freeform 180"/>
              <p:cNvSpPr>
                <a:spLocks/>
              </p:cNvSpPr>
              <p:nvPr/>
            </p:nvSpPr>
            <p:spPr bwMode="auto">
              <a:xfrm rot="1257177" flipV="1">
                <a:off x="23208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3" name="Freeform 181"/>
              <p:cNvSpPr>
                <a:spLocks/>
              </p:cNvSpPr>
              <p:nvPr/>
            </p:nvSpPr>
            <p:spPr bwMode="auto">
              <a:xfrm rot="417177" flipV="1">
                <a:off x="24177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4" name="Freeform 182"/>
              <p:cNvSpPr>
                <a:spLocks/>
              </p:cNvSpPr>
              <p:nvPr/>
            </p:nvSpPr>
            <p:spPr bwMode="auto">
              <a:xfrm rot="1257177" flipV="1">
                <a:off x="24605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75" name="Freeform 183"/>
              <p:cNvSpPr>
                <a:spLocks/>
              </p:cNvSpPr>
              <p:nvPr/>
            </p:nvSpPr>
            <p:spPr bwMode="auto">
              <a:xfrm rot="417177" flipV="1">
                <a:off x="25526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76" name="Freeform 184"/>
              <p:cNvSpPr>
                <a:spLocks/>
              </p:cNvSpPr>
              <p:nvPr/>
            </p:nvSpPr>
            <p:spPr bwMode="auto">
              <a:xfrm rot="1257177" flipV="1">
                <a:off x="25970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77" name="Freeform 185"/>
              <p:cNvSpPr>
                <a:spLocks/>
              </p:cNvSpPr>
              <p:nvPr/>
            </p:nvSpPr>
            <p:spPr bwMode="auto">
              <a:xfrm rot="417177" flipV="1">
                <a:off x="26923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8" name="Freeform 186"/>
              <p:cNvSpPr>
                <a:spLocks/>
              </p:cNvSpPr>
              <p:nvPr/>
            </p:nvSpPr>
            <p:spPr bwMode="auto">
              <a:xfrm rot="1257177" flipV="1">
                <a:off x="27367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1" name="Freeform 189"/>
              <p:cNvSpPr>
                <a:spLocks/>
              </p:cNvSpPr>
              <p:nvPr/>
            </p:nvSpPr>
            <p:spPr bwMode="auto">
              <a:xfrm rot="417177" flipV="1">
                <a:off x="13143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2" name="Freeform 190"/>
              <p:cNvSpPr>
                <a:spLocks/>
              </p:cNvSpPr>
              <p:nvPr/>
            </p:nvSpPr>
            <p:spPr bwMode="auto">
              <a:xfrm rot="1257177" flipV="1">
                <a:off x="13572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3" name="Freeform 191"/>
              <p:cNvSpPr>
                <a:spLocks/>
              </p:cNvSpPr>
              <p:nvPr/>
            </p:nvSpPr>
            <p:spPr bwMode="auto">
              <a:xfrm rot="417177" flipV="1">
                <a:off x="14493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4" name="Freeform 192"/>
              <p:cNvSpPr>
                <a:spLocks/>
              </p:cNvSpPr>
              <p:nvPr/>
            </p:nvSpPr>
            <p:spPr bwMode="auto">
              <a:xfrm rot="1257177" flipV="1">
                <a:off x="14937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5" name="Freeform 193"/>
              <p:cNvSpPr>
                <a:spLocks/>
              </p:cNvSpPr>
              <p:nvPr/>
            </p:nvSpPr>
            <p:spPr bwMode="auto">
              <a:xfrm rot="417177" flipV="1">
                <a:off x="15890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6" name="Freeform 194"/>
              <p:cNvSpPr>
                <a:spLocks/>
              </p:cNvSpPr>
              <p:nvPr/>
            </p:nvSpPr>
            <p:spPr bwMode="auto">
              <a:xfrm rot="1257177" flipV="1">
                <a:off x="16334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7" name="Freeform 195"/>
              <p:cNvSpPr>
                <a:spLocks/>
              </p:cNvSpPr>
              <p:nvPr/>
            </p:nvSpPr>
            <p:spPr bwMode="auto">
              <a:xfrm rot="417177" flipV="1">
                <a:off x="17255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8" name="Freeform 196"/>
              <p:cNvSpPr>
                <a:spLocks/>
              </p:cNvSpPr>
              <p:nvPr/>
            </p:nvSpPr>
            <p:spPr bwMode="auto">
              <a:xfrm rot="1257177" flipV="1">
                <a:off x="17700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9" name="Freeform 197"/>
              <p:cNvSpPr>
                <a:spLocks/>
              </p:cNvSpPr>
              <p:nvPr/>
            </p:nvSpPr>
            <p:spPr bwMode="auto">
              <a:xfrm rot="417177" flipV="1">
                <a:off x="18652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0" name="Freeform 198"/>
              <p:cNvSpPr>
                <a:spLocks/>
              </p:cNvSpPr>
              <p:nvPr/>
            </p:nvSpPr>
            <p:spPr bwMode="auto">
              <a:xfrm rot="1257177" flipV="1">
                <a:off x="19097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1" name="Freeform 199"/>
              <p:cNvSpPr>
                <a:spLocks/>
              </p:cNvSpPr>
              <p:nvPr/>
            </p:nvSpPr>
            <p:spPr bwMode="auto">
              <a:xfrm rot="417177" flipV="1">
                <a:off x="53117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92" name="Freeform 200"/>
              <p:cNvSpPr>
                <a:spLocks/>
              </p:cNvSpPr>
              <p:nvPr/>
            </p:nvSpPr>
            <p:spPr bwMode="auto">
              <a:xfrm rot="1257177" flipV="1">
                <a:off x="53561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93" name="Freeform 201"/>
              <p:cNvSpPr>
                <a:spLocks/>
              </p:cNvSpPr>
              <p:nvPr/>
            </p:nvSpPr>
            <p:spPr bwMode="auto">
              <a:xfrm rot="417177" flipV="1">
                <a:off x="54514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4" name="Freeform 202"/>
              <p:cNvSpPr>
                <a:spLocks/>
              </p:cNvSpPr>
              <p:nvPr/>
            </p:nvSpPr>
            <p:spPr bwMode="auto">
              <a:xfrm rot="1257177" flipV="1">
                <a:off x="54958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5" name="Freeform 203"/>
              <p:cNvSpPr>
                <a:spLocks/>
              </p:cNvSpPr>
              <p:nvPr/>
            </p:nvSpPr>
            <p:spPr bwMode="auto">
              <a:xfrm rot="417177" flipV="1">
                <a:off x="5586350"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6" name="Freeform 204"/>
              <p:cNvSpPr>
                <a:spLocks/>
              </p:cNvSpPr>
              <p:nvPr/>
            </p:nvSpPr>
            <p:spPr bwMode="auto">
              <a:xfrm rot="1257177" flipV="1">
                <a:off x="56308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7" name="Freeform 205"/>
              <p:cNvSpPr>
                <a:spLocks/>
              </p:cNvSpPr>
              <p:nvPr/>
            </p:nvSpPr>
            <p:spPr bwMode="auto">
              <a:xfrm rot="417177" flipV="1">
                <a:off x="5726050"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8" name="Freeform 206"/>
              <p:cNvSpPr>
                <a:spLocks/>
              </p:cNvSpPr>
              <p:nvPr/>
            </p:nvSpPr>
            <p:spPr bwMode="auto">
              <a:xfrm rot="1257177" flipV="1">
                <a:off x="57705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9" name="Freeform 207"/>
              <p:cNvSpPr>
                <a:spLocks/>
              </p:cNvSpPr>
              <p:nvPr/>
            </p:nvSpPr>
            <p:spPr bwMode="auto">
              <a:xfrm rot="417177" flipV="1">
                <a:off x="58625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0" name="Freeform 208"/>
              <p:cNvSpPr>
                <a:spLocks/>
              </p:cNvSpPr>
              <p:nvPr/>
            </p:nvSpPr>
            <p:spPr bwMode="auto">
              <a:xfrm rot="1257177" flipV="1">
                <a:off x="59070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1" name="Freeform 209"/>
              <p:cNvSpPr>
                <a:spLocks/>
              </p:cNvSpPr>
              <p:nvPr/>
            </p:nvSpPr>
            <p:spPr bwMode="auto">
              <a:xfrm rot="417177" flipV="1">
                <a:off x="60022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02" name="Freeform 210"/>
              <p:cNvSpPr>
                <a:spLocks/>
              </p:cNvSpPr>
              <p:nvPr/>
            </p:nvSpPr>
            <p:spPr bwMode="auto">
              <a:xfrm rot="1257177" flipV="1">
                <a:off x="60467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03" name="Freeform 211"/>
              <p:cNvSpPr>
                <a:spLocks/>
              </p:cNvSpPr>
              <p:nvPr/>
            </p:nvSpPr>
            <p:spPr bwMode="auto">
              <a:xfrm rot="417177" flipV="1">
                <a:off x="4483037" y="2911475"/>
                <a:ext cx="49213"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4" name="Freeform 212"/>
              <p:cNvSpPr>
                <a:spLocks/>
              </p:cNvSpPr>
              <p:nvPr/>
            </p:nvSpPr>
            <p:spPr bwMode="auto">
              <a:xfrm rot="1257177" flipV="1">
                <a:off x="45274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5" name="Freeform 213"/>
              <p:cNvSpPr>
                <a:spLocks/>
              </p:cNvSpPr>
              <p:nvPr/>
            </p:nvSpPr>
            <p:spPr bwMode="auto">
              <a:xfrm rot="417177" flipV="1">
                <a:off x="46243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6" name="Freeform 214"/>
              <p:cNvSpPr>
                <a:spLocks/>
              </p:cNvSpPr>
              <p:nvPr/>
            </p:nvSpPr>
            <p:spPr bwMode="auto">
              <a:xfrm rot="1257177" flipV="1">
                <a:off x="46671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7" name="Freeform 215"/>
              <p:cNvSpPr>
                <a:spLocks/>
              </p:cNvSpPr>
              <p:nvPr/>
            </p:nvSpPr>
            <p:spPr bwMode="auto">
              <a:xfrm rot="417177" flipV="1">
                <a:off x="47592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8" name="Freeform 216"/>
              <p:cNvSpPr>
                <a:spLocks/>
              </p:cNvSpPr>
              <p:nvPr/>
            </p:nvSpPr>
            <p:spPr bwMode="auto">
              <a:xfrm rot="1257177" flipV="1">
                <a:off x="48037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9" name="Freeform 217"/>
              <p:cNvSpPr>
                <a:spLocks/>
              </p:cNvSpPr>
              <p:nvPr/>
            </p:nvSpPr>
            <p:spPr bwMode="auto">
              <a:xfrm rot="417177" flipV="1">
                <a:off x="48989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0" name="Freeform 218"/>
              <p:cNvSpPr>
                <a:spLocks/>
              </p:cNvSpPr>
              <p:nvPr/>
            </p:nvSpPr>
            <p:spPr bwMode="auto">
              <a:xfrm rot="1257177" flipV="1">
                <a:off x="49434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1" name="Freeform 219"/>
              <p:cNvSpPr>
                <a:spLocks/>
              </p:cNvSpPr>
              <p:nvPr/>
            </p:nvSpPr>
            <p:spPr bwMode="auto">
              <a:xfrm rot="417177" flipV="1">
                <a:off x="50354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2" name="Freeform 220"/>
              <p:cNvSpPr>
                <a:spLocks/>
              </p:cNvSpPr>
              <p:nvPr/>
            </p:nvSpPr>
            <p:spPr bwMode="auto">
              <a:xfrm rot="1257177" flipV="1">
                <a:off x="50799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3" name="Freeform 221"/>
              <p:cNvSpPr>
                <a:spLocks/>
              </p:cNvSpPr>
              <p:nvPr/>
            </p:nvSpPr>
            <p:spPr bwMode="auto">
              <a:xfrm rot="417177" flipV="1">
                <a:off x="51751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4" name="Freeform 222"/>
              <p:cNvSpPr>
                <a:spLocks/>
              </p:cNvSpPr>
              <p:nvPr/>
            </p:nvSpPr>
            <p:spPr bwMode="auto">
              <a:xfrm rot="1257177" flipV="1">
                <a:off x="52196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15" name="Freeform 223"/>
              <p:cNvSpPr>
                <a:spLocks/>
              </p:cNvSpPr>
              <p:nvPr/>
            </p:nvSpPr>
            <p:spPr bwMode="auto">
              <a:xfrm rot="417177" flipV="1">
                <a:off x="36559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6" name="Freeform 224"/>
              <p:cNvSpPr>
                <a:spLocks/>
              </p:cNvSpPr>
              <p:nvPr/>
            </p:nvSpPr>
            <p:spPr bwMode="auto">
              <a:xfrm rot="1257177" flipV="1">
                <a:off x="37004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7" name="Freeform 225"/>
              <p:cNvSpPr>
                <a:spLocks/>
              </p:cNvSpPr>
              <p:nvPr/>
            </p:nvSpPr>
            <p:spPr bwMode="auto">
              <a:xfrm rot="417177" flipV="1">
                <a:off x="37956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8" name="Freeform 226"/>
              <p:cNvSpPr>
                <a:spLocks/>
              </p:cNvSpPr>
              <p:nvPr/>
            </p:nvSpPr>
            <p:spPr bwMode="auto">
              <a:xfrm rot="1257177" flipV="1">
                <a:off x="38401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9" name="Freeform 227"/>
              <p:cNvSpPr>
                <a:spLocks/>
              </p:cNvSpPr>
              <p:nvPr/>
            </p:nvSpPr>
            <p:spPr bwMode="auto">
              <a:xfrm rot="417177" flipV="1">
                <a:off x="39321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0" name="Freeform 228"/>
              <p:cNvSpPr>
                <a:spLocks/>
              </p:cNvSpPr>
              <p:nvPr/>
            </p:nvSpPr>
            <p:spPr bwMode="auto">
              <a:xfrm rot="1257177" flipV="1">
                <a:off x="39766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1" name="Freeform 229"/>
              <p:cNvSpPr>
                <a:spLocks/>
              </p:cNvSpPr>
              <p:nvPr/>
            </p:nvSpPr>
            <p:spPr bwMode="auto">
              <a:xfrm rot="417177" flipV="1">
                <a:off x="40718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22" name="Freeform 230"/>
              <p:cNvSpPr>
                <a:spLocks/>
              </p:cNvSpPr>
              <p:nvPr/>
            </p:nvSpPr>
            <p:spPr bwMode="auto">
              <a:xfrm rot="1257177" flipV="1">
                <a:off x="41163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23" name="Freeform 231"/>
              <p:cNvSpPr>
                <a:spLocks/>
              </p:cNvSpPr>
              <p:nvPr/>
            </p:nvSpPr>
            <p:spPr bwMode="auto">
              <a:xfrm rot="417177" flipV="1">
                <a:off x="42084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24" name="Freeform 232"/>
              <p:cNvSpPr>
                <a:spLocks/>
              </p:cNvSpPr>
              <p:nvPr/>
            </p:nvSpPr>
            <p:spPr bwMode="auto">
              <a:xfrm rot="1257177" flipV="1">
                <a:off x="42528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5" name="Freeform 233"/>
              <p:cNvSpPr>
                <a:spLocks/>
              </p:cNvSpPr>
              <p:nvPr/>
            </p:nvSpPr>
            <p:spPr bwMode="auto">
              <a:xfrm rot="417177" flipV="1">
                <a:off x="43481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6" name="Freeform 234"/>
              <p:cNvSpPr>
                <a:spLocks/>
              </p:cNvSpPr>
              <p:nvPr/>
            </p:nvSpPr>
            <p:spPr bwMode="auto">
              <a:xfrm rot="1257177" flipV="1">
                <a:off x="43925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7" name="Freeform 235"/>
              <p:cNvSpPr>
                <a:spLocks/>
              </p:cNvSpPr>
              <p:nvPr/>
            </p:nvSpPr>
            <p:spPr bwMode="auto">
              <a:xfrm rot="417177" flipV="1">
                <a:off x="7792975"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8" name="Freeform 236"/>
              <p:cNvSpPr>
                <a:spLocks/>
              </p:cNvSpPr>
              <p:nvPr/>
            </p:nvSpPr>
            <p:spPr bwMode="auto">
              <a:xfrm rot="1257177" flipV="1">
                <a:off x="78374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9" name="Freeform 237"/>
              <p:cNvSpPr>
                <a:spLocks/>
              </p:cNvSpPr>
              <p:nvPr/>
            </p:nvSpPr>
            <p:spPr bwMode="auto">
              <a:xfrm rot="417177" flipV="1">
                <a:off x="7932675"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0" name="Freeform 238"/>
              <p:cNvSpPr>
                <a:spLocks/>
              </p:cNvSpPr>
              <p:nvPr/>
            </p:nvSpPr>
            <p:spPr bwMode="auto">
              <a:xfrm rot="1257177" flipV="1">
                <a:off x="79771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1" name="Freeform 239"/>
              <p:cNvSpPr>
                <a:spLocks/>
              </p:cNvSpPr>
              <p:nvPr/>
            </p:nvSpPr>
            <p:spPr bwMode="auto">
              <a:xfrm rot="417177" flipV="1">
                <a:off x="80692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2" name="Freeform 240"/>
              <p:cNvSpPr>
                <a:spLocks/>
              </p:cNvSpPr>
              <p:nvPr/>
            </p:nvSpPr>
            <p:spPr bwMode="auto">
              <a:xfrm rot="1257177" flipV="1">
                <a:off x="81136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3" name="Freeform 241"/>
              <p:cNvSpPr>
                <a:spLocks/>
              </p:cNvSpPr>
              <p:nvPr/>
            </p:nvSpPr>
            <p:spPr bwMode="auto">
              <a:xfrm rot="417177" flipV="1">
                <a:off x="82089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4" name="Freeform 242"/>
              <p:cNvSpPr>
                <a:spLocks/>
              </p:cNvSpPr>
              <p:nvPr/>
            </p:nvSpPr>
            <p:spPr bwMode="auto">
              <a:xfrm rot="1257177" flipV="1">
                <a:off x="82533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5" name="Freeform 243"/>
              <p:cNvSpPr>
                <a:spLocks/>
              </p:cNvSpPr>
              <p:nvPr/>
            </p:nvSpPr>
            <p:spPr bwMode="auto">
              <a:xfrm rot="417177" flipV="1">
                <a:off x="69658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6" name="Freeform 244"/>
              <p:cNvSpPr>
                <a:spLocks/>
              </p:cNvSpPr>
              <p:nvPr/>
            </p:nvSpPr>
            <p:spPr bwMode="auto">
              <a:xfrm rot="1257177" flipV="1">
                <a:off x="70103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7" name="Freeform 245"/>
              <p:cNvSpPr>
                <a:spLocks/>
              </p:cNvSpPr>
              <p:nvPr/>
            </p:nvSpPr>
            <p:spPr bwMode="auto">
              <a:xfrm rot="417177" flipV="1">
                <a:off x="71055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8" name="Freeform 246"/>
              <p:cNvSpPr>
                <a:spLocks/>
              </p:cNvSpPr>
              <p:nvPr/>
            </p:nvSpPr>
            <p:spPr bwMode="auto">
              <a:xfrm rot="1257177" flipV="1">
                <a:off x="71500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9" name="Freeform 247"/>
              <p:cNvSpPr>
                <a:spLocks/>
              </p:cNvSpPr>
              <p:nvPr/>
            </p:nvSpPr>
            <p:spPr bwMode="auto">
              <a:xfrm rot="417177" flipV="1">
                <a:off x="72421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40" name="Freeform 248"/>
              <p:cNvSpPr>
                <a:spLocks/>
              </p:cNvSpPr>
              <p:nvPr/>
            </p:nvSpPr>
            <p:spPr bwMode="auto">
              <a:xfrm rot="1257177" flipV="1">
                <a:off x="72865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1" name="Freeform 249"/>
              <p:cNvSpPr>
                <a:spLocks/>
              </p:cNvSpPr>
              <p:nvPr/>
            </p:nvSpPr>
            <p:spPr bwMode="auto">
              <a:xfrm rot="417177" flipV="1">
                <a:off x="73818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2" name="Freeform 250"/>
              <p:cNvSpPr>
                <a:spLocks/>
              </p:cNvSpPr>
              <p:nvPr/>
            </p:nvSpPr>
            <p:spPr bwMode="auto">
              <a:xfrm rot="1257177" flipV="1">
                <a:off x="74262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3" name="Freeform 251"/>
              <p:cNvSpPr>
                <a:spLocks/>
              </p:cNvSpPr>
              <p:nvPr/>
            </p:nvSpPr>
            <p:spPr bwMode="auto">
              <a:xfrm rot="417177" flipV="1">
                <a:off x="75183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4" name="Freeform 252"/>
              <p:cNvSpPr>
                <a:spLocks/>
              </p:cNvSpPr>
              <p:nvPr/>
            </p:nvSpPr>
            <p:spPr bwMode="auto">
              <a:xfrm rot="1257177" flipV="1">
                <a:off x="7561200" y="2916238"/>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5" name="Freeform 253"/>
              <p:cNvSpPr>
                <a:spLocks/>
              </p:cNvSpPr>
              <p:nvPr/>
            </p:nvSpPr>
            <p:spPr bwMode="auto">
              <a:xfrm rot="417177" flipV="1">
                <a:off x="76580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000FF"/>
                </a:solidFill>
                <a:round/>
                <a:headEnd/>
                <a:tailEnd/>
              </a:ln>
              <a:effectLst/>
            </p:spPr>
            <p:txBody>
              <a:bodyPr/>
              <a:lstStyle/>
              <a:p>
                <a:endParaRPr lang="zh-CN" altLang="en-US"/>
              </a:p>
            </p:txBody>
          </p:sp>
          <p:sp>
            <p:nvSpPr>
              <p:cNvPr id="8446" name="Freeform 254"/>
              <p:cNvSpPr>
                <a:spLocks/>
              </p:cNvSpPr>
              <p:nvPr/>
            </p:nvSpPr>
            <p:spPr bwMode="auto">
              <a:xfrm rot="1257177" flipV="1">
                <a:off x="7700900" y="2916238"/>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7" name="Freeform 255"/>
              <p:cNvSpPr>
                <a:spLocks/>
              </p:cNvSpPr>
              <p:nvPr/>
            </p:nvSpPr>
            <p:spPr bwMode="auto">
              <a:xfrm rot="417177" flipV="1">
                <a:off x="61388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8" name="Freeform 256"/>
              <p:cNvSpPr>
                <a:spLocks/>
              </p:cNvSpPr>
              <p:nvPr/>
            </p:nvSpPr>
            <p:spPr bwMode="auto">
              <a:xfrm rot="1257177" flipV="1">
                <a:off x="61832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9" name="Freeform 257"/>
              <p:cNvSpPr>
                <a:spLocks/>
              </p:cNvSpPr>
              <p:nvPr/>
            </p:nvSpPr>
            <p:spPr bwMode="auto">
              <a:xfrm rot="417177" flipV="1">
                <a:off x="62785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0" name="Freeform 258"/>
              <p:cNvSpPr>
                <a:spLocks/>
              </p:cNvSpPr>
              <p:nvPr/>
            </p:nvSpPr>
            <p:spPr bwMode="auto">
              <a:xfrm rot="1257177" flipV="1">
                <a:off x="63229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1" name="Freeform 259"/>
              <p:cNvSpPr>
                <a:spLocks/>
              </p:cNvSpPr>
              <p:nvPr/>
            </p:nvSpPr>
            <p:spPr bwMode="auto">
              <a:xfrm rot="417177" flipV="1">
                <a:off x="64150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52" name="Freeform 260"/>
              <p:cNvSpPr>
                <a:spLocks/>
              </p:cNvSpPr>
              <p:nvPr/>
            </p:nvSpPr>
            <p:spPr bwMode="auto">
              <a:xfrm rot="1257177" flipV="1">
                <a:off x="6457887" y="2916238"/>
                <a:ext cx="49213"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53" name="Freeform 261"/>
              <p:cNvSpPr>
                <a:spLocks/>
              </p:cNvSpPr>
              <p:nvPr/>
            </p:nvSpPr>
            <p:spPr bwMode="auto">
              <a:xfrm rot="417177" flipV="1">
                <a:off x="65547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4" name="Freeform 262"/>
              <p:cNvSpPr>
                <a:spLocks/>
              </p:cNvSpPr>
              <p:nvPr/>
            </p:nvSpPr>
            <p:spPr bwMode="auto">
              <a:xfrm rot="1257177" flipV="1">
                <a:off x="65991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5" name="Freeform 263"/>
              <p:cNvSpPr>
                <a:spLocks/>
              </p:cNvSpPr>
              <p:nvPr/>
            </p:nvSpPr>
            <p:spPr bwMode="auto">
              <a:xfrm rot="417177" flipV="1">
                <a:off x="6689662" y="2911475"/>
                <a:ext cx="49213"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6" name="Freeform 264"/>
              <p:cNvSpPr>
                <a:spLocks/>
              </p:cNvSpPr>
              <p:nvPr/>
            </p:nvSpPr>
            <p:spPr bwMode="auto">
              <a:xfrm rot="1257177" flipV="1">
                <a:off x="67341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7" name="Freeform 265"/>
              <p:cNvSpPr>
                <a:spLocks/>
              </p:cNvSpPr>
              <p:nvPr/>
            </p:nvSpPr>
            <p:spPr bwMode="auto">
              <a:xfrm rot="417177" flipV="1">
                <a:off x="6829362" y="2911475"/>
                <a:ext cx="49213"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8" name="Freeform 266"/>
              <p:cNvSpPr>
                <a:spLocks/>
              </p:cNvSpPr>
              <p:nvPr/>
            </p:nvSpPr>
            <p:spPr bwMode="auto">
              <a:xfrm rot="1257177" flipV="1">
                <a:off x="68738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9" name="Oval 267"/>
              <p:cNvSpPr>
                <a:spLocks noChangeArrowheads="1"/>
              </p:cNvSpPr>
              <p:nvPr/>
            </p:nvSpPr>
            <p:spPr bwMode="auto">
              <a:xfrm rot="417177" flipV="1">
                <a:off x="27955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0" name="Oval 268"/>
              <p:cNvSpPr>
                <a:spLocks noChangeArrowheads="1"/>
              </p:cNvSpPr>
              <p:nvPr/>
            </p:nvSpPr>
            <p:spPr bwMode="auto">
              <a:xfrm rot="417177" flipV="1">
                <a:off x="29352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1" name="Oval 269"/>
              <p:cNvSpPr>
                <a:spLocks noChangeArrowheads="1"/>
              </p:cNvSpPr>
              <p:nvPr/>
            </p:nvSpPr>
            <p:spPr bwMode="auto">
              <a:xfrm rot="417177" flipV="1">
                <a:off x="30717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2" name="Oval 270"/>
              <p:cNvSpPr>
                <a:spLocks noChangeArrowheads="1"/>
              </p:cNvSpPr>
              <p:nvPr/>
            </p:nvSpPr>
            <p:spPr bwMode="auto">
              <a:xfrm rot="417177" flipV="1">
                <a:off x="32114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3" name="Oval 271"/>
              <p:cNvSpPr>
                <a:spLocks noChangeArrowheads="1"/>
              </p:cNvSpPr>
              <p:nvPr/>
            </p:nvSpPr>
            <p:spPr bwMode="auto">
              <a:xfrm rot="417177" flipV="1">
                <a:off x="334797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4" name="Oval 272"/>
              <p:cNvSpPr>
                <a:spLocks noChangeArrowheads="1"/>
              </p:cNvSpPr>
              <p:nvPr/>
            </p:nvSpPr>
            <p:spPr bwMode="auto">
              <a:xfrm rot="417177" flipV="1">
                <a:off x="348767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5" name="Oval 273"/>
              <p:cNvSpPr>
                <a:spLocks noChangeArrowheads="1"/>
              </p:cNvSpPr>
              <p:nvPr/>
            </p:nvSpPr>
            <p:spPr bwMode="auto">
              <a:xfrm rot="417177" flipV="1">
                <a:off x="19684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6" name="Oval 274"/>
              <p:cNvSpPr>
                <a:spLocks noChangeArrowheads="1"/>
              </p:cNvSpPr>
              <p:nvPr/>
            </p:nvSpPr>
            <p:spPr bwMode="auto">
              <a:xfrm rot="417177" flipV="1">
                <a:off x="21081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7" name="Oval 275"/>
              <p:cNvSpPr>
                <a:spLocks noChangeArrowheads="1"/>
              </p:cNvSpPr>
              <p:nvPr/>
            </p:nvSpPr>
            <p:spPr bwMode="auto">
              <a:xfrm rot="417177" flipV="1">
                <a:off x="224466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8" name="Oval 276"/>
              <p:cNvSpPr>
                <a:spLocks noChangeArrowheads="1"/>
              </p:cNvSpPr>
              <p:nvPr/>
            </p:nvSpPr>
            <p:spPr bwMode="auto">
              <a:xfrm rot="417177" flipV="1">
                <a:off x="238436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9" name="Oval 277"/>
              <p:cNvSpPr>
                <a:spLocks noChangeArrowheads="1"/>
              </p:cNvSpPr>
              <p:nvPr/>
            </p:nvSpPr>
            <p:spPr bwMode="auto">
              <a:xfrm rot="417177" flipV="1">
                <a:off x="251930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0" name="Oval 278"/>
              <p:cNvSpPr>
                <a:spLocks noChangeArrowheads="1"/>
              </p:cNvSpPr>
              <p:nvPr/>
            </p:nvSpPr>
            <p:spPr bwMode="auto">
              <a:xfrm rot="417177" flipV="1">
                <a:off x="265900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79" name="Freeform 187"/>
              <p:cNvSpPr>
                <a:spLocks/>
              </p:cNvSpPr>
              <p:nvPr/>
            </p:nvSpPr>
            <p:spPr bwMode="auto">
              <a:xfrm rot="417177" flipV="1">
                <a:off x="11778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0" name="Freeform 188"/>
              <p:cNvSpPr>
                <a:spLocks/>
              </p:cNvSpPr>
              <p:nvPr/>
            </p:nvSpPr>
            <p:spPr bwMode="auto">
              <a:xfrm rot="1257177" flipV="1">
                <a:off x="12223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71" name="Oval 279"/>
              <p:cNvSpPr>
                <a:spLocks noChangeArrowheads="1"/>
              </p:cNvSpPr>
              <p:nvPr/>
            </p:nvSpPr>
            <p:spPr bwMode="auto">
              <a:xfrm rot="417177" flipV="1">
                <a:off x="11445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2" name="Oval 280"/>
              <p:cNvSpPr>
                <a:spLocks noChangeArrowheads="1"/>
              </p:cNvSpPr>
              <p:nvPr/>
            </p:nvSpPr>
            <p:spPr bwMode="auto">
              <a:xfrm rot="417177" flipV="1">
                <a:off x="128105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3" name="Oval 281"/>
              <p:cNvSpPr>
                <a:spLocks noChangeArrowheads="1"/>
              </p:cNvSpPr>
              <p:nvPr/>
            </p:nvSpPr>
            <p:spPr bwMode="auto">
              <a:xfrm rot="417177" flipV="1">
                <a:off x="14159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4" name="Oval 282"/>
              <p:cNvSpPr>
                <a:spLocks noChangeArrowheads="1"/>
              </p:cNvSpPr>
              <p:nvPr/>
            </p:nvSpPr>
            <p:spPr bwMode="auto">
              <a:xfrm rot="417177" flipV="1">
                <a:off x="15556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5" name="Oval 283"/>
              <p:cNvSpPr>
                <a:spLocks noChangeArrowheads="1"/>
              </p:cNvSpPr>
              <p:nvPr/>
            </p:nvSpPr>
            <p:spPr bwMode="auto">
              <a:xfrm rot="417177" flipV="1">
                <a:off x="16922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6" name="Oval 284"/>
              <p:cNvSpPr>
                <a:spLocks noChangeArrowheads="1"/>
              </p:cNvSpPr>
              <p:nvPr/>
            </p:nvSpPr>
            <p:spPr bwMode="auto">
              <a:xfrm rot="417177" flipV="1">
                <a:off x="18319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7" name="Oval 285"/>
              <p:cNvSpPr>
                <a:spLocks noChangeArrowheads="1"/>
              </p:cNvSpPr>
              <p:nvPr/>
            </p:nvSpPr>
            <p:spPr bwMode="auto">
              <a:xfrm rot="417177" flipV="1">
                <a:off x="52783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8" name="Oval 286"/>
              <p:cNvSpPr>
                <a:spLocks noChangeArrowheads="1"/>
              </p:cNvSpPr>
              <p:nvPr/>
            </p:nvSpPr>
            <p:spPr bwMode="auto">
              <a:xfrm rot="417177" flipV="1">
                <a:off x="54180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9" name="Oval 287"/>
              <p:cNvSpPr>
                <a:spLocks noChangeArrowheads="1"/>
              </p:cNvSpPr>
              <p:nvPr/>
            </p:nvSpPr>
            <p:spPr bwMode="auto">
              <a:xfrm rot="417177" flipV="1">
                <a:off x="555460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0" name="Oval 288"/>
              <p:cNvSpPr>
                <a:spLocks noChangeArrowheads="1"/>
              </p:cNvSpPr>
              <p:nvPr/>
            </p:nvSpPr>
            <p:spPr bwMode="auto">
              <a:xfrm rot="417177" flipV="1">
                <a:off x="569430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1" name="Oval 289"/>
              <p:cNvSpPr>
                <a:spLocks noChangeArrowheads="1"/>
              </p:cNvSpPr>
              <p:nvPr/>
            </p:nvSpPr>
            <p:spPr bwMode="auto">
              <a:xfrm rot="417177" flipV="1">
                <a:off x="58292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2" name="Oval 290"/>
              <p:cNvSpPr>
                <a:spLocks noChangeArrowheads="1"/>
              </p:cNvSpPr>
              <p:nvPr/>
            </p:nvSpPr>
            <p:spPr bwMode="auto">
              <a:xfrm rot="417177" flipV="1">
                <a:off x="59689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3" name="Oval 291"/>
              <p:cNvSpPr>
                <a:spLocks noChangeArrowheads="1"/>
              </p:cNvSpPr>
              <p:nvPr/>
            </p:nvSpPr>
            <p:spPr bwMode="auto">
              <a:xfrm rot="417177" flipV="1">
                <a:off x="4451287"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4" name="Oval 292"/>
              <p:cNvSpPr>
                <a:spLocks noChangeArrowheads="1"/>
              </p:cNvSpPr>
              <p:nvPr/>
            </p:nvSpPr>
            <p:spPr bwMode="auto">
              <a:xfrm rot="417177" flipV="1">
                <a:off x="4590987"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5" name="Oval 293"/>
              <p:cNvSpPr>
                <a:spLocks noChangeArrowheads="1"/>
              </p:cNvSpPr>
              <p:nvPr/>
            </p:nvSpPr>
            <p:spPr bwMode="auto">
              <a:xfrm rot="417177" flipV="1">
                <a:off x="47259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6" name="Oval 294"/>
              <p:cNvSpPr>
                <a:spLocks noChangeArrowheads="1"/>
              </p:cNvSpPr>
              <p:nvPr/>
            </p:nvSpPr>
            <p:spPr bwMode="auto">
              <a:xfrm rot="417177" flipV="1">
                <a:off x="48656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7" name="Oval 295"/>
              <p:cNvSpPr>
                <a:spLocks noChangeArrowheads="1"/>
              </p:cNvSpPr>
              <p:nvPr/>
            </p:nvSpPr>
            <p:spPr bwMode="auto">
              <a:xfrm rot="417177" flipV="1">
                <a:off x="50021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8" name="Oval 296"/>
              <p:cNvSpPr>
                <a:spLocks noChangeArrowheads="1"/>
              </p:cNvSpPr>
              <p:nvPr/>
            </p:nvSpPr>
            <p:spPr bwMode="auto">
              <a:xfrm rot="417177" flipV="1">
                <a:off x="51418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9" name="Oval 297"/>
              <p:cNvSpPr>
                <a:spLocks noChangeArrowheads="1"/>
              </p:cNvSpPr>
              <p:nvPr/>
            </p:nvSpPr>
            <p:spPr bwMode="auto">
              <a:xfrm rot="417177" flipV="1">
                <a:off x="36226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0" name="Oval 298"/>
              <p:cNvSpPr>
                <a:spLocks noChangeArrowheads="1"/>
              </p:cNvSpPr>
              <p:nvPr/>
            </p:nvSpPr>
            <p:spPr bwMode="auto">
              <a:xfrm rot="417177" flipV="1">
                <a:off x="37623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1" name="Oval 299"/>
              <p:cNvSpPr>
                <a:spLocks noChangeArrowheads="1"/>
              </p:cNvSpPr>
              <p:nvPr/>
            </p:nvSpPr>
            <p:spPr bwMode="auto">
              <a:xfrm rot="417177" flipV="1">
                <a:off x="38988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2" name="Oval 300"/>
              <p:cNvSpPr>
                <a:spLocks noChangeArrowheads="1"/>
              </p:cNvSpPr>
              <p:nvPr/>
            </p:nvSpPr>
            <p:spPr bwMode="auto">
              <a:xfrm rot="417177" flipV="1">
                <a:off x="40385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3" name="Oval 301"/>
              <p:cNvSpPr>
                <a:spLocks noChangeArrowheads="1"/>
              </p:cNvSpPr>
              <p:nvPr/>
            </p:nvSpPr>
            <p:spPr bwMode="auto">
              <a:xfrm rot="417177" flipV="1">
                <a:off x="41750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4" name="Oval 302"/>
              <p:cNvSpPr>
                <a:spLocks noChangeArrowheads="1"/>
              </p:cNvSpPr>
              <p:nvPr/>
            </p:nvSpPr>
            <p:spPr bwMode="auto">
              <a:xfrm rot="417177" flipV="1">
                <a:off x="43147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5" name="Oval 303"/>
              <p:cNvSpPr>
                <a:spLocks noChangeArrowheads="1"/>
              </p:cNvSpPr>
              <p:nvPr/>
            </p:nvSpPr>
            <p:spPr bwMode="auto">
              <a:xfrm rot="417177" flipV="1">
                <a:off x="776122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6" name="Oval 304"/>
              <p:cNvSpPr>
                <a:spLocks noChangeArrowheads="1"/>
              </p:cNvSpPr>
              <p:nvPr/>
            </p:nvSpPr>
            <p:spPr bwMode="auto">
              <a:xfrm rot="417177" flipV="1">
                <a:off x="790092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7" name="Oval 305"/>
              <p:cNvSpPr>
                <a:spLocks noChangeArrowheads="1"/>
              </p:cNvSpPr>
              <p:nvPr/>
            </p:nvSpPr>
            <p:spPr bwMode="auto">
              <a:xfrm rot="417177" flipV="1">
                <a:off x="80358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8" name="Oval 306"/>
              <p:cNvSpPr>
                <a:spLocks noChangeArrowheads="1"/>
              </p:cNvSpPr>
              <p:nvPr/>
            </p:nvSpPr>
            <p:spPr bwMode="auto">
              <a:xfrm rot="417177" flipV="1">
                <a:off x="81755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9" name="Oval 307"/>
              <p:cNvSpPr>
                <a:spLocks noChangeArrowheads="1"/>
              </p:cNvSpPr>
              <p:nvPr/>
            </p:nvSpPr>
            <p:spPr bwMode="auto">
              <a:xfrm rot="417177" flipV="1">
                <a:off x="69325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0" name="Oval 308"/>
              <p:cNvSpPr>
                <a:spLocks noChangeArrowheads="1"/>
              </p:cNvSpPr>
              <p:nvPr/>
            </p:nvSpPr>
            <p:spPr bwMode="auto">
              <a:xfrm rot="417177" flipV="1">
                <a:off x="70722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1" name="Oval 309"/>
              <p:cNvSpPr>
                <a:spLocks noChangeArrowheads="1"/>
              </p:cNvSpPr>
              <p:nvPr/>
            </p:nvSpPr>
            <p:spPr bwMode="auto">
              <a:xfrm rot="417177" flipV="1">
                <a:off x="72087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2" name="Oval 310"/>
              <p:cNvSpPr>
                <a:spLocks noChangeArrowheads="1"/>
              </p:cNvSpPr>
              <p:nvPr/>
            </p:nvSpPr>
            <p:spPr bwMode="auto">
              <a:xfrm rot="417177" flipV="1">
                <a:off x="73484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3" name="Oval 311"/>
              <p:cNvSpPr>
                <a:spLocks noChangeArrowheads="1"/>
              </p:cNvSpPr>
              <p:nvPr/>
            </p:nvSpPr>
            <p:spPr bwMode="auto">
              <a:xfrm rot="417177" flipV="1">
                <a:off x="748500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4" name="Oval 312"/>
              <p:cNvSpPr>
                <a:spLocks noChangeArrowheads="1"/>
              </p:cNvSpPr>
              <p:nvPr/>
            </p:nvSpPr>
            <p:spPr bwMode="auto">
              <a:xfrm rot="417177" flipV="1">
                <a:off x="762470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5" name="Oval 313"/>
              <p:cNvSpPr>
                <a:spLocks noChangeArrowheads="1"/>
              </p:cNvSpPr>
              <p:nvPr/>
            </p:nvSpPr>
            <p:spPr bwMode="auto">
              <a:xfrm rot="417177" flipV="1">
                <a:off x="61054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6" name="Oval 314"/>
              <p:cNvSpPr>
                <a:spLocks noChangeArrowheads="1"/>
              </p:cNvSpPr>
              <p:nvPr/>
            </p:nvSpPr>
            <p:spPr bwMode="auto">
              <a:xfrm rot="417177" flipV="1">
                <a:off x="62451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7" name="Oval 315"/>
              <p:cNvSpPr>
                <a:spLocks noChangeArrowheads="1"/>
              </p:cNvSpPr>
              <p:nvPr/>
            </p:nvSpPr>
            <p:spPr bwMode="auto">
              <a:xfrm rot="417177" flipV="1">
                <a:off x="63816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8" name="Oval 316"/>
              <p:cNvSpPr>
                <a:spLocks noChangeArrowheads="1"/>
              </p:cNvSpPr>
              <p:nvPr/>
            </p:nvSpPr>
            <p:spPr bwMode="auto">
              <a:xfrm rot="417177" flipV="1">
                <a:off x="65213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9" name="Oval 317"/>
              <p:cNvSpPr>
                <a:spLocks noChangeArrowheads="1"/>
              </p:cNvSpPr>
              <p:nvPr/>
            </p:nvSpPr>
            <p:spPr bwMode="auto">
              <a:xfrm rot="417177" flipV="1">
                <a:off x="665791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10" name="Oval 318"/>
              <p:cNvSpPr>
                <a:spLocks noChangeArrowheads="1"/>
              </p:cNvSpPr>
              <p:nvPr/>
            </p:nvSpPr>
            <p:spPr bwMode="auto">
              <a:xfrm rot="417177" flipV="1">
                <a:off x="679761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690" name="Freeform 498"/>
              <p:cNvSpPr>
                <a:spLocks/>
              </p:cNvSpPr>
              <p:nvPr/>
            </p:nvSpPr>
            <p:spPr bwMode="auto">
              <a:xfrm rot="21182823">
                <a:off x="7667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1" name="Freeform 499"/>
              <p:cNvSpPr>
                <a:spLocks/>
              </p:cNvSpPr>
              <p:nvPr/>
            </p:nvSpPr>
            <p:spPr bwMode="auto">
              <a:xfrm rot="20342823">
                <a:off x="8111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2" name="Freeform 500"/>
              <p:cNvSpPr>
                <a:spLocks/>
              </p:cNvSpPr>
              <p:nvPr/>
            </p:nvSpPr>
            <p:spPr bwMode="auto">
              <a:xfrm rot="21182823">
                <a:off x="9032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3" name="Freeform 501"/>
              <p:cNvSpPr>
                <a:spLocks/>
              </p:cNvSpPr>
              <p:nvPr/>
            </p:nvSpPr>
            <p:spPr bwMode="auto">
              <a:xfrm rot="20342823">
                <a:off x="9460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4" name="Freeform 502"/>
              <p:cNvSpPr>
                <a:spLocks/>
              </p:cNvSpPr>
              <p:nvPr/>
            </p:nvSpPr>
            <p:spPr bwMode="auto">
              <a:xfrm rot="21182823">
                <a:off x="10381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5" name="Freeform 503"/>
              <p:cNvSpPr>
                <a:spLocks/>
              </p:cNvSpPr>
              <p:nvPr/>
            </p:nvSpPr>
            <p:spPr bwMode="auto">
              <a:xfrm rot="20342823">
                <a:off x="10826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7" name="Oval 505"/>
              <p:cNvSpPr>
                <a:spLocks noChangeArrowheads="1"/>
              </p:cNvSpPr>
              <p:nvPr/>
            </p:nvSpPr>
            <p:spPr bwMode="auto">
              <a:xfrm rot="21182823">
                <a:off x="7333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698" name="Oval 506"/>
              <p:cNvSpPr>
                <a:spLocks noChangeArrowheads="1"/>
              </p:cNvSpPr>
              <p:nvPr/>
            </p:nvSpPr>
            <p:spPr bwMode="auto">
              <a:xfrm rot="21182823">
                <a:off x="869887"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699" name="Oval 507"/>
              <p:cNvSpPr>
                <a:spLocks noChangeArrowheads="1"/>
              </p:cNvSpPr>
              <p:nvPr/>
            </p:nvSpPr>
            <p:spPr bwMode="auto">
              <a:xfrm rot="21182823">
                <a:off x="1004825"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700" name="Freeform 508"/>
              <p:cNvSpPr>
                <a:spLocks/>
              </p:cNvSpPr>
              <p:nvPr/>
            </p:nvSpPr>
            <p:spPr bwMode="auto">
              <a:xfrm rot="417177" flipV="1">
                <a:off x="7667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1" name="Freeform 509"/>
              <p:cNvSpPr>
                <a:spLocks/>
              </p:cNvSpPr>
              <p:nvPr/>
            </p:nvSpPr>
            <p:spPr bwMode="auto">
              <a:xfrm rot="1257177" flipV="1">
                <a:off x="8111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2" name="Freeform 510"/>
              <p:cNvSpPr>
                <a:spLocks/>
              </p:cNvSpPr>
              <p:nvPr/>
            </p:nvSpPr>
            <p:spPr bwMode="auto">
              <a:xfrm rot="417177" flipV="1">
                <a:off x="9032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3" name="Freeform 511"/>
              <p:cNvSpPr>
                <a:spLocks/>
              </p:cNvSpPr>
              <p:nvPr/>
            </p:nvSpPr>
            <p:spPr bwMode="auto">
              <a:xfrm rot="1257177" flipV="1">
                <a:off x="9460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4" name="Freeform 512"/>
              <p:cNvSpPr>
                <a:spLocks/>
              </p:cNvSpPr>
              <p:nvPr/>
            </p:nvSpPr>
            <p:spPr bwMode="auto">
              <a:xfrm rot="417177" flipV="1">
                <a:off x="10381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5" name="Freeform 513"/>
              <p:cNvSpPr>
                <a:spLocks/>
              </p:cNvSpPr>
              <p:nvPr/>
            </p:nvSpPr>
            <p:spPr bwMode="auto">
              <a:xfrm rot="1257177" flipV="1">
                <a:off x="10826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7" name="Oval 515"/>
              <p:cNvSpPr>
                <a:spLocks noChangeArrowheads="1"/>
              </p:cNvSpPr>
              <p:nvPr/>
            </p:nvSpPr>
            <p:spPr bwMode="auto">
              <a:xfrm rot="417177" flipV="1">
                <a:off x="7333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708" name="Oval 516"/>
              <p:cNvSpPr>
                <a:spLocks noChangeArrowheads="1"/>
              </p:cNvSpPr>
              <p:nvPr/>
            </p:nvSpPr>
            <p:spPr bwMode="auto">
              <a:xfrm rot="417177" flipV="1">
                <a:off x="869887"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709" name="Oval 517"/>
              <p:cNvSpPr>
                <a:spLocks noChangeArrowheads="1"/>
              </p:cNvSpPr>
              <p:nvPr/>
            </p:nvSpPr>
            <p:spPr bwMode="auto">
              <a:xfrm rot="417177" flipV="1">
                <a:off x="1004825"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grpSp>
        <p:grpSp>
          <p:nvGrpSpPr>
            <p:cNvPr id="4" name="组合 5"/>
            <p:cNvGrpSpPr/>
            <p:nvPr/>
          </p:nvGrpSpPr>
          <p:grpSpPr>
            <a:xfrm>
              <a:off x="2091797" y="4550724"/>
              <a:ext cx="5670290" cy="676432"/>
              <a:chOff x="2049742" y="2487538"/>
              <a:chExt cx="5670290" cy="843388"/>
            </a:xfrm>
          </p:grpSpPr>
          <p:sp>
            <p:nvSpPr>
              <p:cNvPr id="5" name="圆柱形 4"/>
              <p:cNvSpPr/>
              <p:nvPr/>
            </p:nvSpPr>
            <p:spPr>
              <a:xfrm>
                <a:off x="2049742"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4" name="圆柱形 433"/>
              <p:cNvSpPr/>
              <p:nvPr/>
            </p:nvSpPr>
            <p:spPr>
              <a:xfrm>
                <a:off x="2451373"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5" name="圆柱形 434"/>
              <p:cNvSpPr/>
              <p:nvPr/>
            </p:nvSpPr>
            <p:spPr>
              <a:xfrm>
                <a:off x="2848865"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7" name="圆柱形 436"/>
              <p:cNvSpPr/>
              <p:nvPr/>
            </p:nvSpPr>
            <p:spPr>
              <a:xfrm>
                <a:off x="3238109"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8" name="圆柱形 437"/>
              <p:cNvSpPr/>
              <p:nvPr/>
            </p:nvSpPr>
            <p:spPr>
              <a:xfrm>
                <a:off x="3625470"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9" name="圆柱形 438"/>
              <p:cNvSpPr/>
              <p:nvPr/>
            </p:nvSpPr>
            <p:spPr>
              <a:xfrm>
                <a:off x="4023488"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0" name="圆柱形 439"/>
              <p:cNvSpPr/>
              <p:nvPr/>
            </p:nvSpPr>
            <p:spPr>
              <a:xfrm>
                <a:off x="4420172"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1" name="圆柱形 440"/>
              <p:cNvSpPr/>
              <p:nvPr/>
            </p:nvSpPr>
            <p:spPr>
              <a:xfrm>
                <a:off x="4801502"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3" name="圆柱形 442"/>
              <p:cNvSpPr/>
              <p:nvPr/>
            </p:nvSpPr>
            <p:spPr>
              <a:xfrm>
                <a:off x="5205985"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4" name="圆柱形 443"/>
              <p:cNvSpPr/>
              <p:nvPr/>
            </p:nvSpPr>
            <p:spPr>
              <a:xfrm>
                <a:off x="5880695"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5" name="圆柱形 444"/>
              <p:cNvSpPr/>
              <p:nvPr/>
            </p:nvSpPr>
            <p:spPr>
              <a:xfrm>
                <a:off x="6267627"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7" name="圆柱形 446"/>
              <p:cNvSpPr/>
              <p:nvPr/>
            </p:nvSpPr>
            <p:spPr>
              <a:xfrm>
                <a:off x="7071459"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9" name="圆柱形 448"/>
              <p:cNvSpPr/>
              <p:nvPr/>
            </p:nvSpPr>
            <p:spPr>
              <a:xfrm>
                <a:off x="7463649"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grpSp>
        <p:sp>
          <p:nvSpPr>
            <p:cNvPr id="8521" name="Rectangle 329"/>
            <p:cNvSpPr>
              <a:spLocks noChangeArrowheads="1"/>
            </p:cNvSpPr>
            <p:nvPr/>
          </p:nvSpPr>
          <p:spPr bwMode="auto">
            <a:xfrm>
              <a:off x="4549730"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7</a:t>
              </a:r>
              <a:endParaRPr lang="en-US" altLang="zh-CN" sz="1400" dirty="0">
                <a:latin typeface="Times New Roman" pitchFamily="18" charset="0"/>
                <a:cs typeface="Arial" charset="0"/>
              </a:endParaRPr>
            </a:p>
          </p:txBody>
        </p:sp>
        <p:sp>
          <p:nvSpPr>
            <p:cNvPr id="8523" name="Rectangle 331"/>
            <p:cNvSpPr>
              <a:spLocks noChangeArrowheads="1"/>
            </p:cNvSpPr>
            <p:nvPr/>
          </p:nvSpPr>
          <p:spPr bwMode="auto">
            <a:xfrm>
              <a:off x="4932572"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8</a:t>
              </a:r>
              <a:endParaRPr lang="en-US" altLang="zh-CN" sz="1400" dirty="0">
                <a:latin typeface="Times New Roman" pitchFamily="18" charset="0"/>
                <a:cs typeface="Arial" charset="0"/>
              </a:endParaRPr>
            </a:p>
          </p:txBody>
        </p:sp>
        <p:sp>
          <p:nvSpPr>
            <p:cNvPr id="8525" name="Rectangle 333"/>
            <p:cNvSpPr>
              <a:spLocks noChangeArrowheads="1"/>
            </p:cNvSpPr>
            <p:nvPr/>
          </p:nvSpPr>
          <p:spPr bwMode="auto">
            <a:xfrm>
              <a:off x="2567705"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2</a:t>
              </a:r>
              <a:endParaRPr lang="en-US" altLang="zh-CN" sz="1400" dirty="0">
                <a:latin typeface="Times New Roman" pitchFamily="18" charset="0"/>
                <a:cs typeface="Arial" charset="0"/>
              </a:endParaRPr>
            </a:p>
          </p:txBody>
        </p:sp>
        <p:sp>
          <p:nvSpPr>
            <p:cNvPr id="8528" name="Rectangle 336"/>
            <p:cNvSpPr>
              <a:spLocks noChangeArrowheads="1"/>
            </p:cNvSpPr>
            <p:nvPr/>
          </p:nvSpPr>
          <p:spPr bwMode="auto">
            <a:xfrm>
              <a:off x="5333130"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9</a:t>
              </a:r>
              <a:endParaRPr lang="en-US" altLang="zh-CN" sz="1400" dirty="0">
                <a:latin typeface="Times New Roman" pitchFamily="18" charset="0"/>
                <a:cs typeface="Arial" charset="0"/>
              </a:endParaRPr>
            </a:p>
          </p:txBody>
        </p:sp>
        <p:sp>
          <p:nvSpPr>
            <p:cNvPr id="8531" name="Rectangle 339"/>
            <p:cNvSpPr>
              <a:spLocks noChangeArrowheads="1"/>
            </p:cNvSpPr>
            <p:nvPr/>
          </p:nvSpPr>
          <p:spPr bwMode="auto">
            <a:xfrm>
              <a:off x="7160533"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13</a:t>
              </a:r>
              <a:endParaRPr lang="en-US" altLang="zh-CN" sz="1400" dirty="0">
                <a:latin typeface="Times New Roman" pitchFamily="18" charset="0"/>
                <a:cs typeface="Arial" charset="0"/>
              </a:endParaRPr>
            </a:p>
          </p:txBody>
        </p:sp>
        <p:sp>
          <p:nvSpPr>
            <p:cNvPr id="8533" name="Rectangle 341"/>
            <p:cNvSpPr>
              <a:spLocks noChangeArrowheads="1"/>
            </p:cNvSpPr>
            <p:nvPr/>
          </p:nvSpPr>
          <p:spPr bwMode="auto">
            <a:xfrm>
              <a:off x="7557154"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14</a:t>
              </a:r>
              <a:endParaRPr lang="en-US" altLang="zh-CN" sz="1400" dirty="0">
                <a:latin typeface="Times New Roman" pitchFamily="18" charset="0"/>
                <a:cs typeface="Arial" charset="0"/>
              </a:endParaRPr>
            </a:p>
          </p:txBody>
        </p:sp>
        <p:sp>
          <p:nvSpPr>
            <p:cNvPr id="8536" name="Rectangle 344"/>
            <p:cNvSpPr>
              <a:spLocks noChangeArrowheads="1"/>
            </p:cNvSpPr>
            <p:nvPr/>
          </p:nvSpPr>
          <p:spPr bwMode="auto">
            <a:xfrm>
              <a:off x="5973337"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10</a:t>
              </a:r>
              <a:endParaRPr lang="en-US" altLang="zh-CN" sz="1400" dirty="0">
                <a:latin typeface="Times New Roman" pitchFamily="18" charset="0"/>
                <a:cs typeface="Arial" charset="0"/>
              </a:endParaRPr>
            </a:p>
          </p:txBody>
        </p:sp>
        <p:sp>
          <p:nvSpPr>
            <p:cNvPr id="8538" name="Rectangle 346"/>
            <p:cNvSpPr>
              <a:spLocks noChangeArrowheads="1"/>
            </p:cNvSpPr>
            <p:nvPr/>
          </p:nvSpPr>
          <p:spPr bwMode="auto">
            <a:xfrm>
              <a:off x="6358845"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11</a:t>
              </a:r>
              <a:endParaRPr lang="en-US" altLang="zh-CN" sz="1400" dirty="0">
                <a:latin typeface="Times New Roman" pitchFamily="18" charset="0"/>
                <a:cs typeface="Arial" charset="0"/>
              </a:endParaRPr>
            </a:p>
          </p:txBody>
        </p:sp>
        <p:sp>
          <p:nvSpPr>
            <p:cNvPr id="8540" name="Rectangle 348"/>
            <p:cNvSpPr>
              <a:spLocks noChangeArrowheads="1"/>
            </p:cNvSpPr>
            <p:nvPr/>
          </p:nvSpPr>
          <p:spPr bwMode="auto">
            <a:xfrm>
              <a:off x="3358470"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4</a:t>
              </a:r>
              <a:endParaRPr lang="en-US" altLang="zh-CN" sz="1400" dirty="0">
                <a:latin typeface="Times New Roman" pitchFamily="18" charset="0"/>
                <a:cs typeface="Arial" charset="0"/>
              </a:endParaRPr>
            </a:p>
          </p:txBody>
        </p:sp>
        <p:sp>
          <p:nvSpPr>
            <p:cNvPr id="8542" name="Rectangle 350"/>
            <p:cNvSpPr>
              <a:spLocks noChangeArrowheads="1"/>
            </p:cNvSpPr>
            <p:nvPr/>
          </p:nvSpPr>
          <p:spPr bwMode="auto">
            <a:xfrm>
              <a:off x="2974359"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3</a:t>
              </a:r>
              <a:endParaRPr lang="en-US" altLang="zh-CN" sz="1400" dirty="0">
                <a:latin typeface="Times New Roman" pitchFamily="18" charset="0"/>
                <a:cs typeface="Arial" charset="0"/>
              </a:endParaRPr>
            </a:p>
          </p:txBody>
        </p:sp>
        <p:sp>
          <p:nvSpPr>
            <p:cNvPr id="8556" name="Rectangle 364"/>
            <p:cNvSpPr>
              <a:spLocks noChangeArrowheads="1"/>
            </p:cNvSpPr>
            <p:nvPr/>
          </p:nvSpPr>
          <p:spPr bwMode="auto">
            <a:xfrm>
              <a:off x="2174005"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a:t>
              </a:r>
              <a:endParaRPr lang="en-US" altLang="zh-CN" sz="1400" dirty="0">
                <a:latin typeface="Times New Roman" pitchFamily="18" charset="0"/>
                <a:cs typeface="Arial" charset="0"/>
              </a:endParaRPr>
            </a:p>
          </p:txBody>
        </p:sp>
        <p:sp>
          <p:nvSpPr>
            <p:cNvPr id="8563" name="Rectangle 371"/>
            <p:cNvSpPr>
              <a:spLocks noChangeArrowheads="1"/>
            </p:cNvSpPr>
            <p:nvPr/>
          </p:nvSpPr>
          <p:spPr bwMode="auto">
            <a:xfrm>
              <a:off x="4143838"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6</a:t>
              </a:r>
              <a:endParaRPr lang="en-US" altLang="zh-CN" sz="1400" dirty="0">
                <a:latin typeface="Times New Roman" pitchFamily="18" charset="0"/>
                <a:cs typeface="Arial" charset="0"/>
              </a:endParaRPr>
            </a:p>
          </p:txBody>
        </p:sp>
        <p:sp>
          <p:nvSpPr>
            <p:cNvPr id="8565" name="Rectangle 373"/>
            <p:cNvSpPr>
              <a:spLocks noChangeArrowheads="1"/>
            </p:cNvSpPr>
            <p:nvPr/>
          </p:nvSpPr>
          <p:spPr bwMode="auto">
            <a:xfrm>
              <a:off x="3762330"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5</a:t>
              </a:r>
              <a:endParaRPr lang="en-US" altLang="zh-CN" sz="1400" dirty="0">
                <a:latin typeface="Times New Roman" pitchFamily="18" charset="0"/>
                <a:cs typeface="Arial" charset="0"/>
              </a:endParaRPr>
            </a:p>
          </p:txBody>
        </p:sp>
        <p:sp>
          <p:nvSpPr>
            <p:cNvPr id="459" name="任意多边形 458"/>
            <p:cNvSpPr/>
            <p:nvPr/>
          </p:nvSpPr>
          <p:spPr>
            <a:xfrm flipV="1">
              <a:off x="4194892" y="5217595"/>
              <a:ext cx="401320" cy="375355"/>
            </a:xfrm>
            <a:custGeom>
              <a:avLst/>
              <a:gdLst>
                <a:gd name="connsiteX0" fmla="*/ 0 w 401320"/>
                <a:gd name="connsiteY0" fmla="*/ 315114 h 315114"/>
                <a:gd name="connsiteX1" fmla="*/ 48260 w 401320"/>
                <a:gd name="connsiteY1" fmla="*/ 132234 h 315114"/>
                <a:gd name="connsiteX2" fmla="*/ 215900 w 401320"/>
                <a:gd name="connsiteY2" fmla="*/ 154 h 315114"/>
                <a:gd name="connsiteX3" fmla="*/ 368300 w 401320"/>
                <a:gd name="connsiteY3" fmla="*/ 157634 h 315114"/>
                <a:gd name="connsiteX4" fmla="*/ 401320 w 401320"/>
                <a:gd name="connsiteY4" fmla="*/ 315114 h 315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320" h="315114">
                  <a:moveTo>
                    <a:pt x="0" y="315114"/>
                  </a:moveTo>
                  <a:cubicBezTo>
                    <a:pt x="6138" y="249920"/>
                    <a:pt x="12277" y="184727"/>
                    <a:pt x="48260" y="132234"/>
                  </a:cubicBezTo>
                  <a:cubicBezTo>
                    <a:pt x="84243" y="79741"/>
                    <a:pt x="162560" y="-4079"/>
                    <a:pt x="215900" y="154"/>
                  </a:cubicBezTo>
                  <a:cubicBezTo>
                    <a:pt x="269240" y="4387"/>
                    <a:pt x="337397" y="105141"/>
                    <a:pt x="368300" y="157634"/>
                  </a:cubicBezTo>
                  <a:cubicBezTo>
                    <a:pt x="399203" y="210127"/>
                    <a:pt x="400261" y="262620"/>
                    <a:pt x="401320" y="31511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6" name="任意多边形 15"/>
            <p:cNvSpPr/>
            <p:nvPr/>
          </p:nvSpPr>
          <p:spPr>
            <a:xfrm>
              <a:off x="1246808" y="5214576"/>
              <a:ext cx="2040447" cy="1047813"/>
            </a:xfrm>
            <a:custGeom>
              <a:avLst/>
              <a:gdLst>
                <a:gd name="connsiteX0" fmla="*/ 971519 w 2040447"/>
                <a:gd name="connsiteY0" fmla="*/ 0 h 1499616"/>
                <a:gd name="connsiteX1" fmla="*/ 806927 w 2040447"/>
                <a:gd name="connsiteY1" fmla="*/ 219456 h 1499616"/>
                <a:gd name="connsiteX2" fmla="*/ 124175 w 2040447"/>
                <a:gd name="connsiteY2" fmla="*/ 341376 h 1499616"/>
                <a:gd name="connsiteX3" fmla="*/ 209519 w 2040447"/>
                <a:gd name="connsiteY3" fmla="*/ 451104 h 1499616"/>
                <a:gd name="connsiteX4" fmla="*/ 1538447 w 2040447"/>
                <a:gd name="connsiteY4" fmla="*/ 451104 h 1499616"/>
                <a:gd name="connsiteX5" fmla="*/ 2038319 w 2040447"/>
                <a:gd name="connsiteY5" fmla="*/ 518160 h 1499616"/>
                <a:gd name="connsiteX6" fmla="*/ 1654271 w 2040447"/>
                <a:gd name="connsiteY6" fmla="*/ 664464 h 1499616"/>
                <a:gd name="connsiteX7" fmla="*/ 282671 w 2040447"/>
                <a:gd name="connsiteY7" fmla="*/ 707136 h 1499616"/>
                <a:gd name="connsiteX8" fmla="*/ 14447 w 2040447"/>
                <a:gd name="connsiteY8" fmla="*/ 847344 h 1499616"/>
                <a:gd name="connsiteX9" fmla="*/ 532607 w 2040447"/>
                <a:gd name="connsiteY9" fmla="*/ 969264 h 1499616"/>
                <a:gd name="connsiteX10" fmla="*/ 1660367 w 2040447"/>
                <a:gd name="connsiteY10" fmla="*/ 963168 h 1499616"/>
                <a:gd name="connsiteX11" fmla="*/ 2032223 w 2040447"/>
                <a:gd name="connsiteY11" fmla="*/ 1036320 h 1499616"/>
                <a:gd name="connsiteX12" fmla="*/ 1642079 w 2040447"/>
                <a:gd name="connsiteY12" fmla="*/ 1213104 h 1499616"/>
                <a:gd name="connsiteX13" fmla="*/ 276575 w 2040447"/>
                <a:gd name="connsiteY13" fmla="*/ 1231392 h 1499616"/>
                <a:gd name="connsiteX14" fmla="*/ 99791 w 2040447"/>
                <a:gd name="connsiteY14" fmla="*/ 1426464 h 1499616"/>
                <a:gd name="connsiteX15" fmla="*/ 739871 w 2040447"/>
                <a:gd name="connsiteY15" fmla="*/ 1499616 h 1499616"/>
                <a:gd name="connsiteX16" fmla="*/ 1940783 w 2040447"/>
                <a:gd name="connsiteY16" fmla="*/ 1469136 h 149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40447" h="1499616">
                  <a:moveTo>
                    <a:pt x="971519" y="0"/>
                  </a:moveTo>
                  <a:cubicBezTo>
                    <a:pt x="959835" y="81280"/>
                    <a:pt x="948151" y="162560"/>
                    <a:pt x="806927" y="219456"/>
                  </a:cubicBezTo>
                  <a:cubicBezTo>
                    <a:pt x="665703" y="276352"/>
                    <a:pt x="223743" y="302768"/>
                    <a:pt x="124175" y="341376"/>
                  </a:cubicBezTo>
                  <a:cubicBezTo>
                    <a:pt x="24607" y="379984"/>
                    <a:pt x="-26193" y="432816"/>
                    <a:pt x="209519" y="451104"/>
                  </a:cubicBezTo>
                  <a:cubicBezTo>
                    <a:pt x="445231" y="469392"/>
                    <a:pt x="1233647" y="439928"/>
                    <a:pt x="1538447" y="451104"/>
                  </a:cubicBezTo>
                  <a:cubicBezTo>
                    <a:pt x="1843247" y="462280"/>
                    <a:pt x="2019015" y="482600"/>
                    <a:pt x="2038319" y="518160"/>
                  </a:cubicBezTo>
                  <a:cubicBezTo>
                    <a:pt x="2057623" y="553720"/>
                    <a:pt x="1946879" y="632968"/>
                    <a:pt x="1654271" y="664464"/>
                  </a:cubicBezTo>
                  <a:cubicBezTo>
                    <a:pt x="1361663" y="695960"/>
                    <a:pt x="555975" y="676656"/>
                    <a:pt x="282671" y="707136"/>
                  </a:cubicBezTo>
                  <a:cubicBezTo>
                    <a:pt x="9367" y="737616"/>
                    <a:pt x="-27209" y="803656"/>
                    <a:pt x="14447" y="847344"/>
                  </a:cubicBezTo>
                  <a:cubicBezTo>
                    <a:pt x="56103" y="891032"/>
                    <a:pt x="258287" y="949960"/>
                    <a:pt x="532607" y="969264"/>
                  </a:cubicBezTo>
                  <a:cubicBezTo>
                    <a:pt x="806927" y="988568"/>
                    <a:pt x="1410431" y="951992"/>
                    <a:pt x="1660367" y="963168"/>
                  </a:cubicBezTo>
                  <a:cubicBezTo>
                    <a:pt x="1910303" y="974344"/>
                    <a:pt x="2035271" y="994664"/>
                    <a:pt x="2032223" y="1036320"/>
                  </a:cubicBezTo>
                  <a:cubicBezTo>
                    <a:pt x="2029175" y="1077976"/>
                    <a:pt x="1934687" y="1180592"/>
                    <a:pt x="1642079" y="1213104"/>
                  </a:cubicBezTo>
                  <a:cubicBezTo>
                    <a:pt x="1349471" y="1245616"/>
                    <a:pt x="533623" y="1195832"/>
                    <a:pt x="276575" y="1231392"/>
                  </a:cubicBezTo>
                  <a:cubicBezTo>
                    <a:pt x="19527" y="1266952"/>
                    <a:pt x="22575" y="1381760"/>
                    <a:pt x="99791" y="1426464"/>
                  </a:cubicBezTo>
                  <a:cubicBezTo>
                    <a:pt x="177007" y="1471168"/>
                    <a:pt x="739871" y="1499616"/>
                    <a:pt x="739871" y="1499616"/>
                  </a:cubicBezTo>
                  <a:lnTo>
                    <a:pt x="1940783" y="1469136"/>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7048424" y="5223249"/>
              <a:ext cx="592182" cy="515233"/>
            </a:xfrm>
            <a:custGeom>
              <a:avLst/>
              <a:gdLst>
                <a:gd name="connsiteX0" fmla="*/ 523875 w 523875"/>
                <a:gd name="connsiteY0" fmla="*/ 0 h 407670"/>
                <a:gd name="connsiteX1" fmla="*/ 434340 w 523875"/>
                <a:gd name="connsiteY1" fmla="*/ 306705 h 407670"/>
                <a:gd name="connsiteX2" fmla="*/ 0 w 523875"/>
                <a:gd name="connsiteY2" fmla="*/ 407670 h 407670"/>
              </a:gdLst>
              <a:ahLst/>
              <a:cxnLst>
                <a:cxn ang="0">
                  <a:pos x="connsiteX0" y="connsiteY0"/>
                </a:cxn>
                <a:cxn ang="0">
                  <a:pos x="connsiteX1" y="connsiteY1"/>
                </a:cxn>
                <a:cxn ang="0">
                  <a:pos x="connsiteX2" y="connsiteY2"/>
                </a:cxn>
              </a:cxnLst>
              <a:rect l="l" t="t" r="r" b="b"/>
              <a:pathLst>
                <a:path w="523875" h="407670">
                  <a:moveTo>
                    <a:pt x="523875" y="0"/>
                  </a:moveTo>
                  <a:cubicBezTo>
                    <a:pt x="522763" y="119380"/>
                    <a:pt x="521652" y="238760"/>
                    <a:pt x="434340" y="306705"/>
                  </a:cubicBezTo>
                  <a:cubicBezTo>
                    <a:pt x="347028" y="374650"/>
                    <a:pt x="173514" y="391160"/>
                    <a:pt x="0" y="40767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8518"/>
            <p:cNvGrpSpPr/>
            <p:nvPr/>
          </p:nvGrpSpPr>
          <p:grpSpPr>
            <a:xfrm>
              <a:off x="3340770" y="3827618"/>
              <a:ext cx="1287971" cy="736442"/>
              <a:chOff x="3354258" y="1646694"/>
              <a:chExt cx="1157164" cy="918210"/>
            </a:xfrm>
          </p:grpSpPr>
          <p:sp>
            <p:nvSpPr>
              <p:cNvPr id="8518" name="任意多边形 8517"/>
              <p:cNvSpPr/>
              <p:nvPr/>
            </p:nvSpPr>
            <p:spPr>
              <a:xfrm>
                <a:off x="3354258" y="1646694"/>
                <a:ext cx="589092" cy="918210"/>
              </a:xfrm>
              <a:custGeom>
                <a:avLst/>
                <a:gdLst>
                  <a:gd name="connsiteX0" fmla="*/ 406212 w 589092"/>
                  <a:gd name="connsiteY0" fmla="*/ 918210 h 918210"/>
                  <a:gd name="connsiteX1" fmla="*/ 364302 w 589092"/>
                  <a:gd name="connsiteY1" fmla="*/ 579120 h 918210"/>
                  <a:gd name="connsiteX2" fmla="*/ 63312 w 589092"/>
                  <a:gd name="connsiteY2" fmla="*/ 407670 h 918210"/>
                  <a:gd name="connsiteX3" fmla="*/ 6162 w 589092"/>
                  <a:gd name="connsiteY3" fmla="*/ 217170 h 918210"/>
                  <a:gd name="connsiteX4" fmla="*/ 158562 w 589092"/>
                  <a:gd name="connsiteY4" fmla="*/ 38100 h 918210"/>
                  <a:gd name="connsiteX5" fmla="*/ 589092 w 589092"/>
                  <a:gd name="connsiteY5" fmla="*/ 0 h 91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92" h="918210">
                    <a:moveTo>
                      <a:pt x="406212" y="918210"/>
                    </a:moveTo>
                    <a:cubicBezTo>
                      <a:pt x="413832" y="791210"/>
                      <a:pt x="421452" y="664210"/>
                      <a:pt x="364302" y="579120"/>
                    </a:cubicBezTo>
                    <a:cubicBezTo>
                      <a:pt x="307152" y="494030"/>
                      <a:pt x="123002" y="467995"/>
                      <a:pt x="63312" y="407670"/>
                    </a:cubicBezTo>
                    <a:cubicBezTo>
                      <a:pt x="3622" y="347345"/>
                      <a:pt x="-9713" y="278765"/>
                      <a:pt x="6162" y="217170"/>
                    </a:cubicBezTo>
                    <a:cubicBezTo>
                      <a:pt x="22037" y="155575"/>
                      <a:pt x="61407" y="74295"/>
                      <a:pt x="158562" y="38100"/>
                    </a:cubicBezTo>
                    <a:cubicBezTo>
                      <a:pt x="255717" y="1905"/>
                      <a:pt x="422404" y="952"/>
                      <a:pt x="58909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3" name="任意多边形 502"/>
              <p:cNvSpPr/>
              <p:nvPr/>
            </p:nvSpPr>
            <p:spPr>
              <a:xfrm flipH="1">
                <a:off x="3922330" y="1646694"/>
                <a:ext cx="589092" cy="918210"/>
              </a:xfrm>
              <a:custGeom>
                <a:avLst/>
                <a:gdLst>
                  <a:gd name="connsiteX0" fmla="*/ 406212 w 589092"/>
                  <a:gd name="connsiteY0" fmla="*/ 918210 h 918210"/>
                  <a:gd name="connsiteX1" fmla="*/ 364302 w 589092"/>
                  <a:gd name="connsiteY1" fmla="*/ 579120 h 918210"/>
                  <a:gd name="connsiteX2" fmla="*/ 63312 w 589092"/>
                  <a:gd name="connsiteY2" fmla="*/ 407670 h 918210"/>
                  <a:gd name="connsiteX3" fmla="*/ 6162 w 589092"/>
                  <a:gd name="connsiteY3" fmla="*/ 217170 h 918210"/>
                  <a:gd name="connsiteX4" fmla="*/ 158562 w 589092"/>
                  <a:gd name="connsiteY4" fmla="*/ 38100 h 918210"/>
                  <a:gd name="connsiteX5" fmla="*/ 589092 w 589092"/>
                  <a:gd name="connsiteY5" fmla="*/ 0 h 91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92" h="918210">
                    <a:moveTo>
                      <a:pt x="406212" y="918210"/>
                    </a:moveTo>
                    <a:cubicBezTo>
                      <a:pt x="413832" y="791210"/>
                      <a:pt x="421452" y="664210"/>
                      <a:pt x="364302" y="579120"/>
                    </a:cubicBezTo>
                    <a:cubicBezTo>
                      <a:pt x="307152" y="494030"/>
                      <a:pt x="123002" y="467995"/>
                      <a:pt x="63312" y="407670"/>
                    </a:cubicBezTo>
                    <a:cubicBezTo>
                      <a:pt x="3622" y="347345"/>
                      <a:pt x="-9713" y="278765"/>
                      <a:pt x="6162" y="217170"/>
                    </a:cubicBezTo>
                    <a:cubicBezTo>
                      <a:pt x="22037" y="155575"/>
                      <a:pt x="61407" y="74295"/>
                      <a:pt x="158562" y="38100"/>
                    </a:cubicBezTo>
                    <a:cubicBezTo>
                      <a:pt x="255717" y="1905"/>
                      <a:pt x="422404" y="952"/>
                      <a:pt x="58909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507"/>
            <p:cNvGrpSpPr/>
            <p:nvPr/>
          </p:nvGrpSpPr>
          <p:grpSpPr>
            <a:xfrm flipV="1">
              <a:off x="2613206" y="5214143"/>
              <a:ext cx="414000" cy="163226"/>
              <a:chOff x="2175510" y="2132856"/>
              <a:chExt cx="399316" cy="266700"/>
            </a:xfrm>
          </p:grpSpPr>
          <p:sp>
            <p:nvSpPr>
              <p:cNvPr id="509" name="任意多边形 508"/>
              <p:cNvSpPr/>
              <p:nvPr/>
            </p:nvSpPr>
            <p:spPr>
              <a:xfrm>
                <a:off x="2175510" y="2132856"/>
                <a:ext cx="201930" cy="266700"/>
              </a:xfrm>
              <a:custGeom>
                <a:avLst/>
                <a:gdLst>
                  <a:gd name="connsiteX0" fmla="*/ 0 w 201930"/>
                  <a:gd name="connsiteY0" fmla="*/ 266700 h 266700"/>
                  <a:gd name="connsiteX1" fmla="*/ 38100 w 201930"/>
                  <a:gd name="connsiteY1" fmla="*/ 72390 h 266700"/>
                  <a:gd name="connsiteX2" fmla="*/ 201930 w 201930"/>
                  <a:gd name="connsiteY2" fmla="*/ 0 h 266700"/>
                </a:gdLst>
                <a:ahLst/>
                <a:cxnLst>
                  <a:cxn ang="0">
                    <a:pos x="connsiteX0" y="connsiteY0"/>
                  </a:cxn>
                  <a:cxn ang="0">
                    <a:pos x="connsiteX1" y="connsiteY1"/>
                  </a:cxn>
                  <a:cxn ang="0">
                    <a:pos x="connsiteX2" y="connsiteY2"/>
                  </a:cxn>
                </a:cxnLst>
                <a:rect l="l" t="t" r="r" b="b"/>
                <a:pathLst>
                  <a:path w="201930" h="266700">
                    <a:moveTo>
                      <a:pt x="0" y="266700"/>
                    </a:moveTo>
                    <a:cubicBezTo>
                      <a:pt x="2222" y="191770"/>
                      <a:pt x="4445" y="116840"/>
                      <a:pt x="38100" y="72390"/>
                    </a:cubicBezTo>
                    <a:cubicBezTo>
                      <a:pt x="71755" y="27940"/>
                      <a:pt x="136842" y="13970"/>
                      <a:pt x="20193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0" name="任意多边形 509"/>
              <p:cNvSpPr/>
              <p:nvPr/>
            </p:nvSpPr>
            <p:spPr>
              <a:xfrm flipH="1">
                <a:off x="2372896" y="2132856"/>
                <a:ext cx="201930" cy="266700"/>
              </a:xfrm>
              <a:custGeom>
                <a:avLst/>
                <a:gdLst>
                  <a:gd name="connsiteX0" fmla="*/ 0 w 201930"/>
                  <a:gd name="connsiteY0" fmla="*/ 266700 h 266700"/>
                  <a:gd name="connsiteX1" fmla="*/ 38100 w 201930"/>
                  <a:gd name="connsiteY1" fmla="*/ 72390 h 266700"/>
                  <a:gd name="connsiteX2" fmla="*/ 201930 w 201930"/>
                  <a:gd name="connsiteY2" fmla="*/ 0 h 266700"/>
                </a:gdLst>
                <a:ahLst/>
                <a:cxnLst>
                  <a:cxn ang="0">
                    <a:pos x="connsiteX0" y="connsiteY0"/>
                  </a:cxn>
                  <a:cxn ang="0">
                    <a:pos x="connsiteX1" y="connsiteY1"/>
                  </a:cxn>
                  <a:cxn ang="0">
                    <a:pos x="connsiteX2" y="connsiteY2"/>
                  </a:cxn>
                </a:cxnLst>
                <a:rect l="l" t="t" r="r" b="b"/>
                <a:pathLst>
                  <a:path w="201930" h="266700">
                    <a:moveTo>
                      <a:pt x="0" y="266700"/>
                    </a:moveTo>
                    <a:cubicBezTo>
                      <a:pt x="2222" y="191770"/>
                      <a:pt x="4445" y="116840"/>
                      <a:pt x="38100" y="72390"/>
                    </a:cubicBezTo>
                    <a:cubicBezTo>
                      <a:pt x="71755" y="27940"/>
                      <a:pt x="136842" y="13970"/>
                      <a:pt x="20193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4"/>
            <p:cNvGrpSpPr/>
            <p:nvPr/>
          </p:nvGrpSpPr>
          <p:grpSpPr>
            <a:xfrm>
              <a:off x="4581573" y="4087598"/>
              <a:ext cx="390738" cy="490849"/>
              <a:chOff x="5958840" y="456745"/>
              <a:chExt cx="780398" cy="1025345"/>
            </a:xfrm>
          </p:grpSpPr>
          <p:sp>
            <p:nvSpPr>
              <p:cNvPr id="22" name="任意多边形 21"/>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任意多边形 461"/>
              <p:cNvSpPr/>
              <p:nvPr/>
            </p:nvSpPr>
            <p:spPr>
              <a:xfrm flipH="1">
                <a:off x="6342999"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29"/>
            <p:cNvGrpSpPr/>
            <p:nvPr/>
          </p:nvGrpSpPr>
          <p:grpSpPr>
            <a:xfrm>
              <a:off x="5374150" y="4423361"/>
              <a:ext cx="676791" cy="506471"/>
              <a:chOff x="5334000" y="2368524"/>
              <a:chExt cx="685398" cy="489462"/>
            </a:xfrm>
          </p:grpSpPr>
          <p:sp>
            <p:nvSpPr>
              <p:cNvPr id="29" name="任意多边形 28"/>
              <p:cNvSpPr/>
              <p:nvPr/>
            </p:nvSpPr>
            <p:spPr>
              <a:xfrm>
                <a:off x="5334000" y="2368524"/>
                <a:ext cx="360045" cy="489462"/>
              </a:xfrm>
              <a:custGeom>
                <a:avLst/>
                <a:gdLst>
                  <a:gd name="connsiteX0" fmla="*/ 0 w 360045"/>
                  <a:gd name="connsiteY0" fmla="*/ 144171 h 489462"/>
                  <a:gd name="connsiteX1" fmla="*/ 32385 w 360045"/>
                  <a:gd name="connsiteY1" fmla="*/ 31776 h 489462"/>
                  <a:gd name="connsiteX2" fmla="*/ 123825 w 360045"/>
                  <a:gd name="connsiteY2" fmla="*/ 3201 h 489462"/>
                  <a:gd name="connsiteX3" fmla="*/ 205740 w 360045"/>
                  <a:gd name="connsiteY3" fmla="*/ 92736 h 489462"/>
                  <a:gd name="connsiteX4" fmla="*/ 247650 w 360045"/>
                  <a:gd name="connsiteY4" fmla="*/ 426111 h 489462"/>
                  <a:gd name="connsiteX5" fmla="*/ 360045 w 360045"/>
                  <a:gd name="connsiteY5" fmla="*/ 488976 h 48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45" h="489462">
                    <a:moveTo>
                      <a:pt x="0" y="144171"/>
                    </a:moveTo>
                    <a:cubicBezTo>
                      <a:pt x="5874" y="99721"/>
                      <a:pt x="11748" y="55271"/>
                      <a:pt x="32385" y="31776"/>
                    </a:cubicBezTo>
                    <a:cubicBezTo>
                      <a:pt x="53022" y="8281"/>
                      <a:pt x="94933" y="-6959"/>
                      <a:pt x="123825" y="3201"/>
                    </a:cubicBezTo>
                    <a:cubicBezTo>
                      <a:pt x="152718" y="13361"/>
                      <a:pt x="185103" y="22251"/>
                      <a:pt x="205740" y="92736"/>
                    </a:cubicBezTo>
                    <a:cubicBezTo>
                      <a:pt x="226377" y="163221"/>
                      <a:pt x="221933" y="360071"/>
                      <a:pt x="247650" y="426111"/>
                    </a:cubicBezTo>
                    <a:cubicBezTo>
                      <a:pt x="273367" y="492151"/>
                      <a:pt x="316706" y="490563"/>
                      <a:pt x="360045" y="48897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 name="任意多边形 470"/>
              <p:cNvSpPr/>
              <p:nvPr/>
            </p:nvSpPr>
            <p:spPr>
              <a:xfrm flipH="1">
                <a:off x="5659353" y="2368524"/>
                <a:ext cx="360045" cy="489462"/>
              </a:xfrm>
              <a:custGeom>
                <a:avLst/>
                <a:gdLst>
                  <a:gd name="connsiteX0" fmla="*/ 0 w 360045"/>
                  <a:gd name="connsiteY0" fmla="*/ 144171 h 489462"/>
                  <a:gd name="connsiteX1" fmla="*/ 32385 w 360045"/>
                  <a:gd name="connsiteY1" fmla="*/ 31776 h 489462"/>
                  <a:gd name="connsiteX2" fmla="*/ 123825 w 360045"/>
                  <a:gd name="connsiteY2" fmla="*/ 3201 h 489462"/>
                  <a:gd name="connsiteX3" fmla="*/ 205740 w 360045"/>
                  <a:gd name="connsiteY3" fmla="*/ 92736 h 489462"/>
                  <a:gd name="connsiteX4" fmla="*/ 247650 w 360045"/>
                  <a:gd name="connsiteY4" fmla="*/ 426111 h 489462"/>
                  <a:gd name="connsiteX5" fmla="*/ 360045 w 360045"/>
                  <a:gd name="connsiteY5" fmla="*/ 488976 h 48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45" h="489462">
                    <a:moveTo>
                      <a:pt x="0" y="144171"/>
                    </a:moveTo>
                    <a:cubicBezTo>
                      <a:pt x="5874" y="99721"/>
                      <a:pt x="11748" y="55271"/>
                      <a:pt x="32385" y="31776"/>
                    </a:cubicBezTo>
                    <a:cubicBezTo>
                      <a:pt x="53022" y="8281"/>
                      <a:pt x="94933" y="-6959"/>
                      <a:pt x="123825" y="3201"/>
                    </a:cubicBezTo>
                    <a:cubicBezTo>
                      <a:pt x="152718" y="13361"/>
                      <a:pt x="185103" y="22251"/>
                      <a:pt x="205740" y="92736"/>
                    </a:cubicBezTo>
                    <a:cubicBezTo>
                      <a:pt x="226377" y="163221"/>
                      <a:pt x="221933" y="360071"/>
                      <a:pt x="247650" y="426111"/>
                    </a:cubicBezTo>
                    <a:cubicBezTo>
                      <a:pt x="273367" y="492151"/>
                      <a:pt x="316706" y="490563"/>
                      <a:pt x="360045" y="48897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486"/>
            <p:cNvGrpSpPr/>
            <p:nvPr/>
          </p:nvGrpSpPr>
          <p:grpSpPr>
            <a:xfrm flipV="1">
              <a:off x="4963980" y="5214610"/>
              <a:ext cx="406800" cy="426198"/>
              <a:chOff x="5958840" y="456745"/>
              <a:chExt cx="780398" cy="1025345"/>
            </a:xfrm>
          </p:grpSpPr>
          <p:sp>
            <p:nvSpPr>
              <p:cNvPr id="488" name="任意多边形 487"/>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9" name="任意多边形 488"/>
              <p:cNvSpPr/>
              <p:nvPr/>
            </p:nvSpPr>
            <p:spPr>
              <a:xfrm flipH="1">
                <a:off x="6342999"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492"/>
            <p:cNvGrpSpPr/>
            <p:nvPr/>
          </p:nvGrpSpPr>
          <p:grpSpPr>
            <a:xfrm>
              <a:off x="7243153" y="4446318"/>
              <a:ext cx="390742" cy="124941"/>
              <a:chOff x="5958840" y="456745"/>
              <a:chExt cx="734742" cy="1025345"/>
            </a:xfrm>
          </p:grpSpPr>
          <p:sp>
            <p:nvSpPr>
              <p:cNvPr id="494" name="任意多边形 493"/>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5" name="任意多边形 494"/>
              <p:cNvSpPr/>
              <p:nvPr/>
            </p:nvSpPr>
            <p:spPr>
              <a:xfrm flipH="1">
                <a:off x="6297343"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8514"/>
            <p:cNvGrpSpPr/>
            <p:nvPr/>
          </p:nvGrpSpPr>
          <p:grpSpPr>
            <a:xfrm>
              <a:off x="2207341" y="4418631"/>
              <a:ext cx="407989" cy="150919"/>
              <a:chOff x="2125980" y="2087880"/>
              <a:chExt cx="472852" cy="424815"/>
            </a:xfrm>
          </p:grpSpPr>
          <p:sp>
            <p:nvSpPr>
              <p:cNvPr id="8514" name="任意多边形 851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1" name="任意多边形 500"/>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01"/>
            <p:cNvGrpSpPr/>
            <p:nvPr/>
          </p:nvGrpSpPr>
          <p:grpSpPr>
            <a:xfrm>
              <a:off x="3015633" y="4314958"/>
              <a:ext cx="407989" cy="255910"/>
              <a:chOff x="2125980" y="2087880"/>
              <a:chExt cx="472852" cy="424815"/>
            </a:xfrm>
          </p:grpSpPr>
          <p:sp>
            <p:nvSpPr>
              <p:cNvPr id="504" name="任意多边形 50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5" name="任意多边形 504"/>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512"/>
            <p:cNvGrpSpPr/>
            <p:nvPr/>
          </p:nvGrpSpPr>
          <p:grpSpPr>
            <a:xfrm flipV="1">
              <a:off x="3393421" y="5223448"/>
              <a:ext cx="407989" cy="255910"/>
              <a:chOff x="2125980" y="2087880"/>
              <a:chExt cx="472852" cy="424815"/>
            </a:xfrm>
          </p:grpSpPr>
          <p:sp>
            <p:nvSpPr>
              <p:cNvPr id="514" name="任意多边形 51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5" name="任意多边形 514"/>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515"/>
            <p:cNvGrpSpPr/>
            <p:nvPr/>
          </p:nvGrpSpPr>
          <p:grpSpPr>
            <a:xfrm flipV="1">
              <a:off x="6041314" y="5224871"/>
              <a:ext cx="407989" cy="230988"/>
              <a:chOff x="2125980" y="2087880"/>
              <a:chExt cx="472852" cy="424815"/>
            </a:xfrm>
          </p:grpSpPr>
          <p:sp>
            <p:nvSpPr>
              <p:cNvPr id="517" name="任意多边形 516"/>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8" name="任意多边形 517"/>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79" name="Text Box 387"/>
            <p:cNvSpPr txBox="1">
              <a:spLocks noChangeArrowheads="1"/>
            </p:cNvSpPr>
            <p:nvPr/>
          </p:nvSpPr>
          <p:spPr bwMode="auto">
            <a:xfrm>
              <a:off x="3682234" y="3822690"/>
              <a:ext cx="492443" cy="271534"/>
            </a:xfrm>
            <a:prstGeom prst="rect">
              <a:avLst/>
            </a:prstGeom>
            <a:noFill/>
            <a:ln w="9525">
              <a:noFill/>
              <a:miter lim="800000"/>
              <a:headEnd/>
              <a:tailEnd/>
            </a:ln>
            <a:effectLst/>
          </p:spPr>
          <p:txBody>
            <a:bodyPr wrap="none">
              <a:spAutoFit/>
            </a:bodyPr>
            <a:lstStyle/>
            <a:p>
              <a:r>
                <a:rPr lang="en-US" altLang="zh-CN" sz="1600" b="1" dirty="0">
                  <a:latin typeface="Arial Narrow" pitchFamily="34" charset="0"/>
                  <a:cs typeface="Arial" charset="0"/>
                </a:rPr>
                <a:t>EL3</a:t>
              </a:r>
            </a:p>
          </p:txBody>
        </p:sp>
        <p:sp>
          <p:nvSpPr>
            <p:cNvPr id="8578" name="Oval 386"/>
            <p:cNvSpPr>
              <a:spLocks noChangeArrowheads="1"/>
            </p:cNvSpPr>
            <p:nvPr/>
          </p:nvSpPr>
          <p:spPr bwMode="auto">
            <a:xfrm>
              <a:off x="3287432" y="3945886"/>
              <a:ext cx="182880" cy="182880"/>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grpSp>
          <p:nvGrpSpPr>
            <p:cNvPr id="17" name="组合 8516"/>
            <p:cNvGrpSpPr/>
            <p:nvPr/>
          </p:nvGrpSpPr>
          <p:grpSpPr>
            <a:xfrm>
              <a:off x="6436674" y="4390990"/>
              <a:ext cx="792000" cy="1010572"/>
              <a:chOff x="6298137" y="2661459"/>
              <a:chExt cx="698997" cy="1712408"/>
            </a:xfrm>
          </p:grpSpPr>
          <p:sp>
            <p:nvSpPr>
              <p:cNvPr id="8516" name="任意多边形 8515"/>
              <p:cNvSpPr/>
              <p:nvPr/>
            </p:nvSpPr>
            <p:spPr>
              <a:xfrm>
                <a:off x="6298137" y="2661459"/>
                <a:ext cx="350520" cy="985745"/>
              </a:xfrm>
              <a:custGeom>
                <a:avLst/>
                <a:gdLst>
                  <a:gd name="connsiteX0" fmla="*/ 0 w 350520"/>
                  <a:gd name="connsiteY0" fmla="*/ 310105 h 985745"/>
                  <a:gd name="connsiteX1" fmla="*/ 30480 w 350520"/>
                  <a:gd name="connsiteY1" fmla="*/ 106905 h 985745"/>
                  <a:gd name="connsiteX2" fmla="*/ 144780 w 350520"/>
                  <a:gd name="connsiteY2" fmla="*/ 5305 h 985745"/>
                  <a:gd name="connsiteX3" fmla="*/ 312420 w 350520"/>
                  <a:gd name="connsiteY3" fmla="*/ 264385 h 985745"/>
                  <a:gd name="connsiteX4" fmla="*/ 350520 w 350520"/>
                  <a:gd name="connsiteY4" fmla="*/ 985745 h 98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 h="985745">
                    <a:moveTo>
                      <a:pt x="0" y="310105"/>
                    </a:moveTo>
                    <a:cubicBezTo>
                      <a:pt x="3175" y="233905"/>
                      <a:pt x="6350" y="157705"/>
                      <a:pt x="30480" y="106905"/>
                    </a:cubicBezTo>
                    <a:cubicBezTo>
                      <a:pt x="54610" y="56105"/>
                      <a:pt x="97790" y="-20942"/>
                      <a:pt x="144780" y="5305"/>
                    </a:cubicBezTo>
                    <a:cubicBezTo>
                      <a:pt x="191770" y="31552"/>
                      <a:pt x="278130" y="100978"/>
                      <a:pt x="312420" y="264385"/>
                    </a:cubicBezTo>
                    <a:cubicBezTo>
                      <a:pt x="346710" y="427792"/>
                      <a:pt x="348615" y="706768"/>
                      <a:pt x="350520" y="98574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9" name="任意多边形 518"/>
              <p:cNvSpPr/>
              <p:nvPr/>
            </p:nvSpPr>
            <p:spPr>
              <a:xfrm flipH="1" flipV="1">
                <a:off x="6646614" y="3388122"/>
                <a:ext cx="350520" cy="985745"/>
              </a:xfrm>
              <a:custGeom>
                <a:avLst/>
                <a:gdLst>
                  <a:gd name="connsiteX0" fmla="*/ 0 w 350520"/>
                  <a:gd name="connsiteY0" fmla="*/ 310105 h 985745"/>
                  <a:gd name="connsiteX1" fmla="*/ 30480 w 350520"/>
                  <a:gd name="connsiteY1" fmla="*/ 106905 h 985745"/>
                  <a:gd name="connsiteX2" fmla="*/ 144780 w 350520"/>
                  <a:gd name="connsiteY2" fmla="*/ 5305 h 985745"/>
                  <a:gd name="connsiteX3" fmla="*/ 312420 w 350520"/>
                  <a:gd name="connsiteY3" fmla="*/ 264385 h 985745"/>
                  <a:gd name="connsiteX4" fmla="*/ 350520 w 350520"/>
                  <a:gd name="connsiteY4" fmla="*/ 985745 h 98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 h="985745">
                    <a:moveTo>
                      <a:pt x="0" y="310105"/>
                    </a:moveTo>
                    <a:cubicBezTo>
                      <a:pt x="3175" y="233905"/>
                      <a:pt x="6350" y="157705"/>
                      <a:pt x="30480" y="106905"/>
                    </a:cubicBezTo>
                    <a:cubicBezTo>
                      <a:pt x="54610" y="56105"/>
                      <a:pt x="97790" y="-20942"/>
                      <a:pt x="144780" y="5305"/>
                    </a:cubicBezTo>
                    <a:cubicBezTo>
                      <a:pt x="191770" y="31552"/>
                      <a:pt x="278130" y="100978"/>
                      <a:pt x="312420" y="264385"/>
                    </a:cubicBezTo>
                    <a:cubicBezTo>
                      <a:pt x="346710" y="427792"/>
                      <a:pt x="348615" y="706768"/>
                      <a:pt x="350520" y="98574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8523"/>
            <p:cNvGrpSpPr/>
            <p:nvPr/>
          </p:nvGrpSpPr>
          <p:grpSpPr>
            <a:xfrm>
              <a:off x="3385220" y="3444496"/>
              <a:ext cx="302891" cy="341757"/>
              <a:chOff x="3166682" y="1162661"/>
              <a:chExt cx="302891" cy="426109"/>
            </a:xfrm>
          </p:grpSpPr>
          <p:sp>
            <p:nvSpPr>
              <p:cNvPr id="8520" name="任意多边形 8519"/>
              <p:cNvSpPr/>
              <p:nvPr/>
            </p:nvSpPr>
            <p:spPr>
              <a:xfrm>
                <a:off x="3282107" y="1162661"/>
                <a:ext cx="95458" cy="426109"/>
              </a:xfrm>
              <a:custGeom>
                <a:avLst/>
                <a:gdLst>
                  <a:gd name="connsiteX0" fmla="*/ 30480 w 30480"/>
                  <a:gd name="connsiteY0" fmla="*/ 158115 h 158115"/>
                  <a:gd name="connsiteX1" fmla="*/ 0 w 30480"/>
                  <a:gd name="connsiteY1" fmla="*/ 0 h 158115"/>
                  <a:gd name="connsiteX2" fmla="*/ 0 w 30480"/>
                  <a:gd name="connsiteY2" fmla="*/ 0 h 158115"/>
                </a:gdLst>
                <a:ahLst/>
                <a:cxnLst>
                  <a:cxn ang="0">
                    <a:pos x="connsiteX0" y="connsiteY0"/>
                  </a:cxn>
                  <a:cxn ang="0">
                    <a:pos x="connsiteX1" y="connsiteY1"/>
                  </a:cxn>
                  <a:cxn ang="0">
                    <a:pos x="connsiteX2" y="connsiteY2"/>
                  </a:cxn>
                </a:cxnLst>
                <a:rect l="l" t="t" r="r" b="b"/>
                <a:pathLst>
                  <a:path w="30480" h="158115">
                    <a:moveTo>
                      <a:pt x="30480" y="158115"/>
                    </a:moveTo>
                    <a:lnTo>
                      <a:pt x="0" y="0"/>
                    </a:lnTo>
                    <a:lnTo>
                      <a:pt x="0" y="0"/>
                    </a:ln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8522" name="任意多边形 8521"/>
              <p:cNvSpPr/>
              <p:nvPr/>
            </p:nvSpPr>
            <p:spPr>
              <a:xfrm>
                <a:off x="3166682" y="1273587"/>
                <a:ext cx="182308" cy="213102"/>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520" name="任意多边形 519"/>
              <p:cNvSpPr/>
              <p:nvPr/>
            </p:nvSpPr>
            <p:spPr>
              <a:xfrm rot="20571124" flipH="1">
                <a:off x="3298123" y="1170840"/>
                <a:ext cx="171450" cy="177165"/>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dirty="0">
                  <a:solidFill>
                    <a:schemeClr val="tx1"/>
                  </a:solidFill>
                </a:endParaRPr>
              </a:p>
            </p:txBody>
          </p:sp>
        </p:grpSp>
        <p:grpSp>
          <p:nvGrpSpPr>
            <p:cNvPr id="20" name="组合 520"/>
            <p:cNvGrpSpPr/>
            <p:nvPr/>
          </p:nvGrpSpPr>
          <p:grpSpPr>
            <a:xfrm rot="903187">
              <a:off x="4111924" y="3429000"/>
              <a:ext cx="302891" cy="341757"/>
              <a:chOff x="3166682" y="1162661"/>
              <a:chExt cx="302891" cy="426109"/>
            </a:xfrm>
          </p:grpSpPr>
          <p:sp>
            <p:nvSpPr>
              <p:cNvPr id="522" name="任意多边形 521"/>
              <p:cNvSpPr/>
              <p:nvPr/>
            </p:nvSpPr>
            <p:spPr>
              <a:xfrm>
                <a:off x="3282107" y="1162661"/>
                <a:ext cx="95458" cy="426109"/>
              </a:xfrm>
              <a:custGeom>
                <a:avLst/>
                <a:gdLst>
                  <a:gd name="connsiteX0" fmla="*/ 30480 w 30480"/>
                  <a:gd name="connsiteY0" fmla="*/ 158115 h 158115"/>
                  <a:gd name="connsiteX1" fmla="*/ 0 w 30480"/>
                  <a:gd name="connsiteY1" fmla="*/ 0 h 158115"/>
                  <a:gd name="connsiteX2" fmla="*/ 0 w 30480"/>
                  <a:gd name="connsiteY2" fmla="*/ 0 h 158115"/>
                </a:gdLst>
                <a:ahLst/>
                <a:cxnLst>
                  <a:cxn ang="0">
                    <a:pos x="connsiteX0" y="connsiteY0"/>
                  </a:cxn>
                  <a:cxn ang="0">
                    <a:pos x="connsiteX1" y="connsiteY1"/>
                  </a:cxn>
                  <a:cxn ang="0">
                    <a:pos x="connsiteX2" y="connsiteY2"/>
                  </a:cxn>
                </a:cxnLst>
                <a:rect l="l" t="t" r="r" b="b"/>
                <a:pathLst>
                  <a:path w="30480" h="158115">
                    <a:moveTo>
                      <a:pt x="30480" y="158115"/>
                    </a:moveTo>
                    <a:lnTo>
                      <a:pt x="0" y="0"/>
                    </a:lnTo>
                    <a:lnTo>
                      <a:pt x="0" y="0"/>
                    </a:ln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523" name="任意多边形 522"/>
              <p:cNvSpPr/>
              <p:nvPr/>
            </p:nvSpPr>
            <p:spPr>
              <a:xfrm>
                <a:off x="3166682" y="1273587"/>
                <a:ext cx="182308" cy="213102"/>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524" name="任意多边形 523"/>
              <p:cNvSpPr/>
              <p:nvPr/>
            </p:nvSpPr>
            <p:spPr>
              <a:xfrm rot="20571124" flipH="1">
                <a:off x="3298123" y="1170840"/>
                <a:ext cx="171450" cy="177165"/>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dirty="0">
                  <a:solidFill>
                    <a:schemeClr val="tx1"/>
                  </a:solidFill>
                </a:endParaRPr>
              </a:p>
            </p:txBody>
          </p:sp>
        </p:grpSp>
        <p:sp>
          <p:nvSpPr>
            <p:cNvPr id="8583" name="Rectangle 391"/>
            <p:cNvSpPr>
              <a:spLocks noChangeArrowheads="1"/>
            </p:cNvSpPr>
            <p:nvPr/>
          </p:nvSpPr>
          <p:spPr bwMode="auto">
            <a:xfrm>
              <a:off x="6746394" y="4768996"/>
              <a:ext cx="191731" cy="172795"/>
            </a:xfrm>
            <a:prstGeom prst="rect">
              <a:avLst/>
            </a:prstGeom>
            <a:noFill/>
            <a:ln w="9525">
              <a:noFill/>
              <a:miter lim="800000"/>
              <a:headEnd/>
              <a:tailEnd/>
            </a:ln>
          </p:spPr>
          <p:txBody>
            <a:bodyPr wrap="square" lIns="0" tIns="0" rIns="0" bIns="0">
              <a:spAutoFit/>
            </a:bodyPr>
            <a:lstStyle/>
            <a:p>
              <a:pPr eaLnBrk="0" hangingPunct="0"/>
              <a:r>
                <a:rPr lang="en-US" altLang="zh-CN" sz="1400" b="1" dirty="0">
                  <a:latin typeface="Arial Narrow" pitchFamily="34" charset="0"/>
                  <a:cs typeface="Arial" charset="0"/>
                </a:rPr>
                <a:t>12</a:t>
              </a:r>
              <a:endParaRPr lang="en-US" altLang="zh-CN" sz="1400" dirty="0">
                <a:latin typeface="Times New Roman" pitchFamily="18" charset="0"/>
                <a:cs typeface="Arial" charset="0"/>
              </a:endParaRPr>
            </a:p>
          </p:txBody>
        </p:sp>
        <p:sp>
          <p:nvSpPr>
            <p:cNvPr id="8575" name="Oval 383"/>
            <p:cNvSpPr>
              <a:spLocks noChangeArrowheads="1"/>
            </p:cNvSpPr>
            <p:nvPr/>
          </p:nvSpPr>
          <p:spPr bwMode="auto">
            <a:xfrm>
              <a:off x="3510061" y="3763850"/>
              <a:ext cx="182880" cy="182880"/>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8570" name="Oval 378"/>
            <p:cNvSpPr>
              <a:spLocks noChangeArrowheads="1"/>
            </p:cNvSpPr>
            <p:nvPr/>
          </p:nvSpPr>
          <p:spPr bwMode="auto">
            <a:xfrm>
              <a:off x="4189019" y="3748816"/>
              <a:ext cx="182880" cy="182880"/>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grpSp>
      <p:sp>
        <p:nvSpPr>
          <p:cNvPr id="418" name="TextBox 417"/>
          <p:cNvSpPr txBox="1"/>
          <p:nvPr/>
        </p:nvSpPr>
        <p:spPr>
          <a:xfrm>
            <a:off x="947628" y="3445252"/>
            <a:ext cx="1949573" cy="523220"/>
          </a:xfrm>
          <a:prstGeom prst="rect">
            <a:avLst/>
          </a:prstGeom>
          <a:noFill/>
        </p:spPr>
        <p:txBody>
          <a:bodyPr wrap="none" rtlCol="0">
            <a:spAutoFit/>
          </a:bodyPr>
          <a:lstStyle/>
          <a:p>
            <a:r>
              <a:rPr lang="en-US" altLang="zh-CN" sz="2800" b="1" dirty="0" smtClean="0">
                <a:latin typeface="Arial Narrow" pitchFamily="34" charset="0"/>
              </a:rPr>
              <a:t>Extracellular</a:t>
            </a:r>
            <a:endParaRPr lang="zh-CN" altLang="en-US" sz="2800" b="1" dirty="0">
              <a:latin typeface="Arial Narrow" pitchFamily="34" charset="0"/>
            </a:endParaRPr>
          </a:p>
        </p:txBody>
      </p:sp>
      <p:sp>
        <p:nvSpPr>
          <p:cNvPr id="420" name="TextBox 419"/>
          <p:cNvSpPr txBox="1"/>
          <p:nvPr/>
        </p:nvSpPr>
        <p:spPr>
          <a:xfrm>
            <a:off x="297595" y="153462"/>
            <a:ext cx="8501122" cy="2833200"/>
          </a:xfrm>
          <a:prstGeom prst="rect">
            <a:avLst/>
          </a:prstGeom>
          <a:solidFill>
            <a:schemeClr val="accent5">
              <a:lumMod val="60000"/>
              <a:lumOff val="40000"/>
            </a:schemeClr>
          </a:solidFill>
        </p:spPr>
        <p:txBody>
          <a:bodyPr wrap="square" rtlCol="0">
            <a:spAutoFit/>
          </a:bodyPr>
          <a:lstStyle/>
          <a:p>
            <a:pPr algn="ctr"/>
            <a:r>
              <a:rPr lang="en-US" altLang="zh-CN" sz="3600" b="1" dirty="0" smtClean="0">
                <a:latin typeface="Arial Narrow" pitchFamily="34" charset="0"/>
              </a:rPr>
              <a:t>A fundamental question:</a:t>
            </a:r>
          </a:p>
          <a:p>
            <a:r>
              <a:rPr lang="en-US" altLang="zh-CN" sz="2800" dirty="0" smtClean="0">
                <a:latin typeface="Arial Narrow" pitchFamily="34" charset="0"/>
              </a:rPr>
              <a:t>Why some transporters (NBCe1, NBCe2) are </a:t>
            </a:r>
            <a:r>
              <a:rPr lang="en-US" altLang="zh-CN" sz="2800" dirty="0" err="1" smtClean="0">
                <a:latin typeface="Arial Narrow" pitchFamily="34" charset="0"/>
              </a:rPr>
              <a:t>electrogenic</a:t>
            </a:r>
            <a:r>
              <a:rPr lang="en-US" altLang="zh-CN" sz="2800" dirty="0" smtClean="0">
                <a:latin typeface="Arial Narrow" pitchFamily="34" charset="0"/>
              </a:rPr>
              <a:t>, and some (e.g., NBCn1, NBCn2) are </a:t>
            </a:r>
            <a:r>
              <a:rPr lang="en-US" altLang="zh-CN" sz="2800" dirty="0" err="1" smtClean="0">
                <a:latin typeface="Arial Narrow" pitchFamily="34" charset="0"/>
              </a:rPr>
              <a:t>electroneutral</a:t>
            </a:r>
            <a:r>
              <a:rPr lang="en-US" altLang="zh-CN" sz="2800" dirty="0" smtClean="0">
                <a:latin typeface="Arial Narrow" pitchFamily="34" charset="0"/>
              </a:rPr>
              <a:t>? What is the structural basis to determine the </a:t>
            </a:r>
            <a:r>
              <a:rPr lang="en-US" altLang="zh-CN" sz="2800" dirty="0" err="1" smtClean="0">
                <a:latin typeface="Arial Narrow" pitchFamily="34" charset="0"/>
              </a:rPr>
              <a:t>electrogenicity</a:t>
            </a:r>
            <a:r>
              <a:rPr lang="en-US" altLang="zh-CN" sz="2800" dirty="0" smtClean="0">
                <a:latin typeface="Arial Narrow" pitchFamily="34" charset="0"/>
              </a:rPr>
              <a:t> </a:t>
            </a:r>
            <a:r>
              <a:rPr lang="en-US" altLang="zh-CN" sz="2800" dirty="0" err="1" smtClean="0">
                <a:latin typeface="Arial Narrow" pitchFamily="34" charset="0"/>
              </a:rPr>
              <a:t>vs</a:t>
            </a:r>
            <a:r>
              <a:rPr lang="en-US" altLang="zh-CN" sz="2800" dirty="0" smtClean="0">
                <a:latin typeface="Arial Narrow" pitchFamily="34" charset="0"/>
              </a:rPr>
              <a:t> </a:t>
            </a:r>
            <a:r>
              <a:rPr lang="en-US" altLang="zh-CN" sz="2800" dirty="0" err="1" smtClean="0">
                <a:latin typeface="Arial Narrow" pitchFamily="34" charset="0"/>
              </a:rPr>
              <a:t>electroneutrality</a:t>
            </a:r>
            <a:r>
              <a:rPr lang="en-US" altLang="zh-CN" sz="2800" dirty="0" smtClean="0">
                <a:latin typeface="Arial Narrow" pitchFamily="34" charset="0"/>
              </a:rPr>
              <a:t> of the transporter?</a:t>
            </a:r>
            <a:endParaRPr lang="zh-CN" altLang="en-US" sz="2800" dirty="0">
              <a:latin typeface="Arial Narrow" pitchFamily="34" charset="0"/>
            </a:endParaRPr>
          </a:p>
        </p:txBody>
      </p:sp>
    </p:spTree>
    <p:extLst>
      <p:ext uri="{BB962C8B-B14F-4D97-AF65-F5344CB8AC3E}">
        <p14:creationId xmlns="" xmlns:p14="http://schemas.microsoft.com/office/powerpoint/2010/main" val="3197729784"/>
      </p:ext>
    </p:extLst>
  </p:cSld>
  <p:clrMapOvr>
    <a:masterClrMapping/>
  </p:clrMapOvr>
  <p:transition advTm="13947"/>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20"/>
          <p:cNvGrpSpPr/>
          <p:nvPr/>
        </p:nvGrpSpPr>
        <p:grpSpPr>
          <a:xfrm>
            <a:off x="766581" y="3143248"/>
            <a:ext cx="7746241" cy="3129480"/>
            <a:chOff x="695143" y="3429000"/>
            <a:chExt cx="7746241" cy="3129480"/>
          </a:xfrm>
        </p:grpSpPr>
        <p:sp>
          <p:nvSpPr>
            <p:cNvPr id="8688" name="Text Box 496"/>
            <p:cNvSpPr txBox="1">
              <a:spLocks noChangeArrowheads="1"/>
            </p:cNvSpPr>
            <p:nvPr/>
          </p:nvSpPr>
          <p:spPr bwMode="auto">
            <a:xfrm>
              <a:off x="8060384" y="5503399"/>
              <a:ext cx="381000" cy="294118"/>
            </a:xfrm>
            <a:prstGeom prst="rect">
              <a:avLst/>
            </a:prstGeom>
            <a:noFill/>
            <a:ln w="9525">
              <a:noFill/>
              <a:miter lim="800000"/>
              <a:headEnd/>
              <a:tailEnd/>
            </a:ln>
            <a:effectLst/>
          </p:spPr>
          <p:txBody>
            <a:bodyPr wrap="none">
              <a:spAutoFit/>
            </a:bodyPr>
            <a:lstStyle/>
            <a:p>
              <a:r>
                <a:rPr lang="en-US" altLang="zh-CN" b="1">
                  <a:latin typeface="Arial Narrow" pitchFamily="34" charset="0"/>
                </a:rPr>
                <a:t>Ct</a:t>
              </a:r>
            </a:p>
          </p:txBody>
        </p:sp>
        <p:sp>
          <p:nvSpPr>
            <p:cNvPr id="8558" name="Text Box 366"/>
            <p:cNvSpPr txBox="1">
              <a:spLocks noChangeArrowheads="1"/>
            </p:cNvSpPr>
            <p:nvPr/>
          </p:nvSpPr>
          <p:spPr bwMode="auto">
            <a:xfrm>
              <a:off x="4830079" y="3969486"/>
              <a:ext cx="492443" cy="271534"/>
            </a:xfrm>
            <a:prstGeom prst="rect">
              <a:avLst/>
            </a:prstGeom>
            <a:noFill/>
            <a:ln w="9525">
              <a:noFill/>
              <a:miter lim="800000"/>
              <a:headEnd/>
              <a:tailEnd/>
            </a:ln>
            <a:effectLst/>
          </p:spPr>
          <p:txBody>
            <a:bodyPr wrap="none">
              <a:spAutoFit/>
            </a:bodyPr>
            <a:lstStyle/>
            <a:p>
              <a:r>
                <a:rPr lang="en-US" altLang="zh-CN" sz="1600" b="1" dirty="0">
                  <a:latin typeface="Arial Narrow" pitchFamily="34" charset="0"/>
                  <a:cs typeface="Arial" charset="0"/>
                </a:rPr>
                <a:t>EL4</a:t>
              </a:r>
            </a:p>
          </p:txBody>
        </p:sp>
        <p:sp>
          <p:nvSpPr>
            <p:cNvPr id="8685" name="AutoShape 493"/>
            <p:cNvSpPr>
              <a:spLocks/>
            </p:cNvSpPr>
            <p:nvPr/>
          </p:nvSpPr>
          <p:spPr bwMode="auto">
            <a:xfrm>
              <a:off x="1024337" y="5238766"/>
              <a:ext cx="228600" cy="1319714"/>
            </a:xfrm>
            <a:prstGeom prst="leftBrace">
              <a:avLst>
                <a:gd name="adj1" fmla="val 31111"/>
                <a:gd name="adj2" fmla="val 50000"/>
              </a:avLst>
            </a:prstGeom>
            <a:noFill/>
            <a:ln w="19050">
              <a:solidFill>
                <a:schemeClr val="bg1">
                  <a:lumMod val="50000"/>
                </a:schemeClr>
              </a:solidFill>
              <a:round/>
              <a:headEnd/>
              <a:tailEnd/>
            </a:ln>
            <a:effectLst/>
          </p:spPr>
          <p:txBody>
            <a:bodyPr wrap="none" anchor="ctr"/>
            <a:lstStyle/>
            <a:p>
              <a:endParaRPr lang="zh-CN" altLang="en-US"/>
            </a:p>
          </p:txBody>
        </p:sp>
        <p:sp>
          <p:nvSpPr>
            <p:cNvPr id="8686" name="Text Box 494"/>
            <p:cNvSpPr txBox="1">
              <a:spLocks noChangeArrowheads="1"/>
            </p:cNvSpPr>
            <p:nvPr/>
          </p:nvSpPr>
          <p:spPr bwMode="auto">
            <a:xfrm>
              <a:off x="695143" y="5751564"/>
              <a:ext cx="381000" cy="294119"/>
            </a:xfrm>
            <a:prstGeom prst="rect">
              <a:avLst/>
            </a:prstGeom>
            <a:noFill/>
            <a:ln w="9525">
              <a:noFill/>
              <a:miter lim="800000"/>
              <a:headEnd/>
              <a:tailEnd/>
            </a:ln>
            <a:effectLst/>
          </p:spPr>
          <p:txBody>
            <a:bodyPr wrap="none">
              <a:spAutoFit/>
            </a:bodyPr>
            <a:lstStyle/>
            <a:p>
              <a:r>
                <a:rPr lang="en-US" altLang="zh-CN" b="1">
                  <a:latin typeface="Arial Narrow" pitchFamily="34" charset="0"/>
                </a:rPr>
                <a:t>Nt</a:t>
              </a:r>
            </a:p>
          </p:txBody>
        </p:sp>
        <p:sp>
          <p:nvSpPr>
            <p:cNvPr id="8687" name="AutoShape 495"/>
            <p:cNvSpPr>
              <a:spLocks/>
            </p:cNvSpPr>
            <p:nvPr/>
          </p:nvSpPr>
          <p:spPr bwMode="auto">
            <a:xfrm flipH="1">
              <a:off x="7902904" y="5258171"/>
              <a:ext cx="228600" cy="808458"/>
            </a:xfrm>
            <a:prstGeom prst="leftBrace">
              <a:avLst>
                <a:gd name="adj1" fmla="val 31473"/>
                <a:gd name="adj2" fmla="val 50000"/>
              </a:avLst>
            </a:prstGeom>
            <a:noFill/>
            <a:ln w="19050">
              <a:solidFill>
                <a:schemeClr val="bg1">
                  <a:lumMod val="50000"/>
                </a:schemeClr>
              </a:solidFill>
              <a:round/>
              <a:headEnd/>
              <a:tailEnd/>
            </a:ln>
            <a:effectLst/>
          </p:spPr>
          <p:txBody>
            <a:bodyPr wrap="none" anchor="ctr"/>
            <a:lstStyle/>
            <a:p>
              <a:endParaRPr lang="zh-CN" altLang="en-US"/>
            </a:p>
          </p:txBody>
        </p:sp>
        <p:grpSp>
          <p:nvGrpSpPr>
            <p:cNvPr id="3" name="组合 9"/>
            <p:cNvGrpSpPr/>
            <p:nvPr/>
          </p:nvGrpSpPr>
          <p:grpSpPr>
            <a:xfrm>
              <a:off x="775417" y="4590687"/>
              <a:ext cx="7589838" cy="575505"/>
              <a:chOff x="733362" y="2544763"/>
              <a:chExt cx="7589838" cy="717550"/>
            </a:xfrm>
          </p:grpSpPr>
          <p:sp>
            <p:nvSpPr>
              <p:cNvPr id="8198" name="Freeform 6"/>
              <p:cNvSpPr>
                <a:spLocks/>
              </p:cNvSpPr>
              <p:nvPr/>
            </p:nvSpPr>
            <p:spPr bwMode="auto">
              <a:xfrm rot="21182823">
                <a:off x="28288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199" name="Freeform 7"/>
              <p:cNvSpPr>
                <a:spLocks/>
              </p:cNvSpPr>
              <p:nvPr/>
            </p:nvSpPr>
            <p:spPr bwMode="auto">
              <a:xfrm rot="20342823">
                <a:off x="28733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00" name="Freeform 8"/>
              <p:cNvSpPr>
                <a:spLocks/>
              </p:cNvSpPr>
              <p:nvPr/>
            </p:nvSpPr>
            <p:spPr bwMode="auto">
              <a:xfrm rot="21182823">
                <a:off x="29685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01" name="Freeform 9"/>
              <p:cNvSpPr>
                <a:spLocks/>
              </p:cNvSpPr>
              <p:nvPr/>
            </p:nvSpPr>
            <p:spPr bwMode="auto">
              <a:xfrm rot="20342823">
                <a:off x="30130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02" name="Freeform 10"/>
              <p:cNvSpPr>
                <a:spLocks/>
              </p:cNvSpPr>
              <p:nvPr/>
            </p:nvSpPr>
            <p:spPr bwMode="auto">
              <a:xfrm rot="21182823">
                <a:off x="31050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3" name="Freeform 11"/>
              <p:cNvSpPr>
                <a:spLocks/>
              </p:cNvSpPr>
              <p:nvPr/>
            </p:nvSpPr>
            <p:spPr bwMode="auto">
              <a:xfrm rot="20342823">
                <a:off x="31495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4" name="Freeform 12"/>
              <p:cNvSpPr>
                <a:spLocks/>
              </p:cNvSpPr>
              <p:nvPr/>
            </p:nvSpPr>
            <p:spPr bwMode="auto">
              <a:xfrm rot="21182823">
                <a:off x="32447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5" name="Freeform 13"/>
              <p:cNvSpPr>
                <a:spLocks/>
              </p:cNvSpPr>
              <p:nvPr/>
            </p:nvSpPr>
            <p:spPr bwMode="auto">
              <a:xfrm rot="20342823">
                <a:off x="32892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6" name="Freeform 14"/>
              <p:cNvSpPr>
                <a:spLocks/>
              </p:cNvSpPr>
              <p:nvPr/>
            </p:nvSpPr>
            <p:spPr bwMode="auto">
              <a:xfrm rot="21182823">
                <a:off x="3379725"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7" name="Freeform 15"/>
              <p:cNvSpPr>
                <a:spLocks/>
              </p:cNvSpPr>
              <p:nvPr/>
            </p:nvSpPr>
            <p:spPr bwMode="auto">
              <a:xfrm rot="20342823">
                <a:off x="34241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8" name="Freeform 16"/>
              <p:cNvSpPr>
                <a:spLocks/>
              </p:cNvSpPr>
              <p:nvPr/>
            </p:nvSpPr>
            <p:spPr bwMode="auto">
              <a:xfrm rot="21182823">
                <a:off x="35210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09" name="Freeform 17"/>
              <p:cNvSpPr>
                <a:spLocks/>
              </p:cNvSpPr>
              <p:nvPr/>
            </p:nvSpPr>
            <p:spPr bwMode="auto">
              <a:xfrm rot="20342823">
                <a:off x="35638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0" name="Freeform 18"/>
              <p:cNvSpPr>
                <a:spLocks/>
              </p:cNvSpPr>
              <p:nvPr/>
            </p:nvSpPr>
            <p:spPr bwMode="auto">
              <a:xfrm rot="21182823">
                <a:off x="20017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1" name="Freeform 19"/>
              <p:cNvSpPr>
                <a:spLocks/>
              </p:cNvSpPr>
              <p:nvPr/>
            </p:nvSpPr>
            <p:spPr bwMode="auto">
              <a:xfrm rot="20342823">
                <a:off x="20462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2" name="Freeform 20"/>
              <p:cNvSpPr>
                <a:spLocks/>
              </p:cNvSpPr>
              <p:nvPr/>
            </p:nvSpPr>
            <p:spPr bwMode="auto">
              <a:xfrm rot="21182823">
                <a:off x="21414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3" name="Freeform 21"/>
              <p:cNvSpPr>
                <a:spLocks/>
              </p:cNvSpPr>
              <p:nvPr/>
            </p:nvSpPr>
            <p:spPr bwMode="auto">
              <a:xfrm rot="20342823">
                <a:off x="21859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4" name="Freeform 22"/>
              <p:cNvSpPr>
                <a:spLocks/>
              </p:cNvSpPr>
              <p:nvPr/>
            </p:nvSpPr>
            <p:spPr bwMode="auto">
              <a:xfrm rot="21182823">
                <a:off x="22780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5" name="Freeform 23"/>
              <p:cNvSpPr>
                <a:spLocks/>
              </p:cNvSpPr>
              <p:nvPr/>
            </p:nvSpPr>
            <p:spPr bwMode="auto">
              <a:xfrm rot="20342823">
                <a:off x="23208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6" name="Freeform 24"/>
              <p:cNvSpPr>
                <a:spLocks/>
              </p:cNvSpPr>
              <p:nvPr/>
            </p:nvSpPr>
            <p:spPr bwMode="auto">
              <a:xfrm rot="21182823">
                <a:off x="24177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7" name="Freeform 25"/>
              <p:cNvSpPr>
                <a:spLocks/>
              </p:cNvSpPr>
              <p:nvPr/>
            </p:nvSpPr>
            <p:spPr bwMode="auto">
              <a:xfrm rot="20342823">
                <a:off x="24605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18" name="Freeform 26"/>
              <p:cNvSpPr>
                <a:spLocks/>
              </p:cNvSpPr>
              <p:nvPr/>
            </p:nvSpPr>
            <p:spPr bwMode="auto">
              <a:xfrm rot="21182823">
                <a:off x="25526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19" name="Freeform 27"/>
              <p:cNvSpPr>
                <a:spLocks/>
              </p:cNvSpPr>
              <p:nvPr/>
            </p:nvSpPr>
            <p:spPr bwMode="auto">
              <a:xfrm rot="20342823">
                <a:off x="25970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20" name="Freeform 28"/>
              <p:cNvSpPr>
                <a:spLocks/>
              </p:cNvSpPr>
              <p:nvPr/>
            </p:nvSpPr>
            <p:spPr bwMode="auto">
              <a:xfrm rot="21182823">
                <a:off x="26923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1" name="Freeform 29"/>
              <p:cNvSpPr>
                <a:spLocks/>
              </p:cNvSpPr>
              <p:nvPr/>
            </p:nvSpPr>
            <p:spPr bwMode="auto">
              <a:xfrm rot="20342823">
                <a:off x="27367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4" name="Freeform 32"/>
              <p:cNvSpPr>
                <a:spLocks/>
              </p:cNvSpPr>
              <p:nvPr/>
            </p:nvSpPr>
            <p:spPr bwMode="auto">
              <a:xfrm rot="21182823">
                <a:off x="13143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5" name="Freeform 33"/>
              <p:cNvSpPr>
                <a:spLocks/>
              </p:cNvSpPr>
              <p:nvPr/>
            </p:nvSpPr>
            <p:spPr bwMode="auto">
              <a:xfrm rot="20342823">
                <a:off x="13572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6" name="Freeform 34"/>
              <p:cNvSpPr>
                <a:spLocks/>
              </p:cNvSpPr>
              <p:nvPr/>
            </p:nvSpPr>
            <p:spPr bwMode="auto">
              <a:xfrm rot="21182823">
                <a:off x="14493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7" name="Freeform 35"/>
              <p:cNvSpPr>
                <a:spLocks/>
              </p:cNvSpPr>
              <p:nvPr/>
            </p:nvSpPr>
            <p:spPr bwMode="auto">
              <a:xfrm rot="20342823">
                <a:off x="14937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8" name="Freeform 36"/>
              <p:cNvSpPr>
                <a:spLocks/>
              </p:cNvSpPr>
              <p:nvPr/>
            </p:nvSpPr>
            <p:spPr bwMode="auto">
              <a:xfrm rot="21182823">
                <a:off x="15890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9" name="Freeform 37"/>
              <p:cNvSpPr>
                <a:spLocks/>
              </p:cNvSpPr>
              <p:nvPr/>
            </p:nvSpPr>
            <p:spPr bwMode="auto">
              <a:xfrm rot="20342823">
                <a:off x="16334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0" name="Freeform 38"/>
              <p:cNvSpPr>
                <a:spLocks/>
              </p:cNvSpPr>
              <p:nvPr/>
            </p:nvSpPr>
            <p:spPr bwMode="auto">
              <a:xfrm rot="21182823">
                <a:off x="17255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1" name="Freeform 39"/>
              <p:cNvSpPr>
                <a:spLocks/>
              </p:cNvSpPr>
              <p:nvPr/>
            </p:nvSpPr>
            <p:spPr bwMode="auto">
              <a:xfrm rot="20342823">
                <a:off x="17700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2" name="Freeform 40"/>
              <p:cNvSpPr>
                <a:spLocks/>
              </p:cNvSpPr>
              <p:nvPr/>
            </p:nvSpPr>
            <p:spPr bwMode="auto">
              <a:xfrm rot="21182823">
                <a:off x="18652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3" name="Freeform 41"/>
              <p:cNvSpPr>
                <a:spLocks/>
              </p:cNvSpPr>
              <p:nvPr/>
            </p:nvSpPr>
            <p:spPr bwMode="auto">
              <a:xfrm rot="20342823">
                <a:off x="19097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4" name="Freeform 42"/>
              <p:cNvSpPr>
                <a:spLocks/>
              </p:cNvSpPr>
              <p:nvPr/>
            </p:nvSpPr>
            <p:spPr bwMode="auto">
              <a:xfrm rot="21182823">
                <a:off x="53117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35" name="Freeform 43"/>
              <p:cNvSpPr>
                <a:spLocks/>
              </p:cNvSpPr>
              <p:nvPr/>
            </p:nvSpPr>
            <p:spPr bwMode="auto">
              <a:xfrm rot="20342823">
                <a:off x="53561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36" name="Freeform 44"/>
              <p:cNvSpPr>
                <a:spLocks/>
              </p:cNvSpPr>
              <p:nvPr/>
            </p:nvSpPr>
            <p:spPr bwMode="auto">
              <a:xfrm rot="21182823">
                <a:off x="54514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7" name="Freeform 45"/>
              <p:cNvSpPr>
                <a:spLocks/>
              </p:cNvSpPr>
              <p:nvPr/>
            </p:nvSpPr>
            <p:spPr bwMode="auto">
              <a:xfrm rot="20342823">
                <a:off x="54958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8" name="Freeform 46"/>
              <p:cNvSpPr>
                <a:spLocks/>
              </p:cNvSpPr>
              <p:nvPr/>
            </p:nvSpPr>
            <p:spPr bwMode="auto">
              <a:xfrm rot="21182823">
                <a:off x="5586350"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39" name="Freeform 47"/>
              <p:cNvSpPr>
                <a:spLocks/>
              </p:cNvSpPr>
              <p:nvPr/>
            </p:nvSpPr>
            <p:spPr bwMode="auto">
              <a:xfrm rot="20342823">
                <a:off x="56308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0" name="Freeform 48"/>
              <p:cNvSpPr>
                <a:spLocks/>
              </p:cNvSpPr>
              <p:nvPr/>
            </p:nvSpPr>
            <p:spPr bwMode="auto">
              <a:xfrm rot="21182823">
                <a:off x="5726050"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1" name="Freeform 49"/>
              <p:cNvSpPr>
                <a:spLocks/>
              </p:cNvSpPr>
              <p:nvPr/>
            </p:nvSpPr>
            <p:spPr bwMode="auto">
              <a:xfrm rot="20342823">
                <a:off x="57705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2" name="Freeform 50"/>
              <p:cNvSpPr>
                <a:spLocks/>
              </p:cNvSpPr>
              <p:nvPr/>
            </p:nvSpPr>
            <p:spPr bwMode="auto">
              <a:xfrm rot="21182823">
                <a:off x="58625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3" name="Freeform 51"/>
              <p:cNvSpPr>
                <a:spLocks/>
              </p:cNvSpPr>
              <p:nvPr/>
            </p:nvSpPr>
            <p:spPr bwMode="auto">
              <a:xfrm rot="20342823">
                <a:off x="59070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4" name="Freeform 52"/>
              <p:cNvSpPr>
                <a:spLocks/>
              </p:cNvSpPr>
              <p:nvPr/>
            </p:nvSpPr>
            <p:spPr bwMode="auto">
              <a:xfrm rot="21182823">
                <a:off x="60022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45" name="Freeform 53"/>
              <p:cNvSpPr>
                <a:spLocks/>
              </p:cNvSpPr>
              <p:nvPr/>
            </p:nvSpPr>
            <p:spPr bwMode="auto">
              <a:xfrm rot="20342823">
                <a:off x="60467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46" name="Freeform 54"/>
              <p:cNvSpPr>
                <a:spLocks/>
              </p:cNvSpPr>
              <p:nvPr/>
            </p:nvSpPr>
            <p:spPr bwMode="auto">
              <a:xfrm rot="21182823">
                <a:off x="4483037" y="2678113"/>
                <a:ext cx="49213"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7" name="Freeform 55"/>
              <p:cNvSpPr>
                <a:spLocks/>
              </p:cNvSpPr>
              <p:nvPr/>
            </p:nvSpPr>
            <p:spPr bwMode="auto">
              <a:xfrm rot="20342823">
                <a:off x="45274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8" name="Freeform 56"/>
              <p:cNvSpPr>
                <a:spLocks/>
              </p:cNvSpPr>
              <p:nvPr/>
            </p:nvSpPr>
            <p:spPr bwMode="auto">
              <a:xfrm rot="21182823">
                <a:off x="46243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49" name="Freeform 57"/>
              <p:cNvSpPr>
                <a:spLocks/>
              </p:cNvSpPr>
              <p:nvPr/>
            </p:nvSpPr>
            <p:spPr bwMode="auto">
              <a:xfrm rot="20342823">
                <a:off x="46671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0" name="Freeform 58"/>
              <p:cNvSpPr>
                <a:spLocks/>
              </p:cNvSpPr>
              <p:nvPr/>
            </p:nvSpPr>
            <p:spPr bwMode="auto">
              <a:xfrm rot="21182823">
                <a:off x="47592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1" name="Freeform 59"/>
              <p:cNvSpPr>
                <a:spLocks/>
              </p:cNvSpPr>
              <p:nvPr/>
            </p:nvSpPr>
            <p:spPr bwMode="auto">
              <a:xfrm rot="20342823">
                <a:off x="48037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2" name="Freeform 60"/>
              <p:cNvSpPr>
                <a:spLocks/>
              </p:cNvSpPr>
              <p:nvPr/>
            </p:nvSpPr>
            <p:spPr bwMode="auto">
              <a:xfrm rot="21182823">
                <a:off x="48989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3" name="Freeform 61"/>
              <p:cNvSpPr>
                <a:spLocks/>
              </p:cNvSpPr>
              <p:nvPr/>
            </p:nvSpPr>
            <p:spPr bwMode="auto">
              <a:xfrm rot="20342823">
                <a:off x="49434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4" name="Freeform 62"/>
              <p:cNvSpPr>
                <a:spLocks/>
              </p:cNvSpPr>
              <p:nvPr/>
            </p:nvSpPr>
            <p:spPr bwMode="auto">
              <a:xfrm rot="21182823">
                <a:off x="50354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5" name="Freeform 63"/>
              <p:cNvSpPr>
                <a:spLocks/>
              </p:cNvSpPr>
              <p:nvPr/>
            </p:nvSpPr>
            <p:spPr bwMode="auto">
              <a:xfrm rot="20342823">
                <a:off x="50799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6" name="Freeform 64"/>
              <p:cNvSpPr>
                <a:spLocks/>
              </p:cNvSpPr>
              <p:nvPr/>
            </p:nvSpPr>
            <p:spPr bwMode="auto">
              <a:xfrm rot="21182823">
                <a:off x="51751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7" name="Freeform 65"/>
              <p:cNvSpPr>
                <a:spLocks/>
              </p:cNvSpPr>
              <p:nvPr/>
            </p:nvSpPr>
            <p:spPr bwMode="auto">
              <a:xfrm rot="20342823">
                <a:off x="52196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58" name="Freeform 66"/>
              <p:cNvSpPr>
                <a:spLocks/>
              </p:cNvSpPr>
              <p:nvPr/>
            </p:nvSpPr>
            <p:spPr bwMode="auto">
              <a:xfrm rot="21182823">
                <a:off x="36559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59" name="Freeform 67"/>
              <p:cNvSpPr>
                <a:spLocks/>
              </p:cNvSpPr>
              <p:nvPr/>
            </p:nvSpPr>
            <p:spPr bwMode="auto">
              <a:xfrm rot="20342823">
                <a:off x="37004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0" name="Freeform 68"/>
              <p:cNvSpPr>
                <a:spLocks/>
              </p:cNvSpPr>
              <p:nvPr/>
            </p:nvSpPr>
            <p:spPr bwMode="auto">
              <a:xfrm rot="21182823">
                <a:off x="379565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1" name="Freeform 69"/>
              <p:cNvSpPr>
                <a:spLocks/>
              </p:cNvSpPr>
              <p:nvPr/>
            </p:nvSpPr>
            <p:spPr bwMode="auto">
              <a:xfrm rot="20342823">
                <a:off x="384010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2" name="Freeform 70"/>
              <p:cNvSpPr>
                <a:spLocks/>
              </p:cNvSpPr>
              <p:nvPr/>
            </p:nvSpPr>
            <p:spPr bwMode="auto">
              <a:xfrm rot="21182823">
                <a:off x="39321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3" name="Freeform 71"/>
              <p:cNvSpPr>
                <a:spLocks/>
              </p:cNvSpPr>
              <p:nvPr/>
            </p:nvSpPr>
            <p:spPr bwMode="auto">
              <a:xfrm rot="20342823">
                <a:off x="39766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4" name="Freeform 72"/>
              <p:cNvSpPr>
                <a:spLocks/>
              </p:cNvSpPr>
              <p:nvPr/>
            </p:nvSpPr>
            <p:spPr bwMode="auto">
              <a:xfrm rot="21182823">
                <a:off x="407187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65" name="Freeform 73"/>
              <p:cNvSpPr>
                <a:spLocks/>
              </p:cNvSpPr>
              <p:nvPr/>
            </p:nvSpPr>
            <p:spPr bwMode="auto">
              <a:xfrm rot="20342823">
                <a:off x="41163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66" name="Freeform 74"/>
              <p:cNvSpPr>
                <a:spLocks/>
              </p:cNvSpPr>
              <p:nvPr/>
            </p:nvSpPr>
            <p:spPr bwMode="auto">
              <a:xfrm rot="21182823">
                <a:off x="42084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67" name="Freeform 75"/>
              <p:cNvSpPr>
                <a:spLocks/>
              </p:cNvSpPr>
              <p:nvPr/>
            </p:nvSpPr>
            <p:spPr bwMode="auto">
              <a:xfrm rot="20342823">
                <a:off x="42528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8" name="Freeform 76"/>
              <p:cNvSpPr>
                <a:spLocks/>
              </p:cNvSpPr>
              <p:nvPr/>
            </p:nvSpPr>
            <p:spPr bwMode="auto">
              <a:xfrm rot="21182823">
                <a:off x="43481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69" name="Freeform 77"/>
              <p:cNvSpPr>
                <a:spLocks/>
              </p:cNvSpPr>
              <p:nvPr/>
            </p:nvSpPr>
            <p:spPr bwMode="auto">
              <a:xfrm rot="20342823">
                <a:off x="43925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0" name="Freeform 78"/>
              <p:cNvSpPr>
                <a:spLocks/>
              </p:cNvSpPr>
              <p:nvPr/>
            </p:nvSpPr>
            <p:spPr bwMode="auto">
              <a:xfrm rot="21182823">
                <a:off x="7792975"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1" name="Freeform 79"/>
              <p:cNvSpPr>
                <a:spLocks/>
              </p:cNvSpPr>
              <p:nvPr/>
            </p:nvSpPr>
            <p:spPr bwMode="auto">
              <a:xfrm rot="20342823">
                <a:off x="78374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2" name="Freeform 80"/>
              <p:cNvSpPr>
                <a:spLocks/>
              </p:cNvSpPr>
              <p:nvPr/>
            </p:nvSpPr>
            <p:spPr bwMode="auto">
              <a:xfrm rot="21182823">
                <a:off x="7932675" y="2678113"/>
                <a:ext cx="49212"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3" name="Freeform 81"/>
              <p:cNvSpPr>
                <a:spLocks/>
              </p:cNvSpPr>
              <p:nvPr/>
            </p:nvSpPr>
            <p:spPr bwMode="auto">
              <a:xfrm rot="20342823">
                <a:off x="797712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4" name="Freeform 82"/>
              <p:cNvSpPr>
                <a:spLocks/>
              </p:cNvSpPr>
              <p:nvPr/>
            </p:nvSpPr>
            <p:spPr bwMode="auto">
              <a:xfrm rot="21182823">
                <a:off x="80692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5" name="Freeform 83"/>
              <p:cNvSpPr>
                <a:spLocks/>
              </p:cNvSpPr>
              <p:nvPr/>
            </p:nvSpPr>
            <p:spPr bwMode="auto">
              <a:xfrm rot="20342823">
                <a:off x="81136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6" name="Freeform 84"/>
              <p:cNvSpPr>
                <a:spLocks/>
              </p:cNvSpPr>
              <p:nvPr/>
            </p:nvSpPr>
            <p:spPr bwMode="auto">
              <a:xfrm rot="21182823">
                <a:off x="82089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7" name="Freeform 85"/>
              <p:cNvSpPr>
                <a:spLocks/>
              </p:cNvSpPr>
              <p:nvPr/>
            </p:nvSpPr>
            <p:spPr bwMode="auto">
              <a:xfrm rot="20342823">
                <a:off x="82533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8" name="Freeform 86"/>
              <p:cNvSpPr>
                <a:spLocks/>
              </p:cNvSpPr>
              <p:nvPr/>
            </p:nvSpPr>
            <p:spPr bwMode="auto">
              <a:xfrm rot="21182823">
                <a:off x="69658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79" name="Freeform 87"/>
              <p:cNvSpPr>
                <a:spLocks/>
              </p:cNvSpPr>
              <p:nvPr/>
            </p:nvSpPr>
            <p:spPr bwMode="auto">
              <a:xfrm rot="20342823">
                <a:off x="70103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0" name="Freeform 88"/>
              <p:cNvSpPr>
                <a:spLocks/>
              </p:cNvSpPr>
              <p:nvPr/>
            </p:nvSpPr>
            <p:spPr bwMode="auto">
              <a:xfrm rot="21182823">
                <a:off x="710558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1" name="Freeform 89"/>
              <p:cNvSpPr>
                <a:spLocks/>
              </p:cNvSpPr>
              <p:nvPr/>
            </p:nvSpPr>
            <p:spPr bwMode="auto">
              <a:xfrm rot="20342823">
                <a:off x="715003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2" name="Freeform 90"/>
              <p:cNvSpPr>
                <a:spLocks/>
              </p:cNvSpPr>
              <p:nvPr/>
            </p:nvSpPr>
            <p:spPr bwMode="auto">
              <a:xfrm rot="21182823">
                <a:off x="72421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83" name="Freeform 91"/>
              <p:cNvSpPr>
                <a:spLocks/>
              </p:cNvSpPr>
              <p:nvPr/>
            </p:nvSpPr>
            <p:spPr bwMode="auto">
              <a:xfrm rot="20342823">
                <a:off x="72865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4" name="Freeform 92"/>
              <p:cNvSpPr>
                <a:spLocks/>
              </p:cNvSpPr>
              <p:nvPr/>
            </p:nvSpPr>
            <p:spPr bwMode="auto">
              <a:xfrm rot="21182823">
                <a:off x="738181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5" name="Freeform 93"/>
              <p:cNvSpPr>
                <a:spLocks/>
              </p:cNvSpPr>
              <p:nvPr/>
            </p:nvSpPr>
            <p:spPr bwMode="auto">
              <a:xfrm rot="20342823">
                <a:off x="742626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6" name="Freeform 94"/>
              <p:cNvSpPr>
                <a:spLocks/>
              </p:cNvSpPr>
              <p:nvPr/>
            </p:nvSpPr>
            <p:spPr bwMode="auto">
              <a:xfrm rot="21182823">
                <a:off x="75183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7" name="Freeform 95"/>
              <p:cNvSpPr>
                <a:spLocks/>
              </p:cNvSpPr>
              <p:nvPr/>
            </p:nvSpPr>
            <p:spPr bwMode="auto">
              <a:xfrm rot="20342823">
                <a:off x="7561200" y="2671763"/>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88" name="Freeform 96"/>
              <p:cNvSpPr>
                <a:spLocks/>
              </p:cNvSpPr>
              <p:nvPr/>
            </p:nvSpPr>
            <p:spPr bwMode="auto">
              <a:xfrm rot="21182823">
                <a:off x="7658037"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000FF"/>
                </a:solidFill>
                <a:round/>
                <a:headEnd/>
                <a:tailEnd/>
              </a:ln>
              <a:effectLst/>
            </p:spPr>
            <p:txBody>
              <a:bodyPr/>
              <a:lstStyle/>
              <a:p>
                <a:endParaRPr lang="zh-CN" altLang="en-US"/>
              </a:p>
            </p:txBody>
          </p:sp>
          <p:sp>
            <p:nvSpPr>
              <p:cNvPr id="8289" name="Freeform 97"/>
              <p:cNvSpPr>
                <a:spLocks/>
              </p:cNvSpPr>
              <p:nvPr/>
            </p:nvSpPr>
            <p:spPr bwMode="auto">
              <a:xfrm rot="20342823">
                <a:off x="7700900" y="2671763"/>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0" name="Freeform 98"/>
              <p:cNvSpPr>
                <a:spLocks/>
              </p:cNvSpPr>
              <p:nvPr/>
            </p:nvSpPr>
            <p:spPr bwMode="auto">
              <a:xfrm rot="21182823">
                <a:off x="61388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1" name="Freeform 99"/>
              <p:cNvSpPr>
                <a:spLocks/>
              </p:cNvSpPr>
              <p:nvPr/>
            </p:nvSpPr>
            <p:spPr bwMode="auto">
              <a:xfrm rot="20342823">
                <a:off x="61832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2" name="Freeform 100"/>
              <p:cNvSpPr>
                <a:spLocks/>
              </p:cNvSpPr>
              <p:nvPr/>
            </p:nvSpPr>
            <p:spPr bwMode="auto">
              <a:xfrm rot="21182823">
                <a:off x="62785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3" name="Freeform 101"/>
              <p:cNvSpPr>
                <a:spLocks/>
              </p:cNvSpPr>
              <p:nvPr/>
            </p:nvSpPr>
            <p:spPr bwMode="auto">
              <a:xfrm rot="20342823">
                <a:off x="63229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4" name="Freeform 102"/>
              <p:cNvSpPr>
                <a:spLocks/>
              </p:cNvSpPr>
              <p:nvPr/>
            </p:nvSpPr>
            <p:spPr bwMode="auto">
              <a:xfrm rot="21182823">
                <a:off x="64150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95" name="Freeform 103"/>
              <p:cNvSpPr>
                <a:spLocks/>
              </p:cNvSpPr>
              <p:nvPr/>
            </p:nvSpPr>
            <p:spPr bwMode="auto">
              <a:xfrm rot="20342823">
                <a:off x="6457887" y="2671763"/>
                <a:ext cx="49213"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296" name="Freeform 104"/>
              <p:cNvSpPr>
                <a:spLocks/>
              </p:cNvSpPr>
              <p:nvPr/>
            </p:nvSpPr>
            <p:spPr bwMode="auto">
              <a:xfrm rot="21182823">
                <a:off x="65547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7" name="Freeform 105"/>
              <p:cNvSpPr>
                <a:spLocks/>
              </p:cNvSpPr>
              <p:nvPr/>
            </p:nvSpPr>
            <p:spPr bwMode="auto">
              <a:xfrm rot="20342823">
                <a:off x="6599175"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8" name="Freeform 106"/>
              <p:cNvSpPr>
                <a:spLocks/>
              </p:cNvSpPr>
              <p:nvPr/>
            </p:nvSpPr>
            <p:spPr bwMode="auto">
              <a:xfrm rot="21182823">
                <a:off x="6689662" y="2678113"/>
                <a:ext cx="49213"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9" name="Freeform 107"/>
              <p:cNvSpPr>
                <a:spLocks/>
              </p:cNvSpPr>
              <p:nvPr/>
            </p:nvSpPr>
            <p:spPr bwMode="auto">
              <a:xfrm rot="20342823">
                <a:off x="67341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00" name="Freeform 108"/>
              <p:cNvSpPr>
                <a:spLocks/>
              </p:cNvSpPr>
              <p:nvPr/>
            </p:nvSpPr>
            <p:spPr bwMode="auto">
              <a:xfrm rot="21182823">
                <a:off x="6829362" y="2678113"/>
                <a:ext cx="49213"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01" name="Freeform 109"/>
              <p:cNvSpPr>
                <a:spLocks/>
              </p:cNvSpPr>
              <p:nvPr/>
            </p:nvSpPr>
            <p:spPr bwMode="auto">
              <a:xfrm rot="20342823">
                <a:off x="68738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02" name="Oval 110"/>
              <p:cNvSpPr>
                <a:spLocks noChangeArrowheads="1"/>
              </p:cNvSpPr>
              <p:nvPr/>
            </p:nvSpPr>
            <p:spPr bwMode="auto">
              <a:xfrm rot="21182823">
                <a:off x="27955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3" name="Oval 111"/>
              <p:cNvSpPr>
                <a:spLocks noChangeArrowheads="1"/>
              </p:cNvSpPr>
              <p:nvPr/>
            </p:nvSpPr>
            <p:spPr bwMode="auto">
              <a:xfrm rot="21182823">
                <a:off x="29352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4" name="Oval 112"/>
              <p:cNvSpPr>
                <a:spLocks noChangeArrowheads="1"/>
              </p:cNvSpPr>
              <p:nvPr/>
            </p:nvSpPr>
            <p:spPr bwMode="auto">
              <a:xfrm rot="21182823">
                <a:off x="30717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5" name="Oval 113"/>
              <p:cNvSpPr>
                <a:spLocks noChangeArrowheads="1"/>
              </p:cNvSpPr>
              <p:nvPr/>
            </p:nvSpPr>
            <p:spPr bwMode="auto">
              <a:xfrm rot="21182823">
                <a:off x="32114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6" name="Oval 114"/>
              <p:cNvSpPr>
                <a:spLocks noChangeArrowheads="1"/>
              </p:cNvSpPr>
              <p:nvPr/>
            </p:nvSpPr>
            <p:spPr bwMode="auto">
              <a:xfrm rot="21182823">
                <a:off x="334797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7" name="Oval 115"/>
              <p:cNvSpPr>
                <a:spLocks noChangeArrowheads="1"/>
              </p:cNvSpPr>
              <p:nvPr/>
            </p:nvSpPr>
            <p:spPr bwMode="auto">
              <a:xfrm rot="21182823">
                <a:off x="348767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8" name="Oval 116"/>
              <p:cNvSpPr>
                <a:spLocks noChangeArrowheads="1"/>
              </p:cNvSpPr>
              <p:nvPr/>
            </p:nvSpPr>
            <p:spPr bwMode="auto">
              <a:xfrm rot="21182823">
                <a:off x="19684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09" name="Oval 117"/>
              <p:cNvSpPr>
                <a:spLocks noChangeArrowheads="1"/>
              </p:cNvSpPr>
              <p:nvPr/>
            </p:nvSpPr>
            <p:spPr bwMode="auto">
              <a:xfrm rot="21182823">
                <a:off x="21081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0" name="Oval 118"/>
              <p:cNvSpPr>
                <a:spLocks noChangeArrowheads="1"/>
              </p:cNvSpPr>
              <p:nvPr/>
            </p:nvSpPr>
            <p:spPr bwMode="auto">
              <a:xfrm rot="21182823">
                <a:off x="224466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1" name="Oval 119"/>
              <p:cNvSpPr>
                <a:spLocks noChangeArrowheads="1"/>
              </p:cNvSpPr>
              <p:nvPr/>
            </p:nvSpPr>
            <p:spPr bwMode="auto">
              <a:xfrm rot="21182823">
                <a:off x="238436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2" name="Oval 120"/>
              <p:cNvSpPr>
                <a:spLocks noChangeArrowheads="1"/>
              </p:cNvSpPr>
              <p:nvPr/>
            </p:nvSpPr>
            <p:spPr bwMode="auto">
              <a:xfrm rot="21182823">
                <a:off x="251930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3" name="Oval 121"/>
              <p:cNvSpPr>
                <a:spLocks noChangeArrowheads="1"/>
              </p:cNvSpPr>
              <p:nvPr/>
            </p:nvSpPr>
            <p:spPr bwMode="auto">
              <a:xfrm rot="21182823">
                <a:off x="265900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222" name="Freeform 30"/>
              <p:cNvSpPr>
                <a:spLocks/>
              </p:cNvSpPr>
              <p:nvPr/>
            </p:nvSpPr>
            <p:spPr bwMode="auto">
              <a:xfrm rot="21182823">
                <a:off x="11778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23" name="Freeform 31"/>
              <p:cNvSpPr>
                <a:spLocks/>
              </p:cNvSpPr>
              <p:nvPr/>
            </p:nvSpPr>
            <p:spPr bwMode="auto">
              <a:xfrm rot="20342823">
                <a:off x="12223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14" name="Oval 122"/>
              <p:cNvSpPr>
                <a:spLocks noChangeArrowheads="1"/>
              </p:cNvSpPr>
              <p:nvPr/>
            </p:nvSpPr>
            <p:spPr bwMode="auto">
              <a:xfrm rot="21182823">
                <a:off x="11445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5" name="Oval 123"/>
              <p:cNvSpPr>
                <a:spLocks noChangeArrowheads="1"/>
              </p:cNvSpPr>
              <p:nvPr/>
            </p:nvSpPr>
            <p:spPr bwMode="auto">
              <a:xfrm rot="21182823">
                <a:off x="128105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6" name="Oval 124"/>
              <p:cNvSpPr>
                <a:spLocks noChangeArrowheads="1"/>
              </p:cNvSpPr>
              <p:nvPr/>
            </p:nvSpPr>
            <p:spPr bwMode="auto">
              <a:xfrm rot="21182823">
                <a:off x="14159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7" name="Oval 125"/>
              <p:cNvSpPr>
                <a:spLocks noChangeArrowheads="1"/>
              </p:cNvSpPr>
              <p:nvPr/>
            </p:nvSpPr>
            <p:spPr bwMode="auto">
              <a:xfrm rot="21182823">
                <a:off x="15556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8" name="Oval 126"/>
              <p:cNvSpPr>
                <a:spLocks noChangeArrowheads="1"/>
              </p:cNvSpPr>
              <p:nvPr/>
            </p:nvSpPr>
            <p:spPr bwMode="auto">
              <a:xfrm rot="21182823">
                <a:off x="16922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19" name="Oval 127"/>
              <p:cNvSpPr>
                <a:spLocks noChangeArrowheads="1"/>
              </p:cNvSpPr>
              <p:nvPr/>
            </p:nvSpPr>
            <p:spPr bwMode="auto">
              <a:xfrm rot="21182823">
                <a:off x="18319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0" name="Oval 128"/>
              <p:cNvSpPr>
                <a:spLocks noChangeArrowheads="1"/>
              </p:cNvSpPr>
              <p:nvPr/>
            </p:nvSpPr>
            <p:spPr bwMode="auto">
              <a:xfrm rot="21182823">
                <a:off x="52783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1" name="Oval 129"/>
              <p:cNvSpPr>
                <a:spLocks noChangeArrowheads="1"/>
              </p:cNvSpPr>
              <p:nvPr/>
            </p:nvSpPr>
            <p:spPr bwMode="auto">
              <a:xfrm rot="21182823">
                <a:off x="54180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2" name="Oval 130"/>
              <p:cNvSpPr>
                <a:spLocks noChangeArrowheads="1"/>
              </p:cNvSpPr>
              <p:nvPr/>
            </p:nvSpPr>
            <p:spPr bwMode="auto">
              <a:xfrm rot="21182823">
                <a:off x="555460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3" name="Oval 131"/>
              <p:cNvSpPr>
                <a:spLocks noChangeArrowheads="1"/>
              </p:cNvSpPr>
              <p:nvPr/>
            </p:nvSpPr>
            <p:spPr bwMode="auto">
              <a:xfrm rot="21182823">
                <a:off x="569430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4" name="Oval 132"/>
              <p:cNvSpPr>
                <a:spLocks noChangeArrowheads="1"/>
              </p:cNvSpPr>
              <p:nvPr/>
            </p:nvSpPr>
            <p:spPr bwMode="auto">
              <a:xfrm rot="21182823">
                <a:off x="58292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5" name="Oval 133"/>
              <p:cNvSpPr>
                <a:spLocks noChangeArrowheads="1"/>
              </p:cNvSpPr>
              <p:nvPr/>
            </p:nvSpPr>
            <p:spPr bwMode="auto">
              <a:xfrm rot="21182823">
                <a:off x="59689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6" name="Oval 134"/>
              <p:cNvSpPr>
                <a:spLocks noChangeArrowheads="1"/>
              </p:cNvSpPr>
              <p:nvPr/>
            </p:nvSpPr>
            <p:spPr bwMode="auto">
              <a:xfrm rot="21182823">
                <a:off x="4451287"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7" name="Oval 135"/>
              <p:cNvSpPr>
                <a:spLocks noChangeArrowheads="1"/>
              </p:cNvSpPr>
              <p:nvPr/>
            </p:nvSpPr>
            <p:spPr bwMode="auto">
              <a:xfrm rot="21182823">
                <a:off x="4590987"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8" name="Oval 136"/>
              <p:cNvSpPr>
                <a:spLocks noChangeArrowheads="1"/>
              </p:cNvSpPr>
              <p:nvPr/>
            </p:nvSpPr>
            <p:spPr bwMode="auto">
              <a:xfrm rot="21182823">
                <a:off x="47259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29" name="Oval 137"/>
              <p:cNvSpPr>
                <a:spLocks noChangeArrowheads="1"/>
              </p:cNvSpPr>
              <p:nvPr/>
            </p:nvSpPr>
            <p:spPr bwMode="auto">
              <a:xfrm rot="21182823">
                <a:off x="486562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0" name="Oval 138"/>
              <p:cNvSpPr>
                <a:spLocks noChangeArrowheads="1"/>
              </p:cNvSpPr>
              <p:nvPr/>
            </p:nvSpPr>
            <p:spPr bwMode="auto">
              <a:xfrm rot="21182823">
                <a:off x="50021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1" name="Oval 139"/>
              <p:cNvSpPr>
                <a:spLocks noChangeArrowheads="1"/>
              </p:cNvSpPr>
              <p:nvPr/>
            </p:nvSpPr>
            <p:spPr bwMode="auto">
              <a:xfrm rot="21182823">
                <a:off x="51418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2" name="Oval 140"/>
              <p:cNvSpPr>
                <a:spLocks noChangeArrowheads="1"/>
              </p:cNvSpPr>
              <p:nvPr/>
            </p:nvSpPr>
            <p:spPr bwMode="auto">
              <a:xfrm rot="21182823">
                <a:off x="36226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3" name="Oval 141"/>
              <p:cNvSpPr>
                <a:spLocks noChangeArrowheads="1"/>
              </p:cNvSpPr>
              <p:nvPr/>
            </p:nvSpPr>
            <p:spPr bwMode="auto">
              <a:xfrm rot="21182823">
                <a:off x="376231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4" name="Oval 142"/>
              <p:cNvSpPr>
                <a:spLocks noChangeArrowheads="1"/>
              </p:cNvSpPr>
              <p:nvPr/>
            </p:nvSpPr>
            <p:spPr bwMode="auto">
              <a:xfrm rot="21182823">
                <a:off x="38988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5" name="Oval 143"/>
              <p:cNvSpPr>
                <a:spLocks noChangeArrowheads="1"/>
              </p:cNvSpPr>
              <p:nvPr/>
            </p:nvSpPr>
            <p:spPr bwMode="auto">
              <a:xfrm rot="21182823">
                <a:off x="403853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6" name="Oval 144"/>
              <p:cNvSpPr>
                <a:spLocks noChangeArrowheads="1"/>
              </p:cNvSpPr>
              <p:nvPr/>
            </p:nvSpPr>
            <p:spPr bwMode="auto">
              <a:xfrm rot="21182823">
                <a:off x="41750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7" name="Oval 145"/>
              <p:cNvSpPr>
                <a:spLocks noChangeArrowheads="1"/>
              </p:cNvSpPr>
              <p:nvPr/>
            </p:nvSpPr>
            <p:spPr bwMode="auto">
              <a:xfrm rot="21182823">
                <a:off x="43147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8" name="Oval 146"/>
              <p:cNvSpPr>
                <a:spLocks noChangeArrowheads="1"/>
              </p:cNvSpPr>
              <p:nvPr/>
            </p:nvSpPr>
            <p:spPr bwMode="auto">
              <a:xfrm rot="21182823">
                <a:off x="776122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39" name="Oval 147"/>
              <p:cNvSpPr>
                <a:spLocks noChangeArrowheads="1"/>
              </p:cNvSpPr>
              <p:nvPr/>
            </p:nvSpPr>
            <p:spPr bwMode="auto">
              <a:xfrm rot="21182823">
                <a:off x="7900925"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0" name="Oval 148"/>
              <p:cNvSpPr>
                <a:spLocks noChangeArrowheads="1"/>
              </p:cNvSpPr>
              <p:nvPr/>
            </p:nvSpPr>
            <p:spPr bwMode="auto">
              <a:xfrm rot="21182823">
                <a:off x="80358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1" name="Oval 149"/>
              <p:cNvSpPr>
                <a:spLocks noChangeArrowheads="1"/>
              </p:cNvSpPr>
              <p:nvPr/>
            </p:nvSpPr>
            <p:spPr bwMode="auto">
              <a:xfrm rot="21182823">
                <a:off x="81755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2" name="Oval 150"/>
              <p:cNvSpPr>
                <a:spLocks noChangeArrowheads="1"/>
              </p:cNvSpPr>
              <p:nvPr/>
            </p:nvSpPr>
            <p:spPr bwMode="auto">
              <a:xfrm rot="21182823">
                <a:off x="69325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3" name="Oval 151"/>
              <p:cNvSpPr>
                <a:spLocks noChangeArrowheads="1"/>
              </p:cNvSpPr>
              <p:nvPr/>
            </p:nvSpPr>
            <p:spPr bwMode="auto">
              <a:xfrm rot="21182823">
                <a:off x="707225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4" name="Oval 152"/>
              <p:cNvSpPr>
                <a:spLocks noChangeArrowheads="1"/>
              </p:cNvSpPr>
              <p:nvPr/>
            </p:nvSpPr>
            <p:spPr bwMode="auto">
              <a:xfrm rot="21182823">
                <a:off x="72087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5" name="Oval 153"/>
              <p:cNvSpPr>
                <a:spLocks noChangeArrowheads="1"/>
              </p:cNvSpPr>
              <p:nvPr/>
            </p:nvSpPr>
            <p:spPr bwMode="auto">
              <a:xfrm rot="21182823">
                <a:off x="7348475"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6" name="Oval 154"/>
              <p:cNvSpPr>
                <a:spLocks noChangeArrowheads="1"/>
              </p:cNvSpPr>
              <p:nvPr/>
            </p:nvSpPr>
            <p:spPr bwMode="auto">
              <a:xfrm rot="21182823">
                <a:off x="7485000"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7" name="Oval 155"/>
              <p:cNvSpPr>
                <a:spLocks noChangeArrowheads="1"/>
              </p:cNvSpPr>
              <p:nvPr/>
            </p:nvSpPr>
            <p:spPr bwMode="auto">
              <a:xfrm rot="21182823">
                <a:off x="7624700" y="2544763"/>
                <a:ext cx="147637"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8" name="Oval 156"/>
              <p:cNvSpPr>
                <a:spLocks noChangeArrowheads="1"/>
              </p:cNvSpPr>
              <p:nvPr/>
            </p:nvSpPr>
            <p:spPr bwMode="auto">
              <a:xfrm rot="21182823">
                <a:off x="61054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49" name="Oval 157"/>
              <p:cNvSpPr>
                <a:spLocks noChangeArrowheads="1"/>
              </p:cNvSpPr>
              <p:nvPr/>
            </p:nvSpPr>
            <p:spPr bwMode="auto">
              <a:xfrm rot="21182823">
                <a:off x="62451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0" name="Oval 158"/>
              <p:cNvSpPr>
                <a:spLocks noChangeArrowheads="1"/>
              </p:cNvSpPr>
              <p:nvPr/>
            </p:nvSpPr>
            <p:spPr bwMode="auto">
              <a:xfrm rot="21182823">
                <a:off x="63816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1" name="Oval 159"/>
              <p:cNvSpPr>
                <a:spLocks noChangeArrowheads="1"/>
              </p:cNvSpPr>
              <p:nvPr/>
            </p:nvSpPr>
            <p:spPr bwMode="auto">
              <a:xfrm rot="21182823">
                <a:off x="6521387"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2" name="Oval 160"/>
              <p:cNvSpPr>
                <a:spLocks noChangeArrowheads="1"/>
              </p:cNvSpPr>
              <p:nvPr/>
            </p:nvSpPr>
            <p:spPr bwMode="auto">
              <a:xfrm rot="21182823">
                <a:off x="665791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3" name="Oval 161"/>
              <p:cNvSpPr>
                <a:spLocks noChangeArrowheads="1"/>
              </p:cNvSpPr>
              <p:nvPr/>
            </p:nvSpPr>
            <p:spPr bwMode="auto">
              <a:xfrm rot="21182823">
                <a:off x="6797612"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5" name="Freeform 163"/>
              <p:cNvSpPr>
                <a:spLocks/>
              </p:cNvSpPr>
              <p:nvPr/>
            </p:nvSpPr>
            <p:spPr bwMode="auto">
              <a:xfrm rot="417177" flipV="1">
                <a:off x="28288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6" name="Freeform 164"/>
              <p:cNvSpPr>
                <a:spLocks/>
              </p:cNvSpPr>
              <p:nvPr/>
            </p:nvSpPr>
            <p:spPr bwMode="auto">
              <a:xfrm rot="1257177" flipV="1">
                <a:off x="28733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7" name="Freeform 165"/>
              <p:cNvSpPr>
                <a:spLocks/>
              </p:cNvSpPr>
              <p:nvPr/>
            </p:nvSpPr>
            <p:spPr bwMode="auto">
              <a:xfrm rot="417177" flipV="1">
                <a:off x="29685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8" name="Freeform 166"/>
              <p:cNvSpPr>
                <a:spLocks/>
              </p:cNvSpPr>
              <p:nvPr/>
            </p:nvSpPr>
            <p:spPr bwMode="auto">
              <a:xfrm rot="1257177" flipV="1">
                <a:off x="30130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59" name="Freeform 167"/>
              <p:cNvSpPr>
                <a:spLocks/>
              </p:cNvSpPr>
              <p:nvPr/>
            </p:nvSpPr>
            <p:spPr bwMode="auto">
              <a:xfrm rot="417177" flipV="1">
                <a:off x="31050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0" name="Freeform 168"/>
              <p:cNvSpPr>
                <a:spLocks/>
              </p:cNvSpPr>
              <p:nvPr/>
            </p:nvSpPr>
            <p:spPr bwMode="auto">
              <a:xfrm rot="1257177" flipV="1">
                <a:off x="31495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1" name="Freeform 169"/>
              <p:cNvSpPr>
                <a:spLocks/>
              </p:cNvSpPr>
              <p:nvPr/>
            </p:nvSpPr>
            <p:spPr bwMode="auto">
              <a:xfrm rot="417177" flipV="1">
                <a:off x="32447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2" name="Freeform 170"/>
              <p:cNvSpPr>
                <a:spLocks/>
              </p:cNvSpPr>
              <p:nvPr/>
            </p:nvSpPr>
            <p:spPr bwMode="auto">
              <a:xfrm rot="1257177" flipV="1">
                <a:off x="32892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3" name="Freeform 171"/>
              <p:cNvSpPr>
                <a:spLocks/>
              </p:cNvSpPr>
              <p:nvPr/>
            </p:nvSpPr>
            <p:spPr bwMode="auto">
              <a:xfrm rot="417177" flipV="1">
                <a:off x="3379725"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4" name="Freeform 172"/>
              <p:cNvSpPr>
                <a:spLocks/>
              </p:cNvSpPr>
              <p:nvPr/>
            </p:nvSpPr>
            <p:spPr bwMode="auto">
              <a:xfrm rot="1257177" flipV="1">
                <a:off x="34241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5" name="Freeform 173"/>
              <p:cNvSpPr>
                <a:spLocks/>
              </p:cNvSpPr>
              <p:nvPr/>
            </p:nvSpPr>
            <p:spPr bwMode="auto">
              <a:xfrm rot="417177" flipV="1">
                <a:off x="35210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6" name="Freeform 174"/>
              <p:cNvSpPr>
                <a:spLocks/>
              </p:cNvSpPr>
              <p:nvPr/>
            </p:nvSpPr>
            <p:spPr bwMode="auto">
              <a:xfrm rot="1257177" flipV="1">
                <a:off x="35638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7" name="Freeform 175"/>
              <p:cNvSpPr>
                <a:spLocks/>
              </p:cNvSpPr>
              <p:nvPr/>
            </p:nvSpPr>
            <p:spPr bwMode="auto">
              <a:xfrm rot="417177" flipV="1">
                <a:off x="20017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8" name="Freeform 176"/>
              <p:cNvSpPr>
                <a:spLocks/>
              </p:cNvSpPr>
              <p:nvPr/>
            </p:nvSpPr>
            <p:spPr bwMode="auto">
              <a:xfrm rot="1257177" flipV="1">
                <a:off x="20462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69" name="Freeform 177"/>
              <p:cNvSpPr>
                <a:spLocks/>
              </p:cNvSpPr>
              <p:nvPr/>
            </p:nvSpPr>
            <p:spPr bwMode="auto">
              <a:xfrm rot="417177" flipV="1">
                <a:off x="21414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0" name="Freeform 178"/>
              <p:cNvSpPr>
                <a:spLocks/>
              </p:cNvSpPr>
              <p:nvPr/>
            </p:nvSpPr>
            <p:spPr bwMode="auto">
              <a:xfrm rot="1257177" flipV="1">
                <a:off x="21859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1" name="Freeform 179"/>
              <p:cNvSpPr>
                <a:spLocks/>
              </p:cNvSpPr>
              <p:nvPr/>
            </p:nvSpPr>
            <p:spPr bwMode="auto">
              <a:xfrm rot="417177" flipV="1">
                <a:off x="22780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2" name="Freeform 180"/>
              <p:cNvSpPr>
                <a:spLocks/>
              </p:cNvSpPr>
              <p:nvPr/>
            </p:nvSpPr>
            <p:spPr bwMode="auto">
              <a:xfrm rot="1257177" flipV="1">
                <a:off x="23208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3" name="Freeform 181"/>
              <p:cNvSpPr>
                <a:spLocks/>
              </p:cNvSpPr>
              <p:nvPr/>
            </p:nvSpPr>
            <p:spPr bwMode="auto">
              <a:xfrm rot="417177" flipV="1">
                <a:off x="24177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4" name="Freeform 182"/>
              <p:cNvSpPr>
                <a:spLocks/>
              </p:cNvSpPr>
              <p:nvPr/>
            </p:nvSpPr>
            <p:spPr bwMode="auto">
              <a:xfrm rot="1257177" flipV="1">
                <a:off x="24605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75" name="Freeform 183"/>
              <p:cNvSpPr>
                <a:spLocks/>
              </p:cNvSpPr>
              <p:nvPr/>
            </p:nvSpPr>
            <p:spPr bwMode="auto">
              <a:xfrm rot="417177" flipV="1">
                <a:off x="25526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76" name="Freeform 184"/>
              <p:cNvSpPr>
                <a:spLocks/>
              </p:cNvSpPr>
              <p:nvPr/>
            </p:nvSpPr>
            <p:spPr bwMode="auto">
              <a:xfrm rot="1257177" flipV="1">
                <a:off x="25970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77" name="Freeform 185"/>
              <p:cNvSpPr>
                <a:spLocks/>
              </p:cNvSpPr>
              <p:nvPr/>
            </p:nvSpPr>
            <p:spPr bwMode="auto">
              <a:xfrm rot="417177" flipV="1">
                <a:off x="26923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8" name="Freeform 186"/>
              <p:cNvSpPr>
                <a:spLocks/>
              </p:cNvSpPr>
              <p:nvPr/>
            </p:nvSpPr>
            <p:spPr bwMode="auto">
              <a:xfrm rot="1257177" flipV="1">
                <a:off x="27367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1" name="Freeform 189"/>
              <p:cNvSpPr>
                <a:spLocks/>
              </p:cNvSpPr>
              <p:nvPr/>
            </p:nvSpPr>
            <p:spPr bwMode="auto">
              <a:xfrm rot="417177" flipV="1">
                <a:off x="13143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2" name="Freeform 190"/>
              <p:cNvSpPr>
                <a:spLocks/>
              </p:cNvSpPr>
              <p:nvPr/>
            </p:nvSpPr>
            <p:spPr bwMode="auto">
              <a:xfrm rot="1257177" flipV="1">
                <a:off x="13572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3" name="Freeform 191"/>
              <p:cNvSpPr>
                <a:spLocks/>
              </p:cNvSpPr>
              <p:nvPr/>
            </p:nvSpPr>
            <p:spPr bwMode="auto">
              <a:xfrm rot="417177" flipV="1">
                <a:off x="14493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4" name="Freeform 192"/>
              <p:cNvSpPr>
                <a:spLocks/>
              </p:cNvSpPr>
              <p:nvPr/>
            </p:nvSpPr>
            <p:spPr bwMode="auto">
              <a:xfrm rot="1257177" flipV="1">
                <a:off x="14937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5" name="Freeform 193"/>
              <p:cNvSpPr>
                <a:spLocks/>
              </p:cNvSpPr>
              <p:nvPr/>
            </p:nvSpPr>
            <p:spPr bwMode="auto">
              <a:xfrm rot="417177" flipV="1">
                <a:off x="15890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6" name="Freeform 194"/>
              <p:cNvSpPr>
                <a:spLocks/>
              </p:cNvSpPr>
              <p:nvPr/>
            </p:nvSpPr>
            <p:spPr bwMode="auto">
              <a:xfrm rot="1257177" flipV="1">
                <a:off x="16334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7" name="Freeform 195"/>
              <p:cNvSpPr>
                <a:spLocks/>
              </p:cNvSpPr>
              <p:nvPr/>
            </p:nvSpPr>
            <p:spPr bwMode="auto">
              <a:xfrm rot="417177" flipV="1">
                <a:off x="17255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8" name="Freeform 196"/>
              <p:cNvSpPr>
                <a:spLocks/>
              </p:cNvSpPr>
              <p:nvPr/>
            </p:nvSpPr>
            <p:spPr bwMode="auto">
              <a:xfrm rot="1257177" flipV="1">
                <a:off x="17700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9" name="Freeform 197"/>
              <p:cNvSpPr>
                <a:spLocks/>
              </p:cNvSpPr>
              <p:nvPr/>
            </p:nvSpPr>
            <p:spPr bwMode="auto">
              <a:xfrm rot="417177" flipV="1">
                <a:off x="18652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0" name="Freeform 198"/>
              <p:cNvSpPr>
                <a:spLocks/>
              </p:cNvSpPr>
              <p:nvPr/>
            </p:nvSpPr>
            <p:spPr bwMode="auto">
              <a:xfrm rot="1257177" flipV="1">
                <a:off x="19097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1" name="Freeform 199"/>
              <p:cNvSpPr>
                <a:spLocks/>
              </p:cNvSpPr>
              <p:nvPr/>
            </p:nvSpPr>
            <p:spPr bwMode="auto">
              <a:xfrm rot="417177" flipV="1">
                <a:off x="53117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92" name="Freeform 200"/>
              <p:cNvSpPr>
                <a:spLocks/>
              </p:cNvSpPr>
              <p:nvPr/>
            </p:nvSpPr>
            <p:spPr bwMode="auto">
              <a:xfrm rot="1257177" flipV="1">
                <a:off x="53561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93" name="Freeform 201"/>
              <p:cNvSpPr>
                <a:spLocks/>
              </p:cNvSpPr>
              <p:nvPr/>
            </p:nvSpPr>
            <p:spPr bwMode="auto">
              <a:xfrm rot="417177" flipV="1">
                <a:off x="54514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4" name="Freeform 202"/>
              <p:cNvSpPr>
                <a:spLocks/>
              </p:cNvSpPr>
              <p:nvPr/>
            </p:nvSpPr>
            <p:spPr bwMode="auto">
              <a:xfrm rot="1257177" flipV="1">
                <a:off x="54958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5" name="Freeform 203"/>
              <p:cNvSpPr>
                <a:spLocks/>
              </p:cNvSpPr>
              <p:nvPr/>
            </p:nvSpPr>
            <p:spPr bwMode="auto">
              <a:xfrm rot="417177" flipV="1">
                <a:off x="5586350"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6" name="Freeform 204"/>
              <p:cNvSpPr>
                <a:spLocks/>
              </p:cNvSpPr>
              <p:nvPr/>
            </p:nvSpPr>
            <p:spPr bwMode="auto">
              <a:xfrm rot="1257177" flipV="1">
                <a:off x="56308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7" name="Freeform 205"/>
              <p:cNvSpPr>
                <a:spLocks/>
              </p:cNvSpPr>
              <p:nvPr/>
            </p:nvSpPr>
            <p:spPr bwMode="auto">
              <a:xfrm rot="417177" flipV="1">
                <a:off x="5726050"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8" name="Freeform 206"/>
              <p:cNvSpPr>
                <a:spLocks/>
              </p:cNvSpPr>
              <p:nvPr/>
            </p:nvSpPr>
            <p:spPr bwMode="auto">
              <a:xfrm rot="1257177" flipV="1">
                <a:off x="57705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99" name="Freeform 207"/>
              <p:cNvSpPr>
                <a:spLocks/>
              </p:cNvSpPr>
              <p:nvPr/>
            </p:nvSpPr>
            <p:spPr bwMode="auto">
              <a:xfrm rot="417177" flipV="1">
                <a:off x="58625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0" name="Freeform 208"/>
              <p:cNvSpPr>
                <a:spLocks/>
              </p:cNvSpPr>
              <p:nvPr/>
            </p:nvSpPr>
            <p:spPr bwMode="auto">
              <a:xfrm rot="1257177" flipV="1">
                <a:off x="59070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1" name="Freeform 209"/>
              <p:cNvSpPr>
                <a:spLocks/>
              </p:cNvSpPr>
              <p:nvPr/>
            </p:nvSpPr>
            <p:spPr bwMode="auto">
              <a:xfrm rot="417177" flipV="1">
                <a:off x="60022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02" name="Freeform 210"/>
              <p:cNvSpPr>
                <a:spLocks/>
              </p:cNvSpPr>
              <p:nvPr/>
            </p:nvSpPr>
            <p:spPr bwMode="auto">
              <a:xfrm rot="1257177" flipV="1">
                <a:off x="60467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03" name="Freeform 211"/>
              <p:cNvSpPr>
                <a:spLocks/>
              </p:cNvSpPr>
              <p:nvPr/>
            </p:nvSpPr>
            <p:spPr bwMode="auto">
              <a:xfrm rot="417177" flipV="1">
                <a:off x="4483037" y="2911475"/>
                <a:ext cx="49213"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4" name="Freeform 212"/>
              <p:cNvSpPr>
                <a:spLocks/>
              </p:cNvSpPr>
              <p:nvPr/>
            </p:nvSpPr>
            <p:spPr bwMode="auto">
              <a:xfrm rot="1257177" flipV="1">
                <a:off x="45274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5" name="Freeform 213"/>
              <p:cNvSpPr>
                <a:spLocks/>
              </p:cNvSpPr>
              <p:nvPr/>
            </p:nvSpPr>
            <p:spPr bwMode="auto">
              <a:xfrm rot="417177" flipV="1">
                <a:off x="46243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6" name="Freeform 214"/>
              <p:cNvSpPr>
                <a:spLocks/>
              </p:cNvSpPr>
              <p:nvPr/>
            </p:nvSpPr>
            <p:spPr bwMode="auto">
              <a:xfrm rot="1257177" flipV="1">
                <a:off x="46671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7" name="Freeform 215"/>
              <p:cNvSpPr>
                <a:spLocks/>
              </p:cNvSpPr>
              <p:nvPr/>
            </p:nvSpPr>
            <p:spPr bwMode="auto">
              <a:xfrm rot="417177" flipV="1">
                <a:off x="47592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8" name="Freeform 216"/>
              <p:cNvSpPr>
                <a:spLocks/>
              </p:cNvSpPr>
              <p:nvPr/>
            </p:nvSpPr>
            <p:spPr bwMode="auto">
              <a:xfrm rot="1257177" flipV="1">
                <a:off x="48037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09" name="Freeform 217"/>
              <p:cNvSpPr>
                <a:spLocks/>
              </p:cNvSpPr>
              <p:nvPr/>
            </p:nvSpPr>
            <p:spPr bwMode="auto">
              <a:xfrm rot="417177" flipV="1">
                <a:off x="48989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0" name="Freeform 218"/>
              <p:cNvSpPr>
                <a:spLocks/>
              </p:cNvSpPr>
              <p:nvPr/>
            </p:nvSpPr>
            <p:spPr bwMode="auto">
              <a:xfrm rot="1257177" flipV="1">
                <a:off x="49434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1" name="Freeform 219"/>
              <p:cNvSpPr>
                <a:spLocks/>
              </p:cNvSpPr>
              <p:nvPr/>
            </p:nvSpPr>
            <p:spPr bwMode="auto">
              <a:xfrm rot="417177" flipV="1">
                <a:off x="50354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2" name="Freeform 220"/>
              <p:cNvSpPr>
                <a:spLocks/>
              </p:cNvSpPr>
              <p:nvPr/>
            </p:nvSpPr>
            <p:spPr bwMode="auto">
              <a:xfrm rot="1257177" flipV="1">
                <a:off x="50799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3" name="Freeform 221"/>
              <p:cNvSpPr>
                <a:spLocks/>
              </p:cNvSpPr>
              <p:nvPr/>
            </p:nvSpPr>
            <p:spPr bwMode="auto">
              <a:xfrm rot="417177" flipV="1">
                <a:off x="51751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4" name="Freeform 222"/>
              <p:cNvSpPr>
                <a:spLocks/>
              </p:cNvSpPr>
              <p:nvPr/>
            </p:nvSpPr>
            <p:spPr bwMode="auto">
              <a:xfrm rot="1257177" flipV="1">
                <a:off x="52196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15" name="Freeform 223"/>
              <p:cNvSpPr>
                <a:spLocks/>
              </p:cNvSpPr>
              <p:nvPr/>
            </p:nvSpPr>
            <p:spPr bwMode="auto">
              <a:xfrm rot="417177" flipV="1">
                <a:off x="36559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6" name="Freeform 224"/>
              <p:cNvSpPr>
                <a:spLocks/>
              </p:cNvSpPr>
              <p:nvPr/>
            </p:nvSpPr>
            <p:spPr bwMode="auto">
              <a:xfrm rot="1257177" flipV="1">
                <a:off x="37004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7" name="Freeform 225"/>
              <p:cNvSpPr>
                <a:spLocks/>
              </p:cNvSpPr>
              <p:nvPr/>
            </p:nvSpPr>
            <p:spPr bwMode="auto">
              <a:xfrm rot="417177" flipV="1">
                <a:off x="379565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8" name="Freeform 226"/>
              <p:cNvSpPr>
                <a:spLocks/>
              </p:cNvSpPr>
              <p:nvPr/>
            </p:nvSpPr>
            <p:spPr bwMode="auto">
              <a:xfrm rot="1257177" flipV="1">
                <a:off x="384010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19" name="Freeform 227"/>
              <p:cNvSpPr>
                <a:spLocks/>
              </p:cNvSpPr>
              <p:nvPr/>
            </p:nvSpPr>
            <p:spPr bwMode="auto">
              <a:xfrm rot="417177" flipV="1">
                <a:off x="39321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0" name="Freeform 228"/>
              <p:cNvSpPr>
                <a:spLocks/>
              </p:cNvSpPr>
              <p:nvPr/>
            </p:nvSpPr>
            <p:spPr bwMode="auto">
              <a:xfrm rot="1257177" flipV="1">
                <a:off x="39766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1" name="Freeform 229"/>
              <p:cNvSpPr>
                <a:spLocks/>
              </p:cNvSpPr>
              <p:nvPr/>
            </p:nvSpPr>
            <p:spPr bwMode="auto">
              <a:xfrm rot="417177" flipV="1">
                <a:off x="407187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22" name="Freeform 230"/>
              <p:cNvSpPr>
                <a:spLocks/>
              </p:cNvSpPr>
              <p:nvPr/>
            </p:nvSpPr>
            <p:spPr bwMode="auto">
              <a:xfrm rot="1257177" flipV="1">
                <a:off x="41163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23" name="Freeform 231"/>
              <p:cNvSpPr>
                <a:spLocks/>
              </p:cNvSpPr>
              <p:nvPr/>
            </p:nvSpPr>
            <p:spPr bwMode="auto">
              <a:xfrm rot="417177" flipV="1">
                <a:off x="42084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24" name="Freeform 232"/>
              <p:cNvSpPr>
                <a:spLocks/>
              </p:cNvSpPr>
              <p:nvPr/>
            </p:nvSpPr>
            <p:spPr bwMode="auto">
              <a:xfrm rot="1257177" flipV="1">
                <a:off x="42528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5" name="Freeform 233"/>
              <p:cNvSpPr>
                <a:spLocks/>
              </p:cNvSpPr>
              <p:nvPr/>
            </p:nvSpPr>
            <p:spPr bwMode="auto">
              <a:xfrm rot="417177" flipV="1">
                <a:off x="43481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6" name="Freeform 234"/>
              <p:cNvSpPr>
                <a:spLocks/>
              </p:cNvSpPr>
              <p:nvPr/>
            </p:nvSpPr>
            <p:spPr bwMode="auto">
              <a:xfrm rot="1257177" flipV="1">
                <a:off x="43925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7" name="Freeform 235"/>
              <p:cNvSpPr>
                <a:spLocks/>
              </p:cNvSpPr>
              <p:nvPr/>
            </p:nvSpPr>
            <p:spPr bwMode="auto">
              <a:xfrm rot="417177" flipV="1">
                <a:off x="7792975"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8" name="Freeform 236"/>
              <p:cNvSpPr>
                <a:spLocks/>
              </p:cNvSpPr>
              <p:nvPr/>
            </p:nvSpPr>
            <p:spPr bwMode="auto">
              <a:xfrm rot="1257177" flipV="1">
                <a:off x="78374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29" name="Freeform 237"/>
              <p:cNvSpPr>
                <a:spLocks/>
              </p:cNvSpPr>
              <p:nvPr/>
            </p:nvSpPr>
            <p:spPr bwMode="auto">
              <a:xfrm rot="417177" flipV="1">
                <a:off x="7932675" y="2911475"/>
                <a:ext cx="49212"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0" name="Freeform 238"/>
              <p:cNvSpPr>
                <a:spLocks/>
              </p:cNvSpPr>
              <p:nvPr/>
            </p:nvSpPr>
            <p:spPr bwMode="auto">
              <a:xfrm rot="1257177" flipV="1">
                <a:off x="797712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1" name="Freeform 239"/>
              <p:cNvSpPr>
                <a:spLocks/>
              </p:cNvSpPr>
              <p:nvPr/>
            </p:nvSpPr>
            <p:spPr bwMode="auto">
              <a:xfrm rot="417177" flipV="1">
                <a:off x="80692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2" name="Freeform 240"/>
              <p:cNvSpPr>
                <a:spLocks/>
              </p:cNvSpPr>
              <p:nvPr/>
            </p:nvSpPr>
            <p:spPr bwMode="auto">
              <a:xfrm rot="1257177" flipV="1">
                <a:off x="81136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3" name="Freeform 241"/>
              <p:cNvSpPr>
                <a:spLocks/>
              </p:cNvSpPr>
              <p:nvPr/>
            </p:nvSpPr>
            <p:spPr bwMode="auto">
              <a:xfrm rot="417177" flipV="1">
                <a:off x="82089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4" name="Freeform 242"/>
              <p:cNvSpPr>
                <a:spLocks/>
              </p:cNvSpPr>
              <p:nvPr/>
            </p:nvSpPr>
            <p:spPr bwMode="auto">
              <a:xfrm rot="1257177" flipV="1">
                <a:off x="82533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5" name="Freeform 243"/>
              <p:cNvSpPr>
                <a:spLocks/>
              </p:cNvSpPr>
              <p:nvPr/>
            </p:nvSpPr>
            <p:spPr bwMode="auto">
              <a:xfrm rot="417177" flipV="1">
                <a:off x="69658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6" name="Freeform 244"/>
              <p:cNvSpPr>
                <a:spLocks/>
              </p:cNvSpPr>
              <p:nvPr/>
            </p:nvSpPr>
            <p:spPr bwMode="auto">
              <a:xfrm rot="1257177" flipV="1">
                <a:off x="70103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7" name="Freeform 245"/>
              <p:cNvSpPr>
                <a:spLocks/>
              </p:cNvSpPr>
              <p:nvPr/>
            </p:nvSpPr>
            <p:spPr bwMode="auto">
              <a:xfrm rot="417177" flipV="1">
                <a:off x="710558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8" name="Freeform 246"/>
              <p:cNvSpPr>
                <a:spLocks/>
              </p:cNvSpPr>
              <p:nvPr/>
            </p:nvSpPr>
            <p:spPr bwMode="auto">
              <a:xfrm rot="1257177" flipV="1">
                <a:off x="715003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39" name="Freeform 247"/>
              <p:cNvSpPr>
                <a:spLocks/>
              </p:cNvSpPr>
              <p:nvPr/>
            </p:nvSpPr>
            <p:spPr bwMode="auto">
              <a:xfrm rot="417177" flipV="1">
                <a:off x="72421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40" name="Freeform 248"/>
              <p:cNvSpPr>
                <a:spLocks/>
              </p:cNvSpPr>
              <p:nvPr/>
            </p:nvSpPr>
            <p:spPr bwMode="auto">
              <a:xfrm rot="1257177" flipV="1">
                <a:off x="72865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1" name="Freeform 249"/>
              <p:cNvSpPr>
                <a:spLocks/>
              </p:cNvSpPr>
              <p:nvPr/>
            </p:nvSpPr>
            <p:spPr bwMode="auto">
              <a:xfrm rot="417177" flipV="1">
                <a:off x="738181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2" name="Freeform 250"/>
              <p:cNvSpPr>
                <a:spLocks/>
              </p:cNvSpPr>
              <p:nvPr/>
            </p:nvSpPr>
            <p:spPr bwMode="auto">
              <a:xfrm rot="1257177" flipV="1">
                <a:off x="742626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3" name="Freeform 251"/>
              <p:cNvSpPr>
                <a:spLocks/>
              </p:cNvSpPr>
              <p:nvPr/>
            </p:nvSpPr>
            <p:spPr bwMode="auto">
              <a:xfrm rot="417177" flipV="1">
                <a:off x="75183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4" name="Freeform 252"/>
              <p:cNvSpPr>
                <a:spLocks/>
              </p:cNvSpPr>
              <p:nvPr/>
            </p:nvSpPr>
            <p:spPr bwMode="auto">
              <a:xfrm rot="1257177" flipV="1">
                <a:off x="7561200" y="2916238"/>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5" name="Freeform 253"/>
              <p:cNvSpPr>
                <a:spLocks/>
              </p:cNvSpPr>
              <p:nvPr/>
            </p:nvSpPr>
            <p:spPr bwMode="auto">
              <a:xfrm rot="417177" flipV="1">
                <a:off x="7658037"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000FF"/>
                </a:solidFill>
                <a:round/>
                <a:headEnd/>
                <a:tailEnd/>
              </a:ln>
              <a:effectLst/>
            </p:spPr>
            <p:txBody>
              <a:bodyPr/>
              <a:lstStyle/>
              <a:p>
                <a:endParaRPr lang="zh-CN" altLang="en-US"/>
              </a:p>
            </p:txBody>
          </p:sp>
          <p:sp>
            <p:nvSpPr>
              <p:cNvPr id="8446" name="Freeform 254"/>
              <p:cNvSpPr>
                <a:spLocks/>
              </p:cNvSpPr>
              <p:nvPr/>
            </p:nvSpPr>
            <p:spPr bwMode="auto">
              <a:xfrm rot="1257177" flipV="1">
                <a:off x="7700900" y="2916238"/>
                <a:ext cx="49212"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7" name="Freeform 255"/>
              <p:cNvSpPr>
                <a:spLocks/>
              </p:cNvSpPr>
              <p:nvPr/>
            </p:nvSpPr>
            <p:spPr bwMode="auto">
              <a:xfrm rot="417177" flipV="1">
                <a:off x="61388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8" name="Freeform 256"/>
              <p:cNvSpPr>
                <a:spLocks/>
              </p:cNvSpPr>
              <p:nvPr/>
            </p:nvSpPr>
            <p:spPr bwMode="auto">
              <a:xfrm rot="1257177" flipV="1">
                <a:off x="61832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49" name="Freeform 257"/>
              <p:cNvSpPr>
                <a:spLocks/>
              </p:cNvSpPr>
              <p:nvPr/>
            </p:nvSpPr>
            <p:spPr bwMode="auto">
              <a:xfrm rot="417177" flipV="1">
                <a:off x="62785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0" name="Freeform 258"/>
              <p:cNvSpPr>
                <a:spLocks/>
              </p:cNvSpPr>
              <p:nvPr/>
            </p:nvSpPr>
            <p:spPr bwMode="auto">
              <a:xfrm rot="1257177" flipV="1">
                <a:off x="63229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1" name="Freeform 259"/>
              <p:cNvSpPr>
                <a:spLocks/>
              </p:cNvSpPr>
              <p:nvPr/>
            </p:nvSpPr>
            <p:spPr bwMode="auto">
              <a:xfrm rot="417177" flipV="1">
                <a:off x="64150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52" name="Freeform 260"/>
              <p:cNvSpPr>
                <a:spLocks/>
              </p:cNvSpPr>
              <p:nvPr/>
            </p:nvSpPr>
            <p:spPr bwMode="auto">
              <a:xfrm rot="1257177" flipV="1">
                <a:off x="6457887" y="2916238"/>
                <a:ext cx="49213"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453" name="Freeform 261"/>
              <p:cNvSpPr>
                <a:spLocks/>
              </p:cNvSpPr>
              <p:nvPr/>
            </p:nvSpPr>
            <p:spPr bwMode="auto">
              <a:xfrm rot="417177" flipV="1">
                <a:off x="65547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4" name="Freeform 262"/>
              <p:cNvSpPr>
                <a:spLocks/>
              </p:cNvSpPr>
              <p:nvPr/>
            </p:nvSpPr>
            <p:spPr bwMode="auto">
              <a:xfrm rot="1257177" flipV="1">
                <a:off x="6599175"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5" name="Freeform 263"/>
              <p:cNvSpPr>
                <a:spLocks/>
              </p:cNvSpPr>
              <p:nvPr/>
            </p:nvSpPr>
            <p:spPr bwMode="auto">
              <a:xfrm rot="417177" flipV="1">
                <a:off x="6689662" y="2911475"/>
                <a:ext cx="49213"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6" name="Freeform 264"/>
              <p:cNvSpPr>
                <a:spLocks/>
              </p:cNvSpPr>
              <p:nvPr/>
            </p:nvSpPr>
            <p:spPr bwMode="auto">
              <a:xfrm rot="1257177" flipV="1">
                <a:off x="67341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7" name="Freeform 265"/>
              <p:cNvSpPr>
                <a:spLocks/>
              </p:cNvSpPr>
              <p:nvPr/>
            </p:nvSpPr>
            <p:spPr bwMode="auto">
              <a:xfrm rot="417177" flipV="1">
                <a:off x="6829362" y="2911475"/>
                <a:ext cx="49213"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8" name="Freeform 266"/>
              <p:cNvSpPr>
                <a:spLocks/>
              </p:cNvSpPr>
              <p:nvPr/>
            </p:nvSpPr>
            <p:spPr bwMode="auto">
              <a:xfrm rot="1257177" flipV="1">
                <a:off x="68738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59" name="Oval 267"/>
              <p:cNvSpPr>
                <a:spLocks noChangeArrowheads="1"/>
              </p:cNvSpPr>
              <p:nvPr/>
            </p:nvSpPr>
            <p:spPr bwMode="auto">
              <a:xfrm rot="417177" flipV="1">
                <a:off x="27955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0" name="Oval 268"/>
              <p:cNvSpPr>
                <a:spLocks noChangeArrowheads="1"/>
              </p:cNvSpPr>
              <p:nvPr/>
            </p:nvSpPr>
            <p:spPr bwMode="auto">
              <a:xfrm rot="417177" flipV="1">
                <a:off x="29352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1" name="Oval 269"/>
              <p:cNvSpPr>
                <a:spLocks noChangeArrowheads="1"/>
              </p:cNvSpPr>
              <p:nvPr/>
            </p:nvSpPr>
            <p:spPr bwMode="auto">
              <a:xfrm rot="417177" flipV="1">
                <a:off x="30717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2" name="Oval 270"/>
              <p:cNvSpPr>
                <a:spLocks noChangeArrowheads="1"/>
              </p:cNvSpPr>
              <p:nvPr/>
            </p:nvSpPr>
            <p:spPr bwMode="auto">
              <a:xfrm rot="417177" flipV="1">
                <a:off x="32114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3" name="Oval 271"/>
              <p:cNvSpPr>
                <a:spLocks noChangeArrowheads="1"/>
              </p:cNvSpPr>
              <p:nvPr/>
            </p:nvSpPr>
            <p:spPr bwMode="auto">
              <a:xfrm rot="417177" flipV="1">
                <a:off x="334797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4" name="Oval 272"/>
              <p:cNvSpPr>
                <a:spLocks noChangeArrowheads="1"/>
              </p:cNvSpPr>
              <p:nvPr/>
            </p:nvSpPr>
            <p:spPr bwMode="auto">
              <a:xfrm rot="417177" flipV="1">
                <a:off x="348767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5" name="Oval 273"/>
              <p:cNvSpPr>
                <a:spLocks noChangeArrowheads="1"/>
              </p:cNvSpPr>
              <p:nvPr/>
            </p:nvSpPr>
            <p:spPr bwMode="auto">
              <a:xfrm rot="417177" flipV="1">
                <a:off x="19684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6" name="Oval 274"/>
              <p:cNvSpPr>
                <a:spLocks noChangeArrowheads="1"/>
              </p:cNvSpPr>
              <p:nvPr/>
            </p:nvSpPr>
            <p:spPr bwMode="auto">
              <a:xfrm rot="417177" flipV="1">
                <a:off x="21081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7" name="Oval 275"/>
              <p:cNvSpPr>
                <a:spLocks noChangeArrowheads="1"/>
              </p:cNvSpPr>
              <p:nvPr/>
            </p:nvSpPr>
            <p:spPr bwMode="auto">
              <a:xfrm rot="417177" flipV="1">
                <a:off x="224466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8" name="Oval 276"/>
              <p:cNvSpPr>
                <a:spLocks noChangeArrowheads="1"/>
              </p:cNvSpPr>
              <p:nvPr/>
            </p:nvSpPr>
            <p:spPr bwMode="auto">
              <a:xfrm rot="417177" flipV="1">
                <a:off x="238436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69" name="Oval 277"/>
              <p:cNvSpPr>
                <a:spLocks noChangeArrowheads="1"/>
              </p:cNvSpPr>
              <p:nvPr/>
            </p:nvSpPr>
            <p:spPr bwMode="auto">
              <a:xfrm rot="417177" flipV="1">
                <a:off x="251930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0" name="Oval 278"/>
              <p:cNvSpPr>
                <a:spLocks noChangeArrowheads="1"/>
              </p:cNvSpPr>
              <p:nvPr/>
            </p:nvSpPr>
            <p:spPr bwMode="auto">
              <a:xfrm rot="417177" flipV="1">
                <a:off x="265900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79" name="Freeform 187"/>
              <p:cNvSpPr>
                <a:spLocks/>
              </p:cNvSpPr>
              <p:nvPr/>
            </p:nvSpPr>
            <p:spPr bwMode="auto">
              <a:xfrm rot="417177" flipV="1">
                <a:off x="11778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80" name="Freeform 188"/>
              <p:cNvSpPr>
                <a:spLocks/>
              </p:cNvSpPr>
              <p:nvPr/>
            </p:nvSpPr>
            <p:spPr bwMode="auto">
              <a:xfrm rot="1257177" flipV="1">
                <a:off x="12223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71" name="Oval 279"/>
              <p:cNvSpPr>
                <a:spLocks noChangeArrowheads="1"/>
              </p:cNvSpPr>
              <p:nvPr/>
            </p:nvSpPr>
            <p:spPr bwMode="auto">
              <a:xfrm rot="417177" flipV="1">
                <a:off x="11445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2" name="Oval 280"/>
              <p:cNvSpPr>
                <a:spLocks noChangeArrowheads="1"/>
              </p:cNvSpPr>
              <p:nvPr/>
            </p:nvSpPr>
            <p:spPr bwMode="auto">
              <a:xfrm rot="417177" flipV="1">
                <a:off x="128105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3" name="Oval 281"/>
              <p:cNvSpPr>
                <a:spLocks noChangeArrowheads="1"/>
              </p:cNvSpPr>
              <p:nvPr/>
            </p:nvSpPr>
            <p:spPr bwMode="auto">
              <a:xfrm rot="417177" flipV="1">
                <a:off x="14159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4" name="Oval 282"/>
              <p:cNvSpPr>
                <a:spLocks noChangeArrowheads="1"/>
              </p:cNvSpPr>
              <p:nvPr/>
            </p:nvSpPr>
            <p:spPr bwMode="auto">
              <a:xfrm rot="417177" flipV="1">
                <a:off x="15556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5" name="Oval 283"/>
              <p:cNvSpPr>
                <a:spLocks noChangeArrowheads="1"/>
              </p:cNvSpPr>
              <p:nvPr/>
            </p:nvSpPr>
            <p:spPr bwMode="auto">
              <a:xfrm rot="417177" flipV="1">
                <a:off x="16922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6" name="Oval 284"/>
              <p:cNvSpPr>
                <a:spLocks noChangeArrowheads="1"/>
              </p:cNvSpPr>
              <p:nvPr/>
            </p:nvSpPr>
            <p:spPr bwMode="auto">
              <a:xfrm rot="417177" flipV="1">
                <a:off x="18319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7" name="Oval 285"/>
              <p:cNvSpPr>
                <a:spLocks noChangeArrowheads="1"/>
              </p:cNvSpPr>
              <p:nvPr/>
            </p:nvSpPr>
            <p:spPr bwMode="auto">
              <a:xfrm rot="417177" flipV="1">
                <a:off x="52783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8" name="Oval 286"/>
              <p:cNvSpPr>
                <a:spLocks noChangeArrowheads="1"/>
              </p:cNvSpPr>
              <p:nvPr/>
            </p:nvSpPr>
            <p:spPr bwMode="auto">
              <a:xfrm rot="417177" flipV="1">
                <a:off x="54180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79" name="Oval 287"/>
              <p:cNvSpPr>
                <a:spLocks noChangeArrowheads="1"/>
              </p:cNvSpPr>
              <p:nvPr/>
            </p:nvSpPr>
            <p:spPr bwMode="auto">
              <a:xfrm rot="417177" flipV="1">
                <a:off x="555460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0" name="Oval 288"/>
              <p:cNvSpPr>
                <a:spLocks noChangeArrowheads="1"/>
              </p:cNvSpPr>
              <p:nvPr/>
            </p:nvSpPr>
            <p:spPr bwMode="auto">
              <a:xfrm rot="417177" flipV="1">
                <a:off x="569430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1" name="Oval 289"/>
              <p:cNvSpPr>
                <a:spLocks noChangeArrowheads="1"/>
              </p:cNvSpPr>
              <p:nvPr/>
            </p:nvSpPr>
            <p:spPr bwMode="auto">
              <a:xfrm rot="417177" flipV="1">
                <a:off x="58292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2" name="Oval 290"/>
              <p:cNvSpPr>
                <a:spLocks noChangeArrowheads="1"/>
              </p:cNvSpPr>
              <p:nvPr/>
            </p:nvSpPr>
            <p:spPr bwMode="auto">
              <a:xfrm rot="417177" flipV="1">
                <a:off x="59689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3" name="Oval 291"/>
              <p:cNvSpPr>
                <a:spLocks noChangeArrowheads="1"/>
              </p:cNvSpPr>
              <p:nvPr/>
            </p:nvSpPr>
            <p:spPr bwMode="auto">
              <a:xfrm rot="417177" flipV="1">
                <a:off x="4451287"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4" name="Oval 292"/>
              <p:cNvSpPr>
                <a:spLocks noChangeArrowheads="1"/>
              </p:cNvSpPr>
              <p:nvPr/>
            </p:nvSpPr>
            <p:spPr bwMode="auto">
              <a:xfrm rot="417177" flipV="1">
                <a:off x="4590987"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5" name="Oval 293"/>
              <p:cNvSpPr>
                <a:spLocks noChangeArrowheads="1"/>
              </p:cNvSpPr>
              <p:nvPr/>
            </p:nvSpPr>
            <p:spPr bwMode="auto">
              <a:xfrm rot="417177" flipV="1">
                <a:off x="47259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6" name="Oval 294"/>
              <p:cNvSpPr>
                <a:spLocks noChangeArrowheads="1"/>
              </p:cNvSpPr>
              <p:nvPr/>
            </p:nvSpPr>
            <p:spPr bwMode="auto">
              <a:xfrm rot="417177" flipV="1">
                <a:off x="486562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7" name="Oval 295"/>
              <p:cNvSpPr>
                <a:spLocks noChangeArrowheads="1"/>
              </p:cNvSpPr>
              <p:nvPr/>
            </p:nvSpPr>
            <p:spPr bwMode="auto">
              <a:xfrm rot="417177" flipV="1">
                <a:off x="50021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8" name="Oval 296"/>
              <p:cNvSpPr>
                <a:spLocks noChangeArrowheads="1"/>
              </p:cNvSpPr>
              <p:nvPr/>
            </p:nvSpPr>
            <p:spPr bwMode="auto">
              <a:xfrm rot="417177" flipV="1">
                <a:off x="51418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89" name="Oval 297"/>
              <p:cNvSpPr>
                <a:spLocks noChangeArrowheads="1"/>
              </p:cNvSpPr>
              <p:nvPr/>
            </p:nvSpPr>
            <p:spPr bwMode="auto">
              <a:xfrm rot="417177" flipV="1">
                <a:off x="36226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0" name="Oval 298"/>
              <p:cNvSpPr>
                <a:spLocks noChangeArrowheads="1"/>
              </p:cNvSpPr>
              <p:nvPr/>
            </p:nvSpPr>
            <p:spPr bwMode="auto">
              <a:xfrm rot="417177" flipV="1">
                <a:off x="376231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1" name="Oval 299"/>
              <p:cNvSpPr>
                <a:spLocks noChangeArrowheads="1"/>
              </p:cNvSpPr>
              <p:nvPr/>
            </p:nvSpPr>
            <p:spPr bwMode="auto">
              <a:xfrm rot="417177" flipV="1">
                <a:off x="38988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2" name="Oval 300"/>
              <p:cNvSpPr>
                <a:spLocks noChangeArrowheads="1"/>
              </p:cNvSpPr>
              <p:nvPr/>
            </p:nvSpPr>
            <p:spPr bwMode="auto">
              <a:xfrm rot="417177" flipV="1">
                <a:off x="403853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3" name="Oval 301"/>
              <p:cNvSpPr>
                <a:spLocks noChangeArrowheads="1"/>
              </p:cNvSpPr>
              <p:nvPr/>
            </p:nvSpPr>
            <p:spPr bwMode="auto">
              <a:xfrm rot="417177" flipV="1">
                <a:off x="41750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4" name="Oval 302"/>
              <p:cNvSpPr>
                <a:spLocks noChangeArrowheads="1"/>
              </p:cNvSpPr>
              <p:nvPr/>
            </p:nvSpPr>
            <p:spPr bwMode="auto">
              <a:xfrm rot="417177" flipV="1">
                <a:off x="43147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5" name="Oval 303"/>
              <p:cNvSpPr>
                <a:spLocks noChangeArrowheads="1"/>
              </p:cNvSpPr>
              <p:nvPr/>
            </p:nvSpPr>
            <p:spPr bwMode="auto">
              <a:xfrm rot="417177" flipV="1">
                <a:off x="776122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6" name="Oval 304"/>
              <p:cNvSpPr>
                <a:spLocks noChangeArrowheads="1"/>
              </p:cNvSpPr>
              <p:nvPr/>
            </p:nvSpPr>
            <p:spPr bwMode="auto">
              <a:xfrm rot="417177" flipV="1">
                <a:off x="7900925"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7" name="Oval 305"/>
              <p:cNvSpPr>
                <a:spLocks noChangeArrowheads="1"/>
              </p:cNvSpPr>
              <p:nvPr/>
            </p:nvSpPr>
            <p:spPr bwMode="auto">
              <a:xfrm rot="417177" flipV="1">
                <a:off x="80358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8" name="Oval 306"/>
              <p:cNvSpPr>
                <a:spLocks noChangeArrowheads="1"/>
              </p:cNvSpPr>
              <p:nvPr/>
            </p:nvSpPr>
            <p:spPr bwMode="auto">
              <a:xfrm rot="417177" flipV="1">
                <a:off x="81755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499" name="Oval 307"/>
              <p:cNvSpPr>
                <a:spLocks noChangeArrowheads="1"/>
              </p:cNvSpPr>
              <p:nvPr/>
            </p:nvSpPr>
            <p:spPr bwMode="auto">
              <a:xfrm rot="417177" flipV="1">
                <a:off x="69325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0" name="Oval 308"/>
              <p:cNvSpPr>
                <a:spLocks noChangeArrowheads="1"/>
              </p:cNvSpPr>
              <p:nvPr/>
            </p:nvSpPr>
            <p:spPr bwMode="auto">
              <a:xfrm rot="417177" flipV="1">
                <a:off x="707225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1" name="Oval 309"/>
              <p:cNvSpPr>
                <a:spLocks noChangeArrowheads="1"/>
              </p:cNvSpPr>
              <p:nvPr/>
            </p:nvSpPr>
            <p:spPr bwMode="auto">
              <a:xfrm rot="417177" flipV="1">
                <a:off x="72087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2" name="Oval 310"/>
              <p:cNvSpPr>
                <a:spLocks noChangeArrowheads="1"/>
              </p:cNvSpPr>
              <p:nvPr/>
            </p:nvSpPr>
            <p:spPr bwMode="auto">
              <a:xfrm rot="417177" flipV="1">
                <a:off x="7348475"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3" name="Oval 311"/>
              <p:cNvSpPr>
                <a:spLocks noChangeArrowheads="1"/>
              </p:cNvSpPr>
              <p:nvPr/>
            </p:nvSpPr>
            <p:spPr bwMode="auto">
              <a:xfrm rot="417177" flipV="1">
                <a:off x="7485000"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4" name="Oval 312"/>
              <p:cNvSpPr>
                <a:spLocks noChangeArrowheads="1"/>
              </p:cNvSpPr>
              <p:nvPr/>
            </p:nvSpPr>
            <p:spPr bwMode="auto">
              <a:xfrm rot="417177" flipV="1">
                <a:off x="7624700" y="3114675"/>
                <a:ext cx="147637"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5" name="Oval 313"/>
              <p:cNvSpPr>
                <a:spLocks noChangeArrowheads="1"/>
              </p:cNvSpPr>
              <p:nvPr/>
            </p:nvSpPr>
            <p:spPr bwMode="auto">
              <a:xfrm rot="417177" flipV="1">
                <a:off x="61054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6" name="Oval 314"/>
              <p:cNvSpPr>
                <a:spLocks noChangeArrowheads="1"/>
              </p:cNvSpPr>
              <p:nvPr/>
            </p:nvSpPr>
            <p:spPr bwMode="auto">
              <a:xfrm rot="417177" flipV="1">
                <a:off x="62451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7" name="Oval 315"/>
              <p:cNvSpPr>
                <a:spLocks noChangeArrowheads="1"/>
              </p:cNvSpPr>
              <p:nvPr/>
            </p:nvSpPr>
            <p:spPr bwMode="auto">
              <a:xfrm rot="417177" flipV="1">
                <a:off x="63816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8" name="Oval 316"/>
              <p:cNvSpPr>
                <a:spLocks noChangeArrowheads="1"/>
              </p:cNvSpPr>
              <p:nvPr/>
            </p:nvSpPr>
            <p:spPr bwMode="auto">
              <a:xfrm rot="417177" flipV="1">
                <a:off x="6521387"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09" name="Oval 317"/>
              <p:cNvSpPr>
                <a:spLocks noChangeArrowheads="1"/>
              </p:cNvSpPr>
              <p:nvPr/>
            </p:nvSpPr>
            <p:spPr bwMode="auto">
              <a:xfrm rot="417177" flipV="1">
                <a:off x="665791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510" name="Oval 318"/>
              <p:cNvSpPr>
                <a:spLocks noChangeArrowheads="1"/>
              </p:cNvSpPr>
              <p:nvPr/>
            </p:nvSpPr>
            <p:spPr bwMode="auto">
              <a:xfrm rot="417177" flipV="1">
                <a:off x="6797612"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690" name="Freeform 498"/>
              <p:cNvSpPr>
                <a:spLocks/>
              </p:cNvSpPr>
              <p:nvPr/>
            </p:nvSpPr>
            <p:spPr bwMode="auto">
              <a:xfrm rot="21182823">
                <a:off x="766700"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1" name="Freeform 499"/>
              <p:cNvSpPr>
                <a:spLocks/>
              </p:cNvSpPr>
              <p:nvPr/>
            </p:nvSpPr>
            <p:spPr bwMode="auto">
              <a:xfrm rot="20342823">
                <a:off x="811150"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2" name="Freeform 500"/>
              <p:cNvSpPr>
                <a:spLocks/>
              </p:cNvSpPr>
              <p:nvPr/>
            </p:nvSpPr>
            <p:spPr bwMode="auto">
              <a:xfrm rot="21182823">
                <a:off x="903225"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3" name="Freeform 501"/>
              <p:cNvSpPr>
                <a:spLocks/>
              </p:cNvSpPr>
              <p:nvPr/>
            </p:nvSpPr>
            <p:spPr bwMode="auto">
              <a:xfrm rot="20342823">
                <a:off x="946087"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4" name="Freeform 502"/>
              <p:cNvSpPr>
                <a:spLocks/>
              </p:cNvSpPr>
              <p:nvPr/>
            </p:nvSpPr>
            <p:spPr bwMode="auto">
              <a:xfrm rot="21182823">
                <a:off x="1038162" y="267811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5" name="Freeform 503"/>
              <p:cNvSpPr>
                <a:spLocks/>
              </p:cNvSpPr>
              <p:nvPr/>
            </p:nvSpPr>
            <p:spPr bwMode="auto">
              <a:xfrm rot="20342823">
                <a:off x="1082612" y="267176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697" name="Oval 505"/>
              <p:cNvSpPr>
                <a:spLocks noChangeArrowheads="1"/>
              </p:cNvSpPr>
              <p:nvPr/>
            </p:nvSpPr>
            <p:spPr bwMode="auto">
              <a:xfrm rot="21182823">
                <a:off x="733362"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698" name="Oval 506"/>
              <p:cNvSpPr>
                <a:spLocks noChangeArrowheads="1"/>
              </p:cNvSpPr>
              <p:nvPr/>
            </p:nvSpPr>
            <p:spPr bwMode="auto">
              <a:xfrm rot="21182823">
                <a:off x="869887" y="2544763"/>
                <a:ext cx="146050"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699" name="Oval 507"/>
              <p:cNvSpPr>
                <a:spLocks noChangeArrowheads="1"/>
              </p:cNvSpPr>
              <p:nvPr/>
            </p:nvSpPr>
            <p:spPr bwMode="auto">
              <a:xfrm rot="21182823">
                <a:off x="1004825" y="254476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700" name="Freeform 508"/>
              <p:cNvSpPr>
                <a:spLocks/>
              </p:cNvSpPr>
              <p:nvPr/>
            </p:nvSpPr>
            <p:spPr bwMode="auto">
              <a:xfrm rot="417177" flipV="1">
                <a:off x="766700"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1" name="Freeform 509"/>
              <p:cNvSpPr>
                <a:spLocks/>
              </p:cNvSpPr>
              <p:nvPr/>
            </p:nvSpPr>
            <p:spPr bwMode="auto">
              <a:xfrm rot="1257177" flipV="1">
                <a:off x="811150"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2" name="Freeform 510"/>
              <p:cNvSpPr>
                <a:spLocks/>
              </p:cNvSpPr>
              <p:nvPr/>
            </p:nvSpPr>
            <p:spPr bwMode="auto">
              <a:xfrm rot="417177" flipV="1">
                <a:off x="903225"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3" name="Freeform 511"/>
              <p:cNvSpPr>
                <a:spLocks/>
              </p:cNvSpPr>
              <p:nvPr/>
            </p:nvSpPr>
            <p:spPr bwMode="auto">
              <a:xfrm rot="1257177" flipV="1">
                <a:off x="946087"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4" name="Freeform 512"/>
              <p:cNvSpPr>
                <a:spLocks/>
              </p:cNvSpPr>
              <p:nvPr/>
            </p:nvSpPr>
            <p:spPr bwMode="auto">
              <a:xfrm rot="417177" flipV="1">
                <a:off x="1038162" y="291147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5" name="Freeform 513"/>
              <p:cNvSpPr>
                <a:spLocks/>
              </p:cNvSpPr>
              <p:nvPr/>
            </p:nvSpPr>
            <p:spPr bwMode="auto">
              <a:xfrm rot="1257177" flipV="1">
                <a:off x="1082612" y="291623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707" name="Oval 515"/>
              <p:cNvSpPr>
                <a:spLocks noChangeArrowheads="1"/>
              </p:cNvSpPr>
              <p:nvPr/>
            </p:nvSpPr>
            <p:spPr bwMode="auto">
              <a:xfrm rot="417177" flipV="1">
                <a:off x="733362"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708" name="Oval 516"/>
              <p:cNvSpPr>
                <a:spLocks noChangeArrowheads="1"/>
              </p:cNvSpPr>
              <p:nvPr/>
            </p:nvSpPr>
            <p:spPr bwMode="auto">
              <a:xfrm rot="417177" flipV="1">
                <a:off x="869887" y="3114675"/>
                <a:ext cx="146050"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709" name="Oval 517"/>
              <p:cNvSpPr>
                <a:spLocks noChangeArrowheads="1"/>
              </p:cNvSpPr>
              <p:nvPr/>
            </p:nvSpPr>
            <p:spPr bwMode="auto">
              <a:xfrm rot="417177" flipV="1">
                <a:off x="1004825" y="311467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grpSp>
        <p:grpSp>
          <p:nvGrpSpPr>
            <p:cNvPr id="4" name="组合 5"/>
            <p:cNvGrpSpPr/>
            <p:nvPr/>
          </p:nvGrpSpPr>
          <p:grpSpPr>
            <a:xfrm>
              <a:off x="2091797" y="4550724"/>
              <a:ext cx="5670290" cy="676432"/>
              <a:chOff x="2049742" y="2487538"/>
              <a:chExt cx="5670290" cy="843388"/>
            </a:xfrm>
          </p:grpSpPr>
          <p:sp>
            <p:nvSpPr>
              <p:cNvPr id="5" name="圆柱形 4"/>
              <p:cNvSpPr/>
              <p:nvPr/>
            </p:nvSpPr>
            <p:spPr>
              <a:xfrm>
                <a:off x="2049742"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4" name="圆柱形 433"/>
              <p:cNvSpPr/>
              <p:nvPr/>
            </p:nvSpPr>
            <p:spPr>
              <a:xfrm>
                <a:off x="2451373"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5" name="圆柱形 434"/>
              <p:cNvSpPr/>
              <p:nvPr/>
            </p:nvSpPr>
            <p:spPr>
              <a:xfrm>
                <a:off x="2848865"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7" name="圆柱形 436"/>
              <p:cNvSpPr/>
              <p:nvPr/>
            </p:nvSpPr>
            <p:spPr>
              <a:xfrm>
                <a:off x="3238109"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8" name="圆柱形 437"/>
              <p:cNvSpPr/>
              <p:nvPr/>
            </p:nvSpPr>
            <p:spPr>
              <a:xfrm>
                <a:off x="3625470"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39" name="圆柱形 438"/>
              <p:cNvSpPr/>
              <p:nvPr/>
            </p:nvSpPr>
            <p:spPr>
              <a:xfrm>
                <a:off x="4023488"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0" name="圆柱形 439"/>
              <p:cNvSpPr/>
              <p:nvPr/>
            </p:nvSpPr>
            <p:spPr>
              <a:xfrm>
                <a:off x="4420172"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1" name="圆柱形 440"/>
              <p:cNvSpPr/>
              <p:nvPr/>
            </p:nvSpPr>
            <p:spPr>
              <a:xfrm>
                <a:off x="4801502"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3" name="圆柱形 442"/>
              <p:cNvSpPr/>
              <p:nvPr/>
            </p:nvSpPr>
            <p:spPr>
              <a:xfrm>
                <a:off x="5205985"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4" name="圆柱形 443"/>
              <p:cNvSpPr/>
              <p:nvPr/>
            </p:nvSpPr>
            <p:spPr>
              <a:xfrm>
                <a:off x="5880695"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5" name="圆柱形 444"/>
              <p:cNvSpPr/>
              <p:nvPr/>
            </p:nvSpPr>
            <p:spPr>
              <a:xfrm>
                <a:off x="6267627"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7" name="圆柱形 446"/>
              <p:cNvSpPr/>
              <p:nvPr/>
            </p:nvSpPr>
            <p:spPr>
              <a:xfrm>
                <a:off x="7071459"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sp>
            <p:nvSpPr>
              <p:cNvPr id="449" name="圆柱形 448"/>
              <p:cNvSpPr/>
              <p:nvPr/>
            </p:nvSpPr>
            <p:spPr>
              <a:xfrm>
                <a:off x="7463649" y="2487538"/>
                <a:ext cx="256383" cy="843388"/>
              </a:xfrm>
              <a:prstGeom prst="can">
                <a:avLst>
                  <a:gd name="adj" fmla="val 20530"/>
                </a:avLst>
              </a:prstGeom>
              <a:gradFill>
                <a:gsLst>
                  <a:gs pos="1000">
                    <a:srgbClr val="005A00"/>
                  </a:gs>
                  <a:gs pos="50000">
                    <a:srgbClr val="C8FFC8"/>
                  </a:gs>
                  <a:gs pos="100000">
                    <a:srgbClr val="005A00"/>
                  </a:gs>
                </a:gsLst>
                <a:lin ang="0" scaled="0"/>
              </a:gradFill>
              <a:ln w="23876">
                <a:noFill/>
                <a:prstDash val="solid"/>
                <a:round/>
                <a:headEnd/>
                <a:tailEnd/>
              </a:ln>
            </p:spPr>
            <p:txBody>
              <a:bodyPr/>
              <a:lstStyle/>
              <a:p>
                <a:endParaRPr lang="zh-CN" altLang="en-US">
                  <a:solidFill>
                    <a:schemeClr val="tx1"/>
                  </a:solidFill>
                </a:endParaRPr>
              </a:p>
            </p:txBody>
          </p:sp>
        </p:grpSp>
        <p:sp>
          <p:nvSpPr>
            <p:cNvPr id="8521" name="Rectangle 329"/>
            <p:cNvSpPr>
              <a:spLocks noChangeArrowheads="1"/>
            </p:cNvSpPr>
            <p:nvPr/>
          </p:nvSpPr>
          <p:spPr bwMode="auto">
            <a:xfrm>
              <a:off x="4549730"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7</a:t>
              </a:r>
              <a:endParaRPr lang="en-US" altLang="zh-CN" sz="1400" dirty="0">
                <a:latin typeface="Times New Roman" pitchFamily="18" charset="0"/>
                <a:cs typeface="Arial" charset="0"/>
              </a:endParaRPr>
            </a:p>
          </p:txBody>
        </p:sp>
        <p:sp>
          <p:nvSpPr>
            <p:cNvPr id="8523" name="Rectangle 331"/>
            <p:cNvSpPr>
              <a:spLocks noChangeArrowheads="1"/>
            </p:cNvSpPr>
            <p:nvPr/>
          </p:nvSpPr>
          <p:spPr bwMode="auto">
            <a:xfrm>
              <a:off x="4932572"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8</a:t>
              </a:r>
              <a:endParaRPr lang="en-US" altLang="zh-CN" sz="1400" dirty="0">
                <a:latin typeface="Times New Roman" pitchFamily="18" charset="0"/>
                <a:cs typeface="Arial" charset="0"/>
              </a:endParaRPr>
            </a:p>
          </p:txBody>
        </p:sp>
        <p:sp>
          <p:nvSpPr>
            <p:cNvPr id="8525" name="Rectangle 333"/>
            <p:cNvSpPr>
              <a:spLocks noChangeArrowheads="1"/>
            </p:cNvSpPr>
            <p:nvPr/>
          </p:nvSpPr>
          <p:spPr bwMode="auto">
            <a:xfrm>
              <a:off x="2567705"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2</a:t>
              </a:r>
              <a:endParaRPr lang="en-US" altLang="zh-CN" sz="1400" dirty="0">
                <a:latin typeface="Times New Roman" pitchFamily="18" charset="0"/>
                <a:cs typeface="Arial" charset="0"/>
              </a:endParaRPr>
            </a:p>
          </p:txBody>
        </p:sp>
        <p:sp>
          <p:nvSpPr>
            <p:cNvPr id="8528" name="Rectangle 336"/>
            <p:cNvSpPr>
              <a:spLocks noChangeArrowheads="1"/>
            </p:cNvSpPr>
            <p:nvPr/>
          </p:nvSpPr>
          <p:spPr bwMode="auto">
            <a:xfrm>
              <a:off x="5333130"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9</a:t>
              </a:r>
              <a:endParaRPr lang="en-US" altLang="zh-CN" sz="1400" dirty="0">
                <a:latin typeface="Times New Roman" pitchFamily="18" charset="0"/>
                <a:cs typeface="Arial" charset="0"/>
              </a:endParaRPr>
            </a:p>
          </p:txBody>
        </p:sp>
        <p:sp>
          <p:nvSpPr>
            <p:cNvPr id="8531" name="Rectangle 339"/>
            <p:cNvSpPr>
              <a:spLocks noChangeArrowheads="1"/>
            </p:cNvSpPr>
            <p:nvPr/>
          </p:nvSpPr>
          <p:spPr bwMode="auto">
            <a:xfrm>
              <a:off x="7160533"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13</a:t>
              </a:r>
              <a:endParaRPr lang="en-US" altLang="zh-CN" sz="1400" dirty="0">
                <a:latin typeface="Times New Roman" pitchFamily="18" charset="0"/>
                <a:cs typeface="Arial" charset="0"/>
              </a:endParaRPr>
            </a:p>
          </p:txBody>
        </p:sp>
        <p:sp>
          <p:nvSpPr>
            <p:cNvPr id="8533" name="Rectangle 341"/>
            <p:cNvSpPr>
              <a:spLocks noChangeArrowheads="1"/>
            </p:cNvSpPr>
            <p:nvPr/>
          </p:nvSpPr>
          <p:spPr bwMode="auto">
            <a:xfrm>
              <a:off x="7557154"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14</a:t>
              </a:r>
              <a:endParaRPr lang="en-US" altLang="zh-CN" sz="1400" dirty="0">
                <a:latin typeface="Times New Roman" pitchFamily="18" charset="0"/>
                <a:cs typeface="Arial" charset="0"/>
              </a:endParaRPr>
            </a:p>
          </p:txBody>
        </p:sp>
        <p:sp>
          <p:nvSpPr>
            <p:cNvPr id="8536" name="Rectangle 344"/>
            <p:cNvSpPr>
              <a:spLocks noChangeArrowheads="1"/>
            </p:cNvSpPr>
            <p:nvPr/>
          </p:nvSpPr>
          <p:spPr bwMode="auto">
            <a:xfrm>
              <a:off x="5973337"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10</a:t>
              </a:r>
              <a:endParaRPr lang="en-US" altLang="zh-CN" sz="1400" dirty="0">
                <a:latin typeface="Times New Roman" pitchFamily="18" charset="0"/>
                <a:cs typeface="Arial" charset="0"/>
              </a:endParaRPr>
            </a:p>
          </p:txBody>
        </p:sp>
        <p:sp>
          <p:nvSpPr>
            <p:cNvPr id="8538" name="Rectangle 346"/>
            <p:cNvSpPr>
              <a:spLocks noChangeArrowheads="1"/>
            </p:cNvSpPr>
            <p:nvPr/>
          </p:nvSpPr>
          <p:spPr bwMode="auto">
            <a:xfrm>
              <a:off x="6358845" y="4768996"/>
              <a:ext cx="161925"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11</a:t>
              </a:r>
              <a:endParaRPr lang="en-US" altLang="zh-CN" sz="1400" dirty="0">
                <a:latin typeface="Times New Roman" pitchFamily="18" charset="0"/>
                <a:cs typeface="Arial" charset="0"/>
              </a:endParaRPr>
            </a:p>
          </p:txBody>
        </p:sp>
        <p:sp>
          <p:nvSpPr>
            <p:cNvPr id="8540" name="Rectangle 348"/>
            <p:cNvSpPr>
              <a:spLocks noChangeArrowheads="1"/>
            </p:cNvSpPr>
            <p:nvPr/>
          </p:nvSpPr>
          <p:spPr bwMode="auto">
            <a:xfrm>
              <a:off x="3358470"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4</a:t>
              </a:r>
              <a:endParaRPr lang="en-US" altLang="zh-CN" sz="1400" dirty="0">
                <a:latin typeface="Times New Roman" pitchFamily="18" charset="0"/>
                <a:cs typeface="Arial" charset="0"/>
              </a:endParaRPr>
            </a:p>
          </p:txBody>
        </p:sp>
        <p:sp>
          <p:nvSpPr>
            <p:cNvPr id="8542" name="Rectangle 350"/>
            <p:cNvSpPr>
              <a:spLocks noChangeArrowheads="1"/>
            </p:cNvSpPr>
            <p:nvPr/>
          </p:nvSpPr>
          <p:spPr bwMode="auto">
            <a:xfrm>
              <a:off x="2974359"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3</a:t>
              </a:r>
              <a:endParaRPr lang="en-US" altLang="zh-CN" sz="1400" dirty="0">
                <a:latin typeface="Times New Roman" pitchFamily="18" charset="0"/>
                <a:cs typeface="Arial" charset="0"/>
              </a:endParaRPr>
            </a:p>
          </p:txBody>
        </p:sp>
        <p:sp>
          <p:nvSpPr>
            <p:cNvPr id="8556" name="Rectangle 364"/>
            <p:cNvSpPr>
              <a:spLocks noChangeArrowheads="1"/>
            </p:cNvSpPr>
            <p:nvPr/>
          </p:nvSpPr>
          <p:spPr bwMode="auto">
            <a:xfrm>
              <a:off x="2174005" y="4768996"/>
              <a:ext cx="80962"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a:t>
              </a:r>
              <a:endParaRPr lang="en-US" altLang="zh-CN" sz="1400" dirty="0">
                <a:latin typeface="Times New Roman" pitchFamily="18" charset="0"/>
                <a:cs typeface="Arial" charset="0"/>
              </a:endParaRPr>
            </a:p>
          </p:txBody>
        </p:sp>
        <p:sp>
          <p:nvSpPr>
            <p:cNvPr id="8563" name="Rectangle 371"/>
            <p:cNvSpPr>
              <a:spLocks noChangeArrowheads="1"/>
            </p:cNvSpPr>
            <p:nvPr/>
          </p:nvSpPr>
          <p:spPr bwMode="auto">
            <a:xfrm>
              <a:off x="4143838"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6</a:t>
              </a:r>
              <a:endParaRPr lang="en-US" altLang="zh-CN" sz="1400" dirty="0">
                <a:latin typeface="Times New Roman" pitchFamily="18" charset="0"/>
                <a:cs typeface="Arial" charset="0"/>
              </a:endParaRPr>
            </a:p>
          </p:txBody>
        </p:sp>
        <p:sp>
          <p:nvSpPr>
            <p:cNvPr id="8565" name="Rectangle 373"/>
            <p:cNvSpPr>
              <a:spLocks noChangeArrowheads="1"/>
            </p:cNvSpPr>
            <p:nvPr/>
          </p:nvSpPr>
          <p:spPr bwMode="auto">
            <a:xfrm>
              <a:off x="3762330" y="4768996"/>
              <a:ext cx="80963" cy="170614"/>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5</a:t>
              </a:r>
              <a:endParaRPr lang="en-US" altLang="zh-CN" sz="1400" dirty="0">
                <a:latin typeface="Times New Roman" pitchFamily="18" charset="0"/>
                <a:cs typeface="Arial" charset="0"/>
              </a:endParaRPr>
            </a:p>
          </p:txBody>
        </p:sp>
        <p:sp>
          <p:nvSpPr>
            <p:cNvPr id="459" name="任意多边形 458"/>
            <p:cNvSpPr/>
            <p:nvPr/>
          </p:nvSpPr>
          <p:spPr>
            <a:xfrm flipV="1">
              <a:off x="4194892" y="5217595"/>
              <a:ext cx="401320" cy="375355"/>
            </a:xfrm>
            <a:custGeom>
              <a:avLst/>
              <a:gdLst>
                <a:gd name="connsiteX0" fmla="*/ 0 w 401320"/>
                <a:gd name="connsiteY0" fmla="*/ 315114 h 315114"/>
                <a:gd name="connsiteX1" fmla="*/ 48260 w 401320"/>
                <a:gd name="connsiteY1" fmla="*/ 132234 h 315114"/>
                <a:gd name="connsiteX2" fmla="*/ 215900 w 401320"/>
                <a:gd name="connsiteY2" fmla="*/ 154 h 315114"/>
                <a:gd name="connsiteX3" fmla="*/ 368300 w 401320"/>
                <a:gd name="connsiteY3" fmla="*/ 157634 h 315114"/>
                <a:gd name="connsiteX4" fmla="*/ 401320 w 401320"/>
                <a:gd name="connsiteY4" fmla="*/ 315114 h 315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320" h="315114">
                  <a:moveTo>
                    <a:pt x="0" y="315114"/>
                  </a:moveTo>
                  <a:cubicBezTo>
                    <a:pt x="6138" y="249920"/>
                    <a:pt x="12277" y="184727"/>
                    <a:pt x="48260" y="132234"/>
                  </a:cubicBezTo>
                  <a:cubicBezTo>
                    <a:pt x="84243" y="79741"/>
                    <a:pt x="162560" y="-4079"/>
                    <a:pt x="215900" y="154"/>
                  </a:cubicBezTo>
                  <a:cubicBezTo>
                    <a:pt x="269240" y="4387"/>
                    <a:pt x="337397" y="105141"/>
                    <a:pt x="368300" y="157634"/>
                  </a:cubicBezTo>
                  <a:cubicBezTo>
                    <a:pt x="399203" y="210127"/>
                    <a:pt x="400261" y="262620"/>
                    <a:pt x="401320" y="31511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6" name="任意多边形 15"/>
            <p:cNvSpPr/>
            <p:nvPr/>
          </p:nvSpPr>
          <p:spPr>
            <a:xfrm>
              <a:off x="1246808" y="5214576"/>
              <a:ext cx="2040447" cy="1047813"/>
            </a:xfrm>
            <a:custGeom>
              <a:avLst/>
              <a:gdLst>
                <a:gd name="connsiteX0" fmla="*/ 971519 w 2040447"/>
                <a:gd name="connsiteY0" fmla="*/ 0 h 1499616"/>
                <a:gd name="connsiteX1" fmla="*/ 806927 w 2040447"/>
                <a:gd name="connsiteY1" fmla="*/ 219456 h 1499616"/>
                <a:gd name="connsiteX2" fmla="*/ 124175 w 2040447"/>
                <a:gd name="connsiteY2" fmla="*/ 341376 h 1499616"/>
                <a:gd name="connsiteX3" fmla="*/ 209519 w 2040447"/>
                <a:gd name="connsiteY3" fmla="*/ 451104 h 1499616"/>
                <a:gd name="connsiteX4" fmla="*/ 1538447 w 2040447"/>
                <a:gd name="connsiteY4" fmla="*/ 451104 h 1499616"/>
                <a:gd name="connsiteX5" fmla="*/ 2038319 w 2040447"/>
                <a:gd name="connsiteY5" fmla="*/ 518160 h 1499616"/>
                <a:gd name="connsiteX6" fmla="*/ 1654271 w 2040447"/>
                <a:gd name="connsiteY6" fmla="*/ 664464 h 1499616"/>
                <a:gd name="connsiteX7" fmla="*/ 282671 w 2040447"/>
                <a:gd name="connsiteY7" fmla="*/ 707136 h 1499616"/>
                <a:gd name="connsiteX8" fmla="*/ 14447 w 2040447"/>
                <a:gd name="connsiteY8" fmla="*/ 847344 h 1499616"/>
                <a:gd name="connsiteX9" fmla="*/ 532607 w 2040447"/>
                <a:gd name="connsiteY9" fmla="*/ 969264 h 1499616"/>
                <a:gd name="connsiteX10" fmla="*/ 1660367 w 2040447"/>
                <a:gd name="connsiteY10" fmla="*/ 963168 h 1499616"/>
                <a:gd name="connsiteX11" fmla="*/ 2032223 w 2040447"/>
                <a:gd name="connsiteY11" fmla="*/ 1036320 h 1499616"/>
                <a:gd name="connsiteX12" fmla="*/ 1642079 w 2040447"/>
                <a:gd name="connsiteY12" fmla="*/ 1213104 h 1499616"/>
                <a:gd name="connsiteX13" fmla="*/ 276575 w 2040447"/>
                <a:gd name="connsiteY13" fmla="*/ 1231392 h 1499616"/>
                <a:gd name="connsiteX14" fmla="*/ 99791 w 2040447"/>
                <a:gd name="connsiteY14" fmla="*/ 1426464 h 1499616"/>
                <a:gd name="connsiteX15" fmla="*/ 739871 w 2040447"/>
                <a:gd name="connsiteY15" fmla="*/ 1499616 h 1499616"/>
                <a:gd name="connsiteX16" fmla="*/ 1940783 w 2040447"/>
                <a:gd name="connsiteY16" fmla="*/ 1469136 h 1499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40447" h="1499616">
                  <a:moveTo>
                    <a:pt x="971519" y="0"/>
                  </a:moveTo>
                  <a:cubicBezTo>
                    <a:pt x="959835" y="81280"/>
                    <a:pt x="948151" y="162560"/>
                    <a:pt x="806927" y="219456"/>
                  </a:cubicBezTo>
                  <a:cubicBezTo>
                    <a:pt x="665703" y="276352"/>
                    <a:pt x="223743" y="302768"/>
                    <a:pt x="124175" y="341376"/>
                  </a:cubicBezTo>
                  <a:cubicBezTo>
                    <a:pt x="24607" y="379984"/>
                    <a:pt x="-26193" y="432816"/>
                    <a:pt x="209519" y="451104"/>
                  </a:cubicBezTo>
                  <a:cubicBezTo>
                    <a:pt x="445231" y="469392"/>
                    <a:pt x="1233647" y="439928"/>
                    <a:pt x="1538447" y="451104"/>
                  </a:cubicBezTo>
                  <a:cubicBezTo>
                    <a:pt x="1843247" y="462280"/>
                    <a:pt x="2019015" y="482600"/>
                    <a:pt x="2038319" y="518160"/>
                  </a:cubicBezTo>
                  <a:cubicBezTo>
                    <a:pt x="2057623" y="553720"/>
                    <a:pt x="1946879" y="632968"/>
                    <a:pt x="1654271" y="664464"/>
                  </a:cubicBezTo>
                  <a:cubicBezTo>
                    <a:pt x="1361663" y="695960"/>
                    <a:pt x="555975" y="676656"/>
                    <a:pt x="282671" y="707136"/>
                  </a:cubicBezTo>
                  <a:cubicBezTo>
                    <a:pt x="9367" y="737616"/>
                    <a:pt x="-27209" y="803656"/>
                    <a:pt x="14447" y="847344"/>
                  </a:cubicBezTo>
                  <a:cubicBezTo>
                    <a:pt x="56103" y="891032"/>
                    <a:pt x="258287" y="949960"/>
                    <a:pt x="532607" y="969264"/>
                  </a:cubicBezTo>
                  <a:cubicBezTo>
                    <a:pt x="806927" y="988568"/>
                    <a:pt x="1410431" y="951992"/>
                    <a:pt x="1660367" y="963168"/>
                  </a:cubicBezTo>
                  <a:cubicBezTo>
                    <a:pt x="1910303" y="974344"/>
                    <a:pt x="2035271" y="994664"/>
                    <a:pt x="2032223" y="1036320"/>
                  </a:cubicBezTo>
                  <a:cubicBezTo>
                    <a:pt x="2029175" y="1077976"/>
                    <a:pt x="1934687" y="1180592"/>
                    <a:pt x="1642079" y="1213104"/>
                  </a:cubicBezTo>
                  <a:cubicBezTo>
                    <a:pt x="1349471" y="1245616"/>
                    <a:pt x="533623" y="1195832"/>
                    <a:pt x="276575" y="1231392"/>
                  </a:cubicBezTo>
                  <a:cubicBezTo>
                    <a:pt x="19527" y="1266952"/>
                    <a:pt x="22575" y="1381760"/>
                    <a:pt x="99791" y="1426464"/>
                  </a:cubicBezTo>
                  <a:cubicBezTo>
                    <a:pt x="177007" y="1471168"/>
                    <a:pt x="739871" y="1499616"/>
                    <a:pt x="739871" y="1499616"/>
                  </a:cubicBezTo>
                  <a:lnTo>
                    <a:pt x="1940783" y="1469136"/>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7048424" y="5223249"/>
              <a:ext cx="592182" cy="515233"/>
            </a:xfrm>
            <a:custGeom>
              <a:avLst/>
              <a:gdLst>
                <a:gd name="connsiteX0" fmla="*/ 523875 w 523875"/>
                <a:gd name="connsiteY0" fmla="*/ 0 h 407670"/>
                <a:gd name="connsiteX1" fmla="*/ 434340 w 523875"/>
                <a:gd name="connsiteY1" fmla="*/ 306705 h 407670"/>
                <a:gd name="connsiteX2" fmla="*/ 0 w 523875"/>
                <a:gd name="connsiteY2" fmla="*/ 407670 h 407670"/>
              </a:gdLst>
              <a:ahLst/>
              <a:cxnLst>
                <a:cxn ang="0">
                  <a:pos x="connsiteX0" y="connsiteY0"/>
                </a:cxn>
                <a:cxn ang="0">
                  <a:pos x="connsiteX1" y="connsiteY1"/>
                </a:cxn>
                <a:cxn ang="0">
                  <a:pos x="connsiteX2" y="connsiteY2"/>
                </a:cxn>
              </a:cxnLst>
              <a:rect l="l" t="t" r="r" b="b"/>
              <a:pathLst>
                <a:path w="523875" h="407670">
                  <a:moveTo>
                    <a:pt x="523875" y="0"/>
                  </a:moveTo>
                  <a:cubicBezTo>
                    <a:pt x="522763" y="119380"/>
                    <a:pt x="521652" y="238760"/>
                    <a:pt x="434340" y="306705"/>
                  </a:cubicBezTo>
                  <a:cubicBezTo>
                    <a:pt x="347028" y="374650"/>
                    <a:pt x="173514" y="391160"/>
                    <a:pt x="0" y="40767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8518"/>
            <p:cNvGrpSpPr/>
            <p:nvPr/>
          </p:nvGrpSpPr>
          <p:grpSpPr>
            <a:xfrm>
              <a:off x="3340770" y="3827618"/>
              <a:ext cx="1287971" cy="736442"/>
              <a:chOff x="3354258" y="1646694"/>
              <a:chExt cx="1157164" cy="918210"/>
            </a:xfrm>
          </p:grpSpPr>
          <p:sp>
            <p:nvSpPr>
              <p:cNvPr id="8518" name="任意多边形 8517"/>
              <p:cNvSpPr/>
              <p:nvPr/>
            </p:nvSpPr>
            <p:spPr>
              <a:xfrm>
                <a:off x="3354258" y="1646694"/>
                <a:ext cx="589092" cy="918210"/>
              </a:xfrm>
              <a:custGeom>
                <a:avLst/>
                <a:gdLst>
                  <a:gd name="connsiteX0" fmla="*/ 406212 w 589092"/>
                  <a:gd name="connsiteY0" fmla="*/ 918210 h 918210"/>
                  <a:gd name="connsiteX1" fmla="*/ 364302 w 589092"/>
                  <a:gd name="connsiteY1" fmla="*/ 579120 h 918210"/>
                  <a:gd name="connsiteX2" fmla="*/ 63312 w 589092"/>
                  <a:gd name="connsiteY2" fmla="*/ 407670 h 918210"/>
                  <a:gd name="connsiteX3" fmla="*/ 6162 w 589092"/>
                  <a:gd name="connsiteY3" fmla="*/ 217170 h 918210"/>
                  <a:gd name="connsiteX4" fmla="*/ 158562 w 589092"/>
                  <a:gd name="connsiteY4" fmla="*/ 38100 h 918210"/>
                  <a:gd name="connsiteX5" fmla="*/ 589092 w 589092"/>
                  <a:gd name="connsiteY5" fmla="*/ 0 h 91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92" h="918210">
                    <a:moveTo>
                      <a:pt x="406212" y="918210"/>
                    </a:moveTo>
                    <a:cubicBezTo>
                      <a:pt x="413832" y="791210"/>
                      <a:pt x="421452" y="664210"/>
                      <a:pt x="364302" y="579120"/>
                    </a:cubicBezTo>
                    <a:cubicBezTo>
                      <a:pt x="307152" y="494030"/>
                      <a:pt x="123002" y="467995"/>
                      <a:pt x="63312" y="407670"/>
                    </a:cubicBezTo>
                    <a:cubicBezTo>
                      <a:pt x="3622" y="347345"/>
                      <a:pt x="-9713" y="278765"/>
                      <a:pt x="6162" y="217170"/>
                    </a:cubicBezTo>
                    <a:cubicBezTo>
                      <a:pt x="22037" y="155575"/>
                      <a:pt x="61407" y="74295"/>
                      <a:pt x="158562" y="38100"/>
                    </a:cubicBezTo>
                    <a:cubicBezTo>
                      <a:pt x="255717" y="1905"/>
                      <a:pt x="422404" y="952"/>
                      <a:pt x="58909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3" name="任意多边形 502"/>
              <p:cNvSpPr/>
              <p:nvPr/>
            </p:nvSpPr>
            <p:spPr>
              <a:xfrm flipH="1">
                <a:off x="3922330" y="1646694"/>
                <a:ext cx="589092" cy="918210"/>
              </a:xfrm>
              <a:custGeom>
                <a:avLst/>
                <a:gdLst>
                  <a:gd name="connsiteX0" fmla="*/ 406212 w 589092"/>
                  <a:gd name="connsiteY0" fmla="*/ 918210 h 918210"/>
                  <a:gd name="connsiteX1" fmla="*/ 364302 w 589092"/>
                  <a:gd name="connsiteY1" fmla="*/ 579120 h 918210"/>
                  <a:gd name="connsiteX2" fmla="*/ 63312 w 589092"/>
                  <a:gd name="connsiteY2" fmla="*/ 407670 h 918210"/>
                  <a:gd name="connsiteX3" fmla="*/ 6162 w 589092"/>
                  <a:gd name="connsiteY3" fmla="*/ 217170 h 918210"/>
                  <a:gd name="connsiteX4" fmla="*/ 158562 w 589092"/>
                  <a:gd name="connsiteY4" fmla="*/ 38100 h 918210"/>
                  <a:gd name="connsiteX5" fmla="*/ 589092 w 589092"/>
                  <a:gd name="connsiteY5" fmla="*/ 0 h 91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92" h="918210">
                    <a:moveTo>
                      <a:pt x="406212" y="918210"/>
                    </a:moveTo>
                    <a:cubicBezTo>
                      <a:pt x="413832" y="791210"/>
                      <a:pt x="421452" y="664210"/>
                      <a:pt x="364302" y="579120"/>
                    </a:cubicBezTo>
                    <a:cubicBezTo>
                      <a:pt x="307152" y="494030"/>
                      <a:pt x="123002" y="467995"/>
                      <a:pt x="63312" y="407670"/>
                    </a:cubicBezTo>
                    <a:cubicBezTo>
                      <a:pt x="3622" y="347345"/>
                      <a:pt x="-9713" y="278765"/>
                      <a:pt x="6162" y="217170"/>
                    </a:cubicBezTo>
                    <a:cubicBezTo>
                      <a:pt x="22037" y="155575"/>
                      <a:pt x="61407" y="74295"/>
                      <a:pt x="158562" y="38100"/>
                    </a:cubicBezTo>
                    <a:cubicBezTo>
                      <a:pt x="255717" y="1905"/>
                      <a:pt x="422404" y="952"/>
                      <a:pt x="589092"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507"/>
            <p:cNvGrpSpPr/>
            <p:nvPr/>
          </p:nvGrpSpPr>
          <p:grpSpPr>
            <a:xfrm flipV="1">
              <a:off x="2613206" y="5214143"/>
              <a:ext cx="414000" cy="163226"/>
              <a:chOff x="2175510" y="2132856"/>
              <a:chExt cx="399316" cy="266700"/>
            </a:xfrm>
          </p:grpSpPr>
          <p:sp>
            <p:nvSpPr>
              <p:cNvPr id="509" name="任意多边形 508"/>
              <p:cNvSpPr/>
              <p:nvPr/>
            </p:nvSpPr>
            <p:spPr>
              <a:xfrm>
                <a:off x="2175510" y="2132856"/>
                <a:ext cx="201930" cy="266700"/>
              </a:xfrm>
              <a:custGeom>
                <a:avLst/>
                <a:gdLst>
                  <a:gd name="connsiteX0" fmla="*/ 0 w 201930"/>
                  <a:gd name="connsiteY0" fmla="*/ 266700 h 266700"/>
                  <a:gd name="connsiteX1" fmla="*/ 38100 w 201930"/>
                  <a:gd name="connsiteY1" fmla="*/ 72390 h 266700"/>
                  <a:gd name="connsiteX2" fmla="*/ 201930 w 201930"/>
                  <a:gd name="connsiteY2" fmla="*/ 0 h 266700"/>
                </a:gdLst>
                <a:ahLst/>
                <a:cxnLst>
                  <a:cxn ang="0">
                    <a:pos x="connsiteX0" y="connsiteY0"/>
                  </a:cxn>
                  <a:cxn ang="0">
                    <a:pos x="connsiteX1" y="connsiteY1"/>
                  </a:cxn>
                  <a:cxn ang="0">
                    <a:pos x="connsiteX2" y="connsiteY2"/>
                  </a:cxn>
                </a:cxnLst>
                <a:rect l="l" t="t" r="r" b="b"/>
                <a:pathLst>
                  <a:path w="201930" h="266700">
                    <a:moveTo>
                      <a:pt x="0" y="266700"/>
                    </a:moveTo>
                    <a:cubicBezTo>
                      <a:pt x="2222" y="191770"/>
                      <a:pt x="4445" y="116840"/>
                      <a:pt x="38100" y="72390"/>
                    </a:cubicBezTo>
                    <a:cubicBezTo>
                      <a:pt x="71755" y="27940"/>
                      <a:pt x="136842" y="13970"/>
                      <a:pt x="20193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0" name="任意多边形 509"/>
              <p:cNvSpPr/>
              <p:nvPr/>
            </p:nvSpPr>
            <p:spPr>
              <a:xfrm flipH="1">
                <a:off x="2372896" y="2132856"/>
                <a:ext cx="201930" cy="266700"/>
              </a:xfrm>
              <a:custGeom>
                <a:avLst/>
                <a:gdLst>
                  <a:gd name="connsiteX0" fmla="*/ 0 w 201930"/>
                  <a:gd name="connsiteY0" fmla="*/ 266700 h 266700"/>
                  <a:gd name="connsiteX1" fmla="*/ 38100 w 201930"/>
                  <a:gd name="connsiteY1" fmla="*/ 72390 h 266700"/>
                  <a:gd name="connsiteX2" fmla="*/ 201930 w 201930"/>
                  <a:gd name="connsiteY2" fmla="*/ 0 h 266700"/>
                </a:gdLst>
                <a:ahLst/>
                <a:cxnLst>
                  <a:cxn ang="0">
                    <a:pos x="connsiteX0" y="connsiteY0"/>
                  </a:cxn>
                  <a:cxn ang="0">
                    <a:pos x="connsiteX1" y="connsiteY1"/>
                  </a:cxn>
                  <a:cxn ang="0">
                    <a:pos x="connsiteX2" y="connsiteY2"/>
                  </a:cxn>
                </a:cxnLst>
                <a:rect l="l" t="t" r="r" b="b"/>
                <a:pathLst>
                  <a:path w="201930" h="266700">
                    <a:moveTo>
                      <a:pt x="0" y="266700"/>
                    </a:moveTo>
                    <a:cubicBezTo>
                      <a:pt x="2222" y="191770"/>
                      <a:pt x="4445" y="116840"/>
                      <a:pt x="38100" y="72390"/>
                    </a:cubicBezTo>
                    <a:cubicBezTo>
                      <a:pt x="71755" y="27940"/>
                      <a:pt x="136842" y="13970"/>
                      <a:pt x="201930"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24"/>
            <p:cNvGrpSpPr/>
            <p:nvPr/>
          </p:nvGrpSpPr>
          <p:grpSpPr>
            <a:xfrm>
              <a:off x="4581573" y="4087598"/>
              <a:ext cx="390738" cy="490849"/>
              <a:chOff x="5958840" y="456745"/>
              <a:chExt cx="780398" cy="1025345"/>
            </a:xfrm>
          </p:grpSpPr>
          <p:sp>
            <p:nvSpPr>
              <p:cNvPr id="22" name="任意多边形 21"/>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2" name="任意多边形 461"/>
              <p:cNvSpPr/>
              <p:nvPr/>
            </p:nvSpPr>
            <p:spPr>
              <a:xfrm flipH="1">
                <a:off x="6342999"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29"/>
            <p:cNvGrpSpPr/>
            <p:nvPr/>
          </p:nvGrpSpPr>
          <p:grpSpPr>
            <a:xfrm>
              <a:off x="5374150" y="4423361"/>
              <a:ext cx="676791" cy="506471"/>
              <a:chOff x="5334000" y="2368524"/>
              <a:chExt cx="685398" cy="489462"/>
            </a:xfrm>
          </p:grpSpPr>
          <p:sp>
            <p:nvSpPr>
              <p:cNvPr id="29" name="任意多边形 28"/>
              <p:cNvSpPr/>
              <p:nvPr/>
            </p:nvSpPr>
            <p:spPr>
              <a:xfrm>
                <a:off x="5334000" y="2368524"/>
                <a:ext cx="360045" cy="489462"/>
              </a:xfrm>
              <a:custGeom>
                <a:avLst/>
                <a:gdLst>
                  <a:gd name="connsiteX0" fmla="*/ 0 w 360045"/>
                  <a:gd name="connsiteY0" fmla="*/ 144171 h 489462"/>
                  <a:gd name="connsiteX1" fmla="*/ 32385 w 360045"/>
                  <a:gd name="connsiteY1" fmla="*/ 31776 h 489462"/>
                  <a:gd name="connsiteX2" fmla="*/ 123825 w 360045"/>
                  <a:gd name="connsiteY2" fmla="*/ 3201 h 489462"/>
                  <a:gd name="connsiteX3" fmla="*/ 205740 w 360045"/>
                  <a:gd name="connsiteY3" fmla="*/ 92736 h 489462"/>
                  <a:gd name="connsiteX4" fmla="*/ 247650 w 360045"/>
                  <a:gd name="connsiteY4" fmla="*/ 426111 h 489462"/>
                  <a:gd name="connsiteX5" fmla="*/ 360045 w 360045"/>
                  <a:gd name="connsiteY5" fmla="*/ 488976 h 48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45" h="489462">
                    <a:moveTo>
                      <a:pt x="0" y="144171"/>
                    </a:moveTo>
                    <a:cubicBezTo>
                      <a:pt x="5874" y="99721"/>
                      <a:pt x="11748" y="55271"/>
                      <a:pt x="32385" y="31776"/>
                    </a:cubicBezTo>
                    <a:cubicBezTo>
                      <a:pt x="53022" y="8281"/>
                      <a:pt x="94933" y="-6959"/>
                      <a:pt x="123825" y="3201"/>
                    </a:cubicBezTo>
                    <a:cubicBezTo>
                      <a:pt x="152718" y="13361"/>
                      <a:pt x="185103" y="22251"/>
                      <a:pt x="205740" y="92736"/>
                    </a:cubicBezTo>
                    <a:cubicBezTo>
                      <a:pt x="226377" y="163221"/>
                      <a:pt x="221933" y="360071"/>
                      <a:pt x="247650" y="426111"/>
                    </a:cubicBezTo>
                    <a:cubicBezTo>
                      <a:pt x="273367" y="492151"/>
                      <a:pt x="316706" y="490563"/>
                      <a:pt x="360045" y="48897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1" name="任意多边形 470"/>
              <p:cNvSpPr/>
              <p:nvPr/>
            </p:nvSpPr>
            <p:spPr>
              <a:xfrm flipH="1">
                <a:off x="5659353" y="2368524"/>
                <a:ext cx="360045" cy="489462"/>
              </a:xfrm>
              <a:custGeom>
                <a:avLst/>
                <a:gdLst>
                  <a:gd name="connsiteX0" fmla="*/ 0 w 360045"/>
                  <a:gd name="connsiteY0" fmla="*/ 144171 h 489462"/>
                  <a:gd name="connsiteX1" fmla="*/ 32385 w 360045"/>
                  <a:gd name="connsiteY1" fmla="*/ 31776 h 489462"/>
                  <a:gd name="connsiteX2" fmla="*/ 123825 w 360045"/>
                  <a:gd name="connsiteY2" fmla="*/ 3201 h 489462"/>
                  <a:gd name="connsiteX3" fmla="*/ 205740 w 360045"/>
                  <a:gd name="connsiteY3" fmla="*/ 92736 h 489462"/>
                  <a:gd name="connsiteX4" fmla="*/ 247650 w 360045"/>
                  <a:gd name="connsiteY4" fmla="*/ 426111 h 489462"/>
                  <a:gd name="connsiteX5" fmla="*/ 360045 w 360045"/>
                  <a:gd name="connsiteY5" fmla="*/ 488976 h 48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45" h="489462">
                    <a:moveTo>
                      <a:pt x="0" y="144171"/>
                    </a:moveTo>
                    <a:cubicBezTo>
                      <a:pt x="5874" y="99721"/>
                      <a:pt x="11748" y="55271"/>
                      <a:pt x="32385" y="31776"/>
                    </a:cubicBezTo>
                    <a:cubicBezTo>
                      <a:pt x="53022" y="8281"/>
                      <a:pt x="94933" y="-6959"/>
                      <a:pt x="123825" y="3201"/>
                    </a:cubicBezTo>
                    <a:cubicBezTo>
                      <a:pt x="152718" y="13361"/>
                      <a:pt x="185103" y="22251"/>
                      <a:pt x="205740" y="92736"/>
                    </a:cubicBezTo>
                    <a:cubicBezTo>
                      <a:pt x="226377" y="163221"/>
                      <a:pt x="221933" y="360071"/>
                      <a:pt x="247650" y="426111"/>
                    </a:cubicBezTo>
                    <a:cubicBezTo>
                      <a:pt x="273367" y="492151"/>
                      <a:pt x="316706" y="490563"/>
                      <a:pt x="360045" y="48897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486"/>
            <p:cNvGrpSpPr/>
            <p:nvPr/>
          </p:nvGrpSpPr>
          <p:grpSpPr>
            <a:xfrm flipV="1">
              <a:off x="4963980" y="5214610"/>
              <a:ext cx="406800" cy="426198"/>
              <a:chOff x="5958840" y="456745"/>
              <a:chExt cx="780398" cy="1025345"/>
            </a:xfrm>
          </p:grpSpPr>
          <p:sp>
            <p:nvSpPr>
              <p:cNvPr id="488" name="任意多边形 487"/>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9" name="任意多边形 488"/>
              <p:cNvSpPr/>
              <p:nvPr/>
            </p:nvSpPr>
            <p:spPr>
              <a:xfrm flipH="1">
                <a:off x="6342999"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492"/>
            <p:cNvGrpSpPr/>
            <p:nvPr/>
          </p:nvGrpSpPr>
          <p:grpSpPr>
            <a:xfrm>
              <a:off x="7243153" y="4446318"/>
              <a:ext cx="390742" cy="124941"/>
              <a:chOff x="5958840" y="456745"/>
              <a:chExt cx="734742" cy="1025345"/>
            </a:xfrm>
          </p:grpSpPr>
          <p:sp>
            <p:nvSpPr>
              <p:cNvPr id="494" name="任意多边形 493"/>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5" name="任意多边形 494"/>
              <p:cNvSpPr/>
              <p:nvPr/>
            </p:nvSpPr>
            <p:spPr>
              <a:xfrm flipH="1">
                <a:off x="6297343"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8514"/>
            <p:cNvGrpSpPr/>
            <p:nvPr/>
          </p:nvGrpSpPr>
          <p:grpSpPr>
            <a:xfrm>
              <a:off x="2207341" y="4418631"/>
              <a:ext cx="407989" cy="150919"/>
              <a:chOff x="2125980" y="2087880"/>
              <a:chExt cx="472852" cy="424815"/>
            </a:xfrm>
          </p:grpSpPr>
          <p:sp>
            <p:nvSpPr>
              <p:cNvPr id="8514" name="任意多边形 851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1" name="任意多边形 500"/>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01"/>
            <p:cNvGrpSpPr/>
            <p:nvPr/>
          </p:nvGrpSpPr>
          <p:grpSpPr>
            <a:xfrm>
              <a:off x="3015633" y="4314958"/>
              <a:ext cx="407989" cy="255910"/>
              <a:chOff x="2125980" y="2087880"/>
              <a:chExt cx="472852" cy="424815"/>
            </a:xfrm>
          </p:grpSpPr>
          <p:sp>
            <p:nvSpPr>
              <p:cNvPr id="504" name="任意多边形 50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5" name="任意多边形 504"/>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512"/>
            <p:cNvGrpSpPr/>
            <p:nvPr/>
          </p:nvGrpSpPr>
          <p:grpSpPr>
            <a:xfrm flipV="1">
              <a:off x="3393421" y="5223448"/>
              <a:ext cx="407989" cy="255910"/>
              <a:chOff x="2125980" y="2087880"/>
              <a:chExt cx="472852" cy="424815"/>
            </a:xfrm>
          </p:grpSpPr>
          <p:sp>
            <p:nvSpPr>
              <p:cNvPr id="514" name="任意多边形 51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5" name="任意多边形 514"/>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515"/>
            <p:cNvGrpSpPr/>
            <p:nvPr/>
          </p:nvGrpSpPr>
          <p:grpSpPr>
            <a:xfrm flipV="1">
              <a:off x="6041314" y="5224871"/>
              <a:ext cx="407989" cy="230988"/>
              <a:chOff x="2125980" y="2087880"/>
              <a:chExt cx="472852" cy="424815"/>
            </a:xfrm>
          </p:grpSpPr>
          <p:sp>
            <p:nvSpPr>
              <p:cNvPr id="517" name="任意多边形 516"/>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8" name="任意多边形 517"/>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79" name="Text Box 387"/>
            <p:cNvSpPr txBox="1">
              <a:spLocks noChangeArrowheads="1"/>
            </p:cNvSpPr>
            <p:nvPr/>
          </p:nvSpPr>
          <p:spPr bwMode="auto">
            <a:xfrm>
              <a:off x="3682234" y="3822690"/>
              <a:ext cx="492443" cy="271534"/>
            </a:xfrm>
            <a:prstGeom prst="rect">
              <a:avLst/>
            </a:prstGeom>
            <a:noFill/>
            <a:ln w="9525">
              <a:noFill/>
              <a:miter lim="800000"/>
              <a:headEnd/>
              <a:tailEnd/>
            </a:ln>
            <a:effectLst/>
          </p:spPr>
          <p:txBody>
            <a:bodyPr wrap="none">
              <a:spAutoFit/>
            </a:bodyPr>
            <a:lstStyle/>
            <a:p>
              <a:r>
                <a:rPr lang="en-US" altLang="zh-CN" sz="1600" b="1" dirty="0">
                  <a:latin typeface="Arial Narrow" pitchFamily="34" charset="0"/>
                  <a:cs typeface="Arial" charset="0"/>
                </a:rPr>
                <a:t>EL3</a:t>
              </a:r>
            </a:p>
          </p:txBody>
        </p:sp>
        <p:sp>
          <p:nvSpPr>
            <p:cNvPr id="8578" name="Oval 386"/>
            <p:cNvSpPr>
              <a:spLocks noChangeArrowheads="1"/>
            </p:cNvSpPr>
            <p:nvPr/>
          </p:nvSpPr>
          <p:spPr bwMode="auto">
            <a:xfrm>
              <a:off x="3287432" y="3945886"/>
              <a:ext cx="182880" cy="182880"/>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grpSp>
          <p:nvGrpSpPr>
            <p:cNvPr id="17" name="组合 8516"/>
            <p:cNvGrpSpPr/>
            <p:nvPr/>
          </p:nvGrpSpPr>
          <p:grpSpPr>
            <a:xfrm>
              <a:off x="6436674" y="4390990"/>
              <a:ext cx="792000" cy="1010572"/>
              <a:chOff x="6298137" y="2661459"/>
              <a:chExt cx="698997" cy="1712408"/>
            </a:xfrm>
          </p:grpSpPr>
          <p:sp>
            <p:nvSpPr>
              <p:cNvPr id="8516" name="任意多边形 8515"/>
              <p:cNvSpPr/>
              <p:nvPr/>
            </p:nvSpPr>
            <p:spPr>
              <a:xfrm>
                <a:off x="6298137" y="2661459"/>
                <a:ext cx="350520" cy="985745"/>
              </a:xfrm>
              <a:custGeom>
                <a:avLst/>
                <a:gdLst>
                  <a:gd name="connsiteX0" fmla="*/ 0 w 350520"/>
                  <a:gd name="connsiteY0" fmla="*/ 310105 h 985745"/>
                  <a:gd name="connsiteX1" fmla="*/ 30480 w 350520"/>
                  <a:gd name="connsiteY1" fmla="*/ 106905 h 985745"/>
                  <a:gd name="connsiteX2" fmla="*/ 144780 w 350520"/>
                  <a:gd name="connsiteY2" fmla="*/ 5305 h 985745"/>
                  <a:gd name="connsiteX3" fmla="*/ 312420 w 350520"/>
                  <a:gd name="connsiteY3" fmla="*/ 264385 h 985745"/>
                  <a:gd name="connsiteX4" fmla="*/ 350520 w 350520"/>
                  <a:gd name="connsiteY4" fmla="*/ 985745 h 98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 h="985745">
                    <a:moveTo>
                      <a:pt x="0" y="310105"/>
                    </a:moveTo>
                    <a:cubicBezTo>
                      <a:pt x="3175" y="233905"/>
                      <a:pt x="6350" y="157705"/>
                      <a:pt x="30480" y="106905"/>
                    </a:cubicBezTo>
                    <a:cubicBezTo>
                      <a:pt x="54610" y="56105"/>
                      <a:pt x="97790" y="-20942"/>
                      <a:pt x="144780" y="5305"/>
                    </a:cubicBezTo>
                    <a:cubicBezTo>
                      <a:pt x="191770" y="31552"/>
                      <a:pt x="278130" y="100978"/>
                      <a:pt x="312420" y="264385"/>
                    </a:cubicBezTo>
                    <a:cubicBezTo>
                      <a:pt x="346710" y="427792"/>
                      <a:pt x="348615" y="706768"/>
                      <a:pt x="350520" y="98574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9" name="任意多边形 518"/>
              <p:cNvSpPr/>
              <p:nvPr/>
            </p:nvSpPr>
            <p:spPr>
              <a:xfrm flipH="1" flipV="1">
                <a:off x="6646614" y="3388122"/>
                <a:ext cx="350520" cy="985745"/>
              </a:xfrm>
              <a:custGeom>
                <a:avLst/>
                <a:gdLst>
                  <a:gd name="connsiteX0" fmla="*/ 0 w 350520"/>
                  <a:gd name="connsiteY0" fmla="*/ 310105 h 985745"/>
                  <a:gd name="connsiteX1" fmla="*/ 30480 w 350520"/>
                  <a:gd name="connsiteY1" fmla="*/ 106905 h 985745"/>
                  <a:gd name="connsiteX2" fmla="*/ 144780 w 350520"/>
                  <a:gd name="connsiteY2" fmla="*/ 5305 h 985745"/>
                  <a:gd name="connsiteX3" fmla="*/ 312420 w 350520"/>
                  <a:gd name="connsiteY3" fmla="*/ 264385 h 985745"/>
                  <a:gd name="connsiteX4" fmla="*/ 350520 w 350520"/>
                  <a:gd name="connsiteY4" fmla="*/ 985745 h 98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 h="985745">
                    <a:moveTo>
                      <a:pt x="0" y="310105"/>
                    </a:moveTo>
                    <a:cubicBezTo>
                      <a:pt x="3175" y="233905"/>
                      <a:pt x="6350" y="157705"/>
                      <a:pt x="30480" y="106905"/>
                    </a:cubicBezTo>
                    <a:cubicBezTo>
                      <a:pt x="54610" y="56105"/>
                      <a:pt x="97790" y="-20942"/>
                      <a:pt x="144780" y="5305"/>
                    </a:cubicBezTo>
                    <a:cubicBezTo>
                      <a:pt x="191770" y="31552"/>
                      <a:pt x="278130" y="100978"/>
                      <a:pt x="312420" y="264385"/>
                    </a:cubicBezTo>
                    <a:cubicBezTo>
                      <a:pt x="346710" y="427792"/>
                      <a:pt x="348615" y="706768"/>
                      <a:pt x="350520" y="98574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8523"/>
            <p:cNvGrpSpPr/>
            <p:nvPr/>
          </p:nvGrpSpPr>
          <p:grpSpPr>
            <a:xfrm>
              <a:off x="3385220" y="3444496"/>
              <a:ext cx="302891" cy="341757"/>
              <a:chOff x="3166682" y="1162661"/>
              <a:chExt cx="302891" cy="426109"/>
            </a:xfrm>
          </p:grpSpPr>
          <p:sp>
            <p:nvSpPr>
              <p:cNvPr id="8520" name="任意多边形 8519"/>
              <p:cNvSpPr/>
              <p:nvPr/>
            </p:nvSpPr>
            <p:spPr>
              <a:xfrm>
                <a:off x="3282107" y="1162661"/>
                <a:ext cx="95458" cy="426109"/>
              </a:xfrm>
              <a:custGeom>
                <a:avLst/>
                <a:gdLst>
                  <a:gd name="connsiteX0" fmla="*/ 30480 w 30480"/>
                  <a:gd name="connsiteY0" fmla="*/ 158115 h 158115"/>
                  <a:gd name="connsiteX1" fmla="*/ 0 w 30480"/>
                  <a:gd name="connsiteY1" fmla="*/ 0 h 158115"/>
                  <a:gd name="connsiteX2" fmla="*/ 0 w 30480"/>
                  <a:gd name="connsiteY2" fmla="*/ 0 h 158115"/>
                </a:gdLst>
                <a:ahLst/>
                <a:cxnLst>
                  <a:cxn ang="0">
                    <a:pos x="connsiteX0" y="connsiteY0"/>
                  </a:cxn>
                  <a:cxn ang="0">
                    <a:pos x="connsiteX1" y="connsiteY1"/>
                  </a:cxn>
                  <a:cxn ang="0">
                    <a:pos x="connsiteX2" y="connsiteY2"/>
                  </a:cxn>
                </a:cxnLst>
                <a:rect l="l" t="t" r="r" b="b"/>
                <a:pathLst>
                  <a:path w="30480" h="158115">
                    <a:moveTo>
                      <a:pt x="30480" y="158115"/>
                    </a:moveTo>
                    <a:lnTo>
                      <a:pt x="0" y="0"/>
                    </a:lnTo>
                    <a:lnTo>
                      <a:pt x="0" y="0"/>
                    </a:ln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8522" name="任意多边形 8521"/>
              <p:cNvSpPr/>
              <p:nvPr/>
            </p:nvSpPr>
            <p:spPr>
              <a:xfrm>
                <a:off x="3166682" y="1273587"/>
                <a:ext cx="182308" cy="213102"/>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520" name="任意多边形 519"/>
              <p:cNvSpPr/>
              <p:nvPr/>
            </p:nvSpPr>
            <p:spPr>
              <a:xfrm rot="20571124" flipH="1">
                <a:off x="3298123" y="1170840"/>
                <a:ext cx="171450" cy="177165"/>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dirty="0">
                  <a:solidFill>
                    <a:schemeClr val="tx1"/>
                  </a:solidFill>
                </a:endParaRPr>
              </a:p>
            </p:txBody>
          </p:sp>
        </p:grpSp>
        <p:grpSp>
          <p:nvGrpSpPr>
            <p:cNvPr id="20" name="组合 520"/>
            <p:cNvGrpSpPr/>
            <p:nvPr/>
          </p:nvGrpSpPr>
          <p:grpSpPr>
            <a:xfrm rot="903187">
              <a:off x="4111924" y="3429000"/>
              <a:ext cx="302891" cy="341757"/>
              <a:chOff x="3166682" y="1162661"/>
              <a:chExt cx="302891" cy="426109"/>
            </a:xfrm>
          </p:grpSpPr>
          <p:sp>
            <p:nvSpPr>
              <p:cNvPr id="522" name="任意多边形 521"/>
              <p:cNvSpPr/>
              <p:nvPr/>
            </p:nvSpPr>
            <p:spPr>
              <a:xfrm>
                <a:off x="3282107" y="1162661"/>
                <a:ext cx="95458" cy="426109"/>
              </a:xfrm>
              <a:custGeom>
                <a:avLst/>
                <a:gdLst>
                  <a:gd name="connsiteX0" fmla="*/ 30480 w 30480"/>
                  <a:gd name="connsiteY0" fmla="*/ 158115 h 158115"/>
                  <a:gd name="connsiteX1" fmla="*/ 0 w 30480"/>
                  <a:gd name="connsiteY1" fmla="*/ 0 h 158115"/>
                  <a:gd name="connsiteX2" fmla="*/ 0 w 30480"/>
                  <a:gd name="connsiteY2" fmla="*/ 0 h 158115"/>
                </a:gdLst>
                <a:ahLst/>
                <a:cxnLst>
                  <a:cxn ang="0">
                    <a:pos x="connsiteX0" y="connsiteY0"/>
                  </a:cxn>
                  <a:cxn ang="0">
                    <a:pos x="connsiteX1" y="connsiteY1"/>
                  </a:cxn>
                  <a:cxn ang="0">
                    <a:pos x="connsiteX2" y="connsiteY2"/>
                  </a:cxn>
                </a:cxnLst>
                <a:rect l="l" t="t" r="r" b="b"/>
                <a:pathLst>
                  <a:path w="30480" h="158115">
                    <a:moveTo>
                      <a:pt x="30480" y="158115"/>
                    </a:moveTo>
                    <a:lnTo>
                      <a:pt x="0" y="0"/>
                    </a:lnTo>
                    <a:lnTo>
                      <a:pt x="0" y="0"/>
                    </a:ln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523" name="任意多边形 522"/>
              <p:cNvSpPr/>
              <p:nvPr/>
            </p:nvSpPr>
            <p:spPr>
              <a:xfrm>
                <a:off x="3166682" y="1273587"/>
                <a:ext cx="182308" cy="213102"/>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a:solidFill>
                    <a:schemeClr val="tx1"/>
                  </a:solidFill>
                </a:endParaRPr>
              </a:p>
            </p:txBody>
          </p:sp>
          <p:sp>
            <p:nvSpPr>
              <p:cNvPr id="524" name="任意多边形 523"/>
              <p:cNvSpPr/>
              <p:nvPr/>
            </p:nvSpPr>
            <p:spPr>
              <a:xfrm rot="20571124" flipH="1">
                <a:off x="3298123" y="1170840"/>
                <a:ext cx="171450" cy="177165"/>
              </a:xfrm>
              <a:custGeom>
                <a:avLst/>
                <a:gdLst>
                  <a:gd name="connsiteX0" fmla="*/ 171450 w 171450"/>
                  <a:gd name="connsiteY0" fmla="*/ 177165 h 177165"/>
                  <a:gd name="connsiteX1" fmla="*/ 81915 w 171450"/>
                  <a:gd name="connsiteY1" fmla="*/ 125730 h 177165"/>
                  <a:gd name="connsiteX2" fmla="*/ 0 w 171450"/>
                  <a:gd name="connsiteY2" fmla="*/ 0 h 177165"/>
                </a:gdLst>
                <a:ahLst/>
                <a:cxnLst>
                  <a:cxn ang="0">
                    <a:pos x="connsiteX0" y="connsiteY0"/>
                  </a:cxn>
                  <a:cxn ang="0">
                    <a:pos x="connsiteX1" y="connsiteY1"/>
                  </a:cxn>
                  <a:cxn ang="0">
                    <a:pos x="connsiteX2" y="connsiteY2"/>
                  </a:cxn>
                </a:cxnLst>
                <a:rect l="l" t="t" r="r" b="b"/>
                <a:pathLst>
                  <a:path w="171450" h="177165">
                    <a:moveTo>
                      <a:pt x="171450" y="177165"/>
                    </a:moveTo>
                    <a:cubicBezTo>
                      <a:pt x="140970" y="166211"/>
                      <a:pt x="110490" y="155257"/>
                      <a:pt x="81915" y="125730"/>
                    </a:cubicBezTo>
                    <a:cubicBezTo>
                      <a:pt x="53340" y="96203"/>
                      <a:pt x="26670" y="48101"/>
                      <a:pt x="0" y="0"/>
                    </a:cubicBezTo>
                  </a:path>
                </a:pathLst>
              </a:custGeom>
              <a:noFill/>
              <a:ln w="15875">
                <a:solidFill>
                  <a:srgbClr val="CC0099"/>
                </a:solidFill>
                <a:round/>
                <a:headEnd/>
                <a:tailEnd/>
              </a:ln>
              <a:effectLst/>
            </p:spPr>
            <p:txBody>
              <a:bodyPr/>
              <a:lstStyle/>
              <a:p>
                <a:endParaRPr lang="zh-CN" altLang="en-US" dirty="0">
                  <a:solidFill>
                    <a:schemeClr val="tx1"/>
                  </a:solidFill>
                </a:endParaRPr>
              </a:p>
            </p:txBody>
          </p:sp>
        </p:grpSp>
        <p:sp>
          <p:nvSpPr>
            <p:cNvPr id="8583" name="Rectangle 391"/>
            <p:cNvSpPr>
              <a:spLocks noChangeArrowheads="1"/>
            </p:cNvSpPr>
            <p:nvPr/>
          </p:nvSpPr>
          <p:spPr bwMode="auto">
            <a:xfrm>
              <a:off x="6746394" y="4768996"/>
              <a:ext cx="191731" cy="172795"/>
            </a:xfrm>
            <a:prstGeom prst="rect">
              <a:avLst/>
            </a:prstGeom>
            <a:noFill/>
            <a:ln w="9525">
              <a:noFill/>
              <a:miter lim="800000"/>
              <a:headEnd/>
              <a:tailEnd/>
            </a:ln>
          </p:spPr>
          <p:txBody>
            <a:bodyPr wrap="square" lIns="0" tIns="0" rIns="0" bIns="0">
              <a:spAutoFit/>
            </a:bodyPr>
            <a:lstStyle/>
            <a:p>
              <a:pPr eaLnBrk="0" hangingPunct="0"/>
              <a:r>
                <a:rPr lang="en-US" altLang="zh-CN" sz="1400" b="1" dirty="0">
                  <a:latin typeface="Arial Narrow" pitchFamily="34" charset="0"/>
                  <a:cs typeface="Arial" charset="0"/>
                </a:rPr>
                <a:t>12</a:t>
              </a:r>
              <a:endParaRPr lang="en-US" altLang="zh-CN" sz="1400" dirty="0">
                <a:latin typeface="Times New Roman" pitchFamily="18" charset="0"/>
                <a:cs typeface="Arial" charset="0"/>
              </a:endParaRPr>
            </a:p>
          </p:txBody>
        </p:sp>
        <p:sp>
          <p:nvSpPr>
            <p:cNvPr id="8575" name="Oval 383"/>
            <p:cNvSpPr>
              <a:spLocks noChangeArrowheads="1"/>
            </p:cNvSpPr>
            <p:nvPr/>
          </p:nvSpPr>
          <p:spPr bwMode="auto">
            <a:xfrm>
              <a:off x="3510061" y="3763850"/>
              <a:ext cx="182880" cy="182880"/>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8570" name="Oval 378"/>
            <p:cNvSpPr>
              <a:spLocks noChangeArrowheads="1"/>
            </p:cNvSpPr>
            <p:nvPr/>
          </p:nvSpPr>
          <p:spPr bwMode="auto">
            <a:xfrm>
              <a:off x="4189019" y="3748816"/>
              <a:ext cx="182880" cy="182880"/>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grpSp>
      <p:sp>
        <p:nvSpPr>
          <p:cNvPr id="418" name="TextBox 417"/>
          <p:cNvSpPr txBox="1"/>
          <p:nvPr/>
        </p:nvSpPr>
        <p:spPr>
          <a:xfrm>
            <a:off x="947628" y="3445252"/>
            <a:ext cx="1949573" cy="523220"/>
          </a:xfrm>
          <a:prstGeom prst="rect">
            <a:avLst/>
          </a:prstGeom>
          <a:noFill/>
        </p:spPr>
        <p:txBody>
          <a:bodyPr wrap="none" rtlCol="0">
            <a:spAutoFit/>
          </a:bodyPr>
          <a:lstStyle/>
          <a:p>
            <a:r>
              <a:rPr lang="en-US" altLang="zh-CN" sz="2800" b="1" dirty="0" smtClean="0">
                <a:latin typeface="Arial Narrow" pitchFamily="34" charset="0"/>
              </a:rPr>
              <a:t>Extracellular</a:t>
            </a:r>
            <a:endParaRPr lang="zh-CN" altLang="en-US" sz="2800" b="1" dirty="0">
              <a:latin typeface="Arial Narrow" pitchFamily="34" charset="0"/>
            </a:endParaRPr>
          </a:p>
        </p:txBody>
      </p:sp>
      <p:sp>
        <p:nvSpPr>
          <p:cNvPr id="419" name="TextBox 418"/>
          <p:cNvSpPr txBox="1"/>
          <p:nvPr/>
        </p:nvSpPr>
        <p:spPr>
          <a:xfrm>
            <a:off x="297595" y="153462"/>
            <a:ext cx="8501122" cy="2831544"/>
          </a:xfrm>
          <a:prstGeom prst="rect">
            <a:avLst/>
          </a:prstGeom>
          <a:solidFill>
            <a:schemeClr val="accent5">
              <a:lumMod val="60000"/>
              <a:lumOff val="40000"/>
            </a:schemeClr>
          </a:solidFill>
        </p:spPr>
        <p:txBody>
          <a:bodyPr wrap="square" rtlCol="0">
            <a:spAutoFit/>
          </a:bodyPr>
          <a:lstStyle/>
          <a:p>
            <a:pPr marL="514350" indent="-514350">
              <a:spcBef>
                <a:spcPts val="1200"/>
              </a:spcBef>
              <a:buFont typeface="Wingdings" pitchFamily="2" charset="2"/>
              <a:buChar char="l"/>
            </a:pPr>
            <a:r>
              <a:rPr lang="en-US" altLang="zh-CN" sz="2800" dirty="0" smtClean="0">
                <a:latin typeface="Arial Narrow" pitchFamily="34" charset="0"/>
                <a:ea typeface="仿宋" pitchFamily="49" charset="-122"/>
                <a:cs typeface="Times New Roman" pitchFamily="18" charset="0"/>
              </a:rPr>
              <a:t>The fourth extracellular loop (EL4) is the key structural elements determining the </a:t>
            </a:r>
            <a:r>
              <a:rPr lang="en-US" altLang="zh-CN" sz="2800" dirty="0" err="1" smtClean="0">
                <a:latin typeface="Arial Narrow" pitchFamily="34" charset="0"/>
                <a:ea typeface="仿宋" pitchFamily="49" charset="-122"/>
                <a:cs typeface="Times New Roman" pitchFamily="18" charset="0"/>
              </a:rPr>
              <a:t>electrogenicity</a:t>
            </a:r>
            <a:r>
              <a:rPr lang="en-US" altLang="zh-CN" sz="2800" dirty="0" smtClean="0">
                <a:latin typeface="Arial Narrow" pitchFamily="34" charset="0"/>
                <a:ea typeface="仿宋" pitchFamily="49" charset="-122"/>
                <a:cs typeface="Times New Roman" pitchFamily="18" charset="0"/>
              </a:rPr>
              <a:t> versus </a:t>
            </a:r>
            <a:r>
              <a:rPr lang="en-US" altLang="zh-CN" sz="2800" dirty="0" err="1" smtClean="0">
                <a:latin typeface="Arial Narrow" pitchFamily="34" charset="0"/>
                <a:ea typeface="仿宋" pitchFamily="49" charset="-122"/>
                <a:cs typeface="Times New Roman" pitchFamily="18" charset="0"/>
              </a:rPr>
              <a:t>electroneutrality</a:t>
            </a:r>
            <a:r>
              <a:rPr lang="en-US" altLang="zh-CN" sz="2800" dirty="0" smtClean="0">
                <a:latin typeface="Arial Narrow" pitchFamily="34" charset="0"/>
                <a:ea typeface="仿宋" pitchFamily="49" charset="-122"/>
                <a:cs typeface="Times New Roman" pitchFamily="18" charset="0"/>
              </a:rPr>
              <a:t> of NCBTs</a:t>
            </a:r>
          </a:p>
          <a:p>
            <a:pPr marL="514350" indent="-514350">
              <a:spcBef>
                <a:spcPts val="1200"/>
              </a:spcBef>
              <a:buFont typeface="Wingdings" pitchFamily="2" charset="2"/>
              <a:buChar char="l"/>
            </a:pPr>
            <a:r>
              <a:rPr lang="en-US" altLang="zh-CN" sz="2800" dirty="0" smtClean="0">
                <a:latin typeface="Arial Narrow" pitchFamily="34" charset="0"/>
                <a:ea typeface="仿宋" pitchFamily="49" charset="-122"/>
                <a:cs typeface="Times New Roman" pitchFamily="18" charset="0"/>
              </a:rPr>
              <a:t>Manipulation of homologous replacement on EL4 can interconvert NCBTs between </a:t>
            </a:r>
            <a:r>
              <a:rPr lang="en-US" altLang="zh-CN" sz="2800" dirty="0" err="1" smtClean="0">
                <a:latin typeface="Arial Narrow" pitchFamily="34" charset="0"/>
                <a:ea typeface="仿宋" pitchFamily="49" charset="-122"/>
                <a:cs typeface="Times New Roman" pitchFamily="18" charset="0"/>
              </a:rPr>
              <a:t>electrogenic</a:t>
            </a:r>
            <a:r>
              <a:rPr lang="en-US" altLang="zh-CN" sz="2800" dirty="0" smtClean="0">
                <a:latin typeface="Arial Narrow" pitchFamily="34" charset="0"/>
                <a:ea typeface="仿宋" pitchFamily="49" charset="-122"/>
                <a:cs typeface="Times New Roman" pitchFamily="18" charset="0"/>
              </a:rPr>
              <a:t> and </a:t>
            </a:r>
            <a:r>
              <a:rPr lang="en-US" altLang="zh-CN" sz="2800" dirty="0" err="1" smtClean="0">
                <a:latin typeface="Arial Narrow" pitchFamily="34" charset="0"/>
                <a:ea typeface="仿宋" pitchFamily="49" charset="-122"/>
                <a:cs typeface="Times New Roman" pitchFamily="18" charset="0"/>
              </a:rPr>
              <a:t>electroneutral</a:t>
            </a:r>
            <a:r>
              <a:rPr lang="en-US" altLang="zh-CN" sz="2800" dirty="0" smtClean="0">
                <a:latin typeface="Arial Narrow" pitchFamily="34" charset="0"/>
                <a:ea typeface="仿宋" pitchFamily="49" charset="-122"/>
                <a:cs typeface="Times New Roman" pitchFamily="18" charset="0"/>
              </a:rPr>
              <a:t> modes</a:t>
            </a:r>
            <a:r>
              <a:rPr lang="en-US" altLang="zh-CN" sz="2000" dirty="0" smtClean="0">
                <a:latin typeface="Arial Narrow" pitchFamily="34" charset="0"/>
                <a:ea typeface="仿宋" pitchFamily="49" charset="-122"/>
                <a:cs typeface="Times New Roman" pitchFamily="18" charset="0"/>
              </a:rPr>
              <a:t>.                                                              </a:t>
            </a:r>
            <a:r>
              <a:rPr lang="en-US" altLang="zh-CN" sz="2000" dirty="0" smtClean="0">
                <a:latin typeface="Arial Narrow" pitchFamily="34" charset="0"/>
              </a:rPr>
              <a:t>(Chen LM et al, J </a:t>
            </a:r>
            <a:r>
              <a:rPr lang="en-US" altLang="zh-CN" sz="2000" dirty="0" err="1" smtClean="0">
                <a:latin typeface="Arial Narrow" pitchFamily="34" charset="0"/>
              </a:rPr>
              <a:t>Physiol</a:t>
            </a:r>
            <a:r>
              <a:rPr lang="en-US" altLang="zh-CN" sz="2000" dirty="0" smtClean="0">
                <a:latin typeface="Arial Narrow" pitchFamily="34" charset="0"/>
              </a:rPr>
              <a:t>, 2011)</a:t>
            </a:r>
            <a:endParaRPr lang="zh-CN" altLang="en-US" sz="2800" dirty="0" smtClean="0">
              <a:latin typeface="Arial Narrow" pitchFamily="34" charset="0"/>
            </a:endParaRPr>
          </a:p>
        </p:txBody>
      </p:sp>
    </p:spTree>
    <p:extLst>
      <p:ext uri="{BB962C8B-B14F-4D97-AF65-F5344CB8AC3E}">
        <p14:creationId xmlns="" xmlns:p14="http://schemas.microsoft.com/office/powerpoint/2010/main" val="3197729784"/>
      </p:ext>
    </p:extLst>
  </p:cSld>
  <p:clrMapOvr>
    <a:masterClrMapping/>
  </p:clrMapOvr>
  <p:transition advTm="13947"/>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0904" name="Rectangle 248"/>
          <p:cNvSpPr>
            <a:spLocks noChangeArrowheads="1"/>
          </p:cNvSpPr>
          <p:nvPr/>
        </p:nvSpPr>
        <p:spPr bwMode="auto">
          <a:xfrm>
            <a:off x="6081017" y="1471191"/>
            <a:ext cx="714375" cy="4503737"/>
          </a:xfrm>
          <a:prstGeom prst="rect">
            <a:avLst/>
          </a:prstGeom>
          <a:solidFill>
            <a:schemeClr val="accent5">
              <a:lumMod val="60000"/>
              <a:lumOff val="40000"/>
            </a:schemeClr>
          </a:solidFill>
          <a:ln w="9525" algn="ctr">
            <a:noFill/>
            <a:miter lim="800000"/>
            <a:headEnd/>
            <a:tailEnd/>
          </a:ln>
          <a:effectLst/>
        </p:spPr>
        <p:txBody>
          <a:bodyPr wrap="none" anchor="ctr"/>
          <a:lstStyle/>
          <a:p>
            <a:endParaRPr lang="zh-CN" altLang="en-US"/>
          </a:p>
        </p:txBody>
      </p:sp>
      <p:grpSp>
        <p:nvGrpSpPr>
          <p:cNvPr id="9" name="Group 161"/>
          <p:cNvGrpSpPr>
            <a:grpSpLocks/>
          </p:cNvGrpSpPr>
          <p:nvPr/>
        </p:nvGrpSpPr>
        <p:grpSpPr bwMode="auto">
          <a:xfrm>
            <a:off x="5041205" y="834603"/>
            <a:ext cx="2111375" cy="679450"/>
            <a:chOff x="2942" y="43"/>
            <a:chExt cx="1330" cy="428"/>
          </a:xfrm>
        </p:grpSpPr>
        <p:grpSp>
          <p:nvGrpSpPr>
            <p:cNvPr id="10" name="Group 162"/>
            <p:cNvGrpSpPr>
              <a:grpSpLocks/>
            </p:cNvGrpSpPr>
            <p:nvPr/>
          </p:nvGrpSpPr>
          <p:grpSpPr bwMode="auto">
            <a:xfrm flipV="1">
              <a:off x="2942" y="243"/>
              <a:ext cx="1330" cy="69"/>
              <a:chOff x="2942" y="198"/>
              <a:chExt cx="1330" cy="69"/>
            </a:xfrm>
          </p:grpSpPr>
          <p:sp>
            <p:nvSpPr>
              <p:cNvPr id="1350819" name="Line 163"/>
              <p:cNvSpPr>
                <a:spLocks noChangeShapeType="1"/>
              </p:cNvSpPr>
              <p:nvPr/>
            </p:nvSpPr>
            <p:spPr bwMode="auto">
              <a:xfrm>
                <a:off x="2942" y="263"/>
                <a:ext cx="1330" cy="0"/>
              </a:xfrm>
              <a:prstGeom prst="line">
                <a:avLst/>
              </a:prstGeom>
              <a:noFill/>
              <a:ln w="19050">
                <a:solidFill>
                  <a:schemeClr val="tx1"/>
                </a:solidFill>
                <a:round/>
                <a:headEnd/>
                <a:tailEnd/>
              </a:ln>
              <a:effectLst/>
            </p:spPr>
            <p:txBody>
              <a:bodyPr/>
              <a:lstStyle/>
              <a:p>
                <a:endParaRPr lang="zh-CN" altLang="en-US"/>
              </a:p>
            </p:txBody>
          </p:sp>
          <p:sp>
            <p:nvSpPr>
              <p:cNvPr id="1350820" name="Line 164"/>
              <p:cNvSpPr>
                <a:spLocks noChangeShapeType="1"/>
              </p:cNvSpPr>
              <p:nvPr/>
            </p:nvSpPr>
            <p:spPr bwMode="auto">
              <a:xfrm>
                <a:off x="2948" y="198"/>
                <a:ext cx="0" cy="69"/>
              </a:xfrm>
              <a:prstGeom prst="line">
                <a:avLst/>
              </a:prstGeom>
              <a:noFill/>
              <a:ln w="19050">
                <a:solidFill>
                  <a:schemeClr val="tx1"/>
                </a:solidFill>
                <a:round/>
                <a:headEnd/>
                <a:tailEnd/>
              </a:ln>
              <a:effectLst/>
            </p:spPr>
            <p:txBody>
              <a:bodyPr/>
              <a:lstStyle/>
              <a:p>
                <a:endParaRPr lang="zh-CN" altLang="en-US"/>
              </a:p>
            </p:txBody>
          </p:sp>
          <p:sp>
            <p:nvSpPr>
              <p:cNvPr id="1350821" name="Line 165"/>
              <p:cNvSpPr>
                <a:spLocks noChangeShapeType="1"/>
              </p:cNvSpPr>
              <p:nvPr/>
            </p:nvSpPr>
            <p:spPr bwMode="auto">
              <a:xfrm>
                <a:off x="4266" y="198"/>
                <a:ext cx="0" cy="69"/>
              </a:xfrm>
              <a:prstGeom prst="line">
                <a:avLst/>
              </a:prstGeom>
              <a:noFill/>
              <a:ln w="19050">
                <a:solidFill>
                  <a:schemeClr val="tx1"/>
                </a:solidFill>
                <a:round/>
                <a:headEnd/>
                <a:tailEnd/>
              </a:ln>
              <a:effectLst/>
            </p:spPr>
            <p:txBody>
              <a:bodyPr/>
              <a:lstStyle/>
              <a:p>
                <a:endParaRPr lang="zh-CN" altLang="en-US"/>
              </a:p>
            </p:txBody>
          </p:sp>
        </p:grpSp>
        <p:sp>
          <p:nvSpPr>
            <p:cNvPr id="1350822" name="Text Box 166"/>
            <p:cNvSpPr txBox="1">
              <a:spLocks noChangeArrowheads="1"/>
            </p:cNvSpPr>
            <p:nvPr/>
          </p:nvSpPr>
          <p:spPr bwMode="auto">
            <a:xfrm>
              <a:off x="3286" y="43"/>
              <a:ext cx="641" cy="212"/>
            </a:xfrm>
            <a:prstGeom prst="rect">
              <a:avLst/>
            </a:prstGeom>
            <a:noFill/>
            <a:ln w="9525">
              <a:noFill/>
              <a:miter lim="800000"/>
              <a:headEnd/>
              <a:tailEnd/>
            </a:ln>
            <a:effectLst/>
          </p:spPr>
          <p:txBody>
            <a:bodyPr wrap="none">
              <a:spAutoFit/>
            </a:bodyPr>
            <a:lstStyle/>
            <a:p>
              <a:pPr algn="l" eaLnBrk="1" hangingPunct="1"/>
              <a:r>
                <a:rPr lang="en-US" altLang="zh-CN" sz="1600" b="0">
                  <a:latin typeface="Arial Narrow" pitchFamily="34" charset="0"/>
                  <a:ea typeface="宋体" charset="-122"/>
                  <a:cs typeface="Arial" charset="0"/>
                </a:rPr>
                <a:t>CO</a:t>
              </a:r>
              <a:r>
                <a:rPr lang="en-US" altLang="zh-CN" sz="1600" b="0" baseline="-25000">
                  <a:latin typeface="Arial Narrow" pitchFamily="34" charset="0"/>
                  <a:ea typeface="宋体" charset="-122"/>
                  <a:cs typeface="Arial" charset="0"/>
                </a:rPr>
                <a:t>2</a:t>
              </a:r>
              <a:r>
                <a:rPr lang="en-US" altLang="zh-CN" sz="1600" b="0">
                  <a:latin typeface="Arial Narrow" pitchFamily="34" charset="0"/>
                  <a:ea typeface="宋体" charset="-122"/>
                  <a:cs typeface="Arial" charset="0"/>
                </a:rPr>
                <a:t>/HCO</a:t>
              </a:r>
              <a:r>
                <a:rPr lang="en-US" altLang="zh-CN" sz="1600" b="0" baseline="-25000">
                  <a:latin typeface="Arial Narrow" pitchFamily="34" charset="0"/>
                  <a:ea typeface="宋体" charset="-122"/>
                  <a:cs typeface="Arial" charset="0"/>
                </a:rPr>
                <a:t>3</a:t>
              </a:r>
              <a:r>
                <a:rPr lang="en-US" altLang="zh-CN" sz="1600" b="0" baseline="30000">
                  <a:latin typeface="Arial Narrow" pitchFamily="34" charset="0"/>
                  <a:ea typeface="宋体" charset="-122"/>
                  <a:cs typeface="Arial" charset="0"/>
                </a:rPr>
                <a:t>-</a:t>
              </a:r>
            </a:p>
          </p:txBody>
        </p:sp>
        <p:sp>
          <p:nvSpPr>
            <p:cNvPr id="1350823" name="Text Box 167"/>
            <p:cNvSpPr txBox="1">
              <a:spLocks noChangeArrowheads="1"/>
            </p:cNvSpPr>
            <p:nvPr/>
          </p:nvSpPr>
          <p:spPr bwMode="auto">
            <a:xfrm>
              <a:off x="3651" y="217"/>
              <a:ext cx="337" cy="212"/>
            </a:xfrm>
            <a:prstGeom prst="rect">
              <a:avLst/>
            </a:prstGeom>
            <a:noFill/>
            <a:ln w="9525">
              <a:noFill/>
              <a:miter lim="800000"/>
              <a:headEnd/>
              <a:tailEnd/>
            </a:ln>
            <a:effectLst/>
          </p:spPr>
          <p:txBody>
            <a:bodyPr wrap="none">
              <a:spAutoFit/>
            </a:bodyPr>
            <a:lstStyle/>
            <a:p>
              <a:pPr algn="l" eaLnBrk="1" hangingPunct="1"/>
              <a:r>
                <a:rPr lang="en-US" altLang="zh-CN" sz="1600" b="0">
                  <a:latin typeface="Arial Narrow" pitchFamily="34" charset="0"/>
                  <a:ea typeface="宋体" charset="-122"/>
                  <a:cs typeface="Arial" charset="0"/>
                </a:rPr>
                <a:t>0 Na</a:t>
              </a:r>
            </a:p>
          </p:txBody>
        </p:sp>
        <p:grpSp>
          <p:nvGrpSpPr>
            <p:cNvPr id="11" name="Group 168"/>
            <p:cNvGrpSpPr>
              <a:grpSpLocks/>
            </p:cNvGrpSpPr>
            <p:nvPr/>
          </p:nvGrpSpPr>
          <p:grpSpPr bwMode="auto">
            <a:xfrm flipV="1">
              <a:off x="3600" y="402"/>
              <a:ext cx="440" cy="69"/>
              <a:chOff x="3600" y="360"/>
              <a:chExt cx="440" cy="69"/>
            </a:xfrm>
          </p:grpSpPr>
          <p:sp>
            <p:nvSpPr>
              <p:cNvPr id="1350825" name="Line 169"/>
              <p:cNvSpPr>
                <a:spLocks noChangeShapeType="1"/>
              </p:cNvSpPr>
              <p:nvPr/>
            </p:nvSpPr>
            <p:spPr bwMode="auto">
              <a:xfrm>
                <a:off x="3600" y="423"/>
                <a:ext cx="440" cy="0"/>
              </a:xfrm>
              <a:prstGeom prst="line">
                <a:avLst/>
              </a:prstGeom>
              <a:noFill/>
              <a:ln w="19050">
                <a:solidFill>
                  <a:schemeClr val="tx1"/>
                </a:solidFill>
                <a:round/>
                <a:headEnd/>
                <a:tailEnd/>
              </a:ln>
              <a:effectLst/>
            </p:spPr>
            <p:txBody>
              <a:bodyPr/>
              <a:lstStyle/>
              <a:p>
                <a:endParaRPr lang="zh-CN" altLang="en-US"/>
              </a:p>
            </p:txBody>
          </p:sp>
          <p:sp>
            <p:nvSpPr>
              <p:cNvPr id="1350826" name="Line 170"/>
              <p:cNvSpPr>
                <a:spLocks noChangeShapeType="1"/>
              </p:cNvSpPr>
              <p:nvPr/>
            </p:nvSpPr>
            <p:spPr bwMode="auto">
              <a:xfrm>
                <a:off x="3601" y="360"/>
                <a:ext cx="0" cy="69"/>
              </a:xfrm>
              <a:prstGeom prst="line">
                <a:avLst/>
              </a:prstGeom>
              <a:noFill/>
              <a:ln w="19050">
                <a:solidFill>
                  <a:schemeClr val="tx1"/>
                </a:solidFill>
                <a:round/>
                <a:headEnd/>
                <a:tailEnd/>
              </a:ln>
              <a:effectLst/>
            </p:spPr>
            <p:txBody>
              <a:bodyPr/>
              <a:lstStyle/>
              <a:p>
                <a:endParaRPr lang="zh-CN" altLang="en-US"/>
              </a:p>
            </p:txBody>
          </p:sp>
          <p:sp>
            <p:nvSpPr>
              <p:cNvPr id="1350827" name="Line 171"/>
              <p:cNvSpPr>
                <a:spLocks noChangeShapeType="1"/>
              </p:cNvSpPr>
              <p:nvPr/>
            </p:nvSpPr>
            <p:spPr bwMode="auto">
              <a:xfrm>
                <a:off x="4038" y="360"/>
                <a:ext cx="0" cy="69"/>
              </a:xfrm>
              <a:prstGeom prst="line">
                <a:avLst/>
              </a:prstGeom>
              <a:noFill/>
              <a:ln w="19050">
                <a:solidFill>
                  <a:schemeClr val="tx1"/>
                </a:solidFill>
                <a:round/>
                <a:headEnd/>
                <a:tailEnd/>
              </a:ln>
              <a:effectLst/>
            </p:spPr>
            <p:txBody>
              <a:bodyPr/>
              <a:lstStyle/>
              <a:p>
                <a:endParaRPr lang="zh-CN" altLang="en-US"/>
              </a:p>
            </p:txBody>
          </p:sp>
        </p:grpSp>
      </p:grpSp>
      <p:sp>
        <p:nvSpPr>
          <p:cNvPr id="1350903" name="Text Box 247"/>
          <p:cNvSpPr txBox="1">
            <a:spLocks noChangeArrowheads="1"/>
          </p:cNvSpPr>
          <p:nvPr/>
        </p:nvSpPr>
        <p:spPr bwMode="auto">
          <a:xfrm>
            <a:off x="5612705" y="6344493"/>
            <a:ext cx="3279775" cy="396875"/>
          </a:xfrm>
          <a:prstGeom prst="rect">
            <a:avLst/>
          </a:prstGeom>
          <a:noFill/>
          <a:ln w="9525">
            <a:noFill/>
            <a:miter lim="800000"/>
            <a:headEnd/>
            <a:tailEnd/>
          </a:ln>
          <a:effectLst/>
        </p:spPr>
        <p:txBody>
          <a:bodyPr wrap="none">
            <a:spAutoFit/>
          </a:bodyPr>
          <a:lstStyle/>
          <a:p>
            <a:r>
              <a:rPr lang="en-US" altLang="zh-CN" sz="2000">
                <a:latin typeface="Arial Narrow" pitchFamily="34" charset="0"/>
                <a:ea typeface="宋体" charset="-122"/>
              </a:rPr>
              <a:t>(Chen LM et al, J Physiol, 2011)</a:t>
            </a:r>
          </a:p>
        </p:txBody>
      </p:sp>
      <p:grpSp>
        <p:nvGrpSpPr>
          <p:cNvPr id="15" name="Group 368"/>
          <p:cNvGrpSpPr>
            <a:grpSpLocks/>
          </p:cNvGrpSpPr>
          <p:nvPr/>
        </p:nvGrpSpPr>
        <p:grpSpPr bwMode="auto">
          <a:xfrm>
            <a:off x="3945830" y="1539453"/>
            <a:ext cx="4271962" cy="2057400"/>
            <a:chOff x="2347" y="1200"/>
            <a:chExt cx="2691" cy="1296"/>
          </a:xfrm>
        </p:grpSpPr>
        <p:sp>
          <p:nvSpPr>
            <p:cNvPr id="1350908" name="Freeform 252"/>
            <p:cNvSpPr>
              <a:spLocks/>
            </p:cNvSpPr>
            <p:nvPr/>
          </p:nvSpPr>
          <p:spPr bwMode="auto">
            <a:xfrm>
              <a:off x="2945" y="1378"/>
              <a:ext cx="1525" cy="678"/>
            </a:xfrm>
            <a:custGeom>
              <a:avLst/>
              <a:gdLst/>
              <a:ahLst/>
              <a:cxnLst>
                <a:cxn ang="0">
                  <a:pos x="6" y="30"/>
                </a:cxn>
                <a:cxn ang="0">
                  <a:pos x="11" y="30"/>
                </a:cxn>
                <a:cxn ang="0">
                  <a:pos x="17" y="30"/>
                </a:cxn>
                <a:cxn ang="0">
                  <a:pos x="24" y="43"/>
                </a:cxn>
                <a:cxn ang="0">
                  <a:pos x="29" y="46"/>
                </a:cxn>
                <a:cxn ang="0">
                  <a:pos x="35" y="46"/>
                </a:cxn>
                <a:cxn ang="0">
                  <a:pos x="40" y="47"/>
                </a:cxn>
                <a:cxn ang="0">
                  <a:pos x="46" y="48"/>
                </a:cxn>
                <a:cxn ang="0">
                  <a:pos x="52" y="48"/>
                </a:cxn>
                <a:cxn ang="0">
                  <a:pos x="57" y="49"/>
                </a:cxn>
                <a:cxn ang="0">
                  <a:pos x="63" y="48"/>
                </a:cxn>
                <a:cxn ang="0">
                  <a:pos x="68" y="46"/>
                </a:cxn>
                <a:cxn ang="0">
                  <a:pos x="74" y="46"/>
                </a:cxn>
                <a:cxn ang="0">
                  <a:pos x="80" y="44"/>
                </a:cxn>
                <a:cxn ang="0">
                  <a:pos x="85" y="40"/>
                </a:cxn>
                <a:cxn ang="0">
                  <a:pos x="91" y="39"/>
                </a:cxn>
                <a:cxn ang="0">
                  <a:pos x="96" y="36"/>
                </a:cxn>
                <a:cxn ang="0">
                  <a:pos x="102" y="33"/>
                </a:cxn>
                <a:cxn ang="0">
                  <a:pos x="107" y="32"/>
                </a:cxn>
                <a:cxn ang="0">
                  <a:pos x="113" y="30"/>
                </a:cxn>
                <a:cxn ang="0">
                  <a:pos x="118" y="27"/>
                </a:cxn>
                <a:cxn ang="0">
                  <a:pos x="124" y="25"/>
                </a:cxn>
                <a:cxn ang="0">
                  <a:pos x="129" y="23"/>
                </a:cxn>
                <a:cxn ang="0">
                  <a:pos x="135" y="21"/>
                </a:cxn>
                <a:cxn ang="0">
                  <a:pos x="140" y="20"/>
                </a:cxn>
                <a:cxn ang="0">
                  <a:pos x="146" y="16"/>
                </a:cxn>
                <a:cxn ang="0">
                  <a:pos x="151" y="16"/>
                </a:cxn>
                <a:cxn ang="0">
                  <a:pos x="157" y="15"/>
                </a:cxn>
                <a:cxn ang="0">
                  <a:pos x="162" y="11"/>
                </a:cxn>
                <a:cxn ang="0">
                  <a:pos x="168" y="10"/>
                </a:cxn>
                <a:cxn ang="0">
                  <a:pos x="174" y="8"/>
                </a:cxn>
                <a:cxn ang="0">
                  <a:pos x="179" y="27"/>
                </a:cxn>
                <a:cxn ang="0">
                  <a:pos x="185" y="41"/>
                </a:cxn>
                <a:cxn ang="0">
                  <a:pos x="190" y="51"/>
                </a:cxn>
                <a:cxn ang="0">
                  <a:pos x="196" y="63"/>
                </a:cxn>
                <a:cxn ang="0">
                  <a:pos x="202" y="69"/>
                </a:cxn>
                <a:cxn ang="0">
                  <a:pos x="207" y="78"/>
                </a:cxn>
                <a:cxn ang="0">
                  <a:pos x="213" y="85"/>
                </a:cxn>
                <a:cxn ang="0">
                  <a:pos x="218" y="92"/>
                </a:cxn>
                <a:cxn ang="0">
                  <a:pos x="224" y="98"/>
                </a:cxn>
                <a:cxn ang="0">
                  <a:pos x="229" y="103"/>
                </a:cxn>
                <a:cxn ang="0">
                  <a:pos x="235" y="108"/>
                </a:cxn>
                <a:cxn ang="0">
                  <a:pos x="240" y="114"/>
                </a:cxn>
                <a:cxn ang="0">
                  <a:pos x="246" y="116"/>
                </a:cxn>
                <a:cxn ang="0">
                  <a:pos x="251" y="120"/>
                </a:cxn>
                <a:cxn ang="0">
                  <a:pos x="257" y="120"/>
                </a:cxn>
                <a:cxn ang="0">
                  <a:pos x="263" y="126"/>
                </a:cxn>
                <a:cxn ang="0">
                  <a:pos x="268" y="129"/>
                </a:cxn>
                <a:cxn ang="0">
                  <a:pos x="275" y="136"/>
                </a:cxn>
                <a:cxn ang="0">
                  <a:pos x="281" y="122"/>
                </a:cxn>
                <a:cxn ang="0">
                  <a:pos x="286" y="110"/>
                </a:cxn>
                <a:cxn ang="0">
                  <a:pos x="292" y="99"/>
                </a:cxn>
                <a:cxn ang="0">
                  <a:pos x="297" y="89"/>
                </a:cxn>
                <a:cxn ang="0">
                  <a:pos x="303" y="83"/>
                </a:cxn>
                <a:cxn ang="0">
                  <a:pos x="308" y="73"/>
                </a:cxn>
                <a:cxn ang="0">
                  <a:pos x="314" y="66"/>
                </a:cxn>
                <a:cxn ang="0">
                  <a:pos x="319" y="61"/>
                </a:cxn>
                <a:cxn ang="0">
                  <a:pos x="326" y="53"/>
                </a:cxn>
                <a:cxn ang="0">
                  <a:pos x="332" y="43"/>
                </a:cxn>
                <a:cxn ang="0">
                  <a:pos x="337" y="30"/>
                </a:cxn>
                <a:cxn ang="0">
                  <a:pos x="342" y="19"/>
                </a:cxn>
                <a:cxn ang="0">
                  <a:pos x="348" y="10"/>
                </a:cxn>
                <a:cxn ang="0">
                  <a:pos x="353" y="0"/>
                </a:cxn>
              </a:cxnLst>
              <a:rect l="0" t="0" r="r" b="b"/>
              <a:pathLst>
                <a:path w="354" h="143">
                  <a:moveTo>
                    <a:pt x="0" y="30"/>
                  </a:moveTo>
                  <a:lnTo>
                    <a:pt x="0" y="29"/>
                  </a:lnTo>
                  <a:lnTo>
                    <a:pt x="1" y="29"/>
                  </a:lnTo>
                  <a:lnTo>
                    <a:pt x="1" y="29"/>
                  </a:lnTo>
                  <a:lnTo>
                    <a:pt x="1" y="30"/>
                  </a:lnTo>
                  <a:lnTo>
                    <a:pt x="1" y="28"/>
                  </a:lnTo>
                  <a:lnTo>
                    <a:pt x="1" y="30"/>
                  </a:lnTo>
                  <a:lnTo>
                    <a:pt x="1" y="30"/>
                  </a:lnTo>
                  <a:lnTo>
                    <a:pt x="1" y="30"/>
                  </a:lnTo>
                  <a:lnTo>
                    <a:pt x="1" y="28"/>
                  </a:lnTo>
                  <a:lnTo>
                    <a:pt x="1" y="29"/>
                  </a:lnTo>
                  <a:lnTo>
                    <a:pt x="1" y="29"/>
                  </a:lnTo>
                  <a:lnTo>
                    <a:pt x="1" y="30"/>
                  </a:lnTo>
                  <a:lnTo>
                    <a:pt x="2" y="29"/>
                  </a:lnTo>
                  <a:lnTo>
                    <a:pt x="2" y="29"/>
                  </a:lnTo>
                  <a:lnTo>
                    <a:pt x="2" y="28"/>
                  </a:lnTo>
                  <a:lnTo>
                    <a:pt x="2" y="29"/>
                  </a:lnTo>
                  <a:lnTo>
                    <a:pt x="2" y="29"/>
                  </a:lnTo>
                  <a:lnTo>
                    <a:pt x="2" y="28"/>
                  </a:lnTo>
                  <a:lnTo>
                    <a:pt x="2" y="30"/>
                  </a:lnTo>
                  <a:lnTo>
                    <a:pt x="2" y="30"/>
                  </a:lnTo>
                  <a:lnTo>
                    <a:pt x="2" y="29"/>
                  </a:lnTo>
                  <a:lnTo>
                    <a:pt x="2" y="29"/>
                  </a:lnTo>
                  <a:lnTo>
                    <a:pt x="2" y="28"/>
                  </a:lnTo>
                  <a:lnTo>
                    <a:pt x="3" y="29"/>
                  </a:lnTo>
                  <a:lnTo>
                    <a:pt x="3" y="30"/>
                  </a:lnTo>
                  <a:lnTo>
                    <a:pt x="3" y="29"/>
                  </a:lnTo>
                  <a:lnTo>
                    <a:pt x="3" y="29"/>
                  </a:lnTo>
                  <a:lnTo>
                    <a:pt x="3" y="27"/>
                  </a:lnTo>
                  <a:lnTo>
                    <a:pt x="3" y="28"/>
                  </a:lnTo>
                  <a:lnTo>
                    <a:pt x="3" y="29"/>
                  </a:lnTo>
                  <a:lnTo>
                    <a:pt x="3" y="29"/>
                  </a:lnTo>
                  <a:lnTo>
                    <a:pt x="3" y="30"/>
                  </a:lnTo>
                  <a:lnTo>
                    <a:pt x="3" y="29"/>
                  </a:lnTo>
                  <a:lnTo>
                    <a:pt x="3" y="29"/>
                  </a:lnTo>
                  <a:lnTo>
                    <a:pt x="4" y="30"/>
                  </a:lnTo>
                  <a:lnTo>
                    <a:pt x="4" y="29"/>
                  </a:lnTo>
                  <a:lnTo>
                    <a:pt x="4" y="30"/>
                  </a:lnTo>
                  <a:lnTo>
                    <a:pt x="4" y="29"/>
                  </a:lnTo>
                  <a:lnTo>
                    <a:pt x="4" y="30"/>
                  </a:lnTo>
                  <a:lnTo>
                    <a:pt x="4" y="29"/>
                  </a:lnTo>
                  <a:lnTo>
                    <a:pt x="4" y="30"/>
                  </a:lnTo>
                  <a:lnTo>
                    <a:pt x="4" y="29"/>
                  </a:lnTo>
                  <a:lnTo>
                    <a:pt x="4" y="30"/>
                  </a:lnTo>
                  <a:lnTo>
                    <a:pt x="4" y="30"/>
                  </a:lnTo>
                  <a:lnTo>
                    <a:pt x="5" y="30"/>
                  </a:lnTo>
                  <a:lnTo>
                    <a:pt x="5" y="30"/>
                  </a:lnTo>
                  <a:lnTo>
                    <a:pt x="5" y="29"/>
                  </a:lnTo>
                  <a:lnTo>
                    <a:pt x="5" y="29"/>
                  </a:lnTo>
                  <a:lnTo>
                    <a:pt x="5" y="29"/>
                  </a:lnTo>
                  <a:lnTo>
                    <a:pt x="5" y="29"/>
                  </a:lnTo>
                  <a:lnTo>
                    <a:pt x="5" y="30"/>
                  </a:lnTo>
                  <a:lnTo>
                    <a:pt x="5" y="29"/>
                  </a:lnTo>
                  <a:lnTo>
                    <a:pt x="5" y="30"/>
                  </a:lnTo>
                  <a:lnTo>
                    <a:pt x="5" y="30"/>
                  </a:lnTo>
                  <a:lnTo>
                    <a:pt x="5" y="29"/>
                  </a:lnTo>
                  <a:lnTo>
                    <a:pt x="6" y="31"/>
                  </a:lnTo>
                  <a:lnTo>
                    <a:pt x="6" y="29"/>
                  </a:lnTo>
                  <a:lnTo>
                    <a:pt x="6" y="30"/>
                  </a:lnTo>
                  <a:lnTo>
                    <a:pt x="6" y="30"/>
                  </a:lnTo>
                  <a:lnTo>
                    <a:pt x="6" y="30"/>
                  </a:lnTo>
                  <a:lnTo>
                    <a:pt x="6" y="30"/>
                  </a:lnTo>
                  <a:lnTo>
                    <a:pt x="6" y="30"/>
                  </a:lnTo>
                  <a:lnTo>
                    <a:pt x="6" y="30"/>
                  </a:lnTo>
                  <a:lnTo>
                    <a:pt x="6" y="30"/>
                  </a:lnTo>
                  <a:lnTo>
                    <a:pt x="6" y="31"/>
                  </a:lnTo>
                  <a:lnTo>
                    <a:pt x="7" y="29"/>
                  </a:lnTo>
                  <a:lnTo>
                    <a:pt x="7" y="30"/>
                  </a:lnTo>
                  <a:lnTo>
                    <a:pt x="7" y="29"/>
                  </a:lnTo>
                  <a:lnTo>
                    <a:pt x="7" y="29"/>
                  </a:lnTo>
                  <a:lnTo>
                    <a:pt x="7" y="29"/>
                  </a:lnTo>
                  <a:lnTo>
                    <a:pt x="7" y="29"/>
                  </a:lnTo>
                  <a:lnTo>
                    <a:pt x="7" y="29"/>
                  </a:lnTo>
                  <a:lnTo>
                    <a:pt x="7" y="29"/>
                  </a:lnTo>
                  <a:lnTo>
                    <a:pt x="7" y="28"/>
                  </a:lnTo>
                  <a:lnTo>
                    <a:pt x="7" y="28"/>
                  </a:lnTo>
                  <a:lnTo>
                    <a:pt x="7" y="29"/>
                  </a:lnTo>
                  <a:lnTo>
                    <a:pt x="8" y="28"/>
                  </a:lnTo>
                  <a:lnTo>
                    <a:pt x="8" y="29"/>
                  </a:lnTo>
                  <a:lnTo>
                    <a:pt x="8" y="29"/>
                  </a:lnTo>
                  <a:lnTo>
                    <a:pt x="8" y="29"/>
                  </a:lnTo>
                  <a:lnTo>
                    <a:pt x="8" y="29"/>
                  </a:lnTo>
                  <a:lnTo>
                    <a:pt x="8" y="29"/>
                  </a:lnTo>
                  <a:lnTo>
                    <a:pt x="8" y="29"/>
                  </a:lnTo>
                  <a:lnTo>
                    <a:pt x="8" y="29"/>
                  </a:lnTo>
                  <a:lnTo>
                    <a:pt x="8" y="28"/>
                  </a:lnTo>
                  <a:lnTo>
                    <a:pt x="8" y="28"/>
                  </a:lnTo>
                  <a:lnTo>
                    <a:pt x="9" y="28"/>
                  </a:lnTo>
                  <a:lnTo>
                    <a:pt x="9" y="29"/>
                  </a:lnTo>
                  <a:lnTo>
                    <a:pt x="9" y="28"/>
                  </a:lnTo>
                  <a:lnTo>
                    <a:pt x="9" y="30"/>
                  </a:lnTo>
                  <a:lnTo>
                    <a:pt x="9" y="29"/>
                  </a:lnTo>
                  <a:lnTo>
                    <a:pt x="9" y="29"/>
                  </a:lnTo>
                  <a:lnTo>
                    <a:pt x="9" y="29"/>
                  </a:lnTo>
                  <a:lnTo>
                    <a:pt x="9" y="29"/>
                  </a:lnTo>
                  <a:lnTo>
                    <a:pt x="9" y="30"/>
                  </a:lnTo>
                  <a:lnTo>
                    <a:pt x="9" y="30"/>
                  </a:lnTo>
                  <a:lnTo>
                    <a:pt x="9" y="30"/>
                  </a:lnTo>
                  <a:lnTo>
                    <a:pt x="10" y="29"/>
                  </a:lnTo>
                  <a:lnTo>
                    <a:pt x="10" y="29"/>
                  </a:lnTo>
                  <a:lnTo>
                    <a:pt x="10" y="29"/>
                  </a:lnTo>
                  <a:lnTo>
                    <a:pt x="10" y="29"/>
                  </a:lnTo>
                  <a:lnTo>
                    <a:pt x="10" y="30"/>
                  </a:lnTo>
                  <a:lnTo>
                    <a:pt x="10" y="30"/>
                  </a:lnTo>
                  <a:lnTo>
                    <a:pt x="10" y="30"/>
                  </a:lnTo>
                  <a:lnTo>
                    <a:pt x="10" y="30"/>
                  </a:lnTo>
                  <a:lnTo>
                    <a:pt x="10" y="30"/>
                  </a:lnTo>
                  <a:lnTo>
                    <a:pt x="10" y="30"/>
                  </a:lnTo>
                  <a:lnTo>
                    <a:pt x="10" y="30"/>
                  </a:lnTo>
                  <a:lnTo>
                    <a:pt x="11" y="29"/>
                  </a:lnTo>
                  <a:lnTo>
                    <a:pt x="11" y="29"/>
                  </a:lnTo>
                  <a:lnTo>
                    <a:pt x="11" y="30"/>
                  </a:lnTo>
                  <a:lnTo>
                    <a:pt x="11" y="28"/>
                  </a:lnTo>
                  <a:lnTo>
                    <a:pt x="11" y="30"/>
                  </a:lnTo>
                  <a:lnTo>
                    <a:pt x="11" y="30"/>
                  </a:lnTo>
                  <a:lnTo>
                    <a:pt x="11" y="31"/>
                  </a:lnTo>
                  <a:lnTo>
                    <a:pt x="11" y="30"/>
                  </a:lnTo>
                  <a:lnTo>
                    <a:pt x="11" y="30"/>
                  </a:lnTo>
                  <a:lnTo>
                    <a:pt x="11" y="29"/>
                  </a:lnTo>
                  <a:lnTo>
                    <a:pt x="11" y="30"/>
                  </a:lnTo>
                  <a:lnTo>
                    <a:pt x="12" y="30"/>
                  </a:lnTo>
                  <a:lnTo>
                    <a:pt x="12" y="30"/>
                  </a:lnTo>
                  <a:lnTo>
                    <a:pt x="12" y="29"/>
                  </a:lnTo>
                  <a:lnTo>
                    <a:pt x="12" y="29"/>
                  </a:lnTo>
                  <a:lnTo>
                    <a:pt x="12" y="30"/>
                  </a:lnTo>
                  <a:lnTo>
                    <a:pt x="12" y="30"/>
                  </a:lnTo>
                  <a:lnTo>
                    <a:pt x="12" y="30"/>
                  </a:lnTo>
                  <a:lnTo>
                    <a:pt x="12" y="30"/>
                  </a:lnTo>
                  <a:lnTo>
                    <a:pt x="12" y="30"/>
                  </a:lnTo>
                  <a:lnTo>
                    <a:pt x="12" y="30"/>
                  </a:lnTo>
                  <a:lnTo>
                    <a:pt x="12" y="30"/>
                  </a:lnTo>
                  <a:lnTo>
                    <a:pt x="13" y="30"/>
                  </a:lnTo>
                  <a:lnTo>
                    <a:pt x="13" y="30"/>
                  </a:lnTo>
                  <a:lnTo>
                    <a:pt x="13" y="30"/>
                  </a:lnTo>
                  <a:lnTo>
                    <a:pt x="13" y="30"/>
                  </a:lnTo>
                  <a:lnTo>
                    <a:pt x="13" y="29"/>
                  </a:lnTo>
                  <a:lnTo>
                    <a:pt x="13" y="28"/>
                  </a:lnTo>
                  <a:lnTo>
                    <a:pt x="13" y="30"/>
                  </a:lnTo>
                  <a:lnTo>
                    <a:pt x="13" y="29"/>
                  </a:lnTo>
                  <a:lnTo>
                    <a:pt x="13" y="30"/>
                  </a:lnTo>
                  <a:lnTo>
                    <a:pt x="13" y="30"/>
                  </a:lnTo>
                  <a:lnTo>
                    <a:pt x="13" y="30"/>
                  </a:lnTo>
                  <a:lnTo>
                    <a:pt x="14" y="30"/>
                  </a:lnTo>
                  <a:lnTo>
                    <a:pt x="14" y="30"/>
                  </a:lnTo>
                  <a:lnTo>
                    <a:pt x="14" y="30"/>
                  </a:lnTo>
                  <a:lnTo>
                    <a:pt x="14" y="29"/>
                  </a:lnTo>
                  <a:lnTo>
                    <a:pt x="14" y="30"/>
                  </a:lnTo>
                  <a:lnTo>
                    <a:pt x="14" y="30"/>
                  </a:lnTo>
                  <a:lnTo>
                    <a:pt x="14" y="30"/>
                  </a:lnTo>
                  <a:lnTo>
                    <a:pt x="15" y="30"/>
                  </a:lnTo>
                  <a:lnTo>
                    <a:pt x="15" y="30"/>
                  </a:lnTo>
                  <a:lnTo>
                    <a:pt x="15" y="30"/>
                  </a:lnTo>
                  <a:lnTo>
                    <a:pt x="15" y="30"/>
                  </a:lnTo>
                  <a:lnTo>
                    <a:pt x="15" y="29"/>
                  </a:lnTo>
                  <a:lnTo>
                    <a:pt x="15" y="31"/>
                  </a:lnTo>
                  <a:lnTo>
                    <a:pt x="15" y="30"/>
                  </a:lnTo>
                  <a:lnTo>
                    <a:pt x="15" y="30"/>
                  </a:lnTo>
                  <a:lnTo>
                    <a:pt x="15" y="30"/>
                  </a:lnTo>
                  <a:lnTo>
                    <a:pt x="15" y="30"/>
                  </a:lnTo>
                  <a:lnTo>
                    <a:pt x="15" y="30"/>
                  </a:lnTo>
                  <a:lnTo>
                    <a:pt x="16" y="30"/>
                  </a:lnTo>
                  <a:lnTo>
                    <a:pt x="16" y="30"/>
                  </a:lnTo>
                  <a:lnTo>
                    <a:pt x="16" y="30"/>
                  </a:lnTo>
                  <a:lnTo>
                    <a:pt x="16" y="30"/>
                  </a:lnTo>
                  <a:lnTo>
                    <a:pt x="16" y="30"/>
                  </a:lnTo>
                  <a:lnTo>
                    <a:pt x="16" y="30"/>
                  </a:lnTo>
                  <a:lnTo>
                    <a:pt x="16" y="30"/>
                  </a:lnTo>
                  <a:lnTo>
                    <a:pt x="16" y="30"/>
                  </a:lnTo>
                  <a:lnTo>
                    <a:pt x="16" y="30"/>
                  </a:lnTo>
                  <a:lnTo>
                    <a:pt x="16" y="30"/>
                  </a:lnTo>
                  <a:lnTo>
                    <a:pt x="16" y="30"/>
                  </a:lnTo>
                  <a:lnTo>
                    <a:pt x="17" y="30"/>
                  </a:lnTo>
                  <a:lnTo>
                    <a:pt x="17" y="31"/>
                  </a:lnTo>
                  <a:lnTo>
                    <a:pt x="17" y="30"/>
                  </a:lnTo>
                  <a:lnTo>
                    <a:pt x="17" y="30"/>
                  </a:lnTo>
                  <a:lnTo>
                    <a:pt x="17" y="30"/>
                  </a:lnTo>
                  <a:lnTo>
                    <a:pt x="17" y="30"/>
                  </a:lnTo>
                  <a:lnTo>
                    <a:pt x="17" y="31"/>
                  </a:lnTo>
                  <a:lnTo>
                    <a:pt x="17" y="30"/>
                  </a:lnTo>
                  <a:lnTo>
                    <a:pt x="17" y="30"/>
                  </a:lnTo>
                  <a:lnTo>
                    <a:pt x="17" y="30"/>
                  </a:lnTo>
                  <a:lnTo>
                    <a:pt x="18" y="29"/>
                  </a:lnTo>
                  <a:lnTo>
                    <a:pt x="18" y="33"/>
                  </a:lnTo>
                  <a:lnTo>
                    <a:pt x="18" y="33"/>
                  </a:lnTo>
                  <a:lnTo>
                    <a:pt x="18" y="30"/>
                  </a:lnTo>
                  <a:lnTo>
                    <a:pt x="18" y="27"/>
                  </a:lnTo>
                  <a:lnTo>
                    <a:pt x="18" y="25"/>
                  </a:lnTo>
                  <a:lnTo>
                    <a:pt x="18" y="26"/>
                  </a:lnTo>
                  <a:lnTo>
                    <a:pt x="18" y="29"/>
                  </a:lnTo>
                  <a:lnTo>
                    <a:pt x="18" y="30"/>
                  </a:lnTo>
                  <a:lnTo>
                    <a:pt x="19" y="31"/>
                  </a:lnTo>
                  <a:lnTo>
                    <a:pt x="19" y="32"/>
                  </a:lnTo>
                  <a:lnTo>
                    <a:pt x="19" y="33"/>
                  </a:lnTo>
                  <a:lnTo>
                    <a:pt x="19" y="33"/>
                  </a:lnTo>
                  <a:lnTo>
                    <a:pt x="19" y="36"/>
                  </a:lnTo>
                  <a:lnTo>
                    <a:pt x="19" y="46"/>
                  </a:lnTo>
                  <a:lnTo>
                    <a:pt x="20" y="45"/>
                  </a:lnTo>
                  <a:lnTo>
                    <a:pt x="20" y="45"/>
                  </a:lnTo>
                  <a:lnTo>
                    <a:pt x="20" y="43"/>
                  </a:lnTo>
                  <a:lnTo>
                    <a:pt x="20" y="42"/>
                  </a:lnTo>
                  <a:lnTo>
                    <a:pt x="20" y="39"/>
                  </a:lnTo>
                  <a:lnTo>
                    <a:pt x="20" y="41"/>
                  </a:lnTo>
                  <a:lnTo>
                    <a:pt x="20" y="39"/>
                  </a:lnTo>
                  <a:lnTo>
                    <a:pt x="20" y="39"/>
                  </a:lnTo>
                  <a:lnTo>
                    <a:pt x="20" y="39"/>
                  </a:lnTo>
                  <a:lnTo>
                    <a:pt x="20" y="38"/>
                  </a:lnTo>
                  <a:lnTo>
                    <a:pt x="21" y="38"/>
                  </a:lnTo>
                  <a:lnTo>
                    <a:pt x="21" y="38"/>
                  </a:lnTo>
                  <a:lnTo>
                    <a:pt x="21" y="37"/>
                  </a:lnTo>
                  <a:lnTo>
                    <a:pt x="21" y="37"/>
                  </a:lnTo>
                  <a:lnTo>
                    <a:pt x="21" y="38"/>
                  </a:lnTo>
                  <a:lnTo>
                    <a:pt x="21" y="37"/>
                  </a:lnTo>
                  <a:lnTo>
                    <a:pt x="21" y="38"/>
                  </a:lnTo>
                  <a:lnTo>
                    <a:pt x="21" y="37"/>
                  </a:lnTo>
                  <a:lnTo>
                    <a:pt x="21" y="39"/>
                  </a:lnTo>
                  <a:lnTo>
                    <a:pt x="21" y="39"/>
                  </a:lnTo>
                  <a:lnTo>
                    <a:pt x="21" y="38"/>
                  </a:lnTo>
                  <a:lnTo>
                    <a:pt x="22" y="38"/>
                  </a:lnTo>
                  <a:lnTo>
                    <a:pt x="22" y="39"/>
                  </a:lnTo>
                  <a:lnTo>
                    <a:pt x="22" y="39"/>
                  </a:lnTo>
                  <a:lnTo>
                    <a:pt x="22" y="39"/>
                  </a:lnTo>
                  <a:lnTo>
                    <a:pt x="22" y="38"/>
                  </a:lnTo>
                  <a:lnTo>
                    <a:pt x="22" y="39"/>
                  </a:lnTo>
                  <a:lnTo>
                    <a:pt x="22" y="39"/>
                  </a:lnTo>
                  <a:lnTo>
                    <a:pt x="22" y="38"/>
                  </a:lnTo>
                  <a:lnTo>
                    <a:pt x="22" y="40"/>
                  </a:lnTo>
                  <a:lnTo>
                    <a:pt x="22" y="39"/>
                  </a:lnTo>
                  <a:lnTo>
                    <a:pt x="22" y="39"/>
                  </a:lnTo>
                  <a:lnTo>
                    <a:pt x="23" y="40"/>
                  </a:lnTo>
                  <a:lnTo>
                    <a:pt x="23" y="40"/>
                  </a:lnTo>
                  <a:lnTo>
                    <a:pt x="23" y="40"/>
                  </a:lnTo>
                  <a:lnTo>
                    <a:pt x="23" y="39"/>
                  </a:lnTo>
                  <a:lnTo>
                    <a:pt x="23" y="41"/>
                  </a:lnTo>
                  <a:lnTo>
                    <a:pt x="23" y="40"/>
                  </a:lnTo>
                  <a:lnTo>
                    <a:pt x="23" y="41"/>
                  </a:lnTo>
                  <a:lnTo>
                    <a:pt x="23" y="43"/>
                  </a:lnTo>
                  <a:lnTo>
                    <a:pt x="23" y="41"/>
                  </a:lnTo>
                  <a:lnTo>
                    <a:pt x="24" y="42"/>
                  </a:lnTo>
                  <a:lnTo>
                    <a:pt x="24" y="41"/>
                  </a:lnTo>
                  <a:lnTo>
                    <a:pt x="24" y="43"/>
                  </a:lnTo>
                  <a:lnTo>
                    <a:pt x="24" y="41"/>
                  </a:lnTo>
                  <a:lnTo>
                    <a:pt x="24" y="42"/>
                  </a:lnTo>
                  <a:lnTo>
                    <a:pt x="24" y="42"/>
                  </a:lnTo>
                  <a:lnTo>
                    <a:pt x="24" y="42"/>
                  </a:lnTo>
                  <a:lnTo>
                    <a:pt x="24" y="42"/>
                  </a:lnTo>
                  <a:lnTo>
                    <a:pt x="24" y="42"/>
                  </a:lnTo>
                  <a:lnTo>
                    <a:pt x="24" y="42"/>
                  </a:lnTo>
                  <a:lnTo>
                    <a:pt x="24" y="42"/>
                  </a:lnTo>
                  <a:lnTo>
                    <a:pt x="25" y="41"/>
                  </a:lnTo>
                  <a:lnTo>
                    <a:pt x="25" y="42"/>
                  </a:lnTo>
                  <a:lnTo>
                    <a:pt x="25" y="42"/>
                  </a:lnTo>
                  <a:lnTo>
                    <a:pt x="25" y="42"/>
                  </a:lnTo>
                  <a:lnTo>
                    <a:pt x="25" y="42"/>
                  </a:lnTo>
                  <a:lnTo>
                    <a:pt x="25" y="42"/>
                  </a:lnTo>
                  <a:lnTo>
                    <a:pt x="25" y="42"/>
                  </a:lnTo>
                  <a:lnTo>
                    <a:pt x="25" y="42"/>
                  </a:lnTo>
                  <a:lnTo>
                    <a:pt x="25" y="43"/>
                  </a:lnTo>
                  <a:lnTo>
                    <a:pt x="25" y="43"/>
                  </a:lnTo>
                  <a:lnTo>
                    <a:pt x="25" y="43"/>
                  </a:lnTo>
                  <a:lnTo>
                    <a:pt x="26" y="43"/>
                  </a:lnTo>
                  <a:lnTo>
                    <a:pt x="26" y="43"/>
                  </a:lnTo>
                  <a:lnTo>
                    <a:pt x="26" y="43"/>
                  </a:lnTo>
                  <a:lnTo>
                    <a:pt x="26" y="44"/>
                  </a:lnTo>
                  <a:lnTo>
                    <a:pt x="26" y="43"/>
                  </a:lnTo>
                  <a:lnTo>
                    <a:pt x="26" y="43"/>
                  </a:lnTo>
                  <a:lnTo>
                    <a:pt x="26" y="43"/>
                  </a:lnTo>
                  <a:lnTo>
                    <a:pt x="26" y="44"/>
                  </a:lnTo>
                  <a:lnTo>
                    <a:pt x="26" y="44"/>
                  </a:lnTo>
                  <a:lnTo>
                    <a:pt x="26" y="44"/>
                  </a:lnTo>
                  <a:lnTo>
                    <a:pt x="26" y="43"/>
                  </a:lnTo>
                  <a:lnTo>
                    <a:pt x="27" y="44"/>
                  </a:lnTo>
                  <a:lnTo>
                    <a:pt x="27" y="43"/>
                  </a:lnTo>
                  <a:lnTo>
                    <a:pt x="27" y="44"/>
                  </a:lnTo>
                  <a:lnTo>
                    <a:pt x="27" y="44"/>
                  </a:lnTo>
                  <a:lnTo>
                    <a:pt x="27" y="44"/>
                  </a:lnTo>
                  <a:lnTo>
                    <a:pt x="27" y="44"/>
                  </a:lnTo>
                  <a:lnTo>
                    <a:pt x="27" y="44"/>
                  </a:lnTo>
                  <a:lnTo>
                    <a:pt x="27" y="43"/>
                  </a:lnTo>
                  <a:lnTo>
                    <a:pt x="27" y="44"/>
                  </a:lnTo>
                  <a:lnTo>
                    <a:pt x="27" y="45"/>
                  </a:lnTo>
                  <a:lnTo>
                    <a:pt x="27" y="45"/>
                  </a:lnTo>
                  <a:lnTo>
                    <a:pt x="28" y="43"/>
                  </a:lnTo>
                  <a:lnTo>
                    <a:pt x="28" y="43"/>
                  </a:lnTo>
                  <a:lnTo>
                    <a:pt x="28" y="44"/>
                  </a:lnTo>
                  <a:lnTo>
                    <a:pt x="28" y="44"/>
                  </a:lnTo>
                  <a:lnTo>
                    <a:pt x="28" y="44"/>
                  </a:lnTo>
                  <a:lnTo>
                    <a:pt x="28" y="45"/>
                  </a:lnTo>
                  <a:lnTo>
                    <a:pt x="28" y="45"/>
                  </a:lnTo>
                  <a:lnTo>
                    <a:pt x="28" y="45"/>
                  </a:lnTo>
                  <a:lnTo>
                    <a:pt x="28" y="44"/>
                  </a:lnTo>
                  <a:lnTo>
                    <a:pt x="28" y="45"/>
                  </a:lnTo>
                  <a:lnTo>
                    <a:pt x="29" y="46"/>
                  </a:lnTo>
                  <a:lnTo>
                    <a:pt x="29" y="46"/>
                  </a:lnTo>
                  <a:lnTo>
                    <a:pt x="29" y="46"/>
                  </a:lnTo>
                  <a:lnTo>
                    <a:pt x="29" y="45"/>
                  </a:lnTo>
                  <a:lnTo>
                    <a:pt x="29" y="45"/>
                  </a:lnTo>
                  <a:lnTo>
                    <a:pt x="29" y="43"/>
                  </a:lnTo>
                  <a:lnTo>
                    <a:pt x="29" y="46"/>
                  </a:lnTo>
                  <a:lnTo>
                    <a:pt x="29" y="45"/>
                  </a:lnTo>
                  <a:lnTo>
                    <a:pt x="29" y="46"/>
                  </a:lnTo>
                  <a:lnTo>
                    <a:pt x="29" y="45"/>
                  </a:lnTo>
                  <a:lnTo>
                    <a:pt x="29" y="46"/>
                  </a:lnTo>
                  <a:lnTo>
                    <a:pt x="30" y="46"/>
                  </a:lnTo>
                  <a:lnTo>
                    <a:pt x="30" y="46"/>
                  </a:lnTo>
                  <a:lnTo>
                    <a:pt x="30" y="46"/>
                  </a:lnTo>
                  <a:lnTo>
                    <a:pt x="30" y="46"/>
                  </a:lnTo>
                  <a:lnTo>
                    <a:pt x="30" y="46"/>
                  </a:lnTo>
                  <a:lnTo>
                    <a:pt x="30" y="46"/>
                  </a:lnTo>
                  <a:lnTo>
                    <a:pt x="30" y="46"/>
                  </a:lnTo>
                  <a:lnTo>
                    <a:pt x="30" y="46"/>
                  </a:lnTo>
                  <a:lnTo>
                    <a:pt x="30" y="47"/>
                  </a:lnTo>
                  <a:lnTo>
                    <a:pt x="30" y="46"/>
                  </a:lnTo>
                  <a:lnTo>
                    <a:pt x="30" y="46"/>
                  </a:lnTo>
                  <a:lnTo>
                    <a:pt x="31" y="47"/>
                  </a:lnTo>
                  <a:lnTo>
                    <a:pt x="31" y="46"/>
                  </a:lnTo>
                  <a:lnTo>
                    <a:pt x="31" y="47"/>
                  </a:lnTo>
                  <a:lnTo>
                    <a:pt x="31" y="46"/>
                  </a:lnTo>
                  <a:lnTo>
                    <a:pt x="31" y="46"/>
                  </a:lnTo>
                  <a:lnTo>
                    <a:pt x="31" y="46"/>
                  </a:lnTo>
                  <a:lnTo>
                    <a:pt x="31" y="46"/>
                  </a:lnTo>
                  <a:lnTo>
                    <a:pt x="31" y="46"/>
                  </a:lnTo>
                  <a:lnTo>
                    <a:pt x="31" y="48"/>
                  </a:lnTo>
                  <a:lnTo>
                    <a:pt x="31" y="46"/>
                  </a:lnTo>
                  <a:lnTo>
                    <a:pt x="32" y="47"/>
                  </a:lnTo>
                  <a:lnTo>
                    <a:pt x="32" y="46"/>
                  </a:lnTo>
                  <a:lnTo>
                    <a:pt x="32" y="46"/>
                  </a:lnTo>
                  <a:lnTo>
                    <a:pt x="32" y="46"/>
                  </a:lnTo>
                  <a:lnTo>
                    <a:pt x="32" y="46"/>
                  </a:lnTo>
                  <a:lnTo>
                    <a:pt x="32" y="46"/>
                  </a:lnTo>
                  <a:lnTo>
                    <a:pt x="32" y="46"/>
                  </a:lnTo>
                  <a:lnTo>
                    <a:pt x="32" y="46"/>
                  </a:lnTo>
                  <a:lnTo>
                    <a:pt x="32" y="46"/>
                  </a:lnTo>
                  <a:lnTo>
                    <a:pt x="32" y="48"/>
                  </a:lnTo>
                  <a:lnTo>
                    <a:pt x="32" y="46"/>
                  </a:lnTo>
                  <a:lnTo>
                    <a:pt x="33" y="46"/>
                  </a:lnTo>
                  <a:lnTo>
                    <a:pt x="33" y="46"/>
                  </a:lnTo>
                  <a:lnTo>
                    <a:pt x="33" y="46"/>
                  </a:lnTo>
                  <a:lnTo>
                    <a:pt x="33" y="46"/>
                  </a:lnTo>
                  <a:lnTo>
                    <a:pt x="33" y="46"/>
                  </a:lnTo>
                  <a:lnTo>
                    <a:pt x="33" y="46"/>
                  </a:lnTo>
                  <a:lnTo>
                    <a:pt x="33" y="46"/>
                  </a:lnTo>
                  <a:lnTo>
                    <a:pt x="33" y="46"/>
                  </a:lnTo>
                  <a:lnTo>
                    <a:pt x="33" y="47"/>
                  </a:lnTo>
                  <a:lnTo>
                    <a:pt x="33" y="46"/>
                  </a:lnTo>
                  <a:lnTo>
                    <a:pt x="33" y="46"/>
                  </a:lnTo>
                  <a:lnTo>
                    <a:pt x="34" y="46"/>
                  </a:lnTo>
                  <a:lnTo>
                    <a:pt x="34" y="46"/>
                  </a:lnTo>
                  <a:lnTo>
                    <a:pt x="34" y="46"/>
                  </a:lnTo>
                  <a:lnTo>
                    <a:pt x="34" y="46"/>
                  </a:lnTo>
                  <a:lnTo>
                    <a:pt x="34" y="46"/>
                  </a:lnTo>
                  <a:lnTo>
                    <a:pt x="34" y="46"/>
                  </a:lnTo>
                  <a:lnTo>
                    <a:pt x="34" y="46"/>
                  </a:lnTo>
                  <a:lnTo>
                    <a:pt x="34" y="45"/>
                  </a:lnTo>
                  <a:lnTo>
                    <a:pt x="34" y="46"/>
                  </a:lnTo>
                  <a:lnTo>
                    <a:pt x="34" y="46"/>
                  </a:lnTo>
                  <a:lnTo>
                    <a:pt x="34" y="46"/>
                  </a:lnTo>
                  <a:lnTo>
                    <a:pt x="35" y="46"/>
                  </a:lnTo>
                  <a:lnTo>
                    <a:pt x="35" y="46"/>
                  </a:lnTo>
                  <a:lnTo>
                    <a:pt x="35" y="47"/>
                  </a:lnTo>
                  <a:lnTo>
                    <a:pt x="35" y="46"/>
                  </a:lnTo>
                  <a:lnTo>
                    <a:pt x="35" y="46"/>
                  </a:lnTo>
                  <a:lnTo>
                    <a:pt x="35" y="48"/>
                  </a:lnTo>
                  <a:lnTo>
                    <a:pt x="35" y="46"/>
                  </a:lnTo>
                  <a:lnTo>
                    <a:pt x="35" y="46"/>
                  </a:lnTo>
                  <a:lnTo>
                    <a:pt x="35" y="46"/>
                  </a:lnTo>
                  <a:lnTo>
                    <a:pt x="35" y="46"/>
                  </a:lnTo>
                  <a:lnTo>
                    <a:pt x="35" y="46"/>
                  </a:lnTo>
                  <a:lnTo>
                    <a:pt x="36" y="46"/>
                  </a:lnTo>
                  <a:lnTo>
                    <a:pt x="36" y="47"/>
                  </a:lnTo>
                  <a:lnTo>
                    <a:pt x="36" y="47"/>
                  </a:lnTo>
                  <a:lnTo>
                    <a:pt x="36" y="46"/>
                  </a:lnTo>
                  <a:lnTo>
                    <a:pt x="36" y="46"/>
                  </a:lnTo>
                  <a:lnTo>
                    <a:pt x="36" y="47"/>
                  </a:lnTo>
                  <a:lnTo>
                    <a:pt x="36" y="47"/>
                  </a:lnTo>
                  <a:lnTo>
                    <a:pt x="36" y="46"/>
                  </a:lnTo>
                  <a:lnTo>
                    <a:pt x="36" y="46"/>
                  </a:lnTo>
                  <a:lnTo>
                    <a:pt x="36" y="47"/>
                  </a:lnTo>
                  <a:lnTo>
                    <a:pt x="36" y="46"/>
                  </a:lnTo>
                  <a:lnTo>
                    <a:pt x="37" y="47"/>
                  </a:lnTo>
                  <a:lnTo>
                    <a:pt x="37" y="47"/>
                  </a:lnTo>
                  <a:lnTo>
                    <a:pt x="37" y="47"/>
                  </a:lnTo>
                  <a:lnTo>
                    <a:pt x="37" y="47"/>
                  </a:lnTo>
                  <a:lnTo>
                    <a:pt x="37" y="47"/>
                  </a:lnTo>
                  <a:lnTo>
                    <a:pt x="37" y="46"/>
                  </a:lnTo>
                  <a:lnTo>
                    <a:pt x="37" y="48"/>
                  </a:lnTo>
                  <a:lnTo>
                    <a:pt x="37" y="47"/>
                  </a:lnTo>
                  <a:lnTo>
                    <a:pt x="37" y="47"/>
                  </a:lnTo>
                  <a:lnTo>
                    <a:pt x="37" y="47"/>
                  </a:lnTo>
                  <a:lnTo>
                    <a:pt x="37" y="46"/>
                  </a:lnTo>
                  <a:lnTo>
                    <a:pt x="38" y="46"/>
                  </a:lnTo>
                  <a:lnTo>
                    <a:pt x="38" y="46"/>
                  </a:lnTo>
                  <a:lnTo>
                    <a:pt x="38" y="46"/>
                  </a:lnTo>
                  <a:lnTo>
                    <a:pt x="38" y="46"/>
                  </a:lnTo>
                  <a:lnTo>
                    <a:pt x="38" y="46"/>
                  </a:lnTo>
                  <a:lnTo>
                    <a:pt x="38" y="47"/>
                  </a:lnTo>
                  <a:lnTo>
                    <a:pt x="38" y="47"/>
                  </a:lnTo>
                  <a:lnTo>
                    <a:pt x="38" y="48"/>
                  </a:lnTo>
                  <a:lnTo>
                    <a:pt x="38" y="47"/>
                  </a:lnTo>
                  <a:lnTo>
                    <a:pt x="38" y="46"/>
                  </a:lnTo>
                  <a:lnTo>
                    <a:pt x="38" y="47"/>
                  </a:lnTo>
                  <a:lnTo>
                    <a:pt x="39" y="46"/>
                  </a:lnTo>
                  <a:lnTo>
                    <a:pt x="39" y="48"/>
                  </a:lnTo>
                  <a:lnTo>
                    <a:pt x="39" y="47"/>
                  </a:lnTo>
                  <a:lnTo>
                    <a:pt x="39" y="47"/>
                  </a:lnTo>
                  <a:lnTo>
                    <a:pt x="39" y="47"/>
                  </a:lnTo>
                  <a:lnTo>
                    <a:pt x="39" y="47"/>
                  </a:lnTo>
                  <a:lnTo>
                    <a:pt x="39" y="47"/>
                  </a:lnTo>
                  <a:lnTo>
                    <a:pt x="39" y="47"/>
                  </a:lnTo>
                  <a:lnTo>
                    <a:pt x="39" y="47"/>
                  </a:lnTo>
                  <a:lnTo>
                    <a:pt x="39" y="47"/>
                  </a:lnTo>
                  <a:lnTo>
                    <a:pt x="39" y="48"/>
                  </a:lnTo>
                  <a:lnTo>
                    <a:pt x="40" y="48"/>
                  </a:lnTo>
                  <a:lnTo>
                    <a:pt x="40" y="48"/>
                  </a:lnTo>
                  <a:lnTo>
                    <a:pt x="40" y="46"/>
                  </a:lnTo>
                  <a:lnTo>
                    <a:pt x="40" y="47"/>
                  </a:lnTo>
                  <a:lnTo>
                    <a:pt x="40" y="47"/>
                  </a:lnTo>
                  <a:lnTo>
                    <a:pt x="40" y="47"/>
                  </a:lnTo>
                  <a:lnTo>
                    <a:pt x="40" y="47"/>
                  </a:lnTo>
                  <a:lnTo>
                    <a:pt x="40" y="47"/>
                  </a:lnTo>
                  <a:lnTo>
                    <a:pt x="40" y="47"/>
                  </a:lnTo>
                  <a:lnTo>
                    <a:pt x="40" y="47"/>
                  </a:lnTo>
                  <a:lnTo>
                    <a:pt x="40" y="47"/>
                  </a:lnTo>
                  <a:lnTo>
                    <a:pt x="41" y="48"/>
                  </a:lnTo>
                  <a:lnTo>
                    <a:pt x="41" y="48"/>
                  </a:lnTo>
                  <a:lnTo>
                    <a:pt x="41" y="47"/>
                  </a:lnTo>
                  <a:lnTo>
                    <a:pt x="41" y="47"/>
                  </a:lnTo>
                  <a:lnTo>
                    <a:pt x="41" y="47"/>
                  </a:lnTo>
                  <a:lnTo>
                    <a:pt x="41" y="48"/>
                  </a:lnTo>
                  <a:lnTo>
                    <a:pt x="41" y="47"/>
                  </a:lnTo>
                  <a:lnTo>
                    <a:pt x="41" y="48"/>
                  </a:lnTo>
                  <a:lnTo>
                    <a:pt x="41" y="47"/>
                  </a:lnTo>
                  <a:lnTo>
                    <a:pt x="41" y="47"/>
                  </a:lnTo>
                  <a:lnTo>
                    <a:pt x="41" y="48"/>
                  </a:lnTo>
                  <a:lnTo>
                    <a:pt x="42" y="48"/>
                  </a:lnTo>
                  <a:lnTo>
                    <a:pt x="42" y="48"/>
                  </a:lnTo>
                  <a:lnTo>
                    <a:pt x="42" y="48"/>
                  </a:lnTo>
                  <a:lnTo>
                    <a:pt x="42" y="48"/>
                  </a:lnTo>
                  <a:lnTo>
                    <a:pt x="42" y="48"/>
                  </a:lnTo>
                  <a:lnTo>
                    <a:pt x="42" y="48"/>
                  </a:lnTo>
                  <a:lnTo>
                    <a:pt x="42" y="49"/>
                  </a:lnTo>
                  <a:lnTo>
                    <a:pt x="42" y="47"/>
                  </a:lnTo>
                  <a:lnTo>
                    <a:pt x="42" y="47"/>
                  </a:lnTo>
                  <a:lnTo>
                    <a:pt x="42" y="48"/>
                  </a:lnTo>
                  <a:lnTo>
                    <a:pt x="42" y="46"/>
                  </a:lnTo>
                  <a:lnTo>
                    <a:pt x="43" y="48"/>
                  </a:lnTo>
                  <a:lnTo>
                    <a:pt x="43" y="47"/>
                  </a:lnTo>
                  <a:lnTo>
                    <a:pt x="43" y="47"/>
                  </a:lnTo>
                  <a:lnTo>
                    <a:pt x="43" y="48"/>
                  </a:lnTo>
                  <a:lnTo>
                    <a:pt x="43" y="48"/>
                  </a:lnTo>
                  <a:lnTo>
                    <a:pt x="43" y="48"/>
                  </a:lnTo>
                  <a:lnTo>
                    <a:pt x="43" y="48"/>
                  </a:lnTo>
                  <a:lnTo>
                    <a:pt x="43" y="48"/>
                  </a:lnTo>
                  <a:lnTo>
                    <a:pt x="43" y="48"/>
                  </a:lnTo>
                  <a:lnTo>
                    <a:pt x="43" y="47"/>
                  </a:lnTo>
                  <a:lnTo>
                    <a:pt x="43" y="48"/>
                  </a:lnTo>
                  <a:lnTo>
                    <a:pt x="44" y="48"/>
                  </a:lnTo>
                  <a:lnTo>
                    <a:pt x="44" y="48"/>
                  </a:lnTo>
                  <a:lnTo>
                    <a:pt x="44" y="48"/>
                  </a:lnTo>
                  <a:lnTo>
                    <a:pt x="44" y="48"/>
                  </a:lnTo>
                  <a:lnTo>
                    <a:pt x="44" y="47"/>
                  </a:lnTo>
                  <a:lnTo>
                    <a:pt x="44" y="47"/>
                  </a:lnTo>
                  <a:lnTo>
                    <a:pt x="44" y="48"/>
                  </a:lnTo>
                  <a:lnTo>
                    <a:pt x="44" y="48"/>
                  </a:lnTo>
                  <a:lnTo>
                    <a:pt x="44" y="48"/>
                  </a:lnTo>
                  <a:lnTo>
                    <a:pt x="44" y="48"/>
                  </a:lnTo>
                  <a:lnTo>
                    <a:pt x="44" y="47"/>
                  </a:lnTo>
                  <a:lnTo>
                    <a:pt x="45" y="48"/>
                  </a:lnTo>
                  <a:lnTo>
                    <a:pt x="45" y="48"/>
                  </a:lnTo>
                  <a:lnTo>
                    <a:pt x="45" y="48"/>
                  </a:lnTo>
                  <a:lnTo>
                    <a:pt x="45" y="48"/>
                  </a:lnTo>
                  <a:lnTo>
                    <a:pt x="45" y="47"/>
                  </a:lnTo>
                  <a:lnTo>
                    <a:pt x="45" y="48"/>
                  </a:lnTo>
                  <a:lnTo>
                    <a:pt x="45" y="48"/>
                  </a:lnTo>
                  <a:lnTo>
                    <a:pt x="45" y="49"/>
                  </a:lnTo>
                  <a:lnTo>
                    <a:pt x="45" y="48"/>
                  </a:lnTo>
                  <a:lnTo>
                    <a:pt x="45" y="48"/>
                  </a:lnTo>
                  <a:lnTo>
                    <a:pt x="45" y="48"/>
                  </a:lnTo>
                  <a:lnTo>
                    <a:pt x="46" y="48"/>
                  </a:lnTo>
                  <a:lnTo>
                    <a:pt x="46" y="48"/>
                  </a:lnTo>
                  <a:lnTo>
                    <a:pt x="46" y="48"/>
                  </a:lnTo>
                  <a:lnTo>
                    <a:pt x="46" y="47"/>
                  </a:lnTo>
                  <a:lnTo>
                    <a:pt x="46" y="49"/>
                  </a:lnTo>
                  <a:lnTo>
                    <a:pt x="46" y="48"/>
                  </a:lnTo>
                  <a:lnTo>
                    <a:pt x="46" y="48"/>
                  </a:lnTo>
                  <a:lnTo>
                    <a:pt x="46" y="48"/>
                  </a:lnTo>
                  <a:lnTo>
                    <a:pt x="46" y="48"/>
                  </a:lnTo>
                  <a:lnTo>
                    <a:pt x="46" y="48"/>
                  </a:lnTo>
                  <a:lnTo>
                    <a:pt x="46" y="49"/>
                  </a:lnTo>
                  <a:lnTo>
                    <a:pt x="47" y="49"/>
                  </a:lnTo>
                  <a:lnTo>
                    <a:pt x="47" y="46"/>
                  </a:lnTo>
                  <a:lnTo>
                    <a:pt x="47" y="49"/>
                  </a:lnTo>
                  <a:lnTo>
                    <a:pt x="47" y="48"/>
                  </a:lnTo>
                  <a:lnTo>
                    <a:pt x="47" y="48"/>
                  </a:lnTo>
                  <a:lnTo>
                    <a:pt x="47" y="48"/>
                  </a:lnTo>
                  <a:lnTo>
                    <a:pt x="48" y="48"/>
                  </a:lnTo>
                  <a:lnTo>
                    <a:pt x="48" y="48"/>
                  </a:lnTo>
                  <a:lnTo>
                    <a:pt x="48" y="48"/>
                  </a:lnTo>
                  <a:lnTo>
                    <a:pt x="48" y="48"/>
                  </a:lnTo>
                  <a:lnTo>
                    <a:pt x="48" y="48"/>
                  </a:lnTo>
                  <a:lnTo>
                    <a:pt x="48" y="48"/>
                  </a:lnTo>
                  <a:lnTo>
                    <a:pt x="48" y="48"/>
                  </a:lnTo>
                  <a:lnTo>
                    <a:pt x="48" y="48"/>
                  </a:lnTo>
                  <a:lnTo>
                    <a:pt x="48" y="48"/>
                  </a:lnTo>
                  <a:lnTo>
                    <a:pt x="48" y="48"/>
                  </a:lnTo>
                  <a:lnTo>
                    <a:pt x="49" y="47"/>
                  </a:lnTo>
                  <a:lnTo>
                    <a:pt x="49" y="48"/>
                  </a:lnTo>
                  <a:lnTo>
                    <a:pt x="49" y="49"/>
                  </a:lnTo>
                  <a:lnTo>
                    <a:pt x="49" y="49"/>
                  </a:lnTo>
                  <a:lnTo>
                    <a:pt x="49" y="51"/>
                  </a:lnTo>
                  <a:lnTo>
                    <a:pt x="49" y="49"/>
                  </a:lnTo>
                  <a:lnTo>
                    <a:pt x="49" y="49"/>
                  </a:lnTo>
                  <a:lnTo>
                    <a:pt x="49" y="49"/>
                  </a:lnTo>
                  <a:lnTo>
                    <a:pt x="49" y="49"/>
                  </a:lnTo>
                  <a:lnTo>
                    <a:pt x="49" y="49"/>
                  </a:lnTo>
                  <a:lnTo>
                    <a:pt x="49" y="47"/>
                  </a:lnTo>
                  <a:lnTo>
                    <a:pt x="50" y="49"/>
                  </a:lnTo>
                  <a:lnTo>
                    <a:pt x="50" y="49"/>
                  </a:lnTo>
                  <a:lnTo>
                    <a:pt x="50" y="49"/>
                  </a:lnTo>
                  <a:lnTo>
                    <a:pt x="50" y="49"/>
                  </a:lnTo>
                  <a:lnTo>
                    <a:pt x="50" y="48"/>
                  </a:lnTo>
                  <a:lnTo>
                    <a:pt x="50" y="49"/>
                  </a:lnTo>
                  <a:lnTo>
                    <a:pt x="50" y="46"/>
                  </a:lnTo>
                  <a:lnTo>
                    <a:pt x="50" y="48"/>
                  </a:lnTo>
                  <a:lnTo>
                    <a:pt x="50" y="48"/>
                  </a:lnTo>
                  <a:lnTo>
                    <a:pt x="50" y="48"/>
                  </a:lnTo>
                  <a:lnTo>
                    <a:pt x="50" y="48"/>
                  </a:lnTo>
                  <a:lnTo>
                    <a:pt x="51" y="48"/>
                  </a:lnTo>
                  <a:lnTo>
                    <a:pt x="51" y="48"/>
                  </a:lnTo>
                  <a:lnTo>
                    <a:pt x="51" y="48"/>
                  </a:lnTo>
                  <a:lnTo>
                    <a:pt x="51" y="48"/>
                  </a:lnTo>
                  <a:lnTo>
                    <a:pt x="51" y="48"/>
                  </a:lnTo>
                  <a:lnTo>
                    <a:pt x="51" y="48"/>
                  </a:lnTo>
                  <a:lnTo>
                    <a:pt x="51" y="49"/>
                  </a:lnTo>
                  <a:lnTo>
                    <a:pt x="51" y="48"/>
                  </a:lnTo>
                  <a:lnTo>
                    <a:pt x="51" y="48"/>
                  </a:lnTo>
                  <a:lnTo>
                    <a:pt x="51" y="48"/>
                  </a:lnTo>
                  <a:lnTo>
                    <a:pt x="51" y="48"/>
                  </a:lnTo>
                  <a:lnTo>
                    <a:pt x="52" y="48"/>
                  </a:lnTo>
                  <a:lnTo>
                    <a:pt x="52" y="48"/>
                  </a:lnTo>
                  <a:lnTo>
                    <a:pt x="52" y="48"/>
                  </a:lnTo>
                  <a:lnTo>
                    <a:pt x="52" y="49"/>
                  </a:lnTo>
                  <a:lnTo>
                    <a:pt x="52" y="48"/>
                  </a:lnTo>
                  <a:lnTo>
                    <a:pt x="52" y="48"/>
                  </a:lnTo>
                  <a:lnTo>
                    <a:pt x="52" y="48"/>
                  </a:lnTo>
                  <a:lnTo>
                    <a:pt x="52" y="48"/>
                  </a:lnTo>
                  <a:lnTo>
                    <a:pt x="52" y="49"/>
                  </a:lnTo>
                  <a:lnTo>
                    <a:pt x="52" y="48"/>
                  </a:lnTo>
                  <a:lnTo>
                    <a:pt x="52" y="48"/>
                  </a:lnTo>
                  <a:lnTo>
                    <a:pt x="53" y="48"/>
                  </a:lnTo>
                  <a:lnTo>
                    <a:pt x="53" y="48"/>
                  </a:lnTo>
                  <a:lnTo>
                    <a:pt x="53" y="47"/>
                  </a:lnTo>
                  <a:lnTo>
                    <a:pt x="53" y="48"/>
                  </a:lnTo>
                  <a:lnTo>
                    <a:pt x="53" y="48"/>
                  </a:lnTo>
                  <a:lnTo>
                    <a:pt x="53" y="48"/>
                  </a:lnTo>
                  <a:lnTo>
                    <a:pt x="53" y="48"/>
                  </a:lnTo>
                  <a:lnTo>
                    <a:pt x="53" y="47"/>
                  </a:lnTo>
                  <a:lnTo>
                    <a:pt x="53" y="48"/>
                  </a:lnTo>
                  <a:lnTo>
                    <a:pt x="53" y="48"/>
                  </a:lnTo>
                  <a:lnTo>
                    <a:pt x="53" y="48"/>
                  </a:lnTo>
                  <a:lnTo>
                    <a:pt x="54" y="49"/>
                  </a:lnTo>
                  <a:lnTo>
                    <a:pt x="54" y="48"/>
                  </a:lnTo>
                  <a:lnTo>
                    <a:pt x="54" y="48"/>
                  </a:lnTo>
                  <a:lnTo>
                    <a:pt x="54" y="48"/>
                  </a:lnTo>
                  <a:lnTo>
                    <a:pt x="54" y="48"/>
                  </a:lnTo>
                  <a:lnTo>
                    <a:pt x="54" y="49"/>
                  </a:lnTo>
                  <a:lnTo>
                    <a:pt x="54" y="48"/>
                  </a:lnTo>
                  <a:lnTo>
                    <a:pt x="54" y="48"/>
                  </a:lnTo>
                  <a:lnTo>
                    <a:pt x="54" y="49"/>
                  </a:lnTo>
                  <a:lnTo>
                    <a:pt x="54" y="48"/>
                  </a:lnTo>
                  <a:lnTo>
                    <a:pt x="54" y="48"/>
                  </a:lnTo>
                  <a:lnTo>
                    <a:pt x="55" y="48"/>
                  </a:lnTo>
                  <a:lnTo>
                    <a:pt x="55" y="48"/>
                  </a:lnTo>
                  <a:lnTo>
                    <a:pt x="55" y="48"/>
                  </a:lnTo>
                  <a:lnTo>
                    <a:pt x="55" y="48"/>
                  </a:lnTo>
                  <a:lnTo>
                    <a:pt x="55" y="48"/>
                  </a:lnTo>
                  <a:lnTo>
                    <a:pt x="55" y="48"/>
                  </a:lnTo>
                  <a:lnTo>
                    <a:pt x="55" y="48"/>
                  </a:lnTo>
                  <a:lnTo>
                    <a:pt x="55" y="49"/>
                  </a:lnTo>
                  <a:lnTo>
                    <a:pt x="55" y="48"/>
                  </a:lnTo>
                  <a:lnTo>
                    <a:pt x="55" y="48"/>
                  </a:lnTo>
                  <a:lnTo>
                    <a:pt x="56" y="49"/>
                  </a:lnTo>
                  <a:lnTo>
                    <a:pt x="56" y="48"/>
                  </a:lnTo>
                  <a:lnTo>
                    <a:pt x="56" y="48"/>
                  </a:lnTo>
                  <a:lnTo>
                    <a:pt x="56" y="48"/>
                  </a:lnTo>
                  <a:lnTo>
                    <a:pt x="56" y="48"/>
                  </a:lnTo>
                  <a:lnTo>
                    <a:pt x="56" y="48"/>
                  </a:lnTo>
                  <a:lnTo>
                    <a:pt x="56" y="48"/>
                  </a:lnTo>
                  <a:lnTo>
                    <a:pt x="56" y="49"/>
                  </a:lnTo>
                  <a:lnTo>
                    <a:pt x="56" y="49"/>
                  </a:lnTo>
                  <a:lnTo>
                    <a:pt x="56" y="48"/>
                  </a:lnTo>
                  <a:lnTo>
                    <a:pt x="56" y="49"/>
                  </a:lnTo>
                  <a:lnTo>
                    <a:pt x="57" y="49"/>
                  </a:lnTo>
                  <a:lnTo>
                    <a:pt x="57" y="48"/>
                  </a:lnTo>
                  <a:lnTo>
                    <a:pt x="57" y="48"/>
                  </a:lnTo>
                  <a:lnTo>
                    <a:pt x="57" y="48"/>
                  </a:lnTo>
                  <a:lnTo>
                    <a:pt x="57" y="48"/>
                  </a:lnTo>
                  <a:lnTo>
                    <a:pt x="57" y="49"/>
                  </a:lnTo>
                  <a:lnTo>
                    <a:pt x="57" y="48"/>
                  </a:lnTo>
                  <a:lnTo>
                    <a:pt x="57" y="49"/>
                  </a:lnTo>
                  <a:lnTo>
                    <a:pt x="57" y="49"/>
                  </a:lnTo>
                  <a:lnTo>
                    <a:pt x="57" y="49"/>
                  </a:lnTo>
                  <a:lnTo>
                    <a:pt x="57" y="48"/>
                  </a:lnTo>
                  <a:lnTo>
                    <a:pt x="58" y="50"/>
                  </a:lnTo>
                  <a:lnTo>
                    <a:pt x="58" y="48"/>
                  </a:lnTo>
                  <a:lnTo>
                    <a:pt x="58" y="48"/>
                  </a:lnTo>
                  <a:lnTo>
                    <a:pt x="58" y="48"/>
                  </a:lnTo>
                  <a:lnTo>
                    <a:pt x="58" y="48"/>
                  </a:lnTo>
                  <a:lnTo>
                    <a:pt x="58" y="48"/>
                  </a:lnTo>
                  <a:lnTo>
                    <a:pt x="58" y="48"/>
                  </a:lnTo>
                  <a:lnTo>
                    <a:pt x="58" y="48"/>
                  </a:lnTo>
                  <a:lnTo>
                    <a:pt x="58" y="48"/>
                  </a:lnTo>
                  <a:lnTo>
                    <a:pt x="58" y="48"/>
                  </a:lnTo>
                  <a:lnTo>
                    <a:pt x="58" y="48"/>
                  </a:lnTo>
                  <a:lnTo>
                    <a:pt x="59" y="48"/>
                  </a:lnTo>
                  <a:lnTo>
                    <a:pt x="59" y="48"/>
                  </a:lnTo>
                  <a:lnTo>
                    <a:pt x="59" y="48"/>
                  </a:lnTo>
                  <a:lnTo>
                    <a:pt x="59" y="48"/>
                  </a:lnTo>
                  <a:lnTo>
                    <a:pt x="59" y="48"/>
                  </a:lnTo>
                  <a:lnTo>
                    <a:pt x="59" y="47"/>
                  </a:lnTo>
                  <a:lnTo>
                    <a:pt x="59" y="48"/>
                  </a:lnTo>
                  <a:lnTo>
                    <a:pt x="59" y="47"/>
                  </a:lnTo>
                  <a:lnTo>
                    <a:pt x="59" y="47"/>
                  </a:lnTo>
                  <a:lnTo>
                    <a:pt x="59" y="48"/>
                  </a:lnTo>
                  <a:lnTo>
                    <a:pt x="59" y="49"/>
                  </a:lnTo>
                  <a:lnTo>
                    <a:pt x="60" y="48"/>
                  </a:lnTo>
                  <a:lnTo>
                    <a:pt x="60" y="48"/>
                  </a:lnTo>
                  <a:lnTo>
                    <a:pt x="60" y="48"/>
                  </a:lnTo>
                  <a:lnTo>
                    <a:pt x="60" y="48"/>
                  </a:lnTo>
                  <a:lnTo>
                    <a:pt x="60" y="49"/>
                  </a:lnTo>
                  <a:lnTo>
                    <a:pt x="60" y="48"/>
                  </a:lnTo>
                  <a:lnTo>
                    <a:pt x="60" y="48"/>
                  </a:lnTo>
                  <a:lnTo>
                    <a:pt x="60" y="48"/>
                  </a:lnTo>
                  <a:lnTo>
                    <a:pt x="60" y="48"/>
                  </a:lnTo>
                  <a:lnTo>
                    <a:pt x="60" y="48"/>
                  </a:lnTo>
                  <a:lnTo>
                    <a:pt x="60" y="49"/>
                  </a:lnTo>
                  <a:lnTo>
                    <a:pt x="61" y="48"/>
                  </a:lnTo>
                  <a:lnTo>
                    <a:pt x="61" y="48"/>
                  </a:lnTo>
                  <a:lnTo>
                    <a:pt x="61" y="48"/>
                  </a:lnTo>
                  <a:lnTo>
                    <a:pt x="61" y="48"/>
                  </a:lnTo>
                  <a:lnTo>
                    <a:pt x="61" y="48"/>
                  </a:lnTo>
                  <a:lnTo>
                    <a:pt x="61" y="48"/>
                  </a:lnTo>
                  <a:lnTo>
                    <a:pt x="61" y="49"/>
                  </a:lnTo>
                  <a:lnTo>
                    <a:pt x="61" y="48"/>
                  </a:lnTo>
                  <a:lnTo>
                    <a:pt x="61" y="48"/>
                  </a:lnTo>
                  <a:lnTo>
                    <a:pt x="61" y="48"/>
                  </a:lnTo>
                  <a:lnTo>
                    <a:pt x="61" y="48"/>
                  </a:lnTo>
                  <a:lnTo>
                    <a:pt x="62" y="48"/>
                  </a:lnTo>
                  <a:lnTo>
                    <a:pt x="62" y="48"/>
                  </a:lnTo>
                  <a:lnTo>
                    <a:pt x="62" y="48"/>
                  </a:lnTo>
                  <a:lnTo>
                    <a:pt x="62" y="48"/>
                  </a:lnTo>
                  <a:lnTo>
                    <a:pt x="62" y="48"/>
                  </a:lnTo>
                  <a:lnTo>
                    <a:pt x="62" y="48"/>
                  </a:lnTo>
                  <a:lnTo>
                    <a:pt x="62" y="49"/>
                  </a:lnTo>
                  <a:lnTo>
                    <a:pt x="62" y="48"/>
                  </a:lnTo>
                  <a:lnTo>
                    <a:pt x="62" y="49"/>
                  </a:lnTo>
                  <a:lnTo>
                    <a:pt x="62" y="49"/>
                  </a:lnTo>
                  <a:lnTo>
                    <a:pt x="62" y="48"/>
                  </a:lnTo>
                  <a:lnTo>
                    <a:pt x="63" y="48"/>
                  </a:lnTo>
                  <a:lnTo>
                    <a:pt x="63" y="48"/>
                  </a:lnTo>
                  <a:lnTo>
                    <a:pt x="63" y="48"/>
                  </a:lnTo>
                  <a:lnTo>
                    <a:pt x="63" y="48"/>
                  </a:lnTo>
                  <a:lnTo>
                    <a:pt x="63" y="48"/>
                  </a:lnTo>
                  <a:lnTo>
                    <a:pt x="63" y="47"/>
                  </a:lnTo>
                  <a:lnTo>
                    <a:pt x="63" y="47"/>
                  </a:lnTo>
                  <a:lnTo>
                    <a:pt x="63" y="47"/>
                  </a:lnTo>
                  <a:lnTo>
                    <a:pt x="63" y="48"/>
                  </a:lnTo>
                  <a:lnTo>
                    <a:pt x="63" y="48"/>
                  </a:lnTo>
                  <a:lnTo>
                    <a:pt x="63" y="48"/>
                  </a:lnTo>
                  <a:lnTo>
                    <a:pt x="64" y="47"/>
                  </a:lnTo>
                  <a:lnTo>
                    <a:pt x="64" y="49"/>
                  </a:lnTo>
                  <a:lnTo>
                    <a:pt x="64" y="49"/>
                  </a:lnTo>
                  <a:lnTo>
                    <a:pt x="64" y="48"/>
                  </a:lnTo>
                  <a:lnTo>
                    <a:pt x="64" y="47"/>
                  </a:lnTo>
                  <a:lnTo>
                    <a:pt x="64" y="48"/>
                  </a:lnTo>
                  <a:lnTo>
                    <a:pt x="64" y="48"/>
                  </a:lnTo>
                  <a:lnTo>
                    <a:pt x="64" y="48"/>
                  </a:lnTo>
                  <a:lnTo>
                    <a:pt x="64" y="46"/>
                  </a:lnTo>
                  <a:lnTo>
                    <a:pt x="64" y="48"/>
                  </a:lnTo>
                  <a:lnTo>
                    <a:pt x="65" y="48"/>
                  </a:lnTo>
                  <a:lnTo>
                    <a:pt x="65" y="48"/>
                  </a:lnTo>
                  <a:lnTo>
                    <a:pt x="65" y="48"/>
                  </a:lnTo>
                  <a:lnTo>
                    <a:pt x="65" y="48"/>
                  </a:lnTo>
                  <a:lnTo>
                    <a:pt x="65" y="47"/>
                  </a:lnTo>
                  <a:lnTo>
                    <a:pt x="65" y="48"/>
                  </a:lnTo>
                  <a:lnTo>
                    <a:pt x="65" y="47"/>
                  </a:lnTo>
                  <a:lnTo>
                    <a:pt x="65" y="47"/>
                  </a:lnTo>
                  <a:lnTo>
                    <a:pt x="65" y="48"/>
                  </a:lnTo>
                  <a:lnTo>
                    <a:pt x="65" y="48"/>
                  </a:lnTo>
                  <a:lnTo>
                    <a:pt x="65" y="48"/>
                  </a:lnTo>
                  <a:lnTo>
                    <a:pt x="66" y="48"/>
                  </a:lnTo>
                  <a:lnTo>
                    <a:pt x="66" y="49"/>
                  </a:lnTo>
                  <a:lnTo>
                    <a:pt x="66" y="48"/>
                  </a:lnTo>
                  <a:lnTo>
                    <a:pt x="66" y="49"/>
                  </a:lnTo>
                  <a:lnTo>
                    <a:pt x="66" y="49"/>
                  </a:lnTo>
                  <a:lnTo>
                    <a:pt x="66" y="49"/>
                  </a:lnTo>
                  <a:lnTo>
                    <a:pt x="66" y="48"/>
                  </a:lnTo>
                  <a:lnTo>
                    <a:pt x="66" y="48"/>
                  </a:lnTo>
                  <a:lnTo>
                    <a:pt x="66" y="49"/>
                  </a:lnTo>
                  <a:lnTo>
                    <a:pt x="66" y="48"/>
                  </a:lnTo>
                  <a:lnTo>
                    <a:pt x="66" y="48"/>
                  </a:lnTo>
                  <a:lnTo>
                    <a:pt x="67" y="49"/>
                  </a:lnTo>
                  <a:lnTo>
                    <a:pt x="67" y="49"/>
                  </a:lnTo>
                  <a:lnTo>
                    <a:pt x="67" y="48"/>
                  </a:lnTo>
                  <a:lnTo>
                    <a:pt x="67" y="49"/>
                  </a:lnTo>
                  <a:lnTo>
                    <a:pt x="67" y="48"/>
                  </a:lnTo>
                  <a:lnTo>
                    <a:pt x="67" y="48"/>
                  </a:lnTo>
                  <a:lnTo>
                    <a:pt x="67" y="46"/>
                  </a:lnTo>
                  <a:lnTo>
                    <a:pt x="67" y="46"/>
                  </a:lnTo>
                  <a:lnTo>
                    <a:pt x="67" y="46"/>
                  </a:lnTo>
                  <a:lnTo>
                    <a:pt x="67" y="48"/>
                  </a:lnTo>
                  <a:lnTo>
                    <a:pt x="68" y="46"/>
                  </a:lnTo>
                  <a:lnTo>
                    <a:pt x="68" y="47"/>
                  </a:lnTo>
                  <a:lnTo>
                    <a:pt x="68" y="46"/>
                  </a:lnTo>
                  <a:lnTo>
                    <a:pt x="68" y="47"/>
                  </a:lnTo>
                  <a:lnTo>
                    <a:pt x="68" y="48"/>
                  </a:lnTo>
                  <a:lnTo>
                    <a:pt x="68" y="47"/>
                  </a:lnTo>
                  <a:lnTo>
                    <a:pt x="68" y="46"/>
                  </a:lnTo>
                  <a:lnTo>
                    <a:pt x="68" y="46"/>
                  </a:lnTo>
                  <a:lnTo>
                    <a:pt x="68" y="46"/>
                  </a:lnTo>
                  <a:lnTo>
                    <a:pt x="68" y="46"/>
                  </a:lnTo>
                  <a:lnTo>
                    <a:pt x="69" y="46"/>
                  </a:lnTo>
                  <a:lnTo>
                    <a:pt x="69" y="47"/>
                  </a:lnTo>
                  <a:lnTo>
                    <a:pt x="69" y="46"/>
                  </a:lnTo>
                  <a:lnTo>
                    <a:pt x="69" y="46"/>
                  </a:lnTo>
                  <a:lnTo>
                    <a:pt x="69" y="45"/>
                  </a:lnTo>
                  <a:lnTo>
                    <a:pt x="69" y="44"/>
                  </a:lnTo>
                  <a:lnTo>
                    <a:pt x="69" y="46"/>
                  </a:lnTo>
                  <a:lnTo>
                    <a:pt x="69" y="46"/>
                  </a:lnTo>
                  <a:lnTo>
                    <a:pt x="69" y="46"/>
                  </a:lnTo>
                  <a:lnTo>
                    <a:pt x="69" y="46"/>
                  </a:lnTo>
                  <a:lnTo>
                    <a:pt x="70" y="46"/>
                  </a:lnTo>
                  <a:lnTo>
                    <a:pt x="70" y="46"/>
                  </a:lnTo>
                  <a:lnTo>
                    <a:pt x="70" y="46"/>
                  </a:lnTo>
                  <a:lnTo>
                    <a:pt x="70" y="46"/>
                  </a:lnTo>
                  <a:lnTo>
                    <a:pt x="70" y="47"/>
                  </a:lnTo>
                  <a:lnTo>
                    <a:pt x="70" y="46"/>
                  </a:lnTo>
                  <a:lnTo>
                    <a:pt x="70" y="46"/>
                  </a:lnTo>
                  <a:lnTo>
                    <a:pt x="70" y="48"/>
                  </a:lnTo>
                  <a:lnTo>
                    <a:pt x="70" y="47"/>
                  </a:lnTo>
                  <a:lnTo>
                    <a:pt x="70" y="47"/>
                  </a:lnTo>
                  <a:lnTo>
                    <a:pt x="70" y="47"/>
                  </a:lnTo>
                  <a:lnTo>
                    <a:pt x="71" y="46"/>
                  </a:lnTo>
                  <a:lnTo>
                    <a:pt x="71" y="46"/>
                  </a:lnTo>
                  <a:lnTo>
                    <a:pt x="71" y="46"/>
                  </a:lnTo>
                  <a:lnTo>
                    <a:pt x="71" y="46"/>
                  </a:lnTo>
                  <a:lnTo>
                    <a:pt x="71" y="45"/>
                  </a:lnTo>
                  <a:lnTo>
                    <a:pt x="71" y="45"/>
                  </a:lnTo>
                  <a:lnTo>
                    <a:pt x="71" y="45"/>
                  </a:lnTo>
                  <a:lnTo>
                    <a:pt x="71" y="46"/>
                  </a:lnTo>
                  <a:lnTo>
                    <a:pt x="71" y="46"/>
                  </a:lnTo>
                  <a:lnTo>
                    <a:pt x="71" y="45"/>
                  </a:lnTo>
                  <a:lnTo>
                    <a:pt x="71" y="45"/>
                  </a:lnTo>
                  <a:lnTo>
                    <a:pt x="72" y="45"/>
                  </a:lnTo>
                  <a:lnTo>
                    <a:pt x="72" y="45"/>
                  </a:lnTo>
                  <a:lnTo>
                    <a:pt x="72" y="46"/>
                  </a:lnTo>
                  <a:lnTo>
                    <a:pt x="72" y="45"/>
                  </a:lnTo>
                  <a:lnTo>
                    <a:pt x="72" y="45"/>
                  </a:lnTo>
                  <a:lnTo>
                    <a:pt x="72" y="45"/>
                  </a:lnTo>
                  <a:lnTo>
                    <a:pt x="72" y="46"/>
                  </a:lnTo>
                  <a:lnTo>
                    <a:pt x="72" y="44"/>
                  </a:lnTo>
                  <a:lnTo>
                    <a:pt x="72" y="46"/>
                  </a:lnTo>
                  <a:lnTo>
                    <a:pt x="72" y="46"/>
                  </a:lnTo>
                  <a:lnTo>
                    <a:pt x="72" y="46"/>
                  </a:lnTo>
                  <a:lnTo>
                    <a:pt x="73" y="45"/>
                  </a:lnTo>
                  <a:lnTo>
                    <a:pt x="73" y="45"/>
                  </a:lnTo>
                  <a:lnTo>
                    <a:pt x="73" y="45"/>
                  </a:lnTo>
                  <a:lnTo>
                    <a:pt x="73" y="43"/>
                  </a:lnTo>
                  <a:lnTo>
                    <a:pt x="73" y="45"/>
                  </a:lnTo>
                  <a:lnTo>
                    <a:pt x="73" y="45"/>
                  </a:lnTo>
                  <a:lnTo>
                    <a:pt x="73" y="46"/>
                  </a:lnTo>
                  <a:lnTo>
                    <a:pt x="73" y="45"/>
                  </a:lnTo>
                  <a:lnTo>
                    <a:pt x="73" y="46"/>
                  </a:lnTo>
                  <a:lnTo>
                    <a:pt x="73" y="45"/>
                  </a:lnTo>
                  <a:lnTo>
                    <a:pt x="73" y="46"/>
                  </a:lnTo>
                  <a:lnTo>
                    <a:pt x="74" y="45"/>
                  </a:lnTo>
                  <a:lnTo>
                    <a:pt x="74" y="47"/>
                  </a:lnTo>
                  <a:lnTo>
                    <a:pt x="74" y="46"/>
                  </a:lnTo>
                  <a:lnTo>
                    <a:pt x="74" y="45"/>
                  </a:lnTo>
                  <a:lnTo>
                    <a:pt x="74" y="45"/>
                  </a:lnTo>
                  <a:lnTo>
                    <a:pt x="74" y="46"/>
                  </a:lnTo>
                  <a:lnTo>
                    <a:pt x="74" y="46"/>
                  </a:lnTo>
                  <a:lnTo>
                    <a:pt x="74" y="46"/>
                  </a:lnTo>
                  <a:lnTo>
                    <a:pt x="74" y="46"/>
                  </a:lnTo>
                  <a:lnTo>
                    <a:pt x="74" y="46"/>
                  </a:lnTo>
                  <a:lnTo>
                    <a:pt x="74" y="46"/>
                  </a:lnTo>
                  <a:lnTo>
                    <a:pt x="75" y="46"/>
                  </a:lnTo>
                  <a:lnTo>
                    <a:pt x="75" y="46"/>
                  </a:lnTo>
                  <a:lnTo>
                    <a:pt x="75" y="47"/>
                  </a:lnTo>
                  <a:lnTo>
                    <a:pt x="75" y="46"/>
                  </a:lnTo>
                  <a:lnTo>
                    <a:pt x="75" y="45"/>
                  </a:lnTo>
                  <a:lnTo>
                    <a:pt x="75" y="45"/>
                  </a:lnTo>
                  <a:lnTo>
                    <a:pt x="75" y="45"/>
                  </a:lnTo>
                  <a:lnTo>
                    <a:pt x="75" y="45"/>
                  </a:lnTo>
                  <a:lnTo>
                    <a:pt x="75" y="45"/>
                  </a:lnTo>
                  <a:lnTo>
                    <a:pt x="75" y="45"/>
                  </a:lnTo>
                  <a:lnTo>
                    <a:pt x="75" y="45"/>
                  </a:lnTo>
                  <a:lnTo>
                    <a:pt x="76" y="45"/>
                  </a:lnTo>
                  <a:lnTo>
                    <a:pt x="76" y="45"/>
                  </a:lnTo>
                  <a:lnTo>
                    <a:pt x="76" y="45"/>
                  </a:lnTo>
                  <a:lnTo>
                    <a:pt x="76" y="45"/>
                  </a:lnTo>
                  <a:lnTo>
                    <a:pt x="76" y="45"/>
                  </a:lnTo>
                  <a:lnTo>
                    <a:pt x="76" y="45"/>
                  </a:lnTo>
                  <a:lnTo>
                    <a:pt x="76" y="45"/>
                  </a:lnTo>
                  <a:lnTo>
                    <a:pt x="76" y="44"/>
                  </a:lnTo>
                  <a:lnTo>
                    <a:pt x="76" y="45"/>
                  </a:lnTo>
                  <a:lnTo>
                    <a:pt x="76" y="45"/>
                  </a:lnTo>
                  <a:lnTo>
                    <a:pt x="76" y="44"/>
                  </a:lnTo>
                  <a:lnTo>
                    <a:pt x="77" y="44"/>
                  </a:lnTo>
                  <a:lnTo>
                    <a:pt x="77" y="44"/>
                  </a:lnTo>
                  <a:lnTo>
                    <a:pt x="77" y="45"/>
                  </a:lnTo>
                  <a:lnTo>
                    <a:pt x="77" y="45"/>
                  </a:lnTo>
                  <a:lnTo>
                    <a:pt x="77" y="44"/>
                  </a:lnTo>
                  <a:lnTo>
                    <a:pt x="77" y="44"/>
                  </a:lnTo>
                  <a:lnTo>
                    <a:pt x="77" y="45"/>
                  </a:lnTo>
                  <a:lnTo>
                    <a:pt x="77" y="45"/>
                  </a:lnTo>
                  <a:lnTo>
                    <a:pt x="77" y="44"/>
                  </a:lnTo>
                  <a:lnTo>
                    <a:pt x="77" y="45"/>
                  </a:lnTo>
                  <a:lnTo>
                    <a:pt x="78" y="43"/>
                  </a:lnTo>
                  <a:lnTo>
                    <a:pt x="78" y="43"/>
                  </a:lnTo>
                  <a:lnTo>
                    <a:pt x="78" y="44"/>
                  </a:lnTo>
                  <a:lnTo>
                    <a:pt x="78" y="44"/>
                  </a:lnTo>
                  <a:lnTo>
                    <a:pt x="78" y="44"/>
                  </a:lnTo>
                  <a:lnTo>
                    <a:pt x="78" y="44"/>
                  </a:lnTo>
                  <a:lnTo>
                    <a:pt x="78" y="44"/>
                  </a:lnTo>
                  <a:lnTo>
                    <a:pt x="78" y="44"/>
                  </a:lnTo>
                  <a:lnTo>
                    <a:pt x="78" y="43"/>
                  </a:lnTo>
                  <a:lnTo>
                    <a:pt x="78" y="42"/>
                  </a:lnTo>
                  <a:lnTo>
                    <a:pt x="78" y="43"/>
                  </a:lnTo>
                  <a:lnTo>
                    <a:pt x="79" y="44"/>
                  </a:lnTo>
                  <a:lnTo>
                    <a:pt x="79" y="43"/>
                  </a:lnTo>
                  <a:lnTo>
                    <a:pt x="79" y="44"/>
                  </a:lnTo>
                  <a:lnTo>
                    <a:pt x="79" y="45"/>
                  </a:lnTo>
                  <a:lnTo>
                    <a:pt x="79" y="44"/>
                  </a:lnTo>
                  <a:lnTo>
                    <a:pt x="79" y="44"/>
                  </a:lnTo>
                  <a:lnTo>
                    <a:pt x="79" y="44"/>
                  </a:lnTo>
                  <a:lnTo>
                    <a:pt x="79" y="44"/>
                  </a:lnTo>
                  <a:lnTo>
                    <a:pt x="79" y="43"/>
                  </a:lnTo>
                  <a:lnTo>
                    <a:pt x="79" y="43"/>
                  </a:lnTo>
                  <a:lnTo>
                    <a:pt x="79" y="44"/>
                  </a:lnTo>
                  <a:lnTo>
                    <a:pt x="80" y="44"/>
                  </a:lnTo>
                  <a:lnTo>
                    <a:pt x="80" y="43"/>
                  </a:lnTo>
                  <a:lnTo>
                    <a:pt x="80" y="43"/>
                  </a:lnTo>
                  <a:lnTo>
                    <a:pt x="80" y="43"/>
                  </a:lnTo>
                  <a:lnTo>
                    <a:pt x="80" y="42"/>
                  </a:lnTo>
                  <a:lnTo>
                    <a:pt x="80" y="43"/>
                  </a:lnTo>
                  <a:lnTo>
                    <a:pt x="80" y="42"/>
                  </a:lnTo>
                  <a:lnTo>
                    <a:pt x="80" y="43"/>
                  </a:lnTo>
                  <a:lnTo>
                    <a:pt x="80" y="42"/>
                  </a:lnTo>
                  <a:lnTo>
                    <a:pt x="80" y="42"/>
                  </a:lnTo>
                  <a:lnTo>
                    <a:pt x="80" y="42"/>
                  </a:lnTo>
                  <a:lnTo>
                    <a:pt x="81" y="42"/>
                  </a:lnTo>
                  <a:lnTo>
                    <a:pt x="81" y="42"/>
                  </a:lnTo>
                  <a:lnTo>
                    <a:pt x="81" y="42"/>
                  </a:lnTo>
                  <a:lnTo>
                    <a:pt x="81" y="43"/>
                  </a:lnTo>
                  <a:lnTo>
                    <a:pt x="81" y="42"/>
                  </a:lnTo>
                  <a:lnTo>
                    <a:pt x="81" y="43"/>
                  </a:lnTo>
                  <a:lnTo>
                    <a:pt x="81" y="44"/>
                  </a:lnTo>
                  <a:lnTo>
                    <a:pt x="81" y="44"/>
                  </a:lnTo>
                  <a:lnTo>
                    <a:pt x="81" y="44"/>
                  </a:lnTo>
                  <a:lnTo>
                    <a:pt x="81" y="43"/>
                  </a:lnTo>
                  <a:lnTo>
                    <a:pt x="82" y="43"/>
                  </a:lnTo>
                  <a:lnTo>
                    <a:pt x="82" y="43"/>
                  </a:lnTo>
                  <a:lnTo>
                    <a:pt x="82" y="43"/>
                  </a:lnTo>
                  <a:lnTo>
                    <a:pt x="82" y="43"/>
                  </a:lnTo>
                  <a:lnTo>
                    <a:pt x="82" y="43"/>
                  </a:lnTo>
                  <a:lnTo>
                    <a:pt x="82" y="43"/>
                  </a:lnTo>
                  <a:lnTo>
                    <a:pt x="82" y="43"/>
                  </a:lnTo>
                  <a:lnTo>
                    <a:pt x="82" y="43"/>
                  </a:lnTo>
                  <a:lnTo>
                    <a:pt x="82" y="42"/>
                  </a:lnTo>
                  <a:lnTo>
                    <a:pt x="82" y="42"/>
                  </a:lnTo>
                  <a:lnTo>
                    <a:pt x="82" y="43"/>
                  </a:lnTo>
                  <a:lnTo>
                    <a:pt x="83" y="43"/>
                  </a:lnTo>
                  <a:lnTo>
                    <a:pt x="83" y="43"/>
                  </a:lnTo>
                  <a:lnTo>
                    <a:pt x="83" y="42"/>
                  </a:lnTo>
                  <a:lnTo>
                    <a:pt x="83" y="43"/>
                  </a:lnTo>
                  <a:lnTo>
                    <a:pt x="83" y="42"/>
                  </a:lnTo>
                  <a:lnTo>
                    <a:pt x="83" y="43"/>
                  </a:lnTo>
                  <a:lnTo>
                    <a:pt x="83" y="43"/>
                  </a:lnTo>
                  <a:lnTo>
                    <a:pt x="83" y="42"/>
                  </a:lnTo>
                  <a:lnTo>
                    <a:pt x="83" y="43"/>
                  </a:lnTo>
                  <a:lnTo>
                    <a:pt x="83" y="42"/>
                  </a:lnTo>
                  <a:lnTo>
                    <a:pt x="83" y="43"/>
                  </a:lnTo>
                  <a:lnTo>
                    <a:pt x="84" y="42"/>
                  </a:lnTo>
                  <a:lnTo>
                    <a:pt x="84" y="43"/>
                  </a:lnTo>
                  <a:lnTo>
                    <a:pt x="84" y="42"/>
                  </a:lnTo>
                  <a:lnTo>
                    <a:pt x="84" y="42"/>
                  </a:lnTo>
                  <a:lnTo>
                    <a:pt x="84" y="42"/>
                  </a:lnTo>
                  <a:lnTo>
                    <a:pt x="84" y="42"/>
                  </a:lnTo>
                  <a:lnTo>
                    <a:pt x="84" y="41"/>
                  </a:lnTo>
                  <a:lnTo>
                    <a:pt x="84" y="42"/>
                  </a:lnTo>
                  <a:lnTo>
                    <a:pt x="84" y="42"/>
                  </a:lnTo>
                  <a:lnTo>
                    <a:pt x="84" y="41"/>
                  </a:lnTo>
                  <a:lnTo>
                    <a:pt x="84" y="41"/>
                  </a:lnTo>
                  <a:lnTo>
                    <a:pt x="85" y="41"/>
                  </a:lnTo>
                  <a:lnTo>
                    <a:pt x="85" y="41"/>
                  </a:lnTo>
                  <a:lnTo>
                    <a:pt x="85" y="40"/>
                  </a:lnTo>
                  <a:lnTo>
                    <a:pt x="85" y="41"/>
                  </a:lnTo>
                  <a:lnTo>
                    <a:pt x="85" y="40"/>
                  </a:lnTo>
                  <a:lnTo>
                    <a:pt x="85" y="40"/>
                  </a:lnTo>
                  <a:lnTo>
                    <a:pt x="85" y="40"/>
                  </a:lnTo>
                  <a:lnTo>
                    <a:pt x="85" y="41"/>
                  </a:lnTo>
                  <a:lnTo>
                    <a:pt x="85" y="41"/>
                  </a:lnTo>
                  <a:lnTo>
                    <a:pt x="85" y="41"/>
                  </a:lnTo>
                  <a:lnTo>
                    <a:pt x="85" y="42"/>
                  </a:lnTo>
                  <a:lnTo>
                    <a:pt x="86" y="39"/>
                  </a:lnTo>
                  <a:lnTo>
                    <a:pt x="86" y="41"/>
                  </a:lnTo>
                  <a:lnTo>
                    <a:pt x="86" y="41"/>
                  </a:lnTo>
                  <a:lnTo>
                    <a:pt x="86" y="41"/>
                  </a:lnTo>
                  <a:lnTo>
                    <a:pt x="86" y="41"/>
                  </a:lnTo>
                  <a:lnTo>
                    <a:pt x="86" y="41"/>
                  </a:lnTo>
                  <a:lnTo>
                    <a:pt x="86" y="41"/>
                  </a:lnTo>
                  <a:lnTo>
                    <a:pt x="86" y="42"/>
                  </a:lnTo>
                  <a:lnTo>
                    <a:pt x="86" y="41"/>
                  </a:lnTo>
                  <a:lnTo>
                    <a:pt x="86" y="42"/>
                  </a:lnTo>
                  <a:lnTo>
                    <a:pt x="86" y="41"/>
                  </a:lnTo>
                  <a:lnTo>
                    <a:pt x="87" y="41"/>
                  </a:lnTo>
                  <a:lnTo>
                    <a:pt x="87" y="40"/>
                  </a:lnTo>
                  <a:lnTo>
                    <a:pt x="87" y="40"/>
                  </a:lnTo>
                  <a:lnTo>
                    <a:pt x="87" y="40"/>
                  </a:lnTo>
                  <a:lnTo>
                    <a:pt x="87" y="40"/>
                  </a:lnTo>
                  <a:lnTo>
                    <a:pt x="87" y="40"/>
                  </a:lnTo>
                  <a:lnTo>
                    <a:pt x="87" y="41"/>
                  </a:lnTo>
                  <a:lnTo>
                    <a:pt x="87" y="40"/>
                  </a:lnTo>
                  <a:lnTo>
                    <a:pt x="87" y="40"/>
                  </a:lnTo>
                  <a:lnTo>
                    <a:pt x="87" y="40"/>
                  </a:lnTo>
                  <a:lnTo>
                    <a:pt x="87" y="40"/>
                  </a:lnTo>
                  <a:lnTo>
                    <a:pt x="88" y="40"/>
                  </a:lnTo>
                  <a:lnTo>
                    <a:pt x="88" y="40"/>
                  </a:lnTo>
                  <a:lnTo>
                    <a:pt x="88" y="40"/>
                  </a:lnTo>
                  <a:lnTo>
                    <a:pt x="88" y="41"/>
                  </a:lnTo>
                  <a:lnTo>
                    <a:pt x="88" y="40"/>
                  </a:lnTo>
                  <a:lnTo>
                    <a:pt x="88" y="40"/>
                  </a:lnTo>
                  <a:lnTo>
                    <a:pt x="88" y="39"/>
                  </a:lnTo>
                  <a:lnTo>
                    <a:pt x="88" y="40"/>
                  </a:lnTo>
                  <a:lnTo>
                    <a:pt x="88" y="39"/>
                  </a:lnTo>
                  <a:lnTo>
                    <a:pt x="88" y="39"/>
                  </a:lnTo>
                  <a:lnTo>
                    <a:pt x="88" y="39"/>
                  </a:lnTo>
                  <a:lnTo>
                    <a:pt x="89" y="39"/>
                  </a:lnTo>
                  <a:lnTo>
                    <a:pt x="89" y="39"/>
                  </a:lnTo>
                  <a:lnTo>
                    <a:pt x="89" y="39"/>
                  </a:lnTo>
                  <a:lnTo>
                    <a:pt x="89" y="41"/>
                  </a:lnTo>
                  <a:lnTo>
                    <a:pt x="89" y="39"/>
                  </a:lnTo>
                  <a:lnTo>
                    <a:pt x="89" y="39"/>
                  </a:lnTo>
                  <a:lnTo>
                    <a:pt x="89" y="39"/>
                  </a:lnTo>
                  <a:lnTo>
                    <a:pt x="89" y="39"/>
                  </a:lnTo>
                  <a:lnTo>
                    <a:pt x="89" y="39"/>
                  </a:lnTo>
                  <a:lnTo>
                    <a:pt x="89" y="39"/>
                  </a:lnTo>
                  <a:lnTo>
                    <a:pt x="89" y="39"/>
                  </a:lnTo>
                  <a:lnTo>
                    <a:pt x="90" y="39"/>
                  </a:lnTo>
                  <a:lnTo>
                    <a:pt x="90" y="38"/>
                  </a:lnTo>
                  <a:lnTo>
                    <a:pt x="90" y="39"/>
                  </a:lnTo>
                  <a:lnTo>
                    <a:pt x="90" y="39"/>
                  </a:lnTo>
                  <a:lnTo>
                    <a:pt x="90" y="39"/>
                  </a:lnTo>
                  <a:lnTo>
                    <a:pt x="90" y="39"/>
                  </a:lnTo>
                  <a:lnTo>
                    <a:pt x="90" y="39"/>
                  </a:lnTo>
                  <a:lnTo>
                    <a:pt x="90" y="39"/>
                  </a:lnTo>
                  <a:lnTo>
                    <a:pt x="90" y="39"/>
                  </a:lnTo>
                  <a:lnTo>
                    <a:pt x="90" y="40"/>
                  </a:lnTo>
                  <a:lnTo>
                    <a:pt x="90" y="39"/>
                  </a:lnTo>
                  <a:lnTo>
                    <a:pt x="91" y="39"/>
                  </a:lnTo>
                  <a:lnTo>
                    <a:pt x="91" y="38"/>
                  </a:lnTo>
                  <a:lnTo>
                    <a:pt x="91" y="38"/>
                  </a:lnTo>
                  <a:lnTo>
                    <a:pt x="91" y="39"/>
                  </a:lnTo>
                  <a:lnTo>
                    <a:pt x="91" y="39"/>
                  </a:lnTo>
                  <a:lnTo>
                    <a:pt x="91" y="39"/>
                  </a:lnTo>
                  <a:lnTo>
                    <a:pt x="91" y="38"/>
                  </a:lnTo>
                  <a:lnTo>
                    <a:pt x="91" y="39"/>
                  </a:lnTo>
                  <a:lnTo>
                    <a:pt x="91" y="38"/>
                  </a:lnTo>
                  <a:lnTo>
                    <a:pt x="91" y="38"/>
                  </a:lnTo>
                  <a:lnTo>
                    <a:pt x="92" y="38"/>
                  </a:lnTo>
                  <a:lnTo>
                    <a:pt x="92" y="38"/>
                  </a:lnTo>
                  <a:lnTo>
                    <a:pt x="92" y="39"/>
                  </a:lnTo>
                  <a:lnTo>
                    <a:pt x="92" y="38"/>
                  </a:lnTo>
                  <a:lnTo>
                    <a:pt x="92" y="39"/>
                  </a:lnTo>
                  <a:lnTo>
                    <a:pt x="92" y="38"/>
                  </a:lnTo>
                  <a:lnTo>
                    <a:pt x="92" y="38"/>
                  </a:lnTo>
                  <a:lnTo>
                    <a:pt x="92" y="38"/>
                  </a:lnTo>
                  <a:lnTo>
                    <a:pt x="92" y="39"/>
                  </a:lnTo>
                  <a:lnTo>
                    <a:pt x="92" y="38"/>
                  </a:lnTo>
                  <a:lnTo>
                    <a:pt x="92" y="38"/>
                  </a:lnTo>
                  <a:lnTo>
                    <a:pt x="93" y="39"/>
                  </a:lnTo>
                  <a:lnTo>
                    <a:pt x="93" y="38"/>
                  </a:lnTo>
                  <a:lnTo>
                    <a:pt x="93" y="38"/>
                  </a:lnTo>
                  <a:lnTo>
                    <a:pt x="93" y="39"/>
                  </a:lnTo>
                  <a:lnTo>
                    <a:pt x="93" y="38"/>
                  </a:lnTo>
                  <a:lnTo>
                    <a:pt x="93" y="38"/>
                  </a:lnTo>
                  <a:lnTo>
                    <a:pt x="93" y="36"/>
                  </a:lnTo>
                  <a:lnTo>
                    <a:pt x="93" y="37"/>
                  </a:lnTo>
                  <a:lnTo>
                    <a:pt x="93" y="37"/>
                  </a:lnTo>
                  <a:lnTo>
                    <a:pt x="93" y="37"/>
                  </a:lnTo>
                  <a:lnTo>
                    <a:pt x="93" y="37"/>
                  </a:lnTo>
                  <a:lnTo>
                    <a:pt x="94" y="37"/>
                  </a:lnTo>
                  <a:lnTo>
                    <a:pt x="94" y="37"/>
                  </a:lnTo>
                  <a:lnTo>
                    <a:pt x="94" y="37"/>
                  </a:lnTo>
                  <a:lnTo>
                    <a:pt x="94" y="37"/>
                  </a:lnTo>
                  <a:lnTo>
                    <a:pt x="94" y="37"/>
                  </a:lnTo>
                  <a:lnTo>
                    <a:pt x="94" y="37"/>
                  </a:lnTo>
                  <a:lnTo>
                    <a:pt x="94" y="37"/>
                  </a:lnTo>
                  <a:lnTo>
                    <a:pt x="94" y="37"/>
                  </a:lnTo>
                  <a:lnTo>
                    <a:pt x="94" y="37"/>
                  </a:lnTo>
                  <a:lnTo>
                    <a:pt x="94" y="36"/>
                  </a:lnTo>
                  <a:lnTo>
                    <a:pt x="94" y="36"/>
                  </a:lnTo>
                  <a:lnTo>
                    <a:pt x="95" y="38"/>
                  </a:lnTo>
                  <a:lnTo>
                    <a:pt x="95" y="37"/>
                  </a:lnTo>
                  <a:lnTo>
                    <a:pt x="95" y="37"/>
                  </a:lnTo>
                  <a:lnTo>
                    <a:pt x="95" y="37"/>
                  </a:lnTo>
                  <a:lnTo>
                    <a:pt x="95" y="37"/>
                  </a:lnTo>
                  <a:lnTo>
                    <a:pt x="95" y="37"/>
                  </a:lnTo>
                  <a:lnTo>
                    <a:pt x="95" y="36"/>
                  </a:lnTo>
                  <a:lnTo>
                    <a:pt x="95" y="36"/>
                  </a:lnTo>
                  <a:lnTo>
                    <a:pt x="95" y="36"/>
                  </a:lnTo>
                  <a:lnTo>
                    <a:pt x="95" y="37"/>
                  </a:lnTo>
                  <a:lnTo>
                    <a:pt x="95" y="35"/>
                  </a:lnTo>
                  <a:lnTo>
                    <a:pt x="96" y="36"/>
                  </a:lnTo>
                  <a:lnTo>
                    <a:pt x="96" y="36"/>
                  </a:lnTo>
                  <a:lnTo>
                    <a:pt x="96" y="36"/>
                  </a:lnTo>
                  <a:lnTo>
                    <a:pt x="96" y="36"/>
                  </a:lnTo>
                  <a:lnTo>
                    <a:pt x="96" y="36"/>
                  </a:lnTo>
                  <a:lnTo>
                    <a:pt x="96" y="35"/>
                  </a:lnTo>
                  <a:lnTo>
                    <a:pt x="96" y="36"/>
                  </a:lnTo>
                  <a:lnTo>
                    <a:pt x="96" y="36"/>
                  </a:lnTo>
                  <a:lnTo>
                    <a:pt x="96" y="36"/>
                  </a:lnTo>
                  <a:lnTo>
                    <a:pt x="96" y="36"/>
                  </a:lnTo>
                  <a:lnTo>
                    <a:pt x="96" y="36"/>
                  </a:lnTo>
                  <a:lnTo>
                    <a:pt x="97" y="36"/>
                  </a:lnTo>
                  <a:lnTo>
                    <a:pt x="97" y="36"/>
                  </a:lnTo>
                  <a:lnTo>
                    <a:pt x="97" y="36"/>
                  </a:lnTo>
                  <a:lnTo>
                    <a:pt x="97" y="36"/>
                  </a:lnTo>
                  <a:lnTo>
                    <a:pt x="97" y="36"/>
                  </a:lnTo>
                  <a:lnTo>
                    <a:pt x="97" y="36"/>
                  </a:lnTo>
                  <a:lnTo>
                    <a:pt x="97" y="36"/>
                  </a:lnTo>
                  <a:lnTo>
                    <a:pt x="97" y="36"/>
                  </a:lnTo>
                  <a:lnTo>
                    <a:pt x="97" y="36"/>
                  </a:lnTo>
                  <a:lnTo>
                    <a:pt x="97" y="36"/>
                  </a:lnTo>
                  <a:lnTo>
                    <a:pt x="97" y="36"/>
                  </a:lnTo>
                  <a:lnTo>
                    <a:pt x="98" y="36"/>
                  </a:lnTo>
                  <a:lnTo>
                    <a:pt x="98" y="37"/>
                  </a:lnTo>
                  <a:lnTo>
                    <a:pt x="98" y="36"/>
                  </a:lnTo>
                  <a:lnTo>
                    <a:pt x="98" y="35"/>
                  </a:lnTo>
                  <a:lnTo>
                    <a:pt x="98" y="35"/>
                  </a:lnTo>
                  <a:lnTo>
                    <a:pt x="98" y="35"/>
                  </a:lnTo>
                  <a:lnTo>
                    <a:pt x="98" y="36"/>
                  </a:lnTo>
                  <a:lnTo>
                    <a:pt x="98" y="35"/>
                  </a:lnTo>
                  <a:lnTo>
                    <a:pt x="98" y="36"/>
                  </a:lnTo>
                  <a:lnTo>
                    <a:pt x="98" y="35"/>
                  </a:lnTo>
                  <a:lnTo>
                    <a:pt x="98" y="36"/>
                  </a:lnTo>
                  <a:lnTo>
                    <a:pt x="99" y="36"/>
                  </a:lnTo>
                  <a:lnTo>
                    <a:pt x="99" y="36"/>
                  </a:lnTo>
                  <a:lnTo>
                    <a:pt x="99" y="36"/>
                  </a:lnTo>
                  <a:lnTo>
                    <a:pt x="99" y="36"/>
                  </a:lnTo>
                  <a:lnTo>
                    <a:pt x="99" y="35"/>
                  </a:lnTo>
                  <a:lnTo>
                    <a:pt x="99" y="35"/>
                  </a:lnTo>
                  <a:lnTo>
                    <a:pt x="99" y="35"/>
                  </a:lnTo>
                  <a:lnTo>
                    <a:pt x="99" y="35"/>
                  </a:lnTo>
                  <a:lnTo>
                    <a:pt x="99" y="35"/>
                  </a:lnTo>
                  <a:lnTo>
                    <a:pt x="99" y="35"/>
                  </a:lnTo>
                  <a:lnTo>
                    <a:pt x="99" y="35"/>
                  </a:lnTo>
                  <a:lnTo>
                    <a:pt x="100" y="35"/>
                  </a:lnTo>
                  <a:lnTo>
                    <a:pt x="100" y="35"/>
                  </a:lnTo>
                  <a:lnTo>
                    <a:pt x="100" y="35"/>
                  </a:lnTo>
                  <a:lnTo>
                    <a:pt x="100" y="34"/>
                  </a:lnTo>
                  <a:lnTo>
                    <a:pt x="100" y="34"/>
                  </a:lnTo>
                  <a:lnTo>
                    <a:pt x="100" y="34"/>
                  </a:lnTo>
                  <a:lnTo>
                    <a:pt x="100" y="35"/>
                  </a:lnTo>
                  <a:lnTo>
                    <a:pt x="100" y="35"/>
                  </a:lnTo>
                  <a:lnTo>
                    <a:pt x="100" y="34"/>
                  </a:lnTo>
                  <a:lnTo>
                    <a:pt x="100" y="35"/>
                  </a:lnTo>
                  <a:lnTo>
                    <a:pt x="100" y="34"/>
                  </a:lnTo>
                  <a:lnTo>
                    <a:pt x="101" y="35"/>
                  </a:lnTo>
                  <a:lnTo>
                    <a:pt x="101" y="34"/>
                  </a:lnTo>
                  <a:lnTo>
                    <a:pt x="101" y="35"/>
                  </a:lnTo>
                  <a:lnTo>
                    <a:pt x="101" y="35"/>
                  </a:lnTo>
                  <a:lnTo>
                    <a:pt x="101" y="35"/>
                  </a:lnTo>
                  <a:lnTo>
                    <a:pt x="101" y="35"/>
                  </a:lnTo>
                  <a:lnTo>
                    <a:pt x="101" y="35"/>
                  </a:lnTo>
                  <a:lnTo>
                    <a:pt x="101" y="36"/>
                  </a:lnTo>
                  <a:lnTo>
                    <a:pt x="101" y="34"/>
                  </a:lnTo>
                  <a:lnTo>
                    <a:pt x="101" y="33"/>
                  </a:lnTo>
                  <a:lnTo>
                    <a:pt x="101" y="33"/>
                  </a:lnTo>
                  <a:lnTo>
                    <a:pt x="102" y="33"/>
                  </a:lnTo>
                  <a:lnTo>
                    <a:pt x="102" y="34"/>
                  </a:lnTo>
                  <a:lnTo>
                    <a:pt x="102" y="34"/>
                  </a:lnTo>
                  <a:lnTo>
                    <a:pt x="102" y="34"/>
                  </a:lnTo>
                  <a:lnTo>
                    <a:pt x="102" y="34"/>
                  </a:lnTo>
                  <a:lnTo>
                    <a:pt x="102" y="34"/>
                  </a:lnTo>
                  <a:lnTo>
                    <a:pt x="102" y="33"/>
                  </a:lnTo>
                  <a:lnTo>
                    <a:pt x="102" y="34"/>
                  </a:lnTo>
                  <a:lnTo>
                    <a:pt x="102" y="34"/>
                  </a:lnTo>
                  <a:lnTo>
                    <a:pt x="102" y="34"/>
                  </a:lnTo>
                  <a:lnTo>
                    <a:pt x="102" y="34"/>
                  </a:lnTo>
                  <a:lnTo>
                    <a:pt x="103" y="34"/>
                  </a:lnTo>
                  <a:lnTo>
                    <a:pt x="103" y="34"/>
                  </a:lnTo>
                  <a:lnTo>
                    <a:pt x="103" y="34"/>
                  </a:lnTo>
                  <a:lnTo>
                    <a:pt x="103" y="34"/>
                  </a:lnTo>
                  <a:lnTo>
                    <a:pt x="103" y="34"/>
                  </a:lnTo>
                  <a:lnTo>
                    <a:pt x="103" y="34"/>
                  </a:lnTo>
                  <a:lnTo>
                    <a:pt x="103" y="34"/>
                  </a:lnTo>
                  <a:lnTo>
                    <a:pt x="103" y="34"/>
                  </a:lnTo>
                  <a:lnTo>
                    <a:pt x="103" y="34"/>
                  </a:lnTo>
                  <a:lnTo>
                    <a:pt x="103" y="34"/>
                  </a:lnTo>
                  <a:lnTo>
                    <a:pt x="104" y="34"/>
                  </a:lnTo>
                  <a:lnTo>
                    <a:pt x="104" y="33"/>
                  </a:lnTo>
                  <a:lnTo>
                    <a:pt x="104" y="33"/>
                  </a:lnTo>
                  <a:lnTo>
                    <a:pt x="104" y="35"/>
                  </a:lnTo>
                  <a:lnTo>
                    <a:pt x="104" y="35"/>
                  </a:lnTo>
                  <a:lnTo>
                    <a:pt x="104" y="33"/>
                  </a:lnTo>
                  <a:lnTo>
                    <a:pt x="104" y="34"/>
                  </a:lnTo>
                  <a:lnTo>
                    <a:pt x="104" y="34"/>
                  </a:lnTo>
                  <a:lnTo>
                    <a:pt x="104" y="34"/>
                  </a:lnTo>
                  <a:lnTo>
                    <a:pt x="104" y="33"/>
                  </a:lnTo>
                  <a:lnTo>
                    <a:pt x="104" y="33"/>
                  </a:lnTo>
                  <a:lnTo>
                    <a:pt x="105" y="35"/>
                  </a:lnTo>
                  <a:lnTo>
                    <a:pt x="105" y="33"/>
                  </a:lnTo>
                  <a:lnTo>
                    <a:pt x="105" y="33"/>
                  </a:lnTo>
                  <a:lnTo>
                    <a:pt x="105" y="33"/>
                  </a:lnTo>
                  <a:lnTo>
                    <a:pt x="105" y="33"/>
                  </a:lnTo>
                  <a:lnTo>
                    <a:pt x="105" y="34"/>
                  </a:lnTo>
                  <a:lnTo>
                    <a:pt x="105" y="33"/>
                  </a:lnTo>
                  <a:lnTo>
                    <a:pt x="105" y="32"/>
                  </a:lnTo>
                  <a:lnTo>
                    <a:pt x="105" y="32"/>
                  </a:lnTo>
                  <a:lnTo>
                    <a:pt x="105" y="33"/>
                  </a:lnTo>
                  <a:lnTo>
                    <a:pt x="105" y="34"/>
                  </a:lnTo>
                  <a:lnTo>
                    <a:pt x="106" y="33"/>
                  </a:lnTo>
                  <a:lnTo>
                    <a:pt x="106" y="33"/>
                  </a:lnTo>
                  <a:lnTo>
                    <a:pt x="106" y="34"/>
                  </a:lnTo>
                  <a:lnTo>
                    <a:pt x="106" y="33"/>
                  </a:lnTo>
                  <a:lnTo>
                    <a:pt x="106" y="32"/>
                  </a:lnTo>
                  <a:lnTo>
                    <a:pt x="106" y="33"/>
                  </a:lnTo>
                  <a:lnTo>
                    <a:pt x="106" y="33"/>
                  </a:lnTo>
                  <a:lnTo>
                    <a:pt x="106" y="33"/>
                  </a:lnTo>
                  <a:lnTo>
                    <a:pt x="106" y="33"/>
                  </a:lnTo>
                  <a:lnTo>
                    <a:pt x="106" y="33"/>
                  </a:lnTo>
                  <a:lnTo>
                    <a:pt x="106" y="33"/>
                  </a:lnTo>
                  <a:lnTo>
                    <a:pt x="107" y="33"/>
                  </a:lnTo>
                  <a:lnTo>
                    <a:pt x="107" y="32"/>
                  </a:lnTo>
                  <a:lnTo>
                    <a:pt x="107" y="32"/>
                  </a:lnTo>
                  <a:lnTo>
                    <a:pt x="107" y="33"/>
                  </a:lnTo>
                  <a:lnTo>
                    <a:pt x="107" y="32"/>
                  </a:lnTo>
                  <a:lnTo>
                    <a:pt x="107" y="32"/>
                  </a:lnTo>
                  <a:lnTo>
                    <a:pt x="107" y="32"/>
                  </a:lnTo>
                  <a:lnTo>
                    <a:pt x="107" y="31"/>
                  </a:lnTo>
                  <a:lnTo>
                    <a:pt x="107" y="32"/>
                  </a:lnTo>
                  <a:lnTo>
                    <a:pt x="107" y="32"/>
                  </a:lnTo>
                  <a:lnTo>
                    <a:pt x="107" y="32"/>
                  </a:lnTo>
                  <a:lnTo>
                    <a:pt x="108" y="32"/>
                  </a:lnTo>
                  <a:lnTo>
                    <a:pt x="108" y="32"/>
                  </a:lnTo>
                  <a:lnTo>
                    <a:pt x="108" y="31"/>
                  </a:lnTo>
                  <a:lnTo>
                    <a:pt x="108" y="32"/>
                  </a:lnTo>
                  <a:lnTo>
                    <a:pt x="108" y="32"/>
                  </a:lnTo>
                  <a:lnTo>
                    <a:pt x="108" y="32"/>
                  </a:lnTo>
                  <a:lnTo>
                    <a:pt x="108" y="30"/>
                  </a:lnTo>
                  <a:lnTo>
                    <a:pt x="108" y="29"/>
                  </a:lnTo>
                  <a:lnTo>
                    <a:pt x="108" y="30"/>
                  </a:lnTo>
                  <a:lnTo>
                    <a:pt x="108" y="30"/>
                  </a:lnTo>
                  <a:lnTo>
                    <a:pt x="108" y="31"/>
                  </a:lnTo>
                  <a:lnTo>
                    <a:pt x="109" y="30"/>
                  </a:lnTo>
                  <a:lnTo>
                    <a:pt x="109" y="31"/>
                  </a:lnTo>
                  <a:lnTo>
                    <a:pt x="109" y="31"/>
                  </a:lnTo>
                  <a:lnTo>
                    <a:pt x="109" y="31"/>
                  </a:lnTo>
                  <a:lnTo>
                    <a:pt x="109" y="31"/>
                  </a:lnTo>
                  <a:lnTo>
                    <a:pt x="109" y="32"/>
                  </a:lnTo>
                  <a:lnTo>
                    <a:pt x="109" y="32"/>
                  </a:lnTo>
                  <a:lnTo>
                    <a:pt x="109" y="31"/>
                  </a:lnTo>
                  <a:lnTo>
                    <a:pt x="109" y="31"/>
                  </a:lnTo>
                  <a:lnTo>
                    <a:pt x="109" y="31"/>
                  </a:lnTo>
                  <a:lnTo>
                    <a:pt x="109" y="31"/>
                  </a:lnTo>
                  <a:lnTo>
                    <a:pt x="110" y="31"/>
                  </a:lnTo>
                  <a:lnTo>
                    <a:pt x="110" y="31"/>
                  </a:lnTo>
                  <a:lnTo>
                    <a:pt x="110" y="31"/>
                  </a:lnTo>
                  <a:lnTo>
                    <a:pt x="110" y="31"/>
                  </a:lnTo>
                  <a:lnTo>
                    <a:pt x="110" y="31"/>
                  </a:lnTo>
                  <a:lnTo>
                    <a:pt x="110" y="31"/>
                  </a:lnTo>
                  <a:lnTo>
                    <a:pt x="110" y="31"/>
                  </a:lnTo>
                  <a:lnTo>
                    <a:pt x="110" y="31"/>
                  </a:lnTo>
                  <a:lnTo>
                    <a:pt x="110" y="30"/>
                  </a:lnTo>
                  <a:lnTo>
                    <a:pt x="111" y="31"/>
                  </a:lnTo>
                  <a:lnTo>
                    <a:pt x="111" y="31"/>
                  </a:lnTo>
                  <a:lnTo>
                    <a:pt x="111" y="31"/>
                  </a:lnTo>
                  <a:lnTo>
                    <a:pt x="111" y="31"/>
                  </a:lnTo>
                  <a:lnTo>
                    <a:pt x="111" y="31"/>
                  </a:lnTo>
                  <a:lnTo>
                    <a:pt x="111" y="31"/>
                  </a:lnTo>
                  <a:lnTo>
                    <a:pt x="111" y="31"/>
                  </a:lnTo>
                  <a:lnTo>
                    <a:pt x="111" y="31"/>
                  </a:lnTo>
                  <a:lnTo>
                    <a:pt x="111" y="31"/>
                  </a:lnTo>
                  <a:lnTo>
                    <a:pt x="111" y="31"/>
                  </a:lnTo>
                  <a:lnTo>
                    <a:pt x="111" y="30"/>
                  </a:lnTo>
                  <a:lnTo>
                    <a:pt x="112" y="30"/>
                  </a:lnTo>
                  <a:lnTo>
                    <a:pt x="112" y="31"/>
                  </a:lnTo>
                  <a:lnTo>
                    <a:pt x="112" y="31"/>
                  </a:lnTo>
                  <a:lnTo>
                    <a:pt x="112" y="31"/>
                  </a:lnTo>
                  <a:lnTo>
                    <a:pt x="112" y="31"/>
                  </a:lnTo>
                  <a:lnTo>
                    <a:pt x="112" y="31"/>
                  </a:lnTo>
                  <a:lnTo>
                    <a:pt x="112" y="30"/>
                  </a:lnTo>
                  <a:lnTo>
                    <a:pt x="112" y="30"/>
                  </a:lnTo>
                  <a:lnTo>
                    <a:pt x="112" y="30"/>
                  </a:lnTo>
                  <a:lnTo>
                    <a:pt x="112" y="30"/>
                  </a:lnTo>
                  <a:lnTo>
                    <a:pt x="112" y="31"/>
                  </a:lnTo>
                  <a:lnTo>
                    <a:pt x="113" y="30"/>
                  </a:lnTo>
                  <a:lnTo>
                    <a:pt x="113" y="30"/>
                  </a:lnTo>
                  <a:lnTo>
                    <a:pt x="113" y="30"/>
                  </a:lnTo>
                  <a:lnTo>
                    <a:pt x="113" y="30"/>
                  </a:lnTo>
                  <a:lnTo>
                    <a:pt x="113" y="30"/>
                  </a:lnTo>
                  <a:lnTo>
                    <a:pt x="113" y="30"/>
                  </a:lnTo>
                  <a:lnTo>
                    <a:pt x="113" y="31"/>
                  </a:lnTo>
                  <a:lnTo>
                    <a:pt x="113" y="31"/>
                  </a:lnTo>
                  <a:lnTo>
                    <a:pt x="113" y="30"/>
                  </a:lnTo>
                  <a:lnTo>
                    <a:pt x="113" y="30"/>
                  </a:lnTo>
                  <a:lnTo>
                    <a:pt x="113" y="30"/>
                  </a:lnTo>
                  <a:lnTo>
                    <a:pt x="114" y="30"/>
                  </a:lnTo>
                  <a:lnTo>
                    <a:pt x="114" y="30"/>
                  </a:lnTo>
                  <a:lnTo>
                    <a:pt x="114" y="29"/>
                  </a:lnTo>
                  <a:lnTo>
                    <a:pt x="114" y="30"/>
                  </a:lnTo>
                  <a:lnTo>
                    <a:pt x="114" y="30"/>
                  </a:lnTo>
                  <a:lnTo>
                    <a:pt x="114" y="29"/>
                  </a:lnTo>
                  <a:lnTo>
                    <a:pt x="114" y="31"/>
                  </a:lnTo>
                  <a:lnTo>
                    <a:pt x="114" y="29"/>
                  </a:lnTo>
                  <a:lnTo>
                    <a:pt x="114" y="29"/>
                  </a:lnTo>
                  <a:lnTo>
                    <a:pt x="114" y="29"/>
                  </a:lnTo>
                  <a:lnTo>
                    <a:pt x="114" y="30"/>
                  </a:lnTo>
                  <a:lnTo>
                    <a:pt x="114" y="30"/>
                  </a:lnTo>
                  <a:lnTo>
                    <a:pt x="115" y="30"/>
                  </a:lnTo>
                  <a:lnTo>
                    <a:pt x="115" y="30"/>
                  </a:lnTo>
                  <a:lnTo>
                    <a:pt x="115" y="29"/>
                  </a:lnTo>
                  <a:lnTo>
                    <a:pt x="115" y="29"/>
                  </a:lnTo>
                  <a:lnTo>
                    <a:pt x="115" y="29"/>
                  </a:lnTo>
                  <a:lnTo>
                    <a:pt x="115" y="28"/>
                  </a:lnTo>
                  <a:lnTo>
                    <a:pt x="115" y="28"/>
                  </a:lnTo>
                  <a:lnTo>
                    <a:pt x="115" y="28"/>
                  </a:lnTo>
                  <a:lnTo>
                    <a:pt x="115" y="28"/>
                  </a:lnTo>
                  <a:lnTo>
                    <a:pt x="115" y="27"/>
                  </a:lnTo>
                  <a:lnTo>
                    <a:pt x="116" y="29"/>
                  </a:lnTo>
                  <a:lnTo>
                    <a:pt x="116" y="29"/>
                  </a:lnTo>
                  <a:lnTo>
                    <a:pt x="116" y="28"/>
                  </a:lnTo>
                  <a:lnTo>
                    <a:pt x="116" y="28"/>
                  </a:lnTo>
                  <a:lnTo>
                    <a:pt x="116" y="28"/>
                  </a:lnTo>
                  <a:lnTo>
                    <a:pt x="116" y="28"/>
                  </a:lnTo>
                  <a:lnTo>
                    <a:pt x="116" y="27"/>
                  </a:lnTo>
                  <a:lnTo>
                    <a:pt x="116" y="29"/>
                  </a:lnTo>
                  <a:lnTo>
                    <a:pt x="116" y="29"/>
                  </a:lnTo>
                  <a:lnTo>
                    <a:pt x="116" y="29"/>
                  </a:lnTo>
                  <a:lnTo>
                    <a:pt x="116" y="28"/>
                  </a:lnTo>
                  <a:lnTo>
                    <a:pt x="117" y="28"/>
                  </a:lnTo>
                  <a:lnTo>
                    <a:pt x="117" y="28"/>
                  </a:lnTo>
                  <a:lnTo>
                    <a:pt x="117" y="30"/>
                  </a:lnTo>
                  <a:lnTo>
                    <a:pt x="117" y="28"/>
                  </a:lnTo>
                  <a:lnTo>
                    <a:pt x="117" y="28"/>
                  </a:lnTo>
                  <a:lnTo>
                    <a:pt x="117" y="28"/>
                  </a:lnTo>
                  <a:lnTo>
                    <a:pt x="117" y="29"/>
                  </a:lnTo>
                  <a:lnTo>
                    <a:pt x="117" y="29"/>
                  </a:lnTo>
                  <a:lnTo>
                    <a:pt x="117" y="28"/>
                  </a:lnTo>
                  <a:lnTo>
                    <a:pt x="117" y="28"/>
                  </a:lnTo>
                  <a:lnTo>
                    <a:pt x="117" y="28"/>
                  </a:lnTo>
                  <a:lnTo>
                    <a:pt x="118" y="29"/>
                  </a:lnTo>
                  <a:lnTo>
                    <a:pt x="118" y="28"/>
                  </a:lnTo>
                  <a:lnTo>
                    <a:pt x="118" y="28"/>
                  </a:lnTo>
                  <a:lnTo>
                    <a:pt x="118" y="28"/>
                  </a:lnTo>
                  <a:lnTo>
                    <a:pt x="118" y="28"/>
                  </a:lnTo>
                  <a:lnTo>
                    <a:pt x="118" y="28"/>
                  </a:lnTo>
                  <a:lnTo>
                    <a:pt x="118" y="27"/>
                  </a:lnTo>
                  <a:lnTo>
                    <a:pt x="118" y="27"/>
                  </a:lnTo>
                  <a:lnTo>
                    <a:pt x="118" y="27"/>
                  </a:lnTo>
                  <a:lnTo>
                    <a:pt x="118" y="27"/>
                  </a:lnTo>
                  <a:lnTo>
                    <a:pt x="118" y="27"/>
                  </a:lnTo>
                  <a:lnTo>
                    <a:pt x="119" y="29"/>
                  </a:lnTo>
                  <a:lnTo>
                    <a:pt x="119" y="27"/>
                  </a:lnTo>
                  <a:lnTo>
                    <a:pt x="119" y="27"/>
                  </a:lnTo>
                  <a:lnTo>
                    <a:pt x="119" y="27"/>
                  </a:lnTo>
                  <a:lnTo>
                    <a:pt x="119" y="27"/>
                  </a:lnTo>
                  <a:lnTo>
                    <a:pt x="119" y="26"/>
                  </a:lnTo>
                  <a:lnTo>
                    <a:pt x="119" y="27"/>
                  </a:lnTo>
                  <a:lnTo>
                    <a:pt x="119" y="27"/>
                  </a:lnTo>
                  <a:lnTo>
                    <a:pt x="119" y="28"/>
                  </a:lnTo>
                  <a:lnTo>
                    <a:pt x="119" y="26"/>
                  </a:lnTo>
                  <a:lnTo>
                    <a:pt x="119" y="26"/>
                  </a:lnTo>
                  <a:lnTo>
                    <a:pt x="120" y="26"/>
                  </a:lnTo>
                  <a:lnTo>
                    <a:pt x="120" y="27"/>
                  </a:lnTo>
                  <a:lnTo>
                    <a:pt x="120" y="27"/>
                  </a:lnTo>
                  <a:lnTo>
                    <a:pt x="120" y="26"/>
                  </a:lnTo>
                  <a:lnTo>
                    <a:pt x="120" y="27"/>
                  </a:lnTo>
                  <a:lnTo>
                    <a:pt x="120" y="26"/>
                  </a:lnTo>
                  <a:lnTo>
                    <a:pt x="120" y="26"/>
                  </a:lnTo>
                  <a:lnTo>
                    <a:pt x="120" y="28"/>
                  </a:lnTo>
                  <a:lnTo>
                    <a:pt x="120" y="27"/>
                  </a:lnTo>
                  <a:lnTo>
                    <a:pt x="120" y="27"/>
                  </a:lnTo>
                  <a:lnTo>
                    <a:pt x="120" y="27"/>
                  </a:lnTo>
                  <a:lnTo>
                    <a:pt x="121" y="26"/>
                  </a:lnTo>
                  <a:lnTo>
                    <a:pt x="121" y="26"/>
                  </a:lnTo>
                  <a:lnTo>
                    <a:pt x="121" y="26"/>
                  </a:lnTo>
                  <a:lnTo>
                    <a:pt x="121" y="26"/>
                  </a:lnTo>
                  <a:lnTo>
                    <a:pt x="121" y="27"/>
                  </a:lnTo>
                  <a:lnTo>
                    <a:pt x="121" y="26"/>
                  </a:lnTo>
                  <a:lnTo>
                    <a:pt x="121" y="26"/>
                  </a:lnTo>
                  <a:lnTo>
                    <a:pt x="121" y="26"/>
                  </a:lnTo>
                  <a:lnTo>
                    <a:pt x="121" y="27"/>
                  </a:lnTo>
                  <a:lnTo>
                    <a:pt x="121" y="25"/>
                  </a:lnTo>
                  <a:lnTo>
                    <a:pt x="121" y="27"/>
                  </a:lnTo>
                  <a:lnTo>
                    <a:pt x="122" y="27"/>
                  </a:lnTo>
                  <a:lnTo>
                    <a:pt x="122" y="26"/>
                  </a:lnTo>
                  <a:lnTo>
                    <a:pt x="122" y="27"/>
                  </a:lnTo>
                  <a:lnTo>
                    <a:pt x="122" y="26"/>
                  </a:lnTo>
                  <a:lnTo>
                    <a:pt x="122" y="26"/>
                  </a:lnTo>
                  <a:lnTo>
                    <a:pt x="122" y="27"/>
                  </a:lnTo>
                  <a:lnTo>
                    <a:pt x="122" y="26"/>
                  </a:lnTo>
                  <a:lnTo>
                    <a:pt x="122" y="26"/>
                  </a:lnTo>
                  <a:lnTo>
                    <a:pt x="122" y="26"/>
                  </a:lnTo>
                  <a:lnTo>
                    <a:pt x="122" y="26"/>
                  </a:lnTo>
                  <a:lnTo>
                    <a:pt x="122" y="26"/>
                  </a:lnTo>
                  <a:lnTo>
                    <a:pt x="123" y="26"/>
                  </a:lnTo>
                  <a:lnTo>
                    <a:pt x="123" y="26"/>
                  </a:lnTo>
                  <a:lnTo>
                    <a:pt x="123" y="25"/>
                  </a:lnTo>
                  <a:lnTo>
                    <a:pt x="123" y="26"/>
                  </a:lnTo>
                  <a:lnTo>
                    <a:pt x="123" y="26"/>
                  </a:lnTo>
                  <a:lnTo>
                    <a:pt x="123" y="26"/>
                  </a:lnTo>
                  <a:lnTo>
                    <a:pt x="123" y="25"/>
                  </a:lnTo>
                  <a:lnTo>
                    <a:pt x="123" y="26"/>
                  </a:lnTo>
                  <a:lnTo>
                    <a:pt x="123" y="26"/>
                  </a:lnTo>
                  <a:lnTo>
                    <a:pt x="123" y="23"/>
                  </a:lnTo>
                  <a:lnTo>
                    <a:pt x="124" y="24"/>
                  </a:lnTo>
                  <a:lnTo>
                    <a:pt x="124" y="25"/>
                  </a:lnTo>
                  <a:lnTo>
                    <a:pt x="124" y="25"/>
                  </a:lnTo>
                  <a:lnTo>
                    <a:pt x="124" y="25"/>
                  </a:lnTo>
                  <a:lnTo>
                    <a:pt x="124" y="26"/>
                  </a:lnTo>
                  <a:lnTo>
                    <a:pt x="124" y="26"/>
                  </a:lnTo>
                  <a:lnTo>
                    <a:pt x="124" y="25"/>
                  </a:lnTo>
                  <a:lnTo>
                    <a:pt x="124" y="26"/>
                  </a:lnTo>
                  <a:lnTo>
                    <a:pt x="124" y="25"/>
                  </a:lnTo>
                  <a:lnTo>
                    <a:pt x="124" y="25"/>
                  </a:lnTo>
                  <a:lnTo>
                    <a:pt x="124" y="25"/>
                  </a:lnTo>
                  <a:lnTo>
                    <a:pt x="125" y="25"/>
                  </a:lnTo>
                  <a:lnTo>
                    <a:pt x="125" y="26"/>
                  </a:lnTo>
                  <a:lnTo>
                    <a:pt x="125" y="24"/>
                  </a:lnTo>
                  <a:lnTo>
                    <a:pt x="125" y="25"/>
                  </a:lnTo>
                  <a:lnTo>
                    <a:pt x="125" y="24"/>
                  </a:lnTo>
                  <a:lnTo>
                    <a:pt x="125" y="24"/>
                  </a:lnTo>
                  <a:lnTo>
                    <a:pt x="125" y="24"/>
                  </a:lnTo>
                  <a:lnTo>
                    <a:pt x="125" y="24"/>
                  </a:lnTo>
                  <a:lnTo>
                    <a:pt x="125" y="25"/>
                  </a:lnTo>
                  <a:lnTo>
                    <a:pt x="125" y="25"/>
                  </a:lnTo>
                  <a:lnTo>
                    <a:pt x="125" y="24"/>
                  </a:lnTo>
                  <a:lnTo>
                    <a:pt x="126" y="24"/>
                  </a:lnTo>
                  <a:lnTo>
                    <a:pt x="126" y="24"/>
                  </a:lnTo>
                  <a:lnTo>
                    <a:pt x="126" y="24"/>
                  </a:lnTo>
                  <a:lnTo>
                    <a:pt x="126" y="24"/>
                  </a:lnTo>
                  <a:lnTo>
                    <a:pt x="126" y="24"/>
                  </a:lnTo>
                  <a:lnTo>
                    <a:pt x="126" y="25"/>
                  </a:lnTo>
                  <a:lnTo>
                    <a:pt x="126" y="24"/>
                  </a:lnTo>
                  <a:lnTo>
                    <a:pt x="126" y="24"/>
                  </a:lnTo>
                  <a:lnTo>
                    <a:pt x="126" y="24"/>
                  </a:lnTo>
                  <a:lnTo>
                    <a:pt x="126" y="23"/>
                  </a:lnTo>
                  <a:lnTo>
                    <a:pt x="126" y="23"/>
                  </a:lnTo>
                  <a:lnTo>
                    <a:pt x="127" y="24"/>
                  </a:lnTo>
                  <a:lnTo>
                    <a:pt x="127" y="23"/>
                  </a:lnTo>
                  <a:lnTo>
                    <a:pt x="127" y="24"/>
                  </a:lnTo>
                  <a:lnTo>
                    <a:pt x="127" y="24"/>
                  </a:lnTo>
                  <a:lnTo>
                    <a:pt x="127" y="24"/>
                  </a:lnTo>
                  <a:lnTo>
                    <a:pt x="127" y="23"/>
                  </a:lnTo>
                  <a:lnTo>
                    <a:pt x="127" y="24"/>
                  </a:lnTo>
                  <a:lnTo>
                    <a:pt x="127" y="25"/>
                  </a:lnTo>
                  <a:lnTo>
                    <a:pt x="127" y="24"/>
                  </a:lnTo>
                  <a:lnTo>
                    <a:pt x="127" y="24"/>
                  </a:lnTo>
                  <a:lnTo>
                    <a:pt x="127" y="25"/>
                  </a:lnTo>
                  <a:lnTo>
                    <a:pt x="128" y="24"/>
                  </a:lnTo>
                  <a:lnTo>
                    <a:pt x="128" y="24"/>
                  </a:lnTo>
                  <a:lnTo>
                    <a:pt x="128" y="23"/>
                  </a:lnTo>
                  <a:lnTo>
                    <a:pt x="128" y="25"/>
                  </a:lnTo>
                  <a:lnTo>
                    <a:pt x="128" y="23"/>
                  </a:lnTo>
                  <a:lnTo>
                    <a:pt x="128" y="23"/>
                  </a:lnTo>
                  <a:lnTo>
                    <a:pt x="128" y="23"/>
                  </a:lnTo>
                  <a:lnTo>
                    <a:pt x="128" y="23"/>
                  </a:lnTo>
                  <a:lnTo>
                    <a:pt x="128" y="22"/>
                  </a:lnTo>
                  <a:lnTo>
                    <a:pt x="128" y="23"/>
                  </a:lnTo>
                  <a:lnTo>
                    <a:pt x="128" y="23"/>
                  </a:lnTo>
                  <a:lnTo>
                    <a:pt x="129" y="23"/>
                  </a:lnTo>
                  <a:lnTo>
                    <a:pt x="129" y="23"/>
                  </a:lnTo>
                  <a:lnTo>
                    <a:pt x="129" y="23"/>
                  </a:lnTo>
                  <a:lnTo>
                    <a:pt x="129" y="24"/>
                  </a:lnTo>
                  <a:lnTo>
                    <a:pt x="129" y="23"/>
                  </a:lnTo>
                  <a:lnTo>
                    <a:pt x="129" y="23"/>
                  </a:lnTo>
                  <a:lnTo>
                    <a:pt x="129" y="23"/>
                  </a:lnTo>
                  <a:lnTo>
                    <a:pt x="129" y="23"/>
                  </a:lnTo>
                  <a:lnTo>
                    <a:pt x="129" y="23"/>
                  </a:lnTo>
                  <a:lnTo>
                    <a:pt x="129" y="23"/>
                  </a:lnTo>
                  <a:lnTo>
                    <a:pt x="129" y="23"/>
                  </a:lnTo>
                  <a:lnTo>
                    <a:pt x="130" y="22"/>
                  </a:lnTo>
                  <a:lnTo>
                    <a:pt x="130" y="23"/>
                  </a:lnTo>
                  <a:lnTo>
                    <a:pt x="130" y="23"/>
                  </a:lnTo>
                  <a:lnTo>
                    <a:pt x="130" y="23"/>
                  </a:lnTo>
                  <a:lnTo>
                    <a:pt x="130" y="23"/>
                  </a:lnTo>
                  <a:lnTo>
                    <a:pt x="130" y="23"/>
                  </a:lnTo>
                  <a:lnTo>
                    <a:pt x="130" y="24"/>
                  </a:lnTo>
                  <a:lnTo>
                    <a:pt x="130" y="23"/>
                  </a:lnTo>
                  <a:lnTo>
                    <a:pt x="130" y="23"/>
                  </a:lnTo>
                  <a:lnTo>
                    <a:pt x="130" y="23"/>
                  </a:lnTo>
                  <a:lnTo>
                    <a:pt x="130" y="23"/>
                  </a:lnTo>
                  <a:lnTo>
                    <a:pt x="131" y="23"/>
                  </a:lnTo>
                  <a:lnTo>
                    <a:pt x="131" y="23"/>
                  </a:lnTo>
                  <a:lnTo>
                    <a:pt x="131" y="22"/>
                  </a:lnTo>
                  <a:lnTo>
                    <a:pt x="131" y="21"/>
                  </a:lnTo>
                  <a:lnTo>
                    <a:pt x="131" y="22"/>
                  </a:lnTo>
                  <a:lnTo>
                    <a:pt x="131" y="24"/>
                  </a:lnTo>
                  <a:lnTo>
                    <a:pt x="131" y="23"/>
                  </a:lnTo>
                  <a:lnTo>
                    <a:pt x="131" y="23"/>
                  </a:lnTo>
                  <a:lnTo>
                    <a:pt x="131" y="23"/>
                  </a:lnTo>
                  <a:lnTo>
                    <a:pt x="131" y="23"/>
                  </a:lnTo>
                  <a:lnTo>
                    <a:pt x="131" y="23"/>
                  </a:lnTo>
                  <a:lnTo>
                    <a:pt x="132" y="23"/>
                  </a:lnTo>
                  <a:lnTo>
                    <a:pt x="132" y="22"/>
                  </a:lnTo>
                  <a:lnTo>
                    <a:pt x="132" y="22"/>
                  </a:lnTo>
                  <a:lnTo>
                    <a:pt x="132" y="22"/>
                  </a:lnTo>
                  <a:lnTo>
                    <a:pt x="132" y="22"/>
                  </a:lnTo>
                  <a:lnTo>
                    <a:pt x="132" y="22"/>
                  </a:lnTo>
                  <a:lnTo>
                    <a:pt x="132" y="22"/>
                  </a:lnTo>
                  <a:lnTo>
                    <a:pt x="132" y="22"/>
                  </a:lnTo>
                  <a:lnTo>
                    <a:pt x="132" y="22"/>
                  </a:lnTo>
                  <a:lnTo>
                    <a:pt x="132" y="22"/>
                  </a:lnTo>
                  <a:lnTo>
                    <a:pt x="132" y="23"/>
                  </a:lnTo>
                  <a:lnTo>
                    <a:pt x="133" y="22"/>
                  </a:lnTo>
                  <a:lnTo>
                    <a:pt x="133" y="22"/>
                  </a:lnTo>
                  <a:lnTo>
                    <a:pt x="133" y="21"/>
                  </a:lnTo>
                  <a:lnTo>
                    <a:pt x="133" y="22"/>
                  </a:lnTo>
                  <a:lnTo>
                    <a:pt x="133" y="22"/>
                  </a:lnTo>
                  <a:lnTo>
                    <a:pt x="133" y="22"/>
                  </a:lnTo>
                  <a:lnTo>
                    <a:pt x="133" y="21"/>
                  </a:lnTo>
                  <a:lnTo>
                    <a:pt x="133" y="21"/>
                  </a:lnTo>
                  <a:lnTo>
                    <a:pt x="133" y="22"/>
                  </a:lnTo>
                  <a:lnTo>
                    <a:pt x="133" y="23"/>
                  </a:lnTo>
                  <a:lnTo>
                    <a:pt x="134" y="21"/>
                  </a:lnTo>
                  <a:lnTo>
                    <a:pt x="134" y="21"/>
                  </a:lnTo>
                  <a:lnTo>
                    <a:pt x="134" y="21"/>
                  </a:lnTo>
                  <a:lnTo>
                    <a:pt x="134" y="21"/>
                  </a:lnTo>
                  <a:lnTo>
                    <a:pt x="134" y="22"/>
                  </a:lnTo>
                  <a:lnTo>
                    <a:pt x="134" y="21"/>
                  </a:lnTo>
                  <a:lnTo>
                    <a:pt x="134" y="21"/>
                  </a:lnTo>
                  <a:lnTo>
                    <a:pt x="134" y="21"/>
                  </a:lnTo>
                  <a:lnTo>
                    <a:pt x="134" y="21"/>
                  </a:lnTo>
                  <a:lnTo>
                    <a:pt x="134" y="21"/>
                  </a:lnTo>
                  <a:lnTo>
                    <a:pt x="134" y="21"/>
                  </a:lnTo>
                  <a:lnTo>
                    <a:pt x="135" y="20"/>
                  </a:lnTo>
                  <a:lnTo>
                    <a:pt x="135" y="21"/>
                  </a:lnTo>
                  <a:lnTo>
                    <a:pt x="135" y="21"/>
                  </a:lnTo>
                  <a:lnTo>
                    <a:pt x="135" y="21"/>
                  </a:lnTo>
                  <a:lnTo>
                    <a:pt x="135" y="21"/>
                  </a:lnTo>
                  <a:lnTo>
                    <a:pt x="135" y="22"/>
                  </a:lnTo>
                  <a:lnTo>
                    <a:pt x="135" y="20"/>
                  </a:lnTo>
                  <a:lnTo>
                    <a:pt x="135" y="20"/>
                  </a:lnTo>
                  <a:lnTo>
                    <a:pt x="135" y="20"/>
                  </a:lnTo>
                  <a:lnTo>
                    <a:pt x="135" y="20"/>
                  </a:lnTo>
                  <a:lnTo>
                    <a:pt x="135" y="20"/>
                  </a:lnTo>
                  <a:lnTo>
                    <a:pt x="136" y="20"/>
                  </a:lnTo>
                  <a:lnTo>
                    <a:pt x="136" y="20"/>
                  </a:lnTo>
                  <a:lnTo>
                    <a:pt x="136" y="20"/>
                  </a:lnTo>
                  <a:lnTo>
                    <a:pt x="136" y="20"/>
                  </a:lnTo>
                  <a:lnTo>
                    <a:pt x="136" y="20"/>
                  </a:lnTo>
                  <a:lnTo>
                    <a:pt x="136" y="20"/>
                  </a:lnTo>
                  <a:lnTo>
                    <a:pt x="136" y="21"/>
                  </a:lnTo>
                  <a:lnTo>
                    <a:pt x="136" y="20"/>
                  </a:lnTo>
                  <a:lnTo>
                    <a:pt x="136" y="20"/>
                  </a:lnTo>
                  <a:lnTo>
                    <a:pt x="136" y="19"/>
                  </a:lnTo>
                  <a:lnTo>
                    <a:pt x="136" y="21"/>
                  </a:lnTo>
                  <a:lnTo>
                    <a:pt x="137" y="19"/>
                  </a:lnTo>
                  <a:lnTo>
                    <a:pt x="137" y="20"/>
                  </a:lnTo>
                  <a:lnTo>
                    <a:pt x="137" y="20"/>
                  </a:lnTo>
                  <a:lnTo>
                    <a:pt x="137" y="20"/>
                  </a:lnTo>
                  <a:lnTo>
                    <a:pt x="137" y="20"/>
                  </a:lnTo>
                  <a:lnTo>
                    <a:pt x="137" y="20"/>
                  </a:lnTo>
                  <a:lnTo>
                    <a:pt x="137" y="21"/>
                  </a:lnTo>
                  <a:lnTo>
                    <a:pt x="137" y="20"/>
                  </a:lnTo>
                  <a:lnTo>
                    <a:pt x="137" y="21"/>
                  </a:lnTo>
                  <a:lnTo>
                    <a:pt x="137" y="21"/>
                  </a:lnTo>
                  <a:lnTo>
                    <a:pt x="137" y="21"/>
                  </a:lnTo>
                  <a:lnTo>
                    <a:pt x="138" y="20"/>
                  </a:lnTo>
                  <a:lnTo>
                    <a:pt x="138" y="21"/>
                  </a:lnTo>
                  <a:lnTo>
                    <a:pt x="138" y="21"/>
                  </a:lnTo>
                  <a:lnTo>
                    <a:pt x="138" y="21"/>
                  </a:lnTo>
                  <a:lnTo>
                    <a:pt x="138" y="20"/>
                  </a:lnTo>
                  <a:lnTo>
                    <a:pt x="138" y="20"/>
                  </a:lnTo>
                  <a:lnTo>
                    <a:pt x="138" y="21"/>
                  </a:lnTo>
                  <a:lnTo>
                    <a:pt x="138" y="20"/>
                  </a:lnTo>
                  <a:lnTo>
                    <a:pt x="138" y="20"/>
                  </a:lnTo>
                  <a:lnTo>
                    <a:pt x="138" y="21"/>
                  </a:lnTo>
                  <a:lnTo>
                    <a:pt x="139" y="22"/>
                  </a:lnTo>
                  <a:lnTo>
                    <a:pt x="139" y="20"/>
                  </a:lnTo>
                  <a:lnTo>
                    <a:pt x="139" y="20"/>
                  </a:lnTo>
                  <a:lnTo>
                    <a:pt x="139" y="21"/>
                  </a:lnTo>
                  <a:lnTo>
                    <a:pt x="139" y="20"/>
                  </a:lnTo>
                  <a:lnTo>
                    <a:pt x="139" y="20"/>
                  </a:lnTo>
                  <a:lnTo>
                    <a:pt x="139" y="22"/>
                  </a:lnTo>
                  <a:lnTo>
                    <a:pt x="139" y="21"/>
                  </a:lnTo>
                  <a:lnTo>
                    <a:pt x="139" y="20"/>
                  </a:lnTo>
                  <a:lnTo>
                    <a:pt x="139" y="19"/>
                  </a:lnTo>
                  <a:lnTo>
                    <a:pt x="139" y="20"/>
                  </a:lnTo>
                  <a:lnTo>
                    <a:pt x="140" y="20"/>
                  </a:lnTo>
                  <a:lnTo>
                    <a:pt x="140" y="19"/>
                  </a:lnTo>
                  <a:lnTo>
                    <a:pt x="140" y="20"/>
                  </a:lnTo>
                  <a:lnTo>
                    <a:pt x="140" y="20"/>
                  </a:lnTo>
                  <a:lnTo>
                    <a:pt x="140" y="20"/>
                  </a:lnTo>
                  <a:lnTo>
                    <a:pt x="140" y="20"/>
                  </a:lnTo>
                  <a:lnTo>
                    <a:pt x="140" y="20"/>
                  </a:lnTo>
                  <a:lnTo>
                    <a:pt x="140" y="20"/>
                  </a:lnTo>
                  <a:lnTo>
                    <a:pt x="140" y="20"/>
                  </a:lnTo>
                  <a:lnTo>
                    <a:pt x="140" y="20"/>
                  </a:lnTo>
                  <a:lnTo>
                    <a:pt x="140" y="20"/>
                  </a:lnTo>
                  <a:lnTo>
                    <a:pt x="141" y="20"/>
                  </a:lnTo>
                  <a:lnTo>
                    <a:pt x="141" y="20"/>
                  </a:lnTo>
                  <a:lnTo>
                    <a:pt x="141" y="20"/>
                  </a:lnTo>
                  <a:lnTo>
                    <a:pt x="141" y="19"/>
                  </a:lnTo>
                  <a:lnTo>
                    <a:pt x="141" y="20"/>
                  </a:lnTo>
                  <a:lnTo>
                    <a:pt x="141" y="21"/>
                  </a:lnTo>
                  <a:lnTo>
                    <a:pt x="141" y="19"/>
                  </a:lnTo>
                  <a:lnTo>
                    <a:pt x="141" y="19"/>
                  </a:lnTo>
                  <a:lnTo>
                    <a:pt x="141" y="19"/>
                  </a:lnTo>
                  <a:lnTo>
                    <a:pt x="141" y="19"/>
                  </a:lnTo>
                  <a:lnTo>
                    <a:pt x="141" y="19"/>
                  </a:lnTo>
                  <a:lnTo>
                    <a:pt x="142" y="20"/>
                  </a:lnTo>
                  <a:lnTo>
                    <a:pt x="142" y="19"/>
                  </a:lnTo>
                  <a:lnTo>
                    <a:pt x="142" y="19"/>
                  </a:lnTo>
                  <a:lnTo>
                    <a:pt x="142" y="19"/>
                  </a:lnTo>
                  <a:lnTo>
                    <a:pt x="142" y="19"/>
                  </a:lnTo>
                  <a:lnTo>
                    <a:pt x="142" y="19"/>
                  </a:lnTo>
                  <a:lnTo>
                    <a:pt x="142" y="19"/>
                  </a:lnTo>
                  <a:lnTo>
                    <a:pt x="142" y="19"/>
                  </a:lnTo>
                  <a:lnTo>
                    <a:pt x="142" y="18"/>
                  </a:lnTo>
                  <a:lnTo>
                    <a:pt x="142" y="19"/>
                  </a:lnTo>
                  <a:lnTo>
                    <a:pt x="142" y="18"/>
                  </a:lnTo>
                  <a:lnTo>
                    <a:pt x="143" y="19"/>
                  </a:lnTo>
                  <a:lnTo>
                    <a:pt x="143" y="18"/>
                  </a:lnTo>
                  <a:lnTo>
                    <a:pt x="143" y="18"/>
                  </a:lnTo>
                  <a:lnTo>
                    <a:pt x="143" y="19"/>
                  </a:lnTo>
                  <a:lnTo>
                    <a:pt x="143" y="18"/>
                  </a:lnTo>
                  <a:lnTo>
                    <a:pt x="143" y="18"/>
                  </a:lnTo>
                  <a:lnTo>
                    <a:pt x="143" y="18"/>
                  </a:lnTo>
                  <a:lnTo>
                    <a:pt x="143" y="18"/>
                  </a:lnTo>
                  <a:lnTo>
                    <a:pt x="143" y="18"/>
                  </a:lnTo>
                  <a:lnTo>
                    <a:pt x="143" y="18"/>
                  </a:lnTo>
                  <a:lnTo>
                    <a:pt x="143" y="18"/>
                  </a:lnTo>
                  <a:lnTo>
                    <a:pt x="144" y="18"/>
                  </a:lnTo>
                  <a:lnTo>
                    <a:pt x="144" y="18"/>
                  </a:lnTo>
                  <a:lnTo>
                    <a:pt x="144" y="17"/>
                  </a:lnTo>
                  <a:lnTo>
                    <a:pt x="144" y="18"/>
                  </a:lnTo>
                  <a:lnTo>
                    <a:pt x="144" y="17"/>
                  </a:lnTo>
                  <a:lnTo>
                    <a:pt x="144" y="17"/>
                  </a:lnTo>
                  <a:lnTo>
                    <a:pt x="144" y="19"/>
                  </a:lnTo>
                  <a:lnTo>
                    <a:pt x="144" y="19"/>
                  </a:lnTo>
                  <a:lnTo>
                    <a:pt x="144" y="18"/>
                  </a:lnTo>
                  <a:lnTo>
                    <a:pt x="144" y="18"/>
                  </a:lnTo>
                  <a:lnTo>
                    <a:pt x="144" y="17"/>
                  </a:lnTo>
                  <a:lnTo>
                    <a:pt x="145" y="18"/>
                  </a:lnTo>
                  <a:lnTo>
                    <a:pt x="145" y="18"/>
                  </a:lnTo>
                  <a:lnTo>
                    <a:pt x="145" y="18"/>
                  </a:lnTo>
                  <a:lnTo>
                    <a:pt x="145" y="19"/>
                  </a:lnTo>
                  <a:lnTo>
                    <a:pt x="145" y="18"/>
                  </a:lnTo>
                  <a:lnTo>
                    <a:pt x="145" y="17"/>
                  </a:lnTo>
                  <a:lnTo>
                    <a:pt x="145" y="16"/>
                  </a:lnTo>
                  <a:lnTo>
                    <a:pt x="145" y="17"/>
                  </a:lnTo>
                  <a:lnTo>
                    <a:pt x="145" y="16"/>
                  </a:lnTo>
                  <a:lnTo>
                    <a:pt x="145" y="17"/>
                  </a:lnTo>
                  <a:lnTo>
                    <a:pt x="145" y="16"/>
                  </a:lnTo>
                  <a:lnTo>
                    <a:pt x="146" y="16"/>
                  </a:lnTo>
                  <a:lnTo>
                    <a:pt x="146" y="16"/>
                  </a:lnTo>
                  <a:lnTo>
                    <a:pt x="146" y="16"/>
                  </a:lnTo>
                  <a:lnTo>
                    <a:pt x="146" y="17"/>
                  </a:lnTo>
                  <a:lnTo>
                    <a:pt x="146" y="16"/>
                  </a:lnTo>
                  <a:lnTo>
                    <a:pt x="146" y="17"/>
                  </a:lnTo>
                  <a:lnTo>
                    <a:pt x="146" y="17"/>
                  </a:lnTo>
                  <a:lnTo>
                    <a:pt x="146" y="16"/>
                  </a:lnTo>
                  <a:lnTo>
                    <a:pt x="146" y="17"/>
                  </a:lnTo>
                  <a:lnTo>
                    <a:pt x="146" y="16"/>
                  </a:lnTo>
                  <a:lnTo>
                    <a:pt x="146" y="16"/>
                  </a:lnTo>
                  <a:lnTo>
                    <a:pt x="147" y="16"/>
                  </a:lnTo>
                  <a:lnTo>
                    <a:pt x="147" y="16"/>
                  </a:lnTo>
                  <a:lnTo>
                    <a:pt x="147" y="16"/>
                  </a:lnTo>
                  <a:lnTo>
                    <a:pt x="147" y="16"/>
                  </a:lnTo>
                  <a:lnTo>
                    <a:pt x="147" y="16"/>
                  </a:lnTo>
                  <a:lnTo>
                    <a:pt x="147" y="16"/>
                  </a:lnTo>
                  <a:lnTo>
                    <a:pt x="147" y="16"/>
                  </a:lnTo>
                  <a:lnTo>
                    <a:pt x="147" y="16"/>
                  </a:lnTo>
                  <a:lnTo>
                    <a:pt x="147" y="16"/>
                  </a:lnTo>
                  <a:lnTo>
                    <a:pt x="147" y="16"/>
                  </a:lnTo>
                  <a:lnTo>
                    <a:pt x="147" y="16"/>
                  </a:lnTo>
                  <a:lnTo>
                    <a:pt x="148" y="16"/>
                  </a:lnTo>
                  <a:lnTo>
                    <a:pt x="148" y="16"/>
                  </a:lnTo>
                  <a:lnTo>
                    <a:pt x="148" y="16"/>
                  </a:lnTo>
                  <a:lnTo>
                    <a:pt x="148" y="16"/>
                  </a:lnTo>
                  <a:lnTo>
                    <a:pt x="148" y="17"/>
                  </a:lnTo>
                  <a:lnTo>
                    <a:pt x="148" y="16"/>
                  </a:lnTo>
                  <a:lnTo>
                    <a:pt x="148" y="16"/>
                  </a:lnTo>
                  <a:lnTo>
                    <a:pt x="148" y="15"/>
                  </a:lnTo>
                  <a:lnTo>
                    <a:pt x="148" y="16"/>
                  </a:lnTo>
                  <a:lnTo>
                    <a:pt x="148" y="16"/>
                  </a:lnTo>
                  <a:lnTo>
                    <a:pt x="148" y="16"/>
                  </a:lnTo>
                  <a:lnTo>
                    <a:pt x="149" y="16"/>
                  </a:lnTo>
                  <a:lnTo>
                    <a:pt x="149" y="17"/>
                  </a:lnTo>
                  <a:lnTo>
                    <a:pt x="149" y="16"/>
                  </a:lnTo>
                  <a:lnTo>
                    <a:pt x="149" y="16"/>
                  </a:lnTo>
                  <a:lnTo>
                    <a:pt x="149" y="16"/>
                  </a:lnTo>
                  <a:lnTo>
                    <a:pt x="149" y="16"/>
                  </a:lnTo>
                  <a:lnTo>
                    <a:pt x="149" y="16"/>
                  </a:lnTo>
                  <a:lnTo>
                    <a:pt x="149" y="16"/>
                  </a:lnTo>
                  <a:lnTo>
                    <a:pt x="149" y="16"/>
                  </a:lnTo>
                  <a:lnTo>
                    <a:pt x="149" y="16"/>
                  </a:lnTo>
                  <a:lnTo>
                    <a:pt x="149" y="16"/>
                  </a:lnTo>
                  <a:lnTo>
                    <a:pt x="150" y="16"/>
                  </a:lnTo>
                  <a:lnTo>
                    <a:pt x="150" y="16"/>
                  </a:lnTo>
                  <a:lnTo>
                    <a:pt x="150" y="17"/>
                  </a:lnTo>
                  <a:lnTo>
                    <a:pt x="150" y="16"/>
                  </a:lnTo>
                  <a:lnTo>
                    <a:pt x="150" y="16"/>
                  </a:lnTo>
                  <a:lnTo>
                    <a:pt x="150" y="16"/>
                  </a:lnTo>
                  <a:lnTo>
                    <a:pt x="150" y="16"/>
                  </a:lnTo>
                  <a:lnTo>
                    <a:pt x="150" y="16"/>
                  </a:lnTo>
                  <a:lnTo>
                    <a:pt x="150" y="15"/>
                  </a:lnTo>
                  <a:lnTo>
                    <a:pt x="150" y="16"/>
                  </a:lnTo>
                  <a:lnTo>
                    <a:pt x="150" y="16"/>
                  </a:lnTo>
                  <a:lnTo>
                    <a:pt x="151" y="16"/>
                  </a:lnTo>
                  <a:lnTo>
                    <a:pt x="151" y="16"/>
                  </a:lnTo>
                  <a:lnTo>
                    <a:pt x="151" y="16"/>
                  </a:lnTo>
                  <a:lnTo>
                    <a:pt x="151" y="15"/>
                  </a:lnTo>
                  <a:lnTo>
                    <a:pt x="151" y="15"/>
                  </a:lnTo>
                  <a:lnTo>
                    <a:pt x="151" y="16"/>
                  </a:lnTo>
                  <a:lnTo>
                    <a:pt x="151" y="16"/>
                  </a:lnTo>
                  <a:lnTo>
                    <a:pt x="151" y="16"/>
                  </a:lnTo>
                  <a:lnTo>
                    <a:pt x="151" y="16"/>
                  </a:lnTo>
                  <a:lnTo>
                    <a:pt x="151" y="16"/>
                  </a:lnTo>
                  <a:lnTo>
                    <a:pt x="151" y="16"/>
                  </a:lnTo>
                  <a:lnTo>
                    <a:pt x="152" y="14"/>
                  </a:lnTo>
                  <a:lnTo>
                    <a:pt x="152" y="16"/>
                  </a:lnTo>
                  <a:lnTo>
                    <a:pt x="152" y="15"/>
                  </a:lnTo>
                  <a:lnTo>
                    <a:pt x="152" y="15"/>
                  </a:lnTo>
                  <a:lnTo>
                    <a:pt x="152" y="15"/>
                  </a:lnTo>
                  <a:lnTo>
                    <a:pt x="152" y="16"/>
                  </a:lnTo>
                  <a:lnTo>
                    <a:pt x="152" y="15"/>
                  </a:lnTo>
                  <a:lnTo>
                    <a:pt x="152" y="16"/>
                  </a:lnTo>
                  <a:lnTo>
                    <a:pt x="152" y="16"/>
                  </a:lnTo>
                  <a:lnTo>
                    <a:pt x="152" y="15"/>
                  </a:lnTo>
                  <a:lnTo>
                    <a:pt x="152" y="15"/>
                  </a:lnTo>
                  <a:lnTo>
                    <a:pt x="153" y="15"/>
                  </a:lnTo>
                  <a:lnTo>
                    <a:pt x="153" y="15"/>
                  </a:lnTo>
                  <a:lnTo>
                    <a:pt x="153" y="15"/>
                  </a:lnTo>
                  <a:lnTo>
                    <a:pt x="153" y="15"/>
                  </a:lnTo>
                  <a:lnTo>
                    <a:pt x="153" y="15"/>
                  </a:lnTo>
                  <a:lnTo>
                    <a:pt x="153" y="14"/>
                  </a:lnTo>
                  <a:lnTo>
                    <a:pt x="153" y="14"/>
                  </a:lnTo>
                  <a:lnTo>
                    <a:pt x="153" y="16"/>
                  </a:lnTo>
                  <a:lnTo>
                    <a:pt x="153" y="15"/>
                  </a:lnTo>
                  <a:lnTo>
                    <a:pt x="153" y="15"/>
                  </a:lnTo>
                  <a:lnTo>
                    <a:pt x="153" y="14"/>
                  </a:lnTo>
                  <a:lnTo>
                    <a:pt x="154" y="14"/>
                  </a:lnTo>
                  <a:lnTo>
                    <a:pt x="154" y="15"/>
                  </a:lnTo>
                  <a:lnTo>
                    <a:pt x="154" y="15"/>
                  </a:lnTo>
                  <a:lnTo>
                    <a:pt x="154" y="15"/>
                  </a:lnTo>
                  <a:lnTo>
                    <a:pt x="154" y="15"/>
                  </a:lnTo>
                  <a:lnTo>
                    <a:pt x="154" y="15"/>
                  </a:lnTo>
                  <a:lnTo>
                    <a:pt x="154" y="16"/>
                  </a:lnTo>
                  <a:lnTo>
                    <a:pt x="154" y="15"/>
                  </a:lnTo>
                  <a:lnTo>
                    <a:pt x="154" y="15"/>
                  </a:lnTo>
                  <a:lnTo>
                    <a:pt x="154" y="14"/>
                  </a:lnTo>
                  <a:lnTo>
                    <a:pt x="154" y="14"/>
                  </a:lnTo>
                  <a:lnTo>
                    <a:pt x="155" y="15"/>
                  </a:lnTo>
                  <a:lnTo>
                    <a:pt x="155" y="14"/>
                  </a:lnTo>
                  <a:lnTo>
                    <a:pt x="155" y="15"/>
                  </a:lnTo>
                  <a:lnTo>
                    <a:pt x="155" y="14"/>
                  </a:lnTo>
                  <a:lnTo>
                    <a:pt x="155" y="15"/>
                  </a:lnTo>
                  <a:lnTo>
                    <a:pt x="155" y="16"/>
                  </a:lnTo>
                  <a:lnTo>
                    <a:pt x="155" y="14"/>
                  </a:lnTo>
                  <a:lnTo>
                    <a:pt x="155" y="15"/>
                  </a:lnTo>
                  <a:lnTo>
                    <a:pt x="155" y="14"/>
                  </a:lnTo>
                  <a:lnTo>
                    <a:pt x="155" y="14"/>
                  </a:lnTo>
                  <a:lnTo>
                    <a:pt x="155" y="14"/>
                  </a:lnTo>
                  <a:lnTo>
                    <a:pt x="156" y="14"/>
                  </a:lnTo>
                  <a:lnTo>
                    <a:pt x="156" y="14"/>
                  </a:lnTo>
                  <a:lnTo>
                    <a:pt x="156" y="13"/>
                  </a:lnTo>
                  <a:lnTo>
                    <a:pt x="156" y="14"/>
                  </a:lnTo>
                  <a:lnTo>
                    <a:pt x="156" y="15"/>
                  </a:lnTo>
                  <a:lnTo>
                    <a:pt x="156" y="14"/>
                  </a:lnTo>
                  <a:lnTo>
                    <a:pt x="156" y="15"/>
                  </a:lnTo>
                  <a:lnTo>
                    <a:pt x="156" y="14"/>
                  </a:lnTo>
                  <a:lnTo>
                    <a:pt x="156" y="14"/>
                  </a:lnTo>
                  <a:lnTo>
                    <a:pt x="156" y="14"/>
                  </a:lnTo>
                  <a:lnTo>
                    <a:pt x="156" y="14"/>
                  </a:lnTo>
                  <a:lnTo>
                    <a:pt x="157" y="14"/>
                  </a:lnTo>
                  <a:lnTo>
                    <a:pt x="157" y="15"/>
                  </a:lnTo>
                  <a:lnTo>
                    <a:pt x="157" y="14"/>
                  </a:lnTo>
                  <a:lnTo>
                    <a:pt x="157" y="13"/>
                  </a:lnTo>
                  <a:lnTo>
                    <a:pt x="157" y="14"/>
                  </a:lnTo>
                  <a:lnTo>
                    <a:pt x="157" y="15"/>
                  </a:lnTo>
                  <a:lnTo>
                    <a:pt x="157" y="14"/>
                  </a:lnTo>
                  <a:lnTo>
                    <a:pt x="157" y="14"/>
                  </a:lnTo>
                  <a:lnTo>
                    <a:pt x="157" y="13"/>
                  </a:lnTo>
                  <a:lnTo>
                    <a:pt x="157" y="14"/>
                  </a:lnTo>
                  <a:lnTo>
                    <a:pt x="157" y="14"/>
                  </a:lnTo>
                  <a:lnTo>
                    <a:pt x="158" y="14"/>
                  </a:lnTo>
                  <a:lnTo>
                    <a:pt x="158" y="14"/>
                  </a:lnTo>
                  <a:lnTo>
                    <a:pt x="158" y="13"/>
                  </a:lnTo>
                  <a:lnTo>
                    <a:pt x="158" y="13"/>
                  </a:lnTo>
                  <a:lnTo>
                    <a:pt x="158" y="13"/>
                  </a:lnTo>
                  <a:lnTo>
                    <a:pt x="158" y="13"/>
                  </a:lnTo>
                  <a:lnTo>
                    <a:pt x="158" y="13"/>
                  </a:lnTo>
                  <a:lnTo>
                    <a:pt x="158" y="13"/>
                  </a:lnTo>
                  <a:lnTo>
                    <a:pt x="158" y="13"/>
                  </a:lnTo>
                  <a:lnTo>
                    <a:pt x="158" y="13"/>
                  </a:lnTo>
                  <a:lnTo>
                    <a:pt x="158" y="13"/>
                  </a:lnTo>
                  <a:lnTo>
                    <a:pt x="159" y="13"/>
                  </a:lnTo>
                  <a:lnTo>
                    <a:pt x="159" y="13"/>
                  </a:lnTo>
                  <a:lnTo>
                    <a:pt x="159" y="13"/>
                  </a:lnTo>
                  <a:lnTo>
                    <a:pt x="159" y="12"/>
                  </a:lnTo>
                  <a:lnTo>
                    <a:pt x="159" y="12"/>
                  </a:lnTo>
                  <a:lnTo>
                    <a:pt x="159" y="13"/>
                  </a:lnTo>
                  <a:lnTo>
                    <a:pt x="159" y="12"/>
                  </a:lnTo>
                  <a:lnTo>
                    <a:pt x="159" y="12"/>
                  </a:lnTo>
                  <a:lnTo>
                    <a:pt x="159" y="12"/>
                  </a:lnTo>
                  <a:lnTo>
                    <a:pt x="159" y="12"/>
                  </a:lnTo>
                  <a:lnTo>
                    <a:pt x="159" y="12"/>
                  </a:lnTo>
                  <a:lnTo>
                    <a:pt x="160" y="12"/>
                  </a:lnTo>
                  <a:lnTo>
                    <a:pt x="160" y="13"/>
                  </a:lnTo>
                  <a:lnTo>
                    <a:pt x="160" y="13"/>
                  </a:lnTo>
                  <a:lnTo>
                    <a:pt x="160" y="13"/>
                  </a:lnTo>
                  <a:lnTo>
                    <a:pt x="160" y="13"/>
                  </a:lnTo>
                  <a:lnTo>
                    <a:pt x="160" y="12"/>
                  </a:lnTo>
                  <a:lnTo>
                    <a:pt x="160" y="13"/>
                  </a:lnTo>
                  <a:lnTo>
                    <a:pt x="160" y="12"/>
                  </a:lnTo>
                  <a:lnTo>
                    <a:pt x="160" y="13"/>
                  </a:lnTo>
                  <a:lnTo>
                    <a:pt x="160" y="12"/>
                  </a:lnTo>
                  <a:lnTo>
                    <a:pt x="160" y="12"/>
                  </a:lnTo>
                  <a:lnTo>
                    <a:pt x="160" y="12"/>
                  </a:lnTo>
                  <a:lnTo>
                    <a:pt x="161" y="12"/>
                  </a:lnTo>
                  <a:lnTo>
                    <a:pt x="161" y="12"/>
                  </a:lnTo>
                  <a:lnTo>
                    <a:pt x="161" y="13"/>
                  </a:lnTo>
                  <a:lnTo>
                    <a:pt x="161" y="11"/>
                  </a:lnTo>
                  <a:lnTo>
                    <a:pt x="161" y="10"/>
                  </a:lnTo>
                  <a:lnTo>
                    <a:pt x="161" y="13"/>
                  </a:lnTo>
                  <a:lnTo>
                    <a:pt x="161" y="11"/>
                  </a:lnTo>
                  <a:lnTo>
                    <a:pt x="161" y="11"/>
                  </a:lnTo>
                  <a:lnTo>
                    <a:pt x="161" y="11"/>
                  </a:lnTo>
                  <a:lnTo>
                    <a:pt x="161" y="12"/>
                  </a:lnTo>
                  <a:lnTo>
                    <a:pt x="162" y="13"/>
                  </a:lnTo>
                  <a:lnTo>
                    <a:pt x="162" y="12"/>
                  </a:lnTo>
                  <a:lnTo>
                    <a:pt x="162" y="12"/>
                  </a:lnTo>
                  <a:lnTo>
                    <a:pt x="162" y="12"/>
                  </a:lnTo>
                  <a:lnTo>
                    <a:pt x="162" y="13"/>
                  </a:lnTo>
                  <a:lnTo>
                    <a:pt x="162" y="11"/>
                  </a:lnTo>
                  <a:lnTo>
                    <a:pt x="162" y="11"/>
                  </a:lnTo>
                  <a:lnTo>
                    <a:pt x="162" y="12"/>
                  </a:lnTo>
                  <a:lnTo>
                    <a:pt x="162" y="10"/>
                  </a:lnTo>
                  <a:lnTo>
                    <a:pt x="162" y="11"/>
                  </a:lnTo>
                  <a:lnTo>
                    <a:pt x="162" y="11"/>
                  </a:lnTo>
                  <a:lnTo>
                    <a:pt x="162" y="11"/>
                  </a:lnTo>
                  <a:lnTo>
                    <a:pt x="163" y="11"/>
                  </a:lnTo>
                  <a:lnTo>
                    <a:pt x="163" y="11"/>
                  </a:lnTo>
                  <a:lnTo>
                    <a:pt x="163" y="10"/>
                  </a:lnTo>
                  <a:lnTo>
                    <a:pt x="163" y="11"/>
                  </a:lnTo>
                  <a:lnTo>
                    <a:pt x="163" y="11"/>
                  </a:lnTo>
                  <a:lnTo>
                    <a:pt x="163" y="11"/>
                  </a:lnTo>
                  <a:lnTo>
                    <a:pt x="163" y="11"/>
                  </a:lnTo>
                  <a:lnTo>
                    <a:pt x="163" y="12"/>
                  </a:lnTo>
                  <a:lnTo>
                    <a:pt x="163" y="11"/>
                  </a:lnTo>
                  <a:lnTo>
                    <a:pt x="163" y="10"/>
                  </a:lnTo>
                  <a:lnTo>
                    <a:pt x="163" y="11"/>
                  </a:lnTo>
                  <a:lnTo>
                    <a:pt x="164" y="11"/>
                  </a:lnTo>
                  <a:lnTo>
                    <a:pt x="164" y="11"/>
                  </a:lnTo>
                  <a:lnTo>
                    <a:pt x="164" y="11"/>
                  </a:lnTo>
                  <a:lnTo>
                    <a:pt x="164" y="11"/>
                  </a:lnTo>
                  <a:lnTo>
                    <a:pt x="164" y="10"/>
                  </a:lnTo>
                  <a:lnTo>
                    <a:pt x="164" y="11"/>
                  </a:lnTo>
                  <a:lnTo>
                    <a:pt x="164" y="11"/>
                  </a:lnTo>
                  <a:lnTo>
                    <a:pt x="164" y="10"/>
                  </a:lnTo>
                  <a:lnTo>
                    <a:pt x="164" y="11"/>
                  </a:lnTo>
                  <a:lnTo>
                    <a:pt x="164" y="11"/>
                  </a:lnTo>
                  <a:lnTo>
                    <a:pt x="164" y="11"/>
                  </a:lnTo>
                  <a:lnTo>
                    <a:pt x="165" y="11"/>
                  </a:lnTo>
                  <a:lnTo>
                    <a:pt x="165" y="11"/>
                  </a:lnTo>
                  <a:lnTo>
                    <a:pt x="165" y="10"/>
                  </a:lnTo>
                  <a:lnTo>
                    <a:pt x="165" y="11"/>
                  </a:lnTo>
                  <a:lnTo>
                    <a:pt x="165" y="11"/>
                  </a:lnTo>
                  <a:lnTo>
                    <a:pt x="165" y="11"/>
                  </a:lnTo>
                  <a:lnTo>
                    <a:pt x="165" y="12"/>
                  </a:lnTo>
                  <a:lnTo>
                    <a:pt x="165" y="11"/>
                  </a:lnTo>
                  <a:lnTo>
                    <a:pt x="165" y="11"/>
                  </a:lnTo>
                  <a:lnTo>
                    <a:pt x="165" y="11"/>
                  </a:lnTo>
                  <a:lnTo>
                    <a:pt x="165" y="10"/>
                  </a:lnTo>
                  <a:lnTo>
                    <a:pt x="166" y="11"/>
                  </a:lnTo>
                  <a:lnTo>
                    <a:pt x="166" y="10"/>
                  </a:lnTo>
                  <a:lnTo>
                    <a:pt x="166" y="10"/>
                  </a:lnTo>
                  <a:lnTo>
                    <a:pt x="166" y="11"/>
                  </a:lnTo>
                  <a:lnTo>
                    <a:pt x="166" y="10"/>
                  </a:lnTo>
                  <a:lnTo>
                    <a:pt x="166" y="10"/>
                  </a:lnTo>
                  <a:lnTo>
                    <a:pt x="166" y="11"/>
                  </a:lnTo>
                  <a:lnTo>
                    <a:pt x="167" y="11"/>
                  </a:lnTo>
                  <a:lnTo>
                    <a:pt x="167" y="10"/>
                  </a:lnTo>
                  <a:lnTo>
                    <a:pt x="167" y="9"/>
                  </a:lnTo>
                  <a:lnTo>
                    <a:pt x="167" y="10"/>
                  </a:lnTo>
                  <a:lnTo>
                    <a:pt x="167" y="10"/>
                  </a:lnTo>
                  <a:lnTo>
                    <a:pt x="167" y="10"/>
                  </a:lnTo>
                  <a:lnTo>
                    <a:pt x="167" y="10"/>
                  </a:lnTo>
                  <a:lnTo>
                    <a:pt x="168" y="10"/>
                  </a:lnTo>
                  <a:lnTo>
                    <a:pt x="168" y="10"/>
                  </a:lnTo>
                  <a:lnTo>
                    <a:pt x="168" y="10"/>
                  </a:lnTo>
                  <a:lnTo>
                    <a:pt x="168" y="10"/>
                  </a:lnTo>
                  <a:lnTo>
                    <a:pt x="168" y="10"/>
                  </a:lnTo>
                  <a:lnTo>
                    <a:pt x="168" y="10"/>
                  </a:lnTo>
                  <a:lnTo>
                    <a:pt x="168" y="10"/>
                  </a:lnTo>
                  <a:lnTo>
                    <a:pt x="168" y="10"/>
                  </a:lnTo>
                  <a:lnTo>
                    <a:pt x="168" y="10"/>
                  </a:lnTo>
                  <a:lnTo>
                    <a:pt x="168" y="9"/>
                  </a:lnTo>
                  <a:lnTo>
                    <a:pt x="168" y="10"/>
                  </a:lnTo>
                  <a:lnTo>
                    <a:pt x="169" y="10"/>
                  </a:lnTo>
                  <a:lnTo>
                    <a:pt x="169" y="9"/>
                  </a:lnTo>
                  <a:lnTo>
                    <a:pt x="169" y="9"/>
                  </a:lnTo>
                  <a:lnTo>
                    <a:pt x="169" y="9"/>
                  </a:lnTo>
                  <a:lnTo>
                    <a:pt x="169" y="10"/>
                  </a:lnTo>
                  <a:lnTo>
                    <a:pt x="169" y="10"/>
                  </a:lnTo>
                  <a:lnTo>
                    <a:pt x="169" y="9"/>
                  </a:lnTo>
                  <a:lnTo>
                    <a:pt x="169" y="9"/>
                  </a:lnTo>
                  <a:lnTo>
                    <a:pt x="169" y="9"/>
                  </a:lnTo>
                  <a:lnTo>
                    <a:pt x="169" y="9"/>
                  </a:lnTo>
                  <a:lnTo>
                    <a:pt x="169" y="8"/>
                  </a:lnTo>
                  <a:lnTo>
                    <a:pt x="170" y="9"/>
                  </a:lnTo>
                  <a:lnTo>
                    <a:pt x="170" y="10"/>
                  </a:lnTo>
                  <a:lnTo>
                    <a:pt x="170" y="9"/>
                  </a:lnTo>
                  <a:lnTo>
                    <a:pt x="170" y="9"/>
                  </a:lnTo>
                  <a:lnTo>
                    <a:pt x="170" y="9"/>
                  </a:lnTo>
                  <a:lnTo>
                    <a:pt x="170" y="8"/>
                  </a:lnTo>
                  <a:lnTo>
                    <a:pt x="170" y="8"/>
                  </a:lnTo>
                  <a:lnTo>
                    <a:pt x="171" y="7"/>
                  </a:lnTo>
                  <a:lnTo>
                    <a:pt x="171" y="7"/>
                  </a:lnTo>
                  <a:lnTo>
                    <a:pt x="171" y="7"/>
                  </a:lnTo>
                  <a:lnTo>
                    <a:pt x="171" y="7"/>
                  </a:lnTo>
                  <a:lnTo>
                    <a:pt x="171" y="7"/>
                  </a:lnTo>
                  <a:lnTo>
                    <a:pt x="171" y="7"/>
                  </a:lnTo>
                  <a:lnTo>
                    <a:pt x="171" y="8"/>
                  </a:lnTo>
                  <a:lnTo>
                    <a:pt x="171" y="8"/>
                  </a:lnTo>
                  <a:lnTo>
                    <a:pt x="171" y="7"/>
                  </a:lnTo>
                  <a:lnTo>
                    <a:pt x="171" y="7"/>
                  </a:lnTo>
                  <a:lnTo>
                    <a:pt x="171" y="6"/>
                  </a:lnTo>
                  <a:lnTo>
                    <a:pt x="172" y="6"/>
                  </a:lnTo>
                  <a:lnTo>
                    <a:pt x="172" y="5"/>
                  </a:lnTo>
                  <a:lnTo>
                    <a:pt x="172" y="5"/>
                  </a:lnTo>
                  <a:lnTo>
                    <a:pt x="172" y="6"/>
                  </a:lnTo>
                  <a:lnTo>
                    <a:pt x="172" y="6"/>
                  </a:lnTo>
                  <a:lnTo>
                    <a:pt x="172" y="6"/>
                  </a:lnTo>
                  <a:lnTo>
                    <a:pt x="172" y="6"/>
                  </a:lnTo>
                  <a:lnTo>
                    <a:pt x="172" y="6"/>
                  </a:lnTo>
                  <a:lnTo>
                    <a:pt x="172" y="6"/>
                  </a:lnTo>
                  <a:lnTo>
                    <a:pt x="172" y="6"/>
                  </a:lnTo>
                  <a:lnTo>
                    <a:pt x="172" y="6"/>
                  </a:lnTo>
                  <a:lnTo>
                    <a:pt x="173" y="6"/>
                  </a:lnTo>
                  <a:lnTo>
                    <a:pt x="173" y="6"/>
                  </a:lnTo>
                  <a:lnTo>
                    <a:pt x="173" y="6"/>
                  </a:lnTo>
                  <a:lnTo>
                    <a:pt x="173" y="6"/>
                  </a:lnTo>
                  <a:lnTo>
                    <a:pt x="173" y="6"/>
                  </a:lnTo>
                  <a:lnTo>
                    <a:pt x="173" y="6"/>
                  </a:lnTo>
                  <a:lnTo>
                    <a:pt x="173" y="6"/>
                  </a:lnTo>
                  <a:lnTo>
                    <a:pt x="173" y="6"/>
                  </a:lnTo>
                  <a:lnTo>
                    <a:pt x="173" y="6"/>
                  </a:lnTo>
                  <a:lnTo>
                    <a:pt x="173" y="7"/>
                  </a:lnTo>
                  <a:lnTo>
                    <a:pt x="173" y="7"/>
                  </a:lnTo>
                  <a:lnTo>
                    <a:pt x="174" y="8"/>
                  </a:lnTo>
                  <a:lnTo>
                    <a:pt x="174" y="7"/>
                  </a:lnTo>
                  <a:lnTo>
                    <a:pt x="174" y="8"/>
                  </a:lnTo>
                  <a:lnTo>
                    <a:pt x="174" y="6"/>
                  </a:lnTo>
                  <a:lnTo>
                    <a:pt x="174" y="8"/>
                  </a:lnTo>
                  <a:lnTo>
                    <a:pt x="174" y="8"/>
                  </a:lnTo>
                  <a:lnTo>
                    <a:pt x="174" y="9"/>
                  </a:lnTo>
                  <a:lnTo>
                    <a:pt x="174" y="9"/>
                  </a:lnTo>
                  <a:lnTo>
                    <a:pt x="174" y="10"/>
                  </a:lnTo>
                  <a:lnTo>
                    <a:pt x="174" y="10"/>
                  </a:lnTo>
                  <a:lnTo>
                    <a:pt x="174" y="10"/>
                  </a:lnTo>
                  <a:lnTo>
                    <a:pt x="175" y="11"/>
                  </a:lnTo>
                  <a:lnTo>
                    <a:pt x="175" y="11"/>
                  </a:lnTo>
                  <a:lnTo>
                    <a:pt x="175" y="12"/>
                  </a:lnTo>
                  <a:lnTo>
                    <a:pt x="175" y="12"/>
                  </a:lnTo>
                  <a:lnTo>
                    <a:pt x="175" y="13"/>
                  </a:lnTo>
                  <a:lnTo>
                    <a:pt x="175" y="13"/>
                  </a:lnTo>
                  <a:lnTo>
                    <a:pt x="175" y="13"/>
                  </a:lnTo>
                  <a:lnTo>
                    <a:pt x="175" y="13"/>
                  </a:lnTo>
                  <a:lnTo>
                    <a:pt x="175" y="13"/>
                  </a:lnTo>
                  <a:lnTo>
                    <a:pt x="175" y="14"/>
                  </a:lnTo>
                  <a:lnTo>
                    <a:pt x="175" y="14"/>
                  </a:lnTo>
                  <a:lnTo>
                    <a:pt x="176" y="15"/>
                  </a:lnTo>
                  <a:lnTo>
                    <a:pt x="176" y="17"/>
                  </a:lnTo>
                  <a:lnTo>
                    <a:pt x="176" y="16"/>
                  </a:lnTo>
                  <a:lnTo>
                    <a:pt x="176" y="16"/>
                  </a:lnTo>
                  <a:lnTo>
                    <a:pt x="176" y="17"/>
                  </a:lnTo>
                  <a:lnTo>
                    <a:pt x="176" y="17"/>
                  </a:lnTo>
                  <a:lnTo>
                    <a:pt x="176" y="17"/>
                  </a:lnTo>
                  <a:lnTo>
                    <a:pt x="176" y="17"/>
                  </a:lnTo>
                  <a:lnTo>
                    <a:pt x="176" y="17"/>
                  </a:lnTo>
                  <a:lnTo>
                    <a:pt x="176" y="18"/>
                  </a:lnTo>
                  <a:lnTo>
                    <a:pt x="176" y="19"/>
                  </a:lnTo>
                  <a:lnTo>
                    <a:pt x="177" y="20"/>
                  </a:lnTo>
                  <a:lnTo>
                    <a:pt x="177" y="19"/>
                  </a:lnTo>
                  <a:lnTo>
                    <a:pt x="177" y="19"/>
                  </a:lnTo>
                  <a:lnTo>
                    <a:pt x="177" y="19"/>
                  </a:lnTo>
                  <a:lnTo>
                    <a:pt x="177" y="19"/>
                  </a:lnTo>
                  <a:lnTo>
                    <a:pt x="177" y="20"/>
                  </a:lnTo>
                  <a:lnTo>
                    <a:pt x="177" y="21"/>
                  </a:lnTo>
                  <a:lnTo>
                    <a:pt x="177" y="20"/>
                  </a:lnTo>
                  <a:lnTo>
                    <a:pt x="177" y="22"/>
                  </a:lnTo>
                  <a:lnTo>
                    <a:pt x="177" y="22"/>
                  </a:lnTo>
                  <a:lnTo>
                    <a:pt x="177" y="22"/>
                  </a:lnTo>
                  <a:lnTo>
                    <a:pt x="178" y="22"/>
                  </a:lnTo>
                  <a:lnTo>
                    <a:pt x="178" y="22"/>
                  </a:lnTo>
                  <a:lnTo>
                    <a:pt x="178" y="22"/>
                  </a:lnTo>
                  <a:lnTo>
                    <a:pt x="178" y="23"/>
                  </a:lnTo>
                  <a:lnTo>
                    <a:pt x="178" y="23"/>
                  </a:lnTo>
                  <a:lnTo>
                    <a:pt x="178" y="23"/>
                  </a:lnTo>
                  <a:lnTo>
                    <a:pt x="178" y="23"/>
                  </a:lnTo>
                  <a:lnTo>
                    <a:pt x="178" y="23"/>
                  </a:lnTo>
                  <a:lnTo>
                    <a:pt x="178" y="24"/>
                  </a:lnTo>
                  <a:lnTo>
                    <a:pt x="178" y="24"/>
                  </a:lnTo>
                  <a:lnTo>
                    <a:pt x="178" y="25"/>
                  </a:lnTo>
                  <a:lnTo>
                    <a:pt x="179" y="25"/>
                  </a:lnTo>
                  <a:lnTo>
                    <a:pt x="179" y="25"/>
                  </a:lnTo>
                  <a:lnTo>
                    <a:pt x="179" y="26"/>
                  </a:lnTo>
                  <a:lnTo>
                    <a:pt x="179" y="26"/>
                  </a:lnTo>
                  <a:lnTo>
                    <a:pt x="179" y="26"/>
                  </a:lnTo>
                  <a:lnTo>
                    <a:pt x="179" y="26"/>
                  </a:lnTo>
                  <a:lnTo>
                    <a:pt x="179" y="26"/>
                  </a:lnTo>
                  <a:lnTo>
                    <a:pt x="179" y="27"/>
                  </a:lnTo>
                  <a:lnTo>
                    <a:pt x="179" y="27"/>
                  </a:lnTo>
                  <a:lnTo>
                    <a:pt x="179" y="27"/>
                  </a:lnTo>
                  <a:lnTo>
                    <a:pt x="179" y="27"/>
                  </a:lnTo>
                  <a:lnTo>
                    <a:pt x="180" y="27"/>
                  </a:lnTo>
                  <a:lnTo>
                    <a:pt x="180" y="28"/>
                  </a:lnTo>
                  <a:lnTo>
                    <a:pt x="180" y="28"/>
                  </a:lnTo>
                  <a:lnTo>
                    <a:pt x="180" y="29"/>
                  </a:lnTo>
                  <a:lnTo>
                    <a:pt x="180" y="28"/>
                  </a:lnTo>
                  <a:lnTo>
                    <a:pt x="180" y="29"/>
                  </a:lnTo>
                  <a:lnTo>
                    <a:pt x="180" y="30"/>
                  </a:lnTo>
                  <a:lnTo>
                    <a:pt x="180" y="30"/>
                  </a:lnTo>
                  <a:lnTo>
                    <a:pt x="180" y="30"/>
                  </a:lnTo>
                  <a:lnTo>
                    <a:pt x="180" y="31"/>
                  </a:lnTo>
                  <a:lnTo>
                    <a:pt x="180" y="31"/>
                  </a:lnTo>
                  <a:lnTo>
                    <a:pt x="181" y="31"/>
                  </a:lnTo>
                  <a:lnTo>
                    <a:pt x="181" y="32"/>
                  </a:lnTo>
                  <a:lnTo>
                    <a:pt x="181" y="32"/>
                  </a:lnTo>
                  <a:lnTo>
                    <a:pt x="181" y="30"/>
                  </a:lnTo>
                  <a:lnTo>
                    <a:pt x="181" y="31"/>
                  </a:lnTo>
                  <a:lnTo>
                    <a:pt x="181" y="32"/>
                  </a:lnTo>
                  <a:lnTo>
                    <a:pt x="181" y="33"/>
                  </a:lnTo>
                  <a:lnTo>
                    <a:pt x="181" y="33"/>
                  </a:lnTo>
                  <a:lnTo>
                    <a:pt x="181" y="33"/>
                  </a:lnTo>
                  <a:lnTo>
                    <a:pt x="181" y="33"/>
                  </a:lnTo>
                  <a:lnTo>
                    <a:pt x="181" y="33"/>
                  </a:lnTo>
                  <a:lnTo>
                    <a:pt x="182" y="34"/>
                  </a:lnTo>
                  <a:lnTo>
                    <a:pt x="182" y="34"/>
                  </a:lnTo>
                  <a:lnTo>
                    <a:pt x="182" y="34"/>
                  </a:lnTo>
                  <a:lnTo>
                    <a:pt x="182" y="35"/>
                  </a:lnTo>
                  <a:lnTo>
                    <a:pt x="182" y="35"/>
                  </a:lnTo>
                  <a:lnTo>
                    <a:pt x="182" y="35"/>
                  </a:lnTo>
                  <a:lnTo>
                    <a:pt x="182" y="35"/>
                  </a:lnTo>
                  <a:lnTo>
                    <a:pt x="182" y="36"/>
                  </a:lnTo>
                  <a:lnTo>
                    <a:pt x="182" y="36"/>
                  </a:lnTo>
                  <a:lnTo>
                    <a:pt x="182" y="36"/>
                  </a:lnTo>
                  <a:lnTo>
                    <a:pt x="182" y="36"/>
                  </a:lnTo>
                  <a:lnTo>
                    <a:pt x="183" y="36"/>
                  </a:lnTo>
                  <a:lnTo>
                    <a:pt x="183" y="36"/>
                  </a:lnTo>
                  <a:lnTo>
                    <a:pt x="183" y="37"/>
                  </a:lnTo>
                  <a:lnTo>
                    <a:pt x="183" y="37"/>
                  </a:lnTo>
                  <a:lnTo>
                    <a:pt x="183" y="37"/>
                  </a:lnTo>
                  <a:lnTo>
                    <a:pt x="183" y="37"/>
                  </a:lnTo>
                  <a:lnTo>
                    <a:pt x="183" y="38"/>
                  </a:lnTo>
                  <a:lnTo>
                    <a:pt x="183" y="38"/>
                  </a:lnTo>
                  <a:lnTo>
                    <a:pt x="183" y="38"/>
                  </a:lnTo>
                  <a:lnTo>
                    <a:pt x="183" y="38"/>
                  </a:lnTo>
                  <a:lnTo>
                    <a:pt x="183" y="38"/>
                  </a:lnTo>
                  <a:lnTo>
                    <a:pt x="184" y="39"/>
                  </a:lnTo>
                  <a:lnTo>
                    <a:pt x="184" y="39"/>
                  </a:lnTo>
                  <a:lnTo>
                    <a:pt x="184" y="39"/>
                  </a:lnTo>
                  <a:lnTo>
                    <a:pt x="184" y="39"/>
                  </a:lnTo>
                  <a:lnTo>
                    <a:pt x="184" y="39"/>
                  </a:lnTo>
                  <a:lnTo>
                    <a:pt x="184" y="40"/>
                  </a:lnTo>
                  <a:lnTo>
                    <a:pt x="184" y="40"/>
                  </a:lnTo>
                  <a:lnTo>
                    <a:pt x="184" y="40"/>
                  </a:lnTo>
                  <a:lnTo>
                    <a:pt x="184" y="40"/>
                  </a:lnTo>
                  <a:lnTo>
                    <a:pt x="184" y="40"/>
                  </a:lnTo>
                  <a:lnTo>
                    <a:pt x="184" y="42"/>
                  </a:lnTo>
                  <a:lnTo>
                    <a:pt x="185" y="40"/>
                  </a:lnTo>
                  <a:lnTo>
                    <a:pt x="185" y="41"/>
                  </a:lnTo>
                  <a:lnTo>
                    <a:pt x="185" y="42"/>
                  </a:lnTo>
                  <a:lnTo>
                    <a:pt x="185" y="41"/>
                  </a:lnTo>
                  <a:lnTo>
                    <a:pt x="185" y="41"/>
                  </a:lnTo>
                  <a:lnTo>
                    <a:pt x="185" y="43"/>
                  </a:lnTo>
                  <a:lnTo>
                    <a:pt x="185" y="42"/>
                  </a:lnTo>
                  <a:lnTo>
                    <a:pt x="185" y="43"/>
                  </a:lnTo>
                  <a:lnTo>
                    <a:pt x="185" y="43"/>
                  </a:lnTo>
                  <a:lnTo>
                    <a:pt x="185" y="40"/>
                  </a:lnTo>
                  <a:lnTo>
                    <a:pt x="185" y="42"/>
                  </a:lnTo>
                  <a:lnTo>
                    <a:pt x="186" y="43"/>
                  </a:lnTo>
                  <a:lnTo>
                    <a:pt x="186" y="43"/>
                  </a:lnTo>
                  <a:lnTo>
                    <a:pt x="186" y="44"/>
                  </a:lnTo>
                  <a:lnTo>
                    <a:pt x="186" y="43"/>
                  </a:lnTo>
                  <a:lnTo>
                    <a:pt x="186" y="44"/>
                  </a:lnTo>
                  <a:lnTo>
                    <a:pt x="186" y="43"/>
                  </a:lnTo>
                  <a:lnTo>
                    <a:pt x="186" y="43"/>
                  </a:lnTo>
                  <a:lnTo>
                    <a:pt x="186" y="44"/>
                  </a:lnTo>
                  <a:lnTo>
                    <a:pt x="186" y="44"/>
                  </a:lnTo>
                  <a:lnTo>
                    <a:pt x="186" y="45"/>
                  </a:lnTo>
                  <a:lnTo>
                    <a:pt x="186" y="45"/>
                  </a:lnTo>
                  <a:lnTo>
                    <a:pt x="187" y="45"/>
                  </a:lnTo>
                  <a:lnTo>
                    <a:pt x="187" y="45"/>
                  </a:lnTo>
                  <a:lnTo>
                    <a:pt x="187" y="45"/>
                  </a:lnTo>
                  <a:lnTo>
                    <a:pt x="187" y="45"/>
                  </a:lnTo>
                  <a:lnTo>
                    <a:pt x="187" y="46"/>
                  </a:lnTo>
                  <a:lnTo>
                    <a:pt x="187" y="46"/>
                  </a:lnTo>
                  <a:lnTo>
                    <a:pt x="187" y="46"/>
                  </a:lnTo>
                  <a:lnTo>
                    <a:pt x="187" y="45"/>
                  </a:lnTo>
                  <a:lnTo>
                    <a:pt x="187" y="46"/>
                  </a:lnTo>
                  <a:lnTo>
                    <a:pt x="187" y="46"/>
                  </a:lnTo>
                  <a:lnTo>
                    <a:pt x="187" y="46"/>
                  </a:lnTo>
                  <a:lnTo>
                    <a:pt x="188" y="46"/>
                  </a:lnTo>
                  <a:lnTo>
                    <a:pt x="188" y="46"/>
                  </a:lnTo>
                  <a:lnTo>
                    <a:pt x="188" y="46"/>
                  </a:lnTo>
                  <a:lnTo>
                    <a:pt x="188" y="46"/>
                  </a:lnTo>
                  <a:lnTo>
                    <a:pt x="188" y="47"/>
                  </a:lnTo>
                  <a:lnTo>
                    <a:pt x="188" y="48"/>
                  </a:lnTo>
                  <a:lnTo>
                    <a:pt x="188" y="47"/>
                  </a:lnTo>
                  <a:lnTo>
                    <a:pt x="188" y="48"/>
                  </a:lnTo>
                  <a:lnTo>
                    <a:pt x="188" y="48"/>
                  </a:lnTo>
                  <a:lnTo>
                    <a:pt x="188" y="48"/>
                  </a:lnTo>
                  <a:lnTo>
                    <a:pt x="188" y="48"/>
                  </a:lnTo>
                  <a:lnTo>
                    <a:pt x="189" y="47"/>
                  </a:lnTo>
                  <a:lnTo>
                    <a:pt x="189" y="48"/>
                  </a:lnTo>
                  <a:lnTo>
                    <a:pt x="189" y="49"/>
                  </a:lnTo>
                  <a:lnTo>
                    <a:pt x="189" y="48"/>
                  </a:lnTo>
                  <a:lnTo>
                    <a:pt x="189" y="49"/>
                  </a:lnTo>
                  <a:lnTo>
                    <a:pt x="189" y="49"/>
                  </a:lnTo>
                  <a:lnTo>
                    <a:pt x="189" y="49"/>
                  </a:lnTo>
                  <a:lnTo>
                    <a:pt x="189" y="49"/>
                  </a:lnTo>
                  <a:lnTo>
                    <a:pt x="189" y="49"/>
                  </a:lnTo>
                  <a:lnTo>
                    <a:pt x="189" y="51"/>
                  </a:lnTo>
                  <a:lnTo>
                    <a:pt x="189" y="50"/>
                  </a:lnTo>
                  <a:lnTo>
                    <a:pt x="190" y="51"/>
                  </a:lnTo>
                  <a:lnTo>
                    <a:pt x="190" y="51"/>
                  </a:lnTo>
                  <a:lnTo>
                    <a:pt x="190" y="51"/>
                  </a:lnTo>
                  <a:lnTo>
                    <a:pt x="190" y="52"/>
                  </a:lnTo>
                  <a:lnTo>
                    <a:pt x="190" y="52"/>
                  </a:lnTo>
                  <a:lnTo>
                    <a:pt x="190" y="53"/>
                  </a:lnTo>
                  <a:lnTo>
                    <a:pt x="190" y="52"/>
                  </a:lnTo>
                  <a:lnTo>
                    <a:pt x="190" y="52"/>
                  </a:lnTo>
                  <a:lnTo>
                    <a:pt x="190" y="51"/>
                  </a:lnTo>
                  <a:lnTo>
                    <a:pt x="190" y="51"/>
                  </a:lnTo>
                  <a:lnTo>
                    <a:pt x="190" y="50"/>
                  </a:lnTo>
                  <a:lnTo>
                    <a:pt x="191" y="51"/>
                  </a:lnTo>
                  <a:lnTo>
                    <a:pt x="191" y="51"/>
                  </a:lnTo>
                  <a:lnTo>
                    <a:pt x="191" y="51"/>
                  </a:lnTo>
                  <a:lnTo>
                    <a:pt x="191" y="51"/>
                  </a:lnTo>
                  <a:lnTo>
                    <a:pt x="191" y="52"/>
                  </a:lnTo>
                  <a:lnTo>
                    <a:pt x="191" y="52"/>
                  </a:lnTo>
                  <a:lnTo>
                    <a:pt x="191" y="52"/>
                  </a:lnTo>
                  <a:lnTo>
                    <a:pt x="191" y="52"/>
                  </a:lnTo>
                  <a:lnTo>
                    <a:pt x="191" y="52"/>
                  </a:lnTo>
                  <a:lnTo>
                    <a:pt x="191" y="52"/>
                  </a:lnTo>
                  <a:lnTo>
                    <a:pt x="191" y="52"/>
                  </a:lnTo>
                  <a:lnTo>
                    <a:pt x="192" y="53"/>
                  </a:lnTo>
                  <a:lnTo>
                    <a:pt x="192" y="53"/>
                  </a:lnTo>
                  <a:lnTo>
                    <a:pt x="192" y="53"/>
                  </a:lnTo>
                  <a:lnTo>
                    <a:pt x="192" y="55"/>
                  </a:lnTo>
                  <a:lnTo>
                    <a:pt x="192" y="54"/>
                  </a:lnTo>
                  <a:lnTo>
                    <a:pt x="192" y="55"/>
                  </a:lnTo>
                  <a:lnTo>
                    <a:pt x="192" y="55"/>
                  </a:lnTo>
                  <a:lnTo>
                    <a:pt x="192" y="55"/>
                  </a:lnTo>
                  <a:lnTo>
                    <a:pt x="192" y="55"/>
                  </a:lnTo>
                  <a:lnTo>
                    <a:pt x="192" y="55"/>
                  </a:lnTo>
                  <a:lnTo>
                    <a:pt x="192" y="56"/>
                  </a:lnTo>
                  <a:lnTo>
                    <a:pt x="193" y="56"/>
                  </a:lnTo>
                  <a:lnTo>
                    <a:pt x="193" y="55"/>
                  </a:lnTo>
                  <a:lnTo>
                    <a:pt x="193" y="56"/>
                  </a:lnTo>
                  <a:lnTo>
                    <a:pt x="193" y="50"/>
                  </a:lnTo>
                  <a:lnTo>
                    <a:pt x="193" y="61"/>
                  </a:lnTo>
                  <a:lnTo>
                    <a:pt x="194" y="60"/>
                  </a:lnTo>
                  <a:lnTo>
                    <a:pt x="194" y="59"/>
                  </a:lnTo>
                  <a:lnTo>
                    <a:pt x="194" y="59"/>
                  </a:lnTo>
                  <a:lnTo>
                    <a:pt x="194" y="58"/>
                  </a:lnTo>
                  <a:lnTo>
                    <a:pt x="194" y="59"/>
                  </a:lnTo>
                  <a:lnTo>
                    <a:pt x="194" y="58"/>
                  </a:lnTo>
                  <a:lnTo>
                    <a:pt x="194" y="59"/>
                  </a:lnTo>
                  <a:lnTo>
                    <a:pt x="194" y="59"/>
                  </a:lnTo>
                  <a:lnTo>
                    <a:pt x="194" y="60"/>
                  </a:lnTo>
                  <a:lnTo>
                    <a:pt x="194" y="59"/>
                  </a:lnTo>
                  <a:lnTo>
                    <a:pt x="194" y="59"/>
                  </a:lnTo>
                  <a:lnTo>
                    <a:pt x="195" y="59"/>
                  </a:lnTo>
                  <a:lnTo>
                    <a:pt x="195" y="59"/>
                  </a:lnTo>
                  <a:lnTo>
                    <a:pt x="195" y="59"/>
                  </a:lnTo>
                  <a:lnTo>
                    <a:pt x="195" y="60"/>
                  </a:lnTo>
                  <a:lnTo>
                    <a:pt x="195" y="59"/>
                  </a:lnTo>
                  <a:lnTo>
                    <a:pt x="195" y="60"/>
                  </a:lnTo>
                  <a:lnTo>
                    <a:pt x="195" y="61"/>
                  </a:lnTo>
                  <a:lnTo>
                    <a:pt x="195" y="61"/>
                  </a:lnTo>
                  <a:lnTo>
                    <a:pt x="195" y="61"/>
                  </a:lnTo>
                  <a:lnTo>
                    <a:pt x="195" y="62"/>
                  </a:lnTo>
                  <a:lnTo>
                    <a:pt x="195" y="61"/>
                  </a:lnTo>
                  <a:lnTo>
                    <a:pt x="196" y="62"/>
                  </a:lnTo>
                  <a:lnTo>
                    <a:pt x="196" y="63"/>
                  </a:lnTo>
                  <a:lnTo>
                    <a:pt x="196" y="63"/>
                  </a:lnTo>
                  <a:lnTo>
                    <a:pt x="196" y="62"/>
                  </a:lnTo>
                  <a:lnTo>
                    <a:pt x="196" y="63"/>
                  </a:lnTo>
                  <a:lnTo>
                    <a:pt x="196" y="62"/>
                  </a:lnTo>
                  <a:lnTo>
                    <a:pt x="196" y="62"/>
                  </a:lnTo>
                  <a:lnTo>
                    <a:pt x="196" y="62"/>
                  </a:lnTo>
                  <a:lnTo>
                    <a:pt x="196" y="63"/>
                  </a:lnTo>
                  <a:lnTo>
                    <a:pt x="196" y="63"/>
                  </a:lnTo>
                  <a:lnTo>
                    <a:pt x="196" y="63"/>
                  </a:lnTo>
                  <a:lnTo>
                    <a:pt x="197" y="63"/>
                  </a:lnTo>
                  <a:lnTo>
                    <a:pt x="197" y="64"/>
                  </a:lnTo>
                  <a:lnTo>
                    <a:pt x="197" y="63"/>
                  </a:lnTo>
                  <a:lnTo>
                    <a:pt x="197" y="63"/>
                  </a:lnTo>
                  <a:lnTo>
                    <a:pt x="197" y="63"/>
                  </a:lnTo>
                  <a:lnTo>
                    <a:pt x="197" y="63"/>
                  </a:lnTo>
                  <a:lnTo>
                    <a:pt x="197" y="64"/>
                  </a:lnTo>
                  <a:lnTo>
                    <a:pt x="197" y="64"/>
                  </a:lnTo>
                  <a:lnTo>
                    <a:pt x="197" y="64"/>
                  </a:lnTo>
                  <a:lnTo>
                    <a:pt x="197" y="64"/>
                  </a:lnTo>
                  <a:lnTo>
                    <a:pt x="197" y="64"/>
                  </a:lnTo>
                  <a:lnTo>
                    <a:pt x="198" y="64"/>
                  </a:lnTo>
                  <a:lnTo>
                    <a:pt x="198" y="64"/>
                  </a:lnTo>
                  <a:lnTo>
                    <a:pt x="198" y="65"/>
                  </a:lnTo>
                  <a:lnTo>
                    <a:pt x="198" y="66"/>
                  </a:lnTo>
                  <a:lnTo>
                    <a:pt x="198" y="65"/>
                  </a:lnTo>
                  <a:lnTo>
                    <a:pt x="198" y="65"/>
                  </a:lnTo>
                  <a:lnTo>
                    <a:pt x="198" y="66"/>
                  </a:lnTo>
                  <a:lnTo>
                    <a:pt x="198" y="66"/>
                  </a:lnTo>
                  <a:lnTo>
                    <a:pt x="198" y="66"/>
                  </a:lnTo>
                  <a:lnTo>
                    <a:pt x="198" y="65"/>
                  </a:lnTo>
                  <a:lnTo>
                    <a:pt x="198" y="67"/>
                  </a:lnTo>
                  <a:lnTo>
                    <a:pt x="199" y="66"/>
                  </a:lnTo>
                  <a:lnTo>
                    <a:pt x="199" y="66"/>
                  </a:lnTo>
                  <a:lnTo>
                    <a:pt x="199" y="66"/>
                  </a:lnTo>
                  <a:lnTo>
                    <a:pt x="199" y="66"/>
                  </a:lnTo>
                  <a:lnTo>
                    <a:pt x="199" y="66"/>
                  </a:lnTo>
                  <a:lnTo>
                    <a:pt x="199" y="66"/>
                  </a:lnTo>
                  <a:lnTo>
                    <a:pt x="199" y="67"/>
                  </a:lnTo>
                  <a:lnTo>
                    <a:pt x="199" y="67"/>
                  </a:lnTo>
                  <a:lnTo>
                    <a:pt x="199" y="67"/>
                  </a:lnTo>
                  <a:lnTo>
                    <a:pt x="199" y="67"/>
                  </a:lnTo>
                  <a:lnTo>
                    <a:pt x="199" y="68"/>
                  </a:lnTo>
                  <a:lnTo>
                    <a:pt x="200" y="67"/>
                  </a:lnTo>
                  <a:lnTo>
                    <a:pt x="200" y="67"/>
                  </a:lnTo>
                  <a:lnTo>
                    <a:pt x="200" y="67"/>
                  </a:lnTo>
                  <a:lnTo>
                    <a:pt x="200" y="68"/>
                  </a:lnTo>
                  <a:lnTo>
                    <a:pt x="200" y="68"/>
                  </a:lnTo>
                  <a:lnTo>
                    <a:pt x="200" y="69"/>
                  </a:lnTo>
                  <a:lnTo>
                    <a:pt x="200" y="69"/>
                  </a:lnTo>
                  <a:lnTo>
                    <a:pt x="200" y="69"/>
                  </a:lnTo>
                  <a:lnTo>
                    <a:pt x="200" y="69"/>
                  </a:lnTo>
                  <a:lnTo>
                    <a:pt x="200" y="69"/>
                  </a:lnTo>
                  <a:lnTo>
                    <a:pt x="200" y="69"/>
                  </a:lnTo>
                  <a:lnTo>
                    <a:pt x="201" y="70"/>
                  </a:lnTo>
                  <a:lnTo>
                    <a:pt x="201" y="69"/>
                  </a:lnTo>
                  <a:lnTo>
                    <a:pt x="201" y="70"/>
                  </a:lnTo>
                  <a:lnTo>
                    <a:pt x="201" y="70"/>
                  </a:lnTo>
                  <a:lnTo>
                    <a:pt x="201" y="70"/>
                  </a:lnTo>
                  <a:lnTo>
                    <a:pt x="201" y="69"/>
                  </a:lnTo>
                  <a:lnTo>
                    <a:pt x="201" y="71"/>
                  </a:lnTo>
                  <a:lnTo>
                    <a:pt x="201" y="69"/>
                  </a:lnTo>
                  <a:lnTo>
                    <a:pt x="201" y="69"/>
                  </a:lnTo>
                  <a:lnTo>
                    <a:pt x="201" y="70"/>
                  </a:lnTo>
                  <a:lnTo>
                    <a:pt x="201" y="70"/>
                  </a:lnTo>
                  <a:lnTo>
                    <a:pt x="201" y="70"/>
                  </a:lnTo>
                  <a:lnTo>
                    <a:pt x="202" y="69"/>
                  </a:lnTo>
                  <a:lnTo>
                    <a:pt x="202" y="70"/>
                  </a:lnTo>
                  <a:lnTo>
                    <a:pt x="202" y="69"/>
                  </a:lnTo>
                  <a:lnTo>
                    <a:pt x="202" y="70"/>
                  </a:lnTo>
                  <a:lnTo>
                    <a:pt x="202" y="70"/>
                  </a:lnTo>
                  <a:lnTo>
                    <a:pt x="202" y="70"/>
                  </a:lnTo>
                  <a:lnTo>
                    <a:pt x="202" y="71"/>
                  </a:lnTo>
                  <a:lnTo>
                    <a:pt x="202" y="72"/>
                  </a:lnTo>
                  <a:lnTo>
                    <a:pt x="202" y="70"/>
                  </a:lnTo>
                  <a:lnTo>
                    <a:pt x="202" y="71"/>
                  </a:lnTo>
                  <a:lnTo>
                    <a:pt x="203" y="71"/>
                  </a:lnTo>
                  <a:lnTo>
                    <a:pt x="203" y="71"/>
                  </a:lnTo>
                  <a:lnTo>
                    <a:pt x="203" y="72"/>
                  </a:lnTo>
                  <a:lnTo>
                    <a:pt x="203" y="72"/>
                  </a:lnTo>
                  <a:lnTo>
                    <a:pt x="203" y="73"/>
                  </a:lnTo>
                  <a:lnTo>
                    <a:pt x="203" y="72"/>
                  </a:lnTo>
                  <a:lnTo>
                    <a:pt x="203" y="72"/>
                  </a:lnTo>
                  <a:lnTo>
                    <a:pt x="203" y="73"/>
                  </a:lnTo>
                  <a:lnTo>
                    <a:pt x="203" y="73"/>
                  </a:lnTo>
                  <a:lnTo>
                    <a:pt x="203" y="73"/>
                  </a:lnTo>
                  <a:lnTo>
                    <a:pt x="203" y="74"/>
                  </a:lnTo>
                  <a:lnTo>
                    <a:pt x="204" y="74"/>
                  </a:lnTo>
                  <a:lnTo>
                    <a:pt x="204" y="74"/>
                  </a:lnTo>
                  <a:lnTo>
                    <a:pt x="204" y="76"/>
                  </a:lnTo>
                  <a:lnTo>
                    <a:pt x="204" y="75"/>
                  </a:lnTo>
                  <a:lnTo>
                    <a:pt x="204" y="75"/>
                  </a:lnTo>
                  <a:lnTo>
                    <a:pt x="204" y="75"/>
                  </a:lnTo>
                  <a:lnTo>
                    <a:pt x="204" y="75"/>
                  </a:lnTo>
                  <a:lnTo>
                    <a:pt x="204" y="75"/>
                  </a:lnTo>
                  <a:lnTo>
                    <a:pt x="204" y="75"/>
                  </a:lnTo>
                  <a:lnTo>
                    <a:pt x="204" y="76"/>
                  </a:lnTo>
                  <a:lnTo>
                    <a:pt x="204" y="76"/>
                  </a:lnTo>
                  <a:lnTo>
                    <a:pt x="205" y="76"/>
                  </a:lnTo>
                  <a:lnTo>
                    <a:pt x="205" y="76"/>
                  </a:lnTo>
                  <a:lnTo>
                    <a:pt x="205" y="76"/>
                  </a:lnTo>
                  <a:lnTo>
                    <a:pt x="205" y="74"/>
                  </a:lnTo>
                  <a:lnTo>
                    <a:pt x="205" y="76"/>
                  </a:lnTo>
                  <a:lnTo>
                    <a:pt x="205" y="76"/>
                  </a:lnTo>
                  <a:lnTo>
                    <a:pt x="205" y="76"/>
                  </a:lnTo>
                  <a:lnTo>
                    <a:pt x="205" y="76"/>
                  </a:lnTo>
                  <a:lnTo>
                    <a:pt x="205" y="77"/>
                  </a:lnTo>
                  <a:lnTo>
                    <a:pt x="205" y="76"/>
                  </a:lnTo>
                  <a:lnTo>
                    <a:pt x="205" y="77"/>
                  </a:lnTo>
                  <a:lnTo>
                    <a:pt x="206" y="76"/>
                  </a:lnTo>
                  <a:lnTo>
                    <a:pt x="206" y="75"/>
                  </a:lnTo>
                  <a:lnTo>
                    <a:pt x="206" y="76"/>
                  </a:lnTo>
                  <a:lnTo>
                    <a:pt x="206" y="76"/>
                  </a:lnTo>
                  <a:lnTo>
                    <a:pt x="206" y="77"/>
                  </a:lnTo>
                  <a:lnTo>
                    <a:pt x="206" y="77"/>
                  </a:lnTo>
                  <a:lnTo>
                    <a:pt x="206" y="77"/>
                  </a:lnTo>
                  <a:lnTo>
                    <a:pt x="206" y="78"/>
                  </a:lnTo>
                  <a:lnTo>
                    <a:pt x="206" y="77"/>
                  </a:lnTo>
                  <a:lnTo>
                    <a:pt x="206" y="77"/>
                  </a:lnTo>
                  <a:lnTo>
                    <a:pt x="206" y="78"/>
                  </a:lnTo>
                  <a:lnTo>
                    <a:pt x="206" y="77"/>
                  </a:lnTo>
                  <a:lnTo>
                    <a:pt x="207" y="78"/>
                  </a:lnTo>
                  <a:lnTo>
                    <a:pt x="207" y="79"/>
                  </a:lnTo>
                  <a:lnTo>
                    <a:pt x="207" y="79"/>
                  </a:lnTo>
                  <a:lnTo>
                    <a:pt x="207" y="78"/>
                  </a:lnTo>
                  <a:lnTo>
                    <a:pt x="207" y="78"/>
                  </a:lnTo>
                  <a:lnTo>
                    <a:pt x="207" y="77"/>
                  </a:lnTo>
                  <a:lnTo>
                    <a:pt x="207" y="79"/>
                  </a:lnTo>
                  <a:lnTo>
                    <a:pt x="207" y="78"/>
                  </a:lnTo>
                  <a:lnTo>
                    <a:pt x="207" y="79"/>
                  </a:lnTo>
                  <a:lnTo>
                    <a:pt x="207" y="78"/>
                  </a:lnTo>
                  <a:lnTo>
                    <a:pt x="208" y="79"/>
                  </a:lnTo>
                  <a:lnTo>
                    <a:pt x="208" y="79"/>
                  </a:lnTo>
                  <a:lnTo>
                    <a:pt x="208" y="79"/>
                  </a:lnTo>
                  <a:lnTo>
                    <a:pt x="208" y="79"/>
                  </a:lnTo>
                  <a:lnTo>
                    <a:pt x="208" y="79"/>
                  </a:lnTo>
                  <a:lnTo>
                    <a:pt x="208" y="81"/>
                  </a:lnTo>
                  <a:lnTo>
                    <a:pt x="208" y="80"/>
                  </a:lnTo>
                  <a:lnTo>
                    <a:pt x="208" y="79"/>
                  </a:lnTo>
                  <a:lnTo>
                    <a:pt x="208" y="80"/>
                  </a:lnTo>
                  <a:lnTo>
                    <a:pt x="208" y="80"/>
                  </a:lnTo>
                  <a:lnTo>
                    <a:pt x="208" y="81"/>
                  </a:lnTo>
                  <a:lnTo>
                    <a:pt x="208" y="81"/>
                  </a:lnTo>
                  <a:lnTo>
                    <a:pt x="209" y="80"/>
                  </a:lnTo>
                  <a:lnTo>
                    <a:pt x="209" y="81"/>
                  </a:lnTo>
                  <a:lnTo>
                    <a:pt x="209" y="81"/>
                  </a:lnTo>
                  <a:lnTo>
                    <a:pt x="209" y="83"/>
                  </a:lnTo>
                  <a:lnTo>
                    <a:pt x="209" y="82"/>
                  </a:lnTo>
                  <a:lnTo>
                    <a:pt x="209" y="81"/>
                  </a:lnTo>
                  <a:lnTo>
                    <a:pt x="209" y="83"/>
                  </a:lnTo>
                  <a:lnTo>
                    <a:pt x="209" y="81"/>
                  </a:lnTo>
                  <a:lnTo>
                    <a:pt x="209" y="82"/>
                  </a:lnTo>
                  <a:lnTo>
                    <a:pt x="209" y="83"/>
                  </a:lnTo>
                  <a:lnTo>
                    <a:pt x="210" y="82"/>
                  </a:lnTo>
                  <a:lnTo>
                    <a:pt x="210" y="83"/>
                  </a:lnTo>
                  <a:lnTo>
                    <a:pt x="210" y="83"/>
                  </a:lnTo>
                  <a:lnTo>
                    <a:pt x="210" y="82"/>
                  </a:lnTo>
                  <a:lnTo>
                    <a:pt x="210" y="83"/>
                  </a:lnTo>
                  <a:lnTo>
                    <a:pt x="210" y="83"/>
                  </a:lnTo>
                  <a:lnTo>
                    <a:pt x="210" y="83"/>
                  </a:lnTo>
                  <a:lnTo>
                    <a:pt x="210" y="83"/>
                  </a:lnTo>
                  <a:lnTo>
                    <a:pt x="210" y="83"/>
                  </a:lnTo>
                  <a:lnTo>
                    <a:pt x="210" y="83"/>
                  </a:lnTo>
                  <a:lnTo>
                    <a:pt x="210" y="83"/>
                  </a:lnTo>
                  <a:lnTo>
                    <a:pt x="211" y="83"/>
                  </a:lnTo>
                  <a:lnTo>
                    <a:pt x="211" y="83"/>
                  </a:lnTo>
                  <a:lnTo>
                    <a:pt x="211" y="83"/>
                  </a:lnTo>
                  <a:lnTo>
                    <a:pt x="211" y="83"/>
                  </a:lnTo>
                  <a:lnTo>
                    <a:pt x="211" y="83"/>
                  </a:lnTo>
                  <a:lnTo>
                    <a:pt x="211" y="84"/>
                  </a:lnTo>
                  <a:lnTo>
                    <a:pt x="211" y="83"/>
                  </a:lnTo>
                  <a:lnTo>
                    <a:pt x="211" y="83"/>
                  </a:lnTo>
                  <a:lnTo>
                    <a:pt x="211" y="84"/>
                  </a:lnTo>
                  <a:lnTo>
                    <a:pt x="211" y="83"/>
                  </a:lnTo>
                  <a:lnTo>
                    <a:pt x="211" y="84"/>
                  </a:lnTo>
                  <a:lnTo>
                    <a:pt x="211" y="85"/>
                  </a:lnTo>
                  <a:lnTo>
                    <a:pt x="212" y="84"/>
                  </a:lnTo>
                  <a:lnTo>
                    <a:pt x="212" y="85"/>
                  </a:lnTo>
                  <a:lnTo>
                    <a:pt x="212" y="85"/>
                  </a:lnTo>
                  <a:lnTo>
                    <a:pt x="212" y="85"/>
                  </a:lnTo>
                  <a:lnTo>
                    <a:pt x="212" y="85"/>
                  </a:lnTo>
                  <a:lnTo>
                    <a:pt x="212" y="85"/>
                  </a:lnTo>
                  <a:lnTo>
                    <a:pt x="212" y="85"/>
                  </a:lnTo>
                  <a:lnTo>
                    <a:pt x="212" y="85"/>
                  </a:lnTo>
                  <a:lnTo>
                    <a:pt x="212" y="85"/>
                  </a:lnTo>
                  <a:lnTo>
                    <a:pt x="212" y="85"/>
                  </a:lnTo>
                  <a:lnTo>
                    <a:pt x="212" y="85"/>
                  </a:lnTo>
                  <a:lnTo>
                    <a:pt x="213" y="85"/>
                  </a:lnTo>
                  <a:lnTo>
                    <a:pt x="213" y="85"/>
                  </a:lnTo>
                  <a:lnTo>
                    <a:pt x="213" y="85"/>
                  </a:lnTo>
                  <a:lnTo>
                    <a:pt x="213" y="86"/>
                  </a:lnTo>
                  <a:lnTo>
                    <a:pt x="213" y="86"/>
                  </a:lnTo>
                  <a:lnTo>
                    <a:pt x="213" y="85"/>
                  </a:lnTo>
                  <a:lnTo>
                    <a:pt x="213" y="85"/>
                  </a:lnTo>
                  <a:lnTo>
                    <a:pt x="213" y="85"/>
                  </a:lnTo>
                  <a:lnTo>
                    <a:pt x="213" y="84"/>
                  </a:lnTo>
                  <a:lnTo>
                    <a:pt x="213" y="86"/>
                  </a:lnTo>
                  <a:lnTo>
                    <a:pt x="214" y="86"/>
                  </a:lnTo>
                  <a:lnTo>
                    <a:pt x="214" y="86"/>
                  </a:lnTo>
                  <a:lnTo>
                    <a:pt x="214" y="86"/>
                  </a:lnTo>
                  <a:lnTo>
                    <a:pt x="214" y="87"/>
                  </a:lnTo>
                  <a:lnTo>
                    <a:pt x="214" y="86"/>
                  </a:lnTo>
                  <a:lnTo>
                    <a:pt x="214" y="85"/>
                  </a:lnTo>
                  <a:lnTo>
                    <a:pt x="214" y="86"/>
                  </a:lnTo>
                  <a:lnTo>
                    <a:pt x="214" y="86"/>
                  </a:lnTo>
                  <a:lnTo>
                    <a:pt x="214" y="87"/>
                  </a:lnTo>
                  <a:lnTo>
                    <a:pt x="214" y="87"/>
                  </a:lnTo>
                  <a:lnTo>
                    <a:pt x="214" y="88"/>
                  </a:lnTo>
                  <a:lnTo>
                    <a:pt x="215" y="87"/>
                  </a:lnTo>
                  <a:lnTo>
                    <a:pt x="215" y="87"/>
                  </a:lnTo>
                  <a:lnTo>
                    <a:pt x="215" y="88"/>
                  </a:lnTo>
                  <a:lnTo>
                    <a:pt x="215" y="88"/>
                  </a:lnTo>
                  <a:lnTo>
                    <a:pt x="215" y="88"/>
                  </a:lnTo>
                  <a:lnTo>
                    <a:pt x="215" y="89"/>
                  </a:lnTo>
                  <a:lnTo>
                    <a:pt x="215" y="89"/>
                  </a:lnTo>
                  <a:lnTo>
                    <a:pt x="215" y="87"/>
                  </a:lnTo>
                  <a:lnTo>
                    <a:pt x="215" y="88"/>
                  </a:lnTo>
                  <a:lnTo>
                    <a:pt x="215" y="89"/>
                  </a:lnTo>
                  <a:lnTo>
                    <a:pt x="215" y="89"/>
                  </a:lnTo>
                  <a:lnTo>
                    <a:pt x="216" y="89"/>
                  </a:lnTo>
                  <a:lnTo>
                    <a:pt x="216" y="89"/>
                  </a:lnTo>
                  <a:lnTo>
                    <a:pt x="216" y="89"/>
                  </a:lnTo>
                  <a:lnTo>
                    <a:pt x="216" y="89"/>
                  </a:lnTo>
                  <a:lnTo>
                    <a:pt x="216" y="89"/>
                  </a:lnTo>
                  <a:lnTo>
                    <a:pt x="216" y="89"/>
                  </a:lnTo>
                  <a:lnTo>
                    <a:pt x="216" y="89"/>
                  </a:lnTo>
                  <a:lnTo>
                    <a:pt x="216" y="89"/>
                  </a:lnTo>
                  <a:lnTo>
                    <a:pt x="216" y="89"/>
                  </a:lnTo>
                  <a:lnTo>
                    <a:pt x="216" y="89"/>
                  </a:lnTo>
                  <a:lnTo>
                    <a:pt x="216" y="89"/>
                  </a:lnTo>
                  <a:lnTo>
                    <a:pt x="217" y="89"/>
                  </a:lnTo>
                  <a:lnTo>
                    <a:pt x="217" y="89"/>
                  </a:lnTo>
                  <a:lnTo>
                    <a:pt x="217" y="89"/>
                  </a:lnTo>
                  <a:lnTo>
                    <a:pt x="217" y="89"/>
                  </a:lnTo>
                  <a:lnTo>
                    <a:pt x="217" y="89"/>
                  </a:lnTo>
                  <a:lnTo>
                    <a:pt x="217" y="89"/>
                  </a:lnTo>
                  <a:lnTo>
                    <a:pt x="217" y="89"/>
                  </a:lnTo>
                  <a:lnTo>
                    <a:pt x="217" y="89"/>
                  </a:lnTo>
                  <a:lnTo>
                    <a:pt x="217" y="91"/>
                  </a:lnTo>
                  <a:lnTo>
                    <a:pt x="217" y="89"/>
                  </a:lnTo>
                  <a:lnTo>
                    <a:pt x="217" y="90"/>
                  </a:lnTo>
                  <a:lnTo>
                    <a:pt x="218" y="90"/>
                  </a:lnTo>
                  <a:lnTo>
                    <a:pt x="218" y="91"/>
                  </a:lnTo>
                  <a:lnTo>
                    <a:pt x="218" y="90"/>
                  </a:lnTo>
                  <a:lnTo>
                    <a:pt x="218" y="90"/>
                  </a:lnTo>
                  <a:lnTo>
                    <a:pt x="218" y="91"/>
                  </a:lnTo>
                  <a:lnTo>
                    <a:pt x="218" y="91"/>
                  </a:lnTo>
                  <a:lnTo>
                    <a:pt x="218" y="90"/>
                  </a:lnTo>
                  <a:lnTo>
                    <a:pt x="218" y="92"/>
                  </a:lnTo>
                  <a:lnTo>
                    <a:pt x="218" y="91"/>
                  </a:lnTo>
                  <a:lnTo>
                    <a:pt x="218" y="91"/>
                  </a:lnTo>
                  <a:lnTo>
                    <a:pt x="218" y="92"/>
                  </a:lnTo>
                  <a:lnTo>
                    <a:pt x="219" y="92"/>
                  </a:lnTo>
                  <a:lnTo>
                    <a:pt x="219" y="92"/>
                  </a:lnTo>
                  <a:lnTo>
                    <a:pt x="219" y="92"/>
                  </a:lnTo>
                  <a:lnTo>
                    <a:pt x="219" y="92"/>
                  </a:lnTo>
                  <a:lnTo>
                    <a:pt x="219" y="93"/>
                  </a:lnTo>
                  <a:lnTo>
                    <a:pt x="219" y="92"/>
                  </a:lnTo>
                  <a:lnTo>
                    <a:pt x="219" y="92"/>
                  </a:lnTo>
                  <a:lnTo>
                    <a:pt x="219" y="92"/>
                  </a:lnTo>
                  <a:lnTo>
                    <a:pt x="219" y="92"/>
                  </a:lnTo>
                  <a:lnTo>
                    <a:pt x="219" y="91"/>
                  </a:lnTo>
                  <a:lnTo>
                    <a:pt x="220" y="92"/>
                  </a:lnTo>
                  <a:lnTo>
                    <a:pt x="220" y="92"/>
                  </a:lnTo>
                  <a:lnTo>
                    <a:pt x="220" y="92"/>
                  </a:lnTo>
                  <a:lnTo>
                    <a:pt x="220" y="91"/>
                  </a:lnTo>
                  <a:lnTo>
                    <a:pt x="220" y="92"/>
                  </a:lnTo>
                  <a:lnTo>
                    <a:pt x="220" y="92"/>
                  </a:lnTo>
                  <a:lnTo>
                    <a:pt x="220" y="93"/>
                  </a:lnTo>
                  <a:lnTo>
                    <a:pt x="220" y="94"/>
                  </a:lnTo>
                  <a:lnTo>
                    <a:pt x="220" y="94"/>
                  </a:lnTo>
                  <a:lnTo>
                    <a:pt x="220" y="93"/>
                  </a:lnTo>
                  <a:lnTo>
                    <a:pt x="220" y="94"/>
                  </a:lnTo>
                  <a:lnTo>
                    <a:pt x="221" y="95"/>
                  </a:lnTo>
                  <a:lnTo>
                    <a:pt x="221" y="94"/>
                  </a:lnTo>
                  <a:lnTo>
                    <a:pt x="221" y="95"/>
                  </a:lnTo>
                  <a:lnTo>
                    <a:pt x="221" y="94"/>
                  </a:lnTo>
                  <a:lnTo>
                    <a:pt x="221" y="95"/>
                  </a:lnTo>
                  <a:lnTo>
                    <a:pt x="221" y="96"/>
                  </a:lnTo>
                  <a:lnTo>
                    <a:pt x="221" y="96"/>
                  </a:lnTo>
                  <a:lnTo>
                    <a:pt x="221" y="96"/>
                  </a:lnTo>
                  <a:lnTo>
                    <a:pt x="221" y="96"/>
                  </a:lnTo>
                  <a:lnTo>
                    <a:pt x="221" y="96"/>
                  </a:lnTo>
                  <a:lnTo>
                    <a:pt x="221" y="96"/>
                  </a:lnTo>
                  <a:lnTo>
                    <a:pt x="222" y="96"/>
                  </a:lnTo>
                  <a:lnTo>
                    <a:pt x="222" y="97"/>
                  </a:lnTo>
                  <a:lnTo>
                    <a:pt x="222" y="96"/>
                  </a:lnTo>
                  <a:lnTo>
                    <a:pt x="222" y="97"/>
                  </a:lnTo>
                  <a:lnTo>
                    <a:pt x="222" y="96"/>
                  </a:lnTo>
                  <a:lnTo>
                    <a:pt x="222" y="97"/>
                  </a:lnTo>
                  <a:lnTo>
                    <a:pt x="222" y="97"/>
                  </a:lnTo>
                  <a:lnTo>
                    <a:pt x="222" y="97"/>
                  </a:lnTo>
                  <a:lnTo>
                    <a:pt x="222" y="96"/>
                  </a:lnTo>
                  <a:lnTo>
                    <a:pt x="222" y="97"/>
                  </a:lnTo>
                  <a:lnTo>
                    <a:pt x="222" y="97"/>
                  </a:lnTo>
                  <a:lnTo>
                    <a:pt x="223" y="97"/>
                  </a:lnTo>
                  <a:lnTo>
                    <a:pt x="223" y="96"/>
                  </a:lnTo>
                  <a:lnTo>
                    <a:pt x="223" y="97"/>
                  </a:lnTo>
                  <a:lnTo>
                    <a:pt x="223" y="97"/>
                  </a:lnTo>
                  <a:lnTo>
                    <a:pt x="223" y="98"/>
                  </a:lnTo>
                  <a:lnTo>
                    <a:pt x="223" y="97"/>
                  </a:lnTo>
                  <a:lnTo>
                    <a:pt x="223" y="98"/>
                  </a:lnTo>
                  <a:lnTo>
                    <a:pt x="223" y="98"/>
                  </a:lnTo>
                  <a:lnTo>
                    <a:pt x="223" y="98"/>
                  </a:lnTo>
                  <a:lnTo>
                    <a:pt x="223" y="98"/>
                  </a:lnTo>
                  <a:lnTo>
                    <a:pt x="223" y="99"/>
                  </a:lnTo>
                  <a:lnTo>
                    <a:pt x="224" y="98"/>
                  </a:lnTo>
                  <a:lnTo>
                    <a:pt x="224" y="99"/>
                  </a:lnTo>
                  <a:lnTo>
                    <a:pt x="224" y="98"/>
                  </a:lnTo>
                  <a:lnTo>
                    <a:pt x="224" y="99"/>
                  </a:lnTo>
                  <a:lnTo>
                    <a:pt x="224" y="99"/>
                  </a:lnTo>
                  <a:lnTo>
                    <a:pt x="224" y="99"/>
                  </a:lnTo>
                  <a:lnTo>
                    <a:pt x="224" y="99"/>
                  </a:lnTo>
                  <a:lnTo>
                    <a:pt x="224" y="101"/>
                  </a:lnTo>
                  <a:lnTo>
                    <a:pt x="224" y="100"/>
                  </a:lnTo>
                  <a:lnTo>
                    <a:pt x="224" y="100"/>
                  </a:lnTo>
                  <a:lnTo>
                    <a:pt x="224" y="100"/>
                  </a:lnTo>
                  <a:lnTo>
                    <a:pt x="225" y="99"/>
                  </a:lnTo>
                  <a:lnTo>
                    <a:pt x="225" y="100"/>
                  </a:lnTo>
                  <a:lnTo>
                    <a:pt x="225" y="100"/>
                  </a:lnTo>
                  <a:lnTo>
                    <a:pt x="225" y="100"/>
                  </a:lnTo>
                  <a:lnTo>
                    <a:pt x="225" y="100"/>
                  </a:lnTo>
                  <a:lnTo>
                    <a:pt x="225" y="101"/>
                  </a:lnTo>
                  <a:lnTo>
                    <a:pt x="225" y="100"/>
                  </a:lnTo>
                  <a:lnTo>
                    <a:pt x="225" y="100"/>
                  </a:lnTo>
                  <a:lnTo>
                    <a:pt x="225" y="101"/>
                  </a:lnTo>
                  <a:lnTo>
                    <a:pt x="225" y="100"/>
                  </a:lnTo>
                  <a:lnTo>
                    <a:pt x="225" y="100"/>
                  </a:lnTo>
                  <a:lnTo>
                    <a:pt x="226" y="100"/>
                  </a:lnTo>
                  <a:lnTo>
                    <a:pt x="226" y="100"/>
                  </a:lnTo>
                  <a:lnTo>
                    <a:pt x="226" y="100"/>
                  </a:lnTo>
                  <a:lnTo>
                    <a:pt x="226" y="100"/>
                  </a:lnTo>
                  <a:lnTo>
                    <a:pt x="226" y="100"/>
                  </a:lnTo>
                  <a:lnTo>
                    <a:pt x="226" y="100"/>
                  </a:lnTo>
                  <a:lnTo>
                    <a:pt x="226" y="100"/>
                  </a:lnTo>
                  <a:lnTo>
                    <a:pt x="226" y="101"/>
                  </a:lnTo>
                  <a:lnTo>
                    <a:pt x="226" y="101"/>
                  </a:lnTo>
                  <a:lnTo>
                    <a:pt x="226" y="101"/>
                  </a:lnTo>
                  <a:lnTo>
                    <a:pt x="226" y="102"/>
                  </a:lnTo>
                  <a:lnTo>
                    <a:pt x="227" y="101"/>
                  </a:lnTo>
                  <a:lnTo>
                    <a:pt x="227" y="101"/>
                  </a:lnTo>
                  <a:lnTo>
                    <a:pt x="227" y="102"/>
                  </a:lnTo>
                  <a:lnTo>
                    <a:pt x="227" y="101"/>
                  </a:lnTo>
                  <a:lnTo>
                    <a:pt x="227" y="101"/>
                  </a:lnTo>
                  <a:lnTo>
                    <a:pt x="227" y="101"/>
                  </a:lnTo>
                  <a:lnTo>
                    <a:pt x="227" y="101"/>
                  </a:lnTo>
                  <a:lnTo>
                    <a:pt x="227" y="102"/>
                  </a:lnTo>
                  <a:lnTo>
                    <a:pt x="227" y="101"/>
                  </a:lnTo>
                  <a:lnTo>
                    <a:pt x="227" y="101"/>
                  </a:lnTo>
                  <a:lnTo>
                    <a:pt x="227" y="101"/>
                  </a:lnTo>
                  <a:lnTo>
                    <a:pt x="228" y="102"/>
                  </a:lnTo>
                  <a:lnTo>
                    <a:pt x="228" y="101"/>
                  </a:lnTo>
                  <a:lnTo>
                    <a:pt x="228" y="101"/>
                  </a:lnTo>
                  <a:lnTo>
                    <a:pt x="228" y="101"/>
                  </a:lnTo>
                  <a:lnTo>
                    <a:pt x="228" y="102"/>
                  </a:lnTo>
                  <a:lnTo>
                    <a:pt x="228" y="102"/>
                  </a:lnTo>
                  <a:lnTo>
                    <a:pt x="228" y="102"/>
                  </a:lnTo>
                  <a:lnTo>
                    <a:pt x="228" y="103"/>
                  </a:lnTo>
                  <a:lnTo>
                    <a:pt x="228" y="102"/>
                  </a:lnTo>
                  <a:lnTo>
                    <a:pt x="228" y="102"/>
                  </a:lnTo>
                  <a:lnTo>
                    <a:pt x="228" y="102"/>
                  </a:lnTo>
                  <a:lnTo>
                    <a:pt x="229" y="102"/>
                  </a:lnTo>
                  <a:lnTo>
                    <a:pt x="229" y="102"/>
                  </a:lnTo>
                  <a:lnTo>
                    <a:pt x="229" y="102"/>
                  </a:lnTo>
                  <a:lnTo>
                    <a:pt x="229" y="102"/>
                  </a:lnTo>
                  <a:lnTo>
                    <a:pt x="229" y="102"/>
                  </a:lnTo>
                  <a:lnTo>
                    <a:pt x="229" y="103"/>
                  </a:lnTo>
                  <a:lnTo>
                    <a:pt x="229" y="103"/>
                  </a:lnTo>
                  <a:lnTo>
                    <a:pt x="229" y="103"/>
                  </a:lnTo>
                  <a:lnTo>
                    <a:pt x="229" y="103"/>
                  </a:lnTo>
                  <a:lnTo>
                    <a:pt x="229" y="103"/>
                  </a:lnTo>
                  <a:lnTo>
                    <a:pt x="229" y="103"/>
                  </a:lnTo>
                  <a:lnTo>
                    <a:pt x="230" y="104"/>
                  </a:lnTo>
                  <a:lnTo>
                    <a:pt x="230" y="102"/>
                  </a:lnTo>
                  <a:lnTo>
                    <a:pt x="230" y="105"/>
                  </a:lnTo>
                  <a:lnTo>
                    <a:pt x="230" y="104"/>
                  </a:lnTo>
                  <a:lnTo>
                    <a:pt x="230" y="102"/>
                  </a:lnTo>
                  <a:lnTo>
                    <a:pt x="230" y="104"/>
                  </a:lnTo>
                  <a:lnTo>
                    <a:pt x="230" y="105"/>
                  </a:lnTo>
                  <a:lnTo>
                    <a:pt x="230" y="103"/>
                  </a:lnTo>
                  <a:lnTo>
                    <a:pt x="230" y="104"/>
                  </a:lnTo>
                  <a:lnTo>
                    <a:pt x="230" y="104"/>
                  </a:lnTo>
                  <a:lnTo>
                    <a:pt x="230" y="105"/>
                  </a:lnTo>
                  <a:lnTo>
                    <a:pt x="231" y="105"/>
                  </a:lnTo>
                  <a:lnTo>
                    <a:pt x="231" y="105"/>
                  </a:lnTo>
                  <a:lnTo>
                    <a:pt x="231" y="105"/>
                  </a:lnTo>
                  <a:lnTo>
                    <a:pt x="231" y="105"/>
                  </a:lnTo>
                  <a:lnTo>
                    <a:pt x="231" y="105"/>
                  </a:lnTo>
                  <a:lnTo>
                    <a:pt x="231" y="105"/>
                  </a:lnTo>
                  <a:lnTo>
                    <a:pt x="231" y="105"/>
                  </a:lnTo>
                  <a:lnTo>
                    <a:pt x="231" y="105"/>
                  </a:lnTo>
                  <a:lnTo>
                    <a:pt x="231" y="105"/>
                  </a:lnTo>
                  <a:lnTo>
                    <a:pt x="231" y="105"/>
                  </a:lnTo>
                  <a:lnTo>
                    <a:pt x="232" y="106"/>
                  </a:lnTo>
                  <a:lnTo>
                    <a:pt x="232" y="107"/>
                  </a:lnTo>
                  <a:lnTo>
                    <a:pt x="232" y="106"/>
                  </a:lnTo>
                  <a:lnTo>
                    <a:pt x="232" y="106"/>
                  </a:lnTo>
                  <a:lnTo>
                    <a:pt x="232" y="106"/>
                  </a:lnTo>
                  <a:lnTo>
                    <a:pt x="232" y="106"/>
                  </a:lnTo>
                  <a:lnTo>
                    <a:pt x="232" y="107"/>
                  </a:lnTo>
                  <a:lnTo>
                    <a:pt x="232" y="106"/>
                  </a:lnTo>
                  <a:lnTo>
                    <a:pt x="232" y="107"/>
                  </a:lnTo>
                  <a:lnTo>
                    <a:pt x="233" y="107"/>
                  </a:lnTo>
                  <a:lnTo>
                    <a:pt x="233" y="107"/>
                  </a:lnTo>
                  <a:lnTo>
                    <a:pt x="233" y="107"/>
                  </a:lnTo>
                  <a:lnTo>
                    <a:pt x="233" y="107"/>
                  </a:lnTo>
                  <a:lnTo>
                    <a:pt x="233" y="107"/>
                  </a:lnTo>
                  <a:lnTo>
                    <a:pt x="233" y="107"/>
                  </a:lnTo>
                  <a:lnTo>
                    <a:pt x="233" y="106"/>
                  </a:lnTo>
                  <a:lnTo>
                    <a:pt x="233" y="107"/>
                  </a:lnTo>
                  <a:lnTo>
                    <a:pt x="233" y="107"/>
                  </a:lnTo>
                  <a:lnTo>
                    <a:pt x="233" y="107"/>
                  </a:lnTo>
                  <a:lnTo>
                    <a:pt x="233" y="108"/>
                  </a:lnTo>
                  <a:lnTo>
                    <a:pt x="234" y="107"/>
                  </a:lnTo>
                  <a:lnTo>
                    <a:pt x="234" y="106"/>
                  </a:lnTo>
                  <a:lnTo>
                    <a:pt x="234" y="107"/>
                  </a:lnTo>
                  <a:lnTo>
                    <a:pt x="234" y="106"/>
                  </a:lnTo>
                  <a:lnTo>
                    <a:pt x="234" y="107"/>
                  </a:lnTo>
                  <a:lnTo>
                    <a:pt x="234" y="108"/>
                  </a:lnTo>
                  <a:lnTo>
                    <a:pt x="234" y="107"/>
                  </a:lnTo>
                  <a:lnTo>
                    <a:pt x="234" y="107"/>
                  </a:lnTo>
                  <a:lnTo>
                    <a:pt x="234" y="106"/>
                  </a:lnTo>
                  <a:lnTo>
                    <a:pt x="234" y="107"/>
                  </a:lnTo>
                  <a:lnTo>
                    <a:pt x="234" y="108"/>
                  </a:lnTo>
                  <a:lnTo>
                    <a:pt x="235" y="107"/>
                  </a:lnTo>
                  <a:lnTo>
                    <a:pt x="235" y="107"/>
                  </a:lnTo>
                  <a:lnTo>
                    <a:pt x="235" y="109"/>
                  </a:lnTo>
                  <a:lnTo>
                    <a:pt x="235" y="108"/>
                  </a:lnTo>
                  <a:lnTo>
                    <a:pt x="235" y="108"/>
                  </a:lnTo>
                  <a:lnTo>
                    <a:pt x="235" y="109"/>
                  </a:lnTo>
                  <a:lnTo>
                    <a:pt x="235" y="108"/>
                  </a:lnTo>
                  <a:lnTo>
                    <a:pt x="235" y="108"/>
                  </a:lnTo>
                  <a:lnTo>
                    <a:pt x="235" y="109"/>
                  </a:lnTo>
                  <a:lnTo>
                    <a:pt x="235" y="109"/>
                  </a:lnTo>
                  <a:lnTo>
                    <a:pt x="235" y="109"/>
                  </a:lnTo>
                  <a:lnTo>
                    <a:pt x="236" y="108"/>
                  </a:lnTo>
                  <a:lnTo>
                    <a:pt x="236" y="109"/>
                  </a:lnTo>
                  <a:lnTo>
                    <a:pt x="236" y="109"/>
                  </a:lnTo>
                  <a:lnTo>
                    <a:pt x="236" y="109"/>
                  </a:lnTo>
                  <a:lnTo>
                    <a:pt x="236" y="109"/>
                  </a:lnTo>
                  <a:lnTo>
                    <a:pt x="236" y="109"/>
                  </a:lnTo>
                  <a:lnTo>
                    <a:pt x="236" y="109"/>
                  </a:lnTo>
                  <a:lnTo>
                    <a:pt x="236" y="109"/>
                  </a:lnTo>
                  <a:lnTo>
                    <a:pt x="236" y="110"/>
                  </a:lnTo>
                  <a:lnTo>
                    <a:pt x="236" y="109"/>
                  </a:lnTo>
                  <a:lnTo>
                    <a:pt x="236" y="109"/>
                  </a:lnTo>
                  <a:lnTo>
                    <a:pt x="237" y="109"/>
                  </a:lnTo>
                  <a:lnTo>
                    <a:pt x="237" y="109"/>
                  </a:lnTo>
                  <a:lnTo>
                    <a:pt x="237" y="110"/>
                  </a:lnTo>
                  <a:lnTo>
                    <a:pt x="237" y="110"/>
                  </a:lnTo>
                  <a:lnTo>
                    <a:pt x="237" y="110"/>
                  </a:lnTo>
                  <a:lnTo>
                    <a:pt x="237" y="110"/>
                  </a:lnTo>
                  <a:lnTo>
                    <a:pt x="237" y="110"/>
                  </a:lnTo>
                  <a:lnTo>
                    <a:pt x="237" y="110"/>
                  </a:lnTo>
                  <a:lnTo>
                    <a:pt x="237" y="110"/>
                  </a:lnTo>
                  <a:lnTo>
                    <a:pt x="237" y="110"/>
                  </a:lnTo>
                  <a:lnTo>
                    <a:pt x="237" y="110"/>
                  </a:lnTo>
                  <a:lnTo>
                    <a:pt x="238" y="111"/>
                  </a:lnTo>
                  <a:lnTo>
                    <a:pt x="238" y="112"/>
                  </a:lnTo>
                  <a:lnTo>
                    <a:pt x="238" y="109"/>
                  </a:lnTo>
                  <a:lnTo>
                    <a:pt x="238" y="111"/>
                  </a:lnTo>
                  <a:lnTo>
                    <a:pt x="238" y="111"/>
                  </a:lnTo>
                  <a:lnTo>
                    <a:pt x="238" y="112"/>
                  </a:lnTo>
                  <a:lnTo>
                    <a:pt x="238" y="111"/>
                  </a:lnTo>
                  <a:lnTo>
                    <a:pt x="238" y="112"/>
                  </a:lnTo>
                  <a:lnTo>
                    <a:pt x="238" y="112"/>
                  </a:lnTo>
                  <a:lnTo>
                    <a:pt x="238" y="113"/>
                  </a:lnTo>
                  <a:lnTo>
                    <a:pt x="238" y="112"/>
                  </a:lnTo>
                  <a:lnTo>
                    <a:pt x="239" y="111"/>
                  </a:lnTo>
                  <a:lnTo>
                    <a:pt x="239" y="110"/>
                  </a:lnTo>
                  <a:lnTo>
                    <a:pt x="239" y="112"/>
                  </a:lnTo>
                  <a:lnTo>
                    <a:pt x="239" y="112"/>
                  </a:lnTo>
                  <a:lnTo>
                    <a:pt x="239" y="113"/>
                  </a:lnTo>
                  <a:lnTo>
                    <a:pt x="239" y="112"/>
                  </a:lnTo>
                  <a:lnTo>
                    <a:pt x="239" y="112"/>
                  </a:lnTo>
                  <a:lnTo>
                    <a:pt x="239" y="112"/>
                  </a:lnTo>
                  <a:lnTo>
                    <a:pt x="239" y="112"/>
                  </a:lnTo>
                  <a:lnTo>
                    <a:pt x="239" y="112"/>
                  </a:lnTo>
                  <a:lnTo>
                    <a:pt x="239" y="112"/>
                  </a:lnTo>
                  <a:lnTo>
                    <a:pt x="240" y="111"/>
                  </a:lnTo>
                  <a:lnTo>
                    <a:pt x="240" y="111"/>
                  </a:lnTo>
                  <a:lnTo>
                    <a:pt x="240" y="112"/>
                  </a:lnTo>
                  <a:lnTo>
                    <a:pt x="240" y="113"/>
                  </a:lnTo>
                  <a:lnTo>
                    <a:pt x="240" y="113"/>
                  </a:lnTo>
                  <a:lnTo>
                    <a:pt x="240" y="112"/>
                  </a:lnTo>
                  <a:lnTo>
                    <a:pt x="240" y="112"/>
                  </a:lnTo>
                  <a:lnTo>
                    <a:pt x="240" y="112"/>
                  </a:lnTo>
                  <a:lnTo>
                    <a:pt x="240" y="113"/>
                  </a:lnTo>
                  <a:lnTo>
                    <a:pt x="240" y="114"/>
                  </a:lnTo>
                  <a:lnTo>
                    <a:pt x="240" y="113"/>
                  </a:lnTo>
                  <a:lnTo>
                    <a:pt x="241" y="113"/>
                  </a:lnTo>
                  <a:lnTo>
                    <a:pt x="241" y="113"/>
                  </a:lnTo>
                  <a:lnTo>
                    <a:pt x="241" y="112"/>
                  </a:lnTo>
                  <a:lnTo>
                    <a:pt x="241" y="113"/>
                  </a:lnTo>
                  <a:lnTo>
                    <a:pt x="241" y="112"/>
                  </a:lnTo>
                  <a:lnTo>
                    <a:pt x="241" y="112"/>
                  </a:lnTo>
                  <a:lnTo>
                    <a:pt x="241" y="114"/>
                  </a:lnTo>
                  <a:lnTo>
                    <a:pt x="241" y="113"/>
                  </a:lnTo>
                  <a:lnTo>
                    <a:pt x="241" y="113"/>
                  </a:lnTo>
                  <a:lnTo>
                    <a:pt x="241" y="113"/>
                  </a:lnTo>
                  <a:lnTo>
                    <a:pt x="241" y="113"/>
                  </a:lnTo>
                  <a:lnTo>
                    <a:pt x="242" y="113"/>
                  </a:lnTo>
                  <a:lnTo>
                    <a:pt x="242" y="114"/>
                  </a:lnTo>
                  <a:lnTo>
                    <a:pt x="242" y="113"/>
                  </a:lnTo>
                  <a:lnTo>
                    <a:pt x="242" y="114"/>
                  </a:lnTo>
                  <a:lnTo>
                    <a:pt x="242" y="115"/>
                  </a:lnTo>
                  <a:lnTo>
                    <a:pt x="242" y="114"/>
                  </a:lnTo>
                  <a:lnTo>
                    <a:pt x="242" y="113"/>
                  </a:lnTo>
                  <a:lnTo>
                    <a:pt x="242" y="113"/>
                  </a:lnTo>
                  <a:lnTo>
                    <a:pt x="242" y="112"/>
                  </a:lnTo>
                  <a:lnTo>
                    <a:pt x="242" y="114"/>
                  </a:lnTo>
                  <a:lnTo>
                    <a:pt x="242" y="114"/>
                  </a:lnTo>
                  <a:lnTo>
                    <a:pt x="243" y="114"/>
                  </a:lnTo>
                  <a:lnTo>
                    <a:pt x="243" y="114"/>
                  </a:lnTo>
                  <a:lnTo>
                    <a:pt x="243" y="113"/>
                  </a:lnTo>
                  <a:lnTo>
                    <a:pt x="243" y="113"/>
                  </a:lnTo>
                  <a:lnTo>
                    <a:pt x="243" y="114"/>
                  </a:lnTo>
                  <a:lnTo>
                    <a:pt x="243" y="114"/>
                  </a:lnTo>
                  <a:lnTo>
                    <a:pt x="243" y="114"/>
                  </a:lnTo>
                  <a:lnTo>
                    <a:pt x="243" y="114"/>
                  </a:lnTo>
                  <a:lnTo>
                    <a:pt x="243" y="115"/>
                  </a:lnTo>
                  <a:lnTo>
                    <a:pt x="243" y="115"/>
                  </a:lnTo>
                  <a:lnTo>
                    <a:pt x="243" y="115"/>
                  </a:lnTo>
                  <a:lnTo>
                    <a:pt x="244" y="114"/>
                  </a:lnTo>
                  <a:lnTo>
                    <a:pt x="244" y="115"/>
                  </a:lnTo>
                  <a:lnTo>
                    <a:pt x="244" y="116"/>
                  </a:lnTo>
                  <a:lnTo>
                    <a:pt x="244" y="115"/>
                  </a:lnTo>
                  <a:lnTo>
                    <a:pt x="244" y="115"/>
                  </a:lnTo>
                  <a:lnTo>
                    <a:pt x="244" y="115"/>
                  </a:lnTo>
                  <a:lnTo>
                    <a:pt x="244" y="115"/>
                  </a:lnTo>
                  <a:lnTo>
                    <a:pt x="244" y="116"/>
                  </a:lnTo>
                  <a:lnTo>
                    <a:pt x="244" y="116"/>
                  </a:lnTo>
                  <a:lnTo>
                    <a:pt x="244" y="117"/>
                  </a:lnTo>
                  <a:lnTo>
                    <a:pt x="244" y="116"/>
                  </a:lnTo>
                  <a:lnTo>
                    <a:pt x="245" y="116"/>
                  </a:lnTo>
                  <a:lnTo>
                    <a:pt x="245" y="116"/>
                  </a:lnTo>
                  <a:lnTo>
                    <a:pt x="245" y="116"/>
                  </a:lnTo>
                  <a:lnTo>
                    <a:pt x="245" y="116"/>
                  </a:lnTo>
                  <a:lnTo>
                    <a:pt x="245" y="116"/>
                  </a:lnTo>
                  <a:lnTo>
                    <a:pt x="245" y="117"/>
                  </a:lnTo>
                  <a:lnTo>
                    <a:pt x="245" y="118"/>
                  </a:lnTo>
                  <a:lnTo>
                    <a:pt x="245" y="118"/>
                  </a:lnTo>
                  <a:lnTo>
                    <a:pt x="245" y="116"/>
                  </a:lnTo>
                  <a:lnTo>
                    <a:pt x="245" y="116"/>
                  </a:lnTo>
                  <a:lnTo>
                    <a:pt x="245" y="116"/>
                  </a:lnTo>
                  <a:lnTo>
                    <a:pt x="246" y="116"/>
                  </a:lnTo>
                  <a:lnTo>
                    <a:pt x="246" y="117"/>
                  </a:lnTo>
                  <a:lnTo>
                    <a:pt x="246" y="117"/>
                  </a:lnTo>
                  <a:lnTo>
                    <a:pt x="246" y="116"/>
                  </a:lnTo>
                  <a:lnTo>
                    <a:pt x="246" y="118"/>
                  </a:lnTo>
                  <a:lnTo>
                    <a:pt x="246" y="117"/>
                  </a:lnTo>
                  <a:lnTo>
                    <a:pt x="246" y="118"/>
                  </a:lnTo>
                  <a:lnTo>
                    <a:pt x="246" y="117"/>
                  </a:lnTo>
                  <a:lnTo>
                    <a:pt x="246" y="117"/>
                  </a:lnTo>
                  <a:lnTo>
                    <a:pt x="246" y="117"/>
                  </a:lnTo>
                  <a:lnTo>
                    <a:pt x="246" y="117"/>
                  </a:lnTo>
                  <a:lnTo>
                    <a:pt x="247" y="117"/>
                  </a:lnTo>
                  <a:lnTo>
                    <a:pt x="247" y="117"/>
                  </a:lnTo>
                  <a:lnTo>
                    <a:pt x="247" y="118"/>
                  </a:lnTo>
                  <a:lnTo>
                    <a:pt x="247" y="117"/>
                  </a:lnTo>
                  <a:lnTo>
                    <a:pt x="247" y="118"/>
                  </a:lnTo>
                  <a:lnTo>
                    <a:pt x="247" y="118"/>
                  </a:lnTo>
                  <a:lnTo>
                    <a:pt x="247" y="118"/>
                  </a:lnTo>
                  <a:lnTo>
                    <a:pt x="247" y="118"/>
                  </a:lnTo>
                  <a:lnTo>
                    <a:pt x="247" y="118"/>
                  </a:lnTo>
                  <a:lnTo>
                    <a:pt x="247" y="118"/>
                  </a:lnTo>
                  <a:lnTo>
                    <a:pt x="247" y="118"/>
                  </a:lnTo>
                  <a:lnTo>
                    <a:pt x="248" y="118"/>
                  </a:lnTo>
                  <a:lnTo>
                    <a:pt x="248" y="119"/>
                  </a:lnTo>
                  <a:lnTo>
                    <a:pt x="248" y="118"/>
                  </a:lnTo>
                  <a:lnTo>
                    <a:pt x="248" y="118"/>
                  </a:lnTo>
                  <a:lnTo>
                    <a:pt x="248" y="118"/>
                  </a:lnTo>
                  <a:lnTo>
                    <a:pt x="248" y="118"/>
                  </a:lnTo>
                  <a:lnTo>
                    <a:pt x="248" y="118"/>
                  </a:lnTo>
                  <a:lnTo>
                    <a:pt x="248" y="118"/>
                  </a:lnTo>
                  <a:lnTo>
                    <a:pt x="248" y="118"/>
                  </a:lnTo>
                  <a:lnTo>
                    <a:pt x="248" y="118"/>
                  </a:lnTo>
                  <a:lnTo>
                    <a:pt x="248" y="119"/>
                  </a:lnTo>
                  <a:lnTo>
                    <a:pt x="249" y="118"/>
                  </a:lnTo>
                  <a:lnTo>
                    <a:pt x="249" y="118"/>
                  </a:lnTo>
                  <a:lnTo>
                    <a:pt x="249" y="118"/>
                  </a:lnTo>
                  <a:lnTo>
                    <a:pt x="249" y="119"/>
                  </a:lnTo>
                  <a:lnTo>
                    <a:pt x="249" y="119"/>
                  </a:lnTo>
                  <a:lnTo>
                    <a:pt x="249" y="119"/>
                  </a:lnTo>
                  <a:lnTo>
                    <a:pt x="249" y="119"/>
                  </a:lnTo>
                  <a:lnTo>
                    <a:pt x="249" y="119"/>
                  </a:lnTo>
                  <a:lnTo>
                    <a:pt x="249" y="119"/>
                  </a:lnTo>
                  <a:lnTo>
                    <a:pt x="249" y="119"/>
                  </a:lnTo>
                  <a:lnTo>
                    <a:pt x="249" y="119"/>
                  </a:lnTo>
                  <a:lnTo>
                    <a:pt x="250" y="119"/>
                  </a:lnTo>
                  <a:lnTo>
                    <a:pt x="250" y="119"/>
                  </a:lnTo>
                  <a:lnTo>
                    <a:pt x="250" y="120"/>
                  </a:lnTo>
                  <a:lnTo>
                    <a:pt x="250" y="120"/>
                  </a:lnTo>
                  <a:lnTo>
                    <a:pt x="250" y="120"/>
                  </a:lnTo>
                  <a:lnTo>
                    <a:pt x="250" y="120"/>
                  </a:lnTo>
                  <a:lnTo>
                    <a:pt x="250" y="120"/>
                  </a:lnTo>
                  <a:lnTo>
                    <a:pt x="250" y="120"/>
                  </a:lnTo>
                  <a:lnTo>
                    <a:pt x="250" y="120"/>
                  </a:lnTo>
                  <a:lnTo>
                    <a:pt x="250" y="119"/>
                  </a:lnTo>
                  <a:lnTo>
                    <a:pt x="250" y="120"/>
                  </a:lnTo>
                  <a:lnTo>
                    <a:pt x="251" y="122"/>
                  </a:lnTo>
                  <a:lnTo>
                    <a:pt x="251" y="120"/>
                  </a:lnTo>
                  <a:lnTo>
                    <a:pt x="251" y="120"/>
                  </a:lnTo>
                  <a:lnTo>
                    <a:pt x="251" y="120"/>
                  </a:lnTo>
                  <a:lnTo>
                    <a:pt x="251" y="121"/>
                  </a:lnTo>
                  <a:lnTo>
                    <a:pt x="251" y="120"/>
                  </a:lnTo>
                  <a:lnTo>
                    <a:pt x="251" y="120"/>
                  </a:lnTo>
                  <a:lnTo>
                    <a:pt x="251" y="121"/>
                  </a:lnTo>
                  <a:lnTo>
                    <a:pt x="251" y="120"/>
                  </a:lnTo>
                  <a:lnTo>
                    <a:pt x="251" y="121"/>
                  </a:lnTo>
                  <a:lnTo>
                    <a:pt x="251" y="121"/>
                  </a:lnTo>
                  <a:lnTo>
                    <a:pt x="252" y="121"/>
                  </a:lnTo>
                  <a:lnTo>
                    <a:pt x="252" y="122"/>
                  </a:lnTo>
                  <a:lnTo>
                    <a:pt x="252" y="122"/>
                  </a:lnTo>
                  <a:lnTo>
                    <a:pt x="252" y="122"/>
                  </a:lnTo>
                  <a:lnTo>
                    <a:pt x="252" y="122"/>
                  </a:lnTo>
                  <a:lnTo>
                    <a:pt x="252" y="122"/>
                  </a:lnTo>
                  <a:lnTo>
                    <a:pt x="252" y="123"/>
                  </a:lnTo>
                  <a:lnTo>
                    <a:pt x="252" y="121"/>
                  </a:lnTo>
                  <a:lnTo>
                    <a:pt x="252" y="122"/>
                  </a:lnTo>
                  <a:lnTo>
                    <a:pt x="252" y="122"/>
                  </a:lnTo>
                  <a:lnTo>
                    <a:pt x="253" y="122"/>
                  </a:lnTo>
                  <a:lnTo>
                    <a:pt x="253" y="121"/>
                  </a:lnTo>
                  <a:lnTo>
                    <a:pt x="253" y="121"/>
                  </a:lnTo>
                  <a:lnTo>
                    <a:pt x="253" y="122"/>
                  </a:lnTo>
                  <a:lnTo>
                    <a:pt x="253" y="122"/>
                  </a:lnTo>
                  <a:lnTo>
                    <a:pt x="253" y="122"/>
                  </a:lnTo>
                  <a:lnTo>
                    <a:pt x="253" y="122"/>
                  </a:lnTo>
                  <a:lnTo>
                    <a:pt x="253" y="122"/>
                  </a:lnTo>
                  <a:lnTo>
                    <a:pt x="253" y="123"/>
                  </a:lnTo>
                  <a:lnTo>
                    <a:pt x="253" y="122"/>
                  </a:lnTo>
                  <a:lnTo>
                    <a:pt x="254" y="123"/>
                  </a:lnTo>
                  <a:lnTo>
                    <a:pt x="254" y="122"/>
                  </a:lnTo>
                  <a:lnTo>
                    <a:pt x="254" y="123"/>
                  </a:lnTo>
                  <a:lnTo>
                    <a:pt x="254" y="124"/>
                  </a:lnTo>
                  <a:lnTo>
                    <a:pt x="254" y="123"/>
                  </a:lnTo>
                  <a:lnTo>
                    <a:pt x="254" y="122"/>
                  </a:lnTo>
                  <a:lnTo>
                    <a:pt x="254" y="122"/>
                  </a:lnTo>
                  <a:lnTo>
                    <a:pt x="254" y="123"/>
                  </a:lnTo>
                  <a:lnTo>
                    <a:pt x="254" y="123"/>
                  </a:lnTo>
                  <a:lnTo>
                    <a:pt x="254" y="123"/>
                  </a:lnTo>
                  <a:lnTo>
                    <a:pt x="254" y="123"/>
                  </a:lnTo>
                  <a:lnTo>
                    <a:pt x="254" y="123"/>
                  </a:lnTo>
                  <a:lnTo>
                    <a:pt x="255" y="123"/>
                  </a:lnTo>
                  <a:lnTo>
                    <a:pt x="255" y="123"/>
                  </a:lnTo>
                  <a:lnTo>
                    <a:pt x="255" y="123"/>
                  </a:lnTo>
                  <a:lnTo>
                    <a:pt x="255" y="123"/>
                  </a:lnTo>
                  <a:lnTo>
                    <a:pt x="255" y="123"/>
                  </a:lnTo>
                  <a:lnTo>
                    <a:pt x="255" y="123"/>
                  </a:lnTo>
                  <a:lnTo>
                    <a:pt x="255" y="123"/>
                  </a:lnTo>
                  <a:lnTo>
                    <a:pt x="255" y="123"/>
                  </a:lnTo>
                  <a:lnTo>
                    <a:pt x="255" y="125"/>
                  </a:lnTo>
                  <a:lnTo>
                    <a:pt x="256" y="125"/>
                  </a:lnTo>
                  <a:lnTo>
                    <a:pt x="256" y="123"/>
                  </a:lnTo>
                  <a:lnTo>
                    <a:pt x="256" y="124"/>
                  </a:lnTo>
                  <a:lnTo>
                    <a:pt x="256" y="123"/>
                  </a:lnTo>
                  <a:lnTo>
                    <a:pt x="256" y="123"/>
                  </a:lnTo>
                  <a:lnTo>
                    <a:pt x="256" y="123"/>
                  </a:lnTo>
                  <a:lnTo>
                    <a:pt x="256" y="121"/>
                  </a:lnTo>
                  <a:lnTo>
                    <a:pt x="256" y="122"/>
                  </a:lnTo>
                  <a:lnTo>
                    <a:pt x="256" y="121"/>
                  </a:lnTo>
                  <a:lnTo>
                    <a:pt x="256" y="121"/>
                  </a:lnTo>
                  <a:lnTo>
                    <a:pt x="256" y="119"/>
                  </a:lnTo>
                  <a:lnTo>
                    <a:pt x="257" y="120"/>
                  </a:lnTo>
                  <a:lnTo>
                    <a:pt x="257" y="119"/>
                  </a:lnTo>
                  <a:lnTo>
                    <a:pt x="257" y="119"/>
                  </a:lnTo>
                  <a:lnTo>
                    <a:pt x="257" y="120"/>
                  </a:lnTo>
                  <a:lnTo>
                    <a:pt x="257" y="120"/>
                  </a:lnTo>
                  <a:lnTo>
                    <a:pt x="257" y="120"/>
                  </a:lnTo>
                  <a:lnTo>
                    <a:pt x="257" y="119"/>
                  </a:lnTo>
                  <a:lnTo>
                    <a:pt x="257" y="120"/>
                  </a:lnTo>
                  <a:lnTo>
                    <a:pt x="257" y="120"/>
                  </a:lnTo>
                  <a:lnTo>
                    <a:pt x="257" y="120"/>
                  </a:lnTo>
                  <a:lnTo>
                    <a:pt x="257" y="121"/>
                  </a:lnTo>
                  <a:lnTo>
                    <a:pt x="257" y="122"/>
                  </a:lnTo>
                  <a:lnTo>
                    <a:pt x="258" y="122"/>
                  </a:lnTo>
                  <a:lnTo>
                    <a:pt x="258" y="120"/>
                  </a:lnTo>
                  <a:lnTo>
                    <a:pt x="258" y="123"/>
                  </a:lnTo>
                  <a:lnTo>
                    <a:pt x="258" y="122"/>
                  </a:lnTo>
                  <a:lnTo>
                    <a:pt x="258" y="123"/>
                  </a:lnTo>
                  <a:lnTo>
                    <a:pt x="258" y="123"/>
                  </a:lnTo>
                  <a:lnTo>
                    <a:pt x="258" y="123"/>
                  </a:lnTo>
                  <a:lnTo>
                    <a:pt x="258" y="123"/>
                  </a:lnTo>
                  <a:lnTo>
                    <a:pt x="258" y="123"/>
                  </a:lnTo>
                  <a:lnTo>
                    <a:pt x="258" y="123"/>
                  </a:lnTo>
                  <a:lnTo>
                    <a:pt x="259" y="123"/>
                  </a:lnTo>
                  <a:lnTo>
                    <a:pt x="259" y="122"/>
                  </a:lnTo>
                  <a:lnTo>
                    <a:pt x="259" y="122"/>
                  </a:lnTo>
                  <a:lnTo>
                    <a:pt x="259" y="122"/>
                  </a:lnTo>
                  <a:lnTo>
                    <a:pt x="259" y="123"/>
                  </a:lnTo>
                  <a:lnTo>
                    <a:pt x="259" y="123"/>
                  </a:lnTo>
                  <a:lnTo>
                    <a:pt x="259" y="124"/>
                  </a:lnTo>
                  <a:lnTo>
                    <a:pt x="259" y="124"/>
                  </a:lnTo>
                  <a:lnTo>
                    <a:pt x="259" y="123"/>
                  </a:lnTo>
                  <a:lnTo>
                    <a:pt x="259" y="124"/>
                  </a:lnTo>
                  <a:lnTo>
                    <a:pt x="259" y="125"/>
                  </a:lnTo>
                  <a:lnTo>
                    <a:pt x="260" y="124"/>
                  </a:lnTo>
                  <a:lnTo>
                    <a:pt x="260" y="125"/>
                  </a:lnTo>
                  <a:lnTo>
                    <a:pt x="260" y="125"/>
                  </a:lnTo>
                  <a:lnTo>
                    <a:pt x="260" y="125"/>
                  </a:lnTo>
                  <a:lnTo>
                    <a:pt x="260" y="125"/>
                  </a:lnTo>
                  <a:lnTo>
                    <a:pt x="260" y="124"/>
                  </a:lnTo>
                  <a:lnTo>
                    <a:pt x="260" y="125"/>
                  </a:lnTo>
                  <a:lnTo>
                    <a:pt x="260" y="124"/>
                  </a:lnTo>
                  <a:lnTo>
                    <a:pt x="260" y="125"/>
                  </a:lnTo>
                  <a:lnTo>
                    <a:pt x="260" y="125"/>
                  </a:lnTo>
                  <a:lnTo>
                    <a:pt x="261" y="125"/>
                  </a:lnTo>
                  <a:lnTo>
                    <a:pt x="261" y="125"/>
                  </a:lnTo>
                  <a:lnTo>
                    <a:pt x="261" y="125"/>
                  </a:lnTo>
                  <a:lnTo>
                    <a:pt x="261" y="125"/>
                  </a:lnTo>
                  <a:lnTo>
                    <a:pt x="261" y="125"/>
                  </a:lnTo>
                  <a:lnTo>
                    <a:pt x="261" y="125"/>
                  </a:lnTo>
                  <a:lnTo>
                    <a:pt x="261" y="125"/>
                  </a:lnTo>
                  <a:lnTo>
                    <a:pt x="261" y="125"/>
                  </a:lnTo>
                  <a:lnTo>
                    <a:pt x="261" y="125"/>
                  </a:lnTo>
                  <a:lnTo>
                    <a:pt x="261" y="125"/>
                  </a:lnTo>
                  <a:lnTo>
                    <a:pt x="261" y="125"/>
                  </a:lnTo>
                  <a:lnTo>
                    <a:pt x="262" y="125"/>
                  </a:lnTo>
                  <a:lnTo>
                    <a:pt x="262" y="125"/>
                  </a:lnTo>
                  <a:lnTo>
                    <a:pt x="262" y="126"/>
                  </a:lnTo>
                  <a:lnTo>
                    <a:pt x="262" y="125"/>
                  </a:lnTo>
                  <a:lnTo>
                    <a:pt x="262" y="125"/>
                  </a:lnTo>
                  <a:lnTo>
                    <a:pt x="262" y="126"/>
                  </a:lnTo>
                  <a:lnTo>
                    <a:pt x="262" y="126"/>
                  </a:lnTo>
                  <a:lnTo>
                    <a:pt x="262" y="126"/>
                  </a:lnTo>
                  <a:lnTo>
                    <a:pt x="262" y="126"/>
                  </a:lnTo>
                  <a:lnTo>
                    <a:pt x="262" y="126"/>
                  </a:lnTo>
                  <a:lnTo>
                    <a:pt x="262" y="125"/>
                  </a:lnTo>
                  <a:lnTo>
                    <a:pt x="263" y="126"/>
                  </a:lnTo>
                  <a:lnTo>
                    <a:pt x="263" y="126"/>
                  </a:lnTo>
                  <a:lnTo>
                    <a:pt x="263" y="126"/>
                  </a:lnTo>
                  <a:lnTo>
                    <a:pt x="263" y="127"/>
                  </a:lnTo>
                  <a:lnTo>
                    <a:pt x="263" y="127"/>
                  </a:lnTo>
                  <a:lnTo>
                    <a:pt x="263" y="127"/>
                  </a:lnTo>
                  <a:lnTo>
                    <a:pt x="263" y="126"/>
                  </a:lnTo>
                  <a:lnTo>
                    <a:pt x="263" y="127"/>
                  </a:lnTo>
                  <a:lnTo>
                    <a:pt x="263" y="127"/>
                  </a:lnTo>
                  <a:lnTo>
                    <a:pt x="263" y="126"/>
                  </a:lnTo>
                  <a:lnTo>
                    <a:pt x="263" y="126"/>
                  </a:lnTo>
                  <a:lnTo>
                    <a:pt x="264" y="126"/>
                  </a:lnTo>
                  <a:lnTo>
                    <a:pt x="264" y="126"/>
                  </a:lnTo>
                  <a:lnTo>
                    <a:pt x="264" y="126"/>
                  </a:lnTo>
                  <a:lnTo>
                    <a:pt x="264" y="126"/>
                  </a:lnTo>
                  <a:lnTo>
                    <a:pt x="264" y="127"/>
                  </a:lnTo>
                  <a:lnTo>
                    <a:pt x="264" y="127"/>
                  </a:lnTo>
                  <a:lnTo>
                    <a:pt x="264" y="126"/>
                  </a:lnTo>
                  <a:lnTo>
                    <a:pt x="264" y="127"/>
                  </a:lnTo>
                  <a:lnTo>
                    <a:pt x="264" y="127"/>
                  </a:lnTo>
                  <a:lnTo>
                    <a:pt x="264" y="126"/>
                  </a:lnTo>
                  <a:lnTo>
                    <a:pt x="264" y="127"/>
                  </a:lnTo>
                  <a:lnTo>
                    <a:pt x="265" y="127"/>
                  </a:lnTo>
                  <a:lnTo>
                    <a:pt x="265" y="127"/>
                  </a:lnTo>
                  <a:lnTo>
                    <a:pt x="265" y="128"/>
                  </a:lnTo>
                  <a:lnTo>
                    <a:pt x="265" y="129"/>
                  </a:lnTo>
                  <a:lnTo>
                    <a:pt x="265" y="128"/>
                  </a:lnTo>
                  <a:lnTo>
                    <a:pt x="265" y="127"/>
                  </a:lnTo>
                  <a:lnTo>
                    <a:pt x="265" y="128"/>
                  </a:lnTo>
                  <a:lnTo>
                    <a:pt x="265" y="128"/>
                  </a:lnTo>
                  <a:lnTo>
                    <a:pt x="265" y="128"/>
                  </a:lnTo>
                  <a:lnTo>
                    <a:pt x="265" y="128"/>
                  </a:lnTo>
                  <a:lnTo>
                    <a:pt x="266" y="128"/>
                  </a:lnTo>
                  <a:lnTo>
                    <a:pt x="266" y="128"/>
                  </a:lnTo>
                  <a:lnTo>
                    <a:pt x="266" y="128"/>
                  </a:lnTo>
                  <a:lnTo>
                    <a:pt x="266" y="128"/>
                  </a:lnTo>
                  <a:lnTo>
                    <a:pt x="266" y="129"/>
                  </a:lnTo>
                  <a:lnTo>
                    <a:pt x="266" y="129"/>
                  </a:lnTo>
                  <a:lnTo>
                    <a:pt x="266" y="128"/>
                  </a:lnTo>
                  <a:lnTo>
                    <a:pt x="266" y="128"/>
                  </a:lnTo>
                  <a:lnTo>
                    <a:pt x="266" y="128"/>
                  </a:lnTo>
                  <a:lnTo>
                    <a:pt x="266" y="129"/>
                  </a:lnTo>
                  <a:lnTo>
                    <a:pt x="266" y="128"/>
                  </a:lnTo>
                  <a:lnTo>
                    <a:pt x="267" y="129"/>
                  </a:lnTo>
                  <a:lnTo>
                    <a:pt x="267" y="129"/>
                  </a:lnTo>
                  <a:lnTo>
                    <a:pt x="267" y="129"/>
                  </a:lnTo>
                  <a:lnTo>
                    <a:pt x="267" y="128"/>
                  </a:lnTo>
                  <a:lnTo>
                    <a:pt x="267" y="128"/>
                  </a:lnTo>
                  <a:lnTo>
                    <a:pt x="267" y="129"/>
                  </a:lnTo>
                  <a:lnTo>
                    <a:pt x="267" y="129"/>
                  </a:lnTo>
                  <a:lnTo>
                    <a:pt x="267" y="128"/>
                  </a:lnTo>
                  <a:lnTo>
                    <a:pt x="267" y="128"/>
                  </a:lnTo>
                  <a:lnTo>
                    <a:pt x="267" y="128"/>
                  </a:lnTo>
                  <a:lnTo>
                    <a:pt x="267" y="128"/>
                  </a:lnTo>
                  <a:lnTo>
                    <a:pt x="268" y="128"/>
                  </a:lnTo>
                  <a:lnTo>
                    <a:pt x="268" y="128"/>
                  </a:lnTo>
                  <a:lnTo>
                    <a:pt x="268" y="128"/>
                  </a:lnTo>
                  <a:lnTo>
                    <a:pt x="268" y="128"/>
                  </a:lnTo>
                  <a:lnTo>
                    <a:pt x="268" y="128"/>
                  </a:lnTo>
                  <a:lnTo>
                    <a:pt x="268" y="128"/>
                  </a:lnTo>
                  <a:lnTo>
                    <a:pt x="268" y="129"/>
                  </a:lnTo>
                  <a:lnTo>
                    <a:pt x="268" y="129"/>
                  </a:lnTo>
                  <a:lnTo>
                    <a:pt x="268" y="129"/>
                  </a:lnTo>
                  <a:lnTo>
                    <a:pt x="268" y="128"/>
                  </a:lnTo>
                  <a:lnTo>
                    <a:pt x="268" y="129"/>
                  </a:lnTo>
                  <a:lnTo>
                    <a:pt x="269" y="128"/>
                  </a:lnTo>
                  <a:lnTo>
                    <a:pt x="269" y="129"/>
                  </a:lnTo>
                  <a:lnTo>
                    <a:pt x="269" y="128"/>
                  </a:lnTo>
                  <a:lnTo>
                    <a:pt x="269" y="129"/>
                  </a:lnTo>
                  <a:lnTo>
                    <a:pt x="270" y="128"/>
                  </a:lnTo>
                  <a:lnTo>
                    <a:pt x="270" y="128"/>
                  </a:lnTo>
                  <a:lnTo>
                    <a:pt x="270" y="128"/>
                  </a:lnTo>
                  <a:lnTo>
                    <a:pt x="270" y="129"/>
                  </a:lnTo>
                  <a:lnTo>
                    <a:pt x="270" y="128"/>
                  </a:lnTo>
                  <a:lnTo>
                    <a:pt x="270" y="128"/>
                  </a:lnTo>
                  <a:lnTo>
                    <a:pt x="270" y="128"/>
                  </a:lnTo>
                  <a:lnTo>
                    <a:pt x="271" y="128"/>
                  </a:lnTo>
                  <a:lnTo>
                    <a:pt x="271" y="128"/>
                  </a:lnTo>
                  <a:lnTo>
                    <a:pt x="271" y="127"/>
                  </a:lnTo>
                  <a:lnTo>
                    <a:pt x="271" y="126"/>
                  </a:lnTo>
                  <a:lnTo>
                    <a:pt x="271" y="128"/>
                  </a:lnTo>
                  <a:lnTo>
                    <a:pt x="271" y="127"/>
                  </a:lnTo>
                  <a:lnTo>
                    <a:pt x="271" y="128"/>
                  </a:lnTo>
                  <a:lnTo>
                    <a:pt x="271" y="127"/>
                  </a:lnTo>
                  <a:lnTo>
                    <a:pt x="271" y="129"/>
                  </a:lnTo>
                  <a:lnTo>
                    <a:pt x="271" y="129"/>
                  </a:lnTo>
                  <a:lnTo>
                    <a:pt x="271" y="129"/>
                  </a:lnTo>
                  <a:lnTo>
                    <a:pt x="272" y="129"/>
                  </a:lnTo>
                  <a:lnTo>
                    <a:pt x="272" y="129"/>
                  </a:lnTo>
                  <a:lnTo>
                    <a:pt x="272" y="129"/>
                  </a:lnTo>
                  <a:lnTo>
                    <a:pt x="272" y="130"/>
                  </a:lnTo>
                  <a:lnTo>
                    <a:pt x="272" y="129"/>
                  </a:lnTo>
                  <a:lnTo>
                    <a:pt x="272" y="129"/>
                  </a:lnTo>
                  <a:lnTo>
                    <a:pt x="272" y="130"/>
                  </a:lnTo>
                  <a:lnTo>
                    <a:pt x="272" y="129"/>
                  </a:lnTo>
                  <a:lnTo>
                    <a:pt x="272" y="130"/>
                  </a:lnTo>
                  <a:lnTo>
                    <a:pt x="272" y="130"/>
                  </a:lnTo>
                  <a:lnTo>
                    <a:pt x="273" y="132"/>
                  </a:lnTo>
                  <a:lnTo>
                    <a:pt x="273" y="131"/>
                  </a:lnTo>
                  <a:lnTo>
                    <a:pt x="273" y="130"/>
                  </a:lnTo>
                  <a:lnTo>
                    <a:pt x="273" y="130"/>
                  </a:lnTo>
                  <a:lnTo>
                    <a:pt x="273" y="123"/>
                  </a:lnTo>
                  <a:lnTo>
                    <a:pt x="273" y="121"/>
                  </a:lnTo>
                  <a:lnTo>
                    <a:pt x="274" y="123"/>
                  </a:lnTo>
                  <a:lnTo>
                    <a:pt x="274" y="125"/>
                  </a:lnTo>
                  <a:lnTo>
                    <a:pt x="274" y="127"/>
                  </a:lnTo>
                  <a:lnTo>
                    <a:pt x="274" y="127"/>
                  </a:lnTo>
                  <a:lnTo>
                    <a:pt x="274" y="129"/>
                  </a:lnTo>
                  <a:lnTo>
                    <a:pt x="274" y="130"/>
                  </a:lnTo>
                  <a:lnTo>
                    <a:pt x="274" y="132"/>
                  </a:lnTo>
                  <a:lnTo>
                    <a:pt x="274" y="135"/>
                  </a:lnTo>
                  <a:lnTo>
                    <a:pt x="274" y="138"/>
                  </a:lnTo>
                  <a:lnTo>
                    <a:pt x="274" y="143"/>
                  </a:lnTo>
                  <a:lnTo>
                    <a:pt x="275" y="143"/>
                  </a:lnTo>
                  <a:lnTo>
                    <a:pt x="275" y="140"/>
                  </a:lnTo>
                  <a:lnTo>
                    <a:pt x="275" y="139"/>
                  </a:lnTo>
                  <a:lnTo>
                    <a:pt x="275" y="138"/>
                  </a:lnTo>
                  <a:lnTo>
                    <a:pt x="275" y="138"/>
                  </a:lnTo>
                  <a:lnTo>
                    <a:pt x="275" y="137"/>
                  </a:lnTo>
                  <a:lnTo>
                    <a:pt x="275" y="136"/>
                  </a:lnTo>
                  <a:lnTo>
                    <a:pt x="275" y="136"/>
                  </a:lnTo>
                  <a:lnTo>
                    <a:pt x="275" y="136"/>
                  </a:lnTo>
                  <a:lnTo>
                    <a:pt x="276" y="136"/>
                  </a:lnTo>
                  <a:lnTo>
                    <a:pt x="276" y="136"/>
                  </a:lnTo>
                  <a:lnTo>
                    <a:pt x="276" y="136"/>
                  </a:lnTo>
                  <a:lnTo>
                    <a:pt x="276" y="136"/>
                  </a:lnTo>
                  <a:lnTo>
                    <a:pt x="276" y="135"/>
                  </a:lnTo>
                  <a:lnTo>
                    <a:pt x="276" y="135"/>
                  </a:lnTo>
                  <a:lnTo>
                    <a:pt x="276" y="135"/>
                  </a:lnTo>
                  <a:lnTo>
                    <a:pt x="276" y="135"/>
                  </a:lnTo>
                  <a:lnTo>
                    <a:pt x="276" y="134"/>
                  </a:lnTo>
                  <a:lnTo>
                    <a:pt x="276" y="134"/>
                  </a:lnTo>
                  <a:lnTo>
                    <a:pt x="276" y="134"/>
                  </a:lnTo>
                  <a:lnTo>
                    <a:pt x="277" y="134"/>
                  </a:lnTo>
                  <a:lnTo>
                    <a:pt x="277" y="134"/>
                  </a:lnTo>
                  <a:lnTo>
                    <a:pt x="277" y="133"/>
                  </a:lnTo>
                  <a:lnTo>
                    <a:pt x="277" y="133"/>
                  </a:lnTo>
                  <a:lnTo>
                    <a:pt x="277" y="133"/>
                  </a:lnTo>
                  <a:lnTo>
                    <a:pt x="277" y="133"/>
                  </a:lnTo>
                  <a:lnTo>
                    <a:pt x="277" y="132"/>
                  </a:lnTo>
                  <a:lnTo>
                    <a:pt x="277" y="132"/>
                  </a:lnTo>
                  <a:lnTo>
                    <a:pt x="277" y="133"/>
                  </a:lnTo>
                  <a:lnTo>
                    <a:pt x="277" y="132"/>
                  </a:lnTo>
                  <a:lnTo>
                    <a:pt x="277" y="132"/>
                  </a:lnTo>
                  <a:lnTo>
                    <a:pt x="277" y="132"/>
                  </a:lnTo>
                  <a:lnTo>
                    <a:pt x="278" y="132"/>
                  </a:lnTo>
                  <a:lnTo>
                    <a:pt x="278" y="132"/>
                  </a:lnTo>
                  <a:lnTo>
                    <a:pt x="278" y="130"/>
                  </a:lnTo>
                  <a:lnTo>
                    <a:pt x="278" y="131"/>
                  </a:lnTo>
                  <a:lnTo>
                    <a:pt x="278" y="130"/>
                  </a:lnTo>
                  <a:lnTo>
                    <a:pt x="278" y="130"/>
                  </a:lnTo>
                  <a:lnTo>
                    <a:pt x="278" y="130"/>
                  </a:lnTo>
                  <a:lnTo>
                    <a:pt x="278" y="129"/>
                  </a:lnTo>
                  <a:lnTo>
                    <a:pt x="278" y="129"/>
                  </a:lnTo>
                  <a:lnTo>
                    <a:pt x="278" y="129"/>
                  </a:lnTo>
                  <a:lnTo>
                    <a:pt x="279" y="129"/>
                  </a:lnTo>
                  <a:lnTo>
                    <a:pt x="279" y="129"/>
                  </a:lnTo>
                  <a:lnTo>
                    <a:pt x="279" y="129"/>
                  </a:lnTo>
                  <a:lnTo>
                    <a:pt x="279" y="128"/>
                  </a:lnTo>
                  <a:lnTo>
                    <a:pt x="279" y="127"/>
                  </a:lnTo>
                  <a:lnTo>
                    <a:pt x="279" y="127"/>
                  </a:lnTo>
                  <a:lnTo>
                    <a:pt x="279" y="127"/>
                  </a:lnTo>
                  <a:lnTo>
                    <a:pt x="279" y="126"/>
                  </a:lnTo>
                  <a:lnTo>
                    <a:pt x="279" y="126"/>
                  </a:lnTo>
                  <a:lnTo>
                    <a:pt x="279" y="127"/>
                  </a:lnTo>
                  <a:lnTo>
                    <a:pt x="279" y="127"/>
                  </a:lnTo>
                  <a:lnTo>
                    <a:pt x="280" y="127"/>
                  </a:lnTo>
                  <a:lnTo>
                    <a:pt x="280" y="126"/>
                  </a:lnTo>
                  <a:lnTo>
                    <a:pt x="280" y="126"/>
                  </a:lnTo>
                  <a:lnTo>
                    <a:pt x="280" y="125"/>
                  </a:lnTo>
                  <a:lnTo>
                    <a:pt x="280" y="125"/>
                  </a:lnTo>
                  <a:lnTo>
                    <a:pt x="280" y="125"/>
                  </a:lnTo>
                  <a:lnTo>
                    <a:pt x="280" y="125"/>
                  </a:lnTo>
                  <a:lnTo>
                    <a:pt x="280" y="124"/>
                  </a:lnTo>
                  <a:lnTo>
                    <a:pt x="280" y="124"/>
                  </a:lnTo>
                  <a:lnTo>
                    <a:pt x="280" y="124"/>
                  </a:lnTo>
                  <a:lnTo>
                    <a:pt x="280" y="124"/>
                  </a:lnTo>
                  <a:lnTo>
                    <a:pt x="281" y="123"/>
                  </a:lnTo>
                  <a:lnTo>
                    <a:pt x="281" y="123"/>
                  </a:lnTo>
                  <a:lnTo>
                    <a:pt x="281" y="123"/>
                  </a:lnTo>
                  <a:lnTo>
                    <a:pt x="281" y="122"/>
                  </a:lnTo>
                  <a:lnTo>
                    <a:pt x="281" y="123"/>
                  </a:lnTo>
                  <a:lnTo>
                    <a:pt x="281" y="122"/>
                  </a:lnTo>
                  <a:lnTo>
                    <a:pt x="281" y="121"/>
                  </a:lnTo>
                  <a:lnTo>
                    <a:pt x="281" y="121"/>
                  </a:lnTo>
                  <a:lnTo>
                    <a:pt x="281" y="121"/>
                  </a:lnTo>
                  <a:lnTo>
                    <a:pt x="281" y="121"/>
                  </a:lnTo>
                  <a:lnTo>
                    <a:pt x="281" y="120"/>
                  </a:lnTo>
                  <a:lnTo>
                    <a:pt x="281" y="119"/>
                  </a:lnTo>
                  <a:lnTo>
                    <a:pt x="282" y="121"/>
                  </a:lnTo>
                  <a:lnTo>
                    <a:pt x="282" y="119"/>
                  </a:lnTo>
                  <a:lnTo>
                    <a:pt x="282" y="120"/>
                  </a:lnTo>
                  <a:lnTo>
                    <a:pt x="282" y="120"/>
                  </a:lnTo>
                  <a:lnTo>
                    <a:pt x="282" y="119"/>
                  </a:lnTo>
                  <a:lnTo>
                    <a:pt x="282" y="119"/>
                  </a:lnTo>
                  <a:lnTo>
                    <a:pt x="282" y="119"/>
                  </a:lnTo>
                  <a:lnTo>
                    <a:pt x="282" y="119"/>
                  </a:lnTo>
                  <a:lnTo>
                    <a:pt x="282" y="119"/>
                  </a:lnTo>
                  <a:lnTo>
                    <a:pt x="282" y="119"/>
                  </a:lnTo>
                  <a:lnTo>
                    <a:pt x="283" y="119"/>
                  </a:lnTo>
                  <a:lnTo>
                    <a:pt x="283" y="119"/>
                  </a:lnTo>
                  <a:lnTo>
                    <a:pt x="283" y="119"/>
                  </a:lnTo>
                  <a:lnTo>
                    <a:pt x="283" y="119"/>
                  </a:lnTo>
                  <a:lnTo>
                    <a:pt x="283" y="119"/>
                  </a:lnTo>
                  <a:lnTo>
                    <a:pt x="283" y="118"/>
                  </a:lnTo>
                  <a:lnTo>
                    <a:pt x="283" y="118"/>
                  </a:lnTo>
                  <a:lnTo>
                    <a:pt x="283" y="119"/>
                  </a:lnTo>
                  <a:lnTo>
                    <a:pt x="283" y="118"/>
                  </a:lnTo>
                  <a:lnTo>
                    <a:pt x="283" y="118"/>
                  </a:lnTo>
                  <a:lnTo>
                    <a:pt x="283" y="117"/>
                  </a:lnTo>
                  <a:lnTo>
                    <a:pt x="284" y="117"/>
                  </a:lnTo>
                  <a:lnTo>
                    <a:pt x="284" y="116"/>
                  </a:lnTo>
                  <a:lnTo>
                    <a:pt x="284" y="116"/>
                  </a:lnTo>
                  <a:lnTo>
                    <a:pt x="284" y="117"/>
                  </a:lnTo>
                  <a:lnTo>
                    <a:pt x="284" y="116"/>
                  </a:lnTo>
                  <a:lnTo>
                    <a:pt x="284" y="115"/>
                  </a:lnTo>
                  <a:lnTo>
                    <a:pt x="284" y="116"/>
                  </a:lnTo>
                  <a:lnTo>
                    <a:pt x="284" y="117"/>
                  </a:lnTo>
                  <a:lnTo>
                    <a:pt x="284" y="115"/>
                  </a:lnTo>
                  <a:lnTo>
                    <a:pt x="284" y="115"/>
                  </a:lnTo>
                  <a:lnTo>
                    <a:pt x="284" y="114"/>
                  </a:lnTo>
                  <a:lnTo>
                    <a:pt x="285" y="115"/>
                  </a:lnTo>
                  <a:lnTo>
                    <a:pt x="285" y="114"/>
                  </a:lnTo>
                  <a:lnTo>
                    <a:pt x="285" y="114"/>
                  </a:lnTo>
                  <a:lnTo>
                    <a:pt x="285" y="113"/>
                  </a:lnTo>
                  <a:lnTo>
                    <a:pt x="285" y="113"/>
                  </a:lnTo>
                  <a:lnTo>
                    <a:pt x="285" y="113"/>
                  </a:lnTo>
                  <a:lnTo>
                    <a:pt x="285" y="112"/>
                  </a:lnTo>
                  <a:lnTo>
                    <a:pt x="285" y="112"/>
                  </a:lnTo>
                  <a:lnTo>
                    <a:pt x="285" y="112"/>
                  </a:lnTo>
                  <a:lnTo>
                    <a:pt x="285" y="113"/>
                  </a:lnTo>
                  <a:lnTo>
                    <a:pt x="285" y="112"/>
                  </a:lnTo>
                  <a:lnTo>
                    <a:pt x="286" y="112"/>
                  </a:lnTo>
                  <a:lnTo>
                    <a:pt x="286" y="111"/>
                  </a:lnTo>
                  <a:lnTo>
                    <a:pt x="286" y="111"/>
                  </a:lnTo>
                  <a:lnTo>
                    <a:pt x="286" y="111"/>
                  </a:lnTo>
                  <a:lnTo>
                    <a:pt x="286" y="110"/>
                  </a:lnTo>
                  <a:lnTo>
                    <a:pt x="286" y="110"/>
                  </a:lnTo>
                  <a:lnTo>
                    <a:pt x="286" y="109"/>
                  </a:lnTo>
                  <a:lnTo>
                    <a:pt x="286" y="110"/>
                  </a:lnTo>
                  <a:lnTo>
                    <a:pt x="286" y="110"/>
                  </a:lnTo>
                  <a:lnTo>
                    <a:pt x="286" y="109"/>
                  </a:lnTo>
                  <a:lnTo>
                    <a:pt x="286" y="109"/>
                  </a:lnTo>
                  <a:lnTo>
                    <a:pt x="287" y="109"/>
                  </a:lnTo>
                  <a:lnTo>
                    <a:pt x="287" y="109"/>
                  </a:lnTo>
                  <a:lnTo>
                    <a:pt x="287" y="109"/>
                  </a:lnTo>
                  <a:lnTo>
                    <a:pt x="287" y="108"/>
                  </a:lnTo>
                  <a:lnTo>
                    <a:pt x="287" y="108"/>
                  </a:lnTo>
                  <a:lnTo>
                    <a:pt x="287" y="108"/>
                  </a:lnTo>
                  <a:lnTo>
                    <a:pt x="287" y="108"/>
                  </a:lnTo>
                  <a:lnTo>
                    <a:pt x="287" y="109"/>
                  </a:lnTo>
                  <a:lnTo>
                    <a:pt x="287" y="108"/>
                  </a:lnTo>
                  <a:lnTo>
                    <a:pt x="287" y="107"/>
                  </a:lnTo>
                  <a:lnTo>
                    <a:pt x="288" y="108"/>
                  </a:lnTo>
                  <a:lnTo>
                    <a:pt x="288" y="107"/>
                  </a:lnTo>
                  <a:lnTo>
                    <a:pt x="288" y="107"/>
                  </a:lnTo>
                  <a:lnTo>
                    <a:pt x="288" y="107"/>
                  </a:lnTo>
                  <a:lnTo>
                    <a:pt x="288" y="107"/>
                  </a:lnTo>
                  <a:lnTo>
                    <a:pt x="288" y="107"/>
                  </a:lnTo>
                  <a:lnTo>
                    <a:pt x="288" y="106"/>
                  </a:lnTo>
                  <a:lnTo>
                    <a:pt x="288" y="106"/>
                  </a:lnTo>
                  <a:lnTo>
                    <a:pt x="288" y="106"/>
                  </a:lnTo>
                  <a:lnTo>
                    <a:pt x="288" y="107"/>
                  </a:lnTo>
                  <a:lnTo>
                    <a:pt x="288" y="106"/>
                  </a:lnTo>
                  <a:lnTo>
                    <a:pt x="289" y="106"/>
                  </a:lnTo>
                  <a:lnTo>
                    <a:pt x="289" y="106"/>
                  </a:lnTo>
                  <a:lnTo>
                    <a:pt x="289" y="105"/>
                  </a:lnTo>
                  <a:lnTo>
                    <a:pt x="289" y="105"/>
                  </a:lnTo>
                  <a:lnTo>
                    <a:pt x="289" y="104"/>
                  </a:lnTo>
                  <a:lnTo>
                    <a:pt x="289" y="105"/>
                  </a:lnTo>
                  <a:lnTo>
                    <a:pt x="289" y="105"/>
                  </a:lnTo>
                  <a:lnTo>
                    <a:pt x="289" y="105"/>
                  </a:lnTo>
                  <a:lnTo>
                    <a:pt x="289" y="105"/>
                  </a:lnTo>
                  <a:lnTo>
                    <a:pt x="289" y="105"/>
                  </a:lnTo>
                  <a:lnTo>
                    <a:pt x="289" y="105"/>
                  </a:lnTo>
                  <a:lnTo>
                    <a:pt x="290" y="104"/>
                  </a:lnTo>
                  <a:lnTo>
                    <a:pt x="290" y="104"/>
                  </a:lnTo>
                  <a:lnTo>
                    <a:pt x="290" y="104"/>
                  </a:lnTo>
                  <a:lnTo>
                    <a:pt x="290" y="104"/>
                  </a:lnTo>
                  <a:lnTo>
                    <a:pt x="290" y="104"/>
                  </a:lnTo>
                  <a:lnTo>
                    <a:pt x="290" y="103"/>
                  </a:lnTo>
                  <a:lnTo>
                    <a:pt x="290" y="103"/>
                  </a:lnTo>
                  <a:lnTo>
                    <a:pt x="290" y="104"/>
                  </a:lnTo>
                  <a:lnTo>
                    <a:pt x="290" y="104"/>
                  </a:lnTo>
                  <a:lnTo>
                    <a:pt x="290" y="103"/>
                  </a:lnTo>
                  <a:lnTo>
                    <a:pt x="290" y="102"/>
                  </a:lnTo>
                  <a:lnTo>
                    <a:pt x="291" y="102"/>
                  </a:lnTo>
                  <a:lnTo>
                    <a:pt x="291" y="102"/>
                  </a:lnTo>
                  <a:lnTo>
                    <a:pt x="291" y="102"/>
                  </a:lnTo>
                  <a:lnTo>
                    <a:pt x="291" y="101"/>
                  </a:lnTo>
                  <a:lnTo>
                    <a:pt x="291" y="101"/>
                  </a:lnTo>
                  <a:lnTo>
                    <a:pt x="291" y="98"/>
                  </a:lnTo>
                  <a:lnTo>
                    <a:pt x="291" y="98"/>
                  </a:lnTo>
                  <a:lnTo>
                    <a:pt x="291" y="99"/>
                  </a:lnTo>
                  <a:lnTo>
                    <a:pt x="291" y="99"/>
                  </a:lnTo>
                  <a:lnTo>
                    <a:pt x="291" y="99"/>
                  </a:lnTo>
                  <a:lnTo>
                    <a:pt x="291" y="99"/>
                  </a:lnTo>
                  <a:lnTo>
                    <a:pt x="292" y="99"/>
                  </a:lnTo>
                  <a:lnTo>
                    <a:pt x="292" y="99"/>
                  </a:lnTo>
                  <a:lnTo>
                    <a:pt x="292" y="99"/>
                  </a:lnTo>
                  <a:lnTo>
                    <a:pt x="292" y="99"/>
                  </a:lnTo>
                  <a:lnTo>
                    <a:pt x="292" y="99"/>
                  </a:lnTo>
                  <a:lnTo>
                    <a:pt x="292" y="98"/>
                  </a:lnTo>
                  <a:lnTo>
                    <a:pt x="292" y="99"/>
                  </a:lnTo>
                  <a:lnTo>
                    <a:pt x="292" y="98"/>
                  </a:lnTo>
                  <a:lnTo>
                    <a:pt x="292" y="98"/>
                  </a:lnTo>
                  <a:lnTo>
                    <a:pt x="292" y="97"/>
                  </a:lnTo>
                  <a:lnTo>
                    <a:pt x="292" y="98"/>
                  </a:lnTo>
                  <a:lnTo>
                    <a:pt x="293" y="97"/>
                  </a:lnTo>
                  <a:lnTo>
                    <a:pt x="293" y="98"/>
                  </a:lnTo>
                  <a:lnTo>
                    <a:pt x="293" y="98"/>
                  </a:lnTo>
                  <a:lnTo>
                    <a:pt x="293" y="98"/>
                  </a:lnTo>
                  <a:lnTo>
                    <a:pt x="293" y="97"/>
                  </a:lnTo>
                  <a:lnTo>
                    <a:pt x="293" y="97"/>
                  </a:lnTo>
                  <a:lnTo>
                    <a:pt x="293" y="96"/>
                  </a:lnTo>
                  <a:lnTo>
                    <a:pt x="293" y="96"/>
                  </a:lnTo>
                  <a:lnTo>
                    <a:pt x="293" y="96"/>
                  </a:lnTo>
                  <a:lnTo>
                    <a:pt x="293" y="96"/>
                  </a:lnTo>
                  <a:lnTo>
                    <a:pt x="294" y="96"/>
                  </a:lnTo>
                  <a:lnTo>
                    <a:pt x="294" y="96"/>
                  </a:lnTo>
                  <a:lnTo>
                    <a:pt x="294" y="96"/>
                  </a:lnTo>
                  <a:lnTo>
                    <a:pt x="294" y="96"/>
                  </a:lnTo>
                  <a:lnTo>
                    <a:pt x="294" y="96"/>
                  </a:lnTo>
                  <a:lnTo>
                    <a:pt x="294" y="95"/>
                  </a:lnTo>
                  <a:lnTo>
                    <a:pt x="294" y="95"/>
                  </a:lnTo>
                  <a:lnTo>
                    <a:pt x="294" y="96"/>
                  </a:lnTo>
                  <a:lnTo>
                    <a:pt x="294" y="95"/>
                  </a:lnTo>
                  <a:lnTo>
                    <a:pt x="294" y="94"/>
                  </a:lnTo>
                  <a:lnTo>
                    <a:pt x="294" y="94"/>
                  </a:lnTo>
                  <a:lnTo>
                    <a:pt x="295" y="94"/>
                  </a:lnTo>
                  <a:lnTo>
                    <a:pt x="295" y="94"/>
                  </a:lnTo>
                  <a:lnTo>
                    <a:pt x="295" y="95"/>
                  </a:lnTo>
                  <a:lnTo>
                    <a:pt x="295" y="95"/>
                  </a:lnTo>
                  <a:lnTo>
                    <a:pt x="295" y="95"/>
                  </a:lnTo>
                  <a:lnTo>
                    <a:pt x="295" y="93"/>
                  </a:lnTo>
                  <a:lnTo>
                    <a:pt x="295" y="94"/>
                  </a:lnTo>
                  <a:lnTo>
                    <a:pt x="295" y="93"/>
                  </a:lnTo>
                  <a:lnTo>
                    <a:pt x="295" y="93"/>
                  </a:lnTo>
                  <a:lnTo>
                    <a:pt x="295" y="93"/>
                  </a:lnTo>
                  <a:lnTo>
                    <a:pt x="295" y="94"/>
                  </a:lnTo>
                  <a:lnTo>
                    <a:pt x="296" y="92"/>
                  </a:lnTo>
                  <a:lnTo>
                    <a:pt x="296" y="93"/>
                  </a:lnTo>
                  <a:lnTo>
                    <a:pt x="296" y="93"/>
                  </a:lnTo>
                  <a:lnTo>
                    <a:pt x="296" y="93"/>
                  </a:lnTo>
                  <a:lnTo>
                    <a:pt x="296" y="93"/>
                  </a:lnTo>
                  <a:lnTo>
                    <a:pt x="296" y="92"/>
                  </a:lnTo>
                  <a:lnTo>
                    <a:pt x="296" y="92"/>
                  </a:lnTo>
                  <a:lnTo>
                    <a:pt x="296" y="93"/>
                  </a:lnTo>
                  <a:lnTo>
                    <a:pt x="296" y="91"/>
                  </a:lnTo>
                  <a:lnTo>
                    <a:pt x="296" y="92"/>
                  </a:lnTo>
                  <a:lnTo>
                    <a:pt x="296" y="91"/>
                  </a:lnTo>
                  <a:lnTo>
                    <a:pt x="297" y="91"/>
                  </a:lnTo>
                  <a:lnTo>
                    <a:pt x="297" y="90"/>
                  </a:lnTo>
                  <a:lnTo>
                    <a:pt x="297" y="92"/>
                  </a:lnTo>
                  <a:lnTo>
                    <a:pt x="297" y="92"/>
                  </a:lnTo>
                  <a:lnTo>
                    <a:pt x="297" y="89"/>
                  </a:lnTo>
                  <a:lnTo>
                    <a:pt x="297" y="88"/>
                  </a:lnTo>
                  <a:lnTo>
                    <a:pt x="297" y="89"/>
                  </a:lnTo>
                  <a:lnTo>
                    <a:pt x="297" y="90"/>
                  </a:lnTo>
                  <a:lnTo>
                    <a:pt x="297" y="89"/>
                  </a:lnTo>
                  <a:lnTo>
                    <a:pt x="297" y="89"/>
                  </a:lnTo>
                  <a:lnTo>
                    <a:pt x="297" y="89"/>
                  </a:lnTo>
                  <a:lnTo>
                    <a:pt x="298" y="89"/>
                  </a:lnTo>
                  <a:lnTo>
                    <a:pt x="298" y="89"/>
                  </a:lnTo>
                  <a:lnTo>
                    <a:pt x="298" y="88"/>
                  </a:lnTo>
                  <a:lnTo>
                    <a:pt x="298" y="88"/>
                  </a:lnTo>
                  <a:lnTo>
                    <a:pt x="298" y="88"/>
                  </a:lnTo>
                  <a:lnTo>
                    <a:pt x="298" y="88"/>
                  </a:lnTo>
                  <a:lnTo>
                    <a:pt x="298" y="88"/>
                  </a:lnTo>
                  <a:lnTo>
                    <a:pt x="298" y="88"/>
                  </a:lnTo>
                  <a:lnTo>
                    <a:pt x="298" y="87"/>
                  </a:lnTo>
                  <a:lnTo>
                    <a:pt x="298" y="88"/>
                  </a:lnTo>
                  <a:lnTo>
                    <a:pt x="298" y="88"/>
                  </a:lnTo>
                  <a:lnTo>
                    <a:pt x="299" y="88"/>
                  </a:lnTo>
                  <a:lnTo>
                    <a:pt x="299" y="88"/>
                  </a:lnTo>
                  <a:lnTo>
                    <a:pt x="299" y="87"/>
                  </a:lnTo>
                  <a:lnTo>
                    <a:pt x="299" y="88"/>
                  </a:lnTo>
                  <a:lnTo>
                    <a:pt x="299" y="87"/>
                  </a:lnTo>
                  <a:lnTo>
                    <a:pt x="299" y="87"/>
                  </a:lnTo>
                  <a:lnTo>
                    <a:pt x="299" y="87"/>
                  </a:lnTo>
                  <a:lnTo>
                    <a:pt x="299" y="87"/>
                  </a:lnTo>
                  <a:lnTo>
                    <a:pt x="299" y="87"/>
                  </a:lnTo>
                  <a:lnTo>
                    <a:pt x="299" y="87"/>
                  </a:lnTo>
                  <a:lnTo>
                    <a:pt x="299" y="86"/>
                  </a:lnTo>
                  <a:lnTo>
                    <a:pt x="300" y="86"/>
                  </a:lnTo>
                  <a:lnTo>
                    <a:pt x="300" y="86"/>
                  </a:lnTo>
                  <a:lnTo>
                    <a:pt x="300" y="86"/>
                  </a:lnTo>
                  <a:lnTo>
                    <a:pt x="300" y="86"/>
                  </a:lnTo>
                  <a:lnTo>
                    <a:pt x="300" y="86"/>
                  </a:lnTo>
                  <a:lnTo>
                    <a:pt x="300" y="85"/>
                  </a:lnTo>
                  <a:lnTo>
                    <a:pt x="300" y="85"/>
                  </a:lnTo>
                  <a:lnTo>
                    <a:pt x="300" y="84"/>
                  </a:lnTo>
                  <a:lnTo>
                    <a:pt x="300" y="85"/>
                  </a:lnTo>
                  <a:lnTo>
                    <a:pt x="300" y="84"/>
                  </a:lnTo>
                  <a:lnTo>
                    <a:pt x="300" y="84"/>
                  </a:lnTo>
                  <a:lnTo>
                    <a:pt x="301" y="84"/>
                  </a:lnTo>
                  <a:lnTo>
                    <a:pt x="301" y="84"/>
                  </a:lnTo>
                  <a:lnTo>
                    <a:pt x="301" y="82"/>
                  </a:lnTo>
                  <a:lnTo>
                    <a:pt x="301" y="82"/>
                  </a:lnTo>
                  <a:lnTo>
                    <a:pt x="301" y="82"/>
                  </a:lnTo>
                  <a:lnTo>
                    <a:pt x="301" y="83"/>
                  </a:lnTo>
                  <a:lnTo>
                    <a:pt x="301" y="83"/>
                  </a:lnTo>
                  <a:lnTo>
                    <a:pt x="301" y="83"/>
                  </a:lnTo>
                  <a:lnTo>
                    <a:pt x="301" y="83"/>
                  </a:lnTo>
                  <a:lnTo>
                    <a:pt x="301" y="83"/>
                  </a:lnTo>
                  <a:lnTo>
                    <a:pt x="301" y="83"/>
                  </a:lnTo>
                  <a:lnTo>
                    <a:pt x="302" y="84"/>
                  </a:lnTo>
                  <a:lnTo>
                    <a:pt x="302" y="83"/>
                  </a:lnTo>
                  <a:lnTo>
                    <a:pt x="302" y="83"/>
                  </a:lnTo>
                  <a:lnTo>
                    <a:pt x="302" y="83"/>
                  </a:lnTo>
                  <a:lnTo>
                    <a:pt x="302" y="83"/>
                  </a:lnTo>
                  <a:lnTo>
                    <a:pt x="302" y="83"/>
                  </a:lnTo>
                  <a:lnTo>
                    <a:pt x="302" y="83"/>
                  </a:lnTo>
                  <a:lnTo>
                    <a:pt x="302" y="83"/>
                  </a:lnTo>
                  <a:lnTo>
                    <a:pt x="302" y="83"/>
                  </a:lnTo>
                  <a:lnTo>
                    <a:pt x="302" y="83"/>
                  </a:lnTo>
                  <a:lnTo>
                    <a:pt x="302" y="83"/>
                  </a:lnTo>
                  <a:lnTo>
                    <a:pt x="303" y="83"/>
                  </a:lnTo>
                  <a:lnTo>
                    <a:pt x="303" y="83"/>
                  </a:lnTo>
                  <a:lnTo>
                    <a:pt x="303" y="82"/>
                  </a:lnTo>
                  <a:lnTo>
                    <a:pt x="303" y="83"/>
                  </a:lnTo>
                  <a:lnTo>
                    <a:pt x="303" y="82"/>
                  </a:lnTo>
                  <a:lnTo>
                    <a:pt x="303" y="82"/>
                  </a:lnTo>
                  <a:lnTo>
                    <a:pt x="303" y="82"/>
                  </a:lnTo>
                  <a:lnTo>
                    <a:pt x="303" y="81"/>
                  </a:lnTo>
                  <a:lnTo>
                    <a:pt x="303" y="81"/>
                  </a:lnTo>
                  <a:lnTo>
                    <a:pt x="303" y="81"/>
                  </a:lnTo>
                  <a:lnTo>
                    <a:pt x="303" y="81"/>
                  </a:lnTo>
                  <a:lnTo>
                    <a:pt x="304" y="80"/>
                  </a:lnTo>
                  <a:lnTo>
                    <a:pt x="304" y="80"/>
                  </a:lnTo>
                  <a:lnTo>
                    <a:pt x="304" y="80"/>
                  </a:lnTo>
                  <a:lnTo>
                    <a:pt x="304" y="80"/>
                  </a:lnTo>
                  <a:lnTo>
                    <a:pt x="304" y="80"/>
                  </a:lnTo>
                  <a:lnTo>
                    <a:pt x="304" y="79"/>
                  </a:lnTo>
                  <a:lnTo>
                    <a:pt x="304" y="79"/>
                  </a:lnTo>
                  <a:lnTo>
                    <a:pt x="304" y="79"/>
                  </a:lnTo>
                  <a:lnTo>
                    <a:pt x="304" y="79"/>
                  </a:lnTo>
                  <a:lnTo>
                    <a:pt x="304" y="79"/>
                  </a:lnTo>
                  <a:lnTo>
                    <a:pt x="304" y="79"/>
                  </a:lnTo>
                  <a:lnTo>
                    <a:pt x="305" y="79"/>
                  </a:lnTo>
                  <a:lnTo>
                    <a:pt x="305" y="78"/>
                  </a:lnTo>
                  <a:lnTo>
                    <a:pt x="305" y="78"/>
                  </a:lnTo>
                  <a:lnTo>
                    <a:pt x="305" y="79"/>
                  </a:lnTo>
                  <a:lnTo>
                    <a:pt x="305" y="78"/>
                  </a:lnTo>
                  <a:lnTo>
                    <a:pt x="305" y="79"/>
                  </a:lnTo>
                  <a:lnTo>
                    <a:pt x="305" y="77"/>
                  </a:lnTo>
                  <a:lnTo>
                    <a:pt x="305" y="77"/>
                  </a:lnTo>
                  <a:lnTo>
                    <a:pt x="305" y="78"/>
                  </a:lnTo>
                  <a:lnTo>
                    <a:pt x="305" y="77"/>
                  </a:lnTo>
                  <a:lnTo>
                    <a:pt x="305" y="77"/>
                  </a:lnTo>
                  <a:lnTo>
                    <a:pt x="306" y="76"/>
                  </a:lnTo>
                  <a:lnTo>
                    <a:pt x="306" y="77"/>
                  </a:lnTo>
                  <a:lnTo>
                    <a:pt x="306" y="76"/>
                  </a:lnTo>
                  <a:lnTo>
                    <a:pt x="306" y="75"/>
                  </a:lnTo>
                  <a:lnTo>
                    <a:pt x="306" y="76"/>
                  </a:lnTo>
                  <a:lnTo>
                    <a:pt x="306" y="75"/>
                  </a:lnTo>
                  <a:lnTo>
                    <a:pt x="306" y="75"/>
                  </a:lnTo>
                  <a:lnTo>
                    <a:pt x="306" y="76"/>
                  </a:lnTo>
                  <a:lnTo>
                    <a:pt x="306" y="76"/>
                  </a:lnTo>
                  <a:lnTo>
                    <a:pt x="306" y="75"/>
                  </a:lnTo>
                  <a:lnTo>
                    <a:pt x="306" y="75"/>
                  </a:lnTo>
                  <a:lnTo>
                    <a:pt x="307" y="76"/>
                  </a:lnTo>
                  <a:lnTo>
                    <a:pt x="307" y="75"/>
                  </a:lnTo>
                  <a:lnTo>
                    <a:pt x="307" y="75"/>
                  </a:lnTo>
                  <a:lnTo>
                    <a:pt x="307" y="75"/>
                  </a:lnTo>
                  <a:lnTo>
                    <a:pt x="307" y="75"/>
                  </a:lnTo>
                  <a:lnTo>
                    <a:pt x="307" y="74"/>
                  </a:lnTo>
                  <a:lnTo>
                    <a:pt x="307" y="74"/>
                  </a:lnTo>
                  <a:lnTo>
                    <a:pt x="307" y="74"/>
                  </a:lnTo>
                  <a:lnTo>
                    <a:pt x="307" y="75"/>
                  </a:lnTo>
                  <a:lnTo>
                    <a:pt x="307" y="76"/>
                  </a:lnTo>
                  <a:lnTo>
                    <a:pt x="307" y="75"/>
                  </a:lnTo>
                  <a:lnTo>
                    <a:pt x="308" y="75"/>
                  </a:lnTo>
                  <a:lnTo>
                    <a:pt x="308" y="74"/>
                  </a:lnTo>
                  <a:lnTo>
                    <a:pt x="308" y="74"/>
                  </a:lnTo>
                  <a:lnTo>
                    <a:pt x="308" y="73"/>
                  </a:lnTo>
                  <a:lnTo>
                    <a:pt x="308" y="73"/>
                  </a:lnTo>
                  <a:lnTo>
                    <a:pt x="308" y="73"/>
                  </a:lnTo>
                  <a:lnTo>
                    <a:pt x="308" y="73"/>
                  </a:lnTo>
                  <a:lnTo>
                    <a:pt x="308" y="73"/>
                  </a:lnTo>
                  <a:lnTo>
                    <a:pt x="308" y="73"/>
                  </a:lnTo>
                  <a:lnTo>
                    <a:pt x="308" y="73"/>
                  </a:lnTo>
                  <a:lnTo>
                    <a:pt x="308" y="73"/>
                  </a:lnTo>
                  <a:lnTo>
                    <a:pt x="309" y="73"/>
                  </a:lnTo>
                  <a:lnTo>
                    <a:pt x="309" y="72"/>
                  </a:lnTo>
                  <a:lnTo>
                    <a:pt x="309" y="72"/>
                  </a:lnTo>
                  <a:lnTo>
                    <a:pt x="309" y="72"/>
                  </a:lnTo>
                  <a:lnTo>
                    <a:pt x="309" y="72"/>
                  </a:lnTo>
                  <a:lnTo>
                    <a:pt x="309" y="73"/>
                  </a:lnTo>
                  <a:lnTo>
                    <a:pt x="309" y="73"/>
                  </a:lnTo>
                  <a:lnTo>
                    <a:pt x="309" y="72"/>
                  </a:lnTo>
                  <a:lnTo>
                    <a:pt x="309" y="72"/>
                  </a:lnTo>
                  <a:lnTo>
                    <a:pt x="309" y="72"/>
                  </a:lnTo>
                  <a:lnTo>
                    <a:pt x="309" y="72"/>
                  </a:lnTo>
                  <a:lnTo>
                    <a:pt x="310" y="72"/>
                  </a:lnTo>
                  <a:lnTo>
                    <a:pt x="310" y="72"/>
                  </a:lnTo>
                  <a:lnTo>
                    <a:pt x="310" y="72"/>
                  </a:lnTo>
                  <a:lnTo>
                    <a:pt x="310" y="72"/>
                  </a:lnTo>
                  <a:lnTo>
                    <a:pt x="310" y="72"/>
                  </a:lnTo>
                  <a:lnTo>
                    <a:pt x="310" y="72"/>
                  </a:lnTo>
                  <a:lnTo>
                    <a:pt x="310" y="73"/>
                  </a:lnTo>
                  <a:lnTo>
                    <a:pt x="310" y="72"/>
                  </a:lnTo>
                  <a:lnTo>
                    <a:pt x="310" y="71"/>
                  </a:lnTo>
                  <a:lnTo>
                    <a:pt x="310" y="72"/>
                  </a:lnTo>
                  <a:lnTo>
                    <a:pt x="310" y="71"/>
                  </a:lnTo>
                  <a:lnTo>
                    <a:pt x="311" y="71"/>
                  </a:lnTo>
                  <a:lnTo>
                    <a:pt x="311" y="70"/>
                  </a:lnTo>
                  <a:lnTo>
                    <a:pt x="311" y="71"/>
                  </a:lnTo>
                  <a:lnTo>
                    <a:pt x="311" y="70"/>
                  </a:lnTo>
                  <a:lnTo>
                    <a:pt x="311" y="69"/>
                  </a:lnTo>
                  <a:lnTo>
                    <a:pt x="311" y="69"/>
                  </a:lnTo>
                  <a:lnTo>
                    <a:pt x="311" y="70"/>
                  </a:lnTo>
                  <a:lnTo>
                    <a:pt x="311" y="70"/>
                  </a:lnTo>
                  <a:lnTo>
                    <a:pt x="311" y="70"/>
                  </a:lnTo>
                  <a:lnTo>
                    <a:pt x="311" y="70"/>
                  </a:lnTo>
                  <a:lnTo>
                    <a:pt x="311" y="69"/>
                  </a:lnTo>
                  <a:lnTo>
                    <a:pt x="312" y="68"/>
                  </a:lnTo>
                  <a:lnTo>
                    <a:pt x="312" y="69"/>
                  </a:lnTo>
                  <a:lnTo>
                    <a:pt x="312" y="68"/>
                  </a:lnTo>
                  <a:lnTo>
                    <a:pt x="312" y="69"/>
                  </a:lnTo>
                  <a:lnTo>
                    <a:pt x="312" y="67"/>
                  </a:lnTo>
                  <a:lnTo>
                    <a:pt x="312" y="68"/>
                  </a:lnTo>
                  <a:lnTo>
                    <a:pt x="312" y="68"/>
                  </a:lnTo>
                  <a:lnTo>
                    <a:pt x="312" y="69"/>
                  </a:lnTo>
                  <a:lnTo>
                    <a:pt x="312" y="69"/>
                  </a:lnTo>
                  <a:lnTo>
                    <a:pt x="312" y="69"/>
                  </a:lnTo>
                  <a:lnTo>
                    <a:pt x="313" y="69"/>
                  </a:lnTo>
                  <a:lnTo>
                    <a:pt x="313" y="69"/>
                  </a:lnTo>
                  <a:lnTo>
                    <a:pt x="313" y="69"/>
                  </a:lnTo>
                  <a:lnTo>
                    <a:pt x="313" y="68"/>
                  </a:lnTo>
                  <a:lnTo>
                    <a:pt x="313" y="67"/>
                  </a:lnTo>
                  <a:lnTo>
                    <a:pt x="313" y="67"/>
                  </a:lnTo>
                  <a:lnTo>
                    <a:pt x="313" y="67"/>
                  </a:lnTo>
                  <a:lnTo>
                    <a:pt x="313" y="66"/>
                  </a:lnTo>
                  <a:lnTo>
                    <a:pt x="313" y="66"/>
                  </a:lnTo>
                  <a:lnTo>
                    <a:pt x="313" y="67"/>
                  </a:lnTo>
                  <a:lnTo>
                    <a:pt x="313" y="67"/>
                  </a:lnTo>
                  <a:lnTo>
                    <a:pt x="314" y="67"/>
                  </a:lnTo>
                  <a:lnTo>
                    <a:pt x="314" y="66"/>
                  </a:lnTo>
                  <a:lnTo>
                    <a:pt x="314" y="66"/>
                  </a:lnTo>
                  <a:lnTo>
                    <a:pt x="314" y="66"/>
                  </a:lnTo>
                  <a:lnTo>
                    <a:pt x="314" y="66"/>
                  </a:lnTo>
                  <a:lnTo>
                    <a:pt x="314" y="66"/>
                  </a:lnTo>
                  <a:lnTo>
                    <a:pt x="314" y="66"/>
                  </a:lnTo>
                  <a:lnTo>
                    <a:pt x="314" y="66"/>
                  </a:lnTo>
                  <a:lnTo>
                    <a:pt x="314" y="66"/>
                  </a:lnTo>
                  <a:lnTo>
                    <a:pt x="314" y="66"/>
                  </a:lnTo>
                  <a:lnTo>
                    <a:pt x="314" y="66"/>
                  </a:lnTo>
                  <a:lnTo>
                    <a:pt x="315" y="66"/>
                  </a:lnTo>
                  <a:lnTo>
                    <a:pt x="315" y="66"/>
                  </a:lnTo>
                  <a:lnTo>
                    <a:pt x="315" y="66"/>
                  </a:lnTo>
                  <a:lnTo>
                    <a:pt x="315" y="66"/>
                  </a:lnTo>
                  <a:lnTo>
                    <a:pt x="315" y="66"/>
                  </a:lnTo>
                  <a:lnTo>
                    <a:pt x="315" y="66"/>
                  </a:lnTo>
                  <a:lnTo>
                    <a:pt x="315" y="66"/>
                  </a:lnTo>
                  <a:lnTo>
                    <a:pt x="315" y="66"/>
                  </a:lnTo>
                  <a:lnTo>
                    <a:pt x="315" y="65"/>
                  </a:lnTo>
                  <a:lnTo>
                    <a:pt x="315" y="65"/>
                  </a:lnTo>
                  <a:lnTo>
                    <a:pt x="315" y="64"/>
                  </a:lnTo>
                  <a:lnTo>
                    <a:pt x="316" y="65"/>
                  </a:lnTo>
                  <a:lnTo>
                    <a:pt x="316" y="64"/>
                  </a:lnTo>
                  <a:lnTo>
                    <a:pt x="316" y="64"/>
                  </a:lnTo>
                  <a:lnTo>
                    <a:pt x="316" y="66"/>
                  </a:lnTo>
                  <a:lnTo>
                    <a:pt x="316" y="64"/>
                  </a:lnTo>
                  <a:lnTo>
                    <a:pt x="316" y="65"/>
                  </a:lnTo>
                  <a:lnTo>
                    <a:pt x="316" y="64"/>
                  </a:lnTo>
                  <a:lnTo>
                    <a:pt x="316" y="64"/>
                  </a:lnTo>
                  <a:lnTo>
                    <a:pt x="316" y="65"/>
                  </a:lnTo>
                  <a:lnTo>
                    <a:pt x="316" y="65"/>
                  </a:lnTo>
                  <a:lnTo>
                    <a:pt x="316" y="63"/>
                  </a:lnTo>
                  <a:lnTo>
                    <a:pt x="317" y="63"/>
                  </a:lnTo>
                  <a:lnTo>
                    <a:pt x="317" y="65"/>
                  </a:lnTo>
                  <a:lnTo>
                    <a:pt x="317" y="64"/>
                  </a:lnTo>
                  <a:lnTo>
                    <a:pt x="317" y="63"/>
                  </a:lnTo>
                  <a:lnTo>
                    <a:pt x="317" y="63"/>
                  </a:lnTo>
                  <a:lnTo>
                    <a:pt x="317" y="63"/>
                  </a:lnTo>
                  <a:lnTo>
                    <a:pt x="317" y="63"/>
                  </a:lnTo>
                  <a:lnTo>
                    <a:pt x="317" y="63"/>
                  </a:lnTo>
                  <a:lnTo>
                    <a:pt x="317" y="62"/>
                  </a:lnTo>
                  <a:lnTo>
                    <a:pt x="317" y="63"/>
                  </a:lnTo>
                  <a:lnTo>
                    <a:pt x="317" y="63"/>
                  </a:lnTo>
                  <a:lnTo>
                    <a:pt x="318" y="63"/>
                  </a:lnTo>
                  <a:lnTo>
                    <a:pt x="318" y="62"/>
                  </a:lnTo>
                  <a:lnTo>
                    <a:pt x="318" y="62"/>
                  </a:lnTo>
                  <a:lnTo>
                    <a:pt x="318" y="63"/>
                  </a:lnTo>
                  <a:lnTo>
                    <a:pt x="318" y="64"/>
                  </a:lnTo>
                  <a:lnTo>
                    <a:pt x="318" y="62"/>
                  </a:lnTo>
                  <a:lnTo>
                    <a:pt x="318" y="63"/>
                  </a:lnTo>
                  <a:lnTo>
                    <a:pt x="318" y="62"/>
                  </a:lnTo>
                  <a:lnTo>
                    <a:pt x="318" y="63"/>
                  </a:lnTo>
                  <a:lnTo>
                    <a:pt x="318" y="62"/>
                  </a:lnTo>
                  <a:lnTo>
                    <a:pt x="318" y="62"/>
                  </a:lnTo>
                  <a:lnTo>
                    <a:pt x="319" y="61"/>
                  </a:lnTo>
                  <a:lnTo>
                    <a:pt x="319" y="62"/>
                  </a:lnTo>
                  <a:lnTo>
                    <a:pt x="319" y="61"/>
                  </a:lnTo>
                  <a:lnTo>
                    <a:pt x="319" y="62"/>
                  </a:lnTo>
                  <a:lnTo>
                    <a:pt x="319" y="61"/>
                  </a:lnTo>
                  <a:lnTo>
                    <a:pt x="319" y="62"/>
                  </a:lnTo>
                  <a:lnTo>
                    <a:pt x="319" y="61"/>
                  </a:lnTo>
                  <a:lnTo>
                    <a:pt x="319" y="61"/>
                  </a:lnTo>
                  <a:lnTo>
                    <a:pt x="319" y="61"/>
                  </a:lnTo>
                  <a:lnTo>
                    <a:pt x="319" y="61"/>
                  </a:lnTo>
                  <a:lnTo>
                    <a:pt x="319" y="60"/>
                  </a:lnTo>
                  <a:lnTo>
                    <a:pt x="320" y="60"/>
                  </a:lnTo>
                  <a:lnTo>
                    <a:pt x="320" y="61"/>
                  </a:lnTo>
                  <a:lnTo>
                    <a:pt x="320" y="60"/>
                  </a:lnTo>
                  <a:lnTo>
                    <a:pt x="320" y="60"/>
                  </a:lnTo>
                  <a:lnTo>
                    <a:pt x="320" y="60"/>
                  </a:lnTo>
                  <a:lnTo>
                    <a:pt x="320" y="60"/>
                  </a:lnTo>
                  <a:lnTo>
                    <a:pt x="320" y="59"/>
                  </a:lnTo>
                  <a:lnTo>
                    <a:pt x="320" y="59"/>
                  </a:lnTo>
                  <a:lnTo>
                    <a:pt x="320" y="60"/>
                  </a:lnTo>
                  <a:lnTo>
                    <a:pt x="320" y="60"/>
                  </a:lnTo>
                  <a:lnTo>
                    <a:pt x="320" y="59"/>
                  </a:lnTo>
                  <a:lnTo>
                    <a:pt x="320" y="59"/>
                  </a:lnTo>
                  <a:lnTo>
                    <a:pt x="321" y="59"/>
                  </a:lnTo>
                  <a:lnTo>
                    <a:pt x="321" y="58"/>
                  </a:lnTo>
                  <a:lnTo>
                    <a:pt x="321" y="59"/>
                  </a:lnTo>
                  <a:lnTo>
                    <a:pt x="321" y="59"/>
                  </a:lnTo>
                  <a:lnTo>
                    <a:pt x="321" y="60"/>
                  </a:lnTo>
                  <a:lnTo>
                    <a:pt x="321" y="59"/>
                  </a:lnTo>
                  <a:lnTo>
                    <a:pt x="321" y="59"/>
                  </a:lnTo>
                  <a:lnTo>
                    <a:pt x="321" y="58"/>
                  </a:lnTo>
                  <a:lnTo>
                    <a:pt x="321" y="59"/>
                  </a:lnTo>
                  <a:lnTo>
                    <a:pt x="321" y="59"/>
                  </a:lnTo>
                  <a:lnTo>
                    <a:pt x="322" y="58"/>
                  </a:lnTo>
                  <a:lnTo>
                    <a:pt x="322" y="57"/>
                  </a:lnTo>
                  <a:lnTo>
                    <a:pt x="322" y="56"/>
                  </a:lnTo>
                  <a:lnTo>
                    <a:pt x="322" y="58"/>
                  </a:lnTo>
                  <a:lnTo>
                    <a:pt x="322" y="58"/>
                  </a:lnTo>
                  <a:lnTo>
                    <a:pt x="322" y="56"/>
                  </a:lnTo>
                  <a:lnTo>
                    <a:pt x="322" y="57"/>
                  </a:lnTo>
                  <a:lnTo>
                    <a:pt x="322" y="58"/>
                  </a:lnTo>
                  <a:lnTo>
                    <a:pt x="322" y="57"/>
                  </a:lnTo>
                  <a:lnTo>
                    <a:pt x="323" y="56"/>
                  </a:lnTo>
                  <a:lnTo>
                    <a:pt x="323" y="55"/>
                  </a:lnTo>
                  <a:lnTo>
                    <a:pt x="323" y="55"/>
                  </a:lnTo>
                  <a:lnTo>
                    <a:pt x="323" y="56"/>
                  </a:lnTo>
                  <a:lnTo>
                    <a:pt x="324" y="57"/>
                  </a:lnTo>
                  <a:lnTo>
                    <a:pt x="324" y="56"/>
                  </a:lnTo>
                  <a:lnTo>
                    <a:pt x="324" y="55"/>
                  </a:lnTo>
                  <a:lnTo>
                    <a:pt x="324" y="56"/>
                  </a:lnTo>
                  <a:lnTo>
                    <a:pt x="324" y="55"/>
                  </a:lnTo>
                  <a:lnTo>
                    <a:pt x="324" y="55"/>
                  </a:lnTo>
                  <a:lnTo>
                    <a:pt x="324" y="55"/>
                  </a:lnTo>
                  <a:lnTo>
                    <a:pt x="324" y="55"/>
                  </a:lnTo>
                  <a:lnTo>
                    <a:pt x="324" y="55"/>
                  </a:lnTo>
                  <a:lnTo>
                    <a:pt x="324" y="55"/>
                  </a:lnTo>
                  <a:lnTo>
                    <a:pt x="324" y="55"/>
                  </a:lnTo>
                  <a:lnTo>
                    <a:pt x="325" y="55"/>
                  </a:lnTo>
                  <a:lnTo>
                    <a:pt x="325" y="55"/>
                  </a:lnTo>
                  <a:lnTo>
                    <a:pt x="325" y="55"/>
                  </a:lnTo>
                  <a:lnTo>
                    <a:pt x="325" y="55"/>
                  </a:lnTo>
                  <a:lnTo>
                    <a:pt x="325" y="54"/>
                  </a:lnTo>
                  <a:lnTo>
                    <a:pt x="325" y="54"/>
                  </a:lnTo>
                  <a:lnTo>
                    <a:pt x="325" y="56"/>
                  </a:lnTo>
                  <a:lnTo>
                    <a:pt x="325" y="54"/>
                  </a:lnTo>
                  <a:lnTo>
                    <a:pt x="325" y="54"/>
                  </a:lnTo>
                  <a:lnTo>
                    <a:pt x="325" y="54"/>
                  </a:lnTo>
                  <a:lnTo>
                    <a:pt x="326" y="54"/>
                  </a:lnTo>
                  <a:lnTo>
                    <a:pt x="326" y="53"/>
                  </a:lnTo>
                  <a:lnTo>
                    <a:pt x="326" y="54"/>
                  </a:lnTo>
                  <a:lnTo>
                    <a:pt x="326" y="53"/>
                  </a:lnTo>
                  <a:lnTo>
                    <a:pt x="326" y="54"/>
                  </a:lnTo>
                  <a:lnTo>
                    <a:pt x="326" y="54"/>
                  </a:lnTo>
                  <a:lnTo>
                    <a:pt x="326" y="55"/>
                  </a:lnTo>
                  <a:lnTo>
                    <a:pt x="326" y="53"/>
                  </a:lnTo>
                  <a:lnTo>
                    <a:pt x="327" y="53"/>
                  </a:lnTo>
                  <a:lnTo>
                    <a:pt x="327" y="52"/>
                  </a:lnTo>
                  <a:lnTo>
                    <a:pt x="327" y="53"/>
                  </a:lnTo>
                  <a:lnTo>
                    <a:pt x="327" y="53"/>
                  </a:lnTo>
                  <a:lnTo>
                    <a:pt x="327" y="54"/>
                  </a:lnTo>
                  <a:lnTo>
                    <a:pt x="327" y="53"/>
                  </a:lnTo>
                  <a:lnTo>
                    <a:pt x="327" y="53"/>
                  </a:lnTo>
                  <a:lnTo>
                    <a:pt x="327" y="52"/>
                  </a:lnTo>
                  <a:lnTo>
                    <a:pt x="327" y="51"/>
                  </a:lnTo>
                  <a:lnTo>
                    <a:pt x="328" y="52"/>
                  </a:lnTo>
                  <a:lnTo>
                    <a:pt x="328" y="52"/>
                  </a:lnTo>
                  <a:lnTo>
                    <a:pt x="328" y="50"/>
                  </a:lnTo>
                  <a:lnTo>
                    <a:pt x="328" y="52"/>
                  </a:lnTo>
                  <a:lnTo>
                    <a:pt x="328" y="50"/>
                  </a:lnTo>
                  <a:lnTo>
                    <a:pt x="328" y="50"/>
                  </a:lnTo>
                  <a:lnTo>
                    <a:pt x="328" y="48"/>
                  </a:lnTo>
                  <a:lnTo>
                    <a:pt x="328" y="49"/>
                  </a:lnTo>
                  <a:lnTo>
                    <a:pt x="328" y="48"/>
                  </a:lnTo>
                  <a:lnTo>
                    <a:pt x="328" y="48"/>
                  </a:lnTo>
                  <a:lnTo>
                    <a:pt x="328" y="49"/>
                  </a:lnTo>
                  <a:lnTo>
                    <a:pt x="329" y="48"/>
                  </a:lnTo>
                  <a:lnTo>
                    <a:pt x="329" y="47"/>
                  </a:lnTo>
                  <a:lnTo>
                    <a:pt x="329" y="48"/>
                  </a:lnTo>
                  <a:lnTo>
                    <a:pt x="329" y="47"/>
                  </a:lnTo>
                  <a:lnTo>
                    <a:pt x="329" y="48"/>
                  </a:lnTo>
                  <a:lnTo>
                    <a:pt x="329" y="48"/>
                  </a:lnTo>
                  <a:lnTo>
                    <a:pt x="329" y="47"/>
                  </a:lnTo>
                  <a:lnTo>
                    <a:pt x="329" y="47"/>
                  </a:lnTo>
                  <a:lnTo>
                    <a:pt x="329" y="47"/>
                  </a:lnTo>
                  <a:lnTo>
                    <a:pt x="329" y="46"/>
                  </a:lnTo>
                  <a:lnTo>
                    <a:pt x="329" y="47"/>
                  </a:lnTo>
                  <a:lnTo>
                    <a:pt x="330" y="46"/>
                  </a:lnTo>
                  <a:lnTo>
                    <a:pt x="330" y="47"/>
                  </a:lnTo>
                  <a:lnTo>
                    <a:pt x="330" y="46"/>
                  </a:lnTo>
                  <a:lnTo>
                    <a:pt x="330" y="47"/>
                  </a:lnTo>
                  <a:lnTo>
                    <a:pt x="330" y="47"/>
                  </a:lnTo>
                  <a:lnTo>
                    <a:pt x="330" y="46"/>
                  </a:lnTo>
                  <a:lnTo>
                    <a:pt x="330" y="47"/>
                  </a:lnTo>
                  <a:lnTo>
                    <a:pt x="330" y="46"/>
                  </a:lnTo>
                  <a:lnTo>
                    <a:pt x="330" y="47"/>
                  </a:lnTo>
                  <a:lnTo>
                    <a:pt x="330" y="45"/>
                  </a:lnTo>
                  <a:lnTo>
                    <a:pt x="330" y="46"/>
                  </a:lnTo>
                  <a:lnTo>
                    <a:pt x="331" y="45"/>
                  </a:lnTo>
                  <a:lnTo>
                    <a:pt x="331" y="46"/>
                  </a:lnTo>
                  <a:lnTo>
                    <a:pt x="331" y="45"/>
                  </a:lnTo>
                  <a:lnTo>
                    <a:pt x="331" y="45"/>
                  </a:lnTo>
                  <a:lnTo>
                    <a:pt x="331" y="44"/>
                  </a:lnTo>
                  <a:lnTo>
                    <a:pt x="331" y="43"/>
                  </a:lnTo>
                  <a:lnTo>
                    <a:pt x="331" y="43"/>
                  </a:lnTo>
                  <a:lnTo>
                    <a:pt x="331" y="44"/>
                  </a:lnTo>
                  <a:lnTo>
                    <a:pt x="331" y="42"/>
                  </a:lnTo>
                  <a:lnTo>
                    <a:pt x="331" y="44"/>
                  </a:lnTo>
                  <a:lnTo>
                    <a:pt x="331" y="43"/>
                  </a:lnTo>
                  <a:lnTo>
                    <a:pt x="332" y="43"/>
                  </a:lnTo>
                  <a:lnTo>
                    <a:pt x="332" y="42"/>
                  </a:lnTo>
                  <a:lnTo>
                    <a:pt x="332" y="42"/>
                  </a:lnTo>
                  <a:lnTo>
                    <a:pt x="332" y="42"/>
                  </a:lnTo>
                  <a:lnTo>
                    <a:pt x="332" y="42"/>
                  </a:lnTo>
                  <a:lnTo>
                    <a:pt x="332" y="42"/>
                  </a:lnTo>
                  <a:lnTo>
                    <a:pt x="332" y="41"/>
                  </a:lnTo>
                  <a:lnTo>
                    <a:pt x="332" y="41"/>
                  </a:lnTo>
                  <a:lnTo>
                    <a:pt x="332" y="41"/>
                  </a:lnTo>
                  <a:lnTo>
                    <a:pt x="332" y="40"/>
                  </a:lnTo>
                  <a:lnTo>
                    <a:pt x="332" y="40"/>
                  </a:lnTo>
                  <a:lnTo>
                    <a:pt x="333" y="40"/>
                  </a:lnTo>
                  <a:lnTo>
                    <a:pt x="333" y="39"/>
                  </a:lnTo>
                  <a:lnTo>
                    <a:pt x="333" y="39"/>
                  </a:lnTo>
                  <a:lnTo>
                    <a:pt x="333" y="39"/>
                  </a:lnTo>
                  <a:lnTo>
                    <a:pt x="333" y="39"/>
                  </a:lnTo>
                  <a:lnTo>
                    <a:pt x="333" y="40"/>
                  </a:lnTo>
                  <a:lnTo>
                    <a:pt x="333" y="39"/>
                  </a:lnTo>
                  <a:lnTo>
                    <a:pt x="333" y="40"/>
                  </a:lnTo>
                  <a:lnTo>
                    <a:pt x="333" y="40"/>
                  </a:lnTo>
                  <a:lnTo>
                    <a:pt x="333" y="39"/>
                  </a:lnTo>
                  <a:lnTo>
                    <a:pt x="333" y="39"/>
                  </a:lnTo>
                  <a:lnTo>
                    <a:pt x="334" y="38"/>
                  </a:lnTo>
                  <a:lnTo>
                    <a:pt x="334" y="39"/>
                  </a:lnTo>
                  <a:lnTo>
                    <a:pt x="334" y="38"/>
                  </a:lnTo>
                  <a:lnTo>
                    <a:pt x="334" y="39"/>
                  </a:lnTo>
                  <a:lnTo>
                    <a:pt x="334" y="36"/>
                  </a:lnTo>
                  <a:lnTo>
                    <a:pt x="334" y="35"/>
                  </a:lnTo>
                  <a:lnTo>
                    <a:pt x="334" y="37"/>
                  </a:lnTo>
                  <a:lnTo>
                    <a:pt x="334" y="37"/>
                  </a:lnTo>
                  <a:lnTo>
                    <a:pt x="334" y="37"/>
                  </a:lnTo>
                  <a:lnTo>
                    <a:pt x="334" y="37"/>
                  </a:lnTo>
                  <a:lnTo>
                    <a:pt x="334" y="36"/>
                  </a:lnTo>
                  <a:lnTo>
                    <a:pt x="335" y="36"/>
                  </a:lnTo>
                  <a:lnTo>
                    <a:pt x="335" y="36"/>
                  </a:lnTo>
                  <a:lnTo>
                    <a:pt x="335" y="37"/>
                  </a:lnTo>
                  <a:lnTo>
                    <a:pt x="335" y="37"/>
                  </a:lnTo>
                  <a:lnTo>
                    <a:pt x="335" y="37"/>
                  </a:lnTo>
                  <a:lnTo>
                    <a:pt x="335" y="36"/>
                  </a:lnTo>
                  <a:lnTo>
                    <a:pt x="335" y="36"/>
                  </a:lnTo>
                  <a:lnTo>
                    <a:pt x="335" y="36"/>
                  </a:lnTo>
                  <a:lnTo>
                    <a:pt x="335" y="36"/>
                  </a:lnTo>
                  <a:lnTo>
                    <a:pt x="335" y="35"/>
                  </a:lnTo>
                  <a:lnTo>
                    <a:pt x="335" y="34"/>
                  </a:lnTo>
                  <a:lnTo>
                    <a:pt x="336" y="36"/>
                  </a:lnTo>
                  <a:lnTo>
                    <a:pt x="336" y="33"/>
                  </a:lnTo>
                  <a:lnTo>
                    <a:pt x="336" y="34"/>
                  </a:lnTo>
                  <a:lnTo>
                    <a:pt x="336" y="33"/>
                  </a:lnTo>
                  <a:lnTo>
                    <a:pt x="336" y="33"/>
                  </a:lnTo>
                  <a:lnTo>
                    <a:pt x="336" y="33"/>
                  </a:lnTo>
                  <a:lnTo>
                    <a:pt x="336" y="33"/>
                  </a:lnTo>
                  <a:lnTo>
                    <a:pt x="336" y="33"/>
                  </a:lnTo>
                  <a:lnTo>
                    <a:pt x="336" y="32"/>
                  </a:lnTo>
                  <a:lnTo>
                    <a:pt x="336" y="33"/>
                  </a:lnTo>
                  <a:lnTo>
                    <a:pt x="336" y="31"/>
                  </a:lnTo>
                  <a:lnTo>
                    <a:pt x="337" y="31"/>
                  </a:lnTo>
                  <a:lnTo>
                    <a:pt x="337" y="31"/>
                  </a:lnTo>
                  <a:lnTo>
                    <a:pt x="337" y="31"/>
                  </a:lnTo>
                  <a:lnTo>
                    <a:pt x="337" y="31"/>
                  </a:lnTo>
                  <a:lnTo>
                    <a:pt x="337" y="32"/>
                  </a:lnTo>
                  <a:lnTo>
                    <a:pt x="337" y="30"/>
                  </a:lnTo>
                  <a:lnTo>
                    <a:pt x="337" y="30"/>
                  </a:lnTo>
                  <a:lnTo>
                    <a:pt x="337" y="30"/>
                  </a:lnTo>
                  <a:lnTo>
                    <a:pt x="337" y="30"/>
                  </a:lnTo>
                  <a:lnTo>
                    <a:pt x="337" y="30"/>
                  </a:lnTo>
                  <a:lnTo>
                    <a:pt x="337" y="30"/>
                  </a:lnTo>
                  <a:lnTo>
                    <a:pt x="338" y="30"/>
                  </a:lnTo>
                  <a:lnTo>
                    <a:pt x="338" y="30"/>
                  </a:lnTo>
                  <a:lnTo>
                    <a:pt x="338" y="30"/>
                  </a:lnTo>
                  <a:lnTo>
                    <a:pt x="338" y="29"/>
                  </a:lnTo>
                  <a:lnTo>
                    <a:pt x="338" y="29"/>
                  </a:lnTo>
                  <a:lnTo>
                    <a:pt x="338" y="28"/>
                  </a:lnTo>
                  <a:lnTo>
                    <a:pt x="338" y="27"/>
                  </a:lnTo>
                  <a:lnTo>
                    <a:pt x="338" y="28"/>
                  </a:lnTo>
                  <a:lnTo>
                    <a:pt x="338" y="26"/>
                  </a:lnTo>
                  <a:lnTo>
                    <a:pt x="338" y="27"/>
                  </a:lnTo>
                  <a:lnTo>
                    <a:pt x="338" y="27"/>
                  </a:lnTo>
                  <a:lnTo>
                    <a:pt x="339" y="26"/>
                  </a:lnTo>
                  <a:lnTo>
                    <a:pt x="339" y="26"/>
                  </a:lnTo>
                  <a:lnTo>
                    <a:pt x="339" y="27"/>
                  </a:lnTo>
                  <a:lnTo>
                    <a:pt x="339" y="26"/>
                  </a:lnTo>
                  <a:lnTo>
                    <a:pt x="339" y="26"/>
                  </a:lnTo>
                  <a:lnTo>
                    <a:pt x="339" y="26"/>
                  </a:lnTo>
                  <a:lnTo>
                    <a:pt x="339" y="26"/>
                  </a:lnTo>
                  <a:lnTo>
                    <a:pt x="339" y="26"/>
                  </a:lnTo>
                  <a:lnTo>
                    <a:pt x="339" y="24"/>
                  </a:lnTo>
                  <a:lnTo>
                    <a:pt x="339" y="25"/>
                  </a:lnTo>
                  <a:lnTo>
                    <a:pt x="339" y="24"/>
                  </a:lnTo>
                  <a:lnTo>
                    <a:pt x="340" y="24"/>
                  </a:lnTo>
                  <a:lnTo>
                    <a:pt x="340" y="25"/>
                  </a:lnTo>
                  <a:lnTo>
                    <a:pt x="340" y="24"/>
                  </a:lnTo>
                  <a:lnTo>
                    <a:pt x="340" y="23"/>
                  </a:lnTo>
                  <a:lnTo>
                    <a:pt x="340" y="23"/>
                  </a:lnTo>
                  <a:lnTo>
                    <a:pt x="340" y="23"/>
                  </a:lnTo>
                  <a:lnTo>
                    <a:pt x="340" y="23"/>
                  </a:lnTo>
                  <a:lnTo>
                    <a:pt x="340" y="23"/>
                  </a:lnTo>
                  <a:lnTo>
                    <a:pt x="340" y="23"/>
                  </a:lnTo>
                  <a:lnTo>
                    <a:pt x="340" y="23"/>
                  </a:lnTo>
                  <a:lnTo>
                    <a:pt x="340" y="21"/>
                  </a:lnTo>
                  <a:lnTo>
                    <a:pt x="341" y="21"/>
                  </a:lnTo>
                  <a:lnTo>
                    <a:pt x="341" y="21"/>
                  </a:lnTo>
                  <a:lnTo>
                    <a:pt x="341" y="21"/>
                  </a:lnTo>
                  <a:lnTo>
                    <a:pt x="341" y="23"/>
                  </a:lnTo>
                  <a:lnTo>
                    <a:pt x="341" y="23"/>
                  </a:lnTo>
                  <a:lnTo>
                    <a:pt x="341" y="22"/>
                  </a:lnTo>
                  <a:lnTo>
                    <a:pt x="341" y="21"/>
                  </a:lnTo>
                  <a:lnTo>
                    <a:pt x="341" y="23"/>
                  </a:lnTo>
                  <a:lnTo>
                    <a:pt x="341" y="21"/>
                  </a:lnTo>
                  <a:lnTo>
                    <a:pt x="341" y="22"/>
                  </a:lnTo>
                  <a:lnTo>
                    <a:pt x="341" y="21"/>
                  </a:lnTo>
                  <a:lnTo>
                    <a:pt x="342" y="22"/>
                  </a:lnTo>
                  <a:lnTo>
                    <a:pt x="342" y="21"/>
                  </a:lnTo>
                  <a:lnTo>
                    <a:pt x="342" y="21"/>
                  </a:lnTo>
                  <a:lnTo>
                    <a:pt x="342" y="21"/>
                  </a:lnTo>
                  <a:lnTo>
                    <a:pt x="342" y="20"/>
                  </a:lnTo>
                  <a:lnTo>
                    <a:pt x="342" y="22"/>
                  </a:lnTo>
                  <a:lnTo>
                    <a:pt x="342" y="21"/>
                  </a:lnTo>
                  <a:lnTo>
                    <a:pt x="342" y="20"/>
                  </a:lnTo>
                  <a:lnTo>
                    <a:pt x="342" y="19"/>
                  </a:lnTo>
                  <a:lnTo>
                    <a:pt x="342" y="19"/>
                  </a:lnTo>
                  <a:lnTo>
                    <a:pt x="342" y="19"/>
                  </a:lnTo>
                  <a:lnTo>
                    <a:pt x="343" y="19"/>
                  </a:lnTo>
                  <a:lnTo>
                    <a:pt x="343" y="19"/>
                  </a:lnTo>
                  <a:lnTo>
                    <a:pt x="343" y="18"/>
                  </a:lnTo>
                  <a:lnTo>
                    <a:pt x="343" y="19"/>
                  </a:lnTo>
                  <a:lnTo>
                    <a:pt x="343" y="18"/>
                  </a:lnTo>
                  <a:lnTo>
                    <a:pt x="343" y="18"/>
                  </a:lnTo>
                  <a:lnTo>
                    <a:pt x="343" y="18"/>
                  </a:lnTo>
                  <a:lnTo>
                    <a:pt x="343" y="17"/>
                  </a:lnTo>
                  <a:lnTo>
                    <a:pt x="343" y="18"/>
                  </a:lnTo>
                  <a:lnTo>
                    <a:pt x="343" y="17"/>
                  </a:lnTo>
                  <a:lnTo>
                    <a:pt x="343" y="17"/>
                  </a:lnTo>
                  <a:lnTo>
                    <a:pt x="344" y="18"/>
                  </a:lnTo>
                  <a:lnTo>
                    <a:pt x="344" y="17"/>
                  </a:lnTo>
                  <a:lnTo>
                    <a:pt x="344" y="18"/>
                  </a:lnTo>
                  <a:lnTo>
                    <a:pt x="344" y="17"/>
                  </a:lnTo>
                  <a:lnTo>
                    <a:pt x="344" y="17"/>
                  </a:lnTo>
                  <a:lnTo>
                    <a:pt x="344" y="17"/>
                  </a:lnTo>
                  <a:lnTo>
                    <a:pt x="344" y="16"/>
                  </a:lnTo>
                  <a:lnTo>
                    <a:pt x="344" y="16"/>
                  </a:lnTo>
                  <a:lnTo>
                    <a:pt x="344" y="17"/>
                  </a:lnTo>
                  <a:lnTo>
                    <a:pt x="344" y="16"/>
                  </a:lnTo>
                  <a:lnTo>
                    <a:pt x="344" y="15"/>
                  </a:lnTo>
                  <a:lnTo>
                    <a:pt x="345" y="16"/>
                  </a:lnTo>
                  <a:lnTo>
                    <a:pt x="345" y="16"/>
                  </a:lnTo>
                  <a:lnTo>
                    <a:pt x="345" y="16"/>
                  </a:lnTo>
                  <a:lnTo>
                    <a:pt x="345" y="15"/>
                  </a:lnTo>
                  <a:lnTo>
                    <a:pt x="345" y="16"/>
                  </a:lnTo>
                  <a:lnTo>
                    <a:pt x="345" y="15"/>
                  </a:lnTo>
                  <a:lnTo>
                    <a:pt x="345" y="14"/>
                  </a:lnTo>
                  <a:lnTo>
                    <a:pt x="345" y="13"/>
                  </a:lnTo>
                  <a:lnTo>
                    <a:pt x="345" y="14"/>
                  </a:lnTo>
                  <a:lnTo>
                    <a:pt x="345" y="13"/>
                  </a:lnTo>
                  <a:lnTo>
                    <a:pt x="345" y="13"/>
                  </a:lnTo>
                  <a:lnTo>
                    <a:pt x="346" y="13"/>
                  </a:lnTo>
                  <a:lnTo>
                    <a:pt x="346" y="13"/>
                  </a:lnTo>
                  <a:lnTo>
                    <a:pt x="346" y="13"/>
                  </a:lnTo>
                  <a:lnTo>
                    <a:pt x="346" y="13"/>
                  </a:lnTo>
                  <a:lnTo>
                    <a:pt x="346" y="13"/>
                  </a:lnTo>
                  <a:lnTo>
                    <a:pt x="346" y="12"/>
                  </a:lnTo>
                  <a:lnTo>
                    <a:pt x="346" y="11"/>
                  </a:lnTo>
                  <a:lnTo>
                    <a:pt x="346" y="10"/>
                  </a:lnTo>
                  <a:lnTo>
                    <a:pt x="346" y="11"/>
                  </a:lnTo>
                  <a:lnTo>
                    <a:pt x="346" y="10"/>
                  </a:lnTo>
                  <a:lnTo>
                    <a:pt x="346" y="11"/>
                  </a:lnTo>
                  <a:lnTo>
                    <a:pt x="347" y="11"/>
                  </a:lnTo>
                  <a:lnTo>
                    <a:pt x="347" y="10"/>
                  </a:lnTo>
                  <a:lnTo>
                    <a:pt x="347" y="12"/>
                  </a:lnTo>
                  <a:lnTo>
                    <a:pt x="347" y="10"/>
                  </a:lnTo>
                  <a:lnTo>
                    <a:pt x="347" y="10"/>
                  </a:lnTo>
                  <a:lnTo>
                    <a:pt x="347" y="10"/>
                  </a:lnTo>
                  <a:lnTo>
                    <a:pt x="347" y="10"/>
                  </a:lnTo>
                  <a:lnTo>
                    <a:pt x="347" y="10"/>
                  </a:lnTo>
                  <a:lnTo>
                    <a:pt x="347" y="11"/>
                  </a:lnTo>
                  <a:lnTo>
                    <a:pt x="347" y="9"/>
                  </a:lnTo>
                  <a:lnTo>
                    <a:pt x="347" y="10"/>
                  </a:lnTo>
                  <a:lnTo>
                    <a:pt x="348" y="10"/>
                  </a:lnTo>
                  <a:lnTo>
                    <a:pt x="348" y="9"/>
                  </a:lnTo>
                  <a:lnTo>
                    <a:pt x="348" y="9"/>
                  </a:lnTo>
                  <a:lnTo>
                    <a:pt x="348" y="10"/>
                  </a:lnTo>
                  <a:lnTo>
                    <a:pt x="348" y="10"/>
                  </a:lnTo>
                  <a:lnTo>
                    <a:pt x="348" y="8"/>
                  </a:lnTo>
                  <a:lnTo>
                    <a:pt x="348" y="8"/>
                  </a:lnTo>
                  <a:lnTo>
                    <a:pt x="348" y="10"/>
                  </a:lnTo>
                  <a:lnTo>
                    <a:pt x="348" y="9"/>
                  </a:lnTo>
                  <a:lnTo>
                    <a:pt x="348" y="8"/>
                  </a:lnTo>
                  <a:lnTo>
                    <a:pt x="348" y="9"/>
                  </a:lnTo>
                  <a:lnTo>
                    <a:pt x="349" y="9"/>
                  </a:lnTo>
                  <a:lnTo>
                    <a:pt x="349" y="9"/>
                  </a:lnTo>
                  <a:lnTo>
                    <a:pt x="349" y="8"/>
                  </a:lnTo>
                  <a:lnTo>
                    <a:pt x="349" y="8"/>
                  </a:lnTo>
                  <a:lnTo>
                    <a:pt x="349" y="7"/>
                  </a:lnTo>
                  <a:lnTo>
                    <a:pt x="349" y="8"/>
                  </a:lnTo>
                  <a:lnTo>
                    <a:pt x="349" y="8"/>
                  </a:lnTo>
                  <a:lnTo>
                    <a:pt x="349" y="8"/>
                  </a:lnTo>
                  <a:lnTo>
                    <a:pt x="349" y="9"/>
                  </a:lnTo>
                  <a:lnTo>
                    <a:pt x="349" y="9"/>
                  </a:lnTo>
                  <a:lnTo>
                    <a:pt x="349" y="7"/>
                  </a:lnTo>
                  <a:lnTo>
                    <a:pt x="350" y="6"/>
                  </a:lnTo>
                  <a:lnTo>
                    <a:pt x="350" y="7"/>
                  </a:lnTo>
                  <a:lnTo>
                    <a:pt x="350" y="6"/>
                  </a:lnTo>
                  <a:lnTo>
                    <a:pt x="350" y="7"/>
                  </a:lnTo>
                  <a:lnTo>
                    <a:pt x="350" y="7"/>
                  </a:lnTo>
                  <a:lnTo>
                    <a:pt x="350" y="6"/>
                  </a:lnTo>
                  <a:lnTo>
                    <a:pt x="350" y="7"/>
                  </a:lnTo>
                  <a:lnTo>
                    <a:pt x="350" y="7"/>
                  </a:lnTo>
                  <a:lnTo>
                    <a:pt x="350" y="7"/>
                  </a:lnTo>
                  <a:lnTo>
                    <a:pt x="350" y="5"/>
                  </a:lnTo>
                  <a:lnTo>
                    <a:pt x="350" y="6"/>
                  </a:lnTo>
                  <a:lnTo>
                    <a:pt x="351" y="5"/>
                  </a:lnTo>
                  <a:lnTo>
                    <a:pt x="351" y="6"/>
                  </a:lnTo>
                  <a:lnTo>
                    <a:pt x="351" y="6"/>
                  </a:lnTo>
                  <a:lnTo>
                    <a:pt x="351" y="6"/>
                  </a:lnTo>
                  <a:lnTo>
                    <a:pt x="351" y="6"/>
                  </a:lnTo>
                  <a:lnTo>
                    <a:pt x="351" y="4"/>
                  </a:lnTo>
                  <a:lnTo>
                    <a:pt x="351" y="5"/>
                  </a:lnTo>
                  <a:lnTo>
                    <a:pt x="351" y="5"/>
                  </a:lnTo>
                  <a:lnTo>
                    <a:pt x="351" y="4"/>
                  </a:lnTo>
                  <a:lnTo>
                    <a:pt x="351" y="4"/>
                  </a:lnTo>
                  <a:lnTo>
                    <a:pt x="351" y="4"/>
                  </a:lnTo>
                  <a:lnTo>
                    <a:pt x="352" y="4"/>
                  </a:lnTo>
                  <a:lnTo>
                    <a:pt x="352" y="3"/>
                  </a:lnTo>
                  <a:lnTo>
                    <a:pt x="352" y="3"/>
                  </a:lnTo>
                  <a:lnTo>
                    <a:pt x="352" y="3"/>
                  </a:lnTo>
                  <a:lnTo>
                    <a:pt x="352" y="2"/>
                  </a:lnTo>
                  <a:lnTo>
                    <a:pt x="352" y="4"/>
                  </a:lnTo>
                  <a:lnTo>
                    <a:pt x="352" y="2"/>
                  </a:lnTo>
                  <a:lnTo>
                    <a:pt x="352" y="3"/>
                  </a:lnTo>
                  <a:lnTo>
                    <a:pt x="352" y="2"/>
                  </a:lnTo>
                  <a:lnTo>
                    <a:pt x="352" y="2"/>
                  </a:lnTo>
                  <a:lnTo>
                    <a:pt x="352" y="3"/>
                  </a:lnTo>
                  <a:lnTo>
                    <a:pt x="353" y="1"/>
                  </a:lnTo>
                  <a:lnTo>
                    <a:pt x="353" y="2"/>
                  </a:lnTo>
                  <a:lnTo>
                    <a:pt x="353" y="2"/>
                  </a:lnTo>
                  <a:lnTo>
                    <a:pt x="353" y="1"/>
                  </a:lnTo>
                  <a:lnTo>
                    <a:pt x="353" y="1"/>
                  </a:lnTo>
                  <a:lnTo>
                    <a:pt x="353" y="1"/>
                  </a:lnTo>
                  <a:lnTo>
                    <a:pt x="353" y="2"/>
                  </a:lnTo>
                  <a:lnTo>
                    <a:pt x="353" y="2"/>
                  </a:lnTo>
                  <a:lnTo>
                    <a:pt x="353" y="3"/>
                  </a:lnTo>
                  <a:lnTo>
                    <a:pt x="353" y="0"/>
                  </a:lnTo>
                  <a:lnTo>
                    <a:pt x="354" y="0"/>
                  </a:lnTo>
                  <a:lnTo>
                    <a:pt x="354" y="0"/>
                  </a:lnTo>
                </a:path>
              </a:pathLst>
            </a:custGeom>
            <a:noFill/>
            <a:ln w="12700" cmpd="sng">
              <a:solidFill>
                <a:srgbClr val="008000"/>
              </a:solidFill>
              <a:prstDash val="solid"/>
              <a:round/>
              <a:headEnd/>
              <a:tailEnd/>
            </a:ln>
          </p:spPr>
          <p:txBody>
            <a:bodyPr/>
            <a:lstStyle/>
            <a:p>
              <a:endParaRPr lang="zh-CN" altLang="en-US"/>
            </a:p>
          </p:txBody>
        </p:sp>
        <p:sp>
          <p:nvSpPr>
            <p:cNvPr id="1350909" name="Freeform 253"/>
            <p:cNvSpPr>
              <a:spLocks/>
            </p:cNvSpPr>
            <p:nvPr/>
          </p:nvSpPr>
          <p:spPr bwMode="auto">
            <a:xfrm>
              <a:off x="2947" y="1300"/>
              <a:ext cx="1520" cy="1094"/>
            </a:xfrm>
            <a:custGeom>
              <a:avLst/>
              <a:gdLst/>
              <a:ahLst/>
              <a:cxnLst>
                <a:cxn ang="0">
                  <a:pos x="6" y="117"/>
                </a:cxn>
                <a:cxn ang="0">
                  <a:pos x="12" y="117"/>
                </a:cxn>
                <a:cxn ang="0">
                  <a:pos x="18" y="117"/>
                </a:cxn>
                <a:cxn ang="0">
                  <a:pos x="25" y="254"/>
                </a:cxn>
                <a:cxn ang="0">
                  <a:pos x="31" y="232"/>
                </a:cxn>
                <a:cxn ang="0">
                  <a:pos x="37" y="222"/>
                </a:cxn>
                <a:cxn ang="0">
                  <a:pos x="43" y="213"/>
                </a:cxn>
                <a:cxn ang="0">
                  <a:pos x="49" y="208"/>
                </a:cxn>
                <a:cxn ang="0">
                  <a:pos x="56" y="202"/>
                </a:cxn>
                <a:cxn ang="0">
                  <a:pos x="62" y="198"/>
                </a:cxn>
                <a:cxn ang="0">
                  <a:pos x="68" y="197"/>
                </a:cxn>
                <a:cxn ang="0">
                  <a:pos x="74" y="193"/>
                </a:cxn>
                <a:cxn ang="0">
                  <a:pos x="80" y="188"/>
                </a:cxn>
                <a:cxn ang="0">
                  <a:pos x="86" y="185"/>
                </a:cxn>
                <a:cxn ang="0">
                  <a:pos x="92" y="182"/>
                </a:cxn>
                <a:cxn ang="0">
                  <a:pos x="98" y="179"/>
                </a:cxn>
                <a:cxn ang="0">
                  <a:pos x="104" y="179"/>
                </a:cxn>
                <a:cxn ang="0">
                  <a:pos x="110" y="175"/>
                </a:cxn>
                <a:cxn ang="0">
                  <a:pos x="116" y="174"/>
                </a:cxn>
                <a:cxn ang="0">
                  <a:pos x="122" y="170"/>
                </a:cxn>
                <a:cxn ang="0">
                  <a:pos x="128" y="168"/>
                </a:cxn>
                <a:cxn ang="0">
                  <a:pos x="134" y="167"/>
                </a:cxn>
                <a:cxn ang="0">
                  <a:pos x="140" y="167"/>
                </a:cxn>
                <a:cxn ang="0">
                  <a:pos x="146" y="163"/>
                </a:cxn>
                <a:cxn ang="0">
                  <a:pos x="152" y="163"/>
                </a:cxn>
                <a:cxn ang="0">
                  <a:pos x="158" y="160"/>
                </a:cxn>
                <a:cxn ang="0">
                  <a:pos x="164" y="158"/>
                </a:cxn>
                <a:cxn ang="0">
                  <a:pos x="169" y="156"/>
                </a:cxn>
                <a:cxn ang="0">
                  <a:pos x="175" y="155"/>
                </a:cxn>
                <a:cxn ang="0">
                  <a:pos x="182" y="154"/>
                </a:cxn>
                <a:cxn ang="0">
                  <a:pos x="188" y="72"/>
                </a:cxn>
                <a:cxn ang="0">
                  <a:pos x="194" y="17"/>
                </a:cxn>
                <a:cxn ang="0">
                  <a:pos x="200" y="4"/>
                </a:cxn>
                <a:cxn ang="0">
                  <a:pos x="206" y="8"/>
                </a:cxn>
                <a:cxn ang="0">
                  <a:pos x="213" y="13"/>
                </a:cxn>
                <a:cxn ang="0">
                  <a:pos x="218" y="16"/>
                </a:cxn>
                <a:cxn ang="0">
                  <a:pos x="224" y="20"/>
                </a:cxn>
                <a:cxn ang="0">
                  <a:pos x="230" y="22"/>
                </a:cxn>
                <a:cxn ang="0">
                  <a:pos x="236" y="24"/>
                </a:cxn>
                <a:cxn ang="0">
                  <a:pos x="242" y="27"/>
                </a:cxn>
                <a:cxn ang="0">
                  <a:pos x="248" y="28"/>
                </a:cxn>
                <a:cxn ang="0">
                  <a:pos x="254" y="29"/>
                </a:cxn>
                <a:cxn ang="0">
                  <a:pos x="260" y="31"/>
                </a:cxn>
                <a:cxn ang="0">
                  <a:pos x="266" y="32"/>
                </a:cxn>
                <a:cxn ang="0">
                  <a:pos x="272" y="33"/>
                </a:cxn>
                <a:cxn ang="0">
                  <a:pos x="278" y="35"/>
                </a:cxn>
                <a:cxn ang="0">
                  <a:pos x="284" y="38"/>
                </a:cxn>
                <a:cxn ang="0">
                  <a:pos x="290" y="38"/>
                </a:cxn>
                <a:cxn ang="0">
                  <a:pos x="298" y="154"/>
                </a:cxn>
                <a:cxn ang="0">
                  <a:pos x="304" y="213"/>
                </a:cxn>
                <a:cxn ang="0">
                  <a:pos x="310" y="205"/>
                </a:cxn>
                <a:cxn ang="0">
                  <a:pos x="316" y="197"/>
                </a:cxn>
                <a:cxn ang="0">
                  <a:pos x="322" y="190"/>
                </a:cxn>
                <a:cxn ang="0">
                  <a:pos x="328" y="189"/>
                </a:cxn>
                <a:cxn ang="0">
                  <a:pos x="334" y="183"/>
                </a:cxn>
                <a:cxn ang="0">
                  <a:pos x="340" y="181"/>
                </a:cxn>
                <a:cxn ang="0">
                  <a:pos x="346" y="178"/>
                </a:cxn>
                <a:cxn ang="0">
                  <a:pos x="353" y="178"/>
                </a:cxn>
                <a:cxn ang="0">
                  <a:pos x="359" y="72"/>
                </a:cxn>
                <a:cxn ang="0">
                  <a:pos x="365" y="31"/>
                </a:cxn>
                <a:cxn ang="0">
                  <a:pos x="371" y="24"/>
                </a:cxn>
                <a:cxn ang="0">
                  <a:pos x="377" y="24"/>
                </a:cxn>
                <a:cxn ang="0">
                  <a:pos x="383" y="26"/>
                </a:cxn>
              </a:cxnLst>
              <a:rect l="0" t="0" r="r" b="b"/>
              <a:pathLst>
                <a:path w="383" h="270">
                  <a:moveTo>
                    <a:pt x="0" y="117"/>
                  </a:moveTo>
                  <a:lnTo>
                    <a:pt x="0" y="116"/>
                  </a:lnTo>
                  <a:lnTo>
                    <a:pt x="0" y="117"/>
                  </a:lnTo>
                  <a:lnTo>
                    <a:pt x="0" y="117"/>
                  </a:lnTo>
                  <a:lnTo>
                    <a:pt x="0" y="117"/>
                  </a:lnTo>
                  <a:lnTo>
                    <a:pt x="0" y="117"/>
                  </a:lnTo>
                  <a:lnTo>
                    <a:pt x="1" y="117"/>
                  </a:lnTo>
                  <a:lnTo>
                    <a:pt x="1" y="117"/>
                  </a:lnTo>
                  <a:lnTo>
                    <a:pt x="1" y="117"/>
                  </a:lnTo>
                  <a:lnTo>
                    <a:pt x="1" y="117"/>
                  </a:lnTo>
                  <a:lnTo>
                    <a:pt x="1" y="116"/>
                  </a:lnTo>
                  <a:lnTo>
                    <a:pt x="1" y="116"/>
                  </a:lnTo>
                  <a:lnTo>
                    <a:pt x="1" y="117"/>
                  </a:lnTo>
                  <a:lnTo>
                    <a:pt x="1" y="117"/>
                  </a:lnTo>
                  <a:lnTo>
                    <a:pt x="1" y="117"/>
                  </a:lnTo>
                  <a:lnTo>
                    <a:pt x="1" y="117"/>
                  </a:lnTo>
                  <a:lnTo>
                    <a:pt x="2" y="117"/>
                  </a:lnTo>
                  <a:lnTo>
                    <a:pt x="2" y="116"/>
                  </a:lnTo>
                  <a:lnTo>
                    <a:pt x="2" y="116"/>
                  </a:lnTo>
                  <a:lnTo>
                    <a:pt x="2" y="116"/>
                  </a:lnTo>
                  <a:lnTo>
                    <a:pt x="2" y="116"/>
                  </a:lnTo>
                  <a:lnTo>
                    <a:pt x="2" y="119"/>
                  </a:lnTo>
                  <a:lnTo>
                    <a:pt x="2" y="117"/>
                  </a:lnTo>
                  <a:lnTo>
                    <a:pt x="2" y="117"/>
                  </a:lnTo>
                  <a:lnTo>
                    <a:pt x="2" y="116"/>
                  </a:lnTo>
                  <a:lnTo>
                    <a:pt x="2" y="117"/>
                  </a:lnTo>
                  <a:lnTo>
                    <a:pt x="3" y="116"/>
                  </a:lnTo>
                  <a:lnTo>
                    <a:pt x="3" y="117"/>
                  </a:lnTo>
                  <a:lnTo>
                    <a:pt x="3" y="117"/>
                  </a:lnTo>
                  <a:lnTo>
                    <a:pt x="3" y="117"/>
                  </a:lnTo>
                  <a:lnTo>
                    <a:pt x="3" y="117"/>
                  </a:lnTo>
                  <a:lnTo>
                    <a:pt x="3" y="117"/>
                  </a:lnTo>
                  <a:lnTo>
                    <a:pt x="3" y="117"/>
                  </a:lnTo>
                  <a:lnTo>
                    <a:pt x="3" y="117"/>
                  </a:lnTo>
                  <a:lnTo>
                    <a:pt x="3" y="117"/>
                  </a:lnTo>
                  <a:lnTo>
                    <a:pt x="3" y="117"/>
                  </a:lnTo>
                  <a:lnTo>
                    <a:pt x="4" y="117"/>
                  </a:lnTo>
                  <a:lnTo>
                    <a:pt x="4" y="119"/>
                  </a:lnTo>
                  <a:lnTo>
                    <a:pt x="4" y="117"/>
                  </a:lnTo>
                  <a:lnTo>
                    <a:pt x="4" y="117"/>
                  </a:lnTo>
                  <a:lnTo>
                    <a:pt x="4" y="117"/>
                  </a:lnTo>
                  <a:lnTo>
                    <a:pt x="4" y="116"/>
                  </a:lnTo>
                  <a:lnTo>
                    <a:pt x="4" y="117"/>
                  </a:lnTo>
                  <a:lnTo>
                    <a:pt x="4" y="117"/>
                  </a:lnTo>
                  <a:lnTo>
                    <a:pt x="4" y="117"/>
                  </a:lnTo>
                  <a:lnTo>
                    <a:pt x="5" y="117"/>
                  </a:lnTo>
                  <a:lnTo>
                    <a:pt x="5" y="117"/>
                  </a:lnTo>
                  <a:lnTo>
                    <a:pt x="5" y="117"/>
                  </a:lnTo>
                  <a:lnTo>
                    <a:pt x="5" y="117"/>
                  </a:lnTo>
                  <a:lnTo>
                    <a:pt x="5" y="117"/>
                  </a:lnTo>
                  <a:lnTo>
                    <a:pt x="5" y="116"/>
                  </a:lnTo>
                  <a:lnTo>
                    <a:pt x="5" y="119"/>
                  </a:lnTo>
                  <a:lnTo>
                    <a:pt x="5" y="117"/>
                  </a:lnTo>
                  <a:lnTo>
                    <a:pt x="5" y="117"/>
                  </a:lnTo>
                  <a:lnTo>
                    <a:pt x="5" y="117"/>
                  </a:lnTo>
                  <a:lnTo>
                    <a:pt x="6" y="117"/>
                  </a:lnTo>
                  <a:lnTo>
                    <a:pt x="6" y="117"/>
                  </a:lnTo>
                  <a:lnTo>
                    <a:pt x="6" y="117"/>
                  </a:lnTo>
                  <a:lnTo>
                    <a:pt x="6" y="117"/>
                  </a:lnTo>
                  <a:lnTo>
                    <a:pt x="6" y="117"/>
                  </a:lnTo>
                  <a:lnTo>
                    <a:pt x="6" y="119"/>
                  </a:lnTo>
                  <a:lnTo>
                    <a:pt x="6" y="117"/>
                  </a:lnTo>
                  <a:lnTo>
                    <a:pt x="6" y="116"/>
                  </a:lnTo>
                  <a:lnTo>
                    <a:pt x="6" y="117"/>
                  </a:lnTo>
                  <a:lnTo>
                    <a:pt x="6" y="117"/>
                  </a:lnTo>
                  <a:lnTo>
                    <a:pt x="7" y="117"/>
                  </a:lnTo>
                  <a:lnTo>
                    <a:pt x="7" y="116"/>
                  </a:lnTo>
                  <a:lnTo>
                    <a:pt x="7" y="119"/>
                  </a:lnTo>
                  <a:lnTo>
                    <a:pt x="7" y="117"/>
                  </a:lnTo>
                  <a:lnTo>
                    <a:pt x="7" y="117"/>
                  </a:lnTo>
                  <a:lnTo>
                    <a:pt x="7" y="116"/>
                  </a:lnTo>
                  <a:lnTo>
                    <a:pt x="7" y="117"/>
                  </a:lnTo>
                  <a:lnTo>
                    <a:pt x="7" y="119"/>
                  </a:lnTo>
                  <a:lnTo>
                    <a:pt x="7" y="117"/>
                  </a:lnTo>
                  <a:lnTo>
                    <a:pt x="7" y="116"/>
                  </a:lnTo>
                  <a:lnTo>
                    <a:pt x="8" y="117"/>
                  </a:lnTo>
                  <a:lnTo>
                    <a:pt x="8" y="117"/>
                  </a:lnTo>
                  <a:lnTo>
                    <a:pt x="8" y="117"/>
                  </a:lnTo>
                  <a:lnTo>
                    <a:pt x="8" y="117"/>
                  </a:lnTo>
                  <a:lnTo>
                    <a:pt x="8" y="117"/>
                  </a:lnTo>
                  <a:lnTo>
                    <a:pt x="8" y="117"/>
                  </a:lnTo>
                  <a:lnTo>
                    <a:pt x="8" y="117"/>
                  </a:lnTo>
                  <a:lnTo>
                    <a:pt x="8" y="117"/>
                  </a:lnTo>
                  <a:lnTo>
                    <a:pt x="8" y="117"/>
                  </a:lnTo>
                  <a:lnTo>
                    <a:pt x="9" y="117"/>
                  </a:lnTo>
                  <a:lnTo>
                    <a:pt x="9" y="117"/>
                  </a:lnTo>
                  <a:lnTo>
                    <a:pt x="9" y="117"/>
                  </a:lnTo>
                  <a:lnTo>
                    <a:pt x="9" y="116"/>
                  </a:lnTo>
                  <a:lnTo>
                    <a:pt x="9" y="117"/>
                  </a:lnTo>
                  <a:lnTo>
                    <a:pt x="9" y="117"/>
                  </a:lnTo>
                  <a:lnTo>
                    <a:pt x="9" y="116"/>
                  </a:lnTo>
                  <a:lnTo>
                    <a:pt x="9" y="117"/>
                  </a:lnTo>
                  <a:lnTo>
                    <a:pt x="9" y="118"/>
                  </a:lnTo>
                  <a:lnTo>
                    <a:pt x="9" y="117"/>
                  </a:lnTo>
                  <a:lnTo>
                    <a:pt x="10" y="117"/>
                  </a:lnTo>
                  <a:lnTo>
                    <a:pt x="10" y="117"/>
                  </a:lnTo>
                  <a:lnTo>
                    <a:pt x="10" y="117"/>
                  </a:lnTo>
                  <a:lnTo>
                    <a:pt x="10" y="117"/>
                  </a:lnTo>
                  <a:lnTo>
                    <a:pt x="10" y="117"/>
                  </a:lnTo>
                  <a:lnTo>
                    <a:pt x="10" y="117"/>
                  </a:lnTo>
                  <a:lnTo>
                    <a:pt x="10" y="116"/>
                  </a:lnTo>
                  <a:lnTo>
                    <a:pt x="10" y="117"/>
                  </a:lnTo>
                  <a:lnTo>
                    <a:pt x="10" y="117"/>
                  </a:lnTo>
                  <a:lnTo>
                    <a:pt x="10" y="117"/>
                  </a:lnTo>
                  <a:lnTo>
                    <a:pt x="11" y="117"/>
                  </a:lnTo>
                  <a:lnTo>
                    <a:pt x="11" y="117"/>
                  </a:lnTo>
                  <a:lnTo>
                    <a:pt x="11" y="117"/>
                  </a:lnTo>
                  <a:lnTo>
                    <a:pt x="11" y="117"/>
                  </a:lnTo>
                  <a:lnTo>
                    <a:pt x="11" y="117"/>
                  </a:lnTo>
                  <a:lnTo>
                    <a:pt x="11" y="117"/>
                  </a:lnTo>
                  <a:lnTo>
                    <a:pt x="11" y="117"/>
                  </a:lnTo>
                  <a:lnTo>
                    <a:pt x="11" y="117"/>
                  </a:lnTo>
                  <a:lnTo>
                    <a:pt x="11" y="117"/>
                  </a:lnTo>
                  <a:lnTo>
                    <a:pt x="11" y="117"/>
                  </a:lnTo>
                  <a:lnTo>
                    <a:pt x="12" y="117"/>
                  </a:lnTo>
                  <a:lnTo>
                    <a:pt x="12" y="117"/>
                  </a:lnTo>
                  <a:lnTo>
                    <a:pt x="12" y="117"/>
                  </a:lnTo>
                  <a:lnTo>
                    <a:pt x="12" y="117"/>
                  </a:lnTo>
                  <a:lnTo>
                    <a:pt x="12" y="117"/>
                  </a:lnTo>
                  <a:lnTo>
                    <a:pt x="12" y="117"/>
                  </a:lnTo>
                  <a:lnTo>
                    <a:pt x="12" y="117"/>
                  </a:lnTo>
                  <a:lnTo>
                    <a:pt x="12" y="117"/>
                  </a:lnTo>
                  <a:lnTo>
                    <a:pt x="12" y="117"/>
                  </a:lnTo>
                  <a:lnTo>
                    <a:pt x="12" y="117"/>
                  </a:lnTo>
                  <a:lnTo>
                    <a:pt x="13" y="117"/>
                  </a:lnTo>
                  <a:lnTo>
                    <a:pt x="13" y="116"/>
                  </a:lnTo>
                  <a:lnTo>
                    <a:pt x="13" y="117"/>
                  </a:lnTo>
                  <a:lnTo>
                    <a:pt x="13" y="117"/>
                  </a:lnTo>
                  <a:lnTo>
                    <a:pt x="13" y="117"/>
                  </a:lnTo>
                  <a:lnTo>
                    <a:pt x="13" y="117"/>
                  </a:lnTo>
                  <a:lnTo>
                    <a:pt x="13" y="117"/>
                  </a:lnTo>
                  <a:lnTo>
                    <a:pt x="13" y="117"/>
                  </a:lnTo>
                  <a:lnTo>
                    <a:pt x="13" y="117"/>
                  </a:lnTo>
                  <a:lnTo>
                    <a:pt x="13" y="117"/>
                  </a:lnTo>
                  <a:lnTo>
                    <a:pt x="13" y="117"/>
                  </a:lnTo>
                  <a:lnTo>
                    <a:pt x="14" y="117"/>
                  </a:lnTo>
                  <a:lnTo>
                    <a:pt x="14" y="117"/>
                  </a:lnTo>
                  <a:lnTo>
                    <a:pt x="14" y="117"/>
                  </a:lnTo>
                  <a:lnTo>
                    <a:pt x="14" y="117"/>
                  </a:lnTo>
                  <a:lnTo>
                    <a:pt x="14" y="117"/>
                  </a:lnTo>
                  <a:lnTo>
                    <a:pt x="14" y="117"/>
                  </a:lnTo>
                  <a:lnTo>
                    <a:pt x="14" y="117"/>
                  </a:lnTo>
                  <a:lnTo>
                    <a:pt x="14" y="119"/>
                  </a:lnTo>
                  <a:lnTo>
                    <a:pt x="15" y="117"/>
                  </a:lnTo>
                  <a:lnTo>
                    <a:pt x="15" y="117"/>
                  </a:lnTo>
                  <a:lnTo>
                    <a:pt x="15" y="117"/>
                  </a:lnTo>
                  <a:lnTo>
                    <a:pt x="15" y="117"/>
                  </a:lnTo>
                  <a:lnTo>
                    <a:pt x="15" y="117"/>
                  </a:lnTo>
                  <a:lnTo>
                    <a:pt x="15" y="117"/>
                  </a:lnTo>
                  <a:lnTo>
                    <a:pt x="15" y="116"/>
                  </a:lnTo>
                  <a:lnTo>
                    <a:pt x="15" y="117"/>
                  </a:lnTo>
                  <a:lnTo>
                    <a:pt x="16" y="117"/>
                  </a:lnTo>
                  <a:lnTo>
                    <a:pt x="16" y="117"/>
                  </a:lnTo>
                  <a:lnTo>
                    <a:pt x="16" y="117"/>
                  </a:lnTo>
                  <a:lnTo>
                    <a:pt x="16" y="116"/>
                  </a:lnTo>
                  <a:lnTo>
                    <a:pt x="16" y="117"/>
                  </a:lnTo>
                  <a:lnTo>
                    <a:pt x="16" y="117"/>
                  </a:lnTo>
                  <a:lnTo>
                    <a:pt x="16" y="117"/>
                  </a:lnTo>
                  <a:lnTo>
                    <a:pt x="16" y="117"/>
                  </a:lnTo>
                  <a:lnTo>
                    <a:pt x="16" y="117"/>
                  </a:lnTo>
                  <a:lnTo>
                    <a:pt x="16" y="117"/>
                  </a:lnTo>
                  <a:lnTo>
                    <a:pt x="17" y="117"/>
                  </a:lnTo>
                  <a:lnTo>
                    <a:pt x="17" y="117"/>
                  </a:lnTo>
                  <a:lnTo>
                    <a:pt x="17" y="117"/>
                  </a:lnTo>
                  <a:lnTo>
                    <a:pt x="17" y="117"/>
                  </a:lnTo>
                  <a:lnTo>
                    <a:pt x="17" y="117"/>
                  </a:lnTo>
                  <a:lnTo>
                    <a:pt x="17" y="117"/>
                  </a:lnTo>
                  <a:lnTo>
                    <a:pt x="17" y="117"/>
                  </a:lnTo>
                  <a:lnTo>
                    <a:pt x="17" y="119"/>
                  </a:lnTo>
                  <a:lnTo>
                    <a:pt x="17" y="117"/>
                  </a:lnTo>
                  <a:lnTo>
                    <a:pt x="17" y="117"/>
                  </a:lnTo>
                  <a:lnTo>
                    <a:pt x="18" y="119"/>
                  </a:lnTo>
                  <a:lnTo>
                    <a:pt x="18" y="116"/>
                  </a:lnTo>
                  <a:lnTo>
                    <a:pt x="18" y="117"/>
                  </a:lnTo>
                  <a:lnTo>
                    <a:pt x="18" y="117"/>
                  </a:lnTo>
                  <a:lnTo>
                    <a:pt x="18" y="118"/>
                  </a:lnTo>
                  <a:lnTo>
                    <a:pt x="18" y="118"/>
                  </a:lnTo>
                  <a:lnTo>
                    <a:pt x="18" y="117"/>
                  </a:lnTo>
                  <a:lnTo>
                    <a:pt x="18" y="117"/>
                  </a:lnTo>
                  <a:lnTo>
                    <a:pt x="18" y="117"/>
                  </a:lnTo>
                  <a:lnTo>
                    <a:pt x="18" y="117"/>
                  </a:lnTo>
                  <a:lnTo>
                    <a:pt x="19" y="117"/>
                  </a:lnTo>
                  <a:lnTo>
                    <a:pt x="19" y="118"/>
                  </a:lnTo>
                  <a:lnTo>
                    <a:pt x="19" y="118"/>
                  </a:lnTo>
                  <a:lnTo>
                    <a:pt x="19" y="118"/>
                  </a:lnTo>
                  <a:lnTo>
                    <a:pt x="19" y="118"/>
                  </a:lnTo>
                  <a:lnTo>
                    <a:pt x="19" y="118"/>
                  </a:lnTo>
                  <a:lnTo>
                    <a:pt x="19" y="118"/>
                  </a:lnTo>
                  <a:lnTo>
                    <a:pt x="20" y="119"/>
                  </a:lnTo>
                  <a:lnTo>
                    <a:pt x="20" y="119"/>
                  </a:lnTo>
                  <a:lnTo>
                    <a:pt x="20" y="119"/>
                  </a:lnTo>
                  <a:lnTo>
                    <a:pt x="20" y="119"/>
                  </a:lnTo>
                  <a:lnTo>
                    <a:pt x="20" y="119"/>
                  </a:lnTo>
                  <a:lnTo>
                    <a:pt x="20" y="119"/>
                  </a:lnTo>
                  <a:lnTo>
                    <a:pt x="20" y="130"/>
                  </a:lnTo>
                  <a:lnTo>
                    <a:pt x="20" y="158"/>
                  </a:lnTo>
                  <a:lnTo>
                    <a:pt x="21" y="248"/>
                  </a:lnTo>
                  <a:lnTo>
                    <a:pt x="21" y="253"/>
                  </a:lnTo>
                  <a:lnTo>
                    <a:pt x="21" y="256"/>
                  </a:lnTo>
                  <a:lnTo>
                    <a:pt x="21" y="259"/>
                  </a:lnTo>
                  <a:lnTo>
                    <a:pt x="21" y="262"/>
                  </a:lnTo>
                  <a:lnTo>
                    <a:pt x="21" y="264"/>
                  </a:lnTo>
                  <a:lnTo>
                    <a:pt x="22" y="265"/>
                  </a:lnTo>
                  <a:lnTo>
                    <a:pt x="22" y="267"/>
                  </a:lnTo>
                  <a:lnTo>
                    <a:pt x="22" y="269"/>
                  </a:lnTo>
                  <a:lnTo>
                    <a:pt x="22" y="269"/>
                  </a:lnTo>
                  <a:lnTo>
                    <a:pt x="22" y="269"/>
                  </a:lnTo>
                  <a:lnTo>
                    <a:pt x="22" y="269"/>
                  </a:lnTo>
                  <a:lnTo>
                    <a:pt x="22" y="270"/>
                  </a:lnTo>
                  <a:lnTo>
                    <a:pt x="22" y="269"/>
                  </a:lnTo>
                  <a:lnTo>
                    <a:pt x="22" y="269"/>
                  </a:lnTo>
                  <a:lnTo>
                    <a:pt x="22" y="270"/>
                  </a:lnTo>
                  <a:lnTo>
                    <a:pt x="22" y="269"/>
                  </a:lnTo>
                  <a:lnTo>
                    <a:pt x="23" y="269"/>
                  </a:lnTo>
                  <a:lnTo>
                    <a:pt x="23" y="269"/>
                  </a:lnTo>
                  <a:lnTo>
                    <a:pt x="23" y="268"/>
                  </a:lnTo>
                  <a:lnTo>
                    <a:pt x="23" y="268"/>
                  </a:lnTo>
                  <a:lnTo>
                    <a:pt x="23" y="268"/>
                  </a:lnTo>
                  <a:lnTo>
                    <a:pt x="23" y="267"/>
                  </a:lnTo>
                  <a:lnTo>
                    <a:pt x="23" y="266"/>
                  </a:lnTo>
                  <a:lnTo>
                    <a:pt x="23" y="267"/>
                  </a:lnTo>
                  <a:lnTo>
                    <a:pt x="23" y="264"/>
                  </a:lnTo>
                  <a:lnTo>
                    <a:pt x="23" y="264"/>
                  </a:lnTo>
                  <a:lnTo>
                    <a:pt x="24" y="264"/>
                  </a:lnTo>
                  <a:lnTo>
                    <a:pt x="24" y="264"/>
                  </a:lnTo>
                  <a:lnTo>
                    <a:pt x="24" y="263"/>
                  </a:lnTo>
                  <a:lnTo>
                    <a:pt x="24" y="263"/>
                  </a:lnTo>
                  <a:lnTo>
                    <a:pt x="24" y="262"/>
                  </a:lnTo>
                  <a:lnTo>
                    <a:pt x="24" y="263"/>
                  </a:lnTo>
                  <a:lnTo>
                    <a:pt x="24" y="261"/>
                  </a:lnTo>
                  <a:lnTo>
                    <a:pt x="24" y="260"/>
                  </a:lnTo>
                  <a:lnTo>
                    <a:pt x="24" y="260"/>
                  </a:lnTo>
                  <a:lnTo>
                    <a:pt x="25" y="258"/>
                  </a:lnTo>
                  <a:lnTo>
                    <a:pt x="25" y="258"/>
                  </a:lnTo>
                  <a:lnTo>
                    <a:pt x="25" y="257"/>
                  </a:lnTo>
                  <a:lnTo>
                    <a:pt x="25" y="257"/>
                  </a:lnTo>
                  <a:lnTo>
                    <a:pt x="25" y="256"/>
                  </a:lnTo>
                  <a:lnTo>
                    <a:pt x="25" y="257"/>
                  </a:lnTo>
                  <a:lnTo>
                    <a:pt x="25" y="255"/>
                  </a:lnTo>
                  <a:lnTo>
                    <a:pt x="25" y="254"/>
                  </a:lnTo>
                  <a:lnTo>
                    <a:pt x="25" y="254"/>
                  </a:lnTo>
                  <a:lnTo>
                    <a:pt x="26" y="253"/>
                  </a:lnTo>
                  <a:lnTo>
                    <a:pt x="26" y="253"/>
                  </a:lnTo>
                  <a:lnTo>
                    <a:pt x="26" y="253"/>
                  </a:lnTo>
                  <a:lnTo>
                    <a:pt x="26" y="252"/>
                  </a:lnTo>
                  <a:lnTo>
                    <a:pt x="26" y="252"/>
                  </a:lnTo>
                  <a:lnTo>
                    <a:pt x="26" y="250"/>
                  </a:lnTo>
                  <a:lnTo>
                    <a:pt x="26" y="251"/>
                  </a:lnTo>
                  <a:lnTo>
                    <a:pt x="26" y="250"/>
                  </a:lnTo>
                  <a:lnTo>
                    <a:pt x="26" y="250"/>
                  </a:lnTo>
                  <a:lnTo>
                    <a:pt x="26" y="249"/>
                  </a:lnTo>
                  <a:lnTo>
                    <a:pt x="27" y="248"/>
                  </a:lnTo>
                  <a:lnTo>
                    <a:pt x="27" y="248"/>
                  </a:lnTo>
                  <a:lnTo>
                    <a:pt x="27" y="248"/>
                  </a:lnTo>
                  <a:lnTo>
                    <a:pt x="27" y="247"/>
                  </a:lnTo>
                  <a:lnTo>
                    <a:pt x="27" y="247"/>
                  </a:lnTo>
                  <a:lnTo>
                    <a:pt x="27" y="246"/>
                  </a:lnTo>
                  <a:lnTo>
                    <a:pt x="27" y="246"/>
                  </a:lnTo>
                  <a:lnTo>
                    <a:pt x="27" y="246"/>
                  </a:lnTo>
                  <a:lnTo>
                    <a:pt x="27" y="245"/>
                  </a:lnTo>
                  <a:lnTo>
                    <a:pt x="27" y="244"/>
                  </a:lnTo>
                  <a:lnTo>
                    <a:pt x="28" y="245"/>
                  </a:lnTo>
                  <a:lnTo>
                    <a:pt x="28" y="244"/>
                  </a:lnTo>
                  <a:lnTo>
                    <a:pt x="28" y="243"/>
                  </a:lnTo>
                  <a:lnTo>
                    <a:pt x="28" y="244"/>
                  </a:lnTo>
                  <a:lnTo>
                    <a:pt x="28" y="243"/>
                  </a:lnTo>
                  <a:lnTo>
                    <a:pt x="28" y="242"/>
                  </a:lnTo>
                  <a:lnTo>
                    <a:pt x="28" y="242"/>
                  </a:lnTo>
                  <a:lnTo>
                    <a:pt x="28" y="242"/>
                  </a:lnTo>
                  <a:lnTo>
                    <a:pt x="28" y="241"/>
                  </a:lnTo>
                  <a:lnTo>
                    <a:pt x="28" y="241"/>
                  </a:lnTo>
                  <a:lnTo>
                    <a:pt x="29" y="241"/>
                  </a:lnTo>
                  <a:lnTo>
                    <a:pt x="29" y="241"/>
                  </a:lnTo>
                  <a:lnTo>
                    <a:pt x="29" y="240"/>
                  </a:lnTo>
                  <a:lnTo>
                    <a:pt x="29" y="239"/>
                  </a:lnTo>
                  <a:lnTo>
                    <a:pt x="29" y="239"/>
                  </a:lnTo>
                  <a:lnTo>
                    <a:pt x="29" y="239"/>
                  </a:lnTo>
                  <a:lnTo>
                    <a:pt x="29" y="239"/>
                  </a:lnTo>
                  <a:lnTo>
                    <a:pt x="29" y="239"/>
                  </a:lnTo>
                  <a:lnTo>
                    <a:pt x="29" y="238"/>
                  </a:lnTo>
                  <a:lnTo>
                    <a:pt x="29" y="238"/>
                  </a:lnTo>
                  <a:lnTo>
                    <a:pt x="30" y="237"/>
                  </a:lnTo>
                  <a:lnTo>
                    <a:pt x="30" y="237"/>
                  </a:lnTo>
                  <a:lnTo>
                    <a:pt x="30" y="237"/>
                  </a:lnTo>
                  <a:lnTo>
                    <a:pt x="30" y="237"/>
                  </a:lnTo>
                  <a:lnTo>
                    <a:pt x="30" y="236"/>
                  </a:lnTo>
                  <a:lnTo>
                    <a:pt x="30" y="236"/>
                  </a:lnTo>
                  <a:lnTo>
                    <a:pt x="30" y="236"/>
                  </a:lnTo>
                  <a:lnTo>
                    <a:pt x="30" y="235"/>
                  </a:lnTo>
                  <a:lnTo>
                    <a:pt x="30" y="235"/>
                  </a:lnTo>
                  <a:lnTo>
                    <a:pt x="30" y="235"/>
                  </a:lnTo>
                  <a:lnTo>
                    <a:pt x="31" y="234"/>
                  </a:lnTo>
                  <a:lnTo>
                    <a:pt x="31" y="234"/>
                  </a:lnTo>
                  <a:lnTo>
                    <a:pt x="31" y="234"/>
                  </a:lnTo>
                  <a:lnTo>
                    <a:pt x="31" y="234"/>
                  </a:lnTo>
                  <a:lnTo>
                    <a:pt x="31" y="233"/>
                  </a:lnTo>
                  <a:lnTo>
                    <a:pt x="31" y="233"/>
                  </a:lnTo>
                  <a:lnTo>
                    <a:pt x="31" y="235"/>
                  </a:lnTo>
                  <a:lnTo>
                    <a:pt x="31" y="233"/>
                  </a:lnTo>
                  <a:lnTo>
                    <a:pt x="31" y="232"/>
                  </a:lnTo>
                  <a:lnTo>
                    <a:pt x="31" y="232"/>
                  </a:lnTo>
                  <a:lnTo>
                    <a:pt x="32" y="232"/>
                  </a:lnTo>
                  <a:lnTo>
                    <a:pt x="32" y="231"/>
                  </a:lnTo>
                  <a:lnTo>
                    <a:pt x="32" y="231"/>
                  </a:lnTo>
                  <a:lnTo>
                    <a:pt x="32" y="231"/>
                  </a:lnTo>
                  <a:lnTo>
                    <a:pt x="32" y="231"/>
                  </a:lnTo>
                  <a:lnTo>
                    <a:pt x="32" y="232"/>
                  </a:lnTo>
                  <a:lnTo>
                    <a:pt x="32" y="231"/>
                  </a:lnTo>
                  <a:lnTo>
                    <a:pt x="32" y="230"/>
                  </a:lnTo>
                  <a:lnTo>
                    <a:pt x="32" y="230"/>
                  </a:lnTo>
                  <a:lnTo>
                    <a:pt x="32" y="230"/>
                  </a:lnTo>
                  <a:lnTo>
                    <a:pt x="33" y="230"/>
                  </a:lnTo>
                  <a:lnTo>
                    <a:pt x="33" y="230"/>
                  </a:lnTo>
                  <a:lnTo>
                    <a:pt x="33" y="230"/>
                  </a:lnTo>
                  <a:lnTo>
                    <a:pt x="33" y="229"/>
                  </a:lnTo>
                  <a:lnTo>
                    <a:pt x="33" y="228"/>
                  </a:lnTo>
                  <a:lnTo>
                    <a:pt x="33" y="228"/>
                  </a:lnTo>
                  <a:lnTo>
                    <a:pt x="33" y="228"/>
                  </a:lnTo>
                  <a:lnTo>
                    <a:pt x="33" y="227"/>
                  </a:lnTo>
                  <a:lnTo>
                    <a:pt x="33" y="228"/>
                  </a:lnTo>
                  <a:lnTo>
                    <a:pt x="34" y="227"/>
                  </a:lnTo>
                  <a:lnTo>
                    <a:pt x="34" y="227"/>
                  </a:lnTo>
                  <a:lnTo>
                    <a:pt x="34" y="227"/>
                  </a:lnTo>
                  <a:lnTo>
                    <a:pt x="34" y="227"/>
                  </a:lnTo>
                  <a:lnTo>
                    <a:pt x="34" y="226"/>
                  </a:lnTo>
                  <a:lnTo>
                    <a:pt x="34" y="227"/>
                  </a:lnTo>
                  <a:lnTo>
                    <a:pt x="34" y="226"/>
                  </a:lnTo>
                  <a:lnTo>
                    <a:pt x="34" y="227"/>
                  </a:lnTo>
                  <a:lnTo>
                    <a:pt x="34" y="226"/>
                  </a:lnTo>
                  <a:lnTo>
                    <a:pt x="34" y="226"/>
                  </a:lnTo>
                  <a:lnTo>
                    <a:pt x="35" y="226"/>
                  </a:lnTo>
                  <a:lnTo>
                    <a:pt x="35" y="226"/>
                  </a:lnTo>
                  <a:lnTo>
                    <a:pt x="35" y="225"/>
                  </a:lnTo>
                  <a:lnTo>
                    <a:pt x="35" y="226"/>
                  </a:lnTo>
                  <a:lnTo>
                    <a:pt x="35" y="225"/>
                  </a:lnTo>
                  <a:lnTo>
                    <a:pt x="35" y="225"/>
                  </a:lnTo>
                  <a:lnTo>
                    <a:pt x="35" y="227"/>
                  </a:lnTo>
                  <a:lnTo>
                    <a:pt x="35" y="225"/>
                  </a:lnTo>
                  <a:lnTo>
                    <a:pt x="35" y="226"/>
                  </a:lnTo>
                  <a:lnTo>
                    <a:pt x="35" y="225"/>
                  </a:lnTo>
                  <a:lnTo>
                    <a:pt x="35" y="224"/>
                  </a:lnTo>
                  <a:lnTo>
                    <a:pt x="36" y="224"/>
                  </a:lnTo>
                  <a:lnTo>
                    <a:pt x="36" y="224"/>
                  </a:lnTo>
                  <a:lnTo>
                    <a:pt x="36" y="224"/>
                  </a:lnTo>
                  <a:lnTo>
                    <a:pt x="36" y="224"/>
                  </a:lnTo>
                  <a:lnTo>
                    <a:pt x="36" y="224"/>
                  </a:lnTo>
                  <a:lnTo>
                    <a:pt x="36" y="223"/>
                  </a:lnTo>
                  <a:lnTo>
                    <a:pt x="36" y="223"/>
                  </a:lnTo>
                  <a:lnTo>
                    <a:pt x="36" y="223"/>
                  </a:lnTo>
                  <a:lnTo>
                    <a:pt x="36" y="223"/>
                  </a:lnTo>
                  <a:lnTo>
                    <a:pt x="36" y="223"/>
                  </a:lnTo>
                  <a:lnTo>
                    <a:pt x="37" y="221"/>
                  </a:lnTo>
                  <a:lnTo>
                    <a:pt x="37" y="222"/>
                  </a:lnTo>
                  <a:lnTo>
                    <a:pt x="37" y="222"/>
                  </a:lnTo>
                  <a:lnTo>
                    <a:pt x="37" y="222"/>
                  </a:lnTo>
                  <a:lnTo>
                    <a:pt x="37" y="222"/>
                  </a:lnTo>
                  <a:lnTo>
                    <a:pt x="37" y="222"/>
                  </a:lnTo>
                  <a:lnTo>
                    <a:pt x="37" y="221"/>
                  </a:lnTo>
                  <a:lnTo>
                    <a:pt x="37" y="221"/>
                  </a:lnTo>
                  <a:lnTo>
                    <a:pt x="37" y="222"/>
                  </a:lnTo>
                  <a:lnTo>
                    <a:pt x="37" y="221"/>
                  </a:lnTo>
                  <a:lnTo>
                    <a:pt x="38" y="221"/>
                  </a:lnTo>
                  <a:lnTo>
                    <a:pt x="38" y="221"/>
                  </a:lnTo>
                  <a:lnTo>
                    <a:pt x="38" y="220"/>
                  </a:lnTo>
                  <a:lnTo>
                    <a:pt x="38" y="220"/>
                  </a:lnTo>
                  <a:lnTo>
                    <a:pt x="38" y="220"/>
                  </a:lnTo>
                  <a:lnTo>
                    <a:pt x="38" y="220"/>
                  </a:lnTo>
                  <a:lnTo>
                    <a:pt x="38" y="220"/>
                  </a:lnTo>
                  <a:lnTo>
                    <a:pt x="38" y="220"/>
                  </a:lnTo>
                  <a:lnTo>
                    <a:pt x="38" y="220"/>
                  </a:lnTo>
                  <a:lnTo>
                    <a:pt x="38" y="220"/>
                  </a:lnTo>
                  <a:lnTo>
                    <a:pt x="39" y="220"/>
                  </a:lnTo>
                  <a:lnTo>
                    <a:pt x="39" y="219"/>
                  </a:lnTo>
                  <a:lnTo>
                    <a:pt x="39" y="219"/>
                  </a:lnTo>
                  <a:lnTo>
                    <a:pt x="39" y="219"/>
                  </a:lnTo>
                  <a:lnTo>
                    <a:pt x="39" y="219"/>
                  </a:lnTo>
                  <a:lnTo>
                    <a:pt x="39" y="219"/>
                  </a:lnTo>
                  <a:lnTo>
                    <a:pt x="39" y="219"/>
                  </a:lnTo>
                  <a:lnTo>
                    <a:pt x="39" y="219"/>
                  </a:lnTo>
                  <a:lnTo>
                    <a:pt x="39" y="218"/>
                  </a:lnTo>
                  <a:lnTo>
                    <a:pt x="39" y="218"/>
                  </a:lnTo>
                  <a:lnTo>
                    <a:pt x="40" y="219"/>
                  </a:lnTo>
                  <a:lnTo>
                    <a:pt x="40" y="218"/>
                  </a:lnTo>
                  <a:lnTo>
                    <a:pt x="40" y="218"/>
                  </a:lnTo>
                  <a:lnTo>
                    <a:pt x="40" y="217"/>
                  </a:lnTo>
                  <a:lnTo>
                    <a:pt x="40" y="217"/>
                  </a:lnTo>
                  <a:lnTo>
                    <a:pt x="40" y="217"/>
                  </a:lnTo>
                  <a:lnTo>
                    <a:pt x="40" y="217"/>
                  </a:lnTo>
                  <a:lnTo>
                    <a:pt x="40" y="217"/>
                  </a:lnTo>
                  <a:lnTo>
                    <a:pt x="40" y="218"/>
                  </a:lnTo>
                  <a:lnTo>
                    <a:pt x="40" y="216"/>
                  </a:lnTo>
                  <a:lnTo>
                    <a:pt x="41" y="217"/>
                  </a:lnTo>
                  <a:lnTo>
                    <a:pt x="41" y="217"/>
                  </a:lnTo>
                  <a:lnTo>
                    <a:pt x="41" y="217"/>
                  </a:lnTo>
                  <a:lnTo>
                    <a:pt x="41" y="216"/>
                  </a:lnTo>
                  <a:lnTo>
                    <a:pt x="41" y="217"/>
                  </a:lnTo>
                  <a:lnTo>
                    <a:pt x="41" y="216"/>
                  </a:lnTo>
                  <a:lnTo>
                    <a:pt x="41" y="216"/>
                  </a:lnTo>
                  <a:lnTo>
                    <a:pt x="41" y="216"/>
                  </a:lnTo>
                  <a:lnTo>
                    <a:pt x="41" y="216"/>
                  </a:lnTo>
                  <a:lnTo>
                    <a:pt x="41" y="216"/>
                  </a:lnTo>
                  <a:lnTo>
                    <a:pt x="42" y="215"/>
                  </a:lnTo>
                  <a:lnTo>
                    <a:pt x="42" y="216"/>
                  </a:lnTo>
                  <a:lnTo>
                    <a:pt x="42" y="216"/>
                  </a:lnTo>
                  <a:lnTo>
                    <a:pt x="42" y="216"/>
                  </a:lnTo>
                  <a:lnTo>
                    <a:pt x="42" y="215"/>
                  </a:lnTo>
                  <a:lnTo>
                    <a:pt x="42" y="215"/>
                  </a:lnTo>
                  <a:lnTo>
                    <a:pt x="42" y="215"/>
                  </a:lnTo>
                  <a:lnTo>
                    <a:pt x="42" y="215"/>
                  </a:lnTo>
                  <a:lnTo>
                    <a:pt x="42" y="215"/>
                  </a:lnTo>
                  <a:lnTo>
                    <a:pt x="42" y="215"/>
                  </a:lnTo>
                  <a:lnTo>
                    <a:pt x="42" y="215"/>
                  </a:lnTo>
                  <a:lnTo>
                    <a:pt x="43" y="215"/>
                  </a:lnTo>
                  <a:lnTo>
                    <a:pt x="43" y="214"/>
                  </a:lnTo>
                  <a:lnTo>
                    <a:pt x="43" y="213"/>
                  </a:lnTo>
                  <a:lnTo>
                    <a:pt x="43" y="214"/>
                  </a:lnTo>
                  <a:lnTo>
                    <a:pt x="43" y="213"/>
                  </a:lnTo>
                  <a:lnTo>
                    <a:pt x="43" y="214"/>
                  </a:lnTo>
                  <a:lnTo>
                    <a:pt x="43" y="213"/>
                  </a:lnTo>
                  <a:lnTo>
                    <a:pt x="43" y="213"/>
                  </a:lnTo>
                  <a:lnTo>
                    <a:pt x="43" y="213"/>
                  </a:lnTo>
                  <a:lnTo>
                    <a:pt x="43" y="213"/>
                  </a:lnTo>
                  <a:lnTo>
                    <a:pt x="44" y="213"/>
                  </a:lnTo>
                  <a:lnTo>
                    <a:pt x="44" y="213"/>
                  </a:lnTo>
                  <a:lnTo>
                    <a:pt x="44" y="213"/>
                  </a:lnTo>
                  <a:lnTo>
                    <a:pt x="44" y="213"/>
                  </a:lnTo>
                  <a:lnTo>
                    <a:pt x="44" y="213"/>
                  </a:lnTo>
                  <a:lnTo>
                    <a:pt x="44" y="212"/>
                  </a:lnTo>
                  <a:lnTo>
                    <a:pt x="44" y="212"/>
                  </a:lnTo>
                  <a:lnTo>
                    <a:pt x="44" y="213"/>
                  </a:lnTo>
                  <a:lnTo>
                    <a:pt x="44" y="212"/>
                  </a:lnTo>
                  <a:lnTo>
                    <a:pt x="44" y="212"/>
                  </a:lnTo>
                  <a:lnTo>
                    <a:pt x="45" y="212"/>
                  </a:lnTo>
                  <a:lnTo>
                    <a:pt x="45" y="212"/>
                  </a:lnTo>
                  <a:lnTo>
                    <a:pt x="45" y="213"/>
                  </a:lnTo>
                  <a:lnTo>
                    <a:pt x="45" y="212"/>
                  </a:lnTo>
                  <a:lnTo>
                    <a:pt x="45" y="212"/>
                  </a:lnTo>
                  <a:lnTo>
                    <a:pt x="45" y="211"/>
                  </a:lnTo>
                  <a:lnTo>
                    <a:pt x="45" y="212"/>
                  </a:lnTo>
                  <a:lnTo>
                    <a:pt x="45" y="211"/>
                  </a:lnTo>
                  <a:lnTo>
                    <a:pt x="45" y="212"/>
                  </a:lnTo>
                  <a:lnTo>
                    <a:pt x="45" y="212"/>
                  </a:lnTo>
                  <a:lnTo>
                    <a:pt x="46" y="211"/>
                  </a:lnTo>
                  <a:lnTo>
                    <a:pt x="46" y="211"/>
                  </a:lnTo>
                  <a:lnTo>
                    <a:pt x="46" y="211"/>
                  </a:lnTo>
                  <a:lnTo>
                    <a:pt x="46" y="211"/>
                  </a:lnTo>
                  <a:lnTo>
                    <a:pt x="46" y="211"/>
                  </a:lnTo>
                  <a:lnTo>
                    <a:pt x="46" y="212"/>
                  </a:lnTo>
                  <a:lnTo>
                    <a:pt x="46" y="211"/>
                  </a:lnTo>
                  <a:lnTo>
                    <a:pt x="46" y="211"/>
                  </a:lnTo>
                  <a:lnTo>
                    <a:pt x="46" y="210"/>
                  </a:lnTo>
                  <a:lnTo>
                    <a:pt x="46" y="211"/>
                  </a:lnTo>
                  <a:lnTo>
                    <a:pt x="47" y="211"/>
                  </a:lnTo>
                  <a:lnTo>
                    <a:pt x="47" y="210"/>
                  </a:lnTo>
                  <a:lnTo>
                    <a:pt x="47" y="209"/>
                  </a:lnTo>
                  <a:lnTo>
                    <a:pt x="47" y="210"/>
                  </a:lnTo>
                  <a:lnTo>
                    <a:pt x="47" y="210"/>
                  </a:lnTo>
                  <a:lnTo>
                    <a:pt x="47" y="209"/>
                  </a:lnTo>
                  <a:lnTo>
                    <a:pt x="47" y="209"/>
                  </a:lnTo>
                  <a:lnTo>
                    <a:pt x="47" y="209"/>
                  </a:lnTo>
                  <a:lnTo>
                    <a:pt x="47" y="209"/>
                  </a:lnTo>
                  <a:lnTo>
                    <a:pt x="47" y="209"/>
                  </a:lnTo>
                  <a:lnTo>
                    <a:pt x="48" y="209"/>
                  </a:lnTo>
                  <a:lnTo>
                    <a:pt x="48" y="209"/>
                  </a:lnTo>
                  <a:lnTo>
                    <a:pt x="48" y="209"/>
                  </a:lnTo>
                  <a:lnTo>
                    <a:pt x="48" y="209"/>
                  </a:lnTo>
                  <a:lnTo>
                    <a:pt x="48" y="209"/>
                  </a:lnTo>
                  <a:lnTo>
                    <a:pt x="48" y="209"/>
                  </a:lnTo>
                  <a:lnTo>
                    <a:pt x="48" y="209"/>
                  </a:lnTo>
                  <a:lnTo>
                    <a:pt x="48" y="209"/>
                  </a:lnTo>
                  <a:lnTo>
                    <a:pt x="48" y="209"/>
                  </a:lnTo>
                  <a:lnTo>
                    <a:pt x="48" y="209"/>
                  </a:lnTo>
                  <a:lnTo>
                    <a:pt x="49" y="208"/>
                  </a:lnTo>
                  <a:lnTo>
                    <a:pt x="49" y="209"/>
                  </a:lnTo>
                  <a:lnTo>
                    <a:pt x="49" y="208"/>
                  </a:lnTo>
                  <a:lnTo>
                    <a:pt x="49" y="209"/>
                  </a:lnTo>
                  <a:lnTo>
                    <a:pt x="49" y="208"/>
                  </a:lnTo>
                  <a:lnTo>
                    <a:pt x="49" y="208"/>
                  </a:lnTo>
                  <a:lnTo>
                    <a:pt x="49" y="208"/>
                  </a:lnTo>
                  <a:lnTo>
                    <a:pt x="49" y="208"/>
                  </a:lnTo>
                  <a:lnTo>
                    <a:pt x="49" y="208"/>
                  </a:lnTo>
                  <a:lnTo>
                    <a:pt x="49" y="208"/>
                  </a:lnTo>
                  <a:lnTo>
                    <a:pt x="49" y="208"/>
                  </a:lnTo>
                  <a:lnTo>
                    <a:pt x="50" y="208"/>
                  </a:lnTo>
                  <a:lnTo>
                    <a:pt x="50" y="209"/>
                  </a:lnTo>
                  <a:lnTo>
                    <a:pt x="50" y="208"/>
                  </a:lnTo>
                  <a:lnTo>
                    <a:pt x="50" y="207"/>
                  </a:lnTo>
                  <a:lnTo>
                    <a:pt x="50" y="209"/>
                  </a:lnTo>
                  <a:lnTo>
                    <a:pt x="50" y="208"/>
                  </a:lnTo>
                  <a:lnTo>
                    <a:pt x="50" y="207"/>
                  </a:lnTo>
                  <a:lnTo>
                    <a:pt x="51" y="205"/>
                  </a:lnTo>
                  <a:lnTo>
                    <a:pt x="51" y="208"/>
                  </a:lnTo>
                  <a:lnTo>
                    <a:pt x="51" y="206"/>
                  </a:lnTo>
                  <a:lnTo>
                    <a:pt x="51" y="206"/>
                  </a:lnTo>
                  <a:lnTo>
                    <a:pt x="51" y="206"/>
                  </a:lnTo>
                  <a:lnTo>
                    <a:pt x="51" y="206"/>
                  </a:lnTo>
                  <a:lnTo>
                    <a:pt x="51" y="207"/>
                  </a:lnTo>
                  <a:lnTo>
                    <a:pt x="51" y="206"/>
                  </a:lnTo>
                  <a:lnTo>
                    <a:pt x="52" y="208"/>
                  </a:lnTo>
                  <a:lnTo>
                    <a:pt x="52" y="206"/>
                  </a:lnTo>
                  <a:lnTo>
                    <a:pt x="52" y="205"/>
                  </a:lnTo>
                  <a:lnTo>
                    <a:pt x="52" y="205"/>
                  </a:lnTo>
                  <a:lnTo>
                    <a:pt x="52" y="205"/>
                  </a:lnTo>
                  <a:lnTo>
                    <a:pt x="52" y="205"/>
                  </a:lnTo>
                  <a:lnTo>
                    <a:pt x="52" y="207"/>
                  </a:lnTo>
                  <a:lnTo>
                    <a:pt x="52" y="205"/>
                  </a:lnTo>
                  <a:lnTo>
                    <a:pt x="52" y="205"/>
                  </a:lnTo>
                  <a:lnTo>
                    <a:pt x="53" y="205"/>
                  </a:lnTo>
                  <a:lnTo>
                    <a:pt x="53" y="205"/>
                  </a:lnTo>
                  <a:lnTo>
                    <a:pt x="53" y="204"/>
                  </a:lnTo>
                  <a:lnTo>
                    <a:pt x="53" y="205"/>
                  </a:lnTo>
                  <a:lnTo>
                    <a:pt x="53" y="205"/>
                  </a:lnTo>
                  <a:lnTo>
                    <a:pt x="53" y="206"/>
                  </a:lnTo>
                  <a:lnTo>
                    <a:pt x="53" y="206"/>
                  </a:lnTo>
                  <a:lnTo>
                    <a:pt x="53" y="204"/>
                  </a:lnTo>
                  <a:lnTo>
                    <a:pt x="53" y="204"/>
                  </a:lnTo>
                  <a:lnTo>
                    <a:pt x="53" y="206"/>
                  </a:lnTo>
                  <a:lnTo>
                    <a:pt x="54" y="206"/>
                  </a:lnTo>
                  <a:lnTo>
                    <a:pt x="54" y="204"/>
                  </a:lnTo>
                  <a:lnTo>
                    <a:pt x="54" y="204"/>
                  </a:lnTo>
                  <a:lnTo>
                    <a:pt x="54" y="204"/>
                  </a:lnTo>
                  <a:lnTo>
                    <a:pt x="54" y="204"/>
                  </a:lnTo>
                  <a:lnTo>
                    <a:pt x="54" y="204"/>
                  </a:lnTo>
                  <a:lnTo>
                    <a:pt x="54" y="204"/>
                  </a:lnTo>
                  <a:lnTo>
                    <a:pt x="54" y="203"/>
                  </a:lnTo>
                  <a:lnTo>
                    <a:pt x="54" y="204"/>
                  </a:lnTo>
                  <a:lnTo>
                    <a:pt x="54" y="204"/>
                  </a:lnTo>
                  <a:lnTo>
                    <a:pt x="55" y="204"/>
                  </a:lnTo>
                  <a:lnTo>
                    <a:pt x="55" y="202"/>
                  </a:lnTo>
                  <a:lnTo>
                    <a:pt x="55" y="204"/>
                  </a:lnTo>
                  <a:lnTo>
                    <a:pt x="55" y="203"/>
                  </a:lnTo>
                  <a:lnTo>
                    <a:pt x="55" y="203"/>
                  </a:lnTo>
                  <a:lnTo>
                    <a:pt x="55" y="203"/>
                  </a:lnTo>
                  <a:lnTo>
                    <a:pt x="55" y="203"/>
                  </a:lnTo>
                  <a:lnTo>
                    <a:pt x="55" y="202"/>
                  </a:lnTo>
                  <a:lnTo>
                    <a:pt x="55" y="202"/>
                  </a:lnTo>
                  <a:lnTo>
                    <a:pt x="55" y="205"/>
                  </a:lnTo>
                  <a:lnTo>
                    <a:pt x="56" y="204"/>
                  </a:lnTo>
                  <a:lnTo>
                    <a:pt x="56" y="203"/>
                  </a:lnTo>
                  <a:lnTo>
                    <a:pt x="56" y="202"/>
                  </a:lnTo>
                  <a:lnTo>
                    <a:pt x="56" y="202"/>
                  </a:lnTo>
                  <a:lnTo>
                    <a:pt x="56" y="204"/>
                  </a:lnTo>
                  <a:lnTo>
                    <a:pt x="56" y="202"/>
                  </a:lnTo>
                  <a:lnTo>
                    <a:pt x="56" y="201"/>
                  </a:lnTo>
                  <a:lnTo>
                    <a:pt x="56" y="201"/>
                  </a:lnTo>
                  <a:lnTo>
                    <a:pt x="56" y="202"/>
                  </a:lnTo>
                  <a:lnTo>
                    <a:pt x="56" y="202"/>
                  </a:lnTo>
                  <a:lnTo>
                    <a:pt x="57" y="202"/>
                  </a:lnTo>
                  <a:lnTo>
                    <a:pt x="57" y="202"/>
                  </a:lnTo>
                  <a:lnTo>
                    <a:pt x="57" y="201"/>
                  </a:lnTo>
                  <a:lnTo>
                    <a:pt x="57" y="201"/>
                  </a:lnTo>
                  <a:lnTo>
                    <a:pt x="57" y="201"/>
                  </a:lnTo>
                  <a:lnTo>
                    <a:pt x="57" y="201"/>
                  </a:lnTo>
                  <a:lnTo>
                    <a:pt x="57" y="201"/>
                  </a:lnTo>
                  <a:lnTo>
                    <a:pt x="57" y="201"/>
                  </a:lnTo>
                  <a:lnTo>
                    <a:pt x="57" y="201"/>
                  </a:lnTo>
                  <a:lnTo>
                    <a:pt x="57" y="201"/>
                  </a:lnTo>
                  <a:lnTo>
                    <a:pt x="57" y="201"/>
                  </a:lnTo>
                  <a:lnTo>
                    <a:pt x="58" y="201"/>
                  </a:lnTo>
                  <a:lnTo>
                    <a:pt x="58" y="201"/>
                  </a:lnTo>
                  <a:lnTo>
                    <a:pt x="58" y="200"/>
                  </a:lnTo>
                  <a:lnTo>
                    <a:pt x="58" y="201"/>
                  </a:lnTo>
                  <a:lnTo>
                    <a:pt x="58" y="201"/>
                  </a:lnTo>
                  <a:lnTo>
                    <a:pt x="58" y="202"/>
                  </a:lnTo>
                  <a:lnTo>
                    <a:pt x="58" y="200"/>
                  </a:lnTo>
                  <a:lnTo>
                    <a:pt x="58" y="201"/>
                  </a:lnTo>
                  <a:lnTo>
                    <a:pt x="58" y="202"/>
                  </a:lnTo>
                  <a:lnTo>
                    <a:pt x="58" y="200"/>
                  </a:lnTo>
                  <a:lnTo>
                    <a:pt x="59" y="200"/>
                  </a:lnTo>
                  <a:lnTo>
                    <a:pt x="59" y="200"/>
                  </a:lnTo>
                  <a:lnTo>
                    <a:pt x="59" y="200"/>
                  </a:lnTo>
                  <a:lnTo>
                    <a:pt x="59" y="199"/>
                  </a:lnTo>
                  <a:lnTo>
                    <a:pt x="59" y="200"/>
                  </a:lnTo>
                  <a:lnTo>
                    <a:pt x="59" y="200"/>
                  </a:lnTo>
                  <a:lnTo>
                    <a:pt x="59" y="200"/>
                  </a:lnTo>
                  <a:lnTo>
                    <a:pt x="59" y="202"/>
                  </a:lnTo>
                  <a:lnTo>
                    <a:pt x="59" y="200"/>
                  </a:lnTo>
                  <a:lnTo>
                    <a:pt x="60" y="200"/>
                  </a:lnTo>
                  <a:lnTo>
                    <a:pt x="60" y="200"/>
                  </a:lnTo>
                  <a:lnTo>
                    <a:pt x="60" y="200"/>
                  </a:lnTo>
                  <a:lnTo>
                    <a:pt x="60" y="200"/>
                  </a:lnTo>
                  <a:lnTo>
                    <a:pt x="60" y="201"/>
                  </a:lnTo>
                  <a:lnTo>
                    <a:pt x="60" y="198"/>
                  </a:lnTo>
                  <a:lnTo>
                    <a:pt x="60" y="200"/>
                  </a:lnTo>
                  <a:lnTo>
                    <a:pt x="60" y="199"/>
                  </a:lnTo>
                  <a:lnTo>
                    <a:pt x="60" y="199"/>
                  </a:lnTo>
                  <a:lnTo>
                    <a:pt x="60" y="199"/>
                  </a:lnTo>
                  <a:lnTo>
                    <a:pt x="61" y="198"/>
                  </a:lnTo>
                  <a:lnTo>
                    <a:pt x="61" y="199"/>
                  </a:lnTo>
                  <a:lnTo>
                    <a:pt x="61" y="199"/>
                  </a:lnTo>
                  <a:lnTo>
                    <a:pt x="61" y="199"/>
                  </a:lnTo>
                  <a:lnTo>
                    <a:pt x="61" y="198"/>
                  </a:lnTo>
                  <a:lnTo>
                    <a:pt x="61" y="199"/>
                  </a:lnTo>
                  <a:lnTo>
                    <a:pt x="61" y="198"/>
                  </a:lnTo>
                  <a:lnTo>
                    <a:pt x="61" y="198"/>
                  </a:lnTo>
                  <a:lnTo>
                    <a:pt x="61" y="198"/>
                  </a:lnTo>
                  <a:lnTo>
                    <a:pt x="61" y="201"/>
                  </a:lnTo>
                  <a:lnTo>
                    <a:pt x="62" y="198"/>
                  </a:lnTo>
                  <a:lnTo>
                    <a:pt x="62" y="198"/>
                  </a:lnTo>
                  <a:lnTo>
                    <a:pt x="62" y="198"/>
                  </a:lnTo>
                  <a:lnTo>
                    <a:pt x="62" y="198"/>
                  </a:lnTo>
                  <a:lnTo>
                    <a:pt x="62" y="198"/>
                  </a:lnTo>
                  <a:lnTo>
                    <a:pt x="62" y="198"/>
                  </a:lnTo>
                  <a:lnTo>
                    <a:pt x="62" y="200"/>
                  </a:lnTo>
                  <a:lnTo>
                    <a:pt x="62" y="200"/>
                  </a:lnTo>
                  <a:lnTo>
                    <a:pt x="62" y="199"/>
                  </a:lnTo>
                  <a:lnTo>
                    <a:pt x="62" y="198"/>
                  </a:lnTo>
                  <a:lnTo>
                    <a:pt x="63" y="198"/>
                  </a:lnTo>
                  <a:lnTo>
                    <a:pt x="63" y="197"/>
                  </a:lnTo>
                  <a:lnTo>
                    <a:pt x="63" y="197"/>
                  </a:lnTo>
                  <a:lnTo>
                    <a:pt x="63" y="198"/>
                  </a:lnTo>
                  <a:lnTo>
                    <a:pt x="63" y="198"/>
                  </a:lnTo>
                  <a:lnTo>
                    <a:pt x="63" y="199"/>
                  </a:lnTo>
                  <a:lnTo>
                    <a:pt x="63" y="197"/>
                  </a:lnTo>
                  <a:lnTo>
                    <a:pt x="63" y="197"/>
                  </a:lnTo>
                  <a:lnTo>
                    <a:pt x="63" y="198"/>
                  </a:lnTo>
                  <a:lnTo>
                    <a:pt x="63" y="197"/>
                  </a:lnTo>
                  <a:lnTo>
                    <a:pt x="63" y="197"/>
                  </a:lnTo>
                  <a:lnTo>
                    <a:pt x="64" y="197"/>
                  </a:lnTo>
                  <a:lnTo>
                    <a:pt x="64" y="197"/>
                  </a:lnTo>
                  <a:lnTo>
                    <a:pt x="64" y="197"/>
                  </a:lnTo>
                  <a:lnTo>
                    <a:pt x="64" y="197"/>
                  </a:lnTo>
                  <a:lnTo>
                    <a:pt x="64" y="197"/>
                  </a:lnTo>
                  <a:lnTo>
                    <a:pt x="64" y="197"/>
                  </a:lnTo>
                  <a:lnTo>
                    <a:pt x="64" y="197"/>
                  </a:lnTo>
                  <a:lnTo>
                    <a:pt x="64" y="197"/>
                  </a:lnTo>
                  <a:lnTo>
                    <a:pt x="64" y="197"/>
                  </a:lnTo>
                  <a:lnTo>
                    <a:pt x="64" y="199"/>
                  </a:lnTo>
                  <a:lnTo>
                    <a:pt x="65" y="197"/>
                  </a:lnTo>
                  <a:lnTo>
                    <a:pt x="65" y="197"/>
                  </a:lnTo>
                  <a:lnTo>
                    <a:pt x="65" y="197"/>
                  </a:lnTo>
                  <a:lnTo>
                    <a:pt x="65" y="197"/>
                  </a:lnTo>
                  <a:lnTo>
                    <a:pt x="65" y="197"/>
                  </a:lnTo>
                  <a:lnTo>
                    <a:pt x="65" y="197"/>
                  </a:lnTo>
                  <a:lnTo>
                    <a:pt x="65" y="197"/>
                  </a:lnTo>
                  <a:lnTo>
                    <a:pt x="65" y="197"/>
                  </a:lnTo>
                  <a:lnTo>
                    <a:pt x="65" y="196"/>
                  </a:lnTo>
                  <a:lnTo>
                    <a:pt x="65" y="197"/>
                  </a:lnTo>
                  <a:lnTo>
                    <a:pt x="66" y="198"/>
                  </a:lnTo>
                  <a:lnTo>
                    <a:pt x="66" y="196"/>
                  </a:lnTo>
                  <a:lnTo>
                    <a:pt x="66" y="196"/>
                  </a:lnTo>
                  <a:lnTo>
                    <a:pt x="66" y="196"/>
                  </a:lnTo>
                  <a:lnTo>
                    <a:pt x="66" y="196"/>
                  </a:lnTo>
                  <a:lnTo>
                    <a:pt x="66" y="196"/>
                  </a:lnTo>
                  <a:lnTo>
                    <a:pt x="66" y="196"/>
                  </a:lnTo>
                  <a:lnTo>
                    <a:pt x="66" y="196"/>
                  </a:lnTo>
                  <a:lnTo>
                    <a:pt x="66" y="196"/>
                  </a:lnTo>
                  <a:lnTo>
                    <a:pt x="66" y="195"/>
                  </a:lnTo>
                  <a:lnTo>
                    <a:pt x="67" y="196"/>
                  </a:lnTo>
                  <a:lnTo>
                    <a:pt x="67" y="196"/>
                  </a:lnTo>
                  <a:lnTo>
                    <a:pt x="67" y="196"/>
                  </a:lnTo>
                  <a:lnTo>
                    <a:pt x="67" y="195"/>
                  </a:lnTo>
                  <a:lnTo>
                    <a:pt x="67" y="195"/>
                  </a:lnTo>
                  <a:lnTo>
                    <a:pt x="67" y="195"/>
                  </a:lnTo>
                  <a:lnTo>
                    <a:pt x="67" y="195"/>
                  </a:lnTo>
                  <a:lnTo>
                    <a:pt x="67" y="195"/>
                  </a:lnTo>
                  <a:lnTo>
                    <a:pt x="67" y="195"/>
                  </a:lnTo>
                  <a:lnTo>
                    <a:pt x="67" y="196"/>
                  </a:lnTo>
                  <a:lnTo>
                    <a:pt x="68" y="195"/>
                  </a:lnTo>
                  <a:lnTo>
                    <a:pt x="68" y="197"/>
                  </a:lnTo>
                  <a:lnTo>
                    <a:pt x="68" y="195"/>
                  </a:lnTo>
                  <a:lnTo>
                    <a:pt x="68" y="194"/>
                  </a:lnTo>
                  <a:lnTo>
                    <a:pt x="68" y="194"/>
                  </a:lnTo>
                  <a:lnTo>
                    <a:pt x="68" y="195"/>
                  </a:lnTo>
                  <a:lnTo>
                    <a:pt x="68" y="194"/>
                  </a:lnTo>
                  <a:lnTo>
                    <a:pt x="68" y="194"/>
                  </a:lnTo>
                  <a:lnTo>
                    <a:pt x="68" y="194"/>
                  </a:lnTo>
                  <a:lnTo>
                    <a:pt x="68" y="194"/>
                  </a:lnTo>
                  <a:lnTo>
                    <a:pt x="69" y="194"/>
                  </a:lnTo>
                  <a:lnTo>
                    <a:pt x="69" y="194"/>
                  </a:lnTo>
                  <a:lnTo>
                    <a:pt x="69" y="194"/>
                  </a:lnTo>
                  <a:lnTo>
                    <a:pt x="69" y="194"/>
                  </a:lnTo>
                  <a:lnTo>
                    <a:pt x="69" y="194"/>
                  </a:lnTo>
                  <a:lnTo>
                    <a:pt x="69" y="194"/>
                  </a:lnTo>
                  <a:lnTo>
                    <a:pt x="69" y="193"/>
                  </a:lnTo>
                  <a:lnTo>
                    <a:pt x="69" y="196"/>
                  </a:lnTo>
                  <a:lnTo>
                    <a:pt x="69" y="194"/>
                  </a:lnTo>
                  <a:lnTo>
                    <a:pt x="69" y="194"/>
                  </a:lnTo>
                  <a:lnTo>
                    <a:pt x="70" y="196"/>
                  </a:lnTo>
                  <a:lnTo>
                    <a:pt x="70" y="194"/>
                  </a:lnTo>
                  <a:lnTo>
                    <a:pt x="70" y="193"/>
                  </a:lnTo>
                  <a:lnTo>
                    <a:pt x="70" y="196"/>
                  </a:lnTo>
                  <a:lnTo>
                    <a:pt x="70" y="196"/>
                  </a:lnTo>
                  <a:lnTo>
                    <a:pt x="70" y="196"/>
                  </a:lnTo>
                  <a:lnTo>
                    <a:pt x="70" y="193"/>
                  </a:lnTo>
                  <a:lnTo>
                    <a:pt x="70" y="193"/>
                  </a:lnTo>
                  <a:lnTo>
                    <a:pt x="70" y="193"/>
                  </a:lnTo>
                  <a:lnTo>
                    <a:pt x="70" y="193"/>
                  </a:lnTo>
                  <a:lnTo>
                    <a:pt x="71" y="193"/>
                  </a:lnTo>
                  <a:lnTo>
                    <a:pt x="71" y="193"/>
                  </a:lnTo>
                  <a:lnTo>
                    <a:pt x="71" y="193"/>
                  </a:lnTo>
                  <a:lnTo>
                    <a:pt x="71" y="194"/>
                  </a:lnTo>
                  <a:lnTo>
                    <a:pt x="71" y="193"/>
                  </a:lnTo>
                  <a:lnTo>
                    <a:pt x="71" y="193"/>
                  </a:lnTo>
                  <a:lnTo>
                    <a:pt x="71" y="193"/>
                  </a:lnTo>
                  <a:lnTo>
                    <a:pt x="71" y="193"/>
                  </a:lnTo>
                  <a:lnTo>
                    <a:pt x="71" y="193"/>
                  </a:lnTo>
                  <a:lnTo>
                    <a:pt x="71" y="193"/>
                  </a:lnTo>
                  <a:lnTo>
                    <a:pt x="72" y="193"/>
                  </a:lnTo>
                  <a:lnTo>
                    <a:pt x="72" y="193"/>
                  </a:lnTo>
                  <a:lnTo>
                    <a:pt x="72" y="194"/>
                  </a:lnTo>
                  <a:lnTo>
                    <a:pt x="72" y="193"/>
                  </a:lnTo>
                  <a:lnTo>
                    <a:pt x="72" y="194"/>
                  </a:lnTo>
                  <a:lnTo>
                    <a:pt x="72" y="193"/>
                  </a:lnTo>
                  <a:lnTo>
                    <a:pt x="72" y="194"/>
                  </a:lnTo>
                  <a:lnTo>
                    <a:pt x="72" y="194"/>
                  </a:lnTo>
                  <a:lnTo>
                    <a:pt x="72" y="192"/>
                  </a:lnTo>
                  <a:lnTo>
                    <a:pt x="73" y="192"/>
                  </a:lnTo>
                  <a:lnTo>
                    <a:pt x="73" y="192"/>
                  </a:lnTo>
                  <a:lnTo>
                    <a:pt x="73" y="191"/>
                  </a:lnTo>
                  <a:lnTo>
                    <a:pt x="73" y="191"/>
                  </a:lnTo>
                  <a:lnTo>
                    <a:pt x="73" y="192"/>
                  </a:lnTo>
                  <a:lnTo>
                    <a:pt x="73" y="191"/>
                  </a:lnTo>
                  <a:lnTo>
                    <a:pt x="73" y="191"/>
                  </a:lnTo>
                  <a:lnTo>
                    <a:pt x="73" y="191"/>
                  </a:lnTo>
                  <a:lnTo>
                    <a:pt x="73" y="192"/>
                  </a:lnTo>
                  <a:lnTo>
                    <a:pt x="74" y="191"/>
                  </a:lnTo>
                  <a:lnTo>
                    <a:pt x="74" y="191"/>
                  </a:lnTo>
                  <a:lnTo>
                    <a:pt x="74" y="191"/>
                  </a:lnTo>
                  <a:lnTo>
                    <a:pt x="74" y="193"/>
                  </a:lnTo>
                  <a:lnTo>
                    <a:pt x="74" y="191"/>
                  </a:lnTo>
                  <a:lnTo>
                    <a:pt x="74" y="191"/>
                  </a:lnTo>
                  <a:lnTo>
                    <a:pt x="74" y="191"/>
                  </a:lnTo>
                  <a:lnTo>
                    <a:pt x="74" y="190"/>
                  </a:lnTo>
                  <a:lnTo>
                    <a:pt x="74" y="190"/>
                  </a:lnTo>
                  <a:lnTo>
                    <a:pt x="75" y="190"/>
                  </a:lnTo>
                  <a:lnTo>
                    <a:pt x="75" y="191"/>
                  </a:lnTo>
                  <a:lnTo>
                    <a:pt x="75" y="190"/>
                  </a:lnTo>
                  <a:lnTo>
                    <a:pt x="75" y="191"/>
                  </a:lnTo>
                  <a:lnTo>
                    <a:pt x="75" y="191"/>
                  </a:lnTo>
                  <a:lnTo>
                    <a:pt x="75" y="190"/>
                  </a:lnTo>
                  <a:lnTo>
                    <a:pt x="75" y="192"/>
                  </a:lnTo>
                  <a:lnTo>
                    <a:pt x="75" y="190"/>
                  </a:lnTo>
                  <a:lnTo>
                    <a:pt x="75" y="191"/>
                  </a:lnTo>
                  <a:lnTo>
                    <a:pt x="75" y="190"/>
                  </a:lnTo>
                  <a:lnTo>
                    <a:pt x="76" y="190"/>
                  </a:lnTo>
                  <a:lnTo>
                    <a:pt x="76" y="191"/>
                  </a:lnTo>
                  <a:lnTo>
                    <a:pt x="76" y="190"/>
                  </a:lnTo>
                  <a:lnTo>
                    <a:pt x="76" y="192"/>
                  </a:lnTo>
                  <a:lnTo>
                    <a:pt x="76" y="192"/>
                  </a:lnTo>
                  <a:lnTo>
                    <a:pt x="76" y="190"/>
                  </a:lnTo>
                  <a:lnTo>
                    <a:pt x="76" y="192"/>
                  </a:lnTo>
                  <a:lnTo>
                    <a:pt x="76" y="192"/>
                  </a:lnTo>
                  <a:lnTo>
                    <a:pt x="76" y="190"/>
                  </a:lnTo>
                  <a:lnTo>
                    <a:pt x="76" y="190"/>
                  </a:lnTo>
                  <a:lnTo>
                    <a:pt x="77" y="190"/>
                  </a:lnTo>
                  <a:lnTo>
                    <a:pt x="77" y="190"/>
                  </a:lnTo>
                  <a:lnTo>
                    <a:pt x="77" y="189"/>
                  </a:lnTo>
                  <a:lnTo>
                    <a:pt x="77" y="190"/>
                  </a:lnTo>
                  <a:lnTo>
                    <a:pt x="77" y="190"/>
                  </a:lnTo>
                  <a:lnTo>
                    <a:pt x="77" y="189"/>
                  </a:lnTo>
                  <a:lnTo>
                    <a:pt x="77" y="189"/>
                  </a:lnTo>
                  <a:lnTo>
                    <a:pt x="77" y="189"/>
                  </a:lnTo>
                  <a:lnTo>
                    <a:pt x="77" y="189"/>
                  </a:lnTo>
                  <a:lnTo>
                    <a:pt x="77" y="191"/>
                  </a:lnTo>
                  <a:lnTo>
                    <a:pt x="78" y="189"/>
                  </a:lnTo>
                  <a:lnTo>
                    <a:pt x="78" y="189"/>
                  </a:lnTo>
                  <a:lnTo>
                    <a:pt x="78" y="189"/>
                  </a:lnTo>
                  <a:lnTo>
                    <a:pt x="78" y="189"/>
                  </a:lnTo>
                  <a:lnTo>
                    <a:pt x="78" y="189"/>
                  </a:lnTo>
                  <a:lnTo>
                    <a:pt x="78" y="190"/>
                  </a:lnTo>
                  <a:lnTo>
                    <a:pt x="78" y="189"/>
                  </a:lnTo>
                  <a:lnTo>
                    <a:pt x="78" y="189"/>
                  </a:lnTo>
                  <a:lnTo>
                    <a:pt x="78" y="188"/>
                  </a:lnTo>
                  <a:lnTo>
                    <a:pt x="78" y="189"/>
                  </a:lnTo>
                  <a:lnTo>
                    <a:pt x="79" y="189"/>
                  </a:lnTo>
                  <a:lnTo>
                    <a:pt x="79" y="189"/>
                  </a:lnTo>
                  <a:lnTo>
                    <a:pt x="79" y="189"/>
                  </a:lnTo>
                  <a:lnTo>
                    <a:pt x="79" y="188"/>
                  </a:lnTo>
                  <a:lnTo>
                    <a:pt x="79" y="189"/>
                  </a:lnTo>
                  <a:lnTo>
                    <a:pt x="79" y="190"/>
                  </a:lnTo>
                  <a:lnTo>
                    <a:pt x="79" y="189"/>
                  </a:lnTo>
                  <a:lnTo>
                    <a:pt x="79" y="188"/>
                  </a:lnTo>
                  <a:lnTo>
                    <a:pt x="79" y="189"/>
                  </a:lnTo>
                  <a:lnTo>
                    <a:pt x="79" y="189"/>
                  </a:lnTo>
                  <a:lnTo>
                    <a:pt x="80" y="188"/>
                  </a:lnTo>
                  <a:lnTo>
                    <a:pt x="80" y="190"/>
                  </a:lnTo>
                  <a:lnTo>
                    <a:pt x="80" y="188"/>
                  </a:lnTo>
                  <a:lnTo>
                    <a:pt x="80" y="188"/>
                  </a:lnTo>
                  <a:lnTo>
                    <a:pt x="80" y="188"/>
                  </a:lnTo>
                  <a:lnTo>
                    <a:pt x="80" y="188"/>
                  </a:lnTo>
                  <a:lnTo>
                    <a:pt x="80" y="188"/>
                  </a:lnTo>
                  <a:lnTo>
                    <a:pt x="80" y="187"/>
                  </a:lnTo>
                  <a:lnTo>
                    <a:pt x="80" y="188"/>
                  </a:lnTo>
                  <a:lnTo>
                    <a:pt x="80" y="188"/>
                  </a:lnTo>
                  <a:lnTo>
                    <a:pt x="81" y="187"/>
                  </a:lnTo>
                  <a:lnTo>
                    <a:pt x="81" y="188"/>
                  </a:lnTo>
                  <a:lnTo>
                    <a:pt x="81" y="187"/>
                  </a:lnTo>
                  <a:lnTo>
                    <a:pt x="81" y="187"/>
                  </a:lnTo>
                  <a:lnTo>
                    <a:pt x="81" y="187"/>
                  </a:lnTo>
                  <a:lnTo>
                    <a:pt x="81" y="187"/>
                  </a:lnTo>
                  <a:lnTo>
                    <a:pt x="81" y="187"/>
                  </a:lnTo>
                  <a:lnTo>
                    <a:pt x="81" y="187"/>
                  </a:lnTo>
                  <a:lnTo>
                    <a:pt x="81" y="187"/>
                  </a:lnTo>
                  <a:lnTo>
                    <a:pt x="81" y="189"/>
                  </a:lnTo>
                  <a:lnTo>
                    <a:pt x="81" y="187"/>
                  </a:lnTo>
                  <a:lnTo>
                    <a:pt x="82" y="187"/>
                  </a:lnTo>
                  <a:lnTo>
                    <a:pt x="82" y="187"/>
                  </a:lnTo>
                  <a:lnTo>
                    <a:pt x="82" y="187"/>
                  </a:lnTo>
                  <a:lnTo>
                    <a:pt x="82" y="187"/>
                  </a:lnTo>
                  <a:lnTo>
                    <a:pt x="82" y="187"/>
                  </a:lnTo>
                  <a:lnTo>
                    <a:pt x="82" y="189"/>
                  </a:lnTo>
                  <a:lnTo>
                    <a:pt x="82" y="187"/>
                  </a:lnTo>
                  <a:lnTo>
                    <a:pt x="82" y="187"/>
                  </a:lnTo>
                  <a:lnTo>
                    <a:pt x="82" y="189"/>
                  </a:lnTo>
                  <a:lnTo>
                    <a:pt x="82" y="187"/>
                  </a:lnTo>
                  <a:lnTo>
                    <a:pt x="83" y="187"/>
                  </a:lnTo>
                  <a:lnTo>
                    <a:pt x="83" y="186"/>
                  </a:lnTo>
                  <a:lnTo>
                    <a:pt x="83" y="187"/>
                  </a:lnTo>
                  <a:lnTo>
                    <a:pt x="83" y="187"/>
                  </a:lnTo>
                  <a:lnTo>
                    <a:pt x="83" y="186"/>
                  </a:lnTo>
                  <a:lnTo>
                    <a:pt x="83" y="186"/>
                  </a:lnTo>
                  <a:lnTo>
                    <a:pt x="83" y="186"/>
                  </a:lnTo>
                  <a:lnTo>
                    <a:pt x="83" y="186"/>
                  </a:lnTo>
                  <a:lnTo>
                    <a:pt x="83" y="186"/>
                  </a:lnTo>
                  <a:lnTo>
                    <a:pt x="84" y="186"/>
                  </a:lnTo>
                  <a:lnTo>
                    <a:pt x="84" y="186"/>
                  </a:lnTo>
                  <a:lnTo>
                    <a:pt x="84" y="186"/>
                  </a:lnTo>
                  <a:lnTo>
                    <a:pt x="84" y="186"/>
                  </a:lnTo>
                  <a:lnTo>
                    <a:pt x="84" y="187"/>
                  </a:lnTo>
                  <a:lnTo>
                    <a:pt x="84" y="186"/>
                  </a:lnTo>
                  <a:lnTo>
                    <a:pt x="84" y="186"/>
                  </a:lnTo>
                  <a:lnTo>
                    <a:pt x="84" y="188"/>
                  </a:lnTo>
                  <a:lnTo>
                    <a:pt x="84" y="186"/>
                  </a:lnTo>
                  <a:lnTo>
                    <a:pt x="84" y="186"/>
                  </a:lnTo>
                  <a:lnTo>
                    <a:pt x="85" y="185"/>
                  </a:lnTo>
                  <a:lnTo>
                    <a:pt x="85" y="186"/>
                  </a:lnTo>
                  <a:lnTo>
                    <a:pt x="85" y="186"/>
                  </a:lnTo>
                  <a:lnTo>
                    <a:pt x="85" y="186"/>
                  </a:lnTo>
                  <a:lnTo>
                    <a:pt x="85" y="185"/>
                  </a:lnTo>
                  <a:lnTo>
                    <a:pt x="85" y="185"/>
                  </a:lnTo>
                  <a:lnTo>
                    <a:pt x="85" y="185"/>
                  </a:lnTo>
                  <a:lnTo>
                    <a:pt x="85" y="186"/>
                  </a:lnTo>
                  <a:lnTo>
                    <a:pt x="85" y="186"/>
                  </a:lnTo>
                  <a:lnTo>
                    <a:pt x="85" y="187"/>
                  </a:lnTo>
                  <a:lnTo>
                    <a:pt x="86" y="187"/>
                  </a:lnTo>
                  <a:lnTo>
                    <a:pt x="86" y="185"/>
                  </a:lnTo>
                  <a:lnTo>
                    <a:pt x="86" y="185"/>
                  </a:lnTo>
                  <a:lnTo>
                    <a:pt x="86" y="185"/>
                  </a:lnTo>
                  <a:lnTo>
                    <a:pt x="86" y="185"/>
                  </a:lnTo>
                  <a:lnTo>
                    <a:pt x="86" y="187"/>
                  </a:lnTo>
                  <a:lnTo>
                    <a:pt x="86" y="187"/>
                  </a:lnTo>
                  <a:lnTo>
                    <a:pt x="86" y="185"/>
                  </a:lnTo>
                  <a:lnTo>
                    <a:pt x="86" y="185"/>
                  </a:lnTo>
                  <a:lnTo>
                    <a:pt x="86" y="185"/>
                  </a:lnTo>
                  <a:lnTo>
                    <a:pt x="87" y="185"/>
                  </a:lnTo>
                  <a:lnTo>
                    <a:pt x="87" y="185"/>
                  </a:lnTo>
                  <a:lnTo>
                    <a:pt x="87" y="185"/>
                  </a:lnTo>
                  <a:lnTo>
                    <a:pt x="87" y="185"/>
                  </a:lnTo>
                  <a:lnTo>
                    <a:pt x="87" y="185"/>
                  </a:lnTo>
                  <a:lnTo>
                    <a:pt x="87" y="185"/>
                  </a:lnTo>
                  <a:lnTo>
                    <a:pt x="87" y="185"/>
                  </a:lnTo>
                  <a:lnTo>
                    <a:pt x="87" y="184"/>
                  </a:lnTo>
                  <a:lnTo>
                    <a:pt x="87" y="184"/>
                  </a:lnTo>
                  <a:lnTo>
                    <a:pt x="87" y="183"/>
                  </a:lnTo>
                  <a:lnTo>
                    <a:pt x="88" y="185"/>
                  </a:lnTo>
                  <a:lnTo>
                    <a:pt x="88" y="184"/>
                  </a:lnTo>
                  <a:lnTo>
                    <a:pt x="88" y="183"/>
                  </a:lnTo>
                  <a:lnTo>
                    <a:pt x="88" y="184"/>
                  </a:lnTo>
                  <a:lnTo>
                    <a:pt x="88" y="183"/>
                  </a:lnTo>
                  <a:lnTo>
                    <a:pt x="88" y="186"/>
                  </a:lnTo>
                  <a:lnTo>
                    <a:pt x="88" y="183"/>
                  </a:lnTo>
                  <a:lnTo>
                    <a:pt x="88" y="183"/>
                  </a:lnTo>
                  <a:lnTo>
                    <a:pt x="88" y="183"/>
                  </a:lnTo>
                  <a:lnTo>
                    <a:pt x="88" y="184"/>
                  </a:lnTo>
                  <a:lnTo>
                    <a:pt x="89" y="184"/>
                  </a:lnTo>
                  <a:lnTo>
                    <a:pt x="89" y="183"/>
                  </a:lnTo>
                  <a:lnTo>
                    <a:pt x="89" y="183"/>
                  </a:lnTo>
                  <a:lnTo>
                    <a:pt x="89" y="183"/>
                  </a:lnTo>
                  <a:lnTo>
                    <a:pt x="89" y="183"/>
                  </a:lnTo>
                  <a:lnTo>
                    <a:pt x="89" y="183"/>
                  </a:lnTo>
                  <a:lnTo>
                    <a:pt x="89" y="184"/>
                  </a:lnTo>
                  <a:lnTo>
                    <a:pt x="89" y="183"/>
                  </a:lnTo>
                  <a:lnTo>
                    <a:pt x="89" y="183"/>
                  </a:lnTo>
                  <a:lnTo>
                    <a:pt x="89" y="184"/>
                  </a:lnTo>
                  <a:lnTo>
                    <a:pt x="90" y="183"/>
                  </a:lnTo>
                  <a:lnTo>
                    <a:pt x="90" y="183"/>
                  </a:lnTo>
                  <a:lnTo>
                    <a:pt x="90" y="183"/>
                  </a:lnTo>
                  <a:lnTo>
                    <a:pt x="90" y="183"/>
                  </a:lnTo>
                  <a:lnTo>
                    <a:pt x="90" y="183"/>
                  </a:lnTo>
                  <a:lnTo>
                    <a:pt x="90" y="183"/>
                  </a:lnTo>
                  <a:lnTo>
                    <a:pt x="90" y="182"/>
                  </a:lnTo>
                  <a:lnTo>
                    <a:pt x="90" y="183"/>
                  </a:lnTo>
                  <a:lnTo>
                    <a:pt x="90" y="183"/>
                  </a:lnTo>
                  <a:lnTo>
                    <a:pt x="90" y="185"/>
                  </a:lnTo>
                  <a:lnTo>
                    <a:pt x="91" y="183"/>
                  </a:lnTo>
                  <a:lnTo>
                    <a:pt x="91" y="183"/>
                  </a:lnTo>
                  <a:lnTo>
                    <a:pt x="91" y="182"/>
                  </a:lnTo>
                  <a:lnTo>
                    <a:pt x="91" y="183"/>
                  </a:lnTo>
                  <a:lnTo>
                    <a:pt x="91" y="183"/>
                  </a:lnTo>
                  <a:lnTo>
                    <a:pt x="91" y="182"/>
                  </a:lnTo>
                  <a:lnTo>
                    <a:pt x="91" y="182"/>
                  </a:lnTo>
                  <a:lnTo>
                    <a:pt x="91" y="182"/>
                  </a:lnTo>
                  <a:lnTo>
                    <a:pt x="91" y="183"/>
                  </a:lnTo>
                  <a:lnTo>
                    <a:pt x="91" y="182"/>
                  </a:lnTo>
                  <a:lnTo>
                    <a:pt x="92" y="182"/>
                  </a:lnTo>
                  <a:lnTo>
                    <a:pt x="92" y="182"/>
                  </a:lnTo>
                  <a:lnTo>
                    <a:pt x="92" y="181"/>
                  </a:lnTo>
                  <a:lnTo>
                    <a:pt x="92" y="182"/>
                  </a:lnTo>
                  <a:lnTo>
                    <a:pt x="92" y="182"/>
                  </a:lnTo>
                  <a:lnTo>
                    <a:pt x="92" y="182"/>
                  </a:lnTo>
                  <a:lnTo>
                    <a:pt x="92" y="182"/>
                  </a:lnTo>
                  <a:lnTo>
                    <a:pt x="92" y="182"/>
                  </a:lnTo>
                  <a:lnTo>
                    <a:pt x="92" y="182"/>
                  </a:lnTo>
                  <a:lnTo>
                    <a:pt x="92" y="182"/>
                  </a:lnTo>
                  <a:lnTo>
                    <a:pt x="93" y="182"/>
                  </a:lnTo>
                  <a:lnTo>
                    <a:pt x="93" y="183"/>
                  </a:lnTo>
                  <a:lnTo>
                    <a:pt x="93" y="181"/>
                  </a:lnTo>
                  <a:lnTo>
                    <a:pt x="93" y="182"/>
                  </a:lnTo>
                  <a:lnTo>
                    <a:pt x="93" y="181"/>
                  </a:lnTo>
                  <a:lnTo>
                    <a:pt x="93" y="183"/>
                  </a:lnTo>
                  <a:lnTo>
                    <a:pt x="93" y="183"/>
                  </a:lnTo>
                  <a:lnTo>
                    <a:pt x="93" y="182"/>
                  </a:lnTo>
                  <a:lnTo>
                    <a:pt x="93" y="181"/>
                  </a:lnTo>
                  <a:lnTo>
                    <a:pt x="93" y="183"/>
                  </a:lnTo>
                  <a:lnTo>
                    <a:pt x="93" y="182"/>
                  </a:lnTo>
                  <a:lnTo>
                    <a:pt x="94" y="183"/>
                  </a:lnTo>
                  <a:lnTo>
                    <a:pt x="94" y="183"/>
                  </a:lnTo>
                  <a:lnTo>
                    <a:pt x="94" y="181"/>
                  </a:lnTo>
                  <a:lnTo>
                    <a:pt x="94" y="181"/>
                  </a:lnTo>
                  <a:lnTo>
                    <a:pt x="94" y="181"/>
                  </a:lnTo>
                  <a:lnTo>
                    <a:pt x="94" y="181"/>
                  </a:lnTo>
                  <a:lnTo>
                    <a:pt x="94" y="181"/>
                  </a:lnTo>
                  <a:lnTo>
                    <a:pt x="94" y="183"/>
                  </a:lnTo>
                  <a:lnTo>
                    <a:pt x="94" y="181"/>
                  </a:lnTo>
                  <a:lnTo>
                    <a:pt x="94" y="182"/>
                  </a:lnTo>
                  <a:lnTo>
                    <a:pt x="95" y="181"/>
                  </a:lnTo>
                  <a:lnTo>
                    <a:pt x="95" y="180"/>
                  </a:lnTo>
                  <a:lnTo>
                    <a:pt x="95" y="181"/>
                  </a:lnTo>
                  <a:lnTo>
                    <a:pt x="95" y="180"/>
                  </a:lnTo>
                  <a:lnTo>
                    <a:pt x="95" y="180"/>
                  </a:lnTo>
                  <a:lnTo>
                    <a:pt x="95" y="180"/>
                  </a:lnTo>
                  <a:lnTo>
                    <a:pt x="95" y="180"/>
                  </a:lnTo>
                  <a:lnTo>
                    <a:pt x="95" y="181"/>
                  </a:lnTo>
                  <a:lnTo>
                    <a:pt x="95" y="180"/>
                  </a:lnTo>
                  <a:lnTo>
                    <a:pt x="95" y="180"/>
                  </a:lnTo>
                  <a:lnTo>
                    <a:pt x="96" y="180"/>
                  </a:lnTo>
                  <a:lnTo>
                    <a:pt x="96" y="182"/>
                  </a:lnTo>
                  <a:lnTo>
                    <a:pt x="96" y="180"/>
                  </a:lnTo>
                  <a:lnTo>
                    <a:pt x="96" y="180"/>
                  </a:lnTo>
                  <a:lnTo>
                    <a:pt x="96" y="180"/>
                  </a:lnTo>
                  <a:lnTo>
                    <a:pt x="96" y="180"/>
                  </a:lnTo>
                  <a:lnTo>
                    <a:pt x="96" y="182"/>
                  </a:lnTo>
                  <a:lnTo>
                    <a:pt x="96" y="180"/>
                  </a:lnTo>
                  <a:lnTo>
                    <a:pt x="96" y="180"/>
                  </a:lnTo>
                  <a:lnTo>
                    <a:pt x="96" y="180"/>
                  </a:lnTo>
                  <a:lnTo>
                    <a:pt x="97" y="180"/>
                  </a:lnTo>
                  <a:lnTo>
                    <a:pt x="97" y="182"/>
                  </a:lnTo>
                  <a:lnTo>
                    <a:pt x="97" y="182"/>
                  </a:lnTo>
                  <a:lnTo>
                    <a:pt x="97" y="179"/>
                  </a:lnTo>
                  <a:lnTo>
                    <a:pt x="97" y="180"/>
                  </a:lnTo>
                  <a:lnTo>
                    <a:pt x="97" y="180"/>
                  </a:lnTo>
                  <a:lnTo>
                    <a:pt x="97" y="179"/>
                  </a:lnTo>
                  <a:lnTo>
                    <a:pt x="97" y="180"/>
                  </a:lnTo>
                  <a:lnTo>
                    <a:pt x="97" y="180"/>
                  </a:lnTo>
                  <a:lnTo>
                    <a:pt x="97" y="180"/>
                  </a:lnTo>
                  <a:lnTo>
                    <a:pt x="98" y="180"/>
                  </a:lnTo>
                  <a:lnTo>
                    <a:pt x="98" y="179"/>
                  </a:lnTo>
                  <a:lnTo>
                    <a:pt x="98" y="179"/>
                  </a:lnTo>
                  <a:lnTo>
                    <a:pt x="98" y="179"/>
                  </a:lnTo>
                  <a:lnTo>
                    <a:pt x="98" y="179"/>
                  </a:lnTo>
                  <a:lnTo>
                    <a:pt x="98" y="179"/>
                  </a:lnTo>
                  <a:lnTo>
                    <a:pt x="98" y="179"/>
                  </a:lnTo>
                  <a:lnTo>
                    <a:pt x="98" y="179"/>
                  </a:lnTo>
                  <a:lnTo>
                    <a:pt x="98" y="179"/>
                  </a:lnTo>
                  <a:lnTo>
                    <a:pt x="99" y="179"/>
                  </a:lnTo>
                  <a:lnTo>
                    <a:pt x="99" y="179"/>
                  </a:lnTo>
                  <a:lnTo>
                    <a:pt x="99" y="180"/>
                  </a:lnTo>
                  <a:lnTo>
                    <a:pt x="99" y="179"/>
                  </a:lnTo>
                  <a:lnTo>
                    <a:pt x="99" y="179"/>
                  </a:lnTo>
                  <a:lnTo>
                    <a:pt x="99" y="179"/>
                  </a:lnTo>
                  <a:lnTo>
                    <a:pt x="99" y="179"/>
                  </a:lnTo>
                  <a:lnTo>
                    <a:pt x="99" y="179"/>
                  </a:lnTo>
                  <a:lnTo>
                    <a:pt x="99" y="179"/>
                  </a:lnTo>
                  <a:lnTo>
                    <a:pt x="99" y="179"/>
                  </a:lnTo>
                  <a:lnTo>
                    <a:pt x="99" y="179"/>
                  </a:lnTo>
                  <a:lnTo>
                    <a:pt x="100" y="180"/>
                  </a:lnTo>
                  <a:lnTo>
                    <a:pt x="100" y="178"/>
                  </a:lnTo>
                  <a:lnTo>
                    <a:pt x="100" y="179"/>
                  </a:lnTo>
                  <a:lnTo>
                    <a:pt x="100" y="179"/>
                  </a:lnTo>
                  <a:lnTo>
                    <a:pt x="100" y="179"/>
                  </a:lnTo>
                  <a:lnTo>
                    <a:pt x="100" y="180"/>
                  </a:lnTo>
                  <a:lnTo>
                    <a:pt x="100" y="179"/>
                  </a:lnTo>
                  <a:lnTo>
                    <a:pt x="100" y="178"/>
                  </a:lnTo>
                  <a:lnTo>
                    <a:pt x="100" y="178"/>
                  </a:lnTo>
                  <a:lnTo>
                    <a:pt x="100" y="178"/>
                  </a:lnTo>
                  <a:lnTo>
                    <a:pt x="101" y="178"/>
                  </a:lnTo>
                  <a:lnTo>
                    <a:pt x="101" y="178"/>
                  </a:lnTo>
                  <a:lnTo>
                    <a:pt x="101" y="178"/>
                  </a:lnTo>
                  <a:lnTo>
                    <a:pt x="101" y="177"/>
                  </a:lnTo>
                  <a:lnTo>
                    <a:pt x="101" y="178"/>
                  </a:lnTo>
                  <a:lnTo>
                    <a:pt x="101" y="178"/>
                  </a:lnTo>
                  <a:lnTo>
                    <a:pt x="101" y="178"/>
                  </a:lnTo>
                  <a:lnTo>
                    <a:pt x="101" y="178"/>
                  </a:lnTo>
                  <a:lnTo>
                    <a:pt x="101" y="179"/>
                  </a:lnTo>
                  <a:lnTo>
                    <a:pt x="101" y="178"/>
                  </a:lnTo>
                  <a:lnTo>
                    <a:pt x="102" y="178"/>
                  </a:lnTo>
                  <a:lnTo>
                    <a:pt x="102" y="179"/>
                  </a:lnTo>
                  <a:lnTo>
                    <a:pt x="102" y="178"/>
                  </a:lnTo>
                  <a:lnTo>
                    <a:pt x="102" y="178"/>
                  </a:lnTo>
                  <a:lnTo>
                    <a:pt x="102" y="180"/>
                  </a:lnTo>
                  <a:lnTo>
                    <a:pt x="102" y="178"/>
                  </a:lnTo>
                  <a:lnTo>
                    <a:pt x="102" y="178"/>
                  </a:lnTo>
                  <a:lnTo>
                    <a:pt x="102" y="178"/>
                  </a:lnTo>
                  <a:lnTo>
                    <a:pt x="102" y="177"/>
                  </a:lnTo>
                  <a:lnTo>
                    <a:pt x="102" y="178"/>
                  </a:lnTo>
                  <a:lnTo>
                    <a:pt x="103" y="178"/>
                  </a:lnTo>
                  <a:lnTo>
                    <a:pt x="103" y="178"/>
                  </a:lnTo>
                  <a:lnTo>
                    <a:pt x="103" y="177"/>
                  </a:lnTo>
                  <a:lnTo>
                    <a:pt x="103" y="179"/>
                  </a:lnTo>
                  <a:lnTo>
                    <a:pt x="103" y="176"/>
                  </a:lnTo>
                  <a:lnTo>
                    <a:pt x="103" y="178"/>
                  </a:lnTo>
                  <a:lnTo>
                    <a:pt x="103" y="178"/>
                  </a:lnTo>
                  <a:lnTo>
                    <a:pt x="103" y="177"/>
                  </a:lnTo>
                  <a:lnTo>
                    <a:pt x="103" y="178"/>
                  </a:lnTo>
                  <a:lnTo>
                    <a:pt x="103" y="177"/>
                  </a:lnTo>
                  <a:lnTo>
                    <a:pt x="104" y="178"/>
                  </a:lnTo>
                  <a:lnTo>
                    <a:pt x="104" y="177"/>
                  </a:lnTo>
                  <a:lnTo>
                    <a:pt x="104" y="176"/>
                  </a:lnTo>
                  <a:lnTo>
                    <a:pt x="104" y="179"/>
                  </a:lnTo>
                  <a:lnTo>
                    <a:pt x="104" y="177"/>
                  </a:lnTo>
                  <a:lnTo>
                    <a:pt x="104" y="177"/>
                  </a:lnTo>
                  <a:lnTo>
                    <a:pt x="104" y="176"/>
                  </a:lnTo>
                  <a:lnTo>
                    <a:pt x="104" y="179"/>
                  </a:lnTo>
                  <a:lnTo>
                    <a:pt x="104" y="176"/>
                  </a:lnTo>
                  <a:lnTo>
                    <a:pt x="104" y="176"/>
                  </a:lnTo>
                  <a:lnTo>
                    <a:pt x="105" y="177"/>
                  </a:lnTo>
                  <a:lnTo>
                    <a:pt x="105" y="176"/>
                  </a:lnTo>
                  <a:lnTo>
                    <a:pt x="105" y="176"/>
                  </a:lnTo>
                  <a:lnTo>
                    <a:pt x="105" y="176"/>
                  </a:lnTo>
                  <a:lnTo>
                    <a:pt x="105" y="176"/>
                  </a:lnTo>
                  <a:lnTo>
                    <a:pt x="105" y="176"/>
                  </a:lnTo>
                  <a:lnTo>
                    <a:pt x="105" y="176"/>
                  </a:lnTo>
                  <a:lnTo>
                    <a:pt x="105" y="176"/>
                  </a:lnTo>
                  <a:lnTo>
                    <a:pt x="105" y="176"/>
                  </a:lnTo>
                  <a:lnTo>
                    <a:pt x="105" y="176"/>
                  </a:lnTo>
                  <a:lnTo>
                    <a:pt x="106" y="176"/>
                  </a:lnTo>
                  <a:lnTo>
                    <a:pt x="106" y="176"/>
                  </a:lnTo>
                  <a:lnTo>
                    <a:pt x="106" y="176"/>
                  </a:lnTo>
                  <a:lnTo>
                    <a:pt x="106" y="176"/>
                  </a:lnTo>
                  <a:lnTo>
                    <a:pt x="106" y="178"/>
                  </a:lnTo>
                  <a:lnTo>
                    <a:pt x="106" y="176"/>
                  </a:lnTo>
                  <a:lnTo>
                    <a:pt x="106" y="176"/>
                  </a:lnTo>
                  <a:lnTo>
                    <a:pt x="106" y="176"/>
                  </a:lnTo>
                  <a:lnTo>
                    <a:pt x="106" y="176"/>
                  </a:lnTo>
                  <a:lnTo>
                    <a:pt x="106" y="178"/>
                  </a:lnTo>
                  <a:lnTo>
                    <a:pt x="106" y="178"/>
                  </a:lnTo>
                  <a:lnTo>
                    <a:pt x="107" y="176"/>
                  </a:lnTo>
                  <a:lnTo>
                    <a:pt x="107" y="176"/>
                  </a:lnTo>
                  <a:lnTo>
                    <a:pt x="107" y="176"/>
                  </a:lnTo>
                  <a:lnTo>
                    <a:pt x="107" y="175"/>
                  </a:lnTo>
                  <a:lnTo>
                    <a:pt x="107" y="175"/>
                  </a:lnTo>
                  <a:lnTo>
                    <a:pt x="107" y="176"/>
                  </a:lnTo>
                  <a:lnTo>
                    <a:pt x="107" y="177"/>
                  </a:lnTo>
                  <a:lnTo>
                    <a:pt x="107" y="176"/>
                  </a:lnTo>
                  <a:lnTo>
                    <a:pt x="107" y="176"/>
                  </a:lnTo>
                  <a:lnTo>
                    <a:pt x="107" y="175"/>
                  </a:lnTo>
                  <a:lnTo>
                    <a:pt x="108" y="176"/>
                  </a:lnTo>
                  <a:lnTo>
                    <a:pt x="108" y="176"/>
                  </a:lnTo>
                  <a:lnTo>
                    <a:pt x="108" y="175"/>
                  </a:lnTo>
                  <a:lnTo>
                    <a:pt x="108" y="175"/>
                  </a:lnTo>
                  <a:lnTo>
                    <a:pt x="108" y="175"/>
                  </a:lnTo>
                  <a:lnTo>
                    <a:pt x="108" y="174"/>
                  </a:lnTo>
                  <a:lnTo>
                    <a:pt x="108" y="175"/>
                  </a:lnTo>
                  <a:lnTo>
                    <a:pt x="108" y="175"/>
                  </a:lnTo>
                  <a:lnTo>
                    <a:pt x="108" y="175"/>
                  </a:lnTo>
                  <a:lnTo>
                    <a:pt x="108" y="175"/>
                  </a:lnTo>
                  <a:lnTo>
                    <a:pt x="109" y="175"/>
                  </a:lnTo>
                  <a:lnTo>
                    <a:pt x="109" y="174"/>
                  </a:lnTo>
                  <a:lnTo>
                    <a:pt x="109" y="175"/>
                  </a:lnTo>
                  <a:lnTo>
                    <a:pt x="109" y="175"/>
                  </a:lnTo>
                  <a:lnTo>
                    <a:pt x="109" y="175"/>
                  </a:lnTo>
                  <a:lnTo>
                    <a:pt x="109" y="175"/>
                  </a:lnTo>
                  <a:lnTo>
                    <a:pt x="109" y="175"/>
                  </a:lnTo>
                  <a:lnTo>
                    <a:pt x="109" y="174"/>
                  </a:lnTo>
                  <a:lnTo>
                    <a:pt x="109" y="175"/>
                  </a:lnTo>
                  <a:lnTo>
                    <a:pt x="109" y="174"/>
                  </a:lnTo>
                  <a:lnTo>
                    <a:pt x="110" y="175"/>
                  </a:lnTo>
                  <a:lnTo>
                    <a:pt x="110" y="175"/>
                  </a:lnTo>
                  <a:lnTo>
                    <a:pt x="110" y="175"/>
                  </a:lnTo>
                  <a:lnTo>
                    <a:pt x="110" y="175"/>
                  </a:lnTo>
                  <a:lnTo>
                    <a:pt x="110" y="174"/>
                  </a:lnTo>
                  <a:lnTo>
                    <a:pt x="110" y="174"/>
                  </a:lnTo>
                  <a:lnTo>
                    <a:pt x="110" y="175"/>
                  </a:lnTo>
                  <a:lnTo>
                    <a:pt x="110" y="177"/>
                  </a:lnTo>
                  <a:lnTo>
                    <a:pt x="110" y="175"/>
                  </a:lnTo>
                  <a:lnTo>
                    <a:pt x="110" y="176"/>
                  </a:lnTo>
                  <a:lnTo>
                    <a:pt x="111" y="176"/>
                  </a:lnTo>
                  <a:lnTo>
                    <a:pt x="111" y="174"/>
                  </a:lnTo>
                  <a:lnTo>
                    <a:pt x="111" y="176"/>
                  </a:lnTo>
                  <a:lnTo>
                    <a:pt x="111" y="174"/>
                  </a:lnTo>
                  <a:lnTo>
                    <a:pt x="111" y="176"/>
                  </a:lnTo>
                  <a:lnTo>
                    <a:pt x="111" y="174"/>
                  </a:lnTo>
                  <a:lnTo>
                    <a:pt x="111" y="176"/>
                  </a:lnTo>
                  <a:lnTo>
                    <a:pt x="111" y="174"/>
                  </a:lnTo>
                  <a:lnTo>
                    <a:pt x="111" y="174"/>
                  </a:lnTo>
                  <a:lnTo>
                    <a:pt x="112" y="176"/>
                  </a:lnTo>
                  <a:lnTo>
                    <a:pt x="112" y="175"/>
                  </a:lnTo>
                  <a:lnTo>
                    <a:pt x="112" y="174"/>
                  </a:lnTo>
                  <a:lnTo>
                    <a:pt x="112" y="176"/>
                  </a:lnTo>
                  <a:lnTo>
                    <a:pt x="112" y="174"/>
                  </a:lnTo>
                  <a:lnTo>
                    <a:pt x="112" y="174"/>
                  </a:lnTo>
                  <a:lnTo>
                    <a:pt x="112" y="174"/>
                  </a:lnTo>
                  <a:lnTo>
                    <a:pt x="112" y="174"/>
                  </a:lnTo>
                  <a:lnTo>
                    <a:pt x="112" y="174"/>
                  </a:lnTo>
                  <a:lnTo>
                    <a:pt x="112" y="174"/>
                  </a:lnTo>
                  <a:lnTo>
                    <a:pt x="112" y="174"/>
                  </a:lnTo>
                  <a:lnTo>
                    <a:pt x="113" y="172"/>
                  </a:lnTo>
                  <a:lnTo>
                    <a:pt x="113" y="174"/>
                  </a:lnTo>
                  <a:lnTo>
                    <a:pt x="113" y="174"/>
                  </a:lnTo>
                  <a:lnTo>
                    <a:pt x="113" y="174"/>
                  </a:lnTo>
                  <a:lnTo>
                    <a:pt x="113" y="173"/>
                  </a:lnTo>
                  <a:lnTo>
                    <a:pt x="113" y="174"/>
                  </a:lnTo>
                  <a:lnTo>
                    <a:pt x="113" y="174"/>
                  </a:lnTo>
                  <a:lnTo>
                    <a:pt x="113" y="174"/>
                  </a:lnTo>
                  <a:lnTo>
                    <a:pt x="113" y="174"/>
                  </a:lnTo>
                  <a:lnTo>
                    <a:pt x="113" y="173"/>
                  </a:lnTo>
                  <a:lnTo>
                    <a:pt x="114" y="173"/>
                  </a:lnTo>
                  <a:lnTo>
                    <a:pt x="114" y="173"/>
                  </a:lnTo>
                  <a:lnTo>
                    <a:pt x="114" y="173"/>
                  </a:lnTo>
                  <a:lnTo>
                    <a:pt x="114" y="174"/>
                  </a:lnTo>
                  <a:lnTo>
                    <a:pt x="114" y="173"/>
                  </a:lnTo>
                  <a:lnTo>
                    <a:pt x="114" y="173"/>
                  </a:lnTo>
                  <a:lnTo>
                    <a:pt x="114" y="173"/>
                  </a:lnTo>
                  <a:lnTo>
                    <a:pt x="114" y="173"/>
                  </a:lnTo>
                  <a:lnTo>
                    <a:pt x="114" y="174"/>
                  </a:lnTo>
                  <a:lnTo>
                    <a:pt x="114" y="174"/>
                  </a:lnTo>
                  <a:lnTo>
                    <a:pt x="115" y="173"/>
                  </a:lnTo>
                  <a:lnTo>
                    <a:pt x="115" y="173"/>
                  </a:lnTo>
                  <a:lnTo>
                    <a:pt x="115" y="173"/>
                  </a:lnTo>
                  <a:lnTo>
                    <a:pt x="115" y="173"/>
                  </a:lnTo>
                  <a:lnTo>
                    <a:pt x="115" y="172"/>
                  </a:lnTo>
                  <a:lnTo>
                    <a:pt x="115" y="173"/>
                  </a:lnTo>
                  <a:lnTo>
                    <a:pt x="115" y="173"/>
                  </a:lnTo>
                  <a:lnTo>
                    <a:pt x="115" y="172"/>
                  </a:lnTo>
                  <a:lnTo>
                    <a:pt x="115" y="172"/>
                  </a:lnTo>
                  <a:lnTo>
                    <a:pt x="115" y="172"/>
                  </a:lnTo>
                  <a:lnTo>
                    <a:pt x="116" y="172"/>
                  </a:lnTo>
                  <a:lnTo>
                    <a:pt x="116" y="174"/>
                  </a:lnTo>
                  <a:lnTo>
                    <a:pt x="116" y="174"/>
                  </a:lnTo>
                  <a:lnTo>
                    <a:pt x="116" y="172"/>
                  </a:lnTo>
                  <a:lnTo>
                    <a:pt x="116" y="172"/>
                  </a:lnTo>
                  <a:lnTo>
                    <a:pt x="116" y="172"/>
                  </a:lnTo>
                  <a:lnTo>
                    <a:pt x="116" y="174"/>
                  </a:lnTo>
                  <a:lnTo>
                    <a:pt x="116" y="172"/>
                  </a:lnTo>
                  <a:lnTo>
                    <a:pt x="116" y="172"/>
                  </a:lnTo>
                  <a:lnTo>
                    <a:pt x="116" y="172"/>
                  </a:lnTo>
                  <a:lnTo>
                    <a:pt x="117" y="172"/>
                  </a:lnTo>
                  <a:lnTo>
                    <a:pt x="117" y="172"/>
                  </a:lnTo>
                  <a:lnTo>
                    <a:pt x="117" y="172"/>
                  </a:lnTo>
                  <a:lnTo>
                    <a:pt x="117" y="172"/>
                  </a:lnTo>
                  <a:lnTo>
                    <a:pt x="117" y="172"/>
                  </a:lnTo>
                  <a:lnTo>
                    <a:pt x="117" y="172"/>
                  </a:lnTo>
                  <a:lnTo>
                    <a:pt x="117" y="172"/>
                  </a:lnTo>
                  <a:lnTo>
                    <a:pt x="117" y="172"/>
                  </a:lnTo>
                  <a:lnTo>
                    <a:pt x="117" y="172"/>
                  </a:lnTo>
                  <a:lnTo>
                    <a:pt x="117" y="172"/>
                  </a:lnTo>
                  <a:lnTo>
                    <a:pt x="118" y="172"/>
                  </a:lnTo>
                  <a:lnTo>
                    <a:pt x="118" y="171"/>
                  </a:lnTo>
                  <a:lnTo>
                    <a:pt x="118" y="172"/>
                  </a:lnTo>
                  <a:lnTo>
                    <a:pt x="118" y="171"/>
                  </a:lnTo>
                  <a:lnTo>
                    <a:pt x="118" y="172"/>
                  </a:lnTo>
                  <a:lnTo>
                    <a:pt x="118" y="172"/>
                  </a:lnTo>
                  <a:lnTo>
                    <a:pt x="118" y="171"/>
                  </a:lnTo>
                  <a:lnTo>
                    <a:pt x="118" y="172"/>
                  </a:lnTo>
                  <a:lnTo>
                    <a:pt x="118" y="172"/>
                  </a:lnTo>
                  <a:lnTo>
                    <a:pt x="118" y="171"/>
                  </a:lnTo>
                  <a:lnTo>
                    <a:pt x="118" y="171"/>
                  </a:lnTo>
                  <a:lnTo>
                    <a:pt x="119" y="171"/>
                  </a:lnTo>
                  <a:lnTo>
                    <a:pt x="119" y="173"/>
                  </a:lnTo>
                  <a:lnTo>
                    <a:pt x="119" y="171"/>
                  </a:lnTo>
                  <a:lnTo>
                    <a:pt x="119" y="172"/>
                  </a:lnTo>
                  <a:lnTo>
                    <a:pt x="119" y="171"/>
                  </a:lnTo>
                  <a:lnTo>
                    <a:pt x="119" y="171"/>
                  </a:lnTo>
                  <a:lnTo>
                    <a:pt x="119" y="171"/>
                  </a:lnTo>
                  <a:lnTo>
                    <a:pt x="119" y="173"/>
                  </a:lnTo>
                  <a:lnTo>
                    <a:pt x="120" y="171"/>
                  </a:lnTo>
                  <a:lnTo>
                    <a:pt x="120" y="171"/>
                  </a:lnTo>
                  <a:lnTo>
                    <a:pt x="120" y="172"/>
                  </a:lnTo>
                  <a:lnTo>
                    <a:pt x="120" y="171"/>
                  </a:lnTo>
                  <a:lnTo>
                    <a:pt x="120" y="171"/>
                  </a:lnTo>
                  <a:lnTo>
                    <a:pt x="120" y="172"/>
                  </a:lnTo>
                  <a:lnTo>
                    <a:pt x="120" y="171"/>
                  </a:lnTo>
                  <a:lnTo>
                    <a:pt x="120" y="171"/>
                  </a:lnTo>
                  <a:lnTo>
                    <a:pt x="120" y="171"/>
                  </a:lnTo>
                  <a:lnTo>
                    <a:pt x="120" y="171"/>
                  </a:lnTo>
                  <a:lnTo>
                    <a:pt x="121" y="171"/>
                  </a:lnTo>
                  <a:lnTo>
                    <a:pt x="121" y="173"/>
                  </a:lnTo>
                  <a:lnTo>
                    <a:pt x="121" y="171"/>
                  </a:lnTo>
                  <a:lnTo>
                    <a:pt x="121" y="171"/>
                  </a:lnTo>
                  <a:lnTo>
                    <a:pt x="121" y="169"/>
                  </a:lnTo>
                  <a:lnTo>
                    <a:pt x="121" y="171"/>
                  </a:lnTo>
                  <a:lnTo>
                    <a:pt x="121" y="171"/>
                  </a:lnTo>
                  <a:lnTo>
                    <a:pt x="121" y="170"/>
                  </a:lnTo>
                  <a:lnTo>
                    <a:pt x="121" y="172"/>
                  </a:lnTo>
                  <a:lnTo>
                    <a:pt x="121" y="169"/>
                  </a:lnTo>
                  <a:lnTo>
                    <a:pt x="122" y="170"/>
                  </a:lnTo>
                  <a:lnTo>
                    <a:pt x="122" y="171"/>
                  </a:lnTo>
                  <a:lnTo>
                    <a:pt x="122" y="172"/>
                  </a:lnTo>
                  <a:lnTo>
                    <a:pt x="122" y="170"/>
                  </a:lnTo>
                  <a:lnTo>
                    <a:pt x="122" y="171"/>
                  </a:lnTo>
                  <a:lnTo>
                    <a:pt x="122" y="170"/>
                  </a:lnTo>
                  <a:lnTo>
                    <a:pt x="122" y="171"/>
                  </a:lnTo>
                  <a:lnTo>
                    <a:pt x="122" y="170"/>
                  </a:lnTo>
                  <a:lnTo>
                    <a:pt x="122" y="170"/>
                  </a:lnTo>
                  <a:lnTo>
                    <a:pt x="122" y="170"/>
                  </a:lnTo>
                  <a:lnTo>
                    <a:pt x="123" y="171"/>
                  </a:lnTo>
                  <a:lnTo>
                    <a:pt x="123" y="171"/>
                  </a:lnTo>
                  <a:lnTo>
                    <a:pt x="123" y="172"/>
                  </a:lnTo>
                  <a:lnTo>
                    <a:pt x="123" y="170"/>
                  </a:lnTo>
                  <a:lnTo>
                    <a:pt x="123" y="169"/>
                  </a:lnTo>
                  <a:lnTo>
                    <a:pt x="123" y="169"/>
                  </a:lnTo>
                  <a:lnTo>
                    <a:pt x="123" y="169"/>
                  </a:lnTo>
                  <a:lnTo>
                    <a:pt x="123" y="169"/>
                  </a:lnTo>
                  <a:lnTo>
                    <a:pt x="123" y="169"/>
                  </a:lnTo>
                  <a:lnTo>
                    <a:pt x="123" y="169"/>
                  </a:lnTo>
                  <a:lnTo>
                    <a:pt x="124" y="169"/>
                  </a:lnTo>
                  <a:lnTo>
                    <a:pt x="124" y="170"/>
                  </a:lnTo>
                  <a:lnTo>
                    <a:pt x="124" y="169"/>
                  </a:lnTo>
                  <a:lnTo>
                    <a:pt x="124" y="172"/>
                  </a:lnTo>
                  <a:lnTo>
                    <a:pt x="124" y="169"/>
                  </a:lnTo>
                  <a:lnTo>
                    <a:pt x="124" y="171"/>
                  </a:lnTo>
                  <a:lnTo>
                    <a:pt x="124" y="169"/>
                  </a:lnTo>
                  <a:lnTo>
                    <a:pt x="124" y="169"/>
                  </a:lnTo>
                  <a:lnTo>
                    <a:pt x="124" y="169"/>
                  </a:lnTo>
                  <a:lnTo>
                    <a:pt x="124" y="169"/>
                  </a:lnTo>
                  <a:lnTo>
                    <a:pt x="125" y="169"/>
                  </a:lnTo>
                  <a:lnTo>
                    <a:pt x="125" y="169"/>
                  </a:lnTo>
                  <a:lnTo>
                    <a:pt x="125" y="169"/>
                  </a:lnTo>
                  <a:lnTo>
                    <a:pt x="125" y="169"/>
                  </a:lnTo>
                  <a:lnTo>
                    <a:pt x="125" y="169"/>
                  </a:lnTo>
                  <a:lnTo>
                    <a:pt x="125" y="169"/>
                  </a:lnTo>
                  <a:lnTo>
                    <a:pt x="125" y="169"/>
                  </a:lnTo>
                  <a:lnTo>
                    <a:pt x="125" y="169"/>
                  </a:lnTo>
                  <a:lnTo>
                    <a:pt x="125" y="171"/>
                  </a:lnTo>
                  <a:lnTo>
                    <a:pt x="125" y="169"/>
                  </a:lnTo>
                  <a:lnTo>
                    <a:pt x="126" y="169"/>
                  </a:lnTo>
                  <a:lnTo>
                    <a:pt x="126" y="169"/>
                  </a:lnTo>
                  <a:lnTo>
                    <a:pt x="126" y="169"/>
                  </a:lnTo>
                  <a:lnTo>
                    <a:pt x="126" y="171"/>
                  </a:lnTo>
                  <a:lnTo>
                    <a:pt x="126" y="171"/>
                  </a:lnTo>
                  <a:lnTo>
                    <a:pt x="126" y="169"/>
                  </a:lnTo>
                  <a:lnTo>
                    <a:pt x="126" y="169"/>
                  </a:lnTo>
                  <a:lnTo>
                    <a:pt x="126" y="169"/>
                  </a:lnTo>
                  <a:lnTo>
                    <a:pt x="126" y="169"/>
                  </a:lnTo>
                  <a:lnTo>
                    <a:pt x="126" y="169"/>
                  </a:lnTo>
                  <a:lnTo>
                    <a:pt x="127" y="168"/>
                  </a:lnTo>
                  <a:lnTo>
                    <a:pt x="127" y="168"/>
                  </a:lnTo>
                  <a:lnTo>
                    <a:pt x="127" y="169"/>
                  </a:lnTo>
                  <a:lnTo>
                    <a:pt x="127" y="168"/>
                  </a:lnTo>
                  <a:lnTo>
                    <a:pt x="127" y="168"/>
                  </a:lnTo>
                  <a:lnTo>
                    <a:pt x="127" y="171"/>
                  </a:lnTo>
                  <a:lnTo>
                    <a:pt x="127" y="168"/>
                  </a:lnTo>
                  <a:lnTo>
                    <a:pt x="127" y="170"/>
                  </a:lnTo>
                  <a:lnTo>
                    <a:pt x="127" y="169"/>
                  </a:lnTo>
                  <a:lnTo>
                    <a:pt x="127" y="170"/>
                  </a:lnTo>
                  <a:lnTo>
                    <a:pt x="128" y="170"/>
                  </a:lnTo>
                  <a:lnTo>
                    <a:pt x="128" y="168"/>
                  </a:lnTo>
                  <a:lnTo>
                    <a:pt x="128" y="168"/>
                  </a:lnTo>
                  <a:lnTo>
                    <a:pt x="128" y="168"/>
                  </a:lnTo>
                  <a:lnTo>
                    <a:pt x="128" y="168"/>
                  </a:lnTo>
                  <a:lnTo>
                    <a:pt x="128" y="168"/>
                  </a:lnTo>
                  <a:lnTo>
                    <a:pt x="128" y="168"/>
                  </a:lnTo>
                  <a:lnTo>
                    <a:pt x="128" y="168"/>
                  </a:lnTo>
                  <a:lnTo>
                    <a:pt x="128" y="168"/>
                  </a:lnTo>
                  <a:lnTo>
                    <a:pt x="128" y="167"/>
                  </a:lnTo>
                  <a:lnTo>
                    <a:pt x="129" y="168"/>
                  </a:lnTo>
                  <a:lnTo>
                    <a:pt x="129" y="167"/>
                  </a:lnTo>
                  <a:lnTo>
                    <a:pt x="129" y="168"/>
                  </a:lnTo>
                  <a:lnTo>
                    <a:pt x="129" y="168"/>
                  </a:lnTo>
                  <a:lnTo>
                    <a:pt x="129" y="168"/>
                  </a:lnTo>
                  <a:lnTo>
                    <a:pt x="129" y="167"/>
                  </a:lnTo>
                  <a:lnTo>
                    <a:pt x="129" y="168"/>
                  </a:lnTo>
                  <a:lnTo>
                    <a:pt x="129" y="167"/>
                  </a:lnTo>
                  <a:lnTo>
                    <a:pt x="129" y="169"/>
                  </a:lnTo>
                  <a:lnTo>
                    <a:pt x="129" y="169"/>
                  </a:lnTo>
                  <a:lnTo>
                    <a:pt x="130" y="169"/>
                  </a:lnTo>
                  <a:lnTo>
                    <a:pt x="130" y="168"/>
                  </a:lnTo>
                  <a:lnTo>
                    <a:pt x="130" y="167"/>
                  </a:lnTo>
                  <a:lnTo>
                    <a:pt x="130" y="169"/>
                  </a:lnTo>
                  <a:lnTo>
                    <a:pt x="130" y="168"/>
                  </a:lnTo>
                  <a:lnTo>
                    <a:pt x="130" y="168"/>
                  </a:lnTo>
                  <a:lnTo>
                    <a:pt x="130" y="167"/>
                  </a:lnTo>
                  <a:lnTo>
                    <a:pt x="130" y="167"/>
                  </a:lnTo>
                  <a:lnTo>
                    <a:pt x="130" y="167"/>
                  </a:lnTo>
                  <a:lnTo>
                    <a:pt x="130" y="167"/>
                  </a:lnTo>
                  <a:lnTo>
                    <a:pt x="131" y="167"/>
                  </a:lnTo>
                  <a:lnTo>
                    <a:pt x="131" y="167"/>
                  </a:lnTo>
                  <a:lnTo>
                    <a:pt x="131" y="169"/>
                  </a:lnTo>
                  <a:lnTo>
                    <a:pt x="131" y="169"/>
                  </a:lnTo>
                  <a:lnTo>
                    <a:pt x="131" y="167"/>
                  </a:lnTo>
                  <a:lnTo>
                    <a:pt x="131" y="167"/>
                  </a:lnTo>
                  <a:lnTo>
                    <a:pt x="131" y="167"/>
                  </a:lnTo>
                  <a:lnTo>
                    <a:pt x="131" y="167"/>
                  </a:lnTo>
                  <a:lnTo>
                    <a:pt x="131" y="167"/>
                  </a:lnTo>
                  <a:lnTo>
                    <a:pt x="131" y="167"/>
                  </a:lnTo>
                  <a:lnTo>
                    <a:pt x="131" y="168"/>
                  </a:lnTo>
                  <a:lnTo>
                    <a:pt x="132" y="167"/>
                  </a:lnTo>
                  <a:lnTo>
                    <a:pt x="132" y="169"/>
                  </a:lnTo>
                  <a:lnTo>
                    <a:pt x="132" y="168"/>
                  </a:lnTo>
                  <a:lnTo>
                    <a:pt x="132" y="168"/>
                  </a:lnTo>
                  <a:lnTo>
                    <a:pt x="132" y="168"/>
                  </a:lnTo>
                  <a:lnTo>
                    <a:pt x="132" y="167"/>
                  </a:lnTo>
                  <a:lnTo>
                    <a:pt x="132" y="167"/>
                  </a:lnTo>
                  <a:lnTo>
                    <a:pt x="132" y="167"/>
                  </a:lnTo>
                  <a:lnTo>
                    <a:pt x="132" y="167"/>
                  </a:lnTo>
                  <a:lnTo>
                    <a:pt x="132" y="167"/>
                  </a:lnTo>
                  <a:lnTo>
                    <a:pt x="133" y="167"/>
                  </a:lnTo>
                  <a:lnTo>
                    <a:pt x="133" y="167"/>
                  </a:lnTo>
                  <a:lnTo>
                    <a:pt x="133" y="167"/>
                  </a:lnTo>
                  <a:lnTo>
                    <a:pt x="133" y="167"/>
                  </a:lnTo>
                  <a:lnTo>
                    <a:pt x="133" y="168"/>
                  </a:lnTo>
                  <a:lnTo>
                    <a:pt x="133" y="165"/>
                  </a:lnTo>
                  <a:lnTo>
                    <a:pt x="133" y="167"/>
                  </a:lnTo>
                  <a:lnTo>
                    <a:pt x="133" y="167"/>
                  </a:lnTo>
                  <a:lnTo>
                    <a:pt x="133" y="167"/>
                  </a:lnTo>
                  <a:lnTo>
                    <a:pt x="134" y="168"/>
                  </a:lnTo>
                  <a:lnTo>
                    <a:pt x="134" y="168"/>
                  </a:lnTo>
                  <a:lnTo>
                    <a:pt x="134" y="167"/>
                  </a:lnTo>
                  <a:lnTo>
                    <a:pt x="134" y="167"/>
                  </a:lnTo>
                  <a:lnTo>
                    <a:pt x="134" y="168"/>
                  </a:lnTo>
                  <a:lnTo>
                    <a:pt x="134" y="166"/>
                  </a:lnTo>
                  <a:lnTo>
                    <a:pt x="134" y="167"/>
                  </a:lnTo>
                  <a:lnTo>
                    <a:pt x="134" y="166"/>
                  </a:lnTo>
                  <a:lnTo>
                    <a:pt x="134" y="167"/>
                  </a:lnTo>
                  <a:lnTo>
                    <a:pt x="134" y="166"/>
                  </a:lnTo>
                  <a:lnTo>
                    <a:pt x="135" y="165"/>
                  </a:lnTo>
                  <a:lnTo>
                    <a:pt x="135" y="165"/>
                  </a:lnTo>
                  <a:lnTo>
                    <a:pt x="135" y="168"/>
                  </a:lnTo>
                  <a:lnTo>
                    <a:pt x="135" y="166"/>
                  </a:lnTo>
                  <a:lnTo>
                    <a:pt x="135" y="166"/>
                  </a:lnTo>
                  <a:lnTo>
                    <a:pt x="135" y="168"/>
                  </a:lnTo>
                  <a:lnTo>
                    <a:pt x="135" y="165"/>
                  </a:lnTo>
                  <a:lnTo>
                    <a:pt x="135" y="165"/>
                  </a:lnTo>
                  <a:lnTo>
                    <a:pt x="135" y="166"/>
                  </a:lnTo>
                  <a:lnTo>
                    <a:pt x="135" y="165"/>
                  </a:lnTo>
                  <a:lnTo>
                    <a:pt x="136" y="168"/>
                  </a:lnTo>
                  <a:lnTo>
                    <a:pt x="136" y="165"/>
                  </a:lnTo>
                  <a:lnTo>
                    <a:pt x="136" y="165"/>
                  </a:lnTo>
                  <a:lnTo>
                    <a:pt x="136" y="165"/>
                  </a:lnTo>
                  <a:lnTo>
                    <a:pt x="136" y="165"/>
                  </a:lnTo>
                  <a:lnTo>
                    <a:pt x="136" y="165"/>
                  </a:lnTo>
                  <a:lnTo>
                    <a:pt x="136" y="165"/>
                  </a:lnTo>
                  <a:lnTo>
                    <a:pt x="136" y="165"/>
                  </a:lnTo>
                  <a:lnTo>
                    <a:pt x="136" y="165"/>
                  </a:lnTo>
                  <a:lnTo>
                    <a:pt x="136" y="165"/>
                  </a:lnTo>
                  <a:lnTo>
                    <a:pt x="136" y="165"/>
                  </a:lnTo>
                  <a:lnTo>
                    <a:pt x="137" y="165"/>
                  </a:lnTo>
                  <a:lnTo>
                    <a:pt x="137" y="165"/>
                  </a:lnTo>
                  <a:lnTo>
                    <a:pt x="137" y="165"/>
                  </a:lnTo>
                  <a:lnTo>
                    <a:pt x="137" y="164"/>
                  </a:lnTo>
                  <a:lnTo>
                    <a:pt x="137" y="165"/>
                  </a:lnTo>
                  <a:lnTo>
                    <a:pt x="137" y="165"/>
                  </a:lnTo>
                  <a:lnTo>
                    <a:pt x="137" y="167"/>
                  </a:lnTo>
                  <a:lnTo>
                    <a:pt x="137" y="165"/>
                  </a:lnTo>
                  <a:lnTo>
                    <a:pt x="137" y="165"/>
                  </a:lnTo>
                  <a:lnTo>
                    <a:pt x="138" y="167"/>
                  </a:lnTo>
                  <a:lnTo>
                    <a:pt x="138" y="165"/>
                  </a:lnTo>
                  <a:lnTo>
                    <a:pt x="138" y="165"/>
                  </a:lnTo>
                  <a:lnTo>
                    <a:pt x="138" y="165"/>
                  </a:lnTo>
                  <a:lnTo>
                    <a:pt x="138" y="165"/>
                  </a:lnTo>
                  <a:lnTo>
                    <a:pt x="138" y="165"/>
                  </a:lnTo>
                  <a:lnTo>
                    <a:pt x="138" y="165"/>
                  </a:lnTo>
                  <a:lnTo>
                    <a:pt x="138" y="165"/>
                  </a:lnTo>
                  <a:lnTo>
                    <a:pt x="138" y="165"/>
                  </a:lnTo>
                  <a:lnTo>
                    <a:pt x="138" y="165"/>
                  </a:lnTo>
                  <a:lnTo>
                    <a:pt x="138" y="164"/>
                  </a:lnTo>
                  <a:lnTo>
                    <a:pt x="139" y="165"/>
                  </a:lnTo>
                  <a:lnTo>
                    <a:pt x="139" y="164"/>
                  </a:lnTo>
                  <a:lnTo>
                    <a:pt x="139" y="165"/>
                  </a:lnTo>
                  <a:lnTo>
                    <a:pt x="139" y="164"/>
                  </a:lnTo>
                  <a:lnTo>
                    <a:pt x="139" y="165"/>
                  </a:lnTo>
                  <a:lnTo>
                    <a:pt x="139" y="163"/>
                  </a:lnTo>
                  <a:lnTo>
                    <a:pt x="139" y="164"/>
                  </a:lnTo>
                  <a:lnTo>
                    <a:pt x="139" y="165"/>
                  </a:lnTo>
                  <a:lnTo>
                    <a:pt x="139" y="164"/>
                  </a:lnTo>
                  <a:lnTo>
                    <a:pt x="139" y="164"/>
                  </a:lnTo>
                  <a:lnTo>
                    <a:pt x="140" y="164"/>
                  </a:lnTo>
                  <a:lnTo>
                    <a:pt x="140" y="164"/>
                  </a:lnTo>
                  <a:lnTo>
                    <a:pt x="140" y="167"/>
                  </a:lnTo>
                  <a:lnTo>
                    <a:pt x="140" y="164"/>
                  </a:lnTo>
                  <a:lnTo>
                    <a:pt x="140" y="164"/>
                  </a:lnTo>
                  <a:lnTo>
                    <a:pt x="140" y="164"/>
                  </a:lnTo>
                  <a:lnTo>
                    <a:pt x="140" y="164"/>
                  </a:lnTo>
                  <a:lnTo>
                    <a:pt x="140" y="164"/>
                  </a:lnTo>
                  <a:lnTo>
                    <a:pt x="140" y="164"/>
                  </a:lnTo>
                  <a:lnTo>
                    <a:pt x="140" y="164"/>
                  </a:lnTo>
                  <a:lnTo>
                    <a:pt x="141" y="164"/>
                  </a:lnTo>
                  <a:lnTo>
                    <a:pt x="141" y="166"/>
                  </a:lnTo>
                  <a:lnTo>
                    <a:pt x="141" y="164"/>
                  </a:lnTo>
                  <a:lnTo>
                    <a:pt x="141" y="165"/>
                  </a:lnTo>
                  <a:lnTo>
                    <a:pt x="141" y="164"/>
                  </a:lnTo>
                  <a:lnTo>
                    <a:pt x="141" y="164"/>
                  </a:lnTo>
                  <a:lnTo>
                    <a:pt x="141" y="165"/>
                  </a:lnTo>
                  <a:lnTo>
                    <a:pt x="141" y="164"/>
                  </a:lnTo>
                  <a:lnTo>
                    <a:pt x="141" y="166"/>
                  </a:lnTo>
                  <a:lnTo>
                    <a:pt x="141" y="165"/>
                  </a:lnTo>
                  <a:lnTo>
                    <a:pt x="142" y="164"/>
                  </a:lnTo>
                  <a:lnTo>
                    <a:pt x="142" y="165"/>
                  </a:lnTo>
                  <a:lnTo>
                    <a:pt x="142" y="166"/>
                  </a:lnTo>
                  <a:lnTo>
                    <a:pt x="142" y="165"/>
                  </a:lnTo>
                  <a:lnTo>
                    <a:pt x="142" y="165"/>
                  </a:lnTo>
                  <a:lnTo>
                    <a:pt x="142" y="164"/>
                  </a:lnTo>
                  <a:lnTo>
                    <a:pt x="142" y="164"/>
                  </a:lnTo>
                  <a:lnTo>
                    <a:pt x="142" y="165"/>
                  </a:lnTo>
                  <a:lnTo>
                    <a:pt x="142" y="164"/>
                  </a:lnTo>
                  <a:lnTo>
                    <a:pt x="142" y="164"/>
                  </a:lnTo>
                  <a:lnTo>
                    <a:pt x="143" y="164"/>
                  </a:lnTo>
                  <a:lnTo>
                    <a:pt x="143" y="164"/>
                  </a:lnTo>
                  <a:lnTo>
                    <a:pt x="143" y="164"/>
                  </a:lnTo>
                  <a:lnTo>
                    <a:pt x="143" y="165"/>
                  </a:lnTo>
                  <a:lnTo>
                    <a:pt x="143" y="163"/>
                  </a:lnTo>
                  <a:lnTo>
                    <a:pt x="143" y="163"/>
                  </a:lnTo>
                  <a:lnTo>
                    <a:pt x="143" y="164"/>
                  </a:lnTo>
                  <a:lnTo>
                    <a:pt x="143" y="164"/>
                  </a:lnTo>
                  <a:lnTo>
                    <a:pt x="143" y="163"/>
                  </a:lnTo>
                  <a:lnTo>
                    <a:pt x="143" y="164"/>
                  </a:lnTo>
                  <a:lnTo>
                    <a:pt x="143" y="163"/>
                  </a:lnTo>
                  <a:lnTo>
                    <a:pt x="144" y="163"/>
                  </a:lnTo>
                  <a:lnTo>
                    <a:pt x="144" y="163"/>
                  </a:lnTo>
                  <a:lnTo>
                    <a:pt x="144" y="164"/>
                  </a:lnTo>
                  <a:lnTo>
                    <a:pt x="144" y="165"/>
                  </a:lnTo>
                  <a:lnTo>
                    <a:pt x="144" y="164"/>
                  </a:lnTo>
                  <a:lnTo>
                    <a:pt x="144" y="163"/>
                  </a:lnTo>
                  <a:lnTo>
                    <a:pt x="144" y="164"/>
                  </a:lnTo>
                  <a:lnTo>
                    <a:pt x="144" y="163"/>
                  </a:lnTo>
                  <a:lnTo>
                    <a:pt x="144" y="163"/>
                  </a:lnTo>
                  <a:lnTo>
                    <a:pt x="145" y="163"/>
                  </a:lnTo>
                  <a:lnTo>
                    <a:pt x="145" y="163"/>
                  </a:lnTo>
                  <a:lnTo>
                    <a:pt x="145" y="163"/>
                  </a:lnTo>
                  <a:lnTo>
                    <a:pt x="145" y="163"/>
                  </a:lnTo>
                  <a:lnTo>
                    <a:pt x="145" y="163"/>
                  </a:lnTo>
                  <a:lnTo>
                    <a:pt x="145" y="163"/>
                  </a:lnTo>
                  <a:lnTo>
                    <a:pt x="145" y="163"/>
                  </a:lnTo>
                  <a:lnTo>
                    <a:pt x="145" y="163"/>
                  </a:lnTo>
                  <a:lnTo>
                    <a:pt x="145" y="163"/>
                  </a:lnTo>
                  <a:lnTo>
                    <a:pt x="145" y="164"/>
                  </a:lnTo>
                  <a:lnTo>
                    <a:pt x="146" y="163"/>
                  </a:lnTo>
                  <a:lnTo>
                    <a:pt x="146" y="163"/>
                  </a:lnTo>
                  <a:lnTo>
                    <a:pt x="146" y="163"/>
                  </a:lnTo>
                  <a:lnTo>
                    <a:pt x="146" y="163"/>
                  </a:lnTo>
                  <a:lnTo>
                    <a:pt x="146" y="163"/>
                  </a:lnTo>
                  <a:lnTo>
                    <a:pt x="146" y="163"/>
                  </a:lnTo>
                  <a:lnTo>
                    <a:pt x="146" y="163"/>
                  </a:lnTo>
                  <a:lnTo>
                    <a:pt x="146" y="162"/>
                  </a:lnTo>
                  <a:lnTo>
                    <a:pt x="146" y="164"/>
                  </a:lnTo>
                  <a:lnTo>
                    <a:pt x="146" y="163"/>
                  </a:lnTo>
                  <a:lnTo>
                    <a:pt x="147" y="162"/>
                  </a:lnTo>
                  <a:lnTo>
                    <a:pt x="147" y="163"/>
                  </a:lnTo>
                  <a:lnTo>
                    <a:pt x="147" y="162"/>
                  </a:lnTo>
                  <a:lnTo>
                    <a:pt x="147" y="162"/>
                  </a:lnTo>
                  <a:lnTo>
                    <a:pt x="147" y="162"/>
                  </a:lnTo>
                  <a:lnTo>
                    <a:pt x="147" y="162"/>
                  </a:lnTo>
                  <a:lnTo>
                    <a:pt x="147" y="162"/>
                  </a:lnTo>
                  <a:lnTo>
                    <a:pt x="147" y="161"/>
                  </a:lnTo>
                  <a:lnTo>
                    <a:pt x="147" y="164"/>
                  </a:lnTo>
                  <a:lnTo>
                    <a:pt x="147" y="162"/>
                  </a:lnTo>
                  <a:lnTo>
                    <a:pt x="148" y="162"/>
                  </a:lnTo>
                  <a:lnTo>
                    <a:pt x="148" y="162"/>
                  </a:lnTo>
                  <a:lnTo>
                    <a:pt x="148" y="162"/>
                  </a:lnTo>
                  <a:lnTo>
                    <a:pt x="148" y="161"/>
                  </a:lnTo>
                  <a:lnTo>
                    <a:pt x="148" y="162"/>
                  </a:lnTo>
                  <a:lnTo>
                    <a:pt x="148" y="162"/>
                  </a:lnTo>
                  <a:lnTo>
                    <a:pt x="148" y="164"/>
                  </a:lnTo>
                  <a:lnTo>
                    <a:pt x="148" y="164"/>
                  </a:lnTo>
                  <a:lnTo>
                    <a:pt x="148" y="161"/>
                  </a:lnTo>
                  <a:lnTo>
                    <a:pt x="148" y="161"/>
                  </a:lnTo>
                  <a:lnTo>
                    <a:pt x="149" y="162"/>
                  </a:lnTo>
                  <a:lnTo>
                    <a:pt x="149" y="162"/>
                  </a:lnTo>
                  <a:lnTo>
                    <a:pt x="149" y="162"/>
                  </a:lnTo>
                  <a:lnTo>
                    <a:pt x="149" y="161"/>
                  </a:lnTo>
                  <a:lnTo>
                    <a:pt x="149" y="163"/>
                  </a:lnTo>
                  <a:lnTo>
                    <a:pt x="149" y="162"/>
                  </a:lnTo>
                  <a:lnTo>
                    <a:pt x="149" y="162"/>
                  </a:lnTo>
                  <a:lnTo>
                    <a:pt x="149" y="162"/>
                  </a:lnTo>
                  <a:lnTo>
                    <a:pt x="149" y="161"/>
                  </a:lnTo>
                  <a:lnTo>
                    <a:pt x="149" y="161"/>
                  </a:lnTo>
                  <a:lnTo>
                    <a:pt x="150" y="162"/>
                  </a:lnTo>
                  <a:lnTo>
                    <a:pt x="150" y="162"/>
                  </a:lnTo>
                  <a:lnTo>
                    <a:pt x="150" y="163"/>
                  </a:lnTo>
                  <a:lnTo>
                    <a:pt x="150" y="161"/>
                  </a:lnTo>
                  <a:lnTo>
                    <a:pt x="150" y="161"/>
                  </a:lnTo>
                  <a:lnTo>
                    <a:pt x="150" y="161"/>
                  </a:lnTo>
                  <a:lnTo>
                    <a:pt x="150" y="161"/>
                  </a:lnTo>
                  <a:lnTo>
                    <a:pt x="150" y="162"/>
                  </a:lnTo>
                  <a:lnTo>
                    <a:pt x="150" y="161"/>
                  </a:lnTo>
                  <a:lnTo>
                    <a:pt x="150" y="162"/>
                  </a:lnTo>
                  <a:lnTo>
                    <a:pt x="151" y="163"/>
                  </a:lnTo>
                  <a:lnTo>
                    <a:pt x="151" y="161"/>
                  </a:lnTo>
                  <a:lnTo>
                    <a:pt x="151" y="161"/>
                  </a:lnTo>
                  <a:lnTo>
                    <a:pt x="151" y="161"/>
                  </a:lnTo>
                  <a:lnTo>
                    <a:pt x="151" y="162"/>
                  </a:lnTo>
                  <a:lnTo>
                    <a:pt x="151" y="161"/>
                  </a:lnTo>
                  <a:lnTo>
                    <a:pt x="151" y="163"/>
                  </a:lnTo>
                  <a:lnTo>
                    <a:pt x="151" y="161"/>
                  </a:lnTo>
                  <a:lnTo>
                    <a:pt x="151" y="161"/>
                  </a:lnTo>
                  <a:lnTo>
                    <a:pt x="151" y="163"/>
                  </a:lnTo>
                  <a:lnTo>
                    <a:pt x="152" y="161"/>
                  </a:lnTo>
                  <a:lnTo>
                    <a:pt x="152" y="160"/>
                  </a:lnTo>
                  <a:lnTo>
                    <a:pt x="152" y="163"/>
                  </a:lnTo>
                  <a:lnTo>
                    <a:pt x="152" y="160"/>
                  </a:lnTo>
                  <a:lnTo>
                    <a:pt x="152" y="161"/>
                  </a:lnTo>
                  <a:lnTo>
                    <a:pt x="152" y="161"/>
                  </a:lnTo>
                  <a:lnTo>
                    <a:pt x="152" y="161"/>
                  </a:lnTo>
                  <a:lnTo>
                    <a:pt x="152" y="161"/>
                  </a:lnTo>
                  <a:lnTo>
                    <a:pt x="152" y="160"/>
                  </a:lnTo>
                  <a:lnTo>
                    <a:pt x="152" y="162"/>
                  </a:lnTo>
                  <a:lnTo>
                    <a:pt x="153" y="161"/>
                  </a:lnTo>
                  <a:lnTo>
                    <a:pt x="153" y="160"/>
                  </a:lnTo>
                  <a:lnTo>
                    <a:pt x="153" y="161"/>
                  </a:lnTo>
                  <a:lnTo>
                    <a:pt x="153" y="161"/>
                  </a:lnTo>
                  <a:lnTo>
                    <a:pt x="153" y="163"/>
                  </a:lnTo>
                  <a:lnTo>
                    <a:pt x="153" y="163"/>
                  </a:lnTo>
                  <a:lnTo>
                    <a:pt x="153" y="160"/>
                  </a:lnTo>
                  <a:lnTo>
                    <a:pt x="153" y="162"/>
                  </a:lnTo>
                  <a:lnTo>
                    <a:pt x="153" y="161"/>
                  </a:lnTo>
                  <a:lnTo>
                    <a:pt x="153" y="160"/>
                  </a:lnTo>
                  <a:lnTo>
                    <a:pt x="154" y="161"/>
                  </a:lnTo>
                  <a:lnTo>
                    <a:pt x="154" y="161"/>
                  </a:lnTo>
                  <a:lnTo>
                    <a:pt x="154" y="160"/>
                  </a:lnTo>
                  <a:lnTo>
                    <a:pt x="154" y="161"/>
                  </a:lnTo>
                  <a:lnTo>
                    <a:pt x="154" y="160"/>
                  </a:lnTo>
                  <a:lnTo>
                    <a:pt x="154" y="160"/>
                  </a:lnTo>
                  <a:lnTo>
                    <a:pt x="154" y="160"/>
                  </a:lnTo>
                  <a:lnTo>
                    <a:pt x="154" y="160"/>
                  </a:lnTo>
                  <a:lnTo>
                    <a:pt x="154" y="161"/>
                  </a:lnTo>
                  <a:lnTo>
                    <a:pt x="154" y="160"/>
                  </a:lnTo>
                  <a:lnTo>
                    <a:pt x="155" y="162"/>
                  </a:lnTo>
                  <a:lnTo>
                    <a:pt x="155" y="160"/>
                  </a:lnTo>
                  <a:lnTo>
                    <a:pt x="155" y="160"/>
                  </a:lnTo>
                  <a:lnTo>
                    <a:pt x="155" y="161"/>
                  </a:lnTo>
                  <a:lnTo>
                    <a:pt x="155" y="160"/>
                  </a:lnTo>
                  <a:lnTo>
                    <a:pt x="155" y="160"/>
                  </a:lnTo>
                  <a:lnTo>
                    <a:pt x="155" y="160"/>
                  </a:lnTo>
                  <a:lnTo>
                    <a:pt x="155" y="160"/>
                  </a:lnTo>
                  <a:lnTo>
                    <a:pt x="155" y="160"/>
                  </a:lnTo>
                  <a:lnTo>
                    <a:pt x="155" y="160"/>
                  </a:lnTo>
                  <a:lnTo>
                    <a:pt x="156" y="160"/>
                  </a:lnTo>
                  <a:lnTo>
                    <a:pt x="156" y="161"/>
                  </a:lnTo>
                  <a:lnTo>
                    <a:pt x="156" y="160"/>
                  </a:lnTo>
                  <a:lnTo>
                    <a:pt x="156" y="159"/>
                  </a:lnTo>
                  <a:lnTo>
                    <a:pt x="156" y="160"/>
                  </a:lnTo>
                  <a:lnTo>
                    <a:pt x="156" y="160"/>
                  </a:lnTo>
                  <a:lnTo>
                    <a:pt x="156" y="160"/>
                  </a:lnTo>
                  <a:lnTo>
                    <a:pt x="156" y="160"/>
                  </a:lnTo>
                  <a:lnTo>
                    <a:pt x="156" y="160"/>
                  </a:lnTo>
                  <a:lnTo>
                    <a:pt x="156" y="160"/>
                  </a:lnTo>
                  <a:lnTo>
                    <a:pt x="156" y="160"/>
                  </a:lnTo>
                  <a:lnTo>
                    <a:pt x="157" y="162"/>
                  </a:lnTo>
                  <a:lnTo>
                    <a:pt x="157" y="160"/>
                  </a:lnTo>
                  <a:lnTo>
                    <a:pt x="157" y="160"/>
                  </a:lnTo>
                  <a:lnTo>
                    <a:pt x="157" y="161"/>
                  </a:lnTo>
                  <a:lnTo>
                    <a:pt x="157" y="160"/>
                  </a:lnTo>
                  <a:lnTo>
                    <a:pt x="157" y="161"/>
                  </a:lnTo>
                  <a:lnTo>
                    <a:pt x="157" y="160"/>
                  </a:lnTo>
                  <a:lnTo>
                    <a:pt x="157" y="160"/>
                  </a:lnTo>
                  <a:lnTo>
                    <a:pt x="157" y="160"/>
                  </a:lnTo>
                  <a:lnTo>
                    <a:pt x="157" y="160"/>
                  </a:lnTo>
                  <a:lnTo>
                    <a:pt x="158" y="160"/>
                  </a:lnTo>
                  <a:lnTo>
                    <a:pt x="158" y="160"/>
                  </a:lnTo>
                  <a:lnTo>
                    <a:pt x="158" y="160"/>
                  </a:lnTo>
                  <a:lnTo>
                    <a:pt x="158" y="159"/>
                  </a:lnTo>
                  <a:lnTo>
                    <a:pt x="158" y="159"/>
                  </a:lnTo>
                  <a:lnTo>
                    <a:pt x="158" y="160"/>
                  </a:lnTo>
                  <a:lnTo>
                    <a:pt x="158" y="159"/>
                  </a:lnTo>
                  <a:lnTo>
                    <a:pt x="158" y="160"/>
                  </a:lnTo>
                  <a:lnTo>
                    <a:pt x="158" y="160"/>
                  </a:lnTo>
                  <a:lnTo>
                    <a:pt x="158" y="160"/>
                  </a:lnTo>
                  <a:lnTo>
                    <a:pt x="159" y="160"/>
                  </a:lnTo>
                  <a:lnTo>
                    <a:pt x="159" y="161"/>
                  </a:lnTo>
                  <a:lnTo>
                    <a:pt x="159" y="159"/>
                  </a:lnTo>
                  <a:lnTo>
                    <a:pt x="159" y="161"/>
                  </a:lnTo>
                  <a:lnTo>
                    <a:pt x="159" y="161"/>
                  </a:lnTo>
                  <a:lnTo>
                    <a:pt x="159" y="160"/>
                  </a:lnTo>
                  <a:lnTo>
                    <a:pt x="159" y="161"/>
                  </a:lnTo>
                  <a:lnTo>
                    <a:pt x="159" y="160"/>
                  </a:lnTo>
                  <a:lnTo>
                    <a:pt x="159" y="159"/>
                  </a:lnTo>
                  <a:lnTo>
                    <a:pt x="159" y="161"/>
                  </a:lnTo>
                  <a:lnTo>
                    <a:pt x="160" y="161"/>
                  </a:lnTo>
                  <a:lnTo>
                    <a:pt x="160" y="159"/>
                  </a:lnTo>
                  <a:lnTo>
                    <a:pt x="160" y="159"/>
                  </a:lnTo>
                  <a:lnTo>
                    <a:pt x="160" y="159"/>
                  </a:lnTo>
                  <a:lnTo>
                    <a:pt x="160" y="161"/>
                  </a:lnTo>
                  <a:lnTo>
                    <a:pt x="160" y="159"/>
                  </a:lnTo>
                  <a:lnTo>
                    <a:pt x="160" y="159"/>
                  </a:lnTo>
                  <a:lnTo>
                    <a:pt x="160" y="159"/>
                  </a:lnTo>
                  <a:lnTo>
                    <a:pt x="160" y="158"/>
                  </a:lnTo>
                  <a:lnTo>
                    <a:pt x="160" y="159"/>
                  </a:lnTo>
                  <a:lnTo>
                    <a:pt x="161" y="159"/>
                  </a:lnTo>
                  <a:lnTo>
                    <a:pt x="161" y="159"/>
                  </a:lnTo>
                  <a:lnTo>
                    <a:pt x="161" y="159"/>
                  </a:lnTo>
                  <a:lnTo>
                    <a:pt x="161" y="159"/>
                  </a:lnTo>
                  <a:lnTo>
                    <a:pt x="161" y="159"/>
                  </a:lnTo>
                  <a:lnTo>
                    <a:pt x="161" y="159"/>
                  </a:lnTo>
                  <a:lnTo>
                    <a:pt x="161" y="159"/>
                  </a:lnTo>
                  <a:lnTo>
                    <a:pt x="161" y="159"/>
                  </a:lnTo>
                  <a:lnTo>
                    <a:pt x="161" y="159"/>
                  </a:lnTo>
                  <a:lnTo>
                    <a:pt x="161" y="159"/>
                  </a:lnTo>
                  <a:lnTo>
                    <a:pt x="162" y="159"/>
                  </a:lnTo>
                  <a:lnTo>
                    <a:pt x="162" y="159"/>
                  </a:lnTo>
                  <a:lnTo>
                    <a:pt x="162" y="160"/>
                  </a:lnTo>
                  <a:lnTo>
                    <a:pt x="162" y="158"/>
                  </a:lnTo>
                  <a:lnTo>
                    <a:pt x="162" y="159"/>
                  </a:lnTo>
                  <a:lnTo>
                    <a:pt x="162" y="159"/>
                  </a:lnTo>
                  <a:lnTo>
                    <a:pt x="162" y="158"/>
                  </a:lnTo>
                  <a:lnTo>
                    <a:pt x="162" y="158"/>
                  </a:lnTo>
                  <a:lnTo>
                    <a:pt x="162" y="160"/>
                  </a:lnTo>
                  <a:lnTo>
                    <a:pt x="162" y="159"/>
                  </a:lnTo>
                  <a:lnTo>
                    <a:pt x="163" y="159"/>
                  </a:lnTo>
                  <a:lnTo>
                    <a:pt x="163" y="159"/>
                  </a:lnTo>
                  <a:lnTo>
                    <a:pt x="163" y="159"/>
                  </a:lnTo>
                  <a:lnTo>
                    <a:pt x="163" y="158"/>
                  </a:lnTo>
                  <a:lnTo>
                    <a:pt x="163" y="159"/>
                  </a:lnTo>
                  <a:lnTo>
                    <a:pt x="163" y="160"/>
                  </a:lnTo>
                  <a:lnTo>
                    <a:pt x="163" y="159"/>
                  </a:lnTo>
                  <a:lnTo>
                    <a:pt x="163" y="158"/>
                  </a:lnTo>
                  <a:lnTo>
                    <a:pt x="163" y="158"/>
                  </a:lnTo>
                  <a:lnTo>
                    <a:pt x="163" y="158"/>
                  </a:lnTo>
                  <a:lnTo>
                    <a:pt x="163" y="159"/>
                  </a:lnTo>
                  <a:lnTo>
                    <a:pt x="164" y="158"/>
                  </a:lnTo>
                  <a:lnTo>
                    <a:pt x="164" y="160"/>
                  </a:lnTo>
                  <a:lnTo>
                    <a:pt x="164" y="158"/>
                  </a:lnTo>
                  <a:lnTo>
                    <a:pt x="164" y="158"/>
                  </a:lnTo>
                  <a:lnTo>
                    <a:pt x="164" y="157"/>
                  </a:lnTo>
                  <a:lnTo>
                    <a:pt x="164" y="158"/>
                  </a:lnTo>
                  <a:lnTo>
                    <a:pt x="164" y="158"/>
                  </a:lnTo>
                  <a:lnTo>
                    <a:pt x="164" y="157"/>
                  </a:lnTo>
                  <a:lnTo>
                    <a:pt x="164" y="158"/>
                  </a:lnTo>
                  <a:lnTo>
                    <a:pt x="164" y="158"/>
                  </a:lnTo>
                  <a:lnTo>
                    <a:pt x="165" y="158"/>
                  </a:lnTo>
                  <a:lnTo>
                    <a:pt x="165" y="159"/>
                  </a:lnTo>
                  <a:lnTo>
                    <a:pt x="165" y="158"/>
                  </a:lnTo>
                  <a:lnTo>
                    <a:pt x="165" y="158"/>
                  </a:lnTo>
                  <a:lnTo>
                    <a:pt x="165" y="158"/>
                  </a:lnTo>
                  <a:lnTo>
                    <a:pt x="165" y="158"/>
                  </a:lnTo>
                  <a:lnTo>
                    <a:pt x="165" y="158"/>
                  </a:lnTo>
                  <a:lnTo>
                    <a:pt x="165" y="158"/>
                  </a:lnTo>
                  <a:lnTo>
                    <a:pt x="165" y="157"/>
                  </a:lnTo>
                  <a:lnTo>
                    <a:pt x="165" y="157"/>
                  </a:lnTo>
                  <a:lnTo>
                    <a:pt x="166" y="158"/>
                  </a:lnTo>
                  <a:lnTo>
                    <a:pt x="166" y="158"/>
                  </a:lnTo>
                  <a:lnTo>
                    <a:pt x="166" y="157"/>
                  </a:lnTo>
                  <a:lnTo>
                    <a:pt x="166" y="158"/>
                  </a:lnTo>
                  <a:lnTo>
                    <a:pt x="166" y="157"/>
                  </a:lnTo>
                  <a:lnTo>
                    <a:pt x="166" y="158"/>
                  </a:lnTo>
                  <a:lnTo>
                    <a:pt x="166" y="158"/>
                  </a:lnTo>
                  <a:lnTo>
                    <a:pt x="166" y="159"/>
                  </a:lnTo>
                  <a:lnTo>
                    <a:pt x="166" y="158"/>
                  </a:lnTo>
                  <a:lnTo>
                    <a:pt x="166" y="159"/>
                  </a:lnTo>
                  <a:lnTo>
                    <a:pt x="167" y="158"/>
                  </a:lnTo>
                  <a:lnTo>
                    <a:pt x="167" y="159"/>
                  </a:lnTo>
                  <a:lnTo>
                    <a:pt x="167" y="157"/>
                  </a:lnTo>
                  <a:lnTo>
                    <a:pt x="167" y="157"/>
                  </a:lnTo>
                  <a:lnTo>
                    <a:pt x="167" y="159"/>
                  </a:lnTo>
                  <a:lnTo>
                    <a:pt x="167" y="157"/>
                  </a:lnTo>
                  <a:lnTo>
                    <a:pt x="167" y="157"/>
                  </a:lnTo>
                  <a:lnTo>
                    <a:pt x="167" y="157"/>
                  </a:lnTo>
                  <a:lnTo>
                    <a:pt x="167" y="157"/>
                  </a:lnTo>
                  <a:lnTo>
                    <a:pt x="167" y="157"/>
                  </a:lnTo>
                  <a:lnTo>
                    <a:pt x="168" y="157"/>
                  </a:lnTo>
                  <a:lnTo>
                    <a:pt x="168" y="157"/>
                  </a:lnTo>
                  <a:lnTo>
                    <a:pt x="168" y="157"/>
                  </a:lnTo>
                  <a:lnTo>
                    <a:pt x="168" y="157"/>
                  </a:lnTo>
                  <a:lnTo>
                    <a:pt x="168" y="157"/>
                  </a:lnTo>
                  <a:lnTo>
                    <a:pt x="168" y="158"/>
                  </a:lnTo>
                  <a:lnTo>
                    <a:pt x="168" y="157"/>
                  </a:lnTo>
                  <a:lnTo>
                    <a:pt x="168" y="159"/>
                  </a:lnTo>
                  <a:lnTo>
                    <a:pt x="168" y="157"/>
                  </a:lnTo>
                  <a:lnTo>
                    <a:pt x="168" y="157"/>
                  </a:lnTo>
                  <a:lnTo>
                    <a:pt x="169" y="157"/>
                  </a:lnTo>
                  <a:lnTo>
                    <a:pt x="169" y="157"/>
                  </a:lnTo>
                  <a:lnTo>
                    <a:pt x="169" y="157"/>
                  </a:lnTo>
                  <a:lnTo>
                    <a:pt x="169" y="157"/>
                  </a:lnTo>
                  <a:lnTo>
                    <a:pt x="169" y="157"/>
                  </a:lnTo>
                  <a:lnTo>
                    <a:pt x="169" y="157"/>
                  </a:lnTo>
                  <a:lnTo>
                    <a:pt x="169" y="157"/>
                  </a:lnTo>
                  <a:lnTo>
                    <a:pt x="169" y="159"/>
                  </a:lnTo>
                  <a:lnTo>
                    <a:pt x="169" y="157"/>
                  </a:lnTo>
                  <a:lnTo>
                    <a:pt x="169" y="157"/>
                  </a:lnTo>
                  <a:lnTo>
                    <a:pt x="169" y="156"/>
                  </a:lnTo>
                  <a:lnTo>
                    <a:pt x="170" y="157"/>
                  </a:lnTo>
                  <a:lnTo>
                    <a:pt x="170" y="157"/>
                  </a:lnTo>
                  <a:lnTo>
                    <a:pt x="170" y="157"/>
                  </a:lnTo>
                  <a:lnTo>
                    <a:pt x="170" y="157"/>
                  </a:lnTo>
                  <a:lnTo>
                    <a:pt x="170" y="156"/>
                  </a:lnTo>
                  <a:lnTo>
                    <a:pt x="170" y="157"/>
                  </a:lnTo>
                  <a:lnTo>
                    <a:pt x="170" y="157"/>
                  </a:lnTo>
                  <a:lnTo>
                    <a:pt x="170" y="159"/>
                  </a:lnTo>
                  <a:lnTo>
                    <a:pt x="170" y="157"/>
                  </a:lnTo>
                  <a:lnTo>
                    <a:pt x="170" y="159"/>
                  </a:lnTo>
                  <a:lnTo>
                    <a:pt x="171" y="156"/>
                  </a:lnTo>
                  <a:lnTo>
                    <a:pt x="171" y="156"/>
                  </a:lnTo>
                  <a:lnTo>
                    <a:pt x="171" y="157"/>
                  </a:lnTo>
                  <a:lnTo>
                    <a:pt x="171" y="156"/>
                  </a:lnTo>
                  <a:lnTo>
                    <a:pt x="171" y="156"/>
                  </a:lnTo>
                  <a:lnTo>
                    <a:pt x="171" y="156"/>
                  </a:lnTo>
                  <a:lnTo>
                    <a:pt x="171" y="156"/>
                  </a:lnTo>
                  <a:lnTo>
                    <a:pt x="171" y="156"/>
                  </a:lnTo>
                  <a:lnTo>
                    <a:pt x="171" y="157"/>
                  </a:lnTo>
                  <a:lnTo>
                    <a:pt x="171" y="156"/>
                  </a:lnTo>
                  <a:lnTo>
                    <a:pt x="172" y="156"/>
                  </a:lnTo>
                  <a:lnTo>
                    <a:pt x="172" y="156"/>
                  </a:lnTo>
                  <a:lnTo>
                    <a:pt x="172" y="156"/>
                  </a:lnTo>
                  <a:lnTo>
                    <a:pt x="172" y="156"/>
                  </a:lnTo>
                  <a:lnTo>
                    <a:pt x="172" y="156"/>
                  </a:lnTo>
                  <a:lnTo>
                    <a:pt x="172" y="156"/>
                  </a:lnTo>
                  <a:lnTo>
                    <a:pt x="172" y="157"/>
                  </a:lnTo>
                  <a:lnTo>
                    <a:pt x="172" y="156"/>
                  </a:lnTo>
                  <a:lnTo>
                    <a:pt x="172" y="156"/>
                  </a:lnTo>
                  <a:lnTo>
                    <a:pt x="172" y="158"/>
                  </a:lnTo>
                  <a:lnTo>
                    <a:pt x="173" y="156"/>
                  </a:lnTo>
                  <a:lnTo>
                    <a:pt x="173" y="156"/>
                  </a:lnTo>
                  <a:lnTo>
                    <a:pt x="173" y="158"/>
                  </a:lnTo>
                  <a:lnTo>
                    <a:pt x="173" y="158"/>
                  </a:lnTo>
                  <a:lnTo>
                    <a:pt x="173" y="156"/>
                  </a:lnTo>
                  <a:lnTo>
                    <a:pt x="173" y="156"/>
                  </a:lnTo>
                  <a:lnTo>
                    <a:pt x="173" y="156"/>
                  </a:lnTo>
                  <a:lnTo>
                    <a:pt x="173" y="156"/>
                  </a:lnTo>
                  <a:lnTo>
                    <a:pt x="173" y="156"/>
                  </a:lnTo>
                  <a:lnTo>
                    <a:pt x="173" y="156"/>
                  </a:lnTo>
                  <a:lnTo>
                    <a:pt x="174" y="155"/>
                  </a:lnTo>
                  <a:lnTo>
                    <a:pt x="174" y="156"/>
                  </a:lnTo>
                  <a:lnTo>
                    <a:pt x="174" y="157"/>
                  </a:lnTo>
                  <a:lnTo>
                    <a:pt x="174" y="156"/>
                  </a:lnTo>
                  <a:lnTo>
                    <a:pt x="174" y="156"/>
                  </a:lnTo>
                  <a:lnTo>
                    <a:pt x="174" y="156"/>
                  </a:lnTo>
                  <a:lnTo>
                    <a:pt x="174" y="156"/>
                  </a:lnTo>
                  <a:lnTo>
                    <a:pt x="174" y="155"/>
                  </a:lnTo>
                  <a:lnTo>
                    <a:pt x="174" y="156"/>
                  </a:lnTo>
                  <a:lnTo>
                    <a:pt x="174" y="156"/>
                  </a:lnTo>
                  <a:lnTo>
                    <a:pt x="175" y="155"/>
                  </a:lnTo>
                  <a:lnTo>
                    <a:pt x="175" y="156"/>
                  </a:lnTo>
                  <a:lnTo>
                    <a:pt x="175" y="156"/>
                  </a:lnTo>
                  <a:lnTo>
                    <a:pt x="175" y="156"/>
                  </a:lnTo>
                  <a:lnTo>
                    <a:pt x="175" y="156"/>
                  </a:lnTo>
                  <a:lnTo>
                    <a:pt x="175" y="156"/>
                  </a:lnTo>
                  <a:lnTo>
                    <a:pt x="175" y="156"/>
                  </a:lnTo>
                  <a:lnTo>
                    <a:pt x="175" y="156"/>
                  </a:lnTo>
                  <a:lnTo>
                    <a:pt x="175" y="156"/>
                  </a:lnTo>
                  <a:lnTo>
                    <a:pt x="175" y="155"/>
                  </a:lnTo>
                  <a:lnTo>
                    <a:pt x="175" y="155"/>
                  </a:lnTo>
                  <a:lnTo>
                    <a:pt x="176" y="155"/>
                  </a:lnTo>
                  <a:lnTo>
                    <a:pt x="176" y="156"/>
                  </a:lnTo>
                  <a:lnTo>
                    <a:pt x="176" y="155"/>
                  </a:lnTo>
                  <a:lnTo>
                    <a:pt x="176" y="155"/>
                  </a:lnTo>
                  <a:lnTo>
                    <a:pt x="176" y="155"/>
                  </a:lnTo>
                  <a:lnTo>
                    <a:pt x="176" y="157"/>
                  </a:lnTo>
                  <a:lnTo>
                    <a:pt x="176" y="157"/>
                  </a:lnTo>
                  <a:lnTo>
                    <a:pt x="176" y="156"/>
                  </a:lnTo>
                  <a:lnTo>
                    <a:pt x="176" y="155"/>
                  </a:lnTo>
                  <a:lnTo>
                    <a:pt x="176" y="155"/>
                  </a:lnTo>
                  <a:lnTo>
                    <a:pt x="177" y="156"/>
                  </a:lnTo>
                  <a:lnTo>
                    <a:pt x="177" y="155"/>
                  </a:lnTo>
                  <a:lnTo>
                    <a:pt x="177" y="155"/>
                  </a:lnTo>
                  <a:lnTo>
                    <a:pt x="177" y="155"/>
                  </a:lnTo>
                  <a:lnTo>
                    <a:pt x="177" y="155"/>
                  </a:lnTo>
                  <a:lnTo>
                    <a:pt x="177" y="155"/>
                  </a:lnTo>
                  <a:lnTo>
                    <a:pt x="177" y="154"/>
                  </a:lnTo>
                  <a:lnTo>
                    <a:pt x="177" y="154"/>
                  </a:lnTo>
                  <a:lnTo>
                    <a:pt x="177" y="157"/>
                  </a:lnTo>
                  <a:lnTo>
                    <a:pt x="177" y="155"/>
                  </a:lnTo>
                  <a:lnTo>
                    <a:pt x="178" y="157"/>
                  </a:lnTo>
                  <a:lnTo>
                    <a:pt x="178" y="155"/>
                  </a:lnTo>
                  <a:lnTo>
                    <a:pt x="178" y="154"/>
                  </a:lnTo>
                  <a:lnTo>
                    <a:pt x="178" y="155"/>
                  </a:lnTo>
                  <a:lnTo>
                    <a:pt x="178" y="155"/>
                  </a:lnTo>
                  <a:lnTo>
                    <a:pt x="178" y="155"/>
                  </a:lnTo>
                  <a:lnTo>
                    <a:pt x="178" y="155"/>
                  </a:lnTo>
                  <a:lnTo>
                    <a:pt x="178" y="155"/>
                  </a:lnTo>
                  <a:lnTo>
                    <a:pt x="178" y="154"/>
                  </a:lnTo>
                  <a:lnTo>
                    <a:pt x="178" y="155"/>
                  </a:lnTo>
                  <a:lnTo>
                    <a:pt x="179" y="156"/>
                  </a:lnTo>
                  <a:lnTo>
                    <a:pt x="179" y="157"/>
                  </a:lnTo>
                  <a:lnTo>
                    <a:pt x="179" y="154"/>
                  </a:lnTo>
                  <a:lnTo>
                    <a:pt x="179" y="154"/>
                  </a:lnTo>
                  <a:lnTo>
                    <a:pt x="179" y="156"/>
                  </a:lnTo>
                  <a:lnTo>
                    <a:pt x="179" y="155"/>
                  </a:lnTo>
                  <a:lnTo>
                    <a:pt x="179" y="154"/>
                  </a:lnTo>
                  <a:lnTo>
                    <a:pt x="179" y="155"/>
                  </a:lnTo>
                  <a:lnTo>
                    <a:pt x="179" y="154"/>
                  </a:lnTo>
                  <a:lnTo>
                    <a:pt x="179" y="154"/>
                  </a:lnTo>
                  <a:lnTo>
                    <a:pt x="180" y="154"/>
                  </a:lnTo>
                  <a:lnTo>
                    <a:pt x="180" y="154"/>
                  </a:lnTo>
                  <a:lnTo>
                    <a:pt x="180" y="154"/>
                  </a:lnTo>
                  <a:lnTo>
                    <a:pt x="180" y="154"/>
                  </a:lnTo>
                  <a:lnTo>
                    <a:pt x="181" y="154"/>
                  </a:lnTo>
                  <a:lnTo>
                    <a:pt x="181" y="154"/>
                  </a:lnTo>
                  <a:lnTo>
                    <a:pt x="181" y="154"/>
                  </a:lnTo>
                  <a:lnTo>
                    <a:pt x="181" y="154"/>
                  </a:lnTo>
                  <a:lnTo>
                    <a:pt x="181" y="154"/>
                  </a:lnTo>
                  <a:lnTo>
                    <a:pt x="181" y="154"/>
                  </a:lnTo>
                  <a:lnTo>
                    <a:pt x="181" y="154"/>
                  </a:lnTo>
                  <a:lnTo>
                    <a:pt x="181" y="153"/>
                  </a:lnTo>
                  <a:lnTo>
                    <a:pt x="181" y="154"/>
                  </a:lnTo>
                  <a:lnTo>
                    <a:pt x="182" y="154"/>
                  </a:lnTo>
                  <a:lnTo>
                    <a:pt x="182" y="153"/>
                  </a:lnTo>
                  <a:lnTo>
                    <a:pt x="182" y="153"/>
                  </a:lnTo>
                  <a:lnTo>
                    <a:pt x="182" y="153"/>
                  </a:lnTo>
                  <a:lnTo>
                    <a:pt x="182" y="154"/>
                  </a:lnTo>
                  <a:lnTo>
                    <a:pt x="182" y="154"/>
                  </a:lnTo>
                  <a:lnTo>
                    <a:pt x="182" y="155"/>
                  </a:lnTo>
                  <a:lnTo>
                    <a:pt x="182" y="153"/>
                  </a:lnTo>
                  <a:lnTo>
                    <a:pt x="182" y="153"/>
                  </a:lnTo>
                  <a:lnTo>
                    <a:pt x="182" y="154"/>
                  </a:lnTo>
                  <a:lnTo>
                    <a:pt x="183" y="153"/>
                  </a:lnTo>
                  <a:lnTo>
                    <a:pt x="183" y="154"/>
                  </a:lnTo>
                  <a:lnTo>
                    <a:pt x="183" y="153"/>
                  </a:lnTo>
                  <a:lnTo>
                    <a:pt x="183" y="153"/>
                  </a:lnTo>
                  <a:lnTo>
                    <a:pt x="183" y="153"/>
                  </a:lnTo>
                  <a:lnTo>
                    <a:pt x="183" y="155"/>
                  </a:lnTo>
                  <a:lnTo>
                    <a:pt x="183" y="155"/>
                  </a:lnTo>
                  <a:lnTo>
                    <a:pt x="183" y="153"/>
                  </a:lnTo>
                  <a:lnTo>
                    <a:pt x="183" y="153"/>
                  </a:lnTo>
                  <a:lnTo>
                    <a:pt x="183" y="155"/>
                  </a:lnTo>
                  <a:lnTo>
                    <a:pt x="184" y="154"/>
                  </a:lnTo>
                  <a:lnTo>
                    <a:pt x="184" y="154"/>
                  </a:lnTo>
                  <a:lnTo>
                    <a:pt x="184" y="153"/>
                  </a:lnTo>
                  <a:lnTo>
                    <a:pt x="184" y="153"/>
                  </a:lnTo>
                  <a:lnTo>
                    <a:pt x="184" y="153"/>
                  </a:lnTo>
                  <a:lnTo>
                    <a:pt x="184" y="153"/>
                  </a:lnTo>
                  <a:lnTo>
                    <a:pt x="185" y="153"/>
                  </a:lnTo>
                  <a:lnTo>
                    <a:pt x="185" y="153"/>
                  </a:lnTo>
                  <a:lnTo>
                    <a:pt x="185" y="153"/>
                  </a:lnTo>
                  <a:lnTo>
                    <a:pt x="185" y="153"/>
                  </a:lnTo>
                  <a:lnTo>
                    <a:pt x="185" y="153"/>
                  </a:lnTo>
                  <a:lnTo>
                    <a:pt x="185" y="153"/>
                  </a:lnTo>
                  <a:lnTo>
                    <a:pt x="185" y="153"/>
                  </a:lnTo>
                  <a:lnTo>
                    <a:pt x="185" y="153"/>
                  </a:lnTo>
                  <a:lnTo>
                    <a:pt x="185" y="153"/>
                  </a:lnTo>
                  <a:lnTo>
                    <a:pt x="185" y="151"/>
                  </a:lnTo>
                  <a:lnTo>
                    <a:pt x="186" y="150"/>
                  </a:lnTo>
                  <a:lnTo>
                    <a:pt x="186" y="146"/>
                  </a:lnTo>
                  <a:lnTo>
                    <a:pt x="186" y="142"/>
                  </a:lnTo>
                  <a:lnTo>
                    <a:pt x="186" y="137"/>
                  </a:lnTo>
                  <a:lnTo>
                    <a:pt x="186" y="134"/>
                  </a:lnTo>
                  <a:lnTo>
                    <a:pt x="186" y="133"/>
                  </a:lnTo>
                  <a:lnTo>
                    <a:pt x="186" y="62"/>
                  </a:lnTo>
                  <a:lnTo>
                    <a:pt x="186" y="126"/>
                  </a:lnTo>
                  <a:lnTo>
                    <a:pt x="186" y="126"/>
                  </a:lnTo>
                  <a:lnTo>
                    <a:pt x="186" y="121"/>
                  </a:lnTo>
                  <a:lnTo>
                    <a:pt x="187" y="120"/>
                  </a:lnTo>
                  <a:lnTo>
                    <a:pt x="187" y="120"/>
                  </a:lnTo>
                  <a:lnTo>
                    <a:pt x="187" y="116"/>
                  </a:lnTo>
                  <a:lnTo>
                    <a:pt x="187" y="115"/>
                  </a:lnTo>
                  <a:lnTo>
                    <a:pt x="187" y="111"/>
                  </a:lnTo>
                  <a:lnTo>
                    <a:pt x="187" y="108"/>
                  </a:lnTo>
                  <a:lnTo>
                    <a:pt x="187" y="105"/>
                  </a:lnTo>
                  <a:lnTo>
                    <a:pt x="187" y="102"/>
                  </a:lnTo>
                  <a:lnTo>
                    <a:pt x="187" y="100"/>
                  </a:lnTo>
                  <a:lnTo>
                    <a:pt x="187" y="96"/>
                  </a:lnTo>
                  <a:lnTo>
                    <a:pt x="187" y="96"/>
                  </a:lnTo>
                  <a:lnTo>
                    <a:pt x="188" y="91"/>
                  </a:lnTo>
                  <a:lnTo>
                    <a:pt x="188" y="89"/>
                  </a:lnTo>
                  <a:lnTo>
                    <a:pt x="188" y="86"/>
                  </a:lnTo>
                  <a:lnTo>
                    <a:pt x="188" y="83"/>
                  </a:lnTo>
                  <a:lnTo>
                    <a:pt x="188" y="81"/>
                  </a:lnTo>
                  <a:lnTo>
                    <a:pt x="188" y="79"/>
                  </a:lnTo>
                  <a:lnTo>
                    <a:pt x="188" y="77"/>
                  </a:lnTo>
                  <a:lnTo>
                    <a:pt x="188" y="74"/>
                  </a:lnTo>
                  <a:lnTo>
                    <a:pt x="188" y="72"/>
                  </a:lnTo>
                  <a:lnTo>
                    <a:pt x="188" y="70"/>
                  </a:lnTo>
                  <a:lnTo>
                    <a:pt x="189" y="69"/>
                  </a:lnTo>
                  <a:lnTo>
                    <a:pt x="189" y="68"/>
                  </a:lnTo>
                  <a:lnTo>
                    <a:pt x="189" y="66"/>
                  </a:lnTo>
                  <a:lnTo>
                    <a:pt x="189" y="64"/>
                  </a:lnTo>
                  <a:lnTo>
                    <a:pt x="189" y="64"/>
                  </a:lnTo>
                  <a:lnTo>
                    <a:pt x="189" y="64"/>
                  </a:lnTo>
                  <a:lnTo>
                    <a:pt x="189" y="61"/>
                  </a:lnTo>
                  <a:lnTo>
                    <a:pt x="189" y="63"/>
                  </a:lnTo>
                  <a:lnTo>
                    <a:pt x="189" y="60"/>
                  </a:lnTo>
                  <a:lnTo>
                    <a:pt x="189" y="59"/>
                  </a:lnTo>
                  <a:lnTo>
                    <a:pt x="190" y="60"/>
                  </a:lnTo>
                  <a:lnTo>
                    <a:pt x="190" y="57"/>
                  </a:lnTo>
                  <a:lnTo>
                    <a:pt x="190" y="56"/>
                  </a:lnTo>
                  <a:lnTo>
                    <a:pt x="190" y="56"/>
                  </a:lnTo>
                  <a:lnTo>
                    <a:pt x="190" y="56"/>
                  </a:lnTo>
                  <a:lnTo>
                    <a:pt x="190" y="55"/>
                  </a:lnTo>
                  <a:lnTo>
                    <a:pt x="190" y="56"/>
                  </a:lnTo>
                  <a:lnTo>
                    <a:pt x="190" y="55"/>
                  </a:lnTo>
                  <a:lnTo>
                    <a:pt x="190" y="54"/>
                  </a:lnTo>
                  <a:lnTo>
                    <a:pt x="190" y="52"/>
                  </a:lnTo>
                  <a:lnTo>
                    <a:pt x="191" y="50"/>
                  </a:lnTo>
                  <a:lnTo>
                    <a:pt x="191" y="51"/>
                  </a:lnTo>
                  <a:lnTo>
                    <a:pt x="191" y="50"/>
                  </a:lnTo>
                  <a:lnTo>
                    <a:pt x="191" y="50"/>
                  </a:lnTo>
                  <a:lnTo>
                    <a:pt x="191" y="47"/>
                  </a:lnTo>
                  <a:lnTo>
                    <a:pt x="191" y="46"/>
                  </a:lnTo>
                  <a:lnTo>
                    <a:pt x="191" y="45"/>
                  </a:lnTo>
                  <a:lnTo>
                    <a:pt x="191" y="45"/>
                  </a:lnTo>
                  <a:lnTo>
                    <a:pt x="191" y="44"/>
                  </a:lnTo>
                  <a:lnTo>
                    <a:pt x="191" y="42"/>
                  </a:lnTo>
                  <a:lnTo>
                    <a:pt x="192" y="43"/>
                  </a:lnTo>
                  <a:lnTo>
                    <a:pt x="192" y="40"/>
                  </a:lnTo>
                  <a:lnTo>
                    <a:pt x="192" y="40"/>
                  </a:lnTo>
                  <a:lnTo>
                    <a:pt x="192" y="39"/>
                  </a:lnTo>
                  <a:lnTo>
                    <a:pt x="192" y="38"/>
                  </a:lnTo>
                  <a:lnTo>
                    <a:pt x="192" y="37"/>
                  </a:lnTo>
                  <a:lnTo>
                    <a:pt x="192" y="38"/>
                  </a:lnTo>
                  <a:lnTo>
                    <a:pt x="192" y="35"/>
                  </a:lnTo>
                  <a:lnTo>
                    <a:pt x="192" y="34"/>
                  </a:lnTo>
                  <a:lnTo>
                    <a:pt x="192" y="33"/>
                  </a:lnTo>
                  <a:lnTo>
                    <a:pt x="193" y="33"/>
                  </a:lnTo>
                  <a:lnTo>
                    <a:pt x="193" y="32"/>
                  </a:lnTo>
                  <a:lnTo>
                    <a:pt x="193" y="31"/>
                  </a:lnTo>
                  <a:lnTo>
                    <a:pt x="193" y="30"/>
                  </a:lnTo>
                  <a:lnTo>
                    <a:pt x="193" y="29"/>
                  </a:lnTo>
                  <a:lnTo>
                    <a:pt x="193" y="30"/>
                  </a:lnTo>
                  <a:lnTo>
                    <a:pt x="193" y="27"/>
                  </a:lnTo>
                  <a:lnTo>
                    <a:pt x="193" y="26"/>
                  </a:lnTo>
                  <a:lnTo>
                    <a:pt x="193" y="26"/>
                  </a:lnTo>
                  <a:lnTo>
                    <a:pt x="193" y="26"/>
                  </a:lnTo>
                  <a:lnTo>
                    <a:pt x="193" y="26"/>
                  </a:lnTo>
                  <a:lnTo>
                    <a:pt x="194" y="23"/>
                  </a:lnTo>
                  <a:lnTo>
                    <a:pt x="194" y="22"/>
                  </a:lnTo>
                  <a:lnTo>
                    <a:pt x="194" y="21"/>
                  </a:lnTo>
                  <a:lnTo>
                    <a:pt x="194" y="20"/>
                  </a:lnTo>
                  <a:lnTo>
                    <a:pt x="194" y="20"/>
                  </a:lnTo>
                  <a:lnTo>
                    <a:pt x="194" y="21"/>
                  </a:lnTo>
                  <a:lnTo>
                    <a:pt x="194" y="19"/>
                  </a:lnTo>
                  <a:lnTo>
                    <a:pt x="194" y="17"/>
                  </a:lnTo>
                  <a:lnTo>
                    <a:pt x="194" y="16"/>
                  </a:lnTo>
                  <a:lnTo>
                    <a:pt x="194" y="16"/>
                  </a:lnTo>
                  <a:lnTo>
                    <a:pt x="195" y="15"/>
                  </a:lnTo>
                  <a:lnTo>
                    <a:pt x="195" y="15"/>
                  </a:lnTo>
                  <a:lnTo>
                    <a:pt x="195" y="16"/>
                  </a:lnTo>
                  <a:lnTo>
                    <a:pt x="195" y="13"/>
                  </a:lnTo>
                  <a:lnTo>
                    <a:pt x="195" y="13"/>
                  </a:lnTo>
                  <a:lnTo>
                    <a:pt x="195" y="13"/>
                  </a:lnTo>
                  <a:lnTo>
                    <a:pt x="195" y="12"/>
                  </a:lnTo>
                  <a:lnTo>
                    <a:pt x="195" y="11"/>
                  </a:lnTo>
                  <a:lnTo>
                    <a:pt x="195" y="11"/>
                  </a:lnTo>
                  <a:lnTo>
                    <a:pt x="195" y="12"/>
                  </a:lnTo>
                  <a:lnTo>
                    <a:pt x="196" y="10"/>
                  </a:lnTo>
                  <a:lnTo>
                    <a:pt x="196" y="10"/>
                  </a:lnTo>
                  <a:lnTo>
                    <a:pt x="196" y="9"/>
                  </a:lnTo>
                  <a:lnTo>
                    <a:pt x="196" y="9"/>
                  </a:lnTo>
                  <a:lnTo>
                    <a:pt x="196" y="9"/>
                  </a:lnTo>
                  <a:lnTo>
                    <a:pt x="196" y="9"/>
                  </a:lnTo>
                  <a:lnTo>
                    <a:pt x="196" y="10"/>
                  </a:lnTo>
                  <a:lnTo>
                    <a:pt x="196" y="8"/>
                  </a:lnTo>
                  <a:lnTo>
                    <a:pt x="196" y="8"/>
                  </a:lnTo>
                  <a:lnTo>
                    <a:pt x="196" y="7"/>
                  </a:lnTo>
                  <a:lnTo>
                    <a:pt x="197" y="7"/>
                  </a:lnTo>
                  <a:lnTo>
                    <a:pt x="197" y="7"/>
                  </a:lnTo>
                  <a:lnTo>
                    <a:pt x="197" y="7"/>
                  </a:lnTo>
                  <a:lnTo>
                    <a:pt x="197" y="6"/>
                  </a:lnTo>
                  <a:lnTo>
                    <a:pt x="197" y="7"/>
                  </a:lnTo>
                  <a:lnTo>
                    <a:pt x="197" y="7"/>
                  </a:lnTo>
                  <a:lnTo>
                    <a:pt x="197" y="6"/>
                  </a:lnTo>
                  <a:lnTo>
                    <a:pt x="197" y="5"/>
                  </a:lnTo>
                  <a:lnTo>
                    <a:pt x="197" y="6"/>
                  </a:lnTo>
                  <a:lnTo>
                    <a:pt x="197" y="5"/>
                  </a:lnTo>
                  <a:lnTo>
                    <a:pt x="198" y="5"/>
                  </a:lnTo>
                  <a:lnTo>
                    <a:pt x="198" y="5"/>
                  </a:lnTo>
                  <a:lnTo>
                    <a:pt x="198" y="5"/>
                  </a:lnTo>
                  <a:lnTo>
                    <a:pt x="198" y="4"/>
                  </a:lnTo>
                  <a:lnTo>
                    <a:pt x="198" y="5"/>
                  </a:lnTo>
                  <a:lnTo>
                    <a:pt x="198" y="7"/>
                  </a:lnTo>
                  <a:lnTo>
                    <a:pt x="198" y="5"/>
                  </a:lnTo>
                  <a:lnTo>
                    <a:pt x="198" y="4"/>
                  </a:lnTo>
                  <a:lnTo>
                    <a:pt x="198" y="4"/>
                  </a:lnTo>
                  <a:lnTo>
                    <a:pt x="198" y="4"/>
                  </a:lnTo>
                  <a:lnTo>
                    <a:pt x="199" y="4"/>
                  </a:lnTo>
                  <a:lnTo>
                    <a:pt x="199" y="4"/>
                  </a:lnTo>
                  <a:lnTo>
                    <a:pt x="199" y="4"/>
                  </a:lnTo>
                  <a:lnTo>
                    <a:pt x="199" y="6"/>
                  </a:lnTo>
                  <a:lnTo>
                    <a:pt x="199" y="4"/>
                  </a:lnTo>
                  <a:lnTo>
                    <a:pt x="199" y="4"/>
                  </a:lnTo>
                  <a:lnTo>
                    <a:pt x="199" y="6"/>
                  </a:lnTo>
                  <a:lnTo>
                    <a:pt x="199" y="4"/>
                  </a:lnTo>
                  <a:lnTo>
                    <a:pt x="199" y="4"/>
                  </a:lnTo>
                  <a:lnTo>
                    <a:pt x="199" y="4"/>
                  </a:lnTo>
                  <a:lnTo>
                    <a:pt x="200" y="4"/>
                  </a:lnTo>
                  <a:lnTo>
                    <a:pt x="200" y="4"/>
                  </a:lnTo>
                  <a:lnTo>
                    <a:pt x="200" y="3"/>
                  </a:lnTo>
                  <a:lnTo>
                    <a:pt x="200" y="4"/>
                  </a:lnTo>
                  <a:lnTo>
                    <a:pt x="200" y="4"/>
                  </a:lnTo>
                  <a:lnTo>
                    <a:pt x="200" y="4"/>
                  </a:lnTo>
                  <a:lnTo>
                    <a:pt x="200" y="4"/>
                  </a:lnTo>
                  <a:lnTo>
                    <a:pt x="200" y="4"/>
                  </a:lnTo>
                  <a:lnTo>
                    <a:pt x="200" y="4"/>
                  </a:lnTo>
                  <a:lnTo>
                    <a:pt x="200" y="4"/>
                  </a:lnTo>
                  <a:lnTo>
                    <a:pt x="200" y="4"/>
                  </a:lnTo>
                  <a:lnTo>
                    <a:pt x="201" y="4"/>
                  </a:lnTo>
                  <a:lnTo>
                    <a:pt x="201" y="4"/>
                  </a:lnTo>
                  <a:lnTo>
                    <a:pt x="201" y="4"/>
                  </a:lnTo>
                  <a:lnTo>
                    <a:pt x="201" y="0"/>
                  </a:lnTo>
                  <a:lnTo>
                    <a:pt x="201" y="4"/>
                  </a:lnTo>
                  <a:lnTo>
                    <a:pt x="201" y="4"/>
                  </a:lnTo>
                  <a:lnTo>
                    <a:pt x="201" y="4"/>
                  </a:lnTo>
                  <a:lnTo>
                    <a:pt x="201" y="4"/>
                  </a:lnTo>
                  <a:lnTo>
                    <a:pt x="201" y="4"/>
                  </a:lnTo>
                  <a:lnTo>
                    <a:pt x="201" y="4"/>
                  </a:lnTo>
                  <a:lnTo>
                    <a:pt x="202" y="4"/>
                  </a:lnTo>
                  <a:lnTo>
                    <a:pt x="202" y="6"/>
                  </a:lnTo>
                  <a:lnTo>
                    <a:pt x="202" y="4"/>
                  </a:lnTo>
                  <a:lnTo>
                    <a:pt x="202" y="4"/>
                  </a:lnTo>
                  <a:lnTo>
                    <a:pt x="202" y="4"/>
                  </a:lnTo>
                  <a:lnTo>
                    <a:pt x="202" y="5"/>
                  </a:lnTo>
                  <a:lnTo>
                    <a:pt x="202" y="4"/>
                  </a:lnTo>
                  <a:lnTo>
                    <a:pt x="202" y="5"/>
                  </a:lnTo>
                  <a:lnTo>
                    <a:pt x="202" y="4"/>
                  </a:lnTo>
                  <a:lnTo>
                    <a:pt x="202" y="5"/>
                  </a:lnTo>
                  <a:lnTo>
                    <a:pt x="203" y="5"/>
                  </a:lnTo>
                  <a:lnTo>
                    <a:pt x="203" y="5"/>
                  </a:lnTo>
                  <a:lnTo>
                    <a:pt x="203" y="5"/>
                  </a:lnTo>
                  <a:lnTo>
                    <a:pt x="203" y="5"/>
                  </a:lnTo>
                  <a:lnTo>
                    <a:pt x="203" y="5"/>
                  </a:lnTo>
                  <a:lnTo>
                    <a:pt x="203" y="5"/>
                  </a:lnTo>
                  <a:lnTo>
                    <a:pt x="203" y="7"/>
                  </a:lnTo>
                  <a:lnTo>
                    <a:pt x="203" y="5"/>
                  </a:lnTo>
                  <a:lnTo>
                    <a:pt x="203" y="5"/>
                  </a:lnTo>
                  <a:lnTo>
                    <a:pt x="203" y="5"/>
                  </a:lnTo>
                  <a:lnTo>
                    <a:pt x="204" y="5"/>
                  </a:lnTo>
                  <a:lnTo>
                    <a:pt x="204" y="5"/>
                  </a:lnTo>
                  <a:lnTo>
                    <a:pt x="204" y="5"/>
                  </a:lnTo>
                  <a:lnTo>
                    <a:pt x="204" y="5"/>
                  </a:lnTo>
                  <a:lnTo>
                    <a:pt x="204" y="5"/>
                  </a:lnTo>
                  <a:lnTo>
                    <a:pt x="204" y="5"/>
                  </a:lnTo>
                  <a:lnTo>
                    <a:pt x="204" y="5"/>
                  </a:lnTo>
                  <a:lnTo>
                    <a:pt x="204" y="5"/>
                  </a:lnTo>
                  <a:lnTo>
                    <a:pt x="204" y="5"/>
                  </a:lnTo>
                  <a:lnTo>
                    <a:pt x="204" y="6"/>
                  </a:lnTo>
                  <a:lnTo>
                    <a:pt x="205" y="7"/>
                  </a:lnTo>
                  <a:lnTo>
                    <a:pt x="205" y="6"/>
                  </a:lnTo>
                  <a:lnTo>
                    <a:pt x="205" y="7"/>
                  </a:lnTo>
                  <a:lnTo>
                    <a:pt x="205" y="6"/>
                  </a:lnTo>
                  <a:lnTo>
                    <a:pt x="205" y="7"/>
                  </a:lnTo>
                  <a:lnTo>
                    <a:pt x="205" y="7"/>
                  </a:lnTo>
                  <a:lnTo>
                    <a:pt x="205" y="7"/>
                  </a:lnTo>
                  <a:lnTo>
                    <a:pt x="205" y="8"/>
                  </a:lnTo>
                  <a:lnTo>
                    <a:pt x="205" y="9"/>
                  </a:lnTo>
                  <a:lnTo>
                    <a:pt x="205" y="9"/>
                  </a:lnTo>
                  <a:lnTo>
                    <a:pt x="206" y="8"/>
                  </a:lnTo>
                  <a:lnTo>
                    <a:pt x="206" y="8"/>
                  </a:lnTo>
                  <a:lnTo>
                    <a:pt x="206" y="7"/>
                  </a:lnTo>
                  <a:lnTo>
                    <a:pt x="206" y="8"/>
                  </a:lnTo>
                  <a:lnTo>
                    <a:pt x="206" y="8"/>
                  </a:lnTo>
                  <a:lnTo>
                    <a:pt x="206" y="9"/>
                  </a:lnTo>
                  <a:lnTo>
                    <a:pt x="206" y="8"/>
                  </a:lnTo>
                  <a:lnTo>
                    <a:pt x="206" y="8"/>
                  </a:lnTo>
                  <a:lnTo>
                    <a:pt x="206" y="10"/>
                  </a:lnTo>
                  <a:lnTo>
                    <a:pt x="206" y="8"/>
                  </a:lnTo>
                  <a:lnTo>
                    <a:pt x="206" y="8"/>
                  </a:lnTo>
                  <a:lnTo>
                    <a:pt x="207" y="8"/>
                  </a:lnTo>
                  <a:lnTo>
                    <a:pt x="207" y="9"/>
                  </a:lnTo>
                  <a:lnTo>
                    <a:pt x="207" y="9"/>
                  </a:lnTo>
                  <a:lnTo>
                    <a:pt x="207" y="9"/>
                  </a:lnTo>
                  <a:lnTo>
                    <a:pt x="207" y="8"/>
                  </a:lnTo>
                  <a:lnTo>
                    <a:pt x="207" y="10"/>
                  </a:lnTo>
                  <a:lnTo>
                    <a:pt x="207" y="9"/>
                  </a:lnTo>
                  <a:lnTo>
                    <a:pt x="207" y="9"/>
                  </a:lnTo>
                  <a:lnTo>
                    <a:pt x="207" y="9"/>
                  </a:lnTo>
                  <a:lnTo>
                    <a:pt x="207" y="9"/>
                  </a:lnTo>
                  <a:lnTo>
                    <a:pt x="208" y="9"/>
                  </a:lnTo>
                  <a:lnTo>
                    <a:pt x="208" y="9"/>
                  </a:lnTo>
                  <a:lnTo>
                    <a:pt x="208" y="9"/>
                  </a:lnTo>
                  <a:lnTo>
                    <a:pt x="208" y="11"/>
                  </a:lnTo>
                  <a:lnTo>
                    <a:pt x="208" y="9"/>
                  </a:lnTo>
                  <a:lnTo>
                    <a:pt x="208" y="11"/>
                  </a:lnTo>
                  <a:lnTo>
                    <a:pt x="208" y="10"/>
                  </a:lnTo>
                  <a:lnTo>
                    <a:pt x="208" y="9"/>
                  </a:lnTo>
                  <a:lnTo>
                    <a:pt x="208" y="9"/>
                  </a:lnTo>
                  <a:lnTo>
                    <a:pt x="208" y="9"/>
                  </a:lnTo>
                  <a:lnTo>
                    <a:pt x="209" y="10"/>
                  </a:lnTo>
                  <a:lnTo>
                    <a:pt x="209" y="10"/>
                  </a:lnTo>
                  <a:lnTo>
                    <a:pt x="209" y="9"/>
                  </a:lnTo>
                  <a:lnTo>
                    <a:pt x="209" y="12"/>
                  </a:lnTo>
                  <a:lnTo>
                    <a:pt x="210" y="11"/>
                  </a:lnTo>
                  <a:lnTo>
                    <a:pt x="210" y="12"/>
                  </a:lnTo>
                  <a:lnTo>
                    <a:pt x="210" y="11"/>
                  </a:lnTo>
                  <a:lnTo>
                    <a:pt x="210" y="11"/>
                  </a:lnTo>
                  <a:lnTo>
                    <a:pt x="210" y="11"/>
                  </a:lnTo>
                  <a:lnTo>
                    <a:pt x="210" y="11"/>
                  </a:lnTo>
                  <a:lnTo>
                    <a:pt x="210" y="12"/>
                  </a:lnTo>
                  <a:lnTo>
                    <a:pt x="210" y="11"/>
                  </a:lnTo>
                  <a:lnTo>
                    <a:pt x="210" y="11"/>
                  </a:lnTo>
                  <a:lnTo>
                    <a:pt x="210" y="11"/>
                  </a:lnTo>
                  <a:lnTo>
                    <a:pt x="211" y="12"/>
                  </a:lnTo>
                  <a:lnTo>
                    <a:pt x="211" y="12"/>
                  </a:lnTo>
                  <a:lnTo>
                    <a:pt x="211" y="12"/>
                  </a:lnTo>
                  <a:lnTo>
                    <a:pt x="211" y="12"/>
                  </a:lnTo>
                  <a:lnTo>
                    <a:pt x="211" y="12"/>
                  </a:lnTo>
                  <a:lnTo>
                    <a:pt x="211" y="12"/>
                  </a:lnTo>
                  <a:lnTo>
                    <a:pt x="211" y="13"/>
                  </a:lnTo>
                  <a:lnTo>
                    <a:pt x="211" y="13"/>
                  </a:lnTo>
                  <a:lnTo>
                    <a:pt x="211" y="11"/>
                  </a:lnTo>
                  <a:lnTo>
                    <a:pt x="211" y="12"/>
                  </a:lnTo>
                  <a:lnTo>
                    <a:pt x="212" y="13"/>
                  </a:lnTo>
                  <a:lnTo>
                    <a:pt x="212" y="12"/>
                  </a:lnTo>
                  <a:lnTo>
                    <a:pt x="212" y="12"/>
                  </a:lnTo>
                  <a:lnTo>
                    <a:pt x="212" y="12"/>
                  </a:lnTo>
                  <a:lnTo>
                    <a:pt x="212" y="12"/>
                  </a:lnTo>
                  <a:lnTo>
                    <a:pt x="212" y="12"/>
                  </a:lnTo>
                  <a:lnTo>
                    <a:pt x="212" y="12"/>
                  </a:lnTo>
                  <a:lnTo>
                    <a:pt x="212" y="13"/>
                  </a:lnTo>
                  <a:lnTo>
                    <a:pt x="212" y="12"/>
                  </a:lnTo>
                  <a:lnTo>
                    <a:pt x="212" y="12"/>
                  </a:lnTo>
                  <a:lnTo>
                    <a:pt x="213" y="12"/>
                  </a:lnTo>
                  <a:lnTo>
                    <a:pt x="213" y="13"/>
                  </a:lnTo>
                  <a:lnTo>
                    <a:pt x="213" y="13"/>
                  </a:lnTo>
                  <a:lnTo>
                    <a:pt x="213" y="14"/>
                  </a:lnTo>
                  <a:lnTo>
                    <a:pt x="213" y="13"/>
                  </a:lnTo>
                  <a:lnTo>
                    <a:pt x="213" y="13"/>
                  </a:lnTo>
                  <a:lnTo>
                    <a:pt x="213" y="13"/>
                  </a:lnTo>
                  <a:lnTo>
                    <a:pt x="213" y="13"/>
                  </a:lnTo>
                  <a:lnTo>
                    <a:pt x="213" y="13"/>
                  </a:lnTo>
                  <a:lnTo>
                    <a:pt x="213" y="13"/>
                  </a:lnTo>
                  <a:lnTo>
                    <a:pt x="213" y="13"/>
                  </a:lnTo>
                  <a:lnTo>
                    <a:pt x="214" y="13"/>
                  </a:lnTo>
                  <a:lnTo>
                    <a:pt x="214" y="13"/>
                  </a:lnTo>
                  <a:lnTo>
                    <a:pt x="214" y="13"/>
                  </a:lnTo>
                  <a:lnTo>
                    <a:pt x="214" y="13"/>
                  </a:lnTo>
                  <a:lnTo>
                    <a:pt x="214" y="16"/>
                  </a:lnTo>
                  <a:lnTo>
                    <a:pt x="214" y="13"/>
                  </a:lnTo>
                  <a:lnTo>
                    <a:pt x="214" y="14"/>
                  </a:lnTo>
                  <a:lnTo>
                    <a:pt x="214" y="14"/>
                  </a:lnTo>
                  <a:lnTo>
                    <a:pt x="214" y="14"/>
                  </a:lnTo>
                  <a:lnTo>
                    <a:pt x="214" y="14"/>
                  </a:lnTo>
                  <a:lnTo>
                    <a:pt x="215" y="14"/>
                  </a:lnTo>
                  <a:lnTo>
                    <a:pt x="215" y="15"/>
                  </a:lnTo>
                  <a:lnTo>
                    <a:pt x="215" y="14"/>
                  </a:lnTo>
                  <a:lnTo>
                    <a:pt x="215" y="14"/>
                  </a:lnTo>
                  <a:lnTo>
                    <a:pt x="215" y="16"/>
                  </a:lnTo>
                  <a:lnTo>
                    <a:pt x="215" y="14"/>
                  </a:lnTo>
                  <a:lnTo>
                    <a:pt x="215" y="15"/>
                  </a:lnTo>
                  <a:lnTo>
                    <a:pt x="215" y="15"/>
                  </a:lnTo>
                  <a:lnTo>
                    <a:pt x="215" y="15"/>
                  </a:lnTo>
                  <a:lnTo>
                    <a:pt x="215" y="14"/>
                  </a:lnTo>
                  <a:lnTo>
                    <a:pt x="216" y="15"/>
                  </a:lnTo>
                  <a:lnTo>
                    <a:pt x="216" y="15"/>
                  </a:lnTo>
                  <a:lnTo>
                    <a:pt x="216" y="15"/>
                  </a:lnTo>
                  <a:lnTo>
                    <a:pt x="216" y="15"/>
                  </a:lnTo>
                  <a:lnTo>
                    <a:pt x="216" y="15"/>
                  </a:lnTo>
                  <a:lnTo>
                    <a:pt x="216" y="15"/>
                  </a:lnTo>
                  <a:lnTo>
                    <a:pt x="216" y="15"/>
                  </a:lnTo>
                  <a:lnTo>
                    <a:pt x="216" y="15"/>
                  </a:lnTo>
                  <a:lnTo>
                    <a:pt x="216" y="16"/>
                  </a:lnTo>
                  <a:lnTo>
                    <a:pt x="216" y="15"/>
                  </a:lnTo>
                  <a:lnTo>
                    <a:pt x="217" y="17"/>
                  </a:lnTo>
                  <a:lnTo>
                    <a:pt x="217" y="15"/>
                  </a:lnTo>
                  <a:lnTo>
                    <a:pt x="217" y="15"/>
                  </a:lnTo>
                  <a:lnTo>
                    <a:pt x="217" y="16"/>
                  </a:lnTo>
                  <a:lnTo>
                    <a:pt x="217" y="15"/>
                  </a:lnTo>
                  <a:lnTo>
                    <a:pt x="217" y="15"/>
                  </a:lnTo>
                  <a:lnTo>
                    <a:pt x="217" y="15"/>
                  </a:lnTo>
                  <a:lnTo>
                    <a:pt x="217" y="16"/>
                  </a:lnTo>
                  <a:lnTo>
                    <a:pt x="217" y="16"/>
                  </a:lnTo>
                  <a:lnTo>
                    <a:pt x="217" y="16"/>
                  </a:lnTo>
                  <a:lnTo>
                    <a:pt x="218" y="16"/>
                  </a:lnTo>
                  <a:lnTo>
                    <a:pt x="218" y="16"/>
                  </a:lnTo>
                  <a:lnTo>
                    <a:pt x="218" y="16"/>
                  </a:lnTo>
                  <a:lnTo>
                    <a:pt x="218" y="18"/>
                  </a:lnTo>
                  <a:lnTo>
                    <a:pt x="218" y="18"/>
                  </a:lnTo>
                  <a:lnTo>
                    <a:pt x="218" y="16"/>
                  </a:lnTo>
                  <a:lnTo>
                    <a:pt x="218" y="16"/>
                  </a:lnTo>
                  <a:lnTo>
                    <a:pt x="218" y="16"/>
                  </a:lnTo>
                  <a:lnTo>
                    <a:pt x="218" y="16"/>
                  </a:lnTo>
                  <a:lnTo>
                    <a:pt x="218" y="16"/>
                  </a:lnTo>
                  <a:lnTo>
                    <a:pt x="218" y="16"/>
                  </a:lnTo>
                  <a:lnTo>
                    <a:pt x="219" y="16"/>
                  </a:lnTo>
                  <a:lnTo>
                    <a:pt x="219" y="18"/>
                  </a:lnTo>
                  <a:lnTo>
                    <a:pt x="219" y="19"/>
                  </a:lnTo>
                  <a:lnTo>
                    <a:pt x="219" y="16"/>
                  </a:lnTo>
                  <a:lnTo>
                    <a:pt x="219" y="16"/>
                  </a:lnTo>
                  <a:lnTo>
                    <a:pt x="219" y="17"/>
                  </a:lnTo>
                  <a:lnTo>
                    <a:pt x="219" y="19"/>
                  </a:lnTo>
                  <a:lnTo>
                    <a:pt x="219" y="19"/>
                  </a:lnTo>
                  <a:lnTo>
                    <a:pt x="219" y="17"/>
                  </a:lnTo>
                  <a:lnTo>
                    <a:pt x="219" y="16"/>
                  </a:lnTo>
                  <a:lnTo>
                    <a:pt x="220" y="17"/>
                  </a:lnTo>
                  <a:lnTo>
                    <a:pt x="220" y="17"/>
                  </a:lnTo>
                  <a:lnTo>
                    <a:pt x="220" y="17"/>
                  </a:lnTo>
                  <a:lnTo>
                    <a:pt x="220" y="17"/>
                  </a:lnTo>
                  <a:lnTo>
                    <a:pt x="220" y="18"/>
                  </a:lnTo>
                  <a:lnTo>
                    <a:pt x="220" y="18"/>
                  </a:lnTo>
                  <a:lnTo>
                    <a:pt x="220" y="18"/>
                  </a:lnTo>
                  <a:lnTo>
                    <a:pt x="220" y="19"/>
                  </a:lnTo>
                  <a:lnTo>
                    <a:pt x="220" y="18"/>
                  </a:lnTo>
                  <a:lnTo>
                    <a:pt x="220" y="20"/>
                  </a:lnTo>
                  <a:lnTo>
                    <a:pt x="221" y="18"/>
                  </a:lnTo>
                  <a:lnTo>
                    <a:pt x="221" y="18"/>
                  </a:lnTo>
                  <a:lnTo>
                    <a:pt x="221" y="18"/>
                  </a:lnTo>
                  <a:lnTo>
                    <a:pt x="221" y="20"/>
                  </a:lnTo>
                  <a:lnTo>
                    <a:pt x="221" y="18"/>
                  </a:lnTo>
                  <a:lnTo>
                    <a:pt x="221" y="19"/>
                  </a:lnTo>
                  <a:lnTo>
                    <a:pt x="221" y="18"/>
                  </a:lnTo>
                  <a:lnTo>
                    <a:pt x="221" y="19"/>
                  </a:lnTo>
                  <a:lnTo>
                    <a:pt x="221" y="18"/>
                  </a:lnTo>
                  <a:lnTo>
                    <a:pt x="221" y="19"/>
                  </a:lnTo>
                  <a:lnTo>
                    <a:pt x="222" y="19"/>
                  </a:lnTo>
                  <a:lnTo>
                    <a:pt x="222" y="20"/>
                  </a:lnTo>
                  <a:lnTo>
                    <a:pt x="222" y="19"/>
                  </a:lnTo>
                  <a:lnTo>
                    <a:pt x="222" y="19"/>
                  </a:lnTo>
                  <a:lnTo>
                    <a:pt x="222" y="19"/>
                  </a:lnTo>
                  <a:lnTo>
                    <a:pt x="222" y="19"/>
                  </a:lnTo>
                  <a:lnTo>
                    <a:pt x="222" y="19"/>
                  </a:lnTo>
                  <a:lnTo>
                    <a:pt x="222" y="19"/>
                  </a:lnTo>
                  <a:lnTo>
                    <a:pt x="222" y="19"/>
                  </a:lnTo>
                  <a:lnTo>
                    <a:pt x="222" y="19"/>
                  </a:lnTo>
                  <a:lnTo>
                    <a:pt x="223" y="19"/>
                  </a:lnTo>
                  <a:lnTo>
                    <a:pt x="223" y="19"/>
                  </a:lnTo>
                  <a:lnTo>
                    <a:pt x="223" y="19"/>
                  </a:lnTo>
                  <a:lnTo>
                    <a:pt x="223" y="19"/>
                  </a:lnTo>
                  <a:lnTo>
                    <a:pt x="223" y="19"/>
                  </a:lnTo>
                  <a:lnTo>
                    <a:pt x="223" y="19"/>
                  </a:lnTo>
                  <a:lnTo>
                    <a:pt x="223" y="19"/>
                  </a:lnTo>
                  <a:lnTo>
                    <a:pt x="223" y="19"/>
                  </a:lnTo>
                  <a:lnTo>
                    <a:pt x="223" y="20"/>
                  </a:lnTo>
                  <a:lnTo>
                    <a:pt x="223" y="20"/>
                  </a:lnTo>
                  <a:lnTo>
                    <a:pt x="224" y="19"/>
                  </a:lnTo>
                  <a:lnTo>
                    <a:pt x="224" y="19"/>
                  </a:lnTo>
                  <a:lnTo>
                    <a:pt x="224" y="21"/>
                  </a:lnTo>
                  <a:lnTo>
                    <a:pt x="224" y="19"/>
                  </a:lnTo>
                  <a:lnTo>
                    <a:pt x="224" y="19"/>
                  </a:lnTo>
                  <a:lnTo>
                    <a:pt x="224" y="20"/>
                  </a:lnTo>
                  <a:lnTo>
                    <a:pt x="224" y="21"/>
                  </a:lnTo>
                  <a:lnTo>
                    <a:pt x="224" y="20"/>
                  </a:lnTo>
                  <a:lnTo>
                    <a:pt x="224" y="20"/>
                  </a:lnTo>
                  <a:lnTo>
                    <a:pt x="224" y="20"/>
                  </a:lnTo>
                  <a:lnTo>
                    <a:pt x="225" y="20"/>
                  </a:lnTo>
                  <a:lnTo>
                    <a:pt x="225" y="20"/>
                  </a:lnTo>
                  <a:lnTo>
                    <a:pt x="225" y="21"/>
                  </a:lnTo>
                  <a:lnTo>
                    <a:pt x="225" y="20"/>
                  </a:lnTo>
                  <a:lnTo>
                    <a:pt x="225" y="20"/>
                  </a:lnTo>
                  <a:lnTo>
                    <a:pt x="225" y="22"/>
                  </a:lnTo>
                  <a:lnTo>
                    <a:pt x="225" y="20"/>
                  </a:lnTo>
                  <a:lnTo>
                    <a:pt x="225" y="20"/>
                  </a:lnTo>
                  <a:lnTo>
                    <a:pt x="225" y="20"/>
                  </a:lnTo>
                  <a:lnTo>
                    <a:pt x="225" y="20"/>
                  </a:lnTo>
                  <a:lnTo>
                    <a:pt x="225" y="22"/>
                  </a:lnTo>
                  <a:lnTo>
                    <a:pt x="226" y="21"/>
                  </a:lnTo>
                  <a:lnTo>
                    <a:pt x="226" y="22"/>
                  </a:lnTo>
                  <a:lnTo>
                    <a:pt x="226" y="20"/>
                  </a:lnTo>
                  <a:lnTo>
                    <a:pt x="226" y="21"/>
                  </a:lnTo>
                  <a:lnTo>
                    <a:pt x="226" y="21"/>
                  </a:lnTo>
                  <a:lnTo>
                    <a:pt x="226" y="21"/>
                  </a:lnTo>
                  <a:lnTo>
                    <a:pt x="226" y="21"/>
                  </a:lnTo>
                  <a:lnTo>
                    <a:pt x="226" y="21"/>
                  </a:lnTo>
                  <a:lnTo>
                    <a:pt x="226" y="21"/>
                  </a:lnTo>
                  <a:lnTo>
                    <a:pt x="226" y="20"/>
                  </a:lnTo>
                  <a:lnTo>
                    <a:pt x="227" y="22"/>
                  </a:lnTo>
                  <a:lnTo>
                    <a:pt x="227" y="22"/>
                  </a:lnTo>
                  <a:lnTo>
                    <a:pt x="227" y="21"/>
                  </a:lnTo>
                  <a:lnTo>
                    <a:pt x="227" y="21"/>
                  </a:lnTo>
                  <a:lnTo>
                    <a:pt x="227" y="21"/>
                  </a:lnTo>
                  <a:lnTo>
                    <a:pt x="227" y="21"/>
                  </a:lnTo>
                  <a:lnTo>
                    <a:pt x="227" y="21"/>
                  </a:lnTo>
                  <a:lnTo>
                    <a:pt x="227" y="22"/>
                  </a:lnTo>
                  <a:lnTo>
                    <a:pt x="227" y="21"/>
                  </a:lnTo>
                  <a:lnTo>
                    <a:pt x="227" y="22"/>
                  </a:lnTo>
                  <a:lnTo>
                    <a:pt x="228" y="21"/>
                  </a:lnTo>
                  <a:lnTo>
                    <a:pt x="228" y="22"/>
                  </a:lnTo>
                  <a:lnTo>
                    <a:pt x="228" y="23"/>
                  </a:lnTo>
                  <a:lnTo>
                    <a:pt x="228" y="21"/>
                  </a:lnTo>
                  <a:lnTo>
                    <a:pt x="228" y="21"/>
                  </a:lnTo>
                  <a:lnTo>
                    <a:pt x="228" y="22"/>
                  </a:lnTo>
                  <a:lnTo>
                    <a:pt x="228" y="22"/>
                  </a:lnTo>
                  <a:lnTo>
                    <a:pt x="228" y="22"/>
                  </a:lnTo>
                  <a:lnTo>
                    <a:pt x="228" y="22"/>
                  </a:lnTo>
                  <a:lnTo>
                    <a:pt x="228" y="22"/>
                  </a:lnTo>
                  <a:lnTo>
                    <a:pt x="229" y="21"/>
                  </a:lnTo>
                  <a:lnTo>
                    <a:pt x="229" y="22"/>
                  </a:lnTo>
                  <a:lnTo>
                    <a:pt x="229" y="22"/>
                  </a:lnTo>
                  <a:lnTo>
                    <a:pt x="229" y="22"/>
                  </a:lnTo>
                  <a:lnTo>
                    <a:pt x="229" y="23"/>
                  </a:lnTo>
                  <a:lnTo>
                    <a:pt x="229" y="22"/>
                  </a:lnTo>
                  <a:lnTo>
                    <a:pt x="229" y="22"/>
                  </a:lnTo>
                  <a:lnTo>
                    <a:pt x="229" y="24"/>
                  </a:lnTo>
                  <a:lnTo>
                    <a:pt x="229" y="22"/>
                  </a:lnTo>
                  <a:lnTo>
                    <a:pt x="229" y="22"/>
                  </a:lnTo>
                  <a:lnTo>
                    <a:pt x="230" y="22"/>
                  </a:lnTo>
                  <a:lnTo>
                    <a:pt x="230" y="24"/>
                  </a:lnTo>
                  <a:lnTo>
                    <a:pt x="230" y="24"/>
                  </a:lnTo>
                  <a:lnTo>
                    <a:pt x="230" y="23"/>
                  </a:lnTo>
                  <a:lnTo>
                    <a:pt x="230" y="22"/>
                  </a:lnTo>
                  <a:lnTo>
                    <a:pt x="230" y="22"/>
                  </a:lnTo>
                  <a:lnTo>
                    <a:pt x="230" y="22"/>
                  </a:lnTo>
                  <a:lnTo>
                    <a:pt x="230" y="22"/>
                  </a:lnTo>
                  <a:lnTo>
                    <a:pt x="230" y="22"/>
                  </a:lnTo>
                  <a:lnTo>
                    <a:pt x="231" y="24"/>
                  </a:lnTo>
                  <a:lnTo>
                    <a:pt x="231" y="22"/>
                  </a:lnTo>
                  <a:lnTo>
                    <a:pt x="231" y="22"/>
                  </a:lnTo>
                  <a:lnTo>
                    <a:pt x="231" y="23"/>
                  </a:lnTo>
                  <a:lnTo>
                    <a:pt x="231" y="23"/>
                  </a:lnTo>
                  <a:lnTo>
                    <a:pt x="231" y="24"/>
                  </a:lnTo>
                  <a:lnTo>
                    <a:pt x="231" y="23"/>
                  </a:lnTo>
                  <a:lnTo>
                    <a:pt x="231" y="23"/>
                  </a:lnTo>
                  <a:lnTo>
                    <a:pt x="231" y="23"/>
                  </a:lnTo>
                  <a:lnTo>
                    <a:pt x="231" y="23"/>
                  </a:lnTo>
                  <a:lnTo>
                    <a:pt x="231" y="23"/>
                  </a:lnTo>
                  <a:lnTo>
                    <a:pt x="232" y="23"/>
                  </a:lnTo>
                  <a:lnTo>
                    <a:pt x="232" y="22"/>
                  </a:lnTo>
                  <a:lnTo>
                    <a:pt x="232" y="22"/>
                  </a:lnTo>
                  <a:lnTo>
                    <a:pt x="232" y="24"/>
                  </a:lnTo>
                  <a:lnTo>
                    <a:pt x="232" y="24"/>
                  </a:lnTo>
                  <a:lnTo>
                    <a:pt x="232" y="23"/>
                  </a:lnTo>
                  <a:lnTo>
                    <a:pt x="232" y="23"/>
                  </a:lnTo>
                  <a:lnTo>
                    <a:pt x="232" y="24"/>
                  </a:lnTo>
                  <a:lnTo>
                    <a:pt x="232" y="23"/>
                  </a:lnTo>
                  <a:lnTo>
                    <a:pt x="232" y="23"/>
                  </a:lnTo>
                  <a:lnTo>
                    <a:pt x="233" y="24"/>
                  </a:lnTo>
                  <a:lnTo>
                    <a:pt x="233" y="23"/>
                  </a:lnTo>
                  <a:lnTo>
                    <a:pt x="233" y="23"/>
                  </a:lnTo>
                  <a:lnTo>
                    <a:pt x="233" y="23"/>
                  </a:lnTo>
                  <a:lnTo>
                    <a:pt x="233" y="25"/>
                  </a:lnTo>
                  <a:lnTo>
                    <a:pt x="233" y="23"/>
                  </a:lnTo>
                  <a:lnTo>
                    <a:pt x="233" y="23"/>
                  </a:lnTo>
                  <a:lnTo>
                    <a:pt x="233" y="23"/>
                  </a:lnTo>
                  <a:lnTo>
                    <a:pt x="233" y="23"/>
                  </a:lnTo>
                  <a:lnTo>
                    <a:pt x="233" y="24"/>
                  </a:lnTo>
                  <a:lnTo>
                    <a:pt x="234" y="26"/>
                  </a:lnTo>
                  <a:lnTo>
                    <a:pt x="234" y="24"/>
                  </a:lnTo>
                  <a:lnTo>
                    <a:pt x="234" y="26"/>
                  </a:lnTo>
                  <a:lnTo>
                    <a:pt x="234" y="24"/>
                  </a:lnTo>
                  <a:lnTo>
                    <a:pt x="234" y="24"/>
                  </a:lnTo>
                  <a:lnTo>
                    <a:pt x="234" y="24"/>
                  </a:lnTo>
                  <a:lnTo>
                    <a:pt x="234" y="24"/>
                  </a:lnTo>
                  <a:lnTo>
                    <a:pt x="234" y="26"/>
                  </a:lnTo>
                  <a:lnTo>
                    <a:pt x="234" y="25"/>
                  </a:lnTo>
                  <a:lnTo>
                    <a:pt x="234" y="25"/>
                  </a:lnTo>
                  <a:lnTo>
                    <a:pt x="235" y="25"/>
                  </a:lnTo>
                  <a:lnTo>
                    <a:pt x="235" y="27"/>
                  </a:lnTo>
                  <a:lnTo>
                    <a:pt x="235" y="25"/>
                  </a:lnTo>
                  <a:lnTo>
                    <a:pt x="235" y="25"/>
                  </a:lnTo>
                  <a:lnTo>
                    <a:pt x="235" y="24"/>
                  </a:lnTo>
                  <a:lnTo>
                    <a:pt x="235" y="26"/>
                  </a:lnTo>
                  <a:lnTo>
                    <a:pt x="235" y="27"/>
                  </a:lnTo>
                  <a:lnTo>
                    <a:pt x="235" y="25"/>
                  </a:lnTo>
                  <a:lnTo>
                    <a:pt x="235" y="24"/>
                  </a:lnTo>
                  <a:lnTo>
                    <a:pt x="235" y="24"/>
                  </a:lnTo>
                  <a:lnTo>
                    <a:pt x="236" y="25"/>
                  </a:lnTo>
                  <a:lnTo>
                    <a:pt x="236" y="24"/>
                  </a:lnTo>
                  <a:lnTo>
                    <a:pt x="236" y="24"/>
                  </a:lnTo>
                  <a:lnTo>
                    <a:pt x="236" y="24"/>
                  </a:lnTo>
                  <a:lnTo>
                    <a:pt x="236" y="24"/>
                  </a:lnTo>
                  <a:lnTo>
                    <a:pt x="236" y="24"/>
                  </a:lnTo>
                  <a:lnTo>
                    <a:pt x="236" y="24"/>
                  </a:lnTo>
                  <a:lnTo>
                    <a:pt x="236" y="24"/>
                  </a:lnTo>
                  <a:lnTo>
                    <a:pt x="236" y="24"/>
                  </a:lnTo>
                  <a:lnTo>
                    <a:pt x="236" y="24"/>
                  </a:lnTo>
                  <a:lnTo>
                    <a:pt x="237" y="25"/>
                  </a:lnTo>
                  <a:lnTo>
                    <a:pt x="237" y="25"/>
                  </a:lnTo>
                  <a:lnTo>
                    <a:pt x="237" y="24"/>
                  </a:lnTo>
                  <a:lnTo>
                    <a:pt x="237" y="25"/>
                  </a:lnTo>
                  <a:lnTo>
                    <a:pt x="237" y="25"/>
                  </a:lnTo>
                  <a:lnTo>
                    <a:pt x="237" y="25"/>
                  </a:lnTo>
                  <a:lnTo>
                    <a:pt x="237" y="25"/>
                  </a:lnTo>
                  <a:lnTo>
                    <a:pt x="237" y="25"/>
                  </a:lnTo>
                  <a:lnTo>
                    <a:pt x="237" y="25"/>
                  </a:lnTo>
                  <a:lnTo>
                    <a:pt x="237" y="25"/>
                  </a:lnTo>
                  <a:lnTo>
                    <a:pt x="238" y="26"/>
                  </a:lnTo>
                  <a:lnTo>
                    <a:pt x="238" y="26"/>
                  </a:lnTo>
                  <a:lnTo>
                    <a:pt x="238" y="26"/>
                  </a:lnTo>
                  <a:lnTo>
                    <a:pt x="238" y="26"/>
                  </a:lnTo>
                  <a:lnTo>
                    <a:pt x="238" y="26"/>
                  </a:lnTo>
                  <a:lnTo>
                    <a:pt x="238" y="27"/>
                  </a:lnTo>
                  <a:lnTo>
                    <a:pt x="238" y="26"/>
                  </a:lnTo>
                  <a:lnTo>
                    <a:pt x="238" y="26"/>
                  </a:lnTo>
                  <a:lnTo>
                    <a:pt x="238" y="26"/>
                  </a:lnTo>
                  <a:lnTo>
                    <a:pt x="238" y="26"/>
                  </a:lnTo>
                  <a:lnTo>
                    <a:pt x="239" y="26"/>
                  </a:lnTo>
                  <a:lnTo>
                    <a:pt x="239" y="26"/>
                  </a:lnTo>
                  <a:lnTo>
                    <a:pt x="239" y="26"/>
                  </a:lnTo>
                  <a:lnTo>
                    <a:pt x="239" y="26"/>
                  </a:lnTo>
                  <a:lnTo>
                    <a:pt x="239" y="26"/>
                  </a:lnTo>
                  <a:lnTo>
                    <a:pt x="239" y="26"/>
                  </a:lnTo>
                  <a:lnTo>
                    <a:pt x="239" y="26"/>
                  </a:lnTo>
                  <a:lnTo>
                    <a:pt x="239" y="26"/>
                  </a:lnTo>
                  <a:lnTo>
                    <a:pt x="239" y="26"/>
                  </a:lnTo>
                  <a:lnTo>
                    <a:pt x="239" y="26"/>
                  </a:lnTo>
                  <a:lnTo>
                    <a:pt x="240" y="26"/>
                  </a:lnTo>
                  <a:lnTo>
                    <a:pt x="240" y="26"/>
                  </a:lnTo>
                  <a:lnTo>
                    <a:pt x="240" y="26"/>
                  </a:lnTo>
                  <a:lnTo>
                    <a:pt x="240" y="26"/>
                  </a:lnTo>
                  <a:lnTo>
                    <a:pt x="240" y="26"/>
                  </a:lnTo>
                  <a:lnTo>
                    <a:pt x="240" y="26"/>
                  </a:lnTo>
                  <a:lnTo>
                    <a:pt x="240" y="26"/>
                  </a:lnTo>
                  <a:lnTo>
                    <a:pt x="240" y="26"/>
                  </a:lnTo>
                  <a:lnTo>
                    <a:pt x="240" y="26"/>
                  </a:lnTo>
                  <a:lnTo>
                    <a:pt x="240" y="28"/>
                  </a:lnTo>
                  <a:lnTo>
                    <a:pt x="241" y="25"/>
                  </a:lnTo>
                  <a:lnTo>
                    <a:pt x="241" y="26"/>
                  </a:lnTo>
                  <a:lnTo>
                    <a:pt x="241" y="26"/>
                  </a:lnTo>
                  <a:lnTo>
                    <a:pt x="241" y="26"/>
                  </a:lnTo>
                  <a:lnTo>
                    <a:pt x="241" y="28"/>
                  </a:lnTo>
                  <a:lnTo>
                    <a:pt x="241" y="26"/>
                  </a:lnTo>
                  <a:lnTo>
                    <a:pt x="241" y="28"/>
                  </a:lnTo>
                  <a:lnTo>
                    <a:pt x="241" y="28"/>
                  </a:lnTo>
                  <a:lnTo>
                    <a:pt x="241" y="26"/>
                  </a:lnTo>
                  <a:lnTo>
                    <a:pt x="241" y="26"/>
                  </a:lnTo>
                  <a:lnTo>
                    <a:pt x="242" y="26"/>
                  </a:lnTo>
                  <a:lnTo>
                    <a:pt x="242" y="28"/>
                  </a:lnTo>
                  <a:lnTo>
                    <a:pt x="242" y="28"/>
                  </a:lnTo>
                  <a:lnTo>
                    <a:pt x="242" y="26"/>
                  </a:lnTo>
                  <a:lnTo>
                    <a:pt x="242" y="27"/>
                  </a:lnTo>
                  <a:lnTo>
                    <a:pt x="242" y="27"/>
                  </a:lnTo>
                  <a:lnTo>
                    <a:pt x="242" y="26"/>
                  </a:lnTo>
                  <a:lnTo>
                    <a:pt x="242" y="27"/>
                  </a:lnTo>
                  <a:lnTo>
                    <a:pt x="242" y="27"/>
                  </a:lnTo>
                  <a:lnTo>
                    <a:pt x="242" y="26"/>
                  </a:lnTo>
                  <a:lnTo>
                    <a:pt x="243" y="26"/>
                  </a:lnTo>
                  <a:lnTo>
                    <a:pt x="243" y="26"/>
                  </a:lnTo>
                  <a:lnTo>
                    <a:pt x="243" y="27"/>
                  </a:lnTo>
                  <a:lnTo>
                    <a:pt x="243" y="27"/>
                  </a:lnTo>
                  <a:lnTo>
                    <a:pt x="243" y="27"/>
                  </a:lnTo>
                  <a:lnTo>
                    <a:pt x="243" y="26"/>
                  </a:lnTo>
                  <a:lnTo>
                    <a:pt x="243" y="27"/>
                  </a:lnTo>
                  <a:lnTo>
                    <a:pt x="243" y="27"/>
                  </a:lnTo>
                  <a:lnTo>
                    <a:pt x="243" y="27"/>
                  </a:lnTo>
                  <a:lnTo>
                    <a:pt x="243" y="26"/>
                  </a:lnTo>
                  <a:lnTo>
                    <a:pt x="244" y="27"/>
                  </a:lnTo>
                  <a:lnTo>
                    <a:pt x="244" y="26"/>
                  </a:lnTo>
                  <a:lnTo>
                    <a:pt x="244" y="27"/>
                  </a:lnTo>
                  <a:lnTo>
                    <a:pt x="244" y="29"/>
                  </a:lnTo>
                  <a:lnTo>
                    <a:pt x="244" y="27"/>
                  </a:lnTo>
                  <a:lnTo>
                    <a:pt x="244" y="27"/>
                  </a:lnTo>
                  <a:lnTo>
                    <a:pt x="244" y="29"/>
                  </a:lnTo>
                  <a:lnTo>
                    <a:pt x="244" y="27"/>
                  </a:lnTo>
                  <a:lnTo>
                    <a:pt x="244" y="27"/>
                  </a:lnTo>
                  <a:lnTo>
                    <a:pt x="244" y="27"/>
                  </a:lnTo>
                  <a:lnTo>
                    <a:pt x="244" y="29"/>
                  </a:lnTo>
                  <a:lnTo>
                    <a:pt x="245" y="27"/>
                  </a:lnTo>
                  <a:lnTo>
                    <a:pt x="245" y="27"/>
                  </a:lnTo>
                  <a:lnTo>
                    <a:pt x="245" y="29"/>
                  </a:lnTo>
                  <a:lnTo>
                    <a:pt x="245" y="27"/>
                  </a:lnTo>
                  <a:lnTo>
                    <a:pt x="245" y="28"/>
                  </a:lnTo>
                  <a:lnTo>
                    <a:pt x="245" y="28"/>
                  </a:lnTo>
                  <a:lnTo>
                    <a:pt x="245" y="27"/>
                  </a:lnTo>
                  <a:lnTo>
                    <a:pt x="245" y="27"/>
                  </a:lnTo>
                  <a:lnTo>
                    <a:pt x="245" y="28"/>
                  </a:lnTo>
                  <a:lnTo>
                    <a:pt x="245" y="30"/>
                  </a:lnTo>
                  <a:lnTo>
                    <a:pt x="246" y="28"/>
                  </a:lnTo>
                  <a:lnTo>
                    <a:pt x="246" y="28"/>
                  </a:lnTo>
                  <a:lnTo>
                    <a:pt x="246" y="28"/>
                  </a:lnTo>
                  <a:lnTo>
                    <a:pt x="246" y="28"/>
                  </a:lnTo>
                  <a:lnTo>
                    <a:pt x="246" y="28"/>
                  </a:lnTo>
                  <a:lnTo>
                    <a:pt x="246" y="28"/>
                  </a:lnTo>
                  <a:lnTo>
                    <a:pt x="246" y="28"/>
                  </a:lnTo>
                  <a:lnTo>
                    <a:pt x="246" y="28"/>
                  </a:lnTo>
                  <a:lnTo>
                    <a:pt x="246" y="27"/>
                  </a:lnTo>
                  <a:lnTo>
                    <a:pt x="246" y="28"/>
                  </a:lnTo>
                  <a:lnTo>
                    <a:pt x="247" y="28"/>
                  </a:lnTo>
                  <a:lnTo>
                    <a:pt x="247" y="28"/>
                  </a:lnTo>
                  <a:lnTo>
                    <a:pt x="247" y="29"/>
                  </a:lnTo>
                  <a:lnTo>
                    <a:pt x="247" y="28"/>
                  </a:lnTo>
                  <a:lnTo>
                    <a:pt x="247" y="29"/>
                  </a:lnTo>
                  <a:lnTo>
                    <a:pt x="247" y="28"/>
                  </a:lnTo>
                  <a:lnTo>
                    <a:pt x="247" y="28"/>
                  </a:lnTo>
                  <a:lnTo>
                    <a:pt x="247" y="30"/>
                  </a:lnTo>
                  <a:lnTo>
                    <a:pt x="247" y="29"/>
                  </a:lnTo>
                  <a:lnTo>
                    <a:pt x="247" y="28"/>
                  </a:lnTo>
                  <a:lnTo>
                    <a:pt x="248" y="29"/>
                  </a:lnTo>
                  <a:lnTo>
                    <a:pt x="248" y="28"/>
                  </a:lnTo>
                  <a:lnTo>
                    <a:pt x="248" y="28"/>
                  </a:lnTo>
                  <a:lnTo>
                    <a:pt x="248" y="28"/>
                  </a:lnTo>
                  <a:lnTo>
                    <a:pt x="248" y="28"/>
                  </a:lnTo>
                  <a:lnTo>
                    <a:pt x="248" y="29"/>
                  </a:lnTo>
                  <a:lnTo>
                    <a:pt x="248" y="29"/>
                  </a:lnTo>
                  <a:lnTo>
                    <a:pt x="248" y="28"/>
                  </a:lnTo>
                  <a:lnTo>
                    <a:pt x="248" y="29"/>
                  </a:lnTo>
                  <a:lnTo>
                    <a:pt x="248" y="29"/>
                  </a:lnTo>
                  <a:lnTo>
                    <a:pt x="249" y="29"/>
                  </a:lnTo>
                  <a:lnTo>
                    <a:pt x="249" y="29"/>
                  </a:lnTo>
                  <a:lnTo>
                    <a:pt x="249" y="29"/>
                  </a:lnTo>
                  <a:lnTo>
                    <a:pt x="249" y="29"/>
                  </a:lnTo>
                  <a:lnTo>
                    <a:pt x="249" y="29"/>
                  </a:lnTo>
                  <a:lnTo>
                    <a:pt x="249" y="29"/>
                  </a:lnTo>
                  <a:lnTo>
                    <a:pt x="249" y="29"/>
                  </a:lnTo>
                  <a:lnTo>
                    <a:pt x="249" y="29"/>
                  </a:lnTo>
                  <a:lnTo>
                    <a:pt x="249" y="29"/>
                  </a:lnTo>
                  <a:lnTo>
                    <a:pt x="249" y="29"/>
                  </a:lnTo>
                  <a:lnTo>
                    <a:pt x="250" y="29"/>
                  </a:lnTo>
                  <a:lnTo>
                    <a:pt x="250" y="31"/>
                  </a:lnTo>
                  <a:lnTo>
                    <a:pt x="250" y="29"/>
                  </a:lnTo>
                  <a:lnTo>
                    <a:pt x="250" y="29"/>
                  </a:lnTo>
                  <a:lnTo>
                    <a:pt x="250" y="29"/>
                  </a:lnTo>
                  <a:lnTo>
                    <a:pt x="250" y="29"/>
                  </a:lnTo>
                  <a:lnTo>
                    <a:pt x="250" y="29"/>
                  </a:lnTo>
                  <a:lnTo>
                    <a:pt x="250" y="29"/>
                  </a:lnTo>
                  <a:lnTo>
                    <a:pt x="250" y="29"/>
                  </a:lnTo>
                  <a:lnTo>
                    <a:pt x="251" y="31"/>
                  </a:lnTo>
                  <a:lnTo>
                    <a:pt x="251" y="29"/>
                  </a:lnTo>
                  <a:lnTo>
                    <a:pt x="251" y="29"/>
                  </a:lnTo>
                  <a:lnTo>
                    <a:pt x="251" y="30"/>
                  </a:lnTo>
                  <a:lnTo>
                    <a:pt x="251" y="30"/>
                  </a:lnTo>
                  <a:lnTo>
                    <a:pt x="251" y="30"/>
                  </a:lnTo>
                  <a:lnTo>
                    <a:pt x="251" y="31"/>
                  </a:lnTo>
                  <a:lnTo>
                    <a:pt x="251" y="31"/>
                  </a:lnTo>
                  <a:lnTo>
                    <a:pt x="251" y="29"/>
                  </a:lnTo>
                  <a:lnTo>
                    <a:pt x="251" y="29"/>
                  </a:lnTo>
                  <a:lnTo>
                    <a:pt x="252" y="29"/>
                  </a:lnTo>
                  <a:lnTo>
                    <a:pt x="252" y="31"/>
                  </a:lnTo>
                  <a:lnTo>
                    <a:pt x="252" y="29"/>
                  </a:lnTo>
                  <a:lnTo>
                    <a:pt x="252" y="29"/>
                  </a:lnTo>
                  <a:lnTo>
                    <a:pt x="252" y="29"/>
                  </a:lnTo>
                  <a:lnTo>
                    <a:pt x="252" y="29"/>
                  </a:lnTo>
                  <a:lnTo>
                    <a:pt x="252" y="30"/>
                  </a:lnTo>
                  <a:lnTo>
                    <a:pt x="252" y="30"/>
                  </a:lnTo>
                  <a:lnTo>
                    <a:pt x="252" y="29"/>
                  </a:lnTo>
                  <a:lnTo>
                    <a:pt x="253" y="30"/>
                  </a:lnTo>
                  <a:lnTo>
                    <a:pt x="253" y="29"/>
                  </a:lnTo>
                  <a:lnTo>
                    <a:pt x="253" y="31"/>
                  </a:lnTo>
                  <a:lnTo>
                    <a:pt x="253" y="29"/>
                  </a:lnTo>
                  <a:lnTo>
                    <a:pt x="253" y="29"/>
                  </a:lnTo>
                  <a:lnTo>
                    <a:pt x="253" y="29"/>
                  </a:lnTo>
                  <a:lnTo>
                    <a:pt x="253" y="31"/>
                  </a:lnTo>
                  <a:lnTo>
                    <a:pt x="253" y="29"/>
                  </a:lnTo>
                  <a:lnTo>
                    <a:pt x="253" y="28"/>
                  </a:lnTo>
                  <a:lnTo>
                    <a:pt x="253" y="29"/>
                  </a:lnTo>
                  <a:lnTo>
                    <a:pt x="254" y="29"/>
                  </a:lnTo>
                  <a:lnTo>
                    <a:pt x="254" y="29"/>
                  </a:lnTo>
                  <a:lnTo>
                    <a:pt x="254" y="29"/>
                  </a:lnTo>
                  <a:lnTo>
                    <a:pt x="254" y="31"/>
                  </a:lnTo>
                  <a:lnTo>
                    <a:pt x="254" y="29"/>
                  </a:lnTo>
                  <a:lnTo>
                    <a:pt x="254" y="31"/>
                  </a:lnTo>
                  <a:lnTo>
                    <a:pt x="254" y="31"/>
                  </a:lnTo>
                  <a:lnTo>
                    <a:pt x="254" y="29"/>
                  </a:lnTo>
                  <a:lnTo>
                    <a:pt x="254" y="29"/>
                  </a:lnTo>
                  <a:lnTo>
                    <a:pt x="254" y="29"/>
                  </a:lnTo>
                  <a:lnTo>
                    <a:pt x="255" y="29"/>
                  </a:lnTo>
                  <a:lnTo>
                    <a:pt x="255" y="29"/>
                  </a:lnTo>
                  <a:lnTo>
                    <a:pt x="255" y="31"/>
                  </a:lnTo>
                  <a:lnTo>
                    <a:pt x="255" y="31"/>
                  </a:lnTo>
                  <a:lnTo>
                    <a:pt x="255" y="31"/>
                  </a:lnTo>
                  <a:lnTo>
                    <a:pt x="255" y="31"/>
                  </a:lnTo>
                  <a:lnTo>
                    <a:pt x="255" y="30"/>
                  </a:lnTo>
                  <a:lnTo>
                    <a:pt x="255" y="30"/>
                  </a:lnTo>
                  <a:lnTo>
                    <a:pt x="255" y="30"/>
                  </a:lnTo>
                  <a:lnTo>
                    <a:pt x="255" y="30"/>
                  </a:lnTo>
                  <a:lnTo>
                    <a:pt x="256" y="30"/>
                  </a:lnTo>
                  <a:lnTo>
                    <a:pt x="256" y="30"/>
                  </a:lnTo>
                  <a:lnTo>
                    <a:pt x="256" y="30"/>
                  </a:lnTo>
                  <a:lnTo>
                    <a:pt x="256" y="30"/>
                  </a:lnTo>
                  <a:lnTo>
                    <a:pt x="256" y="30"/>
                  </a:lnTo>
                  <a:lnTo>
                    <a:pt x="256" y="30"/>
                  </a:lnTo>
                  <a:lnTo>
                    <a:pt x="256" y="32"/>
                  </a:lnTo>
                  <a:lnTo>
                    <a:pt x="256" y="30"/>
                  </a:lnTo>
                  <a:lnTo>
                    <a:pt x="256" y="30"/>
                  </a:lnTo>
                  <a:lnTo>
                    <a:pt x="256" y="30"/>
                  </a:lnTo>
                  <a:lnTo>
                    <a:pt x="257" y="30"/>
                  </a:lnTo>
                  <a:lnTo>
                    <a:pt x="257" y="30"/>
                  </a:lnTo>
                  <a:lnTo>
                    <a:pt x="257" y="30"/>
                  </a:lnTo>
                  <a:lnTo>
                    <a:pt x="257" y="30"/>
                  </a:lnTo>
                  <a:lnTo>
                    <a:pt x="257" y="30"/>
                  </a:lnTo>
                  <a:lnTo>
                    <a:pt x="257" y="31"/>
                  </a:lnTo>
                  <a:lnTo>
                    <a:pt x="257" y="30"/>
                  </a:lnTo>
                  <a:lnTo>
                    <a:pt x="257" y="30"/>
                  </a:lnTo>
                  <a:lnTo>
                    <a:pt x="257" y="31"/>
                  </a:lnTo>
                  <a:lnTo>
                    <a:pt x="257" y="30"/>
                  </a:lnTo>
                  <a:lnTo>
                    <a:pt x="257" y="32"/>
                  </a:lnTo>
                  <a:lnTo>
                    <a:pt x="258" y="30"/>
                  </a:lnTo>
                  <a:lnTo>
                    <a:pt x="258" y="30"/>
                  </a:lnTo>
                  <a:lnTo>
                    <a:pt x="258" y="30"/>
                  </a:lnTo>
                  <a:lnTo>
                    <a:pt x="258" y="31"/>
                  </a:lnTo>
                  <a:lnTo>
                    <a:pt x="258" y="30"/>
                  </a:lnTo>
                  <a:lnTo>
                    <a:pt x="258" y="30"/>
                  </a:lnTo>
                  <a:lnTo>
                    <a:pt x="258" y="30"/>
                  </a:lnTo>
                  <a:lnTo>
                    <a:pt x="258" y="31"/>
                  </a:lnTo>
                  <a:lnTo>
                    <a:pt x="258" y="30"/>
                  </a:lnTo>
                  <a:lnTo>
                    <a:pt x="258" y="30"/>
                  </a:lnTo>
                  <a:lnTo>
                    <a:pt x="259" y="30"/>
                  </a:lnTo>
                  <a:lnTo>
                    <a:pt x="259" y="31"/>
                  </a:lnTo>
                  <a:lnTo>
                    <a:pt x="259" y="31"/>
                  </a:lnTo>
                  <a:lnTo>
                    <a:pt x="259" y="30"/>
                  </a:lnTo>
                  <a:lnTo>
                    <a:pt x="259" y="31"/>
                  </a:lnTo>
                  <a:lnTo>
                    <a:pt x="259" y="31"/>
                  </a:lnTo>
                  <a:lnTo>
                    <a:pt x="259" y="30"/>
                  </a:lnTo>
                  <a:lnTo>
                    <a:pt x="259" y="33"/>
                  </a:lnTo>
                  <a:lnTo>
                    <a:pt x="259" y="33"/>
                  </a:lnTo>
                  <a:lnTo>
                    <a:pt x="259" y="32"/>
                  </a:lnTo>
                  <a:lnTo>
                    <a:pt x="260" y="31"/>
                  </a:lnTo>
                  <a:lnTo>
                    <a:pt x="260" y="33"/>
                  </a:lnTo>
                  <a:lnTo>
                    <a:pt x="260" y="31"/>
                  </a:lnTo>
                  <a:lnTo>
                    <a:pt x="260" y="31"/>
                  </a:lnTo>
                  <a:lnTo>
                    <a:pt x="260" y="31"/>
                  </a:lnTo>
                  <a:lnTo>
                    <a:pt x="260" y="31"/>
                  </a:lnTo>
                  <a:lnTo>
                    <a:pt x="260" y="31"/>
                  </a:lnTo>
                  <a:lnTo>
                    <a:pt x="260" y="30"/>
                  </a:lnTo>
                  <a:lnTo>
                    <a:pt x="260" y="31"/>
                  </a:lnTo>
                  <a:lnTo>
                    <a:pt x="260" y="31"/>
                  </a:lnTo>
                  <a:lnTo>
                    <a:pt x="261" y="31"/>
                  </a:lnTo>
                  <a:lnTo>
                    <a:pt x="261" y="31"/>
                  </a:lnTo>
                  <a:lnTo>
                    <a:pt x="261" y="31"/>
                  </a:lnTo>
                  <a:lnTo>
                    <a:pt x="261" y="31"/>
                  </a:lnTo>
                  <a:lnTo>
                    <a:pt x="261" y="31"/>
                  </a:lnTo>
                  <a:lnTo>
                    <a:pt x="261" y="31"/>
                  </a:lnTo>
                  <a:lnTo>
                    <a:pt x="261" y="31"/>
                  </a:lnTo>
                  <a:lnTo>
                    <a:pt x="261" y="33"/>
                  </a:lnTo>
                  <a:lnTo>
                    <a:pt x="261" y="31"/>
                  </a:lnTo>
                  <a:lnTo>
                    <a:pt x="261" y="31"/>
                  </a:lnTo>
                  <a:lnTo>
                    <a:pt x="262" y="32"/>
                  </a:lnTo>
                  <a:lnTo>
                    <a:pt x="262" y="31"/>
                  </a:lnTo>
                  <a:lnTo>
                    <a:pt x="262" y="31"/>
                  </a:lnTo>
                  <a:lnTo>
                    <a:pt x="262" y="32"/>
                  </a:lnTo>
                  <a:lnTo>
                    <a:pt x="262" y="30"/>
                  </a:lnTo>
                  <a:lnTo>
                    <a:pt x="262" y="31"/>
                  </a:lnTo>
                  <a:lnTo>
                    <a:pt x="262" y="33"/>
                  </a:lnTo>
                  <a:lnTo>
                    <a:pt x="262" y="33"/>
                  </a:lnTo>
                  <a:lnTo>
                    <a:pt x="262" y="31"/>
                  </a:lnTo>
                  <a:lnTo>
                    <a:pt x="262" y="31"/>
                  </a:lnTo>
                  <a:lnTo>
                    <a:pt x="263" y="31"/>
                  </a:lnTo>
                  <a:lnTo>
                    <a:pt x="263" y="31"/>
                  </a:lnTo>
                  <a:lnTo>
                    <a:pt x="263" y="32"/>
                  </a:lnTo>
                  <a:lnTo>
                    <a:pt x="263" y="31"/>
                  </a:lnTo>
                  <a:lnTo>
                    <a:pt x="263" y="31"/>
                  </a:lnTo>
                  <a:lnTo>
                    <a:pt x="263" y="31"/>
                  </a:lnTo>
                  <a:lnTo>
                    <a:pt x="263" y="31"/>
                  </a:lnTo>
                  <a:lnTo>
                    <a:pt x="263" y="31"/>
                  </a:lnTo>
                  <a:lnTo>
                    <a:pt x="263" y="31"/>
                  </a:lnTo>
                  <a:lnTo>
                    <a:pt x="263" y="31"/>
                  </a:lnTo>
                  <a:lnTo>
                    <a:pt x="263" y="31"/>
                  </a:lnTo>
                  <a:lnTo>
                    <a:pt x="264" y="31"/>
                  </a:lnTo>
                  <a:lnTo>
                    <a:pt x="264" y="33"/>
                  </a:lnTo>
                  <a:lnTo>
                    <a:pt x="264" y="31"/>
                  </a:lnTo>
                  <a:lnTo>
                    <a:pt x="264" y="33"/>
                  </a:lnTo>
                  <a:lnTo>
                    <a:pt x="264" y="31"/>
                  </a:lnTo>
                  <a:lnTo>
                    <a:pt x="264" y="33"/>
                  </a:lnTo>
                  <a:lnTo>
                    <a:pt x="264" y="31"/>
                  </a:lnTo>
                  <a:lnTo>
                    <a:pt x="264" y="31"/>
                  </a:lnTo>
                  <a:lnTo>
                    <a:pt x="264" y="32"/>
                  </a:lnTo>
                  <a:lnTo>
                    <a:pt x="264" y="33"/>
                  </a:lnTo>
                  <a:lnTo>
                    <a:pt x="265" y="32"/>
                  </a:lnTo>
                  <a:lnTo>
                    <a:pt x="265" y="31"/>
                  </a:lnTo>
                  <a:lnTo>
                    <a:pt x="265" y="31"/>
                  </a:lnTo>
                  <a:lnTo>
                    <a:pt x="265" y="31"/>
                  </a:lnTo>
                  <a:lnTo>
                    <a:pt x="265" y="33"/>
                  </a:lnTo>
                  <a:lnTo>
                    <a:pt x="265" y="32"/>
                  </a:lnTo>
                  <a:lnTo>
                    <a:pt x="265" y="32"/>
                  </a:lnTo>
                  <a:lnTo>
                    <a:pt x="265" y="32"/>
                  </a:lnTo>
                  <a:lnTo>
                    <a:pt x="265" y="32"/>
                  </a:lnTo>
                  <a:lnTo>
                    <a:pt x="265" y="32"/>
                  </a:lnTo>
                  <a:lnTo>
                    <a:pt x="266" y="31"/>
                  </a:lnTo>
                  <a:lnTo>
                    <a:pt x="266" y="31"/>
                  </a:lnTo>
                  <a:lnTo>
                    <a:pt x="266" y="32"/>
                  </a:lnTo>
                  <a:lnTo>
                    <a:pt x="266" y="32"/>
                  </a:lnTo>
                  <a:lnTo>
                    <a:pt x="266" y="32"/>
                  </a:lnTo>
                  <a:lnTo>
                    <a:pt x="266" y="33"/>
                  </a:lnTo>
                  <a:lnTo>
                    <a:pt x="266" y="32"/>
                  </a:lnTo>
                  <a:lnTo>
                    <a:pt x="266" y="32"/>
                  </a:lnTo>
                  <a:lnTo>
                    <a:pt x="266" y="31"/>
                  </a:lnTo>
                  <a:lnTo>
                    <a:pt x="266" y="33"/>
                  </a:lnTo>
                  <a:lnTo>
                    <a:pt x="267" y="33"/>
                  </a:lnTo>
                  <a:lnTo>
                    <a:pt x="267" y="32"/>
                  </a:lnTo>
                  <a:lnTo>
                    <a:pt x="267" y="32"/>
                  </a:lnTo>
                  <a:lnTo>
                    <a:pt x="267" y="34"/>
                  </a:lnTo>
                  <a:lnTo>
                    <a:pt x="267" y="32"/>
                  </a:lnTo>
                  <a:lnTo>
                    <a:pt x="267" y="32"/>
                  </a:lnTo>
                  <a:lnTo>
                    <a:pt x="267" y="32"/>
                  </a:lnTo>
                  <a:lnTo>
                    <a:pt x="267" y="32"/>
                  </a:lnTo>
                  <a:lnTo>
                    <a:pt x="267" y="32"/>
                  </a:lnTo>
                  <a:lnTo>
                    <a:pt x="267" y="32"/>
                  </a:lnTo>
                  <a:lnTo>
                    <a:pt x="268" y="33"/>
                  </a:lnTo>
                  <a:lnTo>
                    <a:pt x="268" y="32"/>
                  </a:lnTo>
                  <a:lnTo>
                    <a:pt x="268" y="33"/>
                  </a:lnTo>
                  <a:lnTo>
                    <a:pt x="268" y="33"/>
                  </a:lnTo>
                  <a:lnTo>
                    <a:pt x="268" y="32"/>
                  </a:lnTo>
                  <a:lnTo>
                    <a:pt x="268" y="34"/>
                  </a:lnTo>
                  <a:lnTo>
                    <a:pt x="268" y="32"/>
                  </a:lnTo>
                  <a:lnTo>
                    <a:pt x="268" y="33"/>
                  </a:lnTo>
                  <a:lnTo>
                    <a:pt x="268" y="33"/>
                  </a:lnTo>
                  <a:lnTo>
                    <a:pt x="268" y="33"/>
                  </a:lnTo>
                  <a:lnTo>
                    <a:pt x="269" y="32"/>
                  </a:lnTo>
                  <a:lnTo>
                    <a:pt x="269" y="33"/>
                  </a:lnTo>
                  <a:lnTo>
                    <a:pt x="269" y="33"/>
                  </a:lnTo>
                  <a:lnTo>
                    <a:pt x="269" y="33"/>
                  </a:lnTo>
                  <a:lnTo>
                    <a:pt x="269" y="31"/>
                  </a:lnTo>
                  <a:lnTo>
                    <a:pt x="269" y="33"/>
                  </a:lnTo>
                  <a:lnTo>
                    <a:pt x="269" y="33"/>
                  </a:lnTo>
                  <a:lnTo>
                    <a:pt x="269" y="33"/>
                  </a:lnTo>
                  <a:lnTo>
                    <a:pt x="269" y="33"/>
                  </a:lnTo>
                  <a:lnTo>
                    <a:pt x="269" y="33"/>
                  </a:lnTo>
                  <a:lnTo>
                    <a:pt x="269" y="33"/>
                  </a:lnTo>
                  <a:lnTo>
                    <a:pt x="270" y="33"/>
                  </a:lnTo>
                  <a:lnTo>
                    <a:pt x="270" y="33"/>
                  </a:lnTo>
                  <a:lnTo>
                    <a:pt x="270" y="35"/>
                  </a:lnTo>
                  <a:lnTo>
                    <a:pt x="270" y="33"/>
                  </a:lnTo>
                  <a:lnTo>
                    <a:pt x="270" y="33"/>
                  </a:lnTo>
                  <a:lnTo>
                    <a:pt x="270" y="33"/>
                  </a:lnTo>
                  <a:lnTo>
                    <a:pt x="270" y="33"/>
                  </a:lnTo>
                  <a:lnTo>
                    <a:pt x="270" y="33"/>
                  </a:lnTo>
                  <a:lnTo>
                    <a:pt x="270" y="34"/>
                  </a:lnTo>
                  <a:lnTo>
                    <a:pt x="270" y="33"/>
                  </a:lnTo>
                  <a:lnTo>
                    <a:pt x="271" y="33"/>
                  </a:lnTo>
                  <a:lnTo>
                    <a:pt x="271" y="33"/>
                  </a:lnTo>
                  <a:lnTo>
                    <a:pt x="271" y="33"/>
                  </a:lnTo>
                  <a:lnTo>
                    <a:pt x="271" y="35"/>
                  </a:lnTo>
                  <a:lnTo>
                    <a:pt x="271" y="33"/>
                  </a:lnTo>
                  <a:lnTo>
                    <a:pt x="271" y="33"/>
                  </a:lnTo>
                  <a:lnTo>
                    <a:pt x="271" y="33"/>
                  </a:lnTo>
                  <a:lnTo>
                    <a:pt x="271" y="33"/>
                  </a:lnTo>
                  <a:lnTo>
                    <a:pt x="271" y="33"/>
                  </a:lnTo>
                  <a:lnTo>
                    <a:pt x="271" y="33"/>
                  </a:lnTo>
                  <a:lnTo>
                    <a:pt x="272" y="34"/>
                  </a:lnTo>
                  <a:lnTo>
                    <a:pt x="272" y="33"/>
                  </a:lnTo>
                  <a:lnTo>
                    <a:pt x="272" y="33"/>
                  </a:lnTo>
                  <a:lnTo>
                    <a:pt x="272" y="33"/>
                  </a:lnTo>
                  <a:lnTo>
                    <a:pt x="272" y="33"/>
                  </a:lnTo>
                  <a:lnTo>
                    <a:pt x="272" y="34"/>
                  </a:lnTo>
                  <a:lnTo>
                    <a:pt x="272" y="33"/>
                  </a:lnTo>
                  <a:lnTo>
                    <a:pt x="272" y="34"/>
                  </a:lnTo>
                  <a:lnTo>
                    <a:pt x="272" y="34"/>
                  </a:lnTo>
                  <a:lnTo>
                    <a:pt x="272" y="34"/>
                  </a:lnTo>
                  <a:lnTo>
                    <a:pt x="273" y="34"/>
                  </a:lnTo>
                  <a:lnTo>
                    <a:pt x="273" y="34"/>
                  </a:lnTo>
                  <a:lnTo>
                    <a:pt x="273" y="34"/>
                  </a:lnTo>
                  <a:lnTo>
                    <a:pt x="273" y="34"/>
                  </a:lnTo>
                  <a:lnTo>
                    <a:pt x="273" y="35"/>
                  </a:lnTo>
                  <a:lnTo>
                    <a:pt x="273" y="34"/>
                  </a:lnTo>
                  <a:lnTo>
                    <a:pt x="273" y="34"/>
                  </a:lnTo>
                  <a:lnTo>
                    <a:pt x="273" y="34"/>
                  </a:lnTo>
                  <a:lnTo>
                    <a:pt x="274" y="34"/>
                  </a:lnTo>
                  <a:lnTo>
                    <a:pt x="274" y="33"/>
                  </a:lnTo>
                  <a:lnTo>
                    <a:pt x="274" y="34"/>
                  </a:lnTo>
                  <a:lnTo>
                    <a:pt x="274" y="35"/>
                  </a:lnTo>
                  <a:lnTo>
                    <a:pt x="274" y="34"/>
                  </a:lnTo>
                  <a:lnTo>
                    <a:pt x="274" y="34"/>
                  </a:lnTo>
                  <a:lnTo>
                    <a:pt x="274" y="34"/>
                  </a:lnTo>
                  <a:lnTo>
                    <a:pt x="274" y="34"/>
                  </a:lnTo>
                  <a:lnTo>
                    <a:pt x="274" y="34"/>
                  </a:lnTo>
                  <a:lnTo>
                    <a:pt x="274" y="34"/>
                  </a:lnTo>
                  <a:lnTo>
                    <a:pt x="275" y="35"/>
                  </a:lnTo>
                  <a:lnTo>
                    <a:pt x="275" y="34"/>
                  </a:lnTo>
                  <a:lnTo>
                    <a:pt x="275" y="34"/>
                  </a:lnTo>
                  <a:lnTo>
                    <a:pt x="275" y="36"/>
                  </a:lnTo>
                  <a:lnTo>
                    <a:pt x="275" y="34"/>
                  </a:lnTo>
                  <a:lnTo>
                    <a:pt x="275" y="33"/>
                  </a:lnTo>
                  <a:lnTo>
                    <a:pt x="275" y="36"/>
                  </a:lnTo>
                  <a:lnTo>
                    <a:pt x="275" y="34"/>
                  </a:lnTo>
                  <a:lnTo>
                    <a:pt x="275" y="34"/>
                  </a:lnTo>
                  <a:lnTo>
                    <a:pt x="275" y="36"/>
                  </a:lnTo>
                  <a:lnTo>
                    <a:pt x="275" y="34"/>
                  </a:lnTo>
                  <a:lnTo>
                    <a:pt x="276" y="34"/>
                  </a:lnTo>
                  <a:lnTo>
                    <a:pt x="276" y="34"/>
                  </a:lnTo>
                  <a:lnTo>
                    <a:pt x="276" y="36"/>
                  </a:lnTo>
                  <a:lnTo>
                    <a:pt x="276" y="35"/>
                  </a:lnTo>
                  <a:lnTo>
                    <a:pt x="276" y="34"/>
                  </a:lnTo>
                  <a:lnTo>
                    <a:pt x="276" y="34"/>
                  </a:lnTo>
                  <a:lnTo>
                    <a:pt x="276" y="35"/>
                  </a:lnTo>
                  <a:lnTo>
                    <a:pt x="276" y="35"/>
                  </a:lnTo>
                  <a:lnTo>
                    <a:pt x="276" y="36"/>
                  </a:lnTo>
                  <a:lnTo>
                    <a:pt x="277" y="34"/>
                  </a:lnTo>
                  <a:lnTo>
                    <a:pt x="277" y="36"/>
                  </a:lnTo>
                  <a:lnTo>
                    <a:pt x="277" y="35"/>
                  </a:lnTo>
                  <a:lnTo>
                    <a:pt x="277" y="35"/>
                  </a:lnTo>
                  <a:lnTo>
                    <a:pt x="277" y="35"/>
                  </a:lnTo>
                  <a:lnTo>
                    <a:pt x="277" y="37"/>
                  </a:lnTo>
                  <a:lnTo>
                    <a:pt x="277" y="35"/>
                  </a:lnTo>
                  <a:lnTo>
                    <a:pt x="277" y="35"/>
                  </a:lnTo>
                  <a:lnTo>
                    <a:pt x="277" y="35"/>
                  </a:lnTo>
                  <a:lnTo>
                    <a:pt x="277" y="37"/>
                  </a:lnTo>
                  <a:lnTo>
                    <a:pt x="278" y="35"/>
                  </a:lnTo>
                  <a:lnTo>
                    <a:pt x="278" y="37"/>
                  </a:lnTo>
                  <a:lnTo>
                    <a:pt x="278" y="35"/>
                  </a:lnTo>
                  <a:lnTo>
                    <a:pt x="278" y="35"/>
                  </a:lnTo>
                  <a:lnTo>
                    <a:pt x="278" y="34"/>
                  </a:lnTo>
                  <a:lnTo>
                    <a:pt x="278" y="35"/>
                  </a:lnTo>
                  <a:lnTo>
                    <a:pt x="278" y="35"/>
                  </a:lnTo>
                  <a:lnTo>
                    <a:pt x="278" y="34"/>
                  </a:lnTo>
                  <a:lnTo>
                    <a:pt x="278" y="35"/>
                  </a:lnTo>
                  <a:lnTo>
                    <a:pt x="278" y="34"/>
                  </a:lnTo>
                  <a:lnTo>
                    <a:pt x="279" y="35"/>
                  </a:lnTo>
                  <a:lnTo>
                    <a:pt x="279" y="35"/>
                  </a:lnTo>
                  <a:lnTo>
                    <a:pt x="279" y="37"/>
                  </a:lnTo>
                  <a:lnTo>
                    <a:pt x="279" y="35"/>
                  </a:lnTo>
                  <a:lnTo>
                    <a:pt x="279" y="35"/>
                  </a:lnTo>
                  <a:lnTo>
                    <a:pt x="279" y="35"/>
                  </a:lnTo>
                  <a:lnTo>
                    <a:pt x="279" y="35"/>
                  </a:lnTo>
                  <a:lnTo>
                    <a:pt x="279" y="35"/>
                  </a:lnTo>
                  <a:lnTo>
                    <a:pt x="279" y="35"/>
                  </a:lnTo>
                  <a:lnTo>
                    <a:pt x="280" y="35"/>
                  </a:lnTo>
                  <a:lnTo>
                    <a:pt x="280" y="35"/>
                  </a:lnTo>
                  <a:lnTo>
                    <a:pt x="280" y="36"/>
                  </a:lnTo>
                  <a:lnTo>
                    <a:pt x="280" y="35"/>
                  </a:lnTo>
                  <a:lnTo>
                    <a:pt x="280" y="35"/>
                  </a:lnTo>
                  <a:lnTo>
                    <a:pt x="280" y="37"/>
                  </a:lnTo>
                  <a:lnTo>
                    <a:pt x="280" y="35"/>
                  </a:lnTo>
                  <a:lnTo>
                    <a:pt x="280" y="35"/>
                  </a:lnTo>
                  <a:lnTo>
                    <a:pt x="280" y="35"/>
                  </a:lnTo>
                  <a:lnTo>
                    <a:pt x="280" y="35"/>
                  </a:lnTo>
                  <a:lnTo>
                    <a:pt x="281" y="36"/>
                  </a:lnTo>
                  <a:lnTo>
                    <a:pt x="281" y="35"/>
                  </a:lnTo>
                  <a:lnTo>
                    <a:pt x="281" y="36"/>
                  </a:lnTo>
                  <a:lnTo>
                    <a:pt x="281" y="37"/>
                  </a:lnTo>
                  <a:lnTo>
                    <a:pt x="281" y="36"/>
                  </a:lnTo>
                  <a:lnTo>
                    <a:pt x="281" y="36"/>
                  </a:lnTo>
                  <a:lnTo>
                    <a:pt x="281" y="36"/>
                  </a:lnTo>
                  <a:lnTo>
                    <a:pt x="281" y="36"/>
                  </a:lnTo>
                  <a:lnTo>
                    <a:pt x="281" y="36"/>
                  </a:lnTo>
                  <a:lnTo>
                    <a:pt x="281" y="35"/>
                  </a:lnTo>
                  <a:lnTo>
                    <a:pt x="282" y="36"/>
                  </a:lnTo>
                  <a:lnTo>
                    <a:pt x="282" y="38"/>
                  </a:lnTo>
                  <a:lnTo>
                    <a:pt x="282" y="37"/>
                  </a:lnTo>
                  <a:lnTo>
                    <a:pt x="282" y="36"/>
                  </a:lnTo>
                  <a:lnTo>
                    <a:pt x="282" y="36"/>
                  </a:lnTo>
                  <a:lnTo>
                    <a:pt x="282" y="37"/>
                  </a:lnTo>
                  <a:lnTo>
                    <a:pt x="282" y="37"/>
                  </a:lnTo>
                  <a:lnTo>
                    <a:pt x="282" y="37"/>
                  </a:lnTo>
                  <a:lnTo>
                    <a:pt x="282" y="37"/>
                  </a:lnTo>
                  <a:lnTo>
                    <a:pt x="282" y="36"/>
                  </a:lnTo>
                  <a:lnTo>
                    <a:pt x="283" y="36"/>
                  </a:lnTo>
                  <a:lnTo>
                    <a:pt x="283" y="37"/>
                  </a:lnTo>
                  <a:lnTo>
                    <a:pt x="283" y="37"/>
                  </a:lnTo>
                  <a:lnTo>
                    <a:pt x="283" y="36"/>
                  </a:lnTo>
                  <a:lnTo>
                    <a:pt x="283" y="36"/>
                  </a:lnTo>
                  <a:lnTo>
                    <a:pt x="283" y="37"/>
                  </a:lnTo>
                  <a:lnTo>
                    <a:pt x="283" y="36"/>
                  </a:lnTo>
                  <a:lnTo>
                    <a:pt x="283" y="37"/>
                  </a:lnTo>
                  <a:lnTo>
                    <a:pt x="283" y="38"/>
                  </a:lnTo>
                  <a:lnTo>
                    <a:pt x="283" y="37"/>
                  </a:lnTo>
                  <a:lnTo>
                    <a:pt x="284" y="37"/>
                  </a:lnTo>
                  <a:lnTo>
                    <a:pt x="284" y="37"/>
                  </a:lnTo>
                  <a:lnTo>
                    <a:pt x="284" y="37"/>
                  </a:lnTo>
                  <a:lnTo>
                    <a:pt x="284" y="37"/>
                  </a:lnTo>
                  <a:lnTo>
                    <a:pt x="284" y="36"/>
                  </a:lnTo>
                  <a:lnTo>
                    <a:pt x="284" y="37"/>
                  </a:lnTo>
                  <a:lnTo>
                    <a:pt x="284" y="38"/>
                  </a:lnTo>
                  <a:lnTo>
                    <a:pt x="284" y="38"/>
                  </a:lnTo>
                  <a:lnTo>
                    <a:pt x="284" y="38"/>
                  </a:lnTo>
                  <a:lnTo>
                    <a:pt x="284" y="38"/>
                  </a:lnTo>
                  <a:lnTo>
                    <a:pt x="285" y="37"/>
                  </a:lnTo>
                  <a:lnTo>
                    <a:pt x="285" y="37"/>
                  </a:lnTo>
                  <a:lnTo>
                    <a:pt x="285" y="37"/>
                  </a:lnTo>
                  <a:lnTo>
                    <a:pt x="285" y="37"/>
                  </a:lnTo>
                  <a:lnTo>
                    <a:pt x="285" y="37"/>
                  </a:lnTo>
                  <a:lnTo>
                    <a:pt x="285" y="37"/>
                  </a:lnTo>
                  <a:lnTo>
                    <a:pt x="285" y="38"/>
                  </a:lnTo>
                  <a:lnTo>
                    <a:pt x="285" y="37"/>
                  </a:lnTo>
                  <a:lnTo>
                    <a:pt x="285" y="37"/>
                  </a:lnTo>
                  <a:lnTo>
                    <a:pt x="285" y="37"/>
                  </a:lnTo>
                  <a:lnTo>
                    <a:pt x="286" y="37"/>
                  </a:lnTo>
                  <a:lnTo>
                    <a:pt x="286" y="37"/>
                  </a:lnTo>
                  <a:lnTo>
                    <a:pt x="286" y="37"/>
                  </a:lnTo>
                  <a:lnTo>
                    <a:pt x="286" y="37"/>
                  </a:lnTo>
                  <a:lnTo>
                    <a:pt x="286" y="37"/>
                  </a:lnTo>
                  <a:lnTo>
                    <a:pt x="286" y="37"/>
                  </a:lnTo>
                  <a:lnTo>
                    <a:pt x="286" y="37"/>
                  </a:lnTo>
                  <a:lnTo>
                    <a:pt x="286" y="39"/>
                  </a:lnTo>
                  <a:lnTo>
                    <a:pt x="286" y="37"/>
                  </a:lnTo>
                  <a:lnTo>
                    <a:pt x="286" y="37"/>
                  </a:lnTo>
                  <a:lnTo>
                    <a:pt x="287" y="38"/>
                  </a:lnTo>
                  <a:lnTo>
                    <a:pt x="287" y="37"/>
                  </a:lnTo>
                  <a:lnTo>
                    <a:pt x="287" y="37"/>
                  </a:lnTo>
                  <a:lnTo>
                    <a:pt x="287" y="37"/>
                  </a:lnTo>
                  <a:lnTo>
                    <a:pt x="287" y="37"/>
                  </a:lnTo>
                  <a:lnTo>
                    <a:pt x="287" y="37"/>
                  </a:lnTo>
                  <a:lnTo>
                    <a:pt x="287" y="37"/>
                  </a:lnTo>
                  <a:lnTo>
                    <a:pt x="287" y="37"/>
                  </a:lnTo>
                  <a:lnTo>
                    <a:pt x="287" y="39"/>
                  </a:lnTo>
                  <a:lnTo>
                    <a:pt x="288" y="37"/>
                  </a:lnTo>
                  <a:lnTo>
                    <a:pt x="288" y="37"/>
                  </a:lnTo>
                  <a:lnTo>
                    <a:pt x="288" y="37"/>
                  </a:lnTo>
                  <a:lnTo>
                    <a:pt x="288" y="37"/>
                  </a:lnTo>
                  <a:lnTo>
                    <a:pt x="288" y="37"/>
                  </a:lnTo>
                  <a:lnTo>
                    <a:pt x="288" y="37"/>
                  </a:lnTo>
                  <a:lnTo>
                    <a:pt x="288" y="37"/>
                  </a:lnTo>
                  <a:lnTo>
                    <a:pt x="288" y="38"/>
                  </a:lnTo>
                  <a:lnTo>
                    <a:pt x="288" y="38"/>
                  </a:lnTo>
                  <a:lnTo>
                    <a:pt x="288" y="37"/>
                  </a:lnTo>
                  <a:lnTo>
                    <a:pt x="288" y="37"/>
                  </a:lnTo>
                  <a:lnTo>
                    <a:pt x="289" y="38"/>
                  </a:lnTo>
                  <a:lnTo>
                    <a:pt x="289" y="37"/>
                  </a:lnTo>
                  <a:lnTo>
                    <a:pt x="289" y="36"/>
                  </a:lnTo>
                  <a:lnTo>
                    <a:pt x="289" y="37"/>
                  </a:lnTo>
                  <a:lnTo>
                    <a:pt x="289" y="37"/>
                  </a:lnTo>
                  <a:lnTo>
                    <a:pt x="289" y="37"/>
                  </a:lnTo>
                  <a:lnTo>
                    <a:pt x="289" y="37"/>
                  </a:lnTo>
                  <a:lnTo>
                    <a:pt x="289" y="39"/>
                  </a:lnTo>
                  <a:lnTo>
                    <a:pt x="289" y="37"/>
                  </a:lnTo>
                  <a:lnTo>
                    <a:pt x="289" y="37"/>
                  </a:lnTo>
                  <a:lnTo>
                    <a:pt x="290" y="37"/>
                  </a:lnTo>
                  <a:lnTo>
                    <a:pt x="290" y="37"/>
                  </a:lnTo>
                  <a:lnTo>
                    <a:pt x="290" y="38"/>
                  </a:lnTo>
                  <a:lnTo>
                    <a:pt x="290" y="37"/>
                  </a:lnTo>
                  <a:lnTo>
                    <a:pt x="290" y="37"/>
                  </a:lnTo>
                  <a:lnTo>
                    <a:pt x="290" y="37"/>
                  </a:lnTo>
                  <a:lnTo>
                    <a:pt x="290" y="38"/>
                  </a:lnTo>
                  <a:lnTo>
                    <a:pt x="290" y="37"/>
                  </a:lnTo>
                  <a:lnTo>
                    <a:pt x="290" y="37"/>
                  </a:lnTo>
                  <a:lnTo>
                    <a:pt x="290" y="38"/>
                  </a:lnTo>
                  <a:lnTo>
                    <a:pt x="291" y="38"/>
                  </a:lnTo>
                  <a:lnTo>
                    <a:pt x="291" y="37"/>
                  </a:lnTo>
                  <a:lnTo>
                    <a:pt x="291" y="38"/>
                  </a:lnTo>
                  <a:lnTo>
                    <a:pt x="291" y="37"/>
                  </a:lnTo>
                  <a:lnTo>
                    <a:pt x="291" y="37"/>
                  </a:lnTo>
                  <a:lnTo>
                    <a:pt x="291" y="37"/>
                  </a:lnTo>
                  <a:lnTo>
                    <a:pt x="291" y="38"/>
                  </a:lnTo>
                  <a:lnTo>
                    <a:pt x="292" y="38"/>
                  </a:lnTo>
                  <a:lnTo>
                    <a:pt x="292" y="39"/>
                  </a:lnTo>
                  <a:lnTo>
                    <a:pt x="292" y="38"/>
                  </a:lnTo>
                  <a:lnTo>
                    <a:pt x="292" y="38"/>
                  </a:lnTo>
                  <a:lnTo>
                    <a:pt x="293" y="38"/>
                  </a:lnTo>
                  <a:lnTo>
                    <a:pt x="293" y="38"/>
                  </a:lnTo>
                  <a:lnTo>
                    <a:pt x="293" y="38"/>
                  </a:lnTo>
                  <a:lnTo>
                    <a:pt x="293" y="38"/>
                  </a:lnTo>
                  <a:lnTo>
                    <a:pt x="293" y="38"/>
                  </a:lnTo>
                  <a:lnTo>
                    <a:pt x="293" y="38"/>
                  </a:lnTo>
                  <a:lnTo>
                    <a:pt x="293" y="38"/>
                  </a:lnTo>
                  <a:lnTo>
                    <a:pt x="293" y="39"/>
                  </a:lnTo>
                  <a:lnTo>
                    <a:pt x="294" y="39"/>
                  </a:lnTo>
                  <a:lnTo>
                    <a:pt x="294" y="38"/>
                  </a:lnTo>
                  <a:lnTo>
                    <a:pt x="294" y="38"/>
                  </a:lnTo>
                  <a:lnTo>
                    <a:pt x="294" y="38"/>
                  </a:lnTo>
                  <a:lnTo>
                    <a:pt x="294" y="38"/>
                  </a:lnTo>
                  <a:lnTo>
                    <a:pt x="294" y="38"/>
                  </a:lnTo>
                  <a:lnTo>
                    <a:pt x="294" y="38"/>
                  </a:lnTo>
                  <a:lnTo>
                    <a:pt x="294" y="38"/>
                  </a:lnTo>
                  <a:lnTo>
                    <a:pt x="294" y="38"/>
                  </a:lnTo>
                  <a:lnTo>
                    <a:pt x="294" y="40"/>
                  </a:lnTo>
                  <a:lnTo>
                    <a:pt x="294" y="38"/>
                  </a:lnTo>
                  <a:lnTo>
                    <a:pt x="295" y="39"/>
                  </a:lnTo>
                  <a:lnTo>
                    <a:pt x="295" y="38"/>
                  </a:lnTo>
                  <a:lnTo>
                    <a:pt x="295" y="40"/>
                  </a:lnTo>
                  <a:lnTo>
                    <a:pt x="295" y="38"/>
                  </a:lnTo>
                  <a:lnTo>
                    <a:pt x="295" y="38"/>
                  </a:lnTo>
                  <a:lnTo>
                    <a:pt x="295" y="38"/>
                  </a:lnTo>
                  <a:lnTo>
                    <a:pt x="295" y="38"/>
                  </a:lnTo>
                  <a:lnTo>
                    <a:pt x="296" y="39"/>
                  </a:lnTo>
                  <a:lnTo>
                    <a:pt x="296" y="38"/>
                  </a:lnTo>
                  <a:lnTo>
                    <a:pt x="296" y="38"/>
                  </a:lnTo>
                  <a:lnTo>
                    <a:pt x="296" y="38"/>
                  </a:lnTo>
                  <a:lnTo>
                    <a:pt x="296" y="41"/>
                  </a:lnTo>
                  <a:lnTo>
                    <a:pt x="296" y="38"/>
                  </a:lnTo>
                  <a:lnTo>
                    <a:pt x="296" y="40"/>
                  </a:lnTo>
                  <a:lnTo>
                    <a:pt x="297" y="38"/>
                  </a:lnTo>
                  <a:lnTo>
                    <a:pt x="297" y="38"/>
                  </a:lnTo>
                  <a:lnTo>
                    <a:pt x="297" y="39"/>
                  </a:lnTo>
                  <a:lnTo>
                    <a:pt x="297" y="39"/>
                  </a:lnTo>
                  <a:lnTo>
                    <a:pt x="297" y="45"/>
                  </a:lnTo>
                  <a:lnTo>
                    <a:pt x="297" y="53"/>
                  </a:lnTo>
                  <a:lnTo>
                    <a:pt x="297" y="66"/>
                  </a:lnTo>
                  <a:lnTo>
                    <a:pt x="297" y="83"/>
                  </a:lnTo>
                  <a:lnTo>
                    <a:pt x="298" y="127"/>
                  </a:lnTo>
                  <a:lnTo>
                    <a:pt x="298" y="131"/>
                  </a:lnTo>
                  <a:lnTo>
                    <a:pt x="298" y="136"/>
                  </a:lnTo>
                  <a:lnTo>
                    <a:pt x="298" y="139"/>
                  </a:lnTo>
                  <a:lnTo>
                    <a:pt x="298" y="142"/>
                  </a:lnTo>
                  <a:lnTo>
                    <a:pt x="298" y="145"/>
                  </a:lnTo>
                  <a:lnTo>
                    <a:pt x="298" y="150"/>
                  </a:lnTo>
                  <a:lnTo>
                    <a:pt x="298" y="154"/>
                  </a:lnTo>
                  <a:lnTo>
                    <a:pt x="298" y="159"/>
                  </a:lnTo>
                  <a:lnTo>
                    <a:pt x="298" y="163"/>
                  </a:lnTo>
                  <a:lnTo>
                    <a:pt x="299" y="164"/>
                  </a:lnTo>
                  <a:lnTo>
                    <a:pt x="299" y="168"/>
                  </a:lnTo>
                  <a:lnTo>
                    <a:pt x="299" y="172"/>
                  </a:lnTo>
                  <a:lnTo>
                    <a:pt x="299" y="172"/>
                  </a:lnTo>
                  <a:lnTo>
                    <a:pt x="299" y="175"/>
                  </a:lnTo>
                  <a:lnTo>
                    <a:pt x="299" y="179"/>
                  </a:lnTo>
                  <a:lnTo>
                    <a:pt x="299" y="179"/>
                  </a:lnTo>
                  <a:lnTo>
                    <a:pt x="299" y="182"/>
                  </a:lnTo>
                  <a:lnTo>
                    <a:pt x="299" y="182"/>
                  </a:lnTo>
                  <a:lnTo>
                    <a:pt x="299" y="185"/>
                  </a:lnTo>
                  <a:lnTo>
                    <a:pt x="300" y="189"/>
                  </a:lnTo>
                  <a:lnTo>
                    <a:pt x="300" y="189"/>
                  </a:lnTo>
                  <a:lnTo>
                    <a:pt x="300" y="190"/>
                  </a:lnTo>
                  <a:lnTo>
                    <a:pt x="300" y="193"/>
                  </a:lnTo>
                  <a:lnTo>
                    <a:pt x="300" y="194"/>
                  </a:lnTo>
                  <a:lnTo>
                    <a:pt x="300" y="196"/>
                  </a:lnTo>
                  <a:lnTo>
                    <a:pt x="300" y="197"/>
                  </a:lnTo>
                  <a:lnTo>
                    <a:pt x="300" y="199"/>
                  </a:lnTo>
                  <a:lnTo>
                    <a:pt x="300" y="200"/>
                  </a:lnTo>
                  <a:lnTo>
                    <a:pt x="300" y="201"/>
                  </a:lnTo>
                  <a:lnTo>
                    <a:pt x="301" y="202"/>
                  </a:lnTo>
                  <a:lnTo>
                    <a:pt x="301" y="204"/>
                  </a:lnTo>
                  <a:lnTo>
                    <a:pt x="301" y="204"/>
                  </a:lnTo>
                  <a:lnTo>
                    <a:pt x="301" y="206"/>
                  </a:lnTo>
                  <a:lnTo>
                    <a:pt x="301" y="206"/>
                  </a:lnTo>
                  <a:lnTo>
                    <a:pt x="301" y="208"/>
                  </a:lnTo>
                  <a:lnTo>
                    <a:pt x="301" y="208"/>
                  </a:lnTo>
                  <a:lnTo>
                    <a:pt x="301" y="211"/>
                  </a:lnTo>
                  <a:lnTo>
                    <a:pt x="301" y="209"/>
                  </a:lnTo>
                  <a:lnTo>
                    <a:pt x="301" y="209"/>
                  </a:lnTo>
                  <a:lnTo>
                    <a:pt x="302" y="211"/>
                  </a:lnTo>
                  <a:lnTo>
                    <a:pt x="302" y="211"/>
                  </a:lnTo>
                  <a:lnTo>
                    <a:pt x="302" y="211"/>
                  </a:lnTo>
                  <a:lnTo>
                    <a:pt x="302" y="211"/>
                  </a:lnTo>
                  <a:lnTo>
                    <a:pt x="302" y="211"/>
                  </a:lnTo>
                  <a:lnTo>
                    <a:pt x="302" y="211"/>
                  </a:lnTo>
                  <a:lnTo>
                    <a:pt x="302" y="212"/>
                  </a:lnTo>
                  <a:lnTo>
                    <a:pt x="302" y="212"/>
                  </a:lnTo>
                  <a:lnTo>
                    <a:pt x="302" y="213"/>
                  </a:lnTo>
                  <a:lnTo>
                    <a:pt x="302" y="213"/>
                  </a:lnTo>
                  <a:lnTo>
                    <a:pt x="303" y="213"/>
                  </a:lnTo>
                  <a:lnTo>
                    <a:pt x="303" y="213"/>
                  </a:lnTo>
                  <a:lnTo>
                    <a:pt x="303" y="213"/>
                  </a:lnTo>
                  <a:lnTo>
                    <a:pt x="303" y="213"/>
                  </a:lnTo>
                  <a:lnTo>
                    <a:pt x="303" y="213"/>
                  </a:lnTo>
                  <a:lnTo>
                    <a:pt x="303" y="213"/>
                  </a:lnTo>
                  <a:lnTo>
                    <a:pt x="303" y="213"/>
                  </a:lnTo>
                  <a:lnTo>
                    <a:pt x="303" y="213"/>
                  </a:lnTo>
                  <a:lnTo>
                    <a:pt x="303" y="215"/>
                  </a:lnTo>
                  <a:lnTo>
                    <a:pt x="303" y="213"/>
                  </a:lnTo>
                  <a:lnTo>
                    <a:pt x="304" y="215"/>
                  </a:lnTo>
                  <a:lnTo>
                    <a:pt x="304" y="214"/>
                  </a:lnTo>
                  <a:lnTo>
                    <a:pt x="304" y="216"/>
                  </a:lnTo>
                  <a:lnTo>
                    <a:pt x="304" y="213"/>
                  </a:lnTo>
                  <a:lnTo>
                    <a:pt x="304" y="215"/>
                  </a:lnTo>
                  <a:lnTo>
                    <a:pt x="304" y="215"/>
                  </a:lnTo>
                  <a:lnTo>
                    <a:pt x="304" y="212"/>
                  </a:lnTo>
                  <a:lnTo>
                    <a:pt x="304" y="213"/>
                  </a:lnTo>
                  <a:lnTo>
                    <a:pt x="304" y="213"/>
                  </a:lnTo>
                  <a:lnTo>
                    <a:pt x="304" y="213"/>
                  </a:lnTo>
                  <a:lnTo>
                    <a:pt x="304" y="213"/>
                  </a:lnTo>
                  <a:lnTo>
                    <a:pt x="305" y="215"/>
                  </a:lnTo>
                  <a:lnTo>
                    <a:pt x="305" y="212"/>
                  </a:lnTo>
                  <a:lnTo>
                    <a:pt x="305" y="213"/>
                  </a:lnTo>
                  <a:lnTo>
                    <a:pt x="305" y="211"/>
                  </a:lnTo>
                  <a:lnTo>
                    <a:pt x="305" y="212"/>
                  </a:lnTo>
                  <a:lnTo>
                    <a:pt x="305" y="212"/>
                  </a:lnTo>
                  <a:lnTo>
                    <a:pt x="305" y="212"/>
                  </a:lnTo>
                  <a:lnTo>
                    <a:pt x="305" y="212"/>
                  </a:lnTo>
                  <a:lnTo>
                    <a:pt x="305" y="212"/>
                  </a:lnTo>
                  <a:lnTo>
                    <a:pt x="306" y="212"/>
                  </a:lnTo>
                  <a:lnTo>
                    <a:pt x="306" y="211"/>
                  </a:lnTo>
                  <a:lnTo>
                    <a:pt x="306" y="211"/>
                  </a:lnTo>
                  <a:lnTo>
                    <a:pt x="306" y="211"/>
                  </a:lnTo>
                  <a:lnTo>
                    <a:pt x="306" y="211"/>
                  </a:lnTo>
                  <a:lnTo>
                    <a:pt x="306" y="211"/>
                  </a:lnTo>
                  <a:lnTo>
                    <a:pt x="306" y="211"/>
                  </a:lnTo>
                  <a:lnTo>
                    <a:pt x="306" y="212"/>
                  </a:lnTo>
                  <a:lnTo>
                    <a:pt x="306" y="209"/>
                  </a:lnTo>
                  <a:lnTo>
                    <a:pt x="306" y="210"/>
                  </a:lnTo>
                  <a:lnTo>
                    <a:pt x="307" y="210"/>
                  </a:lnTo>
                  <a:lnTo>
                    <a:pt x="307" y="209"/>
                  </a:lnTo>
                  <a:lnTo>
                    <a:pt x="307" y="210"/>
                  </a:lnTo>
                  <a:lnTo>
                    <a:pt x="307" y="209"/>
                  </a:lnTo>
                  <a:lnTo>
                    <a:pt x="307" y="209"/>
                  </a:lnTo>
                  <a:lnTo>
                    <a:pt x="307" y="209"/>
                  </a:lnTo>
                  <a:lnTo>
                    <a:pt x="307" y="210"/>
                  </a:lnTo>
                  <a:lnTo>
                    <a:pt x="307" y="209"/>
                  </a:lnTo>
                  <a:lnTo>
                    <a:pt x="307" y="208"/>
                  </a:lnTo>
                  <a:lnTo>
                    <a:pt x="307" y="209"/>
                  </a:lnTo>
                  <a:lnTo>
                    <a:pt x="308" y="208"/>
                  </a:lnTo>
                  <a:lnTo>
                    <a:pt x="308" y="208"/>
                  </a:lnTo>
                  <a:lnTo>
                    <a:pt x="308" y="208"/>
                  </a:lnTo>
                  <a:lnTo>
                    <a:pt x="308" y="207"/>
                  </a:lnTo>
                  <a:lnTo>
                    <a:pt x="308" y="206"/>
                  </a:lnTo>
                  <a:lnTo>
                    <a:pt x="308" y="206"/>
                  </a:lnTo>
                  <a:lnTo>
                    <a:pt x="308" y="208"/>
                  </a:lnTo>
                  <a:lnTo>
                    <a:pt x="308" y="206"/>
                  </a:lnTo>
                  <a:lnTo>
                    <a:pt x="308" y="206"/>
                  </a:lnTo>
                  <a:lnTo>
                    <a:pt x="308" y="206"/>
                  </a:lnTo>
                  <a:lnTo>
                    <a:pt x="309" y="208"/>
                  </a:lnTo>
                  <a:lnTo>
                    <a:pt x="309" y="206"/>
                  </a:lnTo>
                  <a:lnTo>
                    <a:pt x="309" y="206"/>
                  </a:lnTo>
                  <a:lnTo>
                    <a:pt x="309" y="205"/>
                  </a:lnTo>
                  <a:lnTo>
                    <a:pt x="309" y="205"/>
                  </a:lnTo>
                  <a:lnTo>
                    <a:pt x="309" y="206"/>
                  </a:lnTo>
                  <a:lnTo>
                    <a:pt x="309" y="205"/>
                  </a:lnTo>
                  <a:lnTo>
                    <a:pt x="309" y="206"/>
                  </a:lnTo>
                  <a:lnTo>
                    <a:pt x="309" y="204"/>
                  </a:lnTo>
                  <a:lnTo>
                    <a:pt x="309" y="205"/>
                  </a:lnTo>
                  <a:lnTo>
                    <a:pt x="310" y="206"/>
                  </a:lnTo>
                  <a:lnTo>
                    <a:pt x="310" y="204"/>
                  </a:lnTo>
                  <a:lnTo>
                    <a:pt x="310" y="204"/>
                  </a:lnTo>
                  <a:lnTo>
                    <a:pt x="310" y="203"/>
                  </a:lnTo>
                  <a:lnTo>
                    <a:pt x="310" y="204"/>
                  </a:lnTo>
                  <a:lnTo>
                    <a:pt x="310" y="204"/>
                  </a:lnTo>
                  <a:lnTo>
                    <a:pt x="310" y="205"/>
                  </a:lnTo>
                  <a:lnTo>
                    <a:pt x="310" y="205"/>
                  </a:lnTo>
                  <a:lnTo>
                    <a:pt x="310" y="203"/>
                  </a:lnTo>
                  <a:lnTo>
                    <a:pt x="310" y="205"/>
                  </a:lnTo>
                  <a:lnTo>
                    <a:pt x="311" y="202"/>
                  </a:lnTo>
                  <a:lnTo>
                    <a:pt x="311" y="202"/>
                  </a:lnTo>
                  <a:lnTo>
                    <a:pt x="311" y="202"/>
                  </a:lnTo>
                  <a:lnTo>
                    <a:pt x="311" y="202"/>
                  </a:lnTo>
                  <a:lnTo>
                    <a:pt x="311" y="202"/>
                  </a:lnTo>
                  <a:lnTo>
                    <a:pt x="311" y="204"/>
                  </a:lnTo>
                  <a:lnTo>
                    <a:pt x="311" y="202"/>
                  </a:lnTo>
                  <a:lnTo>
                    <a:pt x="311" y="202"/>
                  </a:lnTo>
                  <a:lnTo>
                    <a:pt x="311" y="202"/>
                  </a:lnTo>
                  <a:lnTo>
                    <a:pt x="311" y="201"/>
                  </a:lnTo>
                  <a:lnTo>
                    <a:pt x="312" y="203"/>
                  </a:lnTo>
                  <a:lnTo>
                    <a:pt x="312" y="202"/>
                  </a:lnTo>
                  <a:lnTo>
                    <a:pt x="312" y="201"/>
                  </a:lnTo>
                  <a:lnTo>
                    <a:pt x="312" y="202"/>
                  </a:lnTo>
                  <a:lnTo>
                    <a:pt x="312" y="201"/>
                  </a:lnTo>
                  <a:lnTo>
                    <a:pt x="312" y="201"/>
                  </a:lnTo>
                  <a:lnTo>
                    <a:pt x="312" y="202"/>
                  </a:lnTo>
                  <a:lnTo>
                    <a:pt x="312" y="200"/>
                  </a:lnTo>
                  <a:lnTo>
                    <a:pt x="312" y="200"/>
                  </a:lnTo>
                  <a:lnTo>
                    <a:pt x="312" y="200"/>
                  </a:lnTo>
                  <a:lnTo>
                    <a:pt x="313" y="200"/>
                  </a:lnTo>
                  <a:lnTo>
                    <a:pt x="313" y="200"/>
                  </a:lnTo>
                  <a:lnTo>
                    <a:pt x="313" y="200"/>
                  </a:lnTo>
                  <a:lnTo>
                    <a:pt x="313" y="201"/>
                  </a:lnTo>
                  <a:lnTo>
                    <a:pt x="313" y="199"/>
                  </a:lnTo>
                  <a:lnTo>
                    <a:pt x="313" y="200"/>
                  </a:lnTo>
                  <a:lnTo>
                    <a:pt x="313" y="199"/>
                  </a:lnTo>
                  <a:lnTo>
                    <a:pt x="313" y="199"/>
                  </a:lnTo>
                  <a:lnTo>
                    <a:pt x="313" y="199"/>
                  </a:lnTo>
                  <a:lnTo>
                    <a:pt x="313" y="200"/>
                  </a:lnTo>
                  <a:lnTo>
                    <a:pt x="314" y="200"/>
                  </a:lnTo>
                  <a:lnTo>
                    <a:pt x="314" y="199"/>
                  </a:lnTo>
                  <a:lnTo>
                    <a:pt x="314" y="200"/>
                  </a:lnTo>
                  <a:lnTo>
                    <a:pt x="314" y="198"/>
                  </a:lnTo>
                  <a:lnTo>
                    <a:pt x="314" y="198"/>
                  </a:lnTo>
                  <a:lnTo>
                    <a:pt x="314" y="197"/>
                  </a:lnTo>
                  <a:lnTo>
                    <a:pt x="314" y="198"/>
                  </a:lnTo>
                  <a:lnTo>
                    <a:pt x="314" y="198"/>
                  </a:lnTo>
                  <a:lnTo>
                    <a:pt x="314" y="199"/>
                  </a:lnTo>
                  <a:lnTo>
                    <a:pt x="314" y="198"/>
                  </a:lnTo>
                  <a:lnTo>
                    <a:pt x="315" y="198"/>
                  </a:lnTo>
                  <a:lnTo>
                    <a:pt x="315" y="197"/>
                  </a:lnTo>
                  <a:lnTo>
                    <a:pt x="315" y="197"/>
                  </a:lnTo>
                  <a:lnTo>
                    <a:pt x="315" y="199"/>
                  </a:lnTo>
                  <a:lnTo>
                    <a:pt x="315" y="197"/>
                  </a:lnTo>
                  <a:lnTo>
                    <a:pt x="315" y="197"/>
                  </a:lnTo>
                  <a:lnTo>
                    <a:pt x="315" y="199"/>
                  </a:lnTo>
                  <a:lnTo>
                    <a:pt x="315" y="197"/>
                  </a:lnTo>
                  <a:lnTo>
                    <a:pt x="315" y="198"/>
                  </a:lnTo>
                  <a:lnTo>
                    <a:pt x="315" y="197"/>
                  </a:lnTo>
                  <a:lnTo>
                    <a:pt x="316" y="197"/>
                  </a:lnTo>
                  <a:lnTo>
                    <a:pt x="316" y="198"/>
                  </a:lnTo>
                  <a:lnTo>
                    <a:pt x="316" y="198"/>
                  </a:lnTo>
                  <a:lnTo>
                    <a:pt x="316" y="197"/>
                  </a:lnTo>
                  <a:lnTo>
                    <a:pt x="316" y="196"/>
                  </a:lnTo>
                  <a:lnTo>
                    <a:pt x="316" y="196"/>
                  </a:lnTo>
                  <a:lnTo>
                    <a:pt x="316" y="196"/>
                  </a:lnTo>
                  <a:lnTo>
                    <a:pt x="316" y="197"/>
                  </a:lnTo>
                  <a:lnTo>
                    <a:pt x="316" y="196"/>
                  </a:lnTo>
                  <a:lnTo>
                    <a:pt x="316" y="195"/>
                  </a:lnTo>
                  <a:lnTo>
                    <a:pt x="317" y="196"/>
                  </a:lnTo>
                  <a:lnTo>
                    <a:pt x="317" y="195"/>
                  </a:lnTo>
                  <a:lnTo>
                    <a:pt x="317" y="198"/>
                  </a:lnTo>
                  <a:lnTo>
                    <a:pt x="317" y="195"/>
                  </a:lnTo>
                  <a:lnTo>
                    <a:pt x="317" y="196"/>
                  </a:lnTo>
                  <a:lnTo>
                    <a:pt x="317" y="196"/>
                  </a:lnTo>
                  <a:lnTo>
                    <a:pt x="317" y="195"/>
                  </a:lnTo>
                  <a:lnTo>
                    <a:pt x="317" y="196"/>
                  </a:lnTo>
                  <a:lnTo>
                    <a:pt x="317" y="197"/>
                  </a:lnTo>
                  <a:lnTo>
                    <a:pt x="317" y="197"/>
                  </a:lnTo>
                  <a:lnTo>
                    <a:pt x="317" y="197"/>
                  </a:lnTo>
                  <a:lnTo>
                    <a:pt x="318" y="195"/>
                  </a:lnTo>
                  <a:lnTo>
                    <a:pt x="318" y="195"/>
                  </a:lnTo>
                  <a:lnTo>
                    <a:pt x="318" y="194"/>
                  </a:lnTo>
                  <a:lnTo>
                    <a:pt x="318" y="195"/>
                  </a:lnTo>
                  <a:lnTo>
                    <a:pt x="318" y="194"/>
                  </a:lnTo>
                  <a:lnTo>
                    <a:pt x="318" y="194"/>
                  </a:lnTo>
                  <a:lnTo>
                    <a:pt x="318" y="196"/>
                  </a:lnTo>
                  <a:lnTo>
                    <a:pt x="318" y="194"/>
                  </a:lnTo>
                  <a:lnTo>
                    <a:pt x="318" y="196"/>
                  </a:lnTo>
                  <a:lnTo>
                    <a:pt x="319" y="196"/>
                  </a:lnTo>
                  <a:lnTo>
                    <a:pt x="319" y="194"/>
                  </a:lnTo>
                  <a:lnTo>
                    <a:pt x="319" y="194"/>
                  </a:lnTo>
                  <a:lnTo>
                    <a:pt x="319" y="193"/>
                  </a:lnTo>
                  <a:lnTo>
                    <a:pt x="319" y="194"/>
                  </a:lnTo>
                  <a:lnTo>
                    <a:pt x="319" y="193"/>
                  </a:lnTo>
                  <a:lnTo>
                    <a:pt x="319" y="193"/>
                  </a:lnTo>
                  <a:lnTo>
                    <a:pt x="319" y="193"/>
                  </a:lnTo>
                  <a:lnTo>
                    <a:pt x="319" y="193"/>
                  </a:lnTo>
                  <a:lnTo>
                    <a:pt x="319" y="193"/>
                  </a:lnTo>
                  <a:lnTo>
                    <a:pt x="320" y="193"/>
                  </a:lnTo>
                  <a:lnTo>
                    <a:pt x="320" y="193"/>
                  </a:lnTo>
                  <a:lnTo>
                    <a:pt x="320" y="193"/>
                  </a:lnTo>
                  <a:lnTo>
                    <a:pt x="320" y="194"/>
                  </a:lnTo>
                  <a:lnTo>
                    <a:pt x="320" y="192"/>
                  </a:lnTo>
                  <a:lnTo>
                    <a:pt x="320" y="193"/>
                  </a:lnTo>
                  <a:lnTo>
                    <a:pt x="320" y="192"/>
                  </a:lnTo>
                  <a:lnTo>
                    <a:pt x="320" y="192"/>
                  </a:lnTo>
                  <a:lnTo>
                    <a:pt x="320" y="193"/>
                  </a:lnTo>
                  <a:lnTo>
                    <a:pt x="320" y="192"/>
                  </a:lnTo>
                  <a:lnTo>
                    <a:pt x="321" y="192"/>
                  </a:lnTo>
                  <a:lnTo>
                    <a:pt x="321" y="194"/>
                  </a:lnTo>
                  <a:lnTo>
                    <a:pt x="321" y="192"/>
                  </a:lnTo>
                  <a:lnTo>
                    <a:pt x="321" y="191"/>
                  </a:lnTo>
                  <a:lnTo>
                    <a:pt x="321" y="191"/>
                  </a:lnTo>
                  <a:lnTo>
                    <a:pt x="321" y="191"/>
                  </a:lnTo>
                  <a:lnTo>
                    <a:pt x="321" y="194"/>
                  </a:lnTo>
                  <a:lnTo>
                    <a:pt x="321" y="191"/>
                  </a:lnTo>
                  <a:lnTo>
                    <a:pt x="321" y="191"/>
                  </a:lnTo>
                  <a:lnTo>
                    <a:pt x="321" y="191"/>
                  </a:lnTo>
                  <a:lnTo>
                    <a:pt x="322" y="191"/>
                  </a:lnTo>
                  <a:lnTo>
                    <a:pt x="322" y="191"/>
                  </a:lnTo>
                  <a:lnTo>
                    <a:pt x="322" y="193"/>
                  </a:lnTo>
                  <a:lnTo>
                    <a:pt x="322" y="191"/>
                  </a:lnTo>
                  <a:lnTo>
                    <a:pt x="322" y="191"/>
                  </a:lnTo>
                  <a:lnTo>
                    <a:pt x="322" y="193"/>
                  </a:lnTo>
                  <a:lnTo>
                    <a:pt x="322" y="191"/>
                  </a:lnTo>
                  <a:lnTo>
                    <a:pt x="322" y="190"/>
                  </a:lnTo>
                  <a:lnTo>
                    <a:pt x="322" y="191"/>
                  </a:lnTo>
                  <a:lnTo>
                    <a:pt x="322" y="191"/>
                  </a:lnTo>
                  <a:lnTo>
                    <a:pt x="322" y="190"/>
                  </a:lnTo>
                  <a:lnTo>
                    <a:pt x="323" y="190"/>
                  </a:lnTo>
                  <a:lnTo>
                    <a:pt x="323" y="190"/>
                  </a:lnTo>
                  <a:lnTo>
                    <a:pt x="323" y="193"/>
                  </a:lnTo>
                  <a:lnTo>
                    <a:pt x="323" y="190"/>
                  </a:lnTo>
                  <a:lnTo>
                    <a:pt x="323" y="190"/>
                  </a:lnTo>
                  <a:lnTo>
                    <a:pt x="323" y="190"/>
                  </a:lnTo>
                  <a:lnTo>
                    <a:pt x="323" y="190"/>
                  </a:lnTo>
                  <a:lnTo>
                    <a:pt x="323" y="190"/>
                  </a:lnTo>
                  <a:lnTo>
                    <a:pt x="323" y="192"/>
                  </a:lnTo>
                  <a:lnTo>
                    <a:pt x="323" y="191"/>
                  </a:lnTo>
                  <a:lnTo>
                    <a:pt x="324" y="190"/>
                  </a:lnTo>
                  <a:lnTo>
                    <a:pt x="324" y="190"/>
                  </a:lnTo>
                  <a:lnTo>
                    <a:pt x="324" y="190"/>
                  </a:lnTo>
                  <a:lnTo>
                    <a:pt x="324" y="190"/>
                  </a:lnTo>
                  <a:lnTo>
                    <a:pt x="324" y="190"/>
                  </a:lnTo>
                  <a:lnTo>
                    <a:pt x="324" y="190"/>
                  </a:lnTo>
                  <a:lnTo>
                    <a:pt x="324" y="189"/>
                  </a:lnTo>
                  <a:lnTo>
                    <a:pt x="324" y="191"/>
                  </a:lnTo>
                  <a:lnTo>
                    <a:pt x="324" y="189"/>
                  </a:lnTo>
                  <a:lnTo>
                    <a:pt x="324" y="189"/>
                  </a:lnTo>
                  <a:lnTo>
                    <a:pt x="325" y="191"/>
                  </a:lnTo>
                  <a:lnTo>
                    <a:pt x="325" y="191"/>
                  </a:lnTo>
                  <a:lnTo>
                    <a:pt x="325" y="190"/>
                  </a:lnTo>
                  <a:lnTo>
                    <a:pt x="325" y="189"/>
                  </a:lnTo>
                  <a:lnTo>
                    <a:pt x="325" y="189"/>
                  </a:lnTo>
                  <a:lnTo>
                    <a:pt x="325" y="189"/>
                  </a:lnTo>
                  <a:lnTo>
                    <a:pt x="325" y="189"/>
                  </a:lnTo>
                  <a:lnTo>
                    <a:pt x="325" y="189"/>
                  </a:lnTo>
                  <a:lnTo>
                    <a:pt x="325" y="189"/>
                  </a:lnTo>
                  <a:lnTo>
                    <a:pt x="325" y="189"/>
                  </a:lnTo>
                  <a:lnTo>
                    <a:pt x="326" y="189"/>
                  </a:lnTo>
                  <a:lnTo>
                    <a:pt x="326" y="189"/>
                  </a:lnTo>
                  <a:lnTo>
                    <a:pt x="326" y="188"/>
                  </a:lnTo>
                  <a:lnTo>
                    <a:pt x="326" y="188"/>
                  </a:lnTo>
                  <a:lnTo>
                    <a:pt x="326" y="189"/>
                  </a:lnTo>
                  <a:lnTo>
                    <a:pt x="326" y="188"/>
                  </a:lnTo>
                  <a:lnTo>
                    <a:pt x="326" y="189"/>
                  </a:lnTo>
                  <a:lnTo>
                    <a:pt x="326" y="189"/>
                  </a:lnTo>
                  <a:lnTo>
                    <a:pt x="326" y="188"/>
                  </a:lnTo>
                  <a:lnTo>
                    <a:pt x="326" y="188"/>
                  </a:lnTo>
                  <a:lnTo>
                    <a:pt x="327" y="187"/>
                  </a:lnTo>
                  <a:lnTo>
                    <a:pt x="327" y="187"/>
                  </a:lnTo>
                  <a:lnTo>
                    <a:pt x="327" y="187"/>
                  </a:lnTo>
                  <a:lnTo>
                    <a:pt x="327" y="187"/>
                  </a:lnTo>
                  <a:lnTo>
                    <a:pt x="327" y="187"/>
                  </a:lnTo>
                  <a:lnTo>
                    <a:pt x="327" y="189"/>
                  </a:lnTo>
                  <a:lnTo>
                    <a:pt x="327" y="188"/>
                  </a:lnTo>
                  <a:lnTo>
                    <a:pt x="327" y="187"/>
                  </a:lnTo>
                  <a:lnTo>
                    <a:pt x="327" y="187"/>
                  </a:lnTo>
                  <a:lnTo>
                    <a:pt x="327" y="187"/>
                  </a:lnTo>
                  <a:lnTo>
                    <a:pt x="328" y="187"/>
                  </a:lnTo>
                  <a:lnTo>
                    <a:pt x="328" y="187"/>
                  </a:lnTo>
                  <a:lnTo>
                    <a:pt x="328" y="187"/>
                  </a:lnTo>
                  <a:lnTo>
                    <a:pt x="328" y="187"/>
                  </a:lnTo>
                  <a:lnTo>
                    <a:pt x="328" y="187"/>
                  </a:lnTo>
                  <a:lnTo>
                    <a:pt x="328" y="187"/>
                  </a:lnTo>
                  <a:lnTo>
                    <a:pt x="328" y="189"/>
                  </a:lnTo>
                  <a:lnTo>
                    <a:pt x="328" y="188"/>
                  </a:lnTo>
                  <a:lnTo>
                    <a:pt x="328" y="187"/>
                  </a:lnTo>
                  <a:lnTo>
                    <a:pt x="328" y="187"/>
                  </a:lnTo>
                  <a:lnTo>
                    <a:pt x="329" y="186"/>
                  </a:lnTo>
                  <a:lnTo>
                    <a:pt x="329" y="187"/>
                  </a:lnTo>
                  <a:lnTo>
                    <a:pt x="329" y="186"/>
                  </a:lnTo>
                  <a:lnTo>
                    <a:pt x="329" y="187"/>
                  </a:lnTo>
                  <a:lnTo>
                    <a:pt x="329" y="186"/>
                  </a:lnTo>
                  <a:lnTo>
                    <a:pt x="329" y="186"/>
                  </a:lnTo>
                  <a:lnTo>
                    <a:pt x="329" y="188"/>
                  </a:lnTo>
                  <a:lnTo>
                    <a:pt x="329" y="187"/>
                  </a:lnTo>
                  <a:lnTo>
                    <a:pt x="329" y="186"/>
                  </a:lnTo>
                  <a:lnTo>
                    <a:pt x="329" y="186"/>
                  </a:lnTo>
                  <a:lnTo>
                    <a:pt x="329" y="188"/>
                  </a:lnTo>
                  <a:lnTo>
                    <a:pt x="330" y="186"/>
                  </a:lnTo>
                  <a:lnTo>
                    <a:pt x="330" y="186"/>
                  </a:lnTo>
                  <a:lnTo>
                    <a:pt x="330" y="186"/>
                  </a:lnTo>
                  <a:lnTo>
                    <a:pt x="330" y="186"/>
                  </a:lnTo>
                  <a:lnTo>
                    <a:pt x="330" y="186"/>
                  </a:lnTo>
                  <a:lnTo>
                    <a:pt x="330" y="186"/>
                  </a:lnTo>
                  <a:lnTo>
                    <a:pt x="330" y="187"/>
                  </a:lnTo>
                  <a:lnTo>
                    <a:pt x="330" y="186"/>
                  </a:lnTo>
                  <a:lnTo>
                    <a:pt x="330" y="187"/>
                  </a:lnTo>
                  <a:lnTo>
                    <a:pt x="330" y="186"/>
                  </a:lnTo>
                  <a:lnTo>
                    <a:pt x="331" y="185"/>
                  </a:lnTo>
                  <a:lnTo>
                    <a:pt x="331" y="185"/>
                  </a:lnTo>
                  <a:lnTo>
                    <a:pt x="331" y="185"/>
                  </a:lnTo>
                  <a:lnTo>
                    <a:pt x="331" y="186"/>
                  </a:lnTo>
                  <a:lnTo>
                    <a:pt x="331" y="186"/>
                  </a:lnTo>
                  <a:lnTo>
                    <a:pt x="331" y="186"/>
                  </a:lnTo>
                  <a:lnTo>
                    <a:pt x="331" y="186"/>
                  </a:lnTo>
                  <a:lnTo>
                    <a:pt x="331" y="185"/>
                  </a:lnTo>
                  <a:lnTo>
                    <a:pt x="331" y="185"/>
                  </a:lnTo>
                  <a:lnTo>
                    <a:pt x="331" y="185"/>
                  </a:lnTo>
                  <a:lnTo>
                    <a:pt x="332" y="185"/>
                  </a:lnTo>
                  <a:lnTo>
                    <a:pt x="332" y="185"/>
                  </a:lnTo>
                  <a:lnTo>
                    <a:pt x="332" y="185"/>
                  </a:lnTo>
                  <a:lnTo>
                    <a:pt x="332" y="185"/>
                  </a:lnTo>
                  <a:lnTo>
                    <a:pt x="332" y="185"/>
                  </a:lnTo>
                  <a:lnTo>
                    <a:pt x="332" y="185"/>
                  </a:lnTo>
                  <a:lnTo>
                    <a:pt x="332" y="185"/>
                  </a:lnTo>
                  <a:lnTo>
                    <a:pt x="332" y="185"/>
                  </a:lnTo>
                  <a:lnTo>
                    <a:pt x="332" y="185"/>
                  </a:lnTo>
                  <a:lnTo>
                    <a:pt x="332" y="185"/>
                  </a:lnTo>
                  <a:lnTo>
                    <a:pt x="333" y="184"/>
                  </a:lnTo>
                  <a:lnTo>
                    <a:pt x="333" y="185"/>
                  </a:lnTo>
                  <a:lnTo>
                    <a:pt x="333" y="184"/>
                  </a:lnTo>
                  <a:lnTo>
                    <a:pt x="333" y="185"/>
                  </a:lnTo>
                  <a:lnTo>
                    <a:pt x="333" y="185"/>
                  </a:lnTo>
                  <a:lnTo>
                    <a:pt x="333" y="183"/>
                  </a:lnTo>
                  <a:lnTo>
                    <a:pt x="333" y="183"/>
                  </a:lnTo>
                  <a:lnTo>
                    <a:pt x="333" y="184"/>
                  </a:lnTo>
                  <a:lnTo>
                    <a:pt x="333" y="183"/>
                  </a:lnTo>
                  <a:lnTo>
                    <a:pt x="333" y="184"/>
                  </a:lnTo>
                  <a:lnTo>
                    <a:pt x="334" y="186"/>
                  </a:lnTo>
                  <a:lnTo>
                    <a:pt x="334" y="184"/>
                  </a:lnTo>
                  <a:lnTo>
                    <a:pt x="334" y="184"/>
                  </a:lnTo>
                  <a:lnTo>
                    <a:pt x="334" y="184"/>
                  </a:lnTo>
                  <a:lnTo>
                    <a:pt x="334" y="184"/>
                  </a:lnTo>
                  <a:lnTo>
                    <a:pt x="334" y="183"/>
                  </a:lnTo>
                  <a:lnTo>
                    <a:pt x="334" y="183"/>
                  </a:lnTo>
                  <a:lnTo>
                    <a:pt x="334" y="184"/>
                  </a:lnTo>
                  <a:lnTo>
                    <a:pt x="334" y="183"/>
                  </a:lnTo>
                  <a:lnTo>
                    <a:pt x="334" y="184"/>
                  </a:lnTo>
                  <a:lnTo>
                    <a:pt x="335" y="185"/>
                  </a:lnTo>
                  <a:lnTo>
                    <a:pt x="335" y="183"/>
                  </a:lnTo>
                  <a:lnTo>
                    <a:pt x="335" y="185"/>
                  </a:lnTo>
                  <a:lnTo>
                    <a:pt x="335" y="183"/>
                  </a:lnTo>
                  <a:lnTo>
                    <a:pt x="335" y="183"/>
                  </a:lnTo>
                  <a:lnTo>
                    <a:pt x="335" y="183"/>
                  </a:lnTo>
                  <a:lnTo>
                    <a:pt x="335" y="183"/>
                  </a:lnTo>
                  <a:lnTo>
                    <a:pt x="335" y="183"/>
                  </a:lnTo>
                  <a:lnTo>
                    <a:pt x="335" y="183"/>
                  </a:lnTo>
                  <a:lnTo>
                    <a:pt x="335" y="185"/>
                  </a:lnTo>
                  <a:lnTo>
                    <a:pt x="335" y="185"/>
                  </a:lnTo>
                  <a:lnTo>
                    <a:pt x="336" y="183"/>
                  </a:lnTo>
                  <a:lnTo>
                    <a:pt x="336" y="184"/>
                  </a:lnTo>
                  <a:lnTo>
                    <a:pt x="336" y="183"/>
                  </a:lnTo>
                  <a:lnTo>
                    <a:pt x="336" y="183"/>
                  </a:lnTo>
                  <a:lnTo>
                    <a:pt x="336" y="183"/>
                  </a:lnTo>
                  <a:lnTo>
                    <a:pt x="336" y="183"/>
                  </a:lnTo>
                  <a:lnTo>
                    <a:pt x="336" y="182"/>
                  </a:lnTo>
                  <a:lnTo>
                    <a:pt x="336" y="182"/>
                  </a:lnTo>
                  <a:lnTo>
                    <a:pt x="336" y="184"/>
                  </a:lnTo>
                  <a:lnTo>
                    <a:pt x="336" y="182"/>
                  </a:lnTo>
                  <a:lnTo>
                    <a:pt x="337" y="182"/>
                  </a:lnTo>
                  <a:lnTo>
                    <a:pt x="337" y="182"/>
                  </a:lnTo>
                  <a:lnTo>
                    <a:pt x="337" y="182"/>
                  </a:lnTo>
                  <a:lnTo>
                    <a:pt x="337" y="182"/>
                  </a:lnTo>
                  <a:lnTo>
                    <a:pt x="337" y="182"/>
                  </a:lnTo>
                  <a:lnTo>
                    <a:pt x="337" y="182"/>
                  </a:lnTo>
                  <a:lnTo>
                    <a:pt x="337" y="182"/>
                  </a:lnTo>
                  <a:lnTo>
                    <a:pt x="337" y="184"/>
                  </a:lnTo>
                  <a:lnTo>
                    <a:pt x="337" y="182"/>
                  </a:lnTo>
                  <a:lnTo>
                    <a:pt x="337" y="184"/>
                  </a:lnTo>
                  <a:lnTo>
                    <a:pt x="338" y="182"/>
                  </a:lnTo>
                  <a:lnTo>
                    <a:pt x="338" y="181"/>
                  </a:lnTo>
                  <a:lnTo>
                    <a:pt x="338" y="182"/>
                  </a:lnTo>
                  <a:lnTo>
                    <a:pt x="338" y="182"/>
                  </a:lnTo>
                  <a:lnTo>
                    <a:pt x="338" y="182"/>
                  </a:lnTo>
                  <a:lnTo>
                    <a:pt x="338" y="181"/>
                  </a:lnTo>
                  <a:lnTo>
                    <a:pt x="338" y="183"/>
                  </a:lnTo>
                  <a:lnTo>
                    <a:pt x="338" y="182"/>
                  </a:lnTo>
                  <a:lnTo>
                    <a:pt x="338" y="181"/>
                  </a:lnTo>
                  <a:lnTo>
                    <a:pt x="339" y="182"/>
                  </a:lnTo>
                  <a:lnTo>
                    <a:pt x="339" y="181"/>
                  </a:lnTo>
                  <a:lnTo>
                    <a:pt x="339" y="183"/>
                  </a:lnTo>
                  <a:lnTo>
                    <a:pt x="339" y="182"/>
                  </a:lnTo>
                  <a:lnTo>
                    <a:pt x="339" y="183"/>
                  </a:lnTo>
                  <a:lnTo>
                    <a:pt x="339" y="182"/>
                  </a:lnTo>
                  <a:lnTo>
                    <a:pt x="339" y="181"/>
                  </a:lnTo>
                  <a:lnTo>
                    <a:pt x="339" y="181"/>
                  </a:lnTo>
                  <a:lnTo>
                    <a:pt x="339" y="183"/>
                  </a:lnTo>
                  <a:lnTo>
                    <a:pt x="339" y="180"/>
                  </a:lnTo>
                  <a:lnTo>
                    <a:pt x="340" y="182"/>
                  </a:lnTo>
                  <a:lnTo>
                    <a:pt x="340" y="182"/>
                  </a:lnTo>
                  <a:lnTo>
                    <a:pt x="340" y="182"/>
                  </a:lnTo>
                  <a:lnTo>
                    <a:pt x="340" y="180"/>
                  </a:lnTo>
                  <a:lnTo>
                    <a:pt x="340" y="181"/>
                  </a:lnTo>
                  <a:lnTo>
                    <a:pt x="340" y="181"/>
                  </a:lnTo>
                  <a:lnTo>
                    <a:pt x="340" y="181"/>
                  </a:lnTo>
                  <a:lnTo>
                    <a:pt x="340" y="181"/>
                  </a:lnTo>
                  <a:lnTo>
                    <a:pt x="340" y="181"/>
                  </a:lnTo>
                  <a:lnTo>
                    <a:pt x="340" y="180"/>
                  </a:lnTo>
                  <a:lnTo>
                    <a:pt x="341" y="180"/>
                  </a:lnTo>
                  <a:lnTo>
                    <a:pt x="341" y="182"/>
                  </a:lnTo>
                  <a:lnTo>
                    <a:pt x="341" y="180"/>
                  </a:lnTo>
                  <a:lnTo>
                    <a:pt x="341" y="180"/>
                  </a:lnTo>
                  <a:lnTo>
                    <a:pt x="341" y="180"/>
                  </a:lnTo>
                  <a:lnTo>
                    <a:pt x="341" y="180"/>
                  </a:lnTo>
                  <a:lnTo>
                    <a:pt x="341" y="182"/>
                  </a:lnTo>
                  <a:lnTo>
                    <a:pt x="341" y="180"/>
                  </a:lnTo>
                  <a:lnTo>
                    <a:pt x="341" y="180"/>
                  </a:lnTo>
                  <a:lnTo>
                    <a:pt x="341" y="180"/>
                  </a:lnTo>
                  <a:lnTo>
                    <a:pt x="341" y="180"/>
                  </a:lnTo>
                  <a:lnTo>
                    <a:pt x="342" y="180"/>
                  </a:lnTo>
                  <a:lnTo>
                    <a:pt x="342" y="179"/>
                  </a:lnTo>
                  <a:lnTo>
                    <a:pt x="342" y="180"/>
                  </a:lnTo>
                  <a:lnTo>
                    <a:pt x="342" y="180"/>
                  </a:lnTo>
                  <a:lnTo>
                    <a:pt x="342" y="182"/>
                  </a:lnTo>
                  <a:lnTo>
                    <a:pt x="342" y="180"/>
                  </a:lnTo>
                  <a:lnTo>
                    <a:pt x="342" y="180"/>
                  </a:lnTo>
                  <a:lnTo>
                    <a:pt x="342" y="180"/>
                  </a:lnTo>
                  <a:lnTo>
                    <a:pt x="342" y="182"/>
                  </a:lnTo>
                  <a:lnTo>
                    <a:pt x="342" y="180"/>
                  </a:lnTo>
                  <a:lnTo>
                    <a:pt x="343" y="179"/>
                  </a:lnTo>
                  <a:lnTo>
                    <a:pt x="343" y="180"/>
                  </a:lnTo>
                  <a:lnTo>
                    <a:pt x="343" y="179"/>
                  </a:lnTo>
                  <a:lnTo>
                    <a:pt x="343" y="179"/>
                  </a:lnTo>
                  <a:lnTo>
                    <a:pt x="343" y="179"/>
                  </a:lnTo>
                  <a:lnTo>
                    <a:pt x="343" y="180"/>
                  </a:lnTo>
                  <a:lnTo>
                    <a:pt x="343" y="181"/>
                  </a:lnTo>
                  <a:lnTo>
                    <a:pt x="343" y="179"/>
                  </a:lnTo>
                  <a:lnTo>
                    <a:pt x="343" y="179"/>
                  </a:lnTo>
                  <a:lnTo>
                    <a:pt x="343" y="181"/>
                  </a:lnTo>
                  <a:lnTo>
                    <a:pt x="344" y="179"/>
                  </a:lnTo>
                  <a:lnTo>
                    <a:pt x="344" y="179"/>
                  </a:lnTo>
                  <a:lnTo>
                    <a:pt x="344" y="179"/>
                  </a:lnTo>
                  <a:lnTo>
                    <a:pt x="344" y="179"/>
                  </a:lnTo>
                  <a:lnTo>
                    <a:pt x="344" y="179"/>
                  </a:lnTo>
                  <a:lnTo>
                    <a:pt x="344" y="179"/>
                  </a:lnTo>
                  <a:lnTo>
                    <a:pt x="344" y="179"/>
                  </a:lnTo>
                  <a:lnTo>
                    <a:pt x="344" y="179"/>
                  </a:lnTo>
                  <a:lnTo>
                    <a:pt x="344" y="179"/>
                  </a:lnTo>
                  <a:lnTo>
                    <a:pt x="344" y="179"/>
                  </a:lnTo>
                  <a:lnTo>
                    <a:pt x="345" y="179"/>
                  </a:lnTo>
                  <a:lnTo>
                    <a:pt x="345" y="179"/>
                  </a:lnTo>
                  <a:lnTo>
                    <a:pt x="345" y="179"/>
                  </a:lnTo>
                  <a:lnTo>
                    <a:pt x="345" y="179"/>
                  </a:lnTo>
                  <a:lnTo>
                    <a:pt x="345" y="179"/>
                  </a:lnTo>
                  <a:lnTo>
                    <a:pt x="345" y="178"/>
                  </a:lnTo>
                  <a:lnTo>
                    <a:pt x="345" y="179"/>
                  </a:lnTo>
                  <a:lnTo>
                    <a:pt x="345" y="179"/>
                  </a:lnTo>
                  <a:lnTo>
                    <a:pt x="345" y="179"/>
                  </a:lnTo>
                  <a:lnTo>
                    <a:pt x="345" y="180"/>
                  </a:lnTo>
                  <a:lnTo>
                    <a:pt x="346" y="179"/>
                  </a:lnTo>
                  <a:lnTo>
                    <a:pt x="346" y="179"/>
                  </a:lnTo>
                  <a:lnTo>
                    <a:pt x="346" y="179"/>
                  </a:lnTo>
                  <a:lnTo>
                    <a:pt x="346" y="179"/>
                  </a:lnTo>
                  <a:lnTo>
                    <a:pt x="346" y="178"/>
                  </a:lnTo>
                  <a:lnTo>
                    <a:pt x="346" y="180"/>
                  </a:lnTo>
                  <a:lnTo>
                    <a:pt x="346" y="179"/>
                  </a:lnTo>
                  <a:lnTo>
                    <a:pt x="346" y="179"/>
                  </a:lnTo>
                  <a:lnTo>
                    <a:pt x="346" y="178"/>
                  </a:lnTo>
                  <a:lnTo>
                    <a:pt x="346" y="179"/>
                  </a:lnTo>
                  <a:lnTo>
                    <a:pt x="347" y="179"/>
                  </a:lnTo>
                  <a:lnTo>
                    <a:pt x="347" y="178"/>
                  </a:lnTo>
                  <a:lnTo>
                    <a:pt x="347" y="178"/>
                  </a:lnTo>
                  <a:lnTo>
                    <a:pt x="347" y="178"/>
                  </a:lnTo>
                  <a:lnTo>
                    <a:pt x="347" y="178"/>
                  </a:lnTo>
                  <a:lnTo>
                    <a:pt x="347" y="177"/>
                  </a:lnTo>
                  <a:lnTo>
                    <a:pt x="347" y="178"/>
                  </a:lnTo>
                  <a:lnTo>
                    <a:pt x="347" y="178"/>
                  </a:lnTo>
                  <a:lnTo>
                    <a:pt x="347" y="178"/>
                  </a:lnTo>
                  <a:lnTo>
                    <a:pt x="347" y="178"/>
                  </a:lnTo>
                  <a:lnTo>
                    <a:pt x="347" y="178"/>
                  </a:lnTo>
                  <a:lnTo>
                    <a:pt x="348" y="178"/>
                  </a:lnTo>
                  <a:lnTo>
                    <a:pt x="348" y="178"/>
                  </a:lnTo>
                  <a:lnTo>
                    <a:pt x="348" y="178"/>
                  </a:lnTo>
                  <a:lnTo>
                    <a:pt x="348" y="179"/>
                  </a:lnTo>
                  <a:lnTo>
                    <a:pt x="348" y="178"/>
                  </a:lnTo>
                  <a:lnTo>
                    <a:pt x="348" y="178"/>
                  </a:lnTo>
                  <a:lnTo>
                    <a:pt x="348" y="179"/>
                  </a:lnTo>
                  <a:lnTo>
                    <a:pt x="348" y="179"/>
                  </a:lnTo>
                  <a:lnTo>
                    <a:pt x="348" y="178"/>
                  </a:lnTo>
                  <a:lnTo>
                    <a:pt x="348" y="178"/>
                  </a:lnTo>
                  <a:lnTo>
                    <a:pt x="349" y="178"/>
                  </a:lnTo>
                  <a:lnTo>
                    <a:pt x="349" y="178"/>
                  </a:lnTo>
                  <a:lnTo>
                    <a:pt x="349" y="177"/>
                  </a:lnTo>
                  <a:lnTo>
                    <a:pt x="349" y="178"/>
                  </a:lnTo>
                  <a:lnTo>
                    <a:pt x="349" y="177"/>
                  </a:lnTo>
                  <a:lnTo>
                    <a:pt x="349" y="178"/>
                  </a:lnTo>
                  <a:lnTo>
                    <a:pt x="349" y="178"/>
                  </a:lnTo>
                  <a:lnTo>
                    <a:pt x="350" y="177"/>
                  </a:lnTo>
                  <a:lnTo>
                    <a:pt x="350" y="177"/>
                  </a:lnTo>
                  <a:lnTo>
                    <a:pt x="350" y="176"/>
                  </a:lnTo>
                  <a:lnTo>
                    <a:pt x="350" y="176"/>
                  </a:lnTo>
                  <a:lnTo>
                    <a:pt x="351" y="176"/>
                  </a:lnTo>
                  <a:lnTo>
                    <a:pt x="351" y="176"/>
                  </a:lnTo>
                  <a:lnTo>
                    <a:pt x="351" y="176"/>
                  </a:lnTo>
                  <a:lnTo>
                    <a:pt x="351" y="176"/>
                  </a:lnTo>
                  <a:lnTo>
                    <a:pt x="351" y="176"/>
                  </a:lnTo>
                  <a:lnTo>
                    <a:pt x="351" y="176"/>
                  </a:lnTo>
                  <a:lnTo>
                    <a:pt x="351" y="176"/>
                  </a:lnTo>
                  <a:lnTo>
                    <a:pt x="351" y="176"/>
                  </a:lnTo>
                  <a:lnTo>
                    <a:pt x="351" y="176"/>
                  </a:lnTo>
                  <a:lnTo>
                    <a:pt x="352" y="175"/>
                  </a:lnTo>
                  <a:lnTo>
                    <a:pt x="352" y="176"/>
                  </a:lnTo>
                  <a:lnTo>
                    <a:pt x="352" y="176"/>
                  </a:lnTo>
                  <a:lnTo>
                    <a:pt x="352" y="176"/>
                  </a:lnTo>
                  <a:lnTo>
                    <a:pt x="352" y="176"/>
                  </a:lnTo>
                  <a:lnTo>
                    <a:pt x="352" y="175"/>
                  </a:lnTo>
                  <a:lnTo>
                    <a:pt x="352" y="176"/>
                  </a:lnTo>
                  <a:lnTo>
                    <a:pt x="352" y="176"/>
                  </a:lnTo>
                  <a:lnTo>
                    <a:pt x="352" y="176"/>
                  </a:lnTo>
                  <a:lnTo>
                    <a:pt x="352" y="176"/>
                  </a:lnTo>
                  <a:lnTo>
                    <a:pt x="353" y="176"/>
                  </a:lnTo>
                  <a:lnTo>
                    <a:pt x="353" y="177"/>
                  </a:lnTo>
                  <a:lnTo>
                    <a:pt x="353" y="176"/>
                  </a:lnTo>
                  <a:lnTo>
                    <a:pt x="353" y="178"/>
                  </a:lnTo>
                  <a:lnTo>
                    <a:pt x="353" y="178"/>
                  </a:lnTo>
                  <a:lnTo>
                    <a:pt x="353" y="176"/>
                  </a:lnTo>
                  <a:lnTo>
                    <a:pt x="353" y="176"/>
                  </a:lnTo>
                  <a:lnTo>
                    <a:pt x="354" y="176"/>
                  </a:lnTo>
                  <a:lnTo>
                    <a:pt x="354" y="176"/>
                  </a:lnTo>
                  <a:lnTo>
                    <a:pt x="354" y="176"/>
                  </a:lnTo>
                  <a:lnTo>
                    <a:pt x="354" y="176"/>
                  </a:lnTo>
                  <a:lnTo>
                    <a:pt x="354" y="176"/>
                  </a:lnTo>
                  <a:lnTo>
                    <a:pt x="354" y="176"/>
                  </a:lnTo>
                  <a:lnTo>
                    <a:pt x="354" y="176"/>
                  </a:lnTo>
                  <a:lnTo>
                    <a:pt x="354" y="174"/>
                  </a:lnTo>
                  <a:lnTo>
                    <a:pt x="355" y="175"/>
                  </a:lnTo>
                  <a:lnTo>
                    <a:pt x="355" y="176"/>
                  </a:lnTo>
                  <a:lnTo>
                    <a:pt x="355" y="175"/>
                  </a:lnTo>
                  <a:lnTo>
                    <a:pt x="355" y="175"/>
                  </a:lnTo>
                  <a:lnTo>
                    <a:pt x="355" y="171"/>
                  </a:lnTo>
                  <a:lnTo>
                    <a:pt x="355" y="168"/>
                  </a:lnTo>
                  <a:lnTo>
                    <a:pt x="355" y="167"/>
                  </a:lnTo>
                  <a:lnTo>
                    <a:pt x="355" y="164"/>
                  </a:lnTo>
                  <a:lnTo>
                    <a:pt x="355" y="160"/>
                  </a:lnTo>
                  <a:lnTo>
                    <a:pt x="355" y="159"/>
                  </a:lnTo>
                  <a:lnTo>
                    <a:pt x="356" y="153"/>
                  </a:lnTo>
                  <a:lnTo>
                    <a:pt x="356" y="150"/>
                  </a:lnTo>
                  <a:lnTo>
                    <a:pt x="356" y="147"/>
                  </a:lnTo>
                  <a:lnTo>
                    <a:pt x="356" y="143"/>
                  </a:lnTo>
                  <a:lnTo>
                    <a:pt x="356" y="141"/>
                  </a:lnTo>
                  <a:lnTo>
                    <a:pt x="356" y="138"/>
                  </a:lnTo>
                  <a:lnTo>
                    <a:pt x="356" y="134"/>
                  </a:lnTo>
                  <a:lnTo>
                    <a:pt x="356" y="134"/>
                  </a:lnTo>
                  <a:lnTo>
                    <a:pt x="356" y="128"/>
                  </a:lnTo>
                  <a:lnTo>
                    <a:pt x="356" y="126"/>
                  </a:lnTo>
                  <a:lnTo>
                    <a:pt x="357" y="123"/>
                  </a:lnTo>
                  <a:lnTo>
                    <a:pt x="357" y="120"/>
                  </a:lnTo>
                  <a:lnTo>
                    <a:pt x="357" y="118"/>
                  </a:lnTo>
                  <a:lnTo>
                    <a:pt x="357" y="116"/>
                  </a:lnTo>
                  <a:lnTo>
                    <a:pt x="357" y="113"/>
                  </a:lnTo>
                  <a:lnTo>
                    <a:pt x="357" y="113"/>
                  </a:lnTo>
                  <a:lnTo>
                    <a:pt x="357" y="109"/>
                  </a:lnTo>
                  <a:lnTo>
                    <a:pt x="357" y="107"/>
                  </a:lnTo>
                  <a:lnTo>
                    <a:pt x="357" y="105"/>
                  </a:lnTo>
                  <a:lnTo>
                    <a:pt x="357" y="102"/>
                  </a:lnTo>
                  <a:lnTo>
                    <a:pt x="358" y="100"/>
                  </a:lnTo>
                  <a:lnTo>
                    <a:pt x="358" y="47"/>
                  </a:lnTo>
                  <a:lnTo>
                    <a:pt x="358" y="98"/>
                  </a:lnTo>
                  <a:lnTo>
                    <a:pt x="358" y="94"/>
                  </a:lnTo>
                  <a:lnTo>
                    <a:pt x="358" y="93"/>
                  </a:lnTo>
                  <a:lnTo>
                    <a:pt x="358" y="91"/>
                  </a:lnTo>
                  <a:lnTo>
                    <a:pt x="358" y="89"/>
                  </a:lnTo>
                  <a:lnTo>
                    <a:pt x="358" y="87"/>
                  </a:lnTo>
                  <a:lnTo>
                    <a:pt x="358" y="85"/>
                  </a:lnTo>
                  <a:lnTo>
                    <a:pt x="358" y="84"/>
                  </a:lnTo>
                  <a:lnTo>
                    <a:pt x="359" y="84"/>
                  </a:lnTo>
                  <a:lnTo>
                    <a:pt x="359" y="80"/>
                  </a:lnTo>
                  <a:lnTo>
                    <a:pt x="359" y="79"/>
                  </a:lnTo>
                  <a:lnTo>
                    <a:pt x="359" y="77"/>
                  </a:lnTo>
                  <a:lnTo>
                    <a:pt x="359" y="76"/>
                  </a:lnTo>
                  <a:lnTo>
                    <a:pt x="359" y="75"/>
                  </a:lnTo>
                  <a:lnTo>
                    <a:pt x="359" y="75"/>
                  </a:lnTo>
                  <a:lnTo>
                    <a:pt x="359" y="74"/>
                  </a:lnTo>
                  <a:lnTo>
                    <a:pt x="359" y="72"/>
                  </a:lnTo>
                  <a:lnTo>
                    <a:pt x="359" y="69"/>
                  </a:lnTo>
                  <a:lnTo>
                    <a:pt x="360" y="68"/>
                  </a:lnTo>
                  <a:lnTo>
                    <a:pt x="360" y="68"/>
                  </a:lnTo>
                  <a:lnTo>
                    <a:pt x="360" y="66"/>
                  </a:lnTo>
                  <a:lnTo>
                    <a:pt x="360" y="65"/>
                  </a:lnTo>
                  <a:lnTo>
                    <a:pt x="360" y="63"/>
                  </a:lnTo>
                  <a:lnTo>
                    <a:pt x="360" y="62"/>
                  </a:lnTo>
                  <a:lnTo>
                    <a:pt x="360" y="61"/>
                  </a:lnTo>
                  <a:lnTo>
                    <a:pt x="360" y="60"/>
                  </a:lnTo>
                  <a:lnTo>
                    <a:pt x="360" y="59"/>
                  </a:lnTo>
                  <a:lnTo>
                    <a:pt x="360" y="59"/>
                  </a:lnTo>
                  <a:lnTo>
                    <a:pt x="360" y="56"/>
                  </a:lnTo>
                  <a:lnTo>
                    <a:pt x="361" y="56"/>
                  </a:lnTo>
                  <a:lnTo>
                    <a:pt x="361" y="55"/>
                  </a:lnTo>
                  <a:lnTo>
                    <a:pt x="361" y="54"/>
                  </a:lnTo>
                  <a:lnTo>
                    <a:pt x="361" y="53"/>
                  </a:lnTo>
                  <a:lnTo>
                    <a:pt x="361" y="53"/>
                  </a:lnTo>
                  <a:lnTo>
                    <a:pt x="361" y="54"/>
                  </a:lnTo>
                  <a:lnTo>
                    <a:pt x="361" y="53"/>
                  </a:lnTo>
                  <a:lnTo>
                    <a:pt x="361" y="50"/>
                  </a:lnTo>
                  <a:lnTo>
                    <a:pt x="361" y="49"/>
                  </a:lnTo>
                  <a:lnTo>
                    <a:pt x="361" y="49"/>
                  </a:lnTo>
                  <a:lnTo>
                    <a:pt x="362" y="48"/>
                  </a:lnTo>
                  <a:lnTo>
                    <a:pt x="362" y="47"/>
                  </a:lnTo>
                  <a:lnTo>
                    <a:pt x="362" y="48"/>
                  </a:lnTo>
                  <a:lnTo>
                    <a:pt x="362" y="46"/>
                  </a:lnTo>
                  <a:lnTo>
                    <a:pt x="362" y="45"/>
                  </a:lnTo>
                  <a:lnTo>
                    <a:pt x="362" y="44"/>
                  </a:lnTo>
                  <a:lnTo>
                    <a:pt x="362" y="44"/>
                  </a:lnTo>
                  <a:lnTo>
                    <a:pt x="362" y="45"/>
                  </a:lnTo>
                  <a:lnTo>
                    <a:pt x="362" y="42"/>
                  </a:lnTo>
                  <a:lnTo>
                    <a:pt x="362" y="42"/>
                  </a:lnTo>
                  <a:lnTo>
                    <a:pt x="363" y="41"/>
                  </a:lnTo>
                  <a:lnTo>
                    <a:pt x="363" y="41"/>
                  </a:lnTo>
                  <a:lnTo>
                    <a:pt x="363" y="41"/>
                  </a:lnTo>
                  <a:lnTo>
                    <a:pt x="363" y="40"/>
                  </a:lnTo>
                  <a:lnTo>
                    <a:pt x="363" y="39"/>
                  </a:lnTo>
                  <a:lnTo>
                    <a:pt x="363" y="39"/>
                  </a:lnTo>
                  <a:lnTo>
                    <a:pt x="363" y="39"/>
                  </a:lnTo>
                  <a:lnTo>
                    <a:pt x="363" y="39"/>
                  </a:lnTo>
                  <a:lnTo>
                    <a:pt x="363" y="38"/>
                  </a:lnTo>
                  <a:lnTo>
                    <a:pt x="363" y="37"/>
                  </a:lnTo>
                  <a:lnTo>
                    <a:pt x="364" y="36"/>
                  </a:lnTo>
                  <a:lnTo>
                    <a:pt x="364" y="38"/>
                  </a:lnTo>
                  <a:lnTo>
                    <a:pt x="364" y="35"/>
                  </a:lnTo>
                  <a:lnTo>
                    <a:pt x="364" y="37"/>
                  </a:lnTo>
                  <a:lnTo>
                    <a:pt x="364" y="35"/>
                  </a:lnTo>
                  <a:lnTo>
                    <a:pt x="364" y="37"/>
                  </a:lnTo>
                  <a:lnTo>
                    <a:pt x="364" y="33"/>
                  </a:lnTo>
                  <a:lnTo>
                    <a:pt x="364" y="35"/>
                  </a:lnTo>
                  <a:lnTo>
                    <a:pt x="364" y="35"/>
                  </a:lnTo>
                  <a:lnTo>
                    <a:pt x="364" y="34"/>
                  </a:lnTo>
                  <a:lnTo>
                    <a:pt x="365" y="33"/>
                  </a:lnTo>
                  <a:lnTo>
                    <a:pt x="365" y="33"/>
                  </a:lnTo>
                  <a:lnTo>
                    <a:pt x="365" y="32"/>
                  </a:lnTo>
                  <a:lnTo>
                    <a:pt x="365" y="32"/>
                  </a:lnTo>
                  <a:lnTo>
                    <a:pt x="365" y="33"/>
                  </a:lnTo>
                  <a:lnTo>
                    <a:pt x="365" y="31"/>
                  </a:lnTo>
                  <a:lnTo>
                    <a:pt x="365" y="31"/>
                  </a:lnTo>
                  <a:lnTo>
                    <a:pt x="365" y="31"/>
                  </a:lnTo>
                  <a:lnTo>
                    <a:pt x="365" y="30"/>
                  </a:lnTo>
                  <a:lnTo>
                    <a:pt x="365" y="30"/>
                  </a:lnTo>
                  <a:lnTo>
                    <a:pt x="366" y="30"/>
                  </a:lnTo>
                  <a:lnTo>
                    <a:pt x="366" y="30"/>
                  </a:lnTo>
                  <a:lnTo>
                    <a:pt x="366" y="29"/>
                  </a:lnTo>
                  <a:lnTo>
                    <a:pt x="366" y="31"/>
                  </a:lnTo>
                  <a:lnTo>
                    <a:pt x="366" y="29"/>
                  </a:lnTo>
                  <a:lnTo>
                    <a:pt x="366" y="29"/>
                  </a:lnTo>
                  <a:lnTo>
                    <a:pt x="366" y="29"/>
                  </a:lnTo>
                  <a:lnTo>
                    <a:pt x="366" y="28"/>
                  </a:lnTo>
                  <a:lnTo>
                    <a:pt x="366" y="28"/>
                  </a:lnTo>
                  <a:lnTo>
                    <a:pt x="366" y="27"/>
                  </a:lnTo>
                  <a:lnTo>
                    <a:pt x="366" y="29"/>
                  </a:lnTo>
                  <a:lnTo>
                    <a:pt x="367" y="27"/>
                  </a:lnTo>
                  <a:lnTo>
                    <a:pt x="367" y="27"/>
                  </a:lnTo>
                  <a:lnTo>
                    <a:pt x="367" y="28"/>
                  </a:lnTo>
                  <a:lnTo>
                    <a:pt x="367" y="27"/>
                  </a:lnTo>
                  <a:lnTo>
                    <a:pt x="367" y="26"/>
                  </a:lnTo>
                  <a:lnTo>
                    <a:pt x="367" y="26"/>
                  </a:lnTo>
                  <a:lnTo>
                    <a:pt x="367" y="26"/>
                  </a:lnTo>
                  <a:lnTo>
                    <a:pt x="367" y="27"/>
                  </a:lnTo>
                  <a:lnTo>
                    <a:pt x="367" y="26"/>
                  </a:lnTo>
                  <a:lnTo>
                    <a:pt x="367" y="26"/>
                  </a:lnTo>
                  <a:lnTo>
                    <a:pt x="368" y="26"/>
                  </a:lnTo>
                  <a:lnTo>
                    <a:pt x="368" y="25"/>
                  </a:lnTo>
                  <a:lnTo>
                    <a:pt x="368" y="25"/>
                  </a:lnTo>
                  <a:lnTo>
                    <a:pt x="368" y="24"/>
                  </a:lnTo>
                  <a:lnTo>
                    <a:pt x="368" y="25"/>
                  </a:lnTo>
                  <a:lnTo>
                    <a:pt x="368" y="26"/>
                  </a:lnTo>
                  <a:lnTo>
                    <a:pt x="368" y="24"/>
                  </a:lnTo>
                  <a:lnTo>
                    <a:pt x="368" y="24"/>
                  </a:lnTo>
                  <a:lnTo>
                    <a:pt x="368" y="24"/>
                  </a:lnTo>
                  <a:lnTo>
                    <a:pt x="368" y="24"/>
                  </a:lnTo>
                  <a:lnTo>
                    <a:pt x="369" y="26"/>
                  </a:lnTo>
                  <a:lnTo>
                    <a:pt x="369" y="26"/>
                  </a:lnTo>
                  <a:lnTo>
                    <a:pt x="369" y="24"/>
                  </a:lnTo>
                  <a:lnTo>
                    <a:pt x="369" y="26"/>
                  </a:lnTo>
                  <a:lnTo>
                    <a:pt x="369" y="23"/>
                  </a:lnTo>
                  <a:lnTo>
                    <a:pt x="369" y="23"/>
                  </a:lnTo>
                  <a:lnTo>
                    <a:pt x="369" y="23"/>
                  </a:lnTo>
                  <a:lnTo>
                    <a:pt x="369" y="23"/>
                  </a:lnTo>
                  <a:lnTo>
                    <a:pt x="369" y="23"/>
                  </a:lnTo>
                  <a:lnTo>
                    <a:pt x="369" y="24"/>
                  </a:lnTo>
                  <a:lnTo>
                    <a:pt x="370" y="24"/>
                  </a:lnTo>
                  <a:lnTo>
                    <a:pt x="370" y="24"/>
                  </a:lnTo>
                  <a:lnTo>
                    <a:pt x="370" y="23"/>
                  </a:lnTo>
                  <a:lnTo>
                    <a:pt x="370" y="23"/>
                  </a:lnTo>
                  <a:lnTo>
                    <a:pt x="370" y="23"/>
                  </a:lnTo>
                  <a:lnTo>
                    <a:pt x="370" y="23"/>
                  </a:lnTo>
                  <a:lnTo>
                    <a:pt x="370" y="23"/>
                  </a:lnTo>
                  <a:lnTo>
                    <a:pt x="370" y="24"/>
                  </a:lnTo>
                  <a:lnTo>
                    <a:pt x="370" y="22"/>
                  </a:lnTo>
                  <a:lnTo>
                    <a:pt x="370" y="23"/>
                  </a:lnTo>
                  <a:lnTo>
                    <a:pt x="371" y="23"/>
                  </a:lnTo>
                  <a:lnTo>
                    <a:pt x="371" y="23"/>
                  </a:lnTo>
                  <a:lnTo>
                    <a:pt x="371" y="23"/>
                  </a:lnTo>
                  <a:lnTo>
                    <a:pt x="371" y="23"/>
                  </a:lnTo>
                  <a:lnTo>
                    <a:pt x="371" y="23"/>
                  </a:lnTo>
                  <a:lnTo>
                    <a:pt x="371" y="22"/>
                  </a:lnTo>
                  <a:lnTo>
                    <a:pt x="371" y="24"/>
                  </a:lnTo>
                  <a:lnTo>
                    <a:pt x="371" y="23"/>
                  </a:lnTo>
                  <a:lnTo>
                    <a:pt x="371" y="22"/>
                  </a:lnTo>
                  <a:lnTo>
                    <a:pt x="371" y="22"/>
                  </a:lnTo>
                  <a:lnTo>
                    <a:pt x="372" y="23"/>
                  </a:lnTo>
                  <a:lnTo>
                    <a:pt x="372" y="22"/>
                  </a:lnTo>
                  <a:lnTo>
                    <a:pt x="372" y="23"/>
                  </a:lnTo>
                  <a:lnTo>
                    <a:pt x="372" y="23"/>
                  </a:lnTo>
                  <a:lnTo>
                    <a:pt x="372" y="23"/>
                  </a:lnTo>
                  <a:lnTo>
                    <a:pt x="372" y="22"/>
                  </a:lnTo>
                  <a:lnTo>
                    <a:pt x="372" y="23"/>
                  </a:lnTo>
                  <a:lnTo>
                    <a:pt x="372" y="23"/>
                  </a:lnTo>
                  <a:lnTo>
                    <a:pt x="372" y="23"/>
                  </a:lnTo>
                  <a:lnTo>
                    <a:pt x="372" y="23"/>
                  </a:lnTo>
                  <a:lnTo>
                    <a:pt x="372" y="24"/>
                  </a:lnTo>
                  <a:lnTo>
                    <a:pt x="373" y="23"/>
                  </a:lnTo>
                  <a:lnTo>
                    <a:pt x="373" y="24"/>
                  </a:lnTo>
                  <a:lnTo>
                    <a:pt x="373" y="22"/>
                  </a:lnTo>
                  <a:lnTo>
                    <a:pt x="373" y="22"/>
                  </a:lnTo>
                  <a:lnTo>
                    <a:pt x="373" y="23"/>
                  </a:lnTo>
                  <a:lnTo>
                    <a:pt x="373" y="23"/>
                  </a:lnTo>
                  <a:lnTo>
                    <a:pt x="373" y="23"/>
                  </a:lnTo>
                  <a:lnTo>
                    <a:pt x="373" y="23"/>
                  </a:lnTo>
                  <a:lnTo>
                    <a:pt x="373" y="24"/>
                  </a:lnTo>
                  <a:lnTo>
                    <a:pt x="373" y="23"/>
                  </a:lnTo>
                  <a:lnTo>
                    <a:pt x="374" y="23"/>
                  </a:lnTo>
                  <a:lnTo>
                    <a:pt x="374" y="23"/>
                  </a:lnTo>
                  <a:lnTo>
                    <a:pt x="374" y="23"/>
                  </a:lnTo>
                  <a:lnTo>
                    <a:pt x="374" y="23"/>
                  </a:lnTo>
                  <a:lnTo>
                    <a:pt x="374" y="24"/>
                  </a:lnTo>
                  <a:lnTo>
                    <a:pt x="374" y="22"/>
                  </a:lnTo>
                  <a:lnTo>
                    <a:pt x="374" y="23"/>
                  </a:lnTo>
                  <a:lnTo>
                    <a:pt x="374" y="22"/>
                  </a:lnTo>
                  <a:lnTo>
                    <a:pt x="374" y="23"/>
                  </a:lnTo>
                  <a:lnTo>
                    <a:pt x="374" y="24"/>
                  </a:lnTo>
                  <a:lnTo>
                    <a:pt x="375" y="23"/>
                  </a:lnTo>
                  <a:lnTo>
                    <a:pt x="375" y="23"/>
                  </a:lnTo>
                  <a:lnTo>
                    <a:pt x="375" y="24"/>
                  </a:lnTo>
                  <a:lnTo>
                    <a:pt x="375" y="23"/>
                  </a:lnTo>
                  <a:lnTo>
                    <a:pt x="375" y="24"/>
                  </a:lnTo>
                  <a:lnTo>
                    <a:pt x="375" y="22"/>
                  </a:lnTo>
                  <a:lnTo>
                    <a:pt x="375" y="22"/>
                  </a:lnTo>
                  <a:lnTo>
                    <a:pt x="375" y="23"/>
                  </a:lnTo>
                  <a:lnTo>
                    <a:pt x="375" y="23"/>
                  </a:lnTo>
                  <a:lnTo>
                    <a:pt x="375" y="23"/>
                  </a:lnTo>
                  <a:lnTo>
                    <a:pt x="376" y="23"/>
                  </a:lnTo>
                  <a:lnTo>
                    <a:pt x="376" y="23"/>
                  </a:lnTo>
                  <a:lnTo>
                    <a:pt x="376" y="23"/>
                  </a:lnTo>
                  <a:lnTo>
                    <a:pt x="376" y="23"/>
                  </a:lnTo>
                  <a:lnTo>
                    <a:pt x="376" y="24"/>
                  </a:lnTo>
                  <a:lnTo>
                    <a:pt x="376" y="24"/>
                  </a:lnTo>
                  <a:lnTo>
                    <a:pt x="376" y="24"/>
                  </a:lnTo>
                  <a:lnTo>
                    <a:pt x="376" y="23"/>
                  </a:lnTo>
                  <a:lnTo>
                    <a:pt x="376" y="23"/>
                  </a:lnTo>
                  <a:lnTo>
                    <a:pt x="376" y="23"/>
                  </a:lnTo>
                  <a:lnTo>
                    <a:pt x="377" y="23"/>
                  </a:lnTo>
                  <a:lnTo>
                    <a:pt x="377" y="23"/>
                  </a:lnTo>
                  <a:lnTo>
                    <a:pt x="377" y="23"/>
                  </a:lnTo>
                  <a:lnTo>
                    <a:pt x="377" y="23"/>
                  </a:lnTo>
                  <a:lnTo>
                    <a:pt x="377" y="24"/>
                  </a:lnTo>
                  <a:lnTo>
                    <a:pt x="377" y="24"/>
                  </a:lnTo>
                  <a:lnTo>
                    <a:pt x="377" y="23"/>
                  </a:lnTo>
                  <a:lnTo>
                    <a:pt x="377" y="24"/>
                  </a:lnTo>
                  <a:lnTo>
                    <a:pt x="377" y="23"/>
                  </a:lnTo>
                  <a:lnTo>
                    <a:pt x="377" y="26"/>
                  </a:lnTo>
                  <a:lnTo>
                    <a:pt x="378" y="23"/>
                  </a:lnTo>
                  <a:lnTo>
                    <a:pt x="378" y="24"/>
                  </a:lnTo>
                  <a:lnTo>
                    <a:pt x="378" y="23"/>
                  </a:lnTo>
                  <a:lnTo>
                    <a:pt x="378" y="24"/>
                  </a:lnTo>
                  <a:lnTo>
                    <a:pt x="378" y="24"/>
                  </a:lnTo>
                  <a:lnTo>
                    <a:pt x="378" y="24"/>
                  </a:lnTo>
                  <a:lnTo>
                    <a:pt x="378" y="24"/>
                  </a:lnTo>
                  <a:lnTo>
                    <a:pt x="378" y="25"/>
                  </a:lnTo>
                  <a:lnTo>
                    <a:pt x="378" y="26"/>
                  </a:lnTo>
                  <a:lnTo>
                    <a:pt x="378" y="23"/>
                  </a:lnTo>
                  <a:lnTo>
                    <a:pt x="379" y="24"/>
                  </a:lnTo>
                  <a:lnTo>
                    <a:pt x="379" y="26"/>
                  </a:lnTo>
                  <a:lnTo>
                    <a:pt x="379" y="24"/>
                  </a:lnTo>
                  <a:lnTo>
                    <a:pt x="379" y="25"/>
                  </a:lnTo>
                  <a:lnTo>
                    <a:pt x="379" y="24"/>
                  </a:lnTo>
                  <a:lnTo>
                    <a:pt x="379" y="24"/>
                  </a:lnTo>
                  <a:lnTo>
                    <a:pt x="379" y="26"/>
                  </a:lnTo>
                  <a:lnTo>
                    <a:pt x="379" y="26"/>
                  </a:lnTo>
                  <a:lnTo>
                    <a:pt x="379" y="27"/>
                  </a:lnTo>
                  <a:lnTo>
                    <a:pt x="379" y="26"/>
                  </a:lnTo>
                  <a:lnTo>
                    <a:pt x="379" y="24"/>
                  </a:lnTo>
                  <a:lnTo>
                    <a:pt x="380" y="25"/>
                  </a:lnTo>
                  <a:lnTo>
                    <a:pt x="380" y="24"/>
                  </a:lnTo>
                  <a:lnTo>
                    <a:pt x="380" y="25"/>
                  </a:lnTo>
                  <a:lnTo>
                    <a:pt x="380" y="25"/>
                  </a:lnTo>
                  <a:lnTo>
                    <a:pt x="380" y="25"/>
                  </a:lnTo>
                  <a:lnTo>
                    <a:pt x="380" y="25"/>
                  </a:lnTo>
                  <a:lnTo>
                    <a:pt x="380" y="26"/>
                  </a:lnTo>
                  <a:lnTo>
                    <a:pt x="380" y="25"/>
                  </a:lnTo>
                  <a:lnTo>
                    <a:pt x="380" y="26"/>
                  </a:lnTo>
                  <a:lnTo>
                    <a:pt x="380" y="25"/>
                  </a:lnTo>
                  <a:lnTo>
                    <a:pt x="381" y="26"/>
                  </a:lnTo>
                  <a:lnTo>
                    <a:pt x="381" y="26"/>
                  </a:lnTo>
                  <a:lnTo>
                    <a:pt x="381" y="25"/>
                  </a:lnTo>
                  <a:lnTo>
                    <a:pt x="381" y="26"/>
                  </a:lnTo>
                  <a:lnTo>
                    <a:pt x="381" y="26"/>
                  </a:lnTo>
                  <a:lnTo>
                    <a:pt x="381" y="25"/>
                  </a:lnTo>
                  <a:lnTo>
                    <a:pt x="381" y="27"/>
                  </a:lnTo>
                  <a:lnTo>
                    <a:pt x="381" y="26"/>
                  </a:lnTo>
                  <a:lnTo>
                    <a:pt x="381" y="26"/>
                  </a:lnTo>
                  <a:lnTo>
                    <a:pt x="381" y="26"/>
                  </a:lnTo>
                  <a:lnTo>
                    <a:pt x="382" y="26"/>
                  </a:lnTo>
                  <a:lnTo>
                    <a:pt x="382" y="28"/>
                  </a:lnTo>
                  <a:lnTo>
                    <a:pt x="382" y="27"/>
                  </a:lnTo>
                  <a:lnTo>
                    <a:pt x="382" y="27"/>
                  </a:lnTo>
                  <a:lnTo>
                    <a:pt x="382" y="26"/>
                  </a:lnTo>
                  <a:lnTo>
                    <a:pt x="382" y="26"/>
                  </a:lnTo>
                  <a:lnTo>
                    <a:pt x="382" y="26"/>
                  </a:lnTo>
                  <a:lnTo>
                    <a:pt x="382" y="26"/>
                  </a:lnTo>
                  <a:lnTo>
                    <a:pt x="382" y="28"/>
                  </a:lnTo>
                  <a:lnTo>
                    <a:pt x="382" y="26"/>
                  </a:lnTo>
                  <a:lnTo>
                    <a:pt x="383" y="27"/>
                  </a:lnTo>
                  <a:lnTo>
                    <a:pt x="383" y="27"/>
                  </a:lnTo>
                  <a:lnTo>
                    <a:pt x="383" y="27"/>
                  </a:lnTo>
                  <a:lnTo>
                    <a:pt x="383" y="26"/>
                  </a:lnTo>
                  <a:lnTo>
                    <a:pt x="383" y="26"/>
                  </a:lnTo>
                  <a:lnTo>
                    <a:pt x="383" y="26"/>
                  </a:lnTo>
                  <a:lnTo>
                    <a:pt x="383" y="27"/>
                  </a:lnTo>
                </a:path>
              </a:pathLst>
            </a:custGeom>
            <a:noFill/>
            <a:ln w="12700" cmpd="sng">
              <a:solidFill>
                <a:srgbClr val="FF0000"/>
              </a:solidFill>
              <a:prstDash val="solid"/>
              <a:round/>
              <a:headEnd/>
              <a:tailEnd/>
            </a:ln>
          </p:spPr>
          <p:txBody>
            <a:bodyPr/>
            <a:lstStyle/>
            <a:p>
              <a:endParaRPr lang="zh-CN" altLang="en-US"/>
            </a:p>
          </p:txBody>
        </p:sp>
        <p:sp>
          <p:nvSpPr>
            <p:cNvPr id="1350910" name="Line 254"/>
            <p:cNvSpPr>
              <a:spLocks noChangeShapeType="1"/>
            </p:cNvSpPr>
            <p:nvPr/>
          </p:nvSpPr>
          <p:spPr bwMode="auto">
            <a:xfrm flipV="1">
              <a:off x="3130" y="1467"/>
              <a:ext cx="460" cy="210"/>
            </a:xfrm>
            <a:prstGeom prst="line">
              <a:avLst/>
            </a:prstGeom>
            <a:noFill/>
            <a:ln w="19050">
              <a:solidFill>
                <a:srgbClr val="0000FF"/>
              </a:solidFill>
              <a:prstDash val="lgDash"/>
              <a:round/>
              <a:headEnd/>
              <a:tailEnd/>
            </a:ln>
            <a:effectLst/>
          </p:spPr>
          <p:txBody>
            <a:bodyPr/>
            <a:lstStyle/>
            <a:p>
              <a:endParaRPr lang="zh-CN" altLang="en-US"/>
            </a:p>
          </p:txBody>
        </p:sp>
        <p:sp>
          <p:nvSpPr>
            <p:cNvPr id="1350911" name="Text Box 255"/>
            <p:cNvSpPr txBox="1">
              <a:spLocks noChangeArrowheads="1"/>
            </p:cNvSpPr>
            <p:nvPr/>
          </p:nvSpPr>
          <p:spPr bwMode="auto">
            <a:xfrm>
              <a:off x="2906" y="1616"/>
              <a:ext cx="227" cy="192"/>
            </a:xfrm>
            <a:prstGeom prst="rect">
              <a:avLst/>
            </a:prstGeom>
            <a:noFill/>
            <a:ln w="9525">
              <a:noFill/>
              <a:miter lim="800000"/>
              <a:headEnd/>
              <a:tailEnd/>
            </a:ln>
            <a:effectLst/>
          </p:spPr>
          <p:txBody>
            <a:bodyPr wrap="none">
              <a:spAutoFit/>
            </a:bodyPr>
            <a:lstStyle/>
            <a:p>
              <a:pPr algn="l"/>
              <a:r>
                <a:rPr lang="zh-CN" altLang="en-US" sz="1400" b="0">
                  <a:solidFill>
                    <a:srgbClr val="0000FF"/>
                  </a:solidFill>
                  <a:latin typeface="Arial Narrow" pitchFamily="34" charset="0"/>
                  <a:ea typeface="宋体" charset="-122"/>
                  <a:cs typeface="Arial" charset="0"/>
                </a:rPr>
                <a:t>▼</a:t>
              </a:r>
            </a:p>
          </p:txBody>
        </p:sp>
        <p:grpSp>
          <p:nvGrpSpPr>
            <p:cNvPr id="16" name="Group 256"/>
            <p:cNvGrpSpPr>
              <a:grpSpLocks/>
            </p:cNvGrpSpPr>
            <p:nvPr/>
          </p:nvGrpSpPr>
          <p:grpSpPr bwMode="auto">
            <a:xfrm>
              <a:off x="3280" y="2119"/>
              <a:ext cx="371" cy="256"/>
              <a:chOff x="3790" y="2412"/>
              <a:chExt cx="371" cy="256"/>
            </a:xfrm>
          </p:grpSpPr>
          <p:grpSp>
            <p:nvGrpSpPr>
              <p:cNvPr id="17" name="Group 257"/>
              <p:cNvGrpSpPr>
                <a:grpSpLocks/>
              </p:cNvGrpSpPr>
              <p:nvPr/>
            </p:nvGrpSpPr>
            <p:grpSpPr bwMode="auto">
              <a:xfrm>
                <a:off x="3883" y="2607"/>
                <a:ext cx="215" cy="61"/>
                <a:chOff x="1536" y="1006"/>
                <a:chExt cx="294" cy="69"/>
              </a:xfrm>
            </p:grpSpPr>
            <p:sp>
              <p:nvSpPr>
                <p:cNvPr id="1350914" name="Line 258"/>
                <p:cNvSpPr>
                  <a:spLocks noChangeShapeType="1"/>
                </p:cNvSpPr>
                <p:nvPr/>
              </p:nvSpPr>
              <p:spPr bwMode="auto">
                <a:xfrm>
                  <a:off x="1536" y="1008"/>
                  <a:ext cx="294" cy="0"/>
                </a:xfrm>
                <a:prstGeom prst="line">
                  <a:avLst/>
                </a:prstGeom>
                <a:noFill/>
                <a:ln w="19050">
                  <a:solidFill>
                    <a:schemeClr val="tx1"/>
                  </a:solidFill>
                  <a:round/>
                  <a:headEnd/>
                  <a:tailEnd/>
                </a:ln>
                <a:effectLst/>
              </p:spPr>
              <p:txBody>
                <a:bodyPr/>
                <a:lstStyle/>
                <a:p>
                  <a:endParaRPr lang="zh-CN" altLang="en-US"/>
                </a:p>
              </p:txBody>
            </p:sp>
            <p:sp>
              <p:nvSpPr>
                <p:cNvPr id="1350915" name="Line 259"/>
                <p:cNvSpPr>
                  <a:spLocks noChangeShapeType="1"/>
                </p:cNvSpPr>
                <p:nvPr/>
              </p:nvSpPr>
              <p:spPr bwMode="auto">
                <a:xfrm>
                  <a:off x="1542" y="1006"/>
                  <a:ext cx="0" cy="69"/>
                </a:xfrm>
                <a:prstGeom prst="line">
                  <a:avLst/>
                </a:prstGeom>
                <a:noFill/>
                <a:ln w="19050">
                  <a:solidFill>
                    <a:schemeClr val="tx1"/>
                  </a:solidFill>
                  <a:round/>
                  <a:headEnd/>
                  <a:tailEnd/>
                </a:ln>
                <a:effectLst/>
              </p:spPr>
              <p:txBody>
                <a:bodyPr/>
                <a:lstStyle/>
                <a:p>
                  <a:endParaRPr lang="zh-CN" altLang="en-US"/>
                </a:p>
              </p:txBody>
            </p:sp>
            <p:sp>
              <p:nvSpPr>
                <p:cNvPr id="1350916" name="Line 260"/>
                <p:cNvSpPr>
                  <a:spLocks noChangeShapeType="1"/>
                </p:cNvSpPr>
                <p:nvPr/>
              </p:nvSpPr>
              <p:spPr bwMode="auto">
                <a:xfrm>
                  <a:off x="1824" y="1006"/>
                  <a:ext cx="0" cy="69"/>
                </a:xfrm>
                <a:prstGeom prst="line">
                  <a:avLst/>
                </a:prstGeom>
                <a:noFill/>
                <a:ln w="19050">
                  <a:solidFill>
                    <a:schemeClr val="tx1"/>
                  </a:solidFill>
                  <a:round/>
                  <a:headEnd/>
                  <a:tailEnd/>
                </a:ln>
                <a:effectLst/>
              </p:spPr>
              <p:txBody>
                <a:bodyPr/>
                <a:lstStyle/>
                <a:p>
                  <a:endParaRPr lang="zh-CN" altLang="en-US"/>
                </a:p>
              </p:txBody>
            </p:sp>
          </p:grpSp>
          <p:sp>
            <p:nvSpPr>
              <p:cNvPr id="1350917" name="Text Box 261"/>
              <p:cNvSpPr txBox="1">
                <a:spLocks noChangeArrowheads="1"/>
              </p:cNvSpPr>
              <p:nvPr/>
            </p:nvSpPr>
            <p:spPr bwMode="auto">
              <a:xfrm>
                <a:off x="3790" y="2412"/>
                <a:ext cx="371" cy="212"/>
              </a:xfrm>
              <a:prstGeom prst="rect">
                <a:avLst/>
              </a:prstGeom>
              <a:noFill/>
              <a:ln w="9525">
                <a:noFill/>
                <a:miter lim="800000"/>
                <a:headEnd/>
                <a:tailEnd/>
              </a:ln>
              <a:effectLst/>
            </p:spPr>
            <p:txBody>
              <a:bodyPr wrap="none">
                <a:spAutoFit/>
              </a:bodyPr>
              <a:lstStyle/>
              <a:p>
                <a:pPr algn="l"/>
                <a:r>
                  <a:rPr lang="en-US" altLang="zh-CN" sz="1600" b="0">
                    <a:latin typeface="Arial Narrow" pitchFamily="34" charset="0"/>
                    <a:ea typeface="宋体" charset="-122"/>
                  </a:rPr>
                  <a:t>5 min</a:t>
                </a:r>
              </a:p>
            </p:txBody>
          </p:sp>
        </p:grpSp>
        <p:sp>
          <p:nvSpPr>
            <p:cNvPr id="1350918" name="Text Box 262"/>
            <p:cNvSpPr txBox="1">
              <a:spLocks noChangeArrowheads="1"/>
            </p:cNvSpPr>
            <p:nvPr/>
          </p:nvSpPr>
          <p:spPr bwMode="auto">
            <a:xfrm flipV="1">
              <a:off x="3567" y="1898"/>
              <a:ext cx="227" cy="192"/>
            </a:xfrm>
            <a:prstGeom prst="rect">
              <a:avLst/>
            </a:prstGeom>
            <a:noFill/>
            <a:ln w="9525">
              <a:noFill/>
              <a:miter lim="800000"/>
              <a:headEnd/>
              <a:tailEnd/>
            </a:ln>
            <a:effectLst/>
          </p:spPr>
          <p:txBody>
            <a:bodyPr wrap="none">
              <a:spAutoFit/>
            </a:bodyPr>
            <a:lstStyle/>
            <a:p>
              <a:pPr algn="l"/>
              <a:r>
                <a:rPr lang="zh-CN" altLang="en-US" sz="1400" b="0">
                  <a:solidFill>
                    <a:srgbClr val="0000FF"/>
                  </a:solidFill>
                  <a:latin typeface="Arial Narrow" pitchFamily="34" charset="0"/>
                  <a:ea typeface="宋体" charset="-122"/>
                  <a:cs typeface="Arial" charset="0"/>
                </a:rPr>
                <a:t>▼</a:t>
              </a:r>
            </a:p>
          </p:txBody>
        </p:sp>
        <p:grpSp>
          <p:nvGrpSpPr>
            <p:cNvPr id="18" name="Group 367"/>
            <p:cNvGrpSpPr>
              <a:grpSpLocks/>
            </p:cNvGrpSpPr>
            <p:nvPr/>
          </p:nvGrpSpPr>
          <p:grpSpPr bwMode="auto">
            <a:xfrm>
              <a:off x="2347" y="1200"/>
              <a:ext cx="2691" cy="1296"/>
              <a:chOff x="2452" y="2618"/>
              <a:chExt cx="2691" cy="1296"/>
            </a:xfrm>
          </p:grpSpPr>
          <p:grpSp>
            <p:nvGrpSpPr>
              <p:cNvPr id="19" name="Group 333"/>
              <p:cNvGrpSpPr>
                <a:grpSpLocks/>
              </p:cNvGrpSpPr>
              <p:nvPr/>
            </p:nvGrpSpPr>
            <p:grpSpPr bwMode="auto">
              <a:xfrm>
                <a:off x="2452" y="2620"/>
                <a:ext cx="580" cy="1294"/>
                <a:chOff x="2349" y="2212"/>
                <a:chExt cx="580" cy="1294"/>
              </a:xfrm>
            </p:grpSpPr>
            <p:sp>
              <p:nvSpPr>
                <p:cNvPr id="1350990" name="Rectangle 334"/>
                <p:cNvSpPr>
                  <a:spLocks noChangeArrowheads="1"/>
                </p:cNvSpPr>
                <p:nvPr/>
              </p:nvSpPr>
              <p:spPr bwMode="auto">
                <a:xfrm>
                  <a:off x="2612" y="3352"/>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-120</a:t>
                  </a:r>
                </a:p>
              </p:txBody>
            </p:sp>
            <p:sp>
              <p:nvSpPr>
                <p:cNvPr id="1350991" name="Rectangle 335"/>
                <p:cNvSpPr>
                  <a:spLocks noChangeArrowheads="1"/>
                </p:cNvSpPr>
                <p:nvPr/>
              </p:nvSpPr>
              <p:spPr bwMode="auto">
                <a:xfrm>
                  <a:off x="2612" y="3162"/>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-100</a:t>
                  </a:r>
                </a:p>
              </p:txBody>
            </p:sp>
            <p:sp>
              <p:nvSpPr>
                <p:cNvPr id="1350992" name="Rectangle 336"/>
                <p:cNvSpPr>
                  <a:spLocks noChangeArrowheads="1"/>
                </p:cNvSpPr>
                <p:nvPr/>
              </p:nvSpPr>
              <p:spPr bwMode="auto">
                <a:xfrm>
                  <a:off x="2670" y="297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-80</a:t>
                  </a:r>
                </a:p>
              </p:txBody>
            </p:sp>
            <p:sp>
              <p:nvSpPr>
                <p:cNvPr id="1350993" name="Rectangle 337"/>
                <p:cNvSpPr>
                  <a:spLocks noChangeArrowheads="1"/>
                </p:cNvSpPr>
                <p:nvPr/>
              </p:nvSpPr>
              <p:spPr bwMode="auto">
                <a:xfrm>
                  <a:off x="2670" y="278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-60</a:t>
                  </a:r>
                </a:p>
              </p:txBody>
            </p:sp>
            <p:sp>
              <p:nvSpPr>
                <p:cNvPr id="1350994" name="Rectangle 338"/>
                <p:cNvSpPr>
                  <a:spLocks noChangeArrowheads="1"/>
                </p:cNvSpPr>
                <p:nvPr/>
              </p:nvSpPr>
              <p:spPr bwMode="auto">
                <a:xfrm>
                  <a:off x="2670" y="259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-40</a:t>
                  </a:r>
                </a:p>
              </p:txBody>
            </p:sp>
            <p:sp>
              <p:nvSpPr>
                <p:cNvPr id="1350995" name="Rectangle 339"/>
                <p:cNvSpPr>
                  <a:spLocks noChangeArrowheads="1"/>
                </p:cNvSpPr>
                <p:nvPr/>
              </p:nvSpPr>
              <p:spPr bwMode="auto">
                <a:xfrm>
                  <a:off x="2670" y="240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-20</a:t>
                  </a:r>
                </a:p>
              </p:txBody>
            </p:sp>
            <p:sp>
              <p:nvSpPr>
                <p:cNvPr id="1350996" name="Rectangle 340"/>
                <p:cNvSpPr>
                  <a:spLocks noChangeArrowheads="1"/>
                </p:cNvSpPr>
                <p:nvPr/>
              </p:nvSpPr>
              <p:spPr bwMode="auto">
                <a:xfrm>
                  <a:off x="2763" y="2212"/>
                  <a:ext cx="58"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0</a:t>
                  </a:r>
                </a:p>
              </p:txBody>
            </p:sp>
            <p:sp>
              <p:nvSpPr>
                <p:cNvPr id="1350997" name="Rectangle 341"/>
                <p:cNvSpPr>
                  <a:spLocks noChangeArrowheads="1"/>
                </p:cNvSpPr>
                <p:nvPr/>
              </p:nvSpPr>
              <p:spPr bwMode="auto">
                <a:xfrm rot="21600000">
                  <a:off x="2349" y="2685"/>
                  <a:ext cx="262" cy="346"/>
                </a:xfrm>
                <a:prstGeom prst="rect">
                  <a:avLst/>
                </a:prstGeom>
                <a:noFill/>
                <a:ln w="9525">
                  <a:noFill/>
                  <a:miter lim="800000"/>
                  <a:headEnd/>
                  <a:tailEnd/>
                </a:ln>
              </p:spPr>
              <p:txBody>
                <a:bodyPr wrap="none" lIns="0" tIns="0" rIns="0" bIns="0">
                  <a:spAutoFit/>
                </a:bodyPr>
                <a:lstStyle/>
                <a:p>
                  <a:pPr eaLnBrk="1" hangingPunct="1"/>
                  <a:r>
                    <a:rPr lang="en-US" altLang="zh-CN">
                      <a:solidFill>
                        <a:srgbClr val="FF0000"/>
                      </a:solidFill>
                      <a:latin typeface="Arial Narrow" pitchFamily="34" charset="0"/>
                      <a:ea typeface="宋体" charset="-122"/>
                      <a:cs typeface="Arial" charset="0"/>
                    </a:rPr>
                    <a:t>V</a:t>
                  </a:r>
                  <a:r>
                    <a:rPr lang="en-US" altLang="zh-CN" baseline="-25000">
                      <a:solidFill>
                        <a:srgbClr val="FF0000"/>
                      </a:solidFill>
                      <a:latin typeface="Arial Narrow" pitchFamily="34" charset="0"/>
                      <a:ea typeface="宋体" charset="-122"/>
                      <a:cs typeface="Arial" charset="0"/>
                    </a:rPr>
                    <a:t>m</a:t>
                  </a:r>
                </a:p>
                <a:p>
                  <a:pPr eaLnBrk="1" hangingPunct="1"/>
                  <a:r>
                    <a:rPr lang="en-US" altLang="zh-CN">
                      <a:solidFill>
                        <a:srgbClr val="FF0000"/>
                      </a:solidFill>
                      <a:latin typeface="Arial Narrow" pitchFamily="34" charset="0"/>
                      <a:ea typeface="宋体" charset="-122"/>
                      <a:cs typeface="Arial" charset="0"/>
                    </a:rPr>
                    <a:t>(mV)</a:t>
                  </a:r>
                </a:p>
              </p:txBody>
            </p:sp>
            <p:grpSp>
              <p:nvGrpSpPr>
                <p:cNvPr id="20" name="Group 342"/>
                <p:cNvGrpSpPr>
                  <a:grpSpLocks/>
                </p:cNvGrpSpPr>
                <p:nvPr/>
              </p:nvGrpSpPr>
              <p:grpSpPr bwMode="auto">
                <a:xfrm>
                  <a:off x="2871" y="2282"/>
                  <a:ext cx="58" cy="1151"/>
                  <a:chOff x="2407" y="486"/>
                  <a:chExt cx="69" cy="1289"/>
                </a:xfrm>
              </p:grpSpPr>
              <p:sp>
                <p:nvSpPr>
                  <p:cNvPr id="1350999" name="Line 343"/>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a:p>
                </p:txBody>
              </p:sp>
              <p:sp>
                <p:nvSpPr>
                  <p:cNvPr id="1351000" name="Line 344"/>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a:p>
                </p:txBody>
              </p:sp>
              <p:sp>
                <p:nvSpPr>
                  <p:cNvPr id="1351001" name="Line 345"/>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a:p>
                </p:txBody>
              </p:sp>
              <p:sp>
                <p:nvSpPr>
                  <p:cNvPr id="1351002" name="Line 346"/>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a:p>
                </p:txBody>
              </p:sp>
              <p:sp>
                <p:nvSpPr>
                  <p:cNvPr id="1351003" name="Line 347"/>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a:p>
                </p:txBody>
              </p:sp>
              <p:sp>
                <p:nvSpPr>
                  <p:cNvPr id="1351004" name="Line 348"/>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a:p>
                </p:txBody>
              </p:sp>
              <p:sp>
                <p:nvSpPr>
                  <p:cNvPr id="1351005" name="Line 349"/>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a:p>
                </p:txBody>
              </p:sp>
              <p:sp>
                <p:nvSpPr>
                  <p:cNvPr id="1351006" name="Line 350"/>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a:p>
                </p:txBody>
              </p:sp>
            </p:grpSp>
          </p:grpSp>
          <p:grpSp>
            <p:nvGrpSpPr>
              <p:cNvPr id="21" name="Group 351"/>
              <p:cNvGrpSpPr>
                <a:grpSpLocks/>
              </p:cNvGrpSpPr>
              <p:nvPr/>
            </p:nvGrpSpPr>
            <p:grpSpPr bwMode="auto">
              <a:xfrm>
                <a:off x="4630" y="2618"/>
                <a:ext cx="513" cy="1296"/>
                <a:chOff x="3074" y="1354"/>
                <a:chExt cx="513" cy="1296"/>
              </a:xfrm>
            </p:grpSpPr>
            <p:sp>
              <p:nvSpPr>
                <p:cNvPr id="1351008" name="Rectangle 352"/>
                <p:cNvSpPr>
                  <a:spLocks noChangeArrowheads="1"/>
                </p:cNvSpPr>
                <p:nvPr/>
              </p:nvSpPr>
              <p:spPr bwMode="auto">
                <a:xfrm>
                  <a:off x="3197" y="2267"/>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7.1</a:t>
                  </a:r>
                </a:p>
              </p:txBody>
            </p:sp>
            <p:sp>
              <p:nvSpPr>
                <p:cNvPr id="1351009" name="Rectangle 353"/>
                <p:cNvSpPr>
                  <a:spLocks noChangeArrowheads="1"/>
                </p:cNvSpPr>
                <p:nvPr/>
              </p:nvSpPr>
              <p:spPr bwMode="auto">
                <a:xfrm>
                  <a:off x="3197" y="2039"/>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7.2</a:t>
                  </a:r>
                </a:p>
              </p:txBody>
            </p:sp>
            <p:sp>
              <p:nvSpPr>
                <p:cNvPr id="1351010" name="Rectangle 354"/>
                <p:cNvSpPr>
                  <a:spLocks noChangeArrowheads="1"/>
                </p:cNvSpPr>
                <p:nvPr/>
              </p:nvSpPr>
              <p:spPr bwMode="auto">
                <a:xfrm>
                  <a:off x="3197" y="1810"/>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7.3</a:t>
                  </a:r>
                </a:p>
              </p:txBody>
            </p:sp>
            <p:sp>
              <p:nvSpPr>
                <p:cNvPr id="1351011" name="Rectangle 355"/>
                <p:cNvSpPr>
                  <a:spLocks noChangeArrowheads="1"/>
                </p:cNvSpPr>
                <p:nvPr/>
              </p:nvSpPr>
              <p:spPr bwMode="auto">
                <a:xfrm>
                  <a:off x="3197" y="1582"/>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7.4</a:t>
                  </a:r>
                </a:p>
              </p:txBody>
            </p:sp>
            <p:sp>
              <p:nvSpPr>
                <p:cNvPr id="1351012" name="Rectangle 356"/>
                <p:cNvSpPr>
                  <a:spLocks noChangeArrowheads="1"/>
                </p:cNvSpPr>
                <p:nvPr/>
              </p:nvSpPr>
              <p:spPr bwMode="auto">
                <a:xfrm>
                  <a:off x="3197" y="1354"/>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7.5</a:t>
                  </a:r>
                </a:p>
              </p:txBody>
            </p:sp>
            <p:sp>
              <p:nvSpPr>
                <p:cNvPr id="1351013" name="Rectangle 357"/>
                <p:cNvSpPr>
                  <a:spLocks noChangeArrowheads="1"/>
                </p:cNvSpPr>
                <p:nvPr/>
              </p:nvSpPr>
              <p:spPr bwMode="auto">
                <a:xfrm rot="21600000">
                  <a:off x="3408" y="1916"/>
                  <a:ext cx="179" cy="173"/>
                </a:xfrm>
                <a:prstGeom prst="rect">
                  <a:avLst/>
                </a:prstGeom>
                <a:noFill/>
                <a:ln w="9525">
                  <a:noFill/>
                  <a:miter lim="800000"/>
                  <a:headEnd/>
                  <a:tailEnd/>
                </a:ln>
              </p:spPr>
              <p:txBody>
                <a:bodyPr wrap="none" lIns="0" tIns="0" rIns="0" bIns="0">
                  <a:spAutoFit/>
                </a:bodyPr>
                <a:lstStyle/>
                <a:p>
                  <a:pPr algn="l" eaLnBrk="1" hangingPunct="1"/>
                  <a:r>
                    <a:rPr lang="en-US" altLang="zh-CN">
                      <a:solidFill>
                        <a:srgbClr val="008000"/>
                      </a:solidFill>
                      <a:latin typeface="Arial Narrow" pitchFamily="34" charset="0"/>
                      <a:ea typeface="宋体" charset="-122"/>
                      <a:cs typeface="Arial" charset="0"/>
                    </a:rPr>
                    <a:t>pH</a:t>
                  </a:r>
                  <a:r>
                    <a:rPr lang="en-US" altLang="zh-CN" baseline="-25000">
                      <a:solidFill>
                        <a:srgbClr val="008000"/>
                      </a:solidFill>
                      <a:latin typeface="Arial Narrow" pitchFamily="34" charset="0"/>
                      <a:ea typeface="宋体" charset="-122"/>
                      <a:cs typeface="Arial" charset="0"/>
                    </a:rPr>
                    <a:t>i</a:t>
                  </a:r>
                </a:p>
              </p:txBody>
            </p:sp>
            <p:sp>
              <p:nvSpPr>
                <p:cNvPr id="1351014" name="Rectangle 358"/>
                <p:cNvSpPr>
                  <a:spLocks noChangeArrowheads="1"/>
                </p:cNvSpPr>
                <p:nvPr/>
              </p:nvSpPr>
              <p:spPr bwMode="auto">
                <a:xfrm>
                  <a:off x="3197" y="2496"/>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7.0</a:t>
                  </a:r>
                </a:p>
              </p:txBody>
            </p:sp>
            <p:grpSp>
              <p:nvGrpSpPr>
                <p:cNvPr id="22" name="Group 359"/>
                <p:cNvGrpSpPr>
                  <a:grpSpLocks/>
                </p:cNvGrpSpPr>
                <p:nvPr/>
              </p:nvGrpSpPr>
              <p:grpSpPr bwMode="auto">
                <a:xfrm>
                  <a:off x="3074" y="1426"/>
                  <a:ext cx="70" cy="1152"/>
                  <a:chOff x="3085" y="1426"/>
                  <a:chExt cx="70" cy="1152"/>
                </a:xfrm>
              </p:grpSpPr>
              <p:sp>
                <p:nvSpPr>
                  <p:cNvPr id="1351016" name="Line 360"/>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a:p>
                </p:txBody>
              </p:sp>
              <p:sp>
                <p:nvSpPr>
                  <p:cNvPr id="1351017" name="Line 361"/>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a:p>
                </p:txBody>
              </p:sp>
              <p:sp>
                <p:nvSpPr>
                  <p:cNvPr id="1351018" name="Line 362"/>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a:p>
                </p:txBody>
              </p:sp>
              <p:sp>
                <p:nvSpPr>
                  <p:cNvPr id="1351019" name="Line 363"/>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a:p>
                </p:txBody>
              </p:sp>
              <p:sp>
                <p:nvSpPr>
                  <p:cNvPr id="1351020" name="Line 364"/>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a:p>
                </p:txBody>
              </p:sp>
              <p:sp>
                <p:nvSpPr>
                  <p:cNvPr id="1351021" name="Line 365"/>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a:p>
                </p:txBody>
              </p:sp>
              <p:sp>
                <p:nvSpPr>
                  <p:cNvPr id="1351022" name="Line 366"/>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a:p>
                </p:txBody>
              </p:sp>
            </p:grpSp>
          </p:grpSp>
        </p:grpSp>
      </p:grpSp>
      <p:grpSp>
        <p:nvGrpSpPr>
          <p:cNvPr id="2" name="组合 1"/>
          <p:cNvGrpSpPr/>
          <p:nvPr/>
        </p:nvGrpSpPr>
        <p:grpSpPr>
          <a:xfrm>
            <a:off x="3960117" y="4142631"/>
            <a:ext cx="4271963" cy="2057400"/>
            <a:chOff x="3960117" y="4142631"/>
            <a:chExt cx="4271963" cy="2057400"/>
          </a:xfrm>
        </p:grpSpPr>
        <p:sp>
          <p:nvSpPr>
            <p:cNvPr id="1350777" name="Freeform 121"/>
            <p:cNvSpPr>
              <a:spLocks/>
            </p:cNvSpPr>
            <p:nvPr/>
          </p:nvSpPr>
          <p:spPr bwMode="auto">
            <a:xfrm>
              <a:off x="4955480" y="4480768"/>
              <a:ext cx="2354262" cy="1131888"/>
            </a:xfrm>
            <a:custGeom>
              <a:avLst/>
              <a:gdLst/>
              <a:ahLst/>
              <a:cxnLst>
                <a:cxn ang="0">
                  <a:pos x="6" y="2"/>
                </a:cxn>
                <a:cxn ang="0">
                  <a:pos x="12" y="4"/>
                </a:cxn>
                <a:cxn ang="0">
                  <a:pos x="18" y="28"/>
                </a:cxn>
                <a:cxn ang="0">
                  <a:pos x="23" y="65"/>
                </a:cxn>
                <a:cxn ang="0">
                  <a:pos x="29" y="90"/>
                </a:cxn>
                <a:cxn ang="0">
                  <a:pos x="35" y="111"/>
                </a:cxn>
                <a:cxn ang="0">
                  <a:pos x="40" y="128"/>
                </a:cxn>
                <a:cxn ang="0">
                  <a:pos x="46" y="136"/>
                </a:cxn>
                <a:cxn ang="0">
                  <a:pos x="51" y="146"/>
                </a:cxn>
                <a:cxn ang="0">
                  <a:pos x="57" y="153"/>
                </a:cxn>
                <a:cxn ang="0">
                  <a:pos x="63" y="159"/>
                </a:cxn>
                <a:cxn ang="0">
                  <a:pos x="68" y="161"/>
                </a:cxn>
                <a:cxn ang="0">
                  <a:pos x="74" y="163"/>
                </a:cxn>
                <a:cxn ang="0">
                  <a:pos x="79" y="164"/>
                </a:cxn>
                <a:cxn ang="0">
                  <a:pos x="85" y="164"/>
                </a:cxn>
                <a:cxn ang="0">
                  <a:pos x="91" y="165"/>
                </a:cxn>
                <a:cxn ang="0">
                  <a:pos x="96" y="166"/>
                </a:cxn>
                <a:cxn ang="0">
                  <a:pos x="102" y="165"/>
                </a:cxn>
                <a:cxn ang="0">
                  <a:pos x="107" y="165"/>
                </a:cxn>
                <a:cxn ang="0">
                  <a:pos x="113" y="164"/>
                </a:cxn>
                <a:cxn ang="0">
                  <a:pos x="119" y="162"/>
                </a:cxn>
                <a:cxn ang="0">
                  <a:pos x="124" y="162"/>
                </a:cxn>
                <a:cxn ang="0">
                  <a:pos x="130" y="160"/>
                </a:cxn>
                <a:cxn ang="0">
                  <a:pos x="136" y="159"/>
                </a:cxn>
                <a:cxn ang="0">
                  <a:pos x="142" y="158"/>
                </a:cxn>
                <a:cxn ang="0">
                  <a:pos x="147" y="158"/>
                </a:cxn>
                <a:cxn ang="0">
                  <a:pos x="153" y="156"/>
                </a:cxn>
                <a:cxn ang="0">
                  <a:pos x="158" y="156"/>
                </a:cxn>
                <a:cxn ang="0">
                  <a:pos x="164" y="155"/>
                </a:cxn>
                <a:cxn ang="0">
                  <a:pos x="171" y="155"/>
                </a:cxn>
                <a:cxn ang="0">
                  <a:pos x="176" y="157"/>
                </a:cxn>
                <a:cxn ang="0">
                  <a:pos x="182" y="153"/>
                </a:cxn>
                <a:cxn ang="0">
                  <a:pos x="188" y="159"/>
                </a:cxn>
                <a:cxn ang="0">
                  <a:pos x="193" y="162"/>
                </a:cxn>
                <a:cxn ang="0">
                  <a:pos x="199" y="163"/>
                </a:cxn>
                <a:cxn ang="0">
                  <a:pos x="204" y="165"/>
                </a:cxn>
                <a:cxn ang="0">
                  <a:pos x="210" y="165"/>
                </a:cxn>
                <a:cxn ang="0">
                  <a:pos x="216" y="167"/>
                </a:cxn>
                <a:cxn ang="0">
                  <a:pos x="222" y="168"/>
                </a:cxn>
                <a:cxn ang="0">
                  <a:pos x="227" y="169"/>
                </a:cxn>
                <a:cxn ang="0">
                  <a:pos x="233" y="169"/>
                </a:cxn>
                <a:cxn ang="0">
                  <a:pos x="239" y="170"/>
                </a:cxn>
                <a:cxn ang="0">
                  <a:pos x="244" y="170"/>
                </a:cxn>
                <a:cxn ang="0">
                  <a:pos x="250" y="171"/>
                </a:cxn>
                <a:cxn ang="0">
                  <a:pos x="255" y="172"/>
                </a:cxn>
                <a:cxn ang="0">
                  <a:pos x="261" y="172"/>
                </a:cxn>
                <a:cxn ang="0">
                  <a:pos x="267" y="172"/>
                </a:cxn>
                <a:cxn ang="0">
                  <a:pos x="272" y="172"/>
                </a:cxn>
                <a:cxn ang="0">
                  <a:pos x="279" y="172"/>
                </a:cxn>
                <a:cxn ang="0">
                  <a:pos x="285" y="168"/>
                </a:cxn>
                <a:cxn ang="0">
                  <a:pos x="290" y="164"/>
                </a:cxn>
                <a:cxn ang="0">
                  <a:pos x="296" y="160"/>
                </a:cxn>
                <a:cxn ang="0">
                  <a:pos x="301" y="159"/>
                </a:cxn>
                <a:cxn ang="0">
                  <a:pos x="307" y="155"/>
                </a:cxn>
                <a:cxn ang="0">
                  <a:pos x="313" y="154"/>
                </a:cxn>
                <a:cxn ang="0">
                  <a:pos x="318" y="154"/>
                </a:cxn>
                <a:cxn ang="0">
                  <a:pos x="324" y="151"/>
                </a:cxn>
                <a:cxn ang="0">
                  <a:pos x="329" y="150"/>
                </a:cxn>
                <a:cxn ang="0">
                  <a:pos x="336" y="148"/>
                </a:cxn>
                <a:cxn ang="0">
                  <a:pos x="342" y="132"/>
                </a:cxn>
                <a:cxn ang="0">
                  <a:pos x="348" y="111"/>
                </a:cxn>
                <a:cxn ang="0">
                  <a:pos x="355" y="92"/>
                </a:cxn>
              </a:cxnLst>
              <a:rect l="0" t="0" r="r" b="b"/>
              <a:pathLst>
                <a:path w="360" h="174">
                  <a:moveTo>
                    <a:pt x="0" y="2"/>
                  </a:moveTo>
                  <a:lnTo>
                    <a:pt x="0" y="2"/>
                  </a:lnTo>
                  <a:lnTo>
                    <a:pt x="0" y="2"/>
                  </a:lnTo>
                  <a:lnTo>
                    <a:pt x="0" y="2"/>
                  </a:lnTo>
                  <a:lnTo>
                    <a:pt x="1" y="2"/>
                  </a:lnTo>
                  <a:lnTo>
                    <a:pt x="1" y="3"/>
                  </a:lnTo>
                  <a:lnTo>
                    <a:pt x="1" y="2"/>
                  </a:lnTo>
                  <a:lnTo>
                    <a:pt x="1" y="2"/>
                  </a:lnTo>
                  <a:lnTo>
                    <a:pt x="1" y="2"/>
                  </a:lnTo>
                  <a:lnTo>
                    <a:pt x="1" y="2"/>
                  </a:lnTo>
                  <a:lnTo>
                    <a:pt x="1" y="2"/>
                  </a:lnTo>
                  <a:lnTo>
                    <a:pt x="1" y="2"/>
                  </a:lnTo>
                  <a:lnTo>
                    <a:pt x="1" y="2"/>
                  </a:lnTo>
                  <a:lnTo>
                    <a:pt x="1" y="3"/>
                  </a:lnTo>
                  <a:lnTo>
                    <a:pt x="1" y="2"/>
                  </a:lnTo>
                  <a:lnTo>
                    <a:pt x="2" y="3"/>
                  </a:lnTo>
                  <a:lnTo>
                    <a:pt x="2" y="4"/>
                  </a:lnTo>
                  <a:lnTo>
                    <a:pt x="2" y="5"/>
                  </a:lnTo>
                  <a:lnTo>
                    <a:pt x="2" y="2"/>
                  </a:lnTo>
                  <a:lnTo>
                    <a:pt x="2" y="3"/>
                  </a:lnTo>
                  <a:lnTo>
                    <a:pt x="2" y="5"/>
                  </a:lnTo>
                  <a:lnTo>
                    <a:pt x="2" y="3"/>
                  </a:lnTo>
                  <a:lnTo>
                    <a:pt x="2" y="3"/>
                  </a:lnTo>
                  <a:lnTo>
                    <a:pt x="2" y="3"/>
                  </a:lnTo>
                  <a:lnTo>
                    <a:pt x="2" y="5"/>
                  </a:lnTo>
                  <a:lnTo>
                    <a:pt x="2" y="3"/>
                  </a:lnTo>
                  <a:lnTo>
                    <a:pt x="3" y="3"/>
                  </a:lnTo>
                  <a:lnTo>
                    <a:pt x="3" y="2"/>
                  </a:lnTo>
                  <a:lnTo>
                    <a:pt x="3" y="3"/>
                  </a:lnTo>
                  <a:lnTo>
                    <a:pt x="3" y="2"/>
                  </a:lnTo>
                  <a:lnTo>
                    <a:pt x="3" y="2"/>
                  </a:lnTo>
                  <a:lnTo>
                    <a:pt x="3" y="3"/>
                  </a:lnTo>
                  <a:lnTo>
                    <a:pt x="3" y="2"/>
                  </a:lnTo>
                  <a:lnTo>
                    <a:pt x="3" y="5"/>
                  </a:lnTo>
                  <a:lnTo>
                    <a:pt x="3" y="3"/>
                  </a:lnTo>
                  <a:lnTo>
                    <a:pt x="3" y="5"/>
                  </a:lnTo>
                  <a:lnTo>
                    <a:pt x="4" y="3"/>
                  </a:lnTo>
                  <a:lnTo>
                    <a:pt x="4" y="3"/>
                  </a:lnTo>
                  <a:lnTo>
                    <a:pt x="4" y="2"/>
                  </a:lnTo>
                  <a:lnTo>
                    <a:pt x="4" y="3"/>
                  </a:lnTo>
                  <a:lnTo>
                    <a:pt x="4" y="2"/>
                  </a:lnTo>
                  <a:lnTo>
                    <a:pt x="4" y="2"/>
                  </a:lnTo>
                  <a:lnTo>
                    <a:pt x="4" y="3"/>
                  </a:lnTo>
                  <a:lnTo>
                    <a:pt x="4" y="3"/>
                  </a:lnTo>
                  <a:lnTo>
                    <a:pt x="4" y="3"/>
                  </a:lnTo>
                  <a:lnTo>
                    <a:pt x="4" y="3"/>
                  </a:lnTo>
                  <a:lnTo>
                    <a:pt x="4" y="3"/>
                  </a:lnTo>
                  <a:lnTo>
                    <a:pt x="5" y="2"/>
                  </a:lnTo>
                  <a:lnTo>
                    <a:pt x="5" y="2"/>
                  </a:lnTo>
                  <a:lnTo>
                    <a:pt x="5" y="3"/>
                  </a:lnTo>
                  <a:lnTo>
                    <a:pt x="5" y="3"/>
                  </a:lnTo>
                  <a:lnTo>
                    <a:pt x="5" y="4"/>
                  </a:lnTo>
                  <a:lnTo>
                    <a:pt x="5" y="5"/>
                  </a:lnTo>
                  <a:lnTo>
                    <a:pt x="5" y="4"/>
                  </a:lnTo>
                  <a:lnTo>
                    <a:pt x="5" y="3"/>
                  </a:lnTo>
                  <a:lnTo>
                    <a:pt x="5" y="4"/>
                  </a:lnTo>
                  <a:lnTo>
                    <a:pt x="5" y="4"/>
                  </a:lnTo>
                  <a:lnTo>
                    <a:pt x="6" y="4"/>
                  </a:lnTo>
                  <a:lnTo>
                    <a:pt x="6" y="2"/>
                  </a:lnTo>
                  <a:lnTo>
                    <a:pt x="6" y="4"/>
                  </a:lnTo>
                  <a:lnTo>
                    <a:pt x="6" y="4"/>
                  </a:lnTo>
                  <a:lnTo>
                    <a:pt x="6" y="3"/>
                  </a:lnTo>
                  <a:lnTo>
                    <a:pt x="6" y="4"/>
                  </a:lnTo>
                  <a:lnTo>
                    <a:pt x="6" y="2"/>
                  </a:lnTo>
                  <a:lnTo>
                    <a:pt x="6" y="4"/>
                  </a:lnTo>
                  <a:lnTo>
                    <a:pt x="6" y="3"/>
                  </a:lnTo>
                  <a:lnTo>
                    <a:pt x="6" y="3"/>
                  </a:lnTo>
                  <a:lnTo>
                    <a:pt x="6" y="2"/>
                  </a:lnTo>
                  <a:lnTo>
                    <a:pt x="7" y="3"/>
                  </a:lnTo>
                  <a:lnTo>
                    <a:pt x="7" y="2"/>
                  </a:lnTo>
                  <a:lnTo>
                    <a:pt x="7" y="3"/>
                  </a:lnTo>
                  <a:lnTo>
                    <a:pt x="7" y="3"/>
                  </a:lnTo>
                  <a:lnTo>
                    <a:pt x="7" y="4"/>
                  </a:lnTo>
                  <a:lnTo>
                    <a:pt x="7" y="4"/>
                  </a:lnTo>
                  <a:lnTo>
                    <a:pt x="7" y="4"/>
                  </a:lnTo>
                  <a:lnTo>
                    <a:pt x="7" y="4"/>
                  </a:lnTo>
                  <a:lnTo>
                    <a:pt x="7" y="4"/>
                  </a:lnTo>
                  <a:lnTo>
                    <a:pt x="7" y="4"/>
                  </a:lnTo>
                  <a:lnTo>
                    <a:pt x="8" y="4"/>
                  </a:lnTo>
                  <a:lnTo>
                    <a:pt x="8" y="4"/>
                  </a:lnTo>
                  <a:lnTo>
                    <a:pt x="8" y="5"/>
                  </a:lnTo>
                  <a:lnTo>
                    <a:pt x="8" y="5"/>
                  </a:lnTo>
                  <a:lnTo>
                    <a:pt x="8" y="4"/>
                  </a:lnTo>
                  <a:lnTo>
                    <a:pt x="8" y="4"/>
                  </a:lnTo>
                  <a:lnTo>
                    <a:pt x="8" y="4"/>
                  </a:lnTo>
                  <a:lnTo>
                    <a:pt x="8" y="4"/>
                  </a:lnTo>
                  <a:lnTo>
                    <a:pt x="8" y="4"/>
                  </a:lnTo>
                  <a:lnTo>
                    <a:pt x="8" y="4"/>
                  </a:lnTo>
                  <a:lnTo>
                    <a:pt x="8" y="4"/>
                  </a:lnTo>
                  <a:lnTo>
                    <a:pt x="9" y="4"/>
                  </a:lnTo>
                  <a:lnTo>
                    <a:pt x="9" y="5"/>
                  </a:lnTo>
                  <a:lnTo>
                    <a:pt x="9" y="4"/>
                  </a:lnTo>
                  <a:lnTo>
                    <a:pt x="9" y="5"/>
                  </a:lnTo>
                  <a:lnTo>
                    <a:pt x="9" y="4"/>
                  </a:lnTo>
                  <a:lnTo>
                    <a:pt x="9" y="3"/>
                  </a:lnTo>
                  <a:lnTo>
                    <a:pt x="9" y="4"/>
                  </a:lnTo>
                  <a:lnTo>
                    <a:pt x="9" y="4"/>
                  </a:lnTo>
                  <a:lnTo>
                    <a:pt x="10" y="3"/>
                  </a:lnTo>
                  <a:lnTo>
                    <a:pt x="10" y="4"/>
                  </a:lnTo>
                  <a:lnTo>
                    <a:pt x="10" y="4"/>
                  </a:lnTo>
                  <a:lnTo>
                    <a:pt x="10" y="2"/>
                  </a:lnTo>
                  <a:lnTo>
                    <a:pt x="10" y="4"/>
                  </a:lnTo>
                  <a:lnTo>
                    <a:pt x="10" y="3"/>
                  </a:lnTo>
                  <a:lnTo>
                    <a:pt x="10" y="3"/>
                  </a:lnTo>
                  <a:lnTo>
                    <a:pt x="10" y="3"/>
                  </a:lnTo>
                  <a:lnTo>
                    <a:pt x="11" y="2"/>
                  </a:lnTo>
                  <a:lnTo>
                    <a:pt x="11" y="3"/>
                  </a:lnTo>
                  <a:lnTo>
                    <a:pt x="11" y="2"/>
                  </a:lnTo>
                  <a:lnTo>
                    <a:pt x="11" y="3"/>
                  </a:lnTo>
                  <a:lnTo>
                    <a:pt x="11" y="3"/>
                  </a:lnTo>
                  <a:lnTo>
                    <a:pt x="11" y="3"/>
                  </a:lnTo>
                  <a:lnTo>
                    <a:pt x="11" y="5"/>
                  </a:lnTo>
                  <a:lnTo>
                    <a:pt x="11" y="4"/>
                  </a:lnTo>
                  <a:lnTo>
                    <a:pt x="11" y="4"/>
                  </a:lnTo>
                  <a:lnTo>
                    <a:pt x="11" y="5"/>
                  </a:lnTo>
                  <a:lnTo>
                    <a:pt x="12" y="4"/>
                  </a:lnTo>
                  <a:lnTo>
                    <a:pt x="12" y="4"/>
                  </a:lnTo>
                  <a:lnTo>
                    <a:pt x="12" y="4"/>
                  </a:lnTo>
                  <a:lnTo>
                    <a:pt x="12" y="4"/>
                  </a:lnTo>
                  <a:lnTo>
                    <a:pt x="12" y="4"/>
                  </a:lnTo>
                  <a:lnTo>
                    <a:pt x="12" y="4"/>
                  </a:lnTo>
                  <a:lnTo>
                    <a:pt x="12" y="4"/>
                  </a:lnTo>
                  <a:lnTo>
                    <a:pt x="12" y="4"/>
                  </a:lnTo>
                  <a:lnTo>
                    <a:pt x="12" y="3"/>
                  </a:lnTo>
                  <a:lnTo>
                    <a:pt x="12" y="3"/>
                  </a:lnTo>
                  <a:lnTo>
                    <a:pt x="12" y="4"/>
                  </a:lnTo>
                  <a:lnTo>
                    <a:pt x="13" y="2"/>
                  </a:lnTo>
                  <a:lnTo>
                    <a:pt x="13" y="2"/>
                  </a:lnTo>
                  <a:lnTo>
                    <a:pt x="13" y="2"/>
                  </a:lnTo>
                  <a:lnTo>
                    <a:pt x="13" y="3"/>
                  </a:lnTo>
                  <a:lnTo>
                    <a:pt x="13" y="5"/>
                  </a:lnTo>
                  <a:lnTo>
                    <a:pt x="13" y="4"/>
                  </a:lnTo>
                  <a:lnTo>
                    <a:pt x="13" y="4"/>
                  </a:lnTo>
                  <a:lnTo>
                    <a:pt x="13" y="4"/>
                  </a:lnTo>
                  <a:lnTo>
                    <a:pt x="14" y="4"/>
                  </a:lnTo>
                  <a:lnTo>
                    <a:pt x="14" y="0"/>
                  </a:lnTo>
                  <a:lnTo>
                    <a:pt x="14" y="0"/>
                  </a:lnTo>
                  <a:lnTo>
                    <a:pt x="14" y="0"/>
                  </a:lnTo>
                  <a:lnTo>
                    <a:pt x="14" y="2"/>
                  </a:lnTo>
                  <a:lnTo>
                    <a:pt x="14" y="2"/>
                  </a:lnTo>
                  <a:lnTo>
                    <a:pt x="14" y="2"/>
                  </a:lnTo>
                  <a:lnTo>
                    <a:pt x="15" y="2"/>
                  </a:lnTo>
                  <a:lnTo>
                    <a:pt x="15" y="2"/>
                  </a:lnTo>
                  <a:lnTo>
                    <a:pt x="15" y="1"/>
                  </a:lnTo>
                  <a:lnTo>
                    <a:pt x="15" y="2"/>
                  </a:lnTo>
                  <a:lnTo>
                    <a:pt x="15" y="2"/>
                  </a:lnTo>
                  <a:lnTo>
                    <a:pt x="15" y="2"/>
                  </a:lnTo>
                  <a:lnTo>
                    <a:pt x="15" y="2"/>
                  </a:lnTo>
                  <a:lnTo>
                    <a:pt x="15" y="2"/>
                  </a:lnTo>
                  <a:lnTo>
                    <a:pt x="15" y="3"/>
                  </a:lnTo>
                  <a:lnTo>
                    <a:pt x="15" y="6"/>
                  </a:lnTo>
                  <a:lnTo>
                    <a:pt x="16" y="5"/>
                  </a:lnTo>
                  <a:lnTo>
                    <a:pt x="16" y="6"/>
                  </a:lnTo>
                  <a:lnTo>
                    <a:pt x="16" y="7"/>
                  </a:lnTo>
                  <a:lnTo>
                    <a:pt x="16" y="9"/>
                  </a:lnTo>
                  <a:lnTo>
                    <a:pt x="16" y="9"/>
                  </a:lnTo>
                  <a:lnTo>
                    <a:pt x="16" y="11"/>
                  </a:lnTo>
                  <a:lnTo>
                    <a:pt x="16" y="11"/>
                  </a:lnTo>
                  <a:lnTo>
                    <a:pt x="16" y="13"/>
                  </a:lnTo>
                  <a:lnTo>
                    <a:pt x="16" y="14"/>
                  </a:lnTo>
                  <a:lnTo>
                    <a:pt x="16" y="16"/>
                  </a:lnTo>
                  <a:lnTo>
                    <a:pt x="16" y="16"/>
                  </a:lnTo>
                  <a:lnTo>
                    <a:pt x="17" y="17"/>
                  </a:lnTo>
                  <a:lnTo>
                    <a:pt x="17" y="18"/>
                  </a:lnTo>
                  <a:lnTo>
                    <a:pt x="17" y="18"/>
                  </a:lnTo>
                  <a:lnTo>
                    <a:pt x="17" y="19"/>
                  </a:lnTo>
                  <a:lnTo>
                    <a:pt x="17" y="20"/>
                  </a:lnTo>
                  <a:lnTo>
                    <a:pt x="17" y="20"/>
                  </a:lnTo>
                  <a:lnTo>
                    <a:pt x="17" y="23"/>
                  </a:lnTo>
                  <a:lnTo>
                    <a:pt x="17" y="23"/>
                  </a:lnTo>
                  <a:lnTo>
                    <a:pt x="17" y="24"/>
                  </a:lnTo>
                  <a:lnTo>
                    <a:pt x="17" y="26"/>
                  </a:lnTo>
                  <a:lnTo>
                    <a:pt x="18" y="25"/>
                  </a:lnTo>
                  <a:lnTo>
                    <a:pt x="18" y="26"/>
                  </a:lnTo>
                  <a:lnTo>
                    <a:pt x="18" y="27"/>
                  </a:lnTo>
                  <a:lnTo>
                    <a:pt x="18" y="28"/>
                  </a:lnTo>
                  <a:lnTo>
                    <a:pt x="18" y="28"/>
                  </a:lnTo>
                  <a:lnTo>
                    <a:pt x="18" y="28"/>
                  </a:lnTo>
                  <a:lnTo>
                    <a:pt x="18" y="31"/>
                  </a:lnTo>
                  <a:lnTo>
                    <a:pt x="18" y="30"/>
                  </a:lnTo>
                  <a:lnTo>
                    <a:pt x="18" y="30"/>
                  </a:lnTo>
                  <a:lnTo>
                    <a:pt x="18" y="32"/>
                  </a:lnTo>
                  <a:lnTo>
                    <a:pt x="18" y="33"/>
                  </a:lnTo>
                  <a:lnTo>
                    <a:pt x="19" y="33"/>
                  </a:lnTo>
                  <a:lnTo>
                    <a:pt x="19" y="33"/>
                  </a:lnTo>
                  <a:lnTo>
                    <a:pt x="19" y="34"/>
                  </a:lnTo>
                  <a:lnTo>
                    <a:pt x="19" y="35"/>
                  </a:lnTo>
                  <a:lnTo>
                    <a:pt x="19" y="36"/>
                  </a:lnTo>
                  <a:lnTo>
                    <a:pt x="19" y="36"/>
                  </a:lnTo>
                  <a:lnTo>
                    <a:pt x="19" y="37"/>
                  </a:lnTo>
                  <a:lnTo>
                    <a:pt x="19" y="37"/>
                  </a:lnTo>
                  <a:lnTo>
                    <a:pt x="19" y="38"/>
                  </a:lnTo>
                  <a:lnTo>
                    <a:pt x="19" y="39"/>
                  </a:lnTo>
                  <a:lnTo>
                    <a:pt x="19" y="40"/>
                  </a:lnTo>
                  <a:lnTo>
                    <a:pt x="20" y="41"/>
                  </a:lnTo>
                  <a:lnTo>
                    <a:pt x="20" y="41"/>
                  </a:lnTo>
                  <a:lnTo>
                    <a:pt x="20" y="41"/>
                  </a:lnTo>
                  <a:lnTo>
                    <a:pt x="20" y="42"/>
                  </a:lnTo>
                  <a:lnTo>
                    <a:pt x="20" y="43"/>
                  </a:lnTo>
                  <a:lnTo>
                    <a:pt x="20" y="44"/>
                  </a:lnTo>
                  <a:lnTo>
                    <a:pt x="20" y="44"/>
                  </a:lnTo>
                  <a:lnTo>
                    <a:pt x="20" y="45"/>
                  </a:lnTo>
                  <a:lnTo>
                    <a:pt x="20" y="46"/>
                  </a:lnTo>
                  <a:lnTo>
                    <a:pt x="20" y="48"/>
                  </a:lnTo>
                  <a:lnTo>
                    <a:pt x="21" y="47"/>
                  </a:lnTo>
                  <a:lnTo>
                    <a:pt x="21" y="47"/>
                  </a:lnTo>
                  <a:lnTo>
                    <a:pt x="21" y="47"/>
                  </a:lnTo>
                  <a:lnTo>
                    <a:pt x="21" y="48"/>
                  </a:lnTo>
                  <a:lnTo>
                    <a:pt x="21" y="50"/>
                  </a:lnTo>
                  <a:lnTo>
                    <a:pt x="21" y="50"/>
                  </a:lnTo>
                  <a:lnTo>
                    <a:pt x="21" y="50"/>
                  </a:lnTo>
                  <a:lnTo>
                    <a:pt x="21" y="51"/>
                  </a:lnTo>
                  <a:lnTo>
                    <a:pt x="21" y="53"/>
                  </a:lnTo>
                  <a:lnTo>
                    <a:pt x="21" y="52"/>
                  </a:lnTo>
                  <a:lnTo>
                    <a:pt x="21" y="52"/>
                  </a:lnTo>
                  <a:lnTo>
                    <a:pt x="22" y="53"/>
                  </a:lnTo>
                  <a:lnTo>
                    <a:pt x="22" y="54"/>
                  </a:lnTo>
                  <a:lnTo>
                    <a:pt x="22" y="54"/>
                  </a:lnTo>
                  <a:lnTo>
                    <a:pt x="22" y="55"/>
                  </a:lnTo>
                  <a:lnTo>
                    <a:pt x="22" y="56"/>
                  </a:lnTo>
                  <a:lnTo>
                    <a:pt x="22" y="57"/>
                  </a:lnTo>
                  <a:lnTo>
                    <a:pt x="22" y="57"/>
                  </a:lnTo>
                  <a:lnTo>
                    <a:pt x="22" y="57"/>
                  </a:lnTo>
                  <a:lnTo>
                    <a:pt x="22" y="57"/>
                  </a:lnTo>
                  <a:lnTo>
                    <a:pt x="22" y="58"/>
                  </a:lnTo>
                  <a:lnTo>
                    <a:pt x="23" y="59"/>
                  </a:lnTo>
                  <a:lnTo>
                    <a:pt x="23" y="59"/>
                  </a:lnTo>
                  <a:lnTo>
                    <a:pt x="23" y="60"/>
                  </a:lnTo>
                  <a:lnTo>
                    <a:pt x="23" y="61"/>
                  </a:lnTo>
                  <a:lnTo>
                    <a:pt x="23" y="61"/>
                  </a:lnTo>
                  <a:lnTo>
                    <a:pt x="23" y="62"/>
                  </a:lnTo>
                  <a:lnTo>
                    <a:pt x="23" y="63"/>
                  </a:lnTo>
                  <a:lnTo>
                    <a:pt x="23" y="63"/>
                  </a:lnTo>
                  <a:lnTo>
                    <a:pt x="23" y="64"/>
                  </a:lnTo>
                  <a:lnTo>
                    <a:pt x="23" y="65"/>
                  </a:lnTo>
                  <a:lnTo>
                    <a:pt x="23" y="65"/>
                  </a:lnTo>
                  <a:lnTo>
                    <a:pt x="24" y="65"/>
                  </a:lnTo>
                  <a:lnTo>
                    <a:pt x="24" y="65"/>
                  </a:lnTo>
                  <a:lnTo>
                    <a:pt x="24" y="66"/>
                  </a:lnTo>
                  <a:lnTo>
                    <a:pt x="24" y="65"/>
                  </a:lnTo>
                  <a:lnTo>
                    <a:pt x="24" y="66"/>
                  </a:lnTo>
                  <a:lnTo>
                    <a:pt x="24" y="67"/>
                  </a:lnTo>
                  <a:lnTo>
                    <a:pt x="24" y="69"/>
                  </a:lnTo>
                  <a:lnTo>
                    <a:pt x="24" y="68"/>
                  </a:lnTo>
                  <a:lnTo>
                    <a:pt x="24" y="69"/>
                  </a:lnTo>
                  <a:lnTo>
                    <a:pt x="24" y="69"/>
                  </a:lnTo>
                  <a:lnTo>
                    <a:pt x="25" y="69"/>
                  </a:lnTo>
                  <a:lnTo>
                    <a:pt x="25" y="70"/>
                  </a:lnTo>
                  <a:lnTo>
                    <a:pt x="25" y="72"/>
                  </a:lnTo>
                  <a:lnTo>
                    <a:pt x="25" y="71"/>
                  </a:lnTo>
                  <a:lnTo>
                    <a:pt x="25" y="72"/>
                  </a:lnTo>
                  <a:lnTo>
                    <a:pt x="25" y="72"/>
                  </a:lnTo>
                  <a:lnTo>
                    <a:pt x="25" y="73"/>
                  </a:lnTo>
                  <a:lnTo>
                    <a:pt x="25" y="74"/>
                  </a:lnTo>
                  <a:lnTo>
                    <a:pt x="25" y="74"/>
                  </a:lnTo>
                  <a:lnTo>
                    <a:pt x="25" y="74"/>
                  </a:lnTo>
                  <a:lnTo>
                    <a:pt x="25" y="75"/>
                  </a:lnTo>
                  <a:lnTo>
                    <a:pt x="26" y="75"/>
                  </a:lnTo>
                  <a:lnTo>
                    <a:pt x="26" y="76"/>
                  </a:lnTo>
                  <a:lnTo>
                    <a:pt x="26" y="76"/>
                  </a:lnTo>
                  <a:lnTo>
                    <a:pt x="26" y="75"/>
                  </a:lnTo>
                  <a:lnTo>
                    <a:pt x="26" y="77"/>
                  </a:lnTo>
                  <a:lnTo>
                    <a:pt x="26" y="78"/>
                  </a:lnTo>
                  <a:lnTo>
                    <a:pt x="26" y="77"/>
                  </a:lnTo>
                  <a:lnTo>
                    <a:pt x="26" y="79"/>
                  </a:lnTo>
                  <a:lnTo>
                    <a:pt x="26" y="81"/>
                  </a:lnTo>
                  <a:lnTo>
                    <a:pt x="26" y="81"/>
                  </a:lnTo>
                  <a:lnTo>
                    <a:pt x="27" y="81"/>
                  </a:lnTo>
                  <a:lnTo>
                    <a:pt x="27" y="81"/>
                  </a:lnTo>
                  <a:lnTo>
                    <a:pt x="27" y="81"/>
                  </a:lnTo>
                  <a:lnTo>
                    <a:pt x="27" y="81"/>
                  </a:lnTo>
                  <a:lnTo>
                    <a:pt x="27" y="82"/>
                  </a:lnTo>
                  <a:lnTo>
                    <a:pt x="27" y="82"/>
                  </a:lnTo>
                  <a:lnTo>
                    <a:pt x="27" y="82"/>
                  </a:lnTo>
                  <a:lnTo>
                    <a:pt x="27" y="82"/>
                  </a:lnTo>
                  <a:lnTo>
                    <a:pt x="27" y="83"/>
                  </a:lnTo>
                  <a:lnTo>
                    <a:pt x="27" y="83"/>
                  </a:lnTo>
                  <a:lnTo>
                    <a:pt x="27" y="83"/>
                  </a:lnTo>
                  <a:lnTo>
                    <a:pt x="28" y="84"/>
                  </a:lnTo>
                  <a:lnTo>
                    <a:pt x="28" y="84"/>
                  </a:lnTo>
                  <a:lnTo>
                    <a:pt x="28" y="86"/>
                  </a:lnTo>
                  <a:lnTo>
                    <a:pt x="28" y="85"/>
                  </a:lnTo>
                  <a:lnTo>
                    <a:pt x="28" y="86"/>
                  </a:lnTo>
                  <a:lnTo>
                    <a:pt x="28" y="86"/>
                  </a:lnTo>
                  <a:lnTo>
                    <a:pt x="28" y="87"/>
                  </a:lnTo>
                  <a:lnTo>
                    <a:pt x="28" y="87"/>
                  </a:lnTo>
                  <a:lnTo>
                    <a:pt x="28" y="87"/>
                  </a:lnTo>
                  <a:lnTo>
                    <a:pt x="28" y="87"/>
                  </a:lnTo>
                  <a:lnTo>
                    <a:pt x="29" y="88"/>
                  </a:lnTo>
                  <a:lnTo>
                    <a:pt x="29" y="90"/>
                  </a:lnTo>
                  <a:lnTo>
                    <a:pt x="29" y="88"/>
                  </a:lnTo>
                  <a:lnTo>
                    <a:pt x="29" y="90"/>
                  </a:lnTo>
                  <a:lnTo>
                    <a:pt x="29" y="89"/>
                  </a:lnTo>
                  <a:lnTo>
                    <a:pt x="29" y="90"/>
                  </a:lnTo>
                  <a:lnTo>
                    <a:pt x="29" y="90"/>
                  </a:lnTo>
                  <a:lnTo>
                    <a:pt x="29" y="90"/>
                  </a:lnTo>
                  <a:lnTo>
                    <a:pt x="29" y="91"/>
                  </a:lnTo>
                  <a:lnTo>
                    <a:pt x="29" y="91"/>
                  </a:lnTo>
                  <a:lnTo>
                    <a:pt x="29" y="91"/>
                  </a:lnTo>
                  <a:lnTo>
                    <a:pt x="30" y="91"/>
                  </a:lnTo>
                  <a:lnTo>
                    <a:pt x="30" y="92"/>
                  </a:lnTo>
                  <a:lnTo>
                    <a:pt x="30" y="92"/>
                  </a:lnTo>
                  <a:lnTo>
                    <a:pt x="30" y="93"/>
                  </a:lnTo>
                  <a:lnTo>
                    <a:pt x="30" y="93"/>
                  </a:lnTo>
                  <a:lnTo>
                    <a:pt x="30" y="93"/>
                  </a:lnTo>
                  <a:lnTo>
                    <a:pt x="30" y="94"/>
                  </a:lnTo>
                  <a:lnTo>
                    <a:pt x="30" y="96"/>
                  </a:lnTo>
                  <a:lnTo>
                    <a:pt x="30" y="96"/>
                  </a:lnTo>
                  <a:lnTo>
                    <a:pt x="30" y="95"/>
                  </a:lnTo>
                  <a:lnTo>
                    <a:pt x="31" y="96"/>
                  </a:lnTo>
                  <a:lnTo>
                    <a:pt x="31" y="96"/>
                  </a:lnTo>
                  <a:lnTo>
                    <a:pt x="31" y="97"/>
                  </a:lnTo>
                  <a:lnTo>
                    <a:pt x="31" y="97"/>
                  </a:lnTo>
                  <a:lnTo>
                    <a:pt x="31" y="97"/>
                  </a:lnTo>
                  <a:lnTo>
                    <a:pt x="31" y="100"/>
                  </a:lnTo>
                  <a:lnTo>
                    <a:pt x="31" y="99"/>
                  </a:lnTo>
                  <a:lnTo>
                    <a:pt x="31" y="99"/>
                  </a:lnTo>
                  <a:lnTo>
                    <a:pt x="31" y="100"/>
                  </a:lnTo>
                  <a:lnTo>
                    <a:pt x="31" y="100"/>
                  </a:lnTo>
                  <a:lnTo>
                    <a:pt x="31" y="100"/>
                  </a:lnTo>
                  <a:lnTo>
                    <a:pt x="32" y="101"/>
                  </a:lnTo>
                  <a:lnTo>
                    <a:pt x="32" y="101"/>
                  </a:lnTo>
                  <a:lnTo>
                    <a:pt x="32" y="101"/>
                  </a:lnTo>
                  <a:lnTo>
                    <a:pt x="32" y="101"/>
                  </a:lnTo>
                  <a:lnTo>
                    <a:pt x="32" y="102"/>
                  </a:lnTo>
                  <a:lnTo>
                    <a:pt x="32" y="102"/>
                  </a:lnTo>
                  <a:lnTo>
                    <a:pt x="32" y="103"/>
                  </a:lnTo>
                  <a:lnTo>
                    <a:pt x="32" y="103"/>
                  </a:lnTo>
                  <a:lnTo>
                    <a:pt x="32" y="103"/>
                  </a:lnTo>
                  <a:lnTo>
                    <a:pt x="32" y="104"/>
                  </a:lnTo>
                  <a:lnTo>
                    <a:pt x="32" y="104"/>
                  </a:lnTo>
                  <a:lnTo>
                    <a:pt x="33" y="104"/>
                  </a:lnTo>
                  <a:lnTo>
                    <a:pt x="33" y="104"/>
                  </a:lnTo>
                  <a:lnTo>
                    <a:pt x="33" y="104"/>
                  </a:lnTo>
                  <a:lnTo>
                    <a:pt x="33" y="105"/>
                  </a:lnTo>
                  <a:lnTo>
                    <a:pt x="33" y="105"/>
                  </a:lnTo>
                  <a:lnTo>
                    <a:pt x="33" y="105"/>
                  </a:lnTo>
                  <a:lnTo>
                    <a:pt x="33" y="106"/>
                  </a:lnTo>
                  <a:lnTo>
                    <a:pt x="33" y="108"/>
                  </a:lnTo>
                  <a:lnTo>
                    <a:pt x="33" y="106"/>
                  </a:lnTo>
                  <a:lnTo>
                    <a:pt x="33" y="106"/>
                  </a:lnTo>
                  <a:lnTo>
                    <a:pt x="34" y="108"/>
                  </a:lnTo>
                  <a:lnTo>
                    <a:pt x="34" y="108"/>
                  </a:lnTo>
                  <a:lnTo>
                    <a:pt x="34" y="108"/>
                  </a:lnTo>
                  <a:lnTo>
                    <a:pt x="34" y="108"/>
                  </a:lnTo>
                  <a:lnTo>
                    <a:pt x="34" y="108"/>
                  </a:lnTo>
                  <a:lnTo>
                    <a:pt x="34" y="108"/>
                  </a:lnTo>
                  <a:lnTo>
                    <a:pt x="34" y="109"/>
                  </a:lnTo>
                  <a:lnTo>
                    <a:pt x="34" y="109"/>
                  </a:lnTo>
                  <a:lnTo>
                    <a:pt x="34" y="109"/>
                  </a:lnTo>
                  <a:lnTo>
                    <a:pt x="34" y="110"/>
                  </a:lnTo>
                  <a:lnTo>
                    <a:pt x="34" y="110"/>
                  </a:lnTo>
                  <a:lnTo>
                    <a:pt x="35" y="111"/>
                  </a:lnTo>
                  <a:lnTo>
                    <a:pt x="35" y="111"/>
                  </a:lnTo>
                  <a:lnTo>
                    <a:pt x="35" y="111"/>
                  </a:lnTo>
                  <a:lnTo>
                    <a:pt x="35" y="111"/>
                  </a:lnTo>
                  <a:lnTo>
                    <a:pt x="35" y="112"/>
                  </a:lnTo>
                  <a:lnTo>
                    <a:pt x="35" y="111"/>
                  </a:lnTo>
                  <a:lnTo>
                    <a:pt x="35" y="111"/>
                  </a:lnTo>
                  <a:lnTo>
                    <a:pt x="35" y="112"/>
                  </a:lnTo>
                  <a:lnTo>
                    <a:pt x="35" y="112"/>
                  </a:lnTo>
                  <a:lnTo>
                    <a:pt x="35" y="114"/>
                  </a:lnTo>
                  <a:lnTo>
                    <a:pt x="36" y="113"/>
                  </a:lnTo>
                  <a:lnTo>
                    <a:pt x="36" y="114"/>
                  </a:lnTo>
                  <a:lnTo>
                    <a:pt x="36" y="113"/>
                  </a:lnTo>
                  <a:lnTo>
                    <a:pt x="36" y="114"/>
                  </a:lnTo>
                  <a:lnTo>
                    <a:pt x="36" y="114"/>
                  </a:lnTo>
                  <a:lnTo>
                    <a:pt x="36" y="114"/>
                  </a:lnTo>
                  <a:lnTo>
                    <a:pt x="36" y="114"/>
                  </a:lnTo>
                  <a:lnTo>
                    <a:pt x="36" y="115"/>
                  </a:lnTo>
                  <a:lnTo>
                    <a:pt x="36" y="115"/>
                  </a:lnTo>
                  <a:lnTo>
                    <a:pt x="36" y="115"/>
                  </a:lnTo>
                  <a:lnTo>
                    <a:pt x="36" y="115"/>
                  </a:lnTo>
                  <a:lnTo>
                    <a:pt x="37" y="115"/>
                  </a:lnTo>
                  <a:lnTo>
                    <a:pt x="37" y="115"/>
                  </a:lnTo>
                  <a:lnTo>
                    <a:pt x="37" y="117"/>
                  </a:lnTo>
                  <a:lnTo>
                    <a:pt x="37" y="118"/>
                  </a:lnTo>
                  <a:lnTo>
                    <a:pt x="37" y="118"/>
                  </a:lnTo>
                  <a:lnTo>
                    <a:pt x="37" y="118"/>
                  </a:lnTo>
                  <a:lnTo>
                    <a:pt x="37" y="118"/>
                  </a:lnTo>
                  <a:lnTo>
                    <a:pt x="37" y="118"/>
                  </a:lnTo>
                  <a:lnTo>
                    <a:pt x="37" y="118"/>
                  </a:lnTo>
                  <a:lnTo>
                    <a:pt x="37" y="118"/>
                  </a:lnTo>
                  <a:lnTo>
                    <a:pt x="38" y="118"/>
                  </a:lnTo>
                  <a:lnTo>
                    <a:pt x="38" y="119"/>
                  </a:lnTo>
                  <a:lnTo>
                    <a:pt x="38" y="119"/>
                  </a:lnTo>
                  <a:lnTo>
                    <a:pt x="38" y="119"/>
                  </a:lnTo>
                  <a:lnTo>
                    <a:pt x="38" y="119"/>
                  </a:lnTo>
                  <a:lnTo>
                    <a:pt x="38" y="120"/>
                  </a:lnTo>
                  <a:lnTo>
                    <a:pt x="38" y="120"/>
                  </a:lnTo>
                  <a:lnTo>
                    <a:pt x="38" y="120"/>
                  </a:lnTo>
                  <a:lnTo>
                    <a:pt x="38" y="121"/>
                  </a:lnTo>
                  <a:lnTo>
                    <a:pt x="38" y="121"/>
                  </a:lnTo>
                  <a:lnTo>
                    <a:pt x="38" y="122"/>
                  </a:lnTo>
                  <a:lnTo>
                    <a:pt x="39" y="123"/>
                  </a:lnTo>
                  <a:lnTo>
                    <a:pt x="39" y="122"/>
                  </a:lnTo>
                  <a:lnTo>
                    <a:pt x="39" y="122"/>
                  </a:lnTo>
                  <a:lnTo>
                    <a:pt x="39" y="123"/>
                  </a:lnTo>
                  <a:lnTo>
                    <a:pt x="39" y="123"/>
                  </a:lnTo>
                  <a:lnTo>
                    <a:pt x="39" y="122"/>
                  </a:lnTo>
                  <a:lnTo>
                    <a:pt x="39" y="123"/>
                  </a:lnTo>
                  <a:lnTo>
                    <a:pt x="39" y="124"/>
                  </a:lnTo>
                  <a:lnTo>
                    <a:pt x="39" y="124"/>
                  </a:lnTo>
                  <a:lnTo>
                    <a:pt x="39" y="124"/>
                  </a:lnTo>
                  <a:lnTo>
                    <a:pt x="40" y="124"/>
                  </a:lnTo>
                  <a:lnTo>
                    <a:pt x="40" y="124"/>
                  </a:lnTo>
                  <a:lnTo>
                    <a:pt x="40" y="124"/>
                  </a:lnTo>
                  <a:lnTo>
                    <a:pt x="40" y="124"/>
                  </a:lnTo>
                  <a:lnTo>
                    <a:pt x="40" y="124"/>
                  </a:lnTo>
                  <a:lnTo>
                    <a:pt x="40" y="125"/>
                  </a:lnTo>
                  <a:lnTo>
                    <a:pt x="40" y="127"/>
                  </a:lnTo>
                  <a:lnTo>
                    <a:pt x="40" y="125"/>
                  </a:lnTo>
                  <a:lnTo>
                    <a:pt x="40" y="128"/>
                  </a:lnTo>
                  <a:lnTo>
                    <a:pt x="40" y="127"/>
                  </a:lnTo>
                  <a:lnTo>
                    <a:pt x="40" y="128"/>
                  </a:lnTo>
                  <a:lnTo>
                    <a:pt x="41" y="127"/>
                  </a:lnTo>
                  <a:lnTo>
                    <a:pt x="41" y="128"/>
                  </a:lnTo>
                  <a:lnTo>
                    <a:pt x="41" y="127"/>
                  </a:lnTo>
                  <a:lnTo>
                    <a:pt x="41" y="128"/>
                  </a:lnTo>
                  <a:lnTo>
                    <a:pt x="41" y="127"/>
                  </a:lnTo>
                  <a:lnTo>
                    <a:pt x="41" y="128"/>
                  </a:lnTo>
                  <a:lnTo>
                    <a:pt x="41" y="128"/>
                  </a:lnTo>
                  <a:lnTo>
                    <a:pt x="41" y="128"/>
                  </a:lnTo>
                  <a:lnTo>
                    <a:pt x="41" y="128"/>
                  </a:lnTo>
                  <a:lnTo>
                    <a:pt x="41" y="129"/>
                  </a:lnTo>
                  <a:lnTo>
                    <a:pt x="41" y="129"/>
                  </a:lnTo>
                  <a:lnTo>
                    <a:pt x="42" y="129"/>
                  </a:lnTo>
                  <a:lnTo>
                    <a:pt x="42" y="129"/>
                  </a:lnTo>
                  <a:lnTo>
                    <a:pt x="42" y="130"/>
                  </a:lnTo>
                  <a:lnTo>
                    <a:pt x="42" y="131"/>
                  </a:lnTo>
                  <a:lnTo>
                    <a:pt x="42" y="130"/>
                  </a:lnTo>
                  <a:lnTo>
                    <a:pt x="42" y="131"/>
                  </a:lnTo>
                  <a:lnTo>
                    <a:pt x="42" y="130"/>
                  </a:lnTo>
                  <a:lnTo>
                    <a:pt x="42" y="129"/>
                  </a:lnTo>
                  <a:lnTo>
                    <a:pt x="42" y="129"/>
                  </a:lnTo>
                  <a:lnTo>
                    <a:pt x="42" y="130"/>
                  </a:lnTo>
                  <a:lnTo>
                    <a:pt x="43" y="131"/>
                  </a:lnTo>
                  <a:lnTo>
                    <a:pt x="43" y="131"/>
                  </a:lnTo>
                  <a:lnTo>
                    <a:pt x="43" y="132"/>
                  </a:lnTo>
                  <a:lnTo>
                    <a:pt x="43" y="131"/>
                  </a:lnTo>
                  <a:lnTo>
                    <a:pt x="43" y="132"/>
                  </a:lnTo>
                  <a:lnTo>
                    <a:pt x="43" y="132"/>
                  </a:lnTo>
                  <a:lnTo>
                    <a:pt x="43" y="132"/>
                  </a:lnTo>
                  <a:lnTo>
                    <a:pt x="43" y="132"/>
                  </a:lnTo>
                  <a:lnTo>
                    <a:pt x="43" y="133"/>
                  </a:lnTo>
                  <a:lnTo>
                    <a:pt x="43" y="132"/>
                  </a:lnTo>
                  <a:lnTo>
                    <a:pt x="43" y="132"/>
                  </a:lnTo>
                  <a:lnTo>
                    <a:pt x="44" y="133"/>
                  </a:lnTo>
                  <a:lnTo>
                    <a:pt x="44" y="132"/>
                  </a:lnTo>
                  <a:lnTo>
                    <a:pt x="44" y="134"/>
                  </a:lnTo>
                  <a:lnTo>
                    <a:pt x="44" y="134"/>
                  </a:lnTo>
                  <a:lnTo>
                    <a:pt x="44" y="134"/>
                  </a:lnTo>
                  <a:lnTo>
                    <a:pt x="44" y="134"/>
                  </a:lnTo>
                  <a:lnTo>
                    <a:pt x="44" y="135"/>
                  </a:lnTo>
                  <a:lnTo>
                    <a:pt x="44" y="135"/>
                  </a:lnTo>
                  <a:lnTo>
                    <a:pt x="44" y="134"/>
                  </a:lnTo>
                  <a:lnTo>
                    <a:pt x="44" y="133"/>
                  </a:lnTo>
                  <a:lnTo>
                    <a:pt x="45" y="135"/>
                  </a:lnTo>
                  <a:lnTo>
                    <a:pt x="45" y="134"/>
                  </a:lnTo>
                  <a:lnTo>
                    <a:pt x="45" y="135"/>
                  </a:lnTo>
                  <a:lnTo>
                    <a:pt x="45" y="137"/>
                  </a:lnTo>
                  <a:lnTo>
                    <a:pt x="45" y="135"/>
                  </a:lnTo>
                  <a:lnTo>
                    <a:pt x="45" y="136"/>
                  </a:lnTo>
                  <a:lnTo>
                    <a:pt x="45" y="135"/>
                  </a:lnTo>
                  <a:lnTo>
                    <a:pt x="45" y="135"/>
                  </a:lnTo>
                  <a:lnTo>
                    <a:pt x="45" y="137"/>
                  </a:lnTo>
                  <a:lnTo>
                    <a:pt x="45" y="136"/>
                  </a:lnTo>
                  <a:lnTo>
                    <a:pt x="45" y="137"/>
                  </a:lnTo>
                  <a:lnTo>
                    <a:pt x="46" y="138"/>
                  </a:lnTo>
                  <a:lnTo>
                    <a:pt x="46" y="137"/>
                  </a:lnTo>
                  <a:lnTo>
                    <a:pt x="46" y="137"/>
                  </a:lnTo>
                  <a:lnTo>
                    <a:pt x="46" y="136"/>
                  </a:lnTo>
                  <a:lnTo>
                    <a:pt x="46" y="138"/>
                  </a:lnTo>
                  <a:lnTo>
                    <a:pt x="46" y="138"/>
                  </a:lnTo>
                  <a:lnTo>
                    <a:pt x="46" y="138"/>
                  </a:lnTo>
                  <a:lnTo>
                    <a:pt x="46" y="138"/>
                  </a:lnTo>
                  <a:lnTo>
                    <a:pt x="46" y="138"/>
                  </a:lnTo>
                  <a:lnTo>
                    <a:pt x="46" y="138"/>
                  </a:lnTo>
                  <a:lnTo>
                    <a:pt x="47" y="138"/>
                  </a:lnTo>
                  <a:lnTo>
                    <a:pt x="47" y="138"/>
                  </a:lnTo>
                  <a:lnTo>
                    <a:pt x="47" y="138"/>
                  </a:lnTo>
                  <a:lnTo>
                    <a:pt x="47" y="139"/>
                  </a:lnTo>
                  <a:lnTo>
                    <a:pt x="47" y="140"/>
                  </a:lnTo>
                  <a:lnTo>
                    <a:pt x="47" y="138"/>
                  </a:lnTo>
                  <a:lnTo>
                    <a:pt x="47" y="139"/>
                  </a:lnTo>
                  <a:lnTo>
                    <a:pt x="47" y="140"/>
                  </a:lnTo>
                  <a:lnTo>
                    <a:pt x="47" y="140"/>
                  </a:lnTo>
                  <a:lnTo>
                    <a:pt x="47" y="140"/>
                  </a:lnTo>
                  <a:lnTo>
                    <a:pt x="47" y="142"/>
                  </a:lnTo>
                  <a:lnTo>
                    <a:pt x="48" y="141"/>
                  </a:lnTo>
                  <a:lnTo>
                    <a:pt x="48" y="141"/>
                  </a:lnTo>
                  <a:lnTo>
                    <a:pt x="48" y="141"/>
                  </a:lnTo>
                  <a:lnTo>
                    <a:pt x="48" y="142"/>
                  </a:lnTo>
                  <a:lnTo>
                    <a:pt x="48" y="142"/>
                  </a:lnTo>
                  <a:lnTo>
                    <a:pt x="48" y="142"/>
                  </a:lnTo>
                  <a:lnTo>
                    <a:pt x="48" y="142"/>
                  </a:lnTo>
                  <a:lnTo>
                    <a:pt x="48" y="142"/>
                  </a:lnTo>
                  <a:lnTo>
                    <a:pt x="48" y="142"/>
                  </a:lnTo>
                  <a:lnTo>
                    <a:pt x="48" y="143"/>
                  </a:lnTo>
                  <a:lnTo>
                    <a:pt x="49" y="143"/>
                  </a:lnTo>
                  <a:lnTo>
                    <a:pt x="49" y="143"/>
                  </a:lnTo>
                  <a:lnTo>
                    <a:pt x="49" y="143"/>
                  </a:lnTo>
                  <a:lnTo>
                    <a:pt x="49" y="142"/>
                  </a:lnTo>
                  <a:lnTo>
                    <a:pt x="49" y="143"/>
                  </a:lnTo>
                  <a:lnTo>
                    <a:pt x="49" y="143"/>
                  </a:lnTo>
                  <a:lnTo>
                    <a:pt x="49" y="143"/>
                  </a:lnTo>
                  <a:lnTo>
                    <a:pt x="49" y="144"/>
                  </a:lnTo>
                  <a:lnTo>
                    <a:pt x="49" y="143"/>
                  </a:lnTo>
                  <a:lnTo>
                    <a:pt x="49" y="143"/>
                  </a:lnTo>
                  <a:lnTo>
                    <a:pt x="49" y="144"/>
                  </a:lnTo>
                  <a:lnTo>
                    <a:pt x="50" y="143"/>
                  </a:lnTo>
                  <a:lnTo>
                    <a:pt x="50" y="144"/>
                  </a:lnTo>
                  <a:lnTo>
                    <a:pt x="50" y="144"/>
                  </a:lnTo>
                  <a:lnTo>
                    <a:pt x="50" y="145"/>
                  </a:lnTo>
                  <a:lnTo>
                    <a:pt x="50" y="144"/>
                  </a:lnTo>
                  <a:lnTo>
                    <a:pt x="50" y="143"/>
                  </a:lnTo>
                  <a:lnTo>
                    <a:pt x="50" y="145"/>
                  </a:lnTo>
                  <a:lnTo>
                    <a:pt x="50" y="145"/>
                  </a:lnTo>
                  <a:lnTo>
                    <a:pt x="50" y="145"/>
                  </a:lnTo>
                  <a:lnTo>
                    <a:pt x="50" y="145"/>
                  </a:lnTo>
                  <a:lnTo>
                    <a:pt x="51" y="145"/>
                  </a:lnTo>
                  <a:lnTo>
                    <a:pt x="51" y="145"/>
                  </a:lnTo>
                  <a:lnTo>
                    <a:pt x="51" y="145"/>
                  </a:lnTo>
                  <a:lnTo>
                    <a:pt x="51" y="146"/>
                  </a:lnTo>
                  <a:lnTo>
                    <a:pt x="51" y="146"/>
                  </a:lnTo>
                  <a:lnTo>
                    <a:pt x="51" y="146"/>
                  </a:lnTo>
                  <a:lnTo>
                    <a:pt x="51" y="146"/>
                  </a:lnTo>
                  <a:lnTo>
                    <a:pt x="51" y="145"/>
                  </a:lnTo>
                  <a:lnTo>
                    <a:pt x="51" y="147"/>
                  </a:lnTo>
                  <a:lnTo>
                    <a:pt x="51" y="146"/>
                  </a:lnTo>
                  <a:lnTo>
                    <a:pt x="51" y="146"/>
                  </a:lnTo>
                  <a:lnTo>
                    <a:pt x="52" y="146"/>
                  </a:lnTo>
                  <a:lnTo>
                    <a:pt x="52" y="147"/>
                  </a:lnTo>
                  <a:lnTo>
                    <a:pt x="52" y="147"/>
                  </a:lnTo>
                  <a:lnTo>
                    <a:pt x="52" y="147"/>
                  </a:lnTo>
                  <a:lnTo>
                    <a:pt x="52" y="147"/>
                  </a:lnTo>
                  <a:lnTo>
                    <a:pt x="52" y="147"/>
                  </a:lnTo>
                  <a:lnTo>
                    <a:pt x="52" y="146"/>
                  </a:lnTo>
                  <a:lnTo>
                    <a:pt x="52" y="147"/>
                  </a:lnTo>
                  <a:lnTo>
                    <a:pt x="52" y="148"/>
                  </a:lnTo>
                  <a:lnTo>
                    <a:pt x="52" y="148"/>
                  </a:lnTo>
                  <a:lnTo>
                    <a:pt x="53" y="149"/>
                  </a:lnTo>
                  <a:lnTo>
                    <a:pt x="53" y="149"/>
                  </a:lnTo>
                  <a:lnTo>
                    <a:pt x="53" y="149"/>
                  </a:lnTo>
                  <a:lnTo>
                    <a:pt x="53" y="149"/>
                  </a:lnTo>
                  <a:lnTo>
                    <a:pt x="53" y="149"/>
                  </a:lnTo>
                  <a:lnTo>
                    <a:pt x="53" y="149"/>
                  </a:lnTo>
                  <a:lnTo>
                    <a:pt x="53" y="149"/>
                  </a:lnTo>
                  <a:lnTo>
                    <a:pt x="53" y="150"/>
                  </a:lnTo>
                  <a:lnTo>
                    <a:pt x="53" y="149"/>
                  </a:lnTo>
                  <a:lnTo>
                    <a:pt x="53" y="151"/>
                  </a:lnTo>
                  <a:lnTo>
                    <a:pt x="53" y="150"/>
                  </a:lnTo>
                  <a:lnTo>
                    <a:pt x="54" y="150"/>
                  </a:lnTo>
                  <a:lnTo>
                    <a:pt x="54" y="149"/>
                  </a:lnTo>
                  <a:lnTo>
                    <a:pt x="54" y="150"/>
                  </a:lnTo>
                  <a:lnTo>
                    <a:pt x="54" y="150"/>
                  </a:lnTo>
                  <a:lnTo>
                    <a:pt x="54" y="150"/>
                  </a:lnTo>
                  <a:lnTo>
                    <a:pt x="54" y="150"/>
                  </a:lnTo>
                  <a:lnTo>
                    <a:pt x="54" y="152"/>
                  </a:lnTo>
                  <a:lnTo>
                    <a:pt x="54" y="150"/>
                  </a:lnTo>
                  <a:lnTo>
                    <a:pt x="54" y="151"/>
                  </a:lnTo>
                  <a:lnTo>
                    <a:pt x="54" y="151"/>
                  </a:lnTo>
                  <a:lnTo>
                    <a:pt x="54" y="151"/>
                  </a:lnTo>
                  <a:lnTo>
                    <a:pt x="55" y="152"/>
                  </a:lnTo>
                  <a:lnTo>
                    <a:pt x="55" y="151"/>
                  </a:lnTo>
                  <a:lnTo>
                    <a:pt x="55" y="151"/>
                  </a:lnTo>
                  <a:lnTo>
                    <a:pt x="55" y="151"/>
                  </a:lnTo>
                  <a:lnTo>
                    <a:pt x="55" y="151"/>
                  </a:lnTo>
                  <a:lnTo>
                    <a:pt x="55" y="150"/>
                  </a:lnTo>
                  <a:lnTo>
                    <a:pt x="55" y="152"/>
                  </a:lnTo>
                  <a:lnTo>
                    <a:pt x="55" y="151"/>
                  </a:lnTo>
                  <a:lnTo>
                    <a:pt x="55" y="152"/>
                  </a:lnTo>
                  <a:lnTo>
                    <a:pt x="55" y="152"/>
                  </a:lnTo>
                  <a:lnTo>
                    <a:pt x="56" y="152"/>
                  </a:lnTo>
                  <a:lnTo>
                    <a:pt x="56" y="152"/>
                  </a:lnTo>
                  <a:lnTo>
                    <a:pt x="56" y="151"/>
                  </a:lnTo>
                  <a:lnTo>
                    <a:pt x="56" y="152"/>
                  </a:lnTo>
                  <a:lnTo>
                    <a:pt x="56" y="152"/>
                  </a:lnTo>
                  <a:lnTo>
                    <a:pt x="56" y="153"/>
                  </a:lnTo>
                  <a:lnTo>
                    <a:pt x="56" y="152"/>
                  </a:lnTo>
                  <a:lnTo>
                    <a:pt x="56" y="153"/>
                  </a:lnTo>
                  <a:lnTo>
                    <a:pt x="56" y="154"/>
                  </a:lnTo>
                  <a:lnTo>
                    <a:pt x="56" y="152"/>
                  </a:lnTo>
                  <a:lnTo>
                    <a:pt x="56" y="153"/>
                  </a:lnTo>
                  <a:lnTo>
                    <a:pt x="57" y="152"/>
                  </a:lnTo>
                  <a:lnTo>
                    <a:pt x="57" y="153"/>
                  </a:lnTo>
                  <a:lnTo>
                    <a:pt x="57" y="152"/>
                  </a:lnTo>
                  <a:lnTo>
                    <a:pt x="57" y="155"/>
                  </a:lnTo>
                  <a:lnTo>
                    <a:pt x="57" y="154"/>
                  </a:lnTo>
                  <a:lnTo>
                    <a:pt x="57" y="153"/>
                  </a:lnTo>
                  <a:lnTo>
                    <a:pt x="57" y="154"/>
                  </a:lnTo>
                  <a:lnTo>
                    <a:pt x="57" y="154"/>
                  </a:lnTo>
                  <a:lnTo>
                    <a:pt x="57" y="154"/>
                  </a:lnTo>
                  <a:lnTo>
                    <a:pt x="57" y="154"/>
                  </a:lnTo>
                  <a:lnTo>
                    <a:pt x="58" y="154"/>
                  </a:lnTo>
                  <a:lnTo>
                    <a:pt x="58" y="155"/>
                  </a:lnTo>
                  <a:lnTo>
                    <a:pt x="58" y="154"/>
                  </a:lnTo>
                  <a:lnTo>
                    <a:pt x="58" y="154"/>
                  </a:lnTo>
                  <a:lnTo>
                    <a:pt x="58" y="155"/>
                  </a:lnTo>
                  <a:lnTo>
                    <a:pt x="58" y="155"/>
                  </a:lnTo>
                  <a:lnTo>
                    <a:pt x="58" y="155"/>
                  </a:lnTo>
                  <a:lnTo>
                    <a:pt x="58" y="155"/>
                  </a:lnTo>
                  <a:lnTo>
                    <a:pt x="58" y="155"/>
                  </a:lnTo>
                  <a:lnTo>
                    <a:pt x="58" y="155"/>
                  </a:lnTo>
                  <a:lnTo>
                    <a:pt x="58" y="156"/>
                  </a:lnTo>
                  <a:lnTo>
                    <a:pt x="59" y="155"/>
                  </a:lnTo>
                  <a:lnTo>
                    <a:pt x="59" y="155"/>
                  </a:lnTo>
                  <a:lnTo>
                    <a:pt x="59" y="156"/>
                  </a:lnTo>
                  <a:lnTo>
                    <a:pt x="59" y="156"/>
                  </a:lnTo>
                  <a:lnTo>
                    <a:pt x="59" y="155"/>
                  </a:lnTo>
                  <a:lnTo>
                    <a:pt x="59" y="155"/>
                  </a:lnTo>
                  <a:lnTo>
                    <a:pt x="59" y="155"/>
                  </a:lnTo>
                  <a:lnTo>
                    <a:pt x="59" y="156"/>
                  </a:lnTo>
                  <a:lnTo>
                    <a:pt x="59" y="156"/>
                  </a:lnTo>
                  <a:lnTo>
                    <a:pt x="59" y="155"/>
                  </a:lnTo>
                  <a:lnTo>
                    <a:pt x="60" y="156"/>
                  </a:lnTo>
                  <a:lnTo>
                    <a:pt x="60" y="156"/>
                  </a:lnTo>
                  <a:lnTo>
                    <a:pt x="60" y="156"/>
                  </a:lnTo>
                  <a:lnTo>
                    <a:pt x="60" y="158"/>
                  </a:lnTo>
                  <a:lnTo>
                    <a:pt x="60" y="156"/>
                  </a:lnTo>
                  <a:lnTo>
                    <a:pt x="60" y="156"/>
                  </a:lnTo>
                  <a:lnTo>
                    <a:pt x="60" y="157"/>
                  </a:lnTo>
                  <a:lnTo>
                    <a:pt x="60" y="159"/>
                  </a:lnTo>
                  <a:lnTo>
                    <a:pt x="60" y="157"/>
                  </a:lnTo>
                  <a:lnTo>
                    <a:pt x="60" y="158"/>
                  </a:lnTo>
                  <a:lnTo>
                    <a:pt x="60" y="157"/>
                  </a:lnTo>
                  <a:lnTo>
                    <a:pt x="61" y="157"/>
                  </a:lnTo>
                  <a:lnTo>
                    <a:pt x="61" y="157"/>
                  </a:lnTo>
                  <a:lnTo>
                    <a:pt x="61" y="158"/>
                  </a:lnTo>
                  <a:lnTo>
                    <a:pt x="61" y="158"/>
                  </a:lnTo>
                  <a:lnTo>
                    <a:pt x="61" y="159"/>
                  </a:lnTo>
                  <a:lnTo>
                    <a:pt x="61" y="159"/>
                  </a:lnTo>
                  <a:lnTo>
                    <a:pt x="61" y="158"/>
                  </a:lnTo>
                  <a:lnTo>
                    <a:pt x="61" y="158"/>
                  </a:lnTo>
                  <a:lnTo>
                    <a:pt x="61" y="156"/>
                  </a:lnTo>
                  <a:lnTo>
                    <a:pt x="61" y="158"/>
                  </a:lnTo>
                  <a:lnTo>
                    <a:pt x="61" y="158"/>
                  </a:lnTo>
                  <a:lnTo>
                    <a:pt x="62" y="158"/>
                  </a:lnTo>
                  <a:lnTo>
                    <a:pt x="62" y="157"/>
                  </a:lnTo>
                  <a:lnTo>
                    <a:pt x="62" y="159"/>
                  </a:lnTo>
                  <a:lnTo>
                    <a:pt x="62" y="158"/>
                  </a:lnTo>
                  <a:lnTo>
                    <a:pt x="62" y="158"/>
                  </a:lnTo>
                  <a:lnTo>
                    <a:pt x="62" y="158"/>
                  </a:lnTo>
                  <a:lnTo>
                    <a:pt x="62" y="159"/>
                  </a:lnTo>
                  <a:lnTo>
                    <a:pt x="62" y="159"/>
                  </a:lnTo>
                  <a:lnTo>
                    <a:pt x="62" y="159"/>
                  </a:lnTo>
                  <a:lnTo>
                    <a:pt x="62" y="159"/>
                  </a:lnTo>
                  <a:lnTo>
                    <a:pt x="63" y="158"/>
                  </a:lnTo>
                  <a:lnTo>
                    <a:pt x="63" y="159"/>
                  </a:lnTo>
                  <a:lnTo>
                    <a:pt x="63" y="159"/>
                  </a:lnTo>
                  <a:lnTo>
                    <a:pt x="63" y="160"/>
                  </a:lnTo>
                  <a:lnTo>
                    <a:pt x="63" y="161"/>
                  </a:lnTo>
                  <a:lnTo>
                    <a:pt x="63" y="159"/>
                  </a:lnTo>
                  <a:lnTo>
                    <a:pt x="63" y="159"/>
                  </a:lnTo>
                  <a:lnTo>
                    <a:pt x="63" y="159"/>
                  </a:lnTo>
                  <a:lnTo>
                    <a:pt x="63" y="159"/>
                  </a:lnTo>
                  <a:lnTo>
                    <a:pt x="63" y="159"/>
                  </a:lnTo>
                  <a:lnTo>
                    <a:pt x="63" y="159"/>
                  </a:lnTo>
                  <a:lnTo>
                    <a:pt x="64" y="159"/>
                  </a:lnTo>
                  <a:lnTo>
                    <a:pt x="64" y="159"/>
                  </a:lnTo>
                  <a:lnTo>
                    <a:pt x="64" y="159"/>
                  </a:lnTo>
                  <a:lnTo>
                    <a:pt x="64" y="160"/>
                  </a:lnTo>
                  <a:lnTo>
                    <a:pt x="64" y="159"/>
                  </a:lnTo>
                  <a:lnTo>
                    <a:pt x="64" y="159"/>
                  </a:lnTo>
                  <a:lnTo>
                    <a:pt x="64" y="160"/>
                  </a:lnTo>
                  <a:lnTo>
                    <a:pt x="64" y="160"/>
                  </a:lnTo>
                  <a:lnTo>
                    <a:pt x="64" y="159"/>
                  </a:lnTo>
                  <a:lnTo>
                    <a:pt x="64" y="159"/>
                  </a:lnTo>
                  <a:lnTo>
                    <a:pt x="65" y="160"/>
                  </a:lnTo>
                  <a:lnTo>
                    <a:pt x="65" y="159"/>
                  </a:lnTo>
                  <a:lnTo>
                    <a:pt x="65" y="159"/>
                  </a:lnTo>
                  <a:lnTo>
                    <a:pt x="65" y="159"/>
                  </a:lnTo>
                  <a:lnTo>
                    <a:pt x="65" y="160"/>
                  </a:lnTo>
                  <a:lnTo>
                    <a:pt x="65" y="159"/>
                  </a:lnTo>
                  <a:lnTo>
                    <a:pt x="65" y="159"/>
                  </a:lnTo>
                  <a:lnTo>
                    <a:pt x="65" y="159"/>
                  </a:lnTo>
                  <a:lnTo>
                    <a:pt x="65" y="160"/>
                  </a:lnTo>
                  <a:lnTo>
                    <a:pt x="65" y="160"/>
                  </a:lnTo>
                  <a:lnTo>
                    <a:pt x="65" y="160"/>
                  </a:lnTo>
                  <a:lnTo>
                    <a:pt x="66" y="160"/>
                  </a:lnTo>
                  <a:lnTo>
                    <a:pt x="66" y="159"/>
                  </a:lnTo>
                  <a:lnTo>
                    <a:pt x="66" y="159"/>
                  </a:lnTo>
                  <a:lnTo>
                    <a:pt x="66" y="160"/>
                  </a:lnTo>
                  <a:lnTo>
                    <a:pt x="66" y="159"/>
                  </a:lnTo>
                  <a:lnTo>
                    <a:pt x="66" y="160"/>
                  </a:lnTo>
                  <a:lnTo>
                    <a:pt x="66" y="160"/>
                  </a:lnTo>
                  <a:lnTo>
                    <a:pt x="66" y="160"/>
                  </a:lnTo>
                  <a:lnTo>
                    <a:pt x="66" y="160"/>
                  </a:lnTo>
                  <a:lnTo>
                    <a:pt x="66" y="160"/>
                  </a:lnTo>
                  <a:lnTo>
                    <a:pt x="67" y="159"/>
                  </a:lnTo>
                  <a:lnTo>
                    <a:pt x="67" y="161"/>
                  </a:lnTo>
                  <a:lnTo>
                    <a:pt x="67" y="160"/>
                  </a:lnTo>
                  <a:lnTo>
                    <a:pt x="67" y="159"/>
                  </a:lnTo>
                  <a:lnTo>
                    <a:pt x="67" y="160"/>
                  </a:lnTo>
                  <a:lnTo>
                    <a:pt x="67" y="161"/>
                  </a:lnTo>
                  <a:lnTo>
                    <a:pt x="67" y="160"/>
                  </a:lnTo>
                  <a:lnTo>
                    <a:pt x="67" y="160"/>
                  </a:lnTo>
                  <a:lnTo>
                    <a:pt x="67" y="162"/>
                  </a:lnTo>
                  <a:lnTo>
                    <a:pt x="67" y="160"/>
                  </a:lnTo>
                  <a:lnTo>
                    <a:pt x="67" y="161"/>
                  </a:lnTo>
                  <a:lnTo>
                    <a:pt x="68" y="161"/>
                  </a:lnTo>
                  <a:lnTo>
                    <a:pt x="68" y="162"/>
                  </a:lnTo>
                  <a:lnTo>
                    <a:pt x="68" y="160"/>
                  </a:lnTo>
                  <a:lnTo>
                    <a:pt x="68" y="161"/>
                  </a:lnTo>
                  <a:lnTo>
                    <a:pt x="68" y="161"/>
                  </a:lnTo>
                  <a:lnTo>
                    <a:pt x="68" y="161"/>
                  </a:lnTo>
                  <a:lnTo>
                    <a:pt x="68" y="161"/>
                  </a:lnTo>
                  <a:lnTo>
                    <a:pt x="68" y="161"/>
                  </a:lnTo>
                  <a:lnTo>
                    <a:pt x="68" y="161"/>
                  </a:lnTo>
                  <a:lnTo>
                    <a:pt x="68" y="161"/>
                  </a:lnTo>
                  <a:lnTo>
                    <a:pt x="69" y="162"/>
                  </a:lnTo>
                  <a:lnTo>
                    <a:pt x="69" y="161"/>
                  </a:lnTo>
                  <a:lnTo>
                    <a:pt x="69" y="161"/>
                  </a:lnTo>
                  <a:lnTo>
                    <a:pt x="69" y="161"/>
                  </a:lnTo>
                  <a:lnTo>
                    <a:pt x="69" y="162"/>
                  </a:lnTo>
                  <a:lnTo>
                    <a:pt x="69" y="161"/>
                  </a:lnTo>
                  <a:lnTo>
                    <a:pt x="69" y="161"/>
                  </a:lnTo>
                  <a:lnTo>
                    <a:pt x="69" y="161"/>
                  </a:lnTo>
                  <a:lnTo>
                    <a:pt x="69" y="161"/>
                  </a:lnTo>
                  <a:lnTo>
                    <a:pt x="69" y="162"/>
                  </a:lnTo>
                  <a:lnTo>
                    <a:pt x="69" y="161"/>
                  </a:lnTo>
                  <a:lnTo>
                    <a:pt x="70" y="162"/>
                  </a:lnTo>
                  <a:lnTo>
                    <a:pt x="70" y="162"/>
                  </a:lnTo>
                  <a:lnTo>
                    <a:pt x="70" y="162"/>
                  </a:lnTo>
                  <a:lnTo>
                    <a:pt x="70" y="162"/>
                  </a:lnTo>
                  <a:lnTo>
                    <a:pt x="70" y="162"/>
                  </a:lnTo>
                  <a:lnTo>
                    <a:pt x="70" y="162"/>
                  </a:lnTo>
                  <a:lnTo>
                    <a:pt x="70" y="162"/>
                  </a:lnTo>
                  <a:lnTo>
                    <a:pt x="70" y="162"/>
                  </a:lnTo>
                  <a:lnTo>
                    <a:pt x="70" y="162"/>
                  </a:lnTo>
                  <a:lnTo>
                    <a:pt x="70" y="162"/>
                  </a:lnTo>
                  <a:lnTo>
                    <a:pt x="70" y="163"/>
                  </a:lnTo>
                  <a:lnTo>
                    <a:pt x="71" y="162"/>
                  </a:lnTo>
                  <a:lnTo>
                    <a:pt x="71" y="163"/>
                  </a:lnTo>
                  <a:lnTo>
                    <a:pt x="71" y="162"/>
                  </a:lnTo>
                  <a:lnTo>
                    <a:pt x="71" y="161"/>
                  </a:lnTo>
                  <a:lnTo>
                    <a:pt x="71" y="162"/>
                  </a:lnTo>
                  <a:lnTo>
                    <a:pt x="71" y="162"/>
                  </a:lnTo>
                  <a:lnTo>
                    <a:pt x="71" y="162"/>
                  </a:lnTo>
                  <a:lnTo>
                    <a:pt x="71" y="162"/>
                  </a:lnTo>
                  <a:lnTo>
                    <a:pt x="71" y="162"/>
                  </a:lnTo>
                  <a:lnTo>
                    <a:pt x="71" y="162"/>
                  </a:lnTo>
                  <a:lnTo>
                    <a:pt x="72" y="162"/>
                  </a:lnTo>
                  <a:lnTo>
                    <a:pt x="72" y="162"/>
                  </a:lnTo>
                  <a:lnTo>
                    <a:pt x="72" y="162"/>
                  </a:lnTo>
                  <a:lnTo>
                    <a:pt x="72" y="163"/>
                  </a:lnTo>
                  <a:lnTo>
                    <a:pt x="72" y="164"/>
                  </a:lnTo>
                  <a:lnTo>
                    <a:pt x="72" y="163"/>
                  </a:lnTo>
                  <a:lnTo>
                    <a:pt x="72" y="163"/>
                  </a:lnTo>
                  <a:lnTo>
                    <a:pt x="72" y="162"/>
                  </a:lnTo>
                  <a:lnTo>
                    <a:pt x="72" y="163"/>
                  </a:lnTo>
                  <a:lnTo>
                    <a:pt x="72" y="163"/>
                  </a:lnTo>
                  <a:lnTo>
                    <a:pt x="72" y="163"/>
                  </a:lnTo>
                  <a:lnTo>
                    <a:pt x="73" y="163"/>
                  </a:lnTo>
                  <a:lnTo>
                    <a:pt x="73" y="164"/>
                  </a:lnTo>
                  <a:lnTo>
                    <a:pt x="73" y="163"/>
                  </a:lnTo>
                  <a:lnTo>
                    <a:pt x="73" y="163"/>
                  </a:lnTo>
                  <a:lnTo>
                    <a:pt x="73" y="164"/>
                  </a:lnTo>
                  <a:lnTo>
                    <a:pt x="73" y="163"/>
                  </a:lnTo>
                  <a:lnTo>
                    <a:pt x="73" y="163"/>
                  </a:lnTo>
                  <a:lnTo>
                    <a:pt x="73" y="164"/>
                  </a:lnTo>
                  <a:lnTo>
                    <a:pt x="73" y="163"/>
                  </a:lnTo>
                  <a:lnTo>
                    <a:pt x="73" y="163"/>
                  </a:lnTo>
                  <a:lnTo>
                    <a:pt x="74" y="164"/>
                  </a:lnTo>
                  <a:lnTo>
                    <a:pt x="74" y="163"/>
                  </a:lnTo>
                  <a:lnTo>
                    <a:pt x="74" y="162"/>
                  </a:lnTo>
                  <a:lnTo>
                    <a:pt x="74" y="163"/>
                  </a:lnTo>
                  <a:lnTo>
                    <a:pt x="74" y="162"/>
                  </a:lnTo>
                  <a:lnTo>
                    <a:pt x="74" y="163"/>
                  </a:lnTo>
                  <a:lnTo>
                    <a:pt x="74" y="163"/>
                  </a:lnTo>
                  <a:lnTo>
                    <a:pt x="74" y="163"/>
                  </a:lnTo>
                  <a:lnTo>
                    <a:pt x="74" y="163"/>
                  </a:lnTo>
                  <a:lnTo>
                    <a:pt x="74" y="163"/>
                  </a:lnTo>
                  <a:lnTo>
                    <a:pt x="74" y="163"/>
                  </a:lnTo>
                  <a:lnTo>
                    <a:pt x="75" y="163"/>
                  </a:lnTo>
                  <a:lnTo>
                    <a:pt x="75" y="163"/>
                  </a:lnTo>
                  <a:lnTo>
                    <a:pt x="75" y="164"/>
                  </a:lnTo>
                  <a:lnTo>
                    <a:pt x="75" y="164"/>
                  </a:lnTo>
                  <a:lnTo>
                    <a:pt x="75" y="164"/>
                  </a:lnTo>
                  <a:lnTo>
                    <a:pt x="75" y="163"/>
                  </a:lnTo>
                  <a:lnTo>
                    <a:pt x="75" y="165"/>
                  </a:lnTo>
                  <a:lnTo>
                    <a:pt x="75" y="163"/>
                  </a:lnTo>
                  <a:lnTo>
                    <a:pt x="75" y="164"/>
                  </a:lnTo>
                  <a:lnTo>
                    <a:pt x="75" y="163"/>
                  </a:lnTo>
                  <a:lnTo>
                    <a:pt x="76" y="164"/>
                  </a:lnTo>
                  <a:lnTo>
                    <a:pt x="76" y="163"/>
                  </a:lnTo>
                  <a:lnTo>
                    <a:pt x="76" y="164"/>
                  </a:lnTo>
                  <a:lnTo>
                    <a:pt x="76" y="165"/>
                  </a:lnTo>
                  <a:lnTo>
                    <a:pt x="76" y="163"/>
                  </a:lnTo>
                  <a:lnTo>
                    <a:pt x="76" y="163"/>
                  </a:lnTo>
                  <a:lnTo>
                    <a:pt x="76" y="164"/>
                  </a:lnTo>
                  <a:lnTo>
                    <a:pt x="76" y="164"/>
                  </a:lnTo>
                  <a:lnTo>
                    <a:pt x="76" y="164"/>
                  </a:lnTo>
                  <a:lnTo>
                    <a:pt x="76" y="164"/>
                  </a:lnTo>
                  <a:lnTo>
                    <a:pt x="76" y="164"/>
                  </a:lnTo>
                  <a:lnTo>
                    <a:pt x="77" y="164"/>
                  </a:lnTo>
                  <a:lnTo>
                    <a:pt x="77" y="164"/>
                  </a:lnTo>
                  <a:lnTo>
                    <a:pt x="77" y="164"/>
                  </a:lnTo>
                  <a:lnTo>
                    <a:pt x="77" y="163"/>
                  </a:lnTo>
                  <a:lnTo>
                    <a:pt x="77" y="163"/>
                  </a:lnTo>
                  <a:lnTo>
                    <a:pt x="77" y="164"/>
                  </a:lnTo>
                  <a:lnTo>
                    <a:pt x="77" y="163"/>
                  </a:lnTo>
                  <a:lnTo>
                    <a:pt x="77" y="163"/>
                  </a:lnTo>
                  <a:lnTo>
                    <a:pt x="77" y="164"/>
                  </a:lnTo>
                  <a:lnTo>
                    <a:pt x="77" y="165"/>
                  </a:lnTo>
                  <a:lnTo>
                    <a:pt x="78" y="164"/>
                  </a:lnTo>
                  <a:lnTo>
                    <a:pt x="78" y="163"/>
                  </a:lnTo>
                  <a:lnTo>
                    <a:pt x="78" y="164"/>
                  </a:lnTo>
                  <a:lnTo>
                    <a:pt x="78" y="163"/>
                  </a:lnTo>
                  <a:lnTo>
                    <a:pt x="78" y="164"/>
                  </a:lnTo>
                  <a:lnTo>
                    <a:pt x="78" y="163"/>
                  </a:lnTo>
                  <a:lnTo>
                    <a:pt x="78" y="164"/>
                  </a:lnTo>
                  <a:lnTo>
                    <a:pt x="78" y="163"/>
                  </a:lnTo>
                  <a:lnTo>
                    <a:pt x="78" y="163"/>
                  </a:lnTo>
                  <a:lnTo>
                    <a:pt x="78" y="164"/>
                  </a:lnTo>
                  <a:lnTo>
                    <a:pt x="78" y="164"/>
                  </a:lnTo>
                  <a:lnTo>
                    <a:pt x="79" y="163"/>
                  </a:lnTo>
                  <a:lnTo>
                    <a:pt x="79" y="163"/>
                  </a:lnTo>
                  <a:lnTo>
                    <a:pt x="79" y="164"/>
                  </a:lnTo>
                  <a:lnTo>
                    <a:pt x="79" y="163"/>
                  </a:lnTo>
                  <a:lnTo>
                    <a:pt x="79" y="164"/>
                  </a:lnTo>
                  <a:lnTo>
                    <a:pt x="79" y="164"/>
                  </a:lnTo>
                  <a:lnTo>
                    <a:pt x="79" y="163"/>
                  </a:lnTo>
                  <a:lnTo>
                    <a:pt x="79" y="163"/>
                  </a:lnTo>
                  <a:lnTo>
                    <a:pt x="79" y="164"/>
                  </a:lnTo>
                  <a:lnTo>
                    <a:pt x="79" y="164"/>
                  </a:lnTo>
                  <a:lnTo>
                    <a:pt x="80" y="164"/>
                  </a:lnTo>
                  <a:lnTo>
                    <a:pt x="80" y="164"/>
                  </a:lnTo>
                  <a:lnTo>
                    <a:pt x="80" y="164"/>
                  </a:lnTo>
                  <a:lnTo>
                    <a:pt x="80" y="164"/>
                  </a:lnTo>
                  <a:lnTo>
                    <a:pt x="80" y="164"/>
                  </a:lnTo>
                  <a:lnTo>
                    <a:pt x="80" y="164"/>
                  </a:lnTo>
                  <a:lnTo>
                    <a:pt x="80" y="165"/>
                  </a:lnTo>
                  <a:lnTo>
                    <a:pt x="80" y="164"/>
                  </a:lnTo>
                  <a:lnTo>
                    <a:pt x="80" y="164"/>
                  </a:lnTo>
                  <a:lnTo>
                    <a:pt x="80" y="165"/>
                  </a:lnTo>
                  <a:lnTo>
                    <a:pt x="80" y="165"/>
                  </a:lnTo>
                  <a:lnTo>
                    <a:pt x="81" y="165"/>
                  </a:lnTo>
                  <a:lnTo>
                    <a:pt x="81" y="164"/>
                  </a:lnTo>
                  <a:lnTo>
                    <a:pt x="81" y="165"/>
                  </a:lnTo>
                  <a:lnTo>
                    <a:pt x="81" y="165"/>
                  </a:lnTo>
                  <a:lnTo>
                    <a:pt x="81" y="165"/>
                  </a:lnTo>
                  <a:lnTo>
                    <a:pt x="81" y="165"/>
                  </a:lnTo>
                  <a:lnTo>
                    <a:pt x="81" y="165"/>
                  </a:lnTo>
                  <a:lnTo>
                    <a:pt x="81" y="165"/>
                  </a:lnTo>
                  <a:lnTo>
                    <a:pt x="81" y="164"/>
                  </a:lnTo>
                  <a:lnTo>
                    <a:pt x="81" y="165"/>
                  </a:lnTo>
                  <a:lnTo>
                    <a:pt x="81" y="165"/>
                  </a:lnTo>
                  <a:lnTo>
                    <a:pt x="82" y="165"/>
                  </a:lnTo>
                  <a:lnTo>
                    <a:pt x="82" y="165"/>
                  </a:lnTo>
                  <a:lnTo>
                    <a:pt x="82" y="164"/>
                  </a:lnTo>
                  <a:lnTo>
                    <a:pt x="82" y="166"/>
                  </a:lnTo>
                  <a:lnTo>
                    <a:pt x="82" y="165"/>
                  </a:lnTo>
                  <a:lnTo>
                    <a:pt x="82" y="165"/>
                  </a:lnTo>
                  <a:lnTo>
                    <a:pt x="82" y="165"/>
                  </a:lnTo>
                  <a:lnTo>
                    <a:pt x="82" y="165"/>
                  </a:lnTo>
                  <a:lnTo>
                    <a:pt x="82" y="165"/>
                  </a:lnTo>
                  <a:lnTo>
                    <a:pt x="82" y="165"/>
                  </a:lnTo>
                  <a:lnTo>
                    <a:pt x="83" y="167"/>
                  </a:lnTo>
                  <a:lnTo>
                    <a:pt x="83" y="165"/>
                  </a:lnTo>
                  <a:lnTo>
                    <a:pt x="83" y="165"/>
                  </a:lnTo>
                  <a:lnTo>
                    <a:pt x="83" y="164"/>
                  </a:lnTo>
                  <a:lnTo>
                    <a:pt x="83" y="165"/>
                  </a:lnTo>
                  <a:lnTo>
                    <a:pt x="83" y="165"/>
                  </a:lnTo>
                  <a:lnTo>
                    <a:pt x="83" y="165"/>
                  </a:lnTo>
                  <a:lnTo>
                    <a:pt x="83" y="164"/>
                  </a:lnTo>
                  <a:lnTo>
                    <a:pt x="83" y="164"/>
                  </a:lnTo>
                  <a:lnTo>
                    <a:pt x="83" y="165"/>
                  </a:lnTo>
                  <a:lnTo>
                    <a:pt x="83" y="164"/>
                  </a:lnTo>
                  <a:lnTo>
                    <a:pt x="84" y="165"/>
                  </a:lnTo>
                  <a:lnTo>
                    <a:pt x="84" y="164"/>
                  </a:lnTo>
                  <a:lnTo>
                    <a:pt x="84" y="164"/>
                  </a:lnTo>
                  <a:lnTo>
                    <a:pt x="84" y="164"/>
                  </a:lnTo>
                  <a:lnTo>
                    <a:pt x="84" y="164"/>
                  </a:lnTo>
                  <a:lnTo>
                    <a:pt x="84" y="165"/>
                  </a:lnTo>
                  <a:lnTo>
                    <a:pt x="84" y="164"/>
                  </a:lnTo>
                  <a:lnTo>
                    <a:pt x="84" y="164"/>
                  </a:lnTo>
                  <a:lnTo>
                    <a:pt x="84" y="164"/>
                  </a:lnTo>
                  <a:lnTo>
                    <a:pt x="84" y="164"/>
                  </a:lnTo>
                  <a:lnTo>
                    <a:pt x="85" y="164"/>
                  </a:lnTo>
                  <a:lnTo>
                    <a:pt x="85" y="164"/>
                  </a:lnTo>
                  <a:lnTo>
                    <a:pt x="85" y="164"/>
                  </a:lnTo>
                  <a:lnTo>
                    <a:pt x="85" y="164"/>
                  </a:lnTo>
                  <a:lnTo>
                    <a:pt x="85" y="164"/>
                  </a:lnTo>
                  <a:lnTo>
                    <a:pt x="85" y="164"/>
                  </a:lnTo>
                  <a:lnTo>
                    <a:pt x="85" y="164"/>
                  </a:lnTo>
                  <a:lnTo>
                    <a:pt x="85" y="163"/>
                  </a:lnTo>
                  <a:lnTo>
                    <a:pt x="85" y="164"/>
                  </a:lnTo>
                  <a:lnTo>
                    <a:pt x="85" y="164"/>
                  </a:lnTo>
                  <a:lnTo>
                    <a:pt x="85" y="164"/>
                  </a:lnTo>
                  <a:lnTo>
                    <a:pt x="86" y="164"/>
                  </a:lnTo>
                  <a:lnTo>
                    <a:pt x="86" y="164"/>
                  </a:lnTo>
                  <a:lnTo>
                    <a:pt x="86" y="164"/>
                  </a:lnTo>
                  <a:lnTo>
                    <a:pt x="86" y="164"/>
                  </a:lnTo>
                  <a:lnTo>
                    <a:pt x="86" y="164"/>
                  </a:lnTo>
                  <a:lnTo>
                    <a:pt x="86" y="163"/>
                  </a:lnTo>
                  <a:lnTo>
                    <a:pt x="86" y="164"/>
                  </a:lnTo>
                  <a:lnTo>
                    <a:pt x="86" y="165"/>
                  </a:lnTo>
                  <a:lnTo>
                    <a:pt x="86" y="164"/>
                  </a:lnTo>
                  <a:lnTo>
                    <a:pt x="86" y="164"/>
                  </a:lnTo>
                  <a:lnTo>
                    <a:pt x="87" y="165"/>
                  </a:lnTo>
                  <a:lnTo>
                    <a:pt x="87" y="165"/>
                  </a:lnTo>
                  <a:lnTo>
                    <a:pt x="87" y="164"/>
                  </a:lnTo>
                  <a:lnTo>
                    <a:pt x="87" y="166"/>
                  </a:lnTo>
                  <a:lnTo>
                    <a:pt x="87" y="165"/>
                  </a:lnTo>
                  <a:lnTo>
                    <a:pt x="87" y="165"/>
                  </a:lnTo>
                  <a:lnTo>
                    <a:pt x="87" y="165"/>
                  </a:lnTo>
                  <a:lnTo>
                    <a:pt x="87" y="165"/>
                  </a:lnTo>
                  <a:lnTo>
                    <a:pt x="87" y="164"/>
                  </a:lnTo>
                  <a:lnTo>
                    <a:pt x="87" y="165"/>
                  </a:lnTo>
                  <a:lnTo>
                    <a:pt x="87" y="165"/>
                  </a:lnTo>
                  <a:lnTo>
                    <a:pt x="88" y="165"/>
                  </a:lnTo>
                  <a:lnTo>
                    <a:pt x="88" y="165"/>
                  </a:lnTo>
                  <a:lnTo>
                    <a:pt x="88" y="165"/>
                  </a:lnTo>
                  <a:lnTo>
                    <a:pt x="88" y="164"/>
                  </a:lnTo>
                  <a:lnTo>
                    <a:pt x="88" y="164"/>
                  </a:lnTo>
                  <a:lnTo>
                    <a:pt x="88" y="164"/>
                  </a:lnTo>
                  <a:lnTo>
                    <a:pt x="88" y="164"/>
                  </a:lnTo>
                  <a:lnTo>
                    <a:pt x="88" y="164"/>
                  </a:lnTo>
                  <a:lnTo>
                    <a:pt x="88" y="164"/>
                  </a:lnTo>
                  <a:lnTo>
                    <a:pt x="88" y="164"/>
                  </a:lnTo>
                  <a:lnTo>
                    <a:pt x="89" y="165"/>
                  </a:lnTo>
                  <a:lnTo>
                    <a:pt x="89" y="164"/>
                  </a:lnTo>
                  <a:lnTo>
                    <a:pt x="89" y="165"/>
                  </a:lnTo>
                  <a:lnTo>
                    <a:pt x="89" y="165"/>
                  </a:lnTo>
                  <a:lnTo>
                    <a:pt x="89" y="165"/>
                  </a:lnTo>
                  <a:lnTo>
                    <a:pt x="89" y="165"/>
                  </a:lnTo>
                  <a:lnTo>
                    <a:pt x="89" y="165"/>
                  </a:lnTo>
                  <a:lnTo>
                    <a:pt x="89" y="165"/>
                  </a:lnTo>
                  <a:lnTo>
                    <a:pt x="89" y="165"/>
                  </a:lnTo>
                  <a:lnTo>
                    <a:pt x="89" y="165"/>
                  </a:lnTo>
                  <a:lnTo>
                    <a:pt x="89" y="165"/>
                  </a:lnTo>
                  <a:lnTo>
                    <a:pt x="90" y="165"/>
                  </a:lnTo>
                  <a:lnTo>
                    <a:pt x="90" y="165"/>
                  </a:lnTo>
                  <a:lnTo>
                    <a:pt x="90" y="164"/>
                  </a:lnTo>
                  <a:lnTo>
                    <a:pt x="90" y="165"/>
                  </a:lnTo>
                  <a:lnTo>
                    <a:pt x="90" y="165"/>
                  </a:lnTo>
                  <a:lnTo>
                    <a:pt x="90" y="165"/>
                  </a:lnTo>
                  <a:lnTo>
                    <a:pt x="90" y="164"/>
                  </a:lnTo>
                  <a:lnTo>
                    <a:pt x="90" y="165"/>
                  </a:lnTo>
                  <a:lnTo>
                    <a:pt x="90" y="165"/>
                  </a:lnTo>
                  <a:lnTo>
                    <a:pt x="90" y="164"/>
                  </a:lnTo>
                  <a:lnTo>
                    <a:pt x="91" y="165"/>
                  </a:lnTo>
                  <a:lnTo>
                    <a:pt x="91" y="165"/>
                  </a:lnTo>
                  <a:lnTo>
                    <a:pt x="91" y="165"/>
                  </a:lnTo>
                  <a:lnTo>
                    <a:pt x="91" y="163"/>
                  </a:lnTo>
                  <a:lnTo>
                    <a:pt x="91" y="164"/>
                  </a:lnTo>
                  <a:lnTo>
                    <a:pt x="91" y="165"/>
                  </a:lnTo>
                  <a:lnTo>
                    <a:pt x="91" y="165"/>
                  </a:lnTo>
                  <a:lnTo>
                    <a:pt x="91" y="167"/>
                  </a:lnTo>
                  <a:lnTo>
                    <a:pt x="91" y="165"/>
                  </a:lnTo>
                  <a:lnTo>
                    <a:pt x="91" y="165"/>
                  </a:lnTo>
                  <a:lnTo>
                    <a:pt x="91" y="163"/>
                  </a:lnTo>
                  <a:lnTo>
                    <a:pt x="92" y="165"/>
                  </a:lnTo>
                  <a:lnTo>
                    <a:pt x="92" y="165"/>
                  </a:lnTo>
                  <a:lnTo>
                    <a:pt x="92" y="165"/>
                  </a:lnTo>
                  <a:lnTo>
                    <a:pt x="92" y="165"/>
                  </a:lnTo>
                  <a:lnTo>
                    <a:pt x="92" y="164"/>
                  </a:lnTo>
                  <a:lnTo>
                    <a:pt x="92" y="165"/>
                  </a:lnTo>
                  <a:lnTo>
                    <a:pt x="92" y="165"/>
                  </a:lnTo>
                  <a:lnTo>
                    <a:pt x="92" y="165"/>
                  </a:lnTo>
                  <a:lnTo>
                    <a:pt x="92" y="165"/>
                  </a:lnTo>
                  <a:lnTo>
                    <a:pt x="92" y="165"/>
                  </a:lnTo>
                  <a:lnTo>
                    <a:pt x="92" y="165"/>
                  </a:lnTo>
                  <a:lnTo>
                    <a:pt x="93" y="165"/>
                  </a:lnTo>
                  <a:lnTo>
                    <a:pt x="93" y="165"/>
                  </a:lnTo>
                  <a:lnTo>
                    <a:pt x="93" y="165"/>
                  </a:lnTo>
                  <a:lnTo>
                    <a:pt x="93" y="164"/>
                  </a:lnTo>
                  <a:lnTo>
                    <a:pt x="93" y="165"/>
                  </a:lnTo>
                  <a:lnTo>
                    <a:pt x="93" y="165"/>
                  </a:lnTo>
                  <a:lnTo>
                    <a:pt x="93" y="165"/>
                  </a:lnTo>
                  <a:lnTo>
                    <a:pt x="93" y="165"/>
                  </a:lnTo>
                  <a:lnTo>
                    <a:pt x="93" y="165"/>
                  </a:lnTo>
                  <a:lnTo>
                    <a:pt x="93" y="167"/>
                  </a:lnTo>
                  <a:lnTo>
                    <a:pt x="94" y="165"/>
                  </a:lnTo>
                  <a:lnTo>
                    <a:pt x="94" y="165"/>
                  </a:lnTo>
                  <a:lnTo>
                    <a:pt x="94" y="167"/>
                  </a:lnTo>
                  <a:lnTo>
                    <a:pt x="94" y="167"/>
                  </a:lnTo>
                  <a:lnTo>
                    <a:pt x="94" y="165"/>
                  </a:lnTo>
                  <a:lnTo>
                    <a:pt x="94" y="165"/>
                  </a:lnTo>
                  <a:lnTo>
                    <a:pt x="94" y="166"/>
                  </a:lnTo>
                  <a:lnTo>
                    <a:pt x="94" y="165"/>
                  </a:lnTo>
                  <a:lnTo>
                    <a:pt x="94" y="165"/>
                  </a:lnTo>
                  <a:lnTo>
                    <a:pt x="94" y="165"/>
                  </a:lnTo>
                  <a:lnTo>
                    <a:pt x="94" y="166"/>
                  </a:lnTo>
                  <a:lnTo>
                    <a:pt x="95" y="165"/>
                  </a:lnTo>
                  <a:lnTo>
                    <a:pt x="95" y="165"/>
                  </a:lnTo>
                  <a:lnTo>
                    <a:pt x="95" y="165"/>
                  </a:lnTo>
                  <a:lnTo>
                    <a:pt x="95" y="165"/>
                  </a:lnTo>
                  <a:lnTo>
                    <a:pt x="95" y="165"/>
                  </a:lnTo>
                  <a:lnTo>
                    <a:pt x="95" y="165"/>
                  </a:lnTo>
                  <a:lnTo>
                    <a:pt x="95" y="167"/>
                  </a:lnTo>
                  <a:lnTo>
                    <a:pt x="95" y="165"/>
                  </a:lnTo>
                  <a:lnTo>
                    <a:pt x="95" y="165"/>
                  </a:lnTo>
                  <a:lnTo>
                    <a:pt x="95" y="165"/>
                  </a:lnTo>
                  <a:lnTo>
                    <a:pt x="96" y="165"/>
                  </a:lnTo>
                  <a:lnTo>
                    <a:pt x="96" y="165"/>
                  </a:lnTo>
                  <a:lnTo>
                    <a:pt x="96" y="165"/>
                  </a:lnTo>
                  <a:lnTo>
                    <a:pt x="96" y="165"/>
                  </a:lnTo>
                  <a:lnTo>
                    <a:pt x="96" y="165"/>
                  </a:lnTo>
                  <a:lnTo>
                    <a:pt x="96" y="165"/>
                  </a:lnTo>
                  <a:lnTo>
                    <a:pt x="96" y="166"/>
                  </a:lnTo>
                  <a:lnTo>
                    <a:pt x="96" y="166"/>
                  </a:lnTo>
                  <a:lnTo>
                    <a:pt x="96" y="165"/>
                  </a:lnTo>
                  <a:lnTo>
                    <a:pt x="96" y="165"/>
                  </a:lnTo>
                  <a:lnTo>
                    <a:pt x="96" y="165"/>
                  </a:lnTo>
                  <a:lnTo>
                    <a:pt x="97" y="165"/>
                  </a:lnTo>
                  <a:lnTo>
                    <a:pt x="97" y="165"/>
                  </a:lnTo>
                  <a:lnTo>
                    <a:pt x="97" y="166"/>
                  </a:lnTo>
                  <a:lnTo>
                    <a:pt x="97" y="165"/>
                  </a:lnTo>
                  <a:lnTo>
                    <a:pt x="97" y="167"/>
                  </a:lnTo>
                  <a:lnTo>
                    <a:pt x="97" y="166"/>
                  </a:lnTo>
                  <a:lnTo>
                    <a:pt x="97" y="166"/>
                  </a:lnTo>
                  <a:lnTo>
                    <a:pt x="97" y="166"/>
                  </a:lnTo>
                  <a:lnTo>
                    <a:pt x="97" y="166"/>
                  </a:lnTo>
                  <a:lnTo>
                    <a:pt x="97" y="166"/>
                  </a:lnTo>
                  <a:lnTo>
                    <a:pt x="98" y="165"/>
                  </a:lnTo>
                  <a:lnTo>
                    <a:pt x="98" y="165"/>
                  </a:lnTo>
                  <a:lnTo>
                    <a:pt x="98" y="166"/>
                  </a:lnTo>
                  <a:lnTo>
                    <a:pt x="98" y="166"/>
                  </a:lnTo>
                  <a:lnTo>
                    <a:pt x="98" y="166"/>
                  </a:lnTo>
                  <a:lnTo>
                    <a:pt x="98" y="165"/>
                  </a:lnTo>
                  <a:lnTo>
                    <a:pt x="98" y="165"/>
                  </a:lnTo>
                  <a:lnTo>
                    <a:pt x="98" y="165"/>
                  </a:lnTo>
                  <a:lnTo>
                    <a:pt x="98" y="165"/>
                  </a:lnTo>
                  <a:lnTo>
                    <a:pt x="98" y="166"/>
                  </a:lnTo>
                  <a:lnTo>
                    <a:pt x="98" y="165"/>
                  </a:lnTo>
                  <a:lnTo>
                    <a:pt x="99" y="166"/>
                  </a:lnTo>
                  <a:lnTo>
                    <a:pt x="99" y="165"/>
                  </a:lnTo>
                  <a:lnTo>
                    <a:pt x="99" y="165"/>
                  </a:lnTo>
                  <a:lnTo>
                    <a:pt x="99" y="165"/>
                  </a:lnTo>
                  <a:lnTo>
                    <a:pt x="99" y="166"/>
                  </a:lnTo>
                  <a:lnTo>
                    <a:pt x="99" y="166"/>
                  </a:lnTo>
                  <a:lnTo>
                    <a:pt x="99" y="165"/>
                  </a:lnTo>
                  <a:lnTo>
                    <a:pt x="99" y="165"/>
                  </a:lnTo>
                  <a:lnTo>
                    <a:pt x="99" y="166"/>
                  </a:lnTo>
                  <a:lnTo>
                    <a:pt x="99" y="165"/>
                  </a:lnTo>
                  <a:lnTo>
                    <a:pt x="99" y="165"/>
                  </a:lnTo>
                  <a:lnTo>
                    <a:pt x="100" y="167"/>
                  </a:lnTo>
                  <a:lnTo>
                    <a:pt x="100" y="165"/>
                  </a:lnTo>
                  <a:lnTo>
                    <a:pt x="100" y="166"/>
                  </a:lnTo>
                  <a:lnTo>
                    <a:pt x="100" y="167"/>
                  </a:lnTo>
                  <a:lnTo>
                    <a:pt x="100" y="166"/>
                  </a:lnTo>
                  <a:lnTo>
                    <a:pt x="100" y="165"/>
                  </a:lnTo>
                  <a:lnTo>
                    <a:pt x="100" y="165"/>
                  </a:lnTo>
                  <a:lnTo>
                    <a:pt x="100" y="166"/>
                  </a:lnTo>
                  <a:lnTo>
                    <a:pt x="100" y="165"/>
                  </a:lnTo>
                  <a:lnTo>
                    <a:pt x="100" y="167"/>
                  </a:lnTo>
                  <a:lnTo>
                    <a:pt x="101" y="166"/>
                  </a:lnTo>
                  <a:lnTo>
                    <a:pt x="101" y="166"/>
                  </a:lnTo>
                  <a:lnTo>
                    <a:pt x="101" y="167"/>
                  </a:lnTo>
                  <a:lnTo>
                    <a:pt x="101" y="165"/>
                  </a:lnTo>
                  <a:lnTo>
                    <a:pt x="101" y="166"/>
                  </a:lnTo>
                  <a:lnTo>
                    <a:pt x="101" y="168"/>
                  </a:lnTo>
                  <a:lnTo>
                    <a:pt x="101" y="166"/>
                  </a:lnTo>
                  <a:lnTo>
                    <a:pt x="101" y="165"/>
                  </a:lnTo>
                  <a:lnTo>
                    <a:pt x="101" y="166"/>
                  </a:lnTo>
                  <a:lnTo>
                    <a:pt x="101" y="165"/>
                  </a:lnTo>
                  <a:lnTo>
                    <a:pt x="101" y="166"/>
                  </a:lnTo>
                  <a:lnTo>
                    <a:pt x="102" y="165"/>
                  </a:lnTo>
                  <a:lnTo>
                    <a:pt x="102" y="165"/>
                  </a:lnTo>
                  <a:lnTo>
                    <a:pt x="102" y="165"/>
                  </a:lnTo>
                  <a:lnTo>
                    <a:pt x="102" y="164"/>
                  </a:lnTo>
                  <a:lnTo>
                    <a:pt x="102" y="166"/>
                  </a:lnTo>
                  <a:lnTo>
                    <a:pt x="102" y="165"/>
                  </a:lnTo>
                  <a:lnTo>
                    <a:pt x="102" y="165"/>
                  </a:lnTo>
                  <a:lnTo>
                    <a:pt x="102" y="166"/>
                  </a:lnTo>
                  <a:lnTo>
                    <a:pt x="102" y="165"/>
                  </a:lnTo>
                  <a:lnTo>
                    <a:pt x="102" y="165"/>
                  </a:lnTo>
                  <a:lnTo>
                    <a:pt x="103" y="165"/>
                  </a:lnTo>
                  <a:lnTo>
                    <a:pt x="103" y="165"/>
                  </a:lnTo>
                  <a:lnTo>
                    <a:pt x="103" y="166"/>
                  </a:lnTo>
                  <a:lnTo>
                    <a:pt x="103" y="165"/>
                  </a:lnTo>
                  <a:lnTo>
                    <a:pt x="103" y="165"/>
                  </a:lnTo>
                  <a:lnTo>
                    <a:pt x="103" y="165"/>
                  </a:lnTo>
                  <a:lnTo>
                    <a:pt x="103" y="165"/>
                  </a:lnTo>
                  <a:lnTo>
                    <a:pt x="103" y="165"/>
                  </a:lnTo>
                  <a:lnTo>
                    <a:pt x="103" y="165"/>
                  </a:lnTo>
                  <a:lnTo>
                    <a:pt x="103" y="165"/>
                  </a:lnTo>
                  <a:lnTo>
                    <a:pt x="103" y="165"/>
                  </a:lnTo>
                  <a:lnTo>
                    <a:pt x="104" y="167"/>
                  </a:lnTo>
                  <a:lnTo>
                    <a:pt x="104" y="165"/>
                  </a:lnTo>
                  <a:lnTo>
                    <a:pt x="104" y="165"/>
                  </a:lnTo>
                  <a:lnTo>
                    <a:pt x="104" y="165"/>
                  </a:lnTo>
                  <a:lnTo>
                    <a:pt x="104" y="165"/>
                  </a:lnTo>
                  <a:lnTo>
                    <a:pt x="104" y="165"/>
                  </a:lnTo>
                  <a:lnTo>
                    <a:pt x="104" y="165"/>
                  </a:lnTo>
                  <a:lnTo>
                    <a:pt x="104" y="165"/>
                  </a:lnTo>
                  <a:lnTo>
                    <a:pt x="104" y="165"/>
                  </a:lnTo>
                  <a:lnTo>
                    <a:pt x="104" y="165"/>
                  </a:lnTo>
                  <a:lnTo>
                    <a:pt x="105" y="164"/>
                  </a:lnTo>
                  <a:lnTo>
                    <a:pt x="105" y="165"/>
                  </a:lnTo>
                  <a:lnTo>
                    <a:pt x="105" y="165"/>
                  </a:lnTo>
                  <a:lnTo>
                    <a:pt x="105" y="165"/>
                  </a:lnTo>
                  <a:lnTo>
                    <a:pt x="105" y="164"/>
                  </a:lnTo>
                  <a:lnTo>
                    <a:pt x="105" y="165"/>
                  </a:lnTo>
                  <a:lnTo>
                    <a:pt x="105" y="165"/>
                  </a:lnTo>
                  <a:lnTo>
                    <a:pt x="105" y="165"/>
                  </a:lnTo>
                  <a:lnTo>
                    <a:pt x="105" y="165"/>
                  </a:lnTo>
                  <a:lnTo>
                    <a:pt x="105" y="165"/>
                  </a:lnTo>
                  <a:lnTo>
                    <a:pt x="105" y="165"/>
                  </a:lnTo>
                  <a:lnTo>
                    <a:pt x="106" y="165"/>
                  </a:lnTo>
                  <a:lnTo>
                    <a:pt x="106" y="165"/>
                  </a:lnTo>
                  <a:lnTo>
                    <a:pt x="106" y="165"/>
                  </a:lnTo>
                  <a:lnTo>
                    <a:pt x="106" y="165"/>
                  </a:lnTo>
                  <a:lnTo>
                    <a:pt x="106" y="164"/>
                  </a:lnTo>
                  <a:lnTo>
                    <a:pt x="106" y="165"/>
                  </a:lnTo>
                  <a:lnTo>
                    <a:pt x="106" y="165"/>
                  </a:lnTo>
                  <a:lnTo>
                    <a:pt x="106" y="164"/>
                  </a:lnTo>
                  <a:lnTo>
                    <a:pt x="106" y="165"/>
                  </a:lnTo>
                  <a:lnTo>
                    <a:pt x="106" y="165"/>
                  </a:lnTo>
                  <a:lnTo>
                    <a:pt x="107" y="163"/>
                  </a:lnTo>
                  <a:lnTo>
                    <a:pt x="107" y="165"/>
                  </a:lnTo>
                  <a:lnTo>
                    <a:pt x="107" y="164"/>
                  </a:lnTo>
                  <a:lnTo>
                    <a:pt x="107" y="164"/>
                  </a:lnTo>
                  <a:lnTo>
                    <a:pt x="107" y="165"/>
                  </a:lnTo>
                  <a:lnTo>
                    <a:pt x="107" y="165"/>
                  </a:lnTo>
                  <a:lnTo>
                    <a:pt x="107" y="165"/>
                  </a:lnTo>
                  <a:lnTo>
                    <a:pt x="107" y="165"/>
                  </a:lnTo>
                  <a:lnTo>
                    <a:pt x="107" y="165"/>
                  </a:lnTo>
                  <a:lnTo>
                    <a:pt x="107" y="165"/>
                  </a:lnTo>
                  <a:lnTo>
                    <a:pt x="107" y="164"/>
                  </a:lnTo>
                  <a:lnTo>
                    <a:pt x="108" y="165"/>
                  </a:lnTo>
                  <a:lnTo>
                    <a:pt x="108" y="165"/>
                  </a:lnTo>
                  <a:lnTo>
                    <a:pt x="108" y="164"/>
                  </a:lnTo>
                  <a:lnTo>
                    <a:pt x="108" y="164"/>
                  </a:lnTo>
                  <a:lnTo>
                    <a:pt x="108" y="164"/>
                  </a:lnTo>
                  <a:lnTo>
                    <a:pt x="108" y="164"/>
                  </a:lnTo>
                  <a:lnTo>
                    <a:pt x="108" y="163"/>
                  </a:lnTo>
                  <a:lnTo>
                    <a:pt x="108" y="164"/>
                  </a:lnTo>
                  <a:lnTo>
                    <a:pt x="108" y="164"/>
                  </a:lnTo>
                  <a:lnTo>
                    <a:pt x="108" y="164"/>
                  </a:lnTo>
                  <a:lnTo>
                    <a:pt x="109" y="164"/>
                  </a:lnTo>
                  <a:lnTo>
                    <a:pt x="109" y="164"/>
                  </a:lnTo>
                  <a:lnTo>
                    <a:pt x="109" y="164"/>
                  </a:lnTo>
                  <a:lnTo>
                    <a:pt x="109" y="164"/>
                  </a:lnTo>
                  <a:lnTo>
                    <a:pt x="109" y="164"/>
                  </a:lnTo>
                  <a:lnTo>
                    <a:pt x="109" y="164"/>
                  </a:lnTo>
                  <a:lnTo>
                    <a:pt x="109" y="164"/>
                  </a:lnTo>
                  <a:lnTo>
                    <a:pt x="109" y="165"/>
                  </a:lnTo>
                  <a:lnTo>
                    <a:pt x="109" y="163"/>
                  </a:lnTo>
                  <a:lnTo>
                    <a:pt x="109" y="164"/>
                  </a:lnTo>
                  <a:lnTo>
                    <a:pt x="109" y="163"/>
                  </a:lnTo>
                  <a:lnTo>
                    <a:pt x="110" y="163"/>
                  </a:lnTo>
                  <a:lnTo>
                    <a:pt x="110" y="164"/>
                  </a:lnTo>
                  <a:lnTo>
                    <a:pt x="110" y="164"/>
                  </a:lnTo>
                  <a:lnTo>
                    <a:pt x="110" y="164"/>
                  </a:lnTo>
                  <a:lnTo>
                    <a:pt x="110" y="164"/>
                  </a:lnTo>
                  <a:lnTo>
                    <a:pt x="110" y="163"/>
                  </a:lnTo>
                  <a:lnTo>
                    <a:pt x="110" y="163"/>
                  </a:lnTo>
                  <a:lnTo>
                    <a:pt x="110" y="163"/>
                  </a:lnTo>
                  <a:lnTo>
                    <a:pt x="110" y="163"/>
                  </a:lnTo>
                  <a:lnTo>
                    <a:pt x="110" y="163"/>
                  </a:lnTo>
                  <a:lnTo>
                    <a:pt x="110" y="163"/>
                  </a:lnTo>
                  <a:lnTo>
                    <a:pt x="111" y="163"/>
                  </a:lnTo>
                  <a:lnTo>
                    <a:pt x="111" y="163"/>
                  </a:lnTo>
                  <a:lnTo>
                    <a:pt x="111" y="163"/>
                  </a:lnTo>
                  <a:lnTo>
                    <a:pt x="111" y="163"/>
                  </a:lnTo>
                  <a:lnTo>
                    <a:pt x="111" y="163"/>
                  </a:lnTo>
                  <a:lnTo>
                    <a:pt x="111" y="163"/>
                  </a:lnTo>
                  <a:lnTo>
                    <a:pt x="111" y="162"/>
                  </a:lnTo>
                  <a:lnTo>
                    <a:pt x="111" y="163"/>
                  </a:lnTo>
                  <a:lnTo>
                    <a:pt x="111" y="163"/>
                  </a:lnTo>
                  <a:lnTo>
                    <a:pt x="111" y="163"/>
                  </a:lnTo>
                  <a:lnTo>
                    <a:pt x="112" y="163"/>
                  </a:lnTo>
                  <a:lnTo>
                    <a:pt x="112" y="163"/>
                  </a:lnTo>
                  <a:lnTo>
                    <a:pt x="112" y="163"/>
                  </a:lnTo>
                  <a:lnTo>
                    <a:pt x="112" y="163"/>
                  </a:lnTo>
                  <a:lnTo>
                    <a:pt x="112" y="163"/>
                  </a:lnTo>
                  <a:lnTo>
                    <a:pt x="112" y="163"/>
                  </a:lnTo>
                  <a:lnTo>
                    <a:pt x="112" y="163"/>
                  </a:lnTo>
                  <a:lnTo>
                    <a:pt x="112" y="163"/>
                  </a:lnTo>
                  <a:lnTo>
                    <a:pt x="112" y="163"/>
                  </a:lnTo>
                  <a:lnTo>
                    <a:pt x="112" y="163"/>
                  </a:lnTo>
                  <a:lnTo>
                    <a:pt x="112" y="164"/>
                  </a:lnTo>
                  <a:lnTo>
                    <a:pt x="113" y="163"/>
                  </a:lnTo>
                  <a:lnTo>
                    <a:pt x="113" y="163"/>
                  </a:lnTo>
                  <a:lnTo>
                    <a:pt x="113" y="164"/>
                  </a:lnTo>
                  <a:lnTo>
                    <a:pt x="113" y="163"/>
                  </a:lnTo>
                  <a:lnTo>
                    <a:pt x="113" y="164"/>
                  </a:lnTo>
                  <a:lnTo>
                    <a:pt x="113" y="164"/>
                  </a:lnTo>
                  <a:lnTo>
                    <a:pt x="113" y="164"/>
                  </a:lnTo>
                  <a:lnTo>
                    <a:pt x="113" y="163"/>
                  </a:lnTo>
                  <a:lnTo>
                    <a:pt x="113" y="164"/>
                  </a:lnTo>
                  <a:lnTo>
                    <a:pt x="113" y="163"/>
                  </a:lnTo>
                  <a:lnTo>
                    <a:pt x="114" y="163"/>
                  </a:lnTo>
                  <a:lnTo>
                    <a:pt x="114" y="161"/>
                  </a:lnTo>
                  <a:lnTo>
                    <a:pt x="114" y="163"/>
                  </a:lnTo>
                  <a:lnTo>
                    <a:pt x="114" y="163"/>
                  </a:lnTo>
                  <a:lnTo>
                    <a:pt x="114" y="163"/>
                  </a:lnTo>
                  <a:lnTo>
                    <a:pt x="114" y="163"/>
                  </a:lnTo>
                  <a:lnTo>
                    <a:pt x="114" y="163"/>
                  </a:lnTo>
                  <a:lnTo>
                    <a:pt x="114" y="161"/>
                  </a:lnTo>
                  <a:lnTo>
                    <a:pt x="114" y="163"/>
                  </a:lnTo>
                  <a:lnTo>
                    <a:pt x="114" y="162"/>
                  </a:lnTo>
                  <a:lnTo>
                    <a:pt x="114" y="162"/>
                  </a:lnTo>
                  <a:lnTo>
                    <a:pt x="115" y="162"/>
                  </a:lnTo>
                  <a:lnTo>
                    <a:pt x="115" y="162"/>
                  </a:lnTo>
                  <a:lnTo>
                    <a:pt x="115" y="161"/>
                  </a:lnTo>
                  <a:lnTo>
                    <a:pt x="115" y="162"/>
                  </a:lnTo>
                  <a:lnTo>
                    <a:pt x="115" y="162"/>
                  </a:lnTo>
                  <a:lnTo>
                    <a:pt x="115" y="161"/>
                  </a:lnTo>
                  <a:lnTo>
                    <a:pt x="115" y="162"/>
                  </a:lnTo>
                  <a:lnTo>
                    <a:pt x="115" y="162"/>
                  </a:lnTo>
                  <a:lnTo>
                    <a:pt x="115" y="162"/>
                  </a:lnTo>
                  <a:lnTo>
                    <a:pt x="115" y="162"/>
                  </a:lnTo>
                  <a:lnTo>
                    <a:pt x="116" y="161"/>
                  </a:lnTo>
                  <a:lnTo>
                    <a:pt x="116" y="161"/>
                  </a:lnTo>
                  <a:lnTo>
                    <a:pt x="116" y="162"/>
                  </a:lnTo>
                  <a:lnTo>
                    <a:pt x="116" y="162"/>
                  </a:lnTo>
                  <a:lnTo>
                    <a:pt x="116" y="161"/>
                  </a:lnTo>
                  <a:lnTo>
                    <a:pt x="116" y="162"/>
                  </a:lnTo>
                  <a:lnTo>
                    <a:pt x="116" y="162"/>
                  </a:lnTo>
                  <a:lnTo>
                    <a:pt x="116" y="162"/>
                  </a:lnTo>
                  <a:lnTo>
                    <a:pt x="116" y="162"/>
                  </a:lnTo>
                  <a:lnTo>
                    <a:pt x="116" y="162"/>
                  </a:lnTo>
                  <a:lnTo>
                    <a:pt x="116" y="162"/>
                  </a:lnTo>
                  <a:lnTo>
                    <a:pt x="117" y="162"/>
                  </a:lnTo>
                  <a:lnTo>
                    <a:pt x="117" y="162"/>
                  </a:lnTo>
                  <a:lnTo>
                    <a:pt x="117" y="162"/>
                  </a:lnTo>
                  <a:lnTo>
                    <a:pt x="117" y="161"/>
                  </a:lnTo>
                  <a:lnTo>
                    <a:pt x="117" y="161"/>
                  </a:lnTo>
                  <a:lnTo>
                    <a:pt x="117" y="162"/>
                  </a:lnTo>
                  <a:lnTo>
                    <a:pt x="117" y="161"/>
                  </a:lnTo>
                  <a:lnTo>
                    <a:pt x="117" y="162"/>
                  </a:lnTo>
                  <a:lnTo>
                    <a:pt x="117" y="162"/>
                  </a:lnTo>
                  <a:lnTo>
                    <a:pt x="117" y="162"/>
                  </a:lnTo>
                  <a:lnTo>
                    <a:pt x="118" y="162"/>
                  </a:lnTo>
                  <a:lnTo>
                    <a:pt x="118" y="163"/>
                  </a:lnTo>
                  <a:lnTo>
                    <a:pt x="118" y="162"/>
                  </a:lnTo>
                  <a:lnTo>
                    <a:pt x="118" y="164"/>
                  </a:lnTo>
                  <a:lnTo>
                    <a:pt x="118" y="163"/>
                  </a:lnTo>
                  <a:lnTo>
                    <a:pt x="118" y="163"/>
                  </a:lnTo>
                  <a:lnTo>
                    <a:pt x="118" y="162"/>
                  </a:lnTo>
                  <a:lnTo>
                    <a:pt x="118" y="163"/>
                  </a:lnTo>
                  <a:lnTo>
                    <a:pt x="118" y="163"/>
                  </a:lnTo>
                  <a:lnTo>
                    <a:pt x="118" y="162"/>
                  </a:lnTo>
                  <a:lnTo>
                    <a:pt x="118" y="162"/>
                  </a:lnTo>
                  <a:lnTo>
                    <a:pt x="119" y="162"/>
                  </a:lnTo>
                  <a:lnTo>
                    <a:pt x="119" y="162"/>
                  </a:lnTo>
                  <a:lnTo>
                    <a:pt x="119" y="161"/>
                  </a:lnTo>
                  <a:lnTo>
                    <a:pt x="119" y="162"/>
                  </a:lnTo>
                  <a:lnTo>
                    <a:pt x="119" y="162"/>
                  </a:lnTo>
                  <a:lnTo>
                    <a:pt x="119" y="164"/>
                  </a:lnTo>
                  <a:lnTo>
                    <a:pt x="119" y="162"/>
                  </a:lnTo>
                  <a:lnTo>
                    <a:pt x="119" y="162"/>
                  </a:lnTo>
                  <a:lnTo>
                    <a:pt x="119" y="162"/>
                  </a:lnTo>
                  <a:lnTo>
                    <a:pt x="119" y="161"/>
                  </a:lnTo>
                  <a:lnTo>
                    <a:pt x="119" y="162"/>
                  </a:lnTo>
                  <a:lnTo>
                    <a:pt x="120" y="161"/>
                  </a:lnTo>
                  <a:lnTo>
                    <a:pt x="120" y="162"/>
                  </a:lnTo>
                  <a:lnTo>
                    <a:pt x="120" y="162"/>
                  </a:lnTo>
                  <a:lnTo>
                    <a:pt x="120" y="162"/>
                  </a:lnTo>
                  <a:lnTo>
                    <a:pt x="120" y="162"/>
                  </a:lnTo>
                  <a:lnTo>
                    <a:pt x="120" y="162"/>
                  </a:lnTo>
                  <a:lnTo>
                    <a:pt x="120" y="162"/>
                  </a:lnTo>
                  <a:lnTo>
                    <a:pt x="120" y="162"/>
                  </a:lnTo>
                  <a:lnTo>
                    <a:pt x="120" y="161"/>
                  </a:lnTo>
                  <a:lnTo>
                    <a:pt x="120" y="161"/>
                  </a:lnTo>
                  <a:lnTo>
                    <a:pt x="121" y="162"/>
                  </a:lnTo>
                  <a:lnTo>
                    <a:pt x="121" y="162"/>
                  </a:lnTo>
                  <a:lnTo>
                    <a:pt x="121" y="162"/>
                  </a:lnTo>
                  <a:lnTo>
                    <a:pt x="121" y="162"/>
                  </a:lnTo>
                  <a:lnTo>
                    <a:pt x="121" y="162"/>
                  </a:lnTo>
                  <a:lnTo>
                    <a:pt x="121" y="160"/>
                  </a:lnTo>
                  <a:lnTo>
                    <a:pt x="121" y="161"/>
                  </a:lnTo>
                  <a:lnTo>
                    <a:pt x="121" y="162"/>
                  </a:lnTo>
                  <a:lnTo>
                    <a:pt x="121" y="161"/>
                  </a:lnTo>
                  <a:lnTo>
                    <a:pt x="121" y="162"/>
                  </a:lnTo>
                  <a:lnTo>
                    <a:pt x="121" y="162"/>
                  </a:lnTo>
                  <a:lnTo>
                    <a:pt x="122" y="161"/>
                  </a:lnTo>
                  <a:lnTo>
                    <a:pt x="122" y="162"/>
                  </a:lnTo>
                  <a:lnTo>
                    <a:pt x="122" y="161"/>
                  </a:lnTo>
                  <a:lnTo>
                    <a:pt x="122" y="161"/>
                  </a:lnTo>
                  <a:lnTo>
                    <a:pt x="122" y="162"/>
                  </a:lnTo>
                  <a:lnTo>
                    <a:pt x="122" y="162"/>
                  </a:lnTo>
                  <a:lnTo>
                    <a:pt x="122" y="161"/>
                  </a:lnTo>
                  <a:lnTo>
                    <a:pt x="122" y="161"/>
                  </a:lnTo>
                  <a:lnTo>
                    <a:pt x="122" y="162"/>
                  </a:lnTo>
                  <a:lnTo>
                    <a:pt x="122" y="161"/>
                  </a:lnTo>
                  <a:lnTo>
                    <a:pt x="123" y="161"/>
                  </a:lnTo>
                  <a:lnTo>
                    <a:pt x="123" y="163"/>
                  </a:lnTo>
                  <a:lnTo>
                    <a:pt x="123" y="161"/>
                  </a:lnTo>
                  <a:lnTo>
                    <a:pt x="123" y="161"/>
                  </a:lnTo>
                  <a:lnTo>
                    <a:pt x="123" y="161"/>
                  </a:lnTo>
                  <a:lnTo>
                    <a:pt x="123" y="161"/>
                  </a:lnTo>
                  <a:lnTo>
                    <a:pt x="123" y="162"/>
                  </a:lnTo>
                  <a:lnTo>
                    <a:pt x="123" y="162"/>
                  </a:lnTo>
                  <a:lnTo>
                    <a:pt x="123" y="161"/>
                  </a:lnTo>
                  <a:lnTo>
                    <a:pt x="123" y="162"/>
                  </a:lnTo>
                  <a:lnTo>
                    <a:pt x="123" y="161"/>
                  </a:lnTo>
                  <a:lnTo>
                    <a:pt x="124" y="161"/>
                  </a:lnTo>
                  <a:lnTo>
                    <a:pt x="124" y="162"/>
                  </a:lnTo>
                  <a:lnTo>
                    <a:pt x="124" y="160"/>
                  </a:lnTo>
                  <a:lnTo>
                    <a:pt x="124" y="161"/>
                  </a:lnTo>
                  <a:lnTo>
                    <a:pt x="124" y="161"/>
                  </a:lnTo>
                  <a:lnTo>
                    <a:pt x="124" y="162"/>
                  </a:lnTo>
                  <a:lnTo>
                    <a:pt x="124" y="162"/>
                  </a:lnTo>
                  <a:lnTo>
                    <a:pt x="124" y="161"/>
                  </a:lnTo>
                  <a:lnTo>
                    <a:pt x="124" y="160"/>
                  </a:lnTo>
                  <a:lnTo>
                    <a:pt x="125" y="161"/>
                  </a:lnTo>
                  <a:lnTo>
                    <a:pt x="125" y="159"/>
                  </a:lnTo>
                  <a:lnTo>
                    <a:pt x="125" y="159"/>
                  </a:lnTo>
                  <a:lnTo>
                    <a:pt x="125" y="160"/>
                  </a:lnTo>
                  <a:lnTo>
                    <a:pt x="125" y="159"/>
                  </a:lnTo>
                  <a:lnTo>
                    <a:pt x="125" y="159"/>
                  </a:lnTo>
                  <a:lnTo>
                    <a:pt x="125" y="159"/>
                  </a:lnTo>
                  <a:lnTo>
                    <a:pt x="125" y="160"/>
                  </a:lnTo>
                  <a:lnTo>
                    <a:pt x="126" y="160"/>
                  </a:lnTo>
                  <a:lnTo>
                    <a:pt x="126" y="160"/>
                  </a:lnTo>
                  <a:lnTo>
                    <a:pt x="126" y="160"/>
                  </a:lnTo>
                  <a:lnTo>
                    <a:pt x="126" y="160"/>
                  </a:lnTo>
                  <a:lnTo>
                    <a:pt x="126" y="160"/>
                  </a:lnTo>
                  <a:lnTo>
                    <a:pt x="126" y="160"/>
                  </a:lnTo>
                  <a:lnTo>
                    <a:pt x="126" y="160"/>
                  </a:lnTo>
                  <a:lnTo>
                    <a:pt x="126" y="160"/>
                  </a:lnTo>
                  <a:lnTo>
                    <a:pt x="126" y="161"/>
                  </a:lnTo>
                  <a:lnTo>
                    <a:pt x="126" y="160"/>
                  </a:lnTo>
                  <a:lnTo>
                    <a:pt x="126" y="159"/>
                  </a:lnTo>
                  <a:lnTo>
                    <a:pt x="127" y="159"/>
                  </a:lnTo>
                  <a:lnTo>
                    <a:pt x="127" y="160"/>
                  </a:lnTo>
                  <a:lnTo>
                    <a:pt x="127" y="160"/>
                  </a:lnTo>
                  <a:lnTo>
                    <a:pt x="127" y="160"/>
                  </a:lnTo>
                  <a:lnTo>
                    <a:pt x="127" y="160"/>
                  </a:lnTo>
                  <a:lnTo>
                    <a:pt x="127" y="160"/>
                  </a:lnTo>
                  <a:lnTo>
                    <a:pt x="127" y="160"/>
                  </a:lnTo>
                  <a:lnTo>
                    <a:pt x="127" y="159"/>
                  </a:lnTo>
                  <a:lnTo>
                    <a:pt x="127" y="160"/>
                  </a:lnTo>
                  <a:lnTo>
                    <a:pt x="127" y="160"/>
                  </a:lnTo>
                  <a:lnTo>
                    <a:pt x="128" y="159"/>
                  </a:lnTo>
                  <a:lnTo>
                    <a:pt x="128" y="159"/>
                  </a:lnTo>
                  <a:lnTo>
                    <a:pt x="128" y="159"/>
                  </a:lnTo>
                  <a:lnTo>
                    <a:pt x="128" y="159"/>
                  </a:lnTo>
                  <a:lnTo>
                    <a:pt x="128" y="160"/>
                  </a:lnTo>
                  <a:lnTo>
                    <a:pt x="128" y="159"/>
                  </a:lnTo>
                  <a:lnTo>
                    <a:pt x="128" y="159"/>
                  </a:lnTo>
                  <a:lnTo>
                    <a:pt x="128" y="159"/>
                  </a:lnTo>
                  <a:lnTo>
                    <a:pt x="128" y="159"/>
                  </a:lnTo>
                  <a:lnTo>
                    <a:pt x="128" y="159"/>
                  </a:lnTo>
                  <a:lnTo>
                    <a:pt x="128" y="159"/>
                  </a:lnTo>
                  <a:lnTo>
                    <a:pt x="129" y="159"/>
                  </a:lnTo>
                  <a:lnTo>
                    <a:pt x="129" y="159"/>
                  </a:lnTo>
                  <a:lnTo>
                    <a:pt x="129" y="159"/>
                  </a:lnTo>
                  <a:lnTo>
                    <a:pt x="129" y="159"/>
                  </a:lnTo>
                  <a:lnTo>
                    <a:pt x="129" y="159"/>
                  </a:lnTo>
                  <a:lnTo>
                    <a:pt x="129" y="159"/>
                  </a:lnTo>
                  <a:lnTo>
                    <a:pt x="129" y="160"/>
                  </a:lnTo>
                  <a:lnTo>
                    <a:pt x="129" y="159"/>
                  </a:lnTo>
                  <a:lnTo>
                    <a:pt x="129" y="159"/>
                  </a:lnTo>
                  <a:lnTo>
                    <a:pt x="129" y="159"/>
                  </a:lnTo>
                  <a:lnTo>
                    <a:pt x="129" y="159"/>
                  </a:lnTo>
                  <a:lnTo>
                    <a:pt x="130" y="160"/>
                  </a:lnTo>
                  <a:lnTo>
                    <a:pt x="130" y="159"/>
                  </a:lnTo>
                  <a:lnTo>
                    <a:pt x="130" y="159"/>
                  </a:lnTo>
                  <a:lnTo>
                    <a:pt x="130" y="159"/>
                  </a:lnTo>
                  <a:lnTo>
                    <a:pt x="130" y="159"/>
                  </a:lnTo>
                  <a:lnTo>
                    <a:pt x="130" y="160"/>
                  </a:lnTo>
                  <a:lnTo>
                    <a:pt x="130" y="159"/>
                  </a:lnTo>
                  <a:lnTo>
                    <a:pt x="130" y="159"/>
                  </a:lnTo>
                  <a:lnTo>
                    <a:pt x="130" y="159"/>
                  </a:lnTo>
                  <a:lnTo>
                    <a:pt x="130" y="161"/>
                  </a:lnTo>
                  <a:lnTo>
                    <a:pt x="131" y="159"/>
                  </a:lnTo>
                  <a:lnTo>
                    <a:pt x="131" y="161"/>
                  </a:lnTo>
                  <a:lnTo>
                    <a:pt x="131" y="159"/>
                  </a:lnTo>
                  <a:lnTo>
                    <a:pt x="131" y="159"/>
                  </a:lnTo>
                  <a:lnTo>
                    <a:pt x="131" y="159"/>
                  </a:lnTo>
                  <a:lnTo>
                    <a:pt x="131" y="158"/>
                  </a:lnTo>
                  <a:lnTo>
                    <a:pt x="131" y="160"/>
                  </a:lnTo>
                  <a:lnTo>
                    <a:pt x="131" y="160"/>
                  </a:lnTo>
                  <a:lnTo>
                    <a:pt x="131" y="158"/>
                  </a:lnTo>
                  <a:lnTo>
                    <a:pt x="131" y="159"/>
                  </a:lnTo>
                  <a:lnTo>
                    <a:pt x="131" y="159"/>
                  </a:lnTo>
                  <a:lnTo>
                    <a:pt x="132" y="159"/>
                  </a:lnTo>
                  <a:lnTo>
                    <a:pt x="132" y="159"/>
                  </a:lnTo>
                  <a:lnTo>
                    <a:pt x="132" y="159"/>
                  </a:lnTo>
                  <a:lnTo>
                    <a:pt x="132" y="159"/>
                  </a:lnTo>
                  <a:lnTo>
                    <a:pt x="132" y="158"/>
                  </a:lnTo>
                  <a:lnTo>
                    <a:pt x="132" y="159"/>
                  </a:lnTo>
                  <a:lnTo>
                    <a:pt x="132" y="159"/>
                  </a:lnTo>
                  <a:lnTo>
                    <a:pt x="132" y="159"/>
                  </a:lnTo>
                  <a:lnTo>
                    <a:pt x="132" y="159"/>
                  </a:lnTo>
                  <a:lnTo>
                    <a:pt x="132" y="159"/>
                  </a:lnTo>
                  <a:lnTo>
                    <a:pt x="133" y="159"/>
                  </a:lnTo>
                  <a:lnTo>
                    <a:pt x="133" y="159"/>
                  </a:lnTo>
                  <a:lnTo>
                    <a:pt x="133" y="159"/>
                  </a:lnTo>
                  <a:lnTo>
                    <a:pt x="133" y="159"/>
                  </a:lnTo>
                  <a:lnTo>
                    <a:pt x="133" y="159"/>
                  </a:lnTo>
                  <a:lnTo>
                    <a:pt x="133" y="160"/>
                  </a:lnTo>
                  <a:lnTo>
                    <a:pt x="133" y="159"/>
                  </a:lnTo>
                  <a:lnTo>
                    <a:pt x="133" y="159"/>
                  </a:lnTo>
                  <a:lnTo>
                    <a:pt x="133" y="159"/>
                  </a:lnTo>
                  <a:lnTo>
                    <a:pt x="133" y="159"/>
                  </a:lnTo>
                  <a:lnTo>
                    <a:pt x="133" y="160"/>
                  </a:lnTo>
                  <a:lnTo>
                    <a:pt x="134" y="159"/>
                  </a:lnTo>
                  <a:lnTo>
                    <a:pt x="134" y="159"/>
                  </a:lnTo>
                  <a:lnTo>
                    <a:pt x="134" y="159"/>
                  </a:lnTo>
                  <a:lnTo>
                    <a:pt x="134" y="159"/>
                  </a:lnTo>
                  <a:lnTo>
                    <a:pt x="134" y="159"/>
                  </a:lnTo>
                  <a:lnTo>
                    <a:pt x="134" y="160"/>
                  </a:lnTo>
                  <a:lnTo>
                    <a:pt x="134" y="159"/>
                  </a:lnTo>
                  <a:lnTo>
                    <a:pt x="134" y="160"/>
                  </a:lnTo>
                  <a:lnTo>
                    <a:pt x="134" y="159"/>
                  </a:lnTo>
                  <a:lnTo>
                    <a:pt x="134" y="160"/>
                  </a:lnTo>
                  <a:lnTo>
                    <a:pt x="135" y="160"/>
                  </a:lnTo>
                  <a:lnTo>
                    <a:pt x="135" y="160"/>
                  </a:lnTo>
                  <a:lnTo>
                    <a:pt x="135" y="159"/>
                  </a:lnTo>
                  <a:lnTo>
                    <a:pt x="135" y="160"/>
                  </a:lnTo>
                  <a:lnTo>
                    <a:pt x="135" y="161"/>
                  </a:lnTo>
                  <a:lnTo>
                    <a:pt x="135" y="159"/>
                  </a:lnTo>
                  <a:lnTo>
                    <a:pt x="135" y="159"/>
                  </a:lnTo>
                  <a:lnTo>
                    <a:pt x="135" y="161"/>
                  </a:lnTo>
                  <a:lnTo>
                    <a:pt x="135" y="159"/>
                  </a:lnTo>
                  <a:lnTo>
                    <a:pt x="135" y="159"/>
                  </a:lnTo>
                  <a:lnTo>
                    <a:pt x="135" y="160"/>
                  </a:lnTo>
                  <a:lnTo>
                    <a:pt x="136" y="160"/>
                  </a:lnTo>
                  <a:lnTo>
                    <a:pt x="136" y="159"/>
                  </a:lnTo>
                  <a:lnTo>
                    <a:pt x="136" y="159"/>
                  </a:lnTo>
                  <a:lnTo>
                    <a:pt x="136" y="159"/>
                  </a:lnTo>
                  <a:lnTo>
                    <a:pt x="136" y="159"/>
                  </a:lnTo>
                  <a:lnTo>
                    <a:pt x="136" y="159"/>
                  </a:lnTo>
                  <a:lnTo>
                    <a:pt x="136" y="160"/>
                  </a:lnTo>
                  <a:lnTo>
                    <a:pt x="136" y="159"/>
                  </a:lnTo>
                  <a:lnTo>
                    <a:pt x="136" y="159"/>
                  </a:lnTo>
                  <a:lnTo>
                    <a:pt x="136" y="159"/>
                  </a:lnTo>
                  <a:lnTo>
                    <a:pt x="137" y="159"/>
                  </a:lnTo>
                  <a:lnTo>
                    <a:pt x="137" y="159"/>
                  </a:lnTo>
                  <a:lnTo>
                    <a:pt x="137" y="159"/>
                  </a:lnTo>
                  <a:lnTo>
                    <a:pt x="137" y="159"/>
                  </a:lnTo>
                  <a:lnTo>
                    <a:pt x="137" y="159"/>
                  </a:lnTo>
                  <a:lnTo>
                    <a:pt x="137" y="159"/>
                  </a:lnTo>
                  <a:lnTo>
                    <a:pt x="137" y="159"/>
                  </a:lnTo>
                  <a:lnTo>
                    <a:pt x="137" y="159"/>
                  </a:lnTo>
                  <a:lnTo>
                    <a:pt x="137" y="160"/>
                  </a:lnTo>
                  <a:lnTo>
                    <a:pt x="137" y="159"/>
                  </a:lnTo>
                  <a:lnTo>
                    <a:pt x="138" y="159"/>
                  </a:lnTo>
                  <a:lnTo>
                    <a:pt x="138" y="159"/>
                  </a:lnTo>
                  <a:lnTo>
                    <a:pt x="138" y="160"/>
                  </a:lnTo>
                  <a:lnTo>
                    <a:pt x="138" y="159"/>
                  </a:lnTo>
                  <a:lnTo>
                    <a:pt x="138" y="159"/>
                  </a:lnTo>
                  <a:lnTo>
                    <a:pt x="138" y="160"/>
                  </a:lnTo>
                  <a:lnTo>
                    <a:pt x="138" y="159"/>
                  </a:lnTo>
                  <a:lnTo>
                    <a:pt x="138" y="159"/>
                  </a:lnTo>
                  <a:lnTo>
                    <a:pt x="138" y="158"/>
                  </a:lnTo>
                  <a:lnTo>
                    <a:pt x="138" y="159"/>
                  </a:lnTo>
                  <a:lnTo>
                    <a:pt x="139" y="159"/>
                  </a:lnTo>
                  <a:lnTo>
                    <a:pt x="139" y="160"/>
                  </a:lnTo>
                  <a:lnTo>
                    <a:pt x="139" y="159"/>
                  </a:lnTo>
                  <a:lnTo>
                    <a:pt x="139" y="160"/>
                  </a:lnTo>
                  <a:lnTo>
                    <a:pt x="139" y="159"/>
                  </a:lnTo>
                  <a:lnTo>
                    <a:pt x="139" y="159"/>
                  </a:lnTo>
                  <a:lnTo>
                    <a:pt x="139" y="159"/>
                  </a:lnTo>
                  <a:lnTo>
                    <a:pt x="139" y="160"/>
                  </a:lnTo>
                  <a:lnTo>
                    <a:pt x="139" y="160"/>
                  </a:lnTo>
                  <a:lnTo>
                    <a:pt x="140" y="160"/>
                  </a:lnTo>
                  <a:lnTo>
                    <a:pt x="140" y="159"/>
                  </a:lnTo>
                  <a:lnTo>
                    <a:pt x="140" y="160"/>
                  </a:lnTo>
                  <a:lnTo>
                    <a:pt x="140" y="159"/>
                  </a:lnTo>
                  <a:lnTo>
                    <a:pt x="140" y="159"/>
                  </a:lnTo>
                  <a:lnTo>
                    <a:pt x="140" y="159"/>
                  </a:lnTo>
                  <a:lnTo>
                    <a:pt x="140" y="159"/>
                  </a:lnTo>
                  <a:lnTo>
                    <a:pt x="140" y="159"/>
                  </a:lnTo>
                  <a:lnTo>
                    <a:pt x="140" y="159"/>
                  </a:lnTo>
                  <a:lnTo>
                    <a:pt x="140" y="159"/>
                  </a:lnTo>
                  <a:lnTo>
                    <a:pt x="140" y="159"/>
                  </a:lnTo>
                  <a:lnTo>
                    <a:pt x="141" y="158"/>
                  </a:lnTo>
                  <a:lnTo>
                    <a:pt x="141" y="158"/>
                  </a:lnTo>
                  <a:lnTo>
                    <a:pt x="141" y="158"/>
                  </a:lnTo>
                  <a:lnTo>
                    <a:pt x="141" y="159"/>
                  </a:lnTo>
                  <a:lnTo>
                    <a:pt x="141" y="160"/>
                  </a:lnTo>
                  <a:lnTo>
                    <a:pt x="141" y="159"/>
                  </a:lnTo>
                  <a:lnTo>
                    <a:pt x="141" y="159"/>
                  </a:lnTo>
                  <a:lnTo>
                    <a:pt x="141" y="159"/>
                  </a:lnTo>
                  <a:lnTo>
                    <a:pt x="141" y="158"/>
                  </a:lnTo>
                  <a:lnTo>
                    <a:pt x="141" y="158"/>
                  </a:lnTo>
                  <a:lnTo>
                    <a:pt x="142" y="158"/>
                  </a:lnTo>
                  <a:lnTo>
                    <a:pt x="142" y="158"/>
                  </a:lnTo>
                  <a:lnTo>
                    <a:pt x="142" y="158"/>
                  </a:lnTo>
                  <a:lnTo>
                    <a:pt x="142" y="158"/>
                  </a:lnTo>
                  <a:lnTo>
                    <a:pt x="142" y="157"/>
                  </a:lnTo>
                  <a:lnTo>
                    <a:pt x="142" y="157"/>
                  </a:lnTo>
                  <a:lnTo>
                    <a:pt x="142" y="158"/>
                  </a:lnTo>
                  <a:lnTo>
                    <a:pt x="142" y="158"/>
                  </a:lnTo>
                  <a:lnTo>
                    <a:pt x="142" y="158"/>
                  </a:lnTo>
                  <a:lnTo>
                    <a:pt x="142" y="158"/>
                  </a:lnTo>
                  <a:lnTo>
                    <a:pt x="142" y="158"/>
                  </a:lnTo>
                  <a:lnTo>
                    <a:pt x="143" y="158"/>
                  </a:lnTo>
                  <a:lnTo>
                    <a:pt x="143" y="157"/>
                  </a:lnTo>
                  <a:lnTo>
                    <a:pt x="143" y="158"/>
                  </a:lnTo>
                  <a:lnTo>
                    <a:pt x="143" y="158"/>
                  </a:lnTo>
                  <a:lnTo>
                    <a:pt x="143" y="158"/>
                  </a:lnTo>
                  <a:lnTo>
                    <a:pt x="143" y="157"/>
                  </a:lnTo>
                  <a:lnTo>
                    <a:pt x="143" y="158"/>
                  </a:lnTo>
                  <a:lnTo>
                    <a:pt x="143" y="158"/>
                  </a:lnTo>
                  <a:lnTo>
                    <a:pt x="143" y="158"/>
                  </a:lnTo>
                  <a:lnTo>
                    <a:pt x="143" y="158"/>
                  </a:lnTo>
                  <a:lnTo>
                    <a:pt x="144" y="157"/>
                  </a:lnTo>
                  <a:lnTo>
                    <a:pt x="144" y="157"/>
                  </a:lnTo>
                  <a:lnTo>
                    <a:pt x="144" y="158"/>
                  </a:lnTo>
                  <a:lnTo>
                    <a:pt x="144" y="159"/>
                  </a:lnTo>
                  <a:lnTo>
                    <a:pt x="144" y="158"/>
                  </a:lnTo>
                  <a:lnTo>
                    <a:pt x="144" y="159"/>
                  </a:lnTo>
                  <a:lnTo>
                    <a:pt x="144" y="158"/>
                  </a:lnTo>
                  <a:lnTo>
                    <a:pt x="144" y="158"/>
                  </a:lnTo>
                  <a:lnTo>
                    <a:pt x="144" y="159"/>
                  </a:lnTo>
                  <a:lnTo>
                    <a:pt x="144" y="158"/>
                  </a:lnTo>
                  <a:lnTo>
                    <a:pt x="144" y="158"/>
                  </a:lnTo>
                  <a:lnTo>
                    <a:pt x="145" y="158"/>
                  </a:lnTo>
                  <a:lnTo>
                    <a:pt x="145" y="159"/>
                  </a:lnTo>
                  <a:lnTo>
                    <a:pt x="145" y="159"/>
                  </a:lnTo>
                  <a:lnTo>
                    <a:pt x="145" y="159"/>
                  </a:lnTo>
                  <a:lnTo>
                    <a:pt x="145" y="158"/>
                  </a:lnTo>
                  <a:lnTo>
                    <a:pt x="145" y="159"/>
                  </a:lnTo>
                  <a:lnTo>
                    <a:pt x="145" y="158"/>
                  </a:lnTo>
                  <a:lnTo>
                    <a:pt x="145" y="158"/>
                  </a:lnTo>
                  <a:lnTo>
                    <a:pt x="145" y="158"/>
                  </a:lnTo>
                  <a:lnTo>
                    <a:pt x="145" y="158"/>
                  </a:lnTo>
                  <a:lnTo>
                    <a:pt x="146" y="158"/>
                  </a:lnTo>
                  <a:lnTo>
                    <a:pt x="146" y="158"/>
                  </a:lnTo>
                  <a:lnTo>
                    <a:pt x="146" y="158"/>
                  </a:lnTo>
                  <a:lnTo>
                    <a:pt x="146" y="158"/>
                  </a:lnTo>
                  <a:lnTo>
                    <a:pt x="146" y="156"/>
                  </a:lnTo>
                  <a:lnTo>
                    <a:pt x="146" y="158"/>
                  </a:lnTo>
                  <a:lnTo>
                    <a:pt x="146" y="158"/>
                  </a:lnTo>
                  <a:lnTo>
                    <a:pt x="146" y="158"/>
                  </a:lnTo>
                  <a:lnTo>
                    <a:pt x="146" y="158"/>
                  </a:lnTo>
                  <a:lnTo>
                    <a:pt x="146" y="158"/>
                  </a:lnTo>
                  <a:lnTo>
                    <a:pt x="146" y="159"/>
                  </a:lnTo>
                  <a:lnTo>
                    <a:pt x="147" y="158"/>
                  </a:lnTo>
                  <a:lnTo>
                    <a:pt x="147" y="158"/>
                  </a:lnTo>
                  <a:lnTo>
                    <a:pt x="147" y="158"/>
                  </a:lnTo>
                  <a:lnTo>
                    <a:pt x="147" y="158"/>
                  </a:lnTo>
                  <a:lnTo>
                    <a:pt x="147" y="158"/>
                  </a:lnTo>
                  <a:lnTo>
                    <a:pt x="147" y="158"/>
                  </a:lnTo>
                  <a:lnTo>
                    <a:pt x="147" y="158"/>
                  </a:lnTo>
                  <a:lnTo>
                    <a:pt x="147" y="158"/>
                  </a:lnTo>
                  <a:lnTo>
                    <a:pt x="147" y="158"/>
                  </a:lnTo>
                  <a:lnTo>
                    <a:pt x="147" y="158"/>
                  </a:lnTo>
                  <a:lnTo>
                    <a:pt x="148" y="159"/>
                  </a:lnTo>
                  <a:lnTo>
                    <a:pt x="148" y="158"/>
                  </a:lnTo>
                  <a:lnTo>
                    <a:pt x="148" y="158"/>
                  </a:lnTo>
                  <a:lnTo>
                    <a:pt x="148" y="158"/>
                  </a:lnTo>
                  <a:lnTo>
                    <a:pt x="148" y="158"/>
                  </a:lnTo>
                  <a:lnTo>
                    <a:pt x="148" y="156"/>
                  </a:lnTo>
                  <a:lnTo>
                    <a:pt x="148" y="156"/>
                  </a:lnTo>
                  <a:lnTo>
                    <a:pt x="148" y="158"/>
                  </a:lnTo>
                  <a:lnTo>
                    <a:pt x="148" y="158"/>
                  </a:lnTo>
                  <a:lnTo>
                    <a:pt x="148" y="157"/>
                  </a:lnTo>
                  <a:lnTo>
                    <a:pt x="148" y="156"/>
                  </a:lnTo>
                  <a:lnTo>
                    <a:pt x="149" y="158"/>
                  </a:lnTo>
                  <a:lnTo>
                    <a:pt x="149" y="158"/>
                  </a:lnTo>
                  <a:lnTo>
                    <a:pt x="149" y="156"/>
                  </a:lnTo>
                  <a:lnTo>
                    <a:pt x="149" y="157"/>
                  </a:lnTo>
                  <a:lnTo>
                    <a:pt x="149" y="157"/>
                  </a:lnTo>
                  <a:lnTo>
                    <a:pt x="149" y="158"/>
                  </a:lnTo>
                  <a:lnTo>
                    <a:pt x="149" y="158"/>
                  </a:lnTo>
                  <a:lnTo>
                    <a:pt x="149" y="158"/>
                  </a:lnTo>
                  <a:lnTo>
                    <a:pt x="149" y="157"/>
                  </a:lnTo>
                  <a:lnTo>
                    <a:pt x="149" y="157"/>
                  </a:lnTo>
                  <a:lnTo>
                    <a:pt x="150" y="157"/>
                  </a:lnTo>
                  <a:lnTo>
                    <a:pt x="150" y="157"/>
                  </a:lnTo>
                  <a:lnTo>
                    <a:pt x="150" y="157"/>
                  </a:lnTo>
                  <a:lnTo>
                    <a:pt x="150" y="156"/>
                  </a:lnTo>
                  <a:lnTo>
                    <a:pt x="150" y="157"/>
                  </a:lnTo>
                  <a:lnTo>
                    <a:pt x="150" y="157"/>
                  </a:lnTo>
                  <a:lnTo>
                    <a:pt x="150" y="157"/>
                  </a:lnTo>
                  <a:lnTo>
                    <a:pt x="150" y="158"/>
                  </a:lnTo>
                  <a:lnTo>
                    <a:pt x="150" y="156"/>
                  </a:lnTo>
                  <a:lnTo>
                    <a:pt x="150" y="158"/>
                  </a:lnTo>
                  <a:lnTo>
                    <a:pt x="150" y="156"/>
                  </a:lnTo>
                  <a:lnTo>
                    <a:pt x="151" y="156"/>
                  </a:lnTo>
                  <a:lnTo>
                    <a:pt x="151" y="157"/>
                  </a:lnTo>
                  <a:lnTo>
                    <a:pt x="151" y="156"/>
                  </a:lnTo>
                  <a:lnTo>
                    <a:pt x="151" y="156"/>
                  </a:lnTo>
                  <a:lnTo>
                    <a:pt x="151" y="157"/>
                  </a:lnTo>
                  <a:lnTo>
                    <a:pt x="151" y="157"/>
                  </a:lnTo>
                  <a:lnTo>
                    <a:pt x="151" y="157"/>
                  </a:lnTo>
                  <a:lnTo>
                    <a:pt x="151" y="157"/>
                  </a:lnTo>
                  <a:lnTo>
                    <a:pt x="151" y="156"/>
                  </a:lnTo>
                  <a:lnTo>
                    <a:pt x="151" y="155"/>
                  </a:lnTo>
                  <a:lnTo>
                    <a:pt x="152" y="156"/>
                  </a:lnTo>
                  <a:lnTo>
                    <a:pt x="152" y="156"/>
                  </a:lnTo>
                  <a:lnTo>
                    <a:pt x="152" y="156"/>
                  </a:lnTo>
                  <a:lnTo>
                    <a:pt x="152" y="156"/>
                  </a:lnTo>
                  <a:lnTo>
                    <a:pt x="152" y="156"/>
                  </a:lnTo>
                  <a:lnTo>
                    <a:pt x="152" y="157"/>
                  </a:lnTo>
                  <a:lnTo>
                    <a:pt x="152" y="156"/>
                  </a:lnTo>
                  <a:lnTo>
                    <a:pt x="152" y="156"/>
                  </a:lnTo>
                  <a:lnTo>
                    <a:pt x="152" y="155"/>
                  </a:lnTo>
                  <a:lnTo>
                    <a:pt x="152" y="156"/>
                  </a:lnTo>
                  <a:lnTo>
                    <a:pt x="152" y="156"/>
                  </a:lnTo>
                  <a:lnTo>
                    <a:pt x="153" y="156"/>
                  </a:lnTo>
                  <a:lnTo>
                    <a:pt x="153" y="156"/>
                  </a:lnTo>
                  <a:lnTo>
                    <a:pt x="153" y="156"/>
                  </a:lnTo>
                  <a:lnTo>
                    <a:pt x="153" y="156"/>
                  </a:lnTo>
                  <a:lnTo>
                    <a:pt x="153" y="156"/>
                  </a:lnTo>
                  <a:lnTo>
                    <a:pt x="153" y="156"/>
                  </a:lnTo>
                  <a:lnTo>
                    <a:pt x="153" y="156"/>
                  </a:lnTo>
                  <a:lnTo>
                    <a:pt x="153" y="157"/>
                  </a:lnTo>
                  <a:lnTo>
                    <a:pt x="153" y="157"/>
                  </a:lnTo>
                  <a:lnTo>
                    <a:pt x="153" y="156"/>
                  </a:lnTo>
                  <a:lnTo>
                    <a:pt x="154" y="156"/>
                  </a:lnTo>
                  <a:lnTo>
                    <a:pt x="154" y="156"/>
                  </a:lnTo>
                  <a:lnTo>
                    <a:pt x="154" y="156"/>
                  </a:lnTo>
                  <a:lnTo>
                    <a:pt x="154" y="156"/>
                  </a:lnTo>
                  <a:lnTo>
                    <a:pt x="154" y="155"/>
                  </a:lnTo>
                  <a:lnTo>
                    <a:pt x="154" y="156"/>
                  </a:lnTo>
                  <a:lnTo>
                    <a:pt x="154" y="156"/>
                  </a:lnTo>
                  <a:lnTo>
                    <a:pt x="154" y="156"/>
                  </a:lnTo>
                  <a:lnTo>
                    <a:pt x="154" y="155"/>
                  </a:lnTo>
                  <a:lnTo>
                    <a:pt x="154" y="155"/>
                  </a:lnTo>
                  <a:lnTo>
                    <a:pt x="154" y="156"/>
                  </a:lnTo>
                  <a:lnTo>
                    <a:pt x="155" y="155"/>
                  </a:lnTo>
                  <a:lnTo>
                    <a:pt x="155" y="156"/>
                  </a:lnTo>
                  <a:lnTo>
                    <a:pt x="155" y="155"/>
                  </a:lnTo>
                  <a:lnTo>
                    <a:pt x="155" y="156"/>
                  </a:lnTo>
                  <a:lnTo>
                    <a:pt x="155" y="156"/>
                  </a:lnTo>
                  <a:lnTo>
                    <a:pt x="155" y="156"/>
                  </a:lnTo>
                  <a:lnTo>
                    <a:pt x="155" y="155"/>
                  </a:lnTo>
                  <a:lnTo>
                    <a:pt x="155" y="155"/>
                  </a:lnTo>
                  <a:lnTo>
                    <a:pt x="155" y="155"/>
                  </a:lnTo>
                  <a:lnTo>
                    <a:pt x="155" y="155"/>
                  </a:lnTo>
                  <a:lnTo>
                    <a:pt x="156" y="155"/>
                  </a:lnTo>
                  <a:lnTo>
                    <a:pt x="156" y="155"/>
                  </a:lnTo>
                  <a:lnTo>
                    <a:pt x="156" y="155"/>
                  </a:lnTo>
                  <a:lnTo>
                    <a:pt x="156" y="156"/>
                  </a:lnTo>
                  <a:lnTo>
                    <a:pt x="156" y="156"/>
                  </a:lnTo>
                  <a:lnTo>
                    <a:pt x="156" y="155"/>
                  </a:lnTo>
                  <a:lnTo>
                    <a:pt x="156" y="155"/>
                  </a:lnTo>
                  <a:lnTo>
                    <a:pt x="156" y="155"/>
                  </a:lnTo>
                  <a:lnTo>
                    <a:pt x="156" y="155"/>
                  </a:lnTo>
                  <a:lnTo>
                    <a:pt x="156" y="155"/>
                  </a:lnTo>
                  <a:lnTo>
                    <a:pt x="156" y="156"/>
                  </a:lnTo>
                  <a:lnTo>
                    <a:pt x="157" y="156"/>
                  </a:lnTo>
                  <a:lnTo>
                    <a:pt x="157" y="157"/>
                  </a:lnTo>
                  <a:lnTo>
                    <a:pt x="157" y="155"/>
                  </a:lnTo>
                  <a:lnTo>
                    <a:pt x="157" y="155"/>
                  </a:lnTo>
                  <a:lnTo>
                    <a:pt x="157" y="156"/>
                  </a:lnTo>
                  <a:lnTo>
                    <a:pt x="157" y="156"/>
                  </a:lnTo>
                  <a:lnTo>
                    <a:pt x="157" y="155"/>
                  </a:lnTo>
                  <a:lnTo>
                    <a:pt x="157" y="156"/>
                  </a:lnTo>
                  <a:lnTo>
                    <a:pt x="157" y="156"/>
                  </a:lnTo>
                  <a:lnTo>
                    <a:pt x="157" y="156"/>
                  </a:lnTo>
                  <a:lnTo>
                    <a:pt x="157" y="156"/>
                  </a:lnTo>
                  <a:lnTo>
                    <a:pt x="158" y="156"/>
                  </a:lnTo>
                  <a:lnTo>
                    <a:pt x="158" y="155"/>
                  </a:lnTo>
                  <a:lnTo>
                    <a:pt x="158" y="155"/>
                  </a:lnTo>
                  <a:lnTo>
                    <a:pt x="158" y="156"/>
                  </a:lnTo>
                  <a:lnTo>
                    <a:pt x="158" y="156"/>
                  </a:lnTo>
                  <a:lnTo>
                    <a:pt x="158" y="155"/>
                  </a:lnTo>
                  <a:lnTo>
                    <a:pt x="158" y="156"/>
                  </a:lnTo>
                  <a:lnTo>
                    <a:pt x="158" y="156"/>
                  </a:lnTo>
                  <a:lnTo>
                    <a:pt x="158" y="156"/>
                  </a:lnTo>
                  <a:lnTo>
                    <a:pt x="158" y="156"/>
                  </a:lnTo>
                  <a:lnTo>
                    <a:pt x="159" y="155"/>
                  </a:lnTo>
                  <a:lnTo>
                    <a:pt x="159" y="155"/>
                  </a:lnTo>
                  <a:lnTo>
                    <a:pt x="159" y="155"/>
                  </a:lnTo>
                  <a:lnTo>
                    <a:pt x="159" y="157"/>
                  </a:lnTo>
                  <a:lnTo>
                    <a:pt x="159" y="156"/>
                  </a:lnTo>
                  <a:lnTo>
                    <a:pt x="159" y="155"/>
                  </a:lnTo>
                  <a:lnTo>
                    <a:pt x="159" y="155"/>
                  </a:lnTo>
                  <a:lnTo>
                    <a:pt x="159" y="155"/>
                  </a:lnTo>
                  <a:lnTo>
                    <a:pt x="159" y="156"/>
                  </a:lnTo>
                  <a:lnTo>
                    <a:pt x="159" y="155"/>
                  </a:lnTo>
                  <a:lnTo>
                    <a:pt x="160" y="155"/>
                  </a:lnTo>
                  <a:lnTo>
                    <a:pt x="160" y="155"/>
                  </a:lnTo>
                  <a:lnTo>
                    <a:pt x="160" y="155"/>
                  </a:lnTo>
                  <a:lnTo>
                    <a:pt x="160" y="155"/>
                  </a:lnTo>
                  <a:lnTo>
                    <a:pt x="160" y="155"/>
                  </a:lnTo>
                  <a:lnTo>
                    <a:pt x="160" y="155"/>
                  </a:lnTo>
                  <a:lnTo>
                    <a:pt x="160" y="156"/>
                  </a:lnTo>
                  <a:lnTo>
                    <a:pt x="160" y="155"/>
                  </a:lnTo>
                  <a:lnTo>
                    <a:pt x="160" y="155"/>
                  </a:lnTo>
                  <a:lnTo>
                    <a:pt x="160" y="155"/>
                  </a:lnTo>
                  <a:lnTo>
                    <a:pt x="161" y="155"/>
                  </a:lnTo>
                  <a:lnTo>
                    <a:pt x="161" y="155"/>
                  </a:lnTo>
                  <a:lnTo>
                    <a:pt x="161" y="155"/>
                  </a:lnTo>
                  <a:lnTo>
                    <a:pt x="161" y="156"/>
                  </a:lnTo>
                  <a:lnTo>
                    <a:pt x="161" y="155"/>
                  </a:lnTo>
                  <a:lnTo>
                    <a:pt x="161" y="155"/>
                  </a:lnTo>
                  <a:lnTo>
                    <a:pt x="161" y="155"/>
                  </a:lnTo>
                  <a:lnTo>
                    <a:pt x="161" y="156"/>
                  </a:lnTo>
                  <a:lnTo>
                    <a:pt x="161" y="156"/>
                  </a:lnTo>
                  <a:lnTo>
                    <a:pt x="161" y="155"/>
                  </a:lnTo>
                  <a:lnTo>
                    <a:pt x="161" y="155"/>
                  </a:lnTo>
                  <a:lnTo>
                    <a:pt x="162" y="155"/>
                  </a:lnTo>
                  <a:lnTo>
                    <a:pt x="162" y="156"/>
                  </a:lnTo>
                  <a:lnTo>
                    <a:pt x="162" y="156"/>
                  </a:lnTo>
                  <a:lnTo>
                    <a:pt x="162" y="155"/>
                  </a:lnTo>
                  <a:lnTo>
                    <a:pt x="162" y="155"/>
                  </a:lnTo>
                  <a:lnTo>
                    <a:pt x="162" y="155"/>
                  </a:lnTo>
                  <a:lnTo>
                    <a:pt x="162" y="156"/>
                  </a:lnTo>
                  <a:lnTo>
                    <a:pt x="162" y="156"/>
                  </a:lnTo>
                  <a:lnTo>
                    <a:pt x="163" y="156"/>
                  </a:lnTo>
                  <a:lnTo>
                    <a:pt x="163" y="156"/>
                  </a:lnTo>
                  <a:lnTo>
                    <a:pt x="163" y="155"/>
                  </a:lnTo>
                  <a:lnTo>
                    <a:pt x="163" y="156"/>
                  </a:lnTo>
                  <a:lnTo>
                    <a:pt x="163" y="155"/>
                  </a:lnTo>
                  <a:lnTo>
                    <a:pt x="163" y="155"/>
                  </a:lnTo>
                  <a:lnTo>
                    <a:pt x="163" y="155"/>
                  </a:lnTo>
                  <a:lnTo>
                    <a:pt x="163" y="155"/>
                  </a:lnTo>
                  <a:lnTo>
                    <a:pt x="163" y="155"/>
                  </a:lnTo>
                  <a:lnTo>
                    <a:pt x="163" y="156"/>
                  </a:lnTo>
                  <a:lnTo>
                    <a:pt x="163" y="155"/>
                  </a:lnTo>
                  <a:lnTo>
                    <a:pt x="164" y="155"/>
                  </a:lnTo>
                  <a:lnTo>
                    <a:pt x="164" y="155"/>
                  </a:lnTo>
                  <a:lnTo>
                    <a:pt x="164" y="155"/>
                  </a:lnTo>
                  <a:lnTo>
                    <a:pt x="164" y="155"/>
                  </a:lnTo>
                  <a:lnTo>
                    <a:pt x="164" y="155"/>
                  </a:lnTo>
                  <a:lnTo>
                    <a:pt x="164" y="155"/>
                  </a:lnTo>
                  <a:lnTo>
                    <a:pt x="164" y="155"/>
                  </a:lnTo>
                  <a:lnTo>
                    <a:pt x="164" y="155"/>
                  </a:lnTo>
                  <a:lnTo>
                    <a:pt x="164" y="155"/>
                  </a:lnTo>
                  <a:lnTo>
                    <a:pt x="164" y="155"/>
                  </a:lnTo>
                  <a:lnTo>
                    <a:pt x="165" y="155"/>
                  </a:lnTo>
                  <a:lnTo>
                    <a:pt x="165" y="155"/>
                  </a:lnTo>
                  <a:lnTo>
                    <a:pt x="165" y="155"/>
                  </a:lnTo>
                  <a:lnTo>
                    <a:pt x="165" y="155"/>
                  </a:lnTo>
                  <a:lnTo>
                    <a:pt x="165" y="155"/>
                  </a:lnTo>
                  <a:lnTo>
                    <a:pt x="165" y="155"/>
                  </a:lnTo>
                  <a:lnTo>
                    <a:pt x="165" y="155"/>
                  </a:lnTo>
                  <a:lnTo>
                    <a:pt x="165" y="155"/>
                  </a:lnTo>
                  <a:lnTo>
                    <a:pt x="165" y="155"/>
                  </a:lnTo>
                  <a:lnTo>
                    <a:pt x="165" y="155"/>
                  </a:lnTo>
                  <a:lnTo>
                    <a:pt x="165" y="155"/>
                  </a:lnTo>
                  <a:lnTo>
                    <a:pt x="166" y="155"/>
                  </a:lnTo>
                  <a:lnTo>
                    <a:pt x="166" y="155"/>
                  </a:lnTo>
                  <a:lnTo>
                    <a:pt x="166" y="154"/>
                  </a:lnTo>
                  <a:lnTo>
                    <a:pt x="166" y="155"/>
                  </a:lnTo>
                  <a:lnTo>
                    <a:pt x="166" y="155"/>
                  </a:lnTo>
                  <a:lnTo>
                    <a:pt x="166" y="155"/>
                  </a:lnTo>
                  <a:lnTo>
                    <a:pt x="166" y="155"/>
                  </a:lnTo>
                  <a:lnTo>
                    <a:pt x="166" y="155"/>
                  </a:lnTo>
                  <a:lnTo>
                    <a:pt x="166" y="155"/>
                  </a:lnTo>
                  <a:lnTo>
                    <a:pt x="166" y="154"/>
                  </a:lnTo>
                  <a:lnTo>
                    <a:pt x="166" y="155"/>
                  </a:lnTo>
                  <a:lnTo>
                    <a:pt x="167" y="155"/>
                  </a:lnTo>
                  <a:lnTo>
                    <a:pt x="167" y="154"/>
                  </a:lnTo>
                  <a:lnTo>
                    <a:pt x="167" y="156"/>
                  </a:lnTo>
                  <a:lnTo>
                    <a:pt x="167" y="154"/>
                  </a:lnTo>
                  <a:lnTo>
                    <a:pt x="167" y="155"/>
                  </a:lnTo>
                  <a:lnTo>
                    <a:pt x="167" y="155"/>
                  </a:lnTo>
                  <a:lnTo>
                    <a:pt x="167" y="155"/>
                  </a:lnTo>
                  <a:lnTo>
                    <a:pt x="167" y="156"/>
                  </a:lnTo>
                  <a:lnTo>
                    <a:pt x="167" y="156"/>
                  </a:lnTo>
                  <a:lnTo>
                    <a:pt x="167" y="155"/>
                  </a:lnTo>
                  <a:lnTo>
                    <a:pt x="168" y="155"/>
                  </a:lnTo>
                  <a:lnTo>
                    <a:pt x="168" y="155"/>
                  </a:lnTo>
                  <a:lnTo>
                    <a:pt x="168" y="155"/>
                  </a:lnTo>
                  <a:lnTo>
                    <a:pt x="168" y="155"/>
                  </a:lnTo>
                  <a:lnTo>
                    <a:pt x="168" y="155"/>
                  </a:lnTo>
                  <a:lnTo>
                    <a:pt x="168" y="155"/>
                  </a:lnTo>
                  <a:lnTo>
                    <a:pt x="168" y="155"/>
                  </a:lnTo>
                  <a:lnTo>
                    <a:pt x="168" y="154"/>
                  </a:lnTo>
                  <a:lnTo>
                    <a:pt x="168" y="155"/>
                  </a:lnTo>
                  <a:lnTo>
                    <a:pt x="169" y="155"/>
                  </a:lnTo>
                  <a:lnTo>
                    <a:pt x="169" y="155"/>
                  </a:lnTo>
                  <a:lnTo>
                    <a:pt x="169" y="155"/>
                  </a:lnTo>
                  <a:lnTo>
                    <a:pt x="169" y="154"/>
                  </a:lnTo>
                  <a:lnTo>
                    <a:pt x="169" y="154"/>
                  </a:lnTo>
                  <a:lnTo>
                    <a:pt x="169" y="155"/>
                  </a:lnTo>
                  <a:lnTo>
                    <a:pt x="169" y="155"/>
                  </a:lnTo>
                  <a:lnTo>
                    <a:pt x="170" y="155"/>
                  </a:lnTo>
                  <a:lnTo>
                    <a:pt x="170" y="155"/>
                  </a:lnTo>
                  <a:lnTo>
                    <a:pt x="170" y="154"/>
                  </a:lnTo>
                  <a:lnTo>
                    <a:pt x="170" y="155"/>
                  </a:lnTo>
                  <a:lnTo>
                    <a:pt x="170" y="155"/>
                  </a:lnTo>
                  <a:lnTo>
                    <a:pt x="170" y="155"/>
                  </a:lnTo>
                  <a:lnTo>
                    <a:pt x="170" y="153"/>
                  </a:lnTo>
                  <a:lnTo>
                    <a:pt x="170" y="156"/>
                  </a:lnTo>
                  <a:lnTo>
                    <a:pt x="171" y="155"/>
                  </a:lnTo>
                  <a:lnTo>
                    <a:pt x="171" y="155"/>
                  </a:lnTo>
                  <a:lnTo>
                    <a:pt x="171" y="155"/>
                  </a:lnTo>
                  <a:lnTo>
                    <a:pt x="171" y="154"/>
                  </a:lnTo>
                  <a:lnTo>
                    <a:pt x="171" y="155"/>
                  </a:lnTo>
                  <a:lnTo>
                    <a:pt x="171" y="155"/>
                  </a:lnTo>
                  <a:lnTo>
                    <a:pt x="171" y="155"/>
                  </a:lnTo>
                  <a:lnTo>
                    <a:pt x="171" y="154"/>
                  </a:lnTo>
                  <a:lnTo>
                    <a:pt x="171" y="155"/>
                  </a:lnTo>
                  <a:lnTo>
                    <a:pt x="171" y="154"/>
                  </a:lnTo>
                  <a:lnTo>
                    <a:pt x="171" y="154"/>
                  </a:lnTo>
                  <a:lnTo>
                    <a:pt x="172" y="155"/>
                  </a:lnTo>
                  <a:lnTo>
                    <a:pt x="172" y="155"/>
                  </a:lnTo>
                  <a:lnTo>
                    <a:pt x="172" y="155"/>
                  </a:lnTo>
                  <a:lnTo>
                    <a:pt x="172" y="155"/>
                  </a:lnTo>
                  <a:lnTo>
                    <a:pt x="172" y="155"/>
                  </a:lnTo>
                  <a:lnTo>
                    <a:pt x="172" y="155"/>
                  </a:lnTo>
                  <a:lnTo>
                    <a:pt x="172" y="155"/>
                  </a:lnTo>
                  <a:lnTo>
                    <a:pt x="172" y="155"/>
                  </a:lnTo>
                  <a:lnTo>
                    <a:pt x="172" y="155"/>
                  </a:lnTo>
                  <a:lnTo>
                    <a:pt x="173" y="155"/>
                  </a:lnTo>
                  <a:lnTo>
                    <a:pt x="173" y="155"/>
                  </a:lnTo>
                  <a:lnTo>
                    <a:pt x="173" y="151"/>
                  </a:lnTo>
                  <a:lnTo>
                    <a:pt x="173" y="151"/>
                  </a:lnTo>
                  <a:lnTo>
                    <a:pt x="173" y="153"/>
                  </a:lnTo>
                  <a:lnTo>
                    <a:pt x="173" y="153"/>
                  </a:lnTo>
                  <a:lnTo>
                    <a:pt x="173" y="154"/>
                  </a:lnTo>
                  <a:lnTo>
                    <a:pt x="173" y="155"/>
                  </a:lnTo>
                  <a:lnTo>
                    <a:pt x="173" y="154"/>
                  </a:lnTo>
                  <a:lnTo>
                    <a:pt x="174" y="154"/>
                  </a:lnTo>
                  <a:lnTo>
                    <a:pt x="174" y="154"/>
                  </a:lnTo>
                  <a:lnTo>
                    <a:pt x="174" y="154"/>
                  </a:lnTo>
                  <a:lnTo>
                    <a:pt x="174" y="155"/>
                  </a:lnTo>
                  <a:lnTo>
                    <a:pt x="174" y="154"/>
                  </a:lnTo>
                  <a:lnTo>
                    <a:pt x="174" y="154"/>
                  </a:lnTo>
                  <a:lnTo>
                    <a:pt x="174" y="154"/>
                  </a:lnTo>
                  <a:lnTo>
                    <a:pt x="174" y="155"/>
                  </a:lnTo>
                  <a:lnTo>
                    <a:pt x="174" y="155"/>
                  </a:lnTo>
                  <a:lnTo>
                    <a:pt x="174" y="156"/>
                  </a:lnTo>
                  <a:lnTo>
                    <a:pt x="174" y="156"/>
                  </a:lnTo>
                  <a:lnTo>
                    <a:pt x="175" y="157"/>
                  </a:lnTo>
                  <a:lnTo>
                    <a:pt x="175" y="158"/>
                  </a:lnTo>
                  <a:lnTo>
                    <a:pt x="175" y="159"/>
                  </a:lnTo>
                  <a:lnTo>
                    <a:pt x="175" y="158"/>
                  </a:lnTo>
                  <a:lnTo>
                    <a:pt x="175" y="158"/>
                  </a:lnTo>
                  <a:lnTo>
                    <a:pt x="175" y="157"/>
                  </a:lnTo>
                  <a:lnTo>
                    <a:pt x="175" y="158"/>
                  </a:lnTo>
                  <a:lnTo>
                    <a:pt x="175" y="158"/>
                  </a:lnTo>
                  <a:lnTo>
                    <a:pt x="175" y="158"/>
                  </a:lnTo>
                  <a:lnTo>
                    <a:pt x="175" y="158"/>
                  </a:lnTo>
                  <a:lnTo>
                    <a:pt x="176" y="158"/>
                  </a:lnTo>
                  <a:lnTo>
                    <a:pt x="176" y="158"/>
                  </a:lnTo>
                  <a:lnTo>
                    <a:pt x="176" y="157"/>
                  </a:lnTo>
                  <a:lnTo>
                    <a:pt x="176" y="157"/>
                  </a:lnTo>
                  <a:lnTo>
                    <a:pt x="176" y="156"/>
                  </a:lnTo>
                  <a:lnTo>
                    <a:pt x="176" y="158"/>
                  </a:lnTo>
                  <a:lnTo>
                    <a:pt x="176" y="158"/>
                  </a:lnTo>
                  <a:lnTo>
                    <a:pt x="176" y="157"/>
                  </a:lnTo>
                  <a:lnTo>
                    <a:pt x="176" y="157"/>
                  </a:lnTo>
                  <a:lnTo>
                    <a:pt x="176" y="157"/>
                  </a:lnTo>
                  <a:lnTo>
                    <a:pt x="176" y="157"/>
                  </a:lnTo>
                  <a:lnTo>
                    <a:pt x="177" y="157"/>
                  </a:lnTo>
                  <a:lnTo>
                    <a:pt x="177" y="158"/>
                  </a:lnTo>
                  <a:lnTo>
                    <a:pt x="177" y="157"/>
                  </a:lnTo>
                  <a:lnTo>
                    <a:pt x="177" y="158"/>
                  </a:lnTo>
                  <a:lnTo>
                    <a:pt x="177" y="157"/>
                  </a:lnTo>
                  <a:lnTo>
                    <a:pt x="177" y="158"/>
                  </a:lnTo>
                  <a:lnTo>
                    <a:pt x="177" y="158"/>
                  </a:lnTo>
                  <a:lnTo>
                    <a:pt x="177" y="156"/>
                  </a:lnTo>
                  <a:lnTo>
                    <a:pt x="177" y="158"/>
                  </a:lnTo>
                  <a:lnTo>
                    <a:pt x="177" y="157"/>
                  </a:lnTo>
                  <a:lnTo>
                    <a:pt x="178" y="157"/>
                  </a:lnTo>
                  <a:lnTo>
                    <a:pt x="178" y="157"/>
                  </a:lnTo>
                  <a:lnTo>
                    <a:pt x="178" y="156"/>
                  </a:lnTo>
                  <a:lnTo>
                    <a:pt x="178" y="157"/>
                  </a:lnTo>
                  <a:lnTo>
                    <a:pt x="178" y="157"/>
                  </a:lnTo>
                  <a:lnTo>
                    <a:pt x="178" y="157"/>
                  </a:lnTo>
                  <a:lnTo>
                    <a:pt x="178" y="157"/>
                  </a:lnTo>
                  <a:lnTo>
                    <a:pt x="178" y="156"/>
                  </a:lnTo>
                  <a:lnTo>
                    <a:pt x="178" y="157"/>
                  </a:lnTo>
                  <a:lnTo>
                    <a:pt x="178" y="159"/>
                  </a:lnTo>
                  <a:lnTo>
                    <a:pt x="178" y="158"/>
                  </a:lnTo>
                  <a:lnTo>
                    <a:pt x="179" y="156"/>
                  </a:lnTo>
                  <a:lnTo>
                    <a:pt x="179" y="158"/>
                  </a:lnTo>
                  <a:lnTo>
                    <a:pt x="179" y="156"/>
                  </a:lnTo>
                  <a:lnTo>
                    <a:pt x="179" y="156"/>
                  </a:lnTo>
                  <a:lnTo>
                    <a:pt x="179" y="157"/>
                  </a:lnTo>
                  <a:lnTo>
                    <a:pt x="179" y="157"/>
                  </a:lnTo>
                  <a:lnTo>
                    <a:pt x="179" y="158"/>
                  </a:lnTo>
                  <a:lnTo>
                    <a:pt x="179" y="156"/>
                  </a:lnTo>
                  <a:lnTo>
                    <a:pt x="179" y="157"/>
                  </a:lnTo>
                  <a:lnTo>
                    <a:pt x="179" y="157"/>
                  </a:lnTo>
                  <a:lnTo>
                    <a:pt x="180" y="156"/>
                  </a:lnTo>
                  <a:lnTo>
                    <a:pt x="180" y="158"/>
                  </a:lnTo>
                  <a:lnTo>
                    <a:pt x="180" y="157"/>
                  </a:lnTo>
                  <a:lnTo>
                    <a:pt x="180" y="157"/>
                  </a:lnTo>
                  <a:lnTo>
                    <a:pt x="180" y="157"/>
                  </a:lnTo>
                  <a:lnTo>
                    <a:pt x="180" y="156"/>
                  </a:lnTo>
                  <a:lnTo>
                    <a:pt x="180" y="155"/>
                  </a:lnTo>
                  <a:lnTo>
                    <a:pt x="180" y="156"/>
                  </a:lnTo>
                  <a:lnTo>
                    <a:pt x="180" y="156"/>
                  </a:lnTo>
                  <a:lnTo>
                    <a:pt x="180" y="155"/>
                  </a:lnTo>
                  <a:lnTo>
                    <a:pt x="180" y="156"/>
                  </a:lnTo>
                  <a:lnTo>
                    <a:pt x="181" y="156"/>
                  </a:lnTo>
                  <a:lnTo>
                    <a:pt x="181" y="155"/>
                  </a:lnTo>
                  <a:lnTo>
                    <a:pt x="181" y="155"/>
                  </a:lnTo>
                  <a:lnTo>
                    <a:pt x="181" y="155"/>
                  </a:lnTo>
                  <a:lnTo>
                    <a:pt x="181" y="155"/>
                  </a:lnTo>
                  <a:lnTo>
                    <a:pt x="181" y="155"/>
                  </a:lnTo>
                  <a:lnTo>
                    <a:pt x="181" y="155"/>
                  </a:lnTo>
                  <a:lnTo>
                    <a:pt x="181" y="155"/>
                  </a:lnTo>
                  <a:lnTo>
                    <a:pt x="181" y="155"/>
                  </a:lnTo>
                  <a:lnTo>
                    <a:pt x="181" y="155"/>
                  </a:lnTo>
                  <a:lnTo>
                    <a:pt x="182" y="155"/>
                  </a:lnTo>
                  <a:lnTo>
                    <a:pt x="182" y="154"/>
                  </a:lnTo>
                  <a:lnTo>
                    <a:pt x="182" y="154"/>
                  </a:lnTo>
                  <a:lnTo>
                    <a:pt x="182" y="154"/>
                  </a:lnTo>
                  <a:lnTo>
                    <a:pt x="182" y="155"/>
                  </a:lnTo>
                  <a:lnTo>
                    <a:pt x="182" y="153"/>
                  </a:lnTo>
                  <a:lnTo>
                    <a:pt x="182" y="154"/>
                  </a:lnTo>
                  <a:lnTo>
                    <a:pt x="182" y="154"/>
                  </a:lnTo>
                  <a:lnTo>
                    <a:pt x="182" y="152"/>
                  </a:lnTo>
                  <a:lnTo>
                    <a:pt x="182" y="154"/>
                  </a:lnTo>
                  <a:lnTo>
                    <a:pt x="182" y="154"/>
                  </a:lnTo>
                  <a:lnTo>
                    <a:pt x="183" y="154"/>
                  </a:lnTo>
                  <a:lnTo>
                    <a:pt x="183" y="154"/>
                  </a:lnTo>
                  <a:lnTo>
                    <a:pt x="183" y="154"/>
                  </a:lnTo>
                  <a:lnTo>
                    <a:pt x="183" y="154"/>
                  </a:lnTo>
                  <a:lnTo>
                    <a:pt x="183" y="154"/>
                  </a:lnTo>
                  <a:lnTo>
                    <a:pt x="183" y="155"/>
                  </a:lnTo>
                  <a:lnTo>
                    <a:pt x="183" y="155"/>
                  </a:lnTo>
                  <a:lnTo>
                    <a:pt x="183" y="155"/>
                  </a:lnTo>
                  <a:lnTo>
                    <a:pt x="183" y="155"/>
                  </a:lnTo>
                  <a:lnTo>
                    <a:pt x="183" y="155"/>
                  </a:lnTo>
                  <a:lnTo>
                    <a:pt x="184" y="156"/>
                  </a:lnTo>
                  <a:lnTo>
                    <a:pt x="184" y="157"/>
                  </a:lnTo>
                  <a:lnTo>
                    <a:pt x="184" y="156"/>
                  </a:lnTo>
                  <a:lnTo>
                    <a:pt x="184" y="155"/>
                  </a:lnTo>
                  <a:lnTo>
                    <a:pt x="184" y="156"/>
                  </a:lnTo>
                  <a:lnTo>
                    <a:pt x="184" y="156"/>
                  </a:lnTo>
                  <a:lnTo>
                    <a:pt x="184" y="155"/>
                  </a:lnTo>
                  <a:lnTo>
                    <a:pt x="184" y="156"/>
                  </a:lnTo>
                  <a:lnTo>
                    <a:pt x="184" y="156"/>
                  </a:lnTo>
                  <a:lnTo>
                    <a:pt x="184" y="158"/>
                  </a:lnTo>
                  <a:lnTo>
                    <a:pt x="184" y="156"/>
                  </a:lnTo>
                  <a:lnTo>
                    <a:pt x="185" y="156"/>
                  </a:lnTo>
                  <a:lnTo>
                    <a:pt x="185" y="156"/>
                  </a:lnTo>
                  <a:lnTo>
                    <a:pt x="185" y="157"/>
                  </a:lnTo>
                  <a:lnTo>
                    <a:pt x="185" y="157"/>
                  </a:lnTo>
                  <a:lnTo>
                    <a:pt x="185" y="158"/>
                  </a:lnTo>
                  <a:lnTo>
                    <a:pt x="185" y="157"/>
                  </a:lnTo>
                  <a:lnTo>
                    <a:pt x="185" y="158"/>
                  </a:lnTo>
                  <a:lnTo>
                    <a:pt x="185" y="159"/>
                  </a:lnTo>
                  <a:lnTo>
                    <a:pt x="185" y="158"/>
                  </a:lnTo>
                  <a:lnTo>
                    <a:pt x="185" y="158"/>
                  </a:lnTo>
                  <a:lnTo>
                    <a:pt x="186" y="158"/>
                  </a:lnTo>
                  <a:lnTo>
                    <a:pt x="186" y="157"/>
                  </a:lnTo>
                  <a:lnTo>
                    <a:pt x="186" y="158"/>
                  </a:lnTo>
                  <a:lnTo>
                    <a:pt x="186" y="158"/>
                  </a:lnTo>
                  <a:lnTo>
                    <a:pt x="186" y="158"/>
                  </a:lnTo>
                  <a:lnTo>
                    <a:pt x="186" y="159"/>
                  </a:lnTo>
                  <a:lnTo>
                    <a:pt x="186" y="159"/>
                  </a:lnTo>
                  <a:lnTo>
                    <a:pt x="186" y="159"/>
                  </a:lnTo>
                  <a:lnTo>
                    <a:pt x="186" y="158"/>
                  </a:lnTo>
                  <a:lnTo>
                    <a:pt x="186" y="158"/>
                  </a:lnTo>
                  <a:lnTo>
                    <a:pt x="186" y="159"/>
                  </a:lnTo>
                  <a:lnTo>
                    <a:pt x="187" y="159"/>
                  </a:lnTo>
                  <a:lnTo>
                    <a:pt x="187" y="159"/>
                  </a:lnTo>
                  <a:lnTo>
                    <a:pt x="187" y="159"/>
                  </a:lnTo>
                  <a:lnTo>
                    <a:pt x="187" y="159"/>
                  </a:lnTo>
                  <a:lnTo>
                    <a:pt x="187" y="158"/>
                  </a:lnTo>
                  <a:lnTo>
                    <a:pt x="187" y="159"/>
                  </a:lnTo>
                  <a:lnTo>
                    <a:pt x="187" y="159"/>
                  </a:lnTo>
                  <a:lnTo>
                    <a:pt x="187" y="159"/>
                  </a:lnTo>
                  <a:lnTo>
                    <a:pt x="187" y="159"/>
                  </a:lnTo>
                  <a:lnTo>
                    <a:pt x="187" y="159"/>
                  </a:lnTo>
                  <a:lnTo>
                    <a:pt x="188" y="159"/>
                  </a:lnTo>
                  <a:lnTo>
                    <a:pt x="188" y="159"/>
                  </a:lnTo>
                  <a:lnTo>
                    <a:pt x="188" y="159"/>
                  </a:lnTo>
                  <a:lnTo>
                    <a:pt x="188" y="160"/>
                  </a:lnTo>
                  <a:lnTo>
                    <a:pt x="188" y="159"/>
                  </a:lnTo>
                  <a:lnTo>
                    <a:pt x="188" y="159"/>
                  </a:lnTo>
                  <a:lnTo>
                    <a:pt x="188" y="159"/>
                  </a:lnTo>
                  <a:lnTo>
                    <a:pt x="188" y="159"/>
                  </a:lnTo>
                  <a:lnTo>
                    <a:pt x="188" y="159"/>
                  </a:lnTo>
                  <a:lnTo>
                    <a:pt x="188" y="159"/>
                  </a:lnTo>
                  <a:lnTo>
                    <a:pt x="188" y="159"/>
                  </a:lnTo>
                  <a:lnTo>
                    <a:pt x="189" y="160"/>
                  </a:lnTo>
                  <a:lnTo>
                    <a:pt x="189" y="161"/>
                  </a:lnTo>
                  <a:lnTo>
                    <a:pt x="189" y="159"/>
                  </a:lnTo>
                  <a:lnTo>
                    <a:pt x="189" y="159"/>
                  </a:lnTo>
                  <a:lnTo>
                    <a:pt x="189" y="159"/>
                  </a:lnTo>
                  <a:lnTo>
                    <a:pt x="189" y="159"/>
                  </a:lnTo>
                  <a:lnTo>
                    <a:pt x="189" y="160"/>
                  </a:lnTo>
                  <a:lnTo>
                    <a:pt x="189" y="161"/>
                  </a:lnTo>
                  <a:lnTo>
                    <a:pt x="189" y="159"/>
                  </a:lnTo>
                  <a:lnTo>
                    <a:pt x="189" y="160"/>
                  </a:lnTo>
                  <a:lnTo>
                    <a:pt x="190" y="160"/>
                  </a:lnTo>
                  <a:lnTo>
                    <a:pt x="190" y="160"/>
                  </a:lnTo>
                  <a:lnTo>
                    <a:pt x="190" y="162"/>
                  </a:lnTo>
                  <a:lnTo>
                    <a:pt x="190" y="160"/>
                  </a:lnTo>
                  <a:lnTo>
                    <a:pt x="190" y="160"/>
                  </a:lnTo>
                  <a:lnTo>
                    <a:pt x="190" y="160"/>
                  </a:lnTo>
                  <a:lnTo>
                    <a:pt x="190" y="160"/>
                  </a:lnTo>
                  <a:lnTo>
                    <a:pt x="190" y="160"/>
                  </a:lnTo>
                  <a:lnTo>
                    <a:pt x="190" y="159"/>
                  </a:lnTo>
                  <a:lnTo>
                    <a:pt x="190" y="161"/>
                  </a:lnTo>
                  <a:lnTo>
                    <a:pt x="190" y="162"/>
                  </a:lnTo>
                  <a:lnTo>
                    <a:pt x="191" y="160"/>
                  </a:lnTo>
                  <a:lnTo>
                    <a:pt x="191" y="160"/>
                  </a:lnTo>
                  <a:lnTo>
                    <a:pt x="191" y="159"/>
                  </a:lnTo>
                  <a:lnTo>
                    <a:pt x="191" y="160"/>
                  </a:lnTo>
                  <a:lnTo>
                    <a:pt x="191" y="159"/>
                  </a:lnTo>
                  <a:lnTo>
                    <a:pt x="191" y="160"/>
                  </a:lnTo>
                  <a:lnTo>
                    <a:pt x="191" y="159"/>
                  </a:lnTo>
                  <a:lnTo>
                    <a:pt x="191" y="160"/>
                  </a:lnTo>
                  <a:lnTo>
                    <a:pt x="191" y="160"/>
                  </a:lnTo>
                  <a:lnTo>
                    <a:pt x="191" y="160"/>
                  </a:lnTo>
                  <a:lnTo>
                    <a:pt x="192" y="161"/>
                  </a:lnTo>
                  <a:lnTo>
                    <a:pt x="192" y="160"/>
                  </a:lnTo>
                  <a:lnTo>
                    <a:pt x="192" y="160"/>
                  </a:lnTo>
                  <a:lnTo>
                    <a:pt x="192" y="159"/>
                  </a:lnTo>
                  <a:lnTo>
                    <a:pt x="192" y="159"/>
                  </a:lnTo>
                  <a:lnTo>
                    <a:pt x="192" y="160"/>
                  </a:lnTo>
                  <a:lnTo>
                    <a:pt x="192" y="161"/>
                  </a:lnTo>
                  <a:lnTo>
                    <a:pt x="192" y="161"/>
                  </a:lnTo>
                  <a:lnTo>
                    <a:pt x="192" y="161"/>
                  </a:lnTo>
                  <a:lnTo>
                    <a:pt x="192" y="161"/>
                  </a:lnTo>
                  <a:lnTo>
                    <a:pt x="192" y="161"/>
                  </a:lnTo>
                  <a:lnTo>
                    <a:pt x="193" y="161"/>
                  </a:lnTo>
                  <a:lnTo>
                    <a:pt x="193" y="162"/>
                  </a:lnTo>
                  <a:lnTo>
                    <a:pt x="193" y="161"/>
                  </a:lnTo>
                  <a:lnTo>
                    <a:pt x="193" y="161"/>
                  </a:lnTo>
                  <a:lnTo>
                    <a:pt x="193" y="161"/>
                  </a:lnTo>
                  <a:lnTo>
                    <a:pt x="193" y="161"/>
                  </a:lnTo>
                  <a:lnTo>
                    <a:pt x="193" y="162"/>
                  </a:lnTo>
                  <a:lnTo>
                    <a:pt x="193" y="162"/>
                  </a:lnTo>
                  <a:lnTo>
                    <a:pt x="193" y="161"/>
                  </a:lnTo>
                  <a:lnTo>
                    <a:pt x="193" y="162"/>
                  </a:lnTo>
                  <a:lnTo>
                    <a:pt x="193" y="161"/>
                  </a:lnTo>
                  <a:lnTo>
                    <a:pt x="194" y="162"/>
                  </a:lnTo>
                  <a:lnTo>
                    <a:pt x="194" y="162"/>
                  </a:lnTo>
                  <a:lnTo>
                    <a:pt x="194" y="162"/>
                  </a:lnTo>
                  <a:lnTo>
                    <a:pt x="194" y="162"/>
                  </a:lnTo>
                  <a:lnTo>
                    <a:pt x="194" y="163"/>
                  </a:lnTo>
                  <a:lnTo>
                    <a:pt x="194" y="162"/>
                  </a:lnTo>
                  <a:lnTo>
                    <a:pt x="194" y="163"/>
                  </a:lnTo>
                  <a:lnTo>
                    <a:pt x="194" y="163"/>
                  </a:lnTo>
                  <a:lnTo>
                    <a:pt x="194" y="162"/>
                  </a:lnTo>
                  <a:lnTo>
                    <a:pt x="194" y="162"/>
                  </a:lnTo>
                  <a:lnTo>
                    <a:pt x="195" y="162"/>
                  </a:lnTo>
                  <a:lnTo>
                    <a:pt x="195" y="162"/>
                  </a:lnTo>
                  <a:lnTo>
                    <a:pt x="195" y="162"/>
                  </a:lnTo>
                  <a:lnTo>
                    <a:pt x="195" y="162"/>
                  </a:lnTo>
                  <a:lnTo>
                    <a:pt x="195" y="163"/>
                  </a:lnTo>
                  <a:lnTo>
                    <a:pt x="195" y="162"/>
                  </a:lnTo>
                  <a:lnTo>
                    <a:pt x="195" y="162"/>
                  </a:lnTo>
                  <a:lnTo>
                    <a:pt x="195" y="162"/>
                  </a:lnTo>
                  <a:lnTo>
                    <a:pt x="195" y="162"/>
                  </a:lnTo>
                  <a:lnTo>
                    <a:pt x="195" y="162"/>
                  </a:lnTo>
                  <a:lnTo>
                    <a:pt x="195" y="162"/>
                  </a:lnTo>
                  <a:lnTo>
                    <a:pt x="196" y="162"/>
                  </a:lnTo>
                  <a:lnTo>
                    <a:pt x="196" y="162"/>
                  </a:lnTo>
                  <a:lnTo>
                    <a:pt x="196" y="162"/>
                  </a:lnTo>
                  <a:lnTo>
                    <a:pt x="196" y="163"/>
                  </a:lnTo>
                  <a:lnTo>
                    <a:pt x="196" y="162"/>
                  </a:lnTo>
                  <a:lnTo>
                    <a:pt x="196" y="162"/>
                  </a:lnTo>
                  <a:lnTo>
                    <a:pt x="196" y="162"/>
                  </a:lnTo>
                  <a:lnTo>
                    <a:pt x="196" y="164"/>
                  </a:lnTo>
                  <a:lnTo>
                    <a:pt x="196" y="161"/>
                  </a:lnTo>
                  <a:lnTo>
                    <a:pt x="196" y="162"/>
                  </a:lnTo>
                  <a:lnTo>
                    <a:pt x="197" y="162"/>
                  </a:lnTo>
                  <a:lnTo>
                    <a:pt x="197" y="161"/>
                  </a:lnTo>
                  <a:lnTo>
                    <a:pt x="197" y="162"/>
                  </a:lnTo>
                  <a:lnTo>
                    <a:pt x="197" y="161"/>
                  </a:lnTo>
                  <a:lnTo>
                    <a:pt x="197" y="163"/>
                  </a:lnTo>
                  <a:lnTo>
                    <a:pt x="197" y="162"/>
                  </a:lnTo>
                  <a:lnTo>
                    <a:pt x="197" y="161"/>
                  </a:lnTo>
                  <a:lnTo>
                    <a:pt x="197" y="162"/>
                  </a:lnTo>
                  <a:lnTo>
                    <a:pt x="197" y="163"/>
                  </a:lnTo>
                  <a:lnTo>
                    <a:pt x="197" y="162"/>
                  </a:lnTo>
                  <a:lnTo>
                    <a:pt x="197" y="163"/>
                  </a:lnTo>
                  <a:lnTo>
                    <a:pt x="198" y="162"/>
                  </a:lnTo>
                  <a:lnTo>
                    <a:pt x="198" y="163"/>
                  </a:lnTo>
                  <a:lnTo>
                    <a:pt x="198" y="163"/>
                  </a:lnTo>
                  <a:lnTo>
                    <a:pt x="198" y="163"/>
                  </a:lnTo>
                  <a:lnTo>
                    <a:pt x="198" y="164"/>
                  </a:lnTo>
                  <a:lnTo>
                    <a:pt x="198" y="164"/>
                  </a:lnTo>
                  <a:lnTo>
                    <a:pt x="198" y="162"/>
                  </a:lnTo>
                  <a:lnTo>
                    <a:pt x="198" y="163"/>
                  </a:lnTo>
                  <a:lnTo>
                    <a:pt x="198" y="165"/>
                  </a:lnTo>
                  <a:lnTo>
                    <a:pt x="198" y="163"/>
                  </a:lnTo>
                  <a:lnTo>
                    <a:pt x="199" y="164"/>
                  </a:lnTo>
                  <a:lnTo>
                    <a:pt x="199" y="163"/>
                  </a:lnTo>
                  <a:lnTo>
                    <a:pt x="199" y="164"/>
                  </a:lnTo>
                  <a:lnTo>
                    <a:pt x="199" y="163"/>
                  </a:lnTo>
                  <a:lnTo>
                    <a:pt x="199" y="163"/>
                  </a:lnTo>
                  <a:lnTo>
                    <a:pt x="199" y="163"/>
                  </a:lnTo>
                  <a:lnTo>
                    <a:pt x="199" y="163"/>
                  </a:lnTo>
                  <a:lnTo>
                    <a:pt x="199" y="165"/>
                  </a:lnTo>
                  <a:lnTo>
                    <a:pt x="199" y="163"/>
                  </a:lnTo>
                  <a:lnTo>
                    <a:pt x="199" y="163"/>
                  </a:lnTo>
                  <a:lnTo>
                    <a:pt x="199" y="164"/>
                  </a:lnTo>
                  <a:lnTo>
                    <a:pt x="200" y="163"/>
                  </a:lnTo>
                  <a:lnTo>
                    <a:pt x="200" y="164"/>
                  </a:lnTo>
                  <a:lnTo>
                    <a:pt x="200" y="164"/>
                  </a:lnTo>
                  <a:lnTo>
                    <a:pt x="200" y="164"/>
                  </a:lnTo>
                  <a:lnTo>
                    <a:pt x="200" y="164"/>
                  </a:lnTo>
                  <a:lnTo>
                    <a:pt x="200" y="164"/>
                  </a:lnTo>
                  <a:lnTo>
                    <a:pt x="200" y="164"/>
                  </a:lnTo>
                  <a:lnTo>
                    <a:pt x="200" y="164"/>
                  </a:lnTo>
                  <a:lnTo>
                    <a:pt x="200" y="164"/>
                  </a:lnTo>
                  <a:lnTo>
                    <a:pt x="200" y="165"/>
                  </a:lnTo>
                  <a:lnTo>
                    <a:pt x="201" y="164"/>
                  </a:lnTo>
                  <a:lnTo>
                    <a:pt x="201" y="164"/>
                  </a:lnTo>
                  <a:lnTo>
                    <a:pt x="201" y="164"/>
                  </a:lnTo>
                  <a:lnTo>
                    <a:pt x="201" y="165"/>
                  </a:lnTo>
                  <a:lnTo>
                    <a:pt x="201" y="165"/>
                  </a:lnTo>
                  <a:lnTo>
                    <a:pt x="201" y="165"/>
                  </a:lnTo>
                  <a:lnTo>
                    <a:pt x="201" y="165"/>
                  </a:lnTo>
                  <a:lnTo>
                    <a:pt x="201" y="165"/>
                  </a:lnTo>
                  <a:lnTo>
                    <a:pt x="201" y="165"/>
                  </a:lnTo>
                  <a:lnTo>
                    <a:pt x="201" y="166"/>
                  </a:lnTo>
                  <a:lnTo>
                    <a:pt x="201" y="165"/>
                  </a:lnTo>
                  <a:lnTo>
                    <a:pt x="202" y="165"/>
                  </a:lnTo>
                  <a:lnTo>
                    <a:pt x="202" y="165"/>
                  </a:lnTo>
                  <a:lnTo>
                    <a:pt x="202" y="165"/>
                  </a:lnTo>
                  <a:lnTo>
                    <a:pt x="202" y="165"/>
                  </a:lnTo>
                  <a:lnTo>
                    <a:pt x="202" y="165"/>
                  </a:lnTo>
                  <a:lnTo>
                    <a:pt x="202" y="165"/>
                  </a:lnTo>
                  <a:lnTo>
                    <a:pt x="202" y="165"/>
                  </a:lnTo>
                  <a:lnTo>
                    <a:pt x="202" y="166"/>
                  </a:lnTo>
                  <a:lnTo>
                    <a:pt x="202" y="165"/>
                  </a:lnTo>
                  <a:lnTo>
                    <a:pt x="202" y="165"/>
                  </a:lnTo>
                  <a:lnTo>
                    <a:pt x="203" y="165"/>
                  </a:lnTo>
                  <a:lnTo>
                    <a:pt x="203" y="165"/>
                  </a:lnTo>
                  <a:lnTo>
                    <a:pt x="203" y="165"/>
                  </a:lnTo>
                  <a:lnTo>
                    <a:pt x="203" y="165"/>
                  </a:lnTo>
                  <a:lnTo>
                    <a:pt x="203" y="165"/>
                  </a:lnTo>
                  <a:lnTo>
                    <a:pt x="203" y="165"/>
                  </a:lnTo>
                  <a:lnTo>
                    <a:pt x="203" y="165"/>
                  </a:lnTo>
                  <a:lnTo>
                    <a:pt x="203" y="165"/>
                  </a:lnTo>
                  <a:lnTo>
                    <a:pt x="203" y="165"/>
                  </a:lnTo>
                  <a:lnTo>
                    <a:pt x="203" y="165"/>
                  </a:lnTo>
                  <a:lnTo>
                    <a:pt x="203" y="165"/>
                  </a:lnTo>
                  <a:lnTo>
                    <a:pt x="204" y="165"/>
                  </a:lnTo>
                  <a:lnTo>
                    <a:pt x="204" y="165"/>
                  </a:lnTo>
                  <a:lnTo>
                    <a:pt x="204" y="164"/>
                  </a:lnTo>
                  <a:lnTo>
                    <a:pt x="204" y="165"/>
                  </a:lnTo>
                  <a:lnTo>
                    <a:pt x="204" y="166"/>
                  </a:lnTo>
                  <a:lnTo>
                    <a:pt x="204" y="165"/>
                  </a:lnTo>
                  <a:lnTo>
                    <a:pt x="204" y="165"/>
                  </a:lnTo>
                  <a:lnTo>
                    <a:pt x="204" y="165"/>
                  </a:lnTo>
                  <a:lnTo>
                    <a:pt x="204" y="167"/>
                  </a:lnTo>
                  <a:lnTo>
                    <a:pt x="204" y="165"/>
                  </a:lnTo>
                  <a:lnTo>
                    <a:pt x="205" y="165"/>
                  </a:lnTo>
                  <a:lnTo>
                    <a:pt x="205" y="165"/>
                  </a:lnTo>
                  <a:lnTo>
                    <a:pt x="205" y="165"/>
                  </a:lnTo>
                  <a:lnTo>
                    <a:pt x="205" y="165"/>
                  </a:lnTo>
                  <a:lnTo>
                    <a:pt x="205" y="165"/>
                  </a:lnTo>
                  <a:lnTo>
                    <a:pt x="205" y="165"/>
                  </a:lnTo>
                  <a:lnTo>
                    <a:pt x="205" y="165"/>
                  </a:lnTo>
                  <a:lnTo>
                    <a:pt x="205" y="166"/>
                  </a:lnTo>
                  <a:lnTo>
                    <a:pt x="205" y="166"/>
                  </a:lnTo>
                  <a:lnTo>
                    <a:pt x="205" y="166"/>
                  </a:lnTo>
                  <a:lnTo>
                    <a:pt x="205" y="168"/>
                  </a:lnTo>
                  <a:lnTo>
                    <a:pt x="206" y="166"/>
                  </a:lnTo>
                  <a:lnTo>
                    <a:pt x="206" y="165"/>
                  </a:lnTo>
                  <a:lnTo>
                    <a:pt x="206" y="167"/>
                  </a:lnTo>
                  <a:lnTo>
                    <a:pt x="206" y="166"/>
                  </a:lnTo>
                  <a:lnTo>
                    <a:pt x="206" y="166"/>
                  </a:lnTo>
                  <a:lnTo>
                    <a:pt x="206" y="166"/>
                  </a:lnTo>
                  <a:lnTo>
                    <a:pt x="206" y="165"/>
                  </a:lnTo>
                  <a:lnTo>
                    <a:pt x="206" y="167"/>
                  </a:lnTo>
                  <a:lnTo>
                    <a:pt x="206" y="165"/>
                  </a:lnTo>
                  <a:lnTo>
                    <a:pt x="206" y="166"/>
                  </a:lnTo>
                  <a:lnTo>
                    <a:pt x="207" y="167"/>
                  </a:lnTo>
                  <a:lnTo>
                    <a:pt x="207" y="168"/>
                  </a:lnTo>
                  <a:lnTo>
                    <a:pt x="207" y="167"/>
                  </a:lnTo>
                  <a:lnTo>
                    <a:pt x="207" y="167"/>
                  </a:lnTo>
                  <a:lnTo>
                    <a:pt x="207" y="165"/>
                  </a:lnTo>
                  <a:lnTo>
                    <a:pt x="207" y="167"/>
                  </a:lnTo>
                  <a:lnTo>
                    <a:pt x="207" y="167"/>
                  </a:lnTo>
                  <a:lnTo>
                    <a:pt x="207" y="167"/>
                  </a:lnTo>
                  <a:lnTo>
                    <a:pt x="207" y="166"/>
                  </a:lnTo>
                  <a:lnTo>
                    <a:pt x="207" y="167"/>
                  </a:lnTo>
                  <a:lnTo>
                    <a:pt x="207" y="167"/>
                  </a:lnTo>
                  <a:lnTo>
                    <a:pt x="208" y="168"/>
                  </a:lnTo>
                  <a:lnTo>
                    <a:pt x="208" y="167"/>
                  </a:lnTo>
                  <a:lnTo>
                    <a:pt x="208" y="168"/>
                  </a:lnTo>
                  <a:lnTo>
                    <a:pt x="208" y="167"/>
                  </a:lnTo>
                  <a:lnTo>
                    <a:pt x="208" y="168"/>
                  </a:lnTo>
                  <a:lnTo>
                    <a:pt x="208" y="167"/>
                  </a:lnTo>
                  <a:lnTo>
                    <a:pt x="208" y="167"/>
                  </a:lnTo>
                  <a:lnTo>
                    <a:pt x="208" y="167"/>
                  </a:lnTo>
                  <a:lnTo>
                    <a:pt x="208" y="167"/>
                  </a:lnTo>
                  <a:lnTo>
                    <a:pt x="208" y="167"/>
                  </a:lnTo>
                  <a:lnTo>
                    <a:pt x="209" y="167"/>
                  </a:lnTo>
                  <a:lnTo>
                    <a:pt x="209" y="167"/>
                  </a:lnTo>
                  <a:lnTo>
                    <a:pt x="209" y="165"/>
                  </a:lnTo>
                  <a:lnTo>
                    <a:pt x="209" y="165"/>
                  </a:lnTo>
                  <a:lnTo>
                    <a:pt x="209" y="165"/>
                  </a:lnTo>
                  <a:lnTo>
                    <a:pt x="209" y="165"/>
                  </a:lnTo>
                  <a:lnTo>
                    <a:pt x="209" y="165"/>
                  </a:lnTo>
                  <a:lnTo>
                    <a:pt x="209" y="165"/>
                  </a:lnTo>
                  <a:lnTo>
                    <a:pt x="209" y="165"/>
                  </a:lnTo>
                  <a:lnTo>
                    <a:pt x="209" y="165"/>
                  </a:lnTo>
                  <a:lnTo>
                    <a:pt x="209" y="165"/>
                  </a:lnTo>
                  <a:lnTo>
                    <a:pt x="210" y="165"/>
                  </a:lnTo>
                  <a:lnTo>
                    <a:pt x="210" y="165"/>
                  </a:lnTo>
                  <a:lnTo>
                    <a:pt x="210" y="166"/>
                  </a:lnTo>
                  <a:lnTo>
                    <a:pt x="210" y="167"/>
                  </a:lnTo>
                  <a:lnTo>
                    <a:pt x="210" y="165"/>
                  </a:lnTo>
                  <a:lnTo>
                    <a:pt x="210" y="165"/>
                  </a:lnTo>
                  <a:lnTo>
                    <a:pt x="210" y="165"/>
                  </a:lnTo>
                  <a:lnTo>
                    <a:pt x="210" y="167"/>
                  </a:lnTo>
                  <a:lnTo>
                    <a:pt x="210" y="167"/>
                  </a:lnTo>
                  <a:lnTo>
                    <a:pt x="210" y="165"/>
                  </a:lnTo>
                  <a:lnTo>
                    <a:pt x="211" y="165"/>
                  </a:lnTo>
                  <a:lnTo>
                    <a:pt x="211" y="165"/>
                  </a:lnTo>
                  <a:lnTo>
                    <a:pt x="211" y="165"/>
                  </a:lnTo>
                  <a:lnTo>
                    <a:pt x="211" y="167"/>
                  </a:lnTo>
                  <a:lnTo>
                    <a:pt x="211" y="165"/>
                  </a:lnTo>
                  <a:lnTo>
                    <a:pt x="211" y="165"/>
                  </a:lnTo>
                  <a:lnTo>
                    <a:pt x="211" y="165"/>
                  </a:lnTo>
                  <a:lnTo>
                    <a:pt x="211" y="165"/>
                  </a:lnTo>
                  <a:lnTo>
                    <a:pt x="211" y="165"/>
                  </a:lnTo>
                  <a:lnTo>
                    <a:pt x="211" y="165"/>
                  </a:lnTo>
                  <a:lnTo>
                    <a:pt x="211" y="165"/>
                  </a:lnTo>
                  <a:lnTo>
                    <a:pt x="212" y="165"/>
                  </a:lnTo>
                  <a:lnTo>
                    <a:pt x="212" y="166"/>
                  </a:lnTo>
                  <a:lnTo>
                    <a:pt x="212" y="166"/>
                  </a:lnTo>
                  <a:lnTo>
                    <a:pt x="212" y="167"/>
                  </a:lnTo>
                  <a:lnTo>
                    <a:pt x="212" y="167"/>
                  </a:lnTo>
                  <a:lnTo>
                    <a:pt x="212" y="165"/>
                  </a:lnTo>
                  <a:lnTo>
                    <a:pt x="212" y="168"/>
                  </a:lnTo>
                  <a:lnTo>
                    <a:pt x="212" y="167"/>
                  </a:lnTo>
                  <a:lnTo>
                    <a:pt x="212" y="166"/>
                  </a:lnTo>
                  <a:lnTo>
                    <a:pt x="212" y="167"/>
                  </a:lnTo>
                  <a:lnTo>
                    <a:pt x="212" y="168"/>
                  </a:lnTo>
                  <a:lnTo>
                    <a:pt x="213" y="166"/>
                  </a:lnTo>
                  <a:lnTo>
                    <a:pt x="213" y="167"/>
                  </a:lnTo>
                  <a:lnTo>
                    <a:pt x="213" y="168"/>
                  </a:lnTo>
                  <a:lnTo>
                    <a:pt x="213" y="166"/>
                  </a:lnTo>
                  <a:lnTo>
                    <a:pt x="213" y="168"/>
                  </a:lnTo>
                  <a:lnTo>
                    <a:pt x="213" y="168"/>
                  </a:lnTo>
                  <a:lnTo>
                    <a:pt x="213" y="167"/>
                  </a:lnTo>
                  <a:lnTo>
                    <a:pt x="214" y="168"/>
                  </a:lnTo>
                  <a:lnTo>
                    <a:pt x="214" y="166"/>
                  </a:lnTo>
                  <a:lnTo>
                    <a:pt x="214" y="168"/>
                  </a:lnTo>
                  <a:lnTo>
                    <a:pt x="214" y="168"/>
                  </a:lnTo>
                  <a:lnTo>
                    <a:pt x="214" y="168"/>
                  </a:lnTo>
                  <a:lnTo>
                    <a:pt x="214" y="168"/>
                  </a:lnTo>
                  <a:lnTo>
                    <a:pt x="214" y="167"/>
                  </a:lnTo>
                  <a:lnTo>
                    <a:pt x="214" y="168"/>
                  </a:lnTo>
                  <a:lnTo>
                    <a:pt x="214" y="168"/>
                  </a:lnTo>
                  <a:lnTo>
                    <a:pt x="214" y="167"/>
                  </a:lnTo>
                  <a:lnTo>
                    <a:pt x="215" y="168"/>
                  </a:lnTo>
                  <a:lnTo>
                    <a:pt x="215" y="168"/>
                  </a:lnTo>
                  <a:lnTo>
                    <a:pt x="215" y="167"/>
                  </a:lnTo>
                  <a:lnTo>
                    <a:pt x="215" y="168"/>
                  </a:lnTo>
                  <a:lnTo>
                    <a:pt x="215" y="167"/>
                  </a:lnTo>
                  <a:lnTo>
                    <a:pt x="215" y="167"/>
                  </a:lnTo>
                  <a:lnTo>
                    <a:pt x="215" y="167"/>
                  </a:lnTo>
                  <a:lnTo>
                    <a:pt x="215" y="165"/>
                  </a:lnTo>
                  <a:lnTo>
                    <a:pt x="215" y="167"/>
                  </a:lnTo>
                  <a:lnTo>
                    <a:pt x="215" y="166"/>
                  </a:lnTo>
                  <a:lnTo>
                    <a:pt x="215" y="167"/>
                  </a:lnTo>
                  <a:lnTo>
                    <a:pt x="216" y="168"/>
                  </a:lnTo>
                  <a:lnTo>
                    <a:pt x="216" y="168"/>
                  </a:lnTo>
                  <a:lnTo>
                    <a:pt x="216" y="167"/>
                  </a:lnTo>
                  <a:lnTo>
                    <a:pt x="216" y="167"/>
                  </a:lnTo>
                  <a:lnTo>
                    <a:pt x="216" y="167"/>
                  </a:lnTo>
                  <a:lnTo>
                    <a:pt x="216" y="167"/>
                  </a:lnTo>
                  <a:lnTo>
                    <a:pt x="216" y="166"/>
                  </a:lnTo>
                  <a:lnTo>
                    <a:pt x="216" y="166"/>
                  </a:lnTo>
                  <a:lnTo>
                    <a:pt x="216" y="168"/>
                  </a:lnTo>
                  <a:lnTo>
                    <a:pt x="216" y="167"/>
                  </a:lnTo>
                  <a:lnTo>
                    <a:pt x="217" y="165"/>
                  </a:lnTo>
                  <a:lnTo>
                    <a:pt x="217" y="166"/>
                  </a:lnTo>
                  <a:lnTo>
                    <a:pt x="217" y="166"/>
                  </a:lnTo>
                  <a:lnTo>
                    <a:pt x="217" y="165"/>
                  </a:lnTo>
                  <a:lnTo>
                    <a:pt x="217" y="166"/>
                  </a:lnTo>
                  <a:lnTo>
                    <a:pt x="217" y="166"/>
                  </a:lnTo>
                  <a:lnTo>
                    <a:pt x="217" y="166"/>
                  </a:lnTo>
                  <a:lnTo>
                    <a:pt x="217" y="166"/>
                  </a:lnTo>
                  <a:lnTo>
                    <a:pt x="217" y="167"/>
                  </a:lnTo>
                  <a:lnTo>
                    <a:pt x="217" y="166"/>
                  </a:lnTo>
                  <a:lnTo>
                    <a:pt x="217" y="166"/>
                  </a:lnTo>
                  <a:lnTo>
                    <a:pt x="218" y="166"/>
                  </a:lnTo>
                  <a:lnTo>
                    <a:pt x="218" y="166"/>
                  </a:lnTo>
                  <a:lnTo>
                    <a:pt x="218" y="165"/>
                  </a:lnTo>
                  <a:lnTo>
                    <a:pt x="218" y="167"/>
                  </a:lnTo>
                  <a:lnTo>
                    <a:pt x="218" y="167"/>
                  </a:lnTo>
                  <a:lnTo>
                    <a:pt x="218" y="167"/>
                  </a:lnTo>
                  <a:lnTo>
                    <a:pt x="218" y="167"/>
                  </a:lnTo>
                  <a:lnTo>
                    <a:pt x="218" y="166"/>
                  </a:lnTo>
                  <a:lnTo>
                    <a:pt x="218" y="167"/>
                  </a:lnTo>
                  <a:lnTo>
                    <a:pt x="218" y="167"/>
                  </a:lnTo>
                  <a:lnTo>
                    <a:pt x="219" y="166"/>
                  </a:lnTo>
                  <a:lnTo>
                    <a:pt x="219" y="168"/>
                  </a:lnTo>
                  <a:lnTo>
                    <a:pt x="219" y="166"/>
                  </a:lnTo>
                  <a:lnTo>
                    <a:pt x="219" y="166"/>
                  </a:lnTo>
                  <a:lnTo>
                    <a:pt x="219" y="167"/>
                  </a:lnTo>
                  <a:lnTo>
                    <a:pt x="219" y="166"/>
                  </a:lnTo>
                  <a:lnTo>
                    <a:pt x="219" y="168"/>
                  </a:lnTo>
                  <a:lnTo>
                    <a:pt x="219" y="166"/>
                  </a:lnTo>
                  <a:lnTo>
                    <a:pt x="219" y="167"/>
                  </a:lnTo>
                  <a:lnTo>
                    <a:pt x="219" y="167"/>
                  </a:lnTo>
                  <a:lnTo>
                    <a:pt x="219" y="166"/>
                  </a:lnTo>
                  <a:lnTo>
                    <a:pt x="220" y="167"/>
                  </a:lnTo>
                  <a:lnTo>
                    <a:pt x="220" y="167"/>
                  </a:lnTo>
                  <a:lnTo>
                    <a:pt x="220" y="167"/>
                  </a:lnTo>
                  <a:lnTo>
                    <a:pt x="220" y="168"/>
                  </a:lnTo>
                  <a:lnTo>
                    <a:pt x="220" y="167"/>
                  </a:lnTo>
                  <a:lnTo>
                    <a:pt x="220" y="167"/>
                  </a:lnTo>
                  <a:lnTo>
                    <a:pt x="220" y="167"/>
                  </a:lnTo>
                  <a:lnTo>
                    <a:pt x="220" y="167"/>
                  </a:lnTo>
                  <a:lnTo>
                    <a:pt x="220" y="167"/>
                  </a:lnTo>
                  <a:lnTo>
                    <a:pt x="220" y="167"/>
                  </a:lnTo>
                  <a:lnTo>
                    <a:pt x="221" y="167"/>
                  </a:lnTo>
                  <a:lnTo>
                    <a:pt x="221" y="168"/>
                  </a:lnTo>
                  <a:lnTo>
                    <a:pt x="221" y="168"/>
                  </a:lnTo>
                  <a:lnTo>
                    <a:pt x="221" y="168"/>
                  </a:lnTo>
                  <a:lnTo>
                    <a:pt x="221" y="168"/>
                  </a:lnTo>
                  <a:lnTo>
                    <a:pt x="221" y="168"/>
                  </a:lnTo>
                  <a:lnTo>
                    <a:pt x="221" y="168"/>
                  </a:lnTo>
                  <a:lnTo>
                    <a:pt x="221" y="168"/>
                  </a:lnTo>
                  <a:lnTo>
                    <a:pt x="221" y="168"/>
                  </a:lnTo>
                  <a:lnTo>
                    <a:pt x="221" y="168"/>
                  </a:lnTo>
                  <a:lnTo>
                    <a:pt x="221" y="168"/>
                  </a:lnTo>
                  <a:lnTo>
                    <a:pt x="222" y="168"/>
                  </a:lnTo>
                  <a:lnTo>
                    <a:pt x="222" y="168"/>
                  </a:lnTo>
                  <a:lnTo>
                    <a:pt x="222" y="168"/>
                  </a:lnTo>
                  <a:lnTo>
                    <a:pt x="222" y="168"/>
                  </a:lnTo>
                  <a:lnTo>
                    <a:pt x="222" y="169"/>
                  </a:lnTo>
                  <a:lnTo>
                    <a:pt x="222" y="168"/>
                  </a:lnTo>
                  <a:lnTo>
                    <a:pt x="222" y="169"/>
                  </a:lnTo>
                  <a:lnTo>
                    <a:pt x="222" y="168"/>
                  </a:lnTo>
                  <a:lnTo>
                    <a:pt x="222" y="168"/>
                  </a:lnTo>
                  <a:lnTo>
                    <a:pt x="222" y="168"/>
                  </a:lnTo>
                  <a:lnTo>
                    <a:pt x="223" y="168"/>
                  </a:lnTo>
                  <a:lnTo>
                    <a:pt x="223" y="168"/>
                  </a:lnTo>
                  <a:lnTo>
                    <a:pt x="223" y="168"/>
                  </a:lnTo>
                  <a:lnTo>
                    <a:pt x="223" y="168"/>
                  </a:lnTo>
                  <a:lnTo>
                    <a:pt x="223" y="168"/>
                  </a:lnTo>
                  <a:lnTo>
                    <a:pt x="223" y="167"/>
                  </a:lnTo>
                  <a:lnTo>
                    <a:pt x="223" y="167"/>
                  </a:lnTo>
                  <a:lnTo>
                    <a:pt x="223" y="168"/>
                  </a:lnTo>
                  <a:lnTo>
                    <a:pt x="223" y="168"/>
                  </a:lnTo>
                  <a:lnTo>
                    <a:pt x="223" y="169"/>
                  </a:lnTo>
                  <a:lnTo>
                    <a:pt x="223" y="168"/>
                  </a:lnTo>
                  <a:lnTo>
                    <a:pt x="224" y="168"/>
                  </a:lnTo>
                  <a:lnTo>
                    <a:pt x="224" y="169"/>
                  </a:lnTo>
                  <a:lnTo>
                    <a:pt x="224" y="167"/>
                  </a:lnTo>
                  <a:lnTo>
                    <a:pt x="224" y="168"/>
                  </a:lnTo>
                  <a:lnTo>
                    <a:pt x="224" y="168"/>
                  </a:lnTo>
                  <a:lnTo>
                    <a:pt x="224" y="168"/>
                  </a:lnTo>
                  <a:lnTo>
                    <a:pt x="224" y="169"/>
                  </a:lnTo>
                  <a:lnTo>
                    <a:pt x="224" y="168"/>
                  </a:lnTo>
                  <a:lnTo>
                    <a:pt x="224" y="169"/>
                  </a:lnTo>
                  <a:lnTo>
                    <a:pt x="224" y="169"/>
                  </a:lnTo>
                  <a:lnTo>
                    <a:pt x="225" y="169"/>
                  </a:lnTo>
                  <a:lnTo>
                    <a:pt x="225" y="169"/>
                  </a:lnTo>
                  <a:lnTo>
                    <a:pt x="225" y="169"/>
                  </a:lnTo>
                  <a:lnTo>
                    <a:pt x="225" y="169"/>
                  </a:lnTo>
                  <a:lnTo>
                    <a:pt x="225" y="169"/>
                  </a:lnTo>
                  <a:lnTo>
                    <a:pt x="225" y="169"/>
                  </a:lnTo>
                  <a:lnTo>
                    <a:pt x="225" y="169"/>
                  </a:lnTo>
                  <a:lnTo>
                    <a:pt x="225" y="169"/>
                  </a:lnTo>
                  <a:lnTo>
                    <a:pt x="225" y="170"/>
                  </a:lnTo>
                  <a:lnTo>
                    <a:pt x="225" y="169"/>
                  </a:lnTo>
                  <a:lnTo>
                    <a:pt x="225" y="169"/>
                  </a:lnTo>
                  <a:lnTo>
                    <a:pt x="226" y="170"/>
                  </a:lnTo>
                  <a:lnTo>
                    <a:pt x="226" y="169"/>
                  </a:lnTo>
                  <a:lnTo>
                    <a:pt x="226" y="170"/>
                  </a:lnTo>
                  <a:lnTo>
                    <a:pt x="226" y="169"/>
                  </a:lnTo>
                  <a:lnTo>
                    <a:pt x="226" y="169"/>
                  </a:lnTo>
                  <a:lnTo>
                    <a:pt x="226" y="169"/>
                  </a:lnTo>
                  <a:lnTo>
                    <a:pt x="226" y="169"/>
                  </a:lnTo>
                  <a:lnTo>
                    <a:pt x="226" y="169"/>
                  </a:lnTo>
                  <a:lnTo>
                    <a:pt x="226" y="169"/>
                  </a:lnTo>
                  <a:lnTo>
                    <a:pt x="226" y="169"/>
                  </a:lnTo>
                  <a:lnTo>
                    <a:pt x="227" y="169"/>
                  </a:lnTo>
                  <a:lnTo>
                    <a:pt x="227" y="169"/>
                  </a:lnTo>
                  <a:lnTo>
                    <a:pt x="227" y="169"/>
                  </a:lnTo>
                  <a:lnTo>
                    <a:pt x="227" y="169"/>
                  </a:lnTo>
                  <a:lnTo>
                    <a:pt x="227" y="169"/>
                  </a:lnTo>
                  <a:lnTo>
                    <a:pt x="227" y="169"/>
                  </a:lnTo>
                  <a:lnTo>
                    <a:pt x="227" y="169"/>
                  </a:lnTo>
                  <a:lnTo>
                    <a:pt x="227" y="169"/>
                  </a:lnTo>
                  <a:lnTo>
                    <a:pt x="227" y="170"/>
                  </a:lnTo>
                  <a:lnTo>
                    <a:pt x="227" y="169"/>
                  </a:lnTo>
                  <a:lnTo>
                    <a:pt x="228" y="169"/>
                  </a:lnTo>
                  <a:lnTo>
                    <a:pt x="228" y="169"/>
                  </a:lnTo>
                  <a:lnTo>
                    <a:pt x="228" y="169"/>
                  </a:lnTo>
                  <a:lnTo>
                    <a:pt x="228" y="169"/>
                  </a:lnTo>
                  <a:lnTo>
                    <a:pt x="228" y="169"/>
                  </a:lnTo>
                  <a:lnTo>
                    <a:pt x="228" y="169"/>
                  </a:lnTo>
                  <a:lnTo>
                    <a:pt x="228" y="170"/>
                  </a:lnTo>
                  <a:lnTo>
                    <a:pt x="228" y="170"/>
                  </a:lnTo>
                  <a:lnTo>
                    <a:pt x="228" y="169"/>
                  </a:lnTo>
                  <a:lnTo>
                    <a:pt x="228" y="169"/>
                  </a:lnTo>
                  <a:lnTo>
                    <a:pt x="228" y="170"/>
                  </a:lnTo>
                  <a:lnTo>
                    <a:pt x="229" y="169"/>
                  </a:lnTo>
                  <a:lnTo>
                    <a:pt x="229" y="169"/>
                  </a:lnTo>
                  <a:lnTo>
                    <a:pt x="229" y="169"/>
                  </a:lnTo>
                  <a:lnTo>
                    <a:pt x="229" y="169"/>
                  </a:lnTo>
                  <a:lnTo>
                    <a:pt x="229" y="170"/>
                  </a:lnTo>
                  <a:lnTo>
                    <a:pt x="229" y="170"/>
                  </a:lnTo>
                  <a:lnTo>
                    <a:pt x="229" y="170"/>
                  </a:lnTo>
                  <a:lnTo>
                    <a:pt x="229" y="170"/>
                  </a:lnTo>
                  <a:lnTo>
                    <a:pt x="229" y="170"/>
                  </a:lnTo>
                  <a:lnTo>
                    <a:pt x="229" y="170"/>
                  </a:lnTo>
                  <a:lnTo>
                    <a:pt x="230" y="170"/>
                  </a:lnTo>
                  <a:lnTo>
                    <a:pt x="230" y="169"/>
                  </a:lnTo>
                  <a:lnTo>
                    <a:pt x="230" y="170"/>
                  </a:lnTo>
                  <a:lnTo>
                    <a:pt x="230" y="169"/>
                  </a:lnTo>
                  <a:lnTo>
                    <a:pt x="230" y="169"/>
                  </a:lnTo>
                  <a:lnTo>
                    <a:pt x="230" y="170"/>
                  </a:lnTo>
                  <a:lnTo>
                    <a:pt x="230" y="169"/>
                  </a:lnTo>
                  <a:lnTo>
                    <a:pt x="230" y="169"/>
                  </a:lnTo>
                  <a:lnTo>
                    <a:pt x="230" y="169"/>
                  </a:lnTo>
                  <a:lnTo>
                    <a:pt x="230" y="171"/>
                  </a:lnTo>
                  <a:lnTo>
                    <a:pt x="230" y="169"/>
                  </a:lnTo>
                  <a:lnTo>
                    <a:pt x="231" y="169"/>
                  </a:lnTo>
                  <a:lnTo>
                    <a:pt x="231" y="169"/>
                  </a:lnTo>
                  <a:lnTo>
                    <a:pt x="231" y="169"/>
                  </a:lnTo>
                  <a:lnTo>
                    <a:pt x="231" y="169"/>
                  </a:lnTo>
                  <a:lnTo>
                    <a:pt x="231" y="170"/>
                  </a:lnTo>
                  <a:lnTo>
                    <a:pt x="231" y="169"/>
                  </a:lnTo>
                  <a:lnTo>
                    <a:pt x="231" y="169"/>
                  </a:lnTo>
                  <a:lnTo>
                    <a:pt x="231" y="169"/>
                  </a:lnTo>
                  <a:lnTo>
                    <a:pt x="231" y="169"/>
                  </a:lnTo>
                  <a:lnTo>
                    <a:pt x="231" y="170"/>
                  </a:lnTo>
                  <a:lnTo>
                    <a:pt x="232" y="170"/>
                  </a:lnTo>
                  <a:lnTo>
                    <a:pt x="232" y="170"/>
                  </a:lnTo>
                  <a:lnTo>
                    <a:pt x="232" y="171"/>
                  </a:lnTo>
                  <a:lnTo>
                    <a:pt x="232" y="170"/>
                  </a:lnTo>
                  <a:lnTo>
                    <a:pt x="232" y="170"/>
                  </a:lnTo>
                  <a:lnTo>
                    <a:pt x="232" y="169"/>
                  </a:lnTo>
                  <a:lnTo>
                    <a:pt x="232" y="169"/>
                  </a:lnTo>
                  <a:lnTo>
                    <a:pt x="232" y="169"/>
                  </a:lnTo>
                  <a:lnTo>
                    <a:pt x="232" y="168"/>
                  </a:lnTo>
                  <a:lnTo>
                    <a:pt x="233" y="169"/>
                  </a:lnTo>
                  <a:lnTo>
                    <a:pt x="233" y="169"/>
                  </a:lnTo>
                  <a:lnTo>
                    <a:pt x="233" y="169"/>
                  </a:lnTo>
                  <a:lnTo>
                    <a:pt x="233" y="169"/>
                  </a:lnTo>
                  <a:lnTo>
                    <a:pt x="233" y="169"/>
                  </a:lnTo>
                  <a:lnTo>
                    <a:pt x="233" y="169"/>
                  </a:lnTo>
                  <a:lnTo>
                    <a:pt x="233" y="169"/>
                  </a:lnTo>
                  <a:lnTo>
                    <a:pt x="233" y="169"/>
                  </a:lnTo>
                  <a:lnTo>
                    <a:pt x="233" y="169"/>
                  </a:lnTo>
                  <a:lnTo>
                    <a:pt x="233" y="170"/>
                  </a:lnTo>
                  <a:lnTo>
                    <a:pt x="233" y="169"/>
                  </a:lnTo>
                  <a:lnTo>
                    <a:pt x="234" y="169"/>
                  </a:lnTo>
                  <a:lnTo>
                    <a:pt x="234" y="171"/>
                  </a:lnTo>
                  <a:lnTo>
                    <a:pt x="234" y="169"/>
                  </a:lnTo>
                  <a:lnTo>
                    <a:pt x="234" y="169"/>
                  </a:lnTo>
                  <a:lnTo>
                    <a:pt x="234" y="169"/>
                  </a:lnTo>
                  <a:lnTo>
                    <a:pt x="234" y="170"/>
                  </a:lnTo>
                  <a:lnTo>
                    <a:pt x="234" y="170"/>
                  </a:lnTo>
                  <a:lnTo>
                    <a:pt x="234" y="170"/>
                  </a:lnTo>
                  <a:lnTo>
                    <a:pt x="234" y="170"/>
                  </a:lnTo>
                  <a:lnTo>
                    <a:pt x="234" y="170"/>
                  </a:lnTo>
                  <a:lnTo>
                    <a:pt x="235" y="169"/>
                  </a:lnTo>
                  <a:lnTo>
                    <a:pt x="235" y="170"/>
                  </a:lnTo>
                  <a:lnTo>
                    <a:pt x="235" y="169"/>
                  </a:lnTo>
                  <a:lnTo>
                    <a:pt x="235" y="169"/>
                  </a:lnTo>
                  <a:lnTo>
                    <a:pt x="235" y="169"/>
                  </a:lnTo>
                  <a:lnTo>
                    <a:pt x="235" y="168"/>
                  </a:lnTo>
                  <a:lnTo>
                    <a:pt x="235" y="170"/>
                  </a:lnTo>
                  <a:lnTo>
                    <a:pt x="235" y="169"/>
                  </a:lnTo>
                  <a:lnTo>
                    <a:pt x="235" y="169"/>
                  </a:lnTo>
                  <a:lnTo>
                    <a:pt x="235" y="170"/>
                  </a:lnTo>
                  <a:lnTo>
                    <a:pt x="235" y="169"/>
                  </a:lnTo>
                  <a:lnTo>
                    <a:pt x="236" y="169"/>
                  </a:lnTo>
                  <a:lnTo>
                    <a:pt x="236" y="169"/>
                  </a:lnTo>
                  <a:lnTo>
                    <a:pt x="236" y="169"/>
                  </a:lnTo>
                  <a:lnTo>
                    <a:pt x="236" y="169"/>
                  </a:lnTo>
                  <a:lnTo>
                    <a:pt x="236" y="169"/>
                  </a:lnTo>
                  <a:lnTo>
                    <a:pt x="236" y="168"/>
                  </a:lnTo>
                  <a:lnTo>
                    <a:pt x="236" y="169"/>
                  </a:lnTo>
                  <a:lnTo>
                    <a:pt x="236" y="169"/>
                  </a:lnTo>
                  <a:lnTo>
                    <a:pt x="236" y="169"/>
                  </a:lnTo>
                  <a:lnTo>
                    <a:pt x="236" y="169"/>
                  </a:lnTo>
                  <a:lnTo>
                    <a:pt x="237" y="169"/>
                  </a:lnTo>
                  <a:lnTo>
                    <a:pt x="237" y="169"/>
                  </a:lnTo>
                  <a:lnTo>
                    <a:pt x="237" y="169"/>
                  </a:lnTo>
                  <a:lnTo>
                    <a:pt x="237" y="168"/>
                  </a:lnTo>
                  <a:lnTo>
                    <a:pt x="237" y="169"/>
                  </a:lnTo>
                  <a:lnTo>
                    <a:pt x="237" y="169"/>
                  </a:lnTo>
                  <a:lnTo>
                    <a:pt x="237" y="169"/>
                  </a:lnTo>
                  <a:lnTo>
                    <a:pt x="237" y="169"/>
                  </a:lnTo>
                  <a:lnTo>
                    <a:pt x="237" y="169"/>
                  </a:lnTo>
                  <a:lnTo>
                    <a:pt x="237" y="169"/>
                  </a:lnTo>
                  <a:lnTo>
                    <a:pt x="237" y="169"/>
                  </a:lnTo>
                  <a:lnTo>
                    <a:pt x="238" y="169"/>
                  </a:lnTo>
                  <a:lnTo>
                    <a:pt x="238" y="169"/>
                  </a:lnTo>
                  <a:lnTo>
                    <a:pt x="238" y="170"/>
                  </a:lnTo>
                  <a:lnTo>
                    <a:pt x="238" y="170"/>
                  </a:lnTo>
                  <a:lnTo>
                    <a:pt x="238" y="169"/>
                  </a:lnTo>
                  <a:lnTo>
                    <a:pt x="238" y="170"/>
                  </a:lnTo>
                  <a:lnTo>
                    <a:pt x="238" y="170"/>
                  </a:lnTo>
                  <a:lnTo>
                    <a:pt x="238" y="171"/>
                  </a:lnTo>
                  <a:lnTo>
                    <a:pt x="238" y="170"/>
                  </a:lnTo>
                  <a:lnTo>
                    <a:pt x="238" y="171"/>
                  </a:lnTo>
                  <a:lnTo>
                    <a:pt x="238" y="170"/>
                  </a:lnTo>
                  <a:lnTo>
                    <a:pt x="239" y="170"/>
                  </a:lnTo>
                  <a:lnTo>
                    <a:pt x="239" y="169"/>
                  </a:lnTo>
                  <a:lnTo>
                    <a:pt x="239" y="169"/>
                  </a:lnTo>
                  <a:lnTo>
                    <a:pt x="239" y="169"/>
                  </a:lnTo>
                  <a:lnTo>
                    <a:pt x="239" y="169"/>
                  </a:lnTo>
                  <a:lnTo>
                    <a:pt x="239" y="169"/>
                  </a:lnTo>
                  <a:lnTo>
                    <a:pt x="239" y="169"/>
                  </a:lnTo>
                  <a:lnTo>
                    <a:pt x="239" y="169"/>
                  </a:lnTo>
                  <a:lnTo>
                    <a:pt x="239" y="169"/>
                  </a:lnTo>
                  <a:lnTo>
                    <a:pt x="239" y="169"/>
                  </a:lnTo>
                  <a:lnTo>
                    <a:pt x="240" y="170"/>
                  </a:lnTo>
                  <a:lnTo>
                    <a:pt x="240" y="170"/>
                  </a:lnTo>
                  <a:lnTo>
                    <a:pt x="240" y="170"/>
                  </a:lnTo>
                  <a:lnTo>
                    <a:pt x="240" y="169"/>
                  </a:lnTo>
                  <a:lnTo>
                    <a:pt x="240" y="169"/>
                  </a:lnTo>
                  <a:lnTo>
                    <a:pt x="240" y="170"/>
                  </a:lnTo>
                  <a:lnTo>
                    <a:pt x="240" y="171"/>
                  </a:lnTo>
                  <a:lnTo>
                    <a:pt x="240" y="169"/>
                  </a:lnTo>
                  <a:lnTo>
                    <a:pt x="240" y="170"/>
                  </a:lnTo>
                  <a:lnTo>
                    <a:pt x="240" y="169"/>
                  </a:lnTo>
                  <a:lnTo>
                    <a:pt x="240" y="170"/>
                  </a:lnTo>
                  <a:lnTo>
                    <a:pt x="241" y="170"/>
                  </a:lnTo>
                  <a:lnTo>
                    <a:pt x="241" y="170"/>
                  </a:lnTo>
                  <a:lnTo>
                    <a:pt x="241" y="170"/>
                  </a:lnTo>
                  <a:lnTo>
                    <a:pt x="241" y="170"/>
                  </a:lnTo>
                  <a:lnTo>
                    <a:pt x="241" y="170"/>
                  </a:lnTo>
                  <a:lnTo>
                    <a:pt x="241" y="170"/>
                  </a:lnTo>
                  <a:lnTo>
                    <a:pt x="241" y="170"/>
                  </a:lnTo>
                  <a:lnTo>
                    <a:pt x="241" y="170"/>
                  </a:lnTo>
                  <a:lnTo>
                    <a:pt x="241" y="170"/>
                  </a:lnTo>
                  <a:lnTo>
                    <a:pt x="241" y="172"/>
                  </a:lnTo>
                  <a:lnTo>
                    <a:pt x="242" y="170"/>
                  </a:lnTo>
                  <a:lnTo>
                    <a:pt x="242" y="172"/>
                  </a:lnTo>
                  <a:lnTo>
                    <a:pt x="242" y="171"/>
                  </a:lnTo>
                  <a:lnTo>
                    <a:pt x="242" y="171"/>
                  </a:lnTo>
                  <a:lnTo>
                    <a:pt x="242" y="170"/>
                  </a:lnTo>
                  <a:lnTo>
                    <a:pt x="242" y="171"/>
                  </a:lnTo>
                  <a:lnTo>
                    <a:pt x="242" y="171"/>
                  </a:lnTo>
                  <a:lnTo>
                    <a:pt x="242" y="171"/>
                  </a:lnTo>
                  <a:lnTo>
                    <a:pt x="242" y="171"/>
                  </a:lnTo>
                  <a:lnTo>
                    <a:pt x="242" y="171"/>
                  </a:lnTo>
                  <a:lnTo>
                    <a:pt x="242" y="171"/>
                  </a:lnTo>
                  <a:lnTo>
                    <a:pt x="243" y="171"/>
                  </a:lnTo>
                  <a:lnTo>
                    <a:pt x="243" y="171"/>
                  </a:lnTo>
                  <a:lnTo>
                    <a:pt x="243" y="170"/>
                  </a:lnTo>
                  <a:lnTo>
                    <a:pt x="243" y="171"/>
                  </a:lnTo>
                  <a:lnTo>
                    <a:pt x="243" y="170"/>
                  </a:lnTo>
                  <a:lnTo>
                    <a:pt x="243" y="171"/>
                  </a:lnTo>
                  <a:lnTo>
                    <a:pt x="243" y="171"/>
                  </a:lnTo>
                  <a:lnTo>
                    <a:pt x="243" y="170"/>
                  </a:lnTo>
                  <a:lnTo>
                    <a:pt x="243" y="170"/>
                  </a:lnTo>
                  <a:lnTo>
                    <a:pt x="243" y="171"/>
                  </a:lnTo>
                  <a:lnTo>
                    <a:pt x="244" y="171"/>
                  </a:lnTo>
                  <a:lnTo>
                    <a:pt x="244" y="171"/>
                  </a:lnTo>
                  <a:lnTo>
                    <a:pt x="244" y="171"/>
                  </a:lnTo>
                  <a:lnTo>
                    <a:pt x="244" y="172"/>
                  </a:lnTo>
                  <a:lnTo>
                    <a:pt x="244" y="172"/>
                  </a:lnTo>
                  <a:lnTo>
                    <a:pt x="244" y="171"/>
                  </a:lnTo>
                  <a:lnTo>
                    <a:pt x="244" y="170"/>
                  </a:lnTo>
                  <a:lnTo>
                    <a:pt x="244" y="170"/>
                  </a:lnTo>
                  <a:lnTo>
                    <a:pt x="244" y="171"/>
                  </a:lnTo>
                  <a:lnTo>
                    <a:pt x="244" y="171"/>
                  </a:lnTo>
                  <a:lnTo>
                    <a:pt x="244" y="172"/>
                  </a:lnTo>
                  <a:lnTo>
                    <a:pt x="245" y="172"/>
                  </a:lnTo>
                  <a:lnTo>
                    <a:pt x="245" y="172"/>
                  </a:lnTo>
                  <a:lnTo>
                    <a:pt x="245" y="172"/>
                  </a:lnTo>
                  <a:lnTo>
                    <a:pt x="245" y="172"/>
                  </a:lnTo>
                  <a:lnTo>
                    <a:pt x="245" y="172"/>
                  </a:lnTo>
                  <a:lnTo>
                    <a:pt x="245" y="171"/>
                  </a:lnTo>
                  <a:lnTo>
                    <a:pt x="245" y="171"/>
                  </a:lnTo>
                  <a:lnTo>
                    <a:pt x="245" y="171"/>
                  </a:lnTo>
                  <a:lnTo>
                    <a:pt x="245" y="170"/>
                  </a:lnTo>
                  <a:lnTo>
                    <a:pt x="245" y="172"/>
                  </a:lnTo>
                  <a:lnTo>
                    <a:pt x="246" y="170"/>
                  </a:lnTo>
                  <a:lnTo>
                    <a:pt x="246" y="172"/>
                  </a:lnTo>
                  <a:lnTo>
                    <a:pt x="246" y="172"/>
                  </a:lnTo>
                  <a:lnTo>
                    <a:pt x="246" y="172"/>
                  </a:lnTo>
                  <a:lnTo>
                    <a:pt x="246" y="172"/>
                  </a:lnTo>
                  <a:lnTo>
                    <a:pt x="246" y="172"/>
                  </a:lnTo>
                  <a:lnTo>
                    <a:pt x="246" y="172"/>
                  </a:lnTo>
                  <a:lnTo>
                    <a:pt x="246" y="172"/>
                  </a:lnTo>
                  <a:lnTo>
                    <a:pt x="246" y="172"/>
                  </a:lnTo>
                  <a:lnTo>
                    <a:pt x="246" y="172"/>
                  </a:lnTo>
                  <a:lnTo>
                    <a:pt x="246" y="171"/>
                  </a:lnTo>
                  <a:lnTo>
                    <a:pt x="247" y="172"/>
                  </a:lnTo>
                  <a:lnTo>
                    <a:pt x="247" y="171"/>
                  </a:lnTo>
                  <a:lnTo>
                    <a:pt x="247" y="172"/>
                  </a:lnTo>
                  <a:lnTo>
                    <a:pt x="247" y="172"/>
                  </a:lnTo>
                  <a:lnTo>
                    <a:pt x="247" y="172"/>
                  </a:lnTo>
                  <a:lnTo>
                    <a:pt x="247" y="172"/>
                  </a:lnTo>
                  <a:lnTo>
                    <a:pt x="247" y="172"/>
                  </a:lnTo>
                  <a:lnTo>
                    <a:pt x="247" y="172"/>
                  </a:lnTo>
                  <a:lnTo>
                    <a:pt x="247" y="173"/>
                  </a:lnTo>
                  <a:lnTo>
                    <a:pt x="247" y="172"/>
                  </a:lnTo>
                  <a:lnTo>
                    <a:pt x="248" y="172"/>
                  </a:lnTo>
                  <a:lnTo>
                    <a:pt x="248" y="170"/>
                  </a:lnTo>
                  <a:lnTo>
                    <a:pt x="248" y="172"/>
                  </a:lnTo>
                  <a:lnTo>
                    <a:pt x="248" y="172"/>
                  </a:lnTo>
                  <a:lnTo>
                    <a:pt x="248" y="172"/>
                  </a:lnTo>
                  <a:lnTo>
                    <a:pt x="248" y="172"/>
                  </a:lnTo>
                  <a:lnTo>
                    <a:pt x="248" y="172"/>
                  </a:lnTo>
                  <a:lnTo>
                    <a:pt x="248" y="172"/>
                  </a:lnTo>
                  <a:lnTo>
                    <a:pt x="248" y="172"/>
                  </a:lnTo>
                  <a:lnTo>
                    <a:pt x="248" y="172"/>
                  </a:lnTo>
                  <a:lnTo>
                    <a:pt x="248" y="171"/>
                  </a:lnTo>
                  <a:lnTo>
                    <a:pt x="249" y="171"/>
                  </a:lnTo>
                  <a:lnTo>
                    <a:pt x="249" y="171"/>
                  </a:lnTo>
                  <a:lnTo>
                    <a:pt x="249" y="172"/>
                  </a:lnTo>
                  <a:lnTo>
                    <a:pt x="249" y="173"/>
                  </a:lnTo>
                  <a:lnTo>
                    <a:pt x="249" y="172"/>
                  </a:lnTo>
                  <a:lnTo>
                    <a:pt x="249" y="172"/>
                  </a:lnTo>
                  <a:lnTo>
                    <a:pt x="249" y="172"/>
                  </a:lnTo>
                  <a:lnTo>
                    <a:pt x="249" y="172"/>
                  </a:lnTo>
                  <a:lnTo>
                    <a:pt x="249" y="172"/>
                  </a:lnTo>
                  <a:lnTo>
                    <a:pt x="249" y="172"/>
                  </a:lnTo>
                  <a:lnTo>
                    <a:pt x="250" y="171"/>
                  </a:lnTo>
                  <a:lnTo>
                    <a:pt x="250" y="171"/>
                  </a:lnTo>
                  <a:lnTo>
                    <a:pt x="250" y="172"/>
                  </a:lnTo>
                  <a:lnTo>
                    <a:pt x="250" y="171"/>
                  </a:lnTo>
                  <a:lnTo>
                    <a:pt x="250" y="172"/>
                  </a:lnTo>
                  <a:lnTo>
                    <a:pt x="250" y="172"/>
                  </a:lnTo>
                  <a:lnTo>
                    <a:pt x="250" y="172"/>
                  </a:lnTo>
                  <a:lnTo>
                    <a:pt x="250" y="172"/>
                  </a:lnTo>
                  <a:lnTo>
                    <a:pt x="250" y="172"/>
                  </a:lnTo>
                  <a:lnTo>
                    <a:pt x="250" y="173"/>
                  </a:lnTo>
                  <a:lnTo>
                    <a:pt x="250" y="172"/>
                  </a:lnTo>
                  <a:lnTo>
                    <a:pt x="251" y="172"/>
                  </a:lnTo>
                  <a:lnTo>
                    <a:pt x="251" y="173"/>
                  </a:lnTo>
                  <a:lnTo>
                    <a:pt x="251" y="172"/>
                  </a:lnTo>
                  <a:lnTo>
                    <a:pt x="251" y="172"/>
                  </a:lnTo>
                  <a:lnTo>
                    <a:pt x="251" y="172"/>
                  </a:lnTo>
                  <a:lnTo>
                    <a:pt x="251" y="172"/>
                  </a:lnTo>
                  <a:lnTo>
                    <a:pt x="251" y="172"/>
                  </a:lnTo>
                  <a:lnTo>
                    <a:pt x="251" y="173"/>
                  </a:lnTo>
                  <a:lnTo>
                    <a:pt x="251" y="172"/>
                  </a:lnTo>
                  <a:lnTo>
                    <a:pt x="251" y="172"/>
                  </a:lnTo>
                  <a:lnTo>
                    <a:pt x="251" y="172"/>
                  </a:lnTo>
                  <a:lnTo>
                    <a:pt x="252" y="172"/>
                  </a:lnTo>
                  <a:lnTo>
                    <a:pt x="252" y="172"/>
                  </a:lnTo>
                  <a:lnTo>
                    <a:pt x="252" y="172"/>
                  </a:lnTo>
                  <a:lnTo>
                    <a:pt x="252" y="172"/>
                  </a:lnTo>
                  <a:lnTo>
                    <a:pt x="252" y="172"/>
                  </a:lnTo>
                  <a:lnTo>
                    <a:pt x="252" y="172"/>
                  </a:lnTo>
                  <a:lnTo>
                    <a:pt x="252" y="172"/>
                  </a:lnTo>
                  <a:lnTo>
                    <a:pt x="252" y="170"/>
                  </a:lnTo>
                  <a:lnTo>
                    <a:pt x="252" y="171"/>
                  </a:lnTo>
                  <a:lnTo>
                    <a:pt x="252" y="171"/>
                  </a:lnTo>
                  <a:lnTo>
                    <a:pt x="253" y="171"/>
                  </a:lnTo>
                  <a:lnTo>
                    <a:pt x="253" y="170"/>
                  </a:lnTo>
                  <a:lnTo>
                    <a:pt x="253" y="172"/>
                  </a:lnTo>
                  <a:lnTo>
                    <a:pt x="253" y="170"/>
                  </a:lnTo>
                  <a:lnTo>
                    <a:pt x="253" y="170"/>
                  </a:lnTo>
                  <a:lnTo>
                    <a:pt x="253" y="171"/>
                  </a:lnTo>
                  <a:lnTo>
                    <a:pt x="253" y="170"/>
                  </a:lnTo>
                  <a:lnTo>
                    <a:pt x="253" y="170"/>
                  </a:lnTo>
                  <a:lnTo>
                    <a:pt x="253" y="170"/>
                  </a:lnTo>
                  <a:lnTo>
                    <a:pt x="253" y="170"/>
                  </a:lnTo>
                  <a:lnTo>
                    <a:pt x="253" y="170"/>
                  </a:lnTo>
                  <a:lnTo>
                    <a:pt x="254" y="170"/>
                  </a:lnTo>
                  <a:lnTo>
                    <a:pt x="254" y="171"/>
                  </a:lnTo>
                  <a:lnTo>
                    <a:pt x="254" y="169"/>
                  </a:lnTo>
                  <a:lnTo>
                    <a:pt x="254" y="169"/>
                  </a:lnTo>
                  <a:lnTo>
                    <a:pt x="254" y="170"/>
                  </a:lnTo>
                  <a:lnTo>
                    <a:pt x="254" y="170"/>
                  </a:lnTo>
                  <a:lnTo>
                    <a:pt x="254" y="170"/>
                  </a:lnTo>
                  <a:lnTo>
                    <a:pt x="254" y="169"/>
                  </a:lnTo>
                  <a:lnTo>
                    <a:pt x="254" y="170"/>
                  </a:lnTo>
                  <a:lnTo>
                    <a:pt x="254" y="170"/>
                  </a:lnTo>
                  <a:lnTo>
                    <a:pt x="255" y="170"/>
                  </a:lnTo>
                  <a:lnTo>
                    <a:pt x="255" y="170"/>
                  </a:lnTo>
                  <a:lnTo>
                    <a:pt x="255" y="171"/>
                  </a:lnTo>
                  <a:lnTo>
                    <a:pt x="255" y="170"/>
                  </a:lnTo>
                  <a:lnTo>
                    <a:pt x="255" y="171"/>
                  </a:lnTo>
                  <a:lnTo>
                    <a:pt x="255" y="171"/>
                  </a:lnTo>
                  <a:lnTo>
                    <a:pt x="255" y="171"/>
                  </a:lnTo>
                  <a:lnTo>
                    <a:pt x="255" y="172"/>
                  </a:lnTo>
                  <a:lnTo>
                    <a:pt x="255" y="172"/>
                  </a:lnTo>
                  <a:lnTo>
                    <a:pt x="255" y="172"/>
                  </a:lnTo>
                  <a:lnTo>
                    <a:pt x="255" y="170"/>
                  </a:lnTo>
                  <a:lnTo>
                    <a:pt x="256" y="172"/>
                  </a:lnTo>
                  <a:lnTo>
                    <a:pt x="256" y="171"/>
                  </a:lnTo>
                  <a:lnTo>
                    <a:pt x="256" y="172"/>
                  </a:lnTo>
                  <a:lnTo>
                    <a:pt x="256" y="170"/>
                  </a:lnTo>
                  <a:lnTo>
                    <a:pt x="256" y="170"/>
                  </a:lnTo>
                  <a:lnTo>
                    <a:pt x="256" y="171"/>
                  </a:lnTo>
                  <a:lnTo>
                    <a:pt x="256" y="170"/>
                  </a:lnTo>
                  <a:lnTo>
                    <a:pt x="256" y="172"/>
                  </a:lnTo>
                  <a:lnTo>
                    <a:pt x="256" y="172"/>
                  </a:lnTo>
                  <a:lnTo>
                    <a:pt x="256" y="172"/>
                  </a:lnTo>
                  <a:lnTo>
                    <a:pt x="257" y="172"/>
                  </a:lnTo>
                  <a:lnTo>
                    <a:pt x="257" y="171"/>
                  </a:lnTo>
                  <a:lnTo>
                    <a:pt x="257" y="171"/>
                  </a:lnTo>
                  <a:lnTo>
                    <a:pt x="257" y="172"/>
                  </a:lnTo>
                  <a:lnTo>
                    <a:pt x="257" y="172"/>
                  </a:lnTo>
                  <a:lnTo>
                    <a:pt x="257" y="171"/>
                  </a:lnTo>
                  <a:lnTo>
                    <a:pt x="257" y="172"/>
                  </a:lnTo>
                  <a:lnTo>
                    <a:pt x="257" y="172"/>
                  </a:lnTo>
                  <a:lnTo>
                    <a:pt x="257" y="172"/>
                  </a:lnTo>
                  <a:lnTo>
                    <a:pt x="257" y="172"/>
                  </a:lnTo>
                  <a:lnTo>
                    <a:pt x="257" y="172"/>
                  </a:lnTo>
                  <a:lnTo>
                    <a:pt x="258" y="172"/>
                  </a:lnTo>
                  <a:lnTo>
                    <a:pt x="258" y="172"/>
                  </a:lnTo>
                  <a:lnTo>
                    <a:pt x="258" y="172"/>
                  </a:lnTo>
                  <a:lnTo>
                    <a:pt x="258" y="172"/>
                  </a:lnTo>
                  <a:lnTo>
                    <a:pt x="258" y="172"/>
                  </a:lnTo>
                  <a:lnTo>
                    <a:pt x="258" y="172"/>
                  </a:lnTo>
                  <a:lnTo>
                    <a:pt x="258" y="172"/>
                  </a:lnTo>
                  <a:lnTo>
                    <a:pt x="258" y="172"/>
                  </a:lnTo>
                  <a:lnTo>
                    <a:pt x="258" y="172"/>
                  </a:lnTo>
                  <a:lnTo>
                    <a:pt x="258" y="172"/>
                  </a:lnTo>
                  <a:lnTo>
                    <a:pt x="259" y="171"/>
                  </a:lnTo>
                  <a:lnTo>
                    <a:pt x="259" y="172"/>
                  </a:lnTo>
                  <a:lnTo>
                    <a:pt x="259" y="172"/>
                  </a:lnTo>
                  <a:lnTo>
                    <a:pt x="259" y="172"/>
                  </a:lnTo>
                  <a:lnTo>
                    <a:pt x="259" y="173"/>
                  </a:lnTo>
                  <a:lnTo>
                    <a:pt x="259" y="172"/>
                  </a:lnTo>
                  <a:lnTo>
                    <a:pt x="259" y="172"/>
                  </a:lnTo>
                  <a:lnTo>
                    <a:pt x="259" y="172"/>
                  </a:lnTo>
                  <a:lnTo>
                    <a:pt x="259" y="172"/>
                  </a:lnTo>
                  <a:lnTo>
                    <a:pt x="259" y="172"/>
                  </a:lnTo>
                  <a:lnTo>
                    <a:pt x="259" y="172"/>
                  </a:lnTo>
                  <a:lnTo>
                    <a:pt x="260" y="172"/>
                  </a:lnTo>
                  <a:lnTo>
                    <a:pt x="260" y="172"/>
                  </a:lnTo>
                  <a:lnTo>
                    <a:pt x="260" y="172"/>
                  </a:lnTo>
                  <a:lnTo>
                    <a:pt x="260" y="172"/>
                  </a:lnTo>
                  <a:lnTo>
                    <a:pt x="260" y="172"/>
                  </a:lnTo>
                  <a:lnTo>
                    <a:pt x="260" y="171"/>
                  </a:lnTo>
                  <a:lnTo>
                    <a:pt x="260" y="172"/>
                  </a:lnTo>
                  <a:lnTo>
                    <a:pt x="260" y="172"/>
                  </a:lnTo>
                  <a:lnTo>
                    <a:pt x="260" y="172"/>
                  </a:lnTo>
                  <a:lnTo>
                    <a:pt x="260" y="172"/>
                  </a:lnTo>
                  <a:lnTo>
                    <a:pt x="261" y="172"/>
                  </a:lnTo>
                  <a:lnTo>
                    <a:pt x="261" y="172"/>
                  </a:lnTo>
                  <a:lnTo>
                    <a:pt x="261" y="172"/>
                  </a:lnTo>
                  <a:lnTo>
                    <a:pt x="261" y="172"/>
                  </a:lnTo>
                  <a:lnTo>
                    <a:pt x="261" y="172"/>
                  </a:lnTo>
                  <a:lnTo>
                    <a:pt x="261" y="172"/>
                  </a:lnTo>
                  <a:lnTo>
                    <a:pt x="261" y="172"/>
                  </a:lnTo>
                  <a:lnTo>
                    <a:pt x="261" y="172"/>
                  </a:lnTo>
                  <a:lnTo>
                    <a:pt x="261" y="172"/>
                  </a:lnTo>
                  <a:lnTo>
                    <a:pt x="261" y="172"/>
                  </a:lnTo>
                  <a:lnTo>
                    <a:pt x="261" y="172"/>
                  </a:lnTo>
                  <a:lnTo>
                    <a:pt x="262" y="171"/>
                  </a:lnTo>
                  <a:lnTo>
                    <a:pt x="262" y="172"/>
                  </a:lnTo>
                  <a:lnTo>
                    <a:pt x="262" y="172"/>
                  </a:lnTo>
                  <a:lnTo>
                    <a:pt x="262" y="172"/>
                  </a:lnTo>
                  <a:lnTo>
                    <a:pt x="262" y="172"/>
                  </a:lnTo>
                  <a:lnTo>
                    <a:pt x="262" y="170"/>
                  </a:lnTo>
                  <a:lnTo>
                    <a:pt x="262" y="172"/>
                  </a:lnTo>
                  <a:lnTo>
                    <a:pt x="262" y="172"/>
                  </a:lnTo>
                  <a:lnTo>
                    <a:pt x="262" y="171"/>
                  </a:lnTo>
                  <a:lnTo>
                    <a:pt x="262" y="172"/>
                  </a:lnTo>
                  <a:lnTo>
                    <a:pt x="263" y="172"/>
                  </a:lnTo>
                  <a:lnTo>
                    <a:pt x="263" y="172"/>
                  </a:lnTo>
                  <a:lnTo>
                    <a:pt x="263" y="172"/>
                  </a:lnTo>
                  <a:lnTo>
                    <a:pt x="263" y="172"/>
                  </a:lnTo>
                  <a:lnTo>
                    <a:pt x="263" y="172"/>
                  </a:lnTo>
                  <a:lnTo>
                    <a:pt x="263" y="172"/>
                  </a:lnTo>
                  <a:lnTo>
                    <a:pt x="263" y="172"/>
                  </a:lnTo>
                  <a:lnTo>
                    <a:pt x="263" y="172"/>
                  </a:lnTo>
                  <a:lnTo>
                    <a:pt x="263" y="173"/>
                  </a:lnTo>
                  <a:lnTo>
                    <a:pt x="263" y="172"/>
                  </a:lnTo>
                  <a:lnTo>
                    <a:pt x="263" y="172"/>
                  </a:lnTo>
                  <a:lnTo>
                    <a:pt x="264" y="172"/>
                  </a:lnTo>
                  <a:lnTo>
                    <a:pt x="264" y="172"/>
                  </a:lnTo>
                  <a:lnTo>
                    <a:pt x="264" y="172"/>
                  </a:lnTo>
                  <a:lnTo>
                    <a:pt x="264" y="172"/>
                  </a:lnTo>
                  <a:lnTo>
                    <a:pt x="264" y="172"/>
                  </a:lnTo>
                  <a:lnTo>
                    <a:pt x="264" y="172"/>
                  </a:lnTo>
                  <a:lnTo>
                    <a:pt x="264" y="173"/>
                  </a:lnTo>
                  <a:lnTo>
                    <a:pt x="264" y="172"/>
                  </a:lnTo>
                  <a:lnTo>
                    <a:pt x="264" y="172"/>
                  </a:lnTo>
                  <a:lnTo>
                    <a:pt x="264" y="172"/>
                  </a:lnTo>
                  <a:lnTo>
                    <a:pt x="265" y="172"/>
                  </a:lnTo>
                  <a:lnTo>
                    <a:pt x="265" y="172"/>
                  </a:lnTo>
                  <a:lnTo>
                    <a:pt x="265" y="172"/>
                  </a:lnTo>
                  <a:lnTo>
                    <a:pt x="265" y="173"/>
                  </a:lnTo>
                  <a:lnTo>
                    <a:pt x="265" y="173"/>
                  </a:lnTo>
                  <a:lnTo>
                    <a:pt x="265" y="173"/>
                  </a:lnTo>
                  <a:lnTo>
                    <a:pt x="265" y="172"/>
                  </a:lnTo>
                  <a:lnTo>
                    <a:pt x="265" y="173"/>
                  </a:lnTo>
                  <a:lnTo>
                    <a:pt x="265" y="173"/>
                  </a:lnTo>
                  <a:lnTo>
                    <a:pt x="265" y="173"/>
                  </a:lnTo>
                  <a:lnTo>
                    <a:pt x="265" y="172"/>
                  </a:lnTo>
                  <a:lnTo>
                    <a:pt x="266" y="174"/>
                  </a:lnTo>
                  <a:lnTo>
                    <a:pt x="266" y="172"/>
                  </a:lnTo>
                  <a:lnTo>
                    <a:pt x="266" y="174"/>
                  </a:lnTo>
                  <a:lnTo>
                    <a:pt x="266" y="172"/>
                  </a:lnTo>
                  <a:lnTo>
                    <a:pt x="266" y="172"/>
                  </a:lnTo>
                  <a:lnTo>
                    <a:pt x="266" y="172"/>
                  </a:lnTo>
                  <a:lnTo>
                    <a:pt x="266" y="172"/>
                  </a:lnTo>
                  <a:lnTo>
                    <a:pt x="266" y="173"/>
                  </a:lnTo>
                  <a:lnTo>
                    <a:pt x="266" y="172"/>
                  </a:lnTo>
                  <a:lnTo>
                    <a:pt x="266" y="172"/>
                  </a:lnTo>
                  <a:lnTo>
                    <a:pt x="267" y="174"/>
                  </a:lnTo>
                  <a:lnTo>
                    <a:pt x="267" y="172"/>
                  </a:lnTo>
                  <a:lnTo>
                    <a:pt x="267" y="172"/>
                  </a:lnTo>
                  <a:lnTo>
                    <a:pt x="267" y="172"/>
                  </a:lnTo>
                  <a:lnTo>
                    <a:pt x="267" y="172"/>
                  </a:lnTo>
                  <a:lnTo>
                    <a:pt x="267" y="173"/>
                  </a:lnTo>
                  <a:lnTo>
                    <a:pt x="267" y="173"/>
                  </a:lnTo>
                  <a:lnTo>
                    <a:pt x="267" y="173"/>
                  </a:lnTo>
                  <a:lnTo>
                    <a:pt x="267" y="173"/>
                  </a:lnTo>
                  <a:lnTo>
                    <a:pt x="267" y="173"/>
                  </a:lnTo>
                  <a:lnTo>
                    <a:pt x="267" y="172"/>
                  </a:lnTo>
                  <a:lnTo>
                    <a:pt x="268" y="173"/>
                  </a:lnTo>
                  <a:lnTo>
                    <a:pt x="268" y="172"/>
                  </a:lnTo>
                  <a:lnTo>
                    <a:pt x="268" y="172"/>
                  </a:lnTo>
                  <a:lnTo>
                    <a:pt x="268" y="173"/>
                  </a:lnTo>
                  <a:lnTo>
                    <a:pt x="268" y="172"/>
                  </a:lnTo>
                  <a:lnTo>
                    <a:pt x="268" y="174"/>
                  </a:lnTo>
                  <a:lnTo>
                    <a:pt x="268" y="173"/>
                  </a:lnTo>
                  <a:lnTo>
                    <a:pt x="268" y="172"/>
                  </a:lnTo>
                  <a:lnTo>
                    <a:pt x="268" y="172"/>
                  </a:lnTo>
                  <a:lnTo>
                    <a:pt x="268" y="172"/>
                  </a:lnTo>
                  <a:lnTo>
                    <a:pt x="269" y="173"/>
                  </a:lnTo>
                  <a:lnTo>
                    <a:pt x="269" y="172"/>
                  </a:lnTo>
                  <a:lnTo>
                    <a:pt x="269" y="172"/>
                  </a:lnTo>
                  <a:lnTo>
                    <a:pt x="269" y="173"/>
                  </a:lnTo>
                  <a:lnTo>
                    <a:pt x="269" y="172"/>
                  </a:lnTo>
                  <a:lnTo>
                    <a:pt x="269" y="172"/>
                  </a:lnTo>
                  <a:lnTo>
                    <a:pt x="269" y="172"/>
                  </a:lnTo>
                  <a:lnTo>
                    <a:pt x="269" y="172"/>
                  </a:lnTo>
                  <a:lnTo>
                    <a:pt x="269" y="172"/>
                  </a:lnTo>
                  <a:lnTo>
                    <a:pt x="269" y="172"/>
                  </a:lnTo>
                  <a:lnTo>
                    <a:pt x="269" y="173"/>
                  </a:lnTo>
                  <a:lnTo>
                    <a:pt x="270" y="173"/>
                  </a:lnTo>
                  <a:lnTo>
                    <a:pt x="270" y="173"/>
                  </a:lnTo>
                  <a:lnTo>
                    <a:pt x="270" y="172"/>
                  </a:lnTo>
                  <a:lnTo>
                    <a:pt x="270" y="172"/>
                  </a:lnTo>
                  <a:lnTo>
                    <a:pt x="270" y="172"/>
                  </a:lnTo>
                  <a:lnTo>
                    <a:pt x="270" y="172"/>
                  </a:lnTo>
                  <a:lnTo>
                    <a:pt x="270" y="173"/>
                  </a:lnTo>
                  <a:lnTo>
                    <a:pt x="270" y="172"/>
                  </a:lnTo>
                  <a:lnTo>
                    <a:pt x="270" y="172"/>
                  </a:lnTo>
                  <a:lnTo>
                    <a:pt x="270" y="172"/>
                  </a:lnTo>
                  <a:lnTo>
                    <a:pt x="271" y="173"/>
                  </a:lnTo>
                  <a:lnTo>
                    <a:pt x="271" y="173"/>
                  </a:lnTo>
                  <a:lnTo>
                    <a:pt x="271" y="172"/>
                  </a:lnTo>
                  <a:lnTo>
                    <a:pt x="271" y="172"/>
                  </a:lnTo>
                  <a:lnTo>
                    <a:pt x="271" y="172"/>
                  </a:lnTo>
                  <a:lnTo>
                    <a:pt x="271" y="172"/>
                  </a:lnTo>
                  <a:lnTo>
                    <a:pt x="271" y="172"/>
                  </a:lnTo>
                  <a:lnTo>
                    <a:pt x="271" y="172"/>
                  </a:lnTo>
                  <a:lnTo>
                    <a:pt x="271" y="172"/>
                  </a:lnTo>
                  <a:lnTo>
                    <a:pt x="271" y="172"/>
                  </a:lnTo>
                  <a:lnTo>
                    <a:pt x="271" y="173"/>
                  </a:lnTo>
                  <a:lnTo>
                    <a:pt x="272" y="173"/>
                  </a:lnTo>
                  <a:lnTo>
                    <a:pt x="272" y="172"/>
                  </a:lnTo>
                  <a:lnTo>
                    <a:pt x="272" y="173"/>
                  </a:lnTo>
                  <a:lnTo>
                    <a:pt x="272" y="173"/>
                  </a:lnTo>
                  <a:lnTo>
                    <a:pt x="272" y="172"/>
                  </a:lnTo>
                  <a:lnTo>
                    <a:pt x="272" y="173"/>
                  </a:lnTo>
                  <a:lnTo>
                    <a:pt x="272" y="173"/>
                  </a:lnTo>
                  <a:lnTo>
                    <a:pt x="272" y="172"/>
                  </a:lnTo>
                  <a:lnTo>
                    <a:pt x="272" y="173"/>
                  </a:lnTo>
                  <a:lnTo>
                    <a:pt x="272" y="173"/>
                  </a:lnTo>
                  <a:lnTo>
                    <a:pt x="273" y="173"/>
                  </a:lnTo>
                  <a:lnTo>
                    <a:pt x="273" y="173"/>
                  </a:lnTo>
                  <a:lnTo>
                    <a:pt x="273" y="173"/>
                  </a:lnTo>
                  <a:lnTo>
                    <a:pt x="273" y="174"/>
                  </a:lnTo>
                  <a:lnTo>
                    <a:pt x="273" y="173"/>
                  </a:lnTo>
                  <a:lnTo>
                    <a:pt x="273" y="173"/>
                  </a:lnTo>
                  <a:lnTo>
                    <a:pt x="273" y="173"/>
                  </a:lnTo>
                  <a:lnTo>
                    <a:pt x="273" y="172"/>
                  </a:lnTo>
                  <a:lnTo>
                    <a:pt x="273" y="172"/>
                  </a:lnTo>
                  <a:lnTo>
                    <a:pt x="273" y="172"/>
                  </a:lnTo>
                  <a:lnTo>
                    <a:pt x="273" y="172"/>
                  </a:lnTo>
                  <a:lnTo>
                    <a:pt x="274" y="173"/>
                  </a:lnTo>
                  <a:lnTo>
                    <a:pt x="274" y="172"/>
                  </a:lnTo>
                  <a:lnTo>
                    <a:pt x="274" y="172"/>
                  </a:lnTo>
                  <a:lnTo>
                    <a:pt x="274" y="172"/>
                  </a:lnTo>
                  <a:lnTo>
                    <a:pt x="274" y="172"/>
                  </a:lnTo>
                  <a:lnTo>
                    <a:pt x="274" y="172"/>
                  </a:lnTo>
                  <a:lnTo>
                    <a:pt x="274" y="172"/>
                  </a:lnTo>
                  <a:lnTo>
                    <a:pt x="274" y="172"/>
                  </a:lnTo>
                  <a:lnTo>
                    <a:pt x="274" y="172"/>
                  </a:lnTo>
                  <a:lnTo>
                    <a:pt x="274" y="172"/>
                  </a:lnTo>
                  <a:lnTo>
                    <a:pt x="275" y="173"/>
                  </a:lnTo>
                  <a:lnTo>
                    <a:pt x="275" y="172"/>
                  </a:lnTo>
                  <a:lnTo>
                    <a:pt x="275" y="172"/>
                  </a:lnTo>
                  <a:lnTo>
                    <a:pt x="275" y="172"/>
                  </a:lnTo>
                  <a:lnTo>
                    <a:pt x="275" y="172"/>
                  </a:lnTo>
                  <a:lnTo>
                    <a:pt x="275" y="172"/>
                  </a:lnTo>
                  <a:lnTo>
                    <a:pt x="275" y="172"/>
                  </a:lnTo>
                  <a:lnTo>
                    <a:pt x="275" y="173"/>
                  </a:lnTo>
                  <a:lnTo>
                    <a:pt x="275" y="172"/>
                  </a:lnTo>
                  <a:lnTo>
                    <a:pt x="275" y="172"/>
                  </a:lnTo>
                  <a:lnTo>
                    <a:pt x="275" y="172"/>
                  </a:lnTo>
                  <a:lnTo>
                    <a:pt x="276" y="172"/>
                  </a:lnTo>
                  <a:lnTo>
                    <a:pt x="276" y="172"/>
                  </a:lnTo>
                  <a:lnTo>
                    <a:pt x="276" y="172"/>
                  </a:lnTo>
                  <a:lnTo>
                    <a:pt x="276" y="172"/>
                  </a:lnTo>
                  <a:lnTo>
                    <a:pt x="276" y="172"/>
                  </a:lnTo>
                  <a:lnTo>
                    <a:pt x="277" y="173"/>
                  </a:lnTo>
                  <a:lnTo>
                    <a:pt x="277" y="172"/>
                  </a:lnTo>
                  <a:lnTo>
                    <a:pt x="277" y="174"/>
                  </a:lnTo>
                  <a:lnTo>
                    <a:pt x="277" y="172"/>
                  </a:lnTo>
                  <a:lnTo>
                    <a:pt x="277" y="172"/>
                  </a:lnTo>
                  <a:lnTo>
                    <a:pt x="277" y="173"/>
                  </a:lnTo>
                  <a:lnTo>
                    <a:pt x="277" y="172"/>
                  </a:lnTo>
                  <a:lnTo>
                    <a:pt x="277" y="174"/>
                  </a:lnTo>
                  <a:lnTo>
                    <a:pt x="278" y="173"/>
                  </a:lnTo>
                  <a:lnTo>
                    <a:pt x="278" y="172"/>
                  </a:lnTo>
                  <a:lnTo>
                    <a:pt x="278" y="173"/>
                  </a:lnTo>
                  <a:lnTo>
                    <a:pt x="278" y="173"/>
                  </a:lnTo>
                  <a:lnTo>
                    <a:pt x="278" y="172"/>
                  </a:lnTo>
                  <a:lnTo>
                    <a:pt x="278" y="172"/>
                  </a:lnTo>
                  <a:lnTo>
                    <a:pt x="278" y="174"/>
                  </a:lnTo>
                  <a:lnTo>
                    <a:pt x="278" y="173"/>
                  </a:lnTo>
                  <a:lnTo>
                    <a:pt x="278" y="172"/>
                  </a:lnTo>
                  <a:lnTo>
                    <a:pt x="278" y="173"/>
                  </a:lnTo>
                  <a:lnTo>
                    <a:pt x="279" y="174"/>
                  </a:lnTo>
                  <a:lnTo>
                    <a:pt x="279" y="172"/>
                  </a:lnTo>
                  <a:lnTo>
                    <a:pt x="279" y="173"/>
                  </a:lnTo>
                  <a:lnTo>
                    <a:pt x="279" y="172"/>
                  </a:lnTo>
                  <a:lnTo>
                    <a:pt x="279" y="172"/>
                  </a:lnTo>
                  <a:lnTo>
                    <a:pt x="279" y="172"/>
                  </a:lnTo>
                  <a:lnTo>
                    <a:pt x="279" y="172"/>
                  </a:lnTo>
                  <a:lnTo>
                    <a:pt x="279" y="173"/>
                  </a:lnTo>
                  <a:lnTo>
                    <a:pt x="279" y="172"/>
                  </a:lnTo>
                  <a:lnTo>
                    <a:pt x="279" y="172"/>
                  </a:lnTo>
                  <a:lnTo>
                    <a:pt x="279" y="172"/>
                  </a:lnTo>
                  <a:lnTo>
                    <a:pt x="280" y="171"/>
                  </a:lnTo>
                  <a:lnTo>
                    <a:pt x="280" y="172"/>
                  </a:lnTo>
                  <a:lnTo>
                    <a:pt x="280" y="169"/>
                  </a:lnTo>
                  <a:lnTo>
                    <a:pt x="280" y="168"/>
                  </a:lnTo>
                  <a:lnTo>
                    <a:pt x="280" y="170"/>
                  </a:lnTo>
                  <a:lnTo>
                    <a:pt x="280" y="172"/>
                  </a:lnTo>
                  <a:lnTo>
                    <a:pt x="281" y="173"/>
                  </a:lnTo>
                  <a:lnTo>
                    <a:pt x="281" y="173"/>
                  </a:lnTo>
                  <a:lnTo>
                    <a:pt x="281" y="172"/>
                  </a:lnTo>
                  <a:lnTo>
                    <a:pt x="281" y="173"/>
                  </a:lnTo>
                  <a:lnTo>
                    <a:pt x="281" y="174"/>
                  </a:lnTo>
                  <a:lnTo>
                    <a:pt x="281" y="173"/>
                  </a:lnTo>
                  <a:lnTo>
                    <a:pt x="281" y="173"/>
                  </a:lnTo>
                  <a:lnTo>
                    <a:pt x="281" y="174"/>
                  </a:lnTo>
                  <a:lnTo>
                    <a:pt x="281" y="174"/>
                  </a:lnTo>
                  <a:lnTo>
                    <a:pt x="281" y="173"/>
                  </a:lnTo>
                  <a:lnTo>
                    <a:pt x="281" y="173"/>
                  </a:lnTo>
                  <a:lnTo>
                    <a:pt x="282" y="173"/>
                  </a:lnTo>
                  <a:lnTo>
                    <a:pt x="282" y="174"/>
                  </a:lnTo>
                  <a:lnTo>
                    <a:pt x="282" y="172"/>
                  </a:lnTo>
                  <a:lnTo>
                    <a:pt x="282" y="172"/>
                  </a:lnTo>
                  <a:lnTo>
                    <a:pt x="282" y="172"/>
                  </a:lnTo>
                  <a:lnTo>
                    <a:pt x="282" y="169"/>
                  </a:lnTo>
                  <a:lnTo>
                    <a:pt x="282" y="169"/>
                  </a:lnTo>
                  <a:lnTo>
                    <a:pt x="282" y="169"/>
                  </a:lnTo>
                  <a:lnTo>
                    <a:pt x="282" y="169"/>
                  </a:lnTo>
                  <a:lnTo>
                    <a:pt x="282" y="169"/>
                  </a:lnTo>
                  <a:lnTo>
                    <a:pt x="283" y="169"/>
                  </a:lnTo>
                  <a:lnTo>
                    <a:pt x="283" y="169"/>
                  </a:lnTo>
                  <a:lnTo>
                    <a:pt x="283" y="170"/>
                  </a:lnTo>
                  <a:lnTo>
                    <a:pt x="283" y="169"/>
                  </a:lnTo>
                  <a:lnTo>
                    <a:pt x="283" y="169"/>
                  </a:lnTo>
                  <a:lnTo>
                    <a:pt x="283" y="170"/>
                  </a:lnTo>
                  <a:lnTo>
                    <a:pt x="283" y="169"/>
                  </a:lnTo>
                  <a:lnTo>
                    <a:pt x="283" y="168"/>
                  </a:lnTo>
                  <a:lnTo>
                    <a:pt x="283" y="169"/>
                  </a:lnTo>
                  <a:lnTo>
                    <a:pt x="283" y="168"/>
                  </a:lnTo>
                  <a:lnTo>
                    <a:pt x="283" y="169"/>
                  </a:lnTo>
                  <a:lnTo>
                    <a:pt x="284" y="169"/>
                  </a:lnTo>
                  <a:lnTo>
                    <a:pt x="284" y="168"/>
                  </a:lnTo>
                  <a:lnTo>
                    <a:pt x="284" y="168"/>
                  </a:lnTo>
                  <a:lnTo>
                    <a:pt x="284" y="168"/>
                  </a:lnTo>
                  <a:lnTo>
                    <a:pt x="284" y="168"/>
                  </a:lnTo>
                  <a:lnTo>
                    <a:pt x="284" y="167"/>
                  </a:lnTo>
                  <a:lnTo>
                    <a:pt x="284" y="168"/>
                  </a:lnTo>
                  <a:lnTo>
                    <a:pt x="284" y="168"/>
                  </a:lnTo>
                  <a:lnTo>
                    <a:pt x="284" y="167"/>
                  </a:lnTo>
                  <a:lnTo>
                    <a:pt x="284" y="167"/>
                  </a:lnTo>
                  <a:lnTo>
                    <a:pt x="285" y="168"/>
                  </a:lnTo>
                  <a:lnTo>
                    <a:pt x="285" y="168"/>
                  </a:lnTo>
                  <a:lnTo>
                    <a:pt x="285" y="167"/>
                  </a:lnTo>
                  <a:lnTo>
                    <a:pt x="285" y="167"/>
                  </a:lnTo>
                  <a:lnTo>
                    <a:pt x="285" y="167"/>
                  </a:lnTo>
                  <a:lnTo>
                    <a:pt x="285" y="167"/>
                  </a:lnTo>
                  <a:lnTo>
                    <a:pt x="285" y="166"/>
                  </a:lnTo>
                  <a:lnTo>
                    <a:pt x="285" y="167"/>
                  </a:lnTo>
                  <a:lnTo>
                    <a:pt x="285" y="167"/>
                  </a:lnTo>
                  <a:lnTo>
                    <a:pt x="285" y="167"/>
                  </a:lnTo>
                  <a:lnTo>
                    <a:pt x="285" y="168"/>
                  </a:lnTo>
                  <a:lnTo>
                    <a:pt x="286" y="167"/>
                  </a:lnTo>
                  <a:lnTo>
                    <a:pt x="286" y="167"/>
                  </a:lnTo>
                  <a:lnTo>
                    <a:pt x="286" y="167"/>
                  </a:lnTo>
                  <a:lnTo>
                    <a:pt x="286" y="167"/>
                  </a:lnTo>
                  <a:lnTo>
                    <a:pt x="286" y="167"/>
                  </a:lnTo>
                  <a:lnTo>
                    <a:pt x="286" y="167"/>
                  </a:lnTo>
                  <a:lnTo>
                    <a:pt x="286" y="167"/>
                  </a:lnTo>
                  <a:lnTo>
                    <a:pt x="286" y="167"/>
                  </a:lnTo>
                  <a:lnTo>
                    <a:pt x="286" y="167"/>
                  </a:lnTo>
                  <a:lnTo>
                    <a:pt x="286" y="168"/>
                  </a:lnTo>
                  <a:lnTo>
                    <a:pt x="287" y="167"/>
                  </a:lnTo>
                  <a:lnTo>
                    <a:pt x="287" y="167"/>
                  </a:lnTo>
                  <a:lnTo>
                    <a:pt x="287" y="168"/>
                  </a:lnTo>
                  <a:lnTo>
                    <a:pt x="287" y="168"/>
                  </a:lnTo>
                  <a:lnTo>
                    <a:pt x="287" y="167"/>
                  </a:lnTo>
                  <a:lnTo>
                    <a:pt x="287" y="167"/>
                  </a:lnTo>
                  <a:lnTo>
                    <a:pt x="287" y="167"/>
                  </a:lnTo>
                  <a:lnTo>
                    <a:pt x="287" y="167"/>
                  </a:lnTo>
                  <a:lnTo>
                    <a:pt x="287" y="166"/>
                  </a:lnTo>
                  <a:lnTo>
                    <a:pt x="287" y="167"/>
                  </a:lnTo>
                  <a:lnTo>
                    <a:pt x="287" y="167"/>
                  </a:lnTo>
                  <a:lnTo>
                    <a:pt x="288" y="167"/>
                  </a:lnTo>
                  <a:lnTo>
                    <a:pt x="288" y="166"/>
                  </a:lnTo>
                  <a:lnTo>
                    <a:pt x="288" y="165"/>
                  </a:lnTo>
                  <a:lnTo>
                    <a:pt x="288" y="165"/>
                  </a:lnTo>
                  <a:lnTo>
                    <a:pt x="288" y="166"/>
                  </a:lnTo>
                  <a:lnTo>
                    <a:pt x="288" y="166"/>
                  </a:lnTo>
                  <a:lnTo>
                    <a:pt x="288" y="167"/>
                  </a:lnTo>
                  <a:lnTo>
                    <a:pt x="288" y="167"/>
                  </a:lnTo>
                  <a:lnTo>
                    <a:pt x="288" y="166"/>
                  </a:lnTo>
                  <a:lnTo>
                    <a:pt x="288" y="167"/>
                  </a:lnTo>
                  <a:lnTo>
                    <a:pt x="289" y="167"/>
                  </a:lnTo>
                  <a:lnTo>
                    <a:pt x="289" y="167"/>
                  </a:lnTo>
                  <a:lnTo>
                    <a:pt x="289" y="166"/>
                  </a:lnTo>
                  <a:lnTo>
                    <a:pt x="289" y="165"/>
                  </a:lnTo>
                  <a:lnTo>
                    <a:pt x="289" y="165"/>
                  </a:lnTo>
                  <a:lnTo>
                    <a:pt x="289" y="165"/>
                  </a:lnTo>
                  <a:lnTo>
                    <a:pt x="289" y="165"/>
                  </a:lnTo>
                  <a:lnTo>
                    <a:pt x="289" y="166"/>
                  </a:lnTo>
                  <a:lnTo>
                    <a:pt x="289" y="165"/>
                  </a:lnTo>
                  <a:lnTo>
                    <a:pt x="289" y="165"/>
                  </a:lnTo>
                  <a:lnTo>
                    <a:pt x="289" y="165"/>
                  </a:lnTo>
                  <a:lnTo>
                    <a:pt x="290" y="165"/>
                  </a:lnTo>
                  <a:lnTo>
                    <a:pt x="290" y="165"/>
                  </a:lnTo>
                  <a:lnTo>
                    <a:pt x="290" y="165"/>
                  </a:lnTo>
                  <a:lnTo>
                    <a:pt x="290" y="165"/>
                  </a:lnTo>
                  <a:lnTo>
                    <a:pt x="290" y="165"/>
                  </a:lnTo>
                  <a:lnTo>
                    <a:pt x="290" y="165"/>
                  </a:lnTo>
                  <a:lnTo>
                    <a:pt x="290" y="165"/>
                  </a:lnTo>
                  <a:lnTo>
                    <a:pt x="290" y="164"/>
                  </a:lnTo>
                  <a:lnTo>
                    <a:pt x="290" y="165"/>
                  </a:lnTo>
                  <a:lnTo>
                    <a:pt x="290" y="165"/>
                  </a:lnTo>
                  <a:lnTo>
                    <a:pt x="291" y="164"/>
                  </a:lnTo>
                  <a:lnTo>
                    <a:pt x="291" y="163"/>
                  </a:lnTo>
                  <a:lnTo>
                    <a:pt x="291" y="163"/>
                  </a:lnTo>
                  <a:lnTo>
                    <a:pt x="291" y="163"/>
                  </a:lnTo>
                  <a:lnTo>
                    <a:pt x="291" y="164"/>
                  </a:lnTo>
                  <a:lnTo>
                    <a:pt x="291" y="163"/>
                  </a:lnTo>
                  <a:lnTo>
                    <a:pt x="291" y="164"/>
                  </a:lnTo>
                  <a:lnTo>
                    <a:pt x="291" y="163"/>
                  </a:lnTo>
                  <a:lnTo>
                    <a:pt x="291" y="163"/>
                  </a:lnTo>
                  <a:lnTo>
                    <a:pt x="291" y="163"/>
                  </a:lnTo>
                  <a:lnTo>
                    <a:pt x="291" y="164"/>
                  </a:lnTo>
                  <a:lnTo>
                    <a:pt x="292" y="163"/>
                  </a:lnTo>
                  <a:lnTo>
                    <a:pt x="292" y="163"/>
                  </a:lnTo>
                  <a:lnTo>
                    <a:pt x="292" y="163"/>
                  </a:lnTo>
                  <a:lnTo>
                    <a:pt x="292" y="163"/>
                  </a:lnTo>
                  <a:lnTo>
                    <a:pt x="292" y="164"/>
                  </a:lnTo>
                  <a:lnTo>
                    <a:pt x="292" y="163"/>
                  </a:lnTo>
                  <a:lnTo>
                    <a:pt x="292" y="163"/>
                  </a:lnTo>
                  <a:lnTo>
                    <a:pt x="292" y="164"/>
                  </a:lnTo>
                  <a:lnTo>
                    <a:pt x="292" y="163"/>
                  </a:lnTo>
                  <a:lnTo>
                    <a:pt x="292" y="163"/>
                  </a:lnTo>
                  <a:lnTo>
                    <a:pt x="293" y="163"/>
                  </a:lnTo>
                  <a:lnTo>
                    <a:pt x="293" y="163"/>
                  </a:lnTo>
                  <a:lnTo>
                    <a:pt x="293" y="162"/>
                  </a:lnTo>
                  <a:lnTo>
                    <a:pt x="293" y="162"/>
                  </a:lnTo>
                  <a:lnTo>
                    <a:pt x="293" y="163"/>
                  </a:lnTo>
                  <a:lnTo>
                    <a:pt x="293" y="161"/>
                  </a:lnTo>
                  <a:lnTo>
                    <a:pt x="293" y="162"/>
                  </a:lnTo>
                  <a:lnTo>
                    <a:pt x="293" y="163"/>
                  </a:lnTo>
                  <a:lnTo>
                    <a:pt x="293" y="163"/>
                  </a:lnTo>
                  <a:lnTo>
                    <a:pt x="293" y="163"/>
                  </a:lnTo>
                  <a:lnTo>
                    <a:pt x="293" y="163"/>
                  </a:lnTo>
                  <a:lnTo>
                    <a:pt x="294" y="162"/>
                  </a:lnTo>
                  <a:lnTo>
                    <a:pt x="294" y="162"/>
                  </a:lnTo>
                  <a:lnTo>
                    <a:pt x="294" y="164"/>
                  </a:lnTo>
                  <a:lnTo>
                    <a:pt x="294" y="163"/>
                  </a:lnTo>
                  <a:lnTo>
                    <a:pt x="294" y="163"/>
                  </a:lnTo>
                  <a:lnTo>
                    <a:pt x="294" y="162"/>
                  </a:lnTo>
                  <a:lnTo>
                    <a:pt x="294" y="162"/>
                  </a:lnTo>
                  <a:lnTo>
                    <a:pt x="294" y="162"/>
                  </a:lnTo>
                  <a:lnTo>
                    <a:pt x="294" y="161"/>
                  </a:lnTo>
                  <a:lnTo>
                    <a:pt x="294" y="162"/>
                  </a:lnTo>
                  <a:lnTo>
                    <a:pt x="295" y="162"/>
                  </a:lnTo>
                  <a:lnTo>
                    <a:pt x="295" y="161"/>
                  </a:lnTo>
                  <a:lnTo>
                    <a:pt x="295" y="161"/>
                  </a:lnTo>
                  <a:lnTo>
                    <a:pt x="295" y="161"/>
                  </a:lnTo>
                  <a:lnTo>
                    <a:pt x="295" y="160"/>
                  </a:lnTo>
                  <a:lnTo>
                    <a:pt x="295" y="161"/>
                  </a:lnTo>
                  <a:lnTo>
                    <a:pt x="295" y="162"/>
                  </a:lnTo>
                  <a:lnTo>
                    <a:pt x="295" y="161"/>
                  </a:lnTo>
                  <a:lnTo>
                    <a:pt x="295" y="160"/>
                  </a:lnTo>
                  <a:lnTo>
                    <a:pt x="295" y="161"/>
                  </a:lnTo>
                  <a:lnTo>
                    <a:pt x="295" y="161"/>
                  </a:lnTo>
                  <a:lnTo>
                    <a:pt x="296" y="160"/>
                  </a:lnTo>
                  <a:lnTo>
                    <a:pt x="296" y="161"/>
                  </a:lnTo>
                  <a:lnTo>
                    <a:pt x="296" y="161"/>
                  </a:lnTo>
                  <a:lnTo>
                    <a:pt x="296" y="160"/>
                  </a:lnTo>
                  <a:lnTo>
                    <a:pt x="296" y="162"/>
                  </a:lnTo>
                  <a:lnTo>
                    <a:pt x="296" y="160"/>
                  </a:lnTo>
                  <a:lnTo>
                    <a:pt x="296" y="160"/>
                  </a:lnTo>
                  <a:lnTo>
                    <a:pt x="296" y="160"/>
                  </a:lnTo>
                  <a:lnTo>
                    <a:pt x="296" y="161"/>
                  </a:lnTo>
                  <a:lnTo>
                    <a:pt x="296" y="161"/>
                  </a:lnTo>
                  <a:lnTo>
                    <a:pt x="297" y="160"/>
                  </a:lnTo>
                  <a:lnTo>
                    <a:pt x="297" y="159"/>
                  </a:lnTo>
                  <a:lnTo>
                    <a:pt x="297" y="159"/>
                  </a:lnTo>
                  <a:lnTo>
                    <a:pt x="297" y="159"/>
                  </a:lnTo>
                  <a:lnTo>
                    <a:pt x="297" y="161"/>
                  </a:lnTo>
                  <a:lnTo>
                    <a:pt x="297" y="160"/>
                  </a:lnTo>
                  <a:lnTo>
                    <a:pt x="297" y="160"/>
                  </a:lnTo>
                  <a:lnTo>
                    <a:pt x="297" y="159"/>
                  </a:lnTo>
                  <a:lnTo>
                    <a:pt x="297" y="159"/>
                  </a:lnTo>
                  <a:lnTo>
                    <a:pt x="297" y="160"/>
                  </a:lnTo>
                  <a:lnTo>
                    <a:pt x="297" y="160"/>
                  </a:lnTo>
                  <a:lnTo>
                    <a:pt x="298" y="159"/>
                  </a:lnTo>
                  <a:lnTo>
                    <a:pt x="298" y="160"/>
                  </a:lnTo>
                  <a:lnTo>
                    <a:pt x="298" y="160"/>
                  </a:lnTo>
                  <a:lnTo>
                    <a:pt x="298" y="160"/>
                  </a:lnTo>
                  <a:lnTo>
                    <a:pt x="298" y="160"/>
                  </a:lnTo>
                  <a:lnTo>
                    <a:pt x="298" y="160"/>
                  </a:lnTo>
                  <a:lnTo>
                    <a:pt x="298" y="159"/>
                  </a:lnTo>
                  <a:lnTo>
                    <a:pt x="298" y="159"/>
                  </a:lnTo>
                  <a:lnTo>
                    <a:pt x="298" y="161"/>
                  </a:lnTo>
                  <a:lnTo>
                    <a:pt x="298" y="159"/>
                  </a:lnTo>
                  <a:lnTo>
                    <a:pt x="299" y="159"/>
                  </a:lnTo>
                  <a:lnTo>
                    <a:pt x="299" y="159"/>
                  </a:lnTo>
                  <a:lnTo>
                    <a:pt x="299" y="160"/>
                  </a:lnTo>
                  <a:lnTo>
                    <a:pt x="299" y="160"/>
                  </a:lnTo>
                  <a:lnTo>
                    <a:pt x="299" y="160"/>
                  </a:lnTo>
                  <a:lnTo>
                    <a:pt x="299" y="159"/>
                  </a:lnTo>
                  <a:lnTo>
                    <a:pt x="299" y="159"/>
                  </a:lnTo>
                  <a:lnTo>
                    <a:pt x="299" y="159"/>
                  </a:lnTo>
                  <a:lnTo>
                    <a:pt x="299" y="159"/>
                  </a:lnTo>
                  <a:lnTo>
                    <a:pt x="299" y="159"/>
                  </a:lnTo>
                  <a:lnTo>
                    <a:pt x="299" y="159"/>
                  </a:lnTo>
                  <a:lnTo>
                    <a:pt x="300" y="159"/>
                  </a:lnTo>
                  <a:lnTo>
                    <a:pt x="300" y="159"/>
                  </a:lnTo>
                  <a:lnTo>
                    <a:pt x="300" y="158"/>
                  </a:lnTo>
                  <a:lnTo>
                    <a:pt x="300" y="159"/>
                  </a:lnTo>
                  <a:lnTo>
                    <a:pt x="300" y="159"/>
                  </a:lnTo>
                  <a:lnTo>
                    <a:pt x="300" y="159"/>
                  </a:lnTo>
                  <a:lnTo>
                    <a:pt x="300" y="160"/>
                  </a:lnTo>
                  <a:lnTo>
                    <a:pt x="300" y="160"/>
                  </a:lnTo>
                  <a:lnTo>
                    <a:pt x="300" y="159"/>
                  </a:lnTo>
                  <a:lnTo>
                    <a:pt x="300" y="159"/>
                  </a:lnTo>
                  <a:lnTo>
                    <a:pt x="300" y="158"/>
                  </a:lnTo>
                  <a:lnTo>
                    <a:pt x="301" y="159"/>
                  </a:lnTo>
                  <a:lnTo>
                    <a:pt x="301" y="159"/>
                  </a:lnTo>
                  <a:lnTo>
                    <a:pt x="301" y="159"/>
                  </a:lnTo>
                  <a:lnTo>
                    <a:pt x="301" y="159"/>
                  </a:lnTo>
                  <a:lnTo>
                    <a:pt x="301" y="159"/>
                  </a:lnTo>
                  <a:lnTo>
                    <a:pt x="301" y="160"/>
                  </a:lnTo>
                  <a:lnTo>
                    <a:pt x="301" y="159"/>
                  </a:lnTo>
                  <a:lnTo>
                    <a:pt x="301" y="159"/>
                  </a:lnTo>
                  <a:lnTo>
                    <a:pt x="301" y="158"/>
                  </a:lnTo>
                  <a:lnTo>
                    <a:pt x="301" y="159"/>
                  </a:lnTo>
                  <a:lnTo>
                    <a:pt x="302" y="159"/>
                  </a:lnTo>
                  <a:lnTo>
                    <a:pt x="302" y="159"/>
                  </a:lnTo>
                  <a:lnTo>
                    <a:pt x="302" y="159"/>
                  </a:lnTo>
                  <a:lnTo>
                    <a:pt x="302" y="159"/>
                  </a:lnTo>
                  <a:lnTo>
                    <a:pt x="302" y="158"/>
                  </a:lnTo>
                  <a:lnTo>
                    <a:pt x="302" y="160"/>
                  </a:lnTo>
                  <a:lnTo>
                    <a:pt x="302" y="158"/>
                  </a:lnTo>
                  <a:lnTo>
                    <a:pt x="302" y="160"/>
                  </a:lnTo>
                  <a:lnTo>
                    <a:pt x="302" y="158"/>
                  </a:lnTo>
                  <a:lnTo>
                    <a:pt x="302" y="158"/>
                  </a:lnTo>
                  <a:lnTo>
                    <a:pt x="302" y="158"/>
                  </a:lnTo>
                  <a:lnTo>
                    <a:pt x="303" y="158"/>
                  </a:lnTo>
                  <a:lnTo>
                    <a:pt x="303" y="158"/>
                  </a:lnTo>
                  <a:lnTo>
                    <a:pt x="303" y="158"/>
                  </a:lnTo>
                  <a:lnTo>
                    <a:pt x="303" y="158"/>
                  </a:lnTo>
                  <a:lnTo>
                    <a:pt x="303" y="156"/>
                  </a:lnTo>
                  <a:lnTo>
                    <a:pt x="303" y="158"/>
                  </a:lnTo>
                  <a:lnTo>
                    <a:pt x="303" y="158"/>
                  </a:lnTo>
                  <a:lnTo>
                    <a:pt x="303" y="158"/>
                  </a:lnTo>
                  <a:lnTo>
                    <a:pt x="303" y="158"/>
                  </a:lnTo>
                  <a:lnTo>
                    <a:pt x="303" y="158"/>
                  </a:lnTo>
                  <a:lnTo>
                    <a:pt x="304" y="158"/>
                  </a:lnTo>
                  <a:lnTo>
                    <a:pt x="304" y="157"/>
                  </a:lnTo>
                  <a:lnTo>
                    <a:pt x="304" y="157"/>
                  </a:lnTo>
                  <a:lnTo>
                    <a:pt x="304" y="156"/>
                  </a:lnTo>
                  <a:lnTo>
                    <a:pt x="304" y="156"/>
                  </a:lnTo>
                  <a:lnTo>
                    <a:pt x="304" y="156"/>
                  </a:lnTo>
                  <a:lnTo>
                    <a:pt x="304" y="155"/>
                  </a:lnTo>
                  <a:lnTo>
                    <a:pt x="304" y="156"/>
                  </a:lnTo>
                  <a:lnTo>
                    <a:pt x="304" y="155"/>
                  </a:lnTo>
                  <a:lnTo>
                    <a:pt x="304" y="156"/>
                  </a:lnTo>
                  <a:lnTo>
                    <a:pt x="304" y="156"/>
                  </a:lnTo>
                  <a:lnTo>
                    <a:pt x="305" y="158"/>
                  </a:lnTo>
                  <a:lnTo>
                    <a:pt x="305" y="156"/>
                  </a:lnTo>
                  <a:lnTo>
                    <a:pt x="305" y="156"/>
                  </a:lnTo>
                  <a:lnTo>
                    <a:pt x="305" y="157"/>
                  </a:lnTo>
                  <a:lnTo>
                    <a:pt x="305" y="157"/>
                  </a:lnTo>
                  <a:lnTo>
                    <a:pt x="305" y="158"/>
                  </a:lnTo>
                  <a:lnTo>
                    <a:pt x="305" y="156"/>
                  </a:lnTo>
                  <a:lnTo>
                    <a:pt x="305" y="156"/>
                  </a:lnTo>
                  <a:lnTo>
                    <a:pt x="305" y="156"/>
                  </a:lnTo>
                  <a:lnTo>
                    <a:pt x="305" y="156"/>
                  </a:lnTo>
                  <a:lnTo>
                    <a:pt x="306" y="156"/>
                  </a:lnTo>
                  <a:lnTo>
                    <a:pt x="306" y="156"/>
                  </a:lnTo>
                  <a:lnTo>
                    <a:pt x="306" y="156"/>
                  </a:lnTo>
                  <a:lnTo>
                    <a:pt x="306" y="156"/>
                  </a:lnTo>
                  <a:lnTo>
                    <a:pt x="306" y="156"/>
                  </a:lnTo>
                  <a:lnTo>
                    <a:pt x="306" y="157"/>
                  </a:lnTo>
                  <a:lnTo>
                    <a:pt x="306" y="155"/>
                  </a:lnTo>
                  <a:lnTo>
                    <a:pt x="306" y="156"/>
                  </a:lnTo>
                  <a:lnTo>
                    <a:pt x="306" y="155"/>
                  </a:lnTo>
                  <a:lnTo>
                    <a:pt x="306" y="156"/>
                  </a:lnTo>
                  <a:lnTo>
                    <a:pt x="306" y="156"/>
                  </a:lnTo>
                  <a:lnTo>
                    <a:pt x="307" y="156"/>
                  </a:lnTo>
                  <a:lnTo>
                    <a:pt x="307" y="156"/>
                  </a:lnTo>
                  <a:lnTo>
                    <a:pt x="307" y="156"/>
                  </a:lnTo>
                  <a:lnTo>
                    <a:pt x="307" y="155"/>
                  </a:lnTo>
                  <a:lnTo>
                    <a:pt x="307" y="155"/>
                  </a:lnTo>
                  <a:lnTo>
                    <a:pt x="307" y="155"/>
                  </a:lnTo>
                  <a:lnTo>
                    <a:pt x="307" y="155"/>
                  </a:lnTo>
                  <a:lnTo>
                    <a:pt x="307" y="155"/>
                  </a:lnTo>
                  <a:lnTo>
                    <a:pt x="307" y="155"/>
                  </a:lnTo>
                  <a:lnTo>
                    <a:pt x="307" y="155"/>
                  </a:lnTo>
                  <a:lnTo>
                    <a:pt x="308" y="156"/>
                  </a:lnTo>
                  <a:lnTo>
                    <a:pt x="308" y="155"/>
                  </a:lnTo>
                  <a:lnTo>
                    <a:pt x="308" y="155"/>
                  </a:lnTo>
                  <a:lnTo>
                    <a:pt x="308" y="155"/>
                  </a:lnTo>
                  <a:lnTo>
                    <a:pt x="308" y="156"/>
                  </a:lnTo>
                  <a:lnTo>
                    <a:pt x="308" y="155"/>
                  </a:lnTo>
                  <a:lnTo>
                    <a:pt x="308" y="157"/>
                  </a:lnTo>
                  <a:lnTo>
                    <a:pt x="308" y="155"/>
                  </a:lnTo>
                  <a:lnTo>
                    <a:pt x="308" y="155"/>
                  </a:lnTo>
                  <a:lnTo>
                    <a:pt x="308" y="155"/>
                  </a:lnTo>
                  <a:lnTo>
                    <a:pt x="308" y="155"/>
                  </a:lnTo>
                  <a:lnTo>
                    <a:pt x="309" y="155"/>
                  </a:lnTo>
                  <a:lnTo>
                    <a:pt x="309" y="155"/>
                  </a:lnTo>
                  <a:lnTo>
                    <a:pt x="309" y="155"/>
                  </a:lnTo>
                  <a:lnTo>
                    <a:pt x="309" y="157"/>
                  </a:lnTo>
                  <a:lnTo>
                    <a:pt x="309" y="155"/>
                  </a:lnTo>
                  <a:lnTo>
                    <a:pt x="309" y="155"/>
                  </a:lnTo>
                  <a:lnTo>
                    <a:pt x="309" y="155"/>
                  </a:lnTo>
                  <a:lnTo>
                    <a:pt x="309" y="155"/>
                  </a:lnTo>
                  <a:lnTo>
                    <a:pt x="309" y="156"/>
                  </a:lnTo>
                  <a:lnTo>
                    <a:pt x="309" y="156"/>
                  </a:lnTo>
                  <a:lnTo>
                    <a:pt x="310" y="155"/>
                  </a:lnTo>
                  <a:lnTo>
                    <a:pt x="310" y="155"/>
                  </a:lnTo>
                  <a:lnTo>
                    <a:pt x="310" y="155"/>
                  </a:lnTo>
                  <a:lnTo>
                    <a:pt x="310" y="155"/>
                  </a:lnTo>
                  <a:lnTo>
                    <a:pt x="310" y="156"/>
                  </a:lnTo>
                  <a:lnTo>
                    <a:pt x="310" y="155"/>
                  </a:lnTo>
                  <a:lnTo>
                    <a:pt x="310" y="155"/>
                  </a:lnTo>
                  <a:lnTo>
                    <a:pt x="310" y="155"/>
                  </a:lnTo>
                  <a:lnTo>
                    <a:pt x="310" y="155"/>
                  </a:lnTo>
                  <a:lnTo>
                    <a:pt x="310" y="155"/>
                  </a:lnTo>
                  <a:lnTo>
                    <a:pt x="310" y="154"/>
                  </a:lnTo>
                  <a:lnTo>
                    <a:pt x="311" y="154"/>
                  </a:lnTo>
                  <a:lnTo>
                    <a:pt x="311" y="155"/>
                  </a:lnTo>
                  <a:lnTo>
                    <a:pt x="311" y="154"/>
                  </a:lnTo>
                  <a:lnTo>
                    <a:pt x="311" y="155"/>
                  </a:lnTo>
                  <a:lnTo>
                    <a:pt x="311" y="155"/>
                  </a:lnTo>
                  <a:lnTo>
                    <a:pt x="311" y="155"/>
                  </a:lnTo>
                  <a:lnTo>
                    <a:pt x="311" y="155"/>
                  </a:lnTo>
                  <a:lnTo>
                    <a:pt x="311" y="154"/>
                  </a:lnTo>
                  <a:lnTo>
                    <a:pt x="311" y="154"/>
                  </a:lnTo>
                  <a:lnTo>
                    <a:pt x="311" y="154"/>
                  </a:lnTo>
                  <a:lnTo>
                    <a:pt x="312" y="154"/>
                  </a:lnTo>
                  <a:lnTo>
                    <a:pt x="312" y="154"/>
                  </a:lnTo>
                  <a:lnTo>
                    <a:pt x="312" y="154"/>
                  </a:lnTo>
                  <a:lnTo>
                    <a:pt x="312" y="154"/>
                  </a:lnTo>
                  <a:lnTo>
                    <a:pt x="312" y="153"/>
                  </a:lnTo>
                  <a:lnTo>
                    <a:pt x="312" y="154"/>
                  </a:lnTo>
                  <a:lnTo>
                    <a:pt x="312" y="154"/>
                  </a:lnTo>
                  <a:lnTo>
                    <a:pt x="312" y="154"/>
                  </a:lnTo>
                  <a:lnTo>
                    <a:pt x="312" y="153"/>
                  </a:lnTo>
                  <a:lnTo>
                    <a:pt x="312" y="153"/>
                  </a:lnTo>
                  <a:lnTo>
                    <a:pt x="312" y="153"/>
                  </a:lnTo>
                  <a:lnTo>
                    <a:pt x="313" y="154"/>
                  </a:lnTo>
                  <a:lnTo>
                    <a:pt x="313" y="154"/>
                  </a:lnTo>
                  <a:lnTo>
                    <a:pt x="313" y="154"/>
                  </a:lnTo>
                  <a:lnTo>
                    <a:pt x="313" y="155"/>
                  </a:lnTo>
                  <a:lnTo>
                    <a:pt x="313" y="154"/>
                  </a:lnTo>
                  <a:lnTo>
                    <a:pt x="313" y="153"/>
                  </a:lnTo>
                  <a:lnTo>
                    <a:pt x="313" y="155"/>
                  </a:lnTo>
                  <a:lnTo>
                    <a:pt x="313" y="154"/>
                  </a:lnTo>
                  <a:lnTo>
                    <a:pt x="313" y="154"/>
                  </a:lnTo>
                  <a:lnTo>
                    <a:pt x="313" y="155"/>
                  </a:lnTo>
                  <a:lnTo>
                    <a:pt x="313" y="154"/>
                  </a:lnTo>
                  <a:lnTo>
                    <a:pt x="314" y="154"/>
                  </a:lnTo>
                  <a:lnTo>
                    <a:pt x="314" y="155"/>
                  </a:lnTo>
                  <a:lnTo>
                    <a:pt x="314" y="155"/>
                  </a:lnTo>
                  <a:lnTo>
                    <a:pt x="314" y="154"/>
                  </a:lnTo>
                  <a:lnTo>
                    <a:pt x="314" y="154"/>
                  </a:lnTo>
                  <a:lnTo>
                    <a:pt x="314" y="154"/>
                  </a:lnTo>
                  <a:lnTo>
                    <a:pt x="314" y="154"/>
                  </a:lnTo>
                  <a:lnTo>
                    <a:pt x="314" y="154"/>
                  </a:lnTo>
                  <a:lnTo>
                    <a:pt x="314" y="155"/>
                  </a:lnTo>
                  <a:lnTo>
                    <a:pt x="314" y="153"/>
                  </a:lnTo>
                  <a:lnTo>
                    <a:pt x="315" y="153"/>
                  </a:lnTo>
                  <a:lnTo>
                    <a:pt x="315" y="152"/>
                  </a:lnTo>
                  <a:lnTo>
                    <a:pt x="315" y="154"/>
                  </a:lnTo>
                  <a:lnTo>
                    <a:pt x="315" y="152"/>
                  </a:lnTo>
                  <a:lnTo>
                    <a:pt x="315" y="154"/>
                  </a:lnTo>
                  <a:lnTo>
                    <a:pt x="315" y="154"/>
                  </a:lnTo>
                  <a:lnTo>
                    <a:pt x="315" y="154"/>
                  </a:lnTo>
                  <a:lnTo>
                    <a:pt x="315" y="154"/>
                  </a:lnTo>
                  <a:lnTo>
                    <a:pt x="315" y="153"/>
                  </a:lnTo>
                  <a:lnTo>
                    <a:pt x="315" y="153"/>
                  </a:lnTo>
                  <a:lnTo>
                    <a:pt x="315" y="154"/>
                  </a:lnTo>
                  <a:lnTo>
                    <a:pt x="316" y="153"/>
                  </a:lnTo>
                  <a:lnTo>
                    <a:pt x="316" y="153"/>
                  </a:lnTo>
                  <a:lnTo>
                    <a:pt x="316" y="153"/>
                  </a:lnTo>
                  <a:lnTo>
                    <a:pt x="316" y="153"/>
                  </a:lnTo>
                  <a:lnTo>
                    <a:pt x="316" y="153"/>
                  </a:lnTo>
                  <a:lnTo>
                    <a:pt x="316" y="153"/>
                  </a:lnTo>
                  <a:lnTo>
                    <a:pt x="316" y="153"/>
                  </a:lnTo>
                  <a:lnTo>
                    <a:pt x="316" y="153"/>
                  </a:lnTo>
                  <a:lnTo>
                    <a:pt x="316" y="152"/>
                  </a:lnTo>
                  <a:lnTo>
                    <a:pt x="316" y="152"/>
                  </a:lnTo>
                  <a:lnTo>
                    <a:pt x="317" y="153"/>
                  </a:lnTo>
                  <a:lnTo>
                    <a:pt x="317" y="153"/>
                  </a:lnTo>
                  <a:lnTo>
                    <a:pt x="317" y="153"/>
                  </a:lnTo>
                  <a:lnTo>
                    <a:pt x="317" y="152"/>
                  </a:lnTo>
                  <a:lnTo>
                    <a:pt x="317" y="153"/>
                  </a:lnTo>
                  <a:lnTo>
                    <a:pt x="317" y="153"/>
                  </a:lnTo>
                  <a:lnTo>
                    <a:pt x="317" y="153"/>
                  </a:lnTo>
                  <a:lnTo>
                    <a:pt x="317" y="152"/>
                  </a:lnTo>
                  <a:lnTo>
                    <a:pt x="317" y="154"/>
                  </a:lnTo>
                  <a:lnTo>
                    <a:pt x="317" y="153"/>
                  </a:lnTo>
                  <a:lnTo>
                    <a:pt x="317" y="154"/>
                  </a:lnTo>
                  <a:lnTo>
                    <a:pt x="318" y="154"/>
                  </a:lnTo>
                  <a:lnTo>
                    <a:pt x="318" y="154"/>
                  </a:lnTo>
                  <a:lnTo>
                    <a:pt x="318" y="153"/>
                  </a:lnTo>
                  <a:lnTo>
                    <a:pt x="318" y="152"/>
                  </a:lnTo>
                  <a:lnTo>
                    <a:pt x="318" y="153"/>
                  </a:lnTo>
                  <a:lnTo>
                    <a:pt x="318" y="152"/>
                  </a:lnTo>
                  <a:lnTo>
                    <a:pt x="318" y="153"/>
                  </a:lnTo>
                  <a:lnTo>
                    <a:pt x="318" y="154"/>
                  </a:lnTo>
                  <a:lnTo>
                    <a:pt x="318" y="153"/>
                  </a:lnTo>
                  <a:lnTo>
                    <a:pt x="318" y="153"/>
                  </a:lnTo>
                  <a:lnTo>
                    <a:pt x="319" y="154"/>
                  </a:lnTo>
                  <a:lnTo>
                    <a:pt x="319" y="154"/>
                  </a:lnTo>
                  <a:lnTo>
                    <a:pt x="319" y="153"/>
                  </a:lnTo>
                  <a:lnTo>
                    <a:pt x="319" y="153"/>
                  </a:lnTo>
                  <a:lnTo>
                    <a:pt x="319" y="153"/>
                  </a:lnTo>
                  <a:lnTo>
                    <a:pt x="319" y="153"/>
                  </a:lnTo>
                  <a:lnTo>
                    <a:pt x="319" y="154"/>
                  </a:lnTo>
                  <a:lnTo>
                    <a:pt x="319" y="152"/>
                  </a:lnTo>
                  <a:lnTo>
                    <a:pt x="319" y="153"/>
                  </a:lnTo>
                  <a:lnTo>
                    <a:pt x="319" y="152"/>
                  </a:lnTo>
                  <a:lnTo>
                    <a:pt x="319" y="152"/>
                  </a:lnTo>
                  <a:lnTo>
                    <a:pt x="320" y="152"/>
                  </a:lnTo>
                  <a:lnTo>
                    <a:pt x="320" y="153"/>
                  </a:lnTo>
                  <a:lnTo>
                    <a:pt x="320" y="153"/>
                  </a:lnTo>
                  <a:lnTo>
                    <a:pt x="320" y="152"/>
                  </a:lnTo>
                  <a:lnTo>
                    <a:pt x="320" y="152"/>
                  </a:lnTo>
                  <a:lnTo>
                    <a:pt x="320" y="152"/>
                  </a:lnTo>
                  <a:lnTo>
                    <a:pt x="320" y="152"/>
                  </a:lnTo>
                  <a:lnTo>
                    <a:pt x="320" y="152"/>
                  </a:lnTo>
                  <a:lnTo>
                    <a:pt x="320" y="153"/>
                  </a:lnTo>
                  <a:lnTo>
                    <a:pt x="320" y="152"/>
                  </a:lnTo>
                  <a:lnTo>
                    <a:pt x="321" y="152"/>
                  </a:lnTo>
                  <a:lnTo>
                    <a:pt x="321" y="152"/>
                  </a:lnTo>
                  <a:lnTo>
                    <a:pt x="321" y="152"/>
                  </a:lnTo>
                  <a:lnTo>
                    <a:pt x="321" y="152"/>
                  </a:lnTo>
                  <a:lnTo>
                    <a:pt x="321" y="152"/>
                  </a:lnTo>
                  <a:lnTo>
                    <a:pt x="321" y="152"/>
                  </a:lnTo>
                  <a:lnTo>
                    <a:pt x="321" y="152"/>
                  </a:lnTo>
                  <a:lnTo>
                    <a:pt x="321" y="152"/>
                  </a:lnTo>
                  <a:lnTo>
                    <a:pt x="321" y="152"/>
                  </a:lnTo>
                  <a:lnTo>
                    <a:pt x="321" y="152"/>
                  </a:lnTo>
                  <a:lnTo>
                    <a:pt x="321" y="152"/>
                  </a:lnTo>
                  <a:lnTo>
                    <a:pt x="322" y="151"/>
                  </a:lnTo>
                  <a:lnTo>
                    <a:pt x="322" y="151"/>
                  </a:lnTo>
                  <a:lnTo>
                    <a:pt x="322" y="152"/>
                  </a:lnTo>
                  <a:lnTo>
                    <a:pt x="322" y="152"/>
                  </a:lnTo>
                  <a:lnTo>
                    <a:pt x="322" y="152"/>
                  </a:lnTo>
                  <a:lnTo>
                    <a:pt x="322" y="152"/>
                  </a:lnTo>
                  <a:lnTo>
                    <a:pt x="322" y="152"/>
                  </a:lnTo>
                  <a:lnTo>
                    <a:pt x="322" y="152"/>
                  </a:lnTo>
                  <a:lnTo>
                    <a:pt x="322" y="152"/>
                  </a:lnTo>
                  <a:lnTo>
                    <a:pt x="322" y="152"/>
                  </a:lnTo>
                  <a:lnTo>
                    <a:pt x="323" y="152"/>
                  </a:lnTo>
                  <a:lnTo>
                    <a:pt x="323" y="154"/>
                  </a:lnTo>
                  <a:lnTo>
                    <a:pt x="323" y="152"/>
                  </a:lnTo>
                  <a:lnTo>
                    <a:pt x="323" y="152"/>
                  </a:lnTo>
                  <a:lnTo>
                    <a:pt x="323" y="152"/>
                  </a:lnTo>
                  <a:lnTo>
                    <a:pt x="323" y="152"/>
                  </a:lnTo>
                  <a:lnTo>
                    <a:pt x="323" y="152"/>
                  </a:lnTo>
                  <a:lnTo>
                    <a:pt x="323" y="152"/>
                  </a:lnTo>
                  <a:lnTo>
                    <a:pt x="323" y="152"/>
                  </a:lnTo>
                  <a:lnTo>
                    <a:pt x="323" y="152"/>
                  </a:lnTo>
                  <a:lnTo>
                    <a:pt x="323" y="152"/>
                  </a:lnTo>
                  <a:lnTo>
                    <a:pt x="324" y="152"/>
                  </a:lnTo>
                  <a:lnTo>
                    <a:pt x="324" y="152"/>
                  </a:lnTo>
                  <a:lnTo>
                    <a:pt x="324" y="152"/>
                  </a:lnTo>
                  <a:lnTo>
                    <a:pt x="324" y="151"/>
                  </a:lnTo>
                  <a:lnTo>
                    <a:pt x="324" y="152"/>
                  </a:lnTo>
                  <a:lnTo>
                    <a:pt x="324" y="151"/>
                  </a:lnTo>
                  <a:lnTo>
                    <a:pt x="324" y="152"/>
                  </a:lnTo>
                  <a:lnTo>
                    <a:pt x="324" y="152"/>
                  </a:lnTo>
                  <a:lnTo>
                    <a:pt x="324" y="152"/>
                  </a:lnTo>
                  <a:lnTo>
                    <a:pt x="324" y="151"/>
                  </a:lnTo>
                  <a:lnTo>
                    <a:pt x="325" y="151"/>
                  </a:lnTo>
                  <a:lnTo>
                    <a:pt x="325" y="151"/>
                  </a:lnTo>
                  <a:lnTo>
                    <a:pt x="325" y="151"/>
                  </a:lnTo>
                  <a:lnTo>
                    <a:pt x="325" y="151"/>
                  </a:lnTo>
                  <a:lnTo>
                    <a:pt x="325" y="152"/>
                  </a:lnTo>
                  <a:lnTo>
                    <a:pt x="325" y="152"/>
                  </a:lnTo>
                  <a:lnTo>
                    <a:pt x="325" y="151"/>
                  </a:lnTo>
                  <a:lnTo>
                    <a:pt x="325" y="151"/>
                  </a:lnTo>
                  <a:lnTo>
                    <a:pt x="325" y="151"/>
                  </a:lnTo>
                  <a:lnTo>
                    <a:pt x="325" y="152"/>
                  </a:lnTo>
                  <a:lnTo>
                    <a:pt x="325" y="152"/>
                  </a:lnTo>
                  <a:lnTo>
                    <a:pt x="326" y="152"/>
                  </a:lnTo>
                  <a:lnTo>
                    <a:pt x="326" y="152"/>
                  </a:lnTo>
                  <a:lnTo>
                    <a:pt x="326" y="152"/>
                  </a:lnTo>
                  <a:lnTo>
                    <a:pt x="326" y="152"/>
                  </a:lnTo>
                  <a:lnTo>
                    <a:pt x="326" y="151"/>
                  </a:lnTo>
                  <a:lnTo>
                    <a:pt x="326" y="151"/>
                  </a:lnTo>
                  <a:lnTo>
                    <a:pt x="326" y="152"/>
                  </a:lnTo>
                  <a:lnTo>
                    <a:pt x="326" y="151"/>
                  </a:lnTo>
                  <a:lnTo>
                    <a:pt x="326" y="151"/>
                  </a:lnTo>
                  <a:lnTo>
                    <a:pt x="326" y="151"/>
                  </a:lnTo>
                  <a:lnTo>
                    <a:pt x="327" y="152"/>
                  </a:lnTo>
                  <a:lnTo>
                    <a:pt x="327" y="151"/>
                  </a:lnTo>
                  <a:lnTo>
                    <a:pt x="327" y="152"/>
                  </a:lnTo>
                  <a:lnTo>
                    <a:pt x="327" y="151"/>
                  </a:lnTo>
                  <a:lnTo>
                    <a:pt x="327" y="151"/>
                  </a:lnTo>
                  <a:lnTo>
                    <a:pt x="327" y="151"/>
                  </a:lnTo>
                  <a:lnTo>
                    <a:pt x="327" y="152"/>
                  </a:lnTo>
                  <a:lnTo>
                    <a:pt x="327" y="151"/>
                  </a:lnTo>
                  <a:lnTo>
                    <a:pt x="327" y="151"/>
                  </a:lnTo>
                  <a:lnTo>
                    <a:pt x="327" y="151"/>
                  </a:lnTo>
                  <a:lnTo>
                    <a:pt x="327" y="151"/>
                  </a:lnTo>
                  <a:lnTo>
                    <a:pt x="328" y="151"/>
                  </a:lnTo>
                  <a:lnTo>
                    <a:pt x="328" y="151"/>
                  </a:lnTo>
                  <a:lnTo>
                    <a:pt x="328" y="151"/>
                  </a:lnTo>
                  <a:lnTo>
                    <a:pt x="328" y="151"/>
                  </a:lnTo>
                  <a:lnTo>
                    <a:pt x="328" y="151"/>
                  </a:lnTo>
                  <a:lnTo>
                    <a:pt x="328" y="151"/>
                  </a:lnTo>
                  <a:lnTo>
                    <a:pt x="328" y="150"/>
                  </a:lnTo>
                  <a:lnTo>
                    <a:pt x="328" y="152"/>
                  </a:lnTo>
                  <a:lnTo>
                    <a:pt x="328" y="151"/>
                  </a:lnTo>
                  <a:lnTo>
                    <a:pt x="328" y="151"/>
                  </a:lnTo>
                  <a:lnTo>
                    <a:pt x="329" y="151"/>
                  </a:lnTo>
                  <a:lnTo>
                    <a:pt x="329" y="151"/>
                  </a:lnTo>
                  <a:lnTo>
                    <a:pt x="329" y="150"/>
                  </a:lnTo>
                  <a:lnTo>
                    <a:pt x="329" y="151"/>
                  </a:lnTo>
                  <a:lnTo>
                    <a:pt x="329" y="150"/>
                  </a:lnTo>
                  <a:lnTo>
                    <a:pt x="329" y="150"/>
                  </a:lnTo>
                  <a:lnTo>
                    <a:pt x="329" y="149"/>
                  </a:lnTo>
                  <a:lnTo>
                    <a:pt x="329" y="151"/>
                  </a:lnTo>
                  <a:lnTo>
                    <a:pt x="329" y="150"/>
                  </a:lnTo>
                  <a:lnTo>
                    <a:pt x="329" y="150"/>
                  </a:lnTo>
                  <a:lnTo>
                    <a:pt x="329" y="150"/>
                  </a:lnTo>
                  <a:lnTo>
                    <a:pt x="330" y="150"/>
                  </a:lnTo>
                  <a:lnTo>
                    <a:pt x="330" y="150"/>
                  </a:lnTo>
                  <a:lnTo>
                    <a:pt x="330" y="150"/>
                  </a:lnTo>
                  <a:lnTo>
                    <a:pt x="330" y="150"/>
                  </a:lnTo>
                  <a:lnTo>
                    <a:pt x="330" y="150"/>
                  </a:lnTo>
                  <a:lnTo>
                    <a:pt x="330" y="150"/>
                  </a:lnTo>
                  <a:lnTo>
                    <a:pt x="330" y="150"/>
                  </a:lnTo>
                  <a:lnTo>
                    <a:pt x="330" y="150"/>
                  </a:lnTo>
                  <a:lnTo>
                    <a:pt x="330" y="149"/>
                  </a:lnTo>
                  <a:lnTo>
                    <a:pt x="330" y="150"/>
                  </a:lnTo>
                  <a:lnTo>
                    <a:pt x="331" y="150"/>
                  </a:lnTo>
                  <a:lnTo>
                    <a:pt x="331" y="150"/>
                  </a:lnTo>
                  <a:lnTo>
                    <a:pt x="331" y="150"/>
                  </a:lnTo>
                  <a:lnTo>
                    <a:pt x="331" y="149"/>
                  </a:lnTo>
                  <a:lnTo>
                    <a:pt x="331" y="150"/>
                  </a:lnTo>
                  <a:lnTo>
                    <a:pt x="331" y="149"/>
                  </a:lnTo>
                  <a:lnTo>
                    <a:pt x="331" y="149"/>
                  </a:lnTo>
                  <a:lnTo>
                    <a:pt x="331" y="150"/>
                  </a:lnTo>
                  <a:lnTo>
                    <a:pt x="331" y="150"/>
                  </a:lnTo>
                  <a:lnTo>
                    <a:pt x="332" y="151"/>
                  </a:lnTo>
                  <a:lnTo>
                    <a:pt x="332" y="149"/>
                  </a:lnTo>
                  <a:lnTo>
                    <a:pt x="332" y="150"/>
                  </a:lnTo>
                  <a:lnTo>
                    <a:pt x="332" y="150"/>
                  </a:lnTo>
                  <a:lnTo>
                    <a:pt x="332" y="149"/>
                  </a:lnTo>
                  <a:lnTo>
                    <a:pt x="332" y="149"/>
                  </a:lnTo>
                  <a:lnTo>
                    <a:pt x="333" y="150"/>
                  </a:lnTo>
                  <a:lnTo>
                    <a:pt x="333" y="150"/>
                  </a:lnTo>
                  <a:lnTo>
                    <a:pt x="333" y="149"/>
                  </a:lnTo>
                  <a:lnTo>
                    <a:pt x="333" y="150"/>
                  </a:lnTo>
                  <a:lnTo>
                    <a:pt x="333" y="149"/>
                  </a:lnTo>
                  <a:lnTo>
                    <a:pt x="333" y="149"/>
                  </a:lnTo>
                  <a:lnTo>
                    <a:pt x="333" y="149"/>
                  </a:lnTo>
                  <a:lnTo>
                    <a:pt x="333" y="149"/>
                  </a:lnTo>
                  <a:lnTo>
                    <a:pt x="334" y="149"/>
                  </a:lnTo>
                  <a:lnTo>
                    <a:pt x="334" y="149"/>
                  </a:lnTo>
                  <a:lnTo>
                    <a:pt x="334" y="149"/>
                  </a:lnTo>
                  <a:lnTo>
                    <a:pt x="334" y="148"/>
                  </a:lnTo>
                  <a:lnTo>
                    <a:pt x="334" y="149"/>
                  </a:lnTo>
                  <a:lnTo>
                    <a:pt x="334" y="149"/>
                  </a:lnTo>
                  <a:lnTo>
                    <a:pt x="334" y="150"/>
                  </a:lnTo>
                  <a:lnTo>
                    <a:pt x="334" y="149"/>
                  </a:lnTo>
                  <a:lnTo>
                    <a:pt x="334" y="149"/>
                  </a:lnTo>
                  <a:lnTo>
                    <a:pt x="334" y="149"/>
                  </a:lnTo>
                  <a:lnTo>
                    <a:pt x="335" y="149"/>
                  </a:lnTo>
                  <a:lnTo>
                    <a:pt x="335" y="149"/>
                  </a:lnTo>
                  <a:lnTo>
                    <a:pt x="335" y="150"/>
                  </a:lnTo>
                  <a:lnTo>
                    <a:pt x="335" y="149"/>
                  </a:lnTo>
                  <a:lnTo>
                    <a:pt x="335" y="149"/>
                  </a:lnTo>
                  <a:lnTo>
                    <a:pt x="335" y="149"/>
                  </a:lnTo>
                  <a:lnTo>
                    <a:pt x="335" y="149"/>
                  </a:lnTo>
                  <a:lnTo>
                    <a:pt x="335" y="149"/>
                  </a:lnTo>
                  <a:lnTo>
                    <a:pt x="335" y="149"/>
                  </a:lnTo>
                  <a:lnTo>
                    <a:pt x="336" y="149"/>
                  </a:lnTo>
                  <a:lnTo>
                    <a:pt x="336" y="149"/>
                  </a:lnTo>
                  <a:lnTo>
                    <a:pt x="336" y="145"/>
                  </a:lnTo>
                  <a:lnTo>
                    <a:pt x="336" y="144"/>
                  </a:lnTo>
                  <a:lnTo>
                    <a:pt x="336" y="148"/>
                  </a:lnTo>
                  <a:lnTo>
                    <a:pt x="336" y="147"/>
                  </a:lnTo>
                  <a:lnTo>
                    <a:pt x="336" y="148"/>
                  </a:lnTo>
                  <a:lnTo>
                    <a:pt x="336" y="148"/>
                  </a:lnTo>
                  <a:lnTo>
                    <a:pt x="337" y="148"/>
                  </a:lnTo>
                  <a:lnTo>
                    <a:pt x="337" y="149"/>
                  </a:lnTo>
                  <a:lnTo>
                    <a:pt x="337" y="148"/>
                  </a:lnTo>
                  <a:lnTo>
                    <a:pt x="337" y="149"/>
                  </a:lnTo>
                  <a:lnTo>
                    <a:pt x="337" y="149"/>
                  </a:lnTo>
                  <a:lnTo>
                    <a:pt x="337" y="149"/>
                  </a:lnTo>
                  <a:lnTo>
                    <a:pt x="337" y="149"/>
                  </a:lnTo>
                  <a:lnTo>
                    <a:pt x="337" y="150"/>
                  </a:lnTo>
                  <a:lnTo>
                    <a:pt x="337" y="150"/>
                  </a:lnTo>
                  <a:lnTo>
                    <a:pt x="337" y="150"/>
                  </a:lnTo>
                  <a:lnTo>
                    <a:pt x="338" y="149"/>
                  </a:lnTo>
                  <a:lnTo>
                    <a:pt x="338" y="149"/>
                  </a:lnTo>
                  <a:lnTo>
                    <a:pt x="338" y="149"/>
                  </a:lnTo>
                  <a:lnTo>
                    <a:pt x="338" y="149"/>
                  </a:lnTo>
                  <a:lnTo>
                    <a:pt x="338" y="149"/>
                  </a:lnTo>
                  <a:lnTo>
                    <a:pt x="338" y="148"/>
                  </a:lnTo>
                  <a:lnTo>
                    <a:pt x="338" y="148"/>
                  </a:lnTo>
                  <a:lnTo>
                    <a:pt x="338" y="147"/>
                  </a:lnTo>
                  <a:lnTo>
                    <a:pt x="338" y="147"/>
                  </a:lnTo>
                  <a:lnTo>
                    <a:pt x="338" y="146"/>
                  </a:lnTo>
                  <a:lnTo>
                    <a:pt x="338" y="146"/>
                  </a:lnTo>
                  <a:lnTo>
                    <a:pt x="339" y="146"/>
                  </a:lnTo>
                  <a:lnTo>
                    <a:pt x="339" y="145"/>
                  </a:lnTo>
                  <a:lnTo>
                    <a:pt x="339" y="145"/>
                  </a:lnTo>
                  <a:lnTo>
                    <a:pt x="339" y="145"/>
                  </a:lnTo>
                  <a:lnTo>
                    <a:pt x="339" y="145"/>
                  </a:lnTo>
                  <a:lnTo>
                    <a:pt x="339" y="145"/>
                  </a:lnTo>
                  <a:lnTo>
                    <a:pt x="339" y="143"/>
                  </a:lnTo>
                  <a:lnTo>
                    <a:pt x="339" y="143"/>
                  </a:lnTo>
                  <a:lnTo>
                    <a:pt x="339" y="142"/>
                  </a:lnTo>
                  <a:lnTo>
                    <a:pt x="339" y="142"/>
                  </a:lnTo>
                  <a:lnTo>
                    <a:pt x="340" y="142"/>
                  </a:lnTo>
                  <a:lnTo>
                    <a:pt x="340" y="141"/>
                  </a:lnTo>
                  <a:lnTo>
                    <a:pt x="340" y="142"/>
                  </a:lnTo>
                  <a:lnTo>
                    <a:pt x="340" y="141"/>
                  </a:lnTo>
                  <a:lnTo>
                    <a:pt x="340" y="141"/>
                  </a:lnTo>
                  <a:lnTo>
                    <a:pt x="340" y="140"/>
                  </a:lnTo>
                  <a:lnTo>
                    <a:pt x="340" y="141"/>
                  </a:lnTo>
                  <a:lnTo>
                    <a:pt x="340" y="139"/>
                  </a:lnTo>
                  <a:lnTo>
                    <a:pt x="340" y="140"/>
                  </a:lnTo>
                  <a:lnTo>
                    <a:pt x="340" y="139"/>
                  </a:lnTo>
                  <a:lnTo>
                    <a:pt x="340" y="138"/>
                  </a:lnTo>
                  <a:lnTo>
                    <a:pt x="341" y="137"/>
                  </a:lnTo>
                  <a:lnTo>
                    <a:pt x="341" y="138"/>
                  </a:lnTo>
                  <a:lnTo>
                    <a:pt x="341" y="137"/>
                  </a:lnTo>
                  <a:lnTo>
                    <a:pt x="341" y="137"/>
                  </a:lnTo>
                  <a:lnTo>
                    <a:pt x="341" y="136"/>
                  </a:lnTo>
                  <a:lnTo>
                    <a:pt x="341" y="136"/>
                  </a:lnTo>
                  <a:lnTo>
                    <a:pt x="341" y="136"/>
                  </a:lnTo>
                  <a:lnTo>
                    <a:pt x="341" y="135"/>
                  </a:lnTo>
                  <a:lnTo>
                    <a:pt x="341" y="135"/>
                  </a:lnTo>
                  <a:lnTo>
                    <a:pt x="341" y="135"/>
                  </a:lnTo>
                  <a:lnTo>
                    <a:pt x="342" y="134"/>
                  </a:lnTo>
                  <a:lnTo>
                    <a:pt x="342" y="134"/>
                  </a:lnTo>
                  <a:lnTo>
                    <a:pt x="342" y="134"/>
                  </a:lnTo>
                  <a:lnTo>
                    <a:pt x="342" y="133"/>
                  </a:lnTo>
                  <a:lnTo>
                    <a:pt x="342" y="133"/>
                  </a:lnTo>
                  <a:lnTo>
                    <a:pt x="342" y="132"/>
                  </a:lnTo>
                  <a:lnTo>
                    <a:pt x="342" y="132"/>
                  </a:lnTo>
                  <a:lnTo>
                    <a:pt x="342" y="132"/>
                  </a:lnTo>
                  <a:lnTo>
                    <a:pt x="342" y="132"/>
                  </a:lnTo>
                  <a:lnTo>
                    <a:pt x="342" y="131"/>
                  </a:lnTo>
                  <a:lnTo>
                    <a:pt x="342" y="132"/>
                  </a:lnTo>
                  <a:lnTo>
                    <a:pt x="343" y="129"/>
                  </a:lnTo>
                  <a:lnTo>
                    <a:pt x="343" y="130"/>
                  </a:lnTo>
                  <a:lnTo>
                    <a:pt x="343" y="129"/>
                  </a:lnTo>
                  <a:lnTo>
                    <a:pt x="343" y="129"/>
                  </a:lnTo>
                  <a:lnTo>
                    <a:pt x="343" y="129"/>
                  </a:lnTo>
                  <a:lnTo>
                    <a:pt x="343" y="128"/>
                  </a:lnTo>
                  <a:lnTo>
                    <a:pt x="343" y="128"/>
                  </a:lnTo>
                  <a:lnTo>
                    <a:pt x="343" y="128"/>
                  </a:lnTo>
                  <a:lnTo>
                    <a:pt x="343" y="127"/>
                  </a:lnTo>
                  <a:lnTo>
                    <a:pt x="343" y="127"/>
                  </a:lnTo>
                  <a:lnTo>
                    <a:pt x="344" y="125"/>
                  </a:lnTo>
                  <a:lnTo>
                    <a:pt x="344" y="125"/>
                  </a:lnTo>
                  <a:lnTo>
                    <a:pt x="344" y="124"/>
                  </a:lnTo>
                  <a:lnTo>
                    <a:pt x="344" y="125"/>
                  </a:lnTo>
                  <a:lnTo>
                    <a:pt x="344" y="124"/>
                  </a:lnTo>
                  <a:lnTo>
                    <a:pt x="344" y="124"/>
                  </a:lnTo>
                  <a:lnTo>
                    <a:pt x="344" y="124"/>
                  </a:lnTo>
                  <a:lnTo>
                    <a:pt x="344" y="123"/>
                  </a:lnTo>
                  <a:lnTo>
                    <a:pt x="344" y="123"/>
                  </a:lnTo>
                  <a:lnTo>
                    <a:pt x="344" y="122"/>
                  </a:lnTo>
                  <a:lnTo>
                    <a:pt x="344" y="123"/>
                  </a:lnTo>
                  <a:lnTo>
                    <a:pt x="345" y="123"/>
                  </a:lnTo>
                  <a:lnTo>
                    <a:pt x="345" y="122"/>
                  </a:lnTo>
                  <a:lnTo>
                    <a:pt x="345" y="121"/>
                  </a:lnTo>
                  <a:lnTo>
                    <a:pt x="345" y="121"/>
                  </a:lnTo>
                  <a:lnTo>
                    <a:pt x="345" y="121"/>
                  </a:lnTo>
                  <a:lnTo>
                    <a:pt x="345" y="120"/>
                  </a:lnTo>
                  <a:lnTo>
                    <a:pt x="345" y="120"/>
                  </a:lnTo>
                  <a:lnTo>
                    <a:pt x="345" y="120"/>
                  </a:lnTo>
                  <a:lnTo>
                    <a:pt x="345" y="119"/>
                  </a:lnTo>
                  <a:lnTo>
                    <a:pt x="346" y="118"/>
                  </a:lnTo>
                  <a:lnTo>
                    <a:pt x="346" y="119"/>
                  </a:lnTo>
                  <a:lnTo>
                    <a:pt x="346" y="116"/>
                  </a:lnTo>
                  <a:lnTo>
                    <a:pt x="346" y="117"/>
                  </a:lnTo>
                  <a:lnTo>
                    <a:pt x="346" y="117"/>
                  </a:lnTo>
                  <a:lnTo>
                    <a:pt x="346" y="116"/>
                  </a:lnTo>
                  <a:lnTo>
                    <a:pt x="346" y="116"/>
                  </a:lnTo>
                  <a:lnTo>
                    <a:pt x="346" y="118"/>
                  </a:lnTo>
                  <a:lnTo>
                    <a:pt x="346" y="116"/>
                  </a:lnTo>
                  <a:lnTo>
                    <a:pt x="347" y="115"/>
                  </a:lnTo>
                  <a:lnTo>
                    <a:pt x="347" y="116"/>
                  </a:lnTo>
                  <a:lnTo>
                    <a:pt x="347" y="115"/>
                  </a:lnTo>
                  <a:lnTo>
                    <a:pt x="347" y="114"/>
                  </a:lnTo>
                  <a:lnTo>
                    <a:pt x="347" y="114"/>
                  </a:lnTo>
                  <a:lnTo>
                    <a:pt x="347" y="113"/>
                  </a:lnTo>
                  <a:lnTo>
                    <a:pt x="347" y="112"/>
                  </a:lnTo>
                  <a:lnTo>
                    <a:pt x="347" y="113"/>
                  </a:lnTo>
                  <a:lnTo>
                    <a:pt x="348" y="112"/>
                  </a:lnTo>
                  <a:lnTo>
                    <a:pt x="348" y="111"/>
                  </a:lnTo>
                  <a:lnTo>
                    <a:pt x="348" y="111"/>
                  </a:lnTo>
                  <a:lnTo>
                    <a:pt x="348" y="113"/>
                  </a:lnTo>
                  <a:lnTo>
                    <a:pt x="348" y="111"/>
                  </a:lnTo>
                  <a:lnTo>
                    <a:pt x="348" y="111"/>
                  </a:lnTo>
                  <a:lnTo>
                    <a:pt x="348" y="111"/>
                  </a:lnTo>
                  <a:lnTo>
                    <a:pt x="348" y="110"/>
                  </a:lnTo>
                  <a:lnTo>
                    <a:pt x="348" y="111"/>
                  </a:lnTo>
                  <a:lnTo>
                    <a:pt x="348" y="110"/>
                  </a:lnTo>
                  <a:lnTo>
                    <a:pt x="348" y="109"/>
                  </a:lnTo>
                  <a:lnTo>
                    <a:pt x="349" y="109"/>
                  </a:lnTo>
                  <a:lnTo>
                    <a:pt x="349" y="109"/>
                  </a:lnTo>
                  <a:lnTo>
                    <a:pt x="349" y="109"/>
                  </a:lnTo>
                  <a:lnTo>
                    <a:pt x="349" y="107"/>
                  </a:lnTo>
                  <a:lnTo>
                    <a:pt x="349" y="109"/>
                  </a:lnTo>
                  <a:lnTo>
                    <a:pt x="349" y="107"/>
                  </a:lnTo>
                  <a:lnTo>
                    <a:pt x="349" y="107"/>
                  </a:lnTo>
                  <a:lnTo>
                    <a:pt x="349" y="107"/>
                  </a:lnTo>
                  <a:lnTo>
                    <a:pt x="349" y="106"/>
                  </a:lnTo>
                  <a:lnTo>
                    <a:pt x="350" y="106"/>
                  </a:lnTo>
                  <a:lnTo>
                    <a:pt x="350" y="105"/>
                  </a:lnTo>
                  <a:lnTo>
                    <a:pt x="350" y="105"/>
                  </a:lnTo>
                  <a:lnTo>
                    <a:pt x="350" y="106"/>
                  </a:lnTo>
                  <a:lnTo>
                    <a:pt x="350" y="105"/>
                  </a:lnTo>
                  <a:lnTo>
                    <a:pt x="350" y="104"/>
                  </a:lnTo>
                  <a:lnTo>
                    <a:pt x="350" y="104"/>
                  </a:lnTo>
                  <a:lnTo>
                    <a:pt x="350" y="104"/>
                  </a:lnTo>
                  <a:lnTo>
                    <a:pt x="350" y="104"/>
                  </a:lnTo>
                  <a:lnTo>
                    <a:pt x="350" y="103"/>
                  </a:lnTo>
                  <a:lnTo>
                    <a:pt x="351" y="103"/>
                  </a:lnTo>
                  <a:lnTo>
                    <a:pt x="351" y="103"/>
                  </a:lnTo>
                  <a:lnTo>
                    <a:pt x="351" y="102"/>
                  </a:lnTo>
                  <a:lnTo>
                    <a:pt x="351" y="102"/>
                  </a:lnTo>
                  <a:lnTo>
                    <a:pt x="351" y="101"/>
                  </a:lnTo>
                  <a:lnTo>
                    <a:pt x="351" y="100"/>
                  </a:lnTo>
                  <a:lnTo>
                    <a:pt x="351" y="101"/>
                  </a:lnTo>
                  <a:lnTo>
                    <a:pt x="351" y="101"/>
                  </a:lnTo>
                  <a:lnTo>
                    <a:pt x="351" y="101"/>
                  </a:lnTo>
                  <a:lnTo>
                    <a:pt x="351" y="99"/>
                  </a:lnTo>
                  <a:lnTo>
                    <a:pt x="352" y="100"/>
                  </a:lnTo>
                  <a:lnTo>
                    <a:pt x="352" y="99"/>
                  </a:lnTo>
                  <a:lnTo>
                    <a:pt x="352" y="100"/>
                  </a:lnTo>
                  <a:lnTo>
                    <a:pt x="352" y="99"/>
                  </a:lnTo>
                  <a:lnTo>
                    <a:pt x="352" y="99"/>
                  </a:lnTo>
                  <a:lnTo>
                    <a:pt x="352" y="98"/>
                  </a:lnTo>
                  <a:lnTo>
                    <a:pt x="353" y="97"/>
                  </a:lnTo>
                  <a:lnTo>
                    <a:pt x="353" y="97"/>
                  </a:lnTo>
                  <a:lnTo>
                    <a:pt x="353" y="97"/>
                  </a:lnTo>
                  <a:lnTo>
                    <a:pt x="353" y="95"/>
                  </a:lnTo>
                  <a:lnTo>
                    <a:pt x="353" y="96"/>
                  </a:lnTo>
                  <a:lnTo>
                    <a:pt x="353" y="96"/>
                  </a:lnTo>
                  <a:lnTo>
                    <a:pt x="353" y="97"/>
                  </a:lnTo>
                  <a:lnTo>
                    <a:pt x="353" y="96"/>
                  </a:lnTo>
                  <a:lnTo>
                    <a:pt x="354" y="95"/>
                  </a:lnTo>
                  <a:lnTo>
                    <a:pt x="354" y="94"/>
                  </a:lnTo>
                  <a:lnTo>
                    <a:pt x="354" y="94"/>
                  </a:lnTo>
                  <a:lnTo>
                    <a:pt x="354" y="94"/>
                  </a:lnTo>
                  <a:lnTo>
                    <a:pt x="354" y="93"/>
                  </a:lnTo>
                  <a:lnTo>
                    <a:pt x="354" y="92"/>
                  </a:lnTo>
                  <a:lnTo>
                    <a:pt x="355" y="92"/>
                  </a:lnTo>
                  <a:lnTo>
                    <a:pt x="355" y="92"/>
                  </a:lnTo>
                  <a:lnTo>
                    <a:pt x="355" y="92"/>
                  </a:lnTo>
                  <a:lnTo>
                    <a:pt x="355" y="92"/>
                  </a:lnTo>
                  <a:lnTo>
                    <a:pt x="355" y="92"/>
                  </a:lnTo>
                  <a:lnTo>
                    <a:pt x="355" y="92"/>
                  </a:lnTo>
                  <a:lnTo>
                    <a:pt x="355" y="91"/>
                  </a:lnTo>
                  <a:lnTo>
                    <a:pt x="355" y="91"/>
                  </a:lnTo>
                  <a:lnTo>
                    <a:pt x="355" y="91"/>
                  </a:lnTo>
                  <a:lnTo>
                    <a:pt x="355" y="91"/>
                  </a:lnTo>
                  <a:lnTo>
                    <a:pt x="355" y="90"/>
                  </a:lnTo>
                  <a:lnTo>
                    <a:pt x="356" y="90"/>
                  </a:lnTo>
                  <a:lnTo>
                    <a:pt x="356" y="89"/>
                  </a:lnTo>
                  <a:lnTo>
                    <a:pt x="356" y="90"/>
                  </a:lnTo>
                  <a:lnTo>
                    <a:pt x="356" y="89"/>
                  </a:lnTo>
                  <a:lnTo>
                    <a:pt x="356" y="90"/>
                  </a:lnTo>
                  <a:lnTo>
                    <a:pt x="356" y="89"/>
                  </a:lnTo>
                  <a:lnTo>
                    <a:pt x="356" y="88"/>
                  </a:lnTo>
                  <a:lnTo>
                    <a:pt x="356" y="87"/>
                  </a:lnTo>
                  <a:lnTo>
                    <a:pt x="356" y="87"/>
                  </a:lnTo>
                  <a:lnTo>
                    <a:pt x="356" y="87"/>
                  </a:lnTo>
                  <a:lnTo>
                    <a:pt x="357" y="87"/>
                  </a:lnTo>
                  <a:lnTo>
                    <a:pt x="357" y="87"/>
                  </a:lnTo>
                  <a:lnTo>
                    <a:pt x="357" y="87"/>
                  </a:lnTo>
                  <a:lnTo>
                    <a:pt x="357" y="87"/>
                  </a:lnTo>
                  <a:lnTo>
                    <a:pt x="357" y="87"/>
                  </a:lnTo>
                  <a:lnTo>
                    <a:pt x="357" y="86"/>
                  </a:lnTo>
                  <a:lnTo>
                    <a:pt x="357" y="86"/>
                  </a:lnTo>
                  <a:lnTo>
                    <a:pt x="357" y="86"/>
                  </a:lnTo>
                  <a:lnTo>
                    <a:pt x="357" y="86"/>
                  </a:lnTo>
                  <a:lnTo>
                    <a:pt x="357" y="87"/>
                  </a:lnTo>
                  <a:lnTo>
                    <a:pt x="357" y="86"/>
                  </a:lnTo>
                  <a:lnTo>
                    <a:pt x="358" y="86"/>
                  </a:lnTo>
                  <a:lnTo>
                    <a:pt x="358" y="84"/>
                  </a:lnTo>
                  <a:lnTo>
                    <a:pt x="358" y="86"/>
                  </a:lnTo>
                  <a:lnTo>
                    <a:pt x="358" y="84"/>
                  </a:lnTo>
                  <a:lnTo>
                    <a:pt x="358" y="84"/>
                  </a:lnTo>
                  <a:lnTo>
                    <a:pt x="358" y="84"/>
                  </a:lnTo>
                  <a:lnTo>
                    <a:pt x="358" y="84"/>
                  </a:lnTo>
                  <a:lnTo>
                    <a:pt x="358" y="84"/>
                  </a:lnTo>
                  <a:lnTo>
                    <a:pt x="358" y="82"/>
                  </a:lnTo>
                  <a:lnTo>
                    <a:pt x="358" y="84"/>
                  </a:lnTo>
                  <a:lnTo>
                    <a:pt x="358" y="84"/>
                  </a:lnTo>
                  <a:lnTo>
                    <a:pt x="359" y="84"/>
                  </a:lnTo>
                  <a:lnTo>
                    <a:pt x="359" y="83"/>
                  </a:lnTo>
                  <a:lnTo>
                    <a:pt x="359" y="83"/>
                  </a:lnTo>
                  <a:lnTo>
                    <a:pt x="359" y="83"/>
                  </a:lnTo>
                  <a:lnTo>
                    <a:pt x="359" y="82"/>
                  </a:lnTo>
                  <a:lnTo>
                    <a:pt x="359" y="82"/>
                  </a:lnTo>
                  <a:lnTo>
                    <a:pt x="359" y="82"/>
                  </a:lnTo>
                  <a:lnTo>
                    <a:pt x="359" y="82"/>
                  </a:lnTo>
                  <a:lnTo>
                    <a:pt x="359" y="81"/>
                  </a:lnTo>
                  <a:lnTo>
                    <a:pt x="359" y="81"/>
                  </a:lnTo>
                  <a:lnTo>
                    <a:pt x="360" y="81"/>
                  </a:lnTo>
                  <a:lnTo>
                    <a:pt x="360" y="81"/>
                  </a:lnTo>
                  <a:lnTo>
                    <a:pt x="360" y="81"/>
                  </a:lnTo>
                  <a:lnTo>
                    <a:pt x="360" y="81"/>
                  </a:lnTo>
                  <a:lnTo>
                    <a:pt x="360" y="81"/>
                  </a:lnTo>
                  <a:lnTo>
                    <a:pt x="360" y="81"/>
                  </a:lnTo>
                  <a:lnTo>
                    <a:pt x="360" y="81"/>
                  </a:lnTo>
                  <a:lnTo>
                    <a:pt x="360" y="79"/>
                  </a:lnTo>
                  <a:lnTo>
                    <a:pt x="360" y="79"/>
                  </a:lnTo>
                </a:path>
              </a:pathLst>
            </a:custGeom>
            <a:noFill/>
            <a:ln w="9525" cmpd="sng">
              <a:solidFill>
                <a:srgbClr val="008000"/>
              </a:solidFill>
              <a:prstDash val="solid"/>
              <a:round/>
              <a:headEnd/>
              <a:tailEnd/>
            </a:ln>
          </p:spPr>
          <p:txBody>
            <a:bodyPr/>
            <a:lstStyle/>
            <a:p>
              <a:endParaRPr lang="zh-CN" altLang="en-US"/>
            </a:p>
          </p:txBody>
        </p:sp>
        <p:sp>
          <p:nvSpPr>
            <p:cNvPr id="1350778" name="Freeform 122"/>
            <p:cNvSpPr>
              <a:spLocks/>
            </p:cNvSpPr>
            <p:nvPr/>
          </p:nvSpPr>
          <p:spPr bwMode="auto">
            <a:xfrm>
              <a:off x="4958655" y="4777631"/>
              <a:ext cx="2355850" cy="355600"/>
            </a:xfrm>
            <a:custGeom>
              <a:avLst/>
              <a:gdLst/>
              <a:ahLst/>
              <a:cxnLst>
                <a:cxn ang="0">
                  <a:pos x="5" y="9"/>
                </a:cxn>
                <a:cxn ang="0">
                  <a:pos x="11" y="8"/>
                </a:cxn>
                <a:cxn ang="0">
                  <a:pos x="17" y="14"/>
                </a:cxn>
                <a:cxn ang="0">
                  <a:pos x="23" y="13"/>
                </a:cxn>
                <a:cxn ang="0">
                  <a:pos x="28" y="13"/>
                </a:cxn>
                <a:cxn ang="0">
                  <a:pos x="33" y="11"/>
                </a:cxn>
                <a:cxn ang="0">
                  <a:pos x="39" y="10"/>
                </a:cxn>
                <a:cxn ang="0">
                  <a:pos x="44" y="10"/>
                </a:cxn>
                <a:cxn ang="0">
                  <a:pos x="50" y="10"/>
                </a:cxn>
                <a:cxn ang="0">
                  <a:pos x="55" y="11"/>
                </a:cxn>
                <a:cxn ang="0">
                  <a:pos x="61" y="13"/>
                </a:cxn>
                <a:cxn ang="0">
                  <a:pos x="66" y="11"/>
                </a:cxn>
                <a:cxn ang="0">
                  <a:pos x="72" y="10"/>
                </a:cxn>
                <a:cxn ang="0">
                  <a:pos x="77" y="7"/>
                </a:cxn>
                <a:cxn ang="0">
                  <a:pos x="83" y="10"/>
                </a:cxn>
                <a:cxn ang="0">
                  <a:pos x="88" y="10"/>
                </a:cxn>
                <a:cxn ang="0">
                  <a:pos x="94" y="8"/>
                </a:cxn>
                <a:cxn ang="0">
                  <a:pos x="99" y="6"/>
                </a:cxn>
                <a:cxn ang="0">
                  <a:pos x="105" y="6"/>
                </a:cxn>
                <a:cxn ang="0">
                  <a:pos x="110" y="8"/>
                </a:cxn>
                <a:cxn ang="0">
                  <a:pos x="116" y="8"/>
                </a:cxn>
                <a:cxn ang="0">
                  <a:pos x="121" y="6"/>
                </a:cxn>
                <a:cxn ang="0">
                  <a:pos x="127" y="5"/>
                </a:cxn>
                <a:cxn ang="0">
                  <a:pos x="133" y="7"/>
                </a:cxn>
                <a:cxn ang="0">
                  <a:pos x="138" y="5"/>
                </a:cxn>
                <a:cxn ang="0">
                  <a:pos x="144" y="5"/>
                </a:cxn>
                <a:cxn ang="0">
                  <a:pos x="149" y="7"/>
                </a:cxn>
                <a:cxn ang="0">
                  <a:pos x="155" y="5"/>
                </a:cxn>
                <a:cxn ang="0">
                  <a:pos x="161" y="5"/>
                </a:cxn>
                <a:cxn ang="0">
                  <a:pos x="167" y="5"/>
                </a:cxn>
                <a:cxn ang="0">
                  <a:pos x="172" y="34"/>
                </a:cxn>
                <a:cxn ang="0">
                  <a:pos x="178" y="52"/>
                </a:cxn>
                <a:cxn ang="0">
                  <a:pos x="183" y="53"/>
                </a:cxn>
                <a:cxn ang="0">
                  <a:pos x="189" y="50"/>
                </a:cxn>
                <a:cxn ang="0">
                  <a:pos x="194" y="52"/>
                </a:cxn>
                <a:cxn ang="0">
                  <a:pos x="200" y="51"/>
                </a:cxn>
                <a:cxn ang="0">
                  <a:pos x="205" y="54"/>
                </a:cxn>
                <a:cxn ang="0">
                  <a:pos x="211" y="50"/>
                </a:cxn>
                <a:cxn ang="0">
                  <a:pos x="217" y="51"/>
                </a:cxn>
                <a:cxn ang="0">
                  <a:pos x="222" y="52"/>
                </a:cxn>
                <a:cxn ang="0">
                  <a:pos x="228" y="54"/>
                </a:cxn>
                <a:cxn ang="0">
                  <a:pos x="233" y="54"/>
                </a:cxn>
                <a:cxn ang="0">
                  <a:pos x="239" y="55"/>
                </a:cxn>
                <a:cxn ang="0">
                  <a:pos x="244" y="55"/>
                </a:cxn>
                <a:cxn ang="0">
                  <a:pos x="250" y="57"/>
                </a:cxn>
                <a:cxn ang="0">
                  <a:pos x="255" y="54"/>
                </a:cxn>
                <a:cxn ang="0">
                  <a:pos x="261" y="52"/>
                </a:cxn>
                <a:cxn ang="0">
                  <a:pos x="266" y="51"/>
                </a:cxn>
                <a:cxn ang="0">
                  <a:pos x="273" y="53"/>
                </a:cxn>
                <a:cxn ang="0">
                  <a:pos x="279" y="7"/>
                </a:cxn>
                <a:cxn ang="0">
                  <a:pos x="284" y="0"/>
                </a:cxn>
                <a:cxn ang="0">
                  <a:pos x="290" y="1"/>
                </a:cxn>
                <a:cxn ang="0">
                  <a:pos x="295" y="1"/>
                </a:cxn>
                <a:cxn ang="0">
                  <a:pos x="301" y="2"/>
                </a:cxn>
                <a:cxn ang="0">
                  <a:pos x="306" y="2"/>
                </a:cxn>
                <a:cxn ang="0">
                  <a:pos x="312" y="3"/>
                </a:cxn>
                <a:cxn ang="0">
                  <a:pos x="317" y="1"/>
                </a:cxn>
                <a:cxn ang="0">
                  <a:pos x="323" y="2"/>
                </a:cxn>
                <a:cxn ang="0">
                  <a:pos x="329" y="2"/>
                </a:cxn>
                <a:cxn ang="0">
                  <a:pos x="335" y="2"/>
                </a:cxn>
                <a:cxn ang="0">
                  <a:pos x="341" y="3"/>
                </a:cxn>
                <a:cxn ang="0">
                  <a:pos x="348" y="3"/>
                </a:cxn>
              </a:cxnLst>
              <a:rect l="0" t="0" r="r" b="b"/>
              <a:pathLst>
                <a:path w="353" h="59">
                  <a:moveTo>
                    <a:pt x="0" y="8"/>
                  </a:moveTo>
                  <a:lnTo>
                    <a:pt x="0" y="7"/>
                  </a:lnTo>
                  <a:lnTo>
                    <a:pt x="0" y="8"/>
                  </a:lnTo>
                  <a:lnTo>
                    <a:pt x="0" y="10"/>
                  </a:lnTo>
                  <a:lnTo>
                    <a:pt x="0" y="8"/>
                  </a:lnTo>
                  <a:lnTo>
                    <a:pt x="0" y="8"/>
                  </a:lnTo>
                  <a:lnTo>
                    <a:pt x="0" y="10"/>
                  </a:lnTo>
                  <a:lnTo>
                    <a:pt x="0" y="8"/>
                  </a:lnTo>
                  <a:lnTo>
                    <a:pt x="0" y="8"/>
                  </a:lnTo>
                  <a:lnTo>
                    <a:pt x="0" y="10"/>
                  </a:lnTo>
                  <a:lnTo>
                    <a:pt x="1" y="8"/>
                  </a:lnTo>
                  <a:lnTo>
                    <a:pt x="1" y="7"/>
                  </a:lnTo>
                  <a:lnTo>
                    <a:pt x="1" y="7"/>
                  </a:lnTo>
                  <a:lnTo>
                    <a:pt x="1" y="8"/>
                  </a:lnTo>
                  <a:lnTo>
                    <a:pt x="1" y="10"/>
                  </a:lnTo>
                  <a:lnTo>
                    <a:pt x="1" y="7"/>
                  </a:lnTo>
                  <a:lnTo>
                    <a:pt x="1" y="8"/>
                  </a:lnTo>
                  <a:lnTo>
                    <a:pt x="1" y="7"/>
                  </a:lnTo>
                  <a:lnTo>
                    <a:pt x="1" y="8"/>
                  </a:lnTo>
                  <a:lnTo>
                    <a:pt x="1" y="8"/>
                  </a:lnTo>
                  <a:lnTo>
                    <a:pt x="1" y="8"/>
                  </a:lnTo>
                  <a:lnTo>
                    <a:pt x="2" y="8"/>
                  </a:lnTo>
                  <a:lnTo>
                    <a:pt x="2" y="8"/>
                  </a:lnTo>
                  <a:lnTo>
                    <a:pt x="2" y="8"/>
                  </a:lnTo>
                  <a:lnTo>
                    <a:pt x="2" y="8"/>
                  </a:lnTo>
                  <a:lnTo>
                    <a:pt x="2" y="10"/>
                  </a:lnTo>
                  <a:lnTo>
                    <a:pt x="2" y="8"/>
                  </a:lnTo>
                  <a:lnTo>
                    <a:pt x="2" y="8"/>
                  </a:lnTo>
                  <a:lnTo>
                    <a:pt x="2" y="10"/>
                  </a:lnTo>
                  <a:lnTo>
                    <a:pt x="2" y="8"/>
                  </a:lnTo>
                  <a:lnTo>
                    <a:pt x="2" y="8"/>
                  </a:lnTo>
                  <a:lnTo>
                    <a:pt x="2" y="8"/>
                  </a:lnTo>
                  <a:lnTo>
                    <a:pt x="3" y="8"/>
                  </a:lnTo>
                  <a:lnTo>
                    <a:pt x="3" y="8"/>
                  </a:lnTo>
                  <a:lnTo>
                    <a:pt x="3" y="8"/>
                  </a:lnTo>
                  <a:lnTo>
                    <a:pt x="3" y="7"/>
                  </a:lnTo>
                  <a:lnTo>
                    <a:pt x="3" y="8"/>
                  </a:lnTo>
                  <a:lnTo>
                    <a:pt x="3" y="8"/>
                  </a:lnTo>
                  <a:lnTo>
                    <a:pt x="3" y="8"/>
                  </a:lnTo>
                  <a:lnTo>
                    <a:pt x="3" y="10"/>
                  </a:lnTo>
                  <a:lnTo>
                    <a:pt x="3" y="8"/>
                  </a:lnTo>
                  <a:lnTo>
                    <a:pt x="3" y="8"/>
                  </a:lnTo>
                  <a:lnTo>
                    <a:pt x="4" y="8"/>
                  </a:lnTo>
                  <a:lnTo>
                    <a:pt x="4" y="8"/>
                  </a:lnTo>
                  <a:lnTo>
                    <a:pt x="4" y="8"/>
                  </a:lnTo>
                  <a:lnTo>
                    <a:pt x="4" y="8"/>
                  </a:lnTo>
                  <a:lnTo>
                    <a:pt x="4" y="8"/>
                  </a:lnTo>
                  <a:lnTo>
                    <a:pt x="4" y="8"/>
                  </a:lnTo>
                  <a:lnTo>
                    <a:pt x="4" y="8"/>
                  </a:lnTo>
                  <a:lnTo>
                    <a:pt x="4" y="8"/>
                  </a:lnTo>
                  <a:lnTo>
                    <a:pt x="4" y="9"/>
                  </a:lnTo>
                  <a:lnTo>
                    <a:pt x="4" y="9"/>
                  </a:lnTo>
                  <a:lnTo>
                    <a:pt x="4" y="9"/>
                  </a:lnTo>
                  <a:lnTo>
                    <a:pt x="5" y="11"/>
                  </a:lnTo>
                  <a:lnTo>
                    <a:pt x="5" y="9"/>
                  </a:lnTo>
                  <a:lnTo>
                    <a:pt x="5" y="9"/>
                  </a:lnTo>
                  <a:lnTo>
                    <a:pt x="5" y="9"/>
                  </a:lnTo>
                  <a:lnTo>
                    <a:pt x="5" y="9"/>
                  </a:lnTo>
                  <a:lnTo>
                    <a:pt x="5" y="9"/>
                  </a:lnTo>
                  <a:lnTo>
                    <a:pt x="5" y="10"/>
                  </a:lnTo>
                  <a:lnTo>
                    <a:pt x="5" y="9"/>
                  </a:lnTo>
                  <a:lnTo>
                    <a:pt x="5" y="9"/>
                  </a:lnTo>
                  <a:lnTo>
                    <a:pt x="5" y="10"/>
                  </a:lnTo>
                  <a:lnTo>
                    <a:pt x="5" y="9"/>
                  </a:lnTo>
                  <a:lnTo>
                    <a:pt x="6" y="10"/>
                  </a:lnTo>
                  <a:lnTo>
                    <a:pt x="6" y="11"/>
                  </a:lnTo>
                  <a:lnTo>
                    <a:pt x="6" y="9"/>
                  </a:lnTo>
                  <a:lnTo>
                    <a:pt x="6" y="10"/>
                  </a:lnTo>
                  <a:lnTo>
                    <a:pt x="6" y="10"/>
                  </a:lnTo>
                  <a:lnTo>
                    <a:pt x="6" y="9"/>
                  </a:lnTo>
                  <a:lnTo>
                    <a:pt x="6" y="10"/>
                  </a:lnTo>
                  <a:lnTo>
                    <a:pt x="6" y="10"/>
                  </a:lnTo>
                  <a:lnTo>
                    <a:pt x="6" y="9"/>
                  </a:lnTo>
                  <a:lnTo>
                    <a:pt x="6" y="10"/>
                  </a:lnTo>
                  <a:lnTo>
                    <a:pt x="7" y="8"/>
                  </a:lnTo>
                  <a:lnTo>
                    <a:pt x="7" y="9"/>
                  </a:lnTo>
                  <a:lnTo>
                    <a:pt x="7" y="9"/>
                  </a:lnTo>
                  <a:lnTo>
                    <a:pt x="7" y="8"/>
                  </a:lnTo>
                  <a:lnTo>
                    <a:pt x="7" y="9"/>
                  </a:lnTo>
                  <a:lnTo>
                    <a:pt x="7" y="11"/>
                  </a:lnTo>
                  <a:lnTo>
                    <a:pt x="7" y="9"/>
                  </a:lnTo>
                  <a:lnTo>
                    <a:pt x="7" y="9"/>
                  </a:lnTo>
                  <a:lnTo>
                    <a:pt x="7" y="11"/>
                  </a:lnTo>
                  <a:lnTo>
                    <a:pt x="7" y="9"/>
                  </a:lnTo>
                  <a:lnTo>
                    <a:pt x="7" y="9"/>
                  </a:lnTo>
                  <a:lnTo>
                    <a:pt x="8" y="9"/>
                  </a:lnTo>
                  <a:lnTo>
                    <a:pt x="8" y="9"/>
                  </a:lnTo>
                  <a:lnTo>
                    <a:pt x="8" y="8"/>
                  </a:lnTo>
                  <a:lnTo>
                    <a:pt x="8" y="8"/>
                  </a:lnTo>
                  <a:lnTo>
                    <a:pt x="8" y="8"/>
                  </a:lnTo>
                  <a:lnTo>
                    <a:pt x="8" y="9"/>
                  </a:lnTo>
                  <a:lnTo>
                    <a:pt x="8" y="8"/>
                  </a:lnTo>
                  <a:lnTo>
                    <a:pt x="8" y="10"/>
                  </a:lnTo>
                  <a:lnTo>
                    <a:pt x="8" y="11"/>
                  </a:lnTo>
                  <a:lnTo>
                    <a:pt x="8" y="8"/>
                  </a:lnTo>
                  <a:lnTo>
                    <a:pt x="8" y="8"/>
                  </a:lnTo>
                  <a:lnTo>
                    <a:pt x="9" y="11"/>
                  </a:lnTo>
                  <a:lnTo>
                    <a:pt x="9" y="8"/>
                  </a:lnTo>
                  <a:lnTo>
                    <a:pt x="9" y="8"/>
                  </a:lnTo>
                  <a:lnTo>
                    <a:pt x="9" y="8"/>
                  </a:lnTo>
                  <a:lnTo>
                    <a:pt x="9" y="8"/>
                  </a:lnTo>
                  <a:lnTo>
                    <a:pt x="9" y="8"/>
                  </a:lnTo>
                  <a:lnTo>
                    <a:pt x="10" y="8"/>
                  </a:lnTo>
                  <a:lnTo>
                    <a:pt x="10" y="8"/>
                  </a:lnTo>
                  <a:lnTo>
                    <a:pt x="10" y="8"/>
                  </a:lnTo>
                  <a:lnTo>
                    <a:pt x="10" y="8"/>
                  </a:lnTo>
                  <a:lnTo>
                    <a:pt x="10" y="8"/>
                  </a:lnTo>
                  <a:lnTo>
                    <a:pt x="10" y="8"/>
                  </a:lnTo>
                  <a:lnTo>
                    <a:pt x="10" y="8"/>
                  </a:lnTo>
                  <a:lnTo>
                    <a:pt x="10" y="8"/>
                  </a:lnTo>
                  <a:lnTo>
                    <a:pt x="10" y="8"/>
                  </a:lnTo>
                  <a:lnTo>
                    <a:pt x="10" y="8"/>
                  </a:lnTo>
                  <a:lnTo>
                    <a:pt x="11" y="8"/>
                  </a:lnTo>
                  <a:lnTo>
                    <a:pt x="11" y="8"/>
                  </a:lnTo>
                  <a:lnTo>
                    <a:pt x="11" y="8"/>
                  </a:lnTo>
                  <a:lnTo>
                    <a:pt x="11" y="10"/>
                  </a:lnTo>
                  <a:lnTo>
                    <a:pt x="11" y="8"/>
                  </a:lnTo>
                  <a:lnTo>
                    <a:pt x="11" y="8"/>
                  </a:lnTo>
                  <a:lnTo>
                    <a:pt x="11" y="11"/>
                  </a:lnTo>
                  <a:lnTo>
                    <a:pt x="11" y="8"/>
                  </a:lnTo>
                  <a:lnTo>
                    <a:pt x="11" y="8"/>
                  </a:lnTo>
                  <a:lnTo>
                    <a:pt x="11" y="8"/>
                  </a:lnTo>
                  <a:lnTo>
                    <a:pt x="11" y="11"/>
                  </a:lnTo>
                  <a:lnTo>
                    <a:pt x="12" y="8"/>
                  </a:lnTo>
                  <a:lnTo>
                    <a:pt x="12" y="8"/>
                  </a:lnTo>
                  <a:lnTo>
                    <a:pt x="12" y="8"/>
                  </a:lnTo>
                  <a:lnTo>
                    <a:pt x="12" y="9"/>
                  </a:lnTo>
                  <a:lnTo>
                    <a:pt x="12" y="9"/>
                  </a:lnTo>
                  <a:lnTo>
                    <a:pt x="12" y="9"/>
                  </a:lnTo>
                  <a:lnTo>
                    <a:pt x="12" y="9"/>
                  </a:lnTo>
                  <a:lnTo>
                    <a:pt x="12" y="9"/>
                  </a:lnTo>
                  <a:lnTo>
                    <a:pt x="12" y="11"/>
                  </a:lnTo>
                  <a:lnTo>
                    <a:pt x="12" y="9"/>
                  </a:lnTo>
                  <a:lnTo>
                    <a:pt x="12" y="11"/>
                  </a:lnTo>
                  <a:lnTo>
                    <a:pt x="13" y="10"/>
                  </a:lnTo>
                  <a:lnTo>
                    <a:pt x="13" y="10"/>
                  </a:lnTo>
                  <a:lnTo>
                    <a:pt x="13" y="11"/>
                  </a:lnTo>
                  <a:lnTo>
                    <a:pt x="13" y="10"/>
                  </a:lnTo>
                  <a:lnTo>
                    <a:pt x="14" y="10"/>
                  </a:lnTo>
                  <a:lnTo>
                    <a:pt x="14" y="10"/>
                  </a:lnTo>
                  <a:lnTo>
                    <a:pt x="14" y="11"/>
                  </a:lnTo>
                  <a:lnTo>
                    <a:pt x="14" y="10"/>
                  </a:lnTo>
                  <a:lnTo>
                    <a:pt x="14" y="11"/>
                  </a:lnTo>
                  <a:lnTo>
                    <a:pt x="14" y="10"/>
                  </a:lnTo>
                  <a:lnTo>
                    <a:pt x="14" y="10"/>
                  </a:lnTo>
                  <a:lnTo>
                    <a:pt x="14" y="10"/>
                  </a:lnTo>
                  <a:lnTo>
                    <a:pt x="14" y="10"/>
                  </a:lnTo>
                  <a:lnTo>
                    <a:pt x="14" y="13"/>
                  </a:lnTo>
                  <a:lnTo>
                    <a:pt x="14" y="11"/>
                  </a:lnTo>
                  <a:lnTo>
                    <a:pt x="15" y="12"/>
                  </a:lnTo>
                  <a:lnTo>
                    <a:pt x="15" y="13"/>
                  </a:lnTo>
                  <a:lnTo>
                    <a:pt x="15" y="13"/>
                  </a:lnTo>
                  <a:lnTo>
                    <a:pt x="15" y="13"/>
                  </a:lnTo>
                  <a:lnTo>
                    <a:pt x="15" y="15"/>
                  </a:lnTo>
                  <a:lnTo>
                    <a:pt x="15" y="13"/>
                  </a:lnTo>
                  <a:lnTo>
                    <a:pt x="15" y="14"/>
                  </a:lnTo>
                  <a:lnTo>
                    <a:pt x="15" y="14"/>
                  </a:lnTo>
                  <a:lnTo>
                    <a:pt x="15" y="13"/>
                  </a:lnTo>
                  <a:lnTo>
                    <a:pt x="15" y="16"/>
                  </a:lnTo>
                  <a:lnTo>
                    <a:pt x="15" y="14"/>
                  </a:lnTo>
                  <a:lnTo>
                    <a:pt x="16" y="14"/>
                  </a:lnTo>
                  <a:lnTo>
                    <a:pt x="16" y="16"/>
                  </a:lnTo>
                  <a:lnTo>
                    <a:pt x="16" y="14"/>
                  </a:lnTo>
                  <a:lnTo>
                    <a:pt x="16" y="15"/>
                  </a:lnTo>
                  <a:lnTo>
                    <a:pt x="16" y="14"/>
                  </a:lnTo>
                  <a:lnTo>
                    <a:pt x="16" y="14"/>
                  </a:lnTo>
                  <a:lnTo>
                    <a:pt x="16" y="14"/>
                  </a:lnTo>
                  <a:lnTo>
                    <a:pt x="16" y="16"/>
                  </a:lnTo>
                  <a:lnTo>
                    <a:pt x="16" y="14"/>
                  </a:lnTo>
                  <a:lnTo>
                    <a:pt x="16" y="14"/>
                  </a:lnTo>
                  <a:lnTo>
                    <a:pt x="16" y="14"/>
                  </a:lnTo>
                  <a:lnTo>
                    <a:pt x="17" y="13"/>
                  </a:lnTo>
                  <a:lnTo>
                    <a:pt x="17" y="14"/>
                  </a:lnTo>
                  <a:lnTo>
                    <a:pt x="17" y="13"/>
                  </a:lnTo>
                  <a:lnTo>
                    <a:pt x="17" y="14"/>
                  </a:lnTo>
                  <a:lnTo>
                    <a:pt x="17" y="13"/>
                  </a:lnTo>
                  <a:lnTo>
                    <a:pt x="17" y="14"/>
                  </a:lnTo>
                  <a:lnTo>
                    <a:pt x="17" y="13"/>
                  </a:lnTo>
                  <a:lnTo>
                    <a:pt x="17" y="14"/>
                  </a:lnTo>
                  <a:lnTo>
                    <a:pt x="17" y="14"/>
                  </a:lnTo>
                  <a:lnTo>
                    <a:pt x="17" y="14"/>
                  </a:lnTo>
                  <a:lnTo>
                    <a:pt x="17" y="14"/>
                  </a:lnTo>
                  <a:lnTo>
                    <a:pt x="18" y="14"/>
                  </a:lnTo>
                  <a:lnTo>
                    <a:pt x="18" y="14"/>
                  </a:lnTo>
                  <a:lnTo>
                    <a:pt x="18" y="14"/>
                  </a:lnTo>
                  <a:lnTo>
                    <a:pt x="18" y="14"/>
                  </a:lnTo>
                  <a:lnTo>
                    <a:pt x="18" y="14"/>
                  </a:lnTo>
                  <a:lnTo>
                    <a:pt x="18" y="14"/>
                  </a:lnTo>
                  <a:lnTo>
                    <a:pt x="18" y="14"/>
                  </a:lnTo>
                  <a:lnTo>
                    <a:pt x="18" y="14"/>
                  </a:lnTo>
                  <a:lnTo>
                    <a:pt x="18" y="14"/>
                  </a:lnTo>
                  <a:lnTo>
                    <a:pt x="18" y="14"/>
                  </a:lnTo>
                  <a:lnTo>
                    <a:pt x="19" y="16"/>
                  </a:lnTo>
                  <a:lnTo>
                    <a:pt x="19" y="16"/>
                  </a:lnTo>
                  <a:lnTo>
                    <a:pt x="19" y="15"/>
                  </a:lnTo>
                  <a:lnTo>
                    <a:pt x="19" y="14"/>
                  </a:lnTo>
                  <a:lnTo>
                    <a:pt x="19" y="14"/>
                  </a:lnTo>
                  <a:lnTo>
                    <a:pt x="19" y="14"/>
                  </a:lnTo>
                  <a:lnTo>
                    <a:pt x="19" y="14"/>
                  </a:lnTo>
                  <a:lnTo>
                    <a:pt x="19" y="14"/>
                  </a:lnTo>
                  <a:lnTo>
                    <a:pt x="19" y="13"/>
                  </a:lnTo>
                  <a:lnTo>
                    <a:pt x="19" y="14"/>
                  </a:lnTo>
                  <a:lnTo>
                    <a:pt x="19" y="16"/>
                  </a:lnTo>
                  <a:lnTo>
                    <a:pt x="20" y="13"/>
                  </a:lnTo>
                  <a:lnTo>
                    <a:pt x="20" y="14"/>
                  </a:lnTo>
                  <a:lnTo>
                    <a:pt x="20" y="14"/>
                  </a:lnTo>
                  <a:lnTo>
                    <a:pt x="20" y="14"/>
                  </a:lnTo>
                  <a:lnTo>
                    <a:pt x="20" y="14"/>
                  </a:lnTo>
                  <a:lnTo>
                    <a:pt x="20" y="13"/>
                  </a:lnTo>
                  <a:lnTo>
                    <a:pt x="20" y="14"/>
                  </a:lnTo>
                  <a:lnTo>
                    <a:pt x="20" y="14"/>
                  </a:lnTo>
                  <a:lnTo>
                    <a:pt x="20" y="13"/>
                  </a:lnTo>
                  <a:lnTo>
                    <a:pt x="20" y="13"/>
                  </a:lnTo>
                  <a:lnTo>
                    <a:pt x="20" y="13"/>
                  </a:lnTo>
                  <a:lnTo>
                    <a:pt x="21" y="13"/>
                  </a:lnTo>
                  <a:lnTo>
                    <a:pt x="21" y="16"/>
                  </a:lnTo>
                  <a:lnTo>
                    <a:pt x="21" y="16"/>
                  </a:lnTo>
                  <a:lnTo>
                    <a:pt x="21" y="13"/>
                  </a:lnTo>
                  <a:lnTo>
                    <a:pt x="21" y="14"/>
                  </a:lnTo>
                  <a:lnTo>
                    <a:pt x="21" y="13"/>
                  </a:lnTo>
                  <a:lnTo>
                    <a:pt x="21" y="13"/>
                  </a:lnTo>
                  <a:lnTo>
                    <a:pt x="21" y="13"/>
                  </a:lnTo>
                  <a:lnTo>
                    <a:pt x="21" y="13"/>
                  </a:lnTo>
                  <a:lnTo>
                    <a:pt x="21" y="15"/>
                  </a:lnTo>
                  <a:lnTo>
                    <a:pt x="21" y="13"/>
                  </a:lnTo>
                  <a:lnTo>
                    <a:pt x="22" y="13"/>
                  </a:lnTo>
                  <a:lnTo>
                    <a:pt x="22" y="13"/>
                  </a:lnTo>
                  <a:lnTo>
                    <a:pt x="22" y="13"/>
                  </a:lnTo>
                  <a:lnTo>
                    <a:pt x="22" y="13"/>
                  </a:lnTo>
                  <a:lnTo>
                    <a:pt x="22" y="13"/>
                  </a:lnTo>
                  <a:lnTo>
                    <a:pt x="22" y="13"/>
                  </a:lnTo>
                  <a:lnTo>
                    <a:pt x="22" y="13"/>
                  </a:lnTo>
                  <a:lnTo>
                    <a:pt x="22" y="15"/>
                  </a:lnTo>
                  <a:lnTo>
                    <a:pt x="22" y="13"/>
                  </a:lnTo>
                  <a:lnTo>
                    <a:pt x="22" y="13"/>
                  </a:lnTo>
                  <a:lnTo>
                    <a:pt x="23" y="13"/>
                  </a:lnTo>
                  <a:lnTo>
                    <a:pt x="23" y="12"/>
                  </a:lnTo>
                  <a:lnTo>
                    <a:pt x="23" y="13"/>
                  </a:lnTo>
                  <a:lnTo>
                    <a:pt x="23" y="15"/>
                  </a:lnTo>
                  <a:lnTo>
                    <a:pt x="23" y="13"/>
                  </a:lnTo>
                  <a:lnTo>
                    <a:pt x="23" y="13"/>
                  </a:lnTo>
                  <a:lnTo>
                    <a:pt x="23" y="13"/>
                  </a:lnTo>
                  <a:lnTo>
                    <a:pt x="23" y="15"/>
                  </a:lnTo>
                  <a:lnTo>
                    <a:pt x="23" y="13"/>
                  </a:lnTo>
                  <a:lnTo>
                    <a:pt x="23" y="15"/>
                  </a:lnTo>
                  <a:lnTo>
                    <a:pt x="23" y="13"/>
                  </a:lnTo>
                  <a:lnTo>
                    <a:pt x="24" y="13"/>
                  </a:lnTo>
                  <a:lnTo>
                    <a:pt x="24" y="11"/>
                  </a:lnTo>
                  <a:lnTo>
                    <a:pt x="24" y="15"/>
                  </a:lnTo>
                  <a:lnTo>
                    <a:pt x="24" y="12"/>
                  </a:lnTo>
                  <a:lnTo>
                    <a:pt x="24" y="13"/>
                  </a:lnTo>
                  <a:lnTo>
                    <a:pt x="24" y="12"/>
                  </a:lnTo>
                  <a:lnTo>
                    <a:pt x="24" y="14"/>
                  </a:lnTo>
                  <a:lnTo>
                    <a:pt x="24" y="13"/>
                  </a:lnTo>
                  <a:lnTo>
                    <a:pt x="24" y="12"/>
                  </a:lnTo>
                  <a:lnTo>
                    <a:pt x="24" y="11"/>
                  </a:lnTo>
                  <a:lnTo>
                    <a:pt x="24" y="14"/>
                  </a:lnTo>
                  <a:lnTo>
                    <a:pt x="25" y="12"/>
                  </a:lnTo>
                  <a:lnTo>
                    <a:pt x="25" y="14"/>
                  </a:lnTo>
                  <a:lnTo>
                    <a:pt x="25" y="14"/>
                  </a:lnTo>
                  <a:lnTo>
                    <a:pt x="25" y="12"/>
                  </a:lnTo>
                  <a:lnTo>
                    <a:pt x="25" y="15"/>
                  </a:lnTo>
                  <a:lnTo>
                    <a:pt x="25" y="10"/>
                  </a:lnTo>
                  <a:lnTo>
                    <a:pt x="25" y="11"/>
                  </a:lnTo>
                  <a:lnTo>
                    <a:pt x="25" y="14"/>
                  </a:lnTo>
                  <a:lnTo>
                    <a:pt x="25" y="12"/>
                  </a:lnTo>
                  <a:lnTo>
                    <a:pt x="25" y="11"/>
                  </a:lnTo>
                  <a:lnTo>
                    <a:pt x="26" y="11"/>
                  </a:lnTo>
                  <a:lnTo>
                    <a:pt x="26" y="12"/>
                  </a:lnTo>
                  <a:lnTo>
                    <a:pt x="26" y="11"/>
                  </a:lnTo>
                  <a:lnTo>
                    <a:pt x="26" y="11"/>
                  </a:lnTo>
                  <a:lnTo>
                    <a:pt x="26" y="12"/>
                  </a:lnTo>
                  <a:lnTo>
                    <a:pt x="26" y="14"/>
                  </a:lnTo>
                  <a:lnTo>
                    <a:pt x="26" y="12"/>
                  </a:lnTo>
                  <a:lnTo>
                    <a:pt x="26" y="11"/>
                  </a:lnTo>
                  <a:lnTo>
                    <a:pt x="26" y="11"/>
                  </a:lnTo>
                  <a:lnTo>
                    <a:pt x="26" y="11"/>
                  </a:lnTo>
                  <a:lnTo>
                    <a:pt x="26" y="12"/>
                  </a:lnTo>
                  <a:lnTo>
                    <a:pt x="27" y="12"/>
                  </a:lnTo>
                  <a:lnTo>
                    <a:pt x="27" y="14"/>
                  </a:lnTo>
                  <a:lnTo>
                    <a:pt x="27" y="11"/>
                  </a:lnTo>
                  <a:lnTo>
                    <a:pt x="27" y="12"/>
                  </a:lnTo>
                  <a:lnTo>
                    <a:pt x="27" y="13"/>
                  </a:lnTo>
                  <a:lnTo>
                    <a:pt x="27" y="13"/>
                  </a:lnTo>
                  <a:lnTo>
                    <a:pt x="27" y="15"/>
                  </a:lnTo>
                  <a:lnTo>
                    <a:pt x="27" y="12"/>
                  </a:lnTo>
                  <a:lnTo>
                    <a:pt x="27" y="13"/>
                  </a:lnTo>
                  <a:lnTo>
                    <a:pt x="27" y="13"/>
                  </a:lnTo>
                  <a:lnTo>
                    <a:pt x="27" y="13"/>
                  </a:lnTo>
                  <a:lnTo>
                    <a:pt x="28" y="12"/>
                  </a:lnTo>
                  <a:lnTo>
                    <a:pt x="28" y="13"/>
                  </a:lnTo>
                  <a:lnTo>
                    <a:pt x="28" y="13"/>
                  </a:lnTo>
                  <a:lnTo>
                    <a:pt x="28" y="13"/>
                  </a:lnTo>
                  <a:lnTo>
                    <a:pt x="28" y="11"/>
                  </a:lnTo>
                  <a:lnTo>
                    <a:pt x="28" y="13"/>
                  </a:lnTo>
                  <a:lnTo>
                    <a:pt x="28" y="15"/>
                  </a:lnTo>
                  <a:lnTo>
                    <a:pt x="28" y="11"/>
                  </a:lnTo>
                  <a:lnTo>
                    <a:pt x="28" y="15"/>
                  </a:lnTo>
                  <a:lnTo>
                    <a:pt x="28" y="12"/>
                  </a:lnTo>
                  <a:lnTo>
                    <a:pt x="28" y="12"/>
                  </a:lnTo>
                  <a:lnTo>
                    <a:pt x="29" y="13"/>
                  </a:lnTo>
                  <a:lnTo>
                    <a:pt x="29" y="14"/>
                  </a:lnTo>
                  <a:lnTo>
                    <a:pt x="29" y="13"/>
                  </a:lnTo>
                  <a:lnTo>
                    <a:pt x="29" y="13"/>
                  </a:lnTo>
                  <a:lnTo>
                    <a:pt x="29" y="14"/>
                  </a:lnTo>
                  <a:lnTo>
                    <a:pt x="29" y="12"/>
                  </a:lnTo>
                  <a:lnTo>
                    <a:pt x="29" y="11"/>
                  </a:lnTo>
                  <a:lnTo>
                    <a:pt x="29" y="12"/>
                  </a:lnTo>
                  <a:lnTo>
                    <a:pt x="29" y="12"/>
                  </a:lnTo>
                  <a:lnTo>
                    <a:pt x="29" y="11"/>
                  </a:lnTo>
                  <a:lnTo>
                    <a:pt x="29" y="14"/>
                  </a:lnTo>
                  <a:lnTo>
                    <a:pt x="30" y="11"/>
                  </a:lnTo>
                  <a:lnTo>
                    <a:pt x="30" y="11"/>
                  </a:lnTo>
                  <a:lnTo>
                    <a:pt x="30" y="11"/>
                  </a:lnTo>
                  <a:lnTo>
                    <a:pt x="30" y="11"/>
                  </a:lnTo>
                  <a:lnTo>
                    <a:pt x="30" y="11"/>
                  </a:lnTo>
                  <a:lnTo>
                    <a:pt x="30" y="11"/>
                  </a:lnTo>
                  <a:lnTo>
                    <a:pt x="30" y="12"/>
                  </a:lnTo>
                  <a:lnTo>
                    <a:pt x="30" y="12"/>
                  </a:lnTo>
                  <a:lnTo>
                    <a:pt x="30" y="10"/>
                  </a:lnTo>
                  <a:lnTo>
                    <a:pt x="30" y="10"/>
                  </a:lnTo>
                  <a:lnTo>
                    <a:pt x="31" y="14"/>
                  </a:lnTo>
                  <a:lnTo>
                    <a:pt x="31" y="12"/>
                  </a:lnTo>
                  <a:lnTo>
                    <a:pt x="31" y="13"/>
                  </a:lnTo>
                  <a:lnTo>
                    <a:pt x="31" y="11"/>
                  </a:lnTo>
                  <a:lnTo>
                    <a:pt x="31" y="11"/>
                  </a:lnTo>
                  <a:lnTo>
                    <a:pt x="31" y="11"/>
                  </a:lnTo>
                  <a:lnTo>
                    <a:pt x="31" y="11"/>
                  </a:lnTo>
                  <a:lnTo>
                    <a:pt x="31" y="13"/>
                  </a:lnTo>
                  <a:lnTo>
                    <a:pt x="31" y="10"/>
                  </a:lnTo>
                  <a:lnTo>
                    <a:pt x="31" y="11"/>
                  </a:lnTo>
                  <a:lnTo>
                    <a:pt x="31" y="11"/>
                  </a:lnTo>
                  <a:lnTo>
                    <a:pt x="32" y="11"/>
                  </a:lnTo>
                  <a:lnTo>
                    <a:pt x="32" y="10"/>
                  </a:lnTo>
                  <a:lnTo>
                    <a:pt x="32" y="11"/>
                  </a:lnTo>
                  <a:lnTo>
                    <a:pt x="32" y="11"/>
                  </a:lnTo>
                  <a:lnTo>
                    <a:pt x="32" y="11"/>
                  </a:lnTo>
                  <a:lnTo>
                    <a:pt x="32" y="11"/>
                  </a:lnTo>
                  <a:lnTo>
                    <a:pt x="32" y="11"/>
                  </a:lnTo>
                  <a:lnTo>
                    <a:pt x="32" y="11"/>
                  </a:lnTo>
                  <a:lnTo>
                    <a:pt x="32" y="11"/>
                  </a:lnTo>
                  <a:lnTo>
                    <a:pt x="32" y="13"/>
                  </a:lnTo>
                  <a:lnTo>
                    <a:pt x="32" y="13"/>
                  </a:lnTo>
                  <a:lnTo>
                    <a:pt x="33" y="11"/>
                  </a:lnTo>
                  <a:lnTo>
                    <a:pt x="33" y="13"/>
                  </a:lnTo>
                  <a:lnTo>
                    <a:pt x="33" y="11"/>
                  </a:lnTo>
                  <a:lnTo>
                    <a:pt x="33" y="11"/>
                  </a:lnTo>
                  <a:lnTo>
                    <a:pt x="33" y="11"/>
                  </a:lnTo>
                  <a:lnTo>
                    <a:pt x="33" y="10"/>
                  </a:lnTo>
                  <a:lnTo>
                    <a:pt x="33" y="10"/>
                  </a:lnTo>
                  <a:lnTo>
                    <a:pt x="33" y="13"/>
                  </a:lnTo>
                  <a:lnTo>
                    <a:pt x="33" y="10"/>
                  </a:lnTo>
                  <a:lnTo>
                    <a:pt x="33" y="11"/>
                  </a:lnTo>
                  <a:lnTo>
                    <a:pt x="33" y="11"/>
                  </a:lnTo>
                  <a:lnTo>
                    <a:pt x="34" y="11"/>
                  </a:lnTo>
                  <a:lnTo>
                    <a:pt x="34" y="11"/>
                  </a:lnTo>
                  <a:lnTo>
                    <a:pt x="34" y="10"/>
                  </a:lnTo>
                  <a:lnTo>
                    <a:pt x="34" y="11"/>
                  </a:lnTo>
                  <a:lnTo>
                    <a:pt x="34" y="11"/>
                  </a:lnTo>
                  <a:lnTo>
                    <a:pt x="34" y="11"/>
                  </a:lnTo>
                  <a:lnTo>
                    <a:pt x="34" y="10"/>
                  </a:lnTo>
                  <a:lnTo>
                    <a:pt x="34" y="11"/>
                  </a:lnTo>
                  <a:lnTo>
                    <a:pt x="34" y="10"/>
                  </a:lnTo>
                  <a:lnTo>
                    <a:pt x="34" y="13"/>
                  </a:lnTo>
                  <a:lnTo>
                    <a:pt x="35" y="10"/>
                  </a:lnTo>
                  <a:lnTo>
                    <a:pt x="35" y="12"/>
                  </a:lnTo>
                  <a:lnTo>
                    <a:pt x="35" y="13"/>
                  </a:lnTo>
                  <a:lnTo>
                    <a:pt x="35" y="10"/>
                  </a:lnTo>
                  <a:lnTo>
                    <a:pt x="35" y="13"/>
                  </a:lnTo>
                  <a:lnTo>
                    <a:pt x="35" y="10"/>
                  </a:lnTo>
                  <a:lnTo>
                    <a:pt x="35" y="13"/>
                  </a:lnTo>
                  <a:lnTo>
                    <a:pt x="35" y="11"/>
                  </a:lnTo>
                  <a:lnTo>
                    <a:pt x="35" y="10"/>
                  </a:lnTo>
                  <a:lnTo>
                    <a:pt x="35" y="10"/>
                  </a:lnTo>
                  <a:lnTo>
                    <a:pt x="35" y="10"/>
                  </a:lnTo>
                  <a:lnTo>
                    <a:pt x="36" y="10"/>
                  </a:lnTo>
                  <a:lnTo>
                    <a:pt x="36" y="11"/>
                  </a:lnTo>
                  <a:lnTo>
                    <a:pt x="36" y="10"/>
                  </a:lnTo>
                  <a:lnTo>
                    <a:pt x="36" y="11"/>
                  </a:lnTo>
                  <a:lnTo>
                    <a:pt x="36" y="10"/>
                  </a:lnTo>
                  <a:lnTo>
                    <a:pt x="36" y="11"/>
                  </a:lnTo>
                  <a:lnTo>
                    <a:pt x="36" y="10"/>
                  </a:lnTo>
                  <a:lnTo>
                    <a:pt x="36" y="11"/>
                  </a:lnTo>
                  <a:lnTo>
                    <a:pt x="36" y="10"/>
                  </a:lnTo>
                  <a:lnTo>
                    <a:pt x="36" y="10"/>
                  </a:lnTo>
                  <a:lnTo>
                    <a:pt x="36" y="10"/>
                  </a:lnTo>
                  <a:lnTo>
                    <a:pt x="37" y="10"/>
                  </a:lnTo>
                  <a:lnTo>
                    <a:pt x="37" y="10"/>
                  </a:lnTo>
                  <a:lnTo>
                    <a:pt x="37" y="10"/>
                  </a:lnTo>
                  <a:lnTo>
                    <a:pt x="37" y="10"/>
                  </a:lnTo>
                  <a:lnTo>
                    <a:pt x="37" y="10"/>
                  </a:lnTo>
                  <a:lnTo>
                    <a:pt x="37" y="12"/>
                  </a:lnTo>
                  <a:lnTo>
                    <a:pt x="37" y="10"/>
                  </a:lnTo>
                  <a:lnTo>
                    <a:pt x="37" y="12"/>
                  </a:lnTo>
                  <a:lnTo>
                    <a:pt x="37" y="10"/>
                  </a:lnTo>
                  <a:lnTo>
                    <a:pt x="37" y="10"/>
                  </a:lnTo>
                  <a:lnTo>
                    <a:pt x="37" y="10"/>
                  </a:lnTo>
                  <a:lnTo>
                    <a:pt x="38" y="10"/>
                  </a:lnTo>
                  <a:lnTo>
                    <a:pt x="38" y="10"/>
                  </a:lnTo>
                  <a:lnTo>
                    <a:pt x="38" y="10"/>
                  </a:lnTo>
                  <a:lnTo>
                    <a:pt x="38" y="12"/>
                  </a:lnTo>
                  <a:lnTo>
                    <a:pt x="38" y="12"/>
                  </a:lnTo>
                  <a:lnTo>
                    <a:pt x="38" y="10"/>
                  </a:lnTo>
                  <a:lnTo>
                    <a:pt x="38" y="10"/>
                  </a:lnTo>
                  <a:lnTo>
                    <a:pt x="38" y="10"/>
                  </a:lnTo>
                  <a:lnTo>
                    <a:pt x="38" y="10"/>
                  </a:lnTo>
                  <a:lnTo>
                    <a:pt x="38" y="10"/>
                  </a:lnTo>
                  <a:lnTo>
                    <a:pt x="38" y="10"/>
                  </a:lnTo>
                  <a:lnTo>
                    <a:pt x="39" y="10"/>
                  </a:lnTo>
                  <a:lnTo>
                    <a:pt x="39" y="10"/>
                  </a:lnTo>
                  <a:lnTo>
                    <a:pt x="39" y="10"/>
                  </a:lnTo>
                  <a:lnTo>
                    <a:pt x="39" y="10"/>
                  </a:lnTo>
                  <a:lnTo>
                    <a:pt x="39" y="10"/>
                  </a:lnTo>
                  <a:lnTo>
                    <a:pt x="39" y="11"/>
                  </a:lnTo>
                  <a:lnTo>
                    <a:pt x="39" y="10"/>
                  </a:lnTo>
                  <a:lnTo>
                    <a:pt x="39" y="10"/>
                  </a:lnTo>
                  <a:lnTo>
                    <a:pt x="39" y="10"/>
                  </a:lnTo>
                  <a:lnTo>
                    <a:pt x="39" y="10"/>
                  </a:lnTo>
                  <a:lnTo>
                    <a:pt x="40" y="10"/>
                  </a:lnTo>
                  <a:lnTo>
                    <a:pt x="40" y="10"/>
                  </a:lnTo>
                  <a:lnTo>
                    <a:pt x="40" y="10"/>
                  </a:lnTo>
                  <a:lnTo>
                    <a:pt x="40" y="13"/>
                  </a:lnTo>
                  <a:lnTo>
                    <a:pt x="40" y="11"/>
                  </a:lnTo>
                  <a:lnTo>
                    <a:pt x="40" y="10"/>
                  </a:lnTo>
                  <a:lnTo>
                    <a:pt x="40" y="10"/>
                  </a:lnTo>
                  <a:lnTo>
                    <a:pt x="40" y="11"/>
                  </a:lnTo>
                  <a:lnTo>
                    <a:pt x="40" y="9"/>
                  </a:lnTo>
                  <a:lnTo>
                    <a:pt x="40" y="10"/>
                  </a:lnTo>
                  <a:lnTo>
                    <a:pt x="40" y="11"/>
                  </a:lnTo>
                  <a:lnTo>
                    <a:pt x="41" y="10"/>
                  </a:lnTo>
                  <a:lnTo>
                    <a:pt x="41" y="13"/>
                  </a:lnTo>
                  <a:lnTo>
                    <a:pt x="41" y="12"/>
                  </a:lnTo>
                  <a:lnTo>
                    <a:pt x="41" y="10"/>
                  </a:lnTo>
                  <a:lnTo>
                    <a:pt x="41" y="10"/>
                  </a:lnTo>
                  <a:lnTo>
                    <a:pt x="41" y="10"/>
                  </a:lnTo>
                  <a:lnTo>
                    <a:pt x="41" y="10"/>
                  </a:lnTo>
                  <a:lnTo>
                    <a:pt x="41" y="10"/>
                  </a:lnTo>
                  <a:lnTo>
                    <a:pt x="41" y="12"/>
                  </a:lnTo>
                  <a:lnTo>
                    <a:pt x="41" y="10"/>
                  </a:lnTo>
                  <a:lnTo>
                    <a:pt x="41" y="10"/>
                  </a:lnTo>
                  <a:lnTo>
                    <a:pt x="42" y="10"/>
                  </a:lnTo>
                  <a:lnTo>
                    <a:pt x="42" y="10"/>
                  </a:lnTo>
                  <a:lnTo>
                    <a:pt x="42" y="9"/>
                  </a:lnTo>
                  <a:lnTo>
                    <a:pt x="42" y="10"/>
                  </a:lnTo>
                  <a:lnTo>
                    <a:pt x="42" y="10"/>
                  </a:lnTo>
                  <a:lnTo>
                    <a:pt x="42" y="9"/>
                  </a:lnTo>
                  <a:lnTo>
                    <a:pt x="42" y="10"/>
                  </a:lnTo>
                  <a:lnTo>
                    <a:pt x="42" y="12"/>
                  </a:lnTo>
                  <a:lnTo>
                    <a:pt x="42" y="12"/>
                  </a:lnTo>
                  <a:lnTo>
                    <a:pt x="42" y="12"/>
                  </a:lnTo>
                  <a:lnTo>
                    <a:pt x="43" y="12"/>
                  </a:lnTo>
                  <a:lnTo>
                    <a:pt x="43" y="10"/>
                  </a:lnTo>
                  <a:lnTo>
                    <a:pt x="43" y="10"/>
                  </a:lnTo>
                  <a:lnTo>
                    <a:pt x="43" y="9"/>
                  </a:lnTo>
                  <a:lnTo>
                    <a:pt x="43" y="10"/>
                  </a:lnTo>
                  <a:lnTo>
                    <a:pt x="43" y="10"/>
                  </a:lnTo>
                  <a:lnTo>
                    <a:pt x="43" y="9"/>
                  </a:lnTo>
                  <a:lnTo>
                    <a:pt x="43" y="10"/>
                  </a:lnTo>
                  <a:lnTo>
                    <a:pt x="43" y="10"/>
                  </a:lnTo>
                  <a:lnTo>
                    <a:pt x="43" y="10"/>
                  </a:lnTo>
                  <a:lnTo>
                    <a:pt x="43" y="10"/>
                  </a:lnTo>
                  <a:lnTo>
                    <a:pt x="44" y="11"/>
                  </a:lnTo>
                  <a:lnTo>
                    <a:pt x="44" y="8"/>
                  </a:lnTo>
                  <a:lnTo>
                    <a:pt x="44" y="12"/>
                  </a:lnTo>
                  <a:lnTo>
                    <a:pt x="44" y="10"/>
                  </a:lnTo>
                  <a:lnTo>
                    <a:pt x="44" y="10"/>
                  </a:lnTo>
                  <a:lnTo>
                    <a:pt x="44" y="10"/>
                  </a:lnTo>
                  <a:lnTo>
                    <a:pt x="44" y="10"/>
                  </a:lnTo>
                  <a:lnTo>
                    <a:pt x="44" y="10"/>
                  </a:lnTo>
                  <a:lnTo>
                    <a:pt x="44" y="12"/>
                  </a:lnTo>
                  <a:lnTo>
                    <a:pt x="44" y="10"/>
                  </a:lnTo>
                  <a:lnTo>
                    <a:pt x="44" y="10"/>
                  </a:lnTo>
                  <a:lnTo>
                    <a:pt x="45" y="10"/>
                  </a:lnTo>
                  <a:lnTo>
                    <a:pt x="45" y="11"/>
                  </a:lnTo>
                  <a:lnTo>
                    <a:pt x="45" y="12"/>
                  </a:lnTo>
                  <a:lnTo>
                    <a:pt x="45" y="10"/>
                  </a:lnTo>
                  <a:lnTo>
                    <a:pt x="45" y="10"/>
                  </a:lnTo>
                  <a:lnTo>
                    <a:pt x="45" y="10"/>
                  </a:lnTo>
                  <a:lnTo>
                    <a:pt x="45" y="10"/>
                  </a:lnTo>
                  <a:lnTo>
                    <a:pt x="45" y="12"/>
                  </a:lnTo>
                  <a:lnTo>
                    <a:pt x="45" y="10"/>
                  </a:lnTo>
                  <a:lnTo>
                    <a:pt x="45" y="11"/>
                  </a:lnTo>
                  <a:lnTo>
                    <a:pt x="45" y="10"/>
                  </a:lnTo>
                  <a:lnTo>
                    <a:pt x="46" y="10"/>
                  </a:lnTo>
                  <a:lnTo>
                    <a:pt x="46" y="10"/>
                  </a:lnTo>
                  <a:lnTo>
                    <a:pt x="46" y="10"/>
                  </a:lnTo>
                  <a:lnTo>
                    <a:pt x="46" y="8"/>
                  </a:lnTo>
                  <a:lnTo>
                    <a:pt x="46" y="10"/>
                  </a:lnTo>
                  <a:lnTo>
                    <a:pt x="46" y="10"/>
                  </a:lnTo>
                  <a:lnTo>
                    <a:pt x="46" y="12"/>
                  </a:lnTo>
                  <a:lnTo>
                    <a:pt x="46" y="10"/>
                  </a:lnTo>
                  <a:lnTo>
                    <a:pt x="46" y="10"/>
                  </a:lnTo>
                  <a:lnTo>
                    <a:pt x="46" y="10"/>
                  </a:lnTo>
                  <a:lnTo>
                    <a:pt x="46" y="10"/>
                  </a:lnTo>
                  <a:lnTo>
                    <a:pt x="47" y="10"/>
                  </a:lnTo>
                  <a:lnTo>
                    <a:pt x="47" y="10"/>
                  </a:lnTo>
                  <a:lnTo>
                    <a:pt x="47" y="10"/>
                  </a:lnTo>
                  <a:lnTo>
                    <a:pt x="47" y="11"/>
                  </a:lnTo>
                  <a:lnTo>
                    <a:pt x="47" y="10"/>
                  </a:lnTo>
                  <a:lnTo>
                    <a:pt x="47" y="10"/>
                  </a:lnTo>
                  <a:lnTo>
                    <a:pt x="47" y="10"/>
                  </a:lnTo>
                  <a:lnTo>
                    <a:pt x="47" y="10"/>
                  </a:lnTo>
                  <a:lnTo>
                    <a:pt x="47" y="10"/>
                  </a:lnTo>
                  <a:lnTo>
                    <a:pt x="47" y="12"/>
                  </a:lnTo>
                  <a:lnTo>
                    <a:pt x="48" y="10"/>
                  </a:lnTo>
                  <a:lnTo>
                    <a:pt x="48" y="10"/>
                  </a:lnTo>
                  <a:lnTo>
                    <a:pt x="48" y="10"/>
                  </a:lnTo>
                  <a:lnTo>
                    <a:pt x="48" y="10"/>
                  </a:lnTo>
                  <a:lnTo>
                    <a:pt x="48" y="10"/>
                  </a:lnTo>
                  <a:lnTo>
                    <a:pt x="48" y="12"/>
                  </a:lnTo>
                  <a:lnTo>
                    <a:pt x="48" y="10"/>
                  </a:lnTo>
                  <a:lnTo>
                    <a:pt x="48" y="12"/>
                  </a:lnTo>
                  <a:lnTo>
                    <a:pt x="48" y="10"/>
                  </a:lnTo>
                  <a:lnTo>
                    <a:pt x="48" y="10"/>
                  </a:lnTo>
                  <a:lnTo>
                    <a:pt x="48" y="11"/>
                  </a:lnTo>
                  <a:lnTo>
                    <a:pt x="49" y="9"/>
                  </a:lnTo>
                  <a:lnTo>
                    <a:pt x="49" y="10"/>
                  </a:lnTo>
                  <a:lnTo>
                    <a:pt x="49" y="10"/>
                  </a:lnTo>
                  <a:lnTo>
                    <a:pt x="49" y="10"/>
                  </a:lnTo>
                  <a:lnTo>
                    <a:pt x="49" y="10"/>
                  </a:lnTo>
                  <a:lnTo>
                    <a:pt x="49" y="10"/>
                  </a:lnTo>
                  <a:lnTo>
                    <a:pt x="49" y="10"/>
                  </a:lnTo>
                  <a:lnTo>
                    <a:pt x="49" y="10"/>
                  </a:lnTo>
                  <a:lnTo>
                    <a:pt x="49" y="10"/>
                  </a:lnTo>
                  <a:lnTo>
                    <a:pt x="49" y="10"/>
                  </a:lnTo>
                  <a:lnTo>
                    <a:pt x="49" y="10"/>
                  </a:lnTo>
                  <a:lnTo>
                    <a:pt x="50" y="13"/>
                  </a:lnTo>
                  <a:lnTo>
                    <a:pt x="50" y="10"/>
                  </a:lnTo>
                  <a:lnTo>
                    <a:pt x="50" y="11"/>
                  </a:lnTo>
                  <a:lnTo>
                    <a:pt x="50" y="10"/>
                  </a:lnTo>
                  <a:lnTo>
                    <a:pt x="50" y="10"/>
                  </a:lnTo>
                  <a:lnTo>
                    <a:pt x="50" y="10"/>
                  </a:lnTo>
                  <a:lnTo>
                    <a:pt x="50" y="13"/>
                  </a:lnTo>
                  <a:lnTo>
                    <a:pt x="50" y="10"/>
                  </a:lnTo>
                  <a:lnTo>
                    <a:pt x="50" y="10"/>
                  </a:lnTo>
                  <a:lnTo>
                    <a:pt x="50" y="10"/>
                  </a:lnTo>
                  <a:lnTo>
                    <a:pt x="50" y="10"/>
                  </a:lnTo>
                  <a:lnTo>
                    <a:pt x="51" y="10"/>
                  </a:lnTo>
                  <a:lnTo>
                    <a:pt x="51" y="10"/>
                  </a:lnTo>
                  <a:lnTo>
                    <a:pt x="51" y="10"/>
                  </a:lnTo>
                  <a:lnTo>
                    <a:pt x="51" y="10"/>
                  </a:lnTo>
                  <a:lnTo>
                    <a:pt x="51" y="12"/>
                  </a:lnTo>
                  <a:lnTo>
                    <a:pt x="51" y="10"/>
                  </a:lnTo>
                  <a:lnTo>
                    <a:pt x="51" y="12"/>
                  </a:lnTo>
                  <a:lnTo>
                    <a:pt x="51" y="10"/>
                  </a:lnTo>
                  <a:lnTo>
                    <a:pt x="51" y="10"/>
                  </a:lnTo>
                  <a:lnTo>
                    <a:pt x="51" y="8"/>
                  </a:lnTo>
                  <a:lnTo>
                    <a:pt x="52" y="12"/>
                  </a:lnTo>
                  <a:lnTo>
                    <a:pt x="52" y="10"/>
                  </a:lnTo>
                  <a:lnTo>
                    <a:pt x="52" y="10"/>
                  </a:lnTo>
                  <a:lnTo>
                    <a:pt x="52" y="10"/>
                  </a:lnTo>
                  <a:lnTo>
                    <a:pt x="52" y="10"/>
                  </a:lnTo>
                  <a:lnTo>
                    <a:pt x="52" y="10"/>
                  </a:lnTo>
                  <a:lnTo>
                    <a:pt x="52" y="10"/>
                  </a:lnTo>
                  <a:lnTo>
                    <a:pt x="52" y="9"/>
                  </a:lnTo>
                  <a:lnTo>
                    <a:pt x="52" y="13"/>
                  </a:lnTo>
                  <a:lnTo>
                    <a:pt x="52" y="13"/>
                  </a:lnTo>
                  <a:lnTo>
                    <a:pt x="52" y="10"/>
                  </a:lnTo>
                  <a:lnTo>
                    <a:pt x="53" y="10"/>
                  </a:lnTo>
                  <a:lnTo>
                    <a:pt x="53" y="10"/>
                  </a:lnTo>
                  <a:lnTo>
                    <a:pt x="53" y="10"/>
                  </a:lnTo>
                  <a:lnTo>
                    <a:pt x="53" y="11"/>
                  </a:lnTo>
                  <a:lnTo>
                    <a:pt x="53" y="10"/>
                  </a:lnTo>
                  <a:lnTo>
                    <a:pt x="53" y="13"/>
                  </a:lnTo>
                  <a:lnTo>
                    <a:pt x="53" y="10"/>
                  </a:lnTo>
                  <a:lnTo>
                    <a:pt x="53" y="11"/>
                  </a:lnTo>
                  <a:lnTo>
                    <a:pt x="53" y="10"/>
                  </a:lnTo>
                  <a:lnTo>
                    <a:pt x="53" y="11"/>
                  </a:lnTo>
                  <a:lnTo>
                    <a:pt x="53" y="11"/>
                  </a:lnTo>
                  <a:lnTo>
                    <a:pt x="54" y="10"/>
                  </a:lnTo>
                  <a:lnTo>
                    <a:pt x="54" y="11"/>
                  </a:lnTo>
                  <a:lnTo>
                    <a:pt x="54" y="10"/>
                  </a:lnTo>
                  <a:lnTo>
                    <a:pt x="54" y="11"/>
                  </a:lnTo>
                  <a:lnTo>
                    <a:pt x="54" y="11"/>
                  </a:lnTo>
                  <a:lnTo>
                    <a:pt x="54" y="11"/>
                  </a:lnTo>
                  <a:lnTo>
                    <a:pt x="54" y="11"/>
                  </a:lnTo>
                  <a:lnTo>
                    <a:pt x="54" y="11"/>
                  </a:lnTo>
                  <a:lnTo>
                    <a:pt x="54" y="11"/>
                  </a:lnTo>
                  <a:lnTo>
                    <a:pt x="54" y="11"/>
                  </a:lnTo>
                  <a:lnTo>
                    <a:pt x="54" y="11"/>
                  </a:lnTo>
                  <a:lnTo>
                    <a:pt x="55" y="11"/>
                  </a:lnTo>
                  <a:lnTo>
                    <a:pt x="55" y="11"/>
                  </a:lnTo>
                  <a:lnTo>
                    <a:pt x="55" y="11"/>
                  </a:lnTo>
                  <a:lnTo>
                    <a:pt x="55" y="13"/>
                  </a:lnTo>
                  <a:lnTo>
                    <a:pt x="55" y="11"/>
                  </a:lnTo>
                  <a:lnTo>
                    <a:pt x="55" y="11"/>
                  </a:lnTo>
                  <a:lnTo>
                    <a:pt x="55" y="11"/>
                  </a:lnTo>
                  <a:lnTo>
                    <a:pt x="55" y="11"/>
                  </a:lnTo>
                  <a:lnTo>
                    <a:pt x="55" y="13"/>
                  </a:lnTo>
                  <a:lnTo>
                    <a:pt x="55" y="11"/>
                  </a:lnTo>
                  <a:lnTo>
                    <a:pt x="56" y="13"/>
                  </a:lnTo>
                  <a:lnTo>
                    <a:pt x="56" y="11"/>
                  </a:lnTo>
                  <a:lnTo>
                    <a:pt x="56" y="11"/>
                  </a:lnTo>
                  <a:lnTo>
                    <a:pt x="56" y="13"/>
                  </a:lnTo>
                  <a:lnTo>
                    <a:pt x="56" y="11"/>
                  </a:lnTo>
                  <a:lnTo>
                    <a:pt x="56" y="11"/>
                  </a:lnTo>
                  <a:lnTo>
                    <a:pt x="56" y="11"/>
                  </a:lnTo>
                  <a:lnTo>
                    <a:pt x="56" y="10"/>
                  </a:lnTo>
                  <a:lnTo>
                    <a:pt x="56" y="11"/>
                  </a:lnTo>
                  <a:lnTo>
                    <a:pt x="56" y="10"/>
                  </a:lnTo>
                  <a:lnTo>
                    <a:pt x="56" y="12"/>
                  </a:lnTo>
                  <a:lnTo>
                    <a:pt x="57" y="11"/>
                  </a:lnTo>
                  <a:lnTo>
                    <a:pt x="57" y="11"/>
                  </a:lnTo>
                  <a:lnTo>
                    <a:pt x="57" y="11"/>
                  </a:lnTo>
                  <a:lnTo>
                    <a:pt x="57" y="11"/>
                  </a:lnTo>
                  <a:lnTo>
                    <a:pt x="57" y="11"/>
                  </a:lnTo>
                  <a:lnTo>
                    <a:pt x="57" y="11"/>
                  </a:lnTo>
                  <a:lnTo>
                    <a:pt x="57" y="11"/>
                  </a:lnTo>
                  <a:lnTo>
                    <a:pt x="57" y="11"/>
                  </a:lnTo>
                  <a:lnTo>
                    <a:pt x="57" y="10"/>
                  </a:lnTo>
                  <a:lnTo>
                    <a:pt x="57" y="11"/>
                  </a:lnTo>
                  <a:lnTo>
                    <a:pt x="57" y="11"/>
                  </a:lnTo>
                  <a:lnTo>
                    <a:pt x="58" y="11"/>
                  </a:lnTo>
                  <a:lnTo>
                    <a:pt x="58" y="13"/>
                  </a:lnTo>
                  <a:lnTo>
                    <a:pt x="58" y="11"/>
                  </a:lnTo>
                  <a:lnTo>
                    <a:pt x="58" y="14"/>
                  </a:lnTo>
                  <a:lnTo>
                    <a:pt x="58" y="11"/>
                  </a:lnTo>
                  <a:lnTo>
                    <a:pt x="58" y="11"/>
                  </a:lnTo>
                  <a:lnTo>
                    <a:pt x="58" y="11"/>
                  </a:lnTo>
                  <a:lnTo>
                    <a:pt x="58" y="11"/>
                  </a:lnTo>
                  <a:lnTo>
                    <a:pt x="58" y="11"/>
                  </a:lnTo>
                  <a:lnTo>
                    <a:pt x="58" y="14"/>
                  </a:lnTo>
                  <a:lnTo>
                    <a:pt x="58" y="11"/>
                  </a:lnTo>
                  <a:lnTo>
                    <a:pt x="59" y="13"/>
                  </a:lnTo>
                  <a:lnTo>
                    <a:pt x="59" y="11"/>
                  </a:lnTo>
                  <a:lnTo>
                    <a:pt x="59" y="11"/>
                  </a:lnTo>
                  <a:lnTo>
                    <a:pt x="59" y="11"/>
                  </a:lnTo>
                  <a:lnTo>
                    <a:pt x="59" y="10"/>
                  </a:lnTo>
                  <a:lnTo>
                    <a:pt x="59" y="11"/>
                  </a:lnTo>
                  <a:lnTo>
                    <a:pt x="59" y="11"/>
                  </a:lnTo>
                  <a:lnTo>
                    <a:pt x="59" y="11"/>
                  </a:lnTo>
                  <a:lnTo>
                    <a:pt x="59" y="11"/>
                  </a:lnTo>
                  <a:lnTo>
                    <a:pt x="59" y="10"/>
                  </a:lnTo>
                  <a:lnTo>
                    <a:pt x="60" y="11"/>
                  </a:lnTo>
                  <a:lnTo>
                    <a:pt x="60" y="11"/>
                  </a:lnTo>
                  <a:lnTo>
                    <a:pt x="60" y="10"/>
                  </a:lnTo>
                  <a:lnTo>
                    <a:pt x="60" y="13"/>
                  </a:lnTo>
                  <a:lnTo>
                    <a:pt x="60" y="11"/>
                  </a:lnTo>
                  <a:lnTo>
                    <a:pt x="60" y="11"/>
                  </a:lnTo>
                  <a:lnTo>
                    <a:pt x="60" y="11"/>
                  </a:lnTo>
                  <a:lnTo>
                    <a:pt x="60" y="11"/>
                  </a:lnTo>
                  <a:lnTo>
                    <a:pt x="60" y="10"/>
                  </a:lnTo>
                  <a:lnTo>
                    <a:pt x="60" y="11"/>
                  </a:lnTo>
                  <a:lnTo>
                    <a:pt x="60" y="11"/>
                  </a:lnTo>
                  <a:lnTo>
                    <a:pt x="61" y="10"/>
                  </a:lnTo>
                  <a:lnTo>
                    <a:pt x="61" y="13"/>
                  </a:lnTo>
                  <a:lnTo>
                    <a:pt x="61" y="10"/>
                  </a:lnTo>
                  <a:lnTo>
                    <a:pt x="61" y="11"/>
                  </a:lnTo>
                  <a:lnTo>
                    <a:pt x="61" y="13"/>
                  </a:lnTo>
                  <a:lnTo>
                    <a:pt x="61" y="11"/>
                  </a:lnTo>
                  <a:lnTo>
                    <a:pt x="61" y="11"/>
                  </a:lnTo>
                  <a:lnTo>
                    <a:pt x="61" y="10"/>
                  </a:lnTo>
                  <a:lnTo>
                    <a:pt x="61" y="10"/>
                  </a:lnTo>
                  <a:lnTo>
                    <a:pt x="61" y="10"/>
                  </a:lnTo>
                  <a:lnTo>
                    <a:pt x="61" y="11"/>
                  </a:lnTo>
                  <a:lnTo>
                    <a:pt x="62" y="11"/>
                  </a:lnTo>
                  <a:lnTo>
                    <a:pt x="62" y="10"/>
                  </a:lnTo>
                  <a:lnTo>
                    <a:pt x="62" y="11"/>
                  </a:lnTo>
                  <a:lnTo>
                    <a:pt x="62" y="11"/>
                  </a:lnTo>
                  <a:lnTo>
                    <a:pt x="62" y="13"/>
                  </a:lnTo>
                  <a:lnTo>
                    <a:pt x="62" y="10"/>
                  </a:lnTo>
                  <a:lnTo>
                    <a:pt x="62" y="11"/>
                  </a:lnTo>
                  <a:lnTo>
                    <a:pt x="62" y="10"/>
                  </a:lnTo>
                  <a:lnTo>
                    <a:pt x="62" y="11"/>
                  </a:lnTo>
                  <a:lnTo>
                    <a:pt x="62" y="13"/>
                  </a:lnTo>
                  <a:lnTo>
                    <a:pt x="62" y="13"/>
                  </a:lnTo>
                  <a:lnTo>
                    <a:pt x="63" y="10"/>
                  </a:lnTo>
                  <a:lnTo>
                    <a:pt x="63" y="11"/>
                  </a:lnTo>
                  <a:lnTo>
                    <a:pt x="63" y="11"/>
                  </a:lnTo>
                  <a:lnTo>
                    <a:pt x="63" y="11"/>
                  </a:lnTo>
                  <a:lnTo>
                    <a:pt x="63" y="11"/>
                  </a:lnTo>
                  <a:lnTo>
                    <a:pt x="63" y="10"/>
                  </a:lnTo>
                  <a:lnTo>
                    <a:pt x="63" y="11"/>
                  </a:lnTo>
                  <a:lnTo>
                    <a:pt x="63" y="10"/>
                  </a:lnTo>
                  <a:lnTo>
                    <a:pt x="63" y="11"/>
                  </a:lnTo>
                  <a:lnTo>
                    <a:pt x="63" y="13"/>
                  </a:lnTo>
                  <a:lnTo>
                    <a:pt x="64" y="10"/>
                  </a:lnTo>
                  <a:lnTo>
                    <a:pt x="64" y="11"/>
                  </a:lnTo>
                  <a:lnTo>
                    <a:pt x="64" y="11"/>
                  </a:lnTo>
                  <a:lnTo>
                    <a:pt x="64" y="13"/>
                  </a:lnTo>
                  <a:lnTo>
                    <a:pt x="64" y="11"/>
                  </a:lnTo>
                  <a:lnTo>
                    <a:pt x="64" y="11"/>
                  </a:lnTo>
                  <a:lnTo>
                    <a:pt x="64" y="11"/>
                  </a:lnTo>
                  <a:lnTo>
                    <a:pt x="64" y="13"/>
                  </a:lnTo>
                  <a:lnTo>
                    <a:pt x="64" y="11"/>
                  </a:lnTo>
                  <a:lnTo>
                    <a:pt x="64" y="11"/>
                  </a:lnTo>
                  <a:lnTo>
                    <a:pt x="64" y="11"/>
                  </a:lnTo>
                  <a:lnTo>
                    <a:pt x="65" y="10"/>
                  </a:lnTo>
                  <a:lnTo>
                    <a:pt x="65" y="11"/>
                  </a:lnTo>
                  <a:lnTo>
                    <a:pt x="65" y="11"/>
                  </a:lnTo>
                  <a:lnTo>
                    <a:pt x="65" y="11"/>
                  </a:lnTo>
                  <a:lnTo>
                    <a:pt x="65" y="10"/>
                  </a:lnTo>
                  <a:lnTo>
                    <a:pt x="65" y="11"/>
                  </a:lnTo>
                  <a:lnTo>
                    <a:pt x="65" y="11"/>
                  </a:lnTo>
                  <a:lnTo>
                    <a:pt x="65" y="11"/>
                  </a:lnTo>
                  <a:lnTo>
                    <a:pt x="65" y="11"/>
                  </a:lnTo>
                  <a:lnTo>
                    <a:pt x="65" y="11"/>
                  </a:lnTo>
                  <a:lnTo>
                    <a:pt x="65" y="11"/>
                  </a:lnTo>
                  <a:lnTo>
                    <a:pt x="66" y="13"/>
                  </a:lnTo>
                  <a:lnTo>
                    <a:pt x="66" y="13"/>
                  </a:lnTo>
                  <a:lnTo>
                    <a:pt x="66" y="13"/>
                  </a:lnTo>
                  <a:lnTo>
                    <a:pt x="66" y="11"/>
                  </a:lnTo>
                  <a:lnTo>
                    <a:pt x="66" y="11"/>
                  </a:lnTo>
                  <a:lnTo>
                    <a:pt x="66" y="13"/>
                  </a:lnTo>
                  <a:lnTo>
                    <a:pt x="66" y="11"/>
                  </a:lnTo>
                  <a:lnTo>
                    <a:pt x="66" y="11"/>
                  </a:lnTo>
                  <a:lnTo>
                    <a:pt x="66" y="11"/>
                  </a:lnTo>
                  <a:lnTo>
                    <a:pt x="66" y="11"/>
                  </a:lnTo>
                  <a:lnTo>
                    <a:pt x="66" y="11"/>
                  </a:lnTo>
                  <a:lnTo>
                    <a:pt x="67" y="10"/>
                  </a:lnTo>
                  <a:lnTo>
                    <a:pt x="67" y="11"/>
                  </a:lnTo>
                  <a:lnTo>
                    <a:pt x="67" y="11"/>
                  </a:lnTo>
                  <a:lnTo>
                    <a:pt x="67" y="11"/>
                  </a:lnTo>
                  <a:lnTo>
                    <a:pt x="67" y="10"/>
                  </a:lnTo>
                  <a:lnTo>
                    <a:pt x="67" y="11"/>
                  </a:lnTo>
                  <a:lnTo>
                    <a:pt x="67" y="10"/>
                  </a:lnTo>
                  <a:lnTo>
                    <a:pt x="67" y="11"/>
                  </a:lnTo>
                  <a:lnTo>
                    <a:pt x="67" y="11"/>
                  </a:lnTo>
                  <a:lnTo>
                    <a:pt x="67" y="10"/>
                  </a:lnTo>
                  <a:lnTo>
                    <a:pt x="67" y="13"/>
                  </a:lnTo>
                  <a:lnTo>
                    <a:pt x="68" y="11"/>
                  </a:lnTo>
                  <a:lnTo>
                    <a:pt x="68" y="10"/>
                  </a:lnTo>
                  <a:lnTo>
                    <a:pt x="68" y="11"/>
                  </a:lnTo>
                  <a:lnTo>
                    <a:pt x="68" y="11"/>
                  </a:lnTo>
                  <a:lnTo>
                    <a:pt x="68" y="11"/>
                  </a:lnTo>
                  <a:lnTo>
                    <a:pt x="68" y="10"/>
                  </a:lnTo>
                  <a:lnTo>
                    <a:pt x="68" y="11"/>
                  </a:lnTo>
                  <a:lnTo>
                    <a:pt x="68" y="10"/>
                  </a:lnTo>
                  <a:lnTo>
                    <a:pt x="68" y="11"/>
                  </a:lnTo>
                  <a:lnTo>
                    <a:pt x="68" y="13"/>
                  </a:lnTo>
                  <a:lnTo>
                    <a:pt x="69" y="11"/>
                  </a:lnTo>
                  <a:lnTo>
                    <a:pt x="69" y="13"/>
                  </a:lnTo>
                  <a:lnTo>
                    <a:pt x="69" y="11"/>
                  </a:lnTo>
                  <a:lnTo>
                    <a:pt x="69" y="11"/>
                  </a:lnTo>
                  <a:lnTo>
                    <a:pt x="69" y="10"/>
                  </a:lnTo>
                  <a:lnTo>
                    <a:pt x="69" y="11"/>
                  </a:lnTo>
                  <a:lnTo>
                    <a:pt x="69" y="11"/>
                  </a:lnTo>
                  <a:lnTo>
                    <a:pt x="69" y="10"/>
                  </a:lnTo>
                  <a:lnTo>
                    <a:pt x="69" y="11"/>
                  </a:lnTo>
                  <a:lnTo>
                    <a:pt x="69" y="10"/>
                  </a:lnTo>
                  <a:lnTo>
                    <a:pt x="69" y="11"/>
                  </a:lnTo>
                  <a:lnTo>
                    <a:pt x="70" y="10"/>
                  </a:lnTo>
                  <a:lnTo>
                    <a:pt x="70" y="11"/>
                  </a:lnTo>
                  <a:lnTo>
                    <a:pt x="70" y="10"/>
                  </a:lnTo>
                  <a:lnTo>
                    <a:pt x="70" y="10"/>
                  </a:lnTo>
                  <a:lnTo>
                    <a:pt x="70" y="10"/>
                  </a:lnTo>
                  <a:lnTo>
                    <a:pt x="70" y="11"/>
                  </a:lnTo>
                  <a:lnTo>
                    <a:pt x="70" y="13"/>
                  </a:lnTo>
                  <a:lnTo>
                    <a:pt x="70" y="11"/>
                  </a:lnTo>
                  <a:lnTo>
                    <a:pt x="70" y="10"/>
                  </a:lnTo>
                  <a:lnTo>
                    <a:pt x="70" y="10"/>
                  </a:lnTo>
                  <a:lnTo>
                    <a:pt x="70" y="10"/>
                  </a:lnTo>
                  <a:lnTo>
                    <a:pt x="71" y="10"/>
                  </a:lnTo>
                  <a:lnTo>
                    <a:pt x="71" y="10"/>
                  </a:lnTo>
                  <a:lnTo>
                    <a:pt x="71" y="10"/>
                  </a:lnTo>
                  <a:lnTo>
                    <a:pt x="71" y="12"/>
                  </a:lnTo>
                  <a:lnTo>
                    <a:pt x="71" y="13"/>
                  </a:lnTo>
                  <a:lnTo>
                    <a:pt x="71" y="10"/>
                  </a:lnTo>
                  <a:lnTo>
                    <a:pt x="71" y="10"/>
                  </a:lnTo>
                  <a:lnTo>
                    <a:pt x="71" y="10"/>
                  </a:lnTo>
                  <a:lnTo>
                    <a:pt x="71" y="10"/>
                  </a:lnTo>
                  <a:lnTo>
                    <a:pt x="71" y="10"/>
                  </a:lnTo>
                  <a:lnTo>
                    <a:pt x="72" y="10"/>
                  </a:lnTo>
                  <a:lnTo>
                    <a:pt x="72" y="11"/>
                  </a:lnTo>
                  <a:lnTo>
                    <a:pt x="72" y="12"/>
                  </a:lnTo>
                  <a:lnTo>
                    <a:pt x="72" y="10"/>
                  </a:lnTo>
                  <a:lnTo>
                    <a:pt x="72" y="10"/>
                  </a:lnTo>
                  <a:lnTo>
                    <a:pt x="72" y="10"/>
                  </a:lnTo>
                  <a:lnTo>
                    <a:pt x="72" y="10"/>
                  </a:lnTo>
                  <a:lnTo>
                    <a:pt x="72" y="10"/>
                  </a:lnTo>
                  <a:lnTo>
                    <a:pt x="72" y="10"/>
                  </a:lnTo>
                  <a:lnTo>
                    <a:pt x="72" y="12"/>
                  </a:lnTo>
                  <a:lnTo>
                    <a:pt x="72" y="10"/>
                  </a:lnTo>
                  <a:lnTo>
                    <a:pt x="73" y="10"/>
                  </a:lnTo>
                  <a:lnTo>
                    <a:pt x="73" y="10"/>
                  </a:lnTo>
                  <a:lnTo>
                    <a:pt x="73" y="11"/>
                  </a:lnTo>
                  <a:lnTo>
                    <a:pt x="73" y="10"/>
                  </a:lnTo>
                  <a:lnTo>
                    <a:pt x="73" y="10"/>
                  </a:lnTo>
                  <a:lnTo>
                    <a:pt x="73" y="10"/>
                  </a:lnTo>
                  <a:lnTo>
                    <a:pt x="73" y="10"/>
                  </a:lnTo>
                  <a:lnTo>
                    <a:pt x="73" y="9"/>
                  </a:lnTo>
                  <a:lnTo>
                    <a:pt x="73" y="8"/>
                  </a:lnTo>
                  <a:lnTo>
                    <a:pt x="73" y="9"/>
                  </a:lnTo>
                  <a:lnTo>
                    <a:pt x="73" y="9"/>
                  </a:lnTo>
                  <a:lnTo>
                    <a:pt x="74" y="11"/>
                  </a:lnTo>
                  <a:lnTo>
                    <a:pt x="74" y="9"/>
                  </a:lnTo>
                  <a:lnTo>
                    <a:pt x="74" y="11"/>
                  </a:lnTo>
                  <a:lnTo>
                    <a:pt x="74" y="8"/>
                  </a:lnTo>
                  <a:lnTo>
                    <a:pt x="74" y="8"/>
                  </a:lnTo>
                  <a:lnTo>
                    <a:pt x="74" y="8"/>
                  </a:lnTo>
                  <a:lnTo>
                    <a:pt x="74" y="9"/>
                  </a:lnTo>
                  <a:lnTo>
                    <a:pt x="74" y="8"/>
                  </a:lnTo>
                  <a:lnTo>
                    <a:pt x="74" y="7"/>
                  </a:lnTo>
                  <a:lnTo>
                    <a:pt x="74" y="8"/>
                  </a:lnTo>
                  <a:lnTo>
                    <a:pt x="74" y="8"/>
                  </a:lnTo>
                  <a:lnTo>
                    <a:pt x="75" y="8"/>
                  </a:lnTo>
                  <a:lnTo>
                    <a:pt x="75" y="8"/>
                  </a:lnTo>
                  <a:lnTo>
                    <a:pt x="75" y="10"/>
                  </a:lnTo>
                  <a:lnTo>
                    <a:pt x="75" y="8"/>
                  </a:lnTo>
                  <a:lnTo>
                    <a:pt x="75" y="8"/>
                  </a:lnTo>
                  <a:lnTo>
                    <a:pt x="75" y="8"/>
                  </a:lnTo>
                  <a:lnTo>
                    <a:pt x="75" y="8"/>
                  </a:lnTo>
                  <a:lnTo>
                    <a:pt x="75" y="9"/>
                  </a:lnTo>
                  <a:lnTo>
                    <a:pt x="75" y="8"/>
                  </a:lnTo>
                  <a:lnTo>
                    <a:pt x="75" y="8"/>
                  </a:lnTo>
                  <a:lnTo>
                    <a:pt x="75" y="8"/>
                  </a:lnTo>
                  <a:lnTo>
                    <a:pt x="76" y="7"/>
                  </a:lnTo>
                  <a:lnTo>
                    <a:pt x="76" y="7"/>
                  </a:lnTo>
                  <a:lnTo>
                    <a:pt x="76" y="8"/>
                  </a:lnTo>
                  <a:lnTo>
                    <a:pt x="76" y="8"/>
                  </a:lnTo>
                  <a:lnTo>
                    <a:pt x="76" y="7"/>
                  </a:lnTo>
                  <a:lnTo>
                    <a:pt x="76" y="7"/>
                  </a:lnTo>
                  <a:lnTo>
                    <a:pt x="76" y="8"/>
                  </a:lnTo>
                  <a:lnTo>
                    <a:pt x="76" y="8"/>
                  </a:lnTo>
                  <a:lnTo>
                    <a:pt x="76" y="8"/>
                  </a:lnTo>
                  <a:lnTo>
                    <a:pt x="76" y="8"/>
                  </a:lnTo>
                  <a:lnTo>
                    <a:pt x="77" y="10"/>
                  </a:lnTo>
                  <a:lnTo>
                    <a:pt x="77" y="8"/>
                  </a:lnTo>
                  <a:lnTo>
                    <a:pt x="77" y="8"/>
                  </a:lnTo>
                  <a:lnTo>
                    <a:pt x="77" y="8"/>
                  </a:lnTo>
                  <a:lnTo>
                    <a:pt x="77" y="10"/>
                  </a:lnTo>
                  <a:lnTo>
                    <a:pt x="77" y="8"/>
                  </a:lnTo>
                  <a:lnTo>
                    <a:pt x="77" y="7"/>
                  </a:lnTo>
                  <a:lnTo>
                    <a:pt x="77" y="7"/>
                  </a:lnTo>
                  <a:lnTo>
                    <a:pt x="77" y="10"/>
                  </a:lnTo>
                  <a:lnTo>
                    <a:pt x="77" y="7"/>
                  </a:lnTo>
                  <a:lnTo>
                    <a:pt x="77" y="7"/>
                  </a:lnTo>
                  <a:lnTo>
                    <a:pt x="78" y="10"/>
                  </a:lnTo>
                  <a:lnTo>
                    <a:pt x="78" y="7"/>
                  </a:lnTo>
                  <a:lnTo>
                    <a:pt x="78" y="8"/>
                  </a:lnTo>
                  <a:lnTo>
                    <a:pt x="78" y="7"/>
                  </a:lnTo>
                  <a:lnTo>
                    <a:pt x="78" y="7"/>
                  </a:lnTo>
                  <a:lnTo>
                    <a:pt x="78" y="8"/>
                  </a:lnTo>
                  <a:lnTo>
                    <a:pt x="78" y="7"/>
                  </a:lnTo>
                  <a:lnTo>
                    <a:pt x="78" y="7"/>
                  </a:lnTo>
                  <a:lnTo>
                    <a:pt x="78" y="8"/>
                  </a:lnTo>
                  <a:lnTo>
                    <a:pt x="78" y="10"/>
                  </a:lnTo>
                  <a:lnTo>
                    <a:pt x="78" y="10"/>
                  </a:lnTo>
                  <a:lnTo>
                    <a:pt x="79" y="7"/>
                  </a:lnTo>
                  <a:lnTo>
                    <a:pt x="79" y="8"/>
                  </a:lnTo>
                  <a:lnTo>
                    <a:pt x="79" y="10"/>
                  </a:lnTo>
                  <a:lnTo>
                    <a:pt x="79" y="7"/>
                  </a:lnTo>
                  <a:lnTo>
                    <a:pt x="79" y="7"/>
                  </a:lnTo>
                  <a:lnTo>
                    <a:pt x="79" y="8"/>
                  </a:lnTo>
                  <a:lnTo>
                    <a:pt x="79" y="10"/>
                  </a:lnTo>
                  <a:lnTo>
                    <a:pt x="79" y="7"/>
                  </a:lnTo>
                  <a:lnTo>
                    <a:pt x="79" y="7"/>
                  </a:lnTo>
                  <a:lnTo>
                    <a:pt x="79" y="7"/>
                  </a:lnTo>
                  <a:lnTo>
                    <a:pt x="79" y="10"/>
                  </a:lnTo>
                  <a:lnTo>
                    <a:pt x="80" y="8"/>
                  </a:lnTo>
                  <a:lnTo>
                    <a:pt x="80" y="7"/>
                  </a:lnTo>
                  <a:lnTo>
                    <a:pt x="80" y="7"/>
                  </a:lnTo>
                  <a:lnTo>
                    <a:pt x="80" y="7"/>
                  </a:lnTo>
                  <a:lnTo>
                    <a:pt x="80" y="10"/>
                  </a:lnTo>
                  <a:lnTo>
                    <a:pt x="80" y="9"/>
                  </a:lnTo>
                  <a:lnTo>
                    <a:pt x="80" y="10"/>
                  </a:lnTo>
                  <a:lnTo>
                    <a:pt x="80" y="7"/>
                  </a:lnTo>
                  <a:lnTo>
                    <a:pt x="80" y="10"/>
                  </a:lnTo>
                  <a:lnTo>
                    <a:pt x="80" y="8"/>
                  </a:lnTo>
                  <a:lnTo>
                    <a:pt x="81" y="8"/>
                  </a:lnTo>
                  <a:lnTo>
                    <a:pt x="81" y="8"/>
                  </a:lnTo>
                  <a:lnTo>
                    <a:pt x="81" y="8"/>
                  </a:lnTo>
                  <a:lnTo>
                    <a:pt x="81" y="10"/>
                  </a:lnTo>
                  <a:lnTo>
                    <a:pt x="81" y="8"/>
                  </a:lnTo>
                  <a:lnTo>
                    <a:pt x="81" y="8"/>
                  </a:lnTo>
                  <a:lnTo>
                    <a:pt x="81" y="8"/>
                  </a:lnTo>
                  <a:lnTo>
                    <a:pt x="81" y="8"/>
                  </a:lnTo>
                  <a:lnTo>
                    <a:pt x="81" y="9"/>
                  </a:lnTo>
                  <a:lnTo>
                    <a:pt x="81" y="8"/>
                  </a:lnTo>
                  <a:lnTo>
                    <a:pt x="81" y="11"/>
                  </a:lnTo>
                  <a:lnTo>
                    <a:pt x="82" y="9"/>
                  </a:lnTo>
                  <a:lnTo>
                    <a:pt x="82" y="9"/>
                  </a:lnTo>
                  <a:lnTo>
                    <a:pt x="82" y="10"/>
                  </a:lnTo>
                  <a:lnTo>
                    <a:pt x="82" y="9"/>
                  </a:lnTo>
                  <a:lnTo>
                    <a:pt x="82" y="10"/>
                  </a:lnTo>
                  <a:lnTo>
                    <a:pt x="82" y="11"/>
                  </a:lnTo>
                  <a:lnTo>
                    <a:pt x="82" y="11"/>
                  </a:lnTo>
                  <a:lnTo>
                    <a:pt x="82" y="9"/>
                  </a:lnTo>
                  <a:lnTo>
                    <a:pt x="82" y="9"/>
                  </a:lnTo>
                  <a:lnTo>
                    <a:pt x="82" y="9"/>
                  </a:lnTo>
                  <a:lnTo>
                    <a:pt x="82" y="9"/>
                  </a:lnTo>
                  <a:lnTo>
                    <a:pt x="83" y="10"/>
                  </a:lnTo>
                  <a:lnTo>
                    <a:pt x="83" y="9"/>
                  </a:lnTo>
                  <a:lnTo>
                    <a:pt x="83" y="10"/>
                  </a:lnTo>
                  <a:lnTo>
                    <a:pt x="83" y="10"/>
                  </a:lnTo>
                  <a:lnTo>
                    <a:pt x="83" y="9"/>
                  </a:lnTo>
                  <a:lnTo>
                    <a:pt x="83" y="9"/>
                  </a:lnTo>
                  <a:lnTo>
                    <a:pt x="83" y="10"/>
                  </a:lnTo>
                  <a:lnTo>
                    <a:pt x="83" y="10"/>
                  </a:lnTo>
                  <a:lnTo>
                    <a:pt x="83" y="10"/>
                  </a:lnTo>
                  <a:lnTo>
                    <a:pt x="83" y="10"/>
                  </a:lnTo>
                  <a:lnTo>
                    <a:pt x="83" y="10"/>
                  </a:lnTo>
                  <a:lnTo>
                    <a:pt x="84" y="11"/>
                  </a:lnTo>
                  <a:lnTo>
                    <a:pt x="84" y="10"/>
                  </a:lnTo>
                  <a:lnTo>
                    <a:pt x="84" y="11"/>
                  </a:lnTo>
                  <a:lnTo>
                    <a:pt x="84" y="9"/>
                  </a:lnTo>
                  <a:lnTo>
                    <a:pt x="84" y="8"/>
                  </a:lnTo>
                  <a:lnTo>
                    <a:pt x="84" y="10"/>
                  </a:lnTo>
                  <a:lnTo>
                    <a:pt x="84" y="10"/>
                  </a:lnTo>
                  <a:lnTo>
                    <a:pt x="84" y="10"/>
                  </a:lnTo>
                  <a:lnTo>
                    <a:pt x="84" y="8"/>
                  </a:lnTo>
                  <a:lnTo>
                    <a:pt x="84" y="10"/>
                  </a:lnTo>
                  <a:lnTo>
                    <a:pt x="85" y="10"/>
                  </a:lnTo>
                  <a:lnTo>
                    <a:pt x="85" y="9"/>
                  </a:lnTo>
                  <a:lnTo>
                    <a:pt x="85" y="9"/>
                  </a:lnTo>
                  <a:lnTo>
                    <a:pt x="85" y="9"/>
                  </a:lnTo>
                  <a:lnTo>
                    <a:pt x="85" y="11"/>
                  </a:lnTo>
                  <a:lnTo>
                    <a:pt x="85" y="10"/>
                  </a:lnTo>
                  <a:lnTo>
                    <a:pt x="85" y="10"/>
                  </a:lnTo>
                  <a:lnTo>
                    <a:pt x="85" y="10"/>
                  </a:lnTo>
                  <a:lnTo>
                    <a:pt x="85" y="11"/>
                  </a:lnTo>
                  <a:lnTo>
                    <a:pt x="85" y="10"/>
                  </a:lnTo>
                  <a:lnTo>
                    <a:pt x="85" y="9"/>
                  </a:lnTo>
                  <a:lnTo>
                    <a:pt x="86" y="10"/>
                  </a:lnTo>
                  <a:lnTo>
                    <a:pt x="86" y="11"/>
                  </a:lnTo>
                  <a:lnTo>
                    <a:pt x="86" y="11"/>
                  </a:lnTo>
                  <a:lnTo>
                    <a:pt x="86" y="9"/>
                  </a:lnTo>
                  <a:lnTo>
                    <a:pt x="86" y="9"/>
                  </a:lnTo>
                  <a:lnTo>
                    <a:pt x="86" y="9"/>
                  </a:lnTo>
                  <a:lnTo>
                    <a:pt x="86" y="10"/>
                  </a:lnTo>
                  <a:lnTo>
                    <a:pt x="86" y="9"/>
                  </a:lnTo>
                  <a:lnTo>
                    <a:pt x="86" y="8"/>
                  </a:lnTo>
                  <a:lnTo>
                    <a:pt x="86" y="11"/>
                  </a:lnTo>
                  <a:lnTo>
                    <a:pt x="86" y="9"/>
                  </a:lnTo>
                  <a:lnTo>
                    <a:pt x="87" y="11"/>
                  </a:lnTo>
                  <a:lnTo>
                    <a:pt x="87" y="9"/>
                  </a:lnTo>
                  <a:lnTo>
                    <a:pt x="87" y="9"/>
                  </a:lnTo>
                  <a:lnTo>
                    <a:pt x="87" y="9"/>
                  </a:lnTo>
                  <a:lnTo>
                    <a:pt x="87" y="9"/>
                  </a:lnTo>
                  <a:lnTo>
                    <a:pt x="87" y="9"/>
                  </a:lnTo>
                  <a:lnTo>
                    <a:pt x="87" y="9"/>
                  </a:lnTo>
                  <a:lnTo>
                    <a:pt x="87" y="9"/>
                  </a:lnTo>
                  <a:lnTo>
                    <a:pt x="87" y="10"/>
                  </a:lnTo>
                  <a:lnTo>
                    <a:pt x="87" y="9"/>
                  </a:lnTo>
                  <a:lnTo>
                    <a:pt x="87" y="9"/>
                  </a:lnTo>
                  <a:lnTo>
                    <a:pt x="88" y="9"/>
                  </a:lnTo>
                  <a:lnTo>
                    <a:pt x="88" y="8"/>
                  </a:lnTo>
                  <a:lnTo>
                    <a:pt x="88" y="11"/>
                  </a:lnTo>
                  <a:lnTo>
                    <a:pt x="88" y="9"/>
                  </a:lnTo>
                  <a:lnTo>
                    <a:pt x="88" y="10"/>
                  </a:lnTo>
                  <a:lnTo>
                    <a:pt x="88" y="11"/>
                  </a:lnTo>
                  <a:lnTo>
                    <a:pt x="88" y="9"/>
                  </a:lnTo>
                  <a:lnTo>
                    <a:pt x="88" y="11"/>
                  </a:lnTo>
                  <a:lnTo>
                    <a:pt x="88" y="10"/>
                  </a:lnTo>
                  <a:lnTo>
                    <a:pt x="88" y="10"/>
                  </a:lnTo>
                  <a:lnTo>
                    <a:pt x="89" y="9"/>
                  </a:lnTo>
                  <a:lnTo>
                    <a:pt x="89" y="9"/>
                  </a:lnTo>
                  <a:lnTo>
                    <a:pt x="89" y="9"/>
                  </a:lnTo>
                  <a:lnTo>
                    <a:pt x="89" y="9"/>
                  </a:lnTo>
                  <a:lnTo>
                    <a:pt x="89" y="9"/>
                  </a:lnTo>
                  <a:lnTo>
                    <a:pt x="89" y="11"/>
                  </a:lnTo>
                  <a:lnTo>
                    <a:pt x="89" y="9"/>
                  </a:lnTo>
                  <a:lnTo>
                    <a:pt x="89" y="9"/>
                  </a:lnTo>
                  <a:lnTo>
                    <a:pt x="89" y="11"/>
                  </a:lnTo>
                  <a:lnTo>
                    <a:pt x="89" y="11"/>
                  </a:lnTo>
                  <a:lnTo>
                    <a:pt x="89" y="9"/>
                  </a:lnTo>
                  <a:lnTo>
                    <a:pt x="90" y="9"/>
                  </a:lnTo>
                  <a:lnTo>
                    <a:pt x="90" y="9"/>
                  </a:lnTo>
                  <a:lnTo>
                    <a:pt x="90" y="9"/>
                  </a:lnTo>
                  <a:lnTo>
                    <a:pt x="90" y="9"/>
                  </a:lnTo>
                  <a:lnTo>
                    <a:pt x="90" y="9"/>
                  </a:lnTo>
                  <a:lnTo>
                    <a:pt x="90" y="8"/>
                  </a:lnTo>
                  <a:lnTo>
                    <a:pt x="90" y="9"/>
                  </a:lnTo>
                  <a:lnTo>
                    <a:pt x="90" y="9"/>
                  </a:lnTo>
                  <a:lnTo>
                    <a:pt x="90" y="9"/>
                  </a:lnTo>
                  <a:lnTo>
                    <a:pt x="90" y="8"/>
                  </a:lnTo>
                  <a:lnTo>
                    <a:pt x="90" y="8"/>
                  </a:lnTo>
                  <a:lnTo>
                    <a:pt x="91" y="8"/>
                  </a:lnTo>
                  <a:lnTo>
                    <a:pt x="91" y="8"/>
                  </a:lnTo>
                  <a:lnTo>
                    <a:pt x="91" y="8"/>
                  </a:lnTo>
                  <a:lnTo>
                    <a:pt x="91" y="8"/>
                  </a:lnTo>
                  <a:lnTo>
                    <a:pt x="91" y="8"/>
                  </a:lnTo>
                  <a:lnTo>
                    <a:pt x="91" y="8"/>
                  </a:lnTo>
                  <a:lnTo>
                    <a:pt x="91" y="8"/>
                  </a:lnTo>
                  <a:lnTo>
                    <a:pt x="91" y="8"/>
                  </a:lnTo>
                  <a:lnTo>
                    <a:pt x="91" y="8"/>
                  </a:lnTo>
                  <a:lnTo>
                    <a:pt x="91" y="8"/>
                  </a:lnTo>
                  <a:lnTo>
                    <a:pt x="91" y="8"/>
                  </a:lnTo>
                  <a:lnTo>
                    <a:pt x="92" y="8"/>
                  </a:lnTo>
                  <a:lnTo>
                    <a:pt x="92" y="8"/>
                  </a:lnTo>
                  <a:lnTo>
                    <a:pt x="92" y="8"/>
                  </a:lnTo>
                  <a:lnTo>
                    <a:pt x="92" y="8"/>
                  </a:lnTo>
                  <a:lnTo>
                    <a:pt x="92" y="10"/>
                  </a:lnTo>
                  <a:lnTo>
                    <a:pt x="92" y="7"/>
                  </a:lnTo>
                  <a:lnTo>
                    <a:pt x="92" y="7"/>
                  </a:lnTo>
                  <a:lnTo>
                    <a:pt x="92" y="7"/>
                  </a:lnTo>
                  <a:lnTo>
                    <a:pt x="92" y="7"/>
                  </a:lnTo>
                  <a:lnTo>
                    <a:pt x="92" y="10"/>
                  </a:lnTo>
                  <a:lnTo>
                    <a:pt x="92" y="7"/>
                  </a:lnTo>
                  <a:lnTo>
                    <a:pt x="93" y="7"/>
                  </a:lnTo>
                  <a:lnTo>
                    <a:pt x="93" y="7"/>
                  </a:lnTo>
                  <a:lnTo>
                    <a:pt x="93" y="7"/>
                  </a:lnTo>
                  <a:lnTo>
                    <a:pt x="93" y="7"/>
                  </a:lnTo>
                  <a:lnTo>
                    <a:pt x="93" y="7"/>
                  </a:lnTo>
                  <a:lnTo>
                    <a:pt x="93" y="10"/>
                  </a:lnTo>
                  <a:lnTo>
                    <a:pt x="93" y="10"/>
                  </a:lnTo>
                  <a:lnTo>
                    <a:pt x="93" y="8"/>
                  </a:lnTo>
                  <a:lnTo>
                    <a:pt x="93" y="7"/>
                  </a:lnTo>
                  <a:lnTo>
                    <a:pt x="93" y="7"/>
                  </a:lnTo>
                  <a:lnTo>
                    <a:pt x="94" y="7"/>
                  </a:lnTo>
                  <a:lnTo>
                    <a:pt x="94" y="7"/>
                  </a:lnTo>
                  <a:lnTo>
                    <a:pt x="94" y="7"/>
                  </a:lnTo>
                  <a:lnTo>
                    <a:pt x="94" y="8"/>
                  </a:lnTo>
                  <a:lnTo>
                    <a:pt x="94" y="8"/>
                  </a:lnTo>
                  <a:lnTo>
                    <a:pt x="94" y="7"/>
                  </a:lnTo>
                  <a:lnTo>
                    <a:pt x="94" y="7"/>
                  </a:lnTo>
                  <a:lnTo>
                    <a:pt x="94" y="8"/>
                  </a:lnTo>
                  <a:lnTo>
                    <a:pt x="94" y="10"/>
                  </a:lnTo>
                  <a:lnTo>
                    <a:pt x="94" y="9"/>
                  </a:lnTo>
                  <a:lnTo>
                    <a:pt x="94" y="8"/>
                  </a:lnTo>
                  <a:lnTo>
                    <a:pt x="95" y="7"/>
                  </a:lnTo>
                  <a:lnTo>
                    <a:pt x="95" y="7"/>
                  </a:lnTo>
                  <a:lnTo>
                    <a:pt x="95" y="9"/>
                  </a:lnTo>
                  <a:lnTo>
                    <a:pt x="95" y="7"/>
                  </a:lnTo>
                  <a:lnTo>
                    <a:pt x="95" y="6"/>
                  </a:lnTo>
                  <a:lnTo>
                    <a:pt x="95" y="7"/>
                  </a:lnTo>
                  <a:lnTo>
                    <a:pt x="95" y="7"/>
                  </a:lnTo>
                  <a:lnTo>
                    <a:pt x="95" y="9"/>
                  </a:lnTo>
                  <a:lnTo>
                    <a:pt x="95" y="10"/>
                  </a:lnTo>
                  <a:lnTo>
                    <a:pt x="95" y="7"/>
                  </a:lnTo>
                  <a:lnTo>
                    <a:pt x="95" y="9"/>
                  </a:lnTo>
                  <a:lnTo>
                    <a:pt x="96" y="7"/>
                  </a:lnTo>
                  <a:lnTo>
                    <a:pt x="96" y="7"/>
                  </a:lnTo>
                  <a:lnTo>
                    <a:pt x="96" y="7"/>
                  </a:lnTo>
                  <a:lnTo>
                    <a:pt x="96" y="7"/>
                  </a:lnTo>
                  <a:lnTo>
                    <a:pt x="96" y="7"/>
                  </a:lnTo>
                  <a:lnTo>
                    <a:pt x="96" y="7"/>
                  </a:lnTo>
                  <a:lnTo>
                    <a:pt x="96" y="7"/>
                  </a:lnTo>
                  <a:lnTo>
                    <a:pt x="96" y="10"/>
                  </a:lnTo>
                  <a:lnTo>
                    <a:pt x="96" y="7"/>
                  </a:lnTo>
                  <a:lnTo>
                    <a:pt x="96" y="7"/>
                  </a:lnTo>
                  <a:lnTo>
                    <a:pt x="96" y="9"/>
                  </a:lnTo>
                  <a:lnTo>
                    <a:pt x="97" y="7"/>
                  </a:lnTo>
                  <a:lnTo>
                    <a:pt x="97" y="7"/>
                  </a:lnTo>
                  <a:lnTo>
                    <a:pt x="97" y="6"/>
                  </a:lnTo>
                  <a:lnTo>
                    <a:pt x="97" y="7"/>
                  </a:lnTo>
                  <a:lnTo>
                    <a:pt x="97" y="7"/>
                  </a:lnTo>
                  <a:lnTo>
                    <a:pt x="97" y="7"/>
                  </a:lnTo>
                  <a:lnTo>
                    <a:pt x="97" y="7"/>
                  </a:lnTo>
                  <a:lnTo>
                    <a:pt x="97" y="7"/>
                  </a:lnTo>
                  <a:lnTo>
                    <a:pt x="97" y="7"/>
                  </a:lnTo>
                  <a:lnTo>
                    <a:pt x="97" y="7"/>
                  </a:lnTo>
                  <a:lnTo>
                    <a:pt x="98" y="7"/>
                  </a:lnTo>
                  <a:lnTo>
                    <a:pt x="98" y="10"/>
                  </a:lnTo>
                  <a:lnTo>
                    <a:pt x="98" y="7"/>
                  </a:lnTo>
                  <a:lnTo>
                    <a:pt x="98" y="9"/>
                  </a:lnTo>
                  <a:lnTo>
                    <a:pt x="98" y="7"/>
                  </a:lnTo>
                  <a:lnTo>
                    <a:pt x="98" y="7"/>
                  </a:lnTo>
                  <a:lnTo>
                    <a:pt x="98" y="8"/>
                  </a:lnTo>
                  <a:lnTo>
                    <a:pt x="98" y="9"/>
                  </a:lnTo>
                  <a:lnTo>
                    <a:pt x="98" y="5"/>
                  </a:lnTo>
                  <a:lnTo>
                    <a:pt x="98" y="7"/>
                  </a:lnTo>
                  <a:lnTo>
                    <a:pt x="98" y="7"/>
                  </a:lnTo>
                  <a:lnTo>
                    <a:pt x="99" y="6"/>
                  </a:lnTo>
                  <a:lnTo>
                    <a:pt x="99" y="8"/>
                  </a:lnTo>
                  <a:lnTo>
                    <a:pt x="99" y="7"/>
                  </a:lnTo>
                  <a:lnTo>
                    <a:pt x="99" y="5"/>
                  </a:lnTo>
                  <a:lnTo>
                    <a:pt x="99" y="9"/>
                  </a:lnTo>
                  <a:lnTo>
                    <a:pt x="99" y="7"/>
                  </a:lnTo>
                  <a:lnTo>
                    <a:pt x="99" y="7"/>
                  </a:lnTo>
                  <a:lnTo>
                    <a:pt x="99" y="7"/>
                  </a:lnTo>
                  <a:lnTo>
                    <a:pt x="99" y="6"/>
                  </a:lnTo>
                  <a:lnTo>
                    <a:pt x="99" y="7"/>
                  </a:lnTo>
                  <a:lnTo>
                    <a:pt x="99" y="6"/>
                  </a:lnTo>
                  <a:lnTo>
                    <a:pt x="100" y="7"/>
                  </a:lnTo>
                  <a:lnTo>
                    <a:pt x="100" y="7"/>
                  </a:lnTo>
                  <a:lnTo>
                    <a:pt x="100" y="9"/>
                  </a:lnTo>
                  <a:lnTo>
                    <a:pt x="100" y="7"/>
                  </a:lnTo>
                  <a:lnTo>
                    <a:pt x="100" y="7"/>
                  </a:lnTo>
                  <a:lnTo>
                    <a:pt x="100" y="7"/>
                  </a:lnTo>
                  <a:lnTo>
                    <a:pt x="100" y="6"/>
                  </a:lnTo>
                  <a:lnTo>
                    <a:pt x="100" y="7"/>
                  </a:lnTo>
                  <a:lnTo>
                    <a:pt x="100" y="7"/>
                  </a:lnTo>
                  <a:lnTo>
                    <a:pt x="100" y="8"/>
                  </a:lnTo>
                  <a:lnTo>
                    <a:pt x="100" y="6"/>
                  </a:lnTo>
                  <a:lnTo>
                    <a:pt x="101" y="7"/>
                  </a:lnTo>
                  <a:lnTo>
                    <a:pt x="101" y="6"/>
                  </a:lnTo>
                  <a:lnTo>
                    <a:pt x="101" y="8"/>
                  </a:lnTo>
                  <a:lnTo>
                    <a:pt x="101" y="6"/>
                  </a:lnTo>
                  <a:lnTo>
                    <a:pt x="101" y="7"/>
                  </a:lnTo>
                  <a:lnTo>
                    <a:pt x="101" y="6"/>
                  </a:lnTo>
                  <a:lnTo>
                    <a:pt x="101" y="7"/>
                  </a:lnTo>
                  <a:lnTo>
                    <a:pt x="101" y="7"/>
                  </a:lnTo>
                  <a:lnTo>
                    <a:pt x="101" y="8"/>
                  </a:lnTo>
                  <a:lnTo>
                    <a:pt x="101" y="7"/>
                  </a:lnTo>
                  <a:lnTo>
                    <a:pt x="102" y="6"/>
                  </a:lnTo>
                  <a:lnTo>
                    <a:pt x="102" y="5"/>
                  </a:lnTo>
                  <a:lnTo>
                    <a:pt x="102" y="8"/>
                  </a:lnTo>
                  <a:lnTo>
                    <a:pt x="102" y="7"/>
                  </a:lnTo>
                  <a:lnTo>
                    <a:pt x="102" y="7"/>
                  </a:lnTo>
                  <a:lnTo>
                    <a:pt x="102" y="7"/>
                  </a:lnTo>
                  <a:lnTo>
                    <a:pt x="102" y="7"/>
                  </a:lnTo>
                  <a:lnTo>
                    <a:pt x="102" y="5"/>
                  </a:lnTo>
                  <a:lnTo>
                    <a:pt x="102" y="7"/>
                  </a:lnTo>
                  <a:lnTo>
                    <a:pt x="102" y="6"/>
                  </a:lnTo>
                  <a:lnTo>
                    <a:pt x="102" y="7"/>
                  </a:lnTo>
                  <a:lnTo>
                    <a:pt x="103" y="6"/>
                  </a:lnTo>
                  <a:lnTo>
                    <a:pt x="103" y="6"/>
                  </a:lnTo>
                  <a:lnTo>
                    <a:pt x="103" y="8"/>
                  </a:lnTo>
                  <a:lnTo>
                    <a:pt x="103" y="6"/>
                  </a:lnTo>
                  <a:lnTo>
                    <a:pt x="103" y="8"/>
                  </a:lnTo>
                  <a:lnTo>
                    <a:pt x="103" y="8"/>
                  </a:lnTo>
                  <a:lnTo>
                    <a:pt x="103" y="7"/>
                  </a:lnTo>
                  <a:lnTo>
                    <a:pt x="103" y="7"/>
                  </a:lnTo>
                  <a:lnTo>
                    <a:pt x="103" y="7"/>
                  </a:lnTo>
                  <a:lnTo>
                    <a:pt x="103" y="6"/>
                  </a:lnTo>
                  <a:lnTo>
                    <a:pt x="103" y="7"/>
                  </a:lnTo>
                  <a:lnTo>
                    <a:pt x="104" y="6"/>
                  </a:lnTo>
                  <a:lnTo>
                    <a:pt x="104" y="7"/>
                  </a:lnTo>
                  <a:lnTo>
                    <a:pt x="104" y="8"/>
                  </a:lnTo>
                  <a:lnTo>
                    <a:pt x="104" y="7"/>
                  </a:lnTo>
                  <a:lnTo>
                    <a:pt x="104" y="6"/>
                  </a:lnTo>
                  <a:lnTo>
                    <a:pt x="104" y="6"/>
                  </a:lnTo>
                  <a:lnTo>
                    <a:pt x="104" y="7"/>
                  </a:lnTo>
                  <a:lnTo>
                    <a:pt x="104" y="7"/>
                  </a:lnTo>
                  <a:lnTo>
                    <a:pt x="104" y="5"/>
                  </a:lnTo>
                  <a:lnTo>
                    <a:pt x="104" y="7"/>
                  </a:lnTo>
                  <a:lnTo>
                    <a:pt x="104" y="6"/>
                  </a:lnTo>
                  <a:lnTo>
                    <a:pt x="105" y="7"/>
                  </a:lnTo>
                  <a:lnTo>
                    <a:pt x="105" y="7"/>
                  </a:lnTo>
                  <a:lnTo>
                    <a:pt x="105" y="6"/>
                  </a:lnTo>
                  <a:lnTo>
                    <a:pt x="105" y="6"/>
                  </a:lnTo>
                  <a:lnTo>
                    <a:pt x="105" y="6"/>
                  </a:lnTo>
                  <a:lnTo>
                    <a:pt x="105" y="6"/>
                  </a:lnTo>
                  <a:lnTo>
                    <a:pt x="105" y="6"/>
                  </a:lnTo>
                  <a:lnTo>
                    <a:pt x="105" y="6"/>
                  </a:lnTo>
                  <a:lnTo>
                    <a:pt x="105" y="7"/>
                  </a:lnTo>
                  <a:lnTo>
                    <a:pt x="105" y="5"/>
                  </a:lnTo>
                  <a:lnTo>
                    <a:pt x="106" y="6"/>
                  </a:lnTo>
                  <a:lnTo>
                    <a:pt x="106" y="6"/>
                  </a:lnTo>
                  <a:lnTo>
                    <a:pt x="106" y="7"/>
                  </a:lnTo>
                  <a:lnTo>
                    <a:pt x="106" y="5"/>
                  </a:lnTo>
                  <a:lnTo>
                    <a:pt x="106" y="7"/>
                  </a:lnTo>
                  <a:lnTo>
                    <a:pt x="106" y="7"/>
                  </a:lnTo>
                  <a:lnTo>
                    <a:pt x="106" y="5"/>
                  </a:lnTo>
                  <a:lnTo>
                    <a:pt x="106" y="8"/>
                  </a:lnTo>
                  <a:lnTo>
                    <a:pt x="106" y="7"/>
                  </a:lnTo>
                  <a:lnTo>
                    <a:pt x="106" y="8"/>
                  </a:lnTo>
                  <a:lnTo>
                    <a:pt x="106" y="6"/>
                  </a:lnTo>
                  <a:lnTo>
                    <a:pt x="107" y="6"/>
                  </a:lnTo>
                  <a:lnTo>
                    <a:pt x="107" y="6"/>
                  </a:lnTo>
                  <a:lnTo>
                    <a:pt x="107" y="6"/>
                  </a:lnTo>
                  <a:lnTo>
                    <a:pt x="107" y="6"/>
                  </a:lnTo>
                  <a:lnTo>
                    <a:pt x="107" y="6"/>
                  </a:lnTo>
                  <a:lnTo>
                    <a:pt x="107" y="7"/>
                  </a:lnTo>
                  <a:lnTo>
                    <a:pt x="107" y="8"/>
                  </a:lnTo>
                  <a:lnTo>
                    <a:pt x="107" y="6"/>
                  </a:lnTo>
                  <a:lnTo>
                    <a:pt x="107" y="7"/>
                  </a:lnTo>
                  <a:lnTo>
                    <a:pt x="107" y="6"/>
                  </a:lnTo>
                  <a:lnTo>
                    <a:pt x="107" y="6"/>
                  </a:lnTo>
                  <a:lnTo>
                    <a:pt x="108" y="6"/>
                  </a:lnTo>
                  <a:lnTo>
                    <a:pt x="108" y="6"/>
                  </a:lnTo>
                  <a:lnTo>
                    <a:pt x="108" y="5"/>
                  </a:lnTo>
                  <a:lnTo>
                    <a:pt x="108" y="7"/>
                  </a:lnTo>
                  <a:lnTo>
                    <a:pt x="108" y="8"/>
                  </a:lnTo>
                  <a:lnTo>
                    <a:pt x="108" y="7"/>
                  </a:lnTo>
                  <a:lnTo>
                    <a:pt x="108" y="8"/>
                  </a:lnTo>
                  <a:lnTo>
                    <a:pt x="108" y="6"/>
                  </a:lnTo>
                  <a:lnTo>
                    <a:pt x="108" y="7"/>
                  </a:lnTo>
                  <a:lnTo>
                    <a:pt x="108" y="7"/>
                  </a:lnTo>
                  <a:lnTo>
                    <a:pt x="108" y="7"/>
                  </a:lnTo>
                  <a:lnTo>
                    <a:pt x="109" y="7"/>
                  </a:lnTo>
                  <a:lnTo>
                    <a:pt x="109" y="7"/>
                  </a:lnTo>
                  <a:lnTo>
                    <a:pt x="109" y="8"/>
                  </a:lnTo>
                  <a:lnTo>
                    <a:pt x="109" y="6"/>
                  </a:lnTo>
                  <a:lnTo>
                    <a:pt x="109" y="7"/>
                  </a:lnTo>
                  <a:lnTo>
                    <a:pt x="109" y="6"/>
                  </a:lnTo>
                  <a:lnTo>
                    <a:pt x="109" y="5"/>
                  </a:lnTo>
                  <a:lnTo>
                    <a:pt x="109" y="7"/>
                  </a:lnTo>
                  <a:lnTo>
                    <a:pt x="109" y="6"/>
                  </a:lnTo>
                  <a:lnTo>
                    <a:pt x="109" y="6"/>
                  </a:lnTo>
                  <a:lnTo>
                    <a:pt x="110" y="6"/>
                  </a:lnTo>
                  <a:lnTo>
                    <a:pt x="110" y="8"/>
                  </a:lnTo>
                  <a:lnTo>
                    <a:pt x="110" y="7"/>
                  </a:lnTo>
                  <a:lnTo>
                    <a:pt x="110" y="6"/>
                  </a:lnTo>
                  <a:lnTo>
                    <a:pt x="110" y="6"/>
                  </a:lnTo>
                  <a:lnTo>
                    <a:pt x="110" y="5"/>
                  </a:lnTo>
                  <a:lnTo>
                    <a:pt x="110" y="6"/>
                  </a:lnTo>
                  <a:lnTo>
                    <a:pt x="110" y="6"/>
                  </a:lnTo>
                  <a:lnTo>
                    <a:pt x="110" y="8"/>
                  </a:lnTo>
                  <a:lnTo>
                    <a:pt x="110" y="8"/>
                  </a:lnTo>
                  <a:lnTo>
                    <a:pt x="110" y="8"/>
                  </a:lnTo>
                  <a:lnTo>
                    <a:pt x="111" y="7"/>
                  </a:lnTo>
                  <a:lnTo>
                    <a:pt x="111" y="7"/>
                  </a:lnTo>
                  <a:lnTo>
                    <a:pt x="111" y="6"/>
                  </a:lnTo>
                  <a:lnTo>
                    <a:pt x="111" y="6"/>
                  </a:lnTo>
                  <a:lnTo>
                    <a:pt x="111" y="6"/>
                  </a:lnTo>
                  <a:lnTo>
                    <a:pt x="111" y="8"/>
                  </a:lnTo>
                  <a:lnTo>
                    <a:pt x="111" y="5"/>
                  </a:lnTo>
                  <a:lnTo>
                    <a:pt x="111" y="6"/>
                  </a:lnTo>
                  <a:lnTo>
                    <a:pt x="111" y="8"/>
                  </a:lnTo>
                  <a:lnTo>
                    <a:pt x="111" y="6"/>
                  </a:lnTo>
                  <a:lnTo>
                    <a:pt x="111" y="6"/>
                  </a:lnTo>
                  <a:lnTo>
                    <a:pt x="112" y="7"/>
                  </a:lnTo>
                  <a:lnTo>
                    <a:pt x="112" y="8"/>
                  </a:lnTo>
                  <a:lnTo>
                    <a:pt x="112" y="6"/>
                  </a:lnTo>
                  <a:lnTo>
                    <a:pt x="112" y="6"/>
                  </a:lnTo>
                  <a:lnTo>
                    <a:pt x="112" y="6"/>
                  </a:lnTo>
                  <a:lnTo>
                    <a:pt x="112" y="6"/>
                  </a:lnTo>
                  <a:lnTo>
                    <a:pt x="112" y="6"/>
                  </a:lnTo>
                  <a:lnTo>
                    <a:pt x="112" y="5"/>
                  </a:lnTo>
                  <a:lnTo>
                    <a:pt x="112" y="6"/>
                  </a:lnTo>
                  <a:lnTo>
                    <a:pt x="112" y="6"/>
                  </a:lnTo>
                  <a:lnTo>
                    <a:pt x="112" y="6"/>
                  </a:lnTo>
                  <a:lnTo>
                    <a:pt x="113" y="5"/>
                  </a:lnTo>
                  <a:lnTo>
                    <a:pt x="113" y="6"/>
                  </a:lnTo>
                  <a:lnTo>
                    <a:pt x="113" y="6"/>
                  </a:lnTo>
                  <a:lnTo>
                    <a:pt x="113" y="6"/>
                  </a:lnTo>
                  <a:lnTo>
                    <a:pt x="113" y="5"/>
                  </a:lnTo>
                  <a:lnTo>
                    <a:pt x="113" y="5"/>
                  </a:lnTo>
                  <a:lnTo>
                    <a:pt x="113" y="6"/>
                  </a:lnTo>
                  <a:lnTo>
                    <a:pt x="113" y="7"/>
                  </a:lnTo>
                  <a:lnTo>
                    <a:pt x="113" y="6"/>
                  </a:lnTo>
                  <a:lnTo>
                    <a:pt x="113" y="5"/>
                  </a:lnTo>
                  <a:lnTo>
                    <a:pt x="114" y="7"/>
                  </a:lnTo>
                  <a:lnTo>
                    <a:pt x="114" y="6"/>
                  </a:lnTo>
                  <a:lnTo>
                    <a:pt x="114" y="8"/>
                  </a:lnTo>
                  <a:lnTo>
                    <a:pt x="114" y="6"/>
                  </a:lnTo>
                  <a:lnTo>
                    <a:pt x="114" y="6"/>
                  </a:lnTo>
                  <a:lnTo>
                    <a:pt x="114" y="6"/>
                  </a:lnTo>
                  <a:lnTo>
                    <a:pt x="114" y="5"/>
                  </a:lnTo>
                  <a:lnTo>
                    <a:pt x="114" y="6"/>
                  </a:lnTo>
                  <a:lnTo>
                    <a:pt x="114" y="8"/>
                  </a:lnTo>
                  <a:lnTo>
                    <a:pt x="114" y="6"/>
                  </a:lnTo>
                  <a:lnTo>
                    <a:pt x="114" y="5"/>
                  </a:lnTo>
                  <a:lnTo>
                    <a:pt x="115" y="6"/>
                  </a:lnTo>
                  <a:lnTo>
                    <a:pt x="115" y="5"/>
                  </a:lnTo>
                  <a:lnTo>
                    <a:pt x="115" y="8"/>
                  </a:lnTo>
                  <a:lnTo>
                    <a:pt x="115" y="6"/>
                  </a:lnTo>
                  <a:lnTo>
                    <a:pt x="115" y="6"/>
                  </a:lnTo>
                  <a:lnTo>
                    <a:pt x="115" y="5"/>
                  </a:lnTo>
                  <a:lnTo>
                    <a:pt x="115" y="8"/>
                  </a:lnTo>
                  <a:lnTo>
                    <a:pt x="115" y="8"/>
                  </a:lnTo>
                  <a:lnTo>
                    <a:pt x="115" y="6"/>
                  </a:lnTo>
                  <a:lnTo>
                    <a:pt x="115" y="6"/>
                  </a:lnTo>
                  <a:lnTo>
                    <a:pt x="115" y="6"/>
                  </a:lnTo>
                  <a:lnTo>
                    <a:pt x="116" y="6"/>
                  </a:lnTo>
                  <a:lnTo>
                    <a:pt x="116" y="5"/>
                  </a:lnTo>
                  <a:lnTo>
                    <a:pt x="116" y="8"/>
                  </a:lnTo>
                  <a:lnTo>
                    <a:pt x="116" y="5"/>
                  </a:lnTo>
                  <a:lnTo>
                    <a:pt x="116" y="7"/>
                  </a:lnTo>
                  <a:lnTo>
                    <a:pt x="116" y="6"/>
                  </a:lnTo>
                  <a:lnTo>
                    <a:pt x="116" y="6"/>
                  </a:lnTo>
                  <a:lnTo>
                    <a:pt x="116" y="6"/>
                  </a:lnTo>
                  <a:lnTo>
                    <a:pt x="116" y="5"/>
                  </a:lnTo>
                  <a:lnTo>
                    <a:pt x="116" y="6"/>
                  </a:lnTo>
                  <a:lnTo>
                    <a:pt x="116" y="6"/>
                  </a:lnTo>
                  <a:lnTo>
                    <a:pt x="117" y="5"/>
                  </a:lnTo>
                  <a:lnTo>
                    <a:pt x="117" y="5"/>
                  </a:lnTo>
                  <a:lnTo>
                    <a:pt x="117" y="5"/>
                  </a:lnTo>
                  <a:lnTo>
                    <a:pt x="117" y="6"/>
                  </a:lnTo>
                  <a:lnTo>
                    <a:pt x="117" y="6"/>
                  </a:lnTo>
                  <a:lnTo>
                    <a:pt x="117" y="5"/>
                  </a:lnTo>
                  <a:lnTo>
                    <a:pt x="117" y="6"/>
                  </a:lnTo>
                  <a:lnTo>
                    <a:pt x="117" y="5"/>
                  </a:lnTo>
                  <a:lnTo>
                    <a:pt x="117" y="8"/>
                  </a:lnTo>
                  <a:lnTo>
                    <a:pt x="117" y="5"/>
                  </a:lnTo>
                  <a:lnTo>
                    <a:pt x="118" y="5"/>
                  </a:lnTo>
                  <a:lnTo>
                    <a:pt x="118" y="5"/>
                  </a:lnTo>
                  <a:lnTo>
                    <a:pt x="118" y="6"/>
                  </a:lnTo>
                  <a:lnTo>
                    <a:pt x="118" y="8"/>
                  </a:lnTo>
                  <a:lnTo>
                    <a:pt x="118" y="6"/>
                  </a:lnTo>
                  <a:lnTo>
                    <a:pt x="118" y="6"/>
                  </a:lnTo>
                  <a:lnTo>
                    <a:pt x="118" y="5"/>
                  </a:lnTo>
                  <a:lnTo>
                    <a:pt x="118" y="7"/>
                  </a:lnTo>
                  <a:lnTo>
                    <a:pt x="118" y="5"/>
                  </a:lnTo>
                  <a:lnTo>
                    <a:pt x="118" y="5"/>
                  </a:lnTo>
                  <a:lnTo>
                    <a:pt x="118" y="5"/>
                  </a:lnTo>
                  <a:lnTo>
                    <a:pt x="119" y="6"/>
                  </a:lnTo>
                  <a:lnTo>
                    <a:pt x="119" y="5"/>
                  </a:lnTo>
                  <a:lnTo>
                    <a:pt x="119" y="5"/>
                  </a:lnTo>
                  <a:lnTo>
                    <a:pt x="119" y="5"/>
                  </a:lnTo>
                  <a:lnTo>
                    <a:pt x="119" y="8"/>
                  </a:lnTo>
                  <a:lnTo>
                    <a:pt x="119" y="6"/>
                  </a:lnTo>
                  <a:lnTo>
                    <a:pt x="119" y="8"/>
                  </a:lnTo>
                  <a:lnTo>
                    <a:pt x="119" y="6"/>
                  </a:lnTo>
                  <a:lnTo>
                    <a:pt x="119" y="7"/>
                  </a:lnTo>
                  <a:lnTo>
                    <a:pt x="119" y="8"/>
                  </a:lnTo>
                  <a:lnTo>
                    <a:pt x="119" y="8"/>
                  </a:lnTo>
                  <a:lnTo>
                    <a:pt x="120" y="7"/>
                  </a:lnTo>
                  <a:lnTo>
                    <a:pt x="120" y="5"/>
                  </a:lnTo>
                  <a:lnTo>
                    <a:pt x="120" y="6"/>
                  </a:lnTo>
                  <a:lnTo>
                    <a:pt x="120" y="9"/>
                  </a:lnTo>
                  <a:lnTo>
                    <a:pt x="120" y="8"/>
                  </a:lnTo>
                  <a:lnTo>
                    <a:pt x="120" y="7"/>
                  </a:lnTo>
                  <a:lnTo>
                    <a:pt x="120" y="7"/>
                  </a:lnTo>
                  <a:lnTo>
                    <a:pt x="120" y="6"/>
                  </a:lnTo>
                  <a:lnTo>
                    <a:pt x="120" y="7"/>
                  </a:lnTo>
                  <a:lnTo>
                    <a:pt x="120" y="7"/>
                  </a:lnTo>
                  <a:lnTo>
                    <a:pt x="120" y="7"/>
                  </a:lnTo>
                  <a:lnTo>
                    <a:pt x="121" y="6"/>
                  </a:lnTo>
                  <a:lnTo>
                    <a:pt x="121" y="8"/>
                  </a:lnTo>
                  <a:lnTo>
                    <a:pt x="121" y="7"/>
                  </a:lnTo>
                  <a:lnTo>
                    <a:pt x="121" y="7"/>
                  </a:lnTo>
                  <a:lnTo>
                    <a:pt x="121" y="7"/>
                  </a:lnTo>
                  <a:lnTo>
                    <a:pt x="121" y="6"/>
                  </a:lnTo>
                  <a:lnTo>
                    <a:pt x="121" y="6"/>
                  </a:lnTo>
                  <a:lnTo>
                    <a:pt x="121" y="6"/>
                  </a:lnTo>
                  <a:lnTo>
                    <a:pt x="121" y="6"/>
                  </a:lnTo>
                  <a:lnTo>
                    <a:pt x="122" y="5"/>
                  </a:lnTo>
                  <a:lnTo>
                    <a:pt x="122" y="5"/>
                  </a:lnTo>
                  <a:lnTo>
                    <a:pt x="122" y="6"/>
                  </a:lnTo>
                  <a:lnTo>
                    <a:pt x="122" y="5"/>
                  </a:lnTo>
                  <a:lnTo>
                    <a:pt x="122" y="6"/>
                  </a:lnTo>
                  <a:lnTo>
                    <a:pt x="122" y="8"/>
                  </a:lnTo>
                  <a:lnTo>
                    <a:pt x="122" y="5"/>
                  </a:lnTo>
                  <a:lnTo>
                    <a:pt x="122" y="6"/>
                  </a:lnTo>
                  <a:lnTo>
                    <a:pt x="122" y="5"/>
                  </a:lnTo>
                  <a:lnTo>
                    <a:pt x="123" y="5"/>
                  </a:lnTo>
                  <a:lnTo>
                    <a:pt x="123" y="5"/>
                  </a:lnTo>
                  <a:lnTo>
                    <a:pt x="123" y="8"/>
                  </a:lnTo>
                  <a:lnTo>
                    <a:pt x="123" y="6"/>
                  </a:lnTo>
                  <a:lnTo>
                    <a:pt x="123" y="5"/>
                  </a:lnTo>
                  <a:lnTo>
                    <a:pt x="123" y="8"/>
                  </a:lnTo>
                  <a:lnTo>
                    <a:pt x="123" y="7"/>
                  </a:lnTo>
                  <a:lnTo>
                    <a:pt x="123" y="7"/>
                  </a:lnTo>
                  <a:lnTo>
                    <a:pt x="123" y="5"/>
                  </a:lnTo>
                  <a:lnTo>
                    <a:pt x="123" y="4"/>
                  </a:lnTo>
                  <a:lnTo>
                    <a:pt x="123" y="5"/>
                  </a:lnTo>
                  <a:lnTo>
                    <a:pt x="124" y="5"/>
                  </a:lnTo>
                  <a:lnTo>
                    <a:pt x="124" y="5"/>
                  </a:lnTo>
                  <a:lnTo>
                    <a:pt x="124" y="5"/>
                  </a:lnTo>
                  <a:lnTo>
                    <a:pt x="124" y="5"/>
                  </a:lnTo>
                  <a:lnTo>
                    <a:pt x="124" y="7"/>
                  </a:lnTo>
                  <a:lnTo>
                    <a:pt x="124" y="5"/>
                  </a:lnTo>
                  <a:lnTo>
                    <a:pt x="124" y="5"/>
                  </a:lnTo>
                  <a:lnTo>
                    <a:pt x="124" y="5"/>
                  </a:lnTo>
                  <a:lnTo>
                    <a:pt x="124" y="5"/>
                  </a:lnTo>
                  <a:lnTo>
                    <a:pt x="124" y="6"/>
                  </a:lnTo>
                  <a:lnTo>
                    <a:pt x="125" y="5"/>
                  </a:lnTo>
                  <a:lnTo>
                    <a:pt x="125" y="5"/>
                  </a:lnTo>
                  <a:lnTo>
                    <a:pt x="125" y="5"/>
                  </a:lnTo>
                  <a:lnTo>
                    <a:pt x="125" y="5"/>
                  </a:lnTo>
                  <a:lnTo>
                    <a:pt x="125" y="5"/>
                  </a:lnTo>
                  <a:lnTo>
                    <a:pt x="125" y="5"/>
                  </a:lnTo>
                  <a:lnTo>
                    <a:pt x="125" y="5"/>
                  </a:lnTo>
                  <a:lnTo>
                    <a:pt x="125" y="4"/>
                  </a:lnTo>
                  <a:lnTo>
                    <a:pt x="125" y="5"/>
                  </a:lnTo>
                  <a:lnTo>
                    <a:pt x="125" y="5"/>
                  </a:lnTo>
                  <a:lnTo>
                    <a:pt x="125" y="5"/>
                  </a:lnTo>
                  <a:lnTo>
                    <a:pt x="126" y="5"/>
                  </a:lnTo>
                  <a:lnTo>
                    <a:pt x="126" y="5"/>
                  </a:lnTo>
                  <a:lnTo>
                    <a:pt x="126" y="5"/>
                  </a:lnTo>
                  <a:lnTo>
                    <a:pt x="126" y="5"/>
                  </a:lnTo>
                  <a:lnTo>
                    <a:pt x="126" y="8"/>
                  </a:lnTo>
                  <a:lnTo>
                    <a:pt x="126" y="5"/>
                  </a:lnTo>
                  <a:lnTo>
                    <a:pt x="126" y="7"/>
                  </a:lnTo>
                  <a:lnTo>
                    <a:pt x="126" y="5"/>
                  </a:lnTo>
                  <a:lnTo>
                    <a:pt x="126" y="6"/>
                  </a:lnTo>
                  <a:lnTo>
                    <a:pt x="126" y="5"/>
                  </a:lnTo>
                  <a:lnTo>
                    <a:pt x="126" y="5"/>
                  </a:lnTo>
                  <a:lnTo>
                    <a:pt x="127" y="5"/>
                  </a:lnTo>
                  <a:lnTo>
                    <a:pt x="127" y="8"/>
                  </a:lnTo>
                  <a:lnTo>
                    <a:pt x="127" y="8"/>
                  </a:lnTo>
                  <a:lnTo>
                    <a:pt x="127" y="7"/>
                  </a:lnTo>
                  <a:lnTo>
                    <a:pt x="127" y="6"/>
                  </a:lnTo>
                  <a:lnTo>
                    <a:pt x="127" y="5"/>
                  </a:lnTo>
                  <a:lnTo>
                    <a:pt x="127" y="5"/>
                  </a:lnTo>
                  <a:lnTo>
                    <a:pt x="127" y="6"/>
                  </a:lnTo>
                  <a:lnTo>
                    <a:pt x="127" y="8"/>
                  </a:lnTo>
                  <a:lnTo>
                    <a:pt x="127" y="6"/>
                  </a:lnTo>
                  <a:lnTo>
                    <a:pt x="127" y="5"/>
                  </a:lnTo>
                  <a:lnTo>
                    <a:pt x="128" y="6"/>
                  </a:lnTo>
                  <a:lnTo>
                    <a:pt x="128" y="6"/>
                  </a:lnTo>
                  <a:lnTo>
                    <a:pt x="128" y="5"/>
                  </a:lnTo>
                  <a:lnTo>
                    <a:pt x="128" y="5"/>
                  </a:lnTo>
                  <a:lnTo>
                    <a:pt x="128" y="5"/>
                  </a:lnTo>
                  <a:lnTo>
                    <a:pt x="128" y="6"/>
                  </a:lnTo>
                  <a:lnTo>
                    <a:pt x="128" y="6"/>
                  </a:lnTo>
                  <a:lnTo>
                    <a:pt x="128" y="8"/>
                  </a:lnTo>
                  <a:lnTo>
                    <a:pt x="128" y="7"/>
                  </a:lnTo>
                  <a:lnTo>
                    <a:pt x="128" y="7"/>
                  </a:lnTo>
                  <a:lnTo>
                    <a:pt x="129" y="7"/>
                  </a:lnTo>
                  <a:lnTo>
                    <a:pt x="129" y="8"/>
                  </a:lnTo>
                  <a:lnTo>
                    <a:pt x="129" y="7"/>
                  </a:lnTo>
                  <a:lnTo>
                    <a:pt x="129" y="7"/>
                  </a:lnTo>
                  <a:lnTo>
                    <a:pt x="129" y="7"/>
                  </a:lnTo>
                  <a:lnTo>
                    <a:pt x="129" y="6"/>
                  </a:lnTo>
                  <a:lnTo>
                    <a:pt x="129" y="6"/>
                  </a:lnTo>
                  <a:lnTo>
                    <a:pt x="129" y="6"/>
                  </a:lnTo>
                  <a:lnTo>
                    <a:pt x="129" y="6"/>
                  </a:lnTo>
                  <a:lnTo>
                    <a:pt x="129" y="5"/>
                  </a:lnTo>
                  <a:lnTo>
                    <a:pt x="129" y="5"/>
                  </a:lnTo>
                  <a:lnTo>
                    <a:pt x="130" y="5"/>
                  </a:lnTo>
                  <a:lnTo>
                    <a:pt x="130" y="7"/>
                  </a:lnTo>
                  <a:lnTo>
                    <a:pt x="130" y="5"/>
                  </a:lnTo>
                  <a:lnTo>
                    <a:pt x="130" y="5"/>
                  </a:lnTo>
                  <a:lnTo>
                    <a:pt x="130" y="6"/>
                  </a:lnTo>
                  <a:lnTo>
                    <a:pt x="130" y="5"/>
                  </a:lnTo>
                  <a:lnTo>
                    <a:pt x="130" y="5"/>
                  </a:lnTo>
                  <a:lnTo>
                    <a:pt x="130" y="5"/>
                  </a:lnTo>
                  <a:lnTo>
                    <a:pt x="130" y="5"/>
                  </a:lnTo>
                  <a:lnTo>
                    <a:pt x="130" y="8"/>
                  </a:lnTo>
                  <a:lnTo>
                    <a:pt x="130" y="5"/>
                  </a:lnTo>
                  <a:lnTo>
                    <a:pt x="131" y="5"/>
                  </a:lnTo>
                  <a:lnTo>
                    <a:pt x="131" y="8"/>
                  </a:lnTo>
                  <a:lnTo>
                    <a:pt x="131" y="5"/>
                  </a:lnTo>
                  <a:lnTo>
                    <a:pt x="131" y="5"/>
                  </a:lnTo>
                  <a:lnTo>
                    <a:pt x="131" y="5"/>
                  </a:lnTo>
                  <a:lnTo>
                    <a:pt x="131" y="5"/>
                  </a:lnTo>
                  <a:lnTo>
                    <a:pt x="131" y="5"/>
                  </a:lnTo>
                  <a:lnTo>
                    <a:pt x="131" y="5"/>
                  </a:lnTo>
                  <a:lnTo>
                    <a:pt x="131" y="5"/>
                  </a:lnTo>
                  <a:lnTo>
                    <a:pt x="131" y="5"/>
                  </a:lnTo>
                  <a:lnTo>
                    <a:pt x="131" y="8"/>
                  </a:lnTo>
                  <a:lnTo>
                    <a:pt x="132" y="7"/>
                  </a:lnTo>
                  <a:lnTo>
                    <a:pt x="132" y="5"/>
                  </a:lnTo>
                  <a:lnTo>
                    <a:pt x="132" y="5"/>
                  </a:lnTo>
                  <a:lnTo>
                    <a:pt x="132" y="7"/>
                  </a:lnTo>
                  <a:lnTo>
                    <a:pt x="132" y="5"/>
                  </a:lnTo>
                  <a:lnTo>
                    <a:pt x="132" y="5"/>
                  </a:lnTo>
                  <a:lnTo>
                    <a:pt x="132" y="5"/>
                  </a:lnTo>
                  <a:lnTo>
                    <a:pt x="132" y="5"/>
                  </a:lnTo>
                  <a:lnTo>
                    <a:pt x="132" y="5"/>
                  </a:lnTo>
                  <a:lnTo>
                    <a:pt x="132" y="5"/>
                  </a:lnTo>
                  <a:lnTo>
                    <a:pt x="133" y="7"/>
                  </a:lnTo>
                  <a:lnTo>
                    <a:pt x="133" y="7"/>
                  </a:lnTo>
                  <a:lnTo>
                    <a:pt x="133" y="7"/>
                  </a:lnTo>
                  <a:lnTo>
                    <a:pt x="133" y="5"/>
                  </a:lnTo>
                  <a:lnTo>
                    <a:pt x="133" y="5"/>
                  </a:lnTo>
                  <a:lnTo>
                    <a:pt x="133" y="5"/>
                  </a:lnTo>
                  <a:lnTo>
                    <a:pt x="133" y="5"/>
                  </a:lnTo>
                  <a:lnTo>
                    <a:pt x="133" y="5"/>
                  </a:lnTo>
                  <a:lnTo>
                    <a:pt x="133" y="5"/>
                  </a:lnTo>
                  <a:lnTo>
                    <a:pt x="133" y="5"/>
                  </a:lnTo>
                  <a:lnTo>
                    <a:pt x="133" y="5"/>
                  </a:lnTo>
                  <a:lnTo>
                    <a:pt x="134" y="5"/>
                  </a:lnTo>
                  <a:lnTo>
                    <a:pt x="134" y="5"/>
                  </a:lnTo>
                  <a:lnTo>
                    <a:pt x="134" y="5"/>
                  </a:lnTo>
                  <a:lnTo>
                    <a:pt x="134" y="5"/>
                  </a:lnTo>
                  <a:lnTo>
                    <a:pt x="134" y="5"/>
                  </a:lnTo>
                  <a:lnTo>
                    <a:pt x="134" y="5"/>
                  </a:lnTo>
                  <a:lnTo>
                    <a:pt x="134" y="5"/>
                  </a:lnTo>
                  <a:lnTo>
                    <a:pt x="134" y="7"/>
                  </a:lnTo>
                  <a:lnTo>
                    <a:pt x="134" y="5"/>
                  </a:lnTo>
                  <a:lnTo>
                    <a:pt x="134" y="5"/>
                  </a:lnTo>
                  <a:lnTo>
                    <a:pt x="135" y="5"/>
                  </a:lnTo>
                  <a:lnTo>
                    <a:pt x="135" y="5"/>
                  </a:lnTo>
                  <a:lnTo>
                    <a:pt x="135" y="5"/>
                  </a:lnTo>
                  <a:lnTo>
                    <a:pt x="135" y="5"/>
                  </a:lnTo>
                  <a:lnTo>
                    <a:pt x="135" y="5"/>
                  </a:lnTo>
                  <a:lnTo>
                    <a:pt x="135" y="5"/>
                  </a:lnTo>
                  <a:lnTo>
                    <a:pt x="135" y="5"/>
                  </a:lnTo>
                  <a:lnTo>
                    <a:pt x="135" y="5"/>
                  </a:lnTo>
                  <a:lnTo>
                    <a:pt x="135" y="5"/>
                  </a:lnTo>
                  <a:lnTo>
                    <a:pt x="135" y="5"/>
                  </a:lnTo>
                  <a:lnTo>
                    <a:pt x="136" y="5"/>
                  </a:lnTo>
                  <a:lnTo>
                    <a:pt x="136" y="5"/>
                  </a:lnTo>
                  <a:lnTo>
                    <a:pt x="136" y="5"/>
                  </a:lnTo>
                  <a:lnTo>
                    <a:pt x="136" y="7"/>
                  </a:lnTo>
                  <a:lnTo>
                    <a:pt x="136" y="5"/>
                  </a:lnTo>
                  <a:lnTo>
                    <a:pt x="136" y="7"/>
                  </a:lnTo>
                  <a:lnTo>
                    <a:pt x="136" y="5"/>
                  </a:lnTo>
                  <a:lnTo>
                    <a:pt x="136" y="5"/>
                  </a:lnTo>
                  <a:lnTo>
                    <a:pt x="136" y="5"/>
                  </a:lnTo>
                  <a:lnTo>
                    <a:pt x="137" y="5"/>
                  </a:lnTo>
                  <a:lnTo>
                    <a:pt x="137" y="5"/>
                  </a:lnTo>
                  <a:lnTo>
                    <a:pt x="137" y="5"/>
                  </a:lnTo>
                  <a:lnTo>
                    <a:pt x="137" y="5"/>
                  </a:lnTo>
                  <a:lnTo>
                    <a:pt x="137" y="5"/>
                  </a:lnTo>
                  <a:lnTo>
                    <a:pt x="137" y="7"/>
                  </a:lnTo>
                  <a:lnTo>
                    <a:pt x="137" y="5"/>
                  </a:lnTo>
                  <a:lnTo>
                    <a:pt x="137" y="5"/>
                  </a:lnTo>
                  <a:lnTo>
                    <a:pt x="137" y="7"/>
                  </a:lnTo>
                  <a:lnTo>
                    <a:pt x="137" y="5"/>
                  </a:lnTo>
                  <a:lnTo>
                    <a:pt x="137" y="5"/>
                  </a:lnTo>
                  <a:lnTo>
                    <a:pt x="138" y="5"/>
                  </a:lnTo>
                  <a:lnTo>
                    <a:pt x="138" y="5"/>
                  </a:lnTo>
                  <a:lnTo>
                    <a:pt x="138" y="5"/>
                  </a:lnTo>
                  <a:lnTo>
                    <a:pt x="138" y="5"/>
                  </a:lnTo>
                  <a:lnTo>
                    <a:pt x="138" y="5"/>
                  </a:lnTo>
                  <a:lnTo>
                    <a:pt x="138" y="5"/>
                  </a:lnTo>
                  <a:lnTo>
                    <a:pt x="138" y="5"/>
                  </a:lnTo>
                  <a:lnTo>
                    <a:pt x="138" y="4"/>
                  </a:lnTo>
                  <a:lnTo>
                    <a:pt x="138" y="5"/>
                  </a:lnTo>
                  <a:lnTo>
                    <a:pt x="138" y="5"/>
                  </a:lnTo>
                  <a:lnTo>
                    <a:pt x="138" y="5"/>
                  </a:lnTo>
                  <a:lnTo>
                    <a:pt x="139" y="5"/>
                  </a:lnTo>
                  <a:lnTo>
                    <a:pt x="139" y="5"/>
                  </a:lnTo>
                  <a:lnTo>
                    <a:pt x="139" y="5"/>
                  </a:lnTo>
                  <a:lnTo>
                    <a:pt x="139" y="5"/>
                  </a:lnTo>
                  <a:lnTo>
                    <a:pt x="139" y="8"/>
                  </a:lnTo>
                  <a:lnTo>
                    <a:pt x="139" y="5"/>
                  </a:lnTo>
                  <a:lnTo>
                    <a:pt x="139" y="7"/>
                  </a:lnTo>
                  <a:lnTo>
                    <a:pt x="139" y="5"/>
                  </a:lnTo>
                  <a:lnTo>
                    <a:pt x="139" y="5"/>
                  </a:lnTo>
                  <a:lnTo>
                    <a:pt x="139" y="5"/>
                  </a:lnTo>
                  <a:lnTo>
                    <a:pt x="139" y="6"/>
                  </a:lnTo>
                  <a:lnTo>
                    <a:pt x="140" y="7"/>
                  </a:lnTo>
                  <a:lnTo>
                    <a:pt x="140" y="7"/>
                  </a:lnTo>
                  <a:lnTo>
                    <a:pt x="140" y="5"/>
                  </a:lnTo>
                  <a:lnTo>
                    <a:pt x="140" y="7"/>
                  </a:lnTo>
                  <a:lnTo>
                    <a:pt x="140" y="5"/>
                  </a:lnTo>
                  <a:lnTo>
                    <a:pt x="140" y="5"/>
                  </a:lnTo>
                  <a:lnTo>
                    <a:pt x="140" y="5"/>
                  </a:lnTo>
                  <a:lnTo>
                    <a:pt x="140" y="5"/>
                  </a:lnTo>
                  <a:lnTo>
                    <a:pt x="140" y="5"/>
                  </a:lnTo>
                  <a:lnTo>
                    <a:pt x="140" y="8"/>
                  </a:lnTo>
                  <a:lnTo>
                    <a:pt x="141" y="5"/>
                  </a:lnTo>
                  <a:lnTo>
                    <a:pt x="141" y="5"/>
                  </a:lnTo>
                  <a:lnTo>
                    <a:pt x="141" y="5"/>
                  </a:lnTo>
                  <a:lnTo>
                    <a:pt x="141" y="5"/>
                  </a:lnTo>
                  <a:lnTo>
                    <a:pt x="141" y="5"/>
                  </a:lnTo>
                  <a:lnTo>
                    <a:pt x="141" y="7"/>
                  </a:lnTo>
                  <a:lnTo>
                    <a:pt x="141" y="5"/>
                  </a:lnTo>
                  <a:lnTo>
                    <a:pt x="141" y="7"/>
                  </a:lnTo>
                  <a:lnTo>
                    <a:pt x="141" y="5"/>
                  </a:lnTo>
                  <a:lnTo>
                    <a:pt x="141" y="5"/>
                  </a:lnTo>
                  <a:lnTo>
                    <a:pt x="141" y="5"/>
                  </a:lnTo>
                  <a:lnTo>
                    <a:pt x="142" y="5"/>
                  </a:lnTo>
                  <a:lnTo>
                    <a:pt x="142" y="5"/>
                  </a:lnTo>
                  <a:lnTo>
                    <a:pt x="142" y="5"/>
                  </a:lnTo>
                  <a:lnTo>
                    <a:pt x="142" y="5"/>
                  </a:lnTo>
                  <a:lnTo>
                    <a:pt x="142" y="5"/>
                  </a:lnTo>
                  <a:lnTo>
                    <a:pt x="142" y="7"/>
                  </a:lnTo>
                  <a:lnTo>
                    <a:pt x="142" y="7"/>
                  </a:lnTo>
                  <a:lnTo>
                    <a:pt x="142" y="7"/>
                  </a:lnTo>
                  <a:lnTo>
                    <a:pt x="142" y="5"/>
                  </a:lnTo>
                  <a:lnTo>
                    <a:pt x="142" y="5"/>
                  </a:lnTo>
                  <a:lnTo>
                    <a:pt x="142" y="5"/>
                  </a:lnTo>
                  <a:lnTo>
                    <a:pt x="143" y="5"/>
                  </a:lnTo>
                  <a:lnTo>
                    <a:pt x="143" y="7"/>
                  </a:lnTo>
                  <a:lnTo>
                    <a:pt x="143" y="5"/>
                  </a:lnTo>
                  <a:lnTo>
                    <a:pt x="143" y="5"/>
                  </a:lnTo>
                  <a:lnTo>
                    <a:pt x="143" y="7"/>
                  </a:lnTo>
                  <a:lnTo>
                    <a:pt x="143" y="7"/>
                  </a:lnTo>
                  <a:lnTo>
                    <a:pt x="143" y="5"/>
                  </a:lnTo>
                  <a:lnTo>
                    <a:pt x="143" y="5"/>
                  </a:lnTo>
                  <a:lnTo>
                    <a:pt x="143" y="5"/>
                  </a:lnTo>
                  <a:lnTo>
                    <a:pt x="143" y="7"/>
                  </a:lnTo>
                  <a:lnTo>
                    <a:pt x="143" y="4"/>
                  </a:lnTo>
                  <a:lnTo>
                    <a:pt x="144" y="5"/>
                  </a:lnTo>
                  <a:lnTo>
                    <a:pt x="144" y="4"/>
                  </a:lnTo>
                  <a:lnTo>
                    <a:pt x="144" y="5"/>
                  </a:lnTo>
                  <a:lnTo>
                    <a:pt x="144" y="5"/>
                  </a:lnTo>
                  <a:lnTo>
                    <a:pt x="144" y="7"/>
                  </a:lnTo>
                  <a:lnTo>
                    <a:pt x="144" y="5"/>
                  </a:lnTo>
                  <a:lnTo>
                    <a:pt x="144" y="5"/>
                  </a:lnTo>
                  <a:lnTo>
                    <a:pt x="144" y="5"/>
                  </a:lnTo>
                  <a:lnTo>
                    <a:pt x="144" y="5"/>
                  </a:lnTo>
                  <a:lnTo>
                    <a:pt x="144" y="5"/>
                  </a:lnTo>
                  <a:lnTo>
                    <a:pt x="145" y="5"/>
                  </a:lnTo>
                  <a:lnTo>
                    <a:pt x="145" y="5"/>
                  </a:lnTo>
                  <a:lnTo>
                    <a:pt x="145" y="5"/>
                  </a:lnTo>
                  <a:lnTo>
                    <a:pt x="145" y="5"/>
                  </a:lnTo>
                  <a:lnTo>
                    <a:pt x="145" y="5"/>
                  </a:lnTo>
                  <a:lnTo>
                    <a:pt x="145" y="5"/>
                  </a:lnTo>
                  <a:lnTo>
                    <a:pt x="145" y="6"/>
                  </a:lnTo>
                  <a:lnTo>
                    <a:pt x="145" y="5"/>
                  </a:lnTo>
                  <a:lnTo>
                    <a:pt x="145" y="7"/>
                  </a:lnTo>
                  <a:lnTo>
                    <a:pt x="145" y="5"/>
                  </a:lnTo>
                  <a:lnTo>
                    <a:pt x="145" y="7"/>
                  </a:lnTo>
                  <a:lnTo>
                    <a:pt x="146" y="9"/>
                  </a:lnTo>
                  <a:lnTo>
                    <a:pt x="146" y="7"/>
                  </a:lnTo>
                  <a:lnTo>
                    <a:pt x="146" y="10"/>
                  </a:lnTo>
                  <a:lnTo>
                    <a:pt x="146" y="7"/>
                  </a:lnTo>
                  <a:lnTo>
                    <a:pt x="146" y="8"/>
                  </a:lnTo>
                  <a:lnTo>
                    <a:pt x="146" y="10"/>
                  </a:lnTo>
                  <a:lnTo>
                    <a:pt x="146" y="10"/>
                  </a:lnTo>
                  <a:lnTo>
                    <a:pt x="146" y="7"/>
                  </a:lnTo>
                  <a:lnTo>
                    <a:pt x="146" y="9"/>
                  </a:lnTo>
                  <a:lnTo>
                    <a:pt x="146" y="6"/>
                  </a:lnTo>
                  <a:lnTo>
                    <a:pt x="146" y="9"/>
                  </a:lnTo>
                  <a:lnTo>
                    <a:pt x="147" y="7"/>
                  </a:lnTo>
                  <a:lnTo>
                    <a:pt x="147" y="10"/>
                  </a:lnTo>
                  <a:lnTo>
                    <a:pt x="147" y="7"/>
                  </a:lnTo>
                  <a:lnTo>
                    <a:pt x="147" y="7"/>
                  </a:lnTo>
                  <a:lnTo>
                    <a:pt x="147" y="7"/>
                  </a:lnTo>
                  <a:lnTo>
                    <a:pt x="147" y="7"/>
                  </a:lnTo>
                  <a:lnTo>
                    <a:pt x="147" y="6"/>
                  </a:lnTo>
                  <a:lnTo>
                    <a:pt x="147" y="7"/>
                  </a:lnTo>
                  <a:lnTo>
                    <a:pt x="147" y="7"/>
                  </a:lnTo>
                  <a:lnTo>
                    <a:pt x="147" y="7"/>
                  </a:lnTo>
                  <a:lnTo>
                    <a:pt x="148" y="7"/>
                  </a:lnTo>
                  <a:lnTo>
                    <a:pt x="148" y="7"/>
                  </a:lnTo>
                  <a:lnTo>
                    <a:pt x="148" y="7"/>
                  </a:lnTo>
                  <a:lnTo>
                    <a:pt x="148" y="7"/>
                  </a:lnTo>
                  <a:lnTo>
                    <a:pt x="148" y="7"/>
                  </a:lnTo>
                  <a:lnTo>
                    <a:pt x="148" y="6"/>
                  </a:lnTo>
                  <a:lnTo>
                    <a:pt x="148" y="6"/>
                  </a:lnTo>
                  <a:lnTo>
                    <a:pt x="148" y="6"/>
                  </a:lnTo>
                  <a:lnTo>
                    <a:pt x="148" y="8"/>
                  </a:lnTo>
                  <a:lnTo>
                    <a:pt x="148" y="5"/>
                  </a:lnTo>
                  <a:lnTo>
                    <a:pt x="148" y="5"/>
                  </a:lnTo>
                  <a:lnTo>
                    <a:pt x="149" y="4"/>
                  </a:lnTo>
                  <a:lnTo>
                    <a:pt x="149" y="7"/>
                  </a:lnTo>
                  <a:lnTo>
                    <a:pt x="149" y="7"/>
                  </a:lnTo>
                  <a:lnTo>
                    <a:pt x="149" y="5"/>
                  </a:lnTo>
                  <a:lnTo>
                    <a:pt x="149" y="5"/>
                  </a:lnTo>
                  <a:lnTo>
                    <a:pt x="149" y="5"/>
                  </a:lnTo>
                  <a:lnTo>
                    <a:pt x="149" y="5"/>
                  </a:lnTo>
                  <a:lnTo>
                    <a:pt x="149" y="5"/>
                  </a:lnTo>
                  <a:lnTo>
                    <a:pt x="149" y="7"/>
                  </a:lnTo>
                  <a:lnTo>
                    <a:pt x="149" y="7"/>
                  </a:lnTo>
                  <a:lnTo>
                    <a:pt x="149" y="5"/>
                  </a:lnTo>
                  <a:lnTo>
                    <a:pt x="150" y="5"/>
                  </a:lnTo>
                  <a:lnTo>
                    <a:pt x="150" y="5"/>
                  </a:lnTo>
                  <a:lnTo>
                    <a:pt x="150" y="5"/>
                  </a:lnTo>
                  <a:lnTo>
                    <a:pt x="150" y="5"/>
                  </a:lnTo>
                  <a:lnTo>
                    <a:pt x="150" y="5"/>
                  </a:lnTo>
                  <a:lnTo>
                    <a:pt x="150" y="3"/>
                  </a:lnTo>
                  <a:lnTo>
                    <a:pt x="150" y="5"/>
                  </a:lnTo>
                  <a:lnTo>
                    <a:pt x="150" y="5"/>
                  </a:lnTo>
                  <a:lnTo>
                    <a:pt x="150" y="5"/>
                  </a:lnTo>
                  <a:lnTo>
                    <a:pt x="150" y="5"/>
                  </a:lnTo>
                  <a:lnTo>
                    <a:pt x="150" y="7"/>
                  </a:lnTo>
                  <a:lnTo>
                    <a:pt x="151" y="5"/>
                  </a:lnTo>
                  <a:lnTo>
                    <a:pt x="151" y="7"/>
                  </a:lnTo>
                  <a:lnTo>
                    <a:pt x="151" y="5"/>
                  </a:lnTo>
                  <a:lnTo>
                    <a:pt x="151" y="7"/>
                  </a:lnTo>
                  <a:lnTo>
                    <a:pt x="151" y="5"/>
                  </a:lnTo>
                  <a:lnTo>
                    <a:pt x="151" y="4"/>
                  </a:lnTo>
                  <a:lnTo>
                    <a:pt x="151" y="5"/>
                  </a:lnTo>
                  <a:lnTo>
                    <a:pt x="151" y="7"/>
                  </a:lnTo>
                  <a:lnTo>
                    <a:pt x="151" y="3"/>
                  </a:lnTo>
                  <a:lnTo>
                    <a:pt x="151" y="4"/>
                  </a:lnTo>
                  <a:lnTo>
                    <a:pt x="152" y="7"/>
                  </a:lnTo>
                  <a:lnTo>
                    <a:pt x="152" y="4"/>
                  </a:lnTo>
                  <a:lnTo>
                    <a:pt x="152" y="5"/>
                  </a:lnTo>
                  <a:lnTo>
                    <a:pt x="152" y="5"/>
                  </a:lnTo>
                  <a:lnTo>
                    <a:pt x="152" y="5"/>
                  </a:lnTo>
                  <a:lnTo>
                    <a:pt x="152" y="5"/>
                  </a:lnTo>
                  <a:lnTo>
                    <a:pt x="152" y="7"/>
                  </a:lnTo>
                  <a:lnTo>
                    <a:pt x="152" y="4"/>
                  </a:lnTo>
                  <a:lnTo>
                    <a:pt x="152" y="7"/>
                  </a:lnTo>
                  <a:lnTo>
                    <a:pt x="152" y="4"/>
                  </a:lnTo>
                  <a:lnTo>
                    <a:pt x="152" y="4"/>
                  </a:lnTo>
                  <a:lnTo>
                    <a:pt x="153" y="5"/>
                  </a:lnTo>
                  <a:lnTo>
                    <a:pt x="153" y="3"/>
                  </a:lnTo>
                  <a:lnTo>
                    <a:pt x="153" y="7"/>
                  </a:lnTo>
                  <a:lnTo>
                    <a:pt x="153" y="5"/>
                  </a:lnTo>
                  <a:lnTo>
                    <a:pt x="153" y="5"/>
                  </a:lnTo>
                  <a:lnTo>
                    <a:pt x="153" y="5"/>
                  </a:lnTo>
                  <a:lnTo>
                    <a:pt x="153" y="4"/>
                  </a:lnTo>
                  <a:lnTo>
                    <a:pt x="153" y="5"/>
                  </a:lnTo>
                  <a:lnTo>
                    <a:pt x="153" y="4"/>
                  </a:lnTo>
                  <a:lnTo>
                    <a:pt x="153" y="7"/>
                  </a:lnTo>
                  <a:lnTo>
                    <a:pt x="153" y="4"/>
                  </a:lnTo>
                  <a:lnTo>
                    <a:pt x="154" y="5"/>
                  </a:lnTo>
                  <a:lnTo>
                    <a:pt x="154" y="5"/>
                  </a:lnTo>
                  <a:lnTo>
                    <a:pt x="154" y="5"/>
                  </a:lnTo>
                  <a:lnTo>
                    <a:pt x="154" y="3"/>
                  </a:lnTo>
                  <a:lnTo>
                    <a:pt x="154" y="7"/>
                  </a:lnTo>
                  <a:lnTo>
                    <a:pt x="154" y="5"/>
                  </a:lnTo>
                  <a:lnTo>
                    <a:pt x="154" y="5"/>
                  </a:lnTo>
                  <a:lnTo>
                    <a:pt x="154" y="5"/>
                  </a:lnTo>
                  <a:lnTo>
                    <a:pt x="154" y="7"/>
                  </a:lnTo>
                  <a:lnTo>
                    <a:pt x="154" y="7"/>
                  </a:lnTo>
                  <a:lnTo>
                    <a:pt x="154" y="5"/>
                  </a:lnTo>
                  <a:lnTo>
                    <a:pt x="155" y="5"/>
                  </a:lnTo>
                  <a:lnTo>
                    <a:pt x="155" y="3"/>
                  </a:lnTo>
                  <a:lnTo>
                    <a:pt x="155" y="5"/>
                  </a:lnTo>
                  <a:lnTo>
                    <a:pt x="155" y="7"/>
                  </a:lnTo>
                  <a:lnTo>
                    <a:pt x="155" y="5"/>
                  </a:lnTo>
                  <a:lnTo>
                    <a:pt x="155" y="5"/>
                  </a:lnTo>
                  <a:lnTo>
                    <a:pt x="155" y="6"/>
                  </a:lnTo>
                  <a:lnTo>
                    <a:pt x="155" y="5"/>
                  </a:lnTo>
                  <a:lnTo>
                    <a:pt x="155" y="7"/>
                  </a:lnTo>
                  <a:lnTo>
                    <a:pt x="155" y="5"/>
                  </a:lnTo>
                  <a:lnTo>
                    <a:pt x="156" y="5"/>
                  </a:lnTo>
                  <a:lnTo>
                    <a:pt x="156" y="4"/>
                  </a:lnTo>
                  <a:lnTo>
                    <a:pt x="156" y="7"/>
                  </a:lnTo>
                  <a:lnTo>
                    <a:pt x="156" y="5"/>
                  </a:lnTo>
                  <a:lnTo>
                    <a:pt x="156" y="5"/>
                  </a:lnTo>
                  <a:lnTo>
                    <a:pt x="156" y="5"/>
                  </a:lnTo>
                  <a:lnTo>
                    <a:pt x="156" y="8"/>
                  </a:lnTo>
                  <a:lnTo>
                    <a:pt x="156" y="8"/>
                  </a:lnTo>
                  <a:lnTo>
                    <a:pt x="156" y="5"/>
                  </a:lnTo>
                  <a:lnTo>
                    <a:pt x="156" y="6"/>
                  </a:lnTo>
                  <a:lnTo>
                    <a:pt x="156" y="5"/>
                  </a:lnTo>
                  <a:lnTo>
                    <a:pt x="157" y="6"/>
                  </a:lnTo>
                  <a:lnTo>
                    <a:pt x="157" y="7"/>
                  </a:lnTo>
                  <a:lnTo>
                    <a:pt x="157" y="7"/>
                  </a:lnTo>
                  <a:lnTo>
                    <a:pt x="157" y="7"/>
                  </a:lnTo>
                  <a:lnTo>
                    <a:pt x="157" y="7"/>
                  </a:lnTo>
                  <a:lnTo>
                    <a:pt x="157" y="7"/>
                  </a:lnTo>
                  <a:lnTo>
                    <a:pt x="157" y="7"/>
                  </a:lnTo>
                  <a:lnTo>
                    <a:pt x="157" y="8"/>
                  </a:lnTo>
                  <a:lnTo>
                    <a:pt x="157" y="7"/>
                  </a:lnTo>
                  <a:lnTo>
                    <a:pt x="157" y="8"/>
                  </a:lnTo>
                  <a:lnTo>
                    <a:pt x="158" y="6"/>
                  </a:lnTo>
                  <a:lnTo>
                    <a:pt x="158" y="8"/>
                  </a:lnTo>
                  <a:lnTo>
                    <a:pt x="158" y="6"/>
                  </a:lnTo>
                  <a:lnTo>
                    <a:pt x="158" y="6"/>
                  </a:lnTo>
                  <a:lnTo>
                    <a:pt x="158" y="6"/>
                  </a:lnTo>
                  <a:lnTo>
                    <a:pt x="158" y="5"/>
                  </a:lnTo>
                  <a:lnTo>
                    <a:pt x="158" y="5"/>
                  </a:lnTo>
                  <a:lnTo>
                    <a:pt x="158" y="5"/>
                  </a:lnTo>
                  <a:lnTo>
                    <a:pt x="158" y="5"/>
                  </a:lnTo>
                  <a:lnTo>
                    <a:pt x="159" y="5"/>
                  </a:lnTo>
                  <a:lnTo>
                    <a:pt x="159" y="7"/>
                  </a:lnTo>
                  <a:lnTo>
                    <a:pt x="159" y="5"/>
                  </a:lnTo>
                  <a:lnTo>
                    <a:pt x="159" y="5"/>
                  </a:lnTo>
                  <a:lnTo>
                    <a:pt x="159" y="5"/>
                  </a:lnTo>
                  <a:lnTo>
                    <a:pt x="159" y="5"/>
                  </a:lnTo>
                  <a:lnTo>
                    <a:pt x="159" y="5"/>
                  </a:lnTo>
                  <a:lnTo>
                    <a:pt x="159" y="4"/>
                  </a:lnTo>
                  <a:lnTo>
                    <a:pt x="159" y="5"/>
                  </a:lnTo>
                  <a:lnTo>
                    <a:pt x="159" y="7"/>
                  </a:lnTo>
                  <a:lnTo>
                    <a:pt x="160" y="5"/>
                  </a:lnTo>
                  <a:lnTo>
                    <a:pt x="160" y="5"/>
                  </a:lnTo>
                  <a:lnTo>
                    <a:pt x="160" y="5"/>
                  </a:lnTo>
                  <a:lnTo>
                    <a:pt x="160" y="5"/>
                  </a:lnTo>
                  <a:lnTo>
                    <a:pt x="160" y="5"/>
                  </a:lnTo>
                  <a:lnTo>
                    <a:pt x="160" y="5"/>
                  </a:lnTo>
                  <a:lnTo>
                    <a:pt x="160" y="5"/>
                  </a:lnTo>
                  <a:lnTo>
                    <a:pt x="160" y="6"/>
                  </a:lnTo>
                  <a:lnTo>
                    <a:pt x="160" y="7"/>
                  </a:lnTo>
                  <a:lnTo>
                    <a:pt x="160" y="5"/>
                  </a:lnTo>
                  <a:lnTo>
                    <a:pt x="160" y="5"/>
                  </a:lnTo>
                  <a:lnTo>
                    <a:pt x="161" y="5"/>
                  </a:lnTo>
                  <a:lnTo>
                    <a:pt x="161" y="5"/>
                  </a:lnTo>
                  <a:lnTo>
                    <a:pt x="161" y="4"/>
                  </a:lnTo>
                  <a:lnTo>
                    <a:pt x="161" y="5"/>
                  </a:lnTo>
                  <a:lnTo>
                    <a:pt x="161" y="5"/>
                  </a:lnTo>
                  <a:lnTo>
                    <a:pt x="161" y="5"/>
                  </a:lnTo>
                  <a:lnTo>
                    <a:pt x="161" y="4"/>
                  </a:lnTo>
                  <a:lnTo>
                    <a:pt x="161" y="3"/>
                  </a:lnTo>
                  <a:lnTo>
                    <a:pt x="161" y="4"/>
                  </a:lnTo>
                  <a:lnTo>
                    <a:pt x="161" y="3"/>
                  </a:lnTo>
                  <a:lnTo>
                    <a:pt x="161" y="5"/>
                  </a:lnTo>
                  <a:lnTo>
                    <a:pt x="162" y="5"/>
                  </a:lnTo>
                  <a:lnTo>
                    <a:pt x="162" y="7"/>
                  </a:lnTo>
                  <a:lnTo>
                    <a:pt x="162" y="7"/>
                  </a:lnTo>
                  <a:lnTo>
                    <a:pt x="162" y="3"/>
                  </a:lnTo>
                  <a:lnTo>
                    <a:pt x="162" y="5"/>
                  </a:lnTo>
                  <a:lnTo>
                    <a:pt x="162" y="4"/>
                  </a:lnTo>
                  <a:lnTo>
                    <a:pt x="162" y="5"/>
                  </a:lnTo>
                  <a:lnTo>
                    <a:pt x="162" y="5"/>
                  </a:lnTo>
                  <a:lnTo>
                    <a:pt x="162" y="4"/>
                  </a:lnTo>
                  <a:lnTo>
                    <a:pt x="162" y="4"/>
                  </a:lnTo>
                  <a:lnTo>
                    <a:pt x="162" y="5"/>
                  </a:lnTo>
                  <a:lnTo>
                    <a:pt x="163" y="7"/>
                  </a:lnTo>
                  <a:lnTo>
                    <a:pt x="163" y="4"/>
                  </a:lnTo>
                  <a:lnTo>
                    <a:pt x="163" y="5"/>
                  </a:lnTo>
                  <a:lnTo>
                    <a:pt x="163" y="7"/>
                  </a:lnTo>
                  <a:lnTo>
                    <a:pt x="163" y="7"/>
                  </a:lnTo>
                  <a:lnTo>
                    <a:pt x="163" y="4"/>
                  </a:lnTo>
                  <a:lnTo>
                    <a:pt x="163" y="5"/>
                  </a:lnTo>
                  <a:lnTo>
                    <a:pt x="163" y="3"/>
                  </a:lnTo>
                  <a:lnTo>
                    <a:pt x="163" y="7"/>
                  </a:lnTo>
                  <a:lnTo>
                    <a:pt x="163" y="5"/>
                  </a:lnTo>
                  <a:lnTo>
                    <a:pt x="164" y="5"/>
                  </a:lnTo>
                  <a:lnTo>
                    <a:pt x="164" y="5"/>
                  </a:lnTo>
                  <a:lnTo>
                    <a:pt x="164" y="7"/>
                  </a:lnTo>
                  <a:lnTo>
                    <a:pt x="164" y="7"/>
                  </a:lnTo>
                  <a:lnTo>
                    <a:pt x="164" y="4"/>
                  </a:lnTo>
                  <a:lnTo>
                    <a:pt x="164" y="5"/>
                  </a:lnTo>
                  <a:lnTo>
                    <a:pt x="164" y="5"/>
                  </a:lnTo>
                  <a:lnTo>
                    <a:pt x="164" y="4"/>
                  </a:lnTo>
                  <a:lnTo>
                    <a:pt x="164" y="5"/>
                  </a:lnTo>
                  <a:lnTo>
                    <a:pt x="164" y="5"/>
                  </a:lnTo>
                  <a:lnTo>
                    <a:pt x="164" y="5"/>
                  </a:lnTo>
                  <a:lnTo>
                    <a:pt x="165" y="5"/>
                  </a:lnTo>
                  <a:lnTo>
                    <a:pt x="165" y="5"/>
                  </a:lnTo>
                  <a:lnTo>
                    <a:pt x="165" y="5"/>
                  </a:lnTo>
                  <a:lnTo>
                    <a:pt x="165" y="5"/>
                  </a:lnTo>
                  <a:lnTo>
                    <a:pt x="165" y="5"/>
                  </a:lnTo>
                  <a:lnTo>
                    <a:pt x="166" y="5"/>
                  </a:lnTo>
                  <a:lnTo>
                    <a:pt x="166" y="4"/>
                  </a:lnTo>
                  <a:lnTo>
                    <a:pt x="166" y="5"/>
                  </a:lnTo>
                  <a:lnTo>
                    <a:pt x="166" y="5"/>
                  </a:lnTo>
                  <a:lnTo>
                    <a:pt x="166" y="5"/>
                  </a:lnTo>
                  <a:lnTo>
                    <a:pt x="166" y="5"/>
                  </a:lnTo>
                  <a:lnTo>
                    <a:pt x="166" y="5"/>
                  </a:lnTo>
                  <a:lnTo>
                    <a:pt x="166" y="7"/>
                  </a:lnTo>
                  <a:lnTo>
                    <a:pt x="166" y="5"/>
                  </a:lnTo>
                  <a:lnTo>
                    <a:pt x="167" y="4"/>
                  </a:lnTo>
                  <a:lnTo>
                    <a:pt x="167" y="4"/>
                  </a:lnTo>
                  <a:lnTo>
                    <a:pt x="167" y="5"/>
                  </a:lnTo>
                  <a:lnTo>
                    <a:pt x="167" y="5"/>
                  </a:lnTo>
                  <a:lnTo>
                    <a:pt x="167" y="5"/>
                  </a:lnTo>
                  <a:lnTo>
                    <a:pt x="167" y="7"/>
                  </a:lnTo>
                  <a:lnTo>
                    <a:pt x="167" y="7"/>
                  </a:lnTo>
                  <a:lnTo>
                    <a:pt x="167" y="5"/>
                  </a:lnTo>
                  <a:lnTo>
                    <a:pt x="167" y="5"/>
                  </a:lnTo>
                  <a:lnTo>
                    <a:pt x="167" y="5"/>
                  </a:lnTo>
                  <a:lnTo>
                    <a:pt x="167" y="7"/>
                  </a:lnTo>
                  <a:lnTo>
                    <a:pt x="168" y="7"/>
                  </a:lnTo>
                  <a:lnTo>
                    <a:pt x="168" y="3"/>
                  </a:lnTo>
                  <a:lnTo>
                    <a:pt x="168" y="5"/>
                  </a:lnTo>
                  <a:lnTo>
                    <a:pt x="168" y="5"/>
                  </a:lnTo>
                  <a:lnTo>
                    <a:pt x="168" y="4"/>
                  </a:lnTo>
                  <a:lnTo>
                    <a:pt x="168" y="3"/>
                  </a:lnTo>
                  <a:lnTo>
                    <a:pt x="168" y="3"/>
                  </a:lnTo>
                  <a:lnTo>
                    <a:pt x="168" y="7"/>
                  </a:lnTo>
                  <a:lnTo>
                    <a:pt x="168" y="7"/>
                  </a:lnTo>
                  <a:lnTo>
                    <a:pt x="168" y="4"/>
                  </a:lnTo>
                  <a:lnTo>
                    <a:pt x="168" y="4"/>
                  </a:lnTo>
                  <a:lnTo>
                    <a:pt x="169" y="3"/>
                  </a:lnTo>
                  <a:lnTo>
                    <a:pt x="169" y="6"/>
                  </a:lnTo>
                  <a:lnTo>
                    <a:pt x="169" y="5"/>
                  </a:lnTo>
                  <a:lnTo>
                    <a:pt x="169" y="7"/>
                  </a:lnTo>
                  <a:lnTo>
                    <a:pt x="169" y="7"/>
                  </a:lnTo>
                  <a:lnTo>
                    <a:pt x="169" y="6"/>
                  </a:lnTo>
                  <a:lnTo>
                    <a:pt x="169" y="5"/>
                  </a:lnTo>
                  <a:lnTo>
                    <a:pt x="169" y="7"/>
                  </a:lnTo>
                  <a:lnTo>
                    <a:pt x="170" y="5"/>
                  </a:lnTo>
                  <a:lnTo>
                    <a:pt x="170" y="7"/>
                  </a:lnTo>
                  <a:lnTo>
                    <a:pt x="170" y="8"/>
                  </a:lnTo>
                  <a:lnTo>
                    <a:pt x="170" y="5"/>
                  </a:lnTo>
                  <a:lnTo>
                    <a:pt x="170" y="6"/>
                  </a:lnTo>
                  <a:lnTo>
                    <a:pt x="170" y="5"/>
                  </a:lnTo>
                  <a:lnTo>
                    <a:pt x="170" y="8"/>
                  </a:lnTo>
                  <a:lnTo>
                    <a:pt x="170" y="8"/>
                  </a:lnTo>
                  <a:lnTo>
                    <a:pt x="170" y="8"/>
                  </a:lnTo>
                  <a:lnTo>
                    <a:pt x="170" y="10"/>
                  </a:lnTo>
                  <a:lnTo>
                    <a:pt x="171" y="11"/>
                  </a:lnTo>
                  <a:lnTo>
                    <a:pt x="171" y="12"/>
                  </a:lnTo>
                  <a:lnTo>
                    <a:pt x="171" y="15"/>
                  </a:lnTo>
                  <a:lnTo>
                    <a:pt x="171" y="16"/>
                  </a:lnTo>
                  <a:lnTo>
                    <a:pt x="171" y="19"/>
                  </a:lnTo>
                  <a:lnTo>
                    <a:pt x="171" y="21"/>
                  </a:lnTo>
                  <a:lnTo>
                    <a:pt x="171" y="23"/>
                  </a:lnTo>
                  <a:lnTo>
                    <a:pt x="171" y="23"/>
                  </a:lnTo>
                  <a:lnTo>
                    <a:pt x="171" y="25"/>
                  </a:lnTo>
                  <a:lnTo>
                    <a:pt x="171" y="28"/>
                  </a:lnTo>
                  <a:lnTo>
                    <a:pt x="171" y="27"/>
                  </a:lnTo>
                  <a:lnTo>
                    <a:pt x="172" y="28"/>
                  </a:lnTo>
                  <a:lnTo>
                    <a:pt x="172" y="31"/>
                  </a:lnTo>
                  <a:lnTo>
                    <a:pt x="172" y="29"/>
                  </a:lnTo>
                  <a:lnTo>
                    <a:pt x="172" y="30"/>
                  </a:lnTo>
                  <a:lnTo>
                    <a:pt x="172" y="33"/>
                  </a:lnTo>
                  <a:lnTo>
                    <a:pt x="172" y="32"/>
                  </a:lnTo>
                  <a:lnTo>
                    <a:pt x="172" y="32"/>
                  </a:lnTo>
                  <a:lnTo>
                    <a:pt x="172" y="33"/>
                  </a:lnTo>
                  <a:lnTo>
                    <a:pt x="172" y="36"/>
                  </a:lnTo>
                  <a:lnTo>
                    <a:pt x="172" y="34"/>
                  </a:lnTo>
                  <a:lnTo>
                    <a:pt x="172" y="34"/>
                  </a:lnTo>
                  <a:lnTo>
                    <a:pt x="173" y="35"/>
                  </a:lnTo>
                  <a:lnTo>
                    <a:pt x="173" y="37"/>
                  </a:lnTo>
                  <a:lnTo>
                    <a:pt x="173" y="36"/>
                  </a:lnTo>
                  <a:lnTo>
                    <a:pt x="173" y="36"/>
                  </a:lnTo>
                  <a:lnTo>
                    <a:pt x="173" y="37"/>
                  </a:lnTo>
                  <a:lnTo>
                    <a:pt x="173" y="37"/>
                  </a:lnTo>
                  <a:lnTo>
                    <a:pt x="173" y="39"/>
                  </a:lnTo>
                  <a:lnTo>
                    <a:pt x="173" y="37"/>
                  </a:lnTo>
                  <a:lnTo>
                    <a:pt x="173" y="38"/>
                  </a:lnTo>
                  <a:lnTo>
                    <a:pt x="173" y="38"/>
                  </a:lnTo>
                  <a:lnTo>
                    <a:pt x="173" y="39"/>
                  </a:lnTo>
                  <a:lnTo>
                    <a:pt x="174" y="39"/>
                  </a:lnTo>
                  <a:lnTo>
                    <a:pt x="174" y="40"/>
                  </a:lnTo>
                  <a:lnTo>
                    <a:pt x="174" y="40"/>
                  </a:lnTo>
                  <a:lnTo>
                    <a:pt x="174" y="40"/>
                  </a:lnTo>
                  <a:lnTo>
                    <a:pt x="174" y="41"/>
                  </a:lnTo>
                  <a:lnTo>
                    <a:pt x="174" y="40"/>
                  </a:lnTo>
                  <a:lnTo>
                    <a:pt x="174" y="41"/>
                  </a:lnTo>
                  <a:lnTo>
                    <a:pt x="174" y="41"/>
                  </a:lnTo>
                  <a:lnTo>
                    <a:pt x="174" y="42"/>
                  </a:lnTo>
                  <a:lnTo>
                    <a:pt x="174" y="42"/>
                  </a:lnTo>
                  <a:lnTo>
                    <a:pt x="175" y="42"/>
                  </a:lnTo>
                  <a:lnTo>
                    <a:pt x="175" y="42"/>
                  </a:lnTo>
                  <a:lnTo>
                    <a:pt x="175" y="43"/>
                  </a:lnTo>
                  <a:lnTo>
                    <a:pt x="175" y="44"/>
                  </a:lnTo>
                  <a:lnTo>
                    <a:pt x="175" y="44"/>
                  </a:lnTo>
                  <a:lnTo>
                    <a:pt x="175" y="43"/>
                  </a:lnTo>
                  <a:lnTo>
                    <a:pt x="175" y="44"/>
                  </a:lnTo>
                  <a:lnTo>
                    <a:pt x="175" y="44"/>
                  </a:lnTo>
                  <a:lnTo>
                    <a:pt x="175" y="44"/>
                  </a:lnTo>
                  <a:lnTo>
                    <a:pt x="175" y="45"/>
                  </a:lnTo>
                  <a:lnTo>
                    <a:pt x="175" y="45"/>
                  </a:lnTo>
                  <a:lnTo>
                    <a:pt x="176" y="45"/>
                  </a:lnTo>
                  <a:lnTo>
                    <a:pt x="176" y="45"/>
                  </a:lnTo>
                  <a:lnTo>
                    <a:pt x="176" y="47"/>
                  </a:lnTo>
                  <a:lnTo>
                    <a:pt x="176" y="47"/>
                  </a:lnTo>
                  <a:lnTo>
                    <a:pt x="176" y="47"/>
                  </a:lnTo>
                  <a:lnTo>
                    <a:pt x="176" y="47"/>
                  </a:lnTo>
                  <a:lnTo>
                    <a:pt x="176" y="48"/>
                  </a:lnTo>
                  <a:lnTo>
                    <a:pt x="176" y="48"/>
                  </a:lnTo>
                  <a:lnTo>
                    <a:pt x="176" y="51"/>
                  </a:lnTo>
                  <a:lnTo>
                    <a:pt x="176" y="49"/>
                  </a:lnTo>
                  <a:lnTo>
                    <a:pt x="176" y="48"/>
                  </a:lnTo>
                  <a:lnTo>
                    <a:pt x="177" y="49"/>
                  </a:lnTo>
                  <a:lnTo>
                    <a:pt x="177" y="50"/>
                  </a:lnTo>
                  <a:lnTo>
                    <a:pt x="177" y="50"/>
                  </a:lnTo>
                  <a:lnTo>
                    <a:pt x="177" y="50"/>
                  </a:lnTo>
                  <a:lnTo>
                    <a:pt x="177" y="53"/>
                  </a:lnTo>
                  <a:lnTo>
                    <a:pt x="177" y="50"/>
                  </a:lnTo>
                  <a:lnTo>
                    <a:pt x="177" y="50"/>
                  </a:lnTo>
                  <a:lnTo>
                    <a:pt x="177" y="51"/>
                  </a:lnTo>
                  <a:lnTo>
                    <a:pt x="177" y="52"/>
                  </a:lnTo>
                  <a:lnTo>
                    <a:pt x="177" y="54"/>
                  </a:lnTo>
                  <a:lnTo>
                    <a:pt x="177" y="54"/>
                  </a:lnTo>
                  <a:lnTo>
                    <a:pt x="178" y="52"/>
                  </a:lnTo>
                  <a:lnTo>
                    <a:pt x="178" y="52"/>
                  </a:lnTo>
                  <a:lnTo>
                    <a:pt x="178" y="55"/>
                  </a:lnTo>
                  <a:lnTo>
                    <a:pt x="178" y="52"/>
                  </a:lnTo>
                  <a:lnTo>
                    <a:pt x="178" y="52"/>
                  </a:lnTo>
                  <a:lnTo>
                    <a:pt x="178" y="53"/>
                  </a:lnTo>
                  <a:lnTo>
                    <a:pt x="178" y="55"/>
                  </a:lnTo>
                  <a:lnTo>
                    <a:pt x="178" y="53"/>
                  </a:lnTo>
                  <a:lnTo>
                    <a:pt x="178" y="53"/>
                  </a:lnTo>
                  <a:lnTo>
                    <a:pt x="178" y="54"/>
                  </a:lnTo>
                  <a:lnTo>
                    <a:pt x="179" y="54"/>
                  </a:lnTo>
                  <a:lnTo>
                    <a:pt x="179" y="56"/>
                  </a:lnTo>
                  <a:lnTo>
                    <a:pt x="179" y="55"/>
                  </a:lnTo>
                  <a:lnTo>
                    <a:pt x="179" y="54"/>
                  </a:lnTo>
                  <a:lnTo>
                    <a:pt x="179" y="54"/>
                  </a:lnTo>
                  <a:lnTo>
                    <a:pt x="179" y="54"/>
                  </a:lnTo>
                  <a:lnTo>
                    <a:pt x="179" y="56"/>
                  </a:lnTo>
                  <a:lnTo>
                    <a:pt x="179" y="54"/>
                  </a:lnTo>
                  <a:lnTo>
                    <a:pt x="179" y="54"/>
                  </a:lnTo>
                  <a:lnTo>
                    <a:pt x="179" y="54"/>
                  </a:lnTo>
                  <a:lnTo>
                    <a:pt x="179" y="54"/>
                  </a:lnTo>
                  <a:lnTo>
                    <a:pt x="180" y="54"/>
                  </a:lnTo>
                  <a:lnTo>
                    <a:pt x="180" y="54"/>
                  </a:lnTo>
                  <a:lnTo>
                    <a:pt x="180" y="54"/>
                  </a:lnTo>
                  <a:lnTo>
                    <a:pt x="180" y="56"/>
                  </a:lnTo>
                  <a:lnTo>
                    <a:pt x="180" y="54"/>
                  </a:lnTo>
                  <a:lnTo>
                    <a:pt x="180" y="54"/>
                  </a:lnTo>
                  <a:lnTo>
                    <a:pt x="180" y="54"/>
                  </a:lnTo>
                  <a:lnTo>
                    <a:pt x="180" y="57"/>
                  </a:lnTo>
                  <a:lnTo>
                    <a:pt x="180" y="54"/>
                  </a:lnTo>
                  <a:lnTo>
                    <a:pt x="180" y="54"/>
                  </a:lnTo>
                  <a:lnTo>
                    <a:pt x="180" y="54"/>
                  </a:lnTo>
                  <a:lnTo>
                    <a:pt x="181" y="57"/>
                  </a:lnTo>
                  <a:lnTo>
                    <a:pt x="181" y="54"/>
                  </a:lnTo>
                  <a:lnTo>
                    <a:pt x="181" y="54"/>
                  </a:lnTo>
                  <a:lnTo>
                    <a:pt x="181" y="55"/>
                  </a:lnTo>
                  <a:lnTo>
                    <a:pt x="181" y="54"/>
                  </a:lnTo>
                  <a:lnTo>
                    <a:pt x="181" y="56"/>
                  </a:lnTo>
                  <a:lnTo>
                    <a:pt x="181" y="54"/>
                  </a:lnTo>
                  <a:lnTo>
                    <a:pt x="181" y="54"/>
                  </a:lnTo>
                  <a:lnTo>
                    <a:pt x="181" y="54"/>
                  </a:lnTo>
                  <a:lnTo>
                    <a:pt x="181" y="55"/>
                  </a:lnTo>
                  <a:lnTo>
                    <a:pt x="182" y="54"/>
                  </a:lnTo>
                  <a:lnTo>
                    <a:pt x="182" y="55"/>
                  </a:lnTo>
                  <a:lnTo>
                    <a:pt x="182" y="56"/>
                  </a:lnTo>
                  <a:lnTo>
                    <a:pt x="182" y="56"/>
                  </a:lnTo>
                  <a:lnTo>
                    <a:pt x="182" y="54"/>
                  </a:lnTo>
                  <a:lnTo>
                    <a:pt x="182" y="54"/>
                  </a:lnTo>
                  <a:lnTo>
                    <a:pt x="182" y="54"/>
                  </a:lnTo>
                  <a:lnTo>
                    <a:pt x="182" y="53"/>
                  </a:lnTo>
                  <a:lnTo>
                    <a:pt x="182" y="54"/>
                  </a:lnTo>
                  <a:lnTo>
                    <a:pt x="182" y="55"/>
                  </a:lnTo>
                  <a:lnTo>
                    <a:pt x="182" y="55"/>
                  </a:lnTo>
                  <a:lnTo>
                    <a:pt x="183" y="54"/>
                  </a:lnTo>
                  <a:lnTo>
                    <a:pt x="183" y="56"/>
                  </a:lnTo>
                  <a:lnTo>
                    <a:pt x="183" y="54"/>
                  </a:lnTo>
                  <a:lnTo>
                    <a:pt x="183" y="54"/>
                  </a:lnTo>
                  <a:lnTo>
                    <a:pt x="183" y="54"/>
                  </a:lnTo>
                  <a:lnTo>
                    <a:pt x="183" y="54"/>
                  </a:lnTo>
                  <a:lnTo>
                    <a:pt x="183" y="54"/>
                  </a:lnTo>
                  <a:lnTo>
                    <a:pt x="183" y="54"/>
                  </a:lnTo>
                  <a:lnTo>
                    <a:pt x="183" y="56"/>
                  </a:lnTo>
                  <a:lnTo>
                    <a:pt x="183" y="54"/>
                  </a:lnTo>
                  <a:lnTo>
                    <a:pt x="183" y="53"/>
                  </a:lnTo>
                  <a:lnTo>
                    <a:pt x="184" y="55"/>
                  </a:lnTo>
                  <a:lnTo>
                    <a:pt x="184" y="53"/>
                  </a:lnTo>
                  <a:lnTo>
                    <a:pt x="184" y="53"/>
                  </a:lnTo>
                  <a:lnTo>
                    <a:pt x="184" y="52"/>
                  </a:lnTo>
                  <a:lnTo>
                    <a:pt x="184" y="53"/>
                  </a:lnTo>
                  <a:lnTo>
                    <a:pt x="184" y="52"/>
                  </a:lnTo>
                  <a:lnTo>
                    <a:pt x="184" y="52"/>
                  </a:lnTo>
                  <a:lnTo>
                    <a:pt x="184" y="51"/>
                  </a:lnTo>
                  <a:lnTo>
                    <a:pt x="184" y="52"/>
                  </a:lnTo>
                  <a:lnTo>
                    <a:pt x="184" y="52"/>
                  </a:lnTo>
                  <a:lnTo>
                    <a:pt x="184" y="52"/>
                  </a:lnTo>
                  <a:lnTo>
                    <a:pt x="185" y="51"/>
                  </a:lnTo>
                  <a:lnTo>
                    <a:pt x="185" y="54"/>
                  </a:lnTo>
                  <a:lnTo>
                    <a:pt x="185" y="51"/>
                  </a:lnTo>
                  <a:lnTo>
                    <a:pt x="185" y="52"/>
                  </a:lnTo>
                  <a:lnTo>
                    <a:pt x="185" y="51"/>
                  </a:lnTo>
                  <a:lnTo>
                    <a:pt x="185" y="51"/>
                  </a:lnTo>
                  <a:lnTo>
                    <a:pt x="185" y="51"/>
                  </a:lnTo>
                  <a:lnTo>
                    <a:pt x="185" y="51"/>
                  </a:lnTo>
                  <a:lnTo>
                    <a:pt x="185" y="51"/>
                  </a:lnTo>
                  <a:lnTo>
                    <a:pt x="185" y="51"/>
                  </a:lnTo>
                  <a:lnTo>
                    <a:pt x="186" y="50"/>
                  </a:lnTo>
                  <a:lnTo>
                    <a:pt x="186" y="52"/>
                  </a:lnTo>
                  <a:lnTo>
                    <a:pt x="186" y="50"/>
                  </a:lnTo>
                  <a:lnTo>
                    <a:pt x="186" y="50"/>
                  </a:lnTo>
                  <a:lnTo>
                    <a:pt x="186" y="50"/>
                  </a:lnTo>
                  <a:lnTo>
                    <a:pt x="186" y="51"/>
                  </a:lnTo>
                  <a:lnTo>
                    <a:pt x="186" y="50"/>
                  </a:lnTo>
                  <a:lnTo>
                    <a:pt x="186" y="49"/>
                  </a:lnTo>
                  <a:lnTo>
                    <a:pt x="186" y="50"/>
                  </a:lnTo>
                  <a:lnTo>
                    <a:pt x="186" y="50"/>
                  </a:lnTo>
                  <a:lnTo>
                    <a:pt x="186" y="50"/>
                  </a:lnTo>
                  <a:lnTo>
                    <a:pt x="187" y="49"/>
                  </a:lnTo>
                  <a:lnTo>
                    <a:pt x="187" y="50"/>
                  </a:lnTo>
                  <a:lnTo>
                    <a:pt x="187" y="50"/>
                  </a:lnTo>
                  <a:lnTo>
                    <a:pt x="187" y="52"/>
                  </a:lnTo>
                  <a:lnTo>
                    <a:pt x="187" y="49"/>
                  </a:lnTo>
                  <a:lnTo>
                    <a:pt x="187" y="52"/>
                  </a:lnTo>
                  <a:lnTo>
                    <a:pt x="187" y="49"/>
                  </a:lnTo>
                  <a:lnTo>
                    <a:pt x="187" y="49"/>
                  </a:lnTo>
                  <a:lnTo>
                    <a:pt x="187" y="49"/>
                  </a:lnTo>
                  <a:lnTo>
                    <a:pt x="187" y="49"/>
                  </a:lnTo>
                  <a:lnTo>
                    <a:pt x="187" y="49"/>
                  </a:lnTo>
                  <a:lnTo>
                    <a:pt x="188" y="51"/>
                  </a:lnTo>
                  <a:lnTo>
                    <a:pt x="188" y="49"/>
                  </a:lnTo>
                  <a:lnTo>
                    <a:pt x="188" y="49"/>
                  </a:lnTo>
                  <a:lnTo>
                    <a:pt x="188" y="50"/>
                  </a:lnTo>
                  <a:lnTo>
                    <a:pt x="188" y="49"/>
                  </a:lnTo>
                  <a:lnTo>
                    <a:pt x="188" y="52"/>
                  </a:lnTo>
                  <a:lnTo>
                    <a:pt x="188" y="50"/>
                  </a:lnTo>
                  <a:lnTo>
                    <a:pt x="188" y="50"/>
                  </a:lnTo>
                  <a:lnTo>
                    <a:pt x="188" y="50"/>
                  </a:lnTo>
                  <a:lnTo>
                    <a:pt x="188" y="50"/>
                  </a:lnTo>
                  <a:lnTo>
                    <a:pt x="188" y="49"/>
                  </a:lnTo>
                  <a:lnTo>
                    <a:pt x="189" y="50"/>
                  </a:lnTo>
                  <a:lnTo>
                    <a:pt x="189" y="49"/>
                  </a:lnTo>
                  <a:lnTo>
                    <a:pt x="189" y="52"/>
                  </a:lnTo>
                  <a:lnTo>
                    <a:pt x="189" y="50"/>
                  </a:lnTo>
                  <a:lnTo>
                    <a:pt x="189" y="50"/>
                  </a:lnTo>
                  <a:lnTo>
                    <a:pt x="189" y="48"/>
                  </a:lnTo>
                  <a:lnTo>
                    <a:pt x="189" y="52"/>
                  </a:lnTo>
                  <a:lnTo>
                    <a:pt x="189" y="49"/>
                  </a:lnTo>
                  <a:lnTo>
                    <a:pt x="189" y="51"/>
                  </a:lnTo>
                  <a:lnTo>
                    <a:pt x="189" y="49"/>
                  </a:lnTo>
                  <a:lnTo>
                    <a:pt x="190" y="49"/>
                  </a:lnTo>
                  <a:lnTo>
                    <a:pt x="190" y="49"/>
                  </a:lnTo>
                  <a:lnTo>
                    <a:pt x="190" y="49"/>
                  </a:lnTo>
                  <a:lnTo>
                    <a:pt x="190" y="49"/>
                  </a:lnTo>
                  <a:lnTo>
                    <a:pt x="190" y="49"/>
                  </a:lnTo>
                  <a:lnTo>
                    <a:pt x="190" y="49"/>
                  </a:lnTo>
                  <a:lnTo>
                    <a:pt x="190" y="49"/>
                  </a:lnTo>
                  <a:lnTo>
                    <a:pt x="190" y="51"/>
                  </a:lnTo>
                  <a:lnTo>
                    <a:pt x="190" y="49"/>
                  </a:lnTo>
                  <a:lnTo>
                    <a:pt x="190" y="49"/>
                  </a:lnTo>
                  <a:lnTo>
                    <a:pt x="190" y="49"/>
                  </a:lnTo>
                  <a:lnTo>
                    <a:pt x="191" y="49"/>
                  </a:lnTo>
                  <a:lnTo>
                    <a:pt x="191" y="49"/>
                  </a:lnTo>
                  <a:lnTo>
                    <a:pt x="191" y="49"/>
                  </a:lnTo>
                  <a:lnTo>
                    <a:pt x="191" y="49"/>
                  </a:lnTo>
                  <a:lnTo>
                    <a:pt x="191" y="49"/>
                  </a:lnTo>
                  <a:lnTo>
                    <a:pt x="191" y="49"/>
                  </a:lnTo>
                  <a:lnTo>
                    <a:pt x="191" y="49"/>
                  </a:lnTo>
                  <a:lnTo>
                    <a:pt x="191" y="48"/>
                  </a:lnTo>
                  <a:lnTo>
                    <a:pt x="191" y="52"/>
                  </a:lnTo>
                  <a:lnTo>
                    <a:pt x="191" y="50"/>
                  </a:lnTo>
                  <a:lnTo>
                    <a:pt x="191" y="49"/>
                  </a:lnTo>
                  <a:lnTo>
                    <a:pt x="192" y="50"/>
                  </a:lnTo>
                  <a:lnTo>
                    <a:pt x="192" y="53"/>
                  </a:lnTo>
                  <a:lnTo>
                    <a:pt x="192" y="51"/>
                  </a:lnTo>
                  <a:lnTo>
                    <a:pt x="192" y="51"/>
                  </a:lnTo>
                  <a:lnTo>
                    <a:pt x="192" y="51"/>
                  </a:lnTo>
                  <a:lnTo>
                    <a:pt x="192" y="52"/>
                  </a:lnTo>
                  <a:lnTo>
                    <a:pt x="192" y="52"/>
                  </a:lnTo>
                  <a:lnTo>
                    <a:pt x="192" y="52"/>
                  </a:lnTo>
                  <a:lnTo>
                    <a:pt x="192" y="52"/>
                  </a:lnTo>
                  <a:lnTo>
                    <a:pt x="192" y="54"/>
                  </a:lnTo>
                  <a:lnTo>
                    <a:pt x="192" y="52"/>
                  </a:lnTo>
                  <a:lnTo>
                    <a:pt x="193" y="52"/>
                  </a:lnTo>
                  <a:lnTo>
                    <a:pt x="193" y="55"/>
                  </a:lnTo>
                  <a:lnTo>
                    <a:pt x="193" y="52"/>
                  </a:lnTo>
                  <a:lnTo>
                    <a:pt x="193" y="54"/>
                  </a:lnTo>
                  <a:lnTo>
                    <a:pt x="193" y="54"/>
                  </a:lnTo>
                  <a:lnTo>
                    <a:pt x="193" y="54"/>
                  </a:lnTo>
                  <a:lnTo>
                    <a:pt x="193" y="54"/>
                  </a:lnTo>
                  <a:lnTo>
                    <a:pt x="193" y="54"/>
                  </a:lnTo>
                  <a:lnTo>
                    <a:pt x="193" y="54"/>
                  </a:lnTo>
                  <a:lnTo>
                    <a:pt x="193" y="54"/>
                  </a:lnTo>
                  <a:lnTo>
                    <a:pt x="194" y="54"/>
                  </a:lnTo>
                  <a:lnTo>
                    <a:pt x="194" y="55"/>
                  </a:lnTo>
                  <a:lnTo>
                    <a:pt x="194" y="55"/>
                  </a:lnTo>
                  <a:lnTo>
                    <a:pt x="194" y="54"/>
                  </a:lnTo>
                  <a:lnTo>
                    <a:pt x="194" y="55"/>
                  </a:lnTo>
                  <a:lnTo>
                    <a:pt x="194" y="53"/>
                  </a:lnTo>
                  <a:lnTo>
                    <a:pt x="194" y="55"/>
                  </a:lnTo>
                  <a:lnTo>
                    <a:pt x="194" y="52"/>
                  </a:lnTo>
                  <a:lnTo>
                    <a:pt x="194" y="54"/>
                  </a:lnTo>
                  <a:lnTo>
                    <a:pt x="194" y="53"/>
                  </a:lnTo>
                  <a:lnTo>
                    <a:pt x="194" y="52"/>
                  </a:lnTo>
                  <a:lnTo>
                    <a:pt x="195" y="52"/>
                  </a:lnTo>
                  <a:lnTo>
                    <a:pt x="195" y="52"/>
                  </a:lnTo>
                  <a:lnTo>
                    <a:pt x="195" y="52"/>
                  </a:lnTo>
                  <a:lnTo>
                    <a:pt x="195" y="52"/>
                  </a:lnTo>
                  <a:lnTo>
                    <a:pt x="195" y="52"/>
                  </a:lnTo>
                  <a:lnTo>
                    <a:pt x="195" y="52"/>
                  </a:lnTo>
                  <a:lnTo>
                    <a:pt x="195" y="54"/>
                  </a:lnTo>
                  <a:lnTo>
                    <a:pt x="195" y="52"/>
                  </a:lnTo>
                  <a:lnTo>
                    <a:pt x="195" y="52"/>
                  </a:lnTo>
                  <a:lnTo>
                    <a:pt x="195" y="52"/>
                  </a:lnTo>
                  <a:lnTo>
                    <a:pt x="195" y="52"/>
                  </a:lnTo>
                  <a:lnTo>
                    <a:pt x="196" y="52"/>
                  </a:lnTo>
                  <a:lnTo>
                    <a:pt x="196" y="54"/>
                  </a:lnTo>
                  <a:lnTo>
                    <a:pt x="196" y="53"/>
                  </a:lnTo>
                  <a:lnTo>
                    <a:pt x="196" y="51"/>
                  </a:lnTo>
                  <a:lnTo>
                    <a:pt x="196" y="51"/>
                  </a:lnTo>
                  <a:lnTo>
                    <a:pt x="196" y="53"/>
                  </a:lnTo>
                  <a:lnTo>
                    <a:pt x="196" y="51"/>
                  </a:lnTo>
                  <a:lnTo>
                    <a:pt x="196" y="50"/>
                  </a:lnTo>
                  <a:lnTo>
                    <a:pt x="196" y="49"/>
                  </a:lnTo>
                  <a:lnTo>
                    <a:pt x="196" y="50"/>
                  </a:lnTo>
                  <a:lnTo>
                    <a:pt x="197" y="50"/>
                  </a:lnTo>
                  <a:lnTo>
                    <a:pt x="197" y="50"/>
                  </a:lnTo>
                  <a:lnTo>
                    <a:pt x="197" y="50"/>
                  </a:lnTo>
                  <a:lnTo>
                    <a:pt x="197" y="50"/>
                  </a:lnTo>
                  <a:lnTo>
                    <a:pt x="197" y="50"/>
                  </a:lnTo>
                  <a:lnTo>
                    <a:pt x="197" y="52"/>
                  </a:lnTo>
                  <a:lnTo>
                    <a:pt x="197" y="52"/>
                  </a:lnTo>
                  <a:lnTo>
                    <a:pt x="197" y="50"/>
                  </a:lnTo>
                  <a:lnTo>
                    <a:pt x="197" y="50"/>
                  </a:lnTo>
                  <a:lnTo>
                    <a:pt x="197" y="50"/>
                  </a:lnTo>
                  <a:lnTo>
                    <a:pt x="197" y="49"/>
                  </a:lnTo>
                  <a:lnTo>
                    <a:pt x="198" y="50"/>
                  </a:lnTo>
                  <a:lnTo>
                    <a:pt x="198" y="50"/>
                  </a:lnTo>
                  <a:lnTo>
                    <a:pt x="198" y="52"/>
                  </a:lnTo>
                  <a:lnTo>
                    <a:pt x="198" y="50"/>
                  </a:lnTo>
                  <a:lnTo>
                    <a:pt x="198" y="50"/>
                  </a:lnTo>
                  <a:lnTo>
                    <a:pt x="198" y="50"/>
                  </a:lnTo>
                  <a:lnTo>
                    <a:pt x="198" y="50"/>
                  </a:lnTo>
                  <a:lnTo>
                    <a:pt x="198" y="52"/>
                  </a:lnTo>
                  <a:lnTo>
                    <a:pt x="198" y="50"/>
                  </a:lnTo>
                  <a:lnTo>
                    <a:pt x="198" y="50"/>
                  </a:lnTo>
                  <a:lnTo>
                    <a:pt x="198" y="52"/>
                  </a:lnTo>
                  <a:lnTo>
                    <a:pt x="199" y="52"/>
                  </a:lnTo>
                  <a:lnTo>
                    <a:pt x="199" y="52"/>
                  </a:lnTo>
                  <a:lnTo>
                    <a:pt x="199" y="50"/>
                  </a:lnTo>
                  <a:lnTo>
                    <a:pt x="199" y="50"/>
                  </a:lnTo>
                  <a:lnTo>
                    <a:pt x="199" y="50"/>
                  </a:lnTo>
                  <a:lnTo>
                    <a:pt x="199" y="50"/>
                  </a:lnTo>
                  <a:lnTo>
                    <a:pt x="199" y="49"/>
                  </a:lnTo>
                  <a:lnTo>
                    <a:pt x="199" y="52"/>
                  </a:lnTo>
                  <a:lnTo>
                    <a:pt x="199" y="49"/>
                  </a:lnTo>
                  <a:lnTo>
                    <a:pt x="199" y="52"/>
                  </a:lnTo>
                  <a:lnTo>
                    <a:pt x="199" y="49"/>
                  </a:lnTo>
                  <a:lnTo>
                    <a:pt x="200" y="50"/>
                  </a:lnTo>
                  <a:lnTo>
                    <a:pt x="200" y="50"/>
                  </a:lnTo>
                  <a:lnTo>
                    <a:pt x="200" y="50"/>
                  </a:lnTo>
                  <a:lnTo>
                    <a:pt x="200" y="49"/>
                  </a:lnTo>
                  <a:lnTo>
                    <a:pt x="200" y="51"/>
                  </a:lnTo>
                  <a:lnTo>
                    <a:pt x="200" y="50"/>
                  </a:lnTo>
                  <a:lnTo>
                    <a:pt x="200" y="50"/>
                  </a:lnTo>
                  <a:lnTo>
                    <a:pt x="200" y="50"/>
                  </a:lnTo>
                  <a:lnTo>
                    <a:pt x="200" y="52"/>
                  </a:lnTo>
                  <a:lnTo>
                    <a:pt x="200" y="50"/>
                  </a:lnTo>
                  <a:lnTo>
                    <a:pt x="201" y="50"/>
                  </a:lnTo>
                  <a:lnTo>
                    <a:pt x="201" y="52"/>
                  </a:lnTo>
                  <a:lnTo>
                    <a:pt x="201" y="50"/>
                  </a:lnTo>
                  <a:lnTo>
                    <a:pt x="201" y="50"/>
                  </a:lnTo>
                  <a:lnTo>
                    <a:pt x="201" y="53"/>
                  </a:lnTo>
                  <a:lnTo>
                    <a:pt x="201" y="50"/>
                  </a:lnTo>
                  <a:lnTo>
                    <a:pt x="201" y="50"/>
                  </a:lnTo>
                  <a:lnTo>
                    <a:pt x="201" y="50"/>
                  </a:lnTo>
                  <a:lnTo>
                    <a:pt x="201" y="50"/>
                  </a:lnTo>
                  <a:lnTo>
                    <a:pt x="201" y="53"/>
                  </a:lnTo>
                  <a:lnTo>
                    <a:pt x="201" y="51"/>
                  </a:lnTo>
                  <a:lnTo>
                    <a:pt x="202" y="51"/>
                  </a:lnTo>
                  <a:lnTo>
                    <a:pt x="202" y="50"/>
                  </a:lnTo>
                  <a:lnTo>
                    <a:pt x="202" y="51"/>
                  </a:lnTo>
                  <a:lnTo>
                    <a:pt x="202" y="50"/>
                  </a:lnTo>
                  <a:lnTo>
                    <a:pt x="202" y="51"/>
                  </a:lnTo>
                  <a:lnTo>
                    <a:pt x="202" y="53"/>
                  </a:lnTo>
                  <a:lnTo>
                    <a:pt x="202" y="50"/>
                  </a:lnTo>
                  <a:lnTo>
                    <a:pt x="202" y="53"/>
                  </a:lnTo>
                  <a:lnTo>
                    <a:pt x="202" y="53"/>
                  </a:lnTo>
                  <a:lnTo>
                    <a:pt x="202" y="51"/>
                  </a:lnTo>
                  <a:lnTo>
                    <a:pt x="202" y="51"/>
                  </a:lnTo>
                  <a:lnTo>
                    <a:pt x="203" y="53"/>
                  </a:lnTo>
                  <a:lnTo>
                    <a:pt x="203" y="51"/>
                  </a:lnTo>
                  <a:lnTo>
                    <a:pt x="203" y="50"/>
                  </a:lnTo>
                  <a:lnTo>
                    <a:pt x="203" y="51"/>
                  </a:lnTo>
                  <a:lnTo>
                    <a:pt x="203" y="51"/>
                  </a:lnTo>
                  <a:lnTo>
                    <a:pt x="203" y="50"/>
                  </a:lnTo>
                  <a:lnTo>
                    <a:pt x="203" y="53"/>
                  </a:lnTo>
                  <a:lnTo>
                    <a:pt x="203" y="50"/>
                  </a:lnTo>
                  <a:lnTo>
                    <a:pt x="203" y="52"/>
                  </a:lnTo>
                  <a:lnTo>
                    <a:pt x="203" y="51"/>
                  </a:lnTo>
                  <a:lnTo>
                    <a:pt x="204" y="51"/>
                  </a:lnTo>
                  <a:lnTo>
                    <a:pt x="204" y="51"/>
                  </a:lnTo>
                  <a:lnTo>
                    <a:pt x="204" y="52"/>
                  </a:lnTo>
                  <a:lnTo>
                    <a:pt x="204" y="52"/>
                  </a:lnTo>
                  <a:lnTo>
                    <a:pt x="204" y="52"/>
                  </a:lnTo>
                  <a:lnTo>
                    <a:pt x="204" y="52"/>
                  </a:lnTo>
                  <a:lnTo>
                    <a:pt x="204" y="55"/>
                  </a:lnTo>
                  <a:lnTo>
                    <a:pt x="204" y="52"/>
                  </a:lnTo>
                  <a:lnTo>
                    <a:pt x="204" y="52"/>
                  </a:lnTo>
                  <a:lnTo>
                    <a:pt x="204" y="53"/>
                  </a:lnTo>
                  <a:lnTo>
                    <a:pt x="204" y="52"/>
                  </a:lnTo>
                  <a:lnTo>
                    <a:pt x="205" y="54"/>
                  </a:lnTo>
                  <a:lnTo>
                    <a:pt x="205" y="53"/>
                  </a:lnTo>
                  <a:lnTo>
                    <a:pt x="205" y="54"/>
                  </a:lnTo>
                  <a:lnTo>
                    <a:pt x="205" y="54"/>
                  </a:lnTo>
                  <a:lnTo>
                    <a:pt x="205" y="55"/>
                  </a:lnTo>
                  <a:lnTo>
                    <a:pt x="205" y="54"/>
                  </a:lnTo>
                  <a:lnTo>
                    <a:pt x="205" y="54"/>
                  </a:lnTo>
                  <a:lnTo>
                    <a:pt x="205" y="54"/>
                  </a:lnTo>
                  <a:lnTo>
                    <a:pt x="205" y="54"/>
                  </a:lnTo>
                  <a:lnTo>
                    <a:pt x="205" y="54"/>
                  </a:lnTo>
                  <a:lnTo>
                    <a:pt x="205" y="54"/>
                  </a:lnTo>
                  <a:lnTo>
                    <a:pt x="206" y="54"/>
                  </a:lnTo>
                  <a:lnTo>
                    <a:pt x="206" y="54"/>
                  </a:lnTo>
                  <a:lnTo>
                    <a:pt x="206" y="54"/>
                  </a:lnTo>
                  <a:lnTo>
                    <a:pt x="206" y="56"/>
                  </a:lnTo>
                  <a:lnTo>
                    <a:pt x="206" y="54"/>
                  </a:lnTo>
                  <a:lnTo>
                    <a:pt x="206" y="53"/>
                  </a:lnTo>
                  <a:lnTo>
                    <a:pt x="206" y="54"/>
                  </a:lnTo>
                  <a:lnTo>
                    <a:pt x="206" y="54"/>
                  </a:lnTo>
                  <a:lnTo>
                    <a:pt x="206" y="54"/>
                  </a:lnTo>
                  <a:lnTo>
                    <a:pt x="206" y="54"/>
                  </a:lnTo>
                  <a:lnTo>
                    <a:pt x="206" y="54"/>
                  </a:lnTo>
                  <a:lnTo>
                    <a:pt x="207" y="54"/>
                  </a:lnTo>
                  <a:lnTo>
                    <a:pt x="207" y="54"/>
                  </a:lnTo>
                  <a:lnTo>
                    <a:pt x="207" y="54"/>
                  </a:lnTo>
                  <a:lnTo>
                    <a:pt x="207" y="55"/>
                  </a:lnTo>
                  <a:lnTo>
                    <a:pt x="207" y="54"/>
                  </a:lnTo>
                  <a:lnTo>
                    <a:pt x="207" y="52"/>
                  </a:lnTo>
                  <a:lnTo>
                    <a:pt x="207" y="53"/>
                  </a:lnTo>
                  <a:lnTo>
                    <a:pt x="207" y="54"/>
                  </a:lnTo>
                  <a:lnTo>
                    <a:pt x="207" y="53"/>
                  </a:lnTo>
                  <a:lnTo>
                    <a:pt x="207" y="52"/>
                  </a:lnTo>
                  <a:lnTo>
                    <a:pt x="208" y="53"/>
                  </a:lnTo>
                  <a:lnTo>
                    <a:pt x="208" y="53"/>
                  </a:lnTo>
                  <a:lnTo>
                    <a:pt x="208" y="52"/>
                  </a:lnTo>
                  <a:lnTo>
                    <a:pt x="208" y="53"/>
                  </a:lnTo>
                  <a:lnTo>
                    <a:pt x="208" y="52"/>
                  </a:lnTo>
                  <a:lnTo>
                    <a:pt x="208" y="55"/>
                  </a:lnTo>
                  <a:lnTo>
                    <a:pt x="208" y="52"/>
                  </a:lnTo>
                  <a:lnTo>
                    <a:pt x="208" y="52"/>
                  </a:lnTo>
                  <a:lnTo>
                    <a:pt x="208" y="52"/>
                  </a:lnTo>
                  <a:lnTo>
                    <a:pt x="209" y="51"/>
                  </a:lnTo>
                  <a:lnTo>
                    <a:pt x="209" y="52"/>
                  </a:lnTo>
                  <a:lnTo>
                    <a:pt x="209" y="52"/>
                  </a:lnTo>
                  <a:lnTo>
                    <a:pt x="209" y="52"/>
                  </a:lnTo>
                  <a:lnTo>
                    <a:pt x="209" y="51"/>
                  </a:lnTo>
                  <a:lnTo>
                    <a:pt x="209" y="54"/>
                  </a:lnTo>
                  <a:lnTo>
                    <a:pt x="209" y="51"/>
                  </a:lnTo>
                  <a:lnTo>
                    <a:pt x="209" y="50"/>
                  </a:lnTo>
                  <a:lnTo>
                    <a:pt x="209" y="53"/>
                  </a:lnTo>
                  <a:lnTo>
                    <a:pt x="210" y="50"/>
                  </a:lnTo>
                  <a:lnTo>
                    <a:pt x="210" y="53"/>
                  </a:lnTo>
                  <a:lnTo>
                    <a:pt x="210" y="50"/>
                  </a:lnTo>
                  <a:lnTo>
                    <a:pt x="210" y="50"/>
                  </a:lnTo>
                  <a:lnTo>
                    <a:pt x="210" y="51"/>
                  </a:lnTo>
                  <a:lnTo>
                    <a:pt x="210" y="53"/>
                  </a:lnTo>
                  <a:lnTo>
                    <a:pt x="210" y="50"/>
                  </a:lnTo>
                  <a:lnTo>
                    <a:pt x="210" y="50"/>
                  </a:lnTo>
                  <a:lnTo>
                    <a:pt x="210" y="53"/>
                  </a:lnTo>
                  <a:lnTo>
                    <a:pt x="210" y="51"/>
                  </a:lnTo>
                  <a:lnTo>
                    <a:pt x="210" y="53"/>
                  </a:lnTo>
                  <a:lnTo>
                    <a:pt x="211" y="53"/>
                  </a:lnTo>
                  <a:lnTo>
                    <a:pt x="211" y="51"/>
                  </a:lnTo>
                  <a:lnTo>
                    <a:pt x="211" y="50"/>
                  </a:lnTo>
                  <a:lnTo>
                    <a:pt x="211" y="51"/>
                  </a:lnTo>
                  <a:lnTo>
                    <a:pt x="211" y="51"/>
                  </a:lnTo>
                  <a:lnTo>
                    <a:pt x="211" y="51"/>
                  </a:lnTo>
                  <a:lnTo>
                    <a:pt x="211" y="51"/>
                  </a:lnTo>
                  <a:lnTo>
                    <a:pt x="211" y="50"/>
                  </a:lnTo>
                  <a:lnTo>
                    <a:pt x="211" y="50"/>
                  </a:lnTo>
                  <a:lnTo>
                    <a:pt x="211" y="51"/>
                  </a:lnTo>
                  <a:lnTo>
                    <a:pt x="211" y="54"/>
                  </a:lnTo>
                  <a:lnTo>
                    <a:pt x="212" y="51"/>
                  </a:lnTo>
                  <a:lnTo>
                    <a:pt x="212" y="51"/>
                  </a:lnTo>
                  <a:lnTo>
                    <a:pt x="212" y="52"/>
                  </a:lnTo>
                  <a:lnTo>
                    <a:pt x="212" y="51"/>
                  </a:lnTo>
                  <a:lnTo>
                    <a:pt x="212" y="51"/>
                  </a:lnTo>
                  <a:lnTo>
                    <a:pt x="212" y="51"/>
                  </a:lnTo>
                  <a:lnTo>
                    <a:pt x="212" y="51"/>
                  </a:lnTo>
                  <a:lnTo>
                    <a:pt x="212" y="52"/>
                  </a:lnTo>
                  <a:lnTo>
                    <a:pt x="212" y="54"/>
                  </a:lnTo>
                  <a:lnTo>
                    <a:pt x="212" y="51"/>
                  </a:lnTo>
                  <a:lnTo>
                    <a:pt x="212" y="51"/>
                  </a:lnTo>
                  <a:lnTo>
                    <a:pt x="213" y="54"/>
                  </a:lnTo>
                  <a:lnTo>
                    <a:pt x="213" y="51"/>
                  </a:lnTo>
                  <a:lnTo>
                    <a:pt x="213" y="50"/>
                  </a:lnTo>
                  <a:lnTo>
                    <a:pt x="213" y="54"/>
                  </a:lnTo>
                  <a:lnTo>
                    <a:pt x="213" y="51"/>
                  </a:lnTo>
                  <a:lnTo>
                    <a:pt x="213" y="51"/>
                  </a:lnTo>
                  <a:lnTo>
                    <a:pt x="213" y="54"/>
                  </a:lnTo>
                  <a:lnTo>
                    <a:pt x="213" y="51"/>
                  </a:lnTo>
                  <a:lnTo>
                    <a:pt x="213" y="52"/>
                  </a:lnTo>
                  <a:lnTo>
                    <a:pt x="213" y="54"/>
                  </a:lnTo>
                  <a:lnTo>
                    <a:pt x="214" y="51"/>
                  </a:lnTo>
                  <a:lnTo>
                    <a:pt x="214" y="50"/>
                  </a:lnTo>
                  <a:lnTo>
                    <a:pt x="214" y="51"/>
                  </a:lnTo>
                  <a:lnTo>
                    <a:pt x="214" y="51"/>
                  </a:lnTo>
                  <a:lnTo>
                    <a:pt x="214" y="50"/>
                  </a:lnTo>
                  <a:lnTo>
                    <a:pt x="214" y="51"/>
                  </a:lnTo>
                  <a:lnTo>
                    <a:pt x="214" y="54"/>
                  </a:lnTo>
                  <a:lnTo>
                    <a:pt x="214" y="51"/>
                  </a:lnTo>
                  <a:lnTo>
                    <a:pt x="214" y="51"/>
                  </a:lnTo>
                  <a:lnTo>
                    <a:pt x="214" y="51"/>
                  </a:lnTo>
                  <a:lnTo>
                    <a:pt x="214" y="51"/>
                  </a:lnTo>
                  <a:lnTo>
                    <a:pt x="215" y="51"/>
                  </a:lnTo>
                  <a:lnTo>
                    <a:pt x="215" y="53"/>
                  </a:lnTo>
                  <a:lnTo>
                    <a:pt x="215" y="50"/>
                  </a:lnTo>
                  <a:lnTo>
                    <a:pt x="215" y="50"/>
                  </a:lnTo>
                  <a:lnTo>
                    <a:pt x="215" y="53"/>
                  </a:lnTo>
                  <a:lnTo>
                    <a:pt x="215" y="51"/>
                  </a:lnTo>
                  <a:lnTo>
                    <a:pt x="215" y="50"/>
                  </a:lnTo>
                  <a:lnTo>
                    <a:pt x="215" y="53"/>
                  </a:lnTo>
                  <a:lnTo>
                    <a:pt x="215" y="51"/>
                  </a:lnTo>
                  <a:lnTo>
                    <a:pt x="215" y="50"/>
                  </a:lnTo>
                  <a:lnTo>
                    <a:pt x="215" y="50"/>
                  </a:lnTo>
                  <a:lnTo>
                    <a:pt x="216" y="50"/>
                  </a:lnTo>
                  <a:lnTo>
                    <a:pt x="216" y="51"/>
                  </a:lnTo>
                  <a:lnTo>
                    <a:pt x="216" y="53"/>
                  </a:lnTo>
                  <a:lnTo>
                    <a:pt x="216" y="50"/>
                  </a:lnTo>
                  <a:lnTo>
                    <a:pt x="216" y="51"/>
                  </a:lnTo>
                  <a:lnTo>
                    <a:pt x="216" y="51"/>
                  </a:lnTo>
                  <a:lnTo>
                    <a:pt x="216" y="51"/>
                  </a:lnTo>
                  <a:lnTo>
                    <a:pt x="216" y="51"/>
                  </a:lnTo>
                  <a:lnTo>
                    <a:pt x="216" y="52"/>
                  </a:lnTo>
                  <a:lnTo>
                    <a:pt x="216" y="50"/>
                  </a:lnTo>
                  <a:lnTo>
                    <a:pt x="216" y="51"/>
                  </a:lnTo>
                  <a:lnTo>
                    <a:pt x="217" y="51"/>
                  </a:lnTo>
                  <a:lnTo>
                    <a:pt x="217" y="54"/>
                  </a:lnTo>
                  <a:lnTo>
                    <a:pt x="217" y="51"/>
                  </a:lnTo>
                  <a:lnTo>
                    <a:pt x="217" y="50"/>
                  </a:lnTo>
                  <a:lnTo>
                    <a:pt x="217" y="50"/>
                  </a:lnTo>
                  <a:lnTo>
                    <a:pt x="217" y="51"/>
                  </a:lnTo>
                  <a:lnTo>
                    <a:pt x="217" y="51"/>
                  </a:lnTo>
                  <a:lnTo>
                    <a:pt x="217" y="50"/>
                  </a:lnTo>
                  <a:lnTo>
                    <a:pt x="217" y="50"/>
                  </a:lnTo>
                  <a:lnTo>
                    <a:pt x="217" y="50"/>
                  </a:lnTo>
                  <a:lnTo>
                    <a:pt x="218" y="50"/>
                  </a:lnTo>
                  <a:lnTo>
                    <a:pt x="218" y="52"/>
                  </a:lnTo>
                  <a:lnTo>
                    <a:pt x="218" y="50"/>
                  </a:lnTo>
                  <a:lnTo>
                    <a:pt x="218" y="50"/>
                  </a:lnTo>
                  <a:lnTo>
                    <a:pt x="218" y="50"/>
                  </a:lnTo>
                  <a:lnTo>
                    <a:pt x="218" y="50"/>
                  </a:lnTo>
                  <a:lnTo>
                    <a:pt x="218" y="52"/>
                  </a:lnTo>
                  <a:lnTo>
                    <a:pt x="218" y="50"/>
                  </a:lnTo>
                  <a:lnTo>
                    <a:pt x="218" y="50"/>
                  </a:lnTo>
                  <a:lnTo>
                    <a:pt x="218" y="52"/>
                  </a:lnTo>
                  <a:lnTo>
                    <a:pt x="218" y="50"/>
                  </a:lnTo>
                  <a:lnTo>
                    <a:pt x="219" y="50"/>
                  </a:lnTo>
                  <a:lnTo>
                    <a:pt x="219" y="50"/>
                  </a:lnTo>
                  <a:lnTo>
                    <a:pt x="219" y="50"/>
                  </a:lnTo>
                  <a:lnTo>
                    <a:pt x="219" y="52"/>
                  </a:lnTo>
                  <a:lnTo>
                    <a:pt x="219" y="49"/>
                  </a:lnTo>
                  <a:lnTo>
                    <a:pt x="219" y="50"/>
                  </a:lnTo>
                  <a:lnTo>
                    <a:pt x="219" y="53"/>
                  </a:lnTo>
                  <a:lnTo>
                    <a:pt x="219" y="50"/>
                  </a:lnTo>
                  <a:lnTo>
                    <a:pt x="219" y="50"/>
                  </a:lnTo>
                  <a:lnTo>
                    <a:pt x="219" y="50"/>
                  </a:lnTo>
                  <a:lnTo>
                    <a:pt x="219" y="50"/>
                  </a:lnTo>
                  <a:lnTo>
                    <a:pt x="220" y="50"/>
                  </a:lnTo>
                  <a:lnTo>
                    <a:pt x="220" y="50"/>
                  </a:lnTo>
                  <a:lnTo>
                    <a:pt x="220" y="50"/>
                  </a:lnTo>
                  <a:lnTo>
                    <a:pt x="220" y="50"/>
                  </a:lnTo>
                  <a:lnTo>
                    <a:pt x="220" y="52"/>
                  </a:lnTo>
                  <a:lnTo>
                    <a:pt x="220" y="50"/>
                  </a:lnTo>
                  <a:lnTo>
                    <a:pt x="220" y="50"/>
                  </a:lnTo>
                  <a:lnTo>
                    <a:pt x="220" y="53"/>
                  </a:lnTo>
                  <a:lnTo>
                    <a:pt x="220" y="50"/>
                  </a:lnTo>
                  <a:lnTo>
                    <a:pt x="220" y="50"/>
                  </a:lnTo>
                  <a:lnTo>
                    <a:pt x="220" y="51"/>
                  </a:lnTo>
                  <a:lnTo>
                    <a:pt x="221" y="52"/>
                  </a:lnTo>
                  <a:lnTo>
                    <a:pt x="221" y="50"/>
                  </a:lnTo>
                  <a:lnTo>
                    <a:pt x="221" y="50"/>
                  </a:lnTo>
                  <a:lnTo>
                    <a:pt x="221" y="50"/>
                  </a:lnTo>
                  <a:lnTo>
                    <a:pt x="221" y="52"/>
                  </a:lnTo>
                  <a:lnTo>
                    <a:pt x="221" y="50"/>
                  </a:lnTo>
                  <a:lnTo>
                    <a:pt x="221" y="50"/>
                  </a:lnTo>
                  <a:lnTo>
                    <a:pt x="221" y="50"/>
                  </a:lnTo>
                  <a:lnTo>
                    <a:pt x="221" y="51"/>
                  </a:lnTo>
                  <a:lnTo>
                    <a:pt x="221" y="51"/>
                  </a:lnTo>
                  <a:lnTo>
                    <a:pt x="222" y="53"/>
                  </a:lnTo>
                  <a:lnTo>
                    <a:pt x="222" y="50"/>
                  </a:lnTo>
                  <a:lnTo>
                    <a:pt x="222" y="52"/>
                  </a:lnTo>
                  <a:lnTo>
                    <a:pt x="222" y="52"/>
                  </a:lnTo>
                  <a:lnTo>
                    <a:pt x="222" y="52"/>
                  </a:lnTo>
                  <a:lnTo>
                    <a:pt x="222" y="52"/>
                  </a:lnTo>
                  <a:lnTo>
                    <a:pt x="222" y="54"/>
                  </a:lnTo>
                  <a:lnTo>
                    <a:pt x="222" y="54"/>
                  </a:lnTo>
                  <a:lnTo>
                    <a:pt x="222" y="52"/>
                  </a:lnTo>
                  <a:lnTo>
                    <a:pt x="222" y="55"/>
                  </a:lnTo>
                  <a:lnTo>
                    <a:pt x="223" y="53"/>
                  </a:lnTo>
                  <a:lnTo>
                    <a:pt x="223" y="53"/>
                  </a:lnTo>
                  <a:lnTo>
                    <a:pt x="223" y="53"/>
                  </a:lnTo>
                  <a:lnTo>
                    <a:pt x="223" y="52"/>
                  </a:lnTo>
                  <a:lnTo>
                    <a:pt x="223" y="52"/>
                  </a:lnTo>
                  <a:lnTo>
                    <a:pt x="223" y="53"/>
                  </a:lnTo>
                  <a:lnTo>
                    <a:pt x="223" y="53"/>
                  </a:lnTo>
                  <a:lnTo>
                    <a:pt x="223" y="54"/>
                  </a:lnTo>
                  <a:lnTo>
                    <a:pt x="223" y="53"/>
                  </a:lnTo>
                  <a:lnTo>
                    <a:pt x="223" y="54"/>
                  </a:lnTo>
                  <a:lnTo>
                    <a:pt x="223" y="53"/>
                  </a:lnTo>
                  <a:lnTo>
                    <a:pt x="224" y="54"/>
                  </a:lnTo>
                  <a:lnTo>
                    <a:pt x="224" y="55"/>
                  </a:lnTo>
                  <a:lnTo>
                    <a:pt x="224" y="52"/>
                  </a:lnTo>
                  <a:lnTo>
                    <a:pt x="224" y="54"/>
                  </a:lnTo>
                  <a:lnTo>
                    <a:pt x="224" y="52"/>
                  </a:lnTo>
                  <a:lnTo>
                    <a:pt x="224" y="53"/>
                  </a:lnTo>
                  <a:lnTo>
                    <a:pt x="224" y="53"/>
                  </a:lnTo>
                  <a:lnTo>
                    <a:pt x="224" y="53"/>
                  </a:lnTo>
                  <a:lnTo>
                    <a:pt x="224" y="53"/>
                  </a:lnTo>
                  <a:lnTo>
                    <a:pt x="224" y="53"/>
                  </a:lnTo>
                  <a:lnTo>
                    <a:pt x="224" y="53"/>
                  </a:lnTo>
                  <a:lnTo>
                    <a:pt x="225" y="53"/>
                  </a:lnTo>
                  <a:lnTo>
                    <a:pt x="225" y="53"/>
                  </a:lnTo>
                  <a:lnTo>
                    <a:pt x="225" y="54"/>
                  </a:lnTo>
                  <a:lnTo>
                    <a:pt x="225" y="52"/>
                  </a:lnTo>
                  <a:lnTo>
                    <a:pt x="225" y="54"/>
                  </a:lnTo>
                  <a:lnTo>
                    <a:pt x="225" y="55"/>
                  </a:lnTo>
                  <a:lnTo>
                    <a:pt x="225" y="54"/>
                  </a:lnTo>
                  <a:lnTo>
                    <a:pt x="225" y="54"/>
                  </a:lnTo>
                  <a:lnTo>
                    <a:pt x="225" y="54"/>
                  </a:lnTo>
                  <a:lnTo>
                    <a:pt x="225" y="54"/>
                  </a:lnTo>
                  <a:lnTo>
                    <a:pt x="226" y="54"/>
                  </a:lnTo>
                  <a:lnTo>
                    <a:pt x="226" y="54"/>
                  </a:lnTo>
                  <a:lnTo>
                    <a:pt x="226" y="54"/>
                  </a:lnTo>
                  <a:lnTo>
                    <a:pt x="226" y="54"/>
                  </a:lnTo>
                  <a:lnTo>
                    <a:pt x="226" y="54"/>
                  </a:lnTo>
                  <a:lnTo>
                    <a:pt x="226" y="55"/>
                  </a:lnTo>
                  <a:lnTo>
                    <a:pt x="226" y="54"/>
                  </a:lnTo>
                  <a:lnTo>
                    <a:pt x="226" y="55"/>
                  </a:lnTo>
                  <a:lnTo>
                    <a:pt x="226" y="54"/>
                  </a:lnTo>
                  <a:lnTo>
                    <a:pt x="226" y="54"/>
                  </a:lnTo>
                  <a:lnTo>
                    <a:pt x="226" y="57"/>
                  </a:lnTo>
                  <a:lnTo>
                    <a:pt x="227" y="57"/>
                  </a:lnTo>
                  <a:lnTo>
                    <a:pt x="227" y="55"/>
                  </a:lnTo>
                  <a:lnTo>
                    <a:pt x="227" y="55"/>
                  </a:lnTo>
                  <a:lnTo>
                    <a:pt x="227" y="57"/>
                  </a:lnTo>
                  <a:lnTo>
                    <a:pt x="227" y="55"/>
                  </a:lnTo>
                  <a:lnTo>
                    <a:pt x="227" y="55"/>
                  </a:lnTo>
                  <a:lnTo>
                    <a:pt x="227" y="54"/>
                  </a:lnTo>
                  <a:lnTo>
                    <a:pt x="227" y="55"/>
                  </a:lnTo>
                  <a:lnTo>
                    <a:pt x="227" y="55"/>
                  </a:lnTo>
                  <a:lnTo>
                    <a:pt x="228" y="55"/>
                  </a:lnTo>
                  <a:lnTo>
                    <a:pt x="228" y="54"/>
                  </a:lnTo>
                  <a:lnTo>
                    <a:pt x="228" y="54"/>
                  </a:lnTo>
                  <a:lnTo>
                    <a:pt x="228" y="54"/>
                  </a:lnTo>
                  <a:lnTo>
                    <a:pt x="228" y="52"/>
                  </a:lnTo>
                  <a:lnTo>
                    <a:pt x="228" y="54"/>
                  </a:lnTo>
                  <a:lnTo>
                    <a:pt x="228" y="53"/>
                  </a:lnTo>
                  <a:lnTo>
                    <a:pt x="228" y="53"/>
                  </a:lnTo>
                  <a:lnTo>
                    <a:pt x="228" y="53"/>
                  </a:lnTo>
                  <a:lnTo>
                    <a:pt x="228" y="53"/>
                  </a:lnTo>
                  <a:lnTo>
                    <a:pt x="228" y="54"/>
                  </a:lnTo>
                  <a:lnTo>
                    <a:pt x="229" y="52"/>
                  </a:lnTo>
                  <a:lnTo>
                    <a:pt x="229" y="52"/>
                  </a:lnTo>
                  <a:lnTo>
                    <a:pt x="229" y="52"/>
                  </a:lnTo>
                  <a:lnTo>
                    <a:pt x="229" y="53"/>
                  </a:lnTo>
                  <a:lnTo>
                    <a:pt x="229" y="52"/>
                  </a:lnTo>
                  <a:lnTo>
                    <a:pt x="229" y="52"/>
                  </a:lnTo>
                  <a:lnTo>
                    <a:pt x="229" y="52"/>
                  </a:lnTo>
                  <a:lnTo>
                    <a:pt x="229" y="52"/>
                  </a:lnTo>
                  <a:lnTo>
                    <a:pt x="229" y="52"/>
                  </a:lnTo>
                  <a:lnTo>
                    <a:pt x="229" y="54"/>
                  </a:lnTo>
                  <a:lnTo>
                    <a:pt x="229" y="54"/>
                  </a:lnTo>
                  <a:lnTo>
                    <a:pt x="230" y="53"/>
                  </a:lnTo>
                  <a:lnTo>
                    <a:pt x="230" y="52"/>
                  </a:lnTo>
                  <a:lnTo>
                    <a:pt x="230" y="53"/>
                  </a:lnTo>
                  <a:lnTo>
                    <a:pt x="230" y="50"/>
                  </a:lnTo>
                  <a:lnTo>
                    <a:pt x="230" y="51"/>
                  </a:lnTo>
                  <a:lnTo>
                    <a:pt x="230" y="51"/>
                  </a:lnTo>
                  <a:lnTo>
                    <a:pt x="230" y="50"/>
                  </a:lnTo>
                  <a:lnTo>
                    <a:pt x="230" y="53"/>
                  </a:lnTo>
                  <a:lnTo>
                    <a:pt x="230" y="51"/>
                  </a:lnTo>
                  <a:lnTo>
                    <a:pt x="230" y="50"/>
                  </a:lnTo>
                  <a:lnTo>
                    <a:pt x="230" y="50"/>
                  </a:lnTo>
                  <a:lnTo>
                    <a:pt x="231" y="50"/>
                  </a:lnTo>
                  <a:lnTo>
                    <a:pt x="231" y="53"/>
                  </a:lnTo>
                  <a:lnTo>
                    <a:pt x="231" y="53"/>
                  </a:lnTo>
                  <a:lnTo>
                    <a:pt x="231" y="53"/>
                  </a:lnTo>
                  <a:lnTo>
                    <a:pt x="231" y="50"/>
                  </a:lnTo>
                  <a:lnTo>
                    <a:pt x="231" y="50"/>
                  </a:lnTo>
                  <a:lnTo>
                    <a:pt x="231" y="50"/>
                  </a:lnTo>
                  <a:lnTo>
                    <a:pt x="231" y="53"/>
                  </a:lnTo>
                  <a:lnTo>
                    <a:pt x="231" y="50"/>
                  </a:lnTo>
                  <a:lnTo>
                    <a:pt x="231" y="52"/>
                  </a:lnTo>
                  <a:lnTo>
                    <a:pt x="231" y="50"/>
                  </a:lnTo>
                  <a:lnTo>
                    <a:pt x="232" y="50"/>
                  </a:lnTo>
                  <a:lnTo>
                    <a:pt x="232" y="50"/>
                  </a:lnTo>
                  <a:lnTo>
                    <a:pt x="232" y="50"/>
                  </a:lnTo>
                  <a:lnTo>
                    <a:pt x="232" y="53"/>
                  </a:lnTo>
                  <a:lnTo>
                    <a:pt x="232" y="50"/>
                  </a:lnTo>
                  <a:lnTo>
                    <a:pt x="232" y="50"/>
                  </a:lnTo>
                  <a:lnTo>
                    <a:pt x="232" y="50"/>
                  </a:lnTo>
                  <a:lnTo>
                    <a:pt x="232" y="50"/>
                  </a:lnTo>
                  <a:lnTo>
                    <a:pt x="232" y="50"/>
                  </a:lnTo>
                  <a:lnTo>
                    <a:pt x="232" y="51"/>
                  </a:lnTo>
                  <a:lnTo>
                    <a:pt x="233" y="54"/>
                  </a:lnTo>
                  <a:lnTo>
                    <a:pt x="233" y="52"/>
                  </a:lnTo>
                  <a:lnTo>
                    <a:pt x="233" y="52"/>
                  </a:lnTo>
                  <a:lnTo>
                    <a:pt x="233" y="52"/>
                  </a:lnTo>
                  <a:lnTo>
                    <a:pt x="233" y="55"/>
                  </a:lnTo>
                  <a:lnTo>
                    <a:pt x="233" y="53"/>
                  </a:lnTo>
                  <a:lnTo>
                    <a:pt x="233" y="54"/>
                  </a:lnTo>
                  <a:lnTo>
                    <a:pt x="233" y="55"/>
                  </a:lnTo>
                  <a:lnTo>
                    <a:pt x="233" y="54"/>
                  </a:lnTo>
                  <a:lnTo>
                    <a:pt x="233" y="57"/>
                  </a:lnTo>
                  <a:lnTo>
                    <a:pt x="233" y="54"/>
                  </a:lnTo>
                  <a:lnTo>
                    <a:pt x="234" y="57"/>
                  </a:lnTo>
                  <a:lnTo>
                    <a:pt x="234" y="55"/>
                  </a:lnTo>
                  <a:lnTo>
                    <a:pt x="234" y="57"/>
                  </a:lnTo>
                  <a:lnTo>
                    <a:pt x="234" y="55"/>
                  </a:lnTo>
                  <a:lnTo>
                    <a:pt x="234" y="54"/>
                  </a:lnTo>
                  <a:lnTo>
                    <a:pt x="234" y="55"/>
                  </a:lnTo>
                  <a:lnTo>
                    <a:pt x="234" y="56"/>
                  </a:lnTo>
                  <a:lnTo>
                    <a:pt x="234" y="55"/>
                  </a:lnTo>
                  <a:lnTo>
                    <a:pt x="234" y="57"/>
                  </a:lnTo>
                  <a:lnTo>
                    <a:pt x="234" y="58"/>
                  </a:lnTo>
                  <a:lnTo>
                    <a:pt x="234" y="55"/>
                  </a:lnTo>
                  <a:lnTo>
                    <a:pt x="235" y="56"/>
                  </a:lnTo>
                  <a:lnTo>
                    <a:pt x="235" y="56"/>
                  </a:lnTo>
                  <a:lnTo>
                    <a:pt x="235" y="56"/>
                  </a:lnTo>
                  <a:lnTo>
                    <a:pt x="235" y="58"/>
                  </a:lnTo>
                  <a:lnTo>
                    <a:pt x="235" y="56"/>
                  </a:lnTo>
                  <a:lnTo>
                    <a:pt x="235" y="55"/>
                  </a:lnTo>
                  <a:lnTo>
                    <a:pt x="235" y="57"/>
                  </a:lnTo>
                  <a:lnTo>
                    <a:pt x="235" y="56"/>
                  </a:lnTo>
                  <a:lnTo>
                    <a:pt x="235" y="56"/>
                  </a:lnTo>
                  <a:lnTo>
                    <a:pt x="235" y="56"/>
                  </a:lnTo>
                  <a:lnTo>
                    <a:pt x="236" y="56"/>
                  </a:lnTo>
                  <a:lnTo>
                    <a:pt x="236" y="58"/>
                  </a:lnTo>
                  <a:lnTo>
                    <a:pt x="236" y="56"/>
                  </a:lnTo>
                  <a:lnTo>
                    <a:pt x="236" y="56"/>
                  </a:lnTo>
                  <a:lnTo>
                    <a:pt x="236" y="56"/>
                  </a:lnTo>
                  <a:lnTo>
                    <a:pt x="236" y="58"/>
                  </a:lnTo>
                  <a:lnTo>
                    <a:pt x="236" y="55"/>
                  </a:lnTo>
                  <a:lnTo>
                    <a:pt x="236" y="56"/>
                  </a:lnTo>
                  <a:lnTo>
                    <a:pt x="236" y="56"/>
                  </a:lnTo>
                  <a:lnTo>
                    <a:pt x="236" y="58"/>
                  </a:lnTo>
                  <a:lnTo>
                    <a:pt x="236" y="56"/>
                  </a:lnTo>
                  <a:lnTo>
                    <a:pt x="237" y="56"/>
                  </a:lnTo>
                  <a:lnTo>
                    <a:pt x="237" y="58"/>
                  </a:lnTo>
                  <a:lnTo>
                    <a:pt x="237" y="56"/>
                  </a:lnTo>
                  <a:lnTo>
                    <a:pt x="237" y="56"/>
                  </a:lnTo>
                  <a:lnTo>
                    <a:pt x="237" y="56"/>
                  </a:lnTo>
                  <a:lnTo>
                    <a:pt x="237" y="55"/>
                  </a:lnTo>
                  <a:lnTo>
                    <a:pt x="237" y="56"/>
                  </a:lnTo>
                  <a:lnTo>
                    <a:pt x="237" y="56"/>
                  </a:lnTo>
                  <a:lnTo>
                    <a:pt x="237" y="55"/>
                  </a:lnTo>
                  <a:lnTo>
                    <a:pt x="237" y="55"/>
                  </a:lnTo>
                  <a:lnTo>
                    <a:pt x="237" y="56"/>
                  </a:lnTo>
                  <a:lnTo>
                    <a:pt x="238" y="56"/>
                  </a:lnTo>
                  <a:lnTo>
                    <a:pt x="238" y="56"/>
                  </a:lnTo>
                  <a:lnTo>
                    <a:pt x="238" y="56"/>
                  </a:lnTo>
                  <a:lnTo>
                    <a:pt x="238" y="58"/>
                  </a:lnTo>
                  <a:lnTo>
                    <a:pt x="238" y="56"/>
                  </a:lnTo>
                  <a:lnTo>
                    <a:pt x="238" y="56"/>
                  </a:lnTo>
                  <a:lnTo>
                    <a:pt x="238" y="56"/>
                  </a:lnTo>
                  <a:lnTo>
                    <a:pt x="238" y="56"/>
                  </a:lnTo>
                  <a:lnTo>
                    <a:pt x="238" y="55"/>
                  </a:lnTo>
                  <a:lnTo>
                    <a:pt x="238" y="56"/>
                  </a:lnTo>
                  <a:lnTo>
                    <a:pt x="238" y="55"/>
                  </a:lnTo>
                  <a:lnTo>
                    <a:pt x="239" y="55"/>
                  </a:lnTo>
                  <a:lnTo>
                    <a:pt x="239" y="55"/>
                  </a:lnTo>
                  <a:lnTo>
                    <a:pt x="239" y="55"/>
                  </a:lnTo>
                  <a:lnTo>
                    <a:pt x="239" y="55"/>
                  </a:lnTo>
                  <a:lnTo>
                    <a:pt x="239" y="55"/>
                  </a:lnTo>
                  <a:lnTo>
                    <a:pt x="239" y="55"/>
                  </a:lnTo>
                  <a:lnTo>
                    <a:pt x="239" y="55"/>
                  </a:lnTo>
                  <a:lnTo>
                    <a:pt x="239" y="55"/>
                  </a:lnTo>
                  <a:lnTo>
                    <a:pt x="239" y="55"/>
                  </a:lnTo>
                  <a:lnTo>
                    <a:pt x="239" y="55"/>
                  </a:lnTo>
                  <a:lnTo>
                    <a:pt x="239" y="57"/>
                  </a:lnTo>
                  <a:lnTo>
                    <a:pt x="240" y="55"/>
                  </a:lnTo>
                  <a:lnTo>
                    <a:pt x="240" y="55"/>
                  </a:lnTo>
                  <a:lnTo>
                    <a:pt x="240" y="55"/>
                  </a:lnTo>
                  <a:lnTo>
                    <a:pt x="240" y="57"/>
                  </a:lnTo>
                  <a:lnTo>
                    <a:pt x="240" y="55"/>
                  </a:lnTo>
                  <a:lnTo>
                    <a:pt x="240" y="55"/>
                  </a:lnTo>
                  <a:lnTo>
                    <a:pt x="240" y="57"/>
                  </a:lnTo>
                  <a:lnTo>
                    <a:pt x="240" y="55"/>
                  </a:lnTo>
                  <a:lnTo>
                    <a:pt x="240" y="55"/>
                  </a:lnTo>
                  <a:lnTo>
                    <a:pt x="240" y="55"/>
                  </a:lnTo>
                  <a:lnTo>
                    <a:pt x="241" y="57"/>
                  </a:lnTo>
                  <a:lnTo>
                    <a:pt x="241" y="55"/>
                  </a:lnTo>
                  <a:lnTo>
                    <a:pt x="241" y="55"/>
                  </a:lnTo>
                  <a:lnTo>
                    <a:pt x="241" y="55"/>
                  </a:lnTo>
                  <a:lnTo>
                    <a:pt x="241" y="57"/>
                  </a:lnTo>
                  <a:lnTo>
                    <a:pt x="241" y="54"/>
                  </a:lnTo>
                  <a:lnTo>
                    <a:pt x="241" y="55"/>
                  </a:lnTo>
                  <a:lnTo>
                    <a:pt x="241" y="55"/>
                  </a:lnTo>
                  <a:lnTo>
                    <a:pt x="241" y="55"/>
                  </a:lnTo>
                  <a:lnTo>
                    <a:pt x="241" y="55"/>
                  </a:lnTo>
                  <a:lnTo>
                    <a:pt x="241" y="57"/>
                  </a:lnTo>
                  <a:lnTo>
                    <a:pt x="242" y="58"/>
                  </a:lnTo>
                  <a:lnTo>
                    <a:pt x="242" y="55"/>
                  </a:lnTo>
                  <a:lnTo>
                    <a:pt x="242" y="55"/>
                  </a:lnTo>
                  <a:lnTo>
                    <a:pt x="242" y="54"/>
                  </a:lnTo>
                  <a:lnTo>
                    <a:pt x="242" y="55"/>
                  </a:lnTo>
                  <a:lnTo>
                    <a:pt x="242" y="55"/>
                  </a:lnTo>
                  <a:lnTo>
                    <a:pt x="242" y="55"/>
                  </a:lnTo>
                  <a:lnTo>
                    <a:pt x="242" y="55"/>
                  </a:lnTo>
                  <a:lnTo>
                    <a:pt x="242" y="55"/>
                  </a:lnTo>
                  <a:lnTo>
                    <a:pt x="242" y="55"/>
                  </a:lnTo>
                  <a:lnTo>
                    <a:pt x="242" y="55"/>
                  </a:lnTo>
                  <a:lnTo>
                    <a:pt x="243" y="58"/>
                  </a:lnTo>
                  <a:lnTo>
                    <a:pt x="243" y="55"/>
                  </a:lnTo>
                  <a:lnTo>
                    <a:pt x="243" y="55"/>
                  </a:lnTo>
                  <a:lnTo>
                    <a:pt x="243" y="55"/>
                  </a:lnTo>
                  <a:lnTo>
                    <a:pt x="243" y="55"/>
                  </a:lnTo>
                  <a:lnTo>
                    <a:pt x="243" y="56"/>
                  </a:lnTo>
                  <a:lnTo>
                    <a:pt x="243" y="55"/>
                  </a:lnTo>
                  <a:lnTo>
                    <a:pt x="243" y="55"/>
                  </a:lnTo>
                  <a:lnTo>
                    <a:pt x="243" y="55"/>
                  </a:lnTo>
                  <a:lnTo>
                    <a:pt x="243" y="57"/>
                  </a:lnTo>
                  <a:lnTo>
                    <a:pt x="244" y="55"/>
                  </a:lnTo>
                  <a:lnTo>
                    <a:pt x="244" y="57"/>
                  </a:lnTo>
                  <a:lnTo>
                    <a:pt x="244" y="55"/>
                  </a:lnTo>
                  <a:lnTo>
                    <a:pt x="244" y="55"/>
                  </a:lnTo>
                  <a:lnTo>
                    <a:pt x="244" y="55"/>
                  </a:lnTo>
                  <a:lnTo>
                    <a:pt x="244" y="57"/>
                  </a:lnTo>
                  <a:lnTo>
                    <a:pt x="244" y="57"/>
                  </a:lnTo>
                  <a:lnTo>
                    <a:pt x="244" y="55"/>
                  </a:lnTo>
                  <a:lnTo>
                    <a:pt x="244" y="57"/>
                  </a:lnTo>
                  <a:lnTo>
                    <a:pt x="244" y="55"/>
                  </a:lnTo>
                  <a:lnTo>
                    <a:pt x="244" y="55"/>
                  </a:lnTo>
                  <a:lnTo>
                    <a:pt x="245" y="55"/>
                  </a:lnTo>
                  <a:lnTo>
                    <a:pt x="245" y="57"/>
                  </a:lnTo>
                  <a:lnTo>
                    <a:pt x="245" y="55"/>
                  </a:lnTo>
                  <a:lnTo>
                    <a:pt x="245" y="55"/>
                  </a:lnTo>
                  <a:lnTo>
                    <a:pt x="245" y="55"/>
                  </a:lnTo>
                  <a:lnTo>
                    <a:pt x="245" y="55"/>
                  </a:lnTo>
                  <a:lnTo>
                    <a:pt x="245" y="57"/>
                  </a:lnTo>
                  <a:lnTo>
                    <a:pt x="245" y="55"/>
                  </a:lnTo>
                  <a:lnTo>
                    <a:pt x="245" y="57"/>
                  </a:lnTo>
                  <a:lnTo>
                    <a:pt x="245" y="57"/>
                  </a:lnTo>
                  <a:lnTo>
                    <a:pt x="245" y="54"/>
                  </a:lnTo>
                  <a:lnTo>
                    <a:pt x="246" y="55"/>
                  </a:lnTo>
                  <a:lnTo>
                    <a:pt x="246" y="57"/>
                  </a:lnTo>
                  <a:lnTo>
                    <a:pt x="246" y="55"/>
                  </a:lnTo>
                  <a:lnTo>
                    <a:pt x="246" y="55"/>
                  </a:lnTo>
                  <a:lnTo>
                    <a:pt x="246" y="55"/>
                  </a:lnTo>
                  <a:lnTo>
                    <a:pt x="246" y="55"/>
                  </a:lnTo>
                  <a:lnTo>
                    <a:pt x="246" y="55"/>
                  </a:lnTo>
                  <a:lnTo>
                    <a:pt x="246" y="55"/>
                  </a:lnTo>
                  <a:lnTo>
                    <a:pt x="246" y="55"/>
                  </a:lnTo>
                  <a:lnTo>
                    <a:pt x="246" y="55"/>
                  </a:lnTo>
                  <a:lnTo>
                    <a:pt x="246" y="56"/>
                  </a:lnTo>
                  <a:lnTo>
                    <a:pt x="247" y="56"/>
                  </a:lnTo>
                  <a:lnTo>
                    <a:pt x="247" y="55"/>
                  </a:lnTo>
                  <a:lnTo>
                    <a:pt x="247" y="56"/>
                  </a:lnTo>
                  <a:lnTo>
                    <a:pt x="247" y="58"/>
                  </a:lnTo>
                  <a:lnTo>
                    <a:pt x="247" y="56"/>
                  </a:lnTo>
                  <a:lnTo>
                    <a:pt x="247" y="56"/>
                  </a:lnTo>
                  <a:lnTo>
                    <a:pt x="247" y="58"/>
                  </a:lnTo>
                  <a:lnTo>
                    <a:pt x="247" y="56"/>
                  </a:lnTo>
                  <a:lnTo>
                    <a:pt x="247" y="56"/>
                  </a:lnTo>
                  <a:lnTo>
                    <a:pt x="247" y="57"/>
                  </a:lnTo>
                  <a:lnTo>
                    <a:pt x="248" y="58"/>
                  </a:lnTo>
                  <a:lnTo>
                    <a:pt x="248" y="57"/>
                  </a:lnTo>
                  <a:lnTo>
                    <a:pt x="248" y="56"/>
                  </a:lnTo>
                  <a:lnTo>
                    <a:pt x="248" y="57"/>
                  </a:lnTo>
                  <a:lnTo>
                    <a:pt x="248" y="57"/>
                  </a:lnTo>
                  <a:lnTo>
                    <a:pt x="248" y="55"/>
                  </a:lnTo>
                  <a:lnTo>
                    <a:pt x="248" y="59"/>
                  </a:lnTo>
                  <a:lnTo>
                    <a:pt x="248" y="57"/>
                  </a:lnTo>
                  <a:lnTo>
                    <a:pt x="248" y="57"/>
                  </a:lnTo>
                  <a:lnTo>
                    <a:pt x="248" y="56"/>
                  </a:lnTo>
                  <a:lnTo>
                    <a:pt x="248" y="57"/>
                  </a:lnTo>
                  <a:lnTo>
                    <a:pt x="249" y="58"/>
                  </a:lnTo>
                  <a:lnTo>
                    <a:pt x="249" y="57"/>
                  </a:lnTo>
                  <a:lnTo>
                    <a:pt x="249" y="58"/>
                  </a:lnTo>
                  <a:lnTo>
                    <a:pt x="249" y="57"/>
                  </a:lnTo>
                  <a:lnTo>
                    <a:pt x="249" y="57"/>
                  </a:lnTo>
                  <a:lnTo>
                    <a:pt x="249" y="57"/>
                  </a:lnTo>
                  <a:lnTo>
                    <a:pt x="249" y="57"/>
                  </a:lnTo>
                  <a:lnTo>
                    <a:pt x="249" y="56"/>
                  </a:lnTo>
                  <a:lnTo>
                    <a:pt x="249" y="57"/>
                  </a:lnTo>
                  <a:lnTo>
                    <a:pt x="249" y="57"/>
                  </a:lnTo>
                  <a:lnTo>
                    <a:pt x="249" y="58"/>
                  </a:lnTo>
                  <a:lnTo>
                    <a:pt x="250" y="58"/>
                  </a:lnTo>
                  <a:lnTo>
                    <a:pt x="250" y="57"/>
                  </a:lnTo>
                  <a:lnTo>
                    <a:pt x="250" y="59"/>
                  </a:lnTo>
                  <a:lnTo>
                    <a:pt x="250" y="58"/>
                  </a:lnTo>
                  <a:lnTo>
                    <a:pt x="250" y="57"/>
                  </a:lnTo>
                  <a:lnTo>
                    <a:pt x="250" y="57"/>
                  </a:lnTo>
                  <a:lnTo>
                    <a:pt x="250" y="57"/>
                  </a:lnTo>
                  <a:lnTo>
                    <a:pt x="250" y="58"/>
                  </a:lnTo>
                  <a:lnTo>
                    <a:pt x="250" y="56"/>
                  </a:lnTo>
                  <a:lnTo>
                    <a:pt x="250" y="56"/>
                  </a:lnTo>
                  <a:lnTo>
                    <a:pt x="250" y="56"/>
                  </a:lnTo>
                  <a:lnTo>
                    <a:pt x="251" y="57"/>
                  </a:lnTo>
                  <a:lnTo>
                    <a:pt x="251" y="56"/>
                  </a:lnTo>
                  <a:lnTo>
                    <a:pt x="251" y="56"/>
                  </a:lnTo>
                  <a:lnTo>
                    <a:pt x="251" y="56"/>
                  </a:lnTo>
                  <a:lnTo>
                    <a:pt x="251" y="56"/>
                  </a:lnTo>
                  <a:lnTo>
                    <a:pt x="251" y="58"/>
                  </a:lnTo>
                  <a:lnTo>
                    <a:pt x="251" y="56"/>
                  </a:lnTo>
                  <a:lnTo>
                    <a:pt x="251" y="57"/>
                  </a:lnTo>
                  <a:lnTo>
                    <a:pt x="251" y="56"/>
                  </a:lnTo>
                  <a:lnTo>
                    <a:pt x="251" y="56"/>
                  </a:lnTo>
                  <a:lnTo>
                    <a:pt x="252" y="55"/>
                  </a:lnTo>
                  <a:lnTo>
                    <a:pt x="252" y="58"/>
                  </a:lnTo>
                  <a:lnTo>
                    <a:pt x="252" y="58"/>
                  </a:lnTo>
                  <a:lnTo>
                    <a:pt x="252" y="56"/>
                  </a:lnTo>
                  <a:lnTo>
                    <a:pt x="252" y="55"/>
                  </a:lnTo>
                  <a:lnTo>
                    <a:pt x="252" y="56"/>
                  </a:lnTo>
                  <a:lnTo>
                    <a:pt x="252" y="56"/>
                  </a:lnTo>
                  <a:lnTo>
                    <a:pt x="252" y="58"/>
                  </a:lnTo>
                  <a:lnTo>
                    <a:pt x="252" y="58"/>
                  </a:lnTo>
                  <a:lnTo>
                    <a:pt x="252" y="56"/>
                  </a:lnTo>
                  <a:lnTo>
                    <a:pt x="252" y="58"/>
                  </a:lnTo>
                  <a:lnTo>
                    <a:pt x="253" y="55"/>
                  </a:lnTo>
                  <a:lnTo>
                    <a:pt x="253" y="55"/>
                  </a:lnTo>
                  <a:lnTo>
                    <a:pt x="253" y="55"/>
                  </a:lnTo>
                  <a:lnTo>
                    <a:pt x="253" y="55"/>
                  </a:lnTo>
                  <a:lnTo>
                    <a:pt x="253" y="58"/>
                  </a:lnTo>
                  <a:lnTo>
                    <a:pt x="253" y="55"/>
                  </a:lnTo>
                  <a:lnTo>
                    <a:pt x="253" y="55"/>
                  </a:lnTo>
                  <a:lnTo>
                    <a:pt x="253" y="57"/>
                  </a:lnTo>
                  <a:lnTo>
                    <a:pt x="253" y="55"/>
                  </a:lnTo>
                  <a:lnTo>
                    <a:pt x="253" y="55"/>
                  </a:lnTo>
                  <a:lnTo>
                    <a:pt x="253" y="55"/>
                  </a:lnTo>
                  <a:lnTo>
                    <a:pt x="254" y="55"/>
                  </a:lnTo>
                  <a:lnTo>
                    <a:pt x="254" y="55"/>
                  </a:lnTo>
                  <a:lnTo>
                    <a:pt x="254" y="57"/>
                  </a:lnTo>
                  <a:lnTo>
                    <a:pt x="254" y="55"/>
                  </a:lnTo>
                  <a:lnTo>
                    <a:pt x="254" y="55"/>
                  </a:lnTo>
                  <a:lnTo>
                    <a:pt x="254" y="54"/>
                  </a:lnTo>
                  <a:lnTo>
                    <a:pt x="254" y="54"/>
                  </a:lnTo>
                  <a:lnTo>
                    <a:pt x="254" y="54"/>
                  </a:lnTo>
                  <a:lnTo>
                    <a:pt x="254" y="54"/>
                  </a:lnTo>
                  <a:lnTo>
                    <a:pt x="254" y="55"/>
                  </a:lnTo>
                  <a:lnTo>
                    <a:pt x="254" y="54"/>
                  </a:lnTo>
                  <a:lnTo>
                    <a:pt x="255" y="54"/>
                  </a:lnTo>
                  <a:lnTo>
                    <a:pt x="255" y="57"/>
                  </a:lnTo>
                  <a:lnTo>
                    <a:pt x="255" y="54"/>
                  </a:lnTo>
                  <a:lnTo>
                    <a:pt x="255" y="54"/>
                  </a:lnTo>
                  <a:lnTo>
                    <a:pt x="255" y="54"/>
                  </a:lnTo>
                  <a:lnTo>
                    <a:pt x="255" y="54"/>
                  </a:lnTo>
                  <a:lnTo>
                    <a:pt x="255" y="54"/>
                  </a:lnTo>
                  <a:lnTo>
                    <a:pt x="255" y="54"/>
                  </a:lnTo>
                  <a:lnTo>
                    <a:pt x="255" y="54"/>
                  </a:lnTo>
                  <a:lnTo>
                    <a:pt x="255" y="54"/>
                  </a:lnTo>
                  <a:lnTo>
                    <a:pt x="256" y="54"/>
                  </a:lnTo>
                  <a:lnTo>
                    <a:pt x="256" y="54"/>
                  </a:lnTo>
                  <a:lnTo>
                    <a:pt x="256" y="56"/>
                  </a:lnTo>
                  <a:lnTo>
                    <a:pt x="256" y="52"/>
                  </a:lnTo>
                  <a:lnTo>
                    <a:pt x="256" y="55"/>
                  </a:lnTo>
                  <a:lnTo>
                    <a:pt x="256" y="54"/>
                  </a:lnTo>
                  <a:lnTo>
                    <a:pt x="256" y="55"/>
                  </a:lnTo>
                  <a:lnTo>
                    <a:pt x="256" y="56"/>
                  </a:lnTo>
                  <a:lnTo>
                    <a:pt x="256" y="54"/>
                  </a:lnTo>
                  <a:lnTo>
                    <a:pt x="256" y="54"/>
                  </a:lnTo>
                  <a:lnTo>
                    <a:pt x="256" y="54"/>
                  </a:lnTo>
                  <a:lnTo>
                    <a:pt x="257" y="54"/>
                  </a:lnTo>
                  <a:lnTo>
                    <a:pt x="257" y="54"/>
                  </a:lnTo>
                  <a:lnTo>
                    <a:pt x="257" y="54"/>
                  </a:lnTo>
                  <a:lnTo>
                    <a:pt x="257" y="54"/>
                  </a:lnTo>
                  <a:lnTo>
                    <a:pt x="257" y="54"/>
                  </a:lnTo>
                  <a:lnTo>
                    <a:pt x="257" y="54"/>
                  </a:lnTo>
                  <a:lnTo>
                    <a:pt x="257" y="55"/>
                  </a:lnTo>
                  <a:lnTo>
                    <a:pt x="257" y="54"/>
                  </a:lnTo>
                  <a:lnTo>
                    <a:pt x="257" y="54"/>
                  </a:lnTo>
                  <a:lnTo>
                    <a:pt x="257" y="54"/>
                  </a:lnTo>
                  <a:lnTo>
                    <a:pt x="257" y="54"/>
                  </a:lnTo>
                  <a:lnTo>
                    <a:pt x="258" y="55"/>
                  </a:lnTo>
                  <a:lnTo>
                    <a:pt x="258" y="53"/>
                  </a:lnTo>
                  <a:lnTo>
                    <a:pt x="258" y="52"/>
                  </a:lnTo>
                  <a:lnTo>
                    <a:pt x="258" y="52"/>
                  </a:lnTo>
                  <a:lnTo>
                    <a:pt x="258" y="55"/>
                  </a:lnTo>
                  <a:lnTo>
                    <a:pt x="258" y="52"/>
                  </a:lnTo>
                  <a:lnTo>
                    <a:pt x="258" y="53"/>
                  </a:lnTo>
                  <a:lnTo>
                    <a:pt x="258" y="52"/>
                  </a:lnTo>
                  <a:lnTo>
                    <a:pt x="258" y="53"/>
                  </a:lnTo>
                  <a:lnTo>
                    <a:pt x="258" y="55"/>
                  </a:lnTo>
                  <a:lnTo>
                    <a:pt x="259" y="52"/>
                  </a:lnTo>
                  <a:lnTo>
                    <a:pt x="259" y="55"/>
                  </a:lnTo>
                  <a:lnTo>
                    <a:pt x="259" y="54"/>
                  </a:lnTo>
                  <a:lnTo>
                    <a:pt x="259" y="52"/>
                  </a:lnTo>
                  <a:lnTo>
                    <a:pt x="259" y="53"/>
                  </a:lnTo>
                  <a:lnTo>
                    <a:pt x="259" y="52"/>
                  </a:lnTo>
                  <a:lnTo>
                    <a:pt x="259" y="52"/>
                  </a:lnTo>
                  <a:lnTo>
                    <a:pt x="259" y="53"/>
                  </a:lnTo>
                  <a:lnTo>
                    <a:pt x="259" y="55"/>
                  </a:lnTo>
                  <a:lnTo>
                    <a:pt x="259" y="52"/>
                  </a:lnTo>
                  <a:lnTo>
                    <a:pt x="259" y="55"/>
                  </a:lnTo>
                  <a:lnTo>
                    <a:pt x="260" y="52"/>
                  </a:lnTo>
                  <a:lnTo>
                    <a:pt x="260" y="52"/>
                  </a:lnTo>
                  <a:lnTo>
                    <a:pt x="260" y="52"/>
                  </a:lnTo>
                  <a:lnTo>
                    <a:pt x="260" y="52"/>
                  </a:lnTo>
                  <a:lnTo>
                    <a:pt x="260" y="52"/>
                  </a:lnTo>
                  <a:lnTo>
                    <a:pt x="260" y="52"/>
                  </a:lnTo>
                  <a:lnTo>
                    <a:pt x="260" y="52"/>
                  </a:lnTo>
                  <a:lnTo>
                    <a:pt x="260" y="52"/>
                  </a:lnTo>
                  <a:lnTo>
                    <a:pt x="260" y="51"/>
                  </a:lnTo>
                  <a:lnTo>
                    <a:pt x="260" y="52"/>
                  </a:lnTo>
                  <a:lnTo>
                    <a:pt x="260" y="52"/>
                  </a:lnTo>
                  <a:lnTo>
                    <a:pt x="261" y="51"/>
                  </a:lnTo>
                  <a:lnTo>
                    <a:pt x="261" y="52"/>
                  </a:lnTo>
                  <a:lnTo>
                    <a:pt x="261" y="54"/>
                  </a:lnTo>
                  <a:lnTo>
                    <a:pt x="261" y="52"/>
                  </a:lnTo>
                  <a:lnTo>
                    <a:pt x="261" y="52"/>
                  </a:lnTo>
                  <a:lnTo>
                    <a:pt x="261" y="52"/>
                  </a:lnTo>
                  <a:lnTo>
                    <a:pt x="261" y="52"/>
                  </a:lnTo>
                  <a:lnTo>
                    <a:pt x="261" y="52"/>
                  </a:lnTo>
                  <a:lnTo>
                    <a:pt x="261" y="52"/>
                  </a:lnTo>
                  <a:lnTo>
                    <a:pt x="261" y="52"/>
                  </a:lnTo>
                  <a:lnTo>
                    <a:pt x="262" y="54"/>
                  </a:lnTo>
                  <a:lnTo>
                    <a:pt x="262" y="52"/>
                  </a:lnTo>
                  <a:lnTo>
                    <a:pt x="262" y="50"/>
                  </a:lnTo>
                  <a:lnTo>
                    <a:pt x="262" y="52"/>
                  </a:lnTo>
                  <a:lnTo>
                    <a:pt x="262" y="50"/>
                  </a:lnTo>
                  <a:lnTo>
                    <a:pt x="262" y="51"/>
                  </a:lnTo>
                  <a:lnTo>
                    <a:pt x="262" y="52"/>
                  </a:lnTo>
                  <a:lnTo>
                    <a:pt x="262" y="52"/>
                  </a:lnTo>
                  <a:lnTo>
                    <a:pt x="262" y="53"/>
                  </a:lnTo>
                  <a:lnTo>
                    <a:pt x="262" y="52"/>
                  </a:lnTo>
                  <a:lnTo>
                    <a:pt x="262" y="52"/>
                  </a:lnTo>
                  <a:lnTo>
                    <a:pt x="263" y="52"/>
                  </a:lnTo>
                  <a:lnTo>
                    <a:pt x="263" y="52"/>
                  </a:lnTo>
                  <a:lnTo>
                    <a:pt x="263" y="54"/>
                  </a:lnTo>
                  <a:lnTo>
                    <a:pt x="263" y="52"/>
                  </a:lnTo>
                  <a:lnTo>
                    <a:pt x="263" y="54"/>
                  </a:lnTo>
                  <a:lnTo>
                    <a:pt x="263" y="52"/>
                  </a:lnTo>
                  <a:lnTo>
                    <a:pt x="263" y="52"/>
                  </a:lnTo>
                  <a:lnTo>
                    <a:pt x="263" y="53"/>
                  </a:lnTo>
                  <a:lnTo>
                    <a:pt x="263" y="52"/>
                  </a:lnTo>
                  <a:lnTo>
                    <a:pt x="263" y="52"/>
                  </a:lnTo>
                  <a:lnTo>
                    <a:pt x="263" y="52"/>
                  </a:lnTo>
                  <a:lnTo>
                    <a:pt x="264" y="52"/>
                  </a:lnTo>
                  <a:lnTo>
                    <a:pt x="264" y="52"/>
                  </a:lnTo>
                  <a:lnTo>
                    <a:pt x="264" y="52"/>
                  </a:lnTo>
                  <a:lnTo>
                    <a:pt x="264" y="52"/>
                  </a:lnTo>
                  <a:lnTo>
                    <a:pt x="264" y="52"/>
                  </a:lnTo>
                  <a:lnTo>
                    <a:pt x="264" y="52"/>
                  </a:lnTo>
                  <a:lnTo>
                    <a:pt x="264" y="55"/>
                  </a:lnTo>
                  <a:lnTo>
                    <a:pt x="264" y="51"/>
                  </a:lnTo>
                  <a:lnTo>
                    <a:pt x="264" y="52"/>
                  </a:lnTo>
                  <a:lnTo>
                    <a:pt x="264" y="52"/>
                  </a:lnTo>
                  <a:lnTo>
                    <a:pt x="265" y="52"/>
                  </a:lnTo>
                  <a:lnTo>
                    <a:pt x="265" y="52"/>
                  </a:lnTo>
                  <a:lnTo>
                    <a:pt x="265" y="52"/>
                  </a:lnTo>
                  <a:lnTo>
                    <a:pt x="265" y="55"/>
                  </a:lnTo>
                  <a:lnTo>
                    <a:pt x="265" y="55"/>
                  </a:lnTo>
                  <a:lnTo>
                    <a:pt x="265" y="52"/>
                  </a:lnTo>
                  <a:lnTo>
                    <a:pt x="265" y="52"/>
                  </a:lnTo>
                  <a:lnTo>
                    <a:pt x="265" y="52"/>
                  </a:lnTo>
                  <a:lnTo>
                    <a:pt x="265" y="52"/>
                  </a:lnTo>
                  <a:lnTo>
                    <a:pt x="265" y="52"/>
                  </a:lnTo>
                  <a:lnTo>
                    <a:pt x="265" y="54"/>
                  </a:lnTo>
                  <a:lnTo>
                    <a:pt x="266" y="54"/>
                  </a:lnTo>
                  <a:lnTo>
                    <a:pt x="266" y="52"/>
                  </a:lnTo>
                  <a:lnTo>
                    <a:pt x="266" y="52"/>
                  </a:lnTo>
                  <a:lnTo>
                    <a:pt x="266" y="52"/>
                  </a:lnTo>
                  <a:lnTo>
                    <a:pt x="266" y="52"/>
                  </a:lnTo>
                  <a:lnTo>
                    <a:pt x="266" y="52"/>
                  </a:lnTo>
                  <a:lnTo>
                    <a:pt x="266" y="52"/>
                  </a:lnTo>
                  <a:lnTo>
                    <a:pt x="266" y="51"/>
                  </a:lnTo>
                  <a:lnTo>
                    <a:pt x="266" y="51"/>
                  </a:lnTo>
                  <a:lnTo>
                    <a:pt x="266" y="52"/>
                  </a:lnTo>
                  <a:lnTo>
                    <a:pt x="266" y="51"/>
                  </a:lnTo>
                  <a:lnTo>
                    <a:pt x="267" y="51"/>
                  </a:lnTo>
                  <a:lnTo>
                    <a:pt x="267" y="51"/>
                  </a:lnTo>
                  <a:lnTo>
                    <a:pt x="267" y="53"/>
                  </a:lnTo>
                  <a:lnTo>
                    <a:pt x="267" y="51"/>
                  </a:lnTo>
                  <a:lnTo>
                    <a:pt x="267" y="50"/>
                  </a:lnTo>
                  <a:lnTo>
                    <a:pt x="267" y="50"/>
                  </a:lnTo>
                  <a:lnTo>
                    <a:pt x="267" y="50"/>
                  </a:lnTo>
                  <a:lnTo>
                    <a:pt x="267" y="51"/>
                  </a:lnTo>
                  <a:lnTo>
                    <a:pt x="267" y="50"/>
                  </a:lnTo>
                  <a:lnTo>
                    <a:pt x="267" y="50"/>
                  </a:lnTo>
                  <a:lnTo>
                    <a:pt x="267" y="51"/>
                  </a:lnTo>
                  <a:lnTo>
                    <a:pt x="268" y="51"/>
                  </a:lnTo>
                  <a:lnTo>
                    <a:pt x="268" y="53"/>
                  </a:lnTo>
                  <a:lnTo>
                    <a:pt x="268" y="51"/>
                  </a:lnTo>
                  <a:lnTo>
                    <a:pt x="268" y="50"/>
                  </a:lnTo>
                  <a:lnTo>
                    <a:pt x="268" y="51"/>
                  </a:lnTo>
                  <a:lnTo>
                    <a:pt x="268" y="51"/>
                  </a:lnTo>
                  <a:lnTo>
                    <a:pt x="268" y="50"/>
                  </a:lnTo>
                  <a:lnTo>
                    <a:pt x="268" y="49"/>
                  </a:lnTo>
                  <a:lnTo>
                    <a:pt x="268" y="52"/>
                  </a:lnTo>
                  <a:lnTo>
                    <a:pt x="268" y="50"/>
                  </a:lnTo>
                  <a:lnTo>
                    <a:pt x="268" y="49"/>
                  </a:lnTo>
                  <a:lnTo>
                    <a:pt x="269" y="50"/>
                  </a:lnTo>
                  <a:lnTo>
                    <a:pt x="269" y="50"/>
                  </a:lnTo>
                  <a:lnTo>
                    <a:pt x="269" y="50"/>
                  </a:lnTo>
                  <a:lnTo>
                    <a:pt x="269" y="50"/>
                  </a:lnTo>
                  <a:lnTo>
                    <a:pt x="269" y="50"/>
                  </a:lnTo>
                  <a:lnTo>
                    <a:pt x="269" y="50"/>
                  </a:lnTo>
                  <a:lnTo>
                    <a:pt x="269" y="50"/>
                  </a:lnTo>
                  <a:lnTo>
                    <a:pt x="269" y="50"/>
                  </a:lnTo>
                  <a:lnTo>
                    <a:pt x="269" y="49"/>
                  </a:lnTo>
                  <a:lnTo>
                    <a:pt x="269" y="52"/>
                  </a:lnTo>
                  <a:lnTo>
                    <a:pt x="270" y="52"/>
                  </a:lnTo>
                  <a:lnTo>
                    <a:pt x="270" y="50"/>
                  </a:lnTo>
                  <a:lnTo>
                    <a:pt x="270" y="52"/>
                  </a:lnTo>
                  <a:lnTo>
                    <a:pt x="270" y="49"/>
                  </a:lnTo>
                  <a:lnTo>
                    <a:pt x="270" y="49"/>
                  </a:lnTo>
                  <a:lnTo>
                    <a:pt x="270" y="50"/>
                  </a:lnTo>
                  <a:lnTo>
                    <a:pt x="270" y="49"/>
                  </a:lnTo>
                  <a:lnTo>
                    <a:pt x="271" y="49"/>
                  </a:lnTo>
                  <a:lnTo>
                    <a:pt x="271" y="49"/>
                  </a:lnTo>
                  <a:lnTo>
                    <a:pt x="271" y="50"/>
                  </a:lnTo>
                  <a:lnTo>
                    <a:pt x="271" y="50"/>
                  </a:lnTo>
                  <a:lnTo>
                    <a:pt x="271" y="49"/>
                  </a:lnTo>
                  <a:lnTo>
                    <a:pt x="271" y="51"/>
                  </a:lnTo>
                  <a:lnTo>
                    <a:pt x="271" y="49"/>
                  </a:lnTo>
                  <a:lnTo>
                    <a:pt x="272" y="49"/>
                  </a:lnTo>
                  <a:lnTo>
                    <a:pt x="272" y="47"/>
                  </a:lnTo>
                  <a:lnTo>
                    <a:pt x="272" y="49"/>
                  </a:lnTo>
                  <a:lnTo>
                    <a:pt x="272" y="52"/>
                  </a:lnTo>
                  <a:lnTo>
                    <a:pt x="272" y="50"/>
                  </a:lnTo>
                  <a:lnTo>
                    <a:pt x="272" y="50"/>
                  </a:lnTo>
                  <a:lnTo>
                    <a:pt x="272" y="50"/>
                  </a:lnTo>
                  <a:lnTo>
                    <a:pt x="272" y="50"/>
                  </a:lnTo>
                  <a:lnTo>
                    <a:pt x="272" y="50"/>
                  </a:lnTo>
                  <a:lnTo>
                    <a:pt x="272" y="50"/>
                  </a:lnTo>
                  <a:lnTo>
                    <a:pt x="273" y="50"/>
                  </a:lnTo>
                  <a:lnTo>
                    <a:pt x="273" y="50"/>
                  </a:lnTo>
                  <a:lnTo>
                    <a:pt x="273" y="53"/>
                  </a:lnTo>
                  <a:lnTo>
                    <a:pt x="273" y="50"/>
                  </a:lnTo>
                  <a:lnTo>
                    <a:pt x="273" y="53"/>
                  </a:lnTo>
                  <a:lnTo>
                    <a:pt x="273" y="50"/>
                  </a:lnTo>
                  <a:lnTo>
                    <a:pt x="273" y="50"/>
                  </a:lnTo>
                  <a:lnTo>
                    <a:pt x="273" y="51"/>
                  </a:lnTo>
                  <a:lnTo>
                    <a:pt x="273" y="51"/>
                  </a:lnTo>
                  <a:lnTo>
                    <a:pt x="273" y="51"/>
                  </a:lnTo>
                  <a:lnTo>
                    <a:pt x="273" y="51"/>
                  </a:lnTo>
                  <a:lnTo>
                    <a:pt x="274" y="53"/>
                  </a:lnTo>
                  <a:lnTo>
                    <a:pt x="274" y="51"/>
                  </a:lnTo>
                  <a:lnTo>
                    <a:pt x="274" y="50"/>
                  </a:lnTo>
                  <a:lnTo>
                    <a:pt x="274" y="51"/>
                  </a:lnTo>
                  <a:lnTo>
                    <a:pt x="274" y="51"/>
                  </a:lnTo>
                  <a:lnTo>
                    <a:pt x="274" y="50"/>
                  </a:lnTo>
                  <a:lnTo>
                    <a:pt x="275" y="50"/>
                  </a:lnTo>
                  <a:lnTo>
                    <a:pt x="275" y="53"/>
                  </a:lnTo>
                  <a:lnTo>
                    <a:pt x="275" y="50"/>
                  </a:lnTo>
                  <a:lnTo>
                    <a:pt x="275" y="50"/>
                  </a:lnTo>
                  <a:lnTo>
                    <a:pt x="275" y="50"/>
                  </a:lnTo>
                  <a:lnTo>
                    <a:pt x="275" y="50"/>
                  </a:lnTo>
                  <a:lnTo>
                    <a:pt x="275" y="49"/>
                  </a:lnTo>
                  <a:lnTo>
                    <a:pt x="275" y="49"/>
                  </a:lnTo>
                  <a:lnTo>
                    <a:pt x="275" y="50"/>
                  </a:lnTo>
                  <a:lnTo>
                    <a:pt x="275" y="49"/>
                  </a:lnTo>
                  <a:lnTo>
                    <a:pt x="275" y="49"/>
                  </a:lnTo>
                  <a:lnTo>
                    <a:pt x="276" y="49"/>
                  </a:lnTo>
                  <a:lnTo>
                    <a:pt x="276" y="47"/>
                  </a:lnTo>
                  <a:lnTo>
                    <a:pt x="276" y="46"/>
                  </a:lnTo>
                  <a:lnTo>
                    <a:pt x="276" y="44"/>
                  </a:lnTo>
                  <a:lnTo>
                    <a:pt x="276" y="42"/>
                  </a:lnTo>
                  <a:lnTo>
                    <a:pt x="276" y="39"/>
                  </a:lnTo>
                  <a:lnTo>
                    <a:pt x="276" y="36"/>
                  </a:lnTo>
                  <a:lnTo>
                    <a:pt x="276" y="34"/>
                  </a:lnTo>
                  <a:lnTo>
                    <a:pt x="276" y="33"/>
                  </a:lnTo>
                  <a:lnTo>
                    <a:pt x="276" y="30"/>
                  </a:lnTo>
                  <a:lnTo>
                    <a:pt x="276" y="28"/>
                  </a:lnTo>
                  <a:lnTo>
                    <a:pt x="277" y="25"/>
                  </a:lnTo>
                  <a:lnTo>
                    <a:pt x="277" y="28"/>
                  </a:lnTo>
                  <a:lnTo>
                    <a:pt x="277" y="24"/>
                  </a:lnTo>
                  <a:lnTo>
                    <a:pt x="277" y="20"/>
                  </a:lnTo>
                  <a:lnTo>
                    <a:pt x="277" y="20"/>
                  </a:lnTo>
                  <a:lnTo>
                    <a:pt x="277" y="18"/>
                  </a:lnTo>
                  <a:lnTo>
                    <a:pt x="277" y="16"/>
                  </a:lnTo>
                  <a:lnTo>
                    <a:pt x="277" y="15"/>
                  </a:lnTo>
                  <a:lnTo>
                    <a:pt x="277" y="16"/>
                  </a:lnTo>
                  <a:lnTo>
                    <a:pt x="277" y="13"/>
                  </a:lnTo>
                  <a:lnTo>
                    <a:pt x="277" y="12"/>
                  </a:lnTo>
                  <a:lnTo>
                    <a:pt x="278" y="15"/>
                  </a:lnTo>
                  <a:lnTo>
                    <a:pt x="278" y="11"/>
                  </a:lnTo>
                  <a:lnTo>
                    <a:pt x="278" y="10"/>
                  </a:lnTo>
                  <a:lnTo>
                    <a:pt x="278" y="10"/>
                  </a:lnTo>
                  <a:lnTo>
                    <a:pt x="278" y="9"/>
                  </a:lnTo>
                  <a:lnTo>
                    <a:pt x="278" y="8"/>
                  </a:lnTo>
                  <a:lnTo>
                    <a:pt x="278" y="8"/>
                  </a:lnTo>
                  <a:lnTo>
                    <a:pt x="278" y="7"/>
                  </a:lnTo>
                  <a:lnTo>
                    <a:pt x="278" y="6"/>
                  </a:lnTo>
                  <a:lnTo>
                    <a:pt x="278" y="5"/>
                  </a:lnTo>
                  <a:lnTo>
                    <a:pt x="279" y="7"/>
                  </a:lnTo>
                  <a:lnTo>
                    <a:pt x="279" y="7"/>
                  </a:lnTo>
                  <a:lnTo>
                    <a:pt x="279" y="4"/>
                  </a:lnTo>
                  <a:lnTo>
                    <a:pt x="279" y="6"/>
                  </a:lnTo>
                  <a:lnTo>
                    <a:pt x="279" y="3"/>
                  </a:lnTo>
                  <a:lnTo>
                    <a:pt x="279" y="3"/>
                  </a:lnTo>
                  <a:lnTo>
                    <a:pt x="279" y="3"/>
                  </a:lnTo>
                  <a:lnTo>
                    <a:pt x="279" y="3"/>
                  </a:lnTo>
                  <a:lnTo>
                    <a:pt x="279" y="2"/>
                  </a:lnTo>
                  <a:lnTo>
                    <a:pt x="279" y="2"/>
                  </a:lnTo>
                  <a:lnTo>
                    <a:pt x="279" y="2"/>
                  </a:lnTo>
                  <a:lnTo>
                    <a:pt x="280" y="1"/>
                  </a:lnTo>
                  <a:lnTo>
                    <a:pt x="280" y="1"/>
                  </a:lnTo>
                  <a:lnTo>
                    <a:pt x="280" y="0"/>
                  </a:lnTo>
                  <a:lnTo>
                    <a:pt x="280" y="3"/>
                  </a:lnTo>
                  <a:lnTo>
                    <a:pt x="280" y="0"/>
                  </a:lnTo>
                  <a:lnTo>
                    <a:pt x="280" y="1"/>
                  </a:lnTo>
                  <a:lnTo>
                    <a:pt x="280" y="3"/>
                  </a:lnTo>
                  <a:lnTo>
                    <a:pt x="280" y="0"/>
                  </a:lnTo>
                  <a:lnTo>
                    <a:pt x="280" y="0"/>
                  </a:lnTo>
                  <a:lnTo>
                    <a:pt x="280" y="2"/>
                  </a:lnTo>
                  <a:lnTo>
                    <a:pt x="280" y="0"/>
                  </a:lnTo>
                  <a:lnTo>
                    <a:pt x="281" y="0"/>
                  </a:lnTo>
                  <a:lnTo>
                    <a:pt x="281" y="0"/>
                  </a:lnTo>
                  <a:lnTo>
                    <a:pt x="281" y="0"/>
                  </a:lnTo>
                  <a:lnTo>
                    <a:pt x="281" y="0"/>
                  </a:lnTo>
                  <a:lnTo>
                    <a:pt x="281" y="3"/>
                  </a:lnTo>
                  <a:lnTo>
                    <a:pt x="281" y="1"/>
                  </a:lnTo>
                  <a:lnTo>
                    <a:pt x="281" y="0"/>
                  </a:lnTo>
                  <a:lnTo>
                    <a:pt x="281" y="0"/>
                  </a:lnTo>
                  <a:lnTo>
                    <a:pt x="281" y="3"/>
                  </a:lnTo>
                  <a:lnTo>
                    <a:pt x="281" y="0"/>
                  </a:lnTo>
                  <a:lnTo>
                    <a:pt x="282" y="0"/>
                  </a:lnTo>
                  <a:lnTo>
                    <a:pt x="282" y="1"/>
                  </a:lnTo>
                  <a:lnTo>
                    <a:pt x="282" y="1"/>
                  </a:lnTo>
                  <a:lnTo>
                    <a:pt x="282" y="0"/>
                  </a:lnTo>
                  <a:lnTo>
                    <a:pt x="282" y="3"/>
                  </a:lnTo>
                  <a:lnTo>
                    <a:pt x="282" y="1"/>
                  </a:lnTo>
                  <a:lnTo>
                    <a:pt x="282" y="0"/>
                  </a:lnTo>
                  <a:lnTo>
                    <a:pt x="282" y="0"/>
                  </a:lnTo>
                  <a:lnTo>
                    <a:pt x="282" y="0"/>
                  </a:lnTo>
                  <a:lnTo>
                    <a:pt x="282" y="0"/>
                  </a:lnTo>
                  <a:lnTo>
                    <a:pt x="282" y="0"/>
                  </a:lnTo>
                  <a:lnTo>
                    <a:pt x="283" y="0"/>
                  </a:lnTo>
                  <a:lnTo>
                    <a:pt x="283" y="1"/>
                  </a:lnTo>
                  <a:lnTo>
                    <a:pt x="283" y="0"/>
                  </a:lnTo>
                  <a:lnTo>
                    <a:pt x="283" y="0"/>
                  </a:lnTo>
                  <a:lnTo>
                    <a:pt x="283" y="0"/>
                  </a:lnTo>
                  <a:lnTo>
                    <a:pt x="283" y="0"/>
                  </a:lnTo>
                  <a:lnTo>
                    <a:pt x="283" y="0"/>
                  </a:lnTo>
                  <a:lnTo>
                    <a:pt x="283" y="0"/>
                  </a:lnTo>
                  <a:lnTo>
                    <a:pt x="283" y="1"/>
                  </a:lnTo>
                  <a:lnTo>
                    <a:pt x="283" y="0"/>
                  </a:lnTo>
                  <a:lnTo>
                    <a:pt x="283" y="0"/>
                  </a:lnTo>
                  <a:lnTo>
                    <a:pt x="284" y="0"/>
                  </a:lnTo>
                  <a:lnTo>
                    <a:pt x="284" y="0"/>
                  </a:lnTo>
                  <a:lnTo>
                    <a:pt x="284" y="3"/>
                  </a:lnTo>
                  <a:lnTo>
                    <a:pt x="284" y="2"/>
                  </a:lnTo>
                  <a:lnTo>
                    <a:pt x="284" y="2"/>
                  </a:lnTo>
                  <a:lnTo>
                    <a:pt x="284" y="1"/>
                  </a:lnTo>
                  <a:lnTo>
                    <a:pt x="284" y="0"/>
                  </a:lnTo>
                  <a:lnTo>
                    <a:pt x="284" y="1"/>
                  </a:lnTo>
                  <a:lnTo>
                    <a:pt x="284" y="2"/>
                  </a:lnTo>
                  <a:lnTo>
                    <a:pt x="284" y="2"/>
                  </a:lnTo>
                  <a:lnTo>
                    <a:pt x="284" y="2"/>
                  </a:lnTo>
                  <a:lnTo>
                    <a:pt x="285" y="2"/>
                  </a:lnTo>
                  <a:lnTo>
                    <a:pt x="285" y="2"/>
                  </a:lnTo>
                  <a:lnTo>
                    <a:pt x="285" y="0"/>
                  </a:lnTo>
                  <a:lnTo>
                    <a:pt x="285" y="2"/>
                  </a:lnTo>
                  <a:lnTo>
                    <a:pt x="285" y="2"/>
                  </a:lnTo>
                  <a:lnTo>
                    <a:pt x="285" y="2"/>
                  </a:lnTo>
                  <a:lnTo>
                    <a:pt x="285" y="2"/>
                  </a:lnTo>
                  <a:lnTo>
                    <a:pt x="285" y="2"/>
                  </a:lnTo>
                  <a:lnTo>
                    <a:pt x="285" y="2"/>
                  </a:lnTo>
                  <a:lnTo>
                    <a:pt x="285" y="2"/>
                  </a:lnTo>
                  <a:lnTo>
                    <a:pt x="286" y="4"/>
                  </a:lnTo>
                  <a:lnTo>
                    <a:pt x="286" y="2"/>
                  </a:lnTo>
                  <a:lnTo>
                    <a:pt x="286" y="2"/>
                  </a:lnTo>
                  <a:lnTo>
                    <a:pt x="286" y="1"/>
                  </a:lnTo>
                  <a:lnTo>
                    <a:pt x="286" y="2"/>
                  </a:lnTo>
                  <a:lnTo>
                    <a:pt x="286" y="2"/>
                  </a:lnTo>
                  <a:lnTo>
                    <a:pt x="286" y="2"/>
                  </a:lnTo>
                  <a:lnTo>
                    <a:pt x="286" y="3"/>
                  </a:lnTo>
                  <a:lnTo>
                    <a:pt x="286" y="2"/>
                  </a:lnTo>
                  <a:lnTo>
                    <a:pt x="286" y="2"/>
                  </a:lnTo>
                  <a:lnTo>
                    <a:pt x="286" y="2"/>
                  </a:lnTo>
                  <a:lnTo>
                    <a:pt x="287" y="2"/>
                  </a:lnTo>
                  <a:lnTo>
                    <a:pt x="287" y="2"/>
                  </a:lnTo>
                  <a:lnTo>
                    <a:pt x="287" y="4"/>
                  </a:lnTo>
                  <a:lnTo>
                    <a:pt x="287" y="2"/>
                  </a:lnTo>
                  <a:lnTo>
                    <a:pt x="287" y="2"/>
                  </a:lnTo>
                  <a:lnTo>
                    <a:pt x="287" y="2"/>
                  </a:lnTo>
                  <a:lnTo>
                    <a:pt x="287" y="0"/>
                  </a:lnTo>
                  <a:lnTo>
                    <a:pt x="287" y="2"/>
                  </a:lnTo>
                  <a:lnTo>
                    <a:pt x="287" y="2"/>
                  </a:lnTo>
                  <a:lnTo>
                    <a:pt x="287" y="2"/>
                  </a:lnTo>
                  <a:lnTo>
                    <a:pt x="287" y="2"/>
                  </a:lnTo>
                  <a:lnTo>
                    <a:pt x="288" y="2"/>
                  </a:lnTo>
                  <a:lnTo>
                    <a:pt x="288" y="2"/>
                  </a:lnTo>
                  <a:lnTo>
                    <a:pt x="288" y="2"/>
                  </a:lnTo>
                  <a:lnTo>
                    <a:pt x="288" y="4"/>
                  </a:lnTo>
                  <a:lnTo>
                    <a:pt x="288" y="4"/>
                  </a:lnTo>
                  <a:lnTo>
                    <a:pt x="288" y="2"/>
                  </a:lnTo>
                  <a:lnTo>
                    <a:pt x="288" y="2"/>
                  </a:lnTo>
                  <a:lnTo>
                    <a:pt x="288" y="2"/>
                  </a:lnTo>
                  <a:lnTo>
                    <a:pt x="288" y="2"/>
                  </a:lnTo>
                  <a:lnTo>
                    <a:pt x="288" y="4"/>
                  </a:lnTo>
                  <a:lnTo>
                    <a:pt x="288" y="2"/>
                  </a:lnTo>
                  <a:lnTo>
                    <a:pt x="289" y="2"/>
                  </a:lnTo>
                  <a:lnTo>
                    <a:pt x="289" y="2"/>
                  </a:lnTo>
                  <a:lnTo>
                    <a:pt x="289" y="2"/>
                  </a:lnTo>
                  <a:lnTo>
                    <a:pt x="289" y="2"/>
                  </a:lnTo>
                  <a:lnTo>
                    <a:pt x="289" y="4"/>
                  </a:lnTo>
                  <a:lnTo>
                    <a:pt x="289" y="2"/>
                  </a:lnTo>
                  <a:lnTo>
                    <a:pt x="289" y="2"/>
                  </a:lnTo>
                  <a:lnTo>
                    <a:pt x="289" y="2"/>
                  </a:lnTo>
                  <a:lnTo>
                    <a:pt x="289" y="4"/>
                  </a:lnTo>
                  <a:lnTo>
                    <a:pt x="289" y="2"/>
                  </a:lnTo>
                  <a:lnTo>
                    <a:pt x="290" y="2"/>
                  </a:lnTo>
                  <a:lnTo>
                    <a:pt x="290" y="1"/>
                  </a:lnTo>
                  <a:lnTo>
                    <a:pt x="290" y="2"/>
                  </a:lnTo>
                  <a:lnTo>
                    <a:pt x="290" y="2"/>
                  </a:lnTo>
                  <a:lnTo>
                    <a:pt x="290" y="2"/>
                  </a:lnTo>
                  <a:lnTo>
                    <a:pt x="290" y="2"/>
                  </a:lnTo>
                  <a:lnTo>
                    <a:pt x="290" y="3"/>
                  </a:lnTo>
                  <a:lnTo>
                    <a:pt x="290" y="2"/>
                  </a:lnTo>
                  <a:lnTo>
                    <a:pt x="290" y="2"/>
                  </a:lnTo>
                  <a:lnTo>
                    <a:pt x="290" y="2"/>
                  </a:lnTo>
                  <a:lnTo>
                    <a:pt x="290" y="2"/>
                  </a:lnTo>
                  <a:lnTo>
                    <a:pt x="291" y="2"/>
                  </a:lnTo>
                  <a:lnTo>
                    <a:pt x="291" y="2"/>
                  </a:lnTo>
                  <a:lnTo>
                    <a:pt x="291" y="2"/>
                  </a:lnTo>
                  <a:lnTo>
                    <a:pt x="291" y="2"/>
                  </a:lnTo>
                  <a:lnTo>
                    <a:pt x="291" y="2"/>
                  </a:lnTo>
                  <a:lnTo>
                    <a:pt x="291" y="2"/>
                  </a:lnTo>
                  <a:lnTo>
                    <a:pt x="291" y="2"/>
                  </a:lnTo>
                  <a:lnTo>
                    <a:pt x="291" y="1"/>
                  </a:lnTo>
                  <a:lnTo>
                    <a:pt x="291" y="2"/>
                  </a:lnTo>
                  <a:lnTo>
                    <a:pt x="291" y="2"/>
                  </a:lnTo>
                  <a:lnTo>
                    <a:pt x="291" y="2"/>
                  </a:lnTo>
                  <a:lnTo>
                    <a:pt x="292" y="2"/>
                  </a:lnTo>
                  <a:lnTo>
                    <a:pt x="292" y="3"/>
                  </a:lnTo>
                  <a:lnTo>
                    <a:pt x="292" y="2"/>
                  </a:lnTo>
                  <a:lnTo>
                    <a:pt x="292" y="3"/>
                  </a:lnTo>
                  <a:lnTo>
                    <a:pt x="292" y="2"/>
                  </a:lnTo>
                  <a:lnTo>
                    <a:pt x="292" y="2"/>
                  </a:lnTo>
                  <a:lnTo>
                    <a:pt x="292" y="2"/>
                  </a:lnTo>
                  <a:lnTo>
                    <a:pt x="292" y="4"/>
                  </a:lnTo>
                  <a:lnTo>
                    <a:pt x="292" y="2"/>
                  </a:lnTo>
                  <a:lnTo>
                    <a:pt x="292" y="2"/>
                  </a:lnTo>
                  <a:lnTo>
                    <a:pt x="292" y="2"/>
                  </a:lnTo>
                  <a:lnTo>
                    <a:pt x="293" y="4"/>
                  </a:lnTo>
                  <a:lnTo>
                    <a:pt x="293" y="2"/>
                  </a:lnTo>
                  <a:lnTo>
                    <a:pt x="293" y="2"/>
                  </a:lnTo>
                  <a:lnTo>
                    <a:pt x="293" y="2"/>
                  </a:lnTo>
                  <a:lnTo>
                    <a:pt x="293" y="2"/>
                  </a:lnTo>
                  <a:lnTo>
                    <a:pt x="293" y="2"/>
                  </a:lnTo>
                  <a:lnTo>
                    <a:pt x="293" y="2"/>
                  </a:lnTo>
                  <a:lnTo>
                    <a:pt x="293" y="3"/>
                  </a:lnTo>
                  <a:lnTo>
                    <a:pt x="293" y="2"/>
                  </a:lnTo>
                  <a:lnTo>
                    <a:pt x="293" y="1"/>
                  </a:lnTo>
                  <a:lnTo>
                    <a:pt x="294" y="2"/>
                  </a:lnTo>
                  <a:lnTo>
                    <a:pt x="294" y="1"/>
                  </a:lnTo>
                  <a:lnTo>
                    <a:pt x="294" y="0"/>
                  </a:lnTo>
                  <a:lnTo>
                    <a:pt x="294" y="1"/>
                  </a:lnTo>
                  <a:lnTo>
                    <a:pt x="294" y="1"/>
                  </a:lnTo>
                  <a:lnTo>
                    <a:pt x="294" y="1"/>
                  </a:lnTo>
                  <a:lnTo>
                    <a:pt x="294" y="1"/>
                  </a:lnTo>
                  <a:lnTo>
                    <a:pt x="294" y="0"/>
                  </a:lnTo>
                  <a:lnTo>
                    <a:pt x="294" y="3"/>
                  </a:lnTo>
                  <a:lnTo>
                    <a:pt x="294" y="0"/>
                  </a:lnTo>
                  <a:lnTo>
                    <a:pt x="294" y="3"/>
                  </a:lnTo>
                  <a:lnTo>
                    <a:pt x="295" y="1"/>
                  </a:lnTo>
                  <a:lnTo>
                    <a:pt x="295" y="3"/>
                  </a:lnTo>
                  <a:lnTo>
                    <a:pt x="295" y="3"/>
                  </a:lnTo>
                  <a:lnTo>
                    <a:pt x="295" y="1"/>
                  </a:lnTo>
                  <a:lnTo>
                    <a:pt x="295" y="1"/>
                  </a:lnTo>
                  <a:lnTo>
                    <a:pt x="295" y="0"/>
                  </a:lnTo>
                  <a:lnTo>
                    <a:pt x="295" y="1"/>
                  </a:lnTo>
                  <a:lnTo>
                    <a:pt x="295" y="1"/>
                  </a:lnTo>
                  <a:lnTo>
                    <a:pt x="295" y="3"/>
                  </a:lnTo>
                  <a:lnTo>
                    <a:pt x="295" y="0"/>
                  </a:lnTo>
                  <a:lnTo>
                    <a:pt x="295" y="1"/>
                  </a:lnTo>
                  <a:lnTo>
                    <a:pt x="296" y="1"/>
                  </a:lnTo>
                  <a:lnTo>
                    <a:pt x="296" y="1"/>
                  </a:lnTo>
                  <a:lnTo>
                    <a:pt x="296" y="1"/>
                  </a:lnTo>
                  <a:lnTo>
                    <a:pt x="296" y="1"/>
                  </a:lnTo>
                  <a:lnTo>
                    <a:pt x="296" y="1"/>
                  </a:lnTo>
                  <a:lnTo>
                    <a:pt x="296" y="2"/>
                  </a:lnTo>
                  <a:lnTo>
                    <a:pt x="296" y="2"/>
                  </a:lnTo>
                  <a:lnTo>
                    <a:pt x="296" y="2"/>
                  </a:lnTo>
                  <a:lnTo>
                    <a:pt x="296" y="2"/>
                  </a:lnTo>
                  <a:lnTo>
                    <a:pt x="296" y="3"/>
                  </a:lnTo>
                  <a:lnTo>
                    <a:pt x="296" y="2"/>
                  </a:lnTo>
                  <a:lnTo>
                    <a:pt x="297" y="2"/>
                  </a:lnTo>
                  <a:lnTo>
                    <a:pt x="297" y="2"/>
                  </a:lnTo>
                  <a:lnTo>
                    <a:pt x="297" y="3"/>
                  </a:lnTo>
                  <a:lnTo>
                    <a:pt x="297" y="4"/>
                  </a:lnTo>
                  <a:lnTo>
                    <a:pt x="297" y="2"/>
                  </a:lnTo>
                  <a:lnTo>
                    <a:pt x="297" y="2"/>
                  </a:lnTo>
                  <a:lnTo>
                    <a:pt x="297" y="2"/>
                  </a:lnTo>
                  <a:lnTo>
                    <a:pt x="297" y="2"/>
                  </a:lnTo>
                  <a:lnTo>
                    <a:pt x="297" y="2"/>
                  </a:lnTo>
                  <a:lnTo>
                    <a:pt x="297" y="2"/>
                  </a:lnTo>
                  <a:lnTo>
                    <a:pt x="298" y="2"/>
                  </a:lnTo>
                  <a:lnTo>
                    <a:pt x="298" y="2"/>
                  </a:lnTo>
                  <a:lnTo>
                    <a:pt x="298" y="2"/>
                  </a:lnTo>
                  <a:lnTo>
                    <a:pt x="298" y="2"/>
                  </a:lnTo>
                  <a:lnTo>
                    <a:pt x="298" y="2"/>
                  </a:lnTo>
                  <a:lnTo>
                    <a:pt x="298" y="2"/>
                  </a:lnTo>
                  <a:lnTo>
                    <a:pt x="298" y="4"/>
                  </a:lnTo>
                  <a:lnTo>
                    <a:pt x="298" y="2"/>
                  </a:lnTo>
                  <a:lnTo>
                    <a:pt x="298" y="2"/>
                  </a:lnTo>
                  <a:lnTo>
                    <a:pt x="298" y="2"/>
                  </a:lnTo>
                  <a:lnTo>
                    <a:pt x="298" y="2"/>
                  </a:lnTo>
                  <a:lnTo>
                    <a:pt x="299" y="2"/>
                  </a:lnTo>
                  <a:lnTo>
                    <a:pt x="299" y="2"/>
                  </a:lnTo>
                  <a:lnTo>
                    <a:pt x="299" y="2"/>
                  </a:lnTo>
                  <a:lnTo>
                    <a:pt x="299" y="3"/>
                  </a:lnTo>
                  <a:lnTo>
                    <a:pt x="299" y="5"/>
                  </a:lnTo>
                  <a:lnTo>
                    <a:pt x="299" y="5"/>
                  </a:lnTo>
                  <a:lnTo>
                    <a:pt x="299" y="3"/>
                  </a:lnTo>
                  <a:lnTo>
                    <a:pt x="299" y="2"/>
                  </a:lnTo>
                  <a:lnTo>
                    <a:pt x="299" y="5"/>
                  </a:lnTo>
                  <a:lnTo>
                    <a:pt x="299" y="5"/>
                  </a:lnTo>
                  <a:lnTo>
                    <a:pt x="299" y="3"/>
                  </a:lnTo>
                  <a:lnTo>
                    <a:pt x="300" y="2"/>
                  </a:lnTo>
                  <a:lnTo>
                    <a:pt x="300" y="2"/>
                  </a:lnTo>
                  <a:lnTo>
                    <a:pt x="300" y="2"/>
                  </a:lnTo>
                  <a:lnTo>
                    <a:pt x="300" y="3"/>
                  </a:lnTo>
                  <a:lnTo>
                    <a:pt x="300" y="5"/>
                  </a:lnTo>
                  <a:lnTo>
                    <a:pt x="300" y="3"/>
                  </a:lnTo>
                  <a:lnTo>
                    <a:pt x="300" y="5"/>
                  </a:lnTo>
                  <a:lnTo>
                    <a:pt x="300" y="3"/>
                  </a:lnTo>
                  <a:lnTo>
                    <a:pt x="300" y="2"/>
                  </a:lnTo>
                  <a:lnTo>
                    <a:pt x="300" y="1"/>
                  </a:lnTo>
                  <a:lnTo>
                    <a:pt x="300" y="2"/>
                  </a:lnTo>
                  <a:lnTo>
                    <a:pt x="301" y="2"/>
                  </a:lnTo>
                  <a:lnTo>
                    <a:pt x="301" y="2"/>
                  </a:lnTo>
                  <a:lnTo>
                    <a:pt x="301" y="2"/>
                  </a:lnTo>
                  <a:lnTo>
                    <a:pt x="301" y="2"/>
                  </a:lnTo>
                  <a:lnTo>
                    <a:pt x="301" y="2"/>
                  </a:lnTo>
                  <a:lnTo>
                    <a:pt x="301" y="2"/>
                  </a:lnTo>
                  <a:lnTo>
                    <a:pt x="301" y="2"/>
                  </a:lnTo>
                  <a:lnTo>
                    <a:pt x="301" y="2"/>
                  </a:lnTo>
                  <a:lnTo>
                    <a:pt x="301" y="3"/>
                  </a:lnTo>
                  <a:lnTo>
                    <a:pt x="301" y="3"/>
                  </a:lnTo>
                  <a:lnTo>
                    <a:pt x="302" y="2"/>
                  </a:lnTo>
                  <a:lnTo>
                    <a:pt x="302" y="2"/>
                  </a:lnTo>
                  <a:lnTo>
                    <a:pt x="302" y="1"/>
                  </a:lnTo>
                  <a:lnTo>
                    <a:pt x="302" y="4"/>
                  </a:lnTo>
                  <a:lnTo>
                    <a:pt x="302" y="2"/>
                  </a:lnTo>
                  <a:lnTo>
                    <a:pt x="302" y="2"/>
                  </a:lnTo>
                  <a:lnTo>
                    <a:pt x="302" y="4"/>
                  </a:lnTo>
                  <a:lnTo>
                    <a:pt x="302" y="1"/>
                  </a:lnTo>
                  <a:lnTo>
                    <a:pt x="302" y="2"/>
                  </a:lnTo>
                  <a:lnTo>
                    <a:pt x="302" y="2"/>
                  </a:lnTo>
                  <a:lnTo>
                    <a:pt x="302" y="2"/>
                  </a:lnTo>
                  <a:lnTo>
                    <a:pt x="303" y="2"/>
                  </a:lnTo>
                  <a:lnTo>
                    <a:pt x="303" y="2"/>
                  </a:lnTo>
                  <a:lnTo>
                    <a:pt x="303" y="2"/>
                  </a:lnTo>
                  <a:lnTo>
                    <a:pt x="303" y="2"/>
                  </a:lnTo>
                  <a:lnTo>
                    <a:pt x="303" y="4"/>
                  </a:lnTo>
                  <a:lnTo>
                    <a:pt x="303" y="1"/>
                  </a:lnTo>
                  <a:lnTo>
                    <a:pt x="303" y="2"/>
                  </a:lnTo>
                  <a:lnTo>
                    <a:pt x="303" y="2"/>
                  </a:lnTo>
                  <a:lnTo>
                    <a:pt x="303" y="2"/>
                  </a:lnTo>
                  <a:lnTo>
                    <a:pt x="303" y="2"/>
                  </a:lnTo>
                  <a:lnTo>
                    <a:pt x="303" y="2"/>
                  </a:lnTo>
                  <a:lnTo>
                    <a:pt x="304" y="3"/>
                  </a:lnTo>
                  <a:lnTo>
                    <a:pt x="304" y="2"/>
                  </a:lnTo>
                  <a:lnTo>
                    <a:pt x="304" y="4"/>
                  </a:lnTo>
                  <a:lnTo>
                    <a:pt x="304" y="2"/>
                  </a:lnTo>
                  <a:lnTo>
                    <a:pt x="304" y="1"/>
                  </a:lnTo>
                  <a:lnTo>
                    <a:pt x="304" y="2"/>
                  </a:lnTo>
                  <a:lnTo>
                    <a:pt x="304" y="2"/>
                  </a:lnTo>
                  <a:lnTo>
                    <a:pt x="304" y="2"/>
                  </a:lnTo>
                  <a:lnTo>
                    <a:pt x="304" y="3"/>
                  </a:lnTo>
                  <a:lnTo>
                    <a:pt x="304" y="3"/>
                  </a:lnTo>
                  <a:lnTo>
                    <a:pt x="304" y="5"/>
                  </a:lnTo>
                  <a:lnTo>
                    <a:pt x="305" y="2"/>
                  </a:lnTo>
                  <a:lnTo>
                    <a:pt x="305" y="3"/>
                  </a:lnTo>
                  <a:lnTo>
                    <a:pt x="305" y="3"/>
                  </a:lnTo>
                  <a:lnTo>
                    <a:pt x="305" y="2"/>
                  </a:lnTo>
                  <a:lnTo>
                    <a:pt x="305" y="3"/>
                  </a:lnTo>
                  <a:lnTo>
                    <a:pt x="305" y="3"/>
                  </a:lnTo>
                  <a:lnTo>
                    <a:pt x="305" y="3"/>
                  </a:lnTo>
                  <a:lnTo>
                    <a:pt x="305" y="3"/>
                  </a:lnTo>
                  <a:lnTo>
                    <a:pt x="305" y="2"/>
                  </a:lnTo>
                  <a:lnTo>
                    <a:pt x="305" y="3"/>
                  </a:lnTo>
                  <a:lnTo>
                    <a:pt x="306" y="3"/>
                  </a:lnTo>
                  <a:lnTo>
                    <a:pt x="306" y="3"/>
                  </a:lnTo>
                  <a:lnTo>
                    <a:pt x="306" y="2"/>
                  </a:lnTo>
                  <a:lnTo>
                    <a:pt x="306" y="2"/>
                  </a:lnTo>
                  <a:lnTo>
                    <a:pt x="306" y="5"/>
                  </a:lnTo>
                  <a:lnTo>
                    <a:pt x="306" y="3"/>
                  </a:lnTo>
                  <a:lnTo>
                    <a:pt x="306" y="2"/>
                  </a:lnTo>
                  <a:lnTo>
                    <a:pt x="306" y="2"/>
                  </a:lnTo>
                  <a:lnTo>
                    <a:pt x="306" y="2"/>
                  </a:lnTo>
                  <a:lnTo>
                    <a:pt x="306" y="3"/>
                  </a:lnTo>
                  <a:lnTo>
                    <a:pt x="306" y="2"/>
                  </a:lnTo>
                  <a:lnTo>
                    <a:pt x="307" y="3"/>
                  </a:lnTo>
                  <a:lnTo>
                    <a:pt x="307" y="2"/>
                  </a:lnTo>
                  <a:lnTo>
                    <a:pt x="307" y="2"/>
                  </a:lnTo>
                  <a:lnTo>
                    <a:pt x="307" y="2"/>
                  </a:lnTo>
                  <a:lnTo>
                    <a:pt x="307" y="2"/>
                  </a:lnTo>
                  <a:lnTo>
                    <a:pt x="307" y="2"/>
                  </a:lnTo>
                  <a:lnTo>
                    <a:pt x="307" y="4"/>
                  </a:lnTo>
                  <a:lnTo>
                    <a:pt x="307" y="2"/>
                  </a:lnTo>
                  <a:lnTo>
                    <a:pt x="307" y="4"/>
                  </a:lnTo>
                  <a:lnTo>
                    <a:pt x="307" y="2"/>
                  </a:lnTo>
                  <a:lnTo>
                    <a:pt x="307" y="4"/>
                  </a:lnTo>
                  <a:lnTo>
                    <a:pt x="308" y="2"/>
                  </a:lnTo>
                  <a:lnTo>
                    <a:pt x="308" y="2"/>
                  </a:lnTo>
                  <a:lnTo>
                    <a:pt x="308" y="2"/>
                  </a:lnTo>
                  <a:lnTo>
                    <a:pt x="308" y="2"/>
                  </a:lnTo>
                  <a:lnTo>
                    <a:pt x="308" y="2"/>
                  </a:lnTo>
                  <a:lnTo>
                    <a:pt x="308" y="2"/>
                  </a:lnTo>
                  <a:lnTo>
                    <a:pt x="308" y="2"/>
                  </a:lnTo>
                  <a:lnTo>
                    <a:pt x="308" y="2"/>
                  </a:lnTo>
                  <a:lnTo>
                    <a:pt x="308" y="2"/>
                  </a:lnTo>
                  <a:lnTo>
                    <a:pt x="308" y="2"/>
                  </a:lnTo>
                  <a:lnTo>
                    <a:pt x="308" y="1"/>
                  </a:lnTo>
                  <a:lnTo>
                    <a:pt x="309" y="2"/>
                  </a:lnTo>
                  <a:lnTo>
                    <a:pt x="309" y="0"/>
                  </a:lnTo>
                  <a:lnTo>
                    <a:pt x="309" y="1"/>
                  </a:lnTo>
                  <a:lnTo>
                    <a:pt x="309" y="0"/>
                  </a:lnTo>
                  <a:lnTo>
                    <a:pt x="309" y="1"/>
                  </a:lnTo>
                  <a:lnTo>
                    <a:pt x="309" y="2"/>
                  </a:lnTo>
                  <a:lnTo>
                    <a:pt x="309" y="3"/>
                  </a:lnTo>
                  <a:lnTo>
                    <a:pt x="309" y="3"/>
                  </a:lnTo>
                  <a:lnTo>
                    <a:pt x="309" y="1"/>
                  </a:lnTo>
                  <a:lnTo>
                    <a:pt x="309" y="2"/>
                  </a:lnTo>
                  <a:lnTo>
                    <a:pt x="310" y="4"/>
                  </a:lnTo>
                  <a:lnTo>
                    <a:pt x="310" y="3"/>
                  </a:lnTo>
                  <a:lnTo>
                    <a:pt x="310" y="2"/>
                  </a:lnTo>
                  <a:lnTo>
                    <a:pt x="310" y="1"/>
                  </a:lnTo>
                  <a:lnTo>
                    <a:pt x="310" y="2"/>
                  </a:lnTo>
                  <a:lnTo>
                    <a:pt x="310" y="1"/>
                  </a:lnTo>
                  <a:lnTo>
                    <a:pt x="310" y="2"/>
                  </a:lnTo>
                  <a:lnTo>
                    <a:pt x="310" y="0"/>
                  </a:lnTo>
                  <a:lnTo>
                    <a:pt x="310" y="1"/>
                  </a:lnTo>
                  <a:lnTo>
                    <a:pt x="310" y="3"/>
                  </a:lnTo>
                  <a:lnTo>
                    <a:pt x="310" y="0"/>
                  </a:lnTo>
                  <a:lnTo>
                    <a:pt x="311" y="1"/>
                  </a:lnTo>
                  <a:lnTo>
                    <a:pt x="311" y="0"/>
                  </a:lnTo>
                  <a:lnTo>
                    <a:pt x="311" y="1"/>
                  </a:lnTo>
                  <a:lnTo>
                    <a:pt x="311" y="0"/>
                  </a:lnTo>
                  <a:lnTo>
                    <a:pt x="311" y="1"/>
                  </a:lnTo>
                  <a:lnTo>
                    <a:pt x="311" y="1"/>
                  </a:lnTo>
                  <a:lnTo>
                    <a:pt x="311" y="3"/>
                  </a:lnTo>
                  <a:lnTo>
                    <a:pt x="311" y="0"/>
                  </a:lnTo>
                  <a:lnTo>
                    <a:pt x="311" y="1"/>
                  </a:lnTo>
                  <a:lnTo>
                    <a:pt x="311" y="1"/>
                  </a:lnTo>
                  <a:lnTo>
                    <a:pt x="311" y="1"/>
                  </a:lnTo>
                  <a:lnTo>
                    <a:pt x="312" y="3"/>
                  </a:lnTo>
                  <a:lnTo>
                    <a:pt x="312" y="3"/>
                  </a:lnTo>
                  <a:lnTo>
                    <a:pt x="312" y="3"/>
                  </a:lnTo>
                  <a:lnTo>
                    <a:pt x="312" y="1"/>
                  </a:lnTo>
                  <a:lnTo>
                    <a:pt x="312" y="1"/>
                  </a:lnTo>
                  <a:lnTo>
                    <a:pt x="312" y="3"/>
                  </a:lnTo>
                  <a:lnTo>
                    <a:pt x="312" y="1"/>
                  </a:lnTo>
                  <a:lnTo>
                    <a:pt x="312" y="3"/>
                  </a:lnTo>
                  <a:lnTo>
                    <a:pt x="312" y="0"/>
                  </a:lnTo>
                  <a:lnTo>
                    <a:pt x="312" y="0"/>
                  </a:lnTo>
                  <a:lnTo>
                    <a:pt x="312" y="1"/>
                  </a:lnTo>
                  <a:lnTo>
                    <a:pt x="313" y="1"/>
                  </a:lnTo>
                  <a:lnTo>
                    <a:pt x="313" y="1"/>
                  </a:lnTo>
                  <a:lnTo>
                    <a:pt x="313" y="0"/>
                  </a:lnTo>
                  <a:lnTo>
                    <a:pt x="313" y="1"/>
                  </a:lnTo>
                  <a:lnTo>
                    <a:pt x="313" y="0"/>
                  </a:lnTo>
                  <a:lnTo>
                    <a:pt x="313" y="1"/>
                  </a:lnTo>
                  <a:lnTo>
                    <a:pt x="313" y="3"/>
                  </a:lnTo>
                  <a:lnTo>
                    <a:pt x="313" y="0"/>
                  </a:lnTo>
                  <a:lnTo>
                    <a:pt x="313" y="0"/>
                  </a:lnTo>
                  <a:lnTo>
                    <a:pt x="313" y="1"/>
                  </a:lnTo>
                  <a:lnTo>
                    <a:pt x="314" y="1"/>
                  </a:lnTo>
                  <a:lnTo>
                    <a:pt x="314" y="1"/>
                  </a:lnTo>
                  <a:lnTo>
                    <a:pt x="314" y="1"/>
                  </a:lnTo>
                  <a:lnTo>
                    <a:pt x="314" y="2"/>
                  </a:lnTo>
                  <a:lnTo>
                    <a:pt x="314" y="1"/>
                  </a:lnTo>
                  <a:lnTo>
                    <a:pt x="314" y="1"/>
                  </a:lnTo>
                  <a:lnTo>
                    <a:pt x="314" y="1"/>
                  </a:lnTo>
                  <a:lnTo>
                    <a:pt x="314" y="1"/>
                  </a:lnTo>
                  <a:lnTo>
                    <a:pt x="314" y="2"/>
                  </a:lnTo>
                  <a:lnTo>
                    <a:pt x="314" y="1"/>
                  </a:lnTo>
                  <a:lnTo>
                    <a:pt x="314" y="0"/>
                  </a:lnTo>
                  <a:lnTo>
                    <a:pt x="315" y="2"/>
                  </a:lnTo>
                  <a:lnTo>
                    <a:pt x="315" y="3"/>
                  </a:lnTo>
                  <a:lnTo>
                    <a:pt x="315" y="2"/>
                  </a:lnTo>
                  <a:lnTo>
                    <a:pt x="315" y="0"/>
                  </a:lnTo>
                  <a:lnTo>
                    <a:pt x="315" y="1"/>
                  </a:lnTo>
                  <a:lnTo>
                    <a:pt x="315" y="2"/>
                  </a:lnTo>
                  <a:lnTo>
                    <a:pt x="315" y="2"/>
                  </a:lnTo>
                  <a:lnTo>
                    <a:pt x="315" y="1"/>
                  </a:lnTo>
                  <a:lnTo>
                    <a:pt x="315" y="2"/>
                  </a:lnTo>
                  <a:lnTo>
                    <a:pt x="315" y="1"/>
                  </a:lnTo>
                  <a:lnTo>
                    <a:pt x="315" y="3"/>
                  </a:lnTo>
                  <a:lnTo>
                    <a:pt x="316" y="2"/>
                  </a:lnTo>
                  <a:lnTo>
                    <a:pt x="316" y="3"/>
                  </a:lnTo>
                  <a:lnTo>
                    <a:pt x="316" y="4"/>
                  </a:lnTo>
                  <a:lnTo>
                    <a:pt x="316" y="0"/>
                  </a:lnTo>
                  <a:lnTo>
                    <a:pt x="316" y="2"/>
                  </a:lnTo>
                  <a:lnTo>
                    <a:pt x="316" y="1"/>
                  </a:lnTo>
                  <a:lnTo>
                    <a:pt x="316" y="3"/>
                  </a:lnTo>
                  <a:lnTo>
                    <a:pt x="316" y="3"/>
                  </a:lnTo>
                  <a:lnTo>
                    <a:pt x="316" y="2"/>
                  </a:lnTo>
                  <a:lnTo>
                    <a:pt x="316" y="2"/>
                  </a:lnTo>
                  <a:lnTo>
                    <a:pt x="317" y="3"/>
                  </a:lnTo>
                  <a:lnTo>
                    <a:pt x="317" y="3"/>
                  </a:lnTo>
                  <a:lnTo>
                    <a:pt x="317" y="1"/>
                  </a:lnTo>
                  <a:lnTo>
                    <a:pt x="317" y="2"/>
                  </a:lnTo>
                  <a:lnTo>
                    <a:pt x="317" y="1"/>
                  </a:lnTo>
                  <a:lnTo>
                    <a:pt x="317" y="1"/>
                  </a:lnTo>
                  <a:lnTo>
                    <a:pt x="317" y="1"/>
                  </a:lnTo>
                  <a:lnTo>
                    <a:pt x="317" y="1"/>
                  </a:lnTo>
                  <a:lnTo>
                    <a:pt x="317" y="2"/>
                  </a:lnTo>
                  <a:lnTo>
                    <a:pt x="317" y="3"/>
                  </a:lnTo>
                  <a:lnTo>
                    <a:pt x="317" y="3"/>
                  </a:lnTo>
                  <a:lnTo>
                    <a:pt x="318" y="0"/>
                  </a:lnTo>
                  <a:lnTo>
                    <a:pt x="318" y="2"/>
                  </a:lnTo>
                  <a:lnTo>
                    <a:pt x="318" y="0"/>
                  </a:lnTo>
                  <a:lnTo>
                    <a:pt x="318" y="1"/>
                  </a:lnTo>
                  <a:lnTo>
                    <a:pt x="318" y="3"/>
                  </a:lnTo>
                  <a:lnTo>
                    <a:pt x="318" y="3"/>
                  </a:lnTo>
                  <a:lnTo>
                    <a:pt x="318" y="0"/>
                  </a:lnTo>
                  <a:lnTo>
                    <a:pt x="318" y="2"/>
                  </a:lnTo>
                  <a:lnTo>
                    <a:pt x="318" y="2"/>
                  </a:lnTo>
                  <a:lnTo>
                    <a:pt x="318" y="2"/>
                  </a:lnTo>
                  <a:lnTo>
                    <a:pt x="318" y="1"/>
                  </a:lnTo>
                  <a:lnTo>
                    <a:pt x="319" y="2"/>
                  </a:lnTo>
                  <a:lnTo>
                    <a:pt x="319" y="1"/>
                  </a:lnTo>
                  <a:lnTo>
                    <a:pt x="319" y="4"/>
                  </a:lnTo>
                  <a:lnTo>
                    <a:pt x="319" y="2"/>
                  </a:lnTo>
                  <a:lnTo>
                    <a:pt x="319" y="3"/>
                  </a:lnTo>
                  <a:lnTo>
                    <a:pt x="319" y="1"/>
                  </a:lnTo>
                  <a:lnTo>
                    <a:pt x="319" y="1"/>
                  </a:lnTo>
                  <a:lnTo>
                    <a:pt x="319" y="1"/>
                  </a:lnTo>
                  <a:lnTo>
                    <a:pt x="319" y="1"/>
                  </a:lnTo>
                  <a:lnTo>
                    <a:pt x="319" y="1"/>
                  </a:lnTo>
                  <a:lnTo>
                    <a:pt x="319" y="1"/>
                  </a:lnTo>
                  <a:lnTo>
                    <a:pt x="320" y="1"/>
                  </a:lnTo>
                  <a:lnTo>
                    <a:pt x="320" y="2"/>
                  </a:lnTo>
                  <a:lnTo>
                    <a:pt x="320" y="3"/>
                  </a:lnTo>
                  <a:lnTo>
                    <a:pt x="320" y="0"/>
                  </a:lnTo>
                  <a:lnTo>
                    <a:pt x="320" y="0"/>
                  </a:lnTo>
                  <a:lnTo>
                    <a:pt x="320" y="0"/>
                  </a:lnTo>
                  <a:lnTo>
                    <a:pt x="320" y="0"/>
                  </a:lnTo>
                  <a:lnTo>
                    <a:pt x="320" y="1"/>
                  </a:lnTo>
                  <a:lnTo>
                    <a:pt x="320" y="0"/>
                  </a:lnTo>
                  <a:lnTo>
                    <a:pt x="320" y="2"/>
                  </a:lnTo>
                  <a:lnTo>
                    <a:pt x="321" y="0"/>
                  </a:lnTo>
                  <a:lnTo>
                    <a:pt x="321" y="1"/>
                  </a:lnTo>
                  <a:lnTo>
                    <a:pt x="321" y="1"/>
                  </a:lnTo>
                  <a:lnTo>
                    <a:pt x="321" y="0"/>
                  </a:lnTo>
                  <a:lnTo>
                    <a:pt x="321" y="0"/>
                  </a:lnTo>
                  <a:lnTo>
                    <a:pt x="321" y="2"/>
                  </a:lnTo>
                  <a:lnTo>
                    <a:pt x="321" y="3"/>
                  </a:lnTo>
                  <a:lnTo>
                    <a:pt x="321" y="1"/>
                  </a:lnTo>
                  <a:lnTo>
                    <a:pt x="321" y="1"/>
                  </a:lnTo>
                  <a:lnTo>
                    <a:pt x="321" y="1"/>
                  </a:lnTo>
                  <a:lnTo>
                    <a:pt x="321" y="2"/>
                  </a:lnTo>
                  <a:lnTo>
                    <a:pt x="322" y="1"/>
                  </a:lnTo>
                  <a:lnTo>
                    <a:pt x="322" y="1"/>
                  </a:lnTo>
                  <a:lnTo>
                    <a:pt x="322" y="2"/>
                  </a:lnTo>
                  <a:lnTo>
                    <a:pt x="322" y="2"/>
                  </a:lnTo>
                  <a:lnTo>
                    <a:pt x="322" y="1"/>
                  </a:lnTo>
                  <a:lnTo>
                    <a:pt x="322" y="2"/>
                  </a:lnTo>
                  <a:lnTo>
                    <a:pt x="322" y="3"/>
                  </a:lnTo>
                  <a:lnTo>
                    <a:pt x="322" y="2"/>
                  </a:lnTo>
                  <a:lnTo>
                    <a:pt x="322" y="2"/>
                  </a:lnTo>
                  <a:lnTo>
                    <a:pt x="322" y="5"/>
                  </a:lnTo>
                  <a:lnTo>
                    <a:pt x="322" y="2"/>
                  </a:lnTo>
                  <a:lnTo>
                    <a:pt x="323" y="2"/>
                  </a:lnTo>
                  <a:lnTo>
                    <a:pt x="323" y="5"/>
                  </a:lnTo>
                  <a:lnTo>
                    <a:pt x="323" y="3"/>
                  </a:lnTo>
                  <a:lnTo>
                    <a:pt x="323" y="5"/>
                  </a:lnTo>
                  <a:lnTo>
                    <a:pt x="323" y="3"/>
                  </a:lnTo>
                  <a:lnTo>
                    <a:pt x="323" y="3"/>
                  </a:lnTo>
                  <a:lnTo>
                    <a:pt x="323" y="5"/>
                  </a:lnTo>
                  <a:lnTo>
                    <a:pt x="323" y="5"/>
                  </a:lnTo>
                  <a:lnTo>
                    <a:pt x="323" y="3"/>
                  </a:lnTo>
                  <a:lnTo>
                    <a:pt x="323" y="3"/>
                  </a:lnTo>
                  <a:lnTo>
                    <a:pt x="324" y="3"/>
                  </a:lnTo>
                  <a:lnTo>
                    <a:pt x="324" y="2"/>
                  </a:lnTo>
                  <a:lnTo>
                    <a:pt x="324" y="2"/>
                  </a:lnTo>
                  <a:lnTo>
                    <a:pt x="324" y="2"/>
                  </a:lnTo>
                  <a:lnTo>
                    <a:pt x="324" y="2"/>
                  </a:lnTo>
                  <a:lnTo>
                    <a:pt x="324" y="2"/>
                  </a:lnTo>
                  <a:lnTo>
                    <a:pt x="324" y="2"/>
                  </a:lnTo>
                  <a:lnTo>
                    <a:pt x="324" y="2"/>
                  </a:lnTo>
                  <a:lnTo>
                    <a:pt x="324" y="2"/>
                  </a:lnTo>
                  <a:lnTo>
                    <a:pt x="325" y="2"/>
                  </a:lnTo>
                  <a:lnTo>
                    <a:pt x="325" y="2"/>
                  </a:lnTo>
                  <a:lnTo>
                    <a:pt x="325" y="3"/>
                  </a:lnTo>
                  <a:lnTo>
                    <a:pt x="325" y="4"/>
                  </a:lnTo>
                  <a:lnTo>
                    <a:pt x="325" y="1"/>
                  </a:lnTo>
                  <a:lnTo>
                    <a:pt x="325" y="1"/>
                  </a:lnTo>
                  <a:lnTo>
                    <a:pt x="325" y="3"/>
                  </a:lnTo>
                  <a:lnTo>
                    <a:pt x="326" y="1"/>
                  </a:lnTo>
                  <a:lnTo>
                    <a:pt x="326" y="2"/>
                  </a:lnTo>
                  <a:lnTo>
                    <a:pt x="326" y="0"/>
                  </a:lnTo>
                  <a:lnTo>
                    <a:pt x="326" y="3"/>
                  </a:lnTo>
                  <a:lnTo>
                    <a:pt x="326" y="0"/>
                  </a:lnTo>
                  <a:lnTo>
                    <a:pt x="326" y="1"/>
                  </a:lnTo>
                  <a:lnTo>
                    <a:pt x="326" y="1"/>
                  </a:lnTo>
                  <a:lnTo>
                    <a:pt x="327" y="1"/>
                  </a:lnTo>
                  <a:lnTo>
                    <a:pt x="327" y="0"/>
                  </a:lnTo>
                  <a:lnTo>
                    <a:pt x="327" y="2"/>
                  </a:lnTo>
                  <a:lnTo>
                    <a:pt x="327" y="1"/>
                  </a:lnTo>
                  <a:lnTo>
                    <a:pt x="327" y="2"/>
                  </a:lnTo>
                  <a:lnTo>
                    <a:pt x="327" y="1"/>
                  </a:lnTo>
                  <a:lnTo>
                    <a:pt x="327" y="2"/>
                  </a:lnTo>
                  <a:lnTo>
                    <a:pt x="327" y="2"/>
                  </a:lnTo>
                  <a:lnTo>
                    <a:pt x="327" y="2"/>
                  </a:lnTo>
                  <a:lnTo>
                    <a:pt x="327" y="2"/>
                  </a:lnTo>
                  <a:lnTo>
                    <a:pt x="327" y="2"/>
                  </a:lnTo>
                  <a:lnTo>
                    <a:pt x="328" y="3"/>
                  </a:lnTo>
                  <a:lnTo>
                    <a:pt x="328" y="2"/>
                  </a:lnTo>
                  <a:lnTo>
                    <a:pt x="328" y="2"/>
                  </a:lnTo>
                  <a:lnTo>
                    <a:pt x="328" y="4"/>
                  </a:lnTo>
                  <a:lnTo>
                    <a:pt x="328" y="2"/>
                  </a:lnTo>
                  <a:lnTo>
                    <a:pt x="328" y="2"/>
                  </a:lnTo>
                  <a:lnTo>
                    <a:pt x="328" y="4"/>
                  </a:lnTo>
                  <a:lnTo>
                    <a:pt x="328" y="4"/>
                  </a:lnTo>
                  <a:lnTo>
                    <a:pt x="328" y="4"/>
                  </a:lnTo>
                  <a:lnTo>
                    <a:pt x="329" y="2"/>
                  </a:lnTo>
                  <a:lnTo>
                    <a:pt x="329" y="2"/>
                  </a:lnTo>
                  <a:lnTo>
                    <a:pt x="329" y="3"/>
                  </a:lnTo>
                  <a:lnTo>
                    <a:pt x="329" y="2"/>
                  </a:lnTo>
                  <a:lnTo>
                    <a:pt x="329" y="5"/>
                  </a:lnTo>
                  <a:lnTo>
                    <a:pt x="329" y="5"/>
                  </a:lnTo>
                  <a:lnTo>
                    <a:pt x="329" y="2"/>
                  </a:lnTo>
                  <a:lnTo>
                    <a:pt x="329" y="3"/>
                  </a:lnTo>
                  <a:lnTo>
                    <a:pt x="330" y="3"/>
                  </a:lnTo>
                  <a:lnTo>
                    <a:pt x="330" y="5"/>
                  </a:lnTo>
                  <a:lnTo>
                    <a:pt x="330" y="3"/>
                  </a:lnTo>
                  <a:lnTo>
                    <a:pt x="330" y="3"/>
                  </a:lnTo>
                  <a:lnTo>
                    <a:pt x="330" y="3"/>
                  </a:lnTo>
                  <a:lnTo>
                    <a:pt x="330" y="4"/>
                  </a:lnTo>
                  <a:lnTo>
                    <a:pt x="330" y="6"/>
                  </a:lnTo>
                  <a:lnTo>
                    <a:pt x="330" y="5"/>
                  </a:lnTo>
                  <a:lnTo>
                    <a:pt x="330" y="7"/>
                  </a:lnTo>
                  <a:lnTo>
                    <a:pt x="330" y="5"/>
                  </a:lnTo>
                  <a:lnTo>
                    <a:pt x="330" y="5"/>
                  </a:lnTo>
                  <a:lnTo>
                    <a:pt x="331" y="5"/>
                  </a:lnTo>
                  <a:lnTo>
                    <a:pt x="331" y="7"/>
                  </a:lnTo>
                  <a:lnTo>
                    <a:pt x="331" y="4"/>
                  </a:lnTo>
                  <a:lnTo>
                    <a:pt x="331" y="4"/>
                  </a:lnTo>
                  <a:lnTo>
                    <a:pt x="331" y="3"/>
                  </a:lnTo>
                  <a:lnTo>
                    <a:pt x="331" y="3"/>
                  </a:lnTo>
                  <a:lnTo>
                    <a:pt x="331" y="3"/>
                  </a:lnTo>
                  <a:lnTo>
                    <a:pt x="331" y="6"/>
                  </a:lnTo>
                  <a:lnTo>
                    <a:pt x="331" y="5"/>
                  </a:lnTo>
                  <a:lnTo>
                    <a:pt x="331" y="3"/>
                  </a:lnTo>
                  <a:lnTo>
                    <a:pt x="332" y="3"/>
                  </a:lnTo>
                  <a:lnTo>
                    <a:pt x="332" y="3"/>
                  </a:lnTo>
                  <a:lnTo>
                    <a:pt x="332" y="3"/>
                  </a:lnTo>
                  <a:lnTo>
                    <a:pt x="332" y="3"/>
                  </a:lnTo>
                  <a:lnTo>
                    <a:pt x="332" y="3"/>
                  </a:lnTo>
                  <a:lnTo>
                    <a:pt x="332" y="3"/>
                  </a:lnTo>
                  <a:lnTo>
                    <a:pt x="332" y="5"/>
                  </a:lnTo>
                  <a:lnTo>
                    <a:pt x="332" y="3"/>
                  </a:lnTo>
                  <a:lnTo>
                    <a:pt x="332" y="3"/>
                  </a:lnTo>
                  <a:lnTo>
                    <a:pt x="332" y="2"/>
                  </a:lnTo>
                  <a:lnTo>
                    <a:pt x="332" y="3"/>
                  </a:lnTo>
                  <a:lnTo>
                    <a:pt x="333" y="3"/>
                  </a:lnTo>
                  <a:lnTo>
                    <a:pt x="333" y="3"/>
                  </a:lnTo>
                  <a:lnTo>
                    <a:pt x="333" y="3"/>
                  </a:lnTo>
                  <a:lnTo>
                    <a:pt x="333" y="3"/>
                  </a:lnTo>
                  <a:lnTo>
                    <a:pt x="333" y="3"/>
                  </a:lnTo>
                  <a:lnTo>
                    <a:pt x="333" y="2"/>
                  </a:lnTo>
                  <a:lnTo>
                    <a:pt x="333" y="2"/>
                  </a:lnTo>
                  <a:lnTo>
                    <a:pt x="333" y="3"/>
                  </a:lnTo>
                  <a:lnTo>
                    <a:pt x="333" y="3"/>
                  </a:lnTo>
                  <a:lnTo>
                    <a:pt x="333" y="3"/>
                  </a:lnTo>
                  <a:lnTo>
                    <a:pt x="333" y="5"/>
                  </a:lnTo>
                  <a:lnTo>
                    <a:pt x="334" y="5"/>
                  </a:lnTo>
                  <a:lnTo>
                    <a:pt x="334" y="2"/>
                  </a:lnTo>
                  <a:lnTo>
                    <a:pt x="334" y="3"/>
                  </a:lnTo>
                  <a:lnTo>
                    <a:pt x="334" y="3"/>
                  </a:lnTo>
                  <a:lnTo>
                    <a:pt x="334" y="2"/>
                  </a:lnTo>
                  <a:lnTo>
                    <a:pt x="334" y="5"/>
                  </a:lnTo>
                  <a:lnTo>
                    <a:pt x="334" y="5"/>
                  </a:lnTo>
                  <a:lnTo>
                    <a:pt x="334" y="3"/>
                  </a:lnTo>
                  <a:lnTo>
                    <a:pt x="334" y="3"/>
                  </a:lnTo>
                  <a:lnTo>
                    <a:pt x="334" y="3"/>
                  </a:lnTo>
                  <a:lnTo>
                    <a:pt x="335" y="5"/>
                  </a:lnTo>
                  <a:lnTo>
                    <a:pt x="335" y="3"/>
                  </a:lnTo>
                  <a:lnTo>
                    <a:pt x="335" y="5"/>
                  </a:lnTo>
                  <a:lnTo>
                    <a:pt x="335" y="2"/>
                  </a:lnTo>
                  <a:lnTo>
                    <a:pt x="335" y="2"/>
                  </a:lnTo>
                  <a:lnTo>
                    <a:pt x="335" y="2"/>
                  </a:lnTo>
                  <a:lnTo>
                    <a:pt x="335" y="5"/>
                  </a:lnTo>
                  <a:lnTo>
                    <a:pt x="335" y="2"/>
                  </a:lnTo>
                  <a:lnTo>
                    <a:pt x="335" y="4"/>
                  </a:lnTo>
                  <a:lnTo>
                    <a:pt x="335" y="2"/>
                  </a:lnTo>
                  <a:lnTo>
                    <a:pt x="335" y="2"/>
                  </a:lnTo>
                  <a:lnTo>
                    <a:pt x="336" y="2"/>
                  </a:lnTo>
                  <a:lnTo>
                    <a:pt x="336" y="2"/>
                  </a:lnTo>
                  <a:lnTo>
                    <a:pt x="336" y="2"/>
                  </a:lnTo>
                  <a:lnTo>
                    <a:pt x="336" y="2"/>
                  </a:lnTo>
                  <a:lnTo>
                    <a:pt x="336" y="3"/>
                  </a:lnTo>
                  <a:lnTo>
                    <a:pt x="336" y="1"/>
                  </a:lnTo>
                  <a:lnTo>
                    <a:pt x="336" y="0"/>
                  </a:lnTo>
                  <a:lnTo>
                    <a:pt x="336" y="1"/>
                  </a:lnTo>
                  <a:lnTo>
                    <a:pt x="336" y="3"/>
                  </a:lnTo>
                  <a:lnTo>
                    <a:pt x="336" y="0"/>
                  </a:lnTo>
                  <a:lnTo>
                    <a:pt x="336" y="0"/>
                  </a:lnTo>
                  <a:lnTo>
                    <a:pt x="337" y="0"/>
                  </a:lnTo>
                  <a:lnTo>
                    <a:pt x="337" y="0"/>
                  </a:lnTo>
                  <a:lnTo>
                    <a:pt x="337" y="2"/>
                  </a:lnTo>
                  <a:lnTo>
                    <a:pt x="337" y="0"/>
                  </a:lnTo>
                  <a:lnTo>
                    <a:pt x="337" y="3"/>
                  </a:lnTo>
                  <a:lnTo>
                    <a:pt x="337" y="0"/>
                  </a:lnTo>
                  <a:lnTo>
                    <a:pt x="337" y="0"/>
                  </a:lnTo>
                  <a:lnTo>
                    <a:pt x="337" y="0"/>
                  </a:lnTo>
                  <a:lnTo>
                    <a:pt x="337" y="2"/>
                  </a:lnTo>
                  <a:lnTo>
                    <a:pt x="337" y="0"/>
                  </a:lnTo>
                  <a:lnTo>
                    <a:pt x="337" y="1"/>
                  </a:lnTo>
                  <a:lnTo>
                    <a:pt x="338" y="0"/>
                  </a:lnTo>
                  <a:lnTo>
                    <a:pt x="338" y="0"/>
                  </a:lnTo>
                  <a:lnTo>
                    <a:pt x="338" y="0"/>
                  </a:lnTo>
                  <a:lnTo>
                    <a:pt x="338" y="0"/>
                  </a:lnTo>
                  <a:lnTo>
                    <a:pt x="338" y="0"/>
                  </a:lnTo>
                  <a:lnTo>
                    <a:pt x="338" y="0"/>
                  </a:lnTo>
                  <a:lnTo>
                    <a:pt x="338" y="0"/>
                  </a:lnTo>
                  <a:lnTo>
                    <a:pt x="338" y="0"/>
                  </a:lnTo>
                  <a:lnTo>
                    <a:pt x="338" y="0"/>
                  </a:lnTo>
                  <a:lnTo>
                    <a:pt x="338" y="0"/>
                  </a:lnTo>
                  <a:lnTo>
                    <a:pt x="339" y="0"/>
                  </a:lnTo>
                  <a:lnTo>
                    <a:pt x="339" y="0"/>
                  </a:lnTo>
                  <a:lnTo>
                    <a:pt x="339" y="0"/>
                  </a:lnTo>
                  <a:lnTo>
                    <a:pt x="339" y="2"/>
                  </a:lnTo>
                  <a:lnTo>
                    <a:pt x="339" y="0"/>
                  </a:lnTo>
                  <a:lnTo>
                    <a:pt x="339" y="0"/>
                  </a:lnTo>
                  <a:lnTo>
                    <a:pt x="339" y="3"/>
                  </a:lnTo>
                  <a:lnTo>
                    <a:pt x="339" y="0"/>
                  </a:lnTo>
                  <a:lnTo>
                    <a:pt x="339" y="2"/>
                  </a:lnTo>
                  <a:lnTo>
                    <a:pt x="340" y="0"/>
                  </a:lnTo>
                  <a:lnTo>
                    <a:pt x="340" y="3"/>
                  </a:lnTo>
                  <a:lnTo>
                    <a:pt x="340" y="0"/>
                  </a:lnTo>
                  <a:lnTo>
                    <a:pt x="340" y="3"/>
                  </a:lnTo>
                  <a:lnTo>
                    <a:pt x="340" y="0"/>
                  </a:lnTo>
                  <a:lnTo>
                    <a:pt x="340" y="1"/>
                  </a:lnTo>
                  <a:lnTo>
                    <a:pt x="340" y="0"/>
                  </a:lnTo>
                  <a:lnTo>
                    <a:pt x="340" y="3"/>
                  </a:lnTo>
                  <a:lnTo>
                    <a:pt x="341" y="1"/>
                  </a:lnTo>
                  <a:lnTo>
                    <a:pt x="341" y="3"/>
                  </a:lnTo>
                  <a:lnTo>
                    <a:pt x="341" y="0"/>
                  </a:lnTo>
                  <a:lnTo>
                    <a:pt x="341" y="3"/>
                  </a:lnTo>
                  <a:lnTo>
                    <a:pt x="341" y="3"/>
                  </a:lnTo>
                  <a:lnTo>
                    <a:pt x="341" y="1"/>
                  </a:lnTo>
                  <a:lnTo>
                    <a:pt x="341" y="1"/>
                  </a:lnTo>
                  <a:lnTo>
                    <a:pt x="341" y="0"/>
                  </a:lnTo>
                  <a:lnTo>
                    <a:pt x="341" y="2"/>
                  </a:lnTo>
                  <a:lnTo>
                    <a:pt x="341" y="0"/>
                  </a:lnTo>
                  <a:lnTo>
                    <a:pt x="341" y="1"/>
                  </a:lnTo>
                  <a:lnTo>
                    <a:pt x="342" y="0"/>
                  </a:lnTo>
                  <a:lnTo>
                    <a:pt x="342" y="0"/>
                  </a:lnTo>
                  <a:lnTo>
                    <a:pt x="342" y="2"/>
                  </a:lnTo>
                  <a:lnTo>
                    <a:pt x="342" y="0"/>
                  </a:lnTo>
                  <a:lnTo>
                    <a:pt x="342" y="1"/>
                  </a:lnTo>
                  <a:lnTo>
                    <a:pt x="342" y="0"/>
                  </a:lnTo>
                  <a:lnTo>
                    <a:pt x="342" y="0"/>
                  </a:lnTo>
                  <a:lnTo>
                    <a:pt x="342" y="0"/>
                  </a:lnTo>
                  <a:lnTo>
                    <a:pt x="342" y="0"/>
                  </a:lnTo>
                  <a:lnTo>
                    <a:pt x="343" y="0"/>
                  </a:lnTo>
                  <a:lnTo>
                    <a:pt x="343" y="0"/>
                  </a:lnTo>
                  <a:lnTo>
                    <a:pt x="343" y="0"/>
                  </a:lnTo>
                  <a:lnTo>
                    <a:pt x="343" y="0"/>
                  </a:lnTo>
                  <a:lnTo>
                    <a:pt x="343" y="0"/>
                  </a:lnTo>
                  <a:lnTo>
                    <a:pt x="343" y="0"/>
                  </a:lnTo>
                  <a:lnTo>
                    <a:pt x="343" y="0"/>
                  </a:lnTo>
                  <a:lnTo>
                    <a:pt x="343" y="0"/>
                  </a:lnTo>
                  <a:lnTo>
                    <a:pt x="343" y="0"/>
                  </a:lnTo>
                  <a:lnTo>
                    <a:pt x="343" y="0"/>
                  </a:lnTo>
                  <a:lnTo>
                    <a:pt x="343" y="1"/>
                  </a:lnTo>
                  <a:lnTo>
                    <a:pt x="344" y="0"/>
                  </a:lnTo>
                  <a:lnTo>
                    <a:pt x="344" y="0"/>
                  </a:lnTo>
                  <a:lnTo>
                    <a:pt x="344" y="0"/>
                  </a:lnTo>
                  <a:lnTo>
                    <a:pt x="344" y="0"/>
                  </a:lnTo>
                  <a:lnTo>
                    <a:pt x="344" y="2"/>
                  </a:lnTo>
                  <a:lnTo>
                    <a:pt x="344" y="0"/>
                  </a:lnTo>
                  <a:lnTo>
                    <a:pt x="344" y="0"/>
                  </a:lnTo>
                  <a:lnTo>
                    <a:pt x="344" y="0"/>
                  </a:lnTo>
                  <a:lnTo>
                    <a:pt x="344" y="0"/>
                  </a:lnTo>
                  <a:lnTo>
                    <a:pt x="345" y="3"/>
                  </a:lnTo>
                  <a:lnTo>
                    <a:pt x="345" y="0"/>
                  </a:lnTo>
                  <a:lnTo>
                    <a:pt x="345" y="0"/>
                  </a:lnTo>
                  <a:lnTo>
                    <a:pt x="345" y="0"/>
                  </a:lnTo>
                  <a:lnTo>
                    <a:pt x="345" y="0"/>
                  </a:lnTo>
                  <a:lnTo>
                    <a:pt x="345" y="3"/>
                  </a:lnTo>
                  <a:lnTo>
                    <a:pt x="346" y="3"/>
                  </a:lnTo>
                  <a:lnTo>
                    <a:pt x="346" y="0"/>
                  </a:lnTo>
                  <a:lnTo>
                    <a:pt x="346" y="0"/>
                  </a:lnTo>
                  <a:lnTo>
                    <a:pt x="346" y="1"/>
                  </a:lnTo>
                  <a:lnTo>
                    <a:pt x="346" y="1"/>
                  </a:lnTo>
                  <a:lnTo>
                    <a:pt x="346" y="2"/>
                  </a:lnTo>
                  <a:lnTo>
                    <a:pt x="347" y="1"/>
                  </a:lnTo>
                  <a:lnTo>
                    <a:pt x="347" y="2"/>
                  </a:lnTo>
                  <a:lnTo>
                    <a:pt x="347" y="3"/>
                  </a:lnTo>
                  <a:lnTo>
                    <a:pt x="347" y="2"/>
                  </a:lnTo>
                  <a:lnTo>
                    <a:pt x="347" y="4"/>
                  </a:lnTo>
                  <a:lnTo>
                    <a:pt x="347" y="2"/>
                  </a:lnTo>
                  <a:lnTo>
                    <a:pt x="347" y="2"/>
                  </a:lnTo>
                  <a:lnTo>
                    <a:pt x="347" y="2"/>
                  </a:lnTo>
                  <a:lnTo>
                    <a:pt x="347" y="2"/>
                  </a:lnTo>
                  <a:lnTo>
                    <a:pt x="348" y="4"/>
                  </a:lnTo>
                  <a:lnTo>
                    <a:pt x="348" y="3"/>
                  </a:lnTo>
                  <a:lnTo>
                    <a:pt x="348" y="2"/>
                  </a:lnTo>
                  <a:lnTo>
                    <a:pt x="348" y="3"/>
                  </a:lnTo>
                  <a:lnTo>
                    <a:pt x="348" y="3"/>
                  </a:lnTo>
                  <a:lnTo>
                    <a:pt x="348" y="2"/>
                  </a:lnTo>
                  <a:lnTo>
                    <a:pt x="348" y="2"/>
                  </a:lnTo>
                  <a:lnTo>
                    <a:pt x="348" y="1"/>
                  </a:lnTo>
                  <a:lnTo>
                    <a:pt x="348" y="2"/>
                  </a:lnTo>
                  <a:lnTo>
                    <a:pt x="348" y="2"/>
                  </a:lnTo>
                  <a:lnTo>
                    <a:pt x="348" y="3"/>
                  </a:lnTo>
                  <a:lnTo>
                    <a:pt x="349" y="2"/>
                  </a:lnTo>
                  <a:lnTo>
                    <a:pt x="349" y="3"/>
                  </a:lnTo>
                  <a:lnTo>
                    <a:pt x="349" y="2"/>
                  </a:lnTo>
                  <a:lnTo>
                    <a:pt x="349" y="3"/>
                  </a:lnTo>
                  <a:lnTo>
                    <a:pt x="349" y="2"/>
                  </a:lnTo>
                  <a:lnTo>
                    <a:pt x="349" y="2"/>
                  </a:lnTo>
                  <a:lnTo>
                    <a:pt x="349" y="3"/>
                  </a:lnTo>
                  <a:lnTo>
                    <a:pt x="349" y="3"/>
                  </a:lnTo>
                  <a:lnTo>
                    <a:pt x="349" y="3"/>
                  </a:lnTo>
                  <a:lnTo>
                    <a:pt x="349" y="5"/>
                  </a:lnTo>
                  <a:lnTo>
                    <a:pt x="349" y="3"/>
                  </a:lnTo>
                  <a:lnTo>
                    <a:pt x="350" y="3"/>
                  </a:lnTo>
                  <a:lnTo>
                    <a:pt x="350" y="5"/>
                  </a:lnTo>
                  <a:lnTo>
                    <a:pt x="350" y="2"/>
                  </a:lnTo>
                  <a:lnTo>
                    <a:pt x="350" y="3"/>
                  </a:lnTo>
                  <a:lnTo>
                    <a:pt x="350" y="2"/>
                  </a:lnTo>
                  <a:lnTo>
                    <a:pt x="350" y="5"/>
                  </a:lnTo>
                  <a:lnTo>
                    <a:pt x="350" y="3"/>
                  </a:lnTo>
                  <a:lnTo>
                    <a:pt x="350" y="2"/>
                  </a:lnTo>
                  <a:lnTo>
                    <a:pt x="350" y="3"/>
                  </a:lnTo>
                  <a:lnTo>
                    <a:pt x="350" y="2"/>
                  </a:lnTo>
                  <a:lnTo>
                    <a:pt x="350" y="3"/>
                  </a:lnTo>
                  <a:lnTo>
                    <a:pt x="351" y="3"/>
                  </a:lnTo>
                  <a:lnTo>
                    <a:pt x="351" y="4"/>
                  </a:lnTo>
                  <a:lnTo>
                    <a:pt x="351" y="2"/>
                  </a:lnTo>
                  <a:lnTo>
                    <a:pt x="351" y="2"/>
                  </a:lnTo>
                  <a:lnTo>
                    <a:pt x="351" y="5"/>
                  </a:lnTo>
                  <a:lnTo>
                    <a:pt x="351" y="3"/>
                  </a:lnTo>
                  <a:lnTo>
                    <a:pt x="351" y="2"/>
                  </a:lnTo>
                  <a:lnTo>
                    <a:pt x="351" y="3"/>
                  </a:lnTo>
                  <a:lnTo>
                    <a:pt x="351" y="5"/>
                  </a:lnTo>
                  <a:lnTo>
                    <a:pt x="351" y="3"/>
                  </a:lnTo>
                  <a:lnTo>
                    <a:pt x="352" y="3"/>
                  </a:lnTo>
                  <a:lnTo>
                    <a:pt x="352" y="3"/>
                  </a:lnTo>
                  <a:lnTo>
                    <a:pt x="352" y="1"/>
                  </a:lnTo>
                  <a:lnTo>
                    <a:pt x="352" y="2"/>
                  </a:lnTo>
                  <a:lnTo>
                    <a:pt x="352" y="2"/>
                  </a:lnTo>
                  <a:lnTo>
                    <a:pt x="352" y="2"/>
                  </a:lnTo>
                  <a:lnTo>
                    <a:pt x="352" y="2"/>
                  </a:lnTo>
                  <a:lnTo>
                    <a:pt x="352" y="2"/>
                  </a:lnTo>
                  <a:lnTo>
                    <a:pt x="352" y="2"/>
                  </a:lnTo>
                  <a:lnTo>
                    <a:pt x="352" y="1"/>
                  </a:lnTo>
                  <a:lnTo>
                    <a:pt x="352" y="2"/>
                  </a:lnTo>
                  <a:lnTo>
                    <a:pt x="353" y="1"/>
                  </a:lnTo>
                  <a:lnTo>
                    <a:pt x="353" y="1"/>
                  </a:lnTo>
                  <a:lnTo>
                    <a:pt x="353" y="1"/>
                  </a:lnTo>
                  <a:lnTo>
                    <a:pt x="353" y="2"/>
                  </a:lnTo>
                </a:path>
              </a:pathLst>
            </a:custGeom>
            <a:noFill/>
            <a:ln w="9525" cmpd="sng">
              <a:solidFill>
                <a:srgbClr val="FF0000"/>
              </a:solidFill>
              <a:prstDash val="solid"/>
              <a:round/>
              <a:headEnd/>
              <a:tailEnd/>
            </a:ln>
          </p:spPr>
          <p:txBody>
            <a:bodyPr/>
            <a:lstStyle/>
            <a:p>
              <a:endParaRPr lang="zh-CN" altLang="en-US"/>
            </a:p>
          </p:txBody>
        </p:sp>
        <p:grpSp>
          <p:nvGrpSpPr>
            <p:cNvPr id="5" name="Group 123"/>
            <p:cNvGrpSpPr>
              <a:grpSpLocks/>
            </p:cNvGrpSpPr>
            <p:nvPr/>
          </p:nvGrpSpPr>
          <p:grpSpPr bwMode="auto">
            <a:xfrm>
              <a:off x="3960117" y="4145806"/>
              <a:ext cx="920750" cy="2054225"/>
              <a:chOff x="2349" y="2212"/>
              <a:chExt cx="580" cy="1294"/>
            </a:xfrm>
          </p:grpSpPr>
          <p:sp>
            <p:nvSpPr>
              <p:cNvPr id="1350780" name="Rectangle 124"/>
              <p:cNvSpPr>
                <a:spLocks noChangeArrowheads="1"/>
              </p:cNvSpPr>
              <p:nvPr/>
            </p:nvSpPr>
            <p:spPr bwMode="auto">
              <a:xfrm>
                <a:off x="2612" y="3352"/>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-120</a:t>
                </a:r>
              </a:p>
            </p:txBody>
          </p:sp>
          <p:sp>
            <p:nvSpPr>
              <p:cNvPr id="1350781" name="Rectangle 125"/>
              <p:cNvSpPr>
                <a:spLocks noChangeArrowheads="1"/>
              </p:cNvSpPr>
              <p:nvPr/>
            </p:nvSpPr>
            <p:spPr bwMode="auto">
              <a:xfrm>
                <a:off x="2612" y="3162"/>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-100</a:t>
                </a:r>
              </a:p>
            </p:txBody>
          </p:sp>
          <p:sp>
            <p:nvSpPr>
              <p:cNvPr id="1350782" name="Rectangle 126"/>
              <p:cNvSpPr>
                <a:spLocks noChangeArrowheads="1"/>
              </p:cNvSpPr>
              <p:nvPr/>
            </p:nvSpPr>
            <p:spPr bwMode="auto">
              <a:xfrm>
                <a:off x="2670" y="297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-80</a:t>
                </a:r>
              </a:p>
            </p:txBody>
          </p:sp>
          <p:sp>
            <p:nvSpPr>
              <p:cNvPr id="1350783" name="Rectangle 127"/>
              <p:cNvSpPr>
                <a:spLocks noChangeArrowheads="1"/>
              </p:cNvSpPr>
              <p:nvPr/>
            </p:nvSpPr>
            <p:spPr bwMode="auto">
              <a:xfrm>
                <a:off x="2670" y="278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-60</a:t>
                </a:r>
              </a:p>
            </p:txBody>
          </p:sp>
          <p:sp>
            <p:nvSpPr>
              <p:cNvPr id="1350784" name="Rectangle 128"/>
              <p:cNvSpPr>
                <a:spLocks noChangeArrowheads="1"/>
              </p:cNvSpPr>
              <p:nvPr/>
            </p:nvSpPr>
            <p:spPr bwMode="auto">
              <a:xfrm>
                <a:off x="2670" y="259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-40</a:t>
                </a:r>
              </a:p>
            </p:txBody>
          </p:sp>
          <p:sp>
            <p:nvSpPr>
              <p:cNvPr id="1350785" name="Rectangle 129"/>
              <p:cNvSpPr>
                <a:spLocks noChangeArrowheads="1"/>
              </p:cNvSpPr>
              <p:nvPr/>
            </p:nvSpPr>
            <p:spPr bwMode="auto">
              <a:xfrm>
                <a:off x="2670" y="2402"/>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-20</a:t>
                </a:r>
              </a:p>
            </p:txBody>
          </p:sp>
          <p:sp>
            <p:nvSpPr>
              <p:cNvPr id="1350786" name="Rectangle 130"/>
              <p:cNvSpPr>
                <a:spLocks noChangeArrowheads="1"/>
              </p:cNvSpPr>
              <p:nvPr/>
            </p:nvSpPr>
            <p:spPr bwMode="auto">
              <a:xfrm>
                <a:off x="2763" y="2212"/>
                <a:ext cx="58"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0</a:t>
                </a:r>
              </a:p>
            </p:txBody>
          </p:sp>
          <p:sp>
            <p:nvSpPr>
              <p:cNvPr id="1350787" name="Rectangle 131"/>
              <p:cNvSpPr>
                <a:spLocks noChangeArrowheads="1"/>
              </p:cNvSpPr>
              <p:nvPr/>
            </p:nvSpPr>
            <p:spPr bwMode="auto">
              <a:xfrm rot="21600000">
                <a:off x="2349" y="2685"/>
                <a:ext cx="262" cy="346"/>
              </a:xfrm>
              <a:prstGeom prst="rect">
                <a:avLst/>
              </a:prstGeom>
              <a:noFill/>
              <a:ln w="9525">
                <a:noFill/>
                <a:miter lim="800000"/>
                <a:headEnd/>
                <a:tailEnd/>
              </a:ln>
            </p:spPr>
            <p:txBody>
              <a:bodyPr wrap="none" lIns="0" tIns="0" rIns="0" bIns="0">
                <a:spAutoFit/>
              </a:bodyPr>
              <a:lstStyle/>
              <a:p>
                <a:pPr eaLnBrk="1" hangingPunct="1"/>
                <a:r>
                  <a:rPr lang="en-US" altLang="zh-CN">
                    <a:solidFill>
                      <a:srgbClr val="FF0000"/>
                    </a:solidFill>
                    <a:latin typeface="Arial Narrow" pitchFamily="34" charset="0"/>
                    <a:ea typeface="宋体" charset="-122"/>
                    <a:cs typeface="Arial" charset="0"/>
                  </a:rPr>
                  <a:t>V</a:t>
                </a:r>
                <a:r>
                  <a:rPr lang="en-US" altLang="zh-CN" baseline="-25000">
                    <a:solidFill>
                      <a:srgbClr val="FF0000"/>
                    </a:solidFill>
                    <a:latin typeface="Arial Narrow" pitchFamily="34" charset="0"/>
                    <a:ea typeface="宋体" charset="-122"/>
                    <a:cs typeface="Arial" charset="0"/>
                  </a:rPr>
                  <a:t>m</a:t>
                </a:r>
              </a:p>
              <a:p>
                <a:pPr eaLnBrk="1" hangingPunct="1"/>
                <a:r>
                  <a:rPr lang="en-US" altLang="zh-CN">
                    <a:solidFill>
                      <a:srgbClr val="FF0000"/>
                    </a:solidFill>
                    <a:latin typeface="Arial Narrow" pitchFamily="34" charset="0"/>
                    <a:ea typeface="宋体" charset="-122"/>
                    <a:cs typeface="Arial" charset="0"/>
                  </a:rPr>
                  <a:t>(mV)</a:t>
                </a:r>
              </a:p>
            </p:txBody>
          </p:sp>
          <p:grpSp>
            <p:nvGrpSpPr>
              <p:cNvPr id="6" name="Group 132"/>
              <p:cNvGrpSpPr>
                <a:grpSpLocks/>
              </p:cNvGrpSpPr>
              <p:nvPr/>
            </p:nvGrpSpPr>
            <p:grpSpPr bwMode="auto">
              <a:xfrm>
                <a:off x="2871" y="2282"/>
                <a:ext cx="58" cy="1151"/>
                <a:chOff x="2407" y="486"/>
                <a:chExt cx="69" cy="1289"/>
              </a:xfrm>
            </p:grpSpPr>
            <p:sp>
              <p:nvSpPr>
                <p:cNvPr id="1350789" name="Line 133"/>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a:p>
              </p:txBody>
            </p:sp>
            <p:sp>
              <p:nvSpPr>
                <p:cNvPr id="1350790" name="Line 134"/>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a:p>
              </p:txBody>
            </p:sp>
            <p:sp>
              <p:nvSpPr>
                <p:cNvPr id="1350791" name="Line 135"/>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a:p>
              </p:txBody>
            </p:sp>
            <p:sp>
              <p:nvSpPr>
                <p:cNvPr id="1350792" name="Line 136"/>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a:p>
              </p:txBody>
            </p:sp>
            <p:sp>
              <p:nvSpPr>
                <p:cNvPr id="1350793" name="Line 137"/>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a:p>
              </p:txBody>
            </p:sp>
            <p:sp>
              <p:nvSpPr>
                <p:cNvPr id="1350794" name="Line 138"/>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a:p>
              </p:txBody>
            </p:sp>
            <p:sp>
              <p:nvSpPr>
                <p:cNvPr id="1350795" name="Line 139"/>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a:p>
              </p:txBody>
            </p:sp>
            <p:sp>
              <p:nvSpPr>
                <p:cNvPr id="1350796" name="Line 140"/>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a:p>
              </p:txBody>
            </p:sp>
          </p:grpSp>
        </p:grpSp>
        <p:grpSp>
          <p:nvGrpSpPr>
            <p:cNvPr id="7" name="Group 141"/>
            <p:cNvGrpSpPr>
              <a:grpSpLocks/>
            </p:cNvGrpSpPr>
            <p:nvPr/>
          </p:nvGrpSpPr>
          <p:grpSpPr bwMode="auto">
            <a:xfrm>
              <a:off x="7417692" y="4142631"/>
              <a:ext cx="814388" cy="2057400"/>
              <a:chOff x="3074" y="1354"/>
              <a:chExt cx="513" cy="1296"/>
            </a:xfrm>
          </p:grpSpPr>
          <p:sp>
            <p:nvSpPr>
              <p:cNvPr id="1350798" name="Rectangle 142"/>
              <p:cNvSpPr>
                <a:spLocks noChangeArrowheads="1"/>
              </p:cNvSpPr>
              <p:nvPr/>
            </p:nvSpPr>
            <p:spPr bwMode="auto">
              <a:xfrm>
                <a:off x="3197" y="2267"/>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7.1</a:t>
                </a:r>
              </a:p>
            </p:txBody>
          </p:sp>
          <p:sp>
            <p:nvSpPr>
              <p:cNvPr id="1350799" name="Rectangle 143"/>
              <p:cNvSpPr>
                <a:spLocks noChangeArrowheads="1"/>
              </p:cNvSpPr>
              <p:nvPr/>
            </p:nvSpPr>
            <p:spPr bwMode="auto">
              <a:xfrm>
                <a:off x="3197" y="2039"/>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7.2</a:t>
                </a:r>
              </a:p>
            </p:txBody>
          </p:sp>
          <p:sp>
            <p:nvSpPr>
              <p:cNvPr id="1350800" name="Rectangle 144"/>
              <p:cNvSpPr>
                <a:spLocks noChangeArrowheads="1"/>
              </p:cNvSpPr>
              <p:nvPr/>
            </p:nvSpPr>
            <p:spPr bwMode="auto">
              <a:xfrm>
                <a:off x="3197" y="1810"/>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7.3</a:t>
                </a:r>
              </a:p>
            </p:txBody>
          </p:sp>
          <p:sp>
            <p:nvSpPr>
              <p:cNvPr id="1350801" name="Rectangle 145"/>
              <p:cNvSpPr>
                <a:spLocks noChangeArrowheads="1"/>
              </p:cNvSpPr>
              <p:nvPr/>
            </p:nvSpPr>
            <p:spPr bwMode="auto">
              <a:xfrm>
                <a:off x="3197" y="1582"/>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7.4</a:t>
                </a:r>
              </a:p>
            </p:txBody>
          </p:sp>
          <p:sp>
            <p:nvSpPr>
              <p:cNvPr id="1350802" name="Rectangle 146"/>
              <p:cNvSpPr>
                <a:spLocks noChangeArrowheads="1"/>
              </p:cNvSpPr>
              <p:nvPr/>
            </p:nvSpPr>
            <p:spPr bwMode="auto">
              <a:xfrm>
                <a:off x="3197" y="1354"/>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7.5</a:t>
                </a:r>
              </a:p>
            </p:txBody>
          </p:sp>
          <p:sp>
            <p:nvSpPr>
              <p:cNvPr id="1350803" name="Rectangle 147"/>
              <p:cNvSpPr>
                <a:spLocks noChangeArrowheads="1"/>
              </p:cNvSpPr>
              <p:nvPr/>
            </p:nvSpPr>
            <p:spPr bwMode="auto">
              <a:xfrm rot="21600000">
                <a:off x="3408" y="1916"/>
                <a:ext cx="179" cy="173"/>
              </a:xfrm>
              <a:prstGeom prst="rect">
                <a:avLst/>
              </a:prstGeom>
              <a:noFill/>
              <a:ln w="9525">
                <a:noFill/>
                <a:miter lim="800000"/>
                <a:headEnd/>
                <a:tailEnd/>
              </a:ln>
            </p:spPr>
            <p:txBody>
              <a:bodyPr wrap="none" lIns="0" tIns="0" rIns="0" bIns="0">
                <a:spAutoFit/>
              </a:bodyPr>
              <a:lstStyle/>
              <a:p>
                <a:pPr algn="l" eaLnBrk="1" hangingPunct="1"/>
                <a:r>
                  <a:rPr lang="en-US" altLang="zh-CN">
                    <a:solidFill>
                      <a:srgbClr val="008000"/>
                    </a:solidFill>
                    <a:latin typeface="Arial Narrow" pitchFamily="34" charset="0"/>
                    <a:ea typeface="宋体" charset="-122"/>
                    <a:cs typeface="Arial" charset="0"/>
                  </a:rPr>
                  <a:t>pH</a:t>
                </a:r>
                <a:r>
                  <a:rPr lang="en-US" altLang="zh-CN" baseline="-25000">
                    <a:solidFill>
                      <a:srgbClr val="008000"/>
                    </a:solidFill>
                    <a:latin typeface="Arial Narrow" pitchFamily="34" charset="0"/>
                    <a:ea typeface="宋体" charset="-122"/>
                    <a:cs typeface="Arial" charset="0"/>
                  </a:rPr>
                  <a:t>i</a:t>
                </a:r>
              </a:p>
            </p:txBody>
          </p:sp>
          <p:sp>
            <p:nvSpPr>
              <p:cNvPr id="1350804" name="Rectangle 148"/>
              <p:cNvSpPr>
                <a:spLocks noChangeArrowheads="1"/>
              </p:cNvSpPr>
              <p:nvPr/>
            </p:nvSpPr>
            <p:spPr bwMode="auto">
              <a:xfrm>
                <a:off x="3197" y="2496"/>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7.0</a:t>
                </a:r>
              </a:p>
            </p:txBody>
          </p:sp>
          <p:grpSp>
            <p:nvGrpSpPr>
              <p:cNvPr id="8" name="Group 149"/>
              <p:cNvGrpSpPr>
                <a:grpSpLocks/>
              </p:cNvGrpSpPr>
              <p:nvPr/>
            </p:nvGrpSpPr>
            <p:grpSpPr bwMode="auto">
              <a:xfrm>
                <a:off x="3074" y="1426"/>
                <a:ext cx="70" cy="1152"/>
                <a:chOff x="3085" y="1426"/>
                <a:chExt cx="70" cy="1152"/>
              </a:xfrm>
            </p:grpSpPr>
            <p:sp>
              <p:nvSpPr>
                <p:cNvPr id="1350806" name="Line 150"/>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a:p>
              </p:txBody>
            </p:sp>
            <p:sp>
              <p:nvSpPr>
                <p:cNvPr id="1350807" name="Line 151"/>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a:p>
              </p:txBody>
            </p:sp>
            <p:sp>
              <p:nvSpPr>
                <p:cNvPr id="1350808" name="Line 152"/>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a:p>
              </p:txBody>
            </p:sp>
            <p:sp>
              <p:nvSpPr>
                <p:cNvPr id="1350809" name="Line 153"/>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a:p>
              </p:txBody>
            </p:sp>
            <p:sp>
              <p:nvSpPr>
                <p:cNvPr id="1350810" name="Line 154"/>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a:p>
              </p:txBody>
            </p:sp>
            <p:sp>
              <p:nvSpPr>
                <p:cNvPr id="1350811" name="Line 155"/>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a:p>
              </p:txBody>
            </p:sp>
            <p:sp>
              <p:nvSpPr>
                <p:cNvPr id="1350812" name="Line 156"/>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a:p>
              </p:txBody>
            </p:sp>
          </p:grpSp>
        </p:grpSp>
        <p:sp>
          <p:nvSpPr>
            <p:cNvPr id="1350814" name="Line 158"/>
            <p:cNvSpPr>
              <a:spLocks noChangeShapeType="1"/>
            </p:cNvSpPr>
            <p:nvPr/>
          </p:nvSpPr>
          <p:spPr bwMode="auto">
            <a:xfrm rot="21060000">
              <a:off x="5353942" y="5565031"/>
              <a:ext cx="730250" cy="0"/>
            </a:xfrm>
            <a:prstGeom prst="line">
              <a:avLst/>
            </a:prstGeom>
            <a:noFill/>
            <a:ln w="19050">
              <a:solidFill>
                <a:srgbClr val="0000FF"/>
              </a:solidFill>
              <a:prstDash val="lgDash"/>
              <a:round/>
              <a:headEnd/>
              <a:tailEnd/>
            </a:ln>
            <a:effectLst/>
          </p:spPr>
          <p:txBody>
            <a:bodyPr/>
            <a:lstStyle/>
            <a:p>
              <a:endParaRPr lang="zh-CN" altLang="en-US"/>
            </a:p>
          </p:txBody>
        </p:sp>
      </p:grpSp>
      <p:grpSp>
        <p:nvGrpSpPr>
          <p:cNvPr id="4" name="组合 3"/>
          <p:cNvGrpSpPr/>
          <p:nvPr/>
        </p:nvGrpSpPr>
        <p:grpSpPr>
          <a:xfrm>
            <a:off x="172940" y="1052736"/>
            <a:ext cx="3834571" cy="2494409"/>
            <a:chOff x="172940" y="1052736"/>
            <a:chExt cx="3834571" cy="2494409"/>
          </a:xfrm>
        </p:grpSpPr>
        <p:sp>
          <p:nvSpPr>
            <p:cNvPr id="174" name="Freeform 299"/>
            <p:cNvSpPr>
              <a:spLocks/>
            </p:cNvSpPr>
            <p:nvPr/>
          </p:nvSpPr>
          <p:spPr bwMode="auto">
            <a:xfrm>
              <a:off x="1910763" y="1383258"/>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175" name="Freeform 300"/>
            <p:cNvSpPr>
              <a:spLocks/>
            </p:cNvSpPr>
            <p:nvPr/>
          </p:nvSpPr>
          <p:spPr bwMode="auto">
            <a:xfrm>
              <a:off x="1195492" y="1052736"/>
              <a:ext cx="712688" cy="617147"/>
            </a:xfrm>
            <a:custGeom>
              <a:avLst/>
              <a:gdLst/>
              <a:ahLst/>
              <a:cxnLst>
                <a:cxn ang="0">
                  <a:pos x="138" y="239"/>
                </a:cxn>
                <a:cxn ang="0">
                  <a:pos x="132" y="179"/>
                </a:cxn>
                <a:cxn ang="0">
                  <a:pos x="16" y="149"/>
                </a:cxn>
                <a:cxn ang="0">
                  <a:pos x="0" y="127"/>
                </a:cxn>
                <a:cxn ang="0">
                  <a:pos x="2" y="81"/>
                </a:cxn>
                <a:cxn ang="0">
                  <a:pos x="104" y="7"/>
                </a:cxn>
                <a:cxn ang="0">
                  <a:pos x="248" y="13"/>
                </a:cxn>
                <a:cxn ang="0">
                  <a:pos x="274" y="23"/>
                </a:cxn>
                <a:cxn ang="0">
                  <a:pos x="280" y="25"/>
                </a:cxn>
                <a:cxn ang="0">
                  <a:pos x="288" y="37"/>
                </a:cxn>
                <a:cxn ang="0">
                  <a:pos x="292" y="49"/>
                </a:cxn>
                <a:cxn ang="0">
                  <a:pos x="248" y="131"/>
                </a:cxn>
                <a:cxn ang="0">
                  <a:pos x="234" y="235"/>
                </a:cxn>
              </a:cxnLst>
              <a:rect l="0" t="0" r="r" b="b"/>
              <a:pathLst>
                <a:path w="292" h="239">
                  <a:moveTo>
                    <a:pt x="138" y="239"/>
                  </a:moveTo>
                  <a:cubicBezTo>
                    <a:pt x="137" y="219"/>
                    <a:pt x="146" y="193"/>
                    <a:pt x="132" y="179"/>
                  </a:cubicBezTo>
                  <a:cubicBezTo>
                    <a:pt x="103" y="150"/>
                    <a:pt x="54" y="150"/>
                    <a:pt x="16" y="149"/>
                  </a:cubicBezTo>
                  <a:cubicBezTo>
                    <a:pt x="8" y="143"/>
                    <a:pt x="3" y="136"/>
                    <a:pt x="0" y="127"/>
                  </a:cubicBezTo>
                  <a:cubicBezTo>
                    <a:pt x="1" y="112"/>
                    <a:pt x="0" y="96"/>
                    <a:pt x="2" y="81"/>
                  </a:cubicBezTo>
                  <a:cubicBezTo>
                    <a:pt x="8" y="26"/>
                    <a:pt x="58" y="15"/>
                    <a:pt x="104" y="7"/>
                  </a:cubicBezTo>
                  <a:cubicBezTo>
                    <a:pt x="243" y="11"/>
                    <a:pt x="196" y="0"/>
                    <a:pt x="248" y="13"/>
                  </a:cubicBezTo>
                  <a:cubicBezTo>
                    <a:pt x="256" y="18"/>
                    <a:pt x="265" y="20"/>
                    <a:pt x="274" y="23"/>
                  </a:cubicBezTo>
                  <a:cubicBezTo>
                    <a:pt x="276" y="24"/>
                    <a:pt x="280" y="25"/>
                    <a:pt x="280" y="25"/>
                  </a:cubicBezTo>
                  <a:cubicBezTo>
                    <a:pt x="283" y="29"/>
                    <a:pt x="286" y="32"/>
                    <a:pt x="288" y="37"/>
                  </a:cubicBezTo>
                  <a:cubicBezTo>
                    <a:pt x="289" y="41"/>
                    <a:pt x="292" y="49"/>
                    <a:pt x="292" y="49"/>
                  </a:cubicBezTo>
                  <a:cubicBezTo>
                    <a:pt x="290" y="91"/>
                    <a:pt x="289" y="117"/>
                    <a:pt x="248" y="131"/>
                  </a:cubicBezTo>
                  <a:cubicBezTo>
                    <a:pt x="222" y="170"/>
                    <a:pt x="234" y="155"/>
                    <a:pt x="234" y="235"/>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176" name="Group 301"/>
            <p:cNvGrpSpPr>
              <a:grpSpLocks/>
            </p:cNvGrpSpPr>
            <p:nvPr/>
          </p:nvGrpSpPr>
          <p:grpSpPr bwMode="auto">
            <a:xfrm>
              <a:off x="172940" y="1928103"/>
              <a:ext cx="1631952" cy="1619042"/>
              <a:chOff x="660" y="953"/>
              <a:chExt cx="632" cy="627"/>
            </a:xfrm>
          </p:grpSpPr>
          <p:sp>
            <p:nvSpPr>
              <p:cNvPr id="204" name="Freeform 302"/>
              <p:cNvSpPr>
                <a:spLocks/>
              </p:cNvSpPr>
              <p:nvPr/>
            </p:nvSpPr>
            <p:spPr bwMode="auto">
              <a:xfrm>
                <a:off x="673" y="953"/>
                <a:ext cx="305" cy="233"/>
              </a:xfrm>
              <a:custGeom>
                <a:avLst/>
                <a:gdLst/>
                <a:ahLst/>
                <a:cxnLst>
                  <a:cxn ang="0">
                    <a:pos x="192" y="0"/>
                  </a:cxn>
                  <a:cxn ang="0">
                    <a:pos x="192" y="48"/>
                  </a:cxn>
                  <a:cxn ang="0">
                    <a:pos x="144" y="48"/>
                  </a:cxn>
                  <a:cxn ang="0">
                    <a:pos x="96" y="48"/>
                  </a:cxn>
                  <a:cxn ang="0">
                    <a:pos x="96" y="96"/>
                  </a:cxn>
                  <a:cxn ang="0">
                    <a:pos x="288" y="96"/>
                  </a:cxn>
                  <a:cxn ang="0">
                    <a:pos x="336" y="144"/>
                  </a:cxn>
                  <a:cxn ang="0">
                    <a:pos x="48" y="144"/>
                  </a:cxn>
                  <a:cxn ang="0">
                    <a:pos x="48" y="192"/>
                  </a:cxn>
                  <a:cxn ang="0">
                    <a:pos x="192" y="192"/>
                  </a:cxn>
                </a:cxnLst>
                <a:rect l="0" t="0" r="r" b="b"/>
                <a:pathLst>
                  <a:path w="376" h="200">
                    <a:moveTo>
                      <a:pt x="192" y="0"/>
                    </a:moveTo>
                    <a:cubicBezTo>
                      <a:pt x="196" y="20"/>
                      <a:pt x="200" y="40"/>
                      <a:pt x="192" y="48"/>
                    </a:cubicBezTo>
                    <a:cubicBezTo>
                      <a:pt x="184" y="56"/>
                      <a:pt x="160" y="48"/>
                      <a:pt x="144" y="48"/>
                    </a:cubicBezTo>
                    <a:cubicBezTo>
                      <a:pt x="128" y="48"/>
                      <a:pt x="104" y="40"/>
                      <a:pt x="96" y="48"/>
                    </a:cubicBezTo>
                    <a:cubicBezTo>
                      <a:pt x="88" y="56"/>
                      <a:pt x="64" y="88"/>
                      <a:pt x="96" y="96"/>
                    </a:cubicBezTo>
                    <a:cubicBezTo>
                      <a:pt x="128" y="104"/>
                      <a:pt x="248" y="88"/>
                      <a:pt x="288" y="96"/>
                    </a:cubicBezTo>
                    <a:cubicBezTo>
                      <a:pt x="328" y="104"/>
                      <a:pt x="376" y="136"/>
                      <a:pt x="336" y="144"/>
                    </a:cubicBezTo>
                    <a:cubicBezTo>
                      <a:pt x="296" y="152"/>
                      <a:pt x="96" y="136"/>
                      <a:pt x="48" y="144"/>
                    </a:cubicBezTo>
                    <a:cubicBezTo>
                      <a:pt x="0" y="152"/>
                      <a:pt x="24" y="184"/>
                      <a:pt x="48" y="192"/>
                    </a:cubicBezTo>
                    <a:cubicBezTo>
                      <a:pt x="72" y="200"/>
                      <a:pt x="132" y="196"/>
                      <a:pt x="192" y="192"/>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205" name="Group 303"/>
              <p:cNvGrpSpPr>
                <a:grpSpLocks/>
              </p:cNvGrpSpPr>
              <p:nvPr/>
            </p:nvGrpSpPr>
            <p:grpSpPr bwMode="auto">
              <a:xfrm>
                <a:off x="660" y="1166"/>
                <a:ext cx="632" cy="414"/>
                <a:chOff x="660" y="1166"/>
                <a:chExt cx="632" cy="414"/>
              </a:xfrm>
            </p:grpSpPr>
            <p:sp>
              <p:nvSpPr>
                <p:cNvPr id="206" name="Freeform 304"/>
                <p:cNvSpPr>
                  <a:spLocks/>
                </p:cNvSpPr>
                <p:nvPr/>
              </p:nvSpPr>
              <p:spPr bwMode="auto">
                <a:xfrm>
                  <a:off x="660" y="1166"/>
                  <a:ext cx="632" cy="414"/>
                </a:xfrm>
                <a:custGeom>
                  <a:avLst/>
                  <a:gdLst/>
                  <a:ahLst/>
                  <a:cxnLst>
                    <a:cxn ang="0">
                      <a:pos x="232" y="8"/>
                    </a:cxn>
                    <a:cxn ang="0">
                      <a:pos x="520" y="8"/>
                    </a:cxn>
                    <a:cxn ang="0">
                      <a:pos x="520" y="56"/>
                    </a:cxn>
                    <a:cxn ang="0">
                      <a:pos x="424" y="56"/>
                    </a:cxn>
                    <a:cxn ang="0">
                      <a:pos x="88" y="56"/>
                    </a:cxn>
                    <a:cxn ang="0">
                      <a:pos x="40" y="104"/>
                    </a:cxn>
                    <a:cxn ang="0">
                      <a:pos x="232" y="104"/>
                    </a:cxn>
                    <a:cxn ang="0">
                      <a:pos x="568" y="104"/>
                    </a:cxn>
                    <a:cxn ang="0">
                      <a:pos x="616" y="152"/>
                    </a:cxn>
                    <a:cxn ang="0">
                      <a:pos x="520" y="152"/>
                    </a:cxn>
                    <a:cxn ang="0">
                      <a:pos x="88" y="152"/>
                    </a:cxn>
                    <a:cxn ang="0">
                      <a:pos x="40" y="200"/>
                    </a:cxn>
                    <a:cxn ang="0">
                      <a:pos x="136" y="200"/>
                    </a:cxn>
                    <a:cxn ang="0">
                      <a:pos x="568" y="200"/>
                    </a:cxn>
                    <a:cxn ang="0">
                      <a:pos x="664" y="248"/>
                    </a:cxn>
                    <a:cxn ang="0">
                      <a:pos x="568" y="248"/>
                    </a:cxn>
                    <a:cxn ang="0">
                      <a:pos x="88" y="248"/>
                    </a:cxn>
                    <a:cxn ang="0">
                      <a:pos x="40" y="296"/>
                    </a:cxn>
                    <a:cxn ang="0">
                      <a:pos x="184" y="296"/>
                    </a:cxn>
                    <a:cxn ang="0">
                      <a:pos x="616" y="296"/>
                    </a:cxn>
                    <a:cxn ang="0">
                      <a:pos x="712" y="344"/>
                    </a:cxn>
                    <a:cxn ang="0">
                      <a:pos x="568" y="344"/>
                    </a:cxn>
                    <a:cxn ang="0">
                      <a:pos x="88" y="344"/>
                    </a:cxn>
                    <a:cxn ang="0">
                      <a:pos x="40" y="392"/>
                    </a:cxn>
                    <a:cxn ang="0">
                      <a:pos x="232" y="392"/>
                    </a:cxn>
                    <a:cxn ang="0">
                      <a:pos x="424" y="392"/>
                    </a:cxn>
                    <a:cxn ang="0">
                      <a:pos x="472" y="440"/>
                    </a:cxn>
                  </a:cxnLst>
                  <a:rect l="0" t="0" r="r" b="b"/>
                  <a:pathLst>
                    <a:path w="720" h="440">
                      <a:moveTo>
                        <a:pt x="232" y="8"/>
                      </a:moveTo>
                      <a:cubicBezTo>
                        <a:pt x="352" y="4"/>
                        <a:pt x="472" y="0"/>
                        <a:pt x="520" y="8"/>
                      </a:cubicBezTo>
                      <a:cubicBezTo>
                        <a:pt x="568" y="16"/>
                        <a:pt x="536" y="48"/>
                        <a:pt x="520" y="56"/>
                      </a:cubicBezTo>
                      <a:cubicBezTo>
                        <a:pt x="504" y="64"/>
                        <a:pt x="496" y="56"/>
                        <a:pt x="424" y="56"/>
                      </a:cubicBezTo>
                      <a:cubicBezTo>
                        <a:pt x="352" y="56"/>
                        <a:pt x="152" y="48"/>
                        <a:pt x="88" y="56"/>
                      </a:cubicBezTo>
                      <a:cubicBezTo>
                        <a:pt x="24" y="64"/>
                        <a:pt x="16" y="96"/>
                        <a:pt x="40" y="104"/>
                      </a:cubicBezTo>
                      <a:cubicBezTo>
                        <a:pt x="64" y="112"/>
                        <a:pt x="144" y="104"/>
                        <a:pt x="232" y="104"/>
                      </a:cubicBezTo>
                      <a:cubicBezTo>
                        <a:pt x="320" y="104"/>
                        <a:pt x="504" y="96"/>
                        <a:pt x="568" y="104"/>
                      </a:cubicBezTo>
                      <a:cubicBezTo>
                        <a:pt x="632" y="112"/>
                        <a:pt x="624" y="144"/>
                        <a:pt x="616" y="152"/>
                      </a:cubicBezTo>
                      <a:cubicBezTo>
                        <a:pt x="608" y="160"/>
                        <a:pt x="608" y="152"/>
                        <a:pt x="520" y="152"/>
                      </a:cubicBezTo>
                      <a:cubicBezTo>
                        <a:pt x="432" y="152"/>
                        <a:pt x="168" y="144"/>
                        <a:pt x="88" y="152"/>
                      </a:cubicBezTo>
                      <a:cubicBezTo>
                        <a:pt x="8" y="160"/>
                        <a:pt x="32" y="192"/>
                        <a:pt x="40" y="200"/>
                      </a:cubicBezTo>
                      <a:cubicBezTo>
                        <a:pt x="48" y="208"/>
                        <a:pt x="48" y="200"/>
                        <a:pt x="136" y="200"/>
                      </a:cubicBezTo>
                      <a:cubicBezTo>
                        <a:pt x="224" y="200"/>
                        <a:pt x="480" y="192"/>
                        <a:pt x="568" y="200"/>
                      </a:cubicBezTo>
                      <a:cubicBezTo>
                        <a:pt x="656" y="208"/>
                        <a:pt x="664" y="240"/>
                        <a:pt x="664" y="248"/>
                      </a:cubicBezTo>
                      <a:cubicBezTo>
                        <a:pt x="664" y="256"/>
                        <a:pt x="664" y="248"/>
                        <a:pt x="568" y="248"/>
                      </a:cubicBezTo>
                      <a:cubicBezTo>
                        <a:pt x="472" y="248"/>
                        <a:pt x="176" y="240"/>
                        <a:pt x="88" y="248"/>
                      </a:cubicBezTo>
                      <a:cubicBezTo>
                        <a:pt x="0" y="256"/>
                        <a:pt x="24" y="288"/>
                        <a:pt x="40" y="296"/>
                      </a:cubicBezTo>
                      <a:cubicBezTo>
                        <a:pt x="56" y="304"/>
                        <a:pt x="88" y="296"/>
                        <a:pt x="184" y="296"/>
                      </a:cubicBezTo>
                      <a:cubicBezTo>
                        <a:pt x="280" y="296"/>
                        <a:pt x="528" y="288"/>
                        <a:pt x="616" y="296"/>
                      </a:cubicBezTo>
                      <a:cubicBezTo>
                        <a:pt x="704" y="304"/>
                        <a:pt x="720" y="336"/>
                        <a:pt x="712" y="344"/>
                      </a:cubicBezTo>
                      <a:cubicBezTo>
                        <a:pt x="704" y="352"/>
                        <a:pt x="672" y="344"/>
                        <a:pt x="568" y="344"/>
                      </a:cubicBezTo>
                      <a:cubicBezTo>
                        <a:pt x="464" y="344"/>
                        <a:pt x="176" y="336"/>
                        <a:pt x="88" y="344"/>
                      </a:cubicBezTo>
                      <a:cubicBezTo>
                        <a:pt x="0" y="352"/>
                        <a:pt x="16" y="384"/>
                        <a:pt x="40" y="392"/>
                      </a:cubicBezTo>
                      <a:cubicBezTo>
                        <a:pt x="64" y="400"/>
                        <a:pt x="168" y="392"/>
                        <a:pt x="232" y="392"/>
                      </a:cubicBezTo>
                      <a:cubicBezTo>
                        <a:pt x="296" y="392"/>
                        <a:pt x="384" y="384"/>
                        <a:pt x="424" y="392"/>
                      </a:cubicBezTo>
                      <a:cubicBezTo>
                        <a:pt x="464" y="400"/>
                        <a:pt x="468" y="420"/>
                        <a:pt x="472" y="440"/>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207" name="Line 305"/>
                <p:cNvSpPr>
                  <a:spLocks noChangeShapeType="1"/>
                </p:cNvSpPr>
                <p:nvPr/>
              </p:nvSpPr>
              <p:spPr bwMode="auto">
                <a:xfrm rot="21300000">
                  <a:off x="818" y="1176"/>
                  <a:ext cx="48" cy="0"/>
                </a:xfrm>
                <a:prstGeom prst="line">
                  <a:avLst/>
                </a:prstGeom>
                <a:noFill/>
                <a:ln w="19050" cap="flat" cmpd="sng">
                  <a:solidFill>
                    <a:srgbClr val="9966FF"/>
                  </a:solidFill>
                  <a:prstDash val="solid"/>
                  <a:round/>
                  <a:headEnd type="none" w="med" len="med"/>
                  <a:tailEnd type="none" w="med" len="med"/>
                </a:ln>
                <a:effectLst/>
              </p:spPr>
              <p:txBody>
                <a:bodyPr/>
                <a:lstStyle/>
                <a:p>
                  <a:endParaRPr lang="zh-CN" altLang="en-US"/>
                </a:p>
              </p:txBody>
            </p:sp>
          </p:grpSp>
        </p:grpSp>
        <p:sp>
          <p:nvSpPr>
            <p:cNvPr id="177" name="Freeform 306"/>
            <p:cNvSpPr>
              <a:spLocks/>
            </p:cNvSpPr>
            <p:nvPr/>
          </p:nvSpPr>
          <p:spPr bwMode="auto">
            <a:xfrm>
              <a:off x="3423933" y="1961671"/>
              <a:ext cx="335686" cy="754003"/>
            </a:xfrm>
            <a:custGeom>
              <a:avLst/>
              <a:gdLst/>
              <a:ahLst/>
              <a:cxnLst>
                <a:cxn ang="0">
                  <a:pos x="128" y="0"/>
                </a:cxn>
                <a:cxn ang="0">
                  <a:pos x="110" y="91"/>
                </a:cxn>
                <a:cxn ang="0">
                  <a:pos x="64" y="110"/>
                </a:cxn>
                <a:cxn ang="0">
                  <a:pos x="37" y="128"/>
                </a:cxn>
                <a:cxn ang="0">
                  <a:pos x="23" y="137"/>
                </a:cxn>
                <a:cxn ang="0">
                  <a:pos x="0" y="187"/>
                </a:cxn>
              </a:cxnLst>
              <a:rect l="0" t="0" r="r" b="b"/>
              <a:pathLst>
                <a:path w="130" h="187">
                  <a:moveTo>
                    <a:pt x="128" y="0"/>
                  </a:moveTo>
                  <a:cubicBezTo>
                    <a:pt x="126" y="25"/>
                    <a:pt x="130" y="68"/>
                    <a:pt x="110" y="91"/>
                  </a:cubicBezTo>
                  <a:cubicBezTo>
                    <a:pt x="98" y="105"/>
                    <a:pt x="78" y="102"/>
                    <a:pt x="64" y="110"/>
                  </a:cubicBezTo>
                  <a:cubicBezTo>
                    <a:pt x="55" y="115"/>
                    <a:pt x="46" y="122"/>
                    <a:pt x="37" y="128"/>
                  </a:cubicBezTo>
                  <a:cubicBezTo>
                    <a:pt x="32" y="131"/>
                    <a:pt x="23" y="137"/>
                    <a:pt x="23" y="137"/>
                  </a:cubicBezTo>
                  <a:cubicBezTo>
                    <a:pt x="11" y="155"/>
                    <a:pt x="0" y="166"/>
                    <a:pt x="0" y="187"/>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178" name="Line 307"/>
            <p:cNvSpPr>
              <a:spLocks noChangeAspect="1" noChangeShapeType="1"/>
            </p:cNvSpPr>
            <p:nvPr/>
          </p:nvSpPr>
          <p:spPr bwMode="auto">
            <a:xfrm>
              <a:off x="348530" y="1700870"/>
              <a:ext cx="3648652" cy="0"/>
            </a:xfrm>
            <a:prstGeom prst="line">
              <a:avLst/>
            </a:prstGeom>
            <a:noFill/>
            <a:ln w="12700">
              <a:solidFill>
                <a:schemeClr val="tx1"/>
              </a:solidFill>
              <a:round/>
              <a:headEnd/>
              <a:tailEnd/>
            </a:ln>
            <a:effectLst/>
          </p:spPr>
          <p:txBody>
            <a:bodyPr wrap="none" anchor="ctr"/>
            <a:lstStyle/>
            <a:p>
              <a:endParaRPr lang="zh-CN" altLang="en-US"/>
            </a:p>
          </p:txBody>
        </p:sp>
        <p:sp>
          <p:nvSpPr>
            <p:cNvPr id="179" name="Line 308"/>
            <p:cNvSpPr>
              <a:spLocks noChangeAspect="1" noChangeShapeType="1"/>
            </p:cNvSpPr>
            <p:nvPr/>
          </p:nvSpPr>
          <p:spPr bwMode="auto">
            <a:xfrm>
              <a:off x="348530" y="1897117"/>
              <a:ext cx="3658981" cy="0"/>
            </a:xfrm>
            <a:prstGeom prst="line">
              <a:avLst/>
            </a:prstGeom>
            <a:noFill/>
            <a:ln w="12700">
              <a:solidFill>
                <a:schemeClr val="tx1"/>
              </a:solidFill>
              <a:round/>
              <a:headEnd/>
              <a:tailEnd/>
            </a:ln>
            <a:effectLst/>
          </p:spPr>
          <p:txBody>
            <a:bodyPr wrap="none" anchor="ctr"/>
            <a:lstStyle/>
            <a:p>
              <a:endParaRPr lang="zh-CN" altLang="en-US"/>
            </a:p>
          </p:txBody>
        </p:sp>
        <p:sp>
          <p:nvSpPr>
            <p:cNvPr id="180" name="Freeform 309"/>
            <p:cNvSpPr>
              <a:spLocks/>
            </p:cNvSpPr>
            <p:nvPr/>
          </p:nvSpPr>
          <p:spPr bwMode="auto">
            <a:xfrm>
              <a:off x="2445278" y="1491710"/>
              <a:ext cx="420900" cy="268549"/>
            </a:xfrm>
            <a:custGeom>
              <a:avLst/>
              <a:gdLst/>
              <a:ahLst/>
              <a:cxnLst>
                <a:cxn ang="0">
                  <a:pos x="3" y="52"/>
                </a:cxn>
                <a:cxn ang="0">
                  <a:pos x="23" y="2"/>
                </a:cxn>
                <a:cxn ang="0">
                  <a:pos x="47" y="4"/>
                </a:cxn>
                <a:cxn ang="0">
                  <a:pos x="51" y="16"/>
                </a:cxn>
                <a:cxn ang="0">
                  <a:pos x="55" y="88"/>
                </a:cxn>
                <a:cxn ang="0">
                  <a:pos x="73" y="104"/>
                </a:cxn>
                <a:cxn ang="0">
                  <a:pos x="105" y="102"/>
                </a:cxn>
                <a:cxn ang="0">
                  <a:pos x="111" y="30"/>
                </a:cxn>
                <a:cxn ang="0">
                  <a:pos x="135" y="4"/>
                </a:cxn>
                <a:cxn ang="0">
                  <a:pos x="161" y="10"/>
                </a:cxn>
                <a:cxn ang="0">
                  <a:pos x="163" y="48"/>
                </a:cxn>
              </a:cxnLst>
              <a:rect l="0" t="0" r="r" b="b"/>
              <a:pathLst>
                <a:path w="163" h="104">
                  <a:moveTo>
                    <a:pt x="3" y="52"/>
                  </a:moveTo>
                  <a:cubicBezTo>
                    <a:pt x="4" y="30"/>
                    <a:pt x="0" y="10"/>
                    <a:pt x="23" y="2"/>
                  </a:cubicBezTo>
                  <a:cubicBezTo>
                    <a:pt x="31" y="3"/>
                    <a:pt x="40" y="0"/>
                    <a:pt x="47" y="4"/>
                  </a:cubicBezTo>
                  <a:cubicBezTo>
                    <a:pt x="51" y="6"/>
                    <a:pt x="51" y="16"/>
                    <a:pt x="51" y="16"/>
                  </a:cubicBezTo>
                  <a:cubicBezTo>
                    <a:pt x="52" y="40"/>
                    <a:pt x="47" y="65"/>
                    <a:pt x="55" y="88"/>
                  </a:cubicBezTo>
                  <a:cubicBezTo>
                    <a:pt x="58" y="96"/>
                    <a:pt x="73" y="104"/>
                    <a:pt x="73" y="104"/>
                  </a:cubicBezTo>
                  <a:cubicBezTo>
                    <a:pt x="84" y="103"/>
                    <a:pt x="95" y="104"/>
                    <a:pt x="105" y="102"/>
                  </a:cubicBezTo>
                  <a:cubicBezTo>
                    <a:pt x="129" y="97"/>
                    <a:pt x="109" y="54"/>
                    <a:pt x="111" y="30"/>
                  </a:cubicBezTo>
                  <a:cubicBezTo>
                    <a:pt x="112" y="13"/>
                    <a:pt x="121" y="9"/>
                    <a:pt x="135" y="4"/>
                  </a:cubicBezTo>
                  <a:cubicBezTo>
                    <a:pt x="144" y="5"/>
                    <a:pt x="161" y="10"/>
                    <a:pt x="161" y="10"/>
                  </a:cubicBezTo>
                  <a:cubicBezTo>
                    <a:pt x="162" y="23"/>
                    <a:pt x="163" y="48"/>
                    <a:pt x="163" y="48"/>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2" name="Freeform 311"/>
            <p:cNvSpPr>
              <a:spLocks/>
            </p:cNvSpPr>
            <p:nvPr/>
          </p:nvSpPr>
          <p:spPr bwMode="auto">
            <a:xfrm>
              <a:off x="2174147" y="1946178"/>
              <a:ext cx="320193" cy="214324"/>
            </a:xfrm>
            <a:custGeom>
              <a:avLst/>
              <a:gdLst/>
              <a:ahLst/>
              <a:cxnLst>
                <a:cxn ang="0">
                  <a:pos x="10" y="6"/>
                </a:cxn>
                <a:cxn ang="0">
                  <a:pos x="13" y="48"/>
                </a:cxn>
                <a:cxn ang="0">
                  <a:pos x="124" y="36"/>
                </a:cxn>
                <a:cxn ang="0">
                  <a:pos x="106" y="0"/>
                </a:cxn>
              </a:cxnLst>
              <a:rect l="0" t="0" r="r" b="b"/>
              <a:pathLst>
                <a:path w="124" h="83">
                  <a:moveTo>
                    <a:pt x="10" y="6"/>
                  </a:moveTo>
                  <a:cubicBezTo>
                    <a:pt x="11" y="20"/>
                    <a:pt x="0" y="43"/>
                    <a:pt x="13" y="48"/>
                  </a:cubicBezTo>
                  <a:cubicBezTo>
                    <a:pt x="112" y="83"/>
                    <a:pt x="111" y="76"/>
                    <a:pt x="124" y="36"/>
                  </a:cubicBezTo>
                  <a:cubicBezTo>
                    <a:pt x="121" y="22"/>
                    <a:pt x="112" y="13"/>
                    <a:pt x="106"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3" name="Freeform 312"/>
            <p:cNvSpPr>
              <a:spLocks/>
            </p:cNvSpPr>
            <p:nvPr/>
          </p:nvSpPr>
          <p:spPr bwMode="auto">
            <a:xfrm>
              <a:off x="2866178" y="1948761"/>
              <a:ext cx="232398" cy="105871"/>
            </a:xfrm>
            <a:custGeom>
              <a:avLst/>
              <a:gdLst/>
              <a:ahLst/>
              <a:cxnLst>
                <a:cxn ang="0">
                  <a:pos x="0" y="0"/>
                </a:cxn>
                <a:cxn ang="0">
                  <a:pos x="18" y="24"/>
                </a:cxn>
                <a:cxn ang="0">
                  <a:pos x="90" y="3"/>
                </a:cxn>
              </a:cxnLst>
              <a:rect l="0" t="0" r="r" b="b"/>
              <a:pathLst>
                <a:path w="90" h="41">
                  <a:moveTo>
                    <a:pt x="0" y="0"/>
                  </a:moveTo>
                  <a:cubicBezTo>
                    <a:pt x="5" y="15"/>
                    <a:pt x="1" y="20"/>
                    <a:pt x="18" y="24"/>
                  </a:cubicBezTo>
                  <a:cubicBezTo>
                    <a:pt x="70" y="22"/>
                    <a:pt x="90" y="41"/>
                    <a:pt x="90" y="3"/>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4" name="Freeform 313"/>
            <p:cNvSpPr>
              <a:spLocks/>
            </p:cNvSpPr>
            <p:nvPr/>
          </p:nvSpPr>
          <p:spPr bwMode="auto">
            <a:xfrm>
              <a:off x="3506564" y="1535609"/>
              <a:ext cx="253056" cy="85213"/>
            </a:xfrm>
            <a:custGeom>
              <a:avLst/>
              <a:gdLst/>
              <a:ahLst/>
              <a:cxnLst>
                <a:cxn ang="0">
                  <a:pos x="0" y="33"/>
                </a:cxn>
                <a:cxn ang="0">
                  <a:pos x="21" y="0"/>
                </a:cxn>
                <a:cxn ang="0">
                  <a:pos x="66" y="3"/>
                </a:cxn>
                <a:cxn ang="0">
                  <a:pos x="78" y="30"/>
                </a:cxn>
              </a:cxnLst>
              <a:rect l="0" t="0" r="r" b="b"/>
              <a:pathLst>
                <a:path w="78" h="33">
                  <a:moveTo>
                    <a:pt x="0" y="33"/>
                  </a:moveTo>
                  <a:cubicBezTo>
                    <a:pt x="3" y="13"/>
                    <a:pt x="5" y="10"/>
                    <a:pt x="21" y="0"/>
                  </a:cubicBezTo>
                  <a:cubicBezTo>
                    <a:pt x="36" y="1"/>
                    <a:pt x="51" y="0"/>
                    <a:pt x="66" y="3"/>
                  </a:cubicBezTo>
                  <a:cubicBezTo>
                    <a:pt x="76" y="5"/>
                    <a:pt x="78" y="30"/>
                    <a:pt x="78" y="3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5" name="Freeform 314"/>
            <p:cNvSpPr>
              <a:spLocks/>
            </p:cNvSpPr>
            <p:nvPr/>
          </p:nvSpPr>
          <p:spPr bwMode="auto">
            <a:xfrm>
              <a:off x="596421" y="1494293"/>
              <a:ext cx="237563" cy="123946"/>
            </a:xfrm>
            <a:custGeom>
              <a:avLst/>
              <a:gdLst/>
              <a:ahLst/>
              <a:cxnLst>
                <a:cxn ang="0">
                  <a:pos x="6" y="46"/>
                </a:cxn>
                <a:cxn ang="0">
                  <a:pos x="12" y="10"/>
                </a:cxn>
                <a:cxn ang="0">
                  <a:pos x="92" y="48"/>
                </a:cxn>
              </a:cxnLst>
              <a:rect l="0" t="0" r="r" b="b"/>
              <a:pathLst>
                <a:path w="92" h="48">
                  <a:moveTo>
                    <a:pt x="6" y="46"/>
                  </a:moveTo>
                  <a:cubicBezTo>
                    <a:pt x="4" y="33"/>
                    <a:pt x="0" y="18"/>
                    <a:pt x="12" y="10"/>
                  </a:cubicBezTo>
                  <a:cubicBezTo>
                    <a:pt x="61" y="11"/>
                    <a:pt x="92" y="0"/>
                    <a:pt x="92" y="48"/>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6" name="Freeform 315"/>
            <p:cNvSpPr>
              <a:spLocks/>
            </p:cNvSpPr>
            <p:nvPr/>
          </p:nvSpPr>
          <p:spPr bwMode="auto">
            <a:xfrm>
              <a:off x="849477" y="1974583"/>
              <a:ext cx="222069" cy="98124"/>
            </a:xfrm>
            <a:custGeom>
              <a:avLst/>
              <a:gdLst/>
              <a:ahLst/>
              <a:cxnLst>
                <a:cxn ang="0">
                  <a:pos x="0" y="0"/>
                </a:cxn>
                <a:cxn ang="0">
                  <a:pos x="16" y="24"/>
                </a:cxn>
                <a:cxn ang="0">
                  <a:pos x="96" y="0"/>
                </a:cxn>
              </a:cxnLst>
              <a:rect l="0" t="0" r="r" b="b"/>
              <a:pathLst>
                <a:path w="96" h="38">
                  <a:moveTo>
                    <a:pt x="0" y="0"/>
                  </a:moveTo>
                  <a:cubicBezTo>
                    <a:pt x="4" y="13"/>
                    <a:pt x="2" y="19"/>
                    <a:pt x="16" y="24"/>
                  </a:cubicBezTo>
                  <a:cubicBezTo>
                    <a:pt x="34" y="23"/>
                    <a:pt x="96" y="38"/>
                    <a:pt x="96"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7" name="Freeform 316"/>
            <p:cNvSpPr>
              <a:spLocks/>
            </p:cNvSpPr>
            <p:nvPr/>
          </p:nvSpPr>
          <p:spPr bwMode="auto">
            <a:xfrm>
              <a:off x="1040560" y="1530444"/>
              <a:ext cx="253056" cy="92959"/>
            </a:xfrm>
            <a:custGeom>
              <a:avLst/>
              <a:gdLst/>
              <a:ahLst/>
              <a:cxnLst>
                <a:cxn ang="0">
                  <a:pos x="12" y="36"/>
                </a:cxn>
                <a:cxn ang="0">
                  <a:pos x="58" y="0"/>
                </a:cxn>
                <a:cxn ang="0">
                  <a:pos x="94" y="34"/>
                </a:cxn>
              </a:cxnLst>
              <a:rect l="0" t="0" r="r" b="b"/>
              <a:pathLst>
                <a:path w="94" h="36">
                  <a:moveTo>
                    <a:pt x="12" y="36"/>
                  </a:moveTo>
                  <a:cubicBezTo>
                    <a:pt x="0" y="0"/>
                    <a:pt x="31" y="5"/>
                    <a:pt x="58" y="0"/>
                  </a:cubicBezTo>
                  <a:cubicBezTo>
                    <a:pt x="85" y="2"/>
                    <a:pt x="94" y="5"/>
                    <a:pt x="94" y="34"/>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8" name="Freeform 317"/>
            <p:cNvSpPr>
              <a:spLocks/>
            </p:cNvSpPr>
            <p:nvPr/>
          </p:nvSpPr>
          <p:spPr bwMode="auto">
            <a:xfrm>
              <a:off x="1288451" y="1979747"/>
              <a:ext cx="268549" cy="126529"/>
            </a:xfrm>
            <a:custGeom>
              <a:avLst/>
              <a:gdLst/>
              <a:ahLst/>
              <a:cxnLst>
                <a:cxn ang="0">
                  <a:pos x="8" y="0"/>
                </a:cxn>
                <a:cxn ang="0">
                  <a:pos x="0" y="22"/>
                </a:cxn>
                <a:cxn ang="0">
                  <a:pos x="28" y="34"/>
                </a:cxn>
                <a:cxn ang="0">
                  <a:pos x="110" y="28"/>
                </a:cxn>
                <a:cxn ang="0">
                  <a:pos x="102" y="2"/>
                </a:cxn>
              </a:cxnLst>
              <a:rect l="0" t="0" r="r" b="b"/>
              <a:pathLst>
                <a:path w="110" h="49">
                  <a:moveTo>
                    <a:pt x="8" y="0"/>
                  </a:moveTo>
                  <a:cubicBezTo>
                    <a:pt x="6" y="9"/>
                    <a:pt x="3" y="14"/>
                    <a:pt x="0" y="22"/>
                  </a:cubicBezTo>
                  <a:cubicBezTo>
                    <a:pt x="3" y="45"/>
                    <a:pt x="7" y="41"/>
                    <a:pt x="28" y="34"/>
                  </a:cubicBezTo>
                  <a:cubicBezTo>
                    <a:pt x="48" y="35"/>
                    <a:pt x="103" y="49"/>
                    <a:pt x="110" y="28"/>
                  </a:cubicBezTo>
                  <a:cubicBezTo>
                    <a:pt x="109" y="19"/>
                    <a:pt x="102" y="10"/>
                    <a:pt x="102" y="2"/>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9" name="Freeform 318"/>
            <p:cNvSpPr>
              <a:spLocks/>
            </p:cNvSpPr>
            <p:nvPr/>
          </p:nvSpPr>
          <p:spPr bwMode="auto">
            <a:xfrm>
              <a:off x="1748083" y="1974583"/>
              <a:ext cx="281461" cy="147186"/>
            </a:xfrm>
            <a:custGeom>
              <a:avLst/>
              <a:gdLst/>
              <a:ahLst/>
              <a:cxnLst>
                <a:cxn ang="0">
                  <a:pos x="8" y="2"/>
                </a:cxn>
                <a:cxn ang="0">
                  <a:pos x="2" y="28"/>
                </a:cxn>
                <a:cxn ang="0">
                  <a:pos x="12" y="56"/>
                </a:cxn>
                <a:cxn ang="0">
                  <a:pos x="102" y="54"/>
                </a:cxn>
                <a:cxn ang="0">
                  <a:pos x="114" y="46"/>
                </a:cxn>
                <a:cxn ang="0">
                  <a:pos x="110" y="0"/>
                </a:cxn>
              </a:cxnLst>
              <a:rect l="0" t="0" r="r" b="b"/>
              <a:pathLst>
                <a:path w="125" h="57">
                  <a:moveTo>
                    <a:pt x="8" y="2"/>
                  </a:moveTo>
                  <a:cubicBezTo>
                    <a:pt x="5" y="11"/>
                    <a:pt x="4" y="19"/>
                    <a:pt x="2" y="28"/>
                  </a:cubicBezTo>
                  <a:cubicBezTo>
                    <a:pt x="3" y="41"/>
                    <a:pt x="0" y="52"/>
                    <a:pt x="12" y="56"/>
                  </a:cubicBezTo>
                  <a:cubicBezTo>
                    <a:pt x="42" y="55"/>
                    <a:pt x="72" y="57"/>
                    <a:pt x="102" y="54"/>
                  </a:cubicBezTo>
                  <a:cubicBezTo>
                    <a:pt x="107" y="54"/>
                    <a:pt x="114" y="46"/>
                    <a:pt x="114" y="46"/>
                  </a:cubicBezTo>
                  <a:cubicBezTo>
                    <a:pt x="125" y="29"/>
                    <a:pt x="110" y="16"/>
                    <a:pt x="110"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90" name="AutoShape 319"/>
            <p:cNvSpPr>
              <a:spLocks noChangeAspect="1" noChangeArrowheads="1"/>
            </p:cNvSpPr>
            <p:nvPr/>
          </p:nvSpPr>
          <p:spPr bwMode="auto">
            <a:xfrm>
              <a:off x="531867"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1" name="AutoShape 320"/>
            <p:cNvSpPr>
              <a:spLocks noChangeAspect="1" noChangeArrowheads="1"/>
            </p:cNvSpPr>
            <p:nvPr/>
          </p:nvSpPr>
          <p:spPr bwMode="auto">
            <a:xfrm>
              <a:off x="761682"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2" name="AutoShape 321"/>
            <p:cNvSpPr>
              <a:spLocks noChangeAspect="1" noChangeArrowheads="1"/>
            </p:cNvSpPr>
            <p:nvPr/>
          </p:nvSpPr>
          <p:spPr bwMode="auto">
            <a:xfrm>
              <a:off x="991499"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3" name="AutoShape 322"/>
            <p:cNvSpPr>
              <a:spLocks noChangeAspect="1" noChangeArrowheads="1"/>
            </p:cNvSpPr>
            <p:nvPr/>
          </p:nvSpPr>
          <p:spPr bwMode="auto">
            <a:xfrm>
              <a:off x="1221314" y="1615656"/>
              <a:ext cx="154932"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4" name="AutoShape 323"/>
            <p:cNvSpPr>
              <a:spLocks noChangeAspect="1" noChangeArrowheads="1"/>
            </p:cNvSpPr>
            <p:nvPr/>
          </p:nvSpPr>
          <p:spPr bwMode="auto">
            <a:xfrm>
              <a:off x="1451131"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5" name="AutoShape 324"/>
            <p:cNvSpPr>
              <a:spLocks noChangeAspect="1" noChangeArrowheads="1"/>
            </p:cNvSpPr>
            <p:nvPr/>
          </p:nvSpPr>
          <p:spPr bwMode="auto">
            <a:xfrm>
              <a:off x="1680946" y="1615656"/>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6" name="AutoShape 325"/>
            <p:cNvSpPr>
              <a:spLocks noChangeAspect="1" noChangeArrowheads="1"/>
            </p:cNvSpPr>
            <p:nvPr/>
          </p:nvSpPr>
          <p:spPr bwMode="auto">
            <a:xfrm>
              <a:off x="2367812" y="1615656"/>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7" name="AutoShape 326"/>
            <p:cNvSpPr>
              <a:spLocks noChangeAspect="1" noChangeArrowheads="1"/>
            </p:cNvSpPr>
            <p:nvPr/>
          </p:nvSpPr>
          <p:spPr bwMode="auto">
            <a:xfrm>
              <a:off x="2788712" y="1615656"/>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8" name="AutoShape 327"/>
            <p:cNvSpPr>
              <a:spLocks noChangeAspect="1" noChangeArrowheads="1"/>
            </p:cNvSpPr>
            <p:nvPr/>
          </p:nvSpPr>
          <p:spPr bwMode="auto">
            <a:xfrm>
              <a:off x="3679571" y="1610492"/>
              <a:ext cx="157515" cy="361508"/>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99" name="Freeform 328"/>
            <p:cNvSpPr>
              <a:spLocks noChangeAspect="1"/>
            </p:cNvSpPr>
            <p:nvPr/>
          </p:nvSpPr>
          <p:spPr bwMode="auto">
            <a:xfrm>
              <a:off x="3108905" y="1228326"/>
              <a:ext cx="407988" cy="862456"/>
            </a:xfrm>
            <a:custGeom>
              <a:avLst/>
              <a:gdLst/>
              <a:ahLst/>
              <a:cxnLst>
                <a:cxn ang="0">
                  <a:pos x="3" y="161"/>
                </a:cxn>
                <a:cxn ang="0">
                  <a:pos x="5" y="114"/>
                </a:cxn>
                <a:cxn ang="0">
                  <a:pos x="36" y="111"/>
                </a:cxn>
                <a:cxn ang="0">
                  <a:pos x="44" y="202"/>
                </a:cxn>
                <a:cxn ang="0">
                  <a:pos x="58" y="184"/>
                </a:cxn>
                <a:cxn ang="0">
                  <a:pos x="63" y="47"/>
                </a:cxn>
                <a:cxn ang="0">
                  <a:pos x="87" y="41"/>
                </a:cxn>
                <a:cxn ang="0">
                  <a:pos x="101" y="292"/>
                </a:cxn>
                <a:cxn ang="0">
                  <a:pos x="149" y="291"/>
                </a:cxn>
                <a:cxn ang="0">
                  <a:pos x="155" y="241"/>
                </a:cxn>
              </a:cxnLst>
              <a:rect l="0" t="0" r="r" b="b"/>
              <a:pathLst>
                <a:path w="158" h="334">
                  <a:moveTo>
                    <a:pt x="3" y="161"/>
                  </a:moveTo>
                  <a:cubicBezTo>
                    <a:pt x="3" y="154"/>
                    <a:pt x="0" y="122"/>
                    <a:pt x="5" y="114"/>
                  </a:cubicBezTo>
                  <a:cubicBezTo>
                    <a:pt x="10" y="106"/>
                    <a:pt x="30" y="96"/>
                    <a:pt x="36" y="111"/>
                  </a:cubicBezTo>
                  <a:cubicBezTo>
                    <a:pt x="42" y="126"/>
                    <a:pt x="40" y="190"/>
                    <a:pt x="44" y="202"/>
                  </a:cubicBezTo>
                  <a:cubicBezTo>
                    <a:pt x="48" y="215"/>
                    <a:pt x="55" y="210"/>
                    <a:pt x="58" y="184"/>
                  </a:cubicBezTo>
                  <a:cubicBezTo>
                    <a:pt x="61" y="158"/>
                    <a:pt x="58" y="71"/>
                    <a:pt x="63" y="47"/>
                  </a:cubicBezTo>
                  <a:cubicBezTo>
                    <a:pt x="68" y="23"/>
                    <a:pt x="81" y="0"/>
                    <a:pt x="87" y="41"/>
                  </a:cubicBezTo>
                  <a:cubicBezTo>
                    <a:pt x="93" y="82"/>
                    <a:pt x="91" y="250"/>
                    <a:pt x="101" y="292"/>
                  </a:cubicBezTo>
                  <a:cubicBezTo>
                    <a:pt x="111" y="334"/>
                    <a:pt x="140" y="299"/>
                    <a:pt x="149" y="291"/>
                  </a:cubicBezTo>
                  <a:cubicBezTo>
                    <a:pt x="158" y="283"/>
                    <a:pt x="154" y="251"/>
                    <a:pt x="155" y="241"/>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00" name="AutoShape 329"/>
            <p:cNvSpPr>
              <a:spLocks noChangeAspect="1" noChangeArrowheads="1"/>
            </p:cNvSpPr>
            <p:nvPr/>
          </p:nvSpPr>
          <p:spPr bwMode="auto">
            <a:xfrm>
              <a:off x="3423933" y="1610492"/>
              <a:ext cx="160097" cy="361508"/>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01" name="AutoShape 330"/>
            <p:cNvSpPr>
              <a:spLocks noChangeAspect="1" noChangeArrowheads="1"/>
            </p:cNvSpPr>
            <p:nvPr/>
          </p:nvSpPr>
          <p:spPr bwMode="auto">
            <a:xfrm>
              <a:off x="3026274" y="1615656"/>
              <a:ext cx="160097"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02" name="AutoShape 331"/>
            <p:cNvSpPr>
              <a:spLocks noChangeAspect="1" noChangeArrowheads="1"/>
            </p:cNvSpPr>
            <p:nvPr/>
          </p:nvSpPr>
          <p:spPr bwMode="auto">
            <a:xfrm>
              <a:off x="1905598" y="1615656"/>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03" name="AutoShape 332"/>
            <p:cNvSpPr>
              <a:spLocks noChangeAspect="1" noChangeArrowheads="1"/>
            </p:cNvSpPr>
            <p:nvPr/>
          </p:nvSpPr>
          <p:spPr bwMode="auto">
            <a:xfrm>
              <a:off x="2137997" y="1615656"/>
              <a:ext cx="154932"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48" name="Text Box 310"/>
            <p:cNvSpPr txBox="1">
              <a:spLocks noChangeArrowheads="1"/>
            </p:cNvSpPr>
            <p:nvPr/>
          </p:nvSpPr>
          <p:spPr bwMode="auto">
            <a:xfrm>
              <a:off x="1907704" y="3028890"/>
              <a:ext cx="87556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a:solidFill>
                    <a:srgbClr val="9966FF"/>
                  </a:solidFill>
                  <a:latin typeface="Arial Narrow" pitchFamily="34" charset="0"/>
                  <a:ea typeface="宋体" charset="-122"/>
                  <a:cs typeface="Arial" charset="0"/>
                </a:rPr>
                <a:t>NBCe1</a:t>
              </a:r>
            </a:p>
          </p:txBody>
        </p:sp>
      </p:grpSp>
      <p:sp>
        <p:nvSpPr>
          <p:cNvPr id="181" name="Text Box 310"/>
          <p:cNvSpPr txBox="1">
            <a:spLocks noChangeArrowheads="1"/>
          </p:cNvSpPr>
          <p:nvPr/>
        </p:nvSpPr>
        <p:spPr bwMode="auto">
          <a:xfrm>
            <a:off x="2268209" y="3933056"/>
            <a:ext cx="88678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smtClean="0">
                <a:solidFill>
                  <a:schemeClr val="accent6">
                    <a:lumMod val="75000"/>
                  </a:schemeClr>
                </a:solidFill>
                <a:latin typeface="Arial Narrow" pitchFamily="34" charset="0"/>
                <a:ea typeface="宋体" charset="-122"/>
                <a:cs typeface="Arial" charset="0"/>
              </a:rPr>
              <a:t>NBCn1</a:t>
            </a:r>
            <a:endParaRPr lang="en-US" altLang="zh-CN" sz="2000" b="1" dirty="0">
              <a:solidFill>
                <a:schemeClr val="accent6">
                  <a:lumMod val="75000"/>
                </a:schemeClr>
              </a:solidFill>
              <a:latin typeface="Arial Narrow" pitchFamily="34" charset="0"/>
              <a:ea typeface="宋体" charset="-122"/>
              <a:cs typeface="Arial" charset="0"/>
            </a:endParaRPr>
          </a:p>
        </p:txBody>
      </p:sp>
      <p:grpSp>
        <p:nvGrpSpPr>
          <p:cNvPr id="13" name="组合 12"/>
          <p:cNvGrpSpPr/>
          <p:nvPr/>
        </p:nvGrpSpPr>
        <p:grpSpPr>
          <a:xfrm>
            <a:off x="198648" y="3958927"/>
            <a:ext cx="3834571" cy="2494409"/>
            <a:chOff x="198648" y="3958927"/>
            <a:chExt cx="3834571" cy="2494409"/>
          </a:xfrm>
        </p:grpSpPr>
        <p:sp>
          <p:nvSpPr>
            <p:cNvPr id="214" name="Line 307"/>
            <p:cNvSpPr>
              <a:spLocks noChangeAspect="1" noChangeShapeType="1"/>
            </p:cNvSpPr>
            <p:nvPr/>
          </p:nvSpPr>
          <p:spPr bwMode="auto">
            <a:xfrm>
              <a:off x="374238" y="4607061"/>
              <a:ext cx="3648652" cy="0"/>
            </a:xfrm>
            <a:prstGeom prst="line">
              <a:avLst/>
            </a:prstGeom>
            <a:noFill/>
            <a:ln w="12700">
              <a:solidFill>
                <a:schemeClr val="tx1"/>
              </a:solidFill>
              <a:round/>
              <a:headEnd/>
              <a:tailEnd/>
            </a:ln>
            <a:effectLst/>
          </p:spPr>
          <p:txBody>
            <a:bodyPr wrap="none" anchor="ctr"/>
            <a:lstStyle/>
            <a:p>
              <a:endParaRPr lang="zh-CN" altLang="en-US"/>
            </a:p>
          </p:txBody>
        </p:sp>
        <p:sp>
          <p:nvSpPr>
            <p:cNvPr id="215" name="Line 308"/>
            <p:cNvSpPr>
              <a:spLocks noChangeAspect="1" noChangeShapeType="1"/>
            </p:cNvSpPr>
            <p:nvPr/>
          </p:nvSpPr>
          <p:spPr bwMode="auto">
            <a:xfrm>
              <a:off x="374238" y="4803308"/>
              <a:ext cx="3658981" cy="0"/>
            </a:xfrm>
            <a:prstGeom prst="line">
              <a:avLst/>
            </a:prstGeom>
            <a:noFill/>
            <a:ln w="12700">
              <a:solidFill>
                <a:schemeClr val="tx1"/>
              </a:solidFill>
              <a:round/>
              <a:headEnd/>
              <a:tailEnd/>
            </a:ln>
            <a:effectLst/>
          </p:spPr>
          <p:txBody>
            <a:bodyPr wrap="none" anchor="ctr"/>
            <a:lstStyle/>
            <a:p>
              <a:endParaRPr lang="zh-CN" altLang="en-US"/>
            </a:p>
          </p:txBody>
        </p:sp>
        <p:sp>
          <p:nvSpPr>
            <p:cNvPr id="210" name="Freeform 299"/>
            <p:cNvSpPr>
              <a:spLocks/>
            </p:cNvSpPr>
            <p:nvPr/>
          </p:nvSpPr>
          <p:spPr bwMode="auto">
            <a:xfrm>
              <a:off x="1936471" y="4289449"/>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211" name="Freeform 300"/>
            <p:cNvSpPr>
              <a:spLocks/>
            </p:cNvSpPr>
            <p:nvPr/>
          </p:nvSpPr>
          <p:spPr bwMode="auto">
            <a:xfrm>
              <a:off x="1221200" y="3958927"/>
              <a:ext cx="712688" cy="617147"/>
            </a:xfrm>
            <a:custGeom>
              <a:avLst/>
              <a:gdLst/>
              <a:ahLst/>
              <a:cxnLst>
                <a:cxn ang="0">
                  <a:pos x="138" y="239"/>
                </a:cxn>
                <a:cxn ang="0">
                  <a:pos x="132" y="179"/>
                </a:cxn>
                <a:cxn ang="0">
                  <a:pos x="16" y="149"/>
                </a:cxn>
                <a:cxn ang="0">
                  <a:pos x="0" y="127"/>
                </a:cxn>
                <a:cxn ang="0">
                  <a:pos x="2" y="81"/>
                </a:cxn>
                <a:cxn ang="0">
                  <a:pos x="104" y="7"/>
                </a:cxn>
                <a:cxn ang="0">
                  <a:pos x="248" y="13"/>
                </a:cxn>
                <a:cxn ang="0">
                  <a:pos x="274" y="23"/>
                </a:cxn>
                <a:cxn ang="0">
                  <a:pos x="280" y="25"/>
                </a:cxn>
                <a:cxn ang="0">
                  <a:pos x="288" y="37"/>
                </a:cxn>
                <a:cxn ang="0">
                  <a:pos x="292" y="49"/>
                </a:cxn>
                <a:cxn ang="0">
                  <a:pos x="248" y="131"/>
                </a:cxn>
                <a:cxn ang="0">
                  <a:pos x="234" y="235"/>
                </a:cxn>
              </a:cxnLst>
              <a:rect l="0" t="0" r="r" b="b"/>
              <a:pathLst>
                <a:path w="292" h="239">
                  <a:moveTo>
                    <a:pt x="138" y="239"/>
                  </a:moveTo>
                  <a:cubicBezTo>
                    <a:pt x="137" y="219"/>
                    <a:pt x="146" y="193"/>
                    <a:pt x="132" y="179"/>
                  </a:cubicBezTo>
                  <a:cubicBezTo>
                    <a:pt x="103" y="150"/>
                    <a:pt x="54" y="150"/>
                    <a:pt x="16" y="149"/>
                  </a:cubicBezTo>
                  <a:cubicBezTo>
                    <a:pt x="8" y="143"/>
                    <a:pt x="3" y="136"/>
                    <a:pt x="0" y="127"/>
                  </a:cubicBezTo>
                  <a:cubicBezTo>
                    <a:pt x="1" y="112"/>
                    <a:pt x="0" y="96"/>
                    <a:pt x="2" y="81"/>
                  </a:cubicBezTo>
                  <a:cubicBezTo>
                    <a:pt x="8" y="26"/>
                    <a:pt x="58" y="15"/>
                    <a:pt x="104" y="7"/>
                  </a:cubicBezTo>
                  <a:cubicBezTo>
                    <a:pt x="243" y="11"/>
                    <a:pt x="196" y="0"/>
                    <a:pt x="248" y="13"/>
                  </a:cubicBezTo>
                  <a:cubicBezTo>
                    <a:pt x="256" y="18"/>
                    <a:pt x="265" y="20"/>
                    <a:pt x="274" y="23"/>
                  </a:cubicBezTo>
                  <a:cubicBezTo>
                    <a:pt x="276" y="24"/>
                    <a:pt x="280" y="25"/>
                    <a:pt x="280" y="25"/>
                  </a:cubicBezTo>
                  <a:cubicBezTo>
                    <a:pt x="283" y="29"/>
                    <a:pt x="286" y="32"/>
                    <a:pt x="288" y="37"/>
                  </a:cubicBezTo>
                  <a:cubicBezTo>
                    <a:pt x="289" y="41"/>
                    <a:pt x="292" y="49"/>
                    <a:pt x="292" y="49"/>
                  </a:cubicBezTo>
                  <a:cubicBezTo>
                    <a:pt x="290" y="91"/>
                    <a:pt x="289" y="117"/>
                    <a:pt x="248" y="131"/>
                  </a:cubicBezTo>
                  <a:cubicBezTo>
                    <a:pt x="222" y="170"/>
                    <a:pt x="234" y="155"/>
                    <a:pt x="234" y="235"/>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212" name="Group 301"/>
            <p:cNvGrpSpPr>
              <a:grpSpLocks/>
            </p:cNvGrpSpPr>
            <p:nvPr/>
          </p:nvGrpSpPr>
          <p:grpSpPr bwMode="auto">
            <a:xfrm>
              <a:off x="198648" y="4834294"/>
              <a:ext cx="1631952" cy="1619042"/>
              <a:chOff x="660" y="953"/>
              <a:chExt cx="632" cy="627"/>
            </a:xfrm>
          </p:grpSpPr>
          <p:sp>
            <p:nvSpPr>
              <p:cNvPr id="240" name="Freeform 302"/>
              <p:cNvSpPr>
                <a:spLocks/>
              </p:cNvSpPr>
              <p:nvPr/>
            </p:nvSpPr>
            <p:spPr bwMode="auto">
              <a:xfrm>
                <a:off x="673" y="953"/>
                <a:ext cx="305" cy="233"/>
              </a:xfrm>
              <a:custGeom>
                <a:avLst/>
                <a:gdLst/>
                <a:ahLst/>
                <a:cxnLst>
                  <a:cxn ang="0">
                    <a:pos x="192" y="0"/>
                  </a:cxn>
                  <a:cxn ang="0">
                    <a:pos x="192" y="48"/>
                  </a:cxn>
                  <a:cxn ang="0">
                    <a:pos x="144" y="48"/>
                  </a:cxn>
                  <a:cxn ang="0">
                    <a:pos x="96" y="48"/>
                  </a:cxn>
                  <a:cxn ang="0">
                    <a:pos x="96" y="96"/>
                  </a:cxn>
                  <a:cxn ang="0">
                    <a:pos x="288" y="96"/>
                  </a:cxn>
                  <a:cxn ang="0">
                    <a:pos x="336" y="144"/>
                  </a:cxn>
                  <a:cxn ang="0">
                    <a:pos x="48" y="144"/>
                  </a:cxn>
                  <a:cxn ang="0">
                    <a:pos x="48" y="192"/>
                  </a:cxn>
                  <a:cxn ang="0">
                    <a:pos x="192" y="192"/>
                  </a:cxn>
                </a:cxnLst>
                <a:rect l="0" t="0" r="r" b="b"/>
                <a:pathLst>
                  <a:path w="376" h="200">
                    <a:moveTo>
                      <a:pt x="192" y="0"/>
                    </a:moveTo>
                    <a:cubicBezTo>
                      <a:pt x="196" y="20"/>
                      <a:pt x="200" y="40"/>
                      <a:pt x="192" y="48"/>
                    </a:cubicBezTo>
                    <a:cubicBezTo>
                      <a:pt x="184" y="56"/>
                      <a:pt x="160" y="48"/>
                      <a:pt x="144" y="48"/>
                    </a:cubicBezTo>
                    <a:cubicBezTo>
                      <a:pt x="128" y="48"/>
                      <a:pt x="104" y="40"/>
                      <a:pt x="96" y="48"/>
                    </a:cubicBezTo>
                    <a:cubicBezTo>
                      <a:pt x="88" y="56"/>
                      <a:pt x="64" y="88"/>
                      <a:pt x="96" y="96"/>
                    </a:cubicBezTo>
                    <a:cubicBezTo>
                      <a:pt x="128" y="104"/>
                      <a:pt x="248" y="88"/>
                      <a:pt x="288" y="96"/>
                    </a:cubicBezTo>
                    <a:cubicBezTo>
                      <a:pt x="328" y="104"/>
                      <a:pt x="376" y="136"/>
                      <a:pt x="336" y="144"/>
                    </a:cubicBezTo>
                    <a:cubicBezTo>
                      <a:pt x="296" y="152"/>
                      <a:pt x="96" y="136"/>
                      <a:pt x="48" y="144"/>
                    </a:cubicBezTo>
                    <a:cubicBezTo>
                      <a:pt x="0" y="152"/>
                      <a:pt x="24" y="184"/>
                      <a:pt x="48" y="192"/>
                    </a:cubicBezTo>
                    <a:cubicBezTo>
                      <a:pt x="72" y="200"/>
                      <a:pt x="132" y="196"/>
                      <a:pt x="192" y="192"/>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241" name="Group 303"/>
              <p:cNvGrpSpPr>
                <a:grpSpLocks/>
              </p:cNvGrpSpPr>
              <p:nvPr/>
            </p:nvGrpSpPr>
            <p:grpSpPr bwMode="auto">
              <a:xfrm>
                <a:off x="660" y="1166"/>
                <a:ext cx="632" cy="414"/>
                <a:chOff x="660" y="1166"/>
                <a:chExt cx="632" cy="414"/>
              </a:xfrm>
            </p:grpSpPr>
            <p:sp>
              <p:nvSpPr>
                <p:cNvPr id="242" name="Freeform 304"/>
                <p:cNvSpPr>
                  <a:spLocks/>
                </p:cNvSpPr>
                <p:nvPr/>
              </p:nvSpPr>
              <p:spPr bwMode="auto">
                <a:xfrm>
                  <a:off x="660" y="1166"/>
                  <a:ext cx="632" cy="414"/>
                </a:xfrm>
                <a:custGeom>
                  <a:avLst/>
                  <a:gdLst/>
                  <a:ahLst/>
                  <a:cxnLst>
                    <a:cxn ang="0">
                      <a:pos x="232" y="8"/>
                    </a:cxn>
                    <a:cxn ang="0">
                      <a:pos x="520" y="8"/>
                    </a:cxn>
                    <a:cxn ang="0">
                      <a:pos x="520" y="56"/>
                    </a:cxn>
                    <a:cxn ang="0">
                      <a:pos x="424" y="56"/>
                    </a:cxn>
                    <a:cxn ang="0">
                      <a:pos x="88" y="56"/>
                    </a:cxn>
                    <a:cxn ang="0">
                      <a:pos x="40" y="104"/>
                    </a:cxn>
                    <a:cxn ang="0">
                      <a:pos x="232" y="104"/>
                    </a:cxn>
                    <a:cxn ang="0">
                      <a:pos x="568" y="104"/>
                    </a:cxn>
                    <a:cxn ang="0">
                      <a:pos x="616" y="152"/>
                    </a:cxn>
                    <a:cxn ang="0">
                      <a:pos x="520" y="152"/>
                    </a:cxn>
                    <a:cxn ang="0">
                      <a:pos x="88" y="152"/>
                    </a:cxn>
                    <a:cxn ang="0">
                      <a:pos x="40" y="200"/>
                    </a:cxn>
                    <a:cxn ang="0">
                      <a:pos x="136" y="200"/>
                    </a:cxn>
                    <a:cxn ang="0">
                      <a:pos x="568" y="200"/>
                    </a:cxn>
                    <a:cxn ang="0">
                      <a:pos x="664" y="248"/>
                    </a:cxn>
                    <a:cxn ang="0">
                      <a:pos x="568" y="248"/>
                    </a:cxn>
                    <a:cxn ang="0">
                      <a:pos x="88" y="248"/>
                    </a:cxn>
                    <a:cxn ang="0">
                      <a:pos x="40" y="296"/>
                    </a:cxn>
                    <a:cxn ang="0">
                      <a:pos x="184" y="296"/>
                    </a:cxn>
                    <a:cxn ang="0">
                      <a:pos x="616" y="296"/>
                    </a:cxn>
                    <a:cxn ang="0">
                      <a:pos x="712" y="344"/>
                    </a:cxn>
                    <a:cxn ang="0">
                      <a:pos x="568" y="344"/>
                    </a:cxn>
                    <a:cxn ang="0">
                      <a:pos x="88" y="344"/>
                    </a:cxn>
                    <a:cxn ang="0">
                      <a:pos x="40" y="392"/>
                    </a:cxn>
                    <a:cxn ang="0">
                      <a:pos x="232" y="392"/>
                    </a:cxn>
                    <a:cxn ang="0">
                      <a:pos x="424" y="392"/>
                    </a:cxn>
                    <a:cxn ang="0">
                      <a:pos x="472" y="440"/>
                    </a:cxn>
                  </a:cxnLst>
                  <a:rect l="0" t="0" r="r" b="b"/>
                  <a:pathLst>
                    <a:path w="720" h="440">
                      <a:moveTo>
                        <a:pt x="232" y="8"/>
                      </a:moveTo>
                      <a:cubicBezTo>
                        <a:pt x="352" y="4"/>
                        <a:pt x="472" y="0"/>
                        <a:pt x="520" y="8"/>
                      </a:cubicBezTo>
                      <a:cubicBezTo>
                        <a:pt x="568" y="16"/>
                        <a:pt x="536" y="48"/>
                        <a:pt x="520" y="56"/>
                      </a:cubicBezTo>
                      <a:cubicBezTo>
                        <a:pt x="504" y="64"/>
                        <a:pt x="496" y="56"/>
                        <a:pt x="424" y="56"/>
                      </a:cubicBezTo>
                      <a:cubicBezTo>
                        <a:pt x="352" y="56"/>
                        <a:pt x="152" y="48"/>
                        <a:pt x="88" y="56"/>
                      </a:cubicBezTo>
                      <a:cubicBezTo>
                        <a:pt x="24" y="64"/>
                        <a:pt x="16" y="96"/>
                        <a:pt x="40" y="104"/>
                      </a:cubicBezTo>
                      <a:cubicBezTo>
                        <a:pt x="64" y="112"/>
                        <a:pt x="144" y="104"/>
                        <a:pt x="232" y="104"/>
                      </a:cubicBezTo>
                      <a:cubicBezTo>
                        <a:pt x="320" y="104"/>
                        <a:pt x="504" y="96"/>
                        <a:pt x="568" y="104"/>
                      </a:cubicBezTo>
                      <a:cubicBezTo>
                        <a:pt x="632" y="112"/>
                        <a:pt x="624" y="144"/>
                        <a:pt x="616" y="152"/>
                      </a:cubicBezTo>
                      <a:cubicBezTo>
                        <a:pt x="608" y="160"/>
                        <a:pt x="608" y="152"/>
                        <a:pt x="520" y="152"/>
                      </a:cubicBezTo>
                      <a:cubicBezTo>
                        <a:pt x="432" y="152"/>
                        <a:pt x="168" y="144"/>
                        <a:pt x="88" y="152"/>
                      </a:cubicBezTo>
                      <a:cubicBezTo>
                        <a:pt x="8" y="160"/>
                        <a:pt x="32" y="192"/>
                        <a:pt x="40" y="200"/>
                      </a:cubicBezTo>
                      <a:cubicBezTo>
                        <a:pt x="48" y="208"/>
                        <a:pt x="48" y="200"/>
                        <a:pt x="136" y="200"/>
                      </a:cubicBezTo>
                      <a:cubicBezTo>
                        <a:pt x="224" y="200"/>
                        <a:pt x="480" y="192"/>
                        <a:pt x="568" y="200"/>
                      </a:cubicBezTo>
                      <a:cubicBezTo>
                        <a:pt x="656" y="208"/>
                        <a:pt x="664" y="240"/>
                        <a:pt x="664" y="248"/>
                      </a:cubicBezTo>
                      <a:cubicBezTo>
                        <a:pt x="664" y="256"/>
                        <a:pt x="664" y="248"/>
                        <a:pt x="568" y="248"/>
                      </a:cubicBezTo>
                      <a:cubicBezTo>
                        <a:pt x="472" y="248"/>
                        <a:pt x="176" y="240"/>
                        <a:pt x="88" y="248"/>
                      </a:cubicBezTo>
                      <a:cubicBezTo>
                        <a:pt x="0" y="256"/>
                        <a:pt x="24" y="288"/>
                        <a:pt x="40" y="296"/>
                      </a:cubicBezTo>
                      <a:cubicBezTo>
                        <a:pt x="56" y="304"/>
                        <a:pt x="88" y="296"/>
                        <a:pt x="184" y="296"/>
                      </a:cubicBezTo>
                      <a:cubicBezTo>
                        <a:pt x="280" y="296"/>
                        <a:pt x="528" y="288"/>
                        <a:pt x="616" y="296"/>
                      </a:cubicBezTo>
                      <a:cubicBezTo>
                        <a:pt x="704" y="304"/>
                        <a:pt x="720" y="336"/>
                        <a:pt x="712" y="344"/>
                      </a:cubicBezTo>
                      <a:cubicBezTo>
                        <a:pt x="704" y="352"/>
                        <a:pt x="672" y="344"/>
                        <a:pt x="568" y="344"/>
                      </a:cubicBezTo>
                      <a:cubicBezTo>
                        <a:pt x="464" y="344"/>
                        <a:pt x="176" y="336"/>
                        <a:pt x="88" y="344"/>
                      </a:cubicBezTo>
                      <a:cubicBezTo>
                        <a:pt x="0" y="352"/>
                        <a:pt x="16" y="384"/>
                        <a:pt x="40" y="392"/>
                      </a:cubicBezTo>
                      <a:cubicBezTo>
                        <a:pt x="64" y="400"/>
                        <a:pt x="168" y="392"/>
                        <a:pt x="232" y="392"/>
                      </a:cubicBezTo>
                      <a:cubicBezTo>
                        <a:pt x="296" y="392"/>
                        <a:pt x="384" y="384"/>
                        <a:pt x="424" y="392"/>
                      </a:cubicBezTo>
                      <a:cubicBezTo>
                        <a:pt x="464" y="400"/>
                        <a:pt x="468" y="420"/>
                        <a:pt x="472" y="440"/>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243" name="Line 305"/>
                <p:cNvSpPr>
                  <a:spLocks noChangeShapeType="1"/>
                </p:cNvSpPr>
                <p:nvPr/>
              </p:nvSpPr>
              <p:spPr bwMode="auto">
                <a:xfrm rot="21300000">
                  <a:off x="818" y="1176"/>
                  <a:ext cx="48" cy="0"/>
                </a:xfrm>
                <a:prstGeom prst="line">
                  <a:avLst/>
                </a:prstGeom>
                <a:noFill/>
                <a:ln w="19050" cap="flat" cmpd="sng">
                  <a:solidFill>
                    <a:srgbClr val="9966FF"/>
                  </a:solidFill>
                  <a:prstDash val="solid"/>
                  <a:round/>
                  <a:headEnd type="none" w="med" len="med"/>
                  <a:tailEnd type="none" w="med" len="med"/>
                </a:ln>
                <a:effectLst/>
              </p:spPr>
              <p:txBody>
                <a:bodyPr/>
                <a:lstStyle/>
                <a:p>
                  <a:endParaRPr lang="zh-CN" altLang="en-US"/>
                </a:p>
              </p:txBody>
            </p:sp>
          </p:grpSp>
        </p:grpSp>
        <p:sp>
          <p:nvSpPr>
            <p:cNvPr id="213" name="Freeform 306"/>
            <p:cNvSpPr>
              <a:spLocks/>
            </p:cNvSpPr>
            <p:nvPr/>
          </p:nvSpPr>
          <p:spPr bwMode="auto">
            <a:xfrm>
              <a:off x="3449641" y="4867862"/>
              <a:ext cx="335686" cy="754003"/>
            </a:xfrm>
            <a:custGeom>
              <a:avLst/>
              <a:gdLst/>
              <a:ahLst/>
              <a:cxnLst>
                <a:cxn ang="0">
                  <a:pos x="128" y="0"/>
                </a:cxn>
                <a:cxn ang="0">
                  <a:pos x="110" y="91"/>
                </a:cxn>
                <a:cxn ang="0">
                  <a:pos x="64" y="110"/>
                </a:cxn>
                <a:cxn ang="0">
                  <a:pos x="37" y="128"/>
                </a:cxn>
                <a:cxn ang="0">
                  <a:pos x="23" y="137"/>
                </a:cxn>
                <a:cxn ang="0">
                  <a:pos x="0" y="187"/>
                </a:cxn>
              </a:cxnLst>
              <a:rect l="0" t="0" r="r" b="b"/>
              <a:pathLst>
                <a:path w="130" h="187">
                  <a:moveTo>
                    <a:pt x="128" y="0"/>
                  </a:moveTo>
                  <a:cubicBezTo>
                    <a:pt x="126" y="25"/>
                    <a:pt x="130" y="68"/>
                    <a:pt x="110" y="91"/>
                  </a:cubicBezTo>
                  <a:cubicBezTo>
                    <a:pt x="98" y="105"/>
                    <a:pt x="78" y="102"/>
                    <a:pt x="64" y="110"/>
                  </a:cubicBezTo>
                  <a:cubicBezTo>
                    <a:pt x="55" y="115"/>
                    <a:pt x="46" y="122"/>
                    <a:pt x="37" y="128"/>
                  </a:cubicBezTo>
                  <a:cubicBezTo>
                    <a:pt x="32" y="131"/>
                    <a:pt x="23" y="137"/>
                    <a:pt x="23" y="137"/>
                  </a:cubicBezTo>
                  <a:cubicBezTo>
                    <a:pt x="11" y="155"/>
                    <a:pt x="0" y="166"/>
                    <a:pt x="0" y="187"/>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216" name="Freeform 309"/>
            <p:cNvSpPr>
              <a:spLocks/>
            </p:cNvSpPr>
            <p:nvPr/>
          </p:nvSpPr>
          <p:spPr bwMode="auto">
            <a:xfrm>
              <a:off x="2470986" y="4397901"/>
              <a:ext cx="420900" cy="268549"/>
            </a:xfrm>
            <a:custGeom>
              <a:avLst/>
              <a:gdLst/>
              <a:ahLst/>
              <a:cxnLst>
                <a:cxn ang="0">
                  <a:pos x="3" y="52"/>
                </a:cxn>
                <a:cxn ang="0">
                  <a:pos x="23" y="2"/>
                </a:cxn>
                <a:cxn ang="0">
                  <a:pos x="47" y="4"/>
                </a:cxn>
                <a:cxn ang="0">
                  <a:pos x="51" y="16"/>
                </a:cxn>
                <a:cxn ang="0">
                  <a:pos x="55" y="88"/>
                </a:cxn>
                <a:cxn ang="0">
                  <a:pos x="73" y="104"/>
                </a:cxn>
                <a:cxn ang="0">
                  <a:pos x="105" y="102"/>
                </a:cxn>
                <a:cxn ang="0">
                  <a:pos x="111" y="30"/>
                </a:cxn>
                <a:cxn ang="0">
                  <a:pos x="135" y="4"/>
                </a:cxn>
                <a:cxn ang="0">
                  <a:pos x="161" y="10"/>
                </a:cxn>
                <a:cxn ang="0">
                  <a:pos x="163" y="48"/>
                </a:cxn>
              </a:cxnLst>
              <a:rect l="0" t="0" r="r" b="b"/>
              <a:pathLst>
                <a:path w="163" h="104">
                  <a:moveTo>
                    <a:pt x="3" y="52"/>
                  </a:moveTo>
                  <a:cubicBezTo>
                    <a:pt x="4" y="30"/>
                    <a:pt x="0" y="10"/>
                    <a:pt x="23" y="2"/>
                  </a:cubicBezTo>
                  <a:cubicBezTo>
                    <a:pt x="31" y="3"/>
                    <a:pt x="40" y="0"/>
                    <a:pt x="47" y="4"/>
                  </a:cubicBezTo>
                  <a:cubicBezTo>
                    <a:pt x="51" y="6"/>
                    <a:pt x="51" y="16"/>
                    <a:pt x="51" y="16"/>
                  </a:cubicBezTo>
                  <a:cubicBezTo>
                    <a:pt x="52" y="40"/>
                    <a:pt x="47" y="65"/>
                    <a:pt x="55" y="88"/>
                  </a:cubicBezTo>
                  <a:cubicBezTo>
                    <a:pt x="58" y="96"/>
                    <a:pt x="73" y="104"/>
                    <a:pt x="73" y="104"/>
                  </a:cubicBezTo>
                  <a:cubicBezTo>
                    <a:pt x="84" y="103"/>
                    <a:pt x="95" y="104"/>
                    <a:pt x="105" y="102"/>
                  </a:cubicBezTo>
                  <a:cubicBezTo>
                    <a:pt x="129" y="97"/>
                    <a:pt x="109" y="54"/>
                    <a:pt x="111" y="30"/>
                  </a:cubicBezTo>
                  <a:cubicBezTo>
                    <a:pt x="112" y="13"/>
                    <a:pt x="121" y="9"/>
                    <a:pt x="135" y="4"/>
                  </a:cubicBezTo>
                  <a:cubicBezTo>
                    <a:pt x="144" y="5"/>
                    <a:pt x="161" y="10"/>
                    <a:pt x="161" y="10"/>
                  </a:cubicBezTo>
                  <a:cubicBezTo>
                    <a:pt x="162" y="23"/>
                    <a:pt x="163" y="48"/>
                    <a:pt x="163" y="48"/>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18" name="Freeform 311"/>
            <p:cNvSpPr>
              <a:spLocks/>
            </p:cNvSpPr>
            <p:nvPr/>
          </p:nvSpPr>
          <p:spPr bwMode="auto">
            <a:xfrm>
              <a:off x="2199855" y="4852369"/>
              <a:ext cx="320193" cy="214324"/>
            </a:xfrm>
            <a:custGeom>
              <a:avLst/>
              <a:gdLst/>
              <a:ahLst/>
              <a:cxnLst>
                <a:cxn ang="0">
                  <a:pos x="10" y="6"/>
                </a:cxn>
                <a:cxn ang="0">
                  <a:pos x="13" y="48"/>
                </a:cxn>
                <a:cxn ang="0">
                  <a:pos x="124" y="36"/>
                </a:cxn>
                <a:cxn ang="0">
                  <a:pos x="106" y="0"/>
                </a:cxn>
              </a:cxnLst>
              <a:rect l="0" t="0" r="r" b="b"/>
              <a:pathLst>
                <a:path w="124" h="83">
                  <a:moveTo>
                    <a:pt x="10" y="6"/>
                  </a:moveTo>
                  <a:cubicBezTo>
                    <a:pt x="11" y="20"/>
                    <a:pt x="0" y="43"/>
                    <a:pt x="13" y="48"/>
                  </a:cubicBezTo>
                  <a:cubicBezTo>
                    <a:pt x="112" y="83"/>
                    <a:pt x="111" y="76"/>
                    <a:pt x="124" y="36"/>
                  </a:cubicBezTo>
                  <a:cubicBezTo>
                    <a:pt x="121" y="22"/>
                    <a:pt x="112" y="13"/>
                    <a:pt x="106"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19" name="Freeform 312"/>
            <p:cNvSpPr>
              <a:spLocks/>
            </p:cNvSpPr>
            <p:nvPr/>
          </p:nvSpPr>
          <p:spPr bwMode="auto">
            <a:xfrm>
              <a:off x="2891886" y="4854952"/>
              <a:ext cx="232398" cy="105871"/>
            </a:xfrm>
            <a:custGeom>
              <a:avLst/>
              <a:gdLst/>
              <a:ahLst/>
              <a:cxnLst>
                <a:cxn ang="0">
                  <a:pos x="0" y="0"/>
                </a:cxn>
                <a:cxn ang="0">
                  <a:pos x="18" y="24"/>
                </a:cxn>
                <a:cxn ang="0">
                  <a:pos x="90" y="3"/>
                </a:cxn>
              </a:cxnLst>
              <a:rect l="0" t="0" r="r" b="b"/>
              <a:pathLst>
                <a:path w="90" h="41">
                  <a:moveTo>
                    <a:pt x="0" y="0"/>
                  </a:moveTo>
                  <a:cubicBezTo>
                    <a:pt x="5" y="15"/>
                    <a:pt x="1" y="20"/>
                    <a:pt x="18" y="24"/>
                  </a:cubicBezTo>
                  <a:cubicBezTo>
                    <a:pt x="70" y="22"/>
                    <a:pt x="90" y="41"/>
                    <a:pt x="90" y="3"/>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0" name="Freeform 313"/>
            <p:cNvSpPr>
              <a:spLocks/>
            </p:cNvSpPr>
            <p:nvPr/>
          </p:nvSpPr>
          <p:spPr bwMode="auto">
            <a:xfrm>
              <a:off x="3532272" y="4441800"/>
              <a:ext cx="253056" cy="85213"/>
            </a:xfrm>
            <a:custGeom>
              <a:avLst/>
              <a:gdLst/>
              <a:ahLst/>
              <a:cxnLst>
                <a:cxn ang="0">
                  <a:pos x="0" y="33"/>
                </a:cxn>
                <a:cxn ang="0">
                  <a:pos x="21" y="0"/>
                </a:cxn>
                <a:cxn ang="0">
                  <a:pos x="66" y="3"/>
                </a:cxn>
                <a:cxn ang="0">
                  <a:pos x="78" y="30"/>
                </a:cxn>
              </a:cxnLst>
              <a:rect l="0" t="0" r="r" b="b"/>
              <a:pathLst>
                <a:path w="78" h="33">
                  <a:moveTo>
                    <a:pt x="0" y="33"/>
                  </a:moveTo>
                  <a:cubicBezTo>
                    <a:pt x="3" y="13"/>
                    <a:pt x="5" y="10"/>
                    <a:pt x="21" y="0"/>
                  </a:cubicBezTo>
                  <a:cubicBezTo>
                    <a:pt x="36" y="1"/>
                    <a:pt x="51" y="0"/>
                    <a:pt x="66" y="3"/>
                  </a:cubicBezTo>
                  <a:cubicBezTo>
                    <a:pt x="76" y="5"/>
                    <a:pt x="78" y="30"/>
                    <a:pt x="78" y="3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1" name="Freeform 314"/>
            <p:cNvSpPr>
              <a:spLocks/>
            </p:cNvSpPr>
            <p:nvPr/>
          </p:nvSpPr>
          <p:spPr bwMode="auto">
            <a:xfrm>
              <a:off x="622129" y="4400484"/>
              <a:ext cx="237563" cy="123946"/>
            </a:xfrm>
            <a:custGeom>
              <a:avLst/>
              <a:gdLst/>
              <a:ahLst/>
              <a:cxnLst>
                <a:cxn ang="0">
                  <a:pos x="6" y="46"/>
                </a:cxn>
                <a:cxn ang="0">
                  <a:pos x="12" y="10"/>
                </a:cxn>
                <a:cxn ang="0">
                  <a:pos x="92" y="48"/>
                </a:cxn>
              </a:cxnLst>
              <a:rect l="0" t="0" r="r" b="b"/>
              <a:pathLst>
                <a:path w="92" h="48">
                  <a:moveTo>
                    <a:pt x="6" y="46"/>
                  </a:moveTo>
                  <a:cubicBezTo>
                    <a:pt x="4" y="33"/>
                    <a:pt x="0" y="18"/>
                    <a:pt x="12" y="10"/>
                  </a:cubicBezTo>
                  <a:cubicBezTo>
                    <a:pt x="61" y="11"/>
                    <a:pt x="92" y="0"/>
                    <a:pt x="92" y="48"/>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2" name="Freeform 315"/>
            <p:cNvSpPr>
              <a:spLocks/>
            </p:cNvSpPr>
            <p:nvPr/>
          </p:nvSpPr>
          <p:spPr bwMode="auto">
            <a:xfrm>
              <a:off x="875185" y="4880774"/>
              <a:ext cx="222069" cy="98124"/>
            </a:xfrm>
            <a:custGeom>
              <a:avLst/>
              <a:gdLst/>
              <a:ahLst/>
              <a:cxnLst>
                <a:cxn ang="0">
                  <a:pos x="0" y="0"/>
                </a:cxn>
                <a:cxn ang="0">
                  <a:pos x="16" y="24"/>
                </a:cxn>
                <a:cxn ang="0">
                  <a:pos x="96" y="0"/>
                </a:cxn>
              </a:cxnLst>
              <a:rect l="0" t="0" r="r" b="b"/>
              <a:pathLst>
                <a:path w="96" h="38">
                  <a:moveTo>
                    <a:pt x="0" y="0"/>
                  </a:moveTo>
                  <a:cubicBezTo>
                    <a:pt x="4" y="13"/>
                    <a:pt x="2" y="19"/>
                    <a:pt x="16" y="24"/>
                  </a:cubicBezTo>
                  <a:cubicBezTo>
                    <a:pt x="34" y="23"/>
                    <a:pt x="96" y="38"/>
                    <a:pt x="96"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3" name="Freeform 316"/>
            <p:cNvSpPr>
              <a:spLocks/>
            </p:cNvSpPr>
            <p:nvPr/>
          </p:nvSpPr>
          <p:spPr bwMode="auto">
            <a:xfrm>
              <a:off x="1066268" y="4436635"/>
              <a:ext cx="253056" cy="92959"/>
            </a:xfrm>
            <a:custGeom>
              <a:avLst/>
              <a:gdLst/>
              <a:ahLst/>
              <a:cxnLst>
                <a:cxn ang="0">
                  <a:pos x="12" y="36"/>
                </a:cxn>
                <a:cxn ang="0">
                  <a:pos x="58" y="0"/>
                </a:cxn>
                <a:cxn ang="0">
                  <a:pos x="94" y="34"/>
                </a:cxn>
              </a:cxnLst>
              <a:rect l="0" t="0" r="r" b="b"/>
              <a:pathLst>
                <a:path w="94" h="36">
                  <a:moveTo>
                    <a:pt x="12" y="36"/>
                  </a:moveTo>
                  <a:cubicBezTo>
                    <a:pt x="0" y="0"/>
                    <a:pt x="31" y="5"/>
                    <a:pt x="58" y="0"/>
                  </a:cubicBezTo>
                  <a:cubicBezTo>
                    <a:pt x="85" y="2"/>
                    <a:pt x="94" y="5"/>
                    <a:pt x="94" y="34"/>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4" name="Freeform 317"/>
            <p:cNvSpPr>
              <a:spLocks/>
            </p:cNvSpPr>
            <p:nvPr/>
          </p:nvSpPr>
          <p:spPr bwMode="auto">
            <a:xfrm>
              <a:off x="1314159" y="4885938"/>
              <a:ext cx="268549" cy="126529"/>
            </a:xfrm>
            <a:custGeom>
              <a:avLst/>
              <a:gdLst/>
              <a:ahLst/>
              <a:cxnLst>
                <a:cxn ang="0">
                  <a:pos x="8" y="0"/>
                </a:cxn>
                <a:cxn ang="0">
                  <a:pos x="0" y="22"/>
                </a:cxn>
                <a:cxn ang="0">
                  <a:pos x="28" y="34"/>
                </a:cxn>
                <a:cxn ang="0">
                  <a:pos x="110" y="28"/>
                </a:cxn>
                <a:cxn ang="0">
                  <a:pos x="102" y="2"/>
                </a:cxn>
              </a:cxnLst>
              <a:rect l="0" t="0" r="r" b="b"/>
              <a:pathLst>
                <a:path w="110" h="49">
                  <a:moveTo>
                    <a:pt x="8" y="0"/>
                  </a:moveTo>
                  <a:cubicBezTo>
                    <a:pt x="6" y="9"/>
                    <a:pt x="3" y="14"/>
                    <a:pt x="0" y="22"/>
                  </a:cubicBezTo>
                  <a:cubicBezTo>
                    <a:pt x="3" y="45"/>
                    <a:pt x="7" y="41"/>
                    <a:pt x="28" y="34"/>
                  </a:cubicBezTo>
                  <a:cubicBezTo>
                    <a:pt x="48" y="35"/>
                    <a:pt x="103" y="49"/>
                    <a:pt x="110" y="28"/>
                  </a:cubicBezTo>
                  <a:cubicBezTo>
                    <a:pt x="109" y="19"/>
                    <a:pt x="102" y="10"/>
                    <a:pt x="102" y="2"/>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5" name="Freeform 318"/>
            <p:cNvSpPr>
              <a:spLocks/>
            </p:cNvSpPr>
            <p:nvPr/>
          </p:nvSpPr>
          <p:spPr bwMode="auto">
            <a:xfrm>
              <a:off x="1773791" y="4880774"/>
              <a:ext cx="281461" cy="147186"/>
            </a:xfrm>
            <a:custGeom>
              <a:avLst/>
              <a:gdLst/>
              <a:ahLst/>
              <a:cxnLst>
                <a:cxn ang="0">
                  <a:pos x="8" y="2"/>
                </a:cxn>
                <a:cxn ang="0">
                  <a:pos x="2" y="28"/>
                </a:cxn>
                <a:cxn ang="0">
                  <a:pos x="12" y="56"/>
                </a:cxn>
                <a:cxn ang="0">
                  <a:pos x="102" y="54"/>
                </a:cxn>
                <a:cxn ang="0">
                  <a:pos x="114" y="46"/>
                </a:cxn>
                <a:cxn ang="0">
                  <a:pos x="110" y="0"/>
                </a:cxn>
              </a:cxnLst>
              <a:rect l="0" t="0" r="r" b="b"/>
              <a:pathLst>
                <a:path w="125" h="57">
                  <a:moveTo>
                    <a:pt x="8" y="2"/>
                  </a:moveTo>
                  <a:cubicBezTo>
                    <a:pt x="5" y="11"/>
                    <a:pt x="4" y="19"/>
                    <a:pt x="2" y="28"/>
                  </a:cubicBezTo>
                  <a:cubicBezTo>
                    <a:pt x="3" y="41"/>
                    <a:pt x="0" y="52"/>
                    <a:pt x="12" y="56"/>
                  </a:cubicBezTo>
                  <a:cubicBezTo>
                    <a:pt x="42" y="55"/>
                    <a:pt x="72" y="57"/>
                    <a:pt x="102" y="54"/>
                  </a:cubicBezTo>
                  <a:cubicBezTo>
                    <a:pt x="107" y="54"/>
                    <a:pt x="114" y="46"/>
                    <a:pt x="114" y="46"/>
                  </a:cubicBezTo>
                  <a:cubicBezTo>
                    <a:pt x="125" y="29"/>
                    <a:pt x="110" y="16"/>
                    <a:pt x="110"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26" name="AutoShape 319"/>
            <p:cNvSpPr>
              <a:spLocks noChangeAspect="1" noChangeArrowheads="1"/>
            </p:cNvSpPr>
            <p:nvPr/>
          </p:nvSpPr>
          <p:spPr bwMode="auto">
            <a:xfrm>
              <a:off x="557575"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27" name="AutoShape 320"/>
            <p:cNvSpPr>
              <a:spLocks noChangeAspect="1" noChangeArrowheads="1"/>
            </p:cNvSpPr>
            <p:nvPr/>
          </p:nvSpPr>
          <p:spPr bwMode="auto">
            <a:xfrm>
              <a:off x="787390"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28" name="AutoShape 321"/>
            <p:cNvSpPr>
              <a:spLocks noChangeAspect="1" noChangeArrowheads="1"/>
            </p:cNvSpPr>
            <p:nvPr/>
          </p:nvSpPr>
          <p:spPr bwMode="auto">
            <a:xfrm>
              <a:off x="1017207"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29" name="AutoShape 322"/>
            <p:cNvSpPr>
              <a:spLocks noChangeAspect="1" noChangeArrowheads="1"/>
            </p:cNvSpPr>
            <p:nvPr/>
          </p:nvSpPr>
          <p:spPr bwMode="auto">
            <a:xfrm>
              <a:off x="1247022" y="4521847"/>
              <a:ext cx="154932"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0" name="AutoShape 323"/>
            <p:cNvSpPr>
              <a:spLocks noChangeAspect="1" noChangeArrowheads="1"/>
            </p:cNvSpPr>
            <p:nvPr/>
          </p:nvSpPr>
          <p:spPr bwMode="auto">
            <a:xfrm>
              <a:off x="1476839"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1" name="AutoShape 324"/>
            <p:cNvSpPr>
              <a:spLocks noChangeAspect="1" noChangeArrowheads="1"/>
            </p:cNvSpPr>
            <p:nvPr/>
          </p:nvSpPr>
          <p:spPr bwMode="auto">
            <a:xfrm>
              <a:off x="1706654" y="4521847"/>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2" name="AutoShape 325"/>
            <p:cNvSpPr>
              <a:spLocks noChangeAspect="1" noChangeArrowheads="1"/>
            </p:cNvSpPr>
            <p:nvPr/>
          </p:nvSpPr>
          <p:spPr bwMode="auto">
            <a:xfrm>
              <a:off x="2393520" y="4521847"/>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3" name="AutoShape 326"/>
            <p:cNvSpPr>
              <a:spLocks noChangeAspect="1" noChangeArrowheads="1"/>
            </p:cNvSpPr>
            <p:nvPr/>
          </p:nvSpPr>
          <p:spPr bwMode="auto">
            <a:xfrm>
              <a:off x="2814420" y="4521847"/>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5" name="Freeform 328"/>
            <p:cNvSpPr>
              <a:spLocks noChangeAspect="1"/>
            </p:cNvSpPr>
            <p:nvPr/>
          </p:nvSpPr>
          <p:spPr bwMode="auto">
            <a:xfrm>
              <a:off x="3134613" y="4134517"/>
              <a:ext cx="407988" cy="862456"/>
            </a:xfrm>
            <a:custGeom>
              <a:avLst/>
              <a:gdLst/>
              <a:ahLst/>
              <a:cxnLst>
                <a:cxn ang="0">
                  <a:pos x="3" y="161"/>
                </a:cxn>
                <a:cxn ang="0">
                  <a:pos x="5" y="114"/>
                </a:cxn>
                <a:cxn ang="0">
                  <a:pos x="36" y="111"/>
                </a:cxn>
                <a:cxn ang="0">
                  <a:pos x="44" y="202"/>
                </a:cxn>
                <a:cxn ang="0">
                  <a:pos x="58" y="184"/>
                </a:cxn>
                <a:cxn ang="0">
                  <a:pos x="63" y="47"/>
                </a:cxn>
                <a:cxn ang="0">
                  <a:pos x="87" y="41"/>
                </a:cxn>
                <a:cxn ang="0">
                  <a:pos x="101" y="292"/>
                </a:cxn>
                <a:cxn ang="0">
                  <a:pos x="149" y="291"/>
                </a:cxn>
                <a:cxn ang="0">
                  <a:pos x="155" y="241"/>
                </a:cxn>
              </a:cxnLst>
              <a:rect l="0" t="0" r="r" b="b"/>
              <a:pathLst>
                <a:path w="158" h="334">
                  <a:moveTo>
                    <a:pt x="3" y="161"/>
                  </a:moveTo>
                  <a:cubicBezTo>
                    <a:pt x="3" y="154"/>
                    <a:pt x="0" y="122"/>
                    <a:pt x="5" y="114"/>
                  </a:cubicBezTo>
                  <a:cubicBezTo>
                    <a:pt x="10" y="106"/>
                    <a:pt x="30" y="96"/>
                    <a:pt x="36" y="111"/>
                  </a:cubicBezTo>
                  <a:cubicBezTo>
                    <a:pt x="42" y="126"/>
                    <a:pt x="40" y="190"/>
                    <a:pt x="44" y="202"/>
                  </a:cubicBezTo>
                  <a:cubicBezTo>
                    <a:pt x="48" y="215"/>
                    <a:pt x="55" y="210"/>
                    <a:pt x="58" y="184"/>
                  </a:cubicBezTo>
                  <a:cubicBezTo>
                    <a:pt x="61" y="158"/>
                    <a:pt x="58" y="71"/>
                    <a:pt x="63" y="47"/>
                  </a:cubicBezTo>
                  <a:cubicBezTo>
                    <a:pt x="68" y="23"/>
                    <a:pt x="81" y="0"/>
                    <a:pt x="87" y="41"/>
                  </a:cubicBezTo>
                  <a:cubicBezTo>
                    <a:pt x="93" y="82"/>
                    <a:pt x="91" y="250"/>
                    <a:pt x="101" y="292"/>
                  </a:cubicBezTo>
                  <a:cubicBezTo>
                    <a:pt x="111" y="334"/>
                    <a:pt x="140" y="299"/>
                    <a:pt x="149" y="291"/>
                  </a:cubicBezTo>
                  <a:cubicBezTo>
                    <a:pt x="158" y="283"/>
                    <a:pt x="154" y="251"/>
                    <a:pt x="155" y="241"/>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36" name="AutoShape 329"/>
            <p:cNvSpPr>
              <a:spLocks noChangeAspect="1" noChangeArrowheads="1"/>
            </p:cNvSpPr>
            <p:nvPr/>
          </p:nvSpPr>
          <p:spPr bwMode="auto">
            <a:xfrm>
              <a:off x="3449641" y="4516683"/>
              <a:ext cx="160097" cy="361508"/>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7" name="AutoShape 330"/>
            <p:cNvSpPr>
              <a:spLocks noChangeAspect="1" noChangeArrowheads="1"/>
            </p:cNvSpPr>
            <p:nvPr/>
          </p:nvSpPr>
          <p:spPr bwMode="auto">
            <a:xfrm>
              <a:off x="3051982" y="4521847"/>
              <a:ext cx="160097"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8" name="AutoShape 331"/>
            <p:cNvSpPr>
              <a:spLocks noChangeAspect="1" noChangeArrowheads="1"/>
            </p:cNvSpPr>
            <p:nvPr/>
          </p:nvSpPr>
          <p:spPr bwMode="auto">
            <a:xfrm>
              <a:off x="1931306" y="4521847"/>
              <a:ext cx="157515"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39" name="AutoShape 332"/>
            <p:cNvSpPr>
              <a:spLocks noChangeAspect="1" noChangeArrowheads="1"/>
            </p:cNvSpPr>
            <p:nvPr/>
          </p:nvSpPr>
          <p:spPr bwMode="auto">
            <a:xfrm>
              <a:off x="2163705" y="4521847"/>
              <a:ext cx="154932" cy="364091"/>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46" name="Text Box 310"/>
            <p:cNvSpPr txBox="1">
              <a:spLocks noChangeArrowheads="1"/>
            </p:cNvSpPr>
            <p:nvPr/>
          </p:nvSpPr>
          <p:spPr bwMode="auto">
            <a:xfrm>
              <a:off x="1984828" y="5943935"/>
              <a:ext cx="87556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a:solidFill>
                    <a:srgbClr val="9966FF"/>
                  </a:solidFill>
                  <a:latin typeface="Arial Narrow" pitchFamily="34" charset="0"/>
                  <a:ea typeface="宋体" charset="-122"/>
                  <a:cs typeface="Arial" charset="0"/>
                </a:rPr>
                <a:t>NBCe1</a:t>
              </a:r>
            </a:p>
          </p:txBody>
        </p:sp>
        <p:sp>
          <p:nvSpPr>
            <p:cNvPr id="208" name="AutoShape 327"/>
            <p:cNvSpPr>
              <a:spLocks noChangeAspect="1" noChangeArrowheads="1"/>
            </p:cNvSpPr>
            <p:nvPr/>
          </p:nvSpPr>
          <p:spPr bwMode="auto">
            <a:xfrm>
              <a:off x="3705279" y="4516683"/>
              <a:ext cx="157515" cy="361508"/>
            </a:xfrm>
            <a:prstGeom prst="roundRect">
              <a:avLst>
                <a:gd name="adj" fmla="val 34157"/>
              </a:avLst>
            </a:prstGeom>
            <a:solidFill>
              <a:srgbClr val="9966FF"/>
            </a:solidFill>
            <a:ln w="3175" algn="ctr">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grpSp>
      <p:sp>
        <p:nvSpPr>
          <p:cNvPr id="244" name="Freeform 299"/>
          <p:cNvSpPr>
            <a:spLocks/>
          </p:cNvSpPr>
          <p:nvPr/>
        </p:nvSpPr>
        <p:spPr bwMode="auto">
          <a:xfrm>
            <a:off x="1936471" y="4299118"/>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57150" cap="flat" cmpd="sng">
            <a:solidFill>
              <a:srgbClr val="FF9900"/>
            </a:solidFill>
            <a:prstDash val="solid"/>
            <a:round/>
            <a:headEnd type="none" w="med" len="med"/>
            <a:tailEnd type="none" w="med" len="med"/>
          </a:ln>
          <a:effectLst/>
        </p:spPr>
        <p:txBody>
          <a:bodyPr/>
          <a:lstStyle/>
          <a:p>
            <a:endParaRPr lang="zh-CN" altLang="en-US"/>
          </a:p>
        </p:txBody>
      </p:sp>
    </p:spTree>
    <p:custDataLst>
      <p:tags r:id="rId1"/>
    </p:custDataLst>
  </p:cSld>
  <p:clrMapOvr>
    <a:masterClrMapping/>
  </p:clrMapOvr>
  <p:transition advTm="17519"/>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44"/>
                                        </p:tgtEl>
                                        <p:attrNameLst>
                                          <p:attrName>style.visibility</p:attrName>
                                        </p:attrNameLst>
                                      </p:cBhvr>
                                      <p:to>
                                        <p:strVal val="visible"/>
                                      </p:to>
                                    </p:set>
                                    <p:animEffect transition="in" filter="checkerboard(across)">
                                      <p:cBhvr>
                                        <p:cTn id="12" dur="500"/>
                                        <p:tgtEl>
                                          <p:spTgt spid="244"/>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81"/>
                                        </p:tgtEl>
                                        <p:attrNameLst>
                                          <p:attrName>style.visibility</p:attrName>
                                        </p:attrNameLst>
                                      </p:cBhvr>
                                      <p:to>
                                        <p:strVal val="visible"/>
                                      </p:to>
                                    </p:set>
                                    <p:animEffect transition="in" filter="checkerboard(across)">
                                      <p:cBhvr>
                                        <p:cTn id="15" dur="500"/>
                                        <p:tgtEl>
                                          <p:spTgt spid="181"/>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heckerboard(across)">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p:bldP spid="24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5377" name="Rectangle 161"/>
          <p:cNvSpPr>
            <a:spLocks noChangeArrowheads="1"/>
          </p:cNvSpPr>
          <p:nvPr/>
        </p:nvSpPr>
        <p:spPr bwMode="auto">
          <a:xfrm>
            <a:off x="6466457" y="1545308"/>
            <a:ext cx="714375" cy="4503737"/>
          </a:xfrm>
          <a:prstGeom prst="rect">
            <a:avLst/>
          </a:prstGeom>
          <a:solidFill>
            <a:schemeClr val="accent5">
              <a:lumMod val="60000"/>
              <a:lumOff val="40000"/>
            </a:schemeClr>
          </a:solidFill>
          <a:ln w="9525" algn="ctr">
            <a:noFill/>
            <a:miter lim="800000"/>
            <a:headEnd/>
            <a:tailEnd/>
          </a:ln>
          <a:effectLst/>
        </p:spPr>
        <p:txBody>
          <a:bodyPr wrap="none" anchor="ctr"/>
          <a:lstStyle/>
          <a:p>
            <a:endParaRPr lang="zh-CN" altLang="en-US"/>
          </a:p>
        </p:txBody>
      </p:sp>
      <p:grpSp>
        <p:nvGrpSpPr>
          <p:cNvPr id="2" name="Group 75"/>
          <p:cNvGrpSpPr>
            <a:grpSpLocks/>
          </p:cNvGrpSpPr>
          <p:nvPr/>
        </p:nvGrpSpPr>
        <p:grpSpPr bwMode="auto">
          <a:xfrm>
            <a:off x="5426645" y="908720"/>
            <a:ext cx="2111375" cy="679450"/>
            <a:chOff x="2942" y="43"/>
            <a:chExt cx="1330" cy="428"/>
          </a:xfrm>
        </p:grpSpPr>
        <p:grpSp>
          <p:nvGrpSpPr>
            <p:cNvPr id="3" name="Group 76"/>
            <p:cNvGrpSpPr>
              <a:grpSpLocks/>
            </p:cNvGrpSpPr>
            <p:nvPr/>
          </p:nvGrpSpPr>
          <p:grpSpPr bwMode="auto">
            <a:xfrm flipV="1">
              <a:off x="2942" y="243"/>
              <a:ext cx="1330" cy="69"/>
              <a:chOff x="2942" y="198"/>
              <a:chExt cx="1330" cy="69"/>
            </a:xfrm>
          </p:grpSpPr>
          <p:sp>
            <p:nvSpPr>
              <p:cNvPr id="1545293" name="Line 77"/>
              <p:cNvSpPr>
                <a:spLocks noChangeShapeType="1"/>
              </p:cNvSpPr>
              <p:nvPr/>
            </p:nvSpPr>
            <p:spPr bwMode="auto">
              <a:xfrm>
                <a:off x="2942" y="263"/>
                <a:ext cx="1330" cy="0"/>
              </a:xfrm>
              <a:prstGeom prst="line">
                <a:avLst/>
              </a:prstGeom>
              <a:noFill/>
              <a:ln w="19050">
                <a:solidFill>
                  <a:schemeClr val="tx1"/>
                </a:solidFill>
                <a:round/>
                <a:headEnd/>
                <a:tailEnd/>
              </a:ln>
              <a:effectLst/>
            </p:spPr>
            <p:txBody>
              <a:bodyPr/>
              <a:lstStyle/>
              <a:p>
                <a:endParaRPr lang="zh-CN" altLang="en-US"/>
              </a:p>
            </p:txBody>
          </p:sp>
          <p:sp>
            <p:nvSpPr>
              <p:cNvPr id="1545294" name="Line 78"/>
              <p:cNvSpPr>
                <a:spLocks noChangeShapeType="1"/>
              </p:cNvSpPr>
              <p:nvPr/>
            </p:nvSpPr>
            <p:spPr bwMode="auto">
              <a:xfrm>
                <a:off x="2948" y="198"/>
                <a:ext cx="0" cy="69"/>
              </a:xfrm>
              <a:prstGeom prst="line">
                <a:avLst/>
              </a:prstGeom>
              <a:noFill/>
              <a:ln w="19050">
                <a:solidFill>
                  <a:schemeClr val="tx1"/>
                </a:solidFill>
                <a:round/>
                <a:headEnd/>
                <a:tailEnd/>
              </a:ln>
              <a:effectLst/>
            </p:spPr>
            <p:txBody>
              <a:bodyPr/>
              <a:lstStyle/>
              <a:p>
                <a:endParaRPr lang="zh-CN" altLang="en-US"/>
              </a:p>
            </p:txBody>
          </p:sp>
          <p:sp>
            <p:nvSpPr>
              <p:cNvPr id="1545295" name="Line 79"/>
              <p:cNvSpPr>
                <a:spLocks noChangeShapeType="1"/>
              </p:cNvSpPr>
              <p:nvPr/>
            </p:nvSpPr>
            <p:spPr bwMode="auto">
              <a:xfrm>
                <a:off x="4266" y="198"/>
                <a:ext cx="0" cy="69"/>
              </a:xfrm>
              <a:prstGeom prst="line">
                <a:avLst/>
              </a:prstGeom>
              <a:noFill/>
              <a:ln w="19050">
                <a:solidFill>
                  <a:schemeClr val="tx1"/>
                </a:solidFill>
                <a:round/>
                <a:headEnd/>
                <a:tailEnd/>
              </a:ln>
              <a:effectLst/>
            </p:spPr>
            <p:txBody>
              <a:bodyPr/>
              <a:lstStyle/>
              <a:p>
                <a:endParaRPr lang="zh-CN" altLang="en-US"/>
              </a:p>
            </p:txBody>
          </p:sp>
        </p:grpSp>
        <p:sp>
          <p:nvSpPr>
            <p:cNvPr id="1545296" name="Text Box 80"/>
            <p:cNvSpPr txBox="1">
              <a:spLocks noChangeArrowheads="1"/>
            </p:cNvSpPr>
            <p:nvPr/>
          </p:nvSpPr>
          <p:spPr bwMode="auto">
            <a:xfrm>
              <a:off x="3286" y="43"/>
              <a:ext cx="641" cy="212"/>
            </a:xfrm>
            <a:prstGeom prst="rect">
              <a:avLst/>
            </a:prstGeom>
            <a:noFill/>
            <a:ln w="9525">
              <a:noFill/>
              <a:miter lim="800000"/>
              <a:headEnd/>
              <a:tailEnd/>
            </a:ln>
            <a:effectLst/>
          </p:spPr>
          <p:txBody>
            <a:bodyPr wrap="none">
              <a:spAutoFit/>
            </a:bodyPr>
            <a:lstStyle/>
            <a:p>
              <a:pPr algn="l" eaLnBrk="1" hangingPunct="1"/>
              <a:r>
                <a:rPr lang="en-US" altLang="zh-CN" sz="1600" b="0">
                  <a:latin typeface="Arial Narrow" pitchFamily="34" charset="0"/>
                  <a:ea typeface="宋体" charset="-122"/>
                  <a:cs typeface="Arial" charset="0"/>
                </a:rPr>
                <a:t>CO</a:t>
              </a:r>
              <a:r>
                <a:rPr lang="en-US" altLang="zh-CN" sz="1600" b="0" baseline="-25000">
                  <a:latin typeface="Arial Narrow" pitchFamily="34" charset="0"/>
                  <a:ea typeface="宋体" charset="-122"/>
                  <a:cs typeface="Arial" charset="0"/>
                </a:rPr>
                <a:t>2</a:t>
              </a:r>
              <a:r>
                <a:rPr lang="en-US" altLang="zh-CN" sz="1600" b="0">
                  <a:latin typeface="Arial Narrow" pitchFamily="34" charset="0"/>
                  <a:ea typeface="宋体" charset="-122"/>
                  <a:cs typeface="Arial" charset="0"/>
                </a:rPr>
                <a:t>/HCO</a:t>
              </a:r>
              <a:r>
                <a:rPr lang="en-US" altLang="zh-CN" sz="1600" b="0" baseline="-25000">
                  <a:latin typeface="Arial Narrow" pitchFamily="34" charset="0"/>
                  <a:ea typeface="宋体" charset="-122"/>
                  <a:cs typeface="Arial" charset="0"/>
                </a:rPr>
                <a:t>3</a:t>
              </a:r>
              <a:r>
                <a:rPr lang="en-US" altLang="zh-CN" sz="1600" b="0" baseline="30000">
                  <a:latin typeface="Arial Narrow" pitchFamily="34" charset="0"/>
                  <a:ea typeface="宋体" charset="-122"/>
                  <a:cs typeface="Arial" charset="0"/>
                </a:rPr>
                <a:t>-</a:t>
              </a:r>
            </a:p>
          </p:txBody>
        </p:sp>
        <p:sp>
          <p:nvSpPr>
            <p:cNvPr id="1545297" name="Text Box 81"/>
            <p:cNvSpPr txBox="1">
              <a:spLocks noChangeArrowheads="1"/>
            </p:cNvSpPr>
            <p:nvPr/>
          </p:nvSpPr>
          <p:spPr bwMode="auto">
            <a:xfrm>
              <a:off x="3651" y="217"/>
              <a:ext cx="337" cy="212"/>
            </a:xfrm>
            <a:prstGeom prst="rect">
              <a:avLst/>
            </a:prstGeom>
            <a:noFill/>
            <a:ln w="9525">
              <a:noFill/>
              <a:miter lim="800000"/>
              <a:headEnd/>
              <a:tailEnd/>
            </a:ln>
            <a:effectLst/>
          </p:spPr>
          <p:txBody>
            <a:bodyPr wrap="none">
              <a:spAutoFit/>
            </a:bodyPr>
            <a:lstStyle/>
            <a:p>
              <a:pPr algn="l" eaLnBrk="1" hangingPunct="1"/>
              <a:r>
                <a:rPr lang="en-US" altLang="zh-CN" sz="1600" b="0">
                  <a:latin typeface="Arial Narrow" pitchFamily="34" charset="0"/>
                  <a:ea typeface="宋体" charset="-122"/>
                  <a:cs typeface="Arial" charset="0"/>
                </a:rPr>
                <a:t>0 Na</a:t>
              </a:r>
            </a:p>
          </p:txBody>
        </p:sp>
        <p:grpSp>
          <p:nvGrpSpPr>
            <p:cNvPr id="4" name="Group 82"/>
            <p:cNvGrpSpPr>
              <a:grpSpLocks/>
            </p:cNvGrpSpPr>
            <p:nvPr/>
          </p:nvGrpSpPr>
          <p:grpSpPr bwMode="auto">
            <a:xfrm flipV="1">
              <a:off x="3600" y="402"/>
              <a:ext cx="440" cy="69"/>
              <a:chOff x="3600" y="360"/>
              <a:chExt cx="440" cy="69"/>
            </a:xfrm>
          </p:grpSpPr>
          <p:sp>
            <p:nvSpPr>
              <p:cNvPr id="1545299" name="Line 83"/>
              <p:cNvSpPr>
                <a:spLocks noChangeShapeType="1"/>
              </p:cNvSpPr>
              <p:nvPr/>
            </p:nvSpPr>
            <p:spPr bwMode="auto">
              <a:xfrm>
                <a:off x="3600" y="423"/>
                <a:ext cx="440" cy="0"/>
              </a:xfrm>
              <a:prstGeom prst="line">
                <a:avLst/>
              </a:prstGeom>
              <a:noFill/>
              <a:ln w="19050">
                <a:solidFill>
                  <a:schemeClr val="tx1"/>
                </a:solidFill>
                <a:round/>
                <a:headEnd/>
                <a:tailEnd/>
              </a:ln>
              <a:effectLst/>
            </p:spPr>
            <p:txBody>
              <a:bodyPr/>
              <a:lstStyle/>
              <a:p>
                <a:endParaRPr lang="zh-CN" altLang="en-US"/>
              </a:p>
            </p:txBody>
          </p:sp>
          <p:sp>
            <p:nvSpPr>
              <p:cNvPr id="1545300" name="Line 84"/>
              <p:cNvSpPr>
                <a:spLocks noChangeShapeType="1"/>
              </p:cNvSpPr>
              <p:nvPr/>
            </p:nvSpPr>
            <p:spPr bwMode="auto">
              <a:xfrm>
                <a:off x="3601" y="360"/>
                <a:ext cx="0" cy="69"/>
              </a:xfrm>
              <a:prstGeom prst="line">
                <a:avLst/>
              </a:prstGeom>
              <a:noFill/>
              <a:ln w="19050">
                <a:solidFill>
                  <a:schemeClr val="tx1"/>
                </a:solidFill>
                <a:round/>
                <a:headEnd/>
                <a:tailEnd/>
              </a:ln>
              <a:effectLst/>
            </p:spPr>
            <p:txBody>
              <a:bodyPr/>
              <a:lstStyle/>
              <a:p>
                <a:endParaRPr lang="zh-CN" altLang="en-US"/>
              </a:p>
            </p:txBody>
          </p:sp>
          <p:sp>
            <p:nvSpPr>
              <p:cNvPr id="1545301" name="Line 85"/>
              <p:cNvSpPr>
                <a:spLocks noChangeShapeType="1"/>
              </p:cNvSpPr>
              <p:nvPr/>
            </p:nvSpPr>
            <p:spPr bwMode="auto">
              <a:xfrm>
                <a:off x="4038" y="360"/>
                <a:ext cx="0" cy="69"/>
              </a:xfrm>
              <a:prstGeom prst="line">
                <a:avLst/>
              </a:prstGeom>
              <a:noFill/>
              <a:ln w="19050">
                <a:solidFill>
                  <a:schemeClr val="tx1"/>
                </a:solidFill>
                <a:round/>
                <a:headEnd/>
                <a:tailEnd/>
              </a:ln>
              <a:effectLst/>
            </p:spPr>
            <p:txBody>
              <a:bodyPr/>
              <a:lstStyle/>
              <a:p>
                <a:endParaRPr lang="zh-CN" altLang="en-US"/>
              </a:p>
            </p:txBody>
          </p:sp>
        </p:grpSp>
      </p:grpSp>
      <p:grpSp>
        <p:nvGrpSpPr>
          <p:cNvPr id="6" name="组合 5"/>
          <p:cNvGrpSpPr/>
          <p:nvPr/>
        </p:nvGrpSpPr>
        <p:grpSpPr>
          <a:xfrm>
            <a:off x="4320157" y="3693195"/>
            <a:ext cx="4271963" cy="2057400"/>
            <a:chOff x="4320157" y="3693195"/>
            <a:chExt cx="4271963" cy="2057400"/>
          </a:xfrm>
        </p:grpSpPr>
        <p:sp>
          <p:nvSpPr>
            <p:cNvPr id="1545338" name="Freeform 122"/>
            <p:cNvSpPr>
              <a:spLocks/>
            </p:cNvSpPr>
            <p:nvPr/>
          </p:nvSpPr>
          <p:spPr bwMode="auto">
            <a:xfrm>
              <a:off x="5272657" y="4191670"/>
              <a:ext cx="2276475" cy="1079500"/>
            </a:xfrm>
            <a:custGeom>
              <a:avLst/>
              <a:gdLst/>
              <a:ahLst/>
              <a:cxnLst>
                <a:cxn ang="0">
                  <a:pos x="5" y="2"/>
                </a:cxn>
                <a:cxn ang="0">
                  <a:pos x="10" y="2"/>
                </a:cxn>
                <a:cxn ang="0">
                  <a:pos x="16" y="1"/>
                </a:cxn>
                <a:cxn ang="0">
                  <a:pos x="21" y="3"/>
                </a:cxn>
                <a:cxn ang="0">
                  <a:pos x="27" y="16"/>
                </a:cxn>
                <a:cxn ang="0">
                  <a:pos x="32" y="40"/>
                </a:cxn>
                <a:cxn ang="0">
                  <a:pos x="37" y="61"/>
                </a:cxn>
                <a:cxn ang="0">
                  <a:pos x="42" y="80"/>
                </a:cxn>
                <a:cxn ang="0">
                  <a:pos x="48" y="96"/>
                </a:cxn>
                <a:cxn ang="0">
                  <a:pos x="53" y="107"/>
                </a:cxn>
                <a:cxn ang="0">
                  <a:pos x="58" y="119"/>
                </a:cxn>
                <a:cxn ang="0">
                  <a:pos x="64" y="126"/>
                </a:cxn>
                <a:cxn ang="0">
                  <a:pos x="69" y="133"/>
                </a:cxn>
                <a:cxn ang="0">
                  <a:pos x="74" y="138"/>
                </a:cxn>
                <a:cxn ang="0">
                  <a:pos x="80" y="142"/>
                </a:cxn>
                <a:cxn ang="0">
                  <a:pos x="85" y="145"/>
                </a:cxn>
                <a:cxn ang="0">
                  <a:pos x="90" y="146"/>
                </a:cxn>
                <a:cxn ang="0">
                  <a:pos x="96" y="147"/>
                </a:cxn>
                <a:cxn ang="0">
                  <a:pos x="101" y="148"/>
                </a:cxn>
                <a:cxn ang="0">
                  <a:pos x="106" y="150"/>
                </a:cxn>
                <a:cxn ang="0">
                  <a:pos x="111" y="150"/>
                </a:cxn>
                <a:cxn ang="0">
                  <a:pos x="117" y="148"/>
                </a:cxn>
                <a:cxn ang="0">
                  <a:pos x="122" y="146"/>
                </a:cxn>
                <a:cxn ang="0">
                  <a:pos x="127" y="146"/>
                </a:cxn>
                <a:cxn ang="0">
                  <a:pos x="133" y="147"/>
                </a:cxn>
                <a:cxn ang="0">
                  <a:pos x="138" y="144"/>
                </a:cxn>
                <a:cxn ang="0">
                  <a:pos x="143" y="143"/>
                </a:cxn>
                <a:cxn ang="0">
                  <a:pos x="149" y="142"/>
                </a:cxn>
                <a:cxn ang="0">
                  <a:pos x="154" y="141"/>
                </a:cxn>
                <a:cxn ang="0">
                  <a:pos x="160" y="142"/>
                </a:cxn>
                <a:cxn ang="0">
                  <a:pos x="165" y="140"/>
                </a:cxn>
                <a:cxn ang="0">
                  <a:pos x="171" y="140"/>
                </a:cxn>
                <a:cxn ang="0">
                  <a:pos x="178" y="138"/>
                </a:cxn>
                <a:cxn ang="0">
                  <a:pos x="184" y="138"/>
                </a:cxn>
                <a:cxn ang="0">
                  <a:pos x="189" y="138"/>
                </a:cxn>
                <a:cxn ang="0">
                  <a:pos x="195" y="138"/>
                </a:cxn>
                <a:cxn ang="0">
                  <a:pos x="200" y="142"/>
                </a:cxn>
                <a:cxn ang="0">
                  <a:pos x="206" y="143"/>
                </a:cxn>
                <a:cxn ang="0">
                  <a:pos x="211" y="146"/>
                </a:cxn>
                <a:cxn ang="0">
                  <a:pos x="216" y="147"/>
                </a:cxn>
                <a:cxn ang="0">
                  <a:pos x="221" y="148"/>
                </a:cxn>
                <a:cxn ang="0">
                  <a:pos x="227" y="150"/>
                </a:cxn>
                <a:cxn ang="0">
                  <a:pos x="232" y="151"/>
                </a:cxn>
                <a:cxn ang="0">
                  <a:pos x="238" y="154"/>
                </a:cxn>
                <a:cxn ang="0">
                  <a:pos x="243" y="153"/>
                </a:cxn>
                <a:cxn ang="0">
                  <a:pos x="249" y="156"/>
                </a:cxn>
                <a:cxn ang="0">
                  <a:pos x="254" y="156"/>
                </a:cxn>
                <a:cxn ang="0">
                  <a:pos x="259" y="156"/>
                </a:cxn>
                <a:cxn ang="0">
                  <a:pos x="265" y="158"/>
                </a:cxn>
                <a:cxn ang="0">
                  <a:pos x="270" y="157"/>
                </a:cxn>
                <a:cxn ang="0">
                  <a:pos x="275" y="158"/>
                </a:cxn>
                <a:cxn ang="0">
                  <a:pos x="280" y="160"/>
                </a:cxn>
                <a:cxn ang="0">
                  <a:pos x="287" y="160"/>
                </a:cxn>
                <a:cxn ang="0">
                  <a:pos x="293" y="161"/>
                </a:cxn>
                <a:cxn ang="0">
                  <a:pos x="298" y="158"/>
                </a:cxn>
                <a:cxn ang="0">
                  <a:pos x="303" y="157"/>
                </a:cxn>
                <a:cxn ang="0">
                  <a:pos x="309" y="154"/>
                </a:cxn>
                <a:cxn ang="0">
                  <a:pos x="314" y="153"/>
                </a:cxn>
                <a:cxn ang="0">
                  <a:pos x="319" y="152"/>
                </a:cxn>
                <a:cxn ang="0">
                  <a:pos x="325" y="151"/>
                </a:cxn>
                <a:cxn ang="0">
                  <a:pos x="330" y="150"/>
                </a:cxn>
                <a:cxn ang="0">
                  <a:pos x="336" y="150"/>
                </a:cxn>
                <a:cxn ang="0">
                  <a:pos x="343" y="150"/>
                </a:cxn>
              </a:cxnLst>
              <a:rect l="0" t="0" r="r" b="b"/>
              <a:pathLst>
                <a:path w="348" h="166">
                  <a:moveTo>
                    <a:pt x="0" y="3"/>
                  </a:moveTo>
                  <a:lnTo>
                    <a:pt x="0" y="4"/>
                  </a:lnTo>
                  <a:lnTo>
                    <a:pt x="0" y="3"/>
                  </a:lnTo>
                  <a:lnTo>
                    <a:pt x="0" y="3"/>
                  </a:lnTo>
                  <a:lnTo>
                    <a:pt x="0" y="2"/>
                  </a:lnTo>
                  <a:lnTo>
                    <a:pt x="0" y="5"/>
                  </a:lnTo>
                  <a:lnTo>
                    <a:pt x="0" y="4"/>
                  </a:lnTo>
                  <a:lnTo>
                    <a:pt x="0" y="3"/>
                  </a:lnTo>
                  <a:lnTo>
                    <a:pt x="0" y="3"/>
                  </a:lnTo>
                  <a:lnTo>
                    <a:pt x="0" y="2"/>
                  </a:lnTo>
                  <a:lnTo>
                    <a:pt x="1" y="2"/>
                  </a:lnTo>
                  <a:lnTo>
                    <a:pt x="1" y="3"/>
                  </a:lnTo>
                  <a:lnTo>
                    <a:pt x="1" y="3"/>
                  </a:lnTo>
                  <a:lnTo>
                    <a:pt x="1" y="2"/>
                  </a:lnTo>
                  <a:lnTo>
                    <a:pt x="1" y="3"/>
                  </a:lnTo>
                  <a:lnTo>
                    <a:pt x="1" y="3"/>
                  </a:lnTo>
                  <a:lnTo>
                    <a:pt x="1" y="3"/>
                  </a:lnTo>
                  <a:lnTo>
                    <a:pt x="1" y="3"/>
                  </a:lnTo>
                  <a:lnTo>
                    <a:pt x="1" y="3"/>
                  </a:lnTo>
                  <a:lnTo>
                    <a:pt x="1" y="3"/>
                  </a:lnTo>
                  <a:lnTo>
                    <a:pt x="2" y="2"/>
                  </a:lnTo>
                  <a:lnTo>
                    <a:pt x="2" y="2"/>
                  </a:lnTo>
                  <a:lnTo>
                    <a:pt x="2" y="2"/>
                  </a:lnTo>
                  <a:lnTo>
                    <a:pt x="2" y="1"/>
                  </a:lnTo>
                  <a:lnTo>
                    <a:pt x="2" y="3"/>
                  </a:lnTo>
                  <a:lnTo>
                    <a:pt x="2" y="2"/>
                  </a:lnTo>
                  <a:lnTo>
                    <a:pt x="2" y="3"/>
                  </a:lnTo>
                  <a:lnTo>
                    <a:pt x="2" y="3"/>
                  </a:lnTo>
                  <a:lnTo>
                    <a:pt x="2" y="3"/>
                  </a:lnTo>
                  <a:lnTo>
                    <a:pt x="2" y="3"/>
                  </a:lnTo>
                  <a:lnTo>
                    <a:pt x="2" y="2"/>
                  </a:lnTo>
                  <a:lnTo>
                    <a:pt x="3" y="3"/>
                  </a:lnTo>
                  <a:lnTo>
                    <a:pt x="3" y="3"/>
                  </a:lnTo>
                  <a:lnTo>
                    <a:pt x="3" y="2"/>
                  </a:lnTo>
                  <a:lnTo>
                    <a:pt x="3" y="3"/>
                  </a:lnTo>
                  <a:lnTo>
                    <a:pt x="3" y="3"/>
                  </a:lnTo>
                  <a:lnTo>
                    <a:pt x="3" y="5"/>
                  </a:lnTo>
                  <a:lnTo>
                    <a:pt x="3" y="3"/>
                  </a:lnTo>
                  <a:lnTo>
                    <a:pt x="3" y="3"/>
                  </a:lnTo>
                  <a:lnTo>
                    <a:pt x="3" y="3"/>
                  </a:lnTo>
                  <a:lnTo>
                    <a:pt x="3" y="2"/>
                  </a:lnTo>
                  <a:lnTo>
                    <a:pt x="4" y="5"/>
                  </a:lnTo>
                  <a:lnTo>
                    <a:pt x="4" y="2"/>
                  </a:lnTo>
                  <a:lnTo>
                    <a:pt x="4" y="3"/>
                  </a:lnTo>
                  <a:lnTo>
                    <a:pt x="4" y="3"/>
                  </a:lnTo>
                  <a:lnTo>
                    <a:pt x="4" y="3"/>
                  </a:lnTo>
                  <a:lnTo>
                    <a:pt x="4" y="3"/>
                  </a:lnTo>
                  <a:lnTo>
                    <a:pt x="4" y="2"/>
                  </a:lnTo>
                  <a:lnTo>
                    <a:pt x="4" y="1"/>
                  </a:lnTo>
                  <a:lnTo>
                    <a:pt x="4" y="3"/>
                  </a:lnTo>
                  <a:lnTo>
                    <a:pt x="4" y="2"/>
                  </a:lnTo>
                  <a:lnTo>
                    <a:pt x="5" y="1"/>
                  </a:lnTo>
                  <a:lnTo>
                    <a:pt x="5" y="1"/>
                  </a:lnTo>
                  <a:lnTo>
                    <a:pt x="5" y="2"/>
                  </a:lnTo>
                  <a:lnTo>
                    <a:pt x="5" y="1"/>
                  </a:lnTo>
                  <a:lnTo>
                    <a:pt x="5" y="2"/>
                  </a:lnTo>
                  <a:lnTo>
                    <a:pt x="5" y="1"/>
                  </a:lnTo>
                  <a:lnTo>
                    <a:pt x="5" y="3"/>
                  </a:lnTo>
                  <a:lnTo>
                    <a:pt x="5" y="2"/>
                  </a:lnTo>
                  <a:lnTo>
                    <a:pt x="5" y="2"/>
                  </a:lnTo>
                  <a:lnTo>
                    <a:pt x="5" y="1"/>
                  </a:lnTo>
                  <a:lnTo>
                    <a:pt x="5" y="1"/>
                  </a:lnTo>
                  <a:lnTo>
                    <a:pt x="6" y="3"/>
                  </a:lnTo>
                  <a:lnTo>
                    <a:pt x="6" y="1"/>
                  </a:lnTo>
                  <a:lnTo>
                    <a:pt x="6" y="2"/>
                  </a:lnTo>
                  <a:lnTo>
                    <a:pt x="6" y="3"/>
                  </a:lnTo>
                  <a:lnTo>
                    <a:pt x="6" y="3"/>
                  </a:lnTo>
                  <a:lnTo>
                    <a:pt x="6" y="1"/>
                  </a:lnTo>
                  <a:lnTo>
                    <a:pt x="6" y="1"/>
                  </a:lnTo>
                  <a:lnTo>
                    <a:pt x="6" y="2"/>
                  </a:lnTo>
                  <a:lnTo>
                    <a:pt x="6" y="2"/>
                  </a:lnTo>
                  <a:lnTo>
                    <a:pt x="6" y="6"/>
                  </a:lnTo>
                  <a:lnTo>
                    <a:pt x="7" y="3"/>
                  </a:lnTo>
                  <a:lnTo>
                    <a:pt x="7" y="1"/>
                  </a:lnTo>
                  <a:lnTo>
                    <a:pt x="7" y="1"/>
                  </a:lnTo>
                  <a:lnTo>
                    <a:pt x="7" y="2"/>
                  </a:lnTo>
                  <a:lnTo>
                    <a:pt x="7" y="2"/>
                  </a:lnTo>
                  <a:lnTo>
                    <a:pt x="7" y="3"/>
                  </a:lnTo>
                  <a:lnTo>
                    <a:pt x="7" y="1"/>
                  </a:lnTo>
                  <a:lnTo>
                    <a:pt x="7" y="2"/>
                  </a:lnTo>
                  <a:lnTo>
                    <a:pt x="7" y="1"/>
                  </a:lnTo>
                  <a:lnTo>
                    <a:pt x="7" y="2"/>
                  </a:lnTo>
                  <a:lnTo>
                    <a:pt x="7" y="1"/>
                  </a:lnTo>
                  <a:lnTo>
                    <a:pt x="8" y="4"/>
                  </a:lnTo>
                  <a:lnTo>
                    <a:pt x="8" y="2"/>
                  </a:lnTo>
                  <a:lnTo>
                    <a:pt x="8" y="2"/>
                  </a:lnTo>
                  <a:lnTo>
                    <a:pt x="8" y="2"/>
                  </a:lnTo>
                  <a:lnTo>
                    <a:pt x="8" y="2"/>
                  </a:lnTo>
                  <a:lnTo>
                    <a:pt x="8" y="2"/>
                  </a:lnTo>
                  <a:lnTo>
                    <a:pt x="8" y="2"/>
                  </a:lnTo>
                  <a:lnTo>
                    <a:pt x="8" y="2"/>
                  </a:lnTo>
                  <a:lnTo>
                    <a:pt x="8" y="2"/>
                  </a:lnTo>
                  <a:lnTo>
                    <a:pt x="8" y="2"/>
                  </a:lnTo>
                  <a:lnTo>
                    <a:pt x="9" y="2"/>
                  </a:lnTo>
                  <a:lnTo>
                    <a:pt x="9" y="3"/>
                  </a:lnTo>
                  <a:lnTo>
                    <a:pt x="9" y="2"/>
                  </a:lnTo>
                  <a:lnTo>
                    <a:pt x="9" y="2"/>
                  </a:lnTo>
                  <a:lnTo>
                    <a:pt x="9" y="2"/>
                  </a:lnTo>
                  <a:lnTo>
                    <a:pt x="9" y="1"/>
                  </a:lnTo>
                  <a:lnTo>
                    <a:pt x="9" y="1"/>
                  </a:lnTo>
                  <a:lnTo>
                    <a:pt x="9" y="1"/>
                  </a:lnTo>
                  <a:lnTo>
                    <a:pt x="9" y="3"/>
                  </a:lnTo>
                  <a:lnTo>
                    <a:pt x="9" y="3"/>
                  </a:lnTo>
                  <a:lnTo>
                    <a:pt x="9" y="1"/>
                  </a:lnTo>
                  <a:lnTo>
                    <a:pt x="10" y="1"/>
                  </a:lnTo>
                  <a:lnTo>
                    <a:pt x="10" y="1"/>
                  </a:lnTo>
                  <a:lnTo>
                    <a:pt x="10" y="1"/>
                  </a:lnTo>
                  <a:lnTo>
                    <a:pt x="10" y="2"/>
                  </a:lnTo>
                  <a:lnTo>
                    <a:pt x="10" y="2"/>
                  </a:lnTo>
                  <a:lnTo>
                    <a:pt x="10" y="2"/>
                  </a:lnTo>
                  <a:lnTo>
                    <a:pt x="10" y="2"/>
                  </a:lnTo>
                  <a:lnTo>
                    <a:pt x="10" y="2"/>
                  </a:lnTo>
                  <a:lnTo>
                    <a:pt x="10" y="2"/>
                  </a:lnTo>
                  <a:lnTo>
                    <a:pt x="10" y="2"/>
                  </a:lnTo>
                  <a:lnTo>
                    <a:pt x="10" y="2"/>
                  </a:lnTo>
                  <a:lnTo>
                    <a:pt x="11" y="1"/>
                  </a:lnTo>
                  <a:lnTo>
                    <a:pt x="11" y="3"/>
                  </a:lnTo>
                  <a:lnTo>
                    <a:pt x="11" y="2"/>
                  </a:lnTo>
                  <a:lnTo>
                    <a:pt x="11" y="2"/>
                  </a:lnTo>
                  <a:lnTo>
                    <a:pt x="11" y="2"/>
                  </a:lnTo>
                  <a:lnTo>
                    <a:pt x="11" y="3"/>
                  </a:lnTo>
                  <a:lnTo>
                    <a:pt x="11" y="1"/>
                  </a:lnTo>
                  <a:lnTo>
                    <a:pt x="11" y="2"/>
                  </a:lnTo>
                  <a:lnTo>
                    <a:pt x="11" y="3"/>
                  </a:lnTo>
                  <a:lnTo>
                    <a:pt x="11" y="2"/>
                  </a:lnTo>
                  <a:lnTo>
                    <a:pt x="12" y="3"/>
                  </a:lnTo>
                  <a:lnTo>
                    <a:pt x="12" y="1"/>
                  </a:lnTo>
                  <a:lnTo>
                    <a:pt x="12" y="2"/>
                  </a:lnTo>
                  <a:lnTo>
                    <a:pt x="12" y="2"/>
                  </a:lnTo>
                  <a:lnTo>
                    <a:pt x="12" y="1"/>
                  </a:lnTo>
                  <a:lnTo>
                    <a:pt x="12" y="1"/>
                  </a:lnTo>
                  <a:lnTo>
                    <a:pt x="12" y="1"/>
                  </a:lnTo>
                  <a:lnTo>
                    <a:pt x="12" y="2"/>
                  </a:lnTo>
                  <a:lnTo>
                    <a:pt x="12" y="3"/>
                  </a:lnTo>
                  <a:lnTo>
                    <a:pt x="12" y="2"/>
                  </a:lnTo>
                  <a:lnTo>
                    <a:pt x="12" y="2"/>
                  </a:lnTo>
                  <a:lnTo>
                    <a:pt x="13" y="1"/>
                  </a:lnTo>
                  <a:lnTo>
                    <a:pt x="13" y="2"/>
                  </a:lnTo>
                  <a:lnTo>
                    <a:pt x="13" y="2"/>
                  </a:lnTo>
                  <a:lnTo>
                    <a:pt x="13" y="3"/>
                  </a:lnTo>
                  <a:lnTo>
                    <a:pt x="13" y="2"/>
                  </a:lnTo>
                  <a:lnTo>
                    <a:pt x="13" y="4"/>
                  </a:lnTo>
                  <a:lnTo>
                    <a:pt x="13" y="2"/>
                  </a:lnTo>
                  <a:lnTo>
                    <a:pt x="13" y="2"/>
                  </a:lnTo>
                  <a:lnTo>
                    <a:pt x="13" y="2"/>
                  </a:lnTo>
                  <a:lnTo>
                    <a:pt x="13" y="2"/>
                  </a:lnTo>
                  <a:lnTo>
                    <a:pt x="14" y="2"/>
                  </a:lnTo>
                  <a:lnTo>
                    <a:pt x="14" y="2"/>
                  </a:lnTo>
                  <a:lnTo>
                    <a:pt x="14" y="2"/>
                  </a:lnTo>
                  <a:lnTo>
                    <a:pt x="14" y="3"/>
                  </a:lnTo>
                  <a:lnTo>
                    <a:pt x="14" y="3"/>
                  </a:lnTo>
                  <a:lnTo>
                    <a:pt x="14" y="2"/>
                  </a:lnTo>
                  <a:lnTo>
                    <a:pt x="14" y="1"/>
                  </a:lnTo>
                  <a:lnTo>
                    <a:pt x="14" y="1"/>
                  </a:lnTo>
                  <a:lnTo>
                    <a:pt x="14" y="1"/>
                  </a:lnTo>
                  <a:lnTo>
                    <a:pt x="14" y="1"/>
                  </a:lnTo>
                  <a:lnTo>
                    <a:pt x="14" y="1"/>
                  </a:lnTo>
                  <a:lnTo>
                    <a:pt x="15" y="2"/>
                  </a:lnTo>
                  <a:lnTo>
                    <a:pt x="15" y="2"/>
                  </a:lnTo>
                  <a:lnTo>
                    <a:pt x="15" y="1"/>
                  </a:lnTo>
                  <a:lnTo>
                    <a:pt x="15" y="1"/>
                  </a:lnTo>
                  <a:lnTo>
                    <a:pt x="15" y="1"/>
                  </a:lnTo>
                  <a:lnTo>
                    <a:pt x="15" y="1"/>
                  </a:lnTo>
                  <a:lnTo>
                    <a:pt x="15" y="1"/>
                  </a:lnTo>
                  <a:lnTo>
                    <a:pt x="15" y="1"/>
                  </a:lnTo>
                  <a:lnTo>
                    <a:pt x="15" y="1"/>
                  </a:lnTo>
                  <a:lnTo>
                    <a:pt x="15" y="1"/>
                  </a:lnTo>
                  <a:lnTo>
                    <a:pt x="16" y="1"/>
                  </a:lnTo>
                  <a:lnTo>
                    <a:pt x="16" y="3"/>
                  </a:lnTo>
                  <a:lnTo>
                    <a:pt x="16" y="1"/>
                  </a:lnTo>
                  <a:lnTo>
                    <a:pt x="16" y="2"/>
                  </a:lnTo>
                  <a:lnTo>
                    <a:pt x="16" y="2"/>
                  </a:lnTo>
                  <a:lnTo>
                    <a:pt x="16" y="3"/>
                  </a:lnTo>
                  <a:lnTo>
                    <a:pt x="16" y="1"/>
                  </a:lnTo>
                  <a:lnTo>
                    <a:pt x="16" y="1"/>
                  </a:lnTo>
                  <a:lnTo>
                    <a:pt x="16" y="1"/>
                  </a:lnTo>
                  <a:lnTo>
                    <a:pt x="16" y="3"/>
                  </a:lnTo>
                  <a:lnTo>
                    <a:pt x="16" y="1"/>
                  </a:lnTo>
                  <a:lnTo>
                    <a:pt x="17" y="2"/>
                  </a:lnTo>
                  <a:lnTo>
                    <a:pt x="17" y="1"/>
                  </a:lnTo>
                  <a:lnTo>
                    <a:pt x="17" y="1"/>
                  </a:lnTo>
                  <a:lnTo>
                    <a:pt x="17" y="2"/>
                  </a:lnTo>
                  <a:lnTo>
                    <a:pt x="17" y="1"/>
                  </a:lnTo>
                  <a:lnTo>
                    <a:pt x="17" y="3"/>
                  </a:lnTo>
                  <a:lnTo>
                    <a:pt x="17" y="2"/>
                  </a:lnTo>
                  <a:lnTo>
                    <a:pt x="17" y="1"/>
                  </a:lnTo>
                  <a:lnTo>
                    <a:pt x="18" y="1"/>
                  </a:lnTo>
                  <a:lnTo>
                    <a:pt x="18" y="1"/>
                  </a:lnTo>
                  <a:lnTo>
                    <a:pt x="18" y="1"/>
                  </a:lnTo>
                  <a:lnTo>
                    <a:pt x="18" y="1"/>
                  </a:lnTo>
                  <a:lnTo>
                    <a:pt x="18" y="1"/>
                  </a:lnTo>
                  <a:lnTo>
                    <a:pt x="18" y="1"/>
                  </a:lnTo>
                  <a:lnTo>
                    <a:pt x="18" y="1"/>
                  </a:lnTo>
                  <a:lnTo>
                    <a:pt x="18" y="1"/>
                  </a:lnTo>
                  <a:lnTo>
                    <a:pt x="18" y="1"/>
                  </a:lnTo>
                  <a:lnTo>
                    <a:pt x="18" y="1"/>
                  </a:lnTo>
                  <a:lnTo>
                    <a:pt x="18" y="1"/>
                  </a:lnTo>
                  <a:lnTo>
                    <a:pt x="19" y="1"/>
                  </a:lnTo>
                  <a:lnTo>
                    <a:pt x="19" y="1"/>
                  </a:lnTo>
                  <a:lnTo>
                    <a:pt x="19" y="1"/>
                  </a:lnTo>
                  <a:lnTo>
                    <a:pt x="19" y="1"/>
                  </a:lnTo>
                  <a:lnTo>
                    <a:pt x="19" y="1"/>
                  </a:lnTo>
                  <a:lnTo>
                    <a:pt x="19" y="1"/>
                  </a:lnTo>
                  <a:lnTo>
                    <a:pt x="19" y="1"/>
                  </a:lnTo>
                  <a:lnTo>
                    <a:pt x="19" y="2"/>
                  </a:lnTo>
                  <a:lnTo>
                    <a:pt x="19" y="1"/>
                  </a:lnTo>
                  <a:lnTo>
                    <a:pt x="19" y="1"/>
                  </a:lnTo>
                  <a:lnTo>
                    <a:pt x="20" y="1"/>
                  </a:lnTo>
                  <a:lnTo>
                    <a:pt x="20" y="1"/>
                  </a:lnTo>
                  <a:lnTo>
                    <a:pt x="20" y="1"/>
                  </a:lnTo>
                  <a:lnTo>
                    <a:pt x="20" y="1"/>
                  </a:lnTo>
                  <a:lnTo>
                    <a:pt x="20" y="3"/>
                  </a:lnTo>
                  <a:lnTo>
                    <a:pt x="20" y="2"/>
                  </a:lnTo>
                  <a:lnTo>
                    <a:pt x="20" y="1"/>
                  </a:lnTo>
                  <a:lnTo>
                    <a:pt x="20" y="1"/>
                  </a:lnTo>
                  <a:lnTo>
                    <a:pt x="20" y="0"/>
                  </a:lnTo>
                  <a:lnTo>
                    <a:pt x="21" y="1"/>
                  </a:lnTo>
                  <a:lnTo>
                    <a:pt x="21" y="2"/>
                  </a:lnTo>
                  <a:lnTo>
                    <a:pt x="21" y="2"/>
                  </a:lnTo>
                  <a:lnTo>
                    <a:pt x="21" y="3"/>
                  </a:lnTo>
                  <a:lnTo>
                    <a:pt x="21" y="2"/>
                  </a:lnTo>
                  <a:lnTo>
                    <a:pt x="21" y="3"/>
                  </a:lnTo>
                  <a:lnTo>
                    <a:pt x="21" y="2"/>
                  </a:lnTo>
                  <a:lnTo>
                    <a:pt x="21" y="3"/>
                  </a:lnTo>
                  <a:lnTo>
                    <a:pt x="21" y="1"/>
                  </a:lnTo>
                  <a:lnTo>
                    <a:pt x="21" y="1"/>
                  </a:lnTo>
                  <a:lnTo>
                    <a:pt x="21" y="2"/>
                  </a:lnTo>
                  <a:lnTo>
                    <a:pt x="22" y="2"/>
                  </a:lnTo>
                  <a:lnTo>
                    <a:pt x="22" y="1"/>
                  </a:lnTo>
                  <a:lnTo>
                    <a:pt x="22" y="2"/>
                  </a:lnTo>
                  <a:lnTo>
                    <a:pt x="22" y="3"/>
                  </a:lnTo>
                  <a:lnTo>
                    <a:pt x="22" y="7"/>
                  </a:lnTo>
                  <a:lnTo>
                    <a:pt x="22" y="11"/>
                  </a:lnTo>
                  <a:lnTo>
                    <a:pt x="22" y="17"/>
                  </a:lnTo>
                  <a:lnTo>
                    <a:pt x="22" y="17"/>
                  </a:lnTo>
                  <a:lnTo>
                    <a:pt x="22" y="17"/>
                  </a:lnTo>
                  <a:lnTo>
                    <a:pt x="22" y="14"/>
                  </a:lnTo>
                  <a:lnTo>
                    <a:pt x="23" y="13"/>
                  </a:lnTo>
                  <a:lnTo>
                    <a:pt x="23" y="11"/>
                  </a:lnTo>
                  <a:lnTo>
                    <a:pt x="23" y="8"/>
                  </a:lnTo>
                  <a:lnTo>
                    <a:pt x="23" y="7"/>
                  </a:lnTo>
                  <a:lnTo>
                    <a:pt x="23" y="7"/>
                  </a:lnTo>
                  <a:lnTo>
                    <a:pt x="23" y="5"/>
                  </a:lnTo>
                  <a:lnTo>
                    <a:pt x="23" y="6"/>
                  </a:lnTo>
                  <a:lnTo>
                    <a:pt x="23" y="5"/>
                  </a:lnTo>
                  <a:lnTo>
                    <a:pt x="23" y="4"/>
                  </a:lnTo>
                  <a:lnTo>
                    <a:pt x="23" y="5"/>
                  </a:lnTo>
                  <a:lnTo>
                    <a:pt x="23" y="4"/>
                  </a:lnTo>
                  <a:lnTo>
                    <a:pt x="24" y="3"/>
                  </a:lnTo>
                  <a:lnTo>
                    <a:pt x="24" y="4"/>
                  </a:lnTo>
                  <a:lnTo>
                    <a:pt x="24" y="5"/>
                  </a:lnTo>
                  <a:lnTo>
                    <a:pt x="24" y="5"/>
                  </a:lnTo>
                  <a:lnTo>
                    <a:pt x="24" y="5"/>
                  </a:lnTo>
                  <a:lnTo>
                    <a:pt x="24" y="6"/>
                  </a:lnTo>
                  <a:lnTo>
                    <a:pt x="24" y="7"/>
                  </a:lnTo>
                  <a:lnTo>
                    <a:pt x="24" y="6"/>
                  </a:lnTo>
                  <a:lnTo>
                    <a:pt x="24" y="6"/>
                  </a:lnTo>
                  <a:lnTo>
                    <a:pt x="24" y="5"/>
                  </a:lnTo>
                  <a:lnTo>
                    <a:pt x="25" y="6"/>
                  </a:lnTo>
                  <a:lnTo>
                    <a:pt x="25" y="6"/>
                  </a:lnTo>
                  <a:lnTo>
                    <a:pt x="25" y="6"/>
                  </a:lnTo>
                  <a:lnTo>
                    <a:pt x="25" y="8"/>
                  </a:lnTo>
                  <a:lnTo>
                    <a:pt x="25" y="8"/>
                  </a:lnTo>
                  <a:lnTo>
                    <a:pt x="25" y="9"/>
                  </a:lnTo>
                  <a:lnTo>
                    <a:pt x="25" y="11"/>
                  </a:lnTo>
                  <a:lnTo>
                    <a:pt x="25" y="12"/>
                  </a:lnTo>
                  <a:lnTo>
                    <a:pt x="25" y="12"/>
                  </a:lnTo>
                  <a:lnTo>
                    <a:pt x="25" y="12"/>
                  </a:lnTo>
                  <a:lnTo>
                    <a:pt x="25" y="12"/>
                  </a:lnTo>
                  <a:lnTo>
                    <a:pt x="26" y="13"/>
                  </a:lnTo>
                  <a:lnTo>
                    <a:pt x="26" y="13"/>
                  </a:lnTo>
                  <a:lnTo>
                    <a:pt x="26" y="13"/>
                  </a:lnTo>
                  <a:lnTo>
                    <a:pt x="26" y="13"/>
                  </a:lnTo>
                  <a:lnTo>
                    <a:pt x="26" y="15"/>
                  </a:lnTo>
                  <a:lnTo>
                    <a:pt x="26" y="16"/>
                  </a:lnTo>
                  <a:lnTo>
                    <a:pt x="26" y="15"/>
                  </a:lnTo>
                  <a:lnTo>
                    <a:pt x="26" y="15"/>
                  </a:lnTo>
                  <a:lnTo>
                    <a:pt x="26" y="15"/>
                  </a:lnTo>
                  <a:lnTo>
                    <a:pt x="26" y="16"/>
                  </a:lnTo>
                  <a:lnTo>
                    <a:pt x="27" y="16"/>
                  </a:lnTo>
                  <a:lnTo>
                    <a:pt x="27" y="16"/>
                  </a:lnTo>
                  <a:lnTo>
                    <a:pt x="27" y="17"/>
                  </a:lnTo>
                  <a:lnTo>
                    <a:pt x="27" y="17"/>
                  </a:lnTo>
                  <a:lnTo>
                    <a:pt x="27" y="17"/>
                  </a:lnTo>
                  <a:lnTo>
                    <a:pt x="27" y="18"/>
                  </a:lnTo>
                  <a:lnTo>
                    <a:pt x="27" y="18"/>
                  </a:lnTo>
                  <a:lnTo>
                    <a:pt x="27" y="19"/>
                  </a:lnTo>
                  <a:lnTo>
                    <a:pt x="27" y="20"/>
                  </a:lnTo>
                  <a:lnTo>
                    <a:pt x="27" y="20"/>
                  </a:lnTo>
                  <a:lnTo>
                    <a:pt x="27" y="21"/>
                  </a:lnTo>
                  <a:lnTo>
                    <a:pt x="28" y="21"/>
                  </a:lnTo>
                  <a:lnTo>
                    <a:pt x="28" y="21"/>
                  </a:lnTo>
                  <a:lnTo>
                    <a:pt x="28" y="22"/>
                  </a:lnTo>
                  <a:lnTo>
                    <a:pt x="28" y="22"/>
                  </a:lnTo>
                  <a:lnTo>
                    <a:pt x="28" y="25"/>
                  </a:lnTo>
                  <a:lnTo>
                    <a:pt x="28" y="25"/>
                  </a:lnTo>
                  <a:lnTo>
                    <a:pt x="28" y="25"/>
                  </a:lnTo>
                  <a:lnTo>
                    <a:pt x="28" y="24"/>
                  </a:lnTo>
                  <a:lnTo>
                    <a:pt x="28" y="25"/>
                  </a:lnTo>
                  <a:lnTo>
                    <a:pt x="28" y="25"/>
                  </a:lnTo>
                  <a:lnTo>
                    <a:pt x="29" y="25"/>
                  </a:lnTo>
                  <a:lnTo>
                    <a:pt x="29" y="26"/>
                  </a:lnTo>
                  <a:lnTo>
                    <a:pt x="29" y="27"/>
                  </a:lnTo>
                  <a:lnTo>
                    <a:pt x="29" y="28"/>
                  </a:lnTo>
                  <a:lnTo>
                    <a:pt x="29" y="28"/>
                  </a:lnTo>
                  <a:lnTo>
                    <a:pt x="29" y="29"/>
                  </a:lnTo>
                  <a:lnTo>
                    <a:pt x="29" y="28"/>
                  </a:lnTo>
                  <a:lnTo>
                    <a:pt x="29" y="29"/>
                  </a:lnTo>
                  <a:lnTo>
                    <a:pt x="29" y="30"/>
                  </a:lnTo>
                  <a:lnTo>
                    <a:pt x="29" y="30"/>
                  </a:lnTo>
                  <a:lnTo>
                    <a:pt x="29" y="30"/>
                  </a:lnTo>
                  <a:lnTo>
                    <a:pt x="30" y="30"/>
                  </a:lnTo>
                  <a:lnTo>
                    <a:pt x="30" y="33"/>
                  </a:lnTo>
                  <a:lnTo>
                    <a:pt x="30" y="32"/>
                  </a:lnTo>
                  <a:lnTo>
                    <a:pt x="30" y="32"/>
                  </a:lnTo>
                  <a:lnTo>
                    <a:pt x="30" y="33"/>
                  </a:lnTo>
                  <a:lnTo>
                    <a:pt x="30" y="34"/>
                  </a:lnTo>
                  <a:lnTo>
                    <a:pt x="30" y="34"/>
                  </a:lnTo>
                  <a:lnTo>
                    <a:pt x="30" y="36"/>
                  </a:lnTo>
                  <a:lnTo>
                    <a:pt x="30" y="35"/>
                  </a:lnTo>
                  <a:lnTo>
                    <a:pt x="30" y="35"/>
                  </a:lnTo>
                  <a:lnTo>
                    <a:pt x="31" y="35"/>
                  </a:lnTo>
                  <a:lnTo>
                    <a:pt x="31" y="35"/>
                  </a:lnTo>
                  <a:lnTo>
                    <a:pt x="31" y="36"/>
                  </a:lnTo>
                  <a:lnTo>
                    <a:pt x="31" y="37"/>
                  </a:lnTo>
                  <a:lnTo>
                    <a:pt x="31" y="38"/>
                  </a:lnTo>
                  <a:lnTo>
                    <a:pt x="31" y="38"/>
                  </a:lnTo>
                  <a:lnTo>
                    <a:pt x="31" y="38"/>
                  </a:lnTo>
                  <a:lnTo>
                    <a:pt x="31" y="40"/>
                  </a:lnTo>
                  <a:lnTo>
                    <a:pt x="31" y="39"/>
                  </a:lnTo>
                  <a:lnTo>
                    <a:pt x="31" y="39"/>
                  </a:lnTo>
                  <a:lnTo>
                    <a:pt x="31" y="40"/>
                  </a:lnTo>
                  <a:lnTo>
                    <a:pt x="32" y="40"/>
                  </a:lnTo>
                  <a:lnTo>
                    <a:pt x="32" y="40"/>
                  </a:lnTo>
                  <a:lnTo>
                    <a:pt x="32" y="41"/>
                  </a:lnTo>
                  <a:lnTo>
                    <a:pt x="32" y="40"/>
                  </a:lnTo>
                  <a:lnTo>
                    <a:pt x="32" y="42"/>
                  </a:lnTo>
                  <a:lnTo>
                    <a:pt x="32" y="42"/>
                  </a:lnTo>
                  <a:lnTo>
                    <a:pt x="32" y="42"/>
                  </a:lnTo>
                  <a:lnTo>
                    <a:pt x="32" y="43"/>
                  </a:lnTo>
                  <a:lnTo>
                    <a:pt x="32" y="42"/>
                  </a:lnTo>
                  <a:lnTo>
                    <a:pt x="32" y="45"/>
                  </a:lnTo>
                  <a:lnTo>
                    <a:pt x="33" y="43"/>
                  </a:lnTo>
                  <a:lnTo>
                    <a:pt x="33" y="44"/>
                  </a:lnTo>
                  <a:lnTo>
                    <a:pt x="33" y="46"/>
                  </a:lnTo>
                  <a:lnTo>
                    <a:pt x="33" y="45"/>
                  </a:lnTo>
                  <a:lnTo>
                    <a:pt x="33" y="45"/>
                  </a:lnTo>
                  <a:lnTo>
                    <a:pt x="33" y="46"/>
                  </a:lnTo>
                  <a:lnTo>
                    <a:pt x="33" y="46"/>
                  </a:lnTo>
                  <a:lnTo>
                    <a:pt x="33" y="46"/>
                  </a:lnTo>
                  <a:lnTo>
                    <a:pt x="33" y="48"/>
                  </a:lnTo>
                  <a:lnTo>
                    <a:pt x="33" y="47"/>
                  </a:lnTo>
                  <a:lnTo>
                    <a:pt x="33" y="48"/>
                  </a:lnTo>
                  <a:lnTo>
                    <a:pt x="34" y="47"/>
                  </a:lnTo>
                  <a:lnTo>
                    <a:pt x="34" y="49"/>
                  </a:lnTo>
                  <a:lnTo>
                    <a:pt x="34" y="50"/>
                  </a:lnTo>
                  <a:lnTo>
                    <a:pt x="34" y="49"/>
                  </a:lnTo>
                  <a:lnTo>
                    <a:pt x="34" y="49"/>
                  </a:lnTo>
                  <a:lnTo>
                    <a:pt x="34" y="50"/>
                  </a:lnTo>
                  <a:lnTo>
                    <a:pt x="34" y="50"/>
                  </a:lnTo>
                  <a:lnTo>
                    <a:pt x="34" y="50"/>
                  </a:lnTo>
                  <a:lnTo>
                    <a:pt x="34" y="51"/>
                  </a:lnTo>
                  <a:lnTo>
                    <a:pt x="34" y="51"/>
                  </a:lnTo>
                  <a:lnTo>
                    <a:pt x="35" y="49"/>
                  </a:lnTo>
                  <a:lnTo>
                    <a:pt x="35" y="52"/>
                  </a:lnTo>
                  <a:lnTo>
                    <a:pt x="35" y="53"/>
                  </a:lnTo>
                  <a:lnTo>
                    <a:pt x="35" y="53"/>
                  </a:lnTo>
                  <a:lnTo>
                    <a:pt x="35" y="52"/>
                  </a:lnTo>
                  <a:lnTo>
                    <a:pt x="35" y="55"/>
                  </a:lnTo>
                  <a:lnTo>
                    <a:pt x="35" y="53"/>
                  </a:lnTo>
                  <a:lnTo>
                    <a:pt x="35" y="53"/>
                  </a:lnTo>
                  <a:lnTo>
                    <a:pt x="35" y="54"/>
                  </a:lnTo>
                  <a:lnTo>
                    <a:pt x="35" y="55"/>
                  </a:lnTo>
                  <a:lnTo>
                    <a:pt x="35" y="55"/>
                  </a:lnTo>
                  <a:lnTo>
                    <a:pt x="36" y="55"/>
                  </a:lnTo>
                  <a:lnTo>
                    <a:pt x="36" y="56"/>
                  </a:lnTo>
                  <a:lnTo>
                    <a:pt x="36" y="56"/>
                  </a:lnTo>
                  <a:lnTo>
                    <a:pt x="36" y="56"/>
                  </a:lnTo>
                  <a:lnTo>
                    <a:pt x="36" y="56"/>
                  </a:lnTo>
                  <a:lnTo>
                    <a:pt x="36" y="57"/>
                  </a:lnTo>
                  <a:lnTo>
                    <a:pt x="36" y="57"/>
                  </a:lnTo>
                  <a:lnTo>
                    <a:pt x="36" y="57"/>
                  </a:lnTo>
                  <a:lnTo>
                    <a:pt x="36" y="57"/>
                  </a:lnTo>
                  <a:lnTo>
                    <a:pt x="36" y="58"/>
                  </a:lnTo>
                  <a:lnTo>
                    <a:pt x="36" y="59"/>
                  </a:lnTo>
                  <a:lnTo>
                    <a:pt x="37" y="61"/>
                  </a:lnTo>
                  <a:lnTo>
                    <a:pt x="37" y="59"/>
                  </a:lnTo>
                  <a:lnTo>
                    <a:pt x="37" y="61"/>
                  </a:lnTo>
                  <a:lnTo>
                    <a:pt x="37" y="61"/>
                  </a:lnTo>
                  <a:lnTo>
                    <a:pt x="37" y="62"/>
                  </a:lnTo>
                  <a:lnTo>
                    <a:pt x="37" y="61"/>
                  </a:lnTo>
                  <a:lnTo>
                    <a:pt x="37" y="61"/>
                  </a:lnTo>
                  <a:lnTo>
                    <a:pt x="37" y="62"/>
                  </a:lnTo>
                  <a:lnTo>
                    <a:pt x="37" y="62"/>
                  </a:lnTo>
                  <a:lnTo>
                    <a:pt x="37" y="65"/>
                  </a:lnTo>
                  <a:lnTo>
                    <a:pt x="38" y="63"/>
                  </a:lnTo>
                  <a:lnTo>
                    <a:pt x="38" y="64"/>
                  </a:lnTo>
                  <a:lnTo>
                    <a:pt x="38" y="64"/>
                  </a:lnTo>
                  <a:lnTo>
                    <a:pt x="38" y="64"/>
                  </a:lnTo>
                  <a:lnTo>
                    <a:pt x="38" y="64"/>
                  </a:lnTo>
                  <a:lnTo>
                    <a:pt x="38" y="65"/>
                  </a:lnTo>
                  <a:lnTo>
                    <a:pt x="38" y="65"/>
                  </a:lnTo>
                  <a:lnTo>
                    <a:pt x="38" y="66"/>
                  </a:lnTo>
                  <a:lnTo>
                    <a:pt x="38" y="65"/>
                  </a:lnTo>
                  <a:lnTo>
                    <a:pt x="38" y="66"/>
                  </a:lnTo>
                  <a:lnTo>
                    <a:pt x="38" y="66"/>
                  </a:lnTo>
                  <a:lnTo>
                    <a:pt x="39" y="66"/>
                  </a:lnTo>
                  <a:lnTo>
                    <a:pt x="39" y="66"/>
                  </a:lnTo>
                  <a:lnTo>
                    <a:pt x="39" y="67"/>
                  </a:lnTo>
                  <a:lnTo>
                    <a:pt x="39" y="68"/>
                  </a:lnTo>
                  <a:lnTo>
                    <a:pt x="39" y="67"/>
                  </a:lnTo>
                  <a:lnTo>
                    <a:pt x="39" y="69"/>
                  </a:lnTo>
                  <a:lnTo>
                    <a:pt x="39" y="70"/>
                  </a:lnTo>
                  <a:lnTo>
                    <a:pt x="39" y="69"/>
                  </a:lnTo>
                  <a:lnTo>
                    <a:pt x="39" y="70"/>
                  </a:lnTo>
                  <a:lnTo>
                    <a:pt x="39" y="70"/>
                  </a:lnTo>
                  <a:lnTo>
                    <a:pt x="40" y="70"/>
                  </a:lnTo>
                  <a:lnTo>
                    <a:pt x="40" y="70"/>
                  </a:lnTo>
                  <a:lnTo>
                    <a:pt x="40" y="70"/>
                  </a:lnTo>
                  <a:lnTo>
                    <a:pt x="40" y="71"/>
                  </a:lnTo>
                  <a:lnTo>
                    <a:pt x="40" y="71"/>
                  </a:lnTo>
                  <a:lnTo>
                    <a:pt x="40" y="72"/>
                  </a:lnTo>
                  <a:lnTo>
                    <a:pt x="40" y="71"/>
                  </a:lnTo>
                  <a:lnTo>
                    <a:pt x="40" y="71"/>
                  </a:lnTo>
                  <a:lnTo>
                    <a:pt x="40" y="73"/>
                  </a:lnTo>
                  <a:lnTo>
                    <a:pt x="40" y="74"/>
                  </a:lnTo>
                  <a:lnTo>
                    <a:pt x="40" y="73"/>
                  </a:lnTo>
                  <a:lnTo>
                    <a:pt x="41" y="74"/>
                  </a:lnTo>
                  <a:lnTo>
                    <a:pt x="41" y="74"/>
                  </a:lnTo>
                  <a:lnTo>
                    <a:pt x="41" y="74"/>
                  </a:lnTo>
                  <a:lnTo>
                    <a:pt x="41" y="74"/>
                  </a:lnTo>
                  <a:lnTo>
                    <a:pt x="41" y="76"/>
                  </a:lnTo>
                  <a:lnTo>
                    <a:pt x="41" y="76"/>
                  </a:lnTo>
                  <a:lnTo>
                    <a:pt x="41" y="76"/>
                  </a:lnTo>
                  <a:lnTo>
                    <a:pt x="41" y="76"/>
                  </a:lnTo>
                  <a:lnTo>
                    <a:pt x="41" y="76"/>
                  </a:lnTo>
                  <a:lnTo>
                    <a:pt x="41" y="77"/>
                  </a:lnTo>
                  <a:lnTo>
                    <a:pt x="42" y="78"/>
                  </a:lnTo>
                  <a:lnTo>
                    <a:pt x="42" y="77"/>
                  </a:lnTo>
                  <a:lnTo>
                    <a:pt x="42" y="77"/>
                  </a:lnTo>
                  <a:lnTo>
                    <a:pt x="42" y="78"/>
                  </a:lnTo>
                  <a:lnTo>
                    <a:pt x="42" y="79"/>
                  </a:lnTo>
                  <a:lnTo>
                    <a:pt x="42" y="79"/>
                  </a:lnTo>
                  <a:lnTo>
                    <a:pt x="42" y="79"/>
                  </a:lnTo>
                  <a:lnTo>
                    <a:pt x="42" y="79"/>
                  </a:lnTo>
                  <a:lnTo>
                    <a:pt x="42" y="79"/>
                  </a:lnTo>
                  <a:lnTo>
                    <a:pt x="42" y="80"/>
                  </a:lnTo>
                  <a:lnTo>
                    <a:pt x="42" y="80"/>
                  </a:lnTo>
                  <a:lnTo>
                    <a:pt x="43" y="81"/>
                  </a:lnTo>
                  <a:lnTo>
                    <a:pt x="43" y="81"/>
                  </a:lnTo>
                  <a:lnTo>
                    <a:pt x="43" y="80"/>
                  </a:lnTo>
                  <a:lnTo>
                    <a:pt x="43" y="82"/>
                  </a:lnTo>
                  <a:lnTo>
                    <a:pt x="43" y="82"/>
                  </a:lnTo>
                  <a:lnTo>
                    <a:pt x="43" y="82"/>
                  </a:lnTo>
                  <a:lnTo>
                    <a:pt x="43" y="82"/>
                  </a:lnTo>
                  <a:lnTo>
                    <a:pt x="43" y="83"/>
                  </a:lnTo>
                  <a:lnTo>
                    <a:pt x="43" y="83"/>
                  </a:lnTo>
                  <a:lnTo>
                    <a:pt x="43" y="85"/>
                  </a:lnTo>
                  <a:lnTo>
                    <a:pt x="44" y="85"/>
                  </a:lnTo>
                  <a:lnTo>
                    <a:pt x="44" y="84"/>
                  </a:lnTo>
                  <a:lnTo>
                    <a:pt x="44" y="85"/>
                  </a:lnTo>
                  <a:lnTo>
                    <a:pt x="44" y="85"/>
                  </a:lnTo>
                  <a:lnTo>
                    <a:pt x="44" y="85"/>
                  </a:lnTo>
                  <a:lnTo>
                    <a:pt x="44" y="85"/>
                  </a:lnTo>
                  <a:lnTo>
                    <a:pt x="44" y="85"/>
                  </a:lnTo>
                  <a:lnTo>
                    <a:pt x="44" y="85"/>
                  </a:lnTo>
                  <a:lnTo>
                    <a:pt x="44" y="86"/>
                  </a:lnTo>
                  <a:lnTo>
                    <a:pt x="44" y="85"/>
                  </a:lnTo>
                  <a:lnTo>
                    <a:pt x="44" y="86"/>
                  </a:lnTo>
                  <a:lnTo>
                    <a:pt x="45" y="88"/>
                  </a:lnTo>
                  <a:lnTo>
                    <a:pt x="45" y="87"/>
                  </a:lnTo>
                  <a:lnTo>
                    <a:pt x="45" y="87"/>
                  </a:lnTo>
                  <a:lnTo>
                    <a:pt x="45" y="87"/>
                  </a:lnTo>
                  <a:lnTo>
                    <a:pt x="45" y="88"/>
                  </a:lnTo>
                  <a:lnTo>
                    <a:pt x="45" y="90"/>
                  </a:lnTo>
                  <a:lnTo>
                    <a:pt x="45" y="89"/>
                  </a:lnTo>
                  <a:lnTo>
                    <a:pt x="45" y="89"/>
                  </a:lnTo>
                  <a:lnTo>
                    <a:pt x="45" y="89"/>
                  </a:lnTo>
                  <a:lnTo>
                    <a:pt x="45" y="89"/>
                  </a:lnTo>
                  <a:lnTo>
                    <a:pt x="45" y="89"/>
                  </a:lnTo>
                  <a:lnTo>
                    <a:pt x="46" y="90"/>
                  </a:lnTo>
                  <a:lnTo>
                    <a:pt x="46" y="90"/>
                  </a:lnTo>
                  <a:lnTo>
                    <a:pt x="46" y="90"/>
                  </a:lnTo>
                  <a:lnTo>
                    <a:pt x="46" y="90"/>
                  </a:lnTo>
                  <a:lnTo>
                    <a:pt x="46" y="91"/>
                  </a:lnTo>
                  <a:lnTo>
                    <a:pt x="46" y="92"/>
                  </a:lnTo>
                  <a:lnTo>
                    <a:pt x="46" y="90"/>
                  </a:lnTo>
                  <a:lnTo>
                    <a:pt x="46" y="93"/>
                  </a:lnTo>
                  <a:lnTo>
                    <a:pt x="46" y="91"/>
                  </a:lnTo>
                  <a:lnTo>
                    <a:pt x="46" y="92"/>
                  </a:lnTo>
                  <a:lnTo>
                    <a:pt x="47" y="92"/>
                  </a:lnTo>
                  <a:lnTo>
                    <a:pt x="47" y="93"/>
                  </a:lnTo>
                  <a:lnTo>
                    <a:pt x="47" y="93"/>
                  </a:lnTo>
                  <a:lnTo>
                    <a:pt x="47" y="93"/>
                  </a:lnTo>
                  <a:lnTo>
                    <a:pt x="47" y="93"/>
                  </a:lnTo>
                  <a:lnTo>
                    <a:pt x="47" y="93"/>
                  </a:lnTo>
                  <a:lnTo>
                    <a:pt x="47" y="95"/>
                  </a:lnTo>
                  <a:lnTo>
                    <a:pt x="47" y="94"/>
                  </a:lnTo>
                  <a:lnTo>
                    <a:pt x="47" y="94"/>
                  </a:lnTo>
                  <a:lnTo>
                    <a:pt x="47" y="94"/>
                  </a:lnTo>
                  <a:lnTo>
                    <a:pt x="47" y="97"/>
                  </a:lnTo>
                  <a:lnTo>
                    <a:pt x="48" y="94"/>
                  </a:lnTo>
                  <a:lnTo>
                    <a:pt x="48" y="96"/>
                  </a:lnTo>
                  <a:lnTo>
                    <a:pt x="48" y="96"/>
                  </a:lnTo>
                  <a:lnTo>
                    <a:pt x="48" y="95"/>
                  </a:lnTo>
                  <a:lnTo>
                    <a:pt x="48" y="96"/>
                  </a:lnTo>
                  <a:lnTo>
                    <a:pt x="48" y="98"/>
                  </a:lnTo>
                  <a:lnTo>
                    <a:pt x="48" y="96"/>
                  </a:lnTo>
                  <a:lnTo>
                    <a:pt x="48" y="96"/>
                  </a:lnTo>
                  <a:lnTo>
                    <a:pt x="48" y="97"/>
                  </a:lnTo>
                  <a:lnTo>
                    <a:pt x="48" y="98"/>
                  </a:lnTo>
                  <a:lnTo>
                    <a:pt x="49" y="97"/>
                  </a:lnTo>
                  <a:lnTo>
                    <a:pt x="49" y="97"/>
                  </a:lnTo>
                  <a:lnTo>
                    <a:pt x="49" y="98"/>
                  </a:lnTo>
                  <a:lnTo>
                    <a:pt x="49" y="97"/>
                  </a:lnTo>
                  <a:lnTo>
                    <a:pt x="49" y="98"/>
                  </a:lnTo>
                  <a:lnTo>
                    <a:pt x="49" y="98"/>
                  </a:lnTo>
                  <a:lnTo>
                    <a:pt x="49" y="98"/>
                  </a:lnTo>
                  <a:lnTo>
                    <a:pt x="49" y="98"/>
                  </a:lnTo>
                  <a:lnTo>
                    <a:pt x="49" y="98"/>
                  </a:lnTo>
                  <a:lnTo>
                    <a:pt x="49" y="99"/>
                  </a:lnTo>
                  <a:lnTo>
                    <a:pt x="49" y="100"/>
                  </a:lnTo>
                  <a:lnTo>
                    <a:pt x="50" y="101"/>
                  </a:lnTo>
                  <a:lnTo>
                    <a:pt x="50" y="100"/>
                  </a:lnTo>
                  <a:lnTo>
                    <a:pt x="50" y="101"/>
                  </a:lnTo>
                  <a:lnTo>
                    <a:pt x="50" y="102"/>
                  </a:lnTo>
                  <a:lnTo>
                    <a:pt x="50" y="101"/>
                  </a:lnTo>
                  <a:lnTo>
                    <a:pt x="50" y="101"/>
                  </a:lnTo>
                  <a:lnTo>
                    <a:pt x="50" y="102"/>
                  </a:lnTo>
                  <a:lnTo>
                    <a:pt x="50" y="102"/>
                  </a:lnTo>
                  <a:lnTo>
                    <a:pt x="50" y="102"/>
                  </a:lnTo>
                  <a:lnTo>
                    <a:pt x="50" y="102"/>
                  </a:lnTo>
                  <a:lnTo>
                    <a:pt x="51" y="102"/>
                  </a:lnTo>
                  <a:lnTo>
                    <a:pt x="51" y="102"/>
                  </a:lnTo>
                  <a:lnTo>
                    <a:pt x="51" y="103"/>
                  </a:lnTo>
                  <a:lnTo>
                    <a:pt x="51" y="102"/>
                  </a:lnTo>
                  <a:lnTo>
                    <a:pt x="51" y="103"/>
                  </a:lnTo>
                  <a:lnTo>
                    <a:pt x="51" y="102"/>
                  </a:lnTo>
                  <a:lnTo>
                    <a:pt x="51" y="103"/>
                  </a:lnTo>
                  <a:lnTo>
                    <a:pt x="51" y="103"/>
                  </a:lnTo>
                  <a:lnTo>
                    <a:pt x="51" y="103"/>
                  </a:lnTo>
                  <a:lnTo>
                    <a:pt x="51" y="105"/>
                  </a:lnTo>
                  <a:lnTo>
                    <a:pt x="51" y="105"/>
                  </a:lnTo>
                  <a:lnTo>
                    <a:pt x="52" y="105"/>
                  </a:lnTo>
                  <a:lnTo>
                    <a:pt x="52" y="105"/>
                  </a:lnTo>
                  <a:lnTo>
                    <a:pt x="52" y="105"/>
                  </a:lnTo>
                  <a:lnTo>
                    <a:pt x="52" y="105"/>
                  </a:lnTo>
                  <a:lnTo>
                    <a:pt x="52" y="105"/>
                  </a:lnTo>
                  <a:lnTo>
                    <a:pt x="52" y="106"/>
                  </a:lnTo>
                  <a:lnTo>
                    <a:pt x="52" y="106"/>
                  </a:lnTo>
                  <a:lnTo>
                    <a:pt x="52" y="106"/>
                  </a:lnTo>
                  <a:lnTo>
                    <a:pt x="52" y="107"/>
                  </a:lnTo>
                  <a:lnTo>
                    <a:pt x="52" y="107"/>
                  </a:lnTo>
                  <a:lnTo>
                    <a:pt x="52" y="107"/>
                  </a:lnTo>
                  <a:lnTo>
                    <a:pt x="53" y="107"/>
                  </a:lnTo>
                  <a:lnTo>
                    <a:pt x="53" y="107"/>
                  </a:lnTo>
                  <a:lnTo>
                    <a:pt x="53" y="108"/>
                  </a:lnTo>
                  <a:lnTo>
                    <a:pt x="53" y="108"/>
                  </a:lnTo>
                  <a:lnTo>
                    <a:pt x="53" y="108"/>
                  </a:lnTo>
                  <a:lnTo>
                    <a:pt x="53" y="107"/>
                  </a:lnTo>
                  <a:lnTo>
                    <a:pt x="53" y="108"/>
                  </a:lnTo>
                  <a:lnTo>
                    <a:pt x="53" y="108"/>
                  </a:lnTo>
                  <a:lnTo>
                    <a:pt x="53" y="108"/>
                  </a:lnTo>
                  <a:lnTo>
                    <a:pt x="53" y="108"/>
                  </a:lnTo>
                  <a:lnTo>
                    <a:pt x="54" y="109"/>
                  </a:lnTo>
                  <a:lnTo>
                    <a:pt x="54" y="110"/>
                  </a:lnTo>
                  <a:lnTo>
                    <a:pt x="54" y="110"/>
                  </a:lnTo>
                  <a:lnTo>
                    <a:pt x="54" y="110"/>
                  </a:lnTo>
                  <a:lnTo>
                    <a:pt x="54" y="110"/>
                  </a:lnTo>
                  <a:lnTo>
                    <a:pt x="54" y="110"/>
                  </a:lnTo>
                  <a:lnTo>
                    <a:pt x="54" y="110"/>
                  </a:lnTo>
                  <a:lnTo>
                    <a:pt x="54" y="111"/>
                  </a:lnTo>
                  <a:lnTo>
                    <a:pt x="54" y="111"/>
                  </a:lnTo>
                  <a:lnTo>
                    <a:pt x="54" y="110"/>
                  </a:lnTo>
                  <a:lnTo>
                    <a:pt x="54" y="111"/>
                  </a:lnTo>
                  <a:lnTo>
                    <a:pt x="55" y="111"/>
                  </a:lnTo>
                  <a:lnTo>
                    <a:pt x="55" y="112"/>
                  </a:lnTo>
                  <a:lnTo>
                    <a:pt x="55" y="112"/>
                  </a:lnTo>
                  <a:lnTo>
                    <a:pt x="55" y="112"/>
                  </a:lnTo>
                  <a:lnTo>
                    <a:pt x="55" y="112"/>
                  </a:lnTo>
                  <a:lnTo>
                    <a:pt x="55" y="114"/>
                  </a:lnTo>
                  <a:lnTo>
                    <a:pt x="55" y="114"/>
                  </a:lnTo>
                  <a:lnTo>
                    <a:pt x="55" y="114"/>
                  </a:lnTo>
                  <a:lnTo>
                    <a:pt x="55" y="113"/>
                  </a:lnTo>
                  <a:lnTo>
                    <a:pt x="55" y="114"/>
                  </a:lnTo>
                  <a:lnTo>
                    <a:pt x="56" y="113"/>
                  </a:lnTo>
                  <a:lnTo>
                    <a:pt x="56" y="114"/>
                  </a:lnTo>
                  <a:lnTo>
                    <a:pt x="56" y="114"/>
                  </a:lnTo>
                  <a:lnTo>
                    <a:pt x="56" y="114"/>
                  </a:lnTo>
                  <a:lnTo>
                    <a:pt x="56" y="114"/>
                  </a:lnTo>
                  <a:lnTo>
                    <a:pt x="56" y="114"/>
                  </a:lnTo>
                  <a:lnTo>
                    <a:pt x="56" y="114"/>
                  </a:lnTo>
                  <a:lnTo>
                    <a:pt x="56" y="114"/>
                  </a:lnTo>
                  <a:lnTo>
                    <a:pt x="56" y="115"/>
                  </a:lnTo>
                  <a:lnTo>
                    <a:pt x="56" y="115"/>
                  </a:lnTo>
                  <a:lnTo>
                    <a:pt x="56" y="115"/>
                  </a:lnTo>
                  <a:lnTo>
                    <a:pt x="57" y="115"/>
                  </a:lnTo>
                  <a:lnTo>
                    <a:pt x="57" y="115"/>
                  </a:lnTo>
                  <a:lnTo>
                    <a:pt x="57" y="117"/>
                  </a:lnTo>
                  <a:lnTo>
                    <a:pt x="57" y="117"/>
                  </a:lnTo>
                  <a:lnTo>
                    <a:pt x="57" y="116"/>
                  </a:lnTo>
                  <a:lnTo>
                    <a:pt x="57" y="116"/>
                  </a:lnTo>
                  <a:lnTo>
                    <a:pt x="57" y="117"/>
                  </a:lnTo>
                  <a:lnTo>
                    <a:pt x="57" y="116"/>
                  </a:lnTo>
                  <a:lnTo>
                    <a:pt x="57" y="117"/>
                  </a:lnTo>
                  <a:lnTo>
                    <a:pt x="57" y="119"/>
                  </a:lnTo>
                  <a:lnTo>
                    <a:pt x="58" y="118"/>
                  </a:lnTo>
                  <a:lnTo>
                    <a:pt x="58" y="119"/>
                  </a:lnTo>
                  <a:lnTo>
                    <a:pt x="58" y="118"/>
                  </a:lnTo>
                  <a:lnTo>
                    <a:pt x="58" y="119"/>
                  </a:lnTo>
                  <a:lnTo>
                    <a:pt x="58" y="117"/>
                  </a:lnTo>
                  <a:lnTo>
                    <a:pt x="58" y="118"/>
                  </a:lnTo>
                  <a:lnTo>
                    <a:pt x="58" y="118"/>
                  </a:lnTo>
                  <a:lnTo>
                    <a:pt x="58" y="118"/>
                  </a:lnTo>
                  <a:lnTo>
                    <a:pt x="58" y="119"/>
                  </a:lnTo>
                  <a:lnTo>
                    <a:pt x="58" y="119"/>
                  </a:lnTo>
                  <a:lnTo>
                    <a:pt x="58" y="119"/>
                  </a:lnTo>
                  <a:lnTo>
                    <a:pt x="59" y="119"/>
                  </a:lnTo>
                  <a:lnTo>
                    <a:pt x="59" y="118"/>
                  </a:lnTo>
                  <a:lnTo>
                    <a:pt x="59" y="119"/>
                  </a:lnTo>
                  <a:lnTo>
                    <a:pt x="59" y="119"/>
                  </a:lnTo>
                  <a:lnTo>
                    <a:pt x="59" y="119"/>
                  </a:lnTo>
                  <a:lnTo>
                    <a:pt x="59" y="119"/>
                  </a:lnTo>
                  <a:lnTo>
                    <a:pt x="59" y="120"/>
                  </a:lnTo>
                  <a:lnTo>
                    <a:pt x="59" y="120"/>
                  </a:lnTo>
                  <a:lnTo>
                    <a:pt x="59" y="120"/>
                  </a:lnTo>
                  <a:lnTo>
                    <a:pt x="59" y="120"/>
                  </a:lnTo>
                  <a:lnTo>
                    <a:pt x="60" y="122"/>
                  </a:lnTo>
                  <a:lnTo>
                    <a:pt x="60" y="120"/>
                  </a:lnTo>
                  <a:lnTo>
                    <a:pt x="60" y="120"/>
                  </a:lnTo>
                  <a:lnTo>
                    <a:pt x="60" y="121"/>
                  </a:lnTo>
                  <a:lnTo>
                    <a:pt x="60" y="120"/>
                  </a:lnTo>
                  <a:lnTo>
                    <a:pt x="60" y="120"/>
                  </a:lnTo>
                  <a:lnTo>
                    <a:pt x="60" y="121"/>
                  </a:lnTo>
                  <a:lnTo>
                    <a:pt x="60" y="122"/>
                  </a:lnTo>
                  <a:lnTo>
                    <a:pt x="60" y="121"/>
                  </a:lnTo>
                  <a:lnTo>
                    <a:pt x="60" y="120"/>
                  </a:lnTo>
                  <a:lnTo>
                    <a:pt x="60" y="121"/>
                  </a:lnTo>
                  <a:lnTo>
                    <a:pt x="61" y="122"/>
                  </a:lnTo>
                  <a:lnTo>
                    <a:pt x="61" y="122"/>
                  </a:lnTo>
                  <a:lnTo>
                    <a:pt x="61" y="121"/>
                  </a:lnTo>
                  <a:lnTo>
                    <a:pt x="61" y="121"/>
                  </a:lnTo>
                  <a:lnTo>
                    <a:pt x="61" y="121"/>
                  </a:lnTo>
                  <a:lnTo>
                    <a:pt x="61" y="122"/>
                  </a:lnTo>
                  <a:lnTo>
                    <a:pt x="61" y="123"/>
                  </a:lnTo>
                  <a:lnTo>
                    <a:pt x="61" y="123"/>
                  </a:lnTo>
                  <a:lnTo>
                    <a:pt x="61" y="123"/>
                  </a:lnTo>
                  <a:lnTo>
                    <a:pt x="61" y="122"/>
                  </a:lnTo>
                  <a:lnTo>
                    <a:pt x="62" y="123"/>
                  </a:lnTo>
                  <a:lnTo>
                    <a:pt x="62" y="123"/>
                  </a:lnTo>
                  <a:lnTo>
                    <a:pt x="62" y="123"/>
                  </a:lnTo>
                  <a:lnTo>
                    <a:pt x="62" y="123"/>
                  </a:lnTo>
                  <a:lnTo>
                    <a:pt x="62" y="123"/>
                  </a:lnTo>
                  <a:lnTo>
                    <a:pt x="62" y="124"/>
                  </a:lnTo>
                  <a:lnTo>
                    <a:pt x="62" y="124"/>
                  </a:lnTo>
                  <a:lnTo>
                    <a:pt x="62" y="123"/>
                  </a:lnTo>
                  <a:lnTo>
                    <a:pt x="62" y="123"/>
                  </a:lnTo>
                  <a:lnTo>
                    <a:pt x="62" y="123"/>
                  </a:lnTo>
                  <a:lnTo>
                    <a:pt x="62" y="124"/>
                  </a:lnTo>
                  <a:lnTo>
                    <a:pt x="63" y="124"/>
                  </a:lnTo>
                  <a:lnTo>
                    <a:pt x="63" y="124"/>
                  </a:lnTo>
                  <a:lnTo>
                    <a:pt x="63" y="124"/>
                  </a:lnTo>
                  <a:lnTo>
                    <a:pt x="63" y="124"/>
                  </a:lnTo>
                  <a:lnTo>
                    <a:pt x="63" y="124"/>
                  </a:lnTo>
                  <a:lnTo>
                    <a:pt x="63" y="124"/>
                  </a:lnTo>
                  <a:lnTo>
                    <a:pt x="63" y="124"/>
                  </a:lnTo>
                  <a:lnTo>
                    <a:pt x="63" y="125"/>
                  </a:lnTo>
                  <a:lnTo>
                    <a:pt x="63" y="125"/>
                  </a:lnTo>
                  <a:lnTo>
                    <a:pt x="63" y="126"/>
                  </a:lnTo>
                  <a:lnTo>
                    <a:pt x="63" y="125"/>
                  </a:lnTo>
                  <a:lnTo>
                    <a:pt x="64" y="125"/>
                  </a:lnTo>
                  <a:lnTo>
                    <a:pt x="64" y="126"/>
                  </a:lnTo>
                  <a:lnTo>
                    <a:pt x="64" y="126"/>
                  </a:lnTo>
                  <a:lnTo>
                    <a:pt x="64" y="126"/>
                  </a:lnTo>
                  <a:lnTo>
                    <a:pt x="64" y="126"/>
                  </a:lnTo>
                  <a:lnTo>
                    <a:pt x="64" y="126"/>
                  </a:lnTo>
                  <a:lnTo>
                    <a:pt x="64" y="126"/>
                  </a:lnTo>
                  <a:lnTo>
                    <a:pt x="64" y="126"/>
                  </a:lnTo>
                  <a:lnTo>
                    <a:pt x="64" y="126"/>
                  </a:lnTo>
                  <a:lnTo>
                    <a:pt x="64" y="126"/>
                  </a:lnTo>
                  <a:lnTo>
                    <a:pt x="65" y="126"/>
                  </a:lnTo>
                  <a:lnTo>
                    <a:pt x="65" y="126"/>
                  </a:lnTo>
                  <a:lnTo>
                    <a:pt x="65" y="127"/>
                  </a:lnTo>
                  <a:lnTo>
                    <a:pt x="65" y="127"/>
                  </a:lnTo>
                  <a:lnTo>
                    <a:pt x="65" y="129"/>
                  </a:lnTo>
                  <a:lnTo>
                    <a:pt x="65" y="128"/>
                  </a:lnTo>
                  <a:lnTo>
                    <a:pt x="65" y="128"/>
                  </a:lnTo>
                  <a:lnTo>
                    <a:pt x="65" y="126"/>
                  </a:lnTo>
                  <a:lnTo>
                    <a:pt x="65" y="128"/>
                  </a:lnTo>
                  <a:lnTo>
                    <a:pt x="65" y="128"/>
                  </a:lnTo>
                  <a:lnTo>
                    <a:pt x="65" y="128"/>
                  </a:lnTo>
                  <a:lnTo>
                    <a:pt x="66" y="128"/>
                  </a:lnTo>
                  <a:lnTo>
                    <a:pt x="66" y="128"/>
                  </a:lnTo>
                  <a:lnTo>
                    <a:pt x="66" y="129"/>
                  </a:lnTo>
                  <a:lnTo>
                    <a:pt x="66" y="128"/>
                  </a:lnTo>
                  <a:lnTo>
                    <a:pt x="66" y="129"/>
                  </a:lnTo>
                  <a:lnTo>
                    <a:pt x="66" y="129"/>
                  </a:lnTo>
                  <a:lnTo>
                    <a:pt x="66" y="130"/>
                  </a:lnTo>
                  <a:lnTo>
                    <a:pt x="66" y="129"/>
                  </a:lnTo>
                  <a:lnTo>
                    <a:pt x="66" y="130"/>
                  </a:lnTo>
                  <a:lnTo>
                    <a:pt x="66" y="131"/>
                  </a:lnTo>
                  <a:lnTo>
                    <a:pt x="67" y="130"/>
                  </a:lnTo>
                  <a:lnTo>
                    <a:pt x="67" y="130"/>
                  </a:lnTo>
                  <a:lnTo>
                    <a:pt x="67" y="130"/>
                  </a:lnTo>
                  <a:lnTo>
                    <a:pt x="67" y="130"/>
                  </a:lnTo>
                  <a:lnTo>
                    <a:pt x="67" y="130"/>
                  </a:lnTo>
                  <a:lnTo>
                    <a:pt x="67" y="130"/>
                  </a:lnTo>
                  <a:lnTo>
                    <a:pt x="67" y="132"/>
                  </a:lnTo>
                  <a:lnTo>
                    <a:pt x="67" y="131"/>
                  </a:lnTo>
                  <a:lnTo>
                    <a:pt x="67" y="133"/>
                  </a:lnTo>
                  <a:lnTo>
                    <a:pt x="67" y="132"/>
                  </a:lnTo>
                  <a:lnTo>
                    <a:pt x="67" y="132"/>
                  </a:lnTo>
                  <a:lnTo>
                    <a:pt x="68" y="132"/>
                  </a:lnTo>
                  <a:lnTo>
                    <a:pt x="68" y="133"/>
                  </a:lnTo>
                  <a:lnTo>
                    <a:pt x="68" y="132"/>
                  </a:lnTo>
                  <a:lnTo>
                    <a:pt x="68" y="131"/>
                  </a:lnTo>
                  <a:lnTo>
                    <a:pt x="68" y="132"/>
                  </a:lnTo>
                  <a:lnTo>
                    <a:pt x="68" y="133"/>
                  </a:lnTo>
                  <a:lnTo>
                    <a:pt x="68" y="133"/>
                  </a:lnTo>
                  <a:lnTo>
                    <a:pt x="68" y="133"/>
                  </a:lnTo>
                  <a:lnTo>
                    <a:pt x="68" y="132"/>
                  </a:lnTo>
                  <a:lnTo>
                    <a:pt x="68" y="132"/>
                  </a:lnTo>
                  <a:lnTo>
                    <a:pt x="69" y="132"/>
                  </a:lnTo>
                  <a:lnTo>
                    <a:pt x="69" y="132"/>
                  </a:lnTo>
                  <a:lnTo>
                    <a:pt x="69" y="132"/>
                  </a:lnTo>
                  <a:lnTo>
                    <a:pt x="69" y="133"/>
                  </a:lnTo>
                  <a:lnTo>
                    <a:pt x="69" y="132"/>
                  </a:lnTo>
                  <a:lnTo>
                    <a:pt x="69" y="133"/>
                  </a:lnTo>
                  <a:lnTo>
                    <a:pt x="69" y="133"/>
                  </a:lnTo>
                  <a:lnTo>
                    <a:pt x="69" y="134"/>
                  </a:lnTo>
                  <a:lnTo>
                    <a:pt x="69" y="134"/>
                  </a:lnTo>
                  <a:lnTo>
                    <a:pt x="69" y="133"/>
                  </a:lnTo>
                  <a:lnTo>
                    <a:pt x="69" y="134"/>
                  </a:lnTo>
                  <a:lnTo>
                    <a:pt x="70" y="134"/>
                  </a:lnTo>
                  <a:lnTo>
                    <a:pt x="70" y="134"/>
                  </a:lnTo>
                  <a:lnTo>
                    <a:pt x="70" y="134"/>
                  </a:lnTo>
                  <a:lnTo>
                    <a:pt x="70" y="134"/>
                  </a:lnTo>
                  <a:lnTo>
                    <a:pt x="70" y="134"/>
                  </a:lnTo>
                  <a:lnTo>
                    <a:pt x="70" y="134"/>
                  </a:lnTo>
                  <a:lnTo>
                    <a:pt x="70" y="134"/>
                  </a:lnTo>
                  <a:lnTo>
                    <a:pt x="70" y="134"/>
                  </a:lnTo>
                  <a:lnTo>
                    <a:pt x="70" y="134"/>
                  </a:lnTo>
                  <a:lnTo>
                    <a:pt x="70" y="135"/>
                  </a:lnTo>
                  <a:lnTo>
                    <a:pt x="71" y="133"/>
                  </a:lnTo>
                  <a:lnTo>
                    <a:pt x="71" y="134"/>
                  </a:lnTo>
                  <a:lnTo>
                    <a:pt x="71" y="135"/>
                  </a:lnTo>
                  <a:lnTo>
                    <a:pt x="71" y="134"/>
                  </a:lnTo>
                  <a:lnTo>
                    <a:pt x="71" y="135"/>
                  </a:lnTo>
                  <a:lnTo>
                    <a:pt x="71" y="134"/>
                  </a:lnTo>
                  <a:lnTo>
                    <a:pt x="71" y="135"/>
                  </a:lnTo>
                  <a:lnTo>
                    <a:pt x="71" y="135"/>
                  </a:lnTo>
                  <a:lnTo>
                    <a:pt x="71" y="135"/>
                  </a:lnTo>
                  <a:lnTo>
                    <a:pt x="71" y="135"/>
                  </a:lnTo>
                  <a:lnTo>
                    <a:pt x="71" y="135"/>
                  </a:lnTo>
                  <a:lnTo>
                    <a:pt x="72" y="135"/>
                  </a:lnTo>
                  <a:lnTo>
                    <a:pt x="72" y="136"/>
                  </a:lnTo>
                  <a:lnTo>
                    <a:pt x="72" y="136"/>
                  </a:lnTo>
                  <a:lnTo>
                    <a:pt x="72" y="137"/>
                  </a:lnTo>
                  <a:lnTo>
                    <a:pt x="72" y="136"/>
                  </a:lnTo>
                  <a:lnTo>
                    <a:pt x="72" y="134"/>
                  </a:lnTo>
                  <a:lnTo>
                    <a:pt x="72" y="137"/>
                  </a:lnTo>
                  <a:lnTo>
                    <a:pt x="72" y="136"/>
                  </a:lnTo>
                  <a:lnTo>
                    <a:pt x="72" y="137"/>
                  </a:lnTo>
                  <a:lnTo>
                    <a:pt x="72" y="138"/>
                  </a:lnTo>
                  <a:lnTo>
                    <a:pt x="73" y="137"/>
                  </a:lnTo>
                  <a:lnTo>
                    <a:pt x="73" y="137"/>
                  </a:lnTo>
                  <a:lnTo>
                    <a:pt x="73" y="138"/>
                  </a:lnTo>
                  <a:lnTo>
                    <a:pt x="73" y="137"/>
                  </a:lnTo>
                  <a:lnTo>
                    <a:pt x="73" y="137"/>
                  </a:lnTo>
                  <a:lnTo>
                    <a:pt x="73" y="138"/>
                  </a:lnTo>
                  <a:lnTo>
                    <a:pt x="73" y="137"/>
                  </a:lnTo>
                  <a:lnTo>
                    <a:pt x="73" y="138"/>
                  </a:lnTo>
                  <a:lnTo>
                    <a:pt x="73" y="138"/>
                  </a:lnTo>
                  <a:lnTo>
                    <a:pt x="73" y="137"/>
                  </a:lnTo>
                  <a:lnTo>
                    <a:pt x="73" y="138"/>
                  </a:lnTo>
                  <a:lnTo>
                    <a:pt x="74" y="137"/>
                  </a:lnTo>
                  <a:lnTo>
                    <a:pt x="74" y="138"/>
                  </a:lnTo>
                  <a:lnTo>
                    <a:pt x="74" y="138"/>
                  </a:lnTo>
                  <a:lnTo>
                    <a:pt x="74" y="137"/>
                  </a:lnTo>
                  <a:lnTo>
                    <a:pt x="74" y="137"/>
                  </a:lnTo>
                  <a:lnTo>
                    <a:pt x="74" y="138"/>
                  </a:lnTo>
                  <a:lnTo>
                    <a:pt x="74" y="138"/>
                  </a:lnTo>
                  <a:lnTo>
                    <a:pt x="74" y="138"/>
                  </a:lnTo>
                  <a:lnTo>
                    <a:pt x="74" y="138"/>
                  </a:lnTo>
                  <a:lnTo>
                    <a:pt x="74" y="138"/>
                  </a:lnTo>
                  <a:lnTo>
                    <a:pt x="74" y="138"/>
                  </a:lnTo>
                  <a:lnTo>
                    <a:pt x="75" y="138"/>
                  </a:lnTo>
                  <a:lnTo>
                    <a:pt x="75" y="138"/>
                  </a:lnTo>
                  <a:lnTo>
                    <a:pt x="75" y="140"/>
                  </a:lnTo>
                  <a:lnTo>
                    <a:pt x="75" y="138"/>
                  </a:lnTo>
                  <a:lnTo>
                    <a:pt x="75" y="139"/>
                  </a:lnTo>
                  <a:lnTo>
                    <a:pt x="75" y="139"/>
                  </a:lnTo>
                  <a:lnTo>
                    <a:pt x="75" y="139"/>
                  </a:lnTo>
                  <a:lnTo>
                    <a:pt x="75" y="141"/>
                  </a:lnTo>
                  <a:lnTo>
                    <a:pt x="75" y="139"/>
                  </a:lnTo>
                  <a:lnTo>
                    <a:pt x="75" y="139"/>
                  </a:lnTo>
                  <a:lnTo>
                    <a:pt x="76" y="141"/>
                  </a:lnTo>
                  <a:lnTo>
                    <a:pt x="76" y="140"/>
                  </a:lnTo>
                  <a:lnTo>
                    <a:pt x="76" y="140"/>
                  </a:lnTo>
                  <a:lnTo>
                    <a:pt x="76" y="139"/>
                  </a:lnTo>
                  <a:lnTo>
                    <a:pt x="76" y="139"/>
                  </a:lnTo>
                  <a:lnTo>
                    <a:pt x="76" y="139"/>
                  </a:lnTo>
                  <a:lnTo>
                    <a:pt x="76" y="140"/>
                  </a:lnTo>
                  <a:lnTo>
                    <a:pt x="76" y="140"/>
                  </a:lnTo>
                  <a:lnTo>
                    <a:pt x="76" y="139"/>
                  </a:lnTo>
                  <a:lnTo>
                    <a:pt x="76" y="140"/>
                  </a:lnTo>
                  <a:lnTo>
                    <a:pt x="76" y="140"/>
                  </a:lnTo>
                  <a:lnTo>
                    <a:pt x="77" y="138"/>
                  </a:lnTo>
                  <a:lnTo>
                    <a:pt x="77" y="141"/>
                  </a:lnTo>
                  <a:lnTo>
                    <a:pt x="77" y="139"/>
                  </a:lnTo>
                  <a:lnTo>
                    <a:pt x="77" y="139"/>
                  </a:lnTo>
                  <a:lnTo>
                    <a:pt x="77" y="139"/>
                  </a:lnTo>
                  <a:lnTo>
                    <a:pt x="77" y="140"/>
                  </a:lnTo>
                  <a:lnTo>
                    <a:pt x="77" y="140"/>
                  </a:lnTo>
                  <a:lnTo>
                    <a:pt x="77" y="141"/>
                  </a:lnTo>
                  <a:lnTo>
                    <a:pt x="77" y="139"/>
                  </a:lnTo>
                  <a:lnTo>
                    <a:pt x="77" y="141"/>
                  </a:lnTo>
                  <a:lnTo>
                    <a:pt x="78" y="140"/>
                  </a:lnTo>
                  <a:lnTo>
                    <a:pt x="78" y="140"/>
                  </a:lnTo>
                  <a:lnTo>
                    <a:pt x="78" y="139"/>
                  </a:lnTo>
                  <a:lnTo>
                    <a:pt x="78" y="141"/>
                  </a:lnTo>
                  <a:lnTo>
                    <a:pt x="78" y="141"/>
                  </a:lnTo>
                  <a:lnTo>
                    <a:pt x="78" y="140"/>
                  </a:lnTo>
                  <a:lnTo>
                    <a:pt x="78" y="140"/>
                  </a:lnTo>
                  <a:lnTo>
                    <a:pt x="78" y="141"/>
                  </a:lnTo>
                  <a:lnTo>
                    <a:pt x="78" y="141"/>
                  </a:lnTo>
                  <a:lnTo>
                    <a:pt x="78" y="141"/>
                  </a:lnTo>
                  <a:lnTo>
                    <a:pt x="78" y="141"/>
                  </a:lnTo>
                  <a:lnTo>
                    <a:pt x="79" y="141"/>
                  </a:lnTo>
                  <a:lnTo>
                    <a:pt x="79" y="142"/>
                  </a:lnTo>
                  <a:lnTo>
                    <a:pt x="79" y="141"/>
                  </a:lnTo>
                  <a:lnTo>
                    <a:pt x="79" y="141"/>
                  </a:lnTo>
                  <a:lnTo>
                    <a:pt x="79" y="141"/>
                  </a:lnTo>
                  <a:lnTo>
                    <a:pt x="79" y="141"/>
                  </a:lnTo>
                  <a:lnTo>
                    <a:pt x="79" y="142"/>
                  </a:lnTo>
                  <a:lnTo>
                    <a:pt x="79" y="141"/>
                  </a:lnTo>
                  <a:lnTo>
                    <a:pt x="79" y="142"/>
                  </a:lnTo>
                  <a:lnTo>
                    <a:pt x="79" y="142"/>
                  </a:lnTo>
                  <a:lnTo>
                    <a:pt x="80" y="141"/>
                  </a:lnTo>
                  <a:lnTo>
                    <a:pt x="80" y="142"/>
                  </a:lnTo>
                  <a:lnTo>
                    <a:pt x="80" y="142"/>
                  </a:lnTo>
                  <a:lnTo>
                    <a:pt x="80" y="142"/>
                  </a:lnTo>
                  <a:lnTo>
                    <a:pt x="80" y="142"/>
                  </a:lnTo>
                  <a:lnTo>
                    <a:pt x="80" y="142"/>
                  </a:lnTo>
                  <a:lnTo>
                    <a:pt x="80" y="142"/>
                  </a:lnTo>
                  <a:lnTo>
                    <a:pt x="80" y="142"/>
                  </a:lnTo>
                  <a:lnTo>
                    <a:pt x="80" y="142"/>
                  </a:lnTo>
                  <a:lnTo>
                    <a:pt x="80" y="142"/>
                  </a:lnTo>
                  <a:lnTo>
                    <a:pt x="80" y="141"/>
                  </a:lnTo>
                  <a:lnTo>
                    <a:pt x="81" y="142"/>
                  </a:lnTo>
                  <a:lnTo>
                    <a:pt x="81" y="142"/>
                  </a:lnTo>
                  <a:lnTo>
                    <a:pt x="81" y="142"/>
                  </a:lnTo>
                  <a:lnTo>
                    <a:pt x="81" y="142"/>
                  </a:lnTo>
                  <a:lnTo>
                    <a:pt x="81" y="142"/>
                  </a:lnTo>
                  <a:lnTo>
                    <a:pt x="81" y="143"/>
                  </a:lnTo>
                  <a:lnTo>
                    <a:pt x="81" y="144"/>
                  </a:lnTo>
                  <a:lnTo>
                    <a:pt x="81" y="142"/>
                  </a:lnTo>
                  <a:lnTo>
                    <a:pt x="81" y="142"/>
                  </a:lnTo>
                  <a:lnTo>
                    <a:pt x="81" y="144"/>
                  </a:lnTo>
                  <a:lnTo>
                    <a:pt x="82" y="144"/>
                  </a:lnTo>
                  <a:lnTo>
                    <a:pt x="82" y="143"/>
                  </a:lnTo>
                  <a:lnTo>
                    <a:pt x="82" y="143"/>
                  </a:lnTo>
                  <a:lnTo>
                    <a:pt x="82" y="144"/>
                  </a:lnTo>
                  <a:lnTo>
                    <a:pt x="82" y="142"/>
                  </a:lnTo>
                  <a:lnTo>
                    <a:pt x="82" y="141"/>
                  </a:lnTo>
                  <a:lnTo>
                    <a:pt x="82" y="145"/>
                  </a:lnTo>
                  <a:lnTo>
                    <a:pt x="82" y="142"/>
                  </a:lnTo>
                  <a:lnTo>
                    <a:pt x="82" y="146"/>
                  </a:lnTo>
                  <a:lnTo>
                    <a:pt x="82" y="142"/>
                  </a:lnTo>
                  <a:lnTo>
                    <a:pt x="82" y="143"/>
                  </a:lnTo>
                  <a:lnTo>
                    <a:pt x="83" y="143"/>
                  </a:lnTo>
                  <a:lnTo>
                    <a:pt x="83" y="143"/>
                  </a:lnTo>
                  <a:lnTo>
                    <a:pt x="83" y="143"/>
                  </a:lnTo>
                  <a:lnTo>
                    <a:pt x="83" y="144"/>
                  </a:lnTo>
                  <a:lnTo>
                    <a:pt x="83" y="143"/>
                  </a:lnTo>
                  <a:lnTo>
                    <a:pt x="83" y="143"/>
                  </a:lnTo>
                  <a:lnTo>
                    <a:pt x="83" y="146"/>
                  </a:lnTo>
                  <a:lnTo>
                    <a:pt x="83" y="144"/>
                  </a:lnTo>
                  <a:lnTo>
                    <a:pt x="83" y="144"/>
                  </a:lnTo>
                  <a:lnTo>
                    <a:pt x="83" y="144"/>
                  </a:lnTo>
                  <a:lnTo>
                    <a:pt x="83" y="143"/>
                  </a:lnTo>
                  <a:lnTo>
                    <a:pt x="84" y="143"/>
                  </a:lnTo>
                  <a:lnTo>
                    <a:pt x="84" y="143"/>
                  </a:lnTo>
                  <a:lnTo>
                    <a:pt x="84" y="143"/>
                  </a:lnTo>
                  <a:lnTo>
                    <a:pt x="84" y="143"/>
                  </a:lnTo>
                  <a:lnTo>
                    <a:pt x="84" y="144"/>
                  </a:lnTo>
                  <a:lnTo>
                    <a:pt x="84" y="144"/>
                  </a:lnTo>
                  <a:lnTo>
                    <a:pt x="84" y="144"/>
                  </a:lnTo>
                  <a:lnTo>
                    <a:pt x="84" y="144"/>
                  </a:lnTo>
                  <a:lnTo>
                    <a:pt x="84" y="144"/>
                  </a:lnTo>
                  <a:lnTo>
                    <a:pt x="84" y="146"/>
                  </a:lnTo>
                  <a:lnTo>
                    <a:pt x="85" y="144"/>
                  </a:lnTo>
                  <a:lnTo>
                    <a:pt x="85" y="143"/>
                  </a:lnTo>
                  <a:lnTo>
                    <a:pt x="85" y="144"/>
                  </a:lnTo>
                  <a:lnTo>
                    <a:pt x="85" y="144"/>
                  </a:lnTo>
                  <a:lnTo>
                    <a:pt x="85" y="145"/>
                  </a:lnTo>
                  <a:lnTo>
                    <a:pt x="85" y="144"/>
                  </a:lnTo>
                  <a:lnTo>
                    <a:pt x="85" y="144"/>
                  </a:lnTo>
                  <a:lnTo>
                    <a:pt x="85" y="144"/>
                  </a:lnTo>
                  <a:lnTo>
                    <a:pt x="85" y="145"/>
                  </a:lnTo>
                  <a:lnTo>
                    <a:pt x="85" y="145"/>
                  </a:lnTo>
                  <a:lnTo>
                    <a:pt x="85" y="145"/>
                  </a:lnTo>
                  <a:lnTo>
                    <a:pt x="86" y="144"/>
                  </a:lnTo>
                  <a:lnTo>
                    <a:pt x="86" y="145"/>
                  </a:lnTo>
                  <a:lnTo>
                    <a:pt x="86" y="145"/>
                  </a:lnTo>
                  <a:lnTo>
                    <a:pt x="86" y="145"/>
                  </a:lnTo>
                  <a:lnTo>
                    <a:pt x="86" y="144"/>
                  </a:lnTo>
                  <a:lnTo>
                    <a:pt x="86" y="145"/>
                  </a:lnTo>
                  <a:lnTo>
                    <a:pt x="86" y="144"/>
                  </a:lnTo>
                  <a:lnTo>
                    <a:pt x="86" y="145"/>
                  </a:lnTo>
                  <a:lnTo>
                    <a:pt x="86" y="145"/>
                  </a:lnTo>
                  <a:lnTo>
                    <a:pt x="86" y="144"/>
                  </a:lnTo>
                  <a:lnTo>
                    <a:pt x="87" y="145"/>
                  </a:lnTo>
                  <a:lnTo>
                    <a:pt x="87" y="146"/>
                  </a:lnTo>
                  <a:lnTo>
                    <a:pt x="87" y="146"/>
                  </a:lnTo>
                  <a:lnTo>
                    <a:pt x="87" y="145"/>
                  </a:lnTo>
                  <a:lnTo>
                    <a:pt x="87" y="145"/>
                  </a:lnTo>
                  <a:lnTo>
                    <a:pt x="87" y="145"/>
                  </a:lnTo>
                  <a:lnTo>
                    <a:pt x="87" y="146"/>
                  </a:lnTo>
                  <a:lnTo>
                    <a:pt x="87" y="146"/>
                  </a:lnTo>
                  <a:lnTo>
                    <a:pt x="87" y="144"/>
                  </a:lnTo>
                  <a:lnTo>
                    <a:pt x="87" y="145"/>
                  </a:lnTo>
                  <a:lnTo>
                    <a:pt x="87" y="144"/>
                  </a:lnTo>
                  <a:lnTo>
                    <a:pt x="88" y="145"/>
                  </a:lnTo>
                  <a:lnTo>
                    <a:pt x="88" y="145"/>
                  </a:lnTo>
                  <a:lnTo>
                    <a:pt x="88" y="146"/>
                  </a:lnTo>
                  <a:lnTo>
                    <a:pt x="88" y="147"/>
                  </a:lnTo>
                  <a:lnTo>
                    <a:pt x="88" y="146"/>
                  </a:lnTo>
                  <a:lnTo>
                    <a:pt x="88" y="146"/>
                  </a:lnTo>
                  <a:lnTo>
                    <a:pt x="88" y="146"/>
                  </a:lnTo>
                  <a:lnTo>
                    <a:pt x="88" y="146"/>
                  </a:lnTo>
                  <a:lnTo>
                    <a:pt x="88" y="146"/>
                  </a:lnTo>
                  <a:lnTo>
                    <a:pt x="88" y="146"/>
                  </a:lnTo>
                  <a:lnTo>
                    <a:pt x="89" y="146"/>
                  </a:lnTo>
                  <a:lnTo>
                    <a:pt x="89" y="146"/>
                  </a:lnTo>
                  <a:lnTo>
                    <a:pt x="89" y="146"/>
                  </a:lnTo>
                  <a:lnTo>
                    <a:pt x="89" y="146"/>
                  </a:lnTo>
                  <a:lnTo>
                    <a:pt x="89" y="146"/>
                  </a:lnTo>
                  <a:lnTo>
                    <a:pt x="89" y="146"/>
                  </a:lnTo>
                  <a:lnTo>
                    <a:pt x="89" y="146"/>
                  </a:lnTo>
                  <a:lnTo>
                    <a:pt x="89" y="146"/>
                  </a:lnTo>
                  <a:lnTo>
                    <a:pt x="89" y="147"/>
                  </a:lnTo>
                  <a:lnTo>
                    <a:pt x="89" y="145"/>
                  </a:lnTo>
                  <a:lnTo>
                    <a:pt x="89" y="146"/>
                  </a:lnTo>
                  <a:lnTo>
                    <a:pt x="90" y="146"/>
                  </a:lnTo>
                  <a:lnTo>
                    <a:pt x="90" y="145"/>
                  </a:lnTo>
                  <a:lnTo>
                    <a:pt x="90" y="146"/>
                  </a:lnTo>
                  <a:lnTo>
                    <a:pt x="90" y="146"/>
                  </a:lnTo>
                  <a:lnTo>
                    <a:pt x="90" y="146"/>
                  </a:lnTo>
                  <a:lnTo>
                    <a:pt x="90" y="145"/>
                  </a:lnTo>
                  <a:lnTo>
                    <a:pt x="90" y="145"/>
                  </a:lnTo>
                  <a:lnTo>
                    <a:pt x="90" y="146"/>
                  </a:lnTo>
                  <a:lnTo>
                    <a:pt x="90" y="145"/>
                  </a:lnTo>
                  <a:lnTo>
                    <a:pt x="90" y="146"/>
                  </a:lnTo>
                  <a:lnTo>
                    <a:pt x="90" y="146"/>
                  </a:lnTo>
                  <a:lnTo>
                    <a:pt x="91" y="146"/>
                  </a:lnTo>
                  <a:lnTo>
                    <a:pt x="91" y="146"/>
                  </a:lnTo>
                  <a:lnTo>
                    <a:pt x="91" y="146"/>
                  </a:lnTo>
                  <a:lnTo>
                    <a:pt x="91" y="147"/>
                  </a:lnTo>
                  <a:lnTo>
                    <a:pt x="91" y="146"/>
                  </a:lnTo>
                  <a:lnTo>
                    <a:pt x="91" y="146"/>
                  </a:lnTo>
                  <a:lnTo>
                    <a:pt x="91" y="146"/>
                  </a:lnTo>
                  <a:lnTo>
                    <a:pt x="91" y="146"/>
                  </a:lnTo>
                  <a:lnTo>
                    <a:pt x="91" y="146"/>
                  </a:lnTo>
                  <a:lnTo>
                    <a:pt x="91" y="146"/>
                  </a:lnTo>
                  <a:lnTo>
                    <a:pt x="92" y="147"/>
                  </a:lnTo>
                  <a:lnTo>
                    <a:pt x="92" y="146"/>
                  </a:lnTo>
                  <a:lnTo>
                    <a:pt x="92" y="146"/>
                  </a:lnTo>
                  <a:lnTo>
                    <a:pt x="92" y="146"/>
                  </a:lnTo>
                  <a:lnTo>
                    <a:pt x="92" y="147"/>
                  </a:lnTo>
                  <a:lnTo>
                    <a:pt x="92" y="147"/>
                  </a:lnTo>
                  <a:lnTo>
                    <a:pt x="92" y="147"/>
                  </a:lnTo>
                  <a:lnTo>
                    <a:pt x="92" y="147"/>
                  </a:lnTo>
                  <a:lnTo>
                    <a:pt x="92" y="148"/>
                  </a:lnTo>
                  <a:lnTo>
                    <a:pt x="92" y="147"/>
                  </a:lnTo>
                  <a:lnTo>
                    <a:pt x="92" y="146"/>
                  </a:lnTo>
                  <a:lnTo>
                    <a:pt x="93" y="146"/>
                  </a:lnTo>
                  <a:lnTo>
                    <a:pt x="93" y="145"/>
                  </a:lnTo>
                  <a:lnTo>
                    <a:pt x="93" y="146"/>
                  </a:lnTo>
                  <a:lnTo>
                    <a:pt x="93" y="146"/>
                  </a:lnTo>
                  <a:lnTo>
                    <a:pt x="93" y="146"/>
                  </a:lnTo>
                  <a:lnTo>
                    <a:pt x="93" y="148"/>
                  </a:lnTo>
                  <a:lnTo>
                    <a:pt x="93" y="147"/>
                  </a:lnTo>
                  <a:lnTo>
                    <a:pt x="93" y="146"/>
                  </a:lnTo>
                  <a:lnTo>
                    <a:pt x="93" y="146"/>
                  </a:lnTo>
                  <a:lnTo>
                    <a:pt x="93" y="147"/>
                  </a:lnTo>
                  <a:lnTo>
                    <a:pt x="94" y="146"/>
                  </a:lnTo>
                  <a:lnTo>
                    <a:pt x="94" y="147"/>
                  </a:lnTo>
                  <a:lnTo>
                    <a:pt x="94" y="147"/>
                  </a:lnTo>
                  <a:lnTo>
                    <a:pt x="94" y="147"/>
                  </a:lnTo>
                  <a:lnTo>
                    <a:pt x="94" y="147"/>
                  </a:lnTo>
                  <a:lnTo>
                    <a:pt x="94" y="147"/>
                  </a:lnTo>
                  <a:lnTo>
                    <a:pt x="94" y="146"/>
                  </a:lnTo>
                  <a:lnTo>
                    <a:pt x="94" y="147"/>
                  </a:lnTo>
                  <a:lnTo>
                    <a:pt x="94" y="147"/>
                  </a:lnTo>
                  <a:lnTo>
                    <a:pt x="94" y="146"/>
                  </a:lnTo>
                  <a:lnTo>
                    <a:pt x="94" y="147"/>
                  </a:lnTo>
                  <a:lnTo>
                    <a:pt x="95" y="149"/>
                  </a:lnTo>
                  <a:lnTo>
                    <a:pt x="95" y="147"/>
                  </a:lnTo>
                  <a:lnTo>
                    <a:pt x="95" y="147"/>
                  </a:lnTo>
                  <a:lnTo>
                    <a:pt x="95" y="148"/>
                  </a:lnTo>
                  <a:lnTo>
                    <a:pt x="95" y="147"/>
                  </a:lnTo>
                  <a:lnTo>
                    <a:pt x="95" y="148"/>
                  </a:lnTo>
                  <a:lnTo>
                    <a:pt x="95" y="148"/>
                  </a:lnTo>
                  <a:lnTo>
                    <a:pt x="95" y="149"/>
                  </a:lnTo>
                  <a:lnTo>
                    <a:pt x="95" y="147"/>
                  </a:lnTo>
                  <a:lnTo>
                    <a:pt x="95" y="147"/>
                  </a:lnTo>
                  <a:lnTo>
                    <a:pt x="96" y="147"/>
                  </a:lnTo>
                  <a:lnTo>
                    <a:pt x="96" y="148"/>
                  </a:lnTo>
                  <a:lnTo>
                    <a:pt x="96" y="147"/>
                  </a:lnTo>
                  <a:lnTo>
                    <a:pt x="96" y="147"/>
                  </a:lnTo>
                  <a:lnTo>
                    <a:pt x="96" y="149"/>
                  </a:lnTo>
                  <a:lnTo>
                    <a:pt x="96" y="148"/>
                  </a:lnTo>
                  <a:lnTo>
                    <a:pt x="96" y="149"/>
                  </a:lnTo>
                  <a:lnTo>
                    <a:pt x="96" y="148"/>
                  </a:lnTo>
                  <a:lnTo>
                    <a:pt x="96" y="148"/>
                  </a:lnTo>
                  <a:lnTo>
                    <a:pt x="96" y="150"/>
                  </a:lnTo>
                  <a:lnTo>
                    <a:pt x="96" y="148"/>
                  </a:lnTo>
                  <a:lnTo>
                    <a:pt x="97" y="147"/>
                  </a:lnTo>
                  <a:lnTo>
                    <a:pt x="97" y="146"/>
                  </a:lnTo>
                  <a:lnTo>
                    <a:pt x="97" y="148"/>
                  </a:lnTo>
                  <a:lnTo>
                    <a:pt x="97" y="147"/>
                  </a:lnTo>
                  <a:lnTo>
                    <a:pt x="97" y="148"/>
                  </a:lnTo>
                  <a:lnTo>
                    <a:pt x="97" y="148"/>
                  </a:lnTo>
                  <a:lnTo>
                    <a:pt x="97" y="148"/>
                  </a:lnTo>
                  <a:lnTo>
                    <a:pt x="97" y="148"/>
                  </a:lnTo>
                  <a:lnTo>
                    <a:pt x="97" y="149"/>
                  </a:lnTo>
                  <a:lnTo>
                    <a:pt x="97" y="149"/>
                  </a:lnTo>
                  <a:lnTo>
                    <a:pt x="98" y="148"/>
                  </a:lnTo>
                  <a:lnTo>
                    <a:pt x="98" y="148"/>
                  </a:lnTo>
                  <a:lnTo>
                    <a:pt x="98" y="148"/>
                  </a:lnTo>
                  <a:lnTo>
                    <a:pt x="98" y="147"/>
                  </a:lnTo>
                  <a:lnTo>
                    <a:pt x="98" y="148"/>
                  </a:lnTo>
                  <a:lnTo>
                    <a:pt x="98" y="147"/>
                  </a:lnTo>
                  <a:lnTo>
                    <a:pt x="98" y="150"/>
                  </a:lnTo>
                  <a:lnTo>
                    <a:pt x="98" y="148"/>
                  </a:lnTo>
                  <a:lnTo>
                    <a:pt x="98" y="148"/>
                  </a:lnTo>
                  <a:lnTo>
                    <a:pt x="98" y="147"/>
                  </a:lnTo>
                  <a:lnTo>
                    <a:pt x="98" y="148"/>
                  </a:lnTo>
                  <a:lnTo>
                    <a:pt x="99" y="147"/>
                  </a:lnTo>
                  <a:lnTo>
                    <a:pt x="99" y="148"/>
                  </a:lnTo>
                  <a:lnTo>
                    <a:pt x="99" y="150"/>
                  </a:lnTo>
                  <a:lnTo>
                    <a:pt x="99" y="148"/>
                  </a:lnTo>
                  <a:lnTo>
                    <a:pt x="99" y="148"/>
                  </a:lnTo>
                  <a:lnTo>
                    <a:pt x="99" y="148"/>
                  </a:lnTo>
                  <a:lnTo>
                    <a:pt x="99" y="148"/>
                  </a:lnTo>
                  <a:lnTo>
                    <a:pt x="99" y="147"/>
                  </a:lnTo>
                  <a:lnTo>
                    <a:pt x="99" y="150"/>
                  </a:lnTo>
                  <a:lnTo>
                    <a:pt x="99" y="148"/>
                  </a:lnTo>
                  <a:lnTo>
                    <a:pt x="100" y="150"/>
                  </a:lnTo>
                  <a:lnTo>
                    <a:pt x="100" y="148"/>
                  </a:lnTo>
                  <a:lnTo>
                    <a:pt x="100" y="149"/>
                  </a:lnTo>
                  <a:lnTo>
                    <a:pt x="100" y="148"/>
                  </a:lnTo>
                  <a:lnTo>
                    <a:pt x="100" y="149"/>
                  </a:lnTo>
                  <a:lnTo>
                    <a:pt x="100" y="148"/>
                  </a:lnTo>
                  <a:lnTo>
                    <a:pt x="100" y="148"/>
                  </a:lnTo>
                  <a:lnTo>
                    <a:pt x="100" y="149"/>
                  </a:lnTo>
                  <a:lnTo>
                    <a:pt x="100" y="148"/>
                  </a:lnTo>
                  <a:lnTo>
                    <a:pt x="100" y="148"/>
                  </a:lnTo>
                  <a:lnTo>
                    <a:pt x="100" y="147"/>
                  </a:lnTo>
                  <a:lnTo>
                    <a:pt x="101" y="150"/>
                  </a:lnTo>
                  <a:lnTo>
                    <a:pt x="101" y="148"/>
                  </a:lnTo>
                  <a:lnTo>
                    <a:pt x="101" y="148"/>
                  </a:lnTo>
                  <a:lnTo>
                    <a:pt x="101" y="148"/>
                  </a:lnTo>
                  <a:lnTo>
                    <a:pt x="101" y="148"/>
                  </a:lnTo>
                  <a:lnTo>
                    <a:pt x="101" y="148"/>
                  </a:lnTo>
                  <a:lnTo>
                    <a:pt x="101" y="148"/>
                  </a:lnTo>
                  <a:lnTo>
                    <a:pt x="101" y="149"/>
                  </a:lnTo>
                  <a:lnTo>
                    <a:pt x="101" y="148"/>
                  </a:lnTo>
                  <a:lnTo>
                    <a:pt x="101" y="148"/>
                  </a:lnTo>
                  <a:lnTo>
                    <a:pt x="102" y="148"/>
                  </a:lnTo>
                  <a:lnTo>
                    <a:pt x="102" y="148"/>
                  </a:lnTo>
                  <a:lnTo>
                    <a:pt x="102" y="149"/>
                  </a:lnTo>
                  <a:lnTo>
                    <a:pt x="102" y="149"/>
                  </a:lnTo>
                  <a:lnTo>
                    <a:pt x="102" y="149"/>
                  </a:lnTo>
                  <a:lnTo>
                    <a:pt x="102" y="148"/>
                  </a:lnTo>
                  <a:lnTo>
                    <a:pt x="102" y="149"/>
                  </a:lnTo>
                  <a:lnTo>
                    <a:pt x="102" y="150"/>
                  </a:lnTo>
                  <a:lnTo>
                    <a:pt x="102" y="149"/>
                  </a:lnTo>
                  <a:lnTo>
                    <a:pt x="102" y="148"/>
                  </a:lnTo>
                  <a:lnTo>
                    <a:pt x="102" y="148"/>
                  </a:lnTo>
                  <a:lnTo>
                    <a:pt x="103" y="150"/>
                  </a:lnTo>
                  <a:lnTo>
                    <a:pt x="103" y="149"/>
                  </a:lnTo>
                  <a:lnTo>
                    <a:pt x="103" y="149"/>
                  </a:lnTo>
                  <a:lnTo>
                    <a:pt x="103" y="148"/>
                  </a:lnTo>
                  <a:lnTo>
                    <a:pt x="103" y="148"/>
                  </a:lnTo>
                  <a:lnTo>
                    <a:pt x="103" y="148"/>
                  </a:lnTo>
                  <a:lnTo>
                    <a:pt x="103" y="149"/>
                  </a:lnTo>
                  <a:lnTo>
                    <a:pt x="103" y="150"/>
                  </a:lnTo>
                  <a:lnTo>
                    <a:pt x="103" y="149"/>
                  </a:lnTo>
                  <a:lnTo>
                    <a:pt x="103" y="149"/>
                  </a:lnTo>
                  <a:lnTo>
                    <a:pt x="103" y="148"/>
                  </a:lnTo>
                  <a:lnTo>
                    <a:pt x="104" y="149"/>
                  </a:lnTo>
                  <a:lnTo>
                    <a:pt x="104" y="148"/>
                  </a:lnTo>
                  <a:lnTo>
                    <a:pt x="104" y="149"/>
                  </a:lnTo>
                  <a:lnTo>
                    <a:pt x="104" y="148"/>
                  </a:lnTo>
                  <a:lnTo>
                    <a:pt x="104" y="150"/>
                  </a:lnTo>
                  <a:lnTo>
                    <a:pt x="104" y="150"/>
                  </a:lnTo>
                  <a:lnTo>
                    <a:pt x="104" y="150"/>
                  </a:lnTo>
                  <a:lnTo>
                    <a:pt x="104" y="150"/>
                  </a:lnTo>
                  <a:lnTo>
                    <a:pt x="104" y="150"/>
                  </a:lnTo>
                  <a:lnTo>
                    <a:pt x="104" y="150"/>
                  </a:lnTo>
                  <a:lnTo>
                    <a:pt x="105" y="149"/>
                  </a:lnTo>
                  <a:lnTo>
                    <a:pt x="105" y="147"/>
                  </a:lnTo>
                  <a:lnTo>
                    <a:pt x="105" y="150"/>
                  </a:lnTo>
                  <a:lnTo>
                    <a:pt x="105" y="149"/>
                  </a:lnTo>
                  <a:lnTo>
                    <a:pt x="105" y="149"/>
                  </a:lnTo>
                  <a:lnTo>
                    <a:pt x="105" y="149"/>
                  </a:lnTo>
                  <a:lnTo>
                    <a:pt x="105" y="150"/>
                  </a:lnTo>
                  <a:lnTo>
                    <a:pt x="105" y="150"/>
                  </a:lnTo>
                  <a:lnTo>
                    <a:pt x="105" y="149"/>
                  </a:lnTo>
                  <a:lnTo>
                    <a:pt x="105" y="150"/>
                  </a:lnTo>
                  <a:lnTo>
                    <a:pt x="105" y="149"/>
                  </a:lnTo>
                  <a:lnTo>
                    <a:pt x="106" y="150"/>
                  </a:lnTo>
                  <a:lnTo>
                    <a:pt x="106" y="150"/>
                  </a:lnTo>
                  <a:lnTo>
                    <a:pt x="106" y="150"/>
                  </a:lnTo>
                  <a:lnTo>
                    <a:pt x="106" y="149"/>
                  </a:lnTo>
                  <a:lnTo>
                    <a:pt x="106" y="150"/>
                  </a:lnTo>
                  <a:lnTo>
                    <a:pt x="106" y="151"/>
                  </a:lnTo>
                  <a:lnTo>
                    <a:pt x="106" y="150"/>
                  </a:lnTo>
                  <a:lnTo>
                    <a:pt x="106" y="149"/>
                  </a:lnTo>
                  <a:lnTo>
                    <a:pt x="106" y="149"/>
                  </a:lnTo>
                  <a:lnTo>
                    <a:pt x="106" y="150"/>
                  </a:lnTo>
                  <a:lnTo>
                    <a:pt x="107" y="151"/>
                  </a:lnTo>
                  <a:lnTo>
                    <a:pt x="107" y="150"/>
                  </a:lnTo>
                  <a:lnTo>
                    <a:pt x="107" y="150"/>
                  </a:lnTo>
                  <a:lnTo>
                    <a:pt x="107" y="149"/>
                  </a:lnTo>
                  <a:lnTo>
                    <a:pt x="107" y="151"/>
                  </a:lnTo>
                  <a:lnTo>
                    <a:pt x="107" y="149"/>
                  </a:lnTo>
                  <a:lnTo>
                    <a:pt x="107" y="148"/>
                  </a:lnTo>
                  <a:lnTo>
                    <a:pt x="107" y="149"/>
                  </a:lnTo>
                  <a:lnTo>
                    <a:pt x="107" y="150"/>
                  </a:lnTo>
                  <a:lnTo>
                    <a:pt x="107" y="150"/>
                  </a:lnTo>
                  <a:lnTo>
                    <a:pt x="107" y="150"/>
                  </a:lnTo>
                  <a:lnTo>
                    <a:pt x="108" y="149"/>
                  </a:lnTo>
                  <a:lnTo>
                    <a:pt x="108" y="150"/>
                  </a:lnTo>
                  <a:lnTo>
                    <a:pt x="108" y="150"/>
                  </a:lnTo>
                  <a:lnTo>
                    <a:pt x="108" y="150"/>
                  </a:lnTo>
                  <a:lnTo>
                    <a:pt x="108" y="149"/>
                  </a:lnTo>
                  <a:lnTo>
                    <a:pt x="108" y="149"/>
                  </a:lnTo>
                  <a:lnTo>
                    <a:pt x="108" y="150"/>
                  </a:lnTo>
                  <a:lnTo>
                    <a:pt x="108" y="150"/>
                  </a:lnTo>
                  <a:lnTo>
                    <a:pt x="108" y="150"/>
                  </a:lnTo>
                  <a:lnTo>
                    <a:pt x="108" y="151"/>
                  </a:lnTo>
                  <a:lnTo>
                    <a:pt x="109" y="150"/>
                  </a:lnTo>
                  <a:lnTo>
                    <a:pt x="109" y="150"/>
                  </a:lnTo>
                  <a:lnTo>
                    <a:pt x="109" y="150"/>
                  </a:lnTo>
                  <a:lnTo>
                    <a:pt x="109" y="150"/>
                  </a:lnTo>
                  <a:lnTo>
                    <a:pt x="109" y="149"/>
                  </a:lnTo>
                  <a:lnTo>
                    <a:pt x="109" y="150"/>
                  </a:lnTo>
                  <a:lnTo>
                    <a:pt x="109" y="149"/>
                  </a:lnTo>
                  <a:lnTo>
                    <a:pt x="109" y="150"/>
                  </a:lnTo>
                  <a:lnTo>
                    <a:pt x="109" y="151"/>
                  </a:lnTo>
                  <a:lnTo>
                    <a:pt x="109" y="150"/>
                  </a:lnTo>
                  <a:lnTo>
                    <a:pt x="109" y="150"/>
                  </a:lnTo>
                  <a:lnTo>
                    <a:pt x="110" y="150"/>
                  </a:lnTo>
                  <a:lnTo>
                    <a:pt x="110" y="150"/>
                  </a:lnTo>
                  <a:lnTo>
                    <a:pt x="110" y="150"/>
                  </a:lnTo>
                  <a:lnTo>
                    <a:pt x="110" y="150"/>
                  </a:lnTo>
                  <a:lnTo>
                    <a:pt x="110" y="150"/>
                  </a:lnTo>
                  <a:lnTo>
                    <a:pt x="110" y="150"/>
                  </a:lnTo>
                  <a:lnTo>
                    <a:pt x="110" y="150"/>
                  </a:lnTo>
                  <a:lnTo>
                    <a:pt x="110" y="150"/>
                  </a:lnTo>
                  <a:lnTo>
                    <a:pt x="110" y="150"/>
                  </a:lnTo>
                  <a:lnTo>
                    <a:pt x="110" y="150"/>
                  </a:lnTo>
                  <a:lnTo>
                    <a:pt x="111" y="150"/>
                  </a:lnTo>
                  <a:lnTo>
                    <a:pt x="111" y="150"/>
                  </a:lnTo>
                  <a:lnTo>
                    <a:pt x="111" y="150"/>
                  </a:lnTo>
                  <a:lnTo>
                    <a:pt x="111" y="150"/>
                  </a:lnTo>
                  <a:lnTo>
                    <a:pt x="111" y="150"/>
                  </a:lnTo>
                  <a:lnTo>
                    <a:pt x="111" y="150"/>
                  </a:lnTo>
                  <a:lnTo>
                    <a:pt x="111" y="150"/>
                  </a:lnTo>
                  <a:lnTo>
                    <a:pt x="111" y="151"/>
                  </a:lnTo>
                  <a:lnTo>
                    <a:pt x="111" y="150"/>
                  </a:lnTo>
                  <a:lnTo>
                    <a:pt x="111" y="150"/>
                  </a:lnTo>
                  <a:lnTo>
                    <a:pt x="111" y="150"/>
                  </a:lnTo>
                  <a:lnTo>
                    <a:pt x="112" y="150"/>
                  </a:lnTo>
                  <a:lnTo>
                    <a:pt x="112" y="150"/>
                  </a:lnTo>
                  <a:lnTo>
                    <a:pt x="112" y="150"/>
                  </a:lnTo>
                  <a:lnTo>
                    <a:pt x="112" y="149"/>
                  </a:lnTo>
                  <a:lnTo>
                    <a:pt x="112" y="150"/>
                  </a:lnTo>
                  <a:lnTo>
                    <a:pt x="112" y="151"/>
                  </a:lnTo>
                  <a:lnTo>
                    <a:pt x="112" y="150"/>
                  </a:lnTo>
                  <a:lnTo>
                    <a:pt x="112" y="149"/>
                  </a:lnTo>
                  <a:lnTo>
                    <a:pt x="112" y="151"/>
                  </a:lnTo>
                  <a:lnTo>
                    <a:pt x="112" y="150"/>
                  </a:lnTo>
                  <a:lnTo>
                    <a:pt x="112" y="150"/>
                  </a:lnTo>
                  <a:lnTo>
                    <a:pt x="113" y="150"/>
                  </a:lnTo>
                  <a:lnTo>
                    <a:pt x="113" y="150"/>
                  </a:lnTo>
                  <a:lnTo>
                    <a:pt x="113" y="150"/>
                  </a:lnTo>
                  <a:lnTo>
                    <a:pt x="113" y="150"/>
                  </a:lnTo>
                  <a:lnTo>
                    <a:pt x="113" y="149"/>
                  </a:lnTo>
                  <a:lnTo>
                    <a:pt x="113" y="150"/>
                  </a:lnTo>
                  <a:lnTo>
                    <a:pt x="113" y="147"/>
                  </a:lnTo>
                  <a:lnTo>
                    <a:pt x="113" y="150"/>
                  </a:lnTo>
                  <a:lnTo>
                    <a:pt x="113" y="149"/>
                  </a:lnTo>
                  <a:lnTo>
                    <a:pt x="113" y="149"/>
                  </a:lnTo>
                  <a:lnTo>
                    <a:pt x="114" y="148"/>
                  </a:lnTo>
                  <a:lnTo>
                    <a:pt x="114" y="149"/>
                  </a:lnTo>
                  <a:lnTo>
                    <a:pt x="114" y="148"/>
                  </a:lnTo>
                  <a:lnTo>
                    <a:pt x="114" y="148"/>
                  </a:lnTo>
                  <a:lnTo>
                    <a:pt x="114" y="149"/>
                  </a:lnTo>
                  <a:lnTo>
                    <a:pt x="114" y="148"/>
                  </a:lnTo>
                  <a:lnTo>
                    <a:pt x="114" y="149"/>
                  </a:lnTo>
                  <a:lnTo>
                    <a:pt x="114" y="149"/>
                  </a:lnTo>
                  <a:lnTo>
                    <a:pt x="114" y="149"/>
                  </a:lnTo>
                  <a:lnTo>
                    <a:pt x="114" y="148"/>
                  </a:lnTo>
                  <a:lnTo>
                    <a:pt x="114" y="148"/>
                  </a:lnTo>
                  <a:lnTo>
                    <a:pt x="115" y="148"/>
                  </a:lnTo>
                  <a:lnTo>
                    <a:pt x="115" y="148"/>
                  </a:lnTo>
                  <a:lnTo>
                    <a:pt x="115" y="147"/>
                  </a:lnTo>
                  <a:lnTo>
                    <a:pt x="115" y="147"/>
                  </a:lnTo>
                  <a:lnTo>
                    <a:pt x="115" y="148"/>
                  </a:lnTo>
                  <a:lnTo>
                    <a:pt x="115" y="148"/>
                  </a:lnTo>
                  <a:lnTo>
                    <a:pt x="115" y="148"/>
                  </a:lnTo>
                  <a:lnTo>
                    <a:pt x="115" y="148"/>
                  </a:lnTo>
                  <a:lnTo>
                    <a:pt x="115" y="148"/>
                  </a:lnTo>
                  <a:lnTo>
                    <a:pt x="115" y="147"/>
                  </a:lnTo>
                  <a:lnTo>
                    <a:pt x="116" y="148"/>
                  </a:lnTo>
                  <a:lnTo>
                    <a:pt x="116" y="147"/>
                  </a:lnTo>
                  <a:lnTo>
                    <a:pt x="116" y="148"/>
                  </a:lnTo>
                  <a:lnTo>
                    <a:pt x="116" y="147"/>
                  </a:lnTo>
                  <a:lnTo>
                    <a:pt x="116" y="146"/>
                  </a:lnTo>
                  <a:lnTo>
                    <a:pt x="116" y="148"/>
                  </a:lnTo>
                  <a:lnTo>
                    <a:pt x="116" y="148"/>
                  </a:lnTo>
                  <a:lnTo>
                    <a:pt x="116" y="150"/>
                  </a:lnTo>
                  <a:lnTo>
                    <a:pt x="116" y="148"/>
                  </a:lnTo>
                  <a:lnTo>
                    <a:pt x="116" y="147"/>
                  </a:lnTo>
                  <a:lnTo>
                    <a:pt x="116" y="148"/>
                  </a:lnTo>
                  <a:lnTo>
                    <a:pt x="117" y="148"/>
                  </a:lnTo>
                  <a:lnTo>
                    <a:pt x="117" y="148"/>
                  </a:lnTo>
                  <a:lnTo>
                    <a:pt x="117" y="148"/>
                  </a:lnTo>
                  <a:lnTo>
                    <a:pt x="117" y="148"/>
                  </a:lnTo>
                  <a:lnTo>
                    <a:pt x="117" y="148"/>
                  </a:lnTo>
                  <a:lnTo>
                    <a:pt x="117" y="148"/>
                  </a:lnTo>
                  <a:lnTo>
                    <a:pt x="117" y="147"/>
                  </a:lnTo>
                  <a:lnTo>
                    <a:pt x="117" y="147"/>
                  </a:lnTo>
                  <a:lnTo>
                    <a:pt x="117" y="147"/>
                  </a:lnTo>
                  <a:lnTo>
                    <a:pt x="117" y="147"/>
                  </a:lnTo>
                  <a:lnTo>
                    <a:pt x="118" y="148"/>
                  </a:lnTo>
                  <a:lnTo>
                    <a:pt x="118" y="148"/>
                  </a:lnTo>
                  <a:lnTo>
                    <a:pt x="118" y="148"/>
                  </a:lnTo>
                  <a:lnTo>
                    <a:pt x="118" y="147"/>
                  </a:lnTo>
                  <a:lnTo>
                    <a:pt x="118" y="149"/>
                  </a:lnTo>
                  <a:lnTo>
                    <a:pt x="118" y="147"/>
                  </a:lnTo>
                  <a:lnTo>
                    <a:pt x="118" y="147"/>
                  </a:lnTo>
                  <a:lnTo>
                    <a:pt x="118" y="147"/>
                  </a:lnTo>
                  <a:lnTo>
                    <a:pt x="118" y="147"/>
                  </a:lnTo>
                  <a:lnTo>
                    <a:pt x="118" y="147"/>
                  </a:lnTo>
                  <a:lnTo>
                    <a:pt x="118" y="149"/>
                  </a:lnTo>
                  <a:lnTo>
                    <a:pt x="119" y="148"/>
                  </a:lnTo>
                  <a:lnTo>
                    <a:pt x="119" y="147"/>
                  </a:lnTo>
                  <a:lnTo>
                    <a:pt x="119" y="147"/>
                  </a:lnTo>
                  <a:lnTo>
                    <a:pt x="119" y="147"/>
                  </a:lnTo>
                  <a:lnTo>
                    <a:pt x="119" y="146"/>
                  </a:lnTo>
                  <a:lnTo>
                    <a:pt x="119" y="148"/>
                  </a:lnTo>
                  <a:lnTo>
                    <a:pt x="119" y="147"/>
                  </a:lnTo>
                  <a:lnTo>
                    <a:pt x="119" y="148"/>
                  </a:lnTo>
                  <a:lnTo>
                    <a:pt x="119" y="147"/>
                  </a:lnTo>
                  <a:lnTo>
                    <a:pt x="119" y="147"/>
                  </a:lnTo>
                  <a:lnTo>
                    <a:pt x="120" y="148"/>
                  </a:lnTo>
                  <a:lnTo>
                    <a:pt x="120" y="147"/>
                  </a:lnTo>
                  <a:lnTo>
                    <a:pt x="120" y="148"/>
                  </a:lnTo>
                  <a:lnTo>
                    <a:pt x="120" y="147"/>
                  </a:lnTo>
                  <a:lnTo>
                    <a:pt x="120" y="146"/>
                  </a:lnTo>
                  <a:lnTo>
                    <a:pt x="120" y="147"/>
                  </a:lnTo>
                  <a:lnTo>
                    <a:pt x="120" y="148"/>
                  </a:lnTo>
                  <a:lnTo>
                    <a:pt x="120" y="146"/>
                  </a:lnTo>
                  <a:lnTo>
                    <a:pt x="120" y="147"/>
                  </a:lnTo>
                  <a:lnTo>
                    <a:pt x="120" y="146"/>
                  </a:lnTo>
                  <a:lnTo>
                    <a:pt x="120" y="147"/>
                  </a:lnTo>
                  <a:lnTo>
                    <a:pt x="121" y="146"/>
                  </a:lnTo>
                  <a:lnTo>
                    <a:pt x="121" y="147"/>
                  </a:lnTo>
                  <a:lnTo>
                    <a:pt x="121" y="147"/>
                  </a:lnTo>
                  <a:lnTo>
                    <a:pt x="121" y="146"/>
                  </a:lnTo>
                  <a:lnTo>
                    <a:pt x="121" y="147"/>
                  </a:lnTo>
                  <a:lnTo>
                    <a:pt x="121" y="147"/>
                  </a:lnTo>
                  <a:lnTo>
                    <a:pt x="121" y="147"/>
                  </a:lnTo>
                  <a:lnTo>
                    <a:pt x="121" y="142"/>
                  </a:lnTo>
                  <a:lnTo>
                    <a:pt x="121" y="146"/>
                  </a:lnTo>
                  <a:lnTo>
                    <a:pt x="121" y="147"/>
                  </a:lnTo>
                  <a:lnTo>
                    <a:pt x="122" y="147"/>
                  </a:lnTo>
                  <a:lnTo>
                    <a:pt x="122" y="146"/>
                  </a:lnTo>
                  <a:lnTo>
                    <a:pt x="122" y="147"/>
                  </a:lnTo>
                  <a:lnTo>
                    <a:pt x="122" y="146"/>
                  </a:lnTo>
                  <a:lnTo>
                    <a:pt x="122" y="148"/>
                  </a:lnTo>
                  <a:lnTo>
                    <a:pt x="122" y="146"/>
                  </a:lnTo>
                  <a:lnTo>
                    <a:pt x="122" y="146"/>
                  </a:lnTo>
                  <a:lnTo>
                    <a:pt x="122" y="147"/>
                  </a:lnTo>
                  <a:lnTo>
                    <a:pt x="122" y="146"/>
                  </a:lnTo>
                  <a:lnTo>
                    <a:pt x="122" y="146"/>
                  </a:lnTo>
                  <a:lnTo>
                    <a:pt x="123" y="146"/>
                  </a:lnTo>
                  <a:lnTo>
                    <a:pt x="123" y="148"/>
                  </a:lnTo>
                  <a:lnTo>
                    <a:pt x="123" y="147"/>
                  </a:lnTo>
                  <a:lnTo>
                    <a:pt x="123" y="147"/>
                  </a:lnTo>
                  <a:lnTo>
                    <a:pt x="123" y="147"/>
                  </a:lnTo>
                  <a:lnTo>
                    <a:pt x="123" y="148"/>
                  </a:lnTo>
                  <a:lnTo>
                    <a:pt x="123" y="146"/>
                  </a:lnTo>
                  <a:lnTo>
                    <a:pt x="123" y="146"/>
                  </a:lnTo>
                  <a:lnTo>
                    <a:pt x="123" y="146"/>
                  </a:lnTo>
                  <a:lnTo>
                    <a:pt x="123" y="146"/>
                  </a:lnTo>
                  <a:lnTo>
                    <a:pt x="123" y="146"/>
                  </a:lnTo>
                  <a:lnTo>
                    <a:pt x="124" y="146"/>
                  </a:lnTo>
                  <a:lnTo>
                    <a:pt x="124" y="146"/>
                  </a:lnTo>
                  <a:lnTo>
                    <a:pt x="124" y="146"/>
                  </a:lnTo>
                  <a:lnTo>
                    <a:pt x="124" y="147"/>
                  </a:lnTo>
                  <a:lnTo>
                    <a:pt x="124" y="146"/>
                  </a:lnTo>
                  <a:lnTo>
                    <a:pt x="124" y="146"/>
                  </a:lnTo>
                  <a:lnTo>
                    <a:pt x="124" y="146"/>
                  </a:lnTo>
                  <a:lnTo>
                    <a:pt x="124" y="146"/>
                  </a:lnTo>
                  <a:lnTo>
                    <a:pt x="124" y="146"/>
                  </a:lnTo>
                  <a:lnTo>
                    <a:pt x="124" y="146"/>
                  </a:lnTo>
                  <a:lnTo>
                    <a:pt x="125" y="146"/>
                  </a:lnTo>
                  <a:lnTo>
                    <a:pt x="125" y="147"/>
                  </a:lnTo>
                  <a:lnTo>
                    <a:pt x="125" y="146"/>
                  </a:lnTo>
                  <a:lnTo>
                    <a:pt x="125" y="146"/>
                  </a:lnTo>
                  <a:lnTo>
                    <a:pt x="125" y="146"/>
                  </a:lnTo>
                  <a:lnTo>
                    <a:pt x="125" y="147"/>
                  </a:lnTo>
                  <a:lnTo>
                    <a:pt x="125" y="146"/>
                  </a:lnTo>
                  <a:lnTo>
                    <a:pt x="125" y="146"/>
                  </a:lnTo>
                  <a:lnTo>
                    <a:pt x="125" y="146"/>
                  </a:lnTo>
                  <a:lnTo>
                    <a:pt x="125" y="146"/>
                  </a:lnTo>
                  <a:lnTo>
                    <a:pt x="125" y="146"/>
                  </a:lnTo>
                  <a:lnTo>
                    <a:pt x="126" y="146"/>
                  </a:lnTo>
                  <a:lnTo>
                    <a:pt x="126" y="146"/>
                  </a:lnTo>
                  <a:lnTo>
                    <a:pt x="126" y="146"/>
                  </a:lnTo>
                  <a:lnTo>
                    <a:pt x="126" y="146"/>
                  </a:lnTo>
                  <a:lnTo>
                    <a:pt x="126" y="146"/>
                  </a:lnTo>
                  <a:lnTo>
                    <a:pt x="126" y="144"/>
                  </a:lnTo>
                  <a:lnTo>
                    <a:pt x="126" y="146"/>
                  </a:lnTo>
                  <a:lnTo>
                    <a:pt x="126" y="146"/>
                  </a:lnTo>
                  <a:lnTo>
                    <a:pt x="126" y="146"/>
                  </a:lnTo>
                  <a:lnTo>
                    <a:pt x="126" y="146"/>
                  </a:lnTo>
                  <a:lnTo>
                    <a:pt x="127" y="146"/>
                  </a:lnTo>
                  <a:lnTo>
                    <a:pt x="127" y="146"/>
                  </a:lnTo>
                  <a:lnTo>
                    <a:pt x="127" y="146"/>
                  </a:lnTo>
                  <a:lnTo>
                    <a:pt x="127" y="146"/>
                  </a:lnTo>
                  <a:lnTo>
                    <a:pt x="127" y="146"/>
                  </a:lnTo>
                  <a:lnTo>
                    <a:pt x="127" y="147"/>
                  </a:lnTo>
                  <a:lnTo>
                    <a:pt x="127" y="148"/>
                  </a:lnTo>
                  <a:lnTo>
                    <a:pt x="127" y="146"/>
                  </a:lnTo>
                  <a:lnTo>
                    <a:pt x="127" y="146"/>
                  </a:lnTo>
                  <a:lnTo>
                    <a:pt x="127" y="147"/>
                  </a:lnTo>
                  <a:lnTo>
                    <a:pt x="127" y="146"/>
                  </a:lnTo>
                  <a:lnTo>
                    <a:pt x="128" y="146"/>
                  </a:lnTo>
                  <a:lnTo>
                    <a:pt x="128" y="146"/>
                  </a:lnTo>
                  <a:lnTo>
                    <a:pt x="128" y="146"/>
                  </a:lnTo>
                  <a:lnTo>
                    <a:pt x="128" y="144"/>
                  </a:lnTo>
                  <a:lnTo>
                    <a:pt x="128" y="150"/>
                  </a:lnTo>
                  <a:lnTo>
                    <a:pt x="128" y="145"/>
                  </a:lnTo>
                  <a:lnTo>
                    <a:pt x="128" y="146"/>
                  </a:lnTo>
                  <a:lnTo>
                    <a:pt x="128" y="147"/>
                  </a:lnTo>
                  <a:lnTo>
                    <a:pt x="128" y="146"/>
                  </a:lnTo>
                  <a:lnTo>
                    <a:pt x="128" y="146"/>
                  </a:lnTo>
                  <a:lnTo>
                    <a:pt x="129" y="147"/>
                  </a:lnTo>
                  <a:lnTo>
                    <a:pt x="129" y="146"/>
                  </a:lnTo>
                  <a:lnTo>
                    <a:pt x="129" y="146"/>
                  </a:lnTo>
                  <a:lnTo>
                    <a:pt x="129" y="146"/>
                  </a:lnTo>
                  <a:lnTo>
                    <a:pt x="129" y="146"/>
                  </a:lnTo>
                  <a:lnTo>
                    <a:pt x="129" y="146"/>
                  </a:lnTo>
                  <a:lnTo>
                    <a:pt x="129" y="146"/>
                  </a:lnTo>
                  <a:lnTo>
                    <a:pt x="129" y="146"/>
                  </a:lnTo>
                  <a:lnTo>
                    <a:pt x="129" y="146"/>
                  </a:lnTo>
                  <a:lnTo>
                    <a:pt x="129" y="145"/>
                  </a:lnTo>
                  <a:lnTo>
                    <a:pt x="129" y="146"/>
                  </a:lnTo>
                  <a:lnTo>
                    <a:pt x="130" y="146"/>
                  </a:lnTo>
                  <a:lnTo>
                    <a:pt x="130" y="147"/>
                  </a:lnTo>
                  <a:lnTo>
                    <a:pt x="130" y="145"/>
                  </a:lnTo>
                  <a:lnTo>
                    <a:pt x="130" y="145"/>
                  </a:lnTo>
                  <a:lnTo>
                    <a:pt x="130" y="145"/>
                  </a:lnTo>
                  <a:lnTo>
                    <a:pt x="130" y="145"/>
                  </a:lnTo>
                  <a:lnTo>
                    <a:pt x="130" y="145"/>
                  </a:lnTo>
                  <a:lnTo>
                    <a:pt x="130" y="146"/>
                  </a:lnTo>
                  <a:lnTo>
                    <a:pt x="130" y="146"/>
                  </a:lnTo>
                  <a:lnTo>
                    <a:pt x="130" y="145"/>
                  </a:lnTo>
                  <a:lnTo>
                    <a:pt x="131" y="147"/>
                  </a:lnTo>
                  <a:lnTo>
                    <a:pt x="131" y="146"/>
                  </a:lnTo>
                  <a:lnTo>
                    <a:pt x="131" y="145"/>
                  </a:lnTo>
                  <a:lnTo>
                    <a:pt x="131" y="146"/>
                  </a:lnTo>
                  <a:lnTo>
                    <a:pt x="131" y="146"/>
                  </a:lnTo>
                  <a:lnTo>
                    <a:pt x="131" y="146"/>
                  </a:lnTo>
                  <a:lnTo>
                    <a:pt x="131" y="147"/>
                  </a:lnTo>
                  <a:lnTo>
                    <a:pt x="131" y="146"/>
                  </a:lnTo>
                  <a:lnTo>
                    <a:pt x="131" y="146"/>
                  </a:lnTo>
                  <a:lnTo>
                    <a:pt x="131" y="146"/>
                  </a:lnTo>
                  <a:lnTo>
                    <a:pt x="131" y="146"/>
                  </a:lnTo>
                  <a:lnTo>
                    <a:pt x="132" y="146"/>
                  </a:lnTo>
                  <a:lnTo>
                    <a:pt x="132" y="146"/>
                  </a:lnTo>
                  <a:lnTo>
                    <a:pt x="132" y="146"/>
                  </a:lnTo>
                  <a:lnTo>
                    <a:pt x="132" y="146"/>
                  </a:lnTo>
                  <a:lnTo>
                    <a:pt x="132" y="146"/>
                  </a:lnTo>
                  <a:lnTo>
                    <a:pt x="132" y="146"/>
                  </a:lnTo>
                  <a:lnTo>
                    <a:pt x="132" y="146"/>
                  </a:lnTo>
                  <a:lnTo>
                    <a:pt x="132" y="146"/>
                  </a:lnTo>
                  <a:lnTo>
                    <a:pt x="132" y="147"/>
                  </a:lnTo>
                  <a:lnTo>
                    <a:pt x="132" y="147"/>
                  </a:lnTo>
                  <a:lnTo>
                    <a:pt x="133" y="146"/>
                  </a:lnTo>
                  <a:lnTo>
                    <a:pt x="133" y="146"/>
                  </a:lnTo>
                  <a:lnTo>
                    <a:pt x="133" y="146"/>
                  </a:lnTo>
                  <a:lnTo>
                    <a:pt x="133" y="147"/>
                  </a:lnTo>
                  <a:lnTo>
                    <a:pt x="133" y="146"/>
                  </a:lnTo>
                  <a:lnTo>
                    <a:pt x="133" y="146"/>
                  </a:lnTo>
                  <a:lnTo>
                    <a:pt x="133" y="146"/>
                  </a:lnTo>
                  <a:lnTo>
                    <a:pt x="133" y="148"/>
                  </a:lnTo>
                  <a:lnTo>
                    <a:pt x="133" y="146"/>
                  </a:lnTo>
                  <a:lnTo>
                    <a:pt x="133" y="146"/>
                  </a:lnTo>
                  <a:lnTo>
                    <a:pt x="133" y="146"/>
                  </a:lnTo>
                  <a:lnTo>
                    <a:pt x="134" y="146"/>
                  </a:lnTo>
                  <a:lnTo>
                    <a:pt x="134" y="146"/>
                  </a:lnTo>
                  <a:lnTo>
                    <a:pt x="134" y="146"/>
                  </a:lnTo>
                  <a:lnTo>
                    <a:pt x="134" y="146"/>
                  </a:lnTo>
                  <a:lnTo>
                    <a:pt x="134" y="146"/>
                  </a:lnTo>
                  <a:lnTo>
                    <a:pt x="134" y="146"/>
                  </a:lnTo>
                  <a:lnTo>
                    <a:pt x="134" y="146"/>
                  </a:lnTo>
                  <a:lnTo>
                    <a:pt x="134" y="146"/>
                  </a:lnTo>
                  <a:lnTo>
                    <a:pt x="134" y="146"/>
                  </a:lnTo>
                  <a:lnTo>
                    <a:pt x="134" y="145"/>
                  </a:lnTo>
                  <a:lnTo>
                    <a:pt x="135" y="146"/>
                  </a:lnTo>
                  <a:lnTo>
                    <a:pt x="135" y="145"/>
                  </a:lnTo>
                  <a:lnTo>
                    <a:pt x="135" y="146"/>
                  </a:lnTo>
                  <a:lnTo>
                    <a:pt x="135" y="145"/>
                  </a:lnTo>
                  <a:lnTo>
                    <a:pt x="135" y="145"/>
                  </a:lnTo>
                  <a:lnTo>
                    <a:pt x="135" y="145"/>
                  </a:lnTo>
                  <a:lnTo>
                    <a:pt x="135" y="144"/>
                  </a:lnTo>
                  <a:lnTo>
                    <a:pt x="135" y="145"/>
                  </a:lnTo>
                  <a:lnTo>
                    <a:pt x="135" y="145"/>
                  </a:lnTo>
                  <a:lnTo>
                    <a:pt x="135" y="144"/>
                  </a:lnTo>
                  <a:lnTo>
                    <a:pt x="135" y="144"/>
                  </a:lnTo>
                  <a:lnTo>
                    <a:pt x="136" y="146"/>
                  </a:lnTo>
                  <a:lnTo>
                    <a:pt x="136" y="145"/>
                  </a:lnTo>
                  <a:lnTo>
                    <a:pt x="136" y="146"/>
                  </a:lnTo>
                  <a:lnTo>
                    <a:pt x="136" y="144"/>
                  </a:lnTo>
                  <a:lnTo>
                    <a:pt x="136" y="144"/>
                  </a:lnTo>
                  <a:lnTo>
                    <a:pt x="136" y="145"/>
                  </a:lnTo>
                  <a:lnTo>
                    <a:pt x="136" y="144"/>
                  </a:lnTo>
                  <a:lnTo>
                    <a:pt x="136" y="144"/>
                  </a:lnTo>
                  <a:lnTo>
                    <a:pt x="136" y="144"/>
                  </a:lnTo>
                  <a:lnTo>
                    <a:pt x="136" y="144"/>
                  </a:lnTo>
                  <a:lnTo>
                    <a:pt x="137" y="144"/>
                  </a:lnTo>
                  <a:lnTo>
                    <a:pt x="137" y="144"/>
                  </a:lnTo>
                  <a:lnTo>
                    <a:pt x="137" y="146"/>
                  </a:lnTo>
                  <a:lnTo>
                    <a:pt x="137" y="144"/>
                  </a:lnTo>
                  <a:lnTo>
                    <a:pt x="137" y="144"/>
                  </a:lnTo>
                  <a:lnTo>
                    <a:pt x="137" y="144"/>
                  </a:lnTo>
                  <a:lnTo>
                    <a:pt x="137" y="144"/>
                  </a:lnTo>
                  <a:lnTo>
                    <a:pt x="137" y="144"/>
                  </a:lnTo>
                  <a:lnTo>
                    <a:pt x="137" y="144"/>
                  </a:lnTo>
                  <a:lnTo>
                    <a:pt x="137" y="145"/>
                  </a:lnTo>
                  <a:lnTo>
                    <a:pt x="137" y="144"/>
                  </a:lnTo>
                  <a:lnTo>
                    <a:pt x="138" y="144"/>
                  </a:lnTo>
                  <a:lnTo>
                    <a:pt x="138" y="145"/>
                  </a:lnTo>
                  <a:lnTo>
                    <a:pt x="138" y="144"/>
                  </a:lnTo>
                  <a:lnTo>
                    <a:pt x="138" y="144"/>
                  </a:lnTo>
                  <a:lnTo>
                    <a:pt x="138" y="144"/>
                  </a:lnTo>
                  <a:lnTo>
                    <a:pt x="138" y="144"/>
                  </a:lnTo>
                  <a:lnTo>
                    <a:pt x="138" y="144"/>
                  </a:lnTo>
                  <a:lnTo>
                    <a:pt x="138" y="146"/>
                  </a:lnTo>
                  <a:lnTo>
                    <a:pt x="138" y="144"/>
                  </a:lnTo>
                  <a:lnTo>
                    <a:pt x="138" y="144"/>
                  </a:lnTo>
                  <a:lnTo>
                    <a:pt x="138" y="143"/>
                  </a:lnTo>
                  <a:lnTo>
                    <a:pt x="139" y="144"/>
                  </a:lnTo>
                  <a:lnTo>
                    <a:pt x="139" y="144"/>
                  </a:lnTo>
                  <a:lnTo>
                    <a:pt x="139" y="144"/>
                  </a:lnTo>
                  <a:lnTo>
                    <a:pt x="139" y="144"/>
                  </a:lnTo>
                  <a:lnTo>
                    <a:pt x="139" y="144"/>
                  </a:lnTo>
                  <a:lnTo>
                    <a:pt x="139" y="144"/>
                  </a:lnTo>
                  <a:lnTo>
                    <a:pt x="139" y="146"/>
                  </a:lnTo>
                  <a:lnTo>
                    <a:pt x="139" y="144"/>
                  </a:lnTo>
                  <a:lnTo>
                    <a:pt x="139" y="146"/>
                  </a:lnTo>
                  <a:lnTo>
                    <a:pt x="139" y="144"/>
                  </a:lnTo>
                  <a:lnTo>
                    <a:pt x="140" y="146"/>
                  </a:lnTo>
                  <a:lnTo>
                    <a:pt x="140" y="146"/>
                  </a:lnTo>
                  <a:lnTo>
                    <a:pt x="140" y="144"/>
                  </a:lnTo>
                  <a:lnTo>
                    <a:pt x="140" y="144"/>
                  </a:lnTo>
                  <a:lnTo>
                    <a:pt x="140" y="144"/>
                  </a:lnTo>
                  <a:lnTo>
                    <a:pt x="140" y="144"/>
                  </a:lnTo>
                  <a:lnTo>
                    <a:pt x="140" y="143"/>
                  </a:lnTo>
                  <a:lnTo>
                    <a:pt x="140" y="143"/>
                  </a:lnTo>
                  <a:lnTo>
                    <a:pt x="140" y="143"/>
                  </a:lnTo>
                  <a:lnTo>
                    <a:pt x="140" y="143"/>
                  </a:lnTo>
                  <a:lnTo>
                    <a:pt x="140" y="143"/>
                  </a:lnTo>
                  <a:lnTo>
                    <a:pt x="141" y="143"/>
                  </a:lnTo>
                  <a:lnTo>
                    <a:pt x="141" y="144"/>
                  </a:lnTo>
                  <a:lnTo>
                    <a:pt x="141" y="143"/>
                  </a:lnTo>
                  <a:lnTo>
                    <a:pt x="141" y="143"/>
                  </a:lnTo>
                  <a:lnTo>
                    <a:pt x="141" y="144"/>
                  </a:lnTo>
                  <a:lnTo>
                    <a:pt x="141" y="143"/>
                  </a:lnTo>
                  <a:lnTo>
                    <a:pt x="141" y="143"/>
                  </a:lnTo>
                  <a:lnTo>
                    <a:pt x="141" y="144"/>
                  </a:lnTo>
                  <a:lnTo>
                    <a:pt x="141" y="145"/>
                  </a:lnTo>
                  <a:lnTo>
                    <a:pt x="141" y="144"/>
                  </a:lnTo>
                  <a:lnTo>
                    <a:pt x="142" y="142"/>
                  </a:lnTo>
                  <a:lnTo>
                    <a:pt x="142" y="143"/>
                  </a:lnTo>
                  <a:lnTo>
                    <a:pt x="142" y="143"/>
                  </a:lnTo>
                  <a:lnTo>
                    <a:pt x="142" y="143"/>
                  </a:lnTo>
                  <a:lnTo>
                    <a:pt x="142" y="143"/>
                  </a:lnTo>
                  <a:lnTo>
                    <a:pt x="142" y="143"/>
                  </a:lnTo>
                  <a:lnTo>
                    <a:pt x="142" y="143"/>
                  </a:lnTo>
                  <a:lnTo>
                    <a:pt x="142" y="143"/>
                  </a:lnTo>
                  <a:lnTo>
                    <a:pt x="142" y="143"/>
                  </a:lnTo>
                  <a:lnTo>
                    <a:pt x="142" y="143"/>
                  </a:lnTo>
                  <a:lnTo>
                    <a:pt x="142" y="142"/>
                  </a:lnTo>
                  <a:lnTo>
                    <a:pt x="143" y="143"/>
                  </a:lnTo>
                  <a:lnTo>
                    <a:pt x="143" y="143"/>
                  </a:lnTo>
                  <a:lnTo>
                    <a:pt x="143" y="143"/>
                  </a:lnTo>
                  <a:lnTo>
                    <a:pt x="143" y="143"/>
                  </a:lnTo>
                  <a:lnTo>
                    <a:pt x="143" y="143"/>
                  </a:lnTo>
                  <a:lnTo>
                    <a:pt x="143" y="144"/>
                  </a:lnTo>
                  <a:lnTo>
                    <a:pt x="143" y="142"/>
                  </a:lnTo>
                  <a:lnTo>
                    <a:pt x="143" y="144"/>
                  </a:lnTo>
                  <a:lnTo>
                    <a:pt x="143" y="143"/>
                  </a:lnTo>
                  <a:lnTo>
                    <a:pt x="143" y="143"/>
                  </a:lnTo>
                  <a:lnTo>
                    <a:pt x="144" y="143"/>
                  </a:lnTo>
                  <a:lnTo>
                    <a:pt x="144" y="143"/>
                  </a:lnTo>
                  <a:lnTo>
                    <a:pt x="144" y="144"/>
                  </a:lnTo>
                  <a:lnTo>
                    <a:pt x="144" y="143"/>
                  </a:lnTo>
                  <a:lnTo>
                    <a:pt x="144" y="143"/>
                  </a:lnTo>
                  <a:lnTo>
                    <a:pt x="144" y="145"/>
                  </a:lnTo>
                  <a:lnTo>
                    <a:pt x="144" y="144"/>
                  </a:lnTo>
                  <a:lnTo>
                    <a:pt x="144" y="144"/>
                  </a:lnTo>
                  <a:lnTo>
                    <a:pt x="144" y="143"/>
                  </a:lnTo>
                  <a:lnTo>
                    <a:pt x="144" y="143"/>
                  </a:lnTo>
                  <a:lnTo>
                    <a:pt x="144" y="143"/>
                  </a:lnTo>
                  <a:lnTo>
                    <a:pt x="145" y="144"/>
                  </a:lnTo>
                  <a:lnTo>
                    <a:pt x="145" y="143"/>
                  </a:lnTo>
                  <a:lnTo>
                    <a:pt x="145" y="144"/>
                  </a:lnTo>
                  <a:lnTo>
                    <a:pt x="145" y="145"/>
                  </a:lnTo>
                  <a:lnTo>
                    <a:pt x="145" y="145"/>
                  </a:lnTo>
                  <a:lnTo>
                    <a:pt x="145" y="143"/>
                  </a:lnTo>
                  <a:lnTo>
                    <a:pt x="145" y="144"/>
                  </a:lnTo>
                  <a:lnTo>
                    <a:pt x="145" y="143"/>
                  </a:lnTo>
                  <a:lnTo>
                    <a:pt x="145" y="143"/>
                  </a:lnTo>
                  <a:lnTo>
                    <a:pt x="145" y="144"/>
                  </a:lnTo>
                  <a:lnTo>
                    <a:pt x="146" y="144"/>
                  </a:lnTo>
                  <a:lnTo>
                    <a:pt x="146" y="144"/>
                  </a:lnTo>
                  <a:lnTo>
                    <a:pt x="146" y="144"/>
                  </a:lnTo>
                  <a:lnTo>
                    <a:pt x="146" y="143"/>
                  </a:lnTo>
                  <a:lnTo>
                    <a:pt x="146" y="143"/>
                  </a:lnTo>
                  <a:lnTo>
                    <a:pt x="146" y="142"/>
                  </a:lnTo>
                  <a:lnTo>
                    <a:pt x="146" y="143"/>
                  </a:lnTo>
                  <a:lnTo>
                    <a:pt x="146" y="143"/>
                  </a:lnTo>
                  <a:lnTo>
                    <a:pt x="146" y="143"/>
                  </a:lnTo>
                  <a:lnTo>
                    <a:pt x="146" y="143"/>
                  </a:lnTo>
                  <a:lnTo>
                    <a:pt x="146" y="143"/>
                  </a:lnTo>
                  <a:lnTo>
                    <a:pt x="147" y="143"/>
                  </a:lnTo>
                  <a:lnTo>
                    <a:pt x="147" y="143"/>
                  </a:lnTo>
                  <a:lnTo>
                    <a:pt x="147" y="143"/>
                  </a:lnTo>
                  <a:lnTo>
                    <a:pt x="147" y="142"/>
                  </a:lnTo>
                  <a:lnTo>
                    <a:pt x="147" y="143"/>
                  </a:lnTo>
                  <a:lnTo>
                    <a:pt x="147" y="143"/>
                  </a:lnTo>
                  <a:lnTo>
                    <a:pt x="147" y="142"/>
                  </a:lnTo>
                  <a:lnTo>
                    <a:pt x="147" y="143"/>
                  </a:lnTo>
                  <a:lnTo>
                    <a:pt x="147" y="143"/>
                  </a:lnTo>
                  <a:lnTo>
                    <a:pt x="147" y="143"/>
                  </a:lnTo>
                  <a:lnTo>
                    <a:pt x="148" y="144"/>
                  </a:lnTo>
                  <a:lnTo>
                    <a:pt x="148" y="143"/>
                  </a:lnTo>
                  <a:lnTo>
                    <a:pt x="148" y="144"/>
                  </a:lnTo>
                  <a:lnTo>
                    <a:pt x="148" y="144"/>
                  </a:lnTo>
                  <a:lnTo>
                    <a:pt x="148" y="143"/>
                  </a:lnTo>
                  <a:lnTo>
                    <a:pt x="148" y="142"/>
                  </a:lnTo>
                  <a:lnTo>
                    <a:pt x="148" y="142"/>
                  </a:lnTo>
                  <a:lnTo>
                    <a:pt x="148" y="144"/>
                  </a:lnTo>
                  <a:lnTo>
                    <a:pt x="148" y="143"/>
                  </a:lnTo>
                  <a:lnTo>
                    <a:pt x="148" y="142"/>
                  </a:lnTo>
                  <a:lnTo>
                    <a:pt x="148" y="142"/>
                  </a:lnTo>
                  <a:lnTo>
                    <a:pt x="149" y="142"/>
                  </a:lnTo>
                  <a:lnTo>
                    <a:pt x="149" y="142"/>
                  </a:lnTo>
                  <a:lnTo>
                    <a:pt x="149" y="142"/>
                  </a:lnTo>
                  <a:lnTo>
                    <a:pt x="149" y="143"/>
                  </a:lnTo>
                  <a:lnTo>
                    <a:pt x="149" y="143"/>
                  </a:lnTo>
                  <a:lnTo>
                    <a:pt x="149" y="142"/>
                  </a:lnTo>
                  <a:lnTo>
                    <a:pt x="149" y="142"/>
                  </a:lnTo>
                  <a:lnTo>
                    <a:pt x="149" y="142"/>
                  </a:lnTo>
                  <a:lnTo>
                    <a:pt x="149" y="143"/>
                  </a:lnTo>
                  <a:lnTo>
                    <a:pt x="149" y="142"/>
                  </a:lnTo>
                  <a:lnTo>
                    <a:pt x="150" y="142"/>
                  </a:lnTo>
                  <a:lnTo>
                    <a:pt x="150" y="143"/>
                  </a:lnTo>
                  <a:lnTo>
                    <a:pt x="150" y="143"/>
                  </a:lnTo>
                  <a:lnTo>
                    <a:pt x="150" y="142"/>
                  </a:lnTo>
                  <a:lnTo>
                    <a:pt x="150" y="142"/>
                  </a:lnTo>
                  <a:lnTo>
                    <a:pt x="150" y="142"/>
                  </a:lnTo>
                  <a:lnTo>
                    <a:pt x="150" y="144"/>
                  </a:lnTo>
                  <a:lnTo>
                    <a:pt x="150" y="142"/>
                  </a:lnTo>
                  <a:lnTo>
                    <a:pt x="150" y="142"/>
                  </a:lnTo>
                  <a:lnTo>
                    <a:pt x="150" y="142"/>
                  </a:lnTo>
                  <a:lnTo>
                    <a:pt x="150" y="142"/>
                  </a:lnTo>
                  <a:lnTo>
                    <a:pt x="151" y="142"/>
                  </a:lnTo>
                  <a:lnTo>
                    <a:pt x="151" y="142"/>
                  </a:lnTo>
                  <a:lnTo>
                    <a:pt x="151" y="142"/>
                  </a:lnTo>
                  <a:lnTo>
                    <a:pt x="151" y="142"/>
                  </a:lnTo>
                  <a:lnTo>
                    <a:pt x="151" y="142"/>
                  </a:lnTo>
                  <a:lnTo>
                    <a:pt x="151" y="142"/>
                  </a:lnTo>
                  <a:lnTo>
                    <a:pt x="151" y="142"/>
                  </a:lnTo>
                  <a:lnTo>
                    <a:pt x="151" y="142"/>
                  </a:lnTo>
                  <a:lnTo>
                    <a:pt x="151" y="142"/>
                  </a:lnTo>
                  <a:lnTo>
                    <a:pt x="151" y="143"/>
                  </a:lnTo>
                  <a:lnTo>
                    <a:pt x="152" y="143"/>
                  </a:lnTo>
                  <a:lnTo>
                    <a:pt x="152" y="142"/>
                  </a:lnTo>
                  <a:lnTo>
                    <a:pt x="152" y="143"/>
                  </a:lnTo>
                  <a:lnTo>
                    <a:pt x="152" y="142"/>
                  </a:lnTo>
                  <a:lnTo>
                    <a:pt x="152" y="142"/>
                  </a:lnTo>
                  <a:lnTo>
                    <a:pt x="152" y="142"/>
                  </a:lnTo>
                  <a:lnTo>
                    <a:pt x="152" y="142"/>
                  </a:lnTo>
                  <a:lnTo>
                    <a:pt x="152" y="142"/>
                  </a:lnTo>
                  <a:lnTo>
                    <a:pt x="152" y="142"/>
                  </a:lnTo>
                  <a:lnTo>
                    <a:pt x="152" y="142"/>
                  </a:lnTo>
                  <a:lnTo>
                    <a:pt x="152" y="142"/>
                  </a:lnTo>
                  <a:lnTo>
                    <a:pt x="153" y="142"/>
                  </a:lnTo>
                  <a:lnTo>
                    <a:pt x="153" y="142"/>
                  </a:lnTo>
                  <a:lnTo>
                    <a:pt x="153" y="138"/>
                  </a:lnTo>
                  <a:lnTo>
                    <a:pt x="153" y="145"/>
                  </a:lnTo>
                  <a:lnTo>
                    <a:pt x="153" y="143"/>
                  </a:lnTo>
                  <a:lnTo>
                    <a:pt x="153" y="143"/>
                  </a:lnTo>
                  <a:lnTo>
                    <a:pt x="153" y="142"/>
                  </a:lnTo>
                  <a:lnTo>
                    <a:pt x="153" y="143"/>
                  </a:lnTo>
                  <a:lnTo>
                    <a:pt x="153" y="140"/>
                  </a:lnTo>
                  <a:lnTo>
                    <a:pt x="153" y="142"/>
                  </a:lnTo>
                  <a:lnTo>
                    <a:pt x="154" y="142"/>
                  </a:lnTo>
                  <a:lnTo>
                    <a:pt x="154" y="143"/>
                  </a:lnTo>
                  <a:lnTo>
                    <a:pt x="154" y="142"/>
                  </a:lnTo>
                  <a:lnTo>
                    <a:pt x="154" y="140"/>
                  </a:lnTo>
                  <a:lnTo>
                    <a:pt x="154" y="142"/>
                  </a:lnTo>
                  <a:lnTo>
                    <a:pt x="154" y="142"/>
                  </a:lnTo>
                  <a:lnTo>
                    <a:pt x="154" y="141"/>
                  </a:lnTo>
                  <a:lnTo>
                    <a:pt x="154" y="142"/>
                  </a:lnTo>
                  <a:lnTo>
                    <a:pt x="154" y="142"/>
                  </a:lnTo>
                  <a:lnTo>
                    <a:pt x="154" y="142"/>
                  </a:lnTo>
                  <a:lnTo>
                    <a:pt x="154" y="141"/>
                  </a:lnTo>
                  <a:lnTo>
                    <a:pt x="155" y="142"/>
                  </a:lnTo>
                  <a:lnTo>
                    <a:pt x="155" y="141"/>
                  </a:lnTo>
                  <a:lnTo>
                    <a:pt x="155" y="142"/>
                  </a:lnTo>
                  <a:lnTo>
                    <a:pt x="155" y="141"/>
                  </a:lnTo>
                  <a:lnTo>
                    <a:pt x="155" y="141"/>
                  </a:lnTo>
                  <a:lnTo>
                    <a:pt x="155" y="142"/>
                  </a:lnTo>
                  <a:lnTo>
                    <a:pt x="155" y="141"/>
                  </a:lnTo>
                  <a:lnTo>
                    <a:pt x="155" y="141"/>
                  </a:lnTo>
                  <a:lnTo>
                    <a:pt x="155" y="142"/>
                  </a:lnTo>
                  <a:lnTo>
                    <a:pt x="156" y="142"/>
                  </a:lnTo>
                  <a:lnTo>
                    <a:pt x="156" y="141"/>
                  </a:lnTo>
                  <a:lnTo>
                    <a:pt x="156" y="141"/>
                  </a:lnTo>
                  <a:lnTo>
                    <a:pt x="156" y="141"/>
                  </a:lnTo>
                  <a:lnTo>
                    <a:pt x="156" y="142"/>
                  </a:lnTo>
                  <a:lnTo>
                    <a:pt x="156" y="141"/>
                  </a:lnTo>
                  <a:lnTo>
                    <a:pt x="156" y="143"/>
                  </a:lnTo>
                  <a:lnTo>
                    <a:pt x="156" y="142"/>
                  </a:lnTo>
                  <a:lnTo>
                    <a:pt x="156" y="142"/>
                  </a:lnTo>
                  <a:lnTo>
                    <a:pt x="156" y="141"/>
                  </a:lnTo>
                  <a:lnTo>
                    <a:pt x="157" y="142"/>
                  </a:lnTo>
                  <a:lnTo>
                    <a:pt x="157" y="142"/>
                  </a:lnTo>
                  <a:lnTo>
                    <a:pt x="157" y="142"/>
                  </a:lnTo>
                  <a:lnTo>
                    <a:pt x="157" y="142"/>
                  </a:lnTo>
                  <a:lnTo>
                    <a:pt x="157" y="143"/>
                  </a:lnTo>
                  <a:lnTo>
                    <a:pt x="157" y="141"/>
                  </a:lnTo>
                  <a:lnTo>
                    <a:pt x="157" y="141"/>
                  </a:lnTo>
                  <a:lnTo>
                    <a:pt x="157" y="142"/>
                  </a:lnTo>
                  <a:lnTo>
                    <a:pt x="157" y="142"/>
                  </a:lnTo>
                  <a:lnTo>
                    <a:pt x="157" y="142"/>
                  </a:lnTo>
                  <a:lnTo>
                    <a:pt x="158" y="141"/>
                  </a:lnTo>
                  <a:lnTo>
                    <a:pt x="158" y="142"/>
                  </a:lnTo>
                  <a:lnTo>
                    <a:pt x="158" y="143"/>
                  </a:lnTo>
                  <a:lnTo>
                    <a:pt x="158" y="142"/>
                  </a:lnTo>
                  <a:lnTo>
                    <a:pt x="158" y="141"/>
                  </a:lnTo>
                  <a:lnTo>
                    <a:pt x="158" y="142"/>
                  </a:lnTo>
                  <a:lnTo>
                    <a:pt x="158" y="142"/>
                  </a:lnTo>
                  <a:lnTo>
                    <a:pt x="158" y="141"/>
                  </a:lnTo>
                  <a:lnTo>
                    <a:pt x="158" y="142"/>
                  </a:lnTo>
                  <a:lnTo>
                    <a:pt x="159" y="141"/>
                  </a:lnTo>
                  <a:lnTo>
                    <a:pt x="159" y="141"/>
                  </a:lnTo>
                  <a:lnTo>
                    <a:pt x="159" y="141"/>
                  </a:lnTo>
                  <a:lnTo>
                    <a:pt x="159" y="141"/>
                  </a:lnTo>
                  <a:lnTo>
                    <a:pt x="159" y="141"/>
                  </a:lnTo>
                  <a:lnTo>
                    <a:pt x="159" y="141"/>
                  </a:lnTo>
                  <a:lnTo>
                    <a:pt x="159" y="141"/>
                  </a:lnTo>
                  <a:lnTo>
                    <a:pt x="159" y="142"/>
                  </a:lnTo>
                  <a:lnTo>
                    <a:pt x="159" y="142"/>
                  </a:lnTo>
                  <a:lnTo>
                    <a:pt x="159" y="141"/>
                  </a:lnTo>
                  <a:lnTo>
                    <a:pt x="160" y="142"/>
                  </a:lnTo>
                  <a:lnTo>
                    <a:pt x="160" y="142"/>
                  </a:lnTo>
                  <a:lnTo>
                    <a:pt x="160" y="142"/>
                  </a:lnTo>
                  <a:lnTo>
                    <a:pt x="160" y="142"/>
                  </a:lnTo>
                  <a:lnTo>
                    <a:pt x="160" y="142"/>
                  </a:lnTo>
                  <a:lnTo>
                    <a:pt x="160" y="141"/>
                  </a:lnTo>
                  <a:lnTo>
                    <a:pt x="160" y="142"/>
                  </a:lnTo>
                  <a:lnTo>
                    <a:pt x="160" y="142"/>
                  </a:lnTo>
                  <a:lnTo>
                    <a:pt x="160" y="142"/>
                  </a:lnTo>
                  <a:lnTo>
                    <a:pt x="160" y="142"/>
                  </a:lnTo>
                  <a:lnTo>
                    <a:pt x="161" y="143"/>
                  </a:lnTo>
                  <a:lnTo>
                    <a:pt x="161" y="143"/>
                  </a:lnTo>
                  <a:lnTo>
                    <a:pt x="161" y="142"/>
                  </a:lnTo>
                  <a:lnTo>
                    <a:pt x="161" y="141"/>
                  </a:lnTo>
                  <a:lnTo>
                    <a:pt x="161" y="142"/>
                  </a:lnTo>
                  <a:lnTo>
                    <a:pt x="161" y="143"/>
                  </a:lnTo>
                  <a:lnTo>
                    <a:pt x="161" y="142"/>
                  </a:lnTo>
                  <a:lnTo>
                    <a:pt x="161" y="141"/>
                  </a:lnTo>
                  <a:lnTo>
                    <a:pt x="161" y="141"/>
                  </a:lnTo>
                  <a:lnTo>
                    <a:pt x="161" y="139"/>
                  </a:lnTo>
                  <a:lnTo>
                    <a:pt x="162" y="142"/>
                  </a:lnTo>
                  <a:lnTo>
                    <a:pt x="162" y="141"/>
                  </a:lnTo>
                  <a:lnTo>
                    <a:pt x="162" y="141"/>
                  </a:lnTo>
                  <a:lnTo>
                    <a:pt x="162" y="141"/>
                  </a:lnTo>
                  <a:lnTo>
                    <a:pt x="162" y="142"/>
                  </a:lnTo>
                  <a:lnTo>
                    <a:pt x="162" y="142"/>
                  </a:lnTo>
                  <a:lnTo>
                    <a:pt x="162" y="141"/>
                  </a:lnTo>
                  <a:lnTo>
                    <a:pt x="162" y="142"/>
                  </a:lnTo>
                  <a:lnTo>
                    <a:pt x="162" y="142"/>
                  </a:lnTo>
                  <a:lnTo>
                    <a:pt x="162" y="141"/>
                  </a:lnTo>
                  <a:lnTo>
                    <a:pt x="163" y="142"/>
                  </a:lnTo>
                  <a:lnTo>
                    <a:pt x="163" y="141"/>
                  </a:lnTo>
                  <a:lnTo>
                    <a:pt x="163" y="141"/>
                  </a:lnTo>
                  <a:lnTo>
                    <a:pt x="163" y="140"/>
                  </a:lnTo>
                  <a:lnTo>
                    <a:pt x="163" y="141"/>
                  </a:lnTo>
                  <a:lnTo>
                    <a:pt x="163" y="140"/>
                  </a:lnTo>
                  <a:lnTo>
                    <a:pt x="163" y="141"/>
                  </a:lnTo>
                  <a:lnTo>
                    <a:pt x="163" y="142"/>
                  </a:lnTo>
                  <a:lnTo>
                    <a:pt x="163" y="141"/>
                  </a:lnTo>
                  <a:lnTo>
                    <a:pt x="163" y="141"/>
                  </a:lnTo>
                  <a:lnTo>
                    <a:pt x="164" y="142"/>
                  </a:lnTo>
                  <a:lnTo>
                    <a:pt x="164" y="140"/>
                  </a:lnTo>
                  <a:lnTo>
                    <a:pt x="164" y="142"/>
                  </a:lnTo>
                  <a:lnTo>
                    <a:pt x="164" y="141"/>
                  </a:lnTo>
                  <a:lnTo>
                    <a:pt x="164" y="142"/>
                  </a:lnTo>
                  <a:lnTo>
                    <a:pt x="164" y="140"/>
                  </a:lnTo>
                  <a:lnTo>
                    <a:pt x="164" y="141"/>
                  </a:lnTo>
                  <a:lnTo>
                    <a:pt x="164" y="141"/>
                  </a:lnTo>
                  <a:lnTo>
                    <a:pt x="164" y="140"/>
                  </a:lnTo>
                  <a:lnTo>
                    <a:pt x="164" y="141"/>
                  </a:lnTo>
                  <a:lnTo>
                    <a:pt x="165" y="139"/>
                  </a:lnTo>
                  <a:lnTo>
                    <a:pt x="165" y="141"/>
                  </a:lnTo>
                  <a:lnTo>
                    <a:pt x="165" y="141"/>
                  </a:lnTo>
                  <a:lnTo>
                    <a:pt x="165" y="141"/>
                  </a:lnTo>
                  <a:lnTo>
                    <a:pt x="165" y="141"/>
                  </a:lnTo>
                  <a:lnTo>
                    <a:pt x="165" y="141"/>
                  </a:lnTo>
                  <a:lnTo>
                    <a:pt x="165" y="140"/>
                  </a:lnTo>
                  <a:lnTo>
                    <a:pt x="165" y="141"/>
                  </a:lnTo>
                  <a:lnTo>
                    <a:pt x="165" y="140"/>
                  </a:lnTo>
                  <a:lnTo>
                    <a:pt x="165" y="140"/>
                  </a:lnTo>
                  <a:lnTo>
                    <a:pt x="165" y="143"/>
                  </a:lnTo>
                  <a:lnTo>
                    <a:pt x="166" y="139"/>
                  </a:lnTo>
                  <a:lnTo>
                    <a:pt x="166" y="141"/>
                  </a:lnTo>
                  <a:lnTo>
                    <a:pt x="166" y="142"/>
                  </a:lnTo>
                  <a:lnTo>
                    <a:pt x="166" y="141"/>
                  </a:lnTo>
                  <a:lnTo>
                    <a:pt x="166" y="139"/>
                  </a:lnTo>
                  <a:lnTo>
                    <a:pt x="166" y="141"/>
                  </a:lnTo>
                  <a:lnTo>
                    <a:pt x="166" y="141"/>
                  </a:lnTo>
                  <a:lnTo>
                    <a:pt x="166" y="141"/>
                  </a:lnTo>
                  <a:lnTo>
                    <a:pt x="166" y="141"/>
                  </a:lnTo>
                  <a:lnTo>
                    <a:pt x="166" y="140"/>
                  </a:lnTo>
                  <a:lnTo>
                    <a:pt x="167" y="140"/>
                  </a:lnTo>
                  <a:lnTo>
                    <a:pt x="167" y="141"/>
                  </a:lnTo>
                  <a:lnTo>
                    <a:pt x="167" y="141"/>
                  </a:lnTo>
                  <a:lnTo>
                    <a:pt x="167" y="139"/>
                  </a:lnTo>
                  <a:lnTo>
                    <a:pt x="167" y="139"/>
                  </a:lnTo>
                  <a:lnTo>
                    <a:pt x="167" y="141"/>
                  </a:lnTo>
                  <a:lnTo>
                    <a:pt x="167" y="139"/>
                  </a:lnTo>
                  <a:lnTo>
                    <a:pt x="167" y="140"/>
                  </a:lnTo>
                  <a:lnTo>
                    <a:pt x="167" y="141"/>
                  </a:lnTo>
                  <a:lnTo>
                    <a:pt x="167" y="139"/>
                  </a:lnTo>
                  <a:lnTo>
                    <a:pt x="167" y="141"/>
                  </a:lnTo>
                  <a:lnTo>
                    <a:pt x="168" y="141"/>
                  </a:lnTo>
                  <a:lnTo>
                    <a:pt x="168" y="139"/>
                  </a:lnTo>
                  <a:lnTo>
                    <a:pt x="168" y="141"/>
                  </a:lnTo>
                  <a:lnTo>
                    <a:pt x="168" y="139"/>
                  </a:lnTo>
                  <a:lnTo>
                    <a:pt x="168" y="140"/>
                  </a:lnTo>
                  <a:lnTo>
                    <a:pt x="168" y="140"/>
                  </a:lnTo>
                  <a:lnTo>
                    <a:pt x="168" y="141"/>
                  </a:lnTo>
                  <a:lnTo>
                    <a:pt x="168" y="141"/>
                  </a:lnTo>
                  <a:lnTo>
                    <a:pt x="168" y="142"/>
                  </a:lnTo>
                  <a:lnTo>
                    <a:pt x="168" y="140"/>
                  </a:lnTo>
                  <a:lnTo>
                    <a:pt x="169" y="139"/>
                  </a:lnTo>
                  <a:lnTo>
                    <a:pt x="169" y="141"/>
                  </a:lnTo>
                  <a:lnTo>
                    <a:pt x="169" y="138"/>
                  </a:lnTo>
                  <a:lnTo>
                    <a:pt x="169" y="142"/>
                  </a:lnTo>
                  <a:lnTo>
                    <a:pt x="169" y="140"/>
                  </a:lnTo>
                  <a:lnTo>
                    <a:pt x="169" y="142"/>
                  </a:lnTo>
                  <a:lnTo>
                    <a:pt x="169" y="140"/>
                  </a:lnTo>
                  <a:lnTo>
                    <a:pt x="169" y="140"/>
                  </a:lnTo>
                  <a:lnTo>
                    <a:pt x="169" y="140"/>
                  </a:lnTo>
                  <a:lnTo>
                    <a:pt x="169" y="140"/>
                  </a:lnTo>
                  <a:lnTo>
                    <a:pt x="169" y="141"/>
                  </a:lnTo>
                  <a:lnTo>
                    <a:pt x="170" y="141"/>
                  </a:lnTo>
                  <a:lnTo>
                    <a:pt x="170" y="140"/>
                  </a:lnTo>
                  <a:lnTo>
                    <a:pt x="170" y="140"/>
                  </a:lnTo>
                  <a:lnTo>
                    <a:pt x="170" y="139"/>
                  </a:lnTo>
                  <a:lnTo>
                    <a:pt x="170" y="142"/>
                  </a:lnTo>
                  <a:lnTo>
                    <a:pt x="170" y="141"/>
                  </a:lnTo>
                  <a:lnTo>
                    <a:pt x="170" y="141"/>
                  </a:lnTo>
                  <a:lnTo>
                    <a:pt x="170" y="140"/>
                  </a:lnTo>
                  <a:lnTo>
                    <a:pt x="170" y="139"/>
                  </a:lnTo>
                  <a:lnTo>
                    <a:pt x="170" y="140"/>
                  </a:lnTo>
                  <a:lnTo>
                    <a:pt x="170" y="141"/>
                  </a:lnTo>
                  <a:lnTo>
                    <a:pt x="171" y="140"/>
                  </a:lnTo>
                  <a:lnTo>
                    <a:pt x="171" y="140"/>
                  </a:lnTo>
                  <a:lnTo>
                    <a:pt x="171" y="141"/>
                  </a:lnTo>
                  <a:lnTo>
                    <a:pt x="171" y="139"/>
                  </a:lnTo>
                  <a:lnTo>
                    <a:pt x="171" y="140"/>
                  </a:lnTo>
                  <a:lnTo>
                    <a:pt x="171" y="140"/>
                  </a:lnTo>
                  <a:lnTo>
                    <a:pt x="171" y="139"/>
                  </a:lnTo>
                  <a:lnTo>
                    <a:pt x="171" y="140"/>
                  </a:lnTo>
                  <a:lnTo>
                    <a:pt x="171" y="140"/>
                  </a:lnTo>
                  <a:lnTo>
                    <a:pt x="171" y="141"/>
                  </a:lnTo>
                  <a:lnTo>
                    <a:pt x="172" y="141"/>
                  </a:lnTo>
                  <a:lnTo>
                    <a:pt x="172" y="139"/>
                  </a:lnTo>
                  <a:lnTo>
                    <a:pt x="172" y="141"/>
                  </a:lnTo>
                  <a:lnTo>
                    <a:pt x="172" y="140"/>
                  </a:lnTo>
                  <a:lnTo>
                    <a:pt x="172" y="141"/>
                  </a:lnTo>
                  <a:lnTo>
                    <a:pt x="172" y="140"/>
                  </a:lnTo>
                  <a:lnTo>
                    <a:pt x="172" y="139"/>
                  </a:lnTo>
                  <a:lnTo>
                    <a:pt x="172" y="140"/>
                  </a:lnTo>
                  <a:lnTo>
                    <a:pt x="172" y="141"/>
                  </a:lnTo>
                  <a:lnTo>
                    <a:pt x="172" y="141"/>
                  </a:lnTo>
                  <a:lnTo>
                    <a:pt x="172" y="141"/>
                  </a:lnTo>
                  <a:lnTo>
                    <a:pt x="173" y="140"/>
                  </a:lnTo>
                  <a:lnTo>
                    <a:pt x="173" y="141"/>
                  </a:lnTo>
                  <a:lnTo>
                    <a:pt x="173" y="141"/>
                  </a:lnTo>
                  <a:lnTo>
                    <a:pt x="173" y="141"/>
                  </a:lnTo>
                  <a:lnTo>
                    <a:pt x="173" y="140"/>
                  </a:lnTo>
                  <a:lnTo>
                    <a:pt x="173" y="141"/>
                  </a:lnTo>
                  <a:lnTo>
                    <a:pt x="173" y="141"/>
                  </a:lnTo>
                  <a:lnTo>
                    <a:pt x="173" y="140"/>
                  </a:lnTo>
                  <a:lnTo>
                    <a:pt x="173" y="139"/>
                  </a:lnTo>
                  <a:lnTo>
                    <a:pt x="173" y="139"/>
                  </a:lnTo>
                  <a:lnTo>
                    <a:pt x="174" y="138"/>
                  </a:lnTo>
                  <a:lnTo>
                    <a:pt x="174" y="139"/>
                  </a:lnTo>
                  <a:lnTo>
                    <a:pt x="174" y="139"/>
                  </a:lnTo>
                  <a:lnTo>
                    <a:pt x="174" y="139"/>
                  </a:lnTo>
                  <a:lnTo>
                    <a:pt x="174" y="139"/>
                  </a:lnTo>
                  <a:lnTo>
                    <a:pt x="174" y="138"/>
                  </a:lnTo>
                  <a:lnTo>
                    <a:pt x="174" y="138"/>
                  </a:lnTo>
                  <a:lnTo>
                    <a:pt x="174" y="139"/>
                  </a:lnTo>
                  <a:lnTo>
                    <a:pt x="175" y="138"/>
                  </a:lnTo>
                  <a:lnTo>
                    <a:pt x="175" y="139"/>
                  </a:lnTo>
                  <a:lnTo>
                    <a:pt x="175" y="139"/>
                  </a:lnTo>
                  <a:lnTo>
                    <a:pt x="175" y="138"/>
                  </a:lnTo>
                  <a:lnTo>
                    <a:pt x="175" y="139"/>
                  </a:lnTo>
                  <a:lnTo>
                    <a:pt x="175" y="140"/>
                  </a:lnTo>
                  <a:lnTo>
                    <a:pt x="175" y="139"/>
                  </a:lnTo>
                  <a:lnTo>
                    <a:pt x="176" y="141"/>
                  </a:lnTo>
                  <a:lnTo>
                    <a:pt x="177" y="139"/>
                  </a:lnTo>
                  <a:lnTo>
                    <a:pt x="177" y="139"/>
                  </a:lnTo>
                  <a:lnTo>
                    <a:pt x="177" y="139"/>
                  </a:lnTo>
                  <a:lnTo>
                    <a:pt x="177" y="140"/>
                  </a:lnTo>
                  <a:lnTo>
                    <a:pt x="177" y="139"/>
                  </a:lnTo>
                  <a:lnTo>
                    <a:pt x="177" y="139"/>
                  </a:lnTo>
                  <a:lnTo>
                    <a:pt x="177" y="138"/>
                  </a:lnTo>
                  <a:lnTo>
                    <a:pt x="178" y="139"/>
                  </a:lnTo>
                  <a:lnTo>
                    <a:pt x="178" y="139"/>
                  </a:lnTo>
                  <a:lnTo>
                    <a:pt x="178" y="141"/>
                  </a:lnTo>
                  <a:lnTo>
                    <a:pt x="178" y="138"/>
                  </a:lnTo>
                  <a:lnTo>
                    <a:pt x="178" y="139"/>
                  </a:lnTo>
                  <a:lnTo>
                    <a:pt x="178" y="139"/>
                  </a:lnTo>
                  <a:lnTo>
                    <a:pt x="178" y="139"/>
                  </a:lnTo>
                  <a:lnTo>
                    <a:pt x="178" y="139"/>
                  </a:lnTo>
                  <a:lnTo>
                    <a:pt x="178" y="139"/>
                  </a:lnTo>
                  <a:lnTo>
                    <a:pt x="178" y="139"/>
                  </a:lnTo>
                  <a:lnTo>
                    <a:pt x="179" y="138"/>
                  </a:lnTo>
                  <a:lnTo>
                    <a:pt x="179" y="138"/>
                  </a:lnTo>
                  <a:lnTo>
                    <a:pt x="179" y="139"/>
                  </a:lnTo>
                  <a:lnTo>
                    <a:pt x="179" y="138"/>
                  </a:lnTo>
                  <a:lnTo>
                    <a:pt x="179" y="139"/>
                  </a:lnTo>
                  <a:lnTo>
                    <a:pt x="179" y="139"/>
                  </a:lnTo>
                  <a:lnTo>
                    <a:pt x="179" y="138"/>
                  </a:lnTo>
                  <a:lnTo>
                    <a:pt x="179" y="139"/>
                  </a:lnTo>
                  <a:lnTo>
                    <a:pt x="179" y="139"/>
                  </a:lnTo>
                  <a:lnTo>
                    <a:pt x="179" y="139"/>
                  </a:lnTo>
                  <a:lnTo>
                    <a:pt x="180" y="139"/>
                  </a:lnTo>
                  <a:lnTo>
                    <a:pt x="180" y="137"/>
                  </a:lnTo>
                  <a:lnTo>
                    <a:pt x="180" y="138"/>
                  </a:lnTo>
                  <a:lnTo>
                    <a:pt x="180" y="139"/>
                  </a:lnTo>
                  <a:lnTo>
                    <a:pt x="180" y="138"/>
                  </a:lnTo>
                  <a:lnTo>
                    <a:pt x="180" y="139"/>
                  </a:lnTo>
                  <a:lnTo>
                    <a:pt x="181" y="139"/>
                  </a:lnTo>
                  <a:lnTo>
                    <a:pt x="181" y="139"/>
                  </a:lnTo>
                  <a:lnTo>
                    <a:pt x="181" y="137"/>
                  </a:lnTo>
                  <a:lnTo>
                    <a:pt x="181" y="139"/>
                  </a:lnTo>
                  <a:lnTo>
                    <a:pt x="181" y="139"/>
                  </a:lnTo>
                  <a:lnTo>
                    <a:pt x="181" y="138"/>
                  </a:lnTo>
                  <a:lnTo>
                    <a:pt x="181" y="139"/>
                  </a:lnTo>
                  <a:lnTo>
                    <a:pt x="181" y="139"/>
                  </a:lnTo>
                  <a:lnTo>
                    <a:pt x="181" y="138"/>
                  </a:lnTo>
                  <a:lnTo>
                    <a:pt x="181" y="140"/>
                  </a:lnTo>
                  <a:lnTo>
                    <a:pt x="182" y="138"/>
                  </a:lnTo>
                  <a:lnTo>
                    <a:pt x="182" y="138"/>
                  </a:lnTo>
                  <a:lnTo>
                    <a:pt x="182" y="138"/>
                  </a:lnTo>
                  <a:lnTo>
                    <a:pt x="182" y="137"/>
                  </a:lnTo>
                  <a:lnTo>
                    <a:pt x="182" y="137"/>
                  </a:lnTo>
                  <a:lnTo>
                    <a:pt x="182" y="135"/>
                  </a:lnTo>
                  <a:lnTo>
                    <a:pt x="182" y="136"/>
                  </a:lnTo>
                  <a:lnTo>
                    <a:pt x="182" y="135"/>
                  </a:lnTo>
                  <a:lnTo>
                    <a:pt x="182" y="135"/>
                  </a:lnTo>
                  <a:lnTo>
                    <a:pt x="182" y="136"/>
                  </a:lnTo>
                  <a:lnTo>
                    <a:pt x="182" y="137"/>
                  </a:lnTo>
                  <a:lnTo>
                    <a:pt x="183" y="135"/>
                  </a:lnTo>
                  <a:lnTo>
                    <a:pt x="183" y="137"/>
                  </a:lnTo>
                  <a:lnTo>
                    <a:pt x="183" y="137"/>
                  </a:lnTo>
                  <a:lnTo>
                    <a:pt x="183" y="137"/>
                  </a:lnTo>
                  <a:lnTo>
                    <a:pt x="183" y="136"/>
                  </a:lnTo>
                  <a:lnTo>
                    <a:pt x="183" y="137"/>
                  </a:lnTo>
                  <a:lnTo>
                    <a:pt x="183" y="137"/>
                  </a:lnTo>
                  <a:lnTo>
                    <a:pt x="183" y="136"/>
                  </a:lnTo>
                  <a:lnTo>
                    <a:pt x="183" y="137"/>
                  </a:lnTo>
                  <a:lnTo>
                    <a:pt x="183" y="137"/>
                  </a:lnTo>
                  <a:lnTo>
                    <a:pt x="183" y="138"/>
                  </a:lnTo>
                  <a:lnTo>
                    <a:pt x="184" y="138"/>
                  </a:lnTo>
                  <a:lnTo>
                    <a:pt x="184" y="138"/>
                  </a:lnTo>
                  <a:lnTo>
                    <a:pt x="184" y="138"/>
                  </a:lnTo>
                  <a:lnTo>
                    <a:pt x="184" y="138"/>
                  </a:lnTo>
                  <a:lnTo>
                    <a:pt x="184" y="137"/>
                  </a:lnTo>
                  <a:lnTo>
                    <a:pt x="184" y="138"/>
                  </a:lnTo>
                  <a:lnTo>
                    <a:pt x="184" y="138"/>
                  </a:lnTo>
                  <a:lnTo>
                    <a:pt x="184" y="137"/>
                  </a:lnTo>
                  <a:lnTo>
                    <a:pt x="184" y="138"/>
                  </a:lnTo>
                  <a:lnTo>
                    <a:pt x="184" y="138"/>
                  </a:lnTo>
                  <a:lnTo>
                    <a:pt x="185" y="138"/>
                  </a:lnTo>
                  <a:lnTo>
                    <a:pt x="185" y="138"/>
                  </a:lnTo>
                  <a:lnTo>
                    <a:pt x="185" y="137"/>
                  </a:lnTo>
                  <a:lnTo>
                    <a:pt x="185" y="138"/>
                  </a:lnTo>
                  <a:lnTo>
                    <a:pt x="185" y="138"/>
                  </a:lnTo>
                  <a:lnTo>
                    <a:pt x="185" y="136"/>
                  </a:lnTo>
                  <a:lnTo>
                    <a:pt x="185" y="138"/>
                  </a:lnTo>
                  <a:lnTo>
                    <a:pt x="185" y="137"/>
                  </a:lnTo>
                  <a:lnTo>
                    <a:pt x="185" y="139"/>
                  </a:lnTo>
                  <a:lnTo>
                    <a:pt x="185" y="138"/>
                  </a:lnTo>
                  <a:lnTo>
                    <a:pt x="186" y="138"/>
                  </a:lnTo>
                  <a:lnTo>
                    <a:pt x="186" y="138"/>
                  </a:lnTo>
                  <a:lnTo>
                    <a:pt x="186" y="138"/>
                  </a:lnTo>
                  <a:lnTo>
                    <a:pt x="186" y="139"/>
                  </a:lnTo>
                  <a:lnTo>
                    <a:pt x="186" y="138"/>
                  </a:lnTo>
                  <a:lnTo>
                    <a:pt x="186" y="139"/>
                  </a:lnTo>
                  <a:lnTo>
                    <a:pt x="186" y="138"/>
                  </a:lnTo>
                  <a:lnTo>
                    <a:pt x="186" y="138"/>
                  </a:lnTo>
                  <a:lnTo>
                    <a:pt x="186" y="138"/>
                  </a:lnTo>
                  <a:lnTo>
                    <a:pt x="186" y="138"/>
                  </a:lnTo>
                  <a:lnTo>
                    <a:pt x="186" y="139"/>
                  </a:lnTo>
                  <a:lnTo>
                    <a:pt x="187" y="138"/>
                  </a:lnTo>
                  <a:lnTo>
                    <a:pt x="187" y="138"/>
                  </a:lnTo>
                  <a:lnTo>
                    <a:pt x="187" y="138"/>
                  </a:lnTo>
                  <a:lnTo>
                    <a:pt x="187" y="138"/>
                  </a:lnTo>
                  <a:lnTo>
                    <a:pt x="187" y="138"/>
                  </a:lnTo>
                  <a:lnTo>
                    <a:pt x="187" y="138"/>
                  </a:lnTo>
                  <a:lnTo>
                    <a:pt x="187" y="138"/>
                  </a:lnTo>
                  <a:lnTo>
                    <a:pt x="187" y="138"/>
                  </a:lnTo>
                  <a:lnTo>
                    <a:pt x="187" y="138"/>
                  </a:lnTo>
                  <a:lnTo>
                    <a:pt x="187" y="139"/>
                  </a:lnTo>
                  <a:lnTo>
                    <a:pt x="188" y="138"/>
                  </a:lnTo>
                  <a:lnTo>
                    <a:pt x="188" y="138"/>
                  </a:lnTo>
                  <a:lnTo>
                    <a:pt x="188" y="139"/>
                  </a:lnTo>
                  <a:lnTo>
                    <a:pt x="188" y="138"/>
                  </a:lnTo>
                  <a:lnTo>
                    <a:pt x="188" y="139"/>
                  </a:lnTo>
                  <a:lnTo>
                    <a:pt x="188" y="139"/>
                  </a:lnTo>
                  <a:lnTo>
                    <a:pt x="188" y="138"/>
                  </a:lnTo>
                  <a:lnTo>
                    <a:pt x="188" y="138"/>
                  </a:lnTo>
                  <a:lnTo>
                    <a:pt x="188" y="138"/>
                  </a:lnTo>
                  <a:lnTo>
                    <a:pt x="188" y="138"/>
                  </a:lnTo>
                  <a:lnTo>
                    <a:pt x="188" y="138"/>
                  </a:lnTo>
                  <a:lnTo>
                    <a:pt x="189" y="138"/>
                  </a:lnTo>
                  <a:lnTo>
                    <a:pt x="189" y="138"/>
                  </a:lnTo>
                  <a:lnTo>
                    <a:pt x="189" y="140"/>
                  </a:lnTo>
                  <a:lnTo>
                    <a:pt x="189" y="138"/>
                  </a:lnTo>
                  <a:lnTo>
                    <a:pt x="189" y="138"/>
                  </a:lnTo>
                  <a:lnTo>
                    <a:pt x="189" y="138"/>
                  </a:lnTo>
                  <a:lnTo>
                    <a:pt x="189" y="138"/>
                  </a:lnTo>
                  <a:lnTo>
                    <a:pt x="189" y="138"/>
                  </a:lnTo>
                  <a:lnTo>
                    <a:pt x="189" y="138"/>
                  </a:lnTo>
                  <a:lnTo>
                    <a:pt x="189" y="138"/>
                  </a:lnTo>
                  <a:lnTo>
                    <a:pt x="189" y="138"/>
                  </a:lnTo>
                  <a:lnTo>
                    <a:pt x="190" y="138"/>
                  </a:lnTo>
                  <a:lnTo>
                    <a:pt x="190" y="137"/>
                  </a:lnTo>
                  <a:lnTo>
                    <a:pt x="190" y="138"/>
                  </a:lnTo>
                  <a:lnTo>
                    <a:pt x="190" y="138"/>
                  </a:lnTo>
                  <a:lnTo>
                    <a:pt x="190" y="138"/>
                  </a:lnTo>
                  <a:lnTo>
                    <a:pt x="190" y="137"/>
                  </a:lnTo>
                  <a:lnTo>
                    <a:pt x="190" y="137"/>
                  </a:lnTo>
                  <a:lnTo>
                    <a:pt x="190" y="138"/>
                  </a:lnTo>
                  <a:lnTo>
                    <a:pt x="190" y="137"/>
                  </a:lnTo>
                  <a:lnTo>
                    <a:pt x="190" y="138"/>
                  </a:lnTo>
                  <a:lnTo>
                    <a:pt x="191" y="138"/>
                  </a:lnTo>
                  <a:lnTo>
                    <a:pt x="191" y="137"/>
                  </a:lnTo>
                  <a:lnTo>
                    <a:pt x="191" y="138"/>
                  </a:lnTo>
                  <a:lnTo>
                    <a:pt x="191" y="137"/>
                  </a:lnTo>
                  <a:lnTo>
                    <a:pt x="191" y="138"/>
                  </a:lnTo>
                  <a:lnTo>
                    <a:pt x="191" y="138"/>
                  </a:lnTo>
                  <a:lnTo>
                    <a:pt x="191" y="138"/>
                  </a:lnTo>
                  <a:lnTo>
                    <a:pt x="191" y="138"/>
                  </a:lnTo>
                  <a:lnTo>
                    <a:pt x="191" y="138"/>
                  </a:lnTo>
                  <a:lnTo>
                    <a:pt x="192" y="137"/>
                  </a:lnTo>
                  <a:lnTo>
                    <a:pt x="192" y="138"/>
                  </a:lnTo>
                  <a:lnTo>
                    <a:pt x="192" y="138"/>
                  </a:lnTo>
                  <a:lnTo>
                    <a:pt x="192" y="138"/>
                  </a:lnTo>
                  <a:lnTo>
                    <a:pt x="192" y="138"/>
                  </a:lnTo>
                  <a:lnTo>
                    <a:pt x="192" y="138"/>
                  </a:lnTo>
                  <a:lnTo>
                    <a:pt x="192" y="138"/>
                  </a:lnTo>
                  <a:lnTo>
                    <a:pt x="193" y="138"/>
                  </a:lnTo>
                  <a:lnTo>
                    <a:pt x="193" y="139"/>
                  </a:lnTo>
                  <a:lnTo>
                    <a:pt x="193" y="139"/>
                  </a:lnTo>
                  <a:lnTo>
                    <a:pt x="193" y="138"/>
                  </a:lnTo>
                  <a:lnTo>
                    <a:pt x="193" y="138"/>
                  </a:lnTo>
                  <a:lnTo>
                    <a:pt x="193" y="138"/>
                  </a:lnTo>
                  <a:lnTo>
                    <a:pt x="193" y="138"/>
                  </a:lnTo>
                  <a:lnTo>
                    <a:pt x="193" y="138"/>
                  </a:lnTo>
                  <a:lnTo>
                    <a:pt x="193" y="139"/>
                  </a:lnTo>
                  <a:lnTo>
                    <a:pt x="193" y="138"/>
                  </a:lnTo>
                  <a:lnTo>
                    <a:pt x="193" y="138"/>
                  </a:lnTo>
                  <a:lnTo>
                    <a:pt x="194" y="139"/>
                  </a:lnTo>
                  <a:lnTo>
                    <a:pt x="194" y="138"/>
                  </a:lnTo>
                  <a:lnTo>
                    <a:pt x="194" y="139"/>
                  </a:lnTo>
                  <a:lnTo>
                    <a:pt x="194" y="140"/>
                  </a:lnTo>
                  <a:lnTo>
                    <a:pt x="194" y="138"/>
                  </a:lnTo>
                  <a:lnTo>
                    <a:pt x="194" y="139"/>
                  </a:lnTo>
                  <a:lnTo>
                    <a:pt x="194" y="138"/>
                  </a:lnTo>
                  <a:lnTo>
                    <a:pt x="194" y="138"/>
                  </a:lnTo>
                  <a:lnTo>
                    <a:pt x="195" y="139"/>
                  </a:lnTo>
                  <a:lnTo>
                    <a:pt x="195" y="138"/>
                  </a:lnTo>
                  <a:lnTo>
                    <a:pt x="195" y="139"/>
                  </a:lnTo>
                  <a:lnTo>
                    <a:pt x="195" y="138"/>
                  </a:lnTo>
                  <a:lnTo>
                    <a:pt x="195" y="139"/>
                  </a:lnTo>
                  <a:lnTo>
                    <a:pt x="195" y="138"/>
                  </a:lnTo>
                  <a:lnTo>
                    <a:pt x="195" y="139"/>
                  </a:lnTo>
                  <a:lnTo>
                    <a:pt x="195" y="139"/>
                  </a:lnTo>
                  <a:lnTo>
                    <a:pt x="195" y="139"/>
                  </a:lnTo>
                  <a:lnTo>
                    <a:pt x="195" y="139"/>
                  </a:lnTo>
                  <a:lnTo>
                    <a:pt x="195" y="140"/>
                  </a:lnTo>
                  <a:lnTo>
                    <a:pt x="196" y="139"/>
                  </a:lnTo>
                  <a:lnTo>
                    <a:pt x="196" y="140"/>
                  </a:lnTo>
                  <a:lnTo>
                    <a:pt x="196" y="139"/>
                  </a:lnTo>
                  <a:lnTo>
                    <a:pt x="196" y="140"/>
                  </a:lnTo>
                  <a:lnTo>
                    <a:pt x="196" y="139"/>
                  </a:lnTo>
                  <a:lnTo>
                    <a:pt x="196" y="140"/>
                  </a:lnTo>
                  <a:lnTo>
                    <a:pt x="196" y="141"/>
                  </a:lnTo>
                  <a:lnTo>
                    <a:pt x="196" y="140"/>
                  </a:lnTo>
                  <a:lnTo>
                    <a:pt x="196" y="141"/>
                  </a:lnTo>
                  <a:lnTo>
                    <a:pt x="196" y="141"/>
                  </a:lnTo>
                  <a:lnTo>
                    <a:pt x="197" y="140"/>
                  </a:lnTo>
                  <a:lnTo>
                    <a:pt x="197" y="139"/>
                  </a:lnTo>
                  <a:lnTo>
                    <a:pt x="197" y="140"/>
                  </a:lnTo>
                  <a:lnTo>
                    <a:pt x="197" y="141"/>
                  </a:lnTo>
                  <a:lnTo>
                    <a:pt x="197" y="142"/>
                  </a:lnTo>
                  <a:lnTo>
                    <a:pt x="197" y="141"/>
                  </a:lnTo>
                  <a:lnTo>
                    <a:pt x="197" y="142"/>
                  </a:lnTo>
                  <a:lnTo>
                    <a:pt x="197" y="141"/>
                  </a:lnTo>
                  <a:lnTo>
                    <a:pt x="197" y="142"/>
                  </a:lnTo>
                  <a:lnTo>
                    <a:pt x="197" y="141"/>
                  </a:lnTo>
                  <a:lnTo>
                    <a:pt x="197" y="141"/>
                  </a:lnTo>
                  <a:lnTo>
                    <a:pt x="198" y="142"/>
                  </a:lnTo>
                  <a:lnTo>
                    <a:pt x="198" y="141"/>
                  </a:lnTo>
                  <a:lnTo>
                    <a:pt x="198" y="141"/>
                  </a:lnTo>
                  <a:lnTo>
                    <a:pt x="198" y="142"/>
                  </a:lnTo>
                  <a:lnTo>
                    <a:pt x="198" y="142"/>
                  </a:lnTo>
                  <a:lnTo>
                    <a:pt x="198" y="142"/>
                  </a:lnTo>
                  <a:lnTo>
                    <a:pt x="198" y="142"/>
                  </a:lnTo>
                  <a:lnTo>
                    <a:pt x="198" y="142"/>
                  </a:lnTo>
                  <a:lnTo>
                    <a:pt x="198" y="142"/>
                  </a:lnTo>
                  <a:lnTo>
                    <a:pt x="198" y="142"/>
                  </a:lnTo>
                  <a:lnTo>
                    <a:pt x="198" y="142"/>
                  </a:lnTo>
                  <a:lnTo>
                    <a:pt x="199" y="142"/>
                  </a:lnTo>
                  <a:lnTo>
                    <a:pt x="199" y="142"/>
                  </a:lnTo>
                  <a:lnTo>
                    <a:pt x="199" y="142"/>
                  </a:lnTo>
                  <a:lnTo>
                    <a:pt x="199" y="142"/>
                  </a:lnTo>
                  <a:lnTo>
                    <a:pt x="199" y="141"/>
                  </a:lnTo>
                  <a:lnTo>
                    <a:pt x="199" y="142"/>
                  </a:lnTo>
                  <a:lnTo>
                    <a:pt x="199" y="142"/>
                  </a:lnTo>
                  <a:lnTo>
                    <a:pt x="199" y="142"/>
                  </a:lnTo>
                  <a:lnTo>
                    <a:pt x="199" y="142"/>
                  </a:lnTo>
                  <a:lnTo>
                    <a:pt x="199" y="142"/>
                  </a:lnTo>
                  <a:lnTo>
                    <a:pt x="200" y="142"/>
                  </a:lnTo>
                  <a:lnTo>
                    <a:pt x="200" y="142"/>
                  </a:lnTo>
                  <a:lnTo>
                    <a:pt x="200" y="142"/>
                  </a:lnTo>
                  <a:lnTo>
                    <a:pt x="200" y="143"/>
                  </a:lnTo>
                  <a:lnTo>
                    <a:pt x="200" y="142"/>
                  </a:lnTo>
                  <a:lnTo>
                    <a:pt x="200" y="142"/>
                  </a:lnTo>
                  <a:lnTo>
                    <a:pt x="200" y="142"/>
                  </a:lnTo>
                  <a:lnTo>
                    <a:pt x="200" y="142"/>
                  </a:lnTo>
                  <a:lnTo>
                    <a:pt x="200" y="142"/>
                  </a:lnTo>
                  <a:lnTo>
                    <a:pt x="200" y="142"/>
                  </a:lnTo>
                  <a:lnTo>
                    <a:pt x="200" y="142"/>
                  </a:lnTo>
                  <a:lnTo>
                    <a:pt x="201" y="142"/>
                  </a:lnTo>
                  <a:lnTo>
                    <a:pt x="201" y="144"/>
                  </a:lnTo>
                  <a:lnTo>
                    <a:pt x="201" y="144"/>
                  </a:lnTo>
                  <a:lnTo>
                    <a:pt x="201" y="142"/>
                  </a:lnTo>
                  <a:lnTo>
                    <a:pt x="201" y="143"/>
                  </a:lnTo>
                  <a:lnTo>
                    <a:pt x="201" y="142"/>
                  </a:lnTo>
                  <a:lnTo>
                    <a:pt x="201" y="142"/>
                  </a:lnTo>
                  <a:lnTo>
                    <a:pt x="201" y="142"/>
                  </a:lnTo>
                  <a:lnTo>
                    <a:pt x="201" y="143"/>
                  </a:lnTo>
                  <a:lnTo>
                    <a:pt x="201" y="142"/>
                  </a:lnTo>
                  <a:lnTo>
                    <a:pt x="202" y="142"/>
                  </a:lnTo>
                  <a:lnTo>
                    <a:pt x="202" y="142"/>
                  </a:lnTo>
                  <a:lnTo>
                    <a:pt x="202" y="142"/>
                  </a:lnTo>
                  <a:lnTo>
                    <a:pt x="202" y="142"/>
                  </a:lnTo>
                  <a:lnTo>
                    <a:pt x="202" y="142"/>
                  </a:lnTo>
                  <a:lnTo>
                    <a:pt x="202" y="142"/>
                  </a:lnTo>
                  <a:lnTo>
                    <a:pt x="202" y="141"/>
                  </a:lnTo>
                  <a:lnTo>
                    <a:pt x="202" y="142"/>
                  </a:lnTo>
                  <a:lnTo>
                    <a:pt x="202" y="142"/>
                  </a:lnTo>
                  <a:lnTo>
                    <a:pt x="202" y="142"/>
                  </a:lnTo>
                  <a:lnTo>
                    <a:pt x="202" y="142"/>
                  </a:lnTo>
                  <a:lnTo>
                    <a:pt x="203" y="142"/>
                  </a:lnTo>
                  <a:lnTo>
                    <a:pt x="203" y="142"/>
                  </a:lnTo>
                  <a:lnTo>
                    <a:pt x="203" y="143"/>
                  </a:lnTo>
                  <a:lnTo>
                    <a:pt x="203" y="143"/>
                  </a:lnTo>
                  <a:lnTo>
                    <a:pt x="203" y="142"/>
                  </a:lnTo>
                  <a:lnTo>
                    <a:pt x="203" y="142"/>
                  </a:lnTo>
                  <a:lnTo>
                    <a:pt x="203" y="142"/>
                  </a:lnTo>
                  <a:lnTo>
                    <a:pt x="203" y="142"/>
                  </a:lnTo>
                  <a:lnTo>
                    <a:pt x="203" y="141"/>
                  </a:lnTo>
                  <a:lnTo>
                    <a:pt x="203" y="142"/>
                  </a:lnTo>
                  <a:lnTo>
                    <a:pt x="204" y="142"/>
                  </a:lnTo>
                  <a:lnTo>
                    <a:pt x="204" y="143"/>
                  </a:lnTo>
                  <a:lnTo>
                    <a:pt x="204" y="142"/>
                  </a:lnTo>
                  <a:lnTo>
                    <a:pt x="204" y="142"/>
                  </a:lnTo>
                  <a:lnTo>
                    <a:pt x="204" y="143"/>
                  </a:lnTo>
                  <a:lnTo>
                    <a:pt x="204" y="142"/>
                  </a:lnTo>
                  <a:lnTo>
                    <a:pt x="204" y="143"/>
                  </a:lnTo>
                  <a:lnTo>
                    <a:pt x="204" y="142"/>
                  </a:lnTo>
                  <a:lnTo>
                    <a:pt x="204" y="143"/>
                  </a:lnTo>
                  <a:lnTo>
                    <a:pt x="204" y="142"/>
                  </a:lnTo>
                  <a:lnTo>
                    <a:pt x="204" y="141"/>
                  </a:lnTo>
                  <a:lnTo>
                    <a:pt x="205" y="142"/>
                  </a:lnTo>
                  <a:lnTo>
                    <a:pt x="205" y="142"/>
                  </a:lnTo>
                  <a:lnTo>
                    <a:pt x="205" y="143"/>
                  </a:lnTo>
                  <a:lnTo>
                    <a:pt x="205" y="143"/>
                  </a:lnTo>
                  <a:lnTo>
                    <a:pt x="205" y="142"/>
                  </a:lnTo>
                  <a:lnTo>
                    <a:pt x="205" y="144"/>
                  </a:lnTo>
                  <a:lnTo>
                    <a:pt x="205" y="143"/>
                  </a:lnTo>
                  <a:lnTo>
                    <a:pt x="205" y="142"/>
                  </a:lnTo>
                  <a:lnTo>
                    <a:pt x="205" y="143"/>
                  </a:lnTo>
                  <a:lnTo>
                    <a:pt x="205" y="142"/>
                  </a:lnTo>
                  <a:lnTo>
                    <a:pt x="205" y="143"/>
                  </a:lnTo>
                  <a:lnTo>
                    <a:pt x="206" y="143"/>
                  </a:lnTo>
                  <a:lnTo>
                    <a:pt x="206" y="142"/>
                  </a:lnTo>
                  <a:lnTo>
                    <a:pt x="206" y="142"/>
                  </a:lnTo>
                  <a:lnTo>
                    <a:pt x="206" y="144"/>
                  </a:lnTo>
                  <a:lnTo>
                    <a:pt x="206" y="143"/>
                  </a:lnTo>
                  <a:lnTo>
                    <a:pt x="206" y="142"/>
                  </a:lnTo>
                  <a:lnTo>
                    <a:pt x="206" y="143"/>
                  </a:lnTo>
                  <a:lnTo>
                    <a:pt x="206" y="144"/>
                  </a:lnTo>
                  <a:lnTo>
                    <a:pt x="206" y="143"/>
                  </a:lnTo>
                  <a:lnTo>
                    <a:pt x="206" y="142"/>
                  </a:lnTo>
                  <a:lnTo>
                    <a:pt x="207" y="143"/>
                  </a:lnTo>
                  <a:lnTo>
                    <a:pt x="207" y="143"/>
                  </a:lnTo>
                  <a:lnTo>
                    <a:pt x="207" y="143"/>
                  </a:lnTo>
                  <a:lnTo>
                    <a:pt x="207" y="143"/>
                  </a:lnTo>
                  <a:lnTo>
                    <a:pt x="207" y="144"/>
                  </a:lnTo>
                  <a:lnTo>
                    <a:pt x="207" y="144"/>
                  </a:lnTo>
                  <a:lnTo>
                    <a:pt x="207" y="144"/>
                  </a:lnTo>
                  <a:lnTo>
                    <a:pt x="207" y="143"/>
                  </a:lnTo>
                  <a:lnTo>
                    <a:pt x="207" y="145"/>
                  </a:lnTo>
                  <a:lnTo>
                    <a:pt x="207" y="144"/>
                  </a:lnTo>
                  <a:lnTo>
                    <a:pt x="207" y="144"/>
                  </a:lnTo>
                  <a:lnTo>
                    <a:pt x="208" y="146"/>
                  </a:lnTo>
                  <a:lnTo>
                    <a:pt x="208" y="144"/>
                  </a:lnTo>
                  <a:lnTo>
                    <a:pt x="208" y="144"/>
                  </a:lnTo>
                  <a:lnTo>
                    <a:pt x="208" y="145"/>
                  </a:lnTo>
                  <a:lnTo>
                    <a:pt x="208" y="144"/>
                  </a:lnTo>
                  <a:lnTo>
                    <a:pt x="208" y="144"/>
                  </a:lnTo>
                  <a:lnTo>
                    <a:pt x="208" y="146"/>
                  </a:lnTo>
                  <a:lnTo>
                    <a:pt x="208" y="144"/>
                  </a:lnTo>
                  <a:lnTo>
                    <a:pt x="208" y="144"/>
                  </a:lnTo>
                  <a:lnTo>
                    <a:pt x="208" y="144"/>
                  </a:lnTo>
                  <a:lnTo>
                    <a:pt x="209" y="144"/>
                  </a:lnTo>
                  <a:lnTo>
                    <a:pt x="209" y="144"/>
                  </a:lnTo>
                  <a:lnTo>
                    <a:pt x="209" y="144"/>
                  </a:lnTo>
                  <a:lnTo>
                    <a:pt x="209" y="144"/>
                  </a:lnTo>
                  <a:lnTo>
                    <a:pt x="209" y="144"/>
                  </a:lnTo>
                  <a:lnTo>
                    <a:pt x="209" y="145"/>
                  </a:lnTo>
                  <a:lnTo>
                    <a:pt x="209" y="144"/>
                  </a:lnTo>
                  <a:lnTo>
                    <a:pt x="209" y="144"/>
                  </a:lnTo>
                  <a:lnTo>
                    <a:pt x="209" y="145"/>
                  </a:lnTo>
                  <a:lnTo>
                    <a:pt x="209" y="146"/>
                  </a:lnTo>
                  <a:lnTo>
                    <a:pt x="209" y="144"/>
                  </a:lnTo>
                  <a:lnTo>
                    <a:pt x="210" y="144"/>
                  </a:lnTo>
                  <a:lnTo>
                    <a:pt x="210" y="146"/>
                  </a:lnTo>
                  <a:lnTo>
                    <a:pt x="210" y="145"/>
                  </a:lnTo>
                  <a:lnTo>
                    <a:pt x="210" y="146"/>
                  </a:lnTo>
                  <a:lnTo>
                    <a:pt x="210" y="146"/>
                  </a:lnTo>
                  <a:lnTo>
                    <a:pt x="210" y="146"/>
                  </a:lnTo>
                  <a:lnTo>
                    <a:pt x="210" y="145"/>
                  </a:lnTo>
                  <a:lnTo>
                    <a:pt x="210" y="146"/>
                  </a:lnTo>
                  <a:lnTo>
                    <a:pt x="210" y="146"/>
                  </a:lnTo>
                  <a:lnTo>
                    <a:pt x="210" y="146"/>
                  </a:lnTo>
                  <a:lnTo>
                    <a:pt x="211" y="146"/>
                  </a:lnTo>
                  <a:lnTo>
                    <a:pt x="211" y="146"/>
                  </a:lnTo>
                  <a:lnTo>
                    <a:pt x="211" y="146"/>
                  </a:lnTo>
                  <a:lnTo>
                    <a:pt x="211" y="147"/>
                  </a:lnTo>
                  <a:lnTo>
                    <a:pt x="211" y="146"/>
                  </a:lnTo>
                  <a:lnTo>
                    <a:pt x="211" y="146"/>
                  </a:lnTo>
                  <a:lnTo>
                    <a:pt x="211" y="146"/>
                  </a:lnTo>
                  <a:lnTo>
                    <a:pt x="211" y="146"/>
                  </a:lnTo>
                  <a:lnTo>
                    <a:pt x="211" y="146"/>
                  </a:lnTo>
                  <a:lnTo>
                    <a:pt x="211" y="146"/>
                  </a:lnTo>
                  <a:lnTo>
                    <a:pt x="211" y="147"/>
                  </a:lnTo>
                  <a:lnTo>
                    <a:pt x="212" y="146"/>
                  </a:lnTo>
                  <a:lnTo>
                    <a:pt x="212" y="146"/>
                  </a:lnTo>
                  <a:lnTo>
                    <a:pt x="212" y="146"/>
                  </a:lnTo>
                  <a:lnTo>
                    <a:pt x="212" y="144"/>
                  </a:lnTo>
                  <a:lnTo>
                    <a:pt x="212" y="146"/>
                  </a:lnTo>
                  <a:lnTo>
                    <a:pt x="212" y="146"/>
                  </a:lnTo>
                  <a:lnTo>
                    <a:pt x="212" y="146"/>
                  </a:lnTo>
                  <a:lnTo>
                    <a:pt x="212" y="146"/>
                  </a:lnTo>
                  <a:lnTo>
                    <a:pt x="212" y="146"/>
                  </a:lnTo>
                  <a:lnTo>
                    <a:pt x="212" y="146"/>
                  </a:lnTo>
                  <a:lnTo>
                    <a:pt x="213" y="146"/>
                  </a:lnTo>
                  <a:lnTo>
                    <a:pt x="213" y="146"/>
                  </a:lnTo>
                  <a:lnTo>
                    <a:pt x="213" y="146"/>
                  </a:lnTo>
                  <a:lnTo>
                    <a:pt x="213" y="146"/>
                  </a:lnTo>
                  <a:lnTo>
                    <a:pt x="213" y="146"/>
                  </a:lnTo>
                  <a:lnTo>
                    <a:pt x="213" y="146"/>
                  </a:lnTo>
                  <a:lnTo>
                    <a:pt x="213" y="146"/>
                  </a:lnTo>
                  <a:lnTo>
                    <a:pt x="213" y="147"/>
                  </a:lnTo>
                  <a:lnTo>
                    <a:pt x="213" y="146"/>
                  </a:lnTo>
                  <a:lnTo>
                    <a:pt x="213" y="146"/>
                  </a:lnTo>
                  <a:lnTo>
                    <a:pt x="213" y="146"/>
                  </a:lnTo>
                  <a:lnTo>
                    <a:pt x="214" y="146"/>
                  </a:lnTo>
                  <a:lnTo>
                    <a:pt x="214" y="146"/>
                  </a:lnTo>
                  <a:lnTo>
                    <a:pt x="214" y="146"/>
                  </a:lnTo>
                  <a:lnTo>
                    <a:pt x="214" y="146"/>
                  </a:lnTo>
                  <a:lnTo>
                    <a:pt x="214" y="146"/>
                  </a:lnTo>
                  <a:lnTo>
                    <a:pt x="214" y="146"/>
                  </a:lnTo>
                  <a:lnTo>
                    <a:pt x="214" y="148"/>
                  </a:lnTo>
                  <a:lnTo>
                    <a:pt x="214" y="147"/>
                  </a:lnTo>
                  <a:lnTo>
                    <a:pt x="214" y="147"/>
                  </a:lnTo>
                  <a:lnTo>
                    <a:pt x="214" y="147"/>
                  </a:lnTo>
                  <a:lnTo>
                    <a:pt x="214" y="146"/>
                  </a:lnTo>
                  <a:lnTo>
                    <a:pt x="215" y="147"/>
                  </a:lnTo>
                  <a:lnTo>
                    <a:pt x="215" y="146"/>
                  </a:lnTo>
                  <a:lnTo>
                    <a:pt x="215" y="147"/>
                  </a:lnTo>
                  <a:lnTo>
                    <a:pt x="215" y="146"/>
                  </a:lnTo>
                  <a:lnTo>
                    <a:pt x="215" y="147"/>
                  </a:lnTo>
                  <a:lnTo>
                    <a:pt x="215" y="146"/>
                  </a:lnTo>
                  <a:lnTo>
                    <a:pt x="215" y="147"/>
                  </a:lnTo>
                  <a:lnTo>
                    <a:pt x="215" y="146"/>
                  </a:lnTo>
                  <a:lnTo>
                    <a:pt x="215" y="146"/>
                  </a:lnTo>
                  <a:lnTo>
                    <a:pt x="215" y="147"/>
                  </a:lnTo>
                  <a:lnTo>
                    <a:pt x="216" y="147"/>
                  </a:lnTo>
                  <a:lnTo>
                    <a:pt x="216" y="147"/>
                  </a:lnTo>
                  <a:lnTo>
                    <a:pt x="216" y="147"/>
                  </a:lnTo>
                  <a:lnTo>
                    <a:pt x="216" y="147"/>
                  </a:lnTo>
                  <a:lnTo>
                    <a:pt x="216" y="147"/>
                  </a:lnTo>
                  <a:lnTo>
                    <a:pt x="216" y="146"/>
                  </a:lnTo>
                  <a:lnTo>
                    <a:pt x="216" y="147"/>
                  </a:lnTo>
                  <a:lnTo>
                    <a:pt x="216" y="147"/>
                  </a:lnTo>
                  <a:lnTo>
                    <a:pt x="216" y="147"/>
                  </a:lnTo>
                  <a:lnTo>
                    <a:pt x="216" y="146"/>
                  </a:lnTo>
                  <a:lnTo>
                    <a:pt x="216" y="147"/>
                  </a:lnTo>
                  <a:lnTo>
                    <a:pt x="217" y="147"/>
                  </a:lnTo>
                  <a:lnTo>
                    <a:pt x="217" y="147"/>
                  </a:lnTo>
                  <a:lnTo>
                    <a:pt x="217" y="148"/>
                  </a:lnTo>
                  <a:lnTo>
                    <a:pt x="217" y="148"/>
                  </a:lnTo>
                  <a:lnTo>
                    <a:pt x="217" y="148"/>
                  </a:lnTo>
                  <a:lnTo>
                    <a:pt x="217" y="148"/>
                  </a:lnTo>
                  <a:lnTo>
                    <a:pt x="217" y="147"/>
                  </a:lnTo>
                  <a:lnTo>
                    <a:pt x="217" y="148"/>
                  </a:lnTo>
                  <a:lnTo>
                    <a:pt x="217" y="148"/>
                  </a:lnTo>
                  <a:lnTo>
                    <a:pt x="217" y="148"/>
                  </a:lnTo>
                  <a:lnTo>
                    <a:pt x="218" y="148"/>
                  </a:lnTo>
                  <a:lnTo>
                    <a:pt x="218" y="148"/>
                  </a:lnTo>
                  <a:lnTo>
                    <a:pt x="218" y="149"/>
                  </a:lnTo>
                  <a:lnTo>
                    <a:pt x="218" y="148"/>
                  </a:lnTo>
                  <a:lnTo>
                    <a:pt x="218" y="149"/>
                  </a:lnTo>
                  <a:lnTo>
                    <a:pt x="218" y="148"/>
                  </a:lnTo>
                  <a:lnTo>
                    <a:pt x="218" y="148"/>
                  </a:lnTo>
                  <a:lnTo>
                    <a:pt x="218" y="147"/>
                  </a:lnTo>
                  <a:lnTo>
                    <a:pt x="218" y="147"/>
                  </a:lnTo>
                  <a:lnTo>
                    <a:pt x="218" y="148"/>
                  </a:lnTo>
                  <a:lnTo>
                    <a:pt x="218" y="148"/>
                  </a:lnTo>
                  <a:lnTo>
                    <a:pt x="219" y="147"/>
                  </a:lnTo>
                  <a:lnTo>
                    <a:pt x="219" y="147"/>
                  </a:lnTo>
                  <a:lnTo>
                    <a:pt x="219" y="148"/>
                  </a:lnTo>
                  <a:lnTo>
                    <a:pt x="219" y="150"/>
                  </a:lnTo>
                  <a:lnTo>
                    <a:pt x="219" y="148"/>
                  </a:lnTo>
                  <a:lnTo>
                    <a:pt x="219" y="147"/>
                  </a:lnTo>
                  <a:lnTo>
                    <a:pt x="219" y="150"/>
                  </a:lnTo>
                  <a:lnTo>
                    <a:pt x="219" y="150"/>
                  </a:lnTo>
                  <a:lnTo>
                    <a:pt x="219" y="148"/>
                  </a:lnTo>
                  <a:lnTo>
                    <a:pt x="219" y="148"/>
                  </a:lnTo>
                  <a:lnTo>
                    <a:pt x="220" y="148"/>
                  </a:lnTo>
                  <a:lnTo>
                    <a:pt x="220" y="148"/>
                  </a:lnTo>
                  <a:lnTo>
                    <a:pt x="220" y="150"/>
                  </a:lnTo>
                  <a:lnTo>
                    <a:pt x="220" y="150"/>
                  </a:lnTo>
                  <a:lnTo>
                    <a:pt x="220" y="149"/>
                  </a:lnTo>
                  <a:lnTo>
                    <a:pt x="220" y="148"/>
                  </a:lnTo>
                  <a:lnTo>
                    <a:pt x="220" y="148"/>
                  </a:lnTo>
                  <a:lnTo>
                    <a:pt x="220" y="149"/>
                  </a:lnTo>
                  <a:lnTo>
                    <a:pt x="220" y="147"/>
                  </a:lnTo>
                  <a:lnTo>
                    <a:pt x="220" y="149"/>
                  </a:lnTo>
                  <a:lnTo>
                    <a:pt x="220" y="148"/>
                  </a:lnTo>
                  <a:lnTo>
                    <a:pt x="221" y="149"/>
                  </a:lnTo>
                  <a:lnTo>
                    <a:pt x="221" y="149"/>
                  </a:lnTo>
                  <a:lnTo>
                    <a:pt x="221" y="148"/>
                  </a:lnTo>
                  <a:lnTo>
                    <a:pt x="221" y="148"/>
                  </a:lnTo>
                  <a:lnTo>
                    <a:pt x="221" y="148"/>
                  </a:lnTo>
                  <a:lnTo>
                    <a:pt x="221" y="148"/>
                  </a:lnTo>
                  <a:lnTo>
                    <a:pt x="221" y="148"/>
                  </a:lnTo>
                  <a:lnTo>
                    <a:pt x="221" y="148"/>
                  </a:lnTo>
                  <a:lnTo>
                    <a:pt x="221" y="149"/>
                  </a:lnTo>
                  <a:lnTo>
                    <a:pt x="221" y="150"/>
                  </a:lnTo>
                  <a:lnTo>
                    <a:pt x="221" y="148"/>
                  </a:lnTo>
                  <a:lnTo>
                    <a:pt x="222" y="150"/>
                  </a:lnTo>
                  <a:lnTo>
                    <a:pt x="222" y="150"/>
                  </a:lnTo>
                  <a:lnTo>
                    <a:pt x="222" y="148"/>
                  </a:lnTo>
                  <a:lnTo>
                    <a:pt x="222" y="149"/>
                  </a:lnTo>
                  <a:lnTo>
                    <a:pt x="222" y="148"/>
                  </a:lnTo>
                  <a:lnTo>
                    <a:pt x="222" y="148"/>
                  </a:lnTo>
                  <a:lnTo>
                    <a:pt x="222" y="149"/>
                  </a:lnTo>
                  <a:lnTo>
                    <a:pt x="222" y="148"/>
                  </a:lnTo>
                  <a:lnTo>
                    <a:pt x="222" y="149"/>
                  </a:lnTo>
                  <a:lnTo>
                    <a:pt x="222" y="148"/>
                  </a:lnTo>
                  <a:lnTo>
                    <a:pt x="223" y="150"/>
                  </a:lnTo>
                  <a:lnTo>
                    <a:pt x="223" y="149"/>
                  </a:lnTo>
                  <a:lnTo>
                    <a:pt x="223" y="150"/>
                  </a:lnTo>
                  <a:lnTo>
                    <a:pt x="223" y="149"/>
                  </a:lnTo>
                  <a:lnTo>
                    <a:pt x="223" y="150"/>
                  </a:lnTo>
                  <a:lnTo>
                    <a:pt x="223" y="150"/>
                  </a:lnTo>
                  <a:lnTo>
                    <a:pt x="223" y="150"/>
                  </a:lnTo>
                  <a:lnTo>
                    <a:pt x="223" y="150"/>
                  </a:lnTo>
                  <a:lnTo>
                    <a:pt x="223" y="148"/>
                  </a:lnTo>
                  <a:lnTo>
                    <a:pt x="224" y="149"/>
                  </a:lnTo>
                  <a:lnTo>
                    <a:pt x="224" y="150"/>
                  </a:lnTo>
                  <a:lnTo>
                    <a:pt x="224" y="150"/>
                  </a:lnTo>
                  <a:lnTo>
                    <a:pt x="224" y="149"/>
                  </a:lnTo>
                  <a:lnTo>
                    <a:pt x="224" y="150"/>
                  </a:lnTo>
                  <a:lnTo>
                    <a:pt x="224" y="150"/>
                  </a:lnTo>
                  <a:lnTo>
                    <a:pt x="224" y="150"/>
                  </a:lnTo>
                  <a:lnTo>
                    <a:pt x="224" y="148"/>
                  </a:lnTo>
                  <a:lnTo>
                    <a:pt x="224" y="151"/>
                  </a:lnTo>
                  <a:lnTo>
                    <a:pt x="224" y="150"/>
                  </a:lnTo>
                  <a:lnTo>
                    <a:pt x="225" y="150"/>
                  </a:lnTo>
                  <a:lnTo>
                    <a:pt x="225" y="149"/>
                  </a:lnTo>
                  <a:lnTo>
                    <a:pt x="225" y="150"/>
                  </a:lnTo>
                  <a:lnTo>
                    <a:pt x="225" y="150"/>
                  </a:lnTo>
                  <a:lnTo>
                    <a:pt x="225" y="150"/>
                  </a:lnTo>
                  <a:lnTo>
                    <a:pt x="225" y="150"/>
                  </a:lnTo>
                  <a:lnTo>
                    <a:pt x="225" y="150"/>
                  </a:lnTo>
                  <a:lnTo>
                    <a:pt x="225" y="150"/>
                  </a:lnTo>
                  <a:lnTo>
                    <a:pt x="225" y="150"/>
                  </a:lnTo>
                  <a:lnTo>
                    <a:pt x="225" y="150"/>
                  </a:lnTo>
                  <a:lnTo>
                    <a:pt x="226" y="151"/>
                  </a:lnTo>
                  <a:lnTo>
                    <a:pt x="226" y="150"/>
                  </a:lnTo>
                  <a:lnTo>
                    <a:pt x="226" y="150"/>
                  </a:lnTo>
                  <a:lnTo>
                    <a:pt x="226" y="150"/>
                  </a:lnTo>
                  <a:lnTo>
                    <a:pt x="226" y="150"/>
                  </a:lnTo>
                  <a:lnTo>
                    <a:pt x="226" y="151"/>
                  </a:lnTo>
                  <a:lnTo>
                    <a:pt x="226" y="150"/>
                  </a:lnTo>
                  <a:lnTo>
                    <a:pt x="226" y="150"/>
                  </a:lnTo>
                  <a:lnTo>
                    <a:pt x="226" y="150"/>
                  </a:lnTo>
                  <a:lnTo>
                    <a:pt x="226" y="152"/>
                  </a:lnTo>
                  <a:lnTo>
                    <a:pt x="227" y="150"/>
                  </a:lnTo>
                  <a:lnTo>
                    <a:pt x="227" y="150"/>
                  </a:lnTo>
                  <a:lnTo>
                    <a:pt x="227" y="150"/>
                  </a:lnTo>
                  <a:lnTo>
                    <a:pt x="227" y="150"/>
                  </a:lnTo>
                  <a:lnTo>
                    <a:pt x="227" y="150"/>
                  </a:lnTo>
                  <a:lnTo>
                    <a:pt x="227" y="150"/>
                  </a:lnTo>
                  <a:lnTo>
                    <a:pt x="227" y="150"/>
                  </a:lnTo>
                  <a:lnTo>
                    <a:pt x="227" y="150"/>
                  </a:lnTo>
                  <a:lnTo>
                    <a:pt x="227" y="150"/>
                  </a:lnTo>
                  <a:lnTo>
                    <a:pt x="227" y="150"/>
                  </a:lnTo>
                  <a:lnTo>
                    <a:pt x="228" y="150"/>
                  </a:lnTo>
                  <a:lnTo>
                    <a:pt x="228" y="150"/>
                  </a:lnTo>
                  <a:lnTo>
                    <a:pt x="228" y="150"/>
                  </a:lnTo>
                  <a:lnTo>
                    <a:pt x="228" y="150"/>
                  </a:lnTo>
                  <a:lnTo>
                    <a:pt x="228" y="151"/>
                  </a:lnTo>
                  <a:lnTo>
                    <a:pt x="228" y="150"/>
                  </a:lnTo>
                  <a:lnTo>
                    <a:pt x="228" y="151"/>
                  </a:lnTo>
                  <a:lnTo>
                    <a:pt x="228" y="149"/>
                  </a:lnTo>
                  <a:lnTo>
                    <a:pt x="228" y="150"/>
                  </a:lnTo>
                  <a:lnTo>
                    <a:pt x="228" y="151"/>
                  </a:lnTo>
                  <a:lnTo>
                    <a:pt x="228" y="150"/>
                  </a:lnTo>
                  <a:lnTo>
                    <a:pt x="229" y="151"/>
                  </a:lnTo>
                  <a:lnTo>
                    <a:pt x="229" y="150"/>
                  </a:lnTo>
                  <a:lnTo>
                    <a:pt x="229" y="150"/>
                  </a:lnTo>
                  <a:lnTo>
                    <a:pt x="229" y="150"/>
                  </a:lnTo>
                  <a:lnTo>
                    <a:pt x="229" y="152"/>
                  </a:lnTo>
                  <a:lnTo>
                    <a:pt x="229" y="150"/>
                  </a:lnTo>
                  <a:lnTo>
                    <a:pt x="229" y="150"/>
                  </a:lnTo>
                  <a:lnTo>
                    <a:pt x="229" y="152"/>
                  </a:lnTo>
                  <a:lnTo>
                    <a:pt x="229" y="152"/>
                  </a:lnTo>
                  <a:lnTo>
                    <a:pt x="229" y="151"/>
                  </a:lnTo>
                  <a:lnTo>
                    <a:pt x="230" y="151"/>
                  </a:lnTo>
                  <a:lnTo>
                    <a:pt x="230" y="150"/>
                  </a:lnTo>
                  <a:lnTo>
                    <a:pt x="230" y="150"/>
                  </a:lnTo>
                  <a:lnTo>
                    <a:pt x="230" y="150"/>
                  </a:lnTo>
                  <a:lnTo>
                    <a:pt x="230" y="150"/>
                  </a:lnTo>
                  <a:lnTo>
                    <a:pt x="230" y="150"/>
                  </a:lnTo>
                  <a:lnTo>
                    <a:pt x="230" y="150"/>
                  </a:lnTo>
                  <a:lnTo>
                    <a:pt x="230" y="151"/>
                  </a:lnTo>
                  <a:lnTo>
                    <a:pt x="230" y="152"/>
                  </a:lnTo>
                  <a:lnTo>
                    <a:pt x="230" y="151"/>
                  </a:lnTo>
                  <a:lnTo>
                    <a:pt x="231" y="151"/>
                  </a:lnTo>
                  <a:lnTo>
                    <a:pt x="231" y="151"/>
                  </a:lnTo>
                  <a:lnTo>
                    <a:pt x="231" y="151"/>
                  </a:lnTo>
                  <a:lnTo>
                    <a:pt x="231" y="150"/>
                  </a:lnTo>
                  <a:lnTo>
                    <a:pt x="231" y="150"/>
                  </a:lnTo>
                  <a:lnTo>
                    <a:pt x="231" y="151"/>
                  </a:lnTo>
                  <a:lnTo>
                    <a:pt x="231" y="152"/>
                  </a:lnTo>
                  <a:lnTo>
                    <a:pt x="231" y="150"/>
                  </a:lnTo>
                  <a:lnTo>
                    <a:pt x="231" y="151"/>
                  </a:lnTo>
                  <a:lnTo>
                    <a:pt x="231" y="151"/>
                  </a:lnTo>
                  <a:lnTo>
                    <a:pt x="231" y="151"/>
                  </a:lnTo>
                  <a:lnTo>
                    <a:pt x="232" y="151"/>
                  </a:lnTo>
                  <a:lnTo>
                    <a:pt x="232" y="151"/>
                  </a:lnTo>
                  <a:lnTo>
                    <a:pt x="232" y="151"/>
                  </a:lnTo>
                  <a:lnTo>
                    <a:pt x="232" y="150"/>
                  </a:lnTo>
                  <a:lnTo>
                    <a:pt x="232" y="151"/>
                  </a:lnTo>
                  <a:lnTo>
                    <a:pt x="232" y="152"/>
                  </a:lnTo>
                  <a:lnTo>
                    <a:pt x="232" y="151"/>
                  </a:lnTo>
                  <a:lnTo>
                    <a:pt x="232" y="151"/>
                  </a:lnTo>
                  <a:lnTo>
                    <a:pt x="232" y="151"/>
                  </a:lnTo>
                  <a:lnTo>
                    <a:pt x="232" y="153"/>
                  </a:lnTo>
                  <a:lnTo>
                    <a:pt x="232" y="151"/>
                  </a:lnTo>
                  <a:lnTo>
                    <a:pt x="233" y="151"/>
                  </a:lnTo>
                  <a:lnTo>
                    <a:pt x="233" y="152"/>
                  </a:lnTo>
                  <a:lnTo>
                    <a:pt x="233" y="152"/>
                  </a:lnTo>
                  <a:lnTo>
                    <a:pt x="233" y="152"/>
                  </a:lnTo>
                  <a:lnTo>
                    <a:pt x="233" y="151"/>
                  </a:lnTo>
                  <a:lnTo>
                    <a:pt x="233" y="152"/>
                  </a:lnTo>
                  <a:lnTo>
                    <a:pt x="233" y="152"/>
                  </a:lnTo>
                  <a:lnTo>
                    <a:pt x="233" y="152"/>
                  </a:lnTo>
                  <a:lnTo>
                    <a:pt x="233" y="152"/>
                  </a:lnTo>
                  <a:lnTo>
                    <a:pt x="234" y="153"/>
                  </a:lnTo>
                  <a:lnTo>
                    <a:pt x="234" y="152"/>
                  </a:lnTo>
                  <a:lnTo>
                    <a:pt x="234" y="152"/>
                  </a:lnTo>
                  <a:lnTo>
                    <a:pt x="234" y="153"/>
                  </a:lnTo>
                  <a:lnTo>
                    <a:pt x="234" y="153"/>
                  </a:lnTo>
                  <a:lnTo>
                    <a:pt x="234" y="152"/>
                  </a:lnTo>
                  <a:lnTo>
                    <a:pt x="234" y="152"/>
                  </a:lnTo>
                  <a:lnTo>
                    <a:pt x="234" y="154"/>
                  </a:lnTo>
                  <a:lnTo>
                    <a:pt x="234" y="152"/>
                  </a:lnTo>
                  <a:lnTo>
                    <a:pt x="234" y="152"/>
                  </a:lnTo>
                  <a:lnTo>
                    <a:pt x="234" y="152"/>
                  </a:lnTo>
                  <a:lnTo>
                    <a:pt x="235" y="152"/>
                  </a:lnTo>
                  <a:lnTo>
                    <a:pt x="235" y="152"/>
                  </a:lnTo>
                  <a:lnTo>
                    <a:pt x="235" y="152"/>
                  </a:lnTo>
                  <a:lnTo>
                    <a:pt x="235" y="153"/>
                  </a:lnTo>
                  <a:lnTo>
                    <a:pt x="235" y="154"/>
                  </a:lnTo>
                  <a:lnTo>
                    <a:pt x="235" y="153"/>
                  </a:lnTo>
                  <a:lnTo>
                    <a:pt x="235" y="153"/>
                  </a:lnTo>
                  <a:lnTo>
                    <a:pt x="235" y="153"/>
                  </a:lnTo>
                  <a:lnTo>
                    <a:pt x="235" y="153"/>
                  </a:lnTo>
                  <a:lnTo>
                    <a:pt x="235" y="153"/>
                  </a:lnTo>
                  <a:lnTo>
                    <a:pt x="236" y="154"/>
                  </a:lnTo>
                  <a:lnTo>
                    <a:pt x="236" y="153"/>
                  </a:lnTo>
                  <a:lnTo>
                    <a:pt x="236" y="153"/>
                  </a:lnTo>
                  <a:lnTo>
                    <a:pt x="236" y="153"/>
                  </a:lnTo>
                  <a:lnTo>
                    <a:pt x="236" y="154"/>
                  </a:lnTo>
                  <a:lnTo>
                    <a:pt x="236" y="153"/>
                  </a:lnTo>
                  <a:lnTo>
                    <a:pt x="236" y="153"/>
                  </a:lnTo>
                  <a:lnTo>
                    <a:pt x="236" y="153"/>
                  </a:lnTo>
                  <a:lnTo>
                    <a:pt x="236" y="153"/>
                  </a:lnTo>
                  <a:lnTo>
                    <a:pt x="236" y="153"/>
                  </a:lnTo>
                  <a:lnTo>
                    <a:pt x="236" y="155"/>
                  </a:lnTo>
                  <a:lnTo>
                    <a:pt x="237" y="154"/>
                  </a:lnTo>
                  <a:lnTo>
                    <a:pt x="237" y="155"/>
                  </a:lnTo>
                  <a:lnTo>
                    <a:pt x="237" y="154"/>
                  </a:lnTo>
                  <a:lnTo>
                    <a:pt x="237" y="154"/>
                  </a:lnTo>
                  <a:lnTo>
                    <a:pt x="237" y="153"/>
                  </a:lnTo>
                  <a:lnTo>
                    <a:pt x="237" y="153"/>
                  </a:lnTo>
                  <a:lnTo>
                    <a:pt x="237" y="154"/>
                  </a:lnTo>
                  <a:lnTo>
                    <a:pt x="237" y="154"/>
                  </a:lnTo>
                  <a:lnTo>
                    <a:pt x="237" y="153"/>
                  </a:lnTo>
                  <a:lnTo>
                    <a:pt x="237" y="153"/>
                  </a:lnTo>
                  <a:lnTo>
                    <a:pt x="238" y="154"/>
                  </a:lnTo>
                  <a:lnTo>
                    <a:pt x="238" y="153"/>
                  </a:lnTo>
                  <a:lnTo>
                    <a:pt x="238" y="154"/>
                  </a:lnTo>
                  <a:lnTo>
                    <a:pt x="238" y="154"/>
                  </a:lnTo>
                  <a:lnTo>
                    <a:pt x="238" y="154"/>
                  </a:lnTo>
                  <a:lnTo>
                    <a:pt x="238" y="155"/>
                  </a:lnTo>
                  <a:lnTo>
                    <a:pt x="238" y="153"/>
                  </a:lnTo>
                  <a:lnTo>
                    <a:pt x="238" y="154"/>
                  </a:lnTo>
                  <a:lnTo>
                    <a:pt x="238" y="154"/>
                  </a:lnTo>
                  <a:lnTo>
                    <a:pt x="238" y="153"/>
                  </a:lnTo>
                  <a:lnTo>
                    <a:pt x="238" y="154"/>
                  </a:lnTo>
                  <a:lnTo>
                    <a:pt x="239" y="154"/>
                  </a:lnTo>
                  <a:lnTo>
                    <a:pt x="239" y="153"/>
                  </a:lnTo>
                  <a:lnTo>
                    <a:pt x="239" y="153"/>
                  </a:lnTo>
                  <a:lnTo>
                    <a:pt x="239" y="154"/>
                  </a:lnTo>
                  <a:lnTo>
                    <a:pt x="239" y="153"/>
                  </a:lnTo>
                  <a:lnTo>
                    <a:pt x="239" y="154"/>
                  </a:lnTo>
                  <a:lnTo>
                    <a:pt x="239" y="155"/>
                  </a:lnTo>
                  <a:lnTo>
                    <a:pt x="239" y="155"/>
                  </a:lnTo>
                  <a:lnTo>
                    <a:pt x="239" y="153"/>
                  </a:lnTo>
                  <a:lnTo>
                    <a:pt x="239" y="153"/>
                  </a:lnTo>
                  <a:lnTo>
                    <a:pt x="239" y="153"/>
                  </a:lnTo>
                  <a:lnTo>
                    <a:pt x="240" y="153"/>
                  </a:lnTo>
                  <a:lnTo>
                    <a:pt x="240" y="154"/>
                  </a:lnTo>
                  <a:lnTo>
                    <a:pt x="240" y="153"/>
                  </a:lnTo>
                  <a:lnTo>
                    <a:pt x="240" y="153"/>
                  </a:lnTo>
                  <a:lnTo>
                    <a:pt x="240" y="153"/>
                  </a:lnTo>
                  <a:lnTo>
                    <a:pt x="240" y="153"/>
                  </a:lnTo>
                  <a:lnTo>
                    <a:pt x="240" y="153"/>
                  </a:lnTo>
                  <a:lnTo>
                    <a:pt x="240" y="154"/>
                  </a:lnTo>
                  <a:lnTo>
                    <a:pt x="240" y="153"/>
                  </a:lnTo>
                  <a:lnTo>
                    <a:pt x="240" y="153"/>
                  </a:lnTo>
                  <a:lnTo>
                    <a:pt x="241" y="153"/>
                  </a:lnTo>
                  <a:lnTo>
                    <a:pt x="241" y="153"/>
                  </a:lnTo>
                  <a:lnTo>
                    <a:pt x="241" y="153"/>
                  </a:lnTo>
                  <a:lnTo>
                    <a:pt x="241" y="153"/>
                  </a:lnTo>
                  <a:lnTo>
                    <a:pt x="241" y="153"/>
                  </a:lnTo>
                  <a:lnTo>
                    <a:pt x="241" y="152"/>
                  </a:lnTo>
                  <a:lnTo>
                    <a:pt x="241" y="154"/>
                  </a:lnTo>
                  <a:lnTo>
                    <a:pt x="241" y="153"/>
                  </a:lnTo>
                  <a:lnTo>
                    <a:pt x="241" y="153"/>
                  </a:lnTo>
                  <a:lnTo>
                    <a:pt x="241" y="153"/>
                  </a:lnTo>
                  <a:lnTo>
                    <a:pt x="241" y="153"/>
                  </a:lnTo>
                  <a:lnTo>
                    <a:pt x="242" y="153"/>
                  </a:lnTo>
                  <a:lnTo>
                    <a:pt x="242" y="154"/>
                  </a:lnTo>
                  <a:lnTo>
                    <a:pt x="242" y="153"/>
                  </a:lnTo>
                  <a:lnTo>
                    <a:pt x="242" y="153"/>
                  </a:lnTo>
                  <a:lnTo>
                    <a:pt x="242" y="153"/>
                  </a:lnTo>
                  <a:lnTo>
                    <a:pt x="242" y="154"/>
                  </a:lnTo>
                  <a:lnTo>
                    <a:pt x="242" y="153"/>
                  </a:lnTo>
                  <a:lnTo>
                    <a:pt x="242" y="153"/>
                  </a:lnTo>
                  <a:lnTo>
                    <a:pt x="242" y="153"/>
                  </a:lnTo>
                  <a:lnTo>
                    <a:pt x="242" y="153"/>
                  </a:lnTo>
                  <a:lnTo>
                    <a:pt x="243" y="153"/>
                  </a:lnTo>
                  <a:lnTo>
                    <a:pt x="243" y="153"/>
                  </a:lnTo>
                  <a:lnTo>
                    <a:pt x="243" y="153"/>
                  </a:lnTo>
                  <a:lnTo>
                    <a:pt x="243" y="153"/>
                  </a:lnTo>
                  <a:lnTo>
                    <a:pt x="243" y="155"/>
                  </a:lnTo>
                  <a:lnTo>
                    <a:pt x="243" y="154"/>
                  </a:lnTo>
                  <a:lnTo>
                    <a:pt x="243" y="154"/>
                  </a:lnTo>
                  <a:lnTo>
                    <a:pt x="243" y="153"/>
                  </a:lnTo>
                  <a:lnTo>
                    <a:pt x="243" y="154"/>
                  </a:lnTo>
                  <a:lnTo>
                    <a:pt x="243" y="154"/>
                  </a:lnTo>
                  <a:lnTo>
                    <a:pt x="243" y="154"/>
                  </a:lnTo>
                  <a:lnTo>
                    <a:pt x="244" y="153"/>
                  </a:lnTo>
                  <a:lnTo>
                    <a:pt x="244" y="154"/>
                  </a:lnTo>
                  <a:lnTo>
                    <a:pt x="244" y="154"/>
                  </a:lnTo>
                  <a:lnTo>
                    <a:pt x="244" y="154"/>
                  </a:lnTo>
                  <a:lnTo>
                    <a:pt x="244" y="154"/>
                  </a:lnTo>
                  <a:lnTo>
                    <a:pt x="244" y="156"/>
                  </a:lnTo>
                  <a:lnTo>
                    <a:pt x="244" y="154"/>
                  </a:lnTo>
                  <a:lnTo>
                    <a:pt x="244" y="154"/>
                  </a:lnTo>
                  <a:lnTo>
                    <a:pt x="244" y="155"/>
                  </a:lnTo>
                  <a:lnTo>
                    <a:pt x="244" y="155"/>
                  </a:lnTo>
                  <a:lnTo>
                    <a:pt x="245" y="155"/>
                  </a:lnTo>
                  <a:lnTo>
                    <a:pt x="245" y="153"/>
                  </a:lnTo>
                  <a:lnTo>
                    <a:pt x="245" y="155"/>
                  </a:lnTo>
                  <a:lnTo>
                    <a:pt x="245" y="155"/>
                  </a:lnTo>
                  <a:lnTo>
                    <a:pt x="245" y="155"/>
                  </a:lnTo>
                  <a:lnTo>
                    <a:pt x="245" y="154"/>
                  </a:lnTo>
                  <a:lnTo>
                    <a:pt x="245" y="156"/>
                  </a:lnTo>
                  <a:lnTo>
                    <a:pt x="245" y="157"/>
                  </a:lnTo>
                  <a:lnTo>
                    <a:pt x="245" y="155"/>
                  </a:lnTo>
                  <a:lnTo>
                    <a:pt x="245" y="154"/>
                  </a:lnTo>
                  <a:lnTo>
                    <a:pt x="245" y="155"/>
                  </a:lnTo>
                  <a:lnTo>
                    <a:pt x="246" y="154"/>
                  </a:lnTo>
                  <a:lnTo>
                    <a:pt x="246" y="154"/>
                  </a:lnTo>
                  <a:lnTo>
                    <a:pt x="246" y="156"/>
                  </a:lnTo>
                  <a:lnTo>
                    <a:pt x="246" y="155"/>
                  </a:lnTo>
                  <a:lnTo>
                    <a:pt x="246" y="155"/>
                  </a:lnTo>
                  <a:lnTo>
                    <a:pt x="246" y="155"/>
                  </a:lnTo>
                  <a:lnTo>
                    <a:pt x="246" y="154"/>
                  </a:lnTo>
                  <a:lnTo>
                    <a:pt x="246" y="155"/>
                  </a:lnTo>
                  <a:lnTo>
                    <a:pt x="246" y="155"/>
                  </a:lnTo>
                  <a:lnTo>
                    <a:pt x="246" y="155"/>
                  </a:lnTo>
                  <a:lnTo>
                    <a:pt x="247" y="154"/>
                  </a:lnTo>
                  <a:lnTo>
                    <a:pt x="247" y="156"/>
                  </a:lnTo>
                  <a:lnTo>
                    <a:pt x="247" y="155"/>
                  </a:lnTo>
                  <a:lnTo>
                    <a:pt x="247" y="156"/>
                  </a:lnTo>
                  <a:lnTo>
                    <a:pt x="247" y="154"/>
                  </a:lnTo>
                  <a:lnTo>
                    <a:pt x="247" y="155"/>
                  </a:lnTo>
                  <a:lnTo>
                    <a:pt x="247" y="155"/>
                  </a:lnTo>
                  <a:lnTo>
                    <a:pt x="247" y="155"/>
                  </a:lnTo>
                  <a:lnTo>
                    <a:pt x="247" y="155"/>
                  </a:lnTo>
                  <a:lnTo>
                    <a:pt x="247" y="155"/>
                  </a:lnTo>
                  <a:lnTo>
                    <a:pt x="247" y="155"/>
                  </a:lnTo>
                  <a:lnTo>
                    <a:pt x="248" y="155"/>
                  </a:lnTo>
                  <a:lnTo>
                    <a:pt x="248" y="155"/>
                  </a:lnTo>
                  <a:lnTo>
                    <a:pt x="248" y="156"/>
                  </a:lnTo>
                  <a:lnTo>
                    <a:pt x="248" y="155"/>
                  </a:lnTo>
                  <a:lnTo>
                    <a:pt x="248" y="155"/>
                  </a:lnTo>
                  <a:lnTo>
                    <a:pt x="248" y="154"/>
                  </a:lnTo>
                  <a:lnTo>
                    <a:pt x="248" y="156"/>
                  </a:lnTo>
                  <a:lnTo>
                    <a:pt x="248" y="155"/>
                  </a:lnTo>
                  <a:lnTo>
                    <a:pt x="248" y="156"/>
                  </a:lnTo>
                  <a:lnTo>
                    <a:pt x="248" y="156"/>
                  </a:lnTo>
                  <a:lnTo>
                    <a:pt x="249" y="156"/>
                  </a:lnTo>
                  <a:lnTo>
                    <a:pt x="249" y="155"/>
                  </a:lnTo>
                  <a:lnTo>
                    <a:pt x="249" y="155"/>
                  </a:lnTo>
                  <a:lnTo>
                    <a:pt x="249" y="157"/>
                  </a:lnTo>
                  <a:lnTo>
                    <a:pt x="249" y="155"/>
                  </a:lnTo>
                  <a:lnTo>
                    <a:pt x="249" y="156"/>
                  </a:lnTo>
                  <a:lnTo>
                    <a:pt x="249" y="155"/>
                  </a:lnTo>
                  <a:lnTo>
                    <a:pt x="249" y="155"/>
                  </a:lnTo>
                  <a:lnTo>
                    <a:pt x="249" y="155"/>
                  </a:lnTo>
                  <a:lnTo>
                    <a:pt x="249" y="154"/>
                  </a:lnTo>
                  <a:lnTo>
                    <a:pt x="249" y="155"/>
                  </a:lnTo>
                  <a:lnTo>
                    <a:pt x="250" y="155"/>
                  </a:lnTo>
                  <a:lnTo>
                    <a:pt x="250" y="155"/>
                  </a:lnTo>
                  <a:lnTo>
                    <a:pt x="250" y="155"/>
                  </a:lnTo>
                  <a:lnTo>
                    <a:pt x="250" y="155"/>
                  </a:lnTo>
                  <a:lnTo>
                    <a:pt x="250" y="155"/>
                  </a:lnTo>
                  <a:lnTo>
                    <a:pt x="250" y="155"/>
                  </a:lnTo>
                  <a:lnTo>
                    <a:pt x="250" y="156"/>
                  </a:lnTo>
                  <a:lnTo>
                    <a:pt x="250" y="154"/>
                  </a:lnTo>
                  <a:lnTo>
                    <a:pt x="250" y="155"/>
                  </a:lnTo>
                  <a:lnTo>
                    <a:pt x="250" y="156"/>
                  </a:lnTo>
                  <a:lnTo>
                    <a:pt x="251" y="155"/>
                  </a:lnTo>
                  <a:lnTo>
                    <a:pt x="251" y="155"/>
                  </a:lnTo>
                  <a:lnTo>
                    <a:pt x="251" y="155"/>
                  </a:lnTo>
                  <a:lnTo>
                    <a:pt x="251" y="156"/>
                  </a:lnTo>
                  <a:lnTo>
                    <a:pt x="251" y="156"/>
                  </a:lnTo>
                  <a:lnTo>
                    <a:pt x="251" y="157"/>
                  </a:lnTo>
                  <a:lnTo>
                    <a:pt x="251" y="155"/>
                  </a:lnTo>
                  <a:lnTo>
                    <a:pt x="251" y="155"/>
                  </a:lnTo>
                  <a:lnTo>
                    <a:pt x="251" y="157"/>
                  </a:lnTo>
                  <a:lnTo>
                    <a:pt x="251" y="155"/>
                  </a:lnTo>
                  <a:lnTo>
                    <a:pt x="251" y="155"/>
                  </a:lnTo>
                  <a:lnTo>
                    <a:pt x="252" y="156"/>
                  </a:lnTo>
                  <a:lnTo>
                    <a:pt x="252" y="155"/>
                  </a:lnTo>
                  <a:lnTo>
                    <a:pt x="252" y="155"/>
                  </a:lnTo>
                  <a:lnTo>
                    <a:pt x="252" y="155"/>
                  </a:lnTo>
                  <a:lnTo>
                    <a:pt x="252" y="156"/>
                  </a:lnTo>
                  <a:lnTo>
                    <a:pt x="252" y="155"/>
                  </a:lnTo>
                  <a:lnTo>
                    <a:pt x="252" y="155"/>
                  </a:lnTo>
                  <a:lnTo>
                    <a:pt x="252" y="155"/>
                  </a:lnTo>
                  <a:lnTo>
                    <a:pt x="252" y="156"/>
                  </a:lnTo>
                  <a:lnTo>
                    <a:pt x="252" y="155"/>
                  </a:lnTo>
                  <a:lnTo>
                    <a:pt x="252" y="155"/>
                  </a:lnTo>
                  <a:lnTo>
                    <a:pt x="253" y="155"/>
                  </a:lnTo>
                  <a:lnTo>
                    <a:pt x="253" y="156"/>
                  </a:lnTo>
                  <a:lnTo>
                    <a:pt x="253" y="157"/>
                  </a:lnTo>
                  <a:lnTo>
                    <a:pt x="253" y="156"/>
                  </a:lnTo>
                  <a:lnTo>
                    <a:pt x="253" y="156"/>
                  </a:lnTo>
                  <a:lnTo>
                    <a:pt x="253" y="155"/>
                  </a:lnTo>
                  <a:lnTo>
                    <a:pt x="253" y="156"/>
                  </a:lnTo>
                  <a:lnTo>
                    <a:pt x="253" y="155"/>
                  </a:lnTo>
                  <a:lnTo>
                    <a:pt x="253" y="156"/>
                  </a:lnTo>
                  <a:lnTo>
                    <a:pt x="253" y="156"/>
                  </a:lnTo>
                  <a:lnTo>
                    <a:pt x="254" y="156"/>
                  </a:lnTo>
                  <a:lnTo>
                    <a:pt x="254" y="157"/>
                  </a:lnTo>
                  <a:lnTo>
                    <a:pt x="254" y="156"/>
                  </a:lnTo>
                  <a:lnTo>
                    <a:pt x="254" y="156"/>
                  </a:lnTo>
                  <a:lnTo>
                    <a:pt x="254" y="156"/>
                  </a:lnTo>
                  <a:lnTo>
                    <a:pt x="254" y="158"/>
                  </a:lnTo>
                  <a:lnTo>
                    <a:pt x="254" y="156"/>
                  </a:lnTo>
                  <a:lnTo>
                    <a:pt x="254" y="156"/>
                  </a:lnTo>
                  <a:lnTo>
                    <a:pt x="254" y="156"/>
                  </a:lnTo>
                  <a:lnTo>
                    <a:pt x="254" y="155"/>
                  </a:lnTo>
                  <a:lnTo>
                    <a:pt x="254" y="156"/>
                  </a:lnTo>
                  <a:lnTo>
                    <a:pt x="255" y="155"/>
                  </a:lnTo>
                  <a:lnTo>
                    <a:pt x="255" y="157"/>
                  </a:lnTo>
                  <a:lnTo>
                    <a:pt x="255" y="156"/>
                  </a:lnTo>
                  <a:lnTo>
                    <a:pt x="255" y="156"/>
                  </a:lnTo>
                  <a:lnTo>
                    <a:pt x="255" y="157"/>
                  </a:lnTo>
                  <a:lnTo>
                    <a:pt x="255" y="156"/>
                  </a:lnTo>
                  <a:lnTo>
                    <a:pt x="255" y="156"/>
                  </a:lnTo>
                  <a:lnTo>
                    <a:pt x="255" y="157"/>
                  </a:lnTo>
                  <a:lnTo>
                    <a:pt x="255" y="155"/>
                  </a:lnTo>
                  <a:lnTo>
                    <a:pt x="255" y="157"/>
                  </a:lnTo>
                  <a:lnTo>
                    <a:pt x="256" y="154"/>
                  </a:lnTo>
                  <a:lnTo>
                    <a:pt x="256" y="160"/>
                  </a:lnTo>
                  <a:lnTo>
                    <a:pt x="256" y="157"/>
                  </a:lnTo>
                  <a:lnTo>
                    <a:pt x="256" y="157"/>
                  </a:lnTo>
                  <a:lnTo>
                    <a:pt x="256" y="156"/>
                  </a:lnTo>
                  <a:lnTo>
                    <a:pt x="256" y="158"/>
                  </a:lnTo>
                  <a:lnTo>
                    <a:pt x="256" y="156"/>
                  </a:lnTo>
                  <a:lnTo>
                    <a:pt x="256" y="155"/>
                  </a:lnTo>
                  <a:lnTo>
                    <a:pt x="256" y="157"/>
                  </a:lnTo>
                  <a:lnTo>
                    <a:pt x="256" y="156"/>
                  </a:lnTo>
                  <a:lnTo>
                    <a:pt x="257" y="156"/>
                  </a:lnTo>
                  <a:lnTo>
                    <a:pt x="257" y="155"/>
                  </a:lnTo>
                  <a:lnTo>
                    <a:pt x="257" y="156"/>
                  </a:lnTo>
                  <a:lnTo>
                    <a:pt x="257" y="156"/>
                  </a:lnTo>
                  <a:lnTo>
                    <a:pt x="257" y="155"/>
                  </a:lnTo>
                  <a:lnTo>
                    <a:pt x="257" y="155"/>
                  </a:lnTo>
                  <a:lnTo>
                    <a:pt x="257" y="155"/>
                  </a:lnTo>
                  <a:lnTo>
                    <a:pt x="257" y="155"/>
                  </a:lnTo>
                  <a:lnTo>
                    <a:pt x="257" y="156"/>
                  </a:lnTo>
                  <a:lnTo>
                    <a:pt x="257" y="156"/>
                  </a:lnTo>
                  <a:lnTo>
                    <a:pt x="258" y="155"/>
                  </a:lnTo>
                  <a:lnTo>
                    <a:pt x="258" y="155"/>
                  </a:lnTo>
                  <a:lnTo>
                    <a:pt x="258" y="156"/>
                  </a:lnTo>
                  <a:lnTo>
                    <a:pt x="258" y="156"/>
                  </a:lnTo>
                  <a:lnTo>
                    <a:pt x="258" y="155"/>
                  </a:lnTo>
                  <a:lnTo>
                    <a:pt x="258" y="156"/>
                  </a:lnTo>
                  <a:lnTo>
                    <a:pt x="258" y="156"/>
                  </a:lnTo>
                  <a:lnTo>
                    <a:pt x="258" y="157"/>
                  </a:lnTo>
                  <a:lnTo>
                    <a:pt x="258" y="156"/>
                  </a:lnTo>
                  <a:lnTo>
                    <a:pt x="258" y="155"/>
                  </a:lnTo>
                  <a:lnTo>
                    <a:pt x="258" y="157"/>
                  </a:lnTo>
                  <a:lnTo>
                    <a:pt x="259" y="156"/>
                  </a:lnTo>
                  <a:lnTo>
                    <a:pt x="259" y="156"/>
                  </a:lnTo>
                  <a:lnTo>
                    <a:pt x="259" y="156"/>
                  </a:lnTo>
                  <a:lnTo>
                    <a:pt x="259" y="155"/>
                  </a:lnTo>
                  <a:lnTo>
                    <a:pt x="259" y="156"/>
                  </a:lnTo>
                  <a:lnTo>
                    <a:pt x="259" y="155"/>
                  </a:lnTo>
                  <a:lnTo>
                    <a:pt x="259" y="155"/>
                  </a:lnTo>
                  <a:lnTo>
                    <a:pt x="259" y="156"/>
                  </a:lnTo>
                  <a:lnTo>
                    <a:pt x="259" y="156"/>
                  </a:lnTo>
                  <a:lnTo>
                    <a:pt x="259" y="155"/>
                  </a:lnTo>
                  <a:lnTo>
                    <a:pt x="260" y="157"/>
                  </a:lnTo>
                  <a:lnTo>
                    <a:pt x="260" y="156"/>
                  </a:lnTo>
                  <a:lnTo>
                    <a:pt x="260" y="156"/>
                  </a:lnTo>
                  <a:lnTo>
                    <a:pt x="260" y="157"/>
                  </a:lnTo>
                  <a:lnTo>
                    <a:pt x="260" y="157"/>
                  </a:lnTo>
                  <a:lnTo>
                    <a:pt x="260" y="156"/>
                  </a:lnTo>
                  <a:lnTo>
                    <a:pt x="260" y="156"/>
                  </a:lnTo>
                  <a:lnTo>
                    <a:pt x="260" y="155"/>
                  </a:lnTo>
                  <a:lnTo>
                    <a:pt x="260" y="156"/>
                  </a:lnTo>
                  <a:lnTo>
                    <a:pt x="260" y="157"/>
                  </a:lnTo>
                  <a:lnTo>
                    <a:pt x="260" y="156"/>
                  </a:lnTo>
                  <a:lnTo>
                    <a:pt x="261" y="156"/>
                  </a:lnTo>
                  <a:lnTo>
                    <a:pt x="261" y="155"/>
                  </a:lnTo>
                  <a:lnTo>
                    <a:pt x="261" y="156"/>
                  </a:lnTo>
                  <a:lnTo>
                    <a:pt x="261" y="156"/>
                  </a:lnTo>
                  <a:lnTo>
                    <a:pt x="261" y="154"/>
                  </a:lnTo>
                  <a:lnTo>
                    <a:pt x="261" y="156"/>
                  </a:lnTo>
                  <a:lnTo>
                    <a:pt x="261" y="156"/>
                  </a:lnTo>
                  <a:lnTo>
                    <a:pt x="261" y="155"/>
                  </a:lnTo>
                  <a:lnTo>
                    <a:pt x="261" y="156"/>
                  </a:lnTo>
                  <a:lnTo>
                    <a:pt x="261" y="156"/>
                  </a:lnTo>
                  <a:lnTo>
                    <a:pt x="262" y="156"/>
                  </a:lnTo>
                  <a:lnTo>
                    <a:pt x="262" y="156"/>
                  </a:lnTo>
                  <a:lnTo>
                    <a:pt x="262" y="156"/>
                  </a:lnTo>
                  <a:lnTo>
                    <a:pt x="262" y="156"/>
                  </a:lnTo>
                  <a:lnTo>
                    <a:pt x="262" y="155"/>
                  </a:lnTo>
                  <a:lnTo>
                    <a:pt x="262" y="155"/>
                  </a:lnTo>
                  <a:lnTo>
                    <a:pt x="262" y="156"/>
                  </a:lnTo>
                  <a:lnTo>
                    <a:pt x="262" y="156"/>
                  </a:lnTo>
                  <a:lnTo>
                    <a:pt x="262" y="155"/>
                  </a:lnTo>
                  <a:lnTo>
                    <a:pt x="262" y="156"/>
                  </a:lnTo>
                  <a:lnTo>
                    <a:pt x="262" y="157"/>
                  </a:lnTo>
                  <a:lnTo>
                    <a:pt x="263" y="156"/>
                  </a:lnTo>
                  <a:lnTo>
                    <a:pt x="263" y="156"/>
                  </a:lnTo>
                  <a:lnTo>
                    <a:pt x="263" y="157"/>
                  </a:lnTo>
                  <a:lnTo>
                    <a:pt x="263" y="156"/>
                  </a:lnTo>
                  <a:lnTo>
                    <a:pt x="263" y="156"/>
                  </a:lnTo>
                  <a:lnTo>
                    <a:pt x="263" y="156"/>
                  </a:lnTo>
                  <a:lnTo>
                    <a:pt x="263" y="156"/>
                  </a:lnTo>
                  <a:lnTo>
                    <a:pt x="263" y="156"/>
                  </a:lnTo>
                  <a:lnTo>
                    <a:pt x="263" y="157"/>
                  </a:lnTo>
                  <a:lnTo>
                    <a:pt x="263" y="156"/>
                  </a:lnTo>
                  <a:lnTo>
                    <a:pt x="263" y="157"/>
                  </a:lnTo>
                  <a:lnTo>
                    <a:pt x="264" y="156"/>
                  </a:lnTo>
                  <a:lnTo>
                    <a:pt x="264" y="158"/>
                  </a:lnTo>
                  <a:lnTo>
                    <a:pt x="264" y="156"/>
                  </a:lnTo>
                  <a:lnTo>
                    <a:pt x="264" y="156"/>
                  </a:lnTo>
                  <a:lnTo>
                    <a:pt x="264" y="156"/>
                  </a:lnTo>
                  <a:lnTo>
                    <a:pt x="264" y="156"/>
                  </a:lnTo>
                  <a:lnTo>
                    <a:pt x="264" y="157"/>
                  </a:lnTo>
                  <a:lnTo>
                    <a:pt x="264" y="156"/>
                  </a:lnTo>
                  <a:lnTo>
                    <a:pt x="264" y="156"/>
                  </a:lnTo>
                  <a:lnTo>
                    <a:pt x="264" y="155"/>
                  </a:lnTo>
                  <a:lnTo>
                    <a:pt x="265" y="158"/>
                  </a:lnTo>
                  <a:lnTo>
                    <a:pt x="265" y="157"/>
                  </a:lnTo>
                  <a:lnTo>
                    <a:pt x="265" y="157"/>
                  </a:lnTo>
                  <a:lnTo>
                    <a:pt x="265" y="156"/>
                  </a:lnTo>
                  <a:lnTo>
                    <a:pt x="265" y="157"/>
                  </a:lnTo>
                  <a:lnTo>
                    <a:pt x="265" y="157"/>
                  </a:lnTo>
                  <a:lnTo>
                    <a:pt x="265" y="157"/>
                  </a:lnTo>
                  <a:lnTo>
                    <a:pt x="265" y="158"/>
                  </a:lnTo>
                  <a:lnTo>
                    <a:pt x="265" y="157"/>
                  </a:lnTo>
                  <a:lnTo>
                    <a:pt x="265" y="157"/>
                  </a:lnTo>
                  <a:lnTo>
                    <a:pt x="265" y="156"/>
                  </a:lnTo>
                  <a:lnTo>
                    <a:pt x="266" y="157"/>
                  </a:lnTo>
                  <a:lnTo>
                    <a:pt x="266" y="157"/>
                  </a:lnTo>
                  <a:lnTo>
                    <a:pt x="266" y="157"/>
                  </a:lnTo>
                  <a:lnTo>
                    <a:pt x="266" y="158"/>
                  </a:lnTo>
                  <a:lnTo>
                    <a:pt x="266" y="157"/>
                  </a:lnTo>
                  <a:lnTo>
                    <a:pt x="266" y="156"/>
                  </a:lnTo>
                  <a:lnTo>
                    <a:pt x="266" y="157"/>
                  </a:lnTo>
                  <a:lnTo>
                    <a:pt x="266" y="159"/>
                  </a:lnTo>
                  <a:lnTo>
                    <a:pt x="266" y="158"/>
                  </a:lnTo>
                  <a:lnTo>
                    <a:pt x="266" y="157"/>
                  </a:lnTo>
                  <a:lnTo>
                    <a:pt x="267" y="158"/>
                  </a:lnTo>
                  <a:lnTo>
                    <a:pt x="267" y="157"/>
                  </a:lnTo>
                  <a:lnTo>
                    <a:pt x="267" y="156"/>
                  </a:lnTo>
                  <a:lnTo>
                    <a:pt x="267" y="156"/>
                  </a:lnTo>
                  <a:lnTo>
                    <a:pt x="267" y="157"/>
                  </a:lnTo>
                  <a:lnTo>
                    <a:pt x="267" y="157"/>
                  </a:lnTo>
                  <a:lnTo>
                    <a:pt x="267" y="157"/>
                  </a:lnTo>
                  <a:lnTo>
                    <a:pt x="267" y="155"/>
                  </a:lnTo>
                  <a:lnTo>
                    <a:pt x="267" y="157"/>
                  </a:lnTo>
                  <a:lnTo>
                    <a:pt x="267" y="157"/>
                  </a:lnTo>
                  <a:lnTo>
                    <a:pt x="267" y="158"/>
                  </a:lnTo>
                  <a:lnTo>
                    <a:pt x="268" y="158"/>
                  </a:lnTo>
                  <a:lnTo>
                    <a:pt x="268" y="158"/>
                  </a:lnTo>
                  <a:lnTo>
                    <a:pt x="268" y="158"/>
                  </a:lnTo>
                  <a:lnTo>
                    <a:pt x="268" y="158"/>
                  </a:lnTo>
                  <a:lnTo>
                    <a:pt x="268" y="158"/>
                  </a:lnTo>
                  <a:lnTo>
                    <a:pt x="268" y="158"/>
                  </a:lnTo>
                  <a:lnTo>
                    <a:pt x="268" y="157"/>
                  </a:lnTo>
                  <a:lnTo>
                    <a:pt x="268" y="157"/>
                  </a:lnTo>
                  <a:lnTo>
                    <a:pt x="268" y="158"/>
                  </a:lnTo>
                  <a:lnTo>
                    <a:pt x="268" y="157"/>
                  </a:lnTo>
                  <a:lnTo>
                    <a:pt x="269" y="157"/>
                  </a:lnTo>
                  <a:lnTo>
                    <a:pt x="269" y="157"/>
                  </a:lnTo>
                  <a:lnTo>
                    <a:pt x="269" y="158"/>
                  </a:lnTo>
                  <a:lnTo>
                    <a:pt x="269" y="157"/>
                  </a:lnTo>
                  <a:lnTo>
                    <a:pt x="269" y="158"/>
                  </a:lnTo>
                  <a:lnTo>
                    <a:pt x="269" y="157"/>
                  </a:lnTo>
                  <a:lnTo>
                    <a:pt x="269" y="157"/>
                  </a:lnTo>
                  <a:lnTo>
                    <a:pt x="269" y="157"/>
                  </a:lnTo>
                  <a:lnTo>
                    <a:pt x="269" y="158"/>
                  </a:lnTo>
                  <a:lnTo>
                    <a:pt x="269" y="157"/>
                  </a:lnTo>
                  <a:lnTo>
                    <a:pt x="269" y="158"/>
                  </a:lnTo>
                  <a:lnTo>
                    <a:pt x="270" y="158"/>
                  </a:lnTo>
                  <a:lnTo>
                    <a:pt x="270" y="157"/>
                  </a:lnTo>
                  <a:lnTo>
                    <a:pt x="270" y="157"/>
                  </a:lnTo>
                  <a:lnTo>
                    <a:pt x="270" y="157"/>
                  </a:lnTo>
                  <a:lnTo>
                    <a:pt x="270" y="157"/>
                  </a:lnTo>
                  <a:lnTo>
                    <a:pt x="270" y="158"/>
                  </a:lnTo>
                  <a:lnTo>
                    <a:pt x="270" y="158"/>
                  </a:lnTo>
                  <a:lnTo>
                    <a:pt x="270" y="158"/>
                  </a:lnTo>
                  <a:lnTo>
                    <a:pt x="270" y="158"/>
                  </a:lnTo>
                  <a:lnTo>
                    <a:pt x="270" y="157"/>
                  </a:lnTo>
                  <a:lnTo>
                    <a:pt x="270" y="157"/>
                  </a:lnTo>
                  <a:lnTo>
                    <a:pt x="271" y="156"/>
                  </a:lnTo>
                  <a:lnTo>
                    <a:pt x="271" y="158"/>
                  </a:lnTo>
                  <a:lnTo>
                    <a:pt x="271" y="158"/>
                  </a:lnTo>
                  <a:lnTo>
                    <a:pt x="271" y="158"/>
                  </a:lnTo>
                  <a:lnTo>
                    <a:pt x="271" y="158"/>
                  </a:lnTo>
                  <a:lnTo>
                    <a:pt x="271" y="157"/>
                  </a:lnTo>
                  <a:lnTo>
                    <a:pt x="271" y="158"/>
                  </a:lnTo>
                  <a:lnTo>
                    <a:pt x="271" y="158"/>
                  </a:lnTo>
                  <a:lnTo>
                    <a:pt x="271" y="158"/>
                  </a:lnTo>
                  <a:lnTo>
                    <a:pt x="271" y="158"/>
                  </a:lnTo>
                  <a:lnTo>
                    <a:pt x="272" y="158"/>
                  </a:lnTo>
                  <a:lnTo>
                    <a:pt x="272" y="158"/>
                  </a:lnTo>
                  <a:lnTo>
                    <a:pt x="272" y="158"/>
                  </a:lnTo>
                  <a:lnTo>
                    <a:pt x="272" y="158"/>
                  </a:lnTo>
                  <a:lnTo>
                    <a:pt x="272" y="157"/>
                  </a:lnTo>
                  <a:lnTo>
                    <a:pt x="272" y="158"/>
                  </a:lnTo>
                  <a:lnTo>
                    <a:pt x="272" y="158"/>
                  </a:lnTo>
                  <a:lnTo>
                    <a:pt x="272" y="158"/>
                  </a:lnTo>
                  <a:lnTo>
                    <a:pt x="272" y="160"/>
                  </a:lnTo>
                  <a:lnTo>
                    <a:pt x="272" y="158"/>
                  </a:lnTo>
                  <a:lnTo>
                    <a:pt x="272" y="159"/>
                  </a:lnTo>
                  <a:lnTo>
                    <a:pt x="273" y="158"/>
                  </a:lnTo>
                  <a:lnTo>
                    <a:pt x="273" y="158"/>
                  </a:lnTo>
                  <a:lnTo>
                    <a:pt x="273" y="158"/>
                  </a:lnTo>
                  <a:lnTo>
                    <a:pt x="273" y="157"/>
                  </a:lnTo>
                  <a:lnTo>
                    <a:pt x="273" y="157"/>
                  </a:lnTo>
                  <a:lnTo>
                    <a:pt x="273" y="158"/>
                  </a:lnTo>
                  <a:lnTo>
                    <a:pt x="273" y="158"/>
                  </a:lnTo>
                  <a:lnTo>
                    <a:pt x="273" y="157"/>
                  </a:lnTo>
                  <a:lnTo>
                    <a:pt x="273" y="158"/>
                  </a:lnTo>
                  <a:lnTo>
                    <a:pt x="273" y="160"/>
                  </a:lnTo>
                  <a:lnTo>
                    <a:pt x="274" y="158"/>
                  </a:lnTo>
                  <a:lnTo>
                    <a:pt x="274" y="158"/>
                  </a:lnTo>
                  <a:lnTo>
                    <a:pt x="274" y="158"/>
                  </a:lnTo>
                  <a:lnTo>
                    <a:pt x="274" y="158"/>
                  </a:lnTo>
                  <a:lnTo>
                    <a:pt x="274" y="160"/>
                  </a:lnTo>
                  <a:lnTo>
                    <a:pt x="274" y="158"/>
                  </a:lnTo>
                  <a:lnTo>
                    <a:pt x="274" y="157"/>
                  </a:lnTo>
                  <a:lnTo>
                    <a:pt x="274" y="158"/>
                  </a:lnTo>
                  <a:lnTo>
                    <a:pt x="274" y="159"/>
                  </a:lnTo>
                  <a:lnTo>
                    <a:pt x="274" y="157"/>
                  </a:lnTo>
                  <a:lnTo>
                    <a:pt x="274" y="158"/>
                  </a:lnTo>
                  <a:lnTo>
                    <a:pt x="275" y="158"/>
                  </a:lnTo>
                  <a:lnTo>
                    <a:pt x="275" y="160"/>
                  </a:lnTo>
                  <a:lnTo>
                    <a:pt x="275" y="157"/>
                  </a:lnTo>
                  <a:lnTo>
                    <a:pt x="275" y="158"/>
                  </a:lnTo>
                  <a:lnTo>
                    <a:pt x="275" y="158"/>
                  </a:lnTo>
                  <a:lnTo>
                    <a:pt x="275" y="158"/>
                  </a:lnTo>
                  <a:lnTo>
                    <a:pt x="275" y="158"/>
                  </a:lnTo>
                  <a:lnTo>
                    <a:pt x="275" y="158"/>
                  </a:lnTo>
                  <a:lnTo>
                    <a:pt x="275" y="158"/>
                  </a:lnTo>
                  <a:lnTo>
                    <a:pt x="275" y="157"/>
                  </a:lnTo>
                  <a:lnTo>
                    <a:pt x="276" y="157"/>
                  </a:lnTo>
                  <a:lnTo>
                    <a:pt x="276" y="158"/>
                  </a:lnTo>
                  <a:lnTo>
                    <a:pt x="276" y="157"/>
                  </a:lnTo>
                  <a:lnTo>
                    <a:pt x="276" y="158"/>
                  </a:lnTo>
                  <a:lnTo>
                    <a:pt x="276" y="158"/>
                  </a:lnTo>
                  <a:lnTo>
                    <a:pt x="276" y="158"/>
                  </a:lnTo>
                  <a:lnTo>
                    <a:pt x="276" y="158"/>
                  </a:lnTo>
                  <a:lnTo>
                    <a:pt x="276" y="158"/>
                  </a:lnTo>
                  <a:lnTo>
                    <a:pt x="276" y="158"/>
                  </a:lnTo>
                  <a:lnTo>
                    <a:pt x="276" y="158"/>
                  </a:lnTo>
                  <a:lnTo>
                    <a:pt x="276" y="158"/>
                  </a:lnTo>
                  <a:lnTo>
                    <a:pt x="277" y="158"/>
                  </a:lnTo>
                  <a:lnTo>
                    <a:pt x="277" y="158"/>
                  </a:lnTo>
                  <a:lnTo>
                    <a:pt x="277" y="158"/>
                  </a:lnTo>
                  <a:lnTo>
                    <a:pt x="277" y="157"/>
                  </a:lnTo>
                  <a:lnTo>
                    <a:pt x="277" y="158"/>
                  </a:lnTo>
                  <a:lnTo>
                    <a:pt x="277" y="158"/>
                  </a:lnTo>
                  <a:lnTo>
                    <a:pt x="277" y="158"/>
                  </a:lnTo>
                  <a:lnTo>
                    <a:pt x="277" y="158"/>
                  </a:lnTo>
                  <a:lnTo>
                    <a:pt x="277" y="159"/>
                  </a:lnTo>
                  <a:lnTo>
                    <a:pt x="277" y="158"/>
                  </a:lnTo>
                  <a:lnTo>
                    <a:pt x="278" y="158"/>
                  </a:lnTo>
                  <a:lnTo>
                    <a:pt x="278" y="158"/>
                  </a:lnTo>
                  <a:lnTo>
                    <a:pt x="278" y="158"/>
                  </a:lnTo>
                  <a:lnTo>
                    <a:pt x="278" y="158"/>
                  </a:lnTo>
                  <a:lnTo>
                    <a:pt x="278" y="158"/>
                  </a:lnTo>
                  <a:lnTo>
                    <a:pt x="278" y="158"/>
                  </a:lnTo>
                  <a:lnTo>
                    <a:pt x="278" y="158"/>
                  </a:lnTo>
                  <a:lnTo>
                    <a:pt x="278" y="158"/>
                  </a:lnTo>
                  <a:lnTo>
                    <a:pt x="278" y="158"/>
                  </a:lnTo>
                  <a:lnTo>
                    <a:pt x="278" y="160"/>
                  </a:lnTo>
                  <a:lnTo>
                    <a:pt x="278" y="160"/>
                  </a:lnTo>
                  <a:lnTo>
                    <a:pt x="279" y="158"/>
                  </a:lnTo>
                  <a:lnTo>
                    <a:pt x="279" y="158"/>
                  </a:lnTo>
                  <a:lnTo>
                    <a:pt x="279" y="158"/>
                  </a:lnTo>
                  <a:lnTo>
                    <a:pt x="279" y="158"/>
                  </a:lnTo>
                  <a:lnTo>
                    <a:pt x="279" y="158"/>
                  </a:lnTo>
                  <a:lnTo>
                    <a:pt x="279" y="158"/>
                  </a:lnTo>
                  <a:lnTo>
                    <a:pt x="279" y="159"/>
                  </a:lnTo>
                  <a:lnTo>
                    <a:pt x="279" y="158"/>
                  </a:lnTo>
                  <a:lnTo>
                    <a:pt x="279" y="158"/>
                  </a:lnTo>
                  <a:lnTo>
                    <a:pt x="279" y="158"/>
                  </a:lnTo>
                  <a:lnTo>
                    <a:pt x="280" y="158"/>
                  </a:lnTo>
                  <a:lnTo>
                    <a:pt x="280" y="159"/>
                  </a:lnTo>
                  <a:lnTo>
                    <a:pt x="280" y="158"/>
                  </a:lnTo>
                  <a:lnTo>
                    <a:pt x="280" y="159"/>
                  </a:lnTo>
                  <a:lnTo>
                    <a:pt x="280" y="160"/>
                  </a:lnTo>
                  <a:lnTo>
                    <a:pt x="280" y="159"/>
                  </a:lnTo>
                  <a:lnTo>
                    <a:pt x="280" y="159"/>
                  </a:lnTo>
                  <a:lnTo>
                    <a:pt x="280" y="159"/>
                  </a:lnTo>
                  <a:lnTo>
                    <a:pt x="280" y="159"/>
                  </a:lnTo>
                  <a:lnTo>
                    <a:pt x="280" y="159"/>
                  </a:lnTo>
                  <a:lnTo>
                    <a:pt x="280" y="160"/>
                  </a:lnTo>
                  <a:lnTo>
                    <a:pt x="281" y="160"/>
                  </a:lnTo>
                  <a:lnTo>
                    <a:pt x="281" y="158"/>
                  </a:lnTo>
                  <a:lnTo>
                    <a:pt x="281" y="160"/>
                  </a:lnTo>
                  <a:lnTo>
                    <a:pt x="281" y="159"/>
                  </a:lnTo>
                  <a:lnTo>
                    <a:pt x="281" y="158"/>
                  </a:lnTo>
                  <a:lnTo>
                    <a:pt x="281" y="159"/>
                  </a:lnTo>
                  <a:lnTo>
                    <a:pt x="281" y="158"/>
                  </a:lnTo>
                  <a:lnTo>
                    <a:pt x="281" y="160"/>
                  </a:lnTo>
                  <a:lnTo>
                    <a:pt x="281" y="161"/>
                  </a:lnTo>
                  <a:lnTo>
                    <a:pt x="281" y="158"/>
                  </a:lnTo>
                  <a:lnTo>
                    <a:pt x="281" y="160"/>
                  </a:lnTo>
                  <a:lnTo>
                    <a:pt x="282" y="160"/>
                  </a:lnTo>
                  <a:lnTo>
                    <a:pt x="282" y="160"/>
                  </a:lnTo>
                  <a:lnTo>
                    <a:pt x="282" y="160"/>
                  </a:lnTo>
                  <a:lnTo>
                    <a:pt x="282" y="161"/>
                  </a:lnTo>
                  <a:lnTo>
                    <a:pt x="282" y="160"/>
                  </a:lnTo>
                  <a:lnTo>
                    <a:pt x="282" y="160"/>
                  </a:lnTo>
                  <a:lnTo>
                    <a:pt x="282" y="160"/>
                  </a:lnTo>
                  <a:lnTo>
                    <a:pt x="282" y="159"/>
                  </a:lnTo>
                  <a:lnTo>
                    <a:pt x="282" y="160"/>
                  </a:lnTo>
                  <a:lnTo>
                    <a:pt x="282" y="161"/>
                  </a:lnTo>
                  <a:lnTo>
                    <a:pt x="283" y="162"/>
                  </a:lnTo>
                  <a:lnTo>
                    <a:pt x="283" y="161"/>
                  </a:lnTo>
                  <a:lnTo>
                    <a:pt x="283" y="160"/>
                  </a:lnTo>
                  <a:lnTo>
                    <a:pt x="283" y="161"/>
                  </a:lnTo>
                  <a:lnTo>
                    <a:pt x="283" y="160"/>
                  </a:lnTo>
                  <a:lnTo>
                    <a:pt x="283" y="162"/>
                  </a:lnTo>
                  <a:lnTo>
                    <a:pt x="283" y="160"/>
                  </a:lnTo>
                  <a:lnTo>
                    <a:pt x="284" y="160"/>
                  </a:lnTo>
                  <a:lnTo>
                    <a:pt x="284" y="160"/>
                  </a:lnTo>
                  <a:lnTo>
                    <a:pt x="284" y="160"/>
                  </a:lnTo>
                  <a:lnTo>
                    <a:pt x="284" y="161"/>
                  </a:lnTo>
                  <a:lnTo>
                    <a:pt x="284" y="161"/>
                  </a:lnTo>
                  <a:lnTo>
                    <a:pt x="285" y="162"/>
                  </a:lnTo>
                  <a:lnTo>
                    <a:pt x="285" y="161"/>
                  </a:lnTo>
                  <a:lnTo>
                    <a:pt x="285" y="161"/>
                  </a:lnTo>
                  <a:lnTo>
                    <a:pt x="285" y="160"/>
                  </a:lnTo>
                  <a:lnTo>
                    <a:pt x="285" y="160"/>
                  </a:lnTo>
                  <a:lnTo>
                    <a:pt x="285" y="161"/>
                  </a:lnTo>
                  <a:lnTo>
                    <a:pt x="285" y="160"/>
                  </a:lnTo>
                  <a:lnTo>
                    <a:pt x="285" y="161"/>
                  </a:lnTo>
                  <a:lnTo>
                    <a:pt x="285" y="160"/>
                  </a:lnTo>
                  <a:lnTo>
                    <a:pt x="285" y="160"/>
                  </a:lnTo>
                  <a:lnTo>
                    <a:pt x="286" y="160"/>
                  </a:lnTo>
                  <a:lnTo>
                    <a:pt x="286" y="161"/>
                  </a:lnTo>
                  <a:lnTo>
                    <a:pt x="286" y="161"/>
                  </a:lnTo>
                  <a:lnTo>
                    <a:pt x="286" y="160"/>
                  </a:lnTo>
                  <a:lnTo>
                    <a:pt x="286" y="161"/>
                  </a:lnTo>
                  <a:lnTo>
                    <a:pt x="286" y="161"/>
                  </a:lnTo>
                  <a:lnTo>
                    <a:pt x="286" y="162"/>
                  </a:lnTo>
                  <a:lnTo>
                    <a:pt x="286" y="162"/>
                  </a:lnTo>
                  <a:lnTo>
                    <a:pt x="286" y="161"/>
                  </a:lnTo>
                  <a:lnTo>
                    <a:pt x="286" y="161"/>
                  </a:lnTo>
                  <a:lnTo>
                    <a:pt x="287" y="161"/>
                  </a:lnTo>
                  <a:lnTo>
                    <a:pt x="287" y="161"/>
                  </a:lnTo>
                  <a:lnTo>
                    <a:pt x="287" y="160"/>
                  </a:lnTo>
                  <a:lnTo>
                    <a:pt x="287" y="161"/>
                  </a:lnTo>
                  <a:lnTo>
                    <a:pt x="287" y="161"/>
                  </a:lnTo>
                  <a:lnTo>
                    <a:pt x="287" y="162"/>
                  </a:lnTo>
                  <a:lnTo>
                    <a:pt x="287" y="160"/>
                  </a:lnTo>
                  <a:lnTo>
                    <a:pt x="287" y="158"/>
                  </a:lnTo>
                  <a:lnTo>
                    <a:pt x="287" y="159"/>
                  </a:lnTo>
                  <a:lnTo>
                    <a:pt x="288" y="162"/>
                  </a:lnTo>
                  <a:lnTo>
                    <a:pt x="288" y="162"/>
                  </a:lnTo>
                  <a:lnTo>
                    <a:pt x="288" y="162"/>
                  </a:lnTo>
                  <a:lnTo>
                    <a:pt x="288" y="162"/>
                  </a:lnTo>
                  <a:lnTo>
                    <a:pt x="288" y="161"/>
                  </a:lnTo>
                  <a:lnTo>
                    <a:pt x="288" y="162"/>
                  </a:lnTo>
                  <a:lnTo>
                    <a:pt x="288" y="161"/>
                  </a:lnTo>
                  <a:lnTo>
                    <a:pt x="289" y="162"/>
                  </a:lnTo>
                  <a:lnTo>
                    <a:pt x="289" y="163"/>
                  </a:lnTo>
                  <a:lnTo>
                    <a:pt x="289" y="164"/>
                  </a:lnTo>
                  <a:lnTo>
                    <a:pt x="289" y="164"/>
                  </a:lnTo>
                  <a:lnTo>
                    <a:pt x="289" y="165"/>
                  </a:lnTo>
                  <a:lnTo>
                    <a:pt x="289" y="166"/>
                  </a:lnTo>
                  <a:lnTo>
                    <a:pt x="289" y="166"/>
                  </a:lnTo>
                  <a:lnTo>
                    <a:pt x="289" y="166"/>
                  </a:lnTo>
                  <a:lnTo>
                    <a:pt x="289" y="165"/>
                  </a:lnTo>
                  <a:lnTo>
                    <a:pt x="289" y="165"/>
                  </a:lnTo>
                  <a:lnTo>
                    <a:pt x="290" y="165"/>
                  </a:lnTo>
                  <a:lnTo>
                    <a:pt x="290" y="165"/>
                  </a:lnTo>
                  <a:lnTo>
                    <a:pt x="290" y="165"/>
                  </a:lnTo>
                  <a:lnTo>
                    <a:pt x="290" y="165"/>
                  </a:lnTo>
                  <a:lnTo>
                    <a:pt x="290" y="164"/>
                  </a:lnTo>
                  <a:lnTo>
                    <a:pt x="290" y="164"/>
                  </a:lnTo>
                  <a:lnTo>
                    <a:pt x="290" y="164"/>
                  </a:lnTo>
                  <a:lnTo>
                    <a:pt x="290" y="165"/>
                  </a:lnTo>
                  <a:lnTo>
                    <a:pt x="290" y="163"/>
                  </a:lnTo>
                  <a:lnTo>
                    <a:pt x="290" y="164"/>
                  </a:lnTo>
                  <a:lnTo>
                    <a:pt x="290" y="162"/>
                  </a:lnTo>
                  <a:lnTo>
                    <a:pt x="291" y="162"/>
                  </a:lnTo>
                  <a:lnTo>
                    <a:pt x="291" y="162"/>
                  </a:lnTo>
                  <a:lnTo>
                    <a:pt x="291" y="162"/>
                  </a:lnTo>
                  <a:lnTo>
                    <a:pt x="291" y="162"/>
                  </a:lnTo>
                  <a:lnTo>
                    <a:pt x="291" y="162"/>
                  </a:lnTo>
                  <a:lnTo>
                    <a:pt x="291" y="162"/>
                  </a:lnTo>
                  <a:lnTo>
                    <a:pt x="291" y="162"/>
                  </a:lnTo>
                  <a:lnTo>
                    <a:pt x="291" y="161"/>
                  </a:lnTo>
                  <a:lnTo>
                    <a:pt x="291" y="163"/>
                  </a:lnTo>
                  <a:lnTo>
                    <a:pt x="291" y="161"/>
                  </a:lnTo>
                  <a:lnTo>
                    <a:pt x="292" y="162"/>
                  </a:lnTo>
                  <a:lnTo>
                    <a:pt x="292" y="162"/>
                  </a:lnTo>
                  <a:lnTo>
                    <a:pt x="292" y="161"/>
                  </a:lnTo>
                  <a:lnTo>
                    <a:pt x="292" y="161"/>
                  </a:lnTo>
                  <a:lnTo>
                    <a:pt x="292" y="161"/>
                  </a:lnTo>
                  <a:lnTo>
                    <a:pt x="292" y="161"/>
                  </a:lnTo>
                  <a:lnTo>
                    <a:pt x="292" y="161"/>
                  </a:lnTo>
                  <a:lnTo>
                    <a:pt x="292" y="160"/>
                  </a:lnTo>
                  <a:lnTo>
                    <a:pt x="292" y="160"/>
                  </a:lnTo>
                  <a:lnTo>
                    <a:pt x="292" y="161"/>
                  </a:lnTo>
                  <a:lnTo>
                    <a:pt x="292" y="160"/>
                  </a:lnTo>
                  <a:lnTo>
                    <a:pt x="293" y="161"/>
                  </a:lnTo>
                  <a:lnTo>
                    <a:pt x="293" y="160"/>
                  </a:lnTo>
                  <a:lnTo>
                    <a:pt x="293" y="160"/>
                  </a:lnTo>
                  <a:lnTo>
                    <a:pt x="293" y="161"/>
                  </a:lnTo>
                  <a:lnTo>
                    <a:pt x="293" y="160"/>
                  </a:lnTo>
                  <a:lnTo>
                    <a:pt x="293" y="160"/>
                  </a:lnTo>
                  <a:lnTo>
                    <a:pt x="293" y="160"/>
                  </a:lnTo>
                  <a:lnTo>
                    <a:pt x="293" y="160"/>
                  </a:lnTo>
                  <a:lnTo>
                    <a:pt x="293" y="160"/>
                  </a:lnTo>
                  <a:lnTo>
                    <a:pt x="293" y="161"/>
                  </a:lnTo>
                  <a:lnTo>
                    <a:pt x="294" y="160"/>
                  </a:lnTo>
                  <a:lnTo>
                    <a:pt x="294" y="160"/>
                  </a:lnTo>
                  <a:lnTo>
                    <a:pt x="294" y="160"/>
                  </a:lnTo>
                  <a:lnTo>
                    <a:pt x="294" y="160"/>
                  </a:lnTo>
                  <a:lnTo>
                    <a:pt x="294" y="160"/>
                  </a:lnTo>
                  <a:lnTo>
                    <a:pt x="294" y="161"/>
                  </a:lnTo>
                  <a:lnTo>
                    <a:pt x="294" y="159"/>
                  </a:lnTo>
                  <a:lnTo>
                    <a:pt x="294" y="158"/>
                  </a:lnTo>
                  <a:lnTo>
                    <a:pt x="294" y="160"/>
                  </a:lnTo>
                  <a:lnTo>
                    <a:pt x="294" y="160"/>
                  </a:lnTo>
                  <a:lnTo>
                    <a:pt x="294" y="159"/>
                  </a:lnTo>
                  <a:lnTo>
                    <a:pt x="295" y="159"/>
                  </a:lnTo>
                  <a:lnTo>
                    <a:pt x="295" y="159"/>
                  </a:lnTo>
                  <a:lnTo>
                    <a:pt x="295" y="159"/>
                  </a:lnTo>
                  <a:lnTo>
                    <a:pt x="295" y="160"/>
                  </a:lnTo>
                  <a:lnTo>
                    <a:pt x="295" y="160"/>
                  </a:lnTo>
                  <a:lnTo>
                    <a:pt x="295" y="160"/>
                  </a:lnTo>
                  <a:lnTo>
                    <a:pt x="295" y="160"/>
                  </a:lnTo>
                  <a:lnTo>
                    <a:pt x="295" y="160"/>
                  </a:lnTo>
                  <a:lnTo>
                    <a:pt x="295" y="160"/>
                  </a:lnTo>
                  <a:lnTo>
                    <a:pt x="295" y="158"/>
                  </a:lnTo>
                  <a:lnTo>
                    <a:pt x="296" y="160"/>
                  </a:lnTo>
                  <a:lnTo>
                    <a:pt x="296" y="160"/>
                  </a:lnTo>
                  <a:lnTo>
                    <a:pt x="296" y="159"/>
                  </a:lnTo>
                  <a:lnTo>
                    <a:pt x="296" y="158"/>
                  </a:lnTo>
                  <a:lnTo>
                    <a:pt x="296" y="159"/>
                  </a:lnTo>
                  <a:lnTo>
                    <a:pt x="296" y="160"/>
                  </a:lnTo>
                  <a:lnTo>
                    <a:pt x="296" y="160"/>
                  </a:lnTo>
                  <a:lnTo>
                    <a:pt x="296" y="161"/>
                  </a:lnTo>
                  <a:lnTo>
                    <a:pt x="296" y="161"/>
                  </a:lnTo>
                  <a:lnTo>
                    <a:pt x="296" y="160"/>
                  </a:lnTo>
                  <a:lnTo>
                    <a:pt x="296" y="160"/>
                  </a:lnTo>
                  <a:lnTo>
                    <a:pt x="297" y="160"/>
                  </a:lnTo>
                  <a:lnTo>
                    <a:pt x="297" y="160"/>
                  </a:lnTo>
                  <a:lnTo>
                    <a:pt x="297" y="160"/>
                  </a:lnTo>
                  <a:lnTo>
                    <a:pt x="297" y="160"/>
                  </a:lnTo>
                  <a:lnTo>
                    <a:pt x="297" y="160"/>
                  </a:lnTo>
                  <a:lnTo>
                    <a:pt x="297" y="160"/>
                  </a:lnTo>
                  <a:lnTo>
                    <a:pt x="297" y="160"/>
                  </a:lnTo>
                  <a:lnTo>
                    <a:pt x="297" y="160"/>
                  </a:lnTo>
                  <a:lnTo>
                    <a:pt x="297" y="159"/>
                  </a:lnTo>
                  <a:lnTo>
                    <a:pt x="297" y="159"/>
                  </a:lnTo>
                  <a:lnTo>
                    <a:pt x="298" y="159"/>
                  </a:lnTo>
                  <a:lnTo>
                    <a:pt x="298" y="159"/>
                  </a:lnTo>
                  <a:lnTo>
                    <a:pt x="298" y="159"/>
                  </a:lnTo>
                  <a:lnTo>
                    <a:pt x="298" y="158"/>
                  </a:lnTo>
                  <a:lnTo>
                    <a:pt x="298" y="158"/>
                  </a:lnTo>
                  <a:lnTo>
                    <a:pt x="298" y="160"/>
                  </a:lnTo>
                  <a:lnTo>
                    <a:pt x="298" y="158"/>
                  </a:lnTo>
                  <a:lnTo>
                    <a:pt x="298" y="158"/>
                  </a:lnTo>
                  <a:lnTo>
                    <a:pt x="298" y="158"/>
                  </a:lnTo>
                  <a:lnTo>
                    <a:pt x="298" y="158"/>
                  </a:lnTo>
                  <a:lnTo>
                    <a:pt x="298" y="158"/>
                  </a:lnTo>
                  <a:lnTo>
                    <a:pt x="299" y="158"/>
                  </a:lnTo>
                  <a:lnTo>
                    <a:pt x="299" y="158"/>
                  </a:lnTo>
                  <a:lnTo>
                    <a:pt x="299" y="158"/>
                  </a:lnTo>
                  <a:lnTo>
                    <a:pt x="299" y="158"/>
                  </a:lnTo>
                  <a:lnTo>
                    <a:pt x="299" y="158"/>
                  </a:lnTo>
                  <a:lnTo>
                    <a:pt x="299" y="157"/>
                  </a:lnTo>
                  <a:lnTo>
                    <a:pt x="299" y="157"/>
                  </a:lnTo>
                  <a:lnTo>
                    <a:pt x="299" y="158"/>
                  </a:lnTo>
                  <a:lnTo>
                    <a:pt x="299" y="157"/>
                  </a:lnTo>
                  <a:lnTo>
                    <a:pt x="299" y="157"/>
                  </a:lnTo>
                  <a:lnTo>
                    <a:pt x="299" y="158"/>
                  </a:lnTo>
                  <a:lnTo>
                    <a:pt x="300" y="158"/>
                  </a:lnTo>
                  <a:lnTo>
                    <a:pt x="300" y="158"/>
                  </a:lnTo>
                  <a:lnTo>
                    <a:pt x="300" y="158"/>
                  </a:lnTo>
                  <a:lnTo>
                    <a:pt x="300" y="158"/>
                  </a:lnTo>
                  <a:lnTo>
                    <a:pt x="300" y="157"/>
                  </a:lnTo>
                  <a:lnTo>
                    <a:pt x="300" y="157"/>
                  </a:lnTo>
                  <a:lnTo>
                    <a:pt x="300" y="158"/>
                  </a:lnTo>
                  <a:lnTo>
                    <a:pt x="300" y="158"/>
                  </a:lnTo>
                  <a:lnTo>
                    <a:pt x="300" y="159"/>
                  </a:lnTo>
                  <a:lnTo>
                    <a:pt x="300" y="157"/>
                  </a:lnTo>
                  <a:lnTo>
                    <a:pt x="301" y="158"/>
                  </a:lnTo>
                  <a:lnTo>
                    <a:pt x="301" y="158"/>
                  </a:lnTo>
                  <a:lnTo>
                    <a:pt x="301" y="158"/>
                  </a:lnTo>
                  <a:lnTo>
                    <a:pt x="301" y="159"/>
                  </a:lnTo>
                  <a:lnTo>
                    <a:pt x="301" y="159"/>
                  </a:lnTo>
                  <a:lnTo>
                    <a:pt x="301" y="158"/>
                  </a:lnTo>
                  <a:lnTo>
                    <a:pt x="301" y="158"/>
                  </a:lnTo>
                  <a:lnTo>
                    <a:pt x="301" y="158"/>
                  </a:lnTo>
                  <a:lnTo>
                    <a:pt x="301" y="157"/>
                  </a:lnTo>
                  <a:lnTo>
                    <a:pt x="301" y="157"/>
                  </a:lnTo>
                  <a:lnTo>
                    <a:pt x="301" y="156"/>
                  </a:lnTo>
                  <a:lnTo>
                    <a:pt x="302" y="157"/>
                  </a:lnTo>
                  <a:lnTo>
                    <a:pt x="302" y="157"/>
                  </a:lnTo>
                  <a:lnTo>
                    <a:pt x="302" y="157"/>
                  </a:lnTo>
                  <a:lnTo>
                    <a:pt x="302" y="157"/>
                  </a:lnTo>
                  <a:lnTo>
                    <a:pt x="302" y="157"/>
                  </a:lnTo>
                  <a:lnTo>
                    <a:pt x="302" y="157"/>
                  </a:lnTo>
                  <a:lnTo>
                    <a:pt x="302" y="157"/>
                  </a:lnTo>
                  <a:lnTo>
                    <a:pt x="302" y="156"/>
                  </a:lnTo>
                  <a:lnTo>
                    <a:pt x="302" y="157"/>
                  </a:lnTo>
                  <a:lnTo>
                    <a:pt x="302" y="158"/>
                  </a:lnTo>
                  <a:lnTo>
                    <a:pt x="303" y="157"/>
                  </a:lnTo>
                  <a:lnTo>
                    <a:pt x="303" y="158"/>
                  </a:lnTo>
                  <a:lnTo>
                    <a:pt x="303" y="157"/>
                  </a:lnTo>
                  <a:lnTo>
                    <a:pt x="303" y="157"/>
                  </a:lnTo>
                  <a:lnTo>
                    <a:pt x="303" y="155"/>
                  </a:lnTo>
                  <a:lnTo>
                    <a:pt x="303" y="156"/>
                  </a:lnTo>
                  <a:lnTo>
                    <a:pt x="303" y="156"/>
                  </a:lnTo>
                  <a:lnTo>
                    <a:pt x="303" y="157"/>
                  </a:lnTo>
                  <a:lnTo>
                    <a:pt x="303" y="157"/>
                  </a:lnTo>
                  <a:lnTo>
                    <a:pt x="303" y="156"/>
                  </a:lnTo>
                  <a:lnTo>
                    <a:pt x="303" y="156"/>
                  </a:lnTo>
                  <a:lnTo>
                    <a:pt x="304" y="156"/>
                  </a:lnTo>
                  <a:lnTo>
                    <a:pt x="304" y="156"/>
                  </a:lnTo>
                  <a:lnTo>
                    <a:pt x="304" y="157"/>
                  </a:lnTo>
                  <a:lnTo>
                    <a:pt x="304" y="155"/>
                  </a:lnTo>
                  <a:lnTo>
                    <a:pt x="304" y="155"/>
                  </a:lnTo>
                  <a:lnTo>
                    <a:pt x="304" y="156"/>
                  </a:lnTo>
                  <a:lnTo>
                    <a:pt x="304" y="156"/>
                  </a:lnTo>
                  <a:lnTo>
                    <a:pt x="304" y="156"/>
                  </a:lnTo>
                  <a:lnTo>
                    <a:pt x="304" y="156"/>
                  </a:lnTo>
                  <a:lnTo>
                    <a:pt x="305" y="155"/>
                  </a:lnTo>
                  <a:lnTo>
                    <a:pt x="305" y="156"/>
                  </a:lnTo>
                  <a:lnTo>
                    <a:pt x="305" y="157"/>
                  </a:lnTo>
                  <a:lnTo>
                    <a:pt x="305" y="156"/>
                  </a:lnTo>
                  <a:lnTo>
                    <a:pt x="305" y="155"/>
                  </a:lnTo>
                  <a:lnTo>
                    <a:pt x="305" y="157"/>
                  </a:lnTo>
                  <a:lnTo>
                    <a:pt x="305" y="157"/>
                  </a:lnTo>
                  <a:lnTo>
                    <a:pt x="305" y="156"/>
                  </a:lnTo>
                  <a:lnTo>
                    <a:pt x="305" y="156"/>
                  </a:lnTo>
                  <a:lnTo>
                    <a:pt x="305" y="156"/>
                  </a:lnTo>
                  <a:lnTo>
                    <a:pt x="305" y="157"/>
                  </a:lnTo>
                  <a:lnTo>
                    <a:pt x="306" y="158"/>
                  </a:lnTo>
                  <a:lnTo>
                    <a:pt x="306" y="156"/>
                  </a:lnTo>
                  <a:lnTo>
                    <a:pt x="306" y="155"/>
                  </a:lnTo>
                  <a:lnTo>
                    <a:pt x="306" y="156"/>
                  </a:lnTo>
                  <a:lnTo>
                    <a:pt x="306" y="156"/>
                  </a:lnTo>
                  <a:lnTo>
                    <a:pt x="306" y="156"/>
                  </a:lnTo>
                  <a:lnTo>
                    <a:pt x="306" y="156"/>
                  </a:lnTo>
                  <a:lnTo>
                    <a:pt x="306" y="156"/>
                  </a:lnTo>
                  <a:lnTo>
                    <a:pt x="306" y="156"/>
                  </a:lnTo>
                  <a:lnTo>
                    <a:pt x="306" y="156"/>
                  </a:lnTo>
                  <a:lnTo>
                    <a:pt x="306" y="155"/>
                  </a:lnTo>
                  <a:lnTo>
                    <a:pt x="307" y="156"/>
                  </a:lnTo>
                  <a:lnTo>
                    <a:pt x="307" y="155"/>
                  </a:lnTo>
                  <a:lnTo>
                    <a:pt x="307" y="156"/>
                  </a:lnTo>
                  <a:lnTo>
                    <a:pt x="307" y="154"/>
                  </a:lnTo>
                  <a:lnTo>
                    <a:pt x="307" y="155"/>
                  </a:lnTo>
                  <a:lnTo>
                    <a:pt x="307" y="156"/>
                  </a:lnTo>
                  <a:lnTo>
                    <a:pt x="307" y="155"/>
                  </a:lnTo>
                  <a:lnTo>
                    <a:pt x="307" y="155"/>
                  </a:lnTo>
                  <a:lnTo>
                    <a:pt x="307" y="155"/>
                  </a:lnTo>
                  <a:lnTo>
                    <a:pt x="307" y="155"/>
                  </a:lnTo>
                  <a:lnTo>
                    <a:pt x="307" y="155"/>
                  </a:lnTo>
                  <a:lnTo>
                    <a:pt x="308" y="155"/>
                  </a:lnTo>
                  <a:lnTo>
                    <a:pt x="308" y="154"/>
                  </a:lnTo>
                  <a:lnTo>
                    <a:pt x="308" y="155"/>
                  </a:lnTo>
                  <a:lnTo>
                    <a:pt x="308" y="156"/>
                  </a:lnTo>
                  <a:lnTo>
                    <a:pt x="308" y="155"/>
                  </a:lnTo>
                  <a:lnTo>
                    <a:pt x="308" y="155"/>
                  </a:lnTo>
                  <a:lnTo>
                    <a:pt x="308" y="156"/>
                  </a:lnTo>
                  <a:lnTo>
                    <a:pt x="308" y="155"/>
                  </a:lnTo>
                  <a:lnTo>
                    <a:pt x="308" y="154"/>
                  </a:lnTo>
                  <a:lnTo>
                    <a:pt x="308" y="155"/>
                  </a:lnTo>
                  <a:lnTo>
                    <a:pt x="309" y="154"/>
                  </a:lnTo>
                  <a:lnTo>
                    <a:pt x="309" y="155"/>
                  </a:lnTo>
                  <a:lnTo>
                    <a:pt x="309" y="154"/>
                  </a:lnTo>
                  <a:lnTo>
                    <a:pt x="309" y="155"/>
                  </a:lnTo>
                  <a:lnTo>
                    <a:pt x="309" y="154"/>
                  </a:lnTo>
                  <a:lnTo>
                    <a:pt x="309" y="154"/>
                  </a:lnTo>
                  <a:lnTo>
                    <a:pt x="309" y="155"/>
                  </a:lnTo>
                  <a:lnTo>
                    <a:pt x="309" y="155"/>
                  </a:lnTo>
                  <a:lnTo>
                    <a:pt x="309" y="155"/>
                  </a:lnTo>
                  <a:lnTo>
                    <a:pt x="309" y="155"/>
                  </a:lnTo>
                  <a:lnTo>
                    <a:pt x="309" y="155"/>
                  </a:lnTo>
                  <a:lnTo>
                    <a:pt x="310" y="155"/>
                  </a:lnTo>
                  <a:lnTo>
                    <a:pt x="310" y="154"/>
                  </a:lnTo>
                  <a:lnTo>
                    <a:pt x="310" y="155"/>
                  </a:lnTo>
                  <a:lnTo>
                    <a:pt x="310" y="154"/>
                  </a:lnTo>
                  <a:lnTo>
                    <a:pt x="310" y="154"/>
                  </a:lnTo>
                  <a:lnTo>
                    <a:pt x="310" y="154"/>
                  </a:lnTo>
                  <a:lnTo>
                    <a:pt x="310" y="154"/>
                  </a:lnTo>
                  <a:lnTo>
                    <a:pt x="310" y="155"/>
                  </a:lnTo>
                  <a:lnTo>
                    <a:pt x="310" y="154"/>
                  </a:lnTo>
                  <a:lnTo>
                    <a:pt x="310" y="154"/>
                  </a:lnTo>
                  <a:lnTo>
                    <a:pt x="311" y="155"/>
                  </a:lnTo>
                  <a:lnTo>
                    <a:pt x="311" y="155"/>
                  </a:lnTo>
                  <a:lnTo>
                    <a:pt x="311" y="154"/>
                  </a:lnTo>
                  <a:lnTo>
                    <a:pt x="311" y="154"/>
                  </a:lnTo>
                  <a:lnTo>
                    <a:pt x="311" y="154"/>
                  </a:lnTo>
                  <a:lnTo>
                    <a:pt x="311" y="154"/>
                  </a:lnTo>
                  <a:lnTo>
                    <a:pt x="311" y="154"/>
                  </a:lnTo>
                  <a:lnTo>
                    <a:pt x="311" y="155"/>
                  </a:lnTo>
                  <a:lnTo>
                    <a:pt x="311" y="153"/>
                  </a:lnTo>
                  <a:lnTo>
                    <a:pt x="311" y="155"/>
                  </a:lnTo>
                  <a:lnTo>
                    <a:pt x="311" y="154"/>
                  </a:lnTo>
                  <a:lnTo>
                    <a:pt x="312" y="154"/>
                  </a:lnTo>
                  <a:lnTo>
                    <a:pt x="312" y="154"/>
                  </a:lnTo>
                  <a:lnTo>
                    <a:pt x="312" y="154"/>
                  </a:lnTo>
                  <a:lnTo>
                    <a:pt x="312" y="154"/>
                  </a:lnTo>
                  <a:lnTo>
                    <a:pt x="312" y="153"/>
                  </a:lnTo>
                  <a:lnTo>
                    <a:pt x="312" y="153"/>
                  </a:lnTo>
                  <a:lnTo>
                    <a:pt x="312" y="153"/>
                  </a:lnTo>
                  <a:lnTo>
                    <a:pt x="312" y="155"/>
                  </a:lnTo>
                  <a:lnTo>
                    <a:pt x="312" y="155"/>
                  </a:lnTo>
                  <a:lnTo>
                    <a:pt x="312" y="155"/>
                  </a:lnTo>
                  <a:lnTo>
                    <a:pt x="313" y="152"/>
                  </a:lnTo>
                  <a:lnTo>
                    <a:pt x="313" y="154"/>
                  </a:lnTo>
                  <a:lnTo>
                    <a:pt x="313" y="155"/>
                  </a:lnTo>
                  <a:lnTo>
                    <a:pt x="313" y="154"/>
                  </a:lnTo>
                  <a:lnTo>
                    <a:pt x="313" y="154"/>
                  </a:lnTo>
                  <a:lnTo>
                    <a:pt x="313" y="154"/>
                  </a:lnTo>
                  <a:lnTo>
                    <a:pt x="313" y="153"/>
                  </a:lnTo>
                  <a:lnTo>
                    <a:pt x="313" y="153"/>
                  </a:lnTo>
                  <a:lnTo>
                    <a:pt x="313" y="153"/>
                  </a:lnTo>
                  <a:lnTo>
                    <a:pt x="313" y="154"/>
                  </a:lnTo>
                  <a:lnTo>
                    <a:pt x="313" y="155"/>
                  </a:lnTo>
                  <a:lnTo>
                    <a:pt x="314" y="155"/>
                  </a:lnTo>
                  <a:lnTo>
                    <a:pt x="314" y="154"/>
                  </a:lnTo>
                  <a:lnTo>
                    <a:pt x="314" y="154"/>
                  </a:lnTo>
                  <a:lnTo>
                    <a:pt x="314" y="153"/>
                  </a:lnTo>
                  <a:lnTo>
                    <a:pt x="314" y="153"/>
                  </a:lnTo>
                  <a:lnTo>
                    <a:pt x="314" y="153"/>
                  </a:lnTo>
                  <a:lnTo>
                    <a:pt x="314" y="153"/>
                  </a:lnTo>
                  <a:lnTo>
                    <a:pt x="314" y="154"/>
                  </a:lnTo>
                  <a:lnTo>
                    <a:pt x="314" y="154"/>
                  </a:lnTo>
                  <a:lnTo>
                    <a:pt x="314" y="153"/>
                  </a:lnTo>
                  <a:lnTo>
                    <a:pt x="314" y="152"/>
                  </a:lnTo>
                  <a:lnTo>
                    <a:pt x="315" y="151"/>
                  </a:lnTo>
                  <a:lnTo>
                    <a:pt x="315" y="154"/>
                  </a:lnTo>
                  <a:lnTo>
                    <a:pt x="315" y="153"/>
                  </a:lnTo>
                  <a:lnTo>
                    <a:pt x="315" y="153"/>
                  </a:lnTo>
                  <a:lnTo>
                    <a:pt x="315" y="153"/>
                  </a:lnTo>
                  <a:lnTo>
                    <a:pt x="315" y="154"/>
                  </a:lnTo>
                  <a:lnTo>
                    <a:pt x="315" y="153"/>
                  </a:lnTo>
                  <a:lnTo>
                    <a:pt x="315" y="153"/>
                  </a:lnTo>
                  <a:lnTo>
                    <a:pt x="315" y="152"/>
                  </a:lnTo>
                  <a:lnTo>
                    <a:pt x="315" y="154"/>
                  </a:lnTo>
                  <a:lnTo>
                    <a:pt x="316" y="153"/>
                  </a:lnTo>
                  <a:lnTo>
                    <a:pt x="316" y="153"/>
                  </a:lnTo>
                  <a:lnTo>
                    <a:pt x="316" y="153"/>
                  </a:lnTo>
                  <a:lnTo>
                    <a:pt x="316" y="154"/>
                  </a:lnTo>
                  <a:lnTo>
                    <a:pt x="316" y="153"/>
                  </a:lnTo>
                  <a:lnTo>
                    <a:pt x="316" y="153"/>
                  </a:lnTo>
                  <a:lnTo>
                    <a:pt x="316" y="153"/>
                  </a:lnTo>
                  <a:lnTo>
                    <a:pt x="316" y="153"/>
                  </a:lnTo>
                  <a:lnTo>
                    <a:pt x="316" y="153"/>
                  </a:lnTo>
                  <a:lnTo>
                    <a:pt x="316" y="153"/>
                  </a:lnTo>
                  <a:lnTo>
                    <a:pt x="316" y="154"/>
                  </a:lnTo>
                  <a:lnTo>
                    <a:pt x="317" y="153"/>
                  </a:lnTo>
                  <a:lnTo>
                    <a:pt x="317" y="154"/>
                  </a:lnTo>
                  <a:lnTo>
                    <a:pt x="317" y="153"/>
                  </a:lnTo>
                  <a:lnTo>
                    <a:pt x="317" y="153"/>
                  </a:lnTo>
                  <a:lnTo>
                    <a:pt x="317" y="152"/>
                  </a:lnTo>
                  <a:lnTo>
                    <a:pt x="317" y="152"/>
                  </a:lnTo>
                  <a:lnTo>
                    <a:pt x="317" y="153"/>
                  </a:lnTo>
                  <a:lnTo>
                    <a:pt x="317" y="154"/>
                  </a:lnTo>
                  <a:lnTo>
                    <a:pt x="317" y="153"/>
                  </a:lnTo>
                  <a:lnTo>
                    <a:pt x="318" y="153"/>
                  </a:lnTo>
                  <a:lnTo>
                    <a:pt x="318" y="153"/>
                  </a:lnTo>
                  <a:lnTo>
                    <a:pt x="318" y="153"/>
                  </a:lnTo>
                  <a:lnTo>
                    <a:pt x="318" y="153"/>
                  </a:lnTo>
                  <a:lnTo>
                    <a:pt x="318" y="152"/>
                  </a:lnTo>
                  <a:lnTo>
                    <a:pt x="318" y="153"/>
                  </a:lnTo>
                  <a:lnTo>
                    <a:pt x="318" y="153"/>
                  </a:lnTo>
                  <a:lnTo>
                    <a:pt x="318" y="153"/>
                  </a:lnTo>
                  <a:lnTo>
                    <a:pt x="318" y="153"/>
                  </a:lnTo>
                  <a:lnTo>
                    <a:pt x="318" y="153"/>
                  </a:lnTo>
                  <a:lnTo>
                    <a:pt x="318" y="153"/>
                  </a:lnTo>
                  <a:lnTo>
                    <a:pt x="319" y="153"/>
                  </a:lnTo>
                  <a:lnTo>
                    <a:pt x="319" y="153"/>
                  </a:lnTo>
                  <a:lnTo>
                    <a:pt x="319" y="154"/>
                  </a:lnTo>
                  <a:lnTo>
                    <a:pt x="319" y="153"/>
                  </a:lnTo>
                  <a:lnTo>
                    <a:pt x="319" y="152"/>
                  </a:lnTo>
                  <a:lnTo>
                    <a:pt x="319" y="152"/>
                  </a:lnTo>
                  <a:lnTo>
                    <a:pt x="319" y="152"/>
                  </a:lnTo>
                  <a:lnTo>
                    <a:pt x="319" y="152"/>
                  </a:lnTo>
                  <a:lnTo>
                    <a:pt x="319" y="152"/>
                  </a:lnTo>
                  <a:lnTo>
                    <a:pt x="320" y="152"/>
                  </a:lnTo>
                  <a:lnTo>
                    <a:pt x="320" y="152"/>
                  </a:lnTo>
                  <a:lnTo>
                    <a:pt x="320" y="153"/>
                  </a:lnTo>
                  <a:lnTo>
                    <a:pt x="320" y="152"/>
                  </a:lnTo>
                  <a:lnTo>
                    <a:pt x="320" y="152"/>
                  </a:lnTo>
                  <a:lnTo>
                    <a:pt x="320" y="152"/>
                  </a:lnTo>
                  <a:lnTo>
                    <a:pt x="320" y="151"/>
                  </a:lnTo>
                  <a:lnTo>
                    <a:pt x="320" y="150"/>
                  </a:lnTo>
                  <a:lnTo>
                    <a:pt x="320" y="153"/>
                  </a:lnTo>
                  <a:lnTo>
                    <a:pt x="320" y="152"/>
                  </a:lnTo>
                  <a:lnTo>
                    <a:pt x="320" y="152"/>
                  </a:lnTo>
                  <a:lnTo>
                    <a:pt x="321" y="152"/>
                  </a:lnTo>
                  <a:lnTo>
                    <a:pt x="321" y="152"/>
                  </a:lnTo>
                  <a:lnTo>
                    <a:pt x="321" y="152"/>
                  </a:lnTo>
                  <a:lnTo>
                    <a:pt x="321" y="151"/>
                  </a:lnTo>
                  <a:lnTo>
                    <a:pt x="321" y="153"/>
                  </a:lnTo>
                  <a:lnTo>
                    <a:pt x="321" y="151"/>
                  </a:lnTo>
                  <a:lnTo>
                    <a:pt x="321" y="153"/>
                  </a:lnTo>
                  <a:lnTo>
                    <a:pt x="321" y="151"/>
                  </a:lnTo>
                  <a:lnTo>
                    <a:pt x="322" y="153"/>
                  </a:lnTo>
                  <a:lnTo>
                    <a:pt x="322" y="151"/>
                  </a:lnTo>
                  <a:lnTo>
                    <a:pt x="322" y="152"/>
                  </a:lnTo>
                  <a:lnTo>
                    <a:pt x="322" y="152"/>
                  </a:lnTo>
                  <a:lnTo>
                    <a:pt x="322" y="152"/>
                  </a:lnTo>
                  <a:lnTo>
                    <a:pt x="322" y="153"/>
                  </a:lnTo>
                  <a:lnTo>
                    <a:pt x="322" y="152"/>
                  </a:lnTo>
                  <a:lnTo>
                    <a:pt x="322" y="152"/>
                  </a:lnTo>
                  <a:lnTo>
                    <a:pt x="322" y="153"/>
                  </a:lnTo>
                  <a:lnTo>
                    <a:pt x="322" y="152"/>
                  </a:lnTo>
                  <a:lnTo>
                    <a:pt x="322" y="151"/>
                  </a:lnTo>
                  <a:lnTo>
                    <a:pt x="323" y="152"/>
                  </a:lnTo>
                  <a:lnTo>
                    <a:pt x="323" y="152"/>
                  </a:lnTo>
                  <a:lnTo>
                    <a:pt x="323" y="150"/>
                  </a:lnTo>
                  <a:lnTo>
                    <a:pt x="323" y="153"/>
                  </a:lnTo>
                  <a:lnTo>
                    <a:pt x="323" y="152"/>
                  </a:lnTo>
                  <a:lnTo>
                    <a:pt x="323" y="152"/>
                  </a:lnTo>
                  <a:lnTo>
                    <a:pt x="323" y="151"/>
                  </a:lnTo>
                  <a:lnTo>
                    <a:pt x="323" y="151"/>
                  </a:lnTo>
                  <a:lnTo>
                    <a:pt x="323" y="150"/>
                  </a:lnTo>
                  <a:lnTo>
                    <a:pt x="323" y="151"/>
                  </a:lnTo>
                  <a:lnTo>
                    <a:pt x="323" y="152"/>
                  </a:lnTo>
                  <a:lnTo>
                    <a:pt x="324" y="151"/>
                  </a:lnTo>
                  <a:lnTo>
                    <a:pt x="324" y="152"/>
                  </a:lnTo>
                  <a:lnTo>
                    <a:pt x="324" y="151"/>
                  </a:lnTo>
                  <a:lnTo>
                    <a:pt x="324" y="152"/>
                  </a:lnTo>
                  <a:lnTo>
                    <a:pt x="324" y="151"/>
                  </a:lnTo>
                  <a:lnTo>
                    <a:pt x="324" y="151"/>
                  </a:lnTo>
                  <a:lnTo>
                    <a:pt x="324" y="152"/>
                  </a:lnTo>
                  <a:lnTo>
                    <a:pt x="324" y="153"/>
                  </a:lnTo>
                  <a:lnTo>
                    <a:pt x="324" y="152"/>
                  </a:lnTo>
                  <a:lnTo>
                    <a:pt x="324" y="152"/>
                  </a:lnTo>
                  <a:lnTo>
                    <a:pt x="325" y="154"/>
                  </a:lnTo>
                  <a:lnTo>
                    <a:pt x="325" y="152"/>
                  </a:lnTo>
                  <a:lnTo>
                    <a:pt x="325" y="152"/>
                  </a:lnTo>
                  <a:lnTo>
                    <a:pt x="325" y="151"/>
                  </a:lnTo>
                  <a:lnTo>
                    <a:pt x="325" y="152"/>
                  </a:lnTo>
                  <a:lnTo>
                    <a:pt x="325" y="151"/>
                  </a:lnTo>
                  <a:lnTo>
                    <a:pt x="325" y="151"/>
                  </a:lnTo>
                  <a:lnTo>
                    <a:pt x="325" y="151"/>
                  </a:lnTo>
                  <a:lnTo>
                    <a:pt x="325" y="151"/>
                  </a:lnTo>
                  <a:lnTo>
                    <a:pt x="325" y="152"/>
                  </a:lnTo>
                  <a:lnTo>
                    <a:pt x="325" y="151"/>
                  </a:lnTo>
                  <a:lnTo>
                    <a:pt x="326" y="152"/>
                  </a:lnTo>
                  <a:lnTo>
                    <a:pt x="326" y="153"/>
                  </a:lnTo>
                  <a:lnTo>
                    <a:pt x="326" y="152"/>
                  </a:lnTo>
                  <a:lnTo>
                    <a:pt x="326" y="152"/>
                  </a:lnTo>
                  <a:lnTo>
                    <a:pt x="326" y="151"/>
                  </a:lnTo>
                  <a:lnTo>
                    <a:pt x="326" y="151"/>
                  </a:lnTo>
                  <a:lnTo>
                    <a:pt x="326" y="152"/>
                  </a:lnTo>
                  <a:lnTo>
                    <a:pt x="326" y="152"/>
                  </a:lnTo>
                  <a:lnTo>
                    <a:pt x="326" y="153"/>
                  </a:lnTo>
                  <a:lnTo>
                    <a:pt x="327" y="150"/>
                  </a:lnTo>
                  <a:lnTo>
                    <a:pt x="327" y="151"/>
                  </a:lnTo>
                  <a:lnTo>
                    <a:pt x="327" y="151"/>
                  </a:lnTo>
                  <a:lnTo>
                    <a:pt x="327" y="152"/>
                  </a:lnTo>
                  <a:lnTo>
                    <a:pt x="327" y="151"/>
                  </a:lnTo>
                  <a:lnTo>
                    <a:pt x="327" y="153"/>
                  </a:lnTo>
                  <a:lnTo>
                    <a:pt x="327" y="152"/>
                  </a:lnTo>
                  <a:lnTo>
                    <a:pt x="327" y="151"/>
                  </a:lnTo>
                  <a:lnTo>
                    <a:pt x="327" y="153"/>
                  </a:lnTo>
                  <a:lnTo>
                    <a:pt x="327" y="153"/>
                  </a:lnTo>
                  <a:lnTo>
                    <a:pt x="327" y="152"/>
                  </a:lnTo>
                  <a:lnTo>
                    <a:pt x="328" y="151"/>
                  </a:lnTo>
                  <a:lnTo>
                    <a:pt x="328" y="151"/>
                  </a:lnTo>
                  <a:lnTo>
                    <a:pt x="328" y="152"/>
                  </a:lnTo>
                  <a:lnTo>
                    <a:pt x="328" y="151"/>
                  </a:lnTo>
                  <a:lnTo>
                    <a:pt x="328" y="151"/>
                  </a:lnTo>
                  <a:lnTo>
                    <a:pt x="328" y="150"/>
                  </a:lnTo>
                  <a:lnTo>
                    <a:pt x="328" y="151"/>
                  </a:lnTo>
                  <a:lnTo>
                    <a:pt x="328" y="151"/>
                  </a:lnTo>
                  <a:lnTo>
                    <a:pt x="328" y="151"/>
                  </a:lnTo>
                  <a:lnTo>
                    <a:pt x="328" y="151"/>
                  </a:lnTo>
                  <a:lnTo>
                    <a:pt x="329" y="150"/>
                  </a:lnTo>
                  <a:lnTo>
                    <a:pt x="329" y="151"/>
                  </a:lnTo>
                  <a:lnTo>
                    <a:pt x="329" y="151"/>
                  </a:lnTo>
                  <a:lnTo>
                    <a:pt x="329" y="151"/>
                  </a:lnTo>
                  <a:lnTo>
                    <a:pt x="329" y="150"/>
                  </a:lnTo>
                  <a:lnTo>
                    <a:pt x="329" y="151"/>
                  </a:lnTo>
                  <a:lnTo>
                    <a:pt x="329" y="151"/>
                  </a:lnTo>
                  <a:lnTo>
                    <a:pt x="329" y="150"/>
                  </a:lnTo>
                  <a:lnTo>
                    <a:pt x="329" y="150"/>
                  </a:lnTo>
                  <a:lnTo>
                    <a:pt x="329" y="151"/>
                  </a:lnTo>
                  <a:lnTo>
                    <a:pt x="329" y="151"/>
                  </a:lnTo>
                  <a:lnTo>
                    <a:pt x="330" y="151"/>
                  </a:lnTo>
                  <a:lnTo>
                    <a:pt x="330" y="151"/>
                  </a:lnTo>
                  <a:lnTo>
                    <a:pt x="330" y="151"/>
                  </a:lnTo>
                  <a:lnTo>
                    <a:pt x="330" y="151"/>
                  </a:lnTo>
                  <a:lnTo>
                    <a:pt x="330" y="150"/>
                  </a:lnTo>
                  <a:lnTo>
                    <a:pt x="330" y="151"/>
                  </a:lnTo>
                  <a:lnTo>
                    <a:pt x="330" y="151"/>
                  </a:lnTo>
                  <a:lnTo>
                    <a:pt x="330" y="150"/>
                  </a:lnTo>
                  <a:lnTo>
                    <a:pt x="330" y="151"/>
                  </a:lnTo>
                  <a:lnTo>
                    <a:pt x="330" y="150"/>
                  </a:lnTo>
                  <a:lnTo>
                    <a:pt x="331" y="152"/>
                  </a:lnTo>
                  <a:lnTo>
                    <a:pt x="331" y="149"/>
                  </a:lnTo>
                  <a:lnTo>
                    <a:pt x="331" y="150"/>
                  </a:lnTo>
                  <a:lnTo>
                    <a:pt x="331" y="150"/>
                  </a:lnTo>
                  <a:lnTo>
                    <a:pt x="331" y="150"/>
                  </a:lnTo>
                  <a:lnTo>
                    <a:pt x="331" y="149"/>
                  </a:lnTo>
                  <a:lnTo>
                    <a:pt x="331" y="150"/>
                  </a:lnTo>
                  <a:lnTo>
                    <a:pt x="331" y="150"/>
                  </a:lnTo>
                  <a:lnTo>
                    <a:pt x="331" y="150"/>
                  </a:lnTo>
                  <a:lnTo>
                    <a:pt x="331" y="150"/>
                  </a:lnTo>
                  <a:lnTo>
                    <a:pt x="331" y="150"/>
                  </a:lnTo>
                  <a:lnTo>
                    <a:pt x="332" y="149"/>
                  </a:lnTo>
                  <a:lnTo>
                    <a:pt x="332" y="150"/>
                  </a:lnTo>
                  <a:lnTo>
                    <a:pt x="332" y="150"/>
                  </a:lnTo>
                  <a:lnTo>
                    <a:pt x="332" y="150"/>
                  </a:lnTo>
                  <a:lnTo>
                    <a:pt x="332" y="150"/>
                  </a:lnTo>
                  <a:lnTo>
                    <a:pt x="332" y="151"/>
                  </a:lnTo>
                  <a:lnTo>
                    <a:pt x="332" y="150"/>
                  </a:lnTo>
                  <a:lnTo>
                    <a:pt x="332" y="150"/>
                  </a:lnTo>
                  <a:lnTo>
                    <a:pt x="332" y="150"/>
                  </a:lnTo>
                  <a:lnTo>
                    <a:pt x="332" y="150"/>
                  </a:lnTo>
                  <a:lnTo>
                    <a:pt x="332" y="149"/>
                  </a:lnTo>
                  <a:lnTo>
                    <a:pt x="333" y="150"/>
                  </a:lnTo>
                  <a:lnTo>
                    <a:pt x="333" y="150"/>
                  </a:lnTo>
                  <a:lnTo>
                    <a:pt x="333" y="150"/>
                  </a:lnTo>
                  <a:lnTo>
                    <a:pt x="333" y="151"/>
                  </a:lnTo>
                  <a:lnTo>
                    <a:pt x="333" y="150"/>
                  </a:lnTo>
                  <a:lnTo>
                    <a:pt x="333" y="150"/>
                  </a:lnTo>
                  <a:lnTo>
                    <a:pt x="333" y="150"/>
                  </a:lnTo>
                  <a:lnTo>
                    <a:pt x="333" y="150"/>
                  </a:lnTo>
                  <a:lnTo>
                    <a:pt x="333" y="150"/>
                  </a:lnTo>
                  <a:lnTo>
                    <a:pt x="333" y="150"/>
                  </a:lnTo>
                  <a:lnTo>
                    <a:pt x="334" y="150"/>
                  </a:lnTo>
                  <a:lnTo>
                    <a:pt x="334" y="151"/>
                  </a:lnTo>
                  <a:lnTo>
                    <a:pt x="334" y="150"/>
                  </a:lnTo>
                  <a:lnTo>
                    <a:pt x="334" y="150"/>
                  </a:lnTo>
                  <a:lnTo>
                    <a:pt x="334" y="150"/>
                  </a:lnTo>
                  <a:lnTo>
                    <a:pt x="334" y="150"/>
                  </a:lnTo>
                  <a:lnTo>
                    <a:pt x="334" y="150"/>
                  </a:lnTo>
                  <a:lnTo>
                    <a:pt x="334" y="150"/>
                  </a:lnTo>
                  <a:lnTo>
                    <a:pt x="334" y="150"/>
                  </a:lnTo>
                  <a:lnTo>
                    <a:pt x="334" y="150"/>
                  </a:lnTo>
                  <a:lnTo>
                    <a:pt x="334" y="150"/>
                  </a:lnTo>
                  <a:lnTo>
                    <a:pt x="335" y="150"/>
                  </a:lnTo>
                  <a:lnTo>
                    <a:pt x="335" y="150"/>
                  </a:lnTo>
                  <a:lnTo>
                    <a:pt x="335" y="149"/>
                  </a:lnTo>
                  <a:lnTo>
                    <a:pt x="335" y="150"/>
                  </a:lnTo>
                  <a:lnTo>
                    <a:pt x="335" y="150"/>
                  </a:lnTo>
                  <a:lnTo>
                    <a:pt x="335" y="150"/>
                  </a:lnTo>
                  <a:lnTo>
                    <a:pt x="335" y="150"/>
                  </a:lnTo>
                  <a:lnTo>
                    <a:pt x="335" y="150"/>
                  </a:lnTo>
                  <a:lnTo>
                    <a:pt x="335" y="150"/>
                  </a:lnTo>
                  <a:lnTo>
                    <a:pt x="335" y="150"/>
                  </a:lnTo>
                  <a:lnTo>
                    <a:pt x="336" y="150"/>
                  </a:lnTo>
                  <a:lnTo>
                    <a:pt x="336" y="150"/>
                  </a:lnTo>
                  <a:lnTo>
                    <a:pt x="336" y="150"/>
                  </a:lnTo>
                  <a:lnTo>
                    <a:pt x="336" y="150"/>
                  </a:lnTo>
                  <a:lnTo>
                    <a:pt x="336" y="148"/>
                  </a:lnTo>
                  <a:lnTo>
                    <a:pt x="336" y="150"/>
                  </a:lnTo>
                  <a:lnTo>
                    <a:pt x="336" y="149"/>
                  </a:lnTo>
                  <a:lnTo>
                    <a:pt x="336" y="150"/>
                  </a:lnTo>
                  <a:lnTo>
                    <a:pt x="336" y="151"/>
                  </a:lnTo>
                  <a:lnTo>
                    <a:pt x="336" y="150"/>
                  </a:lnTo>
                  <a:lnTo>
                    <a:pt x="336" y="150"/>
                  </a:lnTo>
                  <a:lnTo>
                    <a:pt x="337" y="150"/>
                  </a:lnTo>
                  <a:lnTo>
                    <a:pt x="337" y="150"/>
                  </a:lnTo>
                  <a:lnTo>
                    <a:pt x="337" y="151"/>
                  </a:lnTo>
                  <a:lnTo>
                    <a:pt x="337" y="150"/>
                  </a:lnTo>
                  <a:lnTo>
                    <a:pt x="337" y="150"/>
                  </a:lnTo>
                  <a:lnTo>
                    <a:pt x="337" y="150"/>
                  </a:lnTo>
                  <a:lnTo>
                    <a:pt x="337" y="150"/>
                  </a:lnTo>
                  <a:lnTo>
                    <a:pt x="337" y="150"/>
                  </a:lnTo>
                  <a:lnTo>
                    <a:pt x="337" y="150"/>
                  </a:lnTo>
                  <a:lnTo>
                    <a:pt x="337" y="149"/>
                  </a:lnTo>
                  <a:lnTo>
                    <a:pt x="338" y="150"/>
                  </a:lnTo>
                  <a:lnTo>
                    <a:pt x="338" y="150"/>
                  </a:lnTo>
                  <a:lnTo>
                    <a:pt x="338" y="150"/>
                  </a:lnTo>
                  <a:lnTo>
                    <a:pt x="338" y="150"/>
                  </a:lnTo>
                  <a:lnTo>
                    <a:pt x="338" y="150"/>
                  </a:lnTo>
                  <a:lnTo>
                    <a:pt x="338" y="148"/>
                  </a:lnTo>
                  <a:lnTo>
                    <a:pt x="338" y="150"/>
                  </a:lnTo>
                  <a:lnTo>
                    <a:pt x="338" y="150"/>
                  </a:lnTo>
                  <a:lnTo>
                    <a:pt x="338" y="150"/>
                  </a:lnTo>
                  <a:lnTo>
                    <a:pt x="338" y="150"/>
                  </a:lnTo>
                  <a:lnTo>
                    <a:pt x="338" y="149"/>
                  </a:lnTo>
                  <a:lnTo>
                    <a:pt x="339" y="150"/>
                  </a:lnTo>
                  <a:lnTo>
                    <a:pt x="339" y="151"/>
                  </a:lnTo>
                  <a:lnTo>
                    <a:pt x="339" y="149"/>
                  </a:lnTo>
                  <a:lnTo>
                    <a:pt x="339" y="150"/>
                  </a:lnTo>
                  <a:lnTo>
                    <a:pt x="340" y="150"/>
                  </a:lnTo>
                  <a:lnTo>
                    <a:pt x="340" y="149"/>
                  </a:lnTo>
                  <a:lnTo>
                    <a:pt x="340" y="148"/>
                  </a:lnTo>
                  <a:lnTo>
                    <a:pt x="340" y="148"/>
                  </a:lnTo>
                  <a:lnTo>
                    <a:pt x="340" y="148"/>
                  </a:lnTo>
                  <a:lnTo>
                    <a:pt x="340" y="148"/>
                  </a:lnTo>
                  <a:lnTo>
                    <a:pt x="341" y="147"/>
                  </a:lnTo>
                  <a:lnTo>
                    <a:pt x="341" y="147"/>
                  </a:lnTo>
                  <a:lnTo>
                    <a:pt x="341" y="147"/>
                  </a:lnTo>
                  <a:lnTo>
                    <a:pt x="341" y="147"/>
                  </a:lnTo>
                  <a:lnTo>
                    <a:pt x="341" y="148"/>
                  </a:lnTo>
                  <a:lnTo>
                    <a:pt x="342" y="146"/>
                  </a:lnTo>
                  <a:lnTo>
                    <a:pt x="342" y="146"/>
                  </a:lnTo>
                  <a:lnTo>
                    <a:pt x="342" y="146"/>
                  </a:lnTo>
                  <a:lnTo>
                    <a:pt x="342" y="146"/>
                  </a:lnTo>
                  <a:lnTo>
                    <a:pt x="342" y="145"/>
                  </a:lnTo>
                  <a:lnTo>
                    <a:pt x="342" y="145"/>
                  </a:lnTo>
                  <a:lnTo>
                    <a:pt x="343" y="142"/>
                  </a:lnTo>
                  <a:lnTo>
                    <a:pt x="343" y="150"/>
                  </a:lnTo>
                  <a:lnTo>
                    <a:pt x="343" y="149"/>
                  </a:lnTo>
                  <a:lnTo>
                    <a:pt x="343" y="150"/>
                  </a:lnTo>
                  <a:lnTo>
                    <a:pt x="343" y="147"/>
                  </a:lnTo>
                  <a:lnTo>
                    <a:pt x="344" y="144"/>
                  </a:lnTo>
                  <a:lnTo>
                    <a:pt x="344" y="143"/>
                  </a:lnTo>
                  <a:lnTo>
                    <a:pt x="344" y="145"/>
                  </a:lnTo>
                  <a:lnTo>
                    <a:pt x="344" y="148"/>
                  </a:lnTo>
                  <a:lnTo>
                    <a:pt x="344" y="148"/>
                  </a:lnTo>
                  <a:lnTo>
                    <a:pt x="344" y="150"/>
                  </a:lnTo>
                  <a:lnTo>
                    <a:pt x="344" y="151"/>
                  </a:lnTo>
                  <a:lnTo>
                    <a:pt x="344" y="151"/>
                  </a:lnTo>
                  <a:lnTo>
                    <a:pt x="344" y="150"/>
                  </a:lnTo>
                  <a:lnTo>
                    <a:pt x="345" y="148"/>
                  </a:lnTo>
                  <a:lnTo>
                    <a:pt x="345" y="147"/>
                  </a:lnTo>
                  <a:lnTo>
                    <a:pt x="345" y="147"/>
                  </a:lnTo>
                  <a:lnTo>
                    <a:pt x="345" y="146"/>
                  </a:lnTo>
                  <a:lnTo>
                    <a:pt x="345" y="146"/>
                  </a:lnTo>
                  <a:lnTo>
                    <a:pt x="345" y="146"/>
                  </a:lnTo>
                  <a:lnTo>
                    <a:pt x="345" y="148"/>
                  </a:lnTo>
                  <a:lnTo>
                    <a:pt x="345" y="150"/>
                  </a:lnTo>
                  <a:lnTo>
                    <a:pt x="345" y="150"/>
                  </a:lnTo>
                  <a:lnTo>
                    <a:pt x="345" y="150"/>
                  </a:lnTo>
                  <a:lnTo>
                    <a:pt x="346" y="149"/>
                  </a:lnTo>
                  <a:lnTo>
                    <a:pt x="346" y="150"/>
                  </a:lnTo>
                  <a:lnTo>
                    <a:pt x="346" y="150"/>
                  </a:lnTo>
                  <a:lnTo>
                    <a:pt x="346" y="149"/>
                  </a:lnTo>
                  <a:lnTo>
                    <a:pt x="346" y="148"/>
                  </a:lnTo>
                  <a:lnTo>
                    <a:pt x="346" y="145"/>
                  </a:lnTo>
                  <a:lnTo>
                    <a:pt x="346" y="146"/>
                  </a:lnTo>
                  <a:lnTo>
                    <a:pt x="346" y="146"/>
                  </a:lnTo>
                  <a:lnTo>
                    <a:pt x="347" y="147"/>
                  </a:lnTo>
                  <a:lnTo>
                    <a:pt x="347" y="147"/>
                  </a:lnTo>
                  <a:lnTo>
                    <a:pt x="347" y="149"/>
                  </a:lnTo>
                  <a:lnTo>
                    <a:pt x="347" y="149"/>
                  </a:lnTo>
                  <a:lnTo>
                    <a:pt x="347" y="148"/>
                  </a:lnTo>
                  <a:lnTo>
                    <a:pt x="347" y="148"/>
                  </a:lnTo>
                  <a:lnTo>
                    <a:pt x="347" y="147"/>
                  </a:lnTo>
                  <a:lnTo>
                    <a:pt x="347" y="147"/>
                  </a:lnTo>
                  <a:lnTo>
                    <a:pt x="347" y="146"/>
                  </a:lnTo>
                  <a:lnTo>
                    <a:pt x="348" y="147"/>
                  </a:lnTo>
                  <a:lnTo>
                    <a:pt x="348" y="146"/>
                  </a:lnTo>
                  <a:lnTo>
                    <a:pt x="348" y="146"/>
                  </a:lnTo>
                  <a:lnTo>
                    <a:pt x="348" y="148"/>
                  </a:lnTo>
                  <a:lnTo>
                    <a:pt x="348" y="146"/>
                  </a:lnTo>
                  <a:lnTo>
                    <a:pt x="348" y="146"/>
                  </a:lnTo>
                  <a:lnTo>
                    <a:pt x="348" y="146"/>
                  </a:lnTo>
                  <a:lnTo>
                    <a:pt x="348" y="147"/>
                  </a:lnTo>
                  <a:lnTo>
                    <a:pt x="348" y="147"/>
                  </a:lnTo>
                </a:path>
              </a:pathLst>
            </a:custGeom>
            <a:noFill/>
            <a:ln w="12700" cmpd="sng">
              <a:solidFill>
                <a:srgbClr val="008000"/>
              </a:solidFill>
              <a:prstDash val="solid"/>
              <a:round/>
              <a:headEnd/>
              <a:tailEnd/>
            </a:ln>
          </p:spPr>
          <p:txBody>
            <a:bodyPr/>
            <a:lstStyle/>
            <a:p>
              <a:endParaRPr lang="zh-CN" altLang="en-US"/>
            </a:p>
          </p:txBody>
        </p:sp>
        <p:sp>
          <p:nvSpPr>
            <p:cNvPr id="1545339" name="Freeform 123"/>
            <p:cNvSpPr>
              <a:spLocks/>
            </p:cNvSpPr>
            <p:nvPr/>
          </p:nvSpPr>
          <p:spPr bwMode="auto">
            <a:xfrm>
              <a:off x="5266307" y="4542508"/>
              <a:ext cx="2282825" cy="498475"/>
            </a:xfrm>
            <a:custGeom>
              <a:avLst/>
              <a:gdLst/>
              <a:ahLst/>
              <a:cxnLst>
                <a:cxn ang="0">
                  <a:pos x="6" y="2"/>
                </a:cxn>
                <a:cxn ang="0">
                  <a:pos x="11" y="2"/>
                </a:cxn>
                <a:cxn ang="0">
                  <a:pos x="16" y="2"/>
                </a:cxn>
                <a:cxn ang="0">
                  <a:pos x="22" y="3"/>
                </a:cxn>
                <a:cxn ang="0">
                  <a:pos x="27" y="76"/>
                </a:cxn>
                <a:cxn ang="0">
                  <a:pos x="32" y="67"/>
                </a:cxn>
                <a:cxn ang="0">
                  <a:pos x="37" y="61"/>
                </a:cxn>
                <a:cxn ang="0">
                  <a:pos x="42" y="57"/>
                </a:cxn>
                <a:cxn ang="0">
                  <a:pos x="48" y="54"/>
                </a:cxn>
                <a:cxn ang="0">
                  <a:pos x="53" y="51"/>
                </a:cxn>
                <a:cxn ang="0">
                  <a:pos x="58" y="49"/>
                </a:cxn>
                <a:cxn ang="0">
                  <a:pos x="63" y="47"/>
                </a:cxn>
                <a:cxn ang="0">
                  <a:pos x="68" y="45"/>
                </a:cxn>
                <a:cxn ang="0">
                  <a:pos x="74" y="43"/>
                </a:cxn>
                <a:cxn ang="0">
                  <a:pos x="79" y="41"/>
                </a:cxn>
                <a:cxn ang="0">
                  <a:pos x="84" y="39"/>
                </a:cxn>
                <a:cxn ang="0">
                  <a:pos x="89" y="38"/>
                </a:cxn>
                <a:cxn ang="0">
                  <a:pos x="94" y="36"/>
                </a:cxn>
                <a:cxn ang="0">
                  <a:pos x="100" y="34"/>
                </a:cxn>
                <a:cxn ang="0">
                  <a:pos x="105" y="33"/>
                </a:cxn>
                <a:cxn ang="0">
                  <a:pos x="110" y="33"/>
                </a:cxn>
                <a:cxn ang="0">
                  <a:pos x="115" y="31"/>
                </a:cxn>
                <a:cxn ang="0">
                  <a:pos x="121" y="30"/>
                </a:cxn>
                <a:cxn ang="0">
                  <a:pos x="126" y="28"/>
                </a:cxn>
                <a:cxn ang="0">
                  <a:pos x="131" y="28"/>
                </a:cxn>
                <a:cxn ang="0">
                  <a:pos x="136" y="27"/>
                </a:cxn>
                <a:cxn ang="0">
                  <a:pos x="141" y="29"/>
                </a:cxn>
                <a:cxn ang="0">
                  <a:pos x="147" y="26"/>
                </a:cxn>
                <a:cxn ang="0">
                  <a:pos x="152" y="25"/>
                </a:cxn>
                <a:cxn ang="0">
                  <a:pos x="158" y="25"/>
                </a:cxn>
                <a:cxn ang="0">
                  <a:pos x="163" y="24"/>
                </a:cxn>
                <a:cxn ang="0">
                  <a:pos x="168" y="25"/>
                </a:cxn>
                <a:cxn ang="0">
                  <a:pos x="175" y="25"/>
                </a:cxn>
                <a:cxn ang="0">
                  <a:pos x="181" y="9"/>
                </a:cxn>
                <a:cxn ang="0">
                  <a:pos x="186" y="3"/>
                </a:cxn>
                <a:cxn ang="0">
                  <a:pos x="192" y="4"/>
                </a:cxn>
                <a:cxn ang="0">
                  <a:pos x="197" y="9"/>
                </a:cxn>
                <a:cxn ang="0">
                  <a:pos x="202" y="11"/>
                </a:cxn>
                <a:cxn ang="0">
                  <a:pos x="208" y="14"/>
                </a:cxn>
                <a:cxn ang="0">
                  <a:pos x="213" y="15"/>
                </a:cxn>
                <a:cxn ang="0">
                  <a:pos x="218" y="17"/>
                </a:cxn>
                <a:cxn ang="0">
                  <a:pos x="223" y="18"/>
                </a:cxn>
                <a:cxn ang="0">
                  <a:pos x="229" y="18"/>
                </a:cxn>
                <a:cxn ang="0">
                  <a:pos x="234" y="18"/>
                </a:cxn>
                <a:cxn ang="0">
                  <a:pos x="239" y="19"/>
                </a:cxn>
                <a:cxn ang="0">
                  <a:pos x="244" y="20"/>
                </a:cxn>
                <a:cxn ang="0">
                  <a:pos x="250" y="19"/>
                </a:cxn>
                <a:cxn ang="0">
                  <a:pos x="255" y="18"/>
                </a:cxn>
                <a:cxn ang="0">
                  <a:pos x="260" y="18"/>
                </a:cxn>
                <a:cxn ang="0">
                  <a:pos x="265" y="18"/>
                </a:cxn>
                <a:cxn ang="0">
                  <a:pos x="271" y="18"/>
                </a:cxn>
                <a:cxn ang="0">
                  <a:pos x="276" y="19"/>
                </a:cxn>
                <a:cxn ang="0">
                  <a:pos x="282" y="19"/>
                </a:cxn>
                <a:cxn ang="0">
                  <a:pos x="288" y="49"/>
                </a:cxn>
                <a:cxn ang="0">
                  <a:pos x="293" y="47"/>
                </a:cxn>
                <a:cxn ang="0">
                  <a:pos x="298" y="39"/>
                </a:cxn>
                <a:cxn ang="0">
                  <a:pos x="303" y="34"/>
                </a:cxn>
                <a:cxn ang="0">
                  <a:pos x="309" y="31"/>
                </a:cxn>
                <a:cxn ang="0">
                  <a:pos x="314" y="30"/>
                </a:cxn>
                <a:cxn ang="0">
                  <a:pos x="319" y="30"/>
                </a:cxn>
                <a:cxn ang="0">
                  <a:pos x="325" y="30"/>
                </a:cxn>
                <a:cxn ang="0">
                  <a:pos x="330" y="30"/>
                </a:cxn>
                <a:cxn ang="0">
                  <a:pos x="337" y="30"/>
                </a:cxn>
              </a:cxnLst>
              <a:rect l="0" t="0" r="r" b="b"/>
              <a:pathLst>
                <a:path w="342" h="83">
                  <a:moveTo>
                    <a:pt x="0" y="2"/>
                  </a:moveTo>
                  <a:lnTo>
                    <a:pt x="0" y="2"/>
                  </a:lnTo>
                  <a:lnTo>
                    <a:pt x="1" y="1"/>
                  </a:lnTo>
                  <a:lnTo>
                    <a:pt x="1" y="1"/>
                  </a:lnTo>
                  <a:lnTo>
                    <a:pt x="1" y="2"/>
                  </a:lnTo>
                  <a:lnTo>
                    <a:pt x="1" y="1"/>
                  </a:lnTo>
                  <a:lnTo>
                    <a:pt x="1" y="2"/>
                  </a:lnTo>
                  <a:lnTo>
                    <a:pt x="1" y="0"/>
                  </a:lnTo>
                  <a:lnTo>
                    <a:pt x="1" y="2"/>
                  </a:lnTo>
                  <a:lnTo>
                    <a:pt x="1" y="2"/>
                  </a:lnTo>
                  <a:lnTo>
                    <a:pt x="1" y="1"/>
                  </a:lnTo>
                  <a:lnTo>
                    <a:pt x="1" y="2"/>
                  </a:lnTo>
                  <a:lnTo>
                    <a:pt x="2" y="2"/>
                  </a:lnTo>
                  <a:lnTo>
                    <a:pt x="2" y="2"/>
                  </a:lnTo>
                  <a:lnTo>
                    <a:pt x="2" y="0"/>
                  </a:lnTo>
                  <a:lnTo>
                    <a:pt x="2" y="2"/>
                  </a:lnTo>
                  <a:lnTo>
                    <a:pt x="2" y="2"/>
                  </a:lnTo>
                  <a:lnTo>
                    <a:pt x="2" y="2"/>
                  </a:lnTo>
                  <a:lnTo>
                    <a:pt x="2" y="2"/>
                  </a:lnTo>
                  <a:lnTo>
                    <a:pt x="2" y="2"/>
                  </a:lnTo>
                  <a:lnTo>
                    <a:pt x="2" y="2"/>
                  </a:lnTo>
                  <a:lnTo>
                    <a:pt x="2" y="1"/>
                  </a:lnTo>
                  <a:lnTo>
                    <a:pt x="2" y="2"/>
                  </a:lnTo>
                  <a:lnTo>
                    <a:pt x="3" y="4"/>
                  </a:lnTo>
                  <a:lnTo>
                    <a:pt x="3" y="2"/>
                  </a:lnTo>
                  <a:lnTo>
                    <a:pt x="3" y="2"/>
                  </a:lnTo>
                  <a:lnTo>
                    <a:pt x="3" y="4"/>
                  </a:lnTo>
                  <a:lnTo>
                    <a:pt x="3" y="2"/>
                  </a:lnTo>
                  <a:lnTo>
                    <a:pt x="3" y="4"/>
                  </a:lnTo>
                  <a:lnTo>
                    <a:pt x="3" y="2"/>
                  </a:lnTo>
                  <a:lnTo>
                    <a:pt x="3" y="2"/>
                  </a:lnTo>
                  <a:lnTo>
                    <a:pt x="3" y="2"/>
                  </a:lnTo>
                  <a:lnTo>
                    <a:pt x="3" y="2"/>
                  </a:lnTo>
                  <a:lnTo>
                    <a:pt x="3" y="4"/>
                  </a:lnTo>
                  <a:lnTo>
                    <a:pt x="4" y="4"/>
                  </a:lnTo>
                  <a:lnTo>
                    <a:pt x="4" y="2"/>
                  </a:lnTo>
                  <a:lnTo>
                    <a:pt x="4" y="2"/>
                  </a:lnTo>
                  <a:lnTo>
                    <a:pt x="4" y="2"/>
                  </a:lnTo>
                  <a:lnTo>
                    <a:pt x="4" y="2"/>
                  </a:lnTo>
                  <a:lnTo>
                    <a:pt x="4" y="2"/>
                  </a:lnTo>
                  <a:lnTo>
                    <a:pt x="4" y="2"/>
                  </a:lnTo>
                  <a:lnTo>
                    <a:pt x="4" y="2"/>
                  </a:lnTo>
                  <a:lnTo>
                    <a:pt x="4" y="2"/>
                  </a:lnTo>
                  <a:lnTo>
                    <a:pt x="4" y="2"/>
                  </a:lnTo>
                  <a:lnTo>
                    <a:pt x="5" y="2"/>
                  </a:lnTo>
                  <a:lnTo>
                    <a:pt x="5" y="2"/>
                  </a:lnTo>
                  <a:lnTo>
                    <a:pt x="5" y="2"/>
                  </a:lnTo>
                  <a:lnTo>
                    <a:pt x="5" y="2"/>
                  </a:lnTo>
                  <a:lnTo>
                    <a:pt x="5" y="2"/>
                  </a:lnTo>
                  <a:lnTo>
                    <a:pt x="5" y="2"/>
                  </a:lnTo>
                  <a:lnTo>
                    <a:pt x="5" y="2"/>
                  </a:lnTo>
                  <a:lnTo>
                    <a:pt x="5" y="4"/>
                  </a:lnTo>
                  <a:lnTo>
                    <a:pt x="5" y="2"/>
                  </a:lnTo>
                  <a:lnTo>
                    <a:pt x="5" y="2"/>
                  </a:lnTo>
                  <a:lnTo>
                    <a:pt x="5" y="2"/>
                  </a:lnTo>
                  <a:lnTo>
                    <a:pt x="6" y="2"/>
                  </a:lnTo>
                  <a:lnTo>
                    <a:pt x="6" y="2"/>
                  </a:lnTo>
                  <a:lnTo>
                    <a:pt x="6" y="2"/>
                  </a:lnTo>
                  <a:lnTo>
                    <a:pt x="6" y="2"/>
                  </a:lnTo>
                  <a:lnTo>
                    <a:pt x="6" y="2"/>
                  </a:lnTo>
                  <a:lnTo>
                    <a:pt x="6" y="2"/>
                  </a:lnTo>
                  <a:lnTo>
                    <a:pt x="6" y="2"/>
                  </a:lnTo>
                  <a:lnTo>
                    <a:pt x="6" y="2"/>
                  </a:lnTo>
                  <a:lnTo>
                    <a:pt x="6" y="2"/>
                  </a:lnTo>
                  <a:lnTo>
                    <a:pt x="6" y="2"/>
                  </a:lnTo>
                  <a:lnTo>
                    <a:pt x="6" y="2"/>
                  </a:lnTo>
                  <a:lnTo>
                    <a:pt x="7" y="2"/>
                  </a:lnTo>
                  <a:lnTo>
                    <a:pt x="7" y="2"/>
                  </a:lnTo>
                  <a:lnTo>
                    <a:pt x="7" y="2"/>
                  </a:lnTo>
                  <a:lnTo>
                    <a:pt x="7" y="2"/>
                  </a:lnTo>
                  <a:lnTo>
                    <a:pt x="7" y="2"/>
                  </a:lnTo>
                  <a:lnTo>
                    <a:pt x="7" y="2"/>
                  </a:lnTo>
                  <a:lnTo>
                    <a:pt x="7" y="2"/>
                  </a:lnTo>
                  <a:lnTo>
                    <a:pt x="7" y="2"/>
                  </a:lnTo>
                  <a:lnTo>
                    <a:pt x="7" y="2"/>
                  </a:lnTo>
                  <a:lnTo>
                    <a:pt x="7" y="4"/>
                  </a:lnTo>
                  <a:lnTo>
                    <a:pt x="8" y="2"/>
                  </a:lnTo>
                  <a:lnTo>
                    <a:pt x="8" y="2"/>
                  </a:lnTo>
                  <a:lnTo>
                    <a:pt x="8" y="2"/>
                  </a:lnTo>
                  <a:lnTo>
                    <a:pt x="8" y="2"/>
                  </a:lnTo>
                  <a:lnTo>
                    <a:pt x="8" y="2"/>
                  </a:lnTo>
                  <a:lnTo>
                    <a:pt x="8" y="2"/>
                  </a:lnTo>
                  <a:lnTo>
                    <a:pt x="8" y="2"/>
                  </a:lnTo>
                  <a:lnTo>
                    <a:pt x="8" y="2"/>
                  </a:lnTo>
                  <a:lnTo>
                    <a:pt x="8" y="2"/>
                  </a:lnTo>
                  <a:lnTo>
                    <a:pt x="8" y="2"/>
                  </a:lnTo>
                  <a:lnTo>
                    <a:pt x="8" y="2"/>
                  </a:lnTo>
                  <a:lnTo>
                    <a:pt x="9" y="2"/>
                  </a:lnTo>
                  <a:lnTo>
                    <a:pt x="9" y="2"/>
                  </a:lnTo>
                  <a:lnTo>
                    <a:pt x="9" y="2"/>
                  </a:lnTo>
                  <a:lnTo>
                    <a:pt x="9" y="2"/>
                  </a:lnTo>
                  <a:lnTo>
                    <a:pt x="9" y="2"/>
                  </a:lnTo>
                  <a:lnTo>
                    <a:pt x="9" y="2"/>
                  </a:lnTo>
                  <a:lnTo>
                    <a:pt x="9" y="2"/>
                  </a:lnTo>
                  <a:lnTo>
                    <a:pt x="9" y="2"/>
                  </a:lnTo>
                  <a:lnTo>
                    <a:pt x="9" y="2"/>
                  </a:lnTo>
                  <a:lnTo>
                    <a:pt x="9" y="2"/>
                  </a:lnTo>
                  <a:lnTo>
                    <a:pt x="9" y="1"/>
                  </a:lnTo>
                  <a:lnTo>
                    <a:pt x="10" y="2"/>
                  </a:lnTo>
                  <a:lnTo>
                    <a:pt x="10" y="2"/>
                  </a:lnTo>
                  <a:lnTo>
                    <a:pt x="10" y="2"/>
                  </a:lnTo>
                  <a:lnTo>
                    <a:pt x="10" y="2"/>
                  </a:lnTo>
                  <a:lnTo>
                    <a:pt x="10" y="2"/>
                  </a:lnTo>
                  <a:lnTo>
                    <a:pt x="10" y="2"/>
                  </a:lnTo>
                  <a:lnTo>
                    <a:pt x="10" y="4"/>
                  </a:lnTo>
                  <a:lnTo>
                    <a:pt x="10" y="2"/>
                  </a:lnTo>
                  <a:lnTo>
                    <a:pt x="10" y="2"/>
                  </a:lnTo>
                  <a:lnTo>
                    <a:pt x="10" y="2"/>
                  </a:lnTo>
                  <a:lnTo>
                    <a:pt x="11" y="2"/>
                  </a:lnTo>
                  <a:lnTo>
                    <a:pt x="11" y="2"/>
                  </a:lnTo>
                  <a:lnTo>
                    <a:pt x="11" y="0"/>
                  </a:lnTo>
                  <a:lnTo>
                    <a:pt x="11" y="2"/>
                  </a:lnTo>
                  <a:lnTo>
                    <a:pt x="11" y="2"/>
                  </a:lnTo>
                  <a:lnTo>
                    <a:pt x="11" y="2"/>
                  </a:lnTo>
                  <a:lnTo>
                    <a:pt x="11" y="2"/>
                  </a:lnTo>
                  <a:lnTo>
                    <a:pt x="11" y="2"/>
                  </a:lnTo>
                  <a:lnTo>
                    <a:pt x="11" y="2"/>
                  </a:lnTo>
                  <a:lnTo>
                    <a:pt x="11" y="2"/>
                  </a:lnTo>
                  <a:lnTo>
                    <a:pt x="11" y="2"/>
                  </a:lnTo>
                  <a:lnTo>
                    <a:pt x="12" y="2"/>
                  </a:lnTo>
                  <a:lnTo>
                    <a:pt x="12" y="2"/>
                  </a:lnTo>
                  <a:lnTo>
                    <a:pt x="12" y="2"/>
                  </a:lnTo>
                  <a:lnTo>
                    <a:pt x="12" y="2"/>
                  </a:lnTo>
                  <a:lnTo>
                    <a:pt x="12" y="2"/>
                  </a:lnTo>
                  <a:lnTo>
                    <a:pt x="12" y="2"/>
                  </a:lnTo>
                  <a:lnTo>
                    <a:pt x="12" y="2"/>
                  </a:lnTo>
                  <a:lnTo>
                    <a:pt x="12" y="2"/>
                  </a:lnTo>
                  <a:lnTo>
                    <a:pt x="12" y="2"/>
                  </a:lnTo>
                  <a:lnTo>
                    <a:pt x="12" y="2"/>
                  </a:lnTo>
                  <a:lnTo>
                    <a:pt x="12" y="2"/>
                  </a:lnTo>
                  <a:lnTo>
                    <a:pt x="13" y="2"/>
                  </a:lnTo>
                  <a:lnTo>
                    <a:pt x="13" y="2"/>
                  </a:lnTo>
                  <a:lnTo>
                    <a:pt x="13" y="2"/>
                  </a:lnTo>
                  <a:lnTo>
                    <a:pt x="13" y="2"/>
                  </a:lnTo>
                  <a:lnTo>
                    <a:pt x="13" y="2"/>
                  </a:lnTo>
                  <a:lnTo>
                    <a:pt x="13" y="2"/>
                  </a:lnTo>
                  <a:lnTo>
                    <a:pt x="13" y="2"/>
                  </a:lnTo>
                  <a:lnTo>
                    <a:pt x="13" y="2"/>
                  </a:lnTo>
                  <a:lnTo>
                    <a:pt x="13" y="3"/>
                  </a:lnTo>
                  <a:lnTo>
                    <a:pt x="13" y="2"/>
                  </a:lnTo>
                  <a:lnTo>
                    <a:pt x="13" y="3"/>
                  </a:lnTo>
                  <a:lnTo>
                    <a:pt x="14" y="2"/>
                  </a:lnTo>
                  <a:lnTo>
                    <a:pt x="14" y="3"/>
                  </a:lnTo>
                  <a:lnTo>
                    <a:pt x="14" y="3"/>
                  </a:lnTo>
                  <a:lnTo>
                    <a:pt x="14" y="2"/>
                  </a:lnTo>
                  <a:lnTo>
                    <a:pt x="14" y="3"/>
                  </a:lnTo>
                  <a:lnTo>
                    <a:pt x="14" y="2"/>
                  </a:lnTo>
                  <a:lnTo>
                    <a:pt x="14" y="3"/>
                  </a:lnTo>
                  <a:lnTo>
                    <a:pt x="14" y="2"/>
                  </a:lnTo>
                  <a:lnTo>
                    <a:pt x="14" y="5"/>
                  </a:lnTo>
                  <a:lnTo>
                    <a:pt x="14" y="3"/>
                  </a:lnTo>
                  <a:lnTo>
                    <a:pt x="14" y="4"/>
                  </a:lnTo>
                  <a:lnTo>
                    <a:pt x="15" y="4"/>
                  </a:lnTo>
                  <a:lnTo>
                    <a:pt x="15" y="2"/>
                  </a:lnTo>
                  <a:lnTo>
                    <a:pt x="15" y="2"/>
                  </a:lnTo>
                  <a:lnTo>
                    <a:pt x="15" y="2"/>
                  </a:lnTo>
                  <a:lnTo>
                    <a:pt x="15" y="2"/>
                  </a:lnTo>
                  <a:lnTo>
                    <a:pt x="15" y="2"/>
                  </a:lnTo>
                  <a:lnTo>
                    <a:pt x="15" y="2"/>
                  </a:lnTo>
                  <a:lnTo>
                    <a:pt x="15" y="2"/>
                  </a:lnTo>
                  <a:lnTo>
                    <a:pt x="15" y="2"/>
                  </a:lnTo>
                  <a:lnTo>
                    <a:pt x="15" y="2"/>
                  </a:lnTo>
                  <a:lnTo>
                    <a:pt x="16" y="2"/>
                  </a:lnTo>
                  <a:lnTo>
                    <a:pt x="16" y="2"/>
                  </a:lnTo>
                  <a:lnTo>
                    <a:pt x="16" y="3"/>
                  </a:lnTo>
                  <a:lnTo>
                    <a:pt x="16" y="3"/>
                  </a:lnTo>
                  <a:lnTo>
                    <a:pt x="16" y="2"/>
                  </a:lnTo>
                  <a:lnTo>
                    <a:pt x="16" y="2"/>
                  </a:lnTo>
                  <a:lnTo>
                    <a:pt x="16" y="2"/>
                  </a:lnTo>
                  <a:lnTo>
                    <a:pt x="16" y="2"/>
                  </a:lnTo>
                  <a:lnTo>
                    <a:pt x="16" y="2"/>
                  </a:lnTo>
                  <a:lnTo>
                    <a:pt x="16" y="3"/>
                  </a:lnTo>
                  <a:lnTo>
                    <a:pt x="16" y="2"/>
                  </a:lnTo>
                  <a:lnTo>
                    <a:pt x="17" y="2"/>
                  </a:lnTo>
                  <a:lnTo>
                    <a:pt x="17" y="2"/>
                  </a:lnTo>
                  <a:lnTo>
                    <a:pt x="17" y="3"/>
                  </a:lnTo>
                  <a:lnTo>
                    <a:pt x="17" y="2"/>
                  </a:lnTo>
                  <a:lnTo>
                    <a:pt x="17" y="3"/>
                  </a:lnTo>
                  <a:lnTo>
                    <a:pt x="17" y="2"/>
                  </a:lnTo>
                  <a:lnTo>
                    <a:pt x="17" y="3"/>
                  </a:lnTo>
                  <a:lnTo>
                    <a:pt x="17" y="2"/>
                  </a:lnTo>
                  <a:lnTo>
                    <a:pt x="17" y="3"/>
                  </a:lnTo>
                  <a:lnTo>
                    <a:pt x="18" y="2"/>
                  </a:lnTo>
                  <a:lnTo>
                    <a:pt x="18" y="3"/>
                  </a:lnTo>
                  <a:lnTo>
                    <a:pt x="18" y="3"/>
                  </a:lnTo>
                  <a:lnTo>
                    <a:pt x="18" y="3"/>
                  </a:lnTo>
                  <a:lnTo>
                    <a:pt x="18" y="3"/>
                  </a:lnTo>
                  <a:lnTo>
                    <a:pt x="18" y="3"/>
                  </a:lnTo>
                  <a:lnTo>
                    <a:pt x="18" y="3"/>
                  </a:lnTo>
                  <a:lnTo>
                    <a:pt x="18" y="3"/>
                  </a:lnTo>
                  <a:lnTo>
                    <a:pt x="18" y="3"/>
                  </a:lnTo>
                  <a:lnTo>
                    <a:pt x="18" y="2"/>
                  </a:lnTo>
                  <a:lnTo>
                    <a:pt x="19" y="3"/>
                  </a:lnTo>
                  <a:lnTo>
                    <a:pt x="19" y="3"/>
                  </a:lnTo>
                  <a:lnTo>
                    <a:pt x="19" y="3"/>
                  </a:lnTo>
                  <a:lnTo>
                    <a:pt x="19" y="5"/>
                  </a:lnTo>
                  <a:lnTo>
                    <a:pt x="19" y="2"/>
                  </a:lnTo>
                  <a:lnTo>
                    <a:pt x="19" y="3"/>
                  </a:lnTo>
                  <a:lnTo>
                    <a:pt x="19" y="3"/>
                  </a:lnTo>
                  <a:lnTo>
                    <a:pt x="19" y="3"/>
                  </a:lnTo>
                  <a:lnTo>
                    <a:pt x="19" y="3"/>
                  </a:lnTo>
                  <a:lnTo>
                    <a:pt x="19" y="3"/>
                  </a:lnTo>
                  <a:lnTo>
                    <a:pt x="19" y="3"/>
                  </a:lnTo>
                  <a:lnTo>
                    <a:pt x="20" y="3"/>
                  </a:lnTo>
                  <a:lnTo>
                    <a:pt x="20" y="2"/>
                  </a:lnTo>
                  <a:lnTo>
                    <a:pt x="20" y="2"/>
                  </a:lnTo>
                  <a:lnTo>
                    <a:pt x="20" y="3"/>
                  </a:lnTo>
                  <a:lnTo>
                    <a:pt x="20" y="2"/>
                  </a:lnTo>
                  <a:lnTo>
                    <a:pt x="20" y="3"/>
                  </a:lnTo>
                  <a:lnTo>
                    <a:pt x="20" y="3"/>
                  </a:lnTo>
                  <a:lnTo>
                    <a:pt x="20" y="2"/>
                  </a:lnTo>
                  <a:lnTo>
                    <a:pt x="20" y="3"/>
                  </a:lnTo>
                  <a:lnTo>
                    <a:pt x="20" y="5"/>
                  </a:lnTo>
                  <a:lnTo>
                    <a:pt x="20" y="4"/>
                  </a:lnTo>
                  <a:lnTo>
                    <a:pt x="21" y="3"/>
                  </a:lnTo>
                  <a:lnTo>
                    <a:pt x="21" y="3"/>
                  </a:lnTo>
                  <a:lnTo>
                    <a:pt x="21" y="4"/>
                  </a:lnTo>
                  <a:lnTo>
                    <a:pt x="21" y="3"/>
                  </a:lnTo>
                  <a:lnTo>
                    <a:pt x="21" y="3"/>
                  </a:lnTo>
                  <a:lnTo>
                    <a:pt x="21" y="3"/>
                  </a:lnTo>
                  <a:lnTo>
                    <a:pt x="21" y="3"/>
                  </a:lnTo>
                  <a:lnTo>
                    <a:pt x="21" y="4"/>
                  </a:lnTo>
                  <a:lnTo>
                    <a:pt x="21" y="3"/>
                  </a:lnTo>
                  <a:lnTo>
                    <a:pt x="22" y="3"/>
                  </a:lnTo>
                  <a:lnTo>
                    <a:pt x="22" y="4"/>
                  </a:lnTo>
                  <a:lnTo>
                    <a:pt x="22" y="3"/>
                  </a:lnTo>
                  <a:lnTo>
                    <a:pt x="22" y="3"/>
                  </a:lnTo>
                  <a:lnTo>
                    <a:pt x="22" y="3"/>
                  </a:lnTo>
                  <a:lnTo>
                    <a:pt x="22" y="3"/>
                  </a:lnTo>
                  <a:lnTo>
                    <a:pt x="22" y="4"/>
                  </a:lnTo>
                  <a:lnTo>
                    <a:pt x="22" y="7"/>
                  </a:lnTo>
                  <a:lnTo>
                    <a:pt x="22" y="16"/>
                  </a:lnTo>
                  <a:lnTo>
                    <a:pt x="22" y="28"/>
                  </a:lnTo>
                  <a:lnTo>
                    <a:pt x="23" y="45"/>
                  </a:lnTo>
                  <a:lnTo>
                    <a:pt x="23" y="56"/>
                  </a:lnTo>
                  <a:lnTo>
                    <a:pt x="23" y="64"/>
                  </a:lnTo>
                  <a:lnTo>
                    <a:pt x="23" y="67"/>
                  </a:lnTo>
                  <a:lnTo>
                    <a:pt x="23" y="70"/>
                  </a:lnTo>
                  <a:lnTo>
                    <a:pt x="23" y="72"/>
                  </a:lnTo>
                  <a:lnTo>
                    <a:pt x="23" y="75"/>
                  </a:lnTo>
                  <a:lnTo>
                    <a:pt x="23" y="76"/>
                  </a:lnTo>
                  <a:lnTo>
                    <a:pt x="23" y="77"/>
                  </a:lnTo>
                  <a:lnTo>
                    <a:pt x="23" y="77"/>
                  </a:lnTo>
                  <a:lnTo>
                    <a:pt x="23" y="78"/>
                  </a:lnTo>
                  <a:lnTo>
                    <a:pt x="24" y="79"/>
                  </a:lnTo>
                  <a:lnTo>
                    <a:pt x="24" y="79"/>
                  </a:lnTo>
                  <a:lnTo>
                    <a:pt x="24" y="82"/>
                  </a:lnTo>
                  <a:lnTo>
                    <a:pt x="24" y="80"/>
                  </a:lnTo>
                  <a:lnTo>
                    <a:pt x="24" y="81"/>
                  </a:lnTo>
                  <a:lnTo>
                    <a:pt x="24" y="81"/>
                  </a:lnTo>
                  <a:lnTo>
                    <a:pt x="24" y="81"/>
                  </a:lnTo>
                  <a:lnTo>
                    <a:pt x="24" y="81"/>
                  </a:lnTo>
                  <a:lnTo>
                    <a:pt x="24" y="81"/>
                  </a:lnTo>
                  <a:lnTo>
                    <a:pt x="24" y="81"/>
                  </a:lnTo>
                  <a:lnTo>
                    <a:pt x="24" y="81"/>
                  </a:lnTo>
                  <a:lnTo>
                    <a:pt x="25" y="81"/>
                  </a:lnTo>
                  <a:lnTo>
                    <a:pt x="25" y="81"/>
                  </a:lnTo>
                  <a:lnTo>
                    <a:pt x="25" y="81"/>
                  </a:lnTo>
                  <a:lnTo>
                    <a:pt x="25" y="80"/>
                  </a:lnTo>
                  <a:lnTo>
                    <a:pt x="25" y="81"/>
                  </a:lnTo>
                  <a:lnTo>
                    <a:pt x="25" y="81"/>
                  </a:lnTo>
                  <a:lnTo>
                    <a:pt x="25" y="81"/>
                  </a:lnTo>
                  <a:lnTo>
                    <a:pt x="25" y="83"/>
                  </a:lnTo>
                  <a:lnTo>
                    <a:pt x="25" y="80"/>
                  </a:lnTo>
                  <a:lnTo>
                    <a:pt x="25" y="80"/>
                  </a:lnTo>
                  <a:lnTo>
                    <a:pt x="25" y="80"/>
                  </a:lnTo>
                  <a:lnTo>
                    <a:pt x="26" y="80"/>
                  </a:lnTo>
                  <a:lnTo>
                    <a:pt x="26" y="80"/>
                  </a:lnTo>
                  <a:lnTo>
                    <a:pt x="26" y="79"/>
                  </a:lnTo>
                  <a:lnTo>
                    <a:pt x="26" y="79"/>
                  </a:lnTo>
                  <a:lnTo>
                    <a:pt x="26" y="78"/>
                  </a:lnTo>
                  <a:lnTo>
                    <a:pt x="26" y="78"/>
                  </a:lnTo>
                  <a:lnTo>
                    <a:pt x="26" y="78"/>
                  </a:lnTo>
                  <a:lnTo>
                    <a:pt x="26" y="77"/>
                  </a:lnTo>
                  <a:lnTo>
                    <a:pt x="26" y="78"/>
                  </a:lnTo>
                  <a:lnTo>
                    <a:pt x="26" y="77"/>
                  </a:lnTo>
                  <a:lnTo>
                    <a:pt x="27" y="78"/>
                  </a:lnTo>
                  <a:lnTo>
                    <a:pt x="27" y="79"/>
                  </a:lnTo>
                  <a:lnTo>
                    <a:pt x="27" y="76"/>
                  </a:lnTo>
                  <a:lnTo>
                    <a:pt x="27" y="76"/>
                  </a:lnTo>
                  <a:lnTo>
                    <a:pt x="27" y="76"/>
                  </a:lnTo>
                  <a:lnTo>
                    <a:pt x="27" y="76"/>
                  </a:lnTo>
                  <a:lnTo>
                    <a:pt x="27" y="76"/>
                  </a:lnTo>
                  <a:lnTo>
                    <a:pt x="27" y="75"/>
                  </a:lnTo>
                  <a:lnTo>
                    <a:pt x="27" y="75"/>
                  </a:lnTo>
                  <a:lnTo>
                    <a:pt x="27" y="75"/>
                  </a:lnTo>
                  <a:lnTo>
                    <a:pt x="27" y="75"/>
                  </a:lnTo>
                  <a:lnTo>
                    <a:pt x="28" y="75"/>
                  </a:lnTo>
                  <a:lnTo>
                    <a:pt x="28" y="74"/>
                  </a:lnTo>
                  <a:lnTo>
                    <a:pt x="28" y="74"/>
                  </a:lnTo>
                  <a:lnTo>
                    <a:pt x="28" y="74"/>
                  </a:lnTo>
                  <a:lnTo>
                    <a:pt x="28" y="73"/>
                  </a:lnTo>
                  <a:lnTo>
                    <a:pt x="28" y="73"/>
                  </a:lnTo>
                  <a:lnTo>
                    <a:pt x="28" y="73"/>
                  </a:lnTo>
                  <a:lnTo>
                    <a:pt x="28" y="73"/>
                  </a:lnTo>
                  <a:lnTo>
                    <a:pt x="28" y="72"/>
                  </a:lnTo>
                  <a:lnTo>
                    <a:pt x="28" y="72"/>
                  </a:lnTo>
                  <a:lnTo>
                    <a:pt x="28" y="72"/>
                  </a:lnTo>
                  <a:lnTo>
                    <a:pt x="29" y="72"/>
                  </a:lnTo>
                  <a:lnTo>
                    <a:pt x="29" y="72"/>
                  </a:lnTo>
                  <a:lnTo>
                    <a:pt x="29" y="72"/>
                  </a:lnTo>
                  <a:lnTo>
                    <a:pt x="29" y="72"/>
                  </a:lnTo>
                  <a:lnTo>
                    <a:pt x="29" y="72"/>
                  </a:lnTo>
                  <a:lnTo>
                    <a:pt x="29" y="71"/>
                  </a:lnTo>
                  <a:lnTo>
                    <a:pt x="29" y="71"/>
                  </a:lnTo>
                  <a:lnTo>
                    <a:pt x="29" y="71"/>
                  </a:lnTo>
                  <a:lnTo>
                    <a:pt x="29" y="70"/>
                  </a:lnTo>
                  <a:lnTo>
                    <a:pt x="29" y="70"/>
                  </a:lnTo>
                  <a:lnTo>
                    <a:pt x="29" y="70"/>
                  </a:lnTo>
                  <a:lnTo>
                    <a:pt x="30" y="70"/>
                  </a:lnTo>
                  <a:lnTo>
                    <a:pt x="30" y="70"/>
                  </a:lnTo>
                  <a:lnTo>
                    <a:pt x="30" y="69"/>
                  </a:lnTo>
                  <a:lnTo>
                    <a:pt x="30" y="70"/>
                  </a:lnTo>
                  <a:lnTo>
                    <a:pt x="30" y="69"/>
                  </a:lnTo>
                  <a:lnTo>
                    <a:pt x="30" y="69"/>
                  </a:lnTo>
                  <a:lnTo>
                    <a:pt x="30" y="69"/>
                  </a:lnTo>
                  <a:lnTo>
                    <a:pt x="30" y="69"/>
                  </a:lnTo>
                  <a:lnTo>
                    <a:pt x="30" y="69"/>
                  </a:lnTo>
                  <a:lnTo>
                    <a:pt x="30" y="69"/>
                  </a:lnTo>
                  <a:lnTo>
                    <a:pt x="31" y="69"/>
                  </a:lnTo>
                  <a:lnTo>
                    <a:pt x="31" y="69"/>
                  </a:lnTo>
                  <a:lnTo>
                    <a:pt x="31" y="68"/>
                  </a:lnTo>
                  <a:lnTo>
                    <a:pt x="31" y="67"/>
                  </a:lnTo>
                  <a:lnTo>
                    <a:pt x="31" y="68"/>
                  </a:lnTo>
                  <a:lnTo>
                    <a:pt x="31" y="67"/>
                  </a:lnTo>
                  <a:lnTo>
                    <a:pt x="31" y="67"/>
                  </a:lnTo>
                  <a:lnTo>
                    <a:pt x="31" y="67"/>
                  </a:lnTo>
                  <a:lnTo>
                    <a:pt x="31" y="67"/>
                  </a:lnTo>
                  <a:lnTo>
                    <a:pt x="31" y="67"/>
                  </a:lnTo>
                  <a:lnTo>
                    <a:pt x="31" y="67"/>
                  </a:lnTo>
                  <a:lnTo>
                    <a:pt x="32" y="67"/>
                  </a:lnTo>
                  <a:lnTo>
                    <a:pt x="32" y="67"/>
                  </a:lnTo>
                  <a:lnTo>
                    <a:pt x="32" y="67"/>
                  </a:lnTo>
                  <a:lnTo>
                    <a:pt x="32" y="67"/>
                  </a:lnTo>
                  <a:lnTo>
                    <a:pt x="32" y="67"/>
                  </a:lnTo>
                  <a:lnTo>
                    <a:pt x="32" y="67"/>
                  </a:lnTo>
                  <a:lnTo>
                    <a:pt x="32" y="66"/>
                  </a:lnTo>
                  <a:lnTo>
                    <a:pt x="32" y="66"/>
                  </a:lnTo>
                  <a:lnTo>
                    <a:pt x="32" y="68"/>
                  </a:lnTo>
                  <a:lnTo>
                    <a:pt x="32" y="66"/>
                  </a:lnTo>
                  <a:lnTo>
                    <a:pt x="32" y="66"/>
                  </a:lnTo>
                  <a:lnTo>
                    <a:pt x="33" y="65"/>
                  </a:lnTo>
                  <a:lnTo>
                    <a:pt x="33" y="65"/>
                  </a:lnTo>
                  <a:lnTo>
                    <a:pt x="33" y="65"/>
                  </a:lnTo>
                  <a:lnTo>
                    <a:pt x="33" y="65"/>
                  </a:lnTo>
                  <a:lnTo>
                    <a:pt x="33" y="65"/>
                  </a:lnTo>
                  <a:lnTo>
                    <a:pt x="33" y="65"/>
                  </a:lnTo>
                  <a:lnTo>
                    <a:pt x="33" y="65"/>
                  </a:lnTo>
                  <a:lnTo>
                    <a:pt x="33" y="65"/>
                  </a:lnTo>
                  <a:lnTo>
                    <a:pt x="33" y="65"/>
                  </a:lnTo>
                  <a:lnTo>
                    <a:pt x="33" y="64"/>
                  </a:lnTo>
                  <a:lnTo>
                    <a:pt x="33" y="65"/>
                  </a:lnTo>
                  <a:lnTo>
                    <a:pt x="34" y="64"/>
                  </a:lnTo>
                  <a:lnTo>
                    <a:pt x="34" y="65"/>
                  </a:lnTo>
                  <a:lnTo>
                    <a:pt x="34" y="64"/>
                  </a:lnTo>
                  <a:lnTo>
                    <a:pt x="34" y="64"/>
                  </a:lnTo>
                  <a:lnTo>
                    <a:pt x="34" y="64"/>
                  </a:lnTo>
                  <a:lnTo>
                    <a:pt x="34" y="64"/>
                  </a:lnTo>
                  <a:lnTo>
                    <a:pt x="34" y="64"/>
                  </a:lnTo>
                  <a:lnTo>
                    <a:pt x="34" y="64"/>
                  </a:lnTo>
                  <a:lnTo>
                    <a:pt x="34" y="64"/>
                  </a:lnTo>
                  <a:lnTo>
                    <a:pt x="34" y="64"/>
                  </a:lnTo>
                  <a:lnTo>
                    <a:pt x="34" y="64"/>
                  </a:lnTo>
                  <a:lnTo>
                    <a:pt x="35" y="64"/>
                  </a:lnTo>
                  <a:lnTo>
                    <a:pt x="35" y="64"/>
                  </a:lnTo>
                  <a:lnTo>
                    <a:pt x="35" y="63"/>
                  </a:lnTo>
                  <a:lnTo>
                    <a:pt x="35" y="64"/>
                  </a:lnTo>
                  <a:lnTo>
                    <a:pt x="35" y="62"/>
                  </a:lnTo>
                  <a:lnTo>
                    <a:pt x="35" y="63"/>
                  </a:lnTo>
                  <a:lnTo>
                    <a:pt x="35" y="63"/>
                  </a:lnTo>
                  <a:lnTo>
                    <a:pt x="35" y="62"/>
                  </a:lnTo>
                  <a:lnTo>
                    <a:pt x="35" y="62"/>
                  </a:lnTo>
                  <a:lnTo>
                    <a:pt x="35" y="63"/>
                  </a:lnTo>
                  <a:lnTo>
                    <a:pt x="36" y="63"/>
                  </a:lnTo>
                  <a:lnTo>
                    <a:pt x="36" y="62"/>
                  </a:lnTo>
                  <a:lnTo>
                    <a:pt x="36" y="62"/>
                  </a:lnTo>
                  <a:lnTo>
                    <a:pt x="36" y="63"/>
                  </a:lnTo>
                  <a:lnTo>
                    <a:pt x="36" y="62"/>
                  </a:lnTo>
                  <a:lnTo>
                    <a:pt x="36" y="62"/>
                  </a:lnTo>
                  <a:lnTo>
                    <a:pt x="36" y="62"/>
                  </a:lnTo>
                  <a:lnTo>
                    <a:pt x="36" y="62"/>
                  </a:lnTo>
                  <a:lnTo>
                    <a:pt x="36" y="62"/>
                  </a:lnTo>
                  <a:lnTo>
                    <a:pt x="36" y="62"/>
                  </a:lnTo>
                  <a:lnTo>
                    <a:pt x="36" y="62"/>
                  </a:lnTo>
                  <a:lnTo>
                    <a:pt x="37" y="62"/>
                  </a:lnTo>
                  <a:lnTo>
                    <a:pt x="37" y="64"/>
                  </a:lnTo>
                  <a:lnTo>
                    <a:pt x="37" y="62"/>
                  </a:lnTo>
                  <a:lnTo>
                    <a:pt x="37" y="62"/>
                  </a:lnTo>
                  <a:lnTo>
                    <a:pt x="37" y="62"/>
                  </a:lnTo>
                  <a:lnTo>
                    <a:pt x="37" y="61"/>
                  </a:lnTo>
                  <a:lnTo>
                    <a:pt x="37" y="60"/>
                  </a:lnTo>
                  <a:lnTo>
                    <a:pt x="37" y="61"/>
                  </a:lnTo>
                  <a:lnTo>
                    <a:pt x="37" y="61"/>
                  </a:lnTo>
                  <a:lnTo>
                    <a:pt x="37" y="61"/>
                  </a:lnTo>
                  <a:lnTo>
                    <a:pt x="37" y="61"/>
                  </a:lnTo>
                  <a:lnTo>
                    <a:pt x="38" y="64"/>
                  </a:lnTo>
                  <a:lnTo>
                    <a:pt x="38" y="63"/>
                  </a:lnTo>
                  <a:lnTo>
                    <a:pt x="38" y="61"/>
                  </a:lnTo>
                  <a:lnTo>
                    <a:pt x="38" y="60"/>
                  </a:lnTo>
                  <a:lnTo>
                    <a:pt x="38" y="60"/>
                  </a:lnTo>
                  <a:lnTo>
                    <a:pt x="38" y="61"/>
                  </a:lnTo>
                  <a:lnTo>
                    <a:pt x="38" y="60"/>
                  </a:lnTo>
                  <a:lnTo>
                    <a:pt x="38" y="60"/>
                  </a:lnTo>
                  <a:lnTo>
                    <a:pt x="38" y="60"/>
                  </a:lnTo>
                  <a:lnTo>
                    <a:pt x="38" y="60"/>
                  </a:lnTo>
                  <a:lnTo>
                    <a:pt x="39" y="60"/>
                  </a:lnTo>
                  <a:lnTo>
                    <a:pt x="39" y="60"/>
                  </a:lnTo>
                  <a:lnTo>
                    <a:pt x="39" y="60"/>
                  </a:lnTo>
                  <a:lnTo>
                    <a:pt x="39" y="60"/>
                  </a:lnTo>
                  <a:lnTo>
                    <a:pt x="39" y="60"/>
                  </a:lnTo>
                  <a:lnTo>
                    <a:pt x="39" y="60"/>
                  </a:lnTo>
                  <a:lnTo>
                    <a:pt x="39" y="60"/>
                  </a:lnTo>
                  <a:lnTo>
                    <a:pt x="39" y="59"/>
                  </a:lnTo>
                  <a:lnTo>
                    <a:pt x="39" y="60"/>
                  </a:lnTo>
                  <a:lnTo>
                    <a:pt x="39" y="60"/>
                  </a:lnTo>
                  <a:lnTo>
                    <a:pt x="39" y="59"/>
                  </a:lnTo>
                  <a:lnTo>
                    <a:pt x="40" y="60"/>
                  </a:lnTo>
                  <a:lnTo>
                    <a:pt x="40" y="59"/>
                  </a:lnTo>
                  <a:lnTo>
                    <a:pt x="40" y="59"/>
                  </a:lnTo>
                  <a:lnTo>
                    <a:pt x="40" y="59"/>
                  </a:lnTo>
                  <a:lnTo>
                    <a:pt x="40" y="59"/>
                  </a:lnTo>
                  <a:lnTo>
                    <a:pt x="40" y="59"/>
                  </a:lnTo>
                  <a:lnTo>
                    <a:pt x="40" y="59"/>
                  </a:lnTo>
                  <a:lnTo>
                    <a:pt x="40" y="58"/>
                  </a:lnTo>
                  <a:lnTo>
                    <a:pt x="40" y="59"/>
                  </a:lnTo>
                  <a:lnTo>
                    <a:pt x="40" y="59"/>
                  </a:lnTo>
                  <a:lnTo>
                    <a:pt x="40" y="59"/>
                  </a:lnTo>
                  <a:lnTo>
                    <a:pt x="41" y="59"/>
                  </a:lnTo>
                  <a:lnTo>
                    <a:pt x="41" y="59"/>
                  </a:lnTo>
                  <a:lnTo>
                    <a:pt x="41" y="58"/>
                  </a:lnTo>
                  <a:lnTo>
                    <a:pt x="41" y="59"/>
                  </a:lnTo>
                  <a:lnTo>
                    <a:pt x="41" y="58"/>
                  </a:lnTo>
                  <a:lnTo>
                    <a:pt x="41" y="58"/>
                  </a:lnTo>
                  <a:lnTo>
                    <a:pt x="41" y="58"/>
                  </a:lnTo>
                  <a:lnTo>
                    <a:pt x="41" y="59"/>
                  </a:lnTo>
                  <a:lnTo>
                    <a:pt x="41" y="58"/>
                  </a:lnTo>
                  <a:lnTo>
                    <a:pt x="41" y="60"/>
                  </a:lnTo>
                  <a:lnTo>
                    <a:pt x="41" y="58"/>
                  </a:lnTo>
                  <a:lnTo>
                    <a:pt x="42" y="57"/>
                  </a:lnTo>
                  <a:lnTo>
                    <a:pt x="42" y="57"/>
                  </a:lnTo>
                  <a:lnTo>
                    <a:pt x="42" y="57"/>
                  </a:lnTo>
                  <a:lnTo>
                    <a:pt x="42" y="57"/>
                  </a:lnTo>
                  <a:lnTo>
                    <a:pt x="42" y="57"/>
                  </a:lnTo>
                  <a:lnTo>
                    <a:pt x="42" y="58"/>
                  </a:lnTo>
                  <a:lnTo>
                    <a:pt x="42" y="57"/>
                  </a:lnTo>
                  <a:lnTo>
                    <a:pt x="42" y="58"/>
                  </a:lnTo>
                  <a:lnTo>
                    <a:pt x="42" y="57"/>
                  </a:lnTo>
                  <a:lnTo>
                    <a:pt x="42" y="57"/>
                  </a:lnTo>
                  <a:lnTo>
                    <a:pt x="42" y="57"/>
                  </a:lnTo>
                  <a:lnTo>
                    <a:pt x="43" y="57"/>
                  </a:lnTo>
                  <a:lnTo>
                    <a:pt x="43" y="57"/>
                  </a:lnTo>
                  <a:lnTo>
                    <a:pt x="43" y="57"/>
                  </a:lnTo>
                  <a:lnTo>
                    <a:pt x="43" y="57"/>
                  </a:lnTo>
                  <a:lnTo>
                    <a:pt x="43" y="57"/>
                  </a:lnTo>
                  <a:lnTo>
                    <a:pt x="43" y="57"/>
                  </a:lnTo>
                  <a:lnTo>
                    <a:pt x="43" y="57"/>
                  </a:lnTo>
                  <a:lnTo>
                    <a:pt x="43" y="57"/>
                  </a:lnTo>
                  <a:lnTo>
                    <a:pt x="43" y="57"/>
                  </a:lnTo>
                  <a:lnTo>
                    <a:pt x="43" y="56"/>
                  </a:lnTo>
                  <a:lnTo>
                    <a:pt x="44" y="57"/>
                  </a:lnTo>
                  <a:lnTo>
                    <a:pt x="44" y="56"/>
                  </a:lnTo>
                  <a:lnTo>
                    <a:pt x="44" y="56"/>
                  </a:lnTo>
                  <a:lnTo>
                    <a:pt x="44" y="55"/>
                  </a:lnTo>
                  <a:lnTo>
                    <a:pt x="44" y="56"/>
                  </a:lnTo>
                  <a:lnTo>
                    <a:pt x="44" y="56"/>
                  </a:lnTo>
                  <a:lnTo>
                    <a:pt x="44" y="56"/>
                  </a:lnTo>
                  <a:lnTo>
                    <a:pt x="44" y="56"/>
                  </a:lnTo>
                  <a:lnTo>
                    <a:pt x="44" y="56"/>
                  </a:lnTo>
                  <a:lnTo>
                    <a:pt x="44" y="58"/>
                  </a:lnTo>
                  <a:lnTo>
                    <a:pt x="44" y="55"/>
                  </a:lnTo>
                  <a:lnTo>
                    <a:pt x="45" y="57"/>
                  </a:lnTo>
                  <a:lnTo>
                    <a:pt x="45" y="56"/>
                  </a:lnTo>
                  <a:lnTo>
                    <a:pt x="45" y="55"/>
                  </a:lnTo>
                  <a:lnTo>
                    <a:pt x="45" y="56"/>
                  </a:lnTo>
                  <a:lnTo>
                    <a:pt x="45" y="55"/>
                  </a:lnTo>
                  <a:lnTo>
                    <a:pt x="45" y="55"/>
                  </a:lnTo>
                  <a:lnTo>
                    <a:pt x="45" y="56"/>
                  </a:lnTo>
                  <a:lnTo>
                    <a:pt x="45" y="55"/>
                  </a:lnTo>
                  <a:lnTo>
                    <a:pt x="45" y="55"/>
                  </a:lnTo>
                  <a:lnTo>
                    <a:pt x="45" y="57"/>
                  </a:lnTo>
                  <a:lnTo>
                    <a:pt x="45" y="55"/>
                  </a:lnTo>
                  <a:lnTo>
                    <a:pt x="46" y="55"/>
                  </a:lnTo>
                  <a:lnTo>
                    <a:pt x="46" y="56"/>
                  </a:lnTo>
                  <a:lnTo>
                    <a:pt x="46" y="55"/>
                  </a:lnTo>
                  <a:lnTo>
                    <a:pt x="46" y="56"/>
                  </a:lnTo>
                  <a:lnTo>
                    <a:pt x="46" y="55"/>
                  </a:lnTo>
                  <a:lnTo>
                    <a:pt x="46" y="56"/>
                  </a:lnTo>
                  <a:lnTo>
                    <a:pt x="46" y="55"/>
                  </a:lnTo>
                  <a:lnTo>
                    <a:pt x="46" y="55"/>
                  </a:lnTo>
                  <a:lnTo>
                    <a:pt x="46" y="55"/>
                  </a:lnTo>
                  <a:lnTo>
                    <a:pt x="46" y="55"/>
                  </a:lnTo>
                  <a:lnTo>
                    <a:pt x="46" y="54"/>
                  </a:lnTo>
                  <a:lnTo>
                    <a:pt x="47" y="55"/>
                  </a:lnTo>
                  <a:lnTo>
                    <a:pt x="47" y="55"/>
                  </a:lnTo>
                  <a:lnTo>
                    <a:pt x="47" y="55"/>
                  </a:lnTo>
                  <a:lnTo>
                    <a:pt x="47" y="54"/>
                  </a:lnTo>
                  <a:lnTo>
                    <a:pt x="47" y="54"/>
                  </a:lnTo>
                  <a:lnTo>
                    <a:pt x="47" y="54"/>
                  </a:lnTo>
                  <a:lnTo>
                    <a:pt x="47" y="54"/>
                  </a:lnTo>
                  <a:lnTo>
                    <a:pt x="47" y="55"/>
                  </a:lnTo>
                  <a:lnTo>
                    <a:pt x="47" y="54"/>
                  </a:lnTo>
                  <a:lnTo>
                    <a:pt x="47" y="54"/>
                  </a:lnTo>
                  <a:lnTo>
                    <a:pt x="48" y="54"/>
                  </a:lnTo>
                  <a:lnTo>
                    <a:pt x="48" y="54"/>
                  </a:lnTo>
                  <a:lnTo>
                    <a:pt x="48" y="54"/>
                  </a:lnTo>
                  <a:lnTo>
                    <a:pt x="48" y="54"/>
                  </a:lnTo>
                  <a:lnTo>
                    <a:pt x="48" y="54"/>
                  </a:lnTo>
                  <a:lnTo>
                    <a:pt x="48" y="54"/>
                  </a:lnTo>
                  <a:lnTo>
                    <a:pt x="48" y="54"/>
                  </a:lnTo>
                  <a:lnTo>
                    <a:pt x="48" y="53"/>
                  </a:lnTo>
                  <a:lnTo>
                    <a:pt x="48" y="53"/>
                  </a:lnTo>
                  <a:lnTo>
                    <a:pt x="48" y="54"/>
                  </a:lnTo>
                  <a:lnTo>
                    <a:pt x="48" y="54"/>
                  </a:lnTo>
                  <a:lnTo>
                    <a:pt x="49" y="54"/>
                  </a:lnTo>
                  <a:lnTo>
                    <a:pt x="49" y="54"/>
                  </a:lnTo>
                  <a:lnTo>
                    <a:pt x="49" y="54"/>
                  </a:lnTo>
                  <a:lnTo>
                    <a:pt x="49" y="54"/>
                  </a:lnTo>
                  <a:lnTo>
                    <a:pt x="49" y="54"/>
                  </a:lnTo>
                  <a:lnTo>
                    <a:pt x="49" y="53"/>
                  </a:lnTo>
                  <a:lnTo>
                    <a:pt x="49" y="53"/>
                  </a:lnTo>
                  <a:lnTo>
                    <a:pt x="49" y="54"/>
                  </a:lnTo>
                  <a:lnTo>
                    <a:pt x="49" y="53"/>
                  </a:lnTo>
                  <a:lnTo>
                    <a:pt x="49" y="53"/>
                  </a:lnTo>
                  <a:lnTo>
                    <a:pt x="49" y="53"/>
                  </a:lnTo>
                  <a:lnTo>
                    <a:pt x="50" y="53"/>
                  </a:lnTo>
                  <a:lnTo>
                    <a:pt x="50" y="52"/>
                  </a:lnTo>
                  <a:lnTo>
                    <a:pt x="50" y="52"/>
                  </a:lnTo>
                  <a:lnTo>
                    <a:pt x="50" y="52"/>
                  </a:lnTo>
                  <a:lnTo>
                    <a:pt x="50" y="54"/>
                  </a:lnTo>
                  <a:lnTo>
                    <a:pt x="50" y="52"/>
                  </a:lnTo>
                  <a:lnTo>
                    <a:pt x="50" y="52"/>
                  </a:lnTo>
                  <a:lnTo>
                    <a:pt x="50" y="52"/>
                  </a:lnTo>
                  <a:lnTo>
                    <a:pt x="50" y="52"/>
                  </a:lnTo>
                  <a:lnTo>
                    <a:pt x="50" y="52"/>
                  </a:lnTo>
                  <a:lnTo>
                    <a:pt x="50" y="52"/>
                  </a:lnTo>
                  <a:lnTo>
                    <a:pt x="51" y="52"/>
                  </a:lnTo>
                  <a:lnTo>
                    <a:pt x="51" y="52"/>
                  </a:lnTo>
                  <a:lnTo>
                    <a:pt x="51" y="52"/>
                  </a:lnTo>
                  <a:lnTo>
                    <a:pt x="51" y="52"/>
                  </a:lnTo>
                  <a:lnTo>
                    <a:pt x="51" y="52"/>
                  </a:lnTo>
                  <a:lnTo>
                    <a:pt x="51" y="52"/>
                  </a:lnTo>
                  <a:lnTo>
                    <a:pt x="51" y="52"/>
                  </a:lnTo>
                  <a:lnTo>
                    <a:pt x="51" y="51"/>
                  </a:lnTo>
                  <a:lnTo>
                    <a:pt x="51" y="52"/>
                  </a:lnTo>
                  <a:lnTo>
                    <a:pt x="51" y="52"/>
                  </a:lnTo>
                  <a:lnTo>
                    <a:pt x="52" y="52"/>
                  </a:lnTo>
                  <a:lnTo>
                    <a:pt x="52" y="52"/>
                  </a:lnTo>
                  <a:lnTo>
                    <a:pt x="52" y="52"/>
                  </a:lnTo>
                  <a:lnTo>
                    <a:pt x="52" y="52"/>
                  </a:lnTo>
                  <a:lnTo>
                    <a:pt x="52" y="51"/>
                  </a:lnTo>
                  <a:lnTo>
                    <a:pt x="52" y="51"/>
                  </a:lnTo>
                  <a:lnTo>
                    <a:pt x="52" y="51"/>
                  </a:lnTo>
                  <a:lnTo>
                    <a:pt x="52" y="54"/>
                  </a:lnTo>
                  <a:lnTo>
                    <a:pt x="52" y="52"/>
                  </a:lnTo>
                  <a:lnTo>
                    <a:pt x="52" y="54"/>
                  </a:lnTo>
                  <a:lnTo>
                    <a:pt x="52" y="51"/>
                  </a:lnTo>
                  <a:lnTo>
                    <a:pt x="53" y="51"/>
                  </a:lnTo>
                  <a:lnTo>
                    <a:pt x="53" y="51"/>
                  </a:lnTo>
                  <a:lnTo>
                    <a:pt x="53" y="51"/>
                  </a:lnTo>
                  <a:lnTo>
                    <a:pt x="53" y="51"/>
                  </a:lnTo>
                  <a:lnTo>
                    <a:pt x="53" y="51"/>
                  </a:lnTo>
                  <a:lnTo>
                    <a:pt x="53" y="51"/>
                  </a:lnTo>
                  <a:lnTo>
                    <a:pt x="53" y="51"/>
                  </a:lnTo>
                  <a:lnTo>
                    <a:pt x="53" y="51"/>
                  </a:lnTo>
                  <a:lnTo>
                    <a:pt x="53" y="51"/>
                  </a:lnTo>
                  <a:lnTo>
                    <a:pt x="53" y="51"/>
                  </a:lnTo>
                  <a:lnTo>
                    <a:pt x="53" y="51"/>
                  </a:lnTo>
                  <a:lnTo>
                    <a:pt x="54" y="51"/>
                  </a:lnTo>
                  <a:lnTo>
                    <a:pt x="54" y="51"/>
                  </a:lnTo>
                  <a:lnTo>
                    <a:pt x="54" y="51"/>
                  </a:lnTo>
                  <a:lnTo>
                    <a:pt x="54" y="51"/>
                  </a:lnTo>
                  <a:lnTo>
                    <a:pt x="54" y="51"/>
                  </a:lnTo>
                  <a:lnTo>
                    <a:pt x="54" y="51"/>
                  </a:lnTo>
                  <a:lnTo>
                    <a:pt x="54" y="51"/>
                  </a:lnTo>
                  <a:lnTo>
                    <a:pt x="54" y="51"/>
                  </a:lnTo>
                  <a:lnTo>
                    <a:pt x="54" y="50"/>
                  </a:lnTo>
                  <a:lnTo>
                    <a:pt x="54" y="51"/>
                  </a:lnTo>
                  <a:lnTo>
                    <a:pt x="54" y="52"/>
                  </a:lnTo>
                  <a:lnTo>
                    <a:pt x="55" y="51"/>
                  </a:lnTo>
                  <a:lnTo>
                    <a:pt x="55" y="50"/>
                  </a:lnTo>
                  <a:lnTo>
                    <a:pt x="55" y="51"/>
                  </a:lnTo>
                  <a:lnTo>
                    <a:pt x="55" y="50"/>
                  </a:lnTo>
                  <a:lnTo>
                    <a:pt x="55" y="51"/>
                  </a:lnTo>
                  <a:lnTo>
                    <a:pt x="55" y="50"/>
                  </a:lnTo>
                  <a:lnTo>
                    <a:pt x="55" y="50"/>
                  </a:lnTo>
                  <a:lnTo>
                    <a:pt x="55" y="50"/>
                  </a:lnTo>
                  <a:lnTo>
                    <a:pt x="55" y="51"/>
                  </a:lnTo>
                  <a:lnTo>
                    <a:pt x="55" y="50"/>
                  </a:lnTo>
                  <a:lnTo>
                    <a:pt x="56" y="50"/>
                  </a:lnTo>
                  <a:lnTo>
                    <a:pt x="56" y="50"/>
                  </a:lnTo>
                  <a:lnTo>
                    <a:pt x="56" y="50"/>
                  </a:lnTo>
                  <a:lnTo>
                    <a:pt x="56" y="50"/>
                  </a:lnTo>
                  <a:lnTo>
                    <a:pt x="56" y="51"/>
                  </a:lnTo>
                  <a:lnTo>
                    <a:pt x="56" y="51"/>
                  </a:lnTo>
                  <a:lnTo>
                    <a:pt x="56" y="50"/>
                  </a:lnTo>
                  <a:lnTo>
                    <a:pt x="56" y="50"/>
                  </a:lnTo>
                  <a:lnTo>
                    <a:pt x="56" y="50"/>
                  </a:lnTo>
                  <a:lnTo>
                    <a:pt x="56" y="49"/>
                  </a:lnTo>
                  <a:lnTo>
                    <a:pt x="56" y="50"/>
                  </a:lnTo>
                  <a:lnTo>
                    <a:pt x="57" y="49"/>
                  </a:lnTo>
                  <a:lnTo>
                    <a:pt x="57" y="49"/>
                  </a:lnTo>
                  <a:lnTo>
                    <a:pt x="57" y="50"/>
                  </a:lnTo>
                  <a:lnTo>
                    <a:pt x="57" y="49"/>
                  </a:lnTo>
                  <a:lnTo>
                    <a:pt x="57" y="49"/>
                  </a:lnTo>
                  <a:lnTo>
                    <a:pt x="57" y="49"/>
                  </a:lnTo>
                  <a:lnTo>
                    <a:pt x="57" y="49"/>
                  </a:lnTo>
                  <a:lnTo>
                    <a:pt x="57" y="50"/>
                  </a:lnTo>
                  <a:lnTo>
                    <a:pt x="57" y="49"/>
                  </a:lnTo>
                  <a:lnTo>
                    <a:pt x="57" y="49"/>
                  </a:lnTo>
                  <a:lnTo>
                    <a:pt x="57" y="49"/>
                  </a:lnTo>
                  <a:lnTo>
                    <a:pt x="58" y="49"/>
                  </a:lnTo>
                  <a:lnTo>
                    <a:pt x="58" y="49"/>
                  </a:lnTo>
                  <a:lnTo>
                    <a:pt x="58" y="49"/>
                  </a:lnTo>
                  <a:lnTo>
                    <a:pt x="58" y="49"/>
                  </a:lnTo>
                  <a:lnTo>
                    <a:pt x="58" y="49"/>
                  </a:lnTo>
                  <a:lnTo>
                    <a:pt x="58" y="49"/>
                  </a:lnTo>
                  <a:lnTo>
                    <a:pt x="58" y="51"/>
                  </a:lnTo>
                  <a:lnTo>
                    <a:pt x="58" y="49"/>
                  </a:lnTo>
                  <a:lnTo>
                    <a:pt x="58" y="49"/>
                  </a:lnTo>
                  <a:lnTo>
                    <a:pt x="58" y="49"/>
                  </a:lnTo>
                  <a:lnTo>
                    <a:pt x="58" y="49"/>
                  </a:lnTo>
                  <a:lnTo>
                    <a:pt x="59" y="49"/>
                  </a:lnTo>
                  <a:lnTo>
                    <a:pt x="59" y="49"/>
                  </a:lnTo>
                  <a:lnTo>
                    <a:pt x="59" y="49"/>
                  </a:lnTo>
                  <a:lnTo>
                    <a:pt x="59" y="49"/>
                  </a:lnTo>
                  <a:lnTo>
                    <a:pt x="59" y="49"/>
                  </a:lnTo>
                  <a:lnTo>
                    <a:pt x="59" y="47"/>
                  </a:lnTo>
                  <a:lnTo>
                    <a:pt x="59" y="49"/>
                  </a:lnTo>
                  <a:lnTo>
                    <a:pt x="59" y="49"/>
                  </a:lnTo>
                  <a:lnTo>
                    <a:pt x="59" y="49"/>
                  </a:lnTo>
                  <a:lnTo>
                    <a:pt x="59" y="49"/>
                  </a:lnTo>
                  <a:lnTo>
                    <a:pt x="59" y="48"/>
                  </a:lnTo>
                  <a:lnTo>
                    <a:pt x="60" y="51"/>
                  </a:lnTo>
                  <a:lnTo>
                    <a:pt x="60" y="49"/>
                  </a:lnTo>
                  <a:lnTo>
                    <a:pt x="60" y="48"/>
                  </a:lnTo>
                  <a:lnTo>
                    <a:pt x="60" y="49"/>
                  </a:lnTo>
                  <a:lnTo>
                    <a:pt x="60" y="49"/>
                  </a:lnTo>
                  <a:lnTo>
                    <a:pt x="60" y="47"/>
                  </a:lnTo>
                  <a:lnTo>
                    <a:pt x="60" y="49"/>
                  </a:lnTo>
                  <a:lnTo>
                    <a:pt x="60" y="49"/>
                  </a:lnTo>
                  <a:lnTo>
                    <a:pt x="60" y="48"/>
                  </a:lnTo>
                  <a:lnTo>
                    <a:pt x="60" y="47"/>
                  </a:lnTo>
                  <a:lnTo>
                    <a:pt x="61" y="48"/>
                  </a:lnTo>
                  <a:lnTo>
                    <a:pt x="61" y="47"/>
                  </a:lnTo>
                  <a:lnTo>
                    <a:pt x="61" y="49"/>
                  </a:lnTo>
                  <a:lnTo>
                    <a:pt x="61" y="48"/>
                  </a:lnTo>
                  <a:lnTo>
                    <a:pt x="61" y="47"/>
                  </a:lnTo>
                  <a:lnTo>
                    <a:pt x="61" y="48"/>
                  </a:lnTo>
                  <a:lnTo>
                    <a:pt x="61" y="47"/>
                  </a:lnTo>
                  <a:lnTo>
                    <a:pt x="61" y="48"/>
                  </a:lnTo>
                  <a:lnTo>
                    <a:pt x="61" y="47"/>
                  </a:lnTo>
                  <a:lnTo>
                    <a:pt x="61" y="47"/>
                  </a:lnTo>
                  <a:lnTo>
                    <a:pt x="61" y="47"/>
                  </a:lnTo>
                  <a:lnTo>
                    <a:pt x="62" y="47"/>
                  </a:lnTo>
                  <a:lnTo>
                    <a:pt x="62" y="47"/>
                  </a:lnTo>
                  <a:lnTo>
                    <a:pt x="62" y="47"/>
                  </a:lnTo>
                  <a:lnTo>
                    <a:pt x="62" y="47"/>
                  </a:lnTo>
                  <a:lnTo>
                    <a:pt x="62" y="47"/>
                  </a:lnTo>
                  <a:lnTo>
                    <a:pt x="62" y="47"/>
                  </a:lnTo>
                  <a:lnTo>
                    <a:pt x="62" y="47"/>
                  </a:lnTo>
                  <a:lnTo>
                    <a:pt x="62" y="47"/>
                  </a:lnTo>
                  <a:lnTo>
                    <a:pt x="62" y="47"/>
                  </a:lnTo>
                  <a:lnTo>
                    <a:pt x="62" y="47"/>
                  </a:lnTo>
                  <a:lnTo>
                    <a:pt x="62" y="47"/>
                  </a:lnTo>
                  <a:lnTo>
                    <a:pt x="63" y="47"/>
                  </a:lnTo>
                  <a:lnTo>
                    <a:pt x="63" y="49"/>
                  </a:lnTo>
                  <a:lnTo>
                    <a:pt x="63" y="47"/>
                  </a:lnTo>
                  <a:lnTo>
                    <a:pt x="63" y="47"/>
                  </a:lnTo>
                  <a:lnTo>
                    <a:pt x="63" y="47"/>
                  </a:lnTo>
                  <a:lnTo>
                    <a:pt x="63" y="47"/>
                  </a:lnTo>
                  <a:lnTo>
                    <a:pt x="63" y="47"/>
                  </a:lnTo>
                  <a:lnTo>
                    <a:pt x="63" y="47"/>
                  </a:lnTo>
                  <a:lnTo>
                    <a:pt x="63" y="47"/>
                  </a:lnTo>
                  <a:lnTo>
                    <a:pt x="63" y="47"/>
                  </a:lnTo>
                  <a:lnTo>
                    <a:pt x="63" y="47"/>
                  </a:lnTo>
                  <a:lnTo>
                    <a:pt x="64" y="47"/>
                  </a:lnTo>
                  <a:lnTo>
                    <a:pt x="64" y="47"/>
                  </a:lnTo>
                  <a:lnTo>
                    <a:pt x="64" y="47"/>
                  </a:lnTo>
                  <a:lnTo>
                    <a:pt x="64" y="46"/>
                  </a:lnTo>
                  <a:lnTo>
                    <a:pt x="64" y="47"/>
                  </a:lnTo>
                  <a:lnTo>
                    <a:pt x="64" y="47"/>
                  </a:lnTo>
                  <a:lnTo>
                    <a:pt x="64" y="46"/>
                  </a:lnTo>
                  <a:lnTo>
                    <a:pt x="64" y="47"/>
                  </a:lnTo>
                  <a:lnTo>
                    <a:pt x="64" y="46"/>
                  </a:lnTo>
                  <a:lnTo>
                    <a:pt x="64" y="45"/>
                  </a:lnTo>
                  <a:lnTo>
                    <a:pt x="65" y="46"/>
                  </a:lnTo>
                  <a:lnTo>
                    <a:pt x="65" y="46"/>
                  </a:lnTo>
                  <a:lnTo>
                    <a:pt x="65" y="47"/>
                  </a:lnTo>
                  <a:lnTo>
                    <a:pt x="65" y="46"/>
                  </a:lnTo>
                  <a:lnTo>
                    <a:pt x="65" y="46"/>
                  </a:lnTo>
                  <a:lnTo>
                    <a:pt x="65" y="46"/>
                  </a:lnTo>
                  <a:lnTo>
                    <a:pt x="65" y="46"/>
                  </a:lnTo>
                  <a:lnTo>
                    <a:pt x="65" y="46"/>
                  </a:lnTo>
                  <a:lnTo>
                    <a:pt x="65" y="47"/>
                  </a:lnTo>
                  <a:lnTo>
                    <a:pt x="65" y="46"/>
                  </a:lnTo>
                  <a:lnTo>
                    <a:pt x="65" y="46"/>
                  </a:lnTo>
                  <a:lnTo>
                    <a:pt x="66" y="48"/>
                  </a:lnTo>
                  <a:lnTo>
                    <a:pt x="66" y="46"/>
                  </a:lnTo>
                  <a:lnTo>
                    <a:pt x="66" y="48"/>
                  </a:lnTo>
                  <a:lnTo>
                    <a:pt x="66" y="46"/>
                  </a:lnTo>
                  <a:lnTo>
                    <a:pt x="66" y="46"/>
                  </a:lnTo>
                  <a:lnTo>
                    <a:pt x="66" y="46"/>
                  </a:lnTo>
                  <a:lnTo>
                    <a:pt x="66" y="48"/>
                  </a:lnTo>
                  <a:lnTo>
                    <a:pt x="66" y="46"/>
                  </a:lnTo>
                  <a:lnTo>
                    <a:pt x="66" y="45"/>
                  </a:lnTo>
                  <a:lnTo>
                    <a:pt x="66" y="46"/>
                  </a:lnTo>
                  <a:lnTo>
                    <a:pt x="66" y="45"/>
                  </a:lnTo>
                  <a:lnTo>
                    <a:pt x="67" y="45"/>
                  </a:lnTo>
                  <a:lnTo>
                    <a:pt x="67" y="45"/>
                  </a:lnTo>
                  <a:lnTo>
                    <a:pt x="67" y="46"/>
                  </a:lnTo>
                  <a:lnTo>
                    <a:pt x="67" y="46"/>
                  </a:lnTo>
                  <a:lnTo>
                    <a:pt x="67" y="45"/>
                  </a:lnTo>
                  <a:lnTo>
                    <a:pt x="67" y="45"/>
                  </a:lnTo>
                  <a:lnTo>
                    <a:pt x="67" y="45"/>
                  </a:lnTo>
                  <a:lnTo>
                    <a:pt x="67" y="45"/>
                  </a:lnTo>
                  <a:lnTo>
                    <a:pt x="67" y="45"/>
                  </a:lnTo>
                  <a:lnTo>
                    <a:pt x="67" y="46"/>
                  </a:lnTo>
                  <a:lnTo>
                    <a:pt x="67" y="45"/>
                  </a:lnTo>
                  <a:lnTo>
                    <a:pt x="68" y="46"/>
                  </a:lnTo>
                  <a:lnTo>
                    <a:pt x="68" y="44"/>
                  </a:lnTo>
                  <a:lnTo>
                    <a:pt x="68" y="45"/>
                  </a:lnTo>
                  <a:lnTo>
                    <a:pt x="68" y="45"/>
                  </a:lnTo>
                  <a:lnTo>
                    <a:pt x="68" y="45"/>
                  </a:lnTo>
                  <a:lnTo>
                    <a:pt x="68" y="45"/>
                  </a:lnTo>
                  <a:lnTo>
                    <a:pt x="68" y="45"/>
                  </a:lnTo>
                  <a:lnTo>
                    <a:pt x="68" y="45"/>
                  </a:lnTo>
                  <a:lnTo>
                    <a:pt x="68" y="45"/>
                  </a:lnTo>
                  <a:lnTo>
                    <a:pt x="68" y="45"/>
                  </a:lnTo>
                  <a:lnTo>
                    <a:pt x="69" y="44"/>
                  </a:lnTo>
                  <a:lnTo>
                    <a:pt x="69" y="44"/>
                  </a:lnTo>
                  <a:lnTo>
                    <a:pt x="69" y="45"/>
                  </a:lnTo>
                  <a:lnTo>
                    <a:pt x="69" y="44"/>
                  </a:lnTo>
                  <a:lnTo>
                    <a:pt x="69" y="45"/>
                  </a:lnTo>
                  <a:lnTo>
                    <a:pt x="69" y="44"/>
                  </a:lnTo>
                  <a:lnTo>
                    <a:pt x="69" y="44"/>
                  </a:lnTo>
                  <a:lnTo>
                    <a:pt x="69" y="44"/>
                  </a:lnTo>
                  <a:lnTo>
                    <a:pt x="69" y="45"/>
                  </a:lnTo>
                  <a:lnTo>
                    <a:pt x="69" y="43"/>
                  </a:lnTo>
                  <a:lnTo>
                    <a:pt x="69" y="44"/>
                  </a:lnTo>
                  <a:lnTo>
                    <a:pt x="70" y="44"/>
                  </a:lnTo>
                  <a:lnTo>
                    <a:pt x="70" y="47"/>
                  </a:lnTo>
                  <a:lnTo>
                    <a:pt x="70" y="44"/>
                  </a:lnTo>
                  <a:lnTo>
                    <a:pt x="70" y="44"/>
                  </a:lnTo>
                  <a:lnTo>
                    <a:pt x="70" y="44"/>
                  </a:lnTo>
                  <a:lnTo>
                    <a:pt x="70" y="44"/>
                  </a:lnTo>
                  <a:lnTo>
                    <a:pt x="70" y="44"/>
                  </a:lnTo>
                  <a:lnTo>
                    <a:pt x="70" y="44"/>
                  </a:lnTo>
                  <a:lnTo>
                    <a:pt x="70" y="44"/>
                  </a:lnTo>
                  <a:lnTo>
                    <a:pt x="70" y="44"/>
                  </a:lnTo>
                  <a:lnTo>
                    <a:pt x="70" y="44"/>
                  </a:lnTo>
                  <a:lnTo>
                    <a:pt x="71" y="44"/>
                  </a:lnTo>
                  <a:lnTo>
                    <a:pt x="71" y="44"/>
                  </a:lnTo>
                  <a:lnTo>
                    <a:pt x="71" y="43"/>
                  </a:lnTo>
                  <a:lnTo>
                    <a:pt x="71" y="44"/>
                  </a:lnTo>
                  <a:lnTo>
                    <a:pt x="71" y="44"/>
                  </a:lnTo>
                  <a:lnTo>
                    <a:pt x="71" y="43"/>
                  </a:lnTo>
                  <a:lnTo>
                    <a:pt x="71" y="44"/>
                  </a:lnTo>
                  <a:lnTo>
                    <a:pt x="71" y="44"/>
                  </a:lnTo>
                  <a:lnTo>
                    <a:pt x="71" y="44"/>
                  </a:lnTo>
                  <a:lnTo>
                    <a:pt x="71" y="44"/>
                  </a:lnTo>
                  <a:lnTo>
                    <a:pt x="71" y="44"/>
                  </a:lnTo>
                  <a:lnTo>
                    <a:pt x="72" y="43"/>
                  </a:lnTo>
                  <a:lnTo>
                    <a:pt x="72" y="44"/>
                  </a:lnTo>
                  <a:lnTo>
                    <a:pt x="72" y="43"/>
                  </a:lnTo>
                  <a:lnTo>
                    <a:pt x="72" y="44"/>
                  </a:lnTo>
                  <a:lnTo>
                    <a:pt x="72" y="44"/>
                  </a:lnTo>
                  <a:lnTo>
                    <a:pt x="72" y="43"/>
                  </a:lnTo>
                  <a:lnTo>
                    <a:pt x="72" y="43"/>
                  </a:lnTo>
                  <a:lnTo>
                    <a:pt x="72" y="46"/>
                  </a:lnTo>
                  <a:lnTo>
                    <a:pt x="72" y="43"/>
                  </a:lnTo>
                  <a:lnTo>
                    <a:pt x="72" y="43"/>
                  </a:lnTo>
                  <a:lnTo>
                    <a:pt x="73" y="43"/>
                  </a:lnTo>
                  <a:lnTo>
                    <a:pt x="73" y="43"/>
                  </a:lnTo>
                  <a:lnTo>
                    <a:pt x="73" y="43"/>
                  </a:lnTo>
                  <a:lnTo>
                    <a:pt x="73" y="43"/>
                  </a:lnTo>
                  <a:lnTo>
                    <a:pt x="73" y="43"/>
                  </a:lnTo>
                  <a:lnTo>
                    <a:pt x="73" y="45"/>
                  </a:lnTo>
                  <a:lnTo>
                    <a:pt x="73" y="43"/>
                  </a:lnTo>
                  <a:lnTo>
                    <a:pt x="73" y="43"/>
                  </a:lnTo>
                  <a:lnTo>
                    <a:pt x="73" y="43"/>
                  </a:lnTo>
                  <a:lnTo>
                    <a:pt x="73" y="43"/>
                  </a:lnTo>
                  <a:lnTo>
                    <a:pt x="73" y="43"/>
                  </a:lnTo>
                  <a:lnTo>
                    <a:pt x="74" y="43"/>
                  </a:lnTo>
                  <a:lnTo>
                    <a:pt x="74" y="43"/>
                  </a:lnTo>
                  <a:lnTo>
                    <a:pt x="74" y="43"/>
                  </a:lnTo>
                  <a:lnTo>
                    <a:pt x="74" y="43"/>
                  </a:lnTo>
                  <a:lnTo>
                    <a:pt x="74" y="43"/>
                  </a:lnTo>
                  <a:lnTo>
                    <a:pt x="74" y="42"/>
                  </a:lnTo>
                  <a:lnTo>
                    <a:pt x="74" y="42"/>
                  </a:lnTo>
                  <a:lnTo>
                    <a:pt x="74" y="43"/>
                  </a:lnTo>
                  <a:lnTo>
                    <a:pt x="74" y="41"/>
                  </a:lnTo>
                  <a:lnTo>
                    <a:pt x="74" y="43"/>
                  </a:lnTo>
                  <a:lnTo>
                    <a:pt x="74" y="43"/>
                  </a:lnTo>
                  <a:lnTo>
                    <a:pt x="75" y="43"/>
                  </a:lnTo>
                  <a:lnTo>
                    <a:pt x="75" y="43"/>
                  </a:lnTo>
                  <a:lnTo>
                    <a:pt x="75" y="43"/>
                  </a:lnTo>
                  <a:lnTo>
                    <a:pt x="75" y="42"/>
                  </a:lnTo>
                  <a:lnTo>
                    <a:pt x="75" y="42"/>
                  </a:lnTo>
                  <a:lnTo>
                    <a:pt x="75" y="42"/>
                  </a:lnTo>
                  <a:lnTo>
                    <a:pt x="75" y="43"/>
                  </a:lnTo>
                  <a:lnTo>
                    <a:pt x="75" y="42"/>
                  </a:lnTo>
                  <a:lnTo>
                    <a:pt x="75" y="42"/>
                  </a:lnTo>
                  <a:lnTo>
                    <a:pt x="75" y="43"/>
                  </a:lnTo>
                  <a:lnTo>
                    <a:pt x="75" y="42"/>
                  </a:lnTo>
                  <a:lnTo>
                    <a:pt x="76" y="42"/>
                  </a:lnTo>
                  <a:lnTo>
                    <a:pt x="76" y="44"/>
                  </a:lnTo>
                  <a:lnTo>
                    <a:pt x="76" y="42"/>
                  </a:lnTo>
                  <a:lnTo>
                    <a:pt x="76" y="44"/>
                  </a:lnTo>
                  <a:lnTo>
                    <a:pt x="76" y="42"/>
                  </a:lnTo>
                  <a:lnTo>
                    <a:pt x="76" y="41"/>
                  </a:lnTo>
                  <a:lnTo>
                    <a:pt x="76" y="41"/>
                  </a:lnTo>
                  <a:lnTo>
                    <a:pt x="76" y="42"/>
                  </a:lnTo>
                  <a:lnTo>
                    <a:pt x="76" y="42"/>
                  </a:lnTo>
                  <a:lnTo>
                    <a:pt x="76" y="41"/>
                  </a:lnTo>
                  <a:lnTo>
                    <a:pt x="77" y="42"/>
                  </a:lnTo>
                  <a:lnTo>
                    <a:pt x="77" y="41"/>
                  </a:lnTo>
                  <a:lnTo>
                    <a:pt x="77" y="43"/>
                  </a:lnTo>
                  <a:lnTo>
                    <a:pt x="77" y="41"/>
                  </a:lnTo>
                  <a:lnTo>
                    <a:pt x="77" y="42"/>
                  </a:lnTo>
                  <a:lnTo>
                    <a:pt x="77" y="41"/>
                  </a:lnTo>
                  <a:lnTo>
                    <a:pt x="77" y="41"/>
                  </a:lnTo>
                  <a:lnTo>
                    <a:pt x="77" y="41"/>
                  </a:lnTo>
                  <a:lnTo>
                    <a:pt x="77" y="41"/>
                  </a:lnTo>
                  <a:lnTo>
                    <a:pt x="77" y="41"/>
                  </a:lnTo>
                  <a:lnTo>
                    <a:pt x="77" y="41"/>
                  </a:lnTo>
                  <a:lnTo>
                    <a:pt x="78" y="41"/>
                  </a:lnTo>
                  <a:lnTo>
                    <a:pt x="78" y="41"/>
                  </a:lnTo>
                  <a:lnTo>
                    <a:pt x="78" y="41"/>
                  </a:lnTo>
                  <a:lnTo>
                    <a:pt x="78" y="41"/>
                  </a:lnTo>
                  <a:lnTo>
                    <a:pt x="78" y="41"/>
                  </a:lnTo>
                  <a:lnTo>
                    <a:pt x="78" y="41"/>
                  </a:lnTo>
                  <a:lnTo>
                    <a:pt x="78" y="40"/>
                  </a:lnTo>
                  <a:lnTo>
                    <a:pt x="78" y="41"/>
                  </a:lnTo>
                  <a:lnTo>
                    <a:pt x="78" y="41"/>
                  </a:lnTo>
                  <a:lnTo>
                    <a:pt x="78" y="41"/>
                  </a:lnTo>
                  <a:lnTo>
                    <a:pt x="78" y="40"/>
                  </a:lnTo>
                  <a:lnTo>
                    <a:pt x="79" y="41"/>
                  </a:lnTo>
                  <a:lnTo>
                    <a:pt x="79" y="40"/>
                  </a:lnTo>
                  <a:lnTo>
                    <a:pt x="79" y="41"/>
                  </a:lnTo>
                  <a:lnTo>
                    <a:pt x="79" y="41"/>
                  </a:lnTo>
                  <a:lnTo>
                    <a:pt x="79" y="41"/>
                  </a:lnTo>
                  <a:lnTo>
                    <a:pt x="79" y="40"/>
                  </a:lnTo>
                  <a:lnTo>
                    <a:pt x="79" y="42"/>
                  </a:lnTo>
                  <a:lnTo>
                    <a:pt x="79" y="41"/>
                  </a:lnTo>
                  <a:lnTo>
                    <a:pt x="79" y="40"/>
                  </a:lnTo>
                  <a:lnTo>
                    <a:pt x="79" y="41"/>
                  </a:lnTo>
                  <a:lnTo>
                    <a:pt x="79" y="43"/>
                  </a:lnTo>
                  <a:lnTo>
                    <a:pt x="80" y="40"/>
                  </a:lnTo>
                  <a:lnTo>
                    <a:pt x="80" y="40"/>
                  </a:lnTo>
                  <a:lnTo>
                    <a:pt x="80" y="40"/>
                  </a:lnTo>
                  <a:lnTo>
                    <a:pt x="80" y="40"/>
                  </a:lnTo>
                  <a:lnTo>
                    <a:pt x="80" y="40"/>
                  </a:lnTo>
                  <a:lnTo>
                    <a:pt x="80" y="40"/>
                  </a:lnTo>
                  <a:lnTo>
                    <a:pt x="80" y="41"/>
                  </a:lnTo>
                  <a:lnTo>
                    <a:pt x="80" y="43"/>
                  </a:lnTo>
                  <a:lnTo>
                    <a:pt x="80" y="42"/>
                  </a:lnTo>
                  <a:lnTo>
                    <a:pt x="80" y="40"/>
                  </a:lnTo>
                  <a:lnTo>
                    <a:pt x="81" y="40"/>
                  </a:lnTo>
                  <a:lnTo>
                    <a:pt x="81" y="40"/>
                  </a:lnTo>
                  <a:lnTo>
                    <a:pt x="81" y="40"/>
                  </a:lnTo>
                  <a:lnTo>
                    <a:pt x="81" y="40"/>
                  </a:lnTo>
                  <a:lnTo>
                    <a:pt x="81" y="41"/>
                  </a:lnTo>
                  <a:lnTo>
                    <a:pt x="81" y="40"/>
                  </a:lnTo>
                  <a:lnTo>
                    <a:pt x="81" y="39"/>
                  </a:lnTo>
                  <a:lnTo>
                    <a:pt x="81" y="39"/>
                  </a:lnTo>
                  <a:lnTo>
                    <a:pt x="81" y="40"/>
                  </a:lnTo>
                  <a:lnTo>
                    <a:pt x="81" y="39"/>
                  </a:lnTo>
                  <a:lnTo>
                    <a:pt x="81" y="40"/>
                  </a:lnTo>
                  <a:lnTo>
                    <a:pt x="82" y="39"/>
                  </a:lnTo>
                  <a:lnTo>
                    <a:pt x="82" y="39"/>
                  </a:lnTo>
                  <a:lnTo>
                    <a:pt x="82" y="40"/>
                  </a:lnTo>
                  <a:lnTo>
                    <a:pt x="82" y="39"/>
                  </a:lnTo>
                  <a:lnTo>
                    <a:pt x="82" y="39"/>
                  </a:lnTo>
                  <a:lnTo>
                    <a:pt x="82" y="40"/>
                  </a:lnTo>
                  <a:lnTo>
                    <a:pt x="82" y="39"/>
                  </a:lnTo>
                  <a:lnTo>
                    <a:pt x="82" y="39"/>
                  </a:lnTo>
                  <a:lnTo>
                    <a:pt x="82" y="39"/>
                  </a:lnTo>
                  <a:lnTo>
                    <a:pt x="82" y="39"/>
                  </a:lnTo>
                  <a:lnTo>
                    <a:pt x="82" y="39"/>
                  </a:lnTo>
                  <a:lnTo>
                    <a:pt x="83" y="39"/>
                  </a:lnTo>
                  <a:lnTo>
                    <a:pt x="83" y="39"/>
                  </a:lnTo>
                  <a:lnTo>
                    <a:pt x="83" y="39"/>
                  </a:lnTo>
                  <a:lnTo>
                    <a:pt x="83" y="39"/>
                  </a:lnTo>
                  <a:lnTo>
                    <a:pt x="83" y="39"/>
                  </a:lnTo>
                  <a:lnTo>
                    <a:pt x="83" y="39"/>
                  </a:lnTo>
                  <a:lnTo>
                    <a:pt x="83" y="39"/>
                  </a:lnTo>
                  <a:lnTo>
                    <a:pt x="83" y="39"/>
                  </a:lnTo>
                  <a:lnTo>
                    <a:pt x="83" y="39"/>
                  </a:lnTo>
                  <a:lnTo>
                    <a:pt x="83" y="39"/>
                  </a:lnTo>
                  <a:lnTo>
                    <a:pt x="83" y="39"/>
                  </a:lnTo>
                  <a:lnTo>
                    <a:pt x="84" y="39"/>
                  </a:lnTo>
                  <a:lnTo>
                    <a:pt x="84" y="39"/>
                  </a:lnTo>
                  <a:lnTo>
                    <a:pt x="84" y="39"/>
                  </a:lnTo>
                  <a:lnTo>
                    <a:pt x="84" y="39"/>
                  </a:lnTo>
                  <a:lnTo>
                    <a:pt x="84" y="41"/>
                  </a:lnTo>
                  <a:lnTo>
                    <a:pt x="84" y="39"/>
                  </a:lnTo>
                  <a:lnTo>
                    <a:pt x="84" y="39"/>
                  </a:lnTo>
                  <a:lnTo>
                    <a:pt x="84" y="39"/>
                  </a:lnTo>
                  <a:lnTo>
                    <a:pt x="84" y="39"/>
                  </a:lnTo>
                  <a:lnTo>
                    <a:pt x="84" y="39"/>
                  </a:lnTo>
                  <a:lnTo>
                    <a:pt x="85" y="39"/>
                  </a:lnTo>
                  <a:lnTo>
                    <a:pt x="85" y="39"/>
                  </a:lnTo>
                  <a:lnTo>
                    <a:pt x="85" y="41"/>
                  </a:lnTo>
                  <a:lnTo>
                    <a:pt x="85" y="39"/>
                  </a:lnTo>
                  <a:lnTo>
                    <a:pt x="85" y="41"/>
                  </a:lnTo>
                  <a:lnTo>
                    <a:pt x="85" y="41"/>
                  </a:lnTo>
                  <a:lnTo>
                    <a:pt x="85" y="38"/>
                  </a:lnTo>
                  <a:lnTo>
                    <a:pt x="85" y="38"/>
                  </a:lnTo>
                  <a:lnTo>
                    <a:pt x="85" y="38"/>
                  </a:lnTo>
                  <a:lnTo>
                    <a:pt x="85" y="39"/>
                  </a:lnTo>
                  <a:lnTo>
                    <a:pt x="85" y="39"/>
                  </a:lnTo>
                  <a:lnTo>
                    <a:pt x="86" y="38"/>
                  </a:lnTo>
                  <a:lnTo>
                    <a:pt x="86" y="39"/>
                  </a:lnTo>
                  <a:lnTo>
                    <a:pt x="86" y="38"/>
                  </a:lnTo>
                  <a:lnTo>
                    <a:pt x="86" y="38"/>
                  </a:lnTo>
                  <a:lnTo>
                    <a:pt x="86" y="39"/>
                  </a:lnTo>
                  <a:lnTo>
                    <a:pt x="86" y="38"/>
                  </a:lnTo>
                  <a:lnTo>
                    <a:pt x="86" y="39"/>
                  </a:lnTo>
                  <a:lnTo>
                    <a:pt x="86" y="38"/>
                  </a:lnTo>
                  <a:lnTo>
                    <a:pt x="86" y="38"/>
                  </a:lnTo>
                  <a:lnTo>
                    <a:pt x="86" y="38"/>
                  </a:lnTo>
                  <a:lnTo>
                    <a:pt x="86" y="38"/>
                  </a:lnTo>
                  <a:lnTo>
                    <a:pt x="87" y="38"/>
                  </a:lnTo>
                  <a:lnTo>
                    <a:pt x="87" y="39"/>
                  </a:lnTo>
                  <a:lnTo>
                    <a:pt x="87" y="38"/>
                  </a:lnTo>
                  <a:lnTo>
                    <a:pt x="87" y="38"/>
                  </a:lnTo>
                  <a:lnTo>
                    <a:pt x="87" y="37"/>
                  </a:lnTo>
                  <a:lnTo>
                    <a:pt x="87" y="38"/>
                  </a:lnTo>
                  <a:lnTo>
                    <a:pt x="87" y="38"/>
                  </a:lnTo>
                  <a:lnTo>
                    <a:pt x="87" y="38"/>
                  </a:lnTo>
                  <a:lnTo>
                    <a:pt x="87" y="38"/>
                  </a:lnTo>
                  <a:lnTo>
                    <a:pt x="87" y="38"/>
                  </a:lnTo>
                  <a:lnTo>
                    <a:pt x="87" y="38"/>
                  </a:lnTo>
                  <a:lnTo>
                    <a:pt x="88" y="38"/>
                  </a:lnTo>
                  <a:lnTo>
                    <a:pt x="88" y="38"/>
                  </a:lnTo>
                  <a:lnTo>
                    <a:pt x="88" y="37"/>
                  </a:lnTo>
                  <a:lnTo>
                    <a:pt x="88" y="38"/>
                  </a:lnTo>
                  <a:lnTo>
                    <a:pt x="88" y="38"/>
                  </a:lnTo>
                  <a:lnTo>
                    <a:pt x="88" y="38"/>
                  </a:lnTo>
                  <a:lnTo>
                    <a:pt x="88" y="38"/>
                  </a:lnTo>
                  <a:lnTo>
                    <a:pt x="88" y="38"/>
                  </a:lnTo>
                  <a:lnTo>
                    <a:pt x="88" y="38"/>
                  </a:lnTo>
                  <a:lnTo>
                    <a:pt x="88" y="38"/>
                  </a:lnTo>
                  <a:lnTo>
                    <a:pt x="88" y="38"/>
                  </a:lnTo>
                  <a:lnTo>
                    <a:pt x="89" y="38"/>
                  </a:lnTo>
                  <a:lnTo>
                    <a:pt x="89" y="37"/>
                  </a:lnTo>
                  <a:lnTo>
                    <a:pt x="89" y="38"/>
                  </a:lnTo>
                  <a:lnTo>
                    <a:pt x="89" y="38"/>
                  </a:lnTo>
                  <a:lnTo>
                    <a:pt x="89" y="38"/>
                  </a:lnTo>
                  <a:lnTo>
                    <a:pt x="89" y="37"/>
                  </a:lnTo>
                  <a:lnTo>
                    <a:pt x="89" y="38"/>
                  </a:lnTo>
                  <a:lnTo>
                    <a:pt x="89" y="38"/>
                  </a:lnTo>
                  <a:lnTo>
                    <a:pt x="89" y="38"/>
                  </a:lnTo>
                  <a:lnTo>
                    <a:pt x="89" y="38"/>
                  </a:lnTo>
                  <a:lnTo>
                    <a:pt x="90" y="37"/>
                  </a:lnTo>
                  <a:lnTo>
                    <a:pt x="90" y="37"/>
                  </a:lnTo>
                  <a:lnTo>
                    <a:pt x="90" y="37"/>
                  </a:lnTo>
                  <a:lnTo>
                    <a:pt x="90" y="37"/>
                  </a:lnTo>
                  <a:lnTo>
                    <a:pt x="90" y="37"/>
                  </a:lnTo>
                  <a:lnTo>
                    <a:pt x="90" y="38"/>
                  </a:lnTo>
                  <a:lnTo>
                    <a:pt x="90" y="37"/>
                  </a:lnTo>
                  <a:lnTo>
                    <a:pt x="90" y="38"/>
                  </a:lnTo>
                  <a:lnTo>
                    <a:pt x="90" y="37"/>
                  </a:lnTo>
                  <a:lnTo>
                    <a:pt x="90" y="38"/>
                  </a:lnTo>
                  <a:lnTo>
                    <a:pt x="90" y="38"/>
                  </a:lnTo>
                  <a:lnTo>
                    <a:pt x="91" y="37"/>
                  </a:lnTo>
                  <a:lnTo>
                    <a:pt x="91" y="36"/>
                  </a:lnTo>
                  <a:lnTo>
                    <a:pt x="91" y="37"/>
                  </a:lnTo>
                  <a:lnTo>
                    <a:pt x="91" y="37"/>
                  </a:lnTo>
                  <a:lnTo>
                    <a:pt x="91" y="37"/>
                  </a:lnTo>
                  <a:lnTo>
                    <a:pt x="91" y="37"/>
                  </a:lnTo>
                  <a:lnTo>
                    <a:pt x="91" y="37"/>
                  </a:lnTo>
                  <a:lnTo>
                    <a:pt x="91" y="38"/>
                  </a:lnTo>
                  <a:lnTo>
                    <a:pt x="91" y="36"/>
                  </a:lnTo>
                  <a:lnTo>
                    <a:pt x="91" y="37"/>
                  </a:lnTo>
                  <a:lnTo>
                    <a:pt x="91" y="37"/>
                  </a:lnTo>
                  <a:lnTo>
                    <a:pt x="92" y="37"/>
                  </a:lnTo>
                  <a:lnTo>
                    <a:pt x="92" y="37"/>
                  </a:lnTo>
                  <a:lnTo>
                    <a:pt x="92" y="38"/>
                  </a:lnTo>
                  <a:lnTo>
                    <a:pt x="92" y="38"/>
                  </a:lnTo>
                  <a:lnTo>
                    <a:pt x="92" y="36"/>
                  </a:lnTo>
                  <a:lnTo>
                    <a:pt x="92" y="36"/>
                  </a:lnTo>
                  <a:lnTo>
                    <a:pt x="92" y="37"/>
                  </a:lnTo>
                  <a:lnTo>
                    <a:pt x="92" y="36"/>
                  </a:lnTo>
                  <a:lnTo>
                    <a:pt x="92" y="37"/>
                  </a:lnTo>
                  <a:lnTo>
                    <a:pt x="92" y="37"/>
                  </a:lnTo>
                  <a:lnTo>
                    <a:pt x="92" y="37"/>
                  </a:lnTo>
                  <a:lnTo>
                    <a:pt x="93" y="38"/>
                  </a:lnTo>
                  <a:lnTo>
                    <a:pt x="93" y="37"/>
                  </a:lnTo>
                  <a:lnTo>
                    <a:pt x="93" y="36"/>
                  </a:lnTo>
                  <a:lnTo>
                    <a:pt x="93" y="37"/>
                  </a:lnTo>
                  <a:lnTo>
                    <a:pt x="93" y="37"/>
                  </a:lnTo>
                  <a:lnTo>
                    <a:pt x="93" y="36"/>
                  </a:lnTo>
                  <a:lnTo>
                    <a:pt x="93" y="37"/>
                  </a:lnTo>
                  <a:lnTo>
                    <a:pt x="93" y="36"/>
                  </a:lnTo>
                  <a:lnTo>
                    <a:pt x="93" y="36"/>
                  </a:lnTo>
                  <a:lnTo>
                    <a:pt x="93" y="36"/>
                  </a:lnTo>
                  <a:lnTo>
                    <a:pt x="94" y="36"/>
                  </a:lnTo>
                  <a:lnTo>
                    <a:pt x="94" y="36"/>
                  </a:lnTo>
                  <a:lnTo>
                    <a:pt x="94" y="36"/>
                  </a:lnTo>
                  <a:lnTo>
                    <a:pt x="94" y="37"/>
                  </a:lnTo>
                  <a:lnTo>
                    <a:pt x="94" y="36"/>
                  </a:lnTo>
                  <a:lnTo>
                    <a:pt x="94" y="36"/>
                  </a:lnTo>
                  <a:lnTo>
                    <a:pt x="94" y="38"/>
                  </a:lnTo>
                  <a:lnTo>
                    <a:pt x="94" y="36"/>
                  </a:lnTo>
                  <a:lnTo>
                    <a:pt x="94" y="36"/>
                  </a:lnTo>
                  <a:lnTo>
                    <a:pt x="94" y="36"/>
                  </a:lnTo>
                  <a:lnTo>
                    <a:pt x="94" y="36"/>
                  </a:lnTo>
                  <a:lnTo>
                    <a:pt x="95" y="36"/>
                  </a:lnTo>
                  <a:lnTo>
                    <a:pt x="95" y="36"/>
                  </a:lnTo>
                  <a:lnTo>
                    <a:pt x="95" y="36"/>
                  </a:lnTo>
                  <a:lnTo>
                    <a:pt x="95" y="36"/>
                  </a:lnTo>
                  <a:lnTo>
                    <a:pt x="95" y="38"/>
                  </a:lnTo>
                  <a:lnTo>
                    <a:pt x="95" y="36"/>
                  </a:lnTo>
                  <a:lnTo>
                    <a:pt x="95" y="36"/>
                  </a:lnTo>
                  <a:lnTo>
                    <a:pt x="95" y="36"/>
                  </a:lnTo>
                  <a:lnTo>
                    <a:pt x="95" y="36"/>
                  </a:lnTo>
                  <a:lnTo>
                    <a:pt x="95" y="36"/>
                  </a:lnTo>
                  <a:lnTo>
                    <a:pt x="95" y="36"/>
                  </a:lnTo>
                  <a:lnTo>
                    <a:pt x="96" y="36"/>
                  </a:lnTo>
                  <a:lnTo>
                    <a:pt x="96" y="36"/>
                  </a:lnTo>
                  <a:lnTo>
                    <a:pt x="96" y="36"/>
                  </a:lnTo>
                  <a:lnTo>
                    <a:pt x="96" y="36"/>
                  </a:lnTo>
                  <a:lnTo>
                    <a:pt x="96" y="36"/>
                  </a:lnTo>
                  <a:lnTo>
                    <a:pt x="96" y="36"/>
                  </a:lnTo>
                  <a:lnTo>
                    <a:pt x="96" y="36"/>
                  </a:lnTo>
                  <a:lnTo>
                    <a:pt x="96" y="36"/>
                  </a:lnTo>
                  <a:lnTo>
                    <a:pt x="96" y="36"/>
                  </a:lnTo>
                  <a:lnTo>
                    <a:pt x="96" y="34"/>
                  </a:lnTo>
                  <a:lnTo>
                    <a:pt x="96" y="35"/>
                  </a:lnTo>
                  <a:lnTo>
                    <a:pt x="97" y="35"/>
                  </a:lnTo>
                  <a:lnTo>
                    <a:pt x="97" y="35"/>
                  </a:lnTo>
                  <a:lnTo>
                    <a:pt x="97" y="34"/>
                  </a:lnTo>
                  <a:lnTo>
                    <a:pt x="97" y="35"/>
                  </a:lnTo>
                  <a:lnTo>
                    <a:pt x="97" y="35"/>
                  </a:lnTo>
                  <a:lnTo>
                    <a:pt x="97" y="35"/>
                  </a:lnTo>
                  <a:lnTo>
                    <a:pt x="97" y="34"/>
                  </a:lnTo>
                  <a:lnTo>
                    <a:pt x="97" y="35"/>
                  </a:lnTo>
                  <a:lnTo>
                    <a:pt x="97" y="35"/>
                  </a:lnTo>
                  <a:lnTo>
                    <a:pt x="97" y="35"/>
                  </a:lnTo>
                  <a:lnTo>
                    <a:pt x="98" y="35"/>
                  </a:lnTo>
                  <a:lnTo>
                    <a:pt x="98" y="35"/>
                  </a:lnTo>
                  <a:lnTo>
                    <a:pt x="98" y="35"/>
                  </a:lnTo>
                  <a:lnTo>
                    <a:pt x="98" y="35"/>
                  </a:lnTo>
                  <a:lnTo>
                    <a:pt x="98" y="35"/>
                  </a:lnTo>
                  <a:lnTo>
                    <a:pt x="98" y="35"/>
                  </a:lnTo>
                  <a:lnTo>
                    <a:pt x="98" y="35"/>
                  </a:lnTo>
                  <a:lnTo>
                    <a:pt x="98" y="34"/>
                  </a:lnTo>
                  <a:lnTo>
                    <a:pt x="98" y="34"/>
                  </a:lnTo>
                  <a:lnTo>
                    <a:pt x="98" y="35"/>
                  </a:lnTo>
                  <a:lnTo>
                    <a:pt x="98" y="35"/>
                  </a:lnTo>
                  <a:lnTo>
                    <a:pt x="99" y="35"/>
                  </a:lnTo>
                  <a:lnTo>
                    <a:pt x="99" y="34"/>
                  </a:lnTo>
                  <a:lnTo>
                    <a:pt x="99" y="35"/>
                  </a:lnTo>
                  <a:lnTo>
                    <a:pt x="99" y="35"/>
                  </a:lnTo>
                  <a:lnTo>
                    <a:pt x="99" y="35"/>
                  </a:lnTo>
                  <a:lnTo>
                    <a:pt x="99" y="34"/>
                  </a:lnTo>
                  <a:lnTo>
                    <a:pt x="99" y="35"/>
                  </a:lnTo>
                  <a:lnTo>
                    <a:pt x="99" y="35"/>
                  </a:lnTo>
                  <a:lnTo>
                    <a:pt x="99" y="34"/>
                  </a:lnTo>
                  <a:lnTo>
                    <a:pt x="99" y="34"/>
                  </a:lnTo>
                  <a:lnTo>
                    <a:pt x="99" y="34"/>
                  </a:lnTo>
                  <a:lnTo>
                    <a:pt x="100" y="34"/>
                  </a:lnTo>
                  <a:lnTo>
                    <a:pt x="100" y="34"/>
                  </a:lnTo>
                  <a:lnTo>
                    <a:pt x="100" y="34"/>
                  </a:lnTo>
                  <a:lnTo>
                    <a:pt x="100" y="34"/>
                  </a:lnTo>
                  <a:lnTo>
                    <a:pt x="100" y="35"/>
                  </a:lnTo>
                  <a:lnTo>
                    <a:pt x="100" y="33"/>
                  </a:lnTo>
                  <a:lnTo>
                    <a:pt x="100" y="34"/>
                  </a:lnTo>
                  <a:lnTo>
                    <a:pt x="100" y="35"/>
                  </a:lnTo>
                  <a:lnTo>
                    <a:pt x="100" y="34"/>
                  </a:lnTo>
                  <a:lnTo>
                    <a:pt x="100" y="34"/>
                  </a:lnTo>
                  <a:lnTo>
                    <a:pt x="100" y="34"/>
                  </a:lnTo>
                  <a:lnTo>
                    <a:pt x="101" y="34"/>
                  </a:lnTo>
                  <a:lnTo>
                    <a:pt x="101" y="34"/>
                  </a:lnTo>
                  <a:lnTo>
                    <a:pt x="101" y="34"/>
                  </a:lnTo>
                  <a:lnTo>
                    <a:pt x="101" y="36"/>
                  </a:lnTo>
                  <a:lnTo>
                    <a:pt x="101" y="34"/>
                  </a:lnTo>
                  <a:lnTo>
                    <a:pt x="101" y="34"/>
                  </a:lnTo>
                  <a:lnTo>
                    <a:pt x="101" y="34"/>
                  </a:lnTo>
                  <a:lnTo>
                    <a:pt x="101" y="34"/>
                  </a:lnTo>
                  <a:lnTo>
                    <a:pt x="101" y="34"/>
                  </a:lnTo>
                  <a:lnTo>
                    <a:pt x="101" y="34"/>
                  </a:lnTo>
                  <a:lnTo>
                    <a:pt x="102" y="34"/>
                  </a:lnTo>
                  <a:lnTo>
                    <a:pt x="102" y="36"/>
                  </a:lnTo>
                  <a:lnTo>
                    <a:pt x="102" y="34"/>
                  </a:lnTo>
                  <a:lnTo>
                    <a:pt x="102" y="34"/>
                  </a:lnTo>
                  <a:lnTo>
                    <a:pt x="102" y="34"/>
                  </a:lnTo>
                  <a:lnTo>
                    <a:pt x="102" y="34"/>
                  </a:lnTo>
                  <a:lnTo>
                    <a:pt x="102" y="33"/>
                  </a:lnTo>
                  <a:lnTo>
                    <a:pt x="102" y="34"/>
                  </a:lnTo>
                  <a:lnTo>
                    <a:pt x="102" y="34"/>
                  </a:lnTo>
                  <a:lnTo>
                    <a:pt x="102" y="34"/>
                  </a:lnTo>
                  <a:lnTo>
                    <a:pt x="102" y="34"/>
                  </a:lnTo>
                  <a:lnTo>
                    <a:pt x="103" y="32"/>
                  </a:lnTo>
                  <a:lnTo>
                    <a:pt x="103" y="34"/>
                  </a:lnTo>
                  <a:lnTo>
                    <a:pt x="103" y="34"/>
                  </a:lnTo>
                  <a:lnTo>
                    <a:pt x="103" y="34"/>
                  </a:lnTo>
                  <a:lnTo>
                    <a:pt x="103" y="34"/>
                  </a:lnTo>
                  <a:lnTo>
                    <a:pt x="103" y="36"/>
                  </a:lnTo>
                  <a:lnTo>
                    <a:pt x="103" y="33"/>
                  </a:lnTo>
                  <a:lnTo>
                    <a:pt x="103" y="34"/>
                  </a:lnTo>
                  <a:lnTo>
                    <a:pt x="103" y="33"/>
                  </a:lnTo>
                  <a:lnTo>
                    <a:pt x="103" y="36"/>
                  </a:lnTo>
                  <a:lnTo>
                    <a:pt x="103" y="33"/>
                  </a:lnTo>
                  <a:lnTo>
                    <a:pt x="104" y="34"/>
                  </a:lnTo>
                  <a:lnTo>
                    <a:pt x="104" y="34"/>
                  </a:lnTo>
                  <a:lnTo>
                    <a:pt x="104" y="34"/>
                  </a:lnTo>
                  <a:lnTo>
                    <a:pt x="104" y="34"/>
                  </a:lnTo>
                  <a:lnTo>
                    <a:pt x="104" y="34"/>
                  </a:lnTo>
                  <a:lnTo>
                    <a:pt x="104" y="33"/>
                  </a:lnTo>
                  <a:lnTo>
                    <a:pt x="104" y="33"/>
                  </a:lnTo>
                  <a:lnTo>
                    <a:pt x="104" y="34"/>
                  </a:lnTo>
                  <a:lnTo>
                    <a:pt x="104" y="34"/>
                  </a:lnTo>
                  <a:lnTo>
                    <a:pt x="104" y="34"/>
                  </a:lnTo>
                  <a:lnTo>
                    <a:pt x="104" y="33"/>
                  </a:lnTo>
                  <a:lnTo>
                    <a:pt x="105" y="33"/>
                  </a:lnTo>
                  <a:lnTo>
                    <a:pt x="105" y="34"/>
                  </a:lnTo>
                  <a:lnTo>
                    <a:pt x="105" y="33"/>
                  </a:lnTo>
                  <a:lnTo>
                    <a:pt x="105" y="33"/>
                  </a:lnTo>
                  <a:lnTo>
                    <a:pt x="105" y="33"/>
                  </a:lnTo>
                  <a:lnTo>
                    <a:pt x="105" y="34"/>
                  </a:lnTo>
                  <a:lnTo>
                    <a:pt x="105" y="34"/>
                  </a:lnTo>
                  <a:lnTo>
                    <a:pt x="105" y="33"/>
                  </a:lnTo>
                  <a:lnTo>
                    <a:pt x="105" y="33"/>
                  </a:lnTo>
                  <a:lnTo>
                    <a:pt x="105" y="33"/>
                  </a:lnTo>
                  <a:lnTo>
                    <a:pt x="105" y="33"/>
                  </a:lnTo>
                  <a:lnTo>
                    <a:pt x="106" y="33"/>
                  </a:lnTo>
                  <a:lnTo>
                    <a:pt x="106" y="33"/>
                  </a:lnTo>
                  <a:lnTo>
                    <a:pt x="106" y="33"/>
                  </a:lnTo>
                  <a:lnTo>
                    <a:pt x="106" y="33"/>
                  </a:lnTo>
                  <a:lnTo>
                    <a:pt x="106" y="33"/>
                  </a:lnTo>
                  <a:lnTo>
                    <a:pt x="106" y="33"/>
                  </a:lnTo>
                  <a:lnTo>
                    <a:pt x="106" y="33"/>
                  </a:lnTo>
                  <a:lnTo>
                    <a:pt x="106" y="33"/>
                  </a:lnTo>
                  <a:lnTo>
                    <a:pt x="106" y="33"/>
                  </a:lnTo>
                  <a:lnTo>
                    <a:pt x="106" y="34"/>
                  </a:lnTo>
                  <a:lnTo>
                    <a:pt x="107" y="33"/>
                  </a:lnTo>
                  <a:lnTo>
                    <a:pt x="107" y="33"/>
                  </a:lnTo>
                  <a:lnTo>
                    <a:pt x="107" y="33"/>
                  </a:lnTo>
                  <a:lnTo>
                    <a:pt x="107" y="33"/>
                  </a:lnTo>
                  <a:lnTo>
                    <a:pt x="107" y="33"/>
                  </a:lnTo>
                  <a:lnTo>
                    <a:pt x="107" y="33"/>
                  </a:lnTo>
                  <a:lnTo>
                    <a:pt x="107" y="33"/>
                  </a:lnTo>
                  <a:lnTo>
                    <a:pt x="107" y="33"/>
                  </a:lnTo>
                  <a:lnTo>
                    <a:pt x="107" y="33"/>
                  </a:lnTo>
                  <a:lnTo>
                    <a:pt x="107" y="32"/>
                  </a:lnTo>
                  <a:lnTo>
                    <a:pt x="107" y="33"/>
                  </a:lnTo>
                  <a:lnTo>
                    <a:pt x="108" y="33"/>
                  </a:lnTo>
                  <a:lnTo>
                    <a:pt x="108" y="33"/>
                  </a:lnTo>
                  <a:lnTo>
                    <a:pt x="108" y="33"/>
                  </a:lnTo>
                  <a:lnTo>
                    <a:pt x="108" y="33"/>
                  </a:lnTo>
                  <a:lnTo>
                    <a:pt x="108" y="33"/>
                  </a:lnTo>
                  <a:lnTo>
                    <a:pt x="108" y="33"/>
                  </a:lnTo>
                  <a:lnTo>
                    <a:pt x="108" y="33"/>
                  </a:lnTo>
                  <a:lnTo>
                    <a:pt x="108" y="33"/>
                  </a:lnTo>
                  <a:lnTo>
                    <a:pt x="108" y="33"/>
                  </a:lnTo>
                  <a:lnTo>
                    <a:pt x="108" y="32"/>
                  </a:lnTo>
                  <a:lnTo>
                    <a:pt x="108" y="33"/>
                  </a:lnTo>
                  <a:lnTo>
                    <a:pt x="109" y="33"/>
                  </a:lnTo>
                  <a:lnTo>
                    <a:pt x="109" y="32"/>
                  </a:lnTo>
                  <a:lnTo>
                    <a:pt x="109" y="33"/>
                  </a:lnTo>
                  <a:lnTo>
                    <a:pt x="109" y="33"/>
                  </a:lnTo>
                  <a:lnTo>
                    <a:pt x="109" y="33"/>
                  </a:lnTo>
                  <a:lnTo>
                    <a:pt x="109" y="33"/>
                  </a:lnTo>
                  <a:lnTo>
                    <a:pt x="109" y="33"/>
                  </a:lnTo>
                  <a:lnTo>
                    <a:pt x="109" y="33"/>
                  </a:lnTo>
                  <a:lnTo>
                    <a:pt x="109" y="32"/>
                  </a:lnTo>
                  <a:lnTo>
                    <a:pt x="109" y="32"/>
                  </a:lnTo>
                  <a:lnTo>
                    <a:pt x="110" y="33"/>
                  </a:lnTo>
                  <a:lnTo>
                    <a:pt x="110" y="33"/>
                  </a:lnTo>
                  <a:lnTo>
                    <a:pt x="110" y="33"/>
                  </a:lnTo>
                  <a:lnTo>
                    <a:pt x="110" y="33"/>
                  </a:lnTo>
                  <a:lnTo>
                    <a:pt x="110" y="32"/>
                  </a:lnTo>
                  <a:lnTo>
                    <a:pt x="110" y="33"/>
                  </a:lnTo>
                  <a:lnTo>
                    <a:pt x="110" y="33"/>
                  </a:lnTo>
                  <a:lnTo>
                    <a:pt x="110" y="33"/>
                  </a:lnTo>
                  <a:lnTo>
                    <a:pt x="110" y="32"/>
                  </a:lnTo>
                  <a:lnTo>
                    <a:pt x="110" y="33"/>
                  </a:lnTo>
                  <a:lnTo>
                    <a:pt x="110" y="32"/>
                  </a:lnTo>
                  <a:lnTo>
                    <a:pt x="111" y="33"/>
                  </a:lnTo>
                  <a:lnTo>
                    <a:pt x="111" y="32"/>
                  </a:lnTo>
                  <a:lnTo>
                    <a:pt x="111" y="32"/>
                  </a:lnTo>
                  <a:lnTo>
                    <a:pt x="111" y="32"/>
                  </a:lnTo>
                  <a:lnTo>
                    <a:pt x="111" y="32"/>
                  </a:lnTo>
                  <a:lnTo>
                    <a:pt x="111" y="32"/>
                  </a:lnTo>
                  <a:lnTo>
                    <a:pt x="111" y="32"/>
                  </a:lnTo>
                  <a:lnTo>
                    <a:pt x="111" y="32"/>
                  </a:lnTo>
                  <a:lnTo>
                    <a:pt x="111" y="32"/>
                  </a:lnTo>
                  <a:lnTo>
                    <a:pt x="111" y="32"/>
                  </a:lnTo>
                  <a:lnTo>
                    <a:pt x="111" y="32"/>
                  </a:lnTo>
                  <a:lnTo>
                    <a:pt x="112" y="31"/>
                  </a:lnTo>
                  <a:lnTo>
                    <a:pt x="112" y="34"/>
                  </a:lnTo>
                  <a:lnTo>
                    <a:pt x="112" y="32"/>
                  </a:lnTo>
                  <a:lnTo>
                    <a:pt x="112" y="32"/>
                  </a:lnTo>
                  <a:lnTo>
                    <a:pt x="112" y="32"/>
                  </a:lnTo>
                  <a:lnTo>
                    <a:pt x="112" y="32"/>
                  </a:lnTo>
                  <a:lnTo>
                    <a:pt x="112" y="31"/>
                  </a:lnTo>
                  <a:lnTo>
                    <a:pt x="112" y="32"/>
                  </a:lnTo>
                  <a:lnTo>
                    <a:pt x="112" y="32"/>
                  </a:lnTo>
                  <a:lnTo>
                    <a:pt x="112" y="31"/>
                  </a:lnTo>
                  <a:lnTo>
                    <a:pt x="112" y="32"/>
                  </a:lnTo>
                  <a:lnTo>
                    <a:pt x="113" y="32"/>
                  </a:lnTo>
                  <a:lnTo>
                    <a:pt x="113" y="32"/>
                  </a:lnTo>
                  <a:lnTo>
                    <a:pt x="113" y="32"/>
                  </a:lnTo>
                  <a:lnTo>
                    <a:pt x="113" y="33"/>
                  </a:lnTo>
                  <a:lnTo>
                    <a:pt x="113" y="31"/>
                  </a:lnTo>
                  <a:lnTo>
                    <a:pt x="113" y="31"/>
                  </a:lnTo>
                  <a:lnTo>
                    <a:pt x="113" y="31"/>
                  </a:lnTo>
                  <a:lnTo>
                    <a:pt x="113" y="32"/>
                  </a:lnTo>
                  <a:lnTo>
                    <a:pt x="113" y="31"/>
                  </a:lnTo>
                  <a:lnTo>
                    <a:pt x="113" y="31"/>
                  </a:lnTo>
                  <a:lnTo>
                    <a:pt x="113" y="33"/>
                  </a:lnTo>
                  <a:lnTo>
                    <a:pt x="114" y="31"/>
                  </a:lnTo>
                  <a:lnTo>
                    <a:pt x="114" y="31"/>
                  </a:lnTo>
                  <a:lnTo>
                    <a:pt x="114" y="32"/>
                  </a:lnTo>
                  <a:lnTo>
                    <a:pt x="114" y="31"/>
                  </a:lnTo>
                  <a:lnTo>
                    <a:pt x="114" y="31"/>
                  </a:lnTo>
                  <a:lnTo>
                    <a:pt x="114" y="33"/>
                  </a:lnTo>
                  <a:lnTo>
                    <a:pt x="114" y="31"/>
                  </a:lnTo>
                  <a:lnTo>
                    <a:pt x="114" y="31"/>
                  </a:lnTo>
                  <a:lnTo>
                    <a:pt x="114" y="31"/>
                  </a:lnTo>
                  <a:lnTo>
                    <a:pt x="114" y="31"/>
                  </a:lnTo>
                  <a:lnTo>
                    <a:pt x="115" y="31"/>
                  </a:lnTo>
                  <a:lnTo>
                    <a:pt x="115" y="31"/>
                  </a:lnTo>
                  <a:lnTo>
                    <a:pt x="115" y="31"/>
                  </a:lnTo>
                  <a:lnTo>
                    <a:pt x="115" y="31"/>
                  </a:lnTo>
                  <a:lnTo>
                    <a:pt x="115" y="31"/>
                  </a:lnTo>
                  <a:lnTo>
                    <a:pt x="115" y="30"/>
                  </a:lnTo>
                  <a:lnTo>
                    <a:pt x="115" y="31"/>
                  </a:lnTo>
                  <a:lnTo>
                    <a:pt x="115" y="33"/>
                  </a:lnTo>
                  <a:lnTo>
                    <a:pt x="115" y="31"/>
                  </a:lnTo>
                  <a:lnTo>
                    <a:pt x="115" y="31"/>
                  </a:lnTo>
                  <a:lnTo>
                    <a:pt x="115" y="30"/>
                  </a:lnTo>
                  <a:lnTo>
                    <a:pt x="116" y="33"/>
                  </a:lnTo>
                  <a:lnTo>
                    <a:pt x="116" y="30"/>
                  </a:lnTo>
                  <a:lnTo>
                    <a:pt x="116" y="30"/>
                  </a:lnTo>
                  <a:lnTo>
                    <a:pt x="116" y="30"/>
                  </a:lnTo>
                  <a:lnTo>
                    <a:pt x="116" y="31"/>
                  </a:lnTo>
                  <a:lnTo>
                    <a:pt x="116" y="30"/>
                  </a:lnTo>
                  <a:lnTo>
                    <a:pt x="116" y="30"/>
                  </a:lnTo>
                  <a:lnTo>
                    <a:pt x="116" y="31"/>
                  </a:lnTo>
                  <a:lnTo>
                    <a:pt x="116" y="30"/>
                  </a:lnTo>
                  <a:lnTo>
                    <a:pt x="116" y="31"/>
                  </a:lnTo>
                  <a:lnTo>
                    <a:pt x="116" y="30"/>
                  </a:lnTo>
                  <a:lnTo>
                    <a:pt x="117" y="31"/>
                  </a:lnTo>
                  <a:lnTo>
                    <a:pt x="117" y="30"/>
                  </a:lnTo>
                  <a:lnTo>
                    <a:pt x="117" y="30"/>
                  </a:lnTo>
                  <a:lnTo>
                    <a:pt x="117" y="30"/>
                  </a:lnTo>
                  <a:lnTo>
                    <a:pt x="117" y="30"/>
                  </a:lnTo>
                  <a:lnTo>
                    <a:pt x="117" y="31"/>
                  </a:lnTo>
                  <a:lnTo>
                    <a:pt x="117" y="30"/>
                  </a:lnTo>
                  <a:lnTo>
                    <a:pt x="117" y="30"/>
                  </a:lnTo>
                  <a:lnTo>
                    <a:pt x="117" y="30"/>
                  </a:lnTo>
                  <a:lnTo>
                    <a:pt x="117" y="30"/>
                  </a:lnTo>
                  <a:lnTo>
                    <a:pt x="117" y="30"/>
                  </a:lnTo>
                  <a:lnTo>
                    <a:pt x="118" y="30"/>
                  </a:lnTo>
                  <a:lnTo>
                    <a:pt x="118" y="30"/>
                  </a:lnTo>
                  <a:lnTo>
                    <a:pt x="118" y="30"/>
                  </a:lnTo>
                  <a:lnTo>
                    <a:pt x="118" y="30"/>
                  </a:lnTo>
                  <a:lnTo>
                    <a:pt x="118" y="30"/>
                  </a:lnTo>
                  <a:lnTo>
                    <a:pt x="118" y="30"/>
                  </a:lnTo>
                  <a:lnTo>
                    <a:pt x="118" y="30"/>
                  </a:lnTo>
                  <a:lnTo>
                    <a:pt x="118" y="30"/>
                  </a:lnTo>
                  <a:lnTo>
                    <a:pt x="118" y="30"/>
                  </a:lnTo>
                  <a:lnTo>
                    <a:pt x="118" y="30"/>
                  </a:lnTo>
                  <a:lnTo>
                    <a:pt x="119" y="30"/>
                  </a:lnTo>
                  <a:lnTo>
                    <a:pt x="119" y="31"/>
                  </a:lnTo>
                  <a:lnTo>
                    <a:pt x="119" y="30"/>
                  </a:lnTo>
                  <a:lnTo>
                    <a:pt x="119" y="30"/>
                  </a:lnTo>
                  <a:lnTo>
                    <a:pt x="119" y="30"/>
                  </a:lnTo>
                  <a:lnTo>
                    <a:pt x="119" y="30"/>
                  </a:lnTo>
                  <a:lnTo>
                    <a:pt x="119" y="30"/>
                  </a:lnTo>
                  <a:lnTo>
                    <a:pt x="119" y="29"/>
                  </a:lnTo>
                  <a:lnTo>
                    <a:pt x="119" y="29"/>
                  </a:lnTo>
                  <a:lnTo>
                    <a:pt x="119" y="30"/>
                  </a:lnTo>
                  <a:lnTo>
                    <a:pt x="120" y="30"/>
                  </a:lnTo>
                  <a:lnTo>
                    <a:pt x="120" y="30"/>
                  </a:lnTo>
                  <a:lnTo>
                    <a:pt x="120" y="30"/>
                  </a:lnTo>
                  <a:lnTo>
                    <a:pt x="120" y="30"/>
                  </a:lnTo>
                  <a:lnTo>
                    <a:pt x="120" y="28"/>
                  </a:lnTo>
                  <a:lnTo>
                    <a:pt x="120" y="30"/>
                  </a:lnTo>
                  <a:lnTo>
                    <a:pt x="120" y="31"/>
                  </a:lnTo>
                  <a:lnTo>
                    <a:pt x="120" y="30"/>
                  </a:lnTo>
                  <a:lnTo>
                    <a:pt x="120" y="30"/>
                  </a:lnTo>
                  <a:lnTo>
                    <a:pt x="120" y="29"/>
                  </a:lnTo>
                  <a:lnTo>
                    <a:pt x="120" y="30"/>
                  </a:lnTo>
                  <a:lnTo>
                    <a:pt x="121" y="30"/>
                  </a:lnTo>
                  <a:lnTo>
                    <a:pt x="121" y="30"/>
                  </a:lnTo>
                  <a:lnTo>
                    <a:pt x="121" y="30"/>
                  </a:lnTo>
                  <a:lnTo>
                    <a:pt x="121" y="30"/>
                  </a:lnTo>
                  <a:lnTo>
                    <a:pt x="121" y="28"/>
                  </a:lnTo>
                  <a:lnTo>
                    <a:pt x="121" y="29"/>
                  </a:lnTo>
                  <a:lnTo>
                    <a:pt x="121" y="30"/>
                  </a:lnTo>
                  <a:lnTo>
                    <a:pt x="121" y="30"/>
                  </a:lnTo>
                  <a:lnTo>
                    <a:pt x="121" y="30"/>
                  </a:lnTo>
                  <a:lnTo>
                    <a:pt x="121" y="29"/>
                  </a:lnTo>
                  <a:lnTo>
                    <a:pt x="121" y="29"/>
                  </a:lnTo>
                  <a:lnTo>
                    <a:pt x="122" y="29"/>
                  </a:lnTo>
                  <a:lnTo>
                    <a:pt x="122" y="29"/>
                  </a:lnTo>
                  <a:lnTo>
                    <a:pt x="122" y="29"/>
                  </a:lnTo>
                  <a:lnTo>
                    <a:pt x="122" y="30"/>
                  </a:lnTo>
                  <a:lnTo>
                    <a:pt x="122" y="29"/>
                  </a:lnTo>
                  <a:lnTo>
                    <a:pt x="122" y="29"/>
                  </a:lnTo>
                  <a:lnTo>
                    <a:pt x="122" y="28"/>
                  </a:lnTo>
                  <a:lnTo>
                    <a:pt x="122" y="29"/>
                  </a:lnTo>
                  <a:lnTo>
                    <a:pt x="122" y="29"/>
                  </a:lnTo>
                  <a:lnTo>
                    <a:pt x="122" y="29"/>
                  </a:lnTo>
                  <a:lnTo>
                    <a:pt x="123" y="29"/>
                  </a:lnTo>
                  <a:lnTo>
                    <a:pt x="123" y="28"/>
                  </a:lnTo>
                  <a:lnTo>
                    <a:pt x="123" y="29"/>
                  </a:lnTo>
                  <a:lnTo>
                    <a:pt x="123" y="29"/>
                  </a:lnTo>
                  <a:lnTo>
                    <a:pt x="123" y="29"/>
                  </a:lnTo>
                  <a:lnTo>
                    <a:pt x="123" y="31"/>
                  </a:lnTo>
                  <a:lnTo>
                    <a:pt x="123" y="29"/>
                  </a:lnTo>
                  <a:lnTo>
                    <a:pt x="123" y="28"/>
                  </a:lnTo>
                  <a:lnTo>
                    <a:pt x="123" y="29"/>
                  </a:lnTo>
                  <a:lnTo>
                    <a:pt x="123" y="29"/>
                  </a:lnTo>
                  <a:lnTo>
                    <a:pt x="123" y="29"/>
                  </a:lnTo>
                  <a:lnTo>
                    <a:pt x="124" y="29"/>
                  </a:lnTo>
                  <a:lnTo>
                    <a:pt x="124" y="29"/>
                  </a:lnTo>
                  <a:lnTo>
                    <a:pt x="124" y="29"/>
                  </a:lnTo>
                  <a:lnTo>
                    <a:pt x="124" y="28"/>
                  </a:lnTo>
                  <a:lnTo>
                    <a:pt x="124" y="29"/>
                  </a:lnTo>
                  <a:lnTo>
                    <a:pt x="124" y="28"/>
                  </a:lnTo>
                  <a:lnTo>
                    <a:pt x="124" y="29"/>
                  </a:lnTo>
                  <a:lnTo>
                    <a:pt x="124" y="29"/>
                  </a:lnTo>
                  <a:lnTo>
                    <a:pt x="124" y="29"/>
                  </a:lnTo>
                  <a:lnTo>
                    <a:pt x="124" y="29"/>
                  </a:lnTo>
                  <a:lnTo>
                    <a:pt x="124" y="29"/>
                  </a:lnTo>
                  <a:lnTo>
                    <a:pt x="125" y="28"/>
                  </a:lnTo>
                  <a:lnTo>
                    <a:pt x="125" y="29"/>
                  </a:lnTo>
                  <a:lnTo>
                    <a:pt x="125" y="29"/>
                  </a:lnTo>
                  <a:lnTo>
                    <a:pt x="125" y="28"/>
                  </a:lnTo>
                  <a:lnTo>
                    <a:pt x="125" y="28"/>
                  </a:lnTo>
                  <a:lnTo>
                    <a:pt x="125" y="29"/>
                  </a:lnTo>
                  <a:lnTo>
                    <a:pt x="125" y="29"/>
                  </a:lnTo>
                  <a:lnTo>
                    <a:pt x="125" y="28"/>
                  </a:lnTo>
                  <a:lnTo>
                    <a:pt x="125" y="31"/>
                  </a:lnTo>
                  <a:lnTo>
                    <a:pt x="125" y="28"/>
                  </a:lnTo>
                  <a:lnTo>
                    <a:pt x="126" y="28"/>
                  </a:lnTo>
                  <a:lnTo>
                    <a:pt x="126" y="29"/>
                  </a:lnTo>
                  <a:lnTo>
                    <a:pt x="126" y="28"/>
                  </a:lnTo>
                  <a:lnTo>
                    <a:pt x="126" y="28"/>
                  </a:lnTo>
                  <a:lnTo>
                    <a:pt x="126" y="28"/>
                  </a:lnTo>
                  <a:lnTo>
                    <a:pt x="126" y="29"/>
                  </a:lnTo>
                  <a:lnTo>
                    <a:pt x="126" y="28"/>
                  </a:lnTo>
                  <a:lnTo>
                    <a:pt x="126" y="29"/>
                  </a:lnTo>
                  <a:lnTo>
                    <a:pt x="126" y="28"/>
                  </a:lnTo>
                  <a:lnTo>
                    <a:pt x="126" y="28"/>
                  </a:lnTo>
                  <a:lnTo>
                    <a:pt x="126" y="28"/>
                  </a:lnTo>
                  <a:lnTo>
                    <a:pt x="127" y="28"/>
                  </a:lnTo>
                  <a:lnTo>
                    <a:pt x="127" y="29"/>
                  </a:lnTo>
                  <a:lnTo>
                    <a:pt x="127" y="28"/>
                  </a:lnTo>
                  <a:lnTo>
                    <a:pt x="127" y="28"/>
                  </a:lnTo>
                  <a:lnTo>
                    <a:pt x="127" y="30"/>
                  </a:lnTo>
                  <a:lnTo>
                    <a:pt x="127" y="28"/>
                  </a:lnTo>
                  <a:lnTo>
                    <a:pt x="127" y="28"/>
                  </a:lnTo>
                  <a:lnTo>
                    <a:pt x="127" y="28"/>
                  </a:lnTo>
                  <a:lnTo>
                    <a:pt x="127" y="30"/>
                  </a:lnTo>
                  <a:lnTo>
                    <a:pt x="127" y="28"/>
                  </a:lnTo>
                  <a:lnTo>
                    <a:pt x="127" y="28"/>
                  </a:lnTo>
                  <a:lnTo>
                    <a:pt x="128" y="29"/>
                  </a:lnTo>
                  <a:lnTo>
                    <a:pt x="128" y="28"/>
                  </a:lnTo>
                  <a:lnTo>
                    <a:pt x="128" y="28"/>
                  </a:lnTo>
                  <a:lnTo>
                    <a:pt x="128" y="28"/>
                  </a:lnTo>
                  <a:lnTo>
                    <a:pt x="128" y="28"/>
                  </a:lnTo>
                  <a:lnTo>
                    <a:pt x="128" y="27"/>
                  </a:lnTo>
                  <a:lnTo>
                    <a:pt x="128" y="28"/>
                  </a:lnTo>
                  <a:lnTo>
                    <a:pt x="128" y="28"/>
                  </a:lnTo>
                  <a:lnTo>
                    <a:pt x="128" y="28"/>
                  </a:lnTo>
                  <a:lnTo>
                    <a:pt x="128" y="28"/>
                  </a:lnTo>
                  <a:lnTo>
                    <a:pt x="128" y="28"/>
                  </a:lnTo>
                  <a:lnTo>
                    <a:pt x="129" y="27"/>
                  </a:lnTo>
                  <a:lnTo>
                    <a:pt x="129" y="28"/>
                  </a:lnTo>
                  <a:lnTo>
                    <a:pt x="129" y="28"/>
                  </a:lnTo>
                  <a:lnTo>
                    <a:pt x="129" y="28"/>
                  </a:lnTo>
                  <a:lnTo>
                    <a:pt x="129" y="28"/>
                  </a:lnTo>
                  <a:lnTo>
                    <a:pt x="129" y="28"/>
                  </a:lnTo>
                  <a:lnTo>
                    <a:pt x="129" y="28"/>
                  </a:lnTo>
                  <a:lnTo>
                    <a:pt x="129" y="31"/>
                  </a:lnTo>
                  <a:lnTo>
                    <a:pt x="129" y="28"/>
                  </a:lnTo>
                  <a:lnTo>
                    <a:pt x="129" y="28"/>
                  </a:lnTo>
                  <a:lnTo>
                    <a:pt x="130" y="28"/>
                  </a:lnTo>
                  <a:lnTo>
                    <a:pt x="130" y="28"/>
                  </a:lnTo>
                  <a:lnTo>
                    <a:pt x="130" y="28"/>
                  </a:lnTo>
                  <a:lnTo>
                    <a:pt x="130" y="28"/>
                  </a:lnTo>
                  <a:lnTo>
                    <a:pt x="130" y="28"/>
                  </a:lnTo>
                  <a:lnTo>
                    <a:pt x="130" y="28"/>
                  </a:lnTo>
                  <a:lnTo>
                    <a:pt x="130" y="28"/>
                  </a:lnTo>
                  <a:lnTo>
                    <a:pt x="130" y="28"/>
                  </a:lnTo>
                  <a:lnTo>
                    <a:pt x="130" y="28"/>
                  </a:lnTo>
                  <a:lnTo>
                    <a:pt x="130" y="28"/>
                  </a:lnTo>
                  <a:lnTo>
                    <a:pt x="130" y="29"/>
                  </a:lnTo>
                  <a:lnTo>
                    <a:pt x="131" y="28"/>
                  </a:lnTo>
                  <a:lnTo>
                    <a:pt x="131" y="28"/>
                  </a:lnTo>
                  <a:lnTo>
                    <a:pt x="131" y="28"/>
                  </a:lnTo>
                  <a:lnTo>
                    <a:pt x="131" y="29"/>
                  </a:lnTo>
                  <a:lnTo>
                    <a:pt x="131" y="28"/>
                  </a:lnTo>
                  <a:lnTo>
                    <a:pt x="131" y="28"/>
                  </a:lnTo>
                  <a:lnTo>
                    <a:pt x="131" y="30"/>
                  </a:lnTo>
                  <a:lnTo>
                    <a:pt x="131" y="28"/>
                  </a:lnTo>
                  <a:lnTo>
                    <a:pt x="131" y="29"/>
                  </a:lnTo>
                  <a:lnTo>
                    <a:pt x="131" y="28"/>
                  </a:lnTo>
                  <a:lnTo>
                    <a:pt x="131" y="28"/>
                  </a:lnTo>
                  <a:lnTo>
                    <a:pt x="132" y="28"/>
                  </a:lnTo>
                  <a:lnTo>
                    <a:pt x="132" y="28"/>
                  </a:lnTo>
                  <a:lnTo>
                    <a:pt x="132" y="30"/>
                  </a:lnTo>
                  <a:lnTo>
                    <a:pt x="132" y="28"/>
                  </a:lnTo>
                  <a:lnTo>
                    <a:pt x="132" y="28"/>
                  </a:lnTo>
                  <a:lnTo>
                    <a:pt x="132" y="28"/>
                  </a:lnTo>
                  <a:lnTo>
                    <a:pt x="132" y="28"/>
                  </a:lnTo>
                  <a:lnTo>
                    <a:pt x="132" y="28"/>
                  </a:lnTo>
                  <a:lnTo>
                    <a:pt x="132" y="28"/>
                  </a:lnTo>
                  <a:lnTo>
                    <a:pt x="132" y="28"/>
                  </a:lnTo>
                  <a:lnTo>
                    <a:pt x="133" y="28"/>
                  </a:lnTo>
                  <a:lnTo>
                    <a:pt x="133" y="28"/>
                  </a:lnTo>
                  <a:lnTo>
                    <a:pt x="133" y="28"/>
                  </a:lnTo>
                  <a:lnTo>
                    <a:pt x="133" y="28"/>
                  </a:lnTo>
                  <a:lnTo>
                    <a:pt x="133" y="28"/>
                  </a:lnTo>
                  <a:lnTo>
                    <a:pt x="133" y="28"/>
                  </a:lnTo>
                  <a:lnTo>
                    <a:pt x="133" y="28"/>
                  </a:lnTo>
                  <a:lnTo>
                    <a:pt x="133" y="28"/>
                  </a:lnTo>
                  <a:lnTo>
                    <a:pt x="133" y="28"/>
                  </a:lnTo>
                  <a:lnTo>
                    <a:pt x="133" y="28"/>
                  </a:lnTo>
                  <a:lnTo>
                    <a:pt x="133" y="28"/>
                  </a:lnTo>
                  <a:lnTo>
                    <a:pt x="134" y="30"/>
                  </a:lnTo>
                  <a:lnTo>
                    <a:pt x="134" y="28"/>
                  </a:lnTo>
                  <a:lnTo>
                    <a:pt x="134" y="28"/>
                  </a:lnTo>
                  <a:lnTo>
                    <a:pt x="134" y="30"/>
                  </a:lnTo>
                  <a:lnTo>
                    <a:pt x="134" y="28"/>
                  </a:lnTo>
                  <a:lnTo>
                    <a:pt x="134" y="26"/>
                  </a:lnTo>
                  <a:lnTo>
                    <a:pt x="134" y="28"/>
                  </a:lnTo>
                  <a:lnTo>
                    <a:pt x="134" y="28"/>
                  </a:lnTo>
                  <a:lnTo>
                    <a:pt x="134" y="28"/>
                  </a:lnTo>
                  <a:lnTo>
                    <a:pt x="134" y="28"/>
                  </a:lnTo>
                  <a:lnTo>
                    <a:pt x="134" y="27"/>
                  </a:lnTo>
                  <a:lnTo>
                    <a:pt x="135" y="28"/>
                  </a:lnTo>
                  <a:lnTo>
                    <a:pt x="135" y="27"/>
                  </a:lnTo>
                  <a:lnTo>
                    <a:pt x="135" y="27"/>
                  </a:lnTo>
                  <a:lnTo>
                    <a:pt x="135" y="27"/>
                  </a:lnTo>
                  <a:lnTo>
                    <a:pt x="135" y="28"/>
                  </a:lnTo>
                  <a:lnTo>
                    <a:pt x="135" y="28"/>
                  </a:lnTo>
                  <a:lnTo>
                    <a:pt x="135" y="27"/>
                  </a:lnTo>
                  <a:lnTo>
                    <a:pt x="135" y="27"/>
                  </a:lnTo>
                  <a:lnTo>
                    <a:pt x="135" y="27"/>
                  </a:lnTo>
                  <a:lnTo>
                    <a:pt x="135" y="28"/>
                  </a:lnTo>
                  <a:lnTo>
                    <a:pt x="135" y="28"/>
                  </a:lnTo>
                  <a:lnTo>
                    <a:pt x="136" y="27"/>
                  </a:lnTo>
                  <a:lnTo>
                    <a:pt x="136" y="28"/>
                  </a:lnTo>
                  <a:lnTo>
                    <a:pt x="136" y="28"/>
                  </a:lnTo>
                  <a:lnTo>
                    <a:pt x="136" y="27"/>
                  </a:lnTo>
                  <a:lnTo>
                    <a:pt x="136" y="27"/>
                  </a:lnTo>
                  <a:lnTo>
                    <a:pt x="136" y="27"/>
                  </a:lnTo>
                  <a:lnTo>
                    <a:pt x="136" y="30"/>
                  </a:lnTo>
                  <a:lnTo>
                    <a:pt x="136" y="27"/>
                  </a:lnTo>
                  <a:lnTo>
                    <a:pt x="136" y="27"/>
                  </a:lnTo>
                  <a:lnTo>
                    <a:pt x="136" y="27"/>
                  </a:lnTo>
                  <a:lnTo>
                    <a:pt x="136" y="27"/>
                  </a:lnTo>
                  <a:lnTo>
                    <a:pt x="137" y="27"/>
                  </a:lnTo>
                  <a:lnTo>
                    <a:pt x="137" y="27"/>
                  </a:lnTo>
                  <a:lnTo>
                    <a:pt x="137" y="27"/>
                  </a:lnTo>
                  <a:lnTo>
                    <a:pt x="137" y="27"/>
                  </a:lnTo>
                  <a:lnTo>
                    <a:pt x="137" y="28"/>
                  </a:lnTo>
                  <a:lnTo>
                    <a:pt x="137" y="27"/>
                  </a:lnTo>
                  <a:lnTo>
                    <a:pt x="137" y="27"/>
                  </a:lnTo>
                  <a:lnTo>
                    <a:pt x="137" y="27"/>
                  </a:lnTo>
                  <a:lnTo>
                    <a:pt x="137" y="27"/>
                  </a:lnTo>
                  <a:lnTo>
                    <a:pt x="137" y="26"/>
                  </a:lnTo>
                  <a:lnTo>
                    <a:pt x="138" y="27"/>
                  </a:lnTo>
                  <a:lnTo>
                    <a:pt x="138" y="27"/>
                  </a:lnTo>
                  <a:lnTo>
                    <a:pt x="138" y="27"/>
                  </a:lnTo>
                  <a:lnTo>
                    <a:pt x="138" y="27"/>
                  </a:lnTo>
                  <a:lnTo>
                    <a:pt x="138" y="27"/>
                  </a:lnTo>
                  <a:lnTo>
                    <a:pt x="138" y="27"/>
                  </a:lnTo>
                  <a:lnTo>
                    <a:pt x="138" y="27"/>
                  </a:lnTo>
                  <a:lnTo>
                    <a:pt x="138" y="30"/>
                  </a:lnTo>
                  <a:lnTo>
                    <a:pt x="138" y="27"/>
                  </a:lnTo>
                  <a:lnTo>
                    <a:pt x="138" y="27"/>
                  </a:lnTo>
                  <a:lnTo>
                    <a:pt x="138" y="27"/>
                  </a:lnTo>
                  <a:lnTo>
                    <a:pt x="139" y="27"/>
                  </a:lnTo>
                  <a:lnTo>
                    <a:pt x="139" y="27"/>
                  </a:lnTo>
                  <a:lnTo>
                    <a:pt x="139" y="27"/>
                  </a:lnTo>
                  <a:lnTo>
                    <a:pt x="139" y="26"/>
                  </a:lnTo>
                  <a:lnTo>
                    <a:pt x="139" y="27"/>
                  </a:lnTo>
                  <a:lnTo>
                    <a:pt x="139" y="27"/>
                  </a:lnTo>
                  <a:lnTo>
                    <a:pt x="139" y="27"/>
                  </a:lnTo>
                  <a:lnTo>
                    <a:pt x="139" y="27"/>
                  </a:lnTo>
                  <a:lnTo>
                    <a:pt x="139" y="27"/>
                  </a:lnTo>
                  <a:lnTo>
                    <a:pt x="139" y="26"/>
                  </a:lnTo>
                  <a:lnTo>
                    <a:pt x="139" y="26"/>
                  </a:lnTo>
                  <a:lnTo>
                    <a:pt x="140" y="27"/>
                  </a:lnTo>
                  <a:lnTo>
                    <a:pt x="140" y="26"/>
                  </a:lnTo>
                  <a:lnTo>
                    <a:pt x="140" y="26"/>
                  </a:lnTo>
                  <a:lnTo>
                    <a:pt x="140" y="26"/>
                  </a:lnTo>
                  <a:lnTo>
                    <a:pt x="140" y="26"/>
                  </a:lnTo>
                  <a:lnTo>
                    <a:pt x="140" y="25"/>
                  </a:lnTo>
                  <a:lnTo>
                    <a:pt x="140" y="28"/>
                  </a:lnTo>
                  <a:lnTo>
                    <a:pt x="140" y="27"/>
                  </a:lnTo>
                  <a:lnTo>
                    <a:pt x="140" y="27"/>
                  </a:lnTo>
                  <a:lnTo>
                    <a:pt x="140" y="27"/>
                  </a:lnTo>
                  <a:lnTo>
                    <a:pt x="140" y="26"/>
                  </a:lnTo>
                  <a:lnTo>
                    <a:pt x="141" y="26"/>
                  </a:lnTo>
                  <a:lnTo>
                    <a:pt x="141" y="26"/>
                  </a:lnTo>
                  <a:lnTo>
                    <a:pt x="141" y="27"/>
                  </a:lnTo>
                  <a:lnTo>
                    <a:pt x="141" y="27"/>
                  </a:lnTo>
                  <a:lnTo>
                    <a:pt x="141" y="27"/>
                  </a:lnTo>
                  <a:lnTo>
                    <a:pt x="141" y="26"/>
                  </a:lnTo>
                  <a:lnTo>
                    <a:pt x="141" y="27"/>
                  </a:lnTo>
                  <a:lnTo>
                    <a:pt x="141" y="25"/>
                  </a:lnTo>
                  <a:lnTo>
                    <a:pt x="141" y="26"/>
                  </a:lnTo>
                  <a:lnTo>
                    <a:pt x="141" y="29"/>
                  </a:lnTo>
                  <a:lnTo>
                    <a:pt x="142" y="27"/>
                  </a:lnTo>
                  <a:lnTo>
                    <a:pt x="142" y="25"/>
                  </a:lnTo>
                  <a:lnTo>
                    <a:pt x="142" y="26"/>
                  </a:lnTo>
                  <a:lnTo>
                    <a:pt x="142" y="26"/>
                  </a:lnTo>
                  <a:lnTo>
                    <a:pt x="142" y="27"/>
                  </a:lnTo>
                  <a:lnTo>
                    <a:pt x="142" y="26"/>
                  </a:lnTo>
                  <a:lnTo>
                    <a:pt x="142" y="26"/>
                  </a:lnTo>
                  <a:lnTo>
                    <a:pt x="142" y="27"/>
                  </a:lnTo>
                  <a:lnTo>
                    <a:pt x="142" y="26"/>
                  </a:lnTo>
                  <a:lnTo>
                    <a:pt x="142" y="26"/>
                  </a:lnTo>
                  <a:lnTo>
                    <a:pt x="142" y="26"/>
                  </a:lnTo>
                  <a:lnTo>
                    <a:pt x="143" y="26"/>
                  </a:lnTo>
                  <a:lnTo>
                    <a:pt x="143" y="26"/>
                  </a:lnTo>
                  <a:lnTo>
                    <a:pt x="143" y="26"/>
                  </a:lnTo>
                  <a:lnTo>
                    <a:pt x="143" y="26"/>
                  </a:lnTo>
                  <a:lnTo>
                    <a:pt x="143" y="26"/>
                  </a:lnTo>
                  <a:lnTo>
                    <a:pt x="143" y="26"/>
                  </a:lnTo>
                  <a:lnTo>
                    <a:pt x="143" y="26"/>
                  </a:lnTo>
                  <a:lnTo>
                    <a:pt x="143" y="26"/>
                  </a:lnTo>
                  <a:lnTo>
                    <a:pt x="143" y="26"/>
                  </a:lnTo>
                  <a:lnTo>
                    <a:pt x="143" y="26"/>
                  </a:lnTo>
                  <a:lnTo>
                    <a:pt x="143" y="26"/>
                  </a:lnTo>
                  <a:lnTo>
                    <a:pt x="144" y="26"/>
                  </a:lnTo>
                  <a:lnTo>
                    <a:pt x="144" y="26"/>
                  </a:lnTo>
                  <a:lnTo>
                    <a:pt x="144" y="26"/>
                  </a:lnTo>
                  <a:lnTo>
                    <a:pt x="144" y="26"/>
                  </a:lnTo>
                  <a:lnTo>
                    <a:pt x="144" y="26"/>
                  </a:lnTo>
                  <a:lnTo>
                    <a:pt x="144" y="28"/>
                  </a:lnTo>
                  <a:lnTo>
                    <a:pt x="144" y="26"/>
                  </a:lnTo>
                  <a:lnTo>
                    <a:pt x="144" y="25"/>
                  </a:lnTo>
                  <a:lnTo>
                    <a:pt x="144" y="26"/>
                  </a:lnTo>
                  <a:lnTo>
                    <a:pt x="144" y="26"/>
                  </a:lnTo>
                  <a:lnTo>
                    <a:pt x="144" y="26"/>
                  </a:lnTo>
                  <a:lnTo>
                    <a:pt x="145" y="26"/>
                  </a:lnTo>
                  <a:lnTo>
                    <a:pt x="145" y="26"/>
                  </a:lnTo>
                  <a:lnTo>
                    <a:pt x="145" y="26"/>
                  </a:lnTo>
                  <a:lnTo>
                    <a:pt x="145" y="26"/>
                  </a:lnTo>
                  <a:lnTo>
                    <a:pt x="145" y="26"/>
                  </a:lnTo>
                  <a:lnTo>
                    <a:pt x="145" y="28"/>
                  </a:lnTo>
                  <a:lnTo>
                    <a:pt x="145" y="28"/>
                  </a:lnTo>
                  <a:lnTo>
                    <a:pt x="145" y="26"/>
                  </a:lnTo>
                  <a:lnTo>
                    <a:pt x="145" y="26"/>
                  </a:lnTo>
                  <a:lnTo>
                    <a:pt x="145" y="26"/>
                  </a:lnTo>
                  <a:lnTo>
                    <a:pt x="146" y="26"/>
                  </a:lnTo>
                  <a:lnTo>
                    <a:pt x="146" y="26"/>
                  </a:lnTo>
                  <a:lnTo>
                    <a:pt x="146" y="26"/>
                  </a:lnTo>
                  <a:lnTo>
                    <a:pt x="146" y="26"/>
                  </a:lnTo>
                  <a:lnTo>
                    <a:pt x="146" y="25"/>
                  </a:lnTo>
                  <a:lnTo>
                    <a:pt x="146" y="28"/>
                  </a:lnTo>
                  <a:lnTo>
                    <a:pt x="146" y="26"/>
                  </a:lnTo>
                  <a:lnTo>
                    <a:pt x="146" y="26"/>
                  </a:lnTo>
                  <a:lnTo>
                    <a:pt x="146" y="25"/>
                  </a:lnTo>
                  <a:lnTo>
                    <a:pt x="146" y="28"/>
                  </a:lnTo>
                  <a:lnTo>
                    <a:pt x="146" y="26"/>
                  </a:lnTo>
                  <a:lnTo>
                    <a:pt x="147" y="26"/>
                  </a:lnTo>
                  <a:lnTo>
                    <a:pt x="147" y="26"/>
                  </a:lnTo>
                  <a:lnTo>
                    <a:pt x="147" y="26"/>
                  </a:lnTo>
                  <a:lnTo>
                    <a:pt x="147" y="26"/>
                  </a:lnTo>
                  <a:lnTo>
                    <a:pt x="147" y="26"/>
                  </a:lnTo>
                  <a:lnTo>
                    <a:pt x="147" y="25"/>
                  </a:lnTo>
                  <a:lnTo>
                    <a:pt x="147" y="25"/>
                  </a:lnTo>
                  <a:lnTo>
                    <a:pt x="147" y="26"/>
                  </a:lnTo>
                  <a:lnTo>
                    <a:pt x="147" y="25"/>
                  </a:lnTo>
                  <a:lnTo>
                    <a:pt x="147" y="26"/>
                  </a:lnTo>
                  <a:lnTo>
                    <a:pt x="147" y="25"/>
                  </a:lnTo>
                  <a:lnTo>
                    <a:pt x="148" y="27"/>
                  </a:lnTo>
                  <a:lnTo>
                    <a:pt x="148" y="26"/>
                  </a:lnTo>
                  <a:lnTo>
                    <a:pt x="148" y="25"/>
                  </a:lnTo>
                  <a:lnTo>
                    <a:pt x="148" y="26"/>
                  </a:lnTo>
                  <a:lnTo>
                    <a:pt x="148" y="26"/>
                  </a:lnTo>
                  <a:lnTo>
                    <a:pt x="148" y="24"/>
                  </a:lnTo>
                  <a:lnTo>
                    <a:pt x="148" y="25"/>
                  </a:lnTo>
                  <a:lnTo>
                    <a:pt x="148" y="25"/>
                  </a:lnTo>
                  <a:lnTo>
                    <a:pt x="148" y="26"/>
                  </a:lnTo>
                  <a:lnTo>
                    <a:pt x="148" y="25"/>
                  </a:lnTo>
                  <a:lnTo>
                    <a:pt x="148" y="25"/>
                  </a:lnTo>
                  <a:lnTo>
                    <a:pt x="149" y="25"/>
                  </a:lnTo>
                  <a:lnTo>
                    <a:pt x="149" y="27"/>
                  </a:lnTo>
                  <a:lnTo>
                    <a:pt x="149" y="26"/>
                  </a:lnTo>
                  <a:lnTo>
                    <a:pt x="149" y="25"/>
                  </a:lnTo>
                  <a:lnTo>
                    <a:pt x="149" y="25"/>
                  </a:lnTo>
                  <a:lnTo>
                    <a:pt x="149" y="26"/>
                  </a:lnTo>
                  <a:lnTo>
                    <a:pt x="149" y="26"/>
                  </a:lnTo>
                  <a:lnTo>
                    <a:pt x="149" y="25"/>
                  </a:lnTo>
                  <a:lnTo>
                    <a:pt x="149" y="28"/>
                  </a:lnTo>
                  <a:lnTo>
                    <a:pt x="149" y="25"/>
                  </a:lnTo>
                  <a:lnTo>
                    <a:pt x="150" y="25"/>
                  </a:lnTo>
                  <a:lnTo>
                    <a:pt x="150" y="25"/>
                  </a:lnTo>
                  <a:lnTo>
                    <a:pt x="150" y="25"/>
                  </a:lnTo>
                  <a:lnTo>
                    <a:pt x="150" y="26"/>
                  </a:lnTo>
                  <a:lnTo>
                    <a:pt x="150" y="28"/>
                  </a:lnTo>
                  <a:lnTo>
                    <a:pt x="150" y="26"/>
                  </a:lnTo>
                  <a:lnTo>
                    <a:pt x="150" y="25"/>
                  </a:lnTo>
                  <a:lnTo>
                    <a:pt x="150" y="26"/>
                  </a:lnTo>
                  <a:lnTo>
                    <a:pt x="150" y="25"/>
                  </a:lnTo>
                  <a:lnTo>
                    <a:pt x="150" y="28"/>
                  </a:lnTo>
                  <a:lnTo>
                    <a:pt x="150" y="26"/>
                  </a:lnTo>
                  <a:lnTo>
                    <a:pt x="151" y="25"/>
                  </a:lnTo>
                  <a:lnTo>
                    <a:pt x="151" y="28"/>
                  </a:lnTo>
                  <a:lnTo>
                    <a:pt x="151" y="25"/>
                  </a:lnTo>
                  <a:lnTo>
                    <a:pt x="151" y="26"/>
                  </a:lnTo>
                  <a:lnTo>
                    <a:pt x="151" y="25"/>
                  </a:lnTo>
                  <a:lnTo>
                    <a:pt x="151" y="25"/>
                  </a:lnTo>
                  <a:lnTo>
                    <a:pt x="151" y="25"/>
                  </a:lnTo>
                  <a:lnTo>
                    <a:pt x="151" y="28"/>
                  </a:lnTo>
                  <a:lnTo>
                    <a:pt x="151" y="25"/>
                  </a:lnTo>
                  <a:lnTo>
                    <a:pt x="151" y="25"/>
                  </a:lnTo>
                  <a:lnTo>
                    <a:pt x="151" y="25"/>
                  </a:lnTo>
                  <a:lnTo>
                    <a:pt x="152" y="26"/>
                  </a:lnTo>
                  <a:lnTo>
                    <a:pt x="152" y="25"/>
                  </a:lnTo>
                  <a:lnTo>
                    <a:pt x="152" y="25"/>
                  </a:lnTo>
                  <a:lnTo>
                    <a:pt x="152" y="25"/>
                  </a:lnTo>
                  <a:lnTo>
                    <a:pt x="152" y="26"/>
                  </a:lnTo>
                  <a:lnTo>
                    <a:pt x="152" y="25"/>
                  </a:lnTo>
                  <a:lnTo>
                    <a:pt x="152" y="25"/>
                  </a:lnTo>
                  <a:lnTo>
                    <a:pt x="152" y="25"/>
                  </a:lnTo>
                  <a:lnTo>
                    <a:pt x="152" y="25"/>
                  </a:lnTo>
                  <a:lnTo>
                    <a:pt x="152" y="25"/>
                  </a:lnTo>
                  <a:lnTo>
                    <a:pt x="153" y="28"/>
                  </a:lnTo>
                  <a:lnTo>
                    <a:pt x="153" y="25"/>
                  </a:lnTo>
                  <a:lnTo>
                    <a:pt x="153" y="25"/>
                  </a:lnTo>
                  <a:lnTo>
                    <a:pt x="153" y="25"/>
                  </a:lnTo>
                  <a:lnTo>
                    <a:pt x="153" y="25"/>
                  </a:lnTo>
                  <a:lnTo>
                    <a:pt x="153" y="25"/>
                  </a:lnTo>
                  <a:lnTo>
                    <a:pt x="153" y="26"/>
                  </a:lnTo>
                  <a:lnTo>
                    <a:pt x="153" y="25"/>
                  </a:lnTo>
                  <a:lnTo>
                    <a:pt x="153" y="25"/>
                  </a:lnTo>
                  <a:lnTo>
                    <a:pt x="153" y="28"/>
                  </a:lnTo>
                  <a:lnTo>
                    <a:pt x="154" y="25"/>
                  </a:lnTo>
                  <a:lnTo>
                    <a:pt x="154" y="25"/>
                  </a:lnTo>
                  <a:lnTo>
                    <a:pt x="154" y="26"/>
                  </a:lnTo>
                  <a:lnTo>
                    <a:pt x="154" y="25"/>
                  </a:lnTo>
                  <a:lnTo>
                    <a:pt x="154" y="25"/>
                  </a:lnTo>
                  <a:lnTo>
                    <a:pt x="154" y="26"/>
                  </a:lnTo>
                  <a:lnTo>
                    <a:pt x="154" y="26"/>
                  </a:lnTo>
                  <a:lnTo>
                    <a:pt x="154" y="26"/>
                  </a:lnTo>
                  <a:lnTo>
                    <a:pt x="154" y="26"/>
                  </a:lnTo>
                  <a:lnTo>
                    <a:pt x="154" y="25"/>
                  </a:lnTo>
                  <a:lnTo>
                    <a:pt x="155" y="25"/>
                  </a:lnTo>
                  <a:lnTo>
                    <a:pt x="155" y="25"/>
                  </a:lnTo>
                  <a:lnTo>
                    <a:pt x="155" y="25"/>
                  </a:lnTo>
                  <a:lnTo>
                    <a:pt x="155" y="25"/>
                  </a:lnTo>
                  <a:lnTo>
                    <a:pt x="155" y="26"/>
                  </a:lnTo>
                  <a:lnTo>
                    <a:pt x="155" y="26"/>
                  </a:lnTo>
                  <a:lnTo>
                    <a:pt x="155" y="26"/>
                  </a:lnTo>
                  <a:lnTo>
                    <a:pt x="155" y="25"/>
                  </a:lnTo>
                  <a:lnTo>
                    <a:pt x="155" y="25"/>
                  </a:lnTo>
                  <a:lnTo>
                    <a:pt x="155" y="25"/>
                  </a:lnTo>
                  <a:lnTo>
                    <a:pt x="156" y="25"/>
                  </a:lnTo>
                  <a:lnTo>
                    <a:pt x="156" y="26"/>
                  </a:lnTo>
                  <a:lnTo>
                    <a:pt x="156" y="26"/>
                  </a:lnTo>
                  <a:lnTo>
                    <a:pt x="156" y="26"/>
                  </a:lnTo>
                  <a:lnTo>
                    <a:pt x="156" y="25"/>
                  </a:lnTo>
                  <a:lnTo>
                    <a:pt x="156" y="25"/>
                  </a:lnTo>
                  <a:lnTo>
                    <a:pt x="156" y="26"/>
                  </a:lnTo>
                  <a:lnTo>
                    <a:pt x="156" y="25"/>
                  </a:lnTo>
                  <a:lnTo>
                    <a:pt x="156" y="25"/>
                  </a:lnTo>
                  <a:lnTo>
                    <a:pt x="156" y="25"/>
                  </a:lnTo>
                  <a:lnTo>
                    <a:pt x="157" y="25"/>
                  </a:lnTo>
                  <a:lnTo>
                    <a:pt x="157" y="25"/>
                  </a:lnTo>
                  <a:lnTo>
                    <a:pt x="157" y="25"/>
                  </a:lnTo>
                  <a:lnTo>
                    <a:pt x="157" y="25"/>
                  </a:lnTo>
                  <a:lnTo>
                    <a:pt x="157" y="26"/>
                  </a:lnTo>
                  <a:lnTo>
                    <a:pt x="157" y="25"/>
                  </a:lnTo>
                  <a:lnTo>
                    <a:pt x="157" y="25"/>
                  </a:lnTo>
                  <a:lnTo>
                    <a:pt x="157" y="25"/>
                  </a:lnTo>
                  <a:lnTo>
                    <a:pt x="157" y="25"/>
                  </a:lnTo>
                  <a:lnTo>
                    <a:pt x="158" y="25"/>
                  </a:lnTo>
                  <a:lnTo>
                    <a:pt x="158" y="25"/>
                  </a:lnTo>
                  <a:lnTo>
                    <a:pt x="158" y="25"/>
                  </a:lnTo>
                  <a:lnTo>
                    <a:pt x="158" y="25"/>
                  </a:lnTo>
                  <a:lnTo>
                    <a:pt x="158" y="25"/>
                  </a:lnTo>
                  <a:lnTo>
                    <a:pt x="158" y="26"/>
                  </a:lnTo>
                  <a:lnTo>
                    <a:pt x="158" y="25"/>
                  </a:lnTo>
                  <a:lnTo>
                    <a:pt x="158" y="25"/>
                  </a:lnTo>
                  <a:lnTo>
                    <a:pt x="158" y="25"/>
                  </a:lnTo>
                  <a:lnTo>
                    <a:pt x="158" y="25"/>
                  </a:lnTo>
                  <a:lnTo>
                    <a:pt x="158" y="25"/>
                  </a:lnTo>
                  <a:lnTo>
                    <a:pt x="159" y="26"/>
                  </a:lnTo>
                  <a:lnTo>
                    <a:pt x="159" y="25"/>
                  </a:lnTo>
                  <a:lnTo>
                    <a:pt x="159" y="25"/>
                  </a:lnTo>
                  <a:lnTo>
                    <a:pt x="159" y="25"/>
                  </a:lnTo>
                  <a:lnTo>
                    <a:pt x="159" y="25"/>
                  </a:lnTo>
                  <a:lnTo>
                    <a:pt x="159" y="25"/>
                  </a:lnTo>
                  <a:lnTo>
                    <a:pt x="159" y="26"/>
                  </a:lnTo>
                  <a:lnTo>
                    <a:pt x="159" y="25"/>
                  </a:lnTo>
                  <a:lnTo>
                    <a:pt x="159" y="25"/>
                  </a:lnTo>
                  <a:lnTo>
                    <a:pt x="159" y="25"/>
                  </a:lnTo>
                  <a:lnTo>
                    <a:pt x="160" y="25"/>
                  </a:lnTo>
                  <a:lnTo>
                    <a:pt x="160" y="26"/>
                  </a:lnTo>
                  <a:lnTo>
                    <a:pt x="160" y="25"/>
                  </a:lnTo>
                  <a:lnTo>
                    <a:pt x="160" y="26"/>
                  </a:lnTo>
                  <a:lnTo>
                    <a:pt x="160" y="25"/>
                  </a:lnTo>
                  <a:lnTo>
                    <a:pt x="160" y="25"/>
                  </a:lnTo>
                  <a:lnTo>
                    <a:pt x="160" y="26"/>
                  </a:lnTo>
                  <a:lnTo>
                    <a:pt x="160" y="25"/>
                  </a:lnTo>
                  <a:lnTo>
                    <a:pt x="160" y="25"/>
                  </a:lnTo>
                  <a:lnTo>
                    <a:pt x="160" y="25"/>
                  </a:lnTo>
                  <a:lnTo>
                    <a:pt x="161" y="25"/>
                  </a:lnTo>
                  <a:lnTo>
                    <a:pt x="161" y="25"/>
                  </a:lnTo>
                  <a:lnTo>
                    <a:pt x="161" y="25"/>
                  </a:lnTo>
                  <a:lnTo>
                    <a:pt x="161" y="25"/>
                  </a:lnTo>
                  <a:lnTo>
                    <a:pt x="161" y="25"/>
                  </a:lnTo>
                  <a:lnTo>
                    <a:pt x="161" y="25"/>
                  </a:lnTo>
                  <a:lnTo>
                    <a:pt x="161" y="25"/>
                  </a:lnTo>
                  <a:lnTo>
                    <a:pt x="161" y="25"/>
                  </a:lnTo>
                  <a:lnTo>
                    <a:pt x="161" y="25"/>
                  </a:lnTo>
                  <a:lnTo>
                    <a:pt x="162" y="25"/>
                  </a:lnTo>
                  <a:lnTo>
                    <a:pt x="162" y="25"/>
                  </a:lnTo>
                  <a:lnTo>
                    <a:pt x="162" y="25"/>
                  </a:lnTo>
                  <a:lnTo>
                    <a:pt x="162" y="25"/>
                  </a:lnTo>
                  <a:lnTo>
                    <a:pt x="162" y="24"/>
                  </a:lnTo>
                  <a:lnTo>
                    <a:pt x="162" y="25"/>
                  </a:lnTo>
                  <a:lnTo>
                    <a:pt x="162" y="26"/>
                  </a:lnTo>
                  <a:lnTo>
                    <a:pt x="162" y="25"/>
                  </a:lnTo>
                  <a:lnTo>
                    <a:pt x="162" y="25"/>
                  </a:lnTo>
                  <a:lnTo>
                    <a:pt x="162" y="25"/>
                  </a:lnTo>
                  <a:lnTo>
                    <a:pt x="162" y="25"/>
                  </a:lnTo>
                  <a:lnTo>
                    <a:pt x="162" y="25"/>
                  </a:lnTo>
                  <a:lnTo>
                    <a:pt x="163" y="25"/>
                  </a:lnTo>
                  <a:lnTo>
                    <a:pt x="163" y="25"/>
                  </a:lnTo>
                  <a:lnTo>
                    <a:pt x="163" y="25"/>
                  </a:lnTo>
                  <a:lnTo>
                    <a:pt x="163" y="25"/>
                  </a:lnTo>
                  <a:lnTo>
                    <a:pt x="163" y="24"/>
                  </a:lnTo>
                  <a:lnTo>
                    <a:pt x="163" y="25"/>
                  </a:lnTo>
                  <a:lnTo>
                    <a:pt x="163" y="25"/>
                  </a:lnTo>
                  <a:lnTo>
                    <a:pt x="163" y="26"/>
                  </a:lnTo>
                  <a:lnTo>
                    <a:pt x="163" y="25"/>
                  </a:lnTo>
                  <a:lnTo>
                    <a:pt x="163" y="25"/>
                  </a:lnTo>
                  <a:lnTo>
                    <a:pt x="164" y="25"/>
                  </a:lnTo>
                  <a:lnTo>
                    <a:pt x="164" y="25"/>
                  </a:lnTo>
                  <a:lnTo>
                    <a:pt x="164" y="25"/>
                  </a:lnTo>
                  <a:lnTo>
                    <a:pt x="164" y="25"/>
                  </a:lnTo>
                  <a:lnTo>
                    <a:pt x="164" y="25"/>
                  </a:lnTo>
                  <a:lnTo>
                    <a:pt x="164" y="25"/>
                  </a:lnTo>
                  <a:lnTo>
                    <a:pt x="164" y="25"/>
                  </a:lnTo>
                  <a:lnTo>
                    <a:pt x="164" y="25"/>
                  </a:lnTo>
                  <a:lnTo>
                    <a:pt x="164" y="25"/>
                  </a:lnTo>
                  <a:lnTo>
                    <a:pt x="164" y="24"/>
                  </a:lnTo>
                  <a:lnTo>
                    <a:pt x="164" y="25"/>
                  </a:lnTo>
                  <a:lnTo>
                    <a:pt x="165" y="25"/>
                  </a:lnTo>
                  <a:lnTo>
                    <a:pt x="165" y="25"/>
                  </a:lnTo>
                  <a:lnTo>
                    <a:pt x="165" y="25"/>
                  </a:lnTo>
                  <a:lnTo>
                    <a:pt x="165" y="25"/>
                  </a:lnTo>
                  <a:lnTo>
                    <a:pt x="165" y="25"/>
                  </a:lnTo>
                  <a:lnTo>
                    <a:pt x="165" y="26"/>
                  </a:lnTo>
                  <a:lnTo>
                    <a:pt x="165" y="25"/>
                  </a:lnTo>
                  <a:lnTo>
                    <a:pt x="165" y="25"/>
                  </a:lnTo>
                  <a:lnTo>
                    <a:pt x="165" y="25"/>
                  </a:lnTo>
                  <a:lnTo>
                    <a:pt x="165" y="25"/>
                  </a:lnTo>
                  <a:lnTo>
                    <a:pt x="165" y="25"/>
                  </a:lnTo>
                  <a:lnTo>
                    <a:pt x="166" y="25"/>
                  </a:lnTo>
                  <a:lnTo>
                    <a:pt x="166" y="25"/>
                  </a:lnTo>
                  <a:lnTo>
                    <a:pt x="166" y="25"/>
                  </a:lnTo>
                  <a:lnTo>
                    <a:pt x="166" y="25"/>
                  </a:lnTo>
                  <a:lnTo>
                    <a:pt x="166" y="25"/>
                  </a:lnTo>
                  <a:lnTo>
                    <a:pt x="166" y="25"/>
                  </a:lnTo>
                  <a:lnTo>
                    <a:pt x="166" y="25"/>
                  </a:lnTo>
                  <a:lnTo>
                    <a:pt x="166" y="25"/>
                  </a:lnTo>
                  <a:lnTo>
                    <a:pt x="166" y="25"/>
                  </a:lnTo>
                  <a:lnTo>
                    <a:pt x="166" y="25"/>
                  </a:lnTo>
                  <a:lnTo>
                    <a:pt x="166" y="25"/>
                  </a:lnTo>
                  <a:lnTo>
                    <a:pt x="167" y="25"/>
                  </a:lnTo>
                  <a:lnTo>
                    <a:pt x="167" y="24"/>
                  </a:lnTo>
                  <a:lnTo>
                    <a:pt x="167" y="25"/>
                  </a:lnTo>
                  <a:lnTo>
                    <a:pt x="167" y="24"/>
                  </a:lnTo>
                  <a:lnTo>
                    <a:pt x="167" y="25"/>
                  </a:lnTo>
                  <a:lnTo>
                    <a:pt x="167" y="25"/>
                  </a:lnTo>
                  <a:lnTo>
                    <a:pt x="167" y="25"/>
                  </a:lnTo>
                  <a:lnTo>
                    <a:pt x="167" y="25"/>
                  </a:lnTo>
                  <a:lnTo>
                    <a:pt x="167" y="25"/>
                  </a:lnTo>
                  <a:lnTo>
                    <a:pt x="167" y="25"/>
                  </a:lnTo>
                  <a:lnTo>
                    <a:pt x="168" y="25"/>
                  </a:lnTo>
                  <a:lnTo>
                    <a:pt x="168" y="25"/>
                  </a:lnTo>
                  <a:lnTo>
                    <a:pt x="168" y="25"/>
                  </a:lnTo>
                  <a:lnTo>
                    <a:pt x="168" y="25"/>
                  </a:lnTo>
                  <a:lnTo>
                    <a:pt x="168" y="25"/>
                  </a:lnTo>
                  <a:lnTo>
                    <a:pt x="168" y="25"/>
                  </a:lnTo>
                  <a:lnTo>
                    <a:pt x="168" y="25"/>
                  </a:lnTo>
                  <a:lnTo>
                    <a:pt x="168" y="25"/>
                  </a:lnTo>
                  <a:lnTo>
                    <a:pt x="168" y="25"/>
                  </a:lnTo>
                  <a:lnTo>
                    <a:pt x="168" y="25"/>
                  </a:lnTo>
                  <a:lnTo>
                    <a:pt x="168" y="25"/>
                  </a:lnTo>
                  <a:lnTo>
                    <a:pt x="169" y="24"/>
                  </a:lnTo>
                  <a:lnTo>
                    <a:pt x="169" y="25"/>
                  </a:lnTo>
                  <a:lnTo>
                    <a:pt x="169" y="25"/>
                  </a:lnTo>
                  <a:lnTo>
                    <a:pt x="169" y="25"/>
                  </a:lnTo>
                  <a:lnTo>
                    <a:pt x="169" y="25"/>
                  </a:lnTo>
                  <a:lnTo>
                    <a:pt x="169" y="25"/>
                  </a:lnTo>
                  <a:lnTo>
                    <a:pt x="169" y="25"/>
                  </a:lnTo>
                  <a:lnTo>
                    <a:pt x="169" y="25"/>
                  </a:lnTo>
                  <a:lnTo>
                    <a:pt x="169" y="24"/>
                  </a:lnTo>
                  <a:lnTo>
                    <a:pt x="169" y="25"/>
                  </a:lnTo>
                  <a:lnTo>
                    <a:pt x="169" y="26"/>
                  </a:lnTo>
                  <a:lnTo>
                    <a:pt x="170" y="26"/>
                  </a:lnTo>
                  <a:lnTo>
                    <a:pt x="170" y="25"/>
                  </a:lnTo>
                  <a:lnTo>
                    <a:pt x="170" y="25"/>
                  </a:lnTo>
                  <a:lnTo>
                    <a:pt x="170" y="25"/>
                  </a:lnTo>
                  <a:lnTo>
                    <a:pt x="170" y="24"/>
                  </a:lnTo>
                  <a:lnTo>
                    <a:pt x="170" y="26"/>
                  </a:lnTo>
                  <a:lnTo>
                    <a:pt x="170" y="25"/>
                  </a:lnTo>
                  <a:lnTo>
                    <a:pt x="170" y="26"/>
                  </a:lnTo>
                  <a:lnTo>
                    <a:pt x="170" y="25"/>
                  </a:lnTo>
                  <a:lnTo>
                    <a:pt x="170" y="24"/>
                  </a:lnTo>
                  <a:lnTo>
                    <a:pt x="170" y="25"/>
                  </a:lnTo>
                  <a:lnTo>
                    <a:pt x="171" y="25"/>
                  </a:lnTo>
                  <a:lnTo>
                    <a:pt x="171" y="25"/>
                  </a:lnTo>
                  <a:lnTo>
                    <a:pt x="171" y="25"/>
                  </a:lnTo>
                  <a:lnTo>
                    <a:pt x="171" y="25"/>
                  </a:lnTo>
                  <a:lnTo>
                    <a:pt x="171" y="25"/>
                  </a:lnTo>
                  <a:lnTo>
                    <a:pt x="171" y="25"/>
                  </a:lnTo>
                  <a:lnTo>
                    <a:pt x="171" y="25"/>
                  </a:lnTo>
                  <a:lnTo>
                    <a:pt x="171" y="25"/>
                  </a:lnTo>
                  <a:lnTo>
                    <a:pt x="171" y="25"/>
                  </a:lnTo>
                  <a:lnTo>
                    <a:pt x="172" y="25"/>
                  </a:lnTo>
                  <a:lnTo>
                    <a:pt x="172" y="25"/>
                  </a:lnTo>
                  <a:lnTo>
                    <a:pt x="172" y="25"/>
                  </a:lnTo>
                  <a:lnTo>
                    <a:pt x="172" y="25"/>
                  </a:lnTo>
                  <a:lnTo>
                    <a:pt x="172" y="25"/>
                  </a:lnTo>
                  <a:lnTo>
                    <a:pt x="172" y="25"/>
                  </a:lnTo>
                  <a:lnTo>
                    <a:pt x="172" y="25"/>
                  </a:lnTo>
                  <a:lnTo>
                    <a:pt x="172" y="25"/>
                  </a:lnTo>
                  <a:lnTo>
                    <a:pt x="172" y="25"/>
                  </a:lnTo>
                  <a:lnTo>
                    <a:pt x="172" y="25"/>
                  </a:lnTo>
                  <a:lnTo>
                    <a:pt x="173" y="25"/>
                  </a:lnTo>
                  <a:lnTo>
                    <a:pt x="174" y="25"/>
                  </a:lnTo>
                  <a:lnTo>
                    <a:pt x="174" y="25"/>
                  </a:lnTo>
                  <a:lnTo>
                    <a:pt x="174" y="25"/>
                  </a:lnTo>
                  <a:lnTo>
                    <a:pt x="175" y="25"/>
                  </a:lnTo>
                  <a:lnTo>
                    <a:pt x="175" y="27"/>
                  </a:lnTo>
                  <a:lnTo>
                    <a:pt x="175" y="27"/>
                  </a:lnTo>
                  <a:lnTo>
                    <a:pt x="175" y="25"/>
                  </a:lnTo>
                  <a:lnTo>
                    <a:pt x="175" y="25"/>
                  </a:lnTo>
                  <a:lnTo>
                    <a:pt x="175" y="26"/>
                  </a:lnTo>
                  <a:lnTo>
                    <a:pt x="175" y="25"/>
                  </a:lnTo>
                  <a:lnTo>
                    <a:pt x="175" y="25"/>
                  </a:lnTo>
                  <a:lnTo>
                    <a:pt x="175" y="26"/>
                  </a:lnTo>
                  <a:lnTo>
                    <a:pt x="175" y="25"/>
                  </a:lnTo>
                  <a:lnTo>
                    <a:pt x="175" y="25"/>
                  </a:lnTo>
                  <a:lnTo>
                    <a:pt x="176" y="28"/>
                  </a:lnTo>
                  <a:lnTo>
                    <a:pt x="176" y="25"/>
                  </a:lnTo>
                  <a:lnTo>
                    <a:pt x="176" y="25"/>
                  </a:lnTo>
                  <a:lnTo>
                    <a:pt x="176" y="25"/>
                  </a:lnTo>
                  <a:lnTo>
                    <a:pt x="176" y="25"/>
                  </a:lnTo>
                  <a:lnTo>
                    <a:pt x="176" y="27"/>
                  </a:lnTo>
                  <a:lnTo>
                    <a:pt x="176" y="25"/>
                  </a:lnTo>
                  <a:lnTo>
                    <a:pt x="176" y="28"/>
                  </a:lnTo>
                  <a:lnTo>
                    <a:pt x="176" y="25"/>
                  </a:lnTo>
                  <a:lnTo>
                    <a:pt x="176" y="25"/>
                  </a:lnTo>
                  <a:lnTo>
                    <a:pt x="177" y="28"/>
                  </a:lnTo>
                  <a:lnTo>
                    <a:pt x="177" y="25"/>
                  </a:lnTo>
                  <a:lnTo>
                    <a:pt x="177" y="26"/>
                  </a:lnTo>
                  <a:lnTo>
                    <a:pt x="177" y="26"/>
                  </a:lnTo>
                  <a:lnTo>
                    <a:pt x="177" y="25"/>
                  </a:lnTo>
                  <a:lnTo>
                    <a:pt x="177" y="25"/>
                  </a:lnTo>
                  <a:lnTo>
                    <a:pt x="177" y="25"/>
                  </a:lnTo>
                  <a:lnTo>
                    <a:pt x="178" y="26"/>
                  </a:lnTo>
                  <a:lnTo>
                    <a:pt x="178" y="25"/>
                  </a:lnTo>
                  <a:lnTo>
                    <a:pt x="178" y="25"/>
                  </a:lnTo>
                  <a:lnTo>
                    <a:pt x="178" y="24"/>
                  </a:lnTo>
                  <a:lnTo>
                    <a:pt x="178" y="25"/>
                  </a:lnTo>
                  <a:lnTo>
                    <a:pt x="178" y="25"/>
                  </a:lnTo>
                  <a:lnTo>
                    <a:pt x="178" y="26"/>
                  </a:lnTo>
                  <a:lnTo>
                    <a:pt x="178" y="25"/>
                  </a:lnTo>
                  <a:lnTo>
                    <a:pt x="178" y="25"/>
                  </a:lnTo>
                  <a:lnTo>
                    <a:pt x="179" y="25"/>
                  </a:lnTo>
                  <a:lnTo>
                    <a:pt x="179" y="25"/>
                  </a:lnTo>
                  <a:lnTo>
                    <a:pt x="179" y="24"/>
                  </a:lnTo>
                  <a:lnTo>
                    <a:pt x="179" y="25"/>
                  </a:lnTo>
                  <a:lnTo>
                    <a:pt x="179" y="25"/>
                  </a:lnTo>
                  <a:lnTo>
                    <a:pt x="179" y="24"/>
                  </a:lnTo>
                  <a:lnTo>
                    <a:pt x="179" y="23"/>
                  </a:lnTo>
                  <a:lnTo>
                    <a:pt x="179" y="21"/>
                  </a:lnTo>
                  <a:lnTo>
                    <a:pt x="179" y="20"/>
                  </a:lnTo>
                  <a:lnTo>
                    <a:pt x="179" y="18"/>
                  </a:lnTo>
                  <a:lnTo>
                    <a:pt x="179" y="17"/>
                  </a:lnTo>
                  <a:lnTo>
                    <a:pt x="180" y="15"/>
                  </a:lnTo>
                  <a:lnTo>
                    <a:pt x="180" y="15"/>
                  </a:lnTo>
                  <a:lnTo>
                    <a:pt x="180" y="14"/>
                  </a:lnTo>
                  <a:lnTo>
                    <a:pt x="180" y="13"/>
                  </a:lnTo>
                  <a:lnTo>
                    <a:pt x="180" y="15"/>
                  </a:lnTo>
                  <a:lnTo>
                    <a:pt x="180" y="12"/>
                  </a:lnTo>
                  <a:lnTo>
                    <a:pt x="180" y="12"/>
                  </a:lnTo>
                  <a:lnTo>
                    <a:pt x="180" y="12"/>
                  </a:lnTo>
                  <a:lnTo>
                    <a:pt x="180" y="13"/>
                  </a:lnTo>
                  <a:lnTo>
                    <a:pt x="180" y="10"/>
                  </a:lnTo>
                  <a:lnTo>
                    <a:pt x="180" y="10"/>
                  </a:lnTo>
                  <a:lnTo>
                    <a:pt x="181" y="10"/>
                  </a:lnTo>
                  <a:lnTo>
                    <a:pt x="181" y="10"/>
                  </a:lnTo>
                  <a:lnTo>
                    <a:pt x="181" y="9"/>
                  </a:lnTo>
                  <a:lnTo>
                    <a:pt x="181" y="9"/>
                  </a:lnTo>
                  <a:lnTo>
                    <a:pt x="181" y="9"/>
                  </a:lnTo>
                  <a:lnTo>
                    <a:pt x="181" y="8"/>
                  </a:lnTo>
                  <a:lnTo>
                    <a:pt x="181" y="7"/>
                  </a:lnTo>
                  <a:lnTo>
                    <a:pt x="181" y="8"/>
                  </a:lnTo>
                  <a:lnTo>
                    <a:pt x="181" y="8"/>
                  </a:lnTo>
                  <a:lnTo>
                    <a:pt x="181" y="7"/>
                  </a:lnTo>
                  <a:lnTo>
                    <a:pt x="181" y="7"/>
                  </a:lnTo>
                  <a:lnTo>
                    <a:pt x="182" y="7"/>
                  </a:lnTo>
                  <a:lnTo>
                    <a:pt x="182" y="7"/>
                  </a:lnTo>
                  <a:lnTo>
                    <a:pt x="182" y="9"/>
                  </a:lnTo>
                  <a:lnTo>
                    <a:pt x="182" y="7"/>
                  </a:lnTo>
                  <a:lnTo>
                    <a:pt x="182" y="5"/>
                  </a:lnTo>
                  <a:lnTo>
                    <a:pt x="182" y="7"/>
                  </a:lnTo>
                  <a:lnTo>
                    <a:pt x="182" y="6"/>
                  </a:lnTo>
                  <a:lnTo>
                    <a:pt x="182" y="6"/>
                  </a:lnTo>
                  <a:lnTo>
                    <a:pt x="182" y="6"/>
                  </a:lnTo>
                  <a:lnTo>
                    <a:pt x="182" y="5"/>
                  </a:lnTo>
                  <a:lnTo>
                    <a:pt x="182" y="5"/>
                  </a:lnTo>
                  <a:lnTo>
                    <a:pt x="183" y="5"/>
                  </a:lnTo>
                  <a:lnTo>
                    <a:pt x="183" y="5"/>
                  </a:lnTo>
                  <a:lnTo>
                    <a:pt x="183" y="5"/>
                  </a:lnTo>
                  <a:lnTo>
                    <a:pt x="183" y="7"/>
                  </a:lnTo>
                  <a:lnTo>
                    <a:pt x="183" y="5"/>
                  </a:lnTo>
                  <a:lnTo>
                    <a:pt x="183" y="4"/>
                  </a:lnTo>
                  <a:lnTo>
                    <a:pt x="183" y="5"/>
                  </a:lnTo>
                  <a:lnTo>
                    <a:pt x="183" y="5"/>
                  </a:lnTo>
                  <a:lnTo>
                    <a:pt x="183" y="5"/>
                  </a:lnTo>
                  <a:lnTo>
                    <a:pt x="183" y="5"/>
                  </a:lnTo>
                  <a:lnTo>
                    <a:pt x="184" y="5"/>
                  </a:lnTo>
                  <a:lnTo>
                    <a:pt x="184" y="5"/>
                  </a:lnTo>
                  <a:lnTo>
                    <a:pt x="184" y="7"/>
                  </a:lnTo>
                  <a:lnTo>
                    <a:pt x="184" y="4"/>
                  </a:lnTo>
                  <a:lnTo>
                    <a:pt x="184" y="4"/>
                  </a:lnTo>
                  <a:lnTo>
                    <a:pt x="184" y="4"/>
                  </a:lnTo>
                  <a:lnTo>
                    <a:pt x="184" y="4"/>
                  </a:lnTo>
                  <a:lnTo>
                    <a:pt x="184" y="4"/>
                  </a:lnTo>
                  <a:lnTo>
                    <a:pt x="184" y="4"/>
                  </a:lnTo>
                  <a:lnTo>
                    <a:pt x="184" y="4"/>
                  </a:lnTo>
                  <a:lnTo>
                    <a:pt x="184" y="4"/>
                  </a:lnTo>
                  <a:lnTo>
                    <a:pt x="185" y="4"/>
                  </a:lnTo>
                  <a:lnTo>
                    <a:pt x="185" y="3"/>
                  </a:lnTo>
                  <a:lnTo>
                    <a:pt x="185" y="6"/>
                  </a:lnTo>
                  <a:lnTo>
                    <a:pt x="185" y="4"/>
                  </a:lnTo>
                  <a:lnTo>
                    <a:pt x="185" y="3"/>
                  </a:lnTo>
                  <a:lnTo>
                    <a:pt x="185" y="3"/>
                  </a:lnTo>
                  <a:lnTo>
                    <a:pt x="185" y="4"/>
                  </a:lnTo>
                  <a:lnTo>
                    <a:pt x="185" y="4"/>
                  </a:lnTo>
                  <a:lnTo>
                    <a:pt x="185" y="5"/>
                  </a:lnTo>
                  <a:lnTo>
                    <a:pt x="185" y="3"/>
                  </a:lnTo>
                  <a:lnTo>
                    <a:pt x="185" y="4"/>
                  </a:lnTo>
                  <a:lnTo>
                    <a:pt x="186" y="4"/>
                  </a:lnTo>
                  <a:lnTo>
                    <a:pt x="186" y="4"/>
                  </a:lnTo>
                  <a:lnTo>
                    <a:pt x="186" y="3"/>
                  </a:lnTo>
                  <a:lnTo>
                    <a:pt x="186" y="3"/>
                  </a:lnTo>
                  <a:lnTo>
                    <a:pt x="186" y="4"/>
                  </a:lnTo>
                  <a:lnTo>
                    <a:pt x="186" y="4"/>
                  </a:lnTo>
                  <a:lnTo>
                    <a:pt x="186" y="3"/>
                  </a:lnTo>
                  <a:lnTo>
                    <a:pt x="186" y="3"/>
                  </a:lnTo>
                  <a:lnTo>
                    <a:pt x="186" y="3"/>
                  </a:lnTo>
                  <a:lnTo>
                    <a:pt x="186" y="4"/>
                  </a:lnTo>
                  <a:lnTo>
                    <a:pt x="186" y="2"/>
                  </a:lnTo>
                  <a:lnTo>
                    <a:pt x="187" y="4"/>
                  </a:lnTo>
                  <a:lnTo>
                    <a:pt x="187" y="3"/>
                  </a:lnTo>
                  <a:lnTo>
                    <a:pt x="187" y="3"/>
                  </a:lnTo>
                  <a:lnTo>
                    <a:pt x="187" y="3"/>
                  </a:lnTo>
                  <a:lnTo>
                    <a:pt x="187" y="2"/>
                  </a:lnTo>
                  <a:lnTo>
                    <a:pt x="187" y="3"/>
                  </a:lnTo>
                  <a:lnTo>
                    <a:pt x="187" y="2"/>
                  </a:lnTo>
                  <a:lnTo>
                    <a:pt x="187" y="3"/>
                  </a:lnTo>
                  <a:lnTo>
                    <a:pt x="187" y="4"/>
                  </a:lnTo>
                  <a:lnTo>
                    <a:pt x="187" y="4"/>
                  </a:lnTo>
                  <a:lnTo>
                    <a:pt x="188" y="4"/>
                  </a:lnTo>
                  <a:lnTo>
                    <a:pt x="188" y="3"/>
                  </a:lnTo>
                  <a:lnTo>
                    <a:pt x="188" y="3"/>
                  </a:lnTo>
                  <a:lnTo>
                    <a:pt x="188" y="3"/>
                  </a:lnTo>
                  <a:lnTo>
                    <a:pt x="188" y="3"/>
                  </a:lnTo>
                  <a:lnTo>
                    <a:pt x="188" y="3"/>
                  </a:lnTo>
                  <a:lnTo>
                    <a:pt x="188" y="3"/>
                  </a:lnTo>
                  <a:lnTo>
                    <a:pt x="188" y="5"/>
                  </a:lnTo>
                  <a:lnTo>
                    <a:pt x="188" y="3"/>
                  </a:lnTo>
                  <a:lnTo>
                    <a:pt x="189" y="3"/>
                  </a:lnTo>
                  <a:lnTo>
                    <a:pt x="189" y="3"/>
                  </a:lnTo>
                  <a:lnTo>
                    <a:pt x="189" y="3"/>
                  </a:lnTo>
                  <a:lnTo>
                    <a:pt x="189" y="4"/>
                  </a:lnTo>
                  <a:lnTo>
                    <a:pt x="189" y="2"/>
                  </a:lnTo>
                  <a:lnTo>
                    <a:pt x="189" y="1"/>
                  </a:lnTo>
                  <a:lnTo>
                    <a:pt x="189" y="3"/>
                  </a:lnTo>
                  <a:lnTo>
                    <a:pt x="189" y="3"/>
                  </a:lnTo>
                  <a:lnTo>
                    <a:pt x="190" y="5"/>
                  </a:lnTo>
                  <a:lnTo>
                    <a:pt x="190" y="4"/>
                  </a:lnTo>
                  <a:lnTo>
                    <a:pt x="190" y="4"/>
                  </a:lnTo>
                  <a:lnTo>
                    <a:pt x="190" y="4"/>
                  </a:lnTo>
                  <a:lnTo>
                    <a:pt x="190" y="3"/>
                  </a:lnTo>
                  <a:lnTo>
                    <a:pt x="190" y="2"/>
                  </a:lnTo>
                  <a:lnTo>
                    <a:pt x="190" y="4"/>
                  </a:lnTo>
                  <a:lnTo>
                    <a:pt x="190" y="2"/>
                  </a:lnTo>
                  <a:lnTo>
                    <a:pt x="190" y="2"/>
                  </a:lnTo>
                  <a:lnTo>
                    <a:pt x="190" y="1"/>
                  </a:lnTo>
                  <a:lnTo>
                    <a:pt x="190" y="2"/>
                  </a:lnTo>
                  <a:lnTo>
                    <a:pt x="191" y="4"/>
                  </a:lnTo>
                  <a:lnTo>
                    <a:pt x="191" y="2"/>
                  </a:lnTo>
                  <a:lnTo>
                    <a:pt x="191" y="3"/>
                  </a:lnTo>
                  <a:lnTo>
                    <a:pt x="191" y="3"/>
                  </a:lnTo>
                  <a:lnTo>
                    <a:pt x="191" y="4"/>
                  </a:lnTo>
                  <a:lnTo>
                    <a:pt x="191" y="3"/>
                  </a:lnTo>
                  <a:lnTo>
                    <a:pt x="191" y="4"/>
                  </a:lnTo>
                  <a:lnTo>
                    <a:pt x="191" y="3"/>
                  </a:lnTo>
                  <a:lnTo>
                    <a:pt x="192" y="2"/>
                  </a:lnTo>
                  <a:lnTo>
                    <a:pt x="192" y="3"/>
                  </a:lnTo>
                  <a:lnTo>
                    <a:pt x="192" y="4"/>
                  </a:lnTo>
                  <a:lnTo>
                    <a:pt x="192" y="4"/>
                  </a:lnTo>
                  <a:lnTo>
                    <a:pt x="192" y="4"/>
                  </a:lnTo>
                  <a:lnTo>
                    <a:pt x="192" y="4"/>
                  </a:lnTo>
                  <a:lnTo>
                    <a:pt x="192" y="2"/>
                  </a:lnTo>
                  <a:lnTo>
                    <a:pt x="192" y="4"/>
                  </a:lnTo>
                  <a:lnTo>
                    <a:pt x="192" y="4"/>
                  </a:lnTo>
                  <a:lnTo>
                    <a:pt x="192" y="4"/>
                  </a:lnTo>
                  <a:lnTo>
                    <a:pt x="192" y="5"/>
                  </a:lnTo>
                  <a:lnTo>
                    <a:pt x="193" y="5"/>
                  </a:lnTo>
                  <a:lnTo>
                    <a:pt x="193" y="5"/>
                  </a:lnTo>
                  <a:lnTo>
                    <a:pt x="193" y="5"/>
                  </a:lnTo>
                  <a:lnTo>
                    <a:pt x="193" y="4"/>
                  </a:lnTo>
                  <a:lnTo>
                    <a:pt x="193" y="4"/>
                  </a:lnTo>
                  <a:lnTo>
                    <a:pt x="193" y="5"/>
                  </a:lnTo>
                  <a:lnTo>
                    <a:pt x="193" y="5"/>
                  </a:lnTo>
                  <a:lnTo>
                    <a:pt x="193" y="5"/>
                  </a:lnTo>
                  <a:lnTo>
                    <a:pt x="193" y="5"/>
                  </a:lnTo>
                  <a:lnTo>
                    <a:pt x="193" y="5"/>
                  </a:lnTo>
                  <a:lnTo>
                    <a:pt x="193" y="5"/>
                  </a:lnTo>
                  <a:lnTo>
                    <a:pt x="194" y="5"/>
                  </a:lnTo>
                  <a:lnTo>
                    <a:pt x="194" y="5"/>
                  </a:lnTo>
                  <a:lnTo>
                    <a:pt x="194" y="6"/>
                  </a:lnTo>
                  <a:lnTo>
                    <a:pt x="194" y="7"/>
                  </a:lnTo>
                  <a:lnTo>
                    <a:pt x="194" y="8"/>
                  </a:lnTo>
                  <a:lnTo>
                    <a:pt x="194" y="6"/>
                  </a:lnTo>
                  <a:lnTo>
                    <a:pt x="194" y="6"/>
                  </a:lnTo>
                  <a:lnTo>
                    <a:pt x="194" y="7"/>
                  </a:lnTo>
                  <a:lnTo>
                    <a:pt x="194" y="5"/>
                  </a:lnTo>
                  <a:lnTo>
                    <a:pt x="194" y="7"/>
                  </a:lnTo>
                  <a:lnTo>
                    <a:pt x="194" y="7"/>
                  </a:lnTo>
                  <a:lnTo>
                    <a:pt x="195" y="5"/>
                  </a:lnTo>
                  <a:lnTo>
                    <a:pt x="195" y="6"/>
                  </a:lnTo>
                  <a:lnTo>
                    <a:pt x="195" y="7"/>
                  </a:lnTo>
                  <a:lnTo>
                    <a:pt x="195" y="9"/>
                  </a:lnTo>
                  <a:lnTo>
                    <a:pt x="195" y="6"/>
                  </a:lnTo>
                  <a:lnTo>
                    <a:pt x="195" y="7"/>
                  </a:lnTo>
                  <a:lnTo>
                    <a:pt x="195" y="6"/>
                  </a:lnTo>
                  <a:lnTo>
                    <a:pt x="195" y="7"/>
                  </a:lnTo>
                  <a:lnTo>
                    <a:pt x="195" y="7"/>
                  </a:lnTo>
                  <a:lnTo>
                    <a:pt x="195" y="7"/>
                  </a:lnTo>
                  <a:lnTo>
                    <a:pt x="196" y="8"/>
                  </a:lnTo>
                  <a:lnTo>
                    <a:pt x="196" y="7"/>
                  </a:lnTo>
                  <a:lnTo>
                    <a:pt x="196" y="7"/>
                  </a:lnTo>
                  <a:lnTo>
                    <a:pt x="196" y="6"/>
                  </a:lnTo>
                  <a:lnTo>
                    <a:pt x="196" y="7"/>
                  </a:lnTo>
                  <a:lnTo>
                    <a:pt x="196" y="7"/>
                  </a:lnTo>
                  <a:lnTo>
                    <a:pt x="196" y="7"/>
                  </a:lnTo>
                  <a:lnTo>
                    <a:pt x="196" y="8"/>
                  </a:lnTo>
                  <a:lnTo>
                    <a:pt x="196" y="8"/>
                  </a:lnTo>
                  <a:lnTo>
                    <a:pt x="196" y="7"/>
                  </a:lnTo>
                  <a:lnTo>
                    <a:pt x="196" y="8"/>
                  </a:lnTo>
                  <a:lnTo>
                    <a:pt x="197" y="8"/>
                  </a:lnTo>
                  <a:lnTo>
                    <a:pt x="197" y="8"/>
                  </a:lnTo>
                  <a:lnTo>
                    <a:pt x="197" y="7"/>
                  </a:lnTo>
                  <a:lnTo>
                    <a:pt x="197" y="8"/>
                  </a:lnTo>
                  <a:lnTo>
                    <a:pt x="197" y="10"/>
                  </a:lnTo>
                  <a:lnTo>
                    <a:pt x="197" y="8"/>
                  </a:lnTo>
                  <a:lnTo>
                    <a:pt x="197" y="8"/>
                  </a:lnTo>
                  <a:lnTo>
                    <a:pt x="197" y="9"/>
                  </a:lnTo>
                  <a:lnTo>
                    <a:pt x="197" y="8"/>
                  </a:lnTo>
                  <a:lnTo>
                    <a:pt x="197" y="7"/>
                  </a:lnTo>
                  <a:lnTo>
                    <a:pt x="197" y="9"/>
                  </a:lnTo>
                  <a:lnTo>
                    <a:pt x="198" y="8"/>
                  </a:lnTo>
                  <a:lnTo>
                    <a:pt x="198" y="8"/>
                  </a:lnTo>
                  <a:lnTo>
                    <a:pt x="198" y="8"/>
                  </a:lnTo>
                  <a:lnTo>
                    <a:pt x="198" y="8"/>
                  </a:lnTo>
                  <a:lnTo>
                    <a:pt x="198" y="8"/>
                  </a:lnTo>
                  <a:lnTo>
                    <a:pt x="198" y="8"/>
                  </a:lnTo>
                  <a:lnTo>
                    <a:pt x="198" y="8"/>
                  </a:lnTo>
                  <a:lnTo>
                    <a:pt x="198" y="9"/>
                  </a:lnTo>
                  <a:lnTo>
                    <a:pt x="198" y="8"/>
                  </a:lnTo>
                  <a:lnTo>
                    <a:pt x="198" y="9"/>
                  </a:lnTo>
                  <a:lnTo>
                    <a:pt x="198" y="8"/>
                  </a:lnTo>
                  <a:lnTo>
                    <a:pt x="199" y="9"/>
                  </a:lnTo>
                  <a:lnTo>
                    <a:pt x="199" y="10"/>
                  </a:lnTo>
                  <a:lnTo>
                    <a:pt x="199" y="9"/>
                  </a:lnTo>
                  <a:lnTo>
                    <a:pt x="199" y="9"/>
                  </a:lnTo>
                  <a:lnTo>
                    <a:pt x="199" y="8"/>
                  </a:lnTo>
                  <a:lnTo>
                    <a:pt x="199" y="9"/>
                  </a:lnTo>
                  <a:lnTo>
                    <a:pt x="199" y="9"/>
                  </a:lnTo>
                  <a:lnTo>
                    <a:pt x="199" y="10"/>
                  </a:lnTo>
                  <a:lnTo>
                    <a:pt x="199" y="9"/>
                  </a:lnTo>
                  <a:lnTo>
                    <a:pt x="199" y="10"/>
                  </a:lnTo>
                  <a:lnTo>
                    <a:pt x="199" y="9"/>
                  </a:lnTo>
                  <a:lnTo>
                    <a:pt x="200" y="10"/>
                  </a:lnTo>
                  <a:lnTo>
                    <a:pt x="200" y="10"/>
                  </a:lnTo>
                  <a:lnTo>
                    <a:pt x="200" y="9"/>
                  </a:lnTo>
                  <a:lnTo>
                    <a:pt x="200" y="12"/>
                  </a:lnTo>
                  <a:lnTo>
                    <a:pt x="200" y="9"/>
                  </a:lnTo>
                  <a:lnTo>
                    <a:pt x="200" y="10"/>
                  </a:lnTo>
                  <a:lnTo>
                    <a:pt x="200" y="10"/>
                  </a:lnTo>
                  <a:lnTo>
                    <a:pt x="200" y="10"/>
                  </a:lnTo>
                  <a:lnTo>
                    <a:pt x="200" y="10"/>
                  </a:lnTo>
                  <a:lnTo>
                    <a:pt x="200" y="10"/>
                  </a:lnTo>
                  <a:lnTo>
                    <a:pt x="201" y="10"/>
                  </a:lnTo>
                  <a:lnTo>
                    <a:pt x="201" y="10"/>
                  </a:lnTo>
                  <a:lnTo>
                    <a:pt x="201" y="10"/>
                  </a:lnTo>
                  <a:lnTo>
                    <a:pt x="201" y="10"/>
                  </a:lnTo>
                  <a:lnTo>
                    <a:pt x="201" y="11"/>
                  </a:lnTo>
                  <a:lnTo>
                    <a:pt x="201" y="10"/>
                  </a:lnTo>
                  <a:lnTo>
                    <a:pt x="201" y="12"/>
                  </a:lnTo>
                  <a:lnTo>
                    <a:pt x="201" y="10"/>
                  </a:lnTo>
                  <a:lnTo>
                    <a:pt x="201" y="10"/>
                  </a:lnTo>
                  <a:lnTo>
                    <a:pt x="201" y="11"/>
                  </a:lnTo>
                  <a:lnTo>
                    <a:pt x="201" y="11"/>
                  </a:lnTo>
                  <a:lnTo>
                    <a:pt x="202" y="10"/>
                  </a:lnTo>
                  <a:lnTo>
                    <a:pt x="202" y="12"/>
                  </a:lnTo>
                  <a:lnTo>
                    <a:pt x="202" y="12"/>
                  </a:lnTo>
                  <a:lnTo>
                    <a:pt x="202" y="11"/>
                  </a:lnTo>
                  <a:lnTo>
                    <a:pt x="202" y="11"/>
                  </a:lnTo>
                  <a:lnTo>
                    <a:pt x="202" y="11"/>
                  </a:lnTo>
                  <a:lnTo>
                    <a:pt x="202" y="10"/>
                  </a:lnTo>
                  <a:lnTo>
                    <a:pt x="202" y="12"/>
                  </a:lnTo>
                  <a:lnTo>
                    <a:pt x="202" y="12"/>
                  </a:lnTo>
                  <a:lnTo>
                    <a:pt x="202" y="11"/>
                  </a:lnTo>
                  <a:lnTo>
                    <a:pt x="202" y="12"/>
                  </a:lnTo>
                  <a:lnTo>
                    <a:pt x="203" y="12"/>
                  </a:lnTo>
                  <a:lnTo>
                    <a:pt x="203" y="12"/>
                  </a:lnTo>
                  <a:lnTo>
                    <a:pt x="203" y="12"/>
                  </a:lnTo>
                  <a:lnTo>
                    <a:pt x="203" y="12"/>
                  </a:lnTo>
                  <a:lnTo>
                    <a:pt x="203" y="12"/>
                  </a:lnTo>
                  <a:lnTo>
                    <a:pt x="203" y="12"/>
                  </a:lnTo>
                  <a:lnTo>
                    <a:pt x="203" y="11"/>
                  </a:lnTo>
                  <a:lnTo>
                    <a:pt x="203" y="12"/>
                  </a:lnTo>
                  <a:lnTo>
                    <a:pt x="203" y="14"/>
                  </a:lnTo>
                  <a:lnTo>
                    <a:pt x="203" y="14"/>
                  </a:lnTo>
                  <a:lnTo>
                    <a:pt x="203" y="12"/>
                  </a:lnTo>
                  <a:lnTo>
                    <a:pt x="204" y="14"/>
                  </a:lnTo>
                  <a:lnTo>
                    <a:pt x="204" y="13"/>
                  </a:lnTo>
                  <a:lnTo>
                    <a:pt x="204" y="11"/>
                  </a:lnTo>
                  <a:lnTo>
                    <a:pt x="204" y="13"/>
                  </a:lnTo>
                  <a:lnTo>
                    <a:pt x="204" y="12"/>
                  </a:lnTo>
                  <a:lnTo>
                    <a:pt x="204" y="15"/>
                  </a:lnTo>
                  <a:lnTo>
                    <a:pt x="204" y="13"/>
                  </a:lnTo>
                  <a:lnTo>
                    <a:pt x="204" y="15"/>
                  </a:lnTo>
                  <a:lnTo>
                    <a:pt x="204" y="13"/>
                  </a:lnTo>
                  <a:lnTo>
                    <a:pt x="204" y="15"/>
                  </a:lnTo>
                  <a:lnTo>
                    <a:pt x="205" y="15"/>
                  </a:lnTo>
                  <a:lnTo>
                    <a:pt x="205" y="12"/>
                  </a:lnTo>
                  <a:lnTo>
                    <a:pt x="205" y="13"/>
                  </a:lnTo>
                  <a:lnTo>
                    <a:pt x="205" y="13"/>
                  </a:lnTo>
                  <a:lnTo>
                    <a:pt x="205" y="13"/>
                  </a:lnTo>
                  <a:lnTo>
                    <a:pt x="205" y="15"/>
                  </a:lnTo>
                  <a:lnTo>
                    <a:pt x="205" y="12"/>
                  </a:lnTo>
                  <a:lnTo>
                    <a:pt x="205" y="13"/>
                  </a:lnTo>
                  <a:lnTo>
                    <a:pt x="205" y="12"/>
                  </a:lnTo>
                  <a:lnTo>
                    <a:pt x="205" y="12"/>
                  </a:lnTo>
                  <a:lnTo>
                    <a:pt x="205" y="13"/>
                  </a:lnTo>
                  <a:lnTo>
                    <a:pt x="206" y="13"/>
                  </a:lnTo>
                  <a:lnTo>
                    <a:pt x="206" y="13"/>
                  </a:lnTo>
                  <a:lnTo>
                    <a:pt x="206" y="13"/>
                  </a:lnTo>
                  <a:lnTo>
                    <a:pt x="206" y="13"/>
                  </a:lnTo>
                  <a:lnTo>
                    <a:pt x="206" y="13"/>
                  </a:lnTo>
                  <a:lnTo>
                    <a:pt x="206" y="14"/>
                  </a:lnTo>
                  <a:lnTo>
                    <a:pt x="206" y="14"/>
                  </a:lnTo>
                  <a:lnTo>
                    <a:pt x="206" y="13"/>
                  </a:lnTo>
                  <a:lnTo>
                    <a:pt x="206" y="13"/>
                  </a:lnTo>
                  <a:lnTo>
                    <a:pt x="206" y="14"/>
                  </a:lnTo>
                  <a:lnTo>
                    <a:pt x="206" y="13"/>
                  </a:lnTo>
                  <a:lnTo>
                    <a:pt x="207" y="14"/>
                  </a:lnTo>
                  <a:lnTo>
                    <a:pt x="207" y="14"/>
                  </a:lnTo>
                  <a:lnTo>
                    <a:pt x="207" y="14"/>
                  </a:lnTo>
                  <a:lnTo>
                    <a:pt x="207" y="14"/>
                  </a:lnTo>
                  <a:lnTo>
                    <a:pt x="207" y="16"/>
                  </a:lnTo>
                  <a:lnTo>
                    <a:pt x="207" y="14"/>
                  </a:lnTo>
                  <a:lnTo>
                    <a:pt x="207" y="14"/>
                  </a:lnTo>
                  <a:lnTo>
                    <a:pt x="207" y="14"/>
                  </a:lnTo>
                  <a:lnTo>
                    <a:pt x="207" y="16"/>
                  </a:lnTo>
                  <a:lnTo>
                    <a:pt x="207" y="13"/>
                  </a:lnTo>
                  <a:lnTo>
                    <a:pt x="207" y="14"/>
                  </a:lnTo>
                  <a:lnTo>
                    <a:pt x="208" y="14"/>
                  </a:lnTo>
                  <a:lnTo>
                    <a:pt x="208" y="14"/>
                  </a:lnTo>
                  <a:lnTo>
                    <a:pt x="208" y="15"/>
                  </a:lnTo>
                  <a:lnTo>
                    <a:pt x="208" y="14"/>
                  </a:lnTo>
                  <a:lnTo>
                    <a:pt x="208" y="13"/>
                  </a:lnTo>
                  <a:lnTo>
                    <a:pt x="208" y="15"/>
                  </a:lnTo>
                  <a:lnTo>
                    <a:pt x="208" y="15"/>
                  </a:lnTo>
                  <a:lnTo>
                    <a:pt x="208" y="15"/>
                  </a:lnTo>
                  <a:lnTo>
                    <a:pt x="208" y="14"/>
                  </a:lnTo>
                  <a:lnTo>
                    <a:pt x="208" y="15"/>
                  </a:lnTo>
                  <a:lnTo>
                    <a:pt x="209" y="15"/>
                  </a:lnTo>
                  <a:lnTo>
                    <a:pt x="209" y="15"/>
                  </a:lnTo>
                  <a:lnTo>
                    <a:pt x="209" y="15"/>
                  </a:lnTo>
                  <a:lnTo>
                    <a:pt x="209" y="13"/>
                  </a:lnTo>
                  <a:lnTo>
                    <a:pt x="209" y="15"/>
                  </a:lnTo>
                  <a:lnTo>
                    <a:pt x="209" y="15"/>
                  </a:lnTo>
                  <a:lnTo>
                    <a:pt x="209" y="15"/>
                  </a:lnTo>
                  <a:lnTo>
                    <a:pt x="209" y="15"/>
                  </a:lnTo>
                  <a:lnTo>
                    <a:pt x="209" y="16"/>
                  </a:lnTo>
                  <a:lnTo>
                    <a:pt x="209" y="16"/>
                  </a:lnTo>
                  <a:lnTo>
                    <a:pt x="209" y="15"/>
                  </a:lnTo>
                  <a:lnTo>
                    <a:pt x="210" y="15"/>
                  </a:lnTo>
                  <a:lnTo>
                    <a:pt x="210" y="15"/>
                  </a:lnTo>
                  <a:lnTo>
                    <a:pt x="210" y="15"/>
                  </a:lnTo>
                  <a:lnTo>
                    <a:pt x="210" y="15"/>
                  </a:lnTo>
                  <a:lnTo>
                    <a:pt x="210" y="15"/>
                  </a:lnTo>
                  <a:lnTo>
                    <a:pt x="210" y="16"/>
                  </a:lnTo>
                  <a:lnTo>
                    <a:pt x="210" y="15"/>
                  </a:lnTo>
                  <a:lnTo>
                    <a:pt x="210" y="15"/>
                  </a:lnTo>
                  <a:lnTo>
                    <a:pt x="210" y="15"/>
                  </a:lnTo>
                  <a:lnTo>
                    <a:pt x="210" y="15"/>
                  </a:lnTo>
                  <a:lnTo>
                    <a:pt x="210" y="15"/>
                  </a:lnTo>
                  <a:lnTo>
                    <a:pt x="211" y="14"/>
                  </a:lnTo>
                  <a:lnTo>
                    <a:pt x="211" y="15"/>
                  </a:lnTo>
                  <a:lnTo>
                    <a:pt x="211" y="15"/>
                  </a:lnTo>
                  <a:lnTo>
                    <a:pt x="211" y="17"/>
                  </a:lnTo>
                  <a:lnTo>
                    <a:pt x="211" y="15"/>
                  </a:lnTo>
                  <a:lnTo>
                    <a:pt x="211" y="16"/>
                  </a:lnTo>
                  <a:lnTo>
                    <a:pt x="211" y="15"/>
                  </a:lnTo>
                  <a:lnTo>
                    <a:pt x="211" y="15"/>
                  </a:lnTo>
                  <a:lnTo>
                    <a:pt x="211" y="17"/>
                  </a:lnTo>
                  <a:lnTo>
                    <a:pt x="211" y="16"/>
                  </a:lnTo>
                  <a:lnTo>
                    <a:pt x="211" y="17"/>
                  </a:lnTo>
                  <a:lnTo>
                    <a:pt x="212" y="15"/>
                  </a:lnTo>
                  <a:lnTo>
                    <a:pt x="212" y="15"/>
                  </a:lnTo>
                  <a:lnTo>
                    <a:pt x="212" y="15"/>
                  </a:lnTo>
                  <a:lnTo>
                    <a:pt x="212" y="15"/>
                  </a:lnTo>
                  <a:lnTo>
                    <a:pt x="212" y="16"/>
                  </a:lnTo>
                  <a:lnTo>
                    <a:pt x="212" y="16"/>
                  </a:lnTo>
                  <a:lnTo>
                    <a:pt x="212" y="17"/>
                  </a:lnTo>
                  <a:lnTo>
                    <a:pt x="212" y="18"/>
                  </a:lnTo>
                  <a:lnTo>
                    <a:pt x="212" y="17"/>
                  </a:lnTo>
                  <a:lnTo>
                    <a:pt x="212" y="17"/>
                  </a:lnTo>
                  <a:lnTo>
                    <a:pt x="213" y="17"/>
                  </a:lnTo>
                  <a:lnTo>
                    <a:pt x="213" y="16"/>
                  </a:lnTo>
                  <a:lnTo>
                    <a:pt x="213" y="16"/>
                  </a:lnTo>
                  <a:lnTo>
                    <a:pt x="213" y="15"/>
                  </a:lnTo>
                  <a:lnTo>
                    <a:pt x="213" y="16"/>
                  </a:lnTo>
                  <a:lnTo>
                    <a:pt x="213" y="16"/>
                  </a:lnTo>
                  <a:lnTo>
                    <a:pt x="213" y="17"/>
                  </a:lnTo>
                  <a:lnTo>
                    <a:pt x="213" y="16"/>
                  </a:lnTo>
                  <a:lnTo>
                    <a:pt x="213" y="16"/>
                  </a:lnTo>
                  <a:lnTo>
                    <a:pt x="213" y="17"/>
                  </a:lnTo>
                  <a:lnTo>
                    <a:pt x="213" y="16"/>
                  </a:lnTo>
                  <a:lnTo>
                    <a:pt x="214" y="17"/>
                  </a:lnTo>
                  <a:lnTo>
                    <a:pt x="214" y="17"/>
                  </a:lnTo>
                  <a:lnTo>
                    <a:pt x="214" y="17"/>
                  </a:lnTo>
                  <a:lnTo>
                    <a:pt x="214" y="17"/>
                  </a:lnTo>
                  <a:lnTo>
                    <a:pt x="214" y="17"/>
                  </a:lnTo>
                  <a:lnTo>
                    <a:pt x="214" y="18"/>
                  </a:lnTo>
                  <a:lnTo>
                    <a:pt x="214" y="17"/>
                  </a:lnTo>
                  <a:lnTo>
                    <a:pt x="214" y="17"/>
                  </a:lnTo>
                  <a:lnTo>
                    <a:pt x="214" y="16"/>
                  </a:lnTo>
                  <a:lnTo>
                    <a:pt x="214" y="15"/>
                  </a:lnTo>
                  <a:lnTo>
                    <a:pt x="214" y="17"/>
                  </a:lnTo>
                  <a:lnTo>
                    <a:pt x="215" y="17"/>
                  </a:lnTo>
                  <a:lnTo>
                    <a:pt x="215" y="17"/>
                  </a:lnTo>
                  <a:lnTo>
                    <a:pt x="215" y="17"/>
                  </a:lnTo>
                  <a:lnTo>
                    <a:pt x="215" y="17"/>
                  </a:lnTo>
                  <a:lnTo>
                    <a:pt x="215" y="17"/>
                  </a:lnTo>
                  <a:lnTo>
                    <a:pt x="215" y="17"/>
                  </a:lnTo>
                  <a:lnTo>
                    <a:pt x="215" y="17"/>
                  </a:lnTo>
                  <a:lnTo>
                    <a:pt x="215" y="17"/>
                  </a:lnTo>
                  <a:lnTo>
                    <a:pt x="215" y="17"/>
                  </a:lnTo>
                  <a:lnTo>
                    <a:pt x="215" y="17"/>
                  </a:lnTo>
                  <a:lnTo>
                    <a:pt x="215" y="19"/>
                  </a:lnTo>
                  <a:lnTo>
                    <a:pt x="216" y="17"/>
                  </a:lnTo>
                  <a:lnTo>
                    <a:pt x="216" y="17"/>
                  </a:lnTo>
                  <a:lnTo>
                    <a:pt x="216" y="17"/>
                  </a:lnTo>
                  <a:lnTo>
                    <a:pt x="216" y="17"/>
                  </a:lnTo>
                  <a:lnTo>
                    <a:pt x="216" y="17"/>
                  </a:lnTo>
                  <a:lnTo>
                    <a:pt x="216" y="18"/>
                  </a:lnTo>
                  <a:lnTo>
                    <a:pt x="216" y="17"/>
                  </a:lnTo>
                  <a:lnTo>
                    <a:pt x="216" y="17"/>
                  </a:lnTo>
                  <a:lnTo>
                    <a:pt x="216" y="17"/>
                  </a:lnTo>
                  <a:lnTo>
                    <a:pt x="216" y="17"/>
                  </a:lnTo>
                  <a:lnTo>
                    <a:pt x="216" y="18"/>
                  </a:lnTo>
                  <a:lnTo>
                    <a:pt x="217" y="17"/>
                  </a:lnTo>
                  <a:lnTo>
                    <a:pt x="217" y="17"/>
                  </a:lnTo>
                  <a:lnTo>
                    <a:pt x="217" y="17"/>
                  </a:lnTo>
                  <a:lnTo>
                    <a:pt x="217" y="17"/>
                  </a:lnTo>
                  <a:lnTo>
                    <a:pt x="217" y="17"/>
                  </a:lnTo>
                  <a:lnTo>
                    <a:pt x="217" y="17"/>
                  </a:lnTo>
                  <a:lnTo>
                    <a:pt x="217" y="17"/>
                  </a:lnTo>
                  <a:lnTo>
                    <a:pt x="217" y="17"/>
                  </a:lnTo>
                  <a:lnTo>
                    <a:pt x="217" y="17"/>
                  </a:lnTo>
                  <a:lnTo>
                    <a:pt x="217" y="18"/>
                  </a:lnTo>
                  <a:lnTo>
                    <a:pt x="218" y="17"/>
                  </a:lnTo>
                  <a:lnTo>
                    <a:pt x="218" y="17"/>
                  </a:lnTo>
                  <a:lnTo>
                    <a:pt x="218" y="17"/>
                  </a:lnTo>
                  <a:lnTo>
                    <a:pt x="218" y="17"/>
                  </a:lnTo>
                  <a:lnTo>
                    <a:pt x="218" y="19"/>
                  </a:lnTo>
                  <a:lnTo>
                    <a:pt x="218" y="17"/>
                  </a:lnTo>
                  <a:lnTo>
                    <a:pt x="218" y="18"/>
                  </a:lnTo>
                  <a:lnTo>
                    <a:pt x="218" y="18"/>
                  </a:lnTo>
                  <a:lnTo>
                    <a:pt x="218" y="17"/>
                  </a:lnTo>
                  <a:lnTo>
                    <a:pt x="218" y="17"/>
                  </a:lnTo>
                  <a:lnTo>
                    <a:pt x="218" y="17"/>
                  </a:lnTo>
                  <a:lnTo>
                    <a:pt x="219" y="17"/>
                  </a:lnTo>
                  <a:lnTo>
                    <a:pt x="219" y="17"/>
                  </a:lnTo>
                  <a:lnTo>
                    <a:pt x="219" y="17"/>
                  </a:lnTo>
                  <a:lnTo>
                    <a:pt x="219" y="17"/>
                  </a:lnTo>
                  <a:lnTo>
                    <a:pt x="219" y="17"/>
                  </a:lnTo>
                  <a:lnTo>
                    <a:pt x="219" y="17"/>
                  </a:lnTo>
                  <a:lnTo>
                    <a:pt x="219" y="17"/>
                  </a:lnTo>
                  <a:lnTo>
                    <a:pt x="219" y="17"/>
                  </a:lnTo>
                  <a:lnTo>
                    <a:pt x="219" y="18"/>
                  </a:lnTo>
                  <a:lnTo>
                    <a:pt x="219" y="18"/>
                  </a:lnTo>
                  <a:lnTo>
                    <a:pt x="219" y="18"/>
                  </a:lnTo>
                  <a:lnTo>
                    <a:pt x="220" y="17"/>
                  </a:lnTo>
                  <a:lnTo>
                    <a:pt x="220" y="17"/>
                  </a:lnTo>
                  <a:lnTo>
                    <a:pt x="220" y="17"/>
                  </a:lnTo>
                  <a:lnTo>
                    <a:pt x="220" y="17"/>
                  </a:lnTo>
                  <a:lnTo>
                    <a:pt x="220" y="17"/>
                  </a:lnTo>
                  <a:lnTo>
                    <a:pt x="220" y="16"/>
                  </a:lnTo>
                  <a:lnTo>
                    <a:pt x="220" y="17"/>
                  </a:lnTo>
                  <a:lnTo>
                    <a:pt x="220" y="17"/>
                  </a:lnTo>
                  <a:lnTo>
                    <a:pt x="220" y="18"/>
                  </a:lnTo>
                  <a:lnTo>
                    <a:pt x="220" y="17"/>
                  </a:lnTo>
                  <a:lnTo>
                    <a:pt x="221" y="17"/>
                  </a:lnTo>
                  <a:lnTo>
                    <a:pt x="221" y="18"/>
                  </a:lnTo>
                  <a:lnTo>
                    <a:pt x="221" y="18"/>
                  </a:lnTo>
                  <a:lnTo>
                    <a:pt x="221" y="18"/>
                  </a:lnTo>
                  <a:lnTo>
                    <a:pt x="221" y="17"/>
                  </a:lnTo>
                  <a:lnTo>
                    <a:pt x="221" y="17"/>
                  </a:lnTo>
                  <a:lnTo>
                    <a:pt x="221" y="17"/>
                  </a:lnTo>
                  <a:lnTo>
                    <a:pt x="221" y="17"/>
                  </a:lnTo>
                  <a:lnTo>
                    <a:pt x="221" y="18"/>
                  </a:lnTo>
                  <a:lnTo>
                    <a:pt x="222" y="20"/>
                  </a:lnTo>
                  <a:lnTo>
                    <a:pt x="222" y="19"/>
                  </a:lnTo>
                  <a:lnTo>
                    <a:pt x="222" y="18"/>
                  </a:lnTo>
                  <a:lnTo>
                    <a:pt x="222" y="18"/>
                  </a:lnTo>
                  <a:lnTo>
                    <a:pt x="222" y="18"/>
                  </a:lnTo>
                  <a:lnTo>
                    <a:pt x="222" y="18"/>
                  </a:lnTo>
                  <a:lnTo>
                    <a:pt x="222" y="18"/>
                  </a:lnTo>
                  <a:lnTo>
                    <a:pt x="222" y="18"/>
                  </a:lnTo>
                  <a:lnTo>
                    <a:pt x="222" y="18"/>
                  </a:lnTo>
                  <a:lnTo>
                    <a:pt x="222" y="17"/>
                  </a:lnTo>
                  <a:lnTo>
                    <a:pt x="222" y="18"/>
                  </a:lnTo>
                  <a:lnTo>
                    <a:pt x="223" y="18"/>
                  </a:lnTo>
                  <a:lnTo>
                    <a:pt x="223" y="18"/>
                  </a:lnTo>
                  <a:lnTo>
                    <a:pt x="223" y="18"/>
                  </a:lnTo>
                  <a:lnTo>
                    <a:pt x="223" y="18"/>
                  </a:lnTo>
                  <a:lnTo>
                    <a:pt x="223" y="18"/>
                  </a:lnTo>
                  <a:lnTo>
                    <a:pt x="223" y="18"/>
                  </a:lnTo>
                  <a:lnTo>
                    <a:pt x="223" y="18"/>
                  </a:lnTo>
                  <a:lnTo>
                    <a:pt x="223" y="18"/>
                  </a:lnTo>
                  <a:lnTo>
                    <a:pt x="223" y="18"/>
                  </a:lnTo>
                  <a:lnTo>
                    <a:pt x="223" y="18"/>
                  </a:lnTo>
                  <a:lnTo>
                    <a:pt x="224" y="18"/>
                  </a:lnTo>
                  <a:lnTo>
                    <a:pt x="224" y="17"/>
                  </a:lnTo>
                  <a:lnTo>
                    <a:pt x="224" y="18"/>
                  </a:lnTo>
                  <a:lnTo>
                    <a:pt x="224" y="18"/>
                  </a:lnTo>
                  <a:lnTo>
                    <a:pt x="224" y="18"/>
                  </a:lnTo>
                  <a:lnTo>
                    <a:pt x="224" y="18"/>
                  </a:lnTo>
                  <a:lnTo>
                    <a:pt x="224" y="18"/>
                  </a:lnTo>
                  <a:lnTo>
                    <a:pt x="224" y="18"/>
                  </a:lnTo>
                  <a:lnTo>
                    <a:pt x="224" y="17"/>
                  </a:lnTo>
                  <a:lnTo>
                    <a:pt x="224" y="20"/>
                  </a:lnTo>
                  <a:lnTo>
                    <a:pt x="225" y="18"/>
                  </a:lnTo>
                  <a:lnTo>
                    <a:pt x="225" y="18"/>
                  </a:lnTo>
                  <a:lnTo>
                    <a:pt x="225" y="18"/>
                  </a:lnTo>
                  <a:lnTo>
                    <a:pt x="225" y="20"/>
                  </a:lnTo>
                  <a:lnTo>
                    <a:pt x="225" y="18"/>
                  </a:lnTo>
                  <a:lnTo>
                    <a:pt x="225" y="18"/>
                  </a:lnTo>
                  <a:lnTo>
                    <a:pt x="225" y="18"/>
                  </a:lnTo>
                  <a:lnTo>
                    <a:pt x="225" y="18"/>
                  </a:lnTo>
                  <a:lnTo>
                    <a:pt x="225" y="18"/>
                  </a:lnTo>
                  <a:lnTo>
                    <a:pt x="225" y="18"/>
                  </a:lnTo>
                  <a:lnTo>
                    <a:pt x="226" y="18"/>
                  </a:lnTo>
                  <a:lnTo>
                    <a:pt x="226" y="18"/>
                  </a:lnTo>
                  <a:lnTo>
                    <a:pt x="226" y="18"/>
                  </a:lnTo>
                  <a:lnTo>
                    <a:pt x="226" y="17"/>
                  </a:lnTo>
                  <a:lnTo>
                    <a:pt x="226" y="18"/>
                  </a:lnTo>
                  <a:lnTo>
                    <a:pt x="226" y="18"/>
                  </a:lnTo>
                  <a:lnTo>
                    <a:pt x="226" y="20"/>
                  </a:lnTo>
                  <a:lnTo>
                    <a:pt x="226" y="18"/>
                  </a:lnTo>
                  <a:lnTo>
                    <a:pt x="226" y="17"/>
                  </a:lnTo>
                  <a:lnTo>
                    <a:pt x="226" y="18"/>
                  </a:lnTo>
                  <a:lnTo>
                    <a:pt x="226" y="18"/>
                  </a:lnTo>
                  <a:lnTo>
                    <a:pt x="227" y="18"/>
                  </a:lnTo>
                  <a:lnTo>
                    <a:pt x="227" y="18"/>
                  </a:lnTo>
                  <a:lnTo>
                    <a:pt x="227" y="18"/>
                  </a:lnTo>
                  <a:lnTo>
                    <a:pt x="227" y="18"/>
                  </a:lnTo>
                  <a:lnTo>
                    <a:pt x="227" y="18"/>
                  </a:lnTo>
                  <a:lnTo>
                    <a:pt x="227" y="18"/>
                  </a:lnTo>
                  <a:lnTo>
                    <a:pt x="227" y="18"/>
                  </a:lnTo>
                  <a:lnTo>
                    <a:pt x="227" y="18"/>
                  </a:lnTo>
                  <a:lnTo>
                    <a:pt x="227" y="20"/>
                  </a:lnTo>
                  <a:lnTo>
                    <a:pt x="227" y="18"/>
                  </a:lnTo>
                  <a:lnTo>
                    <a:pt x="227" y="18"/>
                  </a:lnTo>
                  <a:lnTo>
                    <a:pt x="228" y="17"/>
                  </a:lnTo>
                  <a:lnTo>
                    <a:pt x="228" y="17"/>
                  </a:lnTo>
                  <a:lnTo>
                    <a:pt x="228" y="18"/>
                  </a:lnTo>
                  <a:lnTo>
                    <a:pt x="228" y="20"/>
                  </a:lnTo>
                  <a:lnTo>
                    <a:pt x="228" y="18"/>
                  </a:lnTo>
                  <a:lnTo>
                    <a:pt x="228" y="20"/>
                  </a:lnTo>
                  <a:lnTo>
                    <a:pt x="228" y="18"/>
                  </a:lnTo>
                  <a:lnTo>
                    <a:pt x="228" y="18"/>
                  </a:lnTo>
                  <a:lnTo>
                    <a:pt x="228" y="18"/>
                  </a:lnTo>
                  <a:lnTo>
                    <a:pt x="228" y="18"/>
                  </a:lnTo>
                  <a:lnTo>
                    <a:pt x="228" y="18"/>
                  </a:lnTo>
                  <a:lnTo>
                    <a:pt x="229" y="18"/>
                  </a:lnTo>
                  <a:lnTo>
                    <a:pt x="229" y="18"/>
                  </a:lnTo>
                  <a:lnTo>
                    <a:pt x="229" y="18"/>
                  </a:lnTo>
                  <a:lnTo>
                    <a:pt x="229" y="18"/>
                  </a:lnTo>
                  <a:lnTo>
                    <a:pt x="229" y="18"/>
                  </a:lnTo>
                  <a:lnTo>
                    <a:pt x="229" y="18"/>
                  </a:lnTo>
                  <a:lnTo>
                    <a:pt x="229" y="18"/>
                  </a:lnTo>
                  <a:lnTo>
                    <a:pt x="229" y="18"/>
                  </a:lnTo>
                  <a:lnTo>
                    <a:pt x="229" y="18"/>
                  </a:lnTo>
                  <a:lnTo>
                    <a:pt x="229" y="19"/>
                  </a:lnTo>
                  <a:lnTo>
                    <a:pt x="230" y="19"/>
                  </a:lnTo>
                  <a:lnTo>
                    <a:pt x="230" y="18"/>
                  </a:lnTo>
                  <a:lnTo>
                    <a:pt x="230" y="18"/>
                  </a:lnTo>
                  <a:lnTo>
                    <a:pt x="230" y="19"/>
                  </a:lnTo>
                  <a:lnTo>
                    <a:pt x="230" y="21"/>
                  </a:lnTo>
                  <a:lnTo>
                    <a:pt x="230" y="18"/>
                  </a:lnTo>
                  <a:lnTo>
                    <a:pt x="230" y="18"/>
                  </a:lnTo>
                  <a:lnTo>
                    <a:pt x="230" y="19"/>
                  </a:lnTo>
                  <a:lnTo>
                    <a:pt x="230" y="18"/>
                  </a:lnTo>
                  <a:lnTo>
                    <a:pt x="230" y="18"/>
                  </a:lnTo>
                  <a:lnTo>
                    <a:pt x="231" y="18"/>
                  </a:lnTo>
                  <a:lnTo>
                    <a:pt x="231" y="18"/>
                  </a:lnTo>
                  <a:lnTo>
                    <a:pt x="231" y="19"/>
                  </a:lnTo>
                  <a:lnTo>
                    <a:pt x="231" y="18"/>
                  </a:lnTo>
                  <a:lnTo>
                    <a:pt x="231" y="19"/>
                  </a:lnTo>
                  <a:lnTo>
                    <a:pt x="231" y="18"/>
                  </a:lnTo>
                  <a:lnTo>
                    <a:pt x="231" y="19"/>
                  </a:lnTo>
                  <a:lnTo>
                    <a:pt x="231" y="18"/>
                  </a:lnTo>
                  <a:lnTo>
                    <a:pt x="231" y="19"/>
                  </a:lnTo>
                  <a:lnTo>
                    <a:pt x="231" y="18"/>
                  </a:lnTo>
                  <a:lnTo>
                    <a:pt x="231" y="19"/>
                  </a:lnTo>
                  <a:lnTo>
                    <a:pt x="232" y="19"/>
                  </a:lnTo>
                  <a:lnTo>
                    <a:pt x="232" y="18"/>
                  </a:lnTo>
                  <a:lnTo>
                    <a:pt x="232" y="18"/>
                  </a:lnTo>
                  <a:lnTo>
                    <a:pt x="232" y="19"/>
                  </a:lnTo>
                  <a:lnTo>
                    <a:pt x="232" y="18"/>
                  </a:lnTo>
                  <a:lnTo>
                    <a:pt x="232" y="18"/>
                  </a:lnTo>
                  <a:lnTo>
                    <a:pt x="232" y="19"/>
                  </a:lnTo>
                  <a:lnTo>
                    <a:pt x="232" y="18"/>
                  </a:lnTo>
                  <a:lnTo>
                    <a:pt x="232" y="18"/>
                  </a:lnTo>
                  <a:lnTo>
                    <a:pt x="232" y="19"/>
                  </a:lnTo>
                  <a:lnTo>
                    <a:pt x="232" y="18"/>
                  </a:lnTo>
                  <a:lnTo>
                    <a:pt x="233" y="19"/>
                  </a:lnTo>
                  <a:lnTo>
                    <a:pt x="233" y="18"/>
                  </a:lnTo>
                  <a:lnTo>
                    <a:pt x="233" y="18"/>
                  </a:lnTo>
                  <a:lnTo>
                    <a:pt x="233" y="19"/>
                  </a:lnTo>
                  <a:lnTo>
                    <a:pt x="233" y="19"/>
                  </a:lnTo>
                  <a:lnTo>
                    <a:pt x="233" y="19"/>
                  </a:lnTo>
                  <a:lnTo>
                    <a:pt x="233" y="18"/>
                  </a:lnTo>
                  <a:lnTo>
                    <a:pt x="233" y="19"/>
                  </a:lnTo>
                  <a:lnTo>
                    <a:pt x="233" y="19"/>
                  </a:lnTo>
                  <a:lnTo>
                    <a:pt x="233" y="19"/>
                  </a:lnTo>
                  <a:lnTo>
                    <a:pt x="233" y="19"/>
                  </a:lnTo>
                  <a:lnTo>
                    <a:pt x="234" y="19"/>
                  </a:lnTo>
                  <a:lnTo>
                    <a:pt x="234" y="19"/>
                  </a:lnTo>
                  <a:lnTo>
                    <a:pt x="234" y="19"/>
                  </a:lnTo>
                  <a:lnTo>
                    <a:pt x="234" y="21"/>
                  </a:lnTo>
                  <a:lnTo>
                    <a:pt x="234" y="18"/>
                  </a:lnTo>
                  <a:lnTo>
                    <a:pt x="234" y="18"/>
                  </a:lnTo>
                  <a:lnTo>
                    <a:pt x="234" y="19"/>
                  </a:lnTo>
                  <a:lnTo>
                    <a:pt x="234" y="18"/>
                  </a:lnTo>
                  <a:lnTo>
                    <a:pt x="234" y="21"/>
                  </a:lnTo>
                  <a:lnTo>
                    <a:pt x="234" y="18"/>
                  </a:lnTo>
                  <a:lnTo>
                    <a:pt x="235" y="18"/>
                  </a:lnTo>
                  <a:lnTo>
                    <a:pt x="235" y="19"/>
                  </a:lnTo>
                  <a:lnTo>
                    <a:pt x="235" y="21"/>
                  </a:lnTo>
                  <a:lnTo>
                    <a:pt x="235" y="21"/>
                  </a:lnTo>
                  <a:lnTo>
                    <a:pt x="235" y="19"/>
                  </a:lnTo>
                  <a:lnTo>
                    <a:pt x="235" y="19"/>
                  </a:lnTo>
                  <a:lnTo>
                    <a:pt x="235" y="19"/>
                  </a:lnTo>
                  <a:lnTo>
                    <a:pt x="235" y="19"/>
                  </a:lnTo>
                  <a:lnTo>
                    <a:pt x="235" y="19"/>
                  </a:lnTo>
                  <a:lnTo>
                    <a:pt x="235" y="19"/>
                  </a:lnTo>
                  <a:lnTo>
                    <a:pt x="235" y="19"/>
                  </a:lnTo>
                  <a:lnTo>
                    <a:pt x="236" y="19"/>
                  </a:lnTo>
                  <a:lnTo>
                    <a:pt x="236" y="19"/>
                  </a:lnTo>
                  <a:lnTo>
                    <a:pt x="236" y="18"/>
                  </a:lnTo>
                  <a:lnTo>
                    <a:pt x="236" y="19"/>
                  </a:lnTo>
                  <a:lnTo>
                    <a:pt x="236" y="19"/>
                  </a:lnTo>
                  <a:lnTo>
                    <a:pt x="236" y="18"/>
                  </a:lnTo>
                  <a:lnTo>
                    <a:pt x="236" y="19"/>
                  </a:lnTo>
                  <a:lnTo>
                    <a:pt x="236" y="19"/>
                  </a:lnTo>
                  <a:lnTo>
                    <a:pt x="236" y="18"/>
                  </a:lnTo>
                  <a:lnTo>
                    <a:pt x="236" y="19"/>
                  </a:lnTo>
                  <a:lnTo>
                    <a:pt x="236" y="19"/>
                  </a:lnTo>
                  <a:lnTo>
                    <a:pt x="237" y="19"/>
                  </a:lnTo>
                  <a:lnTo>
                    <a:pt x="237" y="19"/>
                  </a:lnTo>
                  <a:lnTo>
                    <a:pt x="237" y="18"/>
                  </a:lnTo>
                  <a:lnTo>
                    <a:pt x="237" y="19"/>
                  </a:lnTo>
                  <a:lnTo>
                    <a:pt x="237" y="20"/>
                  </a:lnTo>
                  <a:lnTo>
                    <a:pt x="237" y="18"/>
                  </a:lnTo>
                  <a:lnTo>
                    <a:pt x="237" y="19"/>
                  </a:lnTo>
                  <a:lnTo>
                    <a:pt x="237" y="19"/>
                  </a:lnTo>
                  <a:lnTo>
                    <a:pt x="237" y="18"/>
                  </a:lnTo>
                  <a:lnTo>
                    <a:pt x="237" y="19"/>
                  </a:lnTo>
                  <a:lnTo>
                    <a:pt x="237" y="18"/>
                  </a:lnTo>
                  <a:lnTo>
                    <a:pt x="238" y="21"/>
                  </a:lnTo>
                  <a:lnTo>
                    <a:pt x="238" y="19"/>
                  </a:lnTo>
                  <a:lnTo>
                    <a:pt x="238" y="19"/>
                  </a:lnTo>
                  <a:lnTo>
                    <a:pt x="238" y="19"/>
                  </a:lnTo>
                  <a:lnTo>
                    <a:pt x="238" y="19"/>
                  </a:lnTo>
                  <a:lnTo>
                    <a:pt x="238" y="19"/>
                  </a:lnTo>
                  <a:lnTo>
                    <a:pt x="238" y="18"/>
                  </a:lnTo>
                  <a:lnTo>
                    <a:pt x="238" y="18"/>
                  </a:lnTo>
                  <a:lnTo>
                    <a:pt x="238" y="20"/>
                  </a:lnTo>
                  <a:lnTo>
                    <a:pt x="238" y="20"/>
                  </a:lnTo>
                  <a:lnTo>
                    <a:pt x="239" y="19"/>
                  </a:lnTo>
                  <a:lnTo>
                    <a:pt x="239" y="20"/>
                  </a:lnTo>
                  <a:lnTo>
                    <a:pt x="239" y="21"/>
                  </a:lnTo>
                  <a:lnTo>
                    <a:pt x="239" y="19"/>
                  </a:lnTo>
                  <a:lnTo>
                    <a:pt x="239" y="19"/>
                  </a:lnTo>
                  <a:lnTo>
                    <a:pt x="239" y="19"/>
                  </a:lnTo>
                  <a:lnTo>
                    <a:pt x="239" y="21"/>
                  </a:lnTo>
                  <a:lnTo>
                    <a:pt x="239" y="18"/>
                  </a:lnTo>
                  <a:lnTo>
                    <a:pt x="239" y="19"/>
                  </a:lnTo>
                  <a:lnTo>
                    <a:pt x="239" y="19"/>
                  </a:lnTo>
                  <a:lnTo>
                    <a:pt x="239" y="19"/>
                  </a:lnTo>
                  <a:lnTo>
                    <a:pt x="240" y="18"/>
                  </a:lnTo>
                  <a:lnTo>
                    <a:pt x="240" y="19"/>
                  </a:lnTo>
                  <a:lnTo>
                    <a:pt x="240" y="20"/>
                  </a:lnTo>
                  <a:lnTo>
                    <a:pt x="240" y="20"/>
                  </a:lnTo>
                  <a:lnTo>
                    <a:pt x="240" y="20"/>
                  </a:lnTo>
                  <a:lnTo>
                    <a:pt x="240" y="19"/>
                  </a:lnTo>
                  <a:lnTo>
                    <a:pt x="240" y="19"/>
                  </a:lnTo>
                  <a:lnTo>
                    <a:pt x="240" y="18"/>
                  </a:lnTo>
                  <a:lnTo>
                    <a:pt x="240" y="19"/>
                  </a:lnTo>
                  <a:lnTo>
                    <a:pt x="240" y="18"/>
                  </a:lnTo>
                  <a:lnTo>
                    <a:pt x="240" y="18"/>
                  </a:lnTo>
                  <a:lnTo>
                    <a:pt x="241" y="19"/>
                  </a:lnTo>
                  <a:lnTo>
                    <a:pt x="241" y="18"/>
                  </a:lnTo>
                  <a:lnTo>
                    <a:pt x="241" y="18"/>
                  </a:lnTo>
                  <a:lnTo>
                    <a:pt x="241" y="20"/>
                  </a:lnTo>
                  <a:lnTo>
                    <a:pt x="241" y="18"/>
                  </a:lnTo>
                  <a:lnTo>
                    <a:pt x="241" y="19"/>
                  </a:lnTo>
                  <a:lnTo>
                    <a:pt x="241" y="19"/>
                  </a:lnTo>
                  <a:lnTo>
                    <a:pt x="241" y="18"/>
                  </a:lnTo>
                  <a:lnTo>
                    <a:pt x="241" y="20"/>
                  </a:lnTo>
                  <a:lnTo>
                    <a:pt x="241" y="19"/>
                  </a:lnTo>
                  <a:lnTo>
                    <a:pt x="241" y="20"/>
                  </a:lnTo>
                  <a:lnTo>
                    <a:pt x="242" y="19"/>
                  </a:lnTo>
                  <a:lnTo>
                    <a:pt x="242" y="19"/>
                  </a:lnTo>
                  <a:lnTo>
                    <a:pt x="242" y="19"/>
                  </a:lnTo>
                  <a:lnTo>
                    <a:pt x="242" y="18"/>
                  </a:lnTo>
                  <a:lnTo>
                    <a:pt x="242" y="20"/>
                  </a:lnTo>
                  <a:lnTo>
                    <a:pt x="242" y="20"/>
                  </a:lnTo>
                  <a:lnTo>
                    <a:pt x="242" y="19"/>
                  </a:lnTo>
                  <a:lnTo>
                    <a:pt x="242" y="20"/>
                  </a:lnTo>
                  <a:lnTo>
                    <a:pt x="242" y="20"/>
                  </a:lnTo>
                  <a:lnTo>
                    <a:pt x="242" y="20"/>
                  </a:lnTo>
                  <a:lnTo>
                    <a:pt x="243" y="19"/>
                  </a:lnTo>
                  <a:lnTo>
                    <a:pt x="243" y="19"/>
                  </a:lnTo>
                  <a:lnTo>
                    <a:pt x="243" y="20"/>
                  </a:lnTo>
                  <a:lnTo>
                    <a:pt x="243" y="20"/>
                  </a:lnTo>
                  <a:lnTo>
                    <a:pt x="243" y="20"/>
                  </a:lnTo>
                  <a:lnTo>
                    <a:pt x="243" y="19"/>
                  </a:lnTo>
                  <a:lnTo>
                    <a:pt x="243" y="19"/>
                  </a:lnTo>
                  <a:lnTo>
                    <a:pt x="243" y="21"/>
                  </a:lnTo>
                  <a:lnTo>
                    <a:pt x="243" y="20"/>
                  </a:lnTo>
                  <a:lnTo>
                    <a:pt x="243" y="20"/>
                  </a:lnTo>
                  <a:lnTo>
                    <a:pt x="243" y="20"/>
                  </a:lnTo>
                  <a:lnTo>
                    <a:pt x="244" y="20"/>
                  </a:lnTo>
                  <a:lnTo>
                    <a:pt x="244" y="21"/>
                  </a:lnTo>
                  <a:lnTo>
                    <a:pt x="244" y="19"/>
                  </a:lnTo>
                  <a:lnTo>
                    <a:pt x="244" y="19"/>
                  </a:lnTo>
                  <a:lnTo>
                    <a:pt x="244" y="20"/>
                  </a:lnTo>
                  <a:lnTo>
                    <a:pt x="244" y="20"/>
                  </a:lnTo>
                  <a:lnTo>
                    <a:pt x="244" y="19"/>
                  </a:lnTo>
                  <a:lnTo>
                    <a:pt x="244" y="20"/>
                  </a:lnTo>
                  <a:lnTo>
                    <a:pt x="244" y="20"/>
                  </a:lnTo>
                  <a:lnTo>
                    <a:pt x="244" y="21"/>
                  </a:lnTo>
                  <a:lnTo>
                    <a:pt x="244" y="20"/>
                  </a:lnTo>
                  <a:lnTo>
                    <a:pt x="245" y="21"/>
                  </a:lnTo>
                  <a:lnTo>
                    <a:pt x="245" y="18"/>
                  </a:lnTo>
                  <a:lnTo>
                    <a:pt x="245" y="20"/>
                  </a:lnTo>
                  <a:lnTo>
                    <a:pt x="245" y="18"/>
                  </a:lnTo>
                  <a:lnTo>
                    <a:pt x="245" y="19"/>
                  </a:lnTo>
                  <a:lnTo>
                    <a:pt x="245" y="20"/>
                  </a:lnTo>
                  <a:lnTo>
                    <a:pt x="245" y="20"/>
                  </a:lnTo>
                  <a:lnTo>
                    <a:pt x="245" y="20"/>
                  </a:lnTo>
                  <a:lnTo>
                    <a:pt x="245" y="21"/>
                  </a:lnTo>
                  <a:lnTo>
                    <a:pt x="245" y="20"/>
                  </a:lnTo>
                  <a:lnTo>
                    <a:pt x="245" y="20"/>
                  </a:lnTo>
                  <a:lnTo>
                    <a:pt x="246" y="20"/>
                  </a:lnTo>
                  <a:lnTo>
                    <a:pt x="246" y="18"/>
                  </a:lnTo>
                  <a:lnTo>
                    <a:pt x="246" y="18"/>
                  </a:lnTo>
                  <a:lnTo>
                    <a:pt x="246" y="18"/>
                  </a:lnTo>
                  <a:lnTo>
                    <a:pt x="246" y="20"/>
                  </a:lnTo>
                  <a:lnTo>
                    <a:pt x="246" y="20"/>
                  </a:lnTo>
                  <a:lnTo>
                    <a:pt x="246" y="18"/>
                  </a:lnTo>
                  <a:lnTo>
                    <a:pt x="246" y="20"/>
                  </a:lnTo>
                  <a:lnTo>
                    <a:pt x="246" y="20"/>
                  </a:lnTo>
                  <a:lnTo>
                    <a:pt x="246" y="20"/>
                  </a:lnTo>
                  <a:lnTo>
                    <a:pt x="247" y="19"/>
                  </a:lnTo>
                  <a:lnTo>
                    <a:pt x="247" y="20"/>
                  </a:lnTo>
                  <a:lnTo>
                    <a:pt x="247" y="18"/>
                  </a:lnTo>
                  <a:lnTo>
                    <a:pt x="247" y="21"/>
                  </a:lnTo>
                  <a:lnTo>
                    <a:pt x="247" y="20"/>
                  </a:lnTo>
                  <a:lnTo>
                    <a:pt x="247" y="20"/>
                  </a:lnTo>
                  <a:lnTo>
                    <a:pt x="247" y="21"/>
                  </a:lnTo>
                  <a:lnTo>
                    <a:pt x="247" y="20"/>
                  </a:lnTo>
                  <a:lnTo>
                    <a:pt x="247" y="20"/>
                  </a:lnTo>
                  <a:lnTo>
                    <a:pt x="247" y="20"/>
                  </a:lnTo>
                  <a:lnTo>
                    <a:pt x="247" y="21"/>
                  </a:lnTo>
                  <a:lnTo>
                    <a:pt x="248" y="21"/>
                  </a:lnTo>
                  <a:lnTo>
                    <a:pt x="248" y="20"/>
                  </a:lnTo>
                  <a:lnTo>
                    <a:pt x="248" y="20"/>
                  </a:lnTo>
                  <a:lnTo>
                    <a:pt x="248" y="20"/>
                  </a:lnTo>
                  <a:lnTo>
                    <a:pt x="248" y="20"/>
                  </a:lnTo>
                  <a:lnTo>
                    <a:pt x="248" y="20"/>
                  </a:lnTo>
                  <a:lnTo>
                    <a:pt x="248" y="20"/>
                  </a:lnTo>
                  <a:lnTo>
                    <a:pt x="248" y="20"/>
                  </a:lnTo>
                  <a:lnTo>
                    <a:pt x="248" y="20"/>
                  </a:lnTo>
                  <a:lnTo>
                    <a:pt x="248" y="20"/>
                  </a:lnTo>
                  <a:lnTo>
                    <a:pt x="248" y="20"/>
                  </a:lnTo>
                  <a:lnTo>
                    <a:pt x="249" y="20"/>
                  </a:lnTo>
                  <a:lnTo>
                    <a:pt x="249" y="20"/>
                  </a:lnTo>
                  <a:lnTo>
                    <a:pt x="249" y="20"/>
                  </a:lnTo>
                  <a:lnTo>
                    <a:pt x="249" y="21"/>
                  </a:lnTo>
                  <a:lnTo>
                    <a:pt x="249" y="20"/>
                  </a:lnTo>
                  <a:lnTo>
                    <a:pt x="249" y="20"/>
                  </a:lnTo>
                  <a:lnTo>
                    <a:pt x="249" y="20"/>
                  </a:lnTo>
                  <a:lnTo>
                    <a:pt x="249" y="20"/>
                  </a:lnTo>
                  <a:lnTo>
                    <a:pt x="249" y="21"/>
                  </a:lnTo>
                  <a:lnTo>
                    <a:pt x="249" y="20"/>
                  </a:lnTo>
                  <a:lnTo>
                    <a:pt x="249" y="20"/>
                  </a:lnTo>
                  <a:lnTo>
                    <a:pt x="250" y="20"/>
                  </a:lnTo>
                  <a:lnTo>
                    <a:pt x="250" y="19"/>
                  </a:lnTo>
                  <a:lnTo>
                    <a:pt x="250" y="20"/>
                  </a:lnTo>
                  <a:lnTo>
                    <a:pt x="250" y="20"/>
                  </a:lnTo>
                  <a:lnTo>
                    <a:pt x="250" y="19"/>
                  </a:lnTo>
                  <a:lnTo>
                    <a:pt x="250" y="19"/>
                  </a:lnTo>
                  <a:lnTo>
                    <a:pt x="250" y="21"/>
                  </a:lnTo>
                  <a:lnTo>
                    <a:pt x="250" y="20"/>
                  </a:lnTo>
                  <a:lnTo>
                    <a:pt x="250" y="19"/>
                  </a:lnTo>
                  <a:lnTo>
                    <a:pt x="250" y="20"/>
                  </a:lnTo>
                  <a:lnTo>
                    <a:pt x="250" y="20"/>
                  </a:lnTo>
                  <a:lnTo>
                    <a:pt x="251" y="20"/>
                  </a:lnTo>
                  <a:lnTo>
                    <a:pt x="251" y="21"/>
                  </a:lnTo>
                  <a:lnTo>
                    <a:pt x="251" y="20"/>
                  </a:lnTo>
                  <a:lnTo>
                    <a:pt x="251" y="20"/>
                  </a:lnTo>
                  <a:lnTo>
                    <a:pt x="251" y="21"/>
                  </a:lnTo>
                  <a:lnTo>
                    <a:pt x="251" y="20"/>
                  </a:lnTo>
                  <a:lnTo>
                    <a:pt x="251" y="21"/>
                  </a:lnTo>
                  <a:lnTo>
                    <a:pt x="251" y="20"/>
                  </a:lnTo>
                  <a:lnTo>
                    <a:pt x="251" y="21"/>
                  </a:lnTo>
                  <a:lnTo>
                    <a:pt x="251" y="20"/>
                  </a:lnTo>
                  <a:lnTo>
                    <a:pt x="252" y="18"/>
                  </a:lnTo>
                  <a:lnTo>
                    <a:pt x="252" y="21"/>
                  </a:lnTo>
                  <a:lnTo>
                    <a:pt x="252" y="19"/>
                  </a:lnTo>
                  <a:lnTo>
                    <a:pt x="252" y="20"/>
                  </a:lnTo>
                  <a:lnTo>
                    <a:pt x="252" y="19"/>
                  </a:lnTo>
                  <a:lnTo>
                    <a:pt x="252" y="19"/>
                  </a:lnTo>
                  <a:lnTo>
                    <a:pt x="252" y="19"/>
                  </a:lnTo>
                  <a:lnTo>
                    <a:pt x="252" y="20"/>
                  </a:lnTo>
                  <a:lnTo>
                    <a:pt x="252" y="20"/>
                  </a:lnTo>
                  <a:lnTo>
                    <a:pt x="252" y="19"/>
                  </a:lnTo>
                  <a:lnTo>
                    <a:pt x="253" y="19"/>
                  </a:lnTo>
                  <a:lnTo>
                    <a:pt x="253" y="19"/>
                  </a:lnTo>
                  <a:lnTo>
                    <a:pt x="253" y="18"/>
                  </a:lnTo>
                  <a:lnTo>
                    <a:pt x="253" y="19"/>
                  </a:lnTo>
                  <a:lnTo>
                    <a:pt x="253" y="19"/>
                  </a:lnTo>
                  <a:lnTo>
                    <a:pt x="253" y="19"/>
                  </a:lnTo>
                  <a:lnTo>
                    <a:pt x="253" y="19"/>
                  </a:lnTo>
                  <a:lnTo>
                    <a:pt x="253" y="21"/>
                  </a:lnTo>
                  <a:lnTo>
                    <a:pt x="253" y="18"/>
                  </a:lnTo>
                  <a:lnTo>
                    <a:pt x="253" y="19"/>
                  </a:lnTo>
                  <a:lnTo>
                    <a:pt x="254" y="19"/>
                  </a:lnTo>
                  <a:lnTo>
                    <a:pt x="254" y="19"/>
                  </a:lnTo>
                  <a:lnTo>
                    <a:pt x="254" y="18"/>
                  </a:lnTo>
                  <a:lnTo>
                    <a:pt x="254" y="19"/>
                  </a:lnTo>
                  <a:lnTo>
                    <a:pt x="254" y="19"/>
                  </a:lnTo>
                  <a:lnTo>
                    <a:pt x="254" y="19"/>
                  </a:lnTo>
                  <a:lnTo>
                    <a:pt x="254" y="18"/>
                  </a:lnTo>
                  <a:lnTo>
                    <a:pt x="254" y="18"/>
                  </a:lnTo>
                  <a:lnTo>
                    <a:pt x="254" y="18"/>
                  </a:lnTo>
                  <a:lnTo>
                    <a:pt x="254" y="18"/>
                  </a:lnTo>
                  <a:lnTo>
                    <a:pt x="254" y="21"/>
                  </a:lnTo>
                  <a:lnTo>
                    <a:pt x="255" y="19"/>
                  </a:lnTo>
                  <a:lnTo>
                    <a:pt x="255" y="18"/>
                  </a:lnTo>
                  <a:lnTo>
                    <a:pt x="255" y="21"/>
                  </a:lnTo>
                  <a:lnTo>
                    <a:pt x="255" y="18"/>
                  </a:lnTo>
                  <a:lnTo>
                    <a:pt x="255" y="18"/>
                  </a:lnTo>
                  <a:lnTo>
                    <a:pt x="255" y="18"/>
                  </a:lnTo>
                  <a:lnTo>
                    <a:pt x="255" y="18"/>
                  </a:lnTo>
                  <a:lnTo>
                    <a:pt x="255" y="18"/>
                  </a:lnTo>
                  <a:lnTo>
                    <a:pt x="255" y="18"/>
                  </a:lnTo>
                  <a:lnTo>
                    <a:pt x="255" y="21"/>
                  </a:lnTo>
                  <a:lnTo>
                    <a:pt x="255" y="18"/>
                  </a:lnTo>
                  <a:lnTo>
                    <a:pt x="256" y="18"/>
                  </a:lnTo>
                  <a:lnTo>
                    <a:pt x="256" y="17"/>
                  </a:lnTo>
                  <a:lnTo>
                    <a:pt x="256" y="18"/>
                  </a:lnTo>
                  <a:lnTo>
                    <a:pt x="256" y="18"/>
                  </a:lnTo>
                  <a:lnTo>
                    <a:pt x="256" y="17"/>
                  </a:lnTo>
                  <a:lnTo>
                    <a:pt x="256" y="20"/>
                  </a:lnTo>
                  <a:lnTo>
                    <a:pt x="256" y="18"/>
                  </a:lnTo>
                  <a:lnTo>
                    <a:pt x="256" y="18"/>
                  </a:lnTo>
                  <a:lnTo>
                    <a:pt x="256" y="18"/>
                  </a:lnTo>
                  <a:lnTo>
                    <a:pt x="256" y="18"/>
                  </a:lnTo>
                  <a:lnTo>
                    <a:pt x="256" y="18"/>
                  </a:lnTo>
                  <a:lnTo>
                    <a:pt x="257" y="18"/>
                  </a:lnTo>
                  <a:lnTo>
                    <a:pt x="257" y="18"/>
                  </a:lnTo>
                  <a:lnTo>
                    <a:pt x="257" y="18"/>
                  </a:lnTo>
                  <a:lnTo>
                    <a:pt x="257" y="18"/>
                  </a:lnTo>
                  <a:lnTo>
                    <a:pt x="257" y="18"/>
                  </a:lnTo>
                  <a:lnTo>
                    <a:pt x="257" y="18"/>
                  </a:lnTo>
                  <a:lnTo>
                    <a:pt x="257" y="18"/>
                  </a:lnTo>
                  <a:lnTo>
                    <a:pt x="257" y="18"/>
                  </a:lnTo>
                  <a:lnTo>
                    <a:pt x="257" y="20"/>
                  </a:lnTo>
                  <a:lnTo>
                    <a:pt x="257" y="20"/>
                  </a:lnTo>
                  <a:lnTo>
                    <a:pt x="257" y="18"/>
                  </a:lnTo>
                  <a:lnTo>
                    <a:pt x="258" y="18"/>
                  </a:lnTo>
                  <a:lnTo>
                    <a:pt x="258" y="18"/>
                  </a:lnTo>
                  <a:lnTo>
                    <a:pt x="258" y="18"/>
                  </a:lnTo>
                  <a:lnTo>
                    <a:pt x="258" y="18"/>
                  </a:lnTo>
                  <a:lnTo>
                    <a:pt x="258" y="18"/>
                  </a:lnTo>
                  <a:lnTo>
                    <a:pt x="258" y="18"/>
                  </a:lnTo>
                  <a:lnTo>
                    <a:pt x="258" y="18"/>
                  </a:lnTo>
                  <a:lnTo>
                    <a:pt x="258" y="18"/>
                  </a:lnTo>
                  <a:lnTo>
                    <a:pt x="258" y="18"/>
                  </a:lnTo>
                  <a:lnTo>
                    <a:pt x="258" y="17"/>
                  </a:lnTo>
                  <a:lnTo>
                    <a:pt x="259" y="18"/>
                  </a:lnTo>
                  <a:lnTo>
                    <a:pt x="259" y="18"/>
                  </a:lnTo>
                  <a:lnTo>
                    <a:pt x="259" y="18"/>
                  </a:lnTo>
                  <a:lnTo>
                    <a:pt x="259" y="18"/>
                  </a:lnTo>
                  <a:lnTo>
                    <a:pt x="259" y="18"/>
                  </a:lnTo>
                  <a:lnTo>
                    <a:pt x="259" y="18"/>
                  </a:lnTo>
                  <a:lnTo>
                    <a:pt x="259" y="18"/>
                  </a:lnTo>
                  <a:lnTo>
                    <a:pt x="259" y="18"/>
                  </a:lnTo>
                  <a:lnTo>
                    <a:pt x="259" y="18"/>
                  </a:lnTo>
                  <a:lnTo>
                    <a:pt x="259" y="18"/>
                  </a:lnTo>
                  <a:lnTo>
                    <a:pt x="259" y="18"/>
                  </a:lnTo>
                  <a:lnTo>
                    <a:pt x="260" y="18"/>
                  </a:lnTo>
                  <a:lnTo>
                    <a:pt x="260" y="18"/>
                  </a:lnTo>
                  <a:lnTo>
                    <a:pt x="260" y="18"/>
                  </a:lnTo>
                  <a:lnTo>
                    <a:pt x="260" y="18"/>
                  </a:lnTo>
                  <a:lnTo>
                    <a:pt x="260" y="18"/>
                  </a:lnTo>
                  <a:lnTo>
                    <a:pt x="260" y="19"/>
                  </a:lnTo>
                  <a:lnTo>
                    <a:pt x="260" y="17"/>
                  </a:lnTo>
                  <a:lnTo>
                    <a:pt x="260" y="18"/>
                  </a:lnTo>
                  <a:lnTo>
                    <a:pt x="260" y="18"/>
                  </a:lnTo>
                  <a:lnTo>
                    <a:pt x="260" y="18"/>
                  </a:lnTo>
                  <a:lnTo>
                    <a:pt x="260" y="18"/>
                  </a:lnTo>
                  <a:lnTo>
                    <a:pt x="261" y="18"/>
                  </a:lnTo>
                  <a:lnTo>
                    <a:pt x="261" y="18"/>
                  </a:lnTo>
                  <a:lnTo>
                    <a:pt x="261" y="18"/>
                  </a:lnTo>
                  <a:lnTo>
                    <a:pt x="261" y="18"/>
                  </a:lnTo>
                  <a:lnTo>
                    <a:pt x="261" y="20"/>
                  </a:lnTo>
                  <a:lnTo>
                    <a:pt x="261" y="18"/>
                  </a:lnTo>
                  <a:lnTo>
                    <a:pt x="261" y="18"/>
                  </a:lnTo>
                  <a:lnTo>
                    <a:pt x="261" y="20"/>
                  </a:lnTo>
                  <a:lnTo>
                    <a:pt x="261" y="18"/>
                  </a:lnTo>
                  <a:lnTo>
                    <a:pt x="261" y="18"/>
                  </a:lnTo>
                  <a:lnTo>
                    <a:pt x="261" y="17"/>
                  </a:lnTo>
                  <a:lnTo>
                    <a:pt x="262" y="20"/>
                  </a:lnTo>
                  <a:lnTo>
                    <a:pt x="262" y="18"/>
                  </a:lnTo>
                  <a:lnTo>
                    <a:pt x="262" y="18"/>
                  </a:lnTo>
                  <a:lnTo>
                    <a:pt x="262" y="18"/>
                  </a:lnTo>
                  <a:lnTo>
                    <a:pt x="262" y="18"/>
                  </a:lnTo>
                  <a:lnTo>
                    <a:pt x="262" y="18"/>
                  </a:lnTo>
                  <a:lnTo>
                    <a:pt x="262" y="20"/>
                  </a:lnTo>
                  <a:lnTo>
                    <a:pt x="262" y="17"/>
                  </a:lnTo>
                  <a:lnTo>
                    <a:pt x="262" y="18"/>
                  </a:lnTo>
                  <a:lnTo>
                    <a:pt x="262" y="18"/>
                  </a:lnTo>
                  <a:lnTo>
                    <a:pt x="262" y="18"/>
                  </a:lnTo>
                  <a:lnTo>
                    <a:pt x="263" y="18"/>
                  </a:lnTo>
                  <a:lnTo>
                    <a:pt x="263" y="18"/>
                  </a:lnTo>
                  <a:lnTo>
                    <a:pt x="263" y="20"/>
                  </a:lnTo>
                  <a:lnTo>
                    <a:pt x="263" y="17"/>
                  </a:lnTo>
                  <a:lnTo>
                    <a:pt x="263" y="17"/>
                  </a:lnTo>
                  <a:lnTo>
                    <a:pt x="263" y="17"/>
                  </a:lnTo>
                  <a:lnTo>
                    <a:pt x="263" y="20"/>
                  </a:lnTo>
                  <a:lnTo>
                    <a:pt x="263" y="18"/>
                  </a:lnTo>
                  <a:lnTo>
                    <a:pt x="263" y="20"/>
                  </a:lnTo>
                  <a:lnTo>
                    <a:pt x="263" y="18"/>
                  </a:lnTo>
                  <a:lnTo>
                    <a:pt x="264" y="18"/>
                  </a:lnTo>
                  <a:lnTo>
                    <a:pt x="264" y="17"/>
                  </a:lnTo>
                  <a:lnTo>
                    <a:pt x="264" y="18"/>
                  </a:lnTo>
                  <a:lnTo>
                    <a:pt x="264" y="17"/>
                  </a:lnTo>
                  <a:lnTo>
                    <a:pt x="264" y="18"/>
                  </a:lnTo>
                  <a:lnTo>
                    <a:pt x="264" y="18"/>
                  </a:lnTo>
                  <a:lnTo>
                    <a:pt x="264" y="18"/>
                  </a:lnTo>
                  <a:lnTo>
                    <a:pt x="264" y="18"/>
                  </a:lnTo>
                  <a:lnTo>
                    <a:pt x="264" y="18"/>
                  </a:lnTo>
                  <a:lnTo>
                    <a:pt x="264" y="20"/>
                  </a:lnTo>
                  <a:lnTo>
                    <a:pt x="264" y="18"/>
                  </a:lnTo>
                  <a:lnTo>
                    <a:pt x="265" y="18"/>
                  </a:lnTo>
                  <a:lnTo>
                    <a:pt x="265" y="20"/>
                  </a:lnTo>
                  <a:lnTo>
                    <a:pt x="265" y="18"/>
                  </a:lnTo>
                  <a:lnTo>
                    <a:pt x="265" y="18"/>
                  </a:lnTo>
                  <a:lnTo>
                    <a:pt x="265" y="18"/>
                  </a:lnTo>
                  <a:lnTo>
                    <a:pt x="265" y="18"/>
                  </a:lnTo>
                  <a:lnTo>
                    <a:pt x="265" y="18"/>
                  </a:lnTo>
                  <a:lnTo>
                    <a:pt x="265" y="18"/>
                  </a:lnTo>
                  <a:lnTo>
                    <a:pt x="265" y="18"/>
                  </a:lnTo>
                  <a:lnTo>
                    <a:pt x="265" y="18"/>
                  </a:lnTo>
                  <a:lnTo>
                    <a:pt x="265" y="17"/>
                  </a:lnTo>
                  <a:lnTo>
                    <a:pt x="266" y="18"/>
                  </a:lnTo>
                  <a:lnTo>
                    <a:pt x="266" y="17"/>
                  </a:lnTo>
                  <a:lnTo>
                    <a:pt x="266" y="18"/>
                  </a:lnTo>
                  <a:lnTo>
                    <a:pt x="266" y="17"/>
                  </a:lnTo>
                  <a:lnTo>
                    <a:pt x="266" y="17"/>
                  </a:lnTo>
                  <a:lnTo>
                    <a:pt x="266" y="17"/>
                  </a:lnTo>
                  <a:lnTo>
                    <a:pt x="266" y="17"/>
                  </a:lnTo>
                  <a:lnTo>
                    <a:pt x="266" y="16"/>
                  </a:lnTo>
                  <a:lnTo>
                    <a:pt x="266" y="18"/>
                  </a:lnTo>
                  <a:lnTo>
                    <a:pt x="266" y="18"/>
                  </a:lnTo>
                  <a:lnTo>
                    <a:pt x="267" y="17"/>
                  </a:lnTo>
                  <a:lnTo>
                    <a:pt x="267" y="18"/>
                  </a:lnTo>
                  <a:lnTo>
                    <a:pt x="267" y="18"/>
                  </a:lnTo>
                  <a:lnTo>
                    <a:pt x="267" y="18"/>
                  </a:lnTo>
                  <a:lnTo>
                    <a:pt x="267" y="18"/>
                  </a:lnTo>
                  <a:lnTo>
                    <a:pt x="267" y="18"/>
                  </a:lnTo>
                  <a:lnTo>
                    <a:pt x="267" y="18"/>
                  </a:lnTo>
                  <a:lnTo>
                    <a:pt x="267" y="18"/>
                  </a:lnTo>
                  <a:lnTo>
                    <a:pt x="267" y="18"/>
                  </a:lnTo>
                  <a:lnTo>
                    <a:pt x="267" y="18"/>
                  </a:lnTo>
                  <a:lnTo>
                    <a:pt x="267" y="18"/>
                  </a:lnTo>
                  <a:lnTo>
                    <a:pt x="268" y="18"/>
                  </a:lnTo>
                  <a:lnTo>
                    <a:pt x="268" y="20"/>
                  </a:lnTo>
                  <a:lnTo>
                    <a:pt x="268" y="18"/>
                  </a:lnTo>
                  <a:lnTo>
                    <a:pt x="268" y="18"/>
                  </a:lnTo>
                  <a:lnTo>
                    <a:pt x="268" y="18"/>
                  </a:lnTo>
                  <a:lnTo>
                    <a:pt x="268" y="17"/>
                  </a:lnTo>
                  <a:lnTo>
                    <a:pt x="268" y="17"/>
                  </a:lnTo>
                  <a:lnTo>
                    <a:pt x="268" y="17"/>
                  </a:lnTo>
                  <a:lnTo>
                    <a:pt x="268" y="18"/>
                  </a:lnTo>
                  <a:lnTo>
                    <a:pt x="268" y="18"/>
                  </a:lnTo>
                  <a:lnTo>
                    <a:pt x="268" y="18"/>
                  </a:lnTo>
                  <a:lnTo>
                    <a:pt x="269" y="18"/>
                  </a:lnTo>
                  <a:lnTo>
                    <a:pt x="269" y="18"/>
                  </a:lnTo>
                  <a:lnTo>
                    <a:pt x="269" y="18"/>
                  </a:lnTo>
                  <a:lnTo>
                    <a:pt x="269" y="18"/>
                  </a:lnTo>
                  <a:lnTo>
                    <a:pt x="269" y="18"/>
                  </a:lnTo>
                  <a:lnTo>
                    <a:pt x="269" y="18"/>
                  </a:lnTo>
                  <a:lnTo>
                    <a:pt x="269" y="18"/>
                  </a:lnTo>
                  <a:lnTo>
                    <a:pt x="269" y="17"/>
                  </a:lnTo>
                  <a:lnTo>
                    <a:pt x="269" y="18"/>
                  </a:lnTo>
                  <a:lnTo>
                    <a:pt x="269" y="18"/>
                  </a:lnTo>
                  <a:lnTo>
                    <a:pt x="269" y="18"/>
                  </a:lnTo>
                  <a:lnTo>
                    <a:pt x="270" y="18"/>
                  </a:lnTo>
                  <a:lnTo>
                    <a:pt x="270" y="17"/>
                  </a:lnTo>
                  <a:lnTo>
                    <a:pt x="270" y="18"/>
                  </a:lnTo>
                  <a:lnTo>
                    <a:pt x="270" y="18"/>
                  </a:lnTo>
                  <a:lnTo>
                    <a:pt x="270" y="18"/>
                  </a:lnTo>
                  <a:lnTo>
                    <a:pt x="270" y="18"/>
                  </a:lnTo>
                  <a:lnTo>
                    <a:pt x="270" y="18"/>
                  </a:lnTo>
                  <a:lnTo>
                    <a:pt x="270" y="18"/>
                  </a:lnTo>
                  <a:lnTo>
                    <a:pt x="270" y="18"/>
                  </a:lnTo>
                  <a:lnTo>
                    <a:pt x="270" y="20"/>
                  </a:lnTo>
                  <a:lnTo>
                    <a:pt x="271" y="18"/>
                  </a:lnTo>
                  <a:lnTo>
                    <a:pt x="271" y="18"/>
                  </a:lnTo>
                  <a:lnTo>
                    <a:pt x="271" y="18"/>
                  </a:lnTo>
                  <a:lnTo>
                    <a:pt x="271" y="18"/>
                  </a:lnTo>
                  <a:lnTo>
                    <a:pt x="271" y="18"/>
                  </a:lnTo>
                  <a:lnTo>
                    <a:pt x="271" y="18"/>
                  </a:lnTo>
                  <a:lnTo>
                    <a:pt x="271" y="18"/>
                  </a:lnTo>
                  <a:lnTo>
                    <a:pt x="271" y="18"/>
                  </a:lnTo>
                  <a:lnTo>
                    <a:pt x="271" y="18"/>
                  </a:lnTo>
                  <a:lnTo>
                    <a:pt x="271" y="18"/>
                  </a:lnTo>
                  <a:lnTo>
                    <a:pt x="271" y="20"/>
                  </a:lnTo>
                  <a:lnTo>
                    <a:pt x="272" y="18"/>
                  </a:lnTo>
                  <a:lnTo>
                    <a:pt x="272" y="18"/>
                  </a:lnTo>
                  <a:lnTo>
                    <a:pt x="272" y="18"/>
                  </a:lnTo>
                  <a:lnTo>
                    <a:pt x="272" y="18"/>
                  </a:lnTo>
                  <a:lnTo>
                    <a:pt x="272" y="18"/>
                  </a:lnTo>
                  <a:lnTo>
                    <a:pt x="272" y="18"/>
                  </a:lnTo>
                  <a:lnTo>
                    <a:pt x="272" y="18"/>
                  </a:lnTo>
                  <a:lnTo>
                    <a:pt x="272" y="20"/>
                  </a:lnTo>
                  <a:lnTo>
                    <a:pt x="272" y="18"/>
                  </a:lnTo>
                  <a:lnTo>
                    <a:pt x="272" y="18"/>
                  </a:lnTo>
                  <a:lnTo>
                    <a:pt x="272" y="18"/>
                  </a:lnTo>
                  <a:lnTo>
                    <a:pt x="273" y="18"/>
                  </a:lnTo>
                  <a:lnTo>
                    <a:pt x="273" y="18"/>
                  </a:lnTo>
                  <a:lnTo>
                    <a:pt x="273" y="18"/>
                  </a:lnTo>
                  <a:lnTo>
                    <a:pt x="273" y="18"/>
                  </a:lnTo>
                  <a:lnTo>
                    <a:pt x="273" y="18"/>
                  </a:lnTo>
                  <a:lnTo>
                    <a:pt x="273" y="19"/>
                  </a:lnTo>
                  <a:lnTo>
                    <a:pt x="273" y="19"/>
                  </a:lnTo>
                  <a:lnTo>
                    <a:pt x="273" y="19"/>
                  </a:lnTo>
                  <a:lnTo>
                    <a:pt x="273" y="18"/>
                  </a:lnTo>
                  <a:lnTo>
                    <a:pt x="273" y="18"/>
                  </a:lnTo>
                  <a:lnTo>
                    <a:pt x="273" y="18"/>
                  </a:lnTo>
                  <a:lnTo>
                    <a:pt x="274" y="18"/>
                  </a:lnTo>
                  <a:lnTo>
                    <a:pt x="274" y="18"/>
                  </a:lnTo>
                  <a:lnTo>
                    <a:pt x="274" y="18"/>
                  </a:lnTo>
                  <a:lnTo>
                    <a:pt x="274" y="18"/>
                  </a:lnTo>
                  <a:lnTo>
                    <a:pt x="274" y="19"/>
                  </a:lnTo>
                  <a:lnTo>
                    <a:pt x="274" y="19"/>
                  </a:lnTo>
                  <a:lnTo>
                    <a:pt x="274" y="18"/>
                  </a:lnTo>
                  <a:lnTo>
                    <a:pt x="274" y="18"/>
                  </a:lnTo>
                  <a:lnTo>
                    <a:pt x="274" y="21"/>
                  </a:lnTo>
                  <a:lnTo>
                    <a:pt x="274" y="19"/>
                  </a:lnTo>
                  <a:lnTo>
                    <a:pt x="274" y="19"/>
                  </a:lnTo>
                  <a:lnTo>
                    <a:pt x="275" y="19"/>
                  </a:lnTo>
                  <a:lnTo>
                    <a:pt x="275" y="20"/>
                  </a:lnTo>
                  <a:lnTo>
                    <a:pt x="275" y="19"/>
                  </a:lnTo>
                  <a:lnTo>
                    <a:pt x="275" y="18"/>
                  </a:lnTo>
                  <a:lnTo>
                    <a:pt x="275" y="19"/>
                  </a:lnTo>
                  <a:lnTo>
                    <a:pt x="275" y="21"/>
                  </a:lnTo>
                  <a:lnTo>
                    <a:pt x="275" y="19"/>
                  </a:lnTo>
                  <a:lnTo>
                    <a:pt x="275" y="19"/>
                  </a:lnTo>
                  <a:lnTo>
                    <a:pt x="275" y="19"/>
                  </a:lnTo>
                  <a:lnTo>
                    <a:pt x="275" y="21"/>
                  </a:lnTo>
                  <a:lnTo>
                    <a:pt x="276" y="19"/>
                  </a:lnTo>
                  <a:lnTo>
                    <a:pt x="276" y="19"/>
                  </a:lnTo>
                  <a:lnTo>
                    <a:pt x="276" y="18"/>
                  </a:lnTo>
                  <a:lnTo>
                    <a:pt x="276" y="19"/>
                  </a:lnTo>
                  <a:lnTo>
                    <a:pt x="276" y="18"/>
                  </a:lnTo>
                  <a:lnTo>
                    <a:pt x="276" y="19"/>
                  </a:lnTo>
                  <a:lnTo>
                    <a:pt x="276" y="19"/>
                  </a:lnTo>
                  <a:lnTo>
                    <a:pt x="276" y="19"/>
                  </a:lnTo>
                  <a:lnTo>
                    <a:pt x="276" y="18"/>
                  </a:lnTo>
                  <a:lnTo>
                    <a:pt x="276" y="21"/>
                  </a:lnTo>
                  <a:lnTo>
                    <a:pt x="276" y="19"/>
                  </a:lnTo>
                  <a:lnTo>
                    <a:pt x="277" y="19"/>
                  </a:lnTo>
                  <a:lnTo>
                    <a:pt x="277" y="19"/>
                  </a:lnTo>
                  <a:lnTo>
                    <a:pt x="277" y="18"/>
                  </a:lnTo>
                  <a:lnTo>
                    <a:pt x="277" y="21"/>
                  </a:lnTo>
                  <a:lnTo>
                    <a:pt x="277" y="19"/>
                  </a:lnTo>
                  <a:lnTo>
                    <a:pt x="277" y="20"/>
                  </a:lnTo>
                  <a:lnTo>
                    <a:pt x="277" y="21"/>
                  </a:lnTo>
                  <a:lnTo>
                    <a:pt x="277" y="19"/>
                  </a:lnTo>
                  <a:lnTo>
                    <a:pt x="277" y="19"/>
                  </a:lnTo>
                  <a:lnTo>
                    <a:pt x="277" y="19"/>
                  </a:lnTo>
                  <a:lnTo>
                    <a:pt x="277" y="19"/>
                  </a:lnTo>
                  <a:lnTo>
                    <a:pt x="278" y="18"/>
                  </a:lnTo>
                  <a:lnTo>
                    <a:pt x="278" y="19"/>
                  </a:lnTo>
                  <a:lnTo>
                    <a:pt x="278" y="19"/>
                  </a:lnTo>
                  <a:lnTo>
                    <a:pt x="278" y="19"/>
                  </a:lnTo>
                  <a:lnTo>
                    <a:pt x="278" y="19"/>
                  </a:lnTo>
                  <a:lnTo>
                    <a:pt x="278" y="18"/>
                  </a:lnTo>
                  <a:lnTo>
                    <a:pt x="278" y="20"/>
                  </a:lnTo>
                  <a:lnTo>
                    <a:pt x="278" y="19"/>
                  </a:lnTo>
                  <a:lnTo>
                    <a:pt x="278" y="21"/>
                  </a:lnTo>
                  <a:lnTo>
                    <a:pt x="279" y="18"/>
                  </a:lnTo>
                  <a:lnTo>
                    <a:pt x="279" y="20"/>
                  </a:lnTo>
                  <a:lnTo>
                    <a:pt x="279" y="20"/>
                  </a:lnTo>
                  <a:lnTo>
                    <a:pt x="279" y="19"/>
                  </a:lnTo>
                  <a:lnTo>
                    <a:pt x="279" y="19"/>
                  </a:lnTo>
                  <a:lnTo>
                    <a:pt x="280" y="18"/>
                  </a:lnTo>
                  <a:lnTo>
                    <a:pt x="280" y="19"/>
                  </a:lnTo>
                  <a:lnTo>
                    <a:pt x="280" y="20"/>
                  </a:lnTo>
                  <a:lnTo>
                    <a:pt x="280" y="18"/>
                  </a:lnTo>
                  <a:lnTo>
                    <a:pt x="280" y="19"/>
                  </a:lnTo>
                  <a:lnTo>
                    <a:pt x="280" y="19"/>
                  </a:lnTo>
                  <a:lnTo>
                    <a:pt x="280" y="19"/>
                  </a:lnTo>
                  <a:lnTo>
                    <a:pt x="280" y="19"/>
                  </a:lnTo>
                  <a:lnTo>
                    <a:pt x="280" y="20"/>
                  </a:lnTo>
                  <a:lnTo>
                    <a:pt x="281" y="18"/>
                  </a:lnTo>
                  <a:lnTo>
                    <a:pt x="281" y="19"/>
                  </a:lnTo>
                  <a:lnTo>
                    <a:pt x="281" y="19"/>
                  </a:lnTo>
                  <a:lnTo>
                    <a:pt x="281" y="20"/>
                  </a:lnTo>
                  <a:lnTo>
                    <a:pt x="281" y="19"/>
                  </a:lnTo>
                  <a:lnTo>
                    <a:pt x="281" y="20"/>
                  </a:lnTo>
                  <a:lnTo>
                    <a:pt x="281" y="18"/>
                  </a:lnTo>
                  <a:lnTo>
                    <a:pt x="281" y="20"/>
                  </a:lnTo>
                  <a:lnTo>
                    <a:pt x="281" y="19"/>
                  </a:lnTo>
                  <a:lnTo>
                    <a:pt x="281" y="19"/>
                  </a:lnTo>
                  <a:lnTo>
                    <a:pt x="282" y="18"/>
                  </a:lnTo>
                  <a:lnTo>
                    <a:pt x="282" y="20"/>
                  </a:lnTo>
                  <a:lnTo>
                    <a:pt x="282" y="19"/>
                  </a:lnTo>
                  <a:lnTo>
                    <a:pt x="282" y="20"/>
                  </a:lnTo>
                  <a:lnTo>
                    <a:pt x="282" y="19"/>
                  </a:lnTo>
                  <a:lnTo>
                    <a:pt x="282" y="19"/>
                  </a:lnTo>
                  <a:lnTo>
                    <a:pt x="282" y="20"/>
                  </a:lnTo>
                  <a:lnTo>
                    <a:pt x="282" y="20"/>
                  </a:lnTo>
                  <a:lnTo>
                    <a:pt x="283" y="19"/>
                  </a:lnTo>
                  <a:lnTo>
                    <a:pt x="283" y="21"/>
                  </a:lnTo>
                  <a:lnTo>
                    <a:pt x="283" y="20"/>
                  </a:lnTo>
                  <a:lnTo>
                    <a:pt x="283" y="21"/>
                  </a:lnTo>
                  <a:lnTo>
                    <a:pt x="283" y="20"/>
                  </a:lnTo>
                  <a:lnTo>
                    <a:pt x="283" y="19"/>
                  </a:lnTo>
                  <a:lnTo>
                    <a:pt x="283" y="20"/>
                  </a:lnTo>
                  <a:lnTo>
                    <a:pt x="283" y="19"/>
                  </a:lnTo>
                  <a:lnTo>
                    <a:pt x="284" y="19"/>
                  </a:lnTo>
                  <a:lnTo>
                    <a:pt x="284" y="21"/>
                  </a:lnTo>
                  <a:lnTo>
                    <a:pt x="284" y="18"/>
                  </a:lnTo>
                  <a:lnTo>
                    <a:pt x="284" y="20"/>
                  </a:lnTo>
                  <a:lnTo>
                    <a:pt x="284" y="20"/>
                  </a:lnTo>
                  <a:lnTo>
                    <a:pt x="284" y="20"/>
                  </a:lnTo>
                  <a:lnTo>
                    <a:pt x="284" y="21"/>
                  </a:lnTo>
                  <a:lnTo>
                    <a:pt x="284" y="23"/>
                  </a:lnTo>
                  <a:lnTo>
                    <a:pt x="284" y="23"/>
                  </a:lnTo>
                  <a:lnTo>
                    <a:pt x="284" y="25"/>
                  </a:lnTo>
                  <a:lnTo>
                    <a:pt x="285" y="26"/>
                  </a:lnTo>
                  <a:lnTo>
                    <a:pt x="285" y="28"/>
                  </a:lnTo>
                  <a:lnTo>
                    <a:pt x="285" y="31"/>
                  </a:lnTo>
                  <a:lnTo>
                    <a:pt x="285" y="33"/>
                  </a:lnTo>
                  <a:lnTo>
                    <a:pt x="285" y="35"/>
                  </a:lnTo>
                  <a:lnTo>
                    <a:pt x="285" y="37"/>
                  </a:lnTo>
                  <a:lnTo>
                    <a:pt x="285" y="38"/>
                  </a:lnTo>
                  <a:lnTo>
                    <a:pt x="285" y="39"/>
                  </a:lnTo>
                  <a:lnTo>
                    <a:pt x="285" y="41"/>
                  </a:lnTo>
                  <a:lnTo>
                    <a:pt x="285" y="41"/>
                  </a:lnTo>
                  <a:lnTo>
                    <a:pt x="285" y="43"/>
                  </a:lnTo>
                  <a:lnTo>
                    <a:pt x="286" y="43"/>
                  </a:lnTo>
                  <a:lnTo>
                    <a:pt x="286" y="44"/>
                  </a:lnTo>
                  <a:lnTo>
                    <a:pt x="286" y="44"/>
                  </a:lnTo>
                  <a:lnTo>
                    <a:pt x="286" y="47"/>
                  </a:lnTo>
                  <a:lnTo>
                    <a:pt x="286" y="46"/>
                  </a:lnTo>
                  <a:lnTo>
                    <a:pt x="286" y="46"/>
                  </a:lnTo>
                  <a:lnTo>
                    <a:pt x="286" y="46"/>
                  </a:lnTo>
                  <a:lnTo>
                    <a:pt x="286" y="46"/>
                  </a:lnTo>
                  <a:lnTo>
                    <a:pt x="286" y="47"/>
                  </a:lnTo>
                  <a:lnTo>
                    <a:pt x="286" y="47"/>
                  </a:lnTo>
                  <a:lnTo>
                    <a:pt x="286" y="47"/>
                  </a:lnTo>
                  <a:lnTo>
                    <a:pt x="287" y="48"/>
                  </a:lnTo>
                  <a:lnTo>
                    <a:pt x="287" y="49"/>
                  </a:lnTo>
                  <a:lnTo>
                    <a:pt x="287" y="49"/>
                  </a:lnTo>
                  <a:lnTo>
                    <a:pt x="287" y="49"/>
                  </a:lnTo>
                  <a:lnTo>
                    <a:pt x="287" y="49"/>
                  </a:lnTo>
                  <a:lnTo>
                    <a:pt x="287" y="49"/>
                  </a:lnTo>
                  <a:lnTo>
                    <a:pt x="287" y="49"/>
                  </a:lnTo>
                  <a:lnTo>
                    <a:pt x="287" y="49"/>
                  </a:lnTo>
                  <a:lnTo>
                    <a:pt x="287" y="49"/>
                  </a:lnTo>
                  <a:lnTo>
                    <a:pt x="287" y="49"/>
                  </a:lnTo>
                  <a:lnTo>
                    <a:pt x="287" y="49"/>
                  </a:lnTo>
                  <a:lnTo>
                    <a:pt x="288" y="49"/>
                  </a:lnTo>
                  <a:lnTo>
                    <a:pt x="288" y="49"/>
                  </a:lnTo>
                  <a:lnTo>
                    <a:pt x="288" y="49"/>
                  </a:lnTo>
                  <a:lnTo>
                    <a:pt x="288" y="49"/>
                  </a:lnTo>
                  <a:lnTo>
                    <a:pt x="288" y="49"/>
                  </a:lnTo>
                  <a:lnTo>
                    <a:pt x="288" y="49"/>
                  </a:lnTo>
                  <a:lnTo>
                    <a:pt x="288" y="49"/>
                  </a:lnTo>
                  <a:lnTo>
                    <a:pt x="288" y="49"/>
                  </a:lnTo>
                  <a:lnTo>
                    <a:pt x="288" y="49"/>
                  </a:lnTo>
                  <a:lnTo>
                    <a:pt x="288" y="48"/>
                  </a:lnTo>
                  <a:lnTo>
                    <a:pt x="289" y="48"/>
                  </a:lnTo>
                  <a:lnTo>
                    <a:pt x="289" y="49"/>
                  </a:lnTo>
                  <a:lnTo>
                    <a:pt x="289" y="48"/>
                  </a:lnTo>
                  <a:lnTo>
                    <a:pt x="289" y="47"/>
                  </a:lnTo>
                  <a:lnTo>
                    <a:pt x="289" y="48"/>
                  </a:lnTo>
                  <a:lnTo>
                    <a:pt x="289" y="47"/>
                  </a:lnTo>
                  <a:lnTo>
                    <a:pt x="289" y="50"/>
                  </a:lnTo>
                  <a:lnTo>
                    <a:pt x="289" y="47"/>
                  </a:lnTo>
                  <a:lnTo>
                    <a:pt x="289" y="47"/>
                  </a:lnTo>
                  <a:lnTo>
                    <a:pt x="289" y="47"/>
                  </a:lnTo>
                  <a:lnTo>
                    <a:pt x="289" y="47"/>
                  </a:lnTo>
                  <a:lnTo>
                    <a:pt x="290" y="47"/>
                  </a:lnTo>
                  <a:lnTo>
                    <a:pt x="290" y="46"/>
                  </a:lnTo>
                  <a:lnTo>
                    <a:pt x="290" y="47"/>
                  </a:lnTo>
                  <a:lnTo>
                    <a:pt x="290" y="47"/>
                  </a:lnTo>
                  <a:lnTo>
                    <a:pt x="290" y="47"/>
                  </a:lnTo>
                  <a:lnTo>
                    <a:pt x="290" y="47"/>
                  </a:lnTo>
                  <a:lnTo>
                    <a:pt x="290" y="45"/>
                  </a:lnTo>
                  <a:lnTo>
                    <a:pt x="290" y="46"/>
                  </a:lnTo>
                  <a:lnTo>
                    <a:pt x="290" y="48"/>
                  </a:lnTo>
                  <a:lnTo>
                    <a:pt x="290" y="46"/>
                  </a:lnTo>
                  <a:lnTo>
                    <a:pt x="290" y="46"/>
                  </a:lnTo>
                  <a:lnTo>
                    <a:pt x="291" y="46"/>
                  </a:lnTo>
                  <a:lnTo>
                    <a:pt x="291" y="46"/>
                  </a:lnTo>
                  <a:lnTo>
                    <a:pt x="291" y="46"/>
                  </a:lnTo>
                  <a:lnTo>
                    <a:pt x="291" y="46"/>
                  </a:lnTo>
                  <a:lnTo>
                    <a:pt x="291" y="45"/>
                  </a:lnTo>
                  <a:lnTo>
                    <a:pt x="291" y="45"/>
                  </a:lnTo>
                  <a:lnTo>
                    <a:pt x="291" y="47"/>
                  </a:lnTo>
                  <a:lnTo>
                    <a:pt x="291" y="45"/>
                  </a:lnTo>
                  <a:lnTo>
                    <a:pt x="291" y="46"/>
                  </a:lnTo>
                  <a:lnTo>
                    <a:pt x="291" y="46"/>
                  </a:lnTo>
                  <a:lnTo>
                    <a:pt x="291" y="45"/>
                  </a:lnTo>
                  <a:lnTo>
                    <a:pt x="292" y="45"/>
                  </a:lnTo>
                  <a:lnTo>
                    <a:pt x="292" y="45"/>
                  </a:lnTo>
                  <a:lnTo>
                    <a:pt x="292" y="45"/>
                  </a:lnTo>
                  <a:lnTo>
                    <a:pt x="292" y="45"/>
                  </a:lnTo>
                  <a:lnTo>
                    <a:pt x="292" y="45"/>
                  </a:lnTo>
                  <a:lnTo>
                    <a:pt x="292" y="44"/>
                  </a:lnTo>
                  <a:lnTo>
                    <a:pt x="292" y="45"/>
                  </a:lnTo>
                  <a:lnTo>
                    <a:pt x="292" y="45"/>
                  </a:lnTo>
                  <a:lnTo>
                    <a:pt x="292" y="45"/>
                  </a:lnTo>
                  <a:lnTo>
                    <a:pt x="292" y="44"/>
                  </a:lnTo>
                  <a:lnTo>
                    <a:pt x="293" y="47"/>
                  </a:lnTo>
                  <a:lnTo>
                    <a:pt x="293" y="45"/>
                  </a:lnTo>
                  <a:lnTo>
                    <a:pt x="293" y="44"/>
                  </a:lnTo>
                  <a:lnTo>
                    <a:pt x="293" y="44"/>
                  </a:lnTo>
                  <a:lnTo>
                    <a:pt x="293" y="47"/>
                  </a:lnTo>
                  <a:lnTo>
                    <a:pt x="293" y="44"/>
                  </a:lnTo>
                  <a:lnTo>
                    <a:pt x="293" y="44"/>
                  </a:lnTo>
                  <a:lnTo>
                    <a:pt x="293" y="44"/>
                  </a:lnTo>
                  <a:lnTo>
                    <a:pt x="293" y="43"/>
                  </a:lnTo>
                  <a:lnTo>
                    <a:pt x="293" y="46"/>
                  </a:lnTo>
                  <a:lnTo>
                    <a:pt x="293" y="44"/>
                  </a:lnTo>
                  <a:lnTo>
                    <a:pt x="294" y="44"/>
                  </a:lnTo>
                  <a:lnTo>
                    <a:pt x="294" y="44"/>
                  </a:lnTo>
                  <a:lnTo>
                    <a:pt x="294" y="44"/>
                  </a:lnTo>
                  <a:lnTo>
                    <a:pt x="294" y="44"/>
                  </a:lnTo>
                  <a:lnTo>
                    <a:pt x="294" y="44"/>
                  </a:lnTo>
                  <a:lnTo>
                    <a:pt x="294" y="43"/>
                  </a:lnTo>
                  <a:lnTo>
                    <a:pt x="294" y="44"/>
                  </a:lnTo>
                  <a:lnTo>
                    <a:pt x="294" y="43"/>
                  </a:lnTo>
                  <a:lnTo>
                    <a:pt x="294" y="43"/>
                  </a:lnTo>
                  <a:lnTo>
                    <a:pt x="294" y="43"/>
                  </a:lnTo>
                  <a:lnTo>
                    <a:pt x="294" y="43"/>
                  </a:lnTo>
                  <a:lnTo>
                    <a:pt x="295" y="43"/>
                  </a:lnTo>
                  <a:lnTo>
                    <a:pt x="295" y="43"/>
                  </a:lnTo>
                  <a:lnTo>
                    <a:pt x="295" y="45"/>
                  </a:lnTo>
                  <a:lnTo>
                    <a:pt x="295" y="43"/>
                  </a:lnTo>
                  <a:lnTo>
                    <a:pt x="295" y="43"/>
                  </a:lnTo>
                  <a:lnTo>
                    <a:pt x="295" y="43"/>
                  </a:lnTo>
                  <a:lnTo>
                    <a:pt x="295" y="43"/>
                  </a:lnTo>
                  <a:lnTo>
                    <a:pt x="295" y="43"/>
                  </a:lnTo>
                  <a:lnTo>
                    <a:pt x="295" y="42"/>
                  </a:lnTo>
                  <a:lnTo>
                    <a:pt x="295" y="43"/>
                  </a:lnTo>
                  <a:lnTo>
                    <a:pt x="295" y="43"/>
                  </a:lnTo>
                  <a:lnTo>
                    <a:pt x="296" y="42"/>
                  </a:lnTo>
                  <a:lnTo>
                    <a:pt x="296" y="42"/>
                  </a:lnTo>
                  <a:lnTo>
                    <a:pt x="296" y="42"/>
                  </a:lnTo>
                  <a:lnTo>
                    <a:pt x="296" y="41"/>
                  </a:lnTo>
                  <a:lnTo>
                    <a:pt x="296" y="41"/>
                  </a:lnTo>
                  <a:lnTo>
                    <a:pt x="296" y="41"/>
                  </a:lnTo>
                  <a:lnTo>
                    <a:pt x="296" y="41"/>
                  </a:lnTo>
                  <a:lnTo>
                    <a:pt x="296" y="43"/>
                  </a:lnTo>
                  <a:lnTo>
                    <a:pt x="296" y="41"/>
                  </a:lnTo>
                  <a:lnTo>
                    <a:pt x="296" y="41"/>
                  </a:lnTo>
                  <a:lnTo>
                    <a:pt x="296" y="41"/>
                  </a:lnTo>
                  <a:lnTo>
                    <a:pt x="297" y="41"/>
                  </a:lnTo>
                  <a:lnTo>
                    <a:pt x="297" y="40"/>
                  </a:lnTo>
                  <a:lnTo>
                    <a:pt x="297" y="43"/>
                  </a:lnTo>
                  <a:lnTo>
                    <a:pt x="297" y="39"/>
                  </a:lnTo>
                  <a:lnTo>
                    <a:pt x="297" y="40"/>
                  </a:lnTo>
                  <a:lnTo>
                    <a:pt x="297" y="40"/>
                  </a:lnTo>
                  <a:lnTo>
                    <a:pt x="297" y="40"/>
                  </a:lnTo>
                  <a:lnTo>
                    <a:pt x="297" y="39"/>
                  </a:lnTo>
                  <a:lnTo>
                    <a:pt x="297" y="39"/>
                  </a:lnTo>
                  <a:lnTo>
                    <a:pt x="297" y="40"/>
                  </a:lnTo>
                  <a:lnTo>
                    <a:pt x="298" y="39"/>
                  </a:lnTo>
                  <a:lnTo>
                    <a:pt x="298" y="39"/>
                  </a:lnTo>
                  <a:lnTo>
                    <a:pt x="298" y="39"/>
                  </a:lnTo>
                  <a:lnTo>
                    <a:pt x="298" y="39"/>
                  </a:lnTo>
                  <a:lnTo>
                    <a:pt x="298" y="39"/>
                  </a:lnTo>
                  <a:lnTo>
                    <a:pt x="298" y="39"/>
                  </a:lnTo>
                  <a:lnTo>
                    <a:pt x="298" y="39"/>
                  </a:lnTo>
                  <a:lnTo>
                    <a:pt x="298" y="39"/>
                  </a:lnTo>
                  <a:lnTo>
                    <a:pt x="298" y="39"/>
                  </a:lnTo>
                  <a:lnTo>
                    <a:pt x="298" y="38"/>
                  </a:lnTo>
                  <a:lnTo>
                    <a:pt x="298" y="38"/>
                  </a:lnTo>
                  <a:lnTo>
                    <a:pt x="299" y="38"/>
                  </a:lnTo>
                  <a:lnTo>
                    <a:pt x="299" y="41"/>
                  </a:lnTo>
                  <a:lnTo>
                    <a:pt x="299" y="38"/>
                  </a:lnTo>
                  <a:lnTo>
                    <a:pt x="299" y="38"/>
                  </a:lnTo>
                  <a:lnTo>
                    <a:pt x="299" y="38"/>
                  </a:lnTo>
                  <a:lnTo>
                    <a:pt x="299" y="38"/>
                  </a:lnTo>
                  <a:lnTo>
                    <a:pt x="299" y="38"/>
                  </a:lnTo>
                  <a:lnTo>
                    <a:pt x="299" y="38"/>
                  </a:lnTo>
                  <a:lnTo>
                    <a:pt x="299" y="37"/>
                  </a:lnTo>
                  <a:lnTo>
                    <a:pt x="299" y="38"/>
                  </a:lnTo>
                  <a:lnTo>
                    <a:pt x="300" y="37"/>
                  </a:lnTo>
                  <a:lnTo>
                    <a:pt x="300" y="37"/>
                  </a:lnTo>
                  <a:lnTo>
                    <a:pt x="300" y="37"/>
                  </a:lnTo>
                  <a:lnTo>
                    <a:pt x="300" y="38"/>
                  </a:lnTo>
                  <a:lnTo>
                    <a:pt x="300" y="37"/>
                  </a:lnTo>
                  <a:lnTo>
                    <a:pt x="300" y="37"/>
                  </a:lnTo>
                  <a:lnTo>
                    <a:pt x="300" y="36"/>
                  </a:lnTo>
                  <a:lnTo>
                    <a:pt x="300" y="36"/>
                  </a:lnTo>
                  <a:lnTo>
                    <a:pt x="300" y="37"/>
                  </a:lnTo>
                  <a:lnTo>
                    <a:pt x="300" y="36"/>
                  </a:lnTo>
                  <a:lnTo>
                    <a:pt x="300" y="37"/>
                  </a:lnTo>
                  <a:lnTo>
                    <a:pt x="301" y="36"/>
                  </a:lnTo>
                  <a:lnTo>
                    <a:pt x="301" y="36"/>
                  </a:lnTo>
                  <a:lnTo>
                    <a:pt x="301" y="35"/>
                  </a:lnTo>
                  <a:lnTo>
                    <a:pt x="301" y="36"/>
                  </a:lnTo>
                  <a:lnTo>
                    <a:pt x="301" y="35"/>
                  </a:lnTo>
                  <a:lnTo>
                    <a:pt x="301" y="36"/>
                  </a:lnTo>
                  <a:lnTo>
                    <a:pt x="301" y="36"/>
                  </a:lnTo>
                  <a:lnTo>
                    <a:pt x="301" y="36"/>
                  </a:lnTo>
                  <a:lnTo>
                    <a:pt x="301" y="35"/>
                  </a:lnTo>
                  <a:lnTo>
                    <a:pt x="301" y="35"/>
                  </a:lnTo>
                  <a:lnTo>
                    <a:pt x="301" y="36"/>
                  </a:lnTo>
                  <a:lnTo>
                    <a:pt x="302" y="36"/>
                  </a:lnTo>
                  <a:lnTo>
                    <a:pt x="302" y="35"/>
                  </a:lnTo>
                  <a:lnTo>
                    <a:pt x="302" y="35"/>
                  </a:lnTo>
                  <a:lnTo>
                    <a:pt x="302" y="34"/>
                  </a:lnTo>
                  <a:lnTo>
                    <a:pt x="302" y="34"/>
                  </a:lnTo>
                  <a:lnTo>
                    <a:pt x="302" y="37"/>
                  </a:lnTo>
                  <a:lnTo>
                    <a:pt x="302" y="34"/>
                  </a:lnTo>
                  <a:lnTo>
                    <a:pt x="302" y="36"/>
                  </a:lnTo>
                  <a:lnTo>
                    <a:pt x="302" y="37"/>
                  </a:lnTo>
                  <a:lnTo>
                    <a:pt x="302" y="34"/>
                  </a:lnTo>
                  <a:lnTo>
                    <a:pt x="302" y="34"/>
                  </a:lnTo>
                  <a:lnTo>
                    <a:pt x="303" y="34"/>
                  </a:lnTo>
                  <a:lnTo>
                    <a:pt x="303" y="34"/>
                  </a:lnTo>
                  <a:lnTo>
                    <a:pt x="303" y="34"/>
                  </a:lnTo>
                  <a:lnTo>
                    <a:pt x="303" y="34"/>
                  </a:lnTo>
                  <a:lnTo>
                    <a:pt x="303" y="34"/>
                  </a:lnTo>
                  <a:lnTo>
                    <a:pt x="303" y="34"/>
                  </a:lnTo>
                  <a:lnTo>
                    <a:pt x="303" y="34"/>
                  </a:lnTo>
                  <a:lnTo>
                    <a:pt x="303" y="34"/>
                  </a:lnTo>
                  <a:lnTo>
                    <a:pt x="303" y="34"/>
                  </a:lnTo>
                  <a:lnTo>
                    <a:pt x="303" y="36"/>
                  </a:lnTo>
                  <a:lnTo>
                    <a:pt x="304" y="36"/>
                  </a:lnTo>
                  <a:lnTo>
                    <a:pt x="304" y="34"/>
                  </a:lnTo>
                  <a:lnTo>
                    <a:pt x="304" y="33"/>
                  </a:lnTo>
                  <a:lnTo>
                    <a:pt x="304" y="34"/>
                  </a:lnTo>
                  <a:lnTo>
                    <a:pt x="304" y="34"/>
                  </a:lnTo>
                  <a:lnTo>
                    <a:pt x="304" y="33"/>
                  </a:lnTo>
                  <a:lnTo>
                    <a:pt x="304" y="34"/>
                  </a:lnTo>
                  <a:lnTo>
                    <a:pt x="304" y="34"/>
                  </a:lnTo>
                  <a:lnTo>
                    <a:pt x="304" y="34"/>
                  </a:lnTo>
                  <a:lnTo>
                    <a:pt x="304" y="33"/>
                  </a:lnTo>
                  <a:lnTo>
                    <a:pt x="304" y="33"/>
                  </a:lnTo>
                  <a:lnTo>
                    <a:pt x="305" y="35"/>
                  </a:lnTo>
                  <a:lnTo>
                    <a:pt x="305" y="33"/>
                  </a:lnTo>
                  <a:lnTo>
                    <a:pt x="305" y="32"/>
                  </a:lnTo>
                  <a:lnTo>
                    <a:pt x="305" y="33"/>
                  </a:lnTo>
                  <a:lnTo>
                    <a:pt x="305" y="33"/>
                  </a:lnTo>
                  <a:lnTo>
                    <a:pt x="305" y="33"/>
                  </a:lnTo>
                  <a:lnTo>
                    <a:pt x="305" y="33"/>
                  </a:lnTo>
                  <a:lnTo>
                    <a:pt x="305" y="31"/>
                  </a:lnTo>
                  <a:lnTo>
                    <a:pt x="305" y="33"/>
                  </a:lnTo>
                  <a:lnTo>
                    <a:pt x="305" y="34"/>
                  </a:lnTo>
                  <a:lnTo>
                    <a:pt x="305" y="33"/>
                  </a:lnTo>
                  <a:lnTo>
                    <a:pt x="306" y="33"/>
                  </a:lnTo>
                  <a:lnTo>
                    <a:pt x="306" y="33"/>
                  </a:lnTo>
                  <a:lnTo>
                    <a:pt x="306" y="33"/>
                  </a:lnTo>
                  <a:lnTo>
                    <a:pt x="306" y="33"/>
                  </a:lnTo>
                  <a:lnTo>
                    <a:pt x="306" y="33"/>
                  </a:lnTo>
                  <a:lnTo>
                    <a:pt x="306" y="33"/>
                  </a:lnTo>
                  <a:lnTo>
                    <a:pt x="306" y="32"/>
                  </a:lnTo>
                  <a:lnTo>
                    <a:pt x="306" y="34"/>
                  </a:lnTo>
                  <a:lnTo>
                    <a:pt x="306" y="33"/>
                  </a:lnTo>
                  <a:lnTo>
                    <a:pt x="306" y="32"/>
                  </a:lnTo>
                  <a:lnTo>
                    <a:pt x="306" y="32"/>
                  </a:lnTo>
                  <a:lnTo>
                    <a:pt x="307" y="34"/>
                  </a:lnTo>
                  <a:lnTo>
                    <a:pt x="307" y="32"/>
                  </a:lnTo>
                  <a:lnTo>
                    <a:pt x="307" y="32"/>
                  </a:lnTo>
                  <a:lnTo>
                    <a:pt x="307" y="32"/>
                  </a:lnTo>
                  <a:lnTo>
                    <a:pt x="307" y="31"/>
                  </a:lnTo>
                  <a:lnTo>
                    <a:pt x="307" y="32"/>
                  </a:lnTo>
                  <a:lnTo>
                    <a:pt x="307" y="31"/>
                  </a:lnTo>
                  <a:lnTo>
                    <a:pt x="307" y="32"/>
                  </a:lnTo>
                  <a:lnTo>
                    <a:pt x="307" y="31"/>
                  </a:lnTo>
                  <a:lnTo>
                    <a:pt x="307" y="31"/>
                  </a:lnTo>
                  <a:lnTo>
                    <a:pt x="308" y="32"/>
                  </a:lnTo>
                  <a:lnTo>
                    <a:pt x="308" y="32"/>
                  </a:lnTo>
                  <a:lnTo>
                    <a:pt x="308" y="33"/>
                  </a:lnTo>
                  <a:lnTo>
                    <a:pt x="308" y="31"/>
                  </a:lnTo>
                  <a:lnTo>
                    <a:pt x="308" y="34"/>
                  </a:lnTo>
                  <a:lnTo>
                    <a:pt x="308" y="31"/>
                  </a:lnTo>
                  <a:lnTo>
                    <a:pt x="308" y="31"/>
                  </a:lnTo>
                  <a:lnTo>
                    <a:pt x="308" y="31"/>
                  </a:lnTo>
                  <a:lnTo>
                    <a:pt x="308" y="33"/>
                  </a:lnTo>
                  <a:lnTo>
                    <a:pt x="308" y="31"/>
                  </a:lnTo>
                  <a:lnTo>
                    <a:pt x="308" y="34"/>
                  </a:lnTo>
                  <a:lnTo>
                    <a:pt x="309" y="31"/>
                  </a:lnTo>
                  <a:lnTo>
                    <a:pt x="309" y="31"/>
                  </a:lnTo>
                  <a:lnTo>
                    <a:pt x="309" y="30"/>
                  </a:lnTo>
                  <a:lnTo>
                    <a:pt x="309" y="31"/>
                  </a:lnTo>
                  <a:lnTo>
                    <a:pt x="309" y="31"/>
                  </a:lnTo>
                  <a:lnTo>
                    <a:pt x="309" y="31"/>
                  </a:lnTo>
                  <a:lnTo>
                    <a:pt x="309" y="31"/>
                  </a:lnTo>
                  <a:lnTo>
                    <a:pt x="309" y="31"/>
                  </a:lnTo>
                  <a:lnTo>
                    <a:pt x="309" y="31"/>
                  </a:lnTo>
                  <a:lnTo>
                    <a:pt x="309" y="31"/>
                  </a:lnTo>
                  <a:lnTo>
                    <a:pt x="309" y="30"/>
                  </a:lnTo>
                  <a:lnTo>
                    <a:pt x="310" y="31"/>
                  </a:lnTo>
                  <a:lnTo>
                    <a:pt x="310" y="30"/>
                  </a:lnTo>
                  <a:lnTo>
                    <a:pt x="310" y="31"/>
                  </a:lnTo>
                  <a:lnTo>
                    <a:pt x="310" y="30"/>
                  </a:lnTo>
                  <a:lnTo>
                    <a:pt x="310" y="31"/>
                  </a:lnTo>
                  <a:lnTo>
                    <a:pt x="310" y="31"/>
                  </a:lnTo>
                  <a:lnTo>
                    <a:pt x="310" y="31"/>
                  </a:lnTo>
                  <a:lnTo>
                    <a:pt x="310" y="30"/>
                  </a:lnTo>
                  <a:lnTo>
                    <a:pt x="310" y="31"/>
                  </a:lnTo>
                  <a:lnTo>
                    <a:pt x="310" y="31"/>
                  </a:lnTo>
                  <a:lnTo>
                    <a:pt x="310" y="31"/>
                  </a:lnTo>
                  <a:lnTo>
                    <a:pt x="311" y="30"/>
                  </a:lnTo>
                  <a:lnTo>
                    <a:pt x="311" y="30"/>
                  </a:lnTo>
                  <a:lnTo>
                    <a:pt x="311" y="30"/>
                  </a:lnTo>
                  <a:lnTo>
                    <a:pt x="311" y="30"/>
                  </a:lnTo>
                  <a:lnTo>
                    <a:pt x="311" y="30"/>
                  </a:lnTo>
                  <a:lnTo>
                    <a:pt x="311" y="31"/>
                  </a:lnTo>
                  <a:lnTo>
                    <a:pt x="311" y="31"/>
                  </a:lnTo>
                  <a:lnTo>
                    <a:pt x="311" y="33"/>
                  </a:lnTo>
                  <a:lnTo>
                    <a:pt x="311" y="30"/>
                  </a:lnTo>
                  <a:lnTo>
                    <a:pt x="311" y="31"/>
                  </a:lnTo>
                  <a:lnTo>
                    <a:pt x="311" y="31"/>
                  </a:lnTo>
                  <a:lnTo>
                    <a:pt x="312" y="30"/>
                  </a:lnTo>
                  <a:lnTo>
                    <a:pt x="312" y="30"/>
                  </a:lnTo>
                  <a:lnTo>
                    <a:pt x="312" y="30"/>
                  </a:lnTo>
                  <a:lnTo>
                    <a:pt x="312" y="32"/>
                  </a:lnTo>
                  <a:lnTo>
                    <a:pt x="312" y="30"/>
                  </a:lnTo>
                  <a:lnTo>
                    <a:pt x="312" y="31"/>
                  </a:lnTo>
                  <a:lnTo>
                    <a:pt x="312" y="30"/>
                  </a:lnTo>
                  <a:lnTo>
                    <a:pt x="312" y="30"/>
                  </a:lnTo>
                  <a:lnTo>
                    <a:pt x="312" y="29"/>
                  </a:lnTo>
                  <a:lnTo>
                    <a:pt x="313" y="30"/>
                  </a:lnTo>
                  <a:lnTo>
                    <a:pt x="313" y="29"/>
                  </a:lnTo>
                  <a:lnTo>
                    <a:pt x="313" y="32"/>
                  </a:lnTo>
                  <a:lnTo>
                    <a:pt x="313" y="30"/>
                  </a:lnTo>
                  <a:lnTo>
                    <a:pt x="313" y="32"/>
                  </a:lnTo>
                  <a:lnTo>
                    <a:pt x="313" y="28"/>
                  </a:lnTo>
                  <a:lnTo>
                    <a:pt x="313" y="29"/>
                  </a:lnTo>
                  <a:lnTo>
                    <a:pt x="313" y="30"/>
                  </a:lnTo>
                  <a:lnTo>
                    <a:pt x="313" y="32"/>
                  </a:lnTo>
                  <a:lnTo>
                    <a:pt x="313" y="30"/>
                  </a:lnTo>
                  <a:lnTo>
                    <a:pt x="313" y="30"/>
                  </a:lnTo>
                  <a:lnTo>
                    <a:pt x="314" y="30"/>
                  </a:lnTo>
                  <a:lnTo>
                    <a:pt x="314" y="30"/>
                  </a:lnTo>
                  <a:lnTo>
                    <a:pt x="314" y="30"/>
                  </a:lnTo>
                  <a:lnTo>
                    <a:pt x="314" y="30"/>
                  </a:lnTo>
                  <a:lnTo>
                    <a:pt x="314" y="30"/>
                  </a:lnTo>
                  <a:lnTo>
                    <a:pt x="314" y="30"/>
                  </a:lnTo>
                  <a:lnTo>
                    <a:pt x="314" y="30"/>
                  </a:lnTo>
                  <a:lnTo>
                    <a:pt x="314" y="30"/>
                  </a:lnTo>
                  <a:lnTo>
                    <a:pt x="314" y="30"/>
                  </a:lnTo>
                  <a:lnTo>
                    <a:pt x="314" y="32"/>
                  </a:lnTo>
                  <a:lnTo>
                    <a:pt x="315" y="30"/>
                  </a:lnTo>
                  <a:lnTo>
                    <a:pt x="315" y="30"/>
                  </a:lnTo>
                  <a:lnTo>
                    <a:pt x="315" y="30"/>
                  </a:lnTo>
                  <a:lnTo>
                    <a:pt x="315" y="30"/>
                  </a:lnTo>
                  <a:lnTo>
                    <a:pt x="315" y="31"/>
                  </a:lnTo>
                  <a:lnTo>
                    <a:pt x="315" y="30"/>
                  </a:lnTo>
                  <a:lnTo>
                    <a:pt x="315" y="30"/>
                  </a:lnTo>
                  <a:lnTo>
                    <a:pt x="315" y="30"/>
                  </a:lnTo>
                  <a:lnTo>
                    <a:pt x="315" y="30"/>
                  </a:lnTo>
                  <a:lnTo>
                    <a:pt x="315" y="30"/>
                  </a:lnTo>
                  <a:lnTo>
                    <a:pt x="316" y="30"/>
                  </a:lnTo>
                  <a:lnTo>
                    <a:pt x="316" y="30"/>
                  </a:lnTo>
                  <a:lnTo>
                    <a:pt x="316" y="30"/>
                  </a:lnTo>
                  <a:lnTo>
                    <a:pt x="316" y="30"/>
                  </a:lnTo>
                  <a:lnTo>
                    <a:pt x="316" y="31"/>
                  </a:lnTo>
                  <a:lnTo>
                    <a:pt x="316" y="30"/>
                  </a:lnTo>
                  <a:lnTo>
                    <a:pt x="316" y="29"/>
                  </a:lnTo>
                  <a:lnTo>
                    <a:pt x="316" y="30"/>
                  </a:lnTo>
                  <a:lnTo>
                    <a:pt x="316" y="30"/>
                  </a:lnTo>
                  <a:lnTo>
                    <a:pt x="317" y="30"/>
                  </a:lnTo>
                  <a:lnTo>
                    <a:pt x="317" y="30"/>
                  </a:lnTo>
                  <a:lnTo>
                    <a:pt x="317" y="30"/>
                  </a:lnTo>
                  <a:lnTo>
                    <a:pt x="317" y="30"/>
                  </a:lnTo>
                  <a:lnTo>
                    <a:pt x="317" y="32"/>
                  </a:lnTo>
                  <a:lnTo>
                    <a:pt x="317" y="30"/>
                  </a:lnTo>
                  <a:lnTo>
                    <a:pt x="317" y="30"/>
                  </a:lnTo>
                  <a:lnTo>
                    <a:pt x="317" y="30"/>
                  </a:lnTo>
                  <a:lnTo>
                    <a:pt x="317" y="29"/>
                  </a:lnTo>
                  <a:lnTo>
                    <a:pt x="317" y="30"/>
                  </a:lnTo>
                  <a:lnTo>
                    <a:pt x="317" y="32"/>
                  </a:lnTo>
                  <a:lnTo>
                    <a:pt x="318" y="30"/>
                  </a:lnTo>
                  <a:lnTo>
                    <a:pt x="318" y="30"/>
                  </a:lnTo>
                  <a:lnTo>
                    <a:pt x="318" y="30"/>
                  </a:lnTo>
                  <a:lnTo>
                    <a:pt x="318" y="30"/>
                  </a:lnTo>
                  <a:lnTo>
                    <a:pt x="318" y="30"/>
                  </a:lnTo>
                  <a:lnTo>
                    <a:pt x="318" y="28"/>
                  </a:lnTo>
                  <a:lnTo>
                    <a:pt x="318" y="30"/>
                  </a:lnTo>
                  <a:lnTo>
                    <a:pt x="318" y="30"/>
                  </a:lnTo>
                  <a:lnTo>
                    <a:pt x="318" y="30"/>
                  </a:lnTo>
                  <a:lnTo>
                    <a:pt x="318" y="29"/>
                  </a:lnTo>
                  <a:lnTo>
                    <a:pt x="318" y="30"/>
                  </a:lnTo>
                  <a:lnTo>
                    <a:pt x="319" y="30"/>
                  </a:lnTo>
                  <a:lnTo>
                    <a:pt x="319" y="30"/>
                  </a:lnTo>
                  <a:lnTo>
                    <a:pt x="319" y="30"/>
                  </a:lnTo>
                  <a:lnTo>
                    <a:pt x="319" y="29"/>
                  </a:lnTo>
                  <a:lnTo>
                    <a:pt x="319" y="30"/>
                  </a:lnTo>
                  <a:lnTo>
                    <a:pt x="319" y="29"/>
                  </a:lnTo>
                  <a:lnTo>
                    <a:pt x="319" y="30"/>
                  </a:lnTo>
                  <a:lnTo>
                    <a:pt x="319" y="30"/>
                  </a:lnTo>
                  <a:lnTo>
                    <a:pt x="319" y="30"/>
                  </a:lnTo>
                  <a:lnTo>
                    <a:pt x="319" y="30"/>
                  </a:lnTo>
                  <a:lnTo>
                    <a:pt x="319" y="30"/>
                  </a:lnTo>
                  <a:lnTo>
                    <a:pt x="320" y="30"/>
                  </a:lnTo>
                  <a:lnTo>
                    <a:pt x="320" y="30"/>
                  </a:lnTo>
                  <a:lnTo>
                    <a:pt x="320" y="30"/>
                  </a:lnTo>
                  <a:lnTo>
                    <a:pt x="320" y="30"/>
                  </a:lnTo>
                  <a:lnTo>
                    <a:pt x="320" y="30"/>
                  </a:lnTo>
                  <a:lnTo>
                    <a:pt x="320" y="32"/>
                  </a:lnTo>
                  <a:lnTo>
                    <a:pt x="320" y="29"/>
                  </a:lnTo>
                  <a:lnTo>
                    <a:pt x="320" y="30"/>
                  </a:lnTo>
                  <a:lnTo>
                    <a:pt x="320" y="30"/>
                  </a:lnTo>
                  <a:lnTo>
                    <a:pt x="320" y="30"/>
                  </a:lnTo>
                  <a:lnTo>
                    <a:pt x="320" y="30"/>
                  </a:lnTo>
                  <a:lnTo>
                    <a:pt x="321" y="30"/>
                  </a:lnTo>
                  <a:lnTo>
                    <a:pt x="321" y="30"/>
                  </a:lnTo>
                  <a:lnTo>
                    <a:pt x="321" y="29"/>
                  </a:lnTo>
                  <a:lnTo>
                    <a:pt x="321" y="30"/>
                  </a:lnTo>
                  <a:lnTo>
                    <a:pt x="321" y="30"/>
                  </a:lnTo>
                  <a:lnTo>
                    <a:pt x="321" y="30"/>
                  </a:lnTo>
                  <a:lnTo>
                    <a:pt x="321" y="30"/>
                  </a:lnTo>
                  <a:lnTo>
                    <a:pt x="321" y="30"/>
                  </a:lnTo>
                  <a:lnTo>
                    <a:pt x="321" y="30"/>
                  </a:lnTo>
                  <a:lnTo>
                    <a:pt x="322" y="30"/>
                  </a:lnTo>
                  <a:lnTo>
                    <a:pt x="322" y="30"/>
                  </a:lnTo>
                  <a:lnTo>
                    <a:pt x="322" y="30"/>
                  </a:lnTo>
                  <a:lnTo>
                    <a:pt x="322" y="30"/>
                  </a:lnTo>
                  <a:lnTo>
                    <a:pt x="322" y="30"/>
                  </a:lnTo>
                  <a:lnTo>
                    <a:pt x="322" y="30"/>
                  </a:lnTo>
                  <a:lnTo>
                    <a:pt x="322" y="30"/>
                  </a:lnTo>
                  <a:lnTo>
                    <a:pt x="322" y="30"/>
                  </a:lnTo>
                  <a:lnTo>
                    <a:pt x="322" y="30"/>
                  </a:lnTo>
                  <a:lnTo>
                    <a:pt x="322" y="32"/>
                  </a:lnTo>
                  <a:lnTo>
                    <a:pt x="322" y="30"/>
                  </a:lnTo>
                  <a:lnTo>
                    <a:pt x="323" y="30"/>
                  </a:lnTo>
                  <a:lnTo>
                    <a:pt x="323" y="30"/>
                  </a:lnTo>
                  <a:lnTo>
                    <a:pt x="323" y="30"/>
                  </a:lnTo>
                  <a:lnTo>
                    <a:pt x="323" y="30"/>
                  </a:lnTo>
                  <a:lnTo>
                    <a:pt x="323" y="30"/>
                  </a:lnTo>
                  <a:lnTo>
                    <a:pt x="323" y="30"/>
                  </a:lnTo>
                  <a:lnTo>
                    <a:pt x="323" y="30"/>
                  </a:lnTo>
                  <a:lnTo>
                    <a:pt x="323" y="30"/>
                  </a:lnTo>
                  <a:lnTo>
                    <a:pt x="323" y="30"/>
                  </a:lnTo>
                  <a:lnTo>
                    <a:pt x="323" y="32"/>
                  </a:lnTo>
                  <a:lnTo>
                    <a:pt x="323" y="30"/>
                  </a:lnTo>
                  <a:lnTo>
                    <a:pt x="324" y="30"/>
                  </a:lnTo>
                  <a:lnTo>
                    <a:pt x="324" y="30"/>
                  </a:lnTo>
                  <a:lnTo>
                    <a:pt x="324" y="32"/>
                  </a:lnTo>
                  <a:lnTo>
                    <a:pt x="324" y="29"/>
                  </a:lnTo>
                  <a:lnTo>
                    <a:pt x="324" y="29"/>
                  </a:lnTo>
                  <a:lnTo>
                    <a:pt x="324" y="30"/>
                  </a:lnTo>
                  <a:lnTo>
                    <a:pt x="324" y="30"/>
                  </a:lnTo>
                  <a:lnTo>
                    <a:pt x="324" y="30"/>
                  </a:lnTo>
                  <a:lnTo>
                    <a:pt x="324" y="30"/>
                  </a:lnTo>
                  <a:lnTo>
                    <a:pt x="324" y="30"/>
                  </a:lnTo>
                  <a:lnTo>
                    <a:pt x="325" y="30"/>
                  </a:lnTo>
                  <a:lnTo>
                    <a:pt x="325" y="30"/>
                  </a:lnTo>
                  <a:lnTo>
                    <a:pt x="325" y="30"/>
                  </a:lnTo>
                  <a:lnTo>
                    <a:pt x="325" y="30"/>
                  </a:lnTo>
                  <a:lnTo>
                    <a:pt x="325" y="29"/>
                  </a:lnTo>
                  <a:lnTo>
                    <a:pt x="325" y="30"/>
                  </a:lnTo>
                  <a:lnTo>
                    <a:pt x="325" y="30"/>
                  </a:lnTo>
                  <a:lnTo>
                    <a:pt x="325" y="30"/>
                  </a:lnTo>
                  <a:lnTo>
                    <a:pt x="325" y="30"/>
                  </a:lnTo>
                  <a:lnTo>
                    <a:pt x="325" y="30"/>
                  </a:lnTo>
                  <a:lnTo>
                    <a:pt x="325" y="30"/>
                  </a:lnTo>
                  <a:lnTo>
                    <a:pt x="326" y="30"/>
                  </a:lnTo>
                  <a:lnTo>
                    <a:pt x="326" y="30"/>
                  </a:lnTo>
                  <a:lnTo>
                    <a:pt x="326" y="30"/>
                  </a:lnTo>
                  <a:lnTo>
                    <a:pt x="326" y="30"/>
                  </a:lnTo>
                  <a:lnTo>
                    <a:pt x="326" y="30"/>
                  </a:lnTo>
                  <a:lnTo>
                    <a:pt x="326" y="30"/>
                  </a:lnTo>
                  <a:lnTo>
                    <a:pt x="326" y="30"/>
                  </a:lnTo>
                  <a:lnTo>
                    <a:pt x="326" y="30"/>
                  </a:lnTo>
                  <a:lnTo>
                    <a:pt x="326" y="29"/>
                  </a:lnTo>
                  <a:lnTo>
                    <a:pt x="326" y="30"/>
                  </a:lnTo>
                  <a:lnTo>
                    <a:pt x="326" y="28"/>
                  </a:lnTo>
                  <a:lnTo>
                    <a:pt x="327" y="31"/>
                  </a:lnTo>
                  <a:lnTo>
                    <a:pt x="327" y="29"/>
                  </a:lnTo>
                  <a:lnTo>
                    <a:pt x="327" y="29"/>
                  </a:lnTo>
                  <a:lnTo>
                    <a:pt x="327" y="30"/>
                  </a:lnTo>
                  <a:lnTo>
                    <a:pt x="327" y="28"/>
                  </a:lnTo>
                  <a:lnTo>
                    <a:pt x="327" y="29"/>
                  </a:lnTo>
                  <a:lnTo>
                    <a:pt x="327" y="30"/>
                  </a:lnTo>
                  <a:lnTo>
                    <a:pt x="327" y="30"/>
                  </a:lnTo>
                  <a:lnTo>
                    <a:pt x="327" y="30"/>
                  </a:lnTo>
                  <a:lnTo>
                    <a:pt x="327" y="29"/>
                  </a:lnTo>
                  <a:lnTo>
                    <a:pt x="327" y="30"/>
                  </a:lnTo>
                  <a:lnTo>
                    <a:pt x="328" y="30"/>
                  </a:lnTo>
                  <a:lnTo>
                    <a:pt x="328" y="30"/>
                  </a:lnTo>
                  <a:lnTo>
                    <a:pt x="328" y="29"/>
                  </a:lnTo>
                  <a:lnTo>
                    <a:pt x="328" y="30"/>
                  </a:lnTo>
                  <a:lnTo>
                    <a:pt x="328" y="30"/>
                  </a:lnTo>
                  <a:lnTo>
                    <a:pt x="328" y="30"/>
                  </a:lnTo>
                  <a:lnTo>
                    <a:pt x="328" y="30"/>
                  </a:lnTo>
                  <a:lnTo>
                    <a:pt x="328" y="30"/>
                  </a:lnTo>
                  <a:lnTo>
                    <a:pt x="328" y="30"/>
                  </a:lnTo>
                  <a:lnTo>
                    <a:pt x="328" y="30"/>
                  </a:lnTo>
                  <a:lnTo>
                    <a:pt x="328" y="32"/>
                  </a:lnTo>
                  <a:lnTo>
                    <a:pt x="329" y="30"/>
                  </a:lnTo>
                  <a:lnTo>
                    <a:pt x="329" y="32"/>
                  </a:lnTo>
                  <a:lnTo>
                    <a:pt x="329" y="30"/>
                  </a:lnTo>
                  <a:lnTo>
                    <a:pt x="329" y="30"/>
                  </a:lnTo>
                  <a:lnTo>
                    <a:pt x="329" y="30"/>
                  </a:lnTo>
                  <a:lnTo>
                    <a:pt x="329" y="30"/>
                  </a:lnTo>
                  <a:lnTo>
                    <a:pt x="329" y="29"/>
                  </a:lnTo>
                  <a:lnTo>
                    <a:pt x="329" y="30"/>
                  </a:lnTo>
                  <a:lnTo>
                    <a:pt x="329" y="31"/>
                  </a:lnTo>
                  <a:lnTo>
                    <a:pt x="329" y="29"/>
                  </a:lnTo>
                  <a:lnTo>
                    <a:pt x="330" y="30"/>
                  </a:lnTo>
                  <a:lnTo>
                    <a:pt x="330" y="30"/>
                  </a:lnTo>
                  <a:lnTo>
                    <a:pt x="330" y="30"/>
                  </a:lnTo>
                  <a:lnTo>
                    <a:pt x="330" y="30"/>
                  </a:lnTo>
                  <a:lnTo>
                    <a:pt x="330" y="30"/>
                  </a:lnTo>
                  <a:lnTo>
                    <a:pt x="330" y="30"/>
                  </a:lnTo>
                  <a:lnTo>
                    <a:pt x="330" y="30"/>
                  </a:lnTo>
                  <a:lnTo>
                    <a:pt x="330" y="30"/>
                  </a:lnTo>
                  <a:lnTo>
                    <a:pt x="330" y="30"/>
                  </a:lnTo>
                  <a:lnTo>
                    <a:pt x="330" y="30"/>
                  </a:lnTo>
                  <a:lnTo>
                    <a:pt x="330" y="30"/>
                  </a:lnTo>
                  <a:lnTo>
                    <a:pt x="331" y="29"/>
                  </a:lnTo>
                  <a:lnTo>
                    <a:pt x="331" y="30"/>
                  </a:lnTo>
                  <a:lnTo>
                    <a:pt x="331" y="30"/>
                  </a:lnTo>
                  <a:lnTo>
                    <a:pt x="331" y="29"/>
                  </a:lnTo>
                  <a:lnTo>
                    <a:pt x="331" y="30"/>
                  </a:lnTo>
                  <a:lnTo>
                    <a:pt x="331" y="30"/>
                  </a:lnTo>
                  <a:lnTo>
                    <a:pt x="331" y="30"/>
                  </a:lnTo>
                  <a:lnTo>
                    <a:pt x="331" y="30"/>
                  </a:lnTo>
                  <a:lnTo>
                    <a:pt x="331" y="30"/>
                  </a:lnTo>
                  <a:lnTo>
                    <a:pt x="331" y="31"/>
                  </a:lnTo>
                  <a:lnTo>
                    <a:pt x="331" y="30"/>
                  </a:lnTo>
                  <a:lnTo>
                    <a:pt x="332" y="32"/>
                  </a:lnTo>
                  <a:lnTo>
                    <a:pt x="332" y="30"/>
                  </a:lnTo>
                  <a:lnTo>
                    <a:pt x="332" y="29"/>
                  </a:lnTo>
                  <a:lnTo>
                    <a:pt x="332" y="30"/>
                  </a:lnTo>
                  <a:lnTo>
                    <a:pt x="332" y="30"/>
                  </a:lnTo>
                  <a:lnTo>
                    <a:pt x="332" y="30"/>
                  </a:lnTo>
                  <a:lnTo>
                    <a:pt x="332" y="30"/>
                  </a:lnTo>
                  <a:lnTo>
                    <a:pt x="332" y="29"/>
                  </a:lnTo>
                  <a:lnTo>
                    <a:pt x="332" y="29"/>
                  </a:lnTo>
                  <a:lnTo>
                    <a:pt x="332" y="30"/>
                  </a:lnTo>
                  <a:lnTo>
                    <a:pt x="332" y="30"/>
                  </a:lnTo>
                  <a:lnTo>
                    <a:pt x="333" y="30"/>
                  </a:lnTo>
                  <a:lnTo>
                    <a:pt x="333" y="29"/>
                  </a:lnTo>
                  <a:lnTo>
                    <a:pt x="333" y="30"/>
                  </a:lnTo>
                  <a:lnTo>
                    <a:pt x="333" y="30"/>
                  </a:lnTo>
                  <a:lnTo>
                    <a:pt x="333" y="30"/>
                  </a:lnTo>
                  <a:lnTo>
                    <a:pt x="333" y="30"/>
                  </a:lnTo>
                  <a:lnTo>
                    <a:pt x="334" y="30"/>
                  </a:lnTo>
                  <a:lnTo>
                    <a:pt x="334" y="32"/>
                  </a:lnTo>
                  <a:lnTo>
                    <a:pt x="334" y="29"/>
                  </a:lnTo>
                  <a:lnTo>
                    <a:pt x="334" y="30"/>
                  </a:lnTo>
                  <a:lnTo>
                    <a:pt x="335" y="30"/>
                  </a:lnTo>
                  <a:lnTo>
                    <a:pt x="335" y="32"/>
                  </a:lnTo>
                  <a:lnTo>
                    <a:pt x="335" y="30"/>
                  </a:lnTo>
                  <a:lnTo>
                    <a:pt x="335" y="31"/>
                  </a:lnTo>
                  <a:lnTo>
                    <a:pt x="335" y="30"/>
                  </a:lnTo>
                  <a:lnTo>
                    <a:pt x="335" y="30"/>
                  </a:lnTo>
                  <a:lnTo>
                    <a:pt x="335" y="30"/>
                  </a:lnTo>
                  <a:lnTo>
                    <a:pt x="336" y="29"/>
                  </a:lnTo>
                  <a:lnTo>
                    <a:pt x="336" y="30"/>
                  </a:lnTo>
                  <a:lnTo>
                    <a:pt x="336" y="30"/>
                  </a:lnTo>
                  <a:lnTo>
                    <a:pt x="336" y="30"/>
                  </a:lnTo>
                  <a:lnTo>
                    <a:pt x="336" y="30"/>
                  </a:lnTo>
                  <a:lnTo>
                    <a:pt x="337" y="30"/>
                  </a:lnTo>
                  <a:lnTo>
                    <a:pt x="337" y="30"/>
                  </a:lnTo>
                  <a:lnTo>
                    <a:pt x="337" y="30"/>
                  </a:lnTo>
                  <a:lnTo>
                    <a:pt x="337" y="30"/>
                  </a:lnTo>
                  <a:lnTo>
                    <a:pt x="337" y="30"/>
                  </a:lnTo>
                  <a:lnTo>
                    <a:pt x="337" y="31"/>
                  </a:lnTo>
                  <a:lnTo>
                    <a:pt x="338" y="29"/>
                  </a:lnTo>
                  <a:lnTo>
                    <a:pt x="338" y="30"/>
                  </a:lnTo>
                  <a:lnTo>
                    <a:pt x="338" y="30"/>
                  </a:lnTo>
                  <a:lnTo>
                    <a:pt x="338" y="30"/>
                  </a:lnTo>
                  <a:lnTo>
                    <a:pt x="338" y="30"/>
                  </a:lnTo>
                  <a:lnTo>
                    <a:pt x="338" y="30"/>
                  </a:lnTo>
                  <a:lnTo>
                    <a:pt x="338" y="30"/>
                  </a:lnTo>
                  <a:lnTo>
                    <a:pt x="338" y="30"/>
                  </a:lnTo>
                  <a:lnTo>
                    <a:pt x="339" y="30"/>
                  </a:lnTo>
                  <a:lnTo>
                    <a:pt x="339" y="30"/>
                  </a:lnTo>
                  <a:lnTo>
                    <a:pt x="339" y="30"/>
                  </a:lnTo>
                  <a:lnTo>
                    <a:pt x="339" y="30"/>
                  </a:lnTo>
                  <a:lnTo>
                    <a:pt x="339" y="30"/>
                  </a:lnTo>
                  <a:lnTo>
                    <a:pt x="339" y="30"/>
                  </a:lnTo>
                  <a:lnTo>
                    <a:pt x="339" y="29"/>
                  </a:lnTo>
                  <a:lnTo>
                    <a:pt x="339" y="32"/>
                  </a:lnTo>
                  <a:lnTo>
                    <a:pt x="339" y="30"/>
                  </a:lnTo>
                  <a:lnTo>
                    <a:pt x="339" y="30"/>
                  </a:lnTo>
                  <a:lnTo>
                    <a:pt x="339" y="30"/>
                  </a:lnTo>
                  <a:lnTo>
                    <a:pt x="340" y="30"/>
                  </a:lnTo>
                  <a:lnTo>
                    <a:pt x="340" y="29"/>
                  </a:lnTo>
                  <a:lnTo>
                    <a:pt x="340" y="30"/>
                  </a:lnTo>
                  <a:lnTo>
                    <a:pt x="340" y="30"/>
                  </a:lnTo>
                  <a:lnTo>
                    <a:pt x="340" y="30"/>
                  </a:lnTo>
                  <a:lnTo>
                    <a:pt x="340" y="30"/>
                  </a:lnTo>
                  <a:lnTo>
                    <a:pt x="340" y="30"/>
                  </a:lnTo>
                  <a:lnTo>
                    <a:pt x="340" y="29"/>
                  </a:lnTo>
                  <a:lnTo>
                    <a:pt x="341" y="30"/>
                  </a:lnTo>
                  <a:lnTo>
                    <a:pt x="341" y="30"/>
                  </a:lnTo>
                  <a:lnTo>
                    <a:pt x="341" y="30"/>
                  </a:lnTo>
                  <a:lnTo>
                    <a:pt x="341" y="30"/>
                  </a:lnTo>
                  <a:lnTo>
                    <a:pt x="341" y="30"/>
                  </a:lnTo>
                  <a:lnTo>
                    <a:pt x="341" y="30"/>
                  </a:lnTo>
                  <a:lnTo>
                    <a:pt x="341" y="30"/>
                  </a:lnTo>
                  <a:lnTo>
                    <a:pt x="341" y="30"/>
                  </a:lnTo>
                  <a:lnTo>
                    <a:pt x="341" y="30"/>
                  </a:lnTo>
                  <a:lnTo>
                    <a:pt x="342" y="30"/>
                  </a:lnTo>
                  <a:lnTo>
                    <a:pt x="342" y="30"/>
                  </a:lnTo>
                  <a:lnTo>
                    <a:pt x="342" y="30"/>
                  </a:lnTo>
                  <a:lnTo>
                    <a:pt x="342" y="30"/>
                  </a:lnTo>
                  <a:lnTo>
                    <a:pt x="342" y="30"/>
                  </a:lnTo>
                  <a:lnTo>
                    <a:pt x="342" y="29"/>
                  </a:lnTo>
                  <a:lnTo>
                    <a:pt x="342" y="30"/>
                  </a:lnTo>
                  <a:lnTo>
                    <a:pt x="342" y="30"/>
                  </a:lnTo>
                  <a:lnTo>
                    <a:pt x="342" y="30"/>
                  </a:lnTo>
                </a:path>
              </a:pathLst>
            </a:custGeom>
            <a:noFill/>
            <a:ln w="12700" cmpd="sng">
              <a:solidFill>
                <a:srgbClr val="FF0000"/>
              </a:solidFill>
              <a:prstDash val="solid"/>
              <a:round/>
              <a:headEnd/>
              <a:tailEnd/>
            </a:ln>
          </p:spPr>
          <p:txBody>
            <a:bodyPr/>
            <a:lstStyle/>
            <a:p>
              <a:endParaRPr lang="zh-CN" altLang="en-US"/>
            </a:p>
          </p:txBody>
        </p:sp>
        <p:grpSp>
          <p:nvGrpSpPr>
            <p:cNvPr id="8" name="Group 124"/>
            <p:cNvGrpSpPr>
              <a:grpSpLocks/>
            </p:cNvGrpSpPr>
            <p:nvPr/>
          </p:nvGrpSpPr>
          <p:grpSpPr bwMode="auto">
            <a:xfrm>
              <a:off x="4320157" y="3696370"/>
              <a:ext cx="920750" cy="2054225"/>
              <a:chOff x="2366" y="1621"/>
              <a:chExt cx="580" cy="1294"/>
            </a:xfrm>
          </p:grpSpPr>
          <p:sp>
            <p:nvSpPr>
              <p:cNvPr id="1545341" name="Rectangle 125"/>
              <p:cNvSpPr>
                <a:spLocks noChangeArrowheads="1"/>
              </p:cNvSpPr>
              <p:nvPr/>
            </p:nvSpPr>
            <p:spPr bwMode="auto">
              <a:xfrm>
                <a:off x="2629" y="2761"/>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-120</a:t>
                </a:r>
              </a:p>
            </p:txBody>
          </p:sp>
          <p:sp>
            <p:nvSpPr>
              <p:cNvPr id="1545342" name="Rectangle 126"/>
              <p:cNvSpPr>
                <a:spLocks noChangeArrowheads="1"/>
              </p:cNvSpPr>
              <p:nvPr/>
            </p:nvSpPr>
            <p:spPr bwMode="auto">
              <a:xfrm>
                <a:off x="2629" y="2571"/>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-100</a:t>
                </a:r>
              </a:p>
            </p:txBody>
          </p:sp>
          <p:sp>
            <p:nvSpPr>
              <p:cNvPr id="1545343" name="Rectangle 127"/>
              <p:cNvSpPr>
                <a:spLocks noChangeArrowheads="1"/>
              </p:cNvSpPr>
              <p:nvPr/>
            </p:nvSpPr>
            <p:spPr bwMode="auto">
              <a:xfrm>
                <a:off x="2687" y="238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-80</a:t>
                </a:r>
              </a:p>
            </p:txBody>
          </p:sp>
          <p:sp>
            <p:nvSpPr>
              <p:cNvPr id="1545344" name="Rectangle 128"/>
              <p:cNvSpPr>
                <a:spLocks noChangeArrowheads="1"/>
              </p:cNvSpPr>
              <p:nvPr/>
            </p:nvSpPr>
            <p:spPr bwMode="auto">
              <a:xfrm>
                <a:off x="2687" y="219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-60</a:t>
                </a:r>
              </a:p>
            </p:txBody>
          </p:sp>
          <p:sp>
            <p:nvSpPr>
              <p:cNvPr id="1545345" name="Rectangle 129"/>
              <p:cNvSpPr>
                <a:spLocks noChangeArrowheads="1"/>
              </p:cNvSpPr>
              <p:nvPr/>
            </p:nvSpPr>
            <p:spPr bwMode="auto">
              <a:xfrm>
                <a:off x="2687" y="200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-40</a:t>
                </a:r>
              </a:p>
            </p:txBody>
          </p:sp>
          <p:sp>
            <p:nvSpPr>
              <p:cNvPr id="1545346" name="Rectangle 130"/>
              <p:cNvSpPr>
                <a:spLocks noChangeArrowheads="1"/>
              </p:cNvSpPr>
              <p:nvPr/>
            </p:nvSpPr>
            <p:spPr bwMode="auto">
              <a:xfrm>
                <a:off x="2687" y="181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-20</a:t>
                </a:r>
              </a:p>
            </p:txBody>
          </p:sp>
          <p:sp>
            <p:nvSpPr>
              <p:cNvPr id="1545347" name="Rectangle 131"/>
              <p:cNvSpPr>
                <a:spLocks noChangeArrowheads="1"/>
              </p:cNvSpPr>
              <p:nvPr/>
            </p:nvSpPr>
            <p:spPr bwMode="auto">
              <a:xfrm>
                <a:off x="2780" y="1621"/>
                <a:ext cx="58" cy="154"/>
              </a:xfrm>
              <a:prstGeom prst="rect">
                <a:avLst/>
              </a:prstGeom>
              <a:noFill/>
              <a:ln w="9525">
                <a:noFill/>
                <a:miter lim="800000"/>
                <a:headEnd/>
                <a:tailEnd/>
              </a:ln>
            </p:spPr>
            <p:txBody>
              <a:bodyPr wrap="none" lIns="0" tIns="0" rIns="0" bIns="0">
                <a:spAutoFit/>
              </a:bodyPr>
              <a:lstStyle/>
              <a:p>
                <a:pPr algn="l" eaLnBrk="1" hangingPunct="1"/>
                <a:r>
                  <a:rPr lang="en-US" altLang="zh-CN" sz="1600" b="0" dirty="0">
                    <a:solidFill>
                      <a:srgbClr val="FF0000"/>
                    </a:solidFill>
                    <a:latin typeface="Arial Narrow" pitchFamily="34" charset="0"/>
                    <a:ea typeface="宋体" charset="-122"/>
                    <a:cs typeface="Arial" charset="0"/>
                  </a:rPr>
                  <a:t>0</a:t>
                </a:r>
              </a:p>
            </p:txBody>
          </p:sp>
          <p:sp>
            <p:nvSpPr>
              <p:cNvPr id="1545348" name="Rectangle 132"/>
              <p:cNvSpPr>
                <a:spLocks noChangeArrowheads="1"/>
              </p:cNvSpPr>
              <p:nvPr/>
            </p:nvSpPr>
            <p:spPr bwMode="auto">
              <a:xfrm rot="21600000">
                <a:off x="2366" y="2094"/>
                <a:ext cx="262" cy="346"/>
              </a:xfrm>
              <a:prstGeom prst="rect">
                <a:avLst/>
              </a:prstGeom>
              <a:noFill/>
              <a:ln w="9525">
                <a:noFill/>
                <a:miter lim="800000"/>
                <a:headEnd/>
                <a:tailEnd/>
              </a:ln>
            </p:spPr>
            <p:txBody>
              <a:bodyPr wrap="none" lIns="0" tIns="0" rIns="0" bIns="0">
                <a:spAutoFit/>
              </a:bodyPr>
              <a:lstStyle/>
              <a:p>
                <a:pPr eaLnBrk="1" hangingPunct="1"/>
                <a:r>
                  <a:rPr lang="en-US" altLang="zh-CN">
                    <a:solidFill>
                      <a:srgbClr val="FF0000"/>
                    </a:solidFill>
                    <a:latin typeface="Arial Narrow" pitchFamily="34" charset="0"/>
                    <a:ea typeface="宋体" charset="-122"/>
                    <a:cs typeface="Arial" charset="0"/>
                  </a:rPr>
                  <a:t>V</a:t>
                </a:r>
                <a:r>
                  <a:rPr lang="en-US" altLang="zh-CN" baseline="-25000">
                    <a:solidFill>
                      <a:srgbClr val="FF0000"/>
                    </a:solidFill>
                    <a:latin typeface="Arial Narrow" pitchFamily="34" charset="0"/>
                    <a:ea typeface="宋体" charset="-122"/>
                    <a:cs typeface="Arial" charset="0"/>
                  </a:rPr>
                  <a:t>m</a:t>
                </a:r>
              </a:p>
              <a:p>
                <a:pPr eaLnBrk="1" hangingPunct="1"/>
                <a:r>
                  <a:rPr lang="en-US" altLang="zh-CN">
                    <a:solidFill>
                      <a:srgbClr val="FF0000"/>
                    </a:solidFill>
                    <a:latin typeface="Arial Narrow" pitchFamily="34" charset="0"/>
                    <a:ea typeface="宋体" charset="-122"/>
                    <a:cs typeface="Arial" charset="0"/>
                  </a:rPr>
                  <a:t>(mV)</a:t>
                </a:r>
              </a:p>
            </p:txBody>
          </p:sp>
          <p:grpSp>
            <p:nvGrpSpPr>
              <p:cNvPr id="9" name="Group 133"/>
              <p:cNvGrpSpPr>
                <a:grpSpLocks/>
              </p:cNvGrpSpPr>
              <p:nvPr/>
            </p:nvGrpSpPr>
            <p:grpSpPr bwMode="auto">
              <a:xfrm>
                <a:off x="2888" y="1691"/>
                <a:ext cx="58" cy="1151"/>
                <a:chOff x="2407" y="486"/>
                <a:chExt cx="69" cy="1289"/>
              </a:xfrm>
            </p:grpSpPr>
            <p:sp>
              <p:nvSpPr>
                <p:cNvPr id="1545350" name="Line 13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a:p>
              </p:txBody>
            </p:sp>
            <p:sp>
              <p:nvSpPr>
                <p:cNvPr id="1545351" name="Line 13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a:p>
              </p:txBody>
            </p:sp>
            <p:sp>
              <p:nvSpPr>
                <p:cNvPr id="1545352" name="Line 13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a:p>
              </p:txBody>
            </p:sp>
            <p:sp>
              <p:nvSpPr>
                <p:cNvPr id="1545353" name="Line 13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a:p>
              </p:txBody>
            </p:sp>
            <p:sp>
              <p:nvSpPr>
                <p:cNvPr id="1545354" name="Line 13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a:p>
              </p:txBody>
            </p:sp>
            <p:sp>
              <p:nvSpPr>
                <p:cNvPr id="1545355" name="Line 13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a:p>
              </p:txBody>
            </p:sp>
            <p:sp>
              <p:nvSpPr>
                <p:cNvPr id="1545356" name="Line 14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a:p>
              </p:txBody>
            </p:sp>
            <p:sp>
              <p:nvSpPr>
                <p:cNvPr id="1545357" name="Line 14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a:p>
              </p:txBody>
            </p:sp>
          </p:grpSp>
        </p:grpSp>
        <p:grpSp>
          <p:nvGrpSpPr>
            <p:cNvPr id="10" name="Group 142"/>
            <p:cNvGrpSpPr>
              <a:grpSpLocks/>
            </p:cNvGrpSpPr>
            <p:nvPr/>
          </p:nvGrpSpPr>
          <p:grpSpPr bwMode="auto">
            <a:xfrm>
              <a:off x="7777732" y="3693195"/>
              <a:ext cx="814388" cy="2057400"/>
              <a:chOff x="3074" y="1354"/>
              <a:chExt cx="513" cy="1296"/>
            </a:xfrm>
          </p:grpSpPr>
          <p:sp>
            <p:nvSpPr>
              <p:cNvPr id="1545359" name="Rectangle 143"/>
              <p:cNvSpPr>
                <a:spLocks noChangeArrowheads="1"/>
              </p:cNvSpPr>
              <p:nvPr/>
            </p:nvSpPr>
            <p:spPr bwMode="auto">
              <a:xfrm>
                <a:off x="3197" y="2267"/>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7.1</a:t>
                </a:r>
              </a:p>
            </p:txBody>
          </p:sp>
          <p:sp>
            <p:nvSpPr>
              <p:cNvPr id="1545360" name="Rectangle 144"/>
              <p:cNvSpPr>
                <a:spLocks noChangeArrowheads="1"/>
              </p:cNvSpPr>
              <p:nvPr/>
            </p:nvSpPr>
            <p:spPr bwMode="auto">
              <a:xfrm>
                <a:off x="3197" y="2039"/>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7.2</a:t>
                </a:r>
              </a:p>
            </p:txBody>
          </p:sp>
          <p:sp>
            <p:nvSpPr>
              <p:cNvPr id="1545361" name="Rectangle 145"/>
              <p:cNvSpPr>
                <a:spLocks noChangeArrowheads="1"/>
              </p:cNvSpPr>
              <p:nvPr/>
            </p:nvSpPr>
            <p:spPr bwMode="auto">
              <a:xfrm>
                <a:off x="3197" y="1810"/>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7.3</a:t>
                </a:r>
              </a:p>
            </p:txBody>
          </p:sp>
          <p:sp>
            <p:nvSpPr>
              <p:cNvPr id="1545362" name="Rectangle 146"/>
              <p:cNvSpPr>
                <a:spLocks noChangeArrowheads="1"/>
              </p:cNvSpPr>
              <p:nvPr/>
            </p:nvSpPr>
            <p:spPr bwMode="auto">
              <a:xfrm>
                <a:off x="3197" y="1582"/>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7.4</a:t>
                </a:r>
              </a:p>
            </p:txBody>
          </p:sp>
          <p:sp>
            <p:nvSpPr>
              <p:cNvPr id="1545363" name="Rectangle 147"/>
              <p:cNvSpPr>
                <a:spLocks noChangeArrowheads="1"/>
              </p:cNvSpPr>
              <p:nvPr/>
            </p:nvSpPr>
            <p:spPr bwMode="auto">
              <a:xfrm>
                <a:off x="3197" y="1354"/>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7.5</a:t>
                </a:r>
              </a:p>
            </p:txBody>
          </p:sp>
          <p:sp>
            <p:nvSpPr>
              <p:cNvPr id="1545364" name="Rectangle 148"/>
              <p:cNvSpPr>
                <a:spLocks noChangeArrowheads="1"/>
              </p:cNvSpPr>
              <p:nvPr/>
            </p:nvSpPr>
            <p:spPr bwMode="auto">
              <a:xfrm rot="21600000">
                <a:off x="3408" y="1916"/>
                <a:ext cx="179" cy="173"/>
              </a:xfrm>
              <a:prstGeom prst="rect">
                <a:avLst/>
              </a:prstGeom>
              <a:noFill/>
              <a:ln w="9525">
                <a:noFill/>
                <a:miter lim="800000"/>
                <a:headEnd/>
                <a:tailEnd/>
              </a:ln>
            </p:spPr>
            <p:txBody>
              <a:bodyPr wrap="none" lIns="0" tIns="0" rIns="0" bIns="0">
                <a:spAutoFit/>
              </a:bodyPr>
              <a:lstStyle/>
              <a:p>
                <a:pPr algn="l" eaLnBrk="1" hangingPunct="1"/>
                <a:r>
                  <a:rPr lang="en-US" altLang="zh-CN">
                    <a:solidFill>
                      <a:srgbClr val="008000"/>
                    </a:solidFill>
                    <a:latin typeface="Arial Narrow" pitchFamily="34" charset="0"/>
                    <a:ea typeface="宋体" charset="-122"/>
                    <a:cs typeface="Arial" charset="0"/>
                  </a:rPr>
                  <a:t>pH</a:t>
                </a:r>
                <a:r>
                  <a:rPr lang="en-US" altLang="zh-CN" baseline="-25000">
                    <a:solidFill>
                      <a:srgbClr val="008000"/>
                    </a:solidFill>
                    <a:latin typeface="Arial Narrow" pitchFamily="34" charset="0"/>
                    <a:ea typeface="宋体" charset="-122"/>
                    <a:cs typeface="Arial" charset="0"/>
                  </a:rPr>
                  <a:t>i</a:t>
                </a:r>
              </a:p>
            </p:txBody>
          </p:sp>
          <p:sp>
            <p:nvSpPr>
              <p:cNvPr id="1545365" name="Rectangle 149"/>
              <p:cNvSpPr>
                <a:spLocks noChangeArrowheads="1"/>
              </p:cNvSpPr>
              <p:nvPr/>
            </p:nvSpPr>
            <p:spPr bwMode="auto">
              <a:xfrm>
                <a:off x="3197" y="2496"/>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7.0</a:t>
                </a:r>
              </a:p>
            </p:txBody>
          </p:sp>
          <p:grpSp>
            <p:nvGrpSpPr>
              <p:cNvPr id="11" name="Group 150"/>
              <p:cNvGrpSpPr>
                <a:grpSpLocks/>
              </p:cNvGrpSpPr>
              <p:nvPr/>
            </p:nvGrpSpPr>
            <p:grpSpPr bwMode="auto">
              <a:xfrm>
                <a:off x="3074" y="1426"/>
                <a:ext cx="70" cy="1152"/>
                <a:chOff x="3085" y="1426"/>
                <a:chExt cx="70" cy="1152"/>
              </a:xfrm>
            </p:grpSpPr>
            <p:sp>
              <p:nvSpPr>
                <p:cNvPr id="1545367" name="Line 15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a:p>
              </p:txBody>
            </p:sp>
            <p:sp>
              <p:nvSpPr>
                <p:cNvPr id="1545368" name="Line 15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a:p>
              </p:txBody>
            </p:sp>
            <p:sp>
              <p:nvSpPr>
                <p:cNvPr id="1545369" name="Line 15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a:p>
              </p:txBody>
            </p:sp>
            <p:sp>
              <p:nvSpPr>
                <p:cNvPr id="1545370" name="Line 15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a:p>
              </p:txBody>
            </p:sp>
            <p:sp>
              <p:nvSpPr>
                <p:cNvPr id="1545371" name="Line 15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a:p>
              </p:txBody>
            </p:sp>
            <p:sp>
              <p:nvSpPr>
                <p:cNvPr id="1545372" name="Line 15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a:p>
              </p:txBody>
            </p:sp>
            <p:sp>
              <p:nvSpPr>
                <p:cNvPr id="1545373" name="Line 15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a:p>
              </p:txBody>
            </p:sp>
          </p:grpSp>
        </p:grpSp>
        <p:sp>
          <p:nvSpPr>
            <p:cNvPr id="1545374" name="Line 158"/>
            <p:cNvSpPr>
              <a:spLocks noChangeShapeType="1"/>
            </p:cNvSpPr>
            <p:nvPr/>
          </p:nvSpPr>
          <p:spPr bwMode="auto">
            <a:xfrm rot="21120000">
              <a:off x="5801295" y="5161633"/>
              <a:ext cx="730250" cy="0"/>
            </a:xfrm>
            <a:prstGeom prst="line">
              <a:avLst/>
            </a:prstGeom>
            <a:noFill/>
            <a:ln w="19050">
              <a:solidFill>
                <a:srgbClr val="0000FF"/>
              </a:solidFill>
              <a:prstDash val="lgDash"/>
              <a:round/>
              <a:headEnd/>
              <a:tailEnd/>
            </a:ln>
            <a:effectLst/>
          </p:spPr>
          <p:txBody>
            <a:bodyPr/>
            <a:lstStyle/>
            <a:p>
              <a:endParaRPr lang="zh-CN" altLang="en-US"/>
            </a:p>
          </p:txBody>
        </p:sp>
      </p:grpSp>
      <p:grpSp>
        <p:nvGrpSpPr>
          <p:cNvPr id="5" name="组合 4"/>
          <p:cNvGrpSpPr/>
          <p:nvPr/>
        </p:nvGrpSpPr>
        <p:grpSpPr>
          <a:xfrm>
            <a:off x="3679571" y="1397670"/>
            <a:ext cx="4907786" cy="2057400"/>
            <a:chOff x="3679571" y="1397670"/>
            <a:chExt cx="4907786" cy="2057400"/>
          </a:xfrm>
        </p:grpSpPr>
        <p:sp>
          <p:nvSpPr>
            <p:cNvPr id="1545380" name="Freeform 164"/>
            <p:cNvSpPr>
              <a:spLocks/>
            </p:cNvSpPr>
            <p:nvPr/>
          </p:nvSpPr>
          <p:spPr bwMode="auto">
            <a:xfrm>
              <a:off x="5286945" y="1902495"/>
              <a:ext cx="2416175" cy="987425"/>
            </a:xfrm>
            <a:custGeom>
              <a:avLst/>
              <a:gdLst/>
              <a:ahLst/>
              <a:cxnLst>
                <a:cxn ang="0">
                  <a:pos x="5" y="5"/>
                </a:cxn>
                <a:cxn ang="0">
                  <a:pos x="11" y="4"/>
                </a:cxn>
                <a:cxn ang="0">
                  <a:pos x="17" y="3"/>
                </a:cxn>
                <a:cxn ang="0">
                  <a:pos x="23" y="16"/>
                </a:cxn>
                <a:cxn ang="0">
                  <a:pos x="29" y="37"/>
                </a:cxn>
                <a:cxn ang="0">
                  <a:pos x="35" y="52"/>
                </a:cxn>
                <a:cxn ang="0">
                  <a:pos x="40" y="66"/>
                </a:cxn>
                <a:cxn ang="0">
                  <a:pos x="46" y="76"/>
                </a:cxn>
                <a:cxn ang="0">
                  <a:pos x="52" y="84"/>
                </a:cxn>
                <a:cxn ang="0">
                  <a:pos x="57" y="89"/>
                </a:cxn>
                <a:cxn ang="0">
                  <a:pos x="63" y="95"/>
                </a:cxn>
                <a:cxn ang="0">
                  <a:pos x="68" y="100"/>
                </a:cxn>
                <a:cxn ang="0">
                  <a:pos x="74" y="102"/>
                </a:cxn>
                <a:cxn ang="0">
                  <a:pos x="79" y="105"/>
                </a:cxn>
                <a:cxn ang="0">
                  <a:pos x="85" y="105"/>
                </a:cxn>
                <a:cxn ang="0">
                  <a:pos x="91" y="105"/>
                </a:cxn>
                <a:cxn ang="0">
                  <a:pos x="96" y="106"/>
                </a:cxn>
                <a:cxn ang="0">
                  <a:pos x="102" y="106"/>
                </a:cxn>
                <a:cxn ang="0">
                  <a:pos x="107" y="106"/>
                </a:cxn>
                <a:cxn ang="0">
                  <a:pos x="113" y="106"/>
                </a:cxn>
                <a:cxn ang="0">
                  <a:pos x="119" y="104"/>
                </a:cxn>
                <a:cxn ang="0">
                  <a:pos x="124" y="103"/>
                </a:cxn>
                <a:cxn ang="0">
                  <a:pos x="130" y="101"/>
                </a:cxn>
                <a:cxn ang="0">
                  <a:pos x="136" y="100"/>
                </a:cxn>
                <a:cxn ang="0">
                  <a:pos x="141" y="100"/>
                </a:cxn>
                <a:cxn ang="0">
                  <a:pos x="147" y="98"/>
                </a:cxn>
                <a:cxn ang="0">
                  <a:pos x="153" y="98"/>
                </a:cxn>
                <a:cxn ang="0">
                  <a:pos x="158" y="97"/>
                </a:cxn>
                <a:cxn ang="0">
                  <a:pos x="164" y="96"/>
                </a:cxn>
                <a:cxn ang="0">
                  <a:pos x="169" y="95"/>
                </a:cxn>
                <a:cxn ang="0">
                  <a:pos x="176" y="94"/>
                </a:cxn>
                <a:cxn ang="0">
                  <a:pos x="183" y="93"/>
                </a:cxn>
                <a:cxn ang="0">
                  <a:pos x="188" y="94"/>
                </a:cxn>
                <a:cxn ang="0">
                  <a:pos x="195" y="94"/>
                </a:cxn>
                <a:cxn ang="0">
                  <a:pos x="200" y="94"/>
                </a:cxn>
                <a:cxn ang="0">
                  <a:pos x="206" y="95"/>
                </a:cxn>
                <a:cxn ang="0">
                  <a:pos x="211" y="95"/>
                </a:cxn>
                <a:cxn ang="0">
                  <a:pos x="217" y="96"/>
                </a:cxn>
                <a:cxn ang="0">
                  <a:pos x="223" y="96"/>
                </a:cxn>
                <a:cxn ang="0">
                  <a:pos x="228" y="97"/>
                </a:cxn>
                <a:cxn ang="0">
                  <a:pos x="234" y="97"/>
                </a:cxn>
                <a:cxn ang="0">
                  <a:pos x="241" y="96"/>
                </a:cxn>
                <a:cxn ang="0">
                  <a:pos x="246" y="98"/>
                </a:cxn>
                <a:cxn ang="0">
                  <a:pos x="252" y="97"/>
                </a:cxn>
                <a:cxn ang="0">
                  <a:pos x="258" y="98"/>
                </a:cxn>
                <a:cxn ang="0">
                  <a:pos x="263" y="95"/>
                </a:cxn>
                <a:cxn ang="0">
                  <a:pos x="269" y="98"/>
                </a:cxn>
                <a:cxn ang="0">
                  <a:pos x="275" y="97"/>
                </a:cxn>
                <a:cxn ang="0">
                  <a:pos x="280" y="97"/>
                </a:cxn>
                <a:cxn ang="0">
                  <a:pos x="287" y="96"/>
                </a:cxn>
                <a:cxn ang="0">
                  <a:pos x="293" y="95"/>
                </a:cxn>
                <a:cxn ang="0">
                  <a:pos x="299" y="94"/>
                </a:cxn>
                <a:cxn ang="0">
                  <a:pos x="304" y="94"/>
                </a:cxn>
                <a:cxn ang="0">
                  <a:pos x="310" y="93"/>
                </a:cxn>
                <a:cxn ang="0">
                  <a:pos x="315" y="93"/>
                </a:cxn>
                <a:cxn ang="0">
                  <a:pos x="321" y="93"/>
                </a:cxn>
                <a:cxn ang="0">
                  <a:pos x="326" y="93"/>
                </a:cxn>
                <a:cxn ang="0">
                  <a:pos x="332" y="93"/>
                </a:cxn>
                <a:cxn ang="0">
                  <a:pos x="338" y="93"/>
                </a:cxn>
                <a:cxn ang="0">
                  <a:pos x="346" y="87"/>
                </a:cxn>
                <a:cxn ang="0">
                  <a:pos x="353" y="72"/>
                </a:cxn>
                <a:cxn ang="0">
                  <a:pos x="358" y="63"/>
                </a:cxn>
                <a:cxn ang="0">
                  <a:pos x="365" y="51"/>
                </a:cxn>
              </a:cxnLst>
              <a:rect l="0" t="0" r="r" b="b"/>
              <a:pathLst>
                <a:path w="370" h="107">
                  <a:moveTo>
                    <a:pt x="0" y="6"/>
                  </a:moveTo>
                  <a:lnTo>
                    <a:pt x="0" y="7"/>
                  </a:lnTo>
                  <a:lnTo>
                    <a:pt x="0" y="7"/>
                  </a:lnTo>
                  <a:lnTo>
                    <a:pt x="0" y="6"/>
                  </a:lnTo>
                  <a:lnTo>
                    <a:pt x="0" y="6"/>
                  </a:lnTo>
                  <a:lnTo>
                    <a:pt x="0" y="7"/>
                  </a:lnTo>
                  <a:lnTo>
                    <a:pt x="0" y="6"/>
                  </a:lnTo>
                  <a:lnTo>
                    <a:pt x="1" y="6"/>
                  </a:lnTo>
                  <a:lnTo>
                    <a:pt x="1" y="6"/>
                  </a:lnTo>
                  <a:lnTo>
                    <a:pt x="1" y="6"/>
                  </a:lnTo>
                  <a:lnTo>
                    <a:pt x="1" y="6"/>
                  </a:lnTo>
                  <a:lnTo>
                    <a:pt x="1" y="6"/>
                  </a:lnTo>
                  <a:lnTo>
                    <a:pt x="1" y="6"/>
                  </a:lnTo>
                  <a:lnTo>
                    <a:pt x="1" y="6"/>
                  </a:lnTo>
                  <a:lnTo>
                    <a:pt x="1" y="6"/>
                  </a:lnTo>
                  <a:lnTo>
                    <a:pt x="1" y="6"/>
                  </a:lnTo>
                  <a:lnTo>
                    <a:pt x="1" y="6"/>
                  </a:lnTo>
                  <a:lnTo>
                    <a:pt x="1" y="6"/>
                  </a:lnTo>
                  <a:lnTo>
                    <a:pt x="2" y="6"/>
                  </a:lnTo>
                  <a:lnTo>
                    <a:pt x="2" y="6"/>
                  </a:lnTo>
                  <a:lnTo>
                    <a:pt x="2" y="6"/>
                  </a:lnTo>
                  <a:lnTo>
                    <a:pt x="2" y="6"/>
                  </a:lnTo>
                  <a:lnTo>
                    <a:pt x="2" y="5"/>
                  </a:lnTo>
                  <a:lnTo>
                    <a:pt x="2" y="5"/>
                  </a:lnTo>
                  <a:lnTo>
                    <a:pt x="2" y="6"/>
                  </a:lnTo>
                  <a:lnTo>
                    <a:pt x="2" y="6"/>
                  </a:lnTo>
                  <a:lnTo>
                    <a:pt x="2" y="5"/>
                  </a:lnTo>
                  <a:lnTo>
                    <a:pt x="2" y="5"/>
                  </a:lnTo>
                  <a:lnTo>
                    <a:pt x="3" y="5"/>
                  </a:lnTo>
                  <a:lnTo>
                    <a:pt x="3" y="5"/>
                  </a:lnTo>
                  <a:lnTo>
                    <a:pt x="3" y="5"/>
                  </a:lnTo>
                  <a:lnTo>
                    <a:pt x="3" y="5"/>
                  </a:lnTo>
                  <a:lnTo>
                    <a:pt x="3" y="5"/>
                  </a:lnTo>
                  <a:lnTo>
                    <a:pt x="3" y="6"/>
                  </a:lnTo>
                  <a:lnTo>
                    <a:pt x="3" y="5"/>
                  </a:lnTo>
                  <a:lnTo>
                    <a:pt x="3" y="5"/>
                  </a:lnTo>
                  <a:lnTo>
                    <a:pt x="3" y="5"/>
                  </a:lnTo>
                  <a:lnTo>
                    <a:pt x="3" y="5"/>
                  </a:lnTo>
                  <a:lnTo>
                    <a:pt x="4" y="4"/>
                  </a:lnTo>
                  <a:lnTo>
                    <a:pt x="4" y="4"/>
                  </a:lnTo>
                  <a:lnTo>
                    <a:pt x="4" y="4"/>
                  </a:lnTo>
                  <a:lnTo>
                    <a:pt x="4" y="4"/>
                  </a:lnTo>
                  <a:lnTo>
                    <a:pt x="4" y="5"/>
                  </a:lnTo>
                  <a:lnTo>
                    <a:pt x="4" y="6"/>
                  </a:lnTo>
                  <a:lnTo>
                    <a:pt x="4" y="6"/>
                  </a:lnTo>
                  <a:lnTo>
                    <a:pt x="4" y="6"/>
                  </a:lnTo>
                  <a:lnTo>
                    <a:pt x="4" y="6"/>
                  </a:lnTo>
                  <a:lnTo>
                    <a:pt x="4" y="5"/>
                  </a:lnTo>
                  <a:lnTo>
                    <a:pt x="5" y="4"/>
                  </a:lnTo>
                  <a:lnTo>
                    <a:pt x="5" y="5"/>
                  </a:lnTo>
                  <a:lnTo>
                    <a:pt x="5" y="5"/>
                  </a:lnTo>
                  <a:lnTo>
                    <a:pt x="5" y="5"/>
                  </a:lnTo>
                  <a:lnTo>
                    <a:pt x="5" y="5"/>
                  </a:lnTo>
                  <a:lnTo>
                    <a:pt x="5" y="5"/>
                  </a:lnTo>
                  <a:lnTo>
                    <a:pt x="5" y="5"/>
                  </a:lnTo>
                  <a:lnTo>
                    <a:pt x="5" y="5"/>
                  </a:lnTo>
                  <a:lnTo>
                    <a:pt x="5" y="5"/>
                  </a:lnTo>
                  <a:lnTo>
                    <a:pt x="5" y="5"/>
                  </a:lnTo>
                  <a:lnTo>
                    <a:pt x="5" y="5"/>
                  </a:lnTo>
                  <a:lnTo>
                    <a:pt x="6" y="6"/>
                  </a:lnTo>
                  <a:lnTo>
                    <a:pt x="6" y="4"/>
                  </a:lnTo>
                  <a:lnTo>
                    <a:pt x="6" y="4"/>
                  </a:lnTo>
                  <a:lnTo>
                    <a:pt x="6" y="4"/>
                  </a:lnTo>
                  <a:lnTo>
                    <a:pt x="6" y="3"/>
                  </a:lnTo>
                  <a:lnTo>
                    <a:pt x="6" y="4"/>
                  </a:lnTo>
                  <a:lnTo>
                    <a:pt x="6" y="6"/>
                  </a:lnTo>
                  <a:lnTo>
                    <a:pt x="6" y="4"/>
                  </a:lnTo>
                  <a:lnTo>
                    <a:pt x="6" y="5"/>
                  </a:lnTo>
                  <a:lnTo>
                    <a:pt x="6" y="5"/>
                  </a:lnTo>
                  <a:lnTo>
                    <a:pt x="6" y="6"/>
                  </a:lnTo>
                  <a:lnTo>
                    <a:pt x="7" y="5"/>
                  </a:lnTo>
                  <a:lnTo>
                    <a:pt x="7" y="5"/>
                  </a:lnTo>
                  <a:lnTo>
                    <a:pt x="7" y="6"/>
                  </a:lnTo>
                  <a:lnTo>
                    <a:pt x="7" y="5"/>
                  </a:lnTo>
                  <a:lnTo>
                    <a:pt x="7" y="6"/>
                  </a:lnTo>
                  <a:lnTo>
                    <a:pt x="7" y="6"/>
                  </a:lnTo>
                  <a:lnTo>
                    <a:pt x="7" y="7"/>
                  </a:lnTo>
                  <a:lnTo>
                    <a:pt x="7" y="6"/>
                  </a:lnTo>
                  <a:lnTo>
                    <a:pt x="7" y="6"/>
                  </a:lnTo>
                  <a:lnTo>
                    <a:pt x="7" y="6"/>
                  </a:lnTo>
                  <a:lnTo>
                    <a:pt x="8" y="5"/>
                  </a:lnTo>
                  <a:lnTo>
                    <a:pt x="8" y="5"/>
                  </a:lnTo>
                  <a:lnTo>
                    <a:pt x="8" y="4"/>
                  </a:lnTo>
                  <a:lnTo>
                    <a:pt x="8" y="4"/>
                  </a:lnTo>
                  <a:lnTo>
                    <a:pt x="8" y="4"/>
                  </a:lnTo>
                  <a:lnTo>
                    <a:pt x="8" y="4"/>
                  </a:lnTo>
                  <a:lnTo>
                    <a:pt x="8" y="5"/>
                  </a:lnTo>
                  <a:lnTo>
                    <a:pt x="8" y="4"/>
                  </a:lnTo>
                  <a:lnTo>
                    <a:pt x="8" y="4"/>
                  </a:lnTo>
                  <a:lnTo>
                    <a:pt x="8" y="4"/>
                  </a:lnTo>
                  <a:lnTo>
                    <a:pt x="8" y="4"/>
                  </a:lnTo>
                  <a:lnTo>
                    <a:pt x="9" y="4"/>
                  </a:lnTo>
                  <a:lnTo>
                    <a:pt x="9" y="4"/>
                  </a:lnTo>
                  <a:lnTo>
                    <a:pt x="9" y="4"/>
                  </a:lnTo>
                  <a:lnTo>
                    <a:pt x="9" y="4"/>
                  </a:lnTo>
                  <a:lnTo>
                    <a:pt x="9" y="3"/>
                  </a:lnTo>
                  <a:lnTo>
                    <a:pt x="9" y="4"/>
                  </a:lnTo>
                  <a:lnTo>
                    <a:pt x="9" y="4"/>
                  </a:lnTo>
                  <a:lnTo>
                    <a:pt x="9" y="3"/>
                  </a:lnTo>
                  <a:lnTo>
                    <a:pt x="9" y="4"/>
                  </a:lnTo>
                  <a:lnTo>
                    <a:pt x="9" y="4"/>
                  </a:lnTo>
                  <a:lnTo>
                    <a:pt x="10" y="4"/>
                  </a:lnTo>
                  <a:lnTo>
                    <a:pt x="10" y="4"/>
                  </a:lnTo>
                  <a:lnTo>
                    <a:pt x="10" y="4"/>
                  </a:lnTo>
                  <a:lnTo>
                    <a:pt x="10" y="4"/>
                  </a:lnTo>
                  <a:lnTo>
                    <a:pt x="10" y="4"/>
                  </a:lnTo>
                  <a:lnTo>
                    <a:pt x="10" y="4"/>
                  </a:lnTo>
                  <a:lnTo>
                    <a:pt x="10" y="4"/>
                  </a:lnTo>
                  <a:lnTo>
                    <a:pt x="10" y="4"/>
                  </a:lnTo>
                  <a:lnTo>
                    <a:pt x="10" y="4"/>
                  </a:lnTo>
                  <a:lnTo>
                    <a:pt x="10" y="3"/>
                  </a:lnTo>
                  <a:lnTo>
                    <a:pt x="10" y="4"/>
                  </a:lnTo>
                  <a:lnTo>
                    <a:pt x="11" y="5"/>
                  </a:lnTo>
                  <a:lnTo>
                    <a:pt x="11" y="4"/>
                  </a:lnTo>
                  <a:lnTo>
                    <a:pt x="11" y="5"/>
                  </a:lnTo>
                  <a:lnTo>
                    <a:pt x="11" y="4"/>
                  </a:lnTo>
                  <a:lnTo>
                    <a:pt x="11" y="4"/>
                  </a:lnTo>
                  <a:lnTo>
                    <a:pt x="11" y="4"/>
                  </a:lnTo>
                  <a:lnTo>
                    <a:pt x="11" y="4"/>
                  </a:lnTo>
                  <a:lnTo>
                    <a:pt x="11" y="3"/>
                  </a:lnTo>
                  <a:lnTo>
                    <a:pt x="11" y="3"/>
                  </a:lnTo>
                  <a:lnTo>
                    <a:pt x="12" y="3"/>
                  </a:lnTo>
                  <a:lnTo>
                    <a:pt x="12" y="3"/>
                  </a:lnTo>
                  <a:lnTo>
                    <a:pt x="12" y="4"/>
                  </a:lnTo>
                  <a:lnTo>
                    <a:pt x="12" y="4"/>
                  </a:lnTo>
                  <a:lnTo>
                    <a:pt x="12" y="4"/>
                  </a:lnTo>
                  <a:lnTo>
                    <a:pt x="12" y="4"/>
                  </a:lnTo>
                  <a:lnTo>
                    <a:pt x="12" y="3"/>
                  </a:lnTo>
                  <a:lnTo>
                    <a:pt x="12" y="3"/>
                  </a:lnTo>
                  <a:lnTo>
                    <a:pt x="12" y="4"/>
                  </a:lnTo>
                  <a:lnTo>
                    <a:pt x="12" y="3"/>
                  </a:lnTo>
                  <a:lnTo>
                    <a:pt x="13" y="3"/>
                  </a:lnTo>
                  <a:lnTo>
                    <a:pt x="13" y="3"/>
                  </a:lnTo>
                  <a:lnTo>
                    <a:pt x="13" y="3"/>
                  </a:lnTo>
                  <a:lnTo>
                    <a:pt x="13" y="3"/>
                  </a:lnTo>
                  <a:lnTo>
                    <a:pt x="13" y="3"/>
                  </a:lnTo>
                  <a:lnTo>
                    <a:pt x="13" y="3"/>
                  </a:lnTo>
                  <a:lnTo>
                    <a:pt x="13" y="3"/>
                  </a:lnTo>
                  <a:lnTo>
                    <a:pt x="13" y="3"/>
                  </a:lnTo>
                  <a:lnTo>
                    <a:pt x="13" y="3"/>
                  </a:lnTo>
                  <a:lnTo>
                    <a:pt x="13" y="3"/>
                  </a:lnTo>
                  <a:lnTo>
                    <a:pt x="14" y="2"/>
                  </a:lnTo>
                  <a:lnTo>
                    <a:pt x="14" y="3"/>
                  </a:lnTo>
                  <a:lnTo>
                    <a:pt x="14" y="3"/>
                  </a:lnTo>
                  <a:lnTo>
                    <a:pt x="14" y="3"/>
                  </a:lnTo>
                  <a:lnTo>
                    <a:pt x="14" y="3"/>
                  </a:lnTo>
                  <a:lnTo>
                    <a:pt x="14" y="3"/>
                  </a:lnTo>
                  <a:lnTo>
                    <a:pt x="14" y="3"/>
                  </a:lnTo>
                  <a:lnTo>
                    <a:pt x="14" y="3"/>
                  </a:lnTo>
                  <a:lnTo>
                    <a:pt x="14" y="2"/>
                  </a:lnTo>
                  <a:lnTo>
                    <a:pt x="14" y="3"/>
                  </a:lnTo>
                  <a:lnTo>
                    <a:pt x="15" y="3"/>
                  </a:lnTo>
                  <a:lnTo>
                    <a:pt x="15" y="4"/>
                  </a:lnTo>
                  <a:lnTo>
                    <a:pt x="15" y="4"/>
                  </a:lnTo>
                  <a:lnTo>
                    <a:pt x="15" y="4"/>
                  </a:lnTo>
                  <a:lnTo>
                    <a:pt x="15" y="4"/>
                  </a:lnTo>
                  <a:lnTo>
                    <a:pt x="15" y="4"/>
                  </a:lnTo>
                  <a:lnTo>
                    <a:pt x="15" y="5"/>
                  </a:lnTo>
                  <a:lnTo>
                    <a:pt x="15" y="4"/>
                  </a:lnTo>
                  <a:lnTo>
                    <a:pt x="15" y="4"/>
                  </a:lnTo>
                  <a:lnTo>
                    <a:pt x="16" y="4"/>
                  </a:lnTo>
                  <a:lnTo>
                    <a:pt x="16" y="4"/>
                  </a:lnTo>
                  <a:lnTo>
                    <a:pt x="16" y="3"/>
                  </a:lnTo>
                  <a:lnTo>
                    <a:pt x="16" y="3"/>
                  </a:lnTo>
                  <a:lnTo>
                    <a:pt x="16" y="3"/>
                  </a:lnTo>
                  <a:lnTo>
                    <a:pt x="16" y="3"/>
                  </a:lnTo>
                  <a:lnTo>
                    <a:pt x="16" y="3"/>
                  </a:lnTo>
                  <a:lnTo>
                    <a:pt x="16" y="3"/>
                  </a:lnTo>
                  <a:lnTo>
                    <a:pt x="16" y="3"/>
                  </a:lnTo>
                  <a:lnTo>
                    <a:pt x="16" y="3"/>
                  </a:lnTo>
                  <a:lnTo>
                    <a:pt x="17" y="3"/>
                  </a:lnTo>
                  <a:lnTo>
                    <a:pt x="17" y="4"/>
                  </a:lnTo>
                  <a:lnTo>
                    <a:pt x="17" y="4"/>
                  </a:lnTo>
                  <a:lnTo>
                    <a:pt x="17" y="4"/>
                  </a:lnTo>
                  <a:lnTo>
                    <a:pt x="17" y="4"/>
                  </a:lnTo>
                  <a:lnTo>
                    <a:pt x="17" y="4"/>
                  </a:lnTo>
                  <a:lnTo>
                    <a:pt x="17" y="4"/>
                  </a:lnTo>
                  <a:lnTo>
                    <a:pt x="17" y="3"/>
                  </a:lnTo>
                  <a:lnTo>
                    <a:pt x="17" y="3"/>
                  </a:lnTo>
                  <a:lnTo>
                    <a:pt x="17" y="3"/>
                  </a:lnTo>
                  <a:lnTo>
                    <a:pt x="18" y="3"/>
                  </a:lnTo>
                  <a:lnTo>
                    <a:pt x="18" y="2"/>
                  </a:lnTo>
                  <a:lnTo>
                    <a:pt x="18" y="2"/>
                  </a:lnTo>
                  <a:lnTo>
                    <a:pt x="18" y="2"/>
                  </a:lnTo>
                  <a:lnTo>
                    <a:pt x="18" y="3"/>
                  </a:lnTo>
                  <a:lnTo>
                    <a:pt x="18" y="3"/>
                  </a:lnTo>
                  <a:lnTo>
                    <a:pt x="18" y="3"/>
                  </a:lnTo>
                  <a:lnTo>
                    <a:pt x="18" y="3"/>
                  </a:lnTo>
                  <a:lnTo>
                    <a:pt x="18" y="3"/>
                  </a:lnTo>
                  <a:lnTo>
                    <a:pt x="18" y="3"/>
                  </a:lnTo>
                  <a:lnTo>
                    <a:pt x="18" y="2"/>
                  </a:lnTo>
                  <a:lnTo>
                    <a:pt x="19" y="2"/>
                  </a:lnTo>
                  <a:lnTo>
                    <a:pt x="19" y="2"/>
                  </a:lnTo>
                  <a:lnTo>
                    <a:pt x="19" y="2"/>
                  </a:lnTo>
                  <a:lnTo>
                    <a:pt x="20" y="0"/>
                  </a:lnTo>
                  <a:lnTo>
                    <a:pt x="20" y="0"/>
                  </a:lnTo>
                  <a:lnTo>
                    <a:pt x="20" y="0"/>
                  </a:lnTo>
                  <a:lnTo>
                    <a:pt x="20" y="1"/>
                  </a:lnTo>
                  <a:lnTo>
                    <a:pt x="20" y="1"/>
                  </a:lnTo>
                  <a:lnTo>
                    <a:pt x="21" y="1"/>
                  </a:lnTo>
                  <a:lnTo>
                    <a:pt x="21" y="1"/>
                  </a:lnTo>
                  <a:lnTo>
                    <a:pt x="21" y="2"/>
                  </a:lnTo>
                  <a:lnTo>
                    <a:pt x="21" y="3"/>
                  </a:lnTo>
                  <a:lnTo>
                    <a:pt x="21" y="2"/>
                  </a:lnTo>
                  <a:lnTo>
                    <a:pt x="21" y="3"/>
                  </a:lnTo>
                  <a:lnTo>
                    <a:pt x="21" y="3"/>
                  </a:lnTo>
                  <a:lnTo>
                    <a:pt x="21" y="4"/>
                  </a:lnTo>
                  <a:lnTo>
                    <a:pt x="21" y="4"/>
                  </a:lnTo>
                  <a:lnTo>
                    <a:pt x="21" y="5"/>
                  </a:lnTo>
                  <a:lnTo>
                    <a:pt x="21" y="5"/>
                  </a:lnTo>
                  <a:lnTo>
                    <a:pt x="22" y="6"/>
                  </a:lnTo>
                  <a:lnTo>
                    <a:pt x="22" y="7"/>
                  </a:lnTo>
                  <a:lnTo>
                    <a:pt x="22" y="8"/>
                  </a:lnTo>
                  <a:lnTo>
                    <a:pt x="22" y="9"/>
                  </a:lnTo>
                  <a:lnTo>
                    <a:pt x="22" y="9"/>
                  </a:lnTo>
                  <a:lnTo>
                    <a:pt x="22" y="10"/>
                  </a:lnTo>
                  <a:lnTo>
                    <a:pt x="22" y="10"/>
                  </a:lnTo>
                  <a:lnTo>
                    <a:pt x="22" y="11"/>
                  </a:lnTo>
                  <a:lnTo>
                    <a:pt x="22" y="11"/>
                  </a:lnTo>
                  <a:lnTo>
                    <a:pt x="22" y="11"/>
                  </a:lnTo>
                  <a:lnTo>
                    <a:pt x="23" y="12"/>
                  </a:lnTo>
                  <a:lnTo>
                    <a:pt x="23" y="12"/>
                  </a:lnTo>
                  <a:lnTo>
                    <a:pt x="23" y="13"/>
                  </a:lnTo>
                  <a:lnTo>
                    <a:pt x="23" y="13"/>
                  </a:lnTo>
                  <a:lnTo>
                    <a:pt x="23" y="15"/>
                  </a:lnTo>
                  <a:lnTo>
                    <a:pt x="23" y="15"/>
                  </a:lnTo>
                  <a:lnTo>
                    <a:pt x="23" y="15"/>
                  </a:lnTo>
                  <a:lnTo>
                    <a:pt x="23" y="16"/>
                  </a:lnTo>
                  <a:lnTo>
                    <a:pt x="23" y="15"/>
                  </a:lnTo>
                  <a:lnTo>
                    <a:pt x="23" y="17"/>
                  </a:lnTo>
                  <a:lnTo>
                    <a:pt x="24" y="16"/>
                  </a:lnTo>
                  <a:lnTo>
                    <a:pt x="24" y="16"/>
                  </a:lnTo>
                  <a:lnTo>
                    <a:pt x="24" y="17"/>
                  </a:lnTo>
                  <a:lnTo>
                    <a:pt x="24" y="17"/>
                  </a:lnTo>
                  <a:lnTo>
                    <a:pt x="24" y="18"/>
                  </a:lnTo>
                  <a:lnTo>
                    <a:pt x="24" y="18"/>
                  </a:lnTo>
                  <a:lnTo>
                    <a:pt x="24" y="19"/>
                  </a:lnTo>
                  <a:lnTo>
                    <a:pt x="24" y="19"/>
                  </a:lnTo>
                  <a:lnTo>
                    <a:pt x="24" y="20"/>
                  </a:lnTo>
                  <a:lnTo>
                    <a:pt x="24" y="20"/>
                  </a:lnTo>
                  <a:lnTo>
                    <a:pt x="25" y="20"/>
                  </a:lnTo>
                  <a:lnTo>
                    <a:pt x="25" y="21"/>
                  </a:lnTo>
                  <a:lnTo>
                    <a:pt x="25" y="21"/>
                  </a:lnTo>
                  <a:lnTo>
                    <a:pt x="25" y="22"/>
                  </a:lnTo>
                  <a:lnTo>
                    <a:pt x="25" y="22"/>
                  </a:lnTo>
                  <a:lnTo>
                    <a:pt x="25" y="23"/>
                  </a:lnTo>
                  <a:lnTo>
                    <a:pt x="25" y="23"/>
                  </a:lnTo>
                  <a:lnTo>
                    <a:pt x="25" y="24"/>
                  </a:lnTo>
                  <a:lnTo>
                    <a:pt x="25" y="25"/>
                  </a:lnTo>
                  <a:lnTo>
                    <a:pt x="26" y="25"/>
                  </a:lnTo>
                  <a:lnTo>
                    <a:pt x="26" y="25"/>
                  </a:lnTo>
                  <a:lnTo>
                    <a:pt x="26" y="25"/>
                  </a:lnTo>
                  <a:lnTo>
                    <a:pt x="26" y="26"/>
                  </a:lnTo>
                  <a:lnTo>
                    <a:pt x="26" y="26"/>
                  </a:lnTo>
                  <a:lnTo>
                    <a:pt x="26" y="27"/>
                  </a:lnTo>
                  <a:lnTo>
                    <a:pt x="26" y="27"/>
                  </a:lnTo>
                  <a:lnTo>
                    <a:pt x="26" y="27"/>
                  </a:lnTo>
                  <a:lnTo>
                    <a:pt x="26" y="28"/>
                  </a:lnTo>
                  <a:lnTo>
                    <a:pt x="27" y="28"/>
                  </a:lnTo>
                  <a:lnTo>
                    <a:pt x="27" y="28"/>
                  </a:lnTo>
                  <a:lnTo>
                    <a:pt x="27" y="29"/>
                  </a:lnTo>
                  <a:lnTo>
                    <a:pt x="27" y="29"/>
                  </a:lnTo>
                  <a:lnTo>
                    <a:pt x="27" y="30"/>
                  </a:lnTo>
                  <a:lnTo>
                    <a:pt x="27" y="30"/>
                  </a:lnTo>
                  <a:lnTo>
                    <a:pt x="27" y="30"/>
                  </a:lnTo>
                  <a:lnTo>
                    <a:pt x="27" y="30"/>
                  </a:lnTo>
                  <a:lnTo>
                    <a:pt x="27" y="32"/>
                  </a:lnTo>
                  <a:lnTo>
                    <a:pt x="27" y="31"/>
                  </a:lnTo>
                  <a:lnTo>
                    <a:pt x="28" y="32"/>
                  </a:lnTo>
                  <a:lnTo>
                    <a:pt x="28" y="32"/>
                  </a:lnTo>
                  <a:lnTo>
                    <a:pt x="28" y="33"/>
                  </a:lnTo>
                  <a:lnTo>
                    <a:pt x="28" y="33"/>
                  </a:lnTo>
                  <a:lnTo>
                    <a:pt x="28" y="34"/>
                  </a:lnTo>
                  <a:lnTo>
                    <a:pt x="28" y="34"/>
                  </a:lnTo>
                  <a:lnTo>
                    <a:pt x="28" y="34"/>
                  </a:lnTo>
                  <a:lnTo>
                    <a:pt x="28" y="34"/>
                  </a:lnTo>
                  <a:lnTo>
                    <a:pt x="28" y="34"/>
                  </a:lnTo>
                  <a:lnTo>
                    <a:pt x="28" y="35"/>
                  </a:lnTo>
                  <a:lnTo>
                    <a:pt x="29" y="35"/>
                  </a:lnTo>
                  <a:lnTo>
                    <a:pt x="29" y="36"/>
                  </a:lnTo>
                  <a:lnTo>
                    <a:pt x="29" y="36"/>
                  </a:lnTo>
                  <a:lnTo>
                    <a:pt x="29" y="37"/>
                  </a:lnTo>
                  <a:lnTo>
                    <a:pt x="29" y="36"/>
                  </a:lnTo>
                  <a:lnTo>
                    <a:pt x="29" y="36"/>
                  </a:lnTo>
                  <a:lnTo>
                    <a:pt x="29" y="37"/>
                  </a:lnTo>
                  <a:lnTo>
                    <a:pt x="29" y="37"/>
                  </a:lnTo>
                  <a:lnTo>
                    <a:pt x="29" y="38"/>
                  </a:lnTo>
                  <a:lnTo>
                    <a:pt x="29" y="38"/>
                  </a:lnTo>
                  <a:lnTo>
                    <a:pt x="30" y="38"/>
                  </a:lnTo>
                  <a:lnTo>
                    <a:pt x="30" y="38"/>
                  </a:lnTo>
                  <a:lnTo>
                    <a:pt x="30" y="39"/>
                  </a:lnTo>
                  <a:lnTo>
                    <a:pt x="30" y="39"/>
                  </a:lnTo>
                  <a:lnTo>
                    <a:pt x="30" y="39"/>
                  </a:lnTo>
                  <a:lnTo>
                    <a:pt x="30" y="39"/>
                  </a:lnTo>
                  <a:lnTo>
                    <a:pt x="30" y="40"/>
                  </a:lnTo>
                  <a:lnTo>
                    <a:pt x="30" y="40"/>
                  </a:lnTo>
                  <a:lnTo>
                    <a:pt x="30" y="40"/>
                  </a:lnTo>
                  <a:lnTo>
                    <a:pt x="30" y="41"/>
                  </a:lnTo>
                  <a:lnTo>
                    <a:pt x="31" y="41"/>
                  </a:lnTo>
                  <a:lnTo>
                    <a:pt x="31" y="43"/>
                  </a:lnTo>
                  <a:lnTo>
                    <a:pt x="31" y="42"/>
                  </a:lnTo>
                  <a:lnTo>
                    <a:pt x="31" y="42"/>
                  </a:lnTo>
                  <a:lnTo>
                    <a:pt x="31" y="42"/>
                  </a:lnTo>
                  <a:lnTo>
                    <a:pt x="31" y="43"/>
                  </a:lnTo>
                  <a:lnTo>
                    <a:pt x="31" y="43"/>
                  </a:lnTo>
                  <a:lnTo>
                    <a:pt x="31" y="43"/>
                  </a:lnTo>
                  <a:lnTo>
                    <a:pt x="31" y="44"/>
                  </a:lnTo>
                  <a:lnTo>
                    <a:pt x="31" y="44"/>
                  </a:lnTo>
                  <a:lnTo>
                    <a:pt x="31" y="44"/>
                  </a:lnTo>
                  <a:lnTo>
                    <a:pt x="32" y="44"/>
                  </a:lnTo>
                  <a:lnTo>
                    <a:pt x="32" y="45"/>
                  </a:lnTo>
                  <a:lnTo>
                    <a:pt x="32" y="45"/>
                  </a:lnTo>
                  <a:lnTo>
                    <a:pt x="32" y="46"/>
                  </a:lnTo>
                  <a:lnTo>
                    <a:pt x="32" y="45"/>
                  </a:lnTo>
                  <a:lnTo>
                    <a:pt x="32" y="46"/>
                  </a:lnTo>
                  <a:lnTo>
                    <a:pt x="32" y="46"/>
                  </a:lnTo>
                  <a:lnTo>
                    <a:pt x="32" y="46"/>
                  </a:lnTo>
                  <a:lnTo>
                    <a:pt x="32" y="47"/>
                  </a:lnTo>
                  <a:lnTo>
                    <a:pt x="32" y="48"/>
                  </a:lnTo>
                  <a:lnTo>
                    <a:pt x="33" y="48"/>
                  </a:lnTo>
                  <a:lnTo>
                    <a:pt x="33" y="48"/>
                  </a:lnTo>
                  <a:lnTo>
                    <a:pt x="33" y="48"/>
                  </a:lnTo>
                  <a:lnTo>
                    <a:pt x="33" y="49"/>
                  </a:lnTo>
                  <a:lnTo>
                    <a:pt x="33" y="48"/>
                  </a:lnTo>
                  <a:lnTo>
                    <a:pt x="33" y="48"/>
                  </a:lnTo>
                  <a:lnTo>
                    <a:pt x="33" y="49"/>
                  </a:lnTo>
                  <a:lnTo>
                    <a:pt x="33" y="49"/>
                  </a:lnTo>
                  <a:lnTo>
                    <a:pt x="33" y="49"/>
                  </a:lnTo>
                  <a:lnTo>
                    <a:pt x="33" y="49"/>
                  </a:lnTo>
                  <a:lnTo>
                    <a:pt x="33" y="49"/>
                  </a:lnTo>
                  <a:lnTo>
                    <a:pt x="34" y="49"/>
                  </a:lnTo>
                  <a:lnTo>
                    <a:pt x="34" y="49"/>
                  </a:lnTo>
                  <a:lnTo>
                    <a:pt x="34" y="50"/>
                  </a:lnTo>
                  <a:lnTo>
                    <a:pt x="34" y="51"/>
                  </a:lnTo>
                  <a:lnTo>
                    <a:pt x="34" y="51"/>
                  </a:lnTo>
                  <a:lnTo>
                    <a:pt x="34" y="51"/>
                  </a:lnTo>
                  <a:lnTo>
                    <a:pt x="34" y="51"/>
                  </a:lnTo>
                  <a:lnTo>
                    <a:pt x="34" y="51"/>
                  </a:lnTo>
                  <a:lnTo>
                    <a:pt x="34" y="52"/>
                  </a:lnTo>
                  <a:lnTo>
                    <a:pt x="35" y="52"/>
                  </a:lnTo>
                  <a:lnTo>
                    <a:pt x="35" y="52"/>
                  </a:lnTo>
                  <a:lnTo>
                    <a:pt x="35" y="52"/>
                  </a:lnTo>
                  <a:lnTo>
                    <a:pt x="35" y="53"/>
                  </a:lnTo>
                  <a:lnTo>
                    <a:pt x="35" y="53"/>
                  </a:lnTo>
                  <a:lnTo>
                    <a:pt x="35" y="53"/>
                  </a:lnTo>
                  <a:lnTo>
                    <a:pt x="35" y="53"/>
                  </a:lnTo>
                  <a:lnTo>
                    <a:pt x="35" y="53"/>
                  </a:lnTo>
                  <a:lnTo>
                    <a:pt x="35" y="54"/>
                  </a:lnTo>
                  <a:lnTo>
                    <a:pt x="35" y="55"/>
                  </a:lnTo>
                  <a:lnTo>
                    <a:pt x="35" y="55"/>
                  </a:lnTo>
                  <a:lnTo>
                    <a:pt x="36" y="55"/>
                  </a:lnTo>
                  <a:lnTo>
                    <a:pt x="36" y="55"/>
                  </a:lnTo>
                  <a:lnTo>
                    <a:pt x="36" y="55"/>
                  </a:lnTo>
                  <a:lnTo>
                    <a:pt x="36" y="55"/>
                  </a:lnTo>
                  <a:lnTo>
                    <a:pt x="36" y="55"/>
                  </a:lnTo>
                  <a:lnTo>
                    <a:pt x="36" y="55"/>
                  </a:lnTo>
                  <a:lnTo>
                    <a:pt x="36" y="55"/>
                  </a:lnTo>
                  <a:lnTo>
                    <a:pt x="36" y="56"/>
                  </a:lnTo>
                  <a:lnTo>
                    <a:pt x="36" y="57"/>
                  </a:lnTo>
                  <a:lnTo>
                    <a:pt x="36" y="55"/>
                  </a:lnTo>
                  <a:lnTo>
                    <a:pt x="37" y="56"/>
                  </a:lnTo>
                  <a:lnTo>
                    <a:pt x="37" y="54"/>
                  </a:lnTo>
                  <a:lnTo>
                    <a:pt x="37" y="51"/>
                  </a:lnTo>
                  <a:lnTo>
                    <a:pt x="37" y="49"/>
                  </a:lnTo>
                  <a:lnTo>
                    <a:pt x="37" y="57"/>
                  </a:lnTo>
                  <a:lnTo>
                    <a:pt x="37" y="57"/>
                  </a:lnTo>
                  <a:lnTo>
                    <a:pt x="37" y="63"/>
                  </a:lnTo>
                  <a:lnTo>
                    <a:pt x="37" y="65"/>
                  </a:lnTo>
                  <a:lnTo>
                    <a:pt x="38" y="67"/>
                  </a:lnTo>
                  <a:lnTo>
                    <a:pt x="38" y="65"/>
                  </a:lnTo>
                  <a:lnTo>
                    <a:pt x="38" y="64"/>
                  </a:lnTo>
                  <a:lnTo>
                    <a:pt x="38" y="63"/>
                  </a:lnTo>
                  <a:lnTo>
                    <a:pt x="38" y="61"/>
                  </a:lnTo>
                  <a:lnTo>
                    <a:pt x="38" y="61"/>
                  </a:lnTo>
                  <a:lnTo>
                    <a:pt x="38" y="61"/>
                  </a:lnTo>
                  <a:lnTo>
                    <a:pt x="38" y="63"/>
                  </a:lnTo>
                  <a:lnTo>
                    <a:pt x="38" y="63"/>
                  </a:lnTo>
                  <a:lnTo>
                    <a:pt x="38" y="63"/>
                  </a:lnTo>
                  <a:lnTo>
                    <a:pt x="38" y="63"/>
                  </a:lnTo>
                  <a:lnTo>
                    <a:pt x="39" y="62"/>
                  </a:lnTo>
                  <a:lnTo>
                    <a:pt x="39" y="63"/>
                  </a:lnTo>
                  <a:lnTo>
                    <a:pt x="39" y="63"/>
                  </a:lnTo>
                  <a:lnTo>
                    <a:pt x="39" y="63"/>
                  </a:lnTo>
                  <a:lnTo>
                    <a:pt x="39" y="63"/>
                  </a:lnTo>
                  <a:lnTo>
                    <a:pt x="39" y="62"/>
                  </a:lnTo>
                  <a:lnTo>
                    <a:pt x="39" y="63"/>
                  </a:lnTo>
                  <a:lnTo>
                    <a:pt x="39" y="63"/>
                  </a:lnTo>
                  <a:lnTo>
                    <a:pt x="39" y="63"/>
                  </a:lnTo>
                  <a:lnTo>
                    <a:pt x="39" y="63"/>
                  </a:lnTo>
                  <a:lnTo>
                    <a:pt x="40" y="64"/>
                  </a:lnTo>
                  <a:lnTo>
                    <a:pt x="40" y="64"/>
                  </a:lnTo>
                  <a:lnTo>
                    <a:pt x="40" y="65"/>
                  </a:lnTo>
                  <a:lnTo>
                    <a:pt x="40" y="65"/>
                  </a:lnTo>
                  <a:lnTo>
                    <a:pt x="40" y="65"/>
                  </a:lnTo>
                  <a:lnTo>
                    <a:pt x="40" y="65"/>
                  </a:lnTo>
                  <a:lnTo>
                    <a:pt x="40" y="65"/>
                  </a:lnTo>
                  <a:lnTo>
                    <a:pt x="40" y="65"/>
                  </a:lnTo>
                  <a:lnTo>
                    <a:pt x="40" y="65"/>
                  </a:lnTo>
                  <a:lnTo>
                    <a:pt x="40" y="66"/>
                  </a:lnTo>
                  <a:lnTo>
                    <a:pt x="41" y="66"/>
                  </a:lnTo>
                  <a:lnTo>
                    <a:pt x="41" y="66"/>
                  </a:lnTo>
                  <a:lnTo>
                    <a:pt x="41" y="66"/>
                  </a:lnTo>
                  <a:lnTo>
                    <a:pt x="41" y="66"/>
                  </a:lnTo>
                  <a:lnTo>
                    <a:pt x="41" y="65"/>
                  </a:lnTo>
                  <a:lnTo>
                    <a:pt x="41" y="66"/>
                  </a:lnTo>
                  <a:lnTo>
                    <a:pt x="41" y="68"/>
                  </a:lnTo>
                  <a:lnTo>
                    <a:pt x="41" y="67"/>
                  </a:lnTo>
                  <a:lnTo>
                    <a:pt x="41" y="67"/>
                  </a:lnTo>
                  <a:lnTo>
                    <a:pt x="41" y="68"/>
                  </a:lnTo>
                  <a:lnTo>
                    <a:pt x="42" y="68"/>
                  </a:lnTo>
                  <a:lnTo>
                    <a:pt x="42" y="68"/>
                  </a:lnTo>
                  <a:lnTo>
                    <a:pt x="42" y="67"/>
                  </a:lnTo>
                  <a:lnTo>
                    <a:pt x="42" y="66"/>
                  </a:lnTo>
                  <a:lnTo>
                    <a:pt x="42" y="69"/>
                  </a:lnTo>
                  <a:lnTo>
                    <a:pt x="42" y="71"/>
                  </a:lnTo>
                  <a:lnTo>
                    <a:pt x="42" y="70"/>
                  </a:lnTo>
                  <a:lnTo>
                    <a:pt x="42" y="70"/>
                  </a:lnTo>
                  <a:lnTo>
                    <a:pt x="42" y="69"/>
                  </a:lnTo>
                  <a:lnTo>
                    <a:pt x="42" y="70"/>
                  </a:lnTo>
                  <a:lnTo>
                    <a:pt x="42" y="70"/>
                  </a:lnTo>
                  <a:lnTo>
                    <a:pt x="43" y="70"/>
                  </a:lnTo>
                  <a:lnTo>
                    <a:pt x="43" y="70"/>
                  </a:lnTo>
                  <a:lnTo>
                    <a:pt x="43" y="71"/>
                  </a:lnTo>
                  <a:lnTo>
                    <a:pt x="43" y="71"/>
                  </a:lnTo>
                  <a:lnTo>
                    <a:pt x="43" y="72"/>
                  </a:lnTo>
                  <a:lnTo>
                    <a:pt x="43" y="73"/>
                  </a:lnTo>
                  <a:lnTo>
                    <a:pt x="43" y="72"/>
                  </a:lnTo>
                  <a:lnTo>
                    <a:pt x="43" y="72"/>
                  </a:lnTo>
                  <a:lnTo>
                    <a:pt x="43" y="72"/>
                  </a:lnTo>
                  <a:lnTo>
                    <a:pt x="43" y="72"/>
                  </a:lnTo>
                  <a:lnTo>
                    <a:pt x="44" y="72"/>
                  </a:lnTo>
                  <a:lnTo>
                    <a:pt x="44" y="72"/>
                  </a:lnTo>
                  <a:lnTo>
                    <a:pt x="44" y="72"/>
                  </a:lnTo>
                  <a:lnTo>
                    <a:pt x="44" y="72"/>
                  </a:lnTo>
                  <a:lnTo>
                    <a:pt x="44" y="73"/>
                  </a:lnTo>
                  <a:lnTo>
                    <a:pt x="44" y="73"/>
                  </a:lnTo>
                  <a:lnTo>
                    <a:pt x="44" y="73"/>
                  </a:lnTo>
                  <a:lnTo>
                    <a:pt x="44" y="73"/>
                  </a:lnTo>
                  <a:lnTo>
                    <a:pt x="44" y="74"/>
                  </a:lnTo>
                  <a:lnTo>
                    <a:pt x="45" y="74"/>
                  </a:lnTo>
                  <a:lnTo>
                    <a:pt x="45" y="74"/>
                  </a:lnTo>
                  <a:lnTo>
                    <a:pt x="45" y="75"/>
                  </a:lnTo>
                  <a:lnTo>
                    <a:pt x="45" y="74"/>
                  </a:lnTo>
                  <a:lnTo>
                    <a:pt x="45" y="74"/>
                  </a:lnTo>
                  <a:lnTo>
                    <a:pt x="45" y="76"/>
                  </a:lnTo>
                  <a:lnTo>
                    <a:pt x="45" y="74"/>
                  </a:lnTo>
                  <a:lnTo>
                    <a:pt x="45" y="74"/>
                  </a:lnTo>
                  <a:lnTo>
                    <a:pt x="45" y="75"/>
                  </a:lnTo>
                  <a:lnTo>
                    <a:pt x="45" y="75"/>
                  </a:lnTo>
                  <a:lnTo>
                    <a:pt x="46" y="76"/>
                  </a:lnTo>
                  <a:lnTo>
                    <a:pt x="46" y="76"/>
                  </a:lnTo>
                  <a:lnTo>
                    <a:pt x="46" y="76"/>
                  </a:lnTo>
                  <a:lnTo>
                    <a:pt x="46" y="76"/>
                  </a:lnTo>
                  <a:lnTo>
                    <a:pt x="46" y="76"/>
                  </a:lnTo>
                  <a:lnTo>
                    <a:pt x="46" y="76"/>
                  </a:lnTo>
                  <a:lnTo>
                    <a:pt x="46" y="76"/>
                  </a:lnTo>
                  <a:lnTo>
                    <a:pt x="46" y="76"/>
                  </a:lnTo>
                  <a:lnTo>
                    <a:pt x="46" y="76"/>
                  </a:lnTo>
                  <a:lnTo>
                    <a:pt x="46" y="76"/>
                  </a:lnTo>
                  <a:lnTo>
                    <a:pt x="47" y="77"/>
                  </a:lnTo>
                  <a:lnTo>
                    <a:pt x="47" y="76"/>
                  </a:lnTo>
                  <a:lnTo>
                    <a:pt x="47" y="78"/>
                  </a:lnTo>
                  <a:lnTo>
                    <a:pt x="47" y="76"/>
                  </a:lnTo>
                  <a:lnTo>
                    <a:pt x="47" y="77"/>
                  </a:lnTo>
                  <a:lnTo>
                    <a:pt x="47" y="77"/>
                  </a:lnTo>
                  <a:lnTo>
                    <a:pt x="47" y="77"/>
                  </a:lnTo>
                  <a:lnTo>
                    <a:pt x="47" y="78"/>
                  </a:lnTo>
                  <a:lnTo>
                    <a:pt x="47" y="77"/>
                  </a:lnTo>
                  <a:lnTo>
                    <a:pt x="47" y="78"/>
                  </a:lnTo>
                  <a:lnTo>
                    <a:pt x="47" y="78"/>
                  </a:lnTo>
                  <a:lnTo>
                    <a:pt x="48" y="79"/>
                  </a:lnTo>
                  <a:lnTo>
                    <a:pt x="48" y="79"/>
                  </a:lnTo>
                  <a:lnTo>
                    <a:pt x="48" y="79"/>
                  </a:lnTo>
                  <a:lnTo>
                    <a:pt x="48" y="79"/>
                  </a:lnTo>
                  <a:lnTo>
                    <a:pt x="48" y="80"/>
                  </a:lnTo>
                  <a:lnTo>
                    <a:pt x="48" y="80"/>
                  </a:lnTo>
                  <a:lnTo>
                    <a:pt x="48" y="80"/>
                  </a:lnTo>
                  <a:lnTo>
                    <a:pt x="48" y="80"/>
                  </a:lnTo>
                  <a:lnTo>
                    <a:pt x="48" y="80"/>
                  </a:lnTo>
                  <a:lnTo>
                    <a:pt x="49" y="81"/>
                  </a:lnTo>
                  <a:lnTo>
                    <a:pt x="49" y="81"/>
                  </a:lnTo>
                  <a:lnTo>
                    <a:pt x="49" y="81"/>
                  </a:lnTo>
                  <a:lnTo>
                    <a:pt x="49" y="81"/>
                  </a:lnTo>
                  <a:lnTo>
                    <a:pt x="49" y="81"/>
                  </a:lnTo>
                  <a:lnTo>
                    <a:pt x="49" y="81"/>
                  </a:lnTo>
                  <a:lnTo>
                    <a:pt x="49" y="81"/>
                  </a:lnTo>
                  <a:lnTo>
                    <a:pt x="49" y="81"/>
                  </a:lnTo>
                  <a:lnTo>
                    <a:pt x="49" y="81"/>
                  </a:lnTo>
                  <a:lnTo>
                    <a:pt x="49" y="81"/>
                  </a:lnTo>
                  <a:lnTo>
                    <a:pt x="49" y="81"/>
                  </a:lnTo>
                  <a:lnTo>
                    <a:pt x="50" y="83"/>
                  </a:lnTo>
                  <a:lnTo>
                    <a:pt x="50" y="84"/>
                  </a:lnTo>
                  <a:lnTo>
                    <a:pt x="50" y="84"/>
                  </a:lnTo>
                  <a:lnTo>
                    <a:pt x="50" y="83"/>
                  </a:lnTo>
                  <a:lnTo>
                    <a:pt x="50" y="83"/>
                  </a:lnTo>
                  <a:lnTo>
                    <a:pt x="50" y="83"/>
                  </a:lnTo>
                  <a:lnTo>
                    <a:pt x="50" y="83"/>
                  </a:lnTo>
                  <a:lnTo>
                    <a:pt x="50" y="83"/>
                  </a:lnTo>
                  <a:lnTo>
                    <a:pt x="50" y="82"/>
                  </a:lnTo>
                  <a:lnTo>
                    <a:pt x="50" y="83"/>
                  </a:lnTo>
                  <a:lnTo>
                    <a:pt x="51" y="83"/>
                  </a:lnTo>
                  <a:lnTo>
                    <a:pt x="51" y="83"/>
                  </a:lnTo>
                  <a:lnTo>
                    <a:pt x="51" y="83"/>
                  </a:lnTo>
                  <a:lnTo>
                    <a:pt x="51" y="84"/>
                  </a:lnTo>
                  <a:lnTo>
                    <a:pt x="51" y="84"/>
                  </a:lnTo>
                  <a:lnTo>
                    <a:pt x="51" y="84"/>
                  </a:lnTo>
                  <a:lnTo>
                    <a:pt x="51" y="84"/>
                  </a:lnTo>
                  <a:lnTo>
                    <a:pt x="51" y="84"/>
                  </a:lnTo>
                  <a:lnTo>
                    <a:pt x="51" y="84"/>
                  </a:lnTo>
                  <a:lnTo>
                    <a:pt x="51" y="84"/>
                  </a:lnTo>
                  <a:lnTo>
                    <a:pt x="51" y="84"/>
                  </a:lnTo>
                  <a:lnTo>
                    <a:pt x="52" y="84"/>
                  </a:lnTo>
                  <a:lnTo>
                    <a:pt x="52" y="84"/>
                  </a:lnTo>
                  <a:lnTo>
                    <a:pt x="52" y="84"/>
                  </a:lnTo>
                  <a:lnTo>
                    <a:pt x="52" y="84"/>
                  </a:lnTo>
                  <a:lnTo>
                    <a:pt x="52" y="84"/>
                  </a:lnTo>
                  <a:lnTo>
                    <a:pt x="52" y="84"/>
                  </a:lnTo>
                  <a:lnTo>
                    <a:pt x="52" y="85"/>
                  </a:lnTo>
                  <a:lnTo>
                    <a:pt x="52" y="85"/>
                  </a:lnTo>
                  <a:lnTo>
                    <a:pt x="52" y="85"/>
                  </a:lnTo>
                  <a:lnTo>
                    <a:pt x="52" y="85"/>
                  </a:lnTo>
                  <a:lnTo>
                    <a:pt x="53" y="85"/>
                  </a:lnTo>
                  <a:lnTo>
                    <a:pt x="53" y="85"/>
                  </a:lnTo>
                  <a:lnTo>
                    <a:pt x="53" y="85"/>
                  </a:lnTo>
                  <a:lnTo>
                    <a:pt x="53" y="85"/>
                  </a:lnTo>
                  <a:lnTo>
                    <a:pt x="53" y="86"/>
                  </a:lnTo>
                  <a:lnTo>
                    <a:pt x="53" y="85"/>
                  </a:lnTo>
                  <a:lnTo>
                    <a:pt x="53" y="86"/>
                  </a:lnTo>
                  <a:lnTo>
                    <a:pt x="53" y="86"/>
                  </a:lnTo>
                  <a:lnTo>
                    <a:pt x="53" y="86"/>
                  </a:lnTo>
                  <a:lnTo>
                    <a:pt x="53" y="86"/>
                  </a:lnTo>
                  <a:lnTo>
                    <a:pt x="53" y="86"/>
                  </a:lnTo>
                  <a:lnTo>
                    <a:pt x="54" y="85"/>
                  </a:lnTo>
                  <a:lnTo>
                    <a:pt x="54" y="86"/>
                  </a:lnTo>
                  <a:lnTo>
                    <a:pt x="54" y="87"/>
                  </a:lnTo>
                  <a:lnTo>
                    <a:pt x="54" y="88"/>
                  </a:lnTo>
                  <a:lnTo>
                    <a:pt x="54" y="88"/>
                  </a:lnTo>
                  <a:lnTo>
                    <a:pt x="54" y="88"/>
                  </a:lnTo>
                  <a:lnTo>
                    <a:pt x="54" y="87"/>
                  </a:lnTo>
                  <a:lnTo>
                    <a:pt x="54" y="87"/>
                  </a:lnTo>
                  <a:lnTo>
                    <a:pt x="54" y="88"/>
                  </a:lnTo>
                  <a:lnTo>
                    <a:pt x="54" y="87"/>
                  </a:lnTo>
                  <a:lnTo>
                    <a:pt x="54" y="88"/>
                  </a:lnTo>
                  <a:lnTo>
                    <a:pt x="55" y="88"/>
                  </a:lnTo>
                  <a:lnTo>
                    <a:pt x="55" y="88"/>
                  </a:lnTo>
                  <a:lnTo>
                    <a:pt x="55" y="88"/>
                  </a:lnTo>
                  <a:lnTo>
                    <a:pt x="55" y="89"/>
                  </a:lnTo>
                  <a:lnTo>
                    <a:pt x="55" y="89"/>
                  </a:lnTo>
                  <a:lnTo>
                    <a:pt x="55" y="89"/>
                  </a:lnTo>
                  <a:lnTo>
                    <a:pt x="55" y="89"/>
                  </a:lnTo>
                  <a:lnTo>
                    <a:pt x="55" y="89"/>
                  </a:lnTo>
                  <a:lnTo>
                    <a:pt x="55" y="89"/>
                  </a:lnTo>
                  <a:lnTo>
                    <a:pt x="55" y="88"/>
                  </a:lnTo>
                  <a:lnTo>
                    <a:pt x="56" y="88"/>
                  </a:lnTo>
                  <a:lnTo>
                    <a:pt x="56" y="88"/>
                  </a:lnTo>
                  <a:lnTo>
                    <a:pt x="56" y="89"/>
                  </a:lnTo>
                  <a:lnTo>
                    <a:pt x="56" y="89"/>
                  </a:lnTo>
                  <a:lnTo>
                    <a:pt x="56" y="89"/>
                  </a:lnTo>
                  <a:lnTo>
                    <a:pt x="56" y="89"/>
                  </a:lnTo>
                  <a:lnTo>
                    <a:pt x="56" y="89"/>
                  </a:lnTo>
                  <a:lnTo>
                    <a:pt x="56" y="90"/>
                  </a:lnTo>
                  <a:lnTo>
                    <a:pt x="56" y="89"/>
                  </a:lnTo>
                  <a:lnTo>
                    <a:pt x="56" y="89"/>
                  </a:lnTo>
                  <a:lnTo>
                    <a:pt x="56" y="90"/>
                  </a:lnTo>
                  <a:lnTo>
                    <a:pt x="57" y="90"/>
                  </a:lnTo>
                  <a:lnTo>
                    <a:pt x="57" y="90"/>
                  </a:lnTo>
                  <a:lnTo>
                    <a:pt x="57" y="90"/>
                  </a:lnTo>
                  <a:lnTo>
                    <a:pt x="57" y="89"/>
                  </a:lnTo>
                  <a:lnTo>
                    <a:pt x="57" y="90"/>
                  </a:lnTo>
                  <a:lnTo>
                    <a:pt x="57" y="89"/>
                  </a:lnTo>
                  <a:lnTo>
                    <a:pt x="57" y="90"/>
                  </a:lnTo>
                  <a:lnTo>
                    <a:pt x="57" y="91"/>
                  </a:lnTo>
                  <a:lnTo>
                    <a:pt x="57" y="91"/>
                  </a:lnTo>
                  <a:lnTo>
                    <a:pt x="58" y="91"/>
                  </a:lnTo>
                  <a:lnTo>
                    <a:pt x="58" y="91"/>
                  </a:lnTo>
                  <a:lnTo>
                    <a:pt x="58" y="91"/>
                  </a:lnTo>
                  <a:lnTo>
                    <a:pt x="58" y="91"/>
                  </a:lnTo>
                  <a:lnTo>
                    <a:pt x="58" y="93"/>
                  </a:lnTo>
                  <a:lnTo>
                    <a:pt x="58" y="94"/>
                  </a:lnTo>
                  <a:lnTo>
                    <a:pt x="58" y="94"/>
                  </a:lnTo>
                  <a:lnTo>
                    <a:pt x="58" y="93"/>
                  </a:lnTo>
                  <a:lnTo>
                    <a:pt x="58" y="93"/>
                  </a:lnTo>
                  <a:lnTo>
                    <a:pt x="58" y="93"/>
                  </a:lnTo>
                  <a:lnTo>
                    <a:pt x="58" y="93"/>
                  </a:lnTo>
                  <a:lnTo>
                    <a:pt x="59" y="92"/>
                  </a:lnTo>
                  <a:lnTo>
                    <a:pt x="59" y="92"/>
                  </a:lnTo>
                  <a:lnTo>
                    <a:pt x="59" y="92"/>
                  </a:lnTo>
                  <a:lnTo>
                    <a:pt x="59" y="93"/>
                  </a:lnTo>
                  <a:lnTo>
                    <a:pt x="59" y="92"/>
                  </a:lnTo>
                  <a:lnTo>
                    <a:pt x="59" y="92"/>
                  </a:lnTo>
                  <a:lnTo>
                    <a:pt x="59" y="93"/>
                  </a:lnTo>
                  <a:lnTo>
                    <a:pt x="59" y="92"/>
                  </a:lnTo>
                  <a:lnTo>
                    <a:pt x="59" y="93"/>
                  </a:lnTo>
                  <a:lnTo>
                    <a:pt x="59" y="93"/>
                  </a:lnTo>
                  <a:lnTo>
                    <a:pt x="60" y="93"/>
                  </a:lnTo>
                  <a:lnTo>
                    <a:pt x="60" y="93"/>
                  </a:lnTo>
                  <a:lnTo>
                    <a:pt x="60" y="93"/>
                  </a:lnTo>
                  <a:lnTo>
                    <a:pt x="60" y="93"/>
                  </a:lnTo>
                  <a:lnTo>
                    <a:pt x="60" y="93"/>
                  </a:lnTo>
                  <a:lnTo>
                    <a:pt x="60" y="93"/>
                  </a:lnTo>
                  <a:lnTo>
                    <a:pt x="60" y="93"/>
                  </a:lnTo>
                  <a:lnTo>
                    <a:pt x="60" y="93"/>
                  </a:lnTo>
                  <a:lnTo>
                    <a:pt x="60" y="93"/>
                  </a:lnTo>
                  <a:lnTo>
                    <a:pt x="60" y="93"/>
                  </a:lnTo>
                  <a:lnTo>
                    <a:pt x="60" y="93"/>
                  </a:lnTo>
                  <a:lnTo>
                    <a:pt x="61" y="93"/>
                  </a:lnTo>
                  <a:lnTo>
                    <a:pt x="61" y="95"/>
                  </a:lnTo>
                  <a:lnTo>
                    <a:pt x="61" y="95"/>
                  </a:lnTo>
                  <a:lnTo>
                    <a:pt x="61" y="93"/>
                  </a:lnTo>
                  <a:lnTo>
                    <a:pt x="61" y="94"/>
                  </a:lnTo>
                  <a:lnTo>
                    <a:pt x="61" y="95"/>
                  </a:lnTo>
                  <a:lnTo>
                    <a:pt x="61" y="94"/>
                  </a:lnTo>
                  <a:lnTo>
                    <a:pt x="61" y="93"/>
                  </a:lnTo>
                  <a:lnTo>
                    <a:pt x="61" y="93"/>
                  </a:lnTo>
                  <a:lnTo>
                    <a:pt x="61" y="94"/>
                  </a:lnTo>
                  <a:lnTo>
                    <a:pt x="62" y="95"/>
                  </a:lnTo>
                  <a:lnTo>
                    <a:pt x="62" y="95"/>
                  </a:lnTo>
                  <a:lnTo>
                    <a:pt x="62" y="95"/>
                  </a:lnTo>
                  <a:lnTo>
                    <a:pt x="62" y="95"/>
                  </a:lnTo>
                  <a:lnTo>
                    <a:pt x="62" y="95"/>
                  </a:lnTo>
                  <a:lnTo>
                    <a:pt x="62" y="95"/>
                  </a:lnTo>
                  <a:lnTo>
                    <a:pt x="62" y="95"/>
                  </a:lnTo>
                  <a:lnTo>
                    <a:pt x="62" y="95"/>
                  </a:lnTo>
                  <a:lnTo>
                    <a:pt x="62" y="96"/>
                  </a:lnTo>
                  <a:lnTo>
                    <a:pt x="62" y="95"/>
                  </a:lnTo>
                  <a:lnTo>
                    <a:pt x="62" y="95"/>
                  </a:lnTo>
                  <a:lnTo>
                    <a:pt x="63" y="95"/>
                  </a:lnTo>
                  <a:lnTo>
                    <a:pt x="63" y="95"/>
                  </a:lnTo>
                  <a:lnTo>
                    <a:pt x="63" y="95"/>
                  </a:lnTo>
                  <a:lnTo>
                    <a:pt x="63" y="95"/>
                  </a:lnTo>
                  <a:lnTo>
                    <a:pt x="63" y="95"/>
                  </a:lnTo>
                  <a:lnTo>
                    <a:pt x="63" y="95"/>
                  </a:lnTo>
                  <a:lnTo>
                    <a:pt x="63" y="95"/>
                  </a:lnTo>
                  <a:lnTo>
                    <a:pt x="63" y="95"/>
                  </a:lnTo>
                  <a:lnTo>
                    <a:pt x="63" y="95"/>
                  </a:lnTo>
                  <a:lnTo>
                    <a:pt x="63" y="95"/>
                  </a:lnTo>
                  <a:lnTo>
                    <a:pt x="64" y="96"/>
                  </a:lnTo>
                  <a:lnTo>
                    <a:pt x="64" y="96"/>
                  </a:lnTo>
                  <a:lnTo>
                    <a:pt x="64" y="97"/>
                  </a:lnTo>
                  <a:lnTo>
                    <a:pt x="64" y="97"/>
                  </a:lnTo>
                  <a:lnTo>
                    <a:pt x="64" y="96"/>
                  </a:lnTo>
                  <a:lnTo>
                    <a:pt x="64" y="96"/>
                  </a:lnTo>
                  <a:lnTo>
                    <a:pt x="64" y="97"/>
                  </a:lnTo>
                  <a:lnTo>
                    <a:pt x="64" y="97"/>
                  </a:lnTo>
                  <a:lnTo>
                    <a:pt x="64" y="97"/>
                  </a:lnTo>
                  <a:lnTo>
                    <a:pt x="64" y="97"/>
                  </a:lnTo>
                  <a:lnTo>
                    <a:pt x="64" y="97"/>
                  </a:lnTo>
                  <a:lnTo>
                    <a:pt x="65" y="97"/>
                  </a:lnTo>
                  <a:lnTo>
                    <a:pt x="65" y="97"/>
                  </a:lnTo>
                  <a:lnTo>
                    <a:pt x="65" y="97"/>
                  </a:lnTo>
                  <a:lnTo>
                    <a:pt x="65" y="97"/>
                  </a:lnTo>
                  <a:lnTo>
                    <a:pt x="65" y="98"/>
                  </a:lnTo>
                  <a:lnTo>
                    <a:pt x="65" y="98"/>
                  </a:lnTo>
                  <a:lnTo>
                    <a:pt x="65" y="97"/>
                  </a:lnTo>
                  <a:lnTo>
                    <a:pt x="65" y="98"/>
                  </a:lnTo>
                  <a:lnTo>
                    <a:pt x="65" y="98"/>
                  </a:lnTo>
                  <a:lnTo>
                    <a:pt x="65" y="98"/>
                  </a:lnTo>
                  <a:lnTo>
                    <a:pt x="66" y="99"/>
                  </a:lnTo>
                  <a:lnTo>
                    <a:pt x="66" y="97"/>
                  </a:lnTo>
                  <a:lnTo>
                    <a:pt x="66" y="98"/>
                  </a:lnTo>
                  <a:lnTo>
                    <a:pt x="66" y="98"/>
                  </a:lnTo>
                  <a:lnTo>
                    <a:pt x="66" y="98"/>
                  </a:lnTo>
                  <a:lnTo>
                    <a:pt x="66" y="98"/>
                  </a:lnTo>
                  <a:lnTo>
                    <a:pt x="66" y="98"/>
                  </a:lnTo>
                  <a:lnTo>
                    <a:pt x="66" y="98"/>
                  </a:lnTo>
                  <a:lnTo>
                    <a:pt x="66" y="98"/>
                  </a:lnTo>
                  <a:lnTo>
                    <a:pt x="66" y="98"/>
                  </a:lnTo>
                  <a:lnTo>
                    <a:pt x="67" y="98"/>
                  </a:lnTo>
                  <a:lnTo>
                    <a:pt x="67" y="99"/>
                  </a:lnTo>
                  <a:lnTo>
                    <a:pt x="67" y="98"/>
                  </a:lnTo>
                  <a:lnTo>
                    <a:pt x="67" y="99"/>
                  </a:lnTo>
                  <a:lnTo>
                    <a:pt x="67" y="98"/>
                  </a:lnTo>
                  <a:lnTo>
                    <a:pt x="67" y="99"/>
                  </a:lnTo>
                  <a:lnTo>
                    <a:pt x="67" y="99"/>
                  </a:lnTo>
                  <a:lnTo>
                    <a:pt x="67" y="99"/>
                  </a:lnTo>
                  <a:lnTo>
                    <a:pt x="67" y="99"/>
                  </a:lnTo>
                  <a:lnTo>
                    <a:pt x="68" y="99"/>
                  </a:lnTo>
                  <a:lnTo>
                    <a:pt x="68" y="99"/>
                  </a:lnTo>
                  <a:lnTo>
                    <a:pt x="68" y="99"/>
                  </a:lnTo>
                  <a:lnTo>
                    <a:pt x="68" y="99"/>
                  </a:lnTo>
                  <a:lnTo>
                    <a:pt x="68" y="100"/>
                  </a:lnTo>
                  <a:lnTo>
                    <a:pt x="68" y="100"/>
                  </a:lnTo>
                  <a:lnTo>
                    <a:pt x="68" y="99"/>
                  </a:lnTo>
                  <a:lnTo>
                    <a:pt x="68" y="100"/>
                  </a:lnTo>
                  <a:lnTo>
                    <a:pt x="68" y="100"/>
                  </a:lnTo>
                  <a:lnTo>
                    <a:pt x="68" y="100"/>
                  </a:lnTo>
                  <a:lnTo>
                    <a:pt x="68" y="100"/>
                  </a:lnTo>
                  <a:lnTo>
                    <a:pt x="69" y="101"/>
                  </a:lnTo>
                  <a:lnTo>
                    <a:pt x="69" y="100"/>
                  </a:lnTo>
                  <a:lnTo>
                    <a:pt x="69" y="100"/>
                  </a:lnTo>
                  <a:lnTo>
                    <a:pt x="69" y="100"/>
                  </a:lnTo>
                  <a:lnTo>
                    <a:pt x="69" y="99"/>
                  </a:lnTo>
                  <a:lnTo>
                    <a:pt x="69" y="100"/>
                  </a:lnTo>
                  <a:lnTo>
                    <a:pt x="69" y="100"/>
                  </a:lnTo>
                  <a:lnTo>
                    <a:pt x="69" y="100"/>
                  </a:lnTo>
                  <a:lnTo>
                    <a:pt x="69" y="101"/>
                  </a:lnTo>
                  <a:lnTo>
                    <a:pt x="69" y="100"/>
                  </a:lnTo>
                  <a:lnTo>
                    <a:pt x="70" y="101"/>
                  </a:lnTo>
                  <a:lnTo>
                    <a:pt x="70" y="101"/>
                  </a:lnTo>
                  <a:lnTo>
                    <a:pt x="70" y="101"/>
                  </a:lnTo>
                  <a:lnTo>
                    <a:pt x="70" y="101"/>
                  </a:lnTo>
                  <a:lnTo>
                    <a:pt x="70" y="100"/>
                  </a:lnTo>
                  <a:lnTo>
                    <a:pt x="70" y="101"/>
                  </a:lnTo>
                  <a:lnTo>
                    <a:pt x="70" y="100"/>
                  </a:lnTo>
                  <a:lnTo>
                    <a:pt x="70" y="101"/>
                  </a:lnTo>
                  <a:lnTo>
                    <a:pt x="70" y="100"/>
                  </a:lnTo>
                  <a:lnTo>
                    <a:pt x="70" y="100"/>
                  </a:lnTo>
                  <a:lnTo>
                    <a:pt x="71" y="101"/>
                  </a:lnTo>
                  <a:lnTo>
                    <a:pt x="71" y="100"/>
                  </a:lnTo>
                  <a:lnTo>
                    <a:pt x="71" y="101"/>
                  </a:lnTo>
                  <a:lnTo>
                    <a:pt x="71" y="100"/>
                  </a:lnTo>
                  <a:lnTo>
                    <a:pt x="71" y="101"/>
                  </a:lnTo>
                  <a:lnTo>
                    <a:pt x="71" y="100"/>
                  </a:lnTo>
                  <a:lnTo>
                    <a:pt x="71" y="101"/>
                  </a:lnTo>
                  <a:lnTo>
                    <a:pt x="71" y="100"/>
                  </a:lnTo>
                  <a:lnTo>
                    <a:pt x="71" y="100"/>
                  </a:lnTo>
                  <a:lnTo>
                    <a:pt x="71" y="100"/>
                  </a:lnTo>
                  <a:lnTo>
                    <a:pt x="72" y="101"/>
                  </a:lnTo>
                  <a:lnTo>
                    <a:pt x="72" y="101"/>
                  </a:lnTo>
                  <a:lnTo>
                    <a:pt x="72" y="101"/>
                  </a:lnTo>
                  <a:lnTo>
                    <a:pt x="72" y="102"/>
                  </a:lnTo>
                  <a:lnTo>
                    <a:pt x="72" y="101"/>
                  </a:lnTo>
                  <a:lnTo>
                    <a:pt x="72" y="101"/>
                  </a:lnTo>
                  <a:lnTo>
                    <a:pt x="72" y="102"/>
                  </a:lnTo>
                  <a:lnTo>
                    <a:pt x="72" y="101"/>
                  </a:lnTo>
                  <a:lnTo>
                    <a:pt x="72" y="101"/>
                  </a:lnTo>
                  <a:lnTo>
                    <a:pt x="72" y="101"/>
                  </a:lnTo>
                  <a:lnTo>
                    <a:pt x="73" y="101"/>
                  </a:lnTo>
                  <a:lnTo>
                    <a:pt x="73" y="101"/>
                  </a:lnTo>
                  <a:lnTo>
                    <a:pt x="73" y="101"/>
                  </a:lnTo>
                  <a:lnTo>
                    <a:pt x="73" y="101"/>
                  </a:lnTo>
                  <a:lnTo>
                    <a:pt x="73" y="101"/>
                  </a:lnTo>
                  <a:lnTo>
                    <a:pt x="73" y="101"/>
                  </a:lnTo>
                  <a:lnTo>
                    <a:pt x="73" y="101"/>
                  </a:lnTo>
                  <a:lnTo>
                    <a:pt x="73" y="101"/>
                  </a:lnTo>
                  <a:lnTo>
                    <a:pt x="73" y="101"/>
                  </a:lnTo>
                  <a:lnTo>
                    <a:pt x="73" y="101"/>
                  </a:lnTo>
                  <a:lnTo>
                    <a:pt x="73" y="102"/>
                  </a:lnTo>
                  <a:lnTo>
                    <a:pt x="74" y="102"/>
                  </a:lnTo>
                  <a:lnTo>
                    <a:pt x="74" y="101"/>
                  </a:lnTo>
                  <a:lnTo>
                    <a:pt x="74" y="102"/>
                  </a:lnTo>
                  <a:lnTo>
                    <a:pt x="74" y="102"/>
                  </a:lnTo>
                  <a:lnTo>
                    <a:pt x="74" y="102"/>
                  </a:lnTo>
                  <a:lnTo>
                    <a:pt x="74" y="102"/>
                  </a:lnTo>
                  <a:lnTo>
                    <a:pt x="74" y="103"/>
                  </a:lnTo>
                  <a:lnTo>
                    <a:pt x="74" y="103"/>
                  </a:lnTo>
                  <a:lnTo>
                    <a:pt x="74" y="103"/>
                  </a:lnTo>
                  <a:lnTo>
                    <a:pt x="74" y="103"/>
                  </a:lnTo>
                  <a:lnTo>
                    <a:pt x="75" y="103"/>
                  </a:lnTo>
                  <a:lnTo>
                    <a:pt x="75" y="103"/>
                  </a:lnTo>
                  <a:lnTo>
                    <a:pt x="75" y="103"/>
                  </a:lnTo>
                  <a:lnTo>
                    <a:pt x="75" y="103"/>
                  </a:lnTo>
                  <a:lnTo>
                    <a:pt x="75" y="103"/>
                  </a:lnTo>
                  <a:lnTo>
                    <a:pt x="75" y="103"/>
                  </a:lnTo>
                  <a:lnTo>
                    <a:pt x="75" y="103"/>
                  </a:lnTo>
                  <a:lnTo>
                    <a:pt x="75" y="103"/>
                  </a:lnTo>
                  <a:lnTo>
                    <a:pt x="75" y="103"/>
                  </a:lnTo>
                  <a:lnTo>
                    <a:pt x="75" y="103"/>
                  </a:lnTo>
                  <a:lnTo>
                    <a:pt x="76" y="103"/>
                  </a:lnTo>
                  <a:lnTo>
                    <a:pt x="76" y="103"/>
                  </a:lnTo>
                  <a:lnTo>
                    <a:pt x="76" y="103"/>
                  </a:lnTo>
                  <a:lnTo>
                    <a:pt x="76" y="103"/>
                  </a:lnTo>
                  <a:lnTo>
                    <a:pt x="76" y="103"/>
                  </a:lnTo>
                  <a:lnTo>
                    <a:pt x="76" y="103"/>
                  </a:lnTo>
                  <a:lnTo>
                    <a:pt x="76" y="103"/>
                  </a:lnTo>
                  <a:lnTo>
                    <a:pt x="76" y="103"/>
                  </a:lnTo>
                  <a:lnTo>
                    <a:pt x="76" y="103"/>
                  </a:lnTo>
                  <a:lnTo>
                    <a:pt x="76" y="103"/>
                  </a:lnTo>
                  <a:lnTo>
                    <a:pt x="77" y="104"/>
                  </a:lnTo>
                  <a:lnTo>
                    <a:pt x="77" y="104"/>
                  </a:lnTo>
                  <a:lnTo>
                    <a:pt x="77" y="104"/>
                  </a:lnTo>
                  <a:lnTo>
                    <a:pt x="77" y="103"/>
                  </a:lnTo>
                  <a:lnTo>
                    <a:pt x="77" y="103"/>
                  </a:lnTo>
                  <a:lnTo>
                    <a:pt x="77" y="103"/>
                  </a:lnTo>
                  <a:lnTo>
                    <a:pt x="77" y="103"/>
                  </a:lnTo>
                  <a:lnTo>
                    <a:pt x="77" y="103"/>
                  </a:lnTo>
                  <a:lnTo>
                    <a:pt x="77" y="104"/>
                  </a:lnTo>
                  <a:lnTo>
                    <a:pt x="77" y="104"/>
                  </a:lnTo>
                  <a:lnTo>
                    <a:pt x="77" y="104"/>
                  </a:lnTo>
                  <a:lnTo>
                    <a:pt x="78" y="104"/>
                  </a:lnTo>
                  <a:lnTo>
                    <a:pt x="78" y="104"/>
                  </a:lnTo>
                  <a:lnTo>
                    <a:pt x="78" y="104"/>
                  </a:lnTo>
                  <a:lnTo>
                    <a:pt x="78" y="103"/>
                  </a:lnTo>
                  <a:lnTo>
                    <a:pt x="78" y="103"/>
                  </a:lnTo>
                  <a:lnTo>
                    <a:pt x="78" y="104"/>
                  </a:lnTo>
                  <a:lnTo>
                    <a:pt x="78" y="104"/>
                  </a:lnTo>
                  <a:lnTo>
                    <a:pt x="78" y="104"/>
                  </a:lnTo>
                  <a:lnTo>
                    <a:pt x="78" y="104"/>
                  </a:lnTo>
                  <a:lnTo>
                    <a:pt x="78" y="103"/>
                  </a:lnTo>
                  <a:lnTo>
                    <a:pt x="79" y="103"/>
                  </a:lnTo>
                  <a:lnTo>
                    <a:pt x="79" y="104"/>
                  </a:lnTo>
                  <a:lnTo>
                    <a:pt x="79" y="105"/>
                  </a:lnTo>
                  <a:lnTo>
                    <a:pt x="79" y="105"/>
                  </a:lnTo>
                  <a:lnTo>
                    <a:pt x="79" y="106"/>
                  </a:lnTo>
                  <a:lnTo>
                    <a:pt x="79" y="105"/>
                  </a:lnTo>
                  <a:lnTo>
                    <a:pt x="79" y="105"/>
                  </a:lnTo>
                  <a:lnTo>
                    <a:pt x="79" y="104"/>
                  </a:lnTo>
                  <a:lnTo>
                    <a:pt x="79" y="105"/>
                  </a:lnTo>
                  <a:lnTo>
                    <a:pt x="79" y="105"/>
                  </a:lnTo>
                  <a:lnTo>
                    <a:pt x="79" y="104"/>
                  </a:lnTo>
                  <a:lnTo>
                    <a:pt x="80" y="105"/>
                  </a:lnTo>
                  <a:lnTo>
                    <a:pt x="80" y="105"/>
                  </a:lnTo>
                  <a:lnTo>
                    <a:pt x="80" y="104"/>
                  </a:lnTo>
                  <a:lnTo>
                    <a:pt x="80" y="105"/>
                  </a:lnTo>
                  <a:lnTo>
                    <a:pt x="80" y="104"/>
                  </a:lnTo>
                  <a:lnTo>
                    <a:pt x="80" y="105"/>
                  </a:lnTo>
                  <a:lnTo>
                    <a:pt x="80" y="104"/>
                  </a:lnTo>
                  <a:lnTo>
                    <a:pt x="80" y="104"/>
                  </a:lnTo>
                  <a:lnTo>
                    <a:pt x="80" y="104"/>
                  </a:lnTo>
                  <a:lnTo>
                    <a:pt x="81" y="104"/>
                  </a:lnTo>
                  <a:lnTo>
                    <a:pt x="81" y="105"/>
                  </a:lnTo>
                  <a:lnTo>
                    <a:pt x="81" y="106"/>
                  </a:lnTo>
                  <a:lnTo>
                    <a:pt x="81" y="105"/>
                  </a:lnTo>
                  <a:lnTo>
                    <a:pt x="81" y="105"/>
                  </a:lnTo>
                  <a:lnTo>
                    <a:pt x="81" y="105"/>
                  </a:lnTo>
                  <a:lnTo>
                    <a:pt x="81" y="105"/>
                  </a:lnTo>
                  <a:lnTo>
                    <a:pt x="81" y="105"/>
                  </a:lnTo>
                  <a:lnTo>
                    <a:pt x="81" y="105"/>
                  </a:lnTo>
                  <a:lnTo>
                    <a:pt x="81" y="105"/>
                  </a:lnTo>
                  <a:lnTo>
                    <a:pt x="81" y="105"/>
                  </a:lnTo>
                  <a:lnTo>
                    <a:pt x="82" y="105"/>
                  </a:lnTo>
                  <a:lnTo>
                    <a:pt x="82" y="105"/>
                  </a:lnTo>
                  <a:lnTo>
                    <a:pt x="82" y="105"/>
                  </a:lnTo>
                  <a:lnTo>
                    <a:pt x="82" y="105"/>
                  </a:lnTo>
                  <a:lnTo>
                    <a:pt x="82" y="105"/>
                  </a:lnTo>
                  <a:lnTo>
                    <a:pt x="82" y="105"/>
                  </a:lnTo>
                  <a:lnTo>
                    <a:pt x="82" y="105"/>
                  </a:lnTo>
                  <a:lnTo>
                    <a:pt x="82" y="104"/>
                  </a:lnTo>
                  <a:lnTo>
                    <a:pt x="82" y="105"/>
                  </a:lnTo>
                  <a:lnTo>
                    <a:pt x="83" y="105"/>
                  </a:lnTo>
                  <a:lnTo>
                    <a:pt x="83" y="105"/>
                  </a:lnTo>
                  <a:lnTo>
                    <a:pt x="83" y="105"/>
                  </a:lnTo>
                  <a:lnTo>
                    <a:pt x="83" y="105"/>
                  </a:lnTo>
                  <a:lnTo>
                    <a:pt x="83" y="105"/>
                  </a:lnTo>
                  <a:lnTo>
                    <a:pt x="83" y="105"/>
                  </a:lnTo>
                  <a:lnTo>
                    <a:pt x="83" y="105"/>
                  </a:lnTo>
                  <a:lnTo>
                    <a:pt x="83" y="105"/>
                  </a:lnTo>
                  <a:lnTo>
                    <a:pt x="83" y="105"/>
                  </a:lnTo>
                  <a:lnTo>
                    <a:pt x="83" y="105"/>
                  </a:lnTo>
                  <a:lnTo>
                    <a:pt x="83" y="105"/>
                  </a:lnTo>
                  <a:lnTo>
                    <a:pt x="84" y="105"/>
                  </a:lnTo>
                  <a:lnTo>
                    <a:pt x="84" y="105"/>
                  </a:lnTo>
                  <a:lnTo>
                    <a:pt x="84" y="105"/>
                  </a:lnTo>
                  <a:lnTo>
                    <a:pt x="84" y="105"/>
                  </a:lnTo>
                  <a:lnTo>
                    <a:pt x="84" y="105"/>
                  </a:lnTo>
                  <a:lnTo>
                    <a:pt x="84" y="105"/>
                  </a:lnTo>
                  <a:lnTo>
                    <a:pt x="84" y="105"/>
                  </a:lnTo>
                  <a:lnTo>
                    <a:pt x="84" y="105"/>
                  </a:lnTo>
                  <a:lnTo>
                    <a:pt x="84" y="105"/>
                  </a:lnTo>
                  <a:lnTo>
                    <a:pt x="85" y="105"/>
                  </a:lnTo>
                  <a:lnTo>
                    <a:pt x="85" y="105"/>
                  </a:lnTo>
                  <a:lnTo>
                    <a:pt x="85" y="105"/>
                  </a:lnTo>
                  <a:lnTo>
                    <a:pt x="85" y="105"/>
                  </a:lnTo>
                  <a:lnTo>
                    <a:pt x="85" y="105"/>
                  </a:lnTo>
                  <a:lnTo>
                    <a:pt x="85" y="105"/>
                  </a:lnTo>
                  <a:lnTo>
                    <a:pt x="85" y="105"/>
                  </a:lnTo>
                  <a:lnTo>
                    <a:pt x="85" y="105"/>
                  </a:lnTo>
                  <a:lnTo>
                    <a:pt x="85" y="105"/>
                  </a:lnTo>
                  <a:lnTo>
                    <a:pt x="85" y="105"/>
                  </a:lnTo>
                  <a:lnTo>
                    <a:pt x="85" y="105"/>
                  </a:lnTo>
                  <a:lnTo>
                    <a:pt x="86" y="105"/>
                  </a:lnTo>
                  <a:lnTo>
                    <a:pt x="86" y="105"/>
                  </a:lnTo>
                  <a:lnTo>
                    <a:pt x="86" y="105"/>
                  </a:lnTo>
                  <a:lnTo>
                    <a:pt x="86" y="105"/>
                  </a:lnTo>
                  <a:lnTo>
                    <a:pt x="86" y="105"/>
                  </a:lnTo>
                  <a:lnTo>
                    <a:pt x="86" y="104"/>
                  </a:lnTo>
                  <a:lnTo>
                    <a:pt x="86" y="105"/>
                  </a:lnTo>
                  <a:lnTo>
                    <a:pt x="86" y="105"/>
                  </a:lnTo>
                  <a:lnTo>
                    <a:pt x="86" y="105"/>
                  </a:lnTo>
                  <a:lnTo>
                    <a:pt x="86" y="105"/>
                  </a:lnTo>
                  <a:lnTo>
                    <a:pt x="86" y="105"/>
                  </a:lnTo>
                  <a:lnTo>
                    <a:pt x="87" y="106"/>
                  </a:lnTo>
                  <a:lnTo>
                    <a:pt x="87" y="106"/>
                  </a:lnTo>
                  <a:lnTo>
                    <a:pt x="87" y="106"/>
                  </a:lnTo>
                  <a:lnTo>
                    <a:pt x="87" y="106"/>
                  </a:lnTo>
                  <a:lnTo>
                    <a:pt x="87" y="106"/>
                  </a:lnTo>
                  <a:lnTo>
                    <a:pt x="87" y="106"/>
                  </a:lnTo>
                  <a:lnTo>
                    <a:pt x="87" y="106"/>
                  </a:lnTo>
                  <a:lnTo>
                    <a:pt x="87" y="106"/>
                  </a:lnTo>
                  <a:lnTo>
                    <a:pt x="87" y="106"/>
                  </a:lnTo>
                  <a:lnTo>
                    <a:pt x="87" y="105"/>
                  </a:lnTo>
                  <a:lnTo>
                    <a:pt x="88" y="105"/>
                  </a:lnTo>
                  <a:lnTo>
                    <a:pt x="88" y="105"/>
                  </a:lnTo>
                  <a:lnTo>
                    <a:pt x="88" y="106"/>
                  </a:lnTo>
                  <a:lnTo>
                    <a:pt x="88" y="105"/>
                  </a:lnTo>
                  <a:lnTo>
                    <a:pt x="88" y="105"/>
                  </a:lnTo>
                  <a:lnTo>
                    <a:pt x="88" y="106"/>
                  </a:lnTo>
                  <a:lnTo>
                    <a:pt x="88" y="105"/>
                  </a:lnTo>
                  <a:lnTo>
                    <a:pt x="88" y="105"/>
                  </a:lnTo>
                  <a:lnTo>
                    <a:pt x="88" y="105"/>
                  </a:lnTo>
                  <a:lnTo>
                    <a:pt x="88" y="106"/>
                  </a:lnTo>
                  <a:lnTo>
                    <a:pt x="89" y="105"/>
                  </a:lnTo>
                  <a:lnTo>
                    <a:pt x="89" y="105"/>
                  </a:lnTo>
                  <a:lnTo>
                    <a:pt x="89" y="106"/>
                  </a:lnTo>
                  <a:lnTo>
                    <a:pt x="89" y="105"/>
                  </a:lnTo>
                  <a:lnTo>
                    <a:pt x="89" y="105"/>
                  </a:lnTo>
                  <a:lnTo>
                    <a:pt x="89" y="105"/>
                  </a:lnTo>
                  <a:lnTo>
                    <a:pt x="89" y="105"/>
                  </a:lnTo>
                  <a:lnTo>
                    <a:pt x="89" y="105"/>
                  </a:lnTo>
                  <a:lnTo>
                    <a:pt x="89" y="105"/>
                  </a:lnTo>
                  <a:lnTo>
                    <a:pt x="90" y="105"/>
                  </a:lnTo>
                  <a:lnTo>
                    <a:pt x="90" y="107"/>
                  </a:lnTo>
                  <a:lnTo>
                    <a:pt x="90" y="105"/>
                  </a:lnTo>
                  <a:lnTo>
                    <a:pt x="90" y="105"/>
                  </a:lnTo>
                  <a:lnTo>
                    <a:pt x="90" y="105"/>
                  </a:lnTo>
                  <a:lnTo>
                    <a:pt x="90" y="105"/>
                  </a:lnTo>
                  <a:lnTo>
                    <a:pt x="90" y="105"/>
                  </a:lnTo>
                  <a:lnTo>
                    <a:pt x="90" y="106"/>
                  </a:lnTo>
                  <a:lnTo>
                    <a:pt x="90" y="105"/>
                  </a:lnTo>
                  <a:lnTo>
                    <a:pt x="90" y="105"/>
                  </a:lnTo>
                  <a:lnTo>
                    <a:pt x="91" y="105"/>
                  </a:lnTo>
                  <a:lnTo>
                    <a:pt x="91" y="105"/>
                  </a:lnTo>
                  <a:lnTo>
                    <a:pt x="91" y="106"/>
                  </a:lnTo>
                  <a:lnTo>
                    <a:pt x="91" y="105"/>
                  </a:lnTo>
                  <a:lnTo>
                    <a:pt x="91" y="106"/>
                  </a:lnTo>
                  <a:lnTo>
                    <a:pt x="91" y="106"/>
                  </a:lnTo>
                  <a:lnTo>
                    <a:pt x="91" y="105"/>
                  </a:lnTo>
                  <a:lnTo>
                    <a:pt x="91" y="105"/>
                  </a:lnTo>
                  <a:lnTo>
                    <a:pt x="91" y="105"/>
                  </a:lnTo>
                  <a:lnTo>
                    <a:pt x="91" y="105"/>
                  </a:lnTo>
                  <a:lnTo>
                    <a:pt x="92" y="106"/>
                  </a:lnTo>
                  <a:lnTo>
                    <a:pt x="92" y="106"/>
                  </a:lnTo>
                  <a:lnTo>
                    <a:pt x="92" y="106"/>
                  </a:lnTo>
                  <a:lnTo>
                    <a:pt x="92" y="105"/>
                  </a:lnTo>
                  <a:lnTo>
                    <a:pt x="92" y="105"/>
                  </a:lnTo>
                  <a:lnTo>
                    <a:pt x="92" y="106"/>
                  </a:lnTo>
                  <a:lnTo>
                    <a:pt x="92" y="105"/>
                  </a:lnTo>
                  <a:lnTo>
                    <a:pt x="92" y="106"/>
                  </a:lnTo>
                  <a:lnTo>
                    <a:pt x="92" y="105"/>
                  </a:lnTo>
                  <a:lnTo>
                    <a:pt x="92" y="105"/>
                  </a:lnTo>
                  <a:lnTo>
                    <a:pt x="92" y="105"/>
                  </a:lnTo>
                  <a:lnTo>
                    <a:pt x="93" y="105"/>
                  </a:lnTo>
                  <a:lnTo>
                    <a:pt x="93" y="106"/>
                  </a:lnTo>
                  <a:lnTo>
                    <a:pt x="93" y="105"/>
                  </a:lnTo>
                  <a:lnTo>
                    <a:pt x="93" y="106"/>
                  </a:lnTo>
                  <a:lnTo>
                    <a:pt x="93" y="106"/>
                  </a:lnTo>
                  <a:lnTo>
                    <a:pt x="93" y="105"/>
                  </a:lnTo>
                  <a:lnTo>
                    <a:pt x="93" y="106"/>
                  </a:lnTo>
                  <a:lnTo>
                    <a:pt x="93" y="105"/>
                  </a:lnTo>
                  <a:lnTo>
                    <a:pt x="93" y="105"/>
                  </a:lnTo>
                  <a:lnTo>
                    <a:pt x="93" y="106"/>
                  </a:lnTo>
                  <a:lnTo>
                    <a:pt x="94" y="105"/>
                  </a:lnTo>
                  <a:lnTo>
                    <a:pt x="94" y="105"/>
                  </a:lnTo>
                  <a:lnTo>
                    <a:pt x="94" y="106"/>
                  </a:lnTo>
                  <a:lnTo>
                    <a:pt x="94" y="106"/>
                  </a:lnTo>
                  <a:lnTo>
                    <a:pt x="94" y="105"/>
                  </a:lnTo>
                  <a:lnTo>
                    <a:pt x="94" y="106"/>
                  </a:lnTo>
                  <a:lnTo>
                    <a:pt x="94" y="106"/>
                  </a:lnTo>
                  <a:lnTo>
                    <a:pt x="94" y="106"/>
                  </a:lnTo>
                  <a:lnTo>
                    <a:pt x="94" y="106"/>
                  </a:lnTo>
                  <a:lnTo>
                    <a:pt x="94" y="106"/>
                  </a:lnTo>
                  <a:lnTo>
                    <a:pt x="95" y="105"/>
                  </a:lnTo>
                  <a:lnTo>
                    <a:pt x="95" y="106"/>
                  </a:lnTo>
                  <a:lnTo>
                    <a:pt x="95" y="106"/>
                  </a:lnTo>
                  <a:lnTo>
                    <a:pt x="95" y="106"/>
                  </a:lnTo>
                  <a:lnTo>
                    <a:pt x="95" y="105"/>
                  </a:lnTo>
                  <a:lnTo>
                    <a:pt x="95" y="105"/>
                  </a:lnTo>
                  <a:lnTo>
                    <a:pt x="95" y="105"/>
                  </a:lnTo>
                  <a:lnTo>
                    <a:pt x="95" y="105"/>
                  </a:lnTo>
                  <a:lnTo>
                    <a:pt x="95" y="105"/>
                  </a:lnTo>
                  <a:lnTo>
                    <a:pt x="95" y="105"/>
                  </a:lnTo>
                  <a:lnTo>
                    <a:pt x="96" y="105"/>
                  </a:lnTo>
                  <a:lnTo>
                    <a:pt x="96" y="106"/>
                  </a:lnTo>
                  <a:lnTo>
                    <a:pt x="96" y="106"/>
                  </a:lnTo>
                  <a:lnTo>
                    <a:pt x="96" y="105"/>
                  </a:lnTo>
                  <a:lnTo>
                    <a:pt x="96" y="106"/>
                  </a:lnTo>
                  <a:lnTo>
                    <a:pt x="96" y="105"/>
                  </a:lnTo>
                  <a:lnTo>
                    <a:pt x="96" y="105"/>
                  </a:lnTo>
                  <a:lnTo>
                    <a:pt x="96" y="106"/>
                  </a:lnTo>
                  <a:lnTo>
                    <a:pt x="96" y="106"/>
                  </a:lnTo>
                  <a:lnTo>
                    <a:pt x="96" y="106"/>
                  </a:lnTo>
                  <a:lnTo>
                    <a:pt x="96" y="106"/>
                  </a:lnTo>
                  <a:lnTo>
                    <a:pt x="97" y="105"/>
                  </a:lnTo>
                  <a:lnTo>
                    <a:pt x="97" y="105"/>
                  </a:lnTo>
                  <a:lnTo>
                    <a:pt x="97" y="106"/>
                  </a:lnTo>
                  <a:lnTo>
                    <a:pt x="97" y="106"/>
                  </a:lnTo>
                  <a:lnTo>
                    <a:pt x="97" y="106"/>
                  </a:lnTo>
                  <a:lnTo>
                    <a:pt x="97" y="106"/>
                  </a:lnTo>
                  <a:lnTo>
                    <a:pt x="97" y="106"/>
                  </a:lnTo>
                  <a:lnTo>
                    <a:pt x="97" y="106"/>
                  </a:lnTo>
                  <a:lnTo>
                    <a:pt x="97" y="106"/>
                  </a:lnTo>
                  <a:lnTo>
                    <a:pt x="97" y="106"/>
                  </a:lnTo>
                  <a:lnTo>
                    <a:pt x="98" y="105"/>
                  </a:lnTo>
                  <a:lnTo>
                    <a:pt x="98" y="107"/>
                  </a:lnTo>
                  <a:lnTo>
                    <a:pt x="98" y="106"/>
                  </a:lnTo>
                  <a:lnTo>
                    <a:pt x="98" y="106"/>
                  </a:lnTo>
                  <a:lnTo>
                    <a:pt x="98" y="106"/>
                  </a:lnTo>
                  <a:lnTo>
                    <a:pt x="98" y="106"/>
                  </a:lnTo>
                  <a:lnTo>
                    <a:pt x="98" y="106"/>
                  </a:lnTo>
                  <a:lnTo>
                    <a:pt x="98" y="106"/>
                  </a:lnTo>
                  <a:lnTo>
                    <a:pt x="98" y="106"/>
                  </a:lnTo>
                  <a:lnTo>
                    <a:pt x="98" y="107"/>
                  </a:lnTo>
                  <a:lnTo>
                    <a:pt x="99" y="106"/>
                  </a:lnTo>
                  <a:lnTo>
                    <a:pt x="99" y="107"/>
                  </a:lnTo>
                  <a:lnTo>
                    <a:pt x="99" y="107"/>
                  </a:lnTo>
                  <a:lnTo>
                    <a:pt x="99" y="106"/>
                  </a:lnTo>
                  <a:lnTo>
                    <a:pt x="99" y="106"/>
                  </a:lnTo>
                  <a:lnTo>
                    <a:pt x="99" y="106"/>
                  </a:lnTo>
                  <a:lnTo>
                    <a:pt x="99" y="106"/>
                  </a:lnTo>
                  <a:lnTo>
                    <a:pt x="99" y="105"/>
                  </a:lnTo>
                  <a:lnTo>
                    <a:pt x="99" y="106"/>
                  </a:lnTo>
                  <a:lnTo>
                    <a:pt x="99" y="106"/>
                  </a:lnTo>
                  <a:lnTo>
                    <a:pt x="100" y="106"/>
                  </a:lnTo>
                  <a:lnTo>
                    <a:pt x="100" y="106"/>
                  </a:lnTo>
                  <a:lnTo>
                    <a:pt x="100" y="106"/>
                  </a:lnTo>
                  <a:lnTo>
                    <a:pt x="100" y="106"/>
                  </a:lnTo>
                  <a:lnTo>
                    <a:pt x="100" y="106"/>
                  </a:lnTo>
                  <a:lnTo>
                    <a:pt x="100" y="106"/>
                  </a:lnTo>
                  <a:lnTo>
                    <a:pt x="100" y="106"/>
                  </a:lnTo>
                  <a:lnTo>
                    <a:pt x="100" y="106"/>
                  </a:lnTo>
                  <a:lnTo>
                    <a:pt x="100" y="106"/>
                  </a:lnTo>
                  <a:lnTo>
                    <a:pt x="100" y="106"/>
                  </a:lnTo>
                  <a:lnTo>
                    <a:pt x="101" y="106"/>
                  </a:lnTo>
                  <a:lnTo>
                    <a:pt x="101" y="105"/>
                  </a:lnTo>
                  <a:lnTo>
                    <a:pt x="101" y="105"/>
                  </a:lnTo>
                  <a:lnTo>
                    <a:pt x="101" y="106"/>
                  </a:lnTo>
                  <a:lnTo>
                    <a:pt x="101" y="106"/>
                  </a:lnTo>
                  <a:lnTo>
                    <a:pt x="101" y="105"/>
                  </a:lnTo>
                  <a:lnTo>
                    <a:pt x="101" y="107"/>
                  </a:lnTo>
                  <a:lnTo>
                    <a:pt x="101" y="106"/>
                  </a:lnTo>
                  <a:lnTo>
                    <a:pt x="101" y="106"/>
                  </a:lnTo>
                  <a:lnTo>
                    <a:pt x="101" y="106"/>
                  </a:lnTo>
                  <a:lnTo>
                    <a:pt x="101" y="106"/>
                  </a:lnTo>
                  <a:lnTo>
                    <a:pt x="102" y="106"/>
                  </a:lnTo>
                  <a:lnTo>
                    <a:pt x="102" y="106"/>
                  </a:lnTo>
                  <a:lnTo>
                    <a:pt x="102" y="106"/>
                  </a:lnTo>
                  <a:lnTo>
                    <a:pt x="102" y="107"/>
                  </a:lnTo>
                  <a:lnTo>
                    <a:pt x="102" y="106"/>
                  </a:lnTo>
                  <a:lnTo>
                    <a:pt x="102" y="105"/>
                  </a:lnTo>
                  <a:lnTo>
                    <a:pt x="102" y="106"/>
                  </a:lnTo>
                  <a:lnTo>
                    <a:pt x="102" y="105"/>
                  </a:lnTo>
                  <a:lnTo>
                    <a:pt x="102" y="105"/>
                  </a:lnTo>
                  <a:lnTo>
                    <a:pt x="102" y="106"/>
                  </a:lnTo>
                  <a:lnTo>
                    <a:pt x="103" y="105"/>
                  </a:lnTo>
                  <a:lnTo>
                    <a:pt x="103" y="106"/>
                  </a:lnTo>
                  <a:lnTo>
                    <a:pt x="103" y="106"/>
                  </a:lnTo>
                  <a:lnTo>
                    <a:pt x="103" y="105"/>
                  </a:lnTo>
                  <a:lnTo>
                    <a:pt x="103" y="105"/>
                  </a:lnTo>
                  <a:lnTo>
                    <a:pt x="103" y="105"/>
                  </a:lnTo>
                  <a:lnTo>
                    <a:pt x="103" y="105"/>
                  </a:lnTo>
                  <a:lnTo>
                    <a:pt x="103" y="105"/>
                  </a:lnTo>
                  <a:lnTo>
                    <a:pt x="103" y="106"/>
                  </a:lnTo>
                  <a:lnTo>
                    <a:pt x="103" y="105"/>
                  </a:lnTo>
                  <a:lnTo>
                    <a:pt x="103" y="105"/>
                  </a:lnTo>
                  <a:lnTo>
                    <a:pt x="104" y="105"/>
                  </a:lnTo>
                  <a:lnTo>
                    <a:pt x="104" y="105"/>
                  </a:lnTo>
                  <a:lnTo>
                    <a:pt x="104" y="105"/>
                  </a:lnTo>
                  <a:lnTo>
                    <a:pt x="104" y="105"/>
                  </a:lnTo>
                  <a:lnTo>
                    <a:pt x="104" y="105"/>
                  </a:lnTo>
                  <a:lnTo>
                    <a:pt x="104" y="105"/>
                  </a:lnTo>
                  <a:lnTo>
                    <a:pt x="104" y="106"/>
                  </a:lnTo>
                  <a:lnTo>
                    <a:pt x="104" y="105"/>
                  </a:lnTo>
                  <a:lnTo>
                    <a:pt x="104" y="106"/>
                  </a:lnTo>
                  <a:lnTo>
                    <a:pt x="104" y="106"/>
                  </a:lnTo>
                  <a:lnTo>
                    <a:pt x="105" y="105"/>
                  </a:lnTo>
                  <a:lnTo>
                    <a:pt x="105" y="106"/>
                  </a:lnTo>
                  <a:lnTo>
                    <a:pt x="105" y="105"/>
                  </a:lnTo>
                  <a:lnTo>
                    <a:pt x="105" y="105"/>
                  </a:lnTo>
                  <a:lnTo>
                    <a:pt x="105" y="105"/>
                  </a:lnTo>
                  <a:lnTo>
                    <a:pt x="105" y="105"/>
                  </a:lnTo>
                  <a:lnTo>
                    <a:pt x="105" y="105"/>
                  </a:lnTo>
                  <a:lnTo>
                    <a:pt x="105" y="105"/>
                  </a:lnTo>
                  <a:lnTo>
                    <a:pt x="105" y="105"/>
                  </a:lnTo>
                  <a:lnTo>
                    <a:pt x="105" y="105"/>
                  </a:lnTo>
                  <a:lnTo>
                    <a:pt x="105" y="105"/>
                  </a:lnTo>
                  <a:lnTo>
                    <a:pt x="106" y="105"/>
                  </a:lnTo>
                  <a:lnTo>
                    <a:pt x="106" y="105"/>
                  </a:lnTo>
                  <a:lnTo>
                    <a:pt x="106" y="105"/>
                  </a:lnTo>
                  <a:lnTo>
                    <a:pt x="106" y="105"/>
                  </a:lnTo>
                  <a:lnTo>
                    <a:pt x="106" y="106"/>
                  </a:lnTo>
                  <a:lnTo>
                    <a:pt x="106" y="106"/>
                  </a:lnTo>
                  <a:lnTo>
                    <a:pt x="106" y="105"/>
                  </a:lnTo>
                  <a:lnTo>
                    <a:pt x="106" y="105"/>
                  </a:lnTo>
                  <a:lnTo>
                    <a:pt x="106" y="105"/>
                  </a:lnTo>
                  <a:lnTo>
                    <a:pt x="107" y="105"/>
                  </a:lnTo>
                  <a:lnTo>
                    <a:pt x="107" y="105"/>
                  </a:lnTo>
                  <a:lnTo>
                    <a:pt x="107" y="105"/>
                  </a:lnTo>
                  <a:lnTo>
                    <a:pt x="107" y="105"/>
                  </a:lnTo>
                  <a:lnTo>
                    <a:pt x="107" y="105"/>
                  </a:lnTo>
                  <a:lnTo>
                    <a:pt x="107" y="107"/>
                  </a:lnTo>
                  <a:lnTo>
                    <a:pt x="107" y="107"/>
                  </a:lnTo>
                  <a:lnTo>
                    <a:pt x="107" y="107"/>
                  </a:lnTo>
                  <a:lnTo>
                    <a:pt x="107" y="106"/>
                  </a:lnTo>
                  <a:lnTo>
                    <a:pt x="107" y="106"/>
                  </a:lnTo>
                  <a:lnTo>
                    <a:pt x="107" y="105"/>
                  </a:lnTo>
                  <a:lnTo>
                    <a:pt x="108" y="105"/>
                  </a:lnTo>
                  <a:lnTo>
                    <a:pt x="108" y="105"/>
                  </a:lnTo>
                  <a:lnTo>
                    <a:pt x="108" y="105"/>
                  </a:lnTo>
                  <a:lnTo>
                    <a:pt x="108" y="105"/>
                  </a:lnTo>
                  <a:lnTo>
                    <a:pt x="108" y="105"/>
                  </a:lnTo>
                  <a:lnTo>
                    <a:pt x="108" y="105"/>
                  </a:lnTo>
                  <a:lnTo>
                    <a:pt x="108" y="105"/>
                  </a:lnTo>
                  <a:lnTo>
                    <a:pt x="108" y="105"/>
                  </a:lnTo>
                  <a:lnTo>
                    <a:pt x="108" y="105"/>
                  </a:lnTo>
                  <a:lnTo>
                    <a:pt x="108" y="105"/>
                  </a:lnTo>
                  <a:lnTo>
                    <a:pt x="109" y="106"/>
                  </a:lnTo>
                  <a:lnTo>
                    <a:pt x="109" y="105"/>
                  </a:lnTo>
                  <a:lnTo>
                    <a:pt x="109" y="105"/>
                  </a:lnTo>
                  <a:lnTo>
                    <a:pt x="109" y="105"/>
                  </a:lnTo>
                  <a:lnTo>
                    <a:pt x="109" y="105"/>
                  </a:lnTo>
                  <a:lnTo>
                    <a:pt x="109" y="106"/>
                  </a:lnTo>
                  <a:lnTo>
                    <a:pt x="109" y="105"/>
                  </a:lnTo>
                  <a:lnTo>
                    <a:pt x="109" y="106"/>
                  </a:lnTo>
                  <a:lnTo>
                    <a:pt x="109" y="105"/>
                  </a:lnTo>
                  <a:lnTo>
                    <a:pt x="109" y="105"/>
                  </a:lnTo>
                  <a:lnTo>
                    <a:pt x="109" y="105"/>
                  </a:lnTo>
                  <a:lnTo>
                    <a:pt x="110" y="105"/>
                  </a:lnTo>
                  <a:lnTo>
                    <a:pt x="110" y="105"/>
                  </a:lnTo>
                  <a:lnTo>
                    <a:pt x="110" y="106"/>
                  </a:lnTo>
                  <a:lnTo>
                    <a:pt x="110" y="105"/>
                  </a:lnTo>
                  <a:lnTo>
                    <a:pt x="110" y="105"/>
                  </a:lnTo>
                  <a:lnTo>
                    <a:pt x="110" y="105"/>
                  </a:lnTo>
                  <a:lnTo>
                    <a:pt x="110" y="105"/>
                  </a:lnTo>
                  <a:lnTo>
                    <a:pt x="110" y="105"/>
                  </a:lnTo>
                  <a:lnTo>
                    <a:pt x="110" y="105"/>
                  </a:lnTo>
                  <a:lnTo>
                    <a:pt x="110" y="105"/>
                  </a:lnTo>
                  <a:lnTo>
                    <a:pt x="111" y="106"/>
                  </a:lnTo>
                  <a:lnTo>
                    <a:pt x="111" y="105"/>
                  </a:lnTo>
                  <a:lnTo>
                    <a:pt x="111" y="105"/>
                  </a:lnTo>
                  <a:lnTo>
                    <a:pt x="111" y="105"/>
                  </a:lnTo>
                  <a:lnTo>
                    <a:pt x="111" y="105"/>
                  </a:lnTo>
                  <a:lnTo>
                    <a:pt x="111" y="105"/>
                  </a:lnTo>
                  <a:lnTo>
                    <a:pt x="111" y="105"/>
                  </a:lnTo>
                  <a:lnTo>
                    <a:pt x="111" y="105"/>
                  </a:lnTo>
                  <a:lnTo>
                    <a:pt x="111" y="105"/>
                  </a:lnTo>
                  <a:lnTo>
                    <a:pt x="111" y="105"/>
                  </a:lnTo>
                  <a:lnTo>
                    <a:pt x="111" y="105"/>
                  </a:lnTo>
                  <a:lnTo>
                    <a:pt x="112" y="105"/>
                  </a:lnTo>
                  <a:lnTo>
                    <a:pt x="112" y="105"/>
                  </a:lnTo>
                  <a:lnTo>
                    <a:pt x="112" y="105"/>
                  </a:lnTo>
                  <a:lnTo>
                    <a:pt x="112" y="104"/>
                  </a:lnTo>
                  <a:lnTo>
                    <a:pt x="112" y="105"/>
                  </a:lnTo>
                  <a:lnTo>
                    <a:pt x="112" y="105"/>
                  </a:lnTo>
                  <a:lnTo>
                    <a:pt x="112" y="104"/>
                  </a:lnTo>
                  <a:lnTo>
                    <a:pt x="112" y="105"/>
                  </a:lnTo>
                  <a:lnTo>
                    <a:pt x="113" y="105"/>
                  </a:lnTo>
                  <a:lnTo>
                    <a:pt x="113" y="105"/>
                  </a:lnTo>
                  <a:lnTo>
                    <a:pt x="113" y="105"/>
                  </a:lnTo>
                  <a:lnTo>
                    <a:pt x="113" y="105"/>
                  </a:lnTo>
                  <a:lnTo>
                    <a:pt x="113" y="106"/>
                  </a:lnTo>
                  <a:lnTo>
                    <a:pt x="113" y="105"/>
                  </a:lnTo>
                  <a:lnTo>
                    <a:pt x="113" y="105"/>
                  </a:lnTo>
                  <a:lnTo>
                    <a:pt x="113" y="105"/>
                  </a:lnTo>
                  <a:lnTo>
                    <a:pt x="113" y="105"/>
                  </a:lnTo>
                  <a:lnTo>
                    <a:pt x="113" y="105"/>
                  </a:lnTo>
                  <a:lnTo>
                    <a:pt x="113" y="105"/>
                  </a:lnTo>
                  <a:lnTo>
                    <a:pt x="114" y="105"/>
                  </a:lnTo>
                  <a:lnTo>
                    <a:pt x="114" y="105"/>
                  </a:lnTo>
                  <a:lnTo>
                    <a:pt x="114" y="105"/>
                  </a:lnTo>
                  <a:lnTo>
                    <a:pt x="114" y="105"/>
                  </a:lnTo>
                  <a:lnTo>
                    <a:pt x="114" y="104"/>
                  </a:lnTo>
                  <a:lnTo>
                    <a:pt x="114" y="104"/>
                  </a:lnTo>
                  <a:lnTo>
                    <a:pt x="114" y="104"/>
                  </a:lnTo>
                  <a:lnTo>
                    <a:pt x="114" y="104"/>
                  </a:lnTo>
                  <a:lnTo>
                    <a:pt x="114" y="104"/>
                  </a:lnTo>
                  <a:lnTo>
                    <a:pt x="114" y="104"/>
                  </a:lnTo>
                  <a:lnTo>
                    <a:pt x="115" y="105"/>
                  </a:lnTo>
                  <a:lnTo>
                    <a:pt x="115" y="104"/>
                  </a:lnTo>
                  <a:lnTo>
                    <a:pt x="115" y="105"/>
                  </a:lnTo>
                  <a:lnTo>
                    <a:pt x="115" y="105"/>
                  </a:lnTo>
                  <a:lnTo>
                    <a:pt x="115" y="104"/>
                  </a:lnTo>
                  <a:lnTo>
                    <a:pt x="115" y="104"/>
                  </a:lnTo>
                  <a:lnTo>
                    <a:pt x="115" y="104"/>
                  </a:lnTo>
                  <a:lnTo>
                    <a:pt x="115" y="104"/>
                  </a:lnTo>
                  <a:lnTo>
                    <a:pt x="115" y="104"/>
                  </a:lnTo>
                  <a:lnTo>
                    <a:pt x="115" y="104"/>
                  </a:lnTo>
                  <a:lnTo>
                    <a:pt x="116" y="104"/>
                  </a:lnTo>
                  <a:lnTo>
                    <a:pt x="116" y="104"/>
                  </a:lnTo>
                  <a:lnTo>
                    <a:pt x="116" y="104"/>
                  </a:lnTo>
                  <a:lnTo>
                    <a:pt x="116" y="104"/>
                  </a:lnTo>
                  <a:lnTo>
                    <a:pt x="116" y="103"/>
                  </a:lnTo>
                  <a:lnTo>
                    <a:pt x="116" y="103"/>
                  </a:lnTo>
                  <a:lnTo>
                    <a:pt x="116" y="103"/>
                  </a:lnTo>
                  <a:lnTo>
                    <a:pt x="116" y="103"/>
                  </a:lnTo>
                  <a:lnTo>
                    <a:pt x="117" y="104"/>
                  </a:lnTo>
                  <a:lnTo>
                    <a:pt x="117" y="103"/>
                  </a:lnTo>
                  <a:lnTo>
                    <a:pt x="117" y="103"/>
                  </a:lnTo>
                  <a:lnTo>
                    <a:pt x="117" y="104"/>
                  </a:lnTo>
                  <a:lnTo>
                    <a:pt x="117" y="104"/>
                  </a:lnTo>
                  <a:lnTo>
                    <a:pt x="117" y="104"/>
                  </a:lnTo>
                  <a:lnTo>
                    <a:pt x="117" y="104"/>
                  </a:lnTo>
                  <a:lnTo>
                    <a:pt x="117" y="104"/>
                  </a:lnTo>
                  <a:lnTo>
                    <a:pt x="117" y="105"/>
                  </a:lnTo>
                  <a:lnTo>
                    <a:pt x="117" y="104"/>
                  </a:lnTo>
                  <a:lnTo>
                    <a:pt x="117" y="104"/>
                  </a:lnTo>
                  <a:lnTo>
                    <a:pt x="118" y="104"/>
                  </a:lnTo>
                  <a:lnTo>
                    <a:pt x="118" y="105"/>
                  </a:lnTo>
                  <a:lnTo>
                    <a:pt x="118" y="104"/>
                  </a:lnTo>
                  <a:lnTo>
                    <a:pt x="118" y="103"/>
                  </a:lnTo>
                  <a:lnTo>
                    <a:pt x="118" y="103"/>
                  </a:lnTo>
                  <a:lnTo>
                    <a:pt x="118" y="103"/>
                  </a:lnTo>
                  <a:lnTo>
                    <a:pt x="118" y="103"/>
                  </a:lnTo>
                  <a:lnTo>
                    <a:pt x="118" y="103"/>
                  </a:lnTo>
                  <a:lnTo>
                    <a:pt x="118" y="103"/>
                  </a:lnTo>
                  <a:lnTo>
                    <a:pt x="119" y="103"/>
                  </a:lnTo>
                  <a:lnTo>
                    <a:pt x="119" y="103"/>
                  </a:lnTo>
                  <a:lnTo>
                    <a:pt x="119" y="104"/>
                  </a:lnTo>
                  <a:lnTo>
                    <a:pt x="119" y="102"/>
                  </a:lnTo>
                  <a:lnTo>
                    <a:pt x="119" y="103"/>
                  </a:lnTo>
                  <a:lnTo>
                    <a:pt x="119" y="103"/>
                  </a:lnTo>
                  <a:lnTo>
                    <a:pt x="119" y="103"/>
                  </a:lnTo>
                  <a:lnTo>
                    <a:pt x="119" y="103"/>
                  </a:lnTo>
                  <a:lnTo>
                    <a:pt x="119" y="103"/>
                  </a:lnTo>
                  <a:lnTo>
                    <a:pt x="119" y="103"/>
                  </a:lnTo>
                  <a:lnTo>
                    <a:pt x="119" y="103"/>
                  </a:lnTo>
                  <a:lnTo>
                    <a:pt x="120" y="103"/>
                  </a:lnTo>
                  <a:lnTo>
                    <a:pt x="120" y="103"/>
                  </a:lnTo>
                  <a:lnTo>
                    <a:pt x="120" y="103"/>
                  </a:lnTo>
                  <a:lnTo>
                    <a:pt x="120" y="103"/>
                  </a:lnTo>
                  <a:lnTo>
                    <a:pt x="120" y="103"/>
                  </a:lnTo>
                  <a:lnTo>
                    <a:pt x="120" y="103"/>
                  </a:lnTo>
                  <a:lnTo>
                    <a:pt x="120" y="104"/>
                  </a:lnTo>
                  <a:lnTo>
                    <a:pt x="120" y="103"/>
                  </a:lnTo>
                  <a:lnTo>
                    <a:pt x="120" y="104"/>
                  </a:lnTo>
                  <a:lnTo>
                    <a:pt x="120" y="104"/>
                  </a:lnTo>
                  <a:lnTo>
                    <a:pt x="120" y="104"/>
                  </a:lnTo>
                  <a:lnTo>
                    <a:pt x="121" y="103"/>
                  </a:lnTo>
                  <a:lnTo>
                    <a:pt x="121" y="103"/>
                  </a:lnTo>
                  <a:lnTo>
                    <a:pt x="121" y="103"/>
                  </a:lnTo>
                  <a:lnTo>
                    <a:pt x="121" y="103"/>
                  </a:lnTo>
                  <a:lnTo>
                    <a:pt x="121" y="103"/>
                  </a:lnTo>
                  <a:lnTo>
                    <a:pt x="121" y="103"/>
                  </a:lnTo>
                  <a:lnTo>
                    <a:pt x="121" y="103"/>
                  </a:lnTo>
                  <a:lnTo>
                    <a:pt x="121" y="103"/>
                  </a:lnTo>
                  <a:lnTo>
                    <a:pt x="121" y="103"/>
                  </a:lnTo>
                  <a:lnTo>
                    <a:pt x="121" y="103"/>
                  </a:lnTo>
                  <a:lnTo>
                    <a:pt x="122" y="103"/>
                  </a:lnTo>
                  <a:lnTo>
                    <a:pt x="122" y="103"/>
                  </a:lnTo>
                  <a:lnTo>
                    <a:pt x="122" y="105"/>
                  </a:lnTo>
                  <a:lnTo>
                    <a:pt x="122" y="104"/>
                  </a:lnTo>
                  <a:lnTo>
                    <a:pt x="122" y="105"/>
                  </a:lnTo>
                  <a:lnTo>
                    <a:pt x="122" y="103"/>
                  </a:lnTo>
                  <a:lnTo>
                    <a:pt x="122" y="103"/>
                  </a:lnTo>
                  <a:lnTo>
                    <a:pt x="122" y="103"/>
                  </a:lnTo>
                  <a:lnTo>
                    <a:pt x="122" y="103"/>
                  </a:lnTo>
                  <a:lnTo>
                    <a:pt x="122" y="103"/>
                  </a:lnTo>
                  <a:lnTo>
                    <a:pt x="123" y="103"/>
                  </a:lnTo>
                  <a:lnTo>
                    <a:pt x="123" y="103"/>
                  </a:lnTo>
                  <a:lnTo>
                    <a:pt x="123" y="103"/>
                  </a:lnTo>
                  <a:lnTo>
                    <a:pt x="123" y="103"/>
                  </a:lnTo>
                  <a:lnTo>
                    <a:pt x="123" y="103"/>
                  </a:lnTo>
                  <a:lnTo>
                    <a:pt x="123" y="103"/>
                  </a:lnTo>
                  <a:lnTo>
                    <a:pt x="123" y="103"/>
                  </a:lnTo>
                  <a:lnTo>
                    <a:pt x="123" y="103"/>
                  </a:lnTo>
                  <a:lnTo>
                    <a:pt x="123" y="102"/>
                  </a:lnTo>
                  <a:lnTo>
                    <a:pt x="123" y="103"/>
                  </a:lnTo>
                  <a:lnTo>
                    <a:pt x="124" y="102"/>
                  </a:lnTo>
                  <a:lnTo>
                    <a:pt x="124" y="103"/>
                  </a:lnTo>
                  <a:lnTo>
                    <a:pt x="124" y="103"/>
                  </a:lnTo>
                  <a:lnTo>
                    <a:pt x="124" y="103"/>
                  </a:lnTo>
                  <a:lnTo>
                    <a:pt x="124" y="102"/>
                  </a:lnTo>
                  <a:lnTo>
                    <a:pt x="124" y="102"/>
                  </a:lnTo>
                  <a:lnTo>
                    <a:pt x="124" y="102"/>
                  </a:lnTo>
                  <a:lnTo>
                    <a:pt x="124" y="103"/>
                  </a:lnTo>
                  <a:lnTo>
                    <a:pt x="124" y="103"/>
                  </a:lnTo>
                  <a:lnTo>
                    <a:pt x="124" y="103"/>
                  </a:lnTo>
                  <a:lnTo>
                    <a:pt x="124" y="103"/>
                  </a:lnTo>
                  <a:lnTo>
                    <a:pt x="125" y="103"/>
                  </a:lnTo>
                  <a:lnTo>
                    <a:pt x="125" y="103"/>
                  </a:lnTo>
                  <a:lnTo>
                    <a:pt x="125" y="103"/>
                  </a:lnTo>
                  <a:lnTo>
                    <a:pt x="125" y="103"/>
                  </a:lnTo>
                  <a:lnTo>
                    <a:pt x="125" y="103"/>
                  </a:lnTo>
                  <a:lnTo>
                    <a:pt x="125" y="103"/>
                  </a:lnTo>
                  <a:lnTo>
                    <a:pt x="125" y="103"/>
                  </a:lnTo>
                  <a:lnTo>
                    <a:pt x="125" y="103"/>
                  </a:lnTo>
                  <a:lnTo>
                    <a:pt x="125" y="103"/>
                  </a:lnTo>
                  <a:lnTo>
                    <a:pt x="125" y="103"/>
                  </a:lnTo>
                  <a:lnTo>
                    <a:pt x="126" y="103"/>
                  </a:lnTo>
                  <a:lnTo>
                    <a:pt x="126" y="103"/>
                  </a:lnTo>
                  <a:lnTo>
                    <a:pt x="126" y="103"/>
                  </a:lnTo>
                  <a:lnTo>
                    <a:pt x="126" y="103"/>
                  </a:lnTo>
                  <a:lnTo>
                    <a:pt x="126" y="102"/>
                  </a:lnTo>
                  <a:lnTo>
                    <a:pt x="126" y="103"/>
                  </a:lnTo>
                  <a:lnTo>
                    <a:pt x="126" y="102"/>
                  </a:lnTo>
                  <a:lnTo>
                    <a:pt x="126" y="103"/>
                  </a:lnTo>
                  <a:lnTo>
                    <a:pt x="126" y="102"/>
                  </a:lnTo>
                  <a:lnTo>
                    <a:pt x="126" y="103"/>
                  </a:lnTo>
                  <a:lnTo>
                    <a:pt x="126" y="101"/>
                  </a:lnTo>
                  <a:lnTo>
                    <a:pt x="127" y="103"/>
                  </a:lnTo>
                  <a:lnTo>
                    <a:pt x="127" y="102"/>
                  </a:lnTo>
                  <a:lnTo>
                    <a:pt x="127" y="102"/>
                  </a:lnTo>
                  <a:lnTo>
                    <a:pt x="127" y="103"/>
                  </a:lnTo>
                  <a:lnTo>
                    <a:pt x="127" y="102"/>
                  </a:lnTo>
                  <a:lnTo>
                    <a:pt x="127" y="102"/>
                  </a:lnTo>
                  <a:lnTo>
                    <a:pt x="127" y="102"/>
                  </a:lnTo>
                  <a:lnTo>
                    <a:pt x="127" y="103"/>
                  </a:lnTo>
                  <a:lnTo>
                    <a:pt x="127" y="102"/>
                  </a:lnTo>
                  <a:lnTo>
                    <a:pt x="127" y="102"/>
                  </a:lnTo>
                  <a:lnTo>
                    <a:pt x="128" y="102"/>
                  </a:lnTo>
                  <a:lnTo>
                    <a:pt x="128" y="102"/>
                  </a:lnTo>
                  <a:lnTo>
                    <a:pt x="128" y="102"/>
                  </a:lnTo>
                  <a:lnTo>
                    <a:pt x="128" y="102"/>
                  </a:lnTo>
                  <a:lnTo>
                    <a:pt x="128" y="102"/>
                  </a:lnTo>
                  <a:lnTo>
                    <a:pt x="128" y="102"/>
                  </a:lnTo>
                  <a:lnTo>
                    <a:pt x="128" y="102"/>
                  </a:lnTo>
                  <a:lnTo>
                    <a:pt x="128" y="101"/>
                  </a:lnTo>
                  <a:lnTo>
                    <a:pt x="128" y="102"/>
                  </a:lnTo>
                  <a:lnTo>
                    <a:pt x="128" y="102"/>
                  </a:lnTo>
                  <a:lnTo>
                    <a:pt x="129" y="103"/>
                  </a:lnTo>
                  <a:lnTo>
                    <a:pt x="129" y="102"/>
                  </a:lnTo>
                  <a:lnTo>
                    <a:pt x="129" y="101"/>
                  </a:lnTo>
                  <a:lnTo>
                    <a:pt x="129" y="101"/>
                  </a:lnTo>
                  <a:lnTo>
                    <a:pt x="129" y="101"/>
                  </a:lnTo>
                  <a:lnTo>
                    <a:pt x="129" y="101"/>
                  </a:lnTo>
                  <a:lnTo>
                    <a:pt x="129" y="101"/>
                  </a:lnTo>
                  <a:lnTo>
                    <a:pt x="129" y="101"/>
                  </a:lnTo>
                  <a:lnTo>
                    <a:pt x="129" y="101"/>
                  </a:lnTo>
                  <a:lnTo>
                    <a:pt x="130" y="101"/>
                  </a:lnTo>
                  <a:lnTo>
                    <a:pt x="130" y="101"/>
                  </a:lnTo>
                  <a:lnTo>
                    <a:pt x="130" y="101"/>
                  </a:lnTo>
                  <a:lnTo>
                    <a:pt x="130" y="101"/>
                  </a:lnTo>
                  <a:lnTo>
                    <a:pt x="130" y="101"/>
                  </a:lnTo>
                  <a:lnTo>
                    <a:pt x="130" y="101"/>
                  </a:lnTo>
                  <a:lnTo>
                    <a:pt x="130" y="101"/>
                  </a:lnTo>
                  <a:lnTo>
                    <a:pt x="130" y="101"/>
                  </a:lnTo>
                  <a:lnTo>
                    <a:pt x="130" y="101"/>
                  </a:lnTo>
                  <a:lnTo>
                    <a:pt x="130" y="101"/>
                  </a:lnTo>
                  <a:lnTo>
                    <a:pt x="131" y="101"/>
                  </a:lnTo>
                  <a:lnTo>
                    <a:pt x="131" y="101"/>
                  </a:lnTo>
                  <a:lnTo>
                    <a:pt x="131" y="101"/>
                  </a:lnTo>
                  <a:lnTo>
                    <a:pt x="131" y="101"/>
                  </a:lnTo>
                  <a:lnTo>
                    <a:pt x="131" y="101"/>
                  </a:lnTo>
                  <a:lnTo>
                    <a:pt x="131" y="101"/>
                  </a:lnTo>
                  <a:lnTo>
                    <a:pt x="131" y="101"/>
                  </a:lnTo>
                  <a:lnTo>
                    <a:pt x="131" y="100"/>
                  </a:lnTo>
                  <a:lnTo>
                    <a:pt x="131" y="101"/>
                  </a:lnTo>
                  <a:lnTo>
                    <a:pt x="132" y="101"/>
                  </a:lnTo>
                  <a:lnTo>
                    <a:pt x="132" y="101"/>
                  </a:lnTo>
                  <a:lnTo>
                    <a:pt x="132" y="101"/>
                  </a:lnTo>
                  <a:lnTo>
                    <a:pt x="132" y="100"/>
                  </a:lnTo>
                  <a:lnTo>
                    <a:pt x="132" y="100"/>
                  </a:lnTo>
                  <a:lnTo>
                    <a:pt x="132" y="100"/>
                  </a:lnTo>
                  <a:lnTo>
                    <a:pt x="132" y="101"/>
                  </a:lnTo>
                  <a:lnTo>
                    <a:pt x="132" y="100"/>
                  </a:lnTo>
                  <a:lnTo>
                    <a:pt x="132" y="101"/>
                  </a:lnTo>
                  <a:lnTo>
                    <a:pt x="132" y="101"/>
                  </a:lnTo>
                  <a:lnTo>
                    <a:pt x="132" y="101"/>
                  </a:lnTo>
                  <a:lnTo>
                    <a:pt x="133" y="101"/>
                  </a:lnTo>
                  <a:lnTo>
                    <a:pt x="133" y="102"/>
                  </a:lnTo>
                  <a:lnTo>
                    <a:pt x="133" y="101"/>
                  </a:lnTo>
                  <a:lnTo>
                    <a:pt x="133" y="101"/>
                  </a:lnTo>
                  <a:lnTo>
                    <a:pt x="133" y="101"/>
                  </a:lnTo>
                  <a:lnTo>
                    <a:pt x="133" y="101"/>
                  </a:lnTo>
                  <a:lnTo>
                    <a:pt x="133" y="101"/>
                  </a:lnTo>
                  <a:lnTo>
                    <a:pt x="133" y="101"/>
                  </a:lnTo>
                  <a:lnTo>
                    <a:pt x="134" y="101"/>
                  </a:lnTo>
                  <a:lnTo>
                    <a:pt x="134" y="101"/>
                  </a:lnTo>
                  <a:lnTo>
                    <a:pt x="134" y="103"/>
                  </a:lnTo>
                  <a:lnTo>
                    <a:pt x="134" y="102"/>
                  </a:lnTo>
                  <a:lnTo>
                    <a:pt x="134" y="102"/>
                  </a:lnTo>
                  <a:lnTo>
                    <a:pt x="134" y="102"/>
                  </a:lnTo>
                  <a:lnTo>
                    <a:pt x="134" y="101"/>
                  </a:lnTo>
                  <a:lnTo>
                    <a:pt x="134" y="102"/>
                  </a:lnTo>
                  <a:lnTo>
                    <a:pt x="134" y="101"/>
                  </a:lnTo>
                  <a:lnTo>
                    <a:pt x="134" y="101"/>
                  </a:lnTo>
                  <a:lnTo>
                    <a:pt x="134" y="101"/>
                  </a:lnTo>
                  <a:lnTo>
                    <a:pt x="135" y="102"/>
                  </a:lnTo>
                  <a:lnTo>
                    <a:pt x="135" y="102"/>
                  </a:lnTo>
                  <a:lnTo>
                    <a:pt x="135" y="102"/>
                  </a:lnTo>
                  <a:lnTo>
                    <a:pt x="135" y="101"/>
                  </a:lnTo>
                  <a:lnTo>
                    <a:pt x="135" y="101"/>
                  </a:lnTo>
                  <a:lnTo>
                    <a:pt x="135" y="101"/>
                  </a:lnTo>
                  <a:lnTo>
                    <a:pt x="135" y="100"/>
                  </a:lnTo>
                  <a:lnTo>
                    <a:pt x="135" y="101"/>
                  </a:lnTo>
                  <a:lnTo>
                    <a:pt x="135" y="100"/>
                  </a:lnTo>
                  <a:lnTo>
                    <a:pt x="135" y="100"/>
                  </a:lnTo>
                  <a:lnTo>
                    <a:pt x="136" y="100"/>
                  </a:lnTo>
                  <a:lnTo>
                    <a:pt x="136" y="100"/>
                  </a:lnTo>
                  <a:lnTo>
                    <a:pt x="136" y="100"/>
                  </a:lnTo>
                  <a:lnTo>
                    <a:pt x="136" y="101"/>
                  </a:lnTo>
                  <a:lnTo>
                    <a:pt x="136" y="100"/>
                  </a:lnTo>
                  <a:lnTo>
                    <a:pt x="136" y="100"/>
                  </a:lnTo>
                  <a:lnTo>
                    <a:pt x="136" y="100"/>
                  </a:lnTo>
                  <a:lnTo>
                    <a:pt x="136" y="100"/>
                  </a:lnTo>
                  <a:lnTo>
                    <a:pt x="136" y="100"/>
                  </a:lnTo>
                  <a:lnTo>
                    <a:pt x="136" y="101"/>
                  </a:lnTo>
                  <a:lnTo>
                    <a:pt x="137" y="101"/>
                  </a:lnTo>
                  <a:lnTo>
                    <a:pt x="137" y="101"/>
                  </a:lnTo>
                  <a:lnTo>
                    <a:pt x="137" y="101"/>
                  </a:lnTo>
                  <a:lnTo>
                    <a:pt x="137" y="101"/>
                  </a:lnTo>
                  <a:lnTo>
                    <a:pt x="137" y="102"/>
                  </a:lnTo>
                  <a:lnTo>
                    <a:pt x="137" y="101"/>
                  </a:lnTo>
                  <a:lnTo>
                    <a:pt x="137" y="100"/>
                  </a:lnTo>
                  <a:lnTo>
                    <a:pt x="137" y="101"/>
                  </a:lnTo>
                  <a:lnTo>
                    <a:pt x="137" y="101"/>
                  </a:lnTo>
                  <a:lnTo>
                    <a:pt x="137" y="101"/>
                  </a:lnTo>
                  <a:lnTo>
                    <a:pt x="137" y="101"/>
                  </a:lnTo>
                  <a:lnTo>
                    <a:pt x="138" y="101"/>
                  </a:lnTo>
                  <a:lnTo>
                    <a:pt x="138" y="101"/>
                  </a:lnTo>
                  <a:lnTo>
                    <a:pt x="138" y="100"/>
                  </a:lnTo>
                  <a:lnTo>
                    <a:pt x="138" y="100"/>
                  </a:lnTo>
                  <a:lnTo>
                    <a:pt x="138" y="100"/>
                  </a:lnTo>
                  <a:lnTo>
                    <a:pt x="138" y="100"/>
                  </a:lnTo>
                  <a:lnTo>
                    <a:pt x="138" y="101"/>
                  </a:lnTo>
                  <a:lnTo>
                    <a:pt x="138" y="100"/>
                  </a:lnTo>
                  <a:lnTo>
                    <a:pt x="138" y="100"/>
                  </a:lnTo>
                  <a:lnTo>
                    <a:pt x="138" y="100"/>
                  </a:lnTo>
                  <a:lnTo>
                    <a:pt x="139" y="101"/>
                  </a:lnTo>
                  <a:lnTo>
                    <a:pt x="139" y="100"/>
                  </a:lnTo>
                  <a:lnTo>
                    <a:pt x="139" y="100"/>
                  </a:lnTo>
                  <a:lnTo>
                    <a:pt x="139" y="100"/>
                  </a:lnTo>
                  <a:lnTo>
                    <a:pt x="139" y="100"/>
                  </a:lnTo>
                  <a:lnTo>
                    <a:pt x="139" y="100"/>
                  </a:lnTo>
                  <a:lnTo>
                    <a:pt x="139" y="100"/>
                  </a:lnTo>
                  <a:lnTo>
                    <a:pt x="139" y="100"/>
                  </a:lnTo>
                  <a:lnTo>
                    <a:pt x="139" y="100"/>
                  </a:lnTo>
                  <a:lnTo>
                    <a:pt x="140" y="101"/>
                  </a:lnTo>
                  <a:lnTo>
                    <a:pt x="140" y="100"/>
                  </a:lnTo>
                  <a:lnTo>
                    <a:pt x="140" y="100"/>
                  </a:lnTo>
                  <a:lnTo>
                    <a:pt x="140" y="100"/>
                  </a:lnTo>
                  <a:lnTo>
                    <a:pt x="140" y="100"/>
                  </a:lnTo>
                  <a:lnTo>
                    <a:pt x="140" y="100"/>
                  </a:lnTo>
                  <a:lnTo>
                    <a:pt x="140" y="99"/>
                  </a:lnTo>
                  <a:lnTo>
                    <a:pt x="140" y="99"/>
                  </a:lnTo>
                  <a:lnTo>
                    <a:pt x="140" y="100"/>
                  </a:lnTo>
                  <a:lnTo>
                    <a:pt x="140" y="100"/>
                  </a:lnTo>
                  <a:lnTo>
                    <a:pt x="141" y="99"/>
                  </a:lnTo>
                  <a:lnTo>
                    <a:pt x="141" y="99"/>
                  </a:lnTo>
                  <a:lnTo>
                    <a:pt x="141" y="100"/>
                  </a:lnTo>
                  <a:lnTo>
                    <a:pt x="141" y="99"/>
                  </a:lnTo>
                  <a:lnTo>
                    <a:pt x="141" y="100"/>
                  </a:lnTo>
                  <a:lnTo>
                    <a:pt x="141" y="100"/>
                  </a:lnTo>
                  <a:lnTo>
                    <a:pt x="141" y="100"/>
                  </a:lnTo>
                  <a:lnTo>
                    <a:pt x="141" y="100"/>
                  </a:lnTo>
                  <a:lnTo>
                    <a:pt x="141" y="100"/>
                  </a:lnTo>
                  <a:lnTo>
                    <a:pt x="141" y="100"/>
                  </a:lnTo>
                  <a:lnTo>
                    <a:pt x="142" y="99"/>
                  </a:lnTo>
                  <a:lnTo>
                    <a:pt x="142" y="100"/>
                  </a:lnTo>
                  <a:lnTo>
                    <a:pt x="142" y="99"/>
                  </a:lnTo>
                  <a:lnTo>
                    <a:pt x="142" y="99"/>
                  </a:lnTo>
                  <a:lnTo>
                    <a:pt x="142" y="98"/>
                  </a:lnTo>
                  <a:lnTo>
                    <a:pt x="142" y="99"/>
                  </a:lnTo>
                  <a:lnTo>
                    <a:pt x="142" y="99"/>
                  </a:lnTo>
                  <a:lnTo>
                    <a:pt x="142" y="100"/>
                  </a:lnTo>
                  <a:lnTo>
                    <a:pt x="142" y="99"/>
                  </a:lnTo>
                  <a:lnTo>
                    <a:pt x="142" y="99"/>
                  </a:lnTo>
                  <a:lnTo>
                    <a:pt x="143" y="99"/>
                  </a:lnTo>
                  <a:lnTo>
                    <a:pt x="143" y="99"/>
                  </a:lnTo>
                  <a:lnTo>
                    <a:pt x="143" y="100"/>
                  </a:lnTo>
                  <a:lnTo>
                    <a:pt x="143" y="100"/>
                  </a:lnTo>
                  <a:lnTo>
                    <a:pt x="143" y="101"/>
                  </a:lnTo>
                  <a:lnTo>
                    <a:pt x="143" y="100"/>
                  </a:lnTo>
                  <a:lnTo>
                    <a:pt x="143" y="100"/>
                  </a:lnTo>
                  <a:lnTo>
                    <a:pt x="143" y="99"/>
                  </a:lnTo>
                  <a:lnTo>
                    <a:pt x="143" y="99"/>
                  </a:lnTo>
                  <a:lnTo>
                    <a:pt x="143" y="99"/>
                  </a:lnTo>
                  <a:lnTo>
                    <a:pt x="143" y="99"/>
                  </a:lnTo>
                  <a:lnTo>
                    <a:pt x="144" y="99"/>
                  </a:lnTo>
                  <a:lnTo>
                    <a:pt x="144" y="99"/>
                  </a:lnTo>
                  <a:lnTo>
                    <a:pt x="144" y="99"/>
                  </a:lnTo>
                  <a:lnTo>
                    <a:pt x="144" y="99"/>
                  </a:lnTo>
                  <a:lnTo>
                    <a:pt x="144" y="99"/>
                  </a:lnTo>
                  <a:lnTo>
                    <a:pt x="144" y="100"/>
                  </a:lnTo>
                  <a:lnTo>
                    <a:pt x="144" y="99"/>
                  </a:lnTo>
                  <a:lnTo>
                    <a:pt x="144" y="99"/>
                  </a:lnTo>
                  <a:lnTo>
                    <a:pt x="144" y="99"/>
                  </a:lnTo>
                  <a:lnTo>
                    <a:pt x="144" y="99"/>
                  </a:lnTo>
                  <a:lnTo>
                    <a:pt x="145" y="99"/>
                  </a:lnTo>
                  <a:lnTo>
                    <a:pt x="145" y="99"/>
                  </a:lnTo>
                  <a:lnTo>
                    <a:pt x="145" y="99"/>
                  </a:lnTo>
                  <a:lnTo>
                    <a:pt x="145" y="99"/>
                  </a:lnTo>
                  <a:lnTo>
                    <a:pt x="145" y="101"/>
                  </a:lnTo>
                  <a:lnTo>
                    <a:pt x="145" y="101"/>
                  </a:lnTo>
                  <a:lnTo>
                    <a:pt x="145" y="100"/>
                  </a:lnTo>
                  <a:lnTo>
                    <a:pt x="145" y="100"/>
                  </a:lnTo>
                  <a:lnTo>
                    <a:pt x="145" y="99"/>
                  </a:lnTo>
                  <a:lnTo>
                    <a:pt x="145" y="99"/>
                  </a:lnTo>
                  <a:lnTo>
                    <a:pt x="146" y="99"/>
                  </a:lnTo>
                  <a:lnTo>
                    <a:pt x="146" y="99"/>
                  </a:lnTo>
                  <a:lnTo>
                    <a:pt x="146" y="99"/>
                  </a:lnTo>
                  <a:lnTo>
                    <a:pt x="146" y="99"/>
                  </a:lnTo>
                  <a:lnTo>
                    <a:pt x="146" y="99"/>
                  </a:lnTo>
                  <a:lnTo>
                    <a:pt x="146" y="99"/>
                  </a:lnTo>
                  <a:lnTo>
                    <a:pt x="146" y="99"/>
                  </a:lnTo>
                  <a:lnTo>
                    <a:pt x="146" y="99"/>
                  </a:lnTo>
                  <a:lnTo>
                    <a:pt x="146" y="99"/>
                  </a:lnTo>
                  <a:lnTo>
                    <a:pt x="146" y="99"/>
                  </a:lnTo>
                  <a:lnTo>
                    <a:pt x="147" y="99"/>
                  </a:lnTo>
                  <a:lnTo>
                    <a:pt x="147" y="98"/>
                  </a:lnTo>
                  <a:lnTo>
                    <a:pt x="147" y="98"/>
                  </a:lnTo>
                  <a:lnTo>
                    <a:pt x="147" y="98"/>
                  </a:lnTo>
                  <a:lnTo>
                    <a:pt x="147" y="98"/>
                  </a:lnTo>
                  <a:lnTo>
                    <a:pt x="147" y="99"/>
                  </a:lnTo>
                  <a:lnTo>
                    <a:pt x="147" y="99"/>
                  </a:lnTo>
                  <a:lnTo>
                    <a:pt x="147" y="98"/>
                  </a:lnTo>
                  <a:lnTo>
                    <a:pt x="147" y="98"/>
                  </a:lnTo>
                  <a:lnTo>
                    <a:pt x="147" y="98"/>
                  </a:lnTo>
                  <a:lnTo>
                    <a:pt x="148" y="98"/>
                  </a:lnTo>
                  <a:lnTo>
                    <a:pt x="148" y="98"/>
                  </a:lnTo>
                  <a:lnTo>
                    <a:pt x="148" y="99"/>
                  </a:lnTo>
                  <a:lnTo>
                    <a:pt x="148" y="99"/>
                  </a:lnTo>
                  <a:lnTo>
                    <a:pt x="148" y="98"/>
                  </a:lnTo>
                  <a:lnTo>
                    <a:pt x="148" y="98"/>
                  </a:lnTo>
                  <a:lnTo>
                    <a:pt x="148" y="98"/>
                  </a:lnTo>
                  <a:lnTo>
                    <a:pt x="148" y="98"/>
                  </a:lnTo>
                  <a:lnTo>
                    <a:pt x="148" y="98"/>
                  </a:lnTo>
                  <a:lnTo>
                    <a:pt x="148" y="98"/>
                  </a:lnTo>
                  <a:lnTo>
                    <a:pt x="148" y="98"/>
                  </a:lnTo>
                  <a:lnTo>
                    <a:pt x="149" y="98"/>
                  </a:lnTo>
                  <a:lnTo>
                    <a:pt x="149" y="99"/>
                  </a:lnTo>
                  <a:lnTo>
                    <a:pt x="149" y="98"/>
                  </a:lnTo>
                  <a:lnTo>
                    <a:pt x="149" y="98"/>
                  </a:lnTo>
                  <a:lnTo>
                    <a:pt x="149" y="100"/>
                  </a:lnTo>
                  <a:lnTo>
                    <a:pt x="149" y="100"/>
                  </a:lnTo>
                  <a:lnTo>
                    <a:pt x="149" y="98"/>
                  </a:lnTo>
                  <a:lnTo>
                    <a:pt x="149" y="99"/>
                  </a:lnTo>
                  <a:lnTo>
                    <a:pt x="149" y="99"/>
                  </a:lnTo>
                  <a:lnTo>
                    <a:pt x="149" y="98"/>
                  </a:lnTo>
                  <a:lnTo>
                    <a:pt x="150" y="98"/>
                  </a:lnTo>
                  <a:lnTo>
                    <a:pt x="150" y="98"/>
                  </a:lnTo>
                  <a:lnTo>
                    <a:pt x="150" y="98"/>
                  </a:lnTo>
                  <a:lnTo>
                    <a:pt x="150" y="98"/>
                  </a:lnTo>
                  <a:lnTo>
                    <a:pt x="150" y="98"/>
                  </a:lnTo>
                  <a:lnTo>
                    <a:pt x="150" y="98"/>
                  </a:lnTo>
                  <a:lnTo>
                    <a:pt x="150" y="97"/>
                  </a:lnTo>
                  <a:lnTo>
                    <a:pt x="150" y="98"/>
                  </a:lnTo>
                  <a:lnTo>
                    <a:pt x="150" y="98"/>
                  </a:lnTo>
                  <a:lnTo>
                    <a:pt x="150" y="97"/>
                  </a:lnTo>
                  <a:lnTo>
                    <a:pt x="150" y="98"/>
                  </a:lnTo>
                  <a:lnTo>
                    <a:pt x="151" y="98"/>
                  </a:lnTo>
                  <a:lnTo>
                    <a:pt x="151" y="98"/>
                  </a:lnTo>
                  <a:lnTo>
                    <a:pt x="151" y="98"/>
                  </a:lnTo>
                  <a:lnTo>
                    <a:pt x="151" y="97"/>
                  </a:lnTo>
                  <a:lnTo>
                    <a:pt x="151" y="98"/>
                  </a:lnTo>
                  <a:lnTo>
                    <a:pt x="151" y="98"/>
                  </a:lnTo>
                  <a:lnTo>
                    <a:pt x="151" y="98"/>
                  </a:lnTo>
                  <a:lnTo>
                    <a:pt x="151" y="98"/>
                  </a:lnTo>
                  <a:lnTo>
                    <a:pt x="151" y="98"/>
                  </a:lnTo>
                  <a:lnTo>
                    <a:pt x="152" y="98"/>
                  </a:lnTo>
                  <a:lnTo>
                    <a:pt x="152" y="98"/>
                  </a:lnTo>
                  <a:lnTo>
                    <a:pt x="152" y="98"/>
                  </a:lnTo>
                  <a:lnTo>
                    <a:pt x="152" y="98"/>
                  </a:lnTo>
                  <a:lnTo>
                    <a:pt x="152" y="98"/>
                  </a:lnTo>
                  <a:lnTo>
                    <a:pt x="152" y="98"/>
                  </a:lnTo>
                  <a:lnTo>
                    <a:pt x="152" y="98"/>
                  </a:lnTo>
                  <a:lnTo>
                    <a:pt x="152" y="98"/>
                  </a:lnTo>
                  <a:lnTo>
                    <a:pt x="152" y="98"/>
                  </a:lnTo>
                  <a:lnTo>
                    <a:pt x="152" y="97"/>
                  </a:lnTo>
                  <a:lnTo>
                    <a:pt x="153" y="98"/>
                  </a:lnTo>
                  <a:lnTo>
                    <a:pt x="153" y="98"/>
                  </a:lnTo>
                  <a:lnTo>
                    <a:pt x="153" y="98"/>
                  </a:lnTo>
                  <a:lnTo>
                    <a:pt x="153" y="98"/>
                  </a:lnTo>
                  <a:lnTo>
                    <a:pt x="153" y="98"/>
                  </a:lnTo>
                  <a:lnTo>
                    <a:pt x="153" y="98"/>
                  </a:lnTo>
                  <a:lnTo>
                    <a:pt x="153" y="97"/>
                  </a:lnTo>
                  <a:lnTo>
                    <a:pt x="153" y="98"/>
                  </a:lnTo>
                  <a:lnTo>
                    <a:pt x="153" y="97"/>
                  </a:lnTo>
                  <a:lnTo>
                    <a:pt x="153" y="97"/>
                  </a:lnTo>
                  <a:lnTo>
                    <a:pt x="154" y="98"/>
                  </a:lnTo>
                  <a:lnTo>
                    <a:pt x="154" y="97"/>
                  </a:lnTo>
                  <a:lnTo>
                    <a:pt x="154" y="98"/>
                  </a:lnTo>
                  <a:lnTo>
                    <a:pt x="154" y="97"/>
                  </a:lnTo>
                  <a:lnTo>
                    <a:pt x="154" y="97"/>
                  </a:lnTo>
                  <a:lnTo>
                    <a:pt x="154" y="97"/>
                  </a:lnTo>
                  <a:lnTo>
                    <a:pt x="154" y="97"/>
                  </a:lnTo>
                  <a:lnTo>
                    <a:pt x="154" y="97"/>
                  </a:lnTo>
                  <a:lnTo>
                    <a:pt x="154" y="98"/>
                  </a:lnTo>
                  <a:lnTo>
                    <a:pt x="154" y="97"/>
                  </a:lnTo>
                  <a:lnTo>
                    <a:pt x="155" y="98"/>
                  </a:lnTo>
                  <a:lnTo>
                    <a:pt x="155" y="97"/>
                  </a:lnTo>
                  <a:lnTo>
                    <a:pt x="155" y="98"/>
                  </a:lnTo>
                  <a:lnTo>
                    <a:pt x="155" y="97"/>
                  </a:lnTo>
                  <a:lnTo>
                    <a:pt x="155" y="97"/>
                  </a:lnTo>
                  <a:lnTo>
                    <a:pt x="155" y="97"/>
                  </a:lnTo>
                  <a:lnTo>
                    <a:pt x="155" y="97"/>
                  </a:lnTo>
                  <a:lnTo>
                    <a:pt x="155" y="97"/>
                  </a:lnTo>
                  <a:lnTo>
                    <a:pt x="155" y="97"/>
                  </a:lnTo>
                  <a:lnTo>
                    <a:pt x="156" y="97"/>
                  </a:lnTo>
                  <a:lnTo>
                    <a:pt x="156" y="97"/>
                  </a:lnTo>
                  <a:lnTo>
                    <a:pt x="156" y="98"/>
                  </a:lnTo>
                  <a:lnTo>
                    <a:pt x="156" y="98"/>
                  </a:lnTo>
                  <a:lnTo>
                    <a:pt x="156" y="98"/>
                  </a:lnTo>
                  <a:lnTo>
                    <a:pt x="156" y="98"/>
                  </a:lnTo>
                  <a:lnTo>
                    <a:pt x="156" y="98"/>
                  </a:lnTo>
                  <a:lnTo>
                    <a:pt x="156" y="98"/>
                  </a:lnTo>
                  <a:lnTo>
                    <a:pt x="156" y="98"/>
                  </a:lnTo>
                  <a:lnTo>
                    <a:pt x="156" y="98"/>
                  </a:lnTo>
                  <a:lnTo>
                    <a:pt x="156" y="97"/>
                  </a:lnTo>
                  <a:lnTo>
                    <a:pt x="157" y="98"/>
                  </a:lnTo>
                  <a:lnTo>
                    <a:pt x="157" y="97"/>
                  </a:lnTo>
                  <a:lnTo>
                    <a:pt x="157" y="97"/>
                  </a:lnTo>
                  <a:lnTo>
                    <a:pt x="157" y="97"/>
                  </a:lnTo>
                  <a:lnTo>
                    <a:pt x="157" y="97"/>
                  </a:lnTo>
                  <a:lnTo>
                    <a:pt x="157" y="97"/>
                  </a:lnTo>
                  <a:lnTo>
                    <a:pt x="157" y="97"/>
                  </a:lnTo>
                  <a:lnTo>
                    <a:pt x="157" y="97"/>
                  </a:lnTo>
                  <a:lnTo>
                    <a:pt x="157" y="97"/>
                  </a:lnTo>
                  <a:lnTo>
                    <a:pt x="157" y="98"/>
                  </a:lnTo>
                  <a:lnTo>
                    <a:pt x="158" y="97"/>
                  </a:lnTo>
                  <a:lnTo>
                    <a:pt x="158" y="97"/>
                  </a:lnTo>
                  <a:lnTo>
                    <a:pt x="158" y="97"/>
                  </a:lnTo>
                  <a:lnTo>
                    <a:pt x="158" y="97"/>
                  </a:lnTo>
                  <a:lnTo>
                    <a:pt x="158" y="97"/>
                  </a:lnTo>
                  <a:lnTo>
                    <a:pt x="158" y="97"/>
                  </a:lnTo>
                  <a:lnTo>
                    <a:pt x="158" y="96"/>
                  </a:lnTo>
                  <a:lnTo>
                    <a:pt x="158" y="97"/>
                  </a:lnTo>
                  <a:lnTo>
                    <a:pt x="158" y="98"/>
                  </a:lnTo>
                  <a:lnTo>
                    <a:pt x="158" y="98"/>
                  </a:lnTo>
                  <a:lnTo>
                    <a:pt x="158" y="97"/>
                  </a:lnTo>
                  <a:lnTo>
                    <a:pt x="159" y="97"/>
                  </a:lnTo>
                  <a:lnTo>
                    <a:pt x="159" y="97"/>
                  </a:lnTo>
                  <a:lnTo>
                    <a:pt x="159" y="97"/>
                  </a:lnTo>
                  <a:lnTo>
                    <a:pt x="159" y="97"/>
                  </a:lnTo>
                  <a:lnTo>
                    <a:pt x="159" y="97"/>
                  </a:lnTo>
                  <a:lnTo>
                    <a:pt x="159" y="97"/>
                  </a:lnTo>
                  <a:lnTo>
                    <a:pt x="159" y="97"/>
                  </a:lnTo>
                  <a:lnTo>
                    <a:pt x="159" y="98"/>
                  </a:lnTo>
                  <a:lnTo>
                    <a:pt x="159" y="97"/>
                  </a:lnTo>
                  <a:lnTo>
                    <a:pt x="159" y="97"/>
                  </a:lnTo>
                  <a:lnTo>
                    <a:pt x="160" y="97"/>
                  </a:lnTo>
                  <a:lnTo>
                    <a:pt x="160" y="97"/>
                  </a:lnTo>
                  <a:lnTo>
                    <a:pt x="160" y="96"/>
                  </a:lnTo>
                  <a:lnTo>
                    <a:pt x="160" y="97"/>
                  </a:lnTo>
                  <a:lnTo>
                    <a:pt x="160" y="97"/>
                  </a:lnTo>
                  <a:lnTo>
                    <a:pt x="160" y="97"/>
                  </a:lnTo>
                  <a:lnTo>
                    <a:pt x="160" y="95"/>
                  </a:lnTo>
                  <a:lnTo>
                    <a:pt x="160" y="97"/>
                  </a:lnTo>
                  <a:lnTo>
                    <a:pt x="160" y="97"/>
                  </a:lnTo>
                  <a:lnTo>
                    <a:pt x="160" y="96"/>
                  </a:lnTo>
                  <a:lnTo>
                    <a:pt x="161" y="97"/>
                  </a:lnTo>
                  <a:lnTo>
                    <a:pt x="161" y="96"/>
                  </a:lnTo>
                  <a:lnTo>
                    <a:pt x="161" y="96"/>
                  </a:lnTo>
                  <a:lnTo>
                    <a:pt x="161" y="97"/>
                  </a:lnTo>
                  <a:lnTo>
                    <a:pt x="161" y="97"/>
                  </a:lnTo>
                  <a:lnTo>
                    <a:pt x="161" y="96"/>
                  </a:lnTo>
                  <a:lnTo>
                    <a:pt x="161" y="97"/>
                  </a:lnTo>
                  <a:lnTo>
                    <a:pt x="161" y="96"/>
                  </a:lnTo>
                  <a:lnTo>
                    <a:pt x="161" y="97"/>
                  </a:lnTo>
                  <a:lnTo>
                    <a:pt x="161" y="98"/>
                  </a:lnTo>
                  <a:lnTo>
                    <a:pt x="161" y="97"/>
                  </a:lnTo>
                  <a:lnTo>
                    <a:pt x="162" y="97"/>
                  </a:lnTo>
                  <a:lnTo>
                    <a:pt x="162" y="98"/>
                  </a:lnTo>
                  <a:lnTo>
                    <a:pt x="162" y="97"/>
                  </a:lnTo>
                  <a:lnTo>
                    <a:pt x="162" y="97"/>
                  </a:lnTo>
                  <a:lnTo>
                    <a:pt x="162" y="96"/>
                  </a:lnTo>
                  <a:lnTo>
                    <a:pt x="162" y="96"/>
                  </a:lnTo>
                  <a:lnTo>
                    <a:pt x="162" y="96"/>
                  </a:lnTo>
                  <a:lnTo>
                    <a:pt x="162" y="96"/>
                  </a:lnTo>
                  <a:lnTo>
                    <a:pt x="162" y="96"/>
                  </a:lnTo>
                  <a:lnTo>
                    <a:pt x="163" y="97"/>
                  </a:lnTo>
                  <a:lnTo>
                    <a:pt x="163" y="96"/>
                  </a:lnTo>
                  <a:lnTo>
                    <a:pt x="163" y="96"/>
                  </a:lnTo>
                  <a:lnTo>
                    <a:pt x="163" y="96"/>
                  </a:lnTo>
                  <a:lnTo>
                    <a:pt x="163" y="96"/>
                  </a:lnTo>
                  <a:lnTo>
                    <a:pt x="163" y="97"/>
                  </a:lnTo>
                  <a:lnTo>
                    <a:pt x="163" y="97"/>
                  </a:lnTo>
                  <a:lnTo>
                    <a:pt x="163" y="96"/>
                  </a:lnTo>
                  <a:lnTo>
                    <a:pt x="163" y="96"/>
                  </a:lnTo>
                  <a:lnTo>
                    <a:pt x="163" y="96"/>
                  </a:lnTo>
                  <a:lnTo>
                    <a:pt x="164" y="96"/>
                  </a:lnTo>
                  <a:lnTo>
                    <a:pt x="164" y="97"/>
                  </a:lnTo>
                  <a:lnTo>
                    <a:pt x="164" y="96"/>
                  </a:lnTo>
                  <a:lnTo>
                    <a:pt x="164" y="96"/>
                  </a:lnTo>
                  <a:lnTo>
                    <a:pt x="164" y="95"/>
                  </a:lnTo>
                  <a:lnTo>
                    <a:pt x="164" y="96"/>
                  </a:lnTo>
                  <a:lnTo>
                    <a:pt x="164" y="96"/>
                  </a:lnTo>
                  <a:lnTo>
                    <a:pt x="164" y="95"/>
                  </a:lnTo>
                  <a:lnTo>
                    <a:pt x="164" y="95"/>
                  </a:lnTo>
                  <a:lnTo>
                    <a:pt x="164" y="95"/>
                  </a:lnTo>
                  <a:lnTo>
                    <a:pt x="164" y="95"/>
                  </a:lnTo>
                  <a:lnTo>
                    <a:pt x="165" y="94"/>
                  </a:lnTo>
                  <a:lnTo>
                    <a:pt x="165" y="95"/>
                  </a:lnTo>
                  <a:lnTo>
                    <a:pt x="165" y="95"/>
                  </a:lnTo>
                  <a:lnTo>
                    <a:pt x="165" y="95"/>
                  </a:lnTo>
                  <a:lnTo>
                    <a:pt x="165" y="95"/>
                  </a:lnTo>
                  <a:lnTo>
                    <a:pt x="165" y="95"/>
                  </a:lnTo>
                  <a:lnTo>
                    <a:pt x="165" y="95"/>
                  </a:lnTo>
                  <a:lnTo>
                    <a:pt x="165" y="96"/>
                  </a:lnTo>
                  <a:lnTo>
                    <a:pt x="165" y="95"/>
                  </a:lnTo>
                  <a:lnTo>
                    <a:pt x="165" y="95"/>
                  </a:lnTo>
                  <a:lnTo>
                    <a:pt x="166" y="96"/>
                  </a:lnTo>
                  <a:lnTo>
                    <a:pt x="166" y="95"/>
                  </a:lnTo>
                  <a:lnTo>
                    <a:pt x="166" y="95"/>
                  </a:lnTo>
                  <a:lnTo>
                    <a:pt x="166" y="96"/>
                  </a:lnTo>
                  <a:lnTo>
                    <a:pt x="166" y="95"/>
                  </a:lnTo>
                  <a:lnTo>
                    <a:pt x="166" y="95"/>
                  </a:lnTo>
                  <a:lnTo>
                    <a:pt x="166" y="95"/>
                  </a:lnTo>
                  <a:lnTo>
                    <a:pt x="166" y="95"/>
                  </a:lnTo>
                  <a:lnTo>
                    <a:pt x="166" y="95"/>
                  </a:lnTo>
                  <a:lnTo>
                    <a:pt x="166" y="96"/>
                  </a:lnTo>
                  <a:lnTo>
                    <a:pt x="167" y="95"/>
                  </a:lnTo>
                  <a:lnTo>
                    <a:pt x="167" y="95"/>
                  </a:lnTo>
                  <a:lnTo>
                    <a:pt x="167" y="95"/>
                  </a:lnTo>
                  <a:lnTo>
                    <a:pt x="167" y="95"/>
                  </a:lnTo>
                  <a:lnTo>
                    <a:pt x="167" y="95"/>
                  </a:lnTo>
                  <a:lnTo>
                    <a:pt x="167" y="95"/>
                  </a:lnTo>
                  <a:lnTo>
                    <a:pt x="167" y="95"/>
                  </a:lnTo>
                  <a:lnTo>
                    <a:pt x="167" y="95"/>
                  </a:lnTo>
                  <a:lnTo>
                    <a:pt x="167" y="96"/>
                  </a:lnTo>
                  <a:lnTo>
                    <a:pt x="167" y="96"/>
                  </a:lnTo>
                  <a:lnTo>
                    <a:pt x="167" y="96"/>
                  </a:lnTo>
                  <a:lnTo>
                    <a:pt x="168" y="95"/>
                  </a:lnTo>
                  <a:lnTo>
                    <a:pt x="168" y="95"/>
                  </a:lnTo>
                  <a:lnTo>
                    <a:pt x="168" y="96"/>
                  </a:lnTo>
                  <a:lnTo>
                    <a:pt x="168" y="95"/>
                  </a:lnTo>
                  <a:lnTo>
                    <a:pt x="168" y="95"/>
                  </a:lnTo>
                  <a:lnTo>
                    <a:pt x="168" y="95"/>
                  </a:lnTo>
                  <a:lnTo>
                    <a:pt x="168" y="95"/>
                  </a:lnTo>
                  <a:lnTo>
                    <a:pt x="168" y="95"/>
                  </a:lnTo>
                  <a:lnTo>
                    <a:pt x="168" y="95"/>
                  </a:lnTo>
                  <a:lnTo>
                    <a:pt x="168" y="95"/>
                  </a:lnTo>
                  <a:lnTo>
                    <a:pt x="169" y="95"/>
                  </a:lnTo>
                  <a:lnTo>
                    <a:pt x="169" y="95"/>
                  </a:lnTo>
                  <a:lnTo>
                    <a:pt x="169" y="95"/>
                  </a:lnTo>
                  <a:lnTo>
                    <a:pt x="169" y="96"/>
                  </a:lnTo>
                  <a:lnTo>
                    <a:pt x="169" y="95"/>
                  </a:lnTo>
                  <a:lnTo>
                    <a:pt x="169" y="96"/>
                  </a:lnTo>
                  <a:lnTo>
                    <a:pt x="169" y="95"/>
                  </a:lnTo>
                  <a:lnTo>
                    <a:pt x="169" y="95"/>
                  </a:lnTo>
                  <a:lnTo>
                    <a:pt x="169" y="95"/>
                  </a:lnTo>
                  <a:lnTo>
                    <a:pt x="169" y="95"/>
                  </a:lnTo>
                  <a:lnTo>
                    <a:pt x="169" y="95"/>
                  </a:lnTo>
                  <a:lnTo>
                    <a:pt x="170" y="95"/>
                  </a:lnTo>
                  <a:lnTo>
                    <a:pt x="170" y="95"/>
                  </a:lnTo>
                  <a:lnTo>
                    <a:pt x="170" y="95"/>
                  </a:lnTo>
                  <a:lnTo>
                    <a:pt x="170" y="95"/>
                  </a:lnTo>
                  <a:lnTo>
                    <a:pt x="170" y="95"/>
                  </a:lnTo>
                  <a:lnTo>
                    <a:pt x="170" y="95"/>
                  </a:lnTo>
                  <a:lnTo>
                    <a:pt x="170" y="95"/>
                  </a:lnTo>
                  <a:lnTo>
                    <a:pt x="170" y="95"/>
                  </a:lnTo>
                  <a:lnTo>
                    <a:pt x="170" y="95"/>
                  </a:lnTo>
                  <a:lnTo>
                    <a:pt x="170" y="95"/>
                  </a:lnTo>
                  <a:lnTo>
                    <a:pt x="171" y="95"/>
                  </a:lnTo>
                  <a:lnTo>
                    <a:pt x="171" y="95"/>
                  </a:lnTo>
                  <a:lnTo>
                    <a:pt x="171" y="95"/>
                  </a:lnTo>
                  <a:lnTo>
                    <a:pt x="171" y="95"/>
                  </a:lnTo>
                  <a:lnTo>
                    <a:pt x="171" y="95"/>
                  </a:lnTo>
                  <a:lnTo>
                    <a:pt x="171" y="95"/>
                  </a:lnTo>
                  <a:lnTo>
                    <a:pt x="171" y="95"/>
                  </a:lnTo>
                  <a:lnTo>
                    <a:pt x="171" y="95"/>
                  </a:lnTo>
                  <a:lnTo>
                    <a:pt x="171" y="94"/>
                  </a:lnTo>
                  <a:lnTo>
                    <a:pt x="172" y="94"/>
                  </a:lnTo>
                  <a:lnTo>
                    <a:pt x="172" y="94"/>
                  </a:lnTo>
                  <a:lnTo>
                    <a:pt x="172" y="95"/>
                  </a:lnTo>
                  <a:lnTo>
                    <a:pt x="172" y="94"/>
                  </a:lnTo>
                  <a:lnTo>
                    <a:pt x="172" y="95"/>
                  </a:lnTo>
                  <a:lnTo>
                    <a:pt x="172" y="96"/>
                  </a:lnTo>
                  <a:lnTo>
                    <a:pt x="172" y="95"/>
                  </a:lnTo>
                  <a:lnTo>
                    <a:pt x="172" y="95"/>
                  </a:lnTo>
                  <a:lnTo>
                    <a:pt x="172" y="95"/>
                  </a:lnTo>
                  <a:lnTo>
                    <a:pt x="173" y="95"/>
                  </a:lnTo>
                  <a:lnTo>
                    <a:pt x="173" y="95"/>
                  </a:lnTo>
                  <a:lnTo>
                    <a:pt x="173" y="95"/>
                  </a:lnTo>
                  <a:lnTo>
                    <a:pt x="173" y="95"/>
                  </a:lnTo>
                  <a:lnTo>
                    <a:pt x="173" y="95"/>
                  </a:lnTo>
                  <a:lnTo>
                    <a:pt x="173" y="95"/>
                  </a:lnTo>
                  <a:lnTo>
                    <a:pt x="173" y="95"/>
                  </a:lnTo>
                  <a:lnTo>
                    <a:pt x="173" y="94"/>
                  </a:lnTo>
                  <a:lnTo>
                    <a:pt x="173" y="95"/>
                  </a:lnTo>
                  <a:lnTo>
                    <a:pt x="173" y="95"/>
                  </a:lnTo>
                  <a:lnTo>
                    <a:pt x="173" y="95"/>
                  </a:lnTo>
                  <a:lnTo>
                    <a:pt x="174" y="95"/>
                  </a:lnTo>
                  <a:lnTo>
                    <a:pt x="174" y="95"/>
                  </a:lnTo>
                  <a:lnTo>
                    <a:pt x="174" y="95"/>
                  </a:lnTo>
                  <a:lnTo>
                    <a:pt x="174" y="95"/>
                  </a:lnTo>
                  <a:lnTo>
                    <a:pt x="174" y="94"/>
                  </a:lnTo>
                  <a:lnTo>
                    <a:pt x="174" y="103"/>
                  </a:lnTo>
                  <a:lnTo>
                    <a:pt x="175" y="95"/>
                  </a:lnTo>
                  <a:lnTo>
                    <a:pt x="175" y="95"/>
                  </a:lnTo>
                  <a:lnTo>
                    <a:pt x="175" y="95"/>
                  </a:lnTo>
                  <a:lnTo>
                    <a:pt x="175" y="94"/>
                  </a:lnTo>
                  <a:lnTo>
                    <a:pt x="176" y="95"/>
                  </a:lnTo>
                  <a:lnTo>
                    <a:pt x="176" y="95"/>
                  </a:lnTo>
                  <a:lnTo>
                    <a:pt x="176" y="95"/>
                  </a:lnTo>
                  <a:lnTo>
                    <a:pt x="176" y="94"/>
                  </a:lnTo>
                  <a:lnTo>
                    <a:pt x="176" y="94"/>
                  </a:lnTo>
                  <a:lnTo>
                    <a:pt x="176" y="94"/>
                  </a:lnTo>
                  <a:lnTo>
                    <a:pt x="176" y="94"/>
                  </a:lnTo>
                  <a:lnTo>
                    <a:pt x="176" y="95"/>
                  </a:lnTo>
                  <a:lnTo>
                    <a:pt x="176" y="95"/>
                  </a:lnTo>
                  <a:lnTo>
                    <a:pt x="176" y="95"/>
                  </a:lnTo>
                  <a:lnTo>
                    <a:pt x="176" y="95"/>
                  </a:lnTo>
                  <a:lnTo>
                    <a:pt x="177" y="95"/>
                  </a:lnTo>
                  <a:lnTo>
                    <a:pt x="177" y="95"/>
                  </a:lnTo>
                  <a:lnTo>
                    <a:pt x="177" y="94"/>
                  </a:lnTo>
                  <a:lnTo>
                    <a:pt x="177" y="94"/>
                  </a:lnTo>
                  <a:lnTo>
                    <a:pt x="177" y="94"/>
                  </a:lnTo>
                  <a:lnTo>
                    <a:pt x="177" y="94"/>
                  </a:lnTo>
                  <a:lnTo>
                    <a:pt x="177" y="94"/>
                  </a:lnTo>
                  <a:lnTo>
                    <a:pt x="177" y="94"/>
                  </a:lnTo>
                  <a:lnTo>
                    <a:pt x="177" y="94"/>
                  </a:lnTo>
                  <a:lnTo>
                    <a:pt x="178" y="95"/>
                  </a:lnTo>
                  <a:lnTo>
                    <a:pt x="178" y="94"/>
                  </a:lnTo>
                  <a:lnTo>
                    <a:pt x="178" y="95"/>
                  </a:lnTo>
                  <a:lnTo>
                    <a:pt x="178" y="94"/>
                  </a:lnTo>
                  <a:lnTo>
                    <a:pt x="178" y="94"/>
                  </a:lnTo>
                  <a:lnTo>
                    <a:pt x="178" y="95"/>
                  </a:lnTo>
                  <a:lnTo>
                    <a:pt x="179" y="93"/>
                  </a:lnTo>
                  <a:lnTo>
                    <a:pt x="179" y="93"/>
                  </a:lnTo>
                  <a:lnTo>
                    <a:pt x="179" y="93"/>
                  </a:lnTo>
                  <a:lnTo>
                    <a:pt x="179" y="93"/>
                  </a:lnTo>
                  <a:lnTo>
                    <a:pt x="179" y="93"/>
                  </a:lnTo>
                  <a:lnTo>
                    <a:pt x="180" y="94"/>
                  </a:lnTo>
                  <a:lnTo>
                    <a:pt x="180" y="93"/>
                  </a:lnTo>
                  <a:lnTo>
                    <a:pt x="180" y="93"/>
                  </a:lnTo>
                  <a:lnTo>
                    <a:pt x="180" y="94"/>
                  </a:lnTo>
                  <a:lnTo>
                    <a:pt x="180" y="93"/>
                  </a:lnTo>
                  <a:lnTo>
                    <a:pt x="180" y="94"/>
                  </a:lnTo>
                  <a:lnTo>
                    <a:pt x="180" y="94"/>
                  </a:lnTo>
                  <a:lnTo>
                    <a:pt x="180" y="94"/>
                  </a:lnTo>
                  <a:lnTo>
                    <a:pt x="180" y="93"/>
                  </a:lnTo>
                  <a:lnTo>
                    <a:pt x="180" y="93"/>
                  </a:lnTo>
                  <a:lnTo>
                    <a:pt x="181" y="93"/>
                  </a:lnTo>
                  <a:lnTo>
                    <a:pt x="181" y="93"/>
                  </a:lnTo>
                  <a:lnTo>
                    <a:pt x="181" y="93"/>
                  </a:lnTo>
                  <a:lnTo>
                    <a:pt x="181" y="93"/>
                  </a:lnTo>
                  <a:lnTo>
                    <a:pt x="181" y="93"/>
                  </a:lnTo>
                  <a:lnTo>
                    <a:pt x="181" y="93"/>
                  </a:lnTo>
                  <a:lnTo>
                    <a:pt x="181" y="93"/>
                  </a:lnTo>
                  <a:lnTo>
                    <a:pt x="181" y="93"/>
                  </a:lnTo>
                  <a:lnTo>
                    <a:pt x="181" y="93"/>
                  </a:lnTo>
                  <a:lnTo>
                    <a:pt x="181" y="93"/>
                  </a:lnTo>
                  <a:lnTo>
                    <a:pt x="181" y="94"/>
                  </a:lnTo>
                  <a:lnTo>
                    <a:pt x="182" y="93"/>
                  </a:lnTo>
                  <a:lnTo>
                    <a:pt x="182" y="93"/>
                  </a:lnTo>
                  <a:lnTo>
                    <a:pt x="182" y="93"/>
                  </a:lnTo>
                  <a:lnTo>
                    <a:pt x="182" y="93"/>
                  </a:lnTo>
                  <a:lnTo>
                    <a:pt x="182" y="93"/>
                  </a:lnTo>
                  <a:lnTo>
                    <a:pt x="182" y="93"/>
                  </a:lnTo>
                  <a:lnTo>
                    <a:pt x="182" y="93"/>
                  </a:lnTo>
                  <a:lnTo>
                    <a:pt x="182" y="95"/>
                  </a:lnTo>
                  <a:lnTo>
                    <a:pt x="182" y="94"/>
                  </a:lnTo>
                  <a:lnTo>
                    <a:pt x="183" y="93"/>
                  </a:lnTo>
                  <a:lnTo>
                    <a:pt x="183" y="93"/>
                  </a:lnTo>
                  <a:lnTo>
                    <a:pt x="183" y="92"/>
                  </a:lnTo>
                  <a:lnTo>
                    <a:pt x="183" y="93"/>
                  </a:lnTo>
                  <a:lnTo>
                    <a:pt x="183" y="93"/>
                  </a:lnTo>
                  <a:lnTo>
                    <a:pt x="183" y="93"/>
                  </a:lnTo>
                  <a:lnTo>
                    <a:pt x="183" y="93"/>
                  </a:lnTo>
                  <a:lnTo>
                    <a:pt x="183" y="93"/>
                  </a:lnTo>
                  <a:lnTo>
                    <a:pt x="183" y="93"/>
                  </a:lnTo>
                  <a:lnTo>
                    <a:pt x="184" y="94"/>
                  </a:lnTo>
                  <a:lnTo>
                    <a:pt x="184" y="93"/>
                  </a:lnTo>
                  <a:lnTo>
                    <a:pt x="184" y="93"/>
                  </a:lnTo>
                  <a:lnTo>
                    <a:pt x="184" y="93"/>
                  </a:lnTo>
                  <a:lnTo>
                    <a:pt x="184" y="93"/>
                  </a:lnTo>
                  <a:lnTo>
                    <a:pt x="184" y="93"/>
                  </a:lnTo>
                  <a:lnTo>
                    <a:pt x="184" y="93"/>
                  </a:lnTo>
                  <a:lnTo>
                    <a:pt x="184" y="93"/>
                  </a:lnTo>
                  <a:lnTo>
                    <a:pt x="184" y="93"/>
                  </a:lnTo>
                  <a:lnTo>
                    <a:pt x="184" y="93"/>
                  </a:lnTo>
                  <a:lnTo>
                    <a:pt x="185" y="93"/>
                  </a:lnTo>
                  <a:lnTo>
                    <a:pt x="185" y="93"/>
                  </a:lnTo>
                  <a:lnTo>
                    <a:pt x="185" y="94"/>
                  </a:lnTo>
                  <a:lnTo>
                    <a:pt x="185" y="95"/>
                  </a:lnTo>
                  <a:lnTo>
                    <a:pt x="185" y="95"/>
                  </a:lnTo>
                  <a:lnTo>
                    <a:pt x="185" y="93"/>
                  </a:lnTo>
                  <a:lnTo>
                    <a:pt x="185" y="93"/>
                  </a:lnTo>
                  <a:lnTo>
                    <a:pt x="185" y="93"/>
                  </a:lnTo>
                  <a:lnTo>
                    <a:pt x="185" y="93"/>
                  </a:lnTo>
                  <a:lnTo>
                    <a:pt x="186" y="93"/>
                  </a:lnTo>
                  <a:lnTo>
                    <a:pt x="186" y="94"/>
                  </a:lnTo>
                  <a:lnTo>
                    <a:pt x="186" y="93"/>
                  </a:lnTo>
                  <a:lnTo>
                    <a:pt x="186" y="93"/>
                  </a:lnTo>
                  <a:lnTo>
                    <a:pt x="186" y="93"/>
                  </a:lnTo>
                  <a:lnTo>
                    <a:pt x="186" y="93"/>
                  </a:lnTo>
                  <a:lnTo>
                    <a:pt x="186" y="93"/>
                  </a:lnTo>
                  <a:lnTo>
                    <a:pt x="186" y="93"/>
                  </a:lnTo>
                  <a:lnTo>
                    <a:pt x="186" y="93"/>
                  </a:lnTo>
                  <a:lnTo>
                    <a:pt x="186" y="93"/>
                  </a:lnTo>
                  <a:lnTo>
                    <a:pt x="187" y="93"/>
                  </a:lnTo>
                  <a:lnTo>
                    <a:pt x="187" y="93"/>
                  </a:lnTo>
                  <a:lnTo>
                    <a:pt x="187" y="93"/>
                  </a:lnTo>
                  <a:lnTo>
                    <a:pt x="187" y="93"/>
                  </a:lnTo>
                  <a:lnTo>
                    <a:pt x="187" y="93"/>
                  </a:lnTo>
                  <a:lnTo>
                    <a:pt x="187" y="93"/>
                  </a:lnTo>
                  <a:lnTo>
                    <a:pt x="187" y="93"/>
                  </a:lnTo>
                  <a:lnTo>
                    <a:pt x="187" y="93"/>
                  </a:lnTo>
                  <a:lnTo>
                    <a:pt x="187" y="93"/>
                  </a:lnTo>
                  <a:lnTo>
                    <a:pt x="187" y="93"/>
                  </a:lnTo>
                  <a:lnTo>
                    <a:pt x="187" y="94"/>
                  </a:lnTo>
                  <a:lnTo>
                    <a:pt x="188" y="93"/>
                  </a:lnTo>
                  <a:lnTo>
                    <a:pt x="188" y="91"/>
                  </a:lnTo>
                  <a:lnTo>
                    <a:pt x="188" y="93"/>
                  </a:lnTo>
                  <a:lnTo>
                    <a:pt x="188" y="93"/>
                  </a:lnTo>
                  <a:lnTo>
                    <a:pt x="188" y="93"/>
                  </a:lnTo>
                  <a:lnTo>
                    <a:pt x="188" y="93"/>
                  </a:lnTo>
                  <a:lnTo>
                    <a:pt x="188" y="93"/>
                  </a:lnTo>
                  <a:lnTo>
                    <a:pt x="188" y="93"/>
                  </a:lnTo>
                  <a:lnTo>
                    <a:pt x="188" y="93"/>
                  </a:lnTo>
                  <a:lnTo>
                    <a:pt x="188" y="94"/>
                  </a:lnTo>
                  <a:lnTo>
                    <a:pt x="189" y="93"/>
                  </a:lnTo>
                  <a:lnTo>
                    <a:pt x="189" y="93"/>
                  </a:lnTo>
                  <a:lnTo>
                    <a:pt x="189" y="92"/>
                  </a:lnTo>
                  <a:lnTo>
                    <a:pt x="189" y="92"/>
                  </a:lnTo>
                  <a:lnTo>
                    <a:pt x="189" y="92"/>
                  </a:lnTo>
                  <a:lnTo>
                    <a:pt x="189" y="90"/>
                  </a:lnTo>
                  <a:lnTo>
                    <a:pt x="189" y="93"/>
                  </a:lnTo>
                  <a:lnTo>
                    <a:pt x="190" y="98"/>
                  </a:lnTo>
                  <a:lnTo>
                    <a:pt x="190" y="97"/>
                  </a:lnTo>
                  <a:lnTo>
                    <a:pt x="190" y="95"/>
                  </a:lnTo>
                  <a:lnTo>
                    <a:pt x="190" y="94"/>
                  </a:lnTo>
                  <a:lnTo>
                    <a:pt x="190" y="93"/>
                  </a:lnTo>
                  <a:lnTo>
                    <a:pt x="190" y="93"/>
                  </a:lnTo>
                  <a:lnTo>
                    <a:pt x="190" y="93"/>
                  </a:lnTo>
                  <a:lnTo>
                    <a:pt x="191" y="93"/>
                  </a:lnTo>
                  <a:lnTo>
                    <a:pt x="191" y="93"/>
                  </a:lnTo>
                  <a:lnTo>
                    <a:pt x="191" y="93"/>
                  </a:lnTo>
                  <a:lnTo>
                    <a:pt x="191" y="93"/>
                  </a:lnTo>
                  <a:lnTo>
                    <a:pt x="191" y="94"/>
                  </a:lnTo>
                  <a:lnTo>
                    <a:pt x="191" y="93"/>
                  </a:lnTo>
                  <a:lnTo>
                    <a:pt x="191" y="93"/>
                  </a:lnTo>
                  <a:lnTo>
                    <a:pt x="191" y="93"/>
                  </a:lnTo>
                  <a:lnTo>
                    <a:pt x="191" y="93"/>
                  </a:lnTo>
                  <a:lnTo>
                    <a:pt x="191" y="93"/>
                  </a:lnTo>
                  <a:lnTo>
                    <a:pt x="192" y="93"/>
                  </a:lnTo>
                  <a:lnTo>
                    <a:pt x="192" y="93"/>
                  </a:lnTo>
                  <a:lnTo>
                    <a:pt x="192" y="93"/>
                  </a:lnTo>
                  <a:lnTo>
                    <a:pt x="192" y="93"/>
                  </a:lnTo>
                  <a:lnTo>
                    <a:pt x="192" y="93"/>
                  </a:lnTo>
                  <a:lnTo>
                    <a:pt x="192" y="93"/>
                  </a:lnTo>
                  <a:lnTo>
                    <a:pt x="192" y="93"/>
                  </a:lnTo>
                  <a:lnTo>
                    <a:pt x="192" y="93"/>
                  </a:lnTo>
                  <a:lnTo>
                    <a:pt x="192" y="93"/>
                  </a:lnTo>
                  <a:lnTo>
                    <a:pt x="192" y="93"/>
                  </a:lnTo>
                  <a:lnTo>
                    <a:pt x="193" y="93"/>
                  </a:lnTo>
                  <a:lnTo>
                    <a:pt x="193" y="93"/>
                  </a:lnTo>
                  <a:lnTo>
                    <a:pt x="193" y="94"/>
                  </a:lnTo>
                  <a:lnTo>
                    <a:pt x="193" y="93"/>
                  </a:lnTo>
                  <a:lnTo>
                    <a:pt x="193" y="95"/>
                  </a:lnTo>
                  <a:lnTo>
                    <a:pt x="193" y="95"/>
                  </a:lnTo>
                  <a:lnTo>
                    <a:pt x="193" y="93"/>
                  </a:lnTo>
                  <a:lnTo>
                    <a:pt x="193" y="95"/>
                  </a:lnTo>
                  <a:lnTo>
                    <a:pt x="193" y="95"/>
                  </a:lnTo>
                  <a:lnTo>
                    <a:pt x="193" y="93"/>
                  </a:lnTo>
                  <a:lnTo>
                    <a:pt x="194" y="93"/>
                  </a:lnTo>
                  <a:lnTo>
                    <a:pt x="194" y="93"/>
                  </a:lnTo>
                  <a:lnTo>
                    <a:pt x="194" y="95"/>
                  </a:lnTo>
                  <a:lnTo>
                    <a:pt x="194" y="95"/>
                  </a:lnTo>
                  <a:lnTo>
                    <a:pt x="194" y="94"/>
                  </a:lnTo>
                  <a:lnTo>
                    <a:pt x="194" y="94"/>
                  </a:lnTo>
                  <a:lnTo>
                    <a:pt x="194" y="94"/>
                  </a:lnTo>
                  <a:lnTo>
                    <a:pt x="194" y="94"/>
                  </a:lnTo>
                  <a:lnTo>
                    <a:pt x="194" y="95"/>
                  </a:lnTo>
                  <a:lnTo>
                    <a:pt x="194" y="94"/>
                  </a:lnTo>
                  <a:lnTo>
                    <a:pt x="195" y="94"/>
                  </a:lnTo>
                  <a:lnTo>
                    <a:pt x="195" y="94"/>
                  </a:lnTo>
                  <a:lnTo>
                    <a:pt x="195" y="94"/>
                  </a:lnTo>
                  <a:lnTo>
                    <a:pt x="195" y="95"/>
                  </a:lnTo>
                  <a:lnTo>
                    <a:pt x="195" y="94"/>
                  </a:lnTo>
                  <a:lnTo>
                    <a:pt x="195" y="95"/>
                  </a:lnTo>
                  <a:lnTo>
                    <a:pt x="195" y="95"/>
                  </a:lnTo>
                  <a:lnTo>
                    <a:pt x="195" y="94"/>
                  </a:lnTo>
                  <a:lnTo>
                    <a:pt x="195" y="94"/>
                  </a:lnTo>
                  <a:lnTo>
                    <a:pt x="195" y="94"/>
                  </a:lnTo>
                  <a:lnTo>
                    <a:pt x="196" y="94"/>
                  </a:lnTo>
                  <a:lnTo>
                    <a:pt x="196" y="94"/>
                  </a:lnTo>
                  <a:lnTo>
                    <a:pt x="196" y="95"/>
                  </a:lnTo>
                  <a:lnTo>
                    <a:pt x="196" y="95"/>
                  </a:lnTo>
                  <a:lnTo>
                    <a:pt x="196" y="95"/>
                  </a:lnTo>
                  <a:lnTo>
                    <a:pt x="196" y="95"/>
                  </a:lnTo>
                  <a:lnTo>
                    <a:pt x="196" y="95"/>
                  </a:lnTo>
                  <a:lnTo>
                    <a:pt x="196" y="95"/>
                  </a:lnTo>
                  <a:lnTo>
                    <a:pt x="196" y="95"/>
                  </a:lnTo>
                  <a:lnTo>
                    <a:pt x="196" y="95"/>
                  </a:lnTo>
                  <a:lnTo>
                    <a:pt x="197" y="95"/>
                  </a:lnTo>
                  <a:lnTo>
                    <a:pt x="197" y="95"/>
                  </a:lnTo>
                  <a:lnTo>
                    <a:pt x="197" y="96"/>
                  </a:lnTo>
                  <a:lnTo>
                    <a:pt x="197" y="95"/>
                  </a:lnTo>
                  <a:lnTo>
                    <a:pt x="197" y="95"/>
                  </a:lnTo>
                  <a:lnTo>
                    <a:pt x="197" y="95"/>
                  </a:lnTo>
                  <a:lnTo>
                    <a:pt x="197" y="95"/>
                  </a:lnTo>
                  <a:lnTo>
                    <a:pt x="197" y="95"/>
                  </a:lnTo>
                  <a:lnTo>
                    <a:pt x="197" y="95"/>
                  </a:lnTo>
                  <a:lnTo>
                    <a:pt x="198" y="95"/>
                  </a:lnTo>
                  <a:lnTo>
                    <a:pt x="198" y="95"/>
                  </a:lnTo>
                  <a:lnTo>
                    <a:pt x="198" y="95"/>
                  </a:lnTo>
                  <a:lnTo>
                    <a:pt x="198" y="95"/>
                  </a:lnTo>
                  <a:lnTo>
                    <a:pt x="198" y="95"/>
                  </a:lnTo>
                  <a:lnTo>
                    <a:pt x="198" y="95"/>
                  </a:lnTo>
                  <a:lnTo>
                    <a:pt x="198" y="95"/>
                  </a:lnTo>
                  <a:lnTo>
                    <a:pt x="198" y="94"/>
                  </a:lnTo>
                  <a:lnTo>
                    <a:pt x="198" y="94"/>
                  </a:lnTo>
                  <a:lnTo>
                    <a:pt x="198" y="94"/>
                  </a:lnTo>
                  <a:lnTo>
                    <a:pt x="198" y="95"/>
                  </a:lnTo>
                  <a:lnTo>
                    <a:pt x="199" y="94"/>
                  </a:lnTo>
                  <a:lnTo>
                    <a:pt x="199" y="94"/>
                  </a:lnTo>
                  <a:lnTo>
                    <a:pt x="199" y="94"/>
                  </a:lnTo>
                  <a:lnTo>
                    <a:pt x="199" y="94"/>
                  </a:lnTo>
                  <a:lnTo>
                    <a:pt x="199" y="94"/>
                  </a:lnTo>
                  <a:lnTo>
                    <a:pt x="199" y="95"/>
                  </a:lnTo>
                  <a:lnTo>
                    <a:pt x="199" y="95"/>
                  </a:lnTo>
                  <a:lnTo>
                    <a:pt x="199" y="95"/>
                  </a:lnTo>
                  <a:lnTo>
                    <a:pt x="199" y="95"/>
                  </a:lnTo>
                  <a:lnTo>
                    <a:pt x="199" y="95"/>
                  </a:lnTo>
                  <a:lnTo>
                    <a:pt x="200" y="94"/>
                  </a:lnTo>
                  <a:lnTo>
                    <a:pt x="200" y="94"/>
                  </a:lnTo>
                  <a:lnTo>
                    <a:pt x="200" y="94"/>
                  </a:lnTo>
                  <a:lnTo>
                    <a:pt x="200" y="94"/>
                  </a:lnTo>
                  <a:lnTo>
                    <a:pt x="200" y="95"/>
                  </a:lnTo>
                  <a:lnTo>
                    <a:pt x="200" y="94"/>
                  </a:lnTo>
                  <a:lnTo>
                    <a:pt x="200" y="94"/>
                  </a:lnTo>
                  <a:lnTo>
                    <a:pt x="200" y="94"/>
                  </a:lnTo>
                  <a:lnTo>
                    <a:pt x="200" y="94"/>
                  </a:lnTo>
                  <a:lnTo>
                    <a:pt x="200" y="94"/>
                  </a:lnTo>
                  <a:lnTo>
                    <a:pt x="200" y="95"/>
                  </a:lnTo>
                  <a:lnTo>
                    <a:pt x="201" y="95"/>
                  </a:lnTo>
                  <a:lnTo>
                    <a:pt x="201" y="95"/>
                  </a:lnTo>
                  <a:lnTo>
                    <a:pt x="201" y="95"/>
                  </a:lnTo>
                  <a:lnTo>
                    <a:pt x="201" y="94"/>
                  </a:lnTo>
                  <a:lnTo>
                    <a:pt x="201" y="95"/>
                  </a:lnTo>
                  <a:lnTo>
                    <a:pt x="201" y="94"/>
                  </a:lnTo>
                  <a:lnTo>
                    <a:pt x="201" y="94"/>
                  </a:lnTo>
                  <a:lnTo>
                    <a:pt x="201" y="94"/>
                  </a:lnTo>
                  <a:lnTo>
                    <a:pt x="201" y="94"/>
                  </a:lnTo>
                  <a:lnTo>
                    <a:pt x="201" y="94"/>
                  </a:lnTo>
                  <a:lnTo>
                    <a:pt x="202" y="94"/>
                  </a:lnTo>
                  <a:lnTo>
                    <a:pt x="202" y="94"/>
                  </a:lnTo>
                  <a:lnTo>
                    <a:pt x="202" y="94"/>
                  </a:lnTo>
                  <a:lnTo>
                    <a:pt x="202" y="95"/>
                  </a:lnTo>
                  <a:lnTo>
                    <a:pt x="202" y="95"/>
                  </a:lnTo>
                  <a:lnTo>
                    <a:pt x="202" y="94"/>
                  </a:lnTo>
                  <a:lnTo>
                    <a:pt x="202" y="95"/>
                  </a:lnTo>
                  <a:lnTo>
                    <a:pt x="202" y="94"/>
                  </a:lnTo>
                  <a:lnTo>
                    <a:pt x="202" y="94"/>
                  </a:lnTo>
                  <a:lnTo>
                    <a:pt x="202" y="95"/>
                  </a:lnTo>
                  <a:lnTo>
                    <a:pt x="202" y="94"/>
                  </a:lnTo>
                  <a:lnTo>
                    <a:pt x="203" y="95"/>
                  </a:lnTo>
                  <a:lnTo>
                    <a:pt x="203" y="95"/>
                  </a:lnTo>
                  <a:lnTo>
                    <a:pt x="203" y="95"/>
                  </a:lnTo>
                  <a:lnTo>
                    <a:pt x="203" y="95"/>
                  </a:lnTo>
                  <a:lnTo>
                    <a:pt x="203" y="96"/>
                  </a:lnTo>
                  <a:lnTo>
                    <a:pt x="203" y="96"/>
                  </a:lnTo>
                  <a:lnTo>
                    <a:pt x="203" y="96"/>
                  </a:lnTo>
                  <a:lnTo>
                    <a:pt x="203" y="95"/>
                  </a:lnTo>
                  <a:lnTo>
                    <a:pt x="203" y="95"/>
                  </a:lnTo>
                  <a:lnTo>
                    <a:pt x="203" y="96"/>
                  </a:lnTo>
                  <a:lnTo>
                    <a:pt x="204" y="95"/>
                  </a:lnTo>
                  <a:lnTo>
                    <a:pt x="204" y="95"/>
                  </a:lnTo>
                  <a:lnTo>
                    <a:pt x="204" y="95"/>
                  </a:lnTo>
                  <a:lnTo>
                    <a:pt x="204" y="95"/>
                  </a:lnTo>
                  <a:lnTo>
                    <a:pt x="204" y="95"/>
                  </a:lnTo>
                  <a:lnTo>
                    <a:pt x="204" y="95"/>
                  </a:lnTo>
                  <a:lnTo>
                    <a:pt x="204" y="95"/>
                  </a:lnTo>
                  <a:lnTo>
                    <a:pt x="204" y="95"/>
                  </a:lnTo>
                  <a:lnTo>
                    <a:pt x="204" y="95"/>
                  </a:lnTo>
                  <a:lnTo>
                    <a:pt x="204" y="95"/>
                  </a:lnTo>
                  <a:lnTo>
                    <a:pt x="204" y="95"/>
                  </a:lnTo>
                  <a:lnTo>
                    <a:pt x="205" y="95"/>
                  </a:lnTo>
                  <a:lnTo>
                    <a:pt x="205" y="95"/>
                  </a:lnTo>
                  <a:lnTo>
                    <a:pt x="205" y="95"/>
                  </a:lnTo>
                  <a:lnTo>
                    <a:pt x="205" y="95"/>
                  </a:lnTo>
                  <a:lnTo>
                    <a:pt x="205" y="96"/>
                  </a:lnTo>
                  <a:lnTo>
                    <a:pt x="205" y="95"/>
                  </a:lnTo>
                  <a:lnTo>
                    <a:pt x="205" y="95"/>
                  </a:lnTo>
                  <a:lnTo>
                    <a:pt x="205" y="95"/>
                  </a:lnTo>
                  <a:lnTo>
                    <a:pt x="205" y="95"/>
                  </a:lnTo>
                  <a:lnTo>
                    <a:pt x="205" y="96"/>
                  </a:lnTo>
                  <a:lnTo>
                    <a:pt x="205" y="95"/>
                  </a:lnTo>
                  <a:lnTo>
                    <a:pt x="206" y="95"/>
                  </a:lnTo>
                  <a:lnTo>
                    <a:pt x="206" y="96"/>
                  </a:lnTo>
                  <a:lnTo>
                    <a:pt x="206" y="95"/>
                  </a:lnTo>
                  <a:lnTo>
                    <a:pt x="206" y="95"/>
                  </a:lnTo>
                  <a:lnTo>
                    <a:pt x="206" y="95"/>
                  </a:lnTo>
                  <a:lnTo>
                    <a:pt x="206" y="96"/>
                  </a:lnTo>
                  <a:lnTo>
                    <a:pt x="206" y="95"/>
                  </a:lnTo>
                  <a:lnTo>
                    <a:pt x="206" y="95"/>
                  </a:lnTo>
                  <a:lnTo>
                    <a:pt x="206" y="96"/>
                  </a:lnTo>
                  <a:lnTo>
                    <a:pt x="207" y="95"/>
                  </a:lnTo>
                  <a:lnTo>
                    <a:pt x="207" y="95"/>
                  </a:lnTo>
                  <a:lnTo>
                    <a:pt x="207" y="95"/>
                  </a:lnTo>
                  <a:lnTo>
                    <a:pt x="207" y="95"/>
                  </a:lnTo>
                  <a:lnTo>
                    <a:pt x="207" y="95"/>
                  </a:lnTo>
                  <a:lnTo>
                    <a:pt x="207" y="95"/>
                  </a:lnTo>
                  <a:lnTo>
                    <a:pt x="207" y="95"/>
                  </a:lnTo>
                  <a:lnTo>
                    <a:pt x="207" y="96"/>
                  </a:lnTo>
                  <a:lnTo>
                    <a:pt x="207" y="96"/>
                  </a:lnTo>
                  <a:lnTo>
                    <a:pt x="207" y="95"/>
                  </a:lnTo>
                  <a:lnTo>
                    <a:pt x="207" y="95"/>
                  </a:lnTo>
                  <a:lnTo>
                    <a:pt x="208" y="95"/>
                  </a:lnTo>
                  <a:lnTo>
                    <a:pt x="208" y="95"/>
                  </a:lnTo>
                  <a:lnTo>
                    <a:pt x="208" y="95"/>
                  </a:lnTo>
                  <a:lnTo>
                    <a:pt x="208" y="95"/>
                  </a:lnTo>
                  <a:lnTo>
                    <a:pt x="208" y="95"/>
                  </a:lnTo>
                  <a:lnTo>
                    <a:pt x="208" y="96"/>
                  </a:lnTo>
                  <a:lnTo>
                    <a:pt x="208" y="97"/>
                  </a:lnTo>
                  <a:lnTo>
                    <a:pt x="208" y="95"/>
                  </a:lnTo>
                  <a:lnTo>
                    <a:pt x="208" y="95"/>
                  </a:lnTo>
                  <a:lnTo>
                    <a:pt x="209" y="95"/>
                  </a:lnTo>
                  <a:lnTo>
                    <a:pt x="209" y="95"/>
                  </a:lnTo>
                  <a:lnTo>
                    <a:pt x="209" y="95"/>
                  </a:lnTo>
                  <a:lnTo>
                    <a:pt x="209" y="95"/>
                  </a:lnTo>
                  <a:lnTo>
                    <a:pt x="209" y="96"/>
                  </a:lnTo>
                  <a:lnTo>
                    <a:pt x="209" y="95"/>
                  </a:lnTo>
                  <a:lnTo>
                    <a:pt x="209" y="95"/>
                  </a:lnTo>
                  <a:lnTo>
                    <a:pt x="209" y="97"/>
                  </a:lnTo>
                  <a:lnTo>
                    <a:pt x="209" y="95"/>
                  </a:lnTo>
                  <a:lnTo>
                    <a:pt x="209" y="95"/>
                  </a:lnTo>
                  <a:lnTo>
                    <a:pt x="209" y="95"/>
                  </a:lnTo>
                  <a:lnTo>
                    <a:pt x="210" y="95"/>
                  </a:lnTo>
                  <a:lnTo>
                    <a:pt x="210" y="95"/>
                  </a:lnTo>
                  <a:lnTo>
                    <a:pt x="210" y="95"/>
                  </a:lnTo>
                  <a:lnTo>
                    <a:pt x="210" y="95"/>
                  </a:lnTo>
                  <a:lnTo>
                    <a:pt x="210" y="95"/>
                  </a:lnTo>
                  <a:lnTo>
                    <a:pt x="210" y="95"/>
                  </a:lnTo>
                  <a:lnTo>
                    <a:pt x="210" y="95"/>
                  </a:lnTo>
                  <a:lnTo>
                    <a:pt x="210" y="95"/>
                  </a:lnTo>
                  <a:lnTo>
                    <a:pt x="210" y="95"/>
                  </a:lnTo>
                  <a:lnTo>
                    <a:pt x="210" y="96"/>
                  </a:lnTo>
                  <a:lnTo>
                    <a:pt x="211" y="97"/>
                  </a:lnTo>
                  <a:lnTo>
                    <a:pt x="211" y="95"/>
                  </a:lnTo>
                  <a:lnTo>
                    <a:pt x="211" y="96"/>
                  </a:lnTo>
                  <a:lnTo>
                    <a:pt x="211" y="96"/>
                  </a:lnTo>
                  <a:lnTo>
                    <a:pt x="211" y="95"/>
                  </a:lnTo>
                  <a:lnTo>
                    <a:pt x="211" y="95"/>
                  </a:lnTo>
                  <a:lnTo>
                    <a:pt x="211" y="95"/>
                  </a:lnTo>
                  <a:lnTo>
                    <a:pt x="211" y="95"/>
                  </a:lnTo>
                  <a:lnTo>
                    <a:pt x="211" y="97"/>
                  </a:lnTo>
                  <a:lnTo>
                    <a:pt x="211" y="95"/>
                  </a:lnTo>
                  <a:lnTo>
                    <a:pt x="211" y="95"/>
                  </a:lnTo>
                  <a:lnTo>
                    <a:pt x="212" y="95"/>
                  </a:lnTo>
                  <a:lnTo>
                    <a:pt x="212" y="96"/>
                  </a:lnTo>
                  <a:lnTo>
                    <a:pt x="212" y="97"/>
                  </a:lnTo>
                  <a:lnTo>
                    <a:pt x="212" y="98"/>
                  </a:lnTo>
                  <a:lnTo>
                    <a:pt x="212" y="98"/>
                  </a:lnTo>
                  <a:lnTo>
                    <a:pt x="212" y="99"/>
                  </a:lnTo>
                  <a:lnTo>
                    <a:pt x="212" y="98"/>
                  </a:lnTo>
                  <a:lnTo>
                    <a:pt x="212" y="98"/>
                  </a:lnTo>
                  <a:lnTo>
                    <a:pt x="212" y="97"/>
                  </a:lnTo>
                  <a:lnTo>
                    <a:pt x="213" y="97"/>
                  </a:lnTo>
                  <a:lnTo>
                    <a:pt x="213" y="96"/>
                  </a:lnTo>
                  <a:lnTo>
                    <a:pt x="213" y="97"/>
                  </a:lnTo>
                  <a:lnTo>
                    <a:pt x="213" y="97"/>
                  </a:lnTo>
                  <a:lnTo>
                    <a:pt x="213" y="96"/>
                  </a:lnTo>
                  <a:lnTo>
                    <a:pt x="213" y="97"/>
                  </a:lnTo>
                  <a:lnTo>
                    <a:pt x="213" y="97"/>
                  </a:lnTo>
                  <a:lnTo>
                    <a:pt x="213" y="97"/>
                  </a:lnTo>
                  <a:lnTo>
                    <a:pt x="213" y="97"/>
                  </a:lnTo>
                  <a:lnTo>
                    <a:pt x="213" y="96"/>
                  </a:lnTo>
                  <a:lnTo>
                    <a:pt x="213" y="95"/>
                  </a:lnTo>
                  <a:lnTo>
                    <a:pt x="214" y="97"/>
                  </a:lnTo>
                  <a:lnTo>
                    <a:pt x="214" y="96"/>
                  </a:lnTo>
                  <a:lnTo>
                    <a:pt x="214" y="97"/>
                  </a:lnTo>
                  <a:lnTo>
                    <a:pt x="214" y="96"/>
                  </a:lnTo>
                  <a:lnTo>
                    <a:pt x="214" y="96"/>
                  </a:lnTo>
                  <a:lnTo>
                    <a:pt x="214" y="96"/>
                  </a:lnTo>
                  <a:lnTo>
                    <a:pt x="214" y="97"/>
                  </a:lnTo>
                  <a:lnTo>
                    <a:pt x="214" y="96"/>
                  </a:lnTo>
                  <a:lnTo>
                    <a:pt x="214" y="96"/>
                  </a:lnTo>
                  <a:lnTo>
                    <a:pt x="215" y="96"/>
                  </a:lnTo>
                  <a:lnTo>
                    <a:pt x="215" y="96"/>
                  </a:lnTo>
                  <a:lnTo>
                    <a:pt x="215" y="96"/>
                  </a:lnTo>
                  <a:lnTo>
                    <a:pt x="215" y="96"/>
                  </a:lnTo>
                  <a:lnTo>
                    <a:pt x="215" y="96"/>
                  </a:lnTo>
                  <a:lnTo>
                    <a:pt x="215" y="96"/>
                  </a:lnTo>
                  <a:lnTo>
                    <a:pt x="215" y="95"/>
                  </a:lnTo>
                  <a:lnTo>
                    <a:pt x="215" y="96"/>
                  </a:lnTo>
                  <a:lnTo>
                    <a:pt x="215" y="97"/>
                  </a:lnTo>
                  <a:lnTo>
                    <a:pt x="215" y="96"/>
                  </a:lnTo>
                  <a:lnTo>
                    <a:pt x="216" y="96"/>
                  </a:lnTo>
                  <a:lnTo>
                    <a:pt x="216" y="96"/>
                  </a:lnTo>
                  <a:lnTo>
                    <a:pt x="216" y="96"/>
                  </a:lnTo>
                  <a:lnTo>
                    <a:pt x="216" y="95"/>
                  </a:lnTo>
                  <a:lnTo>
                    <a:pt x="216" y="96"/>
                  </a:lnTo>
                  <a:lnTo>
                    <a:pt x="216" y="96"/>
                  </a:lnTo>
                  <a:lnTo>
                    <a:pt x="216" y="97"/>
                  </a:lnTo>
                  <a:lnTo>
                    <a:pt x="216" y="95"/>
                  </a:lnTo>
                  <a:lnTo>
                    <a:pt x="216" y="96"/>
                  </a:lnTo>
                  <a:lnTo>
                    <a:pt x="216" y="96"/>
                  </a:lnTo>
                  <a:lnTo>
                    <a:pt x="217" y="96"/>
                  </a:lnTo>
                  <a:lnTo>
                    <a:pt x="217" y="96"/>
                  </a:lnTo>
                  <a:lnTo>
                    <a:pt x="217" y="96"/>
                  </a:lnTo>
                  <a:lnTo>
                    <a:pt x="217" y="96"/>
                  </a:lnTo>
                  <a:lnTo>
                    <a:pt x="217" y="96"/>
                  </a:lnTo>
                  <a:lnTo>
                    <a:pt x="217" y="96"/>
                  </a:lnTo>
                  <a:lnTo>
                    <a:pt x="217" y="96"/>
                  </a:lnTo>
                  <a:lnTo>
                    <a:pt x="217" y="96"/>
                  </a:lnTo>
                  <a:lnTo>
                    <a:pt x="217" y="96"/>
                  </a:lnTo>
                  <a:lnTo>
                    <a:pt x="217" y="96"/>
                  </a:lnTo>
                  <a:lnTo>
                    <a:pt x="217" y="96"/>
                  </a:lnTo>
                  <a:lnTo>
                    <a:pt x="218" y="96"/>
                  </a:lnTo>
                  <a:lnTo>
                    <a:pt x="218" y="96"/>
                  </a:lnTo>
                  <a:lnTo>
                    <a:pt x="218" y="97"/>
                  </a:lnTo>
                  <a:lnTo>
                    <a:pt x="218" y="96"/>
                  </a:lnTo>
                  <a:lnTo>
                    <a:pt x="218" y="96"/>
                  </a:lnTo>
                  <a:lnTo>
                    <a:pt x="218" y="96"/>
                  </a:lnTo>
                  <a:lnTo>
                    <a:pt x="218" y="97"/>
                  </a:lnTo>
                  <a:lnTo>
                    <a:pt x="218" y="96"/>
                  </a:lnTo>
                  <a:lnTo>
                    <a:pt x="218" y="97"/>
                  </a:lnTo>
                  <a:lnTo>
                    <a:pt x="219" y="96"/>
                  </a:lnTo>
                  <a:lnTo>
                    <a:pt x="219" y="96"/>
                  </a:lnTo>
                  <a:lnTo>
                    <a:pt x="219" y="96"/>
                  </a:lnTo>
                  <a:lnTo>
                    <a:pt x="219" y="97"/>
                  </a:lnTo>
                  <a:lnTo>
                    <a:pt x="219" y="96"/>
                  </a:lnTo>
                  <a:lnTo>
                    <a:pt x="219" y="96"/>
                  </a:lnTo>
                  <a:lnTo>
                    <a:pt x="219" y="95"/>
                  </a:lnTo>
                  <a:lnTo>
                    <a:pt x="219" y="96"/>
                  </a:lnTo>
                  <a:lnTo>
                    <a:pt x="219" y="96"/>
                  </a:lnTo>
                  <a:lnTo>
                    <a:pt x="219" y="97"/>
                  </a:lnTo>
                  <a:lnTo>
                    <a:pt x="219" y="97"/>
                  </a:lnTo>
                  <a:lnTo>
                    <a:pt x="220" y="96"/>
                  </a:lnTo>
                  <a:lnTo>
                    <a:pt x="220" y="96"/>
                  </a:lnTo>
                  <a:lnTo>
                    <a:pt x="220" y="96"/>
                  </a:lnTo>
                  <a:lnTo>
                    <a:pt x="220" y="96"/>
                  </a:lnTo>
                  <a:lnTo>
                    <a:pt x="220" y="96"/>
                  </a:lnTo>
                  <a:lnTo>
                    <a:pt x="220" y="96"/>
                  </a:lnTo>
                  <a:lnTo>
                    <a:pt x="220" y="96"/>
                  </a:lnTo>
                  <a:lnTo>
                    <a:pt x="220" y="96"/>
                  </a:lnTo>
                  <a:lnTo>
                    <a:pt x="220" y="96"/>
                  </a:lnTo>
                  <a:lnTo>
                    <a:pt x="220" y="96"/>
                  </a:lnTo>
                  <a:lnTo>
                    <a:pt x="220" y="96"/>
                  </a:lnTo>
                  <a:lnTo>
                    <a:pt x="221" y="96"/>
                  </a:lnTo>
                  <a:lnTo>
                    <a:pt x="221" y="97"/>
                  </a:lnTo>
                  <a:lnTo>
                    <a:pt x="221" y="96"/>
                  </a:lnTo>
                  <a:lnTo>
                    <a:pt x="221" y="96"/>
                  </a:lnTo>
                  <a:lnTo>
                    <a:pt x="221" y="96"/>
                  </a:lnTo>
                  <a:lnTo>
                    <a:pt x="221" y="96"/>
                  </a:lnTo>
                  <a:lnTo>
                    <a:pt x="221" y="96"/>
                  </a:lnTo>
                  <a:lnTo>
                    <a:pt x="221" y="97"/>
                  </a:lnTo>
                  <a:lnTo>
                    <a:pt x="221" y="96"/>
                  </a:lnTo>
                  <a:lnTo>
                    <a:pt x="221" y="96"/>
                  </a:lnTo>
                  <a:lnTo>
                    <a:pt x="222" y="96"/>
                  </a:lnTo>
                  <a:lnTo>
                    <a:pt x="222" y="96"/>
                  </a:lnTo>
                  <a:lnTo>
                    <a:pt x="222" y="96"/>
                  </a:lnTo>
                  <a:lnTo>
                    <a:pt x="222" y="96"/>
                  </a:lnTo>
                  <a:lnTo>
                    <a:pt x="222" y="96"/>
                  </a:lnTo>
                  <a:lnTo>
                    <a:pt x="222" y="96"/>
                  </a:lnTo>
                  <a:lnTo>
                    <a:pt x="222" y="96"/>
                  </a:lnTo>
                  <a:lnTo>
                    <a:pt x="222" y="96"/>
                  </a:lnTo>
                  <a:lnTo>
                    <a:pt x="222" y="96"/>
                  </a:lnTo>
                  <a:lnTo>
                    <a:pt x="222" y="96"/>
                  </a:lnTo>
                  <a:lnTo>
                    <a:pt x="223" y="96"/>
                  </a:lnTo>
                  <a:lnTo>
                    <a:pt x="223" y="96"/>
                  </a:lnTo>
                  <a:lnTo>
                    <a:pt x="223" y="96"/>
                  </a:lnTo>
                  <a:lnTo>
                    <a:pt x="223" y="96"/>
                  </a:lnTo>
                  <a:lnTo>
                    <a:pt x="223" y="97"/>
                  </a:lnTo>
                  <a:lnTo>
                    <a:pt x="223" y="96"/>
                  </a:lnTo>
                  <a:lnTo>
                    <a:pt x="223" y="96"/>
                  </a:lnTo>
                  <a:lnTo>
                    <a:pt x="223" y="97"/>
                  </a:lnTo>
                  <a:lnTo>
                    <a:pt x="223" y="96"/>
                  </a:lnTo>
                  <a:lnTo>
                    <a:pt x="223" y="96"/>
                  </a:lnTo>
                  <a:lnTo>
                    <a:pt x="223" y="96"/>
                  </a:lnTo>
                  <a:lnTo>
                    <a:pt x="224" y="97"/>
                  </a:lnTo>
                  <a:lnTo>
                    <a:pt x="224" y="96"/>
                  </a:lnTo>
                  <a:lnTo>
                    <a:pt x="224" y="97"/>
                  </a:lnTo>
                  <a:lnTo>
                    <a:pt x="224" y="97"/>
                  </a:lnTo>
                  <a:lnTo>
                    <a:pt x="224" y="97"/>
                  </a:lnTo>
                  <a:lnTo>
                    <a:pt x="224" y="97"/>
                  </a:lnTo>
                  <a:lnTo>
                    <a:pt x="224" y="97"/>
                  </a:lnTo>
                  <a:lnTo>
                    <a:pt x="224" y="97"/>
                  </a:lnTo>
                  <a:lnTo>
                    <a:pt x="224" y="96"/>
                  </a:lnTo>
                  <a:lnTo>
                    <a:pt x="224" y="97"/>
                  </a:lnTo>
                  <a:lnTo>
                    <a:pt x="225" y="96"/>
                  </a:lnTo>
                  <a:lnTo>
                    <a:pt x="225" y="96"/>
                  </a:lnTo>
                  <a:lnTo>
                    <a:pt x="225" y="96"/>
                  </a:lnTo>
                  <a:lnTo>
                    <a:pt x="225" y="96"/>
                  </a:lnTo>
                  <a:lnTo>
                    <a:pt x="225" y="96"/>
                  </a:lnTo>
                  <a:lnTo>
                    <a:pt x="225" y="96"/>
                  </a:lnTo>
                  <a:lnTo>
                    <a:pt x="225" y="96"/>
                  </a:lnTo>
                  <a:lnTo>
                    <a:pt x="225" y="96"/>
                  </a:lnTo>
                  <a:lnTo>
                    <a:pt x="225" y="96"/>
                  </a:lnTo>
                  <a:lnTo>
                    <a:pt x="225" y="96"/>
                  </a:lnTo>
                  <a:lnTo>
                    <a:pt x="226" y="97"/>
                  </a:lnTo>
                  <a:lnTo>
                    <a:pt x="226" y="96"/>
                  </a:lnTo>
                  <a:lnTo>
                    <a:pt x="226" y="95"/>
                  </a:lnTo>
                  <a:lnTo>
                    <a:pt x="226" y="96"/>
                  </a:lnTo>
                  <a:lnTo>
                    <a:pt x="226" y="96"/>
                  </a:lnTo>
                  <a:lnTo>
                    <a:pt x="226" y="97"/>
                  </a:lnTo>
                  <a:lnTo>
                    <a:pt x="226" y="97"/>
                  </a:lnTo>
                  <a:lnTo>
                    <a:pt x="226" y="97"/>
                  </a:lnTo>
                  <a:lnTo>
                    <a:pt x="226" y="97"/>
                  </a:lnTo>
                  <a:lnTo>
                    <a:pt x="226" y="97"/>
                  </a:lnTo>
                  <a:lnTo>
                    <a:pt x="226" y="97"/>
                  </a:lnTo>
                  <a:lnTo>
                    <a:pt x="227" y="97"/>
                  </a:lnTo>
                  <a:lnTo>
                    <a:pt x="227" y="96"/>
                  </a:lnTo>
                  <a:lnTo>
                    <a:pt x="227" y="97"/>
                  </a:lnTo>
                  <a:lnTo>
                    <a:pt x="227" y="97"/>
                  </a:lnTo>
                  <a:lnTo>
                    <a:pt x="227" y="97"/>
                  </a:lnTo>
                  <a:lnTo>
                    <a:pt x="227" y="96"/>
                  </a:lnTo>
                  <a:lnTo>
                    <a:pt x="227" y="96"/>
                  </a:lnTo>
                  <a:lnTo>
                    <a:pt x="227" y="97"/>
                  </a:lnTo>
                  <a:lnTo>
                    <a:pt x="227" y="96"/>
                  </a:lnTo>
                  <a:lnTo>
                    <a:pt x="227" y="96"/>
                  </a:lnTo>
                  <a:lnTo>
                    <a:pt x="228" y="96"/>
                  </a:lnTo>
                  <a:lnTo>
                    <a:pt x="228" y="96"/>
                  </a:lnTo>
                  <a:lnTo>
                    <a:pt x="228" y="96"/>
                  </a:lnTo>
                  <a:lnTo>
                    <a:pt x="228" y="97"/>
                  </a:lnTo>
                  <a:lnTo>
                    <a:pt x="228" y="96"/>
                  </a:lnTo>
                  <a:lnTo>
                    <a:pt x="228" y="97"/>
                  </a:lnTo>
                  <a:lnTo>
                    <a:pt x="228" y="97"/>
                  </a:lnTo>
                  <a:lnTo>
                    <a:pt x="228" y="96"/>
                  </a:lnTo>
                  <a:lnTo>
                    <a:pt x="228" y="96"/>
                  </a:lnTo>
                  <a:lnTo>
                    <a:pt x="228" y="96"/>
                  </a:lnTo>
                  <a:lnTo>
                    <a:pt x="228" y="96"/>
                  </a:lnTo>
                  <a:lnTo>
                    <a:pt x="229" y="96"/>
                  </a:lnTo>
                  <a:lnTo>
                    <a:pt x="229" y="96"/>
                  </a:lnTo>
                  <a:lnTo>
                    <a:pt x="229" y="96"/>
                  </a:lnTo>
                  <a:lnTo>
                    <a:pt x="229" y="96"/>
                  </a:lnTo>
                  <a:lnTo>
                    <a:pt x="229" y="96"/>
                  </a:lnTo>
                  <a:lnTo>
                    <a:pt x="229" y="96"/>
                  </a:lnTo>
                  <a:lnTo>
                    <a:pt x="229" y="97"/>
                  </a:lnTo>
                  <a:lnTo>
                    <a:pt x="229" y="96"/>
                  </a:lnTo>
                  <a:lnTo>
                    <a:pt x="229" y="96"/>
                  </a:lnTo>
                  <a:lnTo>
                    <a:pt x="230" y="96"/>
                  </a:lnTo>
                  <a:lnTo>
                    <a:pt x="230" y="97"/>
                  </a:lnTo>
                  <a:lnTo>
                    <a:pt x="230" y="96"/>
                  </a:lnTo>
                  <a:lnTo>
                    <a:pt x="230" y="96"/>
                  </a:lnTo>
                  <a:lnTo>
                    <a:pt x="230" y="97"/>
                  </a:lnTo>
                  <a:lnTo>
                    <a:pt x="230" y="97"/>
                  </a:lnTo>
                  <a:lnTo>
                    <a:pt x="230" y="96"/>
                  </a:lnTo>
                  <a:lnTo>
                    <a:pt x="230" y="96"/>
                  </a:lnTo>
                  <a:lnTo>
                    <a:pt x="230" y="96"/>
                  </a:lnTo>
                  <a:lnTo>
                    <a:pt x="230" y="97"/>
                  </a:lnTo>
                  <a:lnTo>
                    <a:pt x="230" y="96"/>
                  </a:lnTo>
                  <a:lnTo>
                    <a:pt x="231" y="96"/>
                  </a:lnTo>
                  <a:lnTo>
                    <a:pt x="231" y="96"/>
                  </a:lnTo>
                  <a:lnTo>
                    <a:pt x="231" y="96"/>
                  </a:lnTo>
                  <a:lnTo>
                    <a:pt x="231" y="96"/>
                  </a:lnTo>
                  <a:lnTo>
                    <a:pt x="231" y="97"/>
                  </a:lnTo>
                  <a:lnTo>
                    <a:pt x="231" y="96"/>
                  </a:lnTo>
                  <a:lnTo>
                    <a:pt x="231" y="96"/>
                  </a:lnTo>
                  <a:lnTo>
                    <a:pt x="231" y="96"/>
                  </a:lnTo>
                  <a:lnTo>
                    <a:pt x="231" y="96"/>
                  </a:lnTo>
                  <a:lnTo>
                    <a:pt x="232" y="96"/>
                  </a:lnTo>
                  <a:lnTo>
                    <a:pt x="232" y="97"/>
                  </a:lnTo>
                  <a:lnTo>
                    <a:pt x="232" y="98"/>
                  </a:lnTo>
                  <a:lnTo>
                    <a:pt x="232" y="96"/>
                  </a:lnTo>
                  <a:lnTo>
                    <a:pt x="232" y="97"/>
                  </a:lnTo>
                  <a:lnTo>
                    <a:pt x="232" y="97"/>
                  </a:lnTo>
                  <a:lnTo>
                    <a:pt x="232" y="97"/>
                  </a:lnTo>
                  <a:lnTo>
                    <a:pt x="232" y="97"/>
                  </a:lnTo>
                  <a:lnTo>
                    <a:pt x="232" y="97"/>
                  </a:lnTo>
                  <a:lnTo>
                    <a:pt x="232" y="96"/>
                  </a:lnTo>
                  <a:lnTo>
                    <a:pt x="232" y="97"/>
                  </a:lnTo>
                  <a:lnTo>
                    <a:pt x="233" y="97"/>
                  </a:lnTo>
                  <a:lnTo>
                    <a:pt x="233" y="97"/>
                  </a:lnTo>
                  <a:lnTo>
                    <a:pt x="233" y="97"/>
                  </a:lnTo>
                  <a:lnTo>
                    <a:pt x="233" y="97"/>
                  </a:lnTo>
                  <a:lnTo>
                    <a:pt x="233" y="97"/>
                  </a:lnTo>
                  <a:lnTo>
                    <a:pt x="233" y="97"/>
                  </a:lnTo>
                  <a:lnTo>
                    <a:pt x="233" y="97"/>
                  </a:lnTo>
                  <a:lnTo>
                    <a:pt x="233" y="97"/>
                  </a:lnTo>
                  <a:lnTo>
                    <a:pt x="233" y="97"/>
                  </a:lnTo>
                  <a:lnTo>
                    <a:pt x="233" y="96"/>
                  </a:lnTo>
                  <a:lnTo>
                    <a:pt x="234" y="97"/>
                  </a:lnTo>
                  <a:lnTo>
                    <a:pt x="234" y="97"/>
                  </a:lnTo>
                  <a:lnTo>
                    <a:pt x="234" y="97"/>
                  </a:lnTo>
                  <a:lnTo>
                    <a:pt x="234" y="97"/>
                  </a:lnTo>
                  <a:lnTo>
                    <a:pt x="234" y="97"/>
                  </a:lnTo>
                  <a:lnTo>
                    <a:pt x="234" y="97"/>
                  </a:lnTo>
                  <a:lnTo>
                    <a:pt x="234" y="96"/>
                  </a:lnTo>
                  <a:lnTo>
                    <a:pt x="234" y="96"/>
                  </a:lnTo>
                  <a:lnTo>
                    <a:pt x="234" y="96"/>
                  </a:lnTo>
                  <a:lnTo>
                    <a:pt x="234" y="96"/>
                  </a:lnTo>
                  <a:lnTo>
                    <a:pt x="234" y="95"/>
                  </a:lnTo>
                  <a:lnTo>
                    <a:pt x="235" y="95"/>
                  </a:lnTo>
                  <a:lnTo>
                    <a:pt x="235" y="95"/>
                  </a:lnTo>
                  <a:lnTo>
                    <a:pt x="235" y="96"/>
                  </a:lnTo>
                  <a:lnTo>
                    <a:pt x="235" y="95"/>
                  </a:lnTo>
                  <a:lnTo>
                    <a:pt x="235" y="96"/>
                  </a:lnTo>
                  <a:lnTo>
                    <a:pt x="235" y="97"/>
                  </a:lnTo>
                  <a:lnTo>
                    <a:pt x="235" y="97"/>
                  </a:lnTo>
                  <a:lnTo>
                    <a:pt x="235" y="96"/>
                  </a:lnTo>
                  <a:lnTo>
                    <a:pt x="235" y="96"/>
                  </a:lnTo>
                  <a:lnTo>
                    <a:pt x="236" y="96"/>
                  </a:lnTo>
                  <a:lnTo>
                    <a:pt x="236" y="96"/>
                  </a:lnTo>
                  <a:lnTo>
                    <a:pt x="236" y="97"/>
                  </a:lnTo>
                  <a:lnTo>
                    <a:pt x="236" y="97"/>
                  </a:lnTo>
                  <a:lnTo>
                    <a:pt x="236" y="96"/>
                  </a:lnTo>
                  <a:lnTo>
                    <a:pt x="236" y="97"/>
                  </a:lnTo>
                  <a:lnTo>
                    <a:pt x="236" y="96"/>
                  </a:lnTo>
                  <a:lnTo>
                    <a:pt x="236" y="96"/>
                  </a:lnTo>
                  <a:lnTo>
                    <a:pt x="236" y="97"/>
                  </a:lnTo>
                  <a:lnTo>
                    <a:pt x="236" y="97"/>
                  </a:lnTo>
                  <a:lnTo>
                    <a:pt x="237" y="97"/>
                  </a:lnTo>
                  <a:lnTo>
                    <a:pt x="237" y="97"/>
                  </a:lnTo>
                  <a:lnTo>
                    <a:pt x="237" y="97"/>
                  </a:lnTo>
                  <a:lnTo>
                    <a:pt x="237" y="97"/>
                  </a:lnTo>
                  <a:lnTo>
                    <a:pt x="237" y="98"/>
                  </a:lnTo>
                  <a:lnTo>
                    <a:pt x="237" y="98"/>
                  </a:lnTo>
                  <a:lnTo>
                    <a:pt x="237" y="98"/>
                  </a:lnTo>
                  <a:lnTo>
                    <a:pt x="237" y="93"/>
                  </a:lnTo>
                  <a:lnTo>
                    <a:pt x="238" y="98"/>
                  </a:lnTo>
                  <a:lnTo>
                    <a:pt x="238" y="103"/>
                  </a:lnTo>
                  <a:lnTo>
                    <a:pt x="238" y="100"/>
                  </a:lnTo>
                  <a:lnTo>
                    <a:pt x="238" y="97"/>
                  </a:lnTo>
                  <a:lnTo>
                    <a:pt x="239" y="102"/>
                  </a:lnTo>
                  <a:lnTo>
                    <a:pt x="239" y="101"/>
                  </a:lnTo>
                  <a:lnTo>
                    <a:pt x="239" y="99"/>
                  </a:lnTo>
                  <a:lnTo>
                    <a:pt x="239" y="97"/>
                  </a:lnTo>
                  <a:lnTo>
                    <a:pt x="239" y="94"/>
                  </a:lnTo>
                  <a:lnTo>
                    <a:pt x="239" y="91"/>
                  </a:lnTo>
                  <a:lnTo>
                    <a:pt x="239" y="96"/>
                  </a:lnTo>
                  <a:lnTo>
                    <a:pt x="240" y="100"/>
                  </a:lnTo>
                  <a:lnTo>
                    <a:pt x="240" y="99"/>
                  </a:lnTo>
                  <a:lnTo>
                    <a:pt x="240" y="98"/>
                  </a:lnTo>
                  <a:lnTo>
                    <a:pt x="240" y="99"/>
                  </a:lnTo>
                  <a:lnTo>
                    <a:pt x="240" y="98"/>
                  </a:lnTo>
                  <a:lnTo>
                    <a:pt x="240" y="98"/>
                  </a:lnTo>
                  <a:lnTo>
                    <a:pt x="240" y="98"/>
                  </a:lnTo>
                  <a:lnTo>
                    <a:pt x="240" y="97"/>
                  </a:lnTo>
                  <a:lnTo>
                    <a:pt x="240" y="97"/>
                  </a:lnTo>
                  <a:lnTo>
                    <a:pt x="241" y="98"/>
                  </a:lnTo>
                  <a:lnTo>
                    <a:pt x="241" y="96"/>
                  </a:lnTo>
                  <a:lnTo>
                    <a:pt x="241" y="97"/>
                  </a:lnTo>
                  <a:lnTo>
                    <a:pt x="241" y="96"/>
                  </a:lnTo>
                  <a:lnTo>
                    <a:pt x="241" y="96"/>
                  </a:lnTo>
                  <a:lnTo>
                    <a:pt x="241" y="97"/>
                  </a:lnTo>
                  <a:lnTo>
                    <a:pt x="241" y="97"/>
                  </a:lnTo>
                  <a:lnTo>
                    <a:pt x="241" y="96"/>
                  </a:lnTo>
                  <a:lnTo>
                    <a:pt x="241" y="97"/>
                  </a:lnTo>
                  <a:lnTo>
                    <a:pt x="241" y="97"/>
                  </a:lnTo>
                  <a:lnTo>
                    <a:pt x="242" y="97"/>
                  </a:lnTo>
                  <a:lnTo>
                    <a:pt x="242" y="97"/>
                  </a:lnTo>
                  <a:lnTo>
                    <a:pt x="242" y="96"/>
                  </a:lnTo>
                  <a:lnTo>
                    <a:pt x="242" y="98"/>
                  </a:lnTo>
                  <a:lnTo>
                    <a:pt x="242" y="98"/>
                  </a:lnTo>
                  <a:lnTo>
                    <a:pt x="242" y="98"/>
                  </a:lnTo>
                  <a:lnTo>
                    <a:pt x="242" y="97"/>
                  </a:lnTo>
                  <a:lnTo>
                    <a:pt x="242" y="97"/>
                  </a:lnTo>
                  <a:lnTo>
                    <a:pt x="242" y="96"/>
                  </a:lnTo>
                  <a:lnTo>
                    <a:pt x="243" y="95"/>
                  </a:lnTo>
                  <a:lnTo>
                    <a:pt x="243" y="95"/>
                  </a:lnTo>
                  <a:lnTo>
                    <a:pt x="243" y="94"/>
                  </a:lnTo>
                  <a:lnTo>
                    <a:pt x="243" y="97"/>
                  </a:lnTo>
                  <a:lnTo>
                    <a:pt x="243" y="96"/>
                  </a:lnTo>
                  <a:lnTo>
                    <a:pt x="243" y="96"/>
                  </a:lnTo>
                  <a:lnTo>
                    <a:pt x="243" y="97"/>
                  </a:lnTo>
                  <a:lnTo>
                    <a:pt x="243" y="97"/>
                  </a:lnTo>
                  <a:lnTo>
                    <a:pt x="243" y="97"/>
                  </a:lnTo>
                  <a:lnTo>
                    <a:pt x="243" y="96"/>
                  </a:lnTo>
                  <a:lnTo>
                    <a:pt x="243" y="95"/>
                  </a:lnTo>
                  <a:lnTo>
                    <a:pt x="244" y="98"/>
                  </a:lnTo>
                  <a:lnTo>
                    <a:pt x="244" y="99"/>
                  </a:lnTo>
                  <a:lnTo>
                    <a:pt x="244" y="100"/>
                  </a:lnTo>
                  <a:lnTo>
                    <a:pt x="244" y="98"/>
                  </a:lnTo>
                  <a:lnTo>
                    <a:pt x="244" y="97"/>
                  </a:lnTo>
                  <a:lnTo>
                    <a:pt x="244" y="96"/>
                  </a:lnTo>
                  <a:lnTo>
                    <a:pt x="244" y="98"/>
                  </a:lnTo>
                  <a:lnTo>
                    <a:pt x="244" y="100"/>
                  </a:lnTo>
                  <a:lnTo>
                    <a:pt x="245" y="102"/>
                  </a:lnTo>
                  <a:lnTo>
                    <a:pt x="245" y="100"/>
                  </a:lnTo>
                  <a:lnTo>
                    <a:pt x="245" y="99"/>
                  </a:lnTo>
                  <a:lnTo>
                    <a:pt x="245" y="98"/>
                  </a:lnTo>
                  <a:lnTo>
                    <a:pt x="245" y="98"/>
                  </a:lnTo>
                  <a:lnTo>
                    <a:pt x="245" y="97"/>
                  </a:lnTo>
                  <a:lnTo>
                    <a:pt x="245" y="97"/>
                  </a:lnTo>
                  <a:lnTo>
                    <a:pt x="245" y="97"/>
                  </a:lnTo>
                  <a:lnTo>
                    <a:pt x="245" y="97"/>
                  </a:lnTo>
                  <a:lnTo>
                    <a:pt x="245" y="98"/>
                  </a:lnTo>
                  <a:lnTo>
                    <a:pt x="245" y="98"/>
                  </a:lnTo>
                  <a:lnTo>
                    <a:pt x="246" y="98"/>
                  </a:lnTo>
                  <a:lnTo>
                    <a:pt x="246" y="98"/>
                  </a:lnTo>
                  <a:lnTo>
                    <a:pt x="246" y="98"/>
                  </a:lnTo>
                  <a:lnTo>
                    <a:pt x="246" y="98"/>
                  </a:lnTo>
                  <a:lnTo>
                    <a:pt x="246" y="97"/>
                  </a:lnTo>
                  <a:lnTo>
                    <a:pt x="246" y="97"/>
                  </a:lnTo>
                  <a:lnTo>
                    <a:pt x="246" y="97"/>
                  </a:lnTo>
                  <a:lnTo>
                    <a:pt x="246" y="97"/>
                  </a:lnTo>
                  <a:lnTo>
                    <a:pt x="246" y="97"/>
                  </a:lnTo>
                  <a:lnTo>
                    <a:pt x="246" y="98"/>
                  </a:lnTo>
                  <a:lnTo>
                    <a:pt x="247" y="97"/>
                  </a:lnTo>
                  <a:lnTo>
                    <a:pt x="247" y="97"/>
                  </a:lnTo>
                  <a:lnTo>
                    <a:pt x="247" y="97"/>
                  </a:lnTo>
                  <a:lnTo>
                    <a:pt x="247" y="97"/>
                  </a:lnTo>
                  <a:lnTo>
                    <a:pt x="247" y="97"/>
                  </a:lnTo>
                  <a:lnTo>
                    <a:pt x="247" y="97"/>
                  </a:lnTo>
                  <a:lnTo>
                    <a:pt x="247" y="97"/>
                  </a:lnTo>
                  <a:lnTo>
                    <a:pt x="247" y="97"/>
                  </a:lnTo>
                  <a:lnTo>
                    <a:pt x="247" y="97"/>
                  </a:lnTo>
                  <a:lnTo>
                    <a:pt x="247" y="97"/>
                  </a:lnTo>
                  <a:lnTo>
                    <a:pt x="247" y="97"/>
                  </a:lnTo>
                  <a:lnTo>
                    <a:pt x="248" y="97"/>
                  </a:lnTo>
                  <a:lnTo>
                    <a:pt x="248" y="97"/>
                  </a:lnTo>
                  <a:lnTo>
                    <a:pt x="248" y="97"/>
                  </a:lnTo>
                  <a:lnTo>
                    <a:pt x="248" y="97"/>
                  </a:lnTo>
                  <a:lnTo>
                    <a:pt x="248" y="97"/>
                  </a:lnTo>
                  <a:lnTo>
                    <a:pt x="248" y="97"/>
                  </a:lnTo>
                  <a:lnTo>
                    <a:pt x="248" y="97"/>
                  </a:lnTo>
                  <a:lnTo>
                    <a:pt x="248" y="97"/>
                  </a:lnTo>
                  <a:lnTo>
                    <a:pt x="248" y="97"/>
                  </a:lnTo>
                  <a:lnTo>
                    <a:pt x="249" y="97"/>
                  </a:lnTo>
                  <a:lnTo>
                    <a:pt x="249" y="97"/>
                  </a:lnTo>
                  <a:lnTo>
                    <a:pt x="249" y="97"/>
                  </a:lnTo>
                  <a:lnTo>
                    <a:pt x="249" y="96"/>
                  </a:lnTo>
                  <a:lnTo>
                    <a:pt x="249" y="97"/>
                  </a:lnTo>
                  <a:lnTo>
                    <a:pt x="249" y="96"/>
                  </a:lnTo>
                  <a:lnTo>
                    <a:pt x="249" y="97"/>
                  </a:lnTo>
                  <a:lnTo>
                    <a:pt x="249" y="97"/>
                  </a:lnTo>
                  <a:lnTo>
                    <a:pt x="249" y="97"/>
                  </a:lnTo>
                  <a:lnTo>
                    <a:pt x="249" y="98"/>
                  </a:lnTo>
                  <a:lnTo>
                    <a:pt x="249" y="97"/>
                  </a:lnTo>
                  <a:lnTo>
                    <a:pt x="250" y="97"/>
                  </a:lnTo>
                  <a:lnTo>
                    <a:pt x="250" y="97"/>
                  </a:lnTo>
                  <a:lnTo>
                    <a:pt x="250" y="97"/>
                  </a:lnTo>
                  <a:lnTo>
                    <a:pt x="250" y="97"/>
                  </a:lnTo>
                  <a:lnTo>
                    <a:pt x="250" y="97"/>
                  </a:lnTo>
                  <a:lnTo>
                    <a:pt x="250" y="97"/>
                  </a:lnTo>
                  <a:lnTo>
                    <a:pt x="250" y="97"/>
                  </a:lnTo>
                  <a:lnTo>
                    <a:pt x="250" y="97"/>
                  </a:lnTo>
                  <a:lnTo>
                    <a:pt x="250" y="97"/>
                  </a:lnTo>
                  <a:lnTo>
                    <a:pt x="250" y="98"/>
                  </a:lnTo>
                  <a:lnTo>
                    <a:pt x="251" y="97"/>
                  </a:lnTo>
                  <a:lnTo>
                    <a:pt x="251" y="97"/>
                  </a:lnTo>
                  <a:lnTo>
                    <a:pt x="251" y="97"/>
                  </a:lnTo>
                  <a:lnTo>
                    <a:pt x="251" y="97"/>
                  </a:lnTo>
                  <a:lnTo>
                    <a:pt x="251" y="98"/>
                  </a:lnTo>
                  <a:lnTo>
                    <a:pt x="251" y="97"/>
                  </a:lnTo>
                  <a:lnTo>
                    <a:pt x="251" y="97"/>
                  </a:lnTo>
                  <a:lnTo>
                    <a:pt x="251" y="97"/>
                  </a:lnTo>
                  <a:lnTo>
                    <a:pt x="251" y="97"/>
                  </a:lnTo>
                  <a:lnTo>
                    <a:pt x="251" y="97"/>
                  </a:lnTo>
                  <a:lnTo>
                    <a:pt x="251" y="98"/>
                  </a:lnTo>
                  <a:lnTo>
                    <a:pt x="252" y="97"/>
                  </a:lnTo>
                  <a:lnTo>
                    <a:pt x="252" y="97"/>
                  </a:lnTo>
                  <a:lnTo>
                    <a:pt x="252" y="97"/>
                  </a:lnTo>
                  <a:lnTo>
                    <a:pt x="252" y="97"/>
                  </a:lnTo>
                  <a:lnTo>
                    <a:pt x="252" y="97"/>
                  </a:lnTo>
                  <a:lnTo>
                    <a:pt x="252" y="99"/>
                  </a:lnTo>
                  <a:lnTo>
                    <a:pt x="252" y="99"/>
                  </a:lnTo>
                  <a:lnTo>
                    <a:pt x="252" y="98"/>
                  </a:lnTo>
                  <a:lnTo>
                    <a:pt x="252" y="98"/>
                  </a:lnTo>
                  <a:lnTo>
                    <a:pt x="252" y="98"/>
                  </a:lnTo>
                  <a:lnTo>
                    <a:pt x="253" y="98"/>
                  </a:lnTo>
                  <a:lnTo>
                    <a:pt x="253" y="98"/>
                  </a:lnTo>
                  <a:lnTo>
                    <a:pt x="253" y="98"/>
                  </a:lnTo>
                  <a:lnTo>
                    <a:pt x="253" y="98"/>
                  </a:lnTo>
                  <a:lnTo>
                    <a:pt x="253" y="98"/>
                  </a:lnTo>
                  <a:lnTo>
                    <a:pt x="253" y="97"/>
                  </a:lnTo>
                  <a:lnTo>
                    <a:pt x="253" y="98"/>
                  </a:lnTo>
                  <a:lnTo>
                    <a:pt x="253" y="97"/>
                  </a:lnTo>
                  <a:lnTo>
                    <a:pt x="253" y="98"/>
                  </a:lnTo>
                  <a:lnTo>
                    <a:pt x="253" y="97"/>
                  </a:lnTo>
                  <a:lnTo>
                    <a:pt x="254" y="97"/>
                  </a:lnTo>
                  <a:lnTo>
                    <a:pt x="254" y="98"/>
                  </a:lnTo>
                  <a:lnTo>
                    <a:pt x="254" y="97"/>
                  </a:lnTo>
                  <a:lnTo>
                    <a:pt x="254" y="97"/>
                  </a:lnTo>
                  <a:lnTo>
                    <a:pt x="254" y="97"/>
                  </a:lnTo>
                  <a:lnTo>
                    <a:pt x="254" y="97"/>
                  </a:lnTo>
                  <a:lnTo>
                    <a:pt x="254" y="97"/>
                  </a:lnTo>
                  <a:lnTo>
                    <a:pt x="254" y="97"/>
                  </a:lnTo>
                  <a:lnTo>
                    <a:pt x="254" y="97"/>
                  </a:lnTo>
                  <a:lnTo>
                    <a:pt x="254" y="96"/>
                  </a:lnTo>
                  <a:lnTo>
                    <a:pt x="254" y="96"/>
                  </a:lnTo>
                  <a:lnTo>
                    <a:pt x="255" y="97"/>
                  </a:lnTo>
                  <a:lnTo>
                    <a:pt x="255" y="97"/>
                  </a:lnTo>
                  <a:lnTo>
                    <a:pt x="255" y="97"/>
                  </a:lnTo>
                  <a:lnTo>
                    <a:pt x="255" y="97"/>
                  </a:lnTo>
                  <a:lnTo>
                    <a:pt x="255" y="96"/>
                  </a:lnTo>
                  <a:lnTo>
                    <a:pt x="255" y="96"/>
                  </a:lnTo>
                  <a:lnTo>
                    <a:pt x="255" y="96"/>
                  </a:lnTo>
                  <a:lnTo>
                    <a:pt x="255" y="97"/>
                  </a:lnTo>
                  <a:lnTo>
                    <a:pt x="255" y="96"/>
                  </a:lnTo>
                  <a:lnTo>
                    <a:pt x="255" y="96"/>
                  </a:lnTo>
                  <a:lnTo>
                    <a:pt x="256" y="96"/>
                  </a:lnTo>
                  <a:lnTo>
                    <a:pt x="256" y="96"/>
                  </a:lnTo>
                  <a:lnTo>
                    <a:pt x="256" y="97"/>
                  </a:lnTo>
                  <a:lnTo>
                    <a:pt x="256" y="97"/>
                  </a:lnTo>
                  <a:lnTo>
                    <a:pt x="256" y="97"/>
                  </a:lnTo>
                  <a:lnTo>
                    <a:pt x="256" y="97"/>
                  </a:lnTo>
                  <a:lnTo>
                    <a:pt x="256" y="96"/>
                  </a:lnTo>
                  <a:lnTo>
                    <a:pt x="256" y="92"/>
                  </a:lnTo>
                  <a:lnTo>
                    <a:pt x="256" y="91"/>
                  </a:lnTo>
                  <a:lnTo>
                    <a:pt x="257" y="93"/>
                  </a:lnTo>
                  <a:lnTo>
                    <a:pt x="257" y="97"/>
                  </a:lnTo>
                  <a:lnTo>
                    <a:pt x="257" y="94"/>
                  </a:lnTo>
                  <a:lnTo>
                    <a:pt x="257" y="95"/>
                  </a:lnTo>
                  <a:lnTo>
                    <a:pt x="257" y="95"/>
                  </a:lnTo>
                  <a:lnTo>
                    <a:pt x="257" y="95"/>
                  </a:lnTo>
                  <a:lnTo>
                    <a:pt x="257" y="95"/>
                  </a:lnTo>
                  <a:lnTo>
                    <a:pt x="257" y="95"/>
                  </a:lnTo>
                  <a:lnTo>
                    <a:pt x="257" y="96"/>
                  </a:lnTo>
                  <a:lnTo>
                    <a:pt x="257" y="96"/>
                  </a:lnTo>
                  <a:lnTo>
                    <a:pt x="258" y="97"/>
                  </a:lnTo>
                  <a:lnTo>
                    <a:pt x="258" y="98"/>
                  </a:lnTo>
                  <a:lnTo>
                    <a:pt x="258" y="98"/>
                  </a:lnTo>
                  <a:lnTo>
                    <a:pt x="258" y="98"/>
                  </a:lnTo>
                  <a:lnTo>
                    <a:pt x="258" y="98"/>
                  </a:lnTo>
                  <a:lnTo>
                    <a:pt x="258" y="98"/>
                  </a:lnTo>
                  <a:lnTo>
                    <a:pt x="258" y="98"/>
                  </a:lnTo>
                  <a:lnTo>
                    <a:pt x="258" y="98"/>
                  </a:lnTo>
                  <a:lnTo>
                    <a:pt x="258" y="98"/>
                  </a:lnTo>
                  <a:lnTo>
                    <a:pt x="258" y="99"/>
                  </a:lnTo>
                  <a:lnTo>
                    <a:pt x="258" y="99"/>
                  </a:lnTo>
                  <a:lnTo>
                    <a:pt x="259" y="98"/>
                  </a:lnTo>
                  <a:lnTo>
                    <a:pt x="259" y="98"/>
                  </a:lnTo>
                  <a:lnTo>
                    <a:pt x="259" y="98"/>
                  </a:lnTo>
                  <a:lnTo>
                    <a:pt x="259" y="98"/>
                  </a:lnTo>
                  <a:lnTo>
                    <a:pt x="259" y="99"/>
                  </a:lnTo>
                  <a:lnTo>
                    <a:pt x="259" y="98"/>
                  </a:lnTo>
                  <a:lnTo>
                    <a:pt x="259" y="97"/>
                  </a:lnTo>
                  <a:lnTo>
                    <a:pt x="259" y="97"/>
                  </a:lnTo>
                  <a:lnTo>
                    <a:pt x="259" y="96"/>
                  </a:lnTo>
                  <a:lnTo>
                    <a:pt x="259" y="95"/>
                  </a:lnTo>
                  <a:lnTo>
                    <a:pt x="260" y="95"/>
                  </a:lnTo>
                  <a:lnTo>
                    <a:pt x="260" y="95"/>
                  </a:lnTo>
                  <a:lnTo>
                    <a:pt x="260" y="95"/>
                  </a:lnTo>
                  <a:lnTo>
                    <a:pt x="260" y="96"/>
                  </a:lnTo>
                  <a:lnTo>
                    <a:pt x="260" y="99"/>
                  </a:lnTo>
                  <a:lnTo>
                    <a:pt x="260" y="97"/>
                  </a:lnTo>
                  <a:lnTo>
                    <a:pt x="260" y="97"/>
                  </a:lnTo>
                  <a:lnTo>
                    <a:pt x="260" y="98"/>
                  </a:lnTo>
                  <a:lnTo>
                    <a:pt x="260" y="98"/>
                  </a:lnTo>
                  <a:lnTo>
                    <a:pt x="260" y="97"/>
                  </a:lnTo>
                  <a:lnTo>
                    <a:pt x="260" y="97"/>
                  </a:lnTo>
                  <a:lnTo>
                    <a:pt x="261" y="97"/>
                  </a:lnTo>
                  <a:lnTo>
                    <a:pt x="261" y="98"/>
                  </a:lnTo>
                  <a:lnTo>
                    <a:pt x="261" y="98"/>
                  </a:lnTo>
                  <a:lnTo>
                    <a:pt x="261" y="96"/>
                  </a:lnTo>
                  <a:lnTo>
                    <a:pt x="261" y="93"/>
                  </a:lnTo>
                  <a:lnTo>
                    <a:pt x="261" y="96"/>
                  </a:lnTo>
                  <a:lnTo>
                    <a:pt x="261" y="96"/>
                  </a:lnTo>
                  <a:lnTo>
                    <a:pt x="261" y="96"/>
                  </a:lnTo>
                  <a:lnTo>
                    <a:pt x="261" y="96"/>
                  </a:lnTo>
                  <a:lnTo>
                    <a:pt x="261" y="96"/>
                  </a:lnTo>
                  <a:lnTo>
                    <a:pt x="262" y="96"/>
                  </a:lnTo>
                  <a:lnTo>
                    <a:pt x="262" y="96"/>
                  </a:lnTo>
                  <a:lnTo>
                    <a:pt x="262" y="96"/>
                  </a:lnTo>
                  <a:lnTo>
                    <a:pt x="262" y="96"/>
                  </a:lnTo>
                  <a:lnTo>
                    <a:pt x="262" y="95"/>
                  </a:lnTo>
                  <a:lnTo>
                    <a:pt x="262" y="96"/>
                  </a:lnTo>
                  <a:lnTo>
                    <a:pt x="262" y="96"/>
                  </a:lnTo>
                  <a:lnTo>
                    <a:pt x="262" y="96"/>
                  </a:lnTo>
                  <a:lnTo>
                    <a:pt x="262" y="96"/>
                  </a:lnTo>
                  <a:lnTo>
                    <a:pt x="262" y="96"/>
                  </a:lnTo>
                  <a:lnTo>
                    <a:pt x="262" y="97"/>
                  </a:lnTo>
                  <a:lnTo>
                    <a:pt x="263" y="98"/>
                  </a:lnTo>
                  <a:lnTo>
                    <a:pt x="263" y="98"/>
                  </a:lnTo>
                  <a:lnTo>
                    <a:pt x="263" y="97"/>
                  </a:lnTo>
                  <a:lnTo>
                    <a:pt x="263" y="97"/>
                  </a:lnTo>
                  <a:lnTo>
                    <a:pt x="263" y="97"/>
                  </a:lnTo>
                  <a:lnTo>
                    <a:pt x="263" y="95"/>
                  </a:lnTo>
                  <a:lnTo>
                    <a:pt x="263" y="95"/>
                  </a:lnTo>
                  <a:lnTo>
                    <a:pt x="263" y="95"/>
                  </a:lnTo>
                  <a:lnTo>
                    <a:pt x="263" y="95"/>
                  </a:lnTo>
                  <a:lnTo>
                    <a:pt x="263" y="95"/>
                  </a:lnTo>
                  <a:lnTo>
                    <a:pt x="264" y="95"/>
                  </a:lnTo>
                  <a:lnTo>
                    <a:pt x="264" y="96"/>
                  </a:lnTo>
                  <a:lnTo>
                    <a:pt x="264" y="97"/>
                  </a:lnTo>
                  <a:lnTo>
                    <a:pt x="264" y="99"/>
                  </a:lnTo>
                  <a:lnTo>
                    <a:pt x="264" y="97"/>
                  </a:lnTo>
                  <a:lnTo>
                    <a:pt x="264" y="97"/>
                  </a:lnTo>
                  <a:lnTo>
                    <a:pt x="264" y="97"/>
                  </a:lnTo>
                  <a:lnTo>
                    <a:pt x="264" y="97"/>
                  </a:lnTo>
                  <a:lnTo>
                    <a:pt x="264" y="95"/>
                  </a:lnTo>
                  <a:lnTo>
                    <a:pt x="265" y="96"/>
                  </a:lnTo>
                  <a:lnTo>
                    <a:pt x="265" y="96"/>
                  </a:lnTo>
                  <a:lnTo>
                    <a:pt x="265" y="97"/>
                  </a:lnTo>
                  <a:lnTo>
                    <a:pt x="265" y="98"/>
                  </a:lnTo>
                  <a:lnTo>
                    <a:pt x="265" y="97"/>
                  </a:lnTo>
                  <a:lnTo>
                    <a:pt x="265" y="97"/>
                  </a:lnTo>
                  <a:lnTo>
                    <a:pt x="265" y="96"/>
                  </a:lnTo>
                  <a:lnTo>
                    <a:pt x="265" y="95"/>
                  </a:lnTo>
                  <a:lnTo>
                    <a:pt x="265" y="96"/>
                  </a:lnTo>
                  <a:lnTo>
                    <a:pt x="266" y="95"/>
                  </a:lnTo>
                  <a:lnTo>
                    <a:pt x="266" y="95"/>
                  </a:lnTo>
                  <a:lnTo>
                    <a:pt x="266" y="99"/>
                  </a:lnTo>
                  <a:lnTo>
                    <a:pt x="266" y="99"/>
                  </a:lnTo>
                  <a:lnTo>
                    <a:pt x="266" y="98"/>
                  </a:lnTo>
                  <a:lnTo>
                    <a:pt x="266" y="98"/>
                  </a:lnTo>
                  <a:lnTo>
                    <a:pt x="266" y="97"/>
                  </a:lnTo>
                  <a:lnTo>
                    <a:pt x="266" y="97"/>
                  </a:lnTo>
                  <a:lnTo>
                    <a:pt x="266" y="97"/>
                  </a:lnTo>
                  <a:lnTo>
                    <a:pt x="266" y="96"/>
                  </a:lnTo>
                  <a:lnTo>
                    <a:pt x="266" y="98"/>
                  </a:lnTo>
                  <a:lnTo>
                    <a:pt x="267" y="98"/>
                  </a:lnTo>
                  <a:lnTo>
                    <a:pt x="267" y="98"/>
                  </a:lnTo>
                  <a:lnTo>
                    <a:pt x="267" y="97"/>
                  </a:lnTo>
                  <a:lnTo>
                    <a:pt x="267" y="98"/>
                  </a:lnTo>
                  <a:lnTo>
                    <a:pt x="267" y="96"/>
                  </a:lnTo>
                  <a:lnTo>
                    <a:pt x="267" y="96"/>
                  </a:lnTo>
                  <a:lnTo>
                    <a:pt x="267" y="95"/>
                  </a:lnTo>
                  <a:lnTo>
                    <a:pt x="267" y="96"/>
                  </a:lnTo>
                  <a:lnTo>
                    <a:pt x="267" y="97"/>
                  </a:lnTo>
                  <a:lnTo>
                    <a:pt x="267" y="97"/>
                  </a:lnTo>
                  <a:lnTo>
                    <a:pt x="267" y="97"/>
                  </a:lnTo>
                  <a:lnTo>
                    <a:pt x="268" y="97"/>
                  </a:lnTo>
                  <a:lnTo>
                    <a:pt x="268" y="97"/>
                  </a:lnTo>
                  <a:lnTo>
                    <a:pt x="268" y="97"/>
                  </a:lnTo>
                  <a:lnTo>
                    <a:pt x="268" y="98"/>
                  </a:lnTo>
                  <a:lnTo>
                    <a:pt x="268" y="97"/>
                  </a:lnTo>
                  <a:lnTo>
                    <a:pt x="268" y="97"/>
                  </a:lnTo>
                  <a:lnTo>
                    <a:pt x="268" y="97"/>
                  </a:lnTo>
                  <a:lnTo>
                    <a:pt x="268" y="97"/>
                  </a:lnTo>
                  <a:lnTo>
                    <a:pt x="268" y="95"/>
                  </a:lnTo>
                  <a:lnTo>
                    <a:pt x="268" y="96"/>
                  </a:lnTo>
                  <a:lnTo>
                    <a:pt x="269" y="98"/>
                  </a:lnTo>
                  <a:lnTo>
                    <a:pt x="269" y="99"/>
                  </a:lnTo>
                  <a:lnTo>
                    <a:pt x="269" y="98"/>
                  </a:lnTo>
                  <a:lnTo>
                    <a:pt x="269" y="97"/>
                  </a:lnTo>
                  <a:lnTo>
                    <a:pt x="269" y="96"/>
                  </a:lnTo>
                  <a:lnTo>
                    <a:pt x="269" y="97"/>
                  </a:lnTo>
                  <a:lnTo>
                    <a:pt x="269" y="96"/>
                  </a:lnTo>
                  <a:lnTo>
                    <a:pt x="269" y="97"/>
                  </a:lnTo>
                  <a:lnTo>
                    <a:pt x="269" y="97"/>
                  </a:lnTo>
                  <a:lnTo>
                    <a:pt x="270" y="98"/>
                  </a:lnTo>
                  <a:lnTo>
                    <a:pt x="270" y="100"/>
                  </a:lnTo>
                  <a:lnTo>
                    <a:pt x="270" y="101"/>
                  </a:lnTo>
                  <a:lnTo>
                    <a:pt x="270" y="97"/>
                  </a:lnTo>
                  <a:lnTo>
                    <a:pt x="270" y="98"/>
                  </a:lnTo>
                  <a:lnTo>
                    <a:pt x="270" y="93"/>
                  </a:lnTo>
                  <a:lnTo>
                    <a:pt x="270" y="92"/>
                  </a:lnTo>
                  <a:lnTo>
                    <a:pt x="270" y="94"/>
                  </a:lnTo>
                  <a:lnTo>
                    <a:pt x="270" y="95"/>
                  </a:lnTo>
                  <a:lnTo>
                    <a:pt x="270" y="96"/>
                  </a:lnTo>
                  <a:lnTo>
                    <a:pt x="271" y="95"/>
                  </a:lnTo>
                  <a:lnTo>
                    <a:pt x="271" y="96"/>
                  </a:lnTo>
                  <a:lnTo>
                    <a:pt x="271" y="96"/>
                  </a:lnTo>
                  <a:lnTo>
                    <a:pt x="271" y="98"/>
                  </a:lnTo>
                  <a:lnTo>
                    <a:pt x="271" y="97"/>
                  </a:lnTo>
                  <a:lnTo>
                    <a:pt x="271" y="98"/>
                  </a:lnTo>
                  <a:lnTo>
                    <a:pt x="271" y="96"/>
                  </a:lnTo>
                  <a:lnTo>
                    <a:pt x="271" y="95"/>
                  </a:lnTo>
                  <a:lnTo>
                    <a:pt x="271" y="95"/>
                  </a:lnTo>
                  <a:lnTo>
                    <a:pt x="272" y="102"/>
                  </a:lnTo>
                  <a:lnTo>
                    <a:pt x="272" y="100"/>
                  </a:lnTo>
                  <a:lnTo>
                    <a:pt x="272" y="99"/>
                  </a:lnTo>
                  <a:lnTo>
                    <a:pt x="272" y="98"/>
                  </a:lnTo>
                  <a:lnTo>
                    <a:pt x="272" y="97"/>
                  </a:lnTo>
                  <a:lnTo>
                    <a:pt x="272" y="96"/>
                  </a:lnTo>
                  <a:lnTo>
                    <a:pt x="272" y="96"/>
                  </a:lnTo>
                  <a:lnTo>
                    <a:pt x="272" y="96"/>
                  </a:lnTo>
                  <a:lnTo>
                    <a:pt x="272" y="97"/>
                  </a:lnTo>
                  <a:lnTo>
                    <a:pt x="272" y="97"/>
                  </a:lnTo>
                  <a:lnTo>
                    <a:pt x="273" y="98"/>
                  </a:lnTo>
                  <a:lnTo>
                    <a:pt x="273" y="98"/>
                  </a:lnTo>
                  <a:lnTo>
                    <a:pt x="273" y="98"/>
                  </a:lnTo>
                  <a:lnTo>
                    <a:pt x="273" y="98"/>
                  </a:lnTo>
                  <a:lnTo>
                    <a:pt x="273" y="97"/>
                  </a:lnTo>
                  <a:lnTo>
                    <a:pt x="273" y="98"/>
                  </a:lnTo>
                  <a:lnTo>
                    <a:pt x="273" y="97"/>
                  </a:lnTo>
                  <a:lnTo>
                    <a:pt x="273" y="97"/>
                  </a:lnTo>
                  <a:lnTo>
                    <a:pt x="273" y="97"/>
                  </a:lnTo>
                  <a:lnTo>
                    <a:pt x="274" y="97"/>
                  </a:lnTo>
                  <a:lnTo>
                    <a:pt x="274" y="97"/>
                  </a:lnTo>
                  <a:lnTo>
                    <a:pt x="274" y="98"/>
                  </a:lnTo>
                  <a:lnTo>
                    <a:pt x="274" y="97"/>
                  </a:lnTo>
                  <a:lnTo>
                    <a:pt x="274" y="96"/>
                  </a:lnTo>
                  <a:lnTo>
                    <a:pt x="274" y="96"/>
                  </a:lnTo>
                  <a:lnTo>
                    <a:pt x="274" y="97"/>
                  </a:lnTo>
                  <a:lnTo>
                    <a:pt x="274" y="96"/>
                  </a:lnTo>
                  <a:lnTo>
                    <a:pt x="274" y="96"/>
                  </a:lnTo>
                  <a:lnTo>
                    <a:pt x="274" y="96"/>
                  </a:lnTo>
                  <a:lnTo>
                    <a:pt x="275" y="97"/>
                  </a:lnTo>
                  <a:lnTo>
                    <a:pt x="275" y="97"/>
                  </a:lnTo>
                  <a:lnTo>
                    <a:pt x="275" y="97"/>
                  </a:lnTo>
                  <a:lnTo>
                    <a:pt x="275" y="97"/>
                  </a:lnTo>
                  <a:lnTo>
                    <a:pt x="275" y="97"/>
                  </a:lnTo>
                  <a:lnTo>
                    <a:pt x="275" y="97"/>
                  </a:lnTo>
                  <a:lnTo>
                    <a:pt x="275" y="96"/>
                  </a:lnTo>
                  <a:lnTo>
                    <a:pt x="275" y="97"/>
                  </a:lnTo>
                  <a:lnTo>
                    <a:pt x="275" y="97"/>
                  </a:lnTo>
                  <a:lnTo>
                    <a:pt x="275" y="97"/>
                  </a:lnTo>
                  <a:lnTo>
                    <a:pt x="275" y="95"/>
                  </a:lnTo>
                  <a:lnTo>
                    <a:pt x="276" y="97"/>
                  </a:lnTo>
                  <a:lnTo>
                    <a:pt x="276" y="96"/>
                  </a:lnTo>
                  <a:lnTo>
                    <a:pt x="276" y="97"/>
                  </a:lnTo>
                  <a:lnTo>
                    <a:pt x="276" y="97"/>
                  </a:lnTo>
                  <a:lnTo>
                    <a:pt x="276" y="96"/>
                  </a:lnTo>
                  <a:lnTo>
                    <a:pt x="276" y="97"/>
                  </a:lnTo>
                  <a:lnTo>
                    <a:pt x="276" y="97"/>
                  </a:lnTo>
                  <a:lnTo>
                    <a:pt x="276" y="97"/>
                  </a:lnTo>
                  <a:lnTo>
                    <a:pt x="276" y="98"/>
                  </a:lnTo>
                  <a:lnTo>
                    <a:pt x="276" y="97"/>
                  </a:lnTo>
                  <a:lnTo>
                    <a:pt x="277" y="97"/>
                  </a:lnTo>
                  <a:lnTo>
                    <a:pt x="277" y="97"/>
                  </a:lnTo>
                  <a:lnTo>
                    <a:pt x="277" y="97"/>
                  </a:lnTo>
                  <a:lnTo>
                    <a:pt x="277" y="97"/>
                  </a:lnTo>
                  <a:lnTo>
                    <a:pt x="277" y="98"/>
                  </a:lnTo>
                  <a:lnTo>
                    <a:pt x="277" y="98"/>
                  </a:lnTo>
                  <a:lnTo>
                    <a:pt x="277" y="98"/>
                  </a:lnTo>
                  <a:lnTo>
                    <a:pt x="277" y="97"/>
                  </a:lnTo>
                  <a:lnTo>
                    <a:pt x="277" y="97"/>
                  </a:lnTo>
                  <a:lnTo>
                    <a:pt x="277" y="97"/>
                  </a:lnTo>
                  <a:lnTo>
                    <a:pt x="277" y="97"/>
                  </a:lnTo>
                  <a:lnTo>
                    <a:pt x="278" y="98"/>
                  </a:lnTo>
                  <a:lnTo>
                    <a:pt x="278" y="97"/>
                  </a:lnTo>
                  <a:lnTo>
                    <a:pt x="278" y="97"/>
                  </a:lnTo>
                  <a:lnTo>
                    <a:pt x="278" y="97"/>
                  </a:lnTo>
                  <a:lnTo>
                    <a:pt x="278" y="97"/>
                  </a:lnTo>
                  <a:lnTo>
                    <a:pt x="278" y="98"/>
                  </a:lnTo>
                  <a:lnTo>
                    <a:pt x="278" y="97"/>
                  </a:lnTo>
                  <a:lnTo>
                    <a:pt x="278" y="97"/>
                  </a:lnTo>
                  <a:lnTo>
                    <a:pt x="278" y="96"/>
                  </a:lnTo>
                  <a:lnTo>
                    <a:pt x="279" y="97"/>
                  </a:lnTo>
                  <a:lnTo>
                    <a:pt x="279" y="96"/>
                  </a:lnTo>
                  <a:lnTo>
                    <a:pt x="279" y="97"/>
                  </a:lnTo>
                  <a:lnTo>
                    <a:pt x="279" y="96"/>
                  </a:lnTo>
                  <a:lnTo>
                    <a:pt x="279" y="96"/>
                  </a:lnTo>
                  <a:lnTo>
                    <a:pt x="279" y="97"/>
                  </a:lnTo>
                  <a:lnTo>
                    <a:pt x="279" y="98"/>
                  </a:lnTo>
                  <a:lnTo>
                    <a:pt x="279" y="98"/>
                  </a:lnTo>
                  <a:lnTo>
                    <a:pt x="279" y="97"/>
                  </a:lnTo>
                  <a:lnTo>
                    <a:pt x="279" y="97"/>
                  </a:lnTo>
                  <a:lnTo>
                    <a:pt x="279" y="97"/>
                  </a:lnTo>
                  <a:lnTo>
                    <a:pt x="280" y="97"/>
                  </a:lnTo>
                  <a:lnTo>
                    <a:pt x="280" y="97"/>
                  </a:lnTo>
                  <a:lnTo>
                    <a:pt x="280" y="97"/>
                  </a:lnTo>
                  <a:lnTo>
                    <a:pt x="280" y="96"/>
                  </a:lnTo>
                  <a:lnTo>
                    <a:pt x="280" y="97"/>
                  </a:lnTo>
                  <a:lnTo>
                    <a:pt x="280" y="96"/>
                  </a:lnTo>
                  <a:lnTo>
                    <a:pt x="280" y="96"/>
                  </a:lnTo>
                  <a:lnTo>
                    <a:pt x="280" y="97"/>
                  </a:lnTo>
                  <a:lnTo>
                    <a:pt x="280" y="96"/>
                  </a:lnTo>
                  <a:lnTo>
                    <a:pt x="280" y="96"/>
                  </a:lnTo>
                  <a:lnTo>
                    <a:pt x="281" y="96"/>
                  </a:lnTo>
                  <a:lnTo>
                    <a:pt x="281" y="97"/>
                  </a:lnTo>
                  <a:lnTo>
                    <a:pt x="281" y="95"/>
                  </a:lnTo>
                  <a:lnTo>
                    <a:pt x="281" y="96"/>
                  </a:lnTo>
                  <a:lnTo>
                    <a:pt x="281" y="96"/>
                  </a:lnTo>
                  <a:lnTo>
                    <a:pt x="281" y="97"/>
                  </a:lnTo>
                  <a:lnTo>
                    <a:pt x="281" y="96"/>
                  </a:lnTo>
                  <a:lnTo>
                    <a:pt x="281" y="97"/>
                  </a:lnTo>
                  <a:lnTo>
                    <a:pt x="281" y="96"/>
                  </a:lnTo>
                  <a:lnTo>
                    <a:pt x="282" y="97"/>
                  </a:lnTo>
                  <a:lnTo>
                    <a:pt x="282" y="96"/>
                  </a:lnTo>
                  <a:lnTo>
                    <a:pt x="282" y="96"/>
                  </a:lnTo>
                  <a:lnTo>
                    <a:pt x="282" y="96"/>
                  </a:lnTo>
                  <a:lnTo>
                    <a:pt x="282" y="96"/>
                  </a:lnTo>
                  <a:lnTo>
                    <a:pt x="282" y="95"/>
                  </a:lnTo>
                  <a:lnTo>
                    <a:pt x="283" y="96"/>
                  </a:lnTo>
                  <a:lnTo>
                    <a:pt x="283" y="96"/>
                  </a:lnTo>
                  <a:lnTo>
                    <a:pt x="283" y="96"/>
                  </a:lnTo>
                  <a:lnTo>
                    <a:pt x="283" y="96"/>
                  </a:lnTo>
                  <a:lnTo>
                    <a:pt x="283" y="96"/>
                  </a:lnTo>
                  <a:lnTo>
                    <a:pt x="283" y="97"/>
                  </a:lnTo>
                  <a:lnTo>
                    <a:pt x="283" y="96"/>
                  </a:lnTo>
                  <a:lnTo>
                    <a:pt x="283" y="95"/>
                  </a:lnTo>
                  <a:lnTo>
                    <a:pt x="284" y="96"/>
                  </a:lnTo>
                  <a:lnTo>
                    <a:pt x="284" y="96"/>
                  </a:lnTo>
                  <a:lnTo>
                    <a:pt x="284" y="96"/>
                  </a:lnTo>
                  <a:lnTo>
                    <a:pt x="284" y="97"/>
                  </a:lnTo>
                  <a:lnTo>
                    <a:pt x="284" y="96"/>
                  </a:lnTo>
                  <a:lnTo>
                    <a:pt x="284" y="96"/>
                  </a:lnTo>
                  <a:lnTo>
                    <a:pt x="284" y="96"/>
                  </a:lnTo>
                  <a:lnTo>
                    <a:pt x="284" y="97"/>
                  </a:lnTo>
                  <a:lnTo>
                    <a:pt x="284" y="96"/>
                  </a:lnTo>
                  <a:lnTo>
                    <a:pt x="284" y="96"/>
                  </a:lnTo>
                  <a:lnTo>
                    <a:pt x="285" y="96"/>
                  </a:lnTo>
                  <a:lnTo>
                    <a:pt x="285" y="96"/>
                  </a:lnTo>
                  <a:lnTo>
                    <a:pt x="285" y="97"/>
                  </a:lnTo>
                  <a:lnTo>
                    <a:pt x="285" y="96"/>
                  </a:lnTo>
                  <a:lnTo>
                    <a:pt x="285" y="96"/>
                  </a:lnTo>
                  <a:lnTo>
                    <a:pt x="285" y="96"/>
                  </a:lnTo>
                  <a:lnTo>
                    <a:pt x="285" y="95"/>
                  </a:lnTo>
                  <a:lnTo>
                    <a:pt x="285" y="97"/>
                  </a:lnTo>
                  <a:lnTo>
                    <a:pt x="285" y="96"/>
                  </a:lnTo>
                  <a:lnTo>
                    <a:pt x="286" y="97"/>
                  </a:lnTo>
                  <a:lnTo>
                    <a:pt x="286" y="89"/>
                  </a:lnTo>
                  <a:lnTo>
                    <a:pt x="287" y="91"/>
                  </a:lnTo>
                  <a:lnTo>
                    <a:pt x="287" y="93"/>
                  </a:lnTo>
                  <a:lnTo>
                    <a:pt x="287" y="93"/>
                  </a:lnTo>
                  <a:lnTo>
                    <a:pt x="287" y="94"/>
                  </a:lnTo>
                  <a:lnTo>
                    <a:pt x="287" y="94"/>
                  </a:lnTo>
                  <a:lnTo>
                    <a:pt x="287" y="95"/>
                  </a:lnTo>
                  <a:lnTo>
                    <a:pt x="287" y="95"/>
                  </a:lnTo>
                  <a:lnTo>
                    <a:pt x="287" y="95"/>
                  </a:lnTo>
                  <a:lnTo>
                    <a:pt x="287" y="95"/>
                  </a:lnTo>
                  <a:lnTo>
                    <a:pt x="287" y="95"/>
                  </a:lnTo>
                  <a:lnTo>
                    <a:pt x="287" y="96"/>
                  </a:lnTo>
                  <a:lnTo>
                    <a:pt x="288" y="96"/>
                  </a:lnTo>
                  <a:lnTo>
                    <a:pt x="288" y="97"/>
                  </a:lnTo>
                  <a:lnTo>
                    <a:pt x="288" y="96"/>
                  </a:lnTo>
                  <a:lnTo>
                    <a:pt x="288" y="96"/>
                  </a:lnTo>
                  <a:lnTo>
                    <a:pt x="288" y="95"/>
                  </a:lnTo>
                  <a:lnTo>
                    <a:pt x="288" y="96"/>
                  </a:lnTo>
                  <a:lnTo>
                    <a:pt x="288" y="96"/>
                  </a:lnTo>
                  <a:lnTo>
                    <a:pt x="288" y="95"/>
                  </a:lnTo>
                  <a:lnTo>
                    <a:pt x="288" y="95"/>
                  </a:lnTo>
                  <a:lnTo>
                    <a:pt x="288" y="95"/>
                  </a:lnTo>
                  <a:lnTo>
                    <a:pt x="289" y="96"/>
                  </a:lnTo>
                  <a:lnTo>
                    <a:pt x="289" y="96"/>
                  </a:lnTo>
                  <a:lnTo>
                    <a:pt x="289" y="97"/>
                  </a:lnTo>
                  <a:lnTo>
                    <a:pt x="289" y="96"/>
                  </a:lnTo>
                  <a:lnTo>
                    <a:pt x="289" y="97"/>
                  </a:lnTo>
                  <a:lnTo>
                    <a:pt x="289" y="97"/>
                  </a:lnTo>
                  <a:lnTo>
                    <a:pt x="289" y="97"/>
                  </a:lnTo>
                  <a:lnTo>
                    <a:pt x="289" y="97"/>
                  </a:lnTo>
                  <a:lnTo>
                    <a:pt x="289" y="97"/>
                  </a:lnTo>
                  <a:lnTo>
                    <a:pt x="289" y="97"/>
                  </a:lnTo>
                  <a:lnTo>
                    <a:pt x="289" y="97"/>
                  </a:lnTo>
                  <a:lnTo>
                    <a:pt x="290" y="97"/>
                  </a:lnTo>
                  <a:lnTo>
                    <a:pt x="290" y="97"/>
                  </a:lnTo>
                  <a:lnTo>
                    <a:pt x="290" y="97"/>
                  </a:lnTo>
                  <a:lnTo>
                    <a:pt x="290" y="98"/>
                  </a:lnTo>
                  <a:lnTo>
                    <a:pt x="290" y="98"/>
                  </a:lnTo>
                  <a:lnTo>
                    <a:pt x="290" y="99"/>
                  </a:lnTo>
                  <a:lnTo>
                    <a:pt x="290" y="98"/>
                  </a:lnTo>
                  <a:lnTo>
                    <a:pt x="290" y="98"/>
                  </a:lnTo>
                  <a:lnTo>
                    <a:pt x="290" y="99"/>
                  </a:lnTo>
                  <a:lnTo>
                    <a:pt x="290" y="98"/>
                  </a:lnTo>
                  <a:lnTo>
                    <a:pt x="291" y="97"/>
                  </a:lnTo>
                  <a:lnTo>
                    <a:pt x="291" y="97"/>
                  </a:lnTo>
                  <a:lnTo>
                    <a:pt x="291" y="96"/>
                  </a:lnTo>
                  <a:lnTo>
                    <a:pt x="291" y="96"/>
                  </a:lnTo>
                  <a:lnTo>
                    <a:pt x="291" y="96"/>
                  </a:lnTo>
                  <a:lnTo>
                    <a:pt x="291" y="96"/>
                  </a:lnTo>
                  <a:lnTo>
                    <a:pt x="291" y="96"/>
                  </a:lnTo>
                  <a:lnTo>
                    <a:pt x="291" y="96"/>
                  </a:lnTo>
                  <a:lnTo>
                    <a:pt x="291" y="95"/>
                  </a:lnTo>
                  <a:lnTo>
                    <a:pt x="291" y="95"/>
                  </a:lnTo>
                  <a:lnTo>
                    <a:pt x="292" y="95"/>
                  </a:lnTo>
                  <a:lnTo>
                    <a:pt x="292" y="96"/>
                  </a:lnTo>
                  <a:lnTo>
                    <a:pt x="292" y="96"/>
                  </a:lnTo>
                  <a:lnTo>
                    <a:pt x="292" y="96"/>
                  </a:lnTo>
                  <a:lnTo>
                    <a:pt x="292" y="95"/>
                  </a:lnTo>
                  <a:lnTo>
                    <a:pt x="292" y="96"/>
                  </a:lnTo>
                  <a:lnTo>
                    <a:pt x="292" y="95"/>
                  </a:lnTo>
                  <a:lnTo>
                    <a:pt x="292" y="95"/>
                  </a:lnTo>
                  <a:lnTo>
                    <a:pt x="292" y="95"/>
                  </a:lnTo>
                  <a:lnTo>
                    <a:pt x="293" y="96"/>
                  </a:lnTo>
                  <a:lnTo>
                    <a:pt x="293" y="95"/>
                  </a:lnTo>
                  <a:lnTo>
                    <a:pt x="293" y="96"/>
                  </a:lnTo>
                  <a:lnTo>
                    <a:pt x="293" y="94"/>
                  </a:lnTo>
                  <a:lnTo>
                    <a:pt x="293" y="95"/>
                  </a:lnTo>
                  <a:lnTo>
                    <a:pt x="293" y="96"/>
                  </a:lnTo>
                  <a:lnTo>
                    <a:pt x="293" y="95"/>
                  </a:lnTo>
                  <a:lnTo>
                    <a:pt x="293" y="95"/>
                  </a:lnTo>
                  <a:lnTo>
                    <a:pt x="293" y="95"/>
                  </a:lnTo>
                  <a:lnTo>
                    <a:pt x="293" y="95"/>
                  </a:lnTo>
                  <a:lnTo>
                    <a:pt x="293" y="95"/>
                  </a:lnTo>
                  <a:lnTo>
                    <a:pt x="294" y="95"/>
                  </a:lnTo>
                  <a:lnTo>
                    <a:pt x="294" y="95"/>
                  </a:lnTo>
                  <a:lnTo>
                    <a:pt x="294" y="95"/>
                  </a:lnTo>
                  <a:lnTo>
                    <a:pt x="294" y="95"/>
                  </a:lnTo>
                  <a:lnTo>
                    <a:pt x="294" y="95"/>
                  </a:lnTo>
                  <a:lnTo>
                    <a:pt x="294" y="95"/>
                  </a:lnTo>
                  <a:lnTo>
                    <a:pt x="294" y="96"/>
                  </a:lnTo>
                  <a:lnTo>
                    <a:pt x="294" y="95"/>
                  </a:lnTo>
                  <a:lnTo>
                    <a:pt x="294" y="95"/>
                  </a:lnTo>
                  <a:lnTo>
                    <a:pt x="294" y="95"/>
                  </a:lnTo>
                  <a:lnTo>
                    <a:pt x="295" y="95"/>
                  </a:lnTo>
                  <a:lnTo>
                    <a:pt x="295" y="95"/>
                  </a:lnTo>
                  <a:lnTo>
                    <a:pt x="295" y="95"/>
                  </a:lnTo>
                  <a:lnTo>
                    <a:pt x="295" y="95"/>
                  </a:lnTo>
                  <a:lnTo>
                    <a:pt x="295" y="95"/>
                  </a:lnTo>
                  <a:lnTo>
                    <a:pt x="295" y="95"/>
                  </a:lnTo>
                  <a:lnTo>
                    <a:pt x="295" y="95"/>
                  </a:lnTo>
                  <a:lnTo>
                    <a:pt x="295" y="95"/>
                  </a:lnTo>
                  <a:lnTo>
                    <a:pt x="295" y="95"/>
                  </a:lnTo>
                  <a:lnTo>
                    <a:pt x="295" y="95"/>
                  </a:lnTo>
                  <a:lnTo>
                    <a:pt x="295" y="95"/>
                  </a:lnTo>
                  <a:lnTo>
                    <a:pt x="296" y="95"/>
                  </a:lnTo>
                  <a:lnTo>
                    <a:pt x="296" y="95"/>
                  </a:lnTo>
                  <a:lnTo>
                    <a:pt x="296" y="95"/>
                  </a:lnTo>
                  <a:lnTo>
                    <a:pt x="296" y="95"/>
                  </a:lnTo>
                  <a:lnTo>
                    <a:pt x="296" y="95"/>
                  </a:lnTo>
                  <a:lnTo>
                    <a:pt x="296" y="95"/>
                  </a:lnTo>
                  <a:lnTo>
                    <a:pt x="296" y="95"/>
                  </a:lnTo>
                  <a:lnTo>
                    <a:pt x="296" y="95"/>
                  </a:lnTo>
                  <a:lnTo>
                    <a:pt x="296" y="95"/>
                  </a:lnTo>
                  <a:lnTo>
                    <a:pt x="297" y="96"/>
                  </a:lnTo>
                  <a:lnTo>
                    <a:pt x="297" y="97"/>
                  </a:lnTo>
                  <a:lnTo>
                    <a:pt x="297" y="96"/>
                  </a:lnTo>
                  <a:lnTo>
                    <a:pt x="297" y="96"/>
                  </a:lnTo>
                  <a:lnTo>
                    <a:pt x="297" y="96"/>
                  </a:lnTo>
                  <a:lnTo>
                    <a:pt x="297" y="95"/>
                  </a:lnTo>
                  <a:lnTo>
                    <a:pt x="297" y="95"/>
                  </a:lnTo>
                  <a:lnTo>
                    <a:pt x="297" y="94"/>
                  </a:lnTo>
                  <a:lnTo>
                    <a:pt x="297" y="94"/>
                  </a:lnTo>
                  <a:lnTo>
                    <a:pt x="297" y="94"/>
                  </a:lnTo>
                  <a:lnTo>
                    <a:pt x="298" y="94"/>
                  </a:lnTo>
                  <a:lnTo>
                    <a:pt x="298" y="94"/>
                  </a:lnTo>
                  <a:lnTo>
                    <a:pt x="298" y="95"/>
                  </a:lnTo>
                  <a:lnTo>
                    <a:pt x="298" y="94"/>
                  </a:lnTo>
                  <a:lnTo>
                    <a:pt x="298" y="95"/>
                  </a:lnTo>
                  <a:lnTo>
                    <a:pt x="298" y="94"/>
                  </a:lnTo>
                  <a:lnTo>
                    <a:pt x="298" y="95"/>
                  </a:lnTo>
                  <a:lnTo>
                    <a:pt x="298" y="94"/>
                  </a:lnTo>
                  <a:lnTo>
                    <a:pt x="298" y="95"/>
                  </a:lnTo>
                  <a:lnTo>
                    <a:pt x="298" y="94"/>
                  </a:lnTo>
                  <a:lnTo>
                    <a:pt x="299" y="94"/>
                  </a:lnTo>
                  <a:lnTo>
                    <a:pt x="299" y="94"/>
                  </a:lnTo>
                  <a:lnTo>
                    <a:pt x="299" y="94"/>
                  </a:lnTo>
                  <a:lnTo>
                    <a:pt x="299" y="94"/>
                  </a:lnTo>
                  <a:lnTo>
                    <a:pt x="299" y="94"/>
                  </a:lnTo>
                  <a:lnTo>
                    <a:pt x="299" y="94"/>
                  </a:lnTo>
                  <a:lnTo>
                    <a:pt x="299" y="94"/>
                  </a:lnTo>
                  <a:lnTo>
                    <a:pt x="299" y="94"/>
                  </a:lnTo>
                  <a:lnTo>
                    <a:pt x="299" y="95"/>
                  </a:lnTo>
                  <a:lnTo>
                    <a:pt x="299" y="94"/>
                  </a:lnTo>
                  <a:lnTo>
                    <a:pt x="299" y="94"/>
                  </a:lnTo>
                  <a:lnTo>
                    <a:pt x="300" y="95"/>
                  </a:lnTo>
                  <a:lnTo>
                    <a:pt x="300" y="94"/>
                  </a:lnTo>
                  <a:lnTo>
                    <a:pt x="300" y="95"/>
                  </a:lnTo>
                  <a:lnTo>
                    <a:pt x="300" y="95"/>
                  </a:lnTo>
                  <a:lnTo>
                    <a:pt x="300" y="95"/>
                  </a:lnTo>
                  <a:lnTo>
                    <a:pt x="300" y="94"/>
                  </a:lnTo>
                  <a:lnTo>
                    <a:pt x="300" y="95"/>
                  </a:lnTo>
                  <a:lnTo>
                    <a:pt x="300" y="95"/>
                  </a:lnTo>
                  <a:lnTo>
                    <a:pt x="300" y="95"/>
                  </a:lnTo>
                  <a:lnTo>
                    <a:pt x="300" y="96"/>
                  </a:lnTo>
                  <a:lnTo>
                    <a:pt x="301" y="97"/>
                  </a:lnTo>
                  <a:lnTo>
                    <a:pt x="301" y="96"/>
                  </a:lnTo>
                  <a:lnTo>
                    <a:pt x="301" y="96"/>
                  </a:lnTo>
                  <a:lnTo>
                    <a:pt x="301" y="95"/>
                  </a:lnTo>
                  <a:lnTo>
                    <a:pt x="301" y="95"/>
                  </a:lnTo>
                  <a:lnTo>
                    <a:pt x="301" y="95"/>
                  </a:lnTo>
                  <a:lnTo>
                    <a:pt x="301" y="95"/>
                  </a:lnTo>
                  <a:lnTo>
                    <a:pt x="301" y="94"/>
                  </a:lnTo>
                  <a:lnTo>
                    <a:pt x="301" y="94"/>
                  </a:lnTo>
                  <a:lnTo>
                    <a:pt x="301" y="94"/>
                  </a:lnTo>
                  <a:lnTo>
                    <a:pt x="301" y="94"/>
                  </a:lnTo>
                  <a:lnTo>
                    <a:pt x="302" y="93"/>
                  </a:lnTo>
                  <a:lnTo>
                    <a:pt x="302" y="93"/>
                  </a:lnTo>
                  <a:lnTo>
                    <a:pt x="302" y="94"/>
                  </a:lnTo>
                  <a:lnTo>
                    <a:pt x="302" y="93"/>
                  </a:lnTo>
                  <a:lnTo>
                    <a:pt x="302" y="93"/>
                  </a:lnTo>
                  <a:lnTo>
                    <a:pt x="302" y="93"/>
                  </a:lnTo>
                  <a:lnTo>
                    <a:pt x="302" y="93"/>
                  </a:lnTo>
                  <a:lnTo>
                    <a:pt x="302" y="94"/>
                  </a:lnTo>
                  <a:lnTo>
                    <a:pt x="302" y="93"/>
                  </a:lnTo>
                  <a:lnTo>
                    <a:pt x="302" y="95"/>
                  </a:lnTo>
                  <a:lnTo>
                    <a:pt x="302" y="95"/>
                  </a:lnTo>
                  <a:lnTo>
                    <a:pt x="303" y="95"/>
                  </a:lnTo>
                  <a:lnTo>
                    <a:pt x="303" y="95"/>
                  </a:lnTo>
                  <a:lnTo>
                    <a:pt x="303" y="94"/>
                  </a:lnTo>
                  <a:lnTo>
                    <a:pt x="303" y="95"/>
                  </a:lnTo>
                  <a:lnTo>
                    <a:pt x="303" y="95"/>
                  </a:lnTo>
                  <a:lnTo>
                    <a:pt x="303" y="94"/>
                  </a:lnTo>
                  <a:lnTo>
                    <a:pt x="303" y="94"/>
                  </a:lnTo>
                  <a:lnTo>
                    <a:pt x="303" y="94"/>
                  </a:lnTo>
                  <a:lnTo>
                    <a:pt x="303" y="95"/>
                  </a:lnTo>
                  <a:lnTo>
                    <a:pt x="303" y="94"/>
                  </a:lnTo>
                  <a:lnTo>
                    <a:pt x="304" y="94"/>
                  </a:lnTo>
                  <a:lnTo>
                    <a:pt x="304" y="94"/>
                  </a:lnTo>
                  <a:lnTo>
                    <a:pt x="304" y="94"/>
                  </a:lnTo>
                  <a:lnTo>
                    <a:pt x="304" y="93"/>
                  </a:lnTo>
                  <a:lnTo>
                    <a:pt x="304" y="94"/>
                  </a:lnTo>
                  <a:lnTo>
                    <a:pt x="304" y="94"/>
                  </a:lnTo>
                  <a:lnTo>
                    <a:pt x="304" y="94"/>
                  </a:lnTo>
                  <a:lnTo>
                    <a:pt x="304" y="95"/>
                  </a:lnTo>
                  <a:lnTo>
                    <a:pt x="304" y="94"/>
                  </a:lnTo>
                  <a:lnTo>
                    <a:pt x="304" y="93"/>
                  </a:lnTo>
                  <a:lnTo>
                    <a:pt x="305" y="94"/>
                  </a:lnTo>
                  <a:lnTo>
                    <a:pt x="305" y="94"/>
                  </a:lnTo>
                  <a:lnTo>
                    <a:pt x="305" y="95"/>
                  </a:lnTo>
                  <a:lnTo>
                    <a:pt x="305" y="95"/>
                  </a:lnTo>
                  <a:lnTo>
                    <a:pt x="305" y="94"/>
                  </a:lnTo>
                  <a:lnTo>
                    <a:pt x="305" y="93"/>
                  </a:lnTo>
                  <a:lnTo>
                    <a:pt x="305" y="94"/>
                  </a:lnTo>
                  <a:lnTo>
                    <a:pt x="305" y="95"/>
                  </a:lnTo>
                  <a:lnTo>
                    <a:pt x="305" y="94"/>
                  </a:lnTo>
                  <a:lnTo>
                    <a:pt x="305" y="93"/>
                  </a:lnTo>
                  <a:lnTo>
                    <a:pt x="305" y="93"/>
                  </a:lnTo>
                  <a:lnTo>
                    <a:pt x="306" y="94"/>
                  </a:lnTo>
                  <a:lnTo>
                    <a:pt x="306" y="94"/>
                  </a:lnTo>
                  <a:lnTo>
                    <a:pt x="306" y="94"/>
                  </a:lnTo>
                  <a:lnTo>
                    <a:pt x="306" y="94"/>
                  </a:lnTo>
                  <a:lnTo>
                    <a:pt x="306" y="94"/>
                  </a:lnTo>
                  <a:lnTo>
                    <a:pt x="306" y="94"/>
                  </a:lnTo>
                  <a:lnTo>
                    <a:pt x="306" y="94"/>
                  </a:lnTo>
                  <a:lnTo>
                    <a:pt x="306" y="94"/>
                  </a:lnTo>
                  <a:lnTo>
                    <a:pt x="306" y="94"/>
                  </a:lnTo>
                  <a:lnTo>
                    <a:pt x="306" y="94"/>
                  </a:lnTo>
                  <a:lnTo>
                    <a:pt x="307" y="94"/>
                  </a:lnTo>
                  <a:lnTo>
                    <a:pt x="307" y="94"/>
                  </a:lnTo>
                  <a:lnTo>
                    <a:pt x="307" y="94"/>
                  </a:lnTo>
                  <a:lnTo>
                    <a:pt x="307" y="94"/>
                  </a:lnTo>
                  <a:lnTo>
                    <a:pt x="307" y="95"/>
                  </a:lnTo>
                  <a:lnTo>
                    <a:pt x="307" y="94"/>
                  </a:lnTo>
                  <a:lnTo>
                    <a:pt x="307" y="94"/>
                  </a:lnTo>
                  <a:lnTo>
                    <a:pt x="307" y="93"/>
                  </a:lnTo>
                  <a:lnTo>
                    <a:pt x="307" y="94"/>
                  </a:lnTo>
                  <a:lnTo>
                    <a:pt x="307" y="93"/>
                  </a:lnTo>
                  <a:lnTo>
                    <a:pt x="308" y="93"/>
                  </a:lnTo>
                  <a:lnTo>
                    <a:pt x="308" y="94"/>
                  </a:lnTo>
                  <a:lnTo>
                    <a:pt x="308" y="94"/>
                  </a:lnTo>
                  <a:lnTo>
                    <a:pt x="308" y="93"/>
                  </a:lnTo>
                  <a:lnTo>
                    <a:pt x="308" y="93"/>
                  </a:lnTo>
                  <a:lnTo>
                    <a:pt x="308" y="93"/>
                  </a:lnTo>
                  <a:lnTo>
                    <a:pt x="308" y="93"/>
                  </a:lnTo>
                  <a:lnTo>
                    <a:pt x="308" y="93"/>
                  </a:lnTo>
                  <a:lnTo>
                    <a:pt x="308" y="93"/>
                  </a:lnTo>
                  <a:lnTo>
                    <a:pt x="308" y="93"/>
                  </a:lnTo>
                  <a:lnTo>
                    <a:pt x="309" y="93"/>
                  </a:lnTo>
                  <a:lnTo>
                    <a:pt x="309" y="93"/>
                  </a:lnTo>
                  <a:lnTo>
                    <a:pt x="309" y="93"/>
                  </a:lnTo>
                  <a:lnTo>
                    <a:pt x="309" y="93"/>
                  </a:lnTo>
                  <a:lnTo>
                    <a:pt x="309" y="93"/>
                  </a:lnTo>
                  <a:lnTo>
                    <a:pt x="309" y="93"/>
                  </a:lnTo>
                  <a:lnTo>
                    <a:pt x="309" y="93"/>
                  </a:lnTo>
                  <a:lnTo>
                    <a:pt x="309" y="93"/>
                  </a:lnTo>
                  <a:lnTo>
                    <a:pt x="309" y="92"/>
                  </a:lnTo>
                  <a:lnTo>
                    <a:pt x="309" y="93"/>
                  </a:lnTo>
                  <a:lnTo>
                    <a:pt x="310" y="93"/>
                  </a:lnTo>
                  <a:lnTo>
                    <a:pt x="310" y="93"/>
                  </a:lnTo>
                  <a:lnTo>
                    <a:pt x="310" y="93"/>
                  </a:lnTo>
                  <a:lnTo>
                    <a:pt x="310" y="94"/>
                  </a:lnTo>
                  <a:lnTo>
                    <a:pt x="310" y="93"/>
                  </a:lnTo>
                  <a:lnTo>
                    <a:pt x="310" y="93"/>
                  </a:lnTo>
                  <a:lnTo>
                    <a:pt x="310" y="93"/>
                  </a:lnTo>
                  <a:lnTo>
                    <a:pt x="310" y="94"/>
                  </a:lnTo>
                  <a:lnTo>
                    <a:pt x="310" y="93"/>
                  </a:lnTo>
                  <a:lnTo>
                    <a:pt x="310" y="93"/>
                  </a:lnTo>
                  <a:lnTo>
                    <a:pt x="311" y="93"/>
                  </a:lnTo>
                  <a:lnTo>
                    <a:pt x="311" y="93"/>
                  </a:lnTo>
                  <a:lnTo>
                    <a:pt x="311" y="93"/>
                  </a:lnTo>
                  <a:lnTo>
                    <a:pt x="311" y="93"/>
                  </a:lnTo>
                  <a:lnTo>
                    <a:pt x="311" y="93"/>
                  </a:lnTo>
                  <a:lnTo>
                    <a:pt x="311" y="93"/>
                  </a:lnTo>
                  <a:lnTo>
                    <a:pt x="311" y="95"/>
                  </a:lnTo>
                  <a:lnTo>
                    <a:pt x="311" y="95"/>
                  </a:lnTo>
                  <a:lnTo>
                    <a:pt x="311" y="95"/>
                  </a:lnTo>
                  <a:lnTo>
                    <a:pt x="311" y="95"/>
                  </a:lnTo>
                  <a:lnTo>
                    <a:pt x="312" y="94"/>
                  </a:lnTo>
                  <a:lnTo>
                    <a:pt x="312" y="93"/>
                  </a:lnTo>
                  <a:lnTo>
                    <a:pt x="312" y="93"/>
                  </a:lnTo>
                  <a:lnTo>
                    <a:pt x="312" y="93"/>
                  </a:lnTo>
                  <a:lnTo>
                    <a:pt x="312" y="93"/>
                  </a:lnTo>
                  <a:lnTo>
                    <a:pt x="312" y="93"/>
                  </a:lnTo>
                  <a:lnTo>
                    <a:pt x="312" y="93"/>
                  </a:lnTo>
                  <a:lnTo>
                    <a:pt x="312" y="93"/>
                  </a:lnTo>
                  <a:lnTo>
                    <a:pt x="312" y="93"/>
                  </a:lnTo>
                  <a:lnTo>
                    <a:pt x="312" y="94"/>
                  </a:lnTo>
                  <a:lnTo>
                    <a:pt x="312" y="94"/>
                  </a:lnTo>
                  <a:lnTo>
                    <a:pt x="313" y="93"/>
                  </a:lnTo>
                  <a:lnTo>
                    <a:pt x="313" y="93"/>
                  </a:lnTo>
                  <a:lnTo>
                    <a:pt x="313" y="93"/>
                  </a:lnTo>
                  <a:lnTo>
                    <a:pt x="313" y="93"/>
                  </a:lnTo>
                  <a:lnTo>
                    <a:pt x="313" y="93"/>
                  </a:lnTo>
                  <a:lnTo>
                    <a:pt x="313" y="93"/>
                  </a:lnTo>
                  <a:lnTo>
                    <a:pt x="313" y="93"/>
                  </a:lnTo>
                  <a:lnTo>
                    <a:pt x="313" y="93"/>
                  </a:lnTo>
                  <a:lnTo>
                    <a:pt x="313" y="93"/>
                  </a:lnTo>
                  <a:lnTo>
                    <a:pt x="313" y="93"/>
                  </a:lnTo>
                  <a:lnTo>
                    <a:pt x="314" y="93"/>
                  </a:lnTo>
                  <a:lnTo>
                    <a:pt x="314" y="93"/>
                  </a:lnTo>
                  <a:lnTo>
                    <a:pt x="314" y="94"/>
                  </a:lnTo>
                  <a:lnTo>
                    <a:pt x="314" y="93"/>
                  </a:lnTo>
                  <a:lnTo>
                    <a:pt x="314" y="93"/>
                  </a:lnTo>
                  <a:lnTo>
                    <a:pt x="314" y="93"/>
                  </a:lnTo>
                  <a:lnTo>
                    <a:pt x="314" y="93"/>
                  </a:lnTo>
                  <a:lnTo>
                    <a:pt x="314" y="93"/>
                  </a:lnTo>
                  <a:lnTo>
                    <a:pt x="314" y="93"/>
                  </a:lnTo>
                  <a:lnTo>
                    <a:pt x="314" y="93"/>
                  </a:lnTo>
                  <a:lnTo>
                    <a:pt x="314" y="93"/>
                  </a:lnTo>
                  <a:lnTo>
                    <a:pt x="315" y="93"/>
                  </a:lnTo>
                  <a:lnTo>
                    <a:pt x="315" y="93"/>
                  </a:lnTo>
                  <a:lnTo>
                    <a:pt x="315" y="93"/>
                  </a:lnTo>
                  <a:lnTo>
                    <a:pt x="315" y="93"/>
                  </a:lnTo>
                  <a:lnTo>
                    <a:pt x="315" y="93"/>
                  </a:lnTo>
                  <a:lnTo>
                    <a:pt x="315" y="93"/>
                  </a:lnTo>
                  <a:lnTo>
                    <a:pt x="315" y="93"/>
                  </a:lnTo>
                  <a:lnTo>
                    <a:pt x="315" y="93"/>
                  </a:lnTo>
                  <a:lnTo>
                    <a:pt x="315" y="93"/>
                  </a:lnTo>
                  <a:lnTo>
                    <a:pt x="315" y="93"/>
                  </a:lnTo>
                  <a:lnTo>
                    <a:pt x="316" y="92"/>
                  </a:lnTo>
                  <a:lnTo>
                    <a:pt x="316" y="93"/>
                  </a:lnTo>
                  <a:lnTo>
                    <a:pt x="316" y="93"/>
                  </a:lnTo>
                  <a:lnTo>
                    <a:pt x="316" y="93"/>
                  </a:lnTo>
                  <a:lnTo>
                    <a:pt x="316" y="93"/>
                  </a:lnTo>
                  <a:lnTo>
                    <a:pt x="316" y="93"/>
                  </a:lnTo>
                  <a:lnTo>
                    <a:pt x="316" y="93"/>
                  </a:lnTo>
                  <a:lnTo>
                    <a:pt x="316" y="93"/>
                  </a:lnTo>
                  <a:lnTo>
                    <a:pt x="316" y="93"/>
                  </a:lnTo>
                  <a:lnTo>
                    <a:pt x="316" y="93"/>
                  </a:lnTo>
                  <a:lnTo>
                    <a:pt x="316" y="93"/>
                  </a:lnTo>
                  <a:lnTo>
                    <a:pt x="317" y="93"/>
                  </a:lnTo>
                  <a:lnTo>
                    <a:pt x="317" y="93"/>
                  </a:lnTo>
                  <a:lnTo>
                    <a:pt x="317" y="93"/>
                  </a:lnTo>
                  <a:lnTo>
                    <a:pt x="317" y="93"/>
                  </a:lnTo>
                  <a:lnTo>
                    <a:pt x="317" y="93"/>
                  </a:lnTo>
                  <a:lnTo>
                    <a:pt x="317" y="92"/>
                  </a:lnTo>
                  <a:lnTo>
                    <a:pt x="317" y="93"/>
                  </a:lnTo>
                  <a:lnTo>
                    <a:pt x="317" y="92"/>
                  </a:lnTo>
                  <a:lnTo>
                    <a:pt x="317" y="93"/>
                  </a:lnTo>
                  <a:lnTo>
                    <a:pt x="318" y="93"/>
                  </a:lnTo>
                  <a:lnTo>
                    <a:pt x="318" y="93"/>
                  </a:lnTo>
                  <a:lnTo>
                    <a:pt x="318" y="93"/>
                  </a:lnTo>
                  <a:lnTo>
                    <a:pt x="318" y="93"/>
                  </a:lnTo>
                  <a:lnTo>
                    <a:pt x="318" y="93"/>
                  </a:lnTo>
                  <a:lnTo>
                    <a:pt x="318" y="93"/>
                  </a:lnTo>
                  <a:lnTo>
                    <a:pt x="318" y="93"/>
                  </a:lnTo>
                  <a:lnTo>
                    <a:pt x="318" y="93"/>
                  </a:lnTo>
                  <a:lnTo>
                    <a:pt x="318" y="93"/>
                  </a:lnTo>
                  <a:lnTo>
                    <a:pt x="318" y="93"/>
                  </a:lnTo>
                  <a:lnTo>
                    <a:pt x="319" y="93"/>
                  </a:lnTo>
                  <a:lnTo>
                    <a:pt x="319" y="93"/>
                  </a:lnTo>
                  <a:lnTo>
                    <a:pt x="319" y="93"/>
                  </a:lnTo>
                  <a:lnTo>
                    <a:pt x="319" y="93"/>
                  </a:lnTo>
                  <a:lnTo>
                    <a:pt x="319" y="93"/>
                  </a:lnTo>
                  <a:lnTo>
                    <a:pt x="319" y="93"/>
                  </a:lnTo>
                  <a:lnTo>
                    <a:pt x="319" y="93"/>
                  </a:lnTo>
                  <a:lnTo>
                    <a:pt x="319" y="93"/>
                  </a:lnTo>
                  <a:lnTo>
                    <a:pt x="319" y="93"/>
                  </a:lnTo>
                  <a:lnTo>
                    <a:pt x="319" y="93"/>
                  </a:lnTo>
                  <a:lnTo>
                    <a:pt x="320" y="93"/>
                  </a:lnTo>
                  <a:lnTo>
                    <a:pt x="320" y="93"/>
                  </a:lnTo>
                  <a:lnTo>
                    <a:pt x="320" y="93"/>
                  </a:lnTo>
                  <a:lnTo>
                    <a:pt x="320" y="93"/>
                  </a:lnTo>
                  <a:lnTo>
                    <a:pt x="320" y="93"/>
                  </a:lnTo>
                  <a:lnTo>
                    <a:pt x="320" y="93"/>
                  </a:lnTo>
                  <a:lnTo>
                    <a:pt x="320" y="93"/>
                  </a:lnTo>
                  <a:lnTo>
                    <a:pt x="320" y="93"/>
                  </a:lnTo>
                  <a:lnTo>
                    <a:pt x="320" y="94"/>
                  </a:lnTo>
                  <a:lnTo>
                    <a:pt x="320" y="93"/>
                  </a:lnTo>
                  <a:lnTo>
                    <a:pt x="320" y="93"/>
                  </a:lnTo>
                  <a:lnTo>
                    <a:pt x="321" y="93"/>
                  </a:lnTo>
                  <a:lnTo>
                    <a:pt x="321" y="93"/>
                  </a:lnTo>
                  <a:lnTo>
                    <a:pt x="321" y="93"/>
                  </a:lnTo>
                  <a:lnTo>
                    <a:pt x="321" y="93"/>
                  </a:lnTo>
                  <a:lnTo>
                    <a:pt x="321" y="93"/>
                  </a:lnTo>
                  <a:lnTo>
                    <a:pt x="321" y="93"/>
                  </a:lnTo>
                  <a:lnTo>
                    <a:pt x="321" y="93"/>
                  </a:lnTo>
                  <a:lnTo>
                    <a:pt x="321" y="93"/>
                  </a:lnTo>
                  <a:lnTo>
                    <a:pt x="321" y="93"/>
                  </a:lnTo>
                  <a:lnTo>
                    <a:pt x="321" y="91"/>
                  </a:lnTo>
                  <a:lnTo>
                    <a:pt x="321" y="93"/>
                  </a:lnTo>
                  <a:lnTo>
                    <a:pt x="322" y="93"/>
                  </a:lnTo>
                  <a:lnTo>
                    <a:pt x="322" y="93"/>
                  </a:lnTo>
                  <a:lnTo>
                    <a:pt x="322" y="93"/>
                  </a:lnTo>
                  <a:lnTo>
                    <a:pt x="322" y="93"/>
                  </a:lnTo>
                  <a:lnTo>
                    <a:pt x="322" y="93"/>
                  </a:lnTo>
                  <a:lnTo>
                    <a:pt x="322" y="93"/>
                  </a:lnTo>
                  <a:lnTo>
                    <a:pt x="322" y="93"/>
                  </a:lnTo>
                  <a:lnTo>
                    <a:pt x="322" y="93"/>
                  </a:lnTo>
                  <a:lnTo>
                    <a:pt x="322" y="93"/>
                  </a:lnTo>
                  <a:lnTo>
                    <a:pt x="322" y="93"/>
                  </a:lnTo>
                  <a:lnTo>
                    <a:pt x="323" y="93"/>
                  </a:lnTo>
                  <a:lnTo>
                    <a:pt x="323" y="92"/>
                  </a:lnTo>
                  <a:lnTo>
                    <a:pt x="323" y="93"/>
                  </a:lnTo>
                  <a:lnTo>
                    <a:pt x="323" y="93"/>
                  </a:lnTo>
                  <a:lnTo>
                    <a:pt x="323" y="93"/>
                  </a:lnTo>
                  <a:lnTo>
                    <a:pt x="323" y="93"/>
                  </a:lnTo>
                  <a:lnTo>
                    <a:pt x="323" y="93"/>
                  </a:lnTo>
                  <a:lnTo>
                    <a:pt x="323" y="93"/>
                  </a:lnTo>
                  <a:lnTo>
                    <a:pt x="323" y="93"/>
                  </a:lnTo>
                  <a:lnTo>
                    <a:pt x="323" y="93"/>
                  </a:lnTo>
                  <a:lnTo>
                    <a:pt x="323" y="93"/>
                  </a:lnTo>
                  <a:lnTo>
                    <a:pt x="324" y="93"/>
                  </a:lnTo>
                  <a:lnTo>
                    <a:pt x="324" y="92"/>
                  </a:lnTo>
                  <a:lnTo>
                    <a:pt x="324" y="93"/>
                  </a:lnTo>
                  <a:lnTo>
                    <a:pt x="324" y="94"/>
                  </a:lnTo>
                  <a:lnTo>
                    <a:pt x="324" y="93"/>
                  </a:lnTo>
                  <a:lnTo>
                    <a:pt x="324" y="93"/>
                  </a:lnTo>
                  <a:lnTo>
                    <a:pt x="324" y="93"/>
                  </a:lnTo>
                  <a:lnTo>
                    <a:pt x="324" y="93"/>
                  </a:lnTo>
                  <a:lnTo>
                    <a:pt x="324" y="93"/>
                  </a:lnTo>
                  <a:lnTo>
                    <a:pt x="324" y="93"/>
                  </a:lnTo>
                  <a:lnTo>
                    <a:pt x="325" y="93"/>
                  </a:lnTo>
                  <a:lnTo>
                    <a:pt x="325" y="93"/>
                  </a:lnTo>
                  <a:lnTo>
                    <a:pt x="325" y="93"/>
                  </a:lnTo>
                  <a:lnTo>
                    <a:pt x="325" y="93"/>
                  </a:lnTo>
                  <a:lnTo>
                    <a:pt x="325" y="93"/>
                  </a:lnTo>
                  <a:lnTo>
                    <a:pt x="325" y="92"/>
                  </a:lnTo>
                  <a:lnTo>
                    <a:pt x="325" y="93"/>
                  </a:lnTo>
                  <a:lnTo>
                    <a:pt x="325" y="93"/>
                  </a:lnTo>
                  <a:lnTo>
                    <a:pt x="325" y="93"/>
                  </a:lnTo>
                  <a:lnTo>
                    <a:pt x="326" y="93"/>
                  </a:lnTo>
                  <a:lnTo>
                    <a:pt x="326" y="93"/>
                  </a:lnTo>
                  <a:lnTo>
                    <a:pt x="326" y="93"/>
                  </a:lnTo>
                  <a:lnTo>
                    <a:pt x="326" y="93"/>
                  </a:lnTo>
                  <a:lnTo>
                    <a:pt x="326" y="92"/>
                  </a:lnTo>
                  <a:lnTo>
                    <a:pt x="326" y="93"/>
                  </a:lnTo>
                  <a:lnTo>
                    <a:pt x="326" y="93"/>
                  </a:lnTo>
                  <a:lnTo>
                    <a:pt x="326" y="92"/>
                  </a:lnTo>
                  <a:lnTo>
                    <a:pt x="326" y="92"/>
                  </a:lnTo>
                  <a:lnTo>
                    <a:pt x="326" y="93"/>
                  </a:lnTo>
                  <a:lnTo>
                    <a:pt x="327" y="93"/>
                  </a:lnTo>
                  <a:lnTo>
                    <a:pt x="327" y="92"/>
                  </a:lnTo>
                  <a:lnTo>
                    <a:pt x="327" y="93"/>
                  </a:lnTo>
                  <a:lnTo>
                    <a:pt x="327" y="92"/>
                  </a:lnTo>
                  <a:lnTo>
                    <a:pt x="327" y="93"/>
                  </a:lnTo>
                  <a:lnTo>
                    <a:pt x="327" y="93"/>
                  </a:lnTo>
                  <a:lnTo>
                    <a:pt x="327" y="93"/>
                  </a:lnTo>
                  <a:lnTo>
                    <a:pt x="327" y="93"/>
                  </a:lnTo>
                  <a:lnTo>
                    <a:pt x="327" y="93"/>
                  </a:lnTo>
                  <a:lnTo>
                    <a:pt x="327" y="93"/>
                  </a:lnTo>
                  <a:lnTo>
                    <a:pt x="328" y="93"/>
                  </a:lnTo>
                  <a:lnTo>
                    <a:pt x="328" y="93"/>
                  </a:lnTo>
                  <a:lnTo>
                    <a:pt x="328" y="93"/>
                  </a:lnTo>
                  <a:lnTo>
                    <a:pt x="328" y="93"/>
                  </a:lnTo>
                  <a:lnTo>
                    <a:pt x="328" y="93"/>
                  </a:lnTo>
                  <a:lnTo>
                    <a:pt x="328" y="93"/>
                  </a:lnTo>
                  <a:lnTo>
                    <a:pt x="328" y="93"/>
                  </a:lnTo>
                  <a:lnTo>
                    <a:pt x="328" y="93"/>
                  </a:lnTo>
                  <a:lnTo>
                    <a:pt x="328" y="93"/>
                  </a:lnTo>
                  <a:lnTo>
                    <a:pt x="328" y="93"/>
                  </a:lnTo>
                  <a:lnTo>
                    <a:pt x="329" y="93"/>
                  </a:lnTo>
                  <a:lnTo>
                    <a:pt x="329" y="93"/>
                  </a:lnTo>
                  <a:lnTo>
                    <a:pt x="329" y="93"/>
                  </a:lnTo>
                  <a:lnTo>
                    <a:pt x="329" y="92"/>
                  </a:lnTo>
                  <a:lnTo>
                    <a:pt x="329" y="93"/>
                  </a:lnTo>
                  <a:lnTo>
                    <a:pt x="329" y="93"/>
                  </a:lnTo>
                  <a:lnTo>
                    <a:pt x="329" y="93"/>
                  </a:lnTo>
                  <a:lnTo>
                    <a:pt x="329" y="93"/>
                  </a:lnTo>
                  <a:lnTo>
                    <a:pt x="329" y="93"/>
                  </a:lnTo>
                  <a:lnTo>
                    <a:pt x="329" y="93"/>
                  </a:lnTo>
                  <a:lnTo>
                    <a:pt x="329" y="93"/>
                  </a:lnTo>
                  <a:lnTo>
                    <a:pt x="330" y="93"/>
                  </a:lnTo>
                  <a:lnTo>
                    <a:pt x="330" y="93"/>
                  </a:lnTo>
                  <a:lnTo>
                    <a:pt x="330" y="93"/>
                  </a:lnTo>
                  <a:lnTo>
                    <a:pt x="330" y="93"/>
                  </a:lnTo>
                  <a:lnTo>
                    <a:pt x="330" y="93"/>
                  </a:lnTo>
                  <a:lnTo>
                    <a:pt x="330" y="93"/>
                  </a:lnTo>
                  <a:lnTo>
                    <a:pt x="330" y="93"/>
                  </a:lnTo>
                  <a:lnTo>
                    <a:pt x="330" y="93"/>
                  </a:lnTo>
                  <a:lnTo>
                    <a:pt x="330" y="93"/>
                  </a:lnTo>
                  <a:lnTo>
                    <a:pt x="330" y="93"/>
                  </a:lnTo>
                  <a:lnTo>
                    <a:pt x="331" y="93"/>
                  </a:lnTo>
                  <a:lnTo>
                    <a:pt x="331" y="93"/>
                  </a:lnTo>
                  <a:lnTo>
                    <a:pt x="331" y="93"/>
                  </a:lnTo>
                  <a:lnTo>
                    <a:pt x="331" y="93"/>
                  </a:lnTo>
                  <a:lnTo>
                    <a:pt x="331" y="93"/>
                  </a:lnTo>
                  <a:lnTo>
                    <a:pt x="331" y="93"/>
                  </a:lnTo>
                  <a:lnTo>
                    <a:pt x="331" y="92"/>
                  </a:lnTo>
                  <a:lnTo>
                    <a:pt x="331" y="92"/>
                  </a:lnTo>
                  <a:lnTo>
                    <a:pt x="331" y="93"/>
                  </a:lnTo>
                  <a:lnTo>
                    <a:pt x="331" y="92"/>
                  </a:lnTo>
                  <a:lnTo>
                    <a:pt x="331" y="92"/>
                  </a:lnTo>
                  <a:lnTo>
                    <a:pt x="332" y="92"/>
                  </a:lnTo>
                  <a:lnTo>
                    <a:pt x="332" y="93"/>
                  </a:lnTo>
                  <a:lnTo>
                    <a:pt x="332" y="92"/>
                  </a:lnTo>
                  <a:lnTo>
                    <a:pt x="332" y="93"/>
                  </a:lnTo>
                  <a:lnTo>
                    <a:pt x="332" y="93"/>
                  </a:lnTo>
                  <a:lnTo>
                    <a:pt x="332" y="92"/>
                  </a:lnTo>
                  <a:lnTo>
                    <a:pt x="332" y="93"/>
                  </a:lnTo>
                  <a:lnTo>
                    <a:pt x="332" y="94"/>
                  </a:lnTo>
                  <a:lnTo>
                    <a:pt x="332" y="95"/>
                  </a:lnTo>
                  <a:lnTo>
                    <a:pt x="332" y="95"/>
                  </a:lnTo>
                  <a:lnTo>
                    <a:pt x="333" y="94"/>
                  </a:lnTo>
                  <a:lnTo>
                    <a:pt x="333" y="93"/>
                  </a:lnTo>
                  <a:lnTo>
                    <a:pt x="333" y="93"/>
                  </a:lnTo>
                  <a:lnTo>
                    <a:pt x="333" y="93"/>
                  </a:lnTo>
                  <a:lnTo>
                    <a:pt x="333" y="93"/>
                  </a:lnTo>
                  <a:lnTo>
                    <a:pt x="333" y="93"/>
                  </a:lnTo>
                  <a:lnTo>
                    <a:pt x="333" y="93"/>
                  </a:lnTo>
                  <a:lnTo>
                    <a:pt x="333" y="93"/>
                  </a:lnTo>
                  <a:lnTo>
                    <a:pt x="333" y="92"/>
                  </a:lnTo>
                  <a:lnTo>
                    <a:pt x="333" y="92"/>
                  </a:lnTo>
                  <a:lnTo>
                    <a:pt x="333" y="93"/>
                  </a:lnTo>
                  <a:lnTo>
                    <a:pt x="334" y="92"/>
                  </a:lnTo>
                  <a:lnTo>
                    <a:pt x="334" y="92"/>
                  </a:lnTo>
                  <a:lnTo>
                    <a:pt x="334" y="92"/>
                  </a:lnTo>
                  <a:lnTo>
                    <a:pt x="334" y="92"/>
                  </a:lnTo>
                  <a:lnTo>
                    <a:pt x="334" y="92"/>
                  </a:lnTo>
                  <a:lnTo>
                    <a:pt x="334" y="92"/>
                  </a:lnTo>
                  <a:lnTo>
                    <a:pt x="334" y="92"/>
                  </a:lnTo>
                  <a:lnTo>
                    <a:pt x="334" y="92"/>
                  </a:lnTo>
                  <a:lnTo>
                    <a:pt x="334" y="93"/>
                  </a:lnTo>
                  <a:lnTo>
                    <a:pt x="334" y="93"/>
                  </a:lnTo>
                  <a:lnTo>
                    <a:pt x="335" y="92"/>
                  </a:lnTo>
                  <a:lnTo>
                    <a:pt x="335" y="92"/>
                  </a:lnTo>
                  <a:lnTo>
                    <a:pt x="335" y="93"/>
                  </a:lnTo>
                  <a:lnTo>
                    <a:pt x="335" y="93"/>
                  </a:lnTo>
                  <a:lnTo>
                    <a:pt x="335" y="92"/>
                  </a:lnTo>
                  <a:lnTo>
                    <a:pt x="335" y="92"/>
                  </a:lnTo>
                  <a:lnTo>
                    <a:pt x="335" y="92"/>
                  </a:lnTo>
                  <a:lnTo>
                    <a:pt x="335" y="92"/>
                  </a:lnTo>
                  <a:lnTo>
                    <a:pt x="335" y="92"/>
                  </a:lnTo>
                  <a:lnTo>
                    <a:pt x="335" y="92"/>
                  </a:lnTo>
                  <a:lnTo>
                    <a:pt x="336" y="92"/>
                  </a:lnTo>
                  <a:lnTo>
                    <a:pt x="336" y="92"/>
                  </a:lnTo>
                  <a:lnTo>
                    <a:pt x="336" y="91"/>
                  </a:lnTo>
                  <a:lnTo>
                    <a:pt x="336" y="92"/>
                  </a:lnTo>
                  <a:lnTo>
                    <a:pt x="336" y="91"/>
                  </a:lnTo>
                  <a:lnTo>
                    <a:pt x="336" y="91"/>
                  </a:lnTo>
                  <a:lnTo>
                    <a:pt x="336" y="91"/>
                  </a:lnTo>
                  <a:lnTo>
                    <a:pt x="336" y="92"/>
                  </a:lnTo>
                  <a:lnTo>
                    <a:pt x="336" y="92"/>
                  </a:lnTo>
                  <a:lnTo>
                    <a:pt x="336" y="92"/>
                  </a:lnTo>
                  <a:lnTo>
                    <a:pt x="336" y="92"/>
                  </a:lnTo>
                  <a:lnTo>
                    <a:pt x="337" y="92"/>
                  </a:lnTo>
                  <a:lnTo>
                    <a:pt x="337" y="92"/>
                  </a:lnTo>
                  <a:lnTo>
                    <a:pt x="337" y="93"/>
                  </a:lnTo>
                  <a:lnTo>
                    <a:pt x="337" y="94"/>
                  </a:lnTo>
                  <a:lnTo>
                    <a:pt x="337" y="95"/>
                  </a:lnTo>
                  <a:lnTo>
                    <a:pt x="337" y="95"/>
                  </a:lnTo>
                  <a:lnTo>
                    <a:pt x="337" y="95"/>
                  </a:lnTo>
                  <a:lnTo>
                    <a:pt x="337" y="94"/>
                  </a:lnTo>
                  <a:lnTo>
                    <a:pt x="338" y="94"/>
                  </a:lnTo>
                  <a:lnTo>
                    <a:pt x="338" y="93"/>
                  </a:lnTo>
                  <a:lnTo>
                    <a:pt x="338" y="92"/>
                  </a:lnTo>
                  <a:lnTo>
                    <a:pt x="338" y="93"/>
                  </a:lnTo>
                  <a:lnTo>
                    <a:pt x="338" y="92"/>
                  </a:lnTo>
                  <a:lnTo>
                    <a:pt x="338" y="92"/>
                  </a:lnTo>
                  <a:lnTo>
                    <a:pt x="339" y="92"/>
                  </a:lnTo>
                  <a:lnTo>
                    <a:pt x="339" y="91"/>
                  </a:lnTo>
                  <a:lnTo>
                    <a:pt x="339" y="91"/>
                  </a:lnTo>
                  <a:lnTo>
                    <a:pt x="340" y="90"/>
                  </a:lnTo>
                  <a:lnTo>
                    <a:pt x="340" y="91"/>
                  </a:lnTo>
                  <a:lnTo>
                    <a:pt x="340" y="91"/>
                  </a:lnTo>
                  <a:lnTo>
                    <a:pt x="340" y="95"/>
                  </a:lnTo>
                  <a:lnTo>
                    <a:pt x="340" y="98"/>
                  </a:lnTo>
                  <a:lnTo>
                    <a:pt x="340" y="91"/>
                  </a:lnTo>
                  <a:lnTo>
                    <a:pt x="341" y="94"/>
                  </a:lnTo>
                  <a:lnTo>
                    <a:pt x="341" y="93"/>
                  </a:lnTo>
                  <a:lnTo>
                    <a:pt x="342" y="91"/>
                  </a:lnTo>
                  <a:lnTo>
                    <a:pt x="342" y="91"/>
                  </a:lnTo>
                  <a:lnTo>
                    <a:pt x="342" y="92"/>
                  </a:lnTo>
                  <a:lnTo>
                    <a:pt x="342" y="92"/>
                  </a:lnTo>
                  <a:lnTo>
                    <a:pt x="342" y="92"/>
                  </a:lnTo>
                  <a:lnTo>
                    <a:pt x="343" y="92"/>
                  </a:lnTo>
                  <a:lnTo>
                    <a:pt x="343" y="92"/>
                  </a:lnTo>
                  <a:lnTo>
                    <a:pt x="343" y="92"/>
                  </a:lnTo>
                  <a:lnTo>
                    <a:pt x="343" y="92"/>
                  </a:lnTo>
                  <a:lnTo>
                    <a:pt x="343" y="93"/>
                  </a:lnTo>
                  <a:lnTo>
                    <a:pt x="343" y="92"/>
                  </a:lnTo>
                  <a:lnTo>
                    <a:pt x="343" y="93"/>
                  </a:lnTo>
                  <a:lnTo>
                    <a:pt x="343" y="92"/>
                  </a:lnTo>
                  <a:lnTo>
                    <a:pt x="343" y="93"/>
                  </a:lnTo>
                  <a:lnTo>
                    <a:pt x="343" y="92"/>
                  </a:lnTo>
                  <a:lnTo>
                    <a:pt x="344" y="92"/>
                  </a:lnTo>
                  <a:lnTo>
                    <a:pt x="344" y="92"/>
                  </a:lnTo>
                  <a:lnTo>
                    <a:pt x="344" y="92"/>
                  </a:lnTo>
                  <a:lnTo>
                    <a:pt x="344" y="92"/>
                  </a:lnTo>
                  <a:lnTo>
                    <a:pt x="344" y="91"/>
                  </a:lnTo>
                  <a:lnTo>
                    <a:pt x="344" y="91"/>
                  </a:lnTo>
                  <a:lnTo>
                    <a:pt x="344" y="93"/>
                  </a:lnTo>
                  <a:lnTo>
                    <a:pt x="344" y="91"/>
                  </a:lnTo>
                  <a:lnTo>
                    <a:pt x="344" y="91"/>
                  </a:lnTo>
                  <a:lnTo>
                    <a:pt x="344" y="91"/>
                  </a:lnTo>
                  <a:lnTo>
                    <a:pt x="344" y="91"/>
                  </a:lnTo>
                  <a:lnTo>
                    <a:pt x="345" y="91"/>
                  </a:lnTo>
                  <a:lnTo>
                    <a:pt x="345" y="91"/>
                  </a:lnTo>
                  <a:lnTo>
                    <a:pt x="345" y="91"/>
                  </a:lnTo>
                  <a:lnTo>
                    <a:pt x="345" y="91"/>
                  </a:lnTo>
                  <a:lnTo>
                    <a:pt x="345" y="91"/>
                  </a:lnTo>
                  <a:lnTo>
                    <a:pt x="345" y="90"/>
                  </a:lnTo>
                  <a:lnTo>
                    <a:pt x="345" y="90"/>
                  </a:lnTo>
                  <a:lnTo>
                    <a:pt x="345" y="89"/>
                  </a:lnTo>
                  <a:lnTo>
                    <a:pt x="345" y="91"/>
                  </a:lnTo>
                  <a:lnTo>
                    <a:pt x="346" y="89"/>
                  </a:lnTo>
                  <a:lnTo>
                    <a:pt x="346" y="89"/>
                  </a:lnTo>
                  <a:lnTo>
                    <a:pt x="346" y="88"/>
                  </a:lnTo>
                  <a:lnTo>
                    <a:pt x="346" y="89"/>
                  </a:lnTo>
                  <a:lnTo>
                    <a:pt x="346" y="88"/>
                  </a:lnTo>
                  <a:lnTo>
                    <a:pt x="346" y="88"/>
                  </a:lnTo>
                  <a:lnTo>
                    <a:pt x="346" y="87"/>
                  </a:lnTo>
                  <a:lnTo>
                    <a:pt x="346" y="87"/>
                  </a:lnTo>
                  <a:lnTo>
                    <a:pt x="346" y="80"/>
                  </a:lnTo>
                  <a:lnTo>
                    <a:pt x="346" y="94"/>
                  </a:lnTo>
                  <a:lnTo>
                    <a:pt x="347" y="91"/>
                  </a:lnTo>
                  <a:lnTo>
                    <a:pt x="347" y="79"/>
                  </a:lnTo>
                  <a:lnTo>
                    <a:pt x="347" y="80"/>
                  </a:lnTo>
                  <a:lnTo>
                    <a:pt x="347" y="81"/>
                  </a:lnTo>
                  <a:lnTo>
                    <a:pt x="347" y="82"/>
                  </a:lnTo>
                  <a:lnTo>
                    <a:pt x="347" y="82"/>
                  </a:lnTo>
                  <a:lnTo>
                    <a:pt x="348" y="83"/>
                  </a:lnTo>
                  <a:lnTo>
                    <a:pt x="348" y="83"/>
                  </a:lnTo>
                  <a:lnTo>
                    <a:pt x="348" y="84"/>
                  </a:lnTo>
                  <a:lnTo>
                    <a:pt x="348" y="84"/>
                  </a:lnTo>
                  <a:lnTo>
                    <a:pt x="348" y="84"/>
                  </a:lnTo>
                  <a:lnTo>
                    <a:pt x="348" y="83"/>
                  </a:lnTo>
                  <a:lnTo>
                    <a:pt x="348" y="79"/>
                  </a:lnTo>
                  <a:lnTo>
                    <a:pt x="348" y="82"/>
                  </a:lnTo>
                  <a:lnTo>
                    <a:pt x="349" y="84"/>
                  </a:lnTo>
                  <a:lnTo>
                    <a:pt x="349" y="80"/>
                  </a:lnTo>
                  <a:lnTo>
                    <a:pt x="349" y="81"/>
                  </a:lnTo>
                  <a:lnTo>
                    <a:pt x="349" y="81"/>
                  </a:lnTo>
                  <a:lnTo>
                    <a:pt x="349" y="81"/>
                  </a:lnTo>
                  <a:lnTo>
                    <a:pt x="349" y="83"/>
                  </a:lnTo>
                  <a:lnTo>
                    <a:pt x="349" y="80"/>
                  </a:lnTo>
                  <a:lnTo>
                    <a:pt x="349" y="80"/>
                  </a:lnTo>
                  <a:lnTo>
                    <a:pt x="349" y="80"/>
                  </a:lnTo>
                  <a:lnTo>
                    <a:pt x="349" y="80"/>
                  </a:lnTo>
                  <a:lnTo>
                    <a:pt x="349" y="81"/>
                  </a:lnTo>
                  <a:lnTo>
                    <a:pt x="350" y="85"/>
                  </a:lnTo>
                  <a:lnTo>
                    <a:pt x="350" y="84"/>
                  </a:lnTo>
                  <a:lnTo>
                    <a:pt x="350" y="80"/>
                  </a:lnTo>
                  <a:lnTo>
                    <a:pt x="350" y="80"/>
                  </a:lnTo>
                  <a:lnTo>
                    <a:pt x="350" y="82"/>
                  </a:lnTo>
                  <a:lnTo>
                    <a:pt x="350" y="81"/>
                  </a:lnTo>
                  <a:lnTo>
                    <a:pt x="350" y="87"/>
                  </a:lnTo>
                  <a:lnTo>
                    <a:pt x="351" y="89"/>
                  </a:lnTo>
                  <a:lnTo>
                    <a:pt x="351" y="83"/>
                  </a:lnTo>
                  <a:lnTo>
                    <a:pt x="351" y="80"/>
                  </a:lnTo>
                  <a:lnTo>
                    <a:pt x="351" y="78"/>
                  </a:lnTo>
                  <a:lnTo>
                    <a:pt x="351" y="78"/>
                  </a:lnTo>
                  <a:lnTo>
                    <a:pt x="351" y="77"/>
                  </a:lnTo>
                  <a:lnTo>
                    <a:pt x="351" y="76"/>
                  </a:lnTo>
                  <a:lnTo>
                    <a:pt x="351" y="76"/>
                  </a:lnTo>
                  <a:lnTo>
                    <a:pt x="351" y="76"/>
                  </a:lnTo>
                  <a:lnTo>
                    <a:pt x="351" y="75"/>
                  </a:lnTo>
                  <a:lnTo>
                    <a:pt x="352" y="75"/>
                  </a:lnTo>
                  <a:lnTo>
                    <a:pt x="352" y="75"/>
                  </a:lnTo>
                  <a:lnTo>
                    <a:pt x="352" y="74"/>
                  </a:lnTo>
                  <a:lnTo>
                    <a:pt x="352" y="74"/>
                  </a:lnTo>
                  <a:lnTo>
                    <a:pt x="352" y="74"/>
                  </a:lnTo>
                  <a:lnTo>
                    <a:pt x="352" y="74"/>
                  </a:lnTo>
                  <a:lnTo>
                    <a:pt x="352" y="74"/>
                  </a:lnTo>
                  <a:lnTo>
                    <a:pt x="352" y="73"/>
                  </a:lnTo>
                  <a:lnTo>
                    <a:pt x="352" y="73"/>
                  </a:lnTo>
                  <a:lnTo>
                    <a:pt x="352" y="73"/>
                  </a:lnTo>
                  <a:lnTo>
                    <a:pt x="353" y="72"/>
                  </a:lnTo>
                  <a:lnTo>
                    <a:pt x="353" y="72"/>
                  </a:lnTo>
                  <a:lnTo>
                    <a:pt x="353" y="72"/>
                  </a:lnTo>
                  <a:lnTo>
                    <a:pt x="353" y="72"/>
                  </a:lnTo>
                  <a:lnTo>
                    <a:pt x="353" y="72"/>
                  </a:lnTo>
                  <a:lnTo>
                    <a:pt x="353" y="72"/>
                  </a:lnTo>
                  <a:lnTo>
                    <a:pt x="353" y="72"/>
                  </a:lnTo>
                  <a:lnTo>
                    <a:pt x="353" y="72"/>
                  </a:lnTo>
                  <a:lnTo>
                    <a:pt x="353" y="72"/>
                  </a:lnTo>
                  <a:lnTo>
                    <a:pt x="353" y="71"/>
                  </a:lnTo>
                  <a:lnTo>
                    <a:pt x="353" y="70"/>
                  </a:lnTo>
                  <a:lnTo>
                    <a:pt x="354" y="70"/>
                  </a:lnTo>
                  <a:lnTo>
                    <a:pt x="354" y="70"/>
                  </a:lnTo>
                  <a:lnTo>
                    <a:pt x="354" y="70"/>
                  </a:lnTo>
                  <a:lnTo>
                    <a:pt x="354" y="70"/>
                  </a:lnTo>
                  <a:lnTo>
                    <a:pt x="354" y="70"/>
                  </a:lnTo>
                  <a:lnTo>
                    <a:pt x="354" y="69"/>
                  </a:lnTo>
                  <a:lnTo>
                    <a:pt x="354" y="69"/>
                  </a:lnTo>
                  <a:lnTo>
                    <a:pt x="354" y="69"/>
                  </a:lnTo>
                  <a:lnTo>
                    <a:pt x="354" y="69"/>
                  </a:lnTo>
                  <a:lnTo>
                    <a:pt x="354" y="69"/>
                  </a:lnTo>
                  <a:lnTo>
                    <a:pt x="355" y="68"/>
                  </a:lnTo>
                  <a:lnTo>
                    <a:pt x="355" y="68"/>
                  </a:lnTo>
                  <a:lnTo>
                    <a:pt x="355" y="68"/>
                  </a:lnTo>
                  <a:lnTo>
                    <a:pt x="355" y="67"/>
                  </a:lnTo>
                  <a:lnTo>
                    <a:pt x="355" y="67"/>
                  </a:lnTo>
                  <a:lnTo>
                    <a:pt x="355" y="68"/>
                  </a:lnTo>
                  <a:lnTo>
                    <a:pt x="355" y="68"/>
                  </a:lnTo>
                  <a:lnTo>
                    <a:pt x="355" y="68"/>
                  </a:lnTo>
                  <a:lnTo>
                    <a:pt x="355" y="68"/>
                  </a:lnTo>
                  <a:lnTo>
                    <a:pt x="356" y="67"/>
                  </a:lnTo>
                  <a:lnTo>
                    <a:pt x="356" y="67"/>
                  </a:lnTo>
                  <a:lnTo>
                    <a:pt x="356" y="65"/>
                  </a:lnTo>
                  <a:lnTo>
                    <a:pt x="356" y="66"/>
                  </a:lnTo>
                  <a:lnTo>
                    <a:pt x="356" y="66"/>
                  </a:lnTo>
                  <a:lnTo>
                    <a:pt x="356" y="65"/>
                  </a:lnTo>
                  <a:lnTo>
                    <a:pt x="356" y="65"/>
                  </a:lnTo>
                  <a:lnTo>
                    <a:pt x="356" y="65"/>
                  </a:lnTo>
                  <a:lnTo>
                    <a:pt x="356" y="65"/>
                  </a:lnTo>
                  <a:lnTo>
                    <a:pt x="357" y="65"/>
                  </a:lnTo>
                  <a:lnTo>
                    <a:pt x="357" y="65"/>
                  </a:lnTo>
                  <a:lnTo>
                    <a:pt x="357" y="64"/>
                  </a:lnTo>
                  <a:lnTo>
                    <a:pt x="357" y="64"/>
                  </a:lnTo>
                  <a:lnTo>
                    <a:pt x="357" y="64"/>
                  </a:lnTo>
                  <a:lnTo>
                    <a:pt x="357" y="63"/>
                  </a:lnTo>
                  <a:lnTo>
                    <a:pt x="357" y="63"/>
                  </a:lnTo>
                  <a:lnTo>
                    <a:pt x="357" y="63"/>
                  </a:lnTo>
                  <a:lnTo>
                    <a:pt x="357" y="63"/>
                  </a:lnTo>
                  <a:lnTo>
                    <a:pt x="357" y="63"/>
                  </a:lnTo>
                  <a:lnTo>
                    <a:pt x="358" y="63"/>
                  </a:lnTo>
                  <a:lnTo>
                    <a:pt x="358" y="63"/>
                  </a:lnTo>
                  <a:lnTo>
                    <a:pt x="358" y="63"/>
                  </a:lnTo>
                  <a:lnTo>
                    <a:pt x="358" y="63"/>
                  </a:lnTo>
                  <a:lnTo>
                    <a:pt x="358" y="62"/>
                  </a:lnTo>
                  <a:lnTo>
                    <a:pt x="358" y="62"/>
                  </a:lnTo>
                  <a:lnTo>
                    <a:pt x="358" y="62"/>
                  </a:lnTo>
                  <a:lnTo>
                    <a:pt x="358" y="62"/>
                  </a:lnTo>
                  <a:lnTo>
                    <a:pt x="358" y="63"/>
                  </a:lnTo>
                  <a:lnTo>
                    <a:pt x="358" y="63"/>
                  </a:lnTo>
                  <a:lnTo>
                    <a:pt x="359" y="61"/>
                  </a:lnTo>
                  <a:lnTo>
                    <a:pt x="359" y="63"/>
                  </a:lnTo>
                  <a:lnTo>
                    <a:pt x="359" y="61"/>
                  </a:lnTo>
                  <a:lnTo>
                    <a:pt x="359" y="60"/>
                  </a:lnTo>
                  <a:lnTo>
                    <a:pt x="359" y="60"/>
                  </a:lnTo>
                  <a:lnTo>
                    <a:pt x="359" y="60"/>
                  </a:lnTo>
                  <a:lnTo>
                    <a:pt x="359" y="61"/>
                  </a:lnTo>
                  <a:lnTo>
                    <a:pt x="359" y="60"/>
                  </a:lnTo>
                  <a:lnTo>
                    <a:pt x="359" y="59"/>
                  </a:lnTo>
                  <a:lnTo>
                    <a:pt x="359" y="59"/>
                  </a:lnTo>
                  <a:lnTo>
                    <a:pt x="359" y="59"/>
                  </a:lnTo>
                  <a:lnTo>
                    <a:pt x="360" y="60"/>
                  </a:lnTo>
                  <a:lnTo>
                    <a:pt x="360" y="61"/>
                  </a:lnTo>
                  <a:lnTo>
                    <a:pt x="360" y="60"/>
                  </a:lnTo>
                  <a:lnTo>
                    <a:pt x="360" y="59"/>
                  </a:lnTo>
                  <a:lnTo>
                    <a:pt x="360" y="59"/>
                  </a:lnTo>
                  <a:lnTo>
                    <a:pt x="360" y="58"/>
                  </a:lnTo>
                  <a:lnTo>
                    <a:pt x="360" y="58"/>
                  </a:lnTo>
                  <a:lnTo>
                    <a:pt x="360" y="57"/>
                  </a:lnTo>
                  <a:lnTo>
                    <a:pt x="360" y="56"/>
                  </a:lnTo>
                  <a:lnTo>
                    <a:pt x="361" y="51"/>
                  </a:lnTo>
                  <a:lnTo>
                    <a:pt x="361" y="55"/>
                  </a:lnTo>
                  <a:lnTo>
                    <a:pt x="361" y="55"/>
                  </a:lnTo>
                  <a:lnTo>
                    <a:pt x="361" y="57"/>
                  </a:lnTo>
                  <a:lnTo>
                    <a:pt x="361" y="56"/>
                  </a:lnTo>
                  <a:lnTo>
                    <a:pt x="361" y="55"/>
                  </a:lnTo>
                  <a:lnTo>
                    <a:pt x="361" y="55"/>
                  </a:lnTo>
                  <a:lnTo>
                    <a:pt x="362" y="53"/>
                  </a:lnTo>
                  <a:lnTo>
                    <a:pt x="362" y="55"/>
                  </a:lnTo>
                  <a:lnTo>
                    <a:pt x="362" y="56"/>
                  </a:lnTo>
                  <a:lnTo>
                    <a:pt x="362" y="56"/>
                  </a:lnTo>
                  <a:lnTo>
                    <a:pt x="362" y="55"/>
                  </a:lnTo>
                  <a:lnTo>
                    <a:pt x="362" y="55"/>
                  </a:lnTo>
                  <a:lnTo>
                    <a:pt x="362" y="55"/>
                  </a:lnTo>
                  <a:lnTo>
                    <a:pt x="362" y="55"/>
                  </a:lnTo>
                  <a:lnTo>
                    <a:pt x="362" y="55"/>
                  </a:lnTo>
                  <a:lnTo>
                    <a:pt x="362" y="55"/>
                  </a:lnTo>
                  <a:lnTo>
                    <a:pt x="362" y="55"/>
                  </a:lnTo>
                  <a:lnTo>
                    <a:pt x="363" y="53"/>
                  </a:lnTo>
                  <a:lnTo>
                    <a:pt x="363" y="54"/>
                  </a:lnTo>
                  <a:lnTo>
                    <a:pt x="363" y="54"/>
                  </a:lnTo>
                  <a:lnTo>
                    <a:pt x="363" y="54"/>
                  </a:lnTo>
                  <a:lnTo>
                    <a:pt x="363" y="53"/>
                  </a:lnTo>
                  <a:lnTo>
                    <a:pt x="363" y="53"/>
                  </a:lnTo>
                  <a:lnTo>
                    <a:pt x="364" y="53"/>
                  </a:lnTo>
                  <a:lnTo>
                    <a:pt x="364" y="53"/>
                  </a:lnTo>
                  <a:lnTo>
                    <a:pt x="364" y="53"/>
                  </a:lnTo>
                  <a:lnTo>
                    <a:pt x="364" y="53"/>
                  </a:lnTo>
                  <a:lnTo>
                    <a:pt x="364" y="53"/>
                  </a:lnTo>
                  <a:lnTo>
                    <a:pt x="364" y="52"/>
                  </a:lnTo>
                  <a:lnTo>
                    <a:pt x="364" y="52"/>
                  </a:lnTo>
                  <a:lnTo>
                    <a:pt x="364" y="51"/>
                  </a:lnTo>
                  <a:lnTo>
                    <a:pt x="364" y="51"/>
                  </a:lnTo>
                  <a:lnTo>
                    <a:pt x="365" y="52"/>
                  </a:lnTo>
                  <a:lnTo>
                    <a:pt x="365" y="52"/>
                  </a:lnTo>
                  <a:lnTo>
                    <a:pt x="365" y="51"/>
                  </a:lnTo>
                  <a:lnTo>
                    <a:pt x="365" y="51"/>
                  </a:lnTo>
                  <a:lnTo>
                    <a:pt x="365" y="49"/>
                  </a:lnTo>
                  <a:lnTo>
                    <a:pt x="365" y="50"/>
                  </a:lnTo>
                  <a:lnTo>
                    <a:pt x="365" y="51"/>
                  </a:lnTo>
                  <a:lnTo>
                    <a:pt x="365" y="51"/>
                  </a:lnTo>
                  <a:lnTo>
                    <a:pt x="366" y="48"/>
                  </a:lnTo>
                  <a:lnTo>
                    <a:pt x="366" y="50"/>
                  </a:lnTo>
                  <a:lnTo>
                    <a:pt x="366" y="47"/>
                  </a:lnTo>
                  <a:lnTo>
                    <a:pt x="366" y="47"/>
                  </a:lnTo>
                  <a:lnTo>
                    <a:pt x="366" y="49"/>
                  </a:lnTo>
                  <a:lnTo>
                    <a:pt x="366" y="49"/>
                  </a:lnTo>
                  <a:lnTo>
                    <a:pt x="366" y="49"/>
                  </a:lnTo>
                  <a:lnTo>
                    <a:pt x="367" y="49"/>
                  </a:lnTo>
                  <a:lnTo>
                    <a:pt x="367" y="49"/>
                  </a:lnTo>
                  <a:lnTo>
                    <a:pt x="367" y="48"/>
                  </a:lnTo>
                  <a:lnTo>
                    <a:pt x="367" y="48"/>
                  </a:lnTo>
                  <a:lnTo>
                    <a:pt x="368" y="49"/>
                  </a:lnTo>
                  <a:lnTo>
                    <a:pt x="368" y="48"/>
                  </a:lnTo>
                  <a:lnTo>
                    <a:pt x="368" y="48"/>
                  </a:lnTo>
                  <a:lnTo>
                    <a:pt x="368" y="47"/>
                  </a:lnTo>
                  <a:lnTo>
                    <a:pt x="368" y="47"/>
                  </a:lnTo>
                  <a:lnTo>
                    <a:pt x="368" y="47"/>
                  </a:lnTo>
                  <a:lnTo>
                    <a:pt x="368" y="47"/>
                  </a:lnTo>
                  <a:lnTo>
                    <a:pt x="368" y="46"/>
                  </a:lnTo>
                  <a:lnTo>
                    <a:pt x="368" y="46"/>
                  </a:lnTo>
                  <a:lnTo>
                    <a:pt x="368" y="46"/>
                  </a:lnTo>
                  <a:lnTo>
                    <a:pt x="369" y="47"/>
                  </a:lnTo>
                  <a:lnTo>
                    <a:pt x="369" y="46"/>
                  </a:lnTo>
                  <a:lnTo>
                    <a:pt x="369" y="46"/>
                  </a:lnTo>
                  <a:lnTo>
                    <a:pt x="369" y="46"/>
                  </a:lnTo>
                  <a:lnTo>
                    <a:pt x="369" y="45"/>
                  </a:lnTo>
                  <a:lnTo>
                    <a:pt x="369" y="45"/>
                  </a:lnTo>
                  <a:lnTo>
                    <a:pt x="369" y="45"/>
                  </a:lnTo>
                  <a:lnTo>
                    <a:pt x="369" y="45"/>
                  </a:lnTo>
                  <a:lnTo>
                    <a:pt x="369" y="45"/>
                  </a:lnTo>
                  <a:lnTo>
                    <a:pt x="369" y="45"/>
                  </a:lnTo>
                  <a:lnTo>
                    <a:pt x="370" y="44"/>
                  </a:lnTo>
                  <a:lnTo>
                    <a:pt x="370" y="44"/>
                  </a:lnTo>
                  <a:lnTo>
                    <a:pt x="370" y="44"/>
                  </a:lnTo>
                  <a:lnTo>
                    <a:pt x="370" y="44"/>
                  </a:lnTo>
                  <a:lnTo>
                    <a:pt x="370" y="44"/>
                  </a:lnTo>
                  <a:lnTo>
                    <a:pt x="370" y="44"/>
                  </a:lnTo>
                  <a:lnTo>
                    <a:pt x="370" y="44"/>
                  </a:lnTo>
                  <a:lnTo>
                    <a:pt x="370" y="44"/>
                  </a:lnTo>
                  <a:lnTo>
                    <a:pt x="370" y="44"/>
                  </a:lnTo>
                </a:path>
              </a:pathLst>
            </a:custGeom>
            <a:noFill/>
            <a:ln w="9525" cmpd="sng">
              <a:solidFill>
                <a:srgbClr val="008000"/>
              </a:solidFill>
              <a:prstDash val="solid"/>
              <a:round/>
              <a:headEnd/>
              <a:tailEnd/>
            </a:ln>
          </p:spPr>
          <p:txBody>
            <a:bodyPr/>
            <a:lstStyle/>
            <a:p>
              <a:endParaRPr lang="zh-CN" altLang="en-US"/>
            </a:p>
          </p:txBody>
        </p:sp>
        <p:sp>
          <p:nvSpPr>
            <p:cNvPr id="1545381" name="Freeform 165"/>
            <p:cNvSpPr>
              <a:spLocks/>
            </p:cNvSpPr>
            <p:nvPr/>
          </p:nvSpPr>
          <p:spPr bwMode="auto">
            <a:xfrm>
              <a:off x="5286945" y="2070770"/>
              <a:ext cx="2416175" cy="265113"/>
            </a:xfrm>
            <a:custGeom>
              <a:avLst/>
              <a:gdLst/>
              <a:ahLst/>
              <a:cxnLst>
                <a:cxn ang="0">
                  <a:pos x="5" y="11"/>
                </a:cxn>
                <a:cxn ang="0">
                  <a:pos x="10" y="11"/>
                </a:cxn>
                <a:cxn ang="0">
                  <a:pos x="16" y="12"/>
                </a:cxn>
                <a:cxn ang="0">
                  <a:pos x="23" y="11"/>
                </a:cxn>
                <a:cxn ang="0">
                  <a:pos x="28" y="9"/>
                </a:cxn>
                <a:cxn ang="0">
                  <a:pos x="34" y="8"/>
                </a:cxn>
                <a:cxn ang="0">
                  <a:pos x="40" y="7"/>
                </a:cxn>
                <a:cxn ang="0">
                  <a:pos x="45" y="7"/>
                </a:cxn>
                <a:cxn ang="0">
                  <a:pos x="51" y="7"/>
                </a:cxn>
                <a:cxn ang="0">
                  <a:pos x="56" y="7"/>
                </a:cxn>
                <a:cxn ang="0">
                  <a:pos x="61" y="7"/>
                </a:cxn>
                <a:cxn ang="0">
                  <a:pos x="67" y="5"/>
                </a:cxn>
                <a:cxn ang="0">
                  <a:pos x="72" y="7"/>
                </a:cxn>
                <a:cxn ang="0">
                  <a:pos x="78" y="7"/>
                </a:cxn>
                <a:cxn ang="0">
                  <a:pos x="83" y="7"/>
                </a:cxn>
                <a:cxn ang="0">
                  <a:pos x="89" y="6"/>
                </a:cxn>
                <a:cxn ang="0">
                  <a:pos x="94" y="6"/>
                </a:cxn>
                <a:cxn ang="0">
                  <a:pos x="100" y="6"/>
                </a:cxn>
                <a:cxn ang="0">
                  <a:pos x="105" y="5"/>
                </a:cxn>
                <a:cxn ang="0">
                  <a:pos x="110" y="5"/>
                </a:cxn>
                <a:cxn ang="0">
                  <a:pos x="116" y="5"/>
                </a:cxn>
                <a:cxn ang="0">
                  <a:pos x="122" y="5"/>
                </a:cxn>
                <a:cxn ang="0">
                  <a:pos x="127" y="5"/>
                </a:cxn>
                <a:cxn ang="0">
                  <a:pos x="133" y="5"/>
                </a:cxn>
                <a:cxn ang="0">
                  <a:pos x="138" y="5"/>
                </a:cxn>
                <a:cxn ang="0">
                  <a:pos x="144" y="5"/>
                </a:cxn>
                <a:cxn ang="0">
                  <a:pos x="149" y="5"/>
                </a:cxn>
                <a:cxn ang="0">
                  <a:pos x="155" y="4"/>
                </a:cxn>
                <a:cxn ang="0">
                  <a:pos x="160" y="4"/>
                </a:cxn>
                <a:cxn ang="0">
                  <a:pos x="166" y="4"/>
                </a:cxn>
                <a:cxn ang="0">
                  <a:pos x="172" y="3"/>
                </a:cxn>
                <a:cxn ang="0">
                  <a:pos x="179" y="14"/>
                </a:cxn>
                <a:cxn ang="0">
                  <a:pos x="184" y="23"/>
                </a:cxn>
                <a:cxn ang="0">
                  <a:pos x="191" y="26"/>
                </a:cxn>
                <a:cxn ang="0">
                  <a:pos x="196" y="27"/>
                </a:cxn>
                <a:cxn ang="0">
                  <a:pos x="201" y="28"/>
                </a:cxn>
                <a:cxn ang="0">
                  <a:pos x="207" y="29"/>
                </a:cxn>
                <a:cxn ang="0">
                  <a:pos x="212" y="29"/>
                </a:cxn>
                <a:cxn ang="0">
                  <a:pos x="218" y="28"/>
                </a:cxn>
                <a:cxn ang="0">
                  <a:pos x="223" y="30"/>
                </a:cxn>
                <a:cxn ang="0">
                  <a:pos x="229" y="31"/>
                </a:cxn>
                <a:cxn ang="0">
                  <a:pos x="235" y="30"/>
                </a:cxn>
                <a:cxn ang="0">
                  <a:pos x="241" y="29"/>
                </a:cxn>
                <a:cxn ang="0">
                  <a:pos x="247" y="29"/>
                </a:cxn>
                <a:cxn ang="0">
                  <a:pos x="252" y="29"/>
                </a:cxn>
                <a:cxn ang="0">
                  <a:pos x="257" y="29"/>
                </a:cxn>
                <a:cxn ang="0">
                  <a:pos x="263" y="29"/>
                </a:cxn>
                <a:cxn ang="0">
                  <a:pos x="269" y="30"/>
                </a:cxn>
                <a:cxn ang="0">
                  <a:pos x="274" y="29"/>
                </a:cxn>
                <a:cxn ang="0">
                  <a:pos x="281" y="27"/>
                </a:cxn>
                <a:cxn ang="0">
                  <a:pos x="287" y="14"/>
                </a:cxn>
                <a:cxn ang="0">
                  <a:pos x="292" y="7"/>
                </a:cxn>
                <a:cxn ang="0">
                  <a:pos x="298" y="5"/>
                </a:cxn>
                <a:cxn ang="0">
                  <a:pos x="303" y="4"/>
                </a:cxn>
                <a:cxn ang="0">
                  <a:pos x="308" y="3"/>
                </a:cxn>
                <a:cxn ang="0">
                  <a:pos x="314" y="3"/>
                </a:cxn>
                <a:cxn ang="0">
                  <a:pos x="319" y="2"/>
                </a:cxn>
                <a:cxn ang="0">
                  <a:pos x="325" y="2"/>
                </a:cxn>
                <a:cxn ang="0">
                  <a:pos x="330" y="2"/>
                </a:cxn>
                <a:cxn ang="0">
                  <a:pos x="339" y="2"/>
                </a:cxn>
                <a:cxn ang="0">
                  <a:pos x="345" y="3"/>
                </a:cxn>
                <a:cxn ang="0">
                  <a:pos x="351" y="4"/>
                </a:cxn>
                <a:cxn ang="0">
                  <a:pos x="357" y="4"/>
                </a:cxn>
              </a:cxnLst>
              <a:rect l="0" t="0" r="r" b="b"/>
              <a:pathLst>
                <a:path w="362" h="31">
                  <a:moveTo>
                    <a:pt x="0" y="11"/>
                  </a:moveTo>
                  <a:lnTo>
                    <a:pt x="0" y="11"/>
                  </a:lnTo>
                  <a:lnTo>
                    <a:pt x="0" y="11"/>
                  </a:lnTo>
                  <a:lnTo>
                    <a:pt x="0" y="11"/>
                  </a:lnTo>
                  <a:lnTo>
                    <a:pt x="0" y="11"/>
                  </a:lnTo>
                  <a:lnTo>
                    <a:pt x="0" y="11"/>
                  </a:lnTo>
                  <a:lnTo>
                    <a:pt x="0" y="11"/>
                  </a:lnTo>
                  <a:lnTo>
                    <a:pt x="0" y="11"/>
                  </a:lnTo>
                  <a:lnTo>
                    <a:pt x="1" y="11"/>
                  </a:lnTo>
                  <a:lnTo>
                    <a:pt x="1" y="11"/>
                  </a:lnTo>
                  <a:lnTo>
                    <a:pt x="1" y="11"/>
                  </a:lnTo>
                  <a:lnTo>
                    <a:pt x="1" y="11"/>
                  </a:lnTo>
                  <a:lnTo>
                    <a:pt x="1" y="11"/>
                  </a:lnTo>
                  <a:lnTo>
                    <a:pt x="1" y="10"/>
                  </a:lnTo>
                  <a:lnTo>
                    <a:pt x="1" y="11"/>
                  </a:lnTo>
                  <a:lnTo>
                    <a:pt x="1" y="11"/>
                  </a:lnTo>
                  <a:lnTo>
                    <a:pt x="1" y="11"/>
                  </a:lnTo>
                  <a:lnTo>
                    <a:pt x="1" y="11"/>
                  </a:lnTo>
                  <a:lnTo>
                    <a:pt x="1" y="12"/>
                  </a:lnTo>
                  <a:lnTo>
                    <a:pt x="2" y="11"/>
                  </a:lnTo>
                  <a:lnTo>
                    <a:pt x="2" y="11"/>
                  </a:lnTo>
                  <a:lnTo>
                    <a:pt x="2" y="11"/>
                  </a:lnTo>
                  <a:lnTo>
                    <a:pt x="2" y="11"/>
                  </a:lnTo>
                  <a:lnTo>
                    <a:pt x="2" y="11"/>
                  </a:lnTo>
                  <a:lnTo>
                    <a:pt x="2" y="11"/>
                  </a:lnTo>
                  <a:lnTo>
                    <a:pt x="2" y="11"/>
                  </a:lnTo>
                  <a:lnTo>
                    <a:pt x="2" y="11"/>
                  </a:lnTo>
                  <a:lnTo>
                    <a:pt x="2" y="11"/>
                  </a:lnTo>
                  <a:lnTo>
                    <a:pt x="2" y="12"/>
                  </a:lnTo>
                  <a:lnTo>
                    <a:pt x="2" y="13"/>
                  </a:lnTo>
                  <a:lnTo>
                    <a:pt x="3" y="11"/>
                  </a:lnTo>
                  <a:lnTo>
                    <a:pt x="3" y="11"/>
                  </a:lnTo>
                  <a:lnTo>
                    <a:pt x="3" y="11"/>
                  </a:lnTo>
                  <a:lnTo>
                    <a:pt x="3" y="11"/>
                  </a:lnTo>
                  <a:lnTo>
                    <a:pt x="3" y="11"/>
                  </a:lnTo>
                  <a:lnTo>
                    <a:pt x="3" y="11"/>
                  </a:lnTo>
                  <a:lnTo>
                    <a:pt x="3" y="11"/>
                  </a:lnTo>
                  <a:lnTo>
                    <a:pt x="3" y="11"/>
                  </a:lnTo>
                  <a:lnTo>
                    <a:pt x="3" y="11"/>
                  </a:lnTo>
                  <a:lnTo>
                    <a:pt x="4" y="11"/>
                  </a:lnTo>
                  <a:lnTo>
                    <a:pt x="4" y="11"/>
                  </a:lnTo>
                  <a:lnTo>
                    <a:pt x="4" y="11"/>
                  </a:lnTo>
                  <a:lnTo>
                    <a:pt x="4" y="11"/>
                  </a:lnTo>
                  <a:lnTo>
                    <a:pt x="4" y="10"/>
                  </a:lnTo>
                  <a:lnTo>
                    <a:pt x="4" y="11"/>
                  </a:lnTo>
                  <a:lnTo>
                    <a:pt x="4" y="11"/>
                  </a:lnTo>
                  <a:lnTo>
                    <a:pt x="4" y="11"/>
                  </a:lnTo>
                  <a:lnTo>
                    <a:pt x="4" y="11"/>
                  </a:lnTo>
                  <a:lnTo>
                    <a:pt x="4" y="11"/>
                  </a:lnTo>
                  <a:lnTo>
                    <a:pt x="4" y="11"/>
                  </a:lnTo>
                  <a:lnTo>
                    <a:pt x="5" y="11"/>
                  </a:lnTo>
                  <a:lnTo>
                    <a:pt x="5" y="12"/>
                  </a:lnTo>
                  <a:lnTo>
                    <a:pt x="5" y="10"/>
                  </a:lnTo>
                  <a:lnTo>
                    <a:pt x="5" y="11"/>
                  </a:lnTo>
                  <a:lnTo>
                    <a:pt x="5" y="11"/>
                  </a:lnTo>
                  <a:lnTo>
                    <a:pt x="5" y="11"/>
                  </a:lnTo>
                  <a:lnTo>
                    <a:pt x="5" y="11"/>
                  </a:lnTo>
                  <a:lnTo>
                    <a:pt x="5" y="11"/>
                  </a:lnTo>
                  <a:lnTo>
                    <a:pt x="5" y="10"/>
                  </a:lnTo>
                  <a:lnTo>
                    <a:pt x="5" y="11"/>
                  </a:lnTo>
                  <a:lnTo>
                    <a:pt x="5" y="11"/>
                  </a:lnTo>
                  <a:lnTo>
                    <a:pt x="6" y="11"/>
                  </a:lnTo>
                  <a:lnTo>
                    <a:pt x="6" y="11"/>
                  </a:lnTo>
                  <a:lnTo>
                    <a:pt x="6" y="11"/>
                  </a:lnTo>
                  <a:lnTo>
                    <a:pt x="6" y="11"/>
                  </a:lnTo>
                  <a:lnTo>
                    <a:pt x="6" y="11"/>
                  </a:lnTo>
                  <a:lnTo>
                    <a:pt x="6" y="11"/>
                  </a:lnTo>
                  <a:lnTo>
                    <a:pt x="6" y="10"/>
                  </a:lnTo>
                  <a:lnTo>
                    <a:pt x="6" y="11"/>
                  </a:lnTo>
                  <a:lnTo>
                    <a:pt x="6" y="11"/>
                  </a:lnTo>
                  <a:lnTo>
                    <a:pt x="6" y="11"/>
                  </a:lnTo>
                  <a:lnTo>
                    <a:pt x="7" y="10"/>
                  </a:lnTo>
                  <a:lnTo>
                    <a:pt x="7" y="11"/>
                  </a:lnTo>
                  <a:lnTo>
                    <a:pt x="7" y="11"/>
                  </a:lnTo>
                  <a:lnTo>
                    <a:pt x="7" y="11"/>
                  </a:lnTo>
                  <a:lnTo>
                    <a:pt x="7" y="11"/>
                  </a:lnTo>
                  <a:lnTo>
                    <a:pt x="7" y="11"/>
                  </a:lnTo>
                  <a:lnTo>
                    <a:pt x="7" y="11"/>
                  </a:lnTo>
                  <a:lnTo>
                    <a:pt x="7" y="11"/>
                  </a:lnTo>
                  <a:lnTo>
                    <a:pt x="7" y="12"/>
                  </a:lnTo>
                  <a:lnTo>
                    <a:pt x="7" y="11"/>
                  </a:lnTo>
                  <a:lnTo>
                    <a:pt x="7" y="12"/>
                  </a:lnTo>
                  <a:lnTo>
                    <a:pt x="8" y="10"/>
                  </a:lnTo>
                  <a:lnTo>
                    <a:pt x="8" y="11"/>
                  </a:lnTo>
                  <a:lnTo>
                    <a:pt x="8" y="12"/>
                  </a:lnTo>
                  <a:lnTo>
                    <a:pt x="8" y="11"/>
                  </a:lnTo>
                  <a:lnTo>
                    <a:pt x="8" y="11"/>
                  </a:lnTo>
                  <a:lnTo>
                    <a:pt x="8" y="11"/>
                  </a:lnTo>
                  <a:lnTo>
                    <a:pt x="8" y="11"/>
                  </a:lnTo>
                  <a:lnTo>
                    <a:pt x="8" y="11"/>
                  </a:lnTo>
                  <a:lnTo>
                    <a:pt x="8" y="11"/>
                  </a:lnTo>
                  <a:lnTo>
                    <a:pt x="8" y="11"/>
                  </a:lnTo>
                  <a:lnTo>
                    <a:pt x="8" y="11"/>
                  </a:lnTo>
                  <a:lnTo>
                    <a:pt x="9" y="11"/>
                  </a:lnTo>
                  <a:lnTo>
                    <a:pt x="9" y="11"/>
                  </a:lnTo>
                  <a:lnTo>
                    <a:pt x="9" y="9"/>
                  </a:lnTo>
                  <a:lnTo>
                    <a:pt x="9" y="11"/>
                  </a:lnTo>
                  <a:lnTo>
                    <a:pt x="9" y="11"/>
                  </a:lnTo>
                  <a:lnTo>
                    <a:pt x="9" y="11"/>
                  </a:lnTo>
                  <a:lnTo>
                    <a:pt x="9" y="11"/>
                  </a:lnTo>
                  <a:lnTo>
                    <a:pt x="9" y="11"/>
                  </a:lnTo>
                  <a:lnTo>
                    <a:pt x="9" y="11"/>
                  </a:lnTo>
                  <a:lnTo>
                    <a:pt x="9" y="11"/>
                  </a:lnTo>
                  <a:lnTo>
                    <a:pt x="9" y="11"/>
                  </a:lnTo>
                  <a:lnTo>
                    <a:pt x="10" y="11"/>
                  </a:lnTo>
                  <a:lnTo>
                    <a:pt x="10" y="11"/>
                  </a:lnTo>
                  <a:lnTo>
                    <a:pt x="10" y="11"/>
                  </a:lnTo>
                  <a:lnTo>
                    <a:pt x="10" y="11"/>
                  </a:lnTo>
                  <a:lnTo>
                    <a:pt x="10" y="11"/>
                  </a:lnTo>
                  <a:lnTo>
                    <a:pt x="10" y="11"/>
                  </a:lnTo>
                  <a:lnTo>
                    <a:pt x="10" y="11"/>
                  </a:lnTo>
                  <a:lnTo>
                    <a:pt x="10" y="10"/>
                  </a:lnTo>
                  <a:lnTo>
                    <a:pt x="10" y="11"/>
                  </a:lnTo>
                  <a:lnTo>
                    <a:pt x="10" y="11"/>
                  </a:lnTo>
                  <a:lnTo>
                    <a:pt x="11" y="11"/>
                  </a:lnTo>
                  <a:lnTo>
                    <a:pt x="11" y="11"/>
                  </a:lnTo>
                  <a:lnTo>
                    <a:pt x="11" y="11"/>
                  </a:lnTo>
                  <a:lnTo>
                    <a:pt x="11" y="10"/>
                  </a:lnTo>
                  <a:lnTo>
                    <a:pt x="11" y="11"/>
                  </a:lnTo>
                  <a:lnTo>
                    <a:pt x="11" y="11"/>
                  </a:lnTo>
                  <a:lnTo>
                    <a:pt x="11" y="11"/>
                  </a:lnTo>
                  <a:lnTo>
                    <a:pt x="11" y="11"/>
                  </a:lnTo>
                  <a:lnTo>
                    <a:pt x="11" y="12"/>
                  </a:lnTo>
                  <a:lnTo>
                    <a:pt x="11" y="10"/>
                  </a:lnTo>
                  <a:lnTo>
                    <a:pt x="12" y="11"/>
                  </a:lnTo>
                  <a:lnTo>
                    <a:pt x="12" y="11"/>
                  </a:lnTo>
                  <a:lnTo>
                    <a:pt x="12" y="11"/>
                  </a:lnTo>
                  <a:lnTo>
                    <a:pt x="12" y="11"/>
                  </a:lnTo>
                  <a:lnTo>
                    <a:pt x="12" y="10"/>
                  </a:lnTo>
                  <a:lnTo>
                    <a:pt x="12" y="11"/>
                  </a:lnTo>
                  <a:lnTo>
                    <a:pt x="12" y="11"/>
                  </a:lnTo>
                  <a:lnTo>
                    <a:pt x="12" y="10"/>
                  </a:lnTo>
                  <a:lnTo>
                    <a:pt x="12" y="11"/>
                  </a:lnTo>
                  <a:lnTo>
                    <a:pt x="12" y="11"/>
                  </a:lnTo>
                  <a:lnTo>
                    <a:pt x="13" y="11"/>
                  </a:lnTo>
                  <a:lnTo>
                    <a:pt x="13" y="11"/>
                  </a:lnTo>
                  <a:lnTo>
                    <a:pt x="13" y="12"/>
                  </a:lnTo>
                  <a:lnTo>
                    <a:pt x="13" y="11"/>
                  </a:lnTo>
                  <a:lnTo>
                    <a:pt x="13" y="11"/>
                  </a:lnTo>
                  <a:lnTo>
                    <a:pt x="13" y="11"/>
                  </a:lnTo>
                  <a:lnTo>
                    <a:pt x="13" y="11"/>
                  </a:lnTo>
                  <a:lnTo>
                    <a:pt x="13" y="11"/>
                  </a:lnTo>
                  <a:lnTo>
                    <a:pt x="13" y="11"/>
                  </a:lnTo>
                  <a:lnTo>
                    <a:pt x="13" y="11"/>
                  </a:lnTo>
                  <a:lnTo>
                    <a:pt x="14" y="11"/>
                  </a:lnTo>
                  <a:lnTo>
                    <a:pt x="14" y="11"/>
                  </a:lnTo>
                  <a:lnTo>
                    <a:pt x="14" y="11"/>
                  </a:lnTo>
                  <a:lnTo>
                    <a:pt x="14" y="11"/>
                  </a:lnTo>
                  <a:lnTo>
                    <a:pt x="14" y="11"/>
                  </a:lnTo>
                  <a:lnTo>
                    <a:pt x="14" y="11"/>
                  </a:lnTo>
                  <a:lnTo>
                    <a:pt x="14" y="12"/>
                  </a:lnTo>
                  <a:lnTo>
                    <a:pt x="14" y="11"/>
                  </a:lnTo>
                  <a:lnTo>
                    <a:pt x="14" y="10"/>
                  </a:lnTo>
                  <a:lnTo>
                    <a:pt x="14" y="11"/>
                  </a:lnTo>
                  <a:lnTo>
                    <a:pt x="14" y="11"/>
                  </a:lnTo>
                  <a:lnTo>
                    <a:pt x="15" y="11"/>
                  </a:lnTo>
                  <a:lnTo>
                    <a:pt x="15" y="10"/>
                  </a:lnTo>
                  <a:lnTo>
                    <a:pt x="15" y="11"/>
                  </a:lnTo>
                  <a:lnTo>
                    <a:pt x="15" y="11"/>
                  </a:lnTo>
                  <a:lnTo>
                    <a:pt x="15" y="12"/>
                  </a:lnTo>
                  <a:lnTo>
                    <a:pt x="15" y="11"/>
                  </a:lnTo>
                  <a:lnTo>
                    <a:pt x="15" y="11"/>
                  </a:lnTo>
                  <a:lnTo>
                    <a:pt x="15" y="11"/>
                  </a:lnTo>
                  <a:lnTo>
                    <a:pt x="15" y="10"/>
                  </a:lnTo>
                  <a:lnTo>
                    <a:pt x="16" y="11"/>
                  </a:lnTo>
                  <a:lnTo>
                    <a:pt x="16" y="11"/>
                  </a:lnTo>
                  <a:lnTo>
                    <a:pt x="16" y="11"/>
                  </a:lnTo>
                  <a:lnTo>
                    <a:pt x="16" y="10"/>
                  </a:lnTo>
                  <a:lnTo>
                    <a:pt x="16" y="10"/>
                  </a:lnTo>
                  <a:lnTo>
                    <a:pt x="16" y="11"/>
                  </a:lnTo>
                  <a:lnTo>
                    <a:pt x="16" y="12"/>
                  </a:lnTo>
                  <a:lnTo>
                    <a:pt x="16" y="11"/>
                  </a:lnTo>
                  <a:lnTo>
                    <a:pt x="16" y="11"/>
                  </a:lnTo>
                  <a:lnTo>
                    <a:pt x="16" y="9"/>
                  </a:lnTo>
                  <a:lnTo>
                    <a:pt x="17" y="11"/>
                  </a:lnTo>
                  <a:lnTo>
                    <a:pt x="17" y="11"/>
                  </a:lnTo>
                  <a:lnTo>
                    <a:pt x="17" y="12"/>
                  </a:lnTo>
                  <a:lnTo>
                    <a:pt x="17" y="11"/>
                  </a:lnTo>
                  <a:lnTo>
                    <a:pt x="17" y="11"/>
                  </a:lnTo>
                  <a:lnTo>
                    <a:pt x="17" y="11"/>
                  </a:lnTo>
                  <a:lnTo>
                    <a:pt x="17" y="10"/>
                  </a:lnTo>
                  <a:lnTo>
                    <a:pt x="17" y="12"/>
                  </a:lnTo>
                  <a:lnTo>
                    <a:pt x="17" y="11"/>
                  </a:lnTo>
                  <a:lnTo>
                    <a:pt x="17" y="10"/>
                  </a:lnTo>
                  <a:lnTo>
                    <a:pt x="17" y="11"/>
                  </a:lnTo>
                  <a:lnTo>
                    <a:pt x="18" y="11"/>
                  </a:lnTo>
                  <a:lnTo>
                    <a:pt x="18" y="11"/>
                  </a:lnTo>
                  <a:lnTo>
                    <a:pt x="18" y="9"/>
                  </a:lnTo>
                  <a:lnTo>
                    <a:pt x="18" y="11"/>
                  </a:lnTo>
                  <a:lnTo>
                    <a:pt x="18" y="11"/>
                  </a:lnTo>
                  <a:lnTo>
                    <a:pt x="18" y="9"/>
                  </a:lnTo>
                  <a:lnTo>
                    <a:pt x="18" y="10"/>
                  </a:lnTo>
                  <a:lnTo>
                    <a:pt x="18" y="11"/>
                  </a:lnTo>
                  <a:lnTo>
                    <a:pt x="18" y="11"/>
                  </a:lnTo>
                  <a:lnTo>
                    <a:pt x="20" y="11"/>
                  </a:lnTo>
                  <a:lnTo>
                    <a:pt x="20" y="11"/>
                  </a:lnTo>
                  <a:lnTo>
                    <a:pt x="20" y="12"/>
                  </a:lnTo>
                  <a:lnTo>
                    <a:pt x="20" y="11"/>
                  </a:lnTo>
                  <a:lnTo>
                    <a:pt x="20" y="11"/>
                  </a:lnTo>
                  <a:lnTo>
                    <a:pt x="20" y="11"/>
                  </a:lnTo>
                  <a:lnTo>
                    <a:pt x="20" y="11"/>
                  </a:lnTo>
                  <a:lnTo>
                    <a:pt x="20" y="11"/>
                  </a:lnTo>
                  <a:lnTo>
                    <a:pt x="20" y="11"/>
                  </a:lnTo>
                  <a:lnTo>
                    <a:pt x="20" y="11"/>
                  </a:lnTo>
                  <a:lnTo>
                    <a:pt x="21" y="11"/>
                  </a:lnTo>
                  <a:lnTo>
                    <a:pt x="21" y="11"/>
                  </a:lnTo>
                  <a:lnTo>
                    <a:pt x="21" y="11"/>
                  </a:lnTo>
                  <a:lnTo>
                    <a:pt x="21" y="10"/>
                  </a:lnTo>
                  <a:lnTo>
                    <a:pt x="21" y="11"/>
                  </a:lnTo>
                  <a:lnTo>
                    <a:pt x="21" y="11"/>
                  </a:lnTo>
                  <a:lnTo>
                    <a:pt x="21" y="10"/>
                  </a:lnTo>
                  <a:lnTo>
                    <a:pt x="21" y="11"/>
                  </a:lnTo>
                  <a:lnTo>
                    <a:pt x="21" y="11"/>
                  </a:lnTo>
                  <a:lnTo>
                    <a:pt x="21" y="11"/>
                  </a:lnTo>
                  <a:lnTo>
                    <a:pt x="21" y="11"/>
                  </a:lnTo>
                  <a:lnTo>
                    <a:pt x="22" y="10"/>
                  </a:lnTo>
                  <a:lnTo>
                    <a:pt x="22" y="11"/>
                  </a:lnTo>
                  <a:lnTo>
                    <a:pt x="22" y="10"/>
                  </a:lnTo>
                  <a:lnTo>
                    <a:pt x="22" y="11"/>
                  </a:lnTo>
                  <a:lnTo>
                    <a:pt x="22" y="10"/>
                  </a:lnTo>
                  <a:lnTo>
                    <a:pt x="22" y="11"/>
                  </a:lnTo>
                  <a:lnTo>
                    <a:pt x="22" y="11"/>
                  </a:lnTo>
                  <a:lnTo>
                    <a:pt x="22" y="11"/>
                  </a:lnTo>
                  <a:lnTo>
                    <a:pt x="22" y="10"/>
                  </a:lnTo>
                  <a:lnTo>
                    <a:pt x="22" y="10"/>
                  </a:lnTo>
                  <a:lnTo>
                    <a:pt x="23" y="10"/>
                  </a:lnTo>
                  <a:lnTo>
                    <a:pt x="23" y="9"/>
                  </a:lnTo>
                  <a:lnTo>
                    <a:pt x="23" y="11"/>
                  </a:lnTo>
                  <a:lnTo>
                    <a:pt x="23" y="10"/>
                  </a:lnTo>
                  <a:lnTo>
                    <a:pt x="23" y="10"/>
                  </a:lnTo>
                  <a:lnTo>
                    <a:pt x="23" y="10"/>
                  </a:lnTo>
                  <a:lnTo>
                    <a:pt x="23" y="10"/>
                  </a:lnTo>
                  <a:lnTo>
                    <a:pt x="23" y="10"/>
                  </a:lnTo>
                  <a:lnTo>
                    <a:pt x="23" y="11"/>
                  </a:lnTo>
                  <a:lnTo>
                    <a:pt x="23" y="11"/>
                  </a:lnTo>
                  <a:lnTo>
                    <a:pt x="24" y="10"/>
                  </a:lnTo>
                  <a:lnTo>
                    <a:pt x="24" y="10"/>
                  </a:lnTo>
                  <a:lnTo>
                    <a:pt x="24" y="10"/>
                  </a:lnTo>
                  <a:lnTo>
                    <a:pt x="24" y="10"/>
                  </a:lnTo>
                  <a:lnTo>
                    <a:pt x="24" y="11"/>
                  </a:lnTo>
                  <a:lnTo>
                    <a:pt x="24" y="10"/>
                  </a:lnTo>
                  <a:lnTo>
                    <a:pt x="24" y="11"/>
                  </a:lnTo>
                  <a:lnTo>
                    <a:pt x="24" y="10"/>
                  </a:lnTo>
                  <a:lnTo>
                    <a:pt x="24" y="10"/>
                  </a:lnTo>
                  <a:lnTo>
                    <a:pt x="24" y="10"/>
                  </a:lnTo>
                  <a:lnTo>
                    <a:pt x="25" y="10"/>
                  </a:lnTo>
                  <a:lnTo>
                    <a:pt x="25" y="10"/>
                  </a:lnTo>
                  <a:lnTo>
                    <a:pt x="25" y="10"/>
                  </a:lnTo>
                  <a:lnTo>
                    <a:pt x="25" y="9"/>
                  </a:lnTo>
                  <a:lnTo>
                    <a:pt x="25" y="10"/>
                  </a:lnTo>
                  <a:lnTo>
                    <a:pt x="25" y="8"/>
                  </a:lnTo>
                  <a:lnTo>
                    <a:pt x="25" y="9"/>
                  </a:lnTo>
                  <a:lnTo>
                    <a:pt x="25" y="10"/>
                  </a:lnTo>
                  <a:lnTo>
                    <a:pt x="25" y="10"/>
                  </a:lnTo>
                  <a:lnTo>
                    <a:pt x="26" y="10"/>
                  </a:lnTo>
                  <a:lnTo>
                    <a:pt x="26" y="10"/>
                  </a:lnTo>
                  <a:lnTo>
                    <a:pt x="26" y="10"/>
                  </a:lnTo>
                  <a:lnTo>
                    <a:pt x="26" y="10"/>
                  </a:lnTo>
                  <a:lnTo>
                    <a:pt x="26" y="10"/>
                  </a:lnTo>
                  <a:lnTo>
                    <a:pt x="26" y="10"/>
                  </a:lnTo>
                  <a:lnTo>
                    <a:pt x="26" y="9"/>
                  </a:lnTo>
                  <a:lnTo>
                    <a:pt x="26" y="9"/>
                  </a:lnTo>
                  <a:lnTo>
                    <a:pt x="26" y="10"/>
                  </a:lnTo>
                  <a:lnTo>
                    <a:pt x="26" y="10"/>
                  </a:lnTo>
                  <a:lnTo>
                    <a:pt x="26" y="8"/>
                  </a:lnTo>
                  <a:lnTo>
                    <a:pt x="27" y="10"/>
                  </a:lnTo>
                  <a:lnTo>
                    <a:pt x="27" y="10"/>
                  </a:lnTo>
                  <a:lnTo>
                    <a:pt x="27" y="10"/>
                  </a:lnTo>
                  <a:lnTo>
                    <a:pt x="27" y="11"/>
                  </a:lnTo>
                  <a:lnTo>
                    <a:pt x="27" y="10"/>
                  </a:lnTo>
                  <a:lnTo>
                    <a:pt x="27" y="10"/>
                  </a:lnTo>
                  <a:lnTo>
                    <a:pt x="27" y="10"/>
                  </a:lnTo>
                  <a:lnTo>
                    <a:pt x="27" y="9"/>
                  </a:lnTo>
                  <a:lnTo>
                    <a:pt x="27" y="10"/>
                  </a:lnTo>
                  <a:lnTo>
                    <a:pt x="28" y="10"/>
                  </a:lnTo>
                  <a:lnTo>
                    <a:pt x="28" y="9"/>
                  </a:lnTo>
                  <a:lnTo>
                    <a:pt x="28" y="9"/>
                  </a:lnTo>
                  <a:lnTo>
                    <a:pt x="28" y="10"/>
                  </a:lnTo>
                  <a:lnTo>
                    <a:pt x="28" y="10"/>
                  </a:lnTo>
                  <a:lnTo>
                    <a:pt x="28" y="9"/>
                  </a:lnTo>
                  <a:lnTo>
                    <a:pt x="28" y="10"/>
                  </a:lnTo>
                  <a:lnTo>
                    <a:pt x="28" y="9"/>
                  </a:lnTo>
                  <a:lnTo>
                    <a:pt x="28" y="10"/>
                  </a:lnTo>
                  <a:lnTo>
                    <a:pt x="28" y="9"/>
                  </a:lnTo>
                  <a:lnTo>
                    <a:pt x="28" y="9"/>
                  </a:lnTo>
                  <a:lnTo>
                    <a:pt x="29" y="9"/>
                  </a:lnTo>
                  <a:lnTo>
                    <a:pt x="29" y="9"/>
                  </a:lnTo>
                  <a:lnTo>
                    <a:pt x="29" y="9"/>
                  </a:lnTo>
                  <a:lnTo>
                    <a:pt x="29" y="9"/>
                  </a:lnTo>
                  <a:lnTo>
                    <a:pt x="29" y="9"/>
                  </a:lnTo>
                  <a:lnTo>
                    <a:pt x="29" y="9"/>
                  </a:lnTo>
                  <a:lnTo>
                    <a:pt x="29" y="9"/>
                  </a:lnTo>
                  <a:lnTo>
                    <a:pt x="29" y="9"/>
                  </a:lnTo>
                  <a:lnTo>
                    <a:pt x="29" y="9"/>
                  </a:lnTo>
                  <a:lnTo>
                    <a:pt x="29" y="9"/>
                  </a:lnTo>
                  <a:lnTo>
                    <a:pt x="30" y="9"/>
                  </a:lnTo>
                  <a:lnTo>
                    <a:pt x="30" y="9"/>
                  </a:lnTo>
                  <a:lnTo>
                    <a:pt x="30" y="9"/>
                  </a:lnTo>
                  <a:lnTo>
                    <a:pt x="30" y="9"/>
                  </a:lnTo>
                  <a:lnTo>
                    <a:pt x="30" y="9"/>
                  </a:lnTo>
                  <a:lnTo>
                    <a:pt x="30" y="9"/>
                  </a:lnTo>
                  <a:lnTo>
                    <a:pt x="30" y="10"/>
                  </a:lnTo>
                  <a:lnTo>
                    <a:pt x="30" y="9"/>
                  </a:lnTo>
                  <a:lnTo>
                    <a:pt x="30" y="8"/>
                  </a:lnTo>
                  <a:lnTo>
                    <a:pt x="30" y="10"/>
                  </a:lnTo>
                  <a:lnTo>
                    <a:pt x="30" y="10"/>
                  </a:lnTo>
                  <a:lnTo>
                    <a:pt x="31" y="9"/>
                  </a:lnTo>
                  <a:lnTo>
                    <a:pt x="31" y="7"/>
                  </a:lnTo>
                  <a:lnTo>
                    <a:pt x="31" y="10"/>
                  </a:lnTo>
                  <a:lnTo>
                    <a:pt x="31" y="8"/>
                  </a:lnTo>
                  <a:lnTo>
                    <a:pt x="31" y="9"/>
                  </a:lnTo>
                  <a:lnTo>
                    <a:pt x="31" y="8"/>
                  </a:lnTo>
                  <a:lnTo>
                    <a:pt x="31" y="9"/>
                  </a:lnTo>
                  <a:lnTo>
                    <a:pt x="31" y="9"/>
                  </a:lnTo>
                  <a:lnTo>
                    <a:pt x="31" y="9"/>
                  </a:lnTo>
                  <a:lnTo>
                    <a:pt x="31" y="9"/>
                  </a:lnTo>
                  <a:lnTo>
                    <a:pt x="31" y="9"/>
                  </a:lnTo>
                  <a:lnTo>
                    <a:pt x="32" y="9"/>
                  </a:lnTo>
                  <a:lnTo>
                    <a:pt x="32" y="9"/>
                  </a:lnTo>
                  <a:lnTo>
                    <a:pt x="32" y="9"/>
                  </a:lnTo>
                  <a:lnTo>
                    <a:pt x="32" y="9"/>
                  </a:lnTo>
                  <a:lnTo>
                    <a:pt x="32" y="9"/>
                  </a:lnTo>
                  <a:lnTo>
                    <a:pt x="32" y="8"/>
                  </a:lnTo>
                  <a:lnTo>
                    <a:pt x="32" y="8"/>
                  </a:lnTo>
                  <a:lnTo>
                    <a:pt x="32" y="8"/>
                  </a:lnTo>
                  <a:lnTo>
                    <a:pt x="32" y="8"/>
                  </a:lnTo>
                  <a:lnTo>
                    <a:pt x="32" y="10"/>
                  </a:lnTo>
                  <a:lnTo>
                    <a:pt x="33" y="7"/>
                  </a:lnTo>
                  <a:lnTo>
                    <a:pt x="33" y="8"/>
                  </a:lnTo>
                  <a:lnTo>
                    <a:pt x="33" y="8"/>
                  </a:lnTo>
                  <a:lnTo>
                    <a:pt x="33" y="8"/>
                  </a:lnTo>
                  <a:lnTo>
                    <a:pt x="33" y="7"/>
                  </a:lnTo>
                  <a:lnTo>
                    <a:pt x="33" y="8"/>
                  </a:lnTo>
                  <a:lnTo>
                    <a:pt x="33" y="8"/>
                  </a:lnTo>
                  <a:lnTo>
                    <a:pt x="33" y="8"/>
                  </a:lnTo>
                  <a:lnTo>
                    <a:pt x="33" y="8"/>
                  </a:lnTo>
                  <a:lnTo>
                    <a:pt x="33" y="8"/>
                  </a:lnTo>
                  <a:lnTo>
                    <a:pt x="34" y="8"/>
                  </a:lnTo>
                  <a:lnTo>
                    <a:pt x="34" y="9"/>
                  </a:lnTo>
                  <a:lnTo>
                    <a:pt x="34" y="8"/>
                  </a:lnTo>
                  <a:lnTo>
                    <a:pt x="34" y="8"/>
                  </a:lnTo>
                  <a:lnTo>
                    <a:pt x="34" y="8"/>
                  </a:lnTo>
                  <a:lnTo>
                    <a:pt x="34" y="8"/>
                  </a:lnTo>
                  <a:lnTo>
                    <a:pt x="34" y="8"/>
                  </a:lnTo>
                  <a:lnTo>
                    <a:pt x="34" y="9"/>
                  </a:lnTo>
                  <a:lnTo>
                    <a:pt x="34" y="7"/>
                  </a:lnTo>
                  <a:lnTo>
                    <a:pt x="34" y="8"/>
                  </a:lnTo>
                  <a:lnTo>
                    <a:pt x="34" y="8"/>
                  </a:lnTo>
                  <a:lnTo>
                    <a:pt x="35" y="8"/>
                  </a:lnTo>
                  <a:lnTo>
                    <a:pt x="35" y="8"/>
                  </a:lnTo>
                  <a:lnTo>
                    <a:pt x="35" y="8"/>
                  </a:lnTo>
                  <a:lnTo>
                    <a:pt x="35" y="8"/>
                  </a:lnTo>
                  <a:lnTo>
                    <a:pt x="35" y="8"/>
                  </a:lnTo>
                  <a:lnTo>
                    <a:pt x="35" y="7"/>
                  </a:lnTo>
                  <a:lnTo>
                    <a:pt x="35" y="6"/>
                  </a:lnTo>
                  <a:lnTo>
                    <a:pt x="35" y="7"/>
                  </a:lnTo>
                  <a:lnTo>
                    <a:pt x="35" y="8"/>
                  </a:lnTo>
                  <a:lnTo>
                    <a:pt x="35" y="8"/>
                  </a:lnTo>
                  <a:lnTo>
                    <a:pt x="36" y="7"/>
                  </a:lnTo>
                  <a:lnTo>
                    <a:pt x="36" y="8"/>
                  </a:lnTo>
                  <a:lnTo>
                    <a:pt x="36" y="8"/>
                  </a:lnTo>
                  <a:lnTo>
                    <a:pt x="36" y="9"/>
                  </a:lnTo>
                  <a:lnTo>
                    <a:pt x="36" y="8"/>
                  </a:lnTo>
                  <a:lnTo>
                    <a:pt x="36" y="7"/>
                  </a:lnTo>
                  <a:lnTo>
                    <a:pt x="36" y="8"/>
                  </a:lnTo>
                  <a:lnTo>
                    <a:pt x="36" y="8"/>
                  </a:lnTo>
                  <a:lnTo>
                    <a:pt x="37" y="8"/>
                  </a:lnTo>
                  <a:lnTo>
                    <a:pt x="37" y="8"/>
                  </a:lnTo>
                  <a:lnTo>
                    <a:pt x="37" y="8"/>
                  </a:lnTo>
                  <a:lnTo>
                    <a:pt x="37" y="8"/>
                  </a:lnTo>
                  <a:lnTo>
                    <a:pt x="37" y="7"/>
                  </a:lnTo>
                  <a:lnTo>
                    <a:pt x="37" y="7"/>
                  </a:lnTo>
                  <a:lnTo>
                    <a:pt x="37" y="8"/>
                  </a:lnTo>
                  <a:lnTo>
                    <a:pt x="37" y="7"/>
                  </a:lnTo>
                  <a:lnTo>
                    <a:pt x="37" y="7"/>
                  </a:lnTo>
                  <a:lnTo>
                    <a:pt x="37" y="7"/>
                  </a:lnTo>
                  <a:lnTo>
                    <a:pt x="37" y="7"/>
                  </a:lnTo>
                  <a:lnTo>
                    <a:pt x="38" y="7"/>
                  </a:lnTo>
                  <a:lnTo>
                    <a:pt x="38" y="7"/>
                  </a:lnTo>
                  <a:lnTo>
                    <a:pt x="38" y="7"/>
                  </a:lnTo>
                  <a:lnTo>
                    <a:pt x="38" y="8"/>
                  </a:lnTo>
                  <a:lnTo>
                    <a:pt x="38" y="8"/>
                  </a:lnTo>
                  <a:lnTo>
                    <a:pt x="38" y="6"/>
                  </a:lnTo>
                  <a:lnTo>
                    <a:pt x="38" y="8"/>
                  </a:lnTo>
                  <a:lnTo>
                    <a:pt x="38" y="7"/>
                  </a:lnTo>
                  <a:lnTo>
                    <a:pt x="38" y="7"/>
                  </a:lnTo>
                  <a:lnTo>
                    <a:pt x="38" y="7"/>
                  </a:lnTo>
                  <a:lnTo>
                    <a:pt x="38" y="7"/>
                  </a:lnTo>
                  <a:lnTo>
                    <a:pt x="39" y="7"/>
                  </a:lnTo>
                  <a:lnTo>
                    <a:pt x="39" y="7"/>
                  </a:lnTo>
                  <a:lnTo>
                    <a:pt x="39" y="8"/>
                  </a:lnTo>
                  <a:lnTo>
                    <a:pt x="39" y="7"/>
                  </a:lnTo>
                  <a:lnTo>
                    <a:pt x="39" y="8"/>
                  </a:lnTo>
                  <a:lnTo>
                    <a:pt x="39" y="6"/>
                  </a:lnTo>
                  <a:lnTo>
                    <a:pt x="39" y="7"/>
                  </a:lnTo>
                  <a:lnTo>
                    <a:pt x="39" y="7"/>
                  </a:lnTo>
                  <a:lnTo>
                    <a:pt x="39" y="7"/>
                  </a:lnTo>
                  <a:lnTo>
                    <a:pt x="39" y="7"/>
                  </a:lnTo>
                  <a:lnTo>
                    <a:pt x="40" y="7"/>
                  </a:lnTo>
                  <a:lnTo>
                    <a:pt x="40" y="7"/>
                  </a:lnTo>
                  <a:lnTo>
                    <a:pt x="40" y="7"/>
                  </a:lnTo>
                  <a:lnTo>
                    <a:pt x="40" y="7"/>
                  </a:lnTo>
                  <a:lnTo>
                    <a:pt x="40" y="7"/>
                  </a:lnTo>
                  <a:lnTo>
                    <a:pt x="40" y="7"/>
                  </a:lnTo>
                  <a:lnTo>
                    <a:pt x="40" y="7"/>
                  </a:lnTo>
                  <a:lnTo>
                    <a:pt x="40" y="7"/>
                  </a:lnTo>
                  <a:lnTo>
                    <a:pt x="40" y="7"/>
                  </a:lnTo>
                  <a:lnTo>
                    <a:pt x="40" y="7"/>
                  </a:lnTo>
                  <a:lnTo>
                    <a:pt x="41" y="7"/>
                  </a:lnTo>
                  <a:lnTo>
                    <a:pt x="41" y="7"/>
                  </a:lnTo>
                  <a:lnTo>
                    <a:pt x="41" y="7"/>
                  </a:lnTo>
                  <a:lnTo>
                    <a:pt x="41" y="7"/>
                  </a:lnTo>
                  <a:lnTo>
                    <a:pt x="41" y="7"/>
                  </a:lnTo>
                  <a:lnTo>
                    <a:pt x="41" y="6"/>
                  </a:lnTo>
                  <a:lnTo>
                    <a:pt x="41" y="8"/>
                  </a:lnTo>
                  <a:lnTo>
                    <a:pt x="41" y="7"/>
                  </a:lnTo>
                  <a:lnTo>
                    <a:pt x="41" y="7"/>
                  </a:lnTo>
                  <a:lnTo>
                    <a:pt x="41" y="7"/>
                  </a:lnTo>
                  <a:lnTo>
                    <a:pt x="41" y="7"/>
                  </a:lnTo>
                  <a:lnTo>
                    <a:pt x="42" y="7"/>
                  </a:lnTo>
                  <a:lnTo>
                    <a:pt x="42" y="6"/>
                  </a:lnTo>
                  <a:lnTo>
                    <a:pt x="42" y="8"/>
                  </a:lnTo>
                  <a:lnTo>
                    <a:pt x="42" y="7"/>
                  </a:lnTo>
                  <a:lnTo>
                    <a:pt x="42" y="7"/>
                  </a:lnTo>
                  <a:lnTo>
                    <a:pt x="42" y="7"/>
                  </a:lnTo>
                  <a:lnTo>
                    <a:pt x="42" y="7"/>
                  </a:lnTo>
                  <a:lnTo>
                    <a:pt x="42" y="7"/>
                  </a:lnTo>
                  <a:lnTo>
                    <a:pt x="42" y="7"/>
                  </a:lnTo>
                  <a:lnTo>
                    <a:pt x="42" y="8"/>
                  </a:lnTo>
                  <a:lnTo>
                    <a:pt x="42" y="7"/>
                  </a:lnTo>
                  <a:lnTo>
                    <a:pt x="43" y="7"/>
                  </a:lnTo>
                  <a:lnTo>
                    <a:pt x="43" y="7"/>
                  </a:lnTo>
                  <a:lnTo>
                    <a:pt x="43" y="7"/>
                  </a:lnTo>
                  <a:lnTo>
                    <a:pt x="43" y="7"/>
                  </a:lnTo>
                  <a:lnTo>
                    <a:pt x="43" y="7"/>
                  </a:lnTo>
                  <a:lnTo>
                    <a:pt x="43" y="5"/>
                  </a:lnTo>
                  <a:lnTo>
                    <a:pt x="43" y="7"/>
                  </a:lnTo>
                  <a:lnTo>
                    <a:pt x="43" y="7"/>
                  </a:lnTo>
                  <a:lnTo>
                    <a:pt x="43" y="7"/>
                  </a:lnTo>
                  <a:lnTo>
                    <a:pt x="44" y="7"/>
                  </a:lnTo>
                  <a:lnTo>
                    <a:pt x="44" y="7"/>
                  </a:lnTo>
                  <a:lnTo>
                    <a:pt x="44" y="7"/>
                  </a:lnTo>
                  <a:lnTo>
                    <a:pt x="44" y="5"/>
                  </a:lnTo>
                  <a:lnTo>
                    <a:pt x="44" y="7"/>
                  </a:lnTo>
                  <a:lnTo>
                    <a:pt x="44" y="7"/>
                  </a:lnTo>
                  <a:lnTo>
                    <a:pt x="44" y="7"/>
                  </a:lnTo>
                  <a:lnTo>
                    <a:pt x="44" y="7"/>
                  </a:lnTo>
                  <a:lnTo>
                    <a:pt x="44" y="8"/>
                  </a:lnTo>
                  <a:lnTo>
                    <a:pt x="44" y="7"/>
                  </a:lnTo>
                  <a:lnTo>
                    <a:pt x="45" y="7"/>
                  </a:lnTo>
                  <a:lnTo>
                    <a:pt x="45" y="7"/>
                  </a:lnTo>
                  <a:lnTo>
                    <a:pt x="45" y="7"/>
                  </a:lnTo>
                  <a:lnTo>
                    <a:pt x="45" y="7"/>
                  </a:lnTo>
                  <a:lnTo>
                    <a:pt x="45" y="7"/>
                  </a:lnTo>
                  <a:lnTo>
                    <a:pt x="45" y="6"/>
                  </a:lnTo>
                  <a:lnTo>
                    <a:pt x="45" y="7"/>
                  </a:lnTo>
                  <a:lnTo>
                    <a:pt x="45" y="7"/>
                  </a:lnTo>
                  <a:lnTo>
                    <a:pt x="45" y="7"/>
                  </a:lnTo>
                  <a:lnTo>
                    <a:pt x="45" y="7"/>
                  </a:lnTo>
                  <a:lnTo>
                    <a:pt x="45" y="7"/>
                  </a:lnTo>
                  <a:lnTo>
                    <a:pt x="46" y="7"/>
                  </a:lnTo>
                  <a:lnTo>
                    <a:pt x="46" y="7"/>
                  </a:lnTo>
                  <a:lnTo>
                    <a:pt x="46" y="7"/>
                  </a:lnTo>
                  <a:lnTo>
                    <a:pt x="46" y="5"/>
                  </a:lnTo>
                  <a:lnTo>
                    <a:pt x="46" y="7"/>
                  </a:lnTo>
                  <a:lnTo>
                    <a:pt x="46" y="7"/>
                  </a:lnTo>
                  <a:lnTo>
                    <a:pt x="46" y="7"/>
                  </a:lnTo>
                  <a:lnTo>
                    <a:pt x="46" y="7"/>
                  </a:lnTo>
                  <a:lnTo>
                    <a:pt x="46" y="7"/>
                  </a:lnTo>
                  <a:lnTo>
                    <a:pt x="46" y="7"/>
                  </a:lnTo>
                  <a:lnTo>
                    <a:pt x="47" y="7"/>
                  </a:lnTo>
                  <a:lnTo>
                    <a:pt x="47" y="7"/>
                  </a:lnTo>
                  <a:lnTo>
                    <a:pt x="47" y="7"/>
                  </a:lnTo>
                  <a:lnTo>
                    <a:pt x="47" y="7"/>
                  </a:lnTo>
                  <a:lnTo>
                    <a:pt x="47" y="7"/>
                  </a:lnTo>
                  <a:lnTo>
                    <a:pt x="47" y="7"/>
                  </a:lnTo>
                  <a:lnTo>
                    <a:pt x="47" y="7"/>
                  </a:lnTo>
                  <a:lnTo>
                    <a:pt x="47" y="7"/>
                  </a:lnTo>
                  <a:lnTo>
                    <a:pt x="47" y="7"/>
                  </a:lnTo>
                  <a:lnTo>
                    <a:pt x="47" y="7"/>
                  </a:lnTo>
                  <a:lnTo>
                    <a:pt x="48" y="7"/>
                  </a:lnTo>
                  <a:lnTo>
                    <a:pt x="48" y="7"/>
                  </a:lnTo>
                  <a:lnTo>
                    <a:pt x="48" y="7"/>
                  </a:lnTo>
                  <a:lnTo>
                    <a:pt x="48" y="7"/>
                  </a:lnTo>
                  <a:lnTo>
                    <a:pt x="48" y="8"/>
                  </a:lnTo>
                  <a:lnTo>
                    <a:pt x="48" y="7"/>
                  </a:lnTo>
                  <a:lnTo>
                    <a:pt x="48" y="7"/>
                  </a:lnTo>
                  <a:lnTo>
                    <a:pt x="48" y="7"/>
                  </a:lnTo>
                  <a:lnTo>
                    <a:pt x="48" y="7"/>
                  </a:lnTo>
                  <a:lnTo>
                    <a:pt x="48" y="7"/>
                  </a:lnTo>
                  <a:lnTo>
                    <a:pt x="48" y="7"/>
                  </a:lnTo>
                  <a:lnTo>
                    <a:pt x="49" y="6"/>
                  </a:lnTo>
                  <a:lnTo>
                    <a:pt x="49" y="7"/>
                  </a:lnTo>
                  <a:lnTo>
                    <a:pt x="49" y="7"/>
                  </a:lnTo>
                  <a:lnTo>
                    <a:pt x="49" y="7"/>
                  </a:lnTo>
                  <a:lnTo>
                    <a:pt x="49" y="7"/>
                  </a:lnTo>
                  <a:lnTo>
                    <a:pt x="49" y="7"/>
                  </a:lnTo>
                  <a:lnTo>
                    <a:pt x="49" y="7"/>
                  </a:lnTo>
                  <a:lnTo>
                    <a:pt x="49" y="7"/>
                  </a:lnTo>
                  <a:lnTo>
                    <a:pt x="49" y="7"/>
                  </a:lnTo>
                  <a:lnTo>
                    <a:pt x="49" y="7"/>
                  </a:lnTo>
                  <a:lnTo>
                    <a:pt x="49" y="7"/>
                  </a:lnTo>
                  <a:lnTo>
                    <a:pt x="50" y="7"/>
                  </a:lnTo>
                  <a:lnTo>
                    <a:pt x="50" y="7"/>
                  </a:lnTo>
                  <a:lnTo>
                    <a:pt x="50" y="7"/>
                  </a:lnTo>
                  <a:lnTo>
                    <a:pt x="50" y="7"/>
                  </a:lnTo>
                  <a:lnTo>
                    <a:pt x="50" y="7"/>
                  </a:lnTo>
                  <a:lnTo>
                    <a:pt x="50" y="7"/>
                  </a:lnTo>
                  <a:lnTo>
                    <a:pt x="50" y="7"/>
                  </a:lnTo>
                  <a:lnTo>
                    <a:pt x="50" y="7"/>
                  </a:lnTo>
                  <a:lnTo>
                    <a:pt x="50" y="7"/>
                  </a:lnTo>
                  <a:lnTo>
                    <a:pt x="50" y="7"/>
                  </a:lnTo>
                  <a:lnTo>
                    <a:pt x="51" y="7"/>
                  </a:lnTo>
                  <a:lnTo>
                    <a:pt x="51" y="6"/>
                  </a:lnTo>
                  <a:lnTo>
                    <a:pt x="51" y="7"/>
                  </a:lnTo>
                  <a:lnTo>
                    <a:pt x="51" y="7"/>
                  </a:lnTo>
                  <a:lnTo>
                    <a:pt x="51" y="7"/>
                  </a:lnTo>
                  <a:lnTo>
                    <a:pt x="51" y="7"/>
                  </a:lnTo>
                  <a:lnTo>
                    <a:pt x="51" y="7"/>
                  </a:lnTo>
                  <a:lnTo>
                    <a:pt x="51" y="7"/>
                  </a:lnTo>
                  <a:lnTo>
                    <a:pt x="51" y="7"/>
                  </a:lnTo>
                  <a:lnTo>
                    <a:pt x="51" y="7"/>
                  </a:lnTo>
                  <a:lnTo>
                    <a:pt x="51" y="7"/>
                  </a:lnTo>
                  <a:lnTo>
                    <a:pt x="52" y="6"/>
                  </a:lnTo>
                  <a:lnTo>
                    <a:pt x="52" y="7"/>
                  </a:lnTo>
                  <a:lnTo>
                    <a:pt x="52" y="7"/>
                  </a:lnTo>
                  <a:lnTo>
                    <a:pt x="52" y="7"/>
                  </a:lnTo>
                  <a:lnTo>
                    <a:pt x="52" y="7"/>
                  </a:lnTo>
                  <a:lnTo>
                    <a:pt x="52" y="7"/>
                  </a:lnTo>
                  <a:lnTo>
                    <a:pt x="52" y="7"/>
                  </a:lnTo>
                  <a:lnTo>
                    <a:pt x="52" y="7"/>
                  </a:lnTo>
                  <a:lnTo>
                    <a:pt x="52" y="7"/>
                  </a:lnTo>
                  <a:lnTo>
                    <a:pt x="52" y="7"/>
                  </a:lnTo>
                  <a:lnTo>
                    <a:pt x="52" y="7"/>
                  </a:lnTo>
                  <a:lnTo>
                    <a:pt x="53" y="6"/>
                  </a:lnTo>
                  <a:lnTo>
                    <a:pt x="53" y="7"/>
                  </a:lnTo>
                  <a:lnTo>
                    <a:pt x="53" y="7"/>
                  </a:lnTo>
                  <a:lnTo>
                    <a:pt x="53" y="7"/>
                  </a:lnTo>
                  <a:lnTo>
                    <a:pt x="53" y="7"/>
                  </a:lnTo>
                  <a:lnTo>
                    <a:pt x="53" y="7"/>
                  </a:lnTo>
                  <a:lnTo>
                    <a:pt x="53" y="7"/>
                  </a:lnTo>
                  <a:lnTo>
                    <a:pt x="53" y="7"/>
                  </a:lnTo>
                  <a:lnTo>
                    <a:pt x="53" y="5"/>
                  </a:lnTo>
                  <a:lnTo>
                    <a:pt x="53" y="7"/>
                  </a:lnTo>
                  <a:lnTo>
                    <a:pt x="53" y="7"/>
                  </a:lnTo>
                  <a:lnTo>
                    <a:pt x="54" y="7"/>
                  </a:lnTo>
                  <a:lnTo>
                    <a:pt x="54" y="7"/>
                  </a:lnTo>
                  <a:lnTo>
                    <a:pt x="54" y="7"/>
                  </a:lnTo>
                  <a:lnTo>
                    <a:pt x="54" y="7"/>
                  </a:lnTo>
                  <a:lnTo>
                    <a:pt x="54" y="7"/>
                  </a:lnTo>
                  <a:lnTo>
                    <a:pt x="54" y="7"/>
                  </a:lnTo>
                  <a:lnTo>
                    <a:pt x="54" y="6"/>
                  </a:lnTo>
                  <a:lnTo>
                    <a:pt x="54" y="7"/>
                  </a:lnTo>
                  <a:lnTo>
                    <a:pt x="54" y="7"/>
                  </a:lnTo>
                  <a:lnTo>
                    <a:pt x="54" y="7"/>
                  </a:lnTo>
                  <a:lnTo>
                    <a:pt x="55" y="5"/>
                  </a:lnTo>
                  <a:lnTo>
                    <a:pt x="55" y="7"/>
                  </a:lnTo>
                  <a:lnTo>
                    <a:pt x="55" y="7"/>
                  </a:lnTo>
                  <a:lnTo>
                    <a:pt x="55" y="7"/>
                  </a:lnTo>
                  <a:lnTo>
                    <a:pt x="55" y="7"/>
                  </a:lnTo>
                  <a:lnTo>
                    <a:pt x="55" y="7"/>
                  </a:lnTo>
                  <a:lnTo>
                    <a:pt x="55" y="7"/>
                  </a:lnTo>
                  <a:lnTo>
                    <a:pt x="55" y="6"/>
                  </a:lnTo>
                  <a:lnTo>
                    <a:pt x="55" y="7"/>
                  </a:lnTo>
                  <a:lnTo>
                    <a:pt x="55" y="7"/>
                  </a:lnTo>
                  <a:lnTo>
                    <a:pt x="55" y="7"/>
                  </a:lnTo>
                  <a:lnTo>
                    <a:pt x="56" y="7"/>
                  </a:lnTo>
                  <a:lnTo>
                    <a:pt x="56" y="7"/>
                  </a:lnTo>
                  <a:lnTo>
                    <a:pt x="56" y="7"/>
                  </a:lnTo>
                  <a:lnTo>
                    <a:pt x="56" y="7"/>
                  </a:lnTo>
                  <a:lnTo>
                    <a:pt x="56" y="7"/>
                  </a:lnTo>
                  <a:lnTo>
                    <a:pt x="56" y="7"/>
                  </a:lnTo>
                  <a:lnTo>
                    <a:pt x="56" y="7"/>
                  </a:lnTo>
                  <a:lnTo>
                    <a:pt x="56" y="7"/>
                  </a:lnTo>
                  <a:lnTo>
                    <a:pt x="56" y="7"/>
                  </a:lnTo>
                  <a:lnTo>
                    <a:pt x="56" y="7"/>
                  </a:lnTo>
                  <a:lnTo>
                    <a:pt x="57" y="7"/>
                  </a:lnTo>
                  <a:lnTo>
                    <a:pt x="57" y="7"/>
                  </a:lnTo>
                  <a:lnTo>
                    <a:pt x="57" y="7"/>
                  </a:lnTo>
                  <a:lnTo>
                    <a:pt x="57" y="7"/>
                  </a:lnTo>
                  <a:lnTo>
                    <a:pt x="57" y="7"/>
                  </a:lnTo>
                  <a:lnTo>
                    <a:pt x="57" y="7"/>
                  </a:lnTo>
                  <a:lnTo>
                    <a:pt x="57" y="7"/>
                  </a:lnTo>
                  <a:lnTo>
                    <a:pt x="57" y="7"/>
                  </a:lnTo>
                  <a:lnTo>
                    <a:pt x="57" y="7"/>
                  </a:lnTo>
                  <a:lnTo>
                    <a:pt x="57" y="7"/>
                  </a:lnTo>
                  <a:lnTo>
                    <a:pt x="57" y="7"/>
                  </a:lnTo>
                  <a:lnTo>
                    <a:pt x="58" y="7"/>
                  </a:lnTo>
                  <a:lnTo>
                    <a:pt x="58" y="7"/>
                  </a:lnTo>
                  <a:lnTo>
                    <a:pt x="58" y="7"/>
                  </a:lnTo>
                  <a:lnTo>
                    <a:pt x="58" y="7"/>
                  </a:lnTo>
                  <a:lnTo>
                    <a:pt x="58" y="7"/>
                  </a:lnTo>
                  <a:lnTo>
                    <a:pt x="58" y="7"/>
                  </a:lnTo>
                  <a:lnTo>
                    <a:pt x="58" y="7"/>
                  </a:lnTo>
                  <a:lnTo>
                    <a:pt x="58" y="7"/>
                  </a:lnTo>
                  <a:lnTo>
                    <a:pt x="58" y="7"/>
                  </a:lnTo>
                  <a:lnTo>
                    <a:pt x="58" y="7"/>
                  </a:lnTo>
                  <a:lnTo>
                    <a:pt x="59" y="8"/>
                  </a:lnTo>
                  <a:lnTo>
                    <a:pt x="59" y="7"/>
                  </a:lnTo>
                  <a:lnTo>
                    <a:pt x="59" y="7"/>
                  </a:lnTo>
                  <a:lnTo>
                    <a:pt x="59" y="7"/>
                  </a:lnTo>
                  <a:lnTo>
                    <a:pt x="59" y="7"/>
                  </a:lnTo>
                  <a:lnTo>
                    <a:pt x="59" y="7"/>
                  </a:lnTo>
                  <a:lnTo>
                    <a:pt x="59" y="7"/>
                  </a:lnTo>
                  <a:lnTo>
                    <a:pt x="59" y="7"/>
                  </a:lnTo>
                  <a:lnTo>
                    <a:pt x="59" y="7"/>
                  </a:lnTo>
                  <a:lnTo>
                    <a:pt x="59" y="7"/>
                  </a:lnTo>
                  <a:lnTo>
                    <a:pt x="59" y="7"/>
                  </a:lnTo>
                  <a:lnTo>
                    <a:pt x="60" y="7"/>
                  </a:lnTo>
                  <a:lnTo>
                    <a:pt x="60" y="7"/>
                  </a:lnTo>
                  <a:lnTo>
                    <a:pt x="60" y="7"/>
                  </a:lnTo>
                  <a:lnTo>
                    <a:pt x="60" y="7"/>
                  </a:lnTo>
                  <a:lnTo>
                    <a:pt x="60" y="7"/>
                  </a:lnTo>
                  <a:lnTo>
                    <a:pt x="60" y="7"/>
                  </a:lnTo>
                  <a:lnTo>
                    <a:pt x="60" y="7"/>
                  </a:lnTo>
                  <a:lnTo>
                    <a:pt x="60" y="7"/>
                  </a:lnTo>
                  <a:lnTo>
                    <a:pt x="60" y="7"/>
                  </a:lnTo>
                  <a:lnTo>
                    <a:pt x="60" y="6"/>
                  </a:lnTo>
                  <a:lnTo>
                    <a:pt x="60" y="7"/>
                  </a:lnTo>
                  <a:lnTo>
                    <a:pt x="61" y="7"/>
                  </a:lnTo>
                  <a:lnTo>
                    <a:pt x="61" y="6"/>
                  </a:lnTo>
                  <a:lnTo>
                    <a:pt x="61" y="7"/>
                  </a:lnTo>
                  <a:lnTo>
                    <a:pt x="61" y="7"/>
                  </a:lnTo>
                  <a:lnTo>
                    <a:pt x="61" y="7"/>
                  </a:lnTo>
                  <a:lnTo>
                    <a:pt x="61" y="7"/>
                  </a:lnTo>
                  <a:lnTo>
                    <a:pt x="61" y="7"/>
                  </a:lnTo>
                  <a:lnTo>
                    <a:pt x="61" y="7"/>
                  </a:lnTo>
                  <a:lnTo>
                    <a:pt x="61" y="7"/>
                  </a:lnTo>
                  <a:lnTo>
                    <a:pt x="61" y="7"/>
                  </a:lnTo>
                  <a:lnTo>
                    <a:pt x="61" y="7"/>
                  </a:lnTo>
                  <a:lnTo>
                    <a:pt x="62" y="8"/>
                  </a:lnTo>
                  <a:lnTo>
                    <a:pt x="62" y="7"/>
                  </a:lnTo>
                  <a:lnTo>
                    <a:pt x="62" y="7"/>
                  </a:lnTo>
                  <a:lnTo>
                    <a:pt x="62" y="7"/>
                  </a:lnTo>
                  <a:lnTo>
                    <a:pt x="62" y="7"/>
                  </a:lnTo>
                  <a:lnTo>
                    <a:pt x="62" y="7"/>
                  </a:lnTo>
                  <a:lnTo>
                    <a:pt x="62" y="7"/>
                  </a:lnTo>
                  <a:lnTo>
                    <a:pt x="62" y="7"/>
                  </a:lnTo>
                  <a:lnTo>
                    <a:pt x="62" y="6"/>
                  </a:lnTo>
                  <a:lnTo>
                    <a:pt x="62" y="7"/>
                  </a:lnTo>
                  <a:lnTo>
                    <a:pt x="63" y="7"/>
                  </a:lnTo>
                  <a:lnTo>
                    <a:pt x="63" y="7"/>
                  </a:lnTo>
                  <a:lnTo>
                    <a:pt x="63" y="7"/>
                  </a:lnTo>
                  <a:lnTo>
                    <a:pt x="63" y="7"/>
                  </a:lnTo>
                  <a:lnTo>
                    <a:pt x="63" y="7"/>
                  </a:lnTo>
                  <a:lnTo>
                    <a:pt x="63" y="6"/>
                  </a:lnTo>
                  <a:lnTo>
                    <a:pt x="63" y="5"/>
                  </a:lnTo>
                  <a:lnTo>
                    <a:pt x="63" y="7"/>
                  </a:lnTo>
                  <a:lnTo>
                    <a:pt x="63" y="7"/>
                  </a:lnTo>
                  <a:lnTo>
                    <a:pt x="63" y="7"/>
                  </a:lnTo>
                  <a:lnTo>
                    <a:pt x="63" y="7"/>
                  </a:lnTo>
                  <a:lnTo>
                    <a:pt x="64" y="7"/>
                  </a:lnTo>
                  <a:lnTo>
                    <a:pt x="64" y="6"/>
                  </a:lnTo>
                  <a:lnTo>
                    <a:pt x="64" y="7"/>
                  </a:lnTo>
                  <a:lnTo>
                    <a:pt x="64" y="7"/>
                  </a:lnTo>
                  <a:lnTo>
                    <a:pt x="64" y="7"/>
                  </a:lnTo>
                  <a:lnTo>
                    <a:pt x="64" y="7"/>
                  </a:lnTo>
                  <a:lnTo>
                    <a:pt x="64" y="7"/>
                  </a:lnTo>
                  <a:lnTo>
                    <a:pt x="64" y="7"/>
                  </a:lnTo>
                  <a:lnTo>
                    <a:pt x="64" y="7"/>
                  </a:lnTo>
                  <a:lnTo>
                    <a:pt x="64" y="7"/>
                  </a:lnTo>
                  <a:lnTo>
                    <a:pt x="64" y="7"/>
                  </a:lnTo>
                  <a:lnTo>
                    <a:pt x="65" y="7"/>
                  </a:lnTo>
                  <a:lnTo>
                    <a:pt x="65" y="7"/>
                  </a:lnTo>
                  <a:lnTo>
                    <a:pt x="65" y="7"/>
                  </a:lnTo>
                  <a:lnTo>
                    <a:pt x="65" y="7"/>
                  </a:lnTo>
                  <a:lnTo>
                    <a:pt x="65" y="7"/>
                  </a:lnTo>
                  <a:lnTo>
                    <a:pt x="65" y="7"/>
                  </a:lnTo>
                  <a:lnTo>
                    <a:pt x="65" y="7"/>
                  </a:lnTo>
                  <a:lnTo>
                    <a:pt x="65" y="7"/>
                  </a:lnTo>
                  <a:lnTo>
                    <a:pt x="65" y="6"/>
                  </a:lnTo>
                  <a:lnTo>
                    <a:pt x="65" y="7"/>
                  </a:lnTo>
                  <a:lnTo>
                    <a:pt x="66" y="7"/>
                  </a:lnTo>
                  <a:lnTo>
                    <a:pt x="66" y="7"/>
                  </a:lnTo>
                  <a:lnTo>
                    <a:pt x="66" y="7"/>
                  </a:lnTo>
                  <a:lnTo>
                    <a:pt x="66" y="5"/>
                  </a:lnTo>
                  <a:lnTo>
                    <a:pt x="66" y="6"/>
                  </a:lnTo>
                  <a:lnTo>
                    <a:pt x="66" y="7"/>
                  </a:lnTo>
                  <a:lnTo>
                    <a:pt x="66" y="7"/>
                  </a:lnTo>
                  <a:lnTo>
                    <a:pt x="66" y="7"/>
                  </a:lnTo>
                  <a:lnTo>
                    <a:pt x="66" y="7"/>
                  </a:lnTo>
                  <a:lnTo>
                    <a:pt x="66" y="6"/>
                  </a:lnTo>
                  <a:lnTo>
                    <a:pt x="67" y="6"/>
                  </a:lnTo>
                  <a:lnTo>
                    <a:pt x="67" y="5"/>
                  </a:lnTo>
                  <a:lnTo>
                    <a:pt x="67" y="6"/>
                  </a:lnTo>
                  <a:lnTo>
                    <a:pt x="67" y="7"/>
                  </a:lnTo>
                  <a:lnTo>
                    <a:pt x="67" y="6"/>
                  </a:lnTo>
                  <a:lnTo>
                    <a:pt x="67" y="6"/>
                  </a:lnTo>
                  <a:lnTo>
                    <a:pt x="67" y="7"/>
                  </a:lnTo>
                  <a:lnTo>
                    <a:pt x="67" y="7"/>
                  </a:lnTo>
                  <a:lnTo>
                    <a:pt x="67" y="7"/>
                  </a:lnTo>
                  <a:lnTo>
                    <a:pt x="67" y="7"/>
                  </a:lnTo>
                  <a:lnTo>
                    <a:pt x="68" y="7"/>
                  </a:lnTo>
                  <a:lnTo>
                    <a:pt x="68" y="7"/>
                  </a:lnTo>
                  <a:lnTo>
                    <a:pt x="68" y="7"/>
                  </a:lnTo>
                  <a:lnTo>
                    <a:pt x="68" y="7"/>
                  </a:lnTo>
                  <a:lnTo>
                    <a:pt x="68" y="7"/>
                  </a:lnTo>
                  <a:lnTo>
                    <a:pt x="68" y="7"/>
                  </a:lnTo>
                  <a:lnTo>
                    <a:pt x="68" y="7"/>
                  </a:lnTo>
                  <a:lnTo>
                    <a:pt x="68" y="7"/>
                  </a:lnTo>
                  <a:lnTo>
                    <a:pt x="68" y="6"/>
                  </a:lnTo>
                  <a:lnTo>
                    <a:pt x="68" y="7"/>
                  </a:lnTo>
                  <a:lnTo>
                    <a:pt x="68" y="7"/>
                  </a:lnTo>
                  <a:lnTo>
                    <a:pt x="69" y="7"/>
                  </a:lnTo>
                  <a:lnTo>
                    <a:pt x="69" y="7"/>
                  </a:lnTo>
                  <a:lnTo>
                    <a:pt x="69" y="7"/>
                  </a:lnTo>
                  <a:lnTo>
                    <a:pt x="69" y="7"/>
                  </a:lnTo>
                  <a:lnTo>
                    <a:pt x="69" y="6"/>
                  </a:lnTo>
                  <a:lnTo>
                    <a:pt x="69" y="7"/>
                  </a:lnTo>
                  <a:lnTo>
                    <a:pt x="69" y="7"/>
                  </a:lnTo>
                  <a:lnTo>
                    <a:pt x="69" y="7"/>
                  </a:lnTo>
                  <a:lnTo>
                    <a:pt x="69" y="7"/>
                  </a:lnTo>
                  <a:lnTo>
                    <a:pt x="69" y="7"/>
                  </a:lnTo>
                  <a:lnTo>
                    <a:pt x="70" y="7"/>
                  </a:lnTo>
                  <a:lnTo>
                    <a:pt x="70" y="6"/>
                  </a:lnTo>
                  <a:lnTo>
                    <a:pt x="70" y="7"/>
                  </a:lnTo>
                  <a:lnTo>
                    <a:pt x="70" y="7"/>
                  </a:lnTo>
                  <a:lnTo>
                    <a:pt x="70" y="7"/>
                  </a:lnTo>
                  <a:lnTo>
                    <a:pt x="70" y="7"/>
                  </a:lnTo>
                  <a:lnTo>
                    <a:pt x="70" y="7"/>
                  </a:lnTo>
                  <a:lnTo>
                    <a:pt x="70" y="7"/>
                  </a:lnTo>
                  <a:lnTo>
                    <a:pt x="70" y="7"/>
                  </a:lnTo>
                  <a:lnTo>
                    <a:pt x="70" y="7"/>
                  </a:lnTo>
                  <a:lnTo>
                    <a:pt x="71" y="7"/>
                  </a:lnTo>
                  <a:lnTo>
                    <a:pt x="71" y="7"/>
                  </a:lnTo>
                  <a:lnTo>
                    <a:pt x="71" y="7"/>
                  </a:lnTo>
                  <a:lnTo>
                    <a:pt x="71" y="7"/>
                  </a:lnTo>
                  <a:lnTo>
                    <a:pt x="71" y="7"/>
                  </a:lnTo>
                  <a:lnTo>
                    <a:pt x="71" y="7"/>
                  </a:lnTo>
                  <a:lnTo>
                    <a:pt x="71" y="7"/>
                  </a:lnTo>
                  <a:lnTo>
                    <a:pt x="71" y="7"/>
                  </a:lnTo>
                  <a:lnTo>
                    <a:pt x="71" y="6"/>
                  </a:lnTo>
                  <a:lnTo>
                    <a:pt x="71" y="7"/>
                  </a:lnTo>
                  <a:lnTo>
                    <a:pt x="72" y="7"/>
                  </a:lnTo>
                  <a:lnTo>
                    <a:pt x="72" y="7"/>
                  </a:lnTo>
                  <a:lnTo>
                    <a:pt x="72" y="6"/>
                  </a:lnTo>
                  <a:lnTo>
                    <a:pt x="72" y="6"/>
                  </a:lnTo>
                  <a:lnTo>
                    <a:pt x="72" y="7"/>
                  </a:lnTo>
                  <a:lnTo>
                    <a:pt x="72" y="6"/>
                  </a:lnTo>
                  <a:lnTo>
                    <a:pt x="72" y="7"/>
                  </a:lnTo>
                  <a:lnTo>
                    <a:pt x="72" y="7"/>
                  </a:lnTo>
                  <a:lnTo>
                    <a:pt x="72" y="7"/>
                  </a:lnTo>
                  <a:lnTo>
                    <a:pt x="72" y="7"/>
                  </a:lnTo>
                  <a:lnTo>
                    <a:pt x="72" y="7"/>
                  </a:lnTo>
                  <a:lnTo>
                    <a:pt x="73" y="7"/>
                  </a:lnTo>
                  <a:lnTo>
                    <a:pt x="73" y="7"/>
                  </a:lnTo>
                  <a:lnTo>
                    <a:pt x="73" y="6"/>
                  </a:lnTo>
                  <a:lnTo>
                    <a:pt x="73" y="7"/>
                  </a:lnTo>
                  <a:lnTo>
                    <a:pt x="73" y="7"/>
                  </a:lnTo>
                  <a:lnTo>
                    <a:pt x="73" y="7"/>
                  </a:lnTo>
                  <a:lnTo>
                    <a:pt x="73" y="7"/>
                  </a:lnTo>
                  <a:lnTo>
                    <a:pt x="73" y="7"/>
                  </a:lnTo>
                  <a:lnTo>
                    <a:pt x="73" y="6"/>
                  </a:lnTo>
                  <a:lnTo>
                    <a:pt x="73" y="7"/>
                  </a:lnTo>
                  <a:lnTo>
                    <a:pt x="74" y="7"/>
                  </a:lnTo>
                  <a:lnTo>
                    <a:pt x="74" y="7"/>
                  </a:lnTo>
                  <a:lnTo>
                    <a:pt x="74" y="7"/>
                  </a:lnTo>
                  <a:lnTo>
                    <a:pt x="74" y="7"/>
                  </a:lnTo>
                  <a:lnTo>
                    <a:pt x="74" y="7"/>
                  </a:lnTo>
                  <a:lnTo>
                    <a:pt x="74" y="7"/>
                  </a:lnTo>
                  <a:lnTo>
                    <a:pt x="74" y="6"/>
                  </a:lnTo>
                  <a:lnTo>
                    <a:pt x="74" y="7"/>
                  </a:lnTo>
                  <a:lnTo>
                    <a:pt x="74" y="7"/>
                  </a:lnTo>
                  <a:lnTo>
                    <a:pt x="74" y="7"/>
                  </a:lnTo>
                  <a:lnTo>
                    <a:pt x="74" y="7"/>
                  </a:lnTo>
                  <a:lnTo>
                    <a:pt x="75" y="7"/>
                  </a:lnTo>
                  <a:lnTo>
                    <a:pt x="75" y="7"/>
                  </a:lnTo>
                  <a:lnTo>
                    <a:pt x="75" y="7"/>
                  </a:lnTo>
                  <a:lnTo>
                    <a:pt x="75" y="7"/>
                  </a:lnTo>
                  <a:lnTo>
                    <a:pt x="75" y="7"/>
                  </a:lnTo>
                  <a:lnTo>
                    <a:pt x="75" y="7"/>
                  </a:lnTo>
                  <a:lnTo>
                    <a:pt x="75" y="7"/>
                  </a:lnTo>
                  <a:lnTo>
                    <a:pt x="75" y="7"/>
                  </a:lnTo>
                  <a:lnTo>
                    <a:pt x="75" y="7"/>
                  </a:lnTo>
                  <a:lnTo>
                    <a:pt x="75" y="7"/>
                  </a:lnTo>
                  <a:lnTo>
                    <a:pt x="76" y="7"/>
                  </a:lnTo>
                  <a:lnTo>
                    <a:pt x="76" y="7"/>
                  </a:lnTo>
                  <a:lnTo>
                    <a:pt x="76" y="7"/>
                  </a:lnTo>
                  <a:lnTo>
                    <a:pt x="76" y="6"/>
                  </a:lnTo>
                  <a:lnTo>
                    <a:pt x="76" y="7"/>
                  </a:lnTo>
                  <a:lnTo>
                    <a:pt x="76" y="7"/>
                  </a:lnTo>
                  <a:lnTo>
                    <a:pt x="76" y="7"/>
                  </a:lnTo>
                  <a:lnTo>
                    <a:pt x="76" y="7"/>
                  </a:lnTo>
                  <a:lnTo>
                    <a:pt x="76" y="7"/>
                  </a:lnTo>
                  <a:lnTo>
                    <a:pt x="76" y="7"/>
                  </a:lnTo>
                  <a:lnTo>
                    <a:pt x="76" y="7"/>
                  </a:lnTo>
                  <a:lnTo>
                    <a:pt x="77" y="7"/>
                  </a:lnTo>
                  <a:lnTo>
                    <a:pt x="77" y="7"/>
                  </a:lnTo>
                  <a:lnTo>
                    <a:pt x="77" y="7"/>
                  </a:lnTo>
                  <a:lnTo>
                    <a:pt x="77" y="7"/>
                  </a:lnTo>
                  <a:lnTo>
                    <a:pt x="77" y="6"/>
                  </a:lnTo>
                  <a:lnTo>
                    <a:pt x="77" y="7"/>
                  </a:lnTo>
                  <a:lnTo>
                    <a:pt x="77" y="6"/>
                  </a:lnTo>
                  <a:lnTo>
                    <a:pt x="77" y="7"/>
                  </a:lnTo>
                  <a:lnTo>
                    <a:pt x="77" y="7"/>
                  </a:lnTo>
                  <a:lnTo>
                    <a:pt x="77" y="7"/>
                  </a:lnTo>
                  <a:lnTo>
                    <a:pt x="77" y="7"/>
                  </a:lnTo>
                  <a:lnTo>
                    <a:pt x="78" y="7"/>
                  </a:lnTo>
                  <a:lnTo>
                    <a:pt x="78" y="5"/>
                  </a:lnTo>
                  <a:lnTo>
                    <a:pt x="78" y="6"/>
                  </a:lnTo>
                  <a:lnTo>
                    <a:pt x="78" y="7"/>
                  </a:lnTo>
                  <a:lnTo>
                    <a:pt x="78" y="7"/>
                  </a:lnTo>
                  <a:lnTo>
                    <a:pt x="78" y="7"/>
                  </a:lnTo>
                  <a:lnTo>
                    <a:pt x="78" y="7"/>
                  </a:lnTo>
                  <a:lnTo>
                    <a:pt x="78" y="5"/>
                  </a:lnTo>
                  <a:lnTo>
                    <a:pt x="78" y="6"/>
                  </a:lnTo>
                  <a:lnTo>
                    <a:pt x="78" y="7"/>
                  </a:lnTo>
                  <a:lnTo>
                    <a:pt x="79" y="7"/>
                  </a:lnTo>
                  <a:lnTo>
                    <a:pt x="79" y="6"/>
                  </a:lnTo>
                  <a:lnTo>
                    <a:pt x="79" y="7"/>
                  </a:lnTo>
                  <a:lnTo>
                    <a:pt x="79" y="5"/>
                  </a:lnTo>
                  <a:lnTo>
                    <a:pt x="79" y="6"/>
                  </a:lnTo>
                  <a:lnTo>
                    <a:pt x="79" y="7"/>
                  </a:lnTo>
                  <a:lnTo>
                    <a:pt x="79" y="6"/>
                  </a:lnTo>
                  <a:lnTo>
                    <a:pt x="79" y="7"/>
                  </a:lnTo>
                  <a:lnTo>
                    <a:pt x="79" y="7"/>
                  </a:lnTo>
                  <a:lnTo>
                    <a:pt x="79" y="7"/>
                  </a:lnTo>
                  <a:lnTo>
                    <a:pt x="80" y="7"/>
                  </a:lnTo>
                  <a:lnTo>
                    <a:pt x="80" y="7"/>
                  </a:lnTo>
                  <a:lnTo>
                    <a:pt x="80" y="7"/>
                  </a:lnTo>
                  <a:lnTo>
                    <a:pt x="80" y="7"/>
                  </a:lnTo>
                  <a:lnTo>
                    <a:pt x="80" y="7"/>
                  </a:lnTo>
                  <a:lnTo>
                    <a:pt x="80" y="7"/>
                  </a:lnTo>
                  <a:lnTo>
                    <a:pt x="80" y="6"/>
                  </a:lnTo>
                  <a:lnTo>
                    <a:pt x="80" y="7"/>
                  </a:lnTo>
                  <a:lnTo>
                    <a:pt x="80" y="7"/>
                  </a:lnTo>
                  <a:lnTo>
                    <a:pt x="80" y="7"/>
                  </a:lnTo>
                  <a:lnTo>
                    <a:pt x="80" y="7"/>
                  </a:lnTo>
                  <a:lnTo>
                    <a:pt x="81" y="6"/>
                  </a:lnTo>
                  <a:lnTo>
                    <a:pt x="81" y="7"/>
                  </a:lnTo>
                  <a:lnTo>
                    <a:pt x="81" y="5"/>
                  </a:lnTo>
                  <a:lnTo>
                    <a:pt x="81" y="7"/>
                  </a:lnTo>
                  <a:lnTo>
                    <a:pt x="81" y="7"/>
                  </a:lnTo>
                  <a:lnTo>
                    <a:pt x="81" y="7"/>
                  </a:lnTo>
                  <a:lnTo>
                    <a:pt x="81" y="7"/>
                  </a:lnTo>
                  <a:lnTo>
                    <a:pt x="81" y="7"/>
                  </a:lnTo>
                  <a:lnTo>
                    <a:pt x="81" y="7"/>
                  </a:lnTo>
                  <a:lnTo>
                    <a:pt x="81" y="6"/>
                  </a:lnTo>
                  <a:lnTo>
                    <a:pt x="82" y="7"/>
                  </a:lnTo>
                  <a:lnTo>
                    <a:pt x="82" y="7"/>
                  </a:lnTo>
                  <a:lnTo>
                    <a:pt x="82" y="7"/>
                  </a:lnTo>
                  <a:lnTo>
                    <a:pt x="82" y="7"/>
                  </a:lnTo>
                  <a:lnTo>
                    <a:pt x="82" y="7"/>
                  </a:lnTo>
                  <a:lnTo>
                    <a:pt x="82" y="7"/>
                  </a:lnTo>
                  <a:lnTo>
                    <a:pt x="82" y="7"/>
                  </a:lnTo>
                  <a:lnTo>
                    <a:pt x="82" y="8"/>
                  </a:lnTo>
                  <a:lnTo>
                    <a:pt x="82" y="5"/>
                  </a:lnTo>
                  <a:lnTo>
                    <a:pt x="82" y="6"/>
                  </a:lnTo>
                  <a:lnTo>
                    <a:pt x="83" y="6"/>
                  </a:lnTo>
                  <a:lnTo>
                    <a:pt x="83" y="7"/>
                  </a:lnTo>
                  <a:lnTo>
                    <a:pt x="83" y="7"/>
                  </a:lnTo>
                  <a:lnTo>
                    <a:pt x="83" y="7"/>
                  </a:lnTo>
                  <a:lnTo>
                    <a:pt x="83" y="6"/>
                  </a:lnTo>
                  <a:lnTo>
                    <a:pt x="83" y="6"/>
                  </a:lnTo>
                  <a:lnTo>
                    <a:pt x="83" y="7"/>
                  </a:lnTo>
                  <a:lnTo>
                    <a:pt x="83" y="7"/>
                  </a:lnTo>
                  <a:lnTo>
                    <a:pt x="83" y="6"/>
                  </a:lnTo>
                  <a:lnTo>
                    <a:pt x="83" y="7"/>
                  </a:lnTo>
                  <a:lnTo>
                    <a:pt x="84" y="6"/>
                  </a:lnTo>
                  <a:lnTo>
                    <a:pt x="84" y="6"/>
                  </a:lnTo>
                  <a:lnTo>
                    <a:pt x="84" y="6"/>
                  </a:lnTo>
                  <a:lnTo>
                    <a:pt x="84" y="6"/>
                  </a:lnTo>
                  <a:lnTo>
                    <a:pt x="84" y="6"/>
                  </a:lnTo>
                  <a:lnTo>
                    <a:pt x="84" y="6"/>
                  </a:lnTo>
                  <a:lnTo>
                    <a:pt x="84" y="6"/>
                  </a:lnTo>
                  <a:lnTo>
                    <a:pt x="84" y="6"/>
                  </a:lnTo>
                  <a:lnTo>
                    <a:pt x="84" y="6"/>
                  </a:lnTo>
                  <a:lnTo>
                    <a:pt x="84" y="6"/>
                  </a:lnTo>
                  <a:lnTo>
                    <a:pt x="84" y="6"/>
                  </a:lnTo>
                  <a:lnTo>
                    <a:pt x="85" y="6"/>
                  </a:lnTo>
                  <a:lnTo>
                    <a:pt x="85" y="6"/>
                  </a:lnTo>
                  <a:lnTo>
                    <a:pt x="85" y="6"/>
                  </a:lnTo>
                  <a:lnTo>
                    <a:pt x="85" y="6"/>
                  </a:lnTo>
                  <a:lnTo>
                    <a:pt x="85" y="4"/>
                  </a:lnTo>
                  <a:lnTo>
                    <a:pt x="85" y="6"/>
                  </a:lnTo>
                  <a:lnTo>
                    <a:pt x="85" y="6"/>
                  </a:lnTo>
                  <a:lnTo>
                    <a:pt x="85" y="5"/>
                  </a:lnTo>
                  <a:lnTo>
                    <a:pt x="85" y="6"/>
                  </a:lnTo>
                  <a:lnTo>
                    <a:pt x="85" y="6"/>
                  </a:lnTo>
                  <a:lnTo>
                    <a:pt x="85" y="6"/>
                  </a:lnTo>
                  <a:lnTo>
                    <a:pt x="86" y="7"/>
                  </a:lnTo>
                  <a:lnTo>
                    <a:pt x="86" y="5"/>
                  </a:lnTo>
                  <a:lnTo>
                    <a:pt x="86" y="6"/>
                  </a:lnTo>
                  <a:lnTo>
                    <a:pt x="86" y="7"/>
                  </a:lnTo>
                  <a:lnTo>
                    <a:pt x="86" y="7"/>
                  </a:lnTo>
                  <a:lnTo>
                    <a:pt x="86" y="6"/>
                  </a:lnTo>
                  <a:lnTo>
                    <a:pt x="86" y="6"/>
                  </a:lnTo>
                  <a:lnTo>
                    <a:pt x="86" y="6"/>
                  </a:lnTo>
                  <a:lnTo>
                    <a:pt x="86" y="6"/>
                  </a:lnTo>
                  <a:lnTo>
                    <a:pt x="86" y="6"/>
                  </a:lnTo>
                  <a:lnTo>
                    <a:pt x="87" y="6"/>
                  </a:lnTo>
                  <a:lnTo>
                    <a:pt x="87" y="6"/>
                  </a:lnTo>
                  <a:lnTo>
                    <a:pt x="87" y="6"/>
                  </a:lnTo>
                  <a:lnTo>
                    <a:pt x="87" y="7"/>
                  </a:lnTo>
                  <a:lnTo>
                    <a:pt x="87" y="6"/>
                  </a:lnTo>
                  <a:lnTo>
                    <a:pt x="87" y="6"/>
                  </a:lnTo>
                  <a:lnTo>
                    <a:pt x="87" y="6"/>
                  </a:lnTo>
                  <a:lnTo>
                    <a:pt x="87" y="6"/>
                  </a:lnTo>
                  <a:lnTo>
                    <a:pt x="87" y="6"/>
                  </a:lnTo>
                  <a:lnTo>
                    <a:pt x="88" y="5"/>
                  </a:lnTo>
                  <a:lnTo>
                    <a:pt x="88" y="6"/>
                  </a:lnTo>
                  <a:lnTo>
                    <a:pt x="88" y="6"/>
                  </a:lnTo>
                  <a:lnTo>
                    <a:pt x="88" y="6"/>
                  </a:lnTo>
                  <a:lnTo>
                    <a:pt x="88" y="6"/>
                  </a:lnTo>
                  <a:lnTo>
                    <a:pt x="88" y="6"/>
                  </a:lnTo>
                  <a:lnTo>
                    <a:pt x="88" y="5"/>
                  </a:lnTo>
                  <a:lnTo>
                    <a:pt x="88" y="6"/>
                  </a:lnTo>
                  <a:lnTo>
                    <a:pt x="88" y="6"/>
                  </a:lnTo>
                  <a:lnTo>
                    <a:pt x="88" y="6"/>
                  </a:lnTo>
                  <a:lnTo>
                    <a:pt x="89" y="6"/>
                  </a:lnTo>
                  <a:lnTo>
                    <a:pt x="89" y="6"/>
                  </a:lnTo>
                  <a:lnTo>
                    <a:pt x="89" y="6"/>
                  </a:lnTo>
                  <a:lnTo>
                    <a:pt x="89" y="6"/>
                  </a:lnTo>
                  <a:lnTo>
                    <a:pt x="89" y="7"/>
                  </a:lnTo>
                  <a:lnTo>
                    <a:pt x="89" y="6"/>
                  </a:lnTo>
                  <a:lnTo>
                    <a:pt x="89" y="6"/>
                  </a:lnTo>
                  <a:lnTo>
                    <a:pt x="89" y="6"/>
                  </a:lnTo>
                  <a:lnTo>
                    <a:pt x="89" y="6"/>
                  </a:lnTo>
                  <a:lnTo>
                    <a:pt x="89" y="6"/>
                  </a:lnTo>
                  <a:lnTo>
                    <a:pt x="89" y="6"/>
                  </a:lnTo>
                  <a:lnTo>
                    <a:pt x="90" y="5"/>
                  </a:lnTo>
                  <a:lnTo>
                    <a:pt x="90" y="6"/>
                  </a:lnTo>
                  <a:lnTo>
                    <a:pt x="90" y="5"/>
                  </a:lnTo>
                  <a:lnTo>
                    <a:pt x="90" y="6"/>
                  </a:lnTo>
                  <a:lnTo>
                    <a:pt x="90" y="5"/>
                  </a:lnTo>
                  <a:lnTo>
                    <a:pt x="90" y="5"/>
                  </a:lnTo>
                  <a:lnTo>
                    <a:pt x="90" y="6"/>
                  </a:lnTo>
                  <a:lnTo>
                    <a:pt x="90" y="6"/>
                  </a:lnTo>
                  <a:lnTo>
                    <a:pt x="90" y="5"/>
                  </a:lnTo>
                  <a:lnTo>
                    <a:pt x="90" y="6"/>
                  </a:lnTo>
                  <a:lnTo>
                    <a:pt x="90" y="6"/>
                  </a:lnTo>
                  <a:lnTo>
                    <a:pt x="91" y="6"/>
                  </a:lnTo>
                  <a:lnTo>
                    <a:pt x="91" y="6"/>
                  </a:lnTo>
                  <a:lnTo>
                    <a:pt x="91" y="6"/>
                  </a:lnTo>
                  <a:lnTo>
                    <a:pt x="91" y="6"/>
                  </a:lnTo>
                  <a:lnTo>
                    <a:pt x="91" y="6"/>
                  </a:lnTo>
                  <a:lnTo>
                    <a:pt x="91" y="6"/>
                  </a:lnTo>
                  <a:lnTo>
                    <a:pt x="91" y="6"/>
                  </a:lnTo>
                  <a:lnTo>
                    <a:pt x="91" y="5"/>
                  </a:lnTo>
                  <a:lnTo>
                    <a:pt x="91" y="6"/>
                  </a:lnTo>
                  <a:lnTo>
                    <a:pt x="91" y="6"/>
                  </a:lnTo>
                  <a:lnTo>
                    <a:pt x="91" y="6"/>
                  </a:lnTo>
                  <a:lnTo>
                    <a:pt x="92" y="6"/>
                  </a:lnTo>
                  <a:lnTo>
                    <a:pt x="92" y="6"/>
                  </a:lnTo>
                  <a:lnTo>
                    <a:pt x="92" y="6"/>
                  </a:lnTo>
                  <a:lnTo>
                    <a:pt x="92" y="6"/>
                  </a:lnTo>
                  <a:lnTo>
                    <a:pt x="92" y="6"/>
                  </a:lnTo>
                  <a:lnTo>
                    <a:pt x="92" y="7"/>
                  </a:lnTo>
                  <a:lnTo>
                    <a:pt x="92" y="6"/>
                  </a:lnTo>
                  <a:lnTo>
                    <a:pt x="92" y="4"/>
                  </a:lnTo>
                  <a:lnTo>
                    <a:pt x="92" y="6"/>
                  </a:lnTo>
                  <a:lnTo>
                    <a:pt x="93" y="6"/>
                  </a:lnTo>
                  <a:lnTo>
                    <a:pt x="93" y="6"/>
                  </a:lnTo>
                  <a:lnTo>
                    <a:pt x="93" y="5"/>
                  </a:lnTo>
                  <a:lnTo>
                    <a:pt x="93" y="6"/>
                  </a:lnTo>
                  <a:lnTo>
                    <a:pt x="93" y="6"/>
                  </a:lnTo>
                  <a:lnTo>
                    <a:pt x="93" y="6"/>
                  </a:lnTo>
                  <a:lnTo>
                    <a:pt x="93" y="6"/>
                  </a:lnTo>
                  <a:lnTo>
                    <a:pt x="93" y="6"/>
                  </a:lnTo>
                  <a:lnTo>
                    <a:pt x="93" y="6"/>
                  </a:lnTo>
                  <a:lnTo>
                    <a:pt x="93" y="6"/>
                  </a:lnTo>
                  <a:lnTo>
                    <a:pt x="93" y="6"/>
                  </a:lnTo>
                  <a:lnTo>
                    <a:pt x="94" y="6"/>
                  </a:lnTo>
                  <a:lnTo>
                    <a:pt x="94" y="6"/>
                  </a:lnTo>
                  <a:lnTo>
                    <a:pt x="94" y="6"/>
                  </a:lnTo>
                  <a:lnTo>
                    <a:pt x="94" y="5"/>
                  </a:lnTo>
                  <a:lnTo>
                    <a:pt x="94" y="6"/>
                  </a:lnTo>
                  <a:lnTo>
                    <a:pt x="94" y="6"/>
                  </a:lnTo>
                  <a:lnTo>
                    <a:pt x="94" y="6"/>
                  </a:lnTo>
                  <a:lnTo>
                    <a:pt x="94" y="6"/>
                  </a:lnTo>
                  <a:lnTo>
                    <a:pt x="94" y="6"/>
                  </a:lnTo>
                  <a:lnTo>
                    <a:pt x="94" y="7"/>
                  </a:lnTo>
                  <a:lnTo>
                    <a:pt x="94" y="6"/>
                  </a:lnTo>
                  <a:lnTo>
                    <a:pt x="95" y="6"/>
                  </a:lnTo>
                  <a:lnTo>
                    <a:pt x="95" y="4"/>
                  </a:lnTo>
                  <a:lnTo>
                    <a:pt x="95" y="5"/>
                  </a:lnTo>
                  <a:lnTo>
                    <a:pt x="95" y="6"/>
                  </a:lnTo>
                  <a:lnTo>
                    <a:pt x="95" y="7"/>
                  </a:lnTo>
                  <a:lnTo>
                    <a:pt x="95" y="5"/>
                  </a:lnTo>
                  <a:lnTo>
                    <a:pt x="95" y="6"/>
                  </a:lnTo>
                  <a:lnTo>
                    <a:pt x="95" y="7"/>
                  </a:lnTo>
                  <a:lnTo>
                    <a:pt x="95" y="6"/>
                  </a:lnTo>
                  <a:lnTo>
                    <a:pt x="95" y="6"/>
                  </a:lnTo>
                  <a:lnTo>
                    <a:pt x="96" y="6"/>
                  </a:lnTo>
                  <a:lnTo>
                    <a:pt x="96" y="6"/>
                  </a:lnTo>
                  <a:lnTo>
                    <a:pt x="96" y="6"/>
                  </a:lnTo>
                  <a:lnTo>
                    <a:pt x="96" y="6"/>
                  </a:lnTo>
                  <a:lnTo>
                    <a:pt x="96" y="6"/>
                  </a:lnTo>
                  <a:lnTo>
                    <a:pt x="96" y="6"/>
                  </a:lnTo>
                  <a:lnTo>
                    <a:pt x="96" y="6"/>
                  </a:lnTo>
                  <a:lnTo>
                    <a:pt x="96" y="4"/>
                  </a:lnTo>
                  <a:lnTo>
                    <a:pt x="96" y="6"/>
                  </a:lnTo>
                  <a:lnTo>
                    <a:pt x="96" y="6"/>
                  </a:lnTo>
                  <a:lnTo>
                    <a:pt x="97" y="6"/>
                  </a:lnTo>
                  <a:lnTo>
                    <a:pt x="97" y="6"/>
                  </a:lnTo>
                  <a:lnTo>
                    <a:pt x="97" y="6"/>
                  </a:lnTo>
                  <a:lnTo>
                    <a:pt x="97" y="6"/>
                  </a:lnTo>
                  <a:lnTo>
                    <a:pt x="97" y="6"/>
                  </a:lnTo>
                  <a:lnTo>
                    <a:pt x="97" y="6"/>
                  </a:lnTo>
                  <a:lnTo>
                    <a:pt x="97" y="6"/>
                  </a:lnTo>
                  <a:lnTo>
                    <a:pt x="97" y="6"/>
                  </a:lnTo>
                  <a:lnTo>
                    <a:pt x="97" y="6"/>
                  </a:lnTo>
                  <a:lnTo>
                    <a:pt x="97" y="6"/>
                  </a:lnTo>
                  <a:lnTo>
                    <a:pt x="98" y="6"/>
                  </a:lnTo>
                  <a:lnTo>
                    <a:pt x="98" y="6"/>
                  </a:lnTo>
                  <a:lnTo>
                    <a:pt x="98" y="6"/>
                  </a:lnTo>
                  <a:lnTo>
                    <a:pt x="98" y="5"/>
                  </a:lnTo>
                  <a:lnTo>
                    <a:pt x="98" y="5"/>
                  </a:lnTo>
                  <a:lnTo>
                    <a:pt x="98" y="5"/>
                  </a:lnTo>
                  <a:lnTo>
                    <a:pt x="98" y="5"/>
                  </a:lnTo>
                  <a:lnTo>
                    <a:pt x="98" y="6"/>
                  </a:lnTo>
                  <a:lnTo>
                    <a:pt x="98" y="6"/>
                  </a:lnTo>
                  <a:lnTo>
                    <a:pt x="98" y="6"/>
                  </a:lnTo>
                  <a:lnTo>
                    <a:pt x="98" y="6"/>
                  </a:lnTo>
                  <a:lnTo>
                    <a:pt x="99" y="6"/>
                  </a:lnTo>
                  <a:lnTo>
                    <a:pt x="99" y="6"/>
                  </a:lnTo>
                  <a:lnTo>
                    <a:pt x="99" y="6"/>
                  </a:lnTo>
                  <a:lnTo>
                    <a:pt x="99" y="6"/>
                  </a:lnTo>
                  <a:lnTo>
                    <a:pt x="99" y="6"/>
                  </a:lnTo>
                  <a:lnTo>
                    <a:pt x="99" y="7"/>
                  </a:lnTo>
                  <a:lnTo>
                    <a:pt x="99" y="6"/>
                  </a:lnTo>
                  <a:lnTo>
                    <a:pt x="99" y="4"/>
                  </a:lnTo>
                  <a:lnTo>
                    <a:pt x="99" y="6"/>
                  </a:lnTo>
                  <a:lnTo>
                    <a:pt x="99" y="6"/>
                  </a:lnTo>
                  <a:lnTo>
                    <a:pt x="99" y="5"/>
                  </a:lnTo>
                  <a:lnTo>
                    <a:pt x="100" y="6"/>
                  </a:lnTo>
                  <a:lnTo>
                    <a:pt x="100" y="7"/>
                  </a:lnTo>
                  <a:lnTo>
                    <a:pt x="100" y="6"/>
                  </a:lnTo>
                  <a:lnTo>
                    <a:pt x="100" y="6"/>
                  </a:lnTo>
                  <a:lnTo>
                    <a:pt x="100" y="6"/>
                  </a:lnTo>
                  <a:lnTo>
                    <a:pt x="100" y="6"/>
                  </a:lnTo>
                  <a:lnTo>
                    <a:pt x="100" y="6"/>
                  </a:lnTo>
                  <a:lnTo>
                    <a:pt x="100" y="6"/>
                  </a:lnTo>
                  <a:lnTo>
                    <a:pt x="100" y="6"/>
                  </a:lnTo>
                  <a:lnTo>
                    <a:pt x="100" y="5"/>
                  </a:lnTo>
                  <a:lnTo>
                    <a:pt x="101" y="6"/>
                  </a:lnTo>
                  <a:lnTo>
                    <a:pt x="101" y="6"/>
                  </a:lnTo>
                  <a:lnTo>
                    <a:pt x="101" y="6"/>
                  </a:lnTo>
                  <a:lnTo>
                    <a:pt x="101" y="7"/>
                  </a:lnTo>
                  <a:lnTo>
                    <a:pt x="101" y="5"/>
                  </a:lnTo>
                  <a:lnTo>
                    <a:pt x="101" y="6"/>
                  </a:lnTo>
                  <a:lnTo>
                    <a:pt x="101" y="6"/>
                  </a:lnTo>
                  <a:lnTo>
                    <a:pt x="101" y="6"/>
                  </a:lnTo>
                  <a:lnTo>
                    <a:pt x="101" y="6"/>
                  </a:lnTo>
                  <a:lnTo>
                    <a:pt x="101" y="6"/>
                  </a:lnTo>
                  <a:lnTo>
                    <a:pt x="101" y="6"/>
                  </a:lnTo>
                  <a:lnTo>
                    <a:pt x="102" y="6"/>
                  </a:lnTo>
                  <a:lnTo>
                    <a:pt x="102" y="6"/>
                  </a:lnTo>
                  <a:lnTo>
                    <a:pt x="102" y="6"/>
                  </a:lnTo>
                  <a:lnTo>
                    <a:pt x="102" y="6"/>
                  </a:lnTo>
                  <a:lnTo>
                    <a:pt x="102" y="6"/>
                  </a:lnTo>
                  <a:lnTo>
                    <a:pt x="102" y="5"/>
                  </a:lnTo>
                  <a:lnTo>
                    <a:pt x="102" y="6"/>
                  </a:lnTo>
                  <a:lnTo>
                    <a:pt x="102" y="6"/>
                  </a:lnTo>
                  <a:lnTo>
                    <a:pt x="102" y="6"/>
                  </a:lnTo>
                  <a:lnTo>
                    <a:pt x="102" y="6"/>
                  </a:lnTo>
                  <a:lnTo>
                    <a:pt x="102" y="4"/>
                  </a:lnTo>
                  <a:lnTo>
                    <a:pt x="103" y="6"/>
                  </a:lnTo>
                  <a:lnTo>
                    <a:pt x="103" y="7"/>
                  </a:lnTo>
                  <a:lnTo>
                    <a:pt x="103" y="6"/>
                  </a:lnTo>
                  <a:lnTo>
                    <a:pt x="103" y="7"/>
                  </a:lnTo>
                  <a:lnTo>
                    <a:pt x="103" y="4"/>
                  </a:lnTo>
                  <a:lnTo>
                    <a:pt x="103" y="6"/>
                  </a:lnTo>
                  <a:lnTo>
                    <a:pt x="103" y="6"/>
                  </a:lnTo>
                  <a:lnTo>
                    <a:pt x="103" y="6"/>
                  </a:lnTo>
                  <a:lnTo>
                    <a:pt x="103" y="6"/>
                  </a:lnTo>
                  <a:lnTo>
                    <a:pt x="103" y="5"/>
                  </a:lnTo>
                  <a:lnTo>
                    <a:pt x="103" y="6"/>
                  </a:lnTo>
                  <a:lnTo>
                    <a:pt x="104" y="6"/>
                  </a:lnTo>
                  <a:lnTo>
                    <a:pt x="104" y="6"/>
                  </a:lnTo>
                  <a:lnTo>
                    <a:pt x="104" y="6"/>
                  </a:lnTo>
                  <a:lnTo>
                    <a:pt x="104" y="6"/>
                  </a:lnTo>
                  <a:lnTo>
                    <a:pt x="104" y="6"/>
                  </a:lnTo>
                  <a:lnTo>
                    <a:pt x="104" y="6"/>
                  </a:lnTo>
                  <a:lnTo>
                    <a:pt x="104" y="6"/>
                  </a:lnTo>
                  <a:lnTo>
                    <a:pt x="104" y="6"/>
                  </a:lnTo>
                  <a:lnTo>
                    <a:pt x="104" y="6"/>
                  </a:lnTo>
                  <a:lnTo>
                    <a:pt x="105" y="6"/>
                  </a:lnTo>
                  <a:lnTo>
                    <a:pt x="105" y="6"/>
                  </a:lnTo>
                  <a:lnTo>
                    <a:pt x="105" y="7"/>
                  </a:lnTo>
                  <a:lnTo>
                    <a:pt x="105" y="6"/>
                  </a:lnTo>
                  <a:lnTo>
                    <a:pt x="105" y="6"/>
                  </a:lnTo>
                  <a:lnTo>
                    <a:pt x="105" y="5"/>
                  </a:lnTo>
                  <a:lnTo>
                    <a:pt x="105" y="6"/>
                  </a:lnTo>
                  <a:lnTo>
                    <a:pt x="105" y="6"/>
                  </a:lnTo>
                  <a:lnTo>
                    <a:pt x="105" y="5"/>
                  </a:lnTo>
                  <a:lnTo>
                    <a:pt x="105" y="5"/>
                  </a:lnTo>
                  <a:lnTo>
                    <a:pt x="105" y="5"/>
                  </a:lnTo>
                  <a:lnTo>
                    <a:pt x="106" y="7"/>
                  </a:lnTo>
                  <a:lnTo>
                    <a:pt x="106" y="5"/>
                  </a:lnTo>
                  <a:lnTo>
                    <a:pt x="106" y="6"/>
                  </a:lnTo>
                  <a:lnTo>
                    <a:pt x="106" y="5"/>
                  </a:lnTo>
                  <a:lnTo>
                    <a:pt x="106" y="5"/>
                  </a:lnTo>
                  <a:lnTo>
                    <a:pt x="106" y="5"/>
                  </a:lnTo>
                  <a:lnTo>
                    <a:pt x="106" y="5"/>
                  </a:lnTo>
                  <a:lnTo>
                    <a:pt x="106" y="5"/>
                  </a:lnTo>
                  <a:lnTo>
                    <a:pt x="106" y="5"/>
                  </a:lnTo>
                  <a:lnTo>
                    <a:pt x="106" y="5"/>
                  </a:lnTo>
                  <a:lnTo>
                    <a:pt x="106" y="5"/>
                  </a:lnTo>
                  <a:lnTo>
                    <a:pt x="107" y="5"/>
                  </a:lnTo>
                  <a:lnTo>
                    <a:pt x="107" y="5"/>
                  </a:lnTo>
                  <a:lnTo>
                    <a:pt x="107" y="6"/>
                  </a:lnTo>
                  <a:lnTo>
                    <a:pt x="107" y="6"/>
                  </a:lnTo>
                  <a:lnTo>
                    <a:pt x="107" y="5"/>
                  </a:lnTo>
                  <a:lnTo>
                    <a:pt x="107" y="5"/>
                  </a:lnTo>
                  <a:lnTo>
                    <a:pt x="107" y="5"/>
                  </a:lnTo>
                  <a:lnTo>
                    <a:pt x="107" y="5"/>
                  </a:lnTo>
                  <a:lnTo>
                    <a:pt x="107" y="5"/>
                  </a:lnTo>
                  <a:lnTo>
                    <a:pt x="107" y="5"/>
                  </a:lnTo>
                  <a:lnTo>
                    <a:pt x="107" y="5"/>
                  </a:lnTo>
                  <a:lnTo>
                    <a:pt x="108" y="5"/>
                  </a:lnTo>
                  <a:lnTo>
                    <a:pt x="108" y="5"/>
                  </a:lnTo>
                  <a:lnTo>
                    <a:pt x="108" y="6"/>
                  </a:lnTo>
                  <a:lnTo>
                    <a:pt x="108" y="5"/>
                  </a:lnTo>
                  <a:lnTo>
                    <a:pt x="108" y="5"/>
                  </a:lnTo>
                  <a:lnTo>
                    <a:pt x="108" y="6"/>
                  </a:lnTo>
                  <a:lnTo>
                    <a:pt x="108" y="5"/>
                  </a:lnTo>
                  <a:lnTo>
                    <a:pt x="108" y="5"/>
                  </a:lnTo>
                  <a:lnTo>
                    <a:pt x="108" y="6"/>
                  </a:lnTo>
                  <a:lnTo>
                    <a:pt x="108" y="5"/>
                  </a:lnTo>
                  <a:lnTo>
                    <a:pt x="109" y="5"/>
                  </a:lnTo>
                  <a:lnTo>
                    <a:pt x="109" y="4"/>
                  </a:lnTo>
                  <a:lnTo>
                    <a:pt x="109" y="5"/>
                  </a:lnTo>
                  <a:lnTo>
                    <a:pt x="109" y="5"/>
                  </a:lnTo>
                  <a:lnTo>
                    <a:pt x="109" y="4"/>
                  </a:lnTo>
                  <a:lnTo>
                    <a:pt x="109" y="5"/>
                  </a:lnTo>
                  <a:lnTo>
                    <a:pt x="109" y="5"/>
                  </a:lnTo>
                  <a:lnTo>
                    <a:pt x="109" y="5"/>
                  </a:lnTo>
                  <a:lnTo>
                    <a:pt x="109" y="4"/>
                  </a:lnTo>
                  <a:lnTo>
                    <a:pt x="109" y="5"/>
                  </a:lnTo>
                  <a:lnTo>
                    <a:pt x="109" y="5"/>
                  </a:lnTo>
                  <a:lnTo>
                    <a:pt x="110" y="6"/>
                  </a:lnTo>
                  <a:lnTo>
                    <a:pt x="110" y="5"/>
                  </a:lnTo>
                  <a:lnTo>
                    <a:pt x="110" y="5"/>
                  </a:lnTo>
                  <a:lnTo>
                    <a:pt x="110" y="5"/>
                  </a:lnTo>
                  <a:lnTo>
                    <a:pt x="110" y="5"/>
                  </a:lnTo>
                  <a:lnTo>
                    <a:pt x="110" y="6"/>
                  </a:lnTo>
                  <a:lnTo>
                    <a:pt x="110" y="5"/>
                  </a:lnTo>
                  <a:lnTo>
                    <a:pt x="110" y="5"/>
                  </a:lnTo>
                  <a:lnTo>
                    <a:pt x="110" y="5"/>
                  </a:lnTo>
                  <a:lnTo>
                    <a:pt x="111" y="4"/>
                  </a:lnTo>
                  <a:lnTo>
                    <a:pt x="111" y="5"/>
                  </a:lnTo>
                  <a:lnTo>
                    <a:pt x="111" y="5"/>
                  </a:lnTo>
                  <a:lnTo>
                    <a:pt x="111" y="5"/>
                  </a:lnTo>
                  <a:lnTo>
                    <a:pt x="111" y="5"/>
                  </a:lnTo>
                  <a:lnTo>
                    <a:pt x="111" y="5"/>
                  </a:lnTo>
                  <a:lnTo>
                    <a:pt x="111" y="5"/>
                  </a:lnTo>
                  <a:lnTo>
                    <a:pt x="111" y="5"/>
                  </a:lnTo>
                  <a:lnTo>
                    <a:pt x="111" y="5"/>
                  </a:lnTo>
                  <a:lnTo>
                    <a:pt x="111" y="5"/>
                  </a:lnTo>
                  <a:lnTo>
                    <a:pt x="111" y="5"/>
                  </a:lnTo>
                  <a:lnTo>
                    <a:pt x="112" y="5"/>
                  </a:lnTo>
                  <a:lnTo>
                    <a:pt x="112" y="5"/>
                  </a:lnTo>
                  <a:lnTo>
                    <a:pt x="112" y="5"/>
                  </a:lnTo>
                  <a:lnTo>
                    <a:pt x="112" y="5"/>
                  </a:lnTo>
                  <a:lnTo>
                    <a:pt x="112" y="5"/>
                  </a:lnTo>
                  <a:lnTo>
                    <a:pt x="112" y="5"/>
                  </a:lnTo>
                  <a:lnTo>
                    <a:pt x="112" y="5"/>
                  </a:lnTo>
                  <a:lnTo>
                    <a:pt x="112" y="5"/>
                  </a:lnTo>
                  <a:lnTo>
                    <a:pt x="112" y="5"/>
                  </a:lnTo>
                  <a:lnTo>
                    <a:pt x="113" y="5"/>
                  </a:lnTo>
                  <a:lnTo>
                    <a:pt x="113" y="5"/>
                  </a:lnTo>
                  <a:lnTo>
                    <a:pt x="113" y="5"/>
                  </a:lnTo>
                  <a:lnTo>
                    <a:pt x="113" y="5"/>
                  </a:lnTo>
                  <a:lnTo>
                    <a:pt x="113" y="5"/>
                  </a:lnTo>
                  <a:lnTo>
                    <a:pt x="113" y="5"/>
                  </a:lnTo>
                  <a:lnTo>
                    <a:pt x="113" y="7"/>
                  </a:lnTo>
                  <a:lnTo>
                    <a:pt x="113" y="5"/>
                  </a:lnTo>
                  <a:lnTo>
                    <a:pt x="113" y="5"/>
                  </a:lnTo>
                  <a:lnTo>
                    <a:pt x="113" y="5"/>
                  </a:lnTo>
                  <a:lnTo>
                    <a:pt x="114" y="5"/>
                  </a:lnTo>
                  <a:lnTo>
                    <a:pt x="114" y="5"/>
                  </a:lnTo>
                  <a:lnTo>
                    <a:pt x="114" y="5"/>
                  </a:lnTo>
                  <a:lnTo>
                    <a:pt x="114" y="5"/>
                  </a:lnTo>
                  <a:lnTo>
                    <a:pt x="114" y="5"/>
                  </a:lnTo>
                  <a:lnTo>
                    <a:pt x="114" y="5"/>
                  </a:lnTo>
                  <a:lnTo>
                    <a:pt x="114" y="5"/>
                  </a:lnTo>
                  <a:lnTo>
                    <a:pt x="114" y="5"/>
                  </a:lnTo>
                  <a:lnTo>
                    <a:pt x="114" y="4"/>
                  </a:lnTo>
                  <a:lnTo>
                    <a:pt x="114" y="5"/>
                  </a:lnTo>
                  <a:lnTo>
                    <a:pt x="115" y="5"/>
                  </a:lnTo>
                  <a:lnTo>
                    <a:pt x="115" y="5"/>
                  </a:lnTo>
                  <a:lnTo>
                    <a:pt x="115" y="5"/>
                  </a:lnTo>
                  <a:lnTo>
                    <a:pt x="115" y="5"/>
                  </a:lnTo>
                  <a:lnTo>
                    <a:pt x="115" y="5"/>
                  </a:lnTo>
                  <a:lnTo>
                    <a:pt x="115" y="5"/>
                  </a:lnTo>
                  <a:lnTo>
                    <a:pt x="115" y="5"/>
                  </a:lnTo>
                  <a:lnTo>
                    <a:pt x="115" y="5"/>
                  </a:lnTo>
                  <a:lnTo>
                    <a:pt x="115" y="5"/>
                  </a:lnTo>
                  <a:lnTo>
                    <a:pt x="115" y="5"/>
                  </a:lnTo>
                  <a:lnTo>
                    <a:pt x="116" y="5"/>
                  </a:lnTo>
                  <a:lnTo>
                    <a:pt x="116" y="4"/>
                  </a:lnTo>
                  <a:lnTo>
                    <a:pt x="116" y="5"/>
                  </a:lnTo>
                  <a:lnTo>
                    <a:pt x="116" y="4"/>
                  </a:lnTo>
                  <a:lnTo>
                    <a:pt x="116" y="4"/>
                  </a:lnTo>
                  <a:lnTo>
                    <a:pt x="116" y="5"/>
                  </a:lnTo>
                  <a:lnTo>
                    <a:pt x="116" y="5"/>
                  </a:lnTo>
                  <a:lnTo>
                    <a:pt x="116" y="5"/>
                  </a:lnTo>
                  <a:lnTo>
                    <a:pt x="116" y="5"/>
                  </a:lnTo>
                  <a:lnTo>
                    <a:pt x="116" y="5"/>
                  </a:lnTo>
                  <a:lnTo>
                    <a:pt x="117" y="5"/>
                  </a:lnTo>
                  <a:lnTo>
                    <a:pt x="117" y="5"/>
                  </a:lnTo>
                  <a:lnTo>
                    <a:pt x="117" y="5"/>
                  </a:lnTo>
                  <a:lnTo>
                    <a:pt x="117" y="5"/>
                  </a:lnTo>
                  <a:lnTo>
                    <a:pt x="117" y="5"/>
                  </a:lnTo>
                  <a:lnTo>
                    <a:pt x="117" y="4"/>
                  </a:lnTo>
                  <a:lnTo>
                    <a:pt x="117" y="5"/>
                  </a:lnTo>
                  <a:lnTo>
                    <a:pt x="117" y="5"/>
                  </a:lnTo>
                  <a:lnTo>
                    <a:pt x="117" y="5"/>
                  </a:lnTo>
                  <a:lnTo>
                    <a:pt x="117" y="5"/>
                  </a:lnTo>
                  <a:lnTo>
                    <a:pt x="117" y="5"/>
                  </a:lnTo>
                  <a:lnTo>
                    <a:pt x="118" y="5"/>
                  </a:lnTo>
                  <a:lnTo>
                    <a:pt x="118" y="5"/>
                  </a:lnTo>
                  <a:lnTo>
                    <a:pt x="118" y="5"/>
                  </a:lnTo>
                  <a:lnTo>
                    <a:pt x="118" y="5"/>
                  </a:lnTo>
                  <a:lnTo>
                    <a:pt x="118" y="5"/>
                  </a:lnTo>
                  <a:lnTo>
                    <a:pt x="118" y="5"/>
                  </a:lnTo>
                  <a:lnTo>
                    <a:pt x="118" y="5"/>
                  </a:lnTo>
                  <a:lnTo>
                    <a:pt x="118" y="5"/>
                  </a:lnTo>
                  <a:lnTo>
                    <a:pt x="118" y="5"/>
                  </a:lnTo>
                  <a:lnTo>
                    <a:pt x="118" y="5"/>
                  </a:lnTo>
                  <a:lnTo>
                    <a:pt x="118" y="5"/>
                  </a:lnTo>
                  <a:lnTo>
                    <a:pt x="119" y="5"/>
                  </a:lnTo>
                  <a:lnTo>
                    <a:pt x="119" y="5"/>
                  </a:lnTo>
                  <a:lnTo>
                    <a:pt x="119" y="5"/>
                  </a:lnTo>
                  <a:lnTo>
                    <a:pt x="119" y="5"/>
                  </a:lnTo>
                  <a:lnTo>
                    <a:pt x="119" y="6"/>
                  </a:lnTo>
                  <a:lnTo>
                    <a:pt x="119" y="5"/>
                  </a:lnTo>
                  <a:lnTo>
                    <a:pt x="119" y="5"/>
                  </a:lnTo>
                  <a:lnTo>
                    <a:pt x="119" y="3"/>
                  </a:lnTo>
                  <a:lnTo>
                    <a:pt x="119" y="5"/>
                  </a:lnTo>
                  <a:lnTo>
                    <a:pt x="119" y="5"/>
                  </a:lnTo>
                  <a:lnTo>
                    <a:pt x="120" y="4"/>
                  </a:lnTo>
                  <a:lnTo>
                    <a:pt x="120" y="4"/>
                  </a:lnTo>
                  <a:lnTo>
                    <a:pt x="120" y="5"/>
                  </a:lnTo>
                  <a:lnTo>
                    <a:pt x="120" y="5"/>
                  </a:lnTo>
                  <a:lnTo>
                    <a:pt x="120" y="5"/>
                  </a:lnTo>
                  <a:lnTo>
                    <a:pt x="120" y="4"/>
                  </a:lnTo>
                  <a:lnTo>
                    <a:pt x="120" y="5"/>
                  </a:lnTo>
                  <a:lnTo>
                    <a:pt x="120" y="5"/>
                  </a:lnTo>
                  <a:lnTo>
                    <a:pt x="120" y="4"/>
                  </a:lnTo>
                  <a:lnTo>
                    <a:pt x="120" y="4"/>
                  </a:lnTo>
                  <a:lnTo>
                    <a:pt x="120" y="4"/>
                  </a:lnTo>
                  <a:lnTo>
                    <a:pt x="121" y="5"/>
                  </a:lnTo>
                  <a:lnTo>
                    <a:pt x="121" y="5"/>
                  </a:lnTo>
                  <a:lnTo>
                    <a:pt x="121" y="5"/>
                  </a:lnTo>
                  <a:lnTo>
                    <a:pt x="121" y="5"/>
                  </a:lnTo>
                  <a:lnTo>
                    <a:pt x="121" y="5"/>
                  </a:lnTo>
                  <a:lnTo>
                    <a:pt x="121" y="5"/>
                  </a:lnTo>
                  <a:lnTo>
                    <a:pt x="121" y="5"/>
                  </a:lnTo>
                  <a:lnTo>
                    <a:pt x="121" y="5"/>
                  </a:lnTo>
                  <a:lnTo>
                    <a:pt x="121" y="5"/>
                  </a:lnTo>
                  <a:lnTo>
                    <a:pt x="121" y="5"/>
                  </a:lnTo>
                  <a:lnTo>
                    <a:pt x="122" y="5"/>
                  </a:lnTo>
                  <a:lnTo>
                    <a:pt x="122" y="5"/>
                  </a:lnTo>
                  <a:lnTo>
                    <a:pt x="122" y="5"/>
                  </a:lnTo>
                  <a:lnTo>
                    <a:pt x="122" y="5"/>
                  </a:lnTo>
                  <a:lnTo>
                    <a:pt x="122" y="5"/>
                  </a:lnTo>
                  <a:lnTo>
                    <a:pt x="122" y="3"/>
                  </a:lnTo>
                  <a:lnTo>
                    <a:pt x="122" y="4"/>
                  </a:lnTo>
                  <a:lnTo>
                    <a:pt x="122" y="5"/>
                  </a:lnTo>
                  <a:lnTo>
                    <a:pt x="122" y="5"/>
                  </a:lnTo>
                  <a:lnTo>
                    <a:pt x="122" y="5"/>
                  </a:lnTo>
                  <a:lnTo>
                    <a:pt x="122" y="5"/>
                  </a:lnTo>
                  <a:lnTo>
                    <a:pt x="123" y="5"/>
                  </a:lnTo>
                  <a:lnTo>
                    <a:pt x="123" y="5"/>
                  </a:lnTo>
                  <a:lnTo>
                    <a:pt x="123" y="5"/>
                  </a:lnTo>
                  <a:lnTo>
                    <a:pt x="123" y="7"/>
                  </a:lnTo>
                  <a:lnTo>
                    <a:pt x="123" y="5"/>
                  </a:lnTo>
                  <a:lnTo>
                    <a:pt x="123" y="5"/>
                  </a:lnTo>
                  <a:lnTo>
                    <a:pt x="123" y="5"/>
                  </a:lnTo>
                  <a:lnTo>
                    <a:pt x="123" y="5"/>
                  </a:lnTo>
                  <a:lnTo>
                    <a:pt x="123" y="5"/>
                  </a:lnTo>
                  <a:lnTo>
                    <a:pt x="123" y="5"/>
                  </a:lnTo>
                  <a:lnTo>
                    <a:pt x="123" y="6"/>
                  </a:lnTo>
                  <a:lnTo>
                    <a:pt x="124" y="4"/>
                  </a:lnTo>
                  <a:lnTo>
                    <a:pt x="124" y="5"/>
                  </a:lnTo>
                  <a:lnTo>
                    <a:pt x="124" y="5"/>
                  </a:lnTo>
                  <a:lnTo>
                    <a:pt x="124" y="4"/>
                  </a:lnTo>
                  <a:lnTo>
                    <a:pt x="124" y="6"/>
                  </a:lnTo>
                  <a:lnTo>
                    <a:pt x="124" y="3"/>
                  </a:lnTo>
                  <a:lnTo>
                    <a:pt x="124" y="5"/>
                  </a:lnTo>
                  <a:lnTo>
                    <a:pt x="124" y="4"/>
                  </a:lnTo>
                  <a:lnTo>
                    <a:pt x="124" y="5"/>
                  </a:lnTo>
                  <a:lnTo>
                    <a:pt x="124" y="6"/>
                  </a:lnTo>
                  <a:lnTo>
                    <a:pt x="124" y="5"/>
                  </a:lnTo>
                  <a:lnTo>
                    <a:pt x="125" y="4"/>
                  </a:lnTo>
                  <a:lnTo>
                    <a:pt x="125" y="5"/>
                  </a:lnTo>
                  <a:lnTo>
                    <a:pt x="125" y="5"/>
                  </a:lnTo>
                  <a:lnTo>
                    <a:pt x="125" y="5"/>
                  </a:lnTo>
                  <a:lnTo>
                    <a:pt x="125" y="5"/>
                  </a:lnTo>
                  <a:lnTo>
                    <a:pt x="125" y="5"/>
                  </a:lnTo>
                  <a:lnTo>
                    <a:pt x="125" y="4"/>
                  </a:lnTo>
                  <a:lnTo>
                    <a:pt x="125" y="4"/>
                  </a:lnTo>
                  <a:lnTo>
                    <a:pt x="125" y="5"/>
                  </a:lnTo>
                  <a:lnTo>
                    <a:pt x="125" y="5"/>
                  </a:lnTo>
                  <a:lnTo>
                    <a:pt x="126" y="4"/>
                  </a:lnTo>
                  <a:lnTo>
                    <a:pt x="126" y="5"/>
                  </a:lnTo>
                  <a:lnTo>
                    <a:pt x="126" y="5"/>
                  </a:lnTo>
                  <a:lnTo>
                    <a:pt x="126" y="5"/>
                  </a:lnTo>
                  <a:lnTo>
                    <a:pt x="126" y="6"/>
                  </a:lnTo>
                  <a:lnTo>
                    <a:pt x="126" y="5"/>
                  </a:lnTo>
                  <a:lnTo>
                    <a:pt x="126" y="5"/>
                  </a:lnTo>
                  <a:lnTo>
                    <a:pt x="126" y="5"/>
                  </a:lnTo>
                  <a:lnTo>
                    <a:pt x="126" y="5"/>
                  </a:lnTo>
                  <a:lnTo>
                    <a:pt x="126" y="6"/>
                  </a:lnTo>
                  <a:lnTo>
                    <a:pt x="127" y="5"/>
                  </a:lnTo>
                  <a:lnTo>
                    <a:pt x="127" y="5"/>
                  </a:lnTo>
                  <a:lnTo>
                    <a:pt x="127" y="5"/>
                  </a:lnTo>
                  <a:lnTo>
                    <a:pt x="127" y="5"/>
                  </a:lnTo>
                  <a:lnTo>
                    <a:pt x="127" y="5"/>
                  </a:lnTo>
                  <a:lnTo>
                    <a:pt x="127" y="5"/>
                  </a:lnTo>
                  <a:lnTo>
                    <a:pt x="127" y="5"/>
                  </a:lnTo>
                  <a:lnTo>
                    <a:pt x="127" y="5"/>
                  </a:lnTo>
                  <a:lnTo>
                    <a:pt x="127" y="5"/>
                  </a:lnTo>
                  <a:lnTo>
                    <a:pt x="128" y="5"/>
                  </a:lnTo>
                  <a:lnTo>
                    <a:pt x="128" y="5"/>
                  </a:lnTo>
                  <a:lnTo>
                    <a:pt x="128" y="6"/>
                  </a:lnTo>
                  <a:lnTo>
                    <a:pt x="128" y="5"/>
                  </a:lnTo>
                  <a:lnTo>
                    <a:pt x="128" y="5"/>
                  </a:lnTo>
                  <a:lnTo>
                    <a:pt x="128" y="5"/>
                  </a:lnTo>
                  <a:lnTo>
                    <a:pt x="128" y="4"/>
                  </a:lnTo>
                  <a:lnTo>
                    <a:pt x="128" y="6"/>
                  </a:lnTo>
                  <a:lnTo>
                    <a:pt x="128" y="5"/>
                  </a:lnTo>
                  <a:lnTo>
                    <a:pt x="128" y="5"/>
                  </a:lnTo>
                  <a:lnTo>
                    <a:pt x="129" y="6"/>
                  </a:lnTo>
                  <a:lnTo>
                    <a:pt x="129" y="5"/>
                  </a:lnTo>
                  <a:lnTo>
                    <a:pt x="129" y="5"/>
                  </a:lnTo>
                  <a:lnTo>
                    <a:pt x="129" y="6"/>
                  </a:lnTo>
                  <a:lnTo>
                    <a:pt x="129" y="5"/>
                  </a:lnTo>
                  <a:lnTo>
                    <a:pt x="129" y="4"/>
                  </a:lnTo>
                  <a:lnTo>
                    <a:pt x="129" y="5"/>
                  </a:lnTo>
                  <a:lnTo>
                    <a:pt x="129" y="5"/>
                  </a:lnTo>
                  <a:lnTo>
                    <a:pt x="129" y="5"/>
                  </a:lnTo>
                  <a:lnTo>
                    <a:pt x="129" y="3"/>
                  </a:lnTo>
                  <a:lnTo>
                    <a:pt x="130" y="5"/>
                  </a:lnTo>
                  <a:lnTo>
                    <a:pt x="130" y="5"/>
                  </a:lnTo>
                  <a:lnTo>
                    <a:pt x="130" y="5"/>
                  </a:lnTo>
                  <a:lnTo>
                    <a:pt x="130" y="5"/>
                  </a:lnTo>
                  <a:lnTo>
                    <a:pt x="130" y="5"/>
                  </a:lnTo>
                  <a:lnTo>
                    <a:pt x="130" y="5"/>
                  </a:lnTo>
                  <a:lnTo>
                    <a:pt x="130" y="5"/>
                  </a:lnTo>
                  <a:lnTo>
                    <a:pt x="130" y="5"/>
                  </a:lnTo>
                  <a:lnTo>
                    <a:pt x="130" y="5"/>
                  </a:lnTo>
                  <a:lnTo>
                    <a:pt x="131" y="5"/>
                  </a:lnTo>
                  <a:lnTo>
                    <a:pt x="131" y="5"/>
                  </a:lnTo>
                  <a:lnTo>
                    <a:pt x="131" y="5"/>
                  </a:lnTo>
                  <a:lnTo>
                    <a:pt x="131" y="5"/>
                  </a:lnTo>
                  <a:lnTo>
                    <a:pt x="131" y="5"/>
                  </a:lnTo>
                  <a:lnTo>
                    <a:pt x="131" y="5"/>
                  </a:lnTo>
                  <a:lnTo>
                    <a:pt x="131" y="5"/>
                  </a:lnTo>
                  <a:lnTo>
                    <a:pt x="131" y="6"/>
                  </a:lnTo>
                  <a:lnTo>
                    <a:pt x="131" y="5"/>
                  </a:lnTo>
                  <a:lnTo>
                    <a:pt x="131" y="5"/>
                  </a:lnTo>
                  <a:lnTo>
                    <a:pt x="131" y="6"/>
                  </a:lnTo>
                  <a:lnTo>
                    <a:pt x="132" y="5"/>
                  </a:lnTo>
                  <a:lnTo>
                    <a:pt x="132" y="5"/>
                  </a:lnTo>
                  <a:lnTo>
                    <a:pt x="132" y="5"/>
                  </a:lnTo>
                  <a:lnTo>
                    <a:pt x="132" y="5"/>
                  </a:lnTo>
                  <a:lnTo>
                    <a:pt x="132" y="5"/>
                  </a:lnTo>
                  <a:lnTo>
                    <a:pt x="132" y="5"/>
                  </a:lnTo>
                  <a:lnTo>
                    <a:pt x="132" y="5"/>
                  </a:lnTo>
                  <a:lnTo>
                    <a:pt x="132" y="5"/>
                  </a:lnTo>
                  <a:lnTo>
                    <a:pt x="132" y="5"/>
                  </a:lnTo>
                  <a:lnTo>
                    <a:pt x="132" y="5"/>
                  </a:lnTo>
                  <a:lnTo>
                    <a:pt x="133" y="5"/>
                  </a:lnTo>
                  <a:lnTo>
                    <a:pt x="133" y="5"/>
                  </a:lnTo>
                  <a:lnTo>
                    <a:pt x="133" y="5"/>
                  </a:lnTo>
                  <a:lnTo>
                    <a:pt x="133" y="5"/>
                  </a:lnTo>
                  <a:lnTo>
                    <a:pt x="133" y="5"/>
                  </a:lnTo>
                  <a:lnTo>
                    <a:pt x="133" y="5"/>
                  </a:lnTo>
                  <a:lnTo>
                    <a:pt x="133" y="4"/>
                  </a:lnTo>
                  <a:lnTo>
                    <a:pt x="133" y="5"/>
                  </a:lnTo>
                  <a:lnTo>
                    <a:pt x="133" y="5"/>
                  </a:lnTo>
                  <a:lnTo>
                    <a:pt x="133" y="5"/>
                  </a:lnTo>
                  <a:lnTo>
                    <a:pt x="134" y="5"/>
                  </a:lnTo>
                  <a:lnTo>
                    <a:pt x="134" y="5"/>
                  </a:lnTo>
                  <a:lnTo>
                    <a:pt x="134" y="5"/>
                  </a:lnTo>
                  <a:lnTo>
                    <a:pt x="134" y="4"/>
                  </a:lnTo>
                  <a:lnTo>
                    <a:pt x="134" y="5"/>
                  </a:lnTo>
                  <a:lnTo>
                    <a:pt x="134" y="5"/>
                  </a:lnTo>
                  <a:lnTo>
                    <a:pt x="134" y="5"/>
                  </a:lnTo>
                  <a:lnTo>
                    <a:pt x="134" y="5"/>
                  </a:lnTo>
                  <a:lnTo>
                    <a:pt x="134" y="5"/>
                  </a:lnTo>
                  <a:lnTo>
                    <a:pt x="134" y="5"/>
                  </a:lnTo>
                  <a:lnTo>
                    <a:pt x="134" y="5"/>
                  </a:lnTo>
                  <a:lnTo>
                    <a:pt x="135" y="5"/>
                  </a:lnTo>
                  <a:lnTo>
                    <a:pt x="135" y="5"/>
                  </a:lnTo>
                  <a:lnTo>
                    <a:pt x="135" y="5"/>
                  </a:lnTo>
                  <a:lnTo>
                    <a:pt x="135" y="5"/>
                  </a:lnTo>
                  <a:lnTo>
                    <a:pt x="135" y="6"/>
                  </a:lnTo>
                  <a:lnTo>
                    <a:pt x="135" y="5"/>
                  </a:lnTo>
                  <a:lnTo>
                    <a:pt x="135" y="4"/>
                  </a:lnTo>
                  <a:lnTo>
                    <a:pt x="135" y="5"/>
                  </a:lnTo>
                  <a:lnTo>
                    <a:pt x="135" y="5"/>
                  </a:lnTo>
                  <a:lnTo>
                    <a:pt x="135" y="4"/>
                  </a:lnTo>
                  <a:lnTo>
                    <a:pt x="135" y="5"/>
                  </a:lnTo>
                  <a:lnTo>
                    <a:pt x="136" y="5"/>
                  </a:lnTo>
                  <a:lnTo>
                    <a:pt x="136" y="4"/>
                  </a:lnTo>
                  <a:lnTo>
                    <a:pt x="136" y="5"/>
                  </a:lnTo>
                  <a:lnTo>
                    <a:pt x="136" y="5"/>
                  </a:lnTo>
                  <a:lnTo>
                    <a:pt x="136" y="4"/>
                  </a:lnTo>
                  <a:lnTo>
                    <a:pt x="136" y="5"/>
                  </a:lnTo>
                  <a:lnTo>
                    <a:pt x="136" y="4"/>
                  </a:lnTo>
                  <a:lnTo>
                    <a:pt x="136" y="5"/>
                  </a:lnTo>
                  <a:lnTo>
                    <a:pt x="136" y="5"/>
                  </a:lnTo>
                  <a:lnTo>
                    <a:pt x="137" y="6"/>
                  </a:lnTo>
                  <a:lnTo>
                    <a:pt x="137" y="5"/>
                  </a:lnTo>
                  <a:lnTo>
                    <a:pt x="137" y="5"/>
                  </a:lnTo>
                  <a:lnTo>
                    <a:pt x="137" y="5"/>
                  </a:lnTo>
                  <a:lnTo>
                    <a:pt x="137" y="5"/>
                  </a:lnTo>
                  <a:lnTo>
                    <a:pt x="137" y="5"/>
                  </a:lnTo>
                  <a:lnTo>
                    <a:pt x="137" y="5"/>
                  </a:lnTo>
                  <a:lnTo>
                    <a:pt x="137" y="4"/>
                  </a:lnTo>
                  <a:lnTo>
                    <a:pt x="137" y="6"/>
                  </a:lnTo>
                  <a:lnTo>
                    <a:pt x="137" y="5"/>
                  </a:lnTo>
                  <a:lnTo>
                    <a:pt x="138" y="4"/>
                  </a:lnTo>
                  <a:lnTo>
                    <a:pt x="138" y="5"/>
                  </a:lnTo>
                  <a:lnTo>
                    <a:pt x="138" y="5"/>
                  </a:lnTo>
                  <a:lnTo>
                    <a:pt x="138" y="5"/>
                  </a:lnTo>
                  <a:lnTo>
                    <a:pt x="138" y="5"/>
                  </a:lnTo>
                  <a:lnTo>
                    <a:pt x="138" y="5"/>
                  </a:lnTo>
                  <a:lnTo>
                    <a:pt x="138" y="5"/>
                  </a:lnTo>
                  <a:lnTo>
                    <a:pt x="138" y="5"/>
                  </a:lnTo>
                  <a:lnTo>
                    <a:pt x="138" y="5"/>
                  </a:lnTo>
                  <a:lnTo>
                    <a:pt x="138" y="5"/>
                  </a:lnTo>
                  <a:lnTo>
                    <a:pt x="139" y="5"/>
                  </a:lnTo>
                  <a:lnTo>
                    <a:pt x="139" y="5"/>
                  </a:lnTo>
                  <a:lnTo>
                    <a:pt x="139" y="4"/>
                  </a:lnTo>
                  <a:lnTo>
                    <a:pt x="139" y="4"/>
                  </a:lnTo>
                  <a:lnTo>
                    <a:pt x="139" y="5"/>
                  </a:lnTo>
                  <a:lnTo>
                    <a:pt x="139" y="5"/>
                  </a:lnTo>
                  <a:lnTo>
                    <a:pt x="139" y="5"/>
                  </a:lnTo>
                  <a:lnTo>
                    <a:pt x="139" y="5"/>
                  </a:lnTo>
                  <a:lnTo>
                    <a:pt x="139" y="5"/>
                  </a:lnTo>
                  <a:lnTo>
                    <a:pt x="139" y="4"/>
                  </a:lnTo>
                  <a:lnTo>
                    <a:pt x="139" y="5"/>
                  </a:lnTo>
                  <a:lnTo>
                    <a:pt x="140" y="5"/>
                  </a:lnTo>
                  <a:lnTo>
                    <a:pt x="140" y="6"/>
                  </a:lnTo>
                  <a:lnTo>
                    <a:pt x="140" y="5"/>
                  </a:lnTo>
                  <a:lnTo>
                    <a:pt x="140" y="5"/>
                  </a:lnTo>
                  <a:lnTo>
                    <a:pt x="140" y="5"/>
                  </a:lnTo>
                  <a:lnTo>
                    <a:pt x="140" y="5"/>
                  </a:lnTo>
                  <a:lnTo>
                    <a:pt x="140" y="5"/>
                  </a:lnTo>
                  <a:lnTo>
                    <a:pt x="140" y="3"/>
                  </a:lnTo>
                  <a:lnTo>
                    <a:pt x="140" y="6"/>
                  </a:lnTo>
                  <a:lnTo>
                    <a:pt x="140" y="4"/>
                  </a:lnTo>
                  <a:lnTo>
                    <a:pt x="140" y="5"/>
                  </a:lnTo>
                  <a:lnTo>
                    <a:pt x="141" y="5"/>
                  </a:lnTo>
                  <a:lnTo>
                    <a:pt x="141" y="5"/>
                  </a:lnTo>
                  <a:lnTo>
                    <a:pt x="141" y="5"/>
                  </a:lnTo>
                  <a:lnTo>
                    <a:pt x="141" y="5"/>
                  </a:lnTo>
                  <a:lnTo>
                    <a:pt x="141" y="5"/>
                  </a:lnTo>
                  <a:lnTo>
                    <a:pt x="141" y="5"/>
                  </a:lnTo>
                  <a:lnTo>
                    <a:pt x="141" y="5"/>
                  </a:lnTo>
                  <a:lnTo>
                    <a:pt x="141" y="5"/>
                  </a:lnTo>
                  <a:lnTo>
                    <a:pt x="141" y="5"/>
                  </a:lnTo>
                  <a:lnTo>
                    <a:pt x="141" y="5"/>
                  </a:lnTo>
                  <a:lnTo>
                    <a:pt x="142" y="5"/>
                  </a:lnTo>
                  <a:lnTo>
                    <a:pt x="142" y="5"/>
                  </a:lnTo>
                  <a:lnTo>
                    <a:pt x="142" y="5"/>
                  </a:lnTo>
                  <a:lnTo>
                    <a:pt x="142" y="5"/>
                  </a:lnTo>
                  <a:lnTo>
                    <a:pt x="142" y="5"/>
                  </a:lnTo>
                  <a:lnTo>
                    <a:pt x="142" y="5"/>
                  </a:lnTo>
                  <a:lnTo>
                    <a:pt x="142" y="5"/>
                  </a:lnTo>
                  <a:lnTo>
                    <a:pt x="142" y="5"/>
                  </a:lnTo>
                  <a:lnTo>
                    <a:pt x="142" y="5"/>
                  </a:lnTo>
                  <a:lnTo>
                    <a:pt x="142" y="5"/>
                  </a:lnTo>
                  <a:lnTo>
                    <a:pt x="143" y="5"/>
                  </a:lnTo>
                  <a:lnTo>
                    <a:pt x="143" y="5"/>
                  </a:lnTo>
                  <a:lnTo>
                    <a:pt x="143" y="6"/>
                  </a:lnTo>
                  <a:lnTo>
                    <a:pt x="143" y="4"/>
                  </a:lnTo>
                  <a:lnTo>
                    <a:pt x="143" y="6"/>
                  </a:lnTo>
                  <a:lnTo>
                    <a:pt x="143" y="5"/>
                  </a:lnTo>
                  <a:lnTo>
                    <a:pt x="143" y="5"/>
                  </a:lnTo>
                  <a:lnTo>
                    <a:pt x="143" y="5"/>
                  </a:lnTo>
                  <a:lnTo>
                    <a:pt x="143" y="5"/>
                  </a:lnTo>
                  <a:lnTo>
                    <a:pt x="143" y="5"/>
                  </a:lnTo>
                  <a:lnTo>
                    <a:pt x="143" y="4"/>
                  </a:lnTo>
                  <a:lnTo>
                    <a:pt x="144" y="3"/>
                  </a:lnTo>
                  <a:lnTo>
                    <a:pt x="144" y="5"/>
                  </a:lnTo>
                  <a:lnTo>
                    <a:pt x="144" y="5"/>
                  </a:lnTo>
                  <a:lnTo>
                    <a:pt x="144" y="5"/>
                  </a:lnTo>
                  <a:lnTo>
                    <a:pt x="144" y="6"/>
                  </a:lnTo>
                  <a:lnTo>
                    <a:pt x="144" y="3"/>
                  </a:lnTo>
                  <a:lnTo>
                    <a:pt x="144" y="5"/>
                  </a:lnTo>
                  <a:lnTo>
                    <a:pt x="144" y="4"/>
                  </a:lnTo>
                  <a:lnTo>
                    <a:pt x="144" y="5"/>
                  </a:lnTo>
                  <a:lnTo>
                    <a:pt x="144" y="5"/>
                  </a:lnTo>
                  <a:lnTo>
                    <a:pt x="145" y="5"/>
                  </a:lnTo>
                  <a:lnTo>
                    <a:pt x="145" y="5"/>
                  </a:lnTo>
                  <a:lnTo>
                    <a:pt x="145" y="5"/>
                  </a:lnTo>
                  <a:lnTo>
                    <a:pt x="145" y="5"/>
                  </a:lnTo>
                  <a:lnTo>
                    <a:pt x="145" y="5"/>
                  </a:lnTo>
                  <a:lnTo>
                    <a:pt x="145" y="5"/>
                  </a:lnTo>
                  <a:lnTo>
                    <a:pt x="145" y="5"/>
                  </a:lnTo>
                  <a:lnTo>
                    <a:pt x="145" y="4"/>
                  </a:lnTo>
                  <a:lnTo>
                    <a:pt x="145" y="5"/>
                  </a:lnTo>
                  <a:lnTo>
                    <a:pt x="145" y="5"/>
                  </a:lnTo>
                  <a:lnTo>
                    <a:pt x="145" y="5"/>
                  </a:lnTo>
                  <a:lnTo>
                    <a:pt x="146" y="5"/>
                  </a:lnTo>
                  <a:lnTo>
                    <a:pt x="146" y="6"/>
                  </a:lnTo>
                  <a:lnTo>
                    <a:pt x="146" y="4"/>
                  </a:lnTo>
                  <a:lnTo>
                    <a:pt x="146" y="5"/>
                  </a:lnTo>
                  <a:lnTo>
                    <a:pt x="146" y="4"/>
                  </a:lnTo>
                  <a:lnTo>
                    <a:pt x="146" y="5"/>
                  </a:lnTo>
                  <a:lnTo>
                    <a:pt x="146" y="5"/>
                  </a:lnTo>
                  <a:lnTo>
                    <a:pt x="146" y="5"/>
                  </a:lnTo>
                  <a:lnTo>
                    <a:pt x="146" y="3"/>
                  </a:lnTo>
                  <a:lnTo>
                    <a:pt x="146" y="5"/>
                  </a:lnTo>
                  <a:lnTo>
                    <a:pt x="147" y="5"/>
                  </a:lnTo>
                  <a:lnTo>
                    <a:pt x="147" y="5"/>
                  </a:lnTo>
                  <a:lnTo>
                    <a:pt x="147" y="5"/>
                  </a:lnTo>
                  <a:lnTo>
                    <a:pt x="147" y="5"/>
                  </a:lnTo>
                  <a:lnTo>
                    <a:pt x="147" y="5"/>
                  </a:lnTo>
                  <a:lnTo>
                    <a:pt x="147" y="5"/>
                  </a:lnTo>
                  <a:lnTo>
                    <a:pt x="147" y="5"/>
                  </a:lnTo>
                  <a:lnTo>
                    <a:pt x="147" y="6"/>
                  </a:lnTo>
                  <a:lnTo>
                    <a:pt x="147" y="5"/>
                  </a:lnTo>
                  <a:lnTo>
                    <a:pt x="147" y="5"/>
                  </a:lnTo>
                  <a:lnTo>
                    <a:pt x="148" y="5"/>
                  </a:lnTo>
                  <a:lnTo>
                    <a:pt x="148" y="5"/>
                  </a:lnTo>
                  <a:lnTo>
                    <a:pt x="148" y="5"/>
                  </a:lnTo>
                  <a:lnTo>
                    <a:pt x="148" y="4"/>
                  </a:lnTo>
                  <a:lnTo>
                    <a:pt x="148" y="4"/>
                  </a:lnTo>
                  <a:lnTo>
                    <a:pt x="148" y="5"/>
                  </a:lnTo>
                  <a:lnTo>
                    <a:pt x="148" y="5"/>
                  </a:lnTo>
                  <a:lnTo>
                    <a:pt x="148" y="5"/>
                  </a:lnTo>
                  <a:lnTo>
                    <a:pt x="148" y="4"/>
                  </a:lnTo>
                  <a:lnTo>
                    <a:pt x="148" y="4"/>
                  </a:lnTo>
                  <a:lnTo>
                    <a:pt x="149" y="6"/>
                  </a:lnTo>
                  <a:lnTo>
                    <a:pt x="149" y="4"/>
                  </a:lnTo>
                  <a:lnTo>
                    <a:pt x="149" y="4"/>
                  </a:lnTo>
                  <a:lnTo>
                    <a:pt x="149" y="5"/>
                  </a:lnTo>
                  <a:lnTo>
                    <a:pt x="149" y="4"/>
                  </a:lnTo>
                  <a:lnTo>
                    <a:pt x="149" y="4"/>
                  </a:lnTo>
                  <a:lnTo>
                    <a:pt x="149" y="4"/>
                  </a:lnTo>
                  <a:lnTo>
                    <a:pt x="149" y="4"/>
                  </a:lnTo>
                  <a:lnTo>
                    <a:pt x="149" y="5"/>
                  </a:lnTo>
                  <a:lnTo>
                    <a:pt x="149" y="5"/>
                  </a:lnTo>
                  <a:lnTo>
                    <a:pt x="149" y="5"/>
                  </a:lnTo>
                  <a:lnTo>
                    <a:pt x="150" y="5"/>
                  </a:lnTo>
                  <a:lnTo>
                    <a:pt x="150" y="5"/>
                  </a:lnTo>
                  <a:lnTo>
                    <a:pt x="150" y="5"/>
                  </a:lnTo>
                  <a:lnTo>
                    <a:pt x="150" y="3"/>
                  </a:lnTo>
                  <a:lnTo>
                    <a:pt x="150" y="5"/>
                  </a:lnTo>
                  <a:lnTo>
                    <a:pt x="150" y="4"/>
                  </a:lnTo>
                  <a:lnTo>
                    <a:pt x="150" y="5"/>
                  </a:lnTo>
                  <a:lnTo>
                    <a:pt x="150" y="4"/>
                  </a:lnTo>
                  <a:lnTo>
                    <a:pt x="150" y="4"/>
                  </a:lnTo>
                  <a:lnTo>
                    <a:pt x="150" y="4"/>
                  </a:lnTo>
                  <a:lnTo>
                    <a:pt x="151" y="4"/>
                  </a:lnTo>
                  <a:lnTo>
                    <a:pt x="151" y="6"/>
                  </a:lnTo>
                  <a:lnTo>
                    <a:pt x="151" y="3"/>
                  </a:lnTo>
                  <a:lnTo>
                    <a:pt x="151" y="5"/>
                  </a:lnTo>
                  <a:lnTo>
                    <a:pt x="151" y="5"/>
                  </a:lnTo>
                  <a:lnTo>
                    <a:pt x="151" y="5"/>
                  </a:lnTo>
                  <a:lnTo>
                    <a:pt x="151" y="4"/>
                  </a:lnTo>
                  <a:lnTo>
                    <a:pt x="151" y="5"/>
                  </a:lnTo>
                  <a:lnTo>
                    <a:pt x="151" y="5"/>
                  </a:lnTo>
                  <a:lnTo>
                    <a:pt x="151" y="3"/>
                  </a:lnTo>
                  <a:lnTo>
                    <a:pt x="152" y="4"/>
                  </a:lnTo>
                  <a:lnTo>
                    <a:pt x="152" y="5"/>
                  </a:lnTo>
                  <a:lnTo>
                    <a:pt x="152" y="4"/>
                  </a:lnTo>
                  <a:lnTo>
                    <a:pt x="152" y="4"/>
                  </a:lnTo>
                  <a:lnTo>
                    <a:pt x="152" y="5"/>
                  </a:lnTo>
                  <a:lnTo>
                    <a:pt x="152" y="4"/>
                  </a:lnTo>
                  <a:lnTo>
                    <a:pt x="152" y="6"/>
                  </a:lnTo>
                  <a:lnTo>
                    <a:pt x="152" y="5"/>
                  </a:lnTo>
                  <a:lnTo>
                    <a:pt x="152" y="5"/>
                  </a:lnTo>
                  <a:lnTo>
                    <a:pt x="152" y="5"/>
                  </a:lnTo>
                  <a:lnTo>
                    <a:pt x="153" y="4"/>
                  </a:lnTo>
                  <a:lnTo>
                    <a:pt x="153" y="5"/>
                  </a:lnTo>
                  <a:lnTo>
                    <a:pt x="153" y="4"/>
                  </a:lnTo>
                  <a:lnTo>
                    <a:pt x="153" y="4"/>
                  </a:lnTo>
                  <a:lnTo>
                    <a:pt x="153" y="5"/>
                  </a:lnTo>
                  <a:lnTo>
                    <a:pt x="153" y="4"/>
                  </a:lnTo>
                  <a:lnTo>
                    <a:pt x="153" y="5"/>
                  </a:lnTo>
                  <a:lnTo>
                    <a:pt x="153" y="4"/>
                  </a:lnTo>
                  <a:lnTo>
                    <a:pt x="153" y="5"/>
                  </a:lnTo>
                  <a:lnTo>
                    <a:pt x="153" y="5"/>
                  </a:lnTo>
                  <a:lnTo>
                    <a:pt x="153" y="6"/>
                  </a:lnTo>
                  <a:lnTo>
                    <a:pt x="154" y="5"/>
                  </a:lnTo>
                  <a:lnTo>
                    <a:pt x="154" y="4"/>
                  </a:lnTo>
                  <a:lnTo>
                    <a:pt x="154" y="6"/>
                  </a:lnTo>
                  <a:lnTo>
                    <a:pt x="154" y="3"/>
                  </a:lnTo>
                  <a:lnTo>
                    <a:pt x="154" y="4"/>
                  </a:lnTo>
                  <a:lnTo>
                    <a:pt x="154" y="4"/>
                  </a:lnTo>
                  <a:lnTo>
                    <a:pt x="154" y="5"/>
                  </a:lnTo>
                  <a:lnTo>
                    <a:pt x="154" y="4"/>
                  </a:lnTo>
                  <a:lnTo>
                    <a:pt x="154" y="4"/>
                  </a:lnTo>
                  <a:lnTo>
                    <a:pt x="154" y="4"/>
                  </a:lnTo>
                  <a:lnTo>
                    <a:pt x="155" y="4"/>
                  </a:lnTo>
                  <a:lnTo>
                    <a:pt x="155" y="5"/>
                  </a:lnTo>
                  <a:lnTo>
                    <a:pt x="155" y="4"/>
                  </a:lnTo>
                  <a:lnTo>
                    <a:pt x="155" y="4"/>
                  </a:lnTo>
                  <a:lnTo>
                    <a:pt x="155" y="4"/>
                  </a:lnTo>
                  <a:lnTo>
                    <a:pt x="155" y="5"/>
                  </a:lnTo>
                  <a:lnTo>
                    <a:pt x="155" y="3"/>
                  </a:lnTo>
                  <a:lnTo>
                    <a:pt x="155" y="4"/>
                  </a:lnTo>
                  <a:lnTo>
                    <a:pt x="155" y="4"/>
                  </a:lnTo>
                  <a:lnTo>
                    <a:pt x="155" y="4"/>
                  </a:lnTo>
                  <a:lnTo>
                    <a:pt x="155" y="4"/>
                  </a:lnTo>
                  <a:lnTo>
                    <a:pt x="156" y="4"/>
                  </a:lnTo>
                  <a:lnTo>
                    <a:pt x="156" y="4"/>
                  </a:lnTo>
                  <a:lnTo>
                    <a:pt x="156" y="4"/>
                  </a:lnTo>
                  <a:lnTo>
                    <a:pt x="156" y="4"/>
                  </a:lnTo>
                  <a:lnTo>
                    <a:pt x="156" y="4"/>
                  </a:lnTo>
                  <a:lnTo>
                    <a:pt x="156" y="4"/>
                  </a:lnTo>
                  <a:lnTo>
                    <a:pt x="156" y="4"/>
                  </a:lnTo>
                  <a:lnTo>
                    <a:pt x="156" y="4"/>
                  </a:lnTo>
                  <a:lnTo>
                    <a:pt x="156" y="4"/>
                  </a:lnTo>
                  <a:lnTo>
                    <a:pt x="156" y="4"/>
                  </a:lnTo>
                  <a:lnTo>
                    <a:pt x="157" y="4"/>
                  </a:lnTo>
                  <a:lnTo>
                    <a:pt x="157" y="4"/>
                  </a:lnTo>
                  <a:lnTo>
                    <a:pt x="157" y="4"/>
                  </a:lnTo>
                  <a:lnTo>
                    <a:pt x="157" y="4"/>
                  </a:lnTo>
                  <a:lnTo>
                    <a:pt x="157" y="4"/>
                  </a:lnTo>
                  <a:lnTo>
                    <a:pt x="157" y="4"/>
                  </a:lnTo>
                  <a:lnTo>
                    <a:pt x="157" y="4"/>
                  </a:lnTo>
                  <a:lnTo>
                    <a:pt x="157" y="4"/>
                  </a:lnTo>
                  <a:lnTo>
                    <a:pt x="157" y="4"/>
                  </a:lnTo>
                  <a:lnTo>
                    <a:pt x="157" y="4"/>
                  </a:lnTo>
                  <a:lnTo>
                    <a:pt x="157" y="4"/>
                  </a:lnTo>
                  <a:lnTo>
                    <a:pt x="158" y="4"/>
                  </a:lnTo>
                  <a:lnTo>
                    <a:pt x="158" y="4"/>
                  </a:lnTo>
                  <a:lnTo>
                    <a:pt x="158" y="4"/>
                  </a:lnTo>
                  <a:lnTo>
                    <a:pt x="158" y="4"/>
                  </a:lnTo>
                  <a:lnTo>
                    <a:pt x="158" y="4"/>
                  </a:lnTo>
                  <a:lnTo>
                    <a:pt x="158" y="4"/>
                  </a:lnTo>
                  <a:lnTo>
                    <a:pt x="158" y="4"/>
                  </a:lnTo>
                  <a:lnTo>
                    <a:pt x="158" y="4"/>
                  </a:lnTo>
                  <a:lnTo>
                    <a:pt x="158" y="3"/>
                  </a:lnTo>
                  <a:lnTo>
                    <a:pt x="159" y="4"/>
                  </a:lnTo>
                  <a:lnTo>
                    <a:pt x="159" y="4"/>
                  </a:lnTo>
                  <a:lnTo>
                    <a:pt x="159" y="4"/>
                  </a:lnTo>
                  <a:lnTo>
                    <a:pt x="159" y="4"/>
                  </a:lnTo>
                  <a:lnTo>
                    <a:pt x="159" y="5"/>
                  </a:lnTo>
                  <a:lnTo>
                    <a:pt x="159" y="3"/>
                  </a:lnTo>
                  <a:lnTo>
                    <a:pt x="159" y="4"/>
                  </a:lnTo>
                  <a:lnTo>
                    <a:pt x="159" y="4"/>
                  </a:lnTo>
                  <a:lnTo>
                    <a:pt x="159" y="4"/>
                  </a:lnTo>
                  <a:lnTo>
                    <a:pt x="159" y="4"/>
                  </a:lnTo>
                  <a:lnTo>
                    <a:pt x="159" y="3"/>
                  </a:lnTo>
                  <a:lnTo>
                    <a:pt x="160" y="4"/>
                  </a:lnTo>
                  <a:lnTo>
                    <a:pt x="160" y="4"/>
                  </a:lnTo>
                  <a:lnTo>
                    <a:pt x="160" y="4"/>
                  </a:lnTo>
                  <a:lnTo>
                    <a:pt x="160" y="4"/>
                  </a:lnTo>
                  <a:lnTo>
                    <a:pt x="160" y="5"/>
                  </a:lnTo>
                  <a:lnTo>
                    <a:pt x="160" y="4"/>
                  </a:lnTo>
                  <a:lnTo>
                    <a:pt x="160" y="4"/>
                  </a:lnTo>
                  <a:lnTo>
                    <a:pt x="160" y="4"/>
                  </a:lnTo>
                  <a:lnTo>
                    <a:pt x="160" y="4"/>
                  </a:lnTo>
                  <a:lnTo>
                    <a:pt x="160" y="4"/>
                  </a:lnTo>
                  <a:lnTo>
                    <a:pt x="160" y="3"/>
                  </a:lnTo>
                  <a:lnTo>
                    <a:pt x="161" y="3"/>
                  </a:lnTo>
                  <a:lnTo>
                    <a:pt x="161" y="4"/>
                  </a:lnTo>
                  <a:lnTo>
                    <a:pt x="161" y="4"/>
                  </a:lnTo>
                  <a:lnTo>
                    <a:pt x="161" y="4"/>
                  </a:lnTo>
                  <a:lnTo>
                    <a:pt x="161" y="3"/>
                  </a:lnTo>
                  <a:lnTo>
                    <a:pt x="161" y="4"/>
                  </a:lnTo>
                  <a:lnTo>
                    <a:pt x="161" y="4"/>
                  </a:lnTo>
                  <a:lnTo>
                    <a:pt x="161" y="4"/>
                  </a:lnTo>
                  <a:lnTo>
                    <a:pt x="161" y="4"/>
                  </a:lnTo>
                  <a:lnTo>
                    <a:pt x="161" y="3"/>
                  </a:lnTo>
                  <a:lnTo>
                    <a:pt x="161" y="3"/>
                  </a:lnTo>
                  <a:lnTo>
                    <a:pt x="162" y="4"/>
                  </a:lnTo>
                  <a:lnTo>
                    <a:pt x="162" y="5"/>
                  </a:lnTo>
                  <a:lnTo>
                    <a:pt x="162" y="4"/>
                  </a:lnTo>
                  <a:lnTo>
                    <a:pt x="162" y="4"/>
                  </a:lnTo>
                  <a:lnTo>
                    <a:pt x="162" y="4"/>
                  </a:lnTo>
                  <a:lnTo>
                    <a:pt x="162" y="4"/>
                  </a:lnTo>
                  <a:lnTo>
                    <a:pt x="162" y="4"/>
                  </a:lnTo>
                  <a:lnTo>
                    <a:pt x="162" y="4"/>
                  </a:lnTo>
                  <a:lnTo>
                    <a:pt x="162" y="4"/>
                  </a:lnTo>
                  <a:lnTo>
                    <a:pt x="163" y="4"/>
                  </a:lnTo>
                  <a:lnTo>
                    <a:pt x="163" y="5"/>
                  </a:lnTo>
                  <a:lnTo>
                    <a:pt x="163" y="4"/>
                  </a:lnTo>
                  <a:lnTo>
                    <a:pt x="163" y="4"/>
                  </a:lnTo>
                  <a:lnTo>
                    <a:pt x="163" y="4"/>
                  </a:lnTo>
                  <a:lnTo>
                    <a:pt x="163" y="4"/>
                  </a:lnTo>
                  <a:lnTo>
                    <a:pt x="163" y="4"/>
                  </a:lnTo>
                  <a:lnTo>
                    <a:pt x="163" y="4"/>
                  </a:lnTo>
                  <a:lnTo>
                    <a:pt x="163" y="5"/>
                  </a:lnTo>
                  <a:lnTo>
                    <a:pt x="163" y="4"/>
                  </a:lnTo>
                  <a:lnTo>
                    <a:pt x="163" y="4"/>
                  </a:lnTo>
                  <a:lnTo>
                    <a:pt x="164" y="4"/>
                  </a:lnTo>
                  <a:lnTo>
                    <a:pt x="164" y="4"/>
                  </a:lnTo>
                  <a:lnTo>
                    <a:pt x="164" y="4"/>
                  </a:lnTo>
                  <a:lnTo>
                    <a:pt x="164" y="4"/>
                  </a:lnTo>
                  <a:lnTo>
                    <a:pt x="164" y="4"/>
                  </a:lnTo>
                  <a:lnTo>
                    <a:pt x="164" y="4"/>
                  </a:lnTo>
                  <a:lnTo>
                    <a:pt x="164" y="4"/>
                  </a:lnTo>
                  <a:lnTo>
                    <a:pt x="164" y="4"/>
                  </a:lnTo>
                  <a:lnTo>
                    <a:pt x="164" y="4"/>
                  </a:lnTo>
                  <a:lnTo>
                    <a:pt x="164" y="4"/>
                  </a:lnTo>
                  <a:lnTo>
                    <a:pt x="164" y="2"/>
                  </a:lnTo>
                  <a:lnTo>
                    <a:pt x="165" y="4"/>
                  </a:lnTo>
                  <a:lnTo>
                    <a:pt x="165" y="3"/>
                  </a:lnTo>
                  <a:lnTo>
                    <a:pt x="165" y="4"/>
                  </a:lnTo>
                  <a:lnTo>
                    <a:pt x="165" y="4"/>
                  </a:lnTo>
                  <a:lnTo>
                    <a:pt x="165" y="4"/>
                  </a:lnTo>
                  <a:lnTo>
                    <a:pt x="165" y="4"/>
                  </a:lnTo>
                  <a:lnTo>
                    <a:pt x="165" y="4"/>
                  </a:lnTo>
                  <a:lnTo>
                    <a:pt x="165" y="4"/>
                  </a:lnTo>
                  <a:lnTo>
                    <a:pt x="165" y="5"/>
                  </a:lnTo>
                  <a:lnTo>
                    <a:pt x="165" y="4"/>
                  </a:lnTo>
                  <a:lnTo>
                    <a:pt x="165" y="4"/>
                  </a:lnTo>
                  <a:lnTo>
                    <a:pt x="166" y="4"/>
                  </a:lnTo>
                  <a:lnTo>
                    <a:pt x="166" y="4"/>
                  </a:lnTo>
                  <a:lnTo>
                    <a:pt x="166" y="3"/>
                  </a:lnTo>
                  <a:lnTo>
                    <a:pt x="166" y="4"/>
                  </a:lnTo>
                  <a:lnTo>
                    <a:pt x="166" y="3"/>
                  </a:lnTo>
                  <a:lnTo>
                    <a:pt x="166" y="4"/>
                  </a:lnTo>
                  <a:lnTo>
                    <a:pt x="166" y="4"/>
                  </a:lnTo>
                  <a:lnTo>
                    <a:pt x="166" y="4"/>
                  </a:lnTo>
                  <a:lnTo>
                    <a:pt x="166" y="4"/>
                  </a:lnTo>
                  <a:lnTo>
                    <a:pt x="166" y="4"/>
                  </a:lnTo>
                  <a:lnTo>
                    <a:pt x="166" y="4"/>
                  </a:lnTo>
                  <a:lnTo>
                    <a:pt x="167" y="4"/>
                  </a:lnTo>
                  <a:lnTo>
                    <a:pt x="167" y="4"/>
                  </a:lnTo>
                  <a:lnTo>
                    <a:pt x="167" y="4"/>
                  </a:lnTo>
                  <a:lnTo>
                    <a:pt x="167" y="4"/>
                  </a:lnTo>
                  <a:lnTo>
                    <a:pt x="167" y="4"/>
                  </a:lnTo>
                  <a:lnTo>
                    <a:pt x="167" y="4"/>
                  </a:lnTo>
                  <a:lnTo>
                    <a:pt x="167" y="4"/>
                  </a:lnTo>
                  <a:lnTo>
                    <a:pt x="167" y="3"/>
                  </a:lnTo>
                  <a:lnTo>
                    <a:pt x="168" y="3"/>
                  </a:lnTo>
                  <a:lnTo>
                    <a:pt x="168" y="4"/>
                  </a:lnTo>
                  <a:lnTo>
                    <a:pt x="168" y="4"/>
                  </a:lnTo>
                  <a:lnTo>
                    <a:pt x="168" y="4"/>
                  </a:lnTo>
                  <a:lnTo>
                    <a:pt x="168" y="4"/>
                  </a:lnTo>
                  <a:lnTo>
                    <a:pt x="168" y="4"/>
                  </a:lnTo>
                  <a:lnTo>
                    <a:pt x="168" y="4"/>
                  </a:lnTo>
                  <a:lnTo>
                    <a:pt x="168" y="4"/>
                  </a:lnTo>
                  <a:lnTo>
                    <a:pt x="168" y="4"/>
                  </a:lnTo>
                  <a:lnTo>
                    <a:pt x="168" y="4"/>
                  </a:lnTo>
                  <a:lnTo>
                    <a:pt x="168" y="4"/>
                  </a:lnTo>
                  <a:lnTo>
                    <a:pt x="169" y="4"/>
                  </a:lnTo>
                  <a:lnTo>
                    <a:pt x="169" y="4"/>
                  </a:lnTo>
                  <a:lnTo>
                    <a:pt x="169" y="4"/>
                  </a:lnTo>
                  <a:lnTo>
                    <a:pt x="169" y="4"/>
                  </a:lnTo>
                  <a:lnTo>
                    <a:pt x="169" y="4"/>
                  </a:lnTo>
                  <a:lnTo>
                    <a:pt x="169" y="4"/>
                  </a:lnTo>
                  <a:lnTo>
                    <a:pt x="169" y="4"/>
                  </a:lnTo>
                  <a:lnTo>
                    <a:pt x="169" y="4"/>
                  </a:lnTo>
                  <a:lnTo>
                    <a:pt x="169" y="4"/>
                  </a:lnTo>
                  <a:lnTo>
                    <a:pt x="169" y="4"/>
                  </a:lnTo>
                  <a:lnTo>
                    <a:pt x="170" y="4"/>
                  </a:lnTo>
                  <a:lnTo>
                    <a:pt x="170" y="4"/>
                  </a:lnTo>
                  <a:lnTo>
                    <a:pt x="170" y="4"/>
                  </a:lnTo>
                  <a:lnTo>
                    <a:pt x="170" y="4"/>
                  </a:lnTo>
                  <a:lnTo>
                    <a:pt x="170" y="4"/>
                  </a:lnTo>
                  <a:lnTo>
                    <a:pt x="170" y="3"/>
                  </a:lnTo>
                  <a:lnTo>
                    <a:pt x="170" y="4"/>
                  </a:lnTo>
                  <a:lnTo>
                    <a:pt x="171" y="4"/>
                  </a:lnTo>
                  <a:lnTo>
                    <a:pt x="171" y="4"/>
                  </a:lnTo>
                  <a:lnTo>
                    <a:pt x="171" y="4"/>
                  </a:lnTo>
                  <a:lnTo>
                    <a:pt x="171" y="4"/>
                  </a:lnTo>
                  <a:lnTo>
                    <a:pt x="171" y="4"/>
                  </a:lnTo>
                  <a:lnTo>
                    <a:pt x="172" y="4"/>
                  </a:lnTo>
                  <a:lnTo>
                    <a:pt x="172" y="4"/>
                  </a:lnTo>
                  <a:lnTo>
                    <a:pt x="172" y="4"/>
                  </a:lnTo>
                  <a:lnTo>
                    <a:pt x="172" y="4"/>
                  </a:lnTo>
                  <a:lnTo>
                    <a:pt x="172" y="4"/>
                  </a:lnTo>
                  <a:lnTo>
                    <a:pt x="172" y="4"/>
                  </a:lnTo>
                  <a:lnTo>
                    <a:pt x="172" y="3"/>
                  </a:lnTo>
                  <a:lnTo>
                    <a:pt x="172" y="4"/>
                  </a:lnTo>
                  <a:lnTo>
                    <a:pt x="172" y="4"/>
                  </a:lnTo>
                  <a:lnTo>
                    <a:pt x="172" y="4"/>
                  </a:lnTo>
                  <a:lnTo>
                    <a:pt x="173" y="4"/>
                  </a:lnTo>
                  <a:lnTo>
                    <a:pt x="173" y="4"/>
                  </a:lnTo>
                  <a:lnTo>
                    <a:pt x="173" y="4"/>
                  </a:lnTo>
                  <a:lnTo>
                    <a:pt x="173" y="4"/>
                  </a:lnTo>
                  <a:lnTo>
                    <a:pt x="173" y="4"/>
                  </a:lnTo>
                  <a:lnTo>
                    <a:pt x="173" y="4"/>
                  </a:lnTo>
                  <a:lnTo>
                    <a:pt x="173" y="4"/>
                  </a:lnTo>
                  <a:lnTo>
                    <a:pt x="173" y="4"/>
                  </a:lnTo>
                  <a:lnTo>
                    <a:pt x="173" y="4"/>
                  </a:lnTo>
                  <a:lnTo>
                    <a:pt x="174" y="2"/>
                  </a:lnTo>
                  <a:lnTo>
                    <a:pt x="174" y="2"/>
                  </a:lnTo>
                  <a:lnTo>
                    <a:pt x="174" y="3"/>
                  </a:lnTo>
                  <a:lnTo>
                    <a:pt x="174" y="4"/>
                  </a:lnTo>
                  <a:lnTo>
                    <a:pt x="174" y="4"/>
                  </a:lnTo>
                  <a:lnTo>
                    <a:pt x="174" y="4"/>
                  </a:lnTo>
                  <a:lnTo>
                    <a:pt x="174" y="4"/>
                  </a:lnTo>
                  <a:lnTo>
                    <a:pt x="174" y="4"/>
                  </a:lnTo>
                  <a:lnTo>
                    <a:pt x="175" y="4"/>
                  </a:lnTo>
                  <a:lnTo>
                    <a:pt x="175" y="3"/>
                  </a:lnTo>
                  <a:lnTo>
                    <a:pt x="175" y="3"/>
                  </a:lnTo>
                  <a:lnTo>
                    <a:pt x="176" y="5"/>
                  </a:lnTo>
                  <a:lnTo>
                    <a:pt x="176" y="4"/>
                  </a:lnTo>
                  <a:lnTo>
                    <a:pt x="176" y="4"/>
                  </a:lnTo>
                  <a:lnTo>
                    <a:pt x="176" y="4"/>
                  </a:lnTo>
                  <a:lnTo>
                    <a:pt x="176" y="4"/>
                  </a:lnTo>
                  <a:lnTo>
                    <a:pt x="176" y="4"/>
                  </a:lnTo>
                  <a:lnTo>
                    <a:pt x="176" y="5"/>
                  </a:lnTo>
                  <a:lnTo>
                    <a:pt x="176" y="6"/>
                  </a:lnTo>
                  <a:lnTo>
                    <a:pt x="176" y="7"/>
                  </a:lnTo>
                  <a:lnTo>
                    <a:pt x="176" y="7"/>
                  </a:lnTo>
                  <a:lnTo>
                    <a:pt x="176" y="7"/>
                  </a:lnTo>
                  <a:lnTo>
                    <a:pt x="177" y="8"/>
                  </a:lnTo>
                  <a:lnTo>
                    <a:pt x="177" y="9"/>
                  </a:lnTo>
                  <a:lnTo>
                    <a:pt x="177" y="9"/>
                  </a:lnTo>
                  <a:lnTo>
                    <a:pt x="177" y="9"/>
                  </a:lnTo>
                  <a:lnTo>
                    <a:pt x="177" y="10"/>
                  </a:lnTo>
                  <a:lnTo>
                    <a:pt x="177" y="10"/>
                  </a:lnTo>
                  <a:lnTo>
                    <a:pt x="177" y="10"/>
                  </a:lnTo>
                  <a:lnTo>
                    <a:pt x="177" y="11"/>
                  </a:lnTo>
                  <a:lnTo>
                    <a:pt x="177" y="11"/>
                  </a:lnTo>
                  <a:lnTo>
                    <a:pt x="177" y="11"/>
                  </a:lnTo>
                  <a:lnTo>
                    <a:pt x="177" y="11"/>
                  </a:lnTo>
                  <a:lnTo>
                    <a:pt x="178" y="12"/>
                  </a:lnTo>
                  <a:lnTo>
                    <a:pt x="178" y="12"/>
                  </a:lnTo>
                  <a:lnTo>
                    <a:pt x="178" y="12"/>
                  </a:lnTo>
                  <a:lnTo>
                    <a:pt x="178" y="12"/>
                  </a:lnTo>
                  <a:lnTo>
                    <a:pt x="178" y="12"/>
                  </a:lnTo>
                  <a:lnTo>
                    <a:pt x="178" y="13"/>
                  </a:lnTo>
                  <a:lnTo>
                    <a:pt x="178" y="13"/>
                  </a:lnTo>
                  <a:lnTo>
                    <a:pt x="178" y="14"/>
                  </a:lnTo>
                  <a:lnTo>
                    <a:pt x="178" y="14"/>
                  </a:lnTo>
                  <a:lnTo>
                    <a:pt x="178" y="14"/>
                  </a:lnTo>
                  <a:lnTo>
                    <a:pt x="179" y="14"/>
                  </a:lnTo>
                  <a:lnTo>
                    <a:pt x="179" y="14"/>
                  </a:lnTo>
                  <a:lnTo>
                    <a:pt x="179" y="16"/>
                  </a:lnTo>
                  <a:lnTo>
                    <a:pt x="179" y="17"/>
                  </a:lnTo>
                  <a:lnTo>
                    <a:pt x="179" y="15"/>
                  </a:lnTo>
                  <a:lnTo>
                    <a:pt x="179" y="15"/>
                  </a:lnTo>
                  <a:lnTo>
                    <a:pt x="179" y="16"/>
                  </a:lnTo>
                  <a:lnTo>
                    <a:pt x="179" y="16"/>
                  </a:lnTo>
                  <a:lnTo>
                    <a:pt x="179" y="16"/>
                  </a:lnTo>
                  <a:lnTo>
                    <a:pt x="180" y="17"/>
                  </a:lnTo>
                  <a:lnTo>
                    <a:pt x="180" y="17"/>
                  </a:lnTo>
                  <a:lnTo>
                    <a:pt x="180" y="17"/>
                  </a:lnTo>
                  <a:lnTo>
                    <a:pt x="180" y="17"/>
                  </a:lnTo>
                  <a:lnTo>
                    <a:pt x="180" y="17"/>
                  </a:lnTo>
                  <a:lnTo>
                    <a:pt x="180" y="17"/>
                  </a:lnTo>
                  <a:lnTo>
                    <a:pt x="180" y="17"/>
                  </a:lnTo>
                  <a:lnTo>
                    <a:pt x="180" y="18"/>
                  </a:lnTo>
                  <a:lnTo>
                    <a:pt x="180" y="17"/>
                  </a:lnTo>
                  <a:lnTo>
                    <a:pt x="180" y="18"/>
                  </a:lnTo>
                  <a:lnTo>
                    <a:pt x="181" y="20"/>
                  </a:lnTo>
                  <a:lnTo>
                    <a:pt x="181" y="19"/>
                  </a:lnTo>
                  <a:lnTo>
                    <a:pt x="181" y="17"/>
                  </a:lnTo>
                  <a:lnTo>
                    <a:pt x="181" y="19"/>
                  </a:lnTo>
                  <a:lnTo>
                    <a:pt x="181" y="19"/>
                  </a:lnTo>
                  <a:lnTo>
                    <a:pt x="181" y="19"/>
                  </a:lnTo>
                  <a:lnTo>
                    <a:pt x="181" y="20"/>
                  </a:lnTo>
                  <a:lnTo>
                    <a:pt x="181" y="20"/>
                  </a:lnTo>
                  <a:lnTo>
                    <a:pt x="181" y="20"/>
                  </a:lnTo>
                  <a:lnTo>
                    <a:pt x="182" y="20"/>
                  </a:lnTo>
                  <a:lnTo>
                    <a:pt x="182" y="20"/>
                  </a:lnTo>
                  <a:lnTo>
                    <a:pt x="182" y="21"/>
                  </a:lnTo>
                  <a:lnTo>
                    <a:pt x="182" y="21"/>
                  </a:lnTo>
                  <a:lnTo>
                    <a:pt x="182" y="21"/>
                  </a:lnTo>
                  <a:lnTo>
                    <a:pt x="182" y="21"/>
                  </a:lnTo>
                  <a:lnTo>
                    <a:pt x="182" y="21"/>
                  </a:lnTo>
                  <a:lnTo>
                    <a:pt x="182" y="20"/>
                  </a:lnTo>
                  <a:lnTo>
                    <a:pt x="182" y="21"/>
                  </a:lnTo>
                  <a:lnTo>
                    <a:pt x="182" y="21"/>
                  </a:lnTo>
                  <a:lnTo>
                    <a:pt x="183" y="21"/>
                  </a:lnTo>
                  <a:lnTo>
                    <a:pt x="183" y="21"/>
                  </a:lnTo>
                  <a:lnTo>
                    <a:pt x="183" y="22"/>
                  </a:lnTo>
                  <a:lnTo>
                    <a:pt x="183" y="22"/>
                  </a:lnTo>
                  <a:lnTo>
                    <a:pt x="183" y="22"/>
                  </a:lnTo>
                  <a:lnTo>
                    <a:pt x="183" y="22"/>
                  </a:lnTo>
                  <a:lnTo>
                    <a:pt x="183" y="22"/>
                  </a:lnTo>
                  <a:lnTo>
                    <a:pt x="183" y="22"/>
                  </a:lnTo>
                  <a:lnTo>
                    <a:pt x="183" y="22"/>
                  </a:lnTo>
                  <a:lnTo>
                    <a:pt x="183" y="22"/>
                  </a:lnTo>
                  <a:lnTo>
                    <a:pt x="183" y="23"/>
                  </a:lnTo>
                  <a:lnTo>
                    <a:pt x="184" y="22"/>
                  </a:lnTo>
                  <a:lnTo>
                    <a:pt x="184" y="23"/>
                  </a:lnTo>
                  <a:lnTo>
                    <a:pt x="184" y="23"/>
                  </a:lnTo>
                  <a:lnTo>
                    <a:pt x="184" y="23"/>
                  </a:lnTo>
                  <a:lnTo>
                    <a:pt x="184" y="23"/>
                  </a:lnTo>
                  <a:lnTo>
                    <a:pt x="184" y="23"/>
                  </a:lnTo>
                  <a:lnTo>
                    <a:pt x="184" y="23"/>
                  </a:lnTo>
                  <a:lnTo>
                    <a:pt x="184" y="23"/>
                  </a:lnTo>
                  <a:lnTo>
                    <a:pt x="184" y="23"/>
                  </a:lnTo>
                  <a:lnTo>
                    <a:pt x="184" y="23"/>
                  </a:lnTo>
                  <a:lnTo>
                    <a:pt x="184" y="23"/>
                  </a:lnTo>
                  <a:lnTo>
                    <a:pt x="185" y="24"/>
                  </a:lnTo>
                  <a:lnTo>
                    <a:pt x="185" y="24"/>
                  </a:lnTo>
                  <a:lnTo>
                    <a:pt x="185" y="24"/>
                  </a:lnTo>
                  <a:lnTo>
                    <a:pt x="185" y="24"/>
                  </a:lnTo>
                  <a:lnTo>
                    <a:pt x="185" y="23"/>
                  </a:lnTo>
                  <a:lnTo>
                    <a:pt x="185" y="23"/>
                  </a:lnTo>
                  <a:lnTo>
                    <a:pt x="186" y="24"/>
                  </a:lnTo>
                  <a:lnTo>
                    <a:pt x="186" y="24"/>
                  </a:lnTo>
                  <a:lnTo>
                    <a:pt x="186" y="24"/>
                  </a:lnTo>
                  <a:lnTo>
                    <a:pt x="186" y="24"/>
                  </a:lnTo>
                  <a:lnTo>
                    <a:pt x="186" y="24"/>
                  </a:lnTo>
                  <a:lnTo>
                    <a:pt x="186" y="24"/>
                  </a:lnTo>
                  <a:lnTo>
                    <a:pt x="186" y="25"/>
                  </a:lnTo>
                  <a:lnTo>
                    <a:pt x="186" y="25"/>
                  </a:lnTo>
                  <a:lnTo>
                    <a:pt x="187" y="25"/>
                  </a:lnTo>
                  <a:lnTo>
                    <a:pt x="187" y="24"/>
                  </a:lnTo>
                  <a:lnTo>
                    <a:pt x="187" y="24"/>
                  </a:lnTo>
                  <a:lnTo>
                    <a:pt x="187" y="25"/>
                  </a:lnTo>
                  <a:lnTo>
                    <a:pt x="187" y="24"/>
                  </a:lnTo>
                  <a:lnTo>
                    <a:pt x="187" y="25"/>
                  </a:lnTo>
                  <a:lnTo>
                    <a:pt x="187" y="25"/>
                  </a:lnTo>
                  <a:lnTo>
                    <a:pt x="187" y="25"/>
                  </a:lnTo>
                  <a:lnTo>
                    <a:pt x="187" y="24"/>
                  </a:lnTo>
                  <a:lnTo>
                    <a:pt x="187" y="25"/>
                  </a:lnTo>
                  <a:lnTo>
                    <a:pt x="188" y="25"/>
                  </a:lnTo>
                  <a:lnTo>
                    <a:pt x="188" y="24"/>
                  </a:lnTo>
                  <a:lnTo>
                    <a:pt x="188" y="25"/>
                  </a:lnTo>
                  <a:lnTo>
                    <a:pt x="188" y="25"/>
                  </a:lnTo>
                  <a:lnTo>
                    <a:pt x="188" y="25"/>
                  </a:lnTo>
                  <a:lnTo>
                    <a:pt x="188" y="25"/>
                  </a:lnTo>
                  <a:lnTo>
                    <a:pt x="188" y="24"/>
                  </a:lnTo>
                  <a:lnTo>
                    <a:pt x="188" y="25"/>
                  </a:lnTo>
                  <a:lnTo>
                    <a:pt x="188" y="25"/>
                  </a:lnTo>
                  <a:lnTo>
                    <a:pt x="188" y="25"/>
                  </a:lnTo>
                  <a:lnTo>
                    <a:pt x="189" y="26"/>
                  </a:lnTo>
                  <a:lnTo>
                    <a:pt x="189" y="26"/>
                  </a:lnTo>
                  <a:lnTo>
                    <a:pt x="189" y="27"/>
                  </a:lnTo>
                  <a:lnTo>
                    <a:pt x="189" y="26"/>
                  </a:lnTo>
                  <a:lnTo>
                    <a:pt x="189" y="25"/>
                  </a:lnTo>
                  <a:lnTo>
                    <a:pt x="189" y="26"/>
                  </a:lnTo>
                  <a:lnTo>
                    <a:pt x="189" y="26"/>
                  </a:lnTo>
                  <a:lnTo>
                    <a:pt x="189" y="26"/>
                  </a:lnTo>
                  <a:lnTo>
                    <a:pt x="189" y="26"/>
                  </a:lnTo>
                  <a:lnTo>
                    <a:pt x="189" y="26"/>
                  </a:lnTo>
                  <a:lnTo>
                    <a:pt x="189" y="26"/>
                  </a:lnTo>
                  <a:lnTo>
                    <a:pt x="190" y="26"/>
                  </a:lnTo>
                  <a:lnTo>
                    <a:pt x="190" y="26"/>
                  </a:lnTo>
                  <a:lnTo>
                    <a:pt x="190" y="26"/>
                  </a:lnTo>
                  <a:lnTo>
                    <a:pt x="190" y="26"/>
                  </a:lnTo>
                  <a:lnTo>
                    <a:pt x="190" y="26"/>
                  </a:lnTo>
                  <a:lnTo>
                    <a:pt x="190" y="26"/>
                  </a:lnTo>
                  <a:lnTo>
                    <a:pt x="190" y="26"/>
                  </a:lnTo>
                  <a:lnTo>
                    <a:pt x="190" y="26"/>
                  </a:lnTo>
                  <a:lnTo>
                    <a:pt x="190" y="26"/>
                  </a:lnTo>
                  <a:lnTo>
                    <a:pt x="191" y="26"/>
                  </a:lnTo>
                  <a:lnTo>
                    <a:pt x="191" y="26"/>
                  </a:lnTo>
                  <a:lnTo>
                    <a:pt x="191" y="26"/>
                  </a:lnTo>
                  <a:lnTo>
                    <a:pt x="191" y="26"/>
                  </a:lnTo>
                  <a:lnTo>
                    <a:pt x="191" y="26"/>
                  </a:lnTo>
                  <a:lnTo>
                    <a:pt x="191" y="26"/>
                  </a:lnTo>
                  <a:lnTo>
                    <a:pt x="191" y="26"/>
                  </a:lnTo>
                  <a:lnTo>
                    <a:pt x="191" y="26"/>
                  </a:lnTo>
                  <a:lnTo>
                    <a:pt x="191" y="26"/>
                  </a:lnTo>
                  <a:lnTo>
                    <a:pt x="191" y="26"/>
                  </a:lnTo>
                  <a:lnTo>
                    <a:pt x="191" y="26"/>
                  </a:lnTo>
                  <a:lnTo>
                    <a:pt x="192" y="26"/>
                  </a:lnTo>
                  <a:lnTo>
                    <a:pt x="192" y="26"/>
                  </a:lnTo>
                  <a:lnTo>
                    <a:pt x="192" y="26"/>
                  </a:lnTo>
                  <a:lnTo>
                    <a:pt x="192" y="26"/>
                  </a:lnTo>
                  <a:lnTo>
                    <a:pt x="192" y="26"/>
                  </a:lnTo>
                  <a:lnTo>
                    <a:pt x="192" y="26"/>
                  </a:lnTo>
                  <a:lnTo>
                    <a:pt x="192" y="27"/>
                  </a:lnTo>
                  <a:lnTo>
                    <a:pt x="192" y="26"/>
                  </a:lnTo>
                  <a:lnTo>
                    <a:pt x="192" y="25"/>
                  </a:lnTo>
                  <a:lnTo>
                    <a:pt x="192" y="27"/>
                  </a:lnTo>
                  <a:lnTo>
                    <a:pt x="193" y="26"/>
                  </a:lnTo>
                  <a:lnTo>
                    <a:pt x="193" y="26"/>
                  </a:lnTo>
                  <a:lnTo>
                    <a:pt x="193" y="26"/>
                  </a:lnTo>
                  <a:lnTo>
                    <a:pt x="193" y="26"/>
                  </a:lnTo>
                  <a:lnTo>
                    <a:pt x="193" y="26"/>
                  </a:lnTo>
                  <a:lnTo>
                    <a:pt x="193" y="26"/>
                  </a:lnTo>
                  <a:lnTo>
                    <a:pt x="193" y="27"/>
                  </a:lnTo>
                  <a:lnTo>
                    <a:pt x="193" y="26"/>
                  </a:lnTo>
                  <a:lnTo>
                    <a:pt x="193" y="27"/>
                  </a:lnTo>
                  <a:lnTo>
                    <a:pt x="193" y="27"/>
                  </a:lnTo>
                  <a:lnTo>
                    <a:pt x="194" y="27"/>
                  </a:lnTo>
                  <a:lnTo>
                    <a:pt x="194" y="27"/>
                  </a:lnTo>
                  <a:lnTo>
                    <a:pt x="194" y="27"/>
                  </a:lnTo>
                  <a:lnTo>
                    <a:pt x="194" y="26"/>
                  </a:lnTo>
                  <a:lnTo>
                    <a:pt x="194" y="27"/>
                  </a:lnTo>
                  <a:lnTo>
                    <a:pt x="194" y="25"/>
                  </a:lnTo>
                  <a:lnTo>
                    <a:pt x="194" y="27"/>
                  </a:lnTo>
                  <a:lnTo>
                    <a:pt x="194" y="27"/>
                  </a:lnTo>
                  <a:lnTo>
                    <a:pt x="194" y="27"/>
                  </a:lnTo>
                  <a:lnTo>
                    <a:pt x="194" y="25"/>
                  </a:lnTo>
                  <a:lnTo>
                    <a:pt x="194" y="27"/>
                  </a:lnTo>
                  <a:lnTo>
                    <a:pt x="195" y="27"/>
                  </a:lnTo>
                  <a:lnTo>
                    <a:pt x="195" y="27"/>
                  </a:lnTo>
                  <a:lnTo>
                    <a:pt x="195" y="27"/>
                  </a:lnTo>
                  <a:lnTo>
                    <a:pt x="195" y="26"/>
                  </a:lnTo>
                  <a:lnTo>
                    <a:pt x="195" y="27"/>
                  </a:lnTo>
                  <a:lnTo>
                    <a:pt x="195" y="27"/>
                  </a:lnTo>
                  <a:lnTo>
                    <a:pt x="195" y="27"/>
                  </a:lnTo>
                  <a:lnTo>
                    <a:pt x="195" y="27"/>
                  </a:lnTo>
                  <a:lnTo>
                    <a:pt x="195" y="27"/>
                  </a:lnTo>
                  <a:lnTo>
                    <a:pt x="195" y="27"/>
                  </a:lnTo>
                  <a:lnTo>
                    <a:pt x="196" y="27"/>
                  </a:lnTo>
                  <a:lnTo>
                    <a:pt x="196" y="27"/>
                  </a:lnTo>
                  <a:lnTo>
                    <a:pt x="196" y="27"/>
                  </a:lnTo>
                  <a:lnTo>
                    <a:pt x="196" y="27"/>
                  </a:lnTo>
                  <a:lnTo>
                    <a:pt x="196" y="27"/>
                  </a:lnTo>
                  <a:lnTo>
                    <a:pt x="196" y="27"/>
                  </a:lnTo>
                  <a:lnTo>
                    <a:pt x="196" y="27"/>
                  </a:lnTo>
                  <a:lnTo>
                    <a:pt x="196" y="27"/>
                  </a:lnTo>
                  <a:lnTo>
                    <a:pt x="196" y="28"/>
                  </a:lnTo>
                  <a:lnTo>
                    <a:pt x="196" y="27"/>
                  </a:lnTo>
                  <a:lnTo>
                    <a:pt x="196" y="27"/>
                  </a:lnTo>
                  <a:lnTo>
                    <a:pt x="197" y="26"/>
                  </a:lnTo>
                  <a:lnTo>
                    <a:pt x="197" y="27"/>
                  </a:lnTo>
                  <a:lnTo>
                    <a:pt x="197" y="27"/>
                  </a:lnTo>
                  <a:lnTo>
                    <a:pt x="197" y="27"/>
                  </a:lnTo>
                  <a:lnTo>
                    <a:pt x="197" y="27"/>
                  </a:lnTo>
                  <a:lnTo>
                    <a:pt x="197" y="27"/>
                  </a:lnTo>
                  <a:lnTo>
                    <a:pt x="197" y="27"/>
                  </a:lnTo>
                  <a:lnTo>
                    <a:pt x="197" y="27"/>
                  </a:lnTo>
                  <a:lnTo>
                    <a:pt x="197" y="26"/>
                  </a:lnTo>
                  <a:lnTo>
                    <a:pt x="197" y="27"/>
                  </a:lnTo>
                  <a:lnTo>
                    <a:pt x="197" y="28"/>
                  </a:lnTo>
                  <a:lnTo>
                    <a:pt x="198" y="27"/>
                  </a:lnTo>
                  <a:lnTo>
                    <a:pt x="198" y="27"/>
                  </a:lnTo>
                  <a:lnTo>
                    <a:pt x="198" y="27"/>
                  </a:lnTo>
                  <a:lnTo>
                    <a:pt x="198" y="27"/>
                  </a:lnTo>
                  <a:lnTo>
                    <a:pt x="198" y="27"/>
                  </a:lnTo>
                  <a:lnTo>
                    <a:pt x="198" y="27"/>
                  </a:lnTo>
                  <a:lnTo>
                    <a:pt x="198" y="27"/>
                  </a:lnTo>
                  <a:lnTo>
                    <a:pt x="198" y="27"/>
                  </a:lnTo>
                  <a:lnTo>
                    <a:pt x="198" y="27"/>
                  </a:lnTo>
                  <a:lnTo>
                    <a:pt x="198" y="27"/>
                  </a:lnTo>
                  <a:lnTo>
                    <a:pt x="199" y="27"/>
                  </a:lnTo>
                  <a:lnTo>
                    <a:pt x="199" y="27"/>
                  </a:lnTo>
                  <a:lnTo>
                    <a:pt x="199" y="28"/>
                  </a:lnTo>
                  <a:lnTo>
                    <a:pt x="199" y="27"/>
                  </a:lnTo>
                  <a:lnTo>
                    <a:pt x="199" y="27"/>
                  </a:lnTo>
                  <a:lnTo>
                    <a:pt x="199" y="27"/>
                  </a:lnTo>
                  <a:lnTo>
                    <a:pt x="199" y="27"/>
                  </a:lnTo>
                  <a:lnTo>
                    <a:pt x="199" y="28"/>
                  </a:lnTo>
                  <a:lnTo>
                    <a:pt x="199" y="28"/>
                  </a:lnTo>
                  <a:lnTo>
                    <a:pt x="199" y="28"/>
                  </a:lnTo>
                  <a:lnTo>
                    <a:pt x="199" y="28"/>
                  </a:lnTo>
                  <a:lnTo>
                    <a:pt x="200" y="28"/>
                  </a:lnTo>
                  <a:lnTo>
                    <a:pt x="200" y="27"/>
                  </a:lnTo>
                  <a:lnTo>
                    <a:pt x="200" y="27"/>
                  </a:lnTo>
                  <a:lnTo>
                    <a:pt x="200" y="28"/>
                  </a:lnTo>
                  <a:lnTo>
                    <a:pt x="200" y="28"/>
                  </a:lnTo>
                  <a:lnTo>
                    <a:pt x="200" y="28"/>
                  </a:lnTo>
                  <a:lnTo>
                    <a:pt x="200" y="27"/>
                  </a:lnTo>
                  <a:lnTo>
                    <a:pt x="200" y="28"/>
                  </a:lnTo>
                  <a:lnTo>
                    <a:pt x="200" y="26"/>
                  </a:lnTo>
                  <a:lnTo>
                    <a:pt x="200" y="28"/>
                  </a:lnTo>
                  <a:lnTo>
                    <a:pt x="200" y="28"/>
                  </a:lnTo>
                  <a:lnTo>
                    <a:pt x="201" y="28"/>
                  </a:lnTo>
                  <a:lnTo>
                    <a:pt x="201" y="28"/>
                  </a:lnTo>
                  <a:lnTo>
                    <a:pt x="201" y="28"/>
                  </a:lnTo>
                  <a:lnTo>
                    <a:pt x="201" y="27"/>
                  </a:lnTo>
                  <a:lnTo>
                    <a:pt x="201" y="27"/>
                  </a:lnTo>
                  <a:lnTo>
                    <a:pt x="201" y="28"/>
                  </a:lnTo>
                  <a:lnTo>
                    <a:pt x="201" y="28"/>
                  </a:lnTo>
                  <a:lnTo>
                    <a:pt x="201" y="28"/>
                  </a:lnTo>
                  <a:lnTo>
                    <a:pt x="201" y="28"/>
                  </a:lnTo>
                  <a:lnTo>
                    <a:pt x="201" y="28"/>
                  </a:lnTo>
                  <a:lnTo>
                    <a:pt x="202" y="28"/>
                  </a:lnTo>
                  <a:lnTo>
                    <a:pt x="202" y="28"/>
                  </a:lnTo>
                  <a:lnTo>
                    <a:pt x="202" y="28"/>
                  </a:lnTo>
                  <a:lnTo>
                    <a:pt x="202" y="28"/>
                  </a:lnTo>
                  <a:lnTo>
                    <a:pt x="202" y="28"/>
                  </a:lnTo>
                  <a:lnTo>
                    <a:pt x="202" y="27"/>
                  </a:lnTo>
                  <a:lnTo>
                    <a:pt x="202" y="27"/>
                  </a:lnTo>
                  <a:lnTo>
                    <a:pt x="202" y="28"/>
                  </a:lnTo>
                  <a:lnTo>
                    <a:pt x="202" y="28"/>
                  </a:lnTo>
                  <a:lnTo>
                    <a:pt x="202" y="28"/>
                  </a:lnTo>
                  <a:lnTo>
                    <a:pt x="202" y="28"/>
                  </a:lnTo>
                  <a:lnTo>
                    <a:pt x="203" y="28"/>
                  </a:lnTo>
                  <a:lnTo>
                    <a:pt x="203" y="28"/>
                  </a:lnTo>
                  <a:lnTo>
                    <a:pt x="203" y="28"/>
                  </a:lnTo>
                  <a:lnTo>
                    <a:pt x="203" y="28"/>
                  </a:lnTo>
                  <a:lnTo>
                    <a:pt x="203" y="28"/>
                  </a:lnTo>
                  <a:lnTo>
                    <a:pt x="203" y="27"/>
                  </a:lnTo>
                  <a:lnTo>
                    <a:pt x="203" y="28"/>
                  </a:lnTo>
                  <a:lnTo>
                    <a:pt x="203" y="28"/>
                  </a:lnTo>
                  <a:lnTo>
                    <a:pt x="203" y="28"/>
                  </a:lnTo>
                  <a:lnTo>
                    <a:pt x="203" y="28"/>
                  </a:lnTo>
                  <a:lnTo>
                    <a:pt x="204" y="28"/>
                  </a:lnTo>
                  <a:lnTo>
                    <a:pt x="204" y="30"/>
                  </a:lnTo>
                  <a:lnTo>
                    <a:pt x="204" y="28"/>
                  </a:lnTo>
                  <a:lnTo>
                    <a:pt x="204" y="29"/>
                  </a:lnTo>
                  <a:lnTo>
                    <a:pt x="204" y="27"/>
                  </a:lnTo>
                  <a:lnTo>
                    <a:pt x="204" y="28"/>
                  </a:lnTo>
                  <a:lnTo>
                    <a:pt x="204" y="28"/>
                  </a:lnTo>
                  <a:lnTo>
                    <a:pt x="204" y="28"/>
                  </a:lnTo>
                  <a:lnTo>
                    <a:pt x="204" y="28"/>
                  </a:lnTo>
                  <a:lnTo>
                    <a:pt x="204" y="28"/>
                  </a:lnTo>
                  <a:lnTo>
                    <a:pt x="205" y="27"/>
                  </a:lnTo>
                  <a:lnTo>
                    <a:pt x="205" y="29"/>
                  </a:lnTo>
                  <a:lnTo>
                    <a:pt x="205" y="28"/>
                  </a:lnTo>
                  <a:lnTo>
                    <a:pt x="205" y="28"/>
                  </a:lnTo>
                  <a:lnTo>
                    <a:pt x="205" y="28"/>
                  </a:lnTo>
                  <a:lnTo>
                    <a:pt x="205" y="27"/>
                  </a:lnTo>
                  <a:lnTo>
                    <a:pt x="205" y="28"/>
                  </a:lnTo>
                  <a:lnTo>
                    <a:pt x="205" y="28"/>
                  </a:lnTo>
                  <a:lnTo>
                    <a:pt x="205" y="28"/>
                  </a:lnTo>
                  <a:lnTo>
                    <a:pt x="205" y="29"/>
                  </a:lnTo>
                  <a:lnTo>
                    <a:pt x="205" y="28"/>
                  </a:lnTo>
                  <a:lnTo>
                    <a:pt x="206" y="29"/>
                  </a:lnTo>
                  <a:lnTo>
                    <a:pt x="206" y="28"/>
                  </a:lnTo>
                  <a:lnTo>
                    <a:pt x="206" y="29"/>
                  </a:lnTo>
                  <a:lnTo>
                    <a:pt x="206" y="28"/>
                  </a:lnTo>
                  <a:lnTo>
                    <a:pt x="206" y="28"/>
                  </a:lnTo>
                  <a:lnTo>
                    <a:pt x="206" y="29"/>
                  </a:lnTo>
                  <a:lnTo>
                    <a:pt x="206" y="29"/>
                  </a:lnTo>
                  <a:lnTo>
                    <a:pt x="206" y="28"/>
                  </a:lnTo>
                  <a:lnTo>
                    <a:pt x="206" y="27"/>
                  </a:lnTo>
                  <a:lnTo>
                    <a:pt x="206" y="29"/>
                  </a:lnTo>
                  <a:lnTo>
                    <a:pt x="206" y="28"/>
                  </a:lnTo>
                  <a:lnTo>
                    <a:pt x="207" y="28"/>
                  </a:lnTo>
                  <a:lnTo>
                    <a:pt x="207" y="28"/>
                  </a:lnTo>
                  <a:lnTo>
                    <a:pt x="207" y="28"/>
                  </a:lnTo>
                  <a:lnTo>
                    <a:pt x="207" y="29"/>
                  </a:lnTo>
                  <a:lnTo>
                    <a:pt x="207" y="28"/>
                  </a:lnTo>
                  <a:lnTo>
                    <a:pt x="207" y="28"/>
                  </a:lnTo>
                  <a:lnTo>
                    <a:pt x="207" y="28"/>
                  </a:lnTo>
                  <a:lnTo>
                    <a:pt x="207" y="28"/>
                  </a:lnTo>
                  <a:lnTo>
                    <a:pt x="207" y="28"/>
                  </a:lnTo>
                  <a:lnTo>
                    <a:pt x="207" y="28"/>
                  </a:lnTo>
                  <a:lnTo>
                    <a:pt x="208" y="29"/>
                  </a:lnTo>
                  <a:lnTo>
                    <a:pt x="208" y="29"/>
                  </a:lnTo>
                  <a:lnTo>
                    <a:pt x="208" y="29"/>
                  </a:lnTo>
                  <a:lnTo>
                    <a:pt x="208" y="28"/>
                  </a:lnTo>
                  <a:lnTo>
                    <a:pt x="208" y="29"/>
                  </a:lnTo>
                  <a:lnTo>
                    <a:pt x="208" y="28"/>
                  </a:lnTo>
                  <a:lnTo>
                    <a:pt x="208" y="28"/>
                  </a:lnTo>
                  <a:lnTo>
                    <a:pt x="208" y="29"/>
                  </a:lnTo>
                  <a:lnTo>
                    <a:pt x="208" y="28"/>
                  </a:lnTo>
                  <a:lnTo>
                    <a:pt x="208" y="29"/>
                  </a:lnTo>
                  <a:lnTo>
                    <a:pt x="209" y="29"/>
                  </a:lnTo>
                  <a:lnTo>
                    <a:pt x="209" y="29"/>
                  </a:lnTo>
                  <a:lnTo>
                    <a:pt x="209" y="29"/>
                  </a:lnTo>
                  <a:lnTo>
                    <a:pt x="209" y="29"/>
                  </a:lnTo>
                  <a:lnTo>
                    <a:pt x="209" y="29"/>
                  </a:lnTo>
                  <a:lnTo>
                    <a:pt x="209" y="29"/>
                  </a:lnTo>
                  <a:lnTo>
                    <a:pt x="209" y="29"/>
                  </a:lnTo>
                  <a:lnTo>
                    <a:pt x="209" y="28"/>
                  </a:lnTo>
                  <a:lnTo>
                    <a:pt x="209" y="29"/>
                  </a:lnTo>
                  <a:lnTo>
                    <a:pt x="209" y="29"/>
                  </a:lnTo>
                  <a:lnTo>
                    <a:pt x="209" y="29"/>
                  </a:lnTo>
                  <a:lnTo>
                    <a:pt x="210" y="29"/>
                  </a:lnTo>
                  <a:lnTo>
                    <a:pt x="210" y="30"/>
                  </a:lnTo>
                  <a:lnTo>
                    <a:pt x="210" y="29"/>
                  </a:lnTo>
                  <a:lnTo>
                    <a:pt x="210" y="29"/>
                  </a:lnTo>
                  <a:lnTo>
                    <a:pt x="210" y="29"/>
                  </a:lnTo>
                  <a:lnTo>
                    <a:pt x="210" y="29"/>
                  </a:lnTo>
                  <a:lnTo>
                    <a:pt x="210" y="29"/>
                  </a:lnTo>
                  <a:lnTo>
                    <a:pt x="210" y="30"/>
                  </a:lnTo>
                  <a:lnTo>
                    <a:pt x="210" y="29"/>
                  </a:lnTo>
                  <a:lnTo>
                    <a:pt x="210" y="29"/>
                  </a:lnTo>
                  <a:lnTo>
                    <a:pt x="211" y="29"/>
                  </a:lnTo>
                  <a:lnTo>
                    <a:pt x="211" y="29"/>
                  </a:lnTo>
                  <a:lnTo>
                    <a:pt x="211" y="29"/>
                  </a:lnTo>
                  <a:lnTo>
                    <a:pt x="211" y="29"/>
                  </a:lnTo>
                  <a:lnTo>
                    <a:pt x="211" y="29"/>
                  </a:lnTo>
                  <a:lnTo>
                    <a:pt x="211" y="29"/>
                  </a:lnTo>
                  <a:lnTo>
                    <a:pt x="211" y="29"/>
                  </a:lnTo>
                  <a:lnTo>
                    <a:pt x="211" y="29"/>
                  </a:lnTo>
                  <a:lnTo>
                    <a:pt x="211" y="29"/>
                  </a:lnTo>
                  <a:lnTo>
                    <a:pt x="212" y="29"/>
                  </a:lnTo>
                  <a:lnTo>
                    <a:pt x="212" y="29"/>
                  </a:lnTo>
                  <a:lnTo>
                    <a:pt x="212" y="29"/>
                  </a:lnTo>
                  <a:lnTo>
                    <a:pt x="212" y="27"/>
                  </a:lnTo>
                  <a:lnTo>
                    <a:pt x="212" y="29"/>
                  </a:lnTo>
                  <a:lnTo>
                    <a:pt x="212" y="29"/>
                  </a:lnTo>
                  <a:lnTo>
                    <a:pt x="212" y="29"/>
                  </a:lnTo>
                  <a:lnTo>
                    <a:pt x="212" y="27"/>
                  </a:lnTo>
                  <a:lnTo>
                    <a:pt x="212" y="29"/>
                  </a:lnTo>
                  <a:lnTo>
                    <a:pt x="212" y="29"/>
                  </a:lnTo>
                  <a:lnTo>
                    <a:pt x="212" y="29"/>
                  </a:lnTo>
                  <a:lnTo>
                    <a:pt x="213" y="29"/>
                  </a:lnTo>
                  <a:lnTo>
                    <a:pt x="213" y="29"/>
                  </a:lnTo>
                  <a:lnTo>
                    <a:pt x="213" y="29"/>
                  </a:lnTo>
                  <a:lnTo>
                    <a:pt x="213" y="29"/>
                  </a:lnTo>
                  <a:lnTo>
                    <a:pt x="213" y="29"/>
                  </a:lnTo>
                  <a:lnTo>
                    <a:pt x="213" y="29"/>
                  </a:lnTo>
                  <a:lnTo>
                    <a:pt x="213" y="29"/>
                  </a:lnTo>
                  <a:lnTo>
                    <a:pt x="213" y="29"/>
                  </a:lnTo>
                  <a:lnTo>
                    <a:pt x="213" y="29"/>
                  </a:lnTo>
                  <a:lnTo>
                    <a:pt x="213" y="29"/>
                  </a:lnTo>
                  <a:lnTo>
                    <a:pt x="213" y="29"/>
                  </a:lnTo>
                  <a:lnTo>
                    <a:pt x="214" y="29"/>
                  </a:lnTo>
                  <a:lnTo>
                    <a:pt x="214" y="30"/>
                  </a:lnTo>
                  <a:lnTo>
                    <a:pt x="214" y="29"/>
                  </a:lnTo>
                  <a:lnTo>
                    <a:pt x="214" y="29"/>
                  </a:lnTo>
                  <a:lnTo>
                    <a:pt x="214" y="29"/>
                  </a:lnTo>
                  <a:lnTo>
                    <a:pt x="214" y="29"/>
                  </a:lnTo>
                  <a:lnTo>
                    <a:pt x="214" y="29"/>
                  </a:lnTo>
                  <a:lnTo>
                    <a:pt x="214" y="29"/>
                  </a:lnTo>
                  <a:lnTo>
                    <a:pt x="214" y="29"/>
                  </a:lnTo>
                  <a:lnTo>
                    <a:pt x="214" y="29"/>
                  </a:lnTo>
                  <a:lnTo>
                    <a:pt x="215" y="29"/>
                  </a:lnTo>
                  <a:lnTo>
                    <a:pt x="215" y="29"/>
                  </a:lnTo>
                  <a:lnTo>
                    <a:pt x="215" y="30"/>
                  </a:lnTo>
                  <a:lnTo>
                    <a:pt x="215" y="28"/>
                  </a:lnTo>
                  <a:lnTo>
                    <a:pt x="215" y="29"/>
                  </a:lnTo>
                  <a:lnTo>
                    <a:pt x="215" y="29"/>
                  </a:lnTo>
                  <a:lnTo>
                    <a:pt x="215" y="29"/>
                  </a:lnTo>
                  <a:lnTo>
                    <a:pt x="215" y="28"/>
                  </a:lnTo>
                  <a:lnTo>
                    <a:pt x="215" y="29"/>
                  </a:lnTo>
                  <a:lnTo>
                    <a:pt x="215" y="30"/>
                  </a:lnTo>
                  <a:lnTo>
                    <a:pt x="216" y="29"/>
                  </a:lnTo>
                  <a:lnTo>
                    <a:pt x="216" y="30"/>
                  </a:lnTo>
                  <a:lnTo>
                    <a:pt x="216" y="29"/>
                  </a:lnTo>
                  <a:lnTo>
                    <a:pt x="216" y="29"/>
                  </a:lnTo>
                  <a:lnTo>
                    <a:pt x="216" y="30"/>
                  </a:lnTo>
                  <a:lnTo>
                    <a:pt x="216" y="29"/>
                  </a:lnTo>
                  <a:lnTo>
                    <a:pt x="216" y="29"/>
                  </a:lnTo>
                  <a:lnTo>
                    <a:pt x="216" y="29"/>
                  </a:lnTo>
                  <a:lnTo>
                    <a:pt x="216" y="29"/>
                  </a:lnTo>
                  <a:lnTo>
                    <a:pt x="216" y="30"/>
                  </a:lnTo>
                  <a:lnTo>
                    <a:pt x="216" y="30"/>
                  </a:lnTo>
                  <a:lnTo>
                    <a:pt x="217" y="30"/>
                  </a:lnTo>
                  <a:lnTo>
                    <a:pt x="217" y="28"/>
                  </a:lnTo>
                  <a:lnTo>
                    <a:pt x="217" y="29"/>
                  </a:lnTo>
                  <a:lnTo>
                    <a:pt x="217" y="29"/>
                  </a:lnTo>
                  <a:lnTo>
                    <a:pt x="217" y="29"/>
                  </a:lnTo>
                  <a:lnTo>
                    <a:pt x="217" y="29"/>
                  </a:lnTo>
                  <a:lnTo>
                    <a:pt x="217" y="30"/>
                  </a:lnTo>
                  <a:lnTo>
                    <a:pt x="217" y="29"/>
                  </a:lnTo>
                  <a:lnTo>
                    <a:pt x="217" y="29"/>
                  </a:lnTo>
                  <a:lnTo>
                    <a:pt x="217" y="29"/>
                  </a:lnTo>
                  <a:lnTo>
                    <a:pt x="217" y="29"/>
                  </a:lnTo>
                  <a:lnTo>
                    <a:pt x="218" y="30"/>
                  </a:lnTo>
                  <a:lnTo>
                    <a:pt x="218" y="28"/>
                  </a:lnTo>
                  <a:lnTo>
                    <a:pt x="218" y="27"/>
                  </a:lnTo>
                  <a:lnTo>
                    <a:pt x="218" y="28"/>
                  </a:lnTo>
                  <a:lnTo>
                    <a:pt x="218" y="28"/>
                  </a:lnTo>
                  <a:lnTo>
                    <a:pt x="218" y="29"/>
                  </a:lnTo>
                  <a:lnTo>
                    <a:pt x="218" y="30"/>
                  </a:lnTo>
                  <a:lnTo>
                    <a:pt x="218" y="29"/>
                  </a:lnTo>
                  <a:lnTo>
                    <a:pt x="218" y="31"/>
                  </a:lnTo>
                  <a:lnTo>
                    <a:pt x="218" y="30"/>
                  </a:lnTo>
                  <a:lnTo>
                    <a:pt x="218" y="29"/>
                  </a:lnTo>
                  <a:lnTo>
                    <a:pt x="219" y="29"/>
                  </a:lnTo>
                  <a:lnTo>
                    <a:pt x="219" y="29"/>
                  </a:lnTo>
                  <a:lnTo>
                    <a:pt x="219" y="29"/>
                  </a:lnTo>
                  <a:lnTo>
                    <a:pt x="219" y="30"/>
                  </a:lnTo>
                  <a:lnTo>
                    <a:pt x="219" y="29"/>
                  </a:lnTo>
                  <a:lnTo>
                    <a:pt x="219" y="29"/>
                  </a:lnTo>
                  <a:lnTo>
                    <a:pt x="219" y="30"/>
                  </a:lnTo>
                  <a:lnTo>
                    <a:pt x="219" y="30"/>
                  </a:lnTo>
                  <a:lnTo>
                    <a:pt x="219" y="30"/>
                  </a:lnTo>
                  <a:lnTo>
                    <a:pt x="219" y="29"/>
                  </a:lnTo>
                  <a:lnTo>
                    <a:pt x="219" y="30"/>
                  </a:lnTo>
                  <a:lnTo>
                    <a:pt x="220" y="29"/>
                  </a:lnTo>
                  <a:lnTo>
                    <a:pt x="220" y="29"/>
                  </a:lnTo>
                  <a:lnTo>
                    <a:pt x="220" y="29"/>
                  </a:lnTo>
                  <a:lnTo>
                    <a:pt x="220" y="30"/>
                  </a:lnTo>
                  <a:lnTo>
                    <a:pt x="220" y="30"/>
                  </a:lnTo>
                  <a:lnTo>
                    <a:pt x="220" y="29"/>
                  </a:lnTo>
                  <a:lnTo>
                    <a:pt x="220" y="30"/>
                  </a:lnTo>
                  <a:lnTo>
                    <a:pt x="220" y="29"/>
                  </a:lnTo>
                  <a:lnTo>
                    <a:pt x="220" y="30"/>
                  </a:lnTo>
                  <a:lnTo>
                    <a:pt x="221" y="30"/>
                  </a:lnTo>
                  <a:lnTo>
                    <a:pt x="221" y="29"/>
                  </a:lnTo>
                  <a:lnTo>
                    <a:pt x="221" y="30"/>
                  </a:lnTo>
                  <a:lnTo>
                    <a:pt x="221" y="30"/>
                  </a:lnTo>
                  <a:lnTo>
                    <a:pt x="221" y="29"/>
                  </a:lnTo>
                  <a:lnTo>
                    <a:pt x="221" y="30"/>
                  </a:lnTo>
                  <a:lnTo>
                    <a:pt x="221" y="29"/>
                  </a:lnTo>
                  <a:lnTo>
                    <a:pt x="221" y="30"/>
                  </a:lnTo>
                  <a:lnTo>
                    <a:pt x="221" y="29"/>
                  </a:lnTo>
                  <a:lnTo>
                    <a:pt x="221" y="30"/>
                  </a:lnTo>
                  <a:lnTo>
                    <a:pt x="221" y="30"/>
                  </a:lnTo>
                  <a:lnTo>
                    <a:pt x="222" y="30"/>
                  </a:lnTo>
                  <a:lnTo>
                    <a:pt x="222" y="30"/>
                  </a:lnTo>
                  <a:lnTo>
                    <a:pt x="222" y="29"/>
                  </a:lnTo>
                  <a:lnTo>
                    <a:pt x="222" y="29"/>
                  </a:lnTo>
                  <a:lnTo>
                    <a:pt x="222" y="30"/>
                  </a:lnTo>
                  <a:lnTo>
                    <a:pt x="222" y="28"/>
                  </a:lnTo>
                  <a:lnTo>
                    <a:pt x="222" y="29"/>
                  </a:lnTo>
                  <a:lnTo>
                    <a:pt x="222" y="30"/>
                  </a:lnTo>
                  <a:lnTo>
                    <a:pt x="222" y="30"/>
                  </a:lnTo>
                  <a:lnTo>
                    <a:pt x="222" y="30"/>
                  </a:lnTo>
                  <a:lnTo>
                    <a:pt x="222" y="29"/>
                  </a:lnTo>
                  <a:lnTo>
                    <a:pt x="223" y="31"/>
                  </a:lnTo>
                  <a:lnTo>
                    <a:pt x="223" y="30"/>
                  </a:lnTo>
                  <a:lnTo>
                    <a:pt x="223" y="30"/>
                  </a:lnTo>
                  <a:lnTo>
                    <a:pt x="223" y="30"/>
                  </a:lnTo>
                  <a:lnTo>
                    <a:pt x="223" y="30"/>
                  </a:lnTo>
                  <a:lnTo>
                    <a:pt x="223" y="29"/>
                  </a:lnTo>
                  <a:lnTo>
                    <a:pt x="223" y="28"/>
                  </a:lnTo>
                  <a:lnTo>
                    <a:pt x="223" y="30"/>
                  </a:lnTo>
                  <a:lnTo>
                    <a:pt x="223" y="30"/>
                  </a:lnTo>
                  <a:lnTo>
                    <a:pt x="223" y="30"/>
                  </a:lnTo>
                  <a:lnTo>
                    <a:pt x="224" y="30"/>
                  </a:lnTo>
                  <a:lnTo>
                    <a:pt x="224" y="30"/>
                  </a:lnTo>
                  <a:lnTo>
                    <a:pt x="224" y="30"/>
                  </a:lnTo>
                  <a:lnTo>
                    <a:pt x="224" y="30"/>
                  </a:lnTo>
                  <a:lnTo>
                    <a:pt x="224" y="30"/>
                  </a:lnTo>
                  <a:lnTo>
                    <a:pt x="224" y="30"/>
                  </a:lnTo>
                  <a:lnTo>
                    <a:pt x="224" y="29"/>
                  </a:lnTo>
                  <a:lnTo>
                    <a:pt x="224" y="30"/>
                  </a:lnTo>
                  <a:lnTo>
                    <a:pt x="224" y="30"/>
                  </a:lnTo>
                  <a:lnTo>
                    <a:pt x="224" y="30"/>
                  </a:lnTo>
                  <a:lnTo>
                    <a:pt x="225" y="29"/>
                  </a:lnTo>
                  <a:lnTo>
                    <a:pt x="225" y="30"/>
                  </a:lnTo>
                  <a:lnTo>
                    <a:pt x="225" y="31"/>
                  </a:lnTo>
                  <a:lnTo>
                    <a:pt x="225" y="29"/>
                  </a:lnTo>
                  <a:lnTo>
                    <a:pt x="225" y="30"/>
                  </a:lnTo>
                  <a:lnTo>
                    <a:pt x="225" y="30"/>
                  </a:lnTo>
                  <a:lnTo>
                    <a:pt x="225" y="30"/>
                  </a:lnTo>
                  <a:lnTo>
                    <a:pt x="225" y="30"/>
                  </a:lnTo>
                  <a:lnTo>
                    <a:pt x="225" y="30"/>
                  </a:lnTo>
                  <a:lnTo>
                    <a:pt x="225" y="30"/>
                  </a:lnTo>
                  <a:lnTo>
                    <a:pt x="225" y="30"/>
                  </a:lnTo>
                  <a:lnTo>
                    <a:pt x="226" y="30"/>
                  </a:lnTo>
                  <a:lnTo>
                    <a:pt x="226" y="30"/>
                  </a:lnTo>
                  <a:lnTo>
                    <a:pt x="226" y="30"/>
                  </a:lnTo>
                  <a:lnTo>
                    <a:pt x="226" y="30"/>
                  </a:lnTo>
                  <a:lnTo>
                    <a:pt x="226" y="30"/>
                  </a:lnTo>
                  <a:lnTo>
                    <a:pt x="226" y="29"/>
                  </a:lnTo>
                  <a:lnTo>
                    <a:pt x="226" y="30"/>
                  </a:lnTo>
                  <a:lnTo>
                    <a:pt x="226" y="30"/>
                  </a:lnTo>
                  <a:lnTo>
                    <a:pt x="226" y="30"/>
                  </a:lnTo>
                  <a:lnTo>
                    <a:pt x="226" y="28"/>
                  </a:lnTo>
                  <a:lnTo>
                    <a:pt x="227" y="30"/>
                  </a:lnTo>
                  <a:lnTo>
                    <a:pt x="227" y="30"/>
                  </a:lnTo>
                  <a:lnTo>
                    <a:pt x="227" y="30"/>
                  </a:lnTo>
                  <a:lnTo>
                    <a:pt x="227" y="30"/>
                  </a:lnTo>
                  <a:lnTo>
                    <a:pt x="227" y="30"/>
                  </a:lnTo>
                  <a:lnTo>
                    <a:pt x="227" y="29"/>
                  </a:lnTo>
                  <a:lnTo>
                    <a:pt x="227" y="29"/>
                  </a:lnTo>
                  <a:lnTo>
                    <a:pt x="227" y="30"/>
                  </a:lnTo>
                  <a:lnTo>
                    <a:pt x="227" y="29"/>
                  </a:lnTo>
                  <a:lnTo>
                    <a:pt x="227" y="30"/>
                  </a:lnTo>
                  <a:lnTo>
                    <a:pt x="228" y="30"/>
                  </a:lnTo>
                  <a:lnTo>
                    <a:pt x="228" y="30"/>
                  </a:lnTo>
                  <a:lnTo>
                    <a:pt x="228" y="31"/>
                  </a:lnTo>
                  <a:lnTo>
                    <a:pt x="228" y="30"/>
                  </a:lnTo>
                  <a:lnTo>
                    <a:pt x="228" y="30"/>
                  </a:lnTo>
                  <a:lnTo>
                    <a:pt x="228" y="30"/>
                  </a:lnTo>
                  <a:lnTo>
                    <a:pt x="228" y="30"/>
                  </a:lnTo>
                  <a:lnTo>
                    <a:pt x="228" y="28"/>
                  </a:lnTo>
                  <a:lnTo>
                    <a:pt x="228" y="30"/>
                  </a:lnTo>
                  <a:lnTo>
                    <a:pt x="228" y="30"/>
                  </a:lnTo>
                  <a:lnTo>
                    <a:pt x="228" y="30"/>
                  </a:lnTo>
                  <a:lnTo>
                    <a:pt x="229" y="29"/>
                  </a:lnTo>
                  <a:lnTo>
                    <a:pt x="229" y="28"/>
                  </a:lnTo>
                  <a:lnTo>
                    <a:pt x="229" y="31"/>
                  </a:lnTo>
                  <a:lnTo>
                    <a:pt x="229" y="30"/>
                  </a:lnTo>
                  <a:lnTo>
                    <a:pt x="229" y="30"/>
                  </a:lnTo>
                  <a:lnTo>
                    <a:pt x="229" y="28"/>
                  </a:lnTo>
                  <a:lnTo>
                    <a:pt x="229" y="31"/>
                  </a:lnTo>
                  <a:lnTo>
                    <a:pt x="229" y="30"/>
                  </a:lnTo>
                  <a:lnTo>
                    <a:pt x="229" y="30"/>
                  </a:lnTo>
                  <a:lnTo>
                    <a:pt x="229" y="30"/>
                  </a:lnTo>
                  <a:lnTo>
                    <a:pt x="229" y="30"/>
                  </a:lnTo>
                  <a:lnTo>
                    <a:pt x="230" y="30"/>
                  </a:lnTo>
                  <a:lnTo>
                    <a:pt x="230" y="30"/>
                  </a:lnTo>
                  <a:lnTo>
                    <a:pt x="230" y="30"/>
                  </a:lnTo>
                  <a:lnTo>
                    <a:pt x="230" y="30"/>
                  </a:lnTo>
                  <a:lnTo>
                    <a:pt x="230" y="28"/>
                  </a:lnTo>
                  <a:lnTo>
                    <a:pt x="230" y="30"/>
                  </a:lnTo>
                  <a:lnTo>
                    <a:pt x="230" y="30"/>
                  </a:lnTo>
                  <a:lnTo>
                    <a:pt x="230" y="30"/>
                  </a:lnTo>
                  <a:lnTo>
                    <a:pt x="230" y="30"/>
                  </a:lnTo>
                  <a:lnTo>
                    <a:pt x="230" y="30"/>
                  </a:lnTo>
                  <a:lnTo>
                    <a:pt x="231" y="30"/>
                  </a:lnTo>
                  <a:lnTo>
                    <a:pt x="231" y="30"/>
                  </a:lnTo>
                  <a:lnTo>
                    <a:pt x="231" y="30"/>
                  </a:lnTo>
                  <a:lnTo>
                    <a:pt x="231" y="30"/>
                  </a:lnTo>
                  <a:lnTo>
                    <a:pt x="231" y="31"/>
                  </a:lnTo>
                  <a:lnTo>
                    <a:pt x="231" y="31"/>
                  </a:lnTo>
                  <a:lnTo>
                    <a:pt x="231" y="30"/>
                  </a:lnTo>
                  <a:lnTo>
                    <a:pt x="231" y="30"/>
                  </a:lnTo>
                  <a:lnTo>
                    <a:pt x="231" y="30"/>
                  </a:lnTo>
                  <a:lnTo>
                    <a:pt x="231" y="30"/>
                  </a:lnTo>
                  <a:lnTo>
                    <a:pt x="232" y="30"/>
                  </a:lnTo>
                  <a:lnTo>
                    <a:pt x="232" y="30"/>
                  </a:lnTo>
                  <a:lnTo>
                    <a:pt x="232" y="30"/>
                  </a:lnTo>
                  <a:lnTo>
                    <a:pt x="232" y="30"/>
                  </a:lnTo>
                  <a:lnTo>
                    <a:pt x="232" y="30"/>
                  </a:lnTo>
                  <a:lnTo>
                    <a:pt x="232" y="30"/>
                  </a:lnTo>
                  <a:lnTo>
                    <a:pt x="232" y="30"/>
                  </a:lnTo>
                  <a:lnTo>
                    <a:pt x="233" y="30"/>
                  </a:lnTo>
                  <a:lnTo>
                    <a:pt x="233" y="30"/>
                  </a:lnTo>
                  <a:lnTo>
                    <a:pt x="233" y="30"/>
                  </a:lnTo>
                  <a:lnTo>
                    <a:pt x="233" y="30"/>
                  </a:lnTo>
                  <a:lnTo>
                    <a:pt x="233" y="30"/>
                  </a:lnTo>
                  <a:lnTo>
                    <a:pt x="234" y="30"/>
                  </a:lnTo>
                  <a:lnTo>
                    <a:pt x="234" y="28"/>
                  </a:lnTo>
                  <a:lnTo>
                    <a:pt x="234" y="30"/>
                  </a:lnTo>
                  <a:lnTo>
                    <a:pt x="234" y="30"/>
                  </a:lnTo>
                  <a:lnTo>
                    <a:pt x="234" y="30"/>
                  </a:lnTo>
                  <a:lnTo>
                    <a:pt x="234" y="29"/>
                  </a:lnTo>
                  <a:lnTo>
                    <a:pt x="234" y="29"/>
                  </a:lnTo>
                  <a:lnTo>
                    <a:pt x="235" y="30"/>
                  </a:lnTo>
                  <a:lnTo>
                    <a:pt x="235" y="30"/>
                  </a:lnTo>
                  <a:lnTo>
                    <a:pt x="235" y="30"/>
                  </a:lnTo>
                  <a:lnTo>
                    <a:pt x="235" y="29"/>
                  </a:lnTo>
                  <a:lnTo>
                    <a:pt x="235" y="30"/>
                  </a:lnTo>
                  <a:lnTo>
                    <a:pt x="235" y="30"/>
                  </a:lnTo>
                  <a:lnTo>
                    <a:pt x="235" y="29"/>
                  </a:lnTo>
                  <a:lnTo>
                    <a:pt x="235" y="30"/>
                  </a:lnTo>
                  <a:lnTo>
                    <a:pt x="235" y="30"/>
                  </a:lnTo>
                  <a:lnTo>
                    <a:pt x="235" y="30"/>
                  </a:lnTo>
                  <a:lnTo>
                    <a:pt x="236" y="30"/>
                  </a:lnTo>
                  <a:lnTo>
                    <a:pt x="236" y="30"/>
                  </a:lnTo>
                  <a:lnTo>
                    <a:pt x="236" y="29"/>
                  </a:lnTo>
                  <a:lnTo>
                    <a:pt x="236" y="30"/>
                  </a:lnTo>
                  <a:lnTo>
                    <a:pt x="236" y="30"/>
                  </a:lnTo>
                  <a:lnTo>
                    <a:pt x="236" y="30"/>
                  </a:lnTo>
                  <a:lnTo>
                    <a:pt x="236" y="30"/>
                  </a:lnTo>
                  <a:lnTo>
                    <a:pt x="236" y="30"/>
                  </a:lnTo>
                  <a:lnTo>
                    <a:pt x="236" y="30"/>
                  </a:lnTo>
                  <a:lnTo>
                    <a:pt x="237" y="31"/>
                  </a:lnTo>
                  <a:lnTo>
                    <a:pt x="237" y="30"/>
                  </a:lnTo>
                  <a:lnTo>
                    <a:pt x="237" y="30"/>
                  </a:lnTo>
                  <a:lnTo>
                    <a:pt x="237" y="29"/>
                  </a:lnTo>
                  <a:lnTo>
                    <a:pt x="237" y="30"/>
                  </a:lnTo>
                  <a:lnTo>
                    <a:pt x="237" y="30"/>
                  </a:lnTo>
                  <a:lnTo>
                    <a:pt x="237" y="30"/>
                  </a:lnTo>
                  <a:lnTo>
                    <a:pt x="237" y="30"/>
                  </a:lnTo>
                  <a:lnTo>
                    <a:pt x="237" y="29"/>
                  </a:lnTo>
                  <a:lnTo>
                    <a:pt x="237" y="30"/>
                  </a:lnTo>
                  <a:lnTo>
                    <a:pt x="238" y="30"/>
                  </a:lnTo>
                  <a:lnTo>
                    <a:pt x="238" y="30"/>
                  </a:lnTo>
                  <a:lnTo>
                    <a:pt x="238" y="30"/>
                  </a:lnTo>
                  <a:lnTo>
                    <a:pt x="238" y="30"/>
                  </a:lnTo>
                  <a:lnTo>
                    <a:pt x="238" y="30"/>
                  </a:lnTo>
                  <a:lnTo>
                    <a:pt x="238" y="30"/>
                  </a:lnTo>
                  <a:lnTo>
                    <a:pt x="238" y="30"/>
                  </a:lnTo>
                  <a:lnTo>
                    <a:pt x="238" y="30"/>
                  </a:lnTo>
                  <a:lnTo>
                    <a:pt x="238" y="29"/>
                  </a:lnTo>
                  <a:lnTo>
                    <a:pt x="238" y="29"/>
                  </a:lnTo>
                  <a:lnTo>
                    <a:pt x="238" y="30"/>
                  </a:lnTo>
                  <a:lnTo>
                    <a:pt x="239" y="28"/>
                  </a:lnTo>
                  <a:lnTo>
                    <a:pt x="239" y="30"/>
                  </a:lnTo>
                  <a:lnTo>
                    <a:pt x="239" y="30"/>
                  </a:lnTo>
                  <a:lnTo>
                    <a:pt x="239" y="30"/>
                  </a:lnTo>
                  <a:lnTo>
                    <a:pt x="239" y="29"/>
                  </a:lnTo>
                  <a:lnTo>
                    <a:pt x="239" y="30"/>
                  </a:lnTo>
                  <a:lnTo>
                    <a:pt x="239" y="28"/>
                  </a:lnTo>
                  <a:lnTo>
                    <a:pt x="239" y="29"/>
                  </a:lnTo>
                  <a:lnTo>
                    <a:pt x="239" y="28"/>
                  </a:lnTo>
                  <a:lnTo>
                    <a:pt x="240" y="30"/>
                  </a:lnTo>
                  <a:lnTo>
                    <a:pt x="240" y="30"/>
                  </a:lnTo>
                  <a:lnTo>
                    <a:pt x="240" y="29"/>
                  </a:lnTo>
                  <a:lnTo>
                    <a:pt x="240" y="30"/>
                  </a:lnTo>
                  <a:lnTo>
                    <a:pt x="240" y="30"/>
                  </a:lnTo>
                  <a:lnTo>
                    <a:pt x="240" y="30"/>
                  </a:lnTo>
                  <a:lnTo>
                    <a:pt x="240" y="30"/>
                  </a:lnTo>
                  <a:lnTo>
                    <a:pt x="240" y="30"/>
                  </a:lnTo>
                  <a:lnTo>
                    <a:pt x="240" y="28"/>
                  </a:lnTo>
                  <a:lnTo>
                    <a:pt x="240" y="30"/>
                  </a:lnTo>
                  <a:lnTo>
                    <a:pt x="241" y="29"/>
                  </a:lnTo>
                  <a:lnTo>
                    <a:pt x="241" y="30"/>
                  </a:lnTo>
                  <a:lnTo>
                    <a:pt x="241" y="29"/>
                  </a:lnTo>
                  <a:lnTo>
                    <a:pt x="241" y="30"/>
                  </a:lnTo>
                  <a:lnTo>
                    <a:pt x="241" y="29"/>
                  </a:lnTo>
                  <a:lnTo>
                    <a:pt x="241" y="29"/>
                  </a:lnTo>
                  <a:lnTo>
                    <a:pt x="241" y="30"/>
                  </a:lnTo>
                  <a:lnTo>
                    <a:pt x="241" y="29"/>
                  </a:lnTo>
                  <a:lnTo>
                    <a:pt x="241" y="30"/>
                  </a:lnTo>
                  <a:lnTo>
                    <a:pt x="241" y="30"/>
                  </a:lnTo>
                  <a:lnTo>
                    <a:pt x="241" y="29"/>
                  </a:lnTo>
                  <a:lnTo>
                    <a:pt x="242" y="29"/>
                  </a:lnTo>
                  <a:lnTo>
                    <a:pt x="242" y="30"/>
                  </a:lnTo>
                  <a:lnTo>
                    <a:pt x="242" y="30"/>
                  </a:lnTo>
                  <a:lnTo>
                    <a:pt x="242" y="29"/>
                  </a:lnTo>
                  <a:lnTo>
                    <a:pt x="242" y="29"/>
                  </a:lnTo>
                  <a:lnTo>
                    <a:pt x="242" y="29"/>
                  </a:lnTo>
                  <a:lnTo>
                    <a:pt x="242" y="30"/>
                  </a:lnTo>
                  <a:lnTo>
                    <a:pt x="242" y="29"/>
                  </a:lnTo>
                  <a:lnTo>
                    <a:pt x="242" y="29"/>
                  </a:lnTo>
                  <a:lnTo>
                    <a:pt x="242" y="29"/>
                  </a:lnTo>
                  <a:lnTo>
                    <a:pt x="242" y="29"/>
                  </a:lnTo>
                  <a:lnTo>
                    <a:pt x="243" y="28"/>
                  </a:lnTo>
                  <a:lnTo>
                    <a:pt x="243" y="29"/>
                  </a:lnTo>
                  <a:lnTo>
                    <a:pt x="243" y="28"/>
                  </a:lnTo>
                  <a:lnTo>
                    <a:pt x="243" y="29"/>
                  </a:lnTo>
                  <a:lnTo>
                    <a:pt x="243" y="29"/>
                  </a:lnTo>
                  <a:lnTo>
                    <a:pt x="243" y="29"/>
                  </a:lnTo>
                  <a:lnTo>
                    <a:pt x="243" y="29"/>
                  </a:lnTo>
                  <a:lnTo>
                    <a:pt x="243" y="29"/>
                  </a:lnTo>
                  <a:lnTo>
                    <a:pt x="243" y="29"/>
                  </a:lnTo>
                  <a:lnTo>
                    <a:pt x="243" y="29"/>
                  </a:lnTo>
                  <a:lnTo>
                    <a:pt x="244" y="29"/>
                  </a:lnTo>
                  <a:lnTo>
                    <a:pt x="244" y="29"/>
                  </a:lnTo>
                  <a:lnTo>
                    <a:pt x="244" y="29"/>
                  </a:lnTo>
                  <a:lnTo>
                    <a:pt x="244" y="29"/>
                  </a:lnTo>
                  <a:lnTo>
                    <a:pt x="244" y="29"/>
                  </a:lnTo>
                  <a:lnTo>
                    <a:pt x="244" y="29"/>
                  </a:lnTo>
                  <a:lnTo>
                    <a:pt x="244" y="29"/>
                  </a:lnTo>
                  <a:lnTo>
                    <a:pt x="244" y="27"/>
                  </a:lnTo>
                  <a:lnTo>
                    <a:pt x="244" y="29"/>
                  </a:lnTo>
                  <a:lnTo>
                    <a:pt x="244" y="29"/>
                  </a:lnTo>
                  <a:lnTo>
                    <a:pt x="245" y="29"/>
                  </a:lnTo>
                  <a:lnTo>
                    <a:pt x="245" y="29"/>
                  </a:lnTo>
                  <a:lnTo>
                    <a:pt x="245" y="29"/>
                  </a:lnTo>
                  <a:lnTo>
                    <a:pt x="245" y="29"/>
                  </a:lnTo>
                  <a:lnTo>
                    <a:pt x="245" y="30"/>
                  </a:lnTo>
                  <a:lnTo>
                    <a:pt x="245" y="29"/>
                  </a:lnTo>
                  <a:lnTo>
                    <a:pt x="245" y="29"/>
                  </a:lnTo>
                  <a:lnTo>
                    <a:pt x="245" y="29"/>
                  </a:lnTo>
                  <a:lnTo>
                    <a:pt x="245" y="29"/>
                  </a:lnTo>
                  <a:lnTo>
                    <a:pt x="245" y="29"/>
                  </a:lnTo>
                  <a:lnTo>
                    <a:pt x="245" y="29"/>
                  </a:lnTo>
                  <a:lnTo>
                    <a:pt x="246" y="29"/>
                  </a:lnTo>
                  <a:lnTo>
                    <a:pt x="246" y="27"/>
                  </a:lnTo>
                  <a:lnTo>
                    <a:pt x="246" y="27"/>
                  </a:lnTo>
                  <a:lnTo>
                    <a:pt x="246" y="29"/>
                  </a:lnTo>
                  <a:lnTo>
                    <a:pt x="246" y="29"/>
                  </a:lnTo>
                  <a:lnTo>
                    <a:pt x="246" y="29"/>
                  </a:lnTo>
                  <a:lnTo>
                    <a:pt x="246" y="29"/>
                  </a:lnTo>
                  <a:lnTo>
                    <a:pt x="246" y="29"/>
                  </a:lnTo>
                  <a:lnTo>
                    <a:pt x="246" y="29"/>
                  </a:lnTo>
                  <a:lnTo>
                    <a:pt x="246" y="29"/>
                  </a:lnTo>
                  <a:lnTo>
                    <a:pt x="246" y="29"/>
                  </a:lnTo>
                  <a:lnTo>
                    <a:pt x="247" y="29"/>
                  </a:lnTo>
                  <a:lnTo>
                    <a:pt x="247" y="28"/>
                  </a:lnTo>
                  <a:lnTo>
                    <a:pt x="247" y="29"/>
                  </a:lnTo>
                  <a:lnTo>
                    <a:pt x="247" y="29"/>
                  </a:lnTo>
                  <a:lnTo>
                    <a:pt x="247" y="28"/>
                  </a:lnTo>
                  <a:lnTo>
                    <a:pt x="247" y="29"/>
                  </a:lnTo>
                  <a:lnTo>
                    <a:pt x="247" y="29"/>
                  </a:lnTo>
                  <a:lnTo>
                    <a:pt x="247" y="30"/>
                  </a:lnTo>
                  <a:lnTo>
                    <a:pt x="247" y="29"/>
                  </a:lnTo>
                  <a:lnTo>
                    <a:pt x="247" y="29"/>
                  </a:lnTo>
                  <a:lnTo>
                    <a:pt x="248" y="29"/>
                  </a:lnTo>
                  <a:lnTo>
                    <a:pt x="248" y="29"/>
                  </a:lnTo>
                  <a:lnTo>
                    <a:pt x="248" y="29"/>
                  </a:lnTo>
                  <a:lnTo>
                    <a:pt x="248" y="28"/>
                  </a:lnTo>
                  <a:lnTo>
                    <a:pt x="248" y="29"/>
                  </a:lnTo>
                  <a:lnTo>
                    <a:pt x="248" y="29"/>
                  </a:lnTo>
                  <a:lnTo>
                    <a:pt x="248" y="29"/>
                  </a:lnTo>
                  <a:lnTo>
                    <a:pt x="248" y="29"/>
                  </a:lnTo>
                  <a:lnTo>
                    <a:pt x="248" y="29"/>
                  </a:lnTo>
                  <a:lnTo>
                    <a:pt x="248" y="29"/>
                  </a:lnTo>
                  <a:lnTo>
                    <a:pt x="248" y="29"/>
                  </a:lnTo>
                  <a:lnTo>
                    <a:pt x="249" y="28"/>
                  </a:lnTo>
                  <a:lnTo>
                    <a:pt x="249" y="29"/>
                  </a:lnTo>
                  <a:lnTo>
                    <a:pt x="249" y="30"/>
                  </a:lnTo>
                  <a:lnTo>
                    <a:pt x="249" y="29"/>
                  </a:lnTo>
                  <a:lnTo>
                    <a:pt x="249" y="29"/>
                  </a:lnTo>
                  <a:lnTo>
                    <a:pt x="249" y="28"/>
                  </a:lnTo>
                  <a:lnTo>
                    <a:pt x="249" y="27"/>
                  </a:lnTo>
                  <a:lnTo>
                    <a:pt x="249" y="29"/>
                  </a:lnTo>
                  <a:lnTo>
                    <a:pt x="249" y="29"/>
                  </a:lnTo>
                  <a:lnTo>
                    <a:pt x="249" y="29"/>
                  </a:lnTo>
                  <a:lnTo>
                    <a:pt x="250" y="29"/>
                  </a:lnTo>
                  <a:lnTo>
                    <a:pt x="250" y="29"/>
                  </a:lnTo>
                  <a:lnTo>
                    <a:pt x="250" y="29"/>
                  </a:lnTo>
                  <a:lnTo>
                    <a:pt x="250" y="29"/>
                  </a:lnTo>
                  <a:lnTo>
                    <a:pt x="250" y="28"/>
                  </a:lnTo>
                  <a:lnTo>
                    <a:pt x="250" y="29"/>
                  </a:lnTo>
                  <a:lnTo>
                    <a:pt x="250" y="29"/>
                  </a:lnTo>
                  <a:lnTo>
                    <a:pt x="250" y="29"/>
                  </a:lnTo>
                  <a:lnTo>
                    <a:pt x="250" y="29"/>
                  </a:lnTo>
                  <a:lnTo>
                    <a:pt x="250" y="28"/>
                  </a:lnTo>
                  <a:lnTo>
                    <a:pt x="250" y="28"/>
                  </a:lnTo>
                  <a:lnTo>
                    <a:pt x="251" y="28"/>
                  </a:lnTo>
                  <a:lnTo>
                    <a:pt x="251" y="29"/>
                  </a:lnTo>
                  <a:lnTo>
                    <a:pt x="251" y="29"/>
                  </a:lnTo>
                  <a:lnTo>
                    <a:pt x="251" y="29"/>
                  </a:lnTo>
                  <a:lnTo>
                    <a:pt x="251" y="28"/>
                  </a:lnTo>
                  <a:lnTo>
                    <a:pt x="251" y="29"/>
                  </a:lnTo>
                  <a:lnTo>
                    <a:pt x="251" y="27"/>
                  </a:lnTo>
                  <a:lnTo>
                    <a:pt x="251" y="29"/>
                  </a:lnTo>
                  <a:lnTo>
                    <a:pt x="251" y="29"/>
                  </a:lnTo>
                  <a:lnTo>
                    <a:pt x="252" y="29"/>
                  </a:lnTo>
                  <a:lnTo>
                    <a:pt x="252" y="29"/>
                  </a:lnTo>
                  <a:lnTo>
                    <a:pt x="252" y="29"/>
                  </a:lnTo>
                  <a:lnTo>
                    <a:pt x="252" y="29"/>
                  </a:lnTo>
                  <a:lnTo>
                    <a:pt x="252" y="29"/>
                  </a:lnTo>
                  <a:lnTo>
                    <a:pt x="252" y="29"/>
                  </a:lnTo>
                  <a:lnTo>
                    <a:pt x="252" y="29"/>
                  </a:lnTo>
                  <a:lnTo>
                    <a:pt x="252" y="29"/>
                  </a:lnTo>
                  <a:lnTo>
                    <a:pt x="252" y="29"/>
                  </a:lnTo>
                  <a:lnTo>
                    <a:pt x="252" y="29"/>
                  </a:lnTo>
                  <a:lnTo>
                    <a:pt x="253" y="30"/>
                  </a:lnTo>
                  <a:lnTo>
                    <a:pt x="253" y="28"/>
                  </a:lnTo>
                  <a:lnTo>
                    <a:pt x="253" y="29"/>
                  </a:lnTo>
                  <a:lnTo>
                    <a:pt x="253" y="29"/>
                  </a:lnTo>
                  <a:lnTo>
                    <a:pt x="253" y="29"/>
                  </a:lnTo>
                  <a:lnTo>
                    <a:pt x="253" y="29"/>
                  </a:lnTo>
                  <a:lnTo>
                    <a:pt x="253" y="27"/>
                  </a:lnTo>
                  <a:lnTo>
                    <a:pt x="253" y="28"/>
                  </a:lnTo>
                  <a:lnTo>
                    <a:pt x="253" y="28"/>
                  </a:lnTo>
                  <a:lnTo>
                    <a:pt x="253" y="28"/>
                  </a:lnTo>
                  <a:lnTo>
                    <a:pt x="253" y="28"/>
                  </a:lnTo>
                  <a:lnTo>
                    <a:pt x="254" y="29"/>
                  </a:lnTo>
                  <a:lnTo>
                    <a:pt x="254" y="28"/>
                  </a:lnTo>
                  <a:lnTo>
                    <a:pt x="254" y="29"/>
                  </a:lnTo>
                  <a:lnTo>
                    <a:pt x="254" y="28"/>
                  </a:lnTo>
                  <a:lnTo>
                    <a:pt x="254" y="28"/>
                  </a:lnTo>
                  <a:lnTo>
                    <a:pt x="254" y="29"/>
                  </a:lnTo>
                  <a:lnTo>
                    <a:pt x="254" y="28"/>
                  </a:lnTo>
                  <a:lnTo>
                    <a:pt x="254" y="28"/>
                  </a:lnTo>
                  <a:lnTo>
                    <a:pt x="254" y="29"/>
                  </a:lnTo>
                  <a:lnTo>
                    <a:pt x="254" y="29"/>
                  </a:lnTo>
                  <a:lnTo>
                    <a:pt x="254" y="29"/>
                  </a:lnTo>
                  <a:lnTo>
                    <a:pt x="255" y="29"/>
                  </a:lnTo>
                  <a:lnTo>
                    <a:pt x="255" y="29"/>
                  </a:lnTo>
                  <a:lnTo>
                    <a:pt x="255" y="29"/>
                  </a:lnTo>
                  <a:lnTo>
                    <a:pt x="255" y="29"/>
                  </a:lnTo>
                  <a:lnTo>
                    <a:pt x="255" y="29"/>
                  </a:lnTo>
                  <a:lnTo>
                    <a:pt x="255" y="29"/>
                  </a:lnTo>
                  <a:lnTo>
                    <a:pt x="255" y="28"/>
                  </a:lnTo>
                  <a:lnTo>
                    <a:pt x="255" y="29"/>
                  </a:lnTo>
                  <a:lnTo>
                    <a:pt x="255" y="29"/>
                  </a:lnTo>
                  <a:lnTo>
                    <a:pt x="255" y="27"/>
                  </a:lnTo>
                  <a:lnTo>
                    <a:pt x="255" y="29"/>
                  </a:lnTo>
                  <a:lnTo>
                    <a:pt x="256" y="29"/>
                  </a:lnTo>
                  <a:lnTo>
                    <a:pt x="256" y="29"/>
                  </a:lnTo>
                  <a:lnTo>
                    <a:pt x="256" y="30"/>
                  </a:lnTo>
                  <a:lnTo>
                    <a:pt x="256" y="29"/>
                  </a:lnTo>
                  <a:lnTo>
                    <a:pt x="256" y="29"/>
                  </a:lnTo>
                  <a:lnTo>
                    <a:pt x="256" y="29"/>
                  </a:lnTo>
                  <a:lnTo>
                    <a:pt x="256" y="29"/>
                  </a:lnTo>
                  <a:lnTo>
                    <a:pt x="256" y="28"/>
                  </a:lnTo>
                  <a:lnTo>
                    <a:pt x="256" y="27"/>
                  </a:lnTo>
                  <a:lnTo>
                    <a:pt x="256" y="30"/>
                  </a:lnTo>
                  <a:lnTo>
                    <a:pt x="256" y="29"/>
                  </a:lnTo>
                  <a:lnTo>
                    <a:pt x="257" y="29"/>
                  </a:lnTo>
                  <a:lnTo>
                    <a:pt x="257" y="28"/>
                  </a:lnTo>
                  <a:lnTo>
                    <a:pt x="257" y="29"/>
                  </a:lnTo>
                  <a:lnTo>
                    <a:pt x="257" y="29"/>
                  </a:lnTo>
                  <a:lnTo>
                    <a:pt x="257" y="29"/>
                  </a:lnTo>
                  <a:lnTo>
                    <a:pt x="257" y="29"/>
                  </a:lnTo>
                  <a:lnTo>
                    <a:pt x="257" y="29"/>
                  </a:lnTo>
                  <a:lnTo>
                    <a:pt x="257" y="27"/>
                  </a:lnTo>
                  <a:lnTo>
                    <a:pt x="257" y="29"/>
                  </a:lnTo>
                  <a:lnTo>
                    <a:pt x="257" y="29"/>
                  </a:lnTo>
                  <a:lnTo>
                    <a:pt x="258" y="27"/>
                  </a:lnTo>
                  <a:lnTo>
                    <a:pt x="258" y="29"/>
                  </a:lnTo>
                  <a:lnTo>
                    <a:pt x="258" y="28"/>
                  </a:lnTo>
                  <a:lnTo>
                    <a:pt x="258" y="29"/>
                  </a:lnTo>
                  <a:lnTo>
                    <a:pt x="258" y="28"/>
                  </a:lnTo>
                  <a:lnTo>
                    <a:pt x="258" y="30"/>
                  </a:lnTo>
                  <a:lnTo>
                    <a:pt x="258" y="29"/>
                  </a:lnTo>
                  <a:lnTo>
                    <a:pt x="258" y="29"/>
                  </a:lnTo>
                  <a:lnTo>
                    <a:pt x="258" y="29"/>
                  </a:lnTo>
                  <a:lnTo>
                    <a:pt x="259" y="29"/>
                  </a:lnTo>
                  <a:lnTo>
                    <a:pt x="259" y="28"/>
                  </a:lnTo>
                  <a:lnTo>
                    <a:pt x="259" y="27"/>
                  </a:lnTo>
                  <a:lnTo>
                    <a:pt x="259" y="29"/>
                  </a:lnTo>
                  <a:lnTo>
                    <a:pt x="259" y="28"/>
                  </a:lnTo>
                  <a:lnTo>
                    <a:pt x="259" y="29"/>
                  </a:lnTo>
                  <a:lnTo>
                    <a:pt x="259" y="29"/>
                  </a:lnTo>
                  <a:lnTo>
                    <a:pt x="259" y="27"/>
                  </a:lnTo>
                  <a:lnTo>
                    <a:pt x="259" y="29"/>
                  </a:lnTo>
                  <a:lnTo>
                    <a:pt x="259" y="28"/>
                  </a:lnTo>
                  <a:lnTo>
                    <a:pt x="260" y="29"/>
                  </a:lnTo>
                  <a:lnTo>
                    <a:pt x="260" y="29"/>
                  </a:lnTo>
                  <a:lnTo>
                    <a:pt x="260" y="29"/>
                  </a:lnTo>
                  <a:lnTo>
                    <a:pt x="260" y="29"/>
                  </a:lnTo>
                  <a:lnTo>
                    <a:pt x="260" y="30"/>
                  </a:lnTo>
                  <a:lnTo>
                    <a:pt x="260" y="28"/>
                  </a:lnTo>
                  <a:lnTo>
                    <a:pt x="260" y="29"/>
                  </a:lnTo>
                  <a:lnTo>
                    <a:pt x="260" y="29"/>
                  </a:lnTo>
                  <a:lnTo>
                    <a:pt x="260" y="27"/>
                  </a:lnTo>
                  <a:lnTo>
                    <a:pt x="260" y="29"/>
                  </a:lnTo>
                  <a:lnTo>
                    <a:pt x="260" y="29"/>
                  </a:lnTo>
                  <a:lnTo>
                    <a:pt x="261" y="29"/>
                  </a:lnTo>
                  <a:lnTo>
                    <a:pt x="261" y="29"/>
                  </a:lnTo>
                  <a:lnTo>
                    <a:pt x="261" y="29"/>
                  </a:lnTo>
                  <a:lnTo>
                    <a:pt x="261" y="29"/>
                  </a:lnTo>
                  <a:lnTo>
                    <a:pt x="261" y="27"/>
                  </a:lnTo>
                  <a:lnTo>
                    <a:pt x="261" y="29"/>
                  </a:lnTo>
                  <a:lnTo>
                    <a:pt x="261" y="28"/>
                  </a:lnTo>
                  <a:lnTo>
                    <a:pt x="261" y="29"/>
                  </a:lnTo>
                  <a:lnTo>
                    <a:pt x="261" y="29"/>
                  </a:lnTo>
                  <a:lnTo>
                    <a:pt x="261" y="29"/>
                  </a:lnTo>
                  <a:lnTo>
                    <a:pt x="262" y="28"/>
                  </a:lnTo>
                  <a:lnTo>
                    <a:pt x="262" y="29"/>
                  </a:lnTo>
                  <a:lnTo>
                    <a:pt x="262" y="29"/>
                  </a:lnTo>
                  <a:lnTo>
                    <a:pt x="262" y="29"/>
                  </a:lnTo>
                  <a:lnTo>
                    <a:pt x="262" y="29"/>
                  </a:lnTo>
                  <a:lnTo>
                    <a:pt x="262" y="29"/>
                  </a:lnTo>
                  <a:lnTo>
                    <a:pt x="262" y="29"/>
                  </a:lnTo>
                  <a:lnTo>
                    <a:pt x="262" y="29"/>
                  </a:lnTo>
                  <a:lnTo>
                    <a:pt x="262" y="29"/>
                  </a:lnTo>
                  <a:lnTo>
                    <a:pt x="262" y="28"/>
                  </a:lnTo>
                  <a:lnTo>
                    <a:pt x="262" y="28"/>
                  </a:lnTo>
                  <a:lnTo>
                    <a:pt x="263" y="29"/>
                  </a:lnTo>
                  <a:lnTo>
                    <a:pt x="263" y="29"/>
                  </a:lnTo>
                  <a:lnTo>
                    <a:pt x="263" y="29"/>
                  </a:lnTo>
                  <a:lnTo>
                    <a:pt x="263" y="29"/>
                  </a:lnTo>
                  <a:lnTo>
                    <a:pt x="263" y="29"/>
                  </a:lnTo>
                  <a:lnTo>
                    <a:pt x="263" y="29"/>
                  </a:lnTo>
                  <a:lnTo>
                    <a:pt x="263" y="28"/>
                  </a:lnTo>
                  <a:lnTo>
                    <a:pt x="263" y="28"/>
                  </a:lnTo>
                  <a:lnTo>
                    <a:pt x="263" y="29"/>
                  </a:lnTo>
                  <a:lnTo>
                    <a:pt x="263" y="29"/>
                  </a:lnTo>
                  <a:lnTo>
                    <a:pt x="263" y="29"/>
                  </a:lnTo>
                  <a:lnTo>
                    <a:pt x="264" y="28"/>
                  </a:lnTo>
                  <a:lnTo>
                    <a:pt x="264" y="29"/>
                  </a:lnTo>
                  <a:lnTo>
                    <a:pt x="264" y="29"/>
                  </a:lnTo>
                  <a:lnTo>
                    <a:pt x="264" y="29"/>
                  </a:lnTo>
                  <a:lnTo>
                    <a:pt x="264" y="29"/>
                  </a:lnTo>
                  <a:lnTo>
                    <a:pt x="264" y="28"/>
                  </a:lnTo>
                  <a:lnTo>
                    <a:pt x="264" y="29"/>
                  </a:lnTo>
                  <a:lnTo>
                    <a:pt x="264" y="29"/>
                  </a:lnTo>
                  <a:lnTo>
                    <a:pt x="264" y="29"/>
                  </a:lnTo>
                  <a:lnTo>
                    <a:pt x="265" y="30"/>
                  </a:lnTo>
                  <a:lnTo>
                    <a:pt x="265" y="29"/>
                  </a:lnTo>
                  <a:lnTo>
                    <a:pt x="265" y="29"/>
                  </a:lnTo>
                  <a:lnTo>
                    <a:pt x="265" y="29"/>
                  </a:lnTo>
                  <a:lnTo>
                    <a:pt x="265" y="29"/>
                  </a:lnTo>
                  <a:lnTo>
                    <a:pt x="265" y="30"/>
                  </a:lnTo>
                  <a:lnTo>
                    <a:pt x="265" y="30"/>
                  </a:lnTo>
                  <a:lnTo>
                    <a:pt x="265" y="29"/>
                  </a:lnTo>
                  <a:lnTo>
                    <a:pt x="265" y="29"/>
                  </a:lnTo>
                  <a:lnTo>
                    <a:pt x="265" y="29"/>
                  </a:lnTo>
                  <a:lnTo>
                    <a:pt x="265" y="29"/>
                  </a:lnTo>
                  <a:lnTo>
                    <a:pt x="266" y="29"/>
                  </a:lnTo>
                  <a:lnTo>
                    <a:pt x="266" y="29"/>
                  </a:lnTo>
                  <a:lnTo>
                    <a:pt x="266" y="29"/>
                  </a:lnTo>
                  <a:lnTo>
                    <a:pt x="266" y="29"/>
                  </a:lnTo>
                  <a:lnTo>
                    <a:pt x="266" y="29"/>
                  </a:lnTo>
                  <a:lnTo>
                    <a:pt x="266" y="29"/>
                  </a:lnTo>
                  <a:lnTo>
                    <a:pt x="266" y="29"/>
                  </a:lnTo>
                  <a:lnTo>
                    <a:pt x="266" y="29"/>
                  </a:lnTo>
                  <a:lnTo>
                    <a:pt x="267" y="27"/>
                  </a:lnTo>
                  <a:lnTo>
                    <a:pt x="267" y="29"/>
                  </a:lnTo>
                  <a:lnTo>
                    <a:pt x="267" y="29"/>
                  </a:lnTo>
                  <a:lnTo>
                    <a:pt x="267" y="29"/>
                  </a:lnTo>
                  <a:lnTo>
                    <a:pt x="267" y="29"/>
                  </a:lnTo>
                  <a:lnTo>
                    <a:pt x="267" y="29"/>
                  </a:lnTo>
                  <a:lnTo>
                    <a:pt x="267" y="29"/>
                  </a:lnTo>
                  <a:lnTo>
                    <a:pt x="267" y="28"/>
                  </a:lnTo>
                  <a:lnTo>
                    <a:pt x="267" y="29"/>
                  </a:lnTo>
                  <a:lnTo>
                    <a:pt x="267" y="27"/>
                  </a:lnTo>
                  <a:lnTo>
                    <a:pt x="268" y="27"/>
                  </a:lnTo>
                  <a:lnTo>
                    <a:pt x="268" y="29"/>
                  </a:lnTo>
                  <a:lnTo>
                    <a:pt x="268" y="29"/>
                  </a:lnTo>
                  <a:lnTo>
                    <a:pt x="268" y="30"/>
                  </a:lnTo>
                  <a:lnTo>
                    <a:pt x="268" y="29"/>
                  </a:lnTo>
                  <a:lnTo>
                    <a:pt x="268" y="29"/>
                  </a:lnTo>
                  <a:lnTo>
                    <a:pt x="268" y="29"/>
                  </a:lnTo>
                  <a:lnTo>
                    <a:pt x="268" y="29"/>
                  </a:lnTo>
                  <a:lnTo>
                    <a:pt x="268" y="29"/>
                  </a:lnTo>
                  <a:lnTo>
                    <a:pt x="268" y="29"/>
                  </a:lnTo>
                  <a:lnTo>
                    <a:pt x="269" y="29"/>
                  </a:lnTo>
                  <a:lnTo>
                    <a:pt x="269" y="29"/>
                  </a:lnTo>
                  <a:lnTo>
                    <a:pt x="269" y="29"/>
                  </a:lnTo>
                  <a:lnTo>
                    <a:pt x="269" y="30"/>
                  </a:lnTo>
                  <a:lnTo>
                    <a:pt x="269" y="29"/>
                  </a:lnTo>
                  <a:lnTo>
                    <a:pt x="269" y="29"/>
                  </a:lnTo>
                  <a:lnTo>
                    <a:pt x="269" y="29"/>
                  </a:lnTo>
                  <a:lnTo>
                    <a:pt x="269" y="29"/>
                  </a:lnTo>
                  <a:lnTo>
                    <a:pt x="269" y="29"/>
                  </a:lnTo>
                  <a:lnTo>
                    <a:pt x="269" y="29"/>
                  </a:lnTo>
                  <a:lnTo>
                    <a:pt x="270" y="27"/>
                  </a:lnTo>
                  <a:lnTo>
                    <a:pt x="270" y="29"/>
                  </a:lnTo>
                  <a:lnTo>
                    <a:pt x="270" y="29"/>
                  </a:lnTo>
                  <a:lnTo>
                    <a:pt x="270" y="29"/>
                  </a:lnTo>
                  <a:lnTo>
                    <a:pt x="270" y="29"/>
                  </a:lnTo>
                  <a:lnTo>
                    <a:pt x="270" y="29"/>
                  </a:lnTo>
                  <a:lnTo>
                    <a:pt x="270" y="29"/>
                  </a:lnTo>
                  <a:lnTo>
                    <a:pt x="270" y="29"/>
                  </a:lnTo>
                  <a:lnTo>
                    <a:pt x="270" y="29"/>
                  </a:lnTo>
                  <a:lnTo>
                    <a:pt x="270" y="29"/>
                  </a:lnTo>
                  <a:lnTo>
                    <a:pt x="270" y="29"/>
                  </a:lnTo>
                  <a:lnTo>
                    <a:pt x="271" y="29"/>
                  </a:lnTo>
                  <a:lnTo>
                    <a:pt x="271" y="29"/>
                  </a:lnTo>
                  <a:lnTo>
                    <a:pt x="271" y="28"/>
                  </a:lnTo>
                  <a:lnTo>
                    <a:pt x="271" y="27"/>
                  </a:lnTo>
                  <a:lnTo>
                    <a:pt x="271" y="28"/>
                  </a:lnTo>
                  <a:lnTo>
                    <a:pt x="271" y="29"/>
                  </a:lnTo>
                  <a:lnTo>
                    <a:pt x="271" y="30"/>
                  </a:lnTo>
                  <a:lnTo>
                    <a:pt x="271" y="29"/>
                  </a:lnTo>
                  <a:lnTo>
                    <a:pt x="271" y="29"/>
                  </a:lnTo>
                  <a:lnTo>
                    <a:pt x="271" y="29"/>
                  </a:lnTo>
                  <a:lnTo>
                    <a:pt x="271" y="29"/>
                  </a:lnTo>
                  <a:lnTo>
                    <a:pt x="272" y="29"/>
                  </a:lnTo>
                  <a:lnTo>
                    <a:pt x="272" y="29"/>
                  </a:lnTo>
                  <a:lnTo>
                    <a:pt x="272" y="28"/>
                  </a:lnTo>
                  <a:lnTo>
                    <a:pt x="272" y="29"/>
                  </a:lnTo>
                  <a:lnTo>
                    <a:pt x="272" y="29"/>
                  </a:lnTo>
                  <a:lnTo>
                    <a:pt x="272" y="29"/>
                  </a:lnTo>
                  <a:lnTo>
                    <a:pt x="272" y="29"/>
                  </a:lnTo>
                  <a:lnTo>
                    <a:pt x="272" y="29"/>
                  </a:lnTo>
                  <a:lnTo>
                    <a:pt x="272" y="30"/>
                  </a:lnTo>
                  <a:lnTo>
                    <a:pt x="272" y="30"/>
                  </a:lnTo>
                  <a:lnTo>
                    <a:pt x="273" y="29"/>
                  </a:lnTo>
                  <a:lnTo>
                    <a:pt x="273" y="30"/>
                  </a:lnTo>
                  <a:lnTo>
                    <a:pt x="273" y="29"/>
                  </a:lnTo>
                  <a:lnTo>
                    <a:pt x="273" y="29"/>
                  </a:lnTo>
                  <a:lnTo>
                    <a:pt x="273" y="29"/>
                  </a:lnTo>
                  <a:lnTo>
                    <a:pt x="273" y="29"/>
                  </a:lnTo>
                  <a:lnTo>
                    <a:pt x="273" y="29"/>
                  </a:lnTo>
                  <a:lnTo>
                    <a:pt x="273" y="29"/>
                  </a:lnTo>
                  <a:lnTo>
                    <a:pt x="273" y="30"/>
                  </a:lnTo>
                  <a:lnTo>
                    <a:pt x="273" y="30"/>
                  </a:lnTo>
                  <a:lnTo>
                    <a:pt x="274" y="28"/>
                  </a:lnTo>
                  <a:lnTo>
                    <a:pt x="274" y="29"/>
                  </a:lnTo>
                  <a:lnTo>
                    <a:pt x="274" y="29"/>
                  </a:lnTo>
                  <a:lnTo>
                    <a:pt x="274" y="29"/>
                  </a:lnTo>
                  <a:lnTo>
                    <a:pt x="274" y="29"/>
                  </a:lnTo>
                  <a:lnTo>
                    <a:pt x="274" y="29"/>
                  </a:lnTo>
                  <a:lnTo>
                    <a:pt x="274" y="31"/>
                  </a:lnTo>
                  <a:lnTo>
                    <a:pt x="274" y="29"/>
                  </a:lnTo>
                  <a:lnTo>
                    <a:pt x="274" y="29"/>
                  </a:lnTo>
                  <a:lnTo>
                    <a:pt x="274" y="27"/>
                  </a:lnTo>
                  <a:lnTo>
                    <a:pt x="274" y="29"/>
                  </a:lnTo>
                  <a:lnTo>
                    <a:pt x="275" y="29"/>
                  </a:lnTo>
                  <a:lnTo>
                    <a:pt x="275" y="29"/>
                  </a:lnTo>
                  <a:lnTo>
                    <a:pt x="275" y="29"/>
                  </a:lnTo>
                  <a:lnTo>
                    <a:pt x="275" y="30"/>
                  </a:lnTo>
                  <a:lnTo>
                    <a:pt x="275" y="29"/>
                  </a:lnTo>
                  <a:lnTo>
                    <a:pt x="275" y="29"/>
                  </a:lnTo>
                  <a:lnTo>
                    <a:pt x="275" y="29"/>
                  </a:lnTo>
                  <a:lnTo>
                    <a:pt x="275" y="29"/>
                  </a:lnTo>
                  <a:lnTo>
                    <a:pt x="275" y="29"/>
                  </a:lnTo>
                  <a:lnTo>
                    <a:pt x="276" y="30"/>
                  </a:lnTo>
                  <a:lnTo>
                    <a:pt x="276" y="29"/>
                  </a:lnTo>
                  <a:lnTo>
                    <a:pt x="276" y="29"/>
                  </a:lnTo>
                  <a:lnTo>
                    <a:pt x="276" y="29"/>
                  </a:lnTo>
                  <a:lnTo>
                    <a:pt x="276" y="29"/>
                  </a:lnTo>
                  <a:lnTo>
                    <a:pt x="276" y="29"/>
                  </a:lnTo>
                  <a:lnTo>
                    <a:pt x="277" y="29"/>
                  </a:lnTo>
                  <a:lnTo>
                    <a:pt x="277" y="29"/>
                  </a:lnTo>
                  <a:lnTo>
                    <a:pt x="277" y="28"/>
                  </a:lnTo>
                  <a:lnTo>
                    <a:pt x="277" y="30"/>
                  </a:lnTo>
                  <a:lnTo>
                    <a:pt x="277" y="29"/>
                  </a:lnTo>
                  <a:lnTo>
                    <a:pt x="277" y="29"/>
                  </a:lnTo>
                  <a:lnTo>
                    <a:pt x="277" y="29"/>
                  </a:lnTo>
                  <a:lnTo>
                    <a:pt x="277" y="29"/>
                  </a:lnTo>
                  <a:lnTo>
                    <a:pt x="278" y="29"/>
                  </a:lnTo>
                  <a:lnTo>
                    <a:pt x="278" y="29"/>
                  </a:lnTo>
                  <a:lnTo>
                    <a:pt x="278" y="29"/>
                  </a:lnTo>
                  <a:lnTo>
                    <a:pt x="278" y="29"/>
                  </a:lnTo>
                  <a:lnTo>
                    <a:pt x="278" y="29"/>
                  </a:lnTo>
                  <a:lnTo>
                    <a:pt x="278" y="29"/>
                  </a:lnTo>
                  <a:lnTo>
                    <a:pt x="278" y="29"/>
                  </a:lnTo>
                  <a:lnTo>
                    <a:pt x="278" y="29"/>
                  </a:lnTo>
                  <a:lnTo>
                    <a:pt x="278" y="29"/>
                  </a:lnTo>
                  <a:lnTo>
                    <a:pt x="278" y="29"/>
                  </a:lnTo>
                  <a:lnTo>
                    <a:pt x="279" y="29"/>
                  </a:lnTo>
                  <a:lnTo>
                    <a:pt x="279" y="29"/>
                  </a:lnTo>
                  <a:lnTo>
                    <a:pt x="279" y="29"/>
                  </a:lnTo>
                  <a:lnTo>
                    <a:pt x="279" y="29"/>
                  </a:lnTo>
                  <a:lnTo>
                    <a:pt x="279" y="30"/>
                  </a:lnTo>
                  <a:lnTo>
                    <a:pt x="279" y="29"/>
                  </a:lnTo>
                  <a:lnTo>
                    <a:pt x="279" y="29"/>
                  </a:lnTo>
                  <a:lnTo>
                    <a:pt x="279" y="29"/>
                  </a:lnTo>
                  <a:lnTo>
                    <a:pt x="279" y="29"/>
                  </a:lnTo>
                  <a:lnTo>
                    <a:pt x="280" y="29"/>
                  </a:lnTo>
                  <a:lnTo>
                    <a:pt x="280" y="29"/>
                  </a:lnTo>
                  <a:lnTo>
                    <a:pt x="280" y="29"/>
                  </a:lnTo>
                  <a:lnTo>
                    <a:pt x="281" y="29"/>
                  </a:lnTo>
                  <a:lnTo>
                    <a:pt x="281" y="29"/>
                  </a:lnTo>
                  <a:lnTo>
                    <a:pt x="281" y="28"/>
                  </a:lnTo>
                  <a:lnTo>
                    <a:pt x="281" y="28"/>
                  </a:lnTo>
                  <a:lnTo>
                    <a:pt x="281" y="29"/>
                  </a:lnTo>
                  <a:lnTo>
                    <a:pt x="281" y="29"/>
                  </a:lnTo>
                  <a:lnTo>
                    <a:pt x="281" y="28"/>
                  </a:lnTo>
                  <a:lnTo>
                    <a:pt x="281" y="29"/>
                  </a:lnTo>
                  <a:lnTo>
                    <a:pt x="281" y="28"/>
                  </a:lnTo>
                  <a:lnTo>
                    <a:pt x="281" y="27"/>
                  </a:lnTo>
                  <a:lnTo>
                    <a:pt x="281" y="27"/>
                  </a:lnTo>
                  <a:lnTo>
                    <a:pt x="282" y="26"/>
                  </a:lnTo>
                  <a:lnTo>
                    <a:pt x="282" y="26"/>
                  </a:lnTo>
                  <a:lnTo>
                    <a:pt x="282" y="26"/>
                  </a:lnTo>
                  <a:lnTo>
                    <a:pt x="282" y="25"/>
                  </a:lnTo>
                  <a:lnTo>
                    <a:pt x="282" y="26"/>
                  </a:lnTo>
                  <a:lnTo>
                    <a:pt x="282" y="24"/>
                  </a:lnTo>
                  <a:lnTo>
                    <a:pt x="282" y="24"/>
                  </a:lnTo>
                  <a:lnTo>
                    <a:pt x="282" y="24"/>
                  </a:lnTo>
                  <a:lnTo>
                    <a:pt x="282" y="24"/>
                  </a:lnTo>
                  <a:lnTo>
                    <a:pt x="282" y="24"/>
                  </a:lnTo>
                  <a:lnTo>
                    <a:pt x="282" y="24"/>
                  </a:lnTo>
                  <a:lnTo>
                    <a:pt x="283" y="22"/>
                  </a:lnTo>
                  <a:lnTo>
                    <a:pt x="283" y="23"/>
                  </a:lnTo>
                  <a:lnTo>
                    <a:pt x="283" y="23"/>
                  </a:lnTo>
                  <a:lnTo>
                    <a:pt x="283" y="22"/>
                  </a:lnTo>
                  <a:lnTo>
                    <a:pt x="283" y="22"/>
                  </a:lnTo>
                  <a:lnTo>
                    <a:pt x="283" y="22"/>
                  </a:lnTo>
                  <a:lnTo>
                    <a:pt x="283" y="21"/>
                  </a:lnTo>
                  <a:lnTo>
                    <a:pt x="283" y="21"/>
                  </a:lnTo>
                  <a:lnTo>
                    <a:pt x="283" y="21"/>
                  </a:lnTo>
                  <a:lnTo>
                    <a:pt x="283" y="21"/>
                  </a:lnTo>
                  <a:lnTo>
                    <a:pt x="283" y="22"/>
                  </a:lnTo>
                  <a:lnTo>
                    <a:pt x="284" y="22"/>
                  </a:lnTo>
                  <a:lnTo>
                    <a:pt x="284" y="21"/>
                  </a:lnTo>
                  <a:lnTo>
                    <a:pt x="284" y="21"/>
                  </a:lnTo>
                  <a:lnTo>
                    <a:pt x="284" y="20"/>
                  </a:lnTo>
                  <a:lnTo>
                    <a:pt x="284" y="20"/>
                  </a:lnTo>
                  <a:lnTo>
                    <a:pt x="284" y="20"/>
                  </a:lnTo>
                  <a:lnTo>
                    <a:pt x="284" y="20"/>
                  </a:lnTo>
                  <a:lnTo>
                    <a:pt x="284" y="19"/>
                  </a:lnTo>
                  <a:lnTo>
                    <a:pt x="284" y="19"/>
                  </a:lnTo>
                  <a:lnTo>
                    <a:pt x="284" y="20"/>
                  </a:lnTo>
                  <a:lnTo>
                    <a:pt x="285" y="18"/>
                  </a:lnTo>
                  <a:lnTo>
                    <a:pt x="285" y="19"/>
                  </a:lnTo>
                  <a:lnTo>
                    <a:pt x="285" y="18"/>
                  </a:lnTo>
                  <a:lnTo>
                    <a:pt x="285" y="17"/>
                  </a:lnTo>
                  <a:lnTo>
                    <a:pt x="285" y="17"/>
                  </a:lnTo>
                  <a:lnTo>
                    <a:pt x="285" y="17"/>
                  </a:lnTo>
                  <a:lnTo>
                    <a:pt x="285" y="17"/>
                  </a:lnTo>
                  <a:lnTo>
                    <a:pt x="285" y="17"/>
                  </a:lnTo>
                  <a:lnTo>
                    <a:pt x="285" y="17"/>
                  </a:lnTo>
                  <a:lnTo>
                    <a:pt x="285" y="17"/>
                  </a:lnTo>
                  <a:lnTo>
                    <a:pt x="286" y="16"/>
                  </a:lnTo>
                  <a:lnTo>
                    <a:pt x="286" y="16"/>
                  </a:lnTo>
                  <a:lnTo>
                    <a:pt x="286" y="16"/>
                  </a:lnTo>
                  <a:lnTo>
                    <a:pt x="286" y="16"/>
                  </a:lnTo>
                  <a:lnTo>
                    <a:pt x="286" y="16"/>
                  </a:lnTo>
                  <a:lnTo>
                    <a:pt x="286" y="16"/>
                  </a:lnTo>
                  <a:lnTo>
                    <a:pt x="286" y="15"/>
                  </a:lnTo>
                  <a:lnTo>
                    <a:pt x="286" y="16"/>
                  </a:lnTo>
                  <a:lnTo>
                    <a:pt x="286" y="15"/>
                  </a:lnTo>
                  <a:lnTo>
                    <a:pt x="286" y="14"/>
                  </a:lnTo>
                  <a:lnTo>
                    <a:pt x="287" y="14"/>
                  </a:lnTo>
                  <a:lnTo>
                    <a:pt x="287" y="14"/>
                  </a:lnTo>
                  <a:lnTo>
                    <a:pt x="287" y="14"/>
                  </a:lnTo>
                  <a:lnTo>
                    <a:pt x="287" y="14"/>
                  </a:lnTo>
                  <a:lnTo>
                    <a:pt x="287" y="14"/>
                  </a:lnTo>
                  <a:lnTo>
                    <a:pt x="287" y="14"/>
                  </a:lnTo>
                  <a:lnTo>
                    <a:pt x="287" y="13"/>
                  </a:lnTo>
                  <a:lnTo>
                    <a:pt x="287" y="13"/>
                  </a:lnTo>
                  <a:lnTo>
                    <a:pt x="287" y="13"/>
                  </a:lnTo>
                  <a:lnTo>
                    <a:pt x="287" y="13"/>
                  </a:lnTo>
                  <a:lnTo>
                    <a:pt x="287" y="12"/>
                  </a:lnTo>
                  <a:lnTo>
                    <a:pt x="288" y="12"/>
                  </a:lnTo>
                  <a:lnTo>
                    <a:pt x="288" y="12"/>
                  </a:lnTo>
                  <a:lnTo>
                    <a:pt x="288" y="12"/>
                  </a:lnTo>
                  <a:lnTo>
                    <a:pt x="288" y="12"/>
                  </a:lnTo>
                  <a:lnTo>
                    <a:pt x="288" y="12"/>
                  </a:lnTo>
                  <a:lnTo>
                    <a:pt x="288" y="11"/>
                  </a:lnTo>
                  <a:lnTo>
                    <a:pt x="288" y="10"/>
                  </a:lnTo>
                  <a:lnTo>
                    <a:pt x="288" y="11"/>
                  </a:lnTo>
                  <a:lnTo>
                    <a:pt x="288" y="11"/>
                  </a:lnTo>
                  <a:lnTo>
                    <a:pt x="288" y="11"/>
                  </a:lnTo>
                  <a:lnTo>
                    <a:pt x="289" y="11"/>
                  </a:lnTo>
                  <a:lnTo>
                    <a:pt x="289" y="10"/>
                  </a:lnTo>
                  <a:lnTo>
                    <a:pt x="289" y="12"/>
                  </a:lnTo>
                  <a:lnTo>
                    <a:pt x="289" y="11"/>
                  </a:lnTo>
                  <a:lnTo>
                    <a:pt x="289" y="10"/>
                  </a:lnTo>
                  <a:lnTo>
                    <a:pt x="289" y="10"/>
                  </a:lnTo>
                  <a:lnTo>
                    <a:pt x="289" y="10"/>
                  </a:lnTo>
                  <a:lnTo>
                    <a:pt x="289" y="10"/>
                  </a:lnTo>
                  <a:lnTo>
                    <a:pt x="289" y="10"/>
                  </a:lnTo>
                  <a:lnTo>
                    <a:pt x="289" y="11"/>
                  </a:lnTo>
                  <a:lnTo>
                    <a:pt x="290" y="10"/>
                  </a:lnTo>
                  <a:lnTo>
                    <a:pt x="290" y="10"/>
                  </a:lnTo>
                  <a:lnTo>
                    <a:pt x="290" y="10"/>
                  </a:lnTo>
                  <a:lnTo>
                    <a:pt x="290" y="9"/>
                  </a:lnTo>
                  <a:lnTo>
                    <a:pt x="290" y="7"/>
                  </a:lnTo>
                  <a:lnTo>
                    <a:pt x="290" y="9"/>
                  </a:lnTo>
                  <a:lnTo>
                    <a:pt x="290" y="9"/>
                  </a:lnTo>
                  <a:lnTo>
                    <a:pt x="290" y="9"/>
                  </a:lnTo>
                  <a:lnTo>
                    <a:pt x="290" y="9"/>
                  </a:lnTo>
                  <a:lnTo>
                    <a:pt x="290" y="9"/>
                  </a:lnTo>
                  <a:lnTo>
                    <a:pt x="290" y="9"/>
                  </a:lnTo>
                  <a:lnTo>
                    <a:pt x="291" y="8"/>
                  </a:lnTo>
                  <a:lnTo>
                    <a:pt x="291" y="7"/>
                  </a:lnTo>
                  <a:lnTo>
                    <a:pt x="291" y="8"/>
                  </a:lnTo>
                  <a:lnTo>
                    <a:pt x="291" y="8"/>
                  </a:lnTo>
                  <a:lnTo>
                    <a:pt x="291" y="8"/>
                  </a:lnTo>
                  <a:lnTo>
                    <a:pt x="291" y="10"/>
                  </a:lnTo>
                  <a:lnTo>
                    <a:pt x="291" y="7"/>
                  </a:lnTo>
                  <a:lnTo>
                    <a:pt x="291" y="8"/>
                  </a:lnTo>
                  <a:lnTo>
                    <a:pt x="291" y="9"/>
                  </a:lnTo>
                  <a:lnTo>
                    <a:pt x="291" y="8"/>
                  </a:lnTo>
                  <a:lnTo>
                    <a:pt x="292" y="7"/>
                  </a:lnTo>
                  <a:lnTo>
                    <a:pt x="292" y="7"/>
                  </a:lnTo>
                  <a:lnTo>
                    <a:pt x="292" y="7"/>
                  </a:lnTo>
                  <a:lnTo>
                    <a:pt x="292" y="7"/>
                  </a:lnTo>
                  <a:lnTo>
                    <a:pt x="292" y="7"/>
                  </a:lnTo>
                  <a:lnTo>
                    <a:pt x="292" y="7"/>
                  </a:lnTo>
                  <a:lnTo>
                    <a:pt x="292" y="5"/>
                  </a:lnTo>
                  <a:lnTo>
                    <a:pt x="292" y="7"/>
                  </a:lnTo>
                  <a:lnTo>
                    <a:pt x="292" y="7"/>
                  </a:lnTo>
                  <a:lnTo>
                    <a:pt x="292" y="7"/>
                  </a:lnTo>
                  <a:lnTo>
                    <a:pt x="293" y="8"/>
                  </a:lnTo>
                  <a:lnTo>
                    <a:pt x="293" y="7"/>
                  </a:lnTo>
                  <a:lnTo>
                    <a:pt x="293" y="6"/>
                  </a:lnTo>
                  <a:lnTo>
                    <a:pt x="293" y="7"/>
                  </a:lnTo>
                  <a:lnTo>
                    <a:pt x="293" y="7"/>
                  </a:lnTo>
                  <a:lnTo>
                    <a:pt x="293" y="5"/>
                  </a:lnTo>
                  <a:lnTo>
                    <a:pt x="293" y="7"/>
                  </a:lnTo>
                  <a:lnTo>
                    <a:pt x="293" y="7"/>
                  </a:lnTo>
                  <a:lnTo>
                    <a:pt x="293" y="7"/>
                  </a:lnTo>
                  <a:lnTo>
                    <a:pt x="293" y="7"/>
                  </a:lnTo>
                  <a:lnTo>
                    <a:pt x="293" y="7"/>
                  </a:lnTo>
                  <a:lnTo>
                    <a:pt x="294" y="7"/>
                  </a:lnTo>
                  <a:lnTo>
                    <a:pt x="294" y="7"/>
                  </a:lnTo>
                  <a:lnTo>
                    <a:pt x="294" y="6"/>
                  </a:lnTo>
                  <a:lnTo>
                    <a:pt x="294" y="7"/>
                  </a:lnTo>
                  <a:lnTo>
                    <a:pt x="294" y="6"/>
                  </a:lnTo>
                  <a:lnTo>
                    <a:pt x="294" y="6"/>
                  </a:lnTo>
                  <a:lnTo>
                    <a:pt x="294" y="6"/>
                  </a:lnTo>
                  <a:lnTo>
                    <a:pt x="294" y="6"/>
                  </a:lnTo>
                  <a:lnTo>
                    <a:pt x="294" y="6"/>
                  </a:lnTo>
                  <a:lnTo>
                    <a:pt x="294" y="6"/>
                  </a:lnTo>
                  <a:lnTo>
                    <a:pt x="294" y="6"/>
                  </a:lnTo>
                  <a:lnTo>
                    <a:pt x="295" y="6"/>
                  </a:lnTo>
                  <a:lnTo>
                    <a:pt x="295" y="6"/>
                  </a:lnTo>
                  <a:lnTo>
                    <a:pt x="295" y="6"/>
                  </a:lnTo>
                  <a:lnTo>
                    <a:pt x="295" y="7"/>
                  </a:lnTo>
                  <a:lnTo>
                    <a:pt x="295" y="5"/>
                  </a:lnTo>
                  <a:lnTo>
                    <a:pt x="295" y="6"/>
                  </a:lnTo>
                  <a:lnTo>
                    <a:pt x="295" y="5"/>
                  </a:lnTo>
                  <a:lnTo>
                    <a:pt x="295" y="6"/>
                  </a:lnTo>
                  <a:lnTo>
                    <a:pt x="295" y="6"/>
                  </a:lnTo>
                  <a:lnTo>
                    <a:pt x="295" y="6"/>
                  </a:lnTo>
                  <a:lnTo>
                    <a:pt x="295" y="5"/>
                  </a:lnTo>
                  <a:lnTo>
                    <a:pt x="296" y="5"/>
                  </a:lnTo>
                  <a:lnTo>
                    <a:pt x="296" y="6"/>
                  </a:lnTo>
                  <a:lnTo>
                    <a:pt x="296" y="4"/>
                  </a:lnTo>
                  <a:lnTo>
                    <a:pt x="296" y="5"/>
                  </a:lnTo>
                  <a:lnTo>
                    <a:pt x="296" y="5"/>
                  </a:lnTo>
                  <a:lnTo>
                    <a:pt x="296" y="5"/>
                  </a:lnTo>
                  <a:lnTo>
                    <a:pt x="296" y="4"/>
                  </a:lnTo>
                  <a:lnTo>
                    <a:pt x="296" y="5"/>
                  </a:lnTo>
                  <a:lnTo>
                    <a:pt x="296" y="5"/>
                  </a:lnTo>
                  <a:lnTo>
                    <a:pt x="296" y="5"/>
                  </a:lnTo>
                  <a:lnTo>
                    <a:pt x="297" y="5"/>
                  </a:lnTo>
                  <a:lnTo>
                    <a:pt x="297" y="5"/>
                  </a:lnTo>
                  <a:lnTo>
                    <a:pt x="297" y="5"/>
                  </a:lnTo>
                  <a:lnTo>
                    <a:pt x="297" y="5"/>
                  </a:lnTo>
                  <a:lnTo>
                    <a:pt x="297" y="5"/>
                  </a:lnTo>
                  <a:lnTo>
                    <a:pt x="297" y="5"/>
                  </a:lnTo>
                  <a:lnTo>
                    <a:pt x="297" y="4"/>
                  </a:lnTo>
                  <a:lnTo>
                    <a:pt x="297" y="5"/>
                  </a:lnTo>
                  <a:lnTo>
                    <a:pt x="297" y="5"/>
                  </a:lnTo>
                  <a:lnTo>
                    <a:pt x="297" y="6"/>
                  </a:lnTo>
                  <a:lnTo>
                    <a:pt x="297" y="5"/>
                  </a:lnTo>
                  <a:lnTo>
                    <a:pt x="298" y="6"/>
                  </a:lnTo>
                  <a:lnTo>
                    <a:pt x="298" y="5"/>
                  </a:lnTo>
                  <a:lnTo>
                    <a:pt x="298" y="5"/>
                  </a:lnTo>
                  <a:lnTo>
                    <a:pt x="298" y="5"/>
                  </a:lnTo>
                  <a:lnTo>
                    <a:pt x="298" y="5"/>
                  </a:lnTo>
                  <a:lnTo>
                    <a:pt x="298" y="5"/>
                  </a:lnTo>
                  <a:lnTo>
                    <a:pt x="298" y="4"/>
                  </a:lnTo>
                  <a:lnTo>
                    <a:pt x="298" y="6"/>
                  </a:lnTo>
                  <a:lnTo>
                    <a:pt x="298" y="5"/>
                  </a:lnTo>
                  <a:lnTo>
                    <a:pt x="298" y="4"/>
                  </a:lnTo>
                  <a:lnTo>
                    <a:pt x="298" y="4"/>
                  </a:lnTo>
                  <a:lnTo>
                    <a:pt x="299" y="4"/>
                  </a:lnTo>
                  <a:lnTo>
                    <a:pt x="299" y="4"/>
                  </a:lnTo>
                  <a:lnTo>
                    <a:pt x="299" y="4"/>
                  </a:lnTo>
                  <a:lnTo>
                    <a:pt x="299" y="6"/>
                  </a:lnTo>
                  <a:lnTo>
                    <a:pt x="299" y="4"/>
                  </a:lnTo>
                  <a:lnTo>
                    <a:pt x="299" y="4"/>
                  </a:lnTo>
                  <a:lnTo>
                    <a:pt x="299" y="4"/>
                  </a:lnTo>
                  <a:lnTo>
                    <a:pt x="299" y="4"/>
                  </a:lnTo>
                  <a:lnTo>
                    <a:pt x="299" y="4"/>
                  </a:lnTo>
                  <a:lnTo>
                    <a:pt x="299" y="4"/>
                  </a:lnTo>
                  <a:lnTo>
                    <a:pt x="299" y="4"/>
                  </a:lnTo>
                  <a:lnTo>
                    <a:pt x="300" y="4"/>
                  </a:lnTo>
                  <a:lnTo>
                    <a:pt x="300" y="4"/>
                  </a:lnTo>
                  <a:lnTo>
                    <a:pt x="300" y="4"/>
                  </a:lnTo>
                  <a:lnTo>
                    <a:pt x="300" y="4"/>
                  </a:lnTo>
                  <a:lnTo>
                    <a:pt x="300" y="4"/>
                  </a:lnTo>
                  <a:lnTo>
                    <a:pt x="300" y="4"/>
                  </a:lnTo>
                  <a:lnTo>
                    <a:pt x="300" y="4"/>
                  </a:lnTo>
                  <a:lnTo>
                    <a:pt x="300" y="4"/>
                  </a:lnTo>
                  <a:lnTo>
                    <a:pt x="300" y="4"/>
                  </a:lnTo>
                  <a:lnTo>
                    <a:pt x="300" y="4"/>
                  </a:lnTo>
                  <a:lnTo>
                    <a:pt x="301" y="4"/>
                  </a:lnTo>
                  <a:lnTo>
                    <a:pt x="301" y="4"/>
                  </a:lnTo>
                  <a:lnTo>
                    <a:pt x="301" y="4"/>
                  </a:lnTo>
                  <a:lnTo>
                    <a:pt x="301" y="4"/>
                  </a:lnTo>
                  <a:lnTo>
                    <a:pt x="301" y="4"/>
                  </a:lnTo>
                  <a:lnTo>
                    <a:pt x="301" y="4"/>
                  </a:lnTo>
                  <a:lnTo>
                    <a:pt x="301" y="4"/>
                  </a:lnTo>
                  <a:lnTo>
                    <a:pt x="301" y="3"/>
                  </a:lnTo>
                  <a:lnTo>
                    <a:pt x="301" y="4"/>
                  </a:lnTo>
                  <a:lnTo>
                    <a:pt x="301" y="4"/>
                  </a:lnTo>
                  <a:lnTo>
                    <a:pt x="302" y="4"/>
                  </a:lnTo>
                  <a:lnTo>
                    <a:pt x="302" y="4"/>
                  </a:lnTo>
                  <a:lnTo>
                    <a:pt x="302" y="4"/>
                  </a:lnTo>
                  <a:lnTo>
                    <a:pt x="302" y="4"/>
                  </a:lnTo>
                  <a:lnTo>
                    <a:pt x="302" y="5"/>
                  </a:lnTo>
                  <a:lnTo>
                    <a:pt x="302" y="4"/>
                  </a:lnTo>
                  <a:lnTo>
                    <a:pt x="302" y="4"/>
                  </a:lnTo>
                  <a:lnTo>
                    <a:pt x="302" y="4"/>
                  </a:lnTo>
                  <a:lnTo>
                    <a:pt x="302" y="4"/>
                  </a:lnTo>
                  <a:lnTo>
                    <a:pt x="302" y="4"/>
                  </a:lnTo>
                  <a:lnTo>
                    <a:pt x="303" y="3"/>
                  </a:lnTo>
                  <a:lnTo>
                    <a:pt x="303" y="4"/>
                  </a:lnTo>
                  <a:lnTo>
                    <a:pt x="303" y="4"/>
                  </a:lnTo>
                  <a:lnTo>
                    <a:pt x="303" y="2"/>
                  </a:lnTo>
                  <a:lnTo>
                    <a:pt x="303" y="3"/>
                  </a:lnTo>
                  <a:lnTo>
                    <a:pt x="303" y="4"/>
                  </a:lnTo>
                  <a:lnTo>
                    <a:pt x="303" y="4"/>
                  </a:lnTo>
                  <a:lnTo>
                    <a:pt x="303" y="4"/>
                  </a:lnTo>
                  <a:lnTo>
                    <a:pt x="303" y="4"/>
                  </a:lnTo>
                  <a:lnTo>
                    <a:pt x="303" y="4"/>
                  </a:lnTo>
                  <a:lnTo>
                    <a:pt x="304" y="3"/>
                  </a:lnTo>
                  <a:lnTo>
                    <a:pt x="304" y="4"/>
                  </a:lnTo>
                  <a:lnTo>
                    <a:pt x="304" y="4"/>
                  </a:lnTo>
                  <a:lnTo>
                    <a:pt x="304" y="3"/>
                  </a:lnTo>
                  <a:lnTo>
                    <a:pt x="304" y="3"/>
                  </a:lnTo>
                  <a:lnTo>
                    <a:pt x="304" y="3"/>
                  </a:lnTo>
                  <a:lnTo>
                    <a:pt x="304" y="4"/>
                  </a:lnTo>
                  <a:lnTo>
                    <a:pt x="304" y="4"/>
                  </a:lnTo>
                  <a:lnTo>
                    <a:pt x="304" y="3"/>
                  </a:lnTo>
                  <a:lnTo>
                    <a:pt x="304" y="4"/>
                  </a:lnTo>
                  <a:lnTo>
                    <a:pt x="305" y="3"/>
                  </a:lnTo>
                  <a:lnTo>
                    <a:pt x="305" y="3"/>
                  </a:lnTo>
                  <a:lnTo>
                    <a:pt x="305" y="3"/>
                  </a:lnTo>
                  <a:lnTo>
                    <a:pt x="305" y="3"/>
                  </a:lnTo>
                  <a:lnTo>
                    <a:pt x="305" y="3"/>
                  </a:lnTo>
                  <a:lnTo>
                    <a:pt x="305" y="3"/>
                  </a:lnTo>
                  <a:lnTo>
                    <a:pt x="305" y="3"/>
                  </a:lnTo>
                  <a:lnTo>
                    <a:pt x="305" y="3"/>
                  </a:lnTo>
                  <a:lnTo>
                    <a:pt x="305" y="3"/>
                  </a:lnTo>
                  <a:lnTo>
                    <a:pt x="305" y="3"/>
                  </a:lnTo>
                  <a:lnTo>
                    <a:pt x="305" y="2"/>
                  </a:lnTo>
                  <a:lnTo>
                    <a:pt x="306" y="3"/>
                  </a:lnTo>
                  <a:lnTo>
                    <a:pt x="306" y="3"/>
                  </a:lnTo>
                  <a:lnTo>
                    <a:pt x="306" y="3"/>
                  </a:lnTo>
                  <a:lnTo>
                    <a:pt x="306" y="3"/>
                  </a:lnTo>
                  <a:lnTo>
                    <a:pt x="306" y="3"/>
                  </a:lnTo>
                  <a:lnTo>
                    <a:pt x="306" y="3"/>
                  </a:lnTo>
                  <a:lnTo>
                    <a:pt x="306" y="3"/>
                  </a:lnTo>
                  <a:lnTo>
                    <a:pt x="306" y="3"/>
                  </a:lnTo>
                  <a:lnTo>
                    <a:pt x="306" y="3"/>
                  </a:lnTo>
                  <a:lnTo>
                    <a:pt x="306" y="3"/>
                  </a:lnTo>
                  <a:lnTo>
                    <a:pt x="306" y="3"/>
                  </a:lnTo>
                  <a:lnTo>
                    <a:pt x="307" y="3"/>
                  </a:lnTo>
                  <a:lnTo>
                    <a:pt x="307" y="3"/>
                  </a:lnTo>
                  <a:lnTo>
                    <a:pt x="307" y="3"/>
                  </a:lnTo>
                  <a:lnTo>
                    <a:pt x="307" y="3"/>
                  </a:lnTo>
                  <a:lnTo>
                    <a:pt x="307" y="3"/>
                  </a:lnTo>
                  <a:lnTo>
                    <a:pt x="307" y="3"/>
                  </a:lnTo>
                  <a:lnTo>
                    <a:pt x="307" y="3"/>
                  </a:lnTo>
                  <a:lnTo>
                    <a:pt x="307" y="3"/>
                  </a:lnTo>
                  <a:lnTo>
                    <a:pt x="307" y="3"/>
                  </a:lnTo>
                  <a:lnTo>
                    <a:pt x="307" y="3"/>
                  </a:lnTo>
                  <a:lnTo>
                    <a:pt x="307" y="3"/>
                  </a:lnTo>
                  <a:lnTo>
                    <a:pt x="308" y="2"/>
                  </a:lnTo>
                  <a:lnTo>
                    <a:pt x="308" y="3"/>
                  </a:lnTo>
                  <a:lnTo>
                    <a:pt x="308" y="3"/>
                  </a:lnTo>
                  <a:lnTo>
                    <a:pt x="308" y="3"/>
                  </a:lnTo>
                  <a:lnTo>
                    <a:pt x="308" y="3"/>
                  </a:lnTo>
                  <a:lnTo>
                    <a:pt x="308" y="3"/>
                  </a:lnTo>
                  <a:lnTo>
                    <a:pt x="308" y="3"/>
                  </a:lnTo>
                  <a:lnTo>
                    <a:pt x="308" y="3"/>
                  </a:lnTo>
                  <a:lnTo>
                    <a:pt x="308" y="3"/>
                  </a:lnTo>
                  <a:lnTo>
                    <a:pt x="308" y="3"/>
                  </a:lnTo>
                  <a:lnTo>
                    <a:pt x="308" y="3"/>
                  </a:lnTo>
                  <a:lnTo>
                    <a:pt x="309" y="3"/>
                  </a:lnTo>
                  <a:lnTo>
                    <a:pt x="309" y="3"/>
                  </a:lnTo>
                  <a:lnTo>
                    <a:pt x="309" y="3"/>
                  </a:lnTo>
                  <a:lnTo>
                    <a:pt x="309" y="2"/>
                  </a:lnTo>
                  <a:lnTo>
                    <a:pt x="309" y="3"/>
                  </a:lnTo>
                  <a:lnTo>
                    <a:pt x="309" y="3"/>
                  </a:lnTo>
                  <a:lnTo>
                    <a:pt x="309" y="3"/>
                  </a:lnTo>
                  <a:lnTo>
                    <a:pt x="309" y="2"/>
                  </a:lnTo>
                  <a:lnTo>
                    <a:pt x="309" y="3"/>
                  </a:lnTo>
                  <a:lnTo>
                    <a:pt x="309" y="3"/>
                  </a:lnTo>
                  <a:lnTo>
                    <a:pt x="310" y="3"/>
                  </a:lnTo>
                  <a:lnTo>
                    <a:pt x="310" y="2"/>
                  </a:lnTo>
                  <a:lnTo>
                    <a:pt x="310" y="3"/>
                  </a:lnTo>
                  <a:lnTo>
                    <a:pt x="310" y="3"/>
                  </a:lnTo>
                  <a:lnTo>
                    <a:pt x="310" y="3"/>
                  </a:lnTo>
                  <a:lnTo>
                    <a:pt x="310" y="3"/>
                  </a:lnTo>
                  <a:lnTo>
                    <a:pt x="310" y="3"/>
                  </a:lnTo>
                  <a:lnTo>
                    <a:pt x="310" y="3"/>
                  </a:lnTo>
                  <a:lnTo>
                    <a:pt x="310" y="3"/>
                  </a:lnTo>
                  <a:lnTo>
                    <a:pt x="310" y="3"/>
                  </a:lnTo>
                  <a:lnTo>
                    <a:pt x="311" y="3"/>
                  </a:lnTo>
                  <a:lnTo>
                    <a:pt x="311" y="3"/>
                  </a:lnTo>
                  <a:lnTo>
                    <a:pt x="311" y="3"/>
                  </a:lnTo>
                  <a:lnTo>
                    <a:pt x="311" y="3"/>
                  </a:lnTo>
                  <a:lnTo>
                    <a:pt x="311" y="3"/>
                  </a:lnTo>
                  <a:lnTo>
                    <a:pt x="311" y="2"/>
                  </a:lnTo>
                  <a:lnTo>
                    <a:pt x="311" y="2"/>
                  </a:lnTo>
                  <a:lnTo>
                    <a:pt x="311" y="3"/>
                  </a:lnTo>
                  <a:lnTo>
                    <a:pt x="311" y="3"/>
                  </a:lnTo>
                  <a:lnTo>
                    <a:pt x="311" y="3"/>
                  </a:lnTo>
                  <a:lnTo>
                    <a:pt x="312" y="3"/>
                  </a:lnTo>
                  <a:lnTo>
                    <a:pt x="312" y="2"/>
                  </a:lnTo>
                  <a:lnTo>
                    <a:pt x="312" y="2"/>
                  </a:lnTo>
                  <a:lnTo>
                    <a:pt x="312" y="1"/>
                  </a:lnTo>
                  <a:lnTo>
                    <a:pt x="312" y="3"/>
                  </a:lnTo>
                  <a:lnTo>
                    <a:pt x="312" y="3"/>
                  </a:lnTo>
                  <a:lnTo>
                    <a:pt x="312" y="3"/>
                  </a:lnTo>
                  <a:lnTo>
                    <a:pt x="312" y="3"/>
                  </a:lnTo>
                  <a:lnTo>
                    <a:pt x="312" y="2"/>
                  </a:lnTo>
                  <a:lnTo>
                    <a:pt x="312" y="3"/>
                  </a:lnTo>
                  <a:lnTo>
                    <a:pt x="312" y="2"/>
                  </a:lnTo>
                  <a:lnTo>
                    <a:pt x="313" y="3"/>
                  </a:lnTo>
                  <a:lnTo>
                    <a:pt x="313" y="3"/>
                  </a:lnTo>
                  <a:lnTo>
                    <a:pt x="313" y="2"/>
                  </a:lnTo>
                  <a:lnTo>
                    <a:pt x="313" y="3"/>
                  </a:lnTo>
                  <a:lnTo>
                    <a:pt x="313" y="2"/>
                  </a:lnTo>
                  <a:lnTo>
                    <a:pt x="313" y="3"/>
                  </a:lnTo>
                  <a:lnTo>
                    <a:pt x="313" y="2"/>
                  </a:lnTo>
                  <a:lnTo>
                    <a:pt x="313" y="1"/>
                  </a:lnTo>
                  <a:lnTo>
                    <a:pt x="313" y="2"/>
                  </a:lnTo>
                  <a:lnTo>
                    <a:pt x="313" y="2"/>
                  </a:lnTo>
                  <a:lnTo>
                    <a:pt x="314" y="2"/>
                  </a:lnTo>
                  <a:lnTo>
                    <a:pt x="314" y="3"/>
                  </a:lnTo>
                  <a:lnTo>
                    <a:pt x="314" y="3"/>
                  </a:lnTo>
                  <a:lnTo>
                    <a:pt x="314" y="2"/>
                  </a:lnTo>
                  <a:lnTo>
                    <a:pt x="314" y="3"/>
                  </a:lnTo>
                  <a:lnTo>
                    <a:pt x="314" y="3"/>
                  </a:lnTo>
                  <a:lnTo>
                    <a:pt x="314" y="1"/>
                  </a:lnTo>
                  <a:lnTo>
                    <a:pt x="314" y="2"/>
                  </a:lnTo>
                  <a:lnTo>
                    <a:pt x="314" y="3"/>
                  </a:lnTo>
                  <a:lnTo>
                    <a:pt x="314" y="2"/>
                  </a:lnTo>
                  <a:lnTo>
                    <a:pt x="314" y="2"/>
                  </a:lnTo>
                  <a:lnTo>
                    <a:pt x="315" y="2"/>
                  </a:lnTo>
                  <a:lnTo>
                    <a:pt x="315" y="2"/>
                  </a:lnTo>
                  <a:lnTo>
                    <a:pt x="315" y="2"/>
                  </a:lnTo>
                  <a:lnTo>
                    <a:pt x="315" y="2"/>
                  </a:lnTo>
                  <a:lnTo>
                    <a:pt x="315" y="2"/>
                  </a:lnTo>
                  <a:lnTo>
                    <a:pt x="315" y="2"/>
                  </a:lnTo>
                  <a:lnTo>
                    <a:pt x="315" y="2"/>
                  </a:lnTo>
                  <a:lnTo>
                    <a:pt x="315" y="2"/>
                  </a:lnTo>
                  <a:lnTo>
                    <a:pt x="315" y="2"/>
                  </a:lnTo>
                  <a:lnTo>
                    <a:pt x="315" y="2"/>
                  </a:lnTo>
                  <a:lnTo>
                    <a:pt x="315" y="2"/>
                  </a:lnTo>
                  <a:lnTo>
                    <a:pt x="316" y="2"/>
                  </a:lnTo>
                  <a:lnTo>
                    <a:pt x="316" y="2"/>
                  </a:lnTo>
                  <a:lnTo>
                    <a:pt x="316" y="3"/>
                  </a:lnTo>
                  <a:lnTo>
                    <a:pt x="316" y="2"/>
                  </a:lnTo>
                  <a:lnTo>
                    <a:pt x="316" y="2"/>
                  </a:lnTo>
                  <a:lnTo>
                    <a:pt x="316" y="2"/>
                  </a:lnTo>
                  <a:lnTo>
                    <a:pt x="316" y="1"/>
                  </a:lnTo>
                  <a:lnTo>
                    <a:pt x="316" y="2"/>
                  </a:lnTo>
                  <a:lnTo>
                    <a:pt x="316" y="2"/>
                  </a:lnTo>
                  <a:lnTo>
                    <a:pt x="316" y="3"/>
                  </a:lnTo>
                  <a:lnTo>
                    <a:pt x="316" y="2"/>
                  </a:lnTo>
                  <a:lnTo>
                    <a:pt x="317" y="0"/>
                  </a:lnTo>
                  <a:lnTo>
                    <a:pt x="317" y="2"/>
                  </a:lnTo>
                  <a:lnTo>
                    <a:pt x="317" y="2"/>
                  </a:lnTo>
                  <a:lnTo>
                    <a:pt x="317" y="2"/>
                  </a:lnTo>
                  <a:lnTo>
                    <a:pt x="317" y="2"/>
                  </a:lnTo>
                  <a:lnTo>
                    <a:pt x="317" y="2"/>
                  </a:lnTo>
                  <a:lnTo>
                    <a:pt x="317" y="2"/>
                  </a:lnTo>
                  <a:lnTo>
                    <a:pt x="317" y="2"/>
                  </a:lnTo>
                  <a:lnTo>
                    <a:pt x="317" y="2"/>
                  </a:lnTo>
                  <a:lnTo>
                    <a:pt x="317" y="2"/>
                  </a:lnTo>
                  <a:lnTo>
                    <a:pt x="318" y="2"/>
                  </a:lnTo>
                  <a:lnTo>
                    <a:pt x="318" y="1"/>
                  </a:lnTo>
                  <a:lnTo>
                    <a:pt x="318" y="1"/>
                  </a:lnTo>
                  <a:lnTo>
                    <a:pt x="318" y="3"/>
                  </a:lnTo>
                  <a:lnTo>
                    <a:pt x="318" y="2"/>
                  </a:lnTo>
                  <a:lnTo>
                    <a:pt x="318" y="2"/>
                  </a:lnTo>
                  <a:lnTo>
                    <a:pt x="318" y="2"/>
                  </a:lnTo>
                  <a:lnTo>
                    <a:pt x="318" y="2"/>
                  </a:lnTo>
                  <a:lnTo>
                    <a:pt x="318" y="2"/>
                  </a:lnTo>
                  <a:lnTo>
                    <a:pt x="319" y="2"/>
                  </a:lnTo>
                  <a:lnTo>
                    <a:pt x="319" y="2"/>
                  </a:lnTo>
                  <a:lnTo>
                    <a:pt x="319" y="4"/>
                  </a:lnTo>
                  <a:lnTo>
                    <a:pt x="319" y="2"/>
                  </a:lnTo>
                  <a:lnTo>
                    <a:pt x="319" y="2"/>
                  </a:lnTo>
                  <a:lnTo>
                    <a:pt x="319" y="2"/>
                  </a:lnTo>
                  <a:lnTo>
                    <a:pt x="319" y="2"/>
                  </a:lnTo>
                  <a:lnTo>
                    <a:pt x="319" y="2"/>
                  </a:lnTo>
                  <a:lnTo>
                    <a:pt x="319" y="3"/>
                  </a:lnTo>
                  <a:lnTo>
                    <a:pt x="319" y="2"/>
                  </a:lnTo>
                  <a:lnTo>
                    <a:pt x="319" y="2"/>
                  </a:lnTo>
                  <a:lnTo>
                    <a:pt x="320" y="2"/>
                  </a:lnTo>
                  <a:lnTo>
                    <a:pt x="320" y="2"/>
                  </a:lnTo>
                  <a:lnTo>
                    <a:pt x="320" y="2"/>
                  </a:lnTo>
                  <a:lnTo>
                    <a:pt x="320" y="2"/>
                  </a:lnTo>
                  <a:lnTo>
                    <a:pt x="320" y="2"/>
                  </a:lnTo>
                  <a:lnTo>
                    <a:pt x="320" y="2"/>
                  </a:lnTo>
                  <a:lnTo>
                    <a:pt x="320" y="2"/>
                  </a:lnTo>
                  <a:lnTo>
                    <a:pt x="320" y="1"/>
                  </a:lnTo>
                  <a:lnTo>
                    <a:pt x="320" y="2"/>
                  </a:lnTo>
                  <a:lnTo>
                    <a:pt x="320" y="1"/>
                  </a:lnTo>
                  <a:lnTo>
                    <a:pt x="321" y="2"/>
                  </a:lnTo>
                  <a:lnTo>
                    <a:pt x="321" y="2"/>
                  </a:lnTo>
                  <a:lnTo>
                    <a:pt x="321" y="2"/>
                  </a:lnTo>
                  <a:lnTo>
                    <a:pt x="321" y="2"/>
                  </a:lnTo>
                  <a:lnTo>
                    <a:pt x="321" y="1"/>
                  </a:lnTo>
                  <a:lnTo>
                    <a:pt x="321" y="2"/>
                  </a:lnTo>
                  <a:lnTo>
                    <a:pt x="321" y="2"/>
                  </a:lnTo>
                  <a:lnTo>
                    <a:pt x="321" y="2"/>
                  </a:lnTo>
                  <a:lnTo>
                    <a:pt x="321" y="2"/>
                  </a:lnTo>
                  <a:lnTo>
                    <a:pt x="321" y="1"/>
                  </a:lnTo>
                  <a:lnTo>
                    <a:pt x="322" y="2"/>
                  </a:lnTo>
                  <a:lnTo>
                    <a:pt x="322" y="2"/>
                  </a:lnTo>
                  <a:lnTo>
                    <a:pt x="322" y="2"/>
                  </a:lnTo>
                  <a:lnTo>
                    <a:pt x="322" y="2"/>
                  </a:lnTo>
                  <a:lnTo>
                    <a:pt x="322" y="2"/>
                  </a:lnTo>
                  <a:lnTo>
                    <a:pt x="322" y="2"/>
                  </a:lnTo>
                  <a:lnTo>
                    <a:pt x="322" y="2"/>
                  </a:lnTo>
                  <a:lnTo>
                    <a:pt x="322" y="2"/>
                  </a:lnTo>
                  <a:lnTo>
                    <a:pt x="322" y="0"/>
                  </a:lnTo>
                  <a:lnTo>
                    <a:pt x="322" y="2"/>
                  </a:lnTo>
                  <a:lnTo>
                    <a:pt x="322" y="2"/>
                  </a:lnTo>
                  <a:lnTo>
                    <a:pt x="323" y="1"/>
                  </a:lnTo>
                  <a:lnTo>
                    <a:pt x="323" y="2"/>
                  </a:lnTo>
                  <a:lnTo>
                    <a:pt x="323" y="2"/>
                  </a:lnTo>
                  <a:lnTo>
                    <a:pt x="323" y="2"/>
                  </a:lnTo>
                  <a:lnTo>
                    <a:pt x="323" y="2"/>
                  </a:lnTo>
                  <a:lnTo>
                    <a:pt x="323" y="2"/>
                  </a:lnTo>
                  <a:lnTo>
                    <a:pt x="323" y="2"/>
                  </a:lnTo>
                  <a:lnTo>
                    <a:pt x="323" y="2"/>
                  </a:lnTo>
                  <a:lnTo>
                    <a:pt x="323" y="2"/>
                  </a:lnTo>
                  <a:lnTo>
                    <a:pt x="323" y="2"/>
                  </a:lnTo>
                  <a:lnTo>
                    <a:pt x="323" y="2"/>
                  </a:lnTo>
                  <a:lnTo>
                    <a:pt x="324" y="2"/>
                  </a:lnTo>
                  <a:lnTo>
                    <a:pt x="324" y="1"/>
                  </a:lnTo>
                  <a:lnTo>
                    <a:pt x="324" y="2"/>
                  </a:lnTo>
                  <a:lnTo>
                    <a:pt x="324" y="3"/>
                  </a:lnTo>
                  <a:lnTo>
                    <a:pt x="324" y="2"/>
                  </a:lnTo>
                  <a:lnTo>
                    <a:pt x="324" y="2"/>
                  </a:lnTo>
                  <a:lnTo>
                    <a:pt x="324" y="2"/>
                  </a:lnTo>
                  <a:lnTo>
                    <a:pt x="324" y="2"/>
                  </a:lnTo>
                  <a:lnTo>
                    <a:pt x="324" y="2"/>
                  </a:lnTo>
                  <a:lnTo>
                    <a:pt x="324" y="0"/>
                  </a:lnTo>
                  <a:lnTo>
                    <a:pt x="324" y="2"/>
                  </a:lnTo>
                  <a:lnTo>
                    <a:pt x="325" y="3"/>
                  </a:lnTo>
                  <a:lnTo>
                    <a:pt x="325" y="2"/>
                  </a:lnTo>
                  <a:lnTo>
                    <a:pt x="325" y="2"/>
                  </a:lnTo>
                  <a:lnTo>
                    <a:pt x="325" y="2"/>
                  </a:lnTo>
                  <a:lnTo>
                    <a:pt x="325" y="2"/>
                  </a:lnTo>
                  <a:lnTo>
                    <a:pt x="325" y="2"/>
                  </a:lnTo>
                  <a:lnTo>
                    <a:pt x="325" y="2"/>
                  </a:lnTo>
                  <a:lnTo>
                    <a:pt x="325" y="1"/>
                  </a:lnTo>
                  <a:lnTo>
                    <a:pt x="325" y="1"/>
                  </a:lnTo>
                  <a:lnTo>
                    <a:pt x="325" y="2"/>
                  </a:lnTo>
                  <a:lnTo>
                    <a:pt x="326" y="2"/>
                  </a:lnTo>
                  <a:lnTo>
                    <a:pt x="326" y="2"/>
                  </a:lnTo>
                  <a:lnTo>
                    <a:pt x="326" y="2"/>
                  </a:lnTo>
                  <a:lnTo>
                    <a:pt x="326" y="2"/>
                  </a:lnTo>
                  <a:lnTo>
                    <a:pt x="326" y="1"/>
                  </a:lnTo>
                  <a:lnTo>
                    <a:pt x="326" y="2"/>
                  </a:lnTo>
                  <a:lnTo>
                    <a:pt x="326" y="3"/>
                  </a:lnTo>
                  <a:lnTo>
                    <a:pt x="326" y="0"/>
                  </a:lnTo>
                  <a:lnTo>
                    <a:pt x="326" y="2"/>
                  </a:lnTo>
                  <a:lnTo>
                    <a:pt x="326" y="2"/>
                  </a:lnTo>
                  <a:lnTo>
                    <a:pt x="326" y="2"/>
                  </a:lnTo>
                  <a:lnTo>
                    <a:pt x="327" y="3"/>
                  </a:lnTo>
                  <a:lnTo>
                    <a:pt x="327" y="1"/>
                  </a:lnTo>
                  <a:lnTo>
                    <a:pt x="327" y="2"/>
                  </a:lnTo>
                  <a:lnTo>
                    <a:pt x="327" y="2"/>
                  </a:lnTo>
                  <a:lnTo>
                    <a:pt x="327" y="2"/>
                  </a:lnTo>
                  <a:lnTo>
                    <a:pt x="327" y="2"/>
                  </a:lnTo>
                  <a:lnTo>
                    <a:pt x="327" y="2"/>
                  </a:lnTo>
                  <a:lnTo>
                    <a:pt x="327" y="2"/>
                  </a:lnTo>
                  <a:lnTo>
                    <a:pt x="327" y="2"/>
                  </a:lnTo>
                  <a:lnTo>
                    <a:pt x="327" y="2"/>
                  </a:lnTo>
                  <a:lnTo>
                    <a:pt x="328" y="2"/>
                  </a:lnTo>
                  <a:lnTo>
                    <a:pt x="328" y="2"/>
                  </a:lnTo>
                  <a:lnTo>
                    <a:pt x="328" y="2"/>
                  </a:lnTo>
                  <a:lnTo>
                    <a:pt x="328" y="2"/>
                  </a:lnTo>
                  <a:lnTo>
                    <a:pt x="328" y="1"/>
                  </a:lnTo>
                  <a:lnTo>
                    <a:pt x="328" y="1"/>
                  </a:lnTo>
                  <a:lnTo>
                    <a:pt x="328" y="2"/>
                  </a:lnTo>
                  <a:lnTo>
                    <a:pt x="328" y="2"/>
                  </a:lnTo>
                  <a:lnTo>
                    <a:pt x="328" y="2"/>
                  </a:lnTo>
                  <a:lnTo>
                    <a:pt x="328" y="2"/>
                  </a:lnTo>
                  <a:lnTo>
                    <a:pt x="328" y="2"/>
                  </a:lnTo>
                  <a:lnTo>
                    <a:pt x="329" y="3"/>
                  </a:lnTo>
                  <a:lnTo>
                    <a:pt x="329" y="2"/>
                  </a:lnTo>
                  <a:lnTo>
                    <a:pt x="329" y="2"/>
                  </a:lnTo>
                  <a:lnTo>
                    <a:pt x="329" y="2"/>
                  </a:lnTo>
                  <a:lnTo>
                    <a:pt x="329" y="2"/>
                  </a:lnTo>
                  <a:lnTo>
                    <a:pt x="329" y="2"/>
                  </a:lnTo>
                  <a:lnTo>
                    <a:pt x="329" y="1"/>
                  </a:lnTo>
                  <a:lnTo>
                    <a:pt x="329" y="2"/>
                  </a:lnTo>
                  <a:lnTo>
                    <a:pt x="329" y="2"/>
                  </a:lnTo>
                  <a:lnTo>
                    <a:pt x="329" y="2"/>
                  </a:lnTo>
                  <a:lnTo>
                    <a:pt x="329" y="2"/>
                  </a:lnTo>
                  <a:lnTo>
                    <a:pt x="330" y="2"/>
                  </a:lnTo>
                  <a:lnTo>
                    <a:pt x="330" y="2"/>
                  </a:lnTo>
                  <a:lnTo>
                    <a:pt x="330" y="2"/>
                  </a:lnTo>
                  <a:lnTo>
                    <a:pt x="330" y="2"/>
                  </a:lnTo>
                  <a:lnTo>
                    <a:pt x="330" y="2"/>
                  </a:lnTo>
                  <a:lnTo>
                    <a:pt x="330" y="2"/>
                  </a:lnTo>
                  <a:lnTo>
                    <a:pt x="330" y="2"/>
                  </a:lnTo>
                  <a:lnTo>
                    <a:pt x="330" y="2"/>
                  </a:lnTo>
                  <a:lnTo>
                    <a:pt x="331" y="3"/>
                  </a:lnTo>
                  <a:lnTo>
                    <a:pt x="331" y="2"/>
                  </a:lnTo>
                  <a:lnTo>
                    <a:pt x="331" y="2"/>
                  </a:lnTo>
                  <a:lnTo>
                    <a:pt x="331" y="2"/>
                  </a:lnTo>
                  <a:lnTo>
                    <a:pt x="332" y="2"/>
                  </a:lnTo>
                  <a:lnTo>
                    <a:pt x="332" y="2"/>
                  </a:lnTo>
                  <a:lnTo>
                    <a:pt x="332" y="2"/>
                  </a:lnTo>
                  <a:lnTo>
                    <a:pt x="332" y="2"/>
                  </a:lnTo>
                  <a:lnTo>
                    <a:pt x="333" y="2"/>
                  </a:lnTo>
                  <a:lnTo>
                    <a:pt x="333" y="2"/>
                  </a:lnTo>
                  <a:lnTo>
                    <a:pt x="333" y="2"/>
                  </a:lnTo>
                  <a:lnTo>
                    <a:pt x="333" y="2"/>
                  </a:lnTo>
                  <a:lnTo>
                    <a:pt x="333" y="2"/>
                  </a:lnTo>
                  <a:lnTo>
                    <a:pt x="334" y="2"/>
                  </a:lnTo>
                  <a:lnTo>
                    <a:pt x="334" y="2"/>
                  </a:lnTo>
                  <a:lnTo>
                    <a:pt x="335" y="1"/>
                  </a:lnTo>
                  <a:lnTo>
                    <a:pt x="335" y="2"/>
                  </a:lnTo>
                  <a:lnTo>
                    <a:pt x="335" y="2"/>
                  </a:lnTo>
                  <a:lnTo>
                    <a:pt x="335" y="2"/>
                  </a:lnTo>
                  <a:lnTo>
                    <a:pt x="335" y="2"/>
                  </a:lnTo>
                  <a:lnTo>
                    <a:pt x="335" y="2"/>
                  </a:lnTo>
                  <a:lnTo>
                    <a:pt x="335" y="1"/>
                  </a:lnTo>
                  <a:lnTo>
                    <a:pt x="335" y="2"/>
                  </a:lnTo>
                  <a:lnTo>
                    <a:pt x="336" y="2"/>
                  </a:lnTo>
                  <a:lnTo>
                    <a:pt x="336" y="2"/>
                  </a:lnTo>
                  <a:lnTo>
                    <a:pt x="336" y="2"/>
                  </a:lnTo>
                  <a:lnTo>
                    <a:pt x="336" y="3"/>
                  </a:lnTo>
                  <a:lnTo>
                    <a:pt x="336" y="2"/>
                  </a:lnTo>
                  <a:lnTo>
                    <a:pt x="336" y="1"/>
                  </a:lnTo>
                  <a:lnTo>
                    <a:pt x="336" y="3"/>
                  </a:lnTo>
                  <a:lnTo>
                    <a:pt x="336" y="3"/>
                  </a:lnTo>
                  <a:lnTo>
                    <a:pt x="336" y="2"/>
                  </a:lnTo>
                  <a:lnTo>
                    <a:pt x="336" y="2"/>
                  </a:lnTo>
                  <a:lnTo>
                    <a:pt x="336" y="2"/>
                  </a:lnTo>
                  <a:lnTo>
                    <a:pt x="337" y="2"/>
                  </a:lnTo>
                  <a:lnTo>
                    <a:pt x="337" y="3"/>
                  </a:lnTo>
                  <a:lnTo>
                    <a:pt x="337" y="2"/>
                  </a:lnTo>
                  <a:lnTo>
                    <a:pt x="337" y="2"/>
                  </a:lnTo>
                  <a:lnTo>
                    <a:pt x="337" y="3"/>
                  </a:lnTo>
                  <a:lnTo>
                    <a:pt x="337" y="2"/>
                  </a:lnTo>
                  <a:lnTo>
                    <a:pt x="337" y="3"/>
                  </a:lnTo>
                  <a:lnTo>
                    <a:pt x="337" y="2"/>
                  </a:lnTo>
                  <a:lnTo>
                    <a:pt x="337" y="3"/>
                  </a:lnTo>
                  <a:lnTo>
                    <a:pt x="337" y="2"/>
                  </a:lnTo>
                  <a:lnTo>
                    <a:pt x="337" y="2"/>
                  </a:lnTo>
                  <a:lnTo>
                    <a:pt x="338" y="1"/>
                  </a:lnTo>
                  <a:lnTo>
                    <a:pt x="338" y="2"/>
                  </a:lnTo>
                  <a:lnTo>
                    <a:pt x="338" y="2"/>
                  </a:lnTo>
                  <a:lnTo>
                    <a:pt x="338" y="2"/>
                  </a:lnTo>
                  <a:lnTo>
                    <a:pt x="338" y="2"/>
                  </a:lnTo>
                  <a:lnTo>
                    <a:pt x="338" y="2"/>
                  </a:lnTo>
                  <a:lnTo>
                    <a:pt x="338" y="4"/>
                  </a:lnTo>
                  <a:lnTo>
                    <a:pt x="338" y="3"/>
                  </a:lnTo>
                  <a:lnTo>
                    <a:pt x="338" y="1"/>
                  </a:lnTo>
                  <a:lnTo>
                    <a:pt x="339" y="2"/>
                  </a:lnTo>
                  <a:lnTo>
                    <a:pt x="339" y="3"/>
                  </a:lnTo>
                  <a:lnTo>
                    <a:pt x="339" y="2"/>
                  </a:lnTo>
                  <a:lnTo>
                    <a:pt x="339" y="1"/>
                  </a:lnTo>
                  <a:lnTo>
                    <a:pt x="339" y="3"/>
                  </a:lnTo>
                  <a:lnTo>
                    <a:pt x="339" y="3"/>
                  </a:lnTo>
                  <a:lnTo>
                    <a:pt x="339" y="2"/>
                  </a:lnTo>
                  <a:lnTo>
                    <a:pt x="339" y="2"/>
                  </a:lnTo>
                  <a:lnTo>
                    <a:pt x="340" y="3"/>
                  </a:lnTo>
                  <a:lnTo>
                    <a:pt x="340" y="3"/>
                  </a:lnTo>
                  <a:lnTo>
                    <a:pt x="340" y="3"/>
                  </a:lnTo>
                  <a:lnTo>
                    <a:pt x="340" y="3"/>
                  </a:lnTo>
                  <a:lnTo>
                    <a:pt x="340" y="3"/>
                  </a:lnTo>
                  <a:lnTo>
                    <a:pt x="340" y="3"/>
                  </a:lnTo>
                  <a:lnTo>
                    <a:pt x="340" y="3"/>
                  </a:lnTo>
                  <a:lnTo>
                    <a:pt x="341" y="3"/>
                  </a:lnTo>
                  <a:lnTo>
                    <a:pt x="341" y="3"/>
                  </a:lnTo>
                  <a:lnTo>
                    <a:pt x="341" y="3"/>
                  </a:lnTo>
                  <a:lnTo>
                    <a:pt x="341" y="4"/>
                  </a:lnTo>
                  <a:lnTo>
                    <a:pt x="341" y="3"/>
                  </a:lnTo>
                  <a:lnTo>
                    <a:pt x="341" y="3"/>
                  </a:lnTo>
                  <a:lnTo>
                    <a:pt x="341" y="3"/>
                  </a:lnTo>
                  <a:lnTo>
                    <a:pt x="341" y="1"/>
                  </a:lnTo>
                  <a:lnTo>
                    <a:pt x="341" y="3"/>
                  </a:lnTo>
                  <a:lnTo>
                    <a:pt x="341" y="3"/>
                  </a:lnTo>
                  <a:lnTo>
                    <a:pt x="342" y="3"/>
                  </a:lnTo>
                  <a:lnTo>
                    <a:pt x="342" y="3"/>
                  </a:lnTo>
                  <a:lnTo>
                    <a:pt x="342" y="2"/>
                  </a:lnTo>
                  <a:lnTo>
                    <a:pt x="342" y="3"/>
                  </a:lnTo>
                  <a:lnTo>
                    <a:pt x="342" y="3"/>
                  </a:lnTo>
                  <a:lnTo>
                    <a:pt x="342" y="1"/>
                  </a:lnTo>
                  <a:lnTo>
                    <a:pt x="342" y="2"/>
                  </a:lnTo>
                  <a:lnTo>
                    <a:pt x="342" y="3"/>
                  </a:lnTo>
                  <a:lnTo>
                    <a:pt x="342" y="3"/>
                  </a:lnTo>
                  <a:lnTo>
                    <a:pt x="342" y="3"/>
                  </a:lnTo>
                  <a:lnTo>
                    <a:pt x="342" y="4"/>
                  </a:lnTo>
                  <a:lnTo>
                    <a:pt x="343" y="3"/>
                  </a:lnTo>
                  <a:lnTo>
                    <a:pt x="343" y="3"/>
                  </a:lnTo>
                  <a:lnTo>
                    <a:pt x="343" y="3"/>
                  </a:lnTo>
                  <a:lnTo>
                    <a:pt x="343" y="3"/>
                  </a:lnTo>
                  <a:lnTo>
                    <a:pt x="343" y="3"/>
                  </a:lnTo>
                  <a:lnTo>
                    <a:pt x="343" y="3"/>
                  </a:lnTo>
                  <a:lnTo>
                    <a:pt x="343" y="3"/>
                  </a:lnTo>
                  <a:lnTo>
                    <a:pt x="344" y="3"/>
                  </a:lnTo>
                  <a:lnTo>
                    <a:pt x="344" y="3"/>
                  </a:lnTo>
                  <a:lnTo>
                    <a:pt x="344" y="3"/>
                  </a:lnTo>
                  <a:lnTo>
                    <a:pt x="344" y="3"/>
                  </a:lnTo>
                  <a:lnTo>
                    <a:pt x="344" y="3"/>
                  </a:lnTo>
                  <a:lnTo>
                    <a:pt x="344" y="3"/>
                  </a:lnTo>
                  <a:lnTo>
                    <a:pt x="344" y="3"/>
                  </a:lnTo>
                  <a:lnTo>
                    <a:pt x="344" y="3"/>
                  </a:lnTo>
                  <a:lnTo>
                    <a:pt x="344" y="3"/>
                  </a:lnTo>
                  <a:lnTo>
                    <a:pt x="344" y="3"/>
                  </a:lnTo>
                  <a:lnTo>
                    <a:pt x="345" y="3"/>
                  </a:lnTo>
                  <a:lnTo>
                    <a:pt x="345" y="3"/>
                  </a:lnTo>
                  <a:lnTo>
                    <a:pt x="345" y="4"/>
                  </a:lnTo>
                  <a:lnTo>
                    <a:pt x="345" y="3"/>
                  </a:lnTo>
                  <a:lnTo>
                    <a:pt x="345" y="3"/>
                  </a:lnTo>
                  <a:lnTo>
                    <a:pt x="345" y="3"/>
                  </a:lnTo>
                  <a:lnTo>
                    <a:pt x="345" y="3"/>
                  </a:lnTo>
                  <a:lnTo>
                    <a:pt x="345" y="3"/>
                  </a:lnTo>
                  <a:lnTo>
                    <a:pt x="345" y="3"/>
                  </a:lnTo>
                  <a:lnTo>
                    <a:pt x="345" y="4"/>
                  </a:lnTo>
                  <a:lnTo>
                    <a:pt x="345" y="3"/>
                  </a:lnTo>
                  <a:lnTo>
                    <a:pt x="346" y="3"/>
                  </a:lnTo>
                  <a:lnTo>
                    <a:pt x="346" y="3"/>
                  </a:lnTo>
                  <a:lnTo>
                    <a:pt x="346" y="4"/>
                  </a:lnTo>
                  <a:lnTo>
                    <a:pt x="346" y="3"/>
                  </a:lnTo>
                  <a:lnTo>
                    <a:pt x="346" y="3"/>
                  </a:lnTo>
                  <a:lnTo>
                    <a:pt x="346" y="3"/>
                  </a:lnTo>
                  <a:lnTo>
                    <a:pt x="346" y="3"/>
                  </a:lnTo>
                  <a:lnTo>
                    <a:pt x="346" y="4"/>
                  </a:lnTo>
                  <a:lnTo>
                    <a:pt x="346" y="4"/>
                  </a:lnTo>
                  <a:lnTo>
                    <a:pt x="346" y="3"/>
                  </a:lnTo>
                  <a:lnTo>
                    <a:pt x="346" y="4"/>
                  </a:lnTo>
                  <a:lnTo>
                    <a:pt x="347" y="3"/>
                  </a:lnTo>
                  <a:lnTo>
                    <a:pt x="347" y="4"/>
                  </a:lnTo>
                  <a:lnTo>
                    <a:pt x="347" y="3"/>
                  </a:lnTo>
                  <a:lnTo>
                    <a:pt x="347" y="3"/>
                  </a:lnTo>
                  <a:lnTo>
                    <a:pt x="347" y="3"/>
                  </a:lnTo>
                  <a:lnTo>
                    <a:pt x="347" y="3"/>
                  </a:lnTo>
                  <a:lnTo>
                    <a:pt x="347" y="4"/>
                  </a:lnTo>
                  <a:lnTo>
                    <a:pt x="347" y="3"/>
                  </a:lnTo>
                  <a:lnTo>
                    <a:pt x="347" y="2"/>
                  </a:lnTo>
                  <a:lnTo>
                    <a:pt x="348" y="4"/>
                  </a:lnTo>
                  <a:lnTo>
                    <a:pt x="348" y="3"/>
                  </a:lnTo>
                  <a:lnTo>
                    <a:pt x="348" y="4"/>
                  </a:lnTo>
                  <a:lnTo>
                    <a:pt x="348" y="4"/>
                  </a:lnTo>
                  <a:lnTo>
                    <a:pt x="348" y="4"/>
                  </a:lnTo>
                  <a:lnTo>
                    <a:pt x="348" y="4"/>
                  </a:lnTo>
                  <a:lnTo>
                    <a:pt x="348" y="4"/>
                  </a:lnTo>
                  <a:lnTo>
                    <a:pt x="348" y="4"/>
                  </a:lnTo>
                  <a:lnTo>
                    <a:pt x="348" y="4"/>
                  </a:lnTo>
                  <a:lnTo>
                    <a:pt x="349" y="4"/>
                  </a:lnTo>
                  <a:lnTo>
                    <a:pt x="349" y="4"/>
                  </a:lnTo>
                  <a:lnTo>
                    <a:pt x="349" y="4"/>
                  </a:lnTo>
                  <a:lnTo>
                    <a:pt x="349" y="4"/>
                  </a:lnTo>
                  <a:lnTo>
                    <a:pt x="349" y="3"/>
                  </a:lnTo>
                  <a:lnTo>
                    <a:pt x="349" y="4"/>
                  </a:lnTo>
                  <a:lnTo>
                    <a:pt x="349" y="4"/>
                  </a:lnTo>
                  <a:lnTo>
                    <a:pt x="349" y="4"/>
                  </a:lnTo>
                  <a:lnTo>
                    <a:pt x="349" y="4"/>
                  </a:lnTo>
                  <a:lnTo>
                    <a:pt x="349" y="4"/>
                  </a:lnTo>
                  <a:lnTo>
                    <a:pt x="350" y="4"/>
                  </a:lnTo>
                  <a:lnTo>
                    <a:pt x="350" y="4"/>
                  </a:lnTo>
                  <a:lnTo>
                    <a:pt x="350" y="2"/>
                  </a:lnTo>
                  <a:lnTo>
                    <a:pt x="350" y="4"/>
                  </a:lnTo>
                  <a:lnTo>
                    <a:pt x="350" y="4"/>
                  </a:lnTo>
                  <a:lnTo>
                    <a:pt x="350" y="4"/>
                  </a:lnTo>
                  <a:lnTo>
                    <a:pt x="350" y="4"/>
                  </a:lnTo>
                  <a:lnTo>
                    <a:pt x="350" y="4"/>
                  </a:lnTo>
                  <a:lnTo>
                    <a:pt x="350" y="4"/>
                  </a:lnTo>
                  <a:lnTo>
                    <a:pt x="350" y="3"/>
                  </a:lnTo>
                  <a:lnTo>
                    <a:pt x="351" y="4"/>
                  </a:lnTo>
                  <a:lnTo>
                    <a:pt x="351" y="3"/>
                  </a:lnTo>
                  <a:lnTo>
                    <a:pt x="351" y="4"/>
                  </a:lnTo>
                  <a:lnTo>
                    <a:pt x="351" y="4"/>
                  </a:lnTo>
                  <a:lnTo>
                    <a:pt x="351" y="5"/>
                  </a:lnTo>
                  <a:lnTo>
                    <a:pt x="351" y="4"/>
                  </a:lnTo>
                  <a:lnTo>
                    <a:pt x="351" y="4"/>
                  </a:lnTo>
                  <a:lnTo>
                    <a:pt x="351" y="4"/>
                  </a:lnTo>
                  <a:lnTo>
                    <a:pt x="351" y="4"/>
                  </a:lnTo>
                  <a:lnTo>
                    <a:pt x="351" y="4"/>
                  </a:lnTo>
                  <a:lnTo>
                    <a:pt x="351" y="4"/>
                  </a:lnTo>
                  <a:lnTo>
                    <a:pt x="352" y="4"/>
                  </a:lnTo>
                  <a:lnTo>
                    <a:pt x="352" y="3"/>
                  </a:lnTo>
                  <a:lnTo>
                    <a:pt x="352" y="4"/>
                  </a:lnTo>
                  <a:lnTo>
                    <a:pt x="352" y="3"/>
                  </a:lnTo>
                  <a:lnTo>
                    <a:pt x="352" y="4"/>
                  </a:lnTo>
                  <a:lnTo>
                    <a:pt x="352" y="4"/>
                  </a:lnTo>
                  <a:lnTo>
                    <a:pt x="352" y="4"/>
                  </a:lnTo>
                  <a:lnTo>
                    <a:pt x="352" y="4"/>
                  </a:lnTo>
                  <a:lnTo>
                    <a:pt x="352" y="4"/>
                  </a:lnTo>
                  <a:lnTo>
                    <a:pt x="352" y="4"/>
                  </a:lnTo>
                  <a:lnTo>
                    <a:pt x="353" y="4"/>
                  </a:lnTo>
                  <a:lnTo>
                    <a:pt x="353" y="4"/>
                  </a:lnTo>
                  <a:lnTo>
                    <a:pt x="353" y="2"/>
                  </a:lnTo>
                  <a:lnTo>
                    <a:pt x="353" y="4"/>
                  </a:lnTo>
                  <a:lnTo>
                    <a:pt x="353" y="4"/>
                  </a:lnTo>
                  <a:lnTo>
                    <a:pt x="353" y="4"/>
                  </a:lnTo>
                  <a:lnTo>
                    <a:pt x="353" y="4"/>
                  </a:lnTo>
                  <a:lnTo>
                    <a:pt x="354" y="4"/>
                  </a:lnTo>
                  <a:lnTo>
                    <a:pt x="354" y="4"/>
                  </a:lnTo>
                  <a:lnTo>
                    <a:pt x="354" y="5"/>
                  </a:lnTo>
                  <a:lnTo>
                    <a:pt x="354" y="3"/>
                  </a:lnTo>
                  <a:lnTo>
                    <a:pt x="354" y="3"/>
                  </a:lnTo>
                  <a:lnTo>
                    <a:pt x="354" y="4"/>
                  </a:lnTo>
                  <a:lnTo>
                    <a:pt x="354" y="4"/>
                  </a:lnTo>
                  <a:lnTo>
                    <a:pt x="354" y="4"/>
                  </a:lnTo>
                  <a:lnTo>
                    <a:pt x="354" y="4"/>
                  </a:lnTo>
                  <a:lnTo>
                    <a:pt x="354" y="4"/>
                  </a:lnTo>
                  <a:lnTo>
                    <a:pt x="354" y="4"/>
                  </a:lnTo>
                  <a:lnTo>
                    <a:pt x="355" y="4"/>
                  </a:lnTo>
                  <a:lnTo>
                    <a:pt x="355" y="3"/>
                  </a:lnTo>
                  <a:lnTo>
                    <a:pt x="355" y="4"/>
                  </a:lnTo>
                  <a:lnTo>
                    <a:pt x="355" y="4"/>
                  </a:lnTo>
                  <a:lnTo>
                    <a:pt x="355" y="4"/>
                  </a:lnTo>
                  <a:lnTo>
                    <a:pt x="355" y="5"/>
                  </a:lnTo>
                  <a:lnTo>
                    <a:pt x="355" y="4"/>
                  </a:lnTo>
                  <a:lnTo>
                    <a:pt x="356" y="5"/>
                  </a:lnTo>
                  <a:lnTo>
                    <a:pt x="356" y="4"/>
                  </a:lnTo>
                  <a:lnTo>
                    <a:pt x="356" y="5"/>
                  </a:lnTo>
                  <a:lnTo>
                    <a:pt x="356" y="4"/>
                  </a:lnTo>
                  <a:lnTo>
                    <a:pt x="356" y="4"/>
                  </a:lnTo>
                  <a:lnTo>
                    <a:pt x="356" y="4"/>
                  </a:lnTo>
                  <a:lnTo>
                    <a:pt x="356" y="4"/>
                  </a:lnTo>
                  <a:lnTo>
                    <a:pt x="356" y="4"/>
                  </a:lnTo>
                  <a:lnTo>
                    <a:pt x="356" y="4"/>
                  </a:lnTo>
                  <a:lnTo>
                    <a:pt x="356" y="4"/>
                  </a:lnTo>
                  <a:lnTo>
                    <a:pt x="357" y="5"/>
                  </a:lnTo>
                  <a:lnTo>
                    <a:pt x="357" y="4"/>
                  </a:lnTo>
                  <a:lnTo>
                    <a:pt x="357" y="4"/>
                  </a:lnTo>
                  <a:lnTo>
                    <a:pt x="357" y="4"/>
                  </a:lnTo>
                  <a:lnTo>
                    <a:pt x="357" y="4"/>
                  </a:lnTo>
                  <a:lnTo>
                    <a:pt x="357" y="4"/>
                  </a:lnTo>
                  <a:lnTo>
                    <a:pt x="357" y="4"/>
                  </a:lnTo>
                  <a:lnTo>
                    <a:pt x="358" y="4"/>
                  </a:lnTo>
                  <a:lnTo>
                    <a:pt x="358" y="4"/>
                  </a:lnTo>
                  <a:lnTo>
                    <a:pt x="358" y="4"/>
                  </a:lnTo>
                  <a:lnTo>
                    <a:pt x="358" y="4"/>
                  </a:lnTo>
                  <a:lnTo>
                    <a:pt x="358" y="4"/>
                  </a:lnTo>
                  <a:lnTo>
                    <a:pt x="358" y="4"/>
                  </a:lnTo>
                  <a:lnTo>
                    <a:pt x="358" y="5"/>
                  </a:lnTo>
                  <a:lnTo>
                    <a:pt x="358" y="4"/>
                  </a:lnTo>
                  <a:lnTo>
                    <a:pt x="359" y="3"/>
                  </a:lnTo>
                  <a:lnTo>
                    <a:pt x="359" y="5"/>
                  </a:lnTo>
                  <a:lnTo>
                    <a:pt x="359" y="6"/>
                  </a:lnTo>
                  <a:lnTo>
                    <a:pt x="360" y="6"/>
                  </a:lnTo>
                  <a:lnTo>
                    <a:pt x="360" y="5"/>
                  </a:lnTo>
                  <a:lnTo>
                    <a:pt x="360" y="4"/>
                  </a:lnTo>
                  <a:lnTo>
                    <a:pt x="360" y="5"/>
                  </a:lnTo>
                  <a:lnTo>
                    <a:pt x="360" y="4"/>
                  </a:lnTo>
                  <a:lnTo>
                    <a:pt x="360" y="5"/>
                  </a:lnTo>
                  <a:lnTo>
                    <a:pt x="360" y="5"/>
                  </a:lnTo>
                  <a:lnTo>
                    <a:pt x="360" y="5"/>
                  </a:lnTo>
                  <a:lnTo>
                    <a:pt x="360" y="5"/>
                  </a:lnTo>
                  <a:lnTo>
                    <a:pt x="360" y="4"/>
                  </a:lnTo>
                  <a:lnTo>
                    <a:pt x="361" y="5"/>
                  </a:lnTo>
                  <a:lnTo>
                    <a:pt x="361" y="5"/>
                  </a:lnTo>
                  <a:lnTo>
                    <a:pt x="361" y="4"/>
                  </a:lnTo>
                  <a:lnTo>
                    <a:pt x="361" y="5"/>
                  </a:lnTo>
                  <a:lnTo>
                    <a:pt x="361" y="5"/>
                  </a:lnTo>
                  <a:lnTo>
                    <a:pt x="361" y="3"/>
                  </a:lnTo>
                  <a:lnTo>
                    <a:pt x="361" y="5"/>
                  </a:lnTo>
                  <a:lnTo>
                    <a:pt x="361" y="5"/>
                  </a:lnTo>
                  <a:lnTo>
                    <a:pt x="361" y="5"/>
                  </a:lnTo>
                  <a:lnTo>
                    <a:pt x="361" y="5"/>
                  </a:lnTo>
                  <a:lnTo>
                    <a:pt x="361" y="5"/>
                  </a:lnTo>
                  <a:lnTo>
                    <a:pt x="362" y="5"/>
                  </a:lnTo>
                  <a:lnTo>
                    <a:pt x="362" y="6"/>
                  </a:lnTo>
                  <a:lnTo>
                    <a:pt x="362" y="5"/>
                  </a:lnTo>
                  <a:lnTo>
                    <a:pt x="362" y="5"/>
                  </a:lnTo>
                  <a:lnTo>
                    <a:pt x="362" y="4"/>
                  </a:lnTo>
                  <a:lnTo>
                    <a:pt x="362" y="5"/>
                  </a:lnTo>
                  <a:lnTo>
                    <a:pt x="362" y="5"/>
                  </a:lnTo>
                  <a:lnTo>
                    <a:pt x="362" y="5"/>
                  </a:lnTo>
                  <a:lnTo>
                    <a:pt x="362" y="4"/>
                  </a:lnTo>
                  <a:lnTo>
                    <a:pt x="362" y="4"/>
                  </a:lnTo>
                </a:path>
              </a:pathLst>
            </a:custGeom>
            <a:noFill/>
            <a:ln w="9525" cmpd="sng">
              <a:solidFill>
                <a:srgbClr val="FF0000"/>
              </a:solidFill>
              <a:prstDash val="solid"/>
              <a:round/>
              <a:headEnd/>
              <a:tailEnd/>
            </a:ln>
          </p:spPr>
          <p:txBody>
            <a:bodyPr/>
            <a:lstStyle/>
            <a:p>
              <a:endParaRPr lang="zh-CN" altLang="en-US"/>
            </a:p>
          </p:txBody>
        </p:sp>
        <p:grpSp>
          <p:nvGrpSpPr>
            <p:cNvPr id="12" name="Group 166"/>
            <p:cNvGrpSpPr>
              <a:grpSpLocks/>
            </p:cNvGrpSpPr>
            <p:nvPr/>
          </p:nvGrpSpPr>
          <p:grpSpPr bwMode="auto">
            <a:xfrm>
              <a:off x="4315395" y="1400845"/>
              <a:ext cx="920750" cy="2054225"/>
              <a:chOff x="2264" y="1031"/>
              <a:chExt cx="580" cy="1294"/>
            </a:xfrm>
          </p:grpSpPr>
          <p:sp>
            <p:nvSpPr>
              <p:cNvPr id="1545383" name="Rectangle 167"/>
              <p:cNvSpPr>
                <a:spLocks noChangeArrowheads="1"/>
              </p:cNvSpPr>
              <p:nvPr/>
            </p:nvSpPr>
            <p:spPr bwMode="auto">
              <a:xfrm>
                <a:off x="2527" y="2171"/>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-120</a:t>
                </a:r>
              </a:p>
            </p:txBody>
          </p:sp>
          <p:sp>
            <p:nvSpPr>
              <p:cNvPr id="1545384" name="Rectangle 168"/>
              <p:cNvSpPr>
                <a:spLocks noChangeArrowheads="1"/>
              </p:cNvSpPr>
              <p:nvPr/>
            </p:nvSpPr>
            <p:spPr bwMode="auto">
              <a:xfrm>
                <a:off x="2527" y="1981"/>
                <a:ext cx="209"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-100</a:t>
                </a:r>
              </a:p>
            </p:txBody>
          </p:sp>
          <p:sp>
            <p:nvSpPr>
              <p:cNvPr id="1545385" name="Rectangle 169"/>
              <p:cNvSpPr>
                <a:spLocks noChangeArrowheads="1"/>
              </p:cNvSpPr>
              <p:nvPr/>
            </p:nvSpPr>
            <p:spPr bwMode="auto">
              <a:xfrm>
                <a:off x="2585" y="179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-80</a:t>
                </a:r>
              </a:p>
            </p:txBody>
          </p:sp>
          <p:sp>
            <p:nvSpPr>
              <p:cNvPr id="1545386" name="Rectangle 170"/>
              <p:cNvSpPr>
                <a:spLocks noChangeArrowheads="1"/>
              </p:cNvSpPr>
              <p:nvPr/>
            </p:nvSpPr>
            <p:spPr bwMode="auto">
              <a:xfrm>
                <a:off x="2585" y="160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-60</a:t>
                </a:r>
              </a:p>
            </p:txBody>
          </p:sp>
          <p:sp>
            <p:nvSpPr>
              <p:cNvPr id="1545387" name="Rectangle 171"/>
              <p:cNvSpPr>
                <a:spLocks noChangeArrowheads="1"/>
              </p:cNvSpPr>
              <p:nvPr/>
            </p:nvSpPr>
            <p:spPr bwMode="auto">
              <a:xfrm>
                <a:off x="2585" y="141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-40</a:t>
                </a:r>
              </a:p>
            </p:txBody>
          </p:sp>
          <p:sp>
            <p:nvSpPr>
              <p:cNvPr id="1545388" name="Rectangle 172"/>
              <p:cNvSpPr>
                <a:spLocks noChangeArrowheads="1"/>
              </p:cNvSpPr>
              <p:nvPr/>
            </p:nvSpPr>
            <p:spPr bwMode="auto">
              <a:xfrm>
                <a:off x="2585" y="1221"/>
                <a:ext cx="151"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-20</a:t>
                </a:r>
              </a:p>
            </p:txBody>
          </p:sp>
          <p:sp>
            <p:nvSpPr>
              <p:cNvPr id="1545389" name="Rectangle 173"/>
              <p:cNvSpPr>
                <a:spLocks noChangeArrowheads="1"/>
              </p:cNvSpPr>
              <p:nvPr/>
            </p:nvSpPr>
            <p:spPr bwMode="auto">
              <a:xfrm>
                <a:off x="2678" y="1031"/>
                <a:ext cx="58"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FF0000"/>
                    </a:solidFill>
                    <a:latin typeface="Arial Narrow" pitchFamily="34" charset="0"/>
                    <a:ea typeface="宋体" charset="-122"/>
                    <a:cs typeface="Arial" charset="0"/>
                  </a:rPr>
                  <a:t>0</a:t>
                </a:r>
              </a:p>
            </p:txBody>
          </p:sp>
          <p:sp>
            <p:nvSpPr>
              <p:cNvPr id="1545390" name="Rectangle 174"/>
              <p:cNvSpPr>
                <a:spLocks noChangeArrowheads="1"/>
              </p:cNvSpPr>
              <p:nvPr/>
            </p:nvSpPr>
            <p:spPr bwMode="auto">
              <a:xfrm rot="21600000">
                <a:off x="2264" y="1504"/>
                <a:ext cx="262" cy="346"/>
              </a:xfrm>
              <a:prstGeom prst="rect">
                <a:avLst/>
              </a:prstGeom>
              <a:noFill/>
              <a:ln w="9525">
                <a:noFill/>
                <a:miter lim="800000"/>
                <a:headEnd/>
                <a:tailEnd/>
              </a:ln>
            </p:spPr>
            <p:txBody>
              <a:bodyPr wrap="none" lIns="0" tIns="0" rIns="0" bIns="0">
                <a:spAutoFit/>
              </a:bodyPr>
              <a:lstStyle/>
              <a:p>
                <a:pPr eaLnBrk="1" hangingPunct="1"/>
                <a:r>
                  <a:rPr lang="en-US" altLang="zh-CN">
                    <a:solidFill>
                      <a:srgbClr val="FF0000"/>
                    </a:solidFill>
                    <a:latin typeface="Arial Narrow" pitchFamily="34" charset="0"/>
                    <a:ea typeface="宋体" charset="-122"/>
                    <a:cs typeface="Arial" charset="0"/>
                  </a:rPr>
                  <a:t>V</a:t>
                </a:r>
                <a:r>
                  <a:rPr lang="en-US" altLang="zh-CN" baseline="-25000">
                    <a:solidFill>
                      <a:srgbClr val="FF0000"/>
                    </a:solidFill>
                    <a:latin typeface="Arial Narrow" pitchFamily="34" charset="0"/>
                    <a:ea typeface="宋体" charset="-122"/>
                    <a:cs typeface="Arial" charset="0"/>
                  </a:rPr>
                  <a:t>m</a:t>
                </a:r>
              </a:p>
              <a:p>
                <a:pPr eaLnBrk="1" hangingPunct="1"/>
                <a:r>
                  <a:rPr lang="en-US" altLang="zh-CN">
                    <a:solidFill>
                      <a:srgbClr val="FF0000"/>
                    </a:solidFill>
                    <a:latin typeface="Arial Narrow" pitchFamily="34" charset="0"/>
                    <a:ea typeface="宋体" charset="-122"/>
                    <a:cs typeface="Arial" charset="0"/>
                  </a:rPr>
                  <a:t>(mV)</a:t>
                </a:r>
              </a:p>
            </p:txBody>
          </p:sp>
          <p:grpSp>
            <p:nvGrpSpPr>
              <p:cNvPr id="13" name="Group 175"/>
              <p:cNvGrpSpPr>
                <a:grpSpLocks/>
              </p:cNvGrpSpPr>
              <p:nvPr/>
            </p:nvGrpSpPr>
            <p:grpSpPr bwMode="auto">
              <a:xfrm>
                <a:off x="2786" y="1101"/>
                <a:ext cx="58" cy="1151"/>
                <a:chOff x="2407" y="486"/>
                <a:chExt cx="69" cy="1289"/>
              </a:xfrm>
            </p:grpSpPr>
            <p:sp>
              <p:nvSpPr>
                <p:cNvPr id="1545392" name="Line 176"/>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a:p>
              </p:txBody>
            </p:sp>
            <p:sp>
              <p:nvSpPr>
                <p:cNvPr id="1545393" name="Line 177"/>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a:p>
              </p:txBody>
            </p:sp>
            <p:sp>
              <p:nvSpPr>
                <p:cNvPr id="1545394" name="Line 178"/>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a:p>
              </p:txBody>
            </p:sp>
            <p:sp>
              <p:nvSpPr>
                <p:cNvPr id="1545395" name="Line 179"/>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a:p>
              </p:txBody>
            </p:sp>
            <p:sp>
              <p:nvSpPr>
                <p:cNvPr id="1545396" name="Line 180"/>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a:p>
              </p:txBody>
            </p:sp>
            <p:sp>
              <p:nvSpPr>
                <p:cNvPr id="1545397" name="Line 181"/>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a:p>
              </p:txBody>
            </p:sp>
            <p:sp>
              <p:nvSpPr>
                <p:cNvPr id="1545398" name="Line 182"/>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a:p>
              </p:txBody>
            </p:sp>
            <p:sp>
              <p:nvSpPr>
                <p:cNvPr id="1545399" name="Line 183"/>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a:p>
              </p:txBody>
            </p:sp>
          </p:grpSp>
        </p:grpSp>
        <p:grpSp>
          <p:nvGrpSpPr>
            <p:cNvPr id="14" name="Group 184"/>
            <p:cNvGrpSpPr>
              <a:grpSpLocks/>
            </p:cNvGrpSpPr>
            <p:nvPr/>
          </p:nvGrpSpPr>
          <p:grpSpPr bwMode="auto">
            <a:xfrm>
              <a:off x="7772970" y="1397670"/>
              <a:ext cx="814387" cy="2057400"/>
              <a:chOff x="3074" y="1354"/>
              <a:chExt cx="513" cy="1296"/>
            </a:xfrm>
          </p:grpSpPr>
          <p:sp>
            <p:nvSpPr>
              <p:cNvPr id="1545401" name="Rectangle 185"/>
              <p:cNvSpPr>
                <a:spLocks noChangeArrowheads="1"/>
              </p:cNvSpPr>
              <p:nvPr/>
            </p:nvSpPr>
            <p:spPr bwMode="auto">
              <a:xfrm>
                <a:off x="3197" y="2267"/>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7.1</a:t>
                </a:r>
              </a:p>
            </p:txBody>
          </p:sp>
          <p:sp>
            <p:nvSpPr>
              <p:cNvPr id="1545402" name="Rectangle 186"/>
              <p:cNvSpPr>
                <a:spLocks noChangeArrowheads="1"/>
              </p:cNvSpPr>
              <p:nvPr/>
            </p:nvSpPr>
            <p:spPr bwMode="auto">
              <a:xfrm>
                <a:off x="3197" y="2039"/>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7.2</a:t>
                </a:r>
              </a:p>
            </p:txBody>
          </p:sp>
          <p:sp>
            <p:nvSpPr>
              <p:cNvPr id="1545403" name="Rectangle 187"/>
              <p:cNvSpPr>
                <a:spLocks noChangeArrowheads="1"/>
              </p:cNvSpPr>
              <p:nvPr/>
            </p:nvSpPr>
            <p:spPr bwMode="auto">
              <a:xfrm>
                <a:off x="3197" y="1810"/>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7.3</a:t>
                </a:r>
              </a:p>
            </p:txBody>
          </p:sp>
          <p:sp>
            <p:nvSpPr>
              <p:cNvPr id="1545404" name="Rectangle 188"/>
              <p:cNvSpPr>
                <a:spLocks noChangeArrowheads="1"/>
              </p:cNvSpPr>
              <p:nvPr/>
            </p:nvSpPr>
            <p:spPr bwMode="auto">
              <a:xfrm>
                <a:off x="3197" y="1582"/>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7.4</a:t>
                </a:r>
              </a:p>
            </p:txBody>
          </p:sp>
          <p:sp>
            <p:nvSpPr>
              <p:cNvPr id="1545405" name="Rectangle 189"/>
              <p:cNvSpPr>
                <a:spLocks noChangeArrowheads="1"/>
              </p:cNvSpPr>
              <p:nvPr/>
            </p:nvSpPr>
            <p:spPr bwMode="auto">
              <a:xfrm>
                <a:off x="3197" y="1354"/>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7.5</a:t>
                </a:r>
              </a:p>
            </p:txBody>
          </p:sp>
          <p:sp>
            <p:nvSpPr>
              <p:cNvPr id="1545406" name="Rectangle 190"/>
              <p:cNvSpPr>
                <a:spLocks noChangeArrowheads="1"/>
              </p:cNvSpPr>
              <p:nvPr/>
            </p:nvSpPr>
            <p:spPr bwMode="auto">
              <a:xfrm rot="21600000">
                <a:off x="3408" y="1916"/>
                <a:ext cx="179" cy="173"/>
              </a:xfrm>
              <a:prstGeom prst="rect">
                <a:avLst/>
              </a:prstGeom>
              <a:noFill/>
              <a:ln w="9525">
                <a:noFill/>
                <a:miter lim="800000"/>
                <a:headEnd/>
                <a:tailEnd/>
              </a:ln>
            </p:spPr>
            <p:txBody>
              <a:bodyPr wrap="none" lIns="0" tIns="0" rIns="0" bIns="0">
                <a:spAutoFit/>
              </a:bodyPr>
              <a:lstStyle/>
              <a:p>
                <a:pPr algn="l" eaLnBrk="1" hangingPunct="1"/>
                <a:r>
                  <a:rPr lang="en-US" altLang="zh-CN">
                    <a:solidFill>
                      <a:srgbClr val="008000"/>
                    </a:solidFill>
                    <a:latin typeface="Arial Narrow" pitchFamily="34" charset="0"/>
                    <a:ea typeface="宋体" charset="-122"/>
                    <a:cs typeface="Arial" charset="0"/>
                  </a:rPr>
                  <a:t>pH</a:t>
                </a:r>
                <a:r>
                  <a:rPr lang="en-US" altLang="zh-CN" baseline="-25000">
                    <a:solidFill>
                      <a:srgbClr val="008000"/>
                    </a:solidFill>
                    <a:latin typeface="Arial Narrow" pitchFamily="34" charset="0"/>
                    <a:ea typeface="宋体" charset="-122"/>
                    <a:cs typeface="Arial" charset="0"/>
                  </a:rPr>
                  <a:t>i</a:t>
                </a:r>
              </a:p>
            </p:txBody>
          </p:sp>
          <p:sp>
            <p:nvSpPr>
              <p:cNvPr id="1545407" name="Rectangle 191"/>
              <p:cNvSpPr>
                <a:spLocks noChangeArrowheads="1"/>
              </p:cNvSpPr>
              <p:nvPr/>
            </p:nvSpPr>
            <p:spPr bwMode="auto">
              <a:xfrm>
                <a:off x="3197" y="2496"/>
                <a:ext cx="145" cy="154"/>
              </a:xfrm>
              <a:prstGeom prst="rect">
                <a:avLst/>
              </a:prstGeom>
              <a:noFill/>
              <a:ln w="9525">
                <a:noFill/>
                <a:miter lim="800000"/>
                <a:headEnd/>
                <a:tailEnd/>
              </a:ln>
            </p:spPr>
            <p:txBody>
              <a:bodyPr wrap="none" lIns="0" tIns="0" rIns="0" bIns="0">
                <a:spAutoFit/>
              </a:bodyPr>
              <a:lstStyle/>
              <a:p>
                <a:pPr algn="l" eaLnBrk="1" hangingPunct="1"/>
                <a:r>
                  <a:rPr lang="en-US" altLang="zh-CN" sz="1600" b="0">
                    <a:solidFill>
                      <a:srgbClr val="008000"/>
                    </a:solidFill>
                    <a:latin typeface="Arial Narrow" pitchFamily="34" charset="0"/>
                    <a:ea typeface="宋体" charset="-122"/>
                    <a:cs typeface="Arial" charset="0"/>
                  </a:rPr>
                  <a:t>7.0</a:t>
                </a:r>
              </a:p>
            </p:txBody>
          </p:sp>
          <p:grpSp>
            <p:nvGrpSpPr>
              <p:cNvPr id="15" name="Group 192"/>
              <p:cNvGrpSpPr>
                <a:grpSpLocks/>
              </p:cNvGrpSpPr>
              <p:nvPr/>
            </p:nvGrpSpPr>
            <p:grpSpPr bwMode="auto">
              <a:xfrm>
                <a:off x="3074" y="1426"/>
                <a:ext cx="70" cy="1152"/>
                <a:chOff x="3085" y="1426"/>
                <a:chExt cx="70" cy="1152"/>
              </a:xfrm>
            </p:grpSpPr>
            <p:sp>
              <p:nvSpPr>
                <p:cNvPr id="1545409" name="Line 193"/>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a:p>
              </p:txBody>
            </p:sp>
            <p:sp>
              <p:nvSpPr>
                <p:cNvPr id="1545410" name="Line 194"/>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a:p>
              </p:txBody>
            </p:sp>
            <p:sp>
              <p:nvSpPr>
                <p:cNvPr id="1545411" name="Line 195"/>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a:p>
              </p:txBody>
            </p:sp>
            <p:sp>
              <p:nvSpPr>
                <p:cNvPr id="1545412" name="Line 196"/>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a:p>
              </p:txBody>
            </p:sp>
            <p:sp>
              <p:nvSpPr>
                <p:cNvPr id="1545413" name="Line 197"/>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a:p>
              </p:txBody>
            </p:sp>
            <p:sp>
              <p:nvSpPr>
                <p:cNvPr id="1545414" name="Line 198"/>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a:p>
              </p:txBody>
            </p:sp>
            <p:sp>
              <p:nvSpPr>
                <p:cNvPr id="1545415" name="Line 199"/>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a:p>
              </p:txBody>
            </p:sp>
          </p:grpSp>
        </p:grpSp>
        <p:sp>
          <p:nvSpPr>
            <p:cNvPr id="1545463" name="Line 247"/>
            <p:cNvSpPr>
              <a:spLocks noChangeShapeType="1"/>
            </p:cNvSpPr>
            <p:nvPr/>
          </p:nvSpPr>
          <p:spPr bwMode="auto">
            <a:xfrm rot="20880000">
              <a:off x="5701282" y="2877220"/>
              <a:ext cx="730250" cy="0"/>
            </a:xfrm>
            <a:prstGeom prst="line">
              <a:avLst/>
            </a:prstGeom>
            <a:noFill/>
            <a:ln w="19050">
              <a:solidFill>
                <a:srgbClr val="0000FF"/>
              </a:solidFill>
              <a:prstDash val="lgDash"/>
              <a:round/>
              <a:headEnd/>
              <a:tailEnd/>
            </a:ln>
            <a:effectLst/>
          </p:spPr>
          <p:txBody>
            <a:bodyPr/>
            <a:lstStyle/>
            <a:p>
              <a:endParaRPr lang="zh-CN" altLang="en-US"/>
            </a:p>
          </p:txBody>
        </p:sp>
        <p:sp>
          <p:nvSpPr>
            <p:cNvPr id="191" name="AutoShape 327"/>
            <p:cNvSpPr>
              <a:spLocks noChangeAspect="1" noChangeArrowheads="1"/>
            </p:cNvSpPr>
            <p:nvPr/>
          </p:nvSpPr>
          <p:spPr bwMode="auto">
            <a:xfrm>
              <a:off x="3679571" y="1610492"/>
              <a:ext cx="157515" cy="361508"/>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grpSp>
      <p:grpSp>
        <p:nvGrpSpPr>
          <p:cNvPr id="17" name="组合 16"/>
          <p:cNvGrpSpPr/>
          <p:nvPr/>
        </p:nvGrpSpPr>
        <p:grpSpPr>
          <a:xfrm>
            <a:off x="172940" y="1052736"/>
            <a:ext cx="3834571" cy="2494409"/>
            <a:chOff x="172940" y="1052736"/>
            <a:chExt cx="3834571" cy="2494409"/>
          </a:xfrm>
        </p:grpSpPr>
        <p:sp>
          <p:nvSpPr>
            <p:cNvPr id="172" name="Line 307"/>
            <p:cNvSpPr>
              <a:spLocks noChangeAspect="1" noChangeShapeType="1"/>
            </p:cNvSpPr>
            <p:nvPr/>
          </p:nvSpPr>
          <p:spPr bwMode="auto">
            <a:xfrm>
              <a:off x="348530" y="1700870"/>
              <a:ext cx="3648652" cy="0"/>
            </a:xfrm>
            <a:prstGeom prst="line">
              <a:avLst/>
            </a:prstGeom>
            <a:noFill/>
            <a:ln w="12700">
              <a:solidFill>
                <a:schemeClr val="tx1"/>
              </a:solidFill>
              <a:round/>
              <a:headEnd/>
              <a:tailEnd/>
            </a:ln>
            <a:effectLst/>
          </p:spPr>
          <p:txBody>
            <a:bodyPr wrap="none" anchor="ctr"/>
            <a:lstStyle/>
            <a:p>
              <a:endParaRPr lang="zh-CN" altLang="en-US"/>
            </a:p>
          </p:txBody>
        </p:sp>
        <p:sp>
          <p:nvSpPr>
            <p:cNvPr id="173" name="Line 308"/>
            <p:cNvSpPr>
              <a:spLocks noChangeAspect="1" noChangeShapeType="1"/>
            </p:cNvSpPr>
            <p:nvPr/>
          </p:nvSpPr>
          <p:spPr bwMode="auto">
            <a:xfrm>
              <a:off x="348530" y="1897117"/>
              <a:ext cx="3658981" cy="0"/>
            </a:xfrm>
            <a:prstGeom prst="line">
              <a:avLst/>
            </a:prstGeom>
            <a:noFill/>
            <a:ln w="12700">
              <a:solidFill>
                <a:schemeClr val="tx1"/>
              </a:solidFill>
              <a:round/>
              <a:headEnd/>
              <a:tailEnd/>
            </a:ln>
            <a:effectLst/>
          </p:spPr>
          <p:txBody>
            <a:bodyPr wrap="none" anchor="ctr"/>
            <a:lstStyle/>
            <a:p>
              <a:endParaRPr lang="zh-CN" altLang="en-US"/>
            </a:p>
          </p:txBody>
        </p:sp>
        <p:sp>
          <p:nvSpPr>
            <p:cNvPr id="164" name="Freeform 299"/>
            <p:cNvSpPr>
              <a:spLocks/>
            </p:cNvSpPr>
            <p:nvPr/>
          </p:nvSpPr>
          <p:spPr bwMode="auto">
            <a:xfrm>
              <a:off x="1910763" y="1383258"/>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65" name="Freeform 300"/>
            <p:cNvSpPr>
              <a:spLocks/>
            </p:cNvSpPr>
            <p:nvPr/>
          </p:nvSpPr>
          <p:spPr bwMode="auto">
            <a:xfrm>
              <a:off x="1195492" y="1052736"/>
              <a:ext cx="712688" cy="617147"/>
            </a:xfrm>
            <a:custGeom>
              <a:avLst/>
              <a:gdLst/>
              <a:ahLst/>
              <a:cxnLst>
                <a:cxn ang="0">
                  <a:pos x="138" y="239"/>
                </a:cxn>
                <a:cxn ang="0">
                  <a:pos x="132" y="179"/>
                </a:cxn>
                <a:cxn ang="0">
                  <a:pos x="16" y="149"/>
                </a:cxn>
                <a:cxn ang="0">
                  <a:pos x="0" y="127"/>
                </a:cxn>
                <a:cxn ang="0">
                  <a:pos x="2" y="81"/>
                </a:cxn>
                <a:cxn ang="0">
                  <a:pos x="104" y="7"/>
                </a:cxn>
                <a:cxn ang="0">
                  <a:pos x="248" y="13"/>
                </a:cxn>
                <a:cxn ang="0">
                  <a:pos x="274" y="23"/>
                </a:cxn>
                <a:cxn ang="0">
                  <a:pos x="280" y="25"/>
                </a:cxn>
                <a:cxn ang="0">
                  <a:pos x="288" y="37"/>
                </a:cxn>
                <a:cxn ang="0">
                  <a:pos x="292" y="49"/>
                </a:cxn>
                <a:cxn ang="0">
                  <a:pos x="248" y="131"/>
                </a:cxn>
                <a:cxn ang="0">
                  <a:pos x="234" y="235"/>
                </a:cxn>
              </a:cxnLst>
              <a:rect l="0" t="0" r="r" b="b"/>
              <a:pathLst>
                <a:path w="292" h="239">
                  <a:moveTo>
                    <a:pt x="138" y="239"/>
                  </a:moveTo>
                  <a:cubicBezTo>
                    <a:pt x="137" y="219"/>
                    <a:pt x="146" y="193"/>
                    <a:pt x="132" y="179"/>
                  </a:cubicBezTo>
                  <a:cubicBezTo>
                    <a:pt x="103" y="150"/>
                    <a:pt x="54" y="150"/>
                    <a:pt x="16" y="149"/>
                  </a:cubicBezTo>
                  <a:cubicBezTo>
                    <a:pt x="8" y="143"/>
                    <a:pt x="3" y="136"/>
                    <a:pt x="0" y="127"/>
                  </a:cubicBezTo>
                  <a:cubicBezTo>
                    <a:pt x="1" y="112"/>
                    <a:pt x="0" y="96"/>
                    <a:pt x="2" y="81"/>
                  </a:cubicBezTo>
                  <a:cubicBezTo>
                    <a:pt x="8" y="26"/>
                    <a:pt x="58" y="15"/>
                    <a:pt x="104" y="7"/>
                  </a:cubicBezTo>
                  <a:cubicBezTo>
                    <a:pt x="243" y="11"/>
                    <a:pt x="196" y="0"/>
                    <a:pt x="248" y="13"/>
                  </a:cubicBezTo>
                  <a:cubicBezTo>
                    <a:pt x="256" y="18"/>
                    <a:pt x="265" y="20"/>
                    <a:pt x="274" y="23"/>
                  </a:cubicBezTo>
                  <a:cubicBezTo>
                    <a:pt x="276" y="24"/>
                    <a:pt x="280" y="25"/>
                    <a:pt x="280" y="25"/>
                  </a:cubicBezTo>
                  <a:cubicBezTo>
                    <a:pt x="283" y="29"/>
                    <a:pt x="286" y="32"/>
                    <a:pt x="288" y="37"/>
                  </a:cubicBezTo>
                  <a:cubicBezTo>
                    <a:pt x="289" y="41"/>
                    <a:pt x="292" y="49"/>
                    <a:pt x="292" y="49"/>
                  </a:cubicBezTo>
                  <a:cubicBezTo>
                    <a:pt x="290" y="91"/>
                    <a:pt x="289" y="117"/>
                    <a:pt x="248" y="131"/>
                  </a:cubicBezTo>
                  <a:cubicBezTo>
                    <a:pt x="222" y="170"/>
                    <a:pt x="234" y="155"/>
                    <a:pt x="234" y="235"/>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166" name="Group 301"/>
            <p:cNvGrpSpPr>
              <a:grpSpLocks/>
            </p:cNvGrpSpPr>
            <p:nvPr/>
          </p:nvGrpSpPr>
          <p:grpSpPr bwMode="auto">
            <a:xfrm>
              <a:off x="172940" y="1928103"/>
              <a:ext cx="1631952" cy="1619042"/>
              <a:chOff x="660" y="953"/>
              <a:chExt cx="632" cy="627"/>
            </a:xfrm>
          </p:grpSpPr>
          <p:sp>
            <p:nvSpPr>
              <p:cNvPr id="167" name="Freeform 302"/>
              <p:cNvSpPr>
                <a:spLocks/>
              </p:cNvSpPr>
              <p:nvPr/>
            </p:nvSpPr>
            <p:spPr bwMode="auto">
              <a:xfrm>
                <a:off x="673" y="953"/>
                <a:ext cx="305" cy="233"/>
              </a:xfrm>
              <a:custGeom>
                <a:avLst/>
                <a:gdLst/>
                <a:ahLst/>
                <a:cxnLst>
                  <a:cxn ang="0">
                    <a:pos x="192" y="0"/>
                  </a:cxn>
                  <a:cxn ang="0">
                    <a:pos x="192" y="48"/>
                  </a:cxn>
                  <a:cxn ang="0">
                    <a:pos x="144" y="48"/>
                  </a:cxn>
                  <a:cxn ang="0">
                    <a:pos x="96" y="48"/>
                  </a:cxn>
                  <a:cxn ang="0">
                    <a:pos x="96" y="96"/>
                  </a:cxn>
                  <a:cxn ang="0">
                    <a:pos x="288" y="96"/>
                  </a:cxn>
                  <a:cxn ang="0">
                    <a:pos x="336" y="144"/>
                  </a:cxn>
                  <a:cxn ang="0">
                    <a:pos x="48" y="144"/>
                  </a:cxn>
                  <a:cxn ang="0">
                    <a:pos x="48" y="192"/>
                  </a:cxn>
                  <a:cxn ang="0">
                    <a:pos x="192" y="192"/>
                  </a:cxn>
                </a:cxnLst>
                <a:rect l="0" t="0" r="r" b="b"/>
                <a:pathLst>
                  <a:path w="376" h="200">
                    <a:moveTo>
                      <a:pt x="192" y="0"/>
                    </a:moveTo>
                    <a:cubicBezTo>
                      <a:pt x="196" y="20"/>
                      <a:pt x="200" y="40"/>
                      <a:pt x="192" y="48"/>
                    </a:cubicBezTo>
                    <a:cubicBezTo>
                      <a:pt x="184" y="56"/>
                      <a:pt x="160" y="48"/>
                      <a:pt x="144" y="48"/>
                    </a:cubicBezTo>
                    <a:cubicBezTo>
                      <a:pt x="128" y="48"/>
                      <a:pt x="104" y="40"/>
                      <a:pt x="96" y="48"/>
                    </a:cubicBezTo>
                    <a:cubicBezTo>
                      <a:pt x="88" y="56"/>
                      <a:pt x="64" y="88"/>
                      <a:pt x="96" y="96"/>
                    </a:cubicBezTo>
                    <a:cubicBezTo>
                      <a:pt x="128" y="104"/>
                      <a:pt x="248" y="88"/>
                      <a:pt x="288" y="96"/>
                    </a:cubicBezTo>
                    <a:cubicBezTo>
                      <a:pt x="328" y="104"/>
                      <a:pt x="376" y="136"/>
                      <a:pt x="336" y="144"/>
                    </a:cubicBezTo>
                    <a:cubicBezTo>
                      <a:pt x="296" y="152"/>
                      <a:pt x="96" y="136"/>
                      <a:pt x="48" y="144"/>
                    </a:cubicBezTo>
                    <a:cubicBezTo>
                      <a:pt x="0" y="152"/>
                      <a:pt x="24" y="184"/>
                      <a:pt x="48" y="192"/>
                    </a:cubicBezTo>
                    <a:cubicBezTo>
                      <a:pt x="72" y="200"/>
                      <a:pt x="132" y="196"/>
                      <a:pt x="192" y="192"/>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168" name="Group 303"/>
              <p:cNvGrpSpPr>
                <a:grpSpLocks/>
              </p:cNvGrpSpPr>
              <p:nvPr/>
            </p:nvGrpSpPr>
            <p:grpSpPr bwMode="auto">
              <a:xfrm>
                <a:off x="660" y="1166"/>
                <a:ext cx="632" cy="414"/>
                <a:chOff x="660" y="1166"/>
                <a:chExt cx="632" cy="414"/>
              </a:xfrm>
            </p:grpSpPr>
            <p:sp>
              <p:nvSpPr>
                <p:cNvPr id="169" name="Freeform 304"/>
                <p:cNvSpPr>
                  <a:spLocks/>
                </p:cNvSpPr>
                <p:nvPr/>
              </p:nvSpPr>
              <p:spPr bwMode="auto">
                <a:xfrm>
                  <a:off x="660" y="1166"/>
                  <a:ext cx="632" cy="414"/>
                </a:xfrm>
                <a:custGeom>
                  <a:avLst/>
                  <a:gdLst/>
                  <a:ahLst/>
                  <a:cxnLst>
                    <a:cxn ang="0">
                      <a:pos x="232" y="8"/>
                    </a:cxn>
                    <a:cxn ang="0">
                      <a:pos x="520" y="8"/>
                    </a:cxn>
                    <a:cxn ang="0">
                      <a:pos x="520" y="56"/>
                    </a:cxn>
                    <a:cxn ang="0">
                      <a:pos x="424" y="56"/>
                    </a:cxn>
                    <a:cxn ang="0">
                      <a:pos x="88" y="56"/>
                    </a:cxn>
                    <a:cxn ang="0">
                      <a:pos x="40" y="104"/>
                    </a:cxn>
                    <a:cxn ang="0">
                      <a:pos x="232" y="104"/>
                    </a:cxn>
                    <a:cxn ang="0">
                      <a:pos x="568" y="104"/>
                    </a:cxn>
                    <a:cxn ang="0">
                      <a:pos x="616" y="152"/>
                    </a:cxn>
                    <a:cxn ang="0">
                      <a:pos x="520" y="152"/>
                    </a:cxn>
                    <a:cxn ang="0">
                      <a:pos x="88" y="152"/>
                    </a:cxn>
                    <a:cxn ang="0">
                      <a:pos x="40" y="200"/>
                    </a:cxn>
                    <a:cxn ang="0">
                      <a:pos x="136" y="200"/>
                    </a:cxn>
                    <a:cxn ang="0">
                      <a:pos x="568" y="200"/>
                    </a:cxn>
                    <a:cxn ang="0">
                      <a:pos x="664" y="248"/>
                    </a:cxn>
                    <a:cxn ang="0">
                      <a:pos x="568" y="248"/>
                    </a:cxn>
                    <a:cxn ang="0">
                      <a:pos x="88" y="248"/>
                    </a:cxn>
                    <a:cxn ang="0">
                      <a:pos x="40" y="296"/>
                    </a:cxn>
                    <a:cxn ang="0">
                      <a:pos x="184" y="296"/>
                    </a:cxn>
                    <a:cxn ang="0">
                      <a:pos x="616" y="296"/>
                    </a:cxn>
                    <a:cxn ang="0">
                      <a:pos x="712" y="344"/>
                    </a:cxn>
                    <a:cxn ang="0">
                      <a:pos x="568" y="344"/>
                    </a:cxn>
                    <a:cxn ang="0">
                      <a:pos x="88" y="344"/>
                    </a:cxn>
                    <a:cxn ang="0">
                      <a:pos x="40" y="392"/>
                    </a:cxn>
                    <a:cxn ang="0">
                      <a:pos x="232" y="392"/>
                    </a:cxn>
                    <a:cxn ang="0">
                      <a:pos x="424" y="392"/>
                    </a:cxn>
                    <a:cxn ang="0">
                      <a:pos x="472" y="440"/>
                    </a:cxn>
                  </a:cxnLst>
                  <a:rect l="0" t="0" r="r" b="b"/>
                  <a:pathLst>
                    <a:path w="720" h="440">
                      <a:moveTo>
                        <a:pt x="232" y="8"/>
                      </a:moveTo>
                      <a:cubicBezTo>
                        <a:pt x="352" y="4"/>
                        <a:pt x="472" y="0"/>
                        <a:pt x="520" y="8"/>
                      </a:cubicBezTo>
                      <a:cubicBezTo>
                        <a:pt x="568" y="16"/>
                        <a:pt x="536" y="48"/>
                        <a:pt x="520" y="56"/>
                      </a:cubicBezTo>
                      <a:cubicBezTo>
                        <a:pt x="504" y="64"/>
                        <a:pt x="496" y="56"/>
                        <a:pt x="424" y="56"/>
                      </a:cubicBezTo>
                      <a:cubicBezTo>
                        <a:pt x="352" y="56"/>
                        <a:pt x="152" y="48"/>
                        <a:pt x="88" y="56"/>
                      </a:cubicBezTo>
                      <a:cubicBezTo>
                        <a:pt x="24" y="64"/>
                        <a:pt x="16" y="96"/>
                        <a:pt x="40" y="104"/>
                      </a:cubicBezTo>
                      <a:cubicBezTo>
                        <a:pt x="64" y="112"/>
                        <a:pt x="144" y="104"/>
                        <a:pt x="232" y="104"/>
                      </a:cubicBezTo>
                      <a:cubicBezTo>
                        <a:pt x="320" y="104"/>
                        <a:pt x="504" y="96"/>
                        <a:pt x="568" y="104"/>
                      </a:cubicBezTo>
                      <a:cubicBezTo>
                        <a:pt x="632" y="112"/>
                        <a:pt x="624" y="144"/>
                        <a:pt x="616" y="152"/>
                      </a:cubicBezTo>
                      <a:cubicBezTo>
                        <a:pt x="608" y="160"/>
                        <a:pt x="608" y="152"/>
                        <a:pt x="520" y="152"/>
                      </a:cubicBezTo>
                      <a:cubicBezTo>
                        <a:pt x="432" y="152"/>
                        <a:pt x="168" y="144"/>
                        <a:pt x="88" y="152"/>
                      </a:cubicBezTo>
                      <a:cubicBezTo>
                        <a:pt x="8" y="160"/>
                        <a:pt x="32" y="192"/>
                        <a:pt x="40" y="200"/>
                      </a:cubicBezTo>
                      <a:cubicBezTo>
                        <a:pt x="48" y="208"/>
                        <a:pt x="48" y="200"/>
                        <a:pt x="136" y="200"/>
                      </a:cubicBezTo>
                      <a:cubicBezTo>
                        <a:pt x="224" y="200"/>
                        <a:pt x="480" y="192"/>
                        <a:pt x="568" y="200"/>
                      </a:cubicBezTo>
                      <a:cubicBezTo>
                        <a:pt x="656" y="208"/>
                        <a:pt x="664" y="240"/>
                        <a:pt x="664" y="248"/>
                      </a:cubicBezTo>
                      <a:cubicBezTo>
                        <a:pt x="664" y="256"/>
                        <a:pt x="664" y="248"/>
                        <a:pt x="568" y="248"/>
                      </a:cubicBezTo>
                      <a:cubicBezTo>
                        <a:pt x="472" y="248"/>
                        <a:pt x="176" y="240"/>
                        <a:pt x="88" y="248"/>
                      </a:cubicBezTo>
                      <a:cubicBezTo>
                        <a:pt x="0" y="256"/>
                        <a:pt x="24" y="288"/>
                        <a:pt x="40" y="296"/>
                      </a:cubicBezTo>
                      <a:cubicBezTo>
                        <a:pt x="56" y="304"/>
                        <a:pt x="88" y="296"/>
                        <a:pt x="184" y="296"/>
                      </a:cubicBezTo>
                      <a:cubicBezTo>
                        <a:pt x="280" y="296"/>
                        <a:pt x="528" y="288"/>
                        <a:pt x="616" y="296"/>
                      </a:cubicBezTo>
                      <a:cubicBezTo>
                        <a:pt x="704" y="304"/>
                        <a:pt x="720" y="336"/>
                        <a:pt x="712" y="344"/>
                      </a:cubicBezTo>
                      <a:cubicBezTo>
                        <a:pt x="704" y="352"/>
                        <a:pt x="672" y="344"/>
                        <a:pt x="568" y="344"/>
                      </a:cubicBezTo>
                      <a:cubicBezTo>
                        <a:pt x="464" y="344"/>
                        <a:pt x="176" y="336"/>
                        <a:pt x="88" y="344"/>
                      </a:cubicBezTo>
                      <a:cubicBezTo>
                        <a:pt x="0" y="352"/>
                        <a:pt x="16" y="384"/>
                        <a:pt x="40" y="392"/>
                      </a:cubicBezTo>
                      <a:cubicBezTo>
                        <a:pt x="64" y="400"/>
                        <a:pt x="168" y="392"/>
                        <a:pt x="232" y="392"/>
                      </a:cubicBezTo>
                      <a:cubicBezTo>
                        <a:pt x="296" y="392"/>
                        <a:pt x="384" y="384"/>
                        <a:pt x="424" y="392"/>
                      </a:cubicBezTo>
                      <a:cubicBezTo>
                        <a:pt x="464" y="400"/>
                        <a:pt x="468" y="420"/>
                        <a:pt x="472" y="440"/>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170" name="Line 305"/>
                <p:cNvSpPr>
                  <a:spLocks noChangeShapeType="1"/>
                </p:cNvSpPr>
                <p:nvPr/>
              </p:nvSpPr>
              <p:spPr bwMode="auto">
                <a:xfrm rot="21300000">
                  <a:off x="818" y="1176"/>
                  <a:ext cx="48" cy="0"/>
                </a:xfrm>
                <a:prstGeom prst="line">
                  <a:avLst/>
                </a:prstGeom>
                <a:noFill/>
                <a:ln w="19050" cap="flat" cmpd="sng">
                  <a:solidFill>
                    <a:srgbClr val="9966FF"/>
                  </a:solidFill>
                  <a:prstDash val="solid"/>
                  <a:round/>
                  <a:headEnd type="none" w="med" len="med"/>
                  <a:tailEnd type="none" w="med" len="med"/>
                </a:ln>
                <a:effectLst/>
              </p:spPr>
              <p:txBody>
                <a:bodyPr/>
                <a:lstStyle/>
                <a:p>
                  <a:endParaRPr lang="zh-CN" altLang="en-US"/>
                </a:p>
              </p:txBody>
            </p:sp>
          </p:grpSp>
        </p:grpSp>
        <p:sp>
          <p:nvSpPr>
            <p:cNvPr id="171" name="Freeform 306"/>
            <p:cNvSpPr>
              <a:spLocks/>
            </p:cNvSpPr>
            <p:nvPr/>
          </p:nvSpPr>
          <p:spPr bwMode="auto">
            <a:xfrm>
              <a:off x="3423933" y="1961671"/>
              <a:ext cx="335686" cy="754003"/>
            </a:xfrm>
            <a:custGeom>
              <a:avLst/>
              <a:gdLst/>
              <a:ahLst/>
              <a:cxnLst>
                <a:cxn ang="0">
                  <a:pos x="128" y="0"/>
                </a:cxn>
                <a:cxn ang="0">
                  <a:pos x="110" y="91"/>
                </a:cxn>
                <a:cxn ang="0">
                  <a:pos x="64" y="110"/>
                </a:cxn>
                <a:cxn ang="0">
                  <a:pos x="37" y="128"/>
                </a:cxn>
                <a:cxn ang="0">
                  <a:pos x="23" y="137"/>
                </a:cxn>
                <a:cxn ang="0">
                  <a:pos x="0" y="187"/>
                </a:cxn>
              </a:cxnLst>
              <a:rect l="0" t="0" r="r" b="b"/>
              <a:pathLst>
                <a:path w="130" h="187">
                  <a:moveTo>
                    <a:pt x="128" y="0"/>
                  </a:moveTo>
                  <a:cubicBezTo>
                    <a:pt x="126" y="25"/>
                    <a:pt x="130" y="68"/>
                    <a:pt x="110" y="91"/>
                  </a:cubicBezTo>
                  <a:cubicBezTo>
                    <a:pt x="98" y="105"/>
                    <a:pt x="78" y="102"/>
                    <a:pt x="64" y="110"/>
                  </a:cubicBezTo>
                  <a:cubicBezTo>
                    <a:pt x="55" y="115"/>
                    <a:pt x="46" y="122"/>
                    <a:pt x="37" y="128"/>
                  </a:cubicBezTo>
                  <a:cubicBezTo>
                    <a:pt x="32" y="131"/>
                    <a:pt x="23" y="137"/>
                    <a:pt x="23" y="137"/>
                  </a:cubicBezTo>
                  <a:cubicBezTo>
                    <a:pt x="11" y="155"/>
                    <a:pt x="0" y="166"/>
                    <a:pt x="0" y="187"/>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74" name="Freeform 309"/>
            <p:cNvSpPr>
              <a:spLocks/>
            </p:cNvSpPr>
            <p:nvPr/>
          </p:nvSpPr>
          <p:spPr bwMode="auto">
            <a:xfrm>
              <a:off x="2445278" y="1491710"/>
              <a:ext cx="420900" cy="268549"/>
            </a:xfrm>
            <a:custGeom>
              <a:avLst/>
              <a:gdLst/>
              <a:ahLst/>
              <a:cxnLst>
                <a:cxn ang="0">
                  <a:pos x="3" y="52"/>
                </a:cxn>
                <a:cxn ang="0">
                  <a:pos x="23" y="2"/>
                </a:cxn>
                <a:cxn ang="0">
                  <a:pos x="47" y="4"/>
                </a:cxn>
                <a:cxn ang="0">
                  <a:pos x="51" y="16"/>
                </a:cxn>
                <a:cxn ang="0">
                  <a:pos x="55" y="88"/>
                </a:cxn>
                <a:cxn ang="0">
                  <a:pos x="73" y="104"/>
                </a:cxn>
                <a:cxn ang="0">
                  <a:pos x="105" y="102"/>
                </a:cxn>
                <a:cxn ang="0">
                  <a:pos x="111" y="30"/>
                </a:cxn>
                <a:cxn ang="0">
                  <a:pos x="135" y="4"/>
                </a:cxn>
                <a:cxn ang="0">
                  <a:pos x="161" y="10"/>
                </a:cxn>
                <a:cxn ang="0">
                  <a:pos x="163" y="48"/>
                </a:cxn>
              </a:cxnLst>
              <a:rect l="0" t="0" r="r" b="b"/>
              <a:pathLst>
                <a:path w="163" h="104">
                  <a:moveTo>
                    <a:pt x="3" y="52"/>
                  </a:moveTo>
                  <a:cubicBezTo>
                    <a:pt x="4" y="30"/>
                    <a:pt x="0" y="10"/>
                    <a:pt x="23" y="2"/>
                  </a:cubicBezTo>
                  <a:cubicBezTo>
                    <a:pt x="31" y="3"/>
                    <a:pt x="40" y="0"/>
                    <a:pt x="47" y="4"/>
                  </a:cubicBezTo>
                  <a:cubicBezTo>
                    <a:pt x="51" y="6"/>
                    <a:pt x="51" y="16"/>
                    <a:pt x="51" y="16"/>
                  </a:cubicBezTo>
                  <a:cubicBezTo>
                    <a:pt x="52" y="40"/>
                    <a:pt x="47" y="65"/>
                    <a:pt x="55" y="88"/>
                  </a:cubicBezTo>
                  <a:cubicBezTo>
                    <a:pt x="58" y="96"/>
                    <a:pt x="73" y="104"/>
                    <a:pt x="73" y="104"/>
                  </a:cubicBezTo>
                  <a:cubicBezTo>
                    <a:pt x="84" y="103"/>
                    <a:pt x="95" y="104"/>
                    <a:pt x="105" y="102"/>
                  </a:cubicBezTo>
                  <a:cubicBezTo>
                    <a:pt x="129" y="97"/>
                    <a:pt x="109" y="54"/>
                    <a:pt x="111" y="30"/>
                  </a:cubicBezTo>
                  <a:cubicBezTo>
                    <a:pt x="112" y="13"/>
                    <a:pt x="121" y="9"/>
                    <a:pt x="135" y="4"/>
                  </a:cubicBezTo>
                  <a:cubicBezTo>
                    <a:pt x="144" y="5"/>
                    <a:pt x="161" y="10"/>
                    <a:pt x="161" y="10"/>
                  </a:cubicBezTo>
                  <a:cubicBezTo>
                    <a:pt x="162" y="23"/>
                    <a:pt x="163" y="48"/>
                    <a:pt x="163" y="48"/>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75" name="Freeform 311"/>
            <p:cNvSpPr>
              <a:spLocks/>
            </p:cNvSpPr>
            <p:nvPr/>
          </p:nvSpPr>
          <p:spPr bwMode="auto">
            <a:xfrm>
              <a:off x="2174147" y="1946178"/>
              <a:ext cx="320193" cy="214324"/>
            </a:xfrm>
            <a:custGeom>
              <a:avLst/>
              <a:gdLst/>
              <a:ahLst/>
              <a:cxnLst>
                <a:cxn ang="0">
                  <a:pos x="10" y="6"/>
                </a:cxn>
                <a:cxn ang="0">
                  <a:pos x="13" y="48"/>
                </a:cxn>
                <a:cxn ang="0">
                  <a:pos x="124" y="36"/>
                </a:cxn>
                <a:cxn ang="0">
                  <a:pos x="106" y="0"/>
                </a:cxn>
              </a:cxnLst>
              <a:rect l="0" t="0" r="r" b="b"/>
              <a:pathLst>
                <a:path w="124" h="83">
                  <a:moveTo>
                    <a:pt x="10" y="6"/>
                  </a:moveTo>
                  <a:cubicBezTo>
                    <a:pt x="11" y="20"/>
                    <a:pt x="0" y="43"/>
                    <a:pt x="13" y="48"/>
                  </a:cubicBezTo>
                  <a:cubicBezTo>
                    <a:pt x="112" y="83"/>
                    <a:pt x="111" y="76"/>
                    <a:pt x="124" y="36"/>
                  </a:cubicBezTo>
                  <a:cubicBezTo>
                    <a:pt x="121" y="22"/>
                    <a:pt x="112" y="13"/>
                    <a:pt x="106" y="0"/>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76" name="Freeform 312"/>
            <p:cNvSpPr>
              <a:spLocks/>
            </p:cNvSpPr>
            <p:nvPr/>
          </p:nvSpPr>
          <p:spPr bwMode="auto">
            <a:xfrm>
              <a:off x="2866178" y="1948761"/>
              <a:ext cx="232398" cy="105871"/>
            </a:xfrm>
            <a:custGeom>
              <a:avLst/>
              <a:gdLst/>
              <a:ahLst/>
              <a:cxnLst>
                <a:cxn ang="0">
                  <a:pos x="0" y="0"/>
                </a:cxn>
                <a:cxn ang="0">
                  <a:pos x="18" y="24"/>
                </a:cxn>
                <a:cxn ang="0">
                  <a:pos x="90" y="3"/>
                </a:cxn>
              </a:cxnLst>
              <a:rect l="0" t="0" r="r" b="b"/>
              <a:pathLst>
                <a:path w="90" h="41">
                  <a:moveTo>
                    <a:pt x="0" y="0"/>
                  </a:moveTo>
                  <a:cubicBezTo>
                    <a:pt x="5" y="15"/>
                    <a:pt x="1" y="20"/>
                    <a:pt x="18" y="24"/>
                  </a:cubicBezTo>
                  <a:cubicBezTo>
                    <a:pt x="70" y="22"/>
                    <a:pt x="90" y="41"/>
                    <a:pt x="90" y="3"/>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77" name="Freeform 313"/>
            <p:cNvSpPr>
              <a:spLocks/>
            </p:cNvSpPr>
            <p:nvPr/>
          </p:nvSpPr>
          <p:spPr bwMode="auto">
            <a:xfrm>
              <a:off x="3506564" y="1535609"/>
              <a:ext cx="253056" cy="85213"/>
            </a:xfrm>
            <a:custGeom>
              <a:avLst/>
              <a:gdLst/>
              <a:ahLst/>
              <a:cxnLst>
                <a:cxn ang="0">
                  <a:pos x="0" y="33"/>
                </a:cxn>
                <a:cxn ang="0">
                  <a:pos x="21" y="0"/>
                </a:cxn>
                <a:cxn ang="0">
                  <a:pos x="66" y="3"/>
                </a:cxn>
                <a:cxn ang="0">
                  <a:pos x="78" y="30"/>
                </a:cxn>
              </a:cxnLst>
              <a:rect l="0" t="0" r="r" b="b"/>
              <a:pathLst>
                <a:path w="78" h="33">
                  <a:moveTo>
                    <a:pt x="0" y="33"/>
                  </a:moveTo>
                  <a:cubicBezTo>
                    <a:pt x="3" y="13"/>
                    <a:pt x="5" y="10"/>
                    <a:pt x="21" y="0"/>
                  </a:cubicBezTo>
                  <a:cubicBezTo>
                    <a:pt x="36" y="1"/>
                    <a:pt x="51" y="0"/>
                    <a:pt x="66" y="3"/>
                  </a:cubicBezTo>
                  <a:cubicBezTo>
                    <a:pt x="76" y="5"/>
                    <a:pt x="78" y="30"/>
                    <a:pt x="78" y="30"/>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78" name="Freeform 314"/>
            <p:cNvSpPr>
              <a:spLocks/>
            </p:cNvSpPr>
            <p:nvPr/>
          </p:nvSpPr>
          <p:spPr bwMode="auto">
            <a:xfrm>
              <a:off x="596421" y="1494293"/>
              <a:ext cx="237563" cy="123946"/>
            </a:xfrm>
            <a:custGeom>
              <a:avLst/>
              <a:gdLst/>
              <a:ahLst/>
              <a:cxnLst>
                <a:cxn ang="0">
                  <a:pos x="6" y="46"/>
                </a:cxn>
                <a:cxn ang="0">
                  <a:pos x="12" y="10"/>
                </a:cxn>
                <a:cxn ang="0">
                  <a:pos x="92" y="48"/>
                </a:cxn>
              </a:cxnLst>
              <a:rect l="0" t="0" r="r" b="b"/>
              <a:pathLst>
                <a:path w="92" h="48">
                  <a:moveTo>
                    <a:pt x="6" y="46"/>
                  </a:moveTo>
                  <a:cubicBezTo>
                    <a:pt x="4" y="33"/>
                    <a:pt x="0" y="18"/>
                    <a:pt x="12" y="10"/>
                  </a:cubicBezTo>
                  <a:cubicBezTo>
                    <a:pt x="61" y="11"/>
                    <a:pt x="92" y="0"/>
                    <a:pt x="92" y="48"/>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79" name="Freeform 315"/>
            <p:cNvSpPr>
              <a:spLocks/>
            </p:cNvSpPr>
            <p:nvPr/>
          </p:nvSpPr>
          <p:spPr bwMode="auto">
            <a:xfrm>
              <a:off x="849477" y="1974583"/>
              <a:ext cx="222069" cy="98124"/>
            </a:xfrm>
            <a:custGeom>
              <a:avLst/>
              <a:gdLst/>
              <a:ahLst/>
              <a:cxnLst>
                <a:cxn ang="0">
                  <a:pos x="0" y="0"/>
                </a:cxn>
                <a:cxn ang="0">
                  <a:pos x="16" y="24"/>
                </a:cxn>
                <a:cxn ang="0">
                  <a:pos x="96" y="0"/>
                </a:cxn>
              </a:cxnLst>
              <a:rect l="0" t="0" r="r" b="b"/>
              <a:pathLst>
                <a:path w="96" h="38">
                  <a:moveTo>
                    <a:pt x="0" y="0"/>
                  </a:moveTo>
                  <a:cubicBezTo>
                    <a:pt x="4" y="13"/>
                    <a:pt x="2" y="19"/>
                    <a:pt x="16" y="24"/>
                  </a:cubicBezTo>
                  <a:cubicBezTo>
                    <a:pt x="34" y="23"/>
                    <a:pt x="96" y="38"/>
                    <a:pt x="96"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0" name="Freeform 316"/>
            <p:cNvSpPr>
              <a:spLocks/>
            </p:cNvSpPr>
            <p:nvPr/>
          </p:nvSpPr>
          <p:spPr bwMode="auto">
            <a:xfrm>
              <a:off x="1040560" y="1530444"/>
              <a:ext cx="253056" cy="92959"/>
            </a:xfrm>
            <a:custGeom>
              <a:avLst/>
              <a:gdLst/>
              <a:ahLst/>
              <a:cxnLst>
                <a:cxn ang="0">
                  <a:pos x="12" y="36"/>
                </a:cxn>
                <a:cxn ang="0">
                  <a:pos x="58" y="0"/>
                </a:cxn>
                <a:cxn ang="0">
                  <a:pos x="94" y="34"/>
                </a:cxn>
              </a:cxnLst>
              <a:rect l="0" t="0" r="r" b="b"/>
              <a:pathLst>
                <a:path w="94" h="36">
                  <a:moveTo>
                    <a:pt x="12" y="36"/>
                  </a:moveTo>
                  <a:cubicBezTo>
                    <a:pt x="0" y="0"/>
                    <a:pt x="31" y="5"/>
                    <a:pt x="58" y="0"/>
                  </a:cubicBezTo>
                  <a:cubicBezTo>
                    <a:pt x="85" y="2"/>
                    <a:pt x="94" y="5"/>
                    <a:pt x="94" y="34"/>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1" name="Freeform 317"/>
            <p:cNvSpPr>
              <a:spLocks/>
            </p:cNvSpPr>
            <p:nvPr/>
          </p:nvSpPr>
          <p:spPr bwMode="auto">
            <a:xfrm>
              <a:off x="1288451" y="1979747"/>
              <a:ext cx="268549" cy="126529"/>
            </a:xfrm>
            <a:custGeom>
              <a:avLst/>
              <a:gdLst/>
              <a:ahLst/>
              <a:cxnLst>
                <a:cxn ang="0">
                  <a:pos x="8" y="0"/>
                </a:cxn>
                <a:cxn ang="0">
                  <a:pos x="0" y="22"/>
                </a:cxn>
                <a:cxn ang="0">
                  <a:pos x="28" y="34"/>
                </a:cxn>
                <a:cxn ang="0">
                  <a:pos x="110" y="28"/>
                </a:cxn>
                <a:cxn ang="0">
                  <a:pos x="102" y="2"/>
                </a:cxn>
              </a:cxnLst>
              <a:rect l="0" t="0" r="r" b="b"/>
              <a:pathLst>
                <a:path w="110" h="49">
                  <a:moveTo>
                    <a:pt x="8" y="0"/>
                  </a:moveTo>
                  <a:cubicBezTo>
                    <a:pt x="6" y="9"/>
                    <a:pt x="3" y="14"/>
                    <a:pt x="0" y="22"/>
                  </a:cubicBezTo>
                  <a:cubicBezTo>
                    <a:pt x="3" y="45"/>
                    <a:pt x="7" y="41"/>
                    <a:pt x="28" y="34"/>
                  </a:cubicBezTo>
                  <a:cubicBezTo>
                    <a:pt x="48" y="35"/>
                    <a:pt x="103" y="49"/>
                    <a:pt x="110" y="28"/>
                  </a:cubicBezTo>
                  <a:cubicBezTo>
                    <a:pt x="109" y="19"/>
                    <a:pt x="102" y="10"/>
                    <a:pt x="102" y="2"/>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182" name="Freeform 318"/>
            <p:cNvSpPr>
              <a:spLocks/>
            </p:cNvSpPr>
            <p:nvPr/>
          </p:nvSpPr>
          <p:spPr bwMode="auto">
            <a:xfrm>
              <a:off x="1748083" y="1974583"/>
              <a:ext cx="281461" cy="147186"/>
            </a:xfrm>
            <a:custGeom>
              <a:avLst/>
              <a:gdLst/>
              <a:ahLst/>
              <a:cxnLst>
                <a:cxn ang="0">
                  <a:pos x="8" y="2"/>
                </a:cxn>
                <a:cxn ang="0">
                  <a:pos x="2" y="28"/>
                </a:cxn>
                <a:cxn ang="0">
                  <a:pos x="12" y="56"/>
                </a:cxn>
                <a:cxn ang="0">
                  <a:pos x="102" y="54"/>
                </a:cxn>
                <a:cxn ang="0">
                  <a:pos x="114" y="46"/>
                </a:cxn>
                <a:cxn ang="0">
                  <a:pos x="110" y="0"/>
                </a:cxn>
              </a:cxnLst>
              <a:rect l="0" t="0" r="r" b="b"/>
              <a:pathLst>
                <a:path w="125" h="57">
                  <a:moveTo>
                    <a:pt x="8" y="2"/>
                  </a:moveTo>
                  <a:cubicBezTo>
                    <a:pt x="5" y="11"/>
                    <a:pt x="4" y="19"/>
                    <a:pt x="2" y="28"/>
                  </a:cubicBezTo>
                  <a:cubicBezTo>
                    <a:pt x="3" y="41"/>
                    <a:pt x="0" y="52"/>
                    <a:pt x="12" y="56"/>
                  </a:cubicBezTo>
                  <a:cubicBezTo>
                    <a:pt x="42" y="55"/>
                    <a:pt x="72" y="57"/>
                    <a:pt x="102" y="54"/>
                  </a:cubicBezTo>
                  <a:cubicBezTo>
                    <a:pt x="107" y="54"/>
                    <a:pt x="114" y="46"/>
                    <a:pt x="114" y="46"/>
                  </a:cubicBezTo>
                  <a:cubicBezTo>
                    <a:pt x="125" y="29"/>
                    <a:pt x="110" y="16"/>
                    <a:pt x="110" y="0"/>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83" name="AutoShape 319"/>
            <p:cNvSpPr>
              <a:spLocks noChangeAspect="1" noChangeArrowheads="1"/>
            </p:cNvSpPr>
            <p:nvPr/>
          </p:nvSpPr>
          <p:spPr bwMode="auto">
            <a:xfrm>
              <a:off x="531867"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84" name="AutoShape 320"/>
            <p:cNvSpPr>
              <a:spLocks noChangeAspect="1" noChangeArrowheads="1"/>
            </p:cNvSpPr>
            <p:nvPr/>
          </p:nvSpPr>
          <p:spPr bwMode="auto">
            <a:xfrm>
              <a:off x="761682"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85" name="AutoShape 321"/>
            <p:cNvSpPr>
              <a:spLocks noChangeAspect="1" noChangeArrowheads="1"/>
            </p:cNvSpPr>
            <p:nvPr/>
          </p:nvSpPr>
          <p:spPr bwMode="auto">
            <a:xfrm>
              <a:off x="991499"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86" name="AutoShape 322"/>
            <p:cNvSpPr>
              <a:spLocks noChangeAspect="1" noChangeArrowheads="1"/>
            </p:cNvSpPr>
            <p:nvPr/>
          </p:nvSpPr>
          <p:spPr bwMode="auto">
            <a:xfrm>
              <a:off x="1221314" y="1615656"/>
              <a:ext cx="154932"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87" name="AutoShape 323"/>
            <p:cNvSpPr>
              <a:spLocks noChangeAspect="1" noChangeArrowheads="1"/>
            </p:cNvSpPr>
            <p:nvPr/>
          </p:nvSpPr>
          <p:spPr bwMode="auto">
            <a:xfrm>
              <a:off x="1451131" y="1615656"/>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188" name="AutoShape 324"/>
            <p:cNvSpPr>
              <a:spLocks noChangeAspect="1" noChangeArrowheads="1"/>
            </p:cNvSpPr>
            <p:nvPr/>
          </p:nvSpPr>
          <p:spPr bwMode="auto">
            <a:xfrm>
              <a:off x="1680946" y="1615656"/>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89" name="AutoShape 325"/>
            <p:cNvSpPr>
              <a:spLocks noChangeAspect="1" noChangeArrowheads="1"/>
            </p:cNvSpPr>
            <p:nvPr/>
          </p:nvSpPr>
          <p:spPr bwMode="auto">
            <a:xfrm>
              <a:off x="2367812" y="1615656"/>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90" name="AutoShape 326"/>
            <p:cNvSpPr>
              <a:spLocks noChangeAspect="1" noChangeArrowheads="1"/>
            </p:cNvSpPr>
            <p:nvPr/>
          </p:nvSpPr>
          <p:spPr bwMode="auto">
            <a:xfrm>
              <a:off x="2788712" y="1615656"/>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92" name="Freeform 328"/>
            <p:cNvSpPr>
              <a:spLocks noChangeAspect="1"/>
            </p:cNvSpPr>
            <p:nvPr/>
          </p:nvSpPr>
          <p:spPr bwMode="auto">
            <a:xfrm>
              <a:off x="3108905" y="1228326"/>
              <a:ext cx="407988" cy="862456"/>
            </a:xfrm>
            <a:custGeom>
              <a:avLst/>
              <a:gdLst/>
              <a:ahLst/>
              <a:cxnLst>
                <a:cxn ang="0">
                  <a:pos x="3" y="161"/>
                </a:cxn>
                <a:cxn ang="0">
                  <a:pos x="5" y="114"/>
                </a:cxn>
                <a:cxn ang="0">
                  <a:pos x="36" y="111"/>
                </a:cxn>
                <a:cxn ang="0">
                  <a:pos x="44" y="202"/>
                </a:cxn>
                <a:cxn ang="0">
                  <a:pos x="58" y="184"/>
                </a:cxn>
                <a:cxn ang="0">
                  <a:pos x="63" y="47"/>
                </a:cxn>
                <a:cxn ang="0">
                  <a:pos x="87" y="41"/>
                </a:cxn>
                <a:cxn ang="0">
                  <a:pos x="101" y="292"/>
                </a:cxn>
                <a:cxn ang="0">
                  <a:pos x="149" y="291"/>
                </a:cxn>
                <a:cxn ang="0">
                  <a:pos x="155" y="241"/>
                </a:cxn>
              </a:cxnLst>
              <a:rect l="0" t="0" r="r" b="b"/>
              <a:pathLst>
                <a:path w="158" h="334">
                  <a:moveTo>
                    <a:pt x="3" y="161"/>
                  </a:moveTo>
                  <a:cubicBezTo>
                    <a:pt x="3" y="154"/>
                    <a:pt x="0" y="122"/>
                    <a:pt x="5" y="114"/>
                  </a:cubicBezTo>
                  <a:cubicBezTo>
                    <a:pt x="10" y="106"/>
                    <a:pt x="30" y="96"/>
                    <a:pt x="36" y="111"/>
                  </a:cubicBezTo>
                  <a:cubicBezTo>
                    <a:pt x="42" y="126"/>
                    <a:pt x="40" y="190"/>
                    <a:pt x="44" y="202"/>
                  </a:cubicBezTo>
                  <a:cubicBezTo>
                    <a:pt x="48" y="215"/>
                    <a:pt x="55" y="210"/>
                    <a:pt x="58" y="184"/>
                  </a:cubicBezTo>
                  <a:cubicBezTo>
                    <a:pt x="61" y="158"/>
                    <a:pt x="58" y="71"/>
                    <a:pt x="63" y="47"/>
                  </a:cubicBezTo>
                  <a:cubicBezTo>
                    <a:pt x="68" y="23"/>
                    <a:pt x="81" y="0"/>
                    <a:pt x="87" y="41"/>
                  </a:cubicBezTo>
                  <a:cubicBezTo>
                    <a:pt x="93" y="82"/>
                    <a:pt x="91" y="250"/>
                    <a:pt x="101" y="292"/>
                  </a:cubicBezTo>
                  <a:cubicBezTo>
                    <a:pt x="111" y="334"/>
                    <a:pt x="140" y="299"/>
                    <a:pt x="149" y="291"/>
                  </a:cubicBezTo>
                  <a:cubicBezTo>
                    <a:pt x="158" y="283"/>
                    <a:pt x="154" y="251"/>
                    <a:pt x="155" y="241"/>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193" name="AutoShape 329"/>
            <p:cNvSpPr>
              <a:spLocks noChangeAspect="1" noChangeArrowheads="1"/>
            </p:cNvSpPr>
            <p:nvPr/>
          </p:nvSpPr>
          <p:spPr bwMode="auto">
            <a:xfrm>
              <a:off x="3423933" y="1610492"/>
              <a:ext cx="160097" cy="361508"/>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94" name="AutoShape 330"/>
            <p:cNvSpPr>
              <a:spLocks noChangeAspect="1" noChangeArrowheads="1"/>
            </p:cNvSpPr>
            <p:nvPr/>
          </p:nvSpPr>
          <p:spPr bwMode="auto">
            <a:xfrm>
              <a:off x="3026274" y="1615656"/>
              <a:ext cx="160097"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95" name="AutoShape 331"/>
            <p:cNvSpPr>
              <a:spLocks noChangeAspect="1" noChangeArrowheads="1"/>
            </p:cNvSpPr>
            <p:nvPr/>
          </p:nvSpPr>
          <p:spPr bwMode="auto">
            <a:xfrm>
              <a:off x="1905598" y="1615656"/>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96" name="AutoShape 332"/>
            <p:cNvSpPr>
              <a:spLocks noChangeAspect="1" noChangeArrowheads="1"/>
            </p:cNvSpPr>
            <p:nvPr/>
          </p:nvSpPr>
          <p:spPr bwMode="auto">
            <a:xfrm>
              <a:off x="2137997" y="1615656"/>
              <a:ext cx="154932"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197" name="Text Box 310"/>
            <p:cNvSpPr txBox="1">
              <a:spLocks noChangeArrowheads="1"/>
            </p:cNvSpPr>
            <p:nvPr/>
          </p:nvSpPr>
          <p:spPr bwMode="auto">
            <a:xfrm>
              <a:off x="1907704" y="3028890"/>
              <a:ext cx="87556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a:solidFill>
                    <a:srgbClr val="9966FF"/>
                  </a:solidFill>
                  <a:latin typeface="Arial Narrow" pitchFamily="34" charset="0"/>
                  <a:ea typeface="宋体" charset="-122"/>
                  <a:cs typeface="Arial" charset="0"/>
                </a:rPr>
                <a:t>NBCe1</a:t>
              </a:r>
            </a:p>
          </p:txBody>
        </p:sp>
        <p:sp>
          <p:nvSpPr>
            <p:cNvPr id="268" name="Text Box 310"/>
            <p:cNvSpPr txBox="1">
              <a:spLocks noChangeArrowheads="1"/>
            </p:cNvSpPr>
            <p:nvPr/>
          </p:nvSpPr>
          <p:spPr bwMode="auto">
            <a:xfrm>
              <a:off x="2461083" y="2181714"/>
              <a:ext cx="88678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smtClean="0">
                  <a:solidFill>
                    <a:schemeClr val="accent6">
                      <a:lumMod val="75000"/>
                    </a:schemeClr>
                  </a:solidFill>
                  <a:latin typeface="Arial Narrow" pitchFamily="34" charset="0"/>
                  <a:ea typeface="宋体" charset="-122"/>
                  <a:cs typeface="Arial" charset="0"/>
                </a:rPr>
                <a:t>NBCn1</a:t>
              </a:r>
              <a:endParaRPr lang="en-US" altLang="zh-CN" sz="2000" b="1" dirty="0">
                <a:solidFill>
                  <a:schemeClr val="accent6">
                    <a:lumMod val="75000"/>
                  </a:schemeClr>
                </a:solidFill>
                <a:latin typeface="Arial Narrow" pitchFamily="34" charset="0"/>
                <a:ea typeface="宋体" charset="-122"/>
                <a:cs typeface="Arial" charset="0"/>
              </a:endParaRPr>
            </a:p>
          </p:txBody>
        </p:sp>
      </p:grpSp>
      <p:grpSp>
        <p:nvGrpSpPr>
          <p:cNvPr id="16" name="组合 15"/>
          <p:cNvGrpSpPr/>
          <p:nvPr/>
        </p:nvGrpSpPr>
        <p:grpSpPr>
          <a:xfrm>
            <a:off x="198648" y="3958927"/>
            <a:ext cx="3834571" cy="2494409"/>
            <a:chOff x="198648" y="3958927"/>
            <a:chExt cx="3834571" cy="2494409"/>
          </a:xfrm>
        </p:grpSpPr>
        <p:sp>
          <p:nvSpPr>
            <p:cNvPr id="232" name="Freeform 299"/>
            <p:cNvSpPr>
              <a:spLocks/>
            </p:cNvSpPr>
            <p:nvPr/>
          </p:nvSpPr>
          <p:spPr bwMode="auto">
            <a:xfrm>
              <a:off x="1936471" y="4289449"/>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233" name="Freeform 300"/>
            <p:cNvSpPr>
              <a:spLocks/>
            </p:cNvSpPr>
            <p:nvPr/>
          </p:nvSpPr>
          <p:spPr bwMode="auto">
            <a:xfrm>
              <a:off x="1221200" y="3958927"/>
              <a:ext cx="712688" cy="617147"/>
            </a:xfrm>
            <a:custGeom>
              <a:avLst/>
              <a:gdLst/>
              <a:ahLst/>
              <a:cxnLst>
                <a:cxn ang="0">
                  <a:pos x="138" y="239"/>
                </a:cxn>
                <a:cxn ang="0">
                  <a:pos x="132" y="179"/>
                </a:cxn>
                <a:cxn ang="0">
                  <a:pos x="16" y="149"/>
                </a:cxn>
                <a:cxn ang="0">
                  <a:pos x="0" y="127"/>
                </a:cxn>
                <a:cxn ang="0">
                  <a:pos x="2" y="81"/>
                </a:cxn>
                <a:cxn ang="0">
                  <a:pos x="104" y="7"/>
                </a:cxn>
                <a:cxn ang="0">
                  <a:pos x="248" y="13"/>
                </a:cxn>
                <a:cxn ang="0">
                  <a:pos x="274" y="23"/>
                </a:cxn>
                <a:cxn ang="0">
                  <a:pos x="280" y="25"/>
                </a:cxn>
                <a:cxn ang="0">
                  <a:pos x="288" y="37"/>
                </a:cxn>
                <a:cxn ang="0">
                  <a:pos x="292" y="49"/>
                </a:cxn>
                <a:cxn ang="0">
                  <a:pos x="248" y="131"/>
                </a:cxn>
                <a:cxn ang="0">
                  <a:pos x="234" y="235"/>
                </a:cxn>
              </a:cxnLst>
              <a:rect l="0" t="0" r="r" b="b"/>
              <a:pathLst>
                <a:path w="292" h="239">
                  <a:moveTo>
                    <a:pt x="138" y="239"/>
                  </a:moveTo>
                  <a:cubicBezTo>
                    <a:pt x="137" y="219"/>
                    <a:pt x="146" y="193"/>
                    <a:pt x="132" y="179"/>
                  </a:cubicBezTo>
                  <a:cubicBezTo>
                    <a:pt x="103" y="150"/>
                    <a:pt x="54" y="150"/>
                    <a:pt x="16" y="149"/>
                  </a:cubicBezTo>
                  <a:cubicBezTo>
                    <a:pt x="8" y="143"/>
                    <a:pt x="3" y="136"/>
                    <a:pt x="0" y="127"/>
                  </a:cubicBezTo>
                  <a:cubicBezTo>
                    <a:pt x="1" y="112"/>
                    <a:pt x="0" y="96"/>
                    <a:pt x="2" y="81"/>
                  </a:cubicBezTo>
                  <a:cubicBezTo>
                    <a:pt x="8" y="26"/>
                    <a:pt x="58" y="15"/>
                    <a:pt x="104" y="7"/>
                  </a:cubicBezTo>
                  <a:cubicBezTo>
                    <a:pt x="243" y="11"/>
                    <a:pt x="196" y="0"/>
                    <a:pt x="248" y="13"/>
                  </a:cubicBezTo>
                  <a:cubicBezTo>
                    <a:pt x="256" y="18"/>
                    <a:pt x="265" y="20"/>
                    <a:pt x="274" y="23"/>
                  </a:cubicBezTo>
                  <a:cubicBezTo>
                    <a:pt x="276" y="24"/>
                    <a:pt x="280" y="25"/>
                    <a:pt x="280" y="25"/>
                  </a:cubicBezTo>
                  <a:cubicBezTo>
                    <a:pt x="283" y="29"/>
                    <a:pt x="286" y="32"/>
                    <a:pt x="288" y="37"/>
                  </a:cubicBezTo>
                  <a:cubicBezTo>
                    <a:pt x="289" y="41"/>
                    <a:pt x="292" y="49"/>
                    <a:pt x="292" y="49"/>
                  </a:cubicBezTo>
                  <a:cubicBezTo>
                    <a:pt x="290" y="91"/>
                    <a:pt x="289" y="117"/>
                    <a:pt x="248" y="131"/>
                  </a:cubicBezTo>
                  <a:cubicBezTo>
                    <a:pt x="222" y="170"/>
                    <a:pt x="234" y="155"/>
                    <a:pt x="234" y="235"/>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234" name="Group 301"/>
            <p:cNvGrpSpPr>
              <a:grpSpLocks/>
            </p:cNvGrpSpPr>
            <p:nvPr/>
          </p:nvGrpSpPr>
          <p:grpSpPr bwMode="auto">
            <a:xfrm>
              <a:off x="198648" y="4834294"/>
              <a:ext cx="1631952" cy="1619042"/>
              <a:chOff x="660" y="953"/>
              <a:chExt cx="632" cy="627"/>
            </a:xfrm>
          </p:grpSpPr>
          <p:sp>
            <p:nvSpPr>
              <p:cNvPr id="235" name="Freeform 302"/>
              <p:cNvSpPr>
                <a:spLocks/>
              </p:cNvSpPr>
              <p:nvPr/>
            </p:nvSpPr>
            <p:spPr bwMode="auto">
              <a:xfrm>
                <a:off x="673" y="953"/>
                <a:ext cx="305" cy="233"/>
              </a:xfrm>
              <a:custGeom>
                <a:avLst/>
                <a:gdLst/>
                <a:ahLst/>
                <a:cxnLst>
                  <a:cxn ang="0">
                    <a:pos x="192" y="0"/>
                  </a:cxn>
                  <a:cxn ang="0">
                    <a:pos x="192" y="48"/>
                  </a:cxn>
                  <a:cxn ang="0">
                    <a:pos x="144" y="48"/>
                  </a:cxn>
                  <a:cxn ang="0">
                    <a:pos x="96" y="48"/>
                  </a:cxn>
                  <a:cxn ang="0">
                    <a:pos x="96" y="96"/>
                  </a:cxn>
                  <a:cxn ang="0">
                    <a:pos x="288" y="96"/>
                  </a:cxn>
                  <a:cxn ang="0">
                    <a:pos x="336" y="144"/>
                  </a:cxn>
                  <a:cxn ang="0">
                    <a:pos x="48" y="144"/>
                  </a:cxn>
                  <a:cxn ang="0">
                    <a:pos x="48" y="192"/>
                  </a:cxn>
                  <a:cxn ang="0">
                    <a:pos x="192" y="192"/>
                  </a:cxn>
                </a:cxnLst>
                <a:rect l="0" t="0" r="r" b="b"/>
                <a:pathLst>
                  <a:path w="376" h="200">
                    <a:moveTo>
                      <a:pt x="192" y="0"/>
                    </a:moveTo>
                    <a:cubicBezTo>
                      <a:pt x="196" y="20"/>
                      <a:pt x="200" y="40"/>
                      <a:pt x="192" y="48"/>
                    </a:cubicBezTo>
                    <a:cubicBezTo>
                      <a:pt x="184" y="56"/>
                      <a:pt x="160" y="48"/>
                      <a:pt x="144" y="48"/>
                    </a:cubicBezTo>
                    <a:cubicBezTo>
                      <a:pt x="128" y="48"/>
                      <a:pt x="104" y="40"/>
                      <a:pt x="96" y="48"/>
                    </a:cubicBezTo>
                    <a:cubicBezTo>
                      <a:pt x="88" y="56"/>
                      <a:pt x="64" y="88"/>
                      <a:pt x="96" y="96"/>
                    </a:cubicBezTo>
                    <a:cubicBezTo>
                      <a:pt x="128" y="104"/>
                      <a:pt x="248" y="88"/>
                      <a:pt x="288" y="96"/>
                    </a:cubicBezTo>
                    <a:cubicBezTo>
                      <a:pt x="328" y="104"/>
                      <a:pt x="376" y="136"/>
                      <a:pt x="336" y="144"/>
                    </a:cubicBezTo>
                    <a:cubicBezTo>
                      <a:pt x="296" y="152"/>
                      <a:pt x="96" y="136"/>
                      <a:pt x="48" y="144"/>
                    </a:cubicBezTo>
                    <a:cubicBezTo>
                      <a:pt x="0" y="152"/>
                      <a:pt x="24" y="184"/>
                      <a:pt x="48" y="192"/>
                    </a:cubicBezTo>
                    <a:cubicBezTo>
                      <a:pt x="72" y="200"/>
                      <a:pt x="132" y="196"/>
                      <a:pt x="192" y="192"/>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grpSp>
            <p:nvGrpSpPr>
              <p:cNvPr id="236" name="Group 303"/>
              <p:cNvGrpSpPr>
                <a:grpSpLocks/>
              </p:cNvGrpSpPr>
              <p:nvPr/>
            </p:nvGrpSpPr>
            <p:grpSpPr bwMode="auto">
              <a:xfrm>
                <a:off x="660" y="1166"/>
                <a:ext cx="632" cy="414"/>
                <a:chOff x="660" y="1166"/>
                <a:chExt cx="632" cy="414"/>
              </a:xfrm>
            </p:grpSpPr>
            <p:sp>
              <p:nvSpPr>
                <p:cNvPr id="237" name="Freeform 304"/>
                <p:cNvSpPr>
                  <a:spLocks/>
                </p:cNvSpPr>
                <p:nvPr/>
              </p:nvSpPr>
              <p:spPr bwMode="auto">
                <a:xfrm>
                  <a:off x="660" y="1166"/>
                  <a:ext cx="632" cy="414"/>
                </a:xfrm>
                <a:custGeom>
                  <a:avLst/>
                  <a:gdLst/>
                  <a:ahLst/>
                  <a:cxnLst>
                    <a:cxn ang="0">
                      <a:pos x="232" y="8"/>
                    </a:cxn>
                    <a:cxn ang="0">
                      <a:pos x="520" y="8"/>
                    </a:cxn>
                    <a:cxn ang="0">
                      <a:pos x="520" y="56"/>
                    </a:cxn>
                    <a:cxn ang="0">
                      <a:pos x="424" y="56"/>
                    </a:cxn>
                    <a:cxn ang="0">
                      <a:pos x="88" y="56"/>
                    </a:cxn>
                    <a:cxn ang="0">
                      <a:pos x="40" y="104"/>
                    </a:cxn>
                    <a:cxn ang="0">
                      <a:pos x="232" y="104"/>
                    </a:cxn>
                    <a:cxn ang="0">
                      <a:pos x="568" y="104"/>
                    </a:cxn>
                    <a:cxn ang="0">
                      <a:pos x="616" y="152"/>
                    </a:cxn>
                    <a:cxn ang="0">
                      <a:pos x="520" y="152"/>
                    </a:cxn>
                    <a:cxn ang="0">
                      <a:pos x="88" y="152"/>
                    </a:cxn>
                    <a:cxn ang="0">
                      <a:pos x="40" y="200"/>
                    </a:cxn>
                    <a:cxn ang="0">
                      <a:pos x="136" y="200"/>
                    </a:cxn>
                    <a:cxn ang="0">
                      <a:pos x="568" y="200"/>
                    </a:cxn>
                    <a:cxn ang="0">
                      <a:pos x="664" y="248"/>
                    </a:cxn>
                    <a:cxn ang="0">
                      <a:pos x="568" y="248"/>
                    </a:cxn>
                    <a:cxn ang="0">
                      <a:pos x="88" y="248"/>
                    </a:cxn>
                    <a:cxn ang="0">
                      <a:pos x="40" y="296"/>
                    </a:cxn>
                    <a:cxn ang="0">
                      <a:pos x="184" y="296"/>
                    </a:cxn>
                    <a:cxn ang="0">
                      <a:pos x="616" y="296"/>
                    </a:cxn>
                    <a:cxn ang="0">
                      <a:pos x="712" y="344"/>
                    </a:cxn>
                    <a:cxn ang="0">
                      <a:pos x="568" y="344"/>
                    </a:cxn>
                    <a:cxn ang="0">
                      <a:pos x="88" y="344"/>
                    </a:cxn>
                    <a:cxn ang="0">
                      <a:pos x="40" y="392"/>
                    </a:cxn>
                    <a:cxn ang="0">
                      <a:pos x="232" y="392"/>
                    </a:cxn>
                    <a:cxn ang="0">
                      <a:pos x="424" y="392"/>
                    </a:cxn>
                    <a:cxn ang="0">
                      <a:pos x="472" y="440"/>
                    </a:cxn>
                  </a:cxnLst>
                  <a:rect l="0" t="0" r="r" b="b"/>
                  <a:pathLst>
                    <a:path w="720" h="440">
                      <a:moveTo>
                        <a:pt x="232" y="8"/>
                      </a:moveTo>
                      <a:cubicBezTo>
                        <a:pt x="352" y="4"/>
                        <a:pt x="472" y="0"/>
                        <a:pt x="520" y="8"/>
                      </a:cubicBezTo>
                      <a:cubicBezTo>
                        <a:pt x="568" y="16"/>
                        <a:pt x="536" y="48"/>
                        <a:pt x="520" y="56"/>
                      </a:cubicBezTo>
                      <a:cubicBezTo>
                        <a:pt x="504" y="64"/>
                        <a:pt x="496" y="56"/>
                        <a:pt x="424" y="56"/>
                      </a:cubicBezTo>
                      <a:cubicBezTo>
                        <a:pt x="352" y="56"/>
                        <a:pt x="152" y="48"/>
                        <a:pt x="88" y="56"/>
                      </a:cubicBezTo>
                      <a:cubicBezTo>
                        <a:pt x="24" y="64"/>
                        <a:pt x="16" y="96"/>
                        <a:pt x="40" y="104"/>
                      </a:cubicBezTo>
                      <a:cubicBezTo>
                        <a:pt x="64" y="112"/>
                        <a:pt x="144" y="104"/>
                        <a:pt x="232" y="104"/>
                      </a:cubicBezTo>
                      <a:cubicBezTo>
                        <a:pt x="320" y="104"/>
                        <a:pt x="504" y="96"/>
                        <a:pt x="568" y="104"/>
                      </a:cubicBezTo>
                      <a:cubicBezTo>
                        <a:pt x="632" y="112"/>
                        <a:pt x="624" y="144"/>
                        <a:pt x="616" y="152"/>
                      </a:cubicBezTo>
                      <a:cubicBezTo>
                        <a:pt x="608" y="160"/>
                        <a:pt x="608" y="152"/>
                        <a:pt x="520" y="152"/>
                      </a:cubicBezTo>
                      <a:cubicBezTo>
                        <a:pt x="432" y="152"/>
                        <a:pt x="168" y="144"/>
                        <a:pt x="88" y="152"/>
                      </a:cubicBezTo>
                      <a:cubicBezTo>
                        <a:pt x="8" y="160"/>
                        <a:pt x="32" y="192"/>
                        <a:pt x="40" y="200"/>
                      </a:cubicBezTo>
                      <a:cubicBezTo>
                        <a:pt x="48" y="208"/>
                        <a:pt x="48" y="200"/>
                        <a:pt x="136" y="200"/>
                      </a:cubicBezTo>
                      <a:cubicBezTo>
                        <a:pt x="224" y="200"/>
                        <a:pt x="480" y="192"/>
                        <a:pt x="568" y="200"/>
                      </a:cubicBezTo>
                      <a:cubicBezTo>
                        <a:pt x="656" y="208"/>
                        <a:pt x="664" y="240"/>
                        <a:pt x="664" y="248"/>
                      </a:cubicBezTo>
                      <a:cubicBezTo>
                        <a:pt x="664" y="256"/>
                        <a:pt x="664" y="248"/>
                        <a:pt x="568" y="248"/>
                      </a:cubicBezTo>
                      <a:cubicBezTo>
                        <a:pt x="472" y="248"/>
                        <a:pt x="176" y="240"/>
                        <a:pt x="88" y="248"/>
                      </a:cubicBezTo>
                      <a:cubicBezTo>
                        <a:pt x="0" y="256"/>
                        <a:pt x="24" y="288"/>
                        <a:pt x="40" y="296"/>
                      </a:cubicBezTo>
                      <a:cubicBezTo>
                        <a:pt x="56" y="304"/>
                        <a:pt x="88" y="296"/>
                        <a:pt x="184" y="296"/>
                      </a:cubicBezTo>
                      <a:cubicBezTo>
                        <a:pt x="280" y="296"/>
                        <a:pt x="528" y="288"/>
                        <a:pt x="616" y="296"/>
                      </a:cubicBezTo>
                      <a:cubicBezTo>
                        <a:pt x="704" y="304"/>
                        <a:pt x="720" y="336"/>
                        <a:pt x="712" y="344"/>
                      </a:cubicBezTo>
                      <a:cubicBezTo>
                        <a:pt x="704" y="352"/>
                        <a:pt x="672" y="344"/>
                        <a:pt x="568" y="344"/>
                      </a:cubicBezTo>
                      <a:cubicBezTo>
                        <a:pt x="464" y="344"/>
                        <a:pt x="176" y="336"/>
                        <a:pt x="88" y="344"/>
                      </a:cubicBezTo>
                      <a:cubicBezTo>
                        <a:pt x="0" y="352"/>
                        <a:pt x="16" y="384"/>
                        <a:pt x="40" y="392"/>
                      </a:cubicBezTo>
                      <a:cubicBezTo>
                        <a:pt x="64" y="400"/>
                        <a:pt x="168" y="392"/>
                        <a:pt x="232" y="392"/>
                      </a:cubicBezTo>
                      <a:cubicBezTo>
                        <a:pt x="296" y="392"/>
                        <a:pt x="384" y="384"/>
                        <a:pt x="424" y="392"/>
                      </a:cubicBezTo>
                      <a:cubicBezTo>
                        <a:pt x="464" y="400"/>
                        <a:pt x="468" y="420"/>
                        <a:pt x="472" y="440"/>
                      </a:cubicBezTo>
                    </a:path>
                  </a:pathLst>
                </a:custGeom>
                <a:noFill/>
                <a:ln w="19050" cap="flat" cmpd="sng">
                  <a:solidFill>
                    <a:srgbClr val="9966FF"/>
                  </a:solidFill>
                  <a:prstDash val="solid"/>
                  <a:round/>
                  <a:headEnd type="none" w="med" len="med"/>
                  <a:tailEnd type="none" w="med" len="med"/>
                </a:ln>
                <a:effectLst/>
              </p:spPr>
              <p:txBody>
                <a:bodyPr/>
                <a:lstStyle/>
                <a:p>
                  <a:endParaRPr lang="zh-CN" altLang="en-US"/>
                </a:p>
              </p:txBody>
            </p:sp>
            <p:sp>
              <p:nvSpPr>
                <p:cNvPr id="238" name="Line 305"/>
                <p:cNvSpPr>
                  <a:spLocks noChangeShapeType="1"/>
                </p:cNvSpPr>
                <p:nvPr/>
              </p:nvSpPr>
              <p:spPr bwMode="auto">
                <a:xfrm rot="21300000">
                  <a:off x="818" y="1176"/>
                  <a:ext cx="48" cy="0"/>
                </a:xfrm>
                <a:prstGeom prst="line">
                  <a:avLst/>
                </a:prstGeom>
                <a:noFill/>
                <a:ln w="19050" cap="flat" cmpd="sng">
                  <a:solidFill>
                    <a:srgbClr val="9966FF"/>
                  </a:solidFill>
                  <a:prstDash val="solid"/>
                  <a:round/>
                  <a:headEnd type="none" w="med" len="med"/>
                  <a:tailEnd type="none" w="med" len="med"/>
                </a:ln>
                <a:effectLst/>
              </p:spPr>
              <p:txBody>
                <a:bodyPr/>
                <a:lstStyle/>
                <a:p>
                  <a:endParaRPr lang="zh-CN" altLang="en-US"/>
                </a:p>
              </p:txBody>
            </p:sp>
          </p:grpSp>
        </p:grpSp>
        <p:sp>
          <p:nvSpPr>
            <p:cNvPr id="239" name="Freeform 306"/>
            <p:cNvSpPr>
              <a:spLocks/>
            </p:cNvSpPr>
            <p:nvPr/>
          </p:nvSpPr>
          <p:spPr bwMode="auto">
            <a:xfrm>
              <a:off x="3449641" y="4867862"/>
              <a:ext cx="335686" cy="754003"/>
            </a:xfrm>
            <a:custGeom>
              <a:avLst/>
              <a:gdLst/>
              <a:ahLst/>
              <a:cxnLst>
                <a:cxn ang="0">
                  <a:pos x="128" y="0"/>
                </a:cxn>
                <a:cxn ang="0">
                  <a:pos x="110" y="91"/>
                </a:cxn>
                <a:cxn ang="0">
                  <a:pos x="64" y="110"/>
                </a:cxn>
                <a:cxn ang="0">
                  <a:pos x="37" y="128"/>
                </a:cxn>
                <a:cxn ang="0">
                  <a:pos x="23" y="137"/>
                </a:cxn>
                <a:cxn ang="0">
                  <a:pos x="0" y="187"/>
                </a:cxn>
              </a:cxnLst>
              <a:rect l="0" t="0" r="r" b="b"/>
              <a:pathLst>
                <a:path w="130" h="187">
                  <a:moveTo>
                    <a:pt x="128" y="0"/>
                  </a:moveTo>
                  <a:cubicBezTo>
                    <a:pt x="126" y="25"/>
                    <a:pt x="130" y="68"/>
                    <a:pt x="110" y="91"/>
                  </a:cubicBezTo>
                  <a:cubicBezTo>
                    <a:pt x="98" y="105"/>
                    <a:pt x="78" y="102"/>
                    <a:pt x="64" y="110"/>
                  </a:cubicBezTo>
                  <a:cubicBezTo>
                    <a:pt x="55" y="115"/>
                    <a:pt x="46" y="122"/>
                    <a:pt x="37" y="128"/>
                  </a:cubicBezTo>
                  <a:cubicBezTo>
                    <a:pt x="32" y="131"/>
                    <a:pt x="23" y="137"/>
                    <a:pt x="23" y="137"/>
                  </a:cubicBezTo>
                  <a:cubicBezTo>
                    <a:pt x="11" y="155"/>
                    <a:pt x="0" y="166"/>
                    <a:pt x="0" y="187"/>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40" name="Line 307"/>
            <p:cNvSpPr>
              <a:spLocks noChangeAspect="1" noChangeShapeType="1"/>
            </p:cNvSpPr>
            <p:nvPr/>
          </p:nvSpPr>
          <p:spPr bwMode="auto">
            <a:xfrm>
              <a:off x="374238" y="4607061"/>
              <a:ext cx="3648652" cy="0"/>
            </a:xfrm>
            <a:prstGeom prst="line">
              <a:avLst/>
            </a:prstGeom>
            <a:noFill/>
            <a:ln w="12700">
              <a:solidFill>
                <a:schemeClr val="tx1"/>
              </a:solidFill>
              <a:round/>
              <a:headEnd/>
              <a:tailEnd/>
            </a:ln>
            <a:effectLst/>
          </p:spPr>
          <p:txBody>
            <a:bodyPr wrap="none" anchor="ctr"/>
            <a:lstStyle/>
            <a:p>
              <a:endParaRPr lang="zh-CN" altLang="en-US"/>
            </a:p>
          </p:txBody>
        </p:sp>
        <p:sp>
          <p:nvSpPr>
            <p:cNvPr id="241" name="Line 308"/>
            <p:cNvSpPr>
              <a:spLocks noChangeAspect="1" noChangeShapeType="1"/>
            </p:cNvSpPr>
            <p:nvPr/>
          </p:nvSpPr>
          <p:spPr bwMode="auto">
            <a:xfrm>
              <a:off x="374238" y="4803308"/>
              <a:ext cx="3658981" cy="0"/>
            </a:xfrm>
            <a:prstGeom prst="line">
              <a:avLst/>
            </a:prstGeom>
            <a:noFill/>
            <a:ln w="12700">
              <a:solidFill>
                <a:schemeClr val="tx1"/>
              </a:solidFill>
              <a:round/>
              <a:headEnd/>
              <a:tailEnd/>
            </a:ln>
            <a:effectLst/>
          </p:spPr>
          <p:txBody>
            <a:bodyPr wrap="none" anchor="ctr"/>
            <a:lstStyle/>
            <a:p>
              <a:endParaRPr lang="zh-CN" altLang="en-US"/>
            </a:p>
          </p:txBody>
        </p:sp>
        <p:sp>
          <p:nvSpPr>
            <p:cNvPr id="242" name="Freeform 309"/>
            <p:cNvSpPr>
              <a:spLocks/>
            </p:cNvSpPr>
            <p:nvPr/>
          </p:nvSpPr>
          <p:spPr bwMode="auto">
            <a:xfrm>
              <a:off x="2470986" y="4397901"/>
              <a:ext cx="420900" cy="268549"/>
            </a:xfrm>
            <a:custGeom>
              <a:avLst/>
              <a:gdLst/>
              <a:ahLst/>
              <a:cxnLst>
                <a:cxn ang="0">
                  <a:pos x="3" y="52"/>
                </a:cxn>
                <a:cxn ang="0">
                  <a:pos x="23" y="2"/>
                </a:cxn>
                <a:cxn ang="0">
                  <a:pos x="47" y="4"/>
                </a:cxn>
                <a:cxn ang="0">
                  <a:pos x="51" y="16"/>
                </a:cxn>
                <a:cxn ang="0">
                  <a:pos x="55" y="88"/>
                </a:cxn>
                <a:cxn ang="0">
                  <a:pos x="73" y="104"/>
                </a:cxn>
                <a:cxn ang="0">
                  <a:pos x="105" y="102"/>
                </a:cxn>
                <a:cxn ang="0">
                  <a:pos x="111" y="30"/>
                </a:cxn>
                <a:cxn ang="0">
                  <a:pos x="135" y="4"/>
                </a:cxn>
                <a:cxn ang="0">
                  <a:pos x="161" y="10"/>
                </a:cxn>
                <a:cxn ang="0">
                  <a:pos x="163" y="48"/>
                </a:cxn>
              </a:cxnLst>
              <a:rect l="0" t="0" r="r" b="b"/>
              <a:pathLst>
                <a:path w="163" h="104">
                  <a:moveTo>
                    <a:pt x="3" y="52"/>
                  </a:moveTo>
                  <a:cubicBezTo>
                    <a:pt x="4" y="30"/>
                    <a:pt x="0" y="10"/>
                    <a:pt x="23" y="2"/>
                  </a:cubicBezTo>
                  <a:cubicBezTo>
                    <a:pt x="31" y="3"/>
                    <a:pt x="40" y="0"/>
                    <a:pt x="47" y="4"/>
                  </a:cubicBezTo>
                  <a:cubicBezTo>
                    <a:pt x="51" y="6"/>
                    <a:pt x="51" y="16"/>
                    <a:pt x="51" y="16"/>
                  </a:cubicBezTo>
                  <a:cubicBezTo>
                    <a:pt x="52" y="40"/>
                    <a:pt x="47" y="65"/>
                    <a:pt x="55" y="88"/>
                  </a:cubicBezTo>
                  <a:cubicBezTo>
                    <a:pt x="58" y="96"/>
                    <a:pt x="73" y="104"/>
                    <a:pt x="73" y="104"/>
                  </a:cubicBezTo>
                  <a:cubicBezTo>
                    <a:pt x="84" y="103"/>
                    <a:pt x="95" y="104"/>
                    <a:pt x="105" y="102"/>
                  </a:cubicBezTo>
                  <a:cubicBezTo>
                    <a:pt x="129" y="97"/>
                    <a:pt x="109" y="54"/>
                    <a:pt x="111" y="30"/>
                  </a:cubicBezTo>
                  <a:cubicBezTo>
                    <a:pt x="112" y="13"/>
                    <a:pt x="121" y="9"/>
                    <a:pt x="135" y="4"/>
                  </a:cubicBezTo>
                  <a:cubicBezTo>
                    <a:pt x="144" y="5"/>
                    <a:pt x="161" y="10"/>
                    <a:pt x="161" y="10"/>
                  </a:cubicBezTo>
                  <a:cubicBezTo>
                    <a:pt x="162" y="23"/>
                    <a:pt x="163" y="48"/>
                    <a:pt x="163" y="48"/>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44" name="Freeform 311"/>
            <p:cNvSpPr>
              <a:spLocks/>
            </p:cNvSpPr>
            <p:nvPr/>
          </p:nvSpPr>
          <p:spPr bwMode="auto">
            <a:xfrm>
              <a:off x="2199855" y="4852369"/>
              <a:ext cx="320193" cy="214324"/>
            </a:xfrm>
            <a:custGeom>
              <a:avLst/>
              <a:gdLst/>
              <a:ahLst/>
              <a:cxnLst>
                <a:cxn ang="0">
                  <a:pos x="10" y="6"/>
                </a:cxn>
                <a:cxn ang="0">
                  <a:pos x="13" y="48"/>
                </a:cxn>
                <a:cxn ang="0">
                  <a:pos x="124" y="36"/>
                </a:cxn>
                <a:cxn ang="0">
                  <a:pos x="106" y="0"/>
                </a:cxn>
              </a:cxnLst>
              <a:rect l="0" t="0" r="r" b="b"/>
              <a:pathLst>
                <a:path w="124" h="83">
                  <a:moveTo>
                    <a:pt x="10" y="6"/>
                  </a:moveTo>
                  <a:cubicBezTo>
                    <a:pt x="11" y="20"/>
                    <a:pt x="0" y="43"/>
                    <a:pt x="13" y="48"/>
                  </a:cubicBezTo>
                  <a:cubicBezTo>
                    <a:pt x="112" y="83"/>
                    <a:pt x="111" y="76"/>
                    <a:pt x="124" y="36"/>
                  </a:cubicBezTo>
                  <a:cubicBezTo>
                    <a:pt x="121" y="22"/>
                    <a:pt x="112" y="13"/>
                    <a:pt x="106" y="0"/>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45" name="Freeform 312"/>
            <p:cNvSpPr>
              <a:spLocks/>
            </p:cNvSpPr>
            <p:nvPr/>
          </p:nvSpPr>
          <p:spPr bwMode="auto">
            <a:xfrm>
              <a:off x="2891886" y="4854952"/>
              <a:ext cx="232398" cy="105871"/>
            </a:xfrm>
            <a:custGeom>
              <a:avLst/>
              <a:gdLst/>
              <a:ahLst/>
              <a:cxnLst>
                <a:cxn ang="0">
                  <a:pos x="0" y="0"/>
                </a:cxn>
                <a:cxn ang="0">
                  <a:pos x="18" y="24"/>
                </a:cxn>
                <a:cxn ang="0">
                  <a:pos x="90" y="3"/>
                </a:cxn>
              </a:cxnLst>
              <a:rect l="0" t="0" r="r" b="b"/>
              <a:pathLst>
                <a:path w="90" h="41">
                  <a:moveTo>
                    <a:pt x="0" y="0"/>
                  </a:moveTo>
                  <a:cubicBezTo>
                    <a:pt x="5" y="15"/>
                    <a:pt x="1" y="20"/>
                    <a:pt x="18" y="24"/>
                  </a:cubicBezTo>
                  <a:cubicBezTo>
                    <a:pt x="70" y="22"/>
                    <a:pt x="90" y="41"/>
                    <a:pt x="90" y="3"/>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46" name="Freeform 313"/>
            <p:cNvSpPr>
              <a:spLocks/>
            </p:cNvSpPr>
            <p:nvPr/>
          </p:nvSpPr>
          <p:spPr bwMode="auto">
            <a:xfrm>
              <a:off x="3532272" y="4441800"/>
              <a:ext cx="253056" cy="85213"/>
            </a:xfrm>
            <a:custGeom>
              <a:avLst/>
              <a:gdLst/>
              <a:ahLst/>
              <a:cxnLst>
                <a:cxn ang="0">
                  <a:pos x="0" y="33"/>
                </a:cxn>
                <a:cxn ang="0">
                  <a:pos x="21" y="0"/>
                </a:cxn>
                <a:cxn ang="0">
                  <a:pos x="66" y="3"/>
                </a:cxn>
                <a:cxn ang="0">
                  <a:pos x="78" y="30"/>
                </a:cxn>
              </a:cxnLst>
              <a:rect l="0" t="0" r="r" b="b"/>
              <a:pathLst>
                <a:path w="78" h="33">
                  <a:moveTo>
                    <a:pt x="0" y="33"/>
                  </a:moveTo>
                  <a:cubicBezTo>
                    <a:pt x="3" y="13"/>
                    <a:pt x="5" y="10"/>
                    <a:pt x="21" y="0"/>
                  </a:cubicBezTo>
                  <a:cubicBezTo>
                    <a:pt x="36" y="1"/>
                    <a:pt x="51" y="0"/>
                    <a:pt x="66" y="3"/>
                  </a:cubicBezTo>
                  <a:cubicBezTo>
                    <a:pt x="76" y="5"/>
                    <a:pt x="78" y="30"/>
                    <a:pt x="78" y="30"/>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47" name="Freeform 314"/>
            <p:cNvSpPr>
              <a:spLocks/>
            </p:cNvSpPr>
            <p:nvPr/>
          </p:nvSpPr>
          <p:spPr bwMode="auto">
            <a:xfrm>
              <a:off x="622129" y="4400484"/>
              <a:ext cx="237563" cy="123946"/>
            </a:xfrm>
            <a:custGeom>
              <a:avLst/>
              <a:gdLst/>
              <a:ahLst/>
              <a:cxnLst>
                <a:cxn ang="0">
                  <a:pos x="6" y="46"/>
                </a:cxn>
                <a:cxn ang="0">
                  <a:pos x="12" y="10"/>
                </a:cxn>
                <a:cxn ang="0">
                  <a:pos x="92" y="48"/>
                </a:cxn>
              </a:cxnLst>
              <a:rect l="0" t="0" r="r" b="b"/>
              <a:pathLst>
                <a:path w="92" h="48">
                  <a:moveTo>
                    <a:pt x="6" y="46"/>
                  </a:moveTo>
                  <a:cubicBezTo>
                    <a:pt x="4" y="33"/>
                    <a:pt x="0" y="18"/>
                    <a:pt x="12" y="10"/>
                  </a:cubicBezTo>
                  <a:cubicBezTo>
                    <a:pt x="61" y="11"/>
                    <a:pt x="92" y="0"/>
                    <a:pt x="92" y="48"/>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48" name="Freeform 315"/>
            <p:cNvSpPr>
              <a:spLocks/>
            </p:cNvSpPr>
            <p:nvPr/>
          </p:nvSpPr>
          <p:spPr bwMode="auto">
            <a:xfrm>
              <a:off x="875185" y="4880774"/>
              <a:ext cx="222069" cy="98124"/>
            </a:xfrm>
            <a:custGeom>
              <a:avLst/>
              <a:gdLst/>
              <a:ahLst/>
              <a:cxnLst>
                <a:cxn ang="0">
                  <a:pos x="0" y="0"/>
                </a:cxn>
                <a:cxn ang="0">
                  <a:pos x="16" y="24"/>
                </a:cxn>
                <a:cxn ang="0">
                  <a:pos x="96" y="0"/>
                </a:cxn>
              </a:cxnLst>
              <a:rect l="0" t="0" r="r" b="b"/>
              <a:pathLst>
                <a:path w="96" h="38">
                  <a:moveTo>
                    <a:pt x="0" y="0"/>
                  </a:moveTo>
                  <a:cubicBezTo>
                    <a:pt x="4" y="13"/>
                    <a:pt x="2" y="19"/>
                    <a:pt x="16" y="24"/>
                  </a:cubicBezTo>
                  <a:cubicBezTo>
                    <a:pt x="34" y="23"/>
                    <a:pt x="96" y="38"/>
                    <a:pt x="96" y="0"/>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49" name="Freeform 316"/>
            <p:cNvSpPr>
              <a:spLocks/>
            </p:cNvSpPr>
            <p:nvPr/>
          </p:nvSpPr>
          <p:spPr bwMode="auto">
            <a:xfrm>
              <a:off x="1066268" y="4436635"/>
              <a:ext cx="253056" cy="92959"/>
            </a:xfrm>
            <a:custGeom>
              <a:avLst/>
              <a:gdLst/>
              <a:ahLst/>
              <a:cxnLst>
                <a:cxn ang="0">
                  <a:pos x="12" y="36"/>
                </a:cxn>
                <a:cxn ang="0">
                  <a:pos x="58" y="0"/>
                </a:cxn>
                <a:cxn ang="0">
                  <a:pos x="94" y="34"/>
                </a:cxn>
              </a:cxnLst>
              <a:rect l="0" t="0" r="r" b="b"/>
              <a:pathLst>
                <a:path w="94" h="36">
                  <a:moveTo>
                    <a:pt x="12" y="36"/>
                  </a:moveTo>
                  <a:cubicBezTo>
                    <a:pt x="0" y="0"/>
                    <a:pt x="31" y="5"/>
                    <a:pt x="58" y="0"/>
                  </a:cubicBezTo>
                  <a:cubicBezTo>
                    <a:pt x="85" y="2"/>
                    <a:pt x="94" y="5"/>
                    <a:pt x="94" y="34"/>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50" name="Freeform 317"/>
            <p:cNvSpPr>
              <a:spLocks/>
            </p:cNvSpPr>
            <p:nvPr/>
          </p:nvSpPr>
          <p:spPr bwMode="auto">
            <a:xfrm>
              <a:off x="1314159" y="4885938"/>
              <a:ext cx="268549" cy="126529"/>
            </a:xfrm>
            <a:custGeom>
              <a:avLst/>
              <a:gdLst/>
              <a:ahLst/>
              <a:cxnLst>
                <a:cxn ang="0">
                  <a:pos x="8" y="0"/>
                </a:cxn>
                <a:cxn ang="0">
                  <a:pos x="0" y="22"/>
                </a:cxn>
                <a:cxn ang="0">
                  <a:pos x="28" y="34"/>
                </a:cxn>
                <a:cxn ang="0">
                  <a:pos x="110" y="28"/>
                </a:cxn>
                <a:cxn ang="0">
                  <a:pos x="102" y="2"/>
                </a:cxn>
              </a:cxnLst>
              <a:rect l="0" t="0" r="r" b="b"/>
              <a:pathLst>
                <a:path w="110" h="49">
                  <a:moveTo>
                    <a:pt x="8" y="0"/>
                  </a:moveTo>
                  <a:cubicBezTo>
                    <a:pt x="6" y="9"/>
                    <a:pt x="3" y="14"/>
                    <a:pt x="0" y="22"/>
                  </a:cubicBezTo>
                  <a:cubicBezTo>
                    <a:pt x="3" y="45"/>
                    <a:pt x="7" y="41"/>
                    <a:pt x="28" y="34"/>
                  </a:cubicBezTo>
                  <a:cubicBezTo>
                    <a:pt x="48" y="35"/>
                    <a:pt x="103" y="49"/>
                    <a:pt x="110" y="28"/>
                  </a:cubicBezTo>
                  <a:cubicBezTo>
                    <a:pt x="109" y="19"/>
                    <a:pt x="102" y="10"/>
                    <a:pt x="102" y="2"/>
                  </a:cubicBezTo>
                </a:path>
              </a:pathLst>
            </a:custGeom>
            <a:noFill/>
            <a:ln w="19050" cap="flat" cmpd="sng">
              <a:solidFill>
                <a:srgbClr val="9966FF"/>
              </a:solidFill>
              <a:prstDash val="solid"/>
              <a:round/>
              <a:headEnd type="none" w="med" len="med"/>
              <a:tailEnd type="none" w="med" len="med"/>
            </a:ln>
            <a:effectLst/>
          </p:spPr>
          <p:txBody>
            <a:bodyPr wrap="none" anchor="ctr"/>
            <a:lstStyle/>
            <a:p>
              <a:endParaRPr lang="zh-CN" altLang="en-US"/>
            </a:p>
          </p:txBody>
        </p:sp>
        <p:sp>
          <p:nvSpPr>
            <p:cNvPr id="251" name="Freeform 318"/>
            <p:cNvSpPr>
              <a:spLocks/>
            </p:cNvSpPr>
            <p:nvPr/>
          </p:nvSpPr>
          <p:spPr bwMode="auto">
            <a:xfrm>
              <a:off x="1773791" y="4880774"/>
              <a:ext cx="281461" cy="147186"/>
            </a:xfrm>
            <a:custGeom>
              <a:avLst/>
              <a:gdLst/>
              <a:ahLst/>
              <a:cxnLst>
                <a:cxn ang="0">
                  <a:pos x="8" y="2"/>
                </a:cxn>
                <a:cxn ang="0">
                  <a:pos x="2" y="28"/>
                </a:cxn>
                <a:cxn ang="0">
                  <a:pos x="12" y="56"/>
                </a:cxn>
                <a:cxn ang="0">
                  <a:pos x="102" y="54"/>
                </a:cxn>
                <a:cxn ang="0">
                  <a:pos x="114" y="46"/>
                </a:cxn>
                <a:cxn ang="0">
                  <a:pos x="110" y="0"/>
                </a:cxn>
              </a:cxnLst>
              <a:rect l="0" t="0" r="r" b="b"/>
              <a:pathLst>
                <a:path w="125" h="57">
                  <a:moveTo>
                    <a:pt x="8" y="2"/>
                  </a:moveTo>
                  <a:cubicBezTo>
                    <a:pt x="5" y="11"/>
                    <a:pt x="4" y="19"/>
                    <a:pt x="2" y="28"/>
                  </a:cubicBezTo>
                  <a:cubicBezTo>
                    <a:pt x="3" y="41"/>
                    <a:pt x="0" y="52"/>
                    <a:pt x="12" y="56"/>
                  </a:cubicBezTo>
                  <a:cubicBezTo>
                    <a:pt x="42" y="55"/>
                    <a:pt x="72" y="57"/>
                    <a:pt x="102" y="54"/>
                  </a:cubicBezTo>
                  <a:cubicBezTo>
                    <a:pt x="107" y="54"/>
                    <a:pt x="114" y="46"/>
                    <a:pt x="114" y="46"/>
                  </a:cubicBezTo>
                  <a:cubicBezTo>
                    <a:pt x="125" y="29"/>
                    <a:pt x="110" y="16"/>
                    <a:pt x="110" y="0"/>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52" name="AutoShape 319"/>
            <p:cNvSpPr>
              <a:spLocks noChangeAspect="1" noChangeArrowheads="1"/>
            </p:cNvSpPr>
            <p:nvPr/>
          </p:nvSpPr>
          <p:spPr bwMode="auto">
            <a:xfrm>
              <a:off x="557575"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53" name="AutoShape 320"/>
            <p:cNvSpPr>
              <a:spLocks noChangeAspect="1" noChangeArrowheads="1"/>
            </p:cNvSpPr>
            <p:nvPr/>
          </p:nvSpPr>
          <p:spPr bwMode="auto">
            <a:xfrm>
              <a:off x="787390"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54" name="AutoShape 321"/>
            <p:cNvSpPr>
              <a:spLocks noChangeAspect="1" noChangeArrowheads="1"/>
            </p:cNvSpPr>
            <p:nvPr/>
          </p:nvSpPr>
          <p:spPr bwMode="auto">
            <a:xfrm>
              <a:off x="1017207"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55" name="AutoShape 322"/>
            <p:cNvSpPr>
              <a:spLocks noChangeAspect="1" noChangeArrowheads="1"/>
            </p:cNvSpPr>
            <p:nvPr/>
          </p:nvSpPr>
          <p:spPr bwMode="auto">
            <a:xfrm>
              <a:off x="1247022" y="4521847"/>
              <a:ext cx="154932"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56" name="AutoShape 323"/>
            <p:cNvSpPr>
              <a:spLocks noChangeAspect="1" noChangeArrowheads="1"/>
            </p:cNvSpPr>
            <p:nvPr/>
          </p:nvSpPr>
          <p:spPr bwMode="auto">
            <a:xfrm>
              <a:off x="1476839" y="4521847"/>
              <a:ext cx="157515" cy="364091"/>
            </a:xfrm>
            <a:prstGeom prst="roundRect">
              <a:avLst>
                <a:gd name="adj" fmla="val 34157"/>
              </a:avLst>
            </a:prstGeom>
            <a:solidFill>
              <a:srgbClr val="9966FF"/>
            </a:solidFill>
            <a:ln w="3175">
              <a:solidFill>
                <a:schemeClr val="tx1"/>
              </a:solidFill>
              <a:round/>
              <a:headEnd/>
              <a:tailEnd/>
            </a:ln>
            <a:effectLst/>
          </p:spPr>
          <p:txBody>
            <a:bodyPr wrap="none" anchor="ctr"/>
            <a:lstStyle/>
            <a:p>
              <a:endParaRPr lang="zh-CN" altLang="en-US" sz="1200" b="0">
                <a:latin typeface="Arial Narrow" pitchFamily="34" charset="0"/>
                <a:ea typeface="宋体" charset="-122"/>
                <a:cs typeface="Arial" charset="0"/>
              </a:endParaRPr>
            </a:p>
          </p:txBody>
        </p:sp>
        <p:sp>
          <p:nvSpPr>
            <p:cNvPr id="257" name="AutoShape 324"/>
            <p:cNvSpPr>
              <a:spLocks noChangeAspect="1" noChangeArrowheads="1"/>
            </p:cNvSpPr>
            <p:nvPr/>
          </p:nvSpPr>
          <p:spPr bwMode="auto">
            <a:xfrm>
              <a:off x="1706654" y="4521847"/>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58" name="AutoShape 325"/>
            <p:cNvSpPr>
              <a:spLocks noChangeAspect="1" noChangeArrowheads="1"/>
            </p:cNvSpPr>
            <p:nvPr/>
          </p:nvSpPr>
          <p:spPr bwMode="auto">
            <a:xfrm>
              <a:off x="2393520" y="4521847"/>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59" name="AutoShape 326"/>
            <p:cNvSpPr>
              <a:spLocks noChangeAspect="1" noChangeArrowheads="1"/>
            </p:cNvSpPr>
            <p:nvPr/>
          </p:nvSpPr>
          <p:spPr bwMode="auto">
            <a:xfrm>
              <a:off x="2814420" y="4521847"/>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60" name="AutoShape 327"/>
            <p:cNvSpPr>
              <a:spLocks noChangeAspect="1" noChangeArrowheads="1"/>
            </p:cNvSpPr>
            <p:nvPr/>
          </p:nvSpPr>
          <p:spPr bwMode="auto">
            <a:xfrm>
              <a:off x="3705279" y="4516683"/>
              <a:ext cx="157515" cy="361508"/>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61" name="Freeform 328"/>
            <p:cNvSpPr>
              <a:spLocks noChangeAspect="1"/>
            </p:cNvSpPr>
            <p:nvPr/>
          </p:nvSpPr>
          <p:spPr bwMode="auto">
            <a:xfrm>
              <a:off x="3134613" y="4134517"/>
              <a:ext cx="407988" cy="862456"/>
            </a:xfrm>
            <a:custGeom>
              <a:avLst/>
              <a:gdLst/>
              <a:ahLst/>
              <a:cxnLst>
                <a:cxn ang="0">
                  <a:pos x="3" y="161"/>
                </a:cxn>
                <a:cxn ang="0">
                  <a:pos x="5" y="114"/>
                </a:cxn>
                <a:cxn ang="0">
                  <a:pos x="36" y="111"/>
                </a:cxn>
                <a:cxn ang="0">
                  <a:pos x="44" y="202"/>
                </a:cxn>
                <a:cxn ang="0">
                  <a:pos x="58" y="184"/>
                </a:cxn>
                <a:cxn ang="0">
                  <a:pos x="63" y="47"/>
                </a:cxn>
                <a:cxn ang="0">
                  <a:pos x="87" y="41"/>
                </a:cxn>
                <a:cxn ang="0">
                  <a:pos x="101" y="292"/>
                </a:cxn>
                <a:cxn ang="0">
                  <a:pos x="149" y="291"/>
                </a:cxn>
                <a:cxn ang="0">
                  <a:pos x="155" y="241"/>
                </a:cxn>
              </a:cxnLst>
              <a:rect l="0" t="0" r="r" b="b"/>
              <a:pathLst>
                <a:path w="158" h="334">
                  <a:moveTo>
                    <a:pt x="3" y="161"/>
                  </a:moveTo>
                  <a:cubicBezTo>
                    <a:pt x="3" y="154"/>
                    <a:pt x="0" y="122"/>
                    <a:pt x="5" y="114"/>
                  </a:cubicBezTo>
                  <a:cubicBezTo>
                    <a:pt x="10" y="106"/>
                    <a:pt x="30" y="96"/>
                    <a:pt x="36" y="111"/>
                  </a:cubicBezTo>
                  <a:cubicBezTo>
                    <a:pt x="42" y="126"/>
                    <a:pt x="40" y="190"/>
                    <a:pt x="44" y="202"/>
                  </a:cubicBezTo>
                  <a:cubicBezTo>
                    <a:pt x="48" y="215"/>
                    <a:pt x="55" y="210"/>
                    <a:pt x="58" y="184"/>
                  </a:cubicBezTo>
                  <a:cubicBezTo>
                    <a:pt x="61" y="158"/>
                    <a:pt x="58" y="71"/>
                    <a:pt x="63" y="47"/>
                  </a:cubicBezTo>
                  <a:cubicBezTo>
                    <a:pt x="68" y="23"/>
                    <a:pt x="81" y="0"/>
                    <a:pt x="87" y="41"/>
                  </a:cubicBezTo>
                  <a:cubicBezTo>
                    <a:pt x="93" y="82"/>
                    <a:pt x="91" y="250"/>
                    <a:pt x="101" y="292"/>
                  </a:cubicBezTo>
                  <a:cubicBezTo>
                    <a:pt x="111" y="334"/>
                    <a:pt x="140" y="299"/>
                    <a:pt x="149" y="291"/>
                  </a:cubicBezTo>
                  <a:cubicBezTo>
                    <a:pt x="158" y="283"/>
                    <a:pt x="154" y="251"/>
                    <a:pt x="155" y="241"/>
                  </a:cubicBezTo>
                </a:path>
              </a:pathLst>
            </a:custGeom>
            <a:noFill/>
            <a:ln w="19050" cap="flat" cmpd="sng">
              <a:solidFill>
                <a:srgbClr val="FF9900"/>
              </a:solidFill>
              <a:prstDash val="solid"/>
              <a:round/>
              <a:headEnd type="none" w="med" len="med"/>
              <a:tailEnd type="none" w="med" len="med"/>
            </a:ln>
            <a:effectLst/>
          </p:spPr>
          <p:txBody>
            <a:bodyPr wrap="none" anchor="ctr"/>
            <a:lstStyle/>
            <a:p>
              <a:endParaRPr lang="zh-CN" altLang="en-US"/>
            </a:p>
          </p:txBody>
        </p:sp>
        <p:sp>
          <p:nvSpPr>
            <p:cNvPr id="262" name="AutoShape 329"/>
            <p:cNvSpPr>
              <a:spLocks noChangeAspect="1" noChangeArrowheads="1"/>
            </p:cNvSpPr>
            <p:nvPr/>
          </p:nvSpPr>
          <p:spPr bwMode="auto">
            <a:xfrm>
              <a:off x="3449641" y="4516683"/>
              <a:ext cx="160097" cy="361508"/>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63" name="AutoShape 330"/>
            <p:cNvSpPr>
              <a:spLocks noChangeAspect="1" noChangeArrowheads="1"/>
            </p:cNvSpPr>
            <p:nvPr/>
          </p:nvSpPr>
          <p:spPr bwMode="auto">
            <a:xfrm>
              <a:off x="3051982" y="4521847"/>
              <a:ext cx="160097"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64" name="AutoShape 331"/>
            <p:cNvSpPr>
              <a:spLocks noChangeAspect="1" noChangeArrowheads="1"/>
            </p:cNvSpPr>
            <p:nvPr/>
          </p:nvSpPr>
          <p:spPr bwMode="auto">
            <a:xfrm>
              <a:off x="1931306" y="4521847"/>
              <a:ext cx="157515"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65" name="AutoShape 332"/>
            <p:cNvSpPr>
              <a:spLocks noChangeAspect="1" noChangeArrowheads="1"/>
            </p:cNvSpPr>
            <p:nvPr/>
          </p:nvSpPr>
          <p:spPr bwMode="auto">
            <a:xfrm>
              <a:off x="2163705" y="4521847"/>
              <a:ext cx="154932" cy="364091"/>
            </a:xfrm>
            <a:prstGeom prst="roundRect">
              <a:avLst>
                <a:gd name="adj" fmla="val 34157"/>
              </a:avLst>
            </a:prstGeom>
            <a:solidFill>
              <a:srgbClr val="FF9900"/>
            </a:solidFill>
            <a:ln w="3175" algn="ctr">
              <a:solidFill>
                <a:schemeClr val="tx1"/>
              </a:solidFill>
              <a:round/>
              <a:headEnd/>
              <a:tailEnd/>
            </a:ln>
            <a:effectLst/>
          </p:spPr>
          <p:txBody>
            <a:bodyPr wrap="none" anchor="ctr"/>
            <a:lstStyle/>
            <a:p>
              <a:endParaRPr lang="zh-CN" altLang="en-US" sz="1200">
                <a:latin typeface="Arial Narrow" pitchFamily="34" charset="0"/>
                <a:ea typeface="宋体" charset="-122"/>
                <a:cs typeface="Arial" charset="0"/>
              </a:endParaRPr>
            </a:p>
          </p:txBody>
        </p:sp>
        <p:sp>
          <p:nvSpPr>
            <p:cNvPr id="266" name="Freeform 299"/>
            <p:cNvSpPr>
              <a:spLocks/>
            </p:cNvSpPr>
            <p:nvPr/>
          </p:nvSpPr>
          <p:spPr bwMode="auto">
            <a:xfrm>
              <a:off x="1936471" y="4291498"/>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19050" cap="flat" cmpd="sng">
              <a:solidFill>
                <a:srgbClr val="FF9900"/>
              </a:solidFill>
              <a:prstDash val="solid"/>
              <a:round/>
              <a:headEnd type="none" w="med" len="med"/>
              <a:tailEnd type="none" w="med" len="med"/>
            </a:ln>
            <a:effectLst/>
          </p:spPr>
          <p:txBody>
            <a:bodyPr/>
            <a:lstStyle/>
            <a:p>
              <a:endParaRPr lang="zh-CN" altLang="en-US"/>
            </a:p>
          </p:txBody>
        </p:sp>
        <p:sp>
          <p:nvSpPr>
            <p:cNvPr id="269" name="Text Box 310"/>
            <p:cNvSpPr txBox="1">
              <a:spLocks noChangeArrowheads="1"/>
            </p:cNvSpPr>
            <p:nvPr/>
          </p:nvSpPr>
          <p:spPr bwMode="auto">
            <a:xfrm>
              <a:off x="1984828" y="5943935"/>
              <a:ext cx="87556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a:solidFill>
                    <a:srgbClr val="9966FF"/>
                  </a:solidFill>
                  <a:latin typeface="Arial Narrow" pitchFamily="34" charset="0"/>
                  <a:ea typeface="宋体" charset="-122"/>
                  <a:cs typeface="Arial" charset="0"/>
                </a:rPr>
                <a:t>NBCe1</a:t>
              </a:r>
            </a:p>
          </p:txBody>
        </p:sp>
      </p:grpSp>
      <p:sp>
        <p:nvSpPr>
          <p:cNvPr id="271" name="Text Box 247"/>
          <p:cNvSpPr txBox="1">
            <a:spLocks noChangeArrowheads="1"/>
          </p:cNvSpPr>
          <p:nvPr/>
        </p:nvSpPr>
        <p:spPr bwMode="auto">
          <a:xfrm>
            <a:off x="5612705" y="6344493"/>
            <a:ext cx="3279775" cy="396875"/>
          </a:xfrm>
          <a:prstGeom prst="rect">
            <a:avLst/>
          </a:prstGeom>
          <a:noFill/>
          <a:ln w="9525">
            <a:noFill/>
            <a:miter lim="800000"/>
            <a:headEnd/>
            <a:tailEnd/>
          </a:ln>
          <a:effectLst/>
        </p:spPr>
        <p:txBody>
          <a:bodyPr wrap="none">
            <a:spAutoFit/>
          </a:bodyPr>
          <a:lstStyle/>
          <a:p>
            <a:r>
              <a:rPr lang="en-US" altLang="zh-CN" sz="2000" dirty="0">
                <a:latin typeface="Arial Narrow" pitchFamily="34" charset="0"/>
                <a:ea typeface="宋体" charset="-122"/>
              </a:rPr>
              <a:t>(Chen LM et al, </a:t>
            </a:r>
            <a:r>
              <a:rPr lang="en-US" altLang="zh-CN" sz="2000" i="1" dirty="0">
                <a:latin typeface="Arial Narrow" pitchFamily="34" charset="0"/>
                <a:ea typeface="宋体" charset="-122"/>
              </a:rPr>
              <a:t>J </a:t>
            </a:r>
            <a:r>
              <a:rPr lang="en-US" altLang="zh-CN" sz="2000" i="1" dirty="0" err="1">
                <a:latin typeface="Arial Narrow" pitchFamily="34" charset="0"/>
                <a:ea typeface="宋体" charset="-122"/>
              </a:rPr>
              <a:t>Physiol</a:t>
            </a:r>
            <a:r>
              <a:rPr lang="en-US" altLang="zh-CN" sz="2000" dirty="0">
                <a:latin typeface="Arial Narrow" pitchFamily="34" charset="0"/>
                <a:ea typeface="宋体" charset="-122"/>
              </a:rPr>
              <a:t>, 2011)</a:t>
            </a:r>
          </a:p>
        </p:txBody>
      </p:sp>
      <p:sp>
        <p:nvSpPr>
          <p:cNvPr id="267" name="Freeform 299"/>
          <p:cNvSpPr>
            <a:spLocks/>
          </p:cNvSpPr>
          <p:nvPr/>
        </p:nvSpPr>
        <p:spPr bwMode="auto">
          <a:xfrm>
            <a:off x="1932355" y="4293096"/>
            <a:ext cx="371837" cy="232398"/>
          </a:xfrm>
          <a:custGeom>
            <a:avLst/>
            <a:gdLst/>
            <a:ahLst/>
            <a:cxnLst>
              <a:cxn ang="0">
                <a:pos x="26" y="90"/>
              </a:cxn>
              <a:cxn ang="0">
                <a:pos x="8" y="42"/>
              </a:cxn>
              <a:cxn ang="0">
                <a:pos x="8" y="9"/>
              </a:cxn>
              <a:cxn ang="0">
                <a:pos x="35" y="0"/>
              </a:cxn>
              <a:cxn ang="0">
                <a:pos x="107" y="3"/>
              </a:cxn>
              <a:cxn ang="0">
                <a:pos x="122" y="24"/>
              </a:cxn>
              <a:cxn ang="0">
                <a:pos x="119" y="51"/>
              </a:cxn>
              <a:cxn ang="0">
                <a:pos x="110" y="54"/>
              </a:cxn>
              <a:cxn ang="0">
                <a:pos x="104" y="87"/>
              </a:cxn>
            </a:cxnLst>
            <a:rect l="0" t="0" r="r" b="b"/>
            <a:pathLst>
              <a:path w="122" h="90">
                <a:moveTo>
                  <a:pt x="26" y="90"/>
                </a:moveTo>
                <a:cubicBezTo>
                  <a:pt x="24" y="63"/>
                  <a:pt x="28" y="55"/>
                  <a:pt x="8" y="42"/>
                </a:cubicBezTo>
                <a:cubicBezTo>
                  <a:pt x="4" y="31"/>
                  <a:pt x="0" y="21"/>
                  <a:pt x="8" y="9"/>
                </a:cubicBezTo>
                <a:cubicBezTo>
                  <a:pt x="13" y="1"/>
                  <a:pt x="35" y="0"/>
                  <a:pt x="35" y="0"/>
                </a:cubicBezTo>
                <a:cubicBezTo>
                  <a:pt x="59" y="1"/>
                  <a:pt x="83" y="1"/>
                  <a:pt x="107" y="3"/>
                </a:cubicBezTo>
                <a:cubicBezTo>
                  <a:pt x="116" y="4"/>
                  <a:pt x="122" y="24"/>
                  <a:pt x="122" y="24"/>
                </a:cubicBezTo>
                <a:cubicBezTo>
                  <a:pt x="121" y="33"/>
                  <a:pt x="122" y="43"/>
                  <a:pt x="119" y="51"/>
                </a:cubicBezTo>
                <a:cubicBezTo>
                  <a:pt x="118" y="54"/>
                  <a:pt x="112" y="52"/>
                  <a:pt x="110" y="54"/>
                </a:cubicBezTo>
                <a:cubicBezTo>
                  <a:pt x="100" y="62"/>
                  <a:pt x="104" y="76"/>
                  <a:pt x="104" y="87"/>
                </a:cubicBezTo>
              </a:path>
            </a:pathLst>
          </a:custGeom>
          <a:noFill/>
          <a:ln w="57150" cap="flat" cmpd="sng">
            <a:solidFill>
              <a:srgbClr val="9966FF"/>
            </a:solidFill>
            <a:prstDash val="solid"/>
            <a:round/>
            <a:headEnd type="none" w="med" len="med"/>
            <a:tailEnd type="none" w="med" len="med"/>
          </a:ln>
          <a:effectLst/>
        </p:spPr>
        <p:txBody>
          <a:bodyPr/>
          <a:lstStyle/>
          <a:p>
            <a:endParaRPr lang="zh-CN" altLang="en-US"/>
          </a:p>
        </p:txBody>
      </p:sp>
      <p:sp>
        <p:nvSpPr>
          <p:cNvPr id="198" name="Text Box 310"/>
          <p:cNvSpPr txBox="1">
            <a:spLocks noChangeArrowheads="1"/>
          </p:cNvSpPr>
          <p:nvPr/>
        </p:nvSpPr>
        <p:spPr bwMode="auto">
          <a:xfrm>
            <a:off x="2521516" y="5119909"/>
            <a:ext cx="886781" cy="400110"/>
          </a:xfrm>
          <a:prstGeom prst="rect">
            <a:avLst/>
          </a:prstGeom>
          <a:noFill/>
          <a:ln w="9525" algn="ctr">
            <a:noFill/>
            <a:miter lim="800000"/>
            <a:headEnd/>
            <a:tailEnd/>
          </a:ln>
          <a:effectLst/>
        </p:spPr>
        <p:txBody>
          <a:bodyPr wrap="none">
            <a:spAutoFit/>
          </a:bodyPr>
          <a:lstStyle/>
          <a:p>
            <a:pPr algn="l" eaLnBrk="1" hangingPunct="1"/>
            <a:r>
              <a:rPr lang="en-US" altLang="zh-CN" sz="2000" b="1" dirty="0" smtClean="0">
                <a:solidFill>
                  <a:schemeClr val="accent6">
                    <a:lumMod val="75000"/>
                  </a:schemeClr>
                </a:solidFill>
                <a:latin typeface="Arial Narrow" pitchFamily="34" charset="0"/>
                <a:ea typeface="宋体" charset="-122"/>
                <a:cs typeface="Arial" charset="0"/>
              </a:rPr>
              <a:t>NBCn1</a:t>
            </a:r>
            <a:endParaRPr lang="en-US" altLang="zh-CN" sz="2000" b="1" dirty="0">
              <a:solidFill>
                <a:schemeClr val="accent6">
                  <a:lumMod val="75000"/>
                </a:schemeClr>
              </a:solidFill>
              <a:latin typeface="Arial Narrow" pitchFamily="34" charset="0"/>
              <a:ea typeface="宋体" charset="-122"/>
              <a:cs typeface="Arial" charset="0"/>
            </a:endParaRPr>
          </a:p>
        </p:txBody>
      </p:sp>
    </p:spTree>
    <p:custDataLst>
      <p:tags r:id="rId1"/>
    </p:custDataLst>
  </p:cSld>
  <p:clrMapOvr>
    <a:masterClrMapping/>
  </p:clrMapOvr>
  <p:transition advTm="24462"/>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8"/>
                                        </p:tgtEl>
                                        <p:attrNameLst>
                                          <p:attrName>style.visibility</p:attrName>
                                        </p:attrNameLst>
                                      </p:cBhvr>
                                      <p:to>
                                        <p:strVal val="visible"/>
                                      </p:to>
                                    </p:set>
                                    <p:animEffect transition="in" filter="dissolve">
                                      <p:cBhvr>
                                        <p:cTn id="10" dur="500"/>
                                        <p:tgtEl>
                                          <p:spTgt spid="19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67"/>
                                        </p:tgtEl>
                                        <p:attrNameLst>
                                          <p:attrName>style.visibility</p:attrName>
                                        </p:attrNameLst>
                                      </p:cBhvr>
                                      <p:to>
                                        <p:strVal val="visible"/>
                                      </p:to>
                                    </p:set>
                                    <p:animEffect transition="in" filter="checkerboard(across)">
                                      <p:cBhvr>
                                        <p:cTn id="15" dur="500"/>
                                        <p:tgtEl>
                                          <p:spTgt spid="26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animBg="1"/>
      <p:bldP spid="19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0" y="2665178"/>
            <a:ext cx="9144000" cy="1512168"/>
          </a:xfrm>
          <a:prstGeom prst="roundRect">
            <a:avLst>
              <a:gd name="adj" fmla="val 97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tx2">
                    <a:lumMod val="50000"/>
                  </a:schemeClr>
                </a:solidFill>
                <a:latin typeface="Arial Narrow" pitchFamily="34" charset="0"/>
              </a:rPr>
              <a:t>Structural Diversity and Effect on </a:t>
            </a:r>
          </a:p>
          <a:p>
            <a:pPr algn="ctr"/>
            <a:r>
              <a:rPr lang="en-US" altLang="zh-CN" sz="4000" b="1" dirty="0" smtClean="0">
                <a:solidFill>
                  <a:schemeClr val="tx2">
                    <a:lumMod val="50000"/>
                  </a:schemeClr>
                </a:solidFill>
                <a:latin typeface="Arial Narrow" pitchFamily="34" charset="0"/>
              </a:rPr>
              <a:t>the Function of NCBTs</a:t>
            </a:r>
          </a:p>
        </p:txBody>
      </p:sp>
    </p:spTree>
    <p:extLst>
      <p:ext uri="{BB962C8B-B14F-4D97-AF65-F5344CB8AC3E}">
        <p14:creationId xmlns="" xmlns:p14="http://schemas.microsoft.com/office/powerpoint/2010/main" val="3799423300"/>
      </p:ext>
    </p:extLst>
  </p:cSld>
  <p:clrMapOvr>
    <a:masterClrMapping/>
  </p:clrMapOvr>
  <p:transition spd="slow" advTm="15865"/>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ChangeArrowheads="1"/>
          </p:cNvSpPr>
          <p:nvPr/>
        </p:nvSpPr>
        <p:spPr bwMode="auto">
          <a:xfrm>
            <a:off x="1756407" y="1154831"/>
            <a:ext cx="6626225" cy="5370513"/>
          </a:xfrm>
          <a:prstGeom prst="rect">
            <a:avLst/>
          </a:prstGeom>
          <a:solidFill>
            <a:srgbClr val="CCFFCC">
              <a:alpha val="70000"/>
            </a:srgb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35" name="Oval 3"/>
          <p:cNvSpPr>
            <a:spLocks noChangeArrowheads="1"/>
          </p:cNvSpPr>
          <p:nvPr/>
        </p:nvSpPr>
        <p:spPr bwMode="auto">
          <a:xfrm>
            <a:off x="7130095" y="4917206"/>
            <a:ext cx="1098550" cy="677863"/>
          </a:xfrm>
          <a:prstGeom prst="ellipse">
            <a:avLst/>
          </a:prstGeom>
          <a:solidFill>
            <a:srgbClr val="FFFFBD">
              <a:alpha val="80000"/>
            </a:srgbClr>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36" name="Oval 4"/>
          <p:cNvSpPr>
            <a:spLocks noChangeArrowheads="1"/>
          </p:cNvSpPr>
          <p:nvPr/>
        </p:nvSpPr>
        <p:spPr bwMode="auto">
          <a:xfrm rot="-1293282">
            <a:off x="1908807" y="1418356"/>
            <a:ext cx="4689475" cy="2811463"/>
          </a:xfrm>
          <a:prstGeom prst="ellipse">
            <a:avLst/>
          </a:prstGeom>
          <a:solidFill>
            <a:srgbClr val="FFEA8F"/>
          </a:solidFill>
          <a:ln w="9525">
            <a:solidFill>
              <a:srgbClr val="80808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37" name="Text Box 5"/>
          <p:cNvSpPr txBox="1">
            <a:spLocks noChangeArrowheads="1"/>
          </p:cNvSpPr>
          <p:nvPr/>
        </p:nvSpPr>
        <p:spPr bwMode="auto">
          <a:xfrm>
            <a:off x="357158" y="190540"/>
            <a:ext cx="8215369"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US" altLang="zh-CN" sz="4000" b="1" dirty="0" smtClean="0">
                <a:latin typeface="Arial Narrow" pitchFamily="34" charset="0"/>
                <a:ea typeface="黑体" pitchFamily="49" charset="-122"/>
                <a:cs typeface="Arial" pitchFamily="34" charset="0"/>
              </a:rPr>
              <a:t>SLC4</a:t>
            </a:r>
            <a:r>
              <a:rPr lang="zh-CN" altLang="en-US" sz="4000" b="1" dirty="0" smtClean="0">
                <a:latin typeface="Arial Narrow" pitchFamily="34" charset="0"/>
                <a:ea typeface="黑体" pitchFamily="49" charset="-122"/>
                <a:cs typeface="Arial" pitchFamily="34" charset="0"/>
              </a:rPr>
              <a:t> </a:t>
            </a:r>
            <a:r>
              <a:rPr lang="en-US" altLang="zh-CN" sz="4000" b="1" dirty="0" smtClean="0">
                <a:latin typeface="Arial Narrow" pitchFamily="34" charset="0"/>
                <a:ea typeface="黑体" pitchFamily="49" charset="-122"/>
                <a:cs typeface="Arial" pitchFamily="34" charset="0"/>
              </a:rPr>
              <a:t>family HCO3- transporters</a:t>
            </a:r>
            <a:endParaRPr lang="en-US" altLang="zh-CN" sz="4000" b="1" dirty="0">
              <a:latin typeface="Arial Narrow" pitchFamily="34" charset="0"/>
              <a:ea typeface="黑体" pitchFamily="49" charset="-122"/>
              <a:cs typeface="Arial" pitchFamily="34" charset="0"/>
            </a:endParaRPr>
          </a:p>
        </p:txBody>
      </p:sp>
      <p:sp>
        <p:nvSpPr>
          <p:cNvPr id="300039" name="Oval 7"/>
          <p:cNvSpPr>
            <a:spLocks noChangeArrowheads="1"/>
          </p:cNvSpPr>
          <p:nvPr/>
        </p:nvSpPr>
        <p:spPr bwMode="auto">
          <a:xfrm>
            <a:off x="6187120" y="3193181"/>
            <a:ext cx="854075" cy="604838"/>
          </a:xfrm>
          <a:prstGeom prst="ellipse">
            <a:avLst/>
          </a:prstGeom>
          <a:solidFill>
            <a:srgbClr val="CC99FF"/>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0" name="Oval 8"/>
          <p:cNvSpPr>
            <a:spLocks noChangeArrowheads="1"/>
          </p:cNvSpPr>
          <p:nvPr/>
        </p:nvSpPr>
        <p:spPr bwMode="auto">
          <a:xfrm>
            <a:off x="3651882" y="1392956"/>
            <a:ext cx="2813050" cy="1828800"/>
          </a:xfrm>
          <a:prstGeom prst="ellipse">
            <a:avLst/>
          </a:prstGeom>
          <a:solidFill>
            <a:srgbClr val="BEE1BE"/>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1" name="Oval 9"/>
          <p:cNvSpPr>
            <a:spLocks noChangeArrowheads="1"/>
          </p:cNvSpPr>
          <p:nvPr/>
        </p:nvSpPr>
        <p:spPr bwMode="auto">
          <a:xfrm>
            <a:off x="3280407" y="4561606"/>
            <a:ext cx="3200400" cy="1866900"/>
          </a:xfrm>
          <a:prstGeom prst="ellipse">
            <a:avLst/>
          </a:prstGeom>
          <a:solidFill>
            <a:srgbClr val="C8E1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2" name="Oval 10"/>
          <p:cNvSpPr>
            <a:spLocks noChangeArrowheads="1"/>
          </p:cNvSpPr>
          <p:nvPr/>
        </p:nvSpPr>
        <p:spPr bwMode="auto">
          <a:xfrm>
            <a:off x="2245357" y="2453406"/>
            <a:ext cx="2406650" cy="1873250"/>
          </a:xfrm>
          <a:prstGeom prst="ellipse">
            <a:avLst/>
          </a:prstGeom>
          <a:solidFill>
            <a:srgbClr val="FFE1C8">
              <a:alpha val="64999"/>
            </a:srgbClr>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43" name="Rectangle 11"/>
          <p:cNvSpPr>
            <a:spLocks noChangeAspect="1" noChangeArrowheads="1"/>
          </p:cNvSpPr>
          <p:nvPr/>
        </p:nvSpPr>
        <p:spPr bwMode="auto">
          <a:xfrm>
            <a:off x="5337807" y="5744294"/>
            <a:ext cx="4445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AE3</a:t>
            </a:r>
          </a:p>
        </p:txBody>
      </p:sp>
      <p:sp>
        <p:nvSpPr>
          <p:cNvPr id="300044" name="Rectangle 12"/>
          <p:cNvSpPr>
            <a:spLocks noChangeAspect="1" noChangeArrowheads="1"/>
          </p:cNvSpPr>
          <p:nvPr/>
        </p:nvSpPr>
        <p:spPr bwMode="auto">
          <a:xfrm>
            <a:off x="4264657" y="5834781"/>
            <a:ext cx="4445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AE1</a:t>
            </a:r>
          </a:p>
        </p:txBody>
      </p:sp>
      <p:sp>
        <p:nvSpPr>
          <p:cNvPr id="300045" name="Rectangle 13"/>
          <p:cNvSpPr>
            <a:spLocks noChangeAspect="1" noChangeArrowheads="1"/>
          </p:cNvSpPr>
          <p:nvPr/>
        </p:nvSpPr>
        <p:spPr bwMode="auto">
          <a:xfrm>
            <a:off x="3474082" y="5101356"/>
            <a:ext cx="4445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r>
              <a:rPr lang="en-US" altLang="zh-CN" b="1">
                <a:solidFill>
                  <a:srgbClr val="000000"/>
                </a:solidFill>
              </a:rPr>
              <a:t>AE2</a:t>
            </a:r>
          </a:p>
        </p:txBody>
      </p:sp>
      <p:sp>
        <p:nvSpPr>
          <p:cNvPr id="300046" name="Rectangle 14"/>
          <p:cNvSpPr>
            <a:spLocks noChangeAspect="1" noChangeArrowheads="1"/>
          </p:cNvSpPr>
          <p:nvPr/>
        </p:nvSpPr>
        <p:spPr bwMode="auto">
          <a:xfrm>
            <a:off x="2816857" y="3766269"/>
            <a:ext cx="7493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NBCe1</a:t>
            </a:r>
          </a:p>
        </p:txBody>
      </p:sp>
      <p:sp>
        <p:nvSpPr>
          <p:cNvPr id="300047" name="Rectangle 15"/>
          <p:cNvSpPr>
            <a:spLocks noChangeAspect="1" noChangeArrowheads="1"/>
          </p:cNvSpPr>
          <p:nvPr/>
        </p:nvSpPr>
        <p:spPr bwMode="auto">
          <a:xfrm>
            <a:off x="3726495" y="2150194"/>
            <a:ext cx="7620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NBCn1</a:t>
            </a:r>
          </a:p>
        </p:txBody>
      </p:sp>
      <p:sp>
        <p:nvSpPr>
          <p:cNvPr id="300048" name="Rectangle 16"/>
          <p:cNvSpPr>
            <a:spLocks noChangeAspect="1" noChangeArrowheads="1"/>
          </p:cNvSpPr>
          <p:nvPr/>
        </p:nvSpPr>
        <p:spPr bwMode="auto">
          <a:xfrm>
            <a:off x="4737027" y="1743794"/>
            <a:ext cx="644407" cy="227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dirty="0" smtClean="0">
                <a:solidFill>
                  <a:srgbClr val="000000"/>
                </a:solidFill>
              </a:rPr>
              <a:t>NBCn2</a:t>
            </a:r>
            <a:endParaRPr lang="en-US" altLang="zh-CN" b="1" dirty="0">
              <a:solidFill>
                <a:srgbClr val="000000"/>
              </a:solidFill>
            </a:endParaRPr>
          </a:p>
        </p:txBody>
      </p:sp>
      <p:sp>
        <p:nvSpPr>
          <p:cNvPr id="300049" name="Rectangle 17"/>
          <p:cNvSpPr>
            <a:spLocks noChangeAspect="1" noChangeArrowheads="1"/>
          </p:cNvSpPr>
          <p:nvPr/>
        </p:nvSpPr>
        <p:spPr bwMode="auto">
          <a:xfrm>
            <a:off x="5609270" y="2332756"/>
            <a:ext cx="8128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NDCBE</a:t>
            </a:r>
          </a:p>
        </p:txBody>
      </p:sp>
      <p:sp>
        <p:nvSpPr>
          <p:cNvPr id="300050" name="Line 18"/>
          <p:cNvSpPr>
            <a:spLocks noChangeAspect="1" noChangeShapeType="1"/>
          </p:cNvSpPr>
          <p:nvPr/>
        </p:nvSpPr>
        <p:spPr bwMode="auto">
          <a:xfrm flipH="1">
            <a:off x="5075870" y="2189881"/>
            <a:ext cx="63500" cy="68580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1" name="Line 19"/>
          <p:cNvSpPr>
            <a:spLocks noChangeAspect="1" noChangeShapeType="1"/>
          </p:cNvSpPr>
          <p:nvPr/>
        </p:nvSpPr>
        <p:spPr bwMode="auto">
          <a:xfrm>
            <a:off x="4488495" y="2339106"/>
            <a:ext cx="506412" cy="630238"/>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2" name="Freeform 20"/>
          <p:cNvSpPr>
            <a:spLocks noChangeAspect="1"/>
          </p:cNvSpPr>
          <p:nvPr/>
        </p:nvSpPr>
        <p:spPr bwMode="auto">
          <a:xfrm>
            <a:off x="4796470" y="2542306"/>
            <a:ext cx="814387" cy="1154113"/>
          </a:xfrm>
          <a:custGeom>
            <a:avLst/>
            <a:gdLst>
              <a:gd name="T0" fmla="*/ 684 w 684"/>
              <a:gd name="T1" fmla="*/ 0 h 969"/>
              <a:gd name="T2" fmla="*/ 234 w 684"/>
              <a:gd name="T3" fmla="*/ 279 h 969"/>
              <a:gd name="T4" fmla="*/ 168 w 684"/>
              <a:gd name="T5" fmla="*/ 361 h 969"/>
              <a:gd name="T6" fmla="*/ 0 w 684"/>
              <a:gd name="T7" fmla="*/ 969 h 969"/>
            </a:gdLst>
            <a:ahLst/>
            <a:cxnLst>
              <a:cxn ang="0">
                <a:pos x="T0" y="T1"/>
              </a:cxn>
              <a:cxn ang="0">
                <a:pos x="T2" y="T3"/>
              </a:cxn>
              <a:cxn ang="0">
                <a:pos x="T4" y="T5"/>
              </a:cxn>
              <a:cxn ang="0">
                <a:pos x="T6" y="T7"/>
              </a:cxn>
            </a:cxnLst>
            <a:rect l="0" t="0" r="r" b="b"/>
            <a:pathLst>
              <a:path w="684" h="969">
                <a:moveTo>
                  <a:pt x="684" y="0"/>
                </a:moveTo>
                <a:lnTo>
                  <a:pt x="234" y="279"/>
                </a:lnTo>
                <a:lnTo>
                  <a:pt x="168" y="361"/>
                </a:lnTo>
                <a:lnTo>
                  <a:pt x="0" y="969"/>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3" name="Rectangle 21"/>
          <p:cNvSpPr>
            <a:spLocks noChangeAspect="1" noChangeArrowheads="1"/>
          </p:cNvSpPr>
          <p:nvPr/>
        </p:nvSpPr>
        <p:spPr bwMode="auto">
          <a:xfrm>
            <a:off x="6391907" y="3239219"/>
            <a:ext cx="4445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AE4</a:t>
            </a:r>
          </a:p>
        </p:txBody>
      </p:sp>
      <p:sp>
        <p:nvSpPr>
          <p:cNvPr id="300054" name="Line 22"/>
          <p:cNvSpPr>
            <a:spLocks noChangeAspect="1" noChangeShapeType="1"/>
          </p:cNvSpPr>
          <p:nvPr/>
        </p:nvSpPr>
        <p:spPr bwMode="auto">
          <a:xfrm flipH="1">
            <a:off x="4861557" y="3367806"/>
            <a:ext cx="1498600" cy="376238"/>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5" name="Rectangle 23"/>
          <p:cNvSpPr>
            <a:spLocks noChangeAspect="1" noChangeArrowheads="1"/>
          </p:cNvSpPr>
          <p:nvPr/>
        </p:nvSpPr>
        <p:spPr bwMode="auto">
          <a:xfrm>
            <a:off x="2842257" y="2656606"/>
            <a:ext cx="7493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NBCe2</a:t>
            </a:r>
          </a:p>
        </p:txBody>
      </p:sp>
      <p:sp>
        <p:nvSpPr>
          <p:cNvPr id="300056" name="Line 24"/>
          <p:cNvSpPr>
            <a:spLocks noChangeAspect="1" noChangeShapeType="1"/>
          </p:cNvSpPr>
          <p:nvPr/>
        </p:nvSpPr>
        <p:spPr bwMode="auto">
          <a:xfrm>
            <a:off x="3610607" y="2932831"/>
            <a:ext cx="889000" cy="720725"/>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7" name="Rectangle 25"/>
          <p:cNvSpPr>
            <a:spLocks noChangeAspect="1" noChangeArrowheads="1"/>
          </p:cNvSpPr>
          <p:nvPr/>
        </p:nvSpPr>
        <p:spPr bwMode="auto">
          <a:xfrm>
            <a:off x="7425370" y="5007694"/>
            <a:ext cx="596900"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rPr>
              <a:t>BTR1</a:t>
            </a:r>
          </a:p>
        </p:txBody>
      </p:sp>
      <p:sp>
        <p:nvSpPr>
          <p:cNvPr id="300058" name="Line 26"/>
          <p:cNvSpPr>
            <a:spLocks noChangeAspect="1" noChangeShapeType="1"/>
          </p:cNvSpPr>
          <p:nvPr/>
        </p:nvSpPr>
        <p:spPr bwMode="auto">
          <a:xfrm flipH="1" flipV="1">
            <a:off x="4964745" y="4039319"/>
            <a:ext cx="2462212" cy="1046162"/>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59" name="Freeform 27"/>
          <p:cNvSpPr>
            <a:spLocks noChangeAspect="1"/>
          </p:cNvSpPr>
          <p:nvPr/>
        </p:nvSpPr>
        <p:spPr bwMode="auto">
          <a:xfrm>
            <a:off x="3550282" y="3655144"/>
            <a:ext cx="1414463" cy="384175"/>
          </a:xfrm>
          <a:custGeom>
            <a:avLst/>
            <a:gdLst>
              <a:gd name="T0" fmla="*/ 0 w 1187"/>
              <a:gd name="T1" fmla="*/ 167 h 323"/>
              <a:gd name="T2" fmla="*/ 795 w 1187"/>
              <a:gd name="T3" fmla="*/ 0 h 323"/>
              <a:gd name="T4" fmla="*/ 1049 w 1187"/>
              <a:gd name="T5" fmla="*/ 33 h 323"/>
              <a:gd name="T6" fmla="*/ 1101 w 1187"/>
              <a:gd name="T7" fmla="*/ 75 h 323"/>
              <a:gd name="T8" fmla="*/ 1187 w 1187"/>
              <a:gd name="T9" fmla="*/ 323 h 323"/>
            </a:gdLst>
            <a:ahLst/>
            <a:cxnLst>
              <a:cxn ang="0">
                <a:pos x="T0" y="T1"/>
              </a:cxn>
              <a:cxn ang="0">
                <a:pos x="T2" y="T3"/>
              </a:cxn>
              <a:cxn ang="0">
                <a:pos x="T4" y="T5"/>
              </a:cxn>
              <a:cxn ang="0">
                <a:pos x="T6" y="T7"/>
              </a:cxn>
              <a:cxn ang="0">
                <a:pos x="T8" y="T9"/>
              </a:cxn>
            </a:cxnLst>
            <a:rect l="0" t="0" r="r" b="b"/>
            <a:pathLst>
              <a:path w="1187" h="323">
                <a:moveTo>
                  <a:pt x="0" y="167"/>
                </a:moveTo>
                <a:lnTo>
                  <a:pt x="795" y="0"/>
                </a:lnTo>
                <a:lnTo>
                  <a:pt x="1049" y="33"/>
                </a:lnTo>
                <a:lnTo>
                  <a:pt x="1101" y="75"/>
                </a:lnTo>
                <a:lnTo>
                  <a:pt x="1187" y="323"/>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nvGrpSpPr>
          <p:cNvPr id="2" name="Group 28"/>
          <p:cNvGrpSpPr>
            <a:grpSpLocks/>
          </p:cNvGrpSpPr>
          <p:nvPr/>
        </p:nvGrpSpPr>
        <p:grpSpPr bwMode="auto">
          <a:xfrm>
            <a:off x="3747132" y="4040906"/>
            <a:ext cx="1763713" cy="1760538"/>
            <a:chOff x="1838" y="2548"/>
            <a:chExt cx="1111" cy="1109"/>
          </a:xfrm>
        </p:grpSpPr>
        <p:sp>
          <p:nvSpPr>
            <p:cNvPr id="300061" name="Freeform 29"/>
            <p:cNvSpPr>
              <a:spLocks noChangeAspect="1"/>
            </p:cNvSpPr>
            <p:nvPr/>
          </p:nvSpPr>
          <p:spPr bwMode="auto">
            <a:xfrm>
              <a:off x="2576" y="2548"/>
              <a:ext cx="373" cy="1050"/>
            </a:xfrm>
            <a:custGeom>
              <a:avLst/>
              <a:gdLst>
                <a:gd name="T0" fmla="*/ 497 w 497"/>
                <a:gd name="T1" fmla="*/ 1399 h 1399"/>
                <a:gd name="T2" fmla="*/ 0 w 497"/>
                <a:gd name="T3" fmla="*/ 530 h 1399"/>
                <a:gd name="T4" fmla="*/ 40 w 497"/>
                <a:gd name="T5" fmla="*/ 0 h 1399"/>
              </a:gdLst>
              <a:ahLst/>
              <a:cxnLst>
                <a:cxn ang="0">
                  <a:pos x="T0" y="T1"/>
                </a:cxn>
                <a:cxn ang="0">
                  <a:pos x="T2" y="T3"/>
                </a:cxn>
                <a:cxn ang="0">
                  <a:pos x="T4" y="T5"/>
                </a:cxn>
              </a:cxnLst>
              <a:rect l="0" t="0" r="r" b="b"/>
              <a:pathLst>
                <a:path w="497" h="1399">
                  <a:moveTo>
                    <a:pt x="497" y="1399"/>
                  </a:moveTo>
                  <a:lnTo>
                    <a:pt x="0" y="530"/>
                  </a:lnTo>
                  <a:lnTo>
                    <a:pt x="40" y="0"/>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62" name="Line 30"/>
            <p:cNvSpPr>
              <a:spLocks noChangeAspect="1" noChangeShapeType="1"/>
            </p:cNvSpPr>
            <p:nvPr/>
          </p:nvSpPr>
          <p:spPr bwMode="auto">
            <a:xfrm flipV="1">
              <a:off x="1838" y="2957"/>
              <a:ext cx="720" cy="251"/>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63" name="Freeform 31"/>
            <p:cNvSpPr>
              <a:spLocks noChangeAspect="1"/>
            </p:cNvSpPr>
            <p:nvPr/>
          </p:nvSpPr>
          <p:spPr bwMode="auto">
            <a:xfrm>
              <a:off x="2308" y="2948"/>
              <a:ext cx="268" cy="709"/>
            </a:xfrm>
            <a:custGeom>
              <a:avLst/>
              <a:gdLst>
                <a:gd name="T0" fmla="*/ 0 w 358"/>
                <a:gd name="T1" fmla="*/ 945 h 945"/>
                <a:gd name="T2" fmla="*/ 331 w 358"/>
                <a:gd name="T3" fmla="*/ 10 h 945"/>
                <a:gd name="T4" fmla="*/ 358 w 358"/>
                <a:gd name="T5" fmla="*/ 0 h 945"/>
              </a:gdLst>
              <a:ahLst/>
              <a:cxnLst>
                <a:cxn ang="0">
                  <a:pos x="T0" y="T1"/>
                </a:cxn>
                <a:cxn ang="0">
                  <a:pos x="T2" y="T3"/>
                </a:cxn>
                <a:cxn ang="0">
                  <a:pos x="T4" y="T5"/>
                </a:cxn>
              </a:cxnLst>
              <a:rect l="0" t="0" r="r" b="b"/>
              <a:pathLst>
                <a:path w="358" h="945">
                  <a:moveTo>
                    <a:pt x="0" y="945"/>
                  </a:moveTo>
                  <a:lnTo>
                    <a:pt x="331" y="10"/>
                  </a:lnTo>
                  <a:lnTo>
                    <a:pt x="358" y="0"/>
                  </a:lnTo>
                </a:path>
              </a:pathLst>
            </a:custGeom>
            <a:noFill/>
            <a:ln w="28575" cmpd="sng">
              <a:solidFill>
                <a:srgbClr val="000000"/>
              </a:solidFill>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grpSp>
      <p:sp>
        <p:nvSpPr>
          <p:cNvPr id="300064" name="Rectangle 32"/>
          <p:cNvSpPr>
            <a:spLocks noChangeAspect="1" noChangeArrowheads="1"/>
          </p:cNvSpPr>
          <p:nvPr/>
        </p:nvSpPr>
        <p:spPr bwMode="auto">
          <a:xfrm>
            <a:off x="6631620" y="5690319"/>
            <a:ext cx="203200" cy="21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eaLnBrk="0" hangingPunct="0"/>
            <a:r>
              <a:rPr lang="en-US" altLang="zh-CN" sz="1400">
                <a:solidFill>
                  <a:srgbClr val="000000"/>
                </a:solidFill>
                <a:latin typeface="Arial Narrow" pitchFamily="34" charset="0"/>
              </a:rPr>
              <a:t>0.1</a:t>
            </a:r>
          </a:p>
        </p:txBody>
      </p:sp>
      <p:sp>
        <p:nvSpPr>
          <p:cNvPr id="300065" name="Line 33"/>
          <p:cNvSpPr>
            <a:spLocks noChangeAspect="1" noChangeShapeType="1"/>
          </p:cNvSpPr>
          <p:nvPr/>
        </p:nvSpPr>
        <p:spPr bwMode="auto">
          <a:xfrm>
            <a:off x="6479220" y="5904631"/>
            <a:ext cx="563562" cy="0"/>
          </a:xfrm>
          <a:prstGeom prst="line">
            <a:avLst/>
          </a:prstGeom>
          <a:noFill/>
          <a:ln w="2857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a:p>
        </p:txBody>
      </p:sp>
      <p:sp>
        <p:nvSpPr>
          <p:cNvPr id="300066" name="Rectangle 34"/>
          <p:cNvSpPr>
            <a:spLocks noChangeAspect="1" noChangeArrowheads="1"/>
          </p:cNvSpPr>
          <p:nvPr/>
        </p:nvSpPr>
        <p:spPr bwMode="auto">
          <a:xfrm>
            <a:off x="3321682" y="5323606"/>
            <a:ext cx="776288"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r>
              <a:rPr lang="en-US" altLang="zh-CN" sz="1600">
                <a:solidFill>
                  <a:srgbClr val="000000"/>
                </a:solidFill>
                <a:latin typeface="Arial Narrow" pitchFamily="34" charset="0"/>
              </a:rPr>
              <a:t>(SLC4A2 )</a:t>
            </a:r>
          </a:p>
        </p:txBody>
      </p:sp>
      <p:sp>
        <p:nvSpPr>
          <p:cNvPr id="300067" name="Rectangle 35"/>
          <p:cNvSpPr>
            <a:spLocks noChangeAspect="1" noChangeArrowheads="1"/>
          </p:cNvSpPr>
          <p:nvPr/>
        </p:nvSpPr>
        <p:spPr bwMode="auto">
          <a:xfrm>
            <a:off x="4120195" y="6034806"/>
            <a:ext cx="762000" cy="19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(SLC4A1</a:t>
            </a:r>
            <a:r>
              <a:rPr lang="en-US" altLang="zh-CN" sz="1600" baseline="-25000">
                <a:solidFill>
                  <a:srgbClr val="000000"/>
                </a:solidFill>
                <a:latin typeface="Arial Narrow" pitchFamily="34" charset="0"/>
              </a:rPr>
              <a:t> </a:t>
            </a:r>
            <a:r>
              <a:rPr lang="en-US" altLang="zh-CN" sz="1600">
                <a:solidFill>
                  <a:srgbClr val="000000"/>
                </a:solidFill>
                <a:latin typeface="Arial Narrow" pitchFamily="34" charset="0"/>
              </a:rPr>
              <a:t>)</a:t>
            </a:r>
          </a:p>
        </p:txBody>
      </p:sp>
      <p:sp>
        <p:nvSpPr>
          <p:cNvPr id="300068" name="Rectangle 36"/>
          <p:cNvSpPr>
            <a:spLocks noChangeAspect="1" noChangeArrowheads="1"/>
          </p:cNvSpPr>
          <p:nvPr/>
        </p:nvSpPr>
        <p:spPr bwMode="auto">
          <a:xfrm>
            <a:off x="5217157" y="595384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(SLC4A3)</a:t>
            </a:r>
          </a:p>
        </p:txBody>
      </p:sp>
      <p:sp>
        <p:nvSpPr>
          <p:cNvPr id="300069" name="Rectangle 37"/>
          <p:cNvSpPr>
            <a:spLocks noChangeAspect="1" noChangeArrowheads="1"/>
          </p:cNvSpPr>
          <p:nvPr/>
        </p:nvSpPr>
        <p:spPr bwMode="auto">
          <a:xfrm>
            <a:off x="2808920" y="3975819"/>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(SLC4A4)</a:t>
            </a:r>
          </a:p>
        </p:txBody>
      </p:sp>
      <p:sp>
        <p:nvSpPr>
          <p:cNvPr id="300070" name="Rectangle 38"/>
          <p:cNvSpPr>
            <a:spLocks noChangeAspect="1" noChangeArrowheads="1"/>
          </p:cNvSpPr>
          <p:nvPr/>
        </p:nvSpPr>
        <p:spPr bwMode="auto">
          <a:xfrm>
            <a:off x="2861307" y="286139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(SLC4A5)</a:t>
            </a:r>
          </a:p>
        </p:txBody>
      </p:sp>
      <p:sp>
        <p:nvSpPr>
          <p:cNvPr id="300071" name="Rectangle 39"/>
          <p:cNvSpPr>
            <a:spLocks noChangeAspect="1" noChangeArrowheads="1"/>
          </p:cNvSpPr>
          <p:nvPr/>
        </p:nvSpPr>
        <p:spPr bwMode="auto">
          <a:xfrm>
            <a:off x="3710620" y="236609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(SLC4A7)</a:t>
            </a:r>
          </a:p>
        </p:txBody>
      </p:sp>
      <p:sp>
        <p:nvSpPr>
          <p:cNvPr id="300072" name="Rectangle 40"/>
          <p:cNvSpPr>
            <a:spLocks noChangeAspect="1" noChangeArrowheads="1"/>
          </p:cNvSpPr>
          <p:nvPr/>
        </p:nvSpPr>
        <p:spPr bwMode="auto">
          <a:xfrm>
            <a:off x="4709157" y="1983506"/>
            <a:ext cx="822325" cy="19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(SLC4A10)</a:t>
            </a:r>
          </a:p>
        </p:txBody>
      </p:sp>
      <p:sp>
        <p:nvSpPr>
          <p:cNvPr id="300073" name="Rectangle 41"/>
          <p:cNvSpPr>
            <a:spLocks noChangeAspect="1" noChangeArrowheads="1"/>
          </p:cNvSpPr>
          <p:nvPr/>
        </p:nvSpPr>
        <p:spPr bwMode="auto">
          <a:xfrm>
            <a:off x="5660070" y="2531194"/>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(SLC4A8)</a:t>
            </a:r>
          </a:p>
        </p:txBody>
      </p:sp>
      <p:sp>
        <p:nvSpPr>
          <p:cNvPr id="300074" name="Rectangle 42"/>
          <p:cNvSpPr>
            <a:spLocks noChangeAspect="1" noChangeArrowheads="1"/>
          </p:cNvSpPr>
          <p:nvPr/>
        </p:nvSpPr>
        <p:spPr bwMode="auto">
          <a:xfrm>
            <a:off x="6264907" y="3448769"/>
            <a:ext cx="730250"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(SLC4A9)</a:t>
            </a:r>
          </a:p>
        </p:txBody>
      </p:sp>
      <p:sp>
        <p:nvSpPr>
          <p:cNvPr id="300075" name="Rectangle 43"/>
          <p:cNvSpPr>
            <a:spLocks noChangeAspect="1" noChangeArrowheads="1"/>
          </p:cNvSpPr>
          <p:nvPr/>
        </p:nvSpPr>
        <p:spPr bwMode="auto">
          <a:xfrm>
            <a:off x="7207882" y="5217244"/>
            <a:ext cx="822325" cy="195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1600">
                <a:solidFill>
                  <a:srgbClr val="000000"/>
                </a:solidFill>
                <a:latin typeface="Arial Narrow" pitchFamily="34" charset="0"/>
              </a:rPr>
              <a:t>(SLC4A11)</a:t>
            </a:r>
          </a:p>
        </p:txBody>
      </p:sp>
      <p:sp>
        <p:nvSpPr>
          <p:cNvPr id="300076" name="Rectangle 44"/>
          <p:cNvSpPr>
            <a:spLocks noChangeAspect="1" noChangeArrowheads="1"/>
          </p:cNvSpPr>
          <p:nvPr/>
        </p:nvSpPr>
        <p:spPr bwMode="auto">
          <a:xfrm>
            <a:off x="2485070" y="3280494"/>
            <a:ext cx="1127125" cy="219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lIns="0" tIns="0" rIns="0" bIns="0">
            <a:spAutoFit/>
          </a:bodyPr>
          <a:lstStyle/>
          <a:p>
            <a:pPr algn="ctr" eaLnBrk="0" hangingPunct="0">
              <a:lnSpc>
                <a:spcPct val="80000"/>
              </a:lnSpc>
            </a:pPr>
            <a:r>
              <a:rPr lang="en-US" altLang="zh-CN" b="1">
                <a:solidFill>
                  <a:srgbClr val="000000"/>
                </a:solidFill>
                <a:latin typeface="Arial Narrow" pitchFamily="34" charset="0"/>
              </a:rPr>
              <a:t>Electrogenic</a:t>
            </a:r>
          </a:p>
        </p:txBody>
      </p:sp>
      <p:sp>
        <p:nvSpPr>
          <p:cNvPr id="300077" name="Rectangle 45"/>
          <p:cNvSpPr>
            <a:spLocks noChangeAspect="1" noChangeArrowheads="1"/>
          </p:cNvSpPr>
          <p:nvPr/>
        </p:nvSpPr>
        <p:spPr bwMode="auto">
          <a:xfrm>
            <a:off x="4477382" y="1480269"/>
            <a:ext cx="1262063"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latin typeface="Arial Narrow" pitchFamily="34" charset="0"/>
              </a:rPr>
              <a:t>Electroneutral</a:t>
            </a:r>
          </a:p>
        </p:txBody>
      </p:sp>
      <p:sp>
        <p:nvSpPr>
          <p:cNvPr id="300078" name="Rectangle 46"/>
          <p:cNvSpPr>
            <a:spLocks noChangeAspect="1" noChangeArrowheads="1"/>
          </p:cNvSpPr>
          <p:nvPr/>
        </p:nvSpPr>
        <p:spPr bwMode="auto">
          <a:xfrm>
            <a:off x="5380670" y="5045794"/>
            <a:ext cx="1065212" cy="43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b="1">
                <a:solidFill>
                  <a:srgbClr val="000000"/>
                </a:solidFill>
                <a:latin typeface="Arial Narrow" pitchFamily="34" charset="0"/>
              </a:rPr>
              <a:t>Cl-HCO</a:t>
            </a:r>
            <a:r>
              <a:rPr lang="en-US" altLang="zh-CN" b="1" baseline="-25000">
                <a:solidFill>
                  <a:srgbClr val="000000"/>
                </a:solidFill>
                <a:latin typeface="Arial Narrow" pitchFamily="34" charset="0"/>
              </a:rPr>
              <a:t>3</a:t>
            </a:r>
            <a:endParaRPr lang="en-US" altLang="zh-CN" b="1">
              <a:solidFill>
                <a:srgbClr val="000000"/>
              </a:solidFill>
              <a:latin typeface="Arial Narrow" pitchFamily="34" charset="0"/>
            </a:endParaRPr>
          </a:p>
          <a:p>
            <a:pPr algn="ctr" eaLnBrk="0" hangingPunct="0">
              <a:lnSpc>
                <a:spcPct val="80000"/>
              </a:lnSpc>
            </a:pPr>
            <a:r>
              <a:rPr lang="en-US" altLang="zh-CN" b="1">
                <a:solidFill>
                  <a:srgbClr val="000000"/>
                </a:solidFill>
                <a:latin typeface="Arial Narrow" pitchFamily="34" charset="0"/>
              </a:rPr>
              <a:t>Exchangers</a:t>
            </a:r>
          </a:p>
        </p:txBody>
      </p:sp>
      <p:sp>
        <p:nvSpPr>
          <p:cNvPr id="300079" name="Rectangle 47"/>
          <p:cNvSpPr>
            <a:spLocks noChangeAspect="1" noChangeArrowheads="1"/>
          </p:cNvSpPr>
          <p:nvPr/>
        </p:nvSpPr>
        <p:spPr bwMode="auto">
          <a:xfrm>
            <a:off x="852978" y="1357298"/>
            <a:ext cx="1960472" cy="344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2800" b="1" dirty="0" smtClean="0">
                <a:solidFill>
                  <a:srgbClr val="000000"/>
                </a:solidFill>
                <a:latin typeface="Arial Narrow" pitchFamily="34" charset="0"/>
              </a:rPr>
              <a:t>Na-dependent</a:t>
            </a:r>
          </a:p>
        </p:txBody>
      </p:sp>
      <p:sp>
        <p:nvSpPr>
          <p:cNvPr id="48" name="Rectangle 47"/>
          <p:cNvSpPr>
            <a:spLocks noChangeAspect="1" noChangeArrowheads="1"/>
          </p:cNvSpPr>
          <p:nvPr/>
        </p:nvSpPr>
        <p:spPr bwMode="auto">
          <a:xfrm>
            <a:off x="714348" y="6143644"/>
            <a:ext cx="2221762" cy="344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ctr" eaLnBrk="0" hangingPunct="0">
              <a:lnSpc>
                <a:spcPct val="80000"/>
              </a:lnSpc>
            </a:pPr>
            <a:r>
              <a:rPr lang="en-US" altLang="zh-CN" sz="2800" b="1" dirty="0" smtClean="0">
                <a:solidFill>
                  <a:srgbClr val="000000"/>
                </a:solidFill>
                <a:latin typeface="Arial Narrow" pitchFamily="34" charset="0"/>
              </a:rPr>
              <a:t>Na-independent</a:t>
            </a:r>
          </a:p>
        </p:txBody>
      </p:sp>
    </p:spTree>
    <p:extLst>
      <p:ext uri="{BB962C8B-B14F-4D97-AF65-F5344CB8AC3E}">
        <p14:creationId xmlns:p14="http://schemas.microsoft.com/office/powerpoint/2010/main" xmlns="" val="446412004"/>
      </p:ext>
    </p:extLst>
  </p:cSld>
  <p:clrMapOvr>
    <a:masterClrMapping/>
  </p:clrMapOvr>
  <p:transition advTm="11014"/>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a:xfrm>
            <a:off x="730524" y="1836547"/>
            <a:ext cx="503663" cy="307777"/>
          </a:xfrm>
          <a:prstGeom prst="rect">
            <a:avLst/>
          </a:prstGeom>
          <a:noFill/>
        </p:spPr>
        <p:txBody>
          <a:bodyPr wrap="none" rtlCol="0">
            <a:spAutoFit/>
          </a:bodyPr>
          <a:lstStyle/>
          <a:p>
            <a:r>
              <a:rPr lang="en-US" altLang="zh-CN" sz="1400" b="0" dirty="0" smtClean="0">
                <a:latin typeface="Arial Narrow" pitchFamily="34" charset="0"/>
              </a:rPr>
              <a:t>89kb</a:t>
            </a:r>
            <a:endParaRPr lang="zh-CN" altLang="en-US" sz="1400" b="0" dirty="0">
              <a:latin typeface="Arial Narrow" pitchFamily="34" charset="0"/>
            </a:endParaRPr>
          </a:p>
        </p:txBody>
      </p:sp>
      <p:sp>
        <p:nvSpPr>
          <p:cNvPr id="64" name="TextBox 63"/>
          <p:cNvSpPr txBox="1"/>
          <p:nvPr/>
        </p:nvSpPr>
        <p:spPr>
          <a:xfrm>
            <a:off x="556297" y="2158202"/>
            <a:ext cx="266420" cy="307777"/>
          </a:xfrm>
          <a:prstGeom prst="rect">
            <a:avLst/>
          </a:prstGeom>
          <a:noFill/>
        </p:spPr>
        <p:txBody>
          <a:bodyPr wrap="none" rtlCol="0">
            <a:spAutoFit/>
          </a:bodyPr>
          <a:lstStyle/>
          <a:p>
            <a:r>
              <a:rPr lang="en-US" altLang="zh-CN" sz="1400" b="0" dirty="0" smtClean="0">
                <a:latin typeface="Arial Narrow" pitchFamily="34" charset="0"/>
              </a:rPr>
              <a:t>1</a:t>
            </a:r>
            <a:endParaRPr lang="zh-CN" altLang="en-US" sz="1400" b="0" dirty="0">
              <a:latin typeface="Arial Narrow" pitchFamily="34" charset="0"/>
            </a:endParaRPr>
          </a:p>
        </p:txBody>
      </p:sp>
      <p:sp>
        <p:nvSpPr>
          <p:cNvPr id="65" name="TextBox 64"/>
          <p:cNvSpPr txBox="1"/>
          <p:nvPr/>
        </p:nvSpPr>
        <p:spPr>
          <a:xfrm>
            <a:off x="1241342" y="2158202"/>
            <a:ext cx="266420" cy="307777"/>
          </a:xfrm>
          <a:prstGeom prst="rect">
            <a:avLst/>
          </a:prstGeom>
          <a:noFill/>
        </p:spPr>
        <p:txBody>
          <a:bodyPr wrap="none" rtlCol="0">
            <a:spAutoFit/>
          </a:bodyPr>
          <a:lstStyle/>
          <a:p>
            <a:r>
              <a:rPr lang="en-US" altLang="zh-CN" sz="1400" b="0" dirty="0">
                <a:latin typeface="Arial Narrow" pitchFamily="34" charset="0"/>
              </a:rPr>
              <a:t>2</a:t>
            </a:r>
            <a:endParaRPr lang="zh-CN" altLang="en-US" sz="1400" b="0" dirty="0">
              <a:latin typeface="Arial Narrow" pitchFamily="34" charset="0"/>
            </a:endParaRPr>
          </a:p>
        </p:txBody>
      </p:sp>
      <p:sp>
        <p:nvSpPr>
          <p:cNvPr id="66" name="TextBox 65"/>
          <p:cNvSpPr txBox="1"/>
          <p:nvPr/>
        </p:nvSpPr>
        <p:spPr>
          <a:xfrm>
            <a:off x="1612430" y="2158202"/>
            <a:ext cx="266420" cy="307777"/>
          </a:xfrm>
          <a:prstGeom prst="rect">
            <a:avLst/>
          </a:prstGeom>
          <a:noFill/>
        </p:spPr>
        <p:txBody>
          <a:bodyPr wrap="none" rtlCol="0">
            <a:spAutoFit/>
          </a:bodyPr>
          <a:lstStyle/>
          <a:p>
            <a:r>
              <a:rPr lang="en-US" altLang="zh-CN" sz="1400" b="0" u="sng" dirty="0" smtClean="0">
                <a:latin typeface="Arial Narrow" pitchFamily="34" charset="0"/>
              </a:rPr>
              <a:t>4</a:t>
            </a:r>
            <a:endParaRPr lang="zh-CN" altLang="en-US" sz="1400" b="0" u="sng" dirty="0">
              <a:latin typeface="Arial Narrow" pitchFamily="34" charset="0"/>
            </a:endParaRPr>
          </a:p>
        </p:txBody>
      </p:sp>
      <p:sp>
        <p:nvSpPr>
          <p:cNvPr id="67" name="TextBox 66"/>
          <p:cNvSpPr txBox="1"/>
          <p:nvPr/>
        </p:nvSpPr>
        <p:spPr>
          <a:xfrm>
            <a:off x="1941102" y="2158202"/>
            <a:ext cx="266420" cy="307777"/>
          </a:xfrm>
          <a:prstGeom prst="rect">
            <a:avLst/>
          </a:prstGeom>
          <a:noFill/>
        </p:spPr>
        <p:txBody>
          <a:bodyPr wrap="none" rtlCol="0">
            <a:spAutoFit/>
          </a:bodyPr>
          <a:lstStyle/>
          <a:p>
            <a:r>
              <a:rPr lang="en-US" altLang="zh-CN" sz="1400" b="0" dirty="0" smtClean="0">
                <a:latin typeface="Arial Narrow" pitchFamily="34" charset="0"/>
              </a:rPr>
              <a:t>5</a:t>
            </a:r>
            <a:endParaRPr lang="zh-CN" altLang="en-US" sz="1400" b="0" dirty="0">
              <a:latin typeface="Arial Narrow" pitchFamily="34" charset="0"/>
            </a:endParaRPr>
          </a:p>
        </p:txBody>
      </p:sp>
      <p:sp>
        <p:nvSpPr>
          <p:cNvPr id="68" name="TextBox 67"/>
          <p:cNvSpPr txBox="1"/>
          <p:nvPr/>
        </p:nvSpPr>
        <p:spPr>
          <a:xfrm>
            <a:off x="2826406" y="2158202"/>
            <a:ext cx="266420" cy="307777"/>
          </a:xfrm>
          <a:prstGeom prst="rect">
            <a:avLst/>
          </a:prstGeom>
          <a:noFill/>
        </p:spPr>
        <p:txBody>
          <a:bodyPr wrap="none" rtlCol="0">
            <a:spAutoFit/>
          </a:bodyPr>
          <a:lstStyle/>
          <a:p>
            <a:r>
              <a:rPr lang="en-US" altLang="zh-CN" sz="1400" b="0" dirty="0" smtClean="0">
                <a:latin typeface="Arial Narrow" pitchFamily="34" charset="0"/>
              </a:rPr>
              <a:t>6</a:t>
            </a:r>
            <a:endParaRPr lang="zh-CN" altLang="en-US" sz="1400" b="0" dirty="0">
              <a:latin typeface="Arial Narrow" pitchFamily="34" charset="0"/>
            </a:endParaRPr>
          </a:p>
        </p:txBody>
      </p:sp>
      <p:sp>
        <p:nvSpPr>
          <p:cNvPr id="70" name="TextBox 69"/>
          <p:cNvSpPr txBox="1"/>
          <p:nvPr/>
        </p:nvSpPr>
        <p:spPr>
          <a:xfrm>
            <a:off x="3742190" y="2158202"/>
            <a:ext cx="266420" cy="307777"/>
          </a:xfrm>
          <a:prstGeom prst="rect">
            <a:avLst/>
          </a:prstGeom>
          <a:noFill/>
        </p:spPr>
        <p:txBody>
          <a:bodyPr wrap="none" rtlCol="0">
            <a:spAutoFit/>
          </a:bodyPr>
          <a:lstStyle/>
          <a:p>
            <a:r>
              <a:rPr lang="en-US" altLang="zh-CN" sz="1400" b="0" u="sng" dirty="0" smtClean="0">
                <a:latin typeface="Arial Narrow" pitchFamily="34" charset="0"/>
              </a:rPr>
              <a:t>7</a:t>
            </a:r>
            <a:endParaRPr lang="zh-CN" altLang="en-US" sz="1400" b="0" u="sng" dirty="0">
              <a:latin typeface="Arial Narrow" pitchFamily="34" charset="0"/>
            </a:endParaRPr>
          </a:p>
        </p:txBody>
      </p:sp>
      <p:sp>
        <p:nvSpPr>
          <p:cNvPr id="74" name="TextBox 73"/>
          <p:cNvSpPr txBox="1"/>
          <p:nvPr/>
        </p:nvSpPr>
        <p:spPr>
          <a:xfrm>
            <a:off x="5389518" y="2158202"/>
            <a:ext cx="337400" cy="307777"/>
          </a:xfrm>
          <a:prstGeom prst="rect">
            <a:avLst/>
          </a:prstGeom>
          <a:noFill/>
        </p:spPr>
        <p:txBody>
          <a:bodyPr wrap="none" rtlCol="0">
            <a:spAutoFit/>
          </a:bodyPr>
          <a:lstStyle/>
          <a:p>
            <a:r>
              <a:rPr lang="en-US" altLang="zh-CN" sz="1400" b="0" u="sng" dirty="0" smtClean="0">
                <a:latin typeface="Arial Narrow" pitchFamily="34" charset="0"/>
              </a:rPr>
              <a:t>11</a:t>
            </a:r>
            <a:endParaRPr lang="zh-CN" altLang="en-US" sz="1400" b="0" u="sng" dirty="0">
              <a:latin typeface="Arial Narrow" pitchFamily="34" charset="0"/>
            </a:endParaRPr>
          </a:p>
        </p:txBody>
      </p:sp>
      <p:sp>
        <p:nvSpPr>
          <p:cNvPr id="75" name="TextBox 74"/>
          <p:cNvSpPr txBox="1"/>
          <p:nvPr/>
        </p:nvSpPr>
        <p:spPr>
          <a:xfrm>
            <a:off x="8670202" y="2158202"/>
            <a:ext cx="348172" cy="307777"/>
          </a:xfrm>
          <a:prstGeom prst="rect">
            <a:avLst/>
          </a:prstGeom>
          <a:noFill/>
        </p:spPr>
        <p:txBody>
          <a:bodyPr wrap="none" rtlCol="0">
            <a:spAutoFit/>
          </a:bodyPr>
          <a:lstStyle/>
          <a:p>
            <a:r>
              <a:rPr lang="en-US" altLang="zh-CN" sz="1400" b="0" dirty="0" smtClean="0">
                <a:latin typeface="Arial Narrow" pitchFamily="34" charset="0"/>
              </a:rPr>
              <a:t>30</a:t>
            </a:r>
            <a:endParaRPr lang="zh-CN" altLang="en-US" sz="1400" b="0" dirty="0">
              <a:latin typeface="Arial Narrow" pitchFamily="34" charset="0"/>
            </a:endParaRPr>
          </a:p>
        </p:txBody>
      </p:sp>
      <p:sp>
        <p:nvSpPr>
          <p:cNvPr id="76" name="TextBox 75"/>
          <p:cNvSpPr txBox="1"/>
          <p:nvPr/>
        </p:nvSpPr>
        <p:spPr>
          <a:xfrm>
            <a:off x="8112426" y="2158202"/>
            <a:ext cx="348172" cy="307777"/>
          </a:xfrm>
          <a:prstGeom prst="rect">
            <a:avLst/>
          </a:prstGeom>
          <a:noFill/>
        </p:spPr>
        <p:txBody>
          <a:bodyPr wrap="none" rtlCol="0">
            <a:spAutoFit/>
          </a:bodyPr>
          <a:lstStyle/>
          <a:p>
            <a:r>
              <a:rPr lang="en-US" altLang="zh-CN" sz="1400" b="0" dirty="0" smtClean="0">
                <a:latin typeface="Arial Narrow" pitchFamily="34" charset="0"/>
              </a:rPr>
              <a:t>28</a:t>
            </a:r>
            <a:endParaRPr lang="zh-CN" altLang="en-US" sz="1400" b="0" dirty="0">
              <a:latin typeface="Arial Narrow" pitchFamily="34" charset="0"/>
            </a:endParaRPr>
          </a:p>
        </p:txBody>
      </p:sp>
      <p:sp>
        <p:nvSpPr>
          <p:cNvPr id="77" name="TextBox 76"/>
          <p:cNvSpPr txBox="1"/>
          <p:nvPr/>
        </p:nvSpPr>
        <p:spPr>
          <a:xfrm>
            <a:off x="8335690" y="2158202"/>
            <a:ext cx="348172" cy="307777"/>
          </a:xfrm>
          <a:prstGeom prst="rect">
            <a:avLst/>
          </a:prstGeom>
          <a:noFill/>
        </p:spPr>
        <p:txBody>
          <a:bodyPr wrap="none" rtlCol="0">
            <a:spAutoFit/>
          </a:bodyPr>
          <a:lstStyle/>
          <a:p>
            <a:r>
              <a:rPr lang="en-US" altLang="zh-CN" sz="1400" b="0" dirty="0" smtClean="0">
                <a:latin typeface="Arial Narrow" pitchFamily="34" charset="0"/>
              </a:rPr>
              <a:t>29</a:t>
            </a:r>
            <a:endParaRPr lang="zh-CN" altLang="en-US" sz="1400" b="0" dirty="0">
              <a:latin typeface="Arial Narrow" pitchFamily="34" charset="0"/>
            </a:endParaRPr>
          </a:p>
        </p:txBody>
      </p:sp>
      <p:cxnSp>
        <p:nvCxnSpPr>
          <p:cNvPr id="79" name="直接连接符 78"/>
          <p:cNvCxnSpPr/>
          <p:nvPr/>
        </p:nvCxnSpPr>
        <p:spPr bwMode="auto">
          <a:xfrm>
            <a:off x="8304232" y="2067516"/>
            <a:ext cx="0" cy="12459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4" name="直接连接符 83"/>
          <p:cNvCxnSpPr/>
          <p:nvPr/>
        </p:nvCxnSpPr>
        <p:spPr bwMode="auto">
          <a:xfrm>
            <a:off x="8354736" y="2067516"/>
            <a:ext cx="180000" cy="12459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5" name="直接连接符 84"/>
          <p:cNvCxnSpPr/>
          <p:nvPr/>
        </p:nvCxnSpPr>
        <p:spPr bwMode="auto">
          <a:xfrm>
            <a:off x="5469424" y="2067516"/>
            <a:ext cx="108000" cy="1440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86" name="左大括号 85"/>
          <p:cNvSpPr/>
          <p:nvPr/>
        </p:nvSpPr>
        <p:spPr bwMode="auto">
          <a:xfrm rot="16200000">
            <a:off x="4963780" y="1813320"/>
            <a:ext cx="180207" cy="752232"/>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charset="0"/>
              <a:ea typeface="宋体" charset="-122"/>
            </a:endParaRPr>
          </a:p>
        </p:txBody>
      </p:sp>
      <p:sp>
        <p:nvSpPr>
          <p:cNvPr id="87" name="左大括号 86"/>
          <p:cNvSpPr/>
          <p:nvPr/>
        </p:nvSpPr>
        <p:spPr bwMode="auto">
          <a:xfrm rot="16200000">
            <a:off x="6834234" y="883627"/>
            <a:ext cx="180207" cy="2555999"/>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600" b="1" i="0" u="none" strike="noStrike" cap="none" normalizeH="0" baseline="0" smtClean="0">
              <a:ln>
                <a:noFill/>
              </a:ln>
              <a:solidFill>
                <a:schemeClr val="tx1"/>
              </a:solidFill>
              <a:effectLst/>
              <a:latin typeface="Arial" charset="0"/>
              <a:ea typeface="宋体" charset="-122"/>
            </a:endParaRPr>
          </a:p>
        </p:txBody>
      </p:sp>
      <p:sp>
        <p:nvSpPr>
          <p:cNvPr id="88" name="TextBox 87"/>
          <p:cNvSpPr txBox="1"/>
          <p:nvPr/>
        </p:nvSpPr>
        <p:spPr>
          <a:xfrm>
            <a:off x="4784554" y="2210720"/>
            <a:ext cx="479618" cy="307777"/>
          </a:xfrm>
          <a:prstGeom prst="rect">
            <a:avLst/>
          </a:prstGeom>
          <a:noFill/>
        </p:spPr>
        <p:txBody>
          <a:bodyPr wrap="none" rtlCol="0">
            <a:spAutoFit/>
          </a:bodyPr>
          <a:lstStyle/>
          <a:p>
            <a:r>
              <a:rPr lang="en-US" altLang="zh-CN" sz="1400" b="0" dirty="0" smtClean="0">
                <a:latin typeface="Arial Narrow" pitchFamily="34" charset="0"/>
              </a:rPr>
              <a:t>8-10</a:t>
            </a:r>
            <a:endParaRPr lang="zh-CN" altLang="en-US" sz="1400" b="0" dirty="0">
              <a:latin typeface="Arial Narrow" pitchFamily="34" charset="0"/>
            </a:endParaRPr>
          </a:p>
        </p:txBody>
      </p:sp>
      <p:sp>
        <p:nvSpPr>
          <p:cNvPr id="92" name="TextBox 91"/>
          <p:cNvSpPr txBox="1"/>
          <p:nvPr/>
        </p:nvSpPr>
        <p:spPr>
          <a:xfrm>
            <a:off x="6618842" y="2207350"/>
            <a:ext cx="561371" cy="307777"/>
          </a:xfrm>
          <a:prstGeom prst="rect">
            <a:avLst/>
          </a:prstGeom>
          <a:noFill/>
        </p:spPr>
        <p:txBody>
          <a:bodyPr wrap="none" rtlCol="0">
            <a:spAutoFit/>
          </a:bodyPr>
          <a:lstStyle/>
          <a:p>
            <a:r>
              <a:rPr lang="en-US" altLang="zh-CN" sz="1400" b="0" dirty="0" smtClean="0">
                <a:latin typeface="Arial Narrow" pitchFamily="34" charset="0"/>
              </a:rPr>
              <a:t>12-27</a:t>
            </a:r>
            <a:endParaRPr lang="zh-CN" altLang="en-US" sz="1400" b="0" dirty="0">
              <a:latin typeface="Arial Narrow" pitchFamily="34" charset="0"/>
            </a:endParaRPr>
          </a:p>
        </p:txBody>
      </p:sp>
      <p:cxnSp>
        <p:nvCxnSpPr>
          <p:cNvPr id="93" name="直接连接符 92"/>
          <p:cNvCxnSpPr/>
          <p:nvPr/>
        </p:nvCxnSpPr>
        <p:spPr bwMode="auto">
          <a:xfrm>
            <a:off x="8544878" y="2067516"/>
            <a:ext cx="216000" cy="124594"/>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nvGrpSpPr>
          <p:cNvPr id="3" name="组合 93"/>
          <p:cNvGrpSpPr/>
          <p:nvPr/>
        </p:nvGrpSpPr>
        <p:grpSpPr>
          <a:xfrm>
            <a:off x="525055" y="1006480"/>
            <a:ext cx="216000" cy="648000"/>
            <a:chOff x="2390660" y="332656"/>
            <a:chExt cx="292369" cy="582455"/>
          </a:xfrm>
        </p:grpSpPr>
        <p:cxnSp>
          <p:nvCxnSpPr>
            <p:cNvPr id="95" name="直接箭头连接符 94"/>
            <p:cNvCxnSpPr/>
            <p:nvPr/>
          </p:nvCxnSpPr>
          <p:spPr bwMode="auto">
            <a:xfrm>
              <a:off x="2390660" y="336466"/>
              <a:ext cx="292369" cy="0"/>
            </a:xfrm>
            <a:prstGeom prst="straightConnector1">
              <a:avLst/>
            </a:prstGeom>
            <a:solidFill>
              <a:schemeClr val="accent1"/>
            </a:solidFill>
            <a:ln w="9525" cap="flat" cmpd="sng" algn="ctr">
              <a:solidFill>
                <a:schemeClr val="tx1"/>
              </a:solidFill>
              <a:prstDash val="solid"/>
              <a:round/>
              <a:headEnd type="none" w="med" len="med"/>
              <a:tailEnd type="stealth" w="med" len="med"/>
            </a:ln>
            <a:effectLst/>
          </p:spPr>
        </p:cxnSp>
        <p:cxnSp>
          <p:nvCxnSpPr>
            <p:cNvPr id="96" name="直接连接符 95"/>
            <p:cNvCxnSpPr/>
            <p:nvPr/>
          </p:nvCxnSpPr>
          <p:spPr bwMode="auto">
            <a:xfrm>
              <a:off x="2394470" y="332656"/>
              <a:ext cx="0" cy="582455"/>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97" name="TextBox 96"/>
          <p:cNvSpPr txBox="1"/>
          <p:nvPr/>
        </p:nvSpPr>
        <p:spPr>
          <a:xfrm>
            <a:off x="453209" y="695844"/>
            <a:ext cx="389850" cy="338554"/>
          </a:xfrm>
          <a:prstGeom prst="rect">
            <a:avLst/>
          </a:prstGeom>
          <a:noFill/>
        </p:spPr>
        <p:txBody>
          <a:bodyPr wrap="none" rtlCol="0">
            <a:spAutoFit/>
          </a:bodyPr>
          <a:lstStyle/>
          <a:p>
            <a:r>
              <a:rPr lang="en-US" altLang="zh-CN" sz="1600" b="0" dirty="0" smtClean="0">
                <a:latin typeface="Arial Narrow" pitchFamily="34" charset="0"/>
              </a:rPr>
              <a:t>P1</a:t>
            </a:r>
            <a:endParaRPr lang="zh-CN" altLang="en-US" sz="1600" b="0" dirty="0">
              <a:latin typeface="Arial Narrow" pitchFamily="34" charset="0"/>
            </a:endParaRPr>
          </a:p>
        </p:txBody>
      </p:sp>
      <p:grpSp>
        <p:nvGrpSpPr>
          <p:cNvPr id="4" name="组合 97"/>
          <p:cNvGrpSpPr/>
          <p:nvPr/>
        </p:nvGrpSpPr>
        <p:grpSpPr>
          <a:xfrm>
            <a:off x="1237535" y="1006480"/>
            <a:ext cx="216000" cy="648000"/>
            <a:chOff x="2390660" y="332656"/>
            <a:chExt cx="292369" cy="582455"/>
          </a:xfrm>
        </p:grpSpPr>
        <p:cxnSp>
          <p:nvCxnSpPr>
            <p:cNvPr id="99" name="直接箭头连接符 98"/>
            <p:cNvCxnSpPr/>
            <p:nvPr/>
          </p:nvCxnSpPr>
          <p:spPr bwMode="auto">
            <a:xfrm>
              <a:off x="2390660" y="336466"/>
              <a:ext cx="292369" cy="0"/>
            </a:xfrm>
            <a:prstGeom prst="straightConnector1">
              <a:avLst/>
            </a:prstGeom>
            <a:solidFill>
              <a:schemeClr val="accent1"/>
            </a:solidFill>
            <a:ln w="9525" cap="flat" cmpd="sng" algn="ctr">
              <a:solidFill>
                <a:schemeClr val="tx1"/>
              </a:solidFill>
              <a:prstDash val="solid"/>
              <a:round/>
              <a:headEnd type="none" w="med" len="med"/>
              <a:tailEnd type="stealth" w="med" len="med"/>
            </a:ln>
            <a:effectLst/>
          </p:spPr>
        </p:cxnSp>
        <p:cxnSp>
          <p:nvCxnSpPr>
            <p:cNvPr id="101" name="直接连接符 100"/>
            <p:cNvCxnSpPr/>
            <p:nvPr/>
          </p:nvCxnSpPr>
          <p:spPr bwMode="auto">
            <a:xfrm>
              <a:off x="2394470" y="332656"/>
              <a:ext cx="0" cy="582455"/>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02" name="TextBox 101"/>
          <p:cNvSpPr txBox="1"/>
          <p:nvPr/>
        </p:nvSpPr>
        <p:spPr>
          <a:xfrm>
            <a:off x="1145369" y="695844"/>
            <a:ext cx="389850" cy="338554"/>
          </a:xfrm>
          <a:prstGeom prst="rect">
            <a:avLst/>
          </a:prstGeom>
          <a:noFill/>
        </p:spPr>
        <p:txBody>
          <a:bodyPr wrap="none" rtlCol="0">
            <a:spAutoFit/>
          </a:bodyPr>
          <a:lstStyle/>
          <a:p>
            <a:r>
              <a:rPr lang="en-US" altLang="zh-CN" sz="1600" b="0" dirty="0" smtClean="0">
                <a:latin typeface="Arial Narrow" pitchFamily="34" charset="0"/>
              </a:rPr>
              <a:t>P2</a:t>
            </a:r>
            <a:endParaRPr lang="zh-CN" altLang="en-US" sz="1600" b="0" dirty="0">
              <a:latin typeface="Arial Narrow" pitchFamily="34" charset="0"/>
            </a:endParaRPr>
          </a:p>
        </p:txBody>
      </p:sp>
      <p:grpSp>
        <p:nvGrpSpPr>
          <p:cNvPr id="5" name="组合 102"/>
          <p:cNvGrpSpPr/>
          <p:nvPr/>
        </p:nvGrpSpPr>
        <p:grpSpPr>
          <a:xfrm>
            <a:off x="1643002" y="1006480"/>
            <a:ext cx="216000" cy="648000"/>
            <a:chOff x="2390660" y="332656"/>
            <a:chExt cx="292369" cy="582455"/>
          </a:xfrm>
        </p:grpSpPr>
        <p:cxnSp>
          <p:nvCxnSpPr>
            <p:cNvPr id="104" name="直接箭头连接符 103"/>
            <p:cNvCxnSpPr/>
            <p:nvPr/>
          </p:nvCxnSpPr>
          <p:spPr bwMode="auto">
            <a:xfrm>
              <a:off x="2390660" y="336466"/>
              <a:ext cx="292369" cy="0"/>
            </a:xfrm>
            <a:prstGeom prst="straightConnector1">
              <a:avLst/>
            </a:prstGeom>
            <a:solidFill>
              <a:schemeClr val="accent1"/>
            </a:solidFill>
            <a:ln w="9525" cap="flat" cmpd="sng" algn="ctr">
              <a:solidFill>
                <a:schemeClr val="tx1"/>
              </a:solidFill>
              <a:prstDash val="solid"/>
              <a:round/>
              <a:headEnd type="none" w="med" len="med"/>
              <a:tailEnd type="stealth" w="med" len="med"/>
            </a:ln>
            <a:effectLst/>
          </p:spPr>
        </p:cxnSp>
        <p:cxnSp>
          <p:nvCxnSpPr>
            <p:cNvPr id="105" name="直接连接符 104"/>
            <p:cNvCxnSpPr/>
            <p:nvPr/>
          </p:nvCxnSpPr>
          <p:spPr bwMode="auto">
            <a:xfrm>
              <a:off x="2394470" y="332656"/>
              <a:ext cx="0" cy="582455"/>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06" name="TextBox 105"/>
          <p:cNvSpPr txBox="1"/>
          <p:nvPr/>
        </p:nvSpPr>
        <p:spPr>
          <a:xfrm>
            <a:off x="1550836" y="695844"/>
            <a:ext cx="389850" cy="338554"/>
          </a:xfrm>
          <a:prstGeom prst="rect">
            <a:avLst/>
          </a:prstGeom>
          <a:noFill/>
        </p:spPr>
        <p:txBody>
          <a:bodyPr wrap="none" rtlCol="0">
            <a:spAutoFit/>
          </a:bodyPr>
          <a:lstStyle/>
          <a:p>
            <a:r>
              <a:rPr lang="en-US" altLang="zh-CN" sz="1600" b="0" dirty="0" smtClean="0">
                <a:latin typeface="Arial Narrow" pitchFamily="34" charset="0"/>
              </a:rPr>
              <a:t>P3</a:t>
            </a:r>
            <a:endParaRPr lang="zh-CN" altLang="en-US" sz="1600" b="0" dirty="0">
              <a:latin typeface="Arial Narrow" pitchFamily="34" charset="0"/>
            </a:endParaRPr>
          </a:p>
        </p:txBody>
      </p:sp>
      <p:cxnSp>
        <p:nvCxnSpPr>
          <p:cNvPr id="107" name="直接箭头连接符 106"/>
          <p:cNvCxnSpPr/>
          <p:nvPr/>
        </p:nvCxnSpPr>
        <p:spPr bwMode="auto">
          <a:xfrm flipH="1">
            <a:off x="2054903" y="2122192"/>
            <a:ext cx="2520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09" name="TextBox 108"/>
          <p:cNvSpPr txBox="1"/>
          <p:nvPr/>
        </p:nvSpPr>
        <p:spPr>
          <a:xfrm>
            <a:off x="562838" y="1017810"/>
            <a:ext cx="545341" cy="307777"/>
          </a:xfrm>
          <a:prstGeom prst="rect">
            <a:avLst/>
          </a:prstGeom>
          <a:noFill/>
        </p:spPr>
        <p:txBody>
          <a:bodyPr wrap="none" rtlCol="0">
            <a:spAutoFit/>
          </a:bodyPr>
          <a:lstStyle/>
          <a:p>
            <a:r>
              <a:rPr lang="en-US" altLang="zh-CN" sz="1400" b="0" dirty="0" smtClean="0">
                <a:latin typeface="Arial Narrow" pitchFamily="34" charset="0"/>
              </a:rPr>
              <a:t>MEIK</a:t>
            </a:r>
            <a:endParaRPr lang="zh-CN" altLang="en-US" sz="1400" b="0" dirty="0">
              <a:latin typeface="Arial Narrow" pitchFamily="34" charset="0"/>
            </a:endParaRPr>
          </a:p>
        </p:txBody>
      </p:sp>
      <p:sp>
        <p:nvSpPr>
          <p:cNvPr id="110" name="TextBox 109"/>
          <p:cNvSpPr txBox="1"/>
          <p:nvPr/>
        </p:nvSpPr>
        <p:spPr>
          <a:xfrm>
            <a:off x="1629261" y="1017810"/>
            <a:ext cx="601447" cy="307777"/>
          </a:xfrm>
          <a:prstGeom prst="rect">
            <a:avLst/>
          </a:prstGeom>
          <a:noFill/>
        </p:spPr>
        <p:txBody>
          <a:bodyPr wrap="none" rtlCol="0">
            <a:spAutoFit/>
          </a:bodyPr>
          <a:lstStyle/>
          <a:p>
            <a:r>
              <a:rPr lang="en-US" altLang="zh-CN" sz="1400" b="0" dirty="0" smtClean="0">
                <a:latin typeface="Arial Narrow" pitchFamily="34" charset="0"/>
              </a:rPr>
              <a:t>MCDL</a:t>
            </a:r>
            <a:endParaRPr lang="zh-CN" altLang="en-US" sz="1400" b="0" dirty="0">
              <a:latin typeface="Arial Narrow" pitchFamily="34" charset="0"/>
            </a:endParaRPr>
          </a:p>
        </p:txBody>
      </p:sp>
      <p:cxnSp>
        <p:nvCxnSpPr>
          <p:cNvPr id="111" name="Straight Connector 146"/>
          <p:cNvCxnSpPr/>
          <p:nvPr/>
        </p:nvCxnSpPr>
        <p:spPr>
          <a:xfrm>
            <a:off x="683568" y="1284274"/>
            <a:ext cx="0" cy="144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46"/>
          <p:cNvCxnSpPr/>
          <p:nvPr/>
        </p:nvCxnSpPr>
        <p:spPr>
          <a:xfrm>
            <a:off x="1750988" y="1284274"/>
            <a:ext cx="0" cy="144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4373088" y="1017810"/>
            <a:ext cx="617477" cy="307777"/>
          </a:xfrm>
          <a:prstGeom prst="rect">
            <a:avLst/>
          </a:prstGeom>
          <a:noFill/>
        </p:spPr>
        <p:txBody>
          <a:bodyPr wrap="none" rtlCol="0">
            <a:spAutoFit/>
          </a:bodyPr>
          <a:lstStyle/>
          <a:p>
            <a:r>
              <a:rPr lang="en-US" altLang="zh-CN" sz="1400" b="0" dirty="0" smtClean="0">
                <a:latin typeface="Arial Narrow" pitchFamily="34" charset="0"/>
              </a:rPr>
              <a:t>MHAN</a:t>
            </a:r>
            <a:endParaRPr lang="zh-CN" altLang="en-US" sz="1400" b="0" dirty="0">
              <a:latin typeface="Arial Narrow" pitchFamily="34" charset="0"/>
            </a:endParaRPr>
          </a:p>
        </p:txBody>
      </p:sp>
      <p:cxnSp>
        <p:nvCxnSpPr>
          <p:cNvPr id="119" name="Straight Connector 146"/>
          <p:cNvCxnSpPr/>
          <p:nvPr/>
        </p:nvCxnSpPr>
        <p:spPr>
          <a:xfrm>
            <a:off x="4670815" y="1284274"/>
            <a:ext cx="0" cy="144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直接箭头连接符 119"/>
          <p:cNvCxnSpPr/>
          <p:nvPr/>
        </p:nvCxnSpPr>
        <p:spPr bwMode="auto">
          <a:xfrm flipH="1">
            <a:off x="1726352" y="2122192"/>
            <a:ext cx="252000"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 name="TextBox 1"/>
          <p:cNvSpPr txBox="1"/>
          <p:nvPr/>
        </p:nvSpPr>
        <p:spPr>
          <a:xfrm>
            <a:off x="1765193" y="1793044"/>
            <a:ext cx="277640" cy="338554"/>
          </a:xfrm>
          <a:prstGeom prst="rect">
            <a:avLst/>
          </a:prstGeom>
          <a:noFill/>
        </p:spPr>
        <p:txBody>
          <a:bodyPr wrap="none" rtlCol="0">
            <a:spAutoFit/>
          </a:bodyPr>
          <a:lstStyle/>
          <a:p>
            <a:r>
              <a:rPr lang="en-US" altLang="zh-CN" sz="1600" b="0" dirty="0" smtClean="0">
                <a:latin typeface="Arial Narrow" pitchFamily="34" charset="0"/>
              </a:rPr>
              <a:t>a</a:t>
            </a:r>
            <a:endParaRPr lang="zh-CN" altLang="en-US" sz="1600" b="0" dirty="0">
              <a:latin typeface="Arial Narrow" pitchFamily="34" charset="0"/>
            </a:endParaRPr>
          </a:p>
        </p:txBody>
      </p:sp>
      <p:sp>
        <p:nvSpPr>
          <p:cNvPr id="121" name="TextBox 120"/>
          <p:cNvSpPr txBox="1"/>
          <p:nvPr/>
        </p:nvSpPr>
        <p:spPr>
          <a:xfrm>
            <a:off x="2080926" y="1778672"/>
            <a:ext cx="277640" cy="338554"/>
          </a:xfrm>
          <a:prstGeom prst="rect">
            <a:avLst/>
          </a:prstGeom>
          <a:noFill/>
        </p:spPr>
        <p:txBody>
          <a:bodyPr wrap="none" rtlCol="0">
            <a:spAutoFit/>
          </a:bodyPr>
          <a:lstStyle/>
          <a:p>
            <a:r>
              <a:rPr lang="en-US" altLang="zh-CN" sz="1600" b="0" dirty="0" smtClean="0">
                <a:latin typeface="Arial Narrow" pitchFamily="34" charset="0"/>
              </a:rPr>
              <a:t>a</a:t>
            </a:r>
            <a:endParaRPr lang="zh-CN" altLang="en-US" sz="1600" b="0" dirty="0">
              <a:latin typeface="Arial Narrow" pitchFamily="34" charset="0"/>
            </a:endParaRPr>
          </a:p>
        </p:txBody>
      </p:sp>
      <p:grpSp>
        <p:nvGrpSpPr>
          <p:cNvPr id="8" name="组合 321"/>
          <p:cNvGrpSpPr/>
          <p:nvPr/>
        </p:nvGrpSpPr>
        <p:grpSpPr>
          <a:xfrm>
            <a:off x="395536" y="1548790"/>
            <a:ext cx="8372925" cy="513528"/>
            <a:chOff x="395536" y="1417762"/>
            <a:chExt cx="8372925" cy="724566"/>
          </a:xfrm>
        </p:grpSpPr>
        <p:grpSp>
          <p:nvGrpSpPr>
            <p:cNvPr id="9" name="Group 84"/>
            <p:cNvGrpSpPr>
              <a:grpSpLocks/>
            </p:cNvGrpSpPr>
            <p:nvPr/>
          </p:nvGrpSpPr>
          <p:grpSpPr bwMode="auto">
            <a:xfrm>
              <a:off x="902384" y="1685273"/>
              <a:ext cx="152400" cy="180000"/>
              <a:chOff x="759" y="1636"/>
              <a:chExt cx="96" cy="90"/>
            </a:xfrm>
          </p:grpSpPr>
          <p:sp>
            <p:nvSpPr>
              <p:cNvPr id="28" name="Line 85"/>
              <p:cNvSpPr>
                <a:spLocks noChangeShapeType="1"/>
              </p:cNvSpPr>
              <p:nvPr/>
            </p:nvSpPr>
            <p:spPr bwMode="auto">
              <a:xfrm flipH="1">
                <a:off x="759" y="1636"/>
                <a:ext cx="54" cy="90"/>
              </a:xfrm>
              <a:prstGeom prst="line">
                <a:avLst/>
              </a:prstGeom>
              <a:noFill/>
              <a:ln w="12700">
                <a:solidFill>
                  <a:schemeClr val="tx1"/>
                </a:solidFill>
                <a:round/>
                <a:headEnd/>
                <a:tailEnd/>
              </a:ln>
            </p:spPr>
            <p:txBody>
              <a:bodyPr/>
              <a:lstStyle/>
              <a:p>
                <a:endParaRPr lang="zh-CN" altLang="en-US"/>
              </a:p>
            </p:txBody>
          </p:sp>
          <p:sp>
            <p:nvSpPr>
              <p:cNvPr id="29" name="Line 86"/>
              <p:cNvSpPr>
                <a:spLocks noChangeShapeType="1"/>
              </p:cNvSpPr>
              <p:nvPr/>
            </p:nvSpPr>
            <p:spPr bwMode="auto">
              <a:xfrm flipH="1">
                <a:off x="801" y="1636"/>
                <a:ext cx="54" cy="90"/>
              </a:xfrm>
              <a:prstGeom prst="line">
                <a:avLst/>
              </a:prstGeom>
              <a:noFill/>
              <a:ln w="12700">
                <a:solidFill>
                  <a:schemeClr val="tx1"/>
                </a:solidFill>
                <a:round/>
                <a:headEnd/>
                <a:tailEnd/>
              </a:ln>
            </p:spPr>
            <p:txBody>
              <a:bodyPr/>
              <a:lstStyle/>
              <a:p>
                <a:endParaRPr lang="zh-CN" altLang="en-US"/>
              </a:p>
            </p:txBody>
          </p:sp>
        </p:grpSp>
        <p:sp>
          <p:nvSpPr>
            <p:cNvPr id="31" name="矩形 30"/>
            <p:cNvSpPr/>
            <p:nvPr/>
          </p:nvSpPr>
          <p:spPr bwMode="auto">
            <a:xfrm>
              <a:off x="6207937" y="1417762"/>
              <a:ext cx="1612800" cy="724566"/>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宋体" charset="-122"/>
              </a:endParaRPr>
            </a:p>
          </p:txBody>
        </p:sp>
        <p:sp>
          <p:nvSpPr>
            <p:cNvPr id="32" name="Line 40"/>
            <p:cNvSpPr>
              <a:spLocks noChangeShapeType="1"/>
            </p:cNvSpPr>
            <p:nvPr/>
          </p:nvSpPr>
          <p:spPr bwMode="auto">
            <a:xfrm>
              <a:off x="1004458" y="1777423"/>
              <a:ext cx="7764003" cy="0"/>
            </a:xfrm>
            <a:prstGeom prst="line">
              <a:avLst/>
            </a:prstGeom>
            <a:noFill/>
            <a:ln w="12700">
              <a:solidFill>
                <a:schemeClr val="tx1"/>
              </a:solidFill>
              <a:round/>
              <a:headEnd/>
              <a:tailEnd/>
            </a:ln>
          </p:spPr>
          <p:txBody>
            <a:bodyPr/>
            <a:lstStyle/>
            <a:p>
              <a:endParaRPr lang="zh-CN" altLang="en-US"/>
            </a:p>
          </p:txBody>
        </p:sp>
        <p:sp>
          <p:nvSpPr>
            <p:cNvPr id="33" name="Rectangle 95"/>
            <p:cNvSpPr>
              <a:spLocks noChangeArrowheads="1"/>
            </p:cNvSpPr>
            <p:nvPr/>
          </p:nvSpPr>
          <p:spPr bwMode="auto">
            <a:xfrm>
              <a:off x="677338" y="1419341"/>
              <a:ext cx="22225" cy="716165"/>
            </a:xfrm>
            <a:prstGeom prst="rect">
              <a:avLst/>
            </a:prstGeom>
            <a:solidFill>
              <a:schemeClr val="bg1"/>
            </a:solidFill>
            <a:ln w="9525">
              <a:solidFill>
                <a:schemeClr val="tx1"/>
              </a:solidFill>
              <a:miter lim="800000"/>
              <a:headEnd/>
              <a:tailEnd/>
            </a:ln>
          </p:spPr>
          <p:txBody>
            <a:bodyPr wrap="none" anchor="ctr"/>
            <a:lstStyle/>
            <a:p>
              <a:endParaRPr lang="zh-CN" altLang="zh-CN" b="0"/>
            </a:p>
          </p:txBody>
        </p:sp>
        <p:sp>
          <p:nvSpPr>
            <p:cNvPr id="34" name="Rectangle 96"/>
            <p:cNvSpPr>
              <a:spLocks noChangeArrowheads="1"/>
            </p:cNvSpPr>
            <p:nvPr/>
          </p:nvSpPr>
          <p:spPr bwMode="auto">
            <a:xfrm>
              <a:off x="1740337" y="1419341"/>
              <a:ext cx="22225" cy="716165"/>
            </a:xfrm>
            <a:prstGeom prst="rect">
              <a:avLst/>
            </a:prstGeom>
            <a:solidFill>
              <a:schemeClr val="bg1"/>
            </a:solidFill>
            <a:ln w="12700">
              <a:solidFill>
                <a:srgbClr val="CC00FF"/>
              </a:solidFill>
              <a:miter lim="800000"/>
              <a:headEnd/>
              <a:tailEnd/>
            </a:ln>
          </p:spPr>
          <p:txBody>
            <a:bodyPr wrap="none" anchor="ctr"/>
            <a:lstStyle/>
            <a:p>
              <a:endParaRPr lang="zh-CN" altLang="zh-CN" b="0"/>
            </a:p>
          </p:txBody>
        </p:sp>
        <p:sp>
          <p:nvSpPr>
            <p:cNvPr id="35" name="Line 64"/>
            <p:cNvSpPr>
              <a:spLocks noChangeShapeType="1"/>
            </p:cNvSpPr>
            <p:nvPr/>
          </p:nvSpPr>
          <p:spPr bwMode="auto">
            <a:xfrm>
              <a:off x="2071537" y="1418321"/>
              <a:ext cx="0" cy="718205"/>
            </a:xfrm>
            <a:prstGeom prst="line">
              <a:avLst/>
            </a:prstGeom>
            <a:noFill/>
            <a:ln w="12700">
              <a:solidFill>
                <a:schemeClr val="tx1"/>
              </a:solidFill>
              <a:round/>
              <a:headEnd/>
              <a:tailEnd/>
            </a:ln>
          </p:spPr>
          <p:txBody>
            <a:bodyPr wrap="none" anchor="ctr"/>
            <a:lstStyle/>
            <a:p>
              <a:endParaRPr lang="zh-CN" altLang="en-US"/>
            </a:p>
          </p:txBody>
        </p:sp>
        <p:sp>
          <p:nvSpPr>
            <p:cNvPr id="36" name="Line 42"/>
            <p:cNvSpPr>
              <a:spLocks noChangeShapeType="1"/>
            </p:cNvSpPr>
            <p:nvPr/>
          </p:nvSpPr>
          <p:spPr bwMode="auto">
            <a:xfrm>
              <a:off x="2960737" y="1418321"/>
              <a:ext cx="0" cy="718205"/>
            </a:xfrm>
            <a:prstGeom prst="line">
              <a:avLst/>
            </a:prstGeom>
            <a:noFill/>
            <a:ln w="12700">
              <a:solidFill>
                <a:schemeClr val="tx1"/>
              </a:solidFill>
              <a:round/>
              <a:headEnd/>
              <a:tailEnd/>
            </a:ln>
          </p:spPr>
          <p:txBody>
            <a:bodyPr/>
            <a:lstStyle/>
            <a:p>
              <a:endParaRPr lang="zh-CN" altLang="en-US"/>
            </a:p>
          </p:txBody>
        </p:sp>
        <p:sp>
          <p:nvSpPr>
            <p:cNvPr id="37" name="Line 41"/>
            <p:cNvSpPr>
              <a:spLocks noChangeShapeType="1"/>
            </p:cNvSpPr>
            <p:nvPr/>
          </p:nvSpPr>
          <p:spPr bwMode="auto">
            <a:xfrm>
              <a:off x="3875137" y="1418321"/>
              <a:ext cx="0" cy="718205"/>
            </a:xfrm>
            <a:prstGeom prst="line">
              <a:avLst/>
            </a:prstGeom>
            <a:solidFill>
              <a:schemeClr val="bg1"/>
            </a:solidFill>
            <a:ln w="12700">
              <a:solidFill>
                <a:srgbClr val="CC00FF"/>
              </a:solidFill>
              <a:miter lim="800000"/>
              <a:headEnd/>
              <a:tailEnd/>
            </a:ln>
          </p:spPr>
          <p:txBody>
            <a:bodyPr wrap="none" anchor="ctr"/>
            <a:lstStyle/>
            <a:p>
              <a:r>
                <a:rPr lang="en-US" altLang="zh-CN" b="0" dirty="0" smtClean="0"/>
                <a:t> </a:t>
              </a:r>
              <a:endParaRPr lang="zh-CN" altLang="en-US" b="0" dirty="0"/>
            </a:p>
          </p:txBody>
        </p:sp>
        <p:sp>
          <p:nvSpPr>
            <p:cNvPr id="38" name="Line 43"/>
            <p:cNvSpPr>
              <a:spLocks noChangeShapeType="1"/>
            </p:cNvSpPr>
            <p:nvPr/>
          </p:nvSpPr>
          <p:spPr bwMode="auto">
            <a:xfrm>
              <a:off x="4677937" y="1418321"/>
              <a:ext cx="0" cy="718205"/>
            </a:xfrm>
            <a:prstGeom prst="line">
              <a:avLst/>
            </a:prstGeom>
            <a:noFill/>
            <a:ln w="12700">
              <a:solidFill>
                <a:schemeClr val="tx1"/>
              </a:solidFill>
              <a:round/>
              <a:headEnd/>
              <a:tailEnd/>
            </a:ln>
          </p:spPr>
          <p:txBody>
            <a:bodyPr/>
            <a:lstStyle/>
            <a:p>
              <a:endParaRPr lang="zh-CN" altLang="en-US"/>
            </a:p>
          </p:txBody>
        </p:sp>
        <p:sp>
          <p:nvSpPr>
            <p:cNvPr id="39" name="Line 43"/>
            <p:cNvSpPr>
              <a:spLocks noChangeShapeType="1"/>
            </p:cNvSpPr>
            <p:nvPr/>
          </p:nvSpPr>
          <p:spPr bwMode="auto">
            <a:xfrm>
              <a:off x="5106337" y="1418321"/>
              <a:ext cx="0" cy="718205"/>
            </a:xfrm>
            <a:prstGeom prst="line">
              <a:avLst/>
            </a:prstGeom>
            <a:noFill/>
            <a:ln w="12700">
              <a:solidFill>
                <a:schemeClr val="tx1"/>
              </a:solidFill>
              <a:round/>
              <a:headEnd/>
              <a:tailEnd/>
            </a:ln>
          </p:spPr>
          <p:txBody>
            <a:bodyPr/>
            <a:lstStyle/>
            <a:p>
              <a:endParaRPr lang="zh-CN" altLang="en-US"/>
            </a:p>
          </p:txBody>
        </p:sp>
        <p:sp>
          <p:nvSpPr>
            <p:cNvPr id="40" name="Line 43"/>
            <p:cNvSpPr>
              <a:spLocks noChangeShapeType="1"/>
            </p:cNvSpPr>
            <p:nvPr/>
          </p:nvSpPr>
          <p:spPr bwMode="auto">
            <a:xfrm>
              <a:off x="5430337" y="1418321"/>
              <a:ext cx="0" cy="718205"/>
            </a:xfrm>
            <a:prstGeom prst="line">
              <a:avLst/>
            </a:prstGeom>
            <a:noFill/>
            <a:ln w="12700">
              <a:solidFill>
                <a:schemeClr val="tx1"/>
              </a:solidFill>
              <a:round/>
              <a:headEnd/>
              <a:tailEnd/>
            </a:ln>
          </p:spPr>
          <p:txBody>
            <a:bodyPr/>
            <a:lstStyle/>
            <a:p>
              <a:endParaRPr lang="zh-CN" altLang="en-US"/>
            </a:p>
          </p:txBody>
        </p:sp>
        <p:sp>
          <p:nvSpPr>
            <p:cNvPr id="41" name="Line 43"/>
            <p:cNvSpPr>
              <a:spLocks noChangeShapeType="1"/>
            </p:cNvSpPr>
            <p:nvPr/>
          </p:nvSpPr>
          <p:spPr bwMode="auto">
            <a:xfrm>
              <a:off x="5466337" y="1418321"/>
              <a:ext cx="0" cy="718205"/>
            </a:xfrm>
            <a:prstGeom prst="line">
              <a:avLst/>
            </a:prstGeom>
            <a:solidFill>
              <a:schemeClr val="bg1"/>
            </a:solidFill>
            <a:ln w="12700">
              <a:solidFill>
                <a:srgbClr val="CC00FF"/>
              </a:solidFill>
              <a:miter lim="800000"/>
              <a:headEnd/>
              <a:tailEnd/>
            </a:ln>
          </p:spPr>
          <p:txBody>
            <a:bodyPr wrap="none" anchor="ctr"/>
            <a:lstStyle/>
            <a:p>
              <a:endParaRPr lang="zh-CN" altLang="en-US" b="0"/>
            </a:p>
          </p:txBody>
        </p:sp>
        <p:sp>
          <p:nvSpPr>
            <p:cNvPr id="42" name="Line 43"/>
            <p:cNvSpPr>
              <a:spLocks noChangeShapeType="1"/>
            </p:cNvSpPr>
            <p:nvPr/>
          </p:nvSpPr>
          <p:spPr bwMode="auto">
            <a:xfrm>
              <a:off x="5646337" y="1418321"/>
              <a:ext cx="0" cy="718205"/>
            </a:xfrm>
            <a:prstGeom prst="line">
              <a:avLst/>
            </a:prstGeom>
            <a:noFill/>
            <a:ln w="12700">
              <a:solidFill>
                <a:schemeClr val="tx1"/>
              </a:solidFill>
              <a:round/>
              <a:headEnd/>
              <a:tailEnd/>
            </a:ln>
          </p:spPr>
          <p:txBody>
            <a:bodyPr/>
            <a:lstStyle/>
            <a:p>
              <a:endParaRPr lang="zh-CN" altLang="en-US"/>
            </a:p>
          </p:txBody>
        </p:sp>
        <p:sp>
          <p:nvSpPr>
            <p:cNvPr id="43" name="Line 43"/>
            <p:cNvSpPr>
              <a:spLocks noChangeShapeType="1"/>
            </p:cNvSpPr>
            <p:nvPr/>
          </p:nvSpPr>
          <p:spPr bwMode="auto">
            <a:xfrm>
              <a:off x="5757937" y="1418321"/>
              <a:ext cx="0" cy="718205"/>
            </a:xfrm>
            <a:prstGeom prst="line">
              <a:avLst/>
            </a:prstGeom>
            <a:noFill/>
            <a:ln w="12700">
              <a:solidFill>
                <a:schemeClr val="tx1"/>
              </a:solidFill>
              <a:round/>
              <a:headEnd/>
              <a:tailEnd/>
            </a:ln>
          </p:spPr>
          <p:txBody>
            <a:bodyPr/>
            <a:lstStyle/>
            <a:p>
              <a:endParaRPr lang="zh-CN" altLang="en-US"/>
            </a:p>
          </p:txBody>
        </p:sp>
        <p:sp>
          <p:nvSpPr>
            <p:cNvPr id="44" name="Line 43"/>
            <p:cNvSpPr>
              <a:spLocks noChangeShapeType="1"/>
            </p:cNvSpPr>
            <p:nvPr/>
          </p:nvSpPr>
          <p:spPr bwMode="auto">
            <a:xfrm>
              <a:off x="5898337" y="1418321"/>
              <a:ext cx="0" cy="718205"/>
            </a:xfrm>
            <a:prstGeom prst="line">
              <a:avLst/>
            </a:prstGeom>
            <a:noFill/>
            <a:ln w="12700">
              <a:solidFill>
                <a:schemeClr val="tx1"/>
              </a:solidFill>
              <a:round/>
              <a:headEnd/>
              <a:tailEnd/>
            </a:ln>
          </p:spPr>
          <p:txBody>
            <a:bodyPr/>
            <a:lstStyle/>
            <a:p>
              <a:endParaRPr lang="zh-CN" altLang="en-US"/>
            </a:p>
          </p:txBody>
        </p:sp>
        <p:sp>
          <p:nvSpPr>
            <p:cNvPr id="45" name="Line 43"/>
            <p:cNvSpPr>
              <a:spLocks noChangeShapeType="1"/>
            </p:cNvSpPr>
            <p:nvPr/>
          </p:nvSpPr>
          <p:spPr bwMode="auto">
            <a:xfrm>
              <a:off x="6092737" y="1418321"/>
              <a:ext cx="0" cy="718205"/>
            </a:xfrm>
            <a:prstGeom prst="line">
              <a:avLst/>
            </a:prstGeom>
            <a:noFill/>
            <a:ln w="12700">
              <a:solidFill>
                <a:schemeClr val="tx1"/>
              </a:solidFill>
              <a:round/>
              <a:headEnd/>
              <a:tailEnd/>
            </a:ln>
          </p:spPr>
          <p:txBody>
            <a:bodyPr/>
            <a:lstStyle/>
            <a:p>
              <a:endParaRPr lang="zh-CN" altLang="en-US"/>
            </a:p>
          </p:txBody>
        </p:sp>
        <p:sp>
          <p:nvSpPr>
            <p:cNvPr id="46" name="Line 43"/>
            <p:cNvSpPr>
              <a:spLocks noChangeShapeType="1"/>
            </p:cNvSpPr>
            <p:nvPr/>
          </p:nvSpPr>
          <p:spPr bwMode="auto">
            <a:xfrm>
              <a:off x="6207937" y="1418321"/>
              <a:ext cx="0" cy="718205"/>
            </a:xfrm>
            <a:prstGeom prst="line">
              <a:avLst/>
            </a:prstGeom>
            <a:noFill/>
            <a:ln w="12700">
              <a:solidFill>
                <a:schemeClr val="tx1"/>
              </a:solidFill>
              <a:round/>
              <a:headEnd/>
              <a:tailEnd/>
            </a:ln>
          </p:spPr>
          <p:txBody>
            <a:bodyPr/>
            <a:lstStyle/>
            <a:p>
              <a:endParaRPr lang="zh-CN" altLang="en-US"/>
            </a:p>
          </p:txBody>
        </p:sp>
        <p:sp>
          <p:nvSpPr>
            <p:cNvPr id="47" name="Line 43"/>
            <p:cNvSpPr>
              <a:spLocks noChangeShapeType="1"/>
            </p:cNvSpPr>
            <p:nvPr/>
          </p:nvSpPr>
          <p:spPr bwMode="auto">
            <a:xfrm>
              <a:off x="6233137" y="1418321"/>
              <a:ext cx="0" cy="718205"/>
            </a:xfrm>
            <a:prstGeom prst="line">
              <a:avLst/>
            </a:prstGeom>
            <a:noFill/>
            <a:ln w="12700">
              <a:solidFill>
                <a:schemeClr val="tx1"/>
              </a:solidFill>
              <a:round/>
              <a:headEnd/>
              <a:tailEnd/>
            </a:ln>
          </p:spPr>
          <p:txBody>
            <a:bodyPr/>
            <a:lstStyle/>
            <a:p>
              <a:endParaRPr lang="zh-CN" altLang="en-US"/>
            </a:p>
          </p:txBody>
        </p:sp>
        <p:sp>
          <p:nvSpPr>
            <p:cNvPr id="48" name="Line 43"/>
            <p:cNvSpPr>
              <a:spLocks noChangeShapeType="1"/>
            </p:cNvSpPr>
            <p:nvPr/>
          </p:nvSpPr>
          <p:spPr bwMode="auto">
            <a:xfrm>
              <a:off x="6251137" y="1418321"/>
              <a:ext cx="0" cy="718205"/>
            </a:xfrm>
            <a:prstGeom prst="line">
              <a:avLst/>
            </a:prstGeom>
            <a:noFill/>
            <a:ln w="12700">
              <a:solidFill>
                <a:schemeClr val="tx1"/>
              </a:solidFill>
              <a:round/>
              <a:headEnd/>
              <a:tailEnd/>
            </a:ln>
          </p:spPr>
          <p:txBody>
            <a:bodyPr/>
            <a:lstStyle/>
            <a:p>
              <a:endParaRPr lang="zh-CN" altLang="en-US"/>
            </a:p>
          </p:txBody>
        </p:sp>
        <p:sp>
          <p:nvSpPr>
            <p:cNvPr id="49" name="Line 43"/>
            <p:cNvSpPr>
              <a:spLocks noChangeShapeType="1"/>
            </p:cNvSpPr>
            <p:nvPr/>
          </p:nvSpPr>
          <p:spPr bwMode="auto">
            <a:xfrm>
              <a:off x="7028737" y="1418321"/>
              <a:ext cx="0" cy="718205"/>
            </a:xfrm>
            <a:prstGeom prst="line">
              <a:avLst/>
            </a:prstGeom>
            <a:noFill/>
            <a:ln w="12700">
              <a:solidFill>
                <a:schemeClr val="tx1"/>
              </a:solidFill>
              <a:round/>
              <a:headEnd/>
              <a:tailEnd/>
            </a:ln>
          </p:spPr>
          <p:txBody>
            <a:bodyPr/>
            <a:lstStyle/>
            <a:p>
              <a:endParaRPr lang="zh-CN" altLang="en-US"/>
            </a:p>
          </p:txBody>
        </p:sp>
        <p:sp>
          <p:nvSpPr>
            <p:cNvPr id="50" name="Line 43"/>
            <p:cNvSpPr>
              <a:spLocks noChangeShapeType="1"/>
            </p:cNvSpPr>
            <p:nvPr/>
          </p:nvSpPr>
          <p:spPr bwMode="auto">
            <a:xfrm>
              <a:off x="7147537" y="1418321"/>
              <a:ext cx="0" cy="718205"/>
            </a:xfrm>
            <a:prstGeom prst="line">
              <a:avLst/>
            </a:prstGeom>
            <a:noFill/>
            <a:ln w="12700">
              <a:solidFill>
                <a:schemeClr val="tx1"/>
              </a:solidFill>
              <a:round/>
              <a:headEnd/>
              <a:tailEnd/>
            </a:ln>
          </p:spPr>
          <p:txBody>
            <a:bodyPr/>
            <a:lstStyle/>
            <a:p>
              <a:endParaRPr lang="zh-CN" altLang="en-US"/>
            </a:p>
          </p:txBody>
        </p:sp>
        <p:sp>
          <p:nvSpPr>
            <p:cNvPr id="51" name="Line 43"/>
            <p:cNvSpPr>
              <a:spLocks noChangeShapeType="1"/>
            </p:cNvSpPr>
            <p:nvPr/>
          </p:nvSpPr>
          <p:spPr bwMode="auto">
            <a:xfrm>
              <a:off x="7215937" y="1418321"/>
              <a:ext cx="0" cy="718205"/>
            </a:xfrm>
            <a:prstGeom prst="line">
              <a:avLst/>
            </a:prstGeom>
            <a:noFill/>
            <a:ln w="12700">
              <a:solidFill>
                <a:schemeClr val="tx1"/>
              </a:solidFill>
              <a:round/>
              <a:headEnd/>
              <a:tailEnd/>
            </a:ln>
          </p:spPr>
          <p:txBody>
            <a:bodyPr/>
            <a:lstStyle/>
            <a:p>
              <a:endParaRPr lang="zh-CN" altLang="en-US"/>
            </a:p>
          </p:txBody>
        </p:sp>
        <p:sp>
          <p:nvSpPr>
            <p:cNvPr id="52" name="Line 43"/>
            <p:cNvSpPr>
              <a:spLocks noChangeShapeType="1"/>
            </p:cNvSpPr>
            <p:nvPr/>
          </p:nvSpPr>
          <p:spPr bwMode="auto">
            <a:xfrm>
              <a:off x="7280737" y="1418321"/>
              <a:ext cx="0" cy="718205"/>
            </a:xfrm>
            <a:prstGeom prst="line">
              <a:avLst/>
            </a:prstGeom>
            <a:noFill/>
            <a:ln w="12700">
              <a:solidFill>
                <a:schemeClr val="tx1"/>
              </a:solidFill>
              <a:round/>
              <a:headEnd/>
              <a:tailEnd/>
            </a:ln>
          </p:spPr>
          <p:txBody>
            <a:bodyPr/>
            <a:lstStyle/>
            <a:p>
              <a:endParaRPr lang="zh-CN" altLang="en-US"/>
            </a:p>
          </p:txBody>
        </p:sp>
        <p:sp>
          <p:nvSpPr>
            <p:cNvPr id="53" name="Line 43"/>
            <p:cNvSpPr>
              <a:spLocks noChangeShapeType="1"/>
            </p:cNvSpPr>
            <p:nvPr/>
          </p:nvSpPr>
          <p:spPr bwMode="auto">
            <a:xfrm>
              <a:off x="7529137" y="1418321"/>
              <a:ext cx="0" cy="718205"/>
            </a:xfrm>
            <a:prstGeom prst="line">
              <a:avLst/>
            </a:prstGeom>
            <a:noFill/>
            <a:ln w="12700">
              <a:solidFill>
                <a:schemeClr val="tx1"/>
              </a:solidFill>
              <a:round/>
              <a:headEnd/>
              <a:tailEnd/>
            </a:ln>
          </p:spPr>
          <p:txBody>
            <a:bodyPr/>
            <a:lstStyle/>
            <a:p>
              <a:endParaRPr lang="zh-CN" altLang="en-US"/>
            </a:p>
          </p:txBody>
        </p:sp>
        <p:sp>
          <p:nvSpPr>
            <p:cNvPr id="54" name="Line 43"/>
            <p:cNvSpPr>
              <a:spLocks noChangeShapeType="1"/>
            </p:cNvSpPr>
            <p:nvPr/>
          </p:nvSpPr>
          <p:spPr bwMode="auto">
            <a:xfrm>
              <a:off x="7579537" y="1418321"/>
              <a:ext cx="0" cy="718205"/>
            </a:xfrm>
            <a:prstGeom prst="line">
              <a:avLst/>
            </a:prstGeom>
            <a:noFill/>
            <a:ln w="12700">
              <a:solidFill>
                <a:schemeClr val="tx1"/>
              </a:solidFill>
              <a:round/>
              <a:headEnd/>
              <a:tailEnd/>
            </a:ln>
          </p:spPr>
          <p:txBody>
            <a:bodyPr/>
            <a:lstStyle/>
            <a:p>
              <a:endParaRPr lang="zh-CN" altLang="en-US"/>
            </a:p>
          </p:txBody>
        </p:sp>
        <p:sp>
          <p:nvSpPr>
            <p:cNvPr id="55" name="Line 43"/>
            <p:cNvSpPr>
              <a:spLocks noChangeShapeType="1"/>
            </p:cNvSpPr>
            <p:nvPr/>
          </p:nvSpPr>
          <p:spPr bwMode="auto">
            <a:xfrm>
              <a:off x="7788337" y="1418321"/>
              <a:ext cx="0" cy="718205"/>
            </a:xfrm>
            <a:prstGeom prst="line">
              <a:avLst/>
            </a:prstGeom>
            <a:noFill/>
            <a:ln w="12700">
              <a:solidFill>
                <a:schemeClr val="tx1"/>
              </a:solidFill>
              <a:round/>
              <a:headEnd/>
              <a:tailEnd/>
            </a:ln>
          </p:spPr>
          <p:txBody>
            <a:bodyPr/>
            <a:lstStyle/>
            <a:p>
              <a:endParaRPr lang="zh-CN" altLang="en-US"/>
            </a:p>
          </p:txBody>
        </p:sp>
        <p:sp>
          <p:nvSpPr>
            <p:cNvPr id="56" name="Line 43"/>
            <p:cNvSpPr>
              <a:spLocks noChangeShapeType="1"/>
            </p:cNvSpPr>
            <p:nvPr/>
          </p:nvSpPr>
          <p:spPr bwMode="auto">
            <a:xfrm>
              <a:off x="7820737" y="1418321"/>
              <a:ext cx="0" cy="718205"/>
            </a:xfrm>
            <a:prstGeom prst="line">
              <a:avLst/>
            </a:prstGeom>
            <a:noFill/>
            <a:ln w="12700">
              <a:solidFill>
                <a:schemeClr val="tx1"/>
              </a:solidFill>
              <a:round/>
              <a:headEnd/>
              <a:tailEnd/>
            </a:ln>
          </p:spPr>
          <p:txBody>
            <a:bodyPr/>
            <a:lstStyle/>
            <a:p>
              <a:endParaRPr lang="zh-CN" altLang="en-US"/>
            </a:p>
          </p:txBody>
        </p:sp>
        <p:sp>
          <p:nvSpPr>
            <p:cNvPr id="57" name="Line 43"/>
            <p:cNvSpPr>
              <a:spLocks noChangeShapeType="1"/>
            </p:cNvSpPr>
            <p:nvPr/>
          </p:nvSpPr>
          <p:spPr bwMode="auto">
            <a:xfrm>
              <a:off x="8202337" y="1418321"/>
              <a:ext cx="0" cy="718205"/>
            </a:xfrm>
            <a:prstGeom prst="line">
              <a:avLst/>
            </a:prstGeom>
            <a:noFill/>
            <a:ln w="12700">
              <a:solidFill>
                <a:schemeClr val="tx1"/>
              </a:solidFill>
              <a:round/>
              <a:headEnd/>
              <a:tailEnd/>
            </a:ln>
          </p:spPr>
          <p:txBody>
            <a:bodyPr/>
            <a:lstStyle/>
            <a:p>
              <a:endParaRPr lang="zh-CN" altLang="en-US"/>
            </a:p>
          </p:txBody>
        </p:sp>
        <p:sp>
          <p:nvSpPr>
            <p:cNvPr id="58" name="Line 43"/>
            <p:cNvSpPr>
              <a:spLocks noChangeShapeType="1"/>
            </p:cNvSpPr>
            <p:nvPr/>
          </p:nvSpPr>
          <p:spPr bwMode="auto">
            <a:xfrm>
              <a:off x="8303137" y="1418321"/>
              <a:ext cx="0" cy="718205"/>
            </a:xfrm>
            <a:prstGeom prst="line">
              <a:avLst/>
            </a:prstGeom>
            <a:solidFill>
              <a:schemeClr val="bg1"/>
            </a:solidFill>
            <a:ln w="12700">
              <a:solidFill>
                <a:srgbClr val="CC00FF"/>
              </a:solidFill>
              <a:miter lim="800000"/>
              <a:headEnd/>
              <a:tailEnd/>
            </a:ln>
          </p:spPr>
          <p:txBody>
            <a:bodyPr wrap="none" anchor="ctr"/>
            <a:lstStyle/>
            <a:p>
              <a:endParaRPr lang="zh-CN" altLang="en-US" b="0"/>
            </a:p>
          </p:txBody>
        </p:sp>
        <p:sp>
          <p:nvSpPr>
            <p:cNvPr id="59" name="Line 43"/>
            <p:cNvSpPr>
              <a:spLocks noChangeShapeType="1"/>
            </p:cNvSpPr>
            <p:nvPr/>
          </p:nvSpPr>
          <p:spPr bwMode="auto">
            <a:xfrm>
              <a:off x="8331937" y="1418321"/>
              <a:ext cx="0" cy="718205"/>
            </a:xfrm>
            <a:prstGeom prst="line">
              <a:avLst/>
            </a:prstGeom>
            <a:solidFill>
              <a:schemeClr val="bg1"/>
            </a:solidFill>
            <a:ln w="12700">
              <a:solidFill>
                <a:srgbClr val="CC00FF"/>
              </a:solidFill>
              <a:miter lim="800000"/>
              <a:headEnd/>
              <a:tailEnd/>
            </a:ln>
          </p:spPr>
          <p:txBody>
            <a:bodyPr wrap="none" anchor="ctr"/>
            <a:lstStyle/>
            <a:p>
              <a:endParaRPr lang="zh-CN" altLang="en-US" b="0"/>
            </a:p>
          </p:txBody>
        </p:sp>
        <p:sp>
          <p:nvSpPr>
            <p:cNvPr id="60" name="Line 43"/>
            <p:cNvSpPr>
              <a:spLocks noChangeShapeType="1"/>
            </p:cNvSpPr>
            <p:nvPr/>
          </p:nvSpPr>
          <p:spPr bwMode="auto">
            <a:xfrm>
              <a:off x="8547937" y="1418321"/>
              <a:ext cx="0" cy="718205"/>
            </a:xfrm>
            <a:prstGeom prst="line">
              <a:avLst/>
            </a:prstGeom>
            <a:noFill/>
            <a:ln w="12700">
              <a:solidFill>
                <a:schemeClr val="tx1"/>
              </a:solidFill>
              <a:round/>
              <a:headEnd/>
              <a:tailEnd/>
            </a:ln>
          </p:spPr>
          <p:txBody>
            <a:bodyPr/>
            <a:lstStyle/>
            <a:p>
              <a:endParaRPr lang="zh-CN" altLang="en-US"/>
            </a:p>
          </p:txBody>
        </p:sp>
        <p:sp>
          <p:nvSpPr>
            <p:cNvPr id="61" name="Rectangle 95"/>
            <p:cNvSpPr>
              <a:spLocks noChangeArrowheads="1"/>
            </p:cNvSpPr>
            <p:nvPr/>
          </p:nvSpPr>
          <p:spPr bwMode="auto">
            <a:xfrm>
              <a:off x="1370494" y="1419341"/>
              <a:ext cx="10800" cy="716165"/>
            </a:xfrm>
            <a:prstGeom prst="rect">
              <a:avLst/>
            </a:prstGeom>
            <a:solidFill>
              <a:schemeClr val="bg1"/>
            </a:solidFill>
            <a:ln w="9525">
              <a:solidFill>
                <a:schemeClr val="tx1"/>
              </a:solidFill>
              <a:miter lim="800000"/>
              <a:headEnd/>
              <a:tailEnd/>
            </a:ln>
          </p:spPr>
          <p:txBody>
            <a:bodyPr wrap="none" anchor="ctr"/>
            <a:lstStyle/>
            <a:p>
              <a:endParaRPr lang="zh-CN" altLang="zh-CN" b="0"/>
            </a:p>
          </p:txBody>
        </p:sp>
        <p:sp>
          <p:nvSpPr>
            <p:cNvPr id="62" name="Line 87"/>
            <p:cNvSpPr>
              <a:spLocks noChangeShapeType="1"/>
            </p:cNvSpPr>
            <p:nvPr/>
          </p:nvSpPr>
          <p:spPr bwMode="auto">
            <a:xfrm>
              <a:off x="395536" y="1777423"/>
              <a:ext cx="549275" cy="0"/>
            </a:xfrm>
            <a:prstGeom prst="line">
              <a:avLst/>
            </a:prstGeom>
            <a:noFill/>
            <a:ln w="12700">
              <a:solidFill>
                <a:schemeClr val="tx1"/>
              </a:solidFill>
              <a:round/>
              <a:headEnd/>
              <a:tailEnd/>
            </a:ln>
          </p:spPr>
          <p:txBody>
            <a:bodyPr/>
            <a:lstStyle/>
            <a:p>
              <a:endParaRPr lang="zh-CN" altLang="en-US"/>
            </a:p>
          </p:txBody>
        </p:sp>
        <p:sp>
          <p:nvSpPr>
            <p:cNvPr id="137" name="Line 64"/>
            <p:cNvSpPr>
              <a:spLocks noChangeShapeType="1"/>
            </p:cNvSpPr>
            <p:nvPr/>
          </p:nvSpPr>
          <p:spPr bwMode="auto">
            <a:xfrm>
              <a:off x="1565952" y="1419341"/>
              <a:ext cx="0" cy="718205"/>
            </a:xfrm>
            <a:prstGeom prst="line">
              <a:avLst/>
            </a:prstGeom>
            <a:solidFill>
              <a:schemeClr val="bg1"/>
            </a:solidFill>
            <a:ln w="12700">
              <a:solidFill>
                <a:srgbClr val="CC00FF"/>
              </a:solidFill>
              <a:miter lim="800000"/>
              <a:headEnd/>
              <a:tailEnd/>
            </a:ln>
          </p:spPr>
          <p:txBody>
            <a:bodyPr wrap="none" anchor="ctr"/>
            <a:lstStyle/>
            <a:p>
              <a:pPr>
                <a:defRPr/>
              </a:pPr>
              <a:endParaRPr lang="zh-CN" altLang="en-US" b="0"/>
            </a:p>
          </p:txBody>
        </p:sp>
      </p:grpSp>
      <p:sp>
        <p:nvSpPr>
          <p:cNvPr id="138" name="TextBox 137"/>
          <p:cNvSpPr txBox="1"/>
          <p:nvPr/>
        </p:nvSpPr>
        <p:spPr>
          <a:xfrm>
            <a:off x="1414040" y="2158202"/>
            <a:ext cx="266420" cy="307777"/>
          </a:xfrm>
          <a:prstGeom prst="rect">
            <a:avLst/>
          </a:prstGeom>
          <a:noFill/>
        </p:spPr>
        <p:txBody>
          <a:bodyPr wrap="none" rtlCol="0">
            <a:spAutoFit/>
          </a:bodyPr>
          <a:lstStyle/>
          <a:p>
            <a:r>
              <a:rPr lang="en-US" altLang="zh-CN" sz="1400" b="0" u="sng" dirty="0" smtClean="0">
                <a:latin typeface="Arial Narrow" pitchFamily="34" charset="0"/>
              </a:rPr>
              <a:t>3</a:t>
            </a:r>
            <a:endParaRPr lang="zh-CN" altLang="en-US" sz="1400" b="0" u="sng" dirty="0">
              <a:latin typeface="Arial Narrow" pitchFamily="34" charset="0"/>
            </a:endParaRPr>
          </a:p>
        </p:txBody>
      </p:sp>
      <p:sp>
        <p:nvSpPr>
          <p:cNvPr id="184" name="TextBox 183"/>
          <p:cNvSpPr txBox="1"/>
          <p:nvPr/>
        </p:nvSpPr>
        <p:spPr>
          <a:xfrm>
            <a:off x="1436482" y="1314854"/>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85" name="TextBox 184"/>
          <p:cNvSpPr txBox="1"/>
          <p:nvPr/>
        </p:nvSpPr>
        <p:spPr>
          <a:xfrm>
            <a:off x="1633074" y="1330094"/>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86" name="TextBox 185"/>
          <p:cNvSpPr txBox="1"/>
          <p:nvPr/>
        </p:nvSpPr>
        <p:spPr>
          <a:xfrm>
            <a:off x="3760862" y="1314854"/>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87" name="TextBox 186"/>
          <p:cNvSpPr txBox="1"/>
          <p:nvPr/>
        </p:nvSpPr>
        <p:spPr>
          <a:xfrm>
            <a:off x="5347921" y="1313695"/>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88" name="TextBox 187"/>
          <p:cNvSpPr txBox="1"/>
          <p:nvPr/>
        </p:nvSpPr>
        <p:spPr>
          <a:xfrm>
            <a:off x="8157610" y="1314854"/>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89" name="TextBox 188"/>
          <p:cNvSpPr txBox="1"/>
          <p:nvPr/>
        </p:nvSpPr>
        <p:spPr>
          <a:xfrm>
            <a:off x="8232216" y="1314854"/>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76" name="TextBox 175"/>
          <p:cNvSpPr txBox="1"/>
          <p:nvPr/>
        </p:nvSpPr>
        <p:spPr>
          <a:xfrm>
            <a:off x="1141988" y="25694"/>
            <a:ext cx="7344816" cy="769441"/>
          </a:xfrm>
          <a:prstGeom prst="rect">
            <a:avLst/>
          </a:prstGeom>
          <a:noFill/>
        </p:spPr>
        <p:txBody>
          <a:bodyPr wrap="square" rtlCol="0">
            <a:spAutoFit/>
          </a:bodyPr>
          <a:lstStyle/>
          <a:p>
            <a:pPr algn="ctr"/>
            <a:r>
              <a:rPr lang="en-US" altLang="zh-CN" sz="4400" b="1" dirty="0" smtClean="0">
                <a:latin typeface="Arial Narrow" pitchFamily="34" charset="0"/>
              </a:rPr>
              <a:t>Structure of </a:t>
            </a:r>
            <a:r>
              <a:rPr lang="en-US" altLang="zh-CN" sz="4400" b="1" i="1" dirty="0" smtClean="0">
                <a:latin typeface="Arial Narrow" pitchFamily="34" charset="0"/>
              </a:rPr>
              <a:t>Slc4a10 </a:t>
            </a:r>
            <a:r>
              <a:rPr lang="en-US" altLang="zh-CN" sz="4400" b="1" dirty="0" smtClean="0">
                <a:latin typeface="Arial Narrow" pitchFamily="34" charset="0"/>
              </a:rPr>
              <a:t>gene</a:t>
            </a:r>
            <a:endParaRPr lang="zh-CN" altLang="en-US" sz="4400" b="1" dirty="0">
              <a:latin typeface="Arial Narrow" pitchFamily="34" charset="0"/>
            </a:endParaRPr>
          </a:p>
        </p:txBody>
      </p:sp>
      <p:sp>
        <p:nvSpPr>
          <p:cNvPr id="193" name="Text Box 33"/>
          <p:cNvSpPr txBox="1">
            <a:spLocks noChangeArrowheads="1"/>
          </p:cNvSpPr>
          <p:nvPr/>
        </p:nvSpPr>
        <p:spPr bwMode="auto">
          <a:xfrm>
            <a:off x="6832946" y="2990348"/>
            <a:ext cx="1882458" cy="461665"/>
          </a:xfrm>
          <a:prstGeom prst="rect">
            <a:avLst/>
          </a:prstGeom>
          <a:noFill/>
          <a:ln w="9525">
            <a:noFill/>
            <a:miter lim="800000"/>
            <a:headEnd/>
            <a:tailEnd/>
          </a:ln>
        </p:spPr>
        <p:txBody>
          <a:bodyPr wrap="square">
            <a:spAutoFit/>
          </a:bodyPr>
          <a:lstStyle/>
          <a:p>
            <a:pPr algn="l"/>
            <a:r>
              <a:rPr lang="en-US" altLang="zh-CN" sz="2400" dirty="0" smtClean="0">
                <a:latin typeface="Arial Narrow" pitchFamily="34" charset="0"/>
                <a:cs typeface="+mn-cs"/>
              </a:rPr>
              <a:t>MEIK-NBCn2</a:t>
            </a:r>
          </a:p>
        </p:txBody>
      </p:sp>
      <p:sp>
        <p:nvSpPr>
          <p:cNvPr id="194" name="Text Box 33"/>
          <p:cNvSpPr txBox="1">
            <a:spLocks noChangeArrowheads="1"/>
          </p:cNvSpPr>
          <p:nvPr/>
        </p:nvSpPr>
        <p:spPr bwMode="auto">
          <a:xfrm>
            <a:off x="6832946" y="4270499"/>
            <a:ext cx="1882458" cy="461665"/>
          </a:xfrm>
          <a:prstGeom prst="rect">
            <a:avLst/>
          </a:prstGeom>
          <a:noFill/>
          <a:ln w="9525">
            <a:noFill/>
            <a:miter lim="800000"/>
            <a:headEnd/>
            <a:tailEnd/>
          </a:ln>
        </p:spPr>
        <p:txBody>
          <a:bodyPr wrap="square">
            <a:spAutoFit/>
          </a:bodyPr>
          <a:lstStyle/>
          <a:p>
            <a:pPr algn="l"/>
            <a:r>
              <a:rPr lang="en-US" altLang="zh-CN" sz="2400" dirty="0" smtClean="0">
                <a:latin typeface="Arial Narrow" pitchFamily="34" charset="0"/>
                <a:cs typeface="+mn-cs"/>
              </a:rPr>
              <a:t>MCDL-NBCn2</a:t>
            </a:r>
          </a:p>
        </p:txBody>
      </p:sp>
      <p:sp>
        <p:nvSpPr>
          <p:cNvPr id="195" name="右大括号 194"/>
          <p:cNvSpPr/>
          <p:nvPr/>
        </p:nvSpPr>
        <p:spPr bwMode="auto">
          <a:xfrm>
            <a:off x="6641445" y="5477808"/>
            <a:ext cx="216000" cy="1116000"/>
          </a:xfrm>
          <a:prstGeom prst="rightBrace">
            <a:avLst>
              <a:gd name="adj1" fmla="val 33539"/>
              <a:gd name="adj2" fmla="val 50000"/>
            </a:avLst>
          </a:prstGeom>
          <a:noFill/>
          <a:ln w="12700" cap="flat" cmpd="sng" algn="ctr">
            <a:solidFill>
              <a:schemeClr val="tx1">
                <a:lumMod val="95000"/>
                <a:lumOff val="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宋体" charset="-122"/>
            </a:endParaRPr>
          </a:p>
        </p:txBody>
      </p:sp>
      <p:sp>
        <p:nvSpPr>
          <p:cNvPr id="196" name="Text Box 33"/>
          <p:cNvSpPr txBox="1">
            <a:spLocks noChangeArrowheads="1"/>
          </p:cNvSpPr>
          <p:nvPr/>
        </p:nvSpPr>
        <p:spPr bwMode="auto">
          <a:xfrm>
            <a:off x="6832946" y="5816381"/>
            <a:ext cx="1882458" cy="461665"/>
          </a:xfrm>
          <a:prstGeom prst="rect">
            <a:avLst/>
          </a:prstGeom>
          <a:noFill/>
          <a:ln w="9525">
            <a:noFill/>
            <a:miter lim="800000"/>
            <a:headEnd/>
            <a:tailEnd/>
          </a:ln>
        </p:spPr>
        <p:txBody>
          <a:bodyPr wrap="square">
            <a:spAutoFit/>
          </a:bodyPr>
          <a:lstStyle/>
          <a:p>
            <a:pPr algn="l"/>
            <a:r>
              <a:rPr lang="en-US" altLang="zh-CN" sz="2400" dirty="0" smtClean="0">
                <a:latin typeface="Arial Narrow" pitchFamily="34" charset="0"/>
                <a:cs typeface="+mn-cs"/>
              </a:rPr>
              <a:t>MHAN-NBCn2</a:t>
            </a:r>
          </a:p>
        </p:txBody>
      </p:sp>
      <p:grpSp>
        <p:nvGrpSpPr>
          <p:cNvPr id="232" name="组合 231"/>
          <p:cNvGrpSpPr/>
          <p:nvPr/>
        </p:nvGrpSpPr>
        <p:grpSpPr>
          <a:xfrm>
            <a:off x="2385082" y="2915180"/>
            <a:ext cx="4062882" cy="612000"/>
            <a:chOff x="2385082" y="2806151"/>
            <a:chExt cx="4062882" cy="612000"/>
          </a:xfrm>
        </p:grpSpPr>
        <p:grpSp>
          <p:nvGrpSpPr>
            <p:cNvPr id="11" name="Group 94"/>
            <p:cNvGrpSpPr>
              <a:grpSpLocks/>
            </p:cNvGrpSpPr>
            <p:nvPr/>
          </p:nvGrpSpPr>
          <p:grpSpPr bwMode="auto">
            <a:xfrm>
              <a:off x="2759305" y="3208303"/>
              <a:ext cx="1744080" cy="190502"/>
              <a:chOff x="1968" y="1344"/>
              <a:chExt cx="3072" cy="528"/>
            </a:xfrm>
          </p:grpSpPr>
          <p:sp>
            <p:nvSpPr>
              <p:cNvPr id="198" name="Line 25"/>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pPr algn="ctr"/>
                <a:endParaRPr lang="zh-CN" altLang="en-US" sz="1600" b="0" smtClean="0">
                  <a:solidFill>
                    <a:srgbClr val="000000"/>
                  </a:solidFill>
                  <a:cs typeface="+mn-cs"/>
                </a:endParaRPr>
              </a:p>
            </p:txBody>
          </p:sp>
          <p:sp>
            <p:nvSpPr>
              <p:cNvPr id="199" name="Line 26"/>
              <p:cNvSpPr>
                <a:spLocks noChangeShapeType="1"/>
              </p:cNvSpPr>
              <p:nvPr/>
            </p:nvSpPr>
            <p:spPr bwMode="auto">
              <a:xfrm flipH="1">
                <a:off x="3552"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pPr algn="ctr"/>
                <a:endParaRPr lang="zh-CN" altLang="en-US" sz="1600" b="0" smtClean="0">
                  <a:solidFill>
                    <a:srgbClr val="000000"/>
                  </a:solidFill>
                  <a:cs typeface="+mn-cs"/>
                </a:endParaRPr>
              </a:p>
            </p:txBody>
          </p:sp>
        </p:grpSp>
        <p:sp>
          <p:nvSpPr>
            <p:cNvPr id="200" name="Rectangle 91"/>
            <p:cNvSpPr>
              <a:spLocks noChangeArrowheads="1"/>
            </p:cNvSpPr>
            <p:nvPr/>
          </p:nvSpPr>
          <p:spPr bwMode="auto">
            <a:xfrm>
              <a:off x="2385082" y="2806151"/>
              <a:ext cx="309703" cy="397570"/>
            </a:xfrm>
            <a:prstGeom prst="rect">
              <a:avLst/>
            </a:prstGeom>
            <a:solidFill>
              <a:schemeClr val="bg1"/>
            </a:solidFill>
            <a:ln w="12700">
              <a:solidFill>
                <a:schemeClr val="tx1"/>
              </a:solidFill>
              <a:miter lim="800000"/>
              <a:headEnd/>
              <a:tailEnd/>
            </a:ln>
          </p:spPr>
          <p:txBody>
            <a:bodyPr wrap="none" anchor="ctr"/>
            <a:lstStyle/>
            <a:p>
              <a:pPr algn="ctr"/>
              <a:endParaRPr lang="en-US" altLang="zh-CN" b="0" dirty="0" smtClean="0">
                <a:solidFill>
                  <a:srgbClr val="000000"/>
                </a:solidFill>
                <a:latin typeface="Arial Narrow" pitchFamily="34" charset="0"/>
                <a:cs typeface="+mn-cs"/>
              </a:endParaRPr>
            </a:p>
          </p:txBody>
        </p:sp>
        <p:sp>
          <p:nvSpPr>
            <p:cNvPr id="201" name="Rectangle 92"/>
            <p:cNvSpPr>
              <a:spLocks noChangeArrowheads="1"/>
            </p:cNvSpPr>
            <p:nvPr/>
          </p:nvSpPr>
          <p:spPr bwMode="auto">
            <a:xfrm>
              <a:off x="2694784" y="2806151"/>
              <a:ext cx="64521" cy="397570"/>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0" dirty="0" smtClean="0"/>
            </a:p>
          </p:txBody>
        </p:sp>
        <p:sp>
          <p:nvSpPr>
            <p:cNvPr id="202" name="Rectangle 93"/>
            <p:cNvSpPr>
              <a:spLocks noChangeArrowheads="1"/>
            </p:cNvSpPr>
            <p:nvPr/>
          </p:nvSpPr>
          <p:spPr bwMode="auto">
            <a:xfrm>
              <a:off x="4503385" y="2806151"/>
              <a:ext cx="109842" cy="397570"/>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solidFill>
                  <a:schemeClr val="lt1"/>
                </a:solidFill>
                <a:latin typeface="+mn-lt"/>
                <a:ea typeface="+mn-ea"/>
              </a:endParaRPr>
            </a:p>
          </p:txBody>
        </p:sp>
        <p:sp>
          <p:nvSpPr>
            <p:cNvPr id="203" name="Rectangle 18"/>
            <p:cNvSpPr>
              <a:spLocks noChangeArrowheads="1"/>
            </p:cNvSpPr>
            <p:nvPr/>
          </p:nvSpPr>
          <p:spPr bwMode="auto">
            <a:xfrm>
              <a:off x="4944108" y="2806151"/>
              <a:ext cx="196912" cy="397570"/>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04" name="Rectangle 18"/>
            <p:cNvSpPr>
              <a:spLocks noChangeArrowheads="1"/>
            </p:cNvSpPr>
            <p:nvPr/>
          </p:nvSpPr>
          <p:spPr bwMode="auto">
            <a:xfrm>
              <a:off x="5444905" y="2806151"/>
              <a:ext cx="186196" cy="397570"/>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05" name="Rectangle 18"/>
            <p:cNvSpPr>
              <a:spLocks noChangeArrowheads="1"/>
            </p:cNvSpPr>
            <p:nvPr/>
          </p:nvSpPr>
          <p:spPr bwMode="auto">
            <a:xfrm>
              <a:off x="6020019" y="2806151"/>
              <a:ext cx="215666" cy="397570"/>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grpSp>
          <p:nvGrpSpPr>
            <p:cNvPr id="12" name="Group 103"/>
            <p:cNvGrpSpPr>
              <a:grpSpLocks/>
            </p:cNvGrpSpPr>
            <p:nvPr/>
          </p:nvGrpSpPr>
          <p:grpSpPr bwMode="auto">
            <a:xfrm>
              <a:off x="5634838" y="3200818"/>
              <a:ext cx="385182" cy="212589"/>
              <a:chOff x="1968" y="1344"/>
              <a:chExt cx="2851" cy="528"/>
            </a:xfrm>
          </p:grpSpPr>
          <p:sp>
            <p:nvSpPr>
              <p:cNvPr id="207"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08"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13" name="Group 103"/>
            <p:cNvGrpSpPr>
              <a:grpSpLocks/>
            </p:cNvGrpSpPr>
            <p:nvPr/>
          </p:nvGrpSpPr>
          <p:grpSpPr bwMode="auto">
            <a:xfrm>
              <a:off x="5140415" y="3202768"/>
              <a:ext cx="304491" cy="212589"/>
              <a:chOff x="1968" y="1344"/>
              <a:chExt cx="2851" cy="528"/>
            </a:xfrm>
          </p:grpSpPr>
          <p:sp>
            <p:nvSpPr>
              <p:cNvPr id="210"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11"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14" name="Group 103"/>
            <p:cNvGrpSpPr>
              <a:grpSpLocks/>
            </p:cNvGrpSpPr>
            <p:nvPr/>
          </p:nvGrpSpPr>
          <p:grpSpPr bwMode="auto">
            <a:xfrm>
              <a:off x="4612748" y="3205562"/>
              <a:ext cx="332824" cy="212589"/>
              <a:chOff x="1968" y="1344"/>
              <a:chExt cx="2851" cy="528"/>
            </a:xfrm>
          </p:grpSpPr>
          <p:sp>
            <p:nvSpPr>
              <p:cNvPr id="213"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14"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15" name="Line 104"/>
            <p:cNvSpPr>
              <a:spLocks noChangeShapeType="1"/>
            </p:cNvSpPr>
            <p:nvPr/>
          </p:nvSpPr>
          <p:spPr bwMode="auto">
            <a:xfrm>
              <a:off x="6233959" y="3200818"/>
              <a:ext cx="214005" cy="212589"/>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45" name="组合 244"/>
          <p:cNvGrpSpPr/>
          <p:nvPr/>
        </p:nvGrpSpPr>
        <p:grpSpPr>
          <a:xfrm>
            <a:off x="3028228" y="4325770"/>
            <a:ext cx="3419736" cy="612000"/>
            <a:chOff x="3028228" y="4133619"/>
            <a:chExt cx="3419736" cy="612000"/>
          </a:xfrm>
        </p:grpSpPr>
        <p:sp>
          <p:nvSpPr>
            <p:cNvPr id="216" name="Rectangle 95"/>
            <p:cNvSpPr>
              <a:spLocks noChangeArrowheads="1"/>
            </p:cNvSpPr>
            <p:nvPr/>
          </p:nvSpPr>
          <p:spPr bwMode="auto">
            <a:xfrm>
              <a:off x="3028228" y="4133619"/>
              <a:ext cx="95107" cy="398501"/>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17" name="Rectangle 98"/>
            <p:cNvSpPr>
              <a:spLocks noChangeArrowheads="1"/>
            </p:cNvSpPr>
            <p:nvPr/>
          </p:nvSpPr>
          <p:spPr bwMode="auto">
            <a:xfrm>
              <a:off x="4503385" y="4133619"/>
              <a:ext cx="109842"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grpSp>
          <p:nvGrpSpPr>
            <p:cNvPr id="15" name="Group 103"/>
            <p:cNvGrpSpPr>
              <a:grpSpLocks/>
            </p:cNvGrpSpPr>
            <p:nvPr/>
          </p:nvGrpSpPr>
          <p:grpSpPr bwMode="auto">
            <a:xfrm>
              <a:off x="4148092" y="4532532"/>
              <a:ext cx="356172" cy="213087"/>
              <a:chOff x="1968" y="1344"/>
              <a:chExt cx="3051" cy="528"/>
            </a:xfrm>
          </p:grpSpPr>
          <p:sp>
            <p:nvSpPr>
              <p:cNvPr id="219"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20" name="Line 105"/>
              <p:cNvSpPr>
                <a:spLocks noChangeShapeType="1"/>
              </p:cNvSpPr>
              <p:nvPr/>
            </p:nvSpPr>
            <p:spPr bwMode="auto">
              <a:xfrm flipH="1">
                <a:off x="353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16" name="Group 109"/>
            <p:cNvGrpSpPr>
              <a:grpSpLocks/>
            </p:cNvGrpSpPr>
            <p:nvPr/>
          </p:nvGrpSpPr>
          <p:grpSpPr bwMode="auto">
            <a:xfrm>
              <a:off x="3123189" y="4532532"/>
              <a:ext cx="902843" cy="213087"/>
              <a:chOff x="1968" y="1344"/>
              <a:chExt cx="3061" cy="528"/>
            </a:xfrm>
          </p:grpSpPr>
          <p:sp>
            <p:nvSpPr>
              <p:cNvPr id="222" name="Line 110"/>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23" name="Line 111"/>
              <p:cNvSpPr>
                <a:spLocks noChangeShapeType="1"/>
              </p:cNvSpPr>
              <p:nvPr/>
            </p:nvSpPr>
            <p:spPr bwMode="auto">
              <a:xfrm flipH="1">
                <a:off x="354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24" name="Rectangle 96"/>
            <p:cNvSpPr>
              <a:spLocks noChangeArrowheads="1"/>
            </p:cNvSpPr>
            <p:nvPr/>
          </p:nvSpPr>
          <p:spPr bwMode="auto">
            <a:xfrm>
              <a:off x="4036183" y="4133619"/>
              <a:ext cx="112521"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0" dirty="0" smtClean="0"/>
            </a:p>
          </p:txBody>
        </p:sp>
        <p:sp>
          <p:nvSpPr>
            <p:cNvPr id="225" name="Rectangle 97"/>
            <p:cNvSpPr>
              <a:spLocks noChangeArrowheads="1"/>
            </p:cNvSpPr>
            <p:nvPr/>
          </p:nvSpPr>
          <p:spPr bwMode="auto">
            <a:xfrm>
              <a:off x="4025844" y="4133619"/>
              <a:ext cx="9377"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0" dirty="0" smtClean="0"/>
            </a:p>
          </p:txBody>
        </p:sp>
        <p:sp>
          <p:nvSpPr>
            <p:cNvPr id="226" name="Rectangle 18"/>
            <p:cNvSpPr>
              <a:spLocks noChangeArrowheads="1"/>
            </p:cNvSpPr>
            <p:nvPr/>
          </p:nvSpPr>
          <p:spPr bwMode="auto">
            <a:xfrm>
              <a:off x="4947304" y="4143993"/>
              <a:ext cx="196912"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27" name="Rectangle 18"/>
            <p:cNvSpPr>
              <a:spLocks noChangeArrowheads="1"/>
            </p:cNvSpPr>
            <p:nvPr/>
          </p:nvSpPr>
          <p:spPr bwMode="auto">
            <a:xfrm>
              <a:off x="5448099" y="4143993"/>
              <a:ext cx="186196"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28" name="Rectangle 18"/>
            <p:cNvSpPr>
              <a:spLocks noChangeArrowheads="1"/>
            </p:cNvSpPr>
            <p:nvPr/>
          </p:nvSpPr>
          <p:spPr bwMode="auto">
            <a:xfrm>
              <a:off x="6020019" y="4143993"/>
              <a:ext cx="215666"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grpSp>
          <p:nvGrpSpPr>
            <p:cNvPr id="17" name="Group 103"/>
            <p:cNvGrpSpPr>
              <a:grpSpLocks/>
            </p:cNvGrpSpPr>
            <p:nvPr/>
          </p:nvGrpSpPr>
          <p:grpSpPr bwMode="auto">
            <a:xfrm>
              <a:off x="4612748" y="4532532"/>
              <a:ext cx="332824" cy="213087"/>
              <a:chOff x="1968" y="1344"/>
              <a:chExt cx="2851" cy="528"/>
            </a:xfrm>
          </p:grpSpPr>
          <p:sp>
            <p:nvSpPr>
              <p:cNvPr id="230"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31"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18" name="Group 103"/>
            <p:cNvGrpSpPr>
              <a:grpSpLocks/>
            </p:cNvGrpSpPr>
            <p:nvPr/>
          </p:nvGrpSpPr>
          <p:grpSpPr bwMode="auto">
            <a:xfrm>
              <a:off x="5140415" y="4532532"/>
              <a:ext cx="304491" cy="213087"/>
              <a:chOff x="1968" y="1344"/>
              <a:chExt cx="2851" cy="528"/>
            </a:xfrm>
          </p:grpSpPr>
          <p:sp>
            <p:nvSpPr>
              <p:cNvPr id="233"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34"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19" name="Group 103"/>
            <p:cNvGrpSpPr>
              <a:grpSpLocks/>
            </p:cNvGrpSpPr>
            <p:nvPr/>
          </p:nvGrpSpPr>
          <p:grpSpPr bwMode="auto">
            <a:xfrm>
              <a:off x="5634837" y="4532532"/>
              <a:ext cx="385182" cy="213087"/>
              <a:chOff x="1968" y="1344"/>
              <a:chExt cx="2851" cy="528"/>
            </a:xfrm>
          </p:grpSpPr>
          <p:sp>
            <p:nvSpPr>
              <p:cNvPr id="236"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37"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38" name="Line 104"/>
            <p:cNvSpPr>
              <a:spLocks noChangeShapeType="1"/>
            </p:cNvSpPr>
            <p:nvPr/>
          </p:nvSpPr>
          <p:spPr bwMode="auto">
            <a:xfrm>
              <a:off x="6233959" y="4532532"/>
              <a:ext cx="214005" cy="213087"/>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35" name="组合 234"/>
          <p:cNvGrpSpPr/>
          <p:nvPr/>
        </p:nvGrpSpPr>
        <p:grpSpPr>
          <a:xfrm>
            <a:off x="3674885" y="3629905"/>
            <a:ext cx="2773079" cy="612000"/>
            <a:chOff x="3674885" y="3469885"/>
            <a:chExt cx="2773079" cy="612000"/>
          </a:xfrm>
        </p:grpSpPr>
        <p:sp>
          <p:nvSpPr>
            <p:cNvPr id="239" name="Rectangle 99"/>
            <p:cNvSpPr>
              <a:spLocks noChangeArrowheads="1"/>
            </p:cNvSpPr>
            <p:nvPr/>
          </p:nvSpPr>
          <p:spPr bwMode="auto">
            <a:xfrm>
              <a:off x="3674885" y="3473816"/>
              <a:ext cx="360335" cy="396208"/>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40" name="Rectangle 102"/>
            <p:cNvSpPr>
              <a:spLocks noChangeArrowheads="1"/>
            </p:cNvSpPr>
            <p:nvPr/>
          </p:nvSpPr>
          <p:spPr bwMode="auto">
            <a:xfrm>
              <a:off x="4503385" y="3473816"/>
              <a:ext cx="109842" cy="396208"/>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41" name="Rectangle 18"/>
            <p:cNvSpPr>
              <a:spLocks noChangeArrowheads="1"/>
            </p:cNvSpPr>
            <p:nvPr/>
          </p:nvSpPr>
          <p:spPr bwMode="auto">
            <a:xfrm>
              <a:off x="4947304" y="3469885"/>
              <a:ext cx="196912" cy="396208"/>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42" name="Rectangle 18"/>
            <p:cNvSpPr>
              <a:spLocks noChangeArrowheads="1"/>
            </p:cNvSpPr>
            <p:nvPr/>
          </p:nvSpPr>
          <p:spPr bwMode="auto">
            <a:xfrm>
              <a:off x="5448099" y="3469885"/>
              <a:ext cx="186196" cy="396208"/>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43" name="Rectangle 18"/>
            <p:cNvSpPr>
              <a:spLocks noChangeArrowheads="1"/>
            </p:cNvSpPr>
            <p:nvPr/>
          </p:nvSpPr>
          <p:spPr bwMode="auto">
            <a:xfrm>
              <a:off x="6020019" y="3469885"/>
              <a:ext cx="215666" cy="396208"/>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44" name="Rectangle 96"/>
            <p:cNvSpPr>
              <a:spLocks noChangeArrowheads="1"/>
            </p:cNvSpPr>
            <p:nvPr/>
          </p:nvSpPr>
          <p:spPr bwMode="auto">
            <a:xfrm>
              <a:off x="4035221" y="3473816"/>
              <a:ext cx="112521" cy="396208"/>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0" dirty="0" smtClean="0"/>
            </a:p>
          </p:txBody>
        </p:sp>
        <p:grpSp>
          <p:nvGrpSpPr>
            <p:cNvPr id="20" name="Group 103"/>
            <p:cNvGrpSpPr>
              <a:grpSpLocks/>
            </p:cNvGrpSpPr>
            <p:nvPr/>
          </p:nvGrpSpPr>
          <p:grpSpPr bwMode="auto">
            <a:xfrm>
              <a:off x="5634838" y="3870024"/>
              <a:ext cx="385182" cy="211861"/>
              <a:chOff x="1968" y="1344"/>
              <a:chExt cx="2851" cy="528"/>
            </a:xfrm>
          </p:grpSpPr>
          <p:sp>
            <p:nvSpPr>
              <p:cNvPr id="246"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47"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1" name="Group 103"/>
            <p:cNvGrpSpPr>
              <a:grpSpLocks/>
            </p:cNvGrpSpPr>
            <p:nvPr/>
          </p:nvGrpSpPr>
          <p:grpSpPr bwMode="auto">
            <a:xfrm>
              <a:off x="5140415" y="3865719"/>
              <a:ext cx="304491" cy="211861"/>
              <a:chOff x="1968" y="1344"/>
              <a:chExt cx="2851" cy="528"/>
            </a:xfrm>
          </p:grpSpPr>
          <p:sp>
            <p:nvSpPr>
              <p:cNvPr id="249"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50"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2" name="Group 103"/>
            <p:cNvGrpSpPr>
              <a:grpSpLocks/>
            </p:cNvGrpSpPr>
            <p:nvPr/>
          </p:nvGrpSpPr>
          <p:grpSpPr bwMode="auto">
            <a:xfrm>
              <a:off x="4616558" y="3866175"/>
              <a:ext cx="332824" cy="211861"/>
              <a:chOff x="1968" y="1344"/>
              <a:chExt cx="2851" cy="528"/>
            </a:xfrm>
          </p:grpSpPr>
          <p:sp>
            <p:nvSpPr>
              <p:cNvPr id="252"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53"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3" name="Group 103"/>
            <p:cNvGrpSpPr>
              <a:grpSpLocks/>
            </p:cNvGrpSpPr>
            <p:nvPr/>
          </p:nvGrpSpPr>
          <p:grpSpPr bwMode="auto">
            <a:xfrm>
              <a:off x="4141186" y="3862748"/>
              <a:ext cx="356172" cy="211861"/>
              <a:chOff x="1968" y="1344"/>
              <a:chExt cx="3051" cy="528"/>
            </a:xfrm>
          </p:grpSpPr>
          <p:sp>
            <p:nvSpPr>
              <p:cNvPr id="255"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56" name="Line 105"/>
              <p:cNvSpPr>
                <a:spLocks noChangeShapeType="1"/>
              </p:cNvSpPr>
              <p:nvPr/>
            </p:nvSpPr>
            <p:spPr bwMode="auto">
              <a:xfrm flipH="1">
                <a:off x="353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57" name="Line 104"/>
            <p:cNvSpPr>
              <a:spLocks noChangeShapeType="1"/>
            </p:cNvSpPr>
            <p:nvPr/>
          </p:nvSpPr>
          <p:spPr bwMode="auto">
            <a:xfrm>
              <a:off x="6233959" y="3870024"/>
              <a:ext cx="214005" cy="211861"/>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90" name="右大括号 289"/>
          <p:cNvSpPr/>
          <p:nvPr/>
        </p:nvSpPr>
        <p:spPr bwMode="auto">
          <a:xfrm>
            <a:off x="6641445" y="3709331"/>
            <a:ext cx="216000" cy="1584000"/>
          </a:xfrm>
          <a:prstGeom prst="rightBrace">
            <a:avLst>
              <a:gd name="adj1" fmla="val 33539"/>
              <a:gd name="adj2" fmla="val 50000"/>
            </a:avLst>
          </a:prstGeom>
          <a:noFill/>
          <a:ln w="12700" cap="flat" cmpd="sng" algn="ctr">
            <a:solidFill>
              <a:schemeClr val="tx1">
                <a:lumMod val="95000"/>
                <a:lumOff val="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宋体" charset="-122"/>
            </a:endParaRPr>
          </a:p>
        </p:txBody>
      </p:sp>
      <p:sp>
        <p:nvSpPr>
          <p:cNvPr id="291" name="Text Box 33"/>
          <p:cNvSpPr txBox="1">
            <a:spLocks noChangeArrowheads="1"/>
          </p:cNvSpPr>
          <p:nvPr/>
        </p:nvSpPr>
        <p:spPr bwMode="auto">
          <a:xfrm>
            <a:off x="500034" y="2990348"/>
            <a:ext cx="1985831" cy="461665"/>
          </a:xfrm>
          <a:prstGeom prst="rect">
            <a:avLst/>
          </a:prstGeom>
          <a:noFill/>
          <a:ln w="9525">
            <a:noFill/>
            <a:miter lim="800000"/>
            <a:headEnd/>
            <a:tailEnd/>
          </a:ln>
        </p:spPr>
        <p:txBody>
          <a:bodyPr wrap="square">
            <a:spAutoFit/>
          </a:bodyPr>
          <a:lstStyle/>
          <a:p>
            <a:pPr algn="l"/>
            <a:r>
              <a:rPr lang="en-US" altLang="zh-CN" sz="2400" dirty="0" smtClean="0">
                <a:latin typeface="Arial Narrow" pitchFamily="34" charset="0"/>
                <a:cs typeface="+mn-cs"/>
              </a:rPr>
              <a:t>Promoter P1</a:t>
            </a:r>
          </a:p>
        </p:txBody>
      </p:sp>
      <p:sp>
        <p:nvSpPr>
          <p:cNvPr id="292" name="Text Box 33"/>
          <p:cNvSpPr txBox="1">
            <a:spLocks noChangeArrowheads="1"/>
          </p:cNvSpPr>
          <p:nvPr/>
        </p:nvSpPr>
        <p:spPr bwMode="auto">
          <a:xfrm>
            <a:off x="500034" y="3561699"/>
            <a:ext cx="1985831" cy="461665"/>
          </a:xfrm>
          <a:prstGeom prst="rect">
            <a:avLst/>
          </a:prstGeom>
          <a:noFill/>
          <a:ln w="9525">
            <a:noFill/>
            <a:miter lim="800000"/>
            <a:headEnd/>
            <a:tailEnd/>
          </a:ln>
        </p:spPr>
        <p:txBody>
          <a:bodyPr wrap="square">
            <a:spAutoFit/>
          </a:bodyPr>
          <a:lstStyle/>
          <a:p>
            <a:pPr algn="l"/>
            <a:r>
              <a:rPr lang="en-US" altLang="zh-CN" sz="2400" dirty="0" smtClean="0">
                <a:latin typeface="Arial Narrow" pitchFamily="34" charset="0"/>
                <a:cs typeface="+mn-cs"/>
              </a:rPr>
              <a:t>Promoter P3</a:t>
            </a:r>
          </a:p>
        </p:txBody>
      </p:sp>
      <p:sp>
        <p:nvSpPr>
          <p:cNvPr id="293" name="Text Box 33"/>
          <p:cNvSpPr txBox="1">
            <a:spLocks noChangeArrowheads="1"/>
          </p:cNvSpPr>
          <p:nvPr/>
        </p:nvSpPr>
        <p:spPr bwMode="auto">
          <a:xfrm>
            <a:off x="500034" y="5214010"/>
            <a:ext cx="1985831" cy="461665"/>
          </a:xfrm>
          <a:prstGeom prst="rect">
            <a:avLst/>
          </a:prstGeom>
          <a:noFill/>
          <a:ln w="9525">
            <a:noFill/>
            <a:miter lim="800000"/>
            <a:headEnd/>
            <a:tailEnd/>
          </a:ln>
        </p:spPr>
        <p:txBody>
          <a:bodyPr wrap="square">
            <a:spAutoFit/>
          </a:bodyPr>
          <a:lstStyle/>
          <a:p>
            <a:pPr algn="l"/>
            <a:r>
              <a:rPr lang="en-US" altLang="zh-CN" sz="2400" dirty="0" smtClean="0">
                <a:latin typeface="Arial Narrow" pitchFamily="34" charset="0"/>
                <a:cs typeface="+mn-cs"/>
              </a:rPr>
              <a:t>Promoter P2</a:t>
            </a:r>
          </a:p>
        </p:txBody>
      </p:sp>
      <p:sp>
        <p:nvSpPr>
          <p:cNvPr id="294" name="右大括号 293"/>
          <p:cNvSpPr/>
          <p:nvPr/>
        </p:nvSpPr>
        <p:spPr bwMode="auto">
          <a:xfrm flipH="1">
            <a:off x="2444269" y="4328842"/>
            <a:ext cx="216000" cy="2232000"/>
          </a:xfrm>
          <a:prstGeom prst="rightBrace">
            <a:avLst>
              <a:gd name="adj1" fmla="val 33539"/>
              <a:gd name="adj2" fmla="val 50000"/>
            </a:avLst>
          </a:prstGeom>
          <a:noFill/>
          <a:ln w="12700" cap="flat" cmpd="sng" algn="ctr">
            <a:solidFill>
              <a:schemeClr val="tx1">
                <a:lumMod val="95000"/>
                <a:lumOff val="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charset="0"/>
              <a:ea typeface="宋体" charset="-122"/>
            </a:endParaRPr>
          </a:p>
        </p:txBody>
      </p:sp>
      <p:grpSp>
        <p:nvGrpSpPr>
          <p:cNvPr id="251" name="组合 250"/>
          <p:cNvGrpSpPr/>
          <p:nvPr/>
        </p:nvGrpSpPr>
        <p:grpSpPr>
          <a:xfrm>
            <a:off x="3028228" y="5464911"/>
            <a:ext cx="3419736" cy="612433"/>
            <a:chOff x="3028228" y="5442051"/>
            <a:chExt cx="3419736" cy="612433"/>
          </a:xfrm>
        </p:grpSpPr>
        <p:sp>
          <p:nvSpPr>
            <p:cNvPr id="258" name="Rectangle 98"/>
            <p:cNvSpPr>
              <a:spLocks noChangeArrowheads="1"/>
            </p:cNvSpPr>
            <p:nvPr/>
          </p:nvSpPr>
          <p:spPr bwMode="auto">
            <a:xfrm>
              <a:off x="4506716" y="5442484"/>
              <a:ext cx="109842" cy="398068"/>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59" name="Rectangle 18"/>
            <p:cNvSpPr>
              <a:spLocks noChangeArrowheads="1"/>
            </p:cNvSpPr>
            <p:nvPr/>
          </p:nvSpPr>
          <p:spPr bwMode="auto">
            <a:xfrm>
              <a:off x="4950634" y="5442484"/>
              <a:ext cx="196912" cy="398068"/>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60" name="Rectangle 18"/>
            <p:cNvSpPr>
              <a:spLocks noChangeArrowheads="1"/>
            </p:cNvSpPr>
            <p:nvPr/>
          </p:nvSpPr>
          <p:spPr bwMode="auto">
            <a:xfrm>
              <a:off x="6020019" y="5442484"/>
              <a:ext cx="215666" cy="398068"/>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61" name="Rectangle 18"/>
            <p:cNvSpPr>
              <a:spLocks noChangeArrowheads="1"/>
            </p:cNvSpPr>
            <p:nvPr/>
          </p:nvSpPr>
          <p:spPr bwMode="auto">
            <a:xfrm>
              <a:off x="6194159" y="5442484"/>
              <a:ext cx="41526" cy="398068"/>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grpSp>
          <p:nvGrpSpPr>
            <p:cNvPr id="24" name="Group 103"/>
            <p:cNvGrpSpPr>
              <a:grpSpLocks/>
            </p:cNvGrpSpPr>
            <p:nvPr/>
          </p:nvGrpSpPr>
          <p:grpSpPr bwMode="auto">
            <a:xfrm>
              <a:off x="5156814" y="5836508"/>
              <a:ext cx="863204" cy="212856"/>
              <a:chOff x="1968" y="1344"/>
              <a:chExt cx="2851" cy="528"/>
            </a:xfrm>
          </p:grpSpPr>
          <p:sp>
            <p:nvSpPr>
              <p:cNvPr id="263"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64"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5" name="Group 103"/>
            <p:cNvGrpSpPr>
              <a:grpSpLocks/>
            </p:cNvGrpSpPr>
            <p:nvPr/>
          </p:nvGrpSpPr>
          <p:grpSpPr bwMode="auto">
            <a:xfrm>
              <a:off x="4617350" y="5834994"/>
              <a:ext cx="332824" cy="212856"/>
              <a:chOff x="1968" y="1344"/>
              <a:chExt cx="2851" cy="528"/>
            </a:xfrm>
          </p:grpSpPr>
          <p:sp>
            <p:nvSpPr>
              <p:cNvPr id="266"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67"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26" name="Group 103"/>
            <p:cNvGrpSpPr>
              <a:grpSpLocks/>
            </p:cNvGrpSpPr>
            <p:nvPr/>
          </p:nvGrpSpPr>
          <p:grpSpPr bwMode="auto">
            <a:xfrm>
              <a:off x="3123190" y="5841628"/>
              <a:ext cx="1386732" cy="212856"/>
              <a:chOff x="1968" y="1344"/>
              <a:chExt cx="3051" cy="528"/>
            </a:xfrm>
          </p:grpSpPr>
          <p:sp>
            <p:nvSpPr>
              <p:cNvPr id="269"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70" name="Line 105"/>
              <p:cNvSpPr>
                <a:spLocks noChangeShapeType="1"/>
              </p:cNvSpPr>
              <p:nvPr/>
            </p:nvSpPr>
            <p:spPr bwMode="auto">
              <a:xfrm flipH="1">
                <a:off x="353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71" name="Line 104"/>
            <p:cNvSpPr>
              <a:spLocks noChangeShapeType="1"/>
            </p:cNvSpPr>
            <p:nvPr/>
          </p:nvSpPr>
          <p:spPr bwMode="auto">
            <a:xfrm>
              <a:off x="6233959" y="5836508"/>
              <a:ext cx="214005" cy="212856"/>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95" name="Rectangle 95"/>
            <p:cNvSpPr>
              <a:spLocks noChangeArrowheads="1"/>
            </p:cNvSpPr>
            <p:nvPr/>
          </p:nvSpPr>
          <p:spPr bwMode="auto">
            <a:xfrm>
              <a:off x="3028228" y="5442051"/>
              <a:ext cx="95107" cy="398501"/>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grpSp>
      <p:grpSp>
        <p:nvGrpSpPr>
          <p:cNvPr id="254" name="组合 253"/>
          <p:cNvGrpSpPr/>
          <p:nvPr/>
        </p:nvGrpSpPr>
        <p:grpSpPr>
          <a:xfrm>
            <a:off x="3028228" y="6106218"/>
            <a:ext cx="3419736" cy="612000"/>
            <a:chOff x="3028228" y="6106218"/>
            <a:chExt cx="3419736" cy="612000"/>
          </a:xfrm>
        </p:grpSpPr>
        <p:sp>
          <p:nvSpPr>
            <p:cNvPr id="272" name="Rectangle 98"/>
            <p:cNvSpPr>
              <a:spLocks noChangeArrowheads="1"/>
            </p:cNvSpPr>
            <p:nvPr/>
          </p:nvSpPr>
          <p:spPr bwMode="auto">
            <a:xfrm>
              <a:off x="4506716" y="6106218"/>
              <a:ext cx="109842" cy="398769"/>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73" name="Rectangle 18"/>
            <p:cNvSpPr>
              <a:spLocks noChangeArrowheads="1"/>
            </p:cNvSpPr>
            <p:nvPr/>
          </p:nvSpPr>
          <p:spPr bwMode="auto">
            <a:xfrm>
              <a:off x="4950634" y="6106218"/>
              <a:ext cx="196912" cy="398769"/>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74" name="Rectangle 18"/>
            <p:cNvSpPr>
              <a:spLocks noChangeArrowheads="1"/>
            </p:cNvSpPr>
            <p:nvPr/>
          </p:nvSpPr>
          <p:spPr bwMode="auto">
            <a:xfrm>
              <a:off x="6020019" y="6106218"/>
              <a:ext cx="215666" cy="398769"/>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75" name="Rectangle 18"/>
            <p:cNvSpPr>
              <a:spLocks noChangeArrowheads="1"/>
            </p:cNvSpPr>
            <p:nvPr/>
          </p:nvSpPr>
          <p:spPr bwMode="auto">
            <a:xfrm>
              <a:off x="6194159" y="6106218"/>
              <a:ext cx="41526" cy="398769"/>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276" name="Rectangle 18"/>
            <p:cNvSpPr>
              <a:spLocks noChangeArrowheads="1"/>
            </p:cNvSpPr>
            <p:nvPr/>
          </p:nvSpPr>
          <p:spPr bwMode="auto">
            <a:xfrm>
              <a:off x="5448099" y="6106218"/>
              <a:ext cx="186196" cy="398769"/>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grpSp>
          <p:nvGrpSpPr>
            <p:cNvPr id="27" name="Group 103"/>
            <p:cNvGrpSpPr>
              <a:grpSpLocks/>
            </p:cNvGrpSpPr>
            <p:nvPr/>
          </p:nvGrpSpPr>
          <p:grpSpPr bwMode="auto">
            <a:xfrm>
              <a:off x="5147024" y="6503328"/>
              <a:ext cx="304491" cy="213231"/>
              <a:chOff x="1968" y="1344"/>
              <a:chExt cx="2851" cy="528"/>
            </a:xfrm>
          </p:grpSpPr>
          <p:sp>
            <p:nvSpPr>
              <p:cNvPr id="278"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79"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30" name="Group 103"/>
            <p:cNvGrpSpPr>
              <a:grpSpLocks/>
            </p:cNvGrpSpPr>
            <p:nvPr/>
          </p:nvGrpSpPr>
          <p:grpSpPr bwMode="auto">
            <a:xfrm>
              <a:off x="4616558" y="6504758"/>
              <a:ext cx="332824" cy="213231"/>
              <a:chOff x="1968" y="1344"/>
              <a:chExt cx="2851" cy="528"/>
            </a:xfrm>
          </p:grpSpPr>
          <p:sp>
            <p:nvSpPr>
              <p:cNvPr id="281"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82"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69" name="Group 103"/>
            <p:cNvGrpSpPr>
              <a:grpSpLocks/>
            </p:cNvGrpSpPr>
            <p:nvPr/>
          </p:nvGrpSpPr>
          <p:grpSpPr bwMode="auto">
            <a:xfrm>
              <a:off x="3123190" y="6504987"/>
              <a:ext cx="1389888" cy="213231"/>
              <a:chOff x="1968" y="1344"/>
              <a:chExt cx="3051" cy="528"/>
            </a:xfrm>
          </p:grpSpPr>
          <p:sp>
            <p:nvSpPr>
              <p:cNvPr id="284"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85" name="Line 105"/>
              <p:cNvSpPr>
                <a:spLocks noChangeShapeType="1"/>
              </p:cNvSpPr>
              <p:nvPr/>
            </p:nvSpPr>
            <p:spPr bwMode="auto">
              <a:xfrm flipH="1">
                <a:off x="353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71" name="Group 103"/>
            <p:cNvGrpSpPr>
              <a:grpSpLocks/>
            </p:cNvGrpSpPr>
            <p:nvPr/>
          </p:nvGrpSpPr>
          <p:grpSpPr bwMode="auto">
            <a:xfrm>
              <a:off x="5637096" y="6503328"/>
              <a:ext cx="385182" cy="213231"/>
              <a:chOff x="1968" y="1344"/>
              <a:chExt cx="2851" cy="528"/>
            </a:xfrm>
          </p:grpSpPr>
          <p:sp>
            <p:nvSpPr>
              <p:cNvPr id="287"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88"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89" name="Line 104"/>
            <p:cNvSpPr>
              <a:spLocks noChangeShapeType="1"/>
            </p:cNvSpPr>
            <p:nvPr/>
          </p:nvSpPr>
          <p:spPr bwMode="auto">
            <a:xfrm>
              <a:off x="6233959" y="6503328"/>
              <a:ext cx="214005" cy="213231"/>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296" name="Rectangle 95"/>
            <p:cNvSpPr>
              <a:spLocks noChangeArrowheads="1"/>
            </p:cNvSpPr>
            <p:nvPr/>
          </p:nvSpPr>
          <p:spPr bwMode="auto">
            <a:xfrm>
              <a:off x="3028228" y="6106486"/>
              <a:ext cx="95107" cy="398501"/>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grpSp>
      <p:grpSp>
        <p:nvGrpSpPr>
          <p:cNvPr id="248" name="组合 247"/>
          <p:cNvGrpSpPr/>
          <p:nvPr/>
        </p:nvGrpSpPr>
        <p:grpSpPr>
          <a:xfrm>
            <a:off x="3028082" y="4909134"/>
            <a:ext cx="3419736" cy="612000"/>
            <a:chOff x="3028082" y="4794834"/>
            <a:chExt cx="3419736" cy="612000"/>
          </a:xfrm>
        </p:grpSpPr>
        <p:grpSp>
          <p:nvGrpSpPr>
            <p:cNvPr id="10" name="Group 109"/>
            <p:cNvGrpSpPr>
              <a:grpSpLocks/>
            </p:cNvGrpSpPr>
            <p:nvPr/>
          </p:nvGrpSpPr>
          <p:grpSpPr bwMode="auto">
            <a:xfrm>
              <a:off x="3373646" y="5193747"/>
              <a:ext cx="652052" cy="213087"/>
              <a:chOff x="1968" y="1344"/>
              <a:chExt cx="3061" cy="528"/>
            </a:xfrm>
          </p:grpSpPr>
          <p:sp>
            <p:nvSpPr>
              <p:cNvPr id="191" name="Line 110"/>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192" name="Line 111"/>
              <p:cNvSpPr>
                <a:spLocks noChangeShapeType="1"/>
              </p:cNvSpPr>
              <p:nvPr/>
            </p:nvSpPr>
            <p:spPr bwMode="auto">
              <a:xfrm flipH="1">
                <a:off x="354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297" name="Rectangle 95"/>
            <p:cNvSpPr>
              <a:spLocks noChangeArrowheads="1"/>
            </p:cNvSpPr>
            <p:nvPr/>
          </p:nvSpPr>
          <p:spPr bwMode="auto">
            <a:xfrm>
              <a:off x="3028082" y="4794834"/>
              <a:ext cx="95107" cy="398501"/>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sp>
          <p:nvSpPr>
            <p:cNvPr id="298" name="Rectangle 98"/>
            <p:cNvSpPr>
              <a:spLocks noChangeArrowheads="1"/>
            </p:cNvSpPr>
            <p:nvPr/>
          </p:nvSpPr>
          <p:spPr bwMode="auto">
            <a:xfrm>
              <a:off x="4503239" y="4794834"/>
              <a:ext cx="109842"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grpSp>
          <p:nvGrpSpPr>
            <p:cNvPr id="72" name="Group 103"/>
            <p:cNvGrpSpPr>
              <a:grpSpLocks/>
            </p:cNvGrpSpPr>
            <p:nvPr/>
          </p:nvGrpSpPr>
          <p:grpSpPr bwMode="auto">
            <a:xfrm>
              <a:off x="4147946" y="5193747"/>
              <a:ext cx="356172" cy="213087"/>
              <a:chOff x="1968" y="1344"/>
              <a:chExt cx="3051" cy="528"/>
            </a:xfrm>
          </p:grpSpPr>
          <p:sp>
            <p:nvSpPr>
              <p:cNvPr id="300"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301" name="Line 105"/>
              <p:cNvSpPr>
                <a:spLocks noChangeShapeType="1"/>
              </p:cNvSpPr>
              <p:nvPr/>
            </p:nvSpPr>
            <p:spPr bwMode="auto">
              <a:xfrm flipH="1">
                <a:off x="353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73" name="Group 109"/>
            <p:cNvGrpSpPr>
              <a:grpSpLocks/>
            </p:cNvGrpSpPr>
            <p:nvPr/>
          </p:nvGrpSpPr>
          <p:grpSpPr bwMode="auto">
            <a:xfrm>
              <a:off x="3126318" y="5193747"/>
              <a:ext cx="227008" cy="213087"/>
              <a:chOff x="1968" y="1344"/>
              <a:chExt cx="3061" cy="528"/>
            </a:xfrm>
          </p:grpSpPr>
          <p:sp>
            <p:nvSpPr>
              <p:cNvPr id="303" name="Line 110"/>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304" name="Line 111"/>
              <p:cNvSpPr>
                <a:spLocks noChangeShapeType="1"/>
              </p:cNvSpPr>
              <p:nvPr/>
            </p:nvSpPr>
            <p:spPr bwMode="auto">
              <a:xfrm flipH="1">
                <a:off x="3541" y="1344"/>
                <a:ext cx="14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305" name="Rectangle 96"/>
            <p:cNvSpPr>
              <a:spLocks noChangeArrowheads="1"/>
            </p:cNvSpPr>
            <p:nvPr/>
          </p:nvSpPr>
          <p:spPr bwMode="auto">
            <a:xfrm>
              <a:off x="4036037" y="4794834"/>
              <a:ext cx="112521"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0" dirty="0" smtClean="0"/>
            </a:p>
          </p:txBody>
        </p:sp>
        <p:sp>
          <p:nvSpPr>
            <p:cNvPr id="306" name="Rectangle 97"/>
            <p:cNvSpPr>
              <a:spLocks noChangeArrowheads="1"/>
            </p:cNvSpPr>
            <p:nvPr/>
          </p:nvSpPr>
          <p:spPr bwMode="auto">
            <a:xfrm>
              <a:off x="4025698" y="4794834"/>
              <a:ext cx="9377"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b="0" dirty="0" smtClean="0"/>
            </a:p>
          </p:txBody>
        </p:sp>
        <p:sp>
          <p:nvSpPr>
            <p:cNvPr id="307" name="Rectangle 18"/>
            <p:cNvSpPr>
              <a:spLocks noChangeArrowheads="1"/>
            </p:cNvSpPr>
            <p:nvPr/>
          </p:nvSpPr>
          <p:spPr bwMode="auto">
            <a:xfrm>
              <a:off x="4947158" y="4805208"/>
              <a:ext cx="196912"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308" name="Rectangle 18"/>
            <p:cNvSpPr>
              <a:spLocks noChangeArrowheads="1"/>
            </p:cNvSpPr>
            <p:nvPr/>
          </p:nvSpPr>
          <p:spPr bwMode="auto">
            <a:xfrm>
              <a:off x="5447953" y="4805208"/>
              <a:ext cx="186196"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sp>
          <p:nvSpPr>
            <p:cNvPr id="309" name="Rectangle 18"/>
            <p:cNvSpPr>
              <a:spLocks noChangeArrowheads="1"/>
            </p:cNvSpPr>
            <p:nvPr/>
          </p:nvSpPr>
          <p:spPr bwMode="auto">
            <a:xfrm>
              <a:off x="6019873" y="4805208"/>
              <a:ext cx="215666" cy="398501"/>
            </a:xfrm>
            <a:prstGeom prst="rect">
              <a:avLst/>
            </a:prstGeom>
            <a:solidFill>
              <a:schemeClr val="bg1">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b="0" dirty="0" smtClean="0"/>
            </a:p>
          </p:txBody>
        </p:sp>
        <p:grpSp>
          <p:nvGrpSpPr>
            <p:cNvPr id="78" name="Group 103"/>
            <p:cNvGrpSpPr>
              <a:grpSpLocks/>
            </p:cNvGrpSpPr>
            <p:nvPr/>
          </p:nvGrpSpPr>
          <p:grpSpPr bwMode="auto">
            <a:xfrm>
              <a:off x="4612602" y="5193747"/>
              <a:ext cx="332824" cy="213087"/>
              <a:chOff x="1968" y="1344"/>
              <a:chExt cx="2851" cy="528"/>
            </a:xfrm>
          </p:grpSpPr>
          <p:sp>
            <p:nvSpPr>
              <p:cNvPr id="311"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312"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80" name="Group 103"/>
            <p:cNvGrpSpPr>
              <a:grpSpLocks/>
            </p:cNvGrpSpPr>
            <p:nvPr/>
          </p:nvGrpSpPr>
          <p:grpSpPr bwMode="auto">
            <a:xfrm>
              <a:off x="5140269" y="5193747"/>
              <a:ext cx="304491" cy="213087"/>
              <a:chOff x="1968" y="1344"/>
              <a:chExt cx="2851" cy="528"/>
            </a:xfrm>
          </p:grpSpPr>
          <p:sp>
            <p:nvSpPr>
              <p:cNvPr id="314"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315"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grpSp>
          <p:nvGrpSpPr>
            <p:cNvPr id="81" name="Group 103"/>
            <p:cNvGrpSpPr>
              <a:grpSpLocks/>
            </p:cNvGrpSpPr>
            <p:nvPr/>
          </p:nvGrpSpPr>
          <p:grpSpPr bwMode="auto">
            <a:xfrm>
              <a:off x="5634691" y="5193747"/>
              <a:ext cx="385182" cy="213087"/>
              <a:chOff x="1968" y="1344"/>
              <a:chExt cx="2851" cy="528"/>
            </a:xfrm>
          </p:grpSpPr>
          <p:sp>
            <p:nvSpPr>
              <p:cNvPr id="317" name="Line 104"/>
              <p:cNvSpPr>
                <a:spLocks noChangeShapeType="1"/>
              </p:cNvSpPr>
              <p:nvPr/>
            </p:nvSpPr>
            <p:spPr bwMode="auto">
              <a:xfrm>
                <a:off x="1968" y="1344"/>
                <a:ext cx="1584"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318" name="Line 105"/>
              <p:cNvSpPr>
                <a:spLocks noChangeShapeType="1"/>
              </p:cNvSpPr>
              <p:nvPr/>
            </p:nvSpPr>
            <p:spPr bwMode="auto">
              <a:xfrm flipH="1">
                <a:off x="3531" y="1344"/>
                <a:ext cx="1288" cy="528"/>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grpSp>
        <p:sp>
          <p:nvSpPr>
            <p:cNvPr id="319" name="Line 104"/>
            <p:cNvSpPr>
              <a:spLocks noChangeShapeType="1"/>
            </p:cNvSpPr>
            <p:nvPr/>
          </p:nvSpPr>
          <p:spPr bwMode="auto">
            <a:xfrm>
              <a:off x="6233813" y="5193747"/>
              <a:ext cx="214005" cy="213087"/>
            </a:xfrm>
            <a:prstGeom prst="line">
              <a:avLst/>
            </a:prstGeom>
            <a:solidFill>
              <a:schemeClr val="accent1"/>
            </a:solidFill>
            <a:ln w="12700" cap="flat" cmpd="sng" algn="ctr">
              <a:solidFill>
                <a:schemeClr val="bg1">
                  <a:lumMod val="50000"/>
                </a:schemeClr>
              </a:solidFill>
              <a:prstDash val="solid"/>
              <a:round/>
              <a:headEnd type="none" w="med" len="med"/>
              <a:tailEnd type="none" w="med" len="med"/>
            </a:ln>
            <a:effectLst/>
          </p:spPr>
          <p:txBody>
            <a:bodyPr/>
            <a:lstStyle/>
            <a:p>
              <a:endParaRPr lang="zh-CN" altLang="en-US" sz="1600" b="0" smtClean="0">
                <a:solidFill>
                  <a:srgbClr val="000000"/>
                </a:solidFill>
              </a:endParaRPr>
            </a:p>
          </p:txBody>
        </p:sp>
        <p:sp>
          <p:nvSpPr>
            <p:cNvPr id="320" name="Rectangle 95"/>
            <p:cNvSpPr>
              <a:spLocks noChangeArrowheads="1"/>
            </p:cNvSpPr>
            <p:nvPr/>
          </p:nvSpPr>
          <p:spPr bwMode="auto">
            <a:xfrm>
              <a:off x="3353326" y="4794834"/>
              <a:ext cx="27432" cy="398501"/>
            </a:xfrm>
            <a:prstGeom prst="rect">
              <a:avLst/>
            </a:prstGeom>
            <a:solidFill>
              <a:schemeClr val="bg1"/>
            </a:solidFill>
            <a:ln w="12700">
              <a:solidFill>
                <a:schemeClr val="tx1"/>
              </a:solidFill>
              <a:miter lim="800000"/>
              <a:headEnd/>
              <a:tailEnd/>
            </a:ln>
          </p:spPr>
          <p:txBody>
            <a:bodyPr wrap="none" anchor="ctr"/>
            <a:lstStyle/>
            <a:p>
              <a:endParaRPr lang="en-US" altLang="zh-CN" b="0" dirty="0" smtClean="0">
                <a:solidFill>
                  <a:srgbClr val="000000"/>
                </a:solidFill>
                <a:latin typeface="Arial Narrow" pitchFamily="34" charset="0"/>
              </a:endParaRPr>
            </a:p>
          </p:txBody>
        </p:sp>
      </p:grpSp>
      <p:grpSp>
        <p:nvGrpSpPr>
          <p:cNvPr id="302" name="组合 301"/>
          <p:cNvGrpSpPr/>
          <p:nvPr/>
        </p:nvGrpSpPr>
        <p:grpSpPr>
          <a:xfrm>
            <a:off x="2406000" y="2534596"/>
            <a:ext cx="3873586" cy="411540"/>
            <a:chOff x="2406000" y="2534596"/>
            <a:chExt cx="3873586" cy="411540"/>
          </a:xfrm>
        </p:grpSpPr>
        <p:sp>
          <p:nvSpPr>
            <p:cNvPr id="262" name="TextBox 261"/>
            <p:cNvSpPr txBox="1"/>
            <p:nvPr/>
          </p:nvSpPr>
          <p:spPr>
            <a:xfrm>
              <a:off x="2406000" y="2534596"/>
              <a:ext cx="301686" cy="400110"/>
            </a:xfrm>
            <a:prstGeom prst="rect">
              <a:avLst/>
            </a:prstGeom>
            <a:noFill/>
          </p:spPr>
          <p:txBody>
            <a:bodyPr wrap="none" rtlCol="0">
              <a:spAutoFit/>
            </a:bodyPr>
            <a:lstStyle/>
            <a:p>
              <a:r>
                <a:rPr lang="en-US" altLang="zh-CN" sz="2000" dirty="0" smtClean="0">
                  <a:latin typeface="Arial Narrow" pitchFamily="34" charset="0"/>
                </a:rPr>
                <a:t>1</a:t>
              </a:r>
              <a:endParaRPr lang="zh-CN" altLang="en-US" sz="2000" dirty="0">
                <a:latin typeface="Arial Narrow" pitchFamily="34" charset="0"/>
              </a:endParaRPr>
            </a:p>
          </p:txBody>
        </p:sp>
        <p:sp>
          <p:nvSpPr>
            <p:cNvPr id="265" name="TextBox 264"/>
            <p:cNvSpPr txBox="1"/>
            <p:nvPr/>
          </p:nvSpPr>
          <p:spPr>
            <a:xfrm>
              <a:off x="2961570" y="2546026"/>
              <a:ext cx="301686" cy="400110"/>
            </a:xfrm>
            <a:prstGeom prst="rect">
              <a:avLst/>
            </a:prstGeom>
            <a:noFill/>
          </p:spPr>
          <p:txBody>
            <a:bodyPr wrap="none" rtlCol="0">
              <a:spAutoFit/>
            </a:bodyPr>
            <a:lstStyle/>
            <a:p>
              <a:r>
                <a:rPr lang="en-US" altLang="zh-CN" sz="2000" dirty="0" smtClean="0">
                  <a:latin typeface="Arial Narrow" pitchFamily="34" charset="0"/>
                </a:rPr>
                <a:t>2</a:t>
              </a:r>
              <a:endParaRPr lang="zh-CN" altLang="en-US" sz="2000" dirty="0">
                <a:latin typeface="Arial Narrow" pitchFamily="34" charset="0"/>
              </a:endParaRPr>
            </a:p>
          </p:txBody>
        </p:sp>
        <p:sp>
          <p:nvSpPr>
            <p:cNvPr id="268" name="TextBox 267"/>
            <p:cNvSpPr txBox="1"/>
            <p:nvPr/>
          </p:nvSpPr>
          <p:spPr>
            <a:xfrm>
              <a:off x="3270182" y="2546026"/>
              <a:ext cx="301686" cy="400110"/>
            </a:xfrm>
            <a:prstGeom prst="rect">
              <a:avLst/>
            </a:prstGeom>
            <a:noFill/>
          </p:spPr>
          <p:txBody>
            <a:bodyPr wrap="none" rtlCol="0">
              <a:spAutoFit/>
            </a:bodyPr>
            <a:lstStyle/>
            <a:p>
              <a:r>
                <a:rPr lang="en-US" altLang="zh-CN" sz="2000" smtClean="0">
                  <a:latin typeface="Arial Narrow" pitchFamily="34" charset="0"/>
                </a:rPr>
                <a:t>3</a:t>
              </a:r>
              <a:endParaRPr lang="zh-CN" altLang="en-US" sz="2000" dirty="0">
                <a:latin typeface="Arial Narrow" pitchFamily="34" charset="0"/>
              </a:endParaRPr>
            </a:p>
          </p:txBody>
        </p:sp>
        <p:sp>
          <p:nvSpPr>
            <p:cNvPr id="277" name="TextBox 276"/>
            <p:cNvSpPr txBox="1"/>
            <p:nvPr/>
          </p:nvSpPr>
          <p:spPr>
            <a:xfrm>
              <a:off x="3913124" y="2546026"/>
              <a:ext cx="301686" cy="400110"/>
            </a:xfrm>
            <a:prstGeom prst="rect">
              <a:avLst/>
            </a:prstGeom>
            <a:noFill/>
          </p:spPr>
          <p:txBody>
            <a:bodyPr wrap="none" rtlCol="0">
              <a:spAutoFit/>
            </a:bodyPr>
            <a:lstStyle/>
            <a:p>
              <a:r>
                <a:rPr lang="en-US" altLang="zh-CN" sz="2000" smtClean="0">
                  <a:latin typeface="Arial Narrow" pitchFamily="34" charset="0"/>
                </a:rPr>
                <a:t>4</a:t>
              </a:r>
              <a:endParaRPr lang="zh-CN" altLang="en-US" sz="2000" dirty="0">
                <a:latin typeface="Arial Narrow" pitchFamily="34" charset="0"/>
              </a:endParaRPr>
            </a:p>
          </p:txBody>
        </p:sp>
        <p:sp>
          <p:nvSpPr>
            <p:cNvPr id="280" name="TextBox 279"/>
            <p:cNvSpPr txBox="1"/>
            <p:nvPr/>
          </p:nvSpPr>
          <p:spPr>
            <a:xfrm>
              <a:off x="4413190" y="2546026"/>
              <a:ext cx="301686" cy="400110"/>
            </a:xfrm>
            <a:prstGeom prst="rect">
              <a:avLst/>
            </a:prstGeom>
            <a:noFill/>
          </p:spPr>
          <p:txBody>
            <a:bodyPr wrap="none" rtlCol="0">
              <a:spAutoFit/>
            </a:bodyPr>
            <a:lstStyle/>
            <a:p>
              <a:r>
                <a:rPr lang="en-US" altLang="zh-CN" sz="2000" dirty="0" smtClean="0">
                  <a:latin typeface="Arial Narrow" pitchFamily="34" charset="0"/>
                </a:rPr>
                <a:t>5</a:t>
              </a:r>
              <a:endParaRPr lang="zh-CN" altLang="en-US" sz="2000" dirty="0">
                <a:latin typeface="Arial Narrow" pitchFamily="34" charset="0"/>
              </a:endParaRPr>
            </a:p>
          </p:txBody>
        </p:sp>
        <p:sp>
          <p:nvSpPr>
            <p:cNvPr id="283" name="TextBox 282"/>
            <p:cNvSpPr txBox="1"/>
            <p:nvPr/>
          </p:nvSpPr>
          <p:spPr>
            <a:xfrm>
              <a:off x="4892042" y="2546026"/>
              <a:ext cx="301686" cy="400110"/>
            </a:xfrm>
            <a:prstGeom prst="rect">
              <a:avLst/>
            </a:prstGeom>
            <a:noFill/>
          </p:spPr>
          <p:txBody>
            <a:bodyPr wrap="none" rtlCol="0">
              <a:spAutoFit/>
            </a:bodyPr>
            <a:lstStyle/>
            <a:p>
              <a:r>
                <a:rPr lang="en-US" altLang="zh-CN" sz="2000" smtClean="0">
                  <a:latin typeface="Arial Narrow" pitchFamily="34" charset="0"/>
                </a:rPr>
                <a:t>6</a:t>
              </a:r>
              <a:endParaRPr lang="zh-CN" altLang="en-US" sz="2000" dirty="0">
                <a:latin typeface="Arial Narrow" pitchFamily="34" charset="0"/>
              </a:endParaRPr>
            </a:p>
          </p:txBody>
        </p:sp>
        <p:sp>
          <p:nvSpPr>
            <p:cNvPr id="286" name="TextBox 285"/>
            <p:cNvSpPr txBox="1"/>
            <p:nvPr/>
          </p:nvSpPr>
          <p:spPr>
            <a:xfrm>
              <a:off x="5379032" y="2546026"/>
              <a:ext cx="301686" cy="400110"/>
            </a:xfrm>
            <a:prstGeom prst="rect">
              <a:avLst/>
            </a:prstGeom>
            <a:noFill/>
          </p:spPr>
          <p:txBody>
            <a:bodyPr wrap="none" rtlCol="0">
              <a:spAutoFit/>
            </a:bodyPr>
            <a:lstStyle/>
            <a:p>
              <a:r>
                <a:rPr lang="en-US" altLang="zh-CN" sz="2000" smtClean="0">
                  <a:latin typeface="Arial Narrow" pitchFamily="34" charset="0"/>
                </a:rPr>
                <a:t>7</a:t>
              </a:r>
              <a:endParaRPr lang="zh-CN" altLang="en-US" sz="2000" dirty="0">
                <a:latin typeface="Arial Narrow" pitchFamily="34" charset="0"/>
              </a:endParaRPr>
            </a:p>
          </p:txBody>
        </p:sp>
        <p:sp>
          <p:nvSpPr>
            <p:cNvPr id="299" name="TextBox 298"/>
            <p:cNvSpPr txBox="1"/>
            <p:nvPr/>
          </p:nvSpPr>
          <p:spPr>
            <a:xfrm>
              <a:off x="5977900" y="2546026"/>
              <a:ext cx="301686" cy="400110"/>
            </a:xfrm>
            <a:prstGeom prst="rect">
              <a:avLst/>
            </a:prstGeom>
            <a:noFill/>
          </p:spPr>
          <p:txBody>
            <a:bodyPr wrap="none" rtlCol="0">
              <a:spAutoFit/>
            </a:bodyPr>
            <a:lstStyle/>
            <a:p>
              <a:r>
                <a:rPr lang="en-US" altLang="zh-CN" sz="2000" smtClean="0">
                  <a:latin typeface="Arial Narrow" pitchFamily="34" charset="0"/>
                </a:rPr>
                <a:t>8</a:t>
              </a:r>
              <a:endParaRPr lang="zh-CN" altLang="en-US" sz="2000" dirty="0">
                <a:latin typeface="Arial Narrow" pitchFamily="34" charset="0"/>
              </a:endParaRPr>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checkerboard(across)">
                                      <p:cBhvr>
                                        <p:cTn id="7" dur="500"/>
                                        <p:tgtEl>
                                          <p:spTgt spid="291"/>
                                        </p:tgtEl>
                                      </p:cBhvr>
                                    </p:animEffect>
                                  </p:childTnLst>
                                </p:cTn>
                              </p:par>
                              <p:par>
                                <p:cTn id="8" presetID="5" presetClass="entr" presetSubtype="10" fill="hold" nodeType="withEffect">
                                  <p:stCondLst>
                                    <p:cond delay="0"/>
                                  </p:stCondLst>
                                  <p:childTnLst>
                                    <p:set>
                                      <p:cBhvr>
                                        <p:cTn id="9" dur="1" fill="hold">
                                          <p:stCondLst>
                                            <p:cond delay="0"/>
                                          </p:stCondLst>
                                        </p:cTn>
                                        <p:tgtEl>
                                          <p:spTgt spid="232"/>
                                        </p:tgtEl>
                                        <p:attrNameLst>
                                          <p:attrName>style.visibility</p:attrName>
                                        </p:attrNameLst>
                                      </p:cBhvr>
                                      <p:to>
                                        <p:strVal val="visible"/>
                                      </p:to>
                                    </p:set>
                                    <p:animEffect transition="in" filter="checkerboard(across)">
                                      <p:cBhvr>
                                        <p:cTn id="10" dur="500"/>
                                        <p:tgtEl>
                                          <p:spTgt spid="232"/>
                                        </p:tgtEl>
                                      </p:cBhvr>
                                    </p:animEffect>
                                  </p:childTnLst>
                                </p:cTn>
                              </p:par>
                            </p:childTnLst>
                          </p:cTn>
                        </p:par>
                        <p:par>
                          <p:cTn id="11" fill="hold">
                            <p:stCondLst>
                              <p:cond delay="500"/>
                            </p:stCondLst>
                            <p:childTnLst>
                              <p:par>
                                <p:cTn id="12" presetID="5" presetClass="entr" presetSubtype="10" fill="hold" grpId="0" nodeType="afterEffect">
                                  <p:stCondLst>
                                    <p:cond delay="0"/>
                                  </p:stCondLst>
                                  <p:childTnLst>
                                    <p:set>
                                      <p:cBhvr>
                                        <p:cTn id="13" dur="1" fill="hold">
                                          <p:stCondLst>
                                            <p:cond delay="0"/>
                                          </p:stCondLst>
                                        </p:cTn>
                                        <p:tgtEl>
                                          <p:spTgt spid="193"/>
                                        </p:tgtEl>
                                        <p:attrNameLst>
                                          <p:attrName>style.visibility</p:attrName>
                                        </p:attrNameLst>
                                      </p:cBhvr>
                                      <p:to>
                                        <p:strVal val="visible"/>
                                      </p:to>
                                    </p:set>
                                    <p:animEffect transition="in" filter="checkerboard(across)">
                                      <p:cBhvr>
                                        <p:cTn id="14" dur="500"/>
                                        <p:tgtEl>
                                          <p:spTgt spid="193"/>
                                        </p:tgtEl>
                                      </p:cBhvr>
                                    </p:animEffect>
                                  </p:childTnLst>
                                </p:cTn>
                              </p:par>
                              <p:par>
                                <p:cTn id="15" presetID="1" presetClass="entr" presetSubtype="0" fill="hold" nodeType="withEffect">
                                  <p:stCondLst>
                                    <p:cond delay="0"/>
                                  </p:stCondLst>
                                  <p:childTnLst>
                                    <p:set>
                                      <p:cBhvr>
                                        <p:cTn id="16" dur="1" fill="hold">
                                          <p:stCondLst>
                                            <p:cond delay="0"/>
                                          </p:stCondLst>
                                        </p:cTn>
                                        <p:tgtEl>
                                          <p:spTgt spid="30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245"/>
                                        </p:tgtEl>
                                        <p:attrNameLst>
                                          <p:attrName>style.visibility</p:attrName>
                                        </p:attrNameLst>
                                      </p:cBhvr>
                                      <p:to>
                                        <p:strVal val="visible"/>
                                      </p:to>
                                    </p:set>
                                    <p:animEffect transition="in" filter="checkerboard(across)">
                                      <p:cBhvr>
                                        <p:cTn id="33" dur="500"/>
                                        <p:tgtEl>
                                          <p:spTgt spid="245"/>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293"/>
                                        </p:tgtEl>
                                        <p:attrNameLst>
                                          <p:attrName>style.visibility</p:attrName>
                                        </p:attrNameLst>
                                      </p:cBhvr>
                                      <p:to>
                                        <p:strVal val="visible"/>
                                      </p:to>
                                    </p:set>
                                    <p:animEffect transition="in" filter="checkerboard(across)">
                                      <p:cBhvr>
                                        <p:cTn id="36" dur="500"/>
                                        <p:tgtEl>
                                          <p:spTgt spid="293"/>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294"/>
                                        </p:tgtEl>
                                        <p:attrNameLst>
                                          <p:attrName>style.visibility</p:attrName>
                                        </p:attrNameLst>
                                      </p:cBhvr>
                                      <p:to>
                                        <p:strVal val="visible"/>
                                      </p:to>
                                    </p:set>
                                    <p:animEffect transition="in" filter="checkerboard(across)">
                                      <p:cBhvr>
                                        <p:cTn id="39" dur="500"/>
                                        <p:tgtEl>
                                          <p:spTgt spid="294"/>
                                        </p:tgtEl>
                                      </p:cBhvr>
                                    </p:animEffect>
                                  </p:childTnLst>
                                </p:cTn>
                              </p:par>
                              <p:par>
                                <p:cTn id="40" presetID="5" presetClass="entr" presetSubtype="10" fill="hold" nodeType="withEffect">
                                  <p:stCondLst>
                                    <p:cond delay="0"/>
                                  </p:stCondLst>
                                  <p:childTnLst>
                                    <p:set>
                                      <p:cBhvr>
                                        <p:cTn id="41" dur="1" fill="hold">
                                          <p:stCondLst>
                                            <p:cond delay="0"/>
                                          </p:stCondLst>
                                        </p:cTn>
                                        <p:tgtEl>
                                          <p:spTgt spid="251"/>
                                        </p:tgtEl>
                                        <p:attrNameLst>
                                          <p:attrName>style.visibility</p:attrName>
                                        </p:attrNameLst>
                                      </p:cBhvr>
                                      <p:to>
                                        <p:strVal val="visible"/>
                                      </p:to>
                                    </p:set>
                                    <p:animEffect transition="in" filter="checkerboard(across)">
                                      <p:cBhvr>
                                        <p:cTn id="42" dur="500"/>
                                        <p:tgtEl>
                                          <p:spTgt spid="251"/>
                                        </p:tgtEl>
                                      </p:cBhvr>
                                    </p:animEffect>
                                  </p:childTnLst>
                                </p:cTn>
                              </p:par>
                              <p:par>
                                <p:cTn id="43" presetID="5" presetClass="entr" presetSubtype="10" fill="hold" nodeType="withEffect">
                                  <p:stCondLst>
                                    <p:cond delay="0"/>
                                  </p:stCondLst>
                                  <p:childTnLst>
                                    <p:set>
                                      <p:cBhvr>
                                        <p:cTn id="44" dur="1" fill="hold">
                                          <p:stCondLst>
                                            <p:cond delay="0"/>
                                          </p:stCondLst>
                                        </p:cTn>
                                        <p:tgtEl>
                                          <p:spTgt spid="254"/>
                                        </p:tgtEl>
                                        <p:attrNameLst>
                                          <p:attrName>style.visibility</p:attrName>
                                        </p:attrNameLst>
                                      </p:cBhvr>
                                      <p:to>
                                        <p:strVal val="visible"/>
                                      </p:to>
                                    </p:set>
                                    <p:animEffect transition="in" filter="checkerboard(across)">
                                      <p:cBhvr>
                                        <p:cTn id="45" dur="500"/>
                                        <p:tgtEl>
                                          <p:spTgt spid="254"/>
                                        </p:tgtEl>
                                      </p:cBhvr>
                                    </p:animEffect>
                                  </p:childTnLst>
                                </p:cTn>
                              </p:par>
                              <p:par>
                                <p:cTn id="46" presetID="5" presetClass="entr" presetSubtype="10" fill="hold" nodeType="withEffect">
                                  <p:stCondLst>
                                    <p:cond delay="0"/>
                                  </p:stCondLst>
                                  <p:childTnLst>
                                    <p:set>
                                      <p:cBhvr>
                                        <p:cTn id="47" dur="1" fill="hold">
                                          <p:stCondLst>
                                            <p:cond delay="0"/>
                                          </p:stCondLst>
                                        </p:cTn>
                                        <p:tgtEl>
                                          <p:spTgt spid="248"/>
                                        </p:tgtEl>
                                        <p:attrNameLst>
                                          <p:attrName>style.visibility</p:attrName>
                                        </p:attrNameLst>
                                      </p:cBhvr>
                                      <p:to>
                                        <p:strVal val="visible"/>
                                      </p:to>
                                    </p:set>
                                    <p:animEffect transition="in" filter="checkerboard(across)">
                                      <p:cBhvr>
                                        <p:cTn id="48" dur="500"/>
                                        <p:tgtEl>
                                          <p:spTgt spid="248"/>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95"/>
                                        </p:tgtEl>
                                        <p:attrNameLst>
                                          <p:attrName>style.visibility</p:attrName>
                                        </p:attrNameLst>
                                      </p:cBhvr>
                                      <p:to>
                                        <p:strVal val="visible"/>
                                      </p:to>
                                    </p:set>
                                  </p:childTnLst>
                                </p:cTn>
                              </p:par>
                            </p:childTnLst>
                          </p:cTn>
                        </p:par>
                        <p:par>
                          <p:cTn id="53" fill="hold">
                            <p:stCondLst>
                              <p:cond delay="0"/>
                            </p:stCondLst>
                            <p:childTnLst>
                              <p:par>
                                <p:cTn id="54" presetID="1" presetClass="entr" presetSubtype="0" fill="hold" grpId="0" nodeType="afterEffect">
                                  <p:stCondLst>
                                    <p:cond delay="0"/>
                                  </p:stCondLst>
                                  <p:childTnLst>
                                    <p:set>
                                      <p:cBhvr>
                                        <p:cTn id="55"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194" grpId="0"/>
      <p:bldP spid="195" grpId="0" animBg="1"/>
      <p:bldP spid="196" grpId="0"/>
      <p:bldP spid="290" grpId="0" animBg="1"/>
      <p:bldP spid="291" grpId="0"/>
      <p:bldP spid="292" grpId="0"/>
      <p:bldP spid="293" grpId="0"/>
      <p:bldP spid="29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7"/>
          <p:cNvGrpSpPr/>
          <p:nvPr/>
        </p:nvGrpSpPr>
        <p:grpSpPr>
          <a:xfrm>
            <a:off x="3269539" y="2857549"/>
            <a:ext cx="1899199" cy="228600"/>
            <a:chOff x="1302625" y="5289773"/>
            <a:chExt cx="1899199" cy="228600"/>
          </a:xfrm>
        </p:grpSpPr>
        <p:sp>
          <p:nvSpPr>
            <p:cNvPr id="170" name="Rectangle 82"/>
            <p:cNvSpPr>
              <a:spLocks noChangeArrowheads="1"/>
            </p:cNvSpPr>
            <p:nvPr/>
          </p:nvSpPr>
          <p:spPr bwMode="auto">
            <a:xfrm>
              <a:off x="2472613" y="5289773"/>
              <a:ext cx="666000"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71" name="Rectangle 82"/>
            <p:cNvSpPr>
              <a:spLocks noChangeArrowheads="1"/>
            </p:cNvSpPr>
            <p:nvPr/>
          </p:nvSpPr>
          <p:spPr bwMode="auto">
            <a:xfrm>
              <a:off x="1302625" y="5289773"/>
              <a:ext cx="65088"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172" name="Rectangle 82"/>
            <p:cNvSpPr>
              <a:spLocks noChangeArrowheads="1"/>
            </p:cNvSpPr>
            <p:nvPr/>
          </p:nvSpPr>
          <p:spPr bwMode="auto">
            <a:xfrm>
              <a:off x="1367713" y="5289773"/>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173" name="直接连接符 172"/>
            <p:cNvCxnSpPr/>
            <p:nvPr/>
          </p:nvCxnSpPr>
          <p:spPr bwMode="auto">
            <a:xfrm>
              <a:off x="2364663" y="5405067"/>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174" name="Rectangle 82"/>
            <p:cNvSpPr>
              <a:spLocks noChangeArrowheads="1"/>
            </p:cNvSpPr>
            <p:nvPr/>
          </p:nvSpPr>
          <p:spPr bwMode="auto">
            <a:xfrm>
              <a:off x="3137024" y="5289773"/>
              <a:ext cx="64800" cy="228600"/>
            </a:xfrm>
            <a:prstGeom prst="rect">
              <a:avLst/>
            </a:prstGeom>
            <a:gradFill>
              <a:gsLst>
                <a:gs pos="10000">
                  <a:srgbClr val="0033CC"/>
                </a:gs>
                <a:gs pos="50000">
                  <a:schemeClr val="accent2">
                    <a:lumMod val="20000"/>
                    <a:lumOff val="80000"/>
                  </a:schemeClr>
                </a:gs>
                <a:gs pos="90000">
                  <a:srgbClr val="0033CC"/>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grpSp>
      <p:grpSp>
        <p:nvGrpSpPr>
          <p:cNvPr id="3" name="组合 184"/>
          <p:cNvGrpSpPr/>
          <p:nvPr/>
        </p:nvGrpSpPr>
        <p:grpSpPr>
          <a:xfrm>
            <a:off x="3269540" y="2580122"/>
            <a:ext cx="3869714" cy="228600"/>
            <a:chOff x="1292005" y="2511471"/>
            <a:chExt cx="3869714" cy="228600"/>
          </a:xfrm>
        </p:grpSpPr>
        <p:sp>
          <p:nvSpPr>
            <p:cNvPr id="169" name="Rectangle 82"/>
            <p:cNvSpPr>
              <a:spLocks noChangeArrowheads="1"/>
            </p:cNvSpPr>
            <p:nvPr/>
          </p:nvSpPr>
          <p:spPr bwMode="auto">
            <a:xfrm>
              <a:off x="2461719" y="2511471"/>
              <a:ext cx="2700000"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75" name="Rectangle 82"/>
            <p:cNvSpPr>
              <a:spLocks noChangeArrowheads="1"/>
            </p:cNvSpPr>
            <p:nvPr/>
          </p:nvSpPr>
          <p:spPr bwMode="auto">
            <a:xfrm>
              <a:off x="1292005" y="2511471"/>
              <a:ext cx="65073"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176" name="Rectangle 82"/>
            <p:cNvSpPr>
              <a:spLocks noChangeArrowheads="1"/>
            </p:cNvSpPr>
            <p:nvPr/>
          </p:nvSpPr>
          <p:spPr bwMode="auto">
            <a:xfrm>
              <a:off x="1357078" y="2511471"/>
              <a:ext cx="995129"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83" name="Rectangle 211"/>
            <p:cNvSpPr>
              <a:spLocks noChangeArrowheads="1"/>
            </p:cNvSpPr>
            <p:nvPr/>
          </p:nvSpPr>
          <p:spPr bwMode="auto">
            <a:xfrm>
              <a:off x="2355381" y="2511471"/>
              <a:ext cx="106338"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sp>
        <p:nvSpPr>
          <p:cNvPr id="4099" name="TextBox 126"/>
          <p:cNvSpPr txBox="1">
            <a:spLocks noChangeArrowheads="1"/>
          </p:cNvSpPr>
          <p:nvPr/>
        </p:nvSpPr>
        <p:spPr bwMode="auto">
          <a:xfrm>
            <a:off x="4048116" y="5923860"/>
            <a:ext cx="572593" cy="276999"/>
          </a:xfrm>
          <a:prstGeom prst="rect">
            <a:avLst/>
          </a:prstGeom>
          <a:noFill/>
          <a:ln w="9525">
            <a:noFill/>
            <a:miter lim="800000"/>
            <a:headEnd/>
            <a:tailEnd/>
          </a:ln>
        </p:spPr>
        <p:txBody>
          <a:bodyPr wrap="none">
            <a:spAutoFit/>
          </a:bodyPr>
          <a:lstStyle/>
          <a:p>
            <a:r>
              <a:rPr lang="en-US" altLang="zh-CN" sz="1200" b="0" dirty="0">
                <a:latin typeface="Arial Narrow" pitchFamily="34" charset="0"/>
              </a:rPr>
              <a:t>100 </a:t>
            </a:r>
            <a:r>
              <a:rPr lang="en-US" altLang="zh-CN" sz="1200" b="0" dirty="0" err="1">
                <a:latin typeface="Arial Narrow" pitchFamily="34" charset="0"/>
              </a:rPr>
              <a:t>aa</a:t>
            </a:r>
            <a:endParaRPr lang="zh-CN" altLang="en-US" sz="1200" b="0" dirty="0">
              <a:latin typeface="Arial Narrow" pitchFamily="34" charset="0"/>
            </a:endParaRPr>
          </a:p>
        </p:txBody>
      </p:sp>
      <p:sp>
        <p:nvSpPr>
          <p:cNvPr id="4138" name="左大括号 134"/>
          <p:cNvSpPr>
            <a:spLocks/>
          </p:cNvSpPr>
          <p:nvPr/>
        </p:nvSpPr>
        <p:spPr bwMode="auto">
          <a:xfrm rot="5400000">
            <a:off x="6004802" y="261720"/>
            <a:ext cx="107950" cy="1841500"/>
          </a:xfrm>
          <a:prstGeom prst="leftBrace">
            <a:avLst>
              <a:gd name="adj1" fmla="val 27168"/>
              <a:gd name="adj2" fmla="val 50000"/>
            </a:avLst>
          </a:prstGeom>
          <a:noFill/>
          <a:ln w="12700" algn="ctr">
            <a:solidFill>
              <a:schemeClr val="tx1"/>
            </a:solidFill>
            <a:round/>
            <a:headEnd/>
            <a:tailEnd/>
          </a:ln>
        </p:spPr>
        <p:txBody>
          <a:bodyPr/>
          <a:lstStyle/>
          <a:p>
            <a:pPr algn="ctr"/>
            <a:endParaRPr lang="zh-CN" altLang="en-US" b="1"/>
          </a:p>
        </p:txBody>
      </p:sp>
      <p:sp>
        <p:nvSpPr>
          <p:cNvPr id="4139" name="TextBox 135"/>
          <p:cNvSpPr txBox="1">
            <a:spLocks noChangeArrowheads="1"/>
          </p:cNvSpPr>
          <p:nvPr/>
        </p:nvSpPr>
        <p:spPr bwMode="auto">
          <a:xfrm>
            <a:off x="5793869" y="836712"/>
            <a:ext cx="548548" cy="338554"/>
          </a:xfrm>
          <a:prstGeom prst="rect">
            <a:avLst/>
          </a:prstGeom>
          <a:noFill/>
          <a:ln w="9525">
            <a:noFill/>
            <a:miter lim="800000"/>
            <a:headEnd/>
            <a:tailEnd/>
          </a:ln>
        </p:spPr>
        <p:txBody>
          <a:bodyPr wrap="none">
            <a:spAutoFit/>
          </a:bodyPr>
          <a:lstStyle/>
          <a:p>
            <a:r>
              <a:rPr lang="en-US" altLang="zh-CN" sz="1600" b="0" dirty="0">
                <a:latin typeface="Arial Narrow" pitchFamily="34" charset="0"/>
              </a:rPr>
              <a:t>TMD</a:t>
            </a:r>
            <a:endParaRPr lang="zh-CN" altLang="en-US" sz="1600" b="0" dirty="0">
              <a:latin typeface="Arial Narrow" pitchFamily="34" charset="0"/>
            </a:endParaRPr>
          </a:p>
        </p:txBody>
      </p:sp>
      <p:sp>
        <p:nvSpPr>
          <p:cNvPr id="4156" name="Rectangle 82"/>
          <p:cNvSpPr>
            <a:spLocks noChangeArrowheads="1"/>
          </p:cNvSpPr>
          <p:nvPr/>
        </p:nvSpPr>
        <p:spPr bwMode="auto">
          <a:xfrm>
            <a:off x="7216064" y="2302695"/>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27" name="Rectangle 82"/>
          <p:cNvSpPr>
            <a:spLocks noChangeArrowheads="1"/>
          </p:cNvSpPr>
          <p:nvPr/>
        </p:nvSpPr>
        <p:spPr bwMode="auto">
          <a:xfrm>
            <a:off x="7346239" y="2302695"/>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28" name="Rectangle 82"/>
          <p:cNvSpPr>
            <a:spLocks noChangeArrowheads="1"/>
          </p:cNvSpPr>
          <p:nvPr/>
        </p:nvSpPr>
        <p:spPr bwMode="auto">
          <a:xfrm>
            <a:off x="4439527" y="2302695"/>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59" name="Rectangle 82"/>
          <p:cNvSpPr>
            <a:spLocks noChangeArrowheads="1"/>
          </p:cNvSpPr>
          <p:nvPr/>
        </p:nvSpPr>
        <p:spPr bwMode="auto">
          <a:xfrm>
            <a:off x="3269539" y="2302695"/>
            <a:ext cx="65088"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30" name="Rectangle 82"/>
          <p:cNvSpPr>
            <a:spLocks noChangeArrowheads="1"/>
          </p:cNvSpPr>
          <p:nvPr/>
        </p:nvSpPr>
        <p:spPr bwMode="auto">
          <a:xfrm>
            <a:off x="3334627" y="2302695"/>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61" name="Rectangle 211"/>
          <p:cNvSpPr>
            <a:spLocks noChangeArrowheads="1"/>
          </p:cNvSpPr>
          <p:nvPr/>
        </p:nvSpPr>
        <p:spPr bwMode="auto">
          <a:xfrm>
            <a:off x="4333164" y="2302695"/>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nvGrpSpPr>
          <p:cNvPr id="4" name="组合 127"/>
          <p:cNvGrpSpPr/>
          <p:nvPr/>
        </p:nvGrpSpPr>
        <p:grpSpPr>
          <a:xfrm>
            <a:off x="3269539" y="1747841"/>
            <a:ext cx="4094163" cy="228600"/>
            <a:chOff x="3063875" y="1619250"/>
            <a:chExt cx="4094163" cy="182563"/>
          </a:xfrm>
        </p:grpSpPr>
        <p:sp>
          <p:nvSpPr>
            <p:cNvPr id="4167" name="Rectangle 82"/>
            <p:cNvSpPr>
              <a:spLocks noChangeArrowheads="1"/>
            </p:cNvSpPr>
            <p:nvPr/>
          </p:nvSpPr>
          <p:spPr bwMode="auto">
            <a:xfrm>
              <a:off x="7010400" y="1619250"/>
              <a:ext cx="139700" cy="182563"/>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41" name="Rectangle 82"/>
            <p:cNvSpPr>
              <a:spLocks noChangeArrowheads="1"/>
            </p:cNvSpPr>
            <p:nvPr/>
          </p:nvSpPr>
          <p:spPr bwMode="auto">
            <a:xfrm>
              <a:off x="7140575" y="1619250"/>
              <a:ext cx="17463"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42" name="Rectangle 82"/>
            <p:cNvSpPr>
              <a:spLocks noChangeArrowheads="1"/>
            </p:cNvSpPr>
            <p:nvPr/>
          </p:nvSpPr>
          <p:spPr bwMode="auto">
            <a:xfrm>
              <a:off x="4233863" y="1619250"/>
              <a:ext cx="2776537"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70" name="Rectangle 82"/>
            <p:cNvSpPr>
              <a:spLocks noChangeArrowheads="1"/>
            </p:cNvSpPr>
            <p:nvPr/>
          </p:nvSpPr>
          <p:spPr bwMode="auto">
            <a:xfrm>
              <a:off x="3063875" y="1619250"/>
              <a:ext cx="65088" cy="182563"/>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44" name="Rectangle 82"/>
            <p:cNvSpPr>
              <a:spLocks noChangeArrowheads="1"/>
            </p:cNvSpPr>
            <p:nvPr/>
          </p:nvSpPr>
          <p:spPr bwMode="auto">
            <a:xfrm>
              <a:off x="3128963" y="1619250"/>
              <a:ext cx="995362"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72" name="Rectangle 211"/>
            <p:cNvSpPr>
              <a:spLocks noChangeArrowheads="1"/>
            </p:cNvSpPr>
            <p:nvPr/>
          </p:nvSpPr>
          <p:spPr bwMode="auto">
            <a:xfrm>
              <a:off x="4127500" y="1619250"/>
              <a:ext cx="106363" cy="182563"/>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sp>
        <p:nvSpPr>
          <p:cNvPr id="4178" name="TextBox 252"/>
          <p:cNvSpPr txBox="1">
            <a:spLocks noChangeArrowheads="1"/>
          </p:cNvSpPr>
          <p:nvPr/>
        </p:nvSpPr>
        <p:spPr bwMode="auto">
          <a:xfrm>
            <a:off x="2285985" y="1427252"/>
            <a:ext cx="894797"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NBCn2-A</a:t>
            </a:r>
            <a:endParaRPr lang="zh-CN" altLang="en-US" sz="1600" b="0" dirty="0">
              <a:latin typeface="Arial Narrow" pitchFamily="34" charset="0"/>
            </a:endParaRPr>
          </a:p>
        </p:txBody>
      </p:sp>
      <p:sp>
        <p:nvSpPr>
          <p:cNvPr id="4179" name="TextBox 253"/>
          <p:cNvSpPr txBox="1">
            <a:spLocks noChangeArrowheads="1"/>
          </p:cNvSpPr>
          <p:nvPr/>
        </p:nvSpPr>
        <p:spPr bwMode="auto">
          <a:xfrm>
            <a:off x="2285985" y="1705040"/>
            <a:ext cx="894797"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NBCn2-B</a:t>
            </a:r>
            <a:endParaRPr lang="zh-CN" altLang="en-US" sz="1600" b="0" dirty="0">
              <a:latin typeface="Arial Narrow" pitchFamily="34" charset="0"/>
            </a:endParaRPr>
          </a:p>
        </p:txBody>
      </p:sp>
      <p:sp>
        <p:nvSpPr>
          <p:cNvPr id="4180" name="TextBox 254"/>
          <p:cNvSpPr txBox="1">
            <a:spLocks noChangeArrowheads="1"/>
          </p:cNvSpPr>
          <p:nvPr/>
        </p:nvSpPr>
        <p:spPr bwMode="auto">
          <a:xfrm>
            <a:off x="2285985" y="1982828"/>
            <a:ext cx="904415"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NBCn2-C</a:t>
            </a:r>
            <a:endParaRPr lang="zh-CN" altLang="en-US" sz="1600" b="0" dirty="0">
              <a:latin typeface="Arial Narrow" pitchFamily="34" charset="0"/>
            </a:endParaRPr>
          </a:p>
        </p:txBody>
      </p:sp>
      <p:sp>
        <p:nvSpPr>
          <p:cNvPr id="4181" name="TextBox 255"/>
          <p:cNvSpPr txBox="1">
            <a:spLocks noChangeArrowheads="1"/>
          </p:cNvSpPr>
          <p:nvPr/>
        </p:nvSpPr>
        <p:spPr bwMode="auto">
          <a:xfrm>
            <a:off x="2285985" y="2260616"/>
            <a:ext cx="904415"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NBCn2-D</a:t>
            </a:r>
            <a:endParaRPr lang="zh-CN" altLang="en-US" sz="1600" b="0" dirty="0">
              <a:latin typeface="Arial Narrow" pitchFamily="34" charset="0"/>
            </a:endParaRPr>
          </a:p>
        </p:txBody>
      </p:sp>
      <p:sp>
        <p:nvSpPr>
          <p:cNvPr id="4162" name="Rectangle 82"/>
          <p:cNvSpPr>
            <a:spLocks noChangeArrowheads="1"/>
          </p:cNvSpPr>
          <p:nvPr/>
        </p:nvSpPr>
        <p:spPr bwMode="auto">
          <a:xfrm>
            <a:off x="7216064" y="2025268"/>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34" name="Rectangle 82"/>
          <p:cNvSpPr>
            <a:spLocks noChangeArrowheads="1"/>
          </p:cNvSpPr>
          <p:nvPr/>
        </p:nvSpPr>
        <p:spPr bwMode="auto">
          <a:xfrm>
            <a:off x="7346239" y="2025268"/>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35" name="Rectangle 82"/>
          <p:cNvSpPr>
            <a:spLocks noChangeArrowheads="1"/>
          </p:cNvSpPr>
          <p:nvPr/>
        </p:nvSpPr>
        <p:spPr bwMode="auto">
          <a:xfrm>
            <a:off x="4439527" y="2025268"/>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65" name="Rectangle 82"/>
          <p:cNvSpPr>
            <a:spLocks noChangeArrowheads="1"/>
          </p:cNvSpPr>
          <p:nvPr/>
        </p:nvSpPr>
        <p:spPr bwMode="auto">
          <a:xfrm>
            <a:off x="3269539" y="2025268"/>
            <a:ext cx="65088"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37" name="Rectangle 82"/>
          <p:cNvSpPr>
            <a:spLocks noChangeArrowheads="1"/>
          </p:cNvSpPr>
          <p:nvPr/>
        </p:nvSpPr>
        <p:spPr bwMode="auto">
          <a:xfrm>
            <a:off x="3334627" y="2025268"/>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4" name="直接连接符 263"/>
          <p:cNvCxnSpPr/>
          <p:nvPr/>
        </p:nvCxnSpPr>
        <p:spPr bwMode="auto">
          <a:xfrm>
            <a:off x="4331577" y="2140562"/>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nvGrpSpPr>
          <p:cNvPr id="5" name="组合 126"/>
          <p:cNvGrpSpPr/>
          <p:nvPr/>
        </p:nvGrpSpPr>
        <p:grpSpPr>
          <a:xfrm>
            <a:off x="3269539" y="1470414"/>
            <a:ext cx="4094163" cy="228600"/>
            <a:chOff x="3063875" y="1401763"/>
            <a:chExt cx="4094163" cy="182562"/>
          </a:xfrm>
        </p:grpSpPr>
        <p:sp>
          <p:nvSpPr>
            <p:cNvPr id="4173" name="Rectangle 82"/>
            <p:cNvSpPr>
              <a:spLocks noChangeArrowheads="1"/>
            </p:cNvSpPr>
            <p:nvPr/>
          </p:nvSpPr>
          <p:spPr bwMode="auto">
            <a:xfrm>
              <a:off x="7010400" y="1401763"/>
              <a:ext cx="139700" cy="182562"/>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48" name="Rectangle 82"/>
            <p:cNvSpPr>
              <a:spLocks noChangeArrowheads="1"/>
            </p:cNvSpPr>
            <p:nvPr/>
          </p:nvSpPr>
          <p:spPr bwMode="auto">
            <a:xfrm>
              <a:off x="7140575" y="1401763"/>
              <a:ext cx="17463"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49" name="Rectangle 82"/>
            <p:cNvSpPr>
              <a:spLocks noChangeArrowheads="1"/>
            </p:cNvSpPr>
            <p:nvPr/>
          </p:nvSpPr>
          <p:spPr bwMode="auto">
            <a:xfrm>
              <a:off x="4233863" y="1401763"/>
              <a:ext cx="2776537"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76" name="Rectangle 82"/>
            <p:cNvSpPr>
              <a:spLocks noChangeArrowheads="1"/>
            </p:cNvSpPr>
            <p:nvPr/>
          </p:nvSpPr>
          <p:spPr bwMode="auto">
            <a:xfrm>
              <a:off x="3063875" y="1401763"/>
              <a:ext cx="65088" cy="182562"/>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51" name="Rectangle 82"/>
            <p:cNvSpPr>
              <a:spLocks noChangeArrowheads="1"/>
            </p:cNvSpPr>
            <p:nvPr/>
          </p:nvSpPr>
          <p:spPr bwMode="auto">
            <a:xfrm>
              <a:off x="3128963" y="1401763"/>
              <a:ext cx="995362"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5" name="直接连接符 264"/>
            <p:cNvCxnSpPr/>
            <p:nvPr/>
          </p:nvCxnSpPr>
          <p:spPr bwMode="auto">
            <a:xfrm>
              <a:off x="4125913" y="1493838"/>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sp>
        <p:nvSpPr>
          <p:cNvPr id="4105" name="Rectangle 82"/>
          <p:cNvSpPr>
            <a:spLocks noChangeArrowheads="1"/>
          </p:cNvSpPr>
          <p:nvPr/>
        </p:nvSpPr>
        <p:spPr bwMode="auto">
          <a:xfrm>
            <a:off x="7216064" y="3967257"/>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67" name="Rectangle 82"/>
          <p:cNvSpPr>
            <a:spLocks noChangeArrowheads="1"/>
          </p:cNvSpPr>
          <p:nvPr/>
        </p:nvSpPr>
        <p:spPr bwMode="auto">
          <a:xfrm>
            <a:off x="7346239" y="3967257"/>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68" name="Rectangle 82"/>
          <p:cNvSpPr>
            <a:spLocks noChangeArrowheads="1"/>
          </p:cNvSpPr>
          <p:nvPr/>
        </p:nvSpPr>
        <p:spPr bwMode="auto">
          <a:xfrm>
            <a:off x="4439527" y="3967257"/>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08" name="Rectangle 82"/>
          <p:cNvSpPr>
            <a:spLocks noChangeArrowheads="1"/>
          </p:cNvSpPr>
          <p:nvPr/>
        </p:nvSpPr>
        <p:spPr bwMode="auto">
          <a:xfrm>
            <a:off x="3234614" y="3967257"/>
            <a:ext cx="100013" cy="228600"/>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70" name="Rectangle 82"/>
          <p:cNvSpPr>
            <a:spLocks noChangeArrowheads="1"/>
          </p:cNvSpPr>
          <p:nvPr/>
        </p:nvSpPr>
        <p:spPr bwMode="auto">
          <a:xfrm>
            <a:off x="3334627" y="3967257"/>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10" name="Rectangle 211"/>
          <p:cNvSpPr>
            <a:spLocks noChangeArrowheads="1"/>
          </p:cNvSpPr>
          <p:nvPr/>
        </p:nvSpPr>
        <p:spPr bwMode="auto">
          <a:xfrm>
            <a:off x="4333164" y="3967257"/>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sp>
        <p:nvSpPr>
          <p:cNvPr id="4111" name="Rectangle 82"/>
          <p:cNvSpPr>
            <a:spLocks noChangeArrowheads="1"/>
          </p:cNvSpPr>
          <p:nvPr/>
        </p:nvSpPr>
        <p:spPr bwMode="auto">
          <a:xfrm>
            <a:off x="7216064" y="5076965"/>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180" name="Rectangle 82"/>
          <p:cNvSpPr>
            <a:spLocks noChangeArrowheads="1"/>
          </p:cNvSpPr>
          <p:nvPr/>
        </p:nvSpPr>
        <p:spPr bwMode="auto">
          <a:xfrm>
            <a:off x="7346239" y="5076965"/>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81" name="Rectangle 82"/>
          <p:cNvSpPr>
            <a:spLocks noChangeArrowheads="1"/>
          </p:cNvSpPr>
          <p:nvPr/>
        </p:nvSpPr>
        <p:spPr bwMode="auto">
          <a:xfrm>
            <a:off x="4439527" y="5076965"/>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82" name="Rectangle 82"/>
          <p:cNvSpPr>
            <a:spLocks noChangeArrowheads="1"/>
          </p:cNvSpPr>
          <p:nvPr/>
        </p:nvSpPr>
        <p:spPr bwMode="auto">
          <a:xfrm>
            <a:off x="3926764" y="5076965"/>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15" name="Rectangle 211"/>
          <p:cNvSpPr>
            <a:spLocks noChangeArrowheads="1"/>
          </p:cNvSpPr>
          <p:nvPr/>
        </p:nvSpPr>
        <p:spPr bwMode="auto">
          <a:xfrm>
            <a:off x="4333164" y="5076965"/>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a:p>
        </p:txBody>
      </p:sp>
      <p:sp>
        <p:nvSpPr>
          <p:cNvPr id="4116" name="Rectangle 82"/>
          <p:cNvSpPr>
            <a:spLocks noChangeArrowheads="1"/>
          </p:cNvSpPr>
          <p:nvPr/>
        </p:nvSpPr>
        <p:spPr bwMode="auto">
          <a:xfrm>
            <a:off x="7216064" y="4799538"/>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93" name="Rectangle 82"/>
          <p:cNvSpPr>
            <a:spLocks noChangeArrowheads="1"/>
          </p:cNvSpPr>
          <p:nvPr/>
        </p:nvSpPr>
        <p:spPr bwMode="auto">
          <a:xfrm>
            <a:off x="7346239" y="4799538"/>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94" name="Rectangle 82"/>
          <p:cNvSpPr>
            <a:spLocks noChangeArrowheads="1"/>
          </p:cNvSpPr>
          <p:nvPr/>
        </p:nvSpPr>
        <p:spPr bwMode="auto">
          <a:xfrm>
            <a:off x="4439527" y="4799538"/>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96" name="Rectangle 82"/>
          <p:cNvSpPr>
            <a:spLocks noChangeArrowheads="1"/>
          </p:cNvSpPr>
          <p:nvPr/>
        </p:nvSpPr>
        <p:spPr bwMode="auto">
          <a:xfrm>
            <a:off x="3926764" y="4799538"/>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07" name="直接连接符 206"/>
          <p:cNvCxnSpPr/>
          <p:nvPr/>
        </p:nvCxnSpPr>
        <p:spPr bwMode="auto">
          <a:xfrm>
            <a:off x="4331577" y="4912844"/>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190" name="Rectangle 82"/>
          <p:cNvSpPr>
            <a:spLocks noChangeArrowheads="1"/>
          </p:cNvSpPr>
          <p:nvPr/>
        </p:nvSpPr>
        <p:spPr bwMode="auto">
          <a:xfrm>
            <a:off x="7346239" y="5354392"/>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91" name="Rectangle 82"/>
          <p:cNvSpPr>
            <a:spLocks noChangeArrowheads="1"/>
          </p:cNvSpPr>
          <p:nvPr/>
        </p:nvSpPr>
        <p:spPr bwMode="auto">
          <a:xfrm>
            <a:off x="4439527" y="5354392"/>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92" name="Rectangle 82"/>
          <p:cNvSpPr>
            <a:spLocks noChangeArrowheads="1"/>
          </p:cNvSpPr>
          <p:nvPr/>
        </p:nvSpPr>
        <p:spPr bwMode="auto">
          <a:xfrm>
            <a:off x="3926764" y="5354392"/>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09" name="直接连接符 208"/>
          <p:cNvCxnSpPr>
            <a:endCxn id="191" idx="1"/>
          </p:cNvCxnSpPr>
          <p:nvPr/>
        </p:nvCxnSpPr>
        <p:spPr bwMode="auto">
          <a:xfrm>
            <a:off x="4331577" y="5467698"/>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211" name="直接连接符 210"/>
          <p:cNvCxnSpPr>
            <a:stCxn id="191" idx="3"/>
            <a:endCxn id="190" idx="1"/>
          </p:cNvCxnSpPr>
          <p:nvPr/>
        </p:nvCxnSpPr>
        <p:spPr bwMode="auto">
          <a:xfrm>
            <a:off x="7216064" y="5467698"/>
            <a:ext cx="130175"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199" name="Rectangle 82"/>
          <p:cNvSpPr>
            <a:spLocks noChangeArrowheads="1"/>
          </p:cNvSpPr>
          <p:nvPr/>
        </p:nvSpPr>
        <p:spPr bwMode="auto">
          <a:xfrm>
            <a:off x="7346239" y="5631819"/>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00" name="Rectangle 82"/>
          <p:cNvSpPr>
            <a:spLocks noChangeArrowheads="1"/>
          </p:cNvSpPr>
          <p:nvPr/>
        </p:nvSpPr>
        <p:spPr bwMode="auto">
          <a:xfrm>
            <a:off x="4439527" y="5631819"/>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201" name="Rectangle 82"/>
          <p:cNvSpPr>
            <a:spLocks noChangeArrowheads="1"/>
          </p:cNvSpPr>
          <p:nvPr/>
        </p:nvSpPr>
        <p:spPr bwMode="auto">
          <a:xfrm>
            <a:off x="3926764" y="5631819"/>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29" name="Rectangle 211"/>
          <p:cNvSpPr>
            <a:spLocks noChangeArrowheads="1"/>
          </p:cNvSpPr>
          <p:nvPr/>
        </p:nvSpPr>
        <p:spPr bwMode="auto">
          <a:xfrm>
            <a:off x="4333164" y="5631819"/>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a:p>
        </p:txBody>
      </p:sp>
      <p:cxnSp>
        <p:nvCxnSpPr>
          <p:cNvPr id="213" name="直接连接符 212"/>
          <p:cNvCxnSpPr>
            <a:stCxn id="200" idx="3"/>
            <a:endCxn id="199" idx="1"/>
          </p:cNvCxnSpPr>
          <p:nvPr/>
        </p:nvCxnSpPr>
        <p:spPr bwMode="auto">
          <a:xfrm>
            <a:off x="7216064" y="5745125"/>
            <a:ext cx="130175"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nvGrpSpPr>
          <p:cNvPr id="6" name="组合 131"/>
          <p:cNvGrpSpPr/>
          <p:nvPr/>
        </p:nvGrpSpPr>
        <p:grpSpPr>
          <a:xfrm>
            <a:off x="3234614" y="3412403"/>
            <a:ext cx="4129088" cy="228600"/>
            <a:chOff x="3028950" y="2489200"/>
            <a:chExt cx="4129088" cy="182563"/>
          </a:xfrm>
        </p:grpSpPr>
        <p:sp>
          <p:nvSpPr>
            <p:cNvPr id="4145" name="Rectangle 82"/>
            <p:cNvSpPr>
              <a:spLocks noChangeArrowheads="1"/>
            </p:cNvSpPr>
            <p:nvPr/>
          </p:nvSpPr>
          <p:spPr bwMode="auto">
            <a:xfrm>
              <a:off x="7010400" y="2489200"/>
              <a:ext cx="139700" cy="182563"/>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195" name="Rectangle 82"/>
            <p:cNvSpPr>
              <a:spLocks noChangeArrowheads="1"/>
            </p:cNvSpPr>
            <p:nvPr/>
          </p:nvSpPr>
          <p:spPr bwMode="auto">
            <a:xfrm>
              <a:off x="7140575" y="2489200"/>
              <a:ext cx="17463"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97" name="Rectangle 82"/>
            <p:cNvSpPr>
              <a:spLocks noChangeArrowheads="1"/>
            </p:cNvSpPr>
            <p:nvPr/>
          </p:nvSpPr>
          <p:spPr bwMode="auto">
            <a:xfrm>
              <a:off x="4233863" y="2489200"/>
              <a:ext cx="2776537"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48" name="Rectangle 82"/>
            <p:cNvSpPr>
              <a:spLocks noChangeArrowheads="1"/>
            </p:cNvSpPr>
            <p:nvPr/>
          </p:nvSpPr>
          <p:spPr bwMode="auto">
            <a:xfrm>
              <a:off x="3028950" y="2489200"/>
              <a:ext cx="100013" cy="182563"/>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06" name="Rectangle 82"/>
            <p:cNvSpPr>
              <a:spLocks noChangeArrowheads="1"/>
            </p:cNvSpPr>
            <p:nvPr/>
          </p:nvSpPr>
          <p:spPr bwMode="auto">
            <a:xfrm>
              <a:off x="3128963" y="2489200"/>
              <a:ext cx="995362"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50" name="Rectangle 211"/>
            <p:cNvSpPr>
              <a:spLocks noChangeArrowheads="1"/>
            </p:cNvSpPr>
            <p:nvPr/>
          </p:nvSpPr>
          <p:spPr bwMode="auto">
            <a:xfrm>
              <a:off x="4127500" y="2489200"/>
              <a:ext cx="106363" cy="182563"/>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sp>
        <p:nvSpPr>
          <p:cNvPr id="4140" name="Rectangle 82"/>
          <p:cNvSpPr>
            <a:spLocks noChangeArrowheads="1"/>
          </p:cNvSpPr>
          <p:nvPr/>
        </p:nvSpPr>
        <p:spPr bwMode="auto">
          <a:xfrm>
            <a:off x="7216064" y="3689830"/>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159" name="Rectangle 82"/>
          <p:cNvSpPr>
            <a:spLocks noChangeArrowheads="1"/>
          </p:cNvSpPr>
          <p:nvPr/>
        </p:nvSpPr>
        <p:spPr bwMode="auto">
          <a:xfrm>
            <a:off x="7346239" y="3689830"/>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60" name="Rectangle 82"/>
          <p:cNvSpPr>
            <a:spLocks noChangeArrowheads="1"/>
          </p:cNvSpPr>
          <p:nvPr/>
        </p:nvSpPr>
        <p:spPr bwMode="auto">
          <a:xfrm>
            <a:off x="4439527" y="3689830"/>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43" name="Rectangle 82"/>
          <p:cNvSpPr>
            <a:spLocks noChangeArrowheads="1"/>
          </p:cNvSpPr>
          <p:nvPr/>
        </p:nvSpPr>
        <p:spPr bwMode="auto">
          <a:xfrm>
            <a:off x="3234614" y="3689830"/>
            <a:ext cx="100013" cy="228600"/>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177" name="Rectangle 82"/>
          <p:cNvSpPr>
            <a:spLocks noChangeArrowheads="1"/>
          </p:cNvSpPr>
          <p:nvPr/>
        </p:nvSpPr>
        <p:spPr bwMode="auto">
          <a:xfrm>
            <a:off x="3334627" y="3689830"/>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2" name="直接连接符 261"/>
          <p:cNvCxnSpPr/>
          <p:nvPr/>
        </p:nvCxnSpPr>
        <p:spPr bwMode="auto">
          <a:xfrm>
            <a:off x="4331577" y="3804130"/>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nvGrpSpPr>
          <p:cNvPr id="7" name="组合 130"/>
          <p:cNvGrpSpPr/>
          <p:nvPr/>
        </p:nvGrpSpPr>
        <p:grpSpPr>
          <a:xfrm>
            <a:off x="3234614" y="3134976"/>
            <a:ext cx="4129088" cy="228600"/>
            <a:chOff x="3028950" y="2271713"/>
            <a:chExt cx="4129088" cy="182562"/>
          </a:xfrm>
        </p:grpSpPr>
        <p:sp>
          <p:nvSpPr>
            <p:cNvPr id="4151" name="Rectangle 82"/>
            <p:cNvSpPr>
              <a:spLocks noChangeArrowheads="1"/>
            </p:cNvSpPr>
            <p:nvPr/>
          </p:nvSpPr>
          <p:spPr bwMode="auto">
            <a:xfrm>
              <a:off x="7010400" y="2271713"/>
              <a:ext cx="139700" cy="182562"/>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20" name="Rectangle 82"/>
            <p:cNvSpPr>
              <a:spLocks noChangeArrowheads="1"/>
            </p:cNvSpPr>
            <p:nvPr/>
          </p:nvSpPr>
          <p:spPr bwMode="auto">
            <a:xfrm>
              <a:off x="7140575" y="2271713"/>
              <a:ext cx="17463"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21" name="Rectangle 82"/>
            <p:cNvSpPr>
              <a:spLocks noChangeArrowheads="1"/>
            </p:cNvSpPr>
            <p:nvPr/>
          </p:nvSpPr>
          <p:spPr bwMode="auto">
            <a:xfrm>
              <a:off x="4233863" y="2271713"/>
              <a:ext cx="2776537"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54" name="Rectangle 82"/>
            <p:cNvSpPr>
              <a:spLocks noChangeArrowheads="1"/>
            </p:cNvSpPr>
            <p:nvPr/>
          </p:nvSpPr>
          <p:spPr bwMode="auto">
            <a:xfrm>
              <a:off x="3028950" y="2271713"/>
              <a:ext cx="100013" cy="182562"/>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23" name="Rectangle 82"/>
            <p:cNvSpPr>
              <a:spLocks noChangeArrowheads="1"/>
            </p:cNvSpPr>
            <p:nvPr/>
          </p:nvSpPr>
          <p:spPr bwMode="auto">
            <a:xfrm>
              <a:off x="3128963" y="2271713"/>
              <a:ext cx="995362"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3" name="直接连接符 262"/>
            <p:cNvCxnSpPr/>
            <p:nvPr/>
          </p:nvCxnSpPr>
          <p:spPr bwMode="auto">
            <a:xfrm>
              <a:off x="4125913" y="2363788"/>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grpSp>
        <p:nvGrpSpPr>
          <p:cNvPr id="8" name="组合 136"/>
          <p:cNvGrpSpPr/>
          <p:nvPr/>
        </p:nvGrpSpPr>
        <p:grpSpPr>
          <a:xfrm>
            <a:off x="3279064" y="4522111"/>
            <a:ext cx="4083050" cy="228600"/>
            <a:chOff x="3073400" y="3360738"/>
            <a:chExt cx="4083050" cy="182562"/>
          </a:xfrm>
        </p:grpSpPr>
        <p:sp>
          <p:nvSpPr>
            <p:cNvPr id="4190" name="Rectangle 82"/>
            <p:cNvSpPr>
              <a:spLocks noChangeArrowheads="1"/>
            </p:cNvSpPr>
            <p:nvPr/>
          </p:nvSpPr>
          <p:spPr bwMode="auto">
            <a:xfrm>
              <a:off x="7008813" y="3360738"/>
              <a:ext cx="139700" cy="182562"/>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67" name="Rectangle 82"/>
            <p:cNvSpPr>
              <a:spLocks noChangeArrowheads="1"/>
            </p:cNvSpPr>
            <p:nvPr/>
          </p:nvSpPr>
          <p:spPr bwMode="auto">
            <a:xfrm>
              <a:off x="7138988" y="3360738"/>
              <a:ext cx="17462"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68" name="Rectangle 82"/>
            <p:cNvSpPr>
              <a:spLocks noChangeArrowheads="1"/>
            </p:cNvSpPr>
            <p:nvPr/>
          </p:nvSpPr>
          <p:spPr bwMode="auto">
            <a:xfrm>
              <a:off x="4233863" y="3360738"/>
              <a:ext cx="2774950"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93" name="Rectangle 82"/>
            <p:cNvSpPr>
              <a:spLocks noChangeArrowheads="1"/>
            </p:cNvSpPr>
            <p:nvPr/>
          </p:nvSpPr>
          <p:spPr bwMode="auto">
            <a:xfrm>
              <a:off x="3073400" y="3360738"/>
              <a:ext cx="55563" cy="182562"/>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70" name="Rectangle 82"/>
            <p:cNvSpPr>
              <a:spLocks noChangeArrowheads="1"/>
            </p:cNvSpPr>
            <p:nvPr/>
          </p:nvSpPr>
          <p:spPr bwMode="auto">
            <a:xfrm>
              <a:off x="3127375" y="3360738"/>
              <a:ext cx="996950"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95" name="Rectangle 211"/>
            <p:cNvSpPr>
              <a:spLocks noChangeArrowheads="1"/>
            </p:cNvSpPr>
            <p:nvPr/>
          </p:nvSpPr>
          <p:spPr bwMode="auto">
            <a:xfrm>
              <a:off x="4125913" y="3360738"/>
              <a:ext cx="107950" cy="182562"/>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grpSp>
        <p:nvGrpSpPr>
          <p:cNvPr id="9" name="组合 134"/>
          <p:cNvGrpSpPr/>
          <p:nvPr/>
        </p:nvGrpSpPr>
        <p:grpSpPr>
          <a:xfrm>
            <a:off x="3279064" y="4244684"/>
            <a:ext cx="4083050" cy="228600"/>
            <a:chOff x="3073400" y="3143250"/>
            <a:chExt cx="4083050" cy="182563"/>
          </a:xfrm>
        </p:grpSpPr>
        <p:sp>
          <p:nvSpPr>
            <p:cNvPr id="4196" name="Rectangle 82"/>
            <p:cNvSpPr>
              <a:spLocks noChangeArrowheads="1"/>
            </p:cNvSpPr>
            <p:nvPr/>
          </p:nvSpPr>
          <p:spPr bwMode="auto">
            <a:xfrm>
              <a:off x="7008813" y="3143250"/>
              <a:ext cx="139700" cy="182563"/>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73" name="Rectangle 82"/>
            <p:cNvSpPr>
              <a:spLocks noChangeArrowheads="1"/>
            </p:cNvSpPr>
            <p:nvPr/>
          </p:nvSpPr>
          <p:spPr bwMode="auto">
            <a:xfrm>
              <a:off x="7138988" y="3143250"/>
              <a:ext cx="17462"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74" name="Rectangle 82"/>
            <p:cNvSpPr>
              <a:spLocks noChangeArrowheads="1"/>
            </p:cNvSpPr>
            <p:nvPr/>
          </p:nvSpPr>
          <p:spPr bwMode="auto">
            <a:xfrm>
              <a:off x="4233863" y="3143250"/>
              <a:ext cx="2774950"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99" name="Rectangle 82"/>
            <p:cNvSpPr>
              <a:spLocks noChangeArrowheads="1"/>
            </p:cNvSpPr>
            <p:nvPr/>
          </p:nvSpPr>
          <p:spPr bwMode="auto">
            <a:xfrm>
              <a:off x="3073400" y="3143250"/>
              <a:ext cx="55563" cy="182563"/>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76" name="Rectangle 82"/>
            <p:cNvSpPr>
              <a:spLocks noChangeArrowheads="1"/>
            </p:cNvSpPr>
            <p:nvPr/>
          </p:nvSpPr>
          <p:spPr bwMode="auto">
            <a:xfrm>
              <a:off x="3127375" y="3143250"/>
              <a:ext cx="996950"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77" name="直接连接符 276"/>
            <p:cNvCxnSpPr/>
            <p:nvPr/>
          </p:nvCxnSpPr>
          <p:spPr bwMode="auto">
            <a:xfrm>
              <a:off x="4124325" y="3233738"/>
              <a:ext cx="109538"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grpSp>
        <p:nvGrpSpPr>
          <p:cNvPr id="10" name="组合 177"/>
          <p:cNvGrpSpPr/>
          <p:nvPr/>
        </p:nvGrpSpPr>
        <p:grpSpPr>
          <a:xfrm>
            <a:off x="2285985" y="3093975"/>
            <a:ext cx="922047" cy="2838646"/>
            <a:chOff x="431306" y="2816192"/>
            <a:chExt cx="922047" cy="2838646"/>
          </a:xfrm>
        </p:grpSpPr>
        <p:sp>
          <p:nvSpPr>
            <p:cNvPr id="4101" name="TextBox 142"/>
            <p:cNvSpPr txBox="1">
              <a:spLocks noChangeArrowheads="1"/>
            </p:cNvSpPr>
            <p:nvPr/>
          </p:nvSpPr>
          <p:spPr bwMode="auto">
            <a:xfrm>
              <a:off x="431306" y="4482920"/>
              <a:ext cx="894797"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NBCn2-K</a:t>
              </a:r>
              <a:endParaRPr lang="zh-CN" altLang="en-US" sz="1600" b="0">
                <a:latin typeface="Arial Narrow" pitchFamily="34" charset="0"/>
              </a:endParaRPr>
            </a:p>
          </p:txBody>
        </p:sp>
        <p:sp>
          <p:nvSpPr>
            <p:cNvPr id="4102" name="TextBox 143"/>
            <p:cNvSpPr txBox="1">
              <a:spLocks noChangeArrowheads="1"/>
            </p:cNvSpPr>
            <p:nvPr/>
          </p:nvSpPr>
          <p:spPr bwMode="auto">
            <a:xfrm>
              <a:off x="431306" y="4760708"/>
              <a:ext cx="875561"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NBCn2-L</a:t>
              </a:r>
              <a:endParaRPr lang="zh-CN" altLang="en-US" sz="1600" b="0">
                <a:latin typeface="Arial Narrow" pitchFamily="34" charset="0"/>
              </a:endParaRPr>
            </a:p>
          </p:txBody>
        </p:sp>
        <p:sp>
          <p:nvSpPr>
            <p:cNvPr id="4103" name="TextBox 144"/>
            <p:cNvSpPr txBox="1">
              <a:spLocks noChangeArrowheads="1"/>
            </p:cNvSpPr>
            <p:nvPr/>
          </p:nvSpPr>
          <p:spPr bwMode="auto">
            <a:xfrm>
              <a:off x="431306" y="5038496"/>
              <a:ext cx="922047"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NBCn2-M</a:t>
              </a:r>
              <a:endParaRPr lang="zh-CN" altLang="en-US" sz="1600" b="0">
                <a:latin typeface="Arial Narrow" pitchFamily="34" charset="0"/>
              </a:endParaRPr>
            </a:p>
          </p:txBody>
        </p:sp>
        <p:sp>
          <p:nvSpPr>
            <p:cNvPr id="4104" name="TextBox 145"/>
            <p:cNvSpPr txBox="1">
              <a:spLocks noChangeArrowheads="1"/>
            </p:cNvSpPr>
            <p:nvPr/>
          </p:nvSpPr>
          <p:spPr bwMode="auto">
            <a:xfrm>
              <a:off x="431306" y="5316284"/>
              <a:ext cx="904415"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NBCn2-N</a:t>
              </a:r>
              <a:endParaRPr lang="zh-CN" altLang="en-US" sz="1600" b="0" dirty="0">
                <a:latin typeface="Arial Narrow" pitchFamily="34" charset="0"/>
              </a:endParaRPr>
            </a:p>
          </p:txBody>
        </p:sp>
        <p:sp>
          <p:nvSpPr>
            <p:cNvPr id="4182" name="TextBox 256"/>
            <p:cNvSpPr txBox="1">
              <a:spLocks noChangeArrowheads="1"/>
            </p:cNvSpPr>
            <p:nvPr/>
          </p:nvSpPr>
          <p:spPr bwMode="auto">
            <a:xfrm>
              <a:off x="431306" y="2816192"/>
              <a:ext cx="894797"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NBCn2-E</a:t>
              </a:r>
              <a:endParaRPr lang="zh-CN" altLang="en-US" sz="1600" b="0" dirty="0">
                <a:latin typeface="Arial Narrow" pitchFamily="34" charset="0"/>
              </a:endParaRPr>
            </a:p>
          </p:txBody>
        </p:sp>
        <p:sp>
          <p:nvSpPr>
            <p:cNvPr id="4183" name="TextBox 257"/>
            <p:cNvSpPr txBox="1">
              <a:spLocks noChangeArrowheads="1"/>
            </p:cNvSpPr>
            <p:nvPr/>
          </p:nvSpPr>
          <p:spPr bwMode="auto">
            <a:xfrm>
              <a:off x="431306" y="3093980"/>
              <a:ext cx="885179"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NBCn2-F</a:t>
              </a:r>
              <a:endParaRPr lang="zh-CN" altLang="en-US" sz="1600" b="0">
                <a:latin typeface="Arial Narrow" pitchFamily="34" charset="0"/>
              </a:endParaRPr>
            </a:p>
          </p:txBody>
        </p:sp>
        <p:sp>
          <p:nvSpPr>
            <p:cNvPr id="4184" name="TextBox 258"/>
            <p:cNvSpPr txBox="1">
              <a:spLocks noChangeArrowheads="1"/>
            </p:cNvSpPr>
            <p:nvPr/>
          </p:nvSpPr>
          <p:spPr bwMode="auto">
            <a:xfrm>
              <a:off x="431306" y="3371768"/>
              <a:ext cx="914033"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NBCn2-G</a:t>
              </a:r>
              <a:endParaRPr lang="zh-CN" altLang="en-US" sz="1600" b="0">
                <a:latin typeface="Arial Narrow" pitchFamily="34" charset="0"/>
              </a:endParaRPr>
            </a:p>
          </p:txBody>
        </p:sp>
        <p:sp>
          <p:nvSpPr>
            <p:cNvPr id="4185" name="TextBox 259"/>
            <p:cNvSpPr txBox="1">
              <a:spLocks noChangeArrowheads="1"/>
            </p:cNvSpPr>
            <p:nvPr/>
          </p:nvSpPr>
          <p:spPr bwMode="auto">
            <a:xfrm>
              <a:off x="431306" y="3649556"/>
              <a:ext cx="904415"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NBCn2-H</a:t>
              </a:r>
              <a:endParaRPr lang="zh-CN" altLang="en-US" sz="1600" b="0">
                <a:latin typeface="Arial Narrow" pitchFamily="34" charset="0"/>
              </a:endParaRPr>
            </a:p>
          </p:txBody>
        </p:sp>
        <p:sp>
          <p:nvSpPr>
            <p:cNvPr id="4202" name="TextBox 279"/>
            <p:cNvSpPr txBox="1">
              <a:spLocks noChangeArrowheads="1"/>
            </p:cNvSpPr>
            <p:nvPr/>
          </p:nvSpPr>
          <p:spPr bwMode="auto">
            <a:xfrm>
              <a:off x="431306" y="3927344"/>
              <a:ext cx="829073"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NBCn2-I</a:t>
              </a:r>
              <a:endParaRPr lang="zh-CN" altLang="en-US" sz="1600" b="0">
                <a:latin typeface="Arial Narrow" pitchFamily="34" charset="0"/>
              </a:endParaRPr>
            </a:p>
          </p:txBody>
        </p:sp>
        <p:sp>
          <p:nvSpPr>
            <p:cNvPr id="4203" name="TextBox 280"/>
            <p:cNvSpPr txBox="1">
              <a:spLocks noChangeArrowheads="1"/>
            </p:cNvSpPr>
            <p:nvPr/>
          </p:nvSpPr>
          <p:spPr bwMode="auto">
            <a:xfrm>
              <a:off x="431306" y="4205132"/>
              <a:ext cx="867545"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NBCn2-J</a:t>
              </a:r>
              <a:endParaRPr lang="zh-CN" altLang="en-US" sz="1600" b="0">
                <a:latin typeface="Arial Narrow" pitchFamily="34" charset="0"/>
              </a:endParaRPr>
            </a:p>
          </p:txBody>
        </p:sp>
      </p:grpSp>
      <p:grpSp>
        <p:nvGrpSpPr>
          <p:cNvPr id="11" name="组合 129"/>
          <p:cNvGrpSpPr>
            <a:grpSpLocks/>
          </p:cNvGrpSpPr>
          <p:nvPr/>
        </p:nvGrpSpPr>
        <p:grpSpPr bwMode="auto">
          <a:xfrm>
            <a:off x="5138027" y="1418026"/>
            <a:ext cx="1846262" cy="4483818"/>
            <a:chOff x="4951654" y="908720"/>
            <a:chExt cx="1846498" cy="1110929"/>
          </a:xfrm>
        </p:grpSpPr>
        <p:sp>
          <p:nvSpPr>
            <p:cNvPr id="4209" name="矩形 130"/>
            <p:cNvSpPr>
              <a:spLocks noChangeArrowheads="1"/>
            </p:cNvSpPr>
            <p:nvPr/>
          </p:nvSpPr>
          <p:spPr bwMode="auto">
            <a:xfrm>
              <a:off x="6744077" y="908720"/>
              <a:ext cx="54075" cy="1110929"/>
            </a:xfrm>
            <a:prstGeom prst="rect">
              <a:avLst/>
            </a:prstGeom>
            <a:noFill/>
            <a:ln w="9525" algn="ctr">
              <a:solidFill>
                <a:schemeClr val="tx1"/>
              </a:solidFill>
              <a:prstDash val="sysDot"/>
              <a:round/>
              <a:headEnd/>
              <a:tailEnd/>
            </a:ln>
          </p:spPr>
          <p:txBody>
            <a:bodyPr/>
            <a:lstStyle/>
            <a:p>
              <a:endParaRPr lang="zh-CN" altLang="en-US"/>
            </a:p>
          </p:txBody>
        </p:sp>
        <p:sp>
          <p:nvSpPr>
            <p:cNvPr id="4210" name="矩形 137"/>
            <p:cNvSpPr>
              <a:spLocks noChangeArrowheads="1"/>
            </p:cNvSpPr>
            <p:nvPr/>
          </p:nvSpPr>
          <p:spPr bwMode="auto">
            <a:xfrm>
              <a:off x="6671867" y="908720"/>
              <a:ext cx="54075" cy="1110929"/>
            </a:xfrm>
            <a:prstGeom prst="rect">
              <a:avLst/>
            </a:prstGeom>
            <a:noFill/>
            <a:ln w="9525" algn="ctr">
              <a:solidFill>
                <a:schemeClr val="tx1"/>
              </a:solidFill>
              <a:prstDash val="sysDot"/>
              <a:round/>
              <a:headEnd/>
              <a:tailEnd/>
            </a:ln>
          </p:spPr>
          <p:txBody>
            <a:bodyPr/>
            <a:lstStyle/>
            <a:p>
              <a:endParaRPr lang="zh-CN" altLang="en-US"/>
            </a:p>
          </p:txBody>
        </p:sp>
        <p:sp>
          <p:nvSpPr>
            <p:cNvPr id="4211" name="矩形 146"/>
            <p:cNvSpPr>
              <a:spLocks noChangeArrowheads="1"/>
            </p:cNvSpPr>
            <p:nvPr/>
          </p:nvSpPr>
          <p:spPr bwMode="auto">
            <a:xfrm>
              <a:off x="6488414" y="908720"/>
              <a:ext cx="61128" cy="1110929"/>
            </a:xfrm>
            <a:prstGeom prst="rect">
              <a:avLst/>
            </a:prstGeom>
            <a:noFill/>
            <a:ln w="9525" algn="ctr">
              <a:solidFill>
                <a:schemeClr val="tx1"/>
              </a:solidFill>
              <a:prstDash val="sysDot"/>
              <a:round/>
              <a:headEnd/>
              <a:tailEnd/>
            </a:ln>
          </p:spPr>
          <p:txBody>
            <a:bodyPr/>
            <a:lstStyle/>
            <a:p>
              <a:endParaRPr lang="zh-CN" altLang="en-US"/>
            </a:p>
          </p:txBody>
        </p:sp>
        <p:sp>
          <p:nvSpPr>
            <p:cNvPr id="4212" name="矩形 150"/>
            <p:cNvSpPr>
              <a:spLocks noChangeArrowheads="1"/>
            </p:cNvSpPr>
            <p:nvPr/>
          </p:nvSpPr>
          <p:spPr bwMode="auto">
            <a:xfrm>
              <a:off x="6380708" y="908720"/>
              <a:ext cx="75234" cy="1110929"/>
            </a:xfrm>
            <a:prstGeom prst="rect">
              <a:avLst/>
            </a:prstGeom>
            <a:noFill/>
            <a:ln w="9525" algn="ctr">
              <a:solidFill>
                <a:schemeClr val="tx1"/>
              </a:solidFill>
              <a:prstDash val="sysDot"/>
              <a:round/>
              <a:headEnd/>
              <a:tailEnd/>
            </a:ln>
          </p:spPr>
          <p:txBody>
            <a:bodyPr/>
            <a:lstStyle/>
            <a:p>
              <a:endParaRPr lang="zh-CN" altLang="en-US"/>
            </a:p>
          </p:txBody>
        </p:sp>
        <p:sp>
          <p:nvSpPr>
            <p:cNvPr id="4213" name="矩形 161"/>
            <p:cNvSpPr>
              <a:spLocks noChangeArrowheads="1"/>
            </p:cNvSpPr>
            <p:nvPr/>
          </p:nvSpPr>
          <p:spPr bwMode="auto">
            <a:xfrm>
              <a:off x="6199459" y="908720"/>
              <a:ext cx="72883" cy="1110929"/>
            </a:xfrm>
            <a:prstGeom prst="rect">
              <a:avLst/>
            </a:prstGeom>
            <a:noFill/>
            <a:ln w="9525" algn="ctr">
              <a:solidFill>
                <a:schemeClr val="tx1"/>
              </a:solidFill>
              <a:prstDash val="sysDot"/>
              <a:round/>
              <a:headEnd/>
              <a:tailEnd/>
            </a:ln>
          </p:spPr>
          <p:txBody>
            <a:bodyPr/>
            <a:lstStyle/>
            <a:p>
              <a:endParaRPr lang="zh-CN" altLang="en-US"/>
            </a:p>
          </p:txBody>
        </p:sp>
        <p:sp>
          <p:nvSpPr>
            <p:cNvPr id="4214" name="矩形 166"/>
            <p:cNvSpPr>
              <a:spLocks noChangeArrowheads="1"/>
            </p:cNvSpPr>
            <p:nvPr/>
          </p:nvSpPr>
          <p:spPr bwMode="auto">
            <a:xfrm>
              <a:off x="6047156" y="908720"/>
              <a:ext cx="77586" cy="1110929"/>
            </a:xfrm>
            <a:prstGeom prst="rect">
              <a:avLst/>
            </a:prstGeom>
            <a:noFill/>
            <a:ln w="9525" algn="ctr">
              <a:solidFill>
                <a:schemeClr val="tx1"/>
              </a:solidFill>
              <a:prstDash val="sysDot"/>
              <a:round/>
              <a:headEnd/>
              <a:tailEnd/>
            </a:ln>
          </p:spPr>
          <p:txBody>
            <a:bodyPr/>
            <a:lstStyle/>
            <a:p>
              <a:endParaRPr lang="zh-CN" altLang="en-US"/>
            </a:p>
          </p:txBody>
        </p:sp>
        <p:sp>
          <p:nvSpPr>
            <p:cNvPr id="4215" name="矩形 167"/>
            <p:cNvSpPr>
              <a:spLocks noChangeArrowheads="1"/>
            </p:cNvSpPr>
            <p:nvPr/>
          </p:nvSpPr>
          <p:spPr bwMode="auto">
            <a:xfrm>
              <a:off x="5852756" y="908720"/>
              <a:ext cx="77586" cy="1110929"/>
            </a:xfrm>
            <a:prstGeom prst="rect">
              <a:avLst/>
            </a:prstGeom>
            <a:noFill/>
            <a:ln w="9525" algn="ctr">
              <a:solidFill>
                <a:schemeClr val="tx1"/>
              </a:solidFill>
              <a:prstDash val="sysDot"/>
              <a:round/>
              <a:headEnd/>
              <a:tailEnd/>
            </a:ln>
          </p:spPr>
          <p:txBody>
            <a:bodyPr/>
            <a:lstStyle/>
            <a:p>
              <a:endParaRPr lang="zh-CN" altLang="en-US"/>
            </a:p>
          </p:txBody>
        </p:sp>
        <p:sp>
          <p:nvSpPr>
            <p:cNvPr id="4216" name="矩形 168"/>
            <p:cNvSpPr>
              <a:spLocks noChangeArrowheads="1"/>
            </p:cNvSpPr>
            <p:nvPr/>
          </p:nvSpPr>
          <p:spPr bwMode="auto">
            <a:xfrm>
              <a:off x="5725801" y="908720"/>
              <a:ext cx="89341" cy="1110929"/>
            </a:xfrm>
            <a:prstGeom prst="rect">
              <a:avLst/>
            </a:prstGeom>
            <a:noFill/>
            <a:ln w="9525" algn="ctr">
              <a:solidFill>
                <a:schemeClr val="tx1"/>
              </a:solidFill>
              <a:prstDash val="sysDot"/>
              <a:round/>
              <a:headEnd/>
              <a:tailEnd/>
            </a:ln>
          </p:spPr>
          <p:txBody>
            <a:bodyPr/>
            <a:lstStyle/>
            <a:p>
              <a:endParaRPr lang="zh-CN" altLang="en-US"/>
            </a:p>
          </p:txBody>
        </p:sp>
        <p:sp>
          <p:nvSpPr>
            <p:cNvPr id="4217" name="矩形 169"/>
            <p:cNvSpPr>
              <a:spLocks noChangeArrowheads="1"/>
            </p:cNvSpPr>
            <p:nvPr/>
          </p:nvSpPr>
          <p:spPr bwMode="auto">
            <a:xfrm>
              <a:off x="4951654" y="908720"/>
              <a:ext cx="82288" cy="1110929"/>
            </a:xfrm>
            <a:prstGeom prst="rect">
              <a:avLst/>
            </a:prstGeom>
            <a:noFill/>
            <a:ln w="9525" algn="ctr">
              <a:solidFill>
                <a:schemeClr val="tx1"/>
              </a:solidFill>
              <a:prstDash val="sysDot"/>
              <a:round/>
              <a:headEnd/>
              <a:tailEnd/>
            </a:ln>
          </p:spPr>
          <p:txBody>
            <a:bodyPr/>
            <a:lstStyle/>
            <a:p>
              <a:pPr algn="ctr"/>
              <a:endParaRPr lang="zh-CN" altLang="en-US" b="1"/>
            </a:p>
          </p:txBody>
        </p:sp>
        <p:sp>
          <p:nvSpPr>
            <p:cNvPr id="4218" name="矩形 170"/>
            <p:cNvSpPr>
              <a:spLocks noChangeArrowheads="1"/>
            </p:cNvSpPr>
            <p:nvPr/>
          </p:nvSpPr>
          <p:spPr bwMode="auto">
            <a:xfrm>
              <a:off x="5054805" y="908720"/>
              <a:ext cx="79937" cy="1110929"/>
            </a:xfrm>
            <a:prstGeom prst="rect">
              <a:avLst/>
            </a:prstGeom>
            <a:noFill/>
            <a:ln w="9525" algn="ctr">
              <a:solidFill>
                <a:schemeClr val="tx1"/>
              </a:solidFill>
              <a:prstDash val="sysDot"/>
              <a:round/>
              <a:headEnd/>
              <a:tailEnd/>
            </a:ln>
          </p:spPr>
          <p:txBody>
            <a:bodyPr/>
            <a:lstStyle/>
            <a:p>
              <a:pPr algn="ctr"/>
              <a:endParaRPr lang="zh-CN" altLang="en-US" b="1"/>
            </a:p>
          </p:txBody>
        </p:sp>
        <p:sp>
          <p:nvSpPr>
            <p:cNvPr id="4219" name="矩形 171"/>
            <p:cNvSpPr>
              <a:spLocks noChangeArrowheads="1"/>
            </p:cNvSpPr>
            <p:nvPr/>
          </p:nvSpPr>
          <p:spPr bwMode="auto">
            <a:xfrm>
              <a:off x="5154588" y="908720"/>
              <a:ext cx="75234" cy="1110929"/>
            </a:xfrm>
            <a:prstGeom prst="rect">
              <a:avLst/>
            </a:prstGeom>
            <a:noFill/>
            <a:ln w="9525" algn="ctr">
              <a:solidFill>
                <a:schemeClr val="tx1"/>
              </a:solidFill>
              <a:prstDash val="sysDot"/>
              <a:round/>
              <a:headEnd/>
              <a:tailEnd/>
            </a:ln>
          </p:spPr>
          <p:txBody>
            <a:bodyPr/>
            <a:lstStyle/>
            <a:p>
              <a:endParaRPr lang="zh-CN" altLang="en-US"/>
            </a:p>
          </p:txBody>
        </p:sp>
        <p:sp>
          <p:nvSpPr>
            <p:cNvPr id="4220" name="矩形 172"/>
            <p:cNvSpPr>
              <a:spLocks noChangeArrowheads="1"/>
            </p:cNvSpPr>
            <p:nvPr/>
          </p:nvSpPr>
          <p:spPr bwMode="auto">
            <a:xfrm>
              <a:off x="5264342" y="908720"/>
              <a:ext cx="72000" cy="1110929"/>
            </a:xfrm>
            <a:prstGeom prst="rect">
              <a:avLst/>
            </a:prstGeom>
            <a:noFill/>
            <a:ln w="9525" algn="ctr">
              <a:solidFill>
                <a:schemeClr val="tx1"/>
              </a:solidFill>
              <a:prstDash val="sysDot"/>
              <a:round/>
              <a:headEnd/>
              <a:tailEnd/>
            </a:ln>
          </p:spPr>
          <p:txBody>
            <a:bodyPr/>
            <a:lstStyle/>
            <a:p>
              <a:endParaRPr lang="zh-CN" altLang="en-US"/>
            </a:p>
          </p:txBody>
        </p:sp>
        <p:sp>
          <p:nvSpPr>
            <p:cNvPr id="4221" name="矩形 173"/>
            <p:cNvSpPr>
              <a:spLocks noChangeArrowheads="1"/>
            </p:cNvSpPr>
            <p:nvPr/>
          </p:nvSpPr>
          <p:spPr bwMode="auto">
            <a:xfrm>
              <a:off x="5375942" y="908720"/>
              <a:ext cx="72000" cy="1110929"/>
            </a:xfrm>
            <a:prstGeom prst="rect">
              <a:avLst/>
            </a:prstGeom>
            <a:noFill/>
            <a:ln w="9525" algn="ctr">
              <a:solidFill>
                <a:schemeClr val="tx1"/>
              </a:solidFill>
              <a:prstDash val="sysDot"/>
              <a:round/>
              <a:headEnd/>
              <a:tailEnd/>
            </a:ln>
          </p:spPr>
          <p:txBody>
            <a:bodyPr/>
            <a:lstStyle/>
            <a:p>
              <a:endParaRPr lang="zh-CN" altLang="en-US"/>
            </a:p>
          </p:txBody>
        </p:sp>
      </p:grpSp>
      <p:sp>
        <p:nvSpPr>
          <p:cNvPr id="4205" name="左大括号 281"/>
          <p:cNvSpPr>
            <a:spLocks/>
          </p:cNvSpPr>
          <p:nvPr/>
        </p:nvSpPr>
        <p:spPr bwMode="auto">
          <a:xfrm rot="5400000">
            <a:off x="4143458" y="259339"/>
            <a:ext cx="107950" cy="1839912"/>
          </a:xfrm>
          <a:prstGeom prst="leftBrace">
            <a:avLst>
              <a:gd name="adj1" fmla="val 27144"/>
              <a:gd name="adj2" fmla="val 50000"/>
            </a:avLst>
          </a:prstGeom>
          <a:noFill/>
          <a:ln w="12700" algn="ctr">
            <a:solidFill>
              <a:schemeClr val="tx1"/>
            </a:solidFill>
            <a:round/>
            <a:headEnd/>
            <a:tailEnd/>
          </a:ln>
        </p:spPr>
        <p:txBody>
          <a:bodyPr/>
          <a:lstStyle/>
          <a:p>
            <a:pPr algn="ctr"/>
            <a:endParaRPr lang="zh-CN" altLang="en-US" b="1"/>
          </a:p>
        </p:txBody>
      </p:sp>
      <p:sp>
        <p:nvSpPr>
          <p:cNvPr id="4206" name="TextBox 282"/>
          <p:cNvSpPr txBox="1">
            <a:spLocks noChangeArrowheads="1"/>
          </p:cNvSpPr>
          <p:nvPr/>
        </p:nvSpPr>
        <p:spPr bwMode="auto">
          <a:xfrm>
            <a:off x="4006020" y="836712"/>
            <a:ext cx="352982" cy="338554"/>
          </a:xfrm>
          <a:prstGeom prst="rect">
            <a:avLst/>
          </a:prstGeom>
          <a:noFill/>
          <a:ln w="9525">
            <a:noFill/>
            <a:miter lim="800000"/>
            <a:headEnd/>
            <a:tailEnd/>
          </a:ln>
        </p:spPr>
        <p:txBody>
          <a:bodyPr wrap="none">
            <a:spAutoFit/>
          </a:bodyPr>
          <a:lstStyle/>
          <a:p>
            <a:r>
              <a:rPr lang="en-US" altLang="zh-CN" sz="1600" b="0" dirty="0" err="1">
                <a:latin typeface="Arial Narrow" pitchFamily="34" charset="0"/>
              </a:rPr>
              <a:t>Nt</a:t>
            </a:r>
            <a:endParaRPr lang="zh-CN" altLang="en-US" sz="1600" b="0" dirty="0">
              <a:latin typeface="Arial Narrow" pitchFamily="34" charset="0"/>
            </a:endParaRPr>
          </a:p>
        </p:txBody>
      </p:sp>
      <p:sp>
        <p:nvSpPr>
          <p:cNvPr id="4207" name="左大括号 283"/>
          <p:cNvSpPr>
            <a:spLocks/>
          </p:cNvSpPr>
          <p:nvPr/>
        </p:nvSpPr>
        <p:spPr bwMode="auto">
          <a:xfrm rot="5400000">
            <a:off x="7162089" y="953870"/>
            <a:ext cx="107950" cy="457200"/>
          </a:xfrm>
          <a:prstGeom prst="leftBrace">
            <a:avLst>
              <a:gd name="adj1" fmla="val 27157"/>
              <a:gd name="adj2" fmla="val 50000"/>
            </a:avLst>
          </a:prstGeom>
          <a:noFill/>
          <a:ln w="12700" algn="ctr">
            <a:solidFill>
              <a:schemeClr val="tx1"/>
            </a:solidFill>
            <a:round/>
            <a:headEnd/>
            <a:tailEnd/>
          </a:ln>
        </p:spPr>
        <p:txBody>
          <a:bodyPr/>
          <a:lstStyle/>
          <a:p>
            <a:pPr algn="ctr"/>
            <a:endParaRPr lang="zh-CN" altLang="en-US" b="1"/>
          </a:p>
        </p:txBody>
      </p:sp>
      <p:sp>
        <p:nvSpPr>
          <p:cNvPr id="4208" name="TextBox 284"/>
          <p:cNvSpPr txBox="1">
            <a:spLocks noChangeArrowheads="1"/>
          </p:cNvSpPr>
          <p:nvPr/>
        </p:nvSpPr>
        <p:spPr bwMode="auto">
          <a:xfrm>
            <a:off x="7038145" y="836712"/>
            <a:ext cx="352982" cy="338554"/>
          </a:xfrm>
          <a:prstGeom prst="rect">
            <a:avLst/>
          </a:prstGeom>
          <a:noFill/>
          <a:ln w="9525">
            <a:noFill/>
            <a:miter lim="800000"/>
            <a:headEnd/>
            <a:tailEnd/>
          </a:ln>
        </p:spPr>
        <p:txBody>
          <a:bodyPr wrap="none">
            <a:spAutoFit/>
          </a:bodyPr>
          <a:lstStyle/>
          <a:p>
            <a:r>
              <a:rPr lang="en-US" altLang="zh-CN" sz="1600" b="0">
                <a:latin typeface="Arial Narrow" pitchFamily="34" charset="0"/>
              </a:rPr>
              <a:t>Ct</a:t>
            </a:r>
            <a:endParaRPr lang="zh-CN" altLang="en-US" sz="1600" b="0">
              <a:latin typeface="Arial Narrow" pitchFamily="34" charset="0"/>
            </a:endParaRPr>
          </a:p>
        </p:txBody>
      </p:sp>
      <p:sp>
        <p:nvSpPr>
          <p:cNvPr id="147" name="TextBox 146"/>
          <p:cNvSpPr txBox="1"/>
          <p:nvPr/>
        </p:nvSpPr>
        <p:spPr>
          <a:xfrm>
            <a:off x="4248753" y="1198783"/>
            <a:ext cx="269626" cy="276999"/>
          </a:xfrm>
          <a:prstGeom prst="rect">
            <a:avLst/>
          </a:prstGeom>
          <a:noFill/>
        </p:spPr>
        <p:txBody>
          <a:bodyPr wrap="none" rtlCol="0">
            <a:spAutoFit/>
          </a:bodyPr>
          <a:lstStyle/>
          <a:p>
            <a:r>
              <a:rPr lang="en-US" altLang="zh-CN" sz="1200" b="0" dirty="0" smtClean="0">
                <a:latin typeface="Arial Narrow" pitchFamily="34" charset="0"/>
              </a:rPr>
              <a:t>A</a:t>
            </a:r>
            <a:endParaRPr lang="zh-CN" altLang="en-US" sz="1200" b="0" dirty="0">
              <a:latin typeface="Arial Narrow" pitchFamily="34" charset="0"/>
            </a:endParaRPr>
          </a:p>
        </p:txBody>
      </p:sp>
      <p:sp>
        <p:nvSpPr>
          <p:cNvPr id="163" name="TextBox 162"/>
          <p:cNvSpPr txBox="1"/>
          <p:nvPr/>
        </p:nvSpPr>
        <p:spPr>
          <a:xfrm>
            <a:off x="7137881" y="1198783"/>
            <a:ext cx="276037" cy="276999"/>
          </a:xfrm>
          <a:prstGeom prst="rect">
            <a:avLst/>
          </a:prstGeom>
          <a:noFill/>
        </p:spPr>
        <p:txBody>
          <a:bodyPr wrap="none" rtlCol="0">
            <a:spAutoFit/>
          </a:bodyPr>
          <a:lstStyle/>
          <a:p>
            <a:r>
              <a:rPr lang="en-US" altLang="zh-CN" sz="1200" b="0" dirty="0" smtClean="0">
                <a:latin typeface="Arial Narrow" pitchFamily="34" charset="0"/>
              </a:rPr>
              <a:t>C</a:t>
            </a:r>
            <a:endParaRPr lang="zh-CN" altLang="en-US" sz="1200" b="0" dirty="0">
              <a:latin typeface="Arial Narrow" pitchFamily="34" charset="0"/>
            </a:endParaRPr>
          </a:p>
        </p:txBody>
      </p:sp>
      <p:sp>
        <p:nvSpPr>
          <p:cNvPr id="164" name="TextBox 163"/>
          <p:cNvSpPr txBox="1"/>
          <p:nvPr/>
        </p:nvSpPr>
        <p:spPr>
          <a:xfrm>
            <a:off x="7270626" y="1198783"/>
            <a:ext cx="269626" cy="276999"/>
          </a:xfrm>
          <a:prstGeom prst="rect">
            <a:avLst/>
          </a:prstGeom>
          <a:noFill/>
        </p:spPr>
        <p:txBody>
          <a:bodyPr wrap="none" rtlCol="0">
            <a:spAutoFit/>
          </a:bodyPr>
          <a:lstStyle/>
          <a:p>
            <a:r>
              <a:rPr lang="en-US" altLang="zh-CN" sz="1200" b="0" dirty="0" smtClean="0">
                <a:latin typeface="Arial Narrow" pitchFamily="34" charset="0"/>
              </a:rPr>
              <a:t>B</a:t>
            </a:r>
            <a:endParaRPr lang="zh-CN" altLang="en-US" sz="1200" b="0" dirty="0">
              <a:latin typeface="Arial Narrow" pitchFamily="34" charset="0"/>
            </a:endParaRPr>
          </a:p>
        </p:txBody>
      </p:sp>
      <p:sp>
        <p:nvSpPr>
          <p:cNvPr id="166" name="TextBox 165"/>
          <p:cNvSpPr txBox="1"/>
          <p:nvPr/>
        </p:nvSpPr>
        <p:spPr>
          <a:xfrm>
            <a:off x="3599202" y="1198783"/>
            <a:ext cx="683199" cy="276999"/>
          </a:xfrm>
          <a:prstGeom prst="rect">
            <a:avLst/>
          </a:prstGeom>
          <a:noFill/>
        </p:spPr>
        <p:txBody>
          <a:bodyPr wrap="none" rtlCol="0">
            <a:spAutoFit/>
          </a:bodyPr>
          <a:lstStyle/>
          <a:p>
            <a:r>
              <a:rPr lang="en-US" altLang="zh-CN" sz="1200" b="0" dirty="0" smtClean="0">
                <a:latin typeface="Arial Narrow" pitchFamily="34" charset="0"/>
              </a:rPr>
              <a:t>Cassette</a:t>
            </a:r>
            <a:endParaRPr lang="zh-CN" altLang="en-US" sz="1200" b="0" dirty="0">
              <a:latin typeface="Arial Narrow" pitchFamily="34" charset="0"/>
            </a:endParaRPr>
          </a:p>
        </p:txBody>
      </p:sp>
      <p:sp>
        <p:nvSpPr>
          <p:cNvPr id="179" name="TextBox 178"/>
          <p:cNvSpPr txBox="1"/>
          <p:nvPr/>
        </p:nvSpPr>
        <p:spPr>
          <a:xfrm>
            <a:off x="2285984" y="2816192"/>
            <a:ext cx="956227" cy="338554"/>
          </a:xfrm>
          <a:prstGeom prst="rect">
            <a:avLst/>
          </a:prstGeom>
          <a:noFill/>
        </p:spPr>
        <p:txBody>
          <a:bodyPr wrap="square" rtlCol="0">
            <a:spAutoFit/>
          </a:bodyPr>
          <a:lstStyle/>
          <a:p>
            <a:pPr algn="l"/>
            <a:r>
              <a:rPr lang="en-US" altLang="zh-CN" sz="1600" b="0" dirty="0" smtClean="0">
                <a:latin typeface="Arial Narrow" pitchFamily="34" charset="0"/>
                <a:cs typeface="Times New Roman"/>
              </a:rPr>
              <a:t>'</a:t>
            </a:r>
            <a:r>
              <a:rPr lang="en-US" altLang="zh-CN" sz="1600" b="0" dirty="0" smtClean="0">
                <a:latin typeface="Arial Narrow" pitchFamily="34" charset="0"/>
              </a:rPr>
              <a:t>rb7NCBE</a:t>
            </a:r>
            <a:r>
              <a:rPr lang="en-US" altLang="zh-CN" sz="1600" b="0" dirty="0" smtClean="0">
                <a:latin typeface="Arial Narrow" pitchFamily="34" charset="0"/>
                <a:cs typeface="Times New Roman"/>
              </a:rPr>
              <a:t>'</a:t>
            </a:r>
            <a:endParaRPr lang="zh-CN" altLang="en-US" sz="1600" b="0" dirty="0">
              <a:latin typeface="Arial Narrow" pitchFamily="34" charset="0"/>
            </a:endParaRPr>
          </a:p>
        </p:txBody>
      </p:sp>
      <p:sp>
        <p:nvSpPr>
          <p:cNvPr id="184" name="TextBox 255"/>
          <p:cNvSpPr txBox="1">
            <a:spLocks noChangeArrowheads="1"/>
          </p:cNvSpPr>
          <p:nvPr/>
        </p:nvSpPr>
        <p:spPr bwMode="auto">
          <a:xfrm>
            <a:off x="2293999" y="2538404"/>
            <a:ext cx="894797" cy="338554"/>
          </a:xfrm>
          <a:prstGeom prst="rect">
            <a:avLst/>
          </a:prstGeom>
          <a:noFill/>
          <a:ln w="9525">
            <a:noFill/>
            <a:miter lim="800000"/>
            <a:headEnd/>
            <a:tailEnd/>
          </a:ln>
        </p:spPr>
        <p:txBody>
          <a:bodyPr wrap="none">
            <a:spAutoFit/>
          </a:bodyPr>
          <a:lstStyle/>
          <a:p>
            <a:pPr algn="l"/>
            <a:r>
              <a:rPr lang="en-US" altLang="zh-CN" sz="1600" b="0" dirty="0" smtClean="0">
                <a:latin typeface="Arial Narrow" pitchFamily="34" charset="0"/>
              </a:rPr>
              <a:t>rb3NCBE</a:t>
            </a:r>
            <a:endParaRPr lang="zh-CN" altLang="en-US" sz="1600" b="0" dirty="0">
              <a:latin typeface="Arial Narrow" pitchFamily="34" charset="0"/>
            </a:endParaRPr>
          </a:p>
        </p:txBody>
      </p:sp>
      <p:grpSp>
        <p:nvGrpSpPr>
          <p:cNvPr id="12" name="组合 188"/>
          <p:cNvGrpSpPr/>
          <p:nvPr/>
        </p:nvGrpSpPr>
        <p:grpSpPr>
          <a:xfrm>
            <a:off x="4161401" y="6175733"/>
            <a:ext cx="360363" cy="108000"/>
            <a:chOff x="4228612" y="5922832"/>
            <a:chExt cx="360363" cy="108000"/>
          </a:xfrm>
        </p:grpSpPr>
        <p:cxnSp>
          <p:nvCxnSpPr>
            <p:cNvPr id="4131" name="直接连接符 124"/>
            <p:cNvCxnSpPr>
              <a:cxnSpLocks noChangeShapeType="1"/>
            </p:cNvCxnSpPr>
            <p:nvPr/>
          </p:nvCxnSpPr>
          <p:spPr bwMode="auto">
            <a:xfrm>
              <a:off x="4228612" y="5976832"/>
              <a:ext cx="360363" cy="0"/>
            </a:xfrm>
            <a:prstGeom prst="line">
              <a:avLst/>
            </a:prstGeom>
            <a:noFill/>
            <a:ln w="9525" algn="ctr">
              <a:solidFill>
                <a:schemeClr val="tx1"/>
              </a:solidFill>
              <a:round/>
              <a:headEnd/>
              <a:tailEnd/>
            </a:ln>
          </p:spPr>
        </p:cxnSp>
        <p:cxnSp>
          <p:nvCxnSpPr>
            <p:cNvPr id="187" name="直接连接符 186"/>
            <p:cNvCxnSpPr/>
            <p:nvPr/>
          </p:nvCxnSpPr>
          <p:spPr bwMode="auto">
            <a:xfrm rot="5400000">
              <a:off x="4534181" y="5976038"/>
              <a:ext cx="108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8" name="直接连接符 187"/>
            <p:cNvCxnSpPr/>
            <p:nvPr/>
          </p:nvCxnSpPr>
          <p:spPr bwMode="auto">
            <a:xfrm rot="5400000">
              <a:off x="4175406" y="5976038"/>
              <a:ext cx="108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56" name="Text Box 66"/>
          <p:cNvSpPr txBox="1">
            <a:spLocks noChangeArrowheads="1"/>
          </p:cNvSpPr>
          <p:nvPr/>
        </p:nvSpPr>
        <p:spPr bwMode="auto">
          <a:xfrm>
            <a:off x="1" y="18866"/>
            <a:ext cx="9144000" cy="646331"/>
          </a:xfrm>
          <a:prstGeom prst="rect">
            <a:avLst/>
          </a:prstGeom>
          <a:noFill/>
          <a:ln w="9525">
            <a:noFill/>
            <a:miter lim="800000"/>
            <a:headEnd/>
            <a:tailEnd/>
          </a:ln>
        </p:spPr>
        <p:txBody>
          <a:bodyPr wrap="square">
            <a:spAutoFit/>
          </a:bodyPr>
          <a:lstStyle/>
          <a:p>
            <a:pPr algn="ctr"/>
            <a:r>
              <a:rPr lang="en-US" altLang="zh-CN" sz="3600" b="1" dirty="0" smtClean="0">
                <a:latin typeface="Arial Narrow" pitchFamily="34" charset="0"/>
                <a:ea typeface="宋体" charset="-122"/>
              </a:rPr>
              <a:t>Expression of NBCn2 variants</a:t>
            </a:r>
          </a:p>
        </p:txBody>
      </p:sp>
      <p:sp>
        <p:nvSpPr>
          <p:cNvPr id="149" name="左大括号 148"/>
          <p:cNvSpPr/>
          <p:nvPr/>
        </p:nvSpPr>
        <p:spPr>
          <a:xfrm>
            <a:off x="1937366" y="1549900"/>
            <a:ext cx="357190" cy="15120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1" name="左大括号 150"/>
          <p:cNvSpPr/>
          <p:nvPr/>
        </p:nvSpPr>
        <p:spPr>
          <a:xfrm>
            <a:off x="1937366" y="3163443"/>
            <a:ext cx="357190" cy="1571636"/>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2" name="左大括号 151"/>
          <p:cNvSpPr/>
          <p:nvPr/>
        </p:nvSpPr>
        <p:spPr>
          <a:xfrm>
            <a:off x="1937366" y="4910462"/>
            <a:ext cx="357190" cy="9360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3" name="Text Box 31"/>
          <p:cNvSpPr txBox="1">
            <a:spLocks noChangeArrowheads="1"/>
          </p:cNvSpPr>
          <p:nvPr/>
        </p:nvSpPr>
        <p:spPr bwMode="auto">
          <a:xfrm>
            <a:off x="1200126" y="2100196"/>
            <a:ext cx="699230"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MEIK</a:t>
            </a:r>
            <a:endParaRPr lang="en-US" altLang="zh-CN" sz="2000" dirty="0">
              <a:latin typeface="Arial Narrow" pitchFamily="34" charset="0"/>
              <a:ea typeface="宋体" charset="-122"/>
            </a:endParaRPr>
          </a:p>
        </p:txBody>
      </p:sp>
      <p:sp>
        <p:nvSpPr>
          <p:cNvPr id="154" name="Text Box 31"/>
          <p:cNvSpPr txBox="1">
            <a:spLocks noChangeArrowheads="1"/>
          </p:cNvSpPr>
          <p:nvPr/>
        </p:nvSpPr>
        <p:spPr bwMode="auto">
          <a:xfrm>
            <a:off x="1200126" y="3731840"/>
            <a:ext cx="780983"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MCDL</a:t>
            </a:r>
            <a:endParaRPr lang="en-US" altLang="zh-CN" sz="2000" dirty="0">
              <a:latin typeface="Arial Narrow" pitchFamily="34" charset="0"/>
              <a:ea typeface="宋体" charset="-122"/>
            </a:endParaRPr>
          </a:p>
        </p:txBody>
      </p:sp>
      <p:sp>
        <p:nvSpPr>
          <p:cNvPr id="155" name="Text Box 31"/>
          <p:cNvSpPr txBox="1">
            <a:spLocks noChangeArrowheads="1"/>
          </p:cNvSpPr>
          <p:nvPr/>
        </p:nvSpPr>
        <p:spPr bwMode="auto">
          <a:xfrm>
            <a:off x="1200126" y="5172030"/>
            <a:ext cx="805029"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MHAN</a:t>
            </a:r>
            <a:endParaRPr lang="en-US" altLang="zh-CN" sz="2000" dirty="0">
              <a:latin typeface="Arial Narrow" pitchFamily="34" charset="0"/>
              <a:ea typeface="宋体" charset="-122"/>
            </a:endParaRPr>
          </a:p>
        </p:txBody>
      </p:sp>
      <p:sp>
        <p:nvSpPr>
          <p:cNvPr id="157" name="TextBox 184"/>
          <p:cNvSpPr txBox="1">
            <a:spLocks noChangeArrowheads="1"/>
          </p:cNvSpPr>
          <p:nvPr/>
        </p:nvSpPr>
        <p:spPr bwMode="auto">
          <a:xfrm>
            <a:off x="2178636" y="6352186"/>
            <a:ext cx="6608206"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a:t>
            </a:r>
            <a:r>
              <a:rPr lang="en-US" altLang="zh-CN" sz="2000" i="1" dirty="0" smtClean="0">
                <a:latin typeface="Arial Narrow" pitchFamily="34" charset="0"/>
                <a:ea typeface="楷体" pitchFamily="49" charset="-122"/>
              </a:rPr>
              <a:t>PLOS ONE</a:t>
            </a:r>
            <a:r>
              <a:rPr lang="en-US" altLang="zh-CN" sz="2000" dirty="0" smtClean="0">
                <a:latin typeface="Arial Narrow" pitchFamily="34" charset="0"/>
                <a:ea typeface="楷体" pitchFamily="49" charset="-122"/>
              </a:rPr>
              <a:t>; Wang DK et al, Scientific Reports, 2015)</a:t>
            </a:r>
            <a:endParaRPr lang="zh-CN" altLang="en-US" sz="2000" dirty="0">
              <a:latin typeface="Arial Narrow" pitchFamily="34" charset="0"/>
              <a:ea typeface="楷体" pitchFamily="49" charset="-122"/>
            </a:endParaRPr>
          </a:p>
        </p:txBody>
      </p:sp>
      <p:sp>
        <p:nvSpPr>
          <p:cNvPr id="158" name="Text Box 263"/>
          <p:cNvSpPr txBox="1">
            <a:spLocks noChangeArrowheads="1"/>
          </p:cNvSpPr>
          <p:nvPr/>
        </p:nvSpPr>
        <p:spPr bwMode="auto">
          <a:xfrm>
            <a:off x="7452380" y="5537556"/>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61" name="Text Box 254"/>
          <p:cNvSpPr txBox="1">
            <a:spLocks noChangeArrowheads="1"/>
          </p:cNvSpPr>
          <p:nvPr/>
        </p:nvSpPr>
        <p:spPr bwMode="auto">
          <a:xfrm>
            <a:off x="5004048" y="6008214"/>
            <a:ext cx="4176464" cy="400110"/>
          </a:xfrm>
          <a:prstGeom prst="rect">
            <a:avLst/>
          </a:prstGeom>
          <a:noFill/>
          <a:ln w="9525">
            <a:noFill/>
            <a:miter lim="800000"/>
            <a:headEnd/>
            <a:tailEnd/>
          </a:ln>
        </p:spPr>
        <p:txBody>
          <a:bodyPr wrap="square">
            <a:spAutoFit/>
          </a:bodyPr>
          <a:lstStyle/>
          <a:p>
            <a:r>
              <a:rPr lang="en-US" altLang="zh-CN" sz="2000" dirty="0" smtClean="0">
                <a:latin typeface="Arial Narrow" pitchFamily="34" charset="0"/>
                <a:ea typeface="宋体" charset="-122"/>
              </a:rPr>
              <a:t>* </a:t>
            </a:r>
            <a:r>
              <a:rPr lang="en-US" altLang="zh-CN" sz="2000" dirty="0" smtClean="0">
                <a:solidFill>
                  <a:srgbClr val="0000FF"/>
                </a:solidFill>
                <a:latin typeface="Arial Narrow" pitchFamily="34" charset="0"/>
                <a:ea typeface="宋体" charset="-122"/>
              </a:rPr>
              <a:t>Identified by our group for the first time </a:t>
            </a:r>
            <a:endParaRPr lang="zh-CN" altLang="en-US" sz="2000" dirty="0">
              <a:solidFill>
                <a:srgbClr val="0000FF"/>
              </a:solidFill>
              <a:latin typeface="Arial Narrow" pitchFamily="34" charset="0"/>
              <a:ea typeface="宋体" charset="-122"/>
            </a:endParaRPr>
          </a:p>
        </p:txBody>
      </p:sp>
      <p:sp>
        <p:nvSpPr>
          <p:cNvPr id="162" name="Text Box 263"/>
          <p:cNvSpPr txBox="1">
            <a:spLocks noChangeArrowheads="1"/>
          </p:cNvSpPr>
          <p:nvPr/>
        </p:nvSpPr>
        <p:spPr bwMode="auto">
          <a:xfrm>
            <a:off x="7453940" y="5274958"/>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65" name="Text Box 263"/>
          <p:cNvSpPr txBox="1">
            <a:spLocks noChangeArrowheads="1"/>
          </p:cNvSpPr>
          <p:nvPr/>
        </p:nvSpPr>
        <p:spPr bwMode="auto">
          <a:xfrm>
            <a:off x="7453940" y="5001347"/>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67" name="Text Box 263"/>
          <p:cNvSpPr txBox="1">
            <a:spLocks noChangeArrowheads="1"/>
          </p:cNvSpPr>
          <p:nvPr/>
        </p:nvSpPr>
        <p:spPr bwMode="auto">
          <a:xfrm>
            <a:off x="7453940" y="4727740"/>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68" name="Text Box 263"/>
          <p:cNvSpPr txBox="1">
            <a:spLocks noChangeArrowheads="1"/>
          </p:cNvSpPr>
          <p:nvPr/>
        </p:nvSpPr>
        <p:spPr bwMode="auto">
          <a:xfrm>
            <a:off x="7453940" y="4454133"/>
            <a:ext cx="298480" cy="523220"/>
          </a:xfrm>
          <a:prstGeom prst="rect">
            <a:avLst/>
          </a:prstGeom>
          <a:noFill/>
          <a:ln w="9525">
            <a:noFill/>
            <a:miter lim="800000"/>
            <a:headEnd/>
            <a:tailEnd/>
          </a:ln>
        </p:spPr>
        <p:txBody>
          <a:bodyPr wrap="none">
            <a:spAutoFit/>
          </a:bodyPr>
          <a:lstStyle/>
          <a:p>
            <a:r>
              <a:rPr lang="en-US" altLang="zh-CN" sz="2800" dirty="0">
                <a:latin typeface="Arial Narrow" pitchFamily="34" charset="0"/>
                <a:ea typeface="宋体" charset="-122"/>
              </a:rPr>
              <a:t>*</a:t>
            </a:r>
            <a:endParaRPr lang="zh-CN" altLang="en-US" sz="2800" dirty="0">
              <a:latin typeface="Arial Narrow" pitchFamily="34" charset="0"/>
              <a:ea typeface="宋体" charset="-122"/>
            </a:endParaRPr>
          </a:p>
        </p:txBody>
      </p:sp>
      <p:sp>
        <p:nvSpPr>
          <p:cNvPr id="178" name="Text Box 263"/>
          <p:cNvSpPr txBox="1">
            <a:spLocks noChangeArrowheads="1"/>
          </p:cNvSpPr>
          <p:nvPr/>
        </p:nvSpPr>
        <p:spPr bwMode="auto">
          <a:xfrm>
            <a:off x="7453940" y="4180526"/>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85" name="Text Box 263"/>
          <p:cNvSpPr txBox="1">
            <a:spLocks noChangeArrowheads="1"/>
          </p:cNvSpPr>
          <p:nvPr/>
        </p:nvSpPr>
        <p:spPr bwMode="auto">
          <a:xfrm>
            <a:off x="7453940" y="3906919"/>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86" name="Text Box 263"/>
          <p:cNvSpPr txBox="1">
            <a:spLocks noChangeArrowheads="1"/>
          </p:cNvSpPr>
          <p:nvPr/>
        </p:nvSpPr>
        <p:spPr bwMode="auto">
          <a:xfrm>
            <a:off x="7453940" y="3633312"/>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189" name="Text Box 263"/>
          <p:cNvSpPr txBox="1">
            <a:spLocks noChangeArrowheads="1"/>
          </p:cNvSpPr>
          <p:nvPr/>
        </p:nvSpPr>
        <p:spPr bwMode="auto">
          <a:xfrm>
            <a:off x="7453940" y="3359705"/>
            <a:ext cx="298480" cy="523220"/>
          </a:xfrm>
          <a:prstGeom prst="rect">
            <a:avLst/>
          </a:prstGeom>
          <a:noFill/>
          <a:ln w="9525">
            <a:noFill/>
            <a:miter lim="800000"/>
            <a:headEnd/>
            <a:tailEnd/>
          </a:ln>
        </p:spPr>
        <p:txBody>
          <a:bodyPr wrap="none">
            <a:spAutoFit/>
          </a:bodyPr>
          <a:lstStyle/>
          <a:p>
            <a:r>
              <a:rPr lang="en-US" altLang="zh-CN" sz="2800" dirty="0" smtClean="0">
                <a:latin typeface="Arial Narrow" pitchFamily="34" charset="0"/>
                <a:ea typeface="宋体" charset="-122"/>
              </a:rPr>
              <a:t>*</a:t>
            </a:r>
            <a:endParaRPr lang="zh-CN" altLang="en-US" sz="2800" dirty="0">
              <a:latin typeface="Arial Narrow" pitchFamily="34" charset="0"/>
              <a:ea typeface="宋体" charset="-122"/>
            </a:endParaRPr>
          </a:p>
        </p:txBody>
      </p:sp>
      <p:sp>
        <p:nvSpPr>
          <p:cNvPr id="193" name="Text Box 263"/>
          <p:cNvSpPr txBox="1">
            <a:spLocks noChangeArrowheads="1"/>
          </p:cNvSpPr>
          <p:nvPr/>
        </p:nvSpPr>
        <p:spPr bwMode="auto">
          <a:xfrm>
            <a:off x="7453940" y="3086098"/>
            <a:ext cx="298480" cy="523220"/>
          </a:xfrm>
          <a:prstGeom prst="rect">
            <a:avLst/>
          </a:prstGeom>
          <a:noFill/>
          <a:ln w="9525">
            <a:noFill/>
            <a:miter lim="800000"/>
            <a:headEnd/>
            <a:tailEnd/>
          </a:ln>
        </p:spPr>
        <p:txBody>
          <a:bodyPr wrap="none">
            <a:spAutoFit/>
          </a:bodyPr>
          <a:lstStyle/>
          <a:p>
            <a:r>
              <a:rPr lang="en-US" altLang="zh-CN" sz="2800" dirty="0" smtClean="0">
                <a:latin typeface="Arial Narrow" pitchFamily="34" charset="0"/>
                <a:ea typeface="宋体" charset="-122"/>
              </a:rPr>
              <a:t>*</a:t>
            </a:r>
            <a:endParaRPr lang="zh-CN" altLang="en-US" sz="2800" dirty="0">
              <a:latin typeface="Arial Narrow" pitchFamily="34" charset="0"/>
              <a:ea typeface="宋体" charset="-122"/>
            </a:endParaRPr>
          </a:p>
        </p:txBody>
      </p:sp>
      <p:sp>
        <p:nvSpPr>
          <p:cNvPr id="194" name="Text Box 263"/>
          <p:cNvSpPr txBox="1">
            <a:spLocks noChangeArrowheads="1"/>
          </p:cNvSpPr>
          <p:nvPr/>
        </p:nvSpPr>
        <p:spPr bwMode="auto">
          <a:xfrm>
            <a:off x="7429520" y="2214554"/>
            <a:ext cx="298480" cy="523220"/>
          </a:xfrm>
          <a:prstGeom prst="rect">
            <a:avLst/>
          </a:prstGeom>
          <a:noFill/>
          <a:ln w="9525">
            <a:noFill/>
            <a:miter lim="800000"/>
            <a:headEnd/>
            <a:tailEnd/>
          </a:ln>
        </p:spPr>
        <p:txBody>
          <a:bodyPr wrap="none">
            <a:spAutoFit/>
          </a:bodyPr>
          <a:lstStyle/>
          <a:p>
            <a:r>
              <a:rPr lang="en-US" altLang="zh-CN" sz="2800" dirty="0" smtClean="0">
                <a:latin typeface="Arial Narrow" pitchFamily="34" charset="0"/>
                <a:ea typeface="宋体" charset="-122"/>
              </a:rPr>
              <a:t>*</a:t>
            </a:r>
            <a:endParaRPr lang="zh-CN" altLang="en-US" sz="2800" dirty="0">
              <a:latin typeface="Arial Narrow" pitchFamily="34" charset="0"/>
              <a:ea typeface="宋体" charset="-122"/>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1"/>
          <p:cNvSpPr txBox="1">
            <a:spLocks noChangeArrowheads="1"/>
          </p:cNvSpPr>
          <p:nvPr/>
        </p:nvSpPr>
        <p:spPr bwMode="auto">
          <a:xfrm rot="-2700000">
            <a:off x="1008063" y="2077702"/>
            <a:ext cx="7207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b="1">
                <a:solidFill>
                  <a:srgbClr val="0000FF"/>
                </a:solidFill>
                <a:latin typeface="Arial Narrow" pitchFamily="34" charset="0"/>
              </a:rPr>
              <a:t>Brain</a:t>
            </a:r>
          </a:p>
        </p:txBody>
      </p:sp>
      <p:sp>
        <p:nvSpPr>
          <p:cNvPr id="21507" name="Text Box 12"/>
          <p:cNvSpPr txBox="1">
            <a:spLocks noChangeArrowheads="1"/>
          </p:cNvSpPr>
          <p:nvPr/>
        </p:nvSpPr>
        <p:spPr bwMode="auto">
          <a:xfrm rot="-2700000">
            <a:off x="1385888" y="2118977"/>
            <a:ext cx="5588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b="1" dirty="0">
                <a:solidFill>
                  <a:srgbClr val="0000FF"/>
                </a:solidFill>
                <a:latin typeface="Arial Narrow" pitchFamily="34" charset="0"/>
              </a:rPr>
              <a:t>Eye</a:t>
            </a:r>
          </a:p>
        </p:txBody>
      </p:sp>
      <p:sp>
        <p:nvSpPr>
          <p:cNvPr id="21508" name="Text Box 13"/>
          <p:cNvSpPr txBox="1">
            <a:spLocks noChangeArrowheads="1"/>
          </p:cNvSpPr>
          <p:nvPr/>
        </p:nvSpPr>
        <p:spPr bwMode="auto">
          <a:xfrm rot="-2700000">
            <a:off x="1720850" y="2071352"/>
            <a:ext cx="70008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Heart</a:t>
            </a:r>
          </a:p>
        </p:txBody>
      </p:sp>
      <p:sp>
        <p:nvSpPr>
          <p:cNvPr id="21509" name="Text Box 14"/>
          <p:cNvSpPr txBox="1">
            <a:spLocks noChangeArrowheads="1"/>
          </p:cNvSpPr>
          <p:nvPr/>
        </p:nvSpPr>
        <p:spPr bwMode="auto">
          <a:xfrm rot="-2700000">
            <a:off x="2078038" y="2088815"/>
            <a:ext cx="64135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Liver</a:t>
            </a:r>
          </a:p>
        </p:txBody>
      </p:sp>
      <p:sp>
        <p:nvSpPr>
          <p:cNvPr id="21510" name="Text Box 15"/>
          <p:cNvSpPr txBox="1">
            <a:spLocks noChangeArrowheads="1"/>
          </p:cNvSpPr>
          <p:nvPr/>
        </p:nvSpPr>
        <p:spPr bwMode="auto">
          <a:xfrm rot="-2700000">
            <a:off x="2373313" y="1999915"/>
            <a:ext cx="8858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b="1">
                <a:solidFill>
                  <a:srgbClr val="006600"/>
                </a:solidFill>
                <a:latin typeface="Arial Narrow" pitchFamily="34" charset="0"/>
              </a:rPr>
              <a:t>Kidney</a:t>
            </a:r>
          </a:p>
        </p:txBody>
      </p:sp>
      <p:sp>
        <p:nvSpPr>
          <p:cNvPr id="21511" name="Text Box 16"/>
          <p:cNvSpPr txBox="1">
            <a:spLocks noChangeArrowheads="1"/>
          </p:cNvSpPr>
          <p:nvPr/>
        </p:nvSpPr>
        <p:spPr bwMode="auto">
          <a:xfrm rot="-2700000">
            <a:off x="2681288" y="1952290"/>
            <a:ext cx="10763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Pancreas</a:t>
            </a:r>
          </a:p>
        </p:txBody>
      </p:sp>
      <p:sp>
        <p:nvSpPr>
          <p:cNvPr id="21512" name="Text Box 17"/>
          <p:cNvSpPr txBox="1">
            <a:spLocks noChangeArrowheads="1"/>
          </p:cNvSpPr>
          <p:nvPr/>
        </p:nvSpPr>
        <p:spPr bwMode="auto">
          <a:xfrm rot="-2700000">
            <a:off x="3160713" y="2026902"/>
            <a:ext cx="83978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Spleen</a:t>
            </a:r>
          </a:p>
        </p:txBody>
      </p:sp>
      <p:sp>
        <p:nvSpPr>
          <p:cNvPr id="21513" name="Text Box 18"/>
          <p:cNvSpPr txBox="1">
            <a:spLocks noChangeArrowheads="1"/>
          </p:cNvSpPr>
          <p:nvPr/>
        </p:nvSpPr>
        <p:spPr bwMode="auto">
          <a:xfrm rot="-2700000">
            <a:off x="3524250" y="2022140"/>
            <a:ext cx="8509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Muscle</a:t>
            </a:r>
          </a:p>
        </p:txBody>
      </p:sp>
      <p:sp>
        <p:nvSpPr>
          <p:cNvPr id="21514" name="Text Box 19"/>
          <p:cNvSpPr txBox="1">
            <a:spLocks noChangeArrowheads="1"/>
          </p:cNvSpPr>
          <p:nvPr/>
        </p:nvSpPr>
        <p:spPr bwMode="auto">
          <a:xfrm rot="-2700000">
            <a:off x="4021138" y="2077702"/>
            <a:ext cx="7207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b="1">
                <a:solidFill>
                  <a:srgbClr val="0000FF"/>
                </a:solidFill>
                <a:latin typeface="Arial Narrow" pitchFamily="34" charset="0"/>
              </a:rPr>
              <a:t>Brain</a:t>
            </a:r>
          </a:p>
        </p:txBody>
      </p:sp>
      <p:sp>
        <p:nvSpPr>
          <p:cNvPr id="21515" name="Text Box 20"/>
          <p:cNvSpPr txBox="1">
            <a:spLocks noChangeArrowheads="1"/>
          </p:cNvSpPr>
          <p:nvPr/>
        </p:nvSpPr>
        <p:spPr bwMode="auto">
          <a:xfrm rot="-2700000">
            <a:off x="4318000" y="2030077"/>
            <a:ext cx="885825"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b="1">
                <a:solidFill>
                  <a:srgbClr val="006600"/>
                </a:solidFill>
                <a:latin typeface="Arial Narrow" pitchFamily="34" charset="0"/>
              </a:rPr>
              <a:t>Kidney</a:t>
            </a:r>
          </a:p>
        </p:txBody>
      </p:sp>
      <p:sp>
        <p:nvSpPr>
          <p:cNvPr id="21516" name="Text Box 21"/>
          <p:cNvSpPr txBox="1">
            <a:spLocks noChangeArrowheads="1"/>
          </p:cNvSpPr>
          <p:nvPr/>
        </p:nvSpPr>
        <p:spPr bwMode="auto">
          <a:xfrm rot="-2700000">
            <a:off x="4616450" y="1907840"/>
            <a:ext cx="1282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b="1">
                <a:solidFill>
                  <a:srgbClr val="006600"/>
                </a:solidFill>
                <a:latin typeface="Arial Narrow" pitchFamily="34" charset="0"/>
              </a:rPr>
              <a:t>Duodenum</a:t>
            </a:r>
          </a:p>
        </p:txBody>
      </p:sp>
      <p:sp>
        <p:nvSpPr>
          <p:cNvPr id="21517" name="Text Box 22"/>
          <p:cNvSpPr txBox="1">
            <a:spLocks noChangeArrowheads="1"/>
          </p:cNvSpPr>
          <p:nvPr/>
        </p:nvSpPr>
        <p:spPr bwMode="auto">
          <a:xfrm rot="-2700000">
            <a:off x="5092700" y="2060240"/>
            <a:ext cx="73501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Colon</a:t>
            </a:r>
            <a:endParaRPr lang="en-US" altLang="zh-CN" sz="2000">
              <a:solidFill>
                <a:srgbClr val="FF0000"/>
              </a:solidFill>
              <a:latin typeface="Arial Narrow" pitchFamily="34" charset="0"/>
            </a:endParaRPr>
          </a:p>
        </p:txBody>
      </p:sp>
      <p:sp>
        <p:nvSpPr>
          <p:cNvPr id="21518" name="Text Box 23"/>
          <p:cNvSpPr txBox="1">
            <a:spLocks noChangeArrowheads="1"/>
          </p:cNvSpPr>
          <p:nvPr/>
        </p:nvSpPr>
        <p:spPr bwMode="auto">
          <a:xfrm rot="-2700000">
            <a:off x="5486400" y="2057065"/>
            <a:ext cx="72231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Testis</a:t>
            </a:r>
          </a:p>
        </p:txBody>
      </p:sp>
      <p:sp>
        <p:nvSpPr>
          <p:cNvPr id="21519" name="Text Box 24"/>
          <p:cNvSpPr txBox="1">
            <a:spLocks noChangeArrowheads="1"/>
          </p:cNvSpPr>
          <p:nvPr/>
        </p:nvSpPr>
        <p:spPr bwMode="auto">
          <a:xfrm rot="-2700000">
            <a:off x="5770563" y="1912602"/>
            <a:ext cx="1201737"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Epididymis</a:t>
            </a:r>
          </a:p>
        </p:txBody>
      </p:sp>
      <p:sp>
        <p:nvSpPr>
          <p:cNvPr id="21520" name="Text Box 25"/>
          <p:cNvSpPr txBox="1">
            <a:spLocks noChangeArrowheads="1"/>
          </p:cNvSpPr>
          <p:nvPr/>
        </p:nvSpPr>
        <p:spPr bwMode="auto">
          <a:xfrm rot="-2700000">
            <a:off x="6105525" y="1841165"/>
            <a:ext cx="14097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Vas deferens</a:t>
            </a:r>
          </a:p>
        </p:txBody>
      </p:sp>
      <p:sp>
        <p:nvSpPr>
          <p:cNvPr id="21521" name="Text Box 26"/>
          <p:cNvSpPr txBox="1">
            <a:spLocks noChangeArrowheads="1"/>
          </p:cNvSpPr>
          <p:nvPr/>
        </p:nvSpPr>
        <p:spPr bwMode="auto">
          <a:xfrm rot="-2700000">
            <a:off x="6556375" y="2038015"/>
            <a:ext cx="804863"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latin typeface="Arial Narrow" pitchFamily="34" charset="0"/>
              </a:rPr>
              <a:t>Uterus</a:t>
            </a:r>
          </a:p>
        </p:txBody>
      </p:sp>
      <p:sp>
        <p:nvSpPr>
          <p:cNvPr id="21522" name="Text Box 32"/>
          <p:cNvSpPr txBox="1">
            <a:spLocks noChangeArrowheads="1"/>
          </p:cNvSpPr>
          <p:nvPr/>
        </p:nvSpPr>
        <p:spPr bwMode="auto">
          <a:xfrm>
            <a:off x="6932613" y="3557252"/>
            <a:ext cx="16303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b="1">
                <a:solidFill>
                  <a:srgbClr val="006600"/>
                </a:solidFill>
                <a:latin typeface="Symbol" pitchFamily="18" charset="2"/>
              </a:rPr>
              <a:t>a</a:t>
            </a:r>
            <a:r>
              <a:rPr lang="en-US" altLang="zh-CN" b="1">
                <a:solidFill>
                  <a:srgbClr val="006600"/>
                </a:solidFill>
                <a:latin typeface="Arial Narrow" pitchFamily="34" charset="0"/>
              </a:rPr>
              <a:t>-MCDL-NBCn2</a:t>
            </a:r>
          </a:p>
        </p:txBody>
      </p:sp>
      <p:sp>
        <p:nvSpPr>
          <p:cNvPr id="21523" name="Text Box 33"/>
          <p:cNvSpPr txBox="1">
            <a:spLocks noChangeArrowheads="1"/>
          </p:cNvSpPr>
          <p:nvPr/>
        </p:nvSpPr>
        <p:spPr bwMode="auto">
          <a:xfrm>
            <a:off x="6932613" y="2717465"/>
            <a:ext cx="15589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b="1">
                <a:solidFill>
                  <a:srgbClr val="0000FF"/>
                </a:solidFill>
                <a:latin typeface="Symbol" pitchFamily="18" charset="2"/>
              </a:rPr>
              <a:t>a</a:t>
            </a:r>
            <a:r>
              <a:rPr lang="en-US" altLang="zh-CN" b="1">
                <a:solidFill>
                  <a:srgbClr val="0000FF"/>
                </a:solidFill>
                <a:latin typeface="Arial Narrow" pitchFamily="34" charset="0"/>
              </a:rPr>
              <a:t>-MEIK-NBCn2</a:t>
            </a:r>
          </a:p>
        </p:txBody>
      </p:sp>
      <p:pic>
        <p:nvPicPr>
          <p:cNvPr id="21524" name="Picture 7" descr="rMDCL-brain--cropped"/>
          <p:cNvPicPr>
            <a:picLocks noChangeAspect="1" noChangeArrowheads="1"/>
          </p:cNvPicPr>
          <p:nvPr/>
        </p:nvPicPr>
        <p:blipFill>
          <a:blip r:embed="rId4" cstate="print">
            <a:extLst>
              <a:ext uri="{28A0092B-C50C-407E-A947-70E740481C1C}">
                <a14:useLocalDpi xmlns="" xmlns:a14="http://schemas.microsoft.com/office/drawing/2010/main" val="0"/>
              </a:ext>
            </a:extLst>
          </a:blip>
          <a:srcRect l="6685" t="35014" r="6149"/>
          <a:stretch>
            <a:fillRect/>
          </a:stretch>
        </p:blipFill>
        <p:spPr bwMode="auto">
          <a:xfrm>
            <a:off x="981075" y="3500102"/>
            <a:ext cx="3035300" cy="577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5" name="Picture 10" descr="201246~3--Cropped--MDCL"/>
          <p:cNvPicPr>
            <a:picLocks noChangeAspect="1" noChangeArrowheads="1"/>
          </p:cNvPicPr>
          <p:nvPr/>
        </p:nvPicPr>
        <p:blipFill>
          <a:blip r:embed="rId5" cstate="print">
            <a:extLst>
              <a:ext uri="{28A0092B-C50C-407E-A947-70E740481C1C}">
                <a14:useLocalDpi xmlns="" xmlns:a14="http://schemas.microsoft.com/office/drawing/2010/main" val="0"/>
              </a:ext>
            </a:extLst>
          </a:blip>
          <a:srcRect l="3821" t="43697" r="5185"/>
          <a:stretch>
            <a:fillRect/>
          </a:stretch>
        </p:blipFill>
        <p:spPr bwMode="auto">
          <a:xfrm>
            <a:off x="4035425" y="3500102"/>
            <a:ext cx="2962275" cy="577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6" name="Picture 34" descr="rat MEIK-n2检测--01"/>
          <p:cNvPicPr>
            <a:picLocks noChangeAspect="1" noChangeArrowheads="1"/>
          </p:cNvPicPr>
          <p:nvPr/>
        </p:nvPicPr>
        <p:blipFill>
          <a:blip r:embed="rId6" cstate="print">
            <a:extLst>
              <a:ext uri="{28A0092B-C50C-407E-A947-70E740481C1C}">
                <a14:useLocalDpi xmlns="" xmlns:a14="http://schemas.microsoft.com/office/drawing/2010/main" val="0"/>
              </a:ext>
            </a:extLst>
          </a:blip>
          <a:srcRect l="2628" r="2628" b="5392"/>
          <a:stretch>
            <a:fillRect/>
          </a:stretch>
        </p:blipFill>
        <p:spPr bwMode="auto">
          <a:xfrm>
            <a:off x="4035425" y="2596815"/>
            <a:ext cx="2962275" cy="719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7" name="Picture 35" descr="rat MEIK-n2检测--02"/>
          <p:cNvPicPr>
            <a:picLocks noChangeAspect="1" noChangeArrowheads="1"/>
          </p:cNvPicPr>
          <p:nvPr/>
        </p:nvPicPr>
        <p:blipFill>
          <a:blip r:embed="rId7" cstate="print">
            <a:extLst>
              <a:ext uri="{28A0092B-C50C-407E-A947-70E740481C1C}">
                <a14:useLocalDpi xmlns="" xmlns:a14="http://schemas.microsoft.com/office/drawing/2010/main" val="0"/>
              </a:ext>
            </a:extLst>
          </a:blip>
          <a:srcRect l="3181" t="3534" r="2673" b="7571"/>
          <a:stretch>
            <a:fillRect/>
          </a:stretch>
        </p:blipFill>
        <p:spPr bwMode="auto">
          <a:xfrm>
            <a:off x="981075" y="2596815"/>
            <a:ext cx="3035300" cy="72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圆角矩形 1"/>
          <p:cNvSpPr/>
          <p:nvPr/>
        </p:nvSpPr>
        <p:spPr>
          <a:xfrm>
            <a:off x="1057275" y="2592052"/>
            <a:ext cx="781050" cy="1504950"/>
          </a:xfrm>
          <a:prstGeom prst="roundRect">
            <a:avLst/>
          </a:prstGeom>
          <a:noFill/>
          <a:ln>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1" name="圆角矩形 60"/>
          <p:cNvSpPr/>
          <p:nvPr/>
        </p:nvSpPr>
        <p:spPr>
          <a:xfrm>
            <a:off x="2387600" y="2592052"/>
            <a:ext cx="520700" cy="1504950"/>
          </a:xfrm>
          <a:prstGeom prst="roundRect">
            <a:avLst/>
          </a:prstGeom>
          <a:noFill/>
          <a:ln>
            <a:solidFill>
              <a:srgbClr val="00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2" name="圆角矩形 61"/>
          <p:cNvSpPr/>
          <p:nvPr/>
        </p:nvSpPr>
        <p:spPr>
          <a:xfrm>
            <a:off x="4486275" y="2592052"/>
            <a:ext cx="739775" cy="1504950"/>
          </a:xfrm>
          <a:prstGeom prst="roundRect">
            <a:avLst/>
          </a:prstGeom>
          <a:noFill/>
          <a:ln>
            <a:solidFill>
              <a:srgbClr val="00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3" name="Rectangle 2"/>
          <p:cNvSpPr>
            <a:spLocks noChangeArrowheads="1"/>
          </p:cNvSpPr>
          <p:nvPr/>
        </p:nvSpPr>
        <p:spPr bwMode="auto">
          <a:xfrm>
            <a:off x="0" y="332657"/>
            <a:ext cx="9144000" cy="864096"/>
          </a:xfrm>
          <a:prstGeom prst="rect">
            <a:avLst/>
          </a:prstGeom>
          <a:solidFill>
            <a:schemeClr val="accent1">
              <a:lumMod val="20000"/>
              <a:lumOff val="80000"/>
            </a:schemeClr>
          </a:solidFill>
          <a:ln>
            <a:noFill/>
          </a:ln>
          <a:effectLst/>
          <a:extLst/>
        </p:spPr>
        <p:txBody>
          <a:bodyPr anchor="ctr"/>
          <a:lstStyle/>
          <a:p>
            <a:pPr algn="ctr" eaLnBrk="0" fontAlgn="auto" hangingPunct="0">
              <a:spcBef>
                <a:spcPts val="0"/>
              </a:spcBef>
              <a:spcAft>
                <a:spcPts val="0"/>
              </a:spcAft>
              <a:defRPr/>
            </a:pPr>
            <a:r>
              <a:rPr lang="en-US" altLang="zh-CN" sz="3600" b="1" dirty="0" smtClean="0">
                <a:solidFill>
                  <a:schemeClr val="tx2">
                    <a:lumMod val="50000"/>
                  </a:schemeClr>
                </a:solidFill>
                <a:latin typeface="Arial Narrow" pitchFamily="34" charset="0"/>
                <a:ea typeface="楷体" pitchFamily="49" charset="-122"/>
              </a:rPr>
              <a:t>Tissue specific expression of NBCn2 variants</a:t>
            </a:r>
            <a:endParaRPr lang="en-US" sz="3600" b="1" dirty="0">
              <a:solidFill>
                <a:schemeClr val="tx2">
                  <a:lumMod val="50000"/>
                </a:schemeClr>
              </a:solidFill>
              <a:latin typeface="Arial Narrow" pitchFamily="34" charset="0"/>
              <a:ea typeface="楷体" pitchFamily="49" charset="-122"/>
            </a:endParaRPr>
          </a:p>
        </p:txBody>
      </p:sp>
      <p:sp>
        <p:nvSpPr>
          <p:cNvPr id="70" name="TextBox 184"/>
          <p:cNvSpPr txBox="1">
            <a:spLocks noChangeArrowheads="1"/>
          </p:cNvSpPr>
          <p:nvPr/>
        </p:nvSpPr>
        <p:spPr bwMode="auto">
          <a:xfrm>
            <a:off x="4932040" y="6009858"/>
            <a:ext cx="3426174"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a:t>
            </a:r>
            <a:r>
              <a:rPr lang="en-US" altLang="zh-CN" sz="2000" i="1" dirty="0" smtClean="0">
                <a:latin typeface="Arial Narrow" pitchFamily="34" charset="0"/>
                <a:ea typeface="楷体" pitchFamily="49" charset="-122"/>
              </a:rPr>
              <a:t>PLOS ONE</a:t>
            </a:r>
            <a:r>
              <a:rPr lang="en-US" altLang="zh-CN" sz="2000" dirty="0" smtClean="0">
                <a:latin typeface="Arial Narrow" pitchFamily="34" charset="0"/>
                <a:ea typeface="楷体" pitchFamily="49" charset="-122"/>
              </a:rPr>
              <a:t>)</a:t>
            </a:r>
          </a:p>
        </p:txBody>
      </p:sp>
      <p:sp>
        <p:nvSpPr>
          <p:cNvPr id="64" name="TextBox 63"/>
          <p:cNvSpPr txBox="1"/>
          <p:nvPr/>
        </p:nvSpPr>
        <p:spPr>
          <a:xfrm>
            <a:off x="611560" y="4581128"/>
            <a:ext cx="7848872" cy="1200329"/>
          </a:xfrm>
          <a:prstGeom prst="rect">
            <a:avLst/>
          </a:prstGeom>
          <a:noFill/>
        </p:spPr>
        <p:txBody>
          <a:bodyPr wrap="square" rtlCol="0">
            <a:spAutoFit/>
          </a:bodyPr>
          <a:lstStyle/>
          <a:p>
            <a:r>
              <a:rPr lang="en-US" altLang="zh-CN" sz="2400" dirty="0" smtClean="0">
                <a:latin typeface="Arial Narrow" pitchFamily="34" charset="0"/>
              </a:rPr>
              <a:t>Promoter P1 is primarily expressed in the central nervous </a:t>
            </a:r>
            <a:r>
              <a:rPr lang="en-US" altLang="zh-CN" sz="2400" dirty="0" err="1" smtClean="0">
                <a:latin typeface="Arial Narrow" pitchFamily="34" charset="0"/>
              </a:rPr>
              <a:t>systemm</a:t>
            </a:r>
            <a:r>
              <a:rPr lang="en-US" altLang="zh-CN" sz="2400" dirty="0" smtClean="0">
                <a:latin typeface="Arial Narrow" pitchFamily="34" charset="0"/>
              </a:rPr>
              <a:t>, but is also expressed in much less extent in many other tissues.</a:t>
            </a:r>
          </a:p>
          <a:p>
            <a:r>
              <a:rPr lang="en-US" altLang="zh-CN" sz="2400" dirty="0" smtClean="0">
                <a:latin typeface="Arial Narrow" pitchFamily="34" charset="0"/>
              </a:rPr>
              <a:t>Promoter P2 is primarily expressed in the kidney.</a:t>
            </a:r>
            <a:endParaRPr lang="zh-CN" altLang="en-US" sz="2400" dirty="0">
              <a:latin typeface="Arial Narrow" pitchFamily="34" charset="0"/>
            </a:endParaRPr>
          </a:p>
        </p:txBody>
      </p:sp>
    </p:spTree>
    <p:custDataLst>
      <p:tags r:id="rId1"/>
    </p:custDataLst>
    <p:extLst>
      <p:ext uri="{BB962C8B-B14F-4D97-AF65-F5344CB8AC3E}">
        <p14:creationId xmlns="" xmlns:p14="http://schemas.microsoft.com/office/powerpoint/2010/main" val="3260243324"/>
      </p:ext>
    </p:extLst>
  </p:cSld>
  <p:clrMapOvr>
    <a:masterClrMapping/>
  </p:clrMapOvr>
  <p:transition spd="slow" advTm="33981"/>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66"/>
          <p:cNvSpPr txBox="1">
            <a:spLocks noChangeArrowheads="1"/>
          </p:cNvSpPr>
          <p:nvPr/>
        </p:nvSpPr>
        <p:spPr bwMode="auto">
          <a:xfrm>
            <a:off x="383320" y="140512"/>
            <a:ext cx="6934912" cy="584775"/>
          </a:xfrm>
          <a:prstGeom prst="rect">
            <a:avLst/>
          </a:prstGeom>
          <a:noFill/>
          <a:ln w="9525">
            <a:noFill/>
            <a:miter lim="800000"/>
            <a:headEnd/>
            <a:tailEnd/>
          </a:ln>
        </p:spPr>
        <p:txBody>
          <a:bodyPr wrap="none">
            <a:spAutoFit/>
          </a:bodyPr>
          <a:lstStyle/>
          <a:p>
            <a:r>
              <a:rPr lang="en-US" altLang="zh-CN" sz="3200" b="1" dirty="0" smtClean="0">
                <a:latin typeface="Arial Narrow" pitchFamily="34" charset="0"/>
                <a:ea typeface="宋体" charset="-122"/>
              </a:rPr>
              <a:t>Structure of </a:t>
            </a:r>
            <a:r>
              <a:rPr lang="en-US" altLang="zh-CN" sz="3200" b="1" i="1" dirty="0" smtClean="0">
                <a:latin typeface="Arial Narrow" pitchFamily="34" charset="0"/>
                <a:ea typeface="宋体" charset="-122"/>
              </a:rPr>
              <a:t>Slc4a7</a:t>
            </a:r>
            <a:r>
              <a:rPr lang="en-US" altLang="zh-CN" sz="3200" b="1" dirty="0" smtClean="0">
                <a:latin typeface="Arial Narrow" pitchFamily="34" charset="0"/>
                <a:ea typeface="宋体" charset="-122"/>
              </a:rPr>
              <a:t> gene encoding NBCn1</a:t>
            </a:r>
            <a:endParaRPr lang="en-US" altLang="zh-CN" sz="3200" b="1" dirty="0">
              <a:latin typeface="Arial Narrow" pitchFamily="34" charset="0"/>
              <a:ea typeface="宋体" charset="-122"/>
            </a:endParaRPr>
          </a:p>
        </p:txBody>
      </p:sp>
      <p:sp>
        <p:nvSpPr>
          <p:cNvPr id="85" name="Rectangle 151"/>
          <p:cNvSpPr/>
          <p:nvPr/>
        </p:nvSpPr>
        <p:spPr>
          <a:xfrm>
            <a:off x="5665720" y="2939962"/>
            <a:ext cx="1876425" cy="720000"/>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zh-CN">
              <a:solidFill>
                <a:srgbClr val="FFFFFF"/>
              </a:solidFill>
              <a:ea typeface="宋体" charset="-122"/>
            </a:endParaRPr>
          </a:p>
        </p:txBody>
      </p:sp>
      <p:sp>
        <p:nvSpPr>
          <p:cNvPr id="86" name="Text Box 2"/>
          <p:cNvSpPr txBox="1">
            <a:spLocks noChangeArrowheads="1"/>
          </p:cNvSpPr>
          <p:nvPr/>
        </p:nvSpPr>
        <p:spPr bwMode="auto">
          <a:xfrm>
            <a:off x="971757" y="2435181"/>
            <a:ext cx="740908" cy="369332"/>
          </a:xfrm>
          <a:prstGeom prst="rect">
            <a:avLst/>
          </a:prstGeom>
          <a:noFill/>
          <a:ln w="9525">
            <a:noFill/>
            <a:miter lim="800000"/>
            <a:headEnd/>
            <a:tailEnd/>
          </a:ln>
        </p:spPr>
        <p:txBody>
          <a:bodyPr wrap="none">
            <a:spAutoFit/>
          </a:bodyPr>
          <a:lstStyle/>
          <a:p>
            <a:r>
              <a:rPr lang="en-US" altLang="zh-CN" b="1" dirty="0" smtClean="0">
                <a:solidFill>
                  <a:srgbClr val="0000FF"/>
                </a:solidFill>
                <a:latin typeface="Arial Narrow" pitchFamily="34" charset="0"/>
              </a:rPr>
              <a:t>MEAD</a:t>
            </a:r>
            <a:endParaRPr lang="en-US" altLang="zh-CN" b="1" dirty="0">
              <a:solidFill>
                <a:srgbClr val="0000FF"/>
              </a:solidFill>
              <a:latin typeface="Arial Narrow" pitchFamily="34" charset="0"/>
            </a:endParaRPr>
          </a:p>
        </p:txBody>
      </p:sp>
      <p:sp>
        <p:nvSpPr>
          <p:cNvPr id="87" name="Text Box 3"/>
          <p:cNvSpPr txBox="1">
            <a:spLocks noChangeArrowheads="1"/>
          </p:cNvSpPr>
          <p:nvPr/>
        </p:nvSpPr>
        <p:spPr bwMode="auto">
          <a:xfrm>
            <a:off x="2126241" y="2435181"/>
            <a:ext cx="720069" cy="369332"/>
          </a:xfrm>
          <a:prstGeom prst="rect">
            <a:avLst/>
          </a:prstGeom>
          <a:noFill/>
          <a:ln w="9525">
            <a:noFill/>
            <a:miter lim="800000"/>
            <a:headEnd/>
            <a:tailEnd/>
          </a:ln>
        </p:spPr>
        <p:txBody>
          <a:bodyPr wrap="none">
            <a:spAutoFit/>
          </a:bodyPr>
          <a:lstStyle/>
          <a:p>
            <a:r>
              <a:rPr lang="en-US" altLang="zh-CN" b="1" dirty="0">
                <a:solidFill>
                  <a:srgbClr val="FF0000"/>
                </a:solidFill>
                <a:latin typeface="Arial Narrow" pitchFamily="34" charset="0"/>
              </a:rPr>
              <a:t>MERF</a:t>
            </a:r>
          </a:p>
        </p:txBody>
      </p:sp>
      <p:sp>
        <p:nvSpPr>
          <p:cNvPr id="88" name="Text Box 133"/>
          <p:cNvSpPr txBox="1">
            <a:spLocks noChangeArrowheads="1"/>
          </p:cNvSpPr>
          <p:nvPr/>
        </p:nvSpPr>
        <p:spPr bwMode="auto">
          <a:xfrm>
            <a:off x="7912033" y="2435181"/>
            <a:ext cx="342900" cy="368300"/>
          </a:xfrm>
          <a:prstGeom prst="rect">
            <a:avLst/>
          </a:prstGeom>
          <a:noFill/>
          <a:ln w="9525">
            <a:noFill/>
            <a:miter lim="800000"/>
            <a:headEnd/>
            <a:tailEnd/>
          </a:ln>
        </p:spPr>
        <p:txBody>
          <a:bodyPr wrap="none">
            <a:spAutoFit/>
          </a:bodyPr>
          <a:lstStyle/>
          <a:p>
            <a:r>
              <a:rPr lang="en-US" altLang="zh-CN" b="0">
                <a:solidFill>
                  <a:srgbClr val="FF00FF"/>
                </a:solidFill>
                <a:latin typeface="Arial Narrow" pitchFamily="34" charset="0"/>
              </a:rPr>
              <a:t>III</a:t>
            </a:r>
            <a:endParaRPr lang="zh-CN" altLang="en-US" b="0">
              <a:solidFill>
                <a:srgbClr val="FF00FF"/>
              </a:solidFill>
              <a:latin typeface="Arial Narrow" pitchFamily="34" charset="0"/>
            </a:endParaRPr>
          </a:p>
        </p:txBody>
      </p:sp>
      <p:sp>
        <p:nvSpPr>
          <p:cNvPr id="89" name="Text Box 133"/>
          <p:cNvSpPr txBox="1">
            <a:spLocks noChangeArrowheads="1"/>
          </p:cNvSpPr>
          <p:nvPr/>
        </p:nvSpPr>
        <p:spPr bwMode="auto">
          <a:xfrm>
            <a:off x="5140685" y="2435181"/>
            <a:ext cx="1073884" cy="369332"/>
          </a:xfrm>
          <a:prstGeom prst="rect">
            <a:avLst/>
          </a:prstGeom>
          <a:noFill/>
          <a:ln w="9525">
            <a:noFill/>
            <a:miter lim="800000"/>
            <a:headEnd/>
            <a:tailEnd/>
          </a:ln>
        </p:spPr>
        <p:txBody>
          <a:bodyPr wrap="none">
            <a:spAutoFit/>
          </a:bodyPr>
          <a:lstStyle/>
          <a:p>
            <a:r>
              <a:rPr lang="en-US" altLang="zh-CN" b="0" dirty="0">
                <a:latin typeface="Arial Narrow" pitchFamily="34" charset="0"/>
              </a:rPr>
              <a:t>Truncation</a:t>
            </a:r>
            <a:endParaRPr lang="zh-CN" altLang="en-US" b="0" dirty="0">
              <a:latin typeface="Arial Narrow" pitchFamily="34" charset="0"/>
            </a:endParaRPr>
          </a:p>
        </p:txBody>
      </p:sp>
      <p:sp>
        <p:nvSpPr>
          <p:cNvPr id="90" name="Text Box 133"/>
          <p:cNvSpPr txBox="1">
            <a:spLocks noChangeArrowheads="1"/>
          </p:cNvSpPr>
          <p:nvPr/>
        </p:nvSpPr>
        <p:spPr bwMode="auto">
          <a:xfrm>
            <a:off x="4303645" y="2435181"/>
            <a:ext cx="365125" cy="368300"/>
          </a:xfrm>
          <a:prstGeom prst="rect">
            <a:avLst/>
          </a:prstGeom>
          <a:noFill/>
          <a:ln w="9525">
            <a:noFill/>
            <a:miter lim="800000"/>
            <a:headEnd/>
            <a:tailEnd/>
          </a:ln>
        </p:spPr>
        <p:txBody>
          <a:bodyPr wrap="none">
            <a:spAutoFit/>
          </a:bodyPr>
          <a:lstStyle/>
          <a:p>
            <a:r>
              <a:rPr lang="en-US" altLang="zh-CN" b="0" dirty="0">
                <a:solidFill>
                  <a:srgbClr val="FF00FF"/>
                </a:solidFill>
                <a:latin typeface="Arial Narrow" pitchFamily="34" charset="0"/>
              </a:rPr>
              <a:t>IV</a:t>
            </a:r>
            <a:endParaRPr lang="zh-CN" altLang="en-US" b="0" dirty="0">
              <a:solidFill>
                <a:srgbClr val="FF00FF"/>
              </a:solidFill>
              <a:latin typeface="Arial Narrow" pitchFamily="34" charset="0"/>
            </a:endParaRPr>
          </a:p>
        </p:txBody>
      </p:sp>
      <p:sp>
        <p:nvSpPr>
          <p:cNvPr id="91" name="Text Box 133"/>
          <p:cNvSpPr txBox="1">
            <a:spLocks noChangeArrowheads="1"/>
          </p:cNvSpPr>
          <p:nvPr/>
        </p:nvSpPr>
        <p:spPr bwMode="auto">
          <a:xfrm>
            <a:off x="4013133" y="2435181"/>
            <a:ext cx="290512" cy="368300"/>
          </a:xfrm>
          <a:prstGeom prst="rect">
            <a:avLst/>
          </a:prstGeom>
          <a:noFill/>
          <a:ln w="9525">
            <a:noFill/>
            <a:miter lim="800000"/>
            <a:headEnd/>
            <a:tailEnd/>
          </a:ln>
        </p:spPr>
        <p:txBody>
          <a:bodyPr wrap="none">
            <a:spAutoFit/>
          </a:bodyPr>
          <a:lstStyle/>
          <a:p>
            <a:r>
              <a:rPr lang="en-US" altLang="zh-CN" b="0">
                <a:solidFill>
                  <a:srgbClr val="FF00FF"/>
                </a:solidFill>
                <a:latin typeface="Arial Narrow" pitchFamily="34" charset="0"/>
              </a:rPr>
              <a:t>II</a:t>
            </a:r>
            <a:endParaRPr lang="zh-CN" altLang="en-US" b="0">
              <a:solidFill>
                <a:srgbClr val="FF00FF"/>
              </a:solidFill>
              <a:latin typeface="Arial Narrow" pitchFamily="34" charset="0"/>
            </a:endParaRPr>
          </a:p>
        </p:txBody>
      </p:sp>
      <p:sp>
        <p:nvSpPr>
          <p:cNvPr id="92" name="Text Box 133"/>
          <p:cNvSpPr txBox="1">
            <a:spLocks noChangeArrowheads="1"/>
          </p:cNvSpPr>
          <p:nvPr/>
        </p:nvSpPr>
        <p:spPr bwMode="auto">
          <a:xfrm>
            <a:off x="3827395" y="2435181"/>
            <a:ext cx="236538" cy="368300"/>
          </a:xfrm>
          <a:prstGeom prst="rect">
            <a:avLst/>
          </a:prstGeom>
          <a:noFill/>
          <a:ln w="9525">
            <a:noFill/>
            <a:miter lim="800000"/>
            <a:headEnd/>
            <a:tailEnd/>
          </a:ln>
        </p:spPr>
        <p:txBody>
          <a:bodyPr wrap="none">
            <a:spAutoFit/>
          </a:bodyPr>
          <a:lstStyle/>
          <a:p>
            <a:r>
              <a:rPr lang="en-US" altLang="zh-CN" b="0">
                <a:solidFill>
                  <a:srgbClr val="FF00FF"/>
                </a:solidFill>
                <a:latin typeface="Arial Narrow" pitchFamily="34" charset="0"/>
              </a:rPr>
              <a:t>I</a:t>
            </a:r>
            <a:endParaRPr lang="zh-CN" altLang="en-US" b="0">
              <a:solidFill>
                <a:srgbClr val="FF00FF"/>
              </a:solidFill>
              <a:latin typeface="Arial Narrow" pitchFamily="34" charset="0"/>
            </a:endParaRPr>
          </a:p>
        </p:txBody>
      </p:sp>
      <p:sp>
        <p:nvSpPr>
          <p:cNvPr id="93" name="Text Box 58"/>
          <p:cNvSpPr txBox="1">
            <a:spLocks noChangeArrowheads="1"/>
          </p:cNvSpPr>
          <p:nvPr/>
        </p:nvSpPr>
        <p:spPr bwMode="auto">
          <a:xfrm>
            <a:off x="1069994" y="3666510"/>
            <a:ext cx="277640" cy="338554"/>
          </a:xfrm>
          <a:prstGeom prst="rect">
            <a:avLst/>
          </a:prstGeom>
          <a:noFill/>
          <a:ln w="9525">
            <a:noFill/>
            <a:miter lim="800000"/>
            <a:headEnd/>
            <a:tailEnd/>
          </a:ln>
        </p:spPr>
        <p:txBody>
          <a:bodyPr wrap="none">
            <a:spAutoFit/>
          </a:bodyPr>
          <a:lstStyle/>
          <a:p>
            <a:r>
              <a:rPr lang="en-US" altLang="zh-CN" sz="1600" b="0" dirty="0">
                <a:latin typeface="Arial Narrow" pitchFamily="34" charset="0"/>
              </a:rPr>
              <a:t>1</a:t>
            </a:r>
          </a:p>
        </p:txBody>
      </p:sp>
      <p:sp>
        <p:nvSpPr>
          <p:cNvPr id="94" name="Text Box 59"/>
          <p:cNvSpPr txBox="1">
            <a:spLocks noChangeArrowheads="1"/>
          </p:cNvSpPr>
          <p:nvPr/>
        </p:nvSpPr>
        <p:spPr bwMode="auto">
          <a:xfrm>
            <a:off x="2230456" y="3666510"/>
            <a:ext cx="277640" cy="338554"/>
          </a:xfrm>
          <a:prstGeom prst="rect">
            <a:avLst/>
          </a:prstGeom>
          <a:noFill/>
          <a:ln w="9525">
            <a:noFill/>
            <a:miter lim="800000"/>
            <a:headEnd/>
            <a:tailEnd/>
          </a:ln>
        </p:spPr>
        <p:txBody>
          <a:bodyPr wrap="none">
            <a:spAutoFit/>
          </a:bodyPr>
          <a:lstStyle/>
          <a:p>
            <a:r>
              <a:rPr lang="en-US" altLang="zh-CN" sz="1600" b="0">
                <a:latin typeface="Arial Narrow" pitchFamily="34" charset="0"/>
              </a:rPr>
              <a:t>2</a:t>
            </a:r>
          </a:p>
        </p:txBody>
      </p:sp>
      <p:sp>
        <p:nvSpPr>
          <p:cNvPr id="95" name="Text Box 62"/>
          <p:cNvSpPr txBox="1">
            <a:spLocks noChangeArrowheads="1"/>
          </p:cNvSpPr>
          <p:nvPr/>
        </p:nvSpPr>
        <p:spPr bwMode="auto">
          <a:xfrm>
            <a:off x="3289392" y="3666510"/>
            <a:ext cx="426719"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4-7</a:t>
            </a:r>
            <a:endParaRPr lang="en-US" altLang="zh-CN" sz="1600" b="0" dirty="0">
              <a:latin typeface="Arial Narrow" pitchFamily="34" charset="0"/>
            </a:endParaRPr>
          </a:p>
        </p:txBody>
      </p:sp>
      <p:sp>
        <p:nvSpPr>
          <p:cNvPr id="96" name="Text Box 65"/>
          <p:cNvSpPr txBox="1">
            <a:spLocks noChangeArrowheads="1"/>
          </p:cNvSpPr>
          <p:nvPr/>
        </p:nvSpPr>
        <p:spPr bwMode="auto">
          <a:xfrm>
            <a:off x="6596049" y="3666510"/>
            <a:ext cx="612667"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17-27</a:t>
            </a:r>
            <a:endParaRPr lang="en-US" altLang="zh-CN" sz="1600" b="0" dirty="0">
              <a:latin typeface="Arial Narrow" pitchFamily="34" charset="0"/>
            </a:endParaRPr>
          </a:p>
        </p:txBody>
      </p:sp>
      <p:sp>
        <p:nvSpPr>
          <p:cNvPr id="97" name="Text Box 68"/>
          <p:cNvSpPr txBox="1">
            <a:spLocks noChangeArrowheads="1"/>
          </p:cNvSpPr>
          <p:nvPr/>
        </p:nvSpPr>
        <p:spPr bwMode="auto">
          <a:xfrm>
            <a:off x="8190275" y="3666510"/>
            <a:ext cx="370614"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29</a:t>
            </a:r>
            <a:endParaRPr lang="en-US" altLang="zh-CN" sz="1600" b="0" dirty="0">
              <a:latin typeface="Arial Narrow" pitchFamily="34" charset="0"/>
            </a:endParaRPr>
          </a:p>
        </p:txBody>
      </p:sp>
      <p:sp>
        <p:nvSpPr>
          <p:cNvPr id="98" name="AutoShape 122"/>
          <p:cNvSpPr>
            <a:spLocks/>
          </p:cNvSpPr>
          <p:nvPr/>
        </p:nvSpPr>
        <p:spPr bwMode="auto">
          <a:xfrm rot="-5400000">
            <a:off x="3437665" y="3308528"/>
            <a:ext cx="106362" cy="669925"/>
          </a:xfrm>
          <a:prstGeom prst="leftBrace">
            <a:avLst>
              <a:gd name="adj1" fmla="val 36508"/>
              <a:gd name="adj2" fmla="val 50000"/>
            </a:avLst>
          </a:prstGeom>
          <a:noFill/>
          <a:ln w="9525">
            <a:solidFill>
              <a:schemeClr val="tx1"/>
            </a:solidFill>
            <a:round/>
            <a:headEnd/>
            <a:tailEnd/>
          </a:ln>
        </p:spPr>
        <p:txBody>
          <a:bodyPr wrap="none" anchor="ctr"/>
          <a:lstStyle/>
          <a:p>
            <a:endParaRPr lang="zh-CN" altLang="en-US" sz="1600" b="0">
              <a:latin typeface="Arial Narrow" pitchFamily="34" charset="0"/>
            </a:endParaRPr>
          </a:p>
        </p:txBody>
      </p:sp>
      <p:sp>
        <p:nvSpPr>
          <p:cNvPr id="99" name="Text Box 130"/>
          <p:cNvSpPr txBox="1">
            <a:spLocks noChangeArrowheads="1"/>
          </p:cNvSpPr>
          <p:nvPr/>
        </p:nvSpPr>
        <p:spPr bwMode="auto">
          <a:xfrm>
            <a:off x="3813194" y="3666510"/>
            <a:ext cx="277640"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8</a:t>
            </a:r>
            <a:endParaRPr lang="zh-CN" altLang="en-US" sz="1600" b="0" dirty="0">
              <a:latin typeface="Arial Narrow" pitchFamily="34" charset="0"/>
            </a:endParaRPr>
          </a:p>
        </p:txBody>
      </p:sp>
      <p:sp>
        <p:nvSpPr>
          <p:cNvPr id="100" name="Text Box 130"/>
          <p:cNvSpPr txBox="1">
            <a:spLocks noChangeArrowheads="1"/>
          </p:cNvSpPr>
          <p:nvPr/>
        </p:nvSpPr>
        <p:spPr bwMode="auto">
          <a:xfrm>
            <a:off x="4025919" y="3666510"/>
            <a:ext cx="277640"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9</a:t>
            </a:r>
            <a:endParaRPr lang="zh-CN" altLang="en-US" sz="1600" b="0" dirty="0">
              <a:latin typeface="Arial Narrow" pitchFamily="34" charset="0"/>
            </a:endParaRPr>
          </a:p>
        </p:txBody>
      </p:sp>
      <p:sp>
        <p:nvSpPr>
          <p:cNvPr id="101" name="Text Box 130"/>
          <p:cNvSpPr txBox="1">
            <a:spLocks noChangeArrowheads="1"/>
          </p:cNvSpPr>
          <p:nvPr/>
        </p:nvSpPr>
        <p:spPr bwMode="auto">
          <a:xfrm>
            <a:off x="4176282" y="3666510"/>
            <a:ext cx="370614"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10</a:t>
            </a:r>
            <a:endParaRPr lang="zh-CN" altLang="en-US" sz="1600" b="0" dirty="0">
              <a:latin typeface="Arial Narrow" pitchFamily="34" charset="0"/>
            </a:endParaRPr>
          </a:p>
        </p:txBody>
      </p:sp>
      <p:sp>
        <p:nvSpPr>
          <p:cNvPr id="102" name="Text Box 130"/>
          <p:cNvSpPr txBox="1">
            <a:spLocks noChangeArrowheads="1"/>
          </p:cNvSpPr>
          <p:nvPr/>
        </p:nvSpPr>
        <p:spPr bwMode="auto">
          <a:xfrm>
            <a:off x="4421087" y="3666510"/>
            <a:ext cx="361381"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11</a:t>
            </a:r>
            <a:endParaRPr lang="zh-CN" altLang="en-US" sz="1600" b="0" dirty="0">
              <a:latin typeface="Arial Narrow" pitchFamily="34" charset="0"/>
            </a:endParaRPr>
          </a:p>
        </p:txBody>
      </p:sp>
      <p:sp>
        <p:nvSpPr>
          <p:cNvPr id="103" name="Text Box 62"/>
          <p:cNvSpPr txBox="1">
            <a:spLocks noChangeArrowheads="1"/>
          </p:cNvSpPr>
          <p:nvPr/>
        </p:nvSpPr>
        <p:spPr bwMode="auto">
          <a:xfrm>
            <a:off x="4749787" y="3666510"/>
            <a:ext cx="612668"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12-15</a:t>
            </a:r>
            <a:endParaRPr lang="en-US" altLang="zh-CN" sz="1600" b="0" dirty="0">
              <a:latin typeface="Arial Narrow" pitchFamily="34" charset="0"/>
            </a:endParaRPr>
          </a:p>
        </p:txBody>
      </p:sp>
      <p:cxnSp>
        <p:nvCxnSpPr>
          <p:cNvPr id="104" name="Straight Connector 141"/>
          <p:cNvCxnSpPr/>
          <p:nvPr/>
        </p:nvCxnSpPr>
        <p:spPr>
          <a:xfrm>
            <a:off x="4492558" y="3651270"/>
            <a:ext cx="72000" cy="968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Text Box 130"/>
          <p:cNvSpPr txBox="1">
            <a:spLocks noChangeArrowheads="1"/>
          </p:cNvSpPr>
          <p:nvPr/>
        </p:nvSpPr>
        <p:spPr bwMode="auto">
          <a:xfrm>
            <a:off x="5488350" y="3666510"/>
            <a:ext cx="370614"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16</a:t>
            </a:r>
            <a:endParaRPr lang="zh-CN" altLang="en-US" sz="1600" b="0" dirty="0">
              <a:latin typeface="Arial Narrow" pitchFamily="34" charset="0"/>
            </a:endParaRPr>
          </a:p>
        </p:txBody>
      </p:sp>
      <p:sp>
        <p:nvSpPr>
          <p:cNvPr id="106" name="Text Box 130"/>
          <p:cNvSpPr txBox="1">
            <a:spLocks noChangeArrowheads="1"/>
          </p:cNvSpPr>
          <p:nvPr/>
        </p:nvSpPr>
        <p:spPr bwMode="auto">
          <a:xfrm>
            <a:off x="7894207" y="3666510"/>
            <a:ext cx="370614" cy="338554"/>
          </a:xfrm>
          <a:prstGeom prst="rect">
            <a:avLst/>
          </a:prstGeom>
          <a:noFill/>
          <a:ln w="9525">
            <a:noFill/>
            <a:miter lim="800000"/>
            <a:headEnd/>
            <a:tailEnd/>
          </a:ln>
        </p:spPr>
        <p:txBody>
          <a:bodyPr wrap="none">
            <a:spAutoFit/>
          </a:bodyPr>
          <a:lstStyle/>
          <a:p>
            <a:r>
              <a:rPr lang="en-US" altLang="zh-CN" sz="1600" b="0" dirty="0" smtClean="0">
                <a:latin typeface="Arial Narrow" pitchFamily="34" charset="0"/>
              </a:rPr>
              <a:t>28</a:t>
            </a:r>
            <a:endParaRPr lang="zh-CN" altLang="en-US" sz="1600" b="0" dirty="0">
              <a:latin typeface="Arial Narrow" pitchFamily="34" charset="0"/>
            </a:endParaRPr>
          </a:p>
        </p:txBody>
      </p:sp>
      <p:sp>
        <p:nvSpPr>
          <p:cNvPr id="107" name="AutoShape 122"/>
          <p:cNvSpPr>
            <a:spLocks/>
          </p:cNvSpPr>
          <p:nvPr/>
        </p:nvSpPr>
        <p:spPr bwMode="auto">
          <a:xfrm rot="-5400000">
            <a:off x="5002938" y="3197404"/>
            <a:ext cx="106363" cy="914400"/>
          </a:xfrm>
          <a:prstGeom prst="leftBrace">
            <a:avLst>
              <a:gd name="adj1" fmla="val 36497"/>
              <a:gd name="adj2" fmla="val 50000"/>
            </a:avLst>
          </a:prstGeom>
          <a:noFill/>
          <a:ln w="9525">
            <a:solidFill>
              <a:schemeClr val="tx1"/>
            </a:solidFill>
            <a:round/>
            <a:headEnd/>
            <a:tailEnd/>
          </a:ln>
        </p:spPr>
        <p:txBody>
          <a:bodyPr wrap="none" anchor="ctr"/>
          <a:lstStyle/>
          <a:p>
            <a:endParaRPr lang="zh-CN" altLang="en-US" sz="1600" b="0">
              <a:latin typeface="Arial Narrow" pitchFamily="34" charset="0"/>
            </a:endParaRPr>
          </a:p>
        </p:txBody>
      </p:sp>
      <p:sp>
        <p:nvSpPr>
          <p:cNvPr id="108" name="AutoShape 122"/>
          <p:cNvSpPr>
            <a:spLocks/>
          </p:cNvSpPr>
          <p:nvPr/>
        </p:nvSpPr>
        <p:spPr bwMode="auto">
          <a:xfrm rot="-5400000">
            <a:off x="6849995" y="2667972"/>
            <a:ext cx="106363" cy="1973263"/>
          </a:xfrm>
          <a:prstGeom prst="leftBrace">
            <a:avLst>
              <a:gd name="adj1" fmla="val 36503"/>
              <a:gd name="adj2" fmla="val 50000"/>
            </a:avLst>
          </a:prstGeom>
          <a:noFill/>
          <a:ln w="9525">
            <a:solidFill>
              <a:schemeClr val="tx1"/>
            </a:solidFill>
            <a:round/>
            <a:headEnd/>
            <a:tailEnd/>
          </a:ln>
        </p:spPr>
        <p:txBody>
          <a:bodyPr wrap="none" anchor="ctr"/>
          <a:lstStyle/>
          <a:p>
            <a:endParaRPr lang="zh-CN" altLang="en-US" sz="1600" b="0">
              <a:latin typeface="Arial Narrow" pitchFamily="34" charset="0"/>
            </a:endParaRPr>
          </a:p>
        </p:txBody>
      </p:sp>
      <p:cxnSp>
        <p:nvCxnSpPr>
          <p:cNvPr id="109" name="Straight Connector 141"/>
          <p:cNvCxnSpPr/>
          <p:nvPr/>
        </p:nvCxnSpPr>
        <p:spPr>
          <a:xfrm flipH="1">
            <a:off x="4349999" y="3651270"/>
            <a:ext cx="72000" cy="968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46"/>
          <p:cNvCxnSpPr/>
          <p:nvPr/>
        </p:nvCxnSpPr>
        <p:spPr>
          <a:xfrm>
            <a:off x="2373245" y="2763794"/>
            <a:ext cx="0" cy="144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46"/>
          <p:cNvCxnSpPr/>
          <p:nvPr/>
        </p:nvCxnSpPr>
        <p:spPr>
          <a:xfrm>
            <a:off x="1208020" y="2763794"/>
            <a:ext cx="0" cy="144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Line 22"/>
          <p:cNvSpPr>
            <a:spLocks noChangeShapeType="1"/>
          </p:cNvSpPr>
          <p:nvPr/>
        </p:nvSpPr>
        <p:spPr bwMode="auto">
          <a:xfrm>
            <a:off x="446856" y="3289047"/>
            <a:ext cx="8229600" cy="0"/>
          </a:xfrm>
          <a:prstGeom prst="line">
            <a:avLst/>
          </a:prstGeom>
          <a:noFill/>
          <a:ln w="19050">
            <a:solidFill>
              <a:schemeClr val="tx1"/>
            </a:solidFill>
            <a:round/>
            <a:headEnd/>
            <a:tailEnd/>
          </a:ln>
        </p:spPr>
        <p:txBody>
          <a:bodyPr/>
          <a:lstStyle/>
          <a:p>
            <a:endParaRPr lang="zh-CN" altLang="en-US"/>
          </a:p>
        </p:txBody>
      </p:sp>
      <p:sp>
        <p:nvSpPr>
          <p:cNvPr id="113" name="Rectangle 23"/>
          <p:cNvSpPr>
            <a:spLocks noChangeArrowheads="1"/>
          </p:cNvSpPr>
          <p:nvPr/>
        </p:nvSpPr>
        <p:spPr bwMode="auto">
          <a:xfrm>
            <a:off x="1192145" y="2939962"/>
            <a:ext cx="15875" cy="696811"/>
          </a:xfrm>
          <a:prstGeom prst="rect">
            <a:avLst/>
          </a:prstGeom>
          <a:noFill/>
          <a:ln w="6350">
            <a:solidFill>
              <a:schemeClr val="tx1"/>
            </a:solidFill>
            <a:miter lim="800000"/>
            <a:headEnd/>
            <a:tailEnd/>
          </a:ln>
        </p:spPr>
        <p:txBody>
          <a:bodyPr wrap="none" anchor="ctr"/>
          <a:lstStyle/>
          <a:p>
            <a:pPr>
              <a:defRPr/>
            </a:pPr>
            <a:endParaRPr lang="zh-CN" altLang="en-US"/>
          </a:p>
        </p:txBody>
      </p:sp>
      <p:sp>
        <p:nvSpPr>
          <p:cNvPr id="114" name="Rectangle 24"/>
          <p:cNvSpPr>
            <a:spLocks noChangeArrowheads="1"/>
          </p:cNvSpPr>
          <p:nvPr/>
        </p:nvSpPr>
        <p:spPr bwMode="auto">
          <a:xfrm>
            <a:off x="8231120" y="2939962"/>
            <a:ext cx="952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15" name="Rectangle 25"/>
          <p:cNvSpPr>
            <a:spLocks noChangeArrowheads="1"/>
          </p:cNvSpPr>
          <p:nvPr/>
        </p:nvSpPr>
        <p:spPr bwMode="auto">
          <a:xfrm>
            <a:off x="3151120" y="2939962"/>
            <a:ext cx="7938"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16" name="Rectangle 26"/>
          <p:cNvSpPr>
            <a:spLocks noChangeArrowheads="1"/>
          </p:cNvSpPr>
          <p:nvPr/>
        </p:nvSpPr>
        <p:spPr bwMode="auto">
          <a:xfrm>
            <a:off x="3489258" y="2939962"/>
            <a:ext cx="6350" cy="696811"/>
          </a:xfrm>
          <a:prstGeom prst="rect">
            <a:avLst/>
          </a:prstGeom>
          <a:solidFill>
            <a:schemeClr val="accent1"/>
          </a:solidFill>
          <a:ln w="6350">
            <a:solidFill>
              <a:schemeClr val="tx1"/>
            </a:solidFill>
            <a:miter lim="800000"/>
            <a:headEnd/>
            <a:tailEnd/>
          </a:ln>
        </p:spPr>
        <p:txBody>
          <a:bodyPr wrap="none" anchor="ctr"/>
          <a:lstStyle/>
          <a:p>
            <a:endParaRPr lang="zh-CN" altLang="en-US" b="1"/>
          </a:p>
        </p:txBody>
      </p:sp>
      <p:sp>
        <p:nvSpPr>
          <p:cNvPr id="117" name="Rectangle 27"/>
          <p:cNvSpPr>
            <a:spLocks noChangeArrowheads="1"/>
          </p:cNvSpPr>
          <p:nvPr/>
        </p:nvSpPr>
        <p:spPr bwMode="auto">
          <a:xfrm>
            <a:off x="3759133" y="2939962"/>
            <a:ext cx="6350" cy="696811"/>
          </a:xfrm>
          <a:prstGeom prst="rect">
            <a:avLst/>
          </a:prstGeom>
          <a:solidFill>
            <a:schemeClr val="accent1"/>
          </a:solidFill>
          <a:ln w="6350">
            <a:solidFill>
              <a:schemeClr val="tx1"/>
            </a:solidFill>
            <a:miter lim="800000"/>
            <a:headEnd/>
            <a:tailEnd/>
          </a:ln>
        </p:spPr>
        <p:txBody>
          <a:bodyPr wrap="none" anchor="ctr"/>
          <a:lstStyle/>
          <a:p>
            <a:endParaRPr lang="zh-CN" altLang="en-US" b="1"/>
          </a:p>
        </p:txBody>
      </p:sp>
      <p:sp>
        <p:nvSpPr>
          <p:cNvPr id="118" name="Rectangle 28"/>
          <p:cNvSpPr>
            <a:spLocks noChangeArrowheads="1"/>
          </p:cNvSpPr>
          <p:nvPr/>
        </p:nvSpPr>
        <p:spPr bwMode="auto">
          <a:xfrm>
            <a:off x="3817870" y="2939962"/>
            <a:ext cx="1587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19" name="Rectangle 29"/>
          <p:cNvSpPr>
            <a:spLocks noChangeArrowheads="1"/>
          </p:cNvSpPr>
          <p:nvPr/>
        </p:nvSpPr>
        <p:spPr bwMode="auto">
          <a:xfrm>
            <a:off x="3938520" y="2939962"/>
            <a:ext cx="15875" cy="696811"/>
          </a:xfrm>
          <a:prstGeom prst="rect">
            <a:avLst/>
          </a:prstGeom>
          <a:solidFill>
            <a:schemeClr val="bg1"/>
          </a:solidFill>
          <a:ln w="12700">
            <a:solidFill>
              <a:srgbClr val="CC00FF"/>
            </a:solidFill>
            <a:miter lim="800000"/>
            <a:headEnd/>
            <a:tailEnd/>
          </a:ln>
        </p:spPr>
        <p:txBody>
          <a:bodyPr wrap="none" anchor="ctr"/>
          <a:lstStyle/>
          <a:p>
            <a:pPr>
              <a:defRPr/>
            </a:pPr>
            <a:endParaRPr lang="zh-CN" altLang="en-US" b="0"/>
          </a:p>
        </p:txBody>
      </p:sp>
      <p:sp>
        <p:nvSpPr>
          <p:cNvPr id="120" name="Rectangle 30"/>
          <p:cNvSpPr>
            <a:spLocks noChangeArrowheads="1"/>
          </p:cNvSpPr>
          <p:nvPr/>
        </p:nvSpPr>
        <p:spPr bwMode="auto">
          <a:xfrm>
            <a:off x="4141720" y="2939962"/>
            <a:ext cx="30163" cy="696811"/>
          </a:xfrm>
          <a:prstGeom prst="rect">
            <a:avLst/>
          </a:prstGeom>
          <a:solidFill>
            <a:schemeClr val="bg1"/>
          </a:solidFill>
          <a:ln w="12700">
            <a:solidFill>
              <a:srgbClr val="CC00FF"/>
            </a:solidFill>
            <a:miter lim="800000"/>
            <a:headEnd/>
            <a:tailEnd/>
          </a:ln>
        </p:spPr>
        <p:txBody>
          <a:bodyPr wrap="none" anchor="ctr"/>
          <a:lstStyle/>
          <a:p>
            <a:pPr>
              <a:defRPr/>
            </a:pPr>
            <a:endParaRPr lang="zh-CN" altLang="en-US" b="0"/>
          </a:p>
        </p:txBody>
      </p:sp>
      <p:sp>
        <p:nvSpPr>
          <p:cNvPr id="121" name="Rectangle 31"/>
          <p:cNvSpPr>
            <a:spLocks noChangeArrowheads="1"/>
          </p:cNvSpPr>
          <p:nvPr/>
        </p:nvSpPr>
        <p:spPr bwMode="auto">
          <a:xfrm>
            <a:off x="4411595" y="2939962"/>
            <a:ext cx="7938"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22" name="Rectangle 32"/>
          <p:cNvSpPr>
            <a:spLocks noChangeArrowheads="1"/>
          </p:cNvSpPr>
          <p:nvPr/>
        </p:nvSpPr>
        <p:spPr bwMode="auto">
          <a:xfrm>
            <a:off x="4590983" y="2939962"/>
            <a:ext cx="1587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23" name="Rectangle 33"/>
          <p:cNvSpPr>
            <a:spLocks noChangeArrowheads="1"/>
          </p:cNvSpPr>
          <p:nvPr/>
        </p:nvSpPr>
        <p:spPr bwMode="auto">
          <a:xfrm>
            <a:off x="4741795" y="2939962"/>
            <a:ext cx="6350"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24" name="Rectangle 34"/>
          <p:cNvSpPr>
            <a:spLocks noChangeArrowheads="1"/>
          </p:cNvSpPr>
          <p:nvPr/>
        </p:nvSpPr>
        <p:spPr bwMode="auto">
          <a:xfrm>
            <a:off x="5289483" y="2939962"/>
            <a:ext cx="7937"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25" name="Rectangle 35"/>
          <p:cNvSpPr>
            <a:spLocks noChangeArrowheads="1"/>
          </p:cNvSpPr>
          <p:nvPr/>
        </p:nvSpPr>
        <p:spPr bwMode="auto">
          <a:xfrm>
            <a:off x="5506970" y="2939962"/>
            <a:ext cx="7938" cy="696811"/>
          </a:xfrm>
          <a:prstGeom prst="rect">
            <a:avLst/>
          </a:prstGeom>
          <a:solidFill>
            <a:schemeClr val="accent1"/>
          </a:solidFill>
          <a:ln w="6350">
            <a:solidFill>
              <a:schemeClr val="tx1"/>
            </a:solidFill>
            <a:miter lim="800000"/>
            <a:headEnd/>
            <a:tailEnd/>
          </a:ln>
        </p:spPr>
        <p:txBody>
          <a:bodyPr wrap="none" anchor="ctr"/>
          <a:lstStyle/>
          <a:p>
            <a:endParaRPr lang="zh-CN" altLang="en-US" b="1"/>
          </a:p>
        </p:txBody>
      </p:sp>
      <p:sp>
        <p:nvSpPr>
          <p:cNvPr id="126" name="Rectangle 36"/>
          <p:cNvSpPr>
            <a:spLocks noChangeArrowheads="1"/>
          </p:cNvSpPr>
          <p:nvPr/>
        </p:nvSpPr>
        <p:spPr bwMode="auto">
          <a:xfrm>
            <a:off x="5665720" y="2939962"/>
            <a:ext cx="15875" cy="696811"/>
          </a:xfrm>
          <a:prstGeom prst="rect">
            <a:avLst/>
          </a:prstGeom>
          <a:solidFill>
            <a:schemeClr val="bg1"/>
          </a:solidFill>
          <a:ln w="12700">
            <a:solidFill>
              <a:srgbClr val="CC00FF"/>
            </a:solidFill>
            <a:miter lim="800000"/>
            <a:headEnd/>
            <a:tailEnd/>
          </a:ln>
        </p:spPr>
        <p:txBody>
          <a:bodyPr wrap="none" anchor="ctr"/>
          <a:lstStyle/>
          <a:p>
            <a:pPr>
              <a:defRPr/>
            </a:pPr>
            <a:endParaRPr lang="zh-CN" altLang="en-US" b="0"/>
          </a:p>
        </p:txBody>
      </p:sp>
      <p:sp>
        <p:nvSpPr>
          <p:cNvPr id="127" name="Rectangle 37"/>
          <p:cNvSpPr>
            <a:spLocks noChangeArrowheads="1"/>
          </p:cNvSpPr>
          <p:nvPr/>
        </p:nvSpPr>
        <p:spPr bwMode="auto">
          <a:xfrm>
            <a:off x="5913370" y="2939962"/>
            <a:ext cx="7938" cy="696811"/>
          </a:xfrm>
          <a:prstGeom prst="rect">
            <a:avLst/>
          </a:prstGeom>
          <a:solidFill>
            <a:schemeClr val="accent1"/>
          </a:solidFill>
          <a:ln w="6350">
            <a:solidFill>
              <a:schemeClr val="tx1"/>
            </a:solidFill>
            <a:miter lim="800000"/>
            <a:headEnd/>
            <a:tailEnd/>
          </a:ln>
        </p:spPr>
        <p:txBody>
          <a:bodyPr wrap="none" anchor="ctr"/>
          <a:lstStyle/>
          <a:p>
            <a:endParaRPr lang="zh-CN" altLang="en-US" b="1"/>
          </a:p>
        </p:txBody>
      </p:sp>
      <p:sp>
        <p:nvSpPr>
          <p:cNvPr id="128" name="Rectangle 38"/>
          <p:cNvSpPr>
            <a:spLocks noChangeArrowheads="1"/>
          </p:cNvSpPr>
          <p:nvPr/>
        </p:nvSpPr>
        <p:spPr bwMode="auto">
          <a:xfrm>
            <a:off x="5994333" y="2939962"/>
            <a:ext cx="1587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29" name="Rectangle 39"/>
          <p:cNvSpPr>
            <a:spLocks noChangeArrowheads="1"/>
          </p:cNvSpPr>
          <p:nvPr/>
        </p:nvSpPr>
        <p:spPr bwMode="auto">
          <a:xfrm>
            <a:off x="6348345" y="2939962"/>
            <a:ext cx="7938"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0" name="Rectangle 40"/>
          <p:cNvSpPr>
            <a:spLocks noChangeArrowheads="1"/>
          </p:cNvSpPr>
          <p:nvPr/>
        </p:nvSpPr>
        <p:spPr bwMode="auto">
          <a:xfrm>
            <a:off x="6445183" y="2939962"/>
            <a:ext cx="15875" cy="695452"/>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1" name="Rectangle 41"/>
          <p:cNvSpPr>
            <a:spLocks noChangeArrowheads="1"/>
          </p:cNvSpPr>
          <p:nvPr/>
        </p:nvSpPr>
        <p:spPr bwMode="auto">
          <a:xfrm>
            <a:off x="6503920" y="2939962"/>
            <a:ext cx="7938"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2" name="Rectangle 42"/>
          <p:cNvSpPr>
            <a:spLocks noChangeArrowheads="1"/>
          </p:cNvSpPr>
          <p:nvPr/>
        </p:nvSpPr>
        <p:spPr bwMode="auto">
          <a:xfrm>
            <a:off x="6678545" y="2939962"/>
            <a:ext cx="1587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3" name="Rectangle 43"/>
          <p:cNvSpPr>
            <a:spLocks noChangeArrowheads="1"/>
          </p:cNvSpPr>
          <p:nvPr/>
        </p:nvSpPr>
        <p:spPr bwMode="auto">
          <a:xfrm>
            <a:off x="6700770" y="2939962"/>
            <a:ext cx="2222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4" name="Rectangle 44"/>
          <p:cNvSpPr>
            <a:spLocks noChangeArrowheads="1"/>
          </p:cNvSpPr>
          <p:nvPr/>
        </p:nvSpPr>
        <p:spPr bwMode="auto">
          <a:xfrm>
            <a:off x="6970645" y="2939962"/>
            <a:ext cx="6350"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5" name="Rectangle 45"/>
          <p:cNvSpPr>
            <a:spLocks noChangeArrowheads="1"/>
          </p:cNvSpPr>
          <p:nvPr/>
        </p:nvSpPr>
        <p:spPr bwMode="auto">
          <a:xfrm>
            <a:off x="7210358" y="2939962"/>
            <a:ext cx="15875"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6" name="Rectangle 46"/>
          <p:cNvSpPr>
            <a:spLocks noChangeArrowheads="1"/>
          </p:cNvSpPr>
          <p:nvPr/>
        </p:nvSpPr>
        <p:spPr bwMode="auto">
          <a:xfrm>
            <a:off x="7532620" y="2939962"/>
            <a:ext cx="7938"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7" name="Rectangle 47"/>
          <p:cNvSpPr>
            <a:spLocks noChangeArrowheads="1"/>
          </p:cNvSpPr>
          <p:nvPr/>
        </p:nvSpPr>
        <p:spPr bwMode="auto">
          <a:xfrm>
            <a:off x="7886633" y="2939962"/>
            <a:ext cx="7937"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b="1"/>
          </a:p>
        </p:txBody>
      </p:sp>
      <p:sp>
        <p:nvSpPr>
          <p:cNvPr id="138" name="Rectangle 48"/>
          <p:cNvSpPr>
            <a:spLocks noChangeArrowheads="1"/>
          </p:cNvSpPr>
          <p:nvPr/>
        </p:nvSpPr>
        <p:spPr bwMode="auto">
          <a:xfrm>
            <a:off x="8073958" y="2939962"/>
            <a:ext cx="7937" cy="696811"/>
          </a:xfrm>
          <a:prstGeom prst="rect">
            <a:avLst/>
          </a:prstGeom>
          <a:solidFill>
            <a:schemeClr val="bg1"/>
          </a:solidFill>
          <a:ln w="12700">
            <a:solidFill>
              <a:srgbClr val="CC00FF"/>
            </a:solidFill>
            <a:miter lim="800000"/>
            <a:headEnd/>
            <a:tailEnd/>
          </a:ln>
        </p:spPr>
        <p:txBody>
          <a:bodyPr wrap="none" anchor="ctr"/>
          <a:lstStyle/>
          <a:p>
            <a:pPr>
              <a:defRPr/>
            </a:pPr>
            <a:endParaRPr lang="zh-CN" altLang="en-US" b="0"/>
          </a:p>
        </p:txBody>
      </p:sp>
      <p:sp>
        <p:nvSpPr>
          <p:cNvPr id="145" name="Rectangle 49"/>
          <p:cNvSpPr>
            <a:spLocks noChangeArrowheads="1"/>
          </p:cNvSpPr>
          <p:nvPr/>
        </p:nvSpPr>
        <p:spPr bwMode="auto">
          <a:xfrm>
            <a:off x="8239058" y="2939962"/>
            <a:ext cx="277812" cy="696811"/>
          </a:xfrm>
          <a:prstGeom prst="rect">
            <a:avLst/>
          </a:prstGeom>
          <a:solidFill>
            <a:schemeClr val="bg1"/>
          </a:solidFill>
          <a:ln w="6350">
            <a:solidFill>
              <a:schemeClr val="tx1"/>
            </a:solidFill>
            <a:miter lim="800000"/>
            <a:headEnd/>
            <a:tailEnd/>
          </a:ln>
        </p:spPr>
        <p:txBody>
          <a:bodyPr wrap="none" anchor="ctr"/>
          <a:lstStyle/>
          <a:p>
            <a:endParaRPr lang="zh-CN" altLang="en-US" b="1"/>
          </a:p>
        </p:txBody>
      </p:sp>
      <p:sp>
        <p:nvSpPr>
          <p:cNvPr id="146" name="Rectangle 50"/>
          <p:cNvSpPr>
            <a:spLocks noChangeArrowheads="1"/>
          </p:cNvSpPr>
          <p:nvPr/>
        </p:nvSpPr>
        <p:spPr bwMode="auto">
          <a:xfrm>
            <a:off x="1206433" y="2939962"/>
            <a:ext cx="7937" cy="696811"/>
          </a:xfrm>
          <a:prstGeom prst="rect">
            <a:avLst/>
          </a:prstGeom>
          <a:solidFill>
            <a:schemeClr val="tx1">
              <a:lumMod val="75000"/>
              <a:lumOff val="25000"/>
            </a:schemeClr>
          </a:solidFill>
          <a:ln w="6350">
            <a:solidFill>
              <a:schemeClr val="tx1"/>
            </a:solidFill>
            <a:miter lim="800000"/>
            <a:headEnd/>
            <a:tailEnd/>
          </a:ln>
        </p:spPr>
        <p:txBody>
          <a:bodyPr wrap="none" anchor="ctr"/>
          <a:lstStyle/>
          <a:p>
            <a:pPr>
              <a:defRPr/>
            </a:pPr>
            <a:endParaRPr lang="zh-CN" altLang="en-US"/>
          </a:p>
        </p:txBody>
      </p:sp>
      <p:sp>
        <p:nvSpPr>
          <p:cNvPr id="149" name="Rectangle 51"/>
          <p:cNvSpPr>
            <a:spLocks noChangeArrowheads="1"/>
          </p:cNvSpPr>
          <p:nvPr/>
        </p:nvSpPr>
        <p:spPr bwMode="auto">
          <a:xfrm>
            <a:off x="2370070" y="2939962"/>
            <a:ext cx="11113" cy="696811"/>
          </a:xfrm>
          <a:prstGeom prst="rect">
            <a:avLst/>
          </a:prstGeom>
          <a:solidFill>
            <a:schemeClr val="bg1">
              <a:lumMod val="85000"/>
            </a:schemeClr>
          </a:solidFill>
          <a:ln w="6350">
            <a:solidFill>
              <a:schemeClr val="tx1"/>
            </a:solidFill>
            <a:miter lim="800000"/>
            <a:headEnd/>
            <a:tailEnd/>
          </a:ln>
        </p:spPr>
        <p:txBody>
          <a:bodyPr wrap="none" anchor="ctr"/>
          <a:lstStyle/>
          <a:p>
            <a:pPr>
              <a:defRPr/>
            </a:pPr>
            <a:endParaRPr lang="zh-CN" altLang="en-US"/>
          </a:p>
        </p:txBody>
      </p:sp>
      <p:sp>
        <p:nvSpPr>
          <p:cNvPr id="150" name="Rectangle 52"/>
          <p:cNvSpPr>
            <a:spLocks noChangeArrowheads="1"/>
          </p:cNvSpPr>
          <p:nvPr/>
        </p:nvSpPr>
        <p:spPr bwMode="auto">
          <a:xfrm>
            <a:off x="2360545" y="2939962"/>
            <a:ext cx="9525" cy="696811"/>
          </a:xfrm>
          <a:prstGeom prst="rect">
            <a:avLst/>
          </a:prstGeom>
          <a:noFill/>
          <a:ln w="6350">
            <a:solidFill>
              <a:schemeClr val="tx1"/>
            </a:solidFill>
            <a:miter lim="800000"/>
            <a:headEnd/>
            <a:tailEnd/>
          </a:ln>
        </p:spPr>
        <p:txBody>
          <a:bodyPr wrap="none" anchor="ctr"/>
          <a:lstStyle/>
          <a:p>
            <a:pPr>
              <a:defRPr/>
            </a:pPr>
            <a:endParaRPr lang="zh-CN" altLang="en-US"/>
          </a:p>
        </p:txBody>
      </p:sp>
      <p:sp>
        <p:nvSpPr>
          <p:cNvPr id="151" name="Rectangle 154"/>
          <p:cNvSpPr>
            <a:spLocks noChangeArrowheads="1"/>
          </p:cNvSpPr>
          <p:nvPr/>
        </p:nvSpPr>
        <p:spPr bwMode="auto">
          <a:xfrm>
            <a:off x="4481445" y="2939962"/>
            <a:ext cx="3175" cy="696811"/>
          </a:xfrm>
          <a:prstGeom prst="rect">
            <a:avLst/>
          </a:prstGeom>
          <a:solidFill>
            <a:schemeClr val="bg1"/>
          </a:solidFill>
          <a:ln w="12700">
            <a:solidFill>
              <a:srgbClr val="CC00FF"/>
            </a:solidFill>
            <a:miter lim="800000"/>
            <a:headEnd/>
            <a:tailEnd/>
          </a:ln>
        </p:spPr>
        <p:txBody>
          <a:bodyPr wrap="none" anchor="ctr"/>
          <a:lstStyle/>
          <a:p>
            <a:pPr>
              <a:defRPr/>
            </a:pPr>
            <a:endParaRPr lang="zh-CN" altLang="en-US" b="0"/>
          </a:p>
        </p:txBody>
      </p:sp>
      <p:sp>
        <p:nvSpPr>
          <p:cNvPr id="152" name="Rectangle 25"/>
          <p:cNvSpPr>
            <a:spLocks noChangeArrowheads="1"/>
          </p:cNvSpPr>
          <p:nvPr/>
        </p:nvSpPr>
        <p:spPr bwMode="auto">
          <a:xfrm>
            <a:off x="2738916" y="2963151"/>
            <a:ext cx="7938" cy="696811"/>
          </a:xfrm>
          <a:prstGeom prst="rect">
            <a:avLst/>
          </a:prstGeom>
          <a:solidFill>
            <a:schemeClr val="bg1"/>
          </a:solidFill>
          <a:ln w="12700">
            <a:solidFill>
              <a:srgbClr val="CC00FF"/>
            </a:solidFill>
            <a:miter lim="800000"/>
            <a:headEnd/>
            <a:tailEnd/>
          </a:ln>
        </p:spPr>
        <p:txBody>
          <a:bodyPr wrap="none" anchor="ctr"/>
          <a:lstStyle/>
          <a:p>
            <a:pPr>
              <a:defRPr/>
            </a:pPr>
            <a:endParaRPr lang="zh-CN" altLang="en-US" b="0"/>
          </a:p>
        </p:txBody>
      </p:sp>
      <p:sp>
        <p:nvSpPr>
          <p:cNvPr id="153" name="Text Box 3"/>
          <p:cNvSpPr txBox="1">
            <a:spLocks noChangeArrowheads="1"/>
          </p:cNvSpPr>
          <p:nvPr/>
        </p:nvSpPr>
        <p:spPr bwMode="auto">
          <a:xfrm>
            <a:off x="3211446" y="2435181"/>
            <a:ext cx="720069" cy="369332"/>
          </a:xfrm>
          <a:prstGeom prst="rect">
            <a:avLst/>
          </a:prstGeom>
          <a:noFill/>
          <a:ln w="9525">
            <a:noFill/>
            <a:miter lim="800000"/>
            <a:headEnd/>
            <a:tailEnd/>
          </a:ln>
        </p:spPr>
        <p:txBody>
          <a:bodyPr wrap="none">
            <a:spAutoFit/>
          </a:bodyPr>
          <a:lstStyle/>
          <a:p>
            <a:r>
              <a:rPr lang="en-US" altLang="zh-CN" b="1" dirty="0" smtClean="0">
                <a:latin typeface="Arial Narrow" pitchFamily="34" charset="0"/>
              </a:rPr>
              <a:t>MDEL</a:t>
            </a:r>
            <a:endParaRPr lang="en-US" altLang="zh-CN" b="1" dirty="0">
              <a:latin typeface="Arial Narrow" pitchFamily="34" charset="0"/>
            </a:endParaRPr>
          </a:p>
        </p:txBody>
      </p:sp>
      <p:cxnSp>
        <p:nvCxnSpPr>
          <p:cNvPr id="154" name="Straight Connector 146"/>
          <p:cNvCxnSpPr/>
          <p:nvPr/>
        </p:nvCxnSpPr>
        <p:spPr>
          <a:xfrm>
            <a:off x="3762308" y="2763794"/>
            <a:ext cx="0" cy="1589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Text Box 59"/>
          <p:cNvSpPr txBox="1">
            <a:spLocks noChangeArrowheads="1"/>
          </p:cNvSpPr>
          <p:nvPr/>
        </p:nvSpPr>
        <p:spPr bwMode="auto">
          <a:xfrm>
            <a:off x="2606476" y="3666510"/>
            <a:ext cx="277640" cy="338554"/>
          </a:xfrm>
          <a:prstGeom prst="rect">
            <a:avLst/>
          </a:prstGeom>
          <a:noFill/>
          <a:ln w="9525">
            <a:noFill/>
            <a:miter lim="800000"/>
            <a:headEnd/>
            <a:tailEnd/>
          </a:ln>
        </p:spPr>
        <p:txBody>
          <a:bodyPr wrap="none">
            <a:spAutoFit/>
          </a:bodyPr>
          <a:lstStyle/>
          <a:p>
            <a:r>
              <a:rPr lang="en-US" altLang="zh-CN" sz="1600" b="0" smtClean="0">
                <a:latin typeface="Arial Narrow" pitchFamily="34" charset="0"/>
              </a:rPr>
              <a:t>3</a:t>
            </a:r>
            <a:endParaRPr lang="en-US" altLang="zh-CN" sz="1600" b="0">
              <a:latin typeface="Arial Narrow" pitchFamily="34" charset="0"/>
            </a:endParaRPr>
          </a:p>
        </p:txBody>
      </p:sp>
      <p:sp>
        <p:nvSpPr>
          <p:cNvPr id="165" name="TextBox 164"/>
          <p:cNvSpPr txBox="1"/>
          <p:nvPr/>
        </p:nvSpPr>
        <p:spPr>
          <a:xfrm>
            <a:off x="2615593" y="2702516"/>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66" name="TextBox 165"/>
          <p:cNvSpPr txBox="1"/>
          <p:nvPr/>
        </p:nvSpPr>
        <p:spPr>
          <a:xfrm>
            <a:off x="3828495" y="2702516"/>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67" name="TextBox 166"/>
          <p:cNvSpPr txBox="1"/>
          <p:nvPr/>
        </p:nvSpPr>
        <p:spPr>
          <a:xfrm>
            <a:off x="4034359" y="2702516"/>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68" name="TextBox 167"/>
          <p:cNvSpPr txBox="1"/>
          <p:nvPr/>
        </p:nvSpPr>
        <p:spPr>
          <a:xfrm>
            <a:off x="4355411" y="2702516"/>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69" name="TextBox 168"/>
          <p:cNvSpPr txBox="1"/>
          <p:nvPr/>
        </p:nvSpPr>
        <p:spPr>
          <a:xfrm>
            <a:off x="5543099" y="2702516"/>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sp>
        <p:nvSpPr>
          <p:cNvPr id="170" name="TextBox 169"/>
          <p:cNvSpPr txBox="1"/>
          <p:nvPr/>
        </p:nvSpPr>
        <p:spPr>
          <a:xfrm>
            <a:off x="7953271" y="2702516"/>
            <a:ext cx="255198" cy="276999"/>
          </a:xfrm>
          <a:prstGeom prst="rect">
            <a:avLst/>
          </a:prstGeom>
          <a:noFill/>
        </p:spPr>
        <p:txBody>
          <a:bodyPr wrap="none" rtlCol="0">
            <a:spAutoFit/>
          </a:bodyPr>
          <a:lstStyle/>
          <a:p>
            <a:r>
              <a:rPr lang="en-US" altLang="zh-CN" sz="1200" dirty="0" smtClean="0">
                <a:latin typeface="Arial Narrow" pitchFamily="34" charset="0"/>
              </a:rPr>
              <a:t>#</a:t>
            </a:r>
            <a:endParaRPr lang="zh-CN" altLang="en-US" sz="1200" dirty="0">
              <a:latin typeface="Arial Narrow" pitchFamily="34" charset="0"/>
            </a:endParaRPr>
          </a:p>
        </p:txBody>
      </p:sp>
      <p:grpSp>
        <p:nvGrpSpPr>
          <p:cNvPr id="191" name="组合 190"/>
          <p:cNvGrpSpPr/>
          <p:nvPr/>
        </p:nvGrpSpPr>
        <p:grpSpPr>
          <a:xfrm>
            <a:off x="929480" y="2205246"/>
            <a:ext cx="341631" cy="1053832"/>
            <a:chOff x="463734" y="1340768"/>
            <a:chExt cx="360040" cy="720080"/>
          </a:xfrm>
        </p:grpSpPr>
        <p:cxnSp>
          <p:nvCxnSpPr>
            <p:cNvPr id="192" name="直接箭头连接符 191"/>
            <p:cNvCxnSpPr/>
            <p:nvPr/>
          </p:nvCxnSpPr>
          <p:spPr>
            <a:xfrm>
              <a:off x="463734" y="1353405"/>
              <a:ext cx="36004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467544" y="1340768"/>
              <a:ext cx="0" cy="720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4" name="组合 193"/>
          <p:cNvGrpSpPr/>
          <p:nvPr/>
        </p:nvGrpSpPr>
        <p:grpSpPr>
          <a:xfrm>
            <a:off x="2083600" y="2204864"/>
            <a:ext cx="341631" cy="1053832"/>
            <a:chOff x="463734" y="1340768"/>
            <a:chExt cx="360040" cy="720080"/>
          </a:xfrm>
        </p:grpSpPr>
        <p:cxnSp>
          <p:nvCxnSpPr>
            <p:cNvPr id="195" name="直接箭头连接符 194"/>
            <p:cNvCxnSpPr/>
            <p:nvPr/>
          </p:nvCxnSpPr>
          <p:spPr>
            <a:xfrm>
              <a:off x="463734" y="1353405"/>
              <a:ext cx="36004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467544" y="1340768"/>
              <a:ext cx="0" cy="720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7" name="椭圆 196"/>
          <p:cNvSpPr/>
          <p:nvPr/>
        </p:nvSpPr>
        <p:spPr>
          <a:xfrm>
            <a:off x="1909591" y="3028702"/>
            <a:ext cx="341631" cy="504056"/>
          </a:xfrm>
          <a:prstGeom prst="ellipse">
            <a:avLst/>
          </a:prstGeom>
          <a:gradFill flip="none" rotWithShape="1">
            <a:gsLst>
              <a:gs pos="100000">
                <a:srgbClr val="FF0000"/>
              </a:gs>
              <a:gs pos="0">
                <a:schemeClr val="accent2">
                  <a:lumMod val="20000"/>
                  <a:lumOff val="80000"/>
                </a:schemeClr>
              </a:gs>
            </a:gsLst>
            <a:path path="shape">
              <a:fillToRect l="50000" t="50000" r="50000" b="50000"/>
            </a:path>
            <a:tileRect/>
          </a:gradFill>
          <a:ln w="9525" algn="ctr">
            <a:solidFill>
              <a:schemeClr val="tx1"/>
            </a:solidFill>
            <a:miter lim="800000"/>
            <a:headEnd/>
            <a:tailEnd/>
          </a:ln>
          <a:effectLst/>
        </p:spPr>
        <p:txBody>
          <a:bodyPr wrap="none" anchor="ctr"/>
          <a:lstStyle/>
          <a:p>
            <a:endParaRPr lang="zh-CN" altLang="en-US" sz="4000" dirty="0">
              <a:ea typeface="宋体" charset="-122"/>
            </a:endParaRPr>
          </a:p>
        </p:txBody>
      </p:sp>
      <p:sp>
        <p:nvSpPr>
          <p:cNvPr id="198" name="椭圆 197"/>
          <p:cNvSpPr/>
          <p:nvPr/>
        </p:nvSpPr>
        <p:spPr>
          <a:xfrm>
            <a:off x="738153" y="3069342"/>
            <a:ext cx="341631" cy="504056"/>
          </a:xfrm>
          <a:prstGeom prst="ellipse">
            <a:avLst/>
          </a:prstGeom>
          <a:gradFill flip="none" rotWithShape="1">
            <a:gsLst>
              <a:gs pos="100000">
                <a:srgbClr val="0000FF"/>
              </a:gs>
              <a:gs pos="0">
                <a:schemeClr val="tx2">
                  <a:lumMod val="20000"/>
                  <a:lumOff val="80000"/>
                </a:schemeClr>
              </a:gs>
            </a:gsLst>
            <a:path path="shape">
              <a:fillToRect l="50000" t="50000" r="50000" b="50000"/>
            </a:path>
            <a:tileRect/>
          </a:gradFill>
          <a:ln w="9525" algn="ctr">
            <a:solidFill>
              <a:schemeClr val="tx1"/>
            </a:solidFill>
            <a:miter lim="800000"/>
            <a:headEnd/>
            <a:tailEnd/>
          </a:ln>
          <a:effectLst/>
        </p:spPr>
        <p:txBody>
          <a:bodyPr wrap="none" anchor="ctr"/>
          <a:lstStyle/>
          <a:p>
            <a:endParaRPr lang="zh-CN" altLang="en-US" sz="4000" dirty="0">
              <a:solidFill>
                <a:schemeClr val="tx1"/>
              </a:solidFill>
              <a:ea typeface="宋体" charset="-122"/>
            </a:endParaRPr>
          </a:p>
        </p:txBody>
      </p:sp>
      <p:sp>
        <p:nvSpPr>
          <p:cNvPr id="199" name="Text Box 54"/>
          <p:cNvSpPr txBox="1">
            <a:spLocks noChangeArrowheads="1"/>
          </p:cNvSpPr>
          <p:nvPr/>
        </p:nvSpPr>
        <p:spPr bwMode="auto">
          <a:xfrm>
            <a:off x="2006233" y="1772816"/>
            <a:ext cx="417102" cy="369332"/>
          </a:xfrm>
          <a:prstGeom prst="rect">
            <a:avLst/>
          </a:prstGeom>
          <a:noFill/>
          <a:ln w="9525">
            <a:noFill/>
            <a:miter lim="800000"/>
            <a:headEnd/>
            <a:tailEnd/>
          </a:ln>
        </p:spPr>
        <p:txBody>
          <a:bodyPr wrap="none">
            <a:spAutoFit/>
          </a:bodyPr>
          <a:lstStyle/>
          <a:p>
            <a:r>
              <a:rPr lang="en-US" altLang="zh-CN" b="1" dirty="0" smtClean="0">
                <a:solidFill>
                  <a:srgbClr val="FF0000"/>
                </a:solidFill>
                <a:latin typeface="Arial Narrow" pitchFamily="34" charset="0"/>
                <a:ea typeface="宋体" charset="-122"/>
              </a:rPr>
              <a:t>P2</a:t>
            </a:r>
            <a:endParaRPr lang="en-US" altLang="zh-CN" b="1" dirty="0">
              <a:solidFill>
                <a:srgbClr val="FF0000"/>
              </a:solidFill>
              <a:latin typeface="Arial Narrow" pitchFamily="34" charset="0"/>
              <a:ea typeface="宋体" charset="-122"/>
            </a:endParaRPr>
          </a:p>
        </p:txBody>
      </p:sp>
      <p:sp>
        <p:nvSpPr>
          <p:cNvPr id="200" name="Text Box 54"/>
          <p:cNvSpPr txBox="1">
            <a:spLocks noChangeArrowheads="1"/>
          </p:cNvSpPr>
          <p:nvPr/>
        </p:nvSpPr>
        <p:spPr bwMode="auto">
          <a:xfrm>
            <a:off x="839894" y="1772816"/>
            <a:ext cx="417102" cy="369332"/>
          </a:xfrm>
          <a:prstGeom prst="rect">
            <a:avLst/>
          </a:prstGeom>
          <a:noFill/>
          <a:ln w="9525">
            <a:noFill/>
            <a:miter lim="800000"/>
            <a:headEnd/>
            <a:tailEnd/>
          </a:ln>
        </p:spPr>
        <p:txBody>
          <a:bodyPr wrap="none">
            <a:spAutoFit/>
          </a:bodyPr>
          <a:lstStyle/>
          <a:p>
            <a:r>
              <a:rPr lang="en-US" altLang="zh-CN" b="1" dirty="0" smtClean="0">
                <a:solidFill>
                  <a:srgbClr val="0000FF"/>
                </a:solidFill>
                <a:latin typeface="Arial Narrow" pitchFamily="34" charset="0"/>
                <a:ea typeface="宋体" charset="-122"/>
              </a:rPr>
              <a:t>P1</a:t>
            </a:r>
            <a:endParaRPr lang="en-US" altLang="zh-CN" b="1" dirty="0">
              <a:solidFill>
                <a:srgbClr val="0000FF"/>
              </a:solidFill>
              <a:latin typeface="Arial Narrow" pitchFamily="34" charset="0"/>
              <a:ea typeface="宋体" charset="-122"/>
            </a:endParaRPr>
          </a:p>
        </p:txBody>
      </p:sp>
      <p:sp>
        <p:nvSpPr>
          <p:cNvPr id="202" name="TextBox 184"/>
          <p:cNvSpPr txBox="1">
            <a:spLocks noChangeArrowheads="1"/>
          </p:cNvSpPr>
          <p:nvPr/>
        </p:nvSpPr>
        <p:spPr bwMode="auto">
          <a:xfrm>
            <a:off x="4857752" y="6009858"/>
            <a:ext cx="4176464"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Wang DK et al, </a:t>
            </a:r>
            <a:r>
              <a:rPr lang="en-US" altLang="zh-CN" sz="2000" i="1" dirty="0" smtClean="0">
                <a:latin typeface="Arial Narrow" pitchFamily="34" charset="0"/>
                <a:ea typeface="楷体" pitchFamily="49" charset="-122"/>
              </a:rPr>
              <a:t>Scientific Reports</a:t>
            </a:r>
            <a:r>
              <a:rPr lang="en-US" altLang="zh-CN" sz="2000" dirty="0" smtClean="0">
                <a:latin typeface="Arial Narrow" pitchFamily="34" charset="0"/>
                <a:ea typeface="楷体" pitchFamily="49" charset="-122"/>
              </a:rPr>
              <a:t>, 2015</a:t>
            </a:r>
            <a:endParaRPr lang="zh-CN" altLang="en-US" sz="2000" dirty="0">
              <a:latin typeface="Arial Narrow" pitchFamily="34" charset="0"/>
              <a:ea typeface="楷体" pitchFamily="49"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Tm="17148"/>
    </mc:Choice>
    <mc:Fallback>
      <p:transition spd="slow" advTm="17148"/>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5" name="组合 314"/>
          <p:cNvGrpSpPr/>
          <p:nvPr/>
        </p:nvGrpSpPr>
        <p:grpSpPr>
          <a:xfrm>
            <a:off x="3508155" y="2517559"/>
            <a:ext cx="4575175" cy="215900"/>
            <a:chOff x="2480370" y="2746890"/>
            <a:chExt cx="4575175" cy="215900"/>
          </a:xfrm>
        </p:grpSpPr>
        <p:sp>
          <p:nvSpPr>
            <p:cNvPr id="5122" name="Rectangle 2"/>
            <p:cNvSpPr>
              <a:spLocks noChangeArrowheads="1"/>
            </p:cNvSpPr>
            <p:nvPr/>
          </p:nvSpPr>
          <p:spPr bwMode="auto">
            <a:xfrm>
              <a:off x="3972620" y="2746890"/>
              <a:ext cx="71437" cy="215900"/>
            </a:xfrm>
            <a:prstGeom prst="rect">
              <a:avLst/>
            </a:prstGeom>
            <a:gradFill>
              <a:gsLst>
                <a:gs pos="0">
                  <a:srgbClr val="006600"/>
                </a:gs>
                <a:gs pos="10000">
                  <a:srgbClr val="006600"/>
                </a:gs>
                <a:gs pos="50000">
                  <a:srgbClr val="CDFFCD"/>
                </a:gs>
                <a:gs pos="90000">
                  <a:srgbClr val="006600"/>
                </a:gs>
              </a:gsLst>
              <a:lin ang="5400000" scaled="0"/>
            </a:gradFill>
            <a:ln w="9525" algn="ctr">
              <a:solidFill>
                <a:schemeClr val="tx1"/>
              </a:solidFill>
              <a:miter lim="800000"/>
              <a:headEnd/>
              <a:tailEnd/>
            </a:ln>
            <a:effectLst/>
          </p:spPr>
          <p:txBody>
            <a:bodyPr wrap="none" anchor="ctr"/>
            <a:lstStyle/>
            <a:p>
              <a:endParaRPr lang="zh-CN" altLang="en-US"/>
            </a:p>
          </p:txBody>
        </p:sp>
        <p:sp>
          <p:nvSpPr>
            <p:cNvPr id="5123" name="Rectangle 82"/>
            <p:cNvSpPr>
              <a:spLocks noChangeArrowheads="1"/>
            </p:cNvSpPr>
            <p:nvPr/>
          </p:nvSpPr>
          <p:spPr bwMode="auto">
            <a:xfrm>
              <a:off x="2518470" y="2746890"/>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24" name="Rectangle 82"/>
            <p:cNvSpPr>
              <a:spLocks noChangeArrowheads="1"/>
            </p:cNvSpPr>
            <p:nvPr/>
          </p:nvSpPr>
          <p:spPr bwMode="auto">
            <a:xfrm>
              <a:off x="4044057" y="2746890"/>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25" name="Rectangle 82"/>
            <p:cNvSpPr>
              <a:spLocks noChangeArrowheads="1"/>
            </p:cNvSpPr>
            <p:nvPr/>
          </p:nvSpPr>
          <p:spPr bwMode="auto">
            <a:xfrm>
              <a:off x="6826945" y="2746890"/>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126" name="Rectangle 82"/>
            <p:cNvSpPr>
              <a:spLocks noChangeArrowheads="1"/>
            </p:cNvSpPr>
            <p:nvPr/>
          </p:nvSpPr>
          <p:spPr bwMode="auto">
            <a:xfrm>
              <a:off x="6958707" y="2746890"/>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27" name="Line 131"/>
            <p:cNvSpPr>
              <a:spLocks noChangeShapeType="1"/>
            </p:cNvSpPr>
            <p:nvPr/>
          </p:nvSpPr>
          <p:spPr bwMode="auto">
            <a:xfrm>
              <a:off x="3339207" y="2856428"/>
              <a:ext cx="493713"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28" name="Rectangle 82"/>
            <p:cNvSpPr>
              <a:spLocks noChangeArrowheads="1"/>
            </p:cNvSpPr>
            <p:nvPr/>
          </p:nvSpPr>
          <p:spPr bwMode="auto">
            <a:xfrm>
              <a:off x="2480370" y="2746890"/>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29" name="Rectangle 9"/>
            <p:cNvSpPr>
              <a:spLocks noChangeArrowheads="1"/>
            </p:cNvSpPr>
            <p:nvPr/>
          </p:nvSpPr>
          <p:spPr bwMode="auto">
            <a:xfrm>
              <a:off x="3832920" y="2746890"/>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30" name="Rectangle 82"/>
            <p:cNvSpPr>
              <a:spLocks noChangeArrowheads="1"/>
            </p:cNvSpPr>
            <p:nvPr/>
          </p:nvSpPr>
          <p:spPr bwMode="auto">
            <a:xfrm>
              <a:off x="3328095" y="2746890"/>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grpSp>
      <p:sp>
        <p:nvSpPr>
          <p:cNvPr id="5131" name="Line 20"/>
          <p:cNvSpPr>
            <a:spLocks noChangeShapeType="1"/>
          </p:cNvSpPr>
          <p:nvPr/>
        </p:nvSpPr>
        <p:spPr bwMode="auto">
          <a:xfrm>
            <a:off x="3490692" y="968668"/>
            <a:ext cx="451643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5132" name="Text Box 75"/>
          <p:cNvSpPr txBox="1">
            <a:spLocks noChangeArrowheads="1"/>
          </p:cNvSpPr>
          <p:nvPr/>
        </p:nvSpPr>
        <p:spPr bwMode="auto">
          <a:xfrm>
            <a:off x="4438430" y="632118"/>
            <a:ext cx="383438" cy="369332"/>
          </a:xfrm>
          <a:prstGeom prst="rect">
            <a:avLst/>
          </a:prstGeom>
          <a:noFill/>
          <a:ln w="9525">
            <a:noFill/>
            <a:miter lim="800000"/>
            <a:headEnd/>
            <a:tailEnd/>
          </a:ln>
        </p:spPr>
        <p:txBody>
          <a:bodyPr wrap="none">
            <a:spAutoFit/>
          </a:bodyPr>
          <a:lstStyle/>
          <a:p>
            <a:r>
              <a:rPr lang="en-US" altLang="zh-CN" b="1" dirty="0" err="1">
                <a:latin typeface="Arial Narrow" pitchFamily="34" charset="0"/>
                <a:ea typeface="宋体" charset="-122"/>
              </a:rPr>
              <a:t>Nt</a:t>
            </a:r>
            <a:endParaRPr lang="en-US" altLang="zh-CN" b="1" dirty="0">
              <a:latin typeface="Arial Narrow" pitchFamily="34" charset="0"/>
              <a:ea typeface="宋体" charset="-122"/>
            </a:endParaRPr>
          </a:p>
        </p:txBody>
      </p:sp>
      <p:sp>
        <p:nvSpPr>
          <p:cNvPr id="5133" name="Text Box 75"/>
          <p:cNvSpPr txBox="1">
            <a:spLocks noChangeArrowheads="1"/>
          </p:cNvSpPr>
          <p:nvPr/>
        </p:nvSpPr>
        <p:spPr bwMode="auto">
          <a:xfrm>
            <a:off x="6421217" y="632118"/>
            <a:ext cx="588963" cy="366713"/>
          </a:xfrm>
          <a:prstGeom prst="rect">
            <a:avLst/>
          </a:prstGeom>
          <a:noFill/>
          <a:ln w="9525">
            <a:noFill/>
            <a:miter lim="800000"/>
            <a:headEnd/>
            <a:tailEnd/>
          </a:ln>
        </p:spPr>
        <p:txBody>
          <a:bodyPr wrap="none">
            <a:spAutoFit/>
          </a:bodyPr>
          <a:lstStyle/>
          <a:p>
            <a:r>
              <a:rPr lang="en-US" altLang="zh-CN" b="1">
                <a:latin typeface="Arial Narrow" pitchFamily="34" charset="0"/>
                <a:ea typeface="宋体" charset="-122"/>
              </a:rPr>
              <a:t>TMD</a:t>
            </a:r>
          </a:p>
        </p:txBody>
      </p:sp>
      <p:sp>
        <p:nvSpPr>
          <p:cNvPr id="5134" name="Text Box 75"/>
          <p:cNvSpPr txBox="1">
            <a:spLocks noChangeArrowheads="1"/>
          </p:cNvSpPr>
          <p:nvPr/>
        </p:nvSpPr>
        <p:spPr bwMode="auto">
          <a:xfrm>
            <a:off x="7583983" y="632118"/>
            <a:ext cx="383438" cy="369332"/>
          </a:xfrm>
          <a:prstGeom prst="rect">
            <a:avLst/>
          </a:prstGeom>
          <a:noFill/>
          <a:ln w="9525">
            <a:noFill/>
            <a:miter lim="800000"/>
            <a:headEnd/>
            <a:tailEnd/>
          </a:ln>
        </p:spPr>
        <p:txBody>
          <a:bodyPr wrap="none">
            <a:spAutoFit/>
          </a:bodyPr>
          <a:lstStyle/>
          <a:p>
            <a:r>
              <a:rPr lang="en-US" altLang="zh-CN" b="1">
                <a:latin typeface="Arial Narrow" pitchFamily="34" charset="0"/>
                <a:ea typeface="宋体" charset="-122"/>
              </a:rPr>
              <a:t>Ct</a:t>
            </a:r>
          </a:p>
        </p:txBody>
      </p:sp>
      <p:grpSp>
        <p:nvGrpSpPr>
          <p:cNvPr id="321" name="组合 320"/>
          <p:cNvGrpSpPr/>
          <p:nvPr/>
        </p:nvGrpSpPr>
        <p:grpSpPr>
          <a:xfrm>
            <a:off x="3508155" y="1004881"/>
            <a:ext cx="4575175" cy="215900"/>
            <a:chOff x="2480370" y="1162596"/>
            <a:chExt cx="4575175" cy="215900"/>
          </a:xfrm>
        </p:grpSpPr>
        <p:sp>
          <p:nvSpPr>
            <p:cNvPr id="5135" name="Rectangle 82"/>
            <p:cNvSpPr>
              <a:spLocks noChangeArrowheads="1"/>
            </p:cNvSpPr>
            <p:nvPr/>
          </p:nvSpPr>
          <p:spPr bwMode="auto">
            <a:xfrm>
              <a:off x="2480370" y="1162596"/>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36" name="Rectangle 82"/>
            <p:cNvSpPr>
              <a:spLocks noChangeArrowheads="1"/>
            </p:cNvSpPr>
            <p:nvPr/>
          </p:nvSpPr>
          <p:spPr bwMode="auto">
            <a:xfrm>
              <a:off x="2518470" y="1162596"/>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37" name="Rectangle 82"/>
            <p:cNvSpPr>
              <a:spLocks noChangeArrowheads="1"/>
            </p:cNvSpPr>
            <p:nvPr/>
          </p:nvSpPr>
          <p:spPr bwMode="auto">
            <a:xfrm>
              <a:off x="3337620" y="1162596"/>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138" name="Rectangle 82"/>
            <p:cNvSpPr>
              <a:spLocks noChangeArrowheads="1"/>
            </p:cNvSpPr>
            <p:nvPr/>
          </p:nvSpPr>
          <p:spPr bwMode="auto">
            <a:xfrm>
              <a:off x="3385245" y="1162596"/>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39" name="Rectangle 82"/>
            <p:cNvSpPr>
              <a:spLocks noChangeArrowheads="1"/>
            </p:cNvSpPr>
            <p:nvPr/>
          </p:nvSpPr>
          <p:spPr bwMode="auto">
            <a:xfrm>
              <a:off x="6958707" y="1162596"/>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40" name="Line 162"/>
            <p:cNvSpPr>
              <a:spLocks noChangeShapeType="1"/>
            </p:cNvSpPr>
            <p:nvPr/>
          </p:nvSpPr>
          <p:spPr bwMode="auto">
            <a:xfrm>
              <a:off x="6826945" y="1272134"/>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41" name="Line 163"/>
            <p:cNvSpPr>
              <a:spLocks noChangeShapeType="1"/>
            </p:cNvSpPr>
            <p:nvPr/>
          </p:nvSpPr>
          <p:spPr bwMode="auto">
            <a:xfrm>
              <a:off x="6826945" y="1164184"/>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42" name="Line 164"/>
            <p:cNvSpPr>
              <a:spLocks noChangeShapeType="1"/>
            </p:cNvSpPr>
            <p:nvPr/>
          </p:nvSpPr>
          <p:spPr bwMode="auto">
            <a:xfrm>
              <a:off x="6957120" y="1164184"/>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43" name="Rectangle 82"/>
            <p:cNvSpPr>
              <a:spLocks noChangeArrowheads="1"/>
            </p:cNvSpPr>
            <p:nvPr/>
          </p:nvSpPr>
          <p:spPr bwMode="auto">
            <a:xfrm>
              <a:off x="4044057" y="1162596"/>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44" name="Rectangle 42"/>
            <p:cNvSpPr>
              <a:spLocks noChangeArrowheads="1"/>
            </p:cNvSpPr>
            <p:nvPr/>
          </p:nvSpPr>
          <p:spPr bwMode="auto">
            <a:xfrm>
              <a:off x="3832920" y="1162596"/>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45" name="Line 28"/>
            <p:cNvSpPr>
              <a:spLocks noChangeShapeType="1"/>
            </p:cNvSpPr>
            <p:nvPr/>
          </p:nvSpPr>
          <p:spPr bwMode="auto">
            <a:xfrm>
              <a:off x="3972620" y="1272134"/>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46" name="Line 29"/>
            <p:cNvSpPr>
              <a:spLocks noChangeShapeType="1"/>
            </p:cNvSpPr>
            <p:nvPr/>
          </p:nvSpPr>
          <p:spPr bwMode="auto">
            <a:xfrm>
              <a:off x="3972620" y="1164184"/>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47" name="Line 30"/>
            <p:cNvSpPr>
              <a:spLocks noChangeShapeType="1"/>
            </p:cNvSpPr>
            <p:nvPr/>
          </p:nvSpPr>
          <p:spPr bwMode="auto">
            <a:xfrm>
              <a:off x="4044057" y="1164184"/>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20" name="组合 319"/>
          <p:cNvGrpSpPr/>
          <p:nvPr/>
        </p:nvGrpSpPr>
        <p:grpSpPr>
          <a:xfrm>
            <a:off x="3508155" y="1256994"/>
            <a:ext cx="4575175" cy="215900"/>
            <a:chOff x="2480370" y="1426645"/>
            <a:chExt cx="4575175" cy="215900"/>
          </a:xfrm>
        </p:grpSpPr>
        <p:sp>
          <p:nvSpPr>
            <p:cNvPr id="5148" name="Rectangle 82"/>
            <p:cNvSpPr>
              <a:spLocks noChangeArrowheads="1"/>
            </p:cNvSpPr>
            <p:nvPr/>
          </p:nvSpPr>
          <p:spPr bwMode="auto">
            <a:xfrm>
              <a:off x="2480370" y="1426645"/>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49" name="Rectangle 82"/>
            <p:cNvSpPr>
              <a:spLocks noChangeArrowheads="1"/>
            </p:cNvSpPr>
            <p:nvPr/>
          </p:nvSpPr>
          <p:spPr bwMode="auto">
            <a:xfrm>
              <a:off x="2518470" y="1426645"/>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50" name="Rectangle 82"/>
            <p:cNvSpPr>
              <a:spLocks noChangeArrowheads="1"/>
            </p:cNvSpPr>
            <p:nvPr/>
          </p:nvSpPr>
          <p:spPr bwMode="auto">
            <a:xfrm>
              <a:off x="3337620" y="1426645"/>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151" name="Rectangle 82"/>
            <p:cNvSpPr>
              <a:spLocks noChangeArrowheads="1"/>
            </p:cNvSpPr>
            <p:nvPr/>
          </p:nvSpPr>
          <p:spPr bwMode="auto">
            <a:xfrm>
              <a:off x="6958707" y="1426645"/>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52" name="Line 162"/>
            <p:cNvSpPr>
              <a:spLocks noChangeShapeType="1"/>
            </p:cNvSpPr>
            <p:nvPr/>
          </p:nvSpPr>
          <p:spPr bwMode="auto">
            <a:xfrm>
              <a:off x="6826945" y="1536182"/>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53" name="Line 163"/>
            <p:cNvSpPr>
              <a:spLocks noChangeShapeType="1"/>
            </p:cNvSpPr>
            <p:nvPr/>
          </p:nvSpPr>
          <p:spPr bwMode="auto">
            <a:xfrm>
              <a:off x="6826945" y="1428232"/>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54" name="Line 164"/>
            <p:cNvSpPr>
              <a:spLocks noChangeShapeType="1"/>
            </p:cNvSpPr>
            <p:nvPr/>
          </p:nvSpPr>
          <p:spPr bwMode="auto">
            <a:xfrm>
              <a:off x="6957120" y="1428232"/>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55" name="Line 131"/>
            <p:cNvSpPr>
              <a:spLocks noChangeShapeType="1"/>
            </p:cNvSpPr>
            <p:nvPr/>
          </p:nvSpPr>
          <p:spPr bwMode="auto">
            <a:xfrm>
              <a:off x="3385245" y="1536182"/>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56" name="Rectangle 82"/>
            <p:cNvSpPr>
              <a:spLocks noChangeArrowheads="1"/>
            </p:cNvSpPr>
            <p:nvPr/>
          </p:nvSpPr>
          <p:spPr bwMode="auto">
            <a:xfrm>
              <a:off x="4044057" y="1426645"/>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57" name="Rectangle 57"/>
            <p:cNvSpPr>
              <a:spLocks noChangeArrowheads="1"/>
            </p:cNvSpPr>
            <p:nvPr/>
          </p:nvSpPr>
          <p:spPr bwMode="auto">
            <a:xfrm>
              <a:off x="3832920" y="1426645"/>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58" name="Line 28"/>
            <p:cNvSpPr>
              <a:spLocks noChangeShapeType="1"/>
            </p:cNvSpPr>
            <p:nvPr/>
          </p:nvSpPr>
          <p:spPr bwMode="auto">
            <a:xfrm>
              <a:off x="3972620" y="1536182"/>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59" name="Line 29"/>
            <p:cNvSpPr>
              <a:spLocks noChangeShapeType="1"/>
            </p:cNvSpPr>
            <p:nvPr/>
          </p:nvSpPr>
          <p:spPr bwMode="auto">
            <a:xfrm>
              <a:off x="3972620" y="1428232"/>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60" name="Line 30"/>
            <p:cNvSpPr>
              <a:spLocks noChangeShapeType="1"/>
            </p:cNvSpPr>
            <p:nvPr/>
          </p:nvSpPr>
          <p:spPr bwMode="auto">
            <a:xfrm>
              <a:off x="4044057" y="1428232"/>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19" name="组合 318"/>
          <p:cNvGrpSpPr/>
          <p:nvPr/>
        </p:nvGrpSpPr>
        <p:grpSpPr>
          <a:xfrm>
            <a:off x="3508155" y="1509107"/>
            <a:ext cx="4575175" cy="215900"/>
            <a:chOff x="2480370" y="1690694"/>
            <a:chExt cx="4575175" cy="215900"/>
          </a:xfrm>
        </p:grpSpPr>
        <p:sp>
          <p:nvSpPr>
            <p:cNvPr id="5161" name="Rectangle 82"/>
            <p:cNvSpPr>
              <a:spLocks noChangeArrowheads="1"/>
            </p:cNvSpPr>
            <p:nvPr/>
          </p:nvSpPr>
          <p:spPr bwMode="auto">
            <a:xfrm>
              <a:off x="2518470" y="1690694"/>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62" name="Rectangle 82"/>
            <p:cNvSpPr>
              <a:spLocks noChangeArrowheads="1"/>
            </p:cNvSpPr>
            <p:nvPr/>
          </p:nvSpPr>
          <p:spPr bwMode="auto">
            <a:xfrm>
              <a:off x="3337620" y="1690694"/>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163" name="Rectangle 82"/>
            <p:cNvSpPr>
              <a:spLocks noChangeArrowheads="1"/>
            </p:cNvSpPr>
            <p:nvPr/>
          </p:nvSpPr>
          <p:spPr bwMode="auto">
            <a:xfrm>
              <a:off x="4044057" y="1690694"/>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64" name="Rectangle 82"/>
            <p:cNvSpPr>
              <a:spLocks noChangeArrowheads="1"/>
            </p:cNvSpPr>
            <p:nvPr/>
          </p:nvSpPr>
          <p:spPr bwMode="auto">
            <a:xfrm>
              <a:off x="6826945" y="1690694"/>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165" name="Rectangle 82"/>
            <p:cNvSpPr>
              <a:spLocks noChangeArrowheads="1"/>
            </p:cNvSpPr>
            <p:nvPr/>
          </p:nvSpPr>
          <p:spPr bwMode="auto">
            <a:xfrm>
              <a:off x="6958707" y="1690694"/>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66" name="Line 131"/>
            <p:cNvSpPr>
              <a:spLocks noChangeShapeType="1"/>
            </p:cNvSpPr>
            <p:nvPr/>
          </p:nvSpPr>
          <p:spPr bwMode="auto">
            <a:xfrm>
              <a:off x="3385245" y="1800231"/>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67" name="Rectangle 82"/>
            <p:cNvSpPr>
              <a:spLocks noChangeArrowheads="1"/>
            </p:cNvSpPr>
            <p:nvPr/>
          </p:nvSpPr>
          <p:spPr bwMode="auto">
            <a:xfrm>
              <a:off x="2480370" y="1690694"/>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68" name="Rectangle 70"/>
            <p:cNvSpPr>
              <a:spLocks noChangeArrowheads="1"/>
            </p:cNvSpPr>
            <p:nvPr/>
          </p:nvSpPr>
          <p:spPr bwMode="auto">
            <a:xfrm>
              <a:off x="3832920" y="1690694"/>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69" name="Line 28"/>
            <p:cNvSpPr>
              <a:spLocks noChangeShapeType="1"/>
            </p:cNvSpPr>
            <p:nvPr/>
          </p:nvSpPr>
          <p:spPr bwMode="auto">
            <a:xfrm>
              <a:off x="3972620" y="1800231"/>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70" name="Line 29"/>
            <p:cNvSpPr>
              <a:spLocks noChangeShapeType="1"/>
            </p:cNvSpPr>
            <p:nvPr/>
          </p:nvSpPr>
          <p:spPr bwMode="auto">
            <a:xfrm>
              <a:off x="3972620" y="1692281"/>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71" name="Line 30"/>
            <p:cNvSpPr>
              <a:spLocks noChangeShapeType="1"/>
            </p:cNvSpPr>
            <p:nvPr/>
          </p:nvSpPr>
          <p:spPr bwMode="auto">
            <a:xfrm>
              <a:off x="4044057" y="1692281"/>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18" name="组合 317"/>
          <p:cNvGrpSpPr/>
          <p:nvPr/>
        </p:nvGrpSpPr>
        <p:grpSpPr>
          <a:xfrm>
            <a:off x="3508155" y="1761220"/>
            <a:ext cx="4575175" cy="215900"/>
            <a:chOff x="2480370" y="1954743"/>
            <a:chExt cx="4575175" cy="215900"/>
          </a:xfrm>
        </p:grpSpPr>
        <p:sp>
          <p:nvSpPr>
            <p:cNvPr id="5172" name="Rectangle 82"/>
            <p:cNvSpPr>
              <a:spLocks noChangeArrowheads="1"/>
            </p:cNvSpPr>
            <p:nvPr/>
          </p:nvSpPr>
          <p:spPr bwMode="auto">
            <a:xfrm>
              <a:off x="2480370" y="1954743"/>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73" name="Rectangle 82"/>
            <p:cNvSpPr>
              <a:spLocks noChangeArrowheads="1"/>
            </p:cNvSpPr>
            <p:nvPr/>
          </p:nvSpPr>
          <p:spPr bwMode="auto">
            <a:xfrm>
              <a:off x="2518470" y="1954743"/>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74" name="Rectangle 82"/>
            <p:cNvSpPr>
              <a:spLocks noChangeArrowheads="1"/>
            </p:cNvSpPr>
            <p:nvPr/>
          </p:nvSpPr>
          <p:spPr bwMode="auto">
            <a:xfrm>
              <a:off x="6958707" y="1954743"/>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75" name="Line 162"/>
            <p:cNvSpPr>
              <a:spLocks noChangeShapeType="1"/>
            </p:cNvSpPr>
            <p:nvPr/>
          </p:nvSpPr>
          <p:spPr bwMode="auto">
            <a:xfrm>
              <a:off x="6826945" y="2064280"/>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76" name="Line 163"/>
            <p:cNvSpPr>
              <a:spLocks noChangeShapeType="1"/>
            </p:cNvSpPr>
            <p:nvPr/>
          </p:nvSpPr>
          <p:spPr bwMode="auto">
            <a:xfrm>
              <a:off x="6826945" y="1956330"/>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77" name="Line 164"/>
            <p:cNvSpPr>
              <a:spLocks noChangeShapeType="1"/>
            </p:cNvSpPr>
            <p:nvPr/>
          </p:nvSpPr>
          <p:spPr bwMode="auto">
            <a:xfrm>
              <a:off x="6957120" y="1956330"/>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78" name="Line 131"/>
            <p:cNvSpPr>
              <a:spLocks noChangeShapeType="1"/>
            </p:cNvSpPr>
            <p:nvPr/>
          </p:nvSpPr>
          <p:spPr bwMode="auto">
            <a:xfrm>
              <a:off x="3385245" y="2064280"/>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79" name="Line 133"/>
            <p:cNvSpPr>
              <a:spLocks noChangeShapeType="1"/>
            </p:cNvSpPr>
            <p:nvPr/>
          </p:nvSpPr>
          <p:spPr bwMode="auto">
            <a:xfrm>
              <a:off x="3831332" y="1956330"/>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80" name="Rectangle 82"/>
            <p:cNvSpPr>
              <a:spLocks noChangeArrowheads="1"/>
            </p:cNvSpPr>
            <p:nvPr/>
          </p:nvSpPr>
          <p:spPr bwMode="auto">
            <a:xfrm>
              <a:off x="3385245" y="1954743"/>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81" name="Line 28"/>
            <p:cNvSpPr>
              <a:spLocks noChangeShapeType="1"/>
            </p:cNvSpPr>
            <p:nvPr/>
          </p:nvSpPr>
          <p:spPr bwMode="auto">
            <a:xfrm>
              <a:off x="3337620" y="2064280"/>
              <a:ext cx="460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82" name="Rectangle 82"/>
            <p:cNvSpPr>
              <a:spLocks noChangeArrowheads="1"/>
            </p:cNvSpPr>
            <p:nvPr/>
          </p:nvSpPr>
          <p:spPr bwMode="auto">
            <a:xfrm>
              <a:off x="4044057" y="1954743"/>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83" name="Rectangle 88"/>
            <p:cNvSpPr>
              <a:spLocks noChangeArrowheads="1"/>
            </p:cNvSpPr>
            <p:nvPr/>
          </p:nvSpPr>
          <p:spPr bwMode="auto">
            <a:xfrm>
              <a:off x="3832920" y="1954743"/>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84" name="Line 28"/>
            <p:cNvSpPr>
              <a:spLocks noChangeShapeType="1"/>
            </p:cNvSpPr>
            <p:nvPr/>
          </p:nvSpPr>
          <p:spPr bwMode="auto">
            <a:xfrm>
              <a:off x="3972620" y="2064280"/>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85" name="Line 29"/>
            <p:cNvSpPr>
              <a:spLocks noChangeShapeType="1"/>
            </p:cNvSpPr>
            <p:nvPr/>
          </p:nvSpPr>
          <p:spPr bwMode="auto">
            <a:xfrm>
              <a:off x="3972620" y="1956330"/>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86" name="Line 30"/>
            <p:cNvSpPr>
              <a:spLocks noChangeShapeType="1"/>
            </p:cNvSpPr>
            <p:nvPr/>
          </p:nvSpPr>
          <p:spPr bwMode="auto">
            <a:xfrm>
              <a:off x="4044057" y="1956330"/>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07" name="组合 306"/>
          <p:cNvGrpSpPr/>
          <p:nvPr/>
        </p:nvGrpSpPr>
        <p:grpSpPr>
          <a:xfrm>
            <a:off x="3490692" y="3286598"/>
            <a:ext cx="4592638" cy="215900"/>
            <a:chOff x="2462907" y="3602019"/>
            <a:chExt cx="4592638" cy="215900"/>
          </a:xfrm>
        </p:grpSpPr>
        <p:sp>
          <p:nvSpPr>
            <p:cNvPr id="5187" name="Rectangle 82"/>
            <p:cNvSpPr>
              <a:spLocks noChangeArrowheads="1"/>
            </p:cNvSpPr>
            <p:nvPr/>
          </p:nvSpPr>
          <p:spPr bwMode="auto">
            <a:xfrm>
              <a:off x="2462907" y="3602019"/>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188" name="Rectangle 82"/>
            <p:cNvSpPr>
              <a:spLocks noChangeArrowheads="1"/>
            </p:cNvSpPr>
            <p:nvPr/>
          </p:nvSpPr>
          <p:spPr bwMode="auto">
            <a:xfrm>
              <a:off x="2518470" y="3602019"/>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89" name="Rectangle 82"/>
            <p:cNvSpPr>
              <a:spLocks noChangeArrowheads="1"/>
            </p:cNvSpPr>
            <p:nvPr/>
          </p:nvSpPr>
          <p:spPr bwMode="auto">
            <a:xfrm>
              <a:off x="3337620" y="3602019"/>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190" name="Rectangle 82"/>
            <p:cNvSpPr>
              <a:spLocks noChangeArrowheads="1"/>
            </p:cNvSpPr>
            <p:nvPr/>
          </p:nvSpPr>
          <p:spPr bwMode="auto">
            <a:xfrm>
              <a:off x="3385245" y="3602019"/>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91" name="Rectangle 82"/>
            <p:cNvSpPr>
              <a:spLocks noChangeArrowheads="1"/>
            </p:cNvSpPr>
            <p:nvPr/>
          </p:nvSpPr>
          <p:spPr bwMode="auto">
            <a:xfrm>
              <a:off x="6958707" y="3602019"/>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92" name="Line 162"/>
            <p:cNvSpPr>
              <a:spLocks noChangeShapeType="1"/>
            </p:cNvSpPr>
            <p:nvPr/>
          </p:nvSpPr>
          <p:spPr bwMode="auto">
            <a:xfrm>
              <a:off x="6826945" y="3711556"/>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93" name="Line 163"/>
            <p:cNvSpPr>
              <a:spLocks noChangeShapeType="1"/>
            </p:cNvSpPr>
            <p:nvPr/>
          </p:nvSpPr>
          <p:spPr bwMode="auto">
            <a:xfrm>
              <a:off x="6826945" y="36036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94" name="Line 164"/>
            <p:cNvSpPr>
              <a:spLocks noChangeShapeType="1"/>
            </p:cNvSpPr>
            <p:nvPr/>
          </p:nvSpPr>
          <p:spPr bwMode="auto">
            <a:xfrm>
              <a:off x="6957120" y="3603606"/>
              <a:ext cx="0" cy="214313"/>
            </a:xfrm>
            <a:prstGeom prst="line">
              <a:avLst/>
            </a:prstGeom>
            <a:noFill/>
            <a:ln w="9525">
              <a:solidFill>
                <a:schemeClr val="tx1"/>
              </a:solidFill>
              <a:round/>
              <a:headEnd/>
              <a:tailEnd/>
            </a:ln>
          </p:spPr>
          <p:txBody>
            <a:bodyPr wrap="none" anchor="ctr"/>
            <a:lstStyle/>
            <a:p>
              <a:endParaRPr lang="zh-CN" altLang="en-US">
                <a:latin typeface="Arial Narrow" pitchFamily="34" charset="0"/>
              </a:endParaRPr>
            </a:p>
          </p:txBody>
        </p:sp>
        <p:sp>
          <p:nvSpPr>
            <p:cNvPr id="5195" name="Rectangle 82"/>
            <p:cNvSpPr>
              <a:spLocks noChangeArrowheads="1"/>
            </p:cNvSpPr>
            <p:nvPr/>
          </p:nvSpPr>
          <p:spPr bwMode="auto">
            <a:xfrm>
              <a:off x="4044057" y="3602019"/>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96" name="Rectangle 101"/>
            <p:cNvSpPr>
              <a:spLocks noChangeArrowheads="1"/>
            </p:cNvSpPr>
            <p:nvPr/>
          </p:nvSpPr>
          <p:spPr bwMode="auto">
            <a:xfrm>
              <a:off x="3832920" y="3602019"/>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197" name="Line 28"/>
            <p:cNvSpPr>
              <a:spLocks noChangeShapeType="1"/>
            </p:cNvSpPr>
            <p:nvPr/>
          </p:nvSpPr>
          <p:spPr bwMode="auto">
            <a:xfrm>
              <a:off x="3972620" y="3711556"/>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198" name="Line 29"/>
            <p:cNvSpPr>
              <a:spLocks noChangeShapeType="1"/>
            </p:cNvSpPr>
            <p:nvPr/>
          </p:nvSpPr>
          <p:spPr bwMode="auto">
            <a:xfrm>
              <a:off x="3972620" y="36036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199" name="Line 30"/>
            <p:cNvSpPr>
              <a:spLocks noChangeShapeType="1"/>
            </p:cNvSpPr>
            <p:nvPr/>
          </p:nvSpPr>
          <p:spPr bwMode="auto">
            <a:xfrm>
              <a:off x="4044057" y="36036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08" name="组合 307"/>
          <p:cNvGrpSpPr/>
          <p:nvPr/>
        </p:nvGrpSpPr>
        <p:grpSpPr>
          <a:xfrm>
            <a:off x="3490692" y="3538711"/>
            <a:ext cx="4592638" cy="215900"/>
            <a:chOff x="2462907" y="3866069"/>
            <a:chExt cx="4592638" cy="215900"/>
          </a:xfrm>
        </p:grpSpPr>
        <p:sp>
          <p:nvSpPr>
            <p:cNvPr id="5200" name="Rectangle 82"/>
            <p:cNvSpPr>
              <a:spLocks noChangeArrowheads="1"/>
            </p:cNvSpPr>
            <p:nvPr/>
          </p:nvSpPr>
          <p:spPr bwMode="auto">
            <a:xfrm>
              <a:off x="2462907" y="3866069"/>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01" name="Rectangle 82"/>
            <p:cNvSpPr>
              <a:spLocks noChangeArrowheads="1"/>
            </p:cNvSpPr>
            <p:nvPr/>
          </p:nvSpPr>
          <p:spPr bwMode="auto">
            <a:xfrm>
              <a:off x="2518470" y="3866069"/>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02" name="Rectangle 82"/>
            <p:cNvSpPr>
              <a:spLocks noChangeArrowheads="1"/>
            </p:cNvSpPr>
            <p:nvPr/>
          </p:nvSpPr>
          <p:spPr bwMode="auto">
            <a:xfrm>
              <a:off x="3385245" y="3866069"/>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03" name="Rectangle 82"/>
            <p:cNvSpPr>
              <a:spLocks noChangeArrowheads="1"/>
            </p:cNvSpPr>
            <p:nvPr/>
          </p:nvSpPr>
          <p:spPr bwMode="auto">
            <a:xfrm>
              <a:off x="6826945" y="3866069"/>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04" name="Rectangle 82"/>
            <p:cNvSpPr>
              <a:spLocks noChangeArrowheads="1"/>
            </p:cNvSpPr>
            <p:nvPr/>
          </p:nvSpPr>
          <p:spPr bwMode="auto">
            <a:xfrm>
              <a:off x="6958707" y="3866069"/>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05" name="Line 28"/>
            <p:cNvSpPr>
              <a:spLocks noChangeShapeType="1"/>
            </p:cNvSpPr>
            <p:nvPr/>
          </p:nvSpPr>
          <p:spPr bwMode="auto">
            <a:xfrm>
              <a:off x="3337620" y="3974019"/>
              <a:ext cx="460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06" name="Rectangle 82"/>
            <p:cNvSpPr>
              <a:spLocks noChangeArrowheads="1"/>
            </p:cNvSpPr>
            <p:nvPr/>
          </p:nvSpPr>
          <p:spPr bwMode="auto">
            <a:xfrm>
              <a:off x="4044057" y="3866069"/>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07" name="Rectangle 112"/>
            <p:cNvSpPr>
              <a:spLocks noChangeArrowheads="1"/>
            </p:cNvSpPr>
            <p:nvPr/>
          </p:nvSpPr>
          <p:spPr bwMode="auto">
            <a:xfrm>
              <a:off x="3832920" y="3866069"/>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08" name="Line 28"/>
            <p:cNvSpPr>
              <a:spLocks noChangeShapeType="1"/>
            </p:cNvSpPr>
            <p:nvPr/>
          </p:nvSpPr>
          <p:spPr bwMode="auto">
            <a:xfrm>
              <a:off x="3972620" y="3975606"/>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09" name="Line 29"/>
            <p:cNvSpPr>
              <a:spLocks noChangeShapeType="1"/>
            </p:cNvSpPr>
            <p:nvPr/>
          </p:nvSpPr>
          <p:spPr bwMode="auto">
            <a:xfrm>
              <a:off x="3972620" y="386765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10" name="Line 30"/>
            <p:cNvSpPr>
              <a:spLocks noChangeShapeType="1"/>
            </p:cNvSpPr>
            <p:nvPr/>
          </p:nvSpPr>
          <p:spPr bwMode="auto">
            <a:xfrm>
              <a:off x="4044057" y="386765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09" name="组合 308"/>
          <p:cNvGrpSpPr/>
          <p:nvPr/>
        </p:nvGrpSpPr>
        <p:grpSpPr>
          <a:xfrm>
            <a:off x="3490692" y="3790824"/>
            <a:ext cx="4592638" cy="215900"/>
            <a:chOff x="2462907" y="4130119"/>
            <a:chExt cx="4592638" cy="215900"/>
          </a:xfrm>
        </p:grpSpPr>
        <p:sp>
          <p:nvSpPr>
            <p:cNvPr id="5211" name="Rectangle 82"/>
            <p:cNvSpPr>
              <a:spLocks noChangeArrowheads="1"/>
            </p:cNvSpPr>
            <p:nvPr/>
          </p:nvSpPr>
          <p:spPr bwMode="auto">
            <a:xfrm>
              <a:off x="2462907" y="4130119"/>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12" name="Rectangle 82"/>
            <p:cNvSpPr>
              <a:spLocks noChangeArrowheads="1"/>
            </p:cNvSpPr>
            <p:nvPr/>
          </p:nvSpPr>
          <p:spPr bwMode="auto">
            <a:xfrm>
              <a:off x="2518470" y="4130119"/>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13" name="Rectangle 82"/>
            <p:cNvSpPr>
              <a:spLocks noChangeArrowheads="1"/>
            </p:cNvSpPr>
            <p:nvPr/>
          </p:nvSpPr>
          <p:spPr bwMode="auto">
            <a:xfrm>
              <a:off x="3337620" y="4130119"/>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214" name="Rectangle 82"/>
            <p:cNvSpPr>
              <a:spLocks noChangeArrowheads="1"/>
            </p:cNvSpPr>
            <p:nvPr/>
          </p:nvSpPr>
          <p:spPr bwMode="auto">
            <a:xfrm>
              <a:off x="3385245" y="4130119"/>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15" name="Rectangle 82"/>
            <p:cNvSpPr>
              <a:spLocks noChangeArrowheads="1"/>
            </p:cNvSpPr>
            <p:nvPr/>
          </p:nvSpPr>
          <p:spPr bwMode="auto">
            <a:xfrm>
              <a:off x="6826945" y="4130119"/>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16" name="Rectangle 82"/>
            <p:cNvSpPr>
              <a:spLocks noChangeArrowheads="1"/>
            </p:cNvSpPr>
            <p:nvPr/>
          </p:nvSpPr>
          <p:spPr bwMode="auto">
            <a:xfrm>
              <a:off x="6958707" y="4130119"/>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17" name="Rectangle 82"/>
            <p:cNvSpPr>
              <a:spLocks noChangeArrowheads="1"/>
            </p:cNvSpPr>
            <p:nvPr/>
          </p:nvSpPr>
          <p:spPr bwMode="auto">
            <a:xfrm>
              <a:off x="4044057" y="4130119"/>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18" name="Rectangle 123"/>
            <p:cNvSpPr>
              <a:spLocks noChangeArrowheads="1"/>
            </p:cNvSpPr>
            <p:nvPr/>
          </p:nvSpPr>
          <p:spPr bwMode="auto">
            <a:xfrm>
              <a:off x="3832920" y="4130119"/>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19" name="Line 28"/>
            <p:cNvSpPr>
              <a:spLocks noChangeShapeType="1"/>
            </p:cNvSpPr>
            <p:nvPr/>
          </p:nvSpPr>
          <p:spPr bwMode="auto">
            <a:xfrm>
              <a:off x="3972620" y="4239656"/>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20" name="Line 29"/>
            <p:cNvSpPr>
              <a:spLocks noChangeShapeType="1"/>
            </p:cNvSpPr>
            <p:nvPr/>
          </p:nvSpPr>
          <p:spPr bwMode="auto">
            <a:xfrm>
              <a:off x="3972620" y="41317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21" name="Line 30"/>
            <p:cNvSpPr>
              <a:spLocks noChangeShapeType="1"/>
            </p:cNvSpPr>
            <p:nvPr/>
          </p:nvSpPr>
          <p:spPr bwMode="auto">
            <a:xfrm>
              <a:off x="4044057" y="41317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10" name="组合 309"/>
          <p:cNvGrpSpPr/>
          <p:nvPr/>
        </p:nvGrpSpPr>
        <p:grpSpPr>
          <a:xfrm>
            <a:off x="3490692" y="4042937"/>
            <a:ext cx="4592638" cy="215900"/>
            <a:chOff x="2462907" y="4394169"/>
            <a:chExt cx="4592638" cy="215900"/>
          </a:xfrm>
        </p:grpSpPr>
        <p:sp>
          <p:nvSpPr>
            <p:cNvPr id="5222" name="Rectangle 82"/>
            <p:cNvSpPr>
              <a:spLocks noChangeArrowheads="1"/>
            </p:cNvSpPr>
            <p:nvPr/>
          </p:nvSpPr>
          <p:spPr bwMode="auto">
            <a:xfrm>
              <a:off x="2462907" y="4394169"/>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23" name="Rectangle 82"/>
            <p:cNvSpPr>
              <a:spLocks noChangeArrowheads="1"/>
            </p:cNvSpPr>
            <p:nvPr/>
          </p:nvSpPr>
          <p:spPr bwMode="auto">
            <a:xfrm>
              <a:off x="2518470" y="4394169"/>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24" name="Rectangle 82"/>
            <p:cNvSpPr>
              <a:spLocks noChangeArrowheads="1"/>
            </p:cNvSpPr>
            <p:nvPr/>
          </p:nvSpPr>
          <p:spPr bwMode="auto">
            <a:xfrm>
              <a:off x="3337620" y="4394169"/>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225" name="Rectangle 82"/>
            <p:cNvSpPr>
              <a:spLocks noChangeArrowheads="1"/>
            </p:cNvSpPr>
            <p:nvPr/>
          </p:nvSpPr>
          <p:spPr bwMode="auto">
            <a:xfrm>
              <a:off x="6958707" y="4394169"/>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26" name="Line 162"/>
            <p:cNvSpPr>
              <a:spLocks noChangeShapeType="1"/>
            </p:cNvSpPr>
            <p:nvPr/>
          </p:nvSpPr>
          <p:spPr bwMode="auto">
            <a:xfrm>
              <a:off x="6826945" y="4502119"/>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27" name="Line 163"/>
            <p:cNvSpPr>
              <a:spLocks noChangeShapeType="1"/>
            </p:cNvSpPr>
            <p:nvPr/>
          </p:nvSpPr>
          <p:spPr bwMode="auto">
            <a:xfrm>
              <a:off x="6826945" y="4394169"/>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28" name="Line 164"/>
            <p:cNvSpPr>
              <a:spLocks noChangeShapeType="1"/>
            </p:cNvSpPr>
            <p:nvPr/>
          </p:nvSpPr>
          <p:spPr bwMode="auto">
            <a:xfrm>
              <a:off x="6957120" y="4394169"/>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29" name="Line 131"/>
            <p:cNvSpPr>
              <a:spLocks noChangeShapeType="1"/>
            </p:cNvSpPr>
            <p:nvPr/>
          </p:nvSpPr>
          <p:spPr bwMode="auto">
            <a:xfrm>
              <a:off x="3385245" y="4503706"/>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30" name="Line 133"/>
            <p:cNvSpPr>
              <a:spLocks noChangeShapeType="1"/>
            </p:cNvSpPr>
            <p:nvPr/>
          </p:nvSpPr>
          <p:spPr bwMode="auto">
            <a:xfrm>
              <a:off x="3831332" y="439575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31" name="Rectangle 82"/>
            <p:cNvSpPr>
              <a:spLocks noChangeArrowheads="1"/>
            </p:cNvSpPr>
            <p:nvPr/>
          </p:nvSpPr>
          <p:spPr bwMode="auto">
            <a:xfrm>
              <a:off x="4044057" y="4394169"/>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32" name="Rectangle 137"/>
            <p:cNvSpPr>
              <a:spLocks noChangeArrowheads="1"/>
            </p:cNvSpPr>
            <p:nvPr/>
          </p:nvSpPr>
          <p:spPr bwMode="auto">
            <a:xfrm>
              <a:off x="3832920" y="4394169"/>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33" name="Line 28"/>
            <p:cNvSpPr>
              <a:spLocks noChangeShapeType="1"/>
            </p:cNvSpPr>
            <p:nvPr/>
          </p:nvSpPr>
          <p:spPr bwMode="auto">
            <a:xfrm>
              <a:off x="3972620" y="4503706"/>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34" name="Line 29"/>
            <p:cNvSpPr>
              <a:spLocks noChangeShapeType="1"/>
            </p:cNvSpPr>
            <p:nvPr/>
          </p:nvSpPr>
          <p:spPr bwMode="auto">
            <a:xfrm>
              <a:off x="3972620" y="439575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35" name="Line 30"/>
            <p:cNvSpPr>
              <a:spLocks noChangeShapeType="1"/>
            </p:cNvSpPr>
            <p:nvPr/>
          </p:nvSpPr>
          <p:spPr bwMode="auto">
            <a:xfrm>
              <a:off x="4044057" y="439575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311" name="组合 310"/>
          <p:cNvGrpSpPr/>
          <p:nvPr/>
        </p:nvGrpSpPr>
        <p:grpSpPr>
          <a:xfrm>
            <a:off x="3490692" y="4295050"/>
            <a:ext cx="4592638" cy="215900"/>
            <a:chOff x="2462907" y="4658219"/>
            <a:chExt cx="4592638" cy="215900"/>
          </a:xfrm>
        </p:grpSpPr>
        <p:sp>
          <p:nvSpPr>
            <p:cNvPr id="5236" name="Rectangle 82"/>
            <p:cNvSpPr>
              <a:spLocks noChangeArrowheads="1"/>
            </p:cNvSpPr>
            <p:nvPr/>
          </p:nvSpPr>
          <p:spPr bwMode="auto">
            <a:xfrm>
              <a:off x="2462907" y="4658219"/>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37" name="Rectangle 82"/>
            <p:cNvSpPr>
              <a:spLocks noChangeArrowheads="1"/>
            </p:cNvSpPr>
            <p:nvPr/>
          </p:nvSpPr>
          <p:spPr bwMode="auto">
            <a:xfrm>
              <a:off x="2518470" y="4658219"/>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38" name="Rectangle 82"/>
            <p:cNvSpPr>
              <a:spLocks noChangeArrowheads="1"/>
            </p:cNvSpPr>
            <p:nvPr/>
          </p:nvSpPr>
          <p:spPr bwMode="auto">
            <a:xfrm>
              <a:off x="3337620" y="4658219"/>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239" name="Rectangle 82"/>
            <p:cNvSpPr>
              <a:spLocks noChangeArrowheads="1"/>
            </p:cNvSpPr>
            <p:nvPr/>
          </p:nvSpPr>
          <p:spPr bwMode="auto">
            <a:xfrm>
              <a:off x="6826945" y="4658219"/>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40" name="Rectangle 82"/>
            <p:cNvSpPr>
              <a:spLocks noChangeArrowheads="1"/>
            </p:cNvSpPr>
            <p:nvPr/>
          </p:nvSpPr>
          <p:spPr bwMode="auto">
            <a:xfrm>
              <a:off x="6958707" y="4658219"/>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41" name="Line 131"/>
            <p:cNvSpPr>
              <a:spLocks noChangeShapeType="1"/>
            </p:cNvSpPr>
            <p:nvPr/>
          </p:nvSpPr>
          <p:spPr bwMode="auto">
            <a:xfrm>
              <a:off x="3385245" y="4767757"/>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42" name="Line 133"/>
            <p:cNvSpPr>
              <a:spLocks noChangeShapeType="1"/>
            </p:cNvSpPr>
            <p:nvPr/>
          </p:nvSpPr>
          <p:spPr bwMode="auto">
            <a:xfrm>
              <a:off x="3831332" y="4659807"/>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43" name="Rectangle 82"/>
            <p:cNvSpPr>
              <a:spLocks noChangeArrowheads="1"/>
            </p:cNvSpPr>
            <p:nvPr/>
          </p:nvSpPr>
          <p:spPr bwMode="auto">
            <a:xfrm>
              <a:off x="4044057" y="4658219"/>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44" name="Rectangle 149"/>
            <p:cNvSpPr>
              <a:spLocks noChangeArrowheads="1"/>
            </p:cNvSpPr>
            <p:nvPr/>
          </p:nvSpPr>
          <p:spPr bwMode="auto">
            <a:xfrm>
              <a:off x="3832920" y="4658219"/>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45" name="Line 28"/>
            <p:cNvSpPr>
              <a:spLocks noChangeShapeType="1"/>
            </p:cNvSpPr>
            <p:nvPr/>
          </p:nvSpPr>
          <p:spPr bwMode="auto">
            <a:xfrm>
              <a:off x="3972620" y="4767757"/>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46" name="Line 29"/>
            <p:cNvSpPr>
              <a:spLocks noChangeShapeType="1"/>
            </p:cNvSpPr>
            <p:nvPr/>
          </p:nvSpPr>
          <p:spPr bwMode="auto">
            <a:xfrm>
              <a:off x="3972620" y="4659807"/>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47" name="Line 30"/>
            <p:cNvSpPr>
              <a:spLocks noChangeShapeType="1"/>
            </p:cNvSpPr>
            <p:nvPr/>
          </p:nvSpPr>
          <p:spPr bwMode="auto">
            <a:xfrm>
              <a:off x="4044057" y="4659807"/>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480" name="组合 479"/>
          <p:cNvGrpSpPr/>
          <p:nvPr/>
        </p:nvGrpSpPr>
        <p:grpSpPr>
          <a:xfrm>
            <a:off x="3490692" y="4547163"/>
            <a:ext cx="4592638" cy="215900"/>
            <a:chOff x="2462907" y="4836542"/>
            <a:chExt cx="4592638" cy="215900"/>
          </a:xfrm>
        </p:grpSpPr>
        <p:sp>
          <p:nvSpPr>
            <p:cNvPr id="5248" name="Rectangle 82"/>
            <p:cNvSpPr>
              <a:spLocks noChangeArrowheads="1"/>
            </p:cNvSpPr>
            <p:nvPr/>
          </p:nvSpPr>
          <p:spPr bwMode="auto">
            <a:xfrm>
              <a:off x="2462907" y="4836542"/>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49" name="Rectangle 82"/>
            <p:cNvSpPr>
              <a:spLocks noChangeArrowheads="1"/>
            </p:cNvSpPr>
            <p:nvPr/>
          </p:nvSpPr>
          <p:spPr bwMode="auto">
            <a:xfrm>
              <a:off x="2518470" y="4836542"/>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50" name="Rectangle 82"/>
            <p:cNvSpPr>
              <a:spLocks noChangeArrowheads="1"/>
            </p:cNvSpPr>
            <p:nvPr/>
          </p:nvSpPr>
          <p:spPr bwMode="auto">
            <a:xfrm>
              <a:off x="3385245" y="4836542"/>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51" name="Rectangle 82"/>
            <p:cNvSpPr>
              <a:spLocks noChangeArrowheads="1"/>
            </p:cNvSpPr>
            <p:nvPr/>
          </p:nvSpPr>
          <p:spPr bwMode="auto">
            <a:xfrm>
              <a:off x="6958707" y="4836542"/>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52" name="Line 162"/>
            <p:cNvSpPr>
              <a:spLocks noChangeShapeType="1"/>
            </p:cNvSpPr>
            <p:nvPr/>
          </p:nvSpPr>
          <p:spPr bwMode="auto">
            <a:xfrm>
              <a:off x="6826945" y="4944492"/>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53" name="Line 163"/>
            <p:cNvSpPr>
              <a:spLocks noChangeShapeType="1"/>
            </p:cNvSpPr>
            <p:nvPr/>
          </p:nvSpPr>
          <p:spPr bwMode="auto">
            <a:xfrm>
              <a:off x="6826945" y="4836542"/>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54" name="Line 164"/>
            <p:cNvSpPr>
              <a:spLocks noChangeShapeType="1"/>
            </p:cNvSpPr>
            <p:nvPr/>
          </p:nvSpPr>
          <p:spPr bwMode="auto">
            <a:xfrm>
              <a:off x="6957120" y="4836542"/>
              <a:ext cx="0" cy="214313"/>
            </a:xfrm>
            <a:prstGeom prst="line">
              <a:avLst/>
            </a:prstGeom>
            <a:noFill/>
            <a:ln w="9525">
              <a:solidFill>
                <a:schemeClr val="tx1"/>
              </a:solidFill>
              <a:round/>
              <a:headEnd/>
              <a:tailEnd/>
            </a:ln>
          </p:spPr>
          <p:txBody>
            <a:bodyPr wrap="none" anchor="ctr"/>
            <a:lstStyle/>
            <a:p>
              <a:endParaRPr lang="zh-CN" altLang="en-US">
                <a:latin typeface="Arial Narrow" pitchFamily="34" charset="0"/>
              </a:endParaRPr>
            </a:p>
          </p:txBody>
        </p:sp>
        <p:sp>
          <p:nvSpPr>
            <p:cNvPr id="5255" name="Line 28"/>
            <p:cNvSpPr>
              <a:spLocks noChangeShapeType="1"/>
            </p:cNvSpPr>
            <p:nvPr/>
          </p:nvSpPr>
          <p:spPr bwMode="auto">
            <a:xfrm>
              <a:off x="3337620" y="4944492"/>
              <a:ext cx="460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56" name="Rectangle 82"/>
            <p:cNvSpPr>
              <a:spLocks noChangeArrowheads="1"/>
            </p:cNvSpPr>
            <p:nvPr/>
          </p:nvSpPr>
          <p:spPr bwMode="auto">
            <a:xfrm>
              <a:off x="4044057" y="4836542"/>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57" name="Rectangle 162"/>
            <p:cNvSpPr>
              <a:spLocks noChangeArrowheads="1"/>
            </p:cNvSpPr>
            <p:nvPr/>
          </p:nvSpPr>
          <p:spPr bwMode="auto">
            <a:xfrm>
              <a:off x="3832920" y="4836542"/>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58" name="Line 28"/>
            <p:cNvSpPr>
              <a:spLocks noChangeShapeType="1"/>
            </p:cNvSpPr>
            <p:nvPr/>
          </p:nvSpPr>
          <p:spPr bwMode="auto">
            <a:xfrm>
              <a:off x="3972620" y="4946080"/>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59" name="Line 29"/>
            <p:cNvSpPr>
              <a:spLocks noChangeShapeType="1"/>
            </p:cNvSpPr>
            <p:nvPr/>
          </p:nvSpPr>
          <p:spPr bwMode="auto">
            <a:xfrm>
              <a:off x="3972620" y="4838130"/>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60" name="Line 30"/>
            <p:cNvSpPr>
              <a:spLocks noChangeShapeType="1"/>
            </p:cNvSpPr>
            <p:nvPr/>
          </p:nvSpPr>
          <p:spPr bwMode="auto">
            <a:xfrm>
              <a:off x="4044057" y="4838130"/>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nvGrpSpPr>
          <p:cNvPr id="481" name="组合 480"/>
          <p:cNvGrpSpPr/>
          <p:nvPr/>
        </p:nvGrpSpPr>
        <p:grpSpPr>
          <a:xfrm>
            <a:off x="3490692" y="4799276"/>
            <a:ext cx="4592638" cy="215900"/>
            <a:chOff x="2462907" y="5115942"/>
            <a:chExt cx="4592638" cy="215900"/>
          </a:xfrm>
        </p:grpSpPr>
        <p:sp>
          <p:nvSpPr>
            <p:cNvPr id="5261" name="Rectangle 82"/>
            <p:cNvSpPr>
              <a:spLocks noChangeArrowheads="1"/>
            </p:cNvSpPr>
            <p:nvPr/>
          </p:nvSpPr>
          <p:spPr bwMode="auto">
            <a:xfrm>
              <a:off x="2462907" y="5115942"/>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62" name="Rectangle 82"/>
            <p:cNvSpPr>
              <a:spLocks noChangeArrowheads="1"/>
            </p:cNvSpPr>
            <p:nvPr/>
          </p:nvSpPr>
          <p:spPr bwMode="auto">
            <a:xfrm>
              <a:off x="2518470" y="5115942"/>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63" name="Rectangle 82"/>
            <p:cNvSpPr>
              <a:spLocks noChangeArrowheads="1"/>
            </p:cNvSpPr>
            <p:nvPr/>
          </p:nvSpPr>
          <p:spPr bwMode="auto">
            <a:xfrm>
              <a:off x="6826945" y="5115942"/>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64" name="Rectangle 82"/>
            <p:cNvSpPr>
              <a:spLocks noChangeArrowheads="1"/>
            </p:cNvSpPr>
            <p:nvPr/>
          </p:nvSpPr>
          <p:spPr bwMode="auto">
            <a:xfrm>
              <a:off x="6958707" y="5115942"/>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grpSp>
          <p:nvGrpSpPr>
            <p:cNvPr id="2" name="Group 130"/>
            <p:cNvGrpSpPr>
              <a:grpSpLocks/>
            </p:cNvGrpSpPr>
            <p:nvPr/>
          </p:nvGrpSpPr>
          <p:grpSpPr bwMode="auto">
            <a:xfrm>
              <a:off x="3337620" y="5117530"/>
              <a:ext cx="493712" cy="214312"/>
              <a:chOff x="240" y="1608"/>
              <a:chExt cx="144" cy="144"/>
            </a:xfrm>
          </p:grpSpPr>
          <p:sp>
            <p:nvSpPr>
              <p:cNvPr id="5381" name="Line 131"/>
              <p:cNvSpPr>
                <a:spLocks noChangeShapeType="1"/>
              </p:cNvSpPr>
              <p:nvPr/>
            </p:nvSpPr>
            <p:spPr bwMode="auto">
              <a:xfrm>
                <a:off x="240" y="1680"/>
                <a:ext cx="144"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82" name="Line 132"/>
              <p:cNvSpPr>
                <a:spLocks noChangeShapeType="1"/>
              </p:cNvSpPr>
              <p:nvPr/>
            </p:nvSpPr>
            <p:spPr bwMode="auto">
              <a:xfrm>
                <a:off x="240" y="1608"/>
                <a:ext cx="0" cy="144"/>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383" name="Line 133"/>
              <p:cNvSpPr>
                <a:spLocks noChangeShapeType="1"/>
              </p:cNvSpPr>
              <p:nvPr/>
            </p:nvSpPr>
            <p:spPr bwMode="auto">
              <a:xfrm>
                <a:off x="384" y="1608"/>
                <a:ext cx="0" cy="144"/>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sp>
          <p:nvSpPr>
            <p:cNvPr id="5266" name="Rectangle 82"/>
            <p:cNvSpPr>
              <a:spLocks noChangeArrowheads="1"/>
            </p:cNvSpPr>
            <p:nvPr/>
          </p:nvSpPr>
          <p:spPr bwMode="auto">
            <a:xfrm>
              <a:off x="4044057" y="5115942"/>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67" name="Rectangle 175"/>
            <p:cNvSpPr>
              <a:spLocks noChangeArrowheads="1"/>
            </p:cNvSpPr>
            <p:nvPr/>
          </p:nvSpPr>
          <p:spPr bwMode="auto">
            <a:xfrm>
              <a:off x="3832920" y="5115942"/>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grpSp>
          <p:nvGrpSpPr>
            <p:cNvPr id="3" name="Group 176"/>
            <p:cNvGrpSpPr>
              <a:grpSpLocks/>
            </p:cNvGrpSpPr>
            <p:nvPr/>
          </p:nvGrpSpPr>
          <p:grpSpPr bwMode="auto">
            <a:xfrm>
              <a:off x="3972620" y="5117530"/>
              <a:ext cx="71437" cy="214312"/>
              <a:chOff x="2688" y="1152"/>
              <a:chExt cx="45" cy="135"/>
            </a:xfrm>
          </p:grpSpPr>
          <p:sp>
            <p:nvSpPr>
              <p:cNvPr id="5378" name="Line 28"/>
              <p:cNvSpPr>
                <a:spLocks noChangeShapeType="1"/>
              </p:cNvSpPr>
              <p:nvPr/>
            </p:nvSpPr>
            <p:spPr bwMode="auto">
              <a:xfrm>
                <a:off x="2688" y="1220"/>
                <a:ext cx="4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79" name="Line 29"/>
              <p:cNvSpPr>
                <a:spLocks noChangeShapeType="1"/>
              </p:cNvSpPr>
              <p:nvPr/>
            </p:nvSpPr>
            <p:spPr bwMode="auto">
              <a:xfrm>
                <a:off x="2688" y="1152"/>
                <a:ext cx="0" cy="135"/>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380" name="Line 30"/>
              <p:cNvSpPr>
                <a:spLocks noChangeShapeType="1"/>
              </p:cNvSpPr>
              <p:nvPr/>
            </p:nvSpPr>
            <p:spPr bwMode="auto">
              <a:xfrm>
                <a:off x="2733" y="1152"/>
                <a:ext cx="0" cy="135"/>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grpSp>
        <p:nvGrpSpPr>
          <p:cNvPr id="317" name="组合 316"/>
          <p:cNvGrpSpPr/>
          <p:nvPr/>
        </p:nvGrpSpPr>
        <p:grpSpPr>
          <a:xfrm>
            <a:off x="3508155" y="2013333"/>
            <a:ext cx="4575175" cy="215900"/>
            <a:chOff x="2480370" y="2218792"/>
            <a:chExt cx="4575175" cy="215900"/>
          </a:xfrm>
        </p:grpSpPr>
        <p:sp>
          <p:nvSpPr>
            <p:cNvPr id="5269" name="Rectangle 82"/>
            <p:cNvSpPr>
              <a:spLocks noChangeArrowheads="1"/>
            </p:cNvSpPr>
            <p:nvPr/>
          </p:nvSpPr>
          <p:spPr bwMode="auto">
            <a:xfrm>
              <a:off x="2518470" y="2218792"/>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70" name="Rectangle 82"/>
            <p:cNvSpPr>
              <a:spLocks noChangeArrowheads="1"/>
            </p:cNvSpPr>
            <p:nvPr/>
          </p:nvSpPr>
          <p:spPr bwMode="auto">
            <a:xfrm>
              <a:off x="4044057" y="2218792"/>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71" name="Rectangle 82"/>
            <p:cNvSpPr>
              <a:spLocks noChangeArrowheads="1"/>
            </p:cNvSpPr>
            <p:nvPr/>
          </p:nvSpPr>
          <p:spPr bwMode="auto">
            <a:xfrm>
              <a:off x="6826945" y="2218792"/>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72" name="Rectangle 82"/>
            <p:cNvSpPr>
              <a:spLocks noChangeArrowheads="1"/>
            </p:cNvSpPr>
            <p:nvPr/>
          </p:nvSpPr>
          <p:spPr bwMode="auto">
            <a:xfrm>
              <a:off x="6958707" y="2218792"/>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73" name="Line 131"/>
            <p:cNvSpPr>
              <a:spLocks noChangeShapeType="1"/>
            </p:cNvSpPr>
            <p:nvPr/>
          </p:nvSpPr>
          <p:spPr bwMode="auto">
            <a:xfrm>
              <a:off x="3339207" y="2328330"/>
              <a:ext cx="493713"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74" name="Line 133"/>
            <p:cNvSpPr>
              <a:spLocks noChangeShapeType="1"/>
            </p:cNvSpPr>
            <p:nvPr/>
          </p:nvSpPr>
          <p:spPr bwMode="auto">
            <a:xfrm>
              <a:off x="3831332" y="2220380"/>
              <a:ext cx="0" cy="214312"/>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275" name="Rectangle 82"/>
            <p:cNvSpPr>
              <a:spLocks noChangeArrowheads="1"/>
            </p:cNvSpPr>
            <p:nvPr/>
          </p:nvSpPr>
          <p:spPr bwMode="auto">
            <a:xfrm>
              <a:off x="2480370" y="2218792"/>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76" name="Rectangle 187"/>
            <p:cNvSpPr>
              <a:spLocks noChangeArrowheads="1"/>
            </p:cNvSpPr>
            <p:nvPr/>
          </p:nvSpPr>
          <p:spPr bwMode="auto">
            <a:xfrm>
              <a:off x="3832920" y="2218792"/>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grpSp>
          <p:nvGrpSpPr>
            <p:cNvPr id="4" name="Group 188"/>
            <p:cNvGrpSpPr>
              <a:grpSpLocks/>
            </p:cNvGrpSpPr>
            <p:nvPr/>
          </p:nvGrpSpPr>
          <p:grpSpPr bwMode="auto">
            <a:xfrm>
              <a:off x="3972620" y="2220380"/>
              <a:ext cx="71437" cy="214312"/>
              <a:chOff x="2688" y="1152"/>
              <a:chExt cx="45" cy="135"/>
            </a:xfrm>
          </p:grpSpPr>
          <p:sp>
            <p:nvSpPr>
              <p:cNvPr id="5375" name="Line 28"/>
              <p:cNvSpPr>
                <a:spLocks noChangeShapeType="1"/>
              </p:cNvSpPr>
              <p:nvPr/>
            </p:nvSpPr>
            <p:spPr bwMode="auto">
              <a:xfrm>
                <a:off x="2688" y="1220"/>
                <a:ext cx="4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76" name="Line 29"/>
              <p:cNvSpPr>
                <a:spLocks noChangeShapeType="1"/>
              </p:cNvSpPr>
              <p:nvPr/>
            </p:nvSpPr>
            <p:spPr bwMode="auto">
              <a:xfrm>
                <a:off x="2688" y="1152"/>
                <a:ext cx="0" cy="135"/>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377" name="Line 30"/>
              <p:cNvSpPr>
                <a:spLocks noChangeShapeType="1"/>
              </p:cNvSpPr>
              <p:nvPr/>
            </p:nvSpPr>
            <p:spPr bwMode="auto">
              <a:xfrm>
                <a:off x="2733" y="1152"/>
                <a:ext cx="0" cy="135"/>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grpSp>
      <p:grpSp>
        <p:nvGrpSpPr>
          <p:cNvPr id="316" name="组合 315"/>
          <p:cNvGrpSpPr/>
          <p:nvPr/>
        </p:nvGrpSpPr>
        <p:grpSpPr>
          <a:xfrm>
            <a:off x="3508155" y="2265446"/>
            <a:ext cx="4575175" cy="215900"/>
            <a:chOff x="2480370" y="2482841"/>
            <a:chExt cx="4575175" cy="215900"/>
          </a:xfrm>
        </p:grpSpPr>
        <p:sp>
          <p:nvSpPr>
            <p:cNvPr id="5278" name="Rectangle 192"/>
            <p:cNvSpPr>
              <a:spLocks noChangeArrowheads="1"/>
            </p:cNvSpPr>
            <p:nvPr/>
          </p:nvSpPr>
          <p:spPr bwMode="auto">
            <a:xfrm>
              <a:off x="3972620" y="2482841"/>
              <a:ext cx="71437" cy="215900"/>
            </a:xfrm>
            <a:prstGeom prst="rect">
              <a:avLst/>
            </a:prstGeom>
            <a:gradFill>
              <a:gsLst>
                <a:gs pos="0">
                  <a:srgbClr val="006600"/>
                </a:gs>
                <a:gs pos="10000">
                  <a:srgbClr val="006600"/>
                </a:gs>
                <a:gs pos="50000">
                  <a:srgbClr val="CDFFCD"/>
                </a:gs>
                <a:gs pos="90000">
                  <a:srgbClr val="006600"/>
                </a:gs>
              </a:gsLst>
              <a:lin ang="5400000" scaled="0"/>
            </a:gradFill>
            <a:ln w="9525" algn="ctr">
              <a:solidFill>
                <a:schemeClr val="tx1"/>
              </a:solidFill>
              <a:miter lim="800000"/>
              <a:headEnd/>
              <a:tailEnd/>
            </a:ln>
            <a:effectLst/>
          </p:spPr>
          <p:txBody>
            <a:bodyPr wrap="none" anchor="ctr"/>
            <a:lstStyle/>
            <a:p>
              <a:endParaRPr lang="zh-CN" altLang="en-US"/>
            </a:p>
          </p:txBody>
        </p:sp>
        <p:sp>
          <p:nvSpPr>
            <p:cNvPr id="5279" name="Rectangle 82"/>
            <p:cNvSpPr>
              <a:spLocks noChangeArrowheads="1"/>
            </p:cNvSpPr>
            <p:nvPr/>
          </p:nvSpPr>
          <p:spPr bwMode="auto">
            <a:xfrm>
              <a:off x="2518470" y="2482841"/>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80" name="Rectangle 82"/>
            <p:cNvSpPr>
              <a:spLocks noChangeArrowheads="1"/>
            </p:cNvSpPr>
            <p:nvPr/>
          </p:nvSpPr>
          <p:spPr bwMode="auto">
            <a:xfrm>
              <a:off x="4044057" y="2482841"/>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81" name="Rectangle 82"/>
            <p:cNvSpPr>
              <a:spLocks noChangeArrowheads="1"/>
            </p:cNvSpPr>
            <p:nvPr/>
          </p:nvSpPr>
          <p:spPr bwMode="auto">
            <a:xfrm>
              <a:off x="6826945" y="2482841"/>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82" name="Rectangle 82"/>
            <p:cNvSpPr>
              <a:spLocks noChangeArrowheads="1"/>
            </p:cNvSpPr>
            <p:nvPr/>
          </p:nvSpPr>
          <p:spPr bwMode="auto">
            <a:xfrm>
              <a:off x="6958707" y="2482841"/>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83" name="Line 131"/>
            <p:cNvSpPr>
              <a:spLocks noChangeShapeType="1"/>
            </p:cNvSpPr>
            <p:nvPr/>
          </p:nvSpPr>
          <p:spPr bwMode="auto">
            <a:xfrm>
              <a:off x="3339207" y="2592379"/>
              <a:ext cx="493713"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284" name="Rectangle 82"/>
            <p:cNvSpPr>
              <a:spLocks noChangeArrowheads="1"/>
            </p:cNvSpPr>
            <p:nvPr/>
          </p:nvSpPr>
          <p:spPr bwMode="auto">
            <a:xfrm>
              <a:off x="2480370" y="2482841"/>
              <a:ext cx="39687" cy="215900"/>
            </a:xfrm>
            <a:prstGeom prst="rect">
              <a:avLst/>
            </a:prstGeom>
            <a:gradFill>
              <a:gsLst>
                <a:gs pos="3000">
                  <a:srgbClr val="C00000"/>
                </a:gs>
                <a:gs pos="50000">
                  <a:schemeClr val="accent2">
                    <a:lumMod val="20000"/>
                    <a:lumOff val="80000"/>
                  </a:schemeClr>
                </a:gs>
                <a:gs pos="97000">
                  <a:srgbClr val="C0000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85" name="Rectangle 199"/>
            <p:cNvSpPr>
              <a:spLocks noChangeArrowheads="1"/>
            </p:cNvSpPr>
            <p:nvPr/>
          </p:nvSpPr>
          <p:spPr bwMode="auto">
            <a:xfrm>
              <a:off x="3832920" y="2482841"/>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grpSp>
      <p:grpSp>
        <p:nvGrpSpPr>
          <p:cNvPr id="482" name="组合 481"/>
          <p:cNvGrpSpPr/>
          <p:nvPr/>
        </p:nvGrpSpPr>
        <p:grpSpPr>
          <a:xfrm>
            <a:off x="3490692" y="5051389"/>
            <a:ext cx="4592638" cy="215900"/>
            <a:chOff x="2462907" y="5393755"/>
            <a:chExt cx="4592638" cy="215900"/>
          </a:xfrm>
        </p:grpSpPr>
        <p:sp>
          <p:nvSpPr>
            <p:cNvPr id="5286" name="Rectangle 82"/>
            <p:cNvSpPr>
              <a:spLocks noChangeArrowheads="1"/>
            </p:cNvSpPr>
            <p:nvPr/>
          </p:nvSpPr>
          <p:spPr bwMode="auto">
            <a:xfrm>
              <a:off x="2462907" y="5393755"/>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87" name="Rectangle 82"/>
            <p:cNvSpPr>
              <a:spLocks noChangeArrowheads="1"/>
            </p:cNvSpPr>
            <p:nvPr/>
          </p:nvSpPr>
          <p:spPr bwMode="auto">
            <a:xfrm>
              <a:off x="2518470" y="5393755"/>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88" name="Rectangle 82"/>
            <p:cNvSpPr>
              <a:spLocks noChangeArrowheads="1"/>
            </p:cNvSpPr>
            <p:nvPr/>
          </p:nvSpPr>
          <p:spPr bwMode="auto">
            <a:xfrm>
              <a:off x="6826945" y="5393755"/>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89" name="Rectangle 82"/>
            <p:cNvSpPr>
              <a:spLocks noChangeArrowheads="1"/>
            </p:cNvSpPr>
            <p:nvPr/>
          </p:nvSpPr>
          <p:spPr bwMode="auto">
            <a:xfrm>
              <a:off x="6958707" y="5393755"/>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grpSp>
          <p:nvGrpSpPr>
            <p:cNvPr id="5" name="Group 130"/>
            <p:cNvGrpSpPr>
              <a:grpSpLocks/>
            </p:cNvGrpSpPr>
            <p:nvPr/>
          </p:nvGrpSpPr>
          <p:grpSpPr bwMode="auto">
            <a:xfrm>
              <a:off x="3337620" y="5395342"/>
              <a:ext cx="493712" cy="214313"/>
              <a:chOff x="240" y="1608"/>
              <a:chExt cx="144" cy="144"/>
            </a:xfrm>
          </p:grpSpPr>
          <p:sp>
            <p:nvSpPr>
              <p:cNvPr id="5372" name="Line 131"/>
              <p:cNvSpPr>
                <a:spLocks noChangeShapeType="1"/>
              </p:cNvSpPr>
              <p:nvPr/>
            </p:nvSpPr>
            <p:spPr bwMode="auto">
              <a:xfrm>
                <a:off x="240" y="1680"/>
                <a:ext cx="144"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73" name="Line 132"/>
              <p:cNvSpPr>
                <a:spLocks noChangeShapeType="1"/>
              </p:cNvSpPr>
              <p:nvPr/>
            </p:nvSpPr>
            <p:spPr bwMode="auto">
              <a:xfrm>
                <a:off x="240" y="1608"/>
                <a:ext cx="0" cy="144"/>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5374" name="Line 133"/>
              <p:cNvSpPr>
                <a:spLocks noChangeShapeType="1"/>
              </p:cNvSpPr>
              <p:nvPr/>
            </p:nvSpPr>
            <p:spPr bwMode="auto">
              <a:xfrm>
                <a:off x="384" y="1608"/>
                <a:ext cx="0" cy="144"/>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sp>
          <p:nvSpPr>
            <p:cNvPr id="5291" name="Rectangle 82"/>
            <p:cNvSpPr>
              <a:spLocks noChangeArrowheads="1"/>
            </p:cNvSpPr>
            <p:nvPr/>
          </p:nvSpPr>
          <p:spPr bwMode="auto">
            <a:xfrm>
              <a:off x="4044057" y="5393755"/>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92" name="Rectangle 210"/>
            <p:cNvSpPr>
              <a:spLocks noChangeArrowheads="1"/>
            </p:cNvSpPr>
            <p:nvPr/>
          </p:nvSpPr>
          <p:spPr bwMode="auto">
            <a:xfrm>
              <a:off x="3832920" y="5393755"/>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93" name="Rectangle 211"/>
            <p:cNvSpPr>
              <a:spLocks noChangeArrowheads="1"/>
            </p:cNvSpPr>
            <p:nvPr/>
          </p:nvSpPr>
          <p:spPr bwMode="auto">
            <a:xfrm>
              <a:off x="3972620" y="5393755"/>
              <a:ext cx="71437" cy="215900"/>
            </a:xfrm>
            <a:prstGeom prst="rect">
              <a:avLst/>
            </a:prstGeom>
            <a:gradFill>
              <a:gsLst>
                <a:gs pos="0">
                  <a:srgbClr val="006600"/>
                </a:gs>
                <a:gs pos="10000">
                  <a:srgbClr val="006600"/>
                </a:gs>
                <a:gs pos="50000">
                  <a:srgbClr val="CDFFCD"/>
                </a:gs>
                <a:gs pos="90000">
                  <a:srgbClr val="006600"/>
                </a:gs>
              </a:gsLst>
              <a:lin ang="5400000" scaled="0"/>
            </a:gradFill>
            <a:ln w="9525" algn="ctr">
              <a:solidFill>
                <a:schemeClr val="tx1"/>
              </a:solidFill>
              <a:miter lim="800000"/>
              <a:headEnd/>
              <a:tailEnd/>
            </a:ln>
            <a:effectLst/>
          </p:spPr>
          <p:txBody>
            <a:bodyPr wrap="none" anchor="ctr"/>
            <a:lstStyle/>
            <a:p>
              <a:endParaRPr lang="zh-CN" altLang="en-US"/>
            </a:p>
          </p:txBody>
        </p:sp>
      </p:grpSp>
      <p:grpSp>
        <p:nvGrpSpPr>
          <p:cNvPr id="312" name="组合 311"/>
          <p:cNvGrpSpPr/>
          <p:nvPr/>
        </p:nvGrpSpPr>
        <p:grpSpPr>
          <a:xfrm>
            <a:off x="3490692" y="5303502"/>
            <a:ext cx="4592638" cy="215900"/>
            <a:chOff x="2462907" y="5714418"/>
            <a:chExt cx="4592638" cy="215900"/>
          </a:xfrm>
        </p:grpSpPr>
        <p:sp>
          <p:nvSpPr>
            <p:cNvPr id="5294" name="Rectangle 82"/>
            <p:cNvSpPr>
              <a:spLocks noChangeArrowheads="1"/>
            </p:cNvSpPr>
            <p:nvPr/>
          </p:nvSpPr>
          <p:spPr bwMode="auto">
            <a:xfrm>
              <a:off x="2462907" y="5714418"/>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95" name="Rectangle 82"/>
            <p:cNvSpPr>
              <a:spLocks noChangeArrowheads="1"/>
            </p:cNvSpPr>
            <p:nvPr/>
          </p:nvSpPr>
          <p:spPr bwMode="auto">
            <a:xfrm>
              <a:off x="2518470" y="5714418"/>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96" name="Rectangle 82"/>
            <p:cNvSpPr>
              <a:spLocks noChangeArrowheads="1"/>
            </p:cNvSpPr>
            <p:nvPr/>
          </p:nvSpPr>
          <p:spPr bwMode="auto">
            <a:xfrm>
              <a:off x="3337620" y="5714418"/>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297" name="Rectangle 82"/>
            <p:cNvSpPr>
              <a:spLocks noChangeArrowheads="1"/>
            </p:cNvSpPr>
            <p:nvPr/>
          </p:nvSpPr>
          <p:spPr bwMode="auto">
            <a:xfrm>
              <a:off x="6826945" y="5714418"/>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298" name="Rectangle 82"/>
            <p:cNvSpPr>
              <a:spLocks noChangeArrowheads="1"/>
            </p:cNvSpPr>
            <p:nvPr/>
          </p:nvSpPr>
          <p:spPr bwMode="auto">
            <a:xfrm>
              <a:off x="6958707" y="5714418"/>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299" name="Line 131"/>
            <p:cNvSpPr>
              <a:spLocks noChangeShapeType="1"/>
            </p:cNvSpPr>
            <p:nvPr/>
          </p:nvSpPr>
          <p:spPr bwMode="auto">
            <a:xfrm>
              <a:off x="3385245" y="5823955"/>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00" name="Rectangle 82"/>
            <p:cNvSpPr>
              <a:spLocks noChangeArrowheads="1"/>
            </p:cNvSpPr>
            <p:nvPr/>
          </p:nvSpPr>
          <p:spPr bwMode="auto">
            <a:xfrm>
              <a:off x="4044057" y="5714418"/>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01" name="Rectangle 221"/>
            <p:cNvSpPr>
              <a:spLocks noChangeArrowheads="1"/>
            </p:cNvSpPr>
            <p:nvPr/>
          </p:nvSpPr>
          <p:spPr bwMode="auto">
            <a:xfrm>
              <a:off x="3832920" y="5714418"/>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02" name="Rectangle 222"/>
            <p:cNvSpPr>
              <a:spLocks noChangeArrowheads="1"/>
            </p:cNvSpPr>
            <p:nvPr/>
          </p:nvSpPr>
          <p:spPr bwMode="auto">
            <a:xfrm>
              <a:off x="3971032" y="5714418"/>
              <a:ext cx="71438" cy="215900"/>
            </a:xfrm>
            <a:prstGeom prst="rect">
              <a:avLst/>
            </a:prstGeom>
            <a:gradFill>
              <a:gsLst>
                <a:gs pos="0">
                  <a:srgbClr val="006600"/>
                </a:gs>
                <a:gs pos="10000">
                  <a:srgbClr val="006600"/>
                </a:gs>
                <a:gs pos="50000">
                  <a:srgbClr val="CDFFCD"/>
                </a:gs>
                <a:gs pos="90000">
                  <a:srgbClr val="006600"/>
                </a:gs>
              </a:gsLst>
              <a:lin ang="5400000" scaled="0"/>
            </a:gradFill>
            <a:ln w="9525" algn="ctr">
              <a:solidFill>
                <a:schemeClr val="tx1"/>
              </a:solidFill>
              <a:miter lim="800000"/>
              <a:headEnd/>
              <a:tailEnd/>
            </a:ln>
            <a:effectLst/>
          </p:spPr>
          <p:txBody>
            <a:bodyPr wrap="none" anchor="ctr"/>
            <a:lstStyle/>
            <a:p>
              <a:endParaRPr lang="zh-CN" altLang="en-US"/>
            </a:p>
          </p:txBody>
        </p:sp>
      </p:grpSp>
      <p:grpSp>
        <p:nvGrpSpPr>
          <p:cNvPr id="485" name="组合 484"/>
          <p:cNvGrpSpPr/>
          <p:nvPr/>
        </p:nvGrpSpPr>
        <p:grpSpPr>
          <a:xfrm>
            <a:off x="3490692" y="5809325"/>
            <a:ext cx="2182813" cy="215900"/>
            <a:chOff x="2462907" y="6247830"/>
            <a:chExt cx="2182813" cy="215900"/>
          </a:xfrm>
        </p:grpSpPr>
        <p:sp>
          <p:nvSpPr>
            <p:cNvPr id="5305" name="Rectangle 82"/>
            <p:cNvSpPr>
              <a:spLocks noChangeArrowheads="1"/>
            </p:cNvSpPr>
            <p:nvPr/>
          </p:nvSpPr>
          <p:spPr bwMode="auto">
            <a:xfrm>
              <a:off x="2462907" y="6247830"/>
              <a:ext cx="57150" cy="214312"/>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306" name="Rectangle 82"/>
            <p:cNvSpPr>
              <a:spLocks noChangeArrowheads="1"/>
            </p:cNvSpPr>
            <p:nvPr/>
          </p:nvSpPr>
          <p:spPr bwMode="auto">
            <a:xfrm>
              <a:off x="2518470" y="6247830"/>
              <a:ext cx="817562" cy="21431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07" name="Rectangle 82"/>
            <p:cNvSpPr>
              <a:spLocks noChangeArrowheads="1"/>
            </p:cNvSpPr>
            <p:nvPr/>
          </p:nvSpPr>
          <p:spPr bwMode="auto">
            <a:xfrm>
              <a:off x="3385245" y="6247830"/>
              <a:ext cx="446087" cy="214312"/>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08" name="Rectangle 82"/>
            <p:cNvSpPr>
              <a:spLocks noChangeArrowheads="1"/>
            </p:cNvSpPr>
            <p:nvPr/>
          </p:nvSpPr>
          <p:spPr bwMode="auto">
            <a:xfrm>
              <a:off x="4044057" y="6249417"/>
              <a:ext cx="601663" cy="21431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09" name="Line 28"/>
            <p:cNvSpPr>
              <a:spLocks noChangeShapeType="1"/>
            </p:cNvSpPr>
            <p:nvPr/>
          </p:nvSpPr>
          <p:spPr bwMode="auto">
            <a:xfrm>
              <a:off x="3337620" y="6355780"/>
              <a:ext cx="460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10" name="Rectangle 277"/>
            <p:cNvSpPr>
              <a:spLocks noChangeArrowheads="1"/>
            </p:cNvSpPr>
            <p:nvPr/>
          </p:nvSpPr>
          <p:spPr bwMode="auto">
            <a:xfrm>
              <a:off x="3831332" y="6247830"/>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11" name="Line 28"/>
            <p:cNvSpPr>
              <a:spLocks noChangeShapeType="1"/>
            </p:cNvSpPr>
            <p:nvPr/>
          </p:nvSpPr>
          <p:spPr bwMode="auto">
            <a:xfrm>
              <a:off x="3971032" y="6357367"/>
              <a:ext cx="71438"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grpSp>
      <p:grpSp>
        <p:nvGrpSpPr>
          <p:cNvPr id="313" name="组合 312"/>
          <p:cNvGrpSpPr/>
          <p:nvPr/>
        </p:nvGrpSpPr>
        <p:grpSpPr>
          <a:xfrm>
            <a:off x="3490692" y="5555615"/>
            <a:ext cx="2182813" cy="217488"/>
            <a:chOff x="2462907" y="5978467"/>
            <a:chExt cx="2182813" cy="217488"/>
          </a:xfrm>
        </p:grpSpPr>
        <p:sp>
          <p:nvSpPr>
            <p:cNvPr id="5312" name="Rectangle 82"/>
            <p:cNvSpPr>
              <a:spLocks noChangeArrowheads="1"/>
            </p:cNvSpPr>
            <p:nvPr/>
          </p:nvSpPr>
          <p:spPr bwMode="auto">
            <a:xfrm>
              <a:off x="2462907" y="5978467"/>
              <a:ext cx="57150" cy="214313"/>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5313" name="Rectangle 82"/>
            <p:cNvSpPr>
              <a:spLocks noChangeArrowheads="1"/>
            </p:cNvSpPr>
            <p:nvPr/>
          </p:nvSpPr>
          <p:spPr bwMode="auto">
            <a:xfrm>
              <a:off x="2518470" y="5978467"/>
              <a:ext cx="817562" cy="21431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14" name="Rectangle 82"/>
            <p:cNvSpPr>
              <a:spLocks noChangeArrowheads="1"/>
            </p:cNvSpPr>
            <p:nvPr/>
          </p:nvSpPr>
          <p:spPr bwMode="auto">
            <a:xfrm>
              <a:off x="3337620" y="5978467"/>
              <a:ext cx="46037" cy="214313"/>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5315" name="Line 131"/>
            <p:cNvSpPr>
              <a:spLocks noChangeShapeType="1"/>
            </p:cNvSpPr>
            <p:nvPr/>
          </p:nvSpPr>
          <p:spPr bwMode="auto">
            <a:xfrm>
              <a:off x="3385245" y="6086417"/>
              <a:ext cx="44608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5316" name="Rectangle 82"/>
            <p:cNvSpPr>
              <a:spLocks noChangeArrowheads="1"/>
            </p:cNvSpPr>
            <p:nvPr/>
          </p:nvSpPr>
          <p:spPr bwMode="auto">
            <a:xfrm>
              <a:off x="4044057" y="5980055"/>
              <a:ext cx="601663" cy="21431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17" name="Rectangle 289"/>
            <p:cNvSpPr>
              <a:spLocks noChangeArrowheads="1"/>
            </p:cNvSpPr>
            <p:nvPr/>
          </p:nvSpPr>
          <p:spPr bwMode="auto">
            <a:xfrm>
              <a:off x="3831332" y="5980055"/>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18" name="Line 28"/>
            <p:cNvSpPr>
              <a:spLocks noChangeShapeType="1"/>
            </p:cNvSpPr>
            <p:nvPr/>
          </p:nvSpPr>
          <p:spPr bwMode="auto">
            <a:xfrm>
              <a:off x="3971032" y="6089592"/>
              <a:ext cx="71438"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grpSp>
      <p:sp>
        <p:nvSpPr>
          <p:cNvPr id="5319" name="Text Box 168"/>
          <p:cNvSpPr txBox="1">
            <a:spLocks noChangeArrowheads="1"/>
          </p:cNvSpPr>
          <p:nvPr/>
        </p:nvSpPr>
        <p:spPr bwMode="auto">
          <a:xfrm>
            <a:off x="2802903" y="6036111"/>
            <a:ext cx="1120820"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Cassettes</a:t>
            </a:r>
            <a:endParaRPr lang="en-US" altLang="zh-CN" sz="2000" dirty="0">
              <a:latin typeface="Arial Narrow" pitchFamily="34" charset="0"/>
              <a:ea typeface="宋体" charset="-122"/>
            </a:endParaRPr>
          </a:p>
        </p:txBody>
      </p:sp>
      <p:sp>
        <p:nvSpPr>
          <p:cNvPr id="5320" name="Text Box 168"/>
          <p:cNvSpPr txBox="1">
            <a:spLocks noChangeArrowheads="1"/>
          </p:cNvSpPr>
          <p:nvPr/>
        </p:nvSpPr>
        <p:spPr bwMode="auto">
          <a:xfrm>
            <a:off x="4270472" y="6036111"/>
            <a:ext cx="242374" cy="400110"/>
          </a:xfrm>
          <a:prstGeom prst="rect">
            <a:avLst/>
          </a:prstGeom>
          <a:noFill/>
          <a:ln w="9525">
            <a:noFill/>
            <a:miter lim="800000"/>
            <a:headEnd/>
            <a:tailEnd/>
          </a:ln>
        </p:spPr>
        <p:txBody>
          <a:bodyPr wrap="none">
            <a:spAutoFit/>
          </a:bodyPr>
          <a:lstStyle/>
          <a:p>
            <a:r>
              <a:rPr lang="en-US" altLang="zh-CN" sz="2000">
                <a:latin typeface="Arial Narrow" pitchFamily="34" charset="0"/>
                <a:ea typeface="宋体" charset="-122"/>
              </a:rPr>
              <a:t>I</a:t>
            </a:r>
          </a:p>
        </p:txBody>
      </p:sp>
      <p:sp>
        <p:nvSpPr>
          <p:cNvPr id="5321" name="Text Box 168"/>
          <p:cNvSpPr txBox="1">
            <a:spLocks noChangeArrowheads="1"/>
          </p:cNvSpPr>
          <p:nvPr/>
        </p:nvSpPr>
        <p:spPr bwMode="auto">
          <a:xfrm>
            <a:off x="4494310" y="6036111"/>
            <a:ext cx="300082" cy="400110"/>
          </a:xfrm>
          <a:prstGeom prst="rect">
            <a:avLst/>
          </a:prstGeom>
          <a:noFill/>
          <a:ln w="9525">
            <a:noFill/>
            <a:miter lim="800000"/>
            <a:headEnd/>
            <a:tailEnd/>
          </a:ln>
        </p:spPr>
        <p:txBody>
          <a:bodyPr wrap="none">
            <a:spAutoFit/>
          </a:bodyPr>
          <a:lstStyle/>
          <a:p>
            <a:r>
              <a:rPr lang="en-US" altLang="zh-CN" sz="2000">
                <a:latin typeface="Arial Narrow" pitchFamily="34" charset="0"/>
                <a:ea typeface="宋体" charset="-122"/>
              </a:rPr>
              <a:t>II</a:t>
            </a:r>
          </a:p>
        </p:txBody>
      </p:sp>
      <p:sp>
        <p:nvSpPr>
          <p:cNvPr id="5322" name="Text Box 168"/>
          <p:cNvSpPr txBox="1">
            <a:spLocks noChangeArrowheads="1"/>
          </p:cNvSpPr>
          <p:nvPr/>
        </p:nvSpPr>
        <p:spPr bwMode="auto">
          <a:xfrm>
            <a:off x="7767735" y="6036111"/>
            <a:ext cx="357790" cy="400110"/>
          </a:xfrm>
          <a:prstGeom prst="rect">
            <a:avLst/>
          </a:prstGeom>
          <a:noFill/>
          <a:ln w="9525">
            <a:noFill/>
            <a:miter lim="800000"/>
            <a:headEnd/>
            <a:tailEnd/>
          </a:ln>
        </p:spPr>
        <p:txBody>
          <a:bodyPr wrap="none">
            <a:spAutoFit/>
          </a:bodyPr>
          <a:lstStyle/>
          <a:p>
            <a:r>
              <a:rPr lang="en-US" altLang="zh-CN" sz="2000" dirty="0">
                <a:latin typeface="Arial Narrow" pitchFamily="34" charset="0"/>
                <a:ea typeface="宋体" charset="-122"/>
              </a:rPr>
              <a:t>III</a:t>
            </a:r>
          </a:p>
        </p:txBody>
      </p:sp>
      <p:sp>
        <p:nvSpPr>
          <p:cNvPr id="5323" name="Text Box 168"/>
          <p:cNvSpPr txBox="1">
            <a:spLocks noChangeArrowheads="1"/>
          </p:cNvSpPr>
          <p:nvPr/>
        </p:nvSpPr>
        <p:spPr bwMode="auto">
          <a:xfrm>
            <a:off x="4856260" y="6036111"/>
            <a:ext cx="383438" cy="400110"/>
          </a:xfrm>
          <a:prstGeom prst="rect">
            <a:avLst/>
          </a:prstGeom>
          <a:noFill/>
          <a:ln w="9525">
            <a:noFill/>
            <a:miter lim="800000"/>
            <a:headEnd/>
            <a:tailEnd/>
          </a:ln>
        </p:spPr>
        <p:txBody>
          <a:bodyPr wrap="none">
            <a:spAutoFit/>
          </a:bodyPr>
          <a:lstStyle/>
          <a:p>
            <a:r>
              <a:rPr lang="en-US" altLang="zh-CN" sz="2000">
                <a:latin typeface="Arial Narrow" pitchFamily="34" charset="0"/>
                <a:ea typeface="宋体" charset="-122"/>
              </a:rPr>
              <a:t>IV</a:t>
            </a:r>
          </a:p>
        </p:txBody>
      </p:sp>
      <p:grpSp>
        <p:nvGrpSpPr>
          <p:cNvPr id="6" name="Group 299"/>
          <p:cNvGrpSpPr>
            <a:grpSpLocks/>
          </p:cNvGrpSpPr>
          <p:nvPr/>
        </p:nvGrpSpPr>
        <p:grpSpPr bwMode="auto">
          <a:xfrm>
            <a:off x="6537105" y="5950555"/>
            <a:ext cx="485775" cy="107950"/>
            <a:chOff x="1440" y="2904"/>
            <a:chExt cx="302" cy="68"/>
          </a:xfrm>
        </p:grpSpPr>
        <p:sp>
          <p:nvSpPr>
            <p:cNvPr id="5369" name="Line 300"/>
            <p:cNvSpPr>
              <a:spLocks noChangeShapeType="1"/>
            </p:cNvSpPr>
            <p:nvPr/>
          </p:nvSpPr>
          <p:spPr bwMode="auto">
            <a:xfrm>
              <a:off x="1440" y="2938"/>
              <a:ext cx="302" cy="0"/>
            </a:xfrm>
            <a:prstGeom prst="line">
              <a:avLst/>
            </a:prstGeom>
            <a:noFill/>
            <a:ln w="12700">
              <a:solidFill>
                <a:schemeClr val="tx1"/>
              </a:solidFill>
              <a:round/>
              <a:headEnd/>
              <a:tailEnd/>
            </a:ln>
          </p:spPr>
          <p:txBody>
            <a:bodyPr/>
            <a:lstStyle/>
            <a:p>
              <a:endParaRPr lang="zh-CN" altLang="en-US">
                <a:latin typeface="Arial Narrow" pitchFamily="34" charset="0"/>
              </a:endParaRPr>
            </a:p>
          </p:txBody>
        </p:sp>
        <p:sp>
          <p:nvSpPr>
            <p:cNvPr id="5370" name="Line 301"/>
            <p:cNvSpPr>
              <a:spLocks noChangeShapeType="1"/>
            </p:cNvSpPr>
            <p:nvPr/>
          </p:nvSpPr>
          <p:spPr bwMode="auto">
            <a:xfrm>
              <a:off x="1440" y="2904"/>
              <a:ext cx="0" cy="68"/>
            </a:xfrm>
            <a:prstGeom prst="line">
              <a:avLst/>
            </a:prstGeom>
            <a:noFill/>
            <a:ln w="12700">
              <a:solidFill>
                <a:schemeClr val="tx1"/>
              </a:solidFill>
              <a:round/>
              <a:headEnd/>
              <a:tailEnd/>
            </a:ln>
          </p:spPr>
          <p:txBody>
            <a:bodyPr/>
            <a:lstStyle/>
            <a:p>
              <a:endParaRPr lang="zh-CN" altLang="en-US">
                <a:latin typeface="Arial Narrow" pitchFamily="34" charset="0"/>
              </a:endParaRPr>
            </a:p>
          </p:txBody>
        </p:sp>
        <p:sp>
          <p:nvSpPr>
            <p:cNvPr id="5371" name="Line 302"/>
            <p:cNvSpPr>
              <a:spLocks noChangeShapeType="1"/>
            </p:cNvSpPr>
            <p:nvPr/>
          </p:nvSpPr>
          <p:spPr bwMode="auto">
            <a:xfrm>
              <a:off x="1742" y="2904"/>
              <a:ext cx="0" cy="68"/>
            </a:xfrm>
            <a:prstGeom prst="line">
              <a:avLst/>
            </a:prstGeom>
            <a:noFill/>
            <a:ln w="12700">
              <a:solidFill>
                <a:schemeClr val="tx1"/>
              </a:solidFill>
              <a:round/>
              <a:headEnd/>
              <a:tailEnd/>
            </a:ln>
          </p:spPr>
          <p:txBody>
            <a:bodyPr/>
            <a:lstStyle/>
            <a:p>
              <a:endParaRPr lang="zh-CN" altLang="en-US">
                <a:latin typeface="Arial Narrow" pitchFamily="34" charset="0"/>
              </a:endParaRPr>
            </a:p>
          </p:txBody>
        </p:sp>
      </p:grpSp>
      <p:sp>
        <p:nvSpPr>
          <p:cNvPr id="5325" name="Text Box 303"/>
          <p:cNvSpPr txBox="1">
            <a:spLocks noChangeArrowheads="1"/>
          </p:cNvSpPr>
          <p:nvPr/>
        </p:nvSpPr>
        <p:spPr bwMode="auto">
          <a:xfrm>
            <a:off x="6406930" y="5612100"/>
            <a:ext cx="760412" cy="366712"/>
          </a:xfrm>
          <a:prstGeom prst="rect">
            <a:avLst/>
          </a:prstGeom>
          <a:noFill/>
          <a:ln w="9525">
            <a:noFill/>
            <a:miter lim="800000"/>
            <a:headEnd/>
            <a:tailEnd/>
          </a:ln>
        </p:spPr>
        <p:txBody>
          <a:bodyPr wrap="none">
            <a:spAutoFit/>
          </a:bodyPr>
          <a:lstStyle/>
          <a:p>
            <a:pPr algn="ctr"/>
            <a:r>
              <a:rPr lang="en-US" altLang="zh-CN">
                <a:latin typeface="Arial Narrow" pitchFamily="34" charset="0"/>
                <a:ea typeface="宋体" charset="-122"/>
              </a:rPr>
              <a:t>100 aa</a:t>
            </a:r>
          </a:p>
        </p:txBody>
      </p:sp>
      <p:sp>
        <p:nvSpPr>
          <p:cNvPr id="5326" name="Line 304"/>
          <p:cNvSpPr>
            <a:spLocks noChangeShapeType="1"/>
          </p:cNvSpPr>
          <p:nvPr/>
        </p:nvSpPr>
        <p:spPr bwMode="auto">
          <a:xfrm flipV="1">
            <a:off x="7922992" y="5562952"/>
            <a:ext cx="0" cy="457200"/>
          </a:xfrm>
          <a:prstGeom prst="line">
            <a:avLst/>
          </a:prstGeom>
          <a:noFill/>
          <a:ln w="9525">
            <a:solidFill>
              <a:schemeClr val="tx1"/>
            </a:solidFill>
            <a:round/>
            <a:headEnd/>
            <a:tailEnd type="triangle" w="med" len="med"/>
          </a:ln>
        </p:spPr>
        <p:txBody>
          <a:bodyPr/>
          <a:lstStyle/>
          <a:p>
            <a:endParaRPr lang="zh-CN" altLang="en-US">
              <a:latin typeface="Arial Narrow" pitchFamily="34" charset="0"/>
            </a:endParaRPr>
          </a:p>
        </p:txBody>
      </p:sp>
      <p:sp>
        <p:nvSpPr>
          <p:cNvPr id="5327" name="Text Box 57"/>
          <p:cNvSpPr txBox="1">
            <a:spLocks noChangeArrowheads="1"/>
          </p:cNvSpPr>
          <p:nvPr/>
        </p:nvSpPr>
        <p:spPr bwMode="auto">
          <a:xfrm>
            <a:off x="2431230" y="4195977"/>
            <a:ext cx="1005403"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NBCn1-G</a:t>
            </a:r>
          </a:p>
        </p:txBody>
      </p:sp>
      <p:sp>
        <p:nvSpPr>
          <p:cNvPr id="5328" name="Text Box 75"/>
          <p:cNvSpPr txBox="1">
            <a:spLocks noChangeArrowheads="1"/>
          </p:cNvSpPr>
          <p:nvPr/>
        </p:nvSpPr>
        <p:spPr bwMode="auto">
          <a:xfrm>
            <a:off x="2431230" y="929298"/>
            <a:ext cx="984565" cy="369332"/>
          </a:xfrm>
          <a:prstGeom prst="rect">
            <a:avLst/>
          </a:prstGeom>
          <a:noFill/>
          <a:ln w="9525">
            <a:noFill/>
            <a:miter lim="800000"/>
            <a:headEnd/>
            <a:tailEnd/>
          </a:ln>
        </p:spPr>
        <p:txBody>
          <a:bodyPr wrap="none">
            <a:spAutoFit/>
          </a:bodyPr>
          <a:lstStyle/>
          <a:p>
            <a:r>
              <a:rPr lang="en-US" altLang="zh-CN" dirty="0">
                <a:latin typeface="Arial Narrow" pitchFamily="34" charset="0"/>
                <a:ea typeface="宋体" charset="-122"/>
              </a:rPr>
              <a:t>NBCn1-A</a:t>
            </a:r>
          </a:p>
        </p:txBody>
      </p:sp>
      <p:sp>
        <p:nvSpPr>
          <p:cNvPr id="5329" name="Text Box 92"/>
          <p:cNvSpPr txBox="1">
            <a:spLocks noChangeArrowheads="1"/>
          </p:cNvSpPr>
          <p:nvPr/>
        </p:nvSpPr>
        <p:spPr bwMode="auto">
          <a:xfrm>
            <a:off x="2431230" y="3190845"/>
            <a:ext cx="984565"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NBCn1-B</a:t>
            </a:r>
          </a:p>
        </p:txBody>
      </p:sp>
      <p:sp>
        <p:nvSpPr>
          <p:cNvPr id="5330" name="Text Box 109"/>
          <p:cNvSpPr txBox="1">
            <a:spLocks noChangeArrowheads="1"/>
          </p:cNvSpPr>
          <p:nvPr/>
        </p:nvSpPr>
        <p:spPr bwMode="auto">
          <a:xfrm>
            <a:off x="2431230" y="3442128"/>
            <a:ext cx="994183" cy="369332"/>
          </a:xfrm>
          <a:prstGeom prst="rect">
            <a:avLst/>
          </a:prstGeom>
          <a:noFill/>
          <a:ln w="9525">
            <a:noFill/>
            <a:miter lim="800000"/>
            <a:headEnd/>
            <a:tailEnd/>
          </a:ln>
        </p:spPr>
        <p:txBody>
          <a:bodyPr wrap="none">
            <a:spAutoFit/>
          </a:bodyPr>
          <a:lstStyle/>
          <a:p>
            <a:r>
              <a:rPr lang="en-US" altLang="zh-CN" dirty="0">
                <a:latin typeface="Arial Narrow" pitchFamily="34" charset="0"/>
                <a:ea typeface="宋体" charset="-122"/>
              </a:rPr>
              <a:t>NBCn1-C</a:t>
            </a:r>
          </a:p>
        </p:txBody>
      </p:sp>
      <p:sp>
        <p:nvSpPr>
          <p:cNvPr id="5331" name="Text Box 121"/>
          <p:cNvSpPr txBox="1">
            <a:spLocks noChangeArrowheads="1"/>
          </p:cNvSpPr>
          <p:nvPr/>
        </p:nvSpPr>
        <p:spPr bwMode="auto">
          <a:xfrm>
            <a:off x="2431230" y="3693411"/>
            <a:ext cx="994183"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NBCn1-D</a:t>
            </a:r>
          </a:p>
        </p:txBody>
      </p:sp>
      <p:sp>
        <p:nvSpPr>
          <p:cNvPr id="5332" name="Text Box 143"/>
          <p:cNvSpPr txBox="1">
            <a:spLocks noChangeArrowheads="1"/>
          </p:cNvSpPr>
          <p:nvPr/>
        </p:nvSpPr>
        <p:spPr bwMode="auto">
          <a:xfrm>
            <a:off x="2431230" y="3944694"/>
            <a:ext cx="984565"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NBCn1-E</a:t>
            </a:r>
          </a:p>
        </p:txBody>
      </p:sp>
      <p:sp>
        <p:nvSpPr>
          <p:cNvPr id="5333" name="Text Box 165"/>
          <p:cNvSpPr txBox="1">
            <a:spLocks noChangeArrowheads="1"/>
          </p:cNvSpPr>
          <p:nvPr/>
        </p:nvSpPr>
        <p:spPr bwMode="auto">
          <a:xfrm>
            <a:off x="2431230" y="1180581"/>
            <a:ext cx="973343" cy="369332"/>
          </a:xfrm>
          <a:prstGeom prst="rect">
            <a:avLst/>
          </a:prstGeom>
          <a:noFill/>
          <a:ln w="9525">
            <a:noFill/>
            <a:miter lim="800000"/>
            <a:headEnd/>
            <a:tailEnd/>
          </a:ln>
        </p:spPr>
        <p:txBody>
          <a:bodyPr wrap="none">
            <a:spAutoFit/>
          </a:bodyPr>
          <a:lstStyle/>
          <a:p>
            <a:r>
              <a:rPr lang="en-US" altLang="zh-CN" dirty="0">
                <a:latin typeface="Arial Narrow" pitchFamily="34" charset="0"/>
                <a:ea typeface="宋体" charset="-122"/>
              </a:rPr>
              <a:t>NBCn1-F</a:t>
            </a:r>
          </a:p>
        </p:txBody>
      </p:sp>
      <p:sp>
        <p:nvSpPr>
          <p:cNvPr id="5334" name="Text Box 168"/>
          <p:cNvSpPr txBox="1">
            <a:spLocks noChangeArrowheads="1"/>
          </p:cNvSpPr>
          <p:nvPr/>
        </p:nvSpPr>
        <p:spPr bwMode="auto">
          <a:xfrm>
            <a:off x="2431230" y="4447260"/>
            <a:ext cx="994183"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NBCn1-H</a:t>
            </a:r>
          </a:p>
        </p:txBody>
      </p:sp>
      <p:sp>
        <p:nvSpPr>
          <p:cNvPr id="5335" name="Text Box 168"/>
          <p:cNvSpPr txBox="1">
            <a:spLocks noChangeArrowheads="1"/>
          </p:cNvSpPr>
          <p:nvPr/>
        </p:nvSpPr>
        <p:spPr bwMode="auto">
          <a:xfrm>
            <a:off x="2431230" y="4698543"/>
            <a:ext cx="910827"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NBCn1-I</a:t>
            </a:r>
          </a:p>
        </p:txBody>
      </p:sp>
      <p:sp>
        <p:nvSpPr>
          <p:cNvPr id="5336" name="Text Box 168"/>
          <p:cNvSpPr txBox="1">
            <a:spLocks noChangeArrowheads="1"/>
          </p:cNvSpPr>
          <p:nvPr/>
        </p:nvSpPr>
        <p:spPr bwMode="auto">
          <a:xfrm>
            <a:off x="2431230" y="1683147"/>
            <a:ext cx="984565"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NBCn1-K</a:t>
            </a:r>
          </a:p>
        </p:txBody>
      </p:sp>
      <p:sp>
        <p:nvSpPr>
          <p:cNvPr id="5337" name="Text Box 168"/>
          <p:cNvSpPr txBox="1">
            <a:spLocks noChangeArrowheads="1"/>
          </p:cNvSpPr>
          <p:nvPr/>
        </p:nvSpPr>
        <p:spPr bwMode="auto">
          <a:xfrm>
            <a:off x="2431230" y="1431864"/>
            <a:ext cx="952505"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NBCn1-J</a:t>
            </a:r>
          </a:p>
        </p:txBody>
      </p:sp>
      <p:sp>
        <p:nvSpPr>
          <p:cNvPr id="5338" name="AutoShape 29"/>
          <p:cNvSpPr>
            <a:spLocks/>
          </p:cNvSpPr>
          <p:nvPr/>
        </p:nvSpPr>
        <p:spPr bwMode="auto">
          <a:xfrm>
            <a:off x="2242160" y="1078206"/>
            <a:ext cx="215900" cy="1581912"/>
          </a:xfrm>
          <a:prstGeom prst="leftBrace">
            <a:avLst>
              <a:gd name="adj1" fmla="val 18197"/>
              <a:gd name="adj2" fmla="val 50000"/>
            </a:avLst>
          </a:prstGeom>
          <a:noFill/>
          <a:ln w="19050">
            <a:solidFill>
              <a:schemeClr val="tx1"/>
            </a:solidFill>
            <a:round/>
            <a:headEnd/>
            <a:tailEnd/>
          </a:ln>
        </p:spPr>
        <p:txBody>
          <a:bodyPr wrap="none" anchor="ctr"/>
          <a:lstStyle/>
          <a:p>
            <a:endParaRPr lang="zh-CN" altLang="en-US" b="1">
              <a:latin typeface="Arial Narrow" pitchFamily="34" charset="0"/>
              <a:ea typeface="宋体" charset="-122"/>
            </a:endParaRPr>
          </a:p>
        </p:txBody>
      </p:sp>
      <p:sp>
        <p:nvSpPr>
          <p:cNvPr id="5339" name="AutoShape 30"/>
          <p:cNvSpPr>
            <a:spLocks/>
          </p:cNvSpPr>
          <p:nvPr/>
        </p:nvSpPr>
        <p:spPr bwMode="auto">
          <a:xfrm>
            <a:off x="2242160" y="3364612"/>
            <a:ext cx="215900" cy="2560320"/>
          </a:xfrm>
          <a:prstGeom prst="leftBrace">
            <a:avLst>
              <a:gd name="adj1" fmla="val 19333"/>
              <a:gd name="adj2" fmla="val 50000"/>
            </a:avLst>
          </a:prstGeom>
          <a:noFill/>
          <a:ln w="19050">
            <a:solidFill>
              <a:schemeClr val="tx1"/>
            </a:solidFill>
            <a:round/>
            <a:headEnd/>
            <a:tailEnd/>
          </a:ln>
        </p:spPr>
        <p:txBody>
          <a:bodyPr wrap="none" anchor="ctr"/>
          <a:lstStyle/>
          <a:p>
            <a:endParaRPr lang="zh-CN" altLang="en-US" b="1">
              <a:latin typeface="Arial Narrow" pitchFamily="34" charset="0"/>
              <a:ea typeface="宋体" charset="-122"/>
            </a:endParaRPr>
          </a:p>
        </p:txBody>
      </p:sp>
      <p:sp>
        <p:nvSpPr>
          <p:cNvPr id="5340" name="Text Box 31"/>
          <p:cNvSpPr txBox="1">
            <a:spLocks noChangeArrowheads="1"/>
          </p:cNvSpPr>
          <p:nvPr/>
        </p:nvSpPr>
        <p:spPr bwMode="auto">
          <a:xfrm>
            <a:off x="1505899" y="1669107"/>
            <a:ext cx="780983" cy="400110"/>
          </a:xfrm>
          <a:prstGeom prst="rect">
            <a:avLst/>
          </a:prstGeom>
          <a:noFill/>
          <a:ln w="9525">
            <a:noFill/>
            <a:miter lim="800000"/>
            <a:headEnd/>
            <a:tailEnd/>
          </a:ln>
        </p:spPr>
        <p:txBody>
          <a:bodyPr wrap="none">
            <a:spAutoFit/>
          </a:bodyPr>
          <a:lstStyle/>
          <a:p>
            <a:r>
              <a:rPr lang="en-US" altLang="zh-CN" sz="2000" dirty="0">
                <a:latin typeface="Arial Narrow" pitchFamily="34" charset="0"/>
                <a:ea typeface="宋体" charset="-122"/>
              </a:rPr>
              <a:t>MERF</a:t>
            </a:r>
          </a:p>
        </p:txBody>
      </p:sp>
      <p:sp>
        <p:nvSpPr>
          <p:cNvPr id="5341" name="Text Box 32"/>
          <p:cNvSpPr txBox="1">
            <a:spLocks noChangeArrowheads="1"/>
          </p:cNvSpPr>
          <p:nvPr/>
        </p:nvSpPr>
        <p:spPr bwMode="auto">
          <a:xfrm>
            <a:off x="1505899" y="4444717"/>
            <a:ext cx="805029" cy="400110"/>
          </a:xfrm>
          <a:prstGeom prst="rect">
            <a:avLst/>
          </a:prstGeom>
          <a:noFill/>
          <a:ln w="9525">
            <a:noFill/>
            <a:miter lim="800000"/>
            <a:headEnd/>
            <a:tailEnd/>
          </a:ln>
        </p:spPr>
        <p:txBody>
          <a:bodyPr wrap="none">
            <a:spAutoFit/>
          </a:bodyPr>
          <a:lstStyle/>
          <a:p>
            <a:r>
              <a:rPr lang="en-US" altLang="zh-CN" sz="2000" dirty="0">
                <a:latin typeface="Arial Narrow" pitchFamily="34" charset="0"/>
                <a:ea typeface="宋体" charset="-122"/>
              </a:rPr>
              <a:t>MEAD</a:t>
            </a:r>
          </a:p>
        </p:txBody>
      </p:sp>
      <p:sp>
        <p:nvSpPr>
          <p:cNvPr id="5342" name="Text Box 168"/>
          <p:cNvSpPr txBox="1">
            <a:spLocks noChangeArrowheads="1"/>
          </p:cNvSpPr>
          <p:nvPr/>
        </p:nvSpPr>
        <p:spPr bwMode="auto">
          <a:xfrm>
            <a:off x="2431230" y="1934430"/>
            <a:ext cx="963725"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NBCn1-L</a:t>
            </a:r>
          </a:p>
        </p:txBody>
      </p:sp>
      <p:sp>
        <p:nvSpPr>
          <p:cNvPr id="5343" name="Text Box 168"/>
          <p:cNvSpPr txBox="1">
            <a:spLocks noChangeArrowheads="1"/>
          </p:cNvSpPr>
          <p:nvPr/>
        </p:nvSpPr>
        <p:spPr bwMode="auto">
          <a:xfrm>
            <a:off x="2431230" y="2185713"/>
            <a:ext cx="1015021"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NBCn1-M</a:t>
            </a:r>
          </a:p>
        </p:txBody>
      </p:sp>
      <p:sp>
        <p:nvSpPr>
          <p:cNvPr id="5344" name="Text Box 168"/>
          <p:cNvSpPr txBox="1">
            <a:spLocks noChangeArrowheads="1"/>
          </p:cNvSpPr>
          <p:nvPr/>
        </p:nvSpPr>
        <p:spPr bwMode="auto">
          <a:xfrm>
            <a:off x="2431230" y="4949826"/>
            <a:ext cx="1005403"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NBCn1-O</a:t>
            </a:r>
          </a:p>
        </p:txBody>
      </p:sp>
      <p:sp>
        <p:nvSpPr>
          <p:cNvPr id="5345" name="Text Box 168"/>
          <p:cNvSpPr txBox="1">
            <a:spLocks noChangeArrowheads="1"/>
          </p:cNvSpPr>
          <p:nvPr/>
        </p:nvSpPr>
        <p:spPr bwMode="auto">
          <a:xfrm>
            <a:off x="2431230" y="5201109"/>
            <a:ext cx="984565"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NBCn1-P</a:t>
            </a:r>
          </a:p>
        </p:txBody>
      </p:sp>
      <p:sp>
        <p:nvSpPr>
          <p:cNvPr id="5346" name="Text Box 168"/>
          <p:cNvSpPr txBox="1">
            <a:spLocks noChangeArrowheads="1"/>
          </p:cNvSpPr>
          <p:nvPr/>
        </p:nvSpPr>
        <p:spPr bwMode="auto">
          <a:xfrm>
            <a:off x="2431230" y="2436996"/>
            <a:ext cx="994183"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NBCn1-N</a:t>
            </a:r>
          </a:p>
        </p:txBody>
      </p:sp>
      <p:sp>
        <p:nvSpPr>
          <p:cNvPr id="5347" name="Text Box 16"/>
          <p:cNvSpPr txBox="1">
            <a:spLocks noChangeArrowheads="1"/>
          </p:cNvSpPr>
          <p:nvPr/>
        </p:nvSpPr>
        <p:spPr bwMode="auto">
          <a:xfrm>
            <a:off x="2431230" y="5452392"/>
            <a:ext cx="1122423" cy="369332"/>
          </a:xfrm>
          <a:prstGeom prst="rect">
            <a:avLst/>
          </a:prstGeom>
          <a:noFill/>
          <a:ln w="9525">
            <a:noFill/>
            <a:miter lim="800000"/>
            <a:headEnd/>
            <a:tailEnd/>
          </a:ln>
        </p:spPr>
        <p:txBody>
          <a:bodyPr wrap="none">
            <a:spAutoFit/>
          </a:bodyPr>
          <a:lstStyle/>
          <a:p>
            <a:r>
              <a:rPr lang="en-US" altLang="zh-CN">
                <a:latin typeface="Arial Narrow" pitchFamily="34" charset="0"/>
                <a:ea typeface="宋体" charset="-122"/>
              </a:rPr>
              <a:t>NBCn1-e/g</a:t>
            </a:r>
          </a:p>
        </p:txBody>
      </p:sp>
      <p:sp>
        <p:nvSpPr>
          <p:cNvPr id="5348" name="Text Box 31"/>
          <p:cNvSpPr txBox="1">
            <a:spLocks noChangeArrowheads="1"/>
          </p:cNvSpPr>
          <p:nvPr/>
        </p:nvSpPr>
        <p:spPr bwMode="auto">
          <a:xfrm>
            <a:off x="2431230" y="5703666"/>
            <a:ext cx="1111202" cy="369332"/>
          </a:xfrm>
          <a:prstGeom prst="rect">
            <a:avLst/>
          </a:prstGeom>
          <a:noFill/>
          <a:ln w="9525">
            <a:noFill/>
            <a:miter lim="800000"/>
            <a:headEnd/>
            <a:tailEnd/>
          </a:ln>
        </p:spPr>
        <p:txBody>
          <a:bodyPr wrap="none">
            <a:spAutoFit/>
          </a:bodyPr>
          <a:lstStyle/>
          <a:p>
            <a:r>
              <a:rPr lang="en-US" altLang="zh-CN" dirty="0">
                <a:latin typeface="Arial Narrow" pitchFamily="34" charset="0"/>
                <a:ea typeface="宋体" charset="-122"/>
              </a:rPr>
              <a:t>NBCn1-c/h</a:t>
            </a:r>
          </a:p>
        </p:txBody>
      </p:sp>
      <p:sp>
        <p:nvSpPr>
          <p:cNvPr id="5349" name="Text Box 254"/>
          <p:cNvSpPr txBox="1">
            <a:spLocks noChangeArrowheads="1"/>
          </p:cNvSpPr>
          <p:nvPr/>
        </p:nvSpPr>
        <p:spPr bwMode="auto">
          <a:xfrm>
            <a:off x="8084634" y="1473176"/>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0" name="Text Box 255"/>
          <p:cNvSpPr txBox="1">
            <a:spLocks noChangeArrowheads="1"/>
          </p:cNvSpPr>
          <p:nvPr/>
        </p:nvSpPr>
        <p:spPr bwMode="auto">
          <a:xfrm>
            <a:off x="8084634" y="1720882"/>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1" name="Text Box 256"/>
          <p:cNvSpPr txBox="1">
            <a:spLocks noChangeArrowheads="1"/>
          </p:cNvSpPr>
          <p:nvPr/>
        </p:nvSpPr>
        <p:spPr bwMode="auto">
          <a:xfrm>
            <a:off x="8084634" y="1968588"/>
            <a:ext cx="298480" cy="523220"/>
          </a:xfrm>
          <a:prstGeom prst="rect">
            <a:avLst/>
          </a:prstGeom>
          <a:noFill/>
          <a:ln w="9525">
            <a:noFill/>
            <a:miter lim="800000"/>
            <a:headEnd/>
            <a:tailEnd/>
          </a:ln>
        </p:spPr>
        <p:txBody>
          <a:bodyPr wrap="none">
            <a:spAutoFit/>
          </a:bodyPr>
          <a:lstStyle/>
          <a:p>
            <a:r>
              <a:rPr lang="en-US" altLang="zh-CN" sz="2800" dirty="0">
                <a:latin typeface="Arial Narrow" pitchFamily="34" charset="0"/>
                <a:ea typeface="宋体" charset="-122"/>
              </a:rPr>
              <a:t>*</a:t>
            </a:r>
            <a:endParaRPr lang="zh-CN" altLang="en-US" sz="2800" dirty="0">
              <a:latin typeface="Arial Narrow" pitchFamily="34" charset="0"/>
              <a:ea typeface="宋体" charset="-122"/>
            </a:endParaRPr>
          </a:p>
        </p:txBody>
      </p:sp>
      <p:sp>
        <p:nvSpPr>
          <p:cNvPr id="5352" name="Text Box 257"/>
          <p:cNvSpPr txBox="1">
            <a:spLocks noChangeArrowheads="1"/>
          </p:cNvSpPr>
          <p:nvPr/>
        </p:nvSpPr>
        <p:spPr bwMode="auto">
          <a:xfrm>
            <a:off x="8084634" y="2216294"/>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3" name="Text Box 258"/>
          <p:cNvSpPr txBox="1">
            <a:spLocks noChangeArrowheads="1"/>
          </p:cNvSpPr>
          <p:nvPr/>
        </p:nvSpPr>
        <p:spPr bwMode="auto">
          <a:xfrm>
            <a:off x="8084634" y="2455178"/>
            <a:ext cx="298480" cy="523220"/>
          </a:xfrm>
          <a:prstGeom prst="rect">
            <a:avLst/>
          </a:prstGeom>
          <a:noFill/>
          <a:ln w="9525">
            <a:noFill/>
            <a:miter lim="800000"/>
            <a:headEnd/>
            <a:tailEnd/>
          </a:ln>
        </p:spPr>
        <p:txBody>
          <a:bodyPr wrap="none">
            <a:spAutoFit/>
          </a:bodyPr>
          <a:lstStyle/>
          <a:p>
            <a:r>
              <a:rPr lang="en-US" altLang="zh-CN" sz="2800" dirty="0">
                <a:latin typeface="Arial Narrow" pitchFamily="34" charset="0"/>
                <a:ea typeface="宋体" charset="-122"/>
              </a:rPr>
              <a:t>*</a:t>
            </a:r>
            <a:endParaRPr lang="zh-CN" altLang="en-US" sz="2800" dirty="0">
              <a:latin typeface="Arial Narrow" pitchFamily="34" charset="0"/>
              <a:ea typeface="宋体" charset="-122"/>
            </a:endParaRPr>
          </a:p>
        </p:txBody>
      </p:sp>
      <p:sp>
        <p:nvSpPr>
          <p:cNvPr id="5354" name="Text Box 259"/>
          <p:cNvSpPr txBox="1">
            <a:spLocks noChangeArrowheads="1"/>
          </p:cNvSpPr>
          <p:nvPr/>
        </p:nvSpPr>
        <p:spPr bwMode="auto">
          <a:xfrm>
            <a:off x="8084634" y="4463400"/>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5" name="Text Box 260"/>
          <p:cNvSpPr txBox="1">
            <a:spLocks noChangeArrowheads="1"/>
          </p:cNvSpPr>
          <p:nvPr/>
        </p:nvSpPr>
        <p:spPr bwMode="auto">
          <a:xfrm>
            <a:off x="8084634" y="4671683"/>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6" name="Text Box 261"/>
          <p:cNvSpPr txBox="1">
            <a:spLocks noChangeArrowheads="1"/>
          </p:cNvSpPr>
          <p:nvPr/>
        </p:nvSpPr>
        <p:spPr bwMode="auto">
          <a:xfrm>
            <a:off x="8084634" y="4879966"/>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7" name="Text Box 262"/>
          <p:cNvSpPr txBox="1">
            <a:spLocks noChangeArrowheads="1"/>
          </p:cNvSpPr>
          <p:nvPr/>
        </p:nvSpPr>
        <p:spPr bwMode="auto">
          <a:xfrm>
            <a:off x="8084634" y="5088249"/>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8" name="Text Box 263"/>
          <p:cNvSpPr txBox="1">
            <a:spLocks noChangeArrowheads="1"/>
          </p:cNvSpPr>
          <p:nvPr/>
        </p:nvSpPr>
        <p:spPr bwMode="auto">
          <a:xfrm>
            <a:off x="8084634" y="5296532"/>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59" name="Text Box 264"/>
          <p:cNvSpPr txBox="1">
            <a:spLocks noChangeArrowheads="1"/>
          </p:cNvSpPr>
          <p:nvPr/>
        </p:nvSpPr>
        <p:spPr bwMode="auto">
          <a:xfrm>
            <a:off x="5718495" y="5504815"/>
            <a:ext cx="298480" cy="523220"/>
          </a:xfrm>
          <a:prstGeom prst="rect">
            <a:avLst/>
          </a:prstGeom>
          <a:noFill/>
          <a:ln w="9525">
            <a:noFill/>
            <a:miter lim="800000"/>
            <a:headEnd/>
            <a:tailEnd/>
          </a:ln>
        </p:spPr>
        <p:txBody>
          <a:bodyPr wrap="none">
            <a:spAutoFit/>
          </a:bodyPr>
          <a:lstStyle/>
          <a:p>
            <a:r>
              <a:rPr lang="en-US" altLang="zh-CN" sz="2800">
                <a:latin typeface="Arial Narrow" pitchFamily="34" charset="0"/>
                <a:ea typeface="宋体" charset="-122"/>
              </a:rPr>
              <a:t>*</a:t>
            </a:r>
            <a:endParaRPr lang="zh-CN" altLang="en-US" sz="2800">
              <a:latin typeface="Arial Narrow" pitchFamily="34" charset="0"/>
              <a:ea typeface="宋体" charset="-122"/>
            </a:endParaRPr>
          </a:p>
        </p:txBody>
      </p:sp>
      <p:sp>
        <p:nvSpPr>
          <p:cNvPr id="5360" name="Text Box 265"/>
          <p:cNvSpPr txBox="1">
            <a:spLocks noChangeArrowheads="1"/>
          </p:cNvSpPr>
          <p:nvPr/>
        </p:nvSpPr>
        <p:spPr bwMode="auto">
          <a:xfrm>
            <a:off x="5718495" y="5713100"/>
            <a:ext cx="298480" cy="523220"/>
          </a:xfrm>
          <a:prstGeom prst="rect">
            <a:avLst/>
          </a:prstGeom>
          <a:noFill/>
          <a:ln w="9525">
            <a:noFill/>
            <a:miter lim="800000"/>
            <a:headEnd/>
            <a:tailEnd/>
          </a:ln>
        </p:spPr>
        <p:txBody>
          <a:bodyPr wrap="none">
            <a:spAutoFit/>
          </a:bodyPr>
          <a:lstStyle/>
          <a:p>
            <a:r>
              <a:rPr lang="en-US" altLang="zh-CN" sz="2800" dirty="0">
                <a:latin typeface="Arial Narrow" pitchFamily="34" charset="0"/>
                <a:ea typeface="宋体" charset="-122"/>
              </a:rPr>
              <a:t>*</a:t>
            </a:r>
            <a:endParaRPr lang="zh-CN" altLang="en-US" sz="2800" dirty="0">
              <a:latin typeface="Arial Narrow" pitchFamily="34" charset="0"/>
              <a:ea typeface="宋体" charset="-122"/>
            </a:endParaRPr>
          </a:p>
        </p:txBody>
      </p:sp>
      <p:sp>
        <p:nvSpPr>
          <p:cNvPr id="266" name="Text Box 254"/>
          <p:cNvSpPr txBox="1">
            <a:spLocks noChangeArrowheads="1"/>
          </p:cNvSpPr>
          <p:nvPr/>
        </p:nvSpPr>
        <p:spPr bwMode="auto">
          <a:xfrm>
            <a:off x="5004048" y="6409838"/>
            <a:ext cx="4176464" cy="400110"/>
          </a:xfrm>
          <a:prstGeom prst="rect">
            <a:avLst/>
          </a:prstGeom>
          <a:noFill/>
          <a:ln w="9525">
            <a:noFill/>
            <a:miter lim="800000"/>
            <a:headEnd/>
            <a:tailEnd/>
          </a:ln>
        </p:spPr>
        <p:txBody>
          <a:bodyPr wrap="square">
            <a:spAutoFit/>
          </a:bodyPr>
          <a:lstStyle/>
          <a:p>
            <a:r>
              <a:rPr lang="en-US" altLang="zh-CN" sz="2000" dirty="0" smtClean="0">
                <a:latin typeface="Arial Narrow" pitchFamily="34" charset="0"/>
                <a:ea typeface="宋体" charset="-122"/>
              </a:rPr>
              <a:t>* </a:t>
            </a:r>
            <a:r>
              <a:rPr lang="en-US" altLang="zh-CN" sz="2000" dirty="0" smtClean="0">
                <a:solidFill>
                  <a:srgbClr val="0000FF"/>
                </a:solidFill>
                <a:latin typeface="Arial Narrow" pitchFamily="34" charset="0"/>
                <a:ea typeface="宋体" charset="-122"/>
              </a:rPr>
              <a:t>Identified by our group for the first time </a:t>
            </a:r>
            <a:endParaRPr lang="zh-CN" altLang="en-US" sz="2000" dirty="0">
              <a:solidFill>
                <a:srgbClr val="0000FF"/>
              </a:solidFill>
              <a:latin typeface="Arial Narrow" pitchFamily="34" charset="0"/>
              <a:ea typeface="宋体" charset="-122"/>
            </a:endParaRPr>
          </a:p>
        </p:txBody>
      </p:sp>
      <p:sp>
        <p:nvSpPr>
          <p:cNvPr id="261" name="Text Box 66"/>
          <p:cNvSpPr txBox="1">
            <a:spLocks noChangeArrowheads="1"/>
          </p:cNvSpPr>
          <p:nvPr/>
        </p:nvSpPr>
        <p:spPr bwMode="auto">
          <a:xfrm>
            <a:off x="1" y="18866"/>
            <a:ext cx="9144000" cy="646331"/>
          </a:xfrm>
          <a:prstGeom prst="rect">
            <a:avLst/>
          </a:prstGeom>
          <a:noFill/>
          <a:ln w="9525">
            <a:noFill/>
            <a:miter lim="800000"/>
            <a:headEnd/>
            <a:tailEnd/>
          </a:ln>
        </p:spPr>
        <p:txBody>
          <a:bodyPr wrap="square">
            <a:spAutoFit/>
          </a:bodyPr>
          <a:lstStyle/>
          <a:p>
            <a:pPr algn="ctr"/>
            <a:r>
              <a:rPr lang="en-US" altLang="zh-CN" sz="3600" b="1" dirty="0" smtClean="0">
                <a:latin typeface="Arial Narrow" pitchFamily="34" charset="0"/>
                <a:ea typeface="宋体" charset="-122"/>
              </a:rPr>
              <a:t>Expression of NBCn1 variants</a:t>
            </a:r>
          </a:p>
        </p:txBody>
      </p:sp>
      <p:sp>
        <p:nvSpPr>
          <p:cNvPr id="457" name="Rectangle 82"/>
          <p:cNvSpPr>
            <a:spLocks noChangeArrowheads="1"/>
          </p:cNvSpPr>
          <p:nvPr/>
        </p:nvSpPr>
        <p:spPr bwMode="auto">
          <a:xfrm>
            <a:off x="3465546" y="2769672"/>
            <a:ext cx="82296" cy="215900"/>
          </a:xfrm>
          <a:prstGeom prst="rect">
            <a:avLst/>
          </a:prstGeom>
          <a:gradFill>
            <a:gsLst>
              <a:gs pos="10000">
                <a:srgbClr val="663300"/>
              </a:gs>
              <a:gs pos="50000">
                <a:srgbClr val="F5EADF"/>
              </a:gs>
              <a:gs pos="90000">
                <a:srgbClr val="66330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b="1">
              <a:latin typeface="Arial" charset="0"/>
              <a:ea typeface="宋体" charset="-122"/>
            </a:endParaRPr>
          </a:p>
        </p:txBody>
      </p:sp>
      <p:sp>
        <p:nvSpPr>
          <p:cNvPr id="458" name="Rectangle 82"/>
          <p:cNvSpPr>
            <a:spLocks noChangeArrowheads="1"/>
          </p:cNvSpPr>
          <p:nvPr/>
        </p:nvSpPr>
        <p:spPr bwMode="auto">
          <a:xfrm>
            <a:off x="3546255" y="2769672"/>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459" name="Rectangle 82"/>
          <p:cNvSpPr>
            <a:spLocks noChangeArrowheads="1"/>
          </p:cNvSpPr>
          <p:nvPr/>
        </p:nvSpPr>
        <p:spPr bwMode="auto">
          <a:xfrm>
            <a:off x="4365405" y="2769672"/>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460" name="Rectangle 82"/>
          <p:cNvSpPr>
            <a:spLocks noChangeArrowheads="1"/>
          </p:cNvSpPr>
          <p:nvPr/>
        </p:nvSpPr>
        <p:spPr bwMode="auto">
          <a:xfrm>
            <a:off x="4413030" y="2769672"/>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461" name="Rectangle 82"/>
          <p:cNvSpPr>
            <a:spLocks noChangeArrowheads="1"/>
          </p:cNvSpPr>
          <p:nvPr/>
        </p:nvSpPr>
        <p:spPr bwMode="auto">
          <a:xfrm>
            <a:off x="7986492" y="2769672"/>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462" name="Line 162"/>
          <p:cNvSpPr>
            <a:spLocks noChangeShapeType="1"/>
          </p:cNvSpPr>
          <p:nvPr/>
        </p:nvSpPr>
        <p:spPr bwMode="auto">
          <a:xfrm>
            <a:off x="7854730" y="2879209"/>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463" name="Line 163"/>
          <p:cNvSpPr>
            <a:spLocks noChangeShapeType="1"/>
          </p:cNvSpPr>
          <p:nvPr/>
        </p:nvSpPr>
        <p:spPr bwMode="auto">
          <a:xfrm>
            <a:off x="7854730" y="2771259"/>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464" name="Line 164"/>
          <p:cNvSpPr>
            <a:spLocks noChangeShapeType="1"/>
          </p:cNvSpPr>
          <p:nvPr/>
        </p:nvSpPr>
        <p:spPr bwMode="auto">
          <a:xfrm>
            <a:off x="7984905" y="2771259"/>
            <a:ext cx="0" cy="214313"/>
          </a:xfrm>
          <a:prstGeom prst="line">
            <a:avLst/>
          </a:prstGeom>
          <a:noFill/>
          <a:ln w="9525">
            <a:solidFill>
              <a:schemeClr val="tx1"/>
            </a:solidFill>
            <a:round/>
            <a:headEnd/>
            <a:tailEnd/>
          </a:ln>
        </p:spPr>
        <p:txBody>
          <a:bodyPr wrap="none" anchor="ctr"/>
          <a:lstStyle/>
          <a:p>
            <a:endParaRPr lang="zh-CN" altLang="en-US">
              <a:latin typeface="Arial Narrow" pitchFamily="34" charset="0"/>
            </a:endParaRPr>
          </a:p>
        </p:txBody>
      </p:sp>
      <p:sp>
        <p:nvSpPr>
          <p:cNvPr id="465" name="Rectangle 82"/>
          <p:cNvSpPr>
            <a:spLocks noChangeArrowheads="1"/>
          </p:cNvSpPr>
          <p:nvPr/>
        </p:nvSpPr>
        <p:spPr bwMode="auto">
          <a:xfrm>
            <a:off x="5071842" y="2769672"/>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466" name="Rectangle 101"/>
          <p:cNvSpPr>
            <a:spLocks noChangeArrowheads="1"/>
          </p:cNvSpPr>
          <p:nvPr/>
        </p:nvSpPr>
        <p:spPr bwMode="auto">
          <a:xfrm>
            <a:off x="4860705" y="2769672"/>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467" name="Line 28"/>
          <p:cNvSpPr>
            <a:spLocks noChangeShapeType="1"/>
          </p:cNvSpPr>
          <p:nvPr/>
        </p:nvSpPr>
        <p:spPr bwMode="auto">
          <a:xfrm>
            <a:off x="5000405" y="2879209"/>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468" name="Line 29"/>
          <p:cNvSpPr>
            <a:spLocks noChangeShapeType="1"/>
          </p:cNvSpPr>
          <p:nvPr/>
        </p:nvSpPr>
        <p:spPr bwMode="auto">
          <a:xfrm>
            <a:off x="5000405" y="2771259"/>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469" name="Line 30"/>
          <p:cNvSpPr>
            <a:spLocks noChangeShapeType="1"/>
          </p:cNvSpPr>
          <p:nvPr/>
        </p:nvSpPr>
        <p:spPr bwMode="auto">
          <a:xfrm>
            <a:off x="5071842" y="2771259"/>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471" name="Text Box 168"/>
          <p:cNvSpPr txBox="1">
            <a:spLocks noChangeArrowheads="1"/>
          </p:cNvSpPr>
          <p:nvPr/>
        </p:nvSpPr>
        <p:spPr bwMode="auto">
          <a:xfrm>
            <a:off x="2431230" y="2688279"/>
            <a:ext cx="994183" cy="369332"/>
          </a:xfrm>
          <a:prstGeom prst="rect">
            <a:avLst/>
          </a:prstGeom>
          <a:noFill/>
          <a:ln w="9525">
            <a:noFill/>
            <a:miter lim="800000"/>
            <a:headEnd/>
            <a:tailEnd/>
          </a:ln>
        </p:spPr>
        <p:txBody>
          <a:bodyPr wrap="none">
            <a:spAutoFit/>
          </a:bodyPr>
          <a:lstStyle/>
          <a:p>
            <a:r>
              <a:rPr lang="en-US" altLang="zh-CN" dirty="0" smtClean="0">
                <a:latin typeface="Arial Narrow" pitchFamily="34" charset="0"/>
                <a:ea typeface="宋体" charset="-122"/>
              </a:rPr>
              <a:t>NBCn1-R</a:t>
            </a:r>
            <a:endParaRPr lang="en-US" altLang="zh-CN" dirty="0">
              <a:latin typeface="Arial Narrow" pitchFamily="34" charset="0"/>
              <a:ea typeface="宋体" charset="-122"/>
            </a:endParaRPr>
          </a:p>
        </p:txBody>
      </p:sp>
      <p:sp>
        <p:nvSpPr>
          <p:cNvPr id="472" name="Text Box 31"/>
          <p:cNvSpPr txBox="1">
            <a:spLocks noChangeArrowheads="1"/>
          </p:cNvSpPr>
          <p:nvPr/>
        </p:nvSpPr>
        <p:spPr bwMode="auto">
          <a:xfrm>
            <a:off x="1505899" y="2655962"/>
            <a:ext cx="686406"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MIPL</a:t>
            </a:r>
            <a:endParaRPr lang="en-US" altLang="zh-CN" sz="2000" dirty="0">
              <a:latin typeface="Arial Narrow" pitchFamily="34" charset="0"/>
              <a:ea typeface="宋体" charset="-122"/>
            </a:endParaRPr>
          </a:p>
        </p:txBody>
      </p:sp>
      <p:sp>
        <p:nvSpPr>
          <p:cNvPr id="295" name="TextBox 294"/>
          <p:cNvSpPr txBox="1"/>
          <p:nvPr/>
        </p:nvSpPr>
        <p:spPr>
          <a:xfrm>
            <a:off x="2431230" y="2939562"/>
            <a:ext cx="1005403" cy="369332"/>
          </a:xfrm>
          <a:prstGeom prst="rect">
            <a:avLst/>
          </a:prstGeom>
          <a:noFill/>
        </p:spPr>
        <p:txBody>
          <a:bodyPr wrap="none" rtlCol="0">
            <a:spAutoFit/>
          </a:bodyPr>
          <a:lstStyle/>
          <a:p>
            <a:pPr algn="r"/>
            <a:r>
              <a:rPr lang="en-US" altLang="zh-CN" dirty="0" smtClean="0">
                <a:latin typeface="Arial Narrow" pitchFamily="34" charset="0"/>
                <a:ea typeface="宋体" charset="-122"/>
              </a:rPr>
              <a:t>NBCn1-Q</a:t>
            </a:r>
            <a:endParaRPr lang="zh-CN" altLang="en-US" dirty="0">
              <a:latin typeface="Arial Narrow" pitchFamily="34" charset="0"/>
              <a:ea typeface="宋体" charset="-122"/>
            </a:endParaRPr>
          </a:p>
        </p:txBody>
      </p:sp>
      <p:cxnSp>
        <p:nvCxnSpPr>
          <p:cNvPr id="299" name="直接连接符 298"/>
          <p:cNvCxnSpPr>
            <a:stCxn id="298" idx="3"/>
          </p:cNvCxnSpPr>
          <p:nvPr/>
        </p:nvCxnSpPr>
        <p:spPr bwMode="auto">
          <a:xfrm flipV="1">
            <a:off x="5000405" y="3136085"/>
            <a:ext cx="645697" cy="4572"/>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300" name="直接连接符 299"/>
          <p:cNvCxnSpPr>
            <a:stCxn id="305" idx="3"/>
            <a:endCxn id="298" idx="1"/>
          </p:cNvCxnSpPr>
          <p:nvPr/>
        </p:nvCxnSpPr>
        <p:spPr bwMode="auto">
          <a:xfrm>
            <a:off x="4411264" y="3140657"/>
            <a:ext cx="449979"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301" name="Rectangle 82"/>
          <p:cNvSpPr>
            <a:spLocks noChangeArrowheads="1"/>
          </p:cNvSpPr>
          <p:nvPr/>
        </p:nvSpPr>
        <p:spPr bwMode="auto">
          <a:xfrm>
            <a:off x="7860126" y="3021785"/>
            <a:ext cx="129673" cy="2286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zh-CN" altLang="en-US" sz="4000"/>
          </a:p>
        </p:txBody>
      </p:sp>
      <p:sp>
        <p:nvSpPr>
          <p:cNvPr id="302" name="Rectangle 82"/>
          <p:cNvSpPr>
            <a:spLocks noChangeArrowheads="1"/>
          </p:cNvSpPr>
          <p:nvPr/>
        </p:nvSpPr>
        <p:spPr bwMode="auto">
          <a:xfrm>
            <a:off x="7989799" y="3021785"/>
            <a:ext cx="96465"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zh-CN" altLang="en-US" sz="4000"/>
          </a:p>
        </p:txBody>
      </p:sp>
      <p:sp>
        <p:nvSpPr>
          <p:cNvPr id="297" name="Rectangle 82"/>
          <p:cNvSpPr>
            <a:spLocks noChangeArrowheads="1"/>
          </p:cNvSpPr>
          <p:nvPr/>
        </p:nvSpPr>
        <p:spPr bwMode="auto">
          <a:xfrm>
            <a:off x="3929709" y="3030929"/>
            <a:ext cx="434108" cy="219456"/>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zh-CN" altLang="en-US" sz="4000"/>
          </a:p>
        </p:txBody>
      </p:sp>
      <p:sp>
        <p:nvSpPr>
          <p:cNvPr id="298" name="Rectangle 123"/>
          <p:cNvSpPr>
            <a:spLocks noChangeArrowheads="1"/>
          </p:cNvSpPr>
          <p:nvPr/>
        </p:nvSpPr>
        <p:spPr bwMode="auto">
          <a:xfrm>
            <a:off x="4861243" y="3030929"/>
            <a:ext cx="139162" cy="219456"/>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zh-CN" altLang="en-US" sz="4000"/>
          </a:p>
        </p:txBody>
      </p:sp>
      <p:sp>
        <p:nvSpPr>
          <p:cNvPr id="305" name="Rectangle 82"/>
          <p:cNvSpPr>
            <a:spLocks noChangeArrowheads="1"/>
          </p:cNvSpPr>
          <p:nvPr/>
        </p:nvSpPr>
        <p:spPr bwMode="auto">
          <a:xfrm>
            <a:off x="4365405" y="3030929"/>
            <a:ext cx="45859" cy="219456"/>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zh-CN" altLang="en-US" sz="4000"/>
          </a:p>
        </p:txBody>
      </p:sp>
      <p:sp>
        <p:nvSpPr>
          <p:cNvPr id="306" name="Text Box 31"/>
          <p:cNvSpPr txBox="1">
            <a:spLocks noChangeArrowheads="1"/>
          </p:cNvSpPr>
          <p:nvPr/>
        </p:nvSpPr>
        <p:spPr bwMode="auto">
          <a:xfrm>
            <a:off x="1505899" y="2947804"/>
            <a:ext cx="780983"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MDEL</a:t>
            </a:r>
            <a:endParaRPr lang="en-US" altLang="zh-CN" sz="2000" dirty="0">
              <a:latin typeface="Arial Narrow" pitchFamily="34" charset="0"/>
              <a:ea typeface="宋体" charset="-122"/>
            </a:endParaRPr>
          </a:p>
        </p:txBody>
      </p:sp>
      <p:sp>
        <p:nvSpPr>
          <p:cNvPr id="323" name="Rectangle 82"/>
          <p:cNvSpPr>
            <a:spLocks noChangeArrowheads="1"/>
          </p:cNvSpPr>
          <p:nvPr/>
        </p:nvSpPr>
        <p:spPr bwMode="auto">
          <a:xfrm>
            <a:off x="5071842" y="3034485"/>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5303" name="Line 262"/>
          <p:cNvSpPr>
            <a:spLocks noChangeShapeType="1"/>
          </p:cNvSpPr>
          <p:nvPr/>
        </p:nvSpPr>
        <p:spPr bwMode="auto">
          <a:xfrm flipV="1">
            <a:off x="7616009" y="848141"/>
            <a:ext cx="0" cy="5303520"/>
          </a:xfrm>
          <a:prstGeom prst="line">
            <a:avLst/>
          </a:prstGeom>
          <a:noFill/>
          <a:ln w="19050">
            <a:solidFill>
              <a:schemeClr val="accent5">
                <a:lumMod val="75000"/>
              </a:schemeClr>
            </a:solidFill>
            <a:prstDash val="dash"/>
            <a:round/>
            <a:headEnd/>
            <a:tailEnd/>
          </a:ln>
          <a:extLst/>
        </p:spPr>
        <p:txBody>
          <a:bodyPr/>
          <a:lstStyle/>
          <a:p>
            <a:pPr>
              <a:defRPr/>
            </a:pPr>
            <a:endParaRPr lang="zh-CN" altLang="en-US">
              <a:latin typeface="Arial Narrow" pitchFamily="34" charset="0"/>
            </a:endParaRPr>
          </a:p>
        </p:txBody>
      </p:sp>
      <p:sp>
        <p:nvSpPr>
          <p:cNvPr id="5304" name="Line 267"/>
          <p:cNvSpPr>
            <a:spLocks noChangeShapeType="1"/>
          </p:cNvSpPr>
          <p:nvPr/>
        </p:nvSpPr>
        <p:spPr bwMode="auto">
          <a:xfrm flipV="1">
            <a:off x="5776097" y="848141"/>
            <a:ext cx="0" cy="5303520"/>
          </a:xfrm>
          <a:prstGeom prst="line">
            <a:avLst/>
          </a:prstGeom>
          <a:noFill/>
          <a:ln w="19050">
            <a:solidFill>
              <a:schemeClr val="accent5">
                <a:lumMod val="75000"/>
              </a:schemeClr>
            </a:solidFill>
            <a:prstDash val="dash"/>
            <a:round/>
            <a:headEnd/>
            <a:tailEnd/>
          </a:ln>
          <a:extLst/>
        </p:spPr>
        <p:txBody>
          <a:bodyPr/>
          <a:lstStyle/>
          <a:p>
            <a:pPr>
              <a:defRPr/>
            </a:pPr>
            <a:endParaRPr lang="zh-CN" altLang="en-US">
              <a:latin typeface="Arial Narrow" pitchFamily="34" charset="0"/>
            </a:endParaRPr>
          </a:p>
        </p:txBody>
      </p:sp>
      <p:sp>
        <p:nvSpPr>
          <p:cNvPr id="324" name="AutoShape 29"/>
          <p:cNvSpPr>
            <a:spLocks/>
          </p:cNvSpPr>
          <p:nvPr/>
        </p:nvSpPr>
        <p:spPr bwMode="auto">
          <a:xfrm>
            <a:off x="1343215" y="1783864"/>
            <a:ext cx="215900" cy="1463040"/>
          </a:xfrm>
          <a:prstGeom prst="leftBrace">
            <a:avLst>
              <a:gd name="adj1" fmla="val 18197"/>
              <a:gd name="adj2" fmla="val 50000"/>
            </a:avLst>
          </a:prstGeom>
          <a:noFill/>
          <a:ln w="19050">
            <a:solidFill>
              <a:schemeClr val="tx1"/>
            </a:solidFill>
            <a:round/>
            <a:headEnd/>
            <a:tailEnd/>
          </a:ln>
        </p:spPr>
        <p:txBody>
          <a:bodyPr wrap="none" anchor="ctr"/>
          <a:lstStyle/>
          <a:p>
            <a:endParaRPr lang="zh-CN" altLang="en-US" b="1">
              <a:latin typeface="Arial Narrow" pitchFamily="34" charset="0"/>
              <a:ea typeface="宋体" charset="-122"/>
            </a:endParaRPr>
          </a:p>
        </p:txBody>
      </p:sp>
      <p:sp>
        <p:nvSpPr>
          <p:cNvPr id="325" name="Text Box 31"/>
          <p:cNvSpPr txBox="1">
            <a:spLocks noChangeArrowheads="1"/>
          </p:cNvSpPr>
          <p:nvPr/>
        </p:nvSpPr>
        <p:spPr bwMode="auto">
          <a:xfrm>
            <a:off x="32121" y="2315329"/>
            <a:ext cx="1366080"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Promoter P2</a:t>
            </a:r>
            <a:endParaRPr lang="en-US" altLang="zh-CN" sz="2000" dirty="0">
              <a:latin typeface="Arial Narrow" pitchFamily="34" charset="0"/>
              <a:ea typeface="宋体" charset="-122"/>
            </a:endParaRPr>
          </a:p>
        </p:txBody>
      </p:sp>
      <p:sp>
        <p:nvSpPr>
          <p:cNvPr id="326" name="Text Box 31"/>
          <p:cNvSpPr txBox="1">
            <a:spLocks noChangeArrowheads="1"/>
          </p:cNvSpPr>
          <p:nvPr/>
        </p:nvSpPr>
        <p:spPr bwMode="auto">
          <a:xfrm>
            <a:off x="126989" y="4437112"/>
            <a:ext cx="1366080"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Promoter P1</a:t>
            </a:r>
            <a:endParaRPr lang="en-US" altLang="zh-CN" sz="2000" dirty="0">
              <a:latin typeface="Arial Narrow" pitchFamily="34" charset="0"/>
              <a:ea typeface="宋体" charset="-122"/>
            </a:endParaRPr>
          </a:p>
        </p:txBody>
      </p:sp>
    </p:spTree>
  </p:cSld>
  <p:clrMapOvr>
    <a:masterClrMapping/>
  </p:clrMapOvr>
  <mc:AlternateContent xmlns:mc="http://schemas.openxmlformats.org/markup-compatibility/2006">
    <mc:Choice xmlns="" xmlns:p14="http://schemas.microsoft.com/office/powerpoint/2010/main" Requires="p14">
      <p:transition spd="slow" p14:dur="2000" advTm="432"/>
    </mc:Choice>
    <mc:Fallback>
      <p:transition spd="slow" advTm="432"/>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54391" y="2636912"/>
            <a:ext cx="3240360" cy="3240360"/>
          </a:xfrm>
          <a:prstGeom prst="ellipse">
            <a:avLst/>
          </a:prstGeom>
          <a:gradFill flip="none" rotWithShape="1">
            <a:gsLst>
              <a:gs pos="0">
                <a:schemeClr val="accent1">
                  <a:lumMod val="20000"/>
                  <a:lumOff val="80000"/>
                </a:schemeClr>
              </a:gs>
              <a:gs pos="88000">
                <a:schemeClr val="accent1">
                  <a:lumMod val="60000"/>
                  <a:lumOff val="40000"/>
                </a:schemeClr>
              </a:gs>
            </a:gsLst>
            <a:path path="circle">
              <a:fillToRect l="50000" t="50000" r="50000" b="50000"/>
            </a:path>
            <a:tileRect/>
          </a:grad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b="1">
              <a:solidFill>
                <a:schemeClr val="lt1"/>
              </a:solidFill>
            </a:endParaRPr>
          </a:p>
        </p:txBody>
      </p:sp>
      <p:sp>
        <p:nvSpPr>
          <p:cNvPr id="1459205" name="Rectangle 5"/>
          <p:cNvSpPr>
            <a:spLocks noChangeArrowheads="1"/>
          </p:cNvSpPr>
          <p:nvPr/>
        </p:nvSpPr>
        <p:spPr bwMode="auto">
          <a:xfrm flipH="1">
            <a:off x="7913970" y="4250988"/>
            <a:ext cx="506413"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-120</a:t>
            </a:r>
          </a:p>
        </p:txBody>
      </p:sp>
      <p:sp>
        <p:nvSpPr>
          <p:cNvPr id="1459207" name="Rectangle 7"/>
          <p:cNvSpPr>
            <a:spLocks noChangeArrowheads="1"/>
          </p:cNvSpPr>
          <p:nvPr/>
        </p:nvSpPr>
        <p:spPr bwMode="auto">
          <a:xfrm flipH="1">
            <a:off x="7913970" y="365977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-80</a:t>
            </a:r>
          </a:p>
        </p:txBody>
      </p:sp>
      <p:sp>
        <p:nvSpPr>
          <p:cNvPr id="1459209" name="Rectangle 9"/>
          <p:cNvSpPr>
            <a:spLocks noChangeArrowheads="1"/>
          </p:cNvSpPr>
          <p:nvPr/>
        </p:nvSpPr>
        <p:spPr bwMode="auto">
          <a:xfrm flipH="1">
            <a:off x="7913970" y="3056520"/>
            <a:ext cx="365126" cy="369888"/>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FF0000"/>
                </a:solidFill>
                <a:latin typeface="Arial Narrow" pitchFamily="34" charset="0"/>
                <a:ea typeface="宋体" charset="-122"/>
                <a:cs typeface="Arial" charset="0"/>
              </a:rPr>
              <a:t>-40</a:t>
            </a:r>
          </a:p>
        </p:txBody>
      </p:sp>
      <p:sp>
        <p:nvSpPr>
          <p:cNvPr id="1459211" name="Rectangle 11"/>
          <p:cNvSpPr>
            <a:spLocks noChangeArrowheads="1"/>
          </p:cNvSpPr>
          <p:nvPr/>
        </p:nvSpPr>
        <p:spPr bwMode="auto">
          <a:xfrm flipH="1">
            <a:off x="7998194" y="2513430"/>
            <a:ext cx="141288" cy="369888"/>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FF0000"/>
                </a:solidFill>
                <a:latin typeface="Arial Narrow" pitchFamily="34" charset="0"/>
                <a:ea typeface="宋体" charset="-122"/>
                <a:cs typeface="Arial" charset="0"/>
              </a:rPr>
              <a:t>0</a:t>
            </a:r>
          </a:p>
        </p:txBody>
      </p:sp>
      <p:sp>
        <p:nvSpPr>
          <p:cNvPr id="1459212" name="Rectangle 12"/>
          <p:cNvSpPr>
            <a:spLocks noChangeArrowheads="1"/>
          </p:cNvSpPr>
          <p:nvPr/>
        </p:nvSpPr>
        <p:spPr bwMode="auto">
          <a:xfrm flipH="1">
            <a:off x="8463554" y="3288382"/>
            <a:ext cx="753054" cy="862013"/>
          </a:xfrm>
          <a:prstGeom prst="rect">
            <a:avLst/>
          </a:prstGeom>
          <a:noFill/>
          <a:ln w="9525">
            <a:noFill/>
            <a:miter lim="800000"/>
            <a:headEnd/>
            <a:tailEnd/>
          </a:ln>
        </p:spPr>
        <p:txBody>
          <a:bodyPr wrap="square" lIns="0" tIns="0" rIns="0" bIns="0">
            <a:spAutoFit/>
          </a:bodyPr>
          <a:lstStyle/>
          <a:p>
            <a:pPr eaLnBrk="1" hangingPunct="1"/>
            <a:r>
              <a:rPr lang="en-US" altLang="zh-CN" sz="2800" dirty="0" err="1">
                <a:solidFill>
                  <a:srgbClr val="FF0000"/>
                </a:solidFill>
                <a:latin typeface="Arial Narrow" pitchFamily="34" charset="0"/>
                <a:ea typeface="宋体" charset="-122"/>
                <a:cs typeface="Arial" charset="0"/>
              </a:rPr>
              <a:t>V</a:t>
            </a:r>
            <a:r>
              <a:rPr lang="en-US" altLang="zh-CN" sz="2800" baseline="-25000" dirty="0" err="1">
                <a:solidFill>
                  <a:srgbClr val="FF0000"/>
                </a:solidFill>
                <a:latin typeface="Arial Narrow" pitchFamily="34" charset="0"/>
                <a:ea typeface="宋体" charset="-122"/>
                <a:cs typeface="Arial" charset="0"/>
              </a:rPr>
              <a:t>m</a:t>
            </a:r>
            <a:endParaRPr lang="en-US" altLang="zh-CN" sz="2800" baseline="-25000" dirty="0">
              <a:solidFill>
                <a:srgbClr val="FF0000"/>
              </a:solidFill>
              <a:latin typeface="Arial Narrow" pitchFamily="34" charset="0"/>
              <a:ea typeface="宋体" charset="-122"/>
              <a:cs typeface="Arial" charset="0"/>
            </a:endParaRPr>
          </a:p>
          <a:p>
            <a:pPr eaLnBrk="1" hangingPunct="1"/>
            <a:r>
              <a:rPr lang="en-US" altLang="zh-CN" sz="2800" dirty="0">
                <a:solidFill>
                  <a:srgbClr val="FF0000"/>
                </a:solidFill>
                <a:latin typeface="Arial Narrow" pitchFamily="34" charset="0"/>
                <a:ea typeface="宋体" charset="-122"/>
                <a:cs typeface="Arial" charset="0"/>
              </a:rPr>
              <a:t>(mV)</a:t>
            </a:r>
          </a:p>
        </p:txBody>
      </p:sp>
      <p:grpSp>
        <p:nvGrpSpPr>
          <p:cNvPr id="3" name="Group 13"/>
          <p:cNvGrpSpPr>
            <a:grpSpLocks/>
          </p:cNvGrpSpPr>
          <p:nvPr/>
        </p:nvGrpSpPr>
        <p:grpSpPr bwMode="auto">
          <a:xfrm flipH="1">
            <a:off x="7742520" y="2648619"/>
            <a:ext cx="92075" cy="1827213"/>
            <a:chOff x="2407" y="486"/>
            <a:chExt cx="69" cy="1289"/>
          </a:xfrm>
        </p:grpSpPr>
        <p:sp>
          <p:nvSpPr>
            <p:cNvPr id="1459214" name="Line 14"/>
            <p:cNvSpPr>
              <a:spLocks noChangeShapeType="1"/>
            </p:cNvSpPr>
            <p:nvPr/>
          </p:nvSpPr>
          <p:spPr bwMode="auto">
            <a:xfrm>
              <a:off x="2407" y="486"/>
              <a:ext cx="0" cy="1289"/>
            </a:xfrm>
            <a:prstGeom prst="line">
              <a:avLst/>
            </a:prstGeom>
            <a:noFill/>
            <a:ln w="19050">
              <a:solidFill>
                <a:srgbClr val="FF0000"/>
              </a:solidFill>
              <a:round/>
              <a:headEnd/>
              <a:tailEnd/>
            </a:ln>
          </p:spPr>
          <p:txBody>
            <a:bodyPr/>
            <a:lstStyle/>
            <a:p>
              <a:endParaRPr lang="zh-CN" altLang="en-US" sz="2800">
                <a:latin typeface="Arial Narrow" pitchFamily="34" charset="0"/>
              </a:endParaRPr>
            </a:p>
          </p:txBody>
        </p:sp>
        <p:sp>
          <p:nvSpPr>
            <p:cNvPr id="1459215" name="Line 15"/>
            <p:cNvSpPr>
              <a:spLocks noChangeShapeType="1"/>
            </p:cNvSpPr>
            <p:nvPr/>
          </p:nvSpPr>
          <p:spPr bwMode="auto">
            <a:xfrm>
              <a:off x="2407" y="493"/>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459216" name="Line 16"/>
            <p:cNvSpPr>
              <a:spLocks noChangeShapeType="1"/>
            </p:cNvSpPr>
            <p:nvPr/>
          </p:nvSpPr>
          <p:spPr bwMode="auto">
            <a:xfrm>
              <a:off x="2407" y="705"/>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459217" name="Line 17"/>
            <p:cNvSpPr>
              <a:spLocks noChangeShapeType="1"/>
            </p:cNvSpPr>
            <p:nvPr/>
          </p:nvSpPr>
          <p:spPr bwMode="auto">
            <a:xfrm>
              <a:off x="2407" y="91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459218" name="Line 18"/>
            <p:cNvSpPr>
              <a:spLocks noChangeShapeType="1"/>
            </p:cNvSpPr>
            <p:nvPr/>
          </p:nvSpPr>
          <p:spPr bwMode="auto">
            <a:xfrm>
              <a:off x="2407" y="112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459219" name="Line 19"/>
            <p:cNvSpPr>
              <a:spLocks noChangeShapeType="1"/>
            </p:cNvSpPr>
            <p:nvPr/>
          </p:nvSpPr>
          <p:spPr bwMode="auto">
            <a:xfrm>
              <a:off x="2407" y="1346"/>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459220" name="Line 20"/>
            <p:cNvSpPr>
              <a:spLocks noChangeShapeType="1"/>
            </p:cNvSpPr>
            <p:nvPr/>
          </p:nvSpPr>
          <p:spPr bwMode="auto">
            <a:xfrm>
              <a:off x="2407" y="1558"/>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sp>
          <p:nvSpPr>
            <p:cNvPr id="1459221" name="Line 21"/>
            <p:cNvSpPr>
              <a:spLocks noChangeShapeType="1"/>
            </p:cNvSpPr>
            <p:nvPr/>
          </p:nvSpPr>
          <p:spPr bwMode="auto">
            <a:xfrm>
              <a:off x="2407" y="1769"/>
              <a:ext cx="69" cy="0"/>
            </a:xfrm>
            <a:prstGeom prst="line">
              <a:avLst/>
            </a:prstGeom>
            <a:noFill/>
            <a:ln w="19050">
              <a:solidFill>
                <a:srgbClr val="FF0000"/>
              </a:solidFill>
              <a:round/>
              <a:headEnd/>
              <a:tailEnd/>
            </a:ln>
            <a:effectLst/>
          </p:spPr>
          <p:txBody>
            <a:bodyPr/>
            <a:lstStyle/>
            <a:p>
              <a:endParaRPr lang="zh-CN" altLang="en-US" sz="2800">
                <a:latin typeface="Arial Narrow" pitchFamily="34" charset="0"/>
              </a:endParaRPr>
            </a:p>
          </p:txBody>
        </p:sp>
      </p:grpSp>
      <p:sp>
        <p:nvSpPr>
          <p:cNvPr id="1459223" name="Rectangle 23"/>
          <p:cNvSpPr>
            <a:spLocks noChangeArrowheads="1"/>
          </p:cNvSpPr>
          <p:nvPr/>
        </p:nvSpPr>
        <p:spPr bwMode="auto">
          <a:xfrm flipH="1">
            <a:off x="4671967" y="397167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7.1</a:t>
            </a:r>
          </a:p>
        </p:txBody>
      </p:sp>
      <p:sp>
        <p:nvSpPr>
          <p:cNvPr id="1459224" name="Rectangle 24"/>
          <p:cNvSpPr>
            <a:spLocks noChangeArrowheads="1"/>
          </p:cNvSpPr>
          <p:nvPr/>
        </p:nvSpPr>
        <p:spPr bwMode="auto">
          <a:xfrm flipH="1">
            <a:off x="4671967" y="3609724"/>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7.2</a:t>
            </a:r>
          </a:p>
        </p:txBody>
      </p:sp>
      <p:sp>
        <p:nvSpPr>
          <p:cNvPr id="1459225" name="Rectangle 25"/>
          <p:cNvSpPr>
            <a:spLocks noChangeArrowheads="1"/>
          </p:cNvSpPr>
          <p:nvPr/>
        </p:nvSpPr>
        <p:spPr bwMode="auto">
          <a:xfrm flipH="1">
            <a:off x="4671967" y="32461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7.3</a:t>
            </a:r>
          </a:p>
        </p:txBody>
      </p:sp>
      <p:sp>
        <p:nvSpPr>
          <p:cNvPr id="1459226" name="Rectangle 26"/>
          <p:cNvSpPr>
            <a:spLocks noChangeArrowheads="1"/>
          </p:cNvSpPr>
          <p:nvPr/>
        </p:nvSpPr>
        <p:spPr bwMode="auto">
          <a:xfrm flipH="1">
            <a:off x="4671967" y="288423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7.4</a:t>
            </a:r>
          </a:p>
        </p:txBody>
      </p:sp>
      <p:sp>
        <p:nvSpPr>
          <p:cNvPr id="1459227" name="Rectangle 27"/>
          <p:cNvSpPr>
            <a:spLocks noChangeArrowheads="1"/>
          </p:cNvSpPr>
          <p:nvPr/>
        </p:nvSpPr>
        <p:spPr bwMode="auto">
          <a:xfrm flipH="1">
            <a:off x="4671967" y="2522286"/>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dirty="0">
                <a:solidFill>
                  <a:srgbClr val="008000"/>
                </a:solidFill>
                <a:latin typeface="Arial Narrow" pitchFamily="34" charset="0"/>
                <a:ea typeface="宋体" charset="-122"/>
                <a:cs typeface="Arial" charset="0"/>
              </a:rPr>
              <a:t>7.5</a:t>
            </a:r>
          </a:p>
        </p:txBody>
      </p:sp>
      <p:sp>
        <p:nvSpPr>
          <p:cNvPr id="1459228" name="Rectangle 28"/>
          <p:cNvSpPr>
            <a:spLocks noChangeArrowheads="1"/>
          </p:cNvSpPr>
          <p:nvPr/>
        </p:nvSpPr>
        <p:spPr bwMode="auto">
          <a:xfrm flipH="1">
            <a:off x="4127736" y="3438525"/>
            <a:ext cx="419987" cy="430887"/>
          </a:xfrm>
          <a:prstGeom prst="rect">
            <a:avLst/>
          </a:prstGeom>
          <a:noFill/>
          <a:ln w="9525">
            <a:noFill/>
            <a:miter lim="800000"/>
            <a:headEnd/>
            <a:tailEnd/>
          </a:ln>
        </p:spPr>
        <p:txBody>
          <a:bodyPr wrap="none" lIns="0" tIns="0" rIns="0" bIns="0">
            <a:spAutoFit/>
          </a:bodyPr>
          <a:lstStyle/>
          <a:p>
            <a:pPr algn="l" eaLnBrk="1" hangingPunct="1"/>
            <a:r>
              <a:rPr lang="en-US" altLang="zh-CN" sz="2800">
                <a:solidFill>
                  <a:srgbClr val="008000"/>
                </a:solidFill>
                <a:latin typeface="Arial Narrow" pitchFamily="34" charset="0"/>
                <a:ea typeface="宋体" charset="-122"/>
                <a:cs typeface="Arial" charset="0"/>
              </a:rPr>
              <a:t>pH</a:t>
            </a:r>
            <a:r>
              <a:rPr lang="en-US" altLang="zh-CN" sz="2800" baseline="-25000">
                <a:solidFill>
                  <a:srgbClr val="008000"/>
                </a:solidFill>
                <a:latin typeface="Arial Narrow" pitchFamily="34" charset="0"/>
                <a:ea typeface="宋体" charset="-122"/>
                <a:cs typeface="Arial" charset="0"/>
              </a:rPr>
              <a:t>i</a:t>
            </a:r>
          </a:p>
        </p:txBody>
      </p:sp>
      <p:sp>
        <p:nvSpPr>
          <p:cNvPr id="1459229" name="Rectangle 29"/>
          <p:cNvSpPr>
            <a:spLocks noChangeArrowheads="1"/>
          </p:cNvSpPr>
          <p:nvPr/>
        </p:nvSpPr>
        <p:spPr bwMode="auto">
          <a:xfrm flipH="1">
            <a:off x="4671967" y="4335211"/>
            <a:ext cx="352661" cy="369332"/>
          </a:xfrm>
          <a:prstGeom prst="rect">
            <a:avLst/>
          </a:prstGeom>
          <a:noFill/>
          <a:ln w="9525">
            <a:noFill/>
            <a:miter lim="800000"/>
            <a:headEnd/>
            <a:tailEnd/>
          </a:ln>
        </p:spPr>
        <p:txBody>
          <a:bodyPr wrap="none" lIns="0" tIns="0" rIns="0" bIns="0">
            <a:spAutoFit/>
          </a:bodyPr>
          <a:lstStyle/>
          <a:p>
            <a:pPr algn="l" eaLnBrk="1" hangingPunct="1"/>
            <a:r>
              <a:rPr lang="en-US" altLang="zh-CN" sz="2400" b="0">
                <a:solidFill>
                  <a:srgbClr val="008000"/>
                </a:solidFill>
                <a:latin typeface="Arial Narrow" pitchFamily="34" charset="0"/>
                <a:ea typeface="宋体" charset="-122"/>
                <a:cs typeface="Arial" charset="0"/>
              </a:rPr>
              <a:t>7.0</a:t>
            </a:r>
          </a:p>
        </p:txBody>
      </p:sp>
      <p:grpSp>
        <p:nvGrpSpPr>
          <p:cNvPr id="5" name="Group 30"/>
          <p:cNvGrpSpPr>
            <a:grpSpLocks/>
          </p:cNvGrpSpPr>
          <p:nvPr/>
        </p:nvGrpSpPr>
        <p:grpSpPr bwMode="auto">
          <a:xfrm flipH="1">
            <a:off x="5094580" y="2660650"/>
            <a:ext cx="111125" cy="1828800"/>
            <a:chOff x="3085" y="1426"/>
            <a:chExt cx="70" cy="1152"/>
          </a:xfrm>
        </p:grpSpPr>
        <p:sp>
          <p:nvSpPr>
            <p:cNvPr id="1459231" name="Line 31"/>
            <p:cNvSpPr>
              <a:spLocks noChangeShapeType="1"/>
            </p:cNvSpPr>
            <p:nvPr/>
          </p:nvSpPr>
          <p:spPr bwMode="auto">
            <a:xfrm>
              <a:off x="3151" y="1426"/>
              <a:ext cx="1" cy="1152"/>
            </a:xfrm>
            <a:prstGeom prst="line">
              <a:avLst/>
            </a:prstGeom>
            <a:noFill/>
            <a:ln w="19050">
              <a:solidFill>
                <a:srgbClr val="008000"/>
              </a:solidFill>
              <a:round/>
              <a:headEnd/>
              <a:tailEnd/>
            </a:ln>
          </p:spPr>
          <p:txBody>
            <a:bodyPr/>
            <a:lstStyle/>
            <a:p>
              <a:endParaRPr lang="zh-CN" altLang="en-US" sz="2800">
                <a:latin typeface="Arial Narrow" pitchFamily="34" charset="0"/>
              </a:endParaRPr>
            </a:p>
          </p:txBody>
        </p:sp>
        <p:sp>
          <p:nvSpPr>
            <p:cNvPr id="1459232" name="Line 32"/>
            <p:cNvSpPr>
              <a:spLocks noChangeShapeType="1"/>
            </p:cNvSpPr>
            <p:nvPr/>
          </p:nvSpPr>
          <p:spPr bwMode="auto">
            <a:xfrm>
              <a:off x="3085" y="1431"/>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459233" name="Line 33"/>
            <p:cNvSpPr>
              <a:spLocks noChangeShapeType="1"/>
            </p:cNvSpPr>
            <p:nvPr/>
          </p:nvSpPr>
          <p:spPr bwMode="auto">
            <a:xfrm>
              <a:off x="3085" y="1659"/>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459234" name="Line 34"/>
            <p:cNvSpPr>
              <a:spLocks noChangeShapeType="1"/>
            </p:cNvSpPr>
            <p:nvPr/>
          </p:nvSpPr>
          <p:spPr bwMode="auto">
            <a:xfrm>
              <a:off x="3086" y="1887"/>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459235" name="Line 35"/>
            <p:cNvSpPr>
              <a:spLocks noChangeShapeType="1"/>
            </p:cNvSpPr>
            <p:nvPr/>
          </p:nvSpPr>
          <p:spPr bwMode="auto">
            <a:xfrm>
              <a:off x="3086" y="2116"/>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459236" name="Line 36"/>
            <p:cNvSpPr>
              <a:spLocks noChangeShapeType="1"/>
            </p:cNvSpPr>
            <p:nvPr/>
          </p:nvSpPr>
          <p:spPr bwMode="auto">
            <a:xfrm>
              <a:off x="3085" y="2344"/>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sp>
          <p:nvSpPr>
            <p:cNvPr id="1459237" name="Line 37"/>
            <p:cNvSpPr>
              <a:spLocks noChangeShapeType="1"/>
            </p:cNvSpPr>
            <p:nvPr/>
          </p:nvSpPr>
          <p:spPr bwMode="auto">
            <a:xfrm>
              <a:off x="3085" y="2573"/>
              <a:ext cx="69" cy="0"/>
            </a:xfrm>
            <a:prstGeom prst="line">
              <a:avLst/>
            </a:prstGeom>
            <a:noFill/>
            <a:ln w="19050">
              <a:solidFill>
                <a:srgbClr val="008000"/>
              </a:solidFill>
              <a:round/>
              <a:headEnd/>
              <a:tailEnd/>
            </a:ln>
            <a:effectLst/>
          </p:spPr>
          <p:txBody>
            <a:bodyPr/>
            <a:lstStyle/>
            <a:p>
              <a:endParaRPr lang="zh-CN" altLang="en-US" sz="2800">
                <a:latin typeface="Arial Narrow" pitchFamily="34" charset="0"/>
              </a:endParaRPr>
            </a:p>
          </p:txBody>
        </p:sp>
      </p:grpSp>
      <p:sp>
        <p:nvSpPr>
          <p:cNvPr id="1459239" name="Rectangle 39"/>
          <p:cNvSpPr>
            <a:spLocks noChangeArrowheads="1"/>
          </p:cNvSpPr>
          <p:nvPr/>
        </p:nvSpPr>
        <p:spPr bwMode="auto">
          <a:xfrm>
            <a:off x="3856859" y="5130408"/>
            <a:ext cx="1015021" cy="523220"/>
          </a:xfrm>
          <a:prstGeom prst="rect">
            <a:avLst/>
          </a:prstGeom>
          <a:noFill/>
          <a:ln w="9525">
            <a:noFill/>
            <a:miter lim="800000"/>
            <a:headEnd/>
            <a:tailEnd/>
          </a:ln>
          <a:effectLst/>
        </p:spPr>
        <p:txBody>
          <a:bodyPr wrap="none">
            <a:spAutoFit/>
          </a:bodyPr>
          <a:lstStyle/>
          <a:p>
            <a:pPr algn="l" eaLnBrk="1" hangingPunct="1"/>
            <a:r>
              <a:rPr lang="en-US" altLang="zh-CN" sz="2800" b="0">
                <a:latin typeface="Arial Narrow" pitchFamily="34" charset="0"/>
                <a:ea typeface="宋体" charset="-122"/>
                <a:cs typeface="Arial" charset="0"/>
              </a:rPr>
              <a:t>HCO</a:t>
            </a:r>
            <a:r>
              <a:rPr lang="en-US" altLang="zh-CN" sz="2800" b="0" baseline="-25000">
                <a:latin typeface="Arial Narrow" pitchFamily="34" charset="0"/>
                <a:ea typeface="宋体" charset="-122"/>
                <a:cs typeface="Arial" charset="0"/>
              </a:rPr>
              <a:t>3</a:t>
            </a:r>
            <a:r>
              <a:rPr lang="en-US" altLang="zh-CN" sz="2800" b="0" baseline="30000">
                <a:latin typeface="Arial Narrow" pitchFamily="34" charset="0"/>
                <a:ea typeface="宋体" charset="-122"/>
                <a:cs typeface="Arial" charset="0"/>
              </a:rPr>
              <a:t>-</a:t>
            </a:r>
          </a:p>
        </p:txBody>
      </p:sp>
      <p:sp>
        <p:nvSpPr>
          <p:cNvPr id="1459240" name="Rectangle 40"/>
          <p:cNvSpPr>
            <a:spLocks noChangeArrowheads="1"/>
          </p:cNvSpPr>
          <p:nvPr/>
        </p:nvSpPr>
        <p:spPr bwMode="auto">
          <a:xfrm>
            <a:off x="3480636" y="5570076"/>
            <a:ext cx="676788" cy="523220"/>
          </a:xfrm>
          <a:prstGeom prst="rect">
            <a:avLst/>
          </a:prstGeom>
          <a:noFill/>
          <a:ln w="9525">
            <a:noFill/>
            <a:miter lim="800000"/>
            <a:headEnd/>
            <a:tailEnd/>
          </a:ln>
          <a:effectLst/>
        </p:spPr>
        <p:txBody>
          <a:bodyPr wrap="none">
            <a:spAutoFit/>
          </a:bodyPr>
          <a:lstStyle/>
          <a:p>
            <a:pPr algn="l" eaLnBrk="1" hangingPunct="1"/>
            <a:r>
              <a:rPr lang="en-US" altLang="zh-CN" sz="2800" b="0">
                <a:latin typeface="Arial Narrow" pitchFamily="34" charset="0"/>
                <a:ea typeface="宋体" charset="-122"/>
                <a:cs typeface="Arial" charset="0"/>
              </a:rPr>
              <a:t>Na</a:t>
            </a:r>
            <a:r>
              <a:rPr lang="en-US" altLang="zh-CN" sz="2800" b="0" baseline="30000">
                <a:latin typeface="Arial Narrow" pitchFamily="34" charset="0"/>
                <a:ea typeface="宋体" charset="-122"/>
                <a:cs typeface="Arial" charset="0"/>
              </a:rPr>
              <a:t>+</a:t>
            </a:r>
          </a:p>
        </p:txBody>
      </p:sp>
      <p:sp>
        <p:nvSpPr>
          <p:cNvPr id="1459244" name="Text Box 44"/>
          <p:cNvSpPr txBox="1">
            <a:spLocks noChangeArrowheads="1"/>
          </p:cNvSpPr>
          <p:nvPr/>
        </p:nvSpPr>
        <p:spPr bwMode="auto">
          <a:xfrm>
            <a:off x="1349331" y="1684454"/>
            <a:ext cx="963613"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V</a:t>
            </a:r>
            <a:r>
              <a:rPr lang="en-US" altLang="zh-CN" sz="2800" b="0" baseline="-25000">
                <a:latin typeface="Arial Narrow" pitchFamily="34" charset="0"/>
                <a:ea typeface="宋体" charset="-122"/>
                <a:cs typeface="Arial" charset="0"/>
              </a:rPr>
              <a:t>m</a:t>
            </a:r>
          </a:p>
        </p:txBody>
      </p:sp>
      <p:sp>
        <p:nvSpPr>
          <p:cNvPr id="1459245" name="Text Box 45"/>
          <p:cNvSpPr txBox="1">
            <a:spLocks noChangeArrowheads="1"/>
          </p:cNvSpPr>
          <p:nvPr/>
        </p:nvSpPr>
        <p:spPr bwMode="auto">
          <a:xfrm>
            <a:off x="2817769" y="1698742"/>
            <a:ext cx="908050" cy="523220"/>
          </a:xfrm>
          <a:prstGeom prst="rect">
            <a:avLst/>
          </a:prstGeom>
          <a:noFill/>
          <a:ln w="9525">
            <a:noFill/>
            <a:miter lim="800000"/>
            <a:headEnd/>
            <a:tailEnd/>
          </a:ln>
          <a:effectLst/>
        </p:spPr>
        <p:txBody>
          <a:bodyPr>
            <a:spAutoFit/>
          </a:bodyPr>
          <a:lstStyle/>
          <a:p>
            <a:pPr algn="l" eaLnBrk="1" hangingPunct="1">
              <a:spcBef>
                <a:spcPct val="50000"/>
              </a:spcBef>
            </a:pPr>
            <a:r>
              <a:rPr lang="en-US" altLang="zh-CN" sz="2800" b="0">
                <a:latin typeface="Arial Narrow" pitchFamily="34" charset="0"/>
                <a:ea typeface="宋体" charset="-122"/>
                <a:cs typeface="Arial" charset="0"/>
              </a:rPr>
              <a:t>pH</a:t>
            </a:r>
            <a:r>
              <a:rPr lang="en-US" altLang="zh-CN" sz="2800" b="0" baseline="-25000">
                <a:latin typeface="Arial Narrow" pitchFamily="34" charset="0"/>
                <a:ea typeface="宋体" charset="-122"/>
                <a:cs typeface="Arial" charset="0"/>
              </a:rPr>
              <a:t>i</a:t>
            </a:r>
          </a:p>
        </p:txBody>
      </p:sp>
      <p:grpSp>
        <p:nvGrpSpPr>
          <p:cNvPr id="6" name="Group 46"/>
          <p:cNvGrpSpPr>
            <a:grpSpLocks/>
          </p:cNvGrpSpPr>
          <p:nvPr/>
        </p:nvGrpSpPr>
        <p:grpSpPr bwMode="auto">
          <a:xfrm>
            <a:off x="1215981" y="1820979"/>
            <a:ext cx="681038" cy="1073150"/>
            <a:chOff x="658" y="806"/>
            <a:chExt cx="429" cy="676"/>
          </a:xfrm>
        </p:grpSpPr>
        <p:grpSp>
          <p:nvGrpSpPr>
            <p:cNvPr id="7" name="Group 47"/>
            <p:cNvGrpSpPr>
              <a:grpSpLocks/>
            </p:cNvGrpSpPr>
            <p:nvPr/>
          </p:nvGrpSpPr>
          <p:grpSpPr bwMode="auto">
            <a:xfrm>
              <a:off x="658" y="806"/>
              <a:ext cx="429" cy="643"/>
              <a:chOff x="658" y="806"/>
              <a:chExt cx="429" cy="643"/>
            </a:xfrm>
          </p:grpSpPr>
          <p:sp>
            <p:nvSpPr>
              <p:cNvPr id="1459248" name="Line 48"/>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459249" name="Line 49"/>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459250" name="AutoShape 50"/>
            <p:cNvSpPr>
              <a:spLocks noChangeArrowheads="1"/>
            </p:cNvSpPr>
            <p:nvPr/>
          </p:nvSpPr>
          <p:spPr bwMode="auto">
            <a:xfrm rot="8988385" flipH="1">
              <a:off x="861" y="820"/>
              <a:ext cx="52" cy="662"/>
            </a:xfrm>
            <a:prstGeom prst="triangle">
              <a:avLst>
                <a:gd name="adj" fmla="val 50000"/>
              </a:avLst>
            </a:prstGeom>
            <a:solidFill>
              <a:srgbClr val="FF0000">
                <a:alpha val="63000"/>
              </a:srgbClr>
            </a:solidFill>
            <a:ln w="9525">
              <a:noFill/>
              <a:miter lim="800000"/>
              <a:headEnd/>
              <a:tailEnd/>
            </a:ln>
            <a:effectLst/>
          </p:spPr>
          <p:txBody>
            <a:bodyPr wrap="none" anchor="ctr"/>
            <a:lstStyle/>
            <a:p>
              <a:endParaRPr lang="zh-CN" altLang="en-US"/>
            </a:p>
          </p:txBody>
        </p:sp>
      </p:grpSp>
      <p:grpSp>
        <p:nvGrpSpPr>
          <p:cNvPr id="8" name="Group 51"/>
          <p:cNvGrpSpPr>
            <a:grpSpLocks/>
          </p:cNvGrpSpPr>
          <p:nvPr/>
        </p:nvGrpSpPr>
        <p:grpSpPr bwMode="auto">
          <a:xfrm>
            <a:off x="2949531" y="1840029"/>
            <a:ext cx="681038" cy="1065213"/>
            <a:chOff x="1757" y="811"/>
            <a:chExt cx="429" cy="671"/>
          </a:xfrm>
        </p:grpSpPr>
        <p:grpSp>
          <p:nvGrpSpPr>
            <p:cNvPr id="9" name="Group 52"/>
            <p:cNvGrpSpPr>
              <a:grpSpLocks/>
            </p:cNvGrpSpPr>
            <p:nvPr/>
          </p:nvGrpSpPr>
          <p:grpSpPr bwMode="auto">
            <a:xfrm flipH="1">
              <a:off x="1757" y="811"/>
              <a:ext cx="429" cy="643"/>
              <a:chOff x="658" y="806"/>
              <a:chExt cx="429" cy="643"/>
            </a:xfrm>
          </p:grpSpPr>
          <p:sp>
            <p:nvSpPr>
              <p:cNvPr id="1459253" name="Line 53"/>
              <p:cNvSpPr>
                <a:spLocks noChangeShapeType="1"/>
              </p:cNvSpPr>
              <p:nvPr/>
            </p:nvSpPr>
            <p:spPr bwMode="auto">
              <a:xfrm>
                <a:off x="658" y="823"/>
                <a:ext cx="400" cy="626"/>
              </a:xfrm>
              <a:prstGeom prst="line">
                <a:avLst/>
              </a:prstGeom>
              <a:noFill/>
              <a:ln w="9525">
                <a:solidFill>
                  <a:schemeClr val="tx1"/>
                </a:solidFill>
                <a:round/>
                <a:headEnd/>
                <a:tailEnd/>
              </a:ln>
              <a:effectLst/>
            </p:spPr>
            <p:txBody>
              <a:bodyPr/>
              <a:lstStyle/>
              <a:p>
                <a:endParaRPr lang="zh-CN" altLang="en-US"/>
              </a:p>
            </p:txBody>
          </p:sp>
          <p:sp>
            <p:nvSpPr>
              <p:cNvPr id="1459254" name="Line 54"/>
              <p:cNvSpPr>
                <a:spLocks noChangeShapeType="1"/>
              </p:cNvSpPr>
              <p:nvPr/>
            </p:nvSpPr>
            <p:spPr bwMode="auto">
              <a:xfrm rot="300000">
                <a:off x="687" y="806"/>
                <a:ext cx="400" cy="626"/>
              </a:xfrm>
              <a:prstGeom prst="line">
                <a:avLst/>
              </a:prstGeom>
              <a:noFill/>
              <a:ln w="9525">
                <a:solidFill>
                  <a:schemeClr val="tx1"/>
                </a:solidFill>
                <a:round/>
                <a:headEnd/>
                <a:tailEnd/>
              </a:ln>
              <a:effectLst/>
            </p:spPr>
            <p:txBody>
              <a:bodyPr/>
              <a:lstStyle/>
              <a:p>
                <a:endParaRPr lang="zh-CN" altLang="en-US"/>
              </a:p>
            </p:txBody>
          </p:sp>
        </p:grpSp>
        <p:sp>
          <p:nvSpPr>
            <p:cNvPr id="1459255" name="AutoShape 55"/>
            <p:cNvSpPr>
              <a:spLocks noChangeArrowheads="1"/>
            </p:cNvSpPr>
            <p:nvPr/>
          </p:nvSpPr>
          <p:spPr bwMode="auto">
            <a:xfrm rot="12611615">
              <a:off x="1842" y="1189"/>
              <a:ext cx="23" cy="293"/>
            </a:xfrm>
            <a:prstGeom prst="triangle">
              <a:avLst>
                <a:gd name="adj" fmla="val 50000"/>
              </a:avLst>
            </a:prstGeom>
            <a:solidFill>
              <a:srgbClr val="FFFF00">
                <a:alpha val="70000"/>
              </a:srgbClr>
            </a:solidFill>
            <a:ln w="9525">
              <a:noFill/>
              <a:miter lim="800000"/>
              <a:headEnd/>
              <a:tailEnd/>
            </a:ln>
            <a:effectLst/>
          </p:spPr>
          <p:txBody>
            <a:bodyPr wrap="none" anchor="ctr"/>
            <a:lstStyle/>
            <a:p>
              <a:endParaRPr lang="zh-CN" altLang="en-US"/>
            </a:p>
          </p:txBody>
        </p:sp>
        <p:sp>
          <p:nvSpPr>
            <p:cNvPr id="1459256" name="AutoShape 56"/>
            <p:cNvSpPr>
              <a:spLocks noChangeArrowheads="1"/>
            </p:cNvSpPr>
            <p:nvPr/>
          </p:nvSpPr>
          <p:spPr bwMode="auto">
            <a:xfrm rot="1800000">
              <a:off x="1993" y="863"/>
              <a:ext cx="52" cy="374"/>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008000">
                <a:alpha val="70000"/>
              </a:srgbClr>
            </a:solidFill>
            <a:ln w="9525">
              <a:noFill/>
              <a:miter lim="800000"/>
              <a:headEnd/>
              <a:tailEnd/>
            </a:ln>
            <a:effectLst/>
          </p:spPr>
          <p:txBody>
            <a:bodyPr wrap="none" anchor="ctr"/>
            <a:lstStyle/>
            <a:p>
              <a:endParaRPr lang="zh-CN" altLang="en-US"/>
            </a:p>
          </p:txBody>
        </p:sp>
      </p:grpSp>
      <p:sp>
        <p:nvSpPr>
          <p:cNvPr id="1459257" name="Oval 57"/>
          <p:cNvSpPr>
            <a:spLocks noChangeArrowheads="1"/>
          </p:cNvSpPr>
          <p:nvPr/>
        </p:nvSpPr>
        <p:spPr bwMode="auto">
          <a:xfrm rot="5400000">
            <a:off x="3387019" y="5147220"/>
            <a:ext cx="364728" cy="358137"/>
          </a:xfrm>
          <a:prstGeom prst="ellipse">
            <a:avLst/>
          </a:prstGeom>
          <a:gradFill rotWithShape="1">
            <a:gsLst>
              <a:gs pos="0">
                <a:srgbClr val="FF9900"/>
              </a:gs>
              <a:gs pos="100000">
                <a:srgbClr val="FF9900">
                  <a:gamma/>
                  <a:shade val="46275"/>
                  <a:invGamma/>
                </a:srgbClr>
              </a:gs>
            </a:gsLst>
            <a:lin ang="5400000" scaled="1"/>
          </a:gradFill>
          <a:ln w="9525" algn="ctr">
            <a:solidFill>
              <a:schemeClr val="tx1"/>
            </a:solidFill>
            <a:round/>
            <a:headEnd/>
            <a:tailEnd/>
          </a:ln>
          <a:effectLst/>
        </p:spPr>
        <p:txBody>
          <a:bodyPr wrap="none" anchor="ctr"/>
          <a:lstStyle/>
          <a:p>
            <a:endParaRPr lang="zh-CN" altLang="en-US" sz="2400"/>
          </a:p>
        </p:txBody>
      </p:sp>
      <p:sp>
        <p:nvSpPr>
          <p:cNvPr id="1459258" name="Text Box 58"/>
          <p:cNvSpPr txBox="1">
            <a:spLocks noChangeArrowheads="1"/>
          </p:cNvSpPr>
          <p:nvPr/>
        </p:nvSpPr>
        <p:spPr bwMode="auto">
          <a:xfrm>
            <a:off x="47236" y="3492378"/>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459259" name="Text Box 59"/>
          <p:cNvSpPr txBox="1">
            <a:spLocks noChangeArrowheads="1"/>
          </p:cNvSpPr>
          <p:nvPr/>
        </p:nvSpPr>
        <p:spPr bwMode="auto">
          <a:xfrm>
            <a:off x="1842459" y="3952106"/>
            <a:ext cx="1058303"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3</a:t>
            </a:r>
          </a:p>
        </p:txBody>
      </p:sp>
      <p:sp>
        <p:nvSpPr>
          <p:cNvPr id="1459260" name="Text Box 60"/>
          <p:cNvSpPr txBox="1">
            <a:spLocks noChangeArrowheads="1"/>
          </p:cNvSpPr>
          <p:nvPr/>
        </p:nvSpPr>
        <p:spPr bwMode="auto">
          <a:xfrm>
            <a:off x="3031516" y="3491991"/>
            <a:ext cx="567784"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30000" dirty="0">
                <a:latin typeface="Arial Narrow" pitchFamily="34" charset="0"/>
                <a:ea typeface="宋体" charset="-122"/>
                <a:cs typeface="Arial" charset="0"/>
              </a:rPr>
              <a:t>+ </a:t>
            </a:r>
          </a:p>
        </p:txBody>
      </p:sp>
      <p:sp>
        <p:nvSpPr>
          <p:cNvPr id="1459261" name="Text Box 61"/>
          <p:cNvSpPr txBox="1">
            <a:spLocks noChangeArrowheads="1"/>
          </p:cNvSpPr>
          <p:nvPr/>
        </p:nvSpPr>
        <p:spPr bwMode="auto">
          <a:xfrm flipH="1">
            <a:off x="972431" y="3491991"/>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CO</a:t>
            </a:r>
            <a:r>
              <a:rPr lang="en-US" altLang="zh-CN" sz="2800" b="0" baseline="-25000" dirty="0">
                <a:latin typeface="Arial Narrow" pitchFamily="34" charset="0"/>
                <a:ea typeface="宋体" charset="-122"/>
                <a:cs typeface="Arial" charset="0"/>
              </a:rPr>
              <a:t>2</a:t>
            </a:r>
          </a:p>
        </p:txBody>
      </p:sp>
      <p:sp>
        <p:nvSpPr>
          <p:cNvPr id="1459262" name="Text Box 62"/>
          <p:cNvSpPr txBox="1">
            <a:spLocks noChangeArrowheads="1"/>
          </p:cNvSpPr>
          <p:nvPr/>
        </p:nvSpPr>
        <p:spPr bwMode="auto">
          <a:xfrm flipH="1">
            <a:off x="977194" y="4360073"/>
            <a:ext cx="736099" cy="523220"/>
          </a:xfrm>
          <a:prstGeom prst="rect">
            <a:avLst/>
          </a:prstGeom>
          <a:noFill/>
          <a:ln w="9525">
            <a:noFill/>
            <a:miter lim="800000"/>
            <a:headEnd/>
            <a:tailEnd/>
          </a:ln>
          <a:effectLst/>
        </p:spPr>
        <p:txBody>
          <a:bodyPr wrap="none">
            <a:spAutoFit/>
          </a:bodyPr>
          <a:lstStyle/>
          <a:p>
            <a:pPr algn="l" eaLnBrk="1" hangingPunct="1"/>
            <a:r>
              <a:rPr lang="en-US" altLang="zh-CN" sz="2800" b="0" dirty="0">
                <a:latin typeface="Arial Narrow" pitchFamily="34" charset="0"/>
                <a:ea typeface="宋体" charset="-122"/>
                <a:cs typeface="Arial" charset="0"/>
              </a:rPr>
              <a:t>H</a:t>
            </a:r>
            <a:r>
              <a:rPr lang="en-US" altLang="zh-CN" sz="2800" b="0" baseline="-25000" dirty="0">
                <a:latin typeface="Arial Narrow" pitchFamily="34" charset="0"/>
                <a:ea typeface="宋体" charset="-122"/>
                <a:cs typeface="Arial" charset="0"/>
              </a:rPr>
              <a:t>2</a:t>
            </a:r>
            <a:r>
              <a:rPr lang="en-US" altLang="zh-CN" sz="2800" b="0" dirty="0">
                <a:latin typeface="Arial Narrow" pitchFamily="34" charset="0"/>
                <a:ea typeface="宋体" charset="-122"/>
                <a:cs typeface="Arial" charset="0"/>
              </a:rPr>
              <a:t>O</a:t>
            </a:r>
          </a:p>
        </p:txBody>
      </p:sp>
      <p:sp>
        <p:nvSpPr>
          <p:cNvPr id="1459265" name="Line 65"/>
          <p:cNvSpPr>
            <a:spLocks noChangeShapeType="1"/>
          </p:cNvSpPr>
          <p:nvPr/>
        </p:nvSpPr>
        <p:spPr bwMode="auto">
          <a:xfrm flipV="1">
            <a:off x="4902493" y="1839507"/>
            <a:ext cx="2886075"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66" name="Line 66"/>
          <p:cNvSpPr>
            <a:spLocks noChangeShapeType="1"/>
          </p:cNvSpPr>
          <p:nvPr/>
        </p:nvSpPr>
        <p:spPr bwMode="auto">
          <a:xfrm flipV="1">
            <a:off x="5480343" y="17160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67" name="Line 67"/>
          <p:cNvSpPr>
            <a:spLocks noChangeShapeType="1"/>
          </p:cNvSpPr>
          <p:nvPr/>
        </p:nvSpPr>
        <p:spPr bwMode="auto">
          <a:xfrm flipV="1">
            <a:off x="7572668" y="17160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68" name="Text Box 68"/>
          <p:cNvSpPr txBox="1">
            <a:spLocks noChangeArrowheads="1"/>
          </p:cNvSpPr>
          <p:nvPr/>
        </p:nvSpPr>
        <p:spPr bwMode="auto">
          <a:xfrm>
            <a:off x="5738604" y="1352616"/>
            <a:ext cx="1499128" cy="461665"/>
          </a:xfrm>
          <a:prstGeom prst="rect">
            <a:avLst/>
          </a:prstGeom>
          <a:noFill/>
          <a:ln w="9525">
            <a:noFill/>
            <a:miter lim="800000"/>
            <a:headEnd/>
            <a:tailEnd/>
          </a:ln>
          <a:effectLst/>
        </p:spPr>
        <p:txBody>
          <a:bodyPr wrap="none">
            <a:spAutoFit/>
          </a:bodyPr>
          <a:lstStyle/>
          <a:p>
            <a:pPr algn="l" eaLnBrk="1" hangingPunct="1"/>
            <a:r>
              <a:rPr lang="en-US" altLang="zh-CN" sz="2400" b="0" dirty="0" smtClean="0">
                <a:latin typeface="Arial Narrow" pitchFamily="34" charset="0"/>
                <a:ea typeface="宋体" charset="-122"/>
                <a:cs typeface="Arial" charset="0"/>
              </a:rPr>
              <a:t>CO</a:t>
            </a:r>
            <a:r>
              <a:rPr lang="en-US" altLang="zh-CN" sz="2400" b="0" baseline="-25000" dirty="0" smtClean="0">
                <a:latin typeface="Arial Narrow" pitchFamily="34" charset="0"/>
                <a:ea typeface="宋体" charset="-122"/>
                <a:cs typeface="Arial" charset="0"/>
              </a:rPr>
              <a:t>2</a:t>
            </a:r>
            <a:r>
              <a:rPr lang="en-US" altLang="zh-CN" sz="2400" b="0" dirty="0" smtClean="0">
                <a:latin typeface="Arial Narrow" pitchFamily="34" charset="0"/>
                <a:ea typeface="宋体" charset="-122"/>
                <a:cs typeface="Arial" charset="0"/>
              </a:rPr>
              <a:t>/HCO</a:t>
            </a:r>
            <a:r>
              <a:rPr lang="en-US" altLang="zh-CN" sz="2400" b="0" baseline="-25000" dirty="0" smtClean="0">
                <a:latin typeface="Arial Narrow" pitchFamily="34" charset="0"/>
                <a:ea typeface="宋体" charset="-122"/>
                <a:cs typeface="Arial" charset="0"/>
              </a:rPr>
              <a:t>3</a:t>
            </a:r>
            <a:r>
              <a:rPr lang="en-US" altLang="zh-CN" sz="2400" b="0" baseline="30000" dirty="0" smtClean="0">
                <a:latin typeface="Times New Roman"/>
                <a:ea typeface="宋体" charset="-122"/>
                <a:cs typeface="Times New Roman"/>
              </a:rPr>
              <a:t>−</a:t>
            </a:r>
            <a:endParaRPr lang="en-US" altLang="zh-CN" sz="2400" b="0" baseline="30000" dirty="0">
              <a:latin typeface="Arial Narrow" pitchFamily="34" charset="0"/>
              <a:ea typeface="宋体" charset="-122"/>
              <a:cs typeface="Arial" charset="0"/>
            </a:endParaRPr>
          </a:p>
        </p:txBody>
      </p:sp>
      <p:sp>
        <p:nvSpPr>
          <p:cNvPr id="1459269" name="Text Box 69"/>
          <p:cNvSpPr txBox="1">
            <a:spLocks noChangeArrowheads="1"/>
          </p:cNvSpPr>
          <p:nvPr/>
        </p:nvSpPr>
        <p:spPr bwMode="auto">
          <a:xfrm>
            <a:off x="6476036" y="1796696"/>
            <a:ext cx="720069" cy="461665"/>
          </a:xfrm>
          <a:prstGeom prst="rect">
            <a:avLst/>
          </a:prstGeom>
          <a:noFill/>
          <a:ln w="9525">
            <a:noFill/>
            <a:miter lim="800000"/>
            <a:headEnd/>
            <a:tailEnd/>
          </a:ln>
          <a:effectLst/>
        </p:spPr>
        <p:txBody>
          <a:bodyPr wrap="none">
            <a:spAutoFit/>
          </a:bodyPr>
          <a:lstStyle/>
          <a:p>
            <a:pPr algn="l" eaLnBrk="1" hangingPunct="1"/>
            <a:r>
              <a:rPr lang="en-US" altLang="zh-CN" sz="2400" b="0">
                <a:latin typeface="Arial Narrow" pitchFamily="34" charset="0"/>
                <a:ea typeface="宋体" charset="-122"/>
                <a:cs typeface="Arial" charset="0"/>
              </a:rPr>
              <a:t>0 Na</a:t>
            </a:r>
          </a:p>
        </p:txBody>
      </p:sp>
      <p:grpSp>
        <p:nvGrpSpPr>
          <p:cNvPr id="124" name="组合 123"/>
          <p:cNvGrpSpPr/>
          <p:nvPr/>
        </p:nvGrpSpPr>
        <p:grpSpPr>
          <a:xfrm>
            <a:off x="6515393" y="2086248"/>
            <a:ext cx="698500" cy="216000"/>
            <a:chOff x="6515393" y="2086248"/>
            <a:chExt cx="698500" cy="216000"/>
          </a:xfrm>
        </p:grpSpPr>
        <p:sp>
          <p:nvSpPr>
            <p:cNvPr id="1459271" name="Line 71"/>
            <p:cNvSpPr>
              <a:spLocks noChangeShapeType="1"/>
            </p:cNvSpPr>
            <p:nvPr/>
          </p:nvSpPr>
          <p:spPr bwMode="auto">
            <a:xfrm flipV="1">
              <a:off x="6515393" y="2194248"/>
              <a:ext cx="698500"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72" name="Line 72"/>
            <p:cNvSpPr>
              <a:spLocks noChangeShapeType="1"/>
            </p:cNvSpPr>
            <p:nvPr/>
          </p:nvSpPr>
          <p:spPr bwMode="auto">
            <a:xfrm flipV="1">
              <a:off x="6516981"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73" name="Line 73"/>
            <p:cNvSpPr>
              <a:spLocks noChangeShapeType="1"/>
            </p:cNvSpPr>
            <p:nvPr/>
          </p:nvSpPr>
          <p:spPr bwMode="auto">
            <a:xfrm flipV="1">
              <a:off x="7210718" y="2086248"/>
              <a:ext cx="0" cy="21600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grpSp>
      <p:sp>
        <p:nvSpPr>
          <p:cNvPr id="1459274" name="Text Box 74"/>
          <p:cNvSpPr txBox="1">
            <a:spLocks noChangeArrowheads="1"/>
          </p:cNvSpPr>
          <p:nvPr/>
        </p:nvSpPr>
        <p:spPr bwMode="auto">
          <a:xfrm>
            <a:off x="4484752" y="1352616"/>
            <a:ext cx="1040670" cy="461665"/>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HEPES</a:t>
            </a:r>
          </a:p>
        </p:txBody>
      </p:sp>
      <p:grpSp>
        <p:nvGrpSpPr>
          <p:cNvPr id="12" name="Group 75"/>
          <p:cNvGrpSpPr>
            <a:grpSpLocks/>
          </p:cNvGrpSpPr>
          <p:nvPr/>
        </p:nvGrpSpPr>
        <p:grpSpPr bwMode="auto">
          <a:xfrm>
            <a:off x="5616594" y="4100685"/>
            <a:ext cx="803277" cy="552451"/>
            <a:chOff x="3745" y="2320"/>
            <a:chExt cx="506" cy="348"/>
          </a:xfrm>
        </p:grpSpPr>
        <p:grpSp>
          <p:nvGrpSpPr>
            <p:cNvPr id="13" name="Group 76"/>
            <p:cNvGrpSpPr>
              <a:grpSpLocks/>
            </p:cNvGrpSpPr>
            <p:nvPr/>
          </p:nvGrpSpPr>
          <p:grpSpPr bwMode="auto">
            <a:xfrm>
              <a:off x="3883" y="2607"/>
              <a:ext cx="215" cy="61"/>
              <a:chOff x="1536" y="1006"/>
              <a:chExt cx="294" cy="69"/>
            </a:xfrm>
          </p:grpSpPr>
          <p:sp>
            <p:nvSpPr>
              <p:cNvPr id="1459277" name="Line 77"/>
              <p:cNvSpPr>
                <a:spLocks noChangeShapeType="1"/>
              </p:cNvSpPr>
              <p:nvPr/>
            </p:nvSpPr>
            <p:spPr bwMode="auto">
              <a:xfrm>
                <a:off x="1536" y="1008"/>
                <a:ext cx="294" cy="0"/>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78" name="Line 78"/>
              <p:cNvSpPr>
                <a:spLocks noChangeShapeType="1"/>
              </p:cNvSpPr>
              <p:nvPr/>
            </p:nvSpPr>
            <p:spPr bwMode="auto">
              <a:xfrm>
                <a:off x="1542" y="1006"/>
                <a:ext cx="0" cy="69"/>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sp>
            <p:nvSpPr>
              <p:cNvPr id="1459279" name="Line 79"/>
              <p:cNvSpPr>
                <a:spLocks noChangeShapeType="1"/>
              </p:cNvSpPr>
              <p:nvPr/>
            </p:nvSpPr>
            <p:spPr bwMode="auto">
              <a:xfrm>
                <a:off x="1824" y="1006"/>
                <a:ext cx="0" cy="69"/>
              </a:xfrm>
              <a:prstGeom prst="line">
                <a:avLst/>
              </a:prstGeom>
              <a:noFill/>
              <a:ln w="19050">
                <a:solidFill>
                  <a:schemeClr val="tx1"/>
                </a:solidFill>
                <a:round/>
                <a:headEnd/>
                <a:tailEnd/>
              </a:ln>
              <a:effectLst/>
            </p:spPr>
            <p:txBody>
              <a:bodyPr/>
              <a:lstStyle/>
              <a:p>
                <a:endParaRPr lang="zh-CN" altLang="en-US" sz="2800">
                  <a:latin typeface="Arial Narrow" pitchFamily="34" charset="0"/>
                </a:endParaRPr>
              </a:p>
            </p:txBody>
          </p:sp>
        </p:grpSp>
        <p:sp>
          <p:nvSpPr>
            <p:cNvPr id="1459280" name="Text Box 80"/>
            <p:cNvSpPr txBox="1">
              <a:spLocks noChangeArrowheads="1"/>
            </p:cNvSpPr>
            <p:nvPr/>
          </p:nvSpPr>
          <p:spPr bwMode="auto">
            <a:xfrm>
              <a:off x="3745" y="2320"/>
              <a:ext cx="506" cy="291"/>
            </a:xfrm>
            <a:prstGeom prst="rect">
              <a:avLst/>
            </a:prstGeom>
            <a:noFill/>
            <a:ln w="9525">
              <a:noFill/>
              <a:miter lim="800000"/>
              <a:headEnd/>
              <a:tailEnd/>
            </a:ln>
            <a:effectLst/>
          </p:spPr>
          <p:txBody>
            <a:bodyPr wrap="none">
              <a:spAutoFit/>
            </a:bodyPr>
            <a:lstStyle/>
            <a:p>
              <a:pPr algn="l"/>
              <a:r>
                <a:rPr lang="en-US" altLang="zh-CN" sz="2400" b="0" dirty="0">
                  <a:latin typeface="Arial Narrow" pitchFamily="34" charset="0"/>
                  <a:ea typeface="宋体" charset="-122"/>
                </a:rPr>
                <a:t>5 min</a:t>
              </a:r>
            </a:p>
          </p:txBody>
        </p:sp>
      </p:grpSp>
      <p:sp>
        <p:nvSpPr>
          <p:cNvPr id="1459283" name="Line 83"/>
          <p:cNvSpPr>
            <a:spLocks noChangeShapeType="1"/>
          </p:cNvSpPr>
          <p:nvPr/>
        </p:nvSpPr>
        <p:spPr bwMode="auto">
          <a:xfrm>
            <a:off x="745419" y="3731456"/>
            <a:ext cx="292100" cy="0"/>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1459302" name="Line 102"/>
          <p:cNvSpPr>
            <a:spLocks noChangeShapeType="1"/>
          </p:cNvSpPr>
          <p:nvPr/>
        </p:nvSpPr>
        <p:spPr bwMode="auto">
          <a:xfrm flipV="1">
            <a:off x="5778793" y="3851269"/>
            <a:ext cx="773112" cy="255587"/>
          </a:xfrm>
          <a:prstGeom prst="line">
            <a:avLst/>
          </a:prstGeom>
          <a:noFill/>
          <a:ln w="19050">
            <a:solidFill>
              <a:srgbClr val="0000FF"/>
            </a:solidFill>
            <a:prstDash val="dash"/>
            <a:round/>
            <a:headEnd/>
            <a:tailEnd/>
          </a:ln>
          <a:effectLst/>
        </p:spPr>
        <p:txBody>
          <a:bodyPr/>
          <a:lstStyle/>
          <a:p>
            <a:endParaRPr lang="zh-CN" altLang="en-US" sz="2800">
              <a:latin typeface="Arial Narrow" pitchFamily="34" charset="0"/>
            </a:endParaRPr>
          </a:p>
        </p:txBody>
      </p:sp>
      <p:sp>
        <p:nvSpPr>
          <p:cNvPr id="1459309" name="Rectangle 109"/>
          <p:cNvSpPr>
            <a:spLocks noChangeArrowheads="1"/>
          </p:cNvSpPr>
          <p:nvPr/>
        </p:nvSpPr>
        <p:spPr bwMode="auto">
          <a:xfrm>
            <a:off x="6502693" y="2333625"/>
            <a:ext cx="714375" cy="2159000"/>
          </a:xfrm>
          <a:prstGeom prst="rect">
            <a:avLst/>
          </a:prstGeom>
          <a:solidFill>
            <a:schemeClr val="accent5">
              <a:lumMod val="60000"/>
              <a:lumOff val="40000"/>
            </a:schemeClr>
          </a:solidFill>
          <a:ln w="9525" algn="ctr">
            <a:noFill/>
            <a:miter lim="800000"/>
            <a:headEnd/>
            <a:tailEnd/>
          </a:ln>
          <a:effectLst/>
        </p:spPr>
        <p:txBody>
          <a:bodyPr wrap="none" anchor="ctr"/>
          <a:lstStyle/>
          <a:p>
            <a:endParaRPr lang="zh-CN" altLang="en-US"/>
          </a:p>
        </p:txBody>
      </p:sp>
      <p:sp>
        <p:nvSpPr>
          <p:cNvPr id="1459202" name="Freeform 2"/>
          <p:cNvSpPr>
            <a:spLocks/>
          </p:cNvSpPr>
          <p:nvPr/>
        </p:nvSpPr>
        <p:spPr bwMode="auto">
          <a:xfrm>
            <a:off x="5361280" y="2913063"/>
            <a:ext cx="2309813" cy="1108075"/>
          </a:xfrm>
          <a:custGeom>
            <a:avLst/>
            <a:gdLst/>
            <a:ahLst/>
            <a:cxnLst>
              <a:cxn ang="0">
                <a:pos x="5" y="3"/>
              </a:cxn>
              <a:cxn ang="0">
                <a:pos x="10" y="4"/>
              </a:cxn>
              <a:cxn ang="0">
                <a:pos x="17" y="2"/>
              </a:cxn>
              <a:cxn ang="0">
                <a:pos x="22" y="29"/>
              </a:cxn>
              <a:cxn ang="0">
                <a:pos x="28" y="64"/>
              </a:cxn>
              <a:cxn ang="0">
                <a:pos x="33" y="91"/>
              </a:cxn>
              <a:cxn ang="0">
                <a:pos x="39" y="114"/>
              </a:cxn>
              <a:cxn ang="0">
                <a:pos x="44" y="129"/>
              </a:cxn>
              <a:cxn ang="0">
                <a:pos x="50" y="144"/>
              </a:cxn>
              <a:cxn ang="0">
                <a:pos x="55" y="155"/>
              </a:cxn>
              <a:cxn ang="0">
                <a:pos x="61" y="160"/>
              </a:cxn>
              <a:cxn ang="0">
                <a:pos x="66" y="164"/>
              </a:cxn>
              <a:cxn ang="0">
                <a:pos x="72" y="166"/>
              </a:cxn>
              <a:cxn ang="0">
                <a:pos x="77" y="168"/>
              </a:cxn>
              <a:cxn ang="0">
                <a:pos x="83" y="168"/>
              </a:cxn>
              <a:cxn ang="0">
                <a:pos x="88" y="166"/>
              </a:cxn>
              <a:cxn ang="0">
                <a:pos x="94" y="166"/>
              </a:cxn>
              <a:cxn ang="0">
                <a:pos x="99" y="164"/>
              </a:cxn>
              <a:cxn ang="0">
                <a:pos x="105" y="164"/>
              </a:cxn>
              <a:cxn ang="0">
                <a:pos x="110" y="162"/>
              </a:cxn>
              <a:cxn ang="0">
                <a:pos x="116" y="158"/>
              </a:cxn>
              <a:cxn ang="0">
                <a:pos x="121" y="157"/>
              </a:cxn>
              <a:cxn ang="0">
                <a:pos x="127" y="153"/>
              </a:cxn>
              <a:cxn ang="0">
                <a:pos x="132" y="150"/>
              </a:cxn>
              <a:cxn ang="0">
                <a:pos x="138" y="150"/>
              </a:cxn>
              <a:cxn ang="0">
                <a:pos x="143" y="148"/>
              </a:cxn>
              <a:cxn ang="0">
                <a:pos x="149" y="147"/>
              </a:cxn>
              <a:cxn ang="0">
                <a:pos x="155" y="145"/>
              </a:cxn>
              <a:cxn ang="0">
                <a:pos x="160" y="145"/>
              </a:cxn>
              <a:cxn ang="0">
                <a:pos x="166" y="144"/>
              </a:cxn>
              <a:cxn ang="0">
                <a:pos x="171" y="144"/>
              </a:cxn>
              <a:cxn ang="0">
                <a:pos x="178" y="145"/>
              </a:cxn>
              <a:cxn ang="0">
                <a:pos x="183" y="142"/>
              </a:cxn>
              <a:cxn ang="0">
                <a:pos x="189" y="143"/>
              </a:cxn>
              <a:cxn ang="0">
                <a:pos x="194" y="143"/>
              </a:cxn>
              <a:cxn ang="0">
                <a:pos x="200" y="145"/>
              </a:cxn>
              <a:cxn ang="0">
                <a:pos x="205" y="146"/>
              </a:cxn>
              <a:cxn ang="0">
                <a:pos x="211" y="147"/>
              </a:cxn>
              <a:cxn ang="0">
                <a:pos x="216" y="151"/>
              </a:cxn>
              <a:cxn ang="0">
                <a:pos x="222" y="150"/>
              </a:cxn>
              <a:cxn ang="0">
                <a:pos x="227" y="153"/>
              </a:cxn>
              <a:cxn ang="0">
                <a:pos x="233" y="153"/>
              </a:cxn>
              <a:cxn ang="0">
                <a:pos x="238" y="154"/>
              </a:cxn>
              <a:cxn ang="0">
                <a:pos x="244" y="155"/>
              </a:cxn>
              <a:cxn ang="0">
                <a:pos x="249" y="155"/>
              </a:cxn>
              <a:cxn ang="0">
                <a:pos x="255" y="157"/>
              </a:cxn>
              <a:cxn ang="0">
                <a:pos x="261" y="156"/>
              </a:cxn>
              <a:cxn ang="0">
                <a:pos x="266" y="154"/>
              </a:cxn>
              <a:cxn ang="0">
                <a:pos x="272" y="155"/>
              </a:cxn>
              <a:cxn ang="0">
                <a:pos x="277" y="155"/>
              </a:cxn>
              <a:cxn ang="0">
                <a:pos x="284" y="155"/>
              </a:cxn>
              <a:cxn ang="0">
                <a:pos x="290" y="156"/>
              </a:cxn>
              <a:cxn ang="0">
                <a:pos x="295" y="152"/>
              </a:cxn>
              <a:cxn ang="0">
                <a:pos x="301" y="150"/>
              </a:cxn>
              <a:cxn ang="0">
                <a:pos x="306" y="149"/>
              </a:cxn>
              <a:cxn ang="0">
                <a:pos x="312" y="149"/>
              </a:cxn>
              <a:cxn ang="0">
                <a:pos x="317" y="146"/>
              </a:cxn>
              <a:cxn ang="0">
                <a:pos x="323" y="145"/>
              </a:cxn>
              <a:cxn ang="0">
                <a:pos x="328" y="144"/>
              </a:cxn>
              <a:cxn ang="0">
                <a:pos x="334" y="145"/>
              </a:cxn>
              <a:cxn ang="0">
                <a:pos x="341" y="144"/>
              </a:cxn>
              <a:cxn ang="0">
                <a:pos x="346" y="124"/>
              </a:cxn>
              <a:cxn ang="0">
                <a:pos x="352" y="100"/>
              </a:cxn>
            </a:cxnLst>
            <a:rect l="0" t="0" r="r" b="b"/>
            <a:pathLst>
              <a:path w="353" h="170">
                <a:moveTo>
                  <a:pt x="0" y="3"/>
                </a:moveTo>
                <a:lnTo>
                  <a:pt x="0" y="3"/>
                </a:lnTo>
                <a:lnTo>
                  <a:pt x="0" y="3"/>
                </a:lnTo>
                <a:lnTo>
                  <a:pt x="0" y="3"/>
                </a:lnTo>
                <a:lnTo>
                  <a:pt x="0" y="3"/>
                </a:lnTo>
                <a:lnTo>
                  <a:pt x="0" y="3"/>
                </a:lnTo>
                <a:lnTo>
                  <a:pt x="0" y="3"/>
                </a:lnTo>
                <a:lnTo>
                  <a:pt x="0" y="3"/>
                </a:lnTo>
                <a:lnTo>
                  <a:pt x="0" y="3"/>
                </a:lnTo>
                <a:lnTo>
                  <a:pt x="0" y="3"/>
                </a:lnTo>
                <a:lnTo>
                  <a:pt x="1" y="3"/>
                </a:lnTo>
                <a:lnTo>
                  <a:pt x="1" y="3"/>
                </a:lnTo>
                <a:lnTo>
                  <a:pt x="1" y="4"/>
                </a:lnTo>
                <a:lnTo>
                  <a:pt x="1" y="3"/>
                </a:lnTo>
                <a:lnTo>
                  <a:pt x="1" y="3"/>
                </a:lnTo>
                <a:lnTo>
                  <a:pt x="1" y="4"/>
                </a:lnTo>
                <a:lnTo>
                  <a:pt x="1" y="4"/>
                </a:lnTo>
                <a:lnTo>
                  <a:pt x="1" y="4"/>
                </a:lnTo>
                <a:lnTo>
                  <a:pt x="1" y="5"/>
                </a:lnTo>
                <a:lnTo>
                  <a:pt x="1" y="3"/>
                </a:lnTo>
                <a:lnTo>
                  <a:pt x="1" y="4"/>
                </a:lnTo>
                <a:lnTo>
                  <a:pt x="2" y="3"/>
                </a:lnTo>
                <a:lnTo>
                  <a:pt x="2" y="4"/>
                </a:lnTo>
                <a:lnTo>
                  <a:pt x="2" y="3"/>
                </a:lnTo>
                <a:lnTo>
                  <a:pt x="2" y="4"/>
                </a:lnTo>
                <a:lnTo>
                  <a:pt x="2" y="3"/>
                </a:lnTo>
                <a:lnTo>
                  <a:pt x="2" y="4"/>
                </a:lnTo>
                <a:lnTo>
                  <a:pt x="2" y="4"/>
                </a:lnTo>
                <a:lnTo>
                  <a:pt x="2" y="4"/>
                </a:lnTo>
                <a:lnTo>
                  <a:pt x="2" y="4"/>
                </a:lnTo>
                <a:lnTo>
                  <a:pt x="2" y="4"/>
                </a:lnTo>
                <a:lnTo>
                  <a:pt x="2" y="5"/>
                </a:lnTo>
                <a:lnTo>
                  <a:pt x="3" y="4"/>
                </a:lnTo>
                <a:lnTo>
                  <a:pt x="3" y="4"/>
                </a:lnTo>
                <a:lnTo>
                  <a:pt x="3" y="3"/>
                </a:lnTo>
                <a:lnTo>
                  <a:pt x="3" y="3"/>
                </a:lnTo>
                <a:lnTo>
                  <a:pt x="3" y="3"/>
                </a:lnTo>
                <a:lnTo>
                  <a:pt x="3" y="4"/>
                </a:lnTo>
                <a:lnTo>
                  <a:pt x="3" y="3"/>
                </a:lnTo>
                <a:lnTo>
                  <a:pt x="3" y="3"/>
                </a:lnTo>
                <a:lnTo>
                  <a:pt x="3" y="4"/>
                </a:lnTo>
                <a:lnTo>
                  <a:pt x="3" y="3"/>
                </a:lnTo>
                <a:lnTo>
                  <a:pt x="4" y="3"/>
                </a:lnTo>
                <a:lnTo>
                  <a:pt x="4" y="4"/>
                </a:lnTo>
                <a:lnTo>
                  <a:pt x="4" y="3"/>
                </a:lnTo>
                <a:lnTo>
                  <a:pt x="4" y="5"/>
                </a:lnTo>
                <a:lnTo>
                  <a:pt x="4" y="5"/>
                </a:lnTo>
                <a:lnTo>
                  <a:pt x="4" y="3"/>
                </a:lnTo>
                <a:lnTo>
                  <a:pt x="4" y="5"/>
                </a:lnTo>
                <a:lnTo>
                  <a:pt x="4" y="4"/>
                </a:lnTo>
                <a:lnTo>
                  <a:pt x="4" y="3"/>
                </a:lnTo>
                <a:lnTo>
                  <a:pt x="4" y="4"/>
                </a:lnTo>
                <a:lnTo>
                  <a:pt x="4" y="4"/>
                </a:lnTo>
                <a:lnTo>
                  <a:pt x="5" y="5"/>
                </a:lnTo>
                <a:lnTo>
                  <a:pt x="5" y="3"/>
                </a:lnTo>
                <a:lnTo>
                  <a:pt x="5" y="4"/>
                </a:lnTo>
                <a:lnTo>
                  <a:pt x="5" y="4"/>
                </a:lnTo>
                <a:lnTo>
                  <a:pt x="5" y="3"/>
                </a:lnTo>
                <a:lnTo>
                  <a:pt x="5" y="4"/>
                </a:lnTo>
                <a:lnTo>
                  <a:pt x="5" y="3"/>
                </a:lnTo>
                <a:lnTo>
                  <a:pt x="5" y="4"/>
                </a:lnTo>
                <a:lnTo>
                  <a:pt x="5" y="4"/>
                </a:lnTo>
                <a:lnTo>
                  <a:pt x="5" y="3"/>
                </a:lnTo>
                <a:lnTo>
                  <a:pt x="6" y="3"/>
                </a:lnTo>
                <a:lnTo>
                  <a:pt x="6" y="4"/>
                </a:lnTo>
                <a:lnTo>
                  <a:pt x="6" y="3"/>
                </a:lnTo>
                <a:lnTo>
                  <a:pt x="6" y="5"/>
                </a:lnTo>
                <a:lnTo>
                  <a:pt x="6" y="4"/>
                </a:lnTo>
                <a:lnTo>
                  <a:pt x="6" y="4"/>
                </a:lnTo>
                <a:lnTo>
                  <a:pt x="6" y="4"/>
                </a:lnTo>
                <a:lnTo>
                  <a:pt x="6" y="3"/>
                </a:lnTo>
                <a:lnTo>
                  <a:pt x="6" y="4"/>
                </a:lnTo>
                <a:lnTo>
                  <a:pt x="6" y="4"/>
                </a:lnTo>
                <a:lnTo>
                  <a:pt x="6" y="4"/>
                </a:lnTo>
                <a:lnTo>
                  <a:pt x="7" y="3"/>
                </a:lnTo>
                <a:lnTo>
                  <a:pt x="7" y="3"/>
                </a:lnTo>
                <a:lnTo>
                  <a:pt x="7" y="3"/>
                </a:lnTo>
                <a:lnTo>
                  <a:pt x="7" y="4"/>
                </a:lnTo>
                <a:lnTo>
                  <a:pt x="7" y="4"/>
                </a:lnTo>
                <a:lnTo>
                  <a:pt x="7" y="4"/>
                </a:lnTo>
                <a:lnTo>
                  <a:pt x="7" y="4"/>
                </a:lnTo>
                <a:lnTo>
                  <a:pt x="7" y="3"/>
                </a:lnTo>
                <a:lnTo>
                  <a:pt x="7" y="4"/>
                </a:lnTo>
                <a:lnTo>
                  <a:pt x="7" y="4"/>
                </a:lnTo>
                <a:lnTo>
                  <a:pt x="8" y="4"/>
                </a:lnTo>
                <a:lnTo>
                  <a:pt x="8" y="3"/>
                </a:lnTo>
                <a:lnTo>
                  <a:pt x="8" y="4"/>
                </a:lnTo>
                <a:lnTo>
                  <a:pt x="8" y="4"/>
                </a:lnTo>
                <a:lnTo>
                  <a:pt x="8" y="4"/>
                </a:lnTo>
                <a:lnTo>
                  <a:pt x="8" y="4"/>
                </a:lnTo>
                <a:lnTo>
                  <a:pt x="8" y="4"/>
                </a:lnTo>
                <a:lnTo>
                  <a:pt x="8" y="4"/>
                </a:lnTo>
                <a:lnTo>
                  <a:pt x="8" y="3"/>
                </a:lnTo>
                <a:lnTo>
                  <a:pt x="8" y="3"/>
                </a:lnTo>
                <a:lnTo>
                  <a:pt x="8" y="5"/>
                </a:lnTo>
                <a:lnTo>
                  <a:pt x="9" y="5"/>
                </a:lnTo>
                <a:lnTo>
                  <a:pt x="9" y="4"/>
                </a:lnTo>
                <a:lnTo>
                  <a:pt x="9" y="3"/>
                </a:lnTo>
                <a:lnTo>
                  <a:pt x="9" y="4"/>
                </a:lnTo>
                <a:lnTo>
                  <a:pt x="9" y="4"/>
                </a:lnTo>
                <a:lnTo>
                  <a:pt x="9" y="5"/>
                </a:lnTo>
                <a:lnTo>
                  <a:pt x="9" y="3"/>
                </a:lnTo>
                <a:lnTo>
                  <a:pt x="9" y="3"/>
                </a:lnTo>
                <a:lnTo>
                  <a:pt x="9" y="3"/>
                </a:lnTo>
                <a:lnTo>
                  <a:pt x="9" y="4"/>
                </a:lnTo>
                <a:lnTo>
                  <a:pt x="10" y="4"/>
                </a:lnTo>
                <a:lnTo>
                  <a:pt x="10" y="4"/>
                </a:lnTo>
                <a:lnTo>
                  <a:pt x="10" y="4"/>
                </a:lnTo>
                <a:lnTo>
                  <a:pt x="10" y="3"/>
                </a:lnTo>
                <a:lnTo>
                  <a:pt x="10" y="4"/>
                </a:lnTo>
                <a:lnTo>
                  <a:pt x="10" y="5"/>
                </a:lnTo>
                <a:lnTo>
                  <a:pt x="10" y="4"/>
                </a:lnTo>
                <a:lnTo>
                  <a:pt x="10" y="4"/>
                </a:lnTo>
                <a:lnTo>
                  <a:pt x="10" y="3"/>
                </a:lnTo>
                <a:lnTo>
                  <a:pt x="10" y="4"/>
                </a:lnTo>
                <a:lnTo>
                  <a:pt x="10" y="4"/>
                </a:lnTo>
                <a:lnTo>
                  <a:pt x="11" y="4"/>
                </a:lnTo>
                <a:lnTo>
                  <a:pt x="11" y="3"/>
                </a:lnTo>
                <a:lnTo>
                  <a:pt x="11" y="5"/>
                </a:lnTo>
                <a:lnTo>
                  <a:pt x="11" y="4"/>
                </a:lnTo>
                <a:lnTo>
                  <a:pt x="11" y="4"/>
                </a:lnTo>
                <a:lnTo>
                  <a:pt x="11" y="4"/>
                </a:lnTo>
                <a:lnTo>
                  <a:pt x="11" y="4"/>
                </a:lnTo>
                <a:lnTo>
                  <a:pt x="11" y="5"/>
                </a:lnTo>
                <a:lnTo>
                  <a:pt x="11" y="4"/>
                </a:lnTo>
                <a:lnTo>
                  <a:pt x="11" y="3"/>
                </a:lnTo>
                <a:lnTo>
                  <a:pt x="12" y="2"/>
                </a:lnTo>
                <a:lnTo>
                  <a:pt x="12" y="4"/>
                </a:lnTo>
                <a:lnTo>
                  <a:pt x="12" y="3"/>
                </a:lnTo>
                <a:lnTo>
                  <a:pt x="12" y="4"/>
                </a:lnTo>
                <a:lnTo>
                  <a:pt x="12" y="4"/>
                </a:lnTo>
                <a:lnTo>
                  <a:pt x="12" y="4"/>
                </a:lnTo>
                <a:lnTo>
                  <a:pt x="12" y="3"/>
                </a:lnTo>
                <a:lnTo>
                  <a:pt x="12" y="3"/>
                </a:lnTo>
                <a:lnTo>
                  <a:pt x="12" y="5"/>
                </a:lnTo>
                <a:lnTo>
                  <a:pt x="13" y="3"/>
                </a:lnTo>
                <a:lnTo>
                  <a:pt x="13" y="3"/>
                </a:lnTo>
                <a:lnTo>
                  <a:pt x="13" y="4"/>
                </a:lnTo>
                <a:lnTo>
                  <a:pt x="13" y="4"/>
                </a:lnTo>
                <a:lnTo>
                  <a:pt x="13" y="3"/>
                </a:lnTo>
                <a:lnTo>
                  <a:pt x="13" y="5"/>
                </a:lnTo>
                <a:lnTo>
                  <a:pt x="13" y="5"/>
                </a:lnTo>
                <a:lnTo>
                  <a:pt x="13" y="4"/>
                </a:lnTo>
                <a:lnTo>
                  <a:pt x="14" y="4"/>
                </a:lnTo>
                <a:lnTo>
                  <a:pt x="14" y="4"/>
                </a:lnTo>
                <a:lnTo>
                  <a:pt x="14" y="5"/>
                </a:lnTo>
                <a:lnTo>
                  <a:pt x="14" y="5"/>
                </a:lnTo>
                <a:lnTo>
                  <a:pt x="14" y="4"/>
                </a:lnTo>
                <a:lnTo>
                  <a:pt x="14" y="5"/>
                </a:lnTo>
                <a:lnTo>
                  <a:pt x="14" y="5"/>
                </a:lnTo>
                <a:lnTo>
                  <a:pt x="14" y="3"/>
                </a:lnTo>
                <a:lnTo>
                  <a:pt x="14" y="5"/>
                </a:lnTo>
                <a:lnTo>
                  <a:pt x="14" y="5"/>
                </a:lnTo>
                <a:lnTo>
                  <a:pt x="14" y="5"/>
                </a:lnTo>
                <a:lnTo>
                  <a:pt x="15" y="4"/>
                </a:lnTo>
                <a:lnTo>
                  <a:pt x="15" y="5"/>
                </a:lnTo>
                <a:lnTo>
                  <a:pt x="15" y="3"/>
                </a:lnTo>
                <a:lnTo>
                  <a:pt x="15" y="4"/>
                </a:lnTo>
                <a:lnTo>
                  <a:pt x="15" y="4"/>
                </a:lnTo>
                <a:lnTo>
                  <a:pt x="15" y="5"/>
                </a:lnTo>
                <a:lnTo>
                  <a:pt x="15" y="4"/>
                </a:lnTo>
                <a:lnTo>
                  <a:pt x="15" y="5"/>
                </a:lnTo>
                <a:lnTo>
                  <a:pt x="15" y="4"/>
                </a:lnTo>
                <a:lnTo>
                  <a:pt x="15" y="5"/>
                </a:lnTo>
                <a:lnTo>
                  <a:pt x="16" y="5"/>
                </a:lnTo>
                <a:lnTo>
                  <a:pt x="16" y="4"/>
                </a:lnTo>
                <a:lnTo>
                  <a:pt x="16" y="5"/>
                </a:lnTo>
                <a:lnTo>
                  <a:pt x="16" y="6"/>
                </a:lnTo>
                <a:lnTo>
                  <a:pt x="16" y="4"/>
                </a:lnTo>
                <a:lnTo>
                  <a:pt x="16" y="4"/>
                </a:lnTo>
                <a:lnTo>
                  <a:pt x="16" y="4"/>
                </a:lnTo>
                <a:lnTo>
                  <a:pt x="17" y="0"/>
                </a:lnTo>
                <a:lnTo>
                  <a:pt x="17" y="1"/>
                </a:lnTo>
                <a:lnTo>
                  <a:pt x="17" y="2"/>
                </a:lnTo>
                <a:lnTo>
                  <a:pt x="17" y="4"/>
                </a:lnTo>
                <a:lnTo>
                  <a:pt x="17" y="3"/>
                </a:lnTo>
                <a:lnTo>
                  <a:pt x="17" y="4"/>
                </a:lnTo>
                <a:lnTo>
                  <a:pt x="17" y="4"/>
                </a:lnTo>
                <a:lnTo>
                  <a:pt x="17" y="4"/>
                </a:lnTo>
                <a:lnTo>
                  <a:pt x="18" y="3"/>
                </a:lnTo>
                <a:lnTo>
                  <a:pt x="18" y="4"/>
                </a:lnTo>
                <a:lnTo>
                  <a:pt x="18" y="3"/>
                </a:lnTo>
                <a:lnTo>
                  <a:pt x="18" y="4"/>
                </a:lnTo>
                <a:lnTo>
                  <a:pt x="18" y="3"/>
                </a:lnTo>
                <a:lnTo>
                  <a:pt x="18" y="4"/>
                </a:lnTo>
                <a:lnTo>
                  <a:pt x="18" y="3"/>
                </a:lnTo>
                <a:lnTo>
                  <a:pt x="18" y="3"/>
                </a:lnTo>
                <a:lnTo>
                  <a:pt x="18" y="4"/>
                </a:lnTo>
                <a:lnTo>
                  <a:pt x="18" y="4"/>
                </a:lnTo>
                <a:lnTo>
                  <a:pt x="18" y="4"/>
                </a:lnTo>
                <a:lnTo>
                  <a:pt x="19" y="5"/>
                </a:lnTo>
                <a:lnTo>
                  <a:pt x="19" y="5"/>
                </a:lnTo>
                <a:lnTo>
                  <a:pt x="19" y="5"/>
                </a:lnTo>
                <a:lnTo>
                  <a:pt x="19" y="6"/>
                </a:lnTo>
                <a:lnTo>
                  <a:pt x="19" y="5"/>
                </a:lnTo>
                <a:lnTo>
                  <a:pt x="19" y="7"/>
                </a:lnTo>
                <a:lnTo>
                  <a:pt x="19" y="8"/>
                </a:lnTo>
                <a:lnTo>
                  <a:pt x="19" y="8"/>
                </a:lnTo>
                <a:lnTo>
                  <a:pt x="19" y="8"/>
                </a:lnTo>
                <a:lnTo>
                  <a:pt x="19" y="9"/>
                </a:lnTo>
                <a:lnTo>
                  <a:pt x="20" y="9"/>
                </a:lnTo>
                <a:lnTo>
                  <a:pt x="20" y="9"/>
                </a:lnTo>
                <a:lnTo>
                  <a:pt x="20" y="11"/>
                </a:lnTo>
                <a:lnTo>
                  <a:pt x="20" y="10"/>
                </a:lnTo>
                <a:lnTo>
                  <a:pt x="20" y="13"/>
                </a:lnTo>
                <a:lnTo>
                  <a:pt x="20" y="13"/>
                </a:lnTo>
                <a:lnTo>
                  <a:pt x="20" y="13"/>
                </a:lnTo>
                <a:lnTo>
                  <a:pt x="20" y="13"/>
                </a:lnTo>
                <a:lnTo>
                  <a:pt x="20" y="14"/>
                </a:lnTo>
                <a:lnTo>
                  <a:pt x="20" y="14"/>
                </a:lnTo>
                <a:lnTo>
                  <a:pt x="20" y="15"/>
                </a:lnTo>
                <a:lnTo>
                  <a:pt x="21" y="17"/>
                </a:lnTo>
                <a:lnTo>
                  <a:pt x="21" y="17"/>
                </a:lnTo>
                <a:lnTo>
                  <a:pt x="21" y="17"/>
                </a:lnTo>
                <a:lnTo>
                  <a:pt x="21" y="18"/>
                </a:lnTo>
                <a:lnTo>
                  <a:pt x="21" y="20"/>
                </a:lnTo>
                <a:lnTo>
                  <a:pt x="21" y="19"/>
                </a:lnTo>
                <a:lnTo>
                  <a:pt x="21" y="21"/>
                </a:lnTo>
                <a:lnTo>
                  <a:pt x="21" y="21"/>
                </a:lnTo>
                <a:lnTo>
                  <a:pt x="21" y="22"/>
                </a:lnTo>
                <a:lnTo>
                  <a:pt x="21" y="23"/>
                </a:lnTo>
                <a:lnTo>
                  <a:pt x="22" y="23"/>
                </a:lnTo>
                <a:lnTo>
                  <a:pt x="22" y="24"/>
                </a:lnTo>
                <a:lnTo>
                  <a:pt x="22" y="23"/>
                </a:lnTo>
                <a:lnTo>
                  <a:pt x="22" y="26"/>
                </a:lnTo>
                <a:lnTo>
                  <a:pt x="22" y="24"/>
                </a:lnTo>
                <a:lnTo>
                  <a:pt x="22" y="26"/>
                </a:lnTo>
                <a:lnTo>
                  <a:pt x="22" y="27"/>
                </a:lnTo>
                <a:lnTo>
                  <a:pt x="22" y="27"/>
                </a:lnTo>
                <a:lnTo>
                  <a:pt x="22" y="28"/>
                </a:lnTo>
                <a:lnTo>
                  <a:pt x="22" y="28"/>
                </a:lnTo>
                <a:lnTo>
                  <a:pt x="22" y="29"/>
                </a:lnTo>
                <a:lnTo>
                  <a:pt x="23" y="30"/>
                </a:lnTo>
                <a:lnTo>
                  <a:pt x="23" y="31"/>
                </a:lnTo>
                <a:lnTo>
                  <a:pt x="23" y="31"/>
                </a:lnTo>
                <a:lnTo>
                  <a:pt x="23" y="32"/>
                </a:lnTo>
                <a:lnTo>
                  <a:pt x="23" y="33"/>
                </a:lnTo>
                <a:lnTo>
                  <a:pt x="23" y="33"/>
                </a:lnTo>
                <a:lnTo>
                  <a:pt x="23" y="35"/>
                </a:lnTo>
                <a:lnTo>
                  <a:pt x="23" y="35"/>
                </a:lnTo>
                <a:lnTo>
                  <a:pt x="23" y="36"/>
                </a:lnTo>
                <a:lnTo>
                  <a:pt x="23" y="37"/>
                </a:lnTo>
                <a:lnTo>
                  <a:pt x="24" y="37"/>
                </a:lnTo>
                <a:lnTo>
                  <a:pt x="24" y="37"/>
                </a:lnTo>
                <a:lnTo>
                  <a:pt x="24" y="39"/>
                </a:lnTo>
                <a:lnTo>
                  <a:pt x="24" y="39"/>
                </a:lnTo>
                <a:lnTo>
                  <a:pt x="24" y="40"/>
                </a:lnTo>
                <a:lnTo>
                  <a:pt x="24" y="40"/>
                </a:lnTo>
                <a:lnTo>
                  <a:pt x="24" y="40"/>
                </a:lnTo>
                <a:lnTo>
                  <a:pt x="24" y="40"/>
                </a:lnTo>
                <a:lnTo>
                  <a:pt x="24" y="43"/>
                </a:lnTo>
                <a:lnTo>
                  <a:pt x="24" y="42"/>
                </a:lnTo>
                <a:lnTo>
                  <a:pt x="24" y="43"/>
                </a:lnTo>
                <a:lnTo>
                  <a:pt x="25" y="45"/>
                </a:lnTo>
                <a:lnTo>
                  <a:pt x="25" y="45"/>
                </a:lnTo>
                <a:lnTo>
                  <a:pt x="25" y="45"/>
                </a:lnTo>
                <a:lnTo>
                  <a:pt x="25" y="46"/>
                </a:lnTo>
                <a:lnTo>
                  <a:pt x="25" y="48"/>
                </a:lnTo>
                <a:lnTo>
                  <a:pt x="25" y="48"/>
                </a:lnTo>
                <a:lnTo>
                  <a:pt x="25" y="48"/>
                </a:lnTo>
                <a:lnTo>
                  <a:pt x="25" y="49"/>
                </a:lnTo>
                <a:lnTo>
                  <a:pt x="25" y="50"/>
                </a:lnTo>
                <a:lnTo>
                  <a:pt x="25" y="50"/>
                </a:lnTo>
                <a:lnTo>
                  <a:pt x="25" y="50"/>
                </a:lnTo>
                <a:lnTo>
                  <a:pt x="26" y="51"/>
                </a:lnTo>
                <a:lnTo>
                  <a:pt x="26" y="52"/>
                </a:lnTo>
                <a:lnTo>
                  <a:pt x="26" y="53"/>
                </a:lnTo>
                <a:lnTo>
                  <a:pt x="26" y="54"/>
                </a:lnTo>
                <a:lnTo>
                  <a:pt x="26" y="54"/>
                </a:lnTo>
                <a:lnTo>
                  <a:pt x="26" y="54"/>
                </a:lnTo>
                <a:lnTo>
                  <a:pt x="26" y="54"/>
                </a:lnTo>
                <a:lnTo>
                  <a:pt x="26" y="54"/>
                </a:lnTo>
                <a:lnTo>
                  <a:pt x="26" y="55"/>
                </a:lnTo>
                <a:lnTo>
                  <a:pt x="26" y="55"/>
                </a:lnTo>
                <a:lnTo>
                  <a:pt x="27" y="57"/>
                </a:lnTo>
                <a:lnTo>
                  <a:pt x="27" y="58"/>
                </a:lnTo>
                <a:lnTo>
                  <a:pt x="27" y="58"/>
                </a:lnTo>
                <a:lnTo>
                  <a:pt x="27" y="59"/>
                </a:lnTo>
                <a:lnTo>
                  <a:pt x="27" y="60"/>
                </a:lnTo>
                <a:lnTo>
                  <a:pt x="27" y="59"/>
                </a:lnTo>
                <a:lnTo>
                  <a:pt x="27" y="60"/>
                </a:lnTo>
                <a:lnTo>
                  <a:pt x="27" y="61"/>
                </a:lnTo>
                <a:lnTo>
                  <a:pt x="27" y="61"/>
                </a:lnTo>
                <a:lnTo>
                  <a:pt x="27" y="62"/>
                </a:lnTo>
                <a:lnTo>
                  <a:pt x="27" y="62"/>
                </a:lnTo>
                <a:lnTo>
                  <a:pt x="28" y="63"/>
                </a:lnTo>
                <a:lnTo>
                  <a:pt x="28" y="64"/>
                </a:lnTo>
                <a:lnTo>
                  <a:pt x="28" y="64"/>
                </a:lnTo>
                <a:lnTo>
                  <a:pt x="28" y="65"/>
                </a:lnTo>
                <a:lnTo>
                  <a:pt x="28" y="64"/>
                </a:lnTo>
                <a:lnTo>
                  <a:pt x="28" y="66"/>
                </a:lnTo>
                <a:lnTo>
                  <a:pt x="28" y="64"/>
                </a:lnTo>
                <a:lnTo>
                  <a:pt x="28" y="67"/>
                </a:lnTo>
                <a:lnTo>
                  <a:pt x="28" y="67"/>
                </a:lnTo>
                <a:lnTo>
                  <a:pt x="28" y="67"/>
                </a:lnTo>
                <a:lnTo>
                  <a:pt x="29" y="67"/>
                </a:lnTo>
                <a:lnTo>
                  <a:pt x="29" y="67"/>
                </a:lnTo>
                <a:lnTo>
                  <a:pt x="29" y="68"/>
                </a:lnTo>
                <a:lnTo>
                  <a:pt x="29" y="70"/>
                </a:lnTo>
                <a:lnTo>
                  <a:pt x="29" y="71"/>
                </a:lnTo>
                <a:lnTo>
                  <a:pt x="29" y="71"/>
                </a:lnTo>
                <a:lnTo>
                  <a:pt x="29" y="71"/>
                </a:lnTo>
                <a:lnTo>
                  <a:pt x="29" y="71"/>
                </a:lnTo>
                <a:lnTo>
                  <a:pt x="29" y="72"/>
                </a:lnTo>
                <a:lnTo>
                  <a:pt x="29" y="71"/>
                </a:lnTo>
                <a:lnTo>
                  <a:pt x="29" y="72"/>
                </a:lnTo>
                <a:lnTo>
                  <a:pt x="30" y="73"/>
                </a:lnTo>
                <a:lnTo>
                  <a:pt x="30" y="73"/>
                </a:lnTo>
                <a:lnTo>
                  <a:pt x="30" y="73"/>
                </a:lnTo>
                <a:lnTo>
                  <a:pt x="30" y="75"/>
                </a:lnTo>
                <a:lnTo>
                  <a:pt x="30" y="75"/>
                </a:lnTo>
                <a:lnTo>
                  <a:pt x="30" y="76"/>
                </a:lnTo>
                <a:lnTo>
                  <a:pt x="30" y="77"/>
                </a:lnTo>
                <a:lnTo>
                  <a:pt x="30" y="75"/>
                </a:lnTo>
                <a:lnTo>
                  <a:pt x="30" y="77"/>
                </a:lnTo>
                <a:lnTo>
                  <a:pt x="30" y="78"/>
                </a:lnTo>
                <a:lnTo>
                  <a:pt x="31" y="77"/>
                </a:lnTo>
                <a:lnTo>
                  <a:pt x="31" y="79"/>
                </a:lnTo>
                <a:lnTo>
                  <a:pt x="31" y="80"/>
                </a:lnTo>
                <a:lnTo>
                  <a:pt x="31" y="80"/>
                </a:lnTo>
                <a:lnTo>
                  <a:pt x="31" y="80"/>
                </a:lnTo>
                <a:lnTo>
                  <a:pt x="31" y="81"/>
                </a:lnTo>
                <a:lnTo>
                  <a:pt x="31" y="79"/>
                </a:lnTo>
                <a:lnTo>
                  <a:pt x="31" y="82"/>
                </a:lnTo>
                <a:lnTo>
                  <a:pt x="31" y="81"/>
                </a:lnTo>
                <a:lnTo>
                  <a:pt x="31" y="82"/>
                </a:lnTo>
                <a:lnTo>
                  <a:pt x="31" y="82"/>
                </a:lnTo>
                <a:lnTo>
                  <a:pt x="32" y="84"/>
                </a:lnTo>
                <a:lnTo>
                  <a:pt x="32" y="84"/>
                </a:lnTo>
                <a:lnTo>
                  <a:pt x="32" y="85"/>
                </a:lnTo>
                <a:lnTo>
                  <a:pt x="32" y="85"/>
                </a:lnTo>
                <a:lnTo>
                  <a:pt x="32" y="85"/>
                </a:lnTo>
                <a:lnTo>
                  <a:pt x="32" y="86"/>
                </a:lnTo>
                <a:lnTo>
                  <a:pt x="32" y="86"/>
                </a:lnTo>
                <a:lnTo>
                  <a:pt x="32" y="87"/>
                </a:lnTo>
                <a:lnTo>
                  <a:pt x="32" y="87"/>
                </a:lnTo>
                <a:lnTo>
                  <a:pt x="32" y="87"/>
                </a:lnTo>
                <a:lnTo>
                  <a:pt x="32" y="87"/>
                </a:lnTo>
                <a:lnTo>
                  <a:pt x="33" y="89"/>
                </a:lnTo>
                <a:lnTo>
                  <a:pt x="33" y="89"/>
                </a:lnTo>
                <a:lnTo>
                  <a:pt x="33" y="90"/>
                </a:lnTo>
                <a:lnTo>
                  <a:pt x="33" y="90"/>
                </a:lnTo>
                <a:lnTo>
                  <a:pt x="33" y="91"/>
                </a:lnTo>
                <a:lnTo>
                  <a:pt x="33" y="92"/>
                </a:lnTo>
                <a:lnTo>
                  <a:pt x="33" y="92"/>
                </a:lnTo>
                <a:lnTo>
                  <a:pt x="33" y="91"/>
                </a:lnTo>
                <a:lnTo>
                  <a:pt x="33" y="93"/>
                </a:lnTo>
                <a:lnTo>
                  <a:pt x="33" y="91"/>
                </a:lnTo>
                <a:lnTo>
                  <a:pt x="34" y="94"/>
                </a:lnTo>
                <a:lnTo>
                  <a:pt x="34" y="94"/>
                </a:lnTo>
                <a:lnTo>
                  <a:pt x="34" y="94"/>
                </a:lnTo>
                <a:lnTo>
                  <a:pt x="34" y="93"/>
                </a:lnTo>
                <a:lnTo>
                  <a:pt x="34" y="95"/>
                </a:lnTo>
                <a:lnTo>
                  <a:pt x="34" y="94"/>
                </a:lnTo>
                <a:lnTo>
                  <a:pt x="34" y="95"/>
                </a:lnTo>
                <a:lnTo>
                  <a:pt x="34" y="96"/>
                </a:lnTo>
                <a:lnTo>
                  <a:pt x="34" y="95"/>
                </a:lnTo>
                <a:lnTo>
                  <a:pt x="34" y="96"/>
                </a:lnTo>
                <a:lnTo>
                  <a:pt x="34" y="98"/>
                </a:lnTo>
                <a:lnTo>
                  <a:pt x="35" y="96"/>
                </a:lnTo>
                <a:lnTo>
                  <a:pt x="35" y="97"/>
                </a:lnTo>
                <a:lnTo>
                  <a:pt x="35" y="99"/>
                </a:lnTo>
                <a:lnTo>
                  <a:pt x="35" y="98"/>
                </a:lnTo>
                <a:lnTo>
                  <a:pt x="35" y="99"/>
                </a:lnTo>
                <a:lnTo>
                  <a:pt x="35" y="98"/>
                </a:lnTo>
                <a:lnTo>
                  <a:pt x="35" y="99"/>
                </a:lnTo>
                <a:lnTo>
                  <a:pt x="35" y="101"/>
                </a:lnTo>
                <a:lnTo>
                  <a:pt x="35" y="100"/>
                </a:lnTo>
                <a:lnTo>
                  <a:pt x="35" y="100"/>
                </a:lnTo>
                <a:lnTo>
                  <a:pt x="36" y="100"/>
                </a:lnTo>
                <a:lnTo>
                  <a:pt x="36" y="101"/>
                </a:lnTo>
                <a:lnTo>
                  <a:pt x="36" y="101"/>
                </a:lnTo>
                <a:lnTo>
                  <a:pt x="36" y="102"/>
                </a:lnTo>
                <a:lnTo>
                  <a:pt x="36" y="104"/>
                </a:lnTo>
                <a:lnTo>
                  <a:pt x="36" y="102"/>
                </a:lnTo>
                <a:lnTo>
                  <a:pt x="36" y="104"/>
                </a:lnTo>
                <a:lnTo>
                  <a:pt x="36" y="104"/>
                </a:lnTo>
                <a:lnTo>
                  <a:pt x="36" y="104"/>
                </a:lnTo>
                <a:lnTo>
                  <a:pt x="36" y="105"/>
                </a:lnTo>
                <a:lnTo>
                  <a:pt x="36" y="104"/>
                </a:lnTo>
                <a:lnTo>
                  <a:pt x="37" y="106"/>
                </a:lnTo>
                <a:lnTo>
                  <a:pt x="37" y="108"/>
                </a:lnTo>
                <a:lnTo>
                  <a:pt x="37" y="107"/>
                </a:lnTo>
                <a:lnTo>
                  <a:pt x="37" y="105"/>
                </a:lnTo>
                <a:lnTo>
                  <a:pt x="37" y="106"/>
                </a:lnTo>
                <a:lnTo>
                  <a:pt x="37" y="108"/>
                </a:lnTo>
                <a:lnTo>
                  <a:pt x="37" y="108"/>
                </a:lnTo>
                <a:lnTo>
                  <a:pt x="37" y="108"/>
                </a:lnTo>
                <a:lnTo>
                  <a:pt x="37" y="108"/>
                </a:lnTo>
                <a:lnTo>
                  <a:pt x="37" y="108"/>
                </a:lnTo>
                <a:lnTo>
                  <a:pt x="38" y="108"/>
                </a:lnTo>
                <a:lnTo>
                  <a:pt x="38" y="108"/>
                </a:lnTo>
                <a:lnTo>
                  <a:pt x="38" y="110"/>
                </a:lnTo>
                <a:lnTo>
                  <a:pt x="38" y="111"/>
                </a:lnTo>
                <a:lnTo>
                  <a:pt x="38" y="110"/>
                </a:lnTo>
                <a:lnTo>
                  <a:pt x="38" y="110"/>
                </a:lnTo>
                <a:lnTo>
                  <a:pt x="38" y="111"/>
                </a:lnTo>
                <a:lnTo>
                  <a:pt x="38" y="110"/>
                </a:lnTo>
                <a:lnTo>
                  <a:pt x="38" y="111"/>
                </a:lnTo>
                <a:lnTo>
                  <a:pt x="38" y="112"/>
                </a:lnTo>
                <a:lnTo>
                  <a:pt x="38" y="112"/>
                </a:lnTo>
                <a:lnTo>
                  <a:pt x="39" y="112"/>
                </a:lnTo>
                <a:lnTo>
                  <a:pt x="39" y="113"/>
                </a:lnTo>
                <a:lnTo>
                  <a:pt x="39" y="114"/>
                </a:lnTo>
                <a:lnTo>
                  <a:pt x="39" y="112"/>
                </a:lnTo>
                <a:lnTo>
                  <a:pt x="39" y="114"/>
                </a:lnTo>
                <a:lnTo>
                  <a:pt x="39" y="115"/>
                </a:lnTo>
                <a:lnTo>
                  <a:pt x="39" y="114"/>
                </a:lnTo>
                <a:lnTo>
                  <a:pt x="39" y="116"/>
                </a:lnTo>
                <a:lnTo>
                  <a:pt x="39" y="116"/>
                </a:lnTo>
                <a:lnTo>
                  <a:pt x="39" y="117"/>
                </a:lnTo>
                <a:lnTo>
                  <a:pt x="40" y="117"/>
                </a:lnTo>
                <a:lnTo>
                  <a:pt x="40" y="117"/>
                </a:lnTo>
                <a:lnTo>
                  <a:pt x="40" y="118"/>
                </a:lnTo>
                <a:lnTo>
                  <a:pt x="40" y="117"/>
                </a:lnTo>
                <a:lnTo>
                  <a:pt x="40" y="118"/>
                </a:lnTo>
                <a:lnTo>
                  <a:pt x="40" y="119"/>
                </a:lnTo>
                <a:lnTo>
                  <a:pt x="40" y="119"/>
                </a:lnTo>
                <a:lnTo>
                  <a:pt x="40" y="118"/>
                </a:lnTo>
                <a:lnTo>
                  <a:pt x="40" y="118"/>
                </a:lnTo>
                <a:lnTo>
                  <a:pt x="40" y="118"/>
                </a:lnTo>
                <a:lnTo>
                  <a:pt x="40" y="120"/>
                </a:lnTo>
                <a:lnTo>
                  <a:pt x="41" y="121"/>
                </a:lnTo>
                <a:lnTo>
                  <a:pt x="41" y="121"/>
                </a:lnTo>
                <a:lnTo>
                  <a:pt x="41" y="120"/>
                </a:lnTo>
                <a:lnTo>
                  <a:pt x="41" y="121"/>
                </a:lnTo>
                <a:lnTo>
                  <a:pt x="41" y="121"/>
                </a:lnTo>
                <a:lnTo>
                  <a:pt x="41" y="121"/>
                </a:lnTo>
                <a:lnTo>
                  <a:pt x="41" y="121"/>
                </a:lnTo>
                <a:lnTo>
                  <a:pt x="41" y="121"/>
                </a:lnTo>
                <a:lnTo>
                  <a:pt x="41" y="121"/>
                </a:lnTo>
                <a:lnTo>
                  <a:pt x="41" y="122"/>
                </a:lnTo>
                <a:lnTo>
                  <a:pt x="42" y="123"/>
                </a:lnTo>
                <a:lnTo>
                  <a:pt x="42" y="122"/>
                </a:lnTo>
                <a:lnTo>
                  <a:pt x="42" y="123"/>
                </a:lnTo>
                <a:lnTo>
                  <a:pt x="42" y="125"/>
                </a:lnTo>
                <a:lnTo>
                  <a:pt x="42" y="125"/>
                </a:lnTo>
                <a:lnTo>
                  <a:pt x="42" y="123"/>
                </a:lnTo>
                <a:lnTo>
                  <a:pt x="42" y="123"/>
                </a:lnTo>
                <a:lnTo>
                  <a:pt x="42" y="122"/>
                </a:lnTo>
                <a:lnTo>
                  <a:pt x="42" y="125"/>
                </a:lnTo>
                <a:lnTo>
                  <a:pt x="42" y="123"/>
                </a:lnTo>
                <a:lnTo>
                  <a:pt x="42" y="125"/>
                </a:lnTo>
                <a:lnTo>
                  <a:pt x="43" y="124"/>
                </a:lnTo>
                <a:lnTo>
                  <a:pt x="43" y="125"/>
                </a:lnTo>
                <a:lnTo>
                  <a:pt x="43" y="125"/>
                </a:lnTo>
                <a:lnTo>
                  <a:pt x="43" y="126"/>
                </a:lnTo>
                <a:lnTo>
                  <a:pt x="43" y="127"/>
                </a:lnTo>
                <a:lnTo>
                  <a:pt x="43" y="125"/>
                </a:lnTo>
                <a:lnTo>
                  <a:pt x="43" y="127"/>
                </a:lnTo>
                <a:lnTo>
                  <a:pt x="43" y="126"/>
                </a:lnTo>
                <a:lnTo>
                  <a:pt x="43" y="127"/>
                </a:lnTo>
                <a:lnTo>
                  <a:pt x="43" y="128"/>
                </a:lnTo>
                <a:lnTo>
                  <a:pt x="43" y="128"/>
                </a:lnTo>
                <a:lnTo>
                  <a:pt x="44" y="126"/>
                </a:lnTo>
                <a:lnTo>
                  <a:pt x="44" y="127"/>
                </a:lnTo>
                <a:lnTo>
                  <a:pt x="44" y="127"/>
                </a:lnTo>
                <a:lnTo>
                  <a:pt x="44" y="128"/>
                </a:lnTo>
                <a:lnTo>
                  <a:pt x="44" y="129"/>
                </a:lnTo>
                <a:lnTo>
                  <a:pt x="44" y="130"/>
                </a:lnTo>
                <a:lnTo>
                  <a:pt x="44" y="128"/>
                </a:lnTo>
                <a:lnTo>
                  <a:pt x="44" y="130"/>
                </a:lnTo>
                <a:lnTo>
                  <a:pt x="44" y="130"/>
                </a:lnTo>
                <a:lnTo>
                  <a:pt x="44" y="129"/>
                </a:lnTo>
                <a:lnTo>
                  <a:pt x="45" y="131"/>
                </a:lnTo>
                <a:lnTo>
                  <a:pt x="45" y="130"/>
                </a:lnTo>
                <a:lnTo>
                  <a:pt x="45" y="131"/>
                </a:lnTo>
                <a:lnTo>
                  <a:pt x="45" y="131"/>
                </a:lnTo>
                <a:lnTo>
                  <a:pt x="45" y="131"/>
                </a:lnTo>
                <a:lnTo>
                  <a:pt x="45" y="131"/>
                </a:lnTo>
                <a:lnTo>
                  <a:pt x="45" y="131"/>
                </a:lnTo>
                <a:lnTo>
                  <a:pt x="45" y="133"/>
                </a:lnTo>
                <a:lnTo>
                  <a:pt x="45" y="132"/>
                </a:lnTo>
                <a:lnTo>
                  <a:pt x="45" y="132"/>
                </a:lnTo>
                <a:lnTo>
                  <a:pt x="45" y="131"/>
                </a:lnTo>
                <a:lnTo>
                  <a:pt x="46" y="135"/>
                </a:lnTo>
                <a:lnTo>
                  <a:pt x="46" y="134"/>
                </a:lnTo>
                <a:lnTo>
                  <a:pt x="46" y="133"/>
                </a:lnTo>
                <a:lnTo>
                  <a:pt x="46" y="135"/>
                </a:lnTo>
                <a:lnTo>
                  <a:pt x="46" y="135"/>
                </a:lnTo>
                <a:lnTo>
                  <a:pt x="46" y="135"/>
                </a:lnTo>
                <a:lnTo>
                  <a:pt x="46" y="136"/>
                </a:lnTo>
                <a:lnTo>
                  <a:pt x="46" y="136"/>
                </a:lnTo>
                <a:lnTo>
                  <a:pt x="46" y="136"/>
                </a:lnTo>
                <a:lnTo>
                  <a:pt x="46" y="136"/>
                </a:lnTo>
                <a:lnTo>
                  <a:pt x="47" y="136"/>
                </a:lnTo>
                <a:lnTo>
                  <a:pt x="47" y="136"/>
                </a:lnTo>
                <a:lnTo>
                  <a:pt x="47" y="138"/>
                </a:lnTo>
                <a:lnTo>
                  <a:pt x="47" y="136"/>
                </a:lnTo>
                <a:lnTo>
                  <a:pt x="47" y="139"/>
                </a:lnTo>
                <a:lnTo>
                  <a:pt x="47" y="137"/>
                </a:lnTo>
                <a:lnTo>
                  <a:pt x="47" y="137"/>
                </a:lnTo>
                <a:lnTo>
                  <a:pt x="47" y="138"/>
                </a:lnTo>
                <a:lnTo>
                  <a:pt x="47" y="138"/>
                </a:lnTo>
                <a:lnTo>
                  <a:pt x="47" y="139"/>
                </a:lnTo>
                <a:lnTo>
                  <a:pt x="47" y="138"/>
                </a:lnTo>
                <a:lnTo>
                  <a:pt x="48" y="140"/>
                </a:lnTo>
                <a:lnTo>
                  <a:pt x="48" y="140"/>
                </a:lnTo>
                <a:lnTo>
                  <a:pt x="48" y="140"/>
                </a:lnTo>
                <a:lnTo>
                  <a:pt x="48" y="140"/>
                </a:lnTo>
                <a:lnTo>
                  <a:pt x="48" y="140"/>
                </a:lnTo>
                <a:lnTo>
                  <a:pt x="48" y="140"/>
                </a:lnTo>
                <a:lnTo>
                  <a:pt x="48" y="141"/>
                </a:lnTo>
                <a:lnTo>
                  <a:pt x="48" y="141"/>
                </a:lnTo>
                <a:lnTo>
                  <a:pt x="48" y="140"/>
                </a:lnTo>
                <a:lnTo>
                  <a:pt x="48" y="141"/>
                </a:lnTo>
                <a:lnTo>
                  <a:pt x="49" y="141"/>
                </a:lnTo>
                <a:lnTo>
                  <a:pt x="49" y="141"/>
                </a:lnTo>
                <a:lnTo>
                  <a:pt x="49" y="141"/>
                </a:lnTo>
                <a:lnTo>
                  <a:pt x="49" y="143"/>
                </a:lnTo>
                <a:lnTo>
                  <a:pt x="49" y="141"/>
                </a:lnTo>
                <a:lnTo>
                  <a:pt x="49" y="143"/>
                </a:lnTo>
                <a:lnTo>
                  <a:pt x="49" y="143"/>
                </a:lnTo>
                <a:lnTo>
                  <a:pt x="49" y="143"/>
                </a:lnTo>
                <a:lnTo>
                  <a:pt x="49" y="143"/>
                </a:lnTo>
                <a:lnTo>
                  <a:pt x="49" y="143"/>
                </a:lnTo>
                <a:lnTo>
                  <a:pt x="49" y="144"/>
                </a:lnTo>
                <a:lnTo>
                  <a:pt x="50" y="143"/>
                </a:lnTo>
                <a:lnTo>
                  <a:pt x="50" y="144"/>
                </a:lnTo>
                <a:lnTo>
                  <a:pt x="50" y="142"/>
                </a:lnTo>
                <a:lnTo>
                  <a:pt x="50" y="145"/>
                </a:lnTo>
                <a:lnTo>
                  <a:pt x="50" y="144"/>
                </a:lnTo>
                <a:lnTo>
                  <a:pt x="50" y="144"/>
                </a:lnTo>
                <a:lnTo>
                  <a:pt x="50" y="145"/>
                </a:lnTo>
                <a:lnTo>
                  <a:pt x="50" y="145"/>
                </a:lnTo>
                <a:lnTo>
                  <a:pt x="50" y="144"/>
                </a:lnTo>
                <a:lnTo>
                  <a:pt x="50" y="145"/>
                </a:lnTo>
                <a:lnTo>
                  <a:pt x="51" y="145"/>
                </a:lnTo>
                <a:lnTo>
                  <a:pt x="51" y="145"/>
                </a:lnTo>
                <a:lnTo>
                  <a:pt x="51" y="146"/>
                </a:lnTo>
                <a:lnTo>
                  <a:pt x="51" y="145"/>
                </a:lnTo>
                <a:lnTo>
                  <a:pt x="51" y="146"/>
                </a:lnTo>
                <a:lnTo>
                  <a:pt x="51" y="148"/>
                </a:lnTo>
                <a:lnTo>
                  <a:pt x="51" y="146"/>
                </a:lnTo>
                <a:lnTo>
                  <a:pt x="51" y="146"/>
                </a:lnTo>
                <a:lnTo>
                  <a:pt x="51" y="147"/>
                </a:lnTo>
                <a:lnTo>
                  <a:pt x="51" y="148"/>
                </a:lnTo>
                <a:lnTo>
                  <a:pt x="51" y="148"/>
                </a:lnTo>
                <a:lnTo>
                  <a:pt x="52" y="148"/>
                </a:lnTo>
                <a:lnTo>
                  <a:pt x="52" y="147"/>
                </a:lnTo>
                <a:lnTo>
                  <a:pt x="52" y="149"/>
                </a:lnTo>
                <a:lnTo>
                  <a:pt x="52" y="149"/>
                </a:lnTo>
                <a:lnTo>
                  <a:pt x="52" y="148"/>
                </a:lnTo>
                <a:lnTo>
                  <a:pt x="52" y="148"/>
                </a:lnTo>
                <a:lnTo>
                  <a:pt x="52" y="149"/>
                </a:lnTo>
                <a:lnTo>
                  <a:pt x="52" y="147"/>
                </a:lnTo>
                <a:lnTo>
                  <a:pt x="52" y="148"/>
                </a:lnTo>
                <a:lnTo>
                  <a:pt x="52" y="149"/>
                </a:lnTo>
                <a:lnTo>
                  <a:pt x="52" y="149"/>
                </a:lnTo>
                <a:lnTo>
                  <a:pt x="53" y="150"/>
                </a:lnTo>
                <a:lnTo>
                  <a:pt x="53" y="150"/>
                </a:lnTo>
                <a:lnTo>
                  <a:pt x="53" y="150"/>
                </a:lnTo>
                <a:lnTo>
                  <a:pt x="53" y="149"/>
                </a:lnTo>
                <a:lnTo>
                  <a:pt x="53" y="150"/>
                </a:lnTo>
                <a:lnTo>
                  <a:pt x="53" y="150"/>
                </a:lnTo>
                <a:lnTo>
                  <a:pt x="53" y="150"/>
                </a:lnTo>
                <a:lnTo>
                  <a:pt x="53" y="150"/>
                </a:lnTo>
                <a:lnTo>
                  <a:pt x="53" y="150"/>
                </a:lnTo>
                <a:lnTo>
                  <a:pt x="53" y="152"/>
                </a:lnTo>
                <a:lnTo>
                  <a:pt x="54" y="152"/>
                </a:lnTo>
                <a:lnTo>
                  <a:pt x="54" y="152"/>
                </a:lnTo>
                <a:lnTo>
                  <a:pt x="54" y="152"/>
                </a:lnTo>
                <a:lnTo>
                  <a:pt x="54" y="151"/>
                </a:lnTo>
                <a:lnTo>
                  <a:pt x="54" y="152"/>
                </a:lnTo>
                <a:lnTo>
                  <a:pt x="54" y="152"/>
                </a:lnTo>
                <a:lnTo>
                  <a:pt x="54" y="151"/>
                </a:lnTo>
                <a:lnTo>
                  <a:pt x="54" y="152"/>
                </a:lnTo>
                <a:lnTo>
                  <a:pt x="54" y="153"/>
                </a:lnTo>
                <a:lnTo>
                  <a:pt x="54" y="153"/>
                </a:lnTo>
                <a:lnTo>
                  <a:pt x="54" y="154"/>
                </a:lnTo>
                <a:lnTo>
                  <a:pt x="55" y="153"/>
                </a:lnTo>
                <a:lnTo>
                  <a:pt x="55" y="154"/>
                </a:lnTo>
                <a:lnTo>
                  <a:pt x="55" y="154"/>
                </a:lnTo>
                <a:lnTo>
                  <a:pt x="55" y="153"/>
                </a:lnTo>
                <a:lnTo>
                  <a:pt x="55" y="153"/>
                </a:lnTo>
                <a:lnTo>
                  <a:pt x="55" y="153"/>
                </a:lnTo>
                <a:lnTo>
                  <a:pt x="55" y="155"/>
                </a:lnTo>
                <a:lnTo>
                  <a:pt x="55" y="155"/>
                </a:lnTo>
                <a:lnTo>
                  <a:pt x="55" y="155"/>
                </a:lnTo>
                <a:lnTo>
                  <a:pt x="55" y="155"/>
                </a:lnTo>
                <a:lnTo>
                  <a:pt x="56" y="155"/>
                </a:lnTo>
                <a:lnTo>
                  <a:pt x="56" y="155"/>
                </a:lnTo>
                <a:lnTo>
                  <a:pt x="56" y="154"/>
                </a:lnTo>
                <a:lnTo>
                  <a:pt x="56" y="154"/>
                </a:lnTo>
                <a:lnTo>
                  <a:pt x="56" y="155"/>
                </a:lnTo>
                <a:lnTo>
                  <a:pt x="56" y="154"/>
                </a:lnTo>
                <a:lnTo>
                  <a:pt x="56" y="154"/>
                </a:lnTo>
                <a:lnTo>
                  <a:pt x="56" y="154"/>
                </a:lnTo>
                <a:lnTo>
                  <a:pt x="56" y="155"/>
                </a:lnTo>
                <a:lnTo>
                  <a:pt x="56" y="155"/>
                </a:lnTo>
                <a:lnTo>
                  <a:pt x="56" y="154"/>
                </a:lnTo>
                <a:lnTo>
                  <a:pt x="57" y="156"/>
                </a:lnTo>
                <a:lnTo>
                  <a:pt x="57" y="155"/>
                </a:lnTo>
                <a:lnTo>
                  <a:pt x="57" y="157"/>
                </a:lnTo>
                <a:lnTo>
                  <a:pt x="57" y="157"/>
                </a:lnTo>
                <a:lnTo>
                  <a:pt x="57" y="155"/>
                </a:lnTo>
                <a:lnTo>
                  <a:pt x="57" y="156"/>
                </a:lnTo>
                <a:lnTo>
                  <a:pt x="57" y="157"/>
                </a:lnTo>
                <a:lnTo>
                  <a:pt x="57" y="157"/>
                </a:lnTo>
                <a:lnTo>
                  <a:pt x="57" y="157"/>
                </a:lnTo>
                <a:lnTo>
                  <a:pt x="57" y="157"/>
                </a:lnTo>
                <a:lnTo>
                  <a:pt x="58" y="155"/>
                </a:lnTo>
                <a:lnTo>
                  <a:pt x="58" y="157"/>
                </a:lnTo>
                <a:lnTo>
                  <a:pt x="58" y="157"/>
                </a:lnTo>
                <a:lnTo>
                  <a:pt x="58" y="155"/>
                </a:lnTo>
                <a:lnTo>
                  <a:pt x="58" y="157"/>
                </a:lnTo>
                <a:lnTo>
                  <a:pt x="58" y="157"/>
                </a:lnTo>
                <a:lnTo>
                  <a:pt x="58" y="157"/>
                </a:lnTo>
                <a:lnTo>
                  <a:pt x="58" y="157"/>
                </a:lnTo>
                <a:lnTo>
                  <a:pt x="58" y="158"/>
                </a:lnTo>
                <a:lnTo>
                  <a:pt x="58" y="158"/>
                </a:lnTo>
                <a:lnTo>
                  <a:pt x="58" y="158"/>
                </a:lnTo>
                <a:lnTo>
                  <a:pt x="59" y="158"/>
                </a:lnTo>
                <a:lnTo>
                  <a:pt x="59" y="158"/>
                </a:lnTo>
                <a:lnTo>
                  <a:pt x="59" y="159"/>
                </a:lnTo>
                <a:lnTo>
                  <a:pt x="59" y="159"/>
                </a:lnTo>
                <a:lnTo>
                  <a:pt x="59" y="159"/>
                </a:lnTo>
                <a:lnTo>
                  <a:pt x="59" y="158"/>
                </a:lnTo>
                <a:lnTo>
                  <a:pt x="59" y="159"/>
                </a:lnTo>
                <a:lnTo>
                  <a:pt x="59" y="158"/>
                </a:lnTo>
                <a:lnTo>
                  <a:pt x="59" y="159"/>
                </a:lnTo>
                <a:lnTo>
                  <a:pt x="59" y="159"/>
                </a:lnTo>
                <a:lnTo>
                  <a:pt x="60" y="159"/>
                </a:lnTo>
                <a:lnTo>
                  <a:pt x="60" y="159"/>
                </a:lnTo>
                <a:lnTo>
                  <a:pt x="60" y="159"/>
                </a:lnTo>
                <a:lnTo>
                  <a:pt x="60" y="159"/>
                </a:lnTo>
                <a:lnTo>
                  <a:pt x="60" y="159"/>
                </a:lnTo>
                <a:lnTo>
                  <a:pt x="60" y="159"/>
                </a:lnTo>
                <a:lnTo>
                  <a:pt x="60" y="158"/>
                </a:lnTo>
                <a:lnTo>
                  <a:pt x="60" y="159"/>
                </a:lnTo>
                <a:lnTo>
                  <a:pt x="60" y="158"/>
                </a:lnTo>
                <a:lnTo>
                  <a:pt x="60" y="159"/>
                </a:lnTo>
                <a:lnTo>
                  <a:pt x="60" y="159"/>
                </a:lnTo>
                <a:lnTo>
                  <a:pt x="61" y="160"/>
                </a:lnTo>
                <a:lnTo>
                  <a:pt x="61" y="159"/>
                </a:lnTo>
                <a:lnTo>
                  <a:pt x="61" y="160"/>
                </a:lnTo>
                <a:lnTo>
                  <a:pt x="61" y="159"/>
                </a:lnTo>
                <a:lnTo>
                  <a:pt x="61" y="160"/>
                </a:lnTo>
                <a:lnTo>
                  <a:pt x="61" y="159"/>
                </a:lnTo>
                <a:lnTo>
                  <a:pt x="61" y="160"/>
                </a:lnTo>
                <a:lnTo>
                  <a:pt x="61" y="159"/>
                </a:lnTo>
                <a:lnTo>
                  <a:pt x="61" y="162"/>
                </a:lnTo>
                <a:lnTo>
                  <a:pt x="61" y="160"/>
                </a:lnTo>
                <a:lnTo>
                  <a:pt x="62" y="161"/>
                </a:lnTo>
                <a:lnTo>
                  <a:pt x="62" y="160"/>
                </a:lnTo>
                <a:lnTo>
                  <a:pt x="62" y="160"/>
                </a:lnTo>
                <a:lnTo>
                  <a:pt x="62" y="162"/>
                </a:lnTo>
                <a:lnTo>
                  <a:pt x="62" y="161"/>
                </a:lnTo>
                <a:lnTo>
                  <a:pt x="62" y="159"/>
                </a:lnTo>
                <a:lnTo>
                  <a:pt x="62" y="161"/>
                </a:lnTo>
                <a:lnTo>
                  <a:pt x="62" y="159"/>
                </a:lnTo>
                <a:lnTo>
                  <a:pt x="62" y="161"/>
                </a:lnTo>
                <a:lnTo>
                  <a:pt x="62" y="161"/>
                </a:lnTo>
                <a:lnTo>
                  <a:pt x="62" y="160"/>
                </a:lnTo>
                <a:lnTo>
                  <a:pt x="63" y="162"/>
                </a:lnTo>
                <a:lnTo>
                  <a:pt x="63" y="162"/>
                </a:lnTo>
                <a:lnTo>
                  <a:pt x="63" y="161"/>
                </a:lnTo>
                <a:lnTo>
                  <a:pt x="63" y="161"/>
                </a:lnTo>
                <a:lnTo>
                  <a:pt x="63" y="162"/>
                </a:lnTo>
                <a:lnTo>
                  <a:pt x="63" y="162"/>
                </a:lnTo>
                <a:lnTo>
                  <a:pt x="63" y="161"/>
                </a:lnTo>
                <a:lnTo>
                  <a:pt x="63" y="161"/>
                </a:lnTo>
                <a:lnTo>
                  <a:pt x="63" y="161"/>
                </a:lnTo>
                <a:lnTo>
                  <a:pt x="63" y="162"/>
                </a:lnTo>
                <a:lnTo>
                  <a:pt x="64" y="161"/>
                </a:lnTo>
                <a:lnTo>
                  <a:pt x="64" y="162"/>
                </a:lnTo>
                <a:lnTo>
                  <a:pt x="64" y="161"/>
                </a:lnTo>
                <a:lnTo>
                  <a:pt x="64" y="161"/>
                </a:lnTo>
                <a:lnTo>
                  <a:pt x="64" y="162"/>
                </a:lnTo>
                <a:lnTo>
                  <a:pt x="64" y="161"/>
                </a:lnTo>
                <a:lnTo>
                  <a:pt x="64" y="161"/>
                </a:lnTo>
                <a:lnTo>
                  <a:pt x="64" y="162"/>
                </a:lnTo>
                <a:lnTo>
                  <a:pt x="64" y="162"/>
                </a:lnTo>
                <a:lnTo>
                  <a:pt x="64" y="161"/>
                </a:lnTo>
                <a:lnTo>
                  <a:pt x="64" y="162"/>
                </a:lnTo>
                <a:lnTo>
                  <a:pt x="65" y="162"/>
                </a:lnTo>
                <a:lnTo>
                  <a:pt x="65" y="160"/>
                </a:lnTo>
                <a:lnTo>
                  <a:pt x="65" y="162"/>
                </a:lnTo>
                <a:lnTo>
                  <a:pt x="65" y="162"/>
                </a:lnTo>
                <a:lnTo>
                  <a:pt x="65" y="162"/>
                </a:lnTo>
                <a:lnTo>
                  <a:pt x="65" y="162"/>
                </a:lnTo>
                <a:lnTo>
                  <a:pt x="65" y="162"/>
                </a:lnTo>
                <a:lnTo>
                  <a:pt x="65" y="162"/>
                </a:lnTo>
                <a:lnTo>
                  <a:pt x="65" y="162"/>
                </a:lnTo>
                <a:lnTo>
                  <a:pt x="65" y="162"/>
                </a:lnTo>
                <a:lnTo>
                  <a:pt x="65" y="162"/>
                </a:lnTo>
                <a:lnTo>
                  <a:pt x="66" y="163"/>
                </a:lnTo>
                <a:lnTo>
                  <a:pt x="66" y="162"/>
                </a:lnTo>
                <a:lnTo>
                  <a:pt x="66" y="163"/>
                </a:lnTo>
                <a:lnTo>
                  <a:pt x="66" y="162"/>
                </a:lnTo>
                <a:lnTo>
                  <a:pt x="66" y="163"/>
                </a:lnTo>
                <a:lnTo>
                  <a:pt x="66" y="162"/>
                </a:lnTo>
                <a:lnTo>
                  <a:pt x="66" y="163"/>
                </a:lnTo>
                <a:lnTo>
                  <a:pt x="66" y="162"/>
                </a:lnTo>
                <a:lnTo>
                  <a:pt x="66" y="163"/>
                </a:lnTo>
                <a:lnTo>
                  <a:pt x="66" y="164"/>
                </a:lnTo>
                <a:lnTo>
                  <a:pt x="67" y="162"/>
                </a:lnTo>
                <a:lnTo>
                  <a:pt x="67" y="162"/>
                </a:lnTo>
                <a:lnTo>
                  <a:pt x="67" y="163"/>
                </a:lnTo>
                <a:lnTo>
                  <a:pt x="67" y="164"/>
                </a:lnTo>
                <a:lnTo>
                  <a:pt x="67" y="163"/>
                </a:lnTo>
                <a:lnTo>
                  <a:pt x="67" y="164"/>
                </a:lnTo>
                <a:lnTo>
                  <a:pt x="67" y="164"/>
                </a:lnTo>
                <a:lnTo>
                  <a:pt x="67" y="163"/>
                </a:lnTo>
                <a:lnTo>
                  <a:pt x="67" y="164"/>
                </a:lnTo>
                <a:lnTo>
                  <a:pt x="67" y="164"/>
                </a:lnTo>
                <a:lnTo>
                  <a:pt x="67" y="164"/>
                </a:lnTo>
                <a:lnTo>
                  <a:pt x="68" y="163"/>
                </a:lnTo>
                <a:lnTo>
                  <a:pt x="68" y="163"/>
                </a:lnTo>
                <a:lnTo>
                  <a:pt x="68" y="163"/>
                </a:lnTo>
                <a:lnTo>
                  <a:pt x="68" y="164"/>
                </a:lnTo>
                <a:lnTo>
                  <a:pt x="68" y="162"/>
                </a:lnTo>
                <a:lnTo>
                  <a:pt x="68" y="164"/>
                </a:lnTo>
                <a:lnTo>
                  <a:pt x="68" y="163"/>
                </a:lnTo>
                <a:lnTo>
                  <a:pt x="68" y="165"/>
                </a:lnTo>
                <a:lnTo>
                  <a:pt x="68" y="165"/>
                </a:lnTo>
                <a:lnTo>
                  <a:pt x="68" y="164"/>
                </a:lnTo>
                <a:lnTo>
                  <a:pt x="69" y="165"/>
                </a:lnTo>
                <a:lnTo>
                  <a:pt x="69" y="165"/>
                </a:lnTo>
                <a:lnTo>
                  <a:pt x="69" y="166"/>
                </a:lnTo>
                <a:lnTo>
                  <a:pt x="69" y="163"/>
                </a:lnTo>
                <a:lnTo>
                  <a:pt x="69" y="164"/>
                </a:lnTo>
                <a:lnTo>
                  <a:pt x="69" y="163"/>
                </a:lnTo>
                <a:lnTo>
                  <a:pt x="69" y="166"/>
                </a:lnTo>
                <a:lnTo>
                  <a:pt x="69" y="166"/>
                </a:lnTo>
                <a:lnTo>
                  <a:pt x="69" y="165"/>
                </a:lnTo>
                <a:lnTo>
                  <a:pt x="69" y="164"/>
                </a:lnTo>
                <a:lnTo>
                  <a:pt x="69" y="164"/>
                </a:lnTo>
                <a:lnTo>
                  <a:pt x="70" y="166"/>
                </a:lnTo>
                <a:lnTo>
                  <a:pt x="70" y="163"/>
                </a:lnTo>
                <a:lnTo>
                  <a:pt x="70" y="164"/>
                </a:lnTo>
                <a:lnTo>
                  <a:pt x="70" y="166"/>
                </a:lnTo>
                <a:lnTo>
                  <a:pt x="70" y="166"/>
                </a:lnTo>
                <a:lnTo>
                  <a:pt x="70" y="166"/>
                </a:lnTo>
                <a:lnTo>
                  <a:pt x="70" y="164"/>
                </a:lnTo>
                <a:lnTo>
                  <a:pt x="70" y="166"/>
                </a:lnTo>
                <a:lnTo>
                  <a:pt x="70" y="166"/>
                </a:lnTo>
                <a:lnTo>
                  <a:pt x="70" y="166"/>
                </a:lnTo>
                <a:lnTo>
                  <a:pt x="71" y="165"/>
                </a:lnTo>
                <a:lnTo>
                  <a:pt x="71" y="166"/>
                </a:lnTo>
                <a:lnTo>
                  <a:pt x="71" y="165"/>
                </a:lnTo>
                <a:lnTo>
                  <a:pt x="71" y="166"/>
                </a:lnTo>
                <a:lnTo>
                  <a:pt x="71" y="164"/>
                </a:lnTo>
                <a:lnTo>
                  <a:pt x="71" y="166"/>
                </a:lnTo>
                <a:lnTo>
                  <a:pt x="71" y="164"/>
                </a:lnTo>
                <a:lnTo>
                  <a:pt x="71" y="164"/>
                </a:lnTo>
                <a:lnTo>
                  <a:pt x="71" y="165"/>
                </a:lnTo>
                <a:lnTo>
                  <a:pt x="71" y="164"/>
                </a:lnTo>
                <a:lnTo>
                  <a:pt x="71" y="164"/>
                </a:lnTo>
                <a:lnTo>
                  <a:pt x="72" y="164"/>
                </a:lnTo>
                <a:lnTo>
                  <a:pt x="72" y="166"/>
                </a:lnTo>
                <a:lnTo>
                  <a:pt x="72" y="166"/>
                </a:lnTo>
                <a:lnTo>
                  <a:pt x="72" y="166"/>
                </a:lnTo>
                <a:lnTo>
                  <a:pt x="72" y="166"/>
                </a:lnTo>
                <a:lnTo>
                  <a:pt x="72" y="166"/>
                </a:lnTo>
                <a:lnTo>
                  <a:pt x="72" y="166"/>
                </a:lnTo>
                <a:lnTo>
                  <a:pt x="72" y="166"/>
                </a:lnTo>
                <a:lnTo>
                  <a:pt x="72" y="166"/>
                </a:lnTo>
                <a:lnTo>
                  <a:pt x="72" y="166"/>
                </a:lnTo>
                <a:lnTo>
                  <a:pt x="72" y="167"/>
                </a:lnTo>
                <a:lnTo>
                  <a:pt x="73" y="166"/>
                </a:lnTo>
                <a:lnTo>
                  <a:pt x="73" y="166"/>
                </a:lnTo>
                <a:lnTo>
                  <a:pt x="73" y="166"/>
                </a:lnTo>
                <a:lnTo>
                  <a:pt x="73" y="166"/>
                </a:lnTo>
                <a:lnTo>
                  <a:pt x="73" y="167"/>
                </a:lnTo>
                <a:lnTo>
                  <a:pt x="73" y="167"/>
                </a:lnTo>
                <a:lnTo>
                  <a:pt x="73" y="167"/>
                </a:lnTo>
                <a:lnTo>
                  <a:pt x="73" y="165"/>
                </a:lnTo>
                <a:lnTo>
                  <a:pt x="73" y="166"/>
                </a:lnTo>
                <a:lnTo>
                  <a:pt x="73" y="168"/>
                </a:lnTo>
                <a:lnTo>
                  <a:pt x="74" y="167"/>
                </a:lnTo>
                <a:lnTo>
                  <a:pt x="74" y="166"/>
                </a:lnTo>
                <a:lnTo>
                  <a:pt x="74" y="167"/>
                </a:lnTo>
                <a:lnTo>
                  <a:pt x="74" y="166"/>
                </a:lnTo>
                <a:lnTo>
                  <a:pt x="74" y="166"/>
                </a:lnTo>
                <a:lnTo>
                  <a:pt x="74" y="168"/>
                </a:lnTo>
                <a:lnTo>
                  <a:pt x="74" y="168"/>
                </a:lnTo>
                <a:lnTo>
                  <a:pt x="74" y="167"/>
                </a:lnTo>
                <a:lnTo>
                  <a:pt x="74" y="168"/>
                </a:lnTo>
                <a:lnTo>
                  <a:pt x="74" y="167"/>
                </a:lnTo>
                <a:lnTo>
                  <a:pt x="74" y="168"/>
                </a:lnTo>
                <a:lnTo>
                  <a:pt x="75" y="168"/>
                </a:lnTo>
                <a:lnTo>
                  <a:pt x="75" y="168"/>
                </a:lnTo>
                <a:lnTo>
                  <a:pt x="75" y="168"/>
                </a:lnTo>
                <a:lnTo>
                  <a:pt x="75" y="166"/>
                </a:lnTo>
                <a:lnTo>
                  <a:pt x="75" y="166"/>
                </a:lnTo>
                <a:lnTo>
                  <a:pt x="75" y="166"/>
                </a:lnTo>
                <a:lnTo>
                  <a:pt x="75" y="168"/>
                </a:lnTo>
                <a:lnTo>
                  <a:pt x="75" y="168"/>
                </a:lnTo>
                <a:lnTo>
                  <a:pt x="75" y="168"/>
                </a:lnTo>
                <a:lnTo>
                  <a:pt x="75" y="167"/>
                </a:lnTo>
                <a:lnTo>
                  <a:pt x="76" y="167"/>
                </a:lnTo>
                <a:lnTo>
                  <a:pt x="76" y="168"/>
                </a:lnTo>
                <a:lnTo>
                  <a:pt x="76" y="167"/>
                </a:lnTo>
                <a:lnTo>
                  <a:pt x="76" y="168"/>
                </a:lnTo>
                <a:lnTo>
                  <a:pt x="76" y="168"/>
                </a:lnTo>
                <a:lnTo>
                  <a:pt x="76" y="168"/>
                </a:lnTo>
                <a:lnTo>
                  <a:pt x="76" y="168"/>
                </a:lnTo>
                <a:lnTo>
                  <a:pt x="76" y="167"/>
                </a:lnTo>
                <a:lnTo>
                  <a:pt x="76" y="168"/>
                </a:lnTo>
                <a:lnTo>
                  <a:pt x="76" y="167"/>
                </a:lnTo>
                <a:lnTo>
                  <a:pt x="76" y="167"/>
                </a:lnTo>
                <a:lnTo>
                  <a:pt x="77" y="167"/>
                </a:lnTo>
                <a:lnTo>
                  <a:pt x="77" y="168"/>
                </a:lnTo>
                <a:lnTo>
                  <a:pt x="77" y="169"/>
                </a:lnTo>
                <a:lnTo>
                  <a:pt x="77" y="168"/>
                </a:lnTo>
                <a:lnTo>
                  <a:pt x="77" y="169"/>
                </a:lnTo>
                <a:lnTo>
                  <a:pt x="77" y="169"/>
                </a:lnTo>
                <a:lnTo>
                  <a:pt x="77" y="168"/>
                </a:lnTo>
                <a:lnTo>
                  <a:pt x="77" y="169"/>
                </a:lnTo>
                <a:lnTo>
                  <a:pt x="77" y="168"/>
                </a:lnTo>
                <a:lnTo>
                  <a:pt x="77" y="168"/>
                </a:lnTo>
                <a:lnTo>
                  <a:pt x="78" y="169"/>
                </a:lnTo>
                <a:lnTo>
                  <a:pt x="78" y="168"/>
                </a:lnTo>
                <a:lnTo>
                  <a:pt x="78" y="169"/>
                </a:lnTo>
                <a:lnTo>
                  <a:pt x="78" y="168"/>
                </a:lnTo>
                <a:lnTo>
                  <a:pt x="78" y="169"/>
                </a:lnTo>
                <a:lnTo>
                  <a:pt x="78" y="168"/>
                </a:lnTo>
                <a:lnTo>
                  <a:pt x="78" y="169"/>
                </a:lnTo>
                <a:lnTo>
                  <a:pt x="78" y="169"/>
                </a:lnTo>
                <a:lnTo>
                  <a:pt x="78" y="168"/>
                </a:lnTo>
                <a:lnTo>
                  <a:pt x="78" y="168"/>
                </a:lnTo>
                <a:lnTo>
                  <a:pt x="78" y="167"/>
                </a:lnTo>
                <a:lnTo>
                  <a:pt x="79" y="168"/>
                </a:lnTo>
                <a:lnTo>
                  <a:pt x="79" y="169"/>
                </a:lnTo>
                <a:lnTo>
                  <a:pt x="79" y="169"/>
                </a:lnTo>
                <a:lnTo>
                  <a:pt x="79" y="167"/>
                </a:lnTo>
                <a:lnTo>
                  <a:pt x="79" y="169"/>
                </a:lnTo>
                <a:lnTo>
                  <a:pt x="79" y="168"/>
                </a:lnTo>
                <a:lnTo>
                  <a:pt x="79" y="169"/>
                </a:lnTo>
                <a:lnTo>
                  <a:pt x="79" y="169"/>
                </a:lnTo>
                <a:lnTo>
                  <a:pt x="79" y="169"/>
                </a:lnTo>
                <a:lnTo>
                  <a:pt x="79" y="169"/>
                </a:lnTo>
                <a:lnTo>
                  <a:pt x="80" y="169"/>
                </a:lnTo>
                <a:lnTo>
                  <a:pt x="80" y="169"/>
                </a:lnTo>
                <a:lnTo>
                  <a:pt x="80" y="168"/>
                </a:lnTo>
                <a:lnTo>
                  <a:pt x="80" y="170"/>
                </a:lnTo>
                <a:lnTo>
                  <a:pt x="80" y="170"/>
                </a:lnTo>
                <a:lnTo>
                  <a:pt x="80" y="169"/>
                </a:lnTo>
                <a:lnTo>
                  <a:pt x="80" y="170"/>
                </a:lnTo>
                <a:lnTo>
                  <a:pt x="80" y="170"/>
                </a:lnTo>
                <a:lnTo>
                  <a:pt x="80" y="168"/>
                </a:lnTo>
                <a:lnTo>
                  <a:pt x="80" y="170"/>
                </a:lnTo>
                <a:lnTo>
                  <a:pt x="80" y="169"/>
                </a:lnTo>
                <a:lnTo>
                  <a:pt x="81" y="170"/>
                </a:lnTo>
                <a:lnTo>
                  <a:pt x="81" y="168"/>
                </a:lnTo>
                <a:lnTo>
                  <a:pt x="81" y="167"/>
                </a:lnTo>
                <a:lnTo>
                  <a:pt x="81" y="169"/>
                </a:lnTo>
                <a:lnTo>
                  <a:pt x="81" y="168"/>
                </a:lnTo>
                <a:lnTo>
                  <a:pt x="81" y="169"/>
                </a:lnTo>
                <a:lnTo>
                  <a:pt x="81" y="169"/>
                </a:lnTo>
                <a:lnTo>
                  <a:pt x="81" y="168"/>
                </a:lnTo>
                <a:lnTo>
                  <a:pt x="81" y="169"/>
                </a:lnTo>
                <a:lnTo>
                  <a:pt x="81" y="169"/>
                </a:lnTo>
                <a:lnTo>
                  <a:pt x="81" y="169"/>
                </a:lnTo>
                <a:lnTo>
                  <a:pt x="82" y="168"/>
                </a:lnTo>
                <a:lnTo>
                  <a:pt x="82" y="168"/>
                </a:lnTo>
                <a:lnTo>
                  <a:pt x="82" y="169"/>
                </a:lnTo>
                <a:lnTo>
                  <a:pt x="82" y="168"/>
                </a:lnTo>
                <a:lnTo>
                  <a:pt x="82" y="169"/>
                </a:lnTo>
                <a:lnTo>
                  <a:pt x="82" y="168"/>
                </a:lnTo>
                <a:lnTo>
                  <a:pt x="82" y="168"/>
                </a:lnTo>
                <a:lnTo>
                  <a:pt x="82" y="168"/>
                </a:lnTo>
                <a:lnTo>
                  <a:pt x="82" y="168"/>
                </a:lnTo>
                <a:lnTo>
                  <a:pt x="82" y="169"/>
                </a:lnTo>
                <a:lnTo>
                  <a:pt x="83" y="168"/>
                </a:lnTo>
                <a:lnTo>
                  <a:pt x="83" y="169"/>
                </a:lnTo>
                <a:lnTo>
                  <a:pt x="83" y="169"/>
                </a:lnTo>
                <a:lnTo>
                  <a:pt x="83" y="168"/>
                </a:lnTo>
                <a:lnTo>
                  <a:pt x="83" y="168"/>
                </a:lnTo>
                <a:lnTo>
                  <a:pt x="83" y="168"/>
                </a:lnTo>
                <a:lnTo>
                  <a:pt x="83" y="169"/>
                </a:lnTo>
                <a:lnTo>
                  <a:pt x="83" y="168"/>
                </a:lnTo>
                <a:lnTo>
                  <a:pt x="83" y="169"/>
                </a:lnTo>
                <a:lnTo>
                  <a:pt x="83" y="169"/>
                </a:lnTo>
                <a:lnTo>
                  <a:pt x="83" y="169"/>
                </a:lnTo>
                <a:lnTo>
                  <a:pt x="84" y="168"/>
                </a:lnTo>
                <a:lnTo>
                  <a:pt x="84" y="168"/>
                </a:lnTo>
                <a:lnTo>
                  <a:pt x="84" y="169"/>
                </a:lnTo>
                <a:lnTo>
                  <a:pt x="84" y="169"/>
                </a:lnTo>
                <a:lnTo>
                  <a:pt x="84" y="168"/>
                </a:lnTo>
                <a:lnTo>
                  <a:pt x="84" y="168"/>
                </a:lnTo>
                <a:lnTo>
                  <a:pt x="84" y="168"/>
                </a:lnTo>
                <a:lnTo>
                  <a:pt x="84" y="169"/>
                </a:lnTo>
                <a:lnTo>
                  <a:pt x="84" y="169"/>
                </a:lnTo>
                <a:lnTo>
                  <a:pt x="84" y="167"/>
                </a:lnTo>
                <a:lnTo>
                  <a:pt x="85" y="168"/>
                </a:lnTo>
                <a:lnTo>
                  <a:pt x="85" y="168"/>
                </a:lnTo>
                <a:lnTo>
                  <a:pt x="85" y="167"/>
                </a:lnTo>
                <a:lnTo>
                  <a:pt x="85" y="169"/>
                </a:lnTo>
                <a:lnTo>
                  <a:pt x="85" y="168"/>
                </a:lnTo>
                <a:lnTo>
                  <a:pt x="85" y="168"/>
                </a:lnTo>
                <a:lnTo>
                  <a:pt x="85" y="168"/>
                </a:lnTo>
                <a:lnTo>
                  <a:pt x="85" y="169"/>
                </a:lnTo>
                <a:lnTo>
                  <a:pt x="85" y="168"/>
                </a:lnTo>
                <a:lnTo>
                  <a:pt x="85" y="169"/>
                </a:lnTo>
                <a:lnTo>
                  <a:pt x="85" y="168"/>
                </a:lnTo>
                <a:lnTo>
                  <a:pt x="86" y="169"/>
                </a:lnTo>
                <a:lnTo>
                  <a:pt x="86" y="168"/>
                </a:lnTo>
                <a:lnTo>
                  <a:pt x="86" y="168"/>
                </a:lnTo>
                <a:lnTo>
                  <a:pt x="86" y="167"/>
                </a:lnTo>
                <a:lnTo>
                  <a:pt x="86" y="168"/>
                </a:lnTo>
                <a:lnTo>
                  <a:pt x="86" y="170"/>
                </a:lnTo>
                <a:lnTo>
                  <a:pt x="86" y="168"/>
                </a:lnTo>
                <a:lnTo>
                  <a:pt x="86" y="168"/>
                </a:lnTo>
                <a:lnTo>
                  <a:pt x="86" y="169"/>
                </a:lnTo>
                <a:lnTo>
                  <a:pt x="86" y="168"/>
                </a:lnTo>
                <a:lnTo>
                  <a:pt x="87" y="169"/>
                </a:lnTo>
                <a:lnTo>
                  <a:pt x="87" y="169"/>
                </a:lnTo>
                <a:lnTo>
                  <a:pt x="87" y="169"/>
                </a:lnTo>
                <a:lnTo>
                  <a:pt x="87" y="169"/>
                </a:lnTo>
                <a:lnTo>
                  <a:pt x="87" y="169"/>
                </a:lnTo>
                <a:lnTo>
                  <a:pt x="87" y="168"/>
                </a:lnTo>
                <a:lnTo>
                  <a:pt x="87" y="168"/>
                </a:lnTo>
                <a:lnTo>
                  <a:pt x="87" y="169"/>
                </a:lnTo>
                <a:lnTo>
                  <a:pt x="87" y="168"/>
                </a:lnTo>
                <a:lnTo>
                  <a:pt x="87" y="169"/>
                </a:lnTo>
                <a:lnTo>
                  <a:pt x="87" y="169"/>
                </a:lnTo>
                <a:lnTo>
                  <a:pt x="88" y="169"/>
                </a:lnTo>
                <a:lnTo>
                  <a:pt x="88" y="169"/>
                </a:lnTo>
                <a:lnTo>
                  <a:pt x="88" y="168"/>
                </a:lnTo>
                <a:lnTo>
                  <a:pt x="88" y="169"/>
                </a:lnTo>
                <a:lnTo>
                  <a:pt x="88" y="168"/>
                </a:lnTo>
                <a:lnTo>
                  <a:pt x="88" y="169"/>
                </a:lnTo>
                <a:lnTo>
                  <a:pt x="88" y="169"/>
                </a:lnTo>
                <a:lnTo>
                  <a:pt x="88" y="169"/>
                </a:lnTo>
                <a:lnTo>
                  <a:pt x="88" y="167"/>
                </a:lnTo>
                <a:lnTo>
                  <a:pt x="88" y="166"/>
                </a:lnTo>
                <a:lnTo>
                  <a:pt x="89" y="166"/>
                </a:lnTo>
                <a:lnTo>
                  <a:pt x="89" y="170"/>
                </a:lnTo>
                <a:lnTo>
                  <a:pt x="89" y="169"/>
                </a:lnTo>
                <a:lnTo>
                  <a:pt x="89" y="168"/>
                </a:lnTo>
                <a:lnTo>
                  <a:pt x="89" y="169"/>
                </a:lnTo>
                <a:lnTo>
                  <a:pt x="89" y="169"/>
                </a:lnTo>
                <a:lnTo>
                  <a:pt x="89" y="166"/>
                </a:lnTo>
                <a:lnTo>
                  <a:pt x="89" y="167"/>
                </a:lnTo>
                <a:lnTo>
                  <a:pt x="89" y="167"/>
                </a:lnTo>
                <a:lnTo>
                  <a:pt x="89" y="169"/>
                </a:lnTo>
                <a:lnTo>
                  <a:pt x="89" y="169"/>
                </a:lnTo>
                <a:lnTo>
                  <a:pt x="90" y="168"/>
                </a:lnTo>
                <a:lnTo>
                  <a:pt x="90" y="168"/>
                </a:lnTo>
                <a:lnTo>
                  <a:pt x="90" y="167"/>
                </a:lnTo>
                <a:lnTo>
                  <a:pt x="90" y="169"/>
                </a:lnTo>
                <a:lnTo>
                  <a:pt x="90" y="169"/>
                </a:lnTo>
                <a:lnTo>
                  <a:pt x="90" y="167"/>
                </a:lnTo>
                <a:lnTo>
                  <a:pt x="90" y="168"/>
                </a:lnTo>
                <a:lnTo>
                  <a:pt x="90" y="167"/>
                </a:lnTo>
                <a:lnTo>
                  <a:pt x="90" y="168"/>
                </a:lnTo>
                <a:lnTo>
                  <a:pt x="90" y="168"/>
                </a:lnTo>
                <a:lnTo>
                  <a:pt x="91" y="167"/>
                </a:lnTo>
                <a:lnTo>
                  <a:pt x="91" y="166"/>
                </a:lnTo>
                <a:lnTo>
                  <a:pt x="91" y="167"/>
                </a:lnTo>
                <a:lnTo>
                  <a:pt x="91" y="170"/>
                </a:lnTo>
                <a:lnTo>
                  <a:pt x="91" y="167"/>
                </a:lnTo>
                <a:lnTo>
                  <a:pt x="91" y="167"/>
                </a:lnTo>
                <a:lnTo>
                  <a:pt x="91" y="166"/>
                </a:lnTo>
                <a:lnTo>
                  <a:pt x="91" y="166"/>
                </a:lnTo>
                <a:lnTo>
                  <a:pt x="91" y="168"/>
                </a:lnTo>
                <a:lnTo>
                  <a:pt x="91" y="167"/>
                </a:lnTo>
                <a:lnTo>
                  <a:pt x="91" y="167"/>
                </a:lnTo>
                <a:lnTo>
                  <a:pt x="92" y="167"/>
                </a:lnTo>
                <a:lnTo>
                  <a:pt x="92" y="166"/>
                </a:lnTo>
                <a:lnTo>
                  <a:pt x="92" y="167"/>
                </a:lnTo>
                <a:lnTo>
                  <a:pt x="92" y="166"/>
                </a:lnTo>
                <a:lnTo>
                  <a:pt x="92" y="167"/>
                </a:lnTo>
                <a:lnTo>
                  <a:pt x="92" y="167"/>
                </a:lnTo>
                <a:lnTo>
                  <a:pt x="92" y="168"/>
                </a:lnTo>
                <a:lnTo>
                  <a:pt x="92" y="166"/>
                </a:lnTo>
                <a:lnTo>
                  <a:pt x="92" y="167"/>
                </a:lnTo>
                <a:lnTo>
                  <a:pt x="92" y="166"/>
                </a:lnTo>
                <a:lnTo>
                  <a:pt x="92" y="166"/>
                </a:lnTo>
                <a:lnTo>
                  <a:pt x="93" y="167"/>
                </a:lnTo>
                <a:lnTo>
                  <a:pt x="93" y="166"/>
                </a:lnTo>
                <a:lnTo>
                  <a:pt x="93" y="167"/>
                </a:lnTo>
                <a:lnTo>
                  <a:pt x="93" y="167"/>
                </a:lnTo>
                <a:lnTo>
                  <a:pt x="93" y="166"/>
                </a:lnTo>
                <a:lnTo>
                  <a:pt x="93" y="167"/>
                </a:lnTo>
                <a:lnTo>
                  <a:pt x="93" y="167"/>
                </a:lnTo>
                <a:lnTo>
                  <a:pt x="93" y="167"/>
                </a:lnTo>
                <a:lnTo>
                  <a:pt x="93" y="166"/>
                </a:lnTo>
                <a:lnTo>
                  <a:pt x="93" y="166"/>
                </a:lnTo>
                <a:lnTo>
                  <a:pt x="94" y="166"/>
                </a:lnTo>
                <a:lnTo>
                  <a:pt x="94" y="167"/>
                </a:lnTo>
                <a:lnTo>
                  <a:pt x="94" y="166"/>
                </a:lnTo>
                <a:lnTo>
                  <a:pt x="94" y="166"/>
                </a:lnTo>
                <a:lnTo>
                  <a:pt x="94" y="166"/>
                </a:lnTo>
                <a:lnTo>
                  <a:pt x="94" y="166"/>
                </a:lnTo>
                <a:lnTo>
                  <a:pt x="94" y="166"/>
                </a:lnTo>
                <a:lnTo>
                  <a:pt x="94" y="166"/>
                </a:lnTo>
                <a:lnTo>
                  <a:pt x="94" y="166"/>
                </a:lnTo>
                <a:lnTo>
                  <a:pt x="94" y="166"/>
                </a:lnTo>
                <a:lnTo>
                  <a:pt x="94" y="166"/>
                </a:lnTo>
                <a:lnTo>
                  <a:pt x="95" y="165"/>
                </a:lnTo>
                <a:lnTo>
                  <a:pt x="95" y="165"/>
                </a:lnTo>
                <a:lnTo>
                  <a:pt x="95" y="164"/>
                </a:lnTo>
                <a:lnTo>
                  <a:pt x="95" y="166"/>
                </a:lnTo>
                <a:lnTo>
                  <a:pt x="95" y="165"/>
                </a:lnTo>
                <a:lnTo>
                  <a:pt x="95" y="166"/>
                </a:lnTo>
                <a:lnTo>
                  <a:pt x="95" y="166"/>
                </a:lnTo>
                <a:lnTo>
                  <a:pt x="95" y="165"/>
                </a:lnTo>
                <a:lnTo>
                  <a:pt x="95" y="164"/>
                </a:lnTo>
                <a:lnTo>
                  <a:pt x="95" y="164"/>
                </a:lnTo>
                <a:lnTo>
                  <a:pt x="96" y="164"/>
                </a:lnTo>
                <a:lnTo>
                  <a:pt x="96" y="164"/>
                </a:lnTo>
                <a:lnTo>
                  <a:pt x="96" y="166"/>
                </a:lnTo>
                <a:lnTo>
                  <a:pt x="96" y="164"/>
                </a:lnTo>
                <a:lnTo>
                  <a:pt x="96" y="164"/>
                </a:lnTo>
                <a:lnTo>
                  <a:pt x="96" y="164"/>
                </a:lnTo>
                <a:lnTo>
                  <a:pt x="96" y="164"/>
                </a:lnTo>
                <a:lnTo>
                  <a:pt x="96" y="166"/>
                </a:lnTo>
                <a:lnTo>
                  <a:pt x="96" y="164"/>
                </a:lnTo>
                <a:lnTo>
                  <a:pt x="96" y="166"/>
                </a:lnTo>
                <a:lnTo>
                  <a:pt x="96" y="166"/>
                </a:lnTo>
                <a:lnTo>
                  <a:pt x="97" y="165"/>
                </a:lnTo>
                <a:lnTo>
                  <a:pt x="97" y="166"/>
                </a:lnTo>
                <a:lnTo>
                  <a:pt x="97" y="166"/>
                </a:lnTo>
                <a:lnTo>
                  <a:pt x="97" y="165"/>
                </a:lnTo>
                <a:lnTo>
                  <a:pt x="97" y="165"/>
                </a:lnTo>
                <a:lnTo>
                  <a:pt x="97" y="165"/>
                </a:lnTo>
                <a:lnTo>
                  <a:pt x="97" y="166"/>
                </a:lnTo>
                <a:lnTo>
                  <a:pt x="97" y="166"/>
                </a:lnTo>
                <a:lnTo>
                  <a:pt x="97" y="166"/>
                </a:lnTo>
                <a:lnTo>
                  <a:pt x="97" y="166"/>
                </a:lnTo>
                <a:lnTo>
                  <a:pt x="98" y="166"/>
                </a:lnTo>
                <a:lnTo>
                  <a:pt x="98" y="165"/>
                </a:lnTo>
                <a:lnTo>
                  <a:pt x="98" y="166"/>
                </a:lnTo>
                <a:lnTo>
                  <a:pt x="98" y="166"/>
                </a:lnTo>
                <a:lnTo>
                  <a:pt x="98" y="166"/>
                </a:lnTo>
                <a:lnTo>
                  <a:pt x="98" y="165"/>
                </a:lnTo>
                <a:lnTo>
                  <a:pt x="98" y="165"/>
                </a:lnTo>
                <a:lnTo>
                  <a:pt x="98" y="166"/>
                </a:lnTo>
                <a:lnTo>
                  <a:pt x="98" y="165"/>
                </a:lnTo>
                <a:lnTo>
                  <a:pt x="98" y="164"/>
                </a:lnTo>
                <a:lnTo>
                  <a:pt x="98" y="165"/>
                </a:lnTo>
                <a:lnTo>
                  <a:pt x="99" y="165"/>
                </a:lnTo>
                <a:lnTo>
                  <a:pt x="99" y="165"/>
                </a:lnTo>
                <a:lnTo>
                  <a:pt x="99" y="165"/>
                </a:lnTo>
                <a:lnTo>
                  <a:pt x="99" y="164"/>
                </a:lnTo>
                <a:lnTo>
                  <a:pt x="99" y="165"/>
                </a:lnTo>
                <a:lnTo>
                  <a:pt x="99" y="165"/>
                </a:lnTo>
                <a:lnTo>
                  <a:pt x="99" y="165"/>
                </a:lnTo>
                <a:lnTo>
                  <a:pt x="99" y="163"/>
                </a:lnTo>
                <a:lnTo>
                  <a:pt x="99" y="164"/>
                </a:lnTo>
                <a:lnTo>
                  <a:pt x="99" y="164"/>
                </a:lnTo>
                <a:lnTo>
                  <a:pt x="100" y="164"/>
                </a:lnTo>
                <a:lnTo>
                  <a:pt x="100" y="164"/>
                </a:lnTo>
                <a:lnTo>
                  <a:pt x="100" y="165"/>
                </a:lnTo>
                <a:lnTo>
                  <a:pt x="100" y="164"/>
                </a:lnTo>
                <a:lnTo>
                  <a:pt x="100" y="165"/>
                </a:lnTo>
                <a:lnTo>
                  <a:pt x="100" y="165"/>
                </a:lnTo>
                <a:lnTo>
                  <a:pt x="100" y="163"/>
                </a:lnTo>
                <a:lnTo>
                  <a:pt x="100" y="164"/>
                </a:lnTo>
                <a:lnTo>
                  <a:pt x="100" y="166"/>
                </a:lnTo>
                <a:lnTo>
                  <a:pt x="100" y="166"/>
                </a:lnTo>
                <a:lnTo>
                  <a:pt x="100" y="166"/>
                </a:lnTo>
                <a:lnTo>
                  <a:pt x="101" y="166"/>
                </a:lnTo>
                <a:lnTo>
                  <a:pt x="101" y="164"/>
                </a:lnTo>
                <a:lnTo>
                  <a:pt x="101" y="166"/>
                </a:lnTo>
                <a:lnTo>
                  <a:pt x="101" y="165"/>
                </a:lnTo>
                <a:lnTo>
                  <a:pt x="101" y="165"/>
                </a:lnTo>
                <a:lnTo>
                  <a:pt x="101" y="165"/>
                </a:lnTo>
                <a:lnTo>
                  <a:pt x="101" y="166"/>
                </a:lnTo>
                <a:lnTo>
                  <a:pt x="101" y="165"/>
                </a:lnTo>
                <a:lnTo>
                  <a:pt x="101" y="164"/>
                </a:lnTo>
                <a:lnTo>
                  <a:pt x="101" y="164"/>
                </a:lnTo>
                <a:lnTo>
                  <a:pt x="102" y="164"/>
                </a:lnTo>
                <a:lnTo>
                  <a:pt x="102" y="166"/>
                </a:lnTo>
                <a:lnTo>
                  <a:pt x="102" y="164"/>
                </a:lnTo>
                <a:lnTo>
                  <a:pt x="102" y="164"/>
                </a:lnTo>
                <a:lnTo>
                  <a:pt x="102" y="165"/>
                </a:lnTo>
                <a:lnTo>
                  <a:pt x="102" y="164"/>
                </a:lnTo>
                <a:lnTo>
                  <a:pt x="102" y="164"/>
                </a:lnTo>
                <a:lnTo>
                  <a:pt x="102" y="164"/>
                </a:lnTo>
                <a:lnTo>
                  <a:pt x="102" y="165"/>
                </a:lnTo>
                <a:lnTo>
                  <a:pt x="102" y="163"/>
                </a:lnTo>
                <a:lnTo>
                  <a:pt x="102" y="164"/>
                </a:lnTo>
                <a:lnTo>
                  <a:pt x="103" y="164"/>
                </a:lnTo>
                <a:lnTo>
                  <a:pt x="103" y="165"/>
                </a:lnTo>
                <a:lnTo>
                  <a:pt x="103" y="164"/>
                </a:lnTo>
                <a:lnTo>
                  <a:pt x="103" y="165"/>
                </a:lnTo>
                <a:lnTo>
                  <a:pt x="103" y="163"/>
                </a:lnTo>
                <a:lnTo>
                  <a:pt x="103" y="164"/>
                </a:lnTo>
                <a:lnTo>
                  <a:pt x="103" y="164"/>
                </a:lnTo>
                <a:lnTo>
                  <a:pt x="103" y="165"/>
                </a:lnTo>
                <a:lnTo>
                  <a:pt x="103" y="163"/>
                </a:lnTo>
                <a:lnTo>
                  <a:pt x="103" y="165"/>
                </a:lnTo>
                <a:lnTo>
                  <a:pt x="103" y="164"/>
                </a:lnTo>
                <a:lnTo>
                  <a:pt x="104" y="164"/>
                </a:lnTo>
                <a:lnTo>
                  <a:pt x="104" y="165"/>
                </a:lnTo>
                <a:lnTo>
                  <a:pt x="104" y="163"/>
                </a:lnTo>
                <a:lnTo>
                  <a:pt x="104" y="164"/>
                </a:lnTo>
                <a:lnTo>
                  <a:pt x="104" y="164"/>
                </a:lnTo>
                <a:lnTo>
                  <a:pt x="104" y="163"/>
                </a:lnTo>
                <a:lnTo>
                  <a:pt x="104" y="164"/>
                </a:lnTo>
                <a:lnTo>
                  <a:pt x="104" y="163"/>
                </a:lnTo>
                <a:lnTo>
                  <a:pt x="104" y="163"/>
                </a:lnTo>
                <a:lnTo>
                  <a:pt x="104" y="163"/>
                </a:lnTo>
                <a:lnTo>
                  <a:pt x="105" y="164"/>
                </a:lnTo>
                <a:lnTo>
                  <a:pt x="105" y="164"/>
                </a:lnTo>
                <a:lnTo>
                  <a:pt x="105" y="164"/>
                </a:lnTo>
                <a:lnTo>
                  <a:pt x="105" y="164"/>
                </a:lnTo>
                <a:lnTo>
                  <a:pt x="105" y="164"/>
                </a:lnTo>
                <a:lnTo>
                  <a:pt x="105" y="164"/>
                </a:lnTo>
                <a:lnTo>
                  <a:pt x="105" y="164"/>
                </a:lnTo>
                <a:lnTo>
                  <a:pt x="105" y="163"/>
                </a:lnTo>
                <a:lnTo>
                  <a:pt x="105" y="163"/>
                </a:lnTo>
                <a:lnTo>
                  <a:pt x="105" y="163"/>
                </a:lnTo>
                <a:lnTo>
                  <a:pt x="105" y="163"/>
                </a:lnTo>
                <a:lnTo>
                  <a:pt x="106" y="162"/>
                </a:lnTo>
                <a:lnTo>
                  <a:pt x="106" y="162"/>
                </a:lnTo>
                <a:lnTo>
                  <a:pt x="106" y="163"/>
                </a:lnTo>
                <a:lnTo>
                  <a:pt x="106" y="162"/>
                </a:lnTo>
                <a:lnTo>
                  <a:pt x="106" y="163"/>
                </a:lnTo>
                <a:lnTo>
                  <a:pt x="106" y="162"/>
                </a:lnTo>
                <a:lnTo>
                  <a:pt x="106" y="162"/>
                </a:lnTo>
                <a:lnTo>
                  <a:pt x="106" y="163"/>
                </a:lnTo>
                <a:lnTo>
                  <a:pt x="106" y="163"/>
                </a:lnTo>
                <a:lnTo>
                  <a:pt x="106" y="162"/>
                </a:lnTo>
                <a:lnTo>
                  <a:pt x="107" y="162"/>
                </a:lnTo>
                <a:lnTo>
                  <a:pt x="107" y="162"/>
                </a:lnTo>
                <a:lnTo>
                  <a:pt x="107" y="161"/>
                </a:lnTo>
                <a:lnTo>
                  <a:pt x="107" y="162"/>
                </a:lnTo>
                <a:lnTo>
                  <a:pt x="107" y="162"/>
                </a:lnTo>
                <a:lnTo>
                  <a:pt x="107" y="163"/>
                </a:lnTo>
                <a:lnTo>
                  <a:pt x="107" y="162"/>
                </a:lnTo>
                <a:lnTo>
                  <a:pt x="107" y="162"/>
                </a:lnTo>
                <a:lnTo>
                  <a:pt x="107" y="162"/>
                </a:lnTo>
                <a:lnTo>
                  <a:pt x="107" y="162"/>
                </a:lnTo>
                <a:lnTo>
                  <a:pt x="107" y="163"/>
                </a:lnTo>
                <a:lnTo>
                  <a:pt x="108" y="162"/>
                </a:lnTo>
                <a:lnTo>
                  <a:pt x="108" y="162"/>
                </a:lnTo>
                <a:lnTo>
                  <a:pt x="108" y="162"/>
                </a:lnTo>
                <a:lnTo>
                  <a:pt x="108" y="162"/>
                </a:lnTo>
                <a:lnTo>
                  <a:pt x="108" y="162"/>
                </a:lnTo>
                <a:lnTo>
                  <a:pt x="108" y="162"/>
                </a:lnTo>
                <a:lnTo>
                  <a:pt x="108" y="162"/>
                </a:lnTo>
                <a:lnTo>
                  <a:pt x="108" y="162"/>
                </a:lnTo>
                <a:lnTo>
                  <a:pt x="108" y="162"/>
                </a:lnTo>
                <a:lnTo>
                  <a:pt x="108" y="162"/>
                </a:lnTo>
                <a:lnTo>
                  <a:pt x="108" y="162"/>
                </a:lnTo>
                <a:lnTo>
                  <a:pt x="109" y="162"/>
                </a:lnTo>
                <a:lnTo>
                  <a:pt x="109" y="162"/>
                </a:lnTo>
                <a:lnTo>
                  <a:pt x="109" y="162"/>
                </a:lnTo>
                <a:lnTo>
                  <a:pt x="109" y="162"/>
                </a:lnTo>
                <a:lnTo>
                  <a:pt x="109" y="162"/>
                </a:lnTo>
                <a:lnTo>
                  <a:pt x="109" y="162"/>
                </a:lnTo>
                <a:lnTo>
                  <a:pt x="109" y="162"/>
                </a:lnTo>
                <a:lnTo>
                  <a:pt x="109" y="162"/>
                </a:lnTo>
                <a:lnTo>
                  <a:pt x="109" y="162"/>
                </a:lnTo>
                <a:lnTo>
                  <a:pt x="109" y="162"/>
                </a:lnTo>
                <a:lnTo>
                  <a:pt x="110" y="161"/>
                </a:lnTo>
                <a:lnTo>
                  <a:pt x="110" y="162"/>
                </a:lnTo>
                <a:lnTo>
                  <a:pt x="110" y="161"/>
                </a:lnTo>
                <a:lnTo>
                  <a:pt x="110" y="162"/>
                </a:lnTo>
                <a:lnTo>
                  <a:pt x="110" y="161"/>
                </a:lnTo>
                <a:lnTo>
                  <a:pt x="110" y="161"/>
                </a:lnTo>
                <a:lnTo>
                  <a:pt x="110" y="160"/>
                </a:lnTo>
                <a:lnTo>
                  <a:pt x="110" y="160"/>
                </a:lnTo>
                <a:lnTo>
                  <a:pt x="110" y="160"/>
                </a:lnTo>
                <a:lnTo>
                  <a:pt x="110" y="162"/>
                </a:lnTo>
                <a:lnTo>
                  <a:pt x="110" y="160"/>
                </a:lnTo>
                <a:lnTo>
                  <a:pt x="111" y="162"/>
                </a:lnTo>
                <a:lnTo>
                  <a:pt x="111" y="162"/>
                </a:lnTo>
                <a:lnTo>
                  <a:pt x="111" y="160"/>
                </a:lnTo>
                <a:lnTo>
                  <a:pt x="111" y="162"/>
                </a:lnTo>
                <a:lnTo>
                  <a:pt x="111" y="160"/>
                </a:lnTo>
                <a:lnTo>
                  <a:pt x="111" y="162"/>
                </a:lnTo>
                <a:lnTo>
                  <a:pt x="111" y="160"/>
                </a:lnTo>
                <a:lnTo>
                  <a:pt x="111" y="162"/>
                </a:lnTo>
                <a:lnTo>
                  <a:pt x="111" y="160"/>
                </a:lnTo>
                <a:lnTo>
                  <a:pt x="111" y="162"/>
                </a:lnTo>
                <a:lnTo>
                  <a:pt x="112" y="162"/>
                </a:lnTo>
                <a:lnTo>
                  <a:pt x="112" y="162"/>
                </a:lnTo>
                <a:lnTo>
                  <a:pt x="112" y="162"/>
                </a:lnTo>
                <a:lnTo>
                  <a:pt x="112" y="160"/>
                </a:lnTo>
                <a:lnTo>
                  <a:pt x="112" y="162"/>
                </a:lnTo>
                <a:lnTo>
                  <a:pt x="112" y="160"/>
                </a:lnTo>
                <a:lnTo>
                  <a:pt x="112" y="162"/>
                </a:lnTo>
                <a:lnTo>
                  <a:pt x="112" y="162"/>
                </a:lnTo>
                <a:lnTo>
                  <a:pt x="112" y="159"/>
                </a:lnTo>
                <a:lnTo>
                  <a:pt x="112" y="161"/>
                </a:lnTo>
                <a:lnTo>
                  <a:pt x="112" y="161"/>
                </a:lnTo>
                <a:lnTo>
                  <a:pt x="113" y="159"/>
                </a:lnTo>
                <a:lnTo>
                  <a:pt x="113" y="161"/>
                </a:lnTo>
                <a:lnTo>
                  <a:pt x="113" y="161"/>
                </a:lnTo>
                <a:lnTo>
                  <a:pt x="113" y="160"/>
                </a:lnTo>
                <a:lnTo>
                  <a:pt x="113" y="160"/>
                </a:lnTo>
                <a:lnTo>
                  <a:pt x="113" y="160"/>
                </a:lnTo>
                <a:lnTo>
                  <a:pt x="113" y="159"/>
                </a:lnTo>
                <a:lnTo>
                  <a:pt x="113" y="159"/>
                </a:lnTo>
                <a:lnTo>
                  <a:pt x="113" y="160"/>
                </a:lnTo>
                <a:lnTo>
                  <a:pt x="113" y="159"/>
                </a:lnTo>
                <a:lnTo>
                  <a:pt x="114" y="161"/>
                </a:lnTo>
                <a:lnTo>
                  <a:pt x="114" y="159"/>
                </a:lnTo>
                <a:lnTo>
                  <a:pt x="114" y="161"/>
                </a:lnTo>
                <a:lnTo>
                  <a:pt x="114" y="160"/>
                </a:lnTo>
                <a:lnTo>
                  <a:pt x="114" y="161"/>
                </a:lnTo>
                <a:lnTo>
                  <a:pt x="114" y="161"/>
                </a:lnTo>
                <a:lnTo>
                  <a:pt x="114" y="161"/>
                </a:lnTo>
                <a:lnTo>
                  <a:pt x="114" y="160"/>
                </a:lnTo>
                <a:lnTo>
                  <a:pt x="114" y="160"/>
                </a:lnTo>
                <a:lnTo>
                  <a:pt x="114" y="159"/>
                </a:lnTo>
                <a:lnTo>
                  <a:pt x="114" y="159"/>
                </a:lnTo>
                <a:lnTo>
                  <a:pt x="115" y="159"/>
                </a:lnTo>
                <a:lnTo>
                  <a:pt x="115" y="160"/>
                </a:lnTo>
                <a:lnTo>
                  <a:pt x="115" y="159"/>
                </a:lnTo>
                <a:lnTo>
                  <a:pt x="115" y="159"/>
                </a:lnTo>
                <a:lnTo>
                  <a:pt x="115" y="160"/>
                </a:lnTo>
                <a:lnTo>
                  <a:pt x="115" y="160"/>
                </a:lnTo>
                <a:lnTo>
                  <a:pt x="115" y="159"/>
                </a:lnTo>
                <a:lnTo>
                  <a:pt x="115" y="160"/>
                </a:lnTo>
                <a:lnTo>
                  <a:pt x="115" y="159"/>
                </a:lnTo>
                <a:lnTo>
                  <a:pt x="115" y="159"/>
                </a:lnTo>
                <a:lnTo>
                  <a:pt x="116" y="160"/>
                </a:lnTo>
                <a:lnTo>
                  <a:pt x="116" y="159"/>
                </a:lnTo>
                <a:lnTo>
                  <a:pt x="116" y="159"/>
                </a:lnTo>
                <a:lnTo>
                  <a:pt x="116" y="159"/>
                </a:lnTo>
                <a:lnTo>
                  <a:pt x="116" y="158"/>
                </a:lnTo>
                <a:lnTo>
                  <a:pt x="116" y="159"/>
                </a:lnTo>
                <a:lnTo>
                  <a:pt x="116" y="159"/>
                </a:lnTo>
                <a:lnTo>
                  <a:pt x="116" y="159"/>
                </a:lnTo>
                <a:lnTo>
                  <a:pt x="116" y="157"/>
                </a:lnTo>
                <a:lnTo>
                  <a:pt x="116" y="158"/>
                </a:lnTo>
                <a:lnTo>
                  <a:pt x="116" y="159"/>
                </a:lnTo>
                <a:lnTo>
                  <a:pt x="117" y="159"/>
                </a:lnTo>
                <a:lnTo>
                  <a:pt x="117" y="157"/>
                </a:lnTo>
                <a:lnTo>
                  <a:pt x="117" y="159"/>
                </a:lnTo>
                <a:lnTo>
                  <a:pt x="117" y="158"/>
                </a:lnTo>
                <a:lnTo>
                  <a:pt x="117" y="159"/>
                </a:lnTo>
                <a:lnTo>
                  <a:pt x="117" y="159"/>
                </a:lnTo>
                <a:lnTo>
                  <a:pt x="117" y="159"/>
                </a:lnTo>
                <a:lnTo>
                  <a:pt x="117" y="158"/>
                </a:lnTo>
                <a:lnTo>
                  <a:pt x="117" y="159"/>
                </a:lnTo>
                <a:lnTo>
                  <a:pt x="117" y="159"/>
                </a:lnTo>
                <a:lnTo>
                  <a:pt x="118" y="159"/>
                </a:lnTo>
                <a:lnTo>
                  <a:pt x="118" y="157"/>
                </a:lnTo>
                <a:lnTo>
                  <a:pt x="118" y="157"/>
                </a:lnTo>
                <a:lnTo>
                  <a:pt x="118" y="158"/>
                </a:lnTo>
                <a:lnTo>
                  <a:pt x="118" y="157"/>
                </a:lnTo>
                <a:lnTo>
                  <a:pt x="118" y="157"/>
                </a:lnTo>
                <a:lnTo>
                  <a:pt x="118" y="158"/>
                </a:lnTo>
                <a:lnTo>
                  <a:pt x="118" y="159"/>
                </a:lnTo>
                <a:lnTo>
                  <a:pt x="118" y="157"/>
                </a:lnTo>
                <a:lnTo>
                  <a:pt x="118" y="157"/>
                </a:lnTo>
                <a:lnTo>
                  <a:pt x="118" y="159"/>
                </a:lnTo>
                <a:lnTo>
                  <a:pt x="119" y="158"/>
                </a:lnTo>
                <a:lnTo>
                  <a:pt x="119" y="159"/>
                </a:lnTo>
                <a:lnTo>
                  <a:pt x="119" y="159"/>
                </a:lnTo>
                <a:lnTo>
                  <a:pt x="119" y="159"/>
                </a:lnTo>
                <a:lnTo>
                  <a:pt x="119" y="156"/>
                </a:lnTo>
                <a:lnTo>
                  <a:pt x="119" y="157"/>
                </a:lnTo>
                <a:lnTo>
                  <a:pt x="119" y="158"/>
                </a:lnTo>
                <a:lnTo>
                  <a:pt x="119" y="156"/>
                </a:lnTo>
                <a:lnTo>
                  <a:pt x="119" y="157"/>
                </a:lnTo>
                <a:lnTo>
                  <a:pt x="119" y="158"/>
                </a:lnTo>
                <a:lnTo>
                  <a:pt x="120" y="158"/>
                </a:lnTo>
                <a:lnTo>
                  <a:pt x="120" y="159"/>
                </a:lnTo>
                <a:lnTo>
                  <a:pt x="120" y="158"/>
                </a:lnTo>
                <a:lnTo>
                  <a:pt x="120" y="157"/>
                </a:lnTo>
                <a:lnTo>
                  <a:pt x="120" y="158"/>
                </a:lnTo>
                <a:lnTo>
                  <a:pt x="120" y="158"/>
                </a:lnTo>
                <a:lnTo>
                  <a:pt x="120" y="157"/>
                </a:lnTo>
                <a:lnTo>
                  <a:pt x="120" y="158"/>
                </a:lnTo>
                <a:lnTo>
                  <a:pt x="120" y="155"/>
                </a:lnTo>
                <a:lnTo>
                  <a:pt x="120" y="158"/>
                </a:lnTo>
                <a:lnTo>
                  <a:pt x="120" y="156"/>
                </a:lnTo>
                <a:lnTo>
                  <a:pt x="121" y="158"/>
                </a:lnTo>
                <a:lnTo>
                  <a:pt x="121" y="158"/>
                </a:lnTo>
                <a:lnTo>
                  <a:pt x="121" y="157"/>
                </a:lnTo>
                <a:lnTo>
                  <a:pt x="121" y="156"/>
                </a:lnTo>
                <a:lnTo>
                  <a:pt x="121" y="157"/>
                </a:lnTo>
                <a:lnTo>
                  <a:pt x="121" y="158"/>
                </a:lnTo>
                <a:lnTo>
                  <a:pt x="121" y="156"/>
                </a:lnTo>
                <a:lnTo>
                  <a:pt x="121" y="157"/>
                </a:lnTo>
                <a:lnTo>
                  <a:pt x="121" y="157"/>
                </a:lnTo>
                <a:lnTo>
                  <a:pt x="121" y="157"/>
                </a:lnTo>
                <a:lnTo>
                  <a:pt x="121" y="158"/>
                </a:lnTo>
                <a:lnTo>
                  <a:pt x="122" y="156"/>
                </a:lnTo>
                <a:lnTo>
                  <a:pt x="122" y="155"/>
                </a:lnTo>
                <a:lnTo>
                  <a:pt x="122" y="158"/>
                </a:lnTo>
                <a:lnTo>
                  <a:pt x="122" y="155"/>
                </a:lnTo>
                <a:lnTo>
                  <a:pt x="122" y="157"/>
                </a:lnTo>
                <a:lnTo>
                  <a:pt x="122" y="157"/>
                </a:lnTo>
                <a:lnTo>
                  <a:pt x="122" y="157"/>
                </a:lnTo>
                <a:lnTo>
                  <a:pt x="122" y="157"/>
                </a:lnTo>
                <a:lnTo>
                  <a:pt x="122" y="157"/>
                </a:lnTo>
                <a:lnTo>
                  <a:pt x="122" y="157"/>
                </a:lnTo>
                <a:lnTo>
                  <a:pt x="123" y="157"/>
                </a:lnTo>
                <a:lnTo>
                  <a:pt x="123" y="157"/>
                </a:lnTo>
                <a:lnTo>
                  <a:pt x="123" y="155"/>
                </a:lnTo>
                <a:lnTo>
                  <a:pt x="123" y="157"/>
                </a:lnTo>
                <a:lnTo>
                  <a:pt x="123" y="156"/>
                </a:lnTo>
                <a:lnTo>
                  <a:pt x="123" y="155"/>
                </a:lnTo>
                <a:lnTo>
                  <a:pt x="123" y="155"/>
                </a:lnTo>
                <a:lnTo>
                  <a:pt x="123" y="155"/>
                </a:lnTo>
                <a:lnTo>
                  <a:pt x="123" y="155"/>
                </a:lnTo>
                <a:lnTo>
                  <a:pt x="123" y="157"/>
                </a:lnTo>
                <a:lnTo>
                  <a:pt x="123" y="155"/>
                </a:lnTo>
                <a:lnTo>
                  <a:pt x="124" y="157"/>
                </a:lnTo>
                <a:lnTo>
                  <a:pt x="124" y="157"/>
                </a:lnTo>
                <a:lnTo>
                  <a:pt x="124" y="157"/>
                </a:lnTo>
                <a:lnTo>
                  <a:pt x="124" y="155"/>
                </a:lnTo>
                <a:lnTo>
                  <a:pt x="124" y="156"/>
                </a:lnTo>
                <a:lnTo>
                  <a:pt x="124" y="155"/>
                </a:lnTo>
                <a:lnTo>
                  <a:pt x="124" y="155"/>
                </a:lnTo>
                <a:lnTo>
                  <a:pt x="124" y="156"/>
                </a:lnTo>
                <a:lnTo>
                  <a:pt x="124" y="155"/>
                </a:lnTo>
                <a:lnTo>
                  <a:pt x="124" y="155"/>
                </a:lnTo>
                <a:lnTo>
                  <a:pt x="125" y="155"/>
                </a:lnTo>
                <a:lnTo>
                  <a:pt x="125" y="155"/>
                </a:lnTo>
                <a:lnTo>
                  <a:pt x="125" y="154"/>
                </a:lnTo>
                <a:lnTo>
                  <a:pt x="125" y="154"/>
                </a:lnTo>
                <a:lnTo>
                  <a:pt x="125" y="154"/>
                </a:lnTo>
                <a:lnTo>
                  <a:pt x="125" y="155"/>
                </a:lnTo>
                <a:lnTo>
                  <a:pt x="125" y="153"/>
                </a:lnTo>
                <a:lnTo>
                  <a:pt x="125" y="155"/>
                </a:lnTo>
                <a:lnTo>
                  <a:pt x="125" y="154"/>
                </a:lnTo>
                <a:lnTo>
                  <a:pt x="125" y="155"/>
                </a:lnTo>
                <a:lnTo>
                  <a:pt x="125" y="155"/>
                </a:lnTo>
                <a:lnTo>
                  <a:pt x="126" y="155"/>
                </a:lnTo>
                <a:lnTo>
                  <a:pt x="126" y="155"/>
                </a:lnTo>
                <a:lnTo>
                  <a:pt x="126" y="153"/>
                </a:lnTo>
                <a:lnTo>
                  <a:pt x="126" y="155"/>
                </a:lnTo>
                <a:lnTo>
                  <a:pt x="126" y="154"/>
                </a:lnTo>
                <a:lnTo>
                  <a:pt x="126" y="154"/>
                </a:lnTo>
                <a:lnTo>
                  <a:pt x="126" y="153"/>
                </a:lnTo>
                <a:lnTo>
                  <a:pt x="126" y="155"/>
                </a:lnTo>
                <a:lnTo>
                  <a:pt x="126" y="155"/>
                </a:lnTo>
                <a:lnTo>
                  <a:pt x="126" y="154"/>
                </a:lnTo>
                <a:lnTo>
                  <a:pt x="127" y="153"/>
                </a:lnTo>
                <a:lnTo>
                  <a:pt x="127" y="154"/>
                </a:lnTo>
                <a:lnTo>
                  <a:pt x="127" y="153"/>
                </a:lnTo>
                <a:lnTo>
                  <a:pt x="127" y="153"/>
                </a:lnTo>
                <a:lnTo>
                  <a:pt x="127" y="153"/>
                </a:lnTo>
                <a:lnTo>
                  <a:pt x="127" y="153"/>
                </a:lnTo>
                <a:lnTo>
                  <a:pt x="127" y="153"/>
                </a:lnTo>
                <a:lnTo>
                  <a:pt x="127" y="154"/>
                </a:lnTo>
                <a:lnTo>
                  <a:pt x="127" y="154"/>
                </a:lnTo>
                <a:lnTo>
                  <a:pt x="127" y="154"/>
                </a:lnTo>
                <a:lnTo>
                  <a:pt x="127" y="153"/>
                </a:lnTo>
                <a:lnTo>
                  <a:pt x="128" y="153"/>
                </a:lnTo>
                <a:lnTo>
                  <a:pt x="128" y="152"/>
                </a:lnTo>
                <a:lnTo>
                  <a:pt x="128" y="154"/>
                </a:lnTo>
                <a:lnTo>
                  <a:pt x="128" y="152"/>
                </a:lnTo>
                <a:lnTo>
                  <a:pt x="128" y="153"/>
                </a:lnTo>
                <a:lnTo>
                  <a:pt x="128" y="154"/>
                </a:lnTo>
                <a:lnTo>
                  <a:pt x="128" y="154"/>
                </a:lnTo>
                <a:lnTo>
                  <a:pt x="128" y="154"/>
                </a:lnTo>
                <a:lnTo>
                  <a:pt x="128" y="154"/>
                </a:lnTo>
                <a:lnTo>
                  <a:pt x="128" y="152"/>
                </a:lnTo>
                <a:lnTo>
                  <a:pt x="129" y="153"/>
                </a:lnTo>
                <a:lnTo>
                  <a:pt x="129" y="154"/>
                </a:lnTo>
                <a:lnTo>
                  <a:pt x="129" y="155"/>
                </a:lnTo>
                <a:lnTo>
                  <a:pt x="129" y="153"/>
                </a:lnTo>
                <a:lnTo>
                  <a:pt x="129" y="152"/>
                </a:lnTo>
                <a:lnTo>
                  <a:pt x="129" y="152"/>
                </a:lnTo>
                <a:lnTo>
                  <a:pt x="129" y="152"/>
                </a:lnTo>
                <a:lnTo>
                  <a:pt x="129" y="153"/>
                </a:lnTo>
                <a:lnTo>
                  <a:pt x="129" y="153"/>
                </a:lnTo>
                <a:lnTo>
                  <a:pt x="129" y="153"/>
                </a:lnTo>
                <a:lnTo>
                  <a:pt x="129" y="152"/>
                </a:lnTo>
                <a:lnTo>
                  <a:pt x="130" y="153"/>
                </a:lnTo>
                <a:lnTo>
                  <a:pt x="130" y="152"/>
                </a:lnTo>
                <a:lnTo>
                  <a:pt x="130" y="152"/>
                </a:lnTo>
                <a:lnTo>
                  <a:pt x="130" y="152"/>
                </a:lnTo>
                <a:lnTo>
                  <a:pt x="130" y="150"/>
                </a:lnTo>
                <a:lnTo>
                  <a:pt x="130" y="152"/>
                </a:lnTo>
                <a:lnTo>
                  <a:pt x="130" y="152"/>
                </a:lnTo>
                <a:lnTo>
                  <a:pt x="130" y="150"/>
                </a:lnTo>
                <a:lnTo>
                  <a:pt x="130" y="152"/>
                </a:lnTo>
                <a:lnTo>
                  <a:pt x="130" y="152"/>
                </a:lnTo>
                <a:lnTo>
                  <a:pt x="130" y="152"/>
                </a:lnTo>
                <a:lnTo>
                  <a:pt x="131" y="152"/>
                </a:lnTo>
                <a:lnTo>
                  <a:pt x="131" y="152"/>
                </a:lnTo>
                <a:lnTo>
                  <a:pt x="131" y="152"/>
                </a:lnTo>
                <a:lnTo>
                  <a:pt x="131" y="150"/>
                </a:lnTo>
                <a:lnTo>
                  <a:pt x="131" y="151"/>
                </a:lnTo>
                <a:lnTo>
                  <a:pt x="131" y="150"/>
                </a:lnTo>
                <a:lnTo>
                  <a:pt x="131" y="152"/>
                </a:lnTo>
                <a:lnTo>
                  <a:pt x="131" y="150"/>
                </a:lnTo>
                <a:lnTo>
                  <a:pt x="131" y="152"/>
                </a:lnTo>
                <a:lnTo>
                  <a:pt x="131" y="151"/>
                </a:lnTo>
                <a:lnTo>
                  <a:pt x="132" y="151"/>
                </a:lnTo>
                <a:lnTo>
                  <a:pt x="132" y="153"/>
                </a:lnTo>
                <a:lnTo>
                  <a:pt x="132" y="151"/>
                </a:lnTo>
                <a:lnTo>
                  <a:pt x="132" y="152"/>
                </a:lnTo>
                <a:lnTo>
                  <a:pt x="132" y="152"/>
                </a:lnTo>
                <a:lnTo>
                  <a:pt x="132" y="152"/>
                </a:lnTo>
                <a:lnTo>
                  <a:pt x="132" y="153"/>
                </a:lnTo>
                <a:lnTo>
                  <a:pt x="132" y="153"/>
                </a:lnTo>
                <a:lnTo>
                  <a:pt x="132" y="153"/>
                </a:lnTo>
                <a:lnTo>
                  <a:pt x="132" y="150"/>
                </a:lnTo>
                <a:lnTo>
                  <a:pt x="132" y="152"/>
                </a:lnTo>
                <a:lnTo>
                  <a:pt x="133" y="153"/>
                </a:lnTo>
                <a:lnTo>
                  <a:pt x="133" y="153"/>
                </a:lnTo>
                <a:lnTo>
                  <a:pt x="133" y="153"/>
                </a:lnTo>
                <a:lnTo>
                  <a:pt x="133" y="152"/>
                </a:lnTo>
                <a:lnTo>
                  <a:pt x="133" y="152"/>
                </a:lnTo>
                <a:lnTo>
                  <a:pt x="133" y="153"/>
                </a:lnTo>
                <a:lnTo>
                  <a:pt x="133" y="152"/>
                </a:lnTo>
                <a:lnTo>
                  <a:pt x="133" y="152"/>
                </a:lnTo>
                <a:lnTo>
                  <a:pt x="133" y="152"/>
                </a:lnTo>
                <a:lnTo>
                  <a:pt x="133" y="152"/>
                </a:lnTo>
                <a:lnTo>
                  <a:pt x="134" y="152"/>
                </a:lnTo>
                <a:lnTo>
                  <a:pt x="134" y="152"/>
                </a:lnTo>
                <a:lnTo>
                  <a:pt x="134" y="152"/>
                </a:lnTo>
                <a:lnTo>
                  <a:pt x="134" y="152"/>
                </a:lnTo>
                <a:lnTo>
                  <a:pt x="134" y="152"/>
                </a:lnTo>
                <a:lnTo>
                  <a:pt x="134" y="150"/>
                </a:lnTo>
                <a:lnTo>
                  <a:pt x="134" y="152"/>
                </a:lnTo>
                <a:lnTo>
                  <a:pt x="134" y="152"/>
                </a:lnTo>
                <a:lnTo>
                  <a:pt x="134" y="152"/>
                </a:lnTo>
                <a:lnTo>
                  <a:pt x="134" y="152"/>
                </a:lnTo>
                <a:lnTo>
                  <a:pt x="134" y="152"/>
                </a:lnTo>
                <a:lnTo>
                  <a:pt x="135" y="151"/>
                </a:lnTo>
                <a:lnTo>
                  <a:pt x="135" y="152"/>
                </a:lnTo>
                <a:lnTo>
                  <a:pt x="135" y="152"/>
                </a:lnTo>
                <a:lnTo>
                  <a:pt x="135" y="152"/>
                </a:lnTo>
                <a:lnTo>
                  <a:pt x="135" y="152"/>
                </a:lnTo>
                <a:lnTo>
                  <a:pt x="135" y="151"/>
                </a:lnTo>
                <a:lnTo>
                  <a:pt x="135" y="151"/>
                </a:lnTo>
                <a:lnTo>
                  <a:pt x="135" y="152"/>
                </a:lnTo>
                <a:lnTo>
                  <a:pt x="135" y="152"/>
                </a:lnTo>
                <a:lnTo>
                  <a:pt x="135" y="152"/>
                </a:lnTo>
                <a:lnTo>
                  <a:pt x="136" y="151"/>
                </a:lnTo>
                <a:lnTo>
                  <a:pt x="136" y="152"/>
                </a:lnTo>
                <a:lnTo>
                  <a:pt x="136" y="151"/>
                </a:lnTo>
                <a:lnTo>
                  <a:pt x="136" y="152"/>
                </a:lnTo>
                <a:lnTo>
                  <a:pt x="136" y="151"/>
                </a:lnTo>
                <a:lnTo>
                  <a:pt x="136" y="150"/>
                </a:lnTo>
                <a:lnTo>
                  <a:pt x="136" y="152"/>
                </a:lnTo>
                <a:lnTo>
                  <a:pt x="136" y="151"/>
                </a:lnTo>
                <a:lnTo>
                  <a:pt x="136" y="152"/>
                </a:lnTo>
                <a:lnTo>
                  <a:pt x="136" y="150"/>
                </a:lnTo>
                <a:lnTo>
                  <a:pt x="136" y="152"/>
                </a:lnTo>
                <a:lnTo>
                  <a:pt x="137" y="152"/>
                </a:lnTo>
                <a:lnTo>
                  <a:pt x="137" y="152"/>
                </a:lnTo>
                <a:lnTo>
                  <a:pt x="137" y="152"/>
                </a:lnTo>
                <a:lnTo>
                  <a:pt x="137" y="152"/>
                </a:lnTo>
                <a:lnTo>
                  <a:pt x="137" y="150"/>
                </a:lnTo>
                <a:lnTo>
                  <a:pt x="137" y="152"/>
                </a:lnTo>
                <a:lnTo>
                  <a:pt x="137" y="152"/>
                </a:lnTo>
                <a:lnTo>
                  <a:pt x="137" y="152"/>
                </a:lnTo>
                <a:lnTo>
                  <a:pt x="137" y="152"/>
                </a:lnTo>
                <a:lnTo>
                  <a:pt x="137" y="150"/>
                </a:lnTo>
                <a:lnTo>
                  <a:pt x="138" y="150"/>
                </a:lnTo>
                <a:lnTo>
                  <a:pt x="138" y="152"/>
                </a:lnTo>
                <a:lnTo>
                  <a:pt x="138" y="151"/>
                </a:lnTo>
                <a:lnTo>
                  <a:pt x="138" y="152"/>
                </a:lnTo>
                <a:lnTo>
                  <a:pt x="138" y="150"/>
                </a:lnTo>
                <a:lnTo>
                  <a:pt x="138" y="152"/>
                </a:lnTo>
                <a:lnTo>
                  <a:pt x="138" y="150"/>
                </a:lnTo>
                <a:lnTo>
                  <a:pt x="138" y="150"/>
                </a:lnTo>
                <a:lnTo>
                  <a:pt x="138" y="151"/>
                </a:lnTo>
                <a:lnTo>
                  <a:pt x="138" y="149"/>
                </a:lnTo>
                <a:lnTo>
                  <a:pt x="138" y="151"/>
                </a:lnTo>
                <a:lnTo>
                  <a:pt x="139" y="149"/>
                </a:lnTo>
                <a:lnTo>
                  <a:pt x="139" y="150"/>
                </a:lnTo>
                <a:lnTo>
                  <a:pt x="139" y="149"/>
                </a:lnTo>
                <a:lnTo>
                  <a:pt x="139" y="150"/>
                </a:lnTo>
                <a:lnTo>
                  <a:pt x="139" y="150"/>
                </a:lnTo>
                <a:lnTo>
                  <a:pt x="139" y="149"/>
                </a:lnTo>
                <a:lnTo>
                  <a:pt x="139" y="149"/>
                </a:lnTo>
                <a:lnTo>
                  <a:pt x="139" y="150"/>
                </a:lnTo>
                <a:lnTo>
                  <a:pt x="139" y="150"/>
                </a:lnTo>
                <a:lnTo>
                  <a:pt x="139" y="149"/>
                </a:lnTo>
                <a:lnTo>
                  <a:pt x="139" y="151"/>
                </a:lnTo>
                <a:lnTo>
                  <a:pt x="140" y="152"/>
                </a:lnTo>
                <a:lnTo>
                  <a:pt x="140" y="150"/>
                </a:lnTo>
                <a:lnTo>
                  <a:pt x="140" y="149"/>
                </a:lnTo>
                <a:lnTo>
                  <a:pt x="140" y="150"/>
                </a:lnTo>
                <a:lnTo>
                  <a:pt x="140" y="150"/>
                </a:lnTo>
                <a:lnTo>
                  <a:pt x="140" y="151"/>
                </a:lnTo>
                <a:lnTo>
                  <a:pt x="140" y="149"/>
                </a:lnTo>
                <a:lnTo>
                  <a:pt x="140" y="150"/>
                </a:lnTo>
                <a:lnTo>
                  <a:pt x="140" y="149"/>
                </a:lnTo>
                <a:lnTo>
                  <a:pt x="140" y="150"/>
                </a:lnTo>
                <a:lnTo>
                  <a:pt x="141" y="150"/>
                </a:lnTo>
                <a:lnTo>
                  <a:pt x="141" y="149"/>
                </a:lnTo>
                <a:lnTo>
                  <a:pt x="141" y="150"/>
                </a:lnTo>
                <a:lnTo>
                  <a:pt x="141" y="149"/>
                </a:lnTo>
                <a:lnTo>
                  <a:pt x="141" y="149"/>
                </a:lnTo>
                <a:lnTo>
                  <a:pt x="141" y="150"/>
                </a:lnTo>
                <a:lnTo>
                  <a:pt x="141" y="150"/>
                </a:lnTo>
                <a:lnTo>
                  <a:pt x="141" y="150"/>
                </a:lnTo>
                <a:lnTo>
                  <a:pt x="141" y="150"/>
                </a:lnTo>
                <a:lnTo>
                  <a:pt x="141" y="149"/>
                </a:lnTo>
                <a:lnTo>
                  <a:pt x="141" y="149"/>
                </a:lnTo>
                <a:lnTo>
                  <a:pt x="142" y="150"/>
                </a:lnTo>
                <a:lnTo>
                  <a:pt x="142" y="149"/>
                </a:lnTo>
                <a:lnTo>
                  <a:pt x="142" y="150"/>
                </a:lnTo>
                <a:lnTo>
                  <a:pt x="142" y="150"/>
                </a:lnTo>
                <a:lnTo>
                  <a:pt x="142" y="148"/>
                </a:lnTo>
                <a:lnTo>
                  <a:pt x="142" y="150"/>
                </a:lnTo>
                <a:lnTo>
                  <a:pt x="142" y="150"/>
                </a:lnTo>
                <a:lnTo>
                  <a:pt x="142" y="150"/>
                </a:lnTo>
                <a:lnTo>
                  <a:pt x="142" y="150"/>
                </a:lnTo>
                <a:lnTo>
                  <a:pt x="142" y="150"/>
                </a:lnTo>
                <a:lnTo>
                  <a:pt x="143" y="149"/>
                </a:lnTo>
                <a:lnTo>
                  <a:pt x="143" y="150"/>
                </a:lnTo>
                <a:lnTo>
                  <a:pt x="143" y="150"/>
                </a:lnTo>
                <a:lnTo>
                  <a:pt x="143" y="149"/>
                </a:lnTo>
                <a:lnTo>
                  <a:pt x="143" y="149"/>
                </a:lnTo>
                <a:lnTo>
                  <a:pt x="143" y="149"/>
                </a:lnTo>
                <a:lnTo>
                  <a:pt x="143" y="150"/>
                </a:lnTo>
                <a:lnTo>
                  <a:pt x="143" y="149"/>
                </a:lnTo>
                <a:lnTo>
                  <a:pt x="143" y="149"/>
                </a:lnTo>
                <a:lnTo>
                  <a:pt x="143" y="148"/>
                </a:lnTo>
                <a:lnTo>
                  <a:pt x="143" y="149"/>
                </a:lnTo>
                <a:lnTo>
                  <a:pt x="144" y="149"/>
                </a:lnTo>
                <a:lnTo>
                  <a:pt x="144" y="148"/>
                </a:lnTo>
                <a:lnTo>
                  <a:pt x="144" y="148"/>
                </a:lnTo>
                <a:lnTo>
                  <a:pt x="144" y="149"/>
                </a:lnTo>
                <a:lnTo>
                  <a:pt x="144" y="149"/>
                </a:lnTo>
                <a:lnTo>
                  <a:pt x="144" y="149"/>
                </a:lnTo>
                <a:lnTo>
                  <a:pt x="144" y="149"/>
                </a:lnTo>
                <a:lnTo>
                  <a:pt x="144" y="148"/>
                </a:lnTo>
                <a:lnTo>
                  <a:pt x="144" y="148"/>
                </a:lnTo>
                <a:lnTo>
                  <a:pt x="144" y="149"/>
                </a:lnTo>
                <a:lnTo>
                  <a:pt x="145" y="148"/>
                </a:lnTo>
                <a:lnTo>
                  <a:pt x="145" y="149"/>
                </a:lnTo>
                <a:lnTo>
                  <a:pt x="145" y="149"/>
                </a:lnTo>
                <a:lnTo>
                  <a:pt x="145" y="148"/>
                </a:lnTo>
                <a:lnTo>
                  <a:pt x="145" y="149"/>
                </a:lnTo>
                <a:lnTo>
                  <a:pt x="145" y="149"/>
                </a:lnTo>
                <a:lnTo>
                  <a:pt x="145" y="148"/>
                </a:lnTo>
                <a:lnTo>
                  <a:pt x="145" y="149"/>
                </a:lnTo>
                <a:lnTo>
                  <a:pt x="145" y="149"/>
                </a:lnTo>
                <a:lnTo>
                  <a:pt x="145" y="149"/>
                </a:lnTo>
                <a:lnTo>
                  <a:pt x="145" y="149"/>
                </a:lnTo>
                <a:lnTo>
                  <a:pt x="146" y="149"/>
                </a:lnTo>
                <a:lnTo>
                  <a:pt x="146" y="149"/>
                </a:lnTo>
                <a:lnTo>
                  <a:pt x="146" y="145"/>
                </a:lnTo>
                <a:lnTo>
                  <a:pt x="146" y="149"/>
                </a:lnTo>
                <a:lnTo>
                  <a:pt x="146" y="150"/>
                </a:lnTo>
                <a:lnTo>
                  <a:pt x="146" y="145"/>
                </a:lnTo>
                <a:lnTo>
                  <a:pt x="146" y="146"/>
                </a:lnTo>
                <a:lnTo>
                  <a:pt x="146" y="149"/>
                </a:lnTo>
                <a:lnTo>
                  <a:pt x="146" y="149"/>
                </a:lnTo>
                <a:lnTo>
                  <a:pt x="146" y="149"/>
                </a:lnTo>
                <a:lnTo>
                  <a:pt x="147" y="149"/>
                </a:lnTo>
                <a:lnTo>
                  <a:pt x="147" y="149"/>
                </a:lnTo>
                <a:lnTo>
                  <a:pt x="147" y="148"/>
                </a:lnTo>
                <a:lnTo>
                  <a:pt x="147" y="149"/>
                </a:lnTo>
                <a:lnTo>
                  <a:pt x="147" y="148"/>
                </a:lnTo>
                <a:lnTo>
                  <a:pt x="147" y="148"/>
                </a:lnTo>
                <a:lnTo>
                  <a:pt x="147" y="150"/>
                </a:lnTo>
                <a:lnTo>
                  <a:pt x="148" y="146"/>
                </a:lnTo>
                <a:lnTo>
                  <a:pt x="148" y="147"/>
                </a:lnTo>
                <a:lnTo>
                  <a:pt x="148" y="146"/>
                </a:lnTo>
                <a:lnTo>
                  <a:pt x="148" y="148"/>
                </a:lnTo>
                <a:lnTo>
                  <a:pt x="148" y="150"/>
                </a:lnTo>
                <a:lnTo>
                  <a:pt x="148" y="149"/>
                </a:lnTo>
                <a:lnTo>
                  <a:pt x="148" y="146"/>
                </a:lnTo>
                <a:lnTo>
                  <a:pt x="148" y="146"/>
                </a:lnTo>
                <a:lnTo>
                  <a:pt x="148" y="146"/>
                </a:lnTo>
                <a:lnTo>
                  <a:pt x="148" y="148"/>
                </a:lnTo>
                <a:lnTo>
                  <a:pt x="148" y="148"/>
                </a:lnTo>
                <a:lnTo>
                  <a:pt x="149" y="145"/>
                </a:lnTo>
                <a:lnTo>
                  <a:pt x="149" y="147"/>
                </a:lnTo>
                <a:lnTo>
                  <a:pt x="149" y="147"/>
                </a:lnTo>
                <a:lnTo>
                  <a:pt x="149" y="148"/>
                </a:lnTo>
                <a:lnTo>
                  <a:pt x="149" y="146"/>
                </a:lnTo>
                <a:lnTo>
                  <a:pt x="149" y="147"/>
                </a:lnTo>
                <a:lnTo>
                  <a:pt x="149" y="146"/>
                </a:lnTo>
                <a:lnTo>
                  <a:pt x="149" y="147"/>
                </a:lnTo>
                <a:lnTo>
                  <a:pt x="149" y="146"/>
                </a:lnTo>
                <a:lnTo>
                  <a:pt x="149" y="147"/>
                </a:lnTo>
                <a:lnTo>
                  <a:pt x="150" y="147"/>
                </a:lnTo>
                <a:lnTo>
                  <a:pt x="150" y="147"/>
                </a:lnTo>
                <a:lnTo>
                  <a:pt x="150" y="147"/>
                </a:lnTo>
                <a:lnTo>
                  <a:pt x="150" y="145"/>
                </a:lnTo>
                <a:lnTo>
                  <a:pt x="150" y="145"/>
                </a:lnTo>
                <a:lnTo>
                  <a:pt x="150" y="147"/>
                </a:lnTo>
                <a:lnTo>
                  <a:pt x="150" y="146"/>
                </a:lnTo>
                <a:lnTo>
                  <a:pt x="150" y="146"/>
                </a:lnTo>
                <a:lnTo>
                  <a:pt x="150" y="145"/>
                </a:lnTo>
                <a:lnTo>
                  <a:pt x="150" y="145"/>
                </a:lnTo>
                <a:lnTo>
                  <a:pt x="150" y="145"/>
                </a:lnTo>
                <a:lnTo>
                  <a:pt x="151" y="145"/>
                </a:lnTo>
                <a:lnTo>
                  <a:pt x="151" y="145"/>
                </a:lnTo>
                <a:lnTo>
                  <a:pt x="151" y="146"/>
                </a:lnTo>
                <a:lnTo>
                  <a:pt x="151" y="145"/>
                </a:lnTo>
                <a:lnTo>
                  <a:pt x="151" y="145"/>
                </a:lnTo>
                <a:lnTo>
                  <a:pt x="151" y="148"/>
                </a:lnTo>
                <a:lnTo>
                  <a:pt x="151" y="145"/>
                </a:lnTo>
                <a:lnTo>
                  <a:pt x="151" y="146"/>
                </a:lnTo>
                <a:lnTo>
                  <a:pt x="151" y="146"/>
                </a:lnTo>
                <a:lnTo>
                  <a:pt x="151" y="145"/>
                </a:lnTo>
                <a:lnTo>
                  <a:pt x="151" y="145"/>
                </a:lnTo>
                <a:lnTo>
                  <a:pt x="152" y="146"/>
                </a:lnTo>
                <a:lnTo>
                  <a:pt x="152" y="145"/>
                </a:lnTo>
                <a:lnTo>
                  <a:pt x="152" y="146"/>
                </a:lnTo>
                <a:lnTo>
                  <a:pt x="152" y="146"/>
                </a:lnTo>
                <a:lnTo>
                  <a:pt x="152" y="145"/>
                </a:lnTo>
                <a:lnTo>
                  <a:pt x="152" y="145"/>
                </a:lnTo>
                <a:lnTo>
                  <a:pt x="152" y="146"/>
                </a:lnTo>
                <a:lnTo>
                  <a:pt x="152" y="146"/>
                </a:lnTo>
                <a:lnTo>
                  <a:pt x="152" y="146"/>
                </a:lnTo>
                <a:lnTo>
                  <a:pt x="152" y="146"/>
                </a:lnTo>
                <a:lnTo>
                  <a:pt x="153" y="146"/>
                </a:lnTo>
                <a:lnTo>
                  <a:pt x="153" y="146"/>
                </a:lnTo>
                <a:lnTo>
                  <a:pt x="153" y="146"/>
                </a:lnTo>
                <a:lnTo>
                  <a:pt x="153" y="146"/>
                </a:lnTo>
                <a:lnTo>
                  <a:pt x="153" y="146"/>
                </a:lnTo>
                <a:lnTo>
                  <a:pt x="153" y="146"/>
                </a:lnTo>
                <a:lnTo>
                  <a:pt x="153" y="145"/>
                </a:lnTo>
                <a:lnTo>
                  <a:pt x="153" y="146"/>
                </a:lnTo>
                <a:lnTo>
                  <a:pt x="153" y="146"/>
                </a:lnTo>
                <a:lnTo>
                  <a:pt x="153" y="147"/>
                </a:lnTo>
                <a:lnTo>
                  <a:pt x="153" y="146"/>
                </a:lnTo>
                <a:lnTo>
                  <a:pt x="154" y="146"/>
                </a:lnTo>
                <a:lnTo>
                  <a:pt x="154" y="146"/>
                </a:lnTo>
                <a:lnTo>
                  <a:pt x="154" y="146"/>
                </a:lnTo>
                <a:lnTo>
                  <a:pt x="154" y="146"/>
                </a:lnTo>
                <a:lnTo>
                  <a:pt x="154" y="146"/>
                </a:lnTo>
                <a:lnTo>
                  <a:pt x="154" y="147"/>
                </a:lnTo>
                <a:lnTo>
                  <a:pt x="154" y="146"/>
                </a:lnTo>
                <a:lnTo>
                  <a:pt x="154" y="148"/>
                </a:lnTo>
                <a:lnTo>
                  <a:pt x="154" y="146"/>
                </a:lnTo>
                <a:lnTo>
                  <a:pt x="154" y="146"/>
                </a:lnTo>
                <a:lnTo>
                  <a:pt x="155" y="146"/>
                </a:lnTo>
                <a:lnTo>
                  <a:pt x="155" y="146"/>
                </a:lnTo>
                <a:lnTo>
                  <a:pt x="155" y="145"/>
                </a:lnTo>
                <a:lnTo>
                  <a:pt x="155" y="146"/>
                </a:lnTo>
                <a:lnTo>
                  <a:pt x="155" y="146"/>
                </a:lnTo>
                <a:lnTo>
                  <a:pt x="155" y="145"/>
                </a:lnTo>
                <a:lnTo>
                  <a:pt x="155" y="145"/>
                </a:lnTo>
                <a:lnTo>
                  <a:pt x="155" y="147"/>
                </a:lnTo>
                <a:lnTo>
                  <a:pt x="155" y="146"/>
                </a:lnTo>
                <a:lnTo>
                  <a:pt x="155" y="146"/>
                </a:lnTo>
                <a:lnTo>
                  <a:pt x="155" y="145"/>
                </a:lnTo>
                <a:lnTo>
                  <a:pt x="156" y="145"/>
                </a:lnTo>
                <a:lnTo>
                  <a:pt x="156" y="145"/>
                </a:lnTo>
                <a:lnTo>
                  <a:pt x="156" y="145"/>
                </a:lnTo>
                <a:lnTo>
                  <a:pt x="156" y="145"/>
                </a:lnTo>
                <a:lnTo>
                  <a:pt x="156" y="144"/>
                </a:lnTo>
                <a:lnTo>
                  <a:pt x="156" y="144"/>
                </a:lnTo>
                <a:lnTo>
                  <a:pt x="156" y="145"/>
                </a:lnTo>
                <a:lnTo>
                  <a:pt x="156" y="145"/>
                </a:lnTo>
                <a:lnTo>
                  <a:pt x="156" y="145"/>
                </a:lnTo>
                <a:lnTo>
                  <a:pt x="156" y="145"/>
                </a:lnTo>
                <a:lnTo>
                  <a:pt x="157" y="145"/>
                </a:lnTo>
                <a:lnTo>
                  <a:pt x="157" y="145"/>
                </a:lnTo>
                <a:lnTo>
                  <a:pt x="157" y="145"/>
                </a:lnTo>
                <a:lnTo>
                  <a:pt x="157" y="145"/>
                </a:lnTo>
                <a:lnTo>
                  <a:pt x="157" y="146"/>
                </a:lnTo>
                <a:lnTo>
                  <a:pt x="157" y="146"/>
                </a:lnTo>
                <a:lnTo>
                  <a:pt x="157" y="145"/>
                </a:lnTo>
                <a:lnTo>
                  <a:pt x="157" y="145"/>
                </a:lnTo>
                <a:lnTo>
                  <a:pt x="157" y="144"/>
                </a:lnTo>
                <a:lnTo>
                  <a:pt x="157" y="145"/>
                </a:lnTo>
                <a:lnTo>
                  <a:pt x="157" y="145"/>
                </a:lnTo>
                <a:lnTo>
                  <a:pt x="158" y="145"/>
                </a:lnTo>
                <a:lnTo>
                  <a:pt x="158" y="145"/>
                </a:lnTo>
                <a:lnTo>
                  <a:pt x="158" y="146"/>
                </a:lnTo>
                <a:lnTo>
                  <a:pt x="158" y="146"/>
                </a:lnTo>
                <a:lnTo>
                  <a:pt x="158" y="146"/>
                </a:lnTo>
                <a:lnTo>
                  <a:pt x="158" y="145"/>
                </a:lnTo>
                <a:lnTo>
                  <a:pt x="158" y="146"/>
                </a:lnTo>
                <a:lnTo>
                  <a:pt x="158" y="146"/>
                </a:lnTo>
                <a:lnTo>
                  <a:pt x="158" y="145"/>
                </a:lnTo>
                <a:lnTo>
                  <a:pt x="158" y="146"/>
                </a:lnTo>
                <a:lnTo>
                  <a:pt x="159" y="145"/>
                </a:lnTo>
                <a:lnTo>
                  <a:pt x="159" y="145"/>
                </a:lnTo>
                <a:lnTo>
                  <a:pt x="159" y="145"/>
                </a:lnTo>
                <a:lnTo>
                  <a:pt x="159" y="145"/>
                </a:lnTo>
                <a:lnTo>
                  <a:pt x="159" y="146"/>
                </a:lnTo>
                <a:lnTo>
                  <a:pt x="159" y="146"/>
                </a:lnTo>
                <a:lnTo>
                  <a:pt x="159" y="145"/>
                </a:lnTo>
                <a:lnTo>
                  <a:pt x="159" y="146"/>
                </a:lnTo>
                <a:lnTo>
                  <a:pt x="159" y="146"/>
                </a:lnTo>
                <a:lnTo>
                  <a:pt x="159" y="145"/>
                </a:lnTo>
                <a:lnTo>
                  <a:pt x="159" y="146"/>
                </a:lnTo>
                <a:lnTo>
                  <a:pt x="160" y="146"/>
                </a:lnTo>
                <a:lnTo>
                  <a:pt x="160" y="145"/>
                </a:lnTo>
                <a:lnTo>
                  <a:pt x="160" y="146"/>
                </a:lnTo>
                <a:lnTo>
                  <a:pt x="160" y="145"/>
                </a:lnTo>
                <a:lnTo>
                  <a:pt x="160" y="146"/>
                </a:lnTo>
                <a:lnTo>
                  <a:pt x="160" y="145"/>
                </a:lnTo>
                <a:lnTo>
                  <a:pt x="160" y="146"/>
                </a:lnTo>
                <a:lnTo>
                  <a:pt x="160" y="145"/>
                </a:lnTo>
                <a:lnTo>
                  <a:pt x="160" y="146"/>
                </a:lnTo>
                <a:lnTo>
                  <a:pt x="160" y="146"/>
                </a:lnTo>
                <a:lnTo>
                  <a:pt x="161" y="145"/>
                </a:lnTo>
                <a:lnTo>
                  <a:pt x="161" y="145"/>
                </a:lnTo>
                <a:lnTo>
                  <a:pt x="161" y="145"/>
                </a:lnTo>
                <a:lnTo>
                  <a:pt x="161" y="145"/>
                </a:lnTo>
                <a:lnTo>
                  <a:pt x="161" y="144"/>
                </a:lnTo>
                <a:lnTo>
                  <a:pt x="161" y="146"/>
                </a:lnTo>
                <a:lnTo>
                  <a:pt x="161" y="145"/>
                </a:lnTo>
                <a:lnTo>
                  <a:pt x="161" y="145"/>
                </a:lnTo>
                <a:lnTo>
                  <a:pt x="161" y="145"/>
                </a:lnTo>
                <a:lnTo>
                  <a:pt x="161" y="143"/>
                </a:lnTo>
                <a:lnTo>
                  <a:pt x="161" y="145"/>
                </a:lnTo>
                <a:lnTo>
                  <a:pt x="162" y="145"/>
                </a:lnTo>
                <a:lnTo>
                  <a:pt x="162" y="146"/>
                </a:lnTo>
                <a:lnTo>
                  <a:pt x="162" y="145"/>
                </a:lnTo>
                <a:lnTo>
                  <a:pt x="162" y="145"/>
                </a:lnTo>
                <a:lnTo>
                  <a:pt x="162" y="145"/>
                </a:lnTo>
                <a:lnTo>
                  <a:pt x="162" y="145"/>
                </a:lnTo>
                <a:lnTo>
                  <a:pt x="162" y="145"/>
                </a:lnTo>
                <a:lnTo>
                  <a:pt x="162" y="145"/>
                </a:lnTo>
                <a:lnTo>
                  <a:pt x="162" y="146"/>
                </a:lnTo>
                <a:lnTo>
                  <a:pt x="162" y="146"/>
                </a:lnTo>
                <a:lnTo>
                  <a:pt x="162" y="145"/>
                </a:lnTo>
                <a:lnTo>
                  <a:pt x="163" y="146"/>
                </a:lnTo>
                <a:lnTo>
                  <a:pt x="163" y="145"/>
                </a:lnTo>
                <a:lnTo>
                  <a:pt x="163" y="145"/>
                </a:lnTo>
                <a:lnTo>
                  <a:pt x="163" y="145"/>
                </a:lnTo>
                <a:lnTo>
                  <a:pt x="163" y="145"/>
                </a:lnTo>
                <a:lnTo>
                  <a:pt x="163" y="146"/>
                </a:lnTo>
                <a:lnTo>
                  <a:pt x="163" y="145"/>
                </a:lnTo>
                <a:lnTo>
                  <a:pt x="163" y="144"/>
                </a:lnTo>
                <a:lnTo>
                  <a:pt x="163" y="145"/>
                </a:lnTo>
                <a:lnTo>
                  <a:pt x="163" y="145"/>
                </a:lnTo>
                <a:lnTo>
                  <a:pt x="164" y="145"/>
                </a:lnTo>
                <a:lnTo>
                  <a:pt x="164" y="144"/>
                </a:lnTo>
                <a:lnTo>
                  <a:pt x="164" y="144"/>
                </a:lnTo>
                <a:lnTo>
                  <a:pt x="164" y="145"/>
                </a:lnTo>
                <a:lnTo>
                  <a:pt x="164" y="145"/>
                </a:lnTo>
                <a:lnTo>
                  <a:pt x="164" y="144"/>
                </a:lnTo>
                <a:lnTo>
                  <a:pt x="164" y="145"/>
                </a:lnTo>
                <a:lnTo>
                  <a:pt x="164" y="145"/>
                </a:lnTo>
                <a:lnTo>
                  <a:pt x="164" y="146"/>
                </a:lnTo>
                <a:lnTo>
                  <a:pt x="164" y="145"/>
                </a:lnTo>
                <a:lnTo>
                  <a:pt x="165" y="145"/>
                </a:lnTo>
                <a:lnTo>
                  <a:pt x="165" y="145"/>
                </a:lnTo>
                <a:lnTo>
                  <a:pt x="165" y="145"/>
                </a:lnTo>
                <a:lnTo>
                  <a:pt x="165" y="145"/>
                </a:lnTo>
                <a:lnTo>
                  <a:pt x="165" y="146"/>
                </a:lnTo>
                <a:lnTo>
                  <a:pt x="165" y="144"/>
                </a:lnTo>
                <a:lnTo>
                  <a:pt x="165" y="145"/>
                </a:lnTo>
                <a:lnTo>
                  <a:pt x="165" y="144"/>
                </a:lnTo>
                <a:lnTo>
                  <a:pt x="165" y="145"/>
                </a:lnTo>
                <a:lnTo>
                  <a:pt x="165" y="144"/>
                </a:lnTo>
                <a:lnTo>
                  <a:pt x="165" y="145"/>
                </a:lnTo>
                <a:lnTo>
                  <a:pt x="166" y="145"/>
                </a:lnTo>
                <a:lnTo>
                  <a:pt x="166" y="144"/>
                </a:lnTo>
                <a:lnTo>
                  <a:pt x="166" y="144"/>
                </a:lnTo>
                <a:lnTo>
                  <a:pt x="166" y="145"/>
                </a:lnTo>
                <a:lnTo>
                  <a:pt x="166" y="144"/>
                </a:lnTo>
                <a:lnTo>
                  <a:pt x="166" y="145"/>
                </a:lnTo>
                <a:lnTo>
                  <a:pt x="166" y="145"/>
                </a:lnTo>
                <a:lnTo>
                  <a:pt x="166" y="144"/>
                </a:lnTo>
                <a:lnTo>
                  <a:pt x="166" y="145"/>
                </a:lnTo>
                <a:lnTo>
                  <a:pt x="166" y="144"/>
                </a:lnTo>
                <a:lnTo>
                  <a:pt x="167" y="144"/>
                </a:lnTo>
                <a:lnTo>
                  <a:pt x="167" y="144"/>
                </a:lnTo>
                <a:lnTo>
                  <a:pt x="167" y="143"/>
                </a:lnTo>
                <a:lnTo>
                  <a:pt x="167" y="143"/>
                </a:lnTo>
                <a:lnTo>
                  <a:pt x="167" y="144"/>
                </a:lnTo>
                <a:lnTo>
                  <a:pt x="167" y="144"/>
                </a:lnTo>
                <a:lnTo>
                  <a:pt x="167" y="143"/>
                </a:lnTo>
                <a:lnTo>
                  <a:pt x="167" y="143"/>
                </a:lnTo>
                <a:lnTo>
                  <a:pt x="167" y="144"/>
                </a:lnTo>
                <a:lnTo>
                  <a:pt x="167" y="144"/>
                </a:lnTo>
                <a:lnTo>
                  <a:pt x="167" y="144"/>
                </a:lnTo>
                <a:lnTo>
                  <a:pt x="168" y="144"/>
                </a:lnTo>
                <a:lnTo>
                  <a:pt x="168" y="145"/>
                </a:lnTo>
                <a:lnTo>
                  <a:pt x="168" y="144"/>
                </a:lnTo>
                <a:lnTo>
                  <a:pt x="168" y="144"/>
                </a:lnTo>
                <a:lnTo>
                  <a:pt x="168" y="143"/>
                </a:lnTo>
                <a:lnTo>
                  <a:pt x="168" y="145"/>
                </a:lnTo>
                <a:lnTo>
                  <a:pt x="168" y="144"/>
                </a:lnTo>
                <a:lnTo>
                  <a:pt x="168" y="144"/>
                </a:lnTo>
                <a:lnTo>
                  <a:pt x="168" y="144"/>
                </a:lnTo>
                <a:lnTo>
                  <a:pt x="168" y="144"/>
                </a:lnTo>
                <a:lnTo>
                  <a:pt x="168" y="143"/>
                </a:lnTo>
                <a:lnTo>
                  <a:pt x="169" y="143"/>
                </a:lnTo>
                <a:lnTo>
                  <a:pt x="169" y="144"/>
                </a:lnTo>
                <a:lnTo>
                  <a:pt x="169" y="144"/>
                </a:lnTo>
                <a:lnTo>
                  <a:pt x="169" y="144"/>
                </a:lnTo>
                <a:lnTo>
                  <a:pt x="169" y="145"/>
                </a:lnTo>
                <a:lnTo>
                  <a:pt x="169" y="143"/>
                </a:lnTo>
                <a:lnTo>
                  <a:pt x="169" y="144"/>
                </a:lnTo>
                <a:lnTo>
                  <a:pt x="169" y="144"/>
                </a:lnTo>
                <a:lnTo>
                  <a:pt x="169" y="144"/>
                </a:lnTo>
                <a:lnTo>
                  <a:pt x="169" y="144"/>
                </a:lnTo>
                <a:lnTo>
                  <a:pt x="170" y="144"/>
                </a:lnTo>
                <a:lnTo>
                  <a:pt x="170" y="144"/>
                </a:lnTo>
                <a:lnTo>
                  <a:pt x="170" y="144"/>
                </a:lnTo>
                <a:lnTo>
                  <a:pt x="170" y="144"/>
                </a:lnTo>
                <a:lnTo>
                  <a:pt x="170" y="143"/>
                </a:lnTo>
                <a:lnTo>
                  <a:pt x="170" y="144"/>
                </a:lnTo>
                <a:lnTo>
                  <a:pt x="170" y="144"/>
                </a:lnTo>
                <a:lnTo>
                  <a:pt x="170" y="143"/>
                </a:lnTo>
                <a:lnTo>
                  <a:pt x="170" y="144"/>
                </a:lnTo>
                <a:lnTo>
                  <a:pt x="170" y="144"/>
                </a:lnTo>
                <a:lnTo>
                  <a:pt x="170" y="144"/>
                </a:lnTo>
                <a:lnTo>
                  <a:pt x="171" y="144"/>
                </a:lnTo>
                <a:lnTo>
                  <a:pt x="171" y="143"/>
                </a:lnTo>
                <a:lnTo>
                  <a:pt x="171" y="142"/>
                </a:lnTo>
                <a:lnTo>
                  <a:pt x="171" y="144"/>
                </a:lnTo>
                <a:lnTo>
                  <a:pt x="171" y="143"/>
                </a:lnTo>
                <a:lnTo>
                  <a:pt x="171" y="144"/>
                </a:lnTo>
                <a:lnTo>
                  <a:pt x="171" y="144"/>
                </a:lnTo>
                <a:lnTo>
                  <a:pt x="171" y="144"/>
                </a:lnTo>
                <a:lnTo>
                  <a:pt x="172" y="144"/>
                </a:lnTo>
                <a:lnTo>
                  <a:pt x="172" y="144"/>
                </a:lnTo>
                <a:lnTo>
                  <a:pt x="172" y="144"/>
                </a:lnTo>
                <a:lnTo>
                  <a:pt x="172" y="145"/>
                </a:lnTo>
                <a:lnTo>
                  <a:pt x="172" y="144"/>
                </a:lnTo>
                <a:lnTo>
                  <a:pt x="172" y="143"/>
                </a:lnTo>
                <a:lnTo>
                  <a:pt x="173" y="144"/>
                </a:lnTo>
                <a:lnTo>
                  <a:pt x="173" y="144"/>
                </a:lnTo>
                <a:lnTo>
                  <a:pt x="173" y="144"/>
                </a:lnTo>
                <a:lnTo>
                  <a:pt x="173" y="143"/>
                </a:lnTo>
                <a:lnTo>
                  <a:pt x="173" y="143"/>
                </a:lnTo>
                <a:lnTo>
                  <a:pt x="173" y="143"/>
                </a:lnTo>
                <a:lnTo>
                  <a:pt x="173" y="143"/>
                </a:lnTo>
                <a:lnTo>
                  <a:pt x="173" y="143"/>
                </a:lnTo>
                <a:lnTo>
                  <a:pt x="173" y="144"/>
                </a:lnTo>
                <a:lnTo>
                  <a:pt x="173" y="144"/>
                </a:lnTo>
                <a:lnTo>
                  <a:pt x="174" y="144"/>
                </a:lnTo>
                <a:lnTo>
                  <a:pt x="174" y="144"/>
                </a:lnTo>
                <a:lnTo>
                  <a:pt x="174" y="144"/>
                </a:lnTo>
                <a:lnTo>
                  <a:pt x="174" y="143"/>
                </a:lnTo>
                <a:lnTo>
                  <a:pt x="174" y="143"/>
                </a:lnTo>
                <a:lnTo>
                  <a:pt x="174" y="144"/>
                </a:lnTo>
                <a:lnTo>
                  <a:pt x="174" y="143"/>
                </a:lnTo>
                <a:lnTo>
                  <a:pt x="174" y="144"/>
                </a:lnTo>
                <a:lnTo>
                  <a:pt x="174" y="142"/>
                </a:lnTo>
                <a:lnTo>
                  <a:pt x="174" y="143"/>
                </a:lnTo>
                <a:lnTo>
                  <a:pt x="174" y="144"/>
                </a:lnTo>
                <a:lnTo>
                  <a:pt x="175" y="144"/>
                </a:lnTo>
                <a:lnTo>
                  <a:pt x="175" y="141"/>
                </a:lnTo>
                <a:lnTo>
                  <a:pt x="175" y="142"/>
                </a:lnTo>
                <a:lnTo>
                  <a:pt x="175" y="144"/>
                </a:lnTo>
                <a:lnTo>
                  <a:pt x="175" y="143"/>
                </a:lnTo>
                <a:lnTo>
                  <a:pt x="175" y="144"/>
                </a:lnTo>
                <a:lnTo>
                  <a:pt x="175" y="143"/>
                </a:lnTo>
                <a:lnTo>
                  <a:pt x="175" y="139"/>
                </a:lnTo>
                <a:lnTo>
                  <a:pt x="176" y="137"/>
                </a:lnTo>
                <a:lnTo>
                  <a:pt x="176" y="139"/>
                </a:lnTo>
                <a:lnTo>
                  <a:pt x="176" y="142"/>
                </a:lnTo>
                <a:lnTo>
                  <a:pt x="176" y="142"/>
                </a:lnTo>
                <a:lnTo>
                  <a:pt x="176" y="143"/>
                </a:lnTo>
                <a:lnTo>
                  <a:pt x="176" y="143"/>
                </a:lnTo>
                <a:lnTo>
                  <a:pt x="176" y="142"/>
                </a:lnTo>
                <a:lnTo>
                  <a:pt x="176" y="142"/>
                </a:lnTo>
                <a:lnTo>
                  <a:pt x="176" y="142"/>
                </a:lnTo>
                <a:lnTo>
                  <a:pt x="176" y="142"/>
                </a:lnTo>
                <a:lnTo>
                  <a:pt x="177" y="142"/>
                </a:lnTo>
                <a:lnTo>
                  <a:pt x="177" y="143"/>
                </a:lnTo>
                <a:lnTo>
                  <a:pt x="177" y="143"/>
                </a:lnTo>
                <a:lnTo>
                  <a:pt x="177" y="143"/>
                </a:lnTo>
                <a:lnTo>
                  <a:pt x="177" y="143"/>
                </a:lnTo>
                <a:lnTo>
                  <a:pt x="177" y="145"/>
                </a:lnTo>
                <a:lnTo>
                  <a:pt x="177" y="145"/>
                </a:lnTo>
                <a:lnTo>
                  <a:pt x="177" y="145"/>
                </a:lnTo>
                <a:lnTo>
                  <a:pt x="177" y="145"/>
                </a:lnTo>
                <a:lnTo>
                  <a:pt x="177" y="145"/>
                </a:lnTo>
                <a:lnTo>
                  <a:pt x="178" y="145"/>
                </a:lnTo>
                <a:lnTo>
                  <a:pt x="178" y="145"/>
                </a:lnTo>
                <a:lnTo>
                  <a:pt x="178" y="145"/>
                </a:lnTo>
                <a:lnTo>
                  <a:pt x="178" y="145"/>
                </a:lnTo>
                <a:lnTo>
                  <a:pt x="178" y="144"/>
                </a:lnTo>
                <a:lnTo>
                  <a:pt x="178" y="143"/>
                </a:lnTo>
                <a:lnTo>
                  <a:pt x="178" y="142"/>
                </a:lnTo>
                <a:lnTo>
                  <a:pt x="178" y="142"/>
                </a:lnTo>
                <a:lnTo>
                  <a:pt x="178" y="142"/>
                </a:lnTo>
                <a:lnTo>
                  <a:pt x="178" y="142"/>
                </a:lnTo>
                <a:lnTo>
                  <a:pt x="178" y="142"/>
                </a:lnTo>
                <a:lnTo>
                  <a:pt x="179" y="142"/>
                </a:lnTo>
                <a:lnTo>
                  <a:pt x="179" y="142"/>
                </a:lnTo>
                <a:lnTo>
                  <a:pt x="179" y="142"/>
                </a:lnTo>
                <a:lnTo>
                  <a:pt x="179" y="142"/>
                </a:lnTo>
                <a:lnTo>
                  <a:pt x="179" y="143"/>
                </a:lnTo>
                <a:lnTo>
                  <a:pt x="179" y="142"/>
                </a:lnTo>
                <a:lnTo>
                  <a:pt x="179" y="142"/>
                </a:lnTo>
                <a:lnTo>
                  <a:pt x="179" y="141"/>
                </a:lnTo>
                <a:lnTo>
                  <a:pt x="179" y="142"/>
                </a:lnTo>
                <a:lnTo>
                  <a:pt x="179" y="142"/>
                </a:lnTo>
                <a:lnTo>
                  <a:pt x="179" y="142"/>
                </a:lnTo>
                <a:lnTo>
                  <a:pt x="180" y="141"/>
                </a:lnTo>
                <a:lnTo>
                  <a:pt x="180" y="142"/>
                </a:lnTo>
                <a:lnTo>
                  <a:pt x="180" y="141"/>
                </a:lnTo>
                <a:lnTo>
                  <a:pt x="180" y="143"/>
                </a:lnTo>
                <a:lnTo>
                  <a:pt x="180" y="143"/>
                </a:lnTo>
                <a:lnTo>
                  <a:pt x="180" y="143"/>
                </a:lnTo>
                <a:lnTo>
                  <a:pt x="180" y="142"/>
                </a:lnTo>
                <a:lnTo>
                  <a:pt x="180" y="142"/>
                </a:lnTo>
                <a:lnTo>
                  <a:pt x="180" y="142"/>
                </a:lnTo>
                <a:lnTo>
                  <a:pt x="180" y="142"/>
                </a:lnTo>
                <a:lnTo>
                  <a:pt x="181" y="141"/>
                </a:lnTo>
                <a:lnTo>
                  <a:pt x="181" y="141"/>
                </a:lnTo>
                <a:lnTo>
                  <a:pt x="181" y="143"/>
                </a:lnTo>
                <a:lnTo>
                  <a:pt x="181" y="143"/>
                </a:lnTo>
                <a:lnTo>
                  <a:pt x="181" y="143"/>
                </a:lnTo>
                <a:lnTo>
                  <a:pt x="181" y="142"/>
                </a:lnTo>
                <a:lnTo>
                  <a:pt x="181" y="143"/>
                </a:lnTo>
                <a:lnTo>
                  <a:pt x="181" y="144"/>
                </a:lnTo>
                <a:lnTo>
                  <a:pt x="181" y="143"/>
                </a:lnTo>
                <a:lnTo>
                  <a:pt x="181" y="142"/>
                </a:lnTo>
                <a:lnTo>
                  <a:pt x="181" y="142"/>
                </a:lnTo>
                <a:lnTo>
                  <a:pt x="182" y="143"/>
                </a:lnTo>
                <a:lnTo>
                  <a:pt x="182" y="143"/>
                </a:lnTo>
                <a:lnTo>
                  <a:pt x="182" y="142"/>
                </a:lnTo>
                <a:lnTo>
                  <a:pt x="182" y="143"/>
                </a:lnTo>
                <a:lnTo>
                  <a:pt x="182" y="142"/>
                </a:lnTo>
                <a:lnTo>
                  <a:pt x="182" y="141"/>
                </a:lnTo>
                <a:lnTo>
                  <a:pt x="182" y="143"/>
                </a:lnTo>
                <a:lnTo>
                  <a:pt x="182" y="142"/>
                </a:lnTo>
                <a:lnTo>
                  <a:pt x="182" y="143"/>
                </a:lnTo>
                <a:lnTo>
                  <a:pt x="182" y="142"/>
                </a:lnTo>
                <a:lnTo>
                  <a:pt x="183" y="142"/>
                </a:lnTo>
                <a:lnTo>
                  <a:pt x="183" y="142"/>
                </a:lnTo>
                <a:lnTo>
                  <a:pt x="183" y="142"/>
                </a:lnTo>
                <a:lnTo>
                  <a:pt x="183" y="143"/>
                </a:lnTo>
                <a:lnTo>
                  <a:pt x="183" y="142"/>
                </a:lnTo>
                <a:lnTo>
                  <a:pt x="183" y="142"/>
                </a:lnTo>
                <a:lnTo>
                  <a:pt x="183" y="142"/>
                </a:lnTo>
                <a:lnTo>
                  <a:pt x="183" y="142"/>
                </a:lnTo>
                <a:lnTo>
                  <a:pt x="183" y="142"/>
                </a:lnTo>
                <a:lnTo>
                  <a:pt x="183" y="142"/>
                </a:lnTo>
                <a:lnTo>
                  <a:pt x="184" y="142"/>
                </a:lnTo>
                <a:lnTo>
                  <a:pt x="184" y="142"/>
                </a:lnTo>
                <a:lnTo>
                  <a:pt x="184" y="142"/>
                </a:lnTo>
                <a:lnTo>
                  <a:pt x="184" y="142"/>
                </a:lnTo>
                <a:lnTo>
                  <a:pt x="184" y="141"/>
                </a:lnTo>
                <a:lnTo>
                  <a:pt x="184" y="142"/>
                </a:lnTo>
                <a:lnTo>
                  <a:pt x="184" y="143"/>
                </a:lnTo>
                <a:lnTo>
                  <a:pt x="184" y="142"/>
                </a:lnTo>
                <a:lnTo>
                  <a:pt x="184" y="142"/>
                </a:lnTo>
                <a:lnTo>
                  <a:pt x="184" y="142"/>
                </a:lnTo>
                <a:lnTo>
                  <a:pt x="184" y="142"/>
                </a:lnTo>
                <a:lnTo>
                  <a:pt x="185" y="142"/>
                </a:lnTo>
                <a:lnTo>
                  <a:pt x="185" y="142"/>
                </a:lnTo>
                <a:lnTo>
                  <a:pt x="185" y="142"/>
                </a:lnTo>
                <a:lnTo>
                  <a:pt x="185" y="142"/>
                </a:lnTo>
                <a:lnTo>
                  <a:pt x="185" y="141"/>
                </a:lnTo>
                <a:lnTo>
                  <a:pt x="185" y="142"/>
                </a:lnTo>
                <a:lnTo>
                  <a:pt x="185" y="142"/>
                </a:lnTo>
                <a:lnTo>
                  <a:pt x="185" y="142"/>
                </a:lnTo>
                <a:lnTo>
                  <a:pt x="185" y="142"/>
                </a:lnTo>
                <a:lnTo>
                  <a:pt x="185" y="142"/>
                </a:lnTo>
                <a:lnTo>
                  <a:pt x="185" y="142"/>
                </a:lnTo>
                <a:lnTo>
                  <a:pt x="186" y="142"/>
                </a:lnTo>
                <a:lnTo>
                  <a:pt x="186" y="143"/>
                </a:lnTo>
                <a:lnTo>
                  <a:pt x="186" y="142"/>
                </a:lnTo>
                <a:lnTo>
                  <a:pt x="186" y="142"/>
                </a:lnTo>
                <a:lnTo>
                  <a:pt x="186" y="142"/>
                </a:lnTo>
                <a:lnTo>
                  <a:pt x="186" y="142"/>
                </a:lnTo>
                <a:lnTo>
                  <a:pt x="186" y="142"/>
                </a:lnTo>
                <a:lnTo>
                  <a:pt x="186" y="142"/>
                </a:lnTo>
                <a:lnTo>
                  <a:pt x="186" y="142"/>
                </a:lnTo>
                <a:lnTo>
                  <a:pt x="186" y="142"/>
                </a:lnTo>
                <a:lnTo>
                  <a:pt x="187" y="143"/>
                </a:lnTo>
                <a:lnTo>
                  <a:pt x="187" y="142"/>
                </a:lnTo>
                <a:lnTo>
                  <a:pt x="187" y="143"/>
                </a:lnTo>
                <a:lnTo>
                  <a:pt x="187" y="143"/>
                </a:lnTo>
                <a:lnTo>
                  <a:pt x="187" y="142"/>
                </a:lnTo>
                <a:lnTo>
                  <a:pt x="187" y="144"/>
                </a:lnTo>
                <a:lnTo>
                  <a:pt x="187" y="143"/>
                </a:lnTo>
                <a:lnTo>
                  <a:pt x="187" y="142"/>
                </a:lnTo>
                <a:lnTo>
                  <a:pt x="187" y="142"/>
                </a:lnTo>
                <a:lnTo>
                  <a:pt x="187" y="142"/>
                </a:lnTo>
                <a:lnTo>
                  <a:pt x="187" y="143"/>
                </a:lnTo>
                <a:lnTo>
                  <a:pt x="188" y="143"/>
                </a:lnTo>
                <a:lnTo>
                  <a:pt x="188" y="142"/>
                </a:lnTo>
                <a:lnTo>
                  <a:pt x="188" y="142"/>
                </a:lnTo>
                <a:lnTo>
                  <a:pt x="188" y="143"/>
                </a:lnTo>
                <a:lnTo>
                  <a:pt x="188" y="143"/>
                </a:lnTo>
                <a:lnTo>
                  <a:pt x="188" y="143"/>
                </a:lnTo>
                <a:lnTo>
                  <a:pt x="188" y="143"/>
                </a:lnTo>
                <a:lnTo>
                  <a:pt x="188" y="143"/>
                </a:lnTo>
                <a:lnTo>
                  <a:pt x="188" y="142"/>
                </a:lnTo>
                <a:lnTo>
                  <a:pt x="188" y="144"/>
                </a:lnTo>
                <a:lnTo>
                  <a:pt x="189" y="142"/>
                </a:lnTo>
                <a:lnTo>
                  <a:pt x="189" y="144"/>
                </a:lnTo>
                <a:lnTo>
                  <a:pt x="189" y="143"/>
                </a:lnTo>
                <a:lnTo>
                  <a:pt x="189" y="144"/>
                </a:lnTo>
                <a:lnTo>
                  <a:pt x="189" y="144"/>
                </a:lnTo>
                <a:lnTo>
                  <a:pt x="189" y="143"/>
                </a:lnTo>
                <a:lnTo>
                  <a:pt x="189" y="143"/>
                </a:lnTo>
                <a:lnTo>
                  <a:pt x="189" y="144"/>
                </a:lnTo>
                <a:lnTo>
                  <a:pt x="189" y="143"/>
                </a:lnTo>
                <a:lnTo>
                  <a:pt x="189" y="144"/>
                </a:lnTo>
                <a:lnTo>
                  <a:pt x="189" y="143"/>
                </a:lnTo>
                <a:lnTo>
                  <a:pt x="190" y="143"/>
                </a:lnTo>
                <a:lnTo>
                  <a:pt x="190" y="143"/>
                </a:lnTo>
                <a:lnTo>
                  <a:pt x="190" y="143"/>
                </a:lnTo>
                <a:lnTo>
                  <a:pt x="190" y="144"/>
                </a:lnTo>
                <a:lnTo>
                  <a:pt x="190" y="143"/>
                </a:lnTo>
                <a:lnTo>
                  <a:pt x="190" y="144"/>
                </a:lnTo>
                <a:lnTo>
                  <a:pt x="190" y="144"/>
                </a:lnTo>
                <a:lnTo>
                  <a:pt x="190" y="143"/>
                </a:lnTo>
                <a:lnTo>
                  <a:pt x="190" y="143"/>
                </a:lnTo>
                <a:lnTo>
                  <a:pt x="190" y="144"/>
                </a:lnTo>
                <a:lnTo>
                  <a:pt x="191" y="144"/>
                </a:lnTo>
                <a:lnTo>
                  <a:pt x="191" y="142"/>
                </a:lnTo>
                <a:lnTo>
                  <a:pt x="191" y="142"/>
                </a:lnTo>
                <a:lnTo>
                  <a:pt x="191" y="142"/>
                </a:lnTo>
                <a:lnTo>
                  <a:pt x="191" y="143"/>
                </a:lnTo>
                <a:lnTo>
                  <a:pt x="191" y="142"/>
                </a:lnTo>
                <a:lnTo>
                  <a:pt x="191" y="144"/>
                </a:lnTo>
                <a:lnTo>
                  <a:pt x="191" y="143"/>
                </a:lnTo>
                <a:lnTo>
                  <a:pt x="191" y="143"/>
                </a:lnTo>
                <a:lnTo>
                  <a:pt x="191" y="143"/>
                </a:lnTo>
                <a:lnTo>
                  <a:pt x="191" y="144"/>
                </a:lnTo>
                <a:lnTo>
                  <a:pt x="192" y="144"/>
                </a:lnTo>
                <a:lnTo>
                  <a:pt x="192" y="144"/>
                </a:lnTo>
                <a:lnTo>
                  <a:pt x="192" y="143"/>
                </a:lnTo>
                <a:lnTo>
                  <a:pt x="192" y="144"/>
                </a:lnTo>
                <a:lnTo>
                  <a:pt x="192" y="144"/>
                </a:lnTo>
                <a:lnTo>
                  <a:pt x="192" y="144"/>
                </a:lnTo>
                <a:lnTo>
                  <a:pt x="192" y="143"/>
                </a:lnTo>
                <a:lnTo>
                  <a:pt x="192" y="144"/>
                </a:lnTo>
                <a:lnTo>
                  <a:pt x="192" y="137"/>
                </a:lnTo>
                <a:lnTo>
                  <a:pt x="192" y="139"/>
                </a:lnTo>
                <a:lnTo>
                  <a:pt x="193" y="145"/>
                </a:lnTo>
                <a:lnTo>
                  <a:pt x="193" y="145"/>
                </a:lnTo>
                <a:lnTo>
                  <a:pt x="193" y="145"/>
                </a:lnTo>
                <a:lnTo>
                  <a:pt x="193" y="144"/>
                </a:lnTo>
                <a:lnTo>
                  <a:pt x="193" y="145"/>
                </a:lnTo>
                <a:lnTo>
                  <a:pt x="193" y="145"/>
                </a:lnTo>
                <a:lnTo>
                  <a:pt x="193" y="144"/>
                </a:lnTo>
                <a:lnTo>
                  <a:pt x="193" y="143"/>
                </a:lnTo>
                <a:lnTo>
                  <a:pt x="193" y="148"/>
                </a:lnTo>
                <a:lnTo>
                  <a:pt x="193" y="152"/>
                </a:lnTo>
                <a:lnTo>
                  <a:pt x="193" y="144"/>
                </a:lnTo>
                <a:lnTo>
                  <a:pt x="194" y="142"/>
                </a:lnTo>
                <a:lnTo>
                  <a:pt x="194" y="142"/>
                </a:lnTo>
                <a:lnTo>
                  <a:pt x="194" y="142"/>
                </a:lnTo>
                <a:lnTo>
                  <a:pt x="194" y="143"/>
                </a:lnTo>
                <a:lnTo>
                  <a:pt x="194" y="143"/>
                </a:lnTo>
                <a:lnTo>
                  <a:pt x="194" y="144"/>
                </a:lnTo>
                <a:lnTo>
                  <a:pt x="194" y="143"/>
                </a:lnTo>
                <a:lnTo>
                  <a:pt x="194" y="143"/>
                </a:lnTo>
                <a:lnTo>
                  <a:pt x="194" y="144"/>
                </a:lnTo>
                <a:lnTo>
                  <a:pt x="194" y="143"/>
                </a:lnTo>
                <a:lnTo>
                  <a:pt x="195" y="144"/>
                </a:lnTo>
                <a:lnTo>
                  <a:pt x="195" y="145"/>
                </a:lnTo>
                <a:lnTo>
                  <a:pt x="195" y="145"/>
                </a:lnTo>
                <a:lnTo>
                  <a:pt x="195" y="145"/>
                </a:lnTo>
                <a:lnTo>
                  <a:pt x="195" y="145"/>
                </a:lnTo>
                <a:lnTo>
                  <a:pt x="195" y="144"/>
                </a:lnTo>
                <a:lnTo>
                  <a:pt x="195" y="144"/>
                </a:lnTo>
                <a:lnTo>
                  <a:pt x="195" y="144"/>
                </a:lnTo>
                <a:lnTo>
                  <a:pt x="195" y="145"/>
                </a:lnTo>
                <a:lnTo>
                  <a:pt x="195" y="145"/>
                </a:lnTo>
                <a:lnTo>
                  <a:pt x="195" y="145"/>
                </a:lnTo>
                <a:lnTo>
                  <a:pt x="196" y="145"/>
                </a:lnTo>
                <a:lnTo>
                  <a:pt x="196" y="145"/>
                </a:lnTo>
                <a:lnTo>
                  <a:pt x="196" y="145"/>
                </a:lnTo>
                <a:lnTo>
                  <a:pt x="196" y="145"/>
                </a:lnTo>
                <a:lnTo>
                  <a:pt x="196" y="145"/>
                </a:lnTo>
                <a:lnTo>
                  <a:pt x="196" y="146"/>
                </a:lnTo>
                <a:lnTo>
                  <a:pt x="196" y="144"/>
                </a:lnTo>
                <a:lnTo>
                  <a:pt x="196" y="145"/>
                </a:lnTo>
                <a:lnTo>
                  <a:pt x="196" y="145"/>
                </a:lnTo>
                <a:lnTo>
                  <a:pt x="196" y="145"/>
                </a:lnTo>
                <a:lnTo>
                  <a:pt x="197" y="144"/>
                </a:lnTo>
                <a:lnTo>
                  <a:pt x="197" y="144"/>
                </a:lnTo>
                <a:lnTo>
                  <a:pt x="197" y="144"/>
                </a:lnTo>
                <a:lnTo>
                  <a:pt x="197" y="145"/>
                </a:lnTo>
                <a:lnTo>
                  <a:pt x="197" y="144"/>
                </a:lnTo>
                <a:lnTo>
                  <a:pt x="197" y="145"/>
                </a:lnTo>
                <a:lnTo>
                  <a:pt x="197" y="145"/>
                </a:lnTo>
                <a:lnTo>
                  <a:pt x="197" y="144"/>
                </a:lnTo>
                <a:lnTo>
                  <a:pt x="197" y="145"/>
                </a:lnTo>
                <a:lnTo>
                  <a:pt x="197" y="143"/>
                </a:lnTo>
                <a:lnTo>
                  <a:pt x="197" y="145"/>
                </a:lnTo>
                <a:lnTo>
                  <a:pt x="198" y="146"/>
                </a:lnTo>
                <a:lnTo>
                  <a:pt x="198" y="145"/>
                </a:lnTo>
                <a:lnTo>
                  <a:pt x="198" y="145"/>
                </a:lnTo>
                <a:lnTo>
                  <a:pt x="198" y="145"/>
                </a:lnTo>
                <a:lnTo>
                  <a:pt x="198" y="146"/>
                </a:lnTo>
                <a:lnTo>
                  <a:pt x="198" y="145"/>
                </a:lnTo>
                <a:lnTo>
                  <a:pt x="198" y="145"/>
                </a:lnTo>
                <a:lnTo>
                  <a:pt x="198" y="145"/>
                </a:lnTo>
                <a:lnTo>
                  <a:pt x="198" y="145"/>
                </a:lnTo>
                <a:lnTo>
                  <a:pt x="198" y="145"/>
                </a:lnTo>
                <a:lnTo>
                  <a:pt x="199" y="145"/>
                </a:lnTo>
                <a:lnTo>
                  <a:pt x="199" y="145"/>
                </a:lnTo>
                <a:lnTo>
                  <a:pt x="199" y="144"/>
                </a:lnTo>
                <a:lnTo>
                  <a:pt x="199" y="145"/>
                </a:lnTo>
                <a:lnTo>
                  <a:pt x="199" y="146"/>
                </a:lnTo>
                <a:lnTo>
                  <a:pt x="199" y="144"/>
                </a:lnTo>
                <a:lnTo>
                  <a:pt x="199" y="145"/>
                </a:lnTo>
                <a:lnTo>
                  <a:pt x="199" y="145"/>
                </a:lnTo>
                <a:lnTo>
                  <a:pt x="199" y="145"/>
                </a:lnTo>
                <a:lnTo>
                  <a:pt x="199" y="146"/>
                </a:lnTo>
                <a:lnTo>
                  <a:pt x="199" y="145"/>
                </a:lnTo>
                <a:lnTo>
                  <a:pt x="200" y="146"/>
                </a:lnTo>
                <a:lnTo>
                  <a:pt x="200" y="145"/>
                </a:lnTo>
                <a:lnTo>
                  <a:pt x="200" y="145"/>
                </a:lnTo>
                <a:lnTo>
                  <a:pt x="200" y="145"/>
                </a:lnTo>
                <a:lnTo>
                  <a:pt x="200" y="143"/>
                </a:lnTo>
                <a:lnTo>
                  <a:pt x="200" y="145"/>
                </a:lnTo>
                <a:lnTo>
                  <a:pt x="200" y="145"/>
                </a:lnTo>
                <a:lnTo>
                  <a:pt x="200" y="145"/>
                </a:lnTo>
                <a:lnTo>
                  <a:pt x="200" y="145"/>
                </a:lnTo>
                <a:lnTo>
                  <a:pt x="200" y="145"/>
                </a:lnTo>
                <a:lnTo>
                  <a:pt x="201" y="145"/>
                </a:lnTo>
                <a:lnTo>
                  <a:pt x="201" y="145"/>
                </a:lnTo>
                <a:lnTo>
                  <a:pt x="201" y="145"/>
                </a:lnTo>
                <a:lnTo>
                  <a:pt x="201" y="145"/>
                </a:lnTo>
                <a:lnTo>
                  <a:pt x="201" y="146"/>
                </a:lnTo>
                <a:lnTo>
                  <a:pt x="201" y="145"/>
                </a:lnTo>
                <a:lnTo>
                  <a:pt x="201" y="145"/>
                </a:lnTo>
                <a:lnTo>
                  <a:pt x="201" y="145"/>
                </a:lnTo>
                <a:lnTo>
                  <a:pt x="201" y="145"/>
                </a:lnTo>
                <a:lnTo>
                  <a:pt x="201" y="144"/>
                </a:lnTo>
                <a:lnTo>
                  <a:pt x="201" y="144"/>
                </a:lnTo>
                <a:lnTo>
                  <a:pt x="202" y="145"/>
                </a:lnTo>
                <a:lnTo>
                  <a:pt x="202" y="144"/>
                </a:lnTo>
                <a:lnTo>
                  <a:pt x="202" y="145"/>
                </a:lnTo>
                <a:lnTo>
                  <a:pt x="202" y="144"/>
                </a:lnTo>
                <a:lnTo>
                  <a:pt x="202" y="144"/>
                </a:lnTo>
                <a:lnTo>
                  <a:pt x="202" y="144"/>
                </a:lnTo>
                <a:lnTo>
                  <a:pt x="202" y="145"/>
                </a:lnTo>
                <a:lnTo>
                  <a:pt x="202" y="145"/>
                </a:lnTo>
                <a:lnTo>
                  <a:pt x="202" y="146"/>
                </a:lnTo>
                <a:lnTo>
                  <a:pt x="202" y="146"/>
                </a:lnTo>
                <a:lnTo>
                  <a:pt x="203" y="145"/>
                </a:lnTo>
                <a:lnTo>
                  <a:pt x="203" y="146"/>
                </a:lnTo>
                <a:lnTo>
                  <a:pt x="203" y="146"/>
                </a:lnTo>
                <a:lnTo>
                  <a:pt x="203" y="146"/>
                </a:lnTo>
                <a:lnTo>
                  <a:pt x="203" y="146"/>
                </a:lnTo>
                <a:lnTo>
                  <a:pt x="203" y="147"/>
                </a:lnTo>
                <a:lnTo>
                  <a:pt x="203" y="146"/>
                </a:lnTo>
                <a:lnTo>
                  <a:pt x="203" y="146"/>
                </a:lnTo>
                <a:lnTo>
                  <a:pt x="203" y="146"/>
                </a:lnTo>
                <a:lnTo>
                  <a:pt x="203" y="145"/>
                </a:lnTo>
                <a:lnTo>
                  <a:pt x="203" y="148"/>
                </a:lnTo>
                <a:lnTo>
                  <a:pt x="204" y="147"/>
                </a:lnTo>
                <a:lnTo>
                  <a:pt x="204" y="146"/>
                </a:lnTo>
                <a:lnTo>
                  <a:pt x="204" y="148"/>
                </a:lnTo>
                <a:lnTo>
                  <a:pt x="204" y="147"/>
                </a:lnTo>
                <a:lnTo>
                  <a:pt x="204" y="147"/>
                </a:lnTo>
                <a:lnTo>
                  <a:pt x="204" y="146"/>
                </a:lnTo>
                <a:lnTo>
                  <a:pt x="204" y="146"/>
                </a:lnTo>
                <a:lnTo>
                  <a:pt x="204" y="146"/>
                </a:lnTo>
                <a:lnTo>
                  <a:pt x="204" y="146"/>
                </a:lnTo>
                <a:lnTo>
                  <a:pt x="204" y="147"/>
                </a:lnTo>
                <a:lnTo>
                  <a:pt x="205" y="148"/>
                </a:lnTo>
                <a:lnTo>
                  <a:pt x="205" y="146"/>
                </a:lnTo>
                <a:lnTo>
                  <a:pt x="205" y="147"/>
                </a:lnTo>
                <a:lnTo>
                  <a:pt x="205" y="148"/>
                </a:lnTo>
                <a:lnTo>
                  <a:pt x="205" y="146"/>
                </a:lnTo>
                <a:lnTo>
                  <a:pt x="205" y="148"/>
                </a:lnTo>
                <a:lnTo>
                  <a:pt x="205" y="148"/>
                </a:lnTo>
                <a:lnTo>
                  <a:pt x="205" y="147"/>
                </a:lnTo>
                <a:lnTo>
                  <a:pt x="205" y="146"/>
                </a:lnTo>
                <a:lnTo>
                  <a:pt x="205" y="148"/>
                </a:lnTo>
                <a:lnTo>
                  <a:pt x="205" y="148"/>
                </a:lnTo>
                <a:lnTo>
                  <a:pt x="206" y="148"/>
                </a:lnTo>
                <a:lnTo>
                  <a:pt x="206" y="148"/>
                </a:lnTo>
                <a:lnTo>
                  <a:pt x="206" y="149"/>
                </a:lnTo>
                <a:lnTo>
                  <a:pt x="206" y="148"/>
                </a:lnTo>
                <a:lnTo>
                  <a:pt x="206" y="148"/>
                </a:lnTo>
                <a:lnTo>
                  <a:pt x="206" y="148"/>
                </a:lnTo>
                <a:lnTo>
                  <a:pt x="206" y="149"/>
                </a:lnTo>
                <a:lnTo>
                  <a:pt x="206" y="148"/>
                </a:lnTo>
                <a:lnTo>
                  <a:pt x="206" y="148"/>
                </a:lnTo>
                <a:lnTo>
                  <a:pt x="206" y="147"/>
                </a:lnTo>
                <a:lnTo>
                  <a:pt x="206" y="148"/>
                </a:lnTo>
                <a:lnTo>
                  <a:pt x="207" y="147"/>
                </a:lnTo>
                <a:lnTo>
                  <a:pt x="207" y="148"/>
                </a:lnTo>
                <a:lnTo>
                  <a:pt x="207" y="148"/>
                </a:lnTo>
                <a:lnTo>
                  <a:pt x="207" y="147"/>
                </a:lnTo>
                <a:lnTo>
                  <a:pt x="207" y="148"/>
                </a:lnTo>
                <a:lnTo>
                  <a:pt x="207" y="148"/>
                </a:lnTo>
                <a:lnTo>
                  <a:pt x="207" y="148"/>
                </a:lnTo>
                <a:lnTo>
                  <a:pt x="207" y="149"/>
                </a:lnTo>
                <a:lnTo>
                  <a:pt x="207" y="149"/>
                </a:lnTo>
                <a:lnTo>
                  <a:pt x="207" y="148"/>
                </a:lnTo>
                <a:lnTo>
                  <a:pt x="208" y="148"/>
                </a:lnTo>
                <a:lnTo>
                  <a:pt x="208" y="149"/>
                </a:lnTo>
                <a:lnTo>
                  <a:pt x="208" y="149"/>
                </a:lnTo>
                <a:lnTo>
                  <a:pt x="208" y="149"/>
                </a:lnTo>
                <a:lnTo>
                  <a:pt x="208" y="149"/>
                </a:lnTo>
                <a:lnTo>
                  <a:pt x="208" y="148"/>
                </a:lnTo>
                <a:lnTo>
                  <a:pt x="208" y="148"/>
                </a:lnTo>
                <a:lnTo>
                  <a:pt x="208" y="148"/>
                </a:lnTo>
                <a:lnTo>
                  <a:pt x="208" y="149"/>
                </a:lnTo>
                <a:lnTo>
                  <a:pt x="208" y="148"/>
                </a:lnTo>
                <a:lnTo>
                  <a:pt x="208" y="148"/>
                </a:lnTo>
                <a:lnTo>
                  <a:pt x="209" y="149"/>
                </a:lnTo>
                <a:lnTo>
                  <a:pt x="209" y="149"/>
                </a:lnTo>
                <a:lnTo>
                  <a:pt x="209" y="148"/>
                </a:lnTo>
                <a:lnTo>
                  <a:pt x="209" y="148"/>
                </a:lnTo>
                <a:lnTo>
                  <a:pt x="209" y="148"/>
                </a:lnTo>
                <a:lnTo>
                  <a:pt x="209" y="149"/>
                </a:lnTo>
                <a:lnTo>
                  <a:pt x="209" y="149"/>
                </a:lnTo>
                <a:lnTo>
                  <a:pt x="209" y="149"/>
                </a:lnTo>
                <a:lnTo>
                  <a:pt x="209" y="149"/>
                </a:lnTo>
                <a:lnTo>
                  <a:pt x="209" y="149"/>
                </a:lnTo>
                <a:lnTo>
                  <a:pt x="210" y="149"/>
                </a:lnTo>
                <a:lnTo>
                  <a:pt x="210" y="149"/>
                </a:lnTo>
                <a:lnTo>
                  <a:pt x="210" y="149"/>
                </a:lnTo>
                <a:lnTo>
                  <a:pt x="210" y="148"/>
                </a:lnTo>
                <a:lnTo>
                  <a:pt x="210" y="149"/>
                </a:lnTo>
                <a:lnTo>
                  <a:pt x="210" y="148"/>
                </a:lnTo>
                <a:lnTo>
                  <a:pt x="210" y="149"/>
                </a:lnTo>
                <a:lnTo>
                  <a:pt x="210" y="149"/>
                </a:lnTo>
                <a:lnTo>
                  <a:pt x="210" y="149"/>
                </a:lnTo>
                <a:lnTo>
                  <a:pt x="210" y="149"/>
                </a:lnTo>
                <a:lnTo>
                  <a:pt x="210" y="149"/>
                </a:lnTo>
                <a:lnTo>
                  <a:pt x="211" y="149"/>
                </a:lnTo>
                <a:lnTo>
                  <a:pt x="211" y="148"/>
                </a:lnTo>
                <a:lnTo>
                  <a:pt x="211" y="147"/>
                </a:lnTo>
                <a:lnTo>
                  <a:pt x="211" y="149"/>
                </a:lnTo>
                <a:lnTo>
                  <a:pt x="211" y="147"/>
                </a:lnTo>
                <a:lnTo>
                  <a:pt x="211" y="148"/>
                </a:lnTo>
                <a:lnTo>
                  <a:pt x="211" y="149"/>
                </a:lnTo>
                <a:lnTo>
                  <a:pt x="211" y="149"/>
                </a:lnTo>
                <a:lnTo>
                  <a:pt x="211" y="149"/>
                </a:lnTo>
                <a:lnTo>
                  <a:pt x="211" y="149"/>
                </a:lnTo>
                <a:lnTo>
                  <a:pt x="212" y="149"/>
                </a:lnTo>
                <a:lnTo>
                  <a:pt x="212" y="148"/>
                </a:lnTo>
                <a:lnTo>
                  <a:pt x="212" y="148"/>
                </a:lnTo>
                <a:lnTo>
                  <a:pt x="212" y="149"/>
                </a:lnTo>
                <a:lnTo>
                  <a:pt x="212" y="149"/>
                </a:lnTo>
                <a:lnTo>
                  <a:pt x="212" y="150"/>
                </a:lnTo>
                <a:lnTo>
                  <a:pt x="212" y="147"/>
                </a:lnTo>
                <a:lnTo>
                  <a:pt x="212" y="147"/>
                </a:lnTo>
                <a:lnTo>
                  <a:pt x="212" y="150"/>
                </a:lnTo>
                <a:lnTo>
                  <a:pt x="212" y="147"/>
                </a:lnTo>
                <a:lnTo>
                  <a:pt x="212" y="149"/>
                </a:lnTo>
                <a:lnTo>
                  <a:pt x="213" y="150"/>
                </a:lnTo>
                <a:lnTo>
                  <a:pt x="213" y="148"/>
                </a:lnTo>
                <a:lnTo>
                  <a:pt x="213" y="149"/>
                </a:lnTo>
                <a:lnTo>
                  <a:pt x="213" y="149"/>
                </a:lnTo>
                <a:lnTo>
                  <a:pt x="213" y="150"/>
                </a:lnTo>
                <a:lnTo>
                  <a:pt x="213" y="149"/>
                </a:lnTo>
                <a:lnTo>
                  <a:pt x="213" y="150"/>
                </a:lnTo>
                <a:lnTo>
                  <a:pt x="213" y="148"/>
                </a:lnTo>
                <a:lnTo>
                  <a:pt x="213" y="150"/>
                </a:lnTo>
                <a:lnTo>
                  <a:pt x="213" y="150"/>
                </a:lnTo>
                <a:lnTo>
                  <a:pt x="214" y="149"/>
                </a:lnTo>
                <a:lnTo>
                  <a:pt x="214" y="150"/>
                </a:lnTo>
                <a:lnTo>
                  <a:pt x="214" y="149"/>
                </a:lnTo>
                <a:lnTo>
                  <a:pt x="214" y="150"/>
                </a:lnTo>
                <a:lnTo>
                  <a:pt x="214" y="149"/>
                </a:lnTo>
                <a:lnTo>
                  <a:pt x="214" y="150"/>
                </a:lnTo>
                <a:lnTo>
                  <a:pt x="214" y="150"/>
                </a:lnTo>
                <a:lnTo>
                  <a:pt x="214" y="149"/>
                </a:lnTo>
                <a:lnTo>
                  <a:pt x="214" y="149"/>
                </a:lnTo>
                <a:lnTo>
                  <a:pt x="214" y="149"/>
                </a:lnTo>
                <a:lnTo>
                  <a:pt x="214" y="149"/>
                </a:lnTo>
                <a:lnTo>
                  <a:pt x="215" y="149"/>
                </a:lnTo>
                <a:lnTo>
                  <a:pt x="215" y="148"/>
                </a:lnTo>
                <a:lnTo>
                  <a:pt x="215" y="149"/>
                </a:lnTo>
                <a:lnTo>
                  <a:pt x="215" y="150"/>
                </a:lnTo>
                <a:lnTo>
                  <a:pt x="215" y="152"/>
                </a:lnTo>
                <a:lnTo>
                  <a:pt x="215" y="150"/>
                </a:lnTo>
                <a:lnTo>
                  <a:pt x="215" y="150"/>
                </a:lnTo>
                <a:lnTo>
                  <a:pt x="215" y="150"/>
                </a:lnTo>
                <a:lnTo>
                  <a:pt x="215" y="151"/>
                </a:lnTo>
                <a:lnTo>
                  <a:pt x="215" y="150"/>
                </a:lnTo>
                <a:lnTo>
                  <a:pt x="216" y="151"/>
                </a:lnTo>
                <a:lnTo>
                  <a:pt x="216" y="150"/>
                </a:lnTo>
                <a:lnTo>
                  <a:pt x="216" y="149"/>
                </a:lnTo>
                <a:lnTo>
                  <a:pt x="216" y="151"/>
                </a:lnTo>
                <a:lnTo>
                  <a:pt x="216" y="151"/>
                </a:lnTo>
                <a:lnTo>
                  <a:pt x="216" y="152"/>
                </a:lnTo>
                <a:lnTo>
                  <a:pt x="216" y="151"/>
                </a:lnTo>
                <a:lnTo>
                  <a:pt x="216" y="149"/>
                </a:lnTo>
                <a:lnTo>
                  <a:pt x="216" y="151"/>
                </a:lnTo>
                <a:lnTo>
                  <a:pt x="216" y="151"/>
                </a:lnTo>
                <a:lnTo>
                  <a:pt x="216" y="151"/>
                </a:lnTo>
                <a:lnTo>
                  <a:pt x="217" y="152"/>
                </a:lnTo>
                <a:lnTo>
                  <a:pt x="217" y="152"/>
                </a:lnTo>
                <a:lnTo>
                  <a:pt x="217" y="150"/>
                </a:lnTo>
                <a:lnTo>
                  <a:pt x="217" y="150"/>
                </a:lnTo>
                <a:lnTo>
                  <a:pt x="217" y="150"/>
                </a:lnTo>
                <a:lnTo>
                  <a:pt x="217" y="151"/>
                </a:lnTo>
                <a:lnTo>
                  <a:pt x="217" y="152"/>
                </a:lnTo>
                <a:lnTo>
                  <a:pt x="217" y="152"/>
                </a:lnTo>
                <a:lnTo>
                  <a:pt x="217" y="152"/>
                </a:lnTo>
                <a:lnTo>
                  <a:pt x="217" y="152"/>
                </a:lnTo>
                <a:lnTo>
                  <a:pt x="218" y="152"/>
                </a:lnTo>
                <a:lnTo>
                  <a:pt x="218" y="153"/>
                </a:lnTo>
                <a:lnTo>
                  <a:pt x="218" y="150"/>
                </a:lnTo>
                <a:lnTo>
                  <a:pt x="218" y="150"/>
                </a:lnTo>
                <a:lnTo>
                  <a:pt x="218" y="152"/>
                </a:lnTo>
                <a:lnTo>
                  <a:pt x="218" y="152"/>
                </a:lnTo>
                <a:lnTo>
                  <a:pt x="218" y="151"/>
                </a:lnTo>
                <a:lnTo>
                  <a:pt x="218" y="152"/>
                </a:lnTo>
                <a:lnTo>
                  <a:pt x="218" y="150"/>
                </a:lnTo>
                <a:lnTo>
                  <a:pt x="218" y="153"/>
                </a:lnTo>
                <a:lnTo>
                  <a:pt x="218" y="149"/>
                </a:lnTo>
                <a:lnTo>
                  <a:pt x="219" y="149"/>
                </a:lnTo>
                <a:lnTo>
                  <a:pt x="219" y="153"/>
                </a:lnTo>
                <a:lnTo>
                  <a:pt x="219" y="152"/>
                </a:lnTo>
                <a:lnTo>
                  <a:pt x="219" y="150"/>
                </a:lnTo>
                <a:lnTo>
                  <a:pt x="219" y="152"/>
                </a:lnTo>
                <a:lnTo>
                  <a:pt x="219" y="152"/>
                </a:lnTo>
                <a:lnTo>
                  <a:pt x="219" y="152"/>
                </a:lnTo>
                <a:lnTo>
                  <a:pt x="219" y="152"/>
                </a:lnTo>
                <a:lnTo>
                  <a:pt x="219" y="152"/>
                </a:lnTo>
                <a:lnTo>
                  <a:pt x="219" y="152"/>
                </a:lnTo>
                <a:lnTo>
                  <a:pt x="220" y="155"/>
                </a:lnTo>
                <a:lnTo>
                  <a:pt x="220" y="152"/>
                </a:lnTo>
                <a:lnTo>
                  <a:pt x="220" y="152"/>
                </a:lnTo>
                <a:lnTo>
                  <a:pt x="220" y="152"/>
                </a:lnTo>
                <a:lnTo>
                  <a:pt x="220" y="152"/>
                </a:lnTo>
                <a:lnTo>
                  <a:pt x="220" y="152"/>
                </a:lnTo>
                <a:lnTo>
                  <a:pt x="220" y="150"/>
                </a:lnTo>
                <a:lnTo>
                  <a:pt x="220" y="152"/>
                </a:lnTo>
                <a:lnTo>
                  <a:pt x="220" y="152"/>
                </a:lnTo>
                <a:lnTo>
                  <a:pt x="220" y="152"/>
                </a:lnTo>
                <a:lnTo>
                  <a:pt x="220" y="152"/>
                </a:lnTo>
                <a:lnTo>
                  <a:pt x="221" y="152"/>
                </a:lnTo>
                <a:lnTo>
                  <a:pt x="221" y="152"/>
                </a:lnTo>
                <a:lnTo>
                  <a:pt x="221" y="152"/>
                </a:lnTo>
                <a:lnTo>
                  <a:pt x="221" y="152"/>
                </a:lnTo>
                <a:lnTo>
                  <a:pt x="221" y="153"/>
                </a:lnTo>
                <a:lnTo>
                  <a:pt x="221" y="152"/>
                </a:lnTo>
                <a:lnTo>
                  <a:pt x="221" y="151"/>
                </a:lnTo>
                <a:lnTo>
                  <a:pt x="221" y="152"/>
                </a:lnTo>
                <a:lnTo>
                  <a:pt x="221" y="152"/>
                </a:lnTo>
                <a:lnTo>
                  <a:pt x="221" y="150"/>
                </a:lnTo>
                <a:lnTo>
                  <a:pt x="221" y="152"/>
                </a:lnTo>
                <a:lnTo>
                  <a:pt x="222" y="152"/>
                </a:lnTo>
                <a:lnTo>
                  <a:pt x="222" y="150"/>
                </a:lnTo>
                <a:lnTo>
                  <a:pt x="222" y="150"/>
                </a:lnTo>
                <a:lnTo>
                  <a:pt x="222" y="150"/>
                </a:lnTo>
                <a:lnTo>
                  <a:pt x="222" y="152"/>
                </a:lnTo>
                <a:lnTo>
                  <a:pt x="222" y="152"/>
                </a:lnTo>
                <a:lnTo>
                  <a:pt x="222" y="150"/>
                </a:lnTo>
                <a:lnTo>
                  <a:pt x="222" y="152"/>
                </a:lnTo>
                <a:lnTo>
                  <a:pt x="222" y="150"/>
                </a:lnTo>
                <a:lnTo>
                  <a:pt x="222" y="150"/>
                </a:lnTo>
                <a:lnTo>
                  <a:pt x="223" y="152"/>
                </a:lnTo>
                <a:lnTo>
                  <a:pt x="223" y="151"/>
                </a:lnTo>
                <a:lnTo>
                  <a:pt x="223" y="152"/>
                </a:lnTo>
                <a:lnTo>
                  <a:pt x="223" y="151"/>
                </a:lnTo>
                <a:lnTo>
                  <a:pt x="223" y="153"/>
                </a:lnTo>
                <a:lnTo>
                  <a:pt x="223" y="152"/>
                </a:lnTo>
                <a:lnTo>
                  <a:pt x="223" y="152"/>
                </a:lnTo>
                <a:lnTo>
                  <a:pt x="223" y="151"/>
                </a:lnTo>
                <a:lnTo>
                  <a:pt x="223" y="152"/>
                </a:lnTo>
                <a:lnTo>
                  <a:pt x="223" y="151"/>
                </a:lnTo>
                <a:lnTo>
                  <a:pt x="223" y="152"/>
                </a:lnTo>
                <a:lnTo>
                  <a:pt x="224" y="150"/>
                </a:lnTo>
                <a:lnTo>
                  <a:pt x="224" y="152"/>
                </a:lnTo>
                <a:lnTo>
                  <a:pt x="224" y="152"/>
                </a:lnTo>
                <a:lnTo>
                  <a:pt x="224" y="152"/>
                </a:lnTo>
                <a:lnTo>
                  <a:pt x="224" y="152"/>
                </a:lnTo>
                <a:lnTo>
                  <a:pt x="224" y="152"/>
                </a:lnTo>
                <a:lnTo>
                  <a:pt x="224" y="152"/>
                </a:lnTo>
                <a:lnTo>
                  <a:pt x="224" y="152"/>
                </a:lnTo>
                <a:lnTo>
                  <a:pt x="224" y="152"/>
                </a:lnTo>
                <a:lnTo>
                  <a:pt x="224" y="152"/>
                </a:lnTo>
                <a:lnTo>
                  <a:pt x="225" y="152"/>
                </a:lnTo>
                <a:lnTo>
                  <a:pt x="225" y="152"/>
                </a:lnTo>
                <a:lnTo>
                  <a:pt x="225" y="152"/>
                </a:lnTo>
                <a:lnTo>
                  <a:pt x="225" y="152"/>
                </a:lnTo>
                <a:lnTo>
                  <a:pt x="225" y="152"/>
                </a:lnTo>
                <a:lnTo>
                  <a:pt x="225" y="153"/>
                </a:lnTo>
                <a:lnTo>
                  <a:pt x="225" y="152"/>
                </a:lnTo>
                <a:lnTo>
                  <a:pt x="225" y="153"/>
                </a:lnTo>
                <a:lnTo>
                  <a:pt x="225" y="152"/>
                </a:lnTo>
                <a:lnTo>
                  <a:pt x="225" y="153"/>
                </a:lnTo>
                <a:lnTo>
                  <a:pt x="225" y="152"/>
                </a:lnTo>
                <a:lnTo>
                  <a:pt x="226" y="153"/>
                </a:lnTo>
                <a:lnTo>
                  <a:pt x="226" y="150"/>
                </a:lnTo>
                <a:lnTo>
                  <a:pt x="226" y="152"/>
                </a:lnTo>
                <a:lnTo>
                  <a:pt x="226" y="152"/>
                </a:lnTo>
                <a:lnTo>
                  <a:pt x="226" y="152"/>
                </a:lnTo>
                <a:lnTo>
                  <a:pt x="226" y="152"/>
                </a:lnTo>
                <a:lnTo>
                  <a:pt x="226" y="152"/>
                </a:lnTo>
                <a:lnTo>
                  <a:pt x="226" y="152"/>
                </a:lnTo>
                <a:lnTo>
                  <a:pt x="226" y="153"/>
                </a:lnTo>
                <a:lnTo>
                  <a:pt x="226" y="152"/>
                </a:lnTo>
                <a:lnTo>
                  <a:pt x="227" y="152"/>
                </a:lnTo>
                <a:lnTo>
                  <a:pt x="227" y="153"/>
                </a:lnTo>
                <a:lnTo>
                  <a:pt x="227" y="152"/>
                </a:lnTo>
                <a:lnTo>
                  <a:pt x="227" y="153"/>
                </a:lnTo>
                <a:lnTo>
                  <a:pt x="227" y="152"/>
                </a:lnTo>
                <a:lnTo>
                  <a:pt x="227" y="152"/>
                </a:lnTo>
                <a:lnTo>
                  <a:pt x="227" y="153"/>
                </a:lnTo>
                <a:lnTo>
                  <a:pt x="227" y="153"/>
                </a:lnTo>
                <a:lnTo>
                  <a:pt x="227" y="153"/>
                </a:lnTo>
                <a:lnTo>
                  <a:pt x="227" y="152"/>
                </a:lnTo>
                <a:lnTo>
                  <a:pt x="228" y="152"/>
                </a:lnTo>
                <a:lnTo>
                  <a:pt x="228" y="151"/>
                </a:lnTo>
                <a:lnTo>
                  <a:pt x="228" y="153"/>
                </a:lnTo>
                <a:lnTo>
                  <a:pt x="228" y="152"/>
                </a:lnTo>
                <a:lnTo>
                  <a:pt x="228" y="153"/>
                </a:lnTo>
                <a:lnTo>
                  <a:pt x="228" y="152"/>
                </a:lnTo>
                <a:lnTo>
                  <a:pt x="228" y="153"/>
                </a:lnTo>
                <a:lnTo>
                  <a:pt x="228" y="153"/>
                </a:lnTo>
                <a:lnTo>
                  <a:pt x="228" y="153"/>
                </a:lnTo>
                <a:lnTo>
                  <a:pt x="228" y="152"/>
                </a:lnTo>
                <a:lnTo>
                  <a:pt x="228" y="152"/>
                </a:lnTo>
                <a:lnTo>
                  <a:pt x="229" y="152"/>
                </a:lnTo>
                <a:lnTo>
                  <a:pt x="229" y="153"/>
                </a:lnTo>
                <a:lnTo>
                  <a:pt x="229" y="152"/>
                </a:lnTo>
                <a:lnTo>
                  <a:pt x="229" y="154"/>
                </a:lnTo>
                <a:lnTo>
                  <a:pt x="229" y="153"/>
                </a:lnTo>
                <a:lnTo>
                  <a:pt x="229" y="153"/>
                </a:lnTo>
                <a:lnTo>
                  <a:pt x="229" y="153"/>
                </a:lnTo>
                <a:lnTo>
                  <a:pt x="229" y="152"/>
                </a:lnTo>
                <a:lnTo>
                  <a:pt x="229" y="154"/>
                </a:lnTo>
                <a:lnTo>
                  <a:pt x="229" y="154"/>
                </a:lnTo>
                <a:lnTo>
                  <a:pt x="230" y="153"/>
                </a:lnTo>
                <a:lnTo>
                  <a:pt x="230" y="154"/>
                </a:lnTo>
                <a:lnTo>
                  <a:pt x="230" y="152"/>
                </a:lnTo>
                <a:lnTo>
                  <a:pt x="230" y="154"/>
                </a:lnTo>
                <a:lnTo>
                  <a:pt x="230" y="153"/>
                </a:lnTo>
                <a:lnTo>
                  <a:pt x="230" y="154"/>
                </a:lnTo>
                <a:lnTo>
                  <a:pt x="230" y="153"/>
                </a:lnTo>
                <a:lnTo>
                  <a:pt x="230" y="154"/>
                </a:lnTo>
                <a:lnTo>
                  <a:pt x="230" y="154"/>
                </a:lnTo>
                <a:lnTo>
                  <a:pt x="230" y="153"/>
                </a:lnTo>
                <a:lnTo>
                  <a:pt x="230" y="154"/>
                </a:lnTo>
                <a:lnTo>
                  <a:pt x="231" y="154"/>
                </a:lnTo>
                <a:lnTo>
                  <a:pt x="231" y="154"/>
                </a:lnTo>
                <a:lnTo>
                  <a:pt x="231" y="153"/>
                </a:lnTo>
                <a:lnTo>
                  <a:pt x="231" y="153"/>
                </a:lnTo>
                <a:lnTo>
                  <a:pt x="231" y="154"/>
                </a:lnTo>
                <a:lnTo>
                  <a:pt x="231" y="154"/>
                </a:lnTo>
                <a:lnTo>
                  <a:pt x="231" y="154"/>
                </a:lnTo>
                <a:lnTo>
                  <a:pt x="231" y="154"/>
                </a:lnTo>
                <a:lnTo>
                  <a:pt x="231" y="154"/>
                </a:lnTo>
                <a:lnTo>
                  <a:pt x="231" y="154"/>
                </a:lnTo>
                <a:lnTo>
                  <a:pt x="231" y="154"/>
                </a:lnTo>
                <a:lnTo>
                  <a:pt x="232" y="153"/>
                </a:lnTo>
                <a:lnTo>
                  <a:pt x="232" y="154"/>
                </a:lnTo>
                <a:lnTo>
                  <a:pt x="232" y="154"/>
                </a:lnTo>
                <a:lnTo>
                  <a:pt x="232" y="154"/>
                </a:lnTo>
                <a:lnTo>
                  <a:pt x="232" y="154"/>
                </a:lnTo>
                <a:lnTo>
                  <a:pt x="232" y="154"/>
                </a:lnTo>
                <a:lnTo>
                  <a:pt x="232" y="153"/>
                </a:lnTo>
                <a:lnTo>
                  <a:pt x="232" y="154"/>
                </a:lnTo>
                <a:lnTo>
                  <a:pt x="232" y="153"/>
                </a:lnTo>
                <a:lnTo>
                  <a:pt x="232" y="152"/>
                </a:lnTo>
                <a:lnTo>
                  <a:pt x="233" y="153"/>
                </a:lnTo>
                <a:lnTo>
                  <a:pt x="233" y="152"/>
                </a:lnTo>
                <a:lnTo>
                  <a:pt x="233" y="154"/>
                </a:lnTo>
                <a:lnTo>
                  <a:pt x="233" y="153"/>
                </a:lnTo>
                <a:lnTo>
                  <a:pt x="233" y="154"/>
                </a:lnTo>
                <a:lnTo>
                  <a:pt x="233" y="152"/>
                </a:lnTo>
                <a:lnTo>
                  <a:pt x="233" y="153"/>
                </a:lnTo>
                <a:lnTo>
                  <a:pt x="233" y="154"/>
                </a:lnTo>
                <a:lnTo>
                  <a:pt x="233" y="153"/>
                </a:lnTo>
                <a:lnTo>
                  <a:pt x="233" y="153"/>
                </a:lnTo>
                <a:lnTo>
                  <a:pt x="233" y="154"/>
                </a:lnTo>
                <a:lnTo>
                  <a:pt x="234" y="154"/>
                </a:lnTo>
                <a:lnTo>
                  <a:pt x="234" y="154"/>
                </a:lnTo>
                <a:lnTo>
                  <a:pt x="234" y="153"/>
                </a:lnTo>
                <a:lnTo>
                  <a:pt x="234" y="153"/>
                </a:lnTo>
                <a:lnTo>
                  <a:pt x="234" y="152"/>
                </a:lnTo>
                <a:lnTo>
                  <a:pt x="234" y="154"/>
                </a:lnTo>
                <a:lnTo>
                  <a:pt x="234" y="154"/>
                </a:lnTo>
                <a:lnTo>
                  <a:pt x="234" y="154"/>
                </a:lnTo>
                <a:lnTo>
                  <a:pt x="234" y="154"/>
                </a:lnTo>
                <a:lnTo>
                  <a:pt x="234" y="153"/>
                </a:lnTo>
                <a:lnTo>
                  <a:pt x="235" y="152"/>
                </a:lnTo>
                <a:lnTo>
                  <a:pt x="235" y="154"/>
                </a:lnTo>
                <a:lnTo>
                  <a:pt x="235" y="153"/>
                </a:lnTo>
                <a:lnTo>
                  <a:pt x="235" y="153"/>
                </a:lnTo>
                <a:lnTo>
                  <a:pt x="235" y="154"/>
                </a:lnTo>
                <a:lnTo>
                  <a:pt x="235" y="154"/>
                </a:lnTo>
                <a:lnTo>
                  <a:pt x="235" y="154"/>
                </a:lnTo>
                <a:lnTo>
                  <a:pt x="235" y="154"/>
                </a:lnTo>
                <a:lnTo>
                  <a:pt x="235" y="152"/>
                </a:lnTo>
                <a:lnTo>
                  <a:pt x="235" y="154"/>
                </a:lnTo>
                <a:lnTo>
                  <a:pt x="235" y="154"/>
                </a:lnTo>
                <a:lnTo>
                  <a:pt x="236" y="153"/>
                </a:lnTo>
                <a:lnTo>
                  <a:pt x="236" y="153"/>
                </a:lnTo>
                <a:lnTo>
                  <a:pt x="236" y="154"/>
                </a:lnTo>
                <a:lnTo>
                  <a:pt x="236" y="153"/>
                </a:lnTo>
                <a:lnTo>
                  <a:pt x="236" y="154"/>
                </a:lnTo>
                <a:lnTo>
                  <a:pt x="236" y="154"/>
                </a:lnTo>
                <a:lnTo>
                  <a:pt x="236" y="155"/>
                </a:lnTo>
                <a:lnTo>
                  <a:pt x="236" y="154"/>
                </a:lnTo>
                <a:lnTo>
                  <a:pt x="236" y="155"/>
                </a:lnTo>
                <a:lnTo>
                  <a:pt x="236" y="155"/>
                </a:lnTo>
                <a:lnTo>
                  <a:pt x="237" y="154"/>
                </a:lnTo>
                <a:lnTo>
                  <a:pt x="237" y="154"/>
                </a:lnTo>
                <a:lnTo>
                  <a:pt x="237" y="155"/>
                </a:lnTo>
                <a:lnTo>
                  <a:pt x="237" y="154"/>
                </a:lnTo>
                <a:lnTo>
                  <a:pt x="237" y="153"/>
                </a:lnTo>
                <a:lnTo>
                  <a:pt x="237" y="154"/>
                </a:lnTo>
                <a:lnTo>
                  <a:pt x="237" y="154"/>
                </a:lnTo>
                <a:lnTo>
                  <a:pt x="237" y="154"/>
                </a:lnTo>
                <a:lnTo>
                  <a:pt x="237" y="154"/>
                </a:lnTo>
                <a:lnTo>
                  <a:pt x="237" y="154"/>
                </a:lnTo>
                <a:lnTo>
                  <a:pt x="237" y="154"/>
                </a:lnTo>
                <a:lnTo>
                  <a:pt x="238" y="154"/>
                </a:lnTo>
                <a:lnTo>
                  <a:pt x="238" y="155"/>
                </a:lnTo>
                <a:lnTo>
                  <a:pt x="238" y="153"/>
                </a:lnTo>
                <a:lnTo>
                  <a:pt x="238" y="154"/>
                </a:lnTo>
                <a:lnTo>
                  <a:pt x="238" y="155"/>
                </a:lnTo>
                <a:lnTo>
                  <a:pt x="238" y="154"/>
                </a:lnTo>
                <a:lnTo>
                  <a:pt x="238" y="154"/>
                </a:lnTo>
                <a:lnTo>
                  <a:pt x="238" y="153"/>
                </a:lnTo>
                <a:lnTo>
                  <a:pt x="238" y="154"/>
                </a:lnTo>
                <a:lnTo>
                  <a:pt x="238" y="154"/>
                </a:lnTo>
                <a:lnTo>
                  <a:pt x="239" y="154"/>
                </a:lnTo>
                <a:lnTo>
                  <a:pt x="239" y="154"/>
                </a:lnTo>
                <a:lnTo>
                  <a:pt x="239" y="154"/>
                </a:lnTo>
                <a:lnTo>
                  <a:pt x="239" y="154"/>
                </a:lnTo>
                <a:lnTo>
                  <a:pt x="239" y="154"/>
                </a:lnTo>
                <a:lnTo>
                  <a:pt x="239" y="154"/>
                </a:lnTo>
                <a:lnTo>
                  <a:pt x="239" y="155"/>
                </a:lnTo>
                <a:lnTo>
                  <a:pt x="239" y="154"/>
                </a:lnTo>
                <a:lnTo>
                  <a:pt x="239" y="155"/>
                </a:lnTo>
                <a:lnTo>
                  <a:pt x="239" y="154"/>
                </a:lnTo>
                <a:lnTo>
                  <a:pt x="239" y="154"/>
                </a:lnTo>
                <a:lnTo>
                  <a:pt x="240" y="154"/>
                </a:lnTo>
                <a:lnTo>
                  <a:pt x="240" y="154"/>
                </a:lnTo>
                <a:lnTo>
                  <a:pt x="240" y="155"/>
                </a:lnTo>
                <a:lnTo>
                  <a:pt x="240" y="155"/>
                </a:lnTo>
                <a:lnTo>
                  <a:pt x="240" y="155"/>
                </a:lnTo>
                <a:lnTo>
                  <a:pt x="240" y="155"/>
                </a:lnTo>
                <a:lnTo>
                  <a:pt x="240" y="155"/>
                </a:lnTo>
                <a:lnTo>
                  <a:pt x="240" y="155"/>
                </a:lnTo>
                <a:lnTo>
                  <a:pt x="240" y="154"/>
                </a:lnTo>
                <a:lnTo>
                  <a:pt x="240" y="154"/>
                </a:lnTo>
                <a:lnTo>
                  <a:pt x="241" y="155"/>
                </a:lnTo>
                <a:lnTo>
                  <a:pt x="241" y="155"/>
                </a:lnTo>
                <a:lnTo>
                  <a:pt x="241" y="153"/>
                </a:lnTo>
                <a:lnTo>
                  <a:pt x="241" y="155"/>
                </a:lnTo>
                <a:lnTo>
                  <a:pt x="241" y="155"/>
                </a:lnTo>
                <a:lnTo>
                  <a:pt x="241" y="155"/>
                </a:lnTo>
                <a:lnTo>
                  <a:pt x="241" y="154"/>
                </a:lnTo>
                <a:lnTo>
                  <a:pt x="241" y="155"/>
                </a:lnTo>
                <a:lnTo>
                  <a:pt x="241" y="155"/>
                </a:lnTo>
                <a:lnTo>
                  <a:pt x="241" y="154"/>
                </a:lnTo>
                <a:lnTo>
                  <a:pt x="241" y="155"/>
                </a:lnTo>
                <a:lnTo>
                  <a:pt x="242" y="155"/>
                </a:lnTo>
                <a:lnTo>
                  <a:pt x="242" y="154"/>
                </a:lnTo>
                <a:lnTo>
                  <a:pt x="242" y="154"/>
                </a:lnTo>
                <a:lnTo>
                  <a:pt x="242" y="154"/>
                </a:lnTo>
                <a:lnTo>
                  <a:pt x="242" y="154"/>
                </a:lnTo>
                <a:lnTo>
                  <a:pt x="242" y="154"/>
                </a:lnTo>
                <a:lnTo>
                  <a:pt x="242" y="155"/>
                </a:lnTo>
                <a:lnTo>
                  <a:pt x="242" y="154"/>
                </a:lnTo>
                <a:lnTo>
                  <a:pt x="242" y="154"/>
                </a:lnTo>
                <a:lnTo>
                  <a:pt x="242" y="154"/>
                </a:lnTo>
                <a:lnTo>
                  <a:pt x="242" y="155"/>
                </a:lnTo>
                <a:lnTo>
                  <a:pt x="243" y="155"/>
                </a:lnTo>
                <a:lnTo>
                  <a:pt x="243" y="155"/>
                </a:lnTo>
                <a:lnTo>
                  <a:pt x="243" y="154"/>
                </a:lnTo>
                <a:lnTo>
                  <a:pt x="243" y="155"/>
                </a:lnTo>
                <a:lnTo>
                  <a:pt x="243" y="156"/>
                </a:lnTo>
                <a:lnTo>
                  <a:pt x="243" y="155"/>
                </a:lnTo>
                <a:lnTo>
                  <a:pt x="243" y="155"/>
                </a:lnTo>
                <a:lnTo>
                  <a:pt x="243" y="154"/>
                </a:lnTo>
                <a:lnTo>
                  <a:pt x="243" y="155"/>
                </a:lnTo>
                <a:lnTo>
                  <a:pt x="243" y="154"/>
                </a:lnTo>
                <a:lnTo>
                  <a:pt x="244" y="155"/>
                </a:lnTo>
                <a:lnTo>
                  <a:pt x="244" y="155"/>
                </a:lnTo>
                <a:lnTo>
                  <a:pt x="244" y="155"/>
                </a:lnTo>
                <a:lnTo>
                  <a:pt x="244" y="155"/>
                </a:lnTo>
                <a:lnTo>
                  <a:pt x="244" y="155"/>
                </a:lnTo>
                <a:lnTo>
                  <a:pt x="244" y="155"/>
                </a:lnTo>
                <a:lnTo>
                  <a:pt x="244" y="155"/>
                </a:lnTo>
                <a:lnTo>
                  <a:pt x="244" y="155"/>
                </a:lnTo>
                <a:lnTo>
                  <a:pt x="244" y="157"/>
                </a:lnTo>
                <a:lnTo>
                  <a:pt x="244" y="155"/>
                </a:lnTo>
                <a:lnTo>
                  <a:pt x="245" y="155"/>
                </a:lnTo>
                <a:lnTo>
                  <a:pt x="245" y="155"/>
                </a:lnTo>
                <a:lnTo>
                  <a:pt x="245" y="155"/>
                </a:lnTo>
                <a:lnTo>
                  <a:pt x="245" y="155"/>
                </a:lnTo>
                <a:lnTo>
                  <a:pt x="245" y="155"/>
                </a:lnTo>
                <a:lnTo>
                  <a:pt x="245" y="155"/>
                </a:lnTo>
                <a:lnTo>
                  <a:pt x="245" y="155"/>
                </a:lnTo>
                <a:lnTo>
                  <a:pt x="245" y="157"/>
                </a:lnTo>
                <a:lnTo>
                  <a:pt x="245" y="155"/>
                </a:lnTo>
                <a:lnTo>
                  <a:pt x="245" y="155"/>
                </a:lnTo>
                <a:lnTo>
                  <a:pt x="245" y="155"/>
                </a:lnTo>
                <a:lnTo>
                  <a:pt x="246" y="155"/>
                </a:lnTo>
                <a:lnTo>
                  <a:pt x="246" y="157"/>
                </a:lnTo>
                <a:lnTo>
                  <a:pt x="246" y="155"/>
                </a:lnTo>
                <a:lnTo>
                  <a:pt x="246" y="155"/>
                </a:lnTo>
                <a:lnTo>
                  <a:pt x="246" y="157"/>
                </a:lnTo>
                <a:lnTo>
                  <a:pt x="246" y="155"/>
                </a:lnTo>
                <a:lnTo>
                  <a:pt x="246" y="155"/>
                </a:lnTo>
                <a:lnTo>
                  <a:pt x="246" y="155"/>
                </a:lnTo>
                <a:lnTo>
                  <a:pt x="246" y="155"/>
                </a:lnTo>
                <a:lnTo>
                  <a:pt x="246" y="155"/>
                </a:lnTo>
                <a:lnTo>
                  <a:pt x="246" y="155"/>
                </a:lnTo>
                <a:lnTo>
                  <a:pt x="247" y="157"/>
                </a:lnTo>
                <a:lnTo>
                  <a:pt x="247" y="155"/>
                </a:lnTo>
                <a:lnTo>
                  <a:pt x="247" y="155"/>
                </a:lnTo>
                <a:lnTo>
                  <a:pt x="247" y="155"/>
                </a:lnTo>
                <a:lnTo>
                  <a:pt x="247" y="155"/>
                </a:lnTo>
                <a:lnTo>
                  <a:pt x="247" y="155"/>
                </a:lnTo>
                <a:lnTo>
                  <a:pt x="247" y="155"/>
                </a:lnTo>
                <a:lnTo>
                  <a:pt x="247" y="155"/>
                </a:lnTo>
                <a:lnTo>
                  <a:pt x="247" y="155"/>
                </a:lnTo>
                <a:lnTo>
                  <a:pt x="247" y="155"/>
                </a:lnTo>
                <a:lnTo>
                  <a:pt x="248" y="155"/>
                </a:lnTo>
                <a:lnTo>
                  <a:pt x="248" y="155"/>
                </a:lnTo>
                <a:lnTo>
                  <a:pt x="248" y="154"/>
                </a:lnTo>
                <a:lnTo>
                  <a:pt x="248" y="155"/>
                </a:lnTo>
                <a:lnTo>
                  <a:pt x="248" y="155"/>
                </a:lnTo>
                <a:lnTo>
                  <a:pt x="248" y="155"/>
                </a:lnTo>
                <a:lnTo>
                  <a:pt x="248" y="156"/>
                </a:lnTo>
                <a:lnTo>
                  <a:pt x="248" y="155"/>
                </a:lnTo>
                <a:lnTo>
                  <a:pt x="248" y="155"/>
                </a:lnTo>
                <a:lnTo>
                  <a:pt x="248" y="155"/>
                </a:lnTo>
                <a:lnTo>
                  <a:pt x="249" y="155"/>
                </a:lnTo>
                <a:lnTo>
                  <a:pt x="249" y="155"/>
                </a:lnTo>
                <a:lnTo>
                  <a:pt x="249" y="155"/>
                </a:lnTo>
                <a:lnTo>
                  <a:pt x="249" y="155"/>
                </a:lnTo>
                <a:lnTo>
                  <a:pt x="249" y="157"/>
                </a:lnTo>
                <a:lnTo>
                  <a:pt x="249" y="155"/>
                </a:lnTo>
                <a:lnTo>
                  <a:pt x="249" y="155"/>
                </a:lnTo>
                <a:lnTo>
                  <a:pt x="249" y="157"/>
                </a:lnTo>
                <a:lnTo>
                  <a:pt x="249" y="155"/>
                </a:lnTo>
                <a:lnTo>
                  <a:pt x="249" y="155"/>
                </a:lnTo>
                <a:lnTo>
                  <a:pt x="250" y="155"/>
                </a:lnTo>
                <a:lnTo>
                  <a:pt x="250" y="155"/>
                </a:lnTo>
                <a:lnTo>
                  <a:pt x="250" y="155"/>
                </a:lnTo>
                <a:lnTo>
                  <a:pt x="250" y="155"/>
                </a:lnTo>
                <a:lnTo>
                  <a:pt x="250" y="155"/>
                </a:lnTo>
                <a:lnTo>
                  <a:pt x="250" y="155"/>
                </a:lnTo>
                <a:lnTo>
                  <a:pt x="250" y="155"/>
                </a:lnTo>
                <a:lnTo>
                  <a:pt x="250" y="155"/>
                </a:lnTo>
                <a:lnTo>
                  <a:pt x="250" y="155"/>
                </a:lnTo>
                <a:lnTo>
                  <a:pt x="250" y="157"/>
                </a:lnTo>
                <a:lnTo>
                  <a:pt x="250" y="155"/>
                </a:lnTo>
                <a:lnTo>
                  <a:pt x="251" y="155"/>
                </a:lnTo>
                <a:lnTo>
                  <a:pt x="251" y="156"/>
                </a:lnTo>
                <a:lnTo>
                  <a:pt x="251" y="157"/>
                </a:lnTo>
                <a:lnTo>
                  <a:pt x="251" y="157"/>
                </a:lnTo>
                <a:lnTo>
                  <a:pt x="251" y="155"/>
                </a:lnTo>
                <a:lnTo>
                  <a:pt x="251" y="156"/>
                </a:lnTo>
                <a:lnTo>
                  <a:pt x="251" y="155"/>
                </a:lnTo>
                <a:lnTo>
                  <a:pt x="251" y="155"/>
                </a:lnTo>
                <a:lnTo>
                  <a:pt x="251" y="156"/>
                </a:lnTo>
                <a:lnTo>
                  <a:pt x="251" y="156"/>
                </a:lnTo>
                <a:lnTo>
                  <a:pt x="252" y="155"/>
                </a:lnTo>
                <a:lnTo>
                  <a:pt x="252" y="154"/>
                </a:lnTo>
                <a:lnTo>
                  <a:pt x="252" y="156"/>
                </a:lnTo>
                <a:lnTo>
                  <a:pt x="252" y="155"/>
                </a:lnTo>
                <a:lnTo>
                  <a:pt x="252" y="156"/>
                </a:lnTo>
                <a:lnTo>
                  <a:pt x="252" y="155"/>
                </a:lnTo>
                <a:lnTo>
                  <a:pt x="252" y="155"/>
                </a:lnTo>
                <a:lnTo>
                  <a:pt x="252" y="155"/>
                </a:lnTo>
                <a:lnTo>
                  <a:pt x="252" y="155"/>
                </a:lnTo>
                <a:lnTo>
                  <a:pt x="252" y="155"/>
                </a:lnTo>
                <a:lnTo>
                  <a:pt x="252" y="155"/>
                </a:lnTo>
                <a:lnTo>
                  <a:pt x="253" y="156"/>
                </a:lnTo>
                <a:lnTo>
                  <a:pt x="253" y="156"/>
                </a:lnTo>
                <a:lnTo>
                  <a:pt x="253" y="156"/>
                </a:lnTo>
                <a:lnTo>
                  <a:pt x="253" y="155"/>
                </a:lnTo>
                <a:lnTo>
                  <a:pt x="253" y="155"/>
                </a:lnTo>
                <a:lnTo>
                  <a:pt x="253" y="156"/>
                </a:lnTo>
                <a:lnTo>
                  <a:pt x="253" y="155"/>
                </a:lnTo>
                <a:lnTo>
                  <a:pt x="253" y="155"/>
                </a:lnTo>
                <a:lnTo>
                  <a:pt x="253" y="155"/>
                </a:lnTo>
                <a:lnTo>
                  <a:pt x="253" y="157"/>
                </a:lnTo>
                <a:lnTo>
                  <a:pt x="254" y="155"/>
                </a:lnTo>
                <a:lnTo>
                  <a:pt x="254" y="156"/>
                </a:lnTo>
                <a:lnTo>
                  <a:pt x="254" y="155"/>
                </a:lnTo>
                <a:lnTo>
                  <a:pt x="254" y="155"/>
                </a:lnTo>
                <a:lnTo>
                  <a:pt x="254" y="155"/>
                </a:lnTo>
                <a:lnTo>
                  <a:pt x="254" y="155"/>
                </a:lnTo>
                <a:lnTo>
                  <a:pt x="254" y="156"/>
                </a:lnTo>
                <a:lnTo>
                  <a:pt x="254" y="157"/>
                </a:lnTo>
                <a:lnTo>
                  <a:pt x="254" y="155"/>
                </a:lnTo>
                <a:lnTo>
                  <a:pt x="254" y="156"/>
                </a:lnTo>
                <a:lnTo>
                  <a:pt x="254" y="156"/>
                </a:lnTo>
                <a:lnTo>
                  <a:pt x="255" y="157"/>
                </a:lnTo>
                <a:lnTo>
                  <a:pt x="255" y="156"/>
                </a:lnTo>
                <a:lnTo>
                  <a:pt x="255" y="157"/>
                </a:lnTo>
                <a:lnTo>
                  <a:pt x="255" y="156"/>
                </a:lnTo>
                <a:lnTo>
                  <a:pt x="255" y="157"/>
                </a:lnTo>
                <a:lnTo>
                  <a:pt x="255" y="156"/>
                </a:lnTo>
                <a:lnTo>
                  <a:pt x="255" y="157"/>
                </a:lnTo>
                <a:lnTo>
                  <a:pt x="255" y="157"/>
                </a:lnTo>
                <a:lnTo>
                  <a:pt x="255" y="157"/>
                </a:lnTo>
                <a:lnTo>
                  <a:pt x="255" y="156"/>
                </a:lnTo>
                <a:lnTo>
                  <a:pt x="255" y="155"/>
                </a:lnTo>
                <a:lnTo>
                  <a:pt x="256" y="158"/>
                </a:lnTo>
                <a:lnTo>
                  <a:pt x="256" y="155"/>
                </a:lnTo>
                <a:lnTo>
                  <a:pt x="256" y="156"/>
                </a:lnTo>
                <a:lnTo>
                  <a:pt x="256" y="156"/>
                </a:lnTo>
                <a:lnTo>
                  <a:pt x="256" y="156"/>
                </a:lnTo>
                <a:lnTo>
                  <a:pt x="256" y="157"/>
                </a:lnTo>
                <a:lnTo>
                  <a:pt x="256" y="157"/>
                </a:lnTo>
                <a:lnTo>
                  <a:pt x="256" y="156"/>
                </a:lnTo>
                <a:lnTo>
                  <a:pt x="256" y="157"/>
                </a:lnTo>
                <a:lnTo>
                  <a:pt x="256" y="157"/>
                </a:lnTo>
                <a:lnTo>
                  <a:pt x="257" y="158"/>
                </a:lnTo>
                <a:lnTo>
                  <a:pt x="257" y="157"/>
                </a:lnTo>
                <a:lnTo>
                  <a:pt x="257" y="157"/>
                </a:lnTo>
                <a:lnTo>
                  <a:pt x="257" y="157"/>
                </a:lnTo>
                <a:lnTo>
                  <a:pt x="257" y="158"/>
                </a:lnTo>
                <a:lnTo>
                  <a:pt x="257" y="157"/>
                </a:lnTo>
                <a:lnTo>
                  <a:pt x="257" y="155"/>
                </a:lnTo>
                <a:lnTo>
                  <a:pt x="257" y="157"/>
                </a:lnTo>
                <a:lnTo>
                  <a:pt x="257" y="155"/>
                </a:lnTo>
                <a:lnTo>
                  <a:pt x="257" y="157"/>
                </a:lnTo>
                <a:lnTo>
                  <a:pt x="257" y="157"/>
                </a:lnTo>
                <a:lnTo>
                  <a:pt x="258" y="157"/>
                </a:lnTo>
                <a:lnTo>
                  <a:pt x="258" y="156"/>
                </a:lnTo>
                <a:lnTo>
                  <a:pt x="258" y="158"/>
                </a:lnTo>
                <a:lnTo>
                  <a:pt x="258" y="156"/>
                </a:lnTo>
                <a:lnTo>
                  <a:pt x="258" y="155"/>
                </a:lnTo>
                <a:lnTo>
                  <a:pt x="258" y="157"/>
                </a:lnTo>
                <a:lnTo>
                  <a:pt x="258" y="157"/>
                </a:lnTo>
                <a:lnTo>
                  <a:pt x="258" y="155"/>
                </a:lnTo>
                <a:lnTo>
                  <a:pt x="258" y="155"/>
                </a:lnTo>
                <a:lnTo>
                  <a:pt x="258" y="156"/>
                </a:lnTo>
                <a:lnTo>
                  <a:pt x="259" y="156"/>
                </a:lnTo>
                <a:lnTo>
                  <a:pt x="259" y="157"/>
                </a:lnTo>
                <a:lnTo>
                  <a:pt x="259" y="155"/>
                </a:lnTo>
                <a:lnTo>
                  <a:pt x="259" y="157"/>
                </a:lnTo>
                <a:lnTo>
                  <a:pt x="259" y="157"/>
                </a:lnTo>
                <a:lnTo>
                  <a:pt x="259" y="156"/>
                </a:lnTo>
                <a:lnTo>
                  <a:pt x="259" y="157"/>
                </a:lnTo>
                <a:lnTo>
                  <a:pt x="259" y="156"/>
                </a:lnTo>
                <a:lnTo>
                  <a:pt x="259" y="156"/>
                </a:lnTo>
                <a:lnTo>
                  <a:pt x="259" y="155"/>
                </a:lnTo>
                <a:lnTo>
                  <a:pt x="259" y="156"/>
                </a:lnTo>
                <a:lnTo>
                  <a:pt x="260" y="155"/>
                </a:lnTo>
                <a:lnTo>
                  <a:pt x="260" y="155"/>
                </a:lnTo>
                <a:lnTo>
                  <a:pt x="260" y="156"/>
                </a:lnTo>
                <a:lnTo>
                  <a:pt x="260" y="156"/>
                </a:lnTo>
                <a:lnTo>
                  <a:pt x="260" y="156"/>
                </a:lnTo>
                <a:lnTo>
                  <a:pt x="260" y="156"/>
                </a:lnTo>
                <a:lnTo>
                  <a:pt x="260" y="156"/>
                </a:lnTo>
                <a:lnTo>
                  <a:pt x="260" y="155"/>
                </a:lnTo>
                <a:lnTo>
                  <a:pt x="260" y="155"/>
                </a:lnTo>
                <a:lnTo>
                  <a:pt x="261" y="156"/>
                </a:lnTo>
                <a:lnTo>
                  <a:pt x="261" y="155"/>
                </a:lnTo>
                <a:lnTo>
                  <a:pt x="261" y="155"/>
                </a:lnTo>
                <a:lnTo>
                  <a:pt x="261" y="153"/>
                </a:lnTo>
                <a:lnTo>
                  <a:pt x="261" y="158"/>
                </a:lnTo>
                <a:lnTo>
                  <a:pt x="261" y="154"/>
                </a:lnTo>
                <a:lnTo>
                  <a:pt x="261" y="156"/>
                </a:lnTo>
                <a:lnTo>
                  <a:pt x="261" y="153"/>
                </a:lnTo>
                <a:lnTo>
                  <a:pt x="261" y="152"/>
                </a:lnTo>
                <a:lnTo>
                  <a:pt x="261" y="156"/>
                </a:lnTo>
                <a:lnTo>
                  <a:pt x="261" y="154"/>
                </a:lnTo>
                <a:lnTo>
                  <a:pt x="262" y="154"/>
                </a:lnTo>
                <a:lnTo>
                  <a:pt x="262" y="155"/>
                </a:lnTo>
                <a:lnTo>
                  <a:pt x="262" y="155"/>
                </a:lnTo>
                <a:lnTo>
                  <a:pt x="262" y="155"/>
                </a:lnTo>
                <a:lnTo>
                  <a:pt x="262" y="155"/>
                </a:lnTo>
                <a:lnTo>
                  <a:pt x="262" y="155"/>
                </a:lnTo>
                <a:lnTo>
                  <a:pt x="262" y="155"/>
                </a:lnTo>
                <a:lnTo>
                  <a:pt x="262" y="154"/>
                </a:lnTo>
                <a:lnTo>
                  <a:pt x="262" y="156"/>
                </a:lnTo>
                <a:lnTo>
                  <a:pt x="262" y="157"/>
                </a:lnTo>
                <a:lnTo>
                  <a:pt x="263" y="156"/>
                </a:lnTo>
                <a:lnTo>
                  <a:pt x="263" y="156"/>
                </a:lnTo>
                <a:lnTo>
                  <a:pt x="263" y="155"/>
                </a:lnTo>
                <a:lnTo>
                  <a:pt x="263" y="157"/>
                </a:lnTo>
                <a:lnTo>
                  <a:pt x="263" y="155"/>
                </a:lnTo>
                <a:lnTo>
                  <a:pt x="263" y="157"/>
                </a:lnTo>
                <a:lnTo>
                  <a:pt x="263" y="155"/>
                </a:lnTo>
                <a:lnTo>
                  <a:pt x="263" y="155"/>
                </a:lnTo>
                <a:lnTo>
                  <a:pt x="263" y="156"/>
                </a:lnTo>
                <a:lnTo>
                  <a:pt x="263" y="155"/>
                </a:lnTo>
                <a:lnTo>
                  <a:pt x="263" y="157"/>
                </a:lnTo>
                <a:lnTo>
                  <a:pt x="264" y="155"/>
                </a:lnTo>
                <a:lnTo>
                  <a:pt x="264" y="155"/>
                </a:lnTo>
                <a:lnTo>
                  <a:pt x="264" y="155"/>
                </a:lnTo>
                <a:lnTo>
                  <a:pt x="264" y="155"/>
                </a:lnTo>
                <a:lnTo>
                  <a:pt x="264" y="155"/>
                </a:lnTo>
                <a:lnTo>
                  <a:pt x="264" y="157"/>
                </a:lnTo>
                <a:lnTo>
                  <a:pt x="264" y="155"/>
                </a:lnTo>
                <a:lnTo>
                  <a:pt x="264" y="157"/>
                </a:lnTo>
                <a:lnTo>
                  <a:pt x="264" y="154"/>
                </a:lnTo>
                <a:lnTo>
                  <a:pt x="264" y="156"/>
                </a:lnTo>
                <a:lnTo>
                  <a:pt x="265" y="157"/>
                </a:lnTo>
                <a:lnTo>
                  <a:pt x="265" y="155"/>
                </a:lnTo>
                <a:lnTo>
                  <a:pt x="265" y="157"/>
                </a:lnTo>
                <a:lnTo>
                  <a:pt x="265" y="156"/>
                </a:lnTo>
                <a:lnTo>
                  <a:pt x="265" y="156"/>
                </a:lnTo>
                <a:lnTo>
                  <a:pt x="265" y="157"/>
                </a:lnTo>
                <a:lnTo>
                  <a:pt x="265" y="156"/>
                </a:lnTo>
                <a:lnTo>
                  <a:pt x="265" y="156"/>
                </a:lnTo>
                <a:lnTo>
                  <a:pt x="265" y="154"/>
                </a:lnTo>
                <a:lnTo>
                  <a:pt x="265" y="156"/>
                </a:lnTo>
                <a:lnTo>
                  <a:pt x="265" y="157"/>
                </a:lnTo>
                <a:lnTo>
                  <a:pt x="266" y="155"/>
                </a:lnTo>
                <a:lnTo>
                  <a:pt x="266" y="157"/>
                </a:lnTo>
                <a:lnTo>
                  <a:pt x="266" y="156"/>
                </a:lnTo>
                <a:lnTo>
                  <a:pt x="266" y="159"/>
                </a:lnTo>
                <a:lnTo>
                  <a:pt x="266" y="159"/>
                </a:lnTo>
                <a:lnTo>
                  <a:pt x="266" y="154"/>
                </a:lnTo>
                <a:lnTo>
                  <a:pt x="266" y="153"/>
                </a:lnTo>
                <a:lnTo>
                  <a:pt x="266" y="155"/>
                </a:lnTo>
                <a:lnTo>
                  <a:pt x="266" y="155"/>
                </a:lnTo>
                <a:lnTo>
                  <a:pt x="266" y="155"/>
                </a:lnTo>
                <a:lnTo>
                  <a:pt x="267" y="155"/>
                </a:lnTo>
                <a:lnTo>
                  <a:pt x="267" y="155"/>
                </a:lnTo>
                <a:lnTo>
                  <a:pt x="267" y="155"/>
                </a:lnTo>
                <a:lnTo>
                  <a:pt x="267" y="155"/>
                </a:lnTo>
                <a:lnTo>
                  <a:pt x="267" y="155"/>
                </a:lnTo>
                <a:lnTo>
                  <a:pt x="267" y="155"/>
                </a:lnTo>
                <a:lnTo>
                  <a:pt x="267" y="156"/>
                </a:lnTo>
                <a:lnTo>
                  <a:pt x="267" y="156"/>
                </a:lnTo>
                <a:lnTo>
                  <a:pt x="267" y="155"/>
                </a:lnTo>
                <a:lnTo>
                  <a:pt x="267" y="155"/>
                </a:lnTo>
                <a:lnTo>
                  <a:pt x="267" y="155"/>
                </a:lnTo>
                <a:lnTo>
                  <a:pt x="268" y="156"/>
                </a:lnTo>
                <a:lnTo>
                  <a:pt x="268" y="155"/>
                </a:lnTo>
                <a:lnTo>
                  <a:pt x="268" y="155"/>
                </a:lnTo>
                <a:lnTo>
                  <a:pt x="268" y="155"/>
                </a:lnTo>
                <a:lnTo>
                  <a:pt x="268" y="156"/>
                </a:lnTo>
                <a:lnTo>
                  <a:pt x="268" y="154"/>
                </a:lnTo>
                <a:lnTo>
                  <a:pt x="268" y="157"/>
                </a:lnTo>
                <a:lnTo>
                  <a:pt x="268" y="156"/>
                </a:lnTo>
                <a:lnTo>
                  <a:pt x="268" y="156"/>
                </a:lnTo>
                <a:lnTo>
                  <a:pt x="268" y="156"/>
                </a:lnTo>
                <a:lnTo>
                  <a:pt x="269" y="156"/>
                </a:lnTo>
                <a:lnTo>
                  <a:pt x="269" y="156"/>
                </a:lnTo>
                <a:lnTo>
                  <a:pt x="269" y="157"/>
                </a:lnTo>
                <a:lnTo>
                  <a:pt x="269" y="155"/>
                </a:lnTo>
                <a:lnTo>
                  <a:pt x="269" y="156"/>
                </a:lnTo>
                <a:lnTo>
                  <a:pt x="269" y="155"/>
                </a:lnTo>
                <a:lnTo>
                  <a:pt x="269" y="156"/>
                </a:lnTo>
                <a:lnTo>
                  <a:pt x="269" y="157"/>
                </a:lnTo>
                <a:lnTo>
                  <a:pt x="269" y="156"/>
                </a:lnTo>
                <a:lnTo>
                  <a:pt x="269" y="156"/>
                </a:lnTo>
                <a:lnTo>
                  <a:pt x="269" y="155"/>
                </a:lnTo>
                <a:lnTo>
                  <a:pt x="270" y="156"/>
                </a:lnTo>
                <a:lnTo>
                  <a:pt x="270" y="156"/>
                </a:lnTo>
                <a:lnTo>
                  <a:pt x="270" y="157"/>
                </a:lnTo>
                <a:lnTo>
                  <a:pt x="270" y="157"/>
                </a:lnTo>
                <a:lnTo>
                  <a:pt x="270" y="157"/>
                </a:lnTo>
                <a:lnTo>
                  <a:pt x="270" y="157"/>
                </a:lnTo>
                <a:lnTo>
                  <a:pt x="270" y="156"/>
                </a:lnTo>
                <a:lnTo>
                  <a:pt x="270" y="157"/>
                </a:lnTo>
                <a:lnTo>
                  <a:pt x="270" y="157"/>
                </a:lnTo>
                <a:lnTo>
                  <a:pt x="270" y="155"/>
                </a:lnTo>
                <a:lnTo>
                  <a:pt x="271" y="155"/>
                </a:lnTo>
                <a:lnTo>
                  <a:pt x="271" y="157"/>
                </a:lnTo>
                <a:lnTo>
                  <a:pt x="271" y="156"/>
                </a:lnTo>
                <a:lnTo>
                  <a:pt x="271" y="156"/>
                </a:lnTo>
                <a:lnTo>
                  <a:pt x="271" y="157"/>
                </a:lnTo>
                <a:lnTo>
                  <a:pt x="271" y="155"/>
                </a:lnTo>
                <a:lnTo>
                  <a:pt x="271" y="157"/>
                </a:lnTo>
                <a:lnTo>
                  <a:pt x="271" y="156"/>
                </a:lnTo>
                <a:lnTo>
                  <a:pt x="271" y="156"/>
                </a:lnTo>
                <a:lnTo>
                  <a:pt x="271" y="155"/>
                </a:lnTo>
                <a:lnTo>
                  <a:pt x="271" y="157"/>
                </a:lnTo>
                <a:lnTo>
                  <a:pt x="272" y="155"/>
                </a:lnTo>
                <a:lnTo>
                  <a:pt x="272" y="155"/>
                </a:lnTo>
                <a:lnTo>
                  <a:pt x="272" y="156"/>
                </a:lnTo>
                <a:lnTo>
                  <a:pt x="272" y="157"/>
                </a:lnTo>
                <a:lnTo>
                  <a:pt x="272" y="155"/>
                </a:lnTo>
                <a:lnTo>
                  <a:pt x="272" y="155"/>
                </a:lnTo>
                <a:lnTo>
                  <a:pt x="272" y="155"/>
                </a:lnTo>
                <a:lnTo>
                  <a:pt x="272" y="155"/>
                </a:lnTo>
                <a:lnTo>
                  <a:pt x="272" y="157"/>
                </a:lnTo>
                <a:lnTo>
                  <a:pt x="272" y="157"/>
                </a:lnTo>
                <a:lnTo>
                  <a:pt x="273" y="156"/>
                </a:lnTo>
                <a:lnTo>
                  <a:pt x="273" y="156"/>
                </a:lnTo>
                <a:lnTo>
                  <a:pt x="273" y="151"/>
                </a:lnTo>
                <a:lnTo>
                  <a:pt x="273" y="159"/>
                </a:lnTo>
                <a:lnTo>
                  <a:pt x="273" y="155"/>
                </a:lnTo>
                <a:lnTo>
                  <a:pt x="273" y="158"/>
                </a:lnTo>
                <a:lnTo>
                  <a:pt x="273" y="155"/>
                </a:lnTo>
                <a:lnTo>
                  <a:pt x="273" y="154"/>
                </a:lnTo>
                <a:lnTo>
                  <a:pt x="273" y="156"/>
                </a:lnTo>
                <a:lnTo>
                  <a:pt x="273" y="157"/>
                </a:lnTo>
                <a:lnTo>
                  <a:pt x="273" y="156"/>
                </a:lnTo>
                <a:lnTo>
                  <a:pt x="274" y="157"/>
                </a:lnTo>
                <a:lnTo>
                  <a:pt x="274" y="157"/>
                </a:lnTo>
                <a:lnTo>
                  <a:pt x="274" y="155"/>
                </a:lnTo>
                <a:lnTo>
                  <a:pt x="274" y="157"/>
                </a:lnTo>
                <a:lnTo>
                  <a:pt x="274" y="157"/>
                </a:lnTo>
                <a:lnTo>
                  <a:pt x="274" y="157"/>
                </a:lnTo>
                <a:lnTo>
                  <a:pt x="274" y="155"/>
                </a:lnTo>
                <a:lnTo>
                  <a:pt x="274" y="155"/>
                </a:lnTo>
                <a:lnTo>
                  <a:pt x="274" y="157"/>
                </a:lnTo>
                <a:lnTo>
                  <a:pt x="274" y="156"/>
                </a:lnTo>
                <a:lnTo>
                  <a:pt x="275" y="155"/>
                </a:lnTo>
                <a:lnTo>
                  <a:pt x="275" y="155"/>
                </a:lnTo>
                <a:lnTo>
                  <a:pt x="275" y="156"/>
                </a:lnTo>
                <a:lnTo>
                  <a:pt x="275" y="154"/>
                </a:lnTo>
                <a:lnTo>
                  <a:pt x="275" y="159"/>
                </a:lnTo>
                <a:lnTo>
                  <a:pt x="275" y="155"/>
                </a:lnTo>
                <a:lnTo>
                  <a:pt x="275" y="155"/>
                </a:lnTo>
                <a:lnTo>
                  <a:pt x="275" y="155"/>
                </a:lnTo>
                <a:lnTo>
                  <a:pt x="275" y="155"/>
                </a:lnTo>
                <a:lnTo>
                  <a:pt x="275" y="155"/>
                </a:lnTo>
                <a:lnTo>
                  <a:pt x="275" y="155"/>
                </a:lnTo>
                <a:lnTo>
                  <a:pt x="276" y="155"/>
                </a:lnTo>
                <a:lnTo>
                  <a:pt x="276" y="156"/>
                </a:lnTo>
                <a:lnTo>
                  <a:pt x="276" y="155"/>
                </a:lnTo>
                <a:lnTo>
                  <a:pt x="276" y="155"/>
                </a:lnTo>
                <a:lnTo>
                  <a:pt x="276" y="155"/>
                </a:lnTo>
                <a:lnTo>
                  <a:pt x="276" y="155"/>
                </a:lnTo>
                <a:lnTo>
                  <a:pt x="276" y="155"/>
                </a:lnTo>
                <a:lnTo>
                  <a:pt x="276" y="155"/>
                </a:lnTo>
                <a:lnTo>
                  <a:pt x="276" y="155"/>
                </a:lnTo>
                <a:lnTo>
                  <a:pt x="276" y="155"/>
                </a:lnTo>
                <a:lnTo>
                  <a:pt x="277" y="155"/>
                </a:lnTo>
                <a:lnTo>
                  <a:pt x="277" y="156"/>
                </a:lnTo>
                <a:lnTo>
                  <a:pt x="277" y="155"/>
                </a:lnTo>
                <a:lnTo>
                  <a:pt x="277" y="156"/>
                </a:lnTo>
                <a:lnTo>
                  <a:pt x="277" y="156"/>
                </a:lnTo>
                <a:lnTo>
                  <a:pt x="277" y="155"/>
                </a:lnTo>
                <a:lnTo>
                  <a:pt x="277" y="155"/>
                </a:lnTo>
                <a:lnTo>
                  <a:pt x="277" y="155"/>
                </a:lnTo>
                <a:lnTo>
                  <a:pt x="277" y="155"/>
                </a:lnTo>
                <a:lnTo>
                  <a:pt x="277" y="156"/>
                </a:lnTo>
                <a:lnTo>
                  <a:pt x="277" y="155"/>
                </a:lnTo>
                <a:lnTo>
                  <a:pt x="278" y="157"/>
                </a:lnTo>
                <a:lnTo>
                  <a:pt x="278" y="156"/>
                </a:lnTo>
                <a:lnTo>
                  <a:pt x="278" y="155"/>
                </a:lnTo>
                <a:lnTo>
                  <a:pt x="278" y="155"/>
                </a:lnTo>
                <a:lnTo>
                  <a:pt x="278" y="155"/>
                </a:lnTo>
                <a:lnTo>
                  <a:pt x="278" y="155"/>
                </a:lnTo>
                <a:lnTo>
                  <a:pt x="278" y="155"/>
                </a:lnTo>
                <a:lnTo>
                  <a:pt x="278" y="155"/>
                </a:lnTo>
                <a:lnTo>
                  <a:pt x="278" y="155"/>
                </a:lnTo>
                <a:lnTo>
                  <a:pt x="279" y="155"/>
                </a:lnTo>
                <a:lnTo>
                  <a:pt x="279" y="155"/>
                </a:lnTo>
                <a:lnTo>
                  <a:pt x="279" y="155"/>
                </a:lnTo>
                <a:lnTo>
                  <a:pt x="279" y="155"/>
                </a:lnTo>
                <a:lnTo>
                  <a:pt x="279" y="155"/>
                </a:lnTo>
                <a:lnTo>
                  <a:pt x="279" y="155"/>
                </a:lnTo>
                <a:lnTo>
                  <a:pt x="280" y="155"/>
                </a:lnTo>
                <a:lnTo>
                  <a:pt x="280" y="155"/>
                </a:lnTo>
                <a:lnTo>
                  <a:pt x="280" y="153"/>
                </a:lnTo>
                <a:lnTo>
                  <a:pt x="280" y="158"/>
                </a:lnTo>
                <a:lnTo>
                  <a:pt x="280" y="155"/>
                </a:lnTo>
                <a:lnTo>
                  <a:pt x="280" y="154"/>
                </a:lnTo>
                <a:lnTo>
                  <a:pt x="280" y="152"/>
                </a:lnTo>
                <a:lnTo>
                  <a:pt x="280" y="153"/>
                </a:lnTo>
                <a:lnTo>
                  <a:pt x="281" y="152"/>
                </a:lnTo>
                <a:lnTo>
                  <a:pt x="281" y="152"/>
                </a:lnTo>
                <a:lnTo>
                  <a:pt x="281" y="152"/>
                </a:lnTo>
                <a:lnTo>
                  <a:pt x="281" y="152"/>
                </a:lnTo>
                <a:lnTo>
                  <a:pt x="281" y="153"/>
                </a:lnTo>
                <a:lnTo>
                  <a:pt x="281" y="152"/>
                </a:lnTo>
                <a:lnTo>
                  <a:pt x="281" y="151"/>
                </a:lnTo>
                <a:lnTo>
                  <a:pt x="281" y="151"/>
                </a:lnTo>
                <a:lnTo>
                  <a:pt x="281" y="152"/>
                </a:lnTo>
                <a:lnTo>
                  <a:pt x="281" y="152"/>
                </a:lnTo>
                <a:lnTo>
                  <a:pt x="281" y="150"/>
                </a:lnTo>
                <a:lnTo>
                  <a:pt x="282" y="149"/>
                </a:lnTo>
                <a:lnTo>
                  <a:pt x="282" y="152"/>
                </a:lnTo>
                <a:lnTo>
                  <a:pt x="282" y="152"/>
                </a:lnTo>
                <a:lnTo>
                  <a:pt x="282" y="152"/>
                </a:lnTo>
                <a:lnTo>
                  <a:pt x="282" y="154"/>
                </a:lnTo>
                <a:lnTo>
                  <a:pt x="282" y="153"/>
                </a:lnTo>
                <a:lnTo>
                  <a:pt x="282" y="152"/>
                </a:lnTo>
                <a:lnTo>
                  <a:pt x="282" y="153"/>
                </a:lnTo>
                <a:lnTo>
                  <a:pt x="282" y="153"/>
                </a:lnTo>
                <a:lnTo>
                  <a:pt x="282" y="153"/>
                </a:lnTo>
                <a:lnTo>
                  <a:pt x="283" y="152"/>
                </a:lnTo>
                <a:lnTo>
                  <a:pt x="283" y="147"/>
                </a:lnTo>
                <a:lnTo>
                  <a:pt x="283" y="149"/>
                </a:lnTo>
                <a:lnTo>
                  <a:pt x="283" y="152"/>
                </a:lnTo>
                <a:lnTo>
                  <a:pt x="284" y="154"/>
                </a:lnTo>
                <a:lnTo>
                  <a:pt x="284" y="152"/>
                </a:lnTo>
                <a:lnTo>
                  <a:pt x="284" y="154"/>
                </a:lnTo>
                <a:lnTo>
                  <a:pt x="284" y="154"/>
                </a:lnTo>
                <a:lnTo>
                  <a:pt x="284" y="154"/>
                </a:lnTo>
                <a:lnTo>
                  <a:pt x="284" y="155"/>
                </a:lnTo>
                <a:lnTo>
                  <a:pt x="284" y="154"/>
                </a:lnTo>
                <a:lnTo>
                  <a:pt x="284" y="154"/>
                </a:lnTo>
                <a:lnTo>
                  <a:pt x="284" y="155"/>
                </a:lnTo>
                <a:lnTo>
                  <a:pt x="284" y="155"/>
                </a:lnTo>
                <a:lnTo>
                  <a:pt x="285" y="155"/>
                </a:lnTo>
                <a:lnTo>
                  <a:pt x="285" y="155"/>
                </a:lnTo>
                <a:lnTo>
                  <a:pt x="285" y="152"/>
                </a:lnTo>
                <a:lnTo>
                  <a:pt x="285" y="152"/>
                </a:lnTo>
                <a:lnTo>
                  <a:pt x="285" y="153"/>
                </a:lnTo>
                <a:lnTo>
                  <a:pt x="285" y="153"/>
                </a:lnTo>
                <a:lnTo>
                  <a:pt x="285" y="152"/>
                </a:lnTo>
                <a:lnTo>
                  <a:pt x="285" y="154"/>
                </a:lnTo>
                <a:lnTo>
                  <a:pt x="285" y="154"/>
                </a:lnTo>
                <a:lnTo>
                  <a:pt x="285" y="154"/>
                </a:lnTo>
                <a:lnTo>
                  <a:pt x="285" y="155"/>
                </a:lnTo>
                <a:lnTo>
                  <a:pt x="286" y="154"/>
                </a:lnTo>
                <a:lnTo>
                  <a:pt x="286" y="156"/>
                </a:lnTo>
                <a:lnTo>
                  <a:pt x="286" y="155"/>
                </a:lnTo>
                <a:lnTo>
                  <a:pt x="286" y="155"/>
                </a:lnTo>
                <a:lnTo>
                  <a:pt x="286" y="155"/>
                </a:lnTo>
                <a:lnTo>
                  <a:pt x="286" y="155"/>
                </a:lnTo>
                <a:lnTo>
                  <a:pt x="286" y="155"/>
                </a:lnTo>
                <a:lnTo>
                  <a:pt x="286" y="155"/>
                </a:lnTo>
                <a:lnTo>
                  <a:pt x="286" y="155"/>
                </a:lnTo>
                <a:lnTo>
                  <a:pt x="286" y="155"/>
                </a:lnTo>
                <a:lnTo>
                  <a:pt x="286" y="155"/>
                </a:lnTo>
                <a:lnTo>
                  <a:pt x="287" y="157"/>
                </a:lnTo>
                <a:lnTo>
                  <a:pt x="287" y="155"/>
                </a:lnTo>
                <a:lnTo>
                  <a:pt x="287" y="155"/>
                </a:lnTo>
                <a:lnTo>
                  <a:pt x="287" y="155"/>
                </a:lnTo>
                <a:lnTo>
                  <a:pt x="287" y="155"/>
                </a:lnTo>
                <a:lnTo>
                  <a:pt x="287" y="156"/>
                </a:lnTo>
                <a:lnTo>
                  <a:pt x="287" y="154"/>
                </a:lnTo>
                <a:lnTo>
                  <a:pt x="287" y="155"/>
                </a:lnTo>
                <a:lnTo>
                  <a:pt x="287" y="155"/>
                </a:lnTo>
                <a:lnTo>
                  <a:pt x="287" y="155"/>
                </a:lnTo>
                <a:lnTo>
                  <a:pt x="288" y="155"/>
                </a:lnTo>
                <a:lnTo>
                  <a:pt x="288" y="154"/>
                </a:lnTo>
                <a:lnTo>
                  <a:pt x="288" y="155"/>
                </a:lnTo>
                <a:lnTo>
                  <a:pt x="288" y="156"/>
                </a:lnTo>
                <a:lnTo>
                  <a:pt x="288" y="155"/>
                </a:lnTo>
                <a:lnTo>
                  <a:pt x="288" y="155"/>
                </a:lnTo>
                <a:lnTo>
                  <a:pt x="288" y="155"/>
                </a:lnTo>
                <a:lnTo>
                  <a:pt x="288" y="155"/>
                </a:lnTo>
                <a:lnTo>
                  <a:pt x="288" y="155"/>
                </a:lnTo>
                <a:lnTo>
                  <a:pt x="288" y="155"/>
                </a:lnTo>
                <a:lnTo>
                  <a:pt x="288" y="155"/>
                </a:lnTo>
                <a:lnTo>
                  <a:pt x="289" y="155"/>
                </a:lnTo>
                <a:lnTo>
                  <a:pt x="289" y="154"/>
                </a:lnTo>
                <a:lnTo>
                  <a:pt x="289" y="155"/>
                </a:lnTo>
                <a:lnTo>
                  <a:pt x="289" y="154"/>
                </a:lnTo>
                <a:lnTo>
                  <a:pt x="289" y="155"/>
                </a:lnTo>
                <a:lnTo>
                  <a:pt x="289" y="155"/>
                </a:lnTo>
                <a:lnTo>
                  <a:pt x="289" y="155"/>
                </a:lnTo>
                <a:lnTo>
                  <a:pt x="289" y="155"/>
                </a:lnTo>
                <a:lnTo>
                  <a:pt x="289" y="154"/>
                </a:lnTo>
                <a:lnTo>
                  <a:pt x="289" y="154"/>
                </a:lnTo>
                <a:lnTo>
                  <a:pt x="290" y="156"/>
                </a:lnTo>
                <a:lnTo>
                  <a:pt x="290" y="154"/>
                </a:lnTo>
                <a:lnTo>
                  <a:pt x="290" y="155"/>
                </a:lnTo>
                <a:lnTo>
                  <a:pt x="290" y="155"/>
                </a:lnTo>
                <a:lnTo>
                  <a:pt x="290" y="155"/>
                </a:lnTo>
                <a:lnTo>
                  <a:pt x="290" y="154"/>
                </a:lnTo>
                <a:lnTo>
                  <a:pt x="290" y="154"/>
                </a:lnTo>
                <a:lnTo>
                  <a:pt x="290" y="155"/>
                </a:lnTo>
                <a:lnTo>
                  <a:pt x="290" y="154"/>
                </a:lnTo>
                <a:lnTo>
                  <a:pt x="290" y="153"/>
                </a:lnTo>
                <a:lnTo>
                  <a:pt x="290" y="155"/>
                </a:lnTo>
                <a:lnTo>
                  <a:pt x="291" y="155"/>
                </a:lnTo>
                <a:lnTo>
                  <a:pt x="291" y="155"/>
                </a:lnTo>
                <a:lnTo>
                  <a:pt x="291" y="153"/>
                </a:lnTo>
                <a:lnTo>
                  <a:pt x="291" y="154"/>
                </a:lnTo>
                <a:lnTo>
                  <a:pt x="291" y="154"/>
                </a:lnTo>
                <a:lnTo>
                  <a:pt x="291" y="154"/>
                </a:lnTo>
                <a:lnTo>
                  <a:pt x="291" y="154"/>
                </a:lnTo>
                <a:lnTo>
                  <a:pt x="291" y="153"/>
                </a:lnTo>
                <a:lnTo>
                  <a:pt x="291" y="153"/>
                </a:lnTo>
                <a:lnTo>
                  <a:pt x="291" y="153"/>
                </a:lnTo>
                <a:lnTo>
                  <a:pt x="292" y="153"/>
                </a:lnTo>
                <a:lnTo>
                  <a:pt x="292" y="153"/>
                </a:lnTo>
                <a:lnTo>
                  <a:pt x="292" y="153"/>
                </a:lnTo>
                <a:lnTo>
                  <a:pt x="292" y="154"/>
                </a:lnTo>
                <a:lnTo>
                  <a:pt x="292" y="153"/>
                </a:lnTo>
                <a:lnTo>
                  <a:pt x="292" y="153"/>
                </a:lnTo>
                <a:lnTo>
                  <a:pt x="292" y="154"/>
                </a:lnTo>
                <a:lnTo>
                  <a:pt x="292" y="154"/>
                </a:lnTo>
                <a:lnTo>
                  <a:pt x="292" y="153"/>
                </a:lnTo>
                <a:lnTo>
                  <a:pt x="292" y="154"/>
                </a:lnTo>
                <a:lnTo>
                  <a:pt x="292" y="154"/>
                </a:lnTo>
                <a:lnTo>
                  <a:pt x="293" y="155"/>
                </a:lnTo>
                <a:lnTo>
                  <a:pt x="293" y="154"/>
                </a:lnTo>
                <a:lnTo>
                  <a:pt x="293" y="154"/>
                </a:lnTo>
                <a:lnTo>
                  <a:pt x="293" y="154"/>
                </a:lnTo>
                <a:lnTo>
                  <a:pt x="293" y="153"/>
                </a:lnTo>
                <a:lnTo>
                  <a:pt x="293" y="154"/>
                </a:lnTo>
                <a:lnTo>
                  <a:pt x="293" y="153"/>
                </a:lnTo>
                <a:lnTo>
                  <a:pt x="293" y="153"/>
                </a:lnTo>
                <a:lnTo>
                  <a:pt x="293" y="152"/>
                </a:lnTo>
                <a:lnTo>
                  <a:pt x="293" y="152"/>
                </a:lnTo>
                <a:lnTo>
                  <a:pt x="294" y="153"/>
                </a:lnTo>
                <a:lnTo>
                  <a:pt x="294" y="152"/>
                </a:lnTo>
                <a:lnTo>
                  <a:pt x="294" y="153"/>
                </a:lnTo>
                <a:lnTo>
                  <a:pt x="294" y="153"/>
                </a:lnTo>
                <a:lnTo>
                  <a:pt x="294" y="153"/>
                </a:lnTo>
                <a:lnTo>
                  <a:pt x="294" y="154"/>
                </a:lnTo>
                <a:lnTo>
                  <a:pt x="294" y="153"/>
                </a:lnTo>
                <a:lnTo>
                  <a:pt x="294" y="154"/>
                </a:lnTo>
                <a:lnTo>
                  <a:pt x="294" y="153"/>
                </a:lnTo>
                <a:lnTo>
                  <a:pt x="294" y="153"/>
                </a:lnTo>
                <a:lnTo>
                  <a:pt x="294" y="152"/>
                </a:lnTo>
                <a:lnTo>
                  <a:pt x="295" y="154"/>
                </a:lnTo>
                <a:lnTo>
                  <a:pt x="295" y="152"/>
                </a:lnTo>
                <a:lnTo>
                  <a:pt x="295" y="152"/>
                </a:lnTo>
                <a:lnTo>
                  <a:pt x="295" y="152"/>
                </a:lnTo>
                <a:lnTo>
                  <a:pt x="295" y="152"/>
                </a:lnTo>
                <a:lnTo>
                  <a:pt x="295" y="152"/>
                </a:lnTo>
                <a:lnTo>
                  <a:pt x="295" y="152"/>
                </a:lnTo>
                <a:lnTo>
                  <a:pt x="295" y="153"/>
                </a:lnTo>
                <a:lnTo>
                  <a:pt x="295" y="152"/>
                </a:lnTo>
                <a:lnTo>
                  <a:pt x="295" y="153"/>
                </a:lnTo>
                <a:lnTo>
                  <a:pt x="296" y="152"/>
                </a:lnTo>
                <a:lnTo>
                  <a:pt x="296" y="152"/>
                </a:lnTo>
                <a:lnTo>
                  <a:pt x="296" y="151"/>
                </a:lnTo>
                <a:lnTo>
                  <a:pt x="296" y="152"/>
                </a:lnTo>
                <a:lnTo>
                  <a:pt x="296" y="148"/>
                </a:lnTo>
                <a:lnTo>
                  <a:pt x="296" y="152"/>
                </a:lnTo>
                <a:lnTo>
                  <a:pt x="296" y="152"/>
                </a:lnTo>
                <a:lnTo>
                  <a:pt x="296" y="152"/>
                </a:lnTo>
                <a:lnTo>
                  <a:pt x="296" y="152"/>
                </a:lnTo>
                <a:lnTo>
                  <a:pt x="296" y="152"/>
                </a:lnTo>
                <a:lnTo>
                  <a:pt x="296" y="152"/>
                </a:lnTo>
                <a:lnTo>
                  <a:pt x="297" y="152"/>
                </a:lnTo>
                <a:lnTo>
                  <a:pt x="297" y="152"/>
                </a:lnTo>
                <a:lnTo>
                  <a:pt x="297" y="151"/>
                </a:lnTo>
                <a:lnTo>
                  <a:pt x="297" y="150"/>
                </a:lnTo>
                <a:lnTo>
                  <a:pt x="297" y="152"/>
                </a:lnTo>
                <a:lnTo>
                  <a:pt x="297" y="150"/>
                </a:lnTo>
                <a:lnTo>
                  <a:pt x="297" y="152"/>
                </a:lnTo>
                <a:lnTo>
                  <a:pt x="297" y="155"/>
                </a:lnTo>
                <a:lnTo>
                  <a:pt x="297" y="152"/>
                </a:lnTo>
                <a:lnTo>
                  <a:pt x="297" y="150"/>
                </a:lnTo>
                <a:lnTo>
                  <a:pt x="298" y="152"/>
                </a:lnTo>
                <a:lnTo>
                  <a:pt x="298" y="150"/>
                </a:lnTo>
                <a:lnTo>
                  <a:pt x="298" y="150"/>
                </a:lnTo>
                <a:lnTo>
                  <a:pt x="298" y="151"/>
                </a:lnTo>
                <a:lnTo>
                  <a:pt x="298" y="152"/>
                </a:lnTo>
                <a:lnTo>
                  <a:pt x="298" y="151"/>
                </a:lnTo>
                <a:lnTo>
                  <a:pt x="298" y="152"/>
                </a:lnTo>
                <a:lnTo>
                  <a:pt x="298" y="151"/>
                </a:lnTo>
                <a:lnTo>
                  <a:pt x="298" y="151"/>
                </a:lnTo>
                <a:lnTo>
                  <a:pt x="298" y="151"/>
                </a:lnTo>
                <a:lnTo>
                  <a:pt x="298" y="152"/>
                </a:lnTo>
                <a:lnTo>
                  <a:pt x="299" y="149"/>
                </a:lnTo>
                <a:lnTo>
                  <a:pt x="299" y="150"/>
                </a:lnTo>
                <a:lnTo>
                  <a:pt x="299" y="151"/>
                </a:lnTo>
                <a:lnTo>
                  <a:pt x="299" y="152"/>
                </a:lnTo>
                <a:lnTo>
                  <a:pt x="299" y="150"/>
                </a:lnTo>
                <a:lnTo>
                  <a:pt x="299" y="150"/>
                </a:lnTo>
                <a:lnTo>
                  <a:pt x="299" y="149"/>
                </a:lnTo>
                <a:lnTo>
                  <a:pt x="299" y="155"/>
                </a:lnTo>
                <a:lnTo>
                  <a:pt x="299" y="152"/>
                </a:lnTo>
                <a:lnTo>
                  <a:pt x="299" y="151"/>
                </a:lnTo>
                <a:lnTo>
                  <a:pt x="300" y="149"/>
                </a:lnTo>
                <a:lnTo>
                  <a:pt x="300" y="149"/>
                </a:lnTo>
                <a:lnTo>
                  <a:pt x="300" y="149"/>
                </a:lnTo>
                <a:lnTo>
                  <a:pt x="300" y="149"/>
                </a:lnTo>
                <a:lnTo>
                  <a:pt x="300" y="151"/>
                </a:lnTo>
                <a:lnTo>
                  <a:pt x="300" y="150"/>
                </a:lnTo>
                <a:lnTo>
                  <a:pt x="300" y="151"/>
                </a:lnTo>
                <a:lnTo>
                  <a:pt x="300" y="151"/>
                </a:lnTo>
                <a:lnTo>
                  <a:pt x="300" y="153"/>
                </a:lnTo>
                <a:lnTo>
                  <a:pt x="300" y="154"/>
                </a:lnTo>
                <a:lnTo>
                  <a:pt x="300" y="152"/>
                </a:lnTo>
                <a:lnTo>
                  <a:pt x="301" y="150"/>
                </a:lnTo>
                <a:lnTo>
                  <a:pt x="301" y="152"/>
                </a:lnTo>
                <a:lnTo>
                  <a:pt x="301" y="152"/>
                </a:lnTo>
                <a:lnTo>
                  <a:pt x="301" y="150"/>
                </a:lnTo>
                <a:lnTo>
                  <a:pt x="301" y="149"/>
                </a:lnTo>
                <a:lnTo>
                  <a:pt x="301" y="150"/>
                </a:lnTo>
                <a:lnTo>
                  <a:pt x="301" y="151"/>
                </a:lnTo>
                <a:lnTo>
                  <a:pt x="301" y="149"/>
                </a:lnTo>
                <a:lnTo>
                  <a:pt x="301" y="151"/>
                </a:lnTo>
                <a:lnTo>
                  <a:pt x="301" y="150"/>
                </a:lnTo>
                <a:lnTo>
                  <a:pt x="302" y="151"/>
                </a:lnTo>
                <a:lnTo>
                  <a:pt x="302" y="149"/>
                </a:lnTo>
                <a:lnTo>
                  <a:pt x="302" y="149"/>
                </a:lnTo>
                <a:lnTo>
                  <a:pt x="302" y="149"/>
                </a:lnTo>
                <a:lnTo>
                  <a:pt x="302" y="149"/>
                </a:lnTo>
                <a:lnTo>
                  <a:pt x="302" y="149"/>
                </a:lnTo>
                <a:lnTo>
                  <a:pt x="302" y="150"/>
                </a:lnTo>
                <a:lnTo>
                  <a:pt x="302" y="150"/>
                </a:lnTo>
                <a:lnTo>
                  <a:pt x="302" y="149"/>
                </a:lnTo>
                <a:lnTo>
                  <a:pt x="302" y="149"/>
                </a:lnTo>
                <a:lnTo>
                  <a:pt x="302" y="150"/>
                </a:lnTo>
                <a:lnTo>
                  <a:pt x="303" y="150"/>
                </a:lnTo>
                <a:lnTo>
                  <a:pt x="303" y="149"/>
                </a:lnTo>
                <a:lnTo>
                  <a:pt x="303" y="150"/>
                </a:lnTo>
                <a:lnTo>
                  <a:pt x="303" y="150"/>
                </a:lnTo>
                <a:lnTo>
                  <a:pt x="303" y="150"/>
                </a:lnTo>
                <a:lnTo>
                  <a:pt x="303" y="150"/>
                </a:lnTo>
                <a:lnTo>
                  <a:pt x="303" y="151"/>
                </a:lnTo>
                <a:lnTo>
                  <a:pt x="303" y="149"/>
                </a:lnTo>
                <a:lnTo>
                  <a:pt x="303" y="149"/>
                </a:lnTo>
                <a:lnTo>
                  <a:pt x="303" y="149"/>
                </a:lnTo>
                <a:lnTo>
                  <a:pt x="304" y="151"/>
                </a:lnTo>
                <a:lnTo>
                  <a:pt x="304" y="149"/>
                </a:lnTo>
                <a:lnTo>
                  <a:pt x="304" y="151"/>
                </a:lnTo>
                <a:lnTo>
                  <a:pt x="304" y="150"/>
                </a:lnTo>
                <a:lnTo>
                  <a:pt x="304" y="149"/>
                </a:lnTo>
                <a:lnTo>
                  <a:pt x="304" y="150"/>
                </a:lnTo>
                <a:lnTo>
                  <a:pt x="304" y="152"/>
                </a:lnTo>
                <a:lnTo>
                  <a:pt x="304" y="150"/>
                </a:lnTo>
                <a:lnTo>
                  <a:pt x="304" y="150"/>
                </a:lnTo>
                <a:lnTo>
                  <a:pt x="304" y="149"/>
                </a:lnTo>
                <a:lnTo>
                  <a:pt x="304" y="149"/>
                </a:lnTo>
                <a:lnTo>
                  <a:pt x="305" y="150"/>
                </a:lnTo>
                <a:lnTo>
                  <a:pt x="305" y="150"/>
                </a:lnTo>
                <a:lnTo>
                  <a:pt x="305" y="149"/>
                </a:lnTo>
                <a:lnTo>
                  <a:pt x="305" y="149"/>
                </a:lnTo>
                <a:lnTo>
                  <a:pt x="305" y="150"/>
                </a:lnTo>
                <a:lnTo>
                  <a:pt x="305" y="150"/>
                </a:lnTo>
                <a:lnTo>
                  <a:pt x="305" y="149"/>
                </a:lnTo>
                <a:lnTo>
                  <a:pt x="305" y="149"/>
                </a:lnTo>
                <a:lnTo>
                  <a:pt x="305" y="148"/>
                </a:lnTo>
                <a:lnTo>
                  <a:pt x="305" y="149"/>
                </a:lnTo>
                <a:lnTo>
                  <a:pt x="306" y="150"/>
                </a:lnTo>
                <a:lnTo>
                  <a:pt x="306" y="150"/>
                </a:lnTo>
                <a:lnTo>
                  <a:pt x="306" y="149"/>
                </a:lnTo>
                <a:lnTo>
                  <a:pt x="306" y="149"/>
                </a:lnTo>
                <a:lnTo>
                  <a:pt x="306" y="150"/>
                </a:lnTo>
                <a:lnTo>
                  <a:pt x="306" y="151"/>
                </a:lnTo>
                <a:lnTo>
                  <a:pt x="306" y="149"/>
                </a:lnTo>
                <a:lnTo>
                  <a:pt x="306" y="150"/>
                </a:lnTo>
                <a:lnTo>
                  <a:pt x="306" y="150"/>
                </a:lnTo>
                <a:lnTo>
                  <a:pt x="306" y="149"/>
                </a:lnTo>
                <a:lnTo>
                  <a:pt x="306" y="149"/>
                </a:lnTo>
                <a:lnTo>
                  <a:pt x="307" y="150"/>
                </a:lnTo>
                <a:lnTo>
                  <a:pt x="307" y="149"/>
                </a:lnTo>
                <a:lnTo>
                  <a:pt x="307" y="150"/>
                </a:lnTo>
                <a:lnTo>
                  <a:pt x="307" y="149"/>
                </a:lnTo>
                <a:lnTo>
                  <a:pt x="307" y="149"/>
                </a:lnTo>
                <a:lnTo>
                  <a:pt x="307" y="149"/>
                </a:lnTo>
                <a:lnTo>
                  <a:pt x="307" y="148"/>
                </a:lnTo>
                <a:lnTo>
                  <a:pt x="307" y="150"/>
                </a:lnTo>
                <a:lnTo>
                  <a:pt x="307" y="150"/>
                </a:lnTo>
                <a:lnTo>
                  <a:pt x="307" y="148"/>
                </a:lnTo>
                <a:lnTo>
                  <a:pt x="307" y="150"/>
                </a:lnTo>
                <a:lnTo>
                  <a:pt x="308" y="150"/>
                </a:lnTo>
                <a:lnTo>
                  <a:pt x="308" y="149"/>
                </a:lnTo>
                <a:lnTo>
                  <a:pt x="308" y="149"/>
                </a:lnTo>
                <a:lnTo>
                  <a:pt x="308" y="149"/>
                </a:lnTo>
                <a:lnTo>
                  <a:pt x="308" y="149"/>
                </a:lnTo>
                <a:lnTo>
                  <a:pt x="308" y="149"/>
                </a:lnTo>
                <a:lnTo>
                  <a:pt x="308" y="148"/>
                </a:lnTo>
                <a:lnTo>
                  <a:pt x="308" y="149"/>
                </a:lnTo>
                <a:lnTo>
                  <a:pt x="308" y="150"/>
                </a:lnTo>
                <a:lnTo>
                  <a:pt x="308" y="150"/>
                </a:lnTo>
                <a:lnTo>
                  <a:pt x="309" y="149"/>
                </a:lnTo>
                <a:lnTo>
                  <a:pt x="309" y="149"/>
                </a:lnTo>
                <a:lnTo>
                  <a:pt x="309" y="148"/>
                </a:lnTo>
                <a:lnTo>
                  <a:pt x="309" y="149"/>
                </a:lnTo>
                <a:lnTo>
                  <a:pt x="309" y="145"/>
                </a:lnTo>
                <a:lnTo>
                  <a:pt x="309" y="152"/>
                </a:lnTo>
                <a:lnTo>
                  <a:pt x="309" y="149"/>
                </a:lnTo>
                <a:lnTo>
                  <a:pt x="309" y="149"/>
                </a:lnTo>
                <a:lnTo>
                  <a:pt x="309" y="149"/>
                </a:lnTo>
                <a:lnTo>
                  <a:pt x="309" y="148"/>
                </a:lnTo>
                <a:lnTo>
                  <a:pt x="309" y="149"/>
                </a:lnTo>
                <a:lnTo>
                  <a:pt x="310" y="149"/>
                </a:lnTo>
                <a:lnTo>
                  <a:pt x="310" y="149"/>
                </a:lnTo>
                <a:lnTo>
                  <a:pt x="310" y="149"/>
                </a:lnTo>
                <a:lnTo>
                  <a:pt x="310" y="149"/>
                </a:lnTo>
                <a:lnTo>
                  <a:pt x="310" y="150"/>
                </a:lnTo>
                <a:lnTo>
                  <a:pt x="310" y="149"/>
                </a:lnTo>
                <a:lnTo>
                  <a:pt x="310" y="149"/>
                </a:lnTo>
                <a:lnTo>
                  <a:pt x="310" y="146"/>
                </a:lnTo>
                <a:lnTo>
                  <a:pt x="310" y="148"/>
                </a:lnTo>
                <a:lnTo>
                  <a:pt x="311" y="149"/>
                </a:lnTo>
                <a:lnTo>
                  <a:pt x="311" y="149"/>
                </a:lnTo>
                <a:lnTo>
                  <a:pt x="311" y="149"/>
                </a:lnTo>
                <a:lnTo>
                  <a:pt x="311" y="149"/>
                </a:lnTo>
                <a:lnTo>
                  <a:pt x="311" y="149"/>
                </a:lnTo>
                <a:lnTo>
                  <a:pt x="311" y="149"/>
                </a:lnTo>
                <a:lnTo>
                  <a:pt x="311" y="149"/>
                </a:lnTo>
                <a:lnTo>
                  <a:pt x="311" y="150"/>
                </a:lnTo>
                <a:lnTo>
                  <a:pt x="311" y="148"/>
                </a:lnTo>
                <a:lnTo>
                  <a:pt x="311" y="149"/>
                </a:lnTo>
                <a:lnTo>
                  <a:pt x="311" y="149"/>
                </a:lnTo>
                <a:lnTo>
                  <a:pt x="312" y="149"/>
                </a:lnTo>
                <a:lnTo>
                  <a:pt x="312" y="149"/>
                </a:lnTo>
                <a:lnTo>
                  <a:pt x="312" y="148"/>
                </a:lnTo>
                <a:lnTo>
                  <a:pt x="312" y="149"/>
                </a:lnTo>
                <a:lnTo>
                  <a:pt x="312" y="149"/>
                </a:lnTo>
                <a:lnTo>
                  <a:pt x="312" y="148"/>
                </a:lnTo>
                <a:lnTo>
                  <a:pt x="312" y="149"/>
                </a:lnTo>
                <a:lnTo>
                  <a:pt x="312" y="148"/>
                </a:lnTo>
                <a:lnTo>
                  <a:pt x="312" y="148"/>
                </a:lnTo>
                <a:lnTo>
                  <a:pt x="312" y="148"/>
                </a:lnTo>
                <a:lnTo>
                  <a:pt x="313" y="148"/>
                </a:lnTo>
                <a:lnTo>
                  <a:pt x="313" y="148"/>
                </a:lnTo>
                <a:lnTo>
                  <a:pt x="313" y="147"/>
                </a:lnTo>
                <a:lnTo>
                  <a:pt x="313" y="148"/>
                </a:lnTo>
                <a:lnTo>
                  <a:pt x="313" y="149"/>
                </a:lnTo>
                <a:lnTo>
                  <a:pt x="313" y="148"/>
                </a:lnTo>
                <a:lnTo>
                  <a:pt x="313" y="148"/>
                </a:lnTo>
                <a:lnTo>
                  <a:pt x="313" y="148"/>
                </a:lnTo>
                <a:lnTo>
                  <a:pt x="313" y="148"/>
                </a:lnTo>
                <a:lnTo>
                  <a:pt x="313" y="146"/>
                </a:lnTo>
                <a:lnTo>
                  <a:pt x="313" y="147"/>
                </a:lnTo>
                <a:lnTo>
                  <a:pt x="314" y="148"/>
                </a:lnTo>
                <a:lnTo>
                  <a:pt x="314" y="146"/>
                </a:lnTo>
                <a:lnTo>
                  <a:pt x="314" y="147"/>
                </a:lnTo>
                <a:lnTo>
                  <a:pt x="314" y="148"/>
                </a:lnTo>
                <a:lnTo>
                  <a:pt x="314" y="147"/>
                </a:lnTo>
                <a:lnTo>
                  <a:pt x="314" y="149"/>
                </a:lnTo>
                <a:lnTo>
                  <a:pt x="314" y="148"/>
                </a:lnTo>
                <a:lnTo>
                  <a:pt x="314" y="147"/>
                </a:lnTo>
                <a:lnTo>
                  <a:pt x="314" y="146"/>
                </a:lnTo>
                <a:lnTo>
                  <a:pt x="314" y="148"/>
                </a:lnTo>
                <a:lnTo>
                  <a:pt x="315" y="148"/>
                </a:lnTo>
                <a:lnTo>
                  <a:pt x="315" y="147"/>
                </a:lnTo>
                <a:lnTo>
                  <a:pt x="315" y="150"/>
                </a:lnTo>
                <a:lnTo>
                  <a:pt x="315" y="149"/>
                </a:lnTo>
                <a:lnTo>
                  <a:pt x="315" y="149"/>
                </a:lnTo>
                <a:lnTo>
                  <a:pt x="315" y="149"/>
                </a:lnTo>
                <a:lnTo>
                  <a:pt x="315" y="148"/>
                </a:lnTo>
                <a:lnTo>
                  <a:pt x="315" y="148"/>
                </a:lnTo>
                <a:lnTo>
                  <a:pt x="315" y="148"/>
                </a:lnTo>
                <a:lnTo>
                  <a:pt x="315" y="147"/>
                </a:lnTo>
                <a:lnTo>
                  <a:pt x="315" y="148"/>
                </a:lnTo>
                <a:lnTo>
                  <a:pt x="316" y="147"/>
                </a:lnTo>
                <a:lnTo>
                  <a:pt x="316" y="147"/>
                </a:lnTo>
                <a:lnTo>
                  <a:pt x="316" y="148"/>
                </a:lnTo>
                <a:lnTo>
                  <a:pt x="316" y="148"/>
                </a:lnTo>
                <a:lnTo>
                  <a:pt x="316" y="148"/>
                </a:lnTo>
                <a:lnTo>
                  <a:pt x="316" y="148"/>
                </a:lnTo>
                <a:lnTo>
                  <a:pt x="316" y="148"/>
                </a:lnTo>
                <a:lnTo>
                  <a:pt x="316" y="149"/>
                </a:lnTo>
                <a:lnTo>
                  <a:pt x="316" y="149"/>
                </a:lnTo>
                <a:lnTo>
                  <a:pt x="316" y="149"/>
                </a:lnTo>
                <a:lnTo>
                  <a:pt x="317" y="148"/>
                </a:lnTo>
                <a:lnTo>
                  <a:pt x="317" y="147"/>
                </a:lnTo>
                <a:lnTo>
                  <a:pt x="317" y="146"/>
                </a:lnTo>
                <a:lnTo>
                  <a:pt x="317" y="149"/>
                </a:lnTo>
                <a:lnTo>
                  <a:pt x="317" y="148"/>
                </a:lnTo>
                <a:lnTo>
                  <a:pt x="317" y="147"/>
                </a:lnTo>
                <a:lnTo>
                  <a:pt x="317" y="147"/>
                </a:lnTo>
                <a:lnTo>
                  <a:pt x="317" y="146"/>
                </a:lnTo>
                <a:lnTo>
                  <a:pt x="317" y="146"/>
                </a:lnTo>
                <a:lnTo>
                  <a:pt x="317" y="148"/>
                </a:lnTo>
                <a:lnTo>
                  <a:pt x="317" y="147"/>
                </a:lnTo>
                <a:lnTo>
                  <a:pt x="318" y="148"/>
                </a:lnTo>
                <a:lnTo>
                  <a:pt x="318" y="148"/>
                </a:lnTo>
                <a:lnTo>
                  <a:pt x="318" y="148"/>
                </a:lnTo>
                <a:lnTo>
                  <a:pt x="318" y="148"/>
                </a:lnTo>
                <a:lnTo>
                  <a:pt x="318" y="146"/>
                </a:lnTo>
                <a:lnTo>
                  <a:pt x="318" y="146"/>
                </a:lnTo>
                <a:lnTo>
                  <a:pt x="318" y="146"/>
                </a:lnTo>
                <a:lnTo>
                  <a:pt x="318" y="147"/>
                </a:lnTo>
                <a:lnTo>
                  <a:pt x="318" y="147"/>
                </a:lnTo>
                <a:lnTo>
                  <a:pt x="318" y="146"/>
                </a:lnTo>
                <a:lnTo>
                  <a:pt x="319" y="145"/>
                </a:lnTo>
                <a:lnTo>
                  <a:pt x="319" y="146"/>
                </a:lnTo>
                <a:lnTo>
                  <a:pt x="319" y="145"/>
                </a:lnTo>
                <a:lnTo>
                  <a:pt x="319" y="145"/>
                </a:lnTo>
                <a:lnTo>
                  <a:pt x="319" y="146"/>
                </a:lnTo>
                <a:lnTo>
                  <a:pt x="319" y="145"/>
                </a:lnTo>
                <a:lnTo>
                  <a:pt x="319" y="145"/>
                </a:lnTo>
                <a:lnTo>
                  <a:pt x="319" y="145"/>
                </a:lnTo>
                <a:lnTo>
                  <a:pt x="319" y="147"/>
                </a:lnTo>
                <a:lnTo>
                  <a:pt x="319" y="146"/>
                </a:lnTo>
                <a:lnTo>
                  <a:pt x="319" y="145"/>
                </a:lnTo>
                <a:lnTo>
                  <a:pt x="320" y="146"/>
                </a:lnTo>
                <a:lnTo>
                  <a:pt x="320" y="146"/>
                </a:lnTo>
                <a:lnTo>
                  <a:pt x="320" y="145"/>
                </a:lnTo>
                <a:lnTo>
                  <a:pt x="320" y="146"/>
                </a:lnTo>
                <a:lnTo>
                  <a:pt x="320" y="146"/>
                </a:lnTo>
                <a:lnTo>
                  <a:pt x="320" y="146"/>
                </a:lnTo>
                <a:lnTo>
                  <a:pt x="320" y="146"/>
                </a:lnTo>
                <a:lnTo>
                  <a:pt x="320" y="146"/>
                </a:lnTo>
                <a:lnTo>
                  <a:pt x="320" y="147"/>
                </a:lnTo>
                <a:lnTo>
                  <a:pt x="320" y="146"/>
                </a:lnTo>
                <a:lnTo>
                  <a:pt x="321" y="146"/>
                </a:lnTo>
                <a:lnTo>
                  <a:pt x="321" y="146"/>
                </a:lnTo>
                <a:lnTo>
                  <a:pt x="321" y="146"/>
                </a:lnTo>
                <a:lnTo>
                  <a:pt x="321" y="146"/>
                </a:lnTo>
                <a:lnTo>
                  <a:pt x="321" y="146"/>
                </a:lnTo>
                <a:lnTo>
                  <a:pt x="321" y="146"/>
                </a:lnTo>
                <a:lnTo>
                  <a:pt x="321" y="145"/>
                </a:lnTo>
                <a:lnTo>
                  <a:pt x="321" y="145"/>
                </a:lnTo>
                <a:lnTo>
                  <a:pt x="321" y="145"/>
                </a:lnTo>
                <a:lnTo>
                  <a:pt x="321" y="146"/>
                </a:lnTo>
                <a:lnTo>
                  <a:pt x="321" y="145"/>
                </a:lnTo>
                <a:lnTo>
                  <a:pt x="322" y="146"/>
                </a:lnTo>
                <a:lnTo>
                  <a:pt x="322" y="147"/>
                </a:lnTo>
                <a:lnTo>
                  <a:pt x="322" y="145"/>
                </a:lnTo>
                <a:lnTo>
                  <a:pt x="322" y="146"/>
                </a:lnTo>
                <a:lnTo>
                  <a:pt x="322" y="146"/>
                </a:lnTo>
                <a:lnTo>
                  <a:pt x="322" y="145"/>
                </a:lnTo>
                <a:lnTo>
                  <a:pt x="322" y="146"/>
                </a:lnTo>
                <a:lnTo>
                  <a:pt x="322" y="145"/>
                </a:lnTo>
                <a:lnTo>
                  <a:pt x="322" y="146"/>
                </a:lnTo>
                <a:lnTo>
                  <a:pt x="322" y="146"/>
                </a:lnTo>
                <a:lnTo>
                  <a:pt x="323" y="146"/>
                </a:lnTo>
                <a:lnTo>
                  <a:pt x="323" y="146"/>
                </a:lnTo>
                <a:lnTo>
                  <a:pt x="323" y="145"/>
                </a:lnTo>
                <a:lnTo>
                  <a:pt x="323" y="145"/>
                </a:lnTo>
                <a:lnTo>
                  <a:pt x="323" y="146"/>
                </a:lnTo>
                <a:lnTo>
                  <a:pt x="323" y="147"/>
                </a:lnTo>
                <a:lnTo>
                  <a:pt x="323" y="145"/>
                </a:lnTo>
                <a:lnTo>
                  <a:pt x="323" y="145"/>
                </a:lnTo>
                <a:lnTo>
                  <a:pt x="323" y="146"/>
                </a:lnTo>
                <a:lnTo>
                  <a:pt x="323" y="146"/>
                </a:lnTo>
                <a:lnTo>
                  <a:pt x="323" y="146"/>
                </a:lnTo>
                <a:lnTo>
                  <a:pt x="324" y="146"/>
                </a:lnTo>
                <a:lnTo>
                  <a:pt x="324" y="145"/>
                </a:lnTo>
                <a:lnTo>
                  <a:pt x="324" y="145"/>
                </a:lnTo>
                <a:lnTo>
                  <a:pt x="324" y="145"/>
                </a:lnTo>
                <a:lnTo>
                  <a:pt x="324" y="145"/>
                </a:lnTo>
                <a:lnTo>
                  <a:pt x="324" y="145"/>
                </a:lnTo>
                <a:lnTo>
                  <a:pt x="324" y="145"/>
                </a:lnTo>
                <a:lnTo>
                  <a:pt x="324" y="144"/>
                </a:lnTo>
                <a:lnTo>
                  <a:pt x="324" y="144"/>
                </a:lnTo>
                <a:lnTo>
                  <a:pt x="324" y="144"/>
                </a:lnTo>
                <a:lnTo>
                  <a:pt x="324" y="145"/>
                </a:lnTo>
                <a:lnTo>
                  <a:pt x="325" y="145"/>
                </a:lnTo>
                <a:lnTo>
                  <a:pt x="325" y="145"/>
                </a:lnTo>
                <a:lnTo>
                  <a:pt x="325" y="145"/>
                </a:lnTo>
                <a:lnTo>
                  <a:pt x="325" y="145"/>
                </a:lnTo>
                <a:lnTo>
                  <a:pt x="325" y="146"/>
                </a:lnTo>
                <a:lnTo>
                  <a:pt x="325" y="144"/>
                </a:lnTo>
                <a:lnTo>
                  <a:pt x="325" y="144"/>
                </a:lnTo>
                <a:lnTo>
                  <a:pt x="325" y="145"/>
                </a:lnTo>
                <a:lnTo>
                  <a:pt x="325" y="145"/>
                </a:lnTo>
                <a:lnTo>
                  <a:pt x="325" y="145"/>
                </a:lnTo>
                <a:lnTo>
                  <a:pt x="326" y="145"/>
                </a:lnTo>
                <a:lnTo>
                  <a:pt x="326" y="145"/>
                </a:lnTo>
                <a:lnTo>
                  <a:pt x="326" y="145"/>
                </a:lnTo>
                <a:lnTo>
                  <a:pt x="326" y="146"/>
                </a:lnTo>
                <a:lnTo>
                  <a:pt x="326" y="145"/>
                </a:lnTo>
                <a:lnTo>
                  <a:pt x="326" y="145"/>
                </a:lnTo>
                <a:lnTo>
                  <a:pt x="326" y="144"/>
                </a:lnTo>
                <a:lnTo>
                  <a:pt x="326" y="144"/>
                </a:lnTo>
                <a:lnTo>
                  <a:pt x="326" y="145"/>
                </a:lnTo>
                <a:lnTo>
                  <a:pt x="326" y="145"/>
                </a:lnTo>
                <a:lnTo>
                  <a:pt x="326" y="144"/>
                </a:lnTo>
                <a:lnTo>
                  <a:pt x="327" y="145"/>
                </a:lnTo>
                <a:lnTo>
                  <a:pt x="327" y="145"/>
                </a:lnTo>
                <a:lnTo>
                  <a:pt x="327" y="145"/>
                </a:lnTo>
                <a:lnTo>
                  <a:pt x="327" y="145"/>
                </a:lnTo>
                <a:lnTo>
                  <a:pt x="327" y="145"/>
                </a:lnTo>
                <a:lnTo>
                  <a:pt x="327" y="145"/>
                </a:lnTo>
                <a:lnTo>
                  <a:pt x="327" y="144"/>
                </a:lnTo>
                <a:lnTo>
                  <a:pt x="327" y="144"/>
                </a:lnTo>
                <a:lnTo>
                  <a:pt x="327" y="143"/>
                </a:lnTo>
                <a:lnTo>
                  <a:pt x="327" y="145"/>
                </a:lnTo>
                <a:lnTo>
                  <a:pt x="328" y="145"/>
                </a:lnTo>
                <a:lnTo>
                  <a:pt x="328" y="145"/>
                </a:lnTo>
                <a:lnTo>
                  <a:pt x="328" y="144"/>
                </a:lnTo>
                <a:lnTo>
                  <a:pt x="328" y="144"/>
                </a:lnTo>
                <a:lnTo>
                  <a:pt x="328" y="145"/>
                </a:lnTo>
                <a:lnTo>
                  <a:pt x="328" y="145"/>
                </a:lnTo>
                <a:lnTo>
                  <a:pt x="328" y="145"/>
                </a:lnTo>
                <a:lnTo>
                  <a:pt x="328" y="144"/>
                </a:lnTo>
                <a:lnTo>
                  <a:pt x="328" y="144"/>
                </a:lnTo>
                <a:lnTo>
                  <a:pt x="328" y="145"/>
                </a:lnTo>
                <a:lnTo>
                  <a:pt x="328" y="145"/>
                </a:lnTo>
                <a:lnTo>
                  <a:pt x="329" y="144"/>
                </a:lnTo>
                <a:lnTo>
                  <a:pt x="329" y="144"/>
                </a:lnTo>
                <a:lnTo>
                  <a:pt x="329" y="145"/>
                </a:lnTo>
                <a:lnTo>
                  <a:pt x="329" y="144"/>
                </a:lnTo>
                <a:lnTo>
                  <a:pt x="329" y="144"/>
                </a:lnTo>
                <a:lnTo>
                  <a:pt x="329" y="145"/>
                </a:lnTo>
                <a:lnTo>
                  <a:pt x="329" y="144"/>
                </a:lnTo>
                <a:lnTo>
                  <a:pt x="329" y="145"/>
                </a:lnTo>
                <a:lnTo>
                  <a:pt x="329" y="145"/>
                </a:lnTo>
                <a:lnTo>
                  <a:pt x="329" y="145"/>
                </a:lnTo>
                <a:lnTo>
                  <a:pt x="330" y="144"/>
                </a:lnTo>
                <a:lnTo>
                  <a:pt x="330" y="145"/>
                </a:lnTo>
                <a:lnTo>
                  <a:pt x="330" y="144"/>
                </a:lnTo>
                <a:lnTo>
                  <a:pt x="330" y="144"/>
                </a:lnTo>
                <a:lnTo>
                  <a:pt x="330" y="145"/>
                </a:lnTo>
                <a:lnTo>
                  <a:pt x="330" y="145"/>
                </a:lnTo>
                <a:lnTo>
                  <a:pt x="330" y="145"/>
                </a:lnTo>
                <a:lnTo>
                  <a:pt x="330" y="144"/>
                </a:lnTo>
                <a:lnTo>
                  <a:pt x="330" y="145"/>
                </a:lnTo>
                <a:lnTo>
                  <a:pt x="330" y="144"/>
                </a:lnTo>
                <a:lnTo>
                  <a:pt x="330" y="145"/>
                </a:lnTo>
                <a:lnTo>
                  <a:pt x="331" y="145"/>
                </a:lnTo>
                <a:lnTo>
                  <a:pt x="331" y="145"/>
                </a:lnTo>
                <a:lnTo>
                  <a:pt x="331" y="146"/>
                </a:lnTo>
                <a:lnTo>
                  <a:pt x="331" y="144"/>
                </a:lnTo>
                <a:lnTo>
                  <a:pt x="331" y="144"/>
                </a:lnTo>
                <a:lnTo>
                  <a:pt x="331" y="145"/>
                </a:lnTo>
                <a:lnTo>
                  <a:pt x="331" y="144"/>
                </a:lnTo>
                <a:lnTo>
                  <a:pt x="331" y="145"/>
                </a:lnTo>
                <a:lnTo>
                  <a:pt x="331" y="145"/>
                </a:lnTo>
                <a:lnTo>
                  <a:pt x="331" y="145"/>
                </a:lnTo>
                <a:lnTo>
                  <a:pt x="332" y="145"/>
                </a:lnTo>
                <a:lnTo>
                  <a:pt x="332" y="145"/>
                </a:lnTo>
                <a:lnTo>
                  <a:pt x="332" y="143"/>
                </a:lnTo>
                <a:lnTo>
                  <a:pt x="332" y="144"/>
                </a:lnTo>
                <a:lnTo>
                  <a:pt x="332" y="144"/>
                </a:lnTo>
                <a:lnTo>
                  <a:pt x="332" y="145"/>
                </a:lnTo>
                <a:lnTo>
                  <a:pt x="332" y="144"/>
                </a:lnTo>
                <a:lnTo>
                  <a:pt x="332" y="144"/>
                </a:lnTo>
                <a:lnTo>
                  <a:pt x="332" y="144"/>
                </a:lnTo>
                <a:lnTo>
                  <a:pt x="332" y="144"/>
                </a:lnTo>
                <a:lnTo>
                  <a:pt x="332" y="144"/>
                </a:lnTo>
                <a:lnTo>
                  <a:pt x="333" y="143"/>
                </a:lnTo>
                <a:lnTo>
                  <a:pt x="333" y="144"/>
                </a:lnTo>
                <a:lnTo>
                  <a:pt x="333" y="144"/>
                </a:lnTo>
                <a:lnTo>
                  <a:pt x="333" y="144"/>
                </a:lnTo>
                <a:lnTo>
                  <a:pt x="333" y="144"/>
                </a:lnTo>
                <a:lnTo>
                  <a:pt x="333" y="144"/>
                </a:lnTo>
                <a:lnTo>
                  <a:pt x="333" y="145"/>
                </a:lnTo>
                <a:lnTo>
                  <a:pt x="333" y="144"/>
                </a:lnTo>
                <a:lnTo>
                  <a:pt x="333" y="144"/>
                </a:lnTo>
                <a:lnTo>
                  <a:pt x="333" y="143"/>
                </a:lnTo>
                <a:lnTo>
                  <a:pt x="334" y="144"/>
                </a:lnTo>
                <a:lnTo>
                  <a:pt x="334" y="144"/>
                </a:lnTo>
                <a:lnTo>
                  <a:pt x="334" y="145"/>
                </a:lnTo>
                <a:lnTo>
                  <a:pt x="334" y="145"/>
                </a:lnTo>
                <a:lnTo>
                  <a:pt x="334" y="143"/>
                </a:lnTo>
                <a:lnTo>
                  <a:pt x="334" y="144"/>
                </a:lnTo>
                <a:lnTo>
                  <a:pt x="334" y="144"/>
                </a:lnTo>
                <a:lnTo>
                  <a:pt x="334" y="145"/>
                </a:lnTo>
                <a:lnTo>
                  <a:pt x="334" y="144"/>
                </a:lnTo>
                <a:lnTo>
                  <a:pt x="335" y="145"/>
                </a:lnTo>
                <a:lnTo>
                  <a:pt x="335" y="146"/>
                </a:lnTo>
                <a:lnTo>
                  <a:pt x="335" y="146"/>
                </a:lnTo>
                <a:lnTo>
                  <a:pt x="335" y="148"/>
                </a:lnTo>
                <a:lnTo>
                  <a:pt x="335" y="146"/>
                </a:lnTo>
                <a:lnTo>
                  <a:pt x="336" y="145"/>
                </a:lnTo>
                <a:lnTo>
                  <a:pt x="336" y="144"/>
                </a:lnTo>
                <a:lnTo>
                  <a:pt x="336" y="144"/>
                </a:lnTo>
                <a:lnTo>
                  <a:pt x="336" y="145"/>
                </a:lnTo>
                <a:lnTo>
                  <a:pt x="336" y="144"/>
                </a:lnTo>
                <a:lnTo>
                  <a:pt x="336" y="145"/>
                </a:lnTo>
                <a:lnTo>
                  <a:pt x="336" y="145"/>
                </a:lnTo>
                <a:lnTo>
                  <a:pt x="336" y="144"/>
                </a:lnTo>
                <a:lnTo>
                  <a:pt x="336" y="144"/>
                </a:lnTo>
                <a:lnTo>
                  <a:pt x="337" y="144"/>
                </a:lnTo>
                <a:lnTo>
                  <a:pt x="337" y="145"/>
                </a:lnTo>
                <a:lnTo>
                  <a:pt x="337" y="145"/>
                </a:lnTo>
                <a:lnTo>
                  <a:pt x="337" y="144"/>
                </a:lnTo>
                <a:lnTo>
                  <a:pt x="337" y="144"/>
                </a:lnTo>
                <a:lnTo>
                  <a:pt x="337" y="144"/>
                </a:lnTo>
                <a:lnTo>
                  <a:pt x="337" y="143"/>
                </a:lnTo>
                <a:lnTo>
                  <a:pt x="337" y="143"/>
                </a:lnTo>
                <a:lnTo>
                  <a:pt x="337" y="144"/>
                </a:lnTo>
                <a:lnTo>
                  <a:pt x="338" y="143"/>
                </a:lnTo>
                <a:lnTo>
                  <a:pt x="338" y="144"/>
                </a:lnTo>
                <a:lnTo>
                  <a:pt x="338" y="143"/>
                </a:lnTo>
                <a:lnTo>
                  <a:pt x="338" y="143"/>
                </a:lnTo>
                <a:lnTo>
                  <a:pt x="338" y="144"/>
                </a:lnTo>
                <a:lnTo>
                  <a:pt x="338" y="144"/>
                </a:lnTo>
                <a:lnTo>
                  <a:pt x="338" y="143"/>
                </a:lnTo>
                <a:lnTo>
                  <a:pt x="338" y="143"/>
                </a:lnTo>
                <a:lnTo>
                  <a:pt x="338" y="137"/>
                </a:lnTo>
                <a:lnTo>
                  <a:pt x="339" y="136"/>
                </a:lnTo>
                <a:lnTo>
                  <a:pt x="339" y="140"/>
                </a:lnTo>
                <a:lnTo>
                  <a:pt x="339" y="142"/>
                </a:lnTo>
                <a:lnTo>
                  <a:pt x="339" y="142"/>
                </a:lnTo>
                <a:lnTo>
                  <a:pt x="339" y="142"/>
                </a:lnTo>
                <a:lnTo>
                  <a:pt x="339" y="143"/>
                </a:lnTo>
                <a:lnTo>
                  <a:pt x="339" y="142"/>
                </a:lnTo>
                <a:lnTo>
                  <a:pt x="339" y="143"/>
                </a:lnTo>
                <a:lnTo>
                  <a:pt x="340" y="144"/>
                </a:lnTo>
                <a:lnTo>
                  <a:pt x="340" y="143"/>
                </a:lnTo>
                <a:lnTo>
                  <a:pt x="340" y="142"/>
                </a:lnTo>
                <a:lnTo>
                  <a:pt x="340" y="142"/>
                </a:lnTo>
                <a:lnTo>
                  <a:pt x="340" y="142"/>
                </a:lnTo>
                <a:lnTo>
                  <a:pt x="340" y="144"/>
                </a:lnTo>
                <a:lnTo>
                  <a:pt x="340" y="144"/>
                </a:lnTo>
                <a:lnTo>
                  <a:pt x="340" y="144"/>
                </a:lnTo>
                <a:lnTo>
                  <a:pt x="340" y="145"/>
                </a:lnTo>
                <a:lnTo>
                  <a:pt x="340" y="145"/>
                </a:lnTo>
                <a:lnTo>
                  <a:pt x="340" y="143"/>
                </a:lnTo>
                <a:lnTo>
                  <a:pt x="341" y="144"/>
                </a:lnTo>
                <a:lnTo>
                  <a:pt x="341" y="144"/>
                </a:lnTo>
                <a:lnTo>
                  <a:pt x="341" y="143"/>
                </a:lnTo>
                <a:lnTo>
                  <a:pt x="341" y="143"/>
                </a:lnTo>
                <a:lnTo>
                  <a:pt x="341" y="142"/>
                </a:lnTo>
                <a:lnTo>
                  <a:pt x="341" y="144"/>
                </a:lnTo>
                <a:lnTo>
                  <a:pt x="341" y="142"/>
                </a:lnTo>
                <a:lnTo>
                  <a:pt x="341" y="142"/>
                </a:lnTo>
                <a:lnTo>
                  <a:pt x="341" y="143"/>
                </a:lnTo>
                <a:lnTo>
                  <a:pt x="341" y="142"/>
                </a:lnTo>
                <a:lnTo>
                  <a:pt x="342" y="142"/>
                </a:lnTo>
                <a:lnTo>
                  <a:pt x="342" y="142"/>
                </a:lnTo>
                <a:lnTo>
                  <a:pt x="342" y="142"/>
                </a:lnTo>
                <a:lnTo>
                  <a:pt x="342" y="141"/>
                </a:lnTo>
                <a:lnTo>
                  <a:pt x="342" y="140"/>
                </a:lnTo>
                <a:lnTo>
                  <a:pt x="342" y="141"/>
                </a:lnTo>
                <a:lnTo>
                  <a:pt x="342" y="141"/>
                </a:lnTo>
                <a:lnTo>
                  <a:pt x="342" y="141"/>
                </a:lnTo>
                <a:lnTo>
                  <a:pt x="342" y="140"/>
                </a:lnTo>
                <a:lnTo>
                  <a:pt x="342" y="139"/>
                </a:lnTo>
                <a:lnTo>
                  <a:pt x="342" y="140"/>
                </a:lnTo>
                <a:lnTo>
                  <a:pt x="343" y="139"/>
                </a:lnTo>
                <a:lnTo>
                  <a:pt x="343" y="139"/>
                </a:lnTo>
                <a:lnTo>
                  <a:pt x="343" y="139"/>
                </a:lnTo>
                <a:lnTo>
                  <a:pt x="343" y="138"/>
                </a:lnTo>
                <a:lnTo>
                  <a:pt x="343" y="138"/>
                </a:lnTo>
                <a:lnTo>
                  <a:pt x="343" y="139"/>
                </a:lnTo>
                <a:lnTo>
                  <a:pt x="343" y="138"/>
                </a:lnTo>
                <a:lnTo>
                  <a:pt x="343" y="136"/>
                </a:lnTo>
                <a:lnTo>
                  <a:pt x="343" y="136"/>
                </a:lnTo>
                <a:lnTo>
                  <a:pt x="343" y="137"/>
                </a:lnTo>
                <a:lnTo>
                  <a:pt x="344" y="136"/>
                </a:lnTo>
                <a:lnTo>
                  <a:pt x="344" y="136"/>
                </a:lnTo>
                <a:lnTo>
                  <a:pt x="344" y="135"/>
                </a:lnTo>
                <a:lnTo>
                  <a:pt x="344" y="135"/>
                </a:lnTo>
                <a:lnTo>
                  <a:pt x="344" y="134"/>
                </a:lnTo>
                <a:lnTo>
                  <a:pt x="344" y="135"/>
                </a:lnTo>
                <a:lnTo>
                  <a:pt x="344" y="132"/>
                </a:lnTo>
                <a:lnTo>
                  <a:pt x="344" y="134"/>
                </a:lnTo>
                <a:lnTo>
                  <a:pt x="344" y="132"/>
                </a:lnTo>
                <a:lnTo>
                  <a:pt x="344" y="131"/>
                </a:lnTo>
                <a:lnTo>
                  <a:pt x="345" y="132"/>
                </a:lnTo>
                <a:lnTo>
                  <a:pt x="345" y="132"/>
                </a:lnTo>
                <a:lnTo>
                  <a:pt x="345" y="130"/>
                </a:lnTo>
                <a:lnTo>
                  <a:pt x="345" y="131"/>
                </a:lnTo>
                <a:lnTo>
                  <a:pt x="345" y="130"/>
                </a:lnTo>
                <a:lnTo>
                  <a:pt x="345" y="128"/>
                </a:lnTo>
                <a:lnTo>
                  <a:pt x="345" y="129"/>
                </a:lnTo>
                <a:lnTo>
                  <a:pt x="345" y="128"/>
                </a:lnTo>
                <a:lnTo>
                  <a:pt x="345" y="128"/>
                </a:lnTo>
                <a:lnTo>
                  <a:pt x="345" y="128"/>
                </a:lnTo>
                <a:lnTo>
                  <a:pt x="346" y="127"/>
                </a:lnTo>
                <a:lnTo>
                  <a:pt x="346" y="126"/>
                </a:lnTo>
                <a:lnTo>
                  <a:pt x="346" y="126"/>
                </a:lnTo>
                <a:lnTo>
                  <a:pt x="346" y="125"/>
                </a:lnTo>
                <a:lnTo>
                  <a:pt x="346" y="125"/>
                </a:lnTo>
                <a:lnTo>
                  <a:pt x="346" y="125"/>
                </a:lnTo>
                <a:lnTo>
                  <a:pt x="346" y="124"/>
                </a:lnTo>
                <a:lnTo>
                  <a:pt x="346" y="124"/>
                </a:lnTo>
                <a:lnTo>
                  <a:pt x="346" y="124"/>
                </a:lnTo>
                <a:lnTo>
                  <a:pt x="346" y="125"/>
                </a:lnTo>
                <a:lnTo>
                  <a:pt x="346" y="123"/>
                </a:lnTo>
                <a:lnTo>
                  <a:pt x="347" y="122"/>
                </a:lnTo>
                <a:lnTo>
                  <a:pt x="347" y="122"/>
                </a:lnTo>
                <a:lnTo>
                  <a:pt x="347" y="122"/>
                </a:lnTo>
                <a:lnTo>
                  <a:pt x="347" y="121"/>
                </a:lnTo>
                <a:lnTo>
                  <a:pt x="347" y="120"/>
                </a:lnTo>
                <a:lnTo>
                  <a:pt x="347" y="121"/>
                </a:lnTo>
                <a:lnTo>
                  <a:pt x="347" y="119"/>
                </a:lnTo>
                <a:lnTo>
                  <a:pt x="347" y="118"/>
                </a:lnTo>
                <a:lnTo>
                  <a:pt x="347" y="119"/>
                </a:lnTo>
                <a:lnTo>
                  <a:pt x="347" y="118"/>
                </a:lnTo>
                <a:lnTo>
                  <a:pt x="348" y="119"/>
                </a:lnTo>
                <a:lnTo>
                  <a:pt x="348" y="118"/>
                </a:lnTo>
                <a:lnTo>
                  <a:pt x="348" y="118"/>
                </a:lnTo>
                <a:lnTo>
                  <a:pt x="348" y="118"/>
                </a:lnTo>
                <a:lnTo>
                  <a:pt x="348" y="116"/>
                </a:lnTo>
                <a:lnTo>
                  <a:pt x="348" y="116"/>
                </a:lnTo>
                <a:lnTo>
                  <a:pt x="348" y="115"/>
                </a:lnTo>
                <a:lnTo>
                  <a:pt x="348" y="116"/>
                </a:lnTo>
                <a:lnTo>
                  <a:pt x="348" y="115"/>
                </a:lnTo>
                <a:lnTo>
                  <a:pt x="348" y="114"/>
                </a:lnTo>
                <a:lnTo>
                  <a:pt x="348" y="114"/>
                </a:lnTo>
                <a:lnTo>
                  <a:pt x="349" y="114"/>
                </a:lnTo>
                <a:lnTo>
                  <a:pt x="349" y="114"/>
                </a:lnTo>
                <a:lnTo>
                  <a:pt x="349" y="111"/>
                </a:lnTo>
                <a:lnTo>
                  <a:pt x="349" y="112"/>
                </a:lnTo>
                <a:lnTo>
                  <a:pt x="349" y="113"/>
                </a:lnTo>
                <a:lnTo>
                  <a:pt x="349" y="114"/>
                </a:lnTo>
                <a:lnTo>
                  <a:pt x="349" y="109"/>
                </a:lnTo>
                <a:lnTo>
                  <a:pt x="349" y="113"/>
                </a:lnTo>
                <a:lnTo>
                  <a:pt x="349" y="110"/>
                </a:lnTo>
                <a:lnTo>
                  <a:pt x="349" y="108"/>
                </a:lnTo>
                <a:lnTo>
                  <a:pt x="350" y="110"/>
                </a:lnTo>
                <a:lnTo>
                  <a:pt x="350" y="109"/>
                </a:lnTo>
                <a:lnTo>
                  <a:pt x="350" y="109"/>
                </a:lnTo>
                <a:lnTo>
                  <a:pt x="350" y="109"/>
                </a:lnTo>
                <a:lnTo>
                  <a:pt x="350" y="108"/>
                </a:lnTo>
                <a:lnTo>
                  <a:pt x="350" y="108"/>
                </a:lnTo>
                <a:lnTo>
                  <a:pt x="350" y="107"/>
                </a:lnTo>
                <a:lnTo>
                  <a:pt x="350" y="108"/>
                </a:lnTo>
                <a:lnTo>
                  <a:pt x="350" y="106"/>
                </a:lnTo>
                <a:lnTo>
                  <a:pt x="350" y="107"/>
                </a:lnTo>
                <a:lnTo>
                  <a:pt x="350" y="105"/>
                </a:lnTo>
                <a:lnTo>
                  <a:pt x="351" y="105"/>
                </a:lnTo>
                <a:lnTo>
                  <a:pt x="351" y="105"/>
                </a:lnTo>
                <a:lnTo>
                  <a:pt x="351" y="105"/>
                </a:lnTo>
                <a:lnTo>
                  <a:pt x="351" y="105"/>
                </a:lnTo>
                <a:lnTo>
                  <a:pt x="351" y="104"/>
                </a:lnTo>
                <a:lnTo>
                  <a:pt x="351" y="104"/>
                </a:lnTo>
                <a:lnTo>
                  <a:pt x="351" y="103"/>
                </a:lnTo>
                <a:lnTo>
                  <a:pt x="351" y="103"/>
                </a:lnTo>
                <a:lnTo>
                  <a:pt x="351" y="102"/>
                </a:lnTo>
                <a:lnTo>
                  <a:pt x="351" y="103"/>
                </a:lnTo>
                <a:lnTo>
                  <a:pt x="352" y="102"/>
                </a:lnTo>
                <a:lnTo>
                  <a:pt x="352" y="102"/>
                </a:lnTo>
                <a:lnTo>
                  <a:pt x="352" y="100"/>
                </a:lnTo>
                <a:lnTo>
                  <a:pt x="352" y="101"/>
                </a:lnTo>
                <a:lnTo>
                  <a:pt x="352" y="101"/>
                </a:lnTo>
                <a:lnTo>
                  <a:pt x="352" y="101"/>
                </a:lnTo>
                <a:lnTo>
                  <a:pt x="352" y="100"/>
                </a:lnTo>
                <a:lnTo>
                  <a:pt x="352" y="100"/>
                </a:lnTo>
                <a:lnTo>
                  <a:pt x="352" y="101"/>
                </a:lnTo>
                <a:lnTo>
                  <a:pt x="352" y="98"/>
                </a:lnTo>
                <a:lnTo>
                  <a:pt x="352" y="99"/>
                </a:lnTo>
                <a:lnTo>
                  <a:pt x="353" y="98"/>
                </a:lnTo>
                <a:lnTo>
                  <a:pt x="353" y="98"/>
                </a:lnTo>
                <a:lnTo>
                  <a:pt x="353" y="98"/>
                </a:lnTo>
                <a:lnTo>
                  <a:pt x="353" y="98"/>
                </a:lnTo>
              </a:path>
            </a:pathLst>
          </a:custGeom>
          <a:noFill/>
          <a:ln w="12700" cmpd="sng">
            <a:solidFill>
              <a:srgbClr val="008000"/>
            </a:solidFill>
            <a:prstDash val="solid"/>
            <a:round/>
            <a:headEnd/>
            <a:tailEnd/>
          </a:ln>
        </p:spPr>
        <p:txBody>
          <a:bodyPr/>
          <a:lstStyle/>
          <a:p>
            <a:endParaRPr lang="zh-CN" altLang="en-US" sz="2800">
              <a:latin typeface="Arial Narrow" pitchFamily="34" charset="0"/>
            </a:endParaRPr>
          </a:p>
        </p:txBody>
      </p:sp>
      <p:sp>
        <p:nvSpPr>
          <p:cNvPr id="1459203" name="Freeform 3"/>
          <p:cNvSpPr>
            <a:spLocks/>
          </p:cNvSpPr>
          <p:nvPr/>
        </p:nvSpPr>
        <p:spPr bwMode="auto">
          <a:xfrm>
            <a:off x="5359693" y="3165475"/>
            <a:ext cx="2308225" cy="361950"/>
          </a:xfrm>
          <a:custGeom>
            <a:avLst/>
            <a:gdLst/>
            <a:ahLst/>
            <a:cxnLst>
              <a:cxn ang="0">
                <a:pos x="5" y="16"/>
              </a:cxn>
              <a:cxn ang="0">
                <a:pos x="11" y="16"/>
              </a:cxn>
              <a:cxn ang="0">
                <a:pos x="17" y="15"/>
              </a:cxn>
              <a:cxn ang="0">
                <a:pos x="22" y="16"/>
              </a:cxn>
              <a:cxn ang="0">
                <a:pos x="28" y="16"/>
              </a:cxn>
              <a:cxn ang="0">
                <a:pos x="33" y="14"/>
              </a:cxn>
              <a:cxn ang="0">
                <a:pos x="39" y="14"/>
              </a:cxn>
              <a:cxn ang="0">
                <a:pos x="44" y="12"/>
              </a:cxn>
              <a:cxn ang="0">
                <a:pos x="49" y="11"/>
              </a:cxn>
              <a:cxn ang="0">
                <a:pos x="55" y="11"/>
              </a:cxn>
              <a:cxn ang="0">
                <a:pos x="60" y="10"/>
              </a:cxn>
              <a:cxn ang="0">
                <a:pos x="66" y="7"/>
              </a:cxn>
              <a:cxn ang="0">
                <a:pos x="71" y="9"/>
              </a:cxn>
              <a:cxn ang="0">
                <a:pos x="76" y="9"/>
              </a:cxn>
              <a:cxn ang="0">
                <a:pos x="82" y="9"/>
              </a:cxn>
              <a:cxn ang="0">
                <a:pos x="87" y="9"/>
              </a:cxn>
              <a:cxn ang="0">
                <a:pos x="92" y="9"/>
              </a:cxn>
              <a:cxn ang="0">
                <a:pos x="98" y="8"/>
              </a:cxn>
              <a:cxn ang="0">
                <a:pos x="103" y="8"/>
              </a:cxn>
              <a:cxn ang="0">
                <a:pos x="109" y="8"/>
              </a:cxn>
              <a:cxn ang="0">
                <a:pos x="114" y="6"/>
              </a:cxn>
              <a:cxn ang="0">
                <a:pos x="119" y="4"/>
              </a:cxn>
              <a:cxn ang="0">
                <a:pos x="125" y="3"/>
              </a:cxn>
              <a:cxn ang="0">
                <a:pos x="130" y="3"/>
              </a:cxn>
              <a:cxn ang="0">
                <a:pos x="136" y="5"/>
              </a:cxn>
              <a:cxn ang="0">
                <a:pos x="141" y="6"/>
              </a:cxn>
              <a:cxn ang="0">
                <a:pos x="147" y="8"/>
              </a:cxn>
              <a:cxn ang="0">
                <a:pos x="152" y="4"/>
              </a:cxn>
              <a:cxn ang="0">
                <a:pos x="158" y="4"/>
              </a:cxn>
              <a:cxn ang="0">
                <a:pos x="163" y="5"/>
              </a:cxn>
              <a:cxn ang="0">
                <a:pos x="169" y="4"/>
              </a:cxn>
              <a:cxn ang="0">
                <a:pos x="175" y="33"/>
              </a:cxn>
              <a:cxn ang="0">
                <a:pos x="180" y="40"/>
              </a:cxn>
              <a:cxn ang="0">
                <a:pos x="185" y="47"/>
              </a:cxn>
              <a:cxn ang="0">
                <a:pos x="191" y="47"/>
              </a:cxn>
              <a:cxn ang="0">
                <a:pos x="196" y="50"/>
              </a:cxn>
              <a:cxn ang="0">
                <a:pos x="202" y="53"/>
              </a:cxn>
              <a:cxn ang="0">
                <a:pos x="207" y="55"/>
              </a:cxn>
              <a:cxn ang="0">
                <a:pos x="212" y="55"/>
              </a:cxn>
              <a:cxn ang="0">
                <a:pos x="218" y="56"/>
              </a:cxn>
              <a:cxn ang="0">
                <a:pos x="223" y="58"/>
              </a:cxn>
              <a:cxn ang="0">
                <a:pos x="229" y="57"/>
              </a:cxn>
              <a:cxn ang="0">
                <a:pos x="234" y="58"/>
              </a:cxn>
              <a:cxn ang="0">
                <a:pos x="240" y="57"/>
              </a:cxn>
              <a:cxn ang="0">
                <a:pos x="245" y="57"/>
              </a:cxn>
              <a:cxn ang="0">
                <a:pos x="250" y="56"/>
              </a:cxn>
              <a:cxn ang="0">
                <a:pos x="256" y="57"/>
              </a:cxn>
              <a:cxn ang="0">
                <a:pos x="261" y="57"/>
              </a:cxn>
              <a:cxn ang="0">
                <a:pos x="267" y="55"/>
              </a:cxn>
              <a:cxn ang="0">
                <a:pos x="272" y="55"/>
              </a:cxn>
              <a:cxn ang="0">
                <a:pos x="279" y="56"/>
              </a:cxn>
              <a:cxn ang="0">
                <a:pos x="284" y="12"/>
              </a:cxn>
              <a:cxn ang="0">
                <a:pos x="290" y="11"/>
              </a:cxn>
              <a:cxn ang="0">
                <a:pos x="295" y="10"/>
              </a:cxn>
              <a:cxn ang="0">
                <a:pos x="301" y="8"/>
              </a:cxn>
              <a:cxn ang="0">
                <a:pos x="306" y="6"/>
              </a:cxn>
              <a:cxn ang="0">
                <a:pos x="311" y="6"/>
              </a:cxn>
              <a:cxn ang="0">
                <a:pos x="317" y="5"/>
              </a:cxn>
              <a:cxn ang="0">
                <a:pos x="322" y="3"/>
              </a:cxn>
              <a:cxn ang="0">
                <a:pos x="328" y="2"/>
              </a:cxn>
              <a:cxn ang="0">
                <a:pos x="334" y="6"/>
              </a:cxn>
              <a:cxn ang="0">
                <a:pos x="340" y="1"/>
              </a:cxn>
              <a:cxn ang="0">
                <a:pos x="345" y="1"/>
              </a:cxn>
            </a:cxnLst>
            <a:rect l="0" t="0" r="r" b="b"/>
            <a:pathLst>
              <a:path w="346" h="60">
                <a:moveTo>
                  <a:pt x="0" y="17"/>
                </a:moveTo>
                <a:lnTo>
                  <a:pt x="0" y="17"/>
                </a:lnTo>
                <a:lnTo>
                  <a:pt x="0" y="17"/>
                </a:lnTo>
                <a:lnTo>
                  <a:pt x="0" y="17"/>
                </a:lnTo>
                <a:lnTo>
                  <a:pt x="0" y="16"/>
                </a:lnTo>
                <a:lnTo>
                  <a:pt x="0" y="16"/>
                </a:lnTo>
                <a:lnTo>
                  <a:pt x="1" y="17"/>
                </a:lnTo>
                <a:lnTo>
                  <a:pt x="1" y="17"/>
                </a:lnTo>
                <a:lnTo>
                  <a:pt x="1" y="17"/>
                </a:lnTo>
                <a:lnTo>
                  <a:pt x="1" y="17"/>
                </a:lnTo>
                <a:lnTo>
                  <a:pt x="1" y="17"/>
                </a:lnTo>
                <a:lnTo>
                  <a:pt x="1" y="17"/>
                </a:lnTo>
                <a:lnTo>
                  <a:pt x="1" y="17"/>
                </a:lnTo>
                <a:lnTo>
                  <a:pt x="1" y="17"/>
                </a:lnTo>
                <a:lnTo>
                  <a:pt x="1" y="17"/>
                </a:lnTo>
                <a:lnTo>
                  <a:pt x="1" y="17"/>
                </a:lnTo>
                <a:lnTo>
                  <a:pt x="1" y="16"/>
                </a:lnTo>
                <a:lnTo>
                  <a:pt x="2" y="16"/>
                </a:lnTo>
                <a:lnTo>
                  <a:pt x="2" y="16"/>
                </a:lnTo>
                <a:lnTo>
                  <a:pt x="2" y="16"/>
                </a:lnTo>
                <a:lnTo>
                  <a:pt x="2" y="16"/>
                </a:lnTo>
                <a:lnTo>
                  <a:pt x="2" y="17"/>
                </a:lnTo>
                <a:lnTo>
                  <a:pt x="2" y="16"/>
                </a:lnTo>
                <a:lnTo>
                  <a:pt x="2" y="16"/>
                </a:lnTo>
                <a:lnTo>
                  <a:pt x="2" y="17"/>
                </a:lnTo>
                <a:lnTo>
                  <a:pt x="2" y="16"/>
                </a:lnTo>
                <a:lnTo>
                  <a:pt x="2" y="16"/>
                </a:lnTo>
                <a:lnTo>
                  <a:pt x="2" y="16"/>
                </a:lnTo>
                <a:lnTo>
                  <a:pt x="3" y="16"/>
                </a:lnTo>
                <a:lnTo>
                  <a:pt x="3" y="17"/>
                </a:lnTo>
                <a:lnTo>
                  <a:pt x="3" y="17"/>
                </a:lnTo>
                <a:lnTo>
                  <a:pt x="3" y="17"/>
                </a:lnTo>
                <a:lnTo>
                  <a:pt x="3" y="17"/>
                </a:lnTo>
                <a:lnTo>
                  <a:pt x="3" y="19"/>
                </a:lnTo>
                <a:lnTo>
                  <a:pt x="3" y="16"/>
                </a:lnTo>
                <a:lnTo>
                  <a:pt x="3" y="16"/>
                </a:lnTo>
                <a:lnTo>
                  <a:pt x="3" y="16"/>
                </a:lnTo>
                <a:lnTo>
                  <a:pt x="3" y="16"/>
                </a:lnTo>
                <a:lnTo>
                  <a:pt x="4" y="16"/>
                </a:lnTo>
                <a:lnTo>
                  <a:pt x="4" y="16"/>
                </a:lnTo>
                <a:lnTo>
                  <a:pt x="4" y="17"/>
                </a:lnTo>
                <a:lnTo>
                  <a:pt x="4" y="16"/>
                </a:lnTo>
                <a:lnTo>
                  <a:pt x="4" y="17"/>
                </a:lnTo>
                <a:lnTo>
                  <a:pt x="4" y="16"/>
                </a:lnTo>
                <a:lnTo>
                  <a:pt x="4" y="16"/>
                </a:lnTo>
                <a:lnTo>
                  <a:pt x="4" y="17"/>
                </a:lnTo>
                <a:lnTo>
                  <a:pt x="4" y="16"/>
                </a:lnTo>
                <a:lnTo>
                  <a:pt x="4" y="16"/>
                </a:lnTo>
                <a:lnTo>
                  <a:pt x="4" y="16"/>
                </a:lnTo>
                <a:lnTo>
                  <a:pt x="5" y="16"/>
                </a:lnTo>
                <a:lnTo>
                  <a:pt x="5" y="17"/>
                </a:lnTo>
                <a:lnTo>
                  <a:pt x="5" y="17"/>
                </a:lnTo>
                <a:lnTo>
                  <a:pt x="5" y="17"/>
                </a:lnTo>
                <a:lnTo>
                  <a:pt x="5" y="16"/>
                </a:lnTo>
                <a:lnTo>
                  <a:pt x="5" y="16"/>
                </a:lnTo>
                <a:lnTo>
                  <a:pt x="5" y="16"/>
                </a:lnTo>
                <a:lnTo>
                  <a:pt x="5" y="16"/>
                </a:lnTo>
                <a:lnTo>
                  <a:pt x="5" y="16"/>
                </a:lnTo>
                <a:lnTo>
                  <a:pt x="5" y="17"/>
                </a:lnTo>
                <a:lnTo>
                  <a:pt x="5" y="16"/>
                </a:lnTo>
                <a:lnTo>
                  <a:pt x="6" y="19"/>
                </a:lnTo>
                <a:lnTo>
                  <a:pt x="6" y="16"/>
                </a:lnTo>
                <a:lnTo>
                  <a:pt x="6" y="16"/>
                </a:lnTo>
                <a:lnTo>
                  <a:pt x="6" y="19"/>
                </a:lnTo>
                <a:lnTo>
                  <a:pt x="6" y="18"/>
                </a:lnTo>
                <a:lnTo>
                  <a:pt x="6" y="18"/>
                </a:lnTo>
                <a:lnTo>
                  <a:pt x="6" y="16"/>
                </a:lnTo>
                <a:lnTo>
                  <a:pt x="6" y="17"/>
                </a:lnTo>
                <a:lnTo>
                  <a:pt x="6" y="19"/>
                </a:lnTo>
                <a:lnTo>
                  <a:pt x="6" y="16"/>
                </a:lnTo>
                <a:lnTo>
                  <a:pt x="6" y="16"/>
                </a:lnTo>
                <a:lnTo>
                  <a:pt x="7" y="16"/>
                </a:lnTo>
                <a:lnTo>
                  <a:pt x="7" y="16"/>
                </a:lnTo>
                <a:lnTo>
                  <a:pt x="7" y="16"/>
                </a:lnTo>
                <a:lnTo>
                  <a:pt x="7" y="16"/>
                </a:lnTo>
                <a:lnTo>
                  <a:pt x="7" y="18"/>
                </a:lnTo>
                <a:lnTo>
                  <a:pt x="7" y="16"/>
                </a:lnTo>
                <a:lnTo>
                  <a:pt x="7" y="18"/>
                </a:lnTo>
                <a:lnTo>
                  <a:pt x="7" y="17"/>
                </a:lnTo>
                <a:lnTo>
                  <a:pt x="7" y="15"/>
                </a:lnTo>
                <a:lnTo>
                  <a:pt x="7" y="16"/>
                </a:lnTo>
                <a:lnTo>
                  <a:pt x="8" y="16"/>
                </a:lnTo>
                <a:lnTo>
                  <a:pt x="8" y="16"/>
                </a:lnTo>
                <a:lnTo>
                  <a:pt x="8" y="16"/>
                </a:lnTo>
                <a:lnTo>
                  <a:pt x="8" y="16"/>
                </a:lnTo>
                <a:lnTo>
                  <a:pt x="8" y="16"/>
                </a:lnTo>
                <a:lnTo>
                  <a:pt x="8" y="18"/>
                </a:lnTo>
                <a:lnTo>
                  <a:pt x="8" y="16"/>
                </a:lnTo>
                <a:lnTo>
                  <a:pt x="8" y="16"/>
                </a:lnTo>
                <a:lnTo>
                  <a:pt x="8" y="15"/>
                </a:lnTo>
                <a:lnTo>
                  <a:pt x="8" y="14"/>
                </a:lnTo>
                <a:lnTo>
                  <a:pt x="8" y="16"/>
                </a:lnTo>
                <a:lnTo>
                  <a:pt x="9" y="16"/>
                </a:lnTo>
                <a:lnTo>
                  <a:pt x="9" y="16"/>
                </a:lnTo>
                <a:lnTo>
                  <a:pt x="9" y="16"/>
                </a:lnTo>
                <a:lnTo>
                  <a:pt x="9" y="16"/>
                </a:lnTo>
                <a:lnTo>
                  <a:pt x="9" y="15"/>
                </a:lnTo>
                <a:lnTo>
                  <a:pt x="9" y="16"/>
                </a:lnTo>
                <a:lnTo>
                  <a:pt x="9" y="17"/>
                </a:lnTo>
                <a:lnTo>
                  <a:pt x="9" y="16"/>
                </a:lnTo>
                <a:lnTo>
                  <a:pt x="9" y="15"/>
                </a:lnTo>
                <a:lnTo>
                  <a:pt x="9" y="15"/>
                </a:lnTo>
                <a:lnTo>
                  <a:pt x="9" y="16"/>
                </a:lnTo>
                <a:lnTo>
                  <a:pt x="10" y="15"/>
                </a:lnTo>
                <a:lnTo>
                  <a:pt x="10" y="14"/>
                </a:lnTo>
                <a:lnTo>
                  <a:pt x="10" y="17"/>
                </a:lnTo>
                <a:lnTo>
                  <a:pt x="10" y="16"/>
                </a:lnTo>
                <a:lnTo>
                  <a:pt x="10" y="17"/>
                </a:lnTo>
                <a:lnTo>
                  <a:pt x="10" y="17"/>
                </a:lnTo>
                <a:lnTo>
                  <a:pt x="10" y="16"/>
                </a:lnTo>
                <a:lnTo>
                  <a:pt x="10" y="16"/>
                </a:lnTo>
                <a:lnTo>
                  <a:pt x="10" y="17"/>
                </a:lnTo>
                <a:lnTo>
                  <a:pt x="10" y="18"/>
                </a:lnTo>
                <a:lnTo>
                  <a:pt x="10" y="16"/>
                </a:lnTo>
                <a:lnTo>
                  <a:pt x="11" y="16"/>
                </a:lnTo>
                <a:lnTo>
                  <a:pt x="11" y="16"/>
                </a:lnTo>
                <a:lnTo>
                  <a:pt x="11" y="16"/>
                </a:lnTo>
                <a:lnTo>
                  <a:pt x="11" y="15"/>
                </a:lnTo>
                <a:lnTo>
                  <a:pt x="11" y="16"/>
                </a:lnTo>
                <a:lnTo>
                  <a:pt x="11" y="16"/>
                </a:lnTo>
                <a:lnTo>
                  <a:pt x="11" y="16"/>
                </a:lnTo>
                <a:lnTo>
                  <a:pt x="11" y="16"/>
                </a:lnTo>
                <a:lnTo>
                  <a:pt x="11" y="16"/>
                </a:lnTo>
                <a:lnTo>
                  <a:pt x="11" y="16"/>
                </a:lnTo>
                <a:lnTo>
                  <a:pt x="11" y="17"/>
                </a:lnTo>
                <a:lnTo>
                  <a:pt x="12" y="16"/>
                </a:lnTo>
                <a:lnTo>
                  <a:pt x="12" y="16"/>
                </a:lnTo>
                <a:lnTo>
                  <a:pt x="12" y="15"/>
                </a:lnTo>
                <a:lnTo>
                  <a:pt x="12" y="16"/>
                </a:lnTo>
                <a:lnTo>
                  <a:pt x="12" y="17"/>
                </a:lnTo>
                <a:lnTo>
                  <a:pt x="12" y="14"/>
                </a:lnTo>
                <a:lnTo>
                  <a:pt x="12" y="15"/>
                </a:lnTo>
                <a:lnTo>
                  <a:pt x="12" y="16"/>
                </a:lnTo>
                <a:lnTo>
                  <a:pt x="13" y="16"/>
                </a:lnTo>
                <a:lnTo>
                  <a:pt x="13" y="16"/>
                </a:lnTo>
                <a:lnTo>
                  <a:pt x="13" y="16"/>
                </a:lnTo>
                <a:lnTo>
                  <a:pt x="13" y="16"/>
                </a:lnTo>
                <a:lnTo>
                  <a:pt x="13" y="16"/>
                </a:lnTo>
                <a:lnTo>
                  <a:pt x="13" y="14"/>
                </a:lnTo>
                <a:lnTo>
                  <a:pt x="13" y="16"/>
                </a:lnTo>
                <a:lnTo>
                  <a:pt x="13" y="15"/>
                </a:lnTo>
                <a:lnTo>
                  <a:pt x="13" y="16"/>
                </a:lnTo>
                <a:lnTo>
                  <a:pt x="14" y="16"/>
                </a:lnTo>
                <a:lnTo>
                  <a:pt x="14" y="17"/>
                </a:lnTo>
                <a:lnTo>
                  <a:pt x="14" y="16"/>
                </a:lnTo>
                <a:lnTo>
                  <a:pt x="14" y="16"/>
                </a:lnTo>
                <a:lnTo>
                  <a:pt x="14" y="16"/>
                </a:lnTo>
                <a:lnTo>
                  <a:pt x="14" y="16"/>
                </a:lnTo>
                <a:lnTo>
                  <a:pt x="14" y="16"/>
                </a:lnTo>
                <a:lnTo>
                  <a:pt x="14" y="16"/>
                </a:lnTo>
                <a:lnTo>
                  <a:pt x="14" y="16"/>
                </a:lnTo>
                <a:lnTo>
                  <a:pt x="14" y="16"/>
                </a:lnTo>
                <a:lnTo>
                  <a:pt x="15" y="15"/>
                </a:lnTo>
                <a:lnTo>
                  <a:pt x="15" y="16"/>
                </a:lnTo>
                <a:lnTo>
                  <a:pt x="15" y="16"/>
                </a:lnTo>
                <a:lnTo>
                  <a:pt x="15" y="16"/>
                </a:lnTo>
                <a:lnTo>
                  <a:pt x="15" y="15"/>
                </a:lnTo>
                <a:lnTo>
                  <a:pt x="15" y="15"/>
                </a:lnTo>
                <a:lnTo>
                  <a:pt x="15" y="15"/>
                </a:lnTo>
                <a:lnTo>
                  <a:pt x="15" y="16"/>
                </a:lnTo>
                <a:lnTo>
                  <a:pt x="15" y="15"/>
                </a:lnTo>
                <a:lnTo>
                  <a:pt x="15" y="16"/>
                </a:lnTo>
                <a:lnTo>
                  <a:pt x="15" y="17"/>
                </a:lnTo>
                <a:lnTo>
                  <a:pt x="16" y="15"/>
                </a:lnTo>
                <a:lnTo>
                  <a:pt x="16" y="16"/>
                </a:lnTo>
                <a:lnTo>
                  <a:pt x="16" y="15"/>
                </a:lnTo>
                <a:lnTo>
                  <a:pt x="16" y="15"/>
                </a:lnTo>
                <a:lnTo>
                  <a:pt x="16" y="15"/>
                </a:lnTo>
                <a:lnTo>
                  <a:pt x="16" y="15"/>
                </a:lnTo>
                <a:lnTo>
                  <a:pt x="16" y="15"/>
                </a:lnTo>
                <a:lnTo>
                  <a:pt x="16" y="14"/>
                </a:lnTo>
                <a:lnTo>
                  <a:pt x="17" y="14"/>
                </a:lnTo>
                <a:lnTo>
                  <a:pt x="17" y="15"/>
                </a:lnTo>
                <a:lnTo>
                  <a:pt x="17" y="15"/>
                </a:lnTo>
                <a:lnTo>
                  <a:pt x="17" y="17"/>
                </a:lnTo>
                <a:lnTo>
                  <a:pt x="17" y="15"/>
                </a:lnTo>
                <a:lnTo>
                  <a:pt x="17" y="16"/>
                </a:lnTo>
                <a:lnTo>
                  <a:pt x="17" y="16"/>
                </a:lnTo>
                <a:lnTo>
                  <a:pt x="17" y="16"/>
                </a:lnTo>
                <a:lnTo>
                  <a:pt x="18" y="16"/>
                </a:lnTo>
                <a:lnTo>
                  <a:pt x="18" y="16"/>
                </a:lnTo>
                <a:lnTo>
                  <a:pt x="18" y="16"/>
                </a:lnTo>
                <a:lnTo>
                  <a:pt x="18" y="15"/>
                </a:lnTo>
                <a:lnTo>
                  <a:pt x="18" y="16"/>
                </a:lnTo>
                <a:lnTo>
                  <a:pt x="18" y="18"/>
                </a:lnTo>
                <a:lnTo>
                  <a:pt x="18" y="16"/>
                </a:lnTo>
                <a:lnTo>
                  <a:pt x="18" y="16"/>
                </a:lnTo>
                <a:lnTo>
                  <a:pt x="18" y="16"/>
                </a:lnTo>
                <a:lnTo>
                  <a:pt x="18" y="16"/>
                </a:lnTo>
                <a:lnTo>
                  <a:pt x="19" y="18"/>
                </a:lnTo>
                <a:lnTo>
                  <a:pt x="19" y="16"/>
                </a:lnTo>
                <a:lnTo>
                  <a:pt x="19" y="16"/>
                </a:lnTo>
                <a:lnTo>
                  <a:pt x="19" y="16"/>
                </a:lnTo>
                <a:lnTo>
                  <a:pt x="19" y="16"/>
                </a:lnTo>
                <a:lnTo>
                  <a:pt x="19" y="16"/>
                </a:lnTo>
                <a:lnTo>
                  <a:pt x="19" y="18"/>
                </a:lnTo>
                <a:lnTo>
                  <a:pt x="19" y="16"/>
                </a:lnTo>
                <a:lnTo>
                  <a:pt x="19" y="18"/>
                </a:lnTo>
                <a:lnTo>
                  <a:pt x="19" y="16"/>
                </a:lnTo>
                <a:lnTo>
                  <a:pt x="19" y="16"/>
                </a:lnTo>
                <a:lnTo>
                  <a:pt x="20" y="16"/>
                </a:lnTo>
                <a:lnTo>
                  <a:pt x="20" y="16"/>
                </a:lnTo>
                <a:lnTo>
                  <a:pt x="20" y="18"/>
                </a:lnTo>
                <a:lnTo>
                  <a:pt x="20" y="17"/>
                </a:lnTo>
                <a:lnTo>
                  <a:pt x="20" y="16"/>
                </a:lnTo>
                <a:lnTo>
                  <a:pt x="20" y="16"/>
                </a:lnTo>
                <a:lnTo>
                  <a:pt x="20" y="16"/>
                </a:lnTo>
                <a:lnTo>
                  <a:pt x="20" y="17"/>
                </a:lnTo>
                <a:lnTo>
                  <a:pt x="20" y="16"/>
                </a:lnTo>
                <a:lnTo>
                  <a:pt x="20" y="16"/>
                </a:lnTo>
                <a:lnTo>
                  <a:pt x="20" y="16"/>
                </a:lnTo>
                <a:lnTo>
                  <a:pt x="21" y="16"/>
                </a:lnTo>
                <a:lnTo>
                  <a:pt x="21" y="16"/>
                </a:lnTo>
                <a:lnTo>
                  <a:pt x="21" y="16"/>
                </a:lnTo>
                <a:lnTo>
                  <a:pt x="21" y="16"/>
                </a:lnTo>
                <a:lnTo>
                  <a:pt x="21" y="16"/>
                </a:lnTo>
                <a:lnTo>
                  <a:pt x="21" y="16"/>
                </a:lnTo>
                <a:lnTo>
                  <a:pt x="21" y="16"/>
                </a:lnTo>
                <a:lnTo>
                  <a:pt x="21" y="16"/>
                </a:lnTo>
                <a:lnTo>
                  <a:pt x="21" y="16"/>
                </a:lnTo>
                <a:lnTo>
                  <a:pt x="21" y="16"/>
                </a:lnTo>
                <a:lnTo>
                  <a:pt x="21" y="16"/>
                </a:lnTo>
                <a:lnTo>
                  <a:pt x="22" y="16"/>
                </a:lnTo>
                <a:lnTo>
                  <a:pt x="22" y="16"/>
                </a:lnTo>
                <a:lnTo>
                  <a:pt x="22" y="16"/>
                </a:lnTo>
                <a:lnTo>
                  <a:pt x="22" y="16"/>
                </a:lnTo>
                <a:lnTo>
                  <a:pt x="22" y="16"/>
                </a:lnTo>
                <a:lnTo>
                  <a:pt x="22" y="16"/>
                </a:lnTo>
                <a:lnTo>
                  <a:pt x="22" y="16"/>
                </a:lnTo>
                <a:lnTo>
                  <a:pt x="22" y="16"/>
                </a:lnTo>
                <a:lnTo>
                  <a:pt x="22" y="16"/>
                </a:lnTo>
                <a:lnTo>
                  <a:pt x="22" y="16"/>
                </a:lnTo>
                <a:lnTo>
                  <a:pt x="23" y="17"/>
                </a:lnTo>
                <a:lnTo>
                  <a:pt x="23" y="16"/>
                </a:lnTo>
                <a:lnTo>
                  <a:pt x="23" y="17"/>
                </a:lnTo>
                <a:lnTo>
                  <a:pt x="23" y="17"/>
                </a:lnTo>
                <a:lnTo>
                  <a:pt x="23" y="17"/>
                </a:lnTo>
                <a:lnTo>
                  <a:pt x="23" y="16"/>
                </a:lnTo>
                <a:lnTo>
                  <a:pt x="23" y="17"/>
                </a:lnTo>
                <a:lnTo>
                  <a:pt x="23" y="14"/>
                </a:lnTo>
                <a:lnTo>
                  <a:pt x="23" y="16"/>
                </a:lnTo>
                <a:lnTo>
                  <a:pt x="23" y="16"/>
                </a:lnTo>
                <a:lnTo>
                  <a:pt x="23" y="19"/>
                </a:lnTo>
                <a:lnTo>
                  <a:pt x="24" y="16"/>
                </a:lnTo>
                <a:lnTo>
                  <a:pt x="24" y="16"/>
                </a:lnTo>
                <a:lnTo>
                  <a:pt x="24" y="16"/>
                </a:lnTo>
                <a:lnTo>
                  <a:pt x="24" y="16"/>
                </a:lnTo>
                <a:lnTo>
                  <a:pt x="24" y="16"/>
                </a:lnTo>
                <a:lnTo>
                  <a:pt x="24" y="16"/>
                </a:lnTo>
                <a:lnTo>
                  <a:pt x="24" y="17"/>
                </a:lnTo>
                <a:lnTo>
                  <a:pt x="24" y="16"/>
                </a:lnTo>
                <a:lnTo>
                  <a:pt x="24" y="16"/>
                </a:lnTo>
                <a:lnTo>
                  <a:pt x="24" y="16"/>
                </a:lnTo>
                <a:lnTo>
                  <a:pt x="24" y="16"/>
                </a:lnTo>
                <a:lnTo>
                  <a:pt x="25" y="16"/>
                </a:lnTo>
                <a:lnTo>
                  <a:pt x="25" y="16"/>
                </a:lnTo>
                <a:lnTo>
                  <a:pt x="25" y="16"/>
                </a:lnTo>
                <a:lnTo>
                  <a:pt x="25" y="16"/>
                </a:lnTo>
                <a:lnTo>
                  <a:pt x="25" y="16"/>
                </a:lnTo>
                <a:lnTo>
                  <a:pt x="25" y="17"/>
                </a:lnTo>
                <a:lnTo>
                  <a:pt x="25" y="19"/>
                </a:lnTo>
                <a:lnTo>
                  <a:pt x="25" y="17"/>
                </a:lnTo>
                <a:lnTo>
                  <a:pt x="25" y="17"/>
                </a:lnTo>
                <a:lnTo>
                  <a:pt x="25" y="16"/>
                </a:lnTo>
                <a:lnTo>
                  <a:pt x="25" y="16"/>
                </a:lnTo>
                <a:lnTo>
                  <a:pt x="26" y="16"/>
                </a:lnTo>
                <a:lnTo>
                  <a:pt x="26" y="17"/>
                </a:lnTo>
                <a:lnTo>
                  <a:pt x="26" y="16"/>
                </a:lnTo>
                <a:lnTo>
                  <a:pt x="26" y="18"/>
                </a:lnTo>
                <a:lnTo>
                  <a:pt x="26" y="16"/>
                </a:lnTo>
                <a:lnTo>
                  <a:pt x="26" y="16"/>
                </a:lnTo>
                <a:lnTo>
                  <a:pt x="26" y="16"/>
                </a:lnTo>
                <a:lnTo>
                  <a:pt x="26" y="17"/>
                </a:lnTo>
                <a:lnTo>
                  <a:pt x="26" y="16"/>
                </a:lnTo>
                <a:lnTo>
                  <a:pt x="26" y="16"/>
                </a:lnTo>
                <a:lnTo>
                  <a:pt x="27" y="18"/>
                </a:lnTo>
                <a:lnTo>
                  <a:pt x="27" y="16"/>
                </a:lnTo>
                <a:lnTo>
                  <a:pt x="27" y="17"/>
                </a:lnTo>
                <a:lnTo>
                  <a:pt x="27" y="16"/>
                </a:lnTo>
                <a:lnTo>
                  <a:pt x="27" y="16"/>
                </a:lnTo>
                <a:lnTo>
                  <a:pt x="27" y="16"/>
                </a:lnTo>
                <a:lnTo>
                  <a:pt x="27" y="18"/>
                </a:lnTo>
                <a:lnTo>
                  <a:pt x="27" y="16"/>
                </a:lnTo>
                <a:lnTo>
                  <a:pt x="27" y="16"/>
                </a:lnTo>
                <a:lnTo>
                  <a:pt x="27" y="16"/>
                </a:lnTo>
                <a:lnTo>
                  <a:pt x="27" y="18"/>
                </a:lnTo>
                <a:lnTo>
                  <a:pt x="28" y="15"/>
                </a:lnTo>
                <a:lnTo>
                  <a:pt x="28" y="16"/>
                </a:lnTo>
                <a:lnTo>
                  <a:pt x="28" y="16"/>
                </a:lnTo>
                <a:lnTo>
                  <a:pt x="28" y="16"/>
                </a:lnTo>
                <a:lnTo>
                  <a:pt x="28" y="18"/>
                </a:lnTo>
                <a:lnTo>
                  <a:pt x="28" y="16"/>
                </a:lnTo>
                <a:lnTo>
                  <a:pt x="28" y="18"/>
                </a:lnTo>
                <a:lnTo>
                  <a:pt x="28" y="16"/>
                </a:lnTo>
                <a:lnTo>
                  <a:pt x="28" y="16"/>
                </a:lnTo>
                <a:lnTo>
                  <a:pt x="28" y="16"/>
                </a:lnTo>
                <a:lnTo>
                  <a:pt x="28" y="16"/>
                </a:lnTo>
                <a:lnTo>
                  <a:pt x="29" y="15"/>
                </a:lnTo>
                <a:lnTo>
                  <a:pt x="29" y="18"/>
                </a:lnTo>
                <a:lnTo>
                  <a:pt x="29" y="17"/>
                </a:lnTo>
                <a:lnTo>
                  <a:pt x="29" y="16"/>
                </a:lnTo>
                <a:lnTo>
                  <a:pt x="29" y="16"/>
                </a:lnTo>
                <a:lnTo>
                  <a:pt x="29" y="16"/>
                </a:lnTo>
                <a:lnTo>
                  <a:pt x="29" y="18"/>
                </a:lnTo>
                <a:lnTo>
                  <a:pt x="29" y="17"/>
                </a:lnTo>
                <a:lnTo>
                  <a:pt x="29" y="15"/>
                </a:lnTo>
                <a:lnTo>
                  <a:pt x="29" y="16"/>
                </a:lnTo>
                <a:lnTo>
                  <a:pt x="29" y="16"/>
                </a:lnTo>
                <a:lnTo>
                  <a:pt x="30" y="15"/>
                </a:lnTo>
                <a:lnTo>
                  <a:pt x="30" y="16"/>
                </a:lnTo>
                <a:lnTo>
                  <a:pt x="30" y="17"/>
                </a:lnTo>
                <a:lnTo>
                  <a:pt x="30" y="17"/>
                </a:lnTo>
                <a:lnTo>
                  <a:pt x="30" y="17"/>
                </a:lnTo>
                <a:lnTo>
                  <a:pt x="30" y="16"/>
                </a:lnTo>
                <a:lnTo>
                  <a:pt x="30" y="16"/>
                </a:lnTo>
                <a:lnTo>
                  <a:pt x="30" y="16"/>
                </a:lnTo>
                <a:lnTo>
                  <a:pt x="30" y="16"/>
                </a:lnTo>
                <a:lnTo>
                  <a:pt x="30" y="16"/>
                </a:lnTo>
                <a:lnTo>
                  <a:pt x="31" y="15"/>
                </a:lnTo>
                <a:lnTo>
                  <a:pt x="31" y="16"/>
                </a:lnTo>
                <a:lnTo>
                  <a:pt x="31" y="15"/>
                </a:lnTo>
                <a:lnTo>
                  <a:pt x="31" y="16"/>
                </a:lnTo>
                <a:lnTo>
                  <a:pt x="31" y="15"/>
                </a:lnTo>
                <a:lnTo>
                  <a:pt x="31" y="17"/>
                </a:lnTo>
                <a:lnTo>
                  <a:pt x="31" y="15"/>
                </a:lnTo>
                <a:lnTo>
                  <a:pt x="31" y="14"/>
                </a:lnTo>
                <a:lnTo>
                  <a:pt x="31" y="17"/>
                </a:lnTo>
                <a:lnTo>
                  <a:pt x="31" y="16"/>
                </a:lnTo>
                <a:lnTo>
                  <a:pt x="31" y="15"/>
                </a:lnTo>
                <a:lnTo>
                  <a:pt x="32" y="15"/>
                </a:lnTo>
                <a:lnTo>
                  <a:pt x="32" y="15"/>
                </a:lnTo>
                <a:lnTo>
                  <a:pt x="32" y="17"/>
                </a:lnTo>
                <a:lnTo>
                  <a:pt x="32" y="16"/>
                </a:lnTo>
                <a:lnTo>
                  <a:pt x="32" y="15"/>
                </a:lnTo>
                <a:lnTo>
                  <a:pt x="32" y="15"/>
                </a:lnTo>
                <a:lnTo>
                  <a:pt x="32" y="16"/>
                </a:lnTo>
                <a:lnTo>
                  <a:pt x="32" y="15"/>
                </a:lnTo>
                <a:lnTo>
                  <a:pt x="32" y="16"/>
                </a:lnTo>
                <a:lnTo>
                  <a:pt x="32" y="15"/>
                </a:lnTo>
                <a:lnTo>
                  <a:pt x="32" y="15"/>
                </a:lnTo>
                <a:lnTo>
                  <a:pt x="33" y="15"/>
                </a:lnTo>
                <a:lnTo>
                  <a:pt x="33" y="17"/>
                </a:lnTo>
                <a:lnTo>
                  <a:pt x="33" y="14"/>
                </a:lnTo>
                <a:lnTo>
                  <a:pt x="33" y="15"/>
                </a:lnTo>
                <a:lnTo>
                  <a:pt x="33" y="17"/>
                </a:lnTo>
                <a:lnTo>
                  <a:pt x="33" y="15"/>
                </a:lnTo>
                <a:lnTo>
                  <a:pt x="33" y="17"/>
                </a:lnTo>
                <a:lnTo>
                  <a:pt x="33" y="14"/>
                </a:lnTo>
                <a:lnTo>
                  <a:pt x="33" y="17"/>
                </a:lnTo>
                <a:lnTo>
                  <a:pt x="33" y="17"/>
                </a:lnTo>
                <a:lnTo>
                  <a:pt x="33" y="16"/>
                </a:lnTo>
                <a:lnTo>
                  <a:pt x="34" y="15"/>
                </a:lnTo>
                <a:lnTo>
                  <a:pt x="34" y="15"/>
                </a:lnTo>
                <a:lnTo>
                  <a:pt x="34" y="14"/>
                </a:lnTo>
                <a:lnTo>
                  <a:pt x="34" y="14"/>
                </a:lnTo>
                <a:lnTo>
                  <a:pt x="34" y="15"/>
                </a:lnTo>
                <a:lnTo>
                  <a:pt x="34" y="14"/>
                </a:lnTo>
                <a:lnTo>
                  <a:pt x="34" y="14"/>
                </a:lnTo>
                <a:lnTo>
                  <a:pt x="34" y="15"/>
                </a:lnTo>
                <a:lnTo>
                  <a:pt x="34" y="15"/>
                </a:lnTo>
                <a:lnTo>
                  <a:pt x="34" y="14"/>
                </a:lnTo>
                <a:lnTo>
                  <a:pt x="34" y="15"/>
                </a:lnTo>
                <a:lnTo>
                  <a:pt x="35" y="14"/>
                </a:lnTo>
                <a:lnTo>
                  <a:pt x="35" y="17"/>
                </a:lnTo>
                <a:lnTo>
                  <a:pt x="35" y="14"/>
                </a:lnTo>
                <a:lnTo>
                  <a:pt x="35" y="14"/>
                </a:lnTo>
                <a:lnTo>
                  <a:pt x="35" y="14"/>
                </a:lnTo>
                <a:lnTo>
                  <a:pt x="35" y="14"/>
                </a:lnTo>
                <a:lnTo>
                  <a:pt x="35" y="14"/>
                </a:lnTo>
                <a:lnTo>
                  <a:pt x="35" y="14"/>
                </a:lnTo>
                <a:lnTo>
                  <a:pt x="35" y="14"/>
                </a:lnTo>
                <a:lnTo>
                  <a:pt x="35" y="14"/>
                </a:lnTo>
                <a:lnTo>
                  <a:pt x="36" y="14"/>
                </a:lnTo>
                <a:lnTo>
                  <a:pt x="36" y="14"/>
                </a:lnTo>
                <a:lnTo>
                  <a:pt x="36" y="14"/>
                </a:lnTo>
                <a:lnTo>
                  <a:pt x="36" y="14"/>
                </a:lnTo>
                <a:lnTo>
                  <a:pt x="36" y="14"/>
                </a:lnTo>
                <a:lnTo>
                  <a:pt x="36" y="16"/>
                </a:lnTo>
                <a:lnTo>
                  <a:pt x="36" y="14"/>
                </a:lnTo>
                <a:lnTo>
                  <a:pt x="36" y="14"/>
                </a:lnTo>
                <a:lnTo>
                  <a:pt x="36" y="14"/>
                </a:lnTo>
                <a:lnTo>
                  <a:pt x="36" y="14"/>
                </a:lnTo>
                <a:lnTo>
                  <a:pt x="36" y="14"/>
                </a:lnTo>
                <a:lnTo>
                  <a:pt x="37" y="14"/>
                </a:lnTo>
                <a:lnTo>
                  <a:pt x="37" y="14"/>
                </a:lnTo>
                <a:lnTo>
                  <a:pt x="37" y="14"/>
                </a:lnTo>
                <a:lnTo>
                  <a:pt x="37" y="14"/>
                </a:lnTo>
                <a:lnTo>
                  <a:pt x="37" y="14"/>
                </a:lnTo>
                <a:lnTo>
                  <a:pt x="37" y="16"/>
                </a:lnTo>
                <a:lnTo>
                  <a:pt x="37" y="14"/>
                </a:lnTo>
                <a:lnTo>
                  <a:pt x="37" y="14"/>
                </a:lnTo>
                <a:lnTo>
                  <a:pt x="37" y="14"/>
                </a:lnTo>
                <a:lnTo>
                  <a:pt x="37" y="16"/>
                </a:lnTo>
                <a:lnTo>
                  <a:pt x="37" y="14"/>
                </a:lnTo>
                <a:lnTo>
                  <a:pt x="38" y="16"/>
                </a:lnTo>
                <a:lnTo>
                  <a:pt x="38" y="14"/>
                </a:lnTo>
                <a:lnTo>
                  <a:pt x="38" y="16"/>
                </a:lnTo>
                <a:lnTo>
                  <a:pt x="38" y="14"/>
                </a:lnTo>
                <a:lnTo>
                  <a:pt x="38" y="14"/>
                </a:lnTo>
                <a:lnTo>
                  <a:pt x="38" y="14"/>
                </a:lnTo>
                <a:lnTo>
                  <a:pt x="38" y="15"/>
                </a:lnTo>
                <a:lnTo>
                  <a:pt x="38" y="14"/>
                </a:lnTo>
                <a:lnTo>
                  <a:pt x="38" y="14"/>
                </a:lnTo>
                <a:lnTo>
                  <a:pt x="38" y="14"/>
                </a:lnTo>
                <a:lnTo>
                  <a:pt x="38" y="14"/>
                </a:lnTo>
                <a:lnTo>
                  <a:pt x="39" y="14"/>
                </a:lnTo>
                <a:lnTo>
                  <a:pt x="39" y="14"/>
                </a:lnTo>
                <a:lnTo>
                  <a:pt x="39" y="13"/>
                </a:lnTo>
                <a:lnTo>
                  <a:pt x="39" y="16"/>
                </a:lnTo>
                <a:lnTo>
                  <a:pt x="39" y="16"/>
                </a:lnTo>
                <a:lnTo>
                  <a:pt x="39" y="14"/>
                </a:lnTo>
                <a:lnTo>
                  <a:pt x="39" y="16"/>
                </a:lnTo>
                <a:lnTo>
                  <a:pt x="39" y="14"/>
                </a:lnTo>
                <a:lnTo>
                  <a:pt x="39" y="16"/>
                </a:lnTo>
                <a:lnTo>
                  <a:pt x="39" y="14"/>
                </a:lnTo>
                <a:lnTo>
                  <a:pt x="40" y="14"/>
                </a:lnTo>
                <a:lnTo>
                  <a:pt x="40" y="14"/>
                </a:lnTo>
                <a:lnTo>
                  <a:pt x="40" y="14"/>
                </a:lnTo>
                <a:lnTo>
                  <a:pt x="40" y="14"/>
                </a:lnTo>
                <a:lnTo>
                  <a:pt x="40" y="14"/>
                </a:lnTo>
                <a:lnTo>
                  <a:pt x="40" y="14"/>
                </a:lnTo>
                <a:lnTo>
                  <a:pt x="40" y="16"/>
                </a:lnTo>
                <a:lnTo>
                  <a:pt x="40" y="14"/>
                </a:lnTo>
                <a:lnTo>
                  <a:pt x="40" y="13"/>
                </a:lnTo>
                <a:lnTo>
                  <a:pt x="40" y="14"/>
                </a:lnTo>
                <a:lnTo>
                  <a:pt x="40" y="14"/>
                </a:lnTo>
                <a:lnTo>
                  <a:pt x="41" y="14"/>
                </a:lnTo>
                <a:lnTo>
                  <a:pt x="41" y="15"/>
                </a:lnTo>
                <a:lnTo>
                  <a:pt x="41" y="16"/>
                </a:lnTo>
                <a:lnTo>
                  <a:pt x="41" y="12"/>
                </a:lnTo>
                <a:lnTo>
                  <a:pt x="41" y="13"/>
                </a:lnTo>
                <a:lnTo>
                  <a:pt x="41" y="16"/>
                </a:lnTo>
                <a:lnTo>
                  <a:pt x="41" y="14"/>
                </a:lnTo>
                <a:lnTo>
                  <a:pt x="41" y="13"/>
                </a:lnTo>
                <a:lnTo>
                  <a:pt x="41" y="13"/>
                </a:lnTo>
                <a:lnTo>
                  <a:pt x="41" y="14"/>
                </a:lnTo>
                <a:lnTo>
                  <a:pt x="41" y="16"/>
                </a:lnTo>
                <a:lnTo>
                  <a:pt x="42" y="13"/>
                </a:lnTo>
                <a:lnTo>
                  <a:pt x="42" y="14"/>
                </a:lnTo>
                <a:lnTo>
                  <a:pt x="42" y="13"/>
                </a:lnTo>
                <a:lnTo>
                  <a:pt x="42" y="13"/>
                </a:lnTo>
                <a:lnTo>
                  <a:pt x="42" y="15"/>
                </a:lnTo>
                <a:lnTo>
                  <a:pt x="42" y="13"/>
                </a:lnTo>
                <a:lnTo>
                  <a:pt x="42" y="13"/>
                </a:lnTo>
                <a:lnTo>
                  <a:pt x="42" y="15"/>
                </a:lnTo>
                <a:lnTo>
                  <a:pt x="42" y="13"/>
                </a:lnTo>
                <a:lnTo>
                  <a:pt x="42" y="15"/>
                </a:lnTo>
                <a:lnTo>
                  <a:pt x="42" y="13"/>
                </a:lnTo>
                <a:lnTo>
                  <a:pt x="43" y="12"/>
                </a:lnTo>
                <a:lnTo>
                  <a:pt x="43" y="15"/>
                </a:lnTo>
                <a:lnTo>
                  <a:pt x="43" y="13"/>
                </a:lnTo>
                <a:lnTo>
                  <a:pt x="43" y="11"/>
                </a:lnTo>
                <a:lnTo>
                  <a:pt x="43" y="12"/>
                </a:lnTo>
                <a:lnTo>
                  <a:pt x="43" y="12"/>
                </a:lnTo>
                <a:lnTo>
                  <a:pt x="43" y="12"/>
                </a:lnTo>
                <a:lnTo>
                  <a:pt x="43" y="13"/>
                </a:lnTo>
                <a:lnTo>
                  <a:pt x="43" y="12"/>
                </a:lnTo>
                <a:lnTo>
                  <a:pt x="43" y="13"/>
                </a:lnTo>
                <a:lnTo>
                  <a:pt x="44" y="12"/>
                </a:lnTo>
                <a:lnTo>
                  <a:pt x="44" y="12"/>
                </a:lnTo>
                <a:lnTo>
                  <a:pt x="44" y="12"/>
                </a:lnTo>
                <a:lnTo>
                  <a:pt x="44" y="14"/>
                </a:lnTo>
                <a:lnTo>
                  <a:pt x="44" y="12"/>
                </a:lnTo>
                <a:lnTo>
                  <a:pt x="44" y="12"/>
                </a:lnTo>
                <a:lnTo>
                  <a:pt x="44" y="12"/>
                </a:lnTo>
                <a:lnTo>
                  <a:pt x="44" y="11"/>
                </a:lnTo>
                <a:lnTo>
                  <a:pt x="44" y="13"/>
                </a:lnTo>
                <a:lnTo>
                  <a:pt x="44" y="11"/>
                </a:lnTo>
                <a:lnTo>
                  <a:pt x="44" y="12"/>
                </a:lnTo>
                <a:lnTo>
                  <a:pt x="45" y="12"/>
                </a:lnTo>
                <a:lnTo>
                  <a:pt x="45" y="12"/>
                </a:lnTo>
                <a:lnTo>
                  <a:pt x="45" y="11"/>
                </a:lnTo>
                <a:lnTo>
                  <a:pt x="45" y="11"/>
                </a:lnTo>
                <a:lnTo>
                  <a:pt x="45" y="11"/>
                </a:lnTo>
                <a:lnTo>
                  <a:pt x="45" y="11"/>
                </a:lnTo>
                <a:lnTo>
                  <a:pt x="45" y="10"/>
                </a:lnTo>
                <a:lnTo>
                  <a:pt x="45" y="11"/>
                </a:lnTo>
                <a:lnTo>
                  <a:pt x="45" y="11"/>
                </a:lnTo>
                <a:lnTo>
                  <a:pt x="45" y="11"/>
                </a:lnTo>
                <a:lnTo>
                  <a:pt x="45" y="12"/>
                </a:lnTo>
                <a:lnTo>
                  <a:pt x="46" y="12"/>
                </a:lnTo>
                <a:lnTo>
                  <a:pt x="46" y="11"/>
                </a:lnTo>
                <a:lnTo>
                  <a:pt x="46" y="11"/>
                </a:lnTo>
                <a:lnTo>
                  <a:pt x="46" y="13"/>
                </a:lnTo>
                <a:lnTo>
                  <a:pt x="46" y="12"/>
                </a:lnTo>
                <a:lnTo>
                  <a:pt x="46" y="11"/>
                </a:lnTo>
                <a:lnTo>
                  <a:pt x="46" y="11"/>
                </a:lnTo>
                <a:lnTo>
                  <a:pt x="46" y="11"/>
                </a:lnTo>
                <a:lnTo>
                  <a:pt x="46" y="11"/>
                </a:lnTo>
                <a:lnTo>
                  <a:pt x="46" y="11"/>
                </a:lnTo>
                <a:lnTo>
                  <a:pt x="46" y="11"/>
                </a:lnTo>
                <a:lnTo>
                  <a:pt x="47" y="13"/>
                </a:lnTo>
                <a:lnTo>
                  <a:pt x="47" y="11"/>
                </a:lnTo>
                <a:lnTo>
                  <a:pt x="47" y="11"/>
                </a:lnTo>
                <a:lnTo>
                  <a:pt x="47" y="11"/>
                </a:lnTo>
                <a:lnTo>
                  <a:pt x="47" y="14"/>
                </a:lnTo>
                <a:lnTo>
                  <a:pt x="47" y="13"/>
                </a:lnTo>
                <a:lnTo>
                  <a:pt x="47" y="11"/>
                </a:lnTo>
                <a:lnTo>
                  <a:pt x="47" y="13"/>
                </a:lnTo>
                <a:lnTo>
                  <a:pt x="47" y="14"/>
                </a:lnTo>
                <a:lnTo>
                  <a:pt x="47" y="13"/>
                </a:lnTo>
                <a:lnTo>
                  <a:pt x="48" y="14"/>
                </a:lnTo>
                <a:lnTo>
                  <a:pt x="48" y="13"/>
                </a:lnTo>
                <a:lnTo>
                  <a:pt x="48" y="10"/>
                </a:lnTo>
                <a:lnTo>
                  <a:pt x="48" y="14"/>
                </a:lnTo>
                <a:lnTo>
                  <a:pt x="48" y="14"/>
                </a:lnTo>
                <a:lnTo>
                  <a:pt x="48" y="11"/>
                </a:lnTo>
                <a:lnTo>
                  <a:pt x="48" y="10"/>
                </a:lnTo>
                <a:lnTo>
                  <a:pt x="48" y="11"/>
                </a:lnTo>
                <a:lnTo>
                  <a:pt x="48" y="11"/>
                </a:lnTo>
                <a:lnTo>
                  <a:pt x="48" y="11"/>
                </a:lnTo>
                <a:lnTo>
                  <a:pt x="48" y="11"/>
                </a:lnTo>
                <a:lnTo>
                  <a:pt x="49" y="11"/>
                </a:lnTo>
                <a:lnTo>
                  <a:pt x="49" y="11"/>
                </a:lnTo>
                <a:lnTo>
                  <a:pt x="49" y="11"/>
                </a:lnTo>
                <a:lnTo>
                  <a:pt x="49" y="11"/>
                </a:lnTo>
                <a:lnTo>
                  <a:pt x="49" y="11"/>
                </a:lnTo>
                <a:lnTo>
                  <a:pt x="49" y="11"/>
                </a:lnTo>
                <a:lnTo>
                  <a:pt x="49" y="12"/>
                </a:lnTo>
                <a:lnTo>
                  <a:pt x="49" y="11"/>
                </a:lnTo>
                <a:lnTo>
                  <a:pt x="49" y="11"/>
                </a:lnTo>
                <a:lnTo>
                  <a:pt x="49" y="11"/>
                </a:lnTo>
                <a:lnTo>
                  <a:pt x="49" y="12"/>
                </a:lnTo>
                <a:lnTo>
                  <a:pt x="50" y="14"/>
                </a:lnTo>
                <a:lnTo>
                  <a:pt x="50" y="13"/>
                </a:lnTo>
                <a:lnTo>
                  <a:pt x="50" y="11"/>
                </a:lnTo>
                <a:lnTo>
                  <a:pt x="50" y="11"/>
                </a:lnTo>
                <a:lnTo>
                  <a:pt x="50" y="14"/>
                </a:lnTo>
                <a:lnTo>
                  <a:pt x="50" y="11"/>
                </a:lnTo>
                <a:lnTo>
                  <a:pt x="50" y="14"/>
                </a:lnTo>
                <a:lnTo>
                  <a:pt x="50" y="11"/>
                </a:lnTo>
                <a:lnTo>
                  <a:pt x="50" y="12"/>
                </a:lnTo>
                <a:lnTo>
                  <a:pt x="50" y="11"/>
                </a:lnTo>
                <a:lnTo>
                  <a:pt x="50" y="14"/>
                </a:lnTo>
                <a:lnTo>
                  <a:pt x="51" y="11"/>
                </a:lnTo>
                <a:lnTo>
                  <a:pt x="51" y="11"/>
                </a:lnTo>
                <a:lnTo>
                  <a:pt x="51" y="14"/>
                </a:lnTo>
                <a:lnTo>
                  <a:pt x="51" y="14"/>
                </a:lnTo>
                <a:lnTo>
                  <a:pt x="51" y="14"/>
                </a:lnTo>
                <a:lnTo>
                  <a:pt x="51" y="12"/>
                </a:lnTo>
                <a:lnTo>
                  <a:pt x="51" y="11"/>
                </a:lnTo>
                <a:lnTo>
                  <a:pt x="51" y="12"/>
                </a:lnTo>
                <a:lnTo>
                  <a:pt x="51" y="11"/>
                </a:lnTo>
                <a:lnTo>
                  <a:pt x="51" y="11"/>
                </a:lnTo>
                <a:lnTo>
                  <a:pt x="52" y="14"/>
                </a:lnTo>
                <a:lnTo>
                  <a:pt x="52" y="12"/>
                </a:lnTo>
                <a:lnTo>
                  <a:pt x="52" y="11"/>
                </a:lnTo>
                <a:lnTo>
                  <a:pt x="52" y="14"/>
                </a:lnTo>
                <a:lnTo>
                  <a:pt x="52" y="11"/>
                </a:lnTo>
                <a:lnTo>
                  <a:pt x="52" y="12"/>
                </a:lnTo>
                <a:lnTo>
                  <a:pt x="52" y="12"/>
                </a:lnTo>
                <a:lnTo>
                  <a:pt x="52" y="12"/>
                </a:lnTo>
                <a:lnTo>
                  <a:pt x="52" y="11"/>
                </a:lnTo>
                <a:lnTo>
                  <a:pt x="52" y="11"/>
                </a:lnTo>
                <a:lnTo>
                  <a:pt x="52" y="11"/>
                </a:lnTo>
                <a:lnTo>
                  <a:pt x="53" y="11"/>
                </a:lnTo>
                <a:lnTo>
                  <a:pt x="53" y="11"/>
                </a:lnTo>
                <a:lnTo>
                  <a:pt x="53" y="11"/>
                </a:lnTo>
                <a:lnTo>
                  <a:pt x="53" y="13"/>
                </a:lnTo>
                <a:lnTo>
                  <a:pt x="53" y="11"/>
                </a:lnTo>
                <a:lnTo>
                  <a:pt x="53" y="11"/>
                </a:lnTo>
                <a:lnTo>
                  <a:pt x="53" y="13"/>
                </a:lnTo>
                <a:lnTo>
                  <a:pt x="53" y="11"/>
                </a:lnTo>
                <a:lnTo>
                  <a:pt x="53" y="11"/>
                </a:lnTo>
                <a:lnTo>
                  <a:pt x="53" y="11"/>
                </a:lnTo>
                <a:lnTo>
                  <a:pt x="53" y="11"/>
                </a:lnTo>
                <a:lnTo>
                  <a:pt x="54" y="11"/>
                </a:lnTo>
                <a:lnTo>
                  <a:pt x="54" y="11"/>
                </a:lnTo>
                <a:lnTo>
                  <a:pt x="54" y="11"/>
                </a:lnTo>
                <a:lnTo>
                  <a:pt x="54" y="11"/>
                </a:lnTo>
                <a:lnTo>
                  <a:pt x="54" y="13"/>
                </a:lnTo>
                <a:lnTo>
                  <a:pt x="54" y="11"/>
                </a:lnTo>
                <a:lnTo>
                  <a:pt x="54" y="13"/>
                </a:lnTo>
                <a:lnTo>
                  <a:pt x="54" y="11"/>
                </a:lnTo>
                <a:lnTo>
                  <a:pt x="54" y="11"/>
                </a:lnTo>
                <a:lnTo>
                  <a:pt x="54" y="11"/>
                </a:lnTo>
                <a:lnTo>
                  <a:pt x="54" y="11"/>
                </a:lnTo>
                <a:lnTo>
                  <a:pt x="55" y="11"/>
                </a:lnTo>
                <a:lnTo>
                  <a:pt x="55" y="13"/>
                </a:lnTo>
                <a:lnTo>
                  <a:pt x="55" y="11"/>
                </a:lnTo>
                <a:lnTo>
                  <a:pt x="55" y="11"/>
                </a:lnTo>
                <a:lnTo>
                  <a:pt x="55" y="10"/>
                </a:lnTo>
                <a:lnTo>
                  <a:pt x="55" y="11"/>
                </a:lnTo>
                <a:lnTo>
                  <a:pt x="55" y="11"/>
                </a:lnTo>
                <a:lnTo>
                  <a:pt x="55" y="11"/>
                </a:lnTo>
                <a:lnTo>
                  <a:pt x="55" y="11"/>
                </a:lnTo>
                <a:lnTo>
                  <a:pt x="55" y="11"/>
                </a:lnTo>
                <a:lnTo>
                  <a:pt x="56" y="11"/>
                </a:lnTo>
                <a:lnTo>
                  <a:pt x="56" y="11"/>
                </a:lnTo>
                <a:lnTo>
                  <a:pt x="56" y="10"/>
                </a:lnTo>
                <a:lnTo>
                  <a:pt x="56" y="11"/>
                </a:lnTo>
                <a:lnTo>
                  <a:pt x="56" y="9"/>
                </a:lnTo>
                <a:lnTo>
                  <a:pt x="56" y="11"/>
                </a:lnTo>
                <a:lnTo>
                  <a:pt x="56" y="9"/>
                </a:lnTo>
                <a:lnTo>
                  <a:pt x="56" y="11"/>
                </a:lnTo>
                <a:lnTo>
                  <a:pt x="56" y="11"/>
                </a:lnTo>
                <a:lnTo>
                  <a:pt x="56" y="10"/>
                </a:lnTo>
                <a:lnTo>
                  <a:pt x="56" y="11"/>
                </a:lnTo>
                <a:lnTo>
                  <a:pt x="57" y="11"/>
                </a:lnTo>
                <a:lnTo>
                  <a:pt x="57" y="12"/>
                </a:lnTo>
                <a:lnTo>
                  <a:pt x="57" y="13"/>
                </a:lnTo>
                <a:lnTo>
                  <a:pt x="57" y="11"/>
                </a:lnTo>
                <a:lnTo>
                  <a:pt x="57" y="12"/>
                </a:lnTo>
                <a:lnTo>
                  <a:pt x="57" y="11"/>
                </a:lnTo>
                <a:lnTo>
                  <a:pt x="57" y="10"/>
                </a:lnTo>
                <a:lnTo>
                  <a:pt x="57" y="11"/>
                </a:lnTo>
                <a:lnTo>
                  <a:pt x="57" y="11"/>
                </a:lnTo>
                <a:lnTo>
                  <a:pt x="57" y="11"/>
                </a:lnTo>
                <a:lnTo>
                  <a:pt x="57" y="11"/>
                </a:lnTo>
                <a:lnTo>
                  <a:pt x="58" y="11"/>
                </a:lnTo>
                <a:lnTo>
                  <a:pt x="58" y="13"/>
                </a:lnTo>
                <a:lnTo>
                  <a:pt x="58" y="13"/>
                </a:lnTo>
                <a:lnTo>
                  <a:pt x="58" y="13"/>
                </a:lnTo>
                <a:lnTo>
                  <a:pt x="58" y="10"/>
                </a:lnTo>
                <a:lnTo>
                  <a:pt x="58" y="12"/>
                </a:lnTo>
                <a:lnTo>
                  <a:pt x="58" y="11"/>
                </a:lnTo>
                <a:lnTo>
                  <a:pt x="58" y="11"/>
                </a:lnTo>
                <a:lnTo>
                  <a:pt x="58" y="11"/>
                </a:lnTo>
                <a:lnTo>
                  <a:pt x="58" y="11"/>
                </a:lnTo>
                <a:lnTo>
                  <a:pt x="58" y="11"/>
                </a:lnTo>
                <a:lnTo>
                  <a:pt x="59" y="10"/>
                </a:lnTo>
                <a:lnTo>
                  <a:pt x="59" y="11"/>
                </a:lnTo>
                <a:lnTo>
                  <a:pt x="59" y="13"/>
                </a:lnTo>
                <a:lnTo>
                  <a:pt x="59" y="12"/>
                </a:lnTo>
                <a:lnTo>
                  <a:pt x="59" y="11"/>
                </a:lnTo>
                <a:lnTo>
                  <a:pt x="59" y="11"/>
                </a:lnTo>
                <a:lnTo>
                  <a:pt x="59" y="11"/>
                </a:lnTo>
                <a:lnTo>
                  <a:pt x="59" y="12"/>
                </a:lnTo>
                <a:lnTo>
                  <a:pt x="59" y="12"/>
                </a:lnTo>
                <a:lnTo>
                  <a:pt x="59" y="9"/>
                </a:lnTo>
                <a:lnTo>
                  <a:pt x="59" y="10"/>
                </a:lnTo>
                <a:lnTo>
                  <a:pt x="60" y="9"/>
                </a:lnTo>
                <a:lnTo>
                  <a:pt x="60" y="10"/>
                </a:lnTo>
                <a:lnTo>
                  <a:pt x="60" y="10"/>
                </a:lnTo>
                <a:lnTo>
                  <a:pt x="60" y="10"/>
                </a:lnTo>
                <a:lnTo>
                  <a:pt x="60" y="12"/>
                </a:lnTo>
                <a:lnTo>
                  <a:pt x="60" y="9"/>
                </a:lnTo>
                <a:lnTo>
                  <a:pt x="60" y="10"/>
                </a:lnTo>
                <a:lnTo>
                  <a:pt x="60" y="9"/>
                </a:lnTo>
                <a:lnTo>
                  <a:pt x="60" y="9"/>
                </a:lnTo>
                <a:lnTo>
                  <a:pt x="60" y="9"/>
                </a:lnTo>
                <a:lnTo>
                  <a:pt x="61" y="9"/>
                </a:lnTo>
                <a:lnTo>
                  <a:pt x="61" y="11"/>
                </a:lnTo>
                <a:lnTo>
                  <a:pt x="61" y="11"/>
                </a:lnTo>
                <a:lnTo>
                  <a:pt x="61" y="9"/>
                </a:lnTo>
                <a:lnTo>
                  <a:pt x="61" y="9"/>
                </a:lnTo>
                <a:lnTo>
                  <a:pt x="61" y="9"/>
                </a:lnTo>
                <a:lnTo>
                  <a:pt x="61" y="9"/>
                </a:lnTo>
                <a:lnTo>
                  <a:pt x="61" y="9"/>
                </a:lnTo>
                <a:lnTo>
                  <a:pt x="61" y="9"/>
                </a:lnTo>
                <a:lnTo>
                  <a:pt x="61" y="8"/>
                </a:lnTo>
                <a:lnTo>
                  <a:pt x="61" y="8"/>
                </a:lnTo>
                <a:lnTo>
                  <a:pt x="62" y="8"/>
                </a:lnTo>
                <a:lnTo>
                  <a:pt x="62" y="8"/>
                </a:lnTo>
                <a:lnTo>
                  <a:pt x="62" y="8"/>
                </a:lnTo>
                <a:lnTo>
                  <a:pt x="62" y="8"/>
                </a:lnTo>
                <a:lnTo>
                  <a:pt x="62" y="7"/>
                </a:lnTo>
                <a:lnTo>
                  <a:pt x="62" y="8"/>
                </a:lnTo>
                <a:lnTo>
                  <a:pt x="62" y="8"/>
                </a:lnTo>
                <a:lnTo>
                  <a:pt x="62" y="8"/>
                </a:lnTo>
                <a:lnTo>
                  <a:pt x="62" y="8"/>
                </a:lnTo>
                <a:lnTo>
                  <a:pt x="62" y="9"/>
                </a:lnTo>
                <a:lnTo>
                  <a:pt x="62" y="11"/>
                </a:lnTo>
                <a:lnTo>
                  <a:pt x="63" y="11"/>
                </a:lnTo>
                <a:lnTo>
                  <a:pt x="63" y="8"/>
                </a:lnTo>
                <a:lnTo>
                  <a:pt x="63" y="8"/>
                </a:lnTo>
                <a:lnTo>
                  <a:pt x="63" y="8"/>
                </a:lnTo>
                <a:lnTo>
                  <a:pt x="63" y="10"/>
                </a:lnTo>
                <a:lnTo>
                  <a:pt x="63" y="8"/>
                </a:lnTo>
                <a:lnTo>
                  <a:pt x="63" y="10"/>
                </a:lnTo>
                <a:lnTo>
                  <a:pt x="63" y="8"/>
                </a:lnTo>
                <a:lnTo>
                  <a:pt x="63" y="8"/>
                </a:lnTo>
                <a:lnTo>
                  <a:pt x="63" y="8"/>
                </a:lnTo>
                <a:lnTo>
                  <a:pt x="63" y="8"/>
                </a:lnTo>
                <a:lnTo>
                  <a:pt x="64" y="10"/>
                </a:lnTo>
                <a:lnTo>
                  <a:pt x="64" y="8"/>
                </a:lnTo>
                <a:lnTo>
                  <a:pt x="64" y="8"/>
                </a:lnTo>
                <a:lnTo>
                  <a:pt x="64" y="8"/>
                </a:lnTo>
                <a:lnTo>
                  <a:pt x="64" y="8"/>
                </a:lnTo>
                <a:lnTo>
                  <a:pt x="64" y="8"/>
                </a:lnTo>
                <a:lnTo>
                  <a:pt x="64" y="8"/>
                </a:lnTo>
                <a:lnTo>
                  <a:pt x="64" y="8"/>
                </a:lnTo>
                <a:lnTo>
                  <a:pt x="64" y="8"/>
                </a:lnTo>
                <a:lnTo>
                  <a:pt x="64" y="7"/>
                </a:lnTo>
                <a:lnTo>
                  <a:pt x="65" y="7"/>
                </a:lnTo>
                <a:lnTo>
                  <a:pt x="65" y="7"/>
                </a:lnTo>
                <a:lnTo>
                  <a:pt x="65" y="8"/>
                </a:lnTo>
                <a:lnTo>
                  <a:pt x="65" y="7"/>
                </a:lnTo>
                <a:lnTo>
                  <a:pt x="65" y="7"/>
                </a:lnTo>
                <a:lnTo>
                  <a:pt x="65" y="6"/>
                </a:lnTo>
                <a:lnTo>
                  <a:pt x="65" y="6"/>
                </a:lnTo>
                <a:lnTo>
                  <a:pt x="65" y="6"/>
                </a:lnTo>
                <a:lnTo>
                  <a:pt x="65" y="7"/>
                </a:lnTo>
                <a:lnTo>
                  <a:pt x="65" y="6"/>
                </a:lnTo>
                <a:lnTo>
                  <a:pt x="65" y="7"/>
                </a:lnTo>
                <a:lnTo>
                  <a:pt x="66" y="7"/>
                </a:lnTo>
                <a:lnTo>
                  <a:pt x="66" y="6"/>
                </a:lnTo>
                <a:lnTo>
                  <a:pt x="66" y="6"/>
                </a:lnTo>
                <a:lnTo>
                  <a:pt x="66" y="6"/>
                </a:lnTo>
                <a:lnTo>
                  <a:pt x="66" y="6"/>
                </a:lnTo>
                <a:lnTo>
                  <a:pt x="66" y="6"/>
                </a:lnTo>
                <a:lnTo>
                  <a:pt x="66" y="6"/>
                </a:lnTo>
                <a:lnTo>
                  <a:pt x="66" y="6"/>
                </a:lnTo>
                <a:lnTo>
                  <a:pt x="66" y="6"/>
                </a:lnTo>
                <a:lnTo>
                  <a:pt x="66" y="8"/>
                </a:lnTo>
                <a:lnTo>
                  <a:pt x="66" y="6"/>
                </a:lnTo>
                <a:lnTo>
                  <a:pt x="67" y="6"/>
                </a:lnTo>
                <a:lnTo>
                  <a:pt x="67" y="6"/>
                </a:lnTo>
                <a:lnTo>
                  <a:pt x="67" y="6"/>
                </a:lnTo>
                <a:lnTo>
                  <a:pt x="67" y="6"/>
                </a:lnTo>
                <a:lnTo>
                  <a:pt x="67" y="6"/>
                </a:lnTo>
                <a:lnTo>
                  <a:pt x="67" y="6"/>
                </a:lnTo>
                <a:lnTo>
                  <a:pt x="67" y="6"/>
                </a:lnTo>
                <a:lnTo>
                  <a:pt x="67" y="6"/>
                </a:lnTo>
                <a:lnTo>
                  <a:pt x="67" y="6"/>
                </a:lnTo>
                <a:lnTo>
                  <a:pt x="67" y="8"/>
                </a:lnTo>
                <a:lnTo>
                  <a:pt x="67" y="6"/>
                </a:lnTo>
                <a:lnTo>
                  <a:pt x="68" y="6"/>
                </a:lnTo>
                <a:lnTo>
                  <a:pt x="68" y="6"/>
                </a:lnTo>
                <a:lnTo>
                  <a:pt x="68" y="6"/>
                </a:lnTo>
                <a:lnTo>
                  <a:pt x="68" y="6"/>
                </a:lnTo>
                <a:lnTo>
                  <a:pt x="68" y="6"/>
                </a:lnTo>
                <a:lnTo>
                  <a:pt x="68" y="5"/>
                </a:lnTo>
                <a:lnTo>
                  <a:pt x="68" y="6"/>
                </a:lnTo>
                <a:lnTo>
                  <a:pt x="68" y="7"/>
                </a:lnTo>
                <a:lnTo>
                  <a:pt x="68" y="5"/>
                </a:lnTo>
                <a:lnTo>
                  <a:pt x="68" y="5"/>
                </a:lnTo>
                <a:lnTo>
                  <a:pt x="69" y="6"/>
                </a:lnTo>
                <a:lnTo>
                  <a:pt x="69" y="6"/>
                </a:lnTo>
                <a:lnTo>
                  <a:pt x="69" y="6"/>
                </a:lnTo>
                <a:lnTo>
                  <a:pt x="69" y="6"/>
                </a:lnTo>
                <a:lnTo>
                  <a:pt x="69" y="6"/>
                </a:lnTo>
                <a:lnTo>
                  <a:pt x="69" y="6"/>
                </a:lnTo>
                <a:lnTo>
                  <a:pt x="69" y="6"/>
                </a:lnTo>
                <a:lnTo>
                  <a:pt x="69" y="6"/>
                </a:lnTo>
                <a:lnTo>
                  <a:pt x="69" y="6"/>
                </a:lnTo>
                <a:lnTo>
                  <a:pt x="69" y="6"/>
                </a:lnTo>
                <a:lnTo>
                  <a:pt x="69" y="6"/>
                </a:lnTo>
                <a:lnTo>
                  <a:pt x="70" y="9"/>
                </a:lnTo>
                <a:lnTo>
                  <a:pt x="70" y="7"/>
                </a:lnTo>
                <a:lnTo>
                  <a:pt x="70" y="8"/>
                </a:lnTo>
                <a:lnTo>
                  <a:pt x="70" y="8"/>
                </a:lnTo>
                <a:lnTo>
                  <a:pt x="70" y="8"/>
                </a:lnTo>
                <a:lnTo>
                  <a:pt x="70" y="8"/>
                </a:lnTo>
                <a:lnTo>
                  <a:pt x="70" y="9"/>
                </a:lnTo>
                <a:lnTo>
                  <a:pt x="70" y="9"/>
                </a:lnTo>
                <a:lnTo>
                  <a:pt x="70" y="9"/>
                </a:lnTo>
                <a:lnTo>
                  <a:pt x="70" y="9"/>
                </a:lnTo>
                <a:lnTo>
                  <a:pt x="70" y="9"/>
                </a:lnTo>
                <a:lnTo>
                  <a:pt x="71" y="9"/>
                </a:lnTo>
                <a:lnTo>
                  <a:pt x="71" y="9"/>
                </a:lnTo>
                <a:lnTo>
                  <a:pt x="71" y="9"/>
                </a:lnTo>
                <a:lnTo>
                  <a:pt x="71" y="9"/>
                </a:lnTo>
                <a:lnTo>
                  <a:pt x="71" y="9"/>
                </a:lnTo>
                <a:lnTo>
                  <a:pt x="71" y="9"/>
                </a:lnTo>
                <a:lnTo>
                  <a:pt x="71" y="9"/>
                </a:lnTo>
                <a:lnTo>
                  <a:pt x="71" y="11"/>
                </a:lnTo>
                <a:lnTo>
                  <a:pt x="71" y="11"/>
                </a:lnTo>
                <a:lnTo>
                  <a:pt x="71" y="9"/>
                </a:lnTo>
                <a:lnTo>
                  <a:pt x="71" y="10"/>
                </a:lnTo>
                <a:lnTo>
                  <a:pt x="72" y="9"/>
                </a:lnTo>
                <a:lnTo>
                  <a:pt x="72" y="10"/>
                </a:lnTo>
                <a:lnTo>
                  <a:pt x="72" y="10"/>
                </a:lnTo>
                <a:lnTo>
                  <a:pt x="72" y="9"/>
                </a:lnTo>
                <a:lnTo>
                  <a:pt x="72" y="9"/>
                </a:lnTo>
                <a:lnTo>
                  <a:pt x="72" y="10"/>
                </a:lnTo>
                <a:lnTo>
                  <a:pt x="72" y="9"/>
                </a:lnTo>
                <a:lnTo>
                  <a:pt x="72" y="9"/>
                </a:lnTo>
                <a:lnTo>
                  <a:pt x="72" y="9"/>
                </a:lnTo>
                <a:lnTo>
                  <a:pt x="72" y="9"/>
                </a:lnTo>
                <a:lnTo>
                  <a:pt x="73" y="9"/>
                </a:lnTo>
                <a:lnTo>
                  <a:pt x="73" y="9"/>
                </a:lnTo>
                <a:lnTo>
                  <a:pt x="73" y="9"/>
                </a:lnTo>
                <a:lnTo>
                  <a:pt x="73" y="8"/>
                </a:lnTo>
                <a:lnTo>
                  <a:pt x="73" y="9"/>
                </a:lnTo>
                <a:lnTo>
                  <a:pt x="73" y="9"/>
                </a:lnTo>
                <a:lnTo>
                  <a:pt x="73" y="9"/>
                </a:lnTo>
                <a:lnTo>
                  <a:pt x="73" y="9"/>
                </a:lnTo>
                <a:lnTo>
                  <a:pt x="73" y="9"/>
                </a:lnTo>
                <a:lnTo>
                  <a:pt x="73" y="9"/>
                </a:lnTo>
                <a:lnTo>
                  <a:pt x="73" y="9"/>
                </a:lnTo>
                <a:lnTo>
                  <a:pt x="74" y="9"/>
                </a:lnTo>
                <a:lnTo>
                  <a:pt x="74" y="9"/>
                </a:lnTo>
                <a:lnTo>
                  <a:pt x="74" y="9"/>
                </a:lnTo>
                <a:lnTo>
                  <a:pt x="74" y="9"/>
                </a:lnTo>
                <a:lnTo>
                  <a:pt x="74" y="9"/>
                </a:lnTo>
                <a:lnTo>
                  <a:pt x="74" y="9"/>
                </a:lnTo>
                <a:lnTo>
                  <a:pt x="74" y="9"/>
                </a:lnTo>
                <a:lnTo>
                  <a:pt x="74" y="9"/>
                </a:lnTo>
                <a:lnTo>
                  <a:pt x="74" y="9"/>
                </a:lnTo>
                <a:lnTo>
                  <a:pt x="74" y="9"/>
                </a:lnTo>
                <a:lnTo>
                  <a:pt x="74" y="9"/>
                </a:lnTo>
                <a:lnTo>
                  <a:pt x="75" y="9"/>
                </a:lnTo>
                <a:lnTo>
                  <a:pt x="75" y="9"/>
                </a:lnTo>
                <a:lnTo>
                  <a:pt x="75" y="9"/>
                </a:lnTo>
                <a:lnTo>
                  <a:pt x="75" y="10"/>
                </a:lnTo>
                <a:lnTo>
                  <a:pt x="75" y="12"/>
                </a:lnTo>
                <a:lnTo>
                  <a:pt x="75" y="12"/>
                </a:lnTo>
                <a:lnTo>
                  <a:pt x="75" y="9"/>
                </a:lnTo>
                <a:lnTo>
                  <a:pt x="75" y="9"/>
                </a:lnTo>
                <a:lnTo>
                  <a:pt x="75" y="9"/>
                </a:lnTo>
                <a:lnTo>
                  <a:pt x="75" y="9"/>
                </a:lnTo>
                <a:lnTo>
                  <a:pt x="75" y="9"/>
                </a:lnTo>
                <a:lnTo>
                  <a:pt x="76" y="9"/>
                </a:lnTo>
                <a:lnTo>
                  <a:pt x="76" y="9"/>
                </a:lnTo>
                <a:lnTo>
                  <a:pt x="76" y="9"/>
                </a:lnTo>
                <a:lnTo>
                  <a:pt x="76" y="11"/>
                </a:lnTo>
                <a:lnTo>
                  <a:pt x="76" y="9"/>
                </a:lnTo>
                <a:lnTo>
                  <a:pt x="76" y="9"/>
                </a:lnTo>
                <a:lnTo>
                  <a:pt x="76" y="12"/>
                </a:lnTo>
                <a:lnTo>
                  <a:pt x="76" y="11"/>
                </a:lnTo>
                <a:lnTo>
                  <a:pt x="76" y="9"/>
                </a:lnTo>
                <a:lnTo>
                  <a:pt x="76" y="9"/>
                </a:lnTo>
                <a:lnTo>
                  <a:pt x="77" y="9"/>
                </a:lnTo>
                <a:lnTo>
                  <a:pt x="77" y="9"/>
                </a:lnTo>
                <a:lnTo>
                  <a:pt x="77" y="9"/>
                </a:lnTo>
                <a:lnTo>
                  <a:pt x="77" y="9"/>
                </a:lnTo>
                <a:lnTo>
                  <a:pt x="77" y="9"/>
                </a:lnTo>
                <a:lnTo>
                  <a:pt x="77" y="8"/>
                </a:lnTo>
                <a:lnTo>
                  <a:pt x="77" y="9"/>
                </a:lnTo>
                <a:lnTo>
                  <a:pt x="77" y="9"/>
                </a:lnTo>
                <a:lnTo>
                  <a:pt x="77" y="9"/>
                </a:lnTo>
                <a:lnTo>
                  <a:pt x="77" y="9"/>
                </a:lnTo>
                <a:lnTo>
                  <a:pt x="77" y="9"/>
                </a:lnTo>
                <a:lnTo>
                  <a:pt x="78" y="9"/>
                </a:lnTo>
                <a:lnTo>
                  <a:pt x="78" y="9"/>
                </a:lnTo>
                <a:lnTo>
                  <a:pt x="78" y="9"/>
                </a:lnTo>
                <a:lnTo>
                  <a:pt x="78" y="11"/>
                </a:lnTo>
                <a:lnTo>
                  <a:pt x="78" y="9"/>
                </a:lnTo>
                <a:lnTo>
                  <a:pt x="78" y="9"/>
                </a:lnTo>
                <a:lnTo>
                  <a:pt x="78" y="11"/>
                </a:lnTo>
                <a:lnTo>
                  <a:pt x="78" y="9"/>
                </a:lnTo>
                <a:lnTo>
                  <a:pt x="78" y="9"/>
                </a:lnTo>
                <a:lnTo>
                  <a:pt x="78" y="9"/>
                </a:lnTo>
                <a:lnTo>
                  <a:pt x="78" y="9"/>
                </a:lnTo>
                <a:lnTo>
                  <a:pt x="79" y="9"/>
                </a:lnTo>
                <a:lnTo>
                  <a:pt x="79" y="9"/>
                </a:lnTo>
                <a:lnTo>
                  <a:pt x="79" y="9"/>
                </a:lnTo>
                <a:lnTo>
                  <a:pt x="79" y="9"/>
                </a:lnTo>
                <a:lnTo>
                  <a:pt x="79" y="9"/>
                </a:lnTo>
                <a:lnTo>
                  <a:pt x="79" y="9"/>
                </a:lnTo>
                <a:lnTo>
                  <a:pt x="79" y="10"/>
                </a:lnTo>
                <a:lnTo>
                  <a:pt x="79" y="9"/>
                </a:lnTo>
                <a:lnTo>
                  <a:pt x="79" y="9"/>
                </a:lnTo>
                <a:lnTo>
                  <a:pt x="79" y="9"/>
                </a:lnTo>
                <a:lnTo>
                  <a:pt x="79" y="9"/>
                </a:lnTo>
                <a:lnTo>
                  <a:pt x="80" y="9"/>
                </a:lnTo>
                <a:lnTo>
                  <a:pt x="80" y="9"/>
                </a:lnTo>
                <a:lnTo>
                  <a:pt x="80" y="9"/>
                </a:lnTo>
                <a:lnTo>
                  <a:pt x="80" y="9"/>
                </a:lnTo>
                <a:lnTo>
                  <a:pt x="80" y="9"/>
                </a:lnTo>
                <a:lnTo>
                  <a:pt x="80" y="9"/>
                </a:lnTo>
                <a:lnTo>
                  <a:pt x="80" y="9"/>
                </a:lnTo>
                <a:lnTo>
                  <a:pt x="80" y="9"/>
                </a:lnTo>
                <a:lnTo>
                  <a:pt x="80" y="9"/>
                </a:lnTo>
                <a:lnTo>
                  <a:pt x="80" y="9"/>
                </a:lnTo>
                <a:lnTo>
                  <a:pt x="80" y="9"/>
                </a:lnTo>
                <a:lnTo>
                  <a:pt x="81" y="9"/>
                </a:lnTo>
                <a:lnTo>
                  <a:pt x="81" y="9"/>
                </a:lnTo>
                <a:lnTo>
                  <a:pt x="81" y="9"/>
                </a:lnTo>
                <a:lnTo>
                  <a:pt x="81" y="9"/>
                </a:lnTo>
                <a:lnTo>
                  <a:pt x="81" y="9"/>
                </a:lnTo>
                <a:lnTo>
                  <a:pt x="81" y="9"/>
                </a:lnTo>
                <a:lnTo>
                  <a:pt x="81" y="9"/>
                </a:lnTo>
                <a:lnTo>
                  <a:pt x="81" y="9"/>
                </a:lnTo>
                <a:lnTo>
                  <a:pt x="81" y="9"/>
                </a:lnTo>
                <a:lnTo>
                  <a:pt x="81" y="9"/>
                </a:lnTo>
                <a:lnTo>
                  <a:pt x="82" y="9"/>
                </a:lnTo>
                <a:lnTo>
                  <a:pt x="82" y="10"/>
                </a:lnTo>
                <a:lnTo>
                  <a:pt x="82" y="9"/>
                </a:lnTo>
                <a:lnTo>
                  <a:pt x="82" y="9"/>
                </a:lnTo>
                <a:lnTo>
                  <a:pt x="82" y="9"/>
                </a:lnTo>
                <a:lnTo>
                  <a:pt x="82" y="9"/>
                </a:lnTo>
                <a:lnTo>
                  <a:pt x="82" y="9"/>
                </a:lnTo>
                <a:lnTo>
                  <a:pt x="82" y="9"/>
                </a:lnTo>
                <a:lnTo>
                  <a:pt x="82" y="9"/>
                </a:lnTo>
                <a:lnTo>
                  <a:pt x="82" y="9"/>
                </a:lnTo>
                <a:lnTo>
                  <a:pt x="82" y="9"/>
                </a:lnTo>
                <a:lnTo>
                  <a:pt x="83" y="9"/>
                </a:lnTo>
                <a:lnTo>
                  <a:pt x="83" y="9"/>
                </a:lnTo>
                <a:lnTo>
                  <a:pt x="83" y="9"/>
                </a:lnTo>
                <a:lnTo>
                  <a:pt x="83" y="9"/>
                </a:lnTo>
                <a:lnTo>
                  <a:pt x="83" y="9"/>
                </a:lnTo>
                <a:lnTo>
                  <a:pt x="83" y="9"/>
                </a:lnTo>
                <a:lnTo>
                  <a:pt x="83" y="9"/>
                </a:lnTo>
                <a:lnTo>
                  <a:pt x="83" y="9"/>
                </a:lnTo>
                <a:lnTo>
                  <a:pt x="83" y="10"/>
                </a:lnTo>
                <a:lnTo>
                  <a:pt x="83" y="9"/>
                </a:lnTo>
                <a:lnTo>
                  <a:pt x="83" y="9"/>
                </a:lnTo>
                <a:lnTo>
                  <a:pt x="84" y="9"/>
                </a:lnTo>
                <a:lnTo>
                  <a:pt x="84" y="9"/>
                </a:lnTo>
                <a:lnTo>
                  <a:pt x="84" y="9"/>
                </a:lnTo>
                <a:lnTo>
                  <a:pt x="84" y="9"/>
                </a:lnTo>
                <a:lnTo>
                  <a:pt x="84" y="9"/>
                </a:lnTo>
                <a:lnTo>
                  <a:pt x="84" y="9"/>
                </a:lnTo>
                <a:lnTo>
                  <a:pt x="84" y="9"/>
                </a:lnTo>
                <a:lnTo>
                  <a:pt x="84" y="9"/>
                </a:lnTo>
                <a:lnTo>
                  <a:pt x="84" y="9"/>
                </a:lnTo>
                <a:lnTo>
                  <a:pt x="84" y="9"/>
                </a:lnTo>
                <a:lnTo>
                  <a:pt x="85" y="9"/>
                </a:lnTo>
                <a:lnTo>
                  <a:pt x="85" y="9"/>
                </a:lnTo>
                <a:lnTo>
                  <a:pt x="85" y="9"/>
                </a:lnTo>
                <a:lnTo>
                  <a:pt x="85" y="9"/>
                </a:lnTo>
                <a:lnTo>
                  <a:pt x="85" y="9"/>
                </a:lnTo>
                <a:lnTo>
                  <a:pt x="85" y="8"/>
                </a:lnTo>
                <a:lnTo>
                  <a:pt x="85" y="9"/>
                </a:lnTo>
                <a:lnTo>
                  <a:pt x="85" y="9"/>
                </a:lnTo>
                <a:lnTo>
                  <a:pt x="85" y="8"/>
                </a:lnTo>
                <a:lnTo>
                  <a:pt x="85" y="9"/>
                </a:lnTo>
                <a:lnTo>
                  <a:pt x="85" y="9"/>
                </a:lnTo>
                <a:lnTo>
                  <a:pt x="86" y="9"/>
                </a:lnTo>
                <a:lnTo>
                  <a:pt x="86" y="9"/>
                </a:lnTo>
                <a:lnTo>
                  <a:pt x="86" y="9"/>
                </a:lnTo>
                <a:lnTo>
                  <a:pt x="86" y="9"/>
                </a:lnTo>
                <a:lnTo>
                  <a:pt x="86" y="9"/>
                </a:lnTo>
                <a:lnTo>
                  <a:pt x="86" y="8"/>
                </a:lnTo>
                <a:lnTo>
                  <a:pt x="86" y="9"/>
                </a:lnTo>
                <a:lnTo>
                  <a:pt x="86" y="8"/>
                </a:lnTo>
                <a:lnTo>
                  <a:pt x="86" y="8"/>
                </a:lnTo>
                <a:lnTo>
                  <a:pt x="86" y="9"/>
                </a:lnTo>
                <a:lnTo>
                  <a:pt x="86" y="9"/>
                </a:lnTo>
                <a:lnTo>
                  <a:pt x="87" y="9"/>
                </a:lnTo>
                <a:lnTo>
                  <a:pt x="87" y="9"/>
                </a:lnTo>
                <a:lnTo>
                  <a:pt x="87" y="9"/>
                </a:lnTo>
                <a:lnTo>
                  <a:pt x="87" y="9"/>
                </a:lnTo>
                <a:lnTo>
                  <a:pt x="87" y="9"/>
                </a:lnTo>
                <a:lnTo>
                  <a:pt x="87" y="9"/>
                </a:lnTo>
                <a:lnTo>
                  <a:pt x="87" y="9"/>
                </a:lnTo>
                <a:lnTo>
                  <a:pt x="87" y="9"/>
                </a:lnTo>
                <a:lnTo>
                  <a:pt x="87" y="9"/>
                </a:lnTo>
                <a:lnTo>
                  <a:pt x="87" y="9"/>
                </a:lnTo>
                <a:lnTo>
                  <a:pt x="87" y="9"/>
                </a:lnTo>
                <a:lnTo>
                  <a:pt x="88" y="9"/>
                </a:lnTo>
                <a:lnTo>
                  <a:pt x="88" y="9"/>
                </a:lnTo>
                <a:lnTo>
                  <a:pt x="88" y="9"/>
                </a:lnTo>
                <a:lnTo>
                  <a:pt x="88" y="8"/>
                </a:lnTo>
                <a:lnTo>
                  <a:pt x="88" y="9"/>
                </a:lnTo>
                <a:lnTo>
                  <a:pt x="88" y="8"/>
                </a:lnTo>
                <a:lnTo>
                  <a:pt x="88" y="9"/>
                </a:lnTo>
                <a:lnTo>
                  <a:pt x="88" y="9"/>
                </a:lnTo>
                <a:lnTo>
                  <a:pt x="88" y="9"/>
                </a:lnTo>
                <a:lnTo>
                  <a:pt x="88" y="8"/>
                </a:lnTo>
                <a:lnTo>
                  <a:pt x="88" y="8"/>
                </a:lnTo>
                <a:lnTo>
                  <a:pt x="89" y="9"/>
                </a:lnTo>
                <a:lnTo>
                  <a:pt x="89" y="8"/>
                </a:lnTo>
                <a:lnTo>
                  <a:pt x="89" y="9"/>
                </a:lnTo>
                <a:lnTo>
                  <a:pt x="89" y="9"/>
                </a:lnTo>
                <a:lnTo>
                  <a:pt x="89" y="9"/>
                </a:lnTo>
                <a:lnTo>
                  <a:pt x="89" y="8"/>
                </a:lnTo>
                <a:lnTo>
                  <a:pt x="89" y="8"/>
                </a:lnTo>
                <a:lnTo>
                  <a:pt x="89" y="8"/>
                </a:lnTo>
                <a:lnTo>
                  <a:pt x="89" y="8"/>
                </a:lnTo>
                <a:lnTo>
                  <a:pt x="89" y="8"/>
                </a:lnTo>
                <a:lnTo>
                  <a:pt x="90" y="8"/>
                </a:lnTo>
                <a:lnTo>
                  <a:pt x="90" y="10"/>
                </a:lnTo>
                <a:lnTo>
                  <a:pt x="90" y="8"/>
                </a:lnTo>
                <a:lnTo>
                  <a:pt x="90" y="8"/>
                </a:lnTo>
                <a:lnTo>
                  <a:pt x="90" y="8"/>
                </a:lnTo>
                <a:lnTo>
                  <a:pt x="90" y="8"/>
                </a:lnTo>
                <a:lnTo>
                  <a:pt x="90" y="8"/>
                </a:lnTo>
                <a:lnTo>
                  <a:pt x="90" y="8"/>
                </a:lnTo>
                <a:lnTo>
                  <a:pt x="90" y="8"/>
                </a:lnTo>
                <a:lnTo>
                  <a:pt x="90" y="8"/>
                </a:lnTo>
                <a:lnTo>
                  <a:pt x="90" y="8"/>
                </a:lnTo>
                <a:lnTo>
                  <a:pt x="91" y="7"/>
                </a:lnTo>
                <a:lnTo>
                  <a:pt x="91" y="9"/>
                </a:lnTo>
                <a:lnTo>
                  <a:pt x="91" y="8"/>
                </a:lnTo>
                <a:lnTo>
                  <a:pt x="91" y="7"/>
                </a:lnTo>
                <a:lnTo>
                  <a:pt x="91" y="8"/>
                </a:lnTo>
                <a:lnTo>
                  <a:pt x="91" y="8"/>
                </a:lnTo>
                <a:lnTo>
                  <a:pt x="91" y="8"/>
                </a:lnTo>
                <a:lnTo>
                  <a:pt x="91" y="8"/>
                </a:lnTo>
                <a:lnTo>
                  <a:pt x="91" y="9"/>
                </a:lnTo>
                <a:lnTo>
                  <a:pt x="91" y="8"/>
                </a:lnTo>
                <a:lnTo>
                  <a:pt x="91" y="10"/>
                </a:lnTo>
                <a:lnTo>
                  <a:pt x="92" y="6"/>
                </a:lnTo>
                <a:lnTo>
                  <a:pt x="92" y="9"/>
                </a:lnTo>
                <a:lnTo>
                  <a:pt x="92" y="8"/>
                </a:lnTo>
                <a:lnTo>
                  <a:pt x="92" y="8"/>
                </a:lnTo>
                <a:lnTo>
                  <a:pt x="92" y="8"/>
                </a:lnTo>
                <a:lnTo>
                  <a:pt x="92" y="8"/>
                </a:lnTo>
                <a:lnTo>
                  <a:pt x="92" y="8"/>
                </a:lnTo>
                <a:lnTo>
                  <a:pt x="92" y="8"/>
                </a:lnTo>
                <a:lnTo>
                  <a:pt x="92" y="9"/>
                </a:lnTo>
                <a:lnTo>
                  <a:pt x="92" y="9"/>
                </a:lnTo>
                <a:lnTo>
                  <a:pt x="92" y="9"/>
                </a:lnTo>
                <a:lnTo>
                  <a:pt x="93" y="7"/>
                </a:lnTo>
                <a:lnTo>
                  <a:pt x="93" y="6"/>
                </a:lnTo>
                <a:lnTo>
                  <a:pt x="93" y="9"/>
                </a:lnTo>
                <a:lnTo>
                  <a:pt x="93" y="7"/>
                </a:lnTo>
                <a:lnTo>
                  <a:pt x="93" y="7"/>
                </a:lnTo>
                <a:lnTo>
                  <a:pt x="93" y="6"/>
                </a:lnTo>
                <a:lnTo>
                  <a:pt x="93" y="6"/>
                </a:lnTo>
                <a:lnTo>
                  <a:pt x="93" y="6"/>
                </a:lnTo>
                <a:lnTo>
                  <a:pt x="93" y="6"/>
                </a:lnTo>
                <a:lnTo>
                  <a:pt x="93" y="6"/>
                </a:lnTo>
                <a:lnTo>
                  <a:pt x="94" y="6"/>
                </a:lnTo>
                <a:lnTo>
                  <a:pt x="94" y="6"/>
                </a:lnTo>
                <a:lnTo>
                  <a:pt x="94" y="6"/>
                </a:lnTo>
                <a:lnTo>
                  <a:pt x="94" y="6"/>
                </a:lnTo>
                <a:lnTo>
                  <a:pt x="94" y="6"/>
                </a:lnTo>
                <a:lnTo>
                  <a:pt x="94" y="6"/>
                </a:lnTo>
                <a:lnTo>
                  <a:pt x="94" y="6"/>
                </a:lnTo>
                <a:lnTo>
                  <a:pt x="94" y="6"/>
                </a:lnTo>
                <a:lnTo>
                  <a:pt x="94" y="6"/>
                </a:lnTo>
                <a:lnTo>
                  <a:pt x="94" y="6"/>
                </a:lnTo>
                <a:lnTo>
                  <a:pt x="94" y="6"/>
                </a:lnTo>
                <a:lnTo>
                  <a:pt x="95" y="6"/>
                </a:lnTo>
                <a:lnTo>
                  <a:pt x="95" y="5"/>
                </a:lnTo>
                <a:lnTo>
                  <a:pt x="95" y="6"/>
                </a:lnTo>
                <a:lnTo>
                  <a:pt x="95" y="5"/>
                </a:lnTo>
                <a:lnTo>
                  <a:pt x="95" y="6"/>
                </a:lnTo>
                <a:lnTo>
                  <a:pt x="95" y="6"/>
                </a:lnTo>
                <a:lnTo>
                  <a:pt x="95" y="6"/>
                </a:lnTo>
                <a:lnTo>
                  <a:pt x="95" y="4"/>
                </a:lnTo>
                <a:lnTo>
                  <a:pt x="95" y="6"/>
                </a:lnTo>
                <a:lnTo>
                  <a:pt x="95" y="6"/>
                </a:lnTo>
                <a:lnTo>
                  <a:pt x="95" y="6"/>
                </a:lnTo>
                <a:lnTo>
                  <a:pt x="96" y="6"/>
                </a:lnTo>
                <a:lnTo>
                  <a:pt x="96" y="8"/>
                </a:lnTo>
                <a:lnTo>
                  <a:pt x="96" y="6"/>
                </a:lnTo>
                <a:lnTo>
                  <a:pt x="96" y="6"/>
                </a:lnTo>
                <a:lnTo>
                  <a:pt x="96" y="6"/>
                </a:lnTo>
                <a:lnTo>
                  <a:pt x="96" y="7"/>
                </a:lnTo>
                <a:lnTo>
                  <a:pt x="96" y="7"/>
                </a:lnTo>
                <a:lnTo>
                  <a:pt x="96" y="8"/>
                </a:lnTo>
                <a:lnTo>
                  <a:pt x="96" y="7"/>
                </a:lnTo>
                <a:lnTo>
                  <a:pt x="96" y="6"/>
                </a:lnTo>
                <a:lnTo>
                  <a:pt x="96" y="7"/>
                </a:lnTo>
                <a:lnTo>
                  <a:pt x="97" y="6"/>
                </a:lnTo>
                <a:lnTo>
                  <a:pt x="97" y="8"/>
                </a:lnTo>
                <a:lnTo>
                  <a:pt x="97" y="7"/>
                </a:lnTo>
                <a:lnTo>
                  <a:pt x="97" y="8"/>
                </a:lnTo>
                <a:lnTo>
                  <a:pt x="97" y="8"/>
                </a:lnTo>
                <a:lnTo>
                  <a:pt x="97" y="8"/>
                </a:lnTo>
                <a:lnTo>
                  <a:pt x="97" y="8"/>
                </a:lnTo>
                <a:lnTo>
                  <a:pt x="97" y="8"/>
                </a:lnTo>
                <a:lnTo>
                  <a:pt x="97" y="8"/>
                </a:lnTo>
                <a:lnTo>
                  <a:pt x="97" y="8"/>
                </a:lnTo>
                <a:lnTo>
                  <a:pt x="98" y="8"/>
                </a:lnTo>
                <a:lnTo>
                  <a:pt x="98" y="8"/>
                </a:lnTo>
                <a:lnTo>
                  <a:pt x="98" y="8"/>
                </a:lnTo>
                <a:lnTo>
                  <a:pt x="98" y="8"/>
                </a:lnTo>
                <a:lnTo>
                  <a:pt x="98" y="8"/>
                </a:lnTo>
                <a:lnTo>
                  <a:pt x="98" y="8"/>
                </a:lnTo>
                <a:lnTo>
                  <a:pt x="98" y="8"/>
                </a:lnTo>
                <a:lnTo>
                  <a:pt x="98" y="7"/>
                </a:lnTo>
                <a:lnTo>
                  <a:pt x="98" y="8"/>
                </a:lnTo>
                <a:lnTo>
                  <a:pt x="98" y="8"/>
                </a:lnTo>
                <a:lnTo>
                  <a:pt x="98" y="8"/>
                </a:lnTo>
                <a:lnTo>
                  <a:pt x="99" y="8"/>
                </a:lnTo>
                <a:lnTo>
                  <a:pt x="99" y="8"/>
                </a:lnTo>
                <a:lnTo>
                  <a:pt x="99" y="8"/>
                </a:lnTo>
                <a:lnTo>
                  <a:pt x="99" y="8"/>
                </a:lnTo>
                <a:lnTo>
                  <a:pt x="99" y="8"/>
                </a:lnTo>
                <a:lnTo>
                  <a:pt x="99" y="8"/>
                </a:lnTo>
                <a:lnTo>
                  <a:pt x="99" y="8"/>
                </a:lnTo>
                <a:lnTo>
                  <a:pt x="99" y="8"/>
                </a:lnTo>
                <a:lnTo>
                  <a:pt x="99" y="8"/>
                </a:lnTo>
                <a:lnTo>
                  <a:pt x="99" y="8"/>
                </a:lnTo>
                <a:lnTo>
                  <a:pt x="99" y="8"/>
                </a:lnTo>
                <a:lnTo>
                  <a:pt x="100" y="8"/>
                </a:lnTo>
                <a:lnTo>
                  <a:pt x="100" y="8"/>
                </a:lnTo>
                <a:lnTo>
                  <a:pt x="100" y="8"/>
                </a:lnTo>
                <a:lnTo>
                  <a:pt x="100" y="8"/>
                </a:lnTo>
                <a:lnTo>
                  <a:pt x="100" y="8"/>
                </a:lnTo>
                <a:lnTo>
                  <a:pt x="100" y="8"/>
                </a:lnTo>
                <a:lnTo>
                  <a:pt x="100" y="8"/>
                </a:lnTo>
                <a:lnTo>
                  <a:pt x="100" y="8"/>
                </a:lnTo>
                <a:lnTo>
                  <a:pt x="100" y="8"/>
                </a:lnTo>
                <a:lnTo>
                  <a:pt x="100" y="8"/>
                </a:lnTo>
                <a:lnTo>
                  <a:pt x="100" y="8"/>
                </a:lnTo>
                <a:lnTo>
                  <a:pt x="101" y="8"/>
                </a:lnTo>
                <a:lnTo>
                  <a:pt x="101" y="8"/>
                </a:lnTo>
                <a:lnTo>
                  <a:pt x="101" y="8"/>
                </a:lnTo>
                <a:lnTo>
                  <a:pt x="101" y="8"/>
                </a:lnTo>
                <a:lnTo>
                  <a:pt x="101" y="8"/>
                </a:lnTo>
                <a:lnTo>
                  <a:pt x="101" y="8"/>
                </a:lnTo>
                <a:lnTo>
                  <a:pt x="101" y="7"/>
                </a:lnTo>
                <a:lnTo>
                  <a:pt x="101" y="8"/>
                </a:lnTo>
                <a:lnTo>
                  <a:pt x="101" y="7"/>
                </a:lnTo>
                <a:lnTo>
                  <a:pt x="101" y="8"/>
                </a:lnTo>
                <a:lnTo>
                  <a:pt x="102" y="8"/>
                </a:lnTo>
                <a:lnTo>
                  <a:pt x="102" y="9"/>
                </a:lnTo>
                <a:lnTo>
                  <a:pt x="102" y="8"/>
                </a:lnTo>
                <a:lnTo>
                  <a:pt x="102" y="8"/>
                </a:lnTo>
                <a:lnTo>
                  <a:pt x="102" y="8"/>
                </a:lnTo>
                <a:lnTo>
                  <a:pt x="102" y="7"/>
                </a:lnTo>
                <a:lnTo>
                  <a:pt x="102" y="8"/>
                </a:lnTo>
                <a:lnTo>
                  <a:pt x="102" y="8"/>
                </a:lnTo>
                <a:lnTo>
                  <a:pt x="102" y="8"/>
                </a:lnTo>
                <a:lnTo>
                  <a:pt x="102" y="8"/>
                </a:lnTo>
                <a:lnTo>
                  <a:pt x="102" y="8"/>
                </a:lnTo>
                <a:lnTo>
                  <a:pt x="103" y="10"/>
                </a:lnTo>
                <a:lnTo>
                  <a:pt x="103" y="8"/>
                </a:lnTo>
                <a:lnTo>
                  <a:pt x="103" y="8"/>
                </a:lnTo>
                <a:lnTo>
                  <a:pt x="103" y="8"/>
                </a:lnTo>
                <a:lnTo>
                  <a:pt x="103" y="8"/>
                </a:lnTo>
                <a:lnTo>
                  <a:pt x="103" y="8"/>
                </a:lnTo>
                <a:lnTo>
                  <a:pt x="103" y="8"/>
                </a:lnTo>
                <a:lnTo>
                  <a:pt x="103" y="6"/>
                </a:lnTo>
                <a:lnTo>
                  <a:pt x="103" y="8"/>
                </a:lnTo>
                <a:lnTo>
                  <a:pt x="103" y="8"/>
                </a:lnTo>
                <a:lnTo>
                  <a:pt x="103" y="8"/>
                </a:lnTo>
                <a:lnTo>
                  <a:pt x="104" y="8"/>
                </a:lnTo>
                <a:lnTo>
                  <a:pt x="104" y="8"/>
                </a:lnTo>
                <a:lnTo>
                  <a:pt x="104" y="8"/>
                </a:lnTo>
                <a:lnTo>
                  <a:pt x="104" y="8"/>
                </a:lnTo>
                <a:lnTo>
                  <a:pt x="104" y="6"/>
                </a:lnTo>
                <a:lnTo>
                  <a:pt x="104" y="8"/>
                </a:lnTo>
                <a:lnTo>
                  <a:pt x="104" y="8"/>
                </a:lnTo>
                <a:lnTo>
                  <a:pt x="104" y="7"/>
                </a:lnTo>
                <a:lnTo>
                  <a:pt x="104" y="8"/>
                </a:lnTo>
                <a:lnTo>
                  <a:pt x="104" y="8"/>
                </a:lnTo>
                <a:lnTo>
                  <a:pt x="104" y="8"/>
                </a:lnTo>
                <a:lnTo>
                  <a:pt x="105" y="8"/>
                </a:lnTo>
                <a:lnTo>
                  <a:pt x="105" y="8"/>
                </a:lnTo>
                <a:lnTo>
                  <a:pt x="105" y="8"/>
                </a:lnTo>
                <a:lnTo>
                  <a:pt x="105" y="6"/>
                </a:lnTo>
                <a:lnTo>
                  <a:pt x="105" y="8"/>
                </a:lnTo>
                <a:lnTo>
                  <a:pt x="105" y="7"/>
                </a:lnTo>
                <a:lnTo>
                  <a:pt x="105" y="6"/>
                </a:lnTo>
                <a:lnTo>
                  <a:pt x="105" y="7"/>
                </a:lnTo>
                <a:lnTo>
                  <a:pt x="105" y="7"/>
                </a:lnTo>
                <a:lnTo>
                  <a:pt x="105" y="7"/>
                </a:lnTo>
                <a:lnTo>
                  <a:pt x="106" y="6"/>
                </a:lnTo>
                <a:lnTo>
                  <a:pt x="106" y="6"/>
                </a:lnTo>
                <a:lnTo>
                  <a:pt x="106" y="7"/>
                </a:lnTo>
                <a:lnTo>
                  <a:pt x="106" y="7"/>
                </a:lnTo>
                <a:lnTo>
                  <a:pt x="106" y="7"/>
                </a:lnTo>
                <a:lnTo>
                  <a:pt x="106" y="7"/>
                </a:lnTo>
                <a:lnTo>
                  <a:pt x="106" y="6"/>
                </a:lnTo>
                <a:lnTo>
                  <a:pt x="106" y="7"/>
                </a:lnTo>
                <a:lnTo>
                  <a:pt x="106" y="6"/>
                </a:lnTo>
                <a:lnTo>
                  <a:pt x="106" y="6"/>
                </a:lnTo>
                <a:lnTo>
                  <a:pt x="106" y="7"/>
                </a:lnTo>
                <a:lnTo>
                  <a:pt x="107" y="7"/>
                </a:lnTo>
                <a:lnTo>
                  <a:pt x="107" y="6"/>
                </a:lnTo>
                <a:lnTo>
                  <a:pt x="107" y="6"/>
                </a:lnTo>
                <a:lnTo>
                  <a:pt x="107" y="6"/>
                </a:lnTo>
                <a:lnTo>
                  <a:pt x="107" y="7"/>
                </a:lnTo>
                <a:lnTo>
                  <a:pt x="107" y="6"/>
                </a:lnTo>
                <a:lnTo>
                  <a:pt x="107" y="6"/>
                </a:lnTo>
                <a:lnTo>
                  <a:pt x="107" y="6"/>
                </a:lnTo>
                <a:lnTo>
                  <a:pt x="107" y="6"/>
                </a:lnTo>
                <a:lnTo>
                  <a:pt x="107" y="6"/>
                </a:lnTo>
                <a:lnTo>
                  <a:pt x="107" y="6"/>
                </a:lnTo>
                <a:lnTo>
                  <a:pt x="108" y="6"/>
                </a:lnTo>
                <a:lnTo>
                  <a:pt x="108" y="7"/>
                </a:lnTo>
                <a:lnTo>
                  <a:pt x="108" y="7"/>
                </a:lnTo>
                <a:lnTo>
                  <a:pt x="108" y="6"/>
                </a:lnTo>
                <a:lnTo>
                  <a:pt x="108" y="8"/>
                </a:lnTo>
                <a:lnTo>
                  <a:pt x="108" y="6"/>
                </a:lnTo>
                <a:lnTo>
                  <a:pt x="108" y="9"/>
                </a:lnTo>
                <a:lnTo>
                  <a:pt x="108" y="6"/>
                </a:lnTo>
                <a:lnTo>
                  <a:pt x="108" y="7"/>
                </a:lnTo>
                <a:lnTo>
                  <a:pt x="108" y="7"/>
                </a:lnTo>
                <a:lnTo>
                  <a:pt x="108" y="6"/>
                </a:lnTo>
                <a:lnTo>
                  <a:pt x="109" y="7"/>
                </a:lnTo>
                <a:lnTo>
                  <a:pt x="109" y="8"/>
                </a:lnTo>
                <a:lnTo>
                  <a:pt x="109" y="6"/>
                </a:lnTo>
                <a:lnTo>
                  <a:pt x="109" y="7"/>
                </a:lnTo>
                <a:lnTo>
                  <a:pt x="109" y="7"/>
                </a:lnTo>
                <a:lnTo>
                  <a:pt x="109" y="7"/>
                </a:lnTo>
                <a:lnTo>
                  <a:pt x="109" y="7"/>
                </a:lnTo>
                <a:lnTo>
                  <a:pt x="109" y="7"/>
                </a:lnTo>
                <a:lnTo>
                  <a:pt x="109" y="8"/>
                </a:lnTo>
                <a:lnTo>
                  <a:pt x="109" y="7"/>
                </a:lnTo>
                <a:lnTo>
                  <a:pt x="109" y="6"/>
                </a:lnTo>
                <a:lnTo>
                  <a:pt x="110" y="7"/>
                </a:lnTo>
                <a:lnTo>
                  <a:pt x="110" y="7"/>
                </a:lnTo>
                <a:lnTo>
                  <a:pt x="110" y="8"/>
                </a:lnTo>
                <a:lnTo>
                  <a:pt x="110" y="7"/>
                </a:lnTo>
                <a:lnTo>
                  <a:pt x="110" y="8"/>
                </a:lnTo>
                <a:lnTo>
                  <a:pt x="110" y="7"/>
                </a:lnTo>
                <a:lnTo>
                  <a:pt x="110" y="7"/>
                </a:lnTo>
                <a:lnTo>
                  <a:pt x="110" y="7"/>
                </a:lnTo>
                <a:lnTo>
                  <a:pt x="110" y="7"/>
                </a:lnTo>
                <a:lnTo>
                  <a:pt x="110" y="7"/>
                </a:lnTo>
                <a:lnTo>
                  <a:pt x="111" y="7"/>
                </a:lnTo>
                <a:lnTo>
                  <a:pt x="111" y="8"/>
                </a:lnTo>
                <a:lnTo>
                  <a:pt x="111" y="8"/>
                </a:lnTo>
                <a:lnTo>
                  <a:pt x="111" y="8"/>
                </a:lnTo>
                <a:lnTo>
                  <a:pt x="111" y="8"/>
                </a:lnTo>
                <a:lnTo>
                  <a:pt x="111" y="9"/>
                </a:lnTo>
                <a:lnTo>
                  <a:pt x="111" y="9"/>
                </a:lnTo>
                <a:lnTo>
                  <a:pt x="111" y="8"/>
                </a:lnTo>
                <a:lnTo>
                  <a:pt x="111" y="8"/>
                </a:lnTo>
                <a:lnTo>
                  <a:pt x="111" y="8"/>
                </a:lnTo>
                <a:lnTo>
                  <a:pt x="111" y="8"/>
                </a:lnTo>
                <a:lnTo>
                  <a:pt x="112" y="7"/>
                </a:lnTo>
                <a:lnTo>
                  <a:pt x="112" y="7"/>
                </a:lnTo>
                <a:lnTo>
                  <a:pt x="112" y="7"/>
                </a:lnTo>
                <a:lnTo>
                  <a:pt x="112" y="7"/>
                </a:lnTo>
                <a:lnTo>
                  <a:pt x="112" y="7"/>
                </a:lnTo>
                <a:lnTo>
                  <a:pt x="112" y="7"/>
                </a:lnTo>
                <a:lnTo>
                  <a:pt x="112" y="7"/>
                </a:lnTo>
                <a:lnTo>
                  <a:pt x="112" y="7"/>
                </a:lnTo>
                <a:lnTo>
                  <a:pt x="112" y="7"/>
                </a:lnTo>
                <a:lnTo>
                  <a:pt x="112" y="8"/>
                </a:lnTo>
                <a:lnTo>
                  <a:pt x="112" y="8"/>
                </a:lnTo>
                <a:lnTo>
                  <a:pt x="113" y="6"/>
                </a:lnTo>
                <a:lnTo>
                  <a:pt x="113" y="7"/>
                </a:lnTo>
                <a:lnTo>
                  <a:pt x="113" y="7"/>
                </a:lnTo>
                <a:lnTo>
                  <a:pt x="113" y="7"/>
                </a:lnTo>
                <a:lnTo>
                  <a:pt x="113" y="6"/>
                </a:lnTo>
                <a:lnTo>
                  <a:pt x="113" y="6"/>
                </a:lnTo>
                <a:lnTo>
                  <a:pt x="113" y="7"/>
                </a:lnTo>
                <a:lnTo>
                  <a:pt x="113" y="6"/>
                </a:lnTo>
                <a:lnTo>
                  <a:pt x="113" y="7"/>
                </a:lnTo>
                <a:lnTo>
                  <a:pt x="113" y="8"/>
                </a:lnTo>
                <a:lnTo>
                  <a:pt x="113" y="6"/>
                </a:lnTo>
                <a:lnTo>
                  <a:pt x="114" y="7"/>
                </a:lnTo>
                <a:lnTo>
                  <a:pt x="114" y="7"/>
                </a:lnTo>
                <a:lnTo>
                  <a:pt x="114" y="7"/>
                </a:lnTo>
                <a:lnTo>
                  <a:pt x="114" y="7"/>
                </a:lnTo>
                <a:lnTo>
                  <a:pt x="114" y="9"/>
                </a:lnTo>
                <a:lnTo>
                  <a:pt x="114" y="6"/>
                </a:lnTo>
                <a:lnTo>
                  <a:pt x="114" y="7"/>
                </a:lnTo>
                <a:lnTo>
                  <a:pt x="114" y="7"/>
                </a:lnTo>
                <a:lnTo>
                  <a:pt x="114" y="6"/>
                </a:lnTo>
                <a:lnTo>
                  <a:pt x="114" y="7"/>
                </a:lnTo>
                <a:lnTo>
                  <a:pt x="115" y="6"/>
                </a:lnTo>
                <a:lnTo>
                  <a:pt x="115" y="9"/>
                </a:lnTo>
                <a:lnTo>
                  <a:pt x="115" y="6"/>
                </a:lnTo>
                <a:lnTo>
                  <a:pt x="115" y="6"/>
                </a:lnTo>
                <a:lnTo>
                  <a:pt x="115" y="6"/>
                </a:lnTo>
                <a:lnTo>
                  <a:pt x="115" y="6"/>
                </a:lnTo>
                <a:lnTo>
                  <a:pt x="115" y="7"/>
                </a:lnTo>
                <a:lnTo>
                  <a:pt x="115" y="7"/>
                </a:lnTo>
                <a:lnTo>
                  <a:pt x="115" y="6"/>
                </a:lnTo>
                <a:lnTo>
                  <a:pt x="115" y="6"/>
                </a:lnTo>
                <a:lnTo>
                  <a:pt x="115" y="6"/>
                </a:lnTo>
                <a:lnTo>
                  <a:pt x="116" y="7"/>
                </a:lnTo>
                <a:lnTo>
                  <a:pt x="116" y="7"/>
                </a:lnTo>
                <a:lnTo>
                  <a:pt x="116" y="6"/>
                </a:lnTo>
                <a:lnTo>
                  <a:pt x="116" y="6"/>
                </a:lnTo>
                <a:lnTo>
                  <a:pt x="116" y="6"/>
                </a:lnTo>
                <a:lnTo>
                  <a:pt x="116" y="6"/>
                </a:lnTo>
                <a:lnTo>
                  <a:pt x="116" y="6"/>
                </a:lnTo>
                <a:lnTo>
                  <a:pt x="116" y="6"/>
                </a:lnTo>
                <a:lnTo>
                  <a:pt x="116" y="6"/>
                </a:lnTo>
                <a:lnTo>
                  <a:pt x="116" y="6"/>
                </a:lnTo>
                <a:lnTo>
                  <a:pt x="116" y="6"/>
                </a:lnTo>
                <a:lnTo>
                  <a:pt x="117" y="6"/>
                </a:lnTo>
                <a:lnTo>
                  <a:pt x="117" y="6"/>
                </a:lnTo>
                <a:lnTo>
                  <a:pt x="117" y="6"/>
                </a:lnTo>
                <a:lnTo>
                  <a:pt x="117" y="6"/>
                </a:lnTo>
                <a:lnTo>
                  <a:pt x="117" y="6"/>
                </a:lnTo>
                <a:lnTo>
                  <a:pt x="117" y="6"/>
                </a:lnTo>
                <a:lnTo>
                  <a:pt x="117" y="6"/>
                </a:lnTo>
                <a:lnTo>
                  <a:pt x="117" y="6"/>
                </a:lnTo>
                <a:lnTo>
                  <a:pt x="117" y="6"/>
                </a:lnTo>
                <a:lnTo>
                  <a:pt x="117" y="6"/>
                </a:lnTo>
                <a:lnTo>
                  <a:pt x="117" y="6"/>
                </a:lnTo>
                <a:lnTo>
                  <a:pt x="118" y="6"/>
                </a:lnTo>
                <a:lnTo>
                  <a:pt x="118" y="6"/>
                </a:lnTo>
                <a:lnTo>
                  <a:pt x="118" y="6"/>
                </a:lnTo>
                <a:lnTo>
                  <a:pt x="118" y="6"/>
                </a:lnTo>
                <a:lnTo>
                  <a:pt x="118" y="6"/>
                </a:lnTo>
                <a:lnTo>
                  <a:pt x="118" y="7"/>
                </a:lnTo>
                <a:lnTo>
                  <a:pt x="118" y="5"/>
                </a:lnTo>
                <a:lnTo>
                  <a:pt x="118" y="6"/>
                </a:lnTo>
                <a:lnTo>
                  <a:pt x="118" y="5"/>
                </a:lnTo>
                <a:lnTo>
                  <a:pt x="118" y="5"/>
                </a:lnTo>
                <a:lnTo>
                  <a:pt x="119" y="4"/>
                </a:lnTo>
                <a:lnTo>
                  <a:pt x="119" y="5"/>
                </a:lnTo>
                <a:lnTo>
                  <a:pt x="119" y="5"/>
                </a:lnTo>
                <a:lnTo>
                  <a:pt x="119" y="4"/>
                </a:lnTo>
                <a:lnTo>
                  <a:pt x="119" y="4"/>
                </a:lnTo>
                <a:lnTo>
                  <a:pt x="119" y="4"/>
                </a:lnTo>
                <a:lnTo>
                  <a:pt x="119" y="4"/>
                </a:lnTo>
                <a:lnTo>
                  <a:pt x="119" y="4"/>
                </a:lnTo>
                <a:lnTo>
                  <a:pt x="119" y="5"/>
                </a:lnTo>
                <a:lnTo>
                  <a:pt x="119" y="4"/>
                </a:lnTo>
                <a:lnTo>
                  <a:pt x="119" y="4"/>
                </a:lnTo>
                <a:lnTo>
                  <a:pt x="120" y="4"/>
                </a:lnTo>
                <a:lnTo>
                  <a:pt x="120" y="4"/>
                </a:lnTo>
                <a:lnTo>
                  <a:pt x="120" y="4"/>
                </a:lnTo>
                <a:lnTo>
                  <a:pt x="120" y="4"/>
                </a:lnTo>
                <a:lnTo>
                  <a:pt x="120" y="4"/>
                </a:lnTo>
                <a:lnTo>
                  <a:pt x="120" y="4"/>
                </a:lnTo>
                <a:lnTo>
                  <a:pt x="120" y="5"/>
                </a:lnTo>
                <a:lnTo>
                  <a:pt x="120" y="5"/>
                </a:lnTo>
                <a:lnTo>
                  <a:pt x="120" y="4"/>
                </a:lnTo>
                <a:lnTo>
                  <a:pt x="120" y="5"/>
                </a:lnTo>
                <a:lnTo>
                  <a:pt x="120" y="5"/>
                </a:lnTo>
                <a:lnTo>
                  <a:pt x="121" y="5"/>
                </a:lnTo>
                <a:lnTo>
                  <a:pt x="121" y="5"/>
                </a:lnTo>
                <a:lnTo>
                  <a:pt x="121" y="5"/>
                </a:lnTo>
                <a:lnTo>
                  <a:pt x="121" y="5"/>
                </a:lnTo>
                <a:lnTo>
                  <a:pt x="121" y="6"/>
                </a:lnTo>
                <a:lnTo>
                  <a:pt x="121" y="5"/>
                </a:lnTo>
                <a:lnTo>
                  <a:pt x="121" y="5"/>
                </a:lnTo>
                <a:lnTo>
                  <a:pt x="121" y="6"/>
                </a:lnTo>
                <a:lnTo>
                  <a:pt x="121" y="5"/>
                </a:lnTo>
                <a:lnTo>
                  <a:pt x="121" y="5"/>
                </a:lnTo>
                <a:lnTo>
                  <a:pt x="121" y="5"/>
                </a:lnTo>
                <a:lnTo>
                  <a:pt x="122" y="6"/>
                </a:lnTo>
                <a:lnTo>
                  <a:pt x="122" y="6"/>
                </a:lnTo>
                <a:lnTo>
                  <a:pt x="122" y="6"/>
                </a:lnTo>
                <a:lnTo>
                  <a:pt x="122" y="5"/>
                </a:lnTo>
                <a:lnTo>
                  <a:pt x="122" y="6"/>
                </a:lnTo>
                <a:lnTo>
                  <a:pt x="122" y="6"/>
                </a:lnTo>
                <a:lnTo>
                  <a:pt x="122" y="5"/>
                </a:lnTo>
                <a:lnTo>
                  <a:pt x="122" y="6"/>
                </a:lnTo>
                <a:lnTo>
                  <a:pt x="122" y="6"/>
                </a:lnTo>
                <a:lnTo>
                  <a:pt x="122" y="6"/>
                </a:lnTo>
                <a:lnTo>
                  <a:pt x="123" y="6"/>
                </a:lnTo>
                <a:lnTo>
                  <a:pt x="123" y="6"/>
                </a:lnTo>
                <a:lnTo>
                  <a:pt x="123" y="5"/>
                </a:lnTo>
                <a:lnTo>
                  <a:pt x="123" y="6"/>
                </a:lnTo>
                <a:lnTo>
                  <a:pt x="123" y="5"/>
                </a:lnTo>
                <a:lnTo>
                  <a:pt x="123" y="6"/>
                </a:lnTo>
                <a:lnTo>
                  <a:pt x="123" y="5"/>
                </a:lnTo>
                <a:lnTo>
                  <a:pt x="123" y="5"/>
                </a:lnTo>
                <a:lnTo>
                  <a:pt x="123" y="4"/>
                </a:lnTo>
                <a:lnTo>
                  <a:pt x="123" y="4"/>
                </a:lnTo>
                <a:lnTo>
                  <a:pt x="123" y="4"/>
                </a:lnTo>
                <a:lnTo>
                  <a:pt x="124" y="5"/>
                </a:lnTo>
                <a:lnTo>
                  <a:pt x="124" y="4"/>
                </a:lnTo>
                <a:lnTo>
                  <a:pt x="124" y="4"/>
                </a:lnTo>
                <a:lnTo>
                  <a:pt x="124" y="4"/>
                </a:lnTo>
                <a:lnTo>
                  <a:pt x="124" y="4"/>
                </a:lnTo>
                <a:lnTo>
                  <a:pt x="124" y="4"/>
                </a:lnTo>
                <a:lnTo>
                  <a:pt x="124" y="4"/>
                </a:lnTo>
                <a:lnTo>
                  <a:pt x="124" y="4"/>
                </a:lnTo>
                <a:lnTo>
                  <a:pt x="124" y="4"/>
                </a:lnTo>
                <a:lnTo>
                  <a:pt x="124" y="6"/>
                </a:lnTo>
                <a:lnTo>
                  <a:pt x="124" y="4"/>
                </a:lnTo>
                <a:lnTo>
                  <a:pt x="125" y="4"/>
                </a:lnTo>
                <a:lnTo>
                  <a:pt x="125" y="3"/>
                </a:lnTo>
                <a:lnTo>
                  <a:pt x="125" y="4"/>
                </a:lnTo>
                <a:lnTo>
                  <a:pt x="125" y="3"/>
                </a:lnTo>
                <a:lnTo>
                  <a:pt x="125" y="3"/>
                </a:lnTo>
                <a:lnTo>
                  <a:pt x="125" y="3"/>
                </a:lnTo>
                <a:lnTo>
                  <a:pt x="125" y="3"/>
                </a:lnTo>
                <a:lnTo>
                  <a:pt x="125" y="3"/>
                </a:lnTo>
                <a:lnTo>
                  <a:pt x="125" y="3"/>
                </a:lnTo>
                <a:lnTo>
                  <a:pt x="125" y="1"/>
                </a:lnTo>
                <a:lnTo>
                  <a:pt x="125" y="4"/>
                </a:lnTo>
                <a:lnTo>
                  <a:pt x="126" y="2"/>
                </a:lnTo>
                <a:lnTo>
                  <a:pt x="126" y="3"/>
                </a:lnTo>
                <a:lnTo>
                  <a:pt x="126" y="1"/>
                </a:lnTo>
                <a:lnTo>
                  <a:pt x="126" y="2"/>
                </a:lnTo>
                <a:lnTo>
                  <a:pt x="126" y="2"/>
                </a:lnTo>
                <a:lnTo>
                  <a:pt x="126" y="1"/>
                </a:lnTo>
                <a:lnTo>
                  <a:pt x="126" y="2"/>
                </a:lnTo>
                <a:lnTo>
                  <a:pt x="126" y="2"/>
                </a:lnTo>
                <a:lnTo>
                  <a:pt x="126" y="3"/>
                </a:lnTo>
                <a:lnTo>
                  <a:pt x="126" y="1"/>
                </a:lnTo>
                <a:lnTo>
                  <a:pt x="127" y="2"/>
                </a:lnTo>
                <a:lnTo>
                  <a:pt x="127" y="1"/>
                </a:lnTo>
                <a:lnTo>
                  <a:pt x="127" y="1"/>
                </a:lnTo>
                <a:lnTo>
                  <a:pt x="127" y="1"/>
                </a:lnTo>
                <a:lnTo>
                  <a:pt x="127" y="1"/>
                </a:lnTo>
                <a:lnTo>
                  <a:pt x="127" y="1"/>
                </a:lnTo>
                <a:lnTo>
                  <a:pt x="127" y="1"/>
                </a:lnTo>
                <a:lnTo>
                  <a:pt x="127" y="1"/>
                </a:lnTo>
                <a:lnTo>
                  <a:pt x="127" y="1"/>
                </a:lnTo>
                <a:lnTo>
                  <a:pt x="127" y="1"/>
                </a:lnTo>
                <a:lnTo>
                  <a:pt x="127" y="1"/>
                </a:lnTo>
                <a:lnTo>
                  <a:pt x="128" y="1"/>
                </a:lnTo>
                <a:lnTo>
                  <a:pt x="128" y="1"/>
                </a:lnTo>
                <a:lnTo>
                  <a:pt x="128" y="3"/>
                </a:lnTo>
                <a:lnTo>
                  <a:pt x="128" y="1"/>
                </a:lnTo>
                <a:lnTo>
                  <a:pt x="128" y="1"/>
                </a:lnTo>
                <a:lnTo>
                  <a:pt x="128" y="1"/>
                </a:lnTo>
                <a:lnTo>
                  <a:pt x="128" y="1"/>
                </a:lnTo>
                <a:lnTo>
                  <a:pt x="128" y="1"/>
                </a:lnTo>
                <a:lnTo>
                  <a:pt x="128" y="1"/>
                </a:lnTo>
                <a:lnTo>
                  <a:pt x="128" y="1"/>
                </a:lnTo>
                <a:lnTo>
                  <a:pt x="128" y="1"/>
                </a:lnTo>
                <a:lnTo>
                  <a:pt x="129" y="0"/>
                </a:lnTo>
                <a:lnTo>
                  <a:pt x="129" y="0"/>
                </a:lnTo>
                <a:lnTo>
                  <a:pt x="129" y="1"/>
                </a:lnTo>
                <a:lnTo>
                  <a:pt x="129" y="1"/>
                </a:lnTo>
                <a:lnTo>
                  <a:pt x="129" y="0"/>
                </a:lnTo>
                <a:lnTo>
                  <a:pt x="129" y="0"/>
                </a:lnTo>
                <a:lnTo>
                  <a:pt x="129" y="1"/>
                </a:lnTo>
                <a:lnTo>
                  <a:pt x="129" y="1"/>
                </a:lnTo>
                <a:lnTo>
                  <a:pt x="129" y="1"/>
                </a:lnTo>
                <a:lnTo>
                  <a:pt x="129" y="1"/>
                </a:lnTo>
                <a:lnTo>
                  <a:pt x="129" y="1"/>
                </a:lnTo>
                <a:lnTo>
                  <a:pt x="130" y="1"/>
                </a:lnTo>
                <a:lnTo>
                  <a:pt x="130" y="1"/>
                </a:lnTo>
                <a:lnTo>
                  <a:pt x="130" y="2"/>
                </a:lnTo>
                <a:lnTo>
                  <a:pt x="130" y="2"/>
                </a:lnTo>
                <a:lnTo>
                  <a:pt x="130" y="2"/>
                </a:lnTo>
                <a:lnTo>
                  <a:pt x="130" y="3"/>
                </a:lnTo>
                <a:lnTo>
                  <a:pt x="130" y="3"/>
                </a:lnTo>
                <a:lnTo>
                  <a:pt x="130" y="3"/>
                </a:lnTo>
                <a:lnTo>
                  <a:pt x="130" y="3"/>
                </a:lnTo>
                <a:lnTo>
                  <a:pt x="130" y="3"/>
                </a:lnTo>
                <a:lnTo>
                  <a:pt x="131" y="4"/>
                </a:lnTo>
                <a:lnTo>
                  <a:pt x="131" y="3"/>
                </a:lnTo>
                <a:lnTo>
                  <a:pt x="131" y="3"/>
                </a:lnTo>
                <a:lnTo>
                  <a:pt x="131" y="3"/>
                </a:lnTo>
                <a:lnTo>
                  <a:pt x="131" y="4"/>
                </a:lnTo>
                <a:lnTo>
                  <a:pt x="131" y="3"/>
                </a:lnTo>
                <a:lnTo>
                  <a:pt x="131" y="3"/>
                </a:lnTo>
                <a:lnTo>
                  <a:pt x="131" y="4"/>
                </a:lnTo>
                <a:lnTo>
                  <a:pt x="131" y="6"/>
                </a:lnTo>
                <a:lnTo>
                  <a:pt x="131" y="4"/>
                </a:lnTo>
                <a:lnTo>
                  <a:pt x="131" y="4"/>
                </a:lnTo>
                <a:lnTo>
                  <a:pt x="132" y="4"/>
                </a:lnTo>
                <a:lnTo>
                  <a:pt x="132" y="4"/>
                </a:lnTo>
                <a:lnTo>
                  <a:pt x="132" y="4"/>
                </a:lnTo>
                <a:lnTo>
                  <a:pt x="132" y="4"/>
                </a:lnTo>
                <a:lnTo>
                  <a:pt x="132" y="5"/>
                </a:lnTo>
                <a:lnTo>
                  <a:pt x="132" y="5"/>
                </a:lnTo>
                <a:lnTo>
                  <a:pt x="132" y="5"/>
                </a:lnTo>
                <a:lnTo>
                  <a:pt x="132" y="4"/>
                </a:lnTo>
                <a:lnTo>
                  <a:pt x="132" y="5"/>
                </a:lnTo>
                <a:lnTo>
                  <a:pt x="132" y="5"/>
                </a:lnTo>
                <a:lnTo>
                  <a:pt x="132" y="5"/>
                </a:lnTo>
                <a:lnTo>
                  <a:pt x="133" y="7"/>
                </a:lnTo>
                <a:lnTo>
                  <a:pt x="133" y="5"/>
                </a:lnTo>
                <a:lnTo>
                  <a:pt x="133" y="5"/>
                </a:lnTo>
                <a:lnTo>
                  <a:pt x="133" y="5"/>
                </a:lnTo>
                <a:lnTo>
                  <a:pt x="133" y="5"/>
                </a:lnTo>
                <a:lnTo>
                  <a:pt x="133" y="5"/>
                </a:lnTo>
                <a:lnTo>
                  <a:pt x="133" y="5"/>
                </a:lnTo>
                <a:lnTo>
                  <a:pt x="133" y="5"/>
                </a:lnTo>
                <a:lnTo>
                  <a:pt x="133" y="5"/>
                </a:lnTo>
                <a:lnTo>
                  <a:pt x="133" y="5"/>
                </a:lnTo>
                <a:lnTo>
                  <a:pt x="133" y="5"/>
                </a:lnTo>
                <a:lnTo>
                  <a:pt x="134" y="5"/>
                </a:lnTo>
                <a:lnTo>
                  <a:pt x="134" y="5"/>
                </a:lnTo>
                <a:lnTo>
                  <a:pt x="134" y="5"/>
                </a:lnTo>
                <a:lnTo>
                  <a:pt x="134" y="5"/>
                </a:lnTo>
                <a:lnTo>
                  <a:pt x="134" y="5"/>
                </a:lnTo>
                <a:lnTo>
                  <a:pt x="134" y="5"/>
                </a:lnTo>
                <a:lnTo>
                  <a:pt x="134" y="5"/>
                </a:lnTo>
                <a:lnTo>
                  <a:pt x="134" y="5"/>
                </a:lnTo>
                <a:lnTo>
                  <a:pt x="134" y="5"/>
                </a:lnTo>
                <a:lnTo>
                  <a:pt x="134" y="5"/>
                </a:lnTo>
                <a:lnTo>
                  <a:pt x="134" y="5"/>
                </a:lnTo>
                <a:lnTo>
                  <a:pt x="135" y="5"/>
                </a:lnTo>
                <a:lnTo>
                  <a:pt x="135" y="5"/>
                </a:lnTo>
                <a:lnTo>
                  <a:pt x="135" y="5"/>
                </a:lnTo>
                <a:lnTo>
                  <a:pt x="135" y="5"/>
                </a:lnTo>
                <a:lnTo>
                  <a:pt x="135" y="6"/>
                </a:lnTo>
                <a:lnTo>
                  <a:pt x="135" y="6"/>
                </a:lnTo>
                <a:lnTo>
                  <a:pt x="135" y="5"/>
                </a:lnTo>
                <a:lnTo>
                  <a:pt x="135" y="5"/>
                </a:lnTo>
                <a:lnTo>
                  <a:pt x="135" y="7"/>
                </a:lnTo>
                <a:lnTo>
                  <a:pt x="135" y="6"/>
                </a:lnTo>
                <a:lnTo>
                  <a:pt x="136" y="5"/>
                </a:lnTo>
                <a:lnTo>
                  <a:pt x="136" y="5"/>
                </a:lnTo>
                <a:lnTo>
                  <a:pt x="136" y="6"/>
                </a:lnTo>
                <a:lnTo>
                  <a:pt x="136" y="5"/>
                </a:lnTo>
                <a:lnTo>
                  <a:pt x="136" y="5"/>
                </a:lnTo>
                <a:lnTo>
                  <a:pt x="136" y="5"/>
                </a:lnTo>
                <a:lnTo>
                  <a:pt x="136" y="6"/>
                </a:lnTo>
                <a:lnTo>
                  <a:pt x="136" y="5"/>
                </a:lnTo>
                <a:lnTo>
                  <a:pt x="136" y="5"/>
                </a:lnTo>
                <a:lnTo>
                  <a:pt x="136" y="5"/>
                </a:lnTo>
                <a:lnTo>
                  <a:pt x="136" y="6"/>
                </a:lnTo>
                <a:lnTo>
                  <a:pt x="137" y="5"/>
                </a:lnTo>
                <a:lnTo>
                  <a:pt x="137" y="6"/>
                </a:lnTo>
                <a:lnTo>
                  <a:pt x="137" y="5"/>
                </a:lnTo>
                <a:lnTo>
                  <a:pt x="137" y="5"/>
                </a:lnTo>
                <a:lnTo>
                  <a:pt x="137" y="5"/>
                </a:lnTo>
                <a:lnTo>
                  <a:pt x="137" y="6"/>
                </a:lnTo>
                <a:lnTo>
                  <a:pt x="137" y="5"/>
                </a:lnTo>
                <a:lnTo>
                  <a:pt x="137" y="6"/>
                </a:lnTo>
                <a:lnTo>
                  <a:pt x="137" y="5"/>
                </a:lnTo>
                <a:lnTo>
                  <a:pt x="137" y="5"/>
                </a:lnTo>
                <a:lnTo>
                  <a:pt x="137" y="5"/>
                </a:lnTo>
                <a:lnTo>
                  <a:pt x="138" y="6"/>
                </a:lnTo>
                <a:lnTo>
                  <a:pt x="138" y="6"/>
                </a:lnTo>
                <a:lnTo>
                  <a:pt x="138" y="5"/>
                </a:lnTo>
                <a:lnTo>
                  <a:pt x="138" y="5"/>
                </a:lnTo>
                <a:lnTo>
                  <a:pt x="138" y="3"/>
                </a:lnTo>
                <a:lnTo>
                  <a:pt x="138" y="5"/>
                </a:lnTo>
                <a:lnTo>
                  <a:pt x="138" y="6"/>
                </a:lnTo>
                <a:lnTo>
                  <a:pt x="138" y="6"/>
                </a:lnTo>
                <a:lnTo>
                  <a:pt x="138" y="6"/>
                </a:lnTo>
                <a:lnTo>
                  <a:pt x="138" y="5"/>
                </a:lnTo>
                <a:lnTo>
                  <a:pt x="138" y="6"/>
                </a:lnTo>
                <a:lnTo>
                  <a:pt x="139" y="6"/>
                </a:lnTo>
                <a:lnTo>
                  <a:pt x="139" y="6"/>
                </a:lnTo>
                <a:lnTo>
                  <a:pt x="139" y="6"/>
                </a:lnTo>
                <a:lnTo>
                  <a:pt x="139" y="4"/>
                </a:lnTo>
                <a:lnTo>
                  <a:pt x="139" y="6"/>
                </a:lnTo>
                <a:lnTo>
                  <a:pt x="139" y="5"/>
                </a:lnTo>
                <a:lnTo>
                  <a:pt x="139" y="6"/>
                </a:lnTo>
                <a:lnTo>
                  <a:pt x="139" y="7"/>
                </a:lnTo>
                <a:lnTo>
                  <a:pt x="139" y="6"/>
                </a:lnTo>
                <a:lnTo>
                  <a:pt x="139" y="6"/>
                </a:lnTo>
                <a:lnTo>
                  <a:pt x="140" y="6"/>
                </a:lnTo>
                <a:lnTo>
                  <a:pt x="140" y="5"/>
                </a:lnTo>
                <a:lnTo>
                  <a:pt x="140" y="6"/>
                </a:lnTo>
                <a:lnTo>
                  <a:pt x="140" y="6"/>
                </a:lnTo>
                <a:lnTo>
                  <a:pt x="140" y="6"/>
                </a:lnTo>
                <a:lnTo>
                  <a:pt x="140" y="8"/>
                </a:lnTo>
                <a:lnTo>
                  <a:pt x="140" y="5"/>
                </a:lnTo>
                <a:lnTo>
                  <a:pt x="140" y="5"/>
                </a:lnTo>
                <a:lnTo>
                  <a:pt x="140" y="4"/>
                </a:lnTo>
                <a:lnTo>
                  <a:pt x="140" y="6"/>
                </a:lnTo>
                <a:lnTo>
                  <a:pt x="140" y="5"/>
                </a:lnTo>
                <a:lnTo>
                  <a:pt x="141" y="6"/>
                </a:lnTo>
                <a:lnTo>
                  <a:pt x="141" y="5"/>
                </a:lnTo>
                <a:lnTo>
                  <a:pt x="141" y="6"/>
                </a:lnTo>
                <a:lnTo>
                  <a:pt x="141" y="6"/>
                </a:lnTo>
                <a:lnTo>
                  <a:pt x="141" y="5"/>
                </a:lnTo>
                <a:lnTo>
                  <a:pt x="141" y="6"/>
                </a:lnTo>
                <a:lnTo>
                  <a:pt x="141" y="5"/>
                </a:lnTo>
                <a:lnTo>
                  <a:pt x="141" y="6"/>
                </a:lnTo>
                <a:lnTo>
                  <a:pt x="141" y="6"/>
                </a:lnTo>
                <a:lnTo>
                  <a:pt x="141" y="5"/>
                </a:lnTo>
                <a:lnTo>
                  <a:pt x="141" y="6"/>
                </a:lnTo>
                <a:lnTo>
                  <a:pt x="142" y="8"/>
                </a:lnTo>
                <a:lnTo>
                  <a:pt x="142" y="5"/>
                </a:lnTo>
                <a:lnTo>
                  <a:pt x="142" y="6"/>
                </a:lnTo>
                <a:lnTo>
                  <a:pt x="142" y="6"/>
                </a:lnTo>
                <a:lnTo>
                  <a:pt x="142" y="6"/>
                </a:lnTo>
                <a:lnTo>
                  <a:pt x="142" y="6"/>
                </a:lnTo>
                <a:lnTo>
                  <a:pt x="142" y="5"/>
                </a:lnTo>
                <a:lnTo>
                  <a:pt x="142" y="6"/>
                </a:lnTo>
                <a:lnTo>
                  <a:pt x="142" y="6"/>
                </a:lnTo>
                <a:lnTo>
                  <a:pt x="142" y="6"/>
                </a:lnTo>
                <a:lnTo>
                  <a:pt x="142" y="6"/>
                </a:lnTo>
                <a:lnTo>
                  <a:pt x="143" y="6"/>
                </a:lnTo>
                <a:lnTo>
                  <a:pt x="143" y="6"/>
                </a:lnTo>
                <a:lnTo>
                  <a:pt x="143" y="5"/>
                </a:lnTo>
                <a:lnTo>
                  <a:pt x="143" y="5"/>
                </a:lnTo>
                <a:lnTo>
                  <a:pt x="143" y="5"/>
                </a:lnTo>
                <a:lnTo>
                  <a:pt x="143" y="6"/>
                </a:lnTo>
                <a:lnTo>
                  <a:pt x="143" y="5"/>
                </a:lnTo>
                <a:lnTo>
                  <a:pt x="143" y="6"/>
                </a:lnTo>
                <a:lnTo>
                  <a:pt x="143" y="6"/>
                </a:lnTo>
                <a:lnTo>
                  <a:pt x="143" y="6"/>
                </a:lnTo>
                <a:lnTo>
                  <a:pt x="144" y="6"/>
                </a:lnTo>
                <a:lnTo>
                  <a:pt x="144" y="6"/>
                </a:lnTo>
                <a:lnTo>
                  <a:pt x="144" y="5"/>
                </a:lnTo>
                <a:lnTo>
                  <a:pt x="144" y="5"/>
                </a:lnTo>
                <a:lnTo>
                  <a:pt x="144" y="6"/>
                </a:lnTo>
                <a:lnTo>
                  <a:pt x="144" y="6"/>
                </a:lnTo>
                <a:lnTo>
                  <a:pt x="144" y="4"/>
                </a:lnTo>
                <a:lnTo>
                  <a:pt x="144" y="8"/>
                </a:lnTo>
                <a:lnTo>
                  <a:pt x="145" y="5"/>
                </a:lnTo>
                <a:lnTo>
                  <a:pt x="145" y="7"/>
                </a:lnTo>
                <a:lnTo>
                  <a:pt x="145" y="8"/>
                </a:lnTo>
                <a:lnTo>
                  <a:pt x="145" y="6"/>
                </a:lnTo>
                <a:lnTo>
                  <a:pt x="145" y="6"/>
                </a:lnTo>
                <a:lnTo>
                  <a:pt x="145" y="5"/>
                </a:lnTo>
                <a:lnTo>
                  <a:pt x="145" y="5"/>
                </a:lnTo>
                <a:lnTo>
                  <a:pt x="145" y="6"/>
                </a:lnTo>
                <a:lnTo>
                  <a:pt x="145" y="6"/>
                </a:lnTo>
                <a:lnTo>
                  <a:pt x="145" y="6"/>
                </a:lnTo>
                <a:lnTo>
                  <a:pt x="146" y="5"/>
                </a:lnTo>
                <a:lnTo>
                  <a:pt x="146" y="6"/>
                </a:lnTo>
                <a:lnTo>
                  <a:pt x="146" y="6"/>
                </a:lnTo>
                <a:lnTo>
                  <a:pt x="146" y="5"/>
                </a:lnTo>
                <a:lnTo>
                  <a:pt x="146" y="6"/>
                </a:lnTo>
                <a:lnTo>
                  <a:pt x="146" y="6"/>
                </a:lnTo>
                <a:lnTo>
                  <a:pt x="146" y="5"/>
                </a:lnTo>
                <a:lnTo>
                  <a:pt x="146" y="5"/>
                </a:lnTo>
                <a:lnTo>
                  <a:pt x="146" y="5"/>
                </a:lnTo>
                <a:lnTo>
                  <a:pt x="146" y="5"/>
                </a:lnTo>
                <a:lnTo>
                  <a:pt x="146" y="5"/>
                </a:lnTo>
                <a:lnTo>
                  <a:pt x="147" y="8"/>
                </a:lnTo>
                <a:lnTo>
                  <a:pt x="147" y="5"/>
                </a:lnTo>
                <a:lnTo>
                  <a:pt x="147" y="8"/>
                </a:lnTo>
                <a:lnTo>
                  <a:pt x="147" y="5"/>
                </a:lnTo>
                <a:lnTo>
                  <a:pt x="147" y="5"/>
                </a:lnTo>
                <a:lnTo>
                  <a:pt x="147" y="4"/>
                </a:lnTo>
                <a:lnTo>
                  <a:pt x="147" y="4"/>
                </a:lnTo>
                <a:lnTo>
                  <a:pt x="147" y="5"/>
                </a:lnTo>
                <a:lnTo>
                  <a:pt x="147" y="5"/>
                </a:lnTo>
                <a:lnTo>
                  <a:pt x="147" y="5"/>
                </a:lnTo>
                <a:lnTo>
                  <a:pt x="147" y="4"/>
                </a:lnTo>
                <a:lnTo>
                  <a:pt x="148" y="5"/>
                </a:lnTo>
                <a:lnTo>
                  <a:pt x="148" y="7"/>
                </a:lnTo>
                <a:lnTo>
                  <a:pt x="148" y="4"/>
                </a:lnTo>
                <a:lnTo>
                  <a:pt x="148" y="4"/>
                </a:lnTo>
                <a:lnTo>
                  <a:pt x="148" y="4"/>
                </a:lnTo>
                <a:lnTo>
                  <a:pt x="148" y="4"/>
                </a:lnTo>
                <a:lnTo>
                  <a:pt x="148" y="6"/>
                </a:lnTo>
                <a:lnTo>
                  <a:pt x="148" y="4"/>
                </a:lnTo>
                <a:lnTo>
                  <a:pt x="148" y="4"/>
                </a:lnTo>
                <a:lnTo>
                  <a:pt x="148" y="5"/>
                </a:lnTo>
                <a:lnTo>
                  <a:pt x="149" y="3"/>
                </a:lnTo>
                <a:lnTo>
                  <a:pt x="149" y="4"/>
                </a:lnTo>
                <a:lnTo>
                  <a:pt x="149" y="5"/>
                </a:lnTo>
                <a:lnTo>
                  <a:pt x="149" y="6"/>
                </a:lnTo>
                <a:lnTo>
                  <a:pt x="149" y="4"/>
                </a:lnTo>
                <a:lnTo>
                  <a:pt x="149" y="4"/>
                </a:lnTo>
                <a:lnTo>
                  <a:pt x="149" y="4"/>
                </a:lnTo>
                <a:lnTo>
                  <a:pt x="149" y="4"/>
                </a:lnTo>
                <a:lnTo>
                  <a:pt x="149" y="4"/>
                </a:lnTo>
                <a:lnTo>
                  <a:pt x="149" y="6"/>
                </a:lnTo>
                <a:lnTo>
                  <a:pt x="149" y="5"/>
                </a:lnTo>
                <a:lnTo>
                  <a:pt x="150" y="4"/>
                </a:lnTo>
                <a:lnTo>
                  <a:pt x="150" y="4"/>
                </a:lnTo>
                <a:lnTo>
                  <a:pt x="150" y="4"/>
                </a:lnTo>
                <a:lnTo>
                  <a:pt x="150" y="4"/>
                </a:lnTo>
                <a:lnTo>
                  <a:pt x="150" y="5"/>
                </a:lnTo>
                <a:lnTo>
                  <a:pt x="150" y="4"/>
                </a:lnTo>
                <a:lnTo>
                  <a:pt x="150" y="4"/>
                </a:lnTo>
                <a:lnTo>
                  <a:pt x="150" y="4"/>
                </a:lnTo>
                <a:lnTo>
                  <a:pt x="150" y="4"/>
                </a:lnTo>
                <a:lnTo>
                  <a:pt x="150" y="4"/>
                </a:lnTo>
                <a:lnTo>
                  <a:pt x="150" y="5"/>
                </a:lnTo>
                <a:lnTo>
                  <a:pt x="151" y="4"/>
                </a:lnTo>
                <a:lnTo>
                  <a:pt x="151" y="4"/>
                </a:lnTo>
                <a:lnTo>
                  <a:pt x="151" y="7"/>
                </a:lnTo>
                <a:lnTo>
                  <a:pt x="151" y="4"/>
                </a:lnTo>
                <a:lnTo>
                  <a:pt x="151" y="4"/>
                </a:lnTo>
                <a:lnTo>
                  <a:pt x="151" y="5"/>
                </a:lnTo>
                <a:lnTo>
                  <a:pt x="151" y="4"/>
                </a:lnTo>
                <a:lnTo>
                  <a:pt x="151" y="4"/>
                </a:lnTo>
                <a:lnTo>
                  <a:pt x="151" y="5"/>
                </a:lnTo>
                <a:lnTo>
                  <a:pt x="151" y="5"/>
                </a:lnTo>
                <a:lnTo>
                  <a:pt x="151" y="4"/>
                </a:lnTo>
                <a:lnTo>
                  <a:pt x="152" y="4"/>
                </a:lnTo>
                <a:lnTo>
                  <a:pt x="152" y="4"/>
                </a:lnTo>
                <a:lnTo>
                  <a:pt x="152" y="5"/>
                </a:lnTo>
                <a:lnTo>
                  <a:pt x="152" y="7"/>
                </a:lnTo>
                <a:lnTo>
                  <a:pt x="152" y="5"/>
                </a:lnTo>
                <a:lnTo>
                  <a:pt x="152" y="4"/>
                </a:lnTo>
                <a:lnTo>
                  <a:pt x="152" y="4"/>
                </a:lnTo>
                <a:lnTo>
                  <a:pt x="152" y="7"/>
                </a:lnTo>
                <a:lnTo>
                  <a:pt x="152" y="7"/>
                </a:lnTo>
                <a:lnTo>
                  <a:pt x="152" y="7"/>
                </a:lnTo>
                <a:lnTo>
                  <a:pt x="152" y="4"/>
                </a:lnTo>
                <a:lnTo>
                  <a:pt x="153" y="4"/>
                </a:lnTo>
                <a:lnTo>
                  <a:pt x="153" y="7"/>
                </a:lnTo>
                <a:lnTo>
                  <a:pt x="153" y="5"/>
                </a:lnTo>
                <a:lnTo>
                  <a:pt x="153" y="4"/>
                </a:lnTo>
                <a:lnTo>
                  <a:pt x="153" y="5"/>
                </a:lnTo>
                <a:lnTo>
                  <a:pt x="153" y="7"/>
                </a:lnTo>
                <a:lnTo>
                  <a:pt x="153" y="4"/>
                </a:lnTo>
                <a:lnTo>
                  <a:pt x="153" y="5"/>
                </a:lnTo>
                <a:lnTo>
                  <a:pt x="153" y="5"/>
                </a:lnTo>
                <a:lnTo>
                  <a:pt x="153" y="5"/>
                </a:lnTo>
                <a:lnTo>
                  <a:pt x="154" y="4"/>
                </a:lnTo>
                <a:lnTo>
                  <a:pt x="154" y="4"/>
                </a:lnTo>
                <a:lnTo>
                  <a:pt x="154" y="7"/>
                </a:lnTo>
                <a:lnTo>
                  <a:pt x="154" y="5"/>
                </a:lnTo>
                <a:lnTo>
                  <a:pt x="154" y="4"/>
                </a:lnTo>
                <a:lnTo>
                  <a:pt x="154" y="6"/>
                </a:lnTo>
                <a:lnTo>
                  <a:pt x="154" y="4"/>
                </a:lnTo>
                <a:lnTo>
                  <a:pt x="154" y="7"/>
                </a:lnTo>
                <a:lnTo>
                  <a:pt x="154" y="5"/>
                </a:lnTo>
                <a:lnTo>
                  <a:pt x="154" y="5"/>
                </a:lnTo>
                <a:lnTo>
                  <a:pt x="154" y="5"/>
                </a:lnTo>
                <a:lnTo>
                  <a:pt x="155" y="7"/>
                </a:lnTo>
                <a:lnTo>
                  <a:pt x="155" y="4"/>
                </a:lnTo>
                <a:lnTo>
                  <a:pt x="155" y="5"/>
                </a:lnTo>
                <a:lnTo>
                  <a:pt x="155" y="4"/>
                </a:lnTo>
                <a:lnTo>
                  <a:pt x="155" y="4"/>
                </a:lnTo>
                <a:lnTo>
                  <a:pt x="155" y="5"/>
                </a:lnTo>
                <a:lnTo>
                  <a:pt x="155" y="5"/>
                </a:lnTo>
                <a:lnTo>
                  <a:pt x="155" y="5"/>
                </a:lnTo>
                <a:lnTo>
                  <a:pt x="155" y="5"/>
                </a:lnTo>
                <a:lnTo>
                  <a:pt x="155" y="7"/>
                </a:lnTo>
                <a:lnTo>
                  <a:pt x="155" y="7"/>
                </a:lnTo>
                <a:lnTo>
                  <a:pt x="156" y="4"/>
                </a:lnTo>
                <a:lnTo>
                  <a:pt x="156" y="5"/>
                </a:lnTo>
                <a:lnTo>
                  <a:pt x="156" y="5"/>
                </a:lnTo>
                <a:lnTo>
                  <a:pt x="156" y="6"/>
                </a:lnTo>
                <a:lnTo>
                  <a:pt x="156" y="5"/>
                </a:lnTo>
                <a:lnTo>
                  <a:pt x="156" y="5"/>
                </a:lnTo>
                <a:lnTo>
                  <a:pt x="156" y="5"/>
                </a:lnTo>
                <a:lnTo>
                  <a:pt x="156" y="5"/>
                </a:lnTo>
                <a:lnTo>
                  <a:pt x="156" y="5"/>
                </a:lnTo>
                <a:lnTo>
                  <a:pt x="156" y="4"/>
                </a:lnTo>
                <a:lnTo>
                  <a:pt x="156" y="4"/>
                </a:lnTo>
                <a:lnTo>
                  <a:pt x="157" y="7"/>
                </a:lnTo>
                <a:lnTo>
                  <a:pt x="157" y="5"/>
                </a:lnTo>
                <a:lnTo>
                  <a:pt x="157" y="5"/>
                </a:lnTo>
                <a:lnTo>
                  <a:pt x="157" y="5"/>
                </a:lnTo>
                <a:lnTo>
                  <a:pt x="157" y="5"/>
                </a:lnTo>
                <a:lnTo>
                  <a:pt x="157" y="5"/>
                </a:lnTo>
                <a:lnTo>
                  <a:pt x="157" y="5"/>
                </a:lnTo>
                <a:lnTo>
                  <a:pt x="157" y="4"/>
                </a:lnTo>
                <a:lnTo>
                  <a:pt x="157" y="5"/>
                </a:lnTo>
                <a:lnTo>
                  <a:pt x="157" y="5"/>
                </a:lnTo>
                <a:lnTo>
                  <a:pt x="158" y="4"/>
                </a:lnTo>
                <a:lnTo>
                  <a:pt x="158" y="4"/>
                </a:lnTo>
                <a:lnTo>
                  <a:pt x="158" y="7"/>
                </a:lnTo>
                <a:lnTo>
                  <a:pt x="158" y="4"/>
                </a:lnTo>
                <a:lnTo>
                  <a:pt x="158" y="7"/>
                </a:lnTo>
                <a:lnTo>
                  <a:pt x="158" y="8"/>
                </a:lnTo>
                <a:lnTo>
                  <a:pt x="158" y="5"/>
                </a:lnTo>
                <a:lnTo>
                  <a:pt x="158" y="5"/>
                </a:lnTo>
                <a:lnTo>
                  <a:pt x="158" y="4"/>
                </a:lnTo>
                <a:lnTo>
                  <a:pt x="158" y="4"/>
                </a:lnTo>
                <a:lnTo>
                  <a:pt x="158" y="5"/>
                </a:lnTo>
                <a:lnTo>
                  <a:pt x="159" y="5"/>
                </a:lnTo>
                <a:lnTo>
                  <a:pt x="159" y="5"/>
                </a:lnTo>
                <a:lnTo>
                  <a:pt x="159" y="5"/>
                </a:lnTo>
                <a:lnTo>
                  <a:pt x="159" y="4"/>
                </a:lnTo>
                <a:lnTo>
                  <a:pt x="159" y="5"/>
                </a:lnTo>
                <a:lnTo>
                  <a:pt x="159" y="4"/>
                </a:lnTo>
                <a:lnTo>
                  <a:pt x="159" y="5"/>
                </a:lnTo>
                <a:lnTo>
                  <a:pt x="159" y="5"/>
                </a:lnTo>
                <a:lnTo>
                  <a:pt x="159" y="5"/>
                </a:lnTo>
                <a:lnTo>
                  <a:pt x="159" y="4"/>
                </a:lnTo>
                <a:lnTo>
                  <a:pt x="159" y="4"/>
                </a:lnTo>
                <a:lnTo>
                  <a:pt x="160" y="4"/>
                </a:lnTo>
                <a:lnTo>
                  <a:pt x="160" y="4"/>
                </a:lnTo>
                <a:lnTo>
                  <a:pt x="160" y="5"/>
                </a:lnTo>
                <a:lnTo>
                  <a:pt x="160" y="5"/>
                </a:lnTo>
                <a:lnTo>
                  <a:pt x="160" y="5"/>
                </a:lnTo>
                <a:lnTo>
                  <a:pt x="160" y="5"/>
                </a:lnTo>
                <a:lnTo>
                  <a:pt x="160" y="4"/>
                </a:lnTo>
                <a:lnTo>
                  <a:pt x="160" y="5"/>
                </a:lnTo>
                <a:lnTo>
                  <a:pt x="160" y="6"/>
                </a:lnTo>
                <a:lnTo>
                  <a:pt x="160" y="4"/>
                </a:lnTo>
                <a:lnTo>
                  <a:pt x="160" y="4"/>
                </a:lnTo>
                <a:lnTo>
                  <a:pt x="161" y="7"/>
                </a:lnTo>
                <a:lnTo>
                  <a:pt x="161" y="6"/>
                </a:lnTo>
                <a:lnTo>
                  <a:pt x="161" y="5"/>
                </a:lnTo>
                <a:lnTo>
                  <a:pt x="161" y="4"/>
                </a:lnTo>
                <a:lnTo>
                  <a:pt x="161" y="4"/>
                </a:lnTo>
                <a:lnTo>
                  <a:pt x="161" y="4"/>
                </a:lnTo>
                <a:lnTo>
                  <a:pt x="161" y="5"/>
                </a:lnTo>
                <a:lnTo>
                  <a:pt x="161" y="4"/>
                </a:lnTo>
                <a:lnTo>
                  <a:pt x="161" y="5"/>
                </a:lnTo>
                <a:lnTo>
                  <a:pt x="161" y="5"/>
                </a:lnTo>
                <a:lnTo>
                  <a:pt x="162" y="4"/>
                </a:lnTo>
                <a:lnTo>
                  <a:pt x="162" y="4"/>
                </a:lnTo>
                <a:lnTo>
                  <a:pt x="162" y="4"/>
                </a:lnTo>
                <a:lnTo>
                  <a:pt x="162" y="7"/>
                </a:lnTo>
                <a:lnTo>
                  <a:pt x="162" y="5"/>
                </a:lnTo>
                <a:lnTo>
                  <a:pt x="162" y="5"/>
                </a:lnTo>
                <a:lnTo>
                  <a:pt x="162" y="4"/>
                </a:lnTo>
                <a:lnTo>
                  <a:pt x="162" y="5"/>
                </a:lnTo>
                <a:lnTo>
                  <a:pt x="162" y="5"/>
                </a:lnTo>
                <a:lnTo>
                  <a:pt x="162" y="4"/>
                </a:lnTo>
                <a:lnTo>
                  <a:pt x="162" y="4"/>
                </a:lnTo>
                <a:lnTo>
                  <a:pt x="163" y="4"/>
                </a:lnTo>
                <a:lnTo>
                  <a:pt x="163" y="4"/>
                </a:lnTo>
                <a:lnTo>
                  <a:pt x="163" y="5"/>
                </a:lnTo>
                <a:lnTo>
                  <a:pt x="163" y="4"/>
                </a:lnTo>
                <a:lnTo>
                  <a:pt x="163" y="5"/>
                </a:lnTo>
                <a:lnTo>
                  <a:pt x="163" y="4"/>
                </a:lnTo>
                <a:lnTo>
                  <a:pt x="163" y="5"/>
                </a:lnTo>
                <a:lnTo>
                  <a:pt x="163" y="5"/>
                </a:lnTo>
                <a:lnTo>
                  <a:pt x="163" y="4"/>
                </a:lnTo>
                <a:lnTo>
                  <a:pt x="163" y="5"/>
                </a:lnTo>
                <a:lnTo>
                  <a:pt x="163" y="4"/>
                </a:lnTo>
                <a:lnTo>
                  <a:pt x="164" y="4"/>
                </a:lnTo>
                <a:lnTo>
                  <a:pt x="164" y="5"/>
                </a:lnTo>
                <a:lnTo>
                  <a:pt x="164" y="5"/>
                </a:lnTo>
                <a:lnTo>
                  <a:pt x="164" y="4"/>
                </a:lnTo>
                <a:lnTo>
                  <a:pt x="164" y="4"/>
                </a:lnTo>
                <a:lnTo>
                  <a:pt x="164" y="6"/>
                </a:lnTo>
                <a:lnTo>
                  <a:pt x="164" y="4"/>
                </a:lnTo>
                <a:lnTo>
                  <a:pt x="164" y="4"/>
                </a:lnTo>
                <a:lnTo>
                  <a:pt x="164" y="4"/>
                </a:lnTo>
                <a:lnTo>
                  <a:pt x="164" y="5"/>
                </a:lnTo>
                <a:lnTo>
                  <a:pt x="165" y="5"/>
                </a:lnTo>
                <a:lnTo>
                  <a:pt x="165" y="4"/>
                </a:lnTo>
                <a:lnTo>
                  <a:pt x="165" y="7"/>
                </a:lnTo>
                <a:lnTo>
                  <a:pt x="165" y="4"/>
                </a:lnTo>
                <a:lnTo>
                  <a:pt x="165" y="4"/>
                </a:lnTo>
                <a:lnTo>
                  <a:pt x="165" y="5"/>
                </a:lnTo>
                <a:lnTo>
                  <a:pt x="165" y="4"/>
                </a:lnTo>
                <a:lnTo>
                  <a:pt x="165" y="4"/>
                </a:lnTo>
                <a:lnTo>
                  <a:pt x="165" y="5"/>
                </a:lnTo>
                <a:lnTo>
                  <a:pt x="165" y="4"/>
                </a:lnTo>
                <a:lnTo>
                  <a:pt x="165" y="4"/>
                </a:lnTo>
                <a:lnTo>
                  <a:pt x="166" y="4"/>
                </a:lnTo>
                <a:lnTo>
                  <a:pt x="166" y="4"/>
                </a:lnTo>
                <a:lnTo>
                  <a:pt x="166" y="4"/>
                </a:lnTo>
                <a:lnTo>
                  <a:pt x="166" y="4"/>
                </a:lnTo>
                <a:lnTo>
                  <a:pt x="166" y="5"/>
                </a:lnTo>
                <a:lnTo>
                  <a:pt x="166" y="5"/>
                </a:lnTo>
                <a:lnTo>
                  <a:pt x="166" y="4"/>
                </a:lnTo>
                <a:lnTo>
                  <a:pt x="166" y="4"/>
                </a:lnTo>
                <a:lnTo>
                  <a:pt x="166" y="5"/>
                </a:lnTo>
                <a:lnTo>
                  <a:pt x="166" y="5"/>
                </a:lnTo>
                <a:lnTo>
                  <a:pt x="166" y="6"/>
                </a:lnTo>
                <a:lnTo>
                  <a:pt x="167" y="4"/>
                </a:lnTo>
                <a:lnTo>
                  <a:pt x="167" y="4"/>
                </a:lnTo>
                <a:lnTo>
                  <a:pt x="167" y="4"/>
                </a:lnTo>
                <a:lnTo>
                  <a:pt x="167" y="6"/>
                </a:lnTo>
                <a:lnTo>
                  <a:pt x="167" y="4"/>
                </a:lnTo>
                <a:lnTo>
                  <a:pt x="167" y="6"/>
                </a:lnTo>
                <a:lnTo>
                  <a:pt x="167" y="4"/>
                </a:lnTo>
                <a:lnTo>
                  <a:pt x="167" y="4"/>
                </a:lnTo>
                <a:lnTo>
                  <a:pt x="167" y="4"/>
                </a:lnTo>
                <a:lnTo>
                  <a:pt x="167" y="6"/>
                </a:lnTo>
                <a:lnTo>
                  <a:pt x="167" y="4"/>
                </a:lnTo>
                <a:lnTo>
                  <a:pt x="168" y="5"/>
                </a:lnTo>
                <a:lnTo>
                  <a:pt x="168" y="4"/>
                </a:lnTo>
                <a:lnTo>
                  <a:pt x="168" y="4"/>
                </a:lnTo>
                <a:lnTo>
                  <a:pt x="168" y="4"/>
                </a:lnTo>
                <a:lnTo>
                  <a:pt x="168" y="4"/>
                </a:lnTo>
                <a:lnTo>
                  <a:pt x="168" y="4"/>
                </a:lnTo>
                <a:lnTo>
                  <a:pt x="168" y="4"/>
                </a:lnTo>
                <a:lnTo>
                  <a:pt x="168" y="4"/>
                </a:lnTo>
                <a:lnTo>
                  <a:pt x="169" y="4"/>
                </a:lnTo>
                <a:lnTo>
                  <a:pt x="169" y="4"/>
                </a:lnTo>
                <a:lnTo>
                  <a:pt x="169" y="4"/>
                </a:lnTo>
                <a:lnTo>
                  <a:pt x="169" y="4"/>
                </a:lnTo>
                <a:lnTo>
                  <a:pt x="169" y="4"/>
                </a:lnTo>
                <a:lnTo>
                  <a:pt x="169" y="4"/>
                </a:lnTo>
                <a:lnTo>
                  <a:pt x="169" y="4"/>
                </a:lnTo>
                <a:lnTo>
                  <a:pt x="170" y="4"/>
                </a:lnTo>
                <a:lnTo>
                  <a:pt x="170" y="4"/>
                </a:lnTo>
                <a:lnTo>
                  <a:pt x="170" y="6"/>
                </a:lnTo>
                <a:lnTo>
                  <a:pt x="170" y="4"/>
                </a:lnTo>
                <a:lnTo>
                  <a:pt x="170" y="4"/>
                </a:lnTo>
                <a:lnTo>
                  <a:pt x="170" y="4"/>
                </a:lnTo>
                <a:lnTo>
                  <a:pt x="170" y="4"/>
                </a:lnTo>
                <a:lnTo>
                  <a:pt x="170" y="4"/>
                </a:lnTo>
                <a:lnTo>
                  <a:pt x="170" y="4"/>
                </a:lnTo>
                <a:lnTo>
                  <a:pt x="170" y="4"/>
                </a:lnTo>
                <a:lnTo>
                  <a:pt x="171" y="4"/>
                </a:lnTo>
                <a:lnTo>
                  <a:pt x="171" y="4"/>
                </a:lnTo>
                <a:lnTo>
                  <a:pt x="171" y="4"/>
                </a:lnTo>
                <a:lnTo>
                  <a:pt x="171" y="4"/>
                </a:lnTo>
                <a:lnTo>
                  <a:pt x="171" y="4"/>
                </a:lnTo>
                <a:lnTo>
                  <a:pt x="171" y="6"/>
                </a:lnTo>
                <a:lnTo>
                  <a:pt x="171" y="6"/>
                </a:lnTo>
                <a:lnTo>
                  <a:pt x="171" y="6"/>
                </a:lnTo>
                <a:lnTo>
                  <a:pt x="171" y="4"/>
                </a:lnTo>
                <a:lnTo>
                  <a:pt x="171" y="4"/>
                </a:lnTo>
                <a:lnTo>
                  <a:pt x="171" y="4"/>
                </a:lnTo>
                <a:lnTo>
                  <a:pt x="172" y="4"/>
                </a:lnTo>
                <a:lnTo>
                  <a:pt x="172" y="4"/>
                </a:lnTo>
                <a:lnTo>
                  <a:pt x="172" y="4"/>
                </a:lnTo>
                <a:lnTo>
                  <a:pt x="172" y="4"/>
                </a:lnTo>
                <a:lnTo>
                  <a:pt x="172" y="6"/>
                </a:lnTo>
                <a:lnTo>
                  <a:pt x="172" y="4"/>
                </a:lnTo>
                <a:lnTo>
                  <a:pt x="172" y="3"/>
                </a:lnTo>
                <a:lnTo>
                  <a:pt x="172" y="4"/>
                </a:lnTo>
                <a:lnTo>
                  <a:pt x="173" y="4"/>
                </a:lnTo>
                <a:lnTo>
                  <a:pt x="173" y="4"/>
                </a:lnTo>
                <a:lnTo>
                  <a:pt x="173" y="3"/>
                </a:lnTo>
                <a:lnTo>
                  <a:pt x="173" y="4"/>
                </a:lnTo>
                <a:lnTo>
                  <a:pt x="173" y="4"/>
                </a:lnTo>
                <a:lnTo>
                  <a:pt x="173" y="6"/>
                </a:lnTo>
                <a:lnTo>
                  <a:pt x="173" y="4"/>
                </a:lnTo>
                <a:lnTo>
                  <a:pt x="173" y="4"/>
                </a:lnTo>
                <a:lnTo>
                  <a:pt x="173" y="4"/>
                </a:lnTo>
                <a:lnTo>
                  <a:pt x="173" y="4"/>
                </a:lnTo>
                <a:lnTo>
                  <a:pt x="174" y="4"/>
                </a:lnTo>
                <a:lnTo>
                  <a:pt x="174" y="4"/>
                </a:lnTo>
                <a:lnTo>
                  <a:pt x="174" y="5"/>
                </a:lnTo>
                <a:lnTo>
                  <a:pt x="174" y="6"/>
                </a:lnTo>
                <a:lnTo>
                  <a:pt x="174" y="8"/>
                </a:lnTo>
                <a:lnTo>
                  <a:pt x="174" y="11"/>
                </a:lnTo>
                <a:lnTo>
                  <a:pt x="174" y="15"/>
                </a:lnTo>
                <a:lnTo>
                  <a:pt x="174" y="18"/>
                </a:lnTo>
                <a:lnTo>
                  <a:pt x="174" y="20"/>
                </a:lnTo>
                <a:lnTo>
                  <a:pt x="174" y="24"/>
                </a:lnTo>
                <a:lnTo>
                  <a:pt x="174" y="27"/>
                </a:lnTo>
                <a:lnTo>
                  <a:pt x="175" y="29"/>
                </a:lnTo>
                <a:lnTo>
                  <a:pt x="175" y="33"/>
                </a:lnTo>
                <a:lnTo>
                  <a:pt x="175" y="32"/>
                </a:lnTo>
                <a:lnTo>
                  <a:pt x="175" y="34"/>
                </a:lnTo>
                <a:lnTo>
                  <a:pt x="175" y="36"/>
                </a:lnTo>
                <a:lnTo>
                  <a:pt x="175" y="37"/>
                </a:lnTo>
                <a:lnTo>
                  <a:pt x="175" y="35"/>
                </a:lnTo>
                <a:lnTo>
                  <a:pt x="175" y="35"/>
                </a:lnTo>
                <a:lnTo>
                  <a:pt x="175" y="35"/>
                </a:lnTo>
                <a:lnTo>
                  <a:pt x="175" y="37"/>
                </a:lnTo>
                <a:lnTo>
                  <a:pt x="175" y="38"/>
                </a:lnTo>
                <a:lnTo>
                  <a:pt x="176" y="39"/>
                </a:lnTo>
                <a:lnTo>
                  <a:pt x="176" y="35"/>
                </a:lnTo>
                <a:lnTo>
                  <a:pt x="176" y="39"/>
                </a:lnTo>
                <a:lnTo>
                  <a:pt x="176" y="37"/>
                </a:lnTo>
                <a:lnTo>
                  <a:pt x="176" y="40"/>
                </a:lnTo>
                <a:lnTo>
                  <a:pt x="176" y="38"/>
                </a:lnTo>
                <a:lnTo>
                  <a:pt x="176" y="38"/>
                </a:lnTo>
                <a:lnTo>
                  <a:pt x="176" y="38"/>
                </a:lnTo>
                <a:lnTo>
                  <a:pt x="176" y="38"/>
                </a:lnTo>
                <a:lnTo>
                  <a:pt x="176" y="38"/>
                </a:lnTo>
                <a:lnTo>
                  <a:pt x="177" y="39"/>
                </a:lnTo>
                <a:lnTo>
                  <a:pt x="177" y="40"/>
                </a:lnTo>
                <a:lnTo>
                  <a:pt x="177" y="40"/>
                </a:lnTo>
                <a:lnTo>
                  <a:pt x="177" y="42"/>
                </a:lnTo>
                <a:lnTo>
                  <a:pt x="177" y="42"/>
                </a:lnTo>
                <a:lnTo>
                  <a:pt x="177" y="42"/>
                </a:lnTo>
                <a:lnTo>
                  <a:pt x="177" y="40"/>
                </a:lnTo>
                <a:lnTo>
                  <a:pt x="177" y="41"/>
                </a:lnTo>
                <a:lnTo>
                  <a:pt x="177" y="40"/>
                </a:lnTo>
                <a:lnTo>
                  <a:pt x="177" y="41"/>
                </a:lnTo>
                <a:lnTo>
                  <a:pt x="177" y="41"/>
                </a:lnTo>
                <a:lnTo>
                  <a:pt x="178" y="41"/>
                </a:lnTo>
                <a:lnTo>
                  <a:pt x="178" y="41"/>
                </a:lnTo>
                <a:lnTo>
                  <a:pt x="178" y="41"/>
                </a:lnTo>
                <a:lnTo>
                  <a:pt x="178" y="41"/>
                </a:lnTo>
                <a:lnTo>
                  <a:pt x="178" y="43"/>
                </a:lnTo>
                <a:lnTo>
                  <a:pt x="178" y="40"/>
                </a:lnTo>
                <a:lnTo>
                  <a:pt x="178" y="40"/>
                </a:lnTo>
                <a:lnTo>
                  <a:pt x="178" y="40"/>
                </a:lnTo>
                <a:lnTo>
                  <a:pt x="178" y="40"/>
                </a:lnTo>
                <a:lnTo>
                  <a:pt x="178" y="41"/>
                </a:lnTo>
                <a:lnTo>
                  <a:pt x="178" y="41"/>
                </a:lnTo>
                <a:lnTo>
                  <a:pt x="179" y="40"/>
                </a:lnTo>
                <a:lnTo>
                  <a:pt x="179" y="40"/>
                </a:lnTo>
                <a:lnTo>
                  <a:pt x="179" y="43"/>
                </a:lnTo>
                <a:lnTo>
                  <a:pt x="179" y="41"/>
                </a:lnTo>
                <a:lnTo>
                  <a:pt x="179" y="41"/>
                </a:lnTo>
                <a:lnTo>
                  <a:pt x="179" y="41"/>
                </a:lnTo>
                <a:lnTo>
                  <a:pt x="179" y="42"/>
                </a:lnTo>
                <a:lnTo>
                  <a:pt x="179" y="41"/>
                </a:lnTo>
                <a:lnTo>
                  <a:pt x="179" y="41"/>
                </a:lnTo>
                <a:lnTo>
                  <a:pt x="179" y="41"/>
                </a:lnTo>
                <a:lnTo>
                  <a:pt x="180" y="41"/>
                </a:lnTo>
                <a:lnTo>
                  <a:pt x="180" y="42"/>
                </a:lnTo>
                <a:lnTo>
                  <a:pt x="180" y="42"/>
                </a:lnTo>
                <a:lnTo>
                  <a:pt x="180" y="41"/>
                </a:lnTo>
                <a:lnTo>
                  <a:pt x="180" y="42"/>
                </a:lnTo>
                <a:lnTo>
                  <a:pt x="180" y="42"/>
                </a:lnTo>
                <a:lnTo>
                  <a:pt x="180" y="40"/>
                </a:lnTo>
                <a:lnTo>
                  <a:pt x="180" y="42"/>
                </a:lnTo>
                <a:lnTo>
                  <a:pt x="180" y="44"/>
                </a:lnTo>
                <a:lnTo>
                  <a:pt x="180" y="41"/>
                </a:lnTo>
                <a:lnTo>
                  <a:pt x="180" y="42"/>
                </a:lnTo>
                <a:lnTo>
                  <a:pt x="181" y="43"/>
                </a:lnTo>
                <a:lnTo>
                  <a:pt x="181" y="41"/>
                </a:lnTo>
                <a:lnTo>
                  <a:pt x="181" y="42"/>
                </a:lnTo>
                <a:lnTo>
                  <a:pt x="181" y="41"/>
                </a:lnTo>
                <a:lnTo>
                  <a:pt x="181" y="41"/>
                </a:lnTo>
                <a:lnTo>
                  <a:pt x="181" y="43"/>
                </a:lnTo>
                <a:lnTo>
                  <a:pt x="181" y="42"/>
                </a:lnTo>
                <a:lnTo>
                  <a:pt x="181" y="40"/>
                </a:lnTo>
                <a:lnTo>
                  <a:pt x="181" y="42"/>
                </a:lnTo>
                <a:lnTo>
                  <a:pt x="181" y="42"/>
                </a:lnTo>
                <a:lnTo>
                  <a:pt x="181" y="42"/>
                </a:lnTo>
                <a:lnTo>
                  <a:pt x="182" y="42"/>
                </a:lnTo>
                <a:lnTo>
                  <a:pt x="182" y="45"/>
                </a:lnTo>
                <a:lnTo>
                  <a:pt x="182" y="42"/>
                </a:lnTo>
                <a:lnTo>
                  <a:pt x="182" y="43"/>
                </a:lnTo>
                <a:lnTo>
                  <a:pt x="182" y="45"/>
                </a:lnTo>
                <a:lnTo>
                  <a:pt x="182" y="43"/>
                </a:lnTo>
                <a:lnTo>
                  <a:pt x="182" y="44"/>
                </a:lnTo>
                <a:lnTo>
                  <a:pt x="182" y="43"/>
                </a:lnTo>
                <a:lnTo>
                  <a:pt x="182" y="43"/>
                </a:lnTo>
                <a:lnTo>
                  <a:pt x="182" y="44"/>
                </a:lnTo>
                <a:lnTo>
                  <a:pt x="182" y="45"/>
                </a:lnTo>
                <a:lnTo>
                  <a:pt x="183" y="45"/>
                </a:lnTo>
                <a:lnTo>
                  <a:pt x="183" y="44"/>
                </a:lnTo>
                <a:lnTo>
                  <a:pt x="183" y="45"/>
                </a:lnTo>
                <a:lnTo>
                  <a:pt x="183" y="45"/>
                </a:lnTo>
                <a:lnTo>
                  <a:pt x="183" y="44"/>
                </a:lnTo>
                <a:lnTo>
                  <a:pt x="183" y="45"/>
                </a:lnTo>
                <a:lnTo>
                  <a:pt x="183" y="45"/>
                </a:lnTo>
                <a:lnTo>
                  <a:pt x="183" y="46"/>
                </a:lnTo>
                <a:lnTo>
                  <a:pt x="183" y="48"/>
                </a:lnTo>
                <a:lnTo>
                  <a:pt x="183" y="46"/>
                </a:lnTo>
                <a:lnTo>
                  <a:pt x="184" y="46"/>
                </a:lnTo>
                <a:lnTo>
                  <a:pt x="184" y="46"/>
                </a:lnTo>
                <a:lnTo>
                  <a:pt x="184" y="46"/>
                </a:lnTo>
                <a:lnTo>
                  <a:pt x="184" y="46"/>
                </a:lnTo>
                <a:lnTo>
                  <a:pt x="184" y="46"/>
                </a:lnTo>
                <a:lnTo>
                  <a:pt x="184" y="46"/>
                </a:lnTo>
                <a:lnTo>
                  <a:pt x="184" y="46"/>
                </a:lnTo>
                <a:lnTo>
                  <a:pt x="184" y="46"/>
                </a:lnTo>
                <a:lnTo>
                  <a:pt x="184" y="46"/>
                </a:lnTo>
                <a:lnTo>
                  <a:pt x="184" y="46"/>
                </a:lnTo>
                <a:lnTo>
                  <a:pt x="184" y="46"/>
                </a:lnTo>
                <a:lnTo>
                  <a:pt x="185" y="46"/>
                </a:lnTo>
                <a:lnTo>
                  <a:pt x="185" y="46"/>
                </a:lnTo>
                <a:lnTo>
                  <a:pt x="185" y="46"/>
                </a:lnTo>
                <a:lnTo>
                  <a:pt x="185" y="48"/>
                </a:lnTo>
                <a:lnTo>
                  <a:pt x="185" y="49"/>
                </a:lnTo>
                <a:lnTo>
                  <a:pt x="185" y="48"/>
                </a:lnTo>
                <a:lnTo>
                  <a:pt x="185" y="46"/>
                </a:lnTo>
                <a:lnTo>
                  <a:pt x="185" y="46"/>
                </a:lnTo>
                <a:lnTo>
                  <a:pt x="185" y="46"/>
                </a:lnTo>
                <a:lnTo>
                  <a:pt x="185" y="46"/>
                </a:lnTo>
                <a:lnTo>
                  <a:pt x="185" y="47"/>
                </a:lnTo>
                <a:lnTo>
                  <a:pt x="186" y="47"/>
                </a:lnTo>
                <a:lnTo>
                  <a:pt x="186" y="47"/>
                </a:lnTo>
                <a:lnTo>
                  <a:pt x="186" y="45"/>
                </a:lnTo>
                <a:lnTo>
                  <a:pt x="186" y="47"/>
                </a:lnTo>
                <a:lnTo>
                  <a:pt x="186" y="47"/>
                </a:lnTo>
                <a:lnTo>
                  <a:pt x="186" y="47"/>
                </a:lnTo>
                <a:lnTo>
                  <a:pt x="186" y="47"/>
                </a:lnTo>
                <a:lnTo>
                  <a:pt x="186" y="46"/>
                </a:lnTo>
                <a:lnTo>
                  <a:pt x="186" y="46"/>
                </a:lnTo>
                <a:lnTo>
                  <a:pt x="186" y="47"/>
                </a:lnTo>
                <a:lnTo>
                  <a:pt x="186" y="47"/>
                </a:lnTo>
                <a:lnTo>
                  <a:pt x="187" y="47"/>
                </a:lnTo>
                <a:lnTo>
                  <a:pt x="187" y="47"/>
                </a:lnTo>
                <a:lnTo>
                  <a:pt x="187" y="47"/>
                </a:lnTo>
                <a:lnTo>
                  <a:pt x="187" y="48"/>
                </a:lnTo>
                <a:lnTo>
                  <a:pt x="187" y="47"/>
                </a:lnTo>
                <a:lnTo>
                  <a:pt x="187" y="47"/>
                </a:lnTo>
                <a:lnTo>
                  <a:pt x="187" y="48"/>
                </a:lnTo>
                <a:lnTo>
                  <a:pt x="187" y="49"/>
                </a:lnTo>
                <a:lnTo>
                  <a:pt x="187" y="47"/>
                </a:lnTo>
                <a:lnTo>
                  <a:pt x="187" y="50"/>
                </a:lnTo>
                <a:lnTo>
                  <a:pt x="188" y="47"/>
                </a:lnTo>
                <a:lnTo>
                  <a:pt x="188" y="48"/>
                </a:lnTo>
                <a:lnTo>
                  <a:pt x="188" y="47"/>
                </a:lnTo>
                <a:lnTo>
                  <a:pt x="188" y="49"/>
                </a:lnTo>
                <a:lnTo>
                  <a:pt x="188" y="46"/>
                </a:lnTo>
                <a:lnTo>
                  <a:pt x="188" y="48"/>
                </a:lnTo>
                <a:lnTo>
                  <a:pt x="188" y="47"/>
                </a:lnTo>
                <a:lnTo>
                  <a:pt x="188" y="49"/>
                </a:lnTo>
                <a:lnTo>
                  <a:pt x="188" y="48"/>
                </a:lnTo>
                <a:lnTo>
                  <a:pt x="188" y="47"/>
                </a:lnTo>
                <a:lnTo>
                  <a:pt x="188" y="46"/>
                </a:lnTo>
                <a:lnTo>
                  <a:pt x="189" y="49"/>
                </a:lnTo>
                <a:lnTo>
                  <a:pt x="189" y="48"/>
                </a:lnTo>
                <a:lnTo>
                  <a:pt x="189" y="47"/>
                </a:lnTo>
                <a:lnTo>
                  <a:pt x="189" y="46"/>
                </a:lnTo>
                <a:lnTo>
                  <a:pt x="189" y="47"/>
                </a:lnTo>
                <a:lnTo>
                  <a:pt x="189" y="47"/>
                </a:lnTo>
                <a:lnTo>
                  <a:pt x="189" y="48"/>
                </a:lnTo>
                <a:lnTo>
                  <a:pt x="189" y="48"/>
                </a:lnTo>
                <a:lnTo>
                  <a:pt x="189" y="49"/>
                </a:lnTo>
                <a:lnTo>
                  <a:pt x="189" y="46"/>
                </a:lnTo>
                <a:lnTo>
                  <a:pt x="189" y="48"/>
                </a:lnTo>
                <a:lnTo>
                  <a:pt x="190" y="46"/>
                </a:lnTo>
                <a:lnTo>
                  <a:pt x="190" y="48"/>
                </a:lnTo>
                <a:lnTo>
                  <a:pt x="190" y="48"/>
                </a:lnTo>
                <a:lnTo>
                  <a:pt x="190" y="47"/>
                </a:lnTo>
                <a:lnTo>
                  <a:pt x="190" y="48"/>
                </a:lnTo>
                <a:lnTo>
                  <a:pt x="190" y="48"/>
                </a:lnTo>
                <a:lnTo>
                  <a:pt x="190" y="48"/>
                </a:lnTo>
                <a:lnTo>
                  <a:pt x="190" y="48"/>
                </a:lnTo>
                <a:lnTo>
                  <a:pt x="190" y="47"/>
                </a:lnTo>
                <a:lnTo>
                  <a:pt x="190" y="47"/>
                </a:lnTo>
                <a:lnTo>
                  <a:pt x="190" y="47"/>
                </a:lnTo>
                <a:lnTo>
                  <a:pt x="191" y="47"/>
                </a:lnTo>
                <a:lnTo>
                  <a:pt x="191" y="48"/>
                </a:lnTo>
                <a:lnTo>
                  <a:pt x="191" y="47"/>
                </a:lnTo>
                <a:lnTo>
                  <a:pt x="191" y="47"/>
                </a:lnTo>
                <a:lnTo>
                  <a:pt x="191" y="50"/>
                </a:lnTo>
                <a:lnTo>
                  <a:pt x="191" y="48"/>
                </a:lnTo>
                <a:lnTo>
                  <a:pt x="191" y="48"/>
                </a:lnTo>
                <a:lnTo>
                  <a:pt x="191" y="48"/>
                </a:lnTo>
                <a:lnTo>
                  <a:pt x="191" y="50"/>
                </a:lnTo>
                <a:lnTo>
                  <a:pt x="191" y="49"/>
                </a:lnTo>
                <a:lnTo>
                  <a:pt x="192" y="50"/>
                </a:lnTo>
                <a:lnTo>
                  <a:pt x="192" y="48"/>
                </a:lnTo>
                <a:lnTo>
                  <a:pt x="192" y="47"/>
                </a:lnTo>
                <a:lnTo>
                  <a:pt x="192" y="48"/>
                </a:lnTo>
                <a:lnTo>
                  <a:pt x="192" y="48"/>
                </a:lnTo>
                <a:lnTo>
                  <a:pt x="192" y="48"/>
                </a:lnTo>
                <a:lnTo>
                  <a:pt x="192" y="48"/>
                </a:lnTo>
                <a:lnTo>
                  <a:pt x="192" y="50"/>
                </a:lnTo>
                <a:lnTo>
                  <a:pt x="192" y="48"/>
                </a:lnTo>
                <a:lnTo>
                  <a:pt x="192" y="50"/>
                </a:lnTo>
                <a:lnTo>
                  <a:pt x="192" y="48"/>
                </a:lnTo>
                <a:lnTo>
                  <a:pt x="193" y="48"/>
                </a:lnTo>
                <a:lnTo>
                  <a:pt x="193" y="47"/>
                </a:lnTo>
                <a:lnTo>
                  <a:pt x="193" y="48"/>
                </a:lnTo>
                <a:lnTo>
                  <a:pt x="193" y="50"/>
                </a:lnTo>
                <a:lnTo>
                  <a:pt x="193" y="48"/>
                </a:lnTo>
                <a:lnTo>
                  <a:pt x="193" y="48"/>
                </a:lnTo>
                <a:lnTo>
                  <a:pt x="193" y="48"/>
                </a:lnTo>
                <a:lnTo>
                  <a:pt x="193" y="47"/>
                </a:lnTo>
                <a:lnTo>
                  <a:pt x="193" y="49"/>
                </a:lnTo>
                <a:lnTo>
                  <a:pt x="193" y="49"/>
                </a:lnTo>
                <a:lnTo>
                  <a:pt x="193" y="47"/>
                </a:lnTo>
                <a:lnTo>
                  <a:pt x="194" y="46"/>
                </a:lnTo>
                <a:lnTo>
                  <a:pt x="194" y="49"/>
                </a:lnTo>
                <a:lnTo>
                  <a:pt x="194" y="46"/>
                </a:lnTo>
                <a:lnTo>
                  <a:pt x="194" y="45"/>
                </a:lnTo>
                <a:lnTo>
                  <a:pt x="194" y="46"/>
                </a:lnTo>
                <a:lnTo>
                  <a:pt x="194" y="45"/>
                </a:lnTo>
                <a:lnTo>
                  <a:pt x="194" y="46"/>
                </a:lnTo>
                <a:lnTo>
                  <a:pt x="194" y="46"/>
                </a:lnTo>
                <a:lnTo>
                  <a:pt x="194" y="46"/>
                </a:lnTo>
                <a:lnTo>
                  <a:pt x="194" y="46"/>
                </a:lnTo>
                <a:lnTo>
                  <a:pt x="195" y="49"/>
                </a:lnTo>
                <a:lnTo>
                  <a:pt x="195" y="50"/>
                </a:lnTo>
                <a:lnTo>
                  <a:pt x="195" y="48"/>
                </a:lnTo>
                <a:lnTo>
                  <a:pt x="195" y="48"/>
                </a:lnTo>
                <a:lnTo>
                  <a:pt x="195" y="48"/>
                </a:lnTo>
                <a:lnTo>
                  <a:pt x="195" y="48"/>
                </a:lnTo>
                <a:lnTo>
                  <a:pt x="195" y="48"/>
                </a:lnTo>
                <a:lnTo>
                  <a:pt x="195" y="48"/>
                </a:lnTo>
                <a:lnTo>
                  <a:pt x="195" y="48"/>
                </a:lnTo>
                <a:lnTo>
                  <a:pt x="195" y="48"/>
                </a:lnTo>
                <a:lnTo>
                  <a:pt x="195" y="48"/>
                </a:lnTo>
                <a:lnTo>
                  <a:pt x="196" y="48"/>
                </a:lnTo>
                <a:lnTo>
                  <a:pt x="196" y="48"/>
                </a:lnTo>
                <a:lnTo>
                  <a:pt x="196" y="50"/>
                </a:lnTo>
                <a:lnTo>
                  <a:pt x="196" y="49"/>
                </a:lnTo>
                <a:lnTo>
                  <a:pt x="196" y="49"/>
                </a:lnTo>
                <a:lnTo>
                  <a:pt x="196" y="49"/>
                </a:lnTo>
                <a:lnTo>
                  <a:pt x="196" y="48"/>
                </a:lnTo>
                <a:lnTo>
                  <a:pt x="196" y="49"/>
                </a:lnTo>
                <a:lnTo>
                  <a:pt x="196" y="50"/>
                </a:lnTo>
                <a:lnTo>
                  <a:pt x="196" y="50"/>
                </a:lnTo>
                <a:lnTo>
                  <a:pt x="196" y="50"/>
                </a:lnTo>
                <a:lnTo>
                  <a:pt x="197" y="51"/>
                </a:lnTo>
                <a:lnTo>
                  <a:pt x="197" y="50"/>
                </a:lnTo>
                <a:lnTo>
                  <a:pt x="197" y="50"/>
                </a:lnTo>
                <a:lnTo>
                  <a:pt x="197" y="50"/>
                </a:lnTo>
                <a:lnTo>
                  <a:pt x="197" y="50"/>
                </a:lnTo>
                <a:lnTo>
                  <a:pt x="197" y="50"/>
                </a:lnTo>
                <a:lnTo>
                  <a:pt x="197" y="50"/>
                </a:lnTo>
                <a:lnTo>
                  <a:pt x="197" y="51"/>
                </a:lnTo>
                <a:lnTo>
                  <a:pt x="197" y="51"/>
                </a:lnTo>
                <a:lnTo>
                  <a:pt x="197" y="50"/>
                </a:lnTo>
                <a:lnTo>
                  <a:pt x="197" y="53"/>
                </a:lnTo>
                <a:lnTo>
                  <a:pt x="198" y="53"/>
                </a:lnTo>
                <a:lnTo>
                  <a:pt x="198" y="51"/>
                </a:lnTo>
                <a:lnTo>
                  <a:pt x="198" y="50"/>
                </a:lnTo>
                <a:lnTo>
                  <a:pt x="198" y="51"/>
                </a:lnTo>
                <a:lnTo>
                  <a:pt x="198" y="51"/>
                </a:lnTo>
                <a:lnTo>
                  <a:pt x="198" y="50"/>
                </a:lnTo>
                <a:lnTo>
                  <a:pt x="198" y="51"/>
                </a:lnTo>
                <a:lnTo>
                  <a:pt x="198" y="51"/>
                </a:lnTo>
                <a:lnTo>
                  <a:pt x="198" y="51"/>
                </a:lnTo>
                <a:lnTo>
                  <a:pt x="198" y="52"/>
                </a:lnTo>
                <a:lnTo>
                  <a:pt x="199" y="51"/>
                </a:lnTo>
                <a:lnTo>
                  <a:pt x="199" y="51"/>
                </a:lnTo>
                <a:lnTo>
                  <a:pt x="199" y="51"/>
                </a:lnTo>
                <a:lnTo>
                  <a:pt x="199" y="51"/>
                </a:lnTo>
                <a:lnTo>
                  <a:pt x="199" y="51"/>
                </a:lnTo>
                <a:lnTo>
                  <a:pt x="199" y="52"/>
                </a:lnTo>
                <a:lnTo>
                  <a:pt x="199" y="51"/>
                </a:lnTo>
                <a:lnTo>
                  <a:pt x="199" y="52"/>
                </a:lnTo>
                <a:lnTo>
                  <a:pt x="199" y="52"/>
                </a:lnTo>
                <a:lnTo>
                  <a:pt x="199" y="51"/>
                </a:lnTo>
                <a:lnTo>
                  <a:pt x="199" y="51"/>
                </a:lnTo>
                <a:lnTo>
                  <a:pt x="200" y="52"/>
                </a:lnTo>
                <a:lnTo>
                  <a:pt x="200" y="53"/>
                </a:lnTo>
                <a:lnTo>
                  <a:pt x="200" y="55"/>
                </a:lnTo>
                <a:lnTo>
                  <a:pt x="200" y="52"/>
                </a:lnTo>
                <a:lnTo>
                  <a:pt x="200" y="53"/>
                </a:lnTo>
                <a:lnTo>
                  <a:pt x="200" y="53"/>
                </a:lnTo>
                <a:lnTo>
                  <a:pt x="200" y="52"/>
                </a:lnTo>
                <a:lnTo>
                  <a:pt x="200" y="53"/>
                </a:lnTo>
                <a:lnTo>
                  <a:pt x="200" y="53"/>
                </a:lnTo>
                <a:lnTo>
                  <a:pt x="200" y="53"/>
                </a:lnTo>
                <a:lnTo>
                  <a:pt x="200" y="53"/>
                </a:lnTo>
                <a:lnTo>
                  <a:pt x="201" y="55"/>
                </a:lnTo>
                <a:lnTo>
                  <a:pt x="201" y="53"/>
                </a:lnTo>
                <a:lnTo>
                  <a:pt x="201" y="53"/>
                </a:lnTo>
                <a:lnTo>
                  <a:pt x="201" y="55"/>
                </a:lnTo>
                <a:lnTo>
                  <a:pt x="201" y="55"/>
                </a:lnTo>
                <a:lnTo>
                  <a:pt x="201" y="53"/>
                </a:lnTo>
                <a:lnTo>
                  <a:pt x="201" y="53"/>
                </a:lnTo>
                <a:lnTo>
                  <a:pt x="201" y="55"/>
                </a:lnTo>
                <a:lnTo>
                  <a:pt x="201" y="53"/>
                </a:lnTo>
                <a:lnTo>
                  <a:pt x="201" y="55"/>
                </a:lnTo>
                <a:lnTo>
                  <a:pt x="202" y="53"/>
                </a:lnTo>
                <a:lnTo>
                  <a:pt x="202" y="55"/>
                </a:lnTo>
                <a:lnTo>
                  <a:pt x="202" y="53"/>
                </a:lnTo>
                <a:lnTo>
                  <a:pt x="202" y="55"/>
                </a:lnTo>
                <a:lnTo>
                  <a:pt x="202" y="56"/>
                </a:lnTo>
                <a:lnTo>
                  <a:pt x="202" y="54"/>
                </a:lnTo>
                <a:lnTo>
                  <a:pt x="202" y="53"/>
                </a:lnTo>
                <a:lnTo>
                  <a:pt x="202" y="53"/>
                </a:lnTo>
                <a:lnTo>
                  <a:pt x="202" y="54"/>
                </a:lnTo>
                <a:lnTo>
                  <a:pt x="202" y="55"/>
                </a:lnTo>
                <a:lnTo>
                  <a:pt x="202" y="53"/>
                </a:lnTo>
                <a:lnTo>
                  <a:pt x="203" y="53"/>
                </a:lnTo>
                <a:lnTo>
                  <a:pt x="203" y="54"/>
                </a:lnTo>
                <a:lnTo>
                  <a:pt x="203" y="53"/>
                </a:lnTo>
                <a:lnTo>
                  <a:pt x="203" y="54"/>
                </a:lnTo>
                <a:lnTo>
                  <a:pt x="203" y="55"/>
                </a:lnTo>
                <a:lnTo>
                  <a:pt x="203" y="54"/>
                </a:lnTo>
                <a:lnTo>
                  <a:pt x="203" y="56"/>
                </a:lnTo>
                <a:lnTo>
                  <a:pt x="203" y="54"/>
                </a:lnTo>
                <a:lnTo>
                  <a:pt x="203" y="53"/>
                </a:lnTo>
                <a:lnTo>
                  <a:pt x="203" y="56"/>
                </a:lnTo>
                <a:lnTo>
                  <a:pt x="203" y="54"/>
                </a:lnTo>
                <a:lnTo>
                  <a:pt x="204" y="55"/>
                </a:lnTo>
                <a:lnTo>
                  <a:pt x="204" y="56"/>
                </a:lnTo>
                <a:lnTo>
                  <a:pt x="204" y="56"/>
                </a:lnTo>
                <a:lnTo>
                  <a:pt x="204" y="54"/>
                </a:lnTo>
                <a:lnTo>
                  <a:pt x="204" y="56"/>
                </a:lnTo>
                <a:lnTo>
                  <a:pt x="204" y="55"/>
                </a:lnTo>
                <a:lnTo>
                  <a:pt x="204" y="56"/>
                </a:lnTo>
                <a:lnTo>
                  <a:pt x="204" y="55"/>
                </a:lnTo>
                <a:lnTo>
                  <a:pt x="204" y="53"/>
                </a:lnTo>
                <a:lnTo>
                  <a:pt x="204" y="55"/>
                </a:lnTo>
                <a:lnTo>
                  <a:pt x="204" y="55"/>
                </a:lnTo>
                <a:lnTo>
                  <a:pt x="205" y="55"/>
                </a:lnTo>
                <a:lnTo>
                  <a:pt x="205" y="56"/>
                </a:lnTo>
                <a:lnTo>
                  <a:pt x="205" y="55"/>
                </a:lnTo>
                <a:lnTo>
                  <a:pt x="205" y="55"/>
                </a:lnTo>
                <a:lnTo>
                  <a:pt x="205" y="53"/>
                </a:lnTo>
                <a:lnTo>
                  <a:pt x="205" y="55"/>
                </a:lnTo>
                <a:lnTo>
                  <a:pt x="205" y="55"/>
                </a:lnTo>
                <a:lnTo>
                  <a:pt x="205" y="55"/>
                </a:lnTo>
                <a:lnTo>
                  <a:pt x="205" y="54"/>
                </a:lnTo>
                <a:lnTo>
                  <a:pt x="205" y="55"/>
                </a:lnTo>
                <a:lnTo>
                  <a:pt x="206" y="55"/>
                </a:lnTo>
                <a:lnTo>
                  <a:pt x="206" y="55"/>
                </a:lnTo>
                <a:lnTo>
                  <a:pt x="206" y="55"/>
                </a:lnTo>
                <a:lnTo>
                  <a:pt x="206" y="55"/>
                </a:lnTo>
                <a:lnTo>
                  <a:pt x="206" y="55"/>
                </a:lnTo>
                <a:lnTo>
                  <a:pt x="206" y="57"/>
                </a:lnTo>
                <a:lnTo>
                  <a:pt x="206" y="53"/>
                </a:lnTo>
                <a:lnTo>
                  <a:pt x="206" y="55"/>
                </a:lnTo>
                <a:lnTo>
                  <a:pt x="206" y="57"/>
                </a:lnTo>
                <a:lnTo>
                  <a:pt x="206" y="55"/>
                </a:lnTo>
                <a:lnTo>
                  <a:pt x="206" y="55"/>
                </a:lnTo>
                <a:lnTo>
                  <a:pt x="207" y="55"/>
                </a:lnTo>
                <a:lnTo>
                  <a:pt x="207" y="56"/>
                </a:lnTo>
                <a:lnTo>
                  <a:pt x="207" y="55"/>
                </a:lnTo>
                <a:lnTo>
                  <a:pt x="207" y="55"/>
                </a:lnTo>
                <a:lnTo>
                  <a:pt x="207" y="57"/>
                </a:lnTo>
                <a:lnTo>
                  <a:pt x="207" y="54"/>
                </a:lnTo>
                <a:lnTo>
                  <a:pt x="207" y="55"/>
                </a:lnTo>
                <a:lnTo>
                  <a:pt x="207" y="55"/>
                </a:lnTo>
                <a:lnTo>
                  <a:pt x="207" y="55"/>
                </a:lnTo>
                <a:lnTo>
                  <a:pt x="207" y="55"/>
                </a:lnTo>
                <a:lnTo>
                  <a:pt x="207" y="55"/>
                </a:lnTo>
                <a:lnTo>
                  <a:pt x="208" y="54"/>
                </a:lnTo>
                <a:lnTo>
                  <a:pt x="208" y="55"/>
                </a:lnTo>
                <a:lnTo>
                  <a:pt x="208" y="55"/>
                </a:lnTo>
                <a:lnTo>
                  <a:pt x="208" y="55"/>
                </a:lnTo>
                <a:lnTo>
                  <a:pt x="208" y="55"/>
                </a:lnTo>
                <a:lnTo>
                  <a:pt x="208" y="53"/>
                </a:lnTo>
                <a:lnTo>
                  <a:pt x="208" y="55"/>
                </a:lnTo>
                <a:lnTo>
                  <a:pt x="208" y="53"/>
                </a:lnTo>
                <a:lnTo>
                  <a:pt x="208" y="54"/>
                </a:lnTo>
                <a:lnTo>
                  <a:pt x="208" y="54"/>
                </a:lnTo>
                <a:lnTo>
                  <a:pt x="208" y="55"/>
                </a:lnTo>
                <a:lnTo>
                  <a:pt x="209" y="54"/>
                </a:lnTo>
                <a:lnTo>
                  <a:pt x="209" y="53"/>
                </a:lnTo>
                <a:lnTo>
                  <a:pt x="209" y="54"/>
                </a:lnTo>
                <a:lnTo>
                  <a:pt x="209" y="54"/>
                </a:lnTo>
                <a:lnTo>
                  <a:pt x="209" y="53"/>
                </a:lnTo>
                <a:lnTo>
                  <a:pt x="209" y="53"/>
                </a:lnTo>
                <a:lnTo>
                  <a:pt x="209" y="54"/>
                </a:lnTo>
                <a:lnTo>
                  <a:pt x="209" y="54"/>
                </a:lnTo>
                <a:lnTo>
                  <a:pt x="209" y="54"/>
                </a:lnTo>
                <a:lnTo>
                  <a:pt x="209" y="54"/>
                </a:lnTo>
                <a:lnTo>
                  <a:pt x="210" y="54"/>
                </a:lnTo>
                <a:lnTo>
                  <a:pt x="210" y="56"/>
                </a:lnTo>
                <a:lnTo>
                  <a:pt x="210" y="54"/>
                </a:lnTo>
                <a:lnTo>
                  <a:pt x="210" y="56"/>
                </a:lnTo>
                <a:lnTo>
                  <a:pt x="210" y="54"/>
                </a:lnTo>
                <a:lnTo>
                  <a:pt x="210" y="55"/>
                </a:lnTo>
                <a:lnTo>
                  <a:pt x="210" y="54"/>
                </a:lnTo>
                <a:lnTo>
                  <a:pt x="210" y="55"/>
                </a:lnTo>
                <a:lnTo>
                  <a:pt x="210" y="55"/>
                </a:lnTo>
                <a:lnTo>
                  <a:pt x="210" y="56"/>
                </a:lnTo>
                <a:lnTo>
                  <a:pt x="210" y="54"/>
                </a:lnTo>
                <a:lnTo>
                  <a:pt x="211" y="55"/>
                </a:lnTo>
                <a:lnTo>
                  <a:pt x="211" y="55"/>
                </a:lnTo>
                <a:lnTo>
                  <a:pt x="211" y="56"/>
                </a:lnTo>
                <a:lnTo>
                  <a:pt x="211" y="55"/>
                </a:lnTo>
                <a:lnTo>
                  <a:pt x="211" y="55"/>
                </a:lnTo>
                <a:lnTo>
                  <a:pt x="211" y="55"/>
                </a:lnTo>
                <a:lnTo>
                  <a:pt x="211" y="55"/>
                </a:lnTo>
                <a:lnTo>
                  <a:pt x="211" y="55"/>
                </a:lnTo>
                <a:lnTo>
                  <a:pt x="211" y="55"/>
                </a:lnTo>
                <a:lnTo>
                  <a:pt x="211" y="55"/>
                </a:lnTo>
                <a:lnTo>
                  <a:pt x="211" y="55"/>
                </a:lnTo>
                <a:lnTo>
                  <a:pt x="212" y="56"/>
                </a:lnTo>
                <a:lnTo>
                  <a:pt x="212" y="55"/>
                </a:lnTo>
                <a:lnTo>
                  <a:pt x="212" y="55"/>
                </a:lnTo>
                <a:lnTo>
                  <a:pt x="212" y="55"/>
                </a:lnTo>
                <a:lnTo>
                  <a:pt x="212" y="55"/>
                </a:lnTo>
                <a:lnTo>
                  <a:pt x="212" y="57"/>
                </a:lnTo>
                <a:lnTo>
                  <a:pt x="212" y="58"/>
                </a:lnTo>
                <a:lnTo>
                  <a:pt x="212" y="55"/>
                </a:lnTo>
                <a:lnTo>
                  <a:pt x="212" y="55"/>
                </a:lnTo>
                <a:lnTo>
                  <a:pt x="212" y="58"/>
                </a:lnTo>
                <a:lnTo>
                  <a:pt x="212" y="55"/>
                </a:lnTo>
                <a:lnTo>
                  <a:pt x="213" y="55"/>
                </a:lnTo>
                <a:lnTo>
                  <a:pt x="213" y="58"/>
                </a:lnTo>
                <a:lnTo>
                  <a:pt x="213" y="55"/>
                </a:lnTo>
                <a:lnTo>
                  <a:pt x="213" y="57"/>
                </a:lnTo>
                <a:lnTo>
                  <a:pt x="213" y="58"/>
                </a:lnTo>
                <a:lnTo>
                  <a:pt x="213" y="55"/>
                </a:lnTo>
                <a:lnTo>
                  <a:pt x="213" y="55"/>
                </a:lnTo>
                <a:lnTo>
                  <a:pt x="213" y="56"/>
                </a:lnTo>
                <a:lnTo>
                  <a:pt x="213" y="54"/>
                </a:lnTo>
                <a:lnTo>
                  <a:pt x="213" y="56"/>
                </a:lnTo>
                <a:lnTo>
                  <a:pt x="214" y="55"/>
                </a:lnTo>
                <a:lnTo>
                  <a:pt x="214" y="57"/>
                </a:lnTo>
                <a:lnTo>
                  <a:pt x="214" y="55"/>
                </a:lnTo>
                <a:lnTo>
                  <a:pt x="214" y="58"/>
                </a:lnTo>
                <a:lnTo>
                  <a:pt x="214" y="56"/>
                </a:lnTo>
                <a:lnTo>
                  <a:pt x="214" y="58"/>
                </a:lnTo>
                <a:lnTo>
                  <a:pt x="214" y="55"/>
                </a:lnTo>
                <a:lnTo>
                  <a:pt x="214" y="55"/>
                </a:lnTo>
                <a:lnTo>
                  <a:pt x="214" y="55"/>
                </a:lnTo>
                <a:lnTo>
                  <a:pt x="214" y="53"/>
                </a:lnTo>
                <a:lnTo>
                  <a:pt x="214" y="55"/>
                </a:lnTo>
                <a:lnTo>
                  <a:pt x="215" y="58"/>
                </a:lnTo>
                <a:lnTo>
                  <a:pt x="215" y="58"/>
                </a:lnTo>
                <a:lnTo>
                  <a:pt x="215" y="56"/>
                </a:lnTo>
                <a:lnTo>
                  <a:pt x="215" y="55"/>
                </a:lnTo>
                <a:lnTo>
                  <a:pt x="215" y="55"/>
                </a:lnTo>
                <a:lnTo>
                  <a:pt x="215" y="58"/>
                </a:lnTo>
                <a:lnTo>
                  <a:pt x="215" y="56"/>
                </a:lnTo>
                <a:lnTo>
                  <a:pt x="215" y="55"/>
                </a:lnTo>
                <a:lnTo>
                  <a:pt x="215" y="58"/>
                </a:lnTo>
                <a:lnTo>
                  <a:pt x="215" y="58"/>
                </a:lnTo>
                <a:lnTo>
                  <a:pt x="215" y="56"/>
                </a:lnTo>
                <a:lnTo>
                  <a:pt x="216" y="56"/>
                </a:lnTo>
                <a:lnTo>
                  <a:pt x="216" y="56"/>
                </a:lnTo>
                <a:lnTo>
                  <a:pt x="216" y="56"/>
                </a:lnTo>
                <a:lnTo>
                  <a:pt x="216" y="56"/>
                </a:lnTo>
                <a:lnTo>
                  <a:pt x="216" y="58"/>
                </a:lnTo>
                <a:lnTo>
                  <a:pt x="216" y="57"/>
                </a:lnTo>
                <a:lnTo>
                  <a:pt x="216" y="56"/>
                </a:lnTo>
                <a:lnTo>
                  <a:pt x="216" y="55"/>
                </a:lnTo>
                <a:lnTo>
                  <a:pt x="216" y="56"/>
                </a:lnTo>
                <a:lnTo>
                  <a:pt x="216" y="56"/>
                </a:lnTo>
                <a:lnTo>
                  <a:pt x="217" y="56"/>
                </a:lnTo>
                <a:lnTo>
                  <a:pt x="217" y="56"/>
                </a:lnTo>
                <a:lnTo>
                  <a:pt x="217" y="56"/>
                </a:lnTo>
                <a:lnTo>
                  <a:pt x="217" y="56"/>
                </a:lnTo>
                <a:lnTo>
                  <a:pt x="217" y="58"/>
                </a:lnTo>
                <a:lnTo>
                  <a:pt x="217" y="56"/>
                </a:lnTo>
                <a:lnTo>
                  <a:pt x="217" y="56"/>
                </a:lnTo>
                <a:lnTo>
                  <a:pt x="217" y="56"/>
                </a:lnTo>
                <a:lnTo>
                  <a:pt x="217" y="56"/>
                </a:lnTo>
                <a:lnTo>
                  <a:pt x="217" y="55"/>
                </a:lnTo>
                <a:lnTo>
                  <a:pt x="217" y="55"/>
                </a:lnTo>
                <a:lnTo>
                  <a:pt x="218" y="56"/>
                </a:lnTo>
                <a:lnTo>
                  <a:pt x="218" y="56"/>
                </a:lnTo>
                <a:lnTo>
                  <a:pt x="218" y="59"/>
                </a:lnTo>
                <a:lnTo>
                  <a:pt x="218" y="56"/>
                </a:lnTo>
                <a:lnTo>
                  <a:pt x="218" y="56"/>
                </a:lnTo>
                <a:lnTo>
                  <a:pt x="218" y="56"/>
                </a:lnTo>
                <a:lnTo>
                  <a:pt x="218" y="59"/>
                </a:lnTo>
                <a:lnTo>
                  <a:pt x="218" y="56"/>
                </a:lnTo>
                <a:lnTo>
                  <a:pt x="218" y="56"/>
                </a:lnTo>
                <a:lnTo>
                  <a:pt x="218" y="58"/>
                </a:lnTo>
                <a:lnTo>
                  <a:pt x="218" y="57"/>
                </a:lnTo>
                <a:lnTo>
                  <a:pt x="219" y="56"/>
                </a:lnTo>
                <a:lnTo>
                  <a:pt x="219" y="56"/>
                </a:lnTo>
                <a:lnTo>
                  <a:pt x="219" y="57"/>
                </a:lnTo>
                <a:lnTo>
                  <a:pt x="219" y="57"/>
                </a:lnTo>
                <a:lnTo>
                  <a:pt x="219" y="56"/>
                </a:lnTo>
                <a:lnTo>
                  <a:pt x="219" y="57"/>
                </a:lnTo>
                <a:lnTo>
                  <a:pt x="219" y="57"/>
                </a:lnTo>
                <a:lnTo>
                  <a:pt x="219" y="57"/>
                </a:lnTo>
                <a:lnTo>
                  <a:pt x="219" y="56"/>
                </a:lnTo>
                <a:lnTo>
                  <a:pt x="219" y="57"/>
                </a:lnTo>
                <a:lnTo>
                  <a:pt x="219" y="57"/>
                </a:lnTo>
                <a:lnTo>
                  <a:pt x="220" y="57"/>
                </a:lnTo>
                <a:lnTo>
                  <a:pt x="220" y="57"/>
                </a:lnTo>
                <a:lnTo>
                  <a:pt x="220" y="57"/>
                </a:lnTo>
                <a:lnTo>
                  <a:pt x="220" y="57"/>
                </a:lnTo>
                <a:lnTo>
                  <a:pt x="220" y="59"/>
                </a:lnTo>
                <a:lnTo>
                  <a:pt x="220" y="57"/>
                </a:lnTo>
                <a:lnTo>
                  <a:pt x="220" y="58"/>
                </a:lnTo>
                <a:lnTo>
                  <a:pt x="220" y="58"/>
                </a:lnTo>
                <a:lnTo>
                  <a:pt x="220" y="57"/>
                </a:lnTo>
                <a:lnTo>
                  <a:pt x="220" y="57"/>
                </a:lnTo>
                <a:lnTo>
                  <a:pt x="221" y="58"/>
                </a:lnTo>
                <a:lnTo>
                  <a:pt x="221" y="58"/>
                </a:lnTo>
                <a:lnTo>
                  <a:pt x="221" y="58"/>
                </a:lnTo>
                <a:lnTo>
                  <a:pt x="221" y="58"/>
                </a:lnTo>
                <a:lnTo>
                  <a:pt x="221" y="57"/>
                </a:lnTo>
                <a:lnTo>
                  <a:pt x="221" y="58"/>
                </a:lnTo>
                <a:lnTo>
                  <a:pt x="221" y="57"/>
                </a:lnTo>
                <a:lnTo>
                  <a:pt x="221" y="58"/>
                </a:lnTo>
                <a:lnTo>
                  <a:pt x="221" y="57"/>
                </a:lnTo>
                <a:lnTo>
                  <a:pt x="221" y="58"/>
                </a:lnTo>
                <a:lnTo>
                  <a:pt x="221" y="58"/>
                </a:lnTo>
                <a:lnTo>
                  <a:pt x="222" y="57"/>
                </a:lnTo>
                <a:lnTo>
                  <a:pt x="222" y="57"/>
                </a:lnTo>
                <a:lnTo>
                  <a:pt x="222" y="57"/>
                </a:lnTo>
                <a:lnTo>
                  <a:pt x="222" y="57"/>
                </a:lnTo>
                <a:lnTo>
                  <a:pt x="222" y="57"/>
                </a:lnTo>
                <a:lnTo>
                  <a:pt x="222" y="57"/>
                </a:lnTo>
                <a:lnTo>
                  <a:pt x="222" y="57"/>
                </a:lnTo>
                <a:lnTo>
                  <a:pt x="222" y="58"/>
                </a:lnTo>
                <a:lnTo>
                  <a:pt x="222" y="58"/>
                </a:lnTo>
                <a:lnTo>
                  <a:pt x="222" y="58"/>
                </a:lnTo>
                <a:lnTo>
                  <a:pt x="222" y="59"/>
                </a:lnTo>
                <a:lnTo>
                  <a:pt x="223" y="58"/>
                </a:lnTo>
                <a:lnTo>
                  <a:pt x="223" y="56"/>
                </a:lnTo>
                <a:lnTo>
                  <a:pt x="223" y="58"/>
                </a:lnTo>
                <a:lnTo>
                  <a:pt x="223" y="58"/>
                </a:lnTo>
                <a:lnTo>
                  <a:pt x="223" y="58"/>
                </a:lnTo>
                <a:lnTo>
                  <a:pt x="223" y="58"/>
                </a:lnTo>
                <a:lnTo>
                  <a:pt x="223" y="58"/>
                </a:lnTo>
                <a:lnTo>
                  <a:pt x="223" y="58"/>
                </a:lnTo>
                <a:lnTo>
                  <a:pt x="223" y="58"/>
                </a:lnTo>
                <a:lnTo>
                  <a:pt x="223" y="58"/>
                </a:lnTo>
                <a:lnTo>
                  <a:pt x="224" y="57"/>
                </a:lnTo>
                <a:lnTo>
                  <a:pt x="224" y="57"/>
                </a:lnTo>
                <a:lnTo>
                  <a:pt x="224" y="58"/>
                </a:lnTo>
                <a:lnTo>
                  <a:pt x="224" y="57"/>
                </a:lnTo>
                <a:lnTo>
                  <a:pt x="224" y="58"/>
                </a:lnTo>
                <a:lnTo>
                  <a:pt x="224" y="57"/>
                </a:lnTo>
                <a:lnTo>
                  <a:pt x="224" y="58"/>
                </a:lnTo>
                <a:lnTo>
                  <a:pt x="224" y="58"/>
                </a:lnTo>
                <a:lnTo>
                  <a:pt x="224" y="58"/>
                </a:lnTo>
                <a:lnTo>
                  <a:pt x="224" y="58"/>
                </a:lnTo>
                <a:lnTo>
                  <a:pt x="224" y="58"/>
                </a:lnTo>
                <a:lnTo>
                  <a:pt x="225" y="57"/>
                </a:lnTo>
                <a:lnTo>
                  <a:pt x="225" y="59"/>
                </a:lnTo>
                <a:lnTo>
                  <a:pt x="225" y="58"/>
                </a:lnTo>
                <a:lnTo>
                  <a:pt x="225" y="58"/>
                </a:lnTo>
                <a:lnTo>
                  <a:pt x="225" y="58"/>
                </a:lnTo>
                <a:lnTo>
                  <a:pt x="225" y="58"/>
                </a:lnTo>
                <a:lnTo>
                  <a:pt x="225" y="57"/>
                </a:lnTo>
                <a:lnTo>
                  <a:pt x="225" y="56"/>
                </a:lnTo>
                <a:lnTo>
                  <a:pt x="225" y="56"/>
                </a:lnTo>
                <a:lnTo>
                  <a:pt x="225" y="58"/>
                </a:lnTo>
                <a:lnTo>
                  <a:pt x="225" y="58"/>
                </a:lnTo>
                <a:lnTo>
                  <a:pt x="226" y="58"/>
                </a:lnTo>
                <a:lnTo>
                  <a:pt x="226" y="58"/>
                </a:lnTo>
                <a:lnTo>
                  <a:pt x="226" y="56"/>
                </a:lnTo>
                <a:lnTo>
                  <a:pt x="226" y="59"/>
                </a:lnTo>
                <a:lnTo>
                  <a:pt x="226" y="58"/>
                </a:lnTo>
                <a:lnTo>
                  <a:pt x="226" y="58"/>
                </a:lnTo>
                <a:lnTo>
                  <a:pt x="226" y="60"/>
                </a:lnTo>
                <a:lnTo>
                  <a:pt x="226" y="59"/>
                </a:lnTo>
                <a:lnTo>
                  <a:pt x="226" y="58"/>
                </a:lnTo>
                <a:lnTo>
                  <a:pt x="226" y="58"/>
                </a:lnTo>
                <a:lnTo>
                  <a:pt x="226" y="57"/>
                </a:lnTo>
                <a:lnTo>
                  <a:pt x="227" y="57"/>
                </a:lnTo>
                <a:lnTo>
                  <a:pt x="227" y="58"/>
                </a:lnTo>
                <a:lnTo>
                  <a:pt x="227" y="58"/>
                </a:lnTo>
                <a:lnTo>
                  <a:pt x="227" y="58"/>
                </a:lnTo>
                <a:lnTo>
                  <a:pt x="227" y="58"/>
                </a:lnTo>
                <a:lnTo>
                  <a:pt x="227" y="58"/>
                </a:lnTo>
                <a:lnTo>
                  <a:pt x="227" y="58"/>
                </a:lnTo>
                <a:lnTo>
                  <a:pt x="227" y="56"/>
                </a:lnTo>
                <a:lnTo>
                  <a:pt x="227" y="57"/>
                </a:lnTo>
                <a:lnTo>
                  <a:pt x="227" y="58"/>
                </a:lnTo>
                <a:lnTo>
                  <a:pt x="227" y="58"/>
                </a:lnTo>
                <a:lnTo>
                  <a:pt x="228" y="58"/>
                </a:lnTo>
                <a:lnTo>
                  <a:pt x="228" y="58"/>
                </a:lnTo>
                <a:lnTo>
                  <a:pt x="228" y="59"/>
                </a:lnTo>
                <a:lnTo>
                  <a:pt x="228" y="58"/>
                </a:lnTo>
                <a:lnTo>
                  <a:pt x="228" y="59"/>
                </a:lnTo>
                <a:lnTo>
                  <a:pt x="228" y="57"/>
                </a:lnTo>
                <a:lnTo>
                  <a:pt x="228" y="59"/>
                </a:lnTo>
                <a:lnTo>
                  <a:pt x="228" y="59"/>
                </a:lnTo>
                <a:lnTo>
                  <a:pt x="228" y="57"/>
                </a:lnTo>
                <a:lnTo>
                  <a:pt x="228" y="58"/>
                </a:lnTo>
                <a:lnTo>
                  <a:pt x="229" y="57"/>
                </a:lnTo>
                <a:lnTo>
                  <a:pt x="229" y="58"/>
                </a:lnTo>
                <a:lnTo>
                  <a:pt x="229" y="57"/>
                </a:lnTo>
                <a:lnTo>
                  <a:pt x="229" y="58"/>
                </a:lnTo>
                <a:lnTo>
                  <a:pt x="229" y="57"/>
                </a:lnTo>
                <a:lnTo>
                  <a:pt x="229" y="57"/>
                </a:lnTo>
                <a:lnTo>
                  <a:pt x="229" y="58"/>
                </a:lnTo>
                <a:lnTo>
                  <a:pt x="229" y="56"/>
                </a:lnTo>
                <a:lnTo>
                  <a:pt x="229" y="58"/>
                </a:lnTo>
                <a:lnTo>
                  <a:pt x="229" y="59"/>
                </a:lnTo>
                <a:lnTo>
                  <a:pt x="229" y="57"/>
                </a:lnTo>
                <a:lnTo>
                  <a:pt x="230" y="56"/>
                </a:lnTo>
                <a:lnTo>
                  <a:pt x="230" y="57"/>
                </a:lnTo>
                <a:lnTo>
                  <a:pt x="230" y="57"/>
                </a:lnTo>
                <a:lnTo>
                  <a:pt x="230" y="56"/>
                </a:lnTo>
                <a:lnTo>
                  <a:pt x="230" y="57"/>
                </a:lnTo>
                <a:lnTo>
                  <a:pt x="230" y="57"/>
                </a:lnTo>
                <a:lnTo>
                  <a:pt x="230" y="57"/>
                </a:lnTo>
                <a:lnTo>
                  <a:pt x="230" y="57"/>
                </a:lnTo>
                <a:lnTo>
                  <a:pt x="230" y="57"/>
                </a:lnTo>
                <a:lnTo>
                  <a:pt x="230" y="57"/>
                </a:lnTo>
                <a:lnTo>
                  <a:pt x="230" y="58"/>
                </a:lnTo>
                <a:lnTo>
                  <a:pt x="231" y="56"/>
                </a:lnTo>
                <a:lnTo>
                  <a:pt x="231" y="59"/>
                </a:lnTo>
                <a:lnTo>
                  <a:pt x="231" y="57"/>
                </a:lnTo>
                <a:lnTo>
                  <a:pt x="231" y="56"/>
                </a:lnTo>
                <a:lnTo>
                  <a:pt x="231" y="57"/>
                </a:lnTo>
                <a:lnTo>
                  <a:pt x="231" y="56"/>
                </a:lnTo>
                <a:lnTo>
                  <a:pt x="231" y="56"/>
                </a:lnTo>
                <a:lnTo>
                  <a:pt x="231" y="59"/>
                </a:lnTo>
                <a:lnTo>
                  <a:pt x="231" y="57"/>
                </a:lnTo>
                <a:lnTo>
                  <a:pt x="231" y="56"/>
                </a:lnTo>
                <a:lnTo>
                  <a:pt x="231" y="57"/>
                </a:lnTo>
                <a:lnTo>
                  <a:pt x="232" y="57"/>
                </a:lnTo>
                <a:lnTo>
                  <a:pt x="232" y="57"/>
                </a:lnTo>
                <a:lnTo>
                  <a:pt x="232" y="57"/>
                </a:lnTo>
                <a:lnTo>
                  <a:pt x="232" y="59"/>
                </a:lnTo>
                <a:lnTo>
                  <a:pt x="232" y="56"/>
                </a:lnTo>
                <a:lnTo>
                  <a:pt x="232" y="57"/>
                </a:lnTo>
                <a:lnTo>
                  <a:pt x="232" y="57"/>
                </a:lnTo>
                <a:lnTo>
                  <a:pt x="232" y="57"/>
                </a:lnTo>
                <a:lnTo>
                  <a:pt x="232" y="59"/>
                </a:lnTo>
                <a:lnTo>
                  <a:pt x="232" y="57"/>
                </a:lnTo>
                <a:lnTo>
                  <a:pt x="233" y="58"/>
                </a:lnTo>
                <a:lnTo>
                  <a:pt x="233" y="57"/>
                </a:lnTo>
                <a:lnTo>
                  <a:pt x="233" y="58"/>
                </a:lnTo>
                <a:lnTo>
                  <a:pt x="233" y="58"/>
                </a:lnTo>
                <a:lnTo>
                  <a:pt x="233" y="57"/>
                </a:lnTo>
                <a:lnTo>
                  <a:pt x="233" y="57"/>
                </a:lnTo>
                <a:lnTo>
                  <a:pt x="233" y="58"/>
                </a:lnTo>
                <a:lnTo>
                  <a:pt x="233" y="56"/>
                </a:lnTo>
                <a:lnTo>
                  <a:pt x="233" y="58"/>
                </a:lnTo>
                <a:lnTo>
                  <a:pt x="233" y="56"/>
                </a:lnTo>
                <a:lnTo>
                  <a:pt x="233" y="58"/>
                </a:lnTo>
                <a:lnTo>
                  <a:pt x="234" y="57"/>
                </a:lnTo>
                <a:lnTo>
                  <a:pt x="234" y="58"/>
                </a:lnTo>
                <a:lnTo>
                  <a:pt x="234" y="58"/>
                </a:lnTo>
                <a:lnTo>
                  <a:pt x="234" y="58"/>
                </a:lnTo>
                <a:lnTo>
                  <a:pt x="234" y="56"/>
                </a:lnTo>
                <a:lnTo>
                  <a:pt x="234" y="58"/>
                </a:lnTo>
                <a:lnTo>
                  <a:pt x="234" y="58"/>
                </a:lnTo>
                <a:lnTo>
                  <a:pt x="234" y="57"/>
                </a:lnTo>
                <a:lnTo>
                  <a:pt x="234" y="58"/>
                </a:lnTo>
                <a:lnTo>
                  <a:pt x="234" y="57"/>
                </a:lnTo>
                <a:lnTo>
                  <a:pt x="234" y="59"/>
                </a:lnTo>
                <a:lnTo>
                  <a:pt x="235" y="56"/>
                </a:lnTo>
                <a:lnTo>
                  <a:pt x="235" y="57"/>
                </a:lnTo>
                <a:lnTo>
                  <a:pt x="235" y="58"/>
                </a:lnTo>
                <a:lnTo>
                  <a:pt x="235" y="58"/>
                </a:lnTo>
                <a:lnTo>
                  <a:pt x="235" y="59"/>
                </a:lnTo>
                <a:lnTo>
                  <a:pt x="235" y="57"/>
                </a:lnTo>
                <a:lnTo>
                  <a:pt x="235" y="57"/>
                </a:lnTo>
                <a:lnTo>
                  <a:pt x="235" y="57"/>
                </a:lnTo>
                <a:lnTo>
                  <a:pt x="235" y="58"/>
                </a:lnTo>
                <a:lnTo>
                  <a:pt x="235" y="57"/>
                </a:lnTo>
                <a:lnTo>
                  <a:pt x="236" y="58"/>
                </a:lnTo>
                <a:lnTo>
                  <a:pt x="236" y="56"/>
                </a:lnTo>
                <a:lnTo>
                  <a:pt x="236" y="57"/>
                </a:lnTo>
                <a:lnTo>
                  <a:pt x="236" y="59"/>
                </a:lnTo>
                <a:lnTo>
                  <a:pt x="236" y="58"/>
                </a:lnTo>
                <a:lnTo>
                  <a:pt x="236" y="58"/>
                </a:lnTo>
                <a:lnTo>
                  <a:pt x="236" y="57"/>
                </a:lnTo>
                <a:lnTo>
                  <a:pt x="236" y="56"/>
                </a:lnTo>
                <a:lnTo>
                  <a:pt x="236" y="55"/>
                </a:lnTo>
                <a:lnTo>
                  <a:pt x="236" y="58"/>
                </a:lnTo>
                <a:lnTo>
                  <a:pt x="236" y="56"/>
                </a:lnTo>
                <a:lnTo>
                  <a:pt x="237" y="58"/>
                </a:lnTo>
                <a:lnTo>
                  <a:pt x="237" y="59"/>
                </a:lnTo>
                <a:lnTo>
                  <a:pt x="237" y="57"/>
                </a:lnTo>
                <a:lnTo>
                  <a:pt x="237" y="57"/>
                </a:lnTo>
                <a:lnTo>
                  <a:pt x="237" y="55"/>
                </a:lnTo>
                <a:lnTo>
                  <a:pt x="237" y="58"/>
                </a:lnTo>
                <a:lnTo>
                  <a:pt x="237" y="57"/>
                </a:lnTo>
                <a:lnTo>
                  <a:pt x="237" y="57"/>
                </a:lnTo>
                <a:lnTo>
                  <a:pt x="237" y="57"/>
                </a:lnTo>
                <a:lnTo>
                  <a:pt x="237" y="57"/>
                </a:lnTo>
                <a:lnTo>
                  <a:pt x="237" y="59"/>
                </a:lnTo>
                <a:lnTo>
                  <a:pt x="238" y="58"/>
                </a:lnTo>
                <a:lnTo>
                  <a:pt x="238" y="55"/>
                </a:lnTo>
                <a:lnTo>
                  <a:pt x="238" y="57"/>
                </a:lnTo>
                <a:lnTo>
                  <a:pt x="238" y="57"/>
                </a:lnTo>
                <a:lnTo>
                  <a:pt x="238" y="59"/>
                </a:lnTo>
                <a:lnTo>
                  <a:pt x="238" y="57"/>
                </a:lnTo>
                <a:lnTo>
                  <a:pt x="238" y="57"/>
                </a:lnTo>
                <a:lnTo>
                  <a:pt x="238" y="57"/>
                </a:lnTo>
                <a:lnTo>
                  <a:pt x="238" y="57"/>
                </a:lnTo>
                <a:lnTo>
                  <a:pt x="238" y="57"/>
                </a:lnTo>
                <a:lnTo>
                  <a:pt x="238" y="57"/>
                </a:lnTo>
                <a:lnTo>
                  <a:pt x="239" y="56"/>
                </a:lnTo>
                <a:lnTo>
                  <a:pt x="239" y="57"/>
                </a:lnTo>
                <a:lnTo>
                  <a:pt x="239" y="59"/>
                </a:lnTo>
                <a:lnTo>
                  <a:pt x="239" y="55"/>
                </a:lnTo>
                <a:lnTo>
                  <a:pt x="239" y="57"/>
                </a:lnTo>
                <a:lnTo>
                  <a:pt x="239" y="57"/>
                </a:lnTo>
                <a:lnTo>
                  <a:pt x="239" y="57"/>
                </a:lnTo>
                <a:lnTo>
                  <a:pt x="239" y="59"/>
                </a:lnTo>
                <a:lnTo>
                  <a:pt x="239" y="57"/>
                </a:lnTo>
                <a:lnTo>
                  <a:pt x="239" y="57"/>
                </a:lnTo>
                <a:lnTo>
                  <a:pt x="240" y="57"/>
                </a:lnTo>
                <a:lnTo>
                  <a:pt x="240" y="57"/>
                </a:lnTo>
                <a:lnTo>
                  <a:pt x="240" y="57"/>
                </a:lnTo>
                <a:lnTo>
                  <a:pt x="240" y="57"/>
                </a:lnTo>
                <a:lnTo>
                  <a:pt x="240" y="58"/>
                </a:lnTo>
                <a:lnTo>
                  <a:pt x="240" y="57"/>
                </a:lnTo>
                <a:lnTo>
                  <a:pt x="240" y="56"/>
                </a:lnTo>
                <a:lnTo>
                  <a:pt x="240" y="57"/>
                </a:lnTo>
                <a:lnTo>
                  <a:pt x="240" y="57"/>
                </a:lnTo>
                <a:lnTo>
                  <a:pt x="240" y="57"/>
                </a:lnTo>
                <a:lnTo>
                  <a:pt x="240" y="57"/>
                </a:lnTo>
                <a:lnTo>
                  <a:pt x="241" y="58"/>
                </a:lnTo>
                <a:lnTo>
                  <a:pt x="241" y="57"/>
                </a:lnTo>
                <a:lnTo>
                  <a:pt x="241" y="59"/>
                </a:lnTo>
                <a:lnTo>
                  <a:pt x="241" y="57"/>
                </a:lnTo>
                <a:lnTo>
                  <a:pt x="241" y="58"/>
                </a:lnTo>
                <a:lnTo>
                  <a:pt x="241" y="57"/>
                </a:lnTo>
                <a:lnTo>
                  <a:pt x="241" y="57"/>
                </a:lnTo>
                <a:lnTo>
                  <a:pt x="241" y="58"/>
                </a:lnTo>
                <a:lnTo>
                  <a:pt x="241" y="57"/>
                </a:lnTo>
                <a:lnTo>
                  <a:pt x="241" y="56"/>
                </a:lnTo>
                <a:lnTo>
                  <a:pt x="241" y="56"/>
                </a:lnTo>
                <a:lnTo>
                  <a:pt x="242" y="57"/>
                </a:lnTo>
                <a:lnTo>
                  <a:pt x="242" y="57"/>
                </a:lnTo>
                <a:lnTo>
                  <a:pt x="242" y="56"/>
                </a:lnTo>
                <a:lnTo>
                  <a:pt x="242" y="57"/>
                </a:lnTo>
                <a:lnTo>
                  <a:pt x="242" y="57"/>
                </a:lnTo>
                <a:lnTo>
                  <a:pt x="242" y="57"/>
                </a:lnTo>
                <a:lnTo>
                  <a:pt x="242" y="57"/>
                </a:lnTo>
                <a:lnTo>
                  <a:pt x="242" y="57"/>
                </a:lnTo>
                <a:lnTo>
                  <a:pt x="242" y="57"/>
                </a:lnTo>
                <a:lnTo>
                  <a:pt x="242" y="59"/>
                </a:lnTo>
                <a:lnTo>
                  <a:pt x="242" y="57"/>
                </a:lnTo>
                <a:lnTo>
                  <a:pt x="243" y="57"/>
                </a:lnTo>
                <a:lnTo>
                  <a:pt x="243" y="57"/>
                </a:lnTo>
                <a:lnTo>
                  <a:pt x="243" y="56"/>
                </a:lnTo>
                <a:lnTo>
                  <a:pt x="243" y="57"/>
                </a:lnTo>
                <a:lnTo>
                  <a:pt x="243" y="59"/>
                </a:lnTo>
                <a:lnTo>
                  <a:pt x="243" y="57"/>
                </a:lnTo>
                <a:lnTo>
                  <a:pt x="243" y="57"/>
                </a:lnTo>
                <a:lnTo>
                  <a:pt x="243" y="59"/>
                </a:lnTo>
                <a:lnTo>
                  <a:pt x="243" y="57"/>
                </a:lnTo>
                <a:lnTo>
                  <a:pt x="243" y="56"/>
                </a:lnTo>
                <a:lnTo>
                  <a:pt x="244" y="59"/>
                </a:lnTo>
                <a:lnTo>
                  <a:pt x="244" y="57"/>
                </a:lnTo>
                <a:lnTo>
                  <a:pt x="244" y="57"/>
                </a:lnTo>
                <a:lnTo>
                  <a:pt x="244" y="57"/>
                </a:lnTo>
                <a:lnTo>
                  <a:pt x="244" y="57"/>
                </a:lnTo>
                <a:lnTo>
                  <a:pt x="244" y="57"/>
                </a:lnTo>
                <a:lnTo>
                  <a:pt x="244" y="59"/>
                </a:lnTo>
                <a:lnTo>
                  <a:pt x="244" y="57"/>
                </a:lnTo>
                <a:lnTo>
                  <a:pt x="244" y="58"/>
                </a:lnTo>
                <a:lnTo>
                  <a:pt x="244" y="57"/>
                </a:lnTo>
                <a:lnTo>
                  <a:pt x="245" y="57"/>
                </a:lnTo>
                <a:lnTo>
                  <a:pt x="245" y="56"/>
                </a:lnTo>
                <a:lnTo>
                  <a:pt x="245" y="56"/>
                </a:lnTo>
                <a:lnTo>
                  <a:pt x="245" y="57"/>
                </a:lnTo>
                <a:lnTo>
                  <a:pt x="245" y="57"/>
                </a:lnTo>
                <a:lnTo>
                  <a:pt x="245" y="57"/>
                </a:lnTo>
                <a:lnTo>
                  <a:pt x="245" y="59"/>
                </a:lnTo>
                <a:lnTo>
                  <a:pt x="245" y="56"/>
                </a:lnTo>
                <a:lnTo>
                  <a:pt x="245" y="59"/>
                </a:lnTo>
                <a:lnTo>
                  <a:pt x="245" y="57"/>
                </a:lnTo>
                <a:lnTo>
                  <a:pt x="245" y="57"/>
                </a:lnTo>
                <a:lnTo>
                  <a:pt x="246" y="56"/>
                </a:lnTo>
                <a:lnTo>
                  <a:pt x="246" y="58"/>
                </a:lnTo>
                <a:lnTo>
                  <a:pt x="246" y="56"/>
                </a:lnTo>
                <a:lnTo>
                  <a:pt x="246" y="56"/>
                </a:lnTo>
                <a:lnTo>
                  <a:pt x="246" y="57"/>
                </a:lnTo>
                <a:lnTo>
                  <a:pt x="246" y="57"/>
                </a:lnTo>
                <a:lnTo>
                  <a:pt x="246" y="57"/>
                </a:lnTo>
                <a:lnTo>
                  <a:pt x="246" y="56"/>
                </a:lnTo>
                <a:lnTo>
                  <a:pt x="246" y="57"/>
                </a:lnTo>
                <a:lnTo>
                  <a:pt x="246" y="57"/>
                </a:lnTo>
                <a:lnTo>
                  <a:pt x="247" y="57"/>
                </a:lnTo>
                <a:lnTo>
                  <a:pt x="247" y="57"/>
                </a:lnTo>
                <a:lnTo>
                  <a:pt x="247" y="57"/>
                </a:lnTo>
                <a:lnTo>
                  <a:pt x="247" y="57"/>
                </a:lnTo>
                <a:lnTo>
                  <a:pt x="247" y="57"/>
                </a:lnTo>
                <a:lnTo>
                  <a:pt x="247" y="57"/>
                </a:lnTo>
                <a:lnTo>
                  <a:pt x="247" y="57"/>
                </a:lnTo>
                <a:lnTo>
                  <a:pt x="247" y="57"/>
                </a:lnTo>
                <a:lnTo>
                  <a:pt x="247" y="59"/>
                </a:lnTo>
                <a:lnTo>
                  <a:pt x="247" y="57"/>
                </a:lnTo>
                <a:lnTo>
                  <a:pt x="247" y="56"/>
                </a:lnTo>
                <a:lnTo>
                  <a:pt x="248" y="56"/>
                </a:lnTo>
                <a:lnTo>
                  <a:pt x="248" y="57"/>
                </a:lnTo>
                <a:lnTo>
                  <a:pt x="248" y="57"/>
                </a:lnTo>
                <a:lnTo>
                  <a:pt x="248" y="58"/>
                </a:lnTo>
                <a:lnTo>
                  <a:pt x="248" y="57"/>
                </a:lnTo>
                <a:lnTo>
                  <a:pt x="248" y="56"/>
                </a:lnTo>
                <a:lnTo>
                  <a:pt x="248" y="57"/>
                </a:lnTo>
                <a:lnTo>
                  <a:pt x="248" y="57"/>
                </a:lnTo>
                <a:lnTo>
                  <a:pt x="248" y="56"/>
                </a:lnTo>
                <a:lnTo>
                  <a:pt x="248" y="57"/>
                </a:lnTo>
                <a:lnTo>
                  <a:pt x="248" y="58"/>
                </a:lnTo>
                <a:lnTo>
                  <a:pt x="249" y="57"/>
                </a:lnTo>
                <a:lnTo>
                  <a:pt x="249" y="58"/>
                </a:lnTo>
                <a:lnTo>
                  <a:pt x="249" y="56"/>
                </a:lnTo>
                <a:lnTo>
                  <a:pt x="249" y="57"/>
                </a:lnTo>
                <a:lnTo>
                  <a:pt x="249" y="56"/>
                </a:lnTo>
                <a:lnTo>
                  <a:pt x="249" y="57"/>
                </a:lnTo>
                <a:lnTo>
                  <a:pt x="249" y="56"/>
                </a:lnTo>
                <a:lnTo>
                  <a:pt x="249" y="56"/>
                </a:lnTo>
                <a:lnTo>
                  <a:pt x="249" y="57"/>
                </a:lnTo>
                <a:lnTo>
                  <a:pt x="249" y="57"/>
                </a:lnTo>
                <a:lnTo>
                  <a:pt x="249" y="56"/>
                </a:lnTo>
                <a:lnTo>
                  <a:pt x="250" y="55"/>
                </a:lnTo>
                <a:lnTo>
                  <a:pt x="250" y="56"/>
                </a:lnTo>
                <a:lnTo>
                  <a:pt x="250" y="56"/>
                </a:lnTo>
                <a:lnTo>
                  <a:pt x="250" y="59"/>
                </a:lnTo>
                <a:lnTo>
                  <a:pt x="250" y="56"/>
                </a:lnTo>
                <a:lnTo>
                  <a:pt x="250" y="57"/>
                </a:lnTo>
                <a:lnTo>
                  <a:pt x="250" y="57"/>
                </a:lnTo>
                <a:lnTo>
                  <a:pt x="250" y="56"/>
                </a:lnTo>
                <a:lnTo>
                  <a:pt x="250" y="59"/>
                </a:lnTo>
                <a:lnTo>
                  <a:pt x="250" y="56"/>
                </a:lnTo>
                <a:lnTo>
                  <a:pt x="250" y="59"/>
                </a:lnTo>
                <a:lnTo>
                  <a:pt x="251" y="56"/>
                </a:lnTo>
                <a:lnTo>
                  <a:pt x="251" y="57"/>
                </a:lnTo>
                <a:lnTo>
                  <a:pt x="251" y="59"/>
                </a:lnTo>
                <a:lnTo>
                  <a:pt x="251" y="56"/>
                </a:lnTo>
                <a:lnTo>
                  <a:pt x="251" y="56"/>
                </a:lnTo>
                <a:lnTo>
                  <a:pt x="251" y="56"/>
                </a:lnTo>
                <a:lnTo>
                  <a:pt x="251" y="57"/>
                </a:lnTo>
                <a:lnTo>
                  <a:pt x="251" y="56"/>
                </a:lnTo>
                <a:lnTo>
                  <a:pt x="251" y="57"/>
                </a:lnTo>
                <a:lnTo>
                  <a:pt x="251" y="57"/>
                </a:lnTo>
                <a:lnTo>
                  <a:pt x="252" y="56"/>
                </a:lnTo>
                <a:lnTo>
                  <a:pt x="252" y="57"/>
                </a:lnTo>
                <a:lnTo>
                  <a:pt x="252" y="57"/>
                </a:lnTo>
                <a:lnTo>
                  <a:pt x="252" y="57"/>
                </a:lnTo>
                <a:lnTo>
                  <a:pt x="252" y="59"/>
                </a:lnTo>
                <a:lnTo>
                  <a:pt x="252" y="56"/>
                </a:lnTo>
                <a:lnTo>
                  <a:pt x="252" y="57"/>
                </a:lnTo>
                <a:lnTo>
                  <a:pt x="252" y="58"/>
                </a:lnTo>
                <a:lnTo>
                  <a:pt x="252" y="59"/>
                </a:lnTo>
                <a:lnTo>
                  <a:pt x="252" y="56"/>
                </a:lnTo>
                <a:lnTo>
                  <a:pt x="252" y="56"/>
                </a:lnTo>
                <a:lnTo>
                  <a:pt x="253" y="56"/>
                </a:lnTo>
                <a:lnTo>
                  <a:pt x="253" y="57"/>
                </a:lnTo>
                <a:lnTo>
                  <a:pt x="253" y="57"/>
                </a:lnTo>
                <a:lnTo>
                  <a:pt x="253" y="59"/>
                </a:lnTo>
                <a:lnTo>
                  <a:pt x="253" y="57"/>
                </a:lnTo>
                <a:lnTo>
                  <a:pt x="253" y="56"/>
                </a:lnTo>
                <a:lnTo>
                  <a:pt x="253" y="56"/>
                </a:lnTo>
                <a:lnTo>
                  <a:pt x="253" y="56"/>
                </a:lnTo>
                <a:lnTo>
                  <a:pt x="253" y="56"/>
                </a:lnTo>
                <a:lnTo>
                  <a:pt x="253" y="56"/>
                </a:lnTo>
                <a:lnTo>
                  <a:pt x="253" y="57"/>
                </a:lnTo>
                <a:lnTo>
                  <a:pt x="254" y="57"/>
                </a:lnTo>
                <a:lnTo>
                  <a:pt x="254" y="56"/>
                </a:lnTo>
                <a:lnTo>
                  <a:pt x="254" y="56"/>
                </a:lnTo>
                <a:lnTo>
                  <a:pt x="254" y="55"/>
                </a:lnTo>
                <a:lnTo>
                  <a:pt x="254" y="59"/>
                </a:lnTo>
                <a:lnTo>
                  <a:pt x="254" y="58"/>
                </a:lnTo>
                <a:lnTo>
                  <a:pt x="254" y="56"/>
                </a:lnTo>
                <a:lnTo>
                  <a:pt x="254" y="57"/>
                </a:lnTo>
                <a:lnTo>
                  <a:pt x="254" y="56"/>
                </a:lnTo>
                <a:lnTo>
                  <a:pt x="254" y="57"/>
                </a:lnTo>
                <a:lnTo>
                  <a:pt x="254" y="57"/>
                </a:lnTo>
                <a:lnTo>
                  <a:pt x="255" y="57"/>
                </a:lnTo>
                <a:lnTo>
                  <a:pt x="255" y="57"/>
                </a:lnTo>
                <a:lnTo>
                  <a:pt x="255" y="57"/>
                </a:lnTo>
                <a:lnTo>
                  <a:pt x="255" y="57"/>
                </a:lnTo>
                <a:lnTo>
                  <a:pt x="255" y="56"/>
                </a:lnTo>
                <a:lnTo>
                  <a:pt x="255" y="57"/>
                </a:lnTo>
                <a:lnTo>
                  <a:pt x="255" y="57"/>
                </a:lnTo>
                <a:lnTo>
                  <a:pt x="255" y="56"/>
                </a:lnTo>
                <a:lnTo>
                  <a:pt x="255" y="58"/>
                </a:lnTo>
                <a:lnTo>
                  <a:pt x="255" y="57"/>
                </a:lnTo>
                <a:lnTo>
                  <a:pt x="256" y="59"/>
                </a:lnTo>
                <a:lnTo>
                  <a:pt x="256" y="56"/>
                </a:lnTo>
                <a:lnTo>
                  <a:pt x="256" y="57"/>
                </a:lnTo>
                <a:lnTo>
                  <a:pt x="256" y="57"/>
                </a:lnTo>
                <a:lnTo>
                  <a:pt x="256" y="57"/>
                </a:lnTo>
                <a:lnTo>
                  <a:pt x="256" y="57"/>
                </a:lnTo>
                <a:lnTo>
                  <a:pt x="256" y="56"/>
                </a:lnTo>
                <a:lnTo>
                  <a:pt x="256" y="59"/>
                </a:lnTo>
                <a:lnTo>
                  <a:pt x="256" y="57"/>
                </a:lnTo>
                <a:lnTo>
                  <a:pt x="256" y="56"/>
                </a:lnTo>
                <a:lnTo>
                  <a:pt x="257" y="57"/>
                </a:lnTo>
                <a:lnTo>
                  <a:pt x="257" y="56"/>
                </a:lnTo>
                <a:lnTo>
                  <a:pt x="257" y="59"/>
                </a:lnTo>
                <a:lnTo>
                  <a:pt x="257" y="57"/>
                </a:lnTo>
                <a:lnTo>
                  <a:pt x="257" y="57"/>
                </a:lnTo>
                <a:lnTo>
                  <a:pt x="257" y="57"/>
                </a:lnTo>
                <a:lnTo>
                  <a:pt x="257" y="57"/>
                </a:lnTo>
                <a:lnTo>
                  <a:pt x="257" y="57"/>
                </a:lnTo>
                <a:lnTo>
                  <a:pt x="257" y="57"/>
                </a:lnTo>
                <a:lnTo>
                  <a:pt x="257" y="57"/>
                </a:lnTo>
                <a:lnTo>
                  <a:pt x="257" y="59"/>
                </a:lnTo>
                <a:lnTo>
                  <a:pt x="258" y="57"/>
                </a:lnTo>
                <a:lnTo>
                  <a:pt x="258" y="57"/>
                </a:lnTo>
                <a:lnTo>
                  <a:pt x="258" y="57"/>
                </a:lnTo>
                <a:lnTo>
                  <a:pt x="258" y="59"/>
                </a:lnTo>
                <a:lnTo>
                  <a:pt x="258" y="57"/>
                </a:lnTo>
                <a:lnTo>
                  <a:pt x="258" y="57"/>
                </a:lnTo>
                <a:lnTo>
                  <a:pt x="258" y="57"/>
                </a:lnTo>
                <a:lnTo>
                  <a:pt x="258" y="59"/>
                </a:lnTo>
                <a:lnTo>
                  <a:pt x="258" y="57"/>
                </a:lnTo>
                <a:lnTo>
                  <a:pt x="258" y="57"/>
                </a:lnTo>
                <a:lnTo>
                  <a:pt x="258" y="57"/>
                </a:lnTo>
                <a:lnTo>
                  <a:pt x="259" y="57"/>
                </a:lnTo>
                <a:lnTo>
                  <a:pt x="259" y="56"/>
                </a:lnTo>
                <a:lnTo>
                  <a:pt x="259" y="57"/>
                </a:lnTo>
                <a:lnTo>
                  <a:pt x="259" y="57"/>
                </a:lnTo>
                <a:lnTo>
                  <a:pt x="259" y="57"/>
                </a:lnTo>
                <a:lnTo>
                  <a:pt x="259" y="56"/>
                </a:lnTo>
                <a:lnTo>
                  <a:pt x="259" y="57"/>
                </a:lnTo>
                <a:lnTo>
                  <a:pt x="259" y="57"/>
                </a:lnTo>
                <a:lnTo>
                  <a:pt x="259" y="57"/>
                </a:lnTo>
                <a:lnTo>
                  <a:pt x="259" y="57"/>
                </a:lnTo>
                <a:lnTo>
                  <a:pt x="260" y="58"/>
                </a:lnTo>
                <a:lnTo>
                  <a:pt x="260" y="57"/>
                </a:lnTo>
                <a:lnTo>
                  <a:pt x="260" y="57"/>
                </a:lnTo>
                <a:lnTo>
                  <a:pt x="260" y="59"/>
                </a:lnTo>
                <a:lnTo>
                  <a:pt x="260" y="57"/>
                </a:lnTo>
                <a:lnTo>
                  <a:pt x="260" y="57"/>
                </a:lnTo>
                <a:lnTo>
                  <a:pt x="260" y="57"/>
                </a:lnTo>
                <a:lnTo>
                  <a:pt x="260" y="59"/>
                </a:lnTo>
                <a:lnTo>
                  <a:pt x="260" y="57"/>
                </a:lnTo>
                <a:lnTo>
                  <a:pt x="260" y="57"/>
                </a:lnTo>
                <a:lnTo>
                  <a:pt x="260" y="57"/>
                </a:lnTo>
                <a:lnTo>
                  <a:pt x="261" y="56"/>
                </a:lnTo>
                <a:lnTo>
                  <a:pt x="261" y="56"/>
                </a:lnTo>
                <a:lnTo>
                  <a:pt x="261" y="57"/>
                </a:lnTo>
                <a:lnTo>
                  <a:pt x="261" y="59"/>
                </a:lnTo>
                <a:lnTo>
                  <a:pt x="261" y="57"/>
                </a:lnTo>
                <a:lnTo>
                  <a:pt x="261" y="57"/>
                </a:lnTo>
                <a:lnTo>
                  <a:pt x="261" y="57"/>
                </a:lnTo>
                <a:lnTo>
                  <a:pt x="261" y="57"/>
                </a:lnTo>
                <a:lnTo>
                  <a:pt x="261" y="57"/>
                </a:lnTo>
                <a:lnTo>
                  <a:pt x="261" y="56"/>
                </a:lnTo>
                <a:lnTo>
                  <a:pt x="261" y="57"/>
                </a:lnTo>
                <a:lnTo>
                  <a:pt x="262" y="56"/>
                </a:lnTo>
                <a:lnTo>
                  <a:pt x="262" y="56"/>
                </a:lnTo>
                <a:lnTo>
                  <a:pt x="262" y="58"/>
                </a:lnTo>
                <a:lnTo>
                  <a:pt x="262" y="57"/>
                </a:lnTo>
                <a:lnTo>
                  <a:pt x="262" y="59"/>
                </a:lnTo>
                <a:lnTo>
                  <a:pt x="262" y="57"/>
                </a:lnTo>
                <a:lnTo>
                  <a:pt x="262" y="56"/>
                </a:lnTo>
                <a:lnTo>
                  <a:pt x="262" y="56"/>
                </a:lnTo>
                <a:lnTo>
                  <a:pt x="262" y="59"/>
                </a:lnTo>
                <a:lnTo>
                  <a:pt x="262" y="57"/>
                </a:lnTo>
                <a:lnTo>
                  <a:pt x="263" y="56"/>
                </a:lnTo>
                <a:lnTo>
                  <a:pt x="263" y="57"/>
                </a:lnTo>
                <a:lnTo>
                  <a:pt x="263" y="55"/>
                </a:lnTo>
                <a:lnTo>
                  <a:pt x="263" y="59"/>
                </a:lnTo>
                <a:lnTo>
                  <a:pt x="263" y="56"/>
                </a:lnTo>
                <a:lnTo>
                  <a:pt x="263" y="56"/>
                </a:lnTo>
                <a:lnTo>
                  <a:pt x="263" y="56"/>
                </a:lnTo>
                <a:lnTo>
                  <a:pt x="263" y="55"/>
                </a:lnTo>
                <a:lnTo>
                  <a:pt x="263" y="56"/>
                </a:lnTo>
                <a:lnTo>
                  <a:pt x="263" y="57"/>
                </a:lnTo>
                <a:lnTo>
                  <a:pt x="263" y="57"/>
                </a:lnTo>
                <a:lnTo>
                  <a:pt x="264" y="56"/>
                </a:lnTo>
                <a:lnTo>
                  <a:pt x="264" y="58"/>
                </a:lnTo>
                <a:lnTo>
                  <a:pt x="264" y="57"/>
                </a:lnTo>
                <a:lnTo>
                  <a:pt x="264" y="59"/>
                </a:lnTo>
                <a:lnTo>
                  <a:pt x="264" y="58"/>
                </a:lnTo>
                <a:lnTo>
                  <a:pt x="264" y="56"/>
                </a:lnTo>
                <a:lnTo>
                  <a:pt x="264" y="56"/>
                </a:lnTo>
                <a:lnTo>
                  <a:pt x="264" y="56"/>
                </a:lnTo>
                <a:lnTo>
                  <a:pt x="264" y="56"/>
                </a:lnTo>
                <a:lnTo>
                  <a:pt x="264" y="56"/>
                </a:lnTo>
                <a:lnTo>
                  <a:pt x="264" y="58"/>
                </a:lnTo>
                <a:lnTo>
                  <a:pt x="265" y="56"/>
                </a:lnTo>
                <a:lnTo>
                  <a:pt x="265" y="59"/>
                </a:lnTo>
                <a:lnTo>
                  <a:pt x="265" y="56"/>
                </a:lnTo>
                <a:lnTo>
                  <a:pt x="265" y="58"/>
                </a:lnTo>
                <a:lnTo>
                  <a:pt x="265" y="56"/>
                </a:lnTo>
                <a:lnTo>
                  <a:pt x="265" y="56"/>
                </a:lnTo>
                <a:lnTo>
                  <a:pt x="265" y="58"/>
                </a:lnTo>
                <a:lnTo>
                  <a:pt x="265" y="56"/>
                </a:lnTo>
                <a:lnTo>
                  <a:pt x="265" y="56"/>
                </a:lnTo>
                <a:lnTo>
                  <a:pt x="265" y="58"/>
                </a:lnTo>
                <a:lnTo>
                  <a:pt x="265" y="56"/>
                </a:lnTo>
                <a:lnTo>
                  <a:pt x="266" y="56"/>
                </a:lnTo>
                <a:lnTo>
                  <a:pt x="266" y="57"/>
                </a:lnTo>
                <a:lnTo>
                  <a:pt x="266" y="57"/>
                </a:lnTo>
                <a:lnTo>
                  <a:pt x="266" y="58"/>
                </a:lnTo>
                <a:lnTo>
                  <a:pt x="266" y="56"/>
                </a:lnTo>
                <a:lnTo>
                  <a:pt x="266" y="56"/>
                </a:lnTo>
                <a:lnTo>
                  <a:pt x="266" y="56"/>
                </a:lnTo>
                <a:lnTo>
                  <a:pt x="266" y="56"/>
                </a:lnTo>
                <a:lnTo>
                  <a:pt x="266" y="56"/>
                </a:lnTo>
                <a:lnTo>
                  <a:pt x="266" y="56"/>
                </a:lnTo>
                <a:lnTo>
                  <a:pt x="267" y="56"/>
                </a:lnTo>
                <a:lnTo>
                  <a:pt x="267" y="56"/>
                </a:lnTo>
                <a:lnTo>
                  <a:pt x="267" y="55"/>
                </a:lnTo>
                <a:lnTo>
                  <a:pt x="267" y="56"/>
                </a:lnTo>
                <a:lnTo>
                  <a:pt x="267" y="56"/>
                </a:lnTo>
                <a:lnTo>
                  <a:pt x="267" y="56"/>
                </a:lnTo>
                <a:lnTo>
                  <a:pt x="267" y="56"/>
                </a:lnTo>
                <a:lnTo>
                  <a:pt x="267" y="56"/>
                </a:lnTo>
                <a:lnTo>
                  <a:pt x="267" y="55"/>
                </a:lnTo>
                <a:lnTo>
                  <a:pt x="267" y="56"/>
                </a:lnTo>
                <a:lnTo>
                  <a:pt x="267" y="56"/>
                </a:lnTo>
                <a:lnTo>
                  <a:pt x="268" y="56"/>
                </a:lnTo>
                <a:lnTo>
                  <a:pt x="268" y="54"/>
                </a:lnTo>
                <a:lnTo>
                  <a:pt x="268" y="56"/>
                </a:lnTo>
                <a:lnTo>
                  <a:pt x="268" y="58"/>
                </a:lnTo>
                <a:lnTo>
                  <a:pt x="268" y="58"/>
                </a:lnTo>
                <a:lnTo>
                  <a:pt x="268" y="56"/>
                </a:lnTo>
                <a:lnTo>
                  <a:pt x="268" y="56"/>
                </a:lnTo>
                <a:lnTo>
                  <a:pt x="268" y="55"/>
                </a:lnTo>
                <a:lnTo>
                  <a:pt x="268" y="55"/>
                </a:lnTo>
                <a:lnTo>
                  <a:pt x="268" y="53"/>
                </a:lnTo>
                <a:lnTo>
                  <a:pt x="268" y="56"/>
                </a:lnTo>
                <a:lnTo>
                  <a:pt x="269" y="56"/>
                </a:lnTo>
                <a:lnTo>
                  <a:pt x="269" y="55"/>
                </a:lnTo>
                <a:lnTo>
                  <a:pt x="269" y="55"/>
                </a:lnTo>
                <a:lnTo>
                  <a:pt x="269" y="56"/>
                </a:lnTo>
                <a:lnTo>
                  <a:pt x="269" y="58"/>
                </a:lnTo>
                <a:lnTo>
                  <a:pt x="269" y="56"/>
                </a:lnTo>
                <a:lnTo>
                  <a:pt x="269" y="56"/>
                </a:lnTo>
                <a:lnTo>
                  <a:pt x="269" y="56"/>
                </a:lnTo>
                <a:lnTo>
                  <a:pt x="269" y="55"/>
                </a:lnTo>
                <a:lnTo>
                  <a:pt x="269" y="56"/>
                </a:lnTo>
                <a:lnTo>
                  <a:pt x="269" y="56"/>
                </a:lnTo>
                <a:lnTo>
                  <a:pt x="270" y="55"/>
                </a:lnTo>
                <a:lnTo>
                  <a:pt x="270" y="56"/>
                </a:lnTo>
                <a:lnTo>
                  <a:pt x="270" y="58"/>
                </a:lnTo>
                <a:lnTo>
                  <a:pt x="270" y="55"/>
                </a:lnTo>
                <a:lnTo>
                  <a:pt x="270" y="55"/>
                </a:lnTo>
                <a:lnTo>
                  <a:pt x="270" y="55"/>
                </a:lnTo>
                <a:lnTo>
                  <a:pt x="270" y="55"/>
                </a:lnTo>
                <a:lnTo>
                  <a:pt x="270" y="58"/>
                </a:lnTo>
                <a:lnTo>
                  <a:pt x="270" y="56"/>
                </a:lnTo>
                <a:lnTo>
                  <a:pt x="270" y="56"/>
                </a:lnTo>
                <a:lnTo>
                  <a:pt x="271" y="56"/>
                </a:lnTo>
                <a:lnTo>
                  <a:pt x="271" y="56"/>
                </a:lnTo>
                <a:lnTo>
                  <a:pt x="271" y="55"/>
                </a:lnTo>
                <a:lnTo>
                  <a:pt x="271" y="55"/>
                </a:lnTo>
                <a:lnTo>
                  <a:pt x="271" y="55"/>
                </a:lnTo>
                <a:lnTo>
                  <a:pt x="271" y="55"/>
                </a:lnTo>
                <a:lnTo>
                  <a:pt x="271" y="54"/>
                </a:lnTo>
                <a:lnTo>
                  <a:pt x="271" y="54"/>
                </a:lnTo>
                <a:lnTo>
                  <a:pt x="271" y="55"/>
                </a:lnTo>
                <a:lnTo>
                  <a:pt x="271" y="55"/>
                </a:lnTo>
                <a:lnTo>
                  <a:pt x="271" y="55"/>
                </a:lnTo>
                <a:lnTo>
                  <a:pt x="272" y="55"/>
                </a:lnTo>
                <a:lnTo>
                  <a:pt x="272" y="55"/>
                </a:lnTo>
                <a:lnTo>
                  <a:pt x="272" y="55"/>
                </a:lnTo>
                <a:lnTo>
                  <a:pt x="272" y="55"/>
                </a:lnTo>
                <a:lnTo>
                  <a:pt x="272" y="53"/>
                </a:lnTo>
                <a:lnTo>
                  <a:pt x="272" y="55"/>
                </a:lnTo>
                <a:lnTo>
                  <a:pt x="272" y="55"/>
                </a:lnTo>
                <a:lnTo>
                  <a:pt x="272" y="54"/>
                </a:lnTo>
                <a:lnTo>
                  <a:pt x="272" y="54"/>
                </a:lnTo>
                <a:lnTo>
                  <a:pt x="272" y="56"/>
                </a:lnTo>
                <a:lnTo>
                  <a:pt x="272" y="54"/>
                </a:lnTo>
                <a:lnTo>
                  <a:pt x="273" y="53"/>
                </a:lnTo>
                <a:lnTo>
                  <a:pt x="273" y="56"/>
                </a:lnTo>
                <a:lnTo>
                  <a:pt x="273" y="55"/>
                </a:lnTo>
                <a:lnTo>
                  <a:pt x="273" y="53"/>
                </a:lnTo>
                <a:lnTo>
                  <a:pt x="273" y="53"/>
                </a:lnTo>
                <a:lnTo>
                  <a:pt x="273" y="55"/>
                </a:lnTo>
                <a:lnTo>
                  <a:pt x="273" y="55"/>
                </a:lnTo>
                <a:lnTo>
                  <a:pt x="273" y="53"/>
                </a:lnTo>
                <a:lnTo>
                  <a:pt x="273" y="55"/>
                </a:lnTo>
                <a:lnTo>
                  <a:pt x="274" y="52"/>
                </a:lnTo>
                <a:lnTo>
                  <a:pt x="274" y="52"/>
                </a:lnTo>
                <a:lnTo>
                  <a:pt x="274" y="52"/>
                </a:lnTo>
                <a:lnTo>
                  <a:pt x="274" y="52"/>
                </a:lnTo>
                <a:lnTo>
                  <a:pt x="274" y="52"/>
                </a:lnTo>
                <a:lnTo>
                  <a:pt x="274" y="52"/>
                </a:lnTo>
                <a:lnTo>
                  <a:pt x="275" y="53"/>
                </a:lnTo>
                <a:lnTo>
                  <a:pt x="275" y="53"/>
                </a:lnTo>
                <a:lnTo>
                  <a:pt x="275" y="54"/>
                </a:lnTo>
                <a:lnTo>
                  <a:pt x="275" y="56"/>
                </a:lnTo>
                <a:lnTo>
                  <a:pt x="275" y="55"/>
                </a:lnTo>
                <a:lnTo>
                  <a:pt x="275" y="56"/>
                </a:lnTo>
                <a:lnTo>
                  <a:pt x="275" y="55"/>
                </a:lnTo>
                <a:lnTo>
                  <a:pt x="275" y="55"/>
                </a:lnTo>
                <a:lnTo>
                  <a:pt x="275" y="55"/>
                </a:lnTo>
                <a:lnTo>
                  <a:pt x="276" y="55"/>
                </a:lnTo>
                <a:lnTo>
                  <a:pt x="276" y="55"/>
                </a:lnTo>
                <a:lnTo>
                  <a:pt x="276" y="55"/>
                </a:lnTo>
                <a:lnTo>
                  <a:pt x="276" y="55"/>
                </a:lnTo>
                <a:lnTo>
                  <a:pt x="276" y="55"/>
                </a:lnTo>
                <a:lnTo>
                  <a:pt x="276" y="55"/>
                </a:lnTo>
                <a:lnTo>
                  <a:pt x="276" y="55"/>
                </a:lnTo>
                <a:lnTo>
                  <a:pt x="276" y="55"/>
                </a:lnTo>
                <a:lnTo>
                  <a:pt x="276" y="56"/>
                </a:lnTo>
                <a:lnTo>
                  <a:pt x="276" y="55"/>
                </a:lnTo>
                <a:lnTo>
                  <a:pt x="277" y="56"/>
                </a:lnTo>
                <a:lnTo>
                  <a:pt x="277" y="56"/>
                </a:lnTo>
                <a:lnTo>
                  <a:pt x="277" y="55"/>
                </a:lnTo>
                <a:lnTo>
                  <a:pt x="277" y="56"/>
                </a:lnTo>
                <a:lnTo>
                  <a:pt x="277" y="56"/>
                </a:lnTo>
                <a:lnTo>
                  <a:pt x="277" y="56"/>
                </a:lnTo>
                <a:lnTo>
                  <a:pt x="277" y="56"/>
                </a:lnTo>
                <a:lnTo>
                  <a:pt x="277" y="56"/>
                </a:lnTo>
                <a:lnTo>
                  <a:pt x="277" y="56"/>
                </a:lnTo>
                <a:lnTo>
                  <a:pt x="277" y="55"/>
                </a:lnTo>
                <a:lnTo>
                  <a:pt x="278" y="56"/>
                </a:lnTo>
                <a:lnTo>
                  <a:pt x="278" y="56"/>
                </a:lnTo>
                <a:lnTo>
                  <a:pt x="278" y="56"/>
                </a:lnTo>
                <a:lnTo>
                  <a:pt x="278" y="56"/>
                </a:lnTo>
                <a:lnTo>
                  <a:pt x="278" y="56"/>
                </a:lnTo>
                <a:lnTo>
                  <a:pt x="279" y="56"/>
                </a:lnTo>
                <a:lnTo>
                  <a:pt x="279" y="58"/>
                </a:lnTo>
                <a:lnTo>
                  <a:pt x="279" y="55"/>
                </a:lnTo>
                <a:lnTo>
                  <a:pt x="279" y="56"/>
                </a:lnTo>
                <a:lnTo>
                  <a:pt x="279" y="56"/>
                </a:lnTo>
                <a:lnTo>
                  <a:pt x="279" y="55"/>
                </a:lnTo>
                <a:lnTo>
                  <a:pt x="279" y="55"/>
                </a:lnTo>
                <a:lnTo>
                  <a:pt x="279" y="53"/>
                </a:lnTo>
                <a:lnTo>
                  <a:pt x="279" y="53"/>
                </a:lnTo>
                <a:lnTo>
                  <a:pt x="279" y="51"/>
                </a:lnTo>
                <a:lnTo>
                  <a:pt x="279" y="48"/>
                </a:lnTo>
                <a:lnTo>
                  <a:pt x="280" y="47"/>
                </a:lnTo>
                <a:lnTo>
                  <a:pt x="280" y="40"/>
                </a:lnTo>
                <a:lnTo>
                  <a:pt x="280" y="40"/>
                </a:lnTo>
                <a:lnTo>
                  <a:pt x="280" y="35"/>
                </a:lnTo>
                <a:lnTo>
                  <a:pt x="280" y="33"/>
                </a:lnTo>
                <a:lnTo>
                  <a:pt x="280" y="32"/>
                </a:lnTo>
                <a:lnTo>
                  <a:pt x="280" y="29"/>
                </a:lnTo>
                <a:lnTo>
                  <a:pt x="280" y="27"/>
                </a:lnTo>
                <a:lnTo>
                  <a:pt x="280" y="26"/>
                </a:lnTo>
                <a:lnTo>
                  <a:pt x="280" y="25"/>
                </a:lnTo>
                <a:lnTo>
                  <a:pt x="281" y="24"/>
                </a:lnTo>
                <a:lnTo>
                  <a:pt x="281" y="22"/>
                </a:lnTo>
                <a:lnTo>
                  <a:pt x="281" y="22"/>
                </a:lnTo>
                <a:lnTo>
                  <a:pt x="281" y="21"/>
                </a:lnTo>
                <a:lnTo>
                  <a:pt x="281" y="22"/>
                </a:lnTo>
                <a:lnTo>
                  <a:pt x="281" y="20"/>
                </a:lnTo>
                <a:lnTo>
                  <a:pt x="281" y="19"/>
                </a:lnTo>
                <a:lnTo>
                  <a:pt x="281" y="19"/>
                </a:lnTo>
                <a:lnTo>
                  <a:pt x="281" y="18"/>
                </a:lnTo>
                <a:lnTo>
                  <a:pt x="281" y="18"/>
                </a:lnTo>
                <a:lnTo>
                  <a:pt x="281" y="17"/>
                </a:lnTo>
                <a:lnTo>
                  <a:pt x="282" y="16"/>
                </a:lnTo>
                <a:lnTo>
                  <a:pt x="282" y="16"/>
                </a:lnTo>
                <a:lnTo>
                  <a:pt x="282" y="16"/>
                </a:lnTo>
                <a:lnTo>
                  <a:pt x="282" y="16"/>
                </a:lnTo>
                <a:lnTo>
                  <a:pt x="282" y="16"/>
                </a:lnTo>
                <a:lnTo>
                  <a:pt x="282" y="16"/>
                </a:lnTo>
                <a:lnTo>
                  <a:pt x="282" y="17"/>
                </a:lnTo>
                <a:lnTo>
                  <a:pt x="282" y="15"/>
                </a:lnTo>
                <a:lnTo>
                  <a:pt x="282" y="17"/>
                </a:lnTo>
                <a:lnTo>
                  <a:pt x="282" y="14"/>
                </a:lnTo>
                <a:lnTo>
                  <a:pt x="282" y="14"/>
                </a:lnTo>
                <a:lnTo>
                  <a:pt x="283" y="13"/>
                </a:lnTo>
                <a:lnTo>
                  <a:pt x="283" y="14"/>
                </a:lnTo>
                <a:lnTo>
                  <a:pt x="283" y="14"/>
                </a:lnTo>
                <a:lnTo>
                  <a:pt x="283" y="14"/>
                </a:lnTo>
                <a:lnTo>
                  <a:pt x="283" y="12"/>
                </a:lnTo>
                <a:lnTo>
                  <a:pt x="283" y="14"/>
                </a:lnTo>
                <a:lnTo>
                  <a:pt x="283" y="13"/>
                </a:lnTo>
                <a:lnTo>
                  <a:pt x="283" y="13"/>
                </a:lnTo>
                <a:lnTo>
                  <a:pt x="283" y="12"/>
                </a:lnTo>
                <a:lnTo>
                  <a:pt x="283" y="12"/>
                </a:lnTo>
                <a:lnTo>
                  <a:pt x="283" y="13"/>
                </a:lnTo>
                <a:lnTo>
                  <a:pt x="284" y="12"/>
                </a:lnTo>
                <a:lnTo>
                  <a:pt x="284" y="15"/>
                </a:lnTo>
                <a:lnTo>
                  <a:pt x="284" y="12"/>
                </a:lnTo>
                <a:lnTo>
                  <a:pt x="284" y="11"/>
                </a:lnTo>
                <a:lnTo>
                  <a:pt x="284" y="12"/>
                </a:lnTo>
                <a:lnTo>
                  <a:pt x="284" y="14"/>
                </a:lnTo>
                <a:lnTo>
                  <a:pt x="284" y="12"/>
                </a:lnTo>
                <a:lnTo>
                  <a:pt x="284" y="12"/>
                </a:lnTo>
                <a:lnTo>
                  <a:pt x="284" y="12"/>
                </a:lnTo>
                <a:lnTo>
                  <a:pt x="284" y="12"/>
                </a:lnTo>
                <a:lnTo>
                  <a:pt x="285" y="11"/>
                </a:lnTo>
                <a:lnTo>
                  <a:pt x="285" y="14"/>
                </a:lnTo>
                <a:lnTo>
                  <a:pt x="285" y="12"/>
                </a:lnTo>
                <a:lnTo>
                  <a:pt x="285" y="11"/>
                </a:lnTo>
                <a:lnTo>
                  <a:pt x="285" y="12"/>
                </a:lnTo>
                <a:lnTo>
                  <a:pt x="285" y="12"/>
                </a:lnTo>
                <a:lnTo>
                  <a:pt x="285" y="11"/>
                </a:lnTo>
                <a:lnTo>
                  <a:pt x="285" y="12"/>
                </a:lnTo>
                <a:lnTo>
                  <a:pt x="285" y="11"/>
                </a:lnTo>
                <a:lnTo>
                  <a:pt x="285" y="12"/>
                </a:lnTo>
                <a:lnTo>
                  <a:pt x="285" y="11"/>
                </a:lnTo>
                <a:lnTo>
                  <a:pt x="286" y="14"/>
                </a:lnTo>
                <a:lnTo>
                  <a:pt x="286" y="12"/>
                </a:lnTo>
                <a:lnTo>
                  <a:pt x="286" y="12"/>
                </a:lnTo>
                <a:lnTo>
                  <a:pt x="286" y="14"/>
                </a:lnTo>
                <a:lnTo>
                  <a:pt x="286" y="13"/>
                </a:lnTo>
                <a:lnTo>
                  <a:pt x="286" y="14"/>
                </a:lnTo>
                <a:lnTo>
                  <a:pt x="286" y="11"/>
                </a:lnTo>
                <a:lnTo>
                  <a:pt x="286" y="11"/>
                </a:lnTo>
                <a:lnTo>
                  <a:pt x="286" y="11"/>
                </a:lnTo>
                <a:lnTo>
                  <a:pt x="286" y="11"/>
                </a:lnTo>
                <a:lnTo>
                  <a:pt x="286" y="11"/>
                </a:lnTo>
                <a:lnTo>
                  <a:pt x="287" y="13"/>
                </a:lnTo>
                <a:lnTo>
                  <a:pt x="287" y="11"/>
                </a:lnTo>
                <a:lnTo>
                  <a:pt x="287" y="11"/>
                </a:lnTo>
                <a:lnTo>
                  <a:pt x="287" y="11"/>
                </a:lnTo>
                <a:lnTo>
                  <a:pt x="287" y="11"/>
                </a:lnTo>
                <a:lnTo>
                  <a:pt x="287" y="11"/>
                </a:lnTo>
                <a:lnTo>
                  <a:pt x="287" y="13"/>
                </a:lnTo>
                <a:lnTo>
                  <a:pt x="287" y="11"/>
                </a:lnTo>
                <a:lnTo>
                  <a:pt x="287" y="11"/>
                </a:lnTo>
                <a:lnTo>
                  <a:pt x="287" y="11"/>
                </a:lnTo>
                <a:lnTo>
                  <a:pt x="288" y="12"/>
                </a:lnTo>
                <a:lnTo>
                  <a:pt x="288" y="12"/>
                </a:lnTo>
                <a:lnTo>
                  <a:pt x="288" y="11"/>
                </a:lnTo>
                <a:lnTo>
                  <a:pt x="288" y="11"/>
                </a:lnTo>
                <a:lnTo>
                  <a:pt x="288" y="11"/>
                </a:lnTo>
                <a:lnTo>
                  <a:pt x="288" y="11"/>
                </a:lnTo>
                <a:lnTo>
                  <a:pt x="288" y="12"/>
                </a:lnTo>
                <a:lnTo>
                  <a:pt x="288" y="13"/>
                </a:lnTo>
                <a:lnTo>
                  <a:pt x="288" y="11"/>
                </a:lnTo>
                <a:lnTo>
                  <a:pt x="288" y="11"/>
                </a:lnTo>
                <a:lnTo>
                  <a:pt x="288" y="10"/>
                </a:lnTo>
                <a:lnTo>
                  <a:pt x="289" y="11"/>
                </a:lnTo>
                <a:lnTo>
                  <a:pt x="289" y="11"/>
                </a:lnTo>
                <a:lnTo>
                  <a:pt x="289" y="11"/>
                </a:lnTo>
                <a:lnTo>
                  <a:pt x="289" y="11"/>
                </a:lnTo>
                <a:lnTo>
                  <a:pt x="289" y="11"/>
                </a:lnTo>
                <a:lnTo>
                  <a:pt x="289" y="11"/>
                </a:lnTo>
                <a:lnTo>
                  <a:pt x="289" y="11"/>
                </a:lnTo>
                <a:lnTo>
                  <a:pt x="289" y="11"/>
                </a:lnTo>
                <a:lnTo>
                  <a:pt x="289" y="11"/>
                </a:lnTo>
                <a:lnTo>
                  <a:pt x="289" y="11"/>
                </a:lnTo>
                <a:lnTo>
                  <a:pt x="289" y="12"/>
                </a:lnTo>
                <a:lnTo>
                  <a:pt x="290" y="11"/>
                </a:lnTo>
                <a:lnTo>
                  <a:pt x="290" y="11"/>
                </a:lnTo>
                <a:lnTo>
                  <a:pt x="290" y="11"/>
                </a:lnTo>
                <a:lnTo>
                  <a:pt x="290" y="11"/>
                </a:lnTo>
                <a:lnTo>
                  <a:pt x="290" y="11"/>
                </a:lnTo>
                <a:lnTo>
                  <a:pt x="290" y="10"/>
                </a:lnTo>
                <a:lnTo>
                  <a:pt x="290" y="11"/>
                </a:lnTo>
                <a:lnTo>
                  <a:pt x="290" y="13"/>
                </a:lnTo>
                <a:lnTo>
                  <a:pt x="290" y="12"/>
                </a:lnTo>
                <a:lnTo>
                  <a:pt x="290" y="11"/>
                </a:lnTo>
                <a:lnTo>
                  <a:pt x="290" y="11"/>
                </a:lnTo>
                <a:lnTo>
                  <a:pt x="291" y="11"/>
                </a:lnTo>
                <a:lnTo>
                  <a:pt x="291" y="11"/>
                </a:lnTo>
                <a:lnTo>
                  <a:pt x="291" y="11"/>
                </a:lnTo>
                <a:lnTo>
                  <a:pt x="291" y="10"/>
                </a:lnTo>
                <a:lnTo>
                  <a:pt x="291" y="11"/>
                </a:lnTo>
                <a:lnTo>
                  <a:pt x="291" y="11"/>
                </a:lnTo>
                <a:lnTo>
                  <a:pt x="291" y="11"/>
                </a:lnTo>
                <a:lnTo>
                  <a:pt x="291" y="11"/>
                </a:lnTo>
                <a:lnTo>
                  <a:pt x="291" y="11"/>
                </a:lnTo>
                <a:lnTo>
                  <a:pt x="291" y="11"/>
                </a:lnTo>
                <a:lnTo>
                  <a:pt x="292" y="11"/>
                </a:lnTo>
                <a:lnTo>
                  <a:pt x="292" y="11"/>
                </a:lnTo>
                <a:lnTo>
                  <a:pt x="292" y="11"/>
                </a:lnTo>
                <a:lnTo>
                  <a:pt x="292" y="11"/>
                </a:lnTo>
                <a:lnTo>
                  <a:pt x="292" y="11"/>
                </a:lnTo>
                <a:lnTo>
                  <a:pt x="292" y="11"/>
                </a:lnTo>
                <a:lnTo>
                  <a:pt x="292" y="11"/>
                </a:lnTo>
                <a:lnTo>
                  <a:pt x="292" y="13"/>
                </a:lnTo>
                <a:lnTo>
                  <a:pt x="292" y="11"/>
                </a:lnTo>
                <a:lnTo>
                  <a:pt x="292" y="11"/>
                </a:lnTo>
                <a:lnTo>
                  <a:pt x="292" y="11"/>
                </a:lnTo>
                <a:lnTo>
                  <a:pt x="293" y="11"/>
                </a:lnTo>
                <a:lnTo>
                  <a:pt x="293" y="10"/>
                </a:lnTo>
                <a:lnTo>
                  <a:pt x="293" y="13"/>
                </a:lnTo>
                <a:lnTo>
                  <a:pt x="293" y="13"/>
                </a:lnTo>
                <a:lnTo>
                  <a:pt x="293" y="11"/>
                </a:lnTo>
                <a:lnTo>
                  <a:pt x="293" y="11"/>
                </a:lnTo>
                <a:lnTo>
                  <a:pt x="293" y="11"/>
                </a:lnTo>
                <a:lnTo>
                  <a:pt x="293" y="13"/>
                </a:lnTo>
                <a:lnTo>
                  <a:pt x="293" y="11"/>
                </a:lnTo>
                <a:lnTo>
                  <a:pt x="293" y="11"/>
                </a:lnTo>
                <a:lnTo>
                  <a:pt x="293" y="11"/>
                </a:lnTo>
                <a:lnTo>
                  <a:pt x="294" y="10"/>
                </a:lnTo>
                <a:lnTo>
                  <a:pt x="294" y="11"/>
                </a:lnTo>
                <a:lnTo>
                  <a:pt x="294" y="11"/>
                </a:lnTo>
                <a:lnTo>
                  <a:pt x="294" y="11"/>
                </a:lnTo>
                <a:lnTo>
                  <a:pt x="294" y="12"/>
                </a:lnTo>
                <a:lnTo>
                  <a:pt x="294" y="11"/>
                </a:lnTo>
                <a:lnTo>
                  <a:pt x="294" y="12"/>
                </a:lnTo>
                <a:lnTo>
                  <a:pt x="294" y="10"/>
                </a:lnTo>
                <a:lnTo>
                  <a:pt x="294" y="12"/>
                </a:lnTo>
                <a:lnTo>
                  <a:pt x="294" y="11"/>
                </a:lnTo>
                <a:lnTo>
                  <a:pt x="295" y="10"/>
                </a:lnTo>
                <a:lnTo>
                  <a:pt x="295" y="11"/>
                </a:lnTo>
                <a:lnTo>
                  <a:pt x="295" y="11"/>
                </a:lnTo>
                <a:lnTo>
                  <a:pt x="295" y="12"/>
                </a:lnTo>
                <a:lnTo>
                  <a:pt x="295" y="10"/>
                </a:lnTo>
                <a:lnTo>
                  <a:pt x="295" y="11"/>
                </a:lnTo>
                <a:lnTo>
                  <a:pt x="295" y="10"/>
                </a:lnTo>
                <a:lnTo>
                  <a:pt x="295" y="10"/>
                </a:lnTo>
                <a:lnTo>
                  <a:pt x="295" y="11"/>
                </a:lnTo>
                <a:lnTo>
                  <a:pt x="295" y="9"/>
                </a:lnTo>
                <a:lnTo>
                  <a:pt x="295" y="10"/>
                </a:lnTo>
                <a:lnTo>
                  <a:pt x="296" y="11"/>
                </a:lnTo>
                <a:lnTo>
                  <a:pt x="296" y="10"/>
                </a:lnTo>
                <a:lnTo>
                  <a:pt x="296" y="10"/>
                </a:lnTo>
                <a:lnTo>
                  <a:pt x="296" y="9"/>
                </a:lnTo>
                <a:lnTo>
                  <a:pt x="296" y="10"/>
                </a:lnTo>
                <a:lnTo>
                  <a:pt x="296" y="10"/>
                </a:lnTo>
                <a:lnTo>
                  <a:pt x="296" y="9"/>
                </a:lnTo>
                <a:lnTo>
                  <a:pt x="296" y="9"/>
                </a:lnTo>
                <a:lnTo>
                  <a:pt x="296" y="9"/>
                </a:lnTo>
                <a:lnTo>
                  <a:pt x="296" y="10"/>
                </a:lnTo>
                <a:lnTo>
                  <a:pt x="296" y="10"/>
                </a:lnTo>
                <a:lnTo>
                  <a:pt x="297" y="9"/>
                </a:lnTo>
                <a:lnTo>
                  <a:pt x="297" y="9"/>
                </a:lnTo>
                <a:lnTo>
                  <a:pt x="297" y="10"/>
                </a:lnTo>
                <a:lnTo>
                  <a:pt x="297" y="9"/>
                </a:lnTo>
                <a:lnTo>
                  <a:pt x="297" y="12"/>
                </a:lnTo>
                <a:lnTo>
                  <a:pt x="297" y="12"/>
                </a:lnTo>
                <a:lnTo>
                  <a:pt x="297" y="11"/>
                </a:lnTo>
                <a:lnTo>
                  <a:pt x="297" y="10"/>
                </a:lnTo>
                <a:lnTo>
                  <a:pt x="297" y="9"/>
                </a:lnTo>
                <a:lnTo>
                  <a:pt x="297" y="9"/>
                </a:lnTo>
                <a:lnTo>
                  <a:pt x="297" y="9"/>
                </a:lnTo>
                <a:lnTo>
                  <a:pt x="298" y="9"/>
                </a:lnTo>
                <a:lnTo>
                  <a:pt x="298" y="9"/>
                </a:lnTo>
                <a:lnTo>
                  <a:pt x="298" y="9"/>
                </a:lnTo>
                <a:lnTo>
                  <a:pt x="298" y="9"/>
                </a:lnTo>
                <a:lnTo>
                  <a:pt x="298" y="9"/>
                </a:lnTo>
                <a:lnTo>
                  <a:pt x="298" y="9"/>
                </a:lnTo>
                <a:lnTo>
                  <a:pt x="298" y="9"/>
                </a:lnTo>
                <a:lnTo>
                  <a:pt x="298" y="9"/>
                </a:lnTo>
                <a:lnTo>
                  <a:pt x="298" y="9"/>
                </a:lnTo>
                <a:lnTo>
                  <a:pt x="298" y="11"/>
                </a:lnTo>
                <a:lnTo>
                  <a:pt x="298" y="9"/>
                </a:lnTo>
                <a:lnTo>
                  <a:pt x="299" y="9"/>
                </a:lnTo>
                <a:lnTo>
                  <a:pt x="299" y="9"/>
                </a:lnTo>
                <a:lnTo>
                  <a:pt x="299" y="9"/>
                </a:lnTo>
                <a:lnTo>
                  <a:pt x="299" y="9"/>
                </a:lnTo>
                <a:lnTo>
                  <a:pt x="299" y="9"/>
                </a:lnTo>
                <a:lnTo>
                  <a:pt x="299" y="9"/>
                </a:lnTo>
                <a:lnTo>
                  <a:pt x="299" y="8"/>
                </a:lnTo>
                <a:lnTo>
                  <a:pt x="299" y="9"/>
                </a:lnTo>
                <a:lnTo>
                  <a:pt x="299" y="9"/>
                </a:lnTo>
                <a:lnTo>
                  <a:pt x="299" y="9"/>
                </a:lnTo>
                <a:lnTo>
                  <a:pt x="300" y="6"/>
                </a:lnTo>
                <a:lnTo>
                  <a:pt x="300" y="8"/>
                </a:lnTo>
                <a:lnTo>
                  <a:pt x="300" y="9"/>
                </a:lnTo>
                <a:lnTo>
                  <a:pt x="300" y="6"/>
                </a:lnTo>
                <a:lnTo>
                  <a:pt x="300" y="8"/>
                </a:lnTo>
                <a:lnTo>
                  <a:pt x="300" y="9"/>
                </a:lnTo>
                <a:lnTo>
                  <a:pt x="300" y="10"/>
                </a:lnTo>
                <a:lnTo>
                  <a:pt x="300" y="9"/>
                </a:lnTo>
                <a:lnTo>
                  <a:pt x="300" y="9"/>
                </a:lnTo>
                <a:lnTo>
                  <a:pt x="300" y="9"/>
                </a:lnTo>
                <a:lnTo>
                  <a:pt x="300" y="8"/>
                </a:lnTo>
                <a:lnTo>
                  <a:pt x="301" y="8"/>
                </a:lnTo>
                <a:lnTo>
                  <a:pt x="301" y="9"/>
                </a:lnTo>
                <a:lnTo>
                  <a:pt x="301" y="9"/>
                </a:lnTo>
                <a:lnTo>
                  <a:pt x="301" y="8"/>
                </a:lnTo>
                <a:lnTo>
                  <a:pt x="301" y="8"/>
                </a:lnTo>
                <a:lnTo>
                  <a:pt x="301" y="8"/>
                </a:lnTo>
                <a:lnTo>
                  <a:pt x="301" y="8"/>
                </a:lnTo>
                <a:lnTo>
                  <a:pt x="301" y="8"/>
                </a:lnTo>
                <a:lnTo>
                  <a:pt x="301" y="8"/>
                </a:lnTo>
                <a:lnTo>
                  <a:pt x="301" y="9"/>
                </a:lnTo>
                <a:lnTo>
                  <a:pt x="301" y="10"/>
                </a:lnTo>
                <a:lnTo>
                  <a:pt x="302" y="8"/>
                </a:lnTo>
                <a:lnTo>
                  <a:pt x="302" y="8"/>
                </a:lnTo>
                <a:lnTo>
                  <a:pt x="302" y="8"/>
                </a:lnTo>
                <a:lnTo>
                  <a:pt x="302" y="8"/>
                </a:lnTo>
                <a:lnTo>
                  <a:pt x="302" y="8"/>
                </a:lnTo>
                <a:lnTo>
                  <a:pt x="302" y="8"/>
                </a:lnTo>
                <a:lnTo>
                  <a:pt x="302" y="7"/>
                </a:lnTo>
                <a:lnTo>
                  <a:pt x="302" y="9"/>
                </a:lnTo>
                <a:lnTo>
                  <a:pt x="302" y="8"/>
                </a:lnTo>
                <a:lnTo>
                  <a:pt x="302" y="11"/>
                </a:lnTo>
                <a:lnTo>
                  <a:pt x="302" y="8"/>
                </a:lnTo>
                <a:lnTo>
                  <a:pt x="303" y="8"/>
                </a:lnTo>
                <a:lnTo>
                  <a:pt x="303" y="8"/>
                </a:lnTo>
                <a:lnTo>
                  <a:pt x="303" y="8"/>
                </a:lnTo>
                <a:lnTo>
                  <a:pt x="303" y="8"/>
                </a:lnTo>
                <a:lnTo>
                  <a:pt x="303" y="9"/>
                </a:lnTo>
                <a:lnTo>
                  <a:pt x="303" y="8"/>
                </a:lnTo>
                <a:lnTo>
                  <a:pt x="303" y="8"/>
                </a:lnTo>
                <a:lnTo>
                  <a:pt x="303" y="8"/>
                </a:lnTo>
                <a:lnTo>
                  <a:pt x="303" y="8"/>
                </a:lnTo>
                <a:lnTo>
                  <a:pt x="303" y="8"/>
                </a:lnTo>
                <a:lnTo>
                  <a:pt x="304" y="8"/>
                </a:lnTo>
                <a:lnTo>
                  <a:pt x="304" y="8"/>
                </a:lnTo>
                <a:lnTo>
                  <a:pt x="304" y="8"/>
                </a:lnTo>
                <a:lnTo>
                  <a:pt x="304" y="8"/>
                </a:lnTo>
                <a:lnTo>
                  <a:pt x="304" y="9"/>
                </a:lnTo>
                <a:lnTo>
                  <a:pt x="304" y="8"/>
                </a:lnTo>
                <a:lnTo>
                  <a:pt x="304" y="7"/>
                </a:lnTo>
                <a:lnTo>
                  <a:pt x="304" y="9"/>
                </a:lnTo>
                <a:lnTo>
                  <a:pt x="304" y="7"/>
                </a:lnTo>
                <a:lnTo>
                  <a:pt x="304" y="9"/>
                </a:lnTo>
                <a:lnTo>
                  <a:pt x="305" y="7"/>
                </a:lnTo>
                <a:lnTo>
                  <a:pt x="305" y="9"/>
                </a:lnTo>
                <a:lnTo>
                  <a:pt x="305" y="6"/>
                </a:lnTo>
                <a:lnTo>
                  <a:pt x="305" y="9"/>
                </a:lnTo>
                <a:lnTo>
                  <a:pt x="305" y="9"/>
                </a:lnTo>
                <a:lnTo>
                  <a:pt x="305" y="6"/>
                </a:lnTo>
                <a:lnTo>
                  <a:pt x="305" y="9"/>
                </a:lnTo>
                <a:lnTo>
                  <a:pt x="305" y="6"/>
                </a:lnTo>
                <a:lnTo>
                  <a:pt x="305" y="7"/>
                </a:lnTo>
                <a:lnTo>
                  <a:pt x="305" y="8"/>
                </a:lnTo>
                <a:lnTo>
                  <a:pt x="305" y="9"/>
                </a:lnTo>
                <a:lnTo>
                  <a:pt x="306" y="8"/>
                </a:lnTo>
                <a:lnTo>
                  <a:pt x="306" y="6"/>
                </a:lnTo>
                <a:lnTo>
                  <a:pt x="306" y="6"/>
                </a:lnTo>
                <a:lnTo>
                  <a:pt x="306" y="7"/>
                </a:lnTo>
                <a:lnTo>
                  <a:pt x="306" y="7"/>
                </a:lnTo>
                <a:lnTo>
                  <a:pt x="306" y="6"/>
                </a:lnTo>
                <a:lnTo>
                  <a:pt x="306" y="7"/>
                </a:lnTo>
                <a:lnTo>
                  <a:pt x="306" y="7"/>
                </a:lnTo>
                <a:lnTo>
                  <a:pt x="306" y="7"/>
                </a:lnTo>
                <a:lnTo>
                  <a:pt x="306" y="6"/>
                </a:lnTo>
                <a:lnTo>
                  <a:pt x="307" y="6"/>
                </a:lnTo>
                <a:lnTo>
                  <a:pt x="307" y="7"/>
                </a:lnTo>
                <a:lnTo>
                  <a:pt x="307" y="7"/>
                </a:lnTo>
                <a:lnTo>
                  <a:pt x="307" y="9"/>
                </a:lnTo>
                <a:lnTo>
                  <a:pt x="307" y="6"/>
                </a:lnTo>
                <a:lnTo>
                  <a:pt x="307" y="9"/>
                </a:lnTo>
                <a:lnTo>
                  <a:pt x="307" y="6"/>
                </a:lnTo>
                <a:lnTo>
                  <a:pt x="307" y="9"/>
                </a:lnTo>
                <a:lnTo>
                  <a:pt x="307" y="8"/>
                </a:lnTo>
                <a:lnTo>
                  <a:pt x="307" y="6"/>
                </a:lnTo>
                <a:lnTo>
                  <a:pt x="307" y="9"/>
                </a:lnTo>
                <a:lnTo>
                  <a:pt x="308" y="6"/>
                </a:lnTo>
                <a:lnTo>
                  <a:pt x="308" y="9"/>
                </a:lnTo>
                <a:lnTo>
                  <a:pt x="308" y="6"/>
                </a:lnTo>
                <a:lnTo>
                  <a:pt x="308" y="7"/>
                </a:lnTo>
                <a:lnTo>
                  <a:pt x="308" y="9"/>
                </a:lnTo>
                <a:lnTo>
                  <a:pt x="308" y="6"/>
                </a:lnTo>
                <a:lnTo>
                  <a:pt x="308" y="6"/>
                </a:lnTo>
                <a:lnTo>
                  <a:pt x="308" y="6"/>
                </a:lnTo>
                <a:lnTo>
                  <a:pt x="308" y="6"/>
                </a:lnTo>
                <a:lnTo>
                  <a:pt x="308" y="6"/>
                </a:lnTo>
                <a:lnTo>
                  <a:pt x="308" y="7"/>
                </a:lnTo>
                <a:lnTo>
                  <a:pt x="309" y="6"/>
                </a:lnTo>
                <a:lnTo>
                  <a:pt x="309" y="6"/>
                </a:lnTo>
                <a:lnTo>
                  <a:pt x="309" y="6"/>
                </a:lnTo>
                <a:lnTo>
                  <a:pt x="309" y="6"/>
                </a:lnTo>
                <a:lnTo>
                  <a:pt x="309" y="9"/>
                </a:lnTo>
                <a:lnTo>
                  <a:pt x="309" y="6"/>
                </a:lnTo>
                <a:lnTo>
                  <a:pt x="309" y="9"/>
                </a:lnTo>
                <a:lnTo>
                  <a:pt x="309" y="6"/>
                </a:lnTo>
                <a:lnTo>
                  <a:pt x="309" y="8"/>
                </a:lnTo>
                <a:lnTo>
                  <a:pt x="309" y="6"/>
                </a:lnTo>
                <a:lnTo>
                  <a:pt x="309" y="8"/>
                </a:lnTo>
                <a:lnTo>
                  <a:pt x="310" y="6"/>
                </a:lnTo>
                <a:lnTo>
                  <a:pt x="310" y="6"/>
                </a:lnTo>
                <a:lnTo>
                  <a:pt x="310" y="8"/>
                </a:lnTo>
                <a:lnTo>
                  <a:pt x="310" y="6"/>
                </a:lnTo>
                <a:lnTo>
                  <a:pt x="310" y="6"/>
                </a:lnTo>
                <a:lnTo>
                  <a:pt x="310" y="6"/>
                </a:lnTo>
                <a:lnTo>
                  <a:pt x="310" y="6"/>
                </a:lnTo>
                <a:lnTo>
                  <a:pt x="310" y="6"/>
                </a:lnTo>
                <a:lnTo>
                  <a:pt x="310" y="6"/>
                </a:lnTo>
                <a:lnTo>
                  <a:pt x="310" y="6"/>
                </a:lnTo>
                <a:lnTo>
                  <a:pt x="311" y="6"/>
                </a:lnTo>
                <a:lnTo>
                  <a:pt x="311" y="6"/>
                </a:lnTo>
                <a:lnTo>
                  <a:pt x="311" y="6"/>
                </a:lnTo>
                <a:lnTo>
                  <a:pt x="311" y="6"/>
                </a:lnTo>
                <a:lnTo>
                  <a:pt x="311" y="6"/>
                </a:lnTo>
                <a:lnTo>
                  <a:pt x="311" y="8"/>
                </a:lnTo>
                <a:lnTo>
                  <a:pt x="311" y="6"/>
                </a:lnTo>
                <a:lnTo>
                  <a:pt x="311" y="6"/>
                </a:lnTo>
                <a:lnTo>
                  <a:pt x="311" y="6"/>
                </a:lnTo>
                <a:lnTo>
                  <a:pt x="311" y="6"/>
                </a:lnTo>
                <a:lnTo>
                  <a:pt x="311" y="6"/>
                </a:lnTo>
                <a:lnTo>
                  <a:pt x="312" y="6"/>
                </a:lnTo>
                <a:lnTo>
                  <a:pt x="312" y="6"/>
                </a:lnTo>
                <a:lnTo>
                  <a:pt x="312" y="6"/>
                </a:lnTo>
                <a:lnTo>
                  <a:pt x="312" y="6"/>
                </a:lnTo>
                <a:lnTo>
                  <a:pt x="312" y="6"/>
                </a:lnTo>
                <a:lnTo>
                  <a:pt x="312" y="6"/>
                </a:lnTo>
                <a:lnTo>
                  <a:pt x="312" y="6"/>
                </a:lnTo>
                <a:lnTo>
                  <a:pt x="312" y="6"/>
                </a:lnTo>
                <a:lnTo>
                  <a:pt x="312" y="6"/>
                </a:lnTo>
                <a:lnTo>
                  <a:pt x="312" y="4"/>
                </a:lnTo>
                <a:lnTo>
                  <a:pt x="312" y="5"/>
                </a:lnTo>
                <a:lnTo>
                  <a:pt x="313" y="8"/>
                </a:lnTo>
                <a:lnTo>
                  <a:pt x="313" y="6"/>
                </a:lnTo>
                <a:lnTo>
                  <a:pt x="313" y="6"/>
                </a:lnTo>
                <a:lnTo>
                  <a:pt x="313" y="6"/>
                </a:lnTo>
                <a:lnTo>
                  <a:pt x="313" y="6"/>
                </a:lnTo>
                <a:lnTo>
                  <a:pt x="313" y="6"/>
                </a:lnTo>
                <a:lnTo>
                  <a:pt x="313" y="6"/>
                </a:lnTo>
                <a:lnTo>
                  <a:pt x="313" y="5"/>
                </a:lnTo>
                <a:lnTo>
                  <a:pt x="313" y="6"/>
                </a:lnTo>
                <a:lnTo>
                  <a:pt x="313" y="5"/>
                </a:lnTo>
                <a:lnTo>
                  <a:pt x="313" y="5"/>
                </a:lnTo>
                <a:lnTo>
                  <a:pt x="314" y="6"/>
                </a:lnTo>
                <a:lnTo>
                  <a:pt x="314" y="8"/>
                </a:lnTo>
                <a:lnTo>
                  <a:pt x="314" y="8"/>
                </a:lnTo>
                <a:lnTo>
                  <a:pt x="314" y="8"/>
                </a:lnTo>
                <a:lnTo>
                  <a:pt x="314" y="5"/>
                </a:lnTo>
                <a:lnTo>
                  <a:pt x="314" y="8"/>
                </a:lnTo>
                <a:lnTo>
                  <a:pt x="314" y="6"/>
                </a:lnTo>
                <a:lnTo>
                  <a:pt x="314" y="8"/>
                </a:lnTo>
                <a:lnTo>
                  <a:pt x="314" y="6"/>
                </a:lnTo>
                <a:lnTo>
                  <a:pt x="314" y="6"/>
                </a:lnTo>
                <a:lnTo>
                  <a:pt x="315" y="6"/>
                </a:lnTo>
                <a:lnTo>
                  <a:pt x="315" y="5"/>
                </a:lnTo>
                <a:lnTo>
                  <a:pt x="315" y="6"/>
                </a:lnTo>
                <a:lnTo>
                  <a:pt x="315" y="5"/>
                </a:lnTo>
                <a:lnTo>
                  <a:pt x="315" y="8"/>
                </a:lnTo>
                <a:lnTo>
                  <a:pt x="315" y="6"/>
                </a:lnTo>
                <a:lnTo>
                  <a:pt x="315" y="4"/>
                </a:lnTo>
                <a:lnTo>
                  <a:pt x="315" y="8"/>
                </a:lnTo>
                <a:lnTo>
                  <a:pt x="315" y="6"/>
                </a:lnTo>
                <a:lnTo>
                  <a:pt x="315" y="5"/>
                </a:lnTo>
                <a:lnTo>
                  <a:pt x="315" y="5"/>
                </a:lnTo>
                <a:lnTo>
                  <a:pt x="316" y="5"/>
                </a:lnTo>
                <a:lnTo>
                  <a:pt x="316" y="5"/>
                </a:lnTo>
                <a:lnTo>
                  <a:pt x="316" y="7"/>
                </a:lnTo>
                <a:lnTo>
                  <a:pt x="316" y="6"/>
                </a:lnTo>
                <a:lnTo>
                  <a:pt x="316" y="5"/>
                </a:lnTo>
                <a:lnTo>
                  <a:pt x="316" y="6"/>
                </a:lnTo>
                <a:lnTo>
                  <a:pt x="316" y="5"/>
                </a:lnTo>
                <a:lnTo>
                  <a:pt x="316" y="5"/>
                </a:lnTo>
                <a:lnTo>
                  <a:pt x="316" y="6"/>
                </a:lnTo>
                <a:lnTo>
                  <a:pt x="316" y="5"/>
                </a:lnTo>
                <a:lnTo>
                  <a:pt x="316" y="7"/>
                </a:lnTo>
                <a:lnTo>
                  <a:pt x="317" y="6"/>
                </a:lnTo>
                <a:lnTo>
                  <a:pt x="317" y="4"/>
                </a:lnTo>
                <a:lnTo>
                  <a:pt x="317" y="5"/>
                </a:lnTo>
                <a:lnTo>
                  <a:pt x="317" y="5"/>
                </a:lnTo>
                <a:lnTo>
                  <a:pt x="317" y="5"/>
                </a:lnTo>
                <a:lnTo>
                  <a:pt x="317" y="5"/>
                </a:lnTo>
                <a:lnTo>
                  <a:pt x="317" y="5"/>
                </a:lnTo>
                <a:lnTo>
                  <a:pt x="317" y="5"/>
                </a:lnTo>
                <a:lnTo>
                  <a:pt x="317" y="5"/>
                </a:lnTo>
                <a:lnTo>
                  <a:pt x="317" y="7"/>
                </a:lnTo>
                <a:lnTo>
                  <a:pt x="318" y="6"/>
                </a:lnTo>
                <a:lnTo>
                  <a:pt x="318" y="4"/>
                </a:lnTo>
                <a:lnTo>
                  <a:pt x="318" y="7"/>
                </a:lnTo>
                <a:lnTo>
                  <a:pt x="318" y="6"/>
                </a:lnTo>
                <a:lnTo>
                  <a:pt x="318" y="4"/>
                </a:lnTo>
                <a:lnTo>
                  <a:pt x="318" y="5"/>
                </a:lnTo>
                <a:lnTo>
                  <a:pt x="318" y="5"/>
                </a:lnTo>
                <a:lnTo>
                  <a:pt x="318" y="4"/>
                </a:lnTo>
                <a:lnTo>
                  <a:pt x="318" y="4"/>
                </a:lnTo>
                <a:lnTo>
                  <a:pt x="318" y="4"/>
                </a:lnTo>
                <a:lnTo>
                  <a:pt x="318" y="5"/>
                </a:lnTo>
                <a:lnTo>
                  <a:pt x="319" y="4"/>
                </a:lnTo>
                <a:lnTo>
                  <a:pt x="319" y="4"/>
                </a:lnTo>
                <a:lnTo>
                  <a:pt x="319" y="7"/>
                </a:lnTo>
                <a:lnTo>
                  <a:pt x="319" y="4"/>
                </a:lnTo>
                <a:lnTo>
                  <a:pt x="319" y="4"/>
                </a:lnTo>
                <a:lnTo>
                  <a:pt x="319" y="6"/>
                </a:lnTo>
                <a:lnTo>
                  <a:pt x="319" y="4"/>
                </a:lnTo>
                <a:lnTo>
                  <a:pt x="319" y="4"/>
                </a:lnTo>
                <a:lnTo>
                  <a:pt x="319" y="4"/>
                </a:lnTo>
                <a:lnTo>
                  <a:pt x="319" y="5"/>
                </a:lnTo>
                <a:lnTo>
                  <a:pt x="319" y="4"/>
                </a:lnTo>
                <a:lnTo>
                  <a:pt x="320" y="4"/>
                </a:lnTo>
                <a:lnTo>
                  <a:pt x="320" y="4"/>
                </a:lnTo>
                <a:lnTo>
                  <a:pt x="320" y="4"/>
                </a:lnTo>
                <a:lnTo>
                  <a:pt x="320" y="4"/>
                </a:lnTo>
                <a:lnTo>
                  <a:pt x="320" y="6"/>
                </a:lnTo>
                <a:lnTo>
                  <a:pt x="320" y="6"/>
                </a:lnTo>
                <a:lnTo>
                  <a:pt x="320" y="4"/>
                </a:lnTo>
                <a:lnTo>
                  <a:pt x="320" y="4"/>
                </a:lnTo>
                <a:lnTo>
                  <a:pt x="320" y="4"/>
                </a:lnTo>
                <a:lnTo>
                  <a:pt x="320" y="6"/>
                </a:lnTo>
                <a:lnTo>
                  <a:pt x="320" y="4"/>
                </a:lnTo>
                <a:lnTo>
                  <a:pt x="321" y="4"/>
                </a:lnTo>
                <a:lnTo>
                  <a:pt x="321" y="5"/>
                </a:lnTo>
                <a:lnTo>
                  <a:pt x="321" y="4"/>
                </a:lnTo>
                <a:lnTo>
                  <a:pt x="321" y="5"/>
                </a:lnTo>
                <a:lnTo>
                  <a:pt x="321" y="4"/>
                </a:lnTo>
                <a:lnTo>
                  <a:pt x="321" y="6"/>
                </a:lnTo>
                <a:lnTo>
                  <a:pt x="321" y="4"/>
                </a:lnTo>
                <a:lnTo>
                  <a:pt x="321" y="3"/>
                </a:lnTo>
                <a:lnTo>
                  <a:pt x="321" y="4"/>
                </a:lnTo>
                <a:lnTo>
                  <a:pt x="321" y="4"/>
                </a:lnTo>
                <a:lnTo>
                  <a:pt x="322" y="4"/>
                </a:lnTo>
                <a:lnTo>
                  <a:pt x="322" y="4"/>
                </a:lnTo>
                <a:lnTo>
                  <a:pt x="322" y="4"/>
                </a:lnTo>
                <a:lnTo>
                  <a:pt x="322" y="4"/>
                </a:lnTo>
                <a:lnTo>
                  <a:pt x="322" y="3"/>
                </a:lnTo>
                <a:lnTo>
                  <a:pt x="322" y="5"/>
                </a:lnTo>
                <a:lnTo>
                  <a:pt x="322" y="3"/>
                </a:lnTo>
                <a:lnTo>
                  <a:pt x="322" y="3"/>
                </a:lnTo>
                <a:lnTo>
                  <a:pt x="322" y="3"/>
                </a:lnTo>
                <a:lnTo>
                  <a:pt x="322" y="3"/>
                </a:lnTo>
                <a:lnTo>
                  <a:pt x="322" y="3"/>
                </a:lnTo>
                <a:lnTo>
                  <a:pt x="323" y="4"/>
                </a:lnTo>
                <a:lnTo>
                  <a:pt x="323" y="3"/>
                </a:lnTo>
                <a:lnTo>
                  <a:pt x="323" y="6"/>
                </a:lnTo>
                <a:lnTo>
                  <a:pt x="323" y="3"/>
                </a:lnTo>
                <a:lnTo>
                  <a:pt x="323" y="3"/>
                </a:lnTo>
                <a:lnTo>
                  <a:pt x="323" y="3"/>
                </a:lnTo>
                <a:lnTo>
                  <a:pt x="323" y="4"/>
                </a:lnTo>
                <a:lnTo>
                  <a:pt x="323" y="3"/>
                </a:lnTo>
                <a:lnTo>
                  <a:pt x="323" y="3"/>
                </a:lnTo>
                <a:lnTo>
                  <a:pt x="323" y="4"/>
                </a:lnTo>
                <a:lnTo>
                  <a:pt x="323" y="3"/>
                </a:lnTo>
                <a:lnTo>
                  <a:pt x="324" y="3"/>
                </a:lnTo>
                <a:lnTo>
                  <a:pt x="324" y="2"/>
                </a:lnTo>
                <a:lnTo>
                  <a:pt x="324" y="3"/>
                </a:lnTo>
                <a:lnTo>
                  <a:pt x="324" y="3"/>
                </a:lnTo>
                <a:lnTo>
                  <a:pt x="324" y="3"/>
                </a:lnTo>
                <a:lnTo>
                  <a:pt x="324" y="3"/>
                </a:lnTo>
                <a:lnTo>
                  <a:pt x="324" y="4"/>
                </a:lnTo>
                <a:lnTo>
                  <a:pt x="324" y="3"/>
                </a:lnTo>
                <a:lnTo>
                  <a:pt x="324" y="1"/>
                </a:lnTo>
                <a:lnTo>
                  <a:pt x="324" y="3"/>
                </a:lnTo>
                <a:lnTo>
                  <a:pt x="324" y="3"/>
                </a:lnTo>
                <a:lnTo>
                  <a:pt x="325" y="5"/>
                </a:lnTo>
                <a:lnTo>
                  <a:pt x="325" y="3"/>
                </a:lnTo>
                <a:lnTo>
                  <a:pt x="325" y="5"/>
                </a:lnTo>
                <a:lnTo>
                  <a:pt x="325" y="2"/>
                </a:lnTo>
                <a:lnTo>
                  <a:pt x="325" y="3"/>
                </a:lnTo>
                <a:lnTo>
                  <a:pt x="325" y="3"/>
                </a:lnTo>
                <a:lnTo>
                  <a:pt x="325" y="3"/>
                </a:lnTo>
                <a:lnTo>
                  <a:pt x="325" y="3"/>
                </a:lnTo>
                <a:lnTo>
                  <a:pt x="325" y="3"/>
                </a:lnTo>
                <a:lnTo>
                  <a:pt x="325" y="3"/>
                </a:lnTo>
                <a:lnTo>
                  <a:pt x="326" y="3"/>
                </a:lnTo>
                <a:lnTo>
                  <a:pt x="326" y="4"/>
                </a:lnTo>
                <a:lnTo>
                  <a:pt x="326" y="4"/>
                </a:lnTo>
                <a:lnTo>
                  <a:pt x="326" y="3"/>
                </a:lnTo>
                <a:lnTo>
                  <a:pt x="326" y="3"/>
                </a:lnTo>
                <a:lnTo>
                  <a:pt x="326" y="2"/>
                </a:lnTo>
                <a:lnTo>
                  <a:pt x="326" y="3"/>
                </a:lnTo>
                <a:lnTo>
                  <a:pt x="326" y="4"/>
                </a:lnTo>
                <a:lnTo>
                  <a:pt x="326" y="2"/>
                </a:lnTo>
                <a:lnTo>
                  <a:pt x="326" y="4"/>
                </a:lnTo>
                <a:lnTo>
                  <a:pt x="326" y="1"/>
                </a:lnTo>
                <a:lnTo>
                  <a:pt x="327" y="2"/>
                </a:lnTo>
                <a:lnTo>
                  <a:pt x="327" y="2"/>
                </a:lnTo>
                <a:lnTo>
                  <a:pt x="327" y="1"/>
                </a:lnTo>
                <a:lnTo>
                  <a:pt x="327" y="2"/>
                </a:lnTo>
                <a:lnTo>
                  <a:pt x="327" y="2"/>
                </a:lnTo>
                <a:lnTo>
                  <a:pt x="327" y="2"/>
                </a:lnTo>
                <a:lnTo>
                  <a:pt x="327" y="3"/>
                </a:lnTo>
                <a:lnTo>
                  <a:pt x="327" y="2"/>
                </a:lnTo>
                <a:lnTo>
                  <a:pt x="327" y="2"/>
                </a:lnTo>
                <a:lnTo>
                  <a:pt x="327" y="3"/>
                </a:lnTo>
                <a:lnTo>
                  <a:pt x="327" y="3"/>
                </a:lnTo>
                <a:lnTo>
                  <a:pt x="328" y="3"/>
                </a:lnTo>
                <a:lnTo>
                  <a:pt x="328" y="2"/>
                </a:lnTo>
                <a:lnTo>
                  <a:pt x="328" y="2"/>
                </a:lnTo>
                <a:lnTo>
                  <a:pt x="328" y="2"/>
                </a:lnTo>
                <a:lnTo>
                  <a:pt x="328" y="2"/>
                </a:lnTo>
                <a:lnTo>
                  <a:pt x="328" y="2"/>
                </a:lnTo>
                <a:lnTo>
                  <a:pt x="328" y="2"/>
                </a:lnTo>
                <a:lnTo>
                  <a:pt x="328" y="1"/>
                </a:lnTo>
                <a:lnTo>
                  <a:pt x="329" y="1"/>
                </a:lnTo>
                <a:lnTo>
                  <a:pt x="329" y="1"/>
                </a:lnTo>
                <a:lnTo>
                  <a:pt x="329" y="2"/>
                </a:lnTo>
                <a:lnTo>
                  <a:pt x="329" y="4"/>
                </a:lnTo>
                <a:lnTo>
                  <a:pt x="329" y="1"/>
                </a:lnTo>
                <a:lnTo>
                  <a:pt x="330" y="2"/>
                </a:lnTo>
                <a:lnTo>
                  <a:pt x="330" y="1"/>
                </a:lnTo>
                <a:lnTo>
                  <a:pt x="330" y="1"/>
                </a:lnTo>
                <a:lnTo>
                  <a:pt x="330" y="1"/>
                </a:lnTo>
                <a:lnTo>
                  <a:pt x="330" y="3"/>
                </a:lnTo>
                <a:lnTo>
                  <a:pt x="330" y="2"/>
                </a:lnTo>
                <a:lnTo>
                  <a:pt x="330" y="1"/>
                </a:lnTo>
                <a:lnTo>
                  <a:pt x="330" y="2"/>
                </a:lnTo>
                <a:lnTo>
                  <a:pt x="330" y="1"/>
                </a:lnTo>
                <a:lnTo>
                  <a:pt x="330" y="1"/>
                </a:lnTo>
                <a:lnTo>
                  <a:pt x="331" y="3"/>
                </a:lnTo>
                <a:lnTo>
                  <a:pt x="331" y="1"/>
                </a:lnTo>
                <a:lnTo>
                  <a:pt x="331" y="1"/>
                </a:lnTo>
                <a:lnTo>
                  <a:pt x="331" y="1"/>
                </a:lnTo>
                <a:lnTo>
                  <a:pt x="331" y="4"/>
                </a:lnTo>
                <a:lnTo>
                  <a:pt x="331" y="1"/>
                </a:lnTo>
                <a:lnTo>
                  <a:pt x="331" y="1"/>
                </a:lnTo>
                <a:lnTo>
                  <a:pt x="331" y="2"/>
                </a:lnTo>
                <a:lnTo>
                  <a:pt x="331" y="1"/>
                </a:lnTo>
                <a:lnTo>
                  <a:pt x="331" y="0"/>
                </a:lnTo>
                <a:lnTo>
                  <a:pt x="332" y="1"/>
                </a:lnTo>
                <a:lnTo>
                  <a:pt x="332" y="1"/>
                </a:lnTo>
                <a:lnTo>
                  <a:pt x="332" y="1"/>
                </a:lnTo>
                <a:lnTo>
                  <a:pt x="332" y="4"/>
                </a:lnTo>
                <a:lnTo>
                  <a:pt x="332" y="1"/>
                </a:lnTo>
                <a:lnTo>
                  <a:pt x="332" y="1"/>
                </a:lnTo>
                <a:lnTo>
                  <a:pt x="332" y="2"/>
                </a:lnTo>
                <a:lnTo>
                  <a:pt x="332" y="4"/>
                </a:lnTo>
                <a:lnTo>
                  <a:pt x="332" y="3"/>
                </a:lnTo>
                <a:lnTo>
                  <a:pt x="333" y="1"/>
                </a:lnTo>
                <a:lnTo>
                  <a:pt x="333" y="1"/>
                </a:lnTo>
                <a:lnTo>
                  <a:pt x="333" y="1"/>
                </a:lnTo>
                <a:lnTo>
                  <a:pt x="333" y="2"/>
                </a:lnTo>
                <a:lnTo>
                  <a:pt x="333" y="1"/>
                </a:lnTo>
                <a:lnTo>
                  <a:pt x="333" y="3"/>
                </a:lnTo>
                <a:lnTo>
                  <a:pt x="333" y="3"/>
                </a:lnTo>
                <a:lnTo>
                  <a:pt x="333" y="3"/>
                </a:lnTo>
                <a:lnTo>
                  <a:pt x="334" y="1"/>
                </a:lnTo>
                <a:lnTo>
                  <a:pt x="334" y="1"/>
                </a:lnTo>
                <a:lnTo>
                  <a:pt x="334" y="3"/>
                </a:lnTo>
                <a:lnTo>
                  <a:pt x="334" y="5"/>
                </a:lnTo>
                <a:lnTo>
                  <a:pt x="334" y="4"/>
                </a:lnTo>
                <a:lnTo>
                  <a:pt x="334" y="3"/>
                </a:lnTo>
                <a:lnTo>
                  <a:pt x="334" y="4"/>
                </a:lnTo>
                <a:lnTo>
                  <a:pt x="334" y="4"/>
                </a:lnTo>
                <a:lnTo>
                  <a:pt x="334" y="3"/>
                </a:lnTo>
                <a:lnTo>
                  <a:pt x="334" y="6"/>
                </a:lnTo>
                <a:lnTo>
                  <a:pt x="334" y="4"/>
                </a:lnTo>
                <a:lnTo>
                  <a:pt x="335" y="4"/>
                </a:lnTo>
                <a:lnTo>
                  <a:pt x="335" y="6"/>
                </a:lnTo>
                <a:lnTo>
                  <a:pt x="335" y="4"/>
                </a:lnTo>
                <a:lnTo>
                  <a:pt x="335" y="3"/>
                </a:lnTo>
                <a:lnTo>
                  <a:pt x="335" y="3"/>
                </a:lnTo>
                <a:lnTo>
                  <a:pt x="335" y="5"/>
                </a:lnTo>
                <a:lnTo>
                  <a:pt x="335" y="3"/>
                </a:lnTo>
                <a:lnTo>
                  <a:pt x="335" y="3"/>
                </a:lnTo>
                <a:lnTo>
                  <a:pt x="335" y="5"/>
                </a:lnTo>
                <a:lnTo>
                  <a:pt x="335" y="3"/>
                </a:lnTo>
                <a:lnTo>
                  <a:pt x="336" y="3"/>
                </a:lnTo>
                <a:lnTo>
                  <a:pt x="336" y="5"/>
                </a:lnTo>
                <a:lnTo>
                  <a:pt x="336" y="3"/>
                </a:lnTo>
                <a:lnTo>
                  <a:pt x="336" y="4"/>
                </a:lnTo>
                <a:lnTo>
                  <a:pt x="336" y="3"/>
                </a:lnTo>
                <a:lnTo>
                  <a:pt x="336" y="4"/>
                </a:lnTo>
                <a:lnTo>
                  <a:pt x="336" y="4"/>
                </a:lnTo>
                <a:lnTo>
                  <a:pt x="336" y="2"/>
                </a:lnTo>
                <a:lnTo>
                  <a:pt x="336" y="2"/>
                </a:lnTo>
                <a:lnTo>
                  <a:pt x="336" y="2"/>
                </a:lnTo>
                <a:lnTo>
                  <a:pt x="336" y="3"/>
                </a:lnTo>
                <a:lnTo>
                  <a:pt x="337" y="2"/>
                </a:lnTo>
                <a:lnTo>
                  <a:pt x="337" y="2"/>
                </a:lnTo>
                <a:lnTo>
                  <a:pt x="337" y="3"/>
                </a:lnTo>
                <a:lnTo>
                  <a:pt x="337" y="1"/>
                </a:lnTo>
                <a:lnTo>
                  <a:pt x="337" y="2"/>
                </a:lnTo>
                <a:lnTo>
                  <a:pt x="337" y="1"/>
                </a:lnTo>
                <a:lnTo>
                  <a:pt x="337" y="1"/>
                </a:lnTo>
                <a:lnTo>
                  <a:pt x="337" y="4"/>
                </a:lnTo>
                <a:lnTo>
                  <a:pt x="337" y="2"/>
                </a:lnTo>
                <a:lnTo>
                  <a:pt x="337" y="4"/>
                </a:lnTo>
                <a:lnTo>
                  <a:pt x="337" y="2"/>
                </a:lnTo>
                <a:lnTo>
                  <a:pt x="338" y="4"/>
                </a:lnTo>
                <a:lnTo>
                  <a:pt x="338" y="1"/>
                </a:lnTo>
                <a:lnTo>
                  <a:pt x="338" y="1"/>
                </a:lnTo>
                <a:lnTo>
                  <a:pt x="338" y="1"/>
                </a:lnTo>
                <a:lnTo>
                  <a:pt x="338" y="1"/>
                </a:lnTo>
                <a:lnTo>
                  <a:pt x="338" y="1"/>
                </a:lnTo>
                <a:lnTo>
                  <a:pt x="338" y="1"/>
                </a:lnTo>
                <a:lnTo>
                  <a:pt x="338" y="0"/>
                </a:lnTo>
                <a:lnTo>
                  <a:pt x="338" y="3"/>
                </a:lnTo>
                <a:lnTo>
                  <a:pt x="338" y="1"/>
                </a:lnTo>
                <a:lnTo>
                  <a:pt x="339" y="4"/>
                </a:lnTo>
                <a:lnTo>
                  <a:pt x="339" y="1"/>
                </a:lnTo>
                <a:lnTo>
                  <a:pt x="339" y="1"/>
                </a:lnTo>
                <a:lnTo>
                  <a:pt x="339" y="2"/>
                </a:lnTo>
                <a:lnTo>
                  <a:pt x="339" y="1"/>
                </a:lnTo>
                <a:lnTo>
                  <a:pt x="339" y="1"/>
                </a:lnTo>
                <a:lnTo>
                  <a:pt x="339" y="3"/>
                </a:lnTo>
                <a:lnTo>
                  <a:pt x="339" y="2"/>
                </a:lnTo>
                <a:lnTo>
                  <a:pt x="339" y="1"/>
                </a:lnTo>
                <a:lnTo>
                  <a:pt x="339" y="1"/>
                </a:lnTo>
                <a:lnTo>
                  <a:pt x="340" y="1"/>
                </a:lnTo>
                <a:lnTo>
                  <a:pt x="340" y="2"/>
                </a:lnTo>
                <a:lnTo>
                  <a:pt x="340" y="1"/>
                </a:lnTo>
                <a:lnTo>
                  <a:pt x="340" y="1"/>
                </a:lnTo>
                <a:lnTo>
                  <a:pt x="340" y="1"/>
                </a:lnTo>
                <a:lnTo>
                  <a:pt x="340" y="3"/>
                </a:lnTo>
                <a:lnTo>
                  <a:pt x="340" y="1"/>
                </a:lnTo>
                <a:lnTo>
                  <a:pt x="340" y="1"/>
                </a:lnTo>
                <a:lnTo>
                  <a:pt x="340" y="1"/>
                </a:lnTo>
                <a:lnTo>
                  <a:pt x="340" y="1"/>
                </a:lnTo>
                <a:lnTo>
                  <a:pt x="340" y="1"/>
                </a:lnTo>
                <a:lnTo>
                  <a:pt x="341" y="1"/>
                </a:lnTo>
                <a:lnTo>
                  <a:pt x="341" y="1"/>
                </a:lnTo>
                <a:lnTo>
                  <a:pt x="341" y="3"/>
                </a:lnTo>
                <a:lnTo>
                  <a:pt x="341" y="1"/>
                </a:lnTo>
                <a:lnTo>
                  <a:pt x="341" y="1"/>
                </a:lnTo>
                <a:lnTo>
                  <a:pt x="341" y="1"/>
                </a:lnTo>
                <a:lnTo>
                  <a:pt x="341" y="1"/>
                </a:lnTo>
                <a:lnTo>
                  <a:pt x="341" y="1"/>
                </a:lnTo>
                <a:lnTo>
                  <a:pt x="341" y="1"/>
                </a:lnTo>
                <a:lnTo>
                  <a:pt x="341" y="1"/>
                </a:lnTo>
                <a:lnTo>
                  <a:pt x="341" y="1"/>
                </a:lnTo>
                <a:lnTo>
                  <a:pt x="342" y="1"/>
                </a:lnTo>
                <a:lnTo>
                  <a:pt x="342" y="1"/>
                </a:lnTo>
                <a:lnTo>
                  <a:pt x="342" y="1"/>
                </a:lnTo>
                <a:lnTo>
                  <a:pt x="342" y="1"/>
                </a:lnTo>
                <a:lnTo>
                  <a:pt x="342" y="1"/>
                </a:lnTo>
                <a:lnTo>
                  <a:pt x="342" y="1"/>
                </a:lnTo>
                <a:lnTo>
                  <a:pt x="342" y="1"/>
                </a:lnTo>
                <a:lnTo>
                  <a:pt x="342" y="1"/>
                </a:lnTo>
                <a:lnTo>
                  <a:pt x="342" y="1"/>
                </a:lnTo>
                <a:lnTo>
                  <a:pt x="342" y="3"/>
                </a:lnTo>
                <a:lnTo>
                  <a:pt x="342" y="1"/>
                </a:lnTo>
                <a:lnTo>
                  <a:pt x="343" y="1"/>
                </a:lnTo>
                <a:lnTo>
                  <a:pt x="343" y="1"/>
                </a:lnTo>
                <a:lnTo>
                  <a:pt x="343" y="1"/>
                </a:lnTo>
                <a:lnTo>
                  <a:pt x="343" y="1"/>
                </a:lnTo>
                <a:lnTo>
                  <a:pt x="343" y="1"/>
                </a:lnTo>
                <a:lnTo>
                  <a:pt x="343" y="1"/>
                </a:lnTo>
                <a:lnTo>
                  <a:pt x="343" y="1"/>
                </a:lnTo>
                <a:lnTo>
                  <a:pt x="343" y="1"/>
                </a:lnTo>
                <a:lnTo>
                  <a:pt x="343" y="1"/>
                </a:lnTo>
                <a:lnTo>
                  <a:pt x="343" y="1"/>
                </a:lnTo>
                <a:lnTo>
                  <a:pt x="344" y="1"/>
                </a:lnTo>
                <a:lnTo>
                  <a:pt x="344" y="2"/>
                </a:lnTo>
                <a:lnTo>
                  <a:pt x="344" y="1"/>
                </a:lnTo>
                <a:lnTo>
                  <a:pt x="344" y="1"/>
                </a:lnTo>
                <a:lnTo>
                  <a:pt x="344" y="1"/>
                </a:lnTo>
                <a:lnTo>
                  <a:pt x="344" y="1"/>
                </a:lnTo>
                <a:lnTo>
                  <a:pt x="344" y="1"/>
                </a:lnTo>
                <a:lnTo>
                  <a:pt x="344" y="1"/>
                </a:lnTo>
                <a:lnTo>
                  <a:pt x="344" y="1"/>
                </a:lnTo>
                <a:lnTo>
                  <a:pt x="344" y="1"/>
                </a:lnTo>
                <a:lnTo>
                  <a:pt x="344" y="1"/>
                </a:lnTo>
                <a:lnTo>
                  <a:pt x="345" y="1"/>
                </a:lnTo>
                <a:lnTo>
                  <a:pt x="345" y="1"/>
                </a:lnTo>
                <a:lnTo>
                  <a:pt x="345" y="1"/>
                </a:lnTo>
                <a:lnTo>
                  <a:pt x="345" y="1"/>
                </a:lnTo>
                <a:lnTo>
                  <a:pt x="345" y="1"/>
                </a:lnTo>
                <a:lnTo>
                  <a:pt x="345" y="0"/>
                </a:lnTo>
                <a:lnTo>
                  <a:pt x="345" y="1"/>
                </a:lnTo>
                <a:lnTo>
                  <a:pt x="345" y="1"/>
                </a:lnTo>
                <a:lnTo>
                  <a:pt x="345" y="1"/>
                </a:lnTo>
                <a:lnTo>
                  <a:pt x="345" y="1"/>
                </a:lnTo>
                <a:lnTo>
                  <a:pt x="345" y="1"/>
                </a:lnTo>
                <a:lnTo>
                  <a:pt x="346" y="1"/>
                </a:lnTo>
                <a:lnTo>
                  <a:pt x="346" y="2"/>
                </a:lnTo>
                <a:lnTo>
                  <a:pt x="346" y="1"/>
                </a:lnTo>
                <a:lnTo>
                  <a:pt x="346" y="1"/>
                </a:lnTo>
                <a:lnTo>
                  <a:pt x="346" y="1"/>
                </a:lnTo>
                <a:lnTo>
                  <a:pt x="346" y="1"/>
                </a:lnTo>
                <a:lnTo>
                  <a:pt x="346" y="1"/>
                </a:lnTo>
                <a:lnTo>
                  <a:pt x="346" y="1"/>
                </a:lnTo>
                <a:lnTo>
                  <a:pt x="346" y="1"/>
                </a:lnTo>
                <a:lnTo>
                  <a:pt x="346" y="1"/>
                </a:lnTo>
              </a:path>
            </a:pathLst>
          </a:custGeom>
          <a:noFill/>
          <a:ln w="12700" cmpd="sng">
            <a:solidFill>
              <a:srgbClr val="FF0000"/>
            </a:solidFill>
            <a:prstDash val="solid"/>
            <a:round/>
            <a:headEnd/>
            <a:tailEnd/>
          </a:ln>
        </p:spPr>
        <p:txBody>
          <a:bodyPr/>
          <a:lstStyle/>
          <a:p>
            <a:endParaRPr lang="zh-CN" altLang="en-US" sz="2800">
              <a:latin typeface="Arial Narrow" pitchFamily="34" charset="0"/>
            </a:endParaRPr>
          </a:p>
        </p:txBody>
      </p:sp>
      <p:sp>
        <p:nvSpPr>
          <p:cNvPr id="103" name="Text Box 60"/>
          <p:cNvSpPr txBox="1">
            <a:spLocks noChangeArrowheads="1"/>
          </p:cNvSpPr>
          <p:nvPr/>
        </p:nvSpPr>
        <p:spPr bwMode="auto">
          <a:xfrm>
            <a:off x="2807898" y="4360073"/>
            <a:ext cx="1015021" cy="523220"/>
          </a:xfrm>
          <a:prstGeom prst="rect">
            <a:avLst/>
          </a:prstGeom>
          <a:noFill/>
          <a:ln w="9525">
            <a:noFill/>
            <a:miter lim="800000"/>
            <a:headEnd/>
            <a:tailEnd/>
          </a:ln>
          <a:effectLst/>
        </p:spPr>
        <p:txBody>
          <a:bodyPr wrap="none">
            <a:spAutoFit/>
          </a:bodyPr>
          <a:lstStyle/>
          <a:p>
            <a:pPr algn="l" eaLnBrk="1" hangingPunct="1"/>
            <a:r>
              <a:rPr lang="en-US" altLang="zh-CN" sz="2800" b="0" dirty="0" smtClean="0">
                <a:latin typeface="Arial Narrow" pitchFamily="34" charset="0"/>
                <a:ea typeface="宋体" charset="-122"/>
                <a:cs typeface="Arial" charset="0"/>
              </a:rPr>
              <a:t>HCO</a:t>
            </a:r>
            <a:r>
              <a:rPr lang="en-US" altLang="zh-CN" sz="2800" b="0" baseline="-25000" dirty="0" smtClean="0">
                <a:latin typeface="Arial Narrow" pitchFamily="34" charset="0"/>
                <a:ea typeface="宋体" charset="-122"/>
                <a:cs typeface="Arial" charset="0"/>
              </a:rPr>
              <a:t>3</a:t>
            </a:r>
            <a:r>
              <a:rPr lang="en-US" altLang="zh-CN" sz="2800" b="0" baseline="30000" dirty="0" smtClean="0">
                <a:latin typeface="Arial Narrow" pitchFamily="34" charset="0"/>
                <a:ea typeface="宋体" charset="-122"/>
                <a:cs typeface="Arial" charset="0"/>
              </a:rPr>
              <a:t>-</a:t>
            </a:r>
            <a:endParaRPr lang="en-US" altLang="zh-CN" sz="2800" b="0" baseline="30000" dirty="0">
              <a:latin typeface="Arial Narrow" pitchFamily="34" charset="0"/>
              <a:ea typeface="宋体" charset="-122"/>
              <a:cs typeface="Arial" charset="0"/>
            </a:endParaRPr>
          </a:p>
        </p:txBody>
      </p:sp>
      <p:sp>
        <p:nvSpPr>
          <p:cNvPr id="109" name="Line 42"/>
          <p:cNvSpPr>
            <a:spLocks noChangeShapeType="1"/>
          </p:cNvSpPr>
          <p:nvPr/>
        </p:nvSpPr>
        <p:spPr bwMode="auto">
          <a:xfrm flipH="1" flipV="1">
            <a:off x="3431487" y="4934312"/>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grpSp>
        <p:nvGrpSpPr>
          <p:cNvPr id="115" name="组合 114"/>
          <p:cNvGrpSpPr/>
          <p:nvPr/>
        </p:nvGrpSpPr>
        <p:grpSpPr>
          <a:xfrm>
            <a:off x="1446126" y="4005059"/>
            <a:ext cx="336838" cy="435857"/>
            <a:chOff x="1786890" y="4869160"/>
            <a:chExt cx="264830" cy="500813"/>
          </a:xfrm>
        </p:grpSpPr>
        <p:sp>
          <p:nvSpPr>
            <p:cNvPr id="113" name="任意多边形 112"/>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14" name="任意多边形 113"/>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grpSp>
        <p:nvGrpSpPr>
          <p:cNvPr id="119" name="组合 114"/>
          <p:cNvGrpSpPr/>
          <p:nvPr/>
        </p:nvGrpSpPr>
        <p:grpSpPr>
          <a:xfrm flipH="1">
            <a:off x="2878626" y="4005059"/>
            <a:ext cx="336838" cy="435857"/>
            <a:chOff x="1786890" y="4869160"/>
            <a:chExt cx="264830" cy="500813"/>
          </a:xfrm>
        </p:grpSpPr>
        <p:sp>
          <p:nvSpPr>
            <p:cNvPr id="121" name="任意多边形 120"/>
            <p:cNvSpPr/>
            <p:nvPr/>
          </p:nvSpPr>
          <p:spPr>
            <a:xfrm>
              <a:off x="1786890" y="4869160"/>
              <a:ext cx="264830" cy="254020"/>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sp>
          <p:nvSpPr>
            <p:cNvPr id="122" name="任意多边形 121"/>
            <p:cNvSpPr/>
            <p:nvPr/>
          </p:nvSpPr>
          <p:spPr>
            <a:xfrm flipV="1">
              <a:off x="1786890" y="5115954"/>
              <a:ext cx="264830" cy="254019"/>
            </a:xfrm>
            <a:custGeom>
              <a:avLst/>
              <a:gdLst>
                <a:gd name="connsiteX0" fmla="*/ 373380 w 373380"/>
                <a:gd name="connsiteY0" fmla="*/ 175260 h 181610"/>
                <a:gd name="connsiteX1" fmla="*/ 114300 w 373380"/>
                <a:gd name="connsiteY1" fmla="*/ 152400 h 181610"/>
                <a:gd name="connsiteX2" fmla="*/ 0 w 373380"/>
                <a:gd name="connsiteY2" fmla="*/ 0 h 181610"/>
              </a:gdLst>
              <a:ahLst/>
              <a:cxnLst>
                <a:cxn ang="0">
                  <a:pos x="connsiteX0" y="connsiteY0"/>
                </a:cxn>
                <a:cxn ang="0">
                  <a:pos x="connsiteX1" y="connsiteY1"/>
                </a:cxn>
                <a:cxn ang="0">
                  <a:pos x="connsiteX2" y="connsiteY2"/>
                </a:cxn>
              </a:cxnLst>
              <a:rect l="l" t="t" r="r" b="b"/>
              <a:pathLst>
                <a:path w="373380" h="181610">
                  <a:moveTo>
                    <a:pt x="373380" y="175260"/>
                  </a:moveTo>
                  <a:cubicBezTo>
                    <a:pt x="274955" y="178435"/>
                    <a:pt x="176530" y="181610"/>
                    <a:pt x="114300" y="152400"/>
                  </a:cubicBezTo>
                  <a:cubicBezTo>
                    <a:pt x="52070" y="123190"/>
                    <a:pt x="26035" y="61595"/>
                    <a:pt x="0" y="0"/>
                  </a:cubicBezTo>
                </a:path>
              </a:pathLst>
            </a:custGeom>
            <a:noFill/>
            <a:ln w="19050">
              <a:solidFill>
                <a:schemeClr val="tx1"/>
              </a:solidFill>
              <a:round/>
              <a:headEnd type="none" w="med" len="med"/>
              <a:tailEnd type="arrow" w="med" len="med"/>
            </a:ln>
            <a:effectLst/>
          </p:spPr>
          <p:txBody>
            <a:bodyPr/>
            <a:lstStyle/>
            <a:p>
              <a:endParaRPr lang="zh-CN" altLang="en-US" sz="2400"/>
            </a:p>
          </p:txBody>
        </p:sp>
      </p:grpSp>
      <p:sp>
        <p:nvSpPr>
          <p:cNvPr id="123" name="Line 42"/>
          <p:cNvSpPr>
            <a:spLocks noChangeShapeType="1"/>
          </p:cNvSpPr>
          <p:nvPr/>
        </p:nvSpPr>
        <p:spPr bwMode="auto">
          <a:xfrm flipH="1" flipV="1">
            <a:off x="3196796" y="5221580"/>
            <a:ext cx="460623" cy="432048"/>
          </a:xfrm>
          <a:prstGeom prst="line">
            <a:avLst/>
          </a:prstGeom>
          <a:noFill/>
          <a:ln w="19050">
            <a:solidFill>
              <a:schemeClr val="tx1"/>
            </a:solidFill>
            <a:round/>
            <a:headEnd type="none" w="med" len="med"/>
            <a:tailEnd type="arrow" w="med" len="med"/>
          </a:ln>
          <a:effectLst/>
        </p:spPr>
        <p:txBody>
          <a:bodyPr/>
          <a:lstStyle/>
          <a:p>
            <a:endParaRPr lang="zh-CN" altLang="en-US" sz="2400"/>
          </a:p>
        </p:txBody>
      </p:sp>
      <p:sp>
        <p:nvSpPr>
          <p:cNvPr id="85" name="圆角矩形 84"/>
          <p:cNvSpPr/>
          <p:nvPr/>
        </p:nvSpPr>
        <p:spPr>
          <a:xfrm>
            <a:off x="0" y="67774"/>
            <a:ext cx="9144000" cy="864096"/>
          </a:xfrm>
          <a:prstGeom prst="roundRect">
            <a:avLst>
              <a:gd name="adj" fmla="val 9705"/>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50000"/>
              </a:spcBef>
            </a:pPr>
            <a:r>
              <a:rPr lang="en-US" altLang="zh-CN" sz="3600" b="1" dirty="0" smtClean="0">
                <a:solidFill>
                  <a:schemeClr val="tx2">
                    <a:lumMod val="50000"/>
                  </a:schemeClr>
                </a:solidFill>
                <a:latin typeface="Arial Narrow" pitchFamily="34" charset="0"/>
                <a:ea typeface="宋体" charset="-122"/>
                <a:cs typeface="Arial" charset="0"/>
              </a:rPr>
              <a:t>Affect of structural variation on </a:t>
            </a:r>
            <a:r>
              <a:rPr lang="en-US" altLang="zh-CN" sz="3600" b="1" smtClean="0">
                <a:solidFill>
                  <a:schemeClr val="tx2">
                    <a:lumMod val="50000"/>
                  </a:schemeClr>
                </a:solidFill>
                <a:latin typeface="Arial Narrow" pitchFamily="34" charset="0"/>
                <a:ea typeface="宋体" charset="-122"/>
                <a:cs typeface="Arial" charset="0"/>
              </a:rPr>
              <a:t>NBCn1 activity</a:t>
            </a:r>
            <a:endParaRPr lang="en-US" altLang="zh-CN" sz="3600" b="1" dirty="0">
              <a:solidFill>
                <a:schemeClr val="tx2">
                  <a:lumMod val="50000"/>
                </a:schemeClr>
              </a:solidFill>
              <a:latin typeface="Arial Narrow" pitchFamily="34" charset="0"/>
              <a:ea typeface="宋体" charset="-122"/>
              <a:cs typeface="Arial" charset="0"/>
            </a:endParaRPr>
          </a:p>
        </p:txBody>
      </p:sp>
      <p:sp>
        <p:nvSpPr>
          <p:cNvPr id="86" name="Text Box 66"/>
          <p:cNvSpPr txBox="1">
            <a:spLocks noChangeArrowheads="1"/>
          </p:cNvSpPr>
          <p:nvPr/>
        </p:nvSpPr>
        <p:spPr bwMode="auto">
          <a:xfrm>
            <a:off x="932105" y="6093296"/>
            <a:ext cx="2783134" cy="584775"/>
          </a:xfrm>
          <a:prstGeom prst="rect">
            <a:avLst/>
          </a:prstGeom>
          <a:noFill/>
          <a:ln w="9525">
            <a:noFill/>
            <a:miter lim="800000"/>
            <a:headEnd/>
            <a:tailEnd/>
          </a:ln>
        </p:spPr>
        <p:txBody>
          <a:bodyPr wrap="none">
            <a:spAutoFit/>
          </a:bodyPr>
          <a:lstStyle/>
          <a:p>
            <a:r>
              <a:rPr lang="en-US" altLang="zh-CN" sz="3200" b="1" i="1" dirty="0" smtClean="0">
                <a:latin typeface="Arial Narrow" pitchFamily="34" charset="0"/>
                <a:ea typeface="宋体" charset="-122"/>
              </a:rPr>
              <a:t>Xenopus</a:t>
            </a:r>
            <a:r>
              <a:rPr lang="en-US" altLang="zh-CN" sz="3200" b="1" dirty="0" smtClean="0">
                <a:latin typeface="Arial Narrow" pitchFamily="34" charset="0"/>
                <a:ea typeface="宋体" charset="-122"/>
              </a:rPr>
              <a:t> oocyte</a:t>
            </a:r>
            <a:endParaRPr lang="en-US" altLang="zh-CN" sz="3200" b="1" dirty="0">
              <a:latin typeface="Arial Narrow" pitchFamily="34" charset="0"/>
              <a:ea typeface="宋体" charset="-122"/>
            </a:endParaRPr>
          </a:p>
        </p:txBody>
      </p:sp>
    </p:spTree>
    <p:custDataLst>
      <p:tags r:id="rId1"/>
    </p:custDataLst>
  </p:cSld>
  <p:clrMapOvr>
    <a:masterClrMapping/>
  </p:clrMapOvr>
  <p:transition advTm="45325"/>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64" name="Group 272"/>
          <p:cNvGraphicFramePr>
            <a:graphicFrameLocks noGrp="1"/>
          </p:cNvGraphicFramePr>
          <p:nvPr>
            <p:extLst>
              <p:ext uri="{D42A27DB-BD31-4B8C-83A1-F6EECF244321}">
                <p14:modId xmlns="" xmlns:p14="http://schemas.microsoft.com/office/powerpoint/2010/main" val="1297201923"/>
              </p:ext>
            </p:extLst>
          </p:nvPr>
        </p:nvGraphicFramePr>
        <p:xfrm>
          <a:off x="1760538" y="2327646"/>
          <a:ext cx="5748337" cy="1749426"/>
        </p:xfrm>
        <a:graphic>
          <a:graphicData uri="http://schemas.openxmlformats.org/drawingml/2006/table">
            <a:tbl>
              <a:tblPr/>
              <a:tblGrid>
                <a:gridCol w="1022350"/>
                <a:gridCol w="427037"/>
                <a:gridCol w="427038"/>
                <a:gridCol w="427037"/>
                <a:gridCol w="457200"/>
                <a:gridCol w="457200"/>
                <a:gridCol w="457200"/>
                <a:gridCol w="457200"/>
                <a:gridCol w="457200"/>
                <a:gridCol w="381000"/>
                <a:gridCol w="396875"/>
                <a:gridCol w="381000"/>
              </a:tblGrid>
              <a:tr h="2921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mNBCn1</a:t>
                      </a: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B</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C</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E</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F</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G</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I</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J</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N</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O</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H</a:t>
                      </a:r>
                      <a:r>
                        <a:rPr kumimoji="0" lang="en-US" altLang="zh-CN" sz="1800" b="0" i="0" u="none" strike="noStrike" cap="none" normalizeH="0" baseline="-25000" smtClean="0">
                          <a:ln>
                            <a:noFill/>
                          </a:ln>
                          <a:solidFill>
                            <a:schemeClr val="tx1"/>
                          </a:solidFill>
                          <a:effectLst/>
                          <a:latin typeface="Arial Narrow" pitchFamily="34" charset="0"/>
                          <a:ea typeface="宋体" charset="-122"/>
                          <a:cs typeface="Arial" charset="0"/>
                        </a:rPr>
                        <a:t>2</a:t>
                      </a: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O</a:t>
                      </a: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err="1" smtClean="0">
                          <a:ln>
                            <a:noFill/>
                          </a:ln>
                          <a:solidFill>
                            <a:schemeClr val="tx1"/>
                          </a:solidFill>
                          <a:effectLst/>
                          <a:latin typeface="Arial Narrow" pitchFamily="34" charset="0"/>
                          <a:ea typeface="宋体" charset="-122"/>
                          <a:cs typeface="Arial" charset="0"/>
                        </a:rPr>
                        <a:t>Nt</a:t>
                      </a:r>
                      <a:endPar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Narrow" pitchFamily="34" charset="0"/>
                          <a:ea typeface="宋体" charset="-122"/>
                          <a:cs typeface="Arial" charset="0"/>
                        </a:rPr>
                        <a:t>MERF</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Narrow" pitchFamily="34" charset="0"/>
                          <a:ea typeface="宋体" charset="-122"/>
                          <a:cs typeface="Arial" charset="0"/>
                        </a:rPr>
                        <a:t>MERF</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dirty="0" smtClean="0">
                          <a:ln>
                            <a:noFill/>
                          </a:ln>
                          <a:solidFill>
                            <a:schemeClr val="tx1"/>
                          </a:solidFill>
                          <a:effectLst/>
                          <a:latin typeface="Arial Narrow" pitchFamily="34" charset="0"/>
                          <a:ea typeface="宋体" charset="-122"/>
                          <a:cs typeface="Arial" charset="0"/>
                        </a:rPr>
                        <a:t>MERF</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200" b="0" i="0" u="none" strike="noStrike" cap="none" normalizeH="0" baseline="0" smtClean="0">
                          <a:ln>
                            <a:noFill/>
                          </a:ln>
                          <a:solidFill>
                            <a:schemeClr val="tx1"/>
                          </a:solidFill>
                          <a:effectLst/>
                          <a:latin typeface="Arial Narrow" pitchFamily="34" charset="0"/>
                          <a:ea typeface="宋体" charset="-122"/>
                          <a:cs typeface="Arial" charset="0"/>
                        </a:rPr>
                        <a:t>MEAD</a:t>
                      </a: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NA</a:t>
                      </a: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Cas. I</a:t>
                      </a: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NA</a:t>
                      </a: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21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Cas. II</a:t>
                      </a: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NA</a:t>
                      </a: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Cas. III</a:t>
                      </a: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NA</a:t>
                      </a: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Cas. IV</a:t>
                      </a:r>
                    </a:p>
                  </a:txBody>
                  <a:tcPr marL="0" marR="0" marT="0" marB="0" anchor="ctr" anchorCtr="1" horzOverflow="overflow">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a:t>
                      </a:r>
                      <a:endParaRPr kumimoji="0" lang="zh-CN" altLang="en-US" sz="1800" b="0" i="0" u="none" strike="noStrike" cap="none" normalizeH="0" baseline="0" dirty="0" smtClean="0">
                        <a:ln>
                          <a:noFill/>
                        </a:ln>
                        <a:solidFill>
                          <a:schemeClr val="tx1"/>
                        </a:solidFill>
                        <a:effectLst/>
                        <a:latin typeface="Arial Narrow" pitchFamily="34" charset="0"/>
                        <a:ea typeface="宋体" charset="-122"/>
                        <a:cs typeface="Arial" charset="0"/>
                      </a:endParaRPr>
                    </a:p>
                  </a:txBody>
                  <a:tcPr marL="0" marR="0"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altLang="zh-CN" sz="1800" b="0" i="0" u="none" strike="noStrike" cap="none" normalizeH="0" baseline="0" dirty="0" smtClean="0">
                          <a:ln>
                            <a:noFill/>
                          </a:ln>
                          <a:solidFill>
                            <a:schemeClr val="tx1"/>
                          </a:solidFill>
                          <a:effectLst/>
                          <a:latin typeface="Arial Narrow" pitchFamily="34" charset="0"/>
                          <a:ea typeface="宋体" charset="-122"/>
                          <a:cs typeface="Arial" charset="0"/>
                        </a:rPr>
                        <a:t>NA</a:t>
                      </a:r>
                    </a:p>
                  </a:txBody>
                  <a:tcPr marL="0" marR="0" marT="0" marB="0" anchor="ctr" anchorCtr="1" horzOverflow="overflow">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288" name="Text Box 513"/>
          <p:cNvSpPr txBox="1">
            <a:spLocks noChangeArrowheads="1"/>
          </p:cNvSpPr>
          <p:nvPr/>
        </p:nvSpPr>
        <p:spPr bwMode="auto">
          <a:xfrm>
            <a:off x="2773363" y="679821"/>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8289" name="Text Box 514"/>
          <p:cNvSpPr txBox="1">
            <a:spLocks noChangeArrowheads="1"/>
          </p:cNvSpPr>
          <p:nvPr/>
        </p:nvSpPr>
        <p:spPr bwMode="auto">
          <a:xfrm>
            <a:off x="3219450" y="65759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8290" name="Text Box 515"/>
          <p:cNvSpPr txBox="1">
            <a:spLocks noChangeArrowheads="1"/>
          </p:cNvSpPr>
          <p:nvPr/>
        </p:nvSpPr>
        <p:spPr bwMode="auto">
          <a:xfrm>
            <a:off x="3648075" y="471859"/>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8291" name="Text Box 516"/>
          <p:cNvSpPr txBox="1">
            <a:spLocks noChangeArrowheads="1"/>
          </p:cNvSpPr>
          <p:nvPr/>
        </p:nvSpPr>
        <p:spPr bwMode="auto">
          <a:xfrm>
            <a:off x="6318250" y="417884"/>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(9)</a:t>
            </a:r>
          </a:p>
        </p:txBody>
      </p:sp>
      <p:sp>
        <p:nvSpPr>
          <p:cNvPr id="8292" name="Text Box 517"/>
          <p:cNvSpPr txBox="1">
            <a:spLocks noChangeArrowheads="1"/>
          </p:cNvSpPr>
          <p:nvPr/>
        </p:nvSpPr>
        <p:spPr bwMode="auto">
          <a:xfrm>
            <a:off x="6726238" y="667121"/>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8293" name="Text Box 518"/>
          <p:cNvSpPr txBox="1">
            <a:spLocks noChangeArrowheads="1"/>
          </p:cNvSpPr>
          <p:nvPr/>
        </p:nvSpPr>
        <p:spPr bwMode="auto">
          <a:xfrm>
            <a:off x="7051675" y="1787896"/>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(12)</a:t>
            </a:r>
          </a:p>
        </p:txBody>
      </p:sp>
      <p:sp>
        <p:nvSpPr>
          <p:cNvPr id="8294" name="Text Box 519"/>
          <p:cNvSpPr txBox="1">
            <a:spLocks noChangeArrowheads="1"/>
          </p:cNvSpPr>
          <p:nvPr/>
        </p:nvSpPr>
        <p:spPr bwMode="auto">
          <a:xfrm>
            <a:off x="4095750" y="1364034"/>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8295" name="Text Box 520"/>
          <p:cNvSpPr txBox="1">
            <a:spLocks noChangeArrowheads="1"/>
          </p:cNvSpPr>
          <p:nvPr/>
        </p:nvSpPr>
        <p:spPr bwMode="auto">
          <a:xfrm>
            <a:off x="4541838" y="1233859"/>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(8)</a:t>
            </a:r>
          </a:p>
        </p:txBody>
      </p:sp>
      <p:sp>
        <p:nvSpPr>
          <p:cNvPr id="8296" name="Text Box 521"/>
          <p:cNvSpPr txBox="1">
            <a:spLocks noChangeArrowheads="1"/>
          </p:cNvSpPr>
          <p:nvPr/>
        </p:nvSpPr>
        <p:spPr bwMode="auto">
          <a:xfrm>
            <a:off x="4921250" y="733796"/>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8297" name="Text Box 522"/>
          <p:cNvSpPr txBox="1">
            <a:spLocks noChangeArrowheads="1"/>
          </p:cNvSpPr>
          <p:nvPr/>
        </p:nvSpPr>
        <p:spPr bwMode="auto">
          <a:xfrm>
            <a:off x="5389563" y="754434"/>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(10)</a:t>
            </a:r>
          </a:p>
        </p:txBody>
      </p:sp>
      <p:sp>
        <p:nvSpPr>
          <p:cNvPr id="8298" name="Text Box 523"/>
          <p:cNvSpPr txBox="1">
            <a:spLocks noChangeArrowheads="1"/>
          </p:cNvSpPr>
          <p:nvPr/>
        </p:nvSpPr>
        <p:spPr bwMode="auto">
          <a:xfrm>
            <a:off x="5854700" y="765546"/>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8299" name="Line 196"/>
          <p:cNvSpPr>
            <a:spLocks noChangeShapeType="1"/>
          </p:cNvSpPr>
          <p:nvPr/>
        </p:nvSpPr>
        <p:spPr bwMode="auto">
          <a:xfrm>
            <a:off x="2620963" y="532184"/>
            <a:ext cx="1587" cy="1690687"/>
          </a:xfrm>
          <a:prstGeom prst="line">
            <a:avLst/>
          </a:prstGeom>
          <a:noFill/>
          <a:ln w="19050">
            <a:solidFill>
              <a:srgbClr val="000000"/>
            </a:solidFill>
            <a:round/>
            <a:headEnd/>
            <a:tailEnd/>
          </a:ln>
        </p:spPr>
        <p:txBody>
          <a:bodyPr/>
          <a:lstStyle/>
          <a:p>
            <a:endParaRPr lang="zh-CN" altLang="en-US"/>
          </a:p>
        </p:txBody>
      </p:sp>
      <p:sp>
        <p:nvSpPr>
          <p:cNvPr id="8300" name="Rectangle 202"/>
          <p:cNvSpPr>
            <a:spLocks noChangeArrowheads="1"/>
          </p:cNvSpPr>
          <p:nvPr/>
        </p:nvSpPr>
        <p:spPr bwMode="auto">
          <a:xfrm>
            <a:off x="2451100" y="2092696"/>
            <a:ext cx="106363" cy="276225"/>
          </a:xfrm>
          <a:prstGeom prst="rect">
            <a:avLst/>
          </a:prstGeom>
          <a:noFill/>
          <a:ln w="9525">
            <a:noFill/>
            <a:miter lim="800000"/>
            <a:headEnd/>
            <a:tailEnd/>
          </a:ln>
        </p:spPr>
        <p:txBody>
          <a:bodyPr wrap="none" lIns="0" tIns="0" rIns="0" bIns="0">
            <a:spAutoFit/>
          </a:bodyPr>
          <a:lstStyle/>
          <a:p>
            <a:r>
              <a:rPr lang="en-US" altLang="zh-CN">
                <a:solidFill>
                  <a:srgbClr val="000000"/>
                </a:solidFill>
                <a:ea typeface="宋体" charset="-122"/>
              </a:rPr>
              <a:t>0</a:t>
            </a:r>
            <a:endParaRPr lang="en-US" altLang="zh-CN">
              <a:ea typeface="宋体" charset="-122"/>
            </a:endParaRPr>
          </a:p>
        </p:txBody>
      </p:sp>
      <p:sp>
        <p:nvSpPr>
          <p:cNvPr id="8301" name="Rectangle 203"/>
          <p:cNvSpPr>
            <a:spLocks noChangeArrowheads="1"/>
          </p:cNvSpPr>
          <p:nvPr/>
        </p:nvSpPr>
        <p:spPr bwMode="auto">
          <a:xfrm>
            <a:off x="2451100" y="1678359"/>
            <a:ext cx="106363" cy="276225"/>
          </a:xfrm>
          <a:prstGeom prst="rect">
            <a:avLst/>
          </a:prstGeom>
          <a:noFill/>
          <a:ln w="9525">
            <a:noFill/>
            <a:miter lim="800000"/>
            <a:headEnd/>
            <a:tailEnd/>
          </a:ln>
        </p:spPr>
        <p:txBody>
          <a:bodyPr wrap="none" lIns="0" tIns="0" rIns="0" bIns="0">
            <a:spAutoFit/>
          </a:bodyPr>
          <a:lstStyle/>
          <a:p>
            <a:r>
              <a:rPr lang="en-US" altLang="zh-CN">
                <a:solidFill>
                  <a:srgbClr val="000000"/>
                </a:solidFill>
                <a:ea typeface="宋体" charset="-122"/>
              </a:rPr>
              <a:t>5</a:t>
            </a:r>
            <a:endParaRPr lang="en-US" altLang="zh-CN">
              <a:ea typeface="宋体" charset="-122"/>
            </a:endParaRPr>
          </a:p>
        </p:txBody>
      </p:sp>
      <p:sp>
        <p:nvSpPr>
          <p:cNvPr id="8302" name="Rectangle 204"/>
          <p:cNvSpPr>
            <a:spLocks noChangeArrowheads="1"/>
          </p:cNvSpPr>
          <p:nvPr/>
        </p:nvSpPr>
        <p:spPr bwMode="auto">
          <a:xfrm>
            <a:off x="2359025" y="1262434"/>
            <a:ext cx="211138" cy="276225"/>
          </a:xfrm>
          <a:prstGeom prst="rect">
            <a:avLst/>
          </a:prstGeom>
          <a:noFill/>
          <a:ln w="9525">
            <a:noFill/>
            <a:miter lim="800000"/>
            <a:headEnd/>
            <a:tailEnd/>
          </a:ln>
        </p:spPr>
        <p:txBody>
          <a:bodyPr wrap="none" lIns="0" tIns="0" rIns="0" bIns="0">
            <a:spAutoFit/>
          </a:bodyPr>
          <a:lstStyle/>
          <a:p>
            <a:r>
              <a:rPr lang="en-US" altLang="zh-CN">
                <a:solidFill>
                  <a:srgbClr val="000000"/>
                </a:solidFill>
                <a:ea typeface="宋体" charset="-122"/>
              </a:rPr>
              <a:t>10</a:t>
            </a:r>
            <a:endParaRPr lang="en-US" altLang="zh-CN">
              <a:ea typeface="宋体" charset="-122"/>
            </a:endParaRPr>
          </a:p>
        </p:txBody>
      </p:sp>
      <p:sp>
        <p:nvSpPr>
          <p:cNvPr id="8303" name="Rectangle 205"/>
          <p:cNvSpPr>
            <a:spLocks noChangeArrowheads="1"/>
          </p:cNvSpPr>
          <p:nvPr/>
        </p:nvSpPr>
        <p:spPr bwMode="auto">
          <a:xfrm>
            <a:off x="2359025" y="830634"/>
            <a:ext cx="211138" cy="276225"/>
          </a:xfrm>
          <a:prstGeom prst="rect">
            <a:avLst/>
          </a:prstGeom>
          <a:noFill/>
          <a:ln w="9525">
            <a:noFill/>
            <a:miter lim="800000"/>
            <a:headEnd/>
            <a:tailEnd/>
          </a:ln>
        </p:spPr>
        <p:txBody>
          <a:bodyPr wrap="none" lIns="0" tIns="0" rIns="0" bIns="0">
            <a:spAutoFit/>
          </a:bodyPr>
          <a:lstStyle/>
          <a:p>
            <a:r>
              <a:rPr lang="en-US" altLang="zh-CN">
                <a:solidFill>
                  <a:srgbClr val="000000"/>
                </a:solidFill>
                <a:ea typeface="宋体" charset="-122"/>
              </a:rPr>
              <a:t>15</a:t>
            </a:r>
            <a:endParaRPr lang="en-US" altLang="zh-CN">
              <a:ea typeface="宋体" charset="-122"/>
            </a:endParaRPr>
          </a:p>
        </p:txBody>
      </p:sp>
      <p:sp>
        <p:nvSpPr>
          <p:cNvPr id="8304" name="Rectangle 206"/>
          <p:cNvSpPr>
            <a:spLocks noChangeArrowheads="1"/>
          </p:cNvSpPr>
          <p:nvPr/>
        </p:nvSpPr>
        <p:spPr bwMode="auto">
          <a:xfrm>
            <a:off x="2359025" y="414709"/>
            <a:ext cx="211138" cy="276225"/>
          </a:xfrm>
          <a:prstGeom prst="rect">
            <a:avLst/>
          </a:prstGeom>
          <a:noFill/>
          <a:ln w="9525">
            <a:noFill/>
            <a:miter lim="800000"/>
            <a:headEnd/>
            <a:tailEnd/>
          </a:ln>
        </p:spPr>
        <p:txBody>
          <a:bodyPr wrap="none" lIns="0" tIns="0" rIns="0" bIns="0">
            <a:spAutoFit/>
          </a:bodyPr>
          <a:lstStyle/>
          <a:p>
            <a:r>
              <a:rPr lang="en-US" altLang="zh-CN">
                <a:solidFill>
                  <a:srgbClr val="000000"/>
                </a:solidFill>
                <a:ea typeface="宋体" charset="-122"/>
              </a:rPr>
              <a:t>20</a:t>
            </a:r>
            <a:endParaRPr lang="en-US" altLang="zh-CN">
              <a:ea typeface="宋体" charset="-122"/>
            </a:endParaRPr>
          </a:p>
        </p:txBody>
      </p:sp>
      <p:sp>
        <p:nvSpPr>
          <p:cNvPr id="8305" name="Rectangle 194"/>
          <p:cNvSpPr>
            <a:spLocks noChangeArrowheads="1"/>
          </p:cNvSpPr>
          <p:nvPr/>
        </p:nvSpPr>
        <p:spPr bwMode="auto">
          <a:xfrm>
            <a:off x="6808788" y="1160834"/>
            <a:ext cx="230187" cy="1055687"/>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 name="Group 95"/>
          <p:cNvGrpSpPr>
            <a:grpSpLocks/>
          </p:cNvGrpSpPr>
          <p:nvPr/>
        </p:nvGrpSpPr>
        <p:grpSpPr bwMode="auto">
          <a:xfrm>
            <a:off x="6851650" y="987796"/>
            <a:ext cx="144463" cy="173038"/>
            <a:chOff x="2544" y="1056"/>
            <a:chExt cx="91" cy="120"/>
          </a:xfrm>
        </p:grpSpPr>
        <p:sp>
          <p:nvSpPr>
            <p:cNvPr id="8367"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68"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07" name="Rectangle 193"/>
          <p:cNvSpPr>
            <a:spLocks noChangeArrowheads="1"/>
          </p:cNvSpPr>
          <p:nvPr/>
        </p:nvSpPr>
        <p:spPr bwMode="auto">
          <a:xfrm>
            <a:off x="6402388" y="968746"/>
            <a:ext cx="230187" cy="1247775"/>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3" name="Group 95"/>
          <p:cNvGrpSpPr>
            <a:grpSpLocks/>
          </p:cNvGrpSpPr>
          <p:nvPr/>
        </p:nvGrpSpPr>
        <p:grpSpPr bwMode="auto">
          <a:xfrm>
            <a:off x="6445250" y="744909"/>
            <a:ext cx="144463" cy="223837"/>
            <a:chOff x="2544" y="1056"/>
            <a:chExt cx="91" cy="120"/>
          </a:xfrm>
        </p:grpSpPr>
        <p:sp>
          <p:nvSpPr>
            <p:cNvPr id="8365"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66"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09" name="Rectangle 192"/>
          <p:cNvSpPr>
            <a:spLocks noChangeArrowheads="1"/>
          </p:cNvSpPr>
          <p:nvPr/>
        </p:nvSpPr>
        <p:spPr bwMode="auto">
          <a:xfrm>
            <a:off x="5980113" y="1194171"/>
            <a:ext cx="230187" cy="1022350"/>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4" name="Group 95"/>
          <p:cNvGrpSpPr>
            <a:grpSpLocks/>
          </p:cNvGrpSpPr>
          <p:nvPr/>
        </p:nvGrpSpPr>
        <p:grpSpPr bwMode="auto">
          <a:xfrm>
            <a:off x="6022975" y="1094159"/>
            <a:ext cx="144463" cy="100012"/>
            <a:chOff x="2544" y="1056"/>
            <a:chExt cx="91" cy="120"/>
          </a:xfrm>
        </p:grpSpPr>
        <p:sp>
          <p:nvSpPr>
            <p:cNvPr id="8363"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64"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11" name="Rectangle 191"/>
          <p:cNvSpPr>
            <a:spLocks noChangeArrowheads="1"/>
          </p:cNvSpPr>
          <p:nvPr/>
        </p:nvSpPr>
        <p:spPr bwMode="auto">
          <a:xfrm>
            <a:off x="5513388" y="1194171"/>
            <a:ext cx="230187" cy="1022350"/>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5" name="Group 95"/>
          <p:cNvGrpSpPr>
            <a:grpSpLocks/>
          </p:cNvGrpSpPr>
          <p:nvPr/>
        </p:nvGrpSpPr>
        <p:grpSpPr bwMode="auto">
          <a:xfrm>
            <a:off x="5556250" y="1094159"/>
            <a:ext cx="144463" cy="100012"/>
            <a:chOff x="2544" y="1056"/>
            <a:chExt cx="91" cy="120"/>
          </a:xfrm>
        </p:grpSpPr>
        <p:sp>
          <p:nvSpPr>
            <p:cNvPr id="8361"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62"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13" name="Rectangle 190"/>
          <p:cNvSpPr>
            <a:spLocks noChangeArrowheads="1"/>
          </p:cNvSpPr>
          <p:nvPr/>
        </p:nvSpPr>
        <p:spPr bwMode="auto">
          <a:xfrm>
            <a:off x="5051425" y="1143371"/>
            <a:ext cx="230188" cy="1073150"/>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6" name="Group 95"/>
          <p:cNvGrpSpPr>
            <a:grpSpLocks/>
          </p:cNvGrpSpPr>
          <p:nvPr/>
        </p:nvGrpSpPr>
        <p:grpSpPr bwMode="auto">
          <a:xfrm>
            <a:off x="5094288" y="1075109"/>
            <a:ext cx="144462" cy="68262"/>
            <a:chOff x="2544" y="1056"/>
            <a:chExt cx="91" cy="120"/>
          </a:xfrm>
        </p:grpSpPr>
        <p:sp>
          <p:nvSpPr>
            <p:cNvPr id="8359"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60"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15" name="Rectangle 189"/>
          <p:cNvSpPr>
            <a:spLocks noChangeArrowheads="1"/>
          </p:cNvSpPr>
          <p:nvPr/>
        </p:nvSpPr>
        <p:spPr bwMode="auto">
          <a:xfrm>
            <a:off x="4622800" y="1697409"/>
            <a:ext cx="230188" cy="519112"/>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7" name="Group 95"/>
          <p:cNvGrpSpPr>
            <a:grpSpLocks/>
          </p:cNvGrpSpPr>
          <p:nvPr/>
        </p:nvGrpSpPr>
        <p:grpSpPr bwMode="auto">
          <a:xfrm>
            <a:off x="4665663" y="1575171"/>
            <a:ext cx="144462" cy="122238"/>
            <a:chOff x="2544" y="1056"/>
            <a:chExt cx="91" cy="120"/>
          </a:xfrm>
        </p:grpSpPr>
        <p:sp>
          <p:nvSpPr>
            <p:cNvPr id="8357"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58"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17" name="Rectangle 188"/>
          <p:cNvSpPr>
            <a:spLocks noChangeArrowheads="1"/>
          </p:cNvSpPr>
          <p:nvPr/>
        </p:nvSpPr>
        <p:spPr bwMode="auto">
          <a:xfrm>
            <a:off x="4184650" y="1784721"/>
            <a:ext cx="230188" cy="431800"/>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8" name="Group 95"/>
          <p:cNvGrpSpPr>
            <a:grpSpLocks/>
          </p:cNvGrpSpPr>
          <p:nvPr/>
        </p:nvGrpSpPr>
        <p:grpSpPr bwMode="auto">
          <a:xfrm>
            <a:off x="4227513" y="1698996"/>
            <a:ext cx="144462" cy="85725"/>
            <a:chOff x="2544" y="1056"/>
            <a:chExt cx="91" cy="120"/>
          </a:xfrm>
        </p:grpSpPr>
        <p:sp>
          <p:nvSpPr>
            <p:cNvPr id="8355"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56"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19" name="Rectangle 187"/>
          <p:cNvSpPr>
            <a:spLocks noChangeArrowheads="1"/>
          </p:cNvSpPr>
          <p:nvPr/>
        </p:nvSpPr>
        <p:spPr bwMode="auto">
          <a:xfrm>
            <a:off x="3733800" y="952871"/>
            <a:ext cx="230188" cy="1263650"/>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9" name="Group 95"/>
          <p:cNvGrpSpPr>
            <a:grpSpLocks/>
          </p:cNvGrpSpPr>
          <p:nvPr/>
        </p:nvGrpSpPr>
        <p:grpSpPr bwMode="auto">
          <a:xfrm>
            <a:off x="3776663" y="816346"/>
            <a:ext cx="144462" cy="136525"/>
            <a:chOff x="2544" y="1056"/>
            <a:chExt cx="91" cy="120"/>
          </a:xfrm>
        </p:grpSpPr>
        <p:sp>
          <p:nvSpPr>
            <p:cNvPr id="8353"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54"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21" name="Rectangle 186"/>
          <p:cNvSpPr>
            <a:spLocks noChangeArrowheads="1"/>
          </p:cNvSpPr>
          <p:nvPr/>
        </p:nvSpPr>
        <p:spPr bwMode="auto">
          <a:xfrm>
            <a:off x="3305175" y="1230684"/>
            <a:ext cx="230188" cy="985837"/>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10" name="Group 95"/>
          <p:cNvGrpSpPr>
            <a:grpSpLocks/>
          </p:cNvGrpSpPr>
          <p:nvPr/>
        </p:nvGrpSpPr>
        <p:grpSpPr bwMode="auto">
          <a:xfrm>
            <a:off x="3348038" y="1005259"/>
            <a:ext cx="144462" cy="227012"/>
            <a:chOff x="2544" y="1056"/>
            <a:chExt cx="91" cy="120"/>
          </a:xfrm>
        </p:grpSpPr>
        <p:sp>
          <p:nvSpPr>
            <p:cNvPr id="8351"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52"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23" name="Rectangle 185"/>
          <p:cNvSpPr>
            <a:spLocks noChangeArrowheads="1"/>
          </p:cNvSpPr>
          <p:nvPr/>
        </p:nvSpPr>
        <p:spPr bwMode="auto">
          <a:xfrm>
            <a:off x="2867025" y="1246559"/>
            <a:ext cx="230188" cy="969962"/>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11" name="Group 95"/>
          <p:cNvGrpSpPr>
            <a:grpSpLocks/>
          </p:cNvGrpSpPr>
          <p:nvPr/>
        </p:nvGrpSpPr>
        <p:grpSpPr bwMode="auto">
          <a:xfrm>
            <a:off x="2909888" y="1038596"/>
            <a:ext cx="144462" cy="207963"/>
            <a:chOff x="2544" y="1056"/>
            <a:chExt cx="91" cy="120"/>
          </a:xfrm>
        </p:grpSpPr>
        <p:sp>
          <p:nvSpPr>
            <p:cNvPr id="8349" name="Line 24"/>
            <p:cNvSpPr>
              <a:spLocks noChangeShapeType="1"/>
            </p:cNvSpPr>
            <p:nvPr/>
          </p:nvSpPr>
          <p:spPr bwMode="auto">
            <a:xfrm flipV="1">
              <a:off x="2589" y="1056"/>
              <a:ext cx="0" cy="120"/>
            </a:xfrm>
            <a:prstGeom prst="line">
              <a:avLst/>
            </a:prstGeom>
            <a:noFill/>
            <a:ln w="19050">
              <a:solidFill>
                <a:schemeClr val="tx1"/>
              </a:solidFill>
              <a:round/>
              <a:headEnd/>
              <a:tailEnd/>
            </a:ln>
          </p:spPr>
          <p:txBody>
            <a:bodyPr/>
            <a:lstStyle/>
            <a:p>
              <a:endParaRPr lang="zh-CN" altLang="en-US"/>
            </a:p>
          </p:txBody>
        </p:sp>
        <p:sp>
          <p:nvSpPr>
            <p:cNvPr id="8350" name="Line 69"/>
            <p:cNvSpPr>
              <a:spLocks noChangeShapeType="1"/>
            </p:cNvSpPr>
            <p:nvPr/>
          </p:nvSpPr>
          <p:spPr bwMode="auto">
            <a:xfrm>
              <a:off x="2544" y="1056"/>
              <a:ext cx="91" cy="0"/>
            </a:xfrm>
            <a:prstGeom prst="line">
              <a:avLst/>
            </a:prstGeom>
            <a:noFill/>
            <a:ln w="19050">
              <a:solidFill>
                <a:schemeClr val="tx1"/>
              </a:solidFill>
              <a:round/>
              <a:headEnd/>
              <a:tailEnd/>
            </a:ln>
          </p:spPr>
          <p:txBody>
            <a:bodyPr/>
            <a:lstStyle/>
            <a:p>
              <a:endParaRPr lang="zh-CN" altLang="en-US"/>
            </a:p>
          </p:txBody>
        </p:sp>
      </p:grpSp>
      <p:sp>
        <p:nvSpPr>
          <p:cNvPr id="8325" name="Rectangle 195"/>
          <p:cNvSpPr>
            <a:spLocks noChangeArrowheads="1"/>
          </p:cNvSpPr>
          <p:nvPr/>
        </p:nvSpPr>
        <p:spPr bwMode="auto">
          <a:xfrm>
            <a:off x="7192963" y="2164134"/>
            <a:ext cx="230187" cy="52387"/>
          </a:xfrm>
          <a:prstGeom prst="rect">
            <a:avLst/>
          </a:prstGeom>
          <a:gradFill flip="none" rotWithShape="1">
            <a:gsLst>
              <a:gs pos="5000">
                <a:schemeClr val="tx2">
                  <a:lumMod val="75000"/>
                </a:schemeClr>
              </a:gs>
              <a:gs pos="50000">
                <a:schemeClr val="accent1">
                  <a:lumMod val="20000"/>
                  <a:lumOff val="80000"/>
                </a:schemeClr>
              </a:gs>
              <a:gs pos="95000">
                <a:schemeClr val="tx2">
                  <a:lumMod val="75000"/>
                </a:schemeClr>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12" name="Group 95"/>
          <p:cNvGrpSpPr>
            <a:grpSpLocks/>
          </p:cNvGrpSpPr>
          <p:nvPr/>
        </p:nvGrpSpPr>
        <p:grpSpPr bwMode="auto">
          <a:xfrm>
            <a:off x="7235825" y="2132384"/>
            <a:ext cx="144463" cy="31750"/>
            <a:chOff x="2544" y="1056"/>
            <a:chExt cx="91" cy="120"/>
          </a:xfrm>
        </p:grpSpPr>
        <p:sp>
          <p:nvSpPr>
            <p:cNvPr id="8347" name="Line 24"/>
            <p:cNvSpPr>
              <a:spLocks noChangeShapeType="1"/>
            </p:cNvSpPr>
            <p:nvPr/>
          </p:nvSpPr>
          <p:spPr bwMode="auto">
            <a:xfrm flipV="1">
              <a:off x="2589" y="1056"/>
              <a:ext cx="0" cy="120"/>
            </a:xfrm>
            <a:prstGeom prst="line">
              <a:avLst/>
            </a:prstGeom>
            <a:noFill/>
            <a:ln w="15875">
              <a:solidFill>
                <a:schemeClr val="tx1"/>
              </a:solidFill>
              <a:round/>
              <a:headEnd/>
              <a:tailEnd/>
            </a:ln>
          </p:spPr>
          <p:txBody>
            <a:bodyPr/>
            <a:lstStyle/>
            <a:p>
              <a:endParaRPr lang="zh-CN" altLang="en-US"/>
            </a:p>
          </p:txBody>
        </p:sp>
        <p:sp>
          <p:nvSpPr>
            <p:cNvPr id="8348" name="Line 69"/>
            <p:cNvSpPr>
              <a:spLocks noChangeShapeType="1"/>
            </p:cNvSpPr>
            <p:nvPr/>
          </p:nvSpPr>
          <p:spPr bwMode="auto">
            <a:xfrm>
              <a:off x="2544" y="1056"/>
              <a:ext cx="91" cy="0"/>
            </a:xfrm>
            <a:prstGeom prst="line">
              <a:avLst/>
            </a:prstGeom>
            <a:noFill/>
            <a:ln w="15875">
              <a:solidFill>
                <a:schemeClr val="tx1"/>
              </a:solidFill>
              <a:round/>
              <a:headEnd/>
              <a:tailEnd/>
            </a:ln>
          </p:spPr>
          <p:txBody>
            <a:bodyPr/>
            <a:lstStyle/>
            <a:p>
              <a:endParaRPr lang="zh-CN" altLang="en-US"/>
            </a:p>
          </p:txBody>
        </p:sp>
      </p:grpSp>
      <p:sp>
        <p:nvSpPr>
          <p:cNvPr id="8327" name="Line 69"/>
          <p:cNvSpPr>
            <a:spLocks noChangeShapeType="1"/>
          </p:cNvSpPr>
          <p:nvPr/>
        </p:nvSpPr>
        <p:spPr bwMode="auto">
          <a:xfrm>
            <a:off x="2620963" y="959221"/>
            <a:ext cx="107950" cy="0"/>
          </a:xfrm>
          <a:prstGeom prst="line">
            <a:avLst/>
          </a:prstGeom>
          <a:noFill/>
          <a:ln w="19050">
            <a:solidFill>
              <a:schemeClr val="tx1"/>
            </a:solidFill>
            <a:round/>
            <a:headEnd/>
            <a:tailEnd/>
          </a:ln>
        </p:spPr>
        <p:txBody>
          <a:bodyPr/>
          <a:lstStyle/>
          <a:p>
            <a:endParaRPr lang="zh-CN" altLang="en-US"/>
          </a:p>
        </p:txBody>
      </p:sp>
      <p:sp>
        <p:nvSpPr>
          <p:cNvPr id="8328" name="Line 69"/>
          <p:cNvSpPr>
            <a:spLocks noChangeShapeType="1"/>
          </p:cNvSpPr>
          <p:nvPr/>
        </p:nvSpPr>
        <p:spPr bwMode="auto">
          <a:xfrm>
            <a:off x="2620963" y="1378321"/>
            <a:ext cx="107950" cy="0"/>
          </a:xfrm>
          <a:prstGeom prst="line">
            <a:avLst/>
          </a:prstGeom>
          <a:noFill/>
          <a:ln w="19050">
            <a:solidFill>
              <a:schemeClr val="tx1"/>
            </a:solidFill>
            <a:round/>
            <a:headEnd/>
            <a:tailEnd/>
          </a:ln>
        </p:spPr>
        <p:txBody>
          <a:bodyPr/>
          <a:lstStyle/>
          <a:p>
            <a:endParaRPr lang="zh-CN" altLang="en-US"/>
          </a:p>
        </p:txBody>
      </p:sp>
      <p:sp>
        <p:nvSpPr>
          <p:cNvPr id="8329" name="Line 69"/>
          <p:cNvSpPr>
            <a:spLocks noChangeShapeType="1"/>
          </p:cNvSpPr>
          <p:nvPr/>
        </p:nvSpPr>
        <p:spPr bwMode="auto">
          <a:xfrm>
            <a:off x="2620963" y="1797421"/>
            <a:ext cx="107950" cy="0"/>
          </a:xfrm>
          <a:prstGeom prst="line">
            <a:avLst/>
          </a:prstGeom>
          <a:noFill/>
          <a:ln w="19050">
            <a:solidFill>
              <a:schemeClr val="tx1"/>
            </a:solidFill>
            <a:round/>
            <a:headEnd/>
            <a:tailEnd/>
          </a:ln>
        </p:spPr>
        <p:txBody>
          <a:bodyPr/>
          <a:lstStyle/>
          <a:p>
            <a:endParaRPr lang="zh-CN" altLang="en-US"/>
          </a:p>
        </p:txBody>
      </p:sp>
      <p:sp>
        <p:nvSpPr>
          <p:cNvPr id="8330" name="Line 69"/>
          <p:cNvSpPr>
            <a:spLocks noChangeShapeType="1"/>
          </p:cNvSpPr>
          <p:nvPr/>
        </p:nvSpPr>
        <p:spPr bwMode="auto">
          <a:xfrm>
            <a:off x="2620963" y="540121"/>
            <a:ext cx="107950" cy="0"/>
          </a:xfrm>
          <a:prstGeom prst="line">
            <a:avLst/>
          </a:prstGeom>
          <a:noFill/>
          <a:ln w="19050">
            <a:solidFill>
              <a:schemeClr val="tx1"/>
            </a:solidFill>
            <a:round/>
            <a:headEnd/>
            <a:tailEnd/>
          </a:ln>
        </p:spPr>
        <p:txBody>
          <a:bodyPr/>
          <a:lstStyle/>
          <a:p>
            <a:endParaRPr lang="zh-CN" altLang="en-US"/>
          </a:p>
        </p:txBody>
      </p:sp>
      <p:sp>
        <p:nvSpPr>
          <p:cNvPr id="8331" name="Text Box 152"/>
          <p:cNvSpPr txBox="1">
            <a:spLocks noChangeArrowheads="1"/>
          </p:cNvSpPr>
          <p:nvPr/>
        </p:nvSpPr>
        <p:spPr bwMode="auto">
          <a:xfrm rot="10800000">
            <a:off x="1901825" y="516309"/>
            <a:ext cx="396875" cy="1731962"/>
          </a:xfrm>
          <a:prstGeom prst="rect">
            <a:avLst/>
          </a:prstGeom>
          <a:noFill/>
          <a:ln w="9525">
            <a:noFill/>
            <a:miter lim="800000"/>
            <a:headEnd/>
            <a:tailEnd/>
          </a:ln>
        </p:spPr>
        <p:txBody>
          <a:bodyPr vert="eaVert">
            <a:spAutoFit/>
          </a:bodyPr>
          <a:lstStyle/>
          <a:p>
            <a:pPr algn="ctr">
              <a:lnSpc>
                <a:spcPct val="70000"/>
              </a:lnSpc>
            </a:pPr>
            <a:r>
              <a:rPr lang="en-US" altLang="zh-CN" b="1">
                <a:ea typeface="宋体" charset="-122"/>
              </a:rPr>
              <a:t>dpH</a:t>
            </a:r>
            <a:r>
              <a:rPr lang="en-US" altLang="zh-CN" b="1" baseline="-25000">
                <a:ea typeface="宋体" charset="-122"/>
              </a:rPr>
              <a:t>i</a:t>
            </a:r>
            <a:r>
              <a:rPr lang="en-US" altLang="zh-CN" b="1">
                <a:ea typeface="宋体" charset="-122"/>
              </a:rPr>
              <a:t>/dt (</a:t>
            </a:r>
            <a:r>
              <a:rPr lang="en-US" altLang="zh-CN" sz="2000">
                <a:latin typeface="Times New Roman" pitchFamily="18" charset="0"/>
                <a:ea typeface="宋体" charset="-122"/>
                <a:cs typeface="Times New Roman" pitchFamily="18" charset="0"/>
              </a:rPr>
              <a:t>×</a:t>
            </a:r>
            <a:r>
              <a:rPr lang="en-US" altLang="zh-CN" b="1">
                <a:ea typeface="宋体" charset="-122"/>
              </a:rPr>
              <a:t>10</a:t>
            </a:r>
            <a:r>
              <a:rPr lang="en-US" altLang="zh-CN" b="1" baseline="30000">
                <a:ea typeface="宋体" charset="-122"/>
              </a:rPr>
              <a:t>-5</a:t>
            </a:r>
            <a:r>
              <a:rPr lang="en-US" altLang="zh-CN" b="1">
                <a:ea typeface="宋体" charset="-122"/>
              </a:rPr>
              <a:t>)</a:t>
            </a:r>
          </a:p>
        </p:txBody>
      </p:sp>
      <p:sp>
        <p:nvSpPr>
          <p:cNvPr id="8333" name="Line 201"/>
          <p:cNvSpPr>
            <a:spLocks noChangeShapeType="1"/>
          </p:cNvSpPr>
          <p:nvPr/>
        </p:nvSpPr>
        <p:spPr bwMode="auto">
          <a:xfrm>
            <a:off x="2620963" y="2216521"/>
            <a:ext cx="4897437" cy="3175"/>
          </a:xfrm>
          <a:prstGeom prst="line">
            <a:avLst/>
          </a:prstGeom>
          <a:noFill/>
          <a:ln w="19050">
            <a:solidFill>
              <a:srgbClr val="000000"/>
            </a:solidFill>
            <a:round/>
            <a:headEnd/>
            <a:tailEnd/>
          </a:ln>
        </p:spPr>
        <p:txBody>
          <a:bodyPr/>
          <a:lstStyle/>
          <a:p>
            <a:endParaRPr lang="zh-CN" altLang="en-US"/>
          </a:p>
        </p:txBody>
      </p:sp>
      <p:grpSp>
        <p:nvGrpSpPr>
          <p:cNvPr id="13" name="组合 87"/>
          <p:cNvGrpSpPr>
            <a:grpSpLocks/>
          </p:cNvGrpSpPr>
          <p:nvPr/>
        </p:nvGrpSpPr>
        <p:grpSpPr bwMode="auto">
          <a:xfrm>
            <a:off x="3375025" y="241671"/>
            <a:ext cx="973138" cy="914400"/>
            <a:chOff x="3375660" y="304800"/>
            <a:chExt cx="972000" cy="914400"/>
          </a:xfrm>
        </p:grpSpPr>
        <p:cxnSp>
          <p:nvCxnSpPr>
            <p:cNvPr id="79" name="直接连接符 78"/>
            <p:cNvCxnSpPr/>
            <p:nvPr/>
          </p:nvCxnSpPr>
          <p:spPr>
            <a:xfrm>
              <a:off x="3380417" y="306388"/>
              <a:ext cx="0" cy="215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342903" y="304800"/>
              <a:ext cx="0" cy="914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375660" y="309563"/>
              <a:ext cx="9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88"/>
          <p:cNvGrpSpPr>
            <a:grpSpLocks/>
          </p:cNvGrpSpPr>
          <p:nvPr/>
        </p:nvGrpSpPr>
        <p:grpSpPr bwMode="auto">
          <a:xfrm flipH="1">
            <a:off x="4659313" y="241671"/>
            <a:ext cx="1360487" cy="914400"/>
            <a:chOff x="3375660" y="304800"/>
            <a:chExt cx="972000" cy="914400"/>
          </a:xfrm>
        </p:grpSpPr>
        <p:cxnSp>
          <p:nvCxnSpPr>
            <p:cNvPr id="90" name="直接连接符 89"/>
            <p:cNvCxnSpPr/>
            <p:nvPr/>
          </p:nvCxnSpPr>
          <p:spPr>
            <a:xfrm>
              <a:off x="3377928" y="306388"/>
              <a:ext cx="0" cy="2159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343123" y="304800"/>
              <a:ext cx="0" cy="9144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3375660" y="309563"/>
              <a:ext cx="97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3" name="直接连接符 92"/>
          <p:cNvCxnSpPr/>
          <p:nvPr/>
        </p:nvCxnSpPr>
        <p:spPr>
          <a:xfrm flipH="1">
            <a:off x="5029200" y="479796"/>
            <a:ext cx="19812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2819400" y="479796"/>
            <a:ext cx="11525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4202113" y="1198934"/>
            <a:ext cx="619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339" name="TextBox 123"/>
          <p:cNvSpPr txBox="1">
            <a:spLocks noChangeArrowheads="1"/>
          </p:cNvSpPr>
          <p:nvPr/>
        </p:nvSpPr>
        <p:spPr bwMode="auto">
          <a:xfrm>
            <a:off x="3681413" y="-109166"/>
            <a:ext cx="365125" cy="522287"/>
          </a:xfrm>
          <a:prstGeom prst="rect">
            <a:avLst/>
          </a:prstGeom>
          <a:noFill/>
          <a:ln w="9525">
            <a:noFill/>
            <a:miter lim="800000"/>
            <a:headEnd/>
            <a:tailEnd/>
          </a:ln>
        </p:spPr>
        <p:txBody>
          <a:bodyPr wrap="none">
            <a:spAutoFit/>
          </a:bodyPr>
          <a:lstStyle/>
          <a:p>
            <a:pPr algn="ctr"/>
            <a:r>
              <a:rPr lang="en-US" altLang="zh-CN" sz="2800">
                <a:latin typeface="Times New Roman" pitchFamily="18" charset="0"/>
                <a:ea typeface="宋体" charset="-122"/>
                <a:cs typeface="Times New Roman" pitchFamily="18" charset="0"/>
              </a:rPr>
              <a:t>*</a:t>
            </a:r>
            <a:endParaRPr lang="zh-CN" altLang="en-US" sz="2800">
              <a:latin typeface="Times New Roman" pitchFamily="18" charset="0"/>
              <a:ea typeface="宋体" charset="-122"/>
              <a:cs typeface="Times New Roman" pitchFamily="18" charset="0"/>
            </a:endParaRPr>
          </a:p>
        </p:txBody>
      </p:sp>
      <p:sp>
        <p:nvSpPr>
          <p:cNvPr id="8340" name="TextBox 123"/>
          <p:cNvSpPr txBox="1">
            <a:spLocks noChangeArrowheads="1"/>
          </p:cNvSpPr>
          <p:nvPr/>
        </p:nvSpPr>
        <p:spPr bwMode="auto">
          <a:xfrm>
            <a:off x="5137150" y="-109166"/>
            <a:ext cx="365125" cy="522287"/>
          </a:xfrm>
          <a:prstGeom prst="rect">
            <a:avLst/>
          </a:prstGeom>
          <a:noFill/>
          <a:ln w="9525">
            <a:noFill/>
            <a:miter lim="800000"/>
            <a:headEnd/>
            <a:tailEnd/>
          </a:ln>
        </p:spPr>
        <p:txBody>
          <a:bodyPr wrap="none">
            <a:spAutoFit/>
          </a:bodyPr>
          <a:lstStyle/>
          <a:p>
            <a:pPr algn="ctr"/>
            <a:r>
              <a:rPr lang="en-US" altLang="zh-CN" sz="2800">
                <a:latin typeface="Times New Roman" pitchFamily="18" charset="0"/>
                <a:ea typeface="宋体" charset="-122"/>
                <a:cs typeface="Times New Roman" pitchFamily="18" charset="0"/>
              </a:rPr>
              <a:t>*</a:t>
            </a:r>
            <a:endParaRPr lang="zh-CN" altLang="en-US" sz="2800">
              <a:latin typeface="Times New Roman" pitchFamily="18" charset="0"/>
              <a:ea typeface="宋体" charset="-122"/>
              <a:cs typeface="Times New Roman" pitchFamily="18" charset="0"/>
            </a:endParaRPr>
          </a:p>
        </p:txBody>
      </p:sp>
      <p:grpSp>
        <p:nvGrpSpPr>
          <p:cNvPr id="84" name="组合 83"/>
          <p:cNvGrpSpPr/>
          <p:nvPr/>
        </p:nvGrpSpPr>
        <p:grpSpPr>
          <a:xfrm>
            <a:off x="490694" y="4293096"/>
            <a:ext cx="6796088" cy="1940699"/>
            <a:chOff x="457200" y="188640"/>
            <a:chExt cx="6796088" cy="1940699"/>
          </a:xfrm>
        </p:grpSpPr>
        <p:sp>
          <p:nvSpPr>
            <p:cNvPr id="85" name="Rectangle 2"/>
            <p:cNvSpPr>
              <a:spLocks noChangeArrowheads="1"/>
            </p:cNvSpPr>
            <p:nvPr/>
          </p:nvSpPr>
          <p:spPr bwMode="auto">
            <a:xfrm>
              <a:off x="2905125" y="1852340"/>
              <a:ext cx="127000" cy="276225"/>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B</a:t>
              </a:r>
              <a:endParaRPr lang="en-US" altLang="zh-CN" dirty="0">
                <a:latin typeface="Arial Narrow" pitchFamily="34" charset="0"/>
                <a:ea typeface="宋体" charset="-122"/>
              </a:endParaRPr>
            </a:p>
          </p:txBody>
        </p:sp>
        <p:sp>
          <p:nvSpPr>
            <p:cNvPr id="86" name="Rectangle 3"/>
            <p:cNvSpPr>
              <a:spLocks noChangeArrowheads="1"/>
            </p:cNvSpPr>
            <p:nvPr/>
          </p:nvSpPr>
          <p:spPr bwMode="auto">
            <a:xfrm>
              <a:off x="3341688" y="1852340"/>
              <a:ext cx="136525" cy="276225"/>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C</a:t>
              </a:r>
              <a:endParaRPr lang="en-US" altLang="zh-CN" dirty="0">
                <a:latin typeface="Arial Narrow" pitchFamily="34" charset="0"/>
                <a:ea typeface="宋体" charset="-122"/>
              </a:endParaRPr>
            </a:p>
          </p:txBody>
        </p:sp>
        <p:sp>
          <p:nvSpPr>
            <p:cNvPr id="87" name="Rectangle 4"/>
            <p:cNvSpPr>
              <a:spLocks noChangeArrowheads="1"/>
            </p:cNvSpPr>
            <p:nvPr/>
          </p:nvSpPr>
          <p:spPr bwMode="auto">
            <a:xfrm>
              <a:off x="3787775" y="1852340"/>
              <a:ext cx="136525"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D</a:t>
              </a:r>
              <a:endParaRPr lang="en-US" altLang="zh-CN">
                <a:latin typeface="Arial Narrow" pitchFamily="34" charset="0"/>
                <a:ea typeface="宋体" charset="-122"/>
              </a:endParaRPr>
            </a:p>
          </p:txBody>
        </p:sp>
        <p:sp>
          <p:nvSpPr>
            <p:cNvPr id="88" name="Rectangle 5"/>
            <p:cNvSpPr>
              <a:spLocks noChangeArrowheads="1"/>
            </p:cNvSpPr>
            <p:nvPr/>
          </p:nvSpPr>
          <p:spPr bwMode="auto">
            <a:xfrm>
              <a:off x="4235450" y="1852340"/>
              <a:ext cx="127000"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E</a:t>
              </a:r>
              <a:endParaRPr lang="en-US" altLang="zh-CN">
                <a:latin typeface="Arial Narrow" pitchFamily="34" charset="0"/>
                <a:ea typeface="宋体" charset="-122"/>
              </a:endParaRPr>
            </a:p>
          </p:txBody>
        </p:sp>
        <p:sp>
          <p:nvSpPr>
            <p:cNvPr id="89" name="Rectangle 6"/>
            <p:cNvSpPr>
              <a:spLocks noChangeArrowheads="1"/>
            </p:cNvSpPr>
            <p:nvPr/>
          </p:nvSpPr>
          <p:spPr bwMode="auto">
            <a:xfrm>
              <a:off x="4683125" y="1852340"/>
              <a:ext cx="115888"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F</a:t>
              </a:r>
              <a:endParaRPr lang="en-US" altLang="zh-CN">
                <a:latin typeface="Arial Narrow" pitchFamily="34" charset="0"/>
                <a:ea typeface="宋体" charset="-122"/>
              </a:endParaRPr>
            </a:p>
          </p:txBody>
        </p:sp>
        <p:sp>
          <p:nvSpPr>
            <p:cNvPr id="94" name="Rectangle 7"/>
            <p:cNvSpPr>
              <a:spLocks noChangeArrowheads="1"/>
            </p:cNvSpPr>
            <p:nvPr/>
          </p:nvSpPr>
          <p:spPr bwMode="auto">
            <a:xfrm>
              <a:off x="5110163" y="1852340"/>
              <a:ext cx="147637"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G</a:t>
              </a:r>
              <a:endParaRPr lang="en-US" altLang="zh-CN">
                <a:latin typeface="Arial Narrow" pitchFamily="34" charset="0"/>
                <a:ea typeface="宋体" charset="-122"/>
              </a:endParaRPr>
            </a:p>
          </p:txBody>
        </p:sp>
        <p:sp>
          <p:nvSpPr>
            <p:cNvPr id="96" name="Rectangle 8"/>
            <p:cNvSpPr>
              <a:spLocks noChangeArrowheads="1"/>
            </p:cNvSpPr>
            <p:nvPr/>
          </p:nvSpPr>
          <p:spPr bwMode="auto">
            <a:xfrm>
              <a:off x="5599113" y="1852340"/>
              <a:ext cx="52900"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I</a:t>
              </a:r>
              <a:endParaRPr lang="en-US" altLang="zh-CN">
                <a:latin typeface="Arial Narrow" pitchFamily="34" charset="0"/>
                <a:ea typeface="宋体" charset="-122"/>
              </a:endParaRPr>
            </a:p>
          </p:txBody>
        </p:sp>
        <p:sp>
          <p:nvSpPr>
            <p:cNvPr id="97" name="Rectangle 9"/>
            <p:cNvSpPr>
              <a:spLocks noChangeArrowheads="1"/>
            </p:cNvSpPr>
            <p:nvPr/>
          </p:nvSpPr>
          <p:spPr bwMode="auto">
            <a:xfrm>
              <a:off x="6015038" y="1852340"/>
              <a:ext cx="95250"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J</a:t>
              </a:r>
              <a:endParaRPr lang="en-US" altLang="zh-CN">
                <a:latin typeface="Arial Narrow" pitchFamily="34" charset="0"/>
                <a:ea typeface="宋体" charset="-122"/>
              </a:endParaRPr>
            </a:p>
          </p:txBody>
        </p:sp>
        <p:sp>
          <p:nvSpPr>
            <p:cNvPr id="98" name="Rectangle 10"/>
            <p:cNvSpPr>
              <a:spLocks noChangeArrowheads="1"/>
            </p:cNvSpPr>
            <p:nvPr/>
          </p:nvSpPr>
          <p:spPr bwMode="auto">
            <a:xfrm>
              <a:off x="6435725" y="1852340"/>
              <a:ext cx="136525" cy="276225"/>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N</a:t>
              </a:r>
              <a:endParaRPr lang="en-US" altLang="zh-CN" dirty="0">
                <a:latin typeface="Arial Narrow" pitchFamily="34" charset="0"/>
                <a:ea typeface="宋体" charset="-122"/>
              </a:endParaRPr>
            </a:p>
          </p:txBody>
        </p:sp>
        <p:sp>
          <p:nvSpPr>
            <p:cNvPr id="99" name="Rectangle 11"/>
            <p:cNvSpPr>
              <a:spLocks noChangeArrowheads="1"/>
            </p:cNvSpPr>
            <p:nvPr/>
          </p:nvSpPr>
          <p:spPr bwMode="auto">
            <a:xfrm>
              <a:off x="6870700" y="1852340"/>
              <a:ext cx="147638"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O</a:t>
              </a:r>
              <a:endParaRPr lang="en-US" altLang="zh-CN">
                <a:latin typeface="Arial Narrow" pitchFamily="34" charset="0"/>
                <a:ea typeface="宋体" charset="-122"/>
              </a:endParaRPr>
            </a:p>
          </p:txBody>
        </p:sp>
        <p:sp>
          <p:nvSpPr>
            <p:cNvPr id="100" name="Rectangle 62"/>
            <p:cNvSpPr>
              <a:spLocks noChangeArrowheads="1"/>
            </p:cNvSpPr>
            <p:nvPr/>
          </p:nvSpPr>
          <p:spPr bwMode="auto">
            <a:xfrm>
              <a:off x="2406650" y="1688828"/>
              <a:ext cx="106363" cy="277812"/>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0</a:t>
              </a:r>
              <a:endParaRPr lang="en-US" altLang="zh-CN">
                <a:latin typeface="Arial Narrow" pitchFamily="34" charset="0"/>
                <a:ea typeface="宋体" charset="-122"/>
              </a:endParaRPr>
            </a:p>
          </p:txBody>
        </p:sp>
        <p:sp>
          <p:nvSpPr>
            <p:cNvPr id="101" name="Rectangle 63"/>
            <p:cNvSpPr>
              <a:spLocks noChangeArrowheads="1"/>
            </p:cNvSpPr>
            <p:nvPr/>
          </p:nvSpPr>
          <p:spPr bwMode="auto">
            <a:xfrm>
              <a:off x="2406650" y="1314178"/>
              <a:ext cx="106363" cy="277812"/>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5</a:t>
              </a:r>
              <a:endParaRPr lang="en-US" altLang="zh-CN">
                <a:latin typeface="Arial Narrow" pitchFamily="34" charset="0"/>
                <a:ea typeface="宋体" charset="-122"/>
              </a:endParaRPr>
            </a:p>
          </p:txBody>
        </p:sp>
        <p:sp>
          <p:nvSpPr>
            <p:cNvPr id="102" name="Rectangle 64"/>
            <p:cNvSpPr>
              <a:spLocks noChangeArrowheads="1"/>
            </p:cNvSpPr>
            <p:nvPr/>
          </p:nvSpPr>
          <p:spPr bwMode="auto">
            <a:xfrm>
              <a:off x="2314575" y="937940"/>
              <a:ext cx="212725" cy="277813"/>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10</a:t>
              </a:r>
              <a:endParaRPr lang="en-US" altLang="zh-CN">
                <a:latin typeface="Arial Narrow" pitchFamily="34" charset="0"/>
                <a:ea typeface="宋体" charset="-122"/>
              </a:endParaRPr>
            </a:p>
          </p:txBody>
        </p:sp>
        <p:sp>
          <p:nvSpPr>
            <p:cNvPr id="103" name="Rectangle 65"/>
            <p:cNvSpPr>
              <a:spLocks noChangeArrowheads="1"/>
            </p:cNvSpPr>
            <p:nvPr/>
          </p:nvSpPr>
          <p:spPr bwMode="auto">
            <a:xfrm>
              <a:off x="2314575" y="563290"/>
              <a:ext cx="212725" cy="277813"/>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15</a:t>
              </a:r>
              <a:endParaRPr lang="en-US" altLang="zh-CN">
                <a:latin typeface="Arial Narrow" pitchFamily="34" charset="0"/>
                <a:ea typeface="宋体" charset="-122"/>
              </a:endParaRPr>
            </a:p>
          </p:txBody>
        </p:sp>
        <p:sp>
          <p:nvSpPr>
            <p:cNvPr id="104" name="Rectangle 66"/>
            <p:cNvSpPr>
              <a:spLocks noChangeArrowheads="1"/>
            </p:cNvSpPr>
            <p:nvPr/>
          </p:nvSpPr>
          <p:spPr bwMode="auto">
            <a:xfrm>
              <a:off x="2314575" y="188640"/>
              <a:ext cx="212725" cy="277813"/>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20</a:t>
              </a:r>
              <a:endParaRPr lang="en-US" altLang="zh-CN">
                <a:latin typeface="Arial Narrow" pitchFamily="34" charset="0"/>
                <a:ea typeface="宋体" charset="-122"/>
              </a:endParaRPr>
            </a:p>
          </p:txBody>
        </p:sp>
        <p:sp>
          <p:nvSpPr>
            <p:cNvPr id="105" name="Text Box 152"/>
            <p:cNvSpPr txBox="1">
              <a:spLocks noChangeArrowheads="1"/>
            </p:cNvSpPr>
            <p:nvPr/>
          </p:nvSpPr>
          <p:spPr bwMode="auto">
            <a:xfrm rot="-5400000">
              <a:off x="979273" y="214041"/>
              <a:ext cx="740203" cy="1784350"/>
            </a:xfrm>
            <a:prstGeom prst="rect">
              <a:avLst/>
            </a:prstGeom>
            <a:noFill/>
            <a:ln w="9525">
              <a:noFill/>
              <a:miter lim="800000"/>
              <a:headEnd/>
              <a:tailEnd/>
            </a:ln>
          </p:spPr>
          <p:txBody>
            <a:bodyPr vert="eaVert">
              <a:spAutoFit/>
            </a:bodyPr>
            <a:lstStyle/>
            <a:p>
              <a:pPr algn="r">
                <a:lnSpc>
                  <a:spcPct val="95000"/>
                </a:lnSpc>
              </a:pPr>
              <a:r>
                <a:rPr lang="en-US" altLang="zh-CN" b="1">
                  <a:latin typeface="Arial Narrow" pitchFamily="34" charset="0"/>
                  <a:ea typeface="宋体" charset="-122"/>
                </a:rPr>
                <a:t>NBCn1-dependent</a:t>
              </a:r>
            </a:p>
            <a:p>
              <a:pPr algn="r">
                <a:lnSpc>
                  <a:spcPct val="95000"/>
                </a:lnSpc>
              </a:pPr>
              <a:r>
                <a:rPr lang="en-US" altLang="zh-CN" b="1">
                  <a:latin typeface="Arial Narrow" pitchFamily="34" charset="0"/>
                  <a:ea typeface="宋体" charset="-122"/>
                </a:rPr>
                <a:t>dpH</a:t>
              </a:r>
              <a:r>
                <a:rPr lang="en-US" altLang="zh-CN" b="1" baseline="-25000">
                  <a:latin typeface="Arial Narrow" pitchFamily="34" charset="0"/>
                  <a:ea typeface="宋体" charset="-122"/>
                </a:rPr>
                <a:t>i</a:t>
              </a:r>
              <a:r>
                <a:rPr lang="en-US" altLang="zh-CN" b="1">
                  <a:latin typeface="Arial Narrow" pitchFamily="34" charset="0"/>
                  <a:ea typeface="宋体" charset="-122"/>
                </a:rPr>
                <a:t>/dt (</a:t>
              </a:r>
              <a:r>
                <a:rPr lang="en-US" altLang="zh-CN" sz="2000">
                  <a:latin typeface="Arial Narrow" pitchFamily="34" charset="0"/>
                  <a:ea typeface="宋体" charset="-122"/>
                  <a:cs typeface="Times New Roman" pitchFamily="18" charset="0"/>
                </a:rPr>
                <a:t>×</a:t>
              </a:r>
              <a:r>
                <a:rPr lang="en-US" altLang="zh-CN" b="1">
                  <a:latin typeface="Arial Narrow" pitchFamily="34" charset="0"/>
                  <a:ea typeface="宋体" charset="-122"/>
                </a:rPr>
                <a:t>10</a:t>
              </a:r>
              <a:r>
                <a:rPr lang="en-US" altLang="zh-CN" b="1" baseline="30000">
                  <a:latin typeface="Arial Narrow" pitchFamily="34" charset="0"/>
                  <a:ea typeface="宋体" charset="-122"/>
                </a:rPr>
                <a:t>-5</a:t>
              </a:r>
              <a:r>
                <a:rPr lang="en-US" altLang="zh-CN" b="1">
                  <a:latin typeface="Arial Narrow" pitchFamily="34" charset="0"/>
                  <a:ea typeface="宋体" charset="-122"/>
                </a:rPr>
                <a:t>)</a:t>
              </a:r>
            </a:p>
          </p:txBody>
        </p:sp>
        <p:sp>
          <p:nvSpPr>
            <p:cNvPr id="106" name="Text Box 513"/>
            <p:cNvSpPr txBox="1">
              <a:spLocks noChangeArrowheads="1"/>
            </p:cNvSpPr>
            <p:nvPr/>
          </p:nvSpPr>
          <p:spPr bwMode="auto">
            <a:xfrm>
              <a:off x="2767013" y="46010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07" name="Text Box 514"/>
            <p:cNvSpPr txBox="1">
              <a:spLocks noChangeArrowheads="1"/>
            </p:cNvSpPr>
            <p:nvPr/>
          </p:nvSpPr>
          <p:spPr bwMode="auto">
            <a:xfrm>
              <a:off x="3205163" y="41565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08" name="Text Box 515"/>
            <p:cNvSpPr txBox="1">
              <a:spLocks noChangeArrowheads="1"/>
            </p:cNvSpPr>
            <p:nvPr/>
          </p:nvSpPr>
          <p:spPr bwMode="auto">
            <a:xfrm>
              <a:off x="3652838" y="252140"/>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109" name="Text Box 516"/>
            <p:cNvSpPr txBox="1">
              <a:spLocks noChangeArrowheads="1"/>
            </p:cNvSpPr>
            <p:nvPr/>
          </p:nvSpPr>
          <p:spPr bwMode="auto">
            <a:xfrm>
              <a:off x="6299200" y="19340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(9)</a:t>
              </a:r>
            </a:p>
          </p:txBody>
        </p:sp>
        <p:sp>
          <p:nvSpPr>
            <p:cNvPr id="110" name="Text Box 517"/>
            <p:cNvSpPr txBox="1">
              <a:spLocks noChangeArrowheads="1"/>
            </p:cNvSpPr>
            <p:nvPr/>
          </p:nvSpPr>
          <p:spPr bwMode="auto">
            <a:xfrm>
              <a:off x="6738938" y="425178"/>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11" name="Text Box 519"/>
            <p:cNvSpPr txBox="1">
              <a:spLocks noChangeArrowheads="1"/>
            </p:cNvSpPr>
            <p:nvPr/>
          </p:nvSpPr>
          <p:spPr bwMode="auto">
            <a:xfrm>
              <a:off x="4089400" y="1060178"/>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112" name="Text Box 520"/>
            <p:cNvSpPr txBox="1">
              <a:spLocks noChangeArrowheads="1"/>
            </p:cNvSpPr>
            <p:nvPr/>
          </p:nvSpPr>
          <p:spPr bwMode="auto">
            <a:xfrm>
              <a:off x="4535488" y="96175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(8)</a:t>
              </a:r>
            </a:p>
          </p:txBody>
        </p:sp>
        <p:sp>
          <p:nvSpPr>
            <p:cNvPr id="113" name="Text Box 521"/>
            <p:cNvSpPr txBox="1">
              <a:spLocks noChangeArrowheads="1"/>
            </p:cNvSpPr>
            <p:nvPr/>
          </p:nvSpPr>
          <p:spPr bwMode="auto">
            <a:xfrm>
              <a:off x="4927600" y="506140"/>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114" name="Text Box 522"/>
            <p:cNvSpPr txBox="1">
              <a:spLocks noChangeArrowheads="1"/>
            </p:cNvSpPr>
            <p:nvPr/>
          </p:nvSpPr>
          <p:spPr bwMode="auto">
            <a:xfrm>
              <a:off x="5368925" y="512490"/>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(10)</a:t>
              </a:r>
            </a:p>
          </p:txBody>
        </p:sp>
        <p:sp>
          <p:nvSpPr>
            <p:cNvPr id="115" name="Text Box 523"/>
            <p:cNvSpPr txBox="1">
              <a:spLocks noChangeArrowheads="1"/>
            </p:cNvSpPr>
            <p:nvPr/>
          </p:nvSpPr>
          <p:spPr bwMode="auto">
            <a:xfrm>
              <a:off x="5813425" y="520428"/>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116" name="Rectangle 86"/>
            <p:cNvSpPr>
              <a:spLocks noChangeArrowheads="1"/>
            </p:cNvSpPr>
            <p:nvPr/>
          </p:nvSpPr>
          <p:spPr bwMode="auto">
            <a:xfrm>
              <a:off x="2841625" y="996678"/>
              <a:ext cx="230188" cy="828675"/>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17" name="组合 101"/>
            <p:cNvGrpSpPr>
              <a:grpSpLocks/>
            </p:cNvGrpSpPr>
            <p:nvPr/>
          </p:nvGrpSpPr>
          <p:grpSpPr bwMode="auto">
            <a:xfrm>
              <a:off x="2903538" y="787128"/>
              <a:ext cx="106362" cy="204787"/>
              <a:chOff x="2682240" y="1293495"/>
              <a:chExt cx="108000" cy="228600"/>
            </a:xfrm>
          </p:grpSpPr>
          <p:cxnSp>
            <p:nvCxnSpPr>
              <p:cNvPr id="162" name="直接连接符 161"/>
              <p:cNvCxnSpPr/>
              <p:nvPr/>
            </p:nvCxnSpPr>
            <p:spPr>
              <a:xfrm>
                <a:off x="2737046" y="1293495"/>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8" name="Rectangle 88"/>
            <p:cNvSpPr>
              <a:spLocks noChangeArrowheads="1"/>
            </p:cNvSpPr>
            <p:nvPr/>
          </p:nvSpPr>
          <p:spPr bwMode="auto">
            <a:xfrm>
              <a:off x="3282950" y="968103"/>
              <a:ext cx="230188" cy="857250"/>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sp>
          <p:nvSpPr>
            <p:cNvPr id="119" name="Freeform 108"/>
            <p:cNvSpPr>
              <a:spLocks noEditPoints="1"/>
            </p:cNvSpPr>
            <p:nvPr/>
          </p:nvSpPr>
          <p:spPr bwMode="auto">
            <a:xfrm>
              <a:off x="3355975" y="766490"/>
              <a:ext cx="84138" cy="206375"/>
            </a:xfrm>
            <a:custGeom>
              <a:avLst/>
              <a:gdLst>
                <a:gd name="T0" fmla="*/ 2147483647 w 34"/>
                <a:gd name="T1" fmla="*/ 2147483647 h 72"/>
                <a:gd name="T2" fmla="*/ 2147483647 w 34"/>
                <a:gd name="T3" fmla="*/ 2147483647 h 72"/>
                <a:gd name="T4" fmla="*/ 2147483647 w 34"/>
                <a:gd name="T5" fmla="*/ 0 h 72"/>
                <a:gd name="T6" fmla="*/ 2147483647 w 34"/>
                <a:gd name="T7" fmla="*/ 2147483647 h 72"/>
                <a:gd name="T8" fmla="*/ 0 w 34"/>
                <a:gd name="T9" fmla="*/ 0 h 72"/>
                <a:gd name="T10" fmla="*/ 2147483647 w 34"/>
                <a:gd name="T11" fmla="*/ 0 h 72"/>
                <a:gd name="T12" fmla="*/ 0 w 34"/>
                <a:gd name="T13" fmla="*/ 0 h 72"/>
                <a:gd name="T14" fmla="*/ 0 60000 65536"/>
                <a:gd name="T15" fmla="*/ 0 60000 65536"/>
                <a:gd name="T16" fmla="*/ 0 60000 65536"/>
                <a:gd name="T17" fmla="*/ 0 60000 65536"/>
                <a:gd name="T18" fmla="*/ 0 60000 65536"/>
                <a:gd name="T19" fmla="*/ 0 60000 65536"/>
                <a:gd name="T20" fmla="*/ 0 60000 65536"/>
                <a:gd name="T21" fmla="*/ 0 w 34"/>
                <a:gd name="T22" fmla="*/ 0 h 72"/>
                <a:gd name="T23" fmla="*/ 34 w 3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72">
                  <a:moveTo>
                    <a:pt x="17" y="72"/>
                  </a:moveTo>
                  <a:lnTo>
                    <a:pt x="17" y="72"/>
                  </a:lnTo>
                  <a:lnTo>
                    <a:pt x="17" y="0"/>
                  </a:lnTo>
                  <a:lnTo>
                    <a:pt x="17" y="72"/>
                  </a:lnTo>
                  <a:close/>
                  <a:moveTo>
                    <a:pt x="0" y="0"/>
                  </a:moveTo>
                  <a:lnTo>
                    <a:pt x="34" y="0"/>
                  </a:lnTo>
                  <a:lnTo>
                    <a:pt x="0" y="0"/>
                  </a:lnTo>
                  <a:close/>
                </a:path>
              </a:pathLst>
            </a:custGeom>
            <a:solidFill>
              <a:srgbClr val="9999FF"/>
            </a:solidFill>
            <a:ln w="9525">
              <a:noFill/>
              <a:round/>
              <a:headEnd/>
              <a:tailEnd/>
            </a:ln>
          </p:spPr>
          <p:txBody>
            <a:bodyPr/>
            <a:lstStyle/>
            <a:p>
              <a:endParaRPr lang="zh-CN" altLang="en-US">
                <a:latin typeface="Arial Narrow" pitchFamily="34" charset="0"/>
              </a:endParaRPr>
            </a:p>
          </p:txBody>
        </p:sp>
        <p:grpSp>
          <p:nvGrpSpPr>
            <p:cNvPr id="120" name="组合 102"/>
            <p:cNvGrpSpPr>
              <a:grpSpLocks/>
            </p:cNvGrpSpPr>
            <p:nvPr/>
          </p:nvGrpSpPr>
          <p:grpSpPr bwMode="auto">
            <a:xfrm>
              <a:off x="3344863" y="752203"/>
              <a:ext cx="106362" cy="219075"/>
              <a:chOff x="2682240" y="1293495"/>
              <a:chExt cx="108000" cy="228600"/>
            </a:xfrm>
          </p:grpSpPr>
          <p:cxnSp>
            <p:nvCxnSpPr>
              <p:cNvPr id="160" name="直接连接符 159"/>
              <p:cNvCxnSpPr/>
              <p:nvPr/>
            </p:nvCxnSpPr>
            <p:spPr>
              <a:xfrm>
                <a:off x="2737046" y="1293495"/>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1" name="Rectangle 90"/>
            <p:cNvSpPr>
              <a:spLocks noChangeArrowheads="1"/>
            </p:cNvSpPr>
            <p:nvPr/>
          </p:nvSpPr>
          <p:spPr bwMode="auto">
            <a:xfrm>
              <a:off x="3724275" y="718865"/>
              <a:ext cx="230188" cy="110648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22" name="组合 105"/>
            <p:cNvGrpSpPr>
              <a:grpSpLocks/>
            </p:cNvGrpSpPr>
            <p:nvPr/>
          </p:nvGrpSpPr>
          <p:grpSpPr bwMode="auto">
            <a:xfrm>
              <a:off x="3786188" y="587103"/>
              <a:ext cx="106362" cy="136525"/>
              <a:chOff x="2682240" y="1293495"/>
              <a:chExt cx="108000" cy="228602"/>
            </a:xfrm>
          </p:grpSpPr>
          <p:cxnSp>
            <p:nvCxnSpPr>
              <p:cNvPr id="158" name="直接连接符 157"/>
              <p:cNvCxnSpPr/>
              <p:nvPr/>
            </p:nvCxnSpPr>
            <p:spPr>
              <a:xfrm>
                <a:off x="2737046" y="1293495"/>
                <a:ext cx="0" cy="2286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3" name="Rectangle 92"/>
            <p:cNvSpPr>
              <a:spLocks noChangeArrowheads="1"/>
            </p:cNvSpPr>
            <p:nvPr/>
          </p:nvSpPr>
          <p:spPr bwMode="auto">
            <a:xfrm>
              <a:off x="4165600" y="1477690"/>
              <a:ext cx="231775" cy="347663"/>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24" name="组合 105"/>
            <p:cNvGrpSpPr>
              <a:grpSpLocks/>
            </p:cNvGrpSpPr>
            <p:nvPr/>
          </p:nvGrpSpPr>
          <p:grpSpPr bwMode="auto">
            <a:xfrm>
              <a:off x="4227513" y="1404665"/>
              <a:ext cx="107950" cy="71438"/>
              <a:chOff x="2682240" y="1293495"/>
              <a:chExt cx="108000" cy="120561"/>
            </a:xfrm>
          </p:grpSpPr>
          <p:cxnSp>
            <p:nvCxnSpPr>
              <p:cNvPr id="156" name="直接连接符 155"/>
              <p:cNvCxnSpPr/>
              <p:nvPr/>
            </p:nvCxnSpPr>
            <p:spPr>
              <a:xfrm>
                <a:off x="2736240" y="1293495"/>
                <a:ext cx="0" cy="1205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Rectangle 94"/>
            <p:cNvSpPr>
              <a:spLocks noChangeArrowheads="1"/>
            </p:cNvSpPr>
            <p:nvPr/>
          </p:nvSpPr>
          <p:spPr bwMode="auto">
            <a:xfrm>
              <a:off x="4608513" y="1395140"/>
              <a:ext cx="230187" cy="430213"/>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26" name="组合 105"/>
            <p:cNvGrpSpPr>
              <a:grpSpLocks/>
            </p:cNvGrpSpPr>
            <p:nvPr/>
          </p:nvGrpSpPr>
          <p:grpSpPr bwMode="auto">
            <a:xfrm>
              <a:off x="4670425" y="1293540"/>
              <a:ext cx="106363" cy="107950"/>
              <a:chOff x="2682240" y="1293495"/>
              <a:chExt cx="108000" cy="180841"/>
            </a:xfrm>
          </p:grpSpPr>
          <p:cxnSp>
            <p:nvCxnSpPr>
              <p:cNvPr id="154" name="直接连接符 153"/>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7" name="Rectangle 96"/>
            <p:cNvSpPr>
              <a:spLocks noChangeArrowheads="1"/>
            </p:cNvSpPr>
            <p:nvPr/>
          </p:nvSpPr>
          <p:spPr bwMode="auto">
            <a:xfrm>
              <a:off x="5049838" y="898253"/>
              <a:ext cx="230187" cy="927100"/>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28" name="组合 105"/>
            <p:cNvGrpSpPr>
              <a:grpSpLocks/>
            </p:cNvGrpSpPr>
            <p:nvPr/>
          </p:nvGrpSpPr>
          <p:grpSpPr bwMode="auto">
            <a:xfrm>
              <a:off x="5111750" y="836340"/>
              <a:ext cx="106363" cy="68263"/>
              <a:chOff x="2682240" y="1293495"/>
              <a:chExt cx="108000" cy="180841"/>
            </a:xfrm>
          </p:grpSpPr>
          <p:cxnSp>
            <p:nvCxnSpPr>
              <p:cNvPr id="152" name="直接连接符 151"/>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9" name="Rectangle 98"/>
            <p:cNvSpPr>
              <a:spLocks noChangeArrowheads="1"/>
            </p:cNvSpPr>
            <p:nvPr/>
          </p:nvSpPr>
          <p:spPr bwMode="auto">
            <a:xfrm>
              <a:off x="5491163" y="941115"/>
              <a:ext cx="230187" cy="88423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30" name="组合 105"/>
            <p:cNvGrpSpPr>
              <a:grpSpLocks/>
            </p:cNvGrpSpPr>
            <p:nvPr/>
          </p:nvGrpSpPr>
          <p:grpSpPr bwMode="auto">
            <a:xfrm>
              <a:off x="5553075" y="850628"/>
              <a:ext cx="106363" cy="96837"/>
              <a:chOff x="2682240" y="1293495"/>
              <a:chExt cx="108000" cy="180841"/>
            </a:xfrm>
          </p:grpSpPr>
          <p:cxnSp>
            <p:nvCxnSpPr>
              <p:cNvPr id="150" name="直接连接符 149"/>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1" name="Rectangle 100"/>
            <p:cNvSpPr>
              <a:spLocks noChangeArrowheads="1"/>
            </p:cNvSpPr>
            <p:nvPr/>
          </p:nvSpPr>
          <p:spPr bwMode="auto">
            <a:xfrm>
              <a:off x="5932488" y="941115"/>
              <a:ext cx="231775" cy="88423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sp>
          <p:nvSpPr>
            <p:cNvPr id="132" name="Freeform 120"/>
            <p:cNvSpPr>
              <a:spLocks noEditPoints="1"/>
            </p:cNvSpPr>
            <p:nvPr/>
          </p:nvSpPr>
          <p:spPr bwMode="auto">
            <a:xfrm>
              <a:off x="6007100" y="852215"/>
              <a:ext cx="82550" cy="96838"/>
            </a:xfrm>
            <a:custGeom>
              <a:avLst/>
              <a:gdLst>
                <a:gd name="T0" fmla="*/ 2147483647 w 33"/>
                <a:gd name="T1" fmla="*/ 2147483647 h 34"/>
                <a:gd name="T2" fmla="*/ 2147483647 w 33"/>
                <a:gd name="T3" fmla="*/ 2147483647 h 34"/>
                <a:gd name="T4" fmla="*/ 2147483647 w 33"/>
                <a:gd name="T5" fmla="*/ 0 h 34"/>
                <a:gd name="T6" fmla="*/ 2147483647 w 33"/>
                <a:gd name="T7" fmla="*/ 2147483647 h 34"/>
                <a:gd name="T8" fmla="*/ 0 w 33"/>
                <a:gd name="T9" fmla="*/ 0 h 34"/>
                <a:gd name="T10" fmla="*/ 2147483647 w 33"/>
                <a:gd name="T11" fmla="*/ 0 h 34"/>
                <a:gd name="T12" fmla="*/ 0 w 33"/>
                <a:gd name="T13" fmla="*/ 0 h 34"/>
                <a:gd name="T14" fmla="*/ 0 60000 65536"/>
                <a:gd name="T15" fmla="*/ 0 60000 65536"/>
                <a:gd name="T16" fmla="*/ 0 60000 65536"/>
                <a:gd name="T17" fmla="*/ 0 60000 65536"/>
                <a:gd name="T18" fmla="*/ 0 60000 65536"/>
                <a:gd name="T19" fmla="*/ 0 60000 65536"/>
                <a:gd name="T20" fmla="*/ 0 60000 65536"/>
                <a:gd name="T21" fmla="*/ 0 w 33"/>
                <a:gd name="T22" fmla="*/ 0 h 34"/>
                <a:gd name="T23" fmla="*/ 33 w 33"/>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4">
                  <a:moveTo>
                    <a:pt x="17" y="34"/>
                  </a:moveTo>
                  <a:lnTo>
                    <a:pt x="17" y="34"/>
                  </a:lnTo>
                  <a:lnTo>
                    <a:pt x="17" y="0"/>
                  </a:lnTo>
                  <a:lnTo>
                    <a:pt x="17" y="34"/>
                  </a:lnTo>
                  <a:close/>
                  <a:moveTo>
                    <a:pt x="0" y="0"/>
                  </a:moveTo>
                  <a:lnTo>
                    <a:pt x="33" y="0"/>
                  </a:lnTo>
                  <a:lnTo>
                    <a:pt x="0" y="0"/>
                  </a:lnTo>
                  <a:close/>
                </a:path>
              </a:pathLst>
            </a:custGeom>
            <a:solidFill>
              <a:srgbClr val="9999FF"/>
            </a:solidFill>
            <a:ln w="9525">
              <a:noFill/>
              <a:round/>
              <a:headEnd/>
              <a:tailEnd/>
            </a:ln>
          </p:spPr>
          <p:txBody>
            <a:bodyPr/>
            <a:lstStyle/>
            <a:p>
              <a:endParaRPr lang="zh-CN" altLang="en-US">
                <a:latin typeface="Arial Narrow" pitchFamily="34" charset="0"/>
              </a:endParaRPr>
            </a:p>
          </p:txBody>
        </p:sp>
        <p:grpSp>
          <p:nvGrpSpPr>
            <p:cNvPr id="133" name="组合 105"/>
            <p:cNvGrpSpPr>
              <a:grpSpLocks/>
            </p:cNvGrpSpPr>
            <p:nvPr/>
          </p:nvGrpSpPr>
          <p:grpSpPr bwMode="auto">
            <a:xfrm>
              <a:off x="5994400" y="850628"/>
              <a:ext cx="107950" cy="93662"/>
              <a:chOff x="2682240" y="1293495"/>
              <a:chExt cx="108000" cy="180841"/>
            </a:xfrm>
          </p:grpSpPr>
          <p:cxnSp>
            <p:nvCxnSpPr>
              <p:cNvPr id="148" name="直接连接符 147"/>
              <p:cNvCxnSpPr/>
              <p:nvPr/>
            </p:nvCxnSpPr>
            <p:spPr>
              <a:xfrm>
                <a:off x="2736240"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4" name="Rectangle 102"/>
            <p:cNvSpPr>
              <a:spLocks noChangeArrowheads="1"/>
            </p:cNvSpPr>
            <p:nvPr/>
          </p:nvSpPr>
          <p:spPr bwMode="auto">
            <a:xfrm>
              <a:off x="6375400" y="733153"/>
              <a:ext cx="230188" cy="1092200"/>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35" name="组合 105"/>
            <p:cNvGrpSpPr>
              <a:grpSpLocks/>
            </p:cNvGrpSpPr>
            <p:nvPr/>
          </p:nvGrpSpPr>
          <p:grpSpPr bwMode="auto">
            <a:xfrm>
              <a:off x="6437313" y="531540"/>
              <a:ext cx="106362" cy="204788"/>
              <a:chOff x="2682240" y="1293495"/>
              <a:chExt cx="108000" cy="343596"/>
            </a:xfrm>
          </p:grpSpPr>
          <p:cxnSp>
            <p:nvCxnSpPr>
              <p:cNvPr id="146" name="直接连接符 145"/>
              <p:cNvCxnSpPr/>
              <p:nvPr/>
            </p:nvCxnSpPr>
            <p:spPr>
              <a:xfrm>
                <a:off x="2737046" y="1293495"/>
                <a:ext cx="0" cy="3435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6" name="Rectangle 104"/>
            <p:cNvSpPr>
              <a:spLocks noChangeArrowheads="1"/>
            </p:cNvSpPr>
            <p:nvPr/>
          </p:nvSpPr>
          <p:spPr bwMode="auto">
            <a:xfrm>
              <a:off x="6816725" y="915715"/>
              <a:ext cx="230188" cy="90963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137" name="组合 105"/>
            <p:cNvGrpSpPr>
              <a:grpSpLocks/>
            </p:cNvGrpSpPr>
            <p:nvPr/>
          </p:nvGrpSpPr>
          <p:grpSpPr bwMode="auto">
            <a:xfrm>
              <a:off x="6878638" y="755378"/>
              <a:ext cx="106362" cy="158750"/>
              <a:chOff x="2682240" y="1293495"/>
              <a:chExt cx="108000" cy="180841"/>
            </a:xfrm>
          </p:grpSpPr>
          <p:cxnSp>
            <p:nvCxnSpPr>
              <p:cNvPr id="144" name="直接连接符 143"/>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8" name="直接连接符 137"/>
            <p:cNvCxnSpPr/>
            <p:nvPr/>
          </p:nvCxnSpPr>
          <p:spPr bwMode="auto">
            <a:xfrm>
              <a:off x="2573338" y="298178"/>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bwMode="auto">
            <a:xfrm>
              <a:off x="2573338" y="679178"/>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bwMode="auto">
            <a:xfrm>
              <a:off x="2573338" y="1061765"/>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bwMode="auto">
            <a:xfrm>
              <a:off x="2573338" y="1444353"/>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bwMode="auto">
            <a:xfrm>
              <a:off x="2573338" y="1826940"/>
              <a:ext cx="4679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bwMode="auto">
            <a:xfrm rot="16200000">
              <a:off x="1803400" y="1064940"/>
              <a:ext cx="1549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4" name="TextBox 184"/>
          <p:cNvSpPr txBox="1">
            <a:spLocks noChangeArrowheads="1"/>
          </p:cNvSpPr>
          <p:nvPr/>
        </p:nvSpPr>
        <p:spPr bwMode="auto">
          <a:xfrm>
            <a:off x="4932040" y="6381328"/>
            <a:ext cx="4176464"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Journal of Physiology</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spd="slow" p14:dur="2000" advTm="35717"/>
    </mc:Choice>
    <mc:Fallback>
      <p:transition spd="slow" advTm="357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checkerboard(across)">
                                      <p:cBhvr>
                                        <p:cTn id="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2"/>
          <p:cNvSpPr txBox="1">
            <a:spLocks noChangeArrowheads="1"/>
          </p:cNvSpPr>
          <p:nvPr/>
        </p:nvSpPr>
        <p:spPr bwMode="auto">
          <a:xfrm>
            <a:off x="801159" y="2042917"/>
            <a:ext cx="1838452" cy="954107"/>
          </a:xfrm>
          <a:prstGeom prst="rect">
            <a:avLst/>
          </a:prstGeom>
          <a:noFill/>
          <a:ln w="9525">
            <a:noFill/>
            <a:miter lim="800000"/>
            <a:headEnd/>
            <a:tailEnd/>
          </a:ln>
        </p:spPr>
        <p:txBody>
          <a:bodyPr wrap="none">
            <a:spAutoFit/>
          </a:bodyPr>
          <a:lstStyle/>
          <a:p>
            <a:pPr algn="r"/>
            <a:r>
              <a:rPr lang="en-US" altLang="zh-CN" sz="2800" dirty="0">
                <a:latin typeface="Arial Narrow" pitchFamily="34" charset="0"/>
                <a:ea typeface="宋体" charset="-122"/>
              </a:rPr>
              <a:t>Total </a:t>
            </a:r>
            <a:r>
              <a:rPr lang="en-US" altLang="zh-CN" sz="2800" dirty="0" smtClean="0">
                <a:latin typeface="Arial Narrow" pitchFamily="34" charset="0"/>
                <a:ea typeface="宋体" charset="-122"/>
              </a:rPr>
              <a:t>NBCn1</a:t>
            </a:r>
          </a:p>
          <a:p>
            <a:pPr algn="ctr"/>
            <a:r>
              <a:rPr lang="en-US" altLang="zh-CN" sz="2800" dirty="0" smtClean="0">
                <a:latin typeface="Arial Narrow" pitchFamily="34" charset="0"/>
                <a:ea typeface="宋体" charset="-122"/>
              </a:rPr>
              <a:t>in cell </a:t>
            </a:r>
            <a:r>
              <a:rPr lang="en-US" altLang="zh-CN" sz="2800" dirty="0" err="1" smtClean="0">
                <a:latin typeface="Arial Narrow" pitchFamily="34" charset="0"/>
                <a:ea typeface="宋体" charset="-122"/>
              </a:rPr>
              <a:t>lysate</a:t>
            </a:r>
            <a:endParaRPr lang="en-US" altLang="zh-CN" sz="2800" dirty="0">
              <a:latin typeface="Arial Narrow" pitchFamily="34" charset="0"/>
              <a:ea typeface="宋体" charset="-122"/>
            </a:endParaRPr>
          </a:p>
        </p:txBody>
      </p:sp>
      <p:sp>
        <p:nvSpPr>
          <p:cNvPr id="9266" name="Text Box 79"/>
          <p:cNvSpPr txBox="1">
            <a:spLocks noChangeArrowheads="1"/>
          </p:cNvSpPr>
          <p:nvPr/>
        </p:nvSpPr>
        <p:spPr bwMode="auto">
          <a:xfrm>
            <a:off x="8232482" y="1613033"/>
            <a:ext cx="60785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268</a:t>
            </a:r>
          </a:p>
        </p:txBody>
      </p:sp>
      <p:sp>
        <p:nvSpPr>
          <p:cNvPr id="9267" name="Text Box 80"/>
          <p:cNvSpPr txBox="1">
            <a:spLocks noChangeArrowheads="1"/>
          </p:cNvSpPr>
          <p:nvPr/>
        </p:nvSpPr>
        <p:spPr bwMode="auto">
          <a:xfrm>
            <a:off x="8232482" y="2450657"/>
            <a:ext cx="60785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171</a:t>
            </a:r>
          </a:p>
        </p:txBody>
      </p:sp>
      <p:sp>
        <p:nvSpPr>
          <p:cNvPr id="9268" name="Text Box 81"/>
          <p:cNvSpPr txBox="1">
            <a:spLocks noChangeArrowheads="1"/>
          </p:cNvSpPr>
          <p:nvPr/>
        </p:nvSpPr>
        <p:spPr bwMode="auto">
          <a:xfrm>
            <a:off x="8232482" y="2900114"/>
            <a:ext cx="59400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117</a:t>
            </a:r>
          </a:p>
        </p:txBody>
      </p:sp>
      <p:sp>
        <p:nvSpPr>
          <p:cNvPr id="9272" name="Text Box 98"/>
          <p:cNvSpPr txBox="1">
            <a:spLocks noChangeArrowheads="1"/>
          </p:cNvSpPr>
          <p:nvPr/>
        </p:nvSpPr>
        <p:spPr bwMode="auto">
          <a:xfrm>
            <a:off x="2911505" y="609252"/>
            <a:ext cx="39786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B</a:t>
            </a:r>
          </a:p>
        </p:txBody>
      </p:sp>
      <p:sp>
        <p:nvSpPr>
          <p:cNvPr id="9273" name="Text Box 99"/>
          <p:cNvSpPr txBox="1">
            <a:spLocks noChangeArrowheads="1"/>
          </p:cNvSpPr>
          <p:nvPr/>
        </p:nvSpPr>
        <p:spPr bwMode="auto">
          <a:xfrm>
            <a:off x="3414590" y="609252"/>
            <a:ext cx="39786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C</a:t>
            </a:r>
          </a:p>
        </p:txBody>
      </p:sp>
      <p:sp>
        <p:nvSpPr>
          <p:cNvPr id="9274" name="Text Box 100"/>
          <p:cNvSpPr txBox="1">
            <a:spLocks noChangeArrowheads="1"/>
          </p:cNvSpPr>
          <p:nvPr/>
        </p:nvSpPr>
        <p:spPr bwMode="auto">
          <a:xfrm>
            <a:off x="3986626" y="609252"/>
            <a:ext cx="39786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D</a:t>
            </a:r>
          </a:p>
        </p:txBody>
      </p:sp>
      <p:sp>
        <p:nvSpPr>
          <p:cNvPr id="9275" name="Text Box 101"/>
          <p:cNvSpPr txBox="1">
            <a:spLocks noChangeArrowheads="1"/>
          </p:cNvSpPr>
          <p:nvPr/>
        </p:nvSpPr>
        <p:spPr bwMode="auto">
          <a:xfrm>
            <a:off x="4489712" y="609252"/>
            <a:ext cx="38183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E</a:t>
            </a:r>
          </a:p>
        </p:txBody>
      </p:sp>
      <p:sp>
        <p:nvSpPr>
          <p:cNvPr id="9276" name="Text Box 102"/>
          <p:cNvSpPr txBox="1">
            <a:spLocks noChangeArrowheads="1"/>
          </p:cNvSpPr>
          <p:nvPr/>
        </p:nvSpPr>
        <p:spPr bwMode="auto">
          <a:xfrm>
            <a:off x="5008119" y="609252"/>
            <a:ext cx="364202"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F</a:t>
            </a:r>
          </a:p>
        </p:txBody>
      </p:sp>
      <p:sp>
        <p:nvSpPr>
          <p:cNvPr id="9277" name="Text Box 103"/>
          <p:cNvSpPr txBox="1">
            <a:spLocks noChangeArrowheads="1"/>
          </p:cNvSpPr>
          <p:nvPr/>
        </p:nvSpPr>
        <p:spPr bwMode="auto">
          <a:xfrm>
            <a:off x="5506097" y="609252"/>
            <a:ext cx="41389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G</a:t>
            </a:r>
          </a:p>
        </p:txBody>
      </p:sp>
      <p:sp>
        <p:nvSpPr>
          <p:cNvPr id="9278" name="Text Box 104"/>
          <p:cNvSpPr txBox="1">
            <a:spLocks noChangeArrowheads="1"/>
          </p:cNvSpPr>
          <p:nvPr/>
        </p:nvSpPr>
        <p:spPr bwMode="auto">
          <a:xfrm>
            <a:off x="6090901" y="609252"/>
            <a:ext cx="266420"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I</a:t>
            </a:r>
          </a:p>
        </p:txBody>
      </p:sp>
      <p:sp>
        <p:nvSpPr>
          <p:cNvPr id="9279" name="Text Box 105"/>
          <p:cNvSpPr txBox="1">
            <a:spLocks noChangeArrowheads="1"/>
          </p:cNvSpPr>
          <p:nvPr/>
        </p:nvSpPr>
        <p:spPr bwMode="auto">
          <a:xfrm>
            <a:off x="6563342" y="609252"/>
            <a:ext cx="348172"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J</a:t>
            </a:r>
          </a:p>
        </p:txBody>
      </p:sp>
      <p:sp>
        <p:nvSpPr>
          <p:cNvPr id="9280" name="Text Box 106"/>
          <p:cNvSpPr txBox="1">
            <a:spLocks noChangeArrowheads="1"/>
          </p:cNvSpPr>
          <p:nvPr/>
        </p:nvSpPr>
        <p:spPr bwMode="auto">
          <a:xfrm>
            <a:off x="7056212" y="609252"/>
            <a:ext cx="39786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N</a:t>
            </a:r>
          </a:p>
        </p:txBody>
      </p:sp>
      <p:sp>
        <p:nvSpPr>
          <p:cNvPr id="9281" name="Text Box 107"/>
          <p:cNvSpPr txBox="1">
            <a:spLocks noChangeArrowheads="1"/>
          </p:cNvSpPr>
          <p:nvPr/>
        </p:nvSpPr>
        <p:spPr bwMode="auto">
          <a:xfrm>
            <a:off x="7554190" y="609252"/>
            <a:ext cx="413896" cy="523220"/>
          </a:xfrm>
          <a:prstGeom prst="rect">
            <a:avLst/>
          </a:prstGeom>
          <a:noFill/>
          <a:ln w="9525">
            <a:noFill/>
            <a:miter lim="800000"/>
            <a:headEnd/>
            <a:tailEnd/>
          </a:ln>
        </p:spPr>
        <p:txBody>
          <a:bodyPr wrap="none">
            <a:spAutoFit/>
          </a:bodyPr>
          <a:lstStyle/>
          <a:p>
            <a:r>
              <a:rPr lang="en-US" altLang="zh-CN" sz="2800" b="1">
                <a:latin typeface="Arial Narrow" pitchFamily="34" charset="0"/>
                <a:ea typeface="宋体" charset="-122"/>
              </a:rPr>
              <a:t>O</a:t>
            </a:r>
          </a:p>
        </p:txBody>
      </p:sp>
      <p:sp>
        <p:nvSpPr>
          <p:cNvPr id="9282" name="Text Box 108"/>
          <p:cNvSpPr txBox="1">
            <a:spLocks noChangeArrowheads="1"/>
          </p:cNvSpPr>
          <p:nvPr/>
        </p:nvSpPr>
        <p:spPr bwMode="auto">
          <a:xfrm>
            <a:off x="8232482" y="765194"/>
            <a:ext cx="649537"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kDa</a:t>
            </a:r>
          </a:p>
        </p:txBody>
      </p:sp>
      <p:sp>
        <p:nvSpPr>
          <p:cNvPr id="9284" name="Text Box 113"/>
          <p:cNvSpPr txBox="1">
            <a:spLocks noChangeArrowheads="1"/>
          </p:cNvSpPr>
          <p:nvPr/>
        </p:nvSpPr>
        <p:spPr bwMode="auto">
          <a:xfrm>
            <a:off x="8232482" y="1173791"/>
            <a:ext cx="60785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460</a:t>
            </a:r>
          </a:p>
        </p:txBody>
      </p:sp>
      <p:sp>
        <p:nvSpPr>
          <p:cNvPr id="9285" name="Line 89"/>
          <p:cNvSpPr>
            <a:spLocks noChangeShapeType="1"/>
          </p:cNvSpPr>
          <p:nvPr/>
        </p:nvSpPr>
        <p:spPr bwMode="auto">
          <a:xfrm>
            <a:off x="7886025" y="1853331"/>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sp>
        <p:nvSpPr>
          <p:cNvPr id="9286" name="Line 90"/>
          <p:cNvSpPr>
            <a:spLocks noChangeShapeType="1"/>
          </p:cNvSpPr>
          <p:nvPr/>
        </p:nvSpPr>
        <p:spPr bwMode="auto">
          <a:xfrm>
            <a:off x="7886025" y="2667972"/>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sp>
        <p:nvSpPr>
          <p:cNvPr id="9287" name="Line 91"/>
          <p:cNvSpPr>
            <a:spLocks noChangeShapeType="1"/>
          </p:cNvSpPr>
          <p:nvPr/>
        </p:nvSpPr>
        <p:spPr bwMode="auto">
          <a:xfrm>
            <a:off x="7886025" y="3137859"/>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sp>
        <p:nvSpPr>
          <p:cNvPr id="9292" name="Line 114"/>
          <p:cNvSpPr>
            <a:spLocks noChangeShapeType="1"/>
          </p:cNvSpPr>
          <p:nvPr/>
        </p:nvSpPr>
        <p:spPr bwMode="auto">
          <a:xfrm>
            <a:off x="7886025" y="1393659"/>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pic>
        <p:nvPicPr>
          <p:cNvPr id="9218" name="Picture 87"/>
          <p:cNvPicPr>
            <a:picLocks noChangeAspect="1" noChangeArrowheads="1"/>
          </p:cNvPicPr>
          <p:nvPr/>
        </p:nvPicPr>
        <p:blipFill>
          <a:blip r:embed="rId3" cstate="print"/>
          <a:srcRect l="10921" t="17937" r="53105" b="43177"/>
          <a:stretch>
            <a:fillRect/>
          </a:stretch>
        </p:blipFill>
        <p:spPr bwMode="auto">
          <a:xfrm>
            <a:off x="2699792" y="1051459"/>
            <a:ext cx="5378160" cy="2212866"/>
          </a:xfrm>
          <a:prstGeom prst="rect">
            <a:avLst/>
          </a:prstGeom>
          <a:noFill/>
          <a:ln w="9525">
            <a:noFill/>
            <a:miter lim="800000"/>
            <a:headEnd/>
            <a:tailEnd/>
          </a:ln>
        </p:spPr>
      </p:pic>
      <p:grpSp>
        <p:nvGrpSpPr>
          <p:cNvPr id="44" name="组合 43"/>
          <p:cNvGrpSpPr/>
          <p:nvPr/>
        </p:nvGrpSpPr>
        <p:grpSpPr>
          <a:xfrm>
            <a:off x="407911" y="3429000"/>
            <a:ext cx="8432430" cy="2197452"/>
            <a:chOff x="407911" y="3429000"/>
            <a:chExt cx="8432430" cy="2197452"/>
          </a:xfrm>
        </p:grpSpPr>
        <p:sp>
          <p:nvSpPr>
            <p:cNvPr id="9221" name="Text Box 3"/>
            <p:cNvSpPr txBox="1">
              <a:spLocks noChangeArrowheads="1"/>
            </p:cNvSpPr>
            <p:nvPr/>
          </p:nvSpPr>
          <p:spPr bwMode="auto">
            <a:xfrm>
              <a:off x="407911" y="4099123"/>
              <a:ext cx="2231700" cy="954107"/>
            </a:xfrm>
            <a:prstGeom prst="rect">
              <a:avLst/>
            </a:prstGeom>
            <a:noFill/>
            <a:ln w="9525">
              <a:noFill/>
              <a:miter lim="800000"/>
              <a:headEnd/>
              <a:tailEnd/>
            </a:ln>
          </p:spPr>
          <p:txBody>
            <a:bodyPr wrap="none">
              <a:spAutoFit/>
            </a:bodyPr>
            <a:lstStyle/>
            <a:p>
              <a:pPr algn="r"/>
              <a:r>
                <a:rPr lang="en-US" altLang="zh-CN" sz="2800" dirty="0">
                  <a:latin typeface="Arial Narrow" pitchFamily="34" charset="0"/>
                  <a:ea typeface="宋体" charset="-122"/>
                </a:rPr>
                <a:t>Surface NBCn1</a:t>
              </a:r>
            </a:p>
            <a:p>
              <a:pPr algn="r"/>
              <a:r>
                <a:rPr lang="en-US" altLang="zh-CN" sz="2800" dirty="0">
                  <a:latin typeface="Arial Narrow" pitchFamily="34" charset="0"/>
                  <a:ea typeface="宋体" charset="-122"/>
                </a:rPr>
                <a:t>(</a:t>
              </a:r>
              <a:r>
                <a:rPr lang="en-US" altLang="zh-CN" sz="2800" dirty="0" err="1">
                  <a:latin typeface="Arial Narrow" pitchFamily="34" charset="0"/>
                  <a:ea typeface="宋体" charset="-122"/>
                </a:rPr>
                <a:t>Biotinylated</a:t>
              </a:r>
              <a:r>
                <a:rPr lang="en-US" altLang="zh-CN" sz="2800" dirty="0">
                  <a:latin typeface="Arial Narrow" pitchFamily="34" charset="0"/>
                  <a:ea typeface="宋体" charset="-122"/>
                </a:rPr>
                <a:t>)</a:t>
              </a:r>
            </a:p>
          </p:txBody>
        </p:sp>
        <p:sp>
          <p:nvSpPr>
            <p:cNvPr id="9269" name="Text Box 83"/>
            <p:cNvSpPr txBox="1">
              <a:spLocks noChangeArrowheads="1"/>
            </p:cNvSpPr>
            <p:nvPr/>
          </p:nvSpPr>
          <p:spPr bwMode="auto">
            <a:xfrm>
              <a:off x="8232482" y="3944103"/>
              <a:ext cx="60785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268</a:t>
              </a:r>
            </a:p>
          </p:txBody>
        </p:sp>
        <p:sp>
          <p:nvSpPr>
            <p:cNvPr id="9270" name="Text Box 84"/>
            <p:cNvSpPr txBox="1">
              <a:spLocks noChangeArrowheads="1"/>
            </p:cNvSpPr>
            <p:nvPr/>
          </p:nvSpPr>
          <p:spPr bwMode="auto">
            <a:xfrm>
              <a:off x="8232482" y="4700008"/>
              <a:ext cx="60785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171</a:t>
              </a:r>
            </a:p>
          </p:txBody>
        </p:sp>
        <p:sp>
          <p:nvSpPr>
            <p:cNvPr id="9271" name="Text Box 85"/>
            <p:cNvSpPr txBox="1">
              <a:spLocks noChangeArrowheads="1"/>
            </p:cNvSpPr>
            <p:nvPr/>
          </p:nvSpPr>
          <p:spPr bwMode="auto">
            <a:xfrm>
              <a:off x="8232482" y="5164787"/>
              <a:ext cx="59400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117</a:t>
              </a:r>
            </a:p>
          </p:txBody>
        </p:sp>
        <p:sp>
          <p:nvSpPr>
            <p:cNvPr id="9283" name="Text Box 111"/>
            <p:cNvSpPr txBox="1">
              <a:spLocks noChangeArrowheads="1"/>
            </p:cNvSpPr>
            <p:nvPr/>
          </p:nvSpPr>
          <p:spPr bwMode="auto">
            <a:xfrm>
              <a:off x="8232482" y="3545721"/>
              <a:ext cx="607859" cy="461665"/>
            </a:xfrm>
            <a:prstGeom prst="rect">
              <a:avLst/>
            </a:prstGeom>
            <a:noFill/>
            <a:ln w="9525">
              <a:noFill/>
              <a:miter lim="800000"/>
              <a:headEnd/>
              <a:tailEnd/>
            </a:ln>
          </p:spPr>
          <p:txBody>
            <a:bodyPr wrap="none">
              <a:spAutoFit/>
            </a:bodyPr>
            <a:lstStyle/>
            <a:p>
              <a:r>
                <a:rPr lang="en-US" altLang="zh-CN" sz="2400">
                  <a:latin typeface="Arial Narrow" pitchFamily="34" charset="0"/>
                  <a:ea typeface="宋体" charset="-122"/>
                </a:rPr>
                <a:t>460</a:t>
              </a:r>
            </a:p>
          </p:txBody>
        </p:sp>
        <p:sp>
          <p:nvSpPr>
            <p:cNvPr id="9288" name="Line 93"/>
            <p:cNvSpPr>
              <a:spLocks noChangeShapeType="1"/>
            </p:cNvSpPr>
            <p:nvPr/>
          </p:nvSpPr>
          <p:spPr bwMode="auto">
            <a:xfrm>
              <a:off x="7886025" y="4179294"/>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sp>
          <p:nvSpPr>
            <p:cNvPr id="9289" name="Line 95"/>
            <p:cNvSpPr>
              <a:spLocks noChangeShapeType="1"/>
            </p:cNvSpPr>
            <p:nvPr/>
          </p:nvSpPr>
          <p:spPr bwMode="auto">
            <a:xfrm>
              <a:off x="7886025" y="5376578"/>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sp>
          <p:nvSpPr>
            <p:cNvPr id="9290" name="Line 96"/>
            <p:cNvSpPr>
              <a:spLocks noChangeShapeType="1"/>
            </p:cNvSpPr>
            <p:nvPr/>
          </p:nvSpPr>
          <p:spPr bwMode="auto">
            <a:xfrm>
              <a:off x="7886025" y="4930091"/>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sp>
          <p:nvSpPr>
            <p:cNvPr id="9291" name="Line 112"/>
            <p:cNvSpPr>
              <a:spLocks noChangeShapeType="1"/>
            </p:cNvSpPr>
            <p:nvPr/>
          </p:nvSpPr>
          <p:spPr bwMode="auto">
            <a:xfrm>
              <a:off x="7886025" y="3780912"/>
              <a:ext cx="406044" cy="0"/>
            </a:xfrm>
            <a:prstGeom prst="line">
              <a:avLst/>
            </a:prstGeom>
            <a:noFill/>
            <a:ln w="28575">
              <a:solidFill>
                <a:schemeClr val="tx1"/>
              </a:solidFill>
              <a:round/>
              <a:headEnd/>
              <a:tailEnd/>
            </a:ln>
          </p:spPr>
          <p:txBody>
            <a:bodyPr/>
            <a:lstStyle/>
            <a:p>
              <a:endParaRPr lang="zh-CN" altLang="en-US">
                <a:latin typeface="Arial Narrow" pitchFamily="34" charset="0"/>
              </a:endParaRPr>
            </a:p>
          </p:txBody>
        </p:sp>
        <p:pic>
          <p:nvPicPr>
            <p:cNvPr id="9219" name="Picture 88"/>
            <p:cNvPicPr>
              <a:picLocks noChangeAspect="1" noChangeArrowheads="1"/>
            </p:cNvPicPr>
            <p:nvPr/>
          </p:nvPicPr>
          <p:blipFill>
            <a:blip r:embed="rId4" cstate="print"/>
            <a:srcRect l="58672" t="19925" r="5521" b="42148"/>
            <a:stretch>
              <a:fillRect/>
            </a:stretch>
          </p:blipFill>
          <p:spPr bwMode="auto">
            <a:xfrm>
              <a:off x="2712561" y="3429000"/>
              <a:ext cx="5355175" cy="2160240"/>
            </a:xfrm>
            <a:prstGeom prst="rect">
              <a:avLst/>
            </a:prstGeom>
            <a:noFill/>
            <a:ln w="9525">
              <a:noFill/>
              <a:miter lim="800000"/>
              <a:headEnd/>
              <a:tailEnd/>
            </a:ln>
          </p:spPr>
        </p:pic>
      </p:grpSp>
      <p:sp>
        <p:nvSpPr>
          <p:cNvPr id="45" name="Text Box 2"/>
          <p:cNvSpPr txBox="1">
            <a:spLocks noChangeArrowheads="1"/>
          </p:cNvSpPr>
          <p:nvPr/>
        </p:nvSpPr>
        <p:spPr bwMode="auto">
          <a:xfrm>
            <a:off x="547220" y="601524"/>
            <a:ext cx="2247730" cy="523220"/>
          </a:xfrm>
          <a:prstGeom prst="rect">
            <a:avLst/>
          </a:prstGeom>
          <a:noFill/>
          <a:ln w="9525">
            <a:noFill/>
            <a:miter lim="800000"/>
            <a:headEnd/>
            <a:tailEnd/>
          </a:ln>
        </p:spPr>
        <p:txBody>
          <a:bodyPr wrap="none">
            <a:spAutoFit/>
          </a:bodyPr>
          <a:lstStyle/>
          <a:p>
            <a:pPr algn="r"/>
            <a:r>
              <a:rPr lang="en-US" altLang="zh-CN" sz="2800" smtClean="0">
                <a:latin typeface="Arial Narrow" pitchFamily="34" charset="0"/>
                <a:ea typeface="宋体" charset="-122"/>
              </a:rPr>
              <a:t>NBCn1 variants</a:t>
            </a:r>
            <a:endParaRPr lang="en-US" altLang="zh-CN" sz="2800">
              <a:latin typeface="Arial Narrow" pitchFamily="34" charset="0"/>
              <a:ea typeface="宋体" charset="-122"/>
            </a:endParaRPr>
          </a:p>
        </p:txBody>
      </p:sp>
      <p:sp>
        <p:nvSpPr>
          <p:cNvPr id="35" name="TextBox 184"/>
          <p:cNvSpPr txBox="1">
            <a:spLocks noChangeArrowheads="1"/>
          </p:cNvSpPr>
          <p:nvPr/>
        </p:nvSpPr>
        <p:spPr bwMode="auto">
          <a:xfrm>
            <a:off x="4932040" y="6381328"/>
            <a:ext cx="4176464"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Journal of Physiology</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spd="slow" p14:dur="2000" advTm="14481"/>
    </mc:Choice>
    <mc:Fallback>
      <p:transition spd="slow" advTm="144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checkerboard(across)">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7"/>
          <p:cNvGrpSpPr/>
          <p:nvPr/>
        </p:nvGrpSpPr>
        <p:grpSpPr>
          <a:xfrm>
            <a:off x="1074405" y="2197719"/>
            <a:ext cx="6550074" cy="1908949"/>
            <a:chOff x="703074" y="2129228"/>
            <a:chExt cx="6550074" cy="1908949"/>
          </a:xfrm>
        </p:grpSpPr>
        <p:sp>
          <p:nvSpPr>
            <p:cNvPr id="5" name="Text Box 8"/>
            <p:cNvSpPr txBox="1">
              <a:spLocks noChangeArrowheads="1"/>
            </p:cNvSpPr>
            <p:nvPr/>
          </p:nvSpPr>
          <p:spPr bwMode="auto">
            <a:xfrm>
              <a:off x="703074" y="2515728"/>
              <a:ext cx="1595438" cy="923330"/>
            </a:xfrm>
            <a:prstGeom prst="rect">
              <a:avLst/>
            </a:prstGeom>
            <a:noFill/>
            <a:ln w="9525">
              <a:noFill/>
              <a:miter lim="800000"/>
              <a:headEnd/>
              <a:tailEnd/>
            </a:ln>
          </p:spPr>
          <p:txBody>
            <a:bodyPr>
              <a:spAutoFit/>
            </a:bodyPr>
            <a:lstStyle/>
            <a:p>
              <a:pPr algn="r"/>
              <a:r>
                <a:rPr lang="en-US" altLang="zh-CN" b="1" dirty="0">
                  <a:latin typeface="Arial Narrow" pitchFamily="34" charset="0"/>
                  <a:ea typeface="宋体" charset="-122"/>
                </a:rPr>
                <a:t>Relative</a:t>
              </a:r>
            </a:p>
            <a:p>
              <a:pPr algn="r"/>
              <a:r>
                <a:rPr lang="en-US" altLang="zh-CN" b="1" dirty="0">
                  <a:latin typeface="Arial Narrow" pitchFamily="34" charset="0"/>
                  <a:ea typeface="宋体" charset="-122"/>
                </a:rPr>
                <a:t>Surface </a:t>
              </a:r>
              <a:r>
                <a:rPr lang="en-US" altLang="zh-CN" b="1" dirty="0" smtClean="0">
                  <a:latin typeface="Arial Narrow" pitchFamily="34" charset="0"/>
                  <a:ea typeface="宋体" charset="-122"/>
                </a:rPr>
                <a:t>NBCn1</a:t>
              </a:r>
            </a:p>
            <a:p>
              <a:pPr algn="r"/>
              <a:r>
                <a:rPr lang="en-US" altLang="zh-CN" b="1" dirty="0" smtClean="0">
                  <a:latin typeface="Arial Narrow" pitchFamily="34" charset="0"/>
                  <a:ea typeface="宋体" charset="-122"/>
                </a:rPr>
                <a:t>abundance</a:t>
              </a:r>
              <a:endParaRPr lang="en-US" altLang="zh-CN" b="1" dirty="0">
                <a:latin typeface="Arial Narrow" pitchFamily="34" charset="0"/>
                <a:ea typeface="宋体" charset="-122"/>
              </a:endParaRPr>
            </a:p>
          </p:txBody>
        </p:sp>
        <p:sp>
          <p:nvSpPr>
            <p:cNvPr id="6" name="Rectangle 15"/>
            <p:cNvSpPr>
              <a:spLocks noChangeArrowheads="1"/>
            </p:cNvSpPr>
            <p:nvPr/>
          </p:nvSpPr>
          <p:spPr bwMode="auto">
            <a:xfrm>
              <a:off x="2905487" y="3761178"/>
              <a:ext cx="126638" cy="276999"/>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B</a:t>
              </a:r>
              <a:endParaRPr lang="en-US" altLang="zh-CN" b="1" dirty="0">
                <a:latin typeface="Arial Narrow" pitchFamily="34" charset="0"/>
                <a:ea typeface="宋体" charset="-122"/>
              </a:endParaRPr>
            </a:p>
          </p:txBody>
        </p:sp>
        <p:sp>
          <p:nvSpPr>
            <p:cNvPr id="7" name="Rectangle 16"/>
            <p:cNvSpPr>
              <a:spLocks noChangeArrowheads="1"/>
            </p:cNvSpPr>
            <p:nvPr/>
          </p:nvSpPr>
          <p:spPr bwMode="auto">
            <a:xfrm>
              <a:off x="3354033" y="3761178"/>
              <a:ext cx="136256"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C</a:t>
              </a:r>
              <a:endParaRPr lang="en-US" altLang="zh-CN" b="1">
                <a:latin typeface="Arial Narrow" pitchFamily="34" charset="0"/>
                <a:ea typeface="宋体" charset="-122"/>
              </a:endParaRPr>
            </a:p>
          </p:txBody>
        </p:sp>
        <p:sp>
          <p:nvSpPr>
            <p:cNvPr id="8" name="Rectangle 17"/>
            <p:cNvSpPr>
              <a:spLocks noChangeArrowheads="1"/>
            </p:cNvSpPr>
            <p:nvPr/>
          </p:nvSpPr>
          <p:spPr bwMode="auto">
            <a:xfrm>
              <a:off x="3812197" y="3761178"/>
              <a:ext cx="136525" cy="276225"/>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D</a:t>
              </a:r>
              <a:endParaRPr lang="en-US" altLang="zh-CN" b="1">
                <a:latin typeface="Arial Narrow" pitchFamily="34" charset="0"/>
                <a:ea typeface="宋体" charset="-122"/>
              </a:endParaRPr>
            </a:p>
          </p:txBody>
        </p:sp>
        <p:sp>
          <p:nvSpPr>
            <p:cNvPr id="9" name="Rectangle 18"/>
            <p:cNvSpPr>
              <a:spLocks noChangeArrowheads="1"/>
            </p:cNvSpPr>
            <p:nvPr/>
          </p:nvSpPr>
          <p:spPr bwMode="auto">
            <a:xfrm>
              <a:off x="4270630" y="3761178"/>
              <a:ext cx="126638"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E</a:t>
              </a:r>
              <a:endParaRPr lang="en-US" altLang="zh-CN" b="1">
                <a:latin typeface="Arial Narrow" pitchFamily="34" charset="0"/>
                <a:ea typeface="宋体" charset="-122"/>
              </a:endParaRPr>
            </a:p>
          </p:txBody>
        </p:sp>
        <p:sp>
          <p:nvSpPr>
            <p:cNvPr id="10" name="Rectangle 19"/>
            <p:cNvSpPr>
              <a:spLocks noChangeArrowheads="1"/>
            </p:cNvSpPr>
            <p:nvPr/>
          </p:nvSpPr>
          <p:spPr bwMode="auto">
            <a:xfrm>
              <a:off x="4719176" y="3761178"/>
              <a:ext cx="114300"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F</a:t>
              </a:r>
              <a:endParaRPr lang="en-US" altLang="zh-CN" b="1">
                <a:latin typeface="Arial Narrow" pitchFamily="34" charset="0"/>
                <a:ea typeface="宋体" charset="-122"/>
              </a:endParaRPr>
            </a:p>
          </p:txBody>
        </p:sp>
        <p:sp>
          <p:nvSpPr>
            <p:cNvPr id="11" name="Rectangle 20"/>
            <p:cNvSpPr>
              <a:spLocks noChangeArrowheads="1"/>
            </p:cNvSpPr>
            <p:nvPr/>
          </p:nvSpPr>
          <p:spPr bwMode="auto">
            <a:xfrm>
              <a:off x="5155384" y="3761178"/>
              <a:ext cx="146050"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G</a:t>
              </a:r>
              <a:endParaRPr lang="en-US" altLang="zh-CN" b="1">
                <a:latin typeface="Arial Narrow" pitchFamily="34" charset="0"/>
                <a:ea typeface="宋体" charset="-122"/>
              </a:endParaRPr>
            </a:p>
          </p:txBody>
        </p:sp>
        <p:sp>
          <p:nvSpPr>
            <p:cNvPr id="12" name="Rectangle 21"/>
            <p:cNvSpPr>
              <a:spLocks noChangeArrowheads="1"/>
            </p:cNvSpPr>
            <p:nvPr/>
          </p:nvSpPr>
          <p:spPr bwMode="auto">
            <a:xfrm>
              <a:off x="5600192" y="3761178"/>
              <a:ext cx="52388" cy="274638"/>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I</a:t>
              </a:r>
              <a:endParaRPr lang="en-US" altLang="zh-CN" b="1" dirty="0">
                <a:latin typeface="Arial Narrow" pitchFamily="34" charset="0"/>
                <a:ea typeface="宋体" charset="-122"/>
              </a:endParaRPr>
            </a:p>
          </p:txBody>
        </p:sp>
        <p:sp>
          <p:nvSpPr>
            <p:cNvPr id="13" name="Rectangle 22"/>
            <p:cNvSpPr>
              <a:spLocks noChangeArrowheads="1"/>
            </p:cNvSpPr>
            <p:nvPr/>
          </p:nvSpPr>
          <p:spPr bwMode="auto">
            <a:xfrm>
              <a:off x="5997638" y="3761178"/>
              <a:ext cx="94578"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J</a:t>
              </a:r>
              <a:endParaRPr lang="en-US" altLang="zh-CN" b="1">
                <a:latin typeface="Arial Narrow" pitchFamily="34" charset="0"/>
                <a:ea typeface="宋体" charset="-122"/>
              </a:endParaRPr>
            </a:p>
          </p:txBody>
        </p:sp>
        <p:sp>
          <p:nvSpPr>
            <p:cNvPr id="14" name="Rectangle 23"/>
            <p:cNvSpPr>
              <a:spLocks noChangeArrowheads="1"/>
            </p:cNvSpPr>
            <p:nvPr/>
          </p:nvSpPr>
          <p:spPr bwMode="auto">
            <a:xfrm>
              <a:off x="6414124" y="3761178"/>
              <a:ext cx="136256" cy="276999"/>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N</a:t>
              </a:r>
              <a:endParaRPr lang="en-US" altLang="zh-CN" b="1" dirty="0">
                <a:latin typeface="Arial Narrow" pitchFamily="34" charset="0"/>
                <a:ea typeface="宋体" charset="-122"/>
              </a:endParaRPr>
            </a:p>
          </p:txBody>
        </p:sp>
        <p:sp>
          <p:nvSpPr>
            <p:cNvPr id="15" name="Rectangle 24"/>
            <p:cNvSpPr>
              <a:spLocks noChangeArrowheads="1"/>
            </p:cNvSpPr>
            <p:nvPr/>
          </p:nvSpPr>
          <p:spPr bwMode="auto">
            <a:xfrm>
              <a:off x="6872288" y="3761178"/>
              <a:ext cx="146050" cy="274638"/>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O</a:t>
              </a:r>
              <a:endParaRPr lang="en-US" altLang="zh-CN" b="1" dirty="0">
                <a:latin typeface="Arial Narrow" pitchFamily="34" charset="0"/>
                <a:ea typeface="宋体" charset="-122"/>
              </a:endParaRPr>
            </a:p>
          </p:txBody>
        </p:sp>
        <p:sp>
          <p:nvSpPr>
            <p:cNvPr id="16" name="Rectangle 26"/>
            <p:cNvSpPr>
              <a:spLocks noChangeArrowheads="1"/>
            </p:cNvSpPr>
            <p:nvPr/>
          </p:nvSpPr>
          <p:spPr bwMode="auto">
            <a:xfrm>
              <a:off x="2841413" y="2983303"/>
              <a:ext cx="230400" cy="754063"/>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sp>
          <p:nvSpPr>
            <p:cNvPr id="17" name="Rectangle 10"/>
            <p:cNvSpPr>
              <a:spLocks noChangeArrowheads="1"/>
            </p:cNvSpPr>
            <p:nvPr/>
          </p:nvSpPr>
          <p:spPr bwMode="auto">
            <a:xfrm>
              <a:off x="2411224" y="3613541"/>
              <a:ext cx="106363"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0</a:t>
              </a:r>
              <a:endParaRPr lang="en-US" altLang="zh-CN" b="1">
                <a:latin typeface="Arial Narrow" pitchFamily="34" charset="0"/>
                <a:ea typeface="宋体" charset="-122"/>
              </a:endParaRPr>
            </a:p>
          </p:txBody>
        </p:sp>
        <p:sp>
          <p:nvSpPr>
            <p:cNvPr id="18" name="Rectangle 11"/>
            <p:cNvSpPr>
              <a:spLocks noChangeArrowheads="1"/>
            </p:cNvSpPr>
            <p:nvPr/>
          </p:nvSpPr>
          <p:spPr bwMode="auto">
            <a:xfrm>
              <a:off x="2254062" y="3242066"/>
              <a:ext cx="265112"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0.5</a:t>
              </a:r>
              <a:endParaRPr lang="en-US" altLang="zh-CN" b="1">
                <a:latin typeface="Arial Narrow" pitchFamily="34" charset="0"/>
                <a:ea typeface="宋体" charset="-122"/>
              </a:endParaRPr>
            </a:p>
          </p:txBody>
        </p:sp>
        <p:sp>
          <p:nvSpPr>
            <p:cNvPr id="19" name="Rectangle 12"/>
            <p:cNvSpPr>
              <a:spLocks noChangeArrowheads="1"/>
            </p:cNvSpPr>
            <p:nvPr/>
          </p:nvSpPr>
          <p:spPr bwMode="auto">
            <a:xfrm>
              <a:off x="2254062" y="2870591"/>
              <a:ext cx="265112"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1.0</a:t>
              </a:r>
              <a:endParaRPr lang="en-US" altLang="zh-CN" b="1">
                <a:latin typeface="Arial Narrow" pitchFamily="34" charset="0"/>
                <a:ea typeface="宋体" charset="-122"/>
              </a:endParaRPr>
            </a:p>
          </p:txBody>
        </p:sp>
        <p:sp>
          <p:nvSpPr>
            <p:cNvPr id="20" name="Rectangle 13"/>
            <p:cNvSpPr>
              <a:spLocks noChangeArrowheads="1"/>
            </p:cNvSpPr>
            <p:nvPr/>
          </p:nvSpPr>
          <p:spPr bwMode="auto">
            <a:xfrm>
              <a:off x="2254062" y="2499116"/>
              <a:ext cx="265112"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1.5</a:t>
              </a:r>
              <a:endParaRPr lang="en-US" altLang="zh-CN" b="1">
                <a:latin typeface="Arial Narrow" pitchFamily="34" charset="0"/>
                <a:ea typeface="宋体" charset="-122"/>
              </a:endParaRPr>
            </a:p>
          </p:txBody>
        </p:sp>
        <p:sp>
          <p:nvSpPr>
            <p:cNvPr id="21" name="Rectangle 14"/>
            <p:cNvSpPr>
              <a:spLocks noChangeArrowheads="1"/>
            </p:cNvSpPr>
            <p:nvPr/>
          </p:nvSpPr>
          <p:spPr bwMode="auto">
            <a:xfrm>
              <a:off x="2254062" y="2129228"/>
              <a:ext cx="265112"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2.0</a:t>
              </a:r>
              <a:endParaRPr lang="en-US" altLang="zh-CN" b="1">
                <a:latin typeface="Arial Narrow" pitchFamily="34" charset="0"/>
                <a:ea typeface="宋体" charset="-122"/>
              </a:endParaRPr>
            </a:p>
          </p:txBody>
        </p:sp>
        <p:sp>
          <p:nvSpPr>
            <p:cNvPr id="22" name="Line 27"/>
            <p:cNvSpPr>
              <a:spLocks noChangeShapeType="1"/>
            </p:cNvSpPr>
            <p:nvPr/>
          </p:nvSpPr>
          <p:spPr bwMode="auto">
            <a:xfrm>
              <a:off x="2577912" y="2227653"/>
              <a:ext cx="1587" cy="1516063"/>
            </a:xfrm>
            <a:prstGeom prst="line">
              <a:avLst/>
            </a:prstGeom>
            <a:noFill/>
            <a:ln w="19050">
              <a:solidFill>
                <a:srgbClr val="000000"/>
              </a:solidFill>
              <a:round/>
              <a:headEnd/>
              <a:tailEnd/>
            </a:ln>
          </p:spPr>
          <p:txBody>
            <a:bodyPr/>
            <a:lstStyle/>
            <a:p>
              <a:endParaRPr lang="zh-CN" altLang="en-US">
                <a:latin typeface="Arial Narrow" pitchFamily="34" charset="0"/>
              </a:endParaRPr>
            </a:p>
          </p:txBody>
        </p:sp>
        <p:sp>
          <p:nvSpPr>
            <p:cNvPr id="23" name="Line 29"/>
            <p:cNvSpPr>
              <a:spLocks noChangeShapeType="1"/>
            </p:cNvSpPr>
            <p:nvPr/>
          </p:nvSpPr>
          <p:spPr bwMode="auto">
            <a:xfrm>
              <a:off x="2577912" y="2237178"/>
              <a:ext cx="107950"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24" name="Line 30"/>
            <p:cNvSpPr>
              <a:spLocks noChangeShapeType="1"/>
            </p:cNvSpPr>
            <p:nvPr/>
          </p:nvSpPr>
          <p:spPr bwMode="auto">
            <a:xfrm>
              <a:off x="2577912" y="2607066"/>
              <a:ext cx="107950"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25" name="Line 31"/>
            <p:cNvSpPr>
              <a:spLocks noChangeShapeType="1"/>
            </p:cNvSpPr>
            <p:nvPr/>
          </p:nvSpPr>
          <p:spPr bwMode="auto">
            <a:xfrm>
              <a:off x="2577912" y="2983303"/>
              <a:ext cx="107950"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26" name="Line 32"/>
            <p:cNvSpPr>
              <a:spLocks noChangeShapeType="1"/>
            </p:cNvSpPr>
            <p:nvPr/>
          </p:nvSpPr>
          <p:spPr bwMode="auto">
            <a:xfrm>
              <a:off x="2577912" y="3361128"/>
              <a:ext cx="107950"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27" name="Rectangle 34"/>
            <p:cNvSpPr>
              <a:spLocks noChangeArrowheads="1"/>
            </p:cNvSpPr>
            <p:nvPr/>
          </p:nvSpPr>
          <p:spPr bwMode="auto">
            <a:xfrm>
              <a:off x="3283091" y="2834078"/>
              <a:ext cx="230400" cy="903288"/>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3" name="Group 35"/>
            <p:cNvGrpSpPr>
              <a:grpSpLocks/>
            </p:cNvGrpSpPr>
            <p:nvPr/>
          </p:nvGrpSpPr>
          <p:grpSpPr bwMode="auto">
            <a:xfrm>
              <a:off x="3344316" y="2795978"/>
              <a:ext cx="107950" cy="38100"/>
              <a:chOff x="1968" y="3360"/>
              <a:chExt cx="68" cy="23"/>
            </a:xfrm>
          </p:grpSpPr>
          <p:sp>
            <p:nvSpPr>
              <p:cNvPr id="29" name="Line 36"/>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30" name="Line 37"/>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31" name="Rectangle 39"/>
            <p:cNvSpPr>
              <a:spLocks noChangeArrowheads="1"/>
            </p:cNvSpPr>
            <p:nvPr/>
          </p:nvSpPr>
          <p:spPr bwMode="auto">
            <a:xfrm>
              <a:off x="3724769" y="2959491"/>
              <a:ext cx="230400" cy="777875"/>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8" name="Group 40"/>
            <p:cNvGrpSpPr>
              <a:grpSpLocks/>
            </p:cNvGrpSpPr>
            <p:nvPr/>
          </p:nvGrpSpPr>
          <p:grpSpPr bwMode="auto">
            <a:xfrm>
              <a:off x="3785994" y="2876941"/>
              <a:ext cx="107950" cy="82550"/>
              <a:chOff x="1968" y="3360"/>
              <a:chExt cx="68" cy="23"/>
            </a:xfrm>
          </p:grpSpPr>
          <p:sp>
            <p:nvSpPr>
              <p:cNvPr id="33" name="Line 41"/>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34" name="Line 42"/>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35" name="Rectangle 44"/>
            <p:cNvSpPr>
              <a:spLocks noChangeArrowheads="1"/>
            </p:cNvSpPr>
            <p:nvPr/>
          </p:nvSpPr>
          <p:spPr bwMode="auto">
            <a:xfrm>
              <a:off x="4166447" y="2789628"/>
              <a:ext cx="230400" cy="947738"/>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32" name="Group 45"/>
            <p:cNvGrpSpPr>
              <a:grpSpLocks/>
            </p:cNvGrpSpPr>
            <p:nvPr/>
          </p:nvGrpSpPr>
          <p:grpSpPr bwMode="auto">
            <a:xfrm>
              <a:off x="4227672" y="2738828"/>
              <a:ext cx="107950" cy="52388"/>
              <a:chOff x="1968" y="3360"/>
              <a:chExt cx="68" cy="23"/>
            </a:xfrm>
          </p:grpSpPr>
          <p:sp>
            <p:nvSpPr>
              <p:cNvPr id="37" name="Line 46"/>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38" name="Line 47"/>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39" name="Rectangle 49"/>
            <p:cNvSpPr>
              <a:spLocks noChangeArrowheads="1"/>
            </p:cNvSpPr>
            <p:nvPr/>
          </p:nvSpPr>
          <p:spPr bwMode="auto">
            <a:xfrm>
              <a:off x="4608125" y="3042041"/>
              <a:ext cx="230400" cy="695325"/>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35" name="Group 50"/>
            <p:cNvGrpSpPr>
              <a:grpSpLocks/>
            </p:cNvGrpSpPr>
            <p:nvPr/>
          </p:nvGrpSpPr>
          <p:grpSpPr bwMode="auto">
            <a:xfrm>
              <a:off x="4669350" y="3003941"/>
              <a:ext cx="107950" cy="38100"/>
              <a:chOff x="1968" y="3360"/>
              <a:chExt cx="68" cy="23"/>
            </a:xfrm>
          </p:grpSpPr>
          <p:sp>
            <p:nvSpPr>
              <p:cNvPr id="41" name="Line 51"/>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42" name="Line 52"/>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43" name="Rectangle 54"/>
            <p:cNvSpPr>
              <a:spLocks noChangeArrowheads="1"/>
            </p:cNvSpPr>
            <p:nvPr/>
          </p:nvSpPr>
          <p:spPr bwMode="auto">
            <a:xfrm>
              <a:off x="5049803" y="2627703"/>
              <a:ext cx="230400" cy="1109663"/>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36" name="Group 55"/>
            <p:cNvGrpSpPr>
              <a:grpSpLocks/>
            </p:cNvGrpSpPr>
            <p:nvPr/>
          </p:nvGrpSpPr>
          <p:grpSpPr bwMode="auto">
            <a:xfrm>
              <a:off x="5111028" y="2529278"/>
              <a:ext cx="107950" cy="98425"/>
              <a:chOff x="1968" y="3360"/>
              <a:chExt cx="68" cy="23"/>
            </a:xfrm>
          </p:grpSpPr>
          <p:sp>
            <p:nvSpPr>
              <p:cNvPr id="45" name="Line 56"/>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46" name="Line 57"/>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47" name="Rectangle 59"/>
            <p:cNvSpPr>
              <a:spLocks noChangeArrowheads="1"/>
            </p:cNvSpPr>
            <p:nvPr/>
          </p:nvSpPr>
          <p:spPr bwMode="auto">
            <a:xfrm>
              <a:off x="5491481" y="2983303"/>
              <a:ext cx="230400" cy="754063"/>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37" name="Group 60"/>
            <p:cNvGrpSpPr>
              <a:grpSpLocks/>
            </p:cNvGrpSpPr>
            <p:nvPr/>
          </p:nvGrpSpPr>
          <p:grpSpPr bwMode="auto">
            <a:xfrm>
              <a:off x="5552706" y="2945203"/>
              <a:ext cx="107950" cy="38100"/>
              <a:chOff x="1968" y="3360"/>
              <a:chExt cx="68" cy="23"/>
            </a:xfrm>
          </p:grpSpPr>
          <p:sp>
            <p:nvSpPr>
              <p:cNvPr id="49" name="Line 61"/>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50" name="Line 62"/>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51" name="Rectangle 64"/>
            <p:cNvSpPr>
              <a:spLocks noChangeArrowheads="1"/>
            </p:cNvSpPr>
            <p:nvPr/>
          </p:nvSpPr>
          <p:spPr bwMode="auto">
            <a:xfrm>
              <a:off x="5933159" y="2961078"/>
              <a:ext cx="230400" cy="776288"/>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38" name="Group 65"/>
            <p:cNvGrpSpPr>
              <a:grpSpLocks/>
            </p:cNvGrpSpPr>
            <p:nvPr/>
          </p:nvGrpSpPr>
          <p:grpSpPr bwMode="auto">
            <a:xfrm>
              <a:off x="5994384" y="2922978"/>
              <a:ext cx="107950" cy="38100"/>
              <a:chOff x="1968" y="3360"/>
              <a:chExt cx="68" cy="23"/>
            </a:xfrm>
          </p:grpSpPr>
          <p:sp>
            <p:nvSpPr>
              <p:cNvPr id="53" name="Line 66"/>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54" name="Line 67"/>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55" name="Rectangle 69"/>
            <p:cNvSpPr>
              <a:spLocks noChangeArrowheads="1"/>
            </p:cNvSpPr>
            <p:nvPr/>
          </p:nvSpPr>
          <p:spPr bwMode="auto">
            <a:xfrm>
              <a:off x="6374837" y="3230953"/>
              <a:ext cx="230400" cy="506413"/>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39" name="Group 70"/>
            <p:cNvGrpSpPr>
              <a:grpSpLocks/>
            </p:cNvGrpSpPr>
            <p:nvPr/>
          </p:nvGrpSpPr>
          <p:grpSpPr bwMode="auto">
            <a:xfrm>
              <a:off x="6436062" y="3162691"/>
              <a:ext cx="107950" cy="68262"/>
              <a:chOff x="1968" y="3360"/>
              <a:chExt cx="68" cy="23"/>
            </a:xfrm>
          </p:grpSpPr>
          <p:sp>
            <p:nvSpPr>
              <p:cNvPr id="57" name="Line 71"/>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58" name="Line 72"/>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59" name="Rectangle 74"/>
            <p:cNvSpPr>
              <a:spLocks noChangeArrowheads="1"/>
            </p:cNvSpPr>
            <p:nvPr/>
          </p:nvSpPr>
          <p:spPr bwMode="auto">
            <a:xfrm>
              <a:off x="6816513" y="3281753"/>
              <a:ext cx="230400" cy="455613"/>
            </a:xfrm>
            <a:prstGeom prst="rect">
              <a:avLst/>
            </a:prstGeom>
            <a:gradFill flip="none" rotWithShape="1">
              <a:gsLst>
                <a:gs pos="10000">
                  <a:srgbClr val="CC6600"/>
                </a:gs>
                <a:gs pos="50000">
                  <a:srgbClr val="FFFFCC"/>
                </a:gs>
                <a:gs pos="90000">
                  <a:srgbClr val="CC6600"/>
                </a:gs>
              </a:gsLst>
              <a:lin ang="0" scaled="0"/>
              <a:tileRect/>
            </a:gradFill>
            <a:ln w="9525" algn="ctr">
              <a:solidFill>
                <a:schemeClr val="tx1"/>
              </a:solidFill>
              <a:miter lim="800000"/>
              <a:headEnd/>
              <a:tailEnd/>
            </a:ln>
          </p:spPr>
          <p:txBody>
            <a:bodyPr/>
            <a:lstStyle/>
            <a:p>
              <a:endParaRPr lang="zh-CN" altLang="en-US">
                <a:ea typeface="宋体" charset="-122"/>
              </a:endParaRPr>
            </a:p>
          </p:txBody>
        </p:sp>
        <p:grpSp>
          <p:nvGrpSpPr>
            <p:cNvPr id="240" name="Group 75"/>
            <p:cNvGrpSpPr>
              <a:grpSpLocks/>
            </p:cNvGrpSpPr>
            <p:nvPr/>
          </p:nvGrpSpPr>
          <p:grpSpPr bwMode="auto">
            <a:xfrm>
              <a:off x="6877738" y="3213491"/>
              <a:ext cx="107950" cy="68262"/>
              <a:chOff x="1968" y="3360"/>
              <a:chExt cx="68" cy="23"/>
            </a:xfrm>
          </p:grpSpPr>
          <p:sp>
            <p:nvSpPr>
              <p:cNvPr id="61" name="Line 76"/>
              <p:cNvSpPr>
                <a:spLocks noChangeShapeType="1"/>
              </p:cNvSpPr>
              <p:nvPr/>
            </p:nvSpPr>
            <p:spPr bwMode="auto">
              <a:xfrm>
                <a:off x="1968" y="3360"/>
                <a:ext cx="68"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62" name="Line 77"/>
              <p:cNvSpPr>
                <a:spLocks noChangeShapeType="1"/>
              </p:cNvSpPr>
              <p:nvPr/>
            </p:nvSpPr>
            <p:spPr bwMode="auto">
              <a:xfrm>
                <a:off x="2002" y="3360"/>
                <a:ext cx="0" cy="23"/>
              </a:xfrm>
              <a:prstGeom prst="line">
                <a:avLst/>
              </a:prstGeom>
              <a:noFill/>
              <a:ln w="19050">
                <a:solidFill>
                  <a:schemeClr val="tx1"/>
                </a:solidFill>
                <a:round/>
                <a:headEnd/>
                <a:tailEnd/>
              </a:ln>
            </p:spPr>
            <p:txBody>
              <a:bodyPr/>
              <a:lstStyle/>
              <a:p>
                <a:endParaRPr lang="zh-CN" altLang="en-US">
                  <a:latin typeface="Arial Narrow" pitchFamily="34" charset="0"/>
                </a:endParaRPr>
              </a:p>
            </p:txBody>
          </p:sp>
        </p:grpSp>
        <p:sp>
          <p:nvSpPr>
            <p:cNvPr id="63" name="Line 28"/>
            <p:cNvSpPr>
              <a:spLocks noChangeShapeType="1"/>
            </p:cNvSpPr>
            <p:nvPr/>
          </p:nvSpPr>
          <p:spPr bwMode="auto">
            <a:xfrm>
              <a:off x="2573148" y="3737366"/>
              <a:ext cx="4680000" cy="1587"/>
            </a:xfrm>
            <a:prstGeom prst="line">
              <a:avLst/>
            </a:prstGeom>
            <a:noFill/>
            <a:ln w="19050">
              <a:solidFill>
                <a:srgbClr val="000000"/>
              </a:solidFill>
              <a:round/>
              <a:headEnd/>
              <a:tailEnd/>
            </a:ln>
          </p:spPr>
          <p:txBody>
            <a:bodyPr/>
            <a:lstStyle/>
            <a:p>
              <a:endParaRPr lang="zh-CN" altLang="en-US">
                <a:latin typeface="Arial Narrow" pitchFamily="34" charset="0"/>
              </a:endParaRPr>
            </a:p>
          </p:txBody>
        </p:sp>
      </p:grpSp>
      <p:grpSp>
        <p:nvGrpSpPr>
          <p:cNvPr id="241" name="组合 219"/>
          <p:cNvGrpSpPr/>
          <p:nvPr/>
        </p:nvGrpSpPr>
        <p:grpSpPr>
          <a:xfrm>
            <a:off x="828531" y="404664"/>
            <a:ext cx="6796088" cy="1940699"/>
            <a:chOff x="457200" y="188640"/>
            <a:chExt cx="6796088" cy="1940699"/>
          </a:xfrm>
        </p:grpSpPr>
        <p:sp>
          <p:nvSpPr>
            <p:cNvPr id="64" name="Rectangle 2"/>
            <p:cNvSpPr>
              <a:spLocks noChangeArrowheads="1"/>
            </p:cNvSpPr>
            <p:nvPr/>
          </p:nvSpPr>
          <p:spPr bwMode="auto">
            <a:xfrm>
              <a:off x="2905125" y="1852340"/>
              <a:ext cx="127000"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B</a:t>
              </a:r>
              <a:endParaRPr lang="en-US" altLang="zh-CN">
                <a:latin typeface="Arial Narrow" pitchFamily="34" charset="0"/>
                <a:ea typeface="宋体" charset="-122"/>
              </a:endParaRPr>
            </a:p>
          </p:txBody>
        </p:sp>
        <p:sp>
          <p:nvSpPr>
            <p:cNvPr id="65" name="Rectangle 3"/>
            <p:cNvSpPr>
              <a:spLocks noChangeArrowheads="1"/>
            </p:cNvSpPr>
            <p:nvPr/>
          </p:nvSpPr>
          <p:spPr bwMode="auto">
            <a:xfrm>
              <a:off x="3341688" y="1852340"/>
              <a:ext cx="136525" cy="276225"/>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C</a:t>
              </a:r>
              <a:endParaRPr lang="en-US" altLang="zh-CN" dirty="0">
                <a:latin typeface="Arial Narrow" pitchFamily="34" charset="0"/>
                <a:ea typeface="宋体" charset="-122"/>
              </a:endParaRPr>
            </a:p>
          </p:txBody>
        </p:sp>
        <p:sp>
          <p:nvSpPr>
            <p:cNvPr id="66" name="Rectangle 4"/>
            <p:cNvSpPr>
              <a:spLocks noChangeArrowheads="1"/>
            </p:cNvSpPr>
            <p:nvPr/>
          </p:nvSpPr>
          <p:spPr bwMode="auto">
            <a:xfrm>
              <a:off x="3787775" y="1852340"/>
              <a:ext cx="136525"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D</a:t>
              </a:r>
              <a:endParaRPr lang="en-US" altLang="zh-CN">
                <a:latin typeface="Arial Narrow" pitchFamily="34" charset="0"/>
                <a:ea typeface="宋体" charset="-122"/>
              </a:endParaRPr>
            </a:p>
          </p:txBody>
        </p:sp>
        <p:sp>
          <p:nvSpPr>
            <p:cNvPr id="67" name="Rectangle 5"/>
            <p:cNvSpPr>
              <a:spLocks noChangeArrowheads="1"/>
            </p:cNvSpPr>
            <p:nvPr/>
          </p:nvSpPr>
          <p:spPr bwMode="auto">
            <a:xfrm>
              <a:off x="4235450" y="1852340"/>
              <a:ext cx="127000"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E</a:t>
              </a:r>
              <a:endParaRPr lang="en-US" altLang="zh-CN">
                <a:latin typeface="Arial Narrow" pitchFamily="34" charset="0"/>
                <a:ea typeface="宋体" charset="-122"/>
              </a:endParaRPr>
            </a:p>
          </p:txBody>
        </p:sp>
        <p:sp>
          <p:nvSpPr>
            <p:cNvPr id="68" name="Rectangle 6"/>
            <p:cNvSpPr>
              <a:spLocks noChangeArrowheads="1"/>
            </p:cNvSpPr>
            <p:nvPr/>
          </p:nvSpPr>
          <p:spPr bwMode="auto">
            <a:xfrm>
              <a:off x="4683125" y="1852340"/>
              <a:ext cx="115888"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F</a:t>
              </a:r>
              <a:endParaRPr lang="en-US" altLang="zh-CN">
                <a:latin typeface="Arial Narrow" pitchFamily="34" charset="0"/>
                <a:ea typeface="宋体" charset="-122"/>
              </a:endParaRPr>
            </a:p>
          </p:txBody>
        </p:sp>
        <p:sp>
          <p:nvSpPr>
            <p:cNvPr id="69" name="Rectangle 7"/>
            <p:cNvSpPr>
              <a:spLocks noChangeArrowheads="1"/>
            </p:cNvSpPr>
            <p:nvPr/>
          </p:nvSpPr>
          <p:spPr bwMode="auto">
            <a:xfrm>
              <a:off x="5110163" y="1852340"/>
              <a:ext cx="147637"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G</a:t>
              </a:r>
              <a:endParaRPr lang="en-US" altLang="zh-CN">
                <a:latin typeface="Arial Narrow" pitchFamily="34" charset="0"/>
                <a:ea typeface="宋体" charset="-122"/>
              </a:endParaRPr>
            </a:p>
          </p:txBody>
        </p:sp>
        <p:sp>
          <p:nvSpPr>
            <p:cNvPr id="70" name="Rectangle 8"/>
            <p:cNvSpPr>
              <a:spLocks noChangeArrowheads="1"/>
            </p:cNvSpPr>
            <p:nvPr/>
          </p:nvSpPr>
          <p:spPr bwMode="auto">
            <a:xfrm>
              <a:off x="5599113" y="1852340"/>
              <a:ext cx="52900"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I</a:t>
              </a:r>
              <a:endParaRPr lang="en-US" altLang="zh-CN">
                <a:latin typeface="Arial Narrow" pitchFamily="34" charset="0"/>
                <a:ea typeface="宋体" charset="-122"/>
              </a:endParaRPr>
            </a:p>
          </p:txBody>
        </p:sp>
        <p:sp>
          <p:nvSpPr>
            <p:cNvPr id="71" name="Rectangle 9"/>
            <p:cNvSpPr>
              <a:spLocks noChangeArrowheads="1"/>
            </p:cNvSpPr>
            <p:nvPr/>
          </p:nvSpPr>
          <p:spPr bwMode="auto">
            <a:xfrm>
              <a:off x="6015038" y="1852340"/>
              <a:ext cx="95250"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J</a:t>
              </a:r>
              <a:endParaRPr lang="en-US" altLang="zh-CN">
                <a:latin typeface="Arial Narrow" pitchFamily="34" charset="0"/>
                <a:ea typeface="宋体" charset="-122"/>
              </a:endParaRPr>
            </a:p>
          </p:txBody>
        </p:sp>
        <p:sp>
          <p:nvSpPr>
            <p:cNvPr id="72" name="Rectangle 10"/>
            <p:cNvSpPr>
              <a:spLocks noChangeArrowheads="1"/>
            </p:cNvSpPr>
            <p:nvPr/>
          </p:nvSpPr>
          <p:spPr bwMode="auto">
            <a:xfrm>
              <a:off x="6435725" y="1852340"/>
              <a:ext cx="136525" cy="276225"/>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N</a:t>
              </a:r>
              <a:endParaRPr lang="en-US" altLang="zh-CN">
                <a:latin typeface="Arial Narrow" pitchFamily="34" charset="0"/>
                <a:ea typeface="宋体" charset="-122"/>
              </a:endParaRPr>
            </a:p>
          </p:txBody>
        </p:sp>
        <p:sp>
          <p:nvSpPr>
            <p:cNvPr id="73" name="Rectangle 11"/>
            <p:cNvSpPr>
              <a:spLocks noChangeArrowheads="1"/>
            </p:cNvSpPr>
            <p:nvPr/>
          </p:nvSpPr>
          <p:spPr bwMode="auto">
            <a:xfrm>
              <a:off x="6870700" y="1852340"/>
              <a:ext cx="147638" cy="276225"/>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O</a:t>
              </a:r>
              <a:endParaRPr lang="en-US" altLang="zh-CN" dirty="0">
                <a:latin typeface="Arial Narrow" pitchFamily="34" charset="0"/>
                <a:ea typeface="宋体" charset="-122"/>
              </a:endParaRPr>
            </a:p>
          </p:txBody>
        </p:sp>
        <p:sp>
          <p:nvSpPr>
            <p:cNvPr id="74" name="Rectangle 62"/>
            <p:cNvSpPr>
              <a:spLocks noChangeArrowheads="1"/>
            </p:cNvSpPr>
            <p:nvPr/>
          </p:nvSpPr>
          <p:spPr bwMode="auto">
            <a:xfrm>
              <a:off x="2406650" y="1688828"/>
              <a:ext cx="106363" cy="277812"/>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0</a:t>
              </a:r>
              <a:endParaRPr lang="en-US" altLang="zh-CN">
                <a:latin typeface="Arial Narrow" pitchFamily="34" charset="0"/>
                <a:ea typeface="宋体" charset="-122"/>
              </a:endParaRPr>
            </a:p>
          </p:txBody>
        </p:sp>
        <p:sp>
          <p:nvSpPr>
            <p:cNvPr id="75" name="Rectangle 63"/>
            <p:cNvSpPr>
              <a:spLocks noChangeArrowheads="1"/>
            </p:cNvSpPr>
            <p:nvPr/>
          </p:nvSpPr>
          <p:spPr bwMode="auto">
            <a:xfrm>
              <a:off x="2406650" y="1314178"/>
              <a:ext cx="106363" cy="277812"/>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5</a:t>
              </a:r>
              <a:endParaRPr lang="en-US" altLang="zh-CN">
                <a:latin typeface="Arial Narrow" pitchFamily="34" charset="0"/>
                <a:ea typeface="宋体" charset="-122"/>
              </a:endParaRPr>
            </a:p>
          </p:txBody>
        </p:sp>
        <p:sp>
          <p:nvSpPr>
            <p:cNvPr id="76" name="Rectangle 64"/>
            <p:cNvSpPr>
              <a:spLocks noChangeArrowheads="1"/>
            </p:cNvSpPr>
            <p:nvPr/>
          </p:nvSpPr>
          <p:spPr bwMode="auto">
            <a:xfrm>
              <a:off x="2314575" y="937940"/>
              <a:ext cx="212725" cy="277813"/>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10</a:t>
              </a:r>
              <a:endParaRPr lang="en-US" altLang="zh-CN">
                <a:latin typeface="Arial Narrow" pitchFamily="34" charset="0"/>
                <a:ea typeface="宋体" charset="-122"/>
              </a:endParaRPr>
            </a:p>
          </p:txBody>
        </p:sp>
        <p:sp>
          <p:nvSpPr>
            <p:cNvPr id="77" name="Rectangle 65"/>
            <p:cNvSpPr>
              <a:spLocks noChangeArrowheads="1"/>
            </p:cNvSpPr>
            <p:nvPr/>
          </p:nvSpPr>
          <p:spPr bwMode="auto">
            <a:xfrm>
              <a:off x="2314575" y="563290"/>
              <a:ext cx="212725" cy="277813"/>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15</a:t>
              </a:r>
              <a:endParaRPr lang="en-US" altLang="zh-CN">
                <a:latin typeface="Arial Narrow" pitchFamily="34" charset="0"/>
                <a:ea typeface="宋体" charset="-122"/>
              </a:endParaRPr>
            </a:p>
          </p:txBody>
        </p:sp>
        <p:sp>
          <p:nvSpPr>
            <p:cNvPr id="78" name="Rectangle 66"/>
            <p:cNvSpPr>
              <a:spLocks noChangeArrowheads="1"/>
            </p:cNvSpPr>
            <p:nvPr/>
          </p:nvSpPr>
          <p:spPr bwMode="auto">
            <a:xfrm>
              <a:off x="2314575" y="188640"/>
              <a:ext cx="212725" cy="277813"/>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20</a:t>
              </a:r>
              <a:endParaRPr lang="en-US" altLang="zh-CN">
                <a:latin typeface="Arial Narrow" pitchFamily="34" charset="0"/>
                <a:ea typeface="宋体" charset="-122"/>
              </a:endParaRPr>
            </a:p>
          </p:txBody>
        </p:sp>
        <p:sp>
          <p:nvSpPr>
            <p:cNvPr id="79" name="Text Box 152"/>
            <p:cNvSpPr txBox="1">
              <a:spLocks noChangeArrowheads="1"/>
            </p:cNvSpPr>
            <p:nvPr/>
          </p:nvSpPr>
          <p:spPr bwMode="auto">
            <a:xfrm rot="-5400000">
              <a:off x="979273" y="214041"/>
              <a:ext cx="740203" cy="1784350"/>
            </a:xfrm>
            <a:prstGeom prst="rect">
              <a:avLst/>
            </a:prstGeom>
            <a:noFill/>
            <a:ln w="9525">
              <a:noFill/>
              <a:miter lim="800000"/>
              <a:headEnd/>
              <a:tailEnd/>
            </a:ln>
          </p:spPr>
          <p:txBody>
            <a:bodyPr vert="eaVert">
              <a:spAutoFit/>
            </a:bodyPr>
            <a:lstStyle/>
            <a:p>
              <a:pPr algn="r">
                <a:lnSpc>
                  <a:spcPct val="95000"/>
                </a:lnSpc>
              </a:pPr>
              <a:r>
                <a:rPr lang="en-US" altLang="zh-CN" b="1">
                  <a:latin typeface="Arial Narrow" pitchFamily="34" charset="0"/>
                  <a:ea typeface="宋体" charset="-122"/>
                </a:rPr>
                <a:t>NBCn1-dependent</a:t>
              </a:r>
            </a:p>
            <a:p>
              <a:pPr algn="r">
                <a:lnSpc>
                  <a:spcPct val="95000"/>
                </a:lnSpc>
              </a:pPr>
              <a:r>
                <a:rPr lang="en-US" altLang="zh-CN" b="1">
                  <a:latin typeface="Arial Narrow" pitchFamily="34" charset="0"/>
                  <a:ea typeface="宋体" charset="-122"/>
                </a:rPr>
                <a:t>dpH</a:t>
              </a:r>
              <a:r>
                <a:rPr lang="en-US" altLang="zh-CN" b="1" baseline="-25000">
                  <a:latin typeface="Arial Narrow" pitchFamily="34" charset="0"/>
                  <a:ea typeface="宋体" charset="-122"/>
                </a:rPr>
                <a:t>i</a:t>
              </a:r>
              <a:r>
                <a:rPr lang="en-US" altLang="zh-CN" b="1">
                  <a:latin typeface="Arial Narrow" pitchFamily="34" charset="0"/>
                  <a:ea typeface="宋体" charset="-122"/>
                </a:rPr>
                <a:t>/dt (</a:t>
              </a:r>
              <a:r>
                <a:rPr lang="en-US" altLang="zh-CN" sz="2000">
                  <a:latin typeface="Arial Narrow" pitchFamily="34" charset="0"/>
                  <a:ea typeface="宋体" charset="-122"/>
                  <a:cs typeface="Times New Roman" pitchFamily="18" charset="0"/>
                </a:rPr>
                <a:t>×</a:t>
              </a:r>
              <a:r>
                <a:rPr lang="en-US" altLang="zh-CN" b="1">
                  <a:latin typeface="Arial Narrow" pitchFamily="34" charset="0"/>
                  <a:ea typeface="宋体" charset="-122"/>
                </a:rPr>
                <a:t>10</a:t>
              </a:r>
              <a:r>
                <a:rPr lang="en-US" altLang="zh-CN" b="1" baseline="30000">
                  <a:latin typeface="Arial Narrow" pitchFamily="34" charset="0"/>
                  <a:ea typeface="宋体" charset="-122"/>
                </a:rPr>
                <a:t>-5</a:t>
              </a:r>
              <a:r>
                <a:rPr lang="en-US" altLang="zh-CN" b="1">
                  <a:latin typeface="Arial Narrow" pitchFamily="34" charset="0"/>
                  <a:ea typeface="宋体" charset="-122"/>
                </a:rPr>
                <a:t>)</a:t>
              </a:r>
            </a:p>
          </p:txBody>
        </p:sp>
        <p:sp>
          <p:nvSpPr>
            <p:cNvPr id="81" name="Text Box 513"/>
            <p:cNvSpPr txBox="1">
              <a:spLocks noChangeArrowheads="1"/>
            </p:cNvSpPr>
            <p:nvPr/>
          </p:nvSpPr>
          <p:spPr bwMode="auto">
            <a:xfrm>
              <a:off x="2767013" y="46010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82" name="Text Box 514"/>
            <p:cNvSpPr txBox="1">
              <a:spLocks noChangeArrowheads="1"/>
            </p:cNvSpPr>
            <p:nvPr/>
          </p:nvSpPr>
          <p:spPr bwMode="auto">
            <a:xfrm>
              <a:off x="3205163" y="41565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83" name="Text Box 515"/>
            <p:cNvSpPr txBox="1">
              <a:spLocks noChangeArrowheads="1"/>
            </p:cNvSpPr>
            <p:nvPr/>
          </p:nvSpPr>
          <p:spPr bwMode="auto">
            <a:xfrm>
              <a:off x="3652838" y="252140"/>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84" name="Text Box 516"/>
            <p:cNvSpPr txBox="1">
              <a:spLocks noChangeArrowheads="1"/>
            </p:cNvSpPr>
            <p:nvPr/>
          </p:nvSpPr>
          <p:spPr bwMode="auto">
            <a:xfrm>
              <a:off x="6299200" y="19340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(9)</a:t>
              </a:r>
            </a:p>
          </p:txBody>
        </p:sp>
        <p:sp>
          <p:nvSpPr>
            <p:cNvPr id="85" name="Text Box 517"/>
            <p:cNvSpPr txBox="1">
              <a:spLocks noChangeArrowheads="1"/>
            </p:cNvSpPr>
            <p:nvPr/>
          </p:nvSpPr>
          <p:spPr bwMode="auto">
            <a:xfrm>
              <a:off x="6738938" y="425178"/>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86" name="Text Box 519"/>
            <p:cNvSpPr txBox="1">
              <a:spLocks noChangeArrowheads="1"/>
            </p:cNvSpPr>
            <p:nvPr/>
          </p:nvSpPr>
          <p:spPr bwMode="auto">
            <a:xfrm>
              <a:off x="4089400" y="1060178"/>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87" name="Text Box 520"/>
            <p:cNvSpPr txBox="1">
              <a:spLocks noChangeArrowheads="1"/>
            </p:cNvSpPr>
            <p:nvPr/>
          </p:nvSpPr>
          <p:spPr bwMode="auto">
            <a:xfrm>
              <a:off x="4535488" y="96175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(8)</a:t>
              </a:r>
            </a:p>
          </p:txBody>
        </p:sp>
        <p:sp>
          <p:nvSpPr>
            <p:cNvPr id="88" name="Text Box 521"/>
            <p:cNvSpPr txBox="1">
              <a:spLocks noChangeArrowheads="1"/>
            </p:cNvSpPr>
            <p:nvPr/>
          </p:nvSpPr>
          <p:spPr bwMode="auto">
            <a:xfrm>
              <a:off x="4927600" y="506140"/>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89" name="Text Box 522"/>
            <p:cNvSpPr txBox="1">
              <a:spLocks noChangeArrowheads="1"/>
            </p:cNvSpPr>
            <p:nvPr/>
          </p:nvSpPr>
          <p:spPr bwMode="auto">
            <a:xfrm>
              <a:off x="5368925" y="512490"/>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(10)</a:t>
              </a:r>
            </a:p>
          </p:txBody>
        </p:sp>
        <p:sp>
          <p:nvSpPr>
            <p:cNvPr id="90" name="Text Box 523"/>
            <p:cNvSpPr txBox="1">
              <a:spLocks noChangeArrowheads="1"/>
            </p:cNvSpPr>
            <p:nvPr/>
          </p:nvSpPr>
          <p:spPr bwMode="auto">
            <a:xfrm>
              <a:off x="5813425" y="520428"/>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91" name="Rectangle 86"/>
            <p:cNvSpPr>
              <a:spLocks noChangeArrowheads="1"/>
            </p:cNvSpPr>
            <p:nvPr/>
          </p:nvSpPr>
          <p:spPr bwMode="auto">
            <a:xfrm>
              <a:off x="2841625" y="996678"/>
              <a:ext cx="230188" cy="828675"/>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42" name="组合 101"/>
            <p:cNvGrpSpPr>
              <a:grpSpLocks/>
            </p:cNvGrpSpPr>
            <p:nvPr/>
          </p:nvGrpSpPr>
          <p:grpSpPr bwMode="auto">
            <a:xfrm>
              <a:off x="2903538" y="787128"/>
              <a:ext cx="106362" cy="204787"/>
              <a:chOff x="2682240" y="1293495"/>
              <a:chExt cx="108000" cy="228600"/>
            </a:xfrm>
          </p:grpSpPr>
          <p:cxnSp>
            <p:nvCxnSpPr>
              <p:cNvPr id="93" name="直接连接符 92"/>
              <p:cNvCxnSpPr/>
              <p:nvPr/>
            </p:nvCxnSpPr>
            <p:spPr>
              <a:xfrm>
                <a:off x="2737046" y="1293495"/>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5" name="Rectangle 88"/>
            <p:cNvSpPr>
              <a:spLocks noChangeArrowheads="1"/>
            </p:cNvSpPr>
            <p:nvPr/>
          </p:nvSpPr>
          <p:spPr bwMode="auto">
            <a:xfrm>
              <a:off x="3282950" y="968103"/>
              <a:ext cx="230188" cy="857250"/>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sp>
          <p:nvSpPr>
            <p:cNvPr id="96" name="Freeform 108"/>
            <p:cNvSpPr>
              <a:spLocks noEditPoints="1"/>
            </p:cNvSpPr>
            <p:nvPr/>
          </p:nvSpPr>
          <p:spPr bwMode="auto">
            <a:xfrm>
              <a:off x="3355975" y="766490"/>
              <a:ext cx="84138" cy="206375"/>
            </a:xfrm>
            <a:custGeom>
              <a:avLst/>
              <a:gdLst>
                <a:gd name="T0" fmla="*/ 2147483647 w 34"/>
                <a:gd name="T1" fmla="*/ 2147483647 h 72"/>
                <a:gd name="T2" fmla="*/ 2147483647 w 34"/>
                <a:gd name="T3" fmla="*/ 2147483647 h 72"/>
                <a:gd name="T4" fmla="*/ 2147483647 w 34"/>
                <a:gd name="T5" fmla="*/ 0 h 72"/>
                <a:gd name="T6" fmla="*/ 2147483647 w 34"/>
                <a:gd name="T7" fmla="*/ 2147483647 h 72"/>
                <a:gd name="T8" fmla="*/ 0 w 34"/>
                <a:gd name="T9" fmla="*/ 0 h 72"/>
                <a:gd name="T10" fmla="*/ 2147483647 w 34"/>
                <a:gd name="T11" fmla="*/ 0 h 72"/>
                <a:gd name="T12" fmla="*/ 0 w 34"/>
                <a:gd name="T13" fmla="*/ 0 h 72"/>
                <a:gd name="T14" fmla="*/ 0 60000 65536"/>
                <a:gd name="T15" fmla="*/ 0 60000 65536"/>
                <a:gd name="T16" fmla="*/ 0 60000 65536"/>
                <a:gd name="T17" fmla="*/ 0 60000 65536"/>
                <a:gd name="T18" fmla="*/ 0 60000 65536"/>
                <a:gd name="T19" fmla="*/ 0 60000 65536"/>
                <a:gd name="T20" fmla="*/ 0 60000 65536"/>
                <a:gd name="T21" fmla="*/ 0 w 34"/>
                <a:gd name="T22" fmla="*/ 0 h 72"/>
                <a:gd name="T23" fmla="*/ 34 w 34"/>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72">
                  <a:moveTo>
                    <a:pt x="17" y="72"/>
                  </a:moveTo>
                  <a:lnTo>
                    <a:pt x="17" y="72"/>
                  </a:lnTo>
                  <a:lnTo>
                    <a:pt x="17" y="0"/>
                  </a:lnTo>
                  <a:lnTo>
                    <a:pt x="17" y="72"/>
                  </a:lnTo>
                  <a:close/>
                  <a:moveTo>
                    <a:pt x="0" y="0"/>
                  </a:moveTo>
                  <a:lnTo>
                    <a:pt x="34" y="0"/>
                  </a:lnTo>
                  <a:lnTo>
                    <a:pt x="0" y="0"/>
                  </a:lnTo>
                  <a:close/>
                </a:path>
              </a:pathLst>
            </a:custGeom>
            <a:solidFill>
              <a:srgbClr val="9999FF"/>
            </a:solidFill>
            <a:ln w="9525">
              <a:noFill/>
              <a:round/>
              <a:headEnd/>
              <a:tailEnd/>
            </a:ln>
          </p:spPr>
          <p:txBody>
            <a:bodyPr/>
            <a:lstStyle/>
            <a:p>
              <a:endParaRPr lang="zh-CN" altLang="en-US">
                <a:latin typeface="Arial Narrow" pitchFamily="34" charset="0"/>
              </a:endParaRPr>
            </a:p>
          </p:txBody>
        </p:sp>
        <p:grpSp>
          <p:nvGrpSpPr>
            <p:cNvPr id="243" name="组合 102"/>
            <p:cNvGrpSpPr>
              <a:grpSpLocks/>
            </p:cNvGrpSpPr>
            <p:nvPr/>
          </p:nvGrpSpPr>
          <p:grpSpPr bwMode="auto">
            <a:xfrm>
              <a:off x="3344863" y="752203"/>
              <a:ext cx="106362" cy="219075"/>
              <a:chOff x="2682240" y="1293495"/>
              <a:chExt cx="108000" cy="228600"/>
            </a:xfrm>
          </p:grpSpPr>
          <p:cxnSp>
            <p:nvCxnSpPr>
              <p:cNvPr id="98" name="直接连接符 97"/>
              <p:cNvCxnSpPr/>
              <p:nvPr/>
            </p:nvCxnSpPr>
            <p:spPr>
              <a:xfrm>
                <a:off x="2737046" y="1293495"/>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Rectangle 90"/>
            <p:cNvSpPr>
              <a:spLocks noChangeArrowheads="1"/>
            </p:cNvSpPr>
            <p:nvPr/>
          </p:nvSpPr>
          <p:spPr bwMode="auto">
            <a:xfrm>
              <a:off x="3724275" y="718865"/>
              <a:ext cx="230188" cy="110648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44" name="组合 105"/>
            <p:cNvGrpSpPr>
              <a:grpSpLocks/>
            </p:cNvGrpSpPr>
            <p:nvPr/>
          </p:nvGrpSpPr>
          <p:grpSpPr bwMode="auto">
            <a:xfrm>
              <a:off x="3786188" y="587103"/>
              <a:ext cx="106362" cy="136525"/>
              <a:chOff x="2682240" y="1293495"/>
              <a:chExt cx="108000" cy="228602"/>
            </a:xfrm>
          </p:grpSpPr>
          <p:cxnSp>
            <p:nvCxnSpPr>
              <p:cNvPr id="102" name="直接连接符 101"/>
              <p:cNvCxnSpPr/>
              <p:nvPr/>
            </p:nvCxnSpPr>
            <p:spPr>
              <a:xfrm>
                <a:off x="2737046" y="1293495"/>
                <a:ext cx="0" cy="2286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4" name="Rectangle 92"/>
            <p:cNvSpPr>
              <a:spLocks noChangeArrowheads="1"/>
            </p:cNvSpPr>
            <p:nvPr/>
          </p:nvSpPr>
          <p:spPr bwMode="auto">
            <a:xfrm>
              <a:off x="4165600" y="1477690"/>
              <a:ext cx="231775" cy="347663"/>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45" name="组合 105"/>
            <p:cNvGrpSpPr>
              <a:grpSpLocks/>
            </p:cNvGrpSpPr>
            <p:nvPr/>
          </p:nvGrpSpPr>
          <p:grpSpPr bwMode="auto">
            <a:xfrm>
              <a:off x="4227513" y="1404665"/>
              <a:ext cx="107950" cy="71438"/>
              <a:chOff x="2682240" y="1293495"/>
              <a:chExt cx="108000" cy="120561"/>
            </a:xfrm>
          </p:grpSpPr>
          <p:cxnSp>
            <p:nvCxnSpPr>
              <p:cNvPr id="106" name="直接连接符 105"/>
              <p:cNvCxnSpPr/>
              <p:nvPr/>
            </p:nvCxnSpPr>
            <p:spPr>
              <a:xfrm>
                <a:off x="2736240" y="1293495"/>
                <a:ext cx="0" cy="12056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8" name="Rectangle 94"/>
            <p:cNvSpPr>
              <a:spLocks noChangeArrowheads="1"/>
            </p:cNvSpPr>
            <p:nvPr/>
          </p:nvSpPr>
          <p:spPr bwMode="auto">
            <a:xfrm>
              <a:off x="4608513" y="1395140"/>
              <a:ext cx="230187" cy="430213"/>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46" name="组合 105"/>
            <p:cNvGrpSpPr>
              <a:grpSpLocks/>
            </p:cNvGrpSpPr>
            <p:nvPr/>
          </p:nvGrpSpPr>
          <p:grpSpPr bwMode="auto">
            <a:xfrm>
              <a:off x="4670425" y="1293540"/>
              <a:ext cx="106363" cy="107950"/>
              <a:chOff x="2682240" y="1293495"/>
              <a:chExt cx="108000" cy="180841"/>
            </a:xfrm>
          </p:grpSpPr>
          <p:cxnSp>
            <p:nvCxnSpPr>
              <p:cNvPr id="110" name="直接连接符 109"/>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2" name="Rectangle 96"/>
            <p:cNvSpPr>
              <a:spLocks noChangeArrowheads="1"/>
            </p:cNvSpPr>
            <p:nvPr/>
          </p:nvSpPr>
          <p:spPr bwMode="auto">
            <a:xfrm>
              <a:off x="5049838" y="898253"/>
              <a:ext cx="230187" cy="927100"/>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47" name="组合 105"/>
            <p:cNvGrpSpPr>
              <a:grpSpLocks/>
            </p:cNvGrpSpPr>
            <p:nvPr/>
          </p:nvGrpSpPr>
          <p:grpSpPr bwMode="auto">
            <a:xfrm>
              <a:off x="5111750" y="836340"/>
              <a:ext cx="106363" cy="68263"/>
              <a:chOff x="2682240" y="1293495"/>
              <a:chExt cx="108000" cy="180841"/>
            </a:xfrm>
          </p:grpSpPr>
          <p:cxnSp>
            <p:nvCxnSpPr>
              <p:cNvPr id="114" name="直接连接符 113"/>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6" name="Rectangle 98"/>
            <p:cNvSpPr>
              <a:spLocks noChangeArrowheads="1"/>
            </p:cNvSpPr>
            <p:nvPr/>
          </p:nvSpPr>
          <p:spPr bwMode="auto">
            <a:xfrm>
              <a:off x="5491163" y="941115"/>
              <a:ext cx="230187" cy="88423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48" name="组合 105"/>
            <p:cNvGrpSpPr>
              <a:grpSpLocks/>
            </p:cNvGrpSpPr>
            <p:nvPr/>
          </p:nvGrpSpPr>
          <p:grpSpPr bwMode="auto">
            <a:xfrm>
              <a:off x="5553075" y="850628"/>
              <a:ext cx="106363" cy="96837"/>
              <a:chOff x="2682240" y="1293495"/>
              <a:chExt cx="108000" cy="180841"/>
            </a:xfrm>
          </p:grpSpPr>
          <p:cxnSp>
            <p:nvCxnSpPr>
              <p:cNvPr id="118" name="直接连接符 117"/>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0" name="Rectangle 100"/>
            <p:cNvSpPr>
              <a:spLocks noChangeArrowheads="1"/>
            </p:cNvSpPr>
            <p:nvPr/>
          </p:nvSpPr>
          <p:spPr bwMode="auto">
            <a:xfrm>
              <a:off x="5932488" y="941115"/>
              <a:ext cx="231775" cy="88423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sp>
          <p:nvSpPr>
            <p:cNvPr id="121" name="Freeform 120"/>
            <p:cNvSpPr>
              <a:spLocks noEditPoints="1"/>
            </p:cNvSpPr>
            <p:nvPr/>
          </p:nvSpPr>
          <p:spPr bwMode="auto">
            <a:xfrm>
              <a:off x="6007100" y="852215"/>
              <a:ext cx="82550" cy="96838"/>
            </a:xfrm>
            <a:custGeom>
              <a:avLst/>
              <a:gdLst>
                <a:gd name="T0" fmla="*/ 2147483647 w 33"/>
                <a:gd name="T1" fmla="*/ 2147483647 h 34"/>
                <a:gd name="T2" fmla="*/ 2147483647 w 33"/>
                <a:gd name="T3" fmla="*/ 2147483647 h 34"/>
                <a:gd name="T4" fmla="*/ 2147483647 w 33"/>
                <a:gd name="T5" fmla="*/ 0 h 34"/>
                <a:gd name="T6" fmla="*/ 2147483647 w 33"/>
                <a:gd name="T7" fmla="*/ 2147483647 h 34"/>
                <a:gd name="T8" fmla="*/ 0 w 33"/>
                <a:gd name="T9" fmla="*/ 0 h 34"/>
                <a:gd name="T10" fmla="*/ 2147483647 w 33"/>
                <a:gd name="T11" fmla="*/ 0 h 34"/>
                <a:gd name="T12" fmla="*/ 0 w 33"/>
                <a:gd name="T13" fmla="*/ 0 h 34"/>
                <a:gd name="T14" fmla="*/ 0 60000 65536"/>
                <a:gd name="T15" fmla="*/ 0 60000 65536"/>
                <a:gd name="T16" fmla="*/ 0 60000 65536"/>
                <a:gd name="T17" fmla="*/ 0 60000 65536"/>
                <a:gd name="T18" fmla="*/ 0 60000 65536"/>
                <a:gd name="T19" fmla="*/ 0 60000 65536"/>
                <a:gd name="T20" fmla="*/ 0 60000 65536"/>
                <a:gd name="T21" fmla="*/ 0 w 33"/>
                <a:gd name="T22" fmla="*/ 0 h 34"/>
                <a:gd name="T23" fmla="*/ 33 w 33"/>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34">
                  <a:moveTo>
                    <a:pt x="17" y="34"/>
                  </a:moveTo>
                  <a:lnTo>
                    <a:pt x="17" y="34"/>
                  </a:lnTo>
                  <a:lnTo>
                    <a:pt x="17" y="0"/>
                  </a:lnTo>
                  <a:lnTo>
                    <a:pt x="17" y="34"/>
                  </a:lnTo>
                  <a:close/>
                  <a:moveTo>
                    <a:pt x="0" y="0"/>
                  </a:moveTo>
                  <a:lnTo>
                    <a:pt x="33" y="0"/>
                  </a:lnTo>
                  <a:lnTo>
                    <a:pt x="0" y="0"/>
                  </a:lnTo>
                  <a:close/>
                </a:path>
              </a:pathLst>
            </a:custGeom>
            <a:solidFill>
              <a:srgbClr val="9999FF"/>
            </a:solidFill>
            <a:ln w="9525">
              <a:noFill/>
              <a:round/>
              <a:headEnd/>
              <a:tailEnd/>
            </a:ln>
          </p:spPr>
          <p:txBody>
            <a:bodyPr/>
            <a:lstStyle/>
            <a:p>
              <a:endParaRPr lang="zh-CN" altLang="en-US">
                <a:latin typeface="Arial Narrow" pitchFamily="34" charset="0"/>
              </a:endParaRPr>
            </a:p>
          </p:txBody>
        </p:sp>
        <p:grpSp>
          <p:nvGrpSpPr>
            <p:cNvPr id="249" name="组合 105"/>
            <p:cNvGrpSpPr>
              <a:grpSpLocks/>
            </p:cNvGrpSpPr>
            <p:nvPr/>
          </p:nvGrpSpPr>
          <p:grpSpPr bwMode="auto">
            <a:xfrm>
              <a:off x="5994400" y="850628"/>
              <a:ext cx="107950" cy="93662"/>
              <a:chOff x="2682240" y="1293495"/>
              <a:chExt cx="108000" cy="180841"/>
            </a:xfrm>
          </p:grpSpPr>
          <p:cxnSp>
            <p:nvCxnSpPr>
              <p:cNvPr id="123" name="直接连接符 122"/>
              <p:cNvCxnSpPr/>
              <p:nvPr/>
            </p:nvCxnSpPr>
            <p:spPr>
              <a:xfrm>
                <a:off x="2736240"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Rectangle 102"/>
            <p:cNvSpPr>
              <a:spLocks noChangeArrowheads="1"/>
            </p:cNvSpPr>
            <p:nvPr/>
          </p:nvSpPr>
          <p:spPr bwMode="auto">
            <a:xfrm>
              <a:off x="6375400" y="733153"/>
              <a:ext cx="230188" cy="1092200"/>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0" name="组合 105"/>
            <p:cNvGrpSpPr>
              <a:grpSpLocks/>
            </p:cNvGrpSpPr>
            <p:nvPr/>
          </p:nvGrpSpPr>
          <p:grpSpPr bwMode="auto">
            <a:xfrm>
              <a:off x="6437313" y="531540"/>
              <a:ext cx="106362" cy="204788"/>
              <a:chOff x="2682240" y="1293495"/>
              <a:chExt cx="108000" cy="343596"/>
            </a:xfrm>
          </p:grpSpPr>
          <p:cxnSp>
            <p:nvCxnSpPr>
              <p:cNvPr id="127" name="直接连接符 126"/>
              <p:cNvCxnSpPr/>
              <p:nvPr/>
            </p:nvCxnSpPr>
            <p:spPr>
              <a:xfrm>
                <a:off x="2737046" y="1293495"/>
                <a:ext cx="0" cy="3435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9" name="Rectangle 104"/>
            <p:cNvSpPr>
              <a:spLocks noChangeArrowheads="1"/>
            </p:cNvSpPr>
            <p:nvPr/>
          </p:nvSpPr>
          <p:spPr bwMode="auto">
            <a:xfrm>
              <a:off x="6816725" y="915715"/>
              <a:ext cx="230188" cy="909638"/>
            </a:xfrm>
            <a:prstGeom prst="rect">
              <a:avLst/>
            </a:prstGeom>
            <a:gradFill flip="none" rotWithShape="1">
              <a:gsLst>
                <a:gs pos="5000">
                  <a:schemeClr val="tx2">
                    <a:lumMod val="50000"/>
                  </a:schemeClr>
                </a:gs>
                <a:gs pos="50000">
                  <a:schemeClr val="accent1">
                    <a:lumMod val="20000"/>
                    <a:lumOff val="80000"/>
                  </a:schemeClr>
                </a:gs>
                <a:gs pos="95000">
                  <a:schemeClr val="tx2">
                    <a:lumMod val="50000"/>
                  </a:schemeClr>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1" name="组合 105"/>
            <p:cNvGrpSpPr>
              <a:grpSpLocks/>
            </p:cNvGrpSpPr>
            <p:nvPr/>
          </p:nvGrpSpPr>
          <p:grpSpPr bwMode="auto">
            <a:xfrm>
              <a:off x="6878638" y="755378"/>
              <a:ext cx="106362" cy="158750"/>
              <a:chOff x="2682240" y="1293495"/>
              <a:chExt cx="108000" cy="180841"/>
            </a:xfrm>
          </p:grpSpPr>
          <p:cxnSp>
            <p:nvCxnSpPr>
              <p:cNvPr id="131" name="直接连接符 130"/>
              <p:cNvCxnSpPr/>
              <p:nvPr/>
            </p:nvCxnSpPr>
            <p:spPr>
              <a:xfrm>
                <a:off x="2737046" y="1293495"/>
                <a:ext cx="0" cy="18084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2682240" y="1293495"/>
                <a:ext cx="10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3" name="直接连接符 132"/>
            <p:cNvCxnSpPr/>
            <p:nvPr/>
          </p:nvCxnSpPr>
          <p:spPr bwMode="auto">
            <a:xfrm>
              <a:off x="2573338" y="298178"/>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bwMode="auto">
            <a:xfrm>
              <a:off x="2573338" y="679178"/>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bwMode="auto">
            <a:xfrm>
              <a:off x="2573338" y="1061765"/>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bwMode="auto">
            <a:xfrm>
              <a:off x="2573338" y="1444353"/>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bwMode="auto">
            <a:xfrm>
              <a:off x="2573338" y="1826940"/>
              <a:ext cx="4679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bwMode="auto">
            <a:xfrm rot="16200000">
              <a:off x="1803400" y="1064940"/>
              <a:ext cx="1549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2" name="组合 231"/>
          <p:cNvGrpSpPr/>
          <p:nvPr/>
        </p:nvGrpSpPr>
        <p:grpSpPr>
          <a:xfrm>
            <a:off x="1080944" y="4178676"/>
            <a:ext cx="6645275" cy="2097776"/>
            <a:chOff x="1080944" y="4376152"/>
            <a:chExt cx="6645275" cy="2097776"/>
          </a:xfrm>
        </p:grpSpPr>
        <p:grpSp>
          <p:nvGrpSpPr>
            <p:cNvPr id="253" name="组合 218"/>
            <p:cNvGrpSpPr/>
            <p:nvPr/>
          </p:nvGrpSpPr>
          <p:grpSpPr>
            <a:xfrm>
              <a:off x="1080944" y="4376152"/>
              <a:ext cx="6645275" cy="1933168"/>
              <a:chOff x="709613" y="4418824"/>
              <a:chExt cx="6645275" cy="1933168"/>
            </a:xfrm>
          </p:grpSpPr>
          <p:sp>
            <p:nvSpPr>
              <p:cNvPr id="149" name="Text Box 390"/>
              <p:cNvSpPr txBox="1">
                <a:spLocks noChangeArrowheads="1"/>
              </p:cNvSpPr>
              <p:nvPr/>
            </p:nvSpPr>
            <p:spPr bwMode="auto">
              <a:xfrm>
                <a:off x="709613" y="4944883"/>
                <a:ext cx="1549400" cy="752475"/>
              </a:xfrm>
              <a:prstGeom prst="rect">
                <a:avLst/>
              </a:prstGeom>
              <a:noFill/>
              <a:ln w="9525">
                <a:noFill/>
                <a:miter lim="800000"/>
                <a:headEnd/>
                <a:tailEnd/>
              </a:ln>
            </p:spPr>
            <p:txBody>
              <a:bodyPr wrap="none">
                <a:spAutoFit/>
              </a:bodyPr>
              <a:lstStyle/>
              <a:p>
                <a:pPr algn="ctr">
                  <a:lnSpc>
                    <a:spcPts val="2600"/>
                  </a:lnSpc>
                </a:pPr>
                <a:r>
                  <a:rPr lang="en-US" altLang="zh-CN" b="1">
                    <a:latin typeface="Arial Narrow" pitchFamily="34" charset="0"/>
                    <a:ea typeface="宋体" charset="-122"/>
                  </a:rPr>
                  <a:t>dpH</a:t>
                </a:r>
                <a:r>
                  <a:rPr lang="en-US" altLang="zh-CN" b="1" baseline="-25000">
                    <a:latin typeface="Arial Narrow" pitchFamily="34" charset="0"/>
                    <a:ea typeface="宋体" charset="-122"/>
                  </a:rPr>
                  <a:t>i</a:t>
                </a:r>
                <a:r>
                  <a:rPr lang="en-US" altLang="zh-CN" b="1">
                    <a:latin typeface="Arial Narrow" pitchFamily="34" charset="0"/>
                    <a:ea typeface="宋体" charset="-122"/>
                  </a:rPr>
                  <a:t>/dt (</a:t>
                </a:r>
                <a:r>
                  <a:rPr lang="en-US" altLang="zh-CN">
                    <a:latin typeface="Arial Narrow" pitchFamily="34" charset="0"/>
                    <a:ea typeface="宋体" charset="-122"/>
                  </a:rPr>
                  <a:t>×</a:t>
                </a:r>
                <a:r>
                  <a:rPr lang="en-US" altLang="zh-CN" b="1">
                    <a:latin typeface="Arial Narrow" pitchFamily="34" charset="0"/>
                    <a:ea typeface="宋体" charset="-122"/>
                  </a:rPr>
                  <a:t>10</a:t>
                </a:r>
                <a:r>
                  <a:rPr lang="en-US" altLang="zh-CN" b="1" baseline="30000">
                    <a:latin typeface="Arial Narrow" pitchFamily="34" charset="0"/>
                    <a:ea typeface="宋体" charset="-122"/>
                  </a:rPr>
                  <a:t>-5</a:t>
                </a:r>
                <a:r>
                  <a:rPr lang="en-US" altLang="zh-CN" b="1">
                    <a:latin typeface="Arial Narrow" pitchFamily="34" charset="0"/>
                    <a:ea typeface="宋体" charset="-122"/>
                  </a:rPr>
                  <a:t>)</a:t>
                </a:r>
              </a:p>
              <a:p>
                <a:pPr algn="ctr">
                  <a:lnSpc>
                    <a:spcPts val="2600"/>
                  </a:lnSpc>
                </a:pPr>
                <a:r>
                  <a:rPr lang="en-US" altLang="zh-CN" b="1">
                    <a:latin typeface="Arial Narrow" pitchFamily="34" charset="0"/>
                    <a:ea typeface="宋体" charset="-122"/>
                  </a:rPr>
                  <a:t>Surface NBCn1</a:t>
                </a:r>
              </a:p>
            </p:txBody>
          </p:sp>
          <p:sp>
            <p:nvSpPr>
              <p:cNvPr id="150" name="Line 555"/>
              <p:cNvSpPr>
                <a:spLocks noChangeShapeType="1"/>
              </p:cNvSpPr>
              <p:nvPr/>
            </p:nvSpPr>
            <p:spPr bwMode="auto">
              <a:xfrm>
                <a:off x="715963" y="5344933"/>
                <a:ext cx="1512887"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152" name="Text Box 513"/>
              <p:cNvSpPr txBox="1">
                <a:spLocks noChangeArrowheads="1"/>
              </p:cNvSpPr>
              <p:nvPr/>
            </p:nvSpPr>
            <p:spPr bwMode="auto">
              <a:xfrm>
                <a:off x="2765425" y="516554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53" name="Text Box 514"/>
              <p:cNvSpPr txBox="1">
                <a:spLocks noChangeArrowheads="1"/>
              </p:cNvSpPr>
              <p:nvPr/>
            </p:nvSpPr>
            <p:spPr bwMode="auto">
              <a:xfrm>
                <a:off x="3203575" y="526238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54" name="Text Box 515"/>
              <p:cNvSpPr txBox="1">
                <a:spLocks noChangeArrowheads="1"/>
              </p:cNvSpPr>
              <p:nvPr/>
            </p:nvSpPr>
            <p:spPr bwMode="auto">
              <a:xfrm>
                <a:off x="3648075" y="495599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155" name="Text Box 516"/>
              <p:cNvSpPr txBox="1">
                <a:spLocks noChangeArrowheads="1"/>
              </p:cNvSpPr>
              <p:nvPr/>
            </p:nvSpPr>
            <p:spPr bwMode="auto">
              <a:xfrm>
                <a:off x="6297613" y="4484508"/>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(9)</a:t>
                </a:r>
              </a:p>
            </p:txBody>
          </p:sp>
          <p:sp>
            <p:nvSpPr>
              <p:cNvPr id="156" name="Text Box 517"/>
              <p:cNvSpPr txBox="1">
                <a:spLocks noChangeArrowheads="1"/>
              </p:cNvSpPr>
              <p:nvPr/>
            </p:nvSpPr>
            <p:spPr bwMode="auto">
              <a:xfrm>
                <a:off x="6740525" y="451943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57" name="Text Box 519"/>
              <p:cNvSpPr txBox="1">
                <a:spLocks noChangeArrowheads="1"/>
              </p:cNvSpPr>
              <p:nvPr/>
            </p:nvSpPr>
            <p:spPr bwMode="auto">
              <a:xfrm>
                <a:off x="4089400" y="562274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158" name="Text Box 520"/>
              <p:cNvSpPr txBox="1">
                <a:spLocks noChangeArrowheads="1"/>
              </p:cNvSpPr>
              <p:nvPr/>
            </p:nvSpPr>
            <p:spPr bwMode="auto">
              <a:xfrm>
                <a:off x="4532313" y="543383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(8)</a:t>
                </a:r>
              </a:p>
            </p:txBody>
          </p:sp>
          <p:sp>
            <p:nvSpPr>
              <p:cNvPr id="159" name="Text Box 521"/>
              <p:cNvSpPr txBox="1">
                <a:spLocks noChangeArrowheads="1"/>
              </p:cNvSpPr>
              <p:nvPr/>
            </p:nvSpPr>
            <p:spPr bwMode="auto">
              <a:xfrm>
                <a:off x="4927600" y="5373508"/>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160" name="Text Box 522"/>
              <p:cNvSpPr txBox="1">
                <a:spLocks noChangeArrowheads="1"/>
              </p:cNvSpPr>
              <p:nvPr/>
            </p:nvSpPr>
            <p:spPr bwMode="auto">
              <a:xfrm>
                <a:off x="5368925" y="5133796"/>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(10)</a:t>
                </a:r>
              </a:p>
            </p:txBody>
          </p:sp>
          <p:sp>
            <p:nvSpPr>
              <p:cNvPr id="161" name="Text Box 523"/>
              <p:cNvSpPr txBox="1">
                <a:spLocks noChangeArrowheads="1"/>
              </p:cNvSpPr>
              <p:nvPr/>
            </p:nvSpPr>
            <p:spPr bwMode="auto">
              <a:xfrm>
                <a:off x="5810250" y="5162371"/>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162" name="Line 38"/>
              <p:cNvSpPr>
                <a:spLocks noChangeShapeType="1"/>
              </p:cNvSpPr>
              <p:nvPr/>
            </p:nvSpPr>
            <p:spPr bwMode="auto">
              <a:xfrm>
                <a:off x="2581275" y="4528958"/>
                <a:ext cx="0" cy="1722438"/>
              </a:xfrm>
              <a:prstGeom prst="line">
                <a:avLst/>
              </a:prstGeom>
              <a:noFill/>
              <a:ln w="19050">
                <a:solidFill>
                  <a:srgbClr val="000000"/>
                </a:solidFill>
                <a:round/>
                <a:headEnd/>
                <a:tailEnd/>
              </a:ln>
            </p:spPr>
            <p:txBody>
              <a:bodyPr/>
              <a:lstStyle/>
              <a:p>
                <a:endParaRPr lang="zh-CN" altLang="en-US">
                  <a:latin typeface="Arial Narrow" pitchFamily="34" charset="0"/>
                </a:endParaRPr>
              </a:p>
            </p:txBody>
          </p:sp>
          <p:sp>
            <p:nvSpPr>
              <p:cNvPr id="163" name="Line 39"/>
              <p:cNvSpPr>
                <a:spLocks noChangeShapeType="1"/>
              </p:cNvSpPr>
              <p:nvPr/>
            </p:nvSpPr>
            <p:spPr bwMode="auto">
              <a:xfrm>
                <a:off x="2581275" y="6251396"/>
                <a:ext cx="68263" cy="0"/>
              </a:xfrm>
              <a:prstGeom prst="line">
                <a:avLst/>
              </a:prstGeom>
              <a:noFill/>
              <a:ln w="0">
                <a:solidFill>
                  <a:srgbClr val="000000"/>
                </a:solidFill>
                <a:round/>
                <a:headEnd/>
                <a:tailEnd/>
              </a:ln>
            </p:spPr>
            <p:txBody>
              <a:bodyPr/>
              <a:lstStyle/>
              <a:p>
                <a:endParaRPr lang="zh-CN" altLang="en-US">
                  <a:latin typeface="Arial Narrow" pitchFamily="34" charset="0"/>
                </a:endParaRPr>
              </a:p>
            </p:txBody>
          </p:sp>
          <p:sp>
            <p:nvSpPr>
              <p:cNvPr id="164" name="Line 47"/>
              <p:cNvSpPr>
                <a:spLocks noChangeShapeType="1"/>
              </p:cNvSpPr>
              <p:nvPr/>
            </p:nvSpPr>
            <p:spPr bwMode="auto">
              <a:xfrm flipV="1">
                <a:off x="2581275" y="6175196"/>
                <a:ext cx="0" cy="76200"/>
              </a:xfrm>
              <a:prstGeom prst="line">
                <a:avLst/>
              </a:prstGeom>
              <a:noFill/>
              <a:ln w="0">
                <a:solidFill>
                  <a:srgbClr val="000000"/>
                </a:solidFill>
                <a:round/>
                <a:headEnd/>
                <a:tailEnd/>
              </a:ln>
            </p:spPr>
            <p:txBody>
              <a:bodyPr/>
              <a:lstStyle/>
              <a:p>
                <a:endParaRPr lang="zh-CN" altLang="en-US">
                  <a:latin typeface="Arial Narrow" pitchFamily="34" charset="0"/>
                </a:endParaRPr>
              </a:p>
            </p:txBody>
          </p:sp>
          <p:sp>
            <p:nvSpPr>
              <p:cNvPr id="165" name="Rectangle 58"/>
              <p:cNvSpPr>
                <a:spLocks noChangeArrowheads="1"/>
              </p:cNvSpPr>
              <p:nvPr/>
            </p:nvSpPr>
            <p:spPr bwMode="auto">
              <a:xfrm>
                <a:off x="2389188" y="6074993"/>
                <a:ext cx="105798"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0</a:t>
                </a:r>
                <a:endParaRPr lang="en-US" altLang="zh-CN" sz="2400">
                  <a:latin typeface="Arial Narrow" pitchFamily="34" charset="0"/>
                  <a:ea typeface="宋体" charset="-122"/>
                </a:endParaRPr>
              </a:p>
            </p:txBody>
          </p:sp>
          <p:sp>
            <p:nvSpPr>
              <p:cNvPr id="166" name="Rectangle 59"/>
              <p:cNvSpPr>
                <a:spLocks noChangeArrowheads="1"/>
              </p:cNvSpPr>
              <p:nvPr/>
            </p:nvSpPr>
            <p:spPr bwMode="auto">
              <a:xfrm>
                <a:off x="2389188" y="5798964"/>
                <a:ext cx="105798"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5</a:t>
                </a:r>
                <a:endParaRPr lang="en-US" altLang="zh-CN" sz="2400">
                  <a:latin typeface="Arial Narrow" pitchFamily="34" charset="0"/>
                  <a:ea typeface="宋体" charset="-122"/>
                </a:endParaRPr>
              </a:p>
            </p:txBody>
          </p:sp>
          <p:sp>
            <p:nvSpPr>
              <p:cNvPr id="167" name="Rectangle 60"/>
              <p:cNvSpPr>
                <a:spLocks noChangeArrowheads="1"/>
              </p:cNvSpPr>
              <p:nvPr/>
            </p:nvSpPr>
            <p:spPr bwMode="auto">
              <a:xfrm>
                <a:off x="2292350" y="5522936"/>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10</a:t>
                </a:r>
                <a:endParaRPr lang="en-US" altLang="zh-CN" sz="2400">
                  <a:latin typeface="Arial Narrow" pitchFamily="34" charset="0"/>
                  <a:ea typeface="宋体" charset="-122"/>
                </a:endParaRPr>
              </a:p>
            </p:txBody>
          </p:sp>
          <p:sp>
            <p:nvSpPr>
              <p:cNvPr id="168" name="Rectangle 61"/>
              <p:cNvSpPr>
                <a:spLocks noChangeArrowheads="1"/>
              </p:cNvSpPr>
              <p:nvPr/>
            </p:nvSpPr>
            <p:spPr bwMode="auto">
              <a:xfrm>
                <a:off x="2292350" y="5246908"/>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15</a:t>
                </a:r>
                <a:endParaRPr lang="en-US" altLang="zh-CN" sz="2400">
                  <a:latin typeface="Arial Narrow" pitchFamily="34" charset="0"/>
                  <a:ea typeface="宋体" charset="-122"/>
                </a:endParaRPr>
              </a:p>
            </p:txBody>
          </p:sp>
          <p:sp>
            <p:nvSpPr>
              <p:cNvPr id="169" name="Rectangle 62"/>
              <p:cNvSpPr>
                <a:spLocks noChangeArrowheads="1"/>
              </p:cNvSpPr>
              <p:nvPr/>
            </p:nvSpPr>
            <p:spPr bwMode="auto">
              <a:xfrm>
                <a:off x="2292350" y="4970880"/>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20</a:t>
                </a:r>
                <a:endParaRPr lang="en-US" altLang="zh-CN" sz="2400">
                  <a:latin typeface="Arial Narrow" pitchFamily="34" charset="0"/>
                  <a:ea typeface="宋体" charset="-122"/>
                </a:endParaRPr>
              </a:p>
            </p:txBody>
          </p:sp>
          <p:sp>
            <p:nvSpPr>
              <p:cNvPr id="170" name="Rectangle 63"/>
              <p:cNvSpPr>
                <a:spLocks noChangeArrowheads="1"/>
              </p:cNvSpPr>
              <p:nvPr/>
            </p:nvSpPr>
            <p:spPr bwMode="auto">
              <a:xfrm>
                <a:off x="2292350" y="4694852"/>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25</a:t>
                </a:r>
                <a:endParaRPr lang="en-US" altLang="zh-CN" sz="2400">
                  <a:latin typeface="Arial Narrow" pitchFamily="34" charset="0"/>
                  <a:ea typeface="宋体" charset="-122"/>
                </a:endParaRPr>
              </a:p>
            </p:txBody>
          </p:sp>
          <p:sp>
            <p:nvSpPr>
              <p:cNvPr id="171" name="Rectangle 64"/>
              <p:cNvSpPr>
                <a:spLocks noChangeArrowheads="1"/>
              </p:cNvSpPr>
              <p:nvPr/>
            </p:nvSpPr>
            <p:spPr bwMode="auto">
              <a:xfrm>
                <a:off x="2292350" y="4418824"/>
                <a:ext cx="211596" cy="276999"/>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30</a:t>
                </a:r>
                <a:endParaRPr lang="en-US" altLang="zh-CN" sz="2400" dirty="0">
                  <a:latin typeface="Arial Narrow" pitchFamily="34" charset="0"/>
                  <a:ea typeface="宋体" charset="-122"/>
                </a:endParaRPr>
              </a:p>
            </p:txBody>
          </p:sp>
          <p:sp>
            <p:nvSpPr>
              <p:cNvPr id="172" name="Rectangle 8"/>
              <p:cNvSpPr>
                <a:spLocks noChangeArrowheads="1"/>
              </p:cNvSpPr>
              <p:nvPr/>
            </p:nvSpPr>
            <p:spPr bwMode="auto">
              <a:xfrm>
                <a:off x="2841625" y="5625921"/>
                <a:ext cx="230188" cy="625475"/>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4" name="组合 72"/>
              <p:cNvGrpSpPr>
                <a:grpSpLocks/>
              </p:cNvGrpSpPr>
              <p:nvPr/>
            </p:nvGrpSpPr>
            <p:grpSpPr bwMode="auto">
              <a:xfrm>
                <a:off x="2902743" y="5511621"/>
                <a:ext cx="107950" cy="114300"/>
                <a:chOff x="2819400" y="2590800"/>
                <a:chExt cx="152400" cy="152400"/>
              </a:xfrm>
            </p:grpSpPr>
            <p:cxnSp>
              <p:nvCxnSpPr>
                <p:cNvPr id="174" name="直接连接符 173"/>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6" name="Rectangle 9"/>
              <p:cNvSpPr>
                <a:spLocks noChangeArrowheads="1"/>
              </p:cNvSpPr>
              <p:nvPr/>
            </p:nvSpPr>
            <p:spPr bwMode="auto">
              <a:xfrm>
                <a:off x="3282950" y="5703709"/>
                <a:ext cx="230188" cy="547687"/>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5" name="组合 73"/>
              <p:cNvGrpSpPr>
                <a:grpSpLocks/>
              </p:cNvGrpSpPr>
              <p:nvPr/>
            </p:nvGrpSpPr>
            <p:grpSpPr bwMode="auto">
              <a:xfrm>
                <a:off x="3344069" y="5603696"/>
                <a:ext cx="107950" cy="96838"/>
                <a:chOff x="2819400" y="2590800"/>
                <a:chExt cx="152400" cy="152400"/>
              </a:xfrm>
            </p:grpSpPr>
            <p:cxnSp>
              <p:nvCxnSpPr>
                <p:cNvPr id="178" name="直接连接符 177"/>
                <p:cNvCxnSpPr/>
                <p:nvPr/>
              </p:nvCxnSpPr>
              <p:spPr>
                <a:xfrm>
                  <a:off x="2820521" y="2590800"/>
                  <a:ext cx="15015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a:off x="2820521" y="2667000"/>
                  <a:ext cx="1523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0" name="Rectangle 10"/>
              <p:cNvSpPr>
                <a:spLocks noChangeArrowheads="1"/>
              </p:cNvSpPr>
              <p:nvPr/>
            </p:nvSpPr>
            <p:spPr bwMode="auto">
              <a:xfrm>
                <a:off x="3724275" y="5414784"/>
                <a:ext cx="230188" cy="836612"/>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6" name="组合 76"/>
              <p:cNvGrpSpPr>
                <a:grpSpLocks/>
              </p:cNvGrpSpPr>
              <p:nvPr/>
            </p:nvGrpSpPr>
            <p:grpSpPr bwMode="auto">
              <a:xfrm>
                <a:off x="3785394" y="5289371"/>
                <a:ext cx="107950" cy="125413"/>
                <a:chOff x="2819400" y="2590800"/>
                <a:chExt cx="152400" cy="152400"/>
              </a:xfrm>
            </p:grpSpPr>
            <p:cxnSp>
              <p:nvCxnSpPr>
                <p:cNvPr id="182" name="直接连接符 181"/>
                <p:cNvCxnSpPr/>
                <p:nvPr/>
              </p:nvCxnSpPr>
              <p:spPr>
                <a:xfrm>
                  <a:off x="2820521" y="2590800"/>
                  <a:ext cx="15015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rot="5400000">
                  <a:off x="2818280" y="2666999"/>
                  <a:ext cx="1523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4" name="Rectangle 11"/>
              <p:cNvSpPr>
                <a:spLocks noChangeArrowheads="1"/>
              </p:cNvSpPr>
              <p:nvPr/>
            </p:nvSpPr>
            <p:spPr bwMode="auto">
              <a:xfrm>
                <a:off x="4167188" y="6040259"/>
                <a:ext cx="230187" cy="211137"/>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7" name="组合 79"/>
              <p:cNvGrpSpPr>
                <a:grpSpLocks/>
              </p:cNvGrpSpPr>
              <p:nvPr/>
            </p:nvGrpSpPr>
            <p:grpSpPr bwMode="auto">
              <a:xfrm>
                <a:off x="4228306" y="5962471"/>
                <a:ext cx="107950" cy="79375"/>
                <a:chOff x="2819400" y="2590800"/>
                <a:chExt cx="152400" cy="152400"/>
              </a:xfrm>
            </p:grpSpPr>
            <p:cxnSp>
              <p:nvCxnSpPr>
                <p:cNvPr id="186" name="直接连接符 185"/>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0">
                  <a:off x="2818280" y="2667001"/>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8" name="Rectangle 12"/>
              <p:cNvSpPr>
                <a:spLocks noChangeArrowheads="1"/>
              </p:cNvSpPr>
              <p:nvPr/>
            </p:nvSpPr>
            <p:spPr bwMode="auto">
              <a:xfrm>
                <a:off x="4608513" y="5886271"/>
                <a:ext cx="230187" cy="365125"/>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8" name="组合 82"/>
              <p:cNvGrpSpPr>
                <a:grpSpLocks/>
              </p:cNvGrpSpPr>
              <p:nvPr/>
            </p:nvGrpSpPr>
            <p:grpSpPr bwMode="auto">
              <a:xfrm>
                <a:off x="4669632" y="5778321"/>
                <a:ext cx="107950" cy="107950"/>
                <a:chOff x="2819400" y="2590800"/>
                <a:chExt cx="152400" cy="152400"/>
              </a:xfrm>
            </p:grpSpPr>
            <p:cxnSp>
              <p:nvCxnSpPr>
                <p:cNvPr id="190" name="直接连接符 189"/>
                <p:cNvCxnSpPr/>
                <p:nvPr/>
              </p:nvCxnSpPr>
              <p:spPr>
                <a:xfrm>
                  <a:off x="2820520" y="2590800"/>
                  <a:ext cx="1501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5400000">
                  <a:off x="282052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2" name="Rectangle 13"/>
              <p:cNvSpPr>
                <a:spLocks noChangeArrowheads="1"/>
              </p:cNvSpPr>
              <p:nvPr/>
            </p:nvSpPr>
            <p:spPr bwMode="auto">
              <a:xfrm>
                <a:off x="5049838" y="5762445"/>
                <a:ext cx="230187" cy="488951"/>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9" name="组合 85"/>
              <p:cNvGrpSpPr>
                <a:grpSpLocks/>
              </p:cNvGrpSpPr>
              <p:nvPr/>
            </p:nvGrpSpPr>
            <p:grpSpPr bwMode="auto">
              <a:xfrm>
                <a:off x="5110956" y="5703708"/>
                <a:ext cx="107950" cy="57150"/>
                <a:chOff x="2819400" y="2590800"/>
                <a:chExt cx="152400" cy="152400"/>
              </a:xfrm>
            </p:grpSpPr>
            <p:cxnSp>
              <p:nvCxnSpPr>
                <p:cNvPr id="194" name="直接连接符 193"/>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6" name="Rectangle 14"/>
              <p:cNvSpPr>
                <a:spLocks noChangeArrowheads="1"/>
              </p:cNvSpPr>
              <p:nvPr/>
            </p:nvSpPr>
            <p:spPr bwMode="auto">
              <a:xfrm>
                <a:off x="5491163" y="5559246"/>
                <a:ext cx="230187" cy="692150"/>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73" name="组合 88"/>
              <p:cNvGrpSpPr>
                <a:grpSpLocks/>
              </p:cNvGrpSpPr>
              <p:nvPr/>
            </p:nvGrpSpPr>
            <p:grpSpPr bwMode="auto">
              <a:xfrm>
                <a:off x="5552282" y="5462408"/>
                <a:ext cx="107950" cy="96838"/>
                <a:chOff x="2819400" y="2590800"/>
                <a:chExt cx="152400" cy="152400"/>
              </a:xfrm>
            </p:grpSpPr>
            <p:cxnSp>
              <p:nvCxnSpPr>
                <p:cNvPr id="198" name="直接连接符 197"/>
                <p:cNvCxnSpPr/>
                <p:nvPr/>
              </p:nvCxnSpPr>
              <p:spPr>
                <a:xfrm>
                  <a:off x="2820520" y="2590800"/>
                  <a:ext cx="1501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5400000">
                  <a:off x="282052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0" name="Rectangle 15"/>
              <p:cNvSpPr>
                <a:spLocks noChangeArrowheads="1"/>
              </p:cNvSpPr>
              <p:nvPr/>
            </p:nvSpPr>
            <p:spPr bwMode="auto">
              <a:xfrm>
                <a:off x="5934075" y="5597346"/>
                <a:ext cx="230188" cy="654050"/>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74" name="组合 91"/>
              <p:cNvGrpSpPr>
                <a:grpSpLocks/>
              </p:cNvGrpSpPr>
              <p:nvPr/>
            </p:nvGrpSpPr>
            <p:grpSpPr bwMode="auto">
              <a:xfrm>
                <a:off x="5995194" y="5502096"/>
                <a:ext cx="107950" cy="96838"/>
                <a:chOff x="2819400" y="2590800"/>
                <a:chExt cx="152400" cy="152400"/>
              </a:xfrm>
            </p:grpSpPr>
            <p:cxnSp>
              <p:nvCxnSpPr>
                <p:cNvPr id="202" name="直接连接符 201"/>
                <p:cNvCxnSpPr/>
                <p:nvPr/>
              </p:nvCxnSpPr>
              <p:spPr>
                <a:xfrm>
                  <a:off x="2820521" y="2590800"/>
                  <a:ext cx="15015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5400000">
                  <a:off x="2820521" y="2667000"/>
                  <a:ext cx="1523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4" name="Rectangle 16"/>
              <p:cNvSpPr>
                <a:spLocks noChangeArrowheads="1"/>
              </p:cNvSpPr>
              <p:nvPr/>
            </p:nvSpPr>
            <p:spPr bwMode="auto">
              <a:xfrm>
                <a:off x="6375400" y="5009970"/>
                <a:ext cx="230188" cy="1241426"/>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75" name="组合 94"/>
              <p:cNvGrpSpPr>
                <a:grpSpLocks/>
              </p:cNvGrpSpPr>
              <p:nvPr/>
            </p:nvGrpSpPr>
            <p:grpSpPr bwMode="auto">
              <a:xfrm>
                <a:off x="6436518" y="4808358"/>
                <a:ext cx="107950" cy="201613"/>
                <a:chOff x="2819400" y="2590800"/>
                <a:chExt cx="152400" cy="152400"/>
              </a:xfrm>
            </p:grpSpPr>
            <p:cxnSp>
              <p:nvCxnSpPr>
                <p:cNvPr id="206" name="直接连接符 205"/>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8" name="Rectangle 17"/>
              <p:cNvSpPr>
                <a:spLocks noChangeArrowheads="1"/>
              </p:cNvSpPr>
              <p:nvPr/>
            </p:nvSpPr>
            <p:spPr bwMode="auto">
              <a:xfrm>
                <a:off x="6816725" y="5095696"/>
                <a:ext cx="230188" cy="1155700"/>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76" name="组合 97"/>
              <p:cNvGrpSpPr>
                <a:grpSpLocks/>
              </p:cNvGrpSpPr>
              <p:nvPr/>
            </p:nvGrpSpPr>
            <p:grpSpPr bwMode="auto">
              <a:xfrm>
                <a:off x="6877843" y="4843283"/>
                <a:ext cx="107950" cy="252413"/>
                <a:chOff x="2819400" y="2590800"/>
                <a:chExt cx="152400" cy="152400"/>
              </a:xfrm>
            </p:grpSpPr>
            <p:cxnSp>
              <p:nvCxnSpPr>
                <p:cNvPr id="210" name="直接连接符 209"/>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2" name="直接连接符 211"/>
              <p:cNvCxnSpPr/>
              <p:nvPr/>
            </p:nvCxnSpPr>
            <p:spPr bwMode="auto">
              <a:xfrm>
                <a:off x="2574925" y="453689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bwMode="auto">
              <a:xfrm>
                <a:off x="2574925" y="482264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bwMode="auto">
              <a:xfrm>
                <a:off x="2574925" y="510839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bwMode="auto">
              <a:xfrm>
                <a:off x="2574925" y="539414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bwMode="auto">
              <a:xfrm>
                <a:off x="2574925" y="567989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bwMode="auto">
              <a:xfrm>
                <a:off x="2574925" y="596564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5" name="Line 46"/>
              <p:cNvSpPr>
                <a:spLocks noChangeShapeType="1"/>
              </p:cNvSpPr>
              <p:nvPr/>
            </p:nvSpPr>
            <p:spPr bwMode="auto">
              <a:xfrm>
                <a:off x="2574925" y="6251396"/>
                <a:ext cx="4779963" cy="0"/>
              </a:xfrm>
              <a:prstGeom prst="line">
                <a:avLst/>
              </a:prstGeom>
              <a:noFill/>
              <a:ln w="19050">
                <a:solidFill>
                  <a:srgbClr val="000000"/>
                </a:solidFill>
                <a:round/>
                <a:headEnd/>
                <a:tailEnd/>
              </a:ln>
            </p:spPr>
            <p:txBody>
              <a:bodyPr/>
              <a:lstStyle/>
              <a:p>
                <a:endParaRPr lang="zh-CN" altLang="en-US">
                  <a:latin typeface="Arial Narrow" pitchFamily="34" charset="0"/>
                </a:endParaRPr>
              </a:p>
            </p:txBody>
          </p:sp>
        </p:grpSp>
        <p:sp>
          <p:nvSpPr>
            <p:cNvPr id="221" name="Rectangle 15"/>
            <p:cNvSpPr>
              <a:spLocks noChangeArrowheads="1"/>
            </p:cNvSpPr>
            <p:nvPr/>
          </p:nvSpPr>
          <p:spPr bwMode="auto">
            <a:xfrm>
              <a:off x="3264281" y="6196929"/>
              <a:ext cx="126638" cy="276999"/>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B</a:t>
              </a:r>
              <a:endParaRPr lang="en-US" altLang="zh-CN" b="1" dirty="0">
                <a:latin typeface="Arial Narrow" pitchFamily="34" charset="0"/>
                <a:ea typeface="宋体" charset="-122"/>
              </a:endParaRPr>
            </a:p>
          </p:txBody>
        </p:sp>
        <p:sp>
          <p:nvSpPr>
            <p:cNvPr id="222" name="Rectangle 16"/>
            <p:cNvSpPr>
              <a:spLocks noChangeArrowheads="1"/>
            </p:cNvSpPr>
            <p:nvPr/>
          </p:nvSpPr>
          <p:spPr bwMode="auto">
            <a:xfrm>
              <a:off x="3712827" y="6196929"/>
              <a:ext cx="136256"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C</a:t>
              </a:r>
              <a:endParaRPr lang="en-US" altLang="zh-CN" b="1">
                <a:latin typeface="Arial Narrow" pitchFamily="34" charset="0"/>
                <a:ea typeface="宋体" charset="-122"/>
              </a:endParaRPr>
            </a:p>
          </p:txBody>
        </p:sp>
        <p:sp>
          <p:nvSpPr>
            <p:cNvPr id="223" name="Rectangle 17"/>
            <p:cNvSpPr>
              <a:spLocks noChangeArrowheads="1"/>
            </p:cNvSpPr>
            <p:nvPr/>
          </p:nvSpPr>
          <p:spPr bwMode="auto">
            <a:xfrm>
              <a:off x="4170991" y="6196929"/>
              <a:ext cx="136525" cy="276225"/>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D</a:t>
              </a:r>
              <a:endParaRPr lang="en-US" altLang="zh-CN" b="1">
                <a:latin typeface="Arial Narrow" pitchFamily="34" charset="0"/>
                <a:ea typeface="宋体" charset="-122"/>
              </a:endParaRPr>
            </a:p>
          </p:txBody>
        </p:sp>
        <p:sp>
          <p:nvSpPr>
            <p:cNvPr id="224" name="Rectangle 18"/>
            <p:cNvSpPr>
              <a:spLocks noChangeArrowheads="1"/>
            </p:cNvSpPr>
            <p:nvPr/>
          </p:nvSpPr>
          <p:spPr bwMode="auto">
            <a:xfrm>
              <a:off x="4629424" y="6196929"/>
              <a:ext cx="126638"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E</a:t>
              </a:r>
              <a:endParaRPr lang="en-US" altLang="zh-CN" b="1">
                <a:latin typeface="Arial Narrow" pitchFamily="34" charset="0"/>
                <a:ea typeface="宋体" charset="-122"/>
              </a:endParaRPr>
            </a:p>
          </p:txBody>
        </p:sp>
        <p:sp>
          <p:nvSpPr>
            <p:cNvPr id="226" name="Rectangle 19"/>
            <p:cNvSpPr>
              <a:spLocks noChangeArrowheads="1"/>
            </p:cNvSpPr>
            <p:nvPr/>
          </p:nvSpPr>
          <p:spPr bwMode="auto">
            <a:xfrm>
              <a:off x="5077970" y="6196929"/>
              <a:ext cx="114300"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F</a:t>
              </a:r>
              <a:endParaRPr lang="en-US" altLang="zh-CN" b="1">
                <a:latin typeface="Arial Narrow" pitchFamily="34" charset="0"/>
                <a:ea typeface="宋体" charset="-122"/>
              </a:endParaRPr>
            </a:p>
          </p:txBody>
        </p:sp>
        <p:sp>
          <p:nvSpPr>
            <p:cNvPr id="227" name="Rectangle 20"/>
            <p:cNvSpPr>
              <a:spLocks noChangeArrowheads="1"/>
            </p:cNvSpPr>
            <p:nvPr/>
          </p:nvSpPr>
          <p:spPr bwMode="auto">
            <a:xfrm>
              <a:off x="5514178" y="6196929"/>
              <a:ext cx="146050"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G</a:t>
              </a:r>
              <a:endParaRPr lang="en-US" altLang="zh-CN" b="1">
                <a:latin typeface="Arial Narrow" pitchFamily="34" charset="0"/>
                <a:ea typeface="宋体" charset="-122"/>
              </a:endParaRPr>
            </a:p>
          </p:txBody>
        </p:sp>
        <p:sp>
          <p:nvSpPr>
            <p:cNvPr id="228" name="Rectangle 21"/>
            <p:cNvSpPr>
              <a:spLocks noChangeArrowheads="1"/>
            </p:cNvSpPr>
            <p:nvPr/>
          </p:nvSpPr>
          <p:spPr bwMode="auto">
            <a:xfrm>
              <a:off x="5958986" y="6196929"/>
              <a:ext cx="52388"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I</a:t>
              </a:r>
              <a:endParaRPr lang="en-US" altLang="zh-CN" b="1">
                <a:latin typeface="Arial Narrow" pitchFamily="34" charset="0"/>
                <a:ea typeface="宋体" charset="-122"/>
              </a:endParaRPr>
            </a:p>
          </p:txBody>
        </p:sp>
        <p:sp>
          <p:nvSpPr>
            <p:cNvPr id="229" name="Rectangle 22"/>
            <p:cNvSpPr>
              <a:spLocks noChangeArrowheads="1"/>
            </p:cNvSpPr>
            <p:nvPr/>
          </p:nvSpPr>
          <p:spPr bwMode="auto">
            <a:xfrm>
              <a:off x="6356432" y="6196929"/>
              <a:ext cx="94578"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J</a:t>
              </a:r>
              <a:endParaRPr lang="en-US" altLang="zh-CN" b="1">
                <a:latin typeface="Arial Narrow" pitchFamily="34" charset="0"/>
                <a:ea typeface="宋体" charset="-122"/>
              </a:endParaRPr>
            </a:p>
          </p:txBody>
        </p:sp>
        <p:sp>
          <p:nvSpPr>
            <p:cNvPr id="230" name="Rectangle 23"/>
            <p:cNvSpPr>
              <a:spLocks noChangeArrowheads="1"/>
            </p:cNvSpPr>
            <p:nvPr/>
          </p:nvSpPr>
          <p:spPr bwMode="auto">
            <a:xfrm>
              <a:off x="6772918" y="6196929"/>
              <a:ext cx="136256" cy="276999"/>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N</a:t>
              </a:r>
              <a:endParaRPr lang="en-US" altLang="zh-CN" b="1" dirty="0">
                <a:latin typeface="Arial Narrow" pitchFamily="34" charset="0"/>
                <a:ea typeface="宋体" charset="-122"/>
              </a:endParaRPr>
            </a:p>
          </p:txBody>
        </p:sp>
        <p:sp>
          <p:nvSpPr>
            <p:cNvPr id="231" name="Rectangle 24"/>
            <p:cNvSpPr>
              <a:spLocks noChangeArrowheads="1"/>
            </p:cNvSpPr>
            <p:nvPr/>
          </p:nvSpPr>
          <p:spPr bwMode="auto">
            <a:xfrm>
              <a:off x="7231082" y="6196929"/>
              <a:ext cx="146050" cy="274638"/>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O</a:t>
              </a:r>
              <a:endParaRPr lang="en-US" altLang="zh-CN" b="1" dirty="0">
                <a:latin typeface="Arial Narrow" pitchFamily="34" charset="0"/>
                <a:ea typeface="宋体" charset="-122"/>
              </a:endParaRPr>
            </a:p>
          </p:txBody>
        </p:sp>
      </p:grpSp>
      <p:sp>
        <p:nvSpPr>
          <p:cNvPr id="4" name="圆角矩形 3"/>
          <p:cNvSpPr/>
          <p:nvPr/>
        </p:nvSpPr>
        <p:spPr>
          <a:xfrm>
            <a:off x="169633" y="5786454"/>
            <a:ext cx="2473541" cy="917225"/>
          </a:xfrm>
          <a:prstGeom prst="roundRect">
            <a:avLst>
              <a:gd name="adj" fmla="val 730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smtClean="0">
                <a:solidFill>
                  <a:schemeClr val="tx2">
                    <a:lumMod val="50000"/>
                  </a:schemeClr>
                </a:solidFill>
                <a:latin typeface="Arial Narrow" pitchFamily="34" charset="0"/>
              </a:rPr>
              <a:t>Indices </a:t>
            </a:r>
            <a:r>
              <a:rPr lang="en-US" altLang="zh-CN" sz="2400" b="1" dirty="0">
                <a:solidFill>
                  <a:schemeClr val="tx2">
                    <a:lumMod val="50000"/>
                  </a:schemeClr>
                </a:solidFill>
                <a:latin typeface="Arial Narrow" pitchFamily="34" charset="0"/>
              </a:rPr>
              <a:t>of single molecular </a:t>
            </a:r>
            <a:r>
              <a:rPr lang="en-US" altLang="zh-CN" sz="2400" b="1" dirty="0" smtClean="0">
                <a:solidFill>
                  <a:schemeClr val="tx2">
                    <a:lumMod val="50000"/>
                  </a:schemeClr>
                </a:solidFill>
                <a:latin typeface="Arial Narrow" pitchFamily="34" charset="0"/>
              </a:rPr>
              <a:t>activity.</a:t>
            </a:r>
            <a:endParaRPr lang="zh-CN" altLang="en-US" sz="2400" b="1" dirty="0">
              <a:solidFill>
                <a:schemeClr val="tx2">
                  <a:lumMod val="50000"/>
                </a:schemeClr>
              </a:solidFill>
              <a:latin typeface="Arial Narrow" pitchFamily="34" charset="0"/>
            </a:endParaRPr>
          </a:p>
        </p:txBody>
      </p:sp>
      <p:sp>
        <p:nvSpPr>
          <p:cNvPr id="233" name="TextBox 184"/>
          <p:cNvSpPr txBox="1">
            <a:spLocks noChangeArrowheads="1"/>
          </p:cNvSpPr>
          <p:nvPr/>
        </p:nvSpPr>
        <p:spPr bwMode="auto">
          <a:xfrm>
            <a:off x="4932040" y="6381328"/>
            <a:ext cx="4176464"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Journal of Physiology</a:t>
            </a: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spd="slow" p14:dur="2000" advTm="44505"/>
    </mc:Choice>
    <mc:Fallback>
      <p:transition spd="slow" advTm="44505"/>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 name="组合 231"/>
          <p:cNvGrpSpPr/>
          <p:nvPr/>
        </p:nvGrpSpPr>
        <p:grpSpPr>
          <a:xfrm>
            <a:off x="1080944" y="4178676"/>
            <a:ext cx="6645275" cy="2097776"/>
            <a:chOff x="1080944" y="4376152"/>
            <a:chExt cx="6645275" cy="2097776"/>
          </a:xfrm>
        </p:grpSpPr>
        <p:grpSp>
          <p:nvGrpSpPr>
            <p:cNvPr id="252" name="组合 218"/>
            <p:cNvGrpSpPr/>
            <p:nvPr/>
          </p:nvGrpSpPr>
          <p:grpSpPr>
            <a:xfrm>
              <a:off x="1080944" y="4376152"/>
              <a:ext cx="6645275" cy="1933168"/>
              <a:chOff x="709613" y="4418824"/>
              <a:chExt cx="6645275" cy="1933168"/>
            </a:xfrm>
          </p:grpSpPr>
          <p:sp>
            <p:nvSpPr>
              <p:cNvPr id="149" name="Text Box 390"/>
              <p:cNvSpPr txBox="1">
                <a:spLocks noChangeArrowheads="1"/>
              </p:cNvSpPr>
              <p:nvPr/>
            </p:nvSpPr>
            <p:spPr bwMode="auto">
              <a:xfrm>
                <a:off x="709613" y="4944883"/>
                <a:ext cx="1549400" cy="752475"/>
              </a:xfrm>
              <a:prstGeom prst="rect">
                <a:avLst/>
              </a:prstGeom>
              <a:noFill/>
              <a:ln w="9525">
                <a:noFill/>
                <a:miter lim="800000"/>
                <a:headEnd/>
                <a:tailEnd/>
              </a:ln>
            </p:spPr>
            <p:txBody>
              <a:bodyPr wrap="none">
                <a:spAutoFit/>
              </a:bodyPr>
              <a:lstStyle/>
              <a:p>
                <a:pPr algn="ctr">
                  <a:lnSpc>
                    <a:spcPts val="2600"/>
                  </a:lnSpc>
                </a:pPr>
                <a:r>
                  <a:rPr lang="en-US" altLang="zh-CN" b="1">
                    <a:latin typeface="Arial Narrow" pitchFamily="34" charset="0"/>
                    <a:ea typeface="宋体" charset="-122"/>
                  </a:rPr>
                  <a:t>dpH</a:t>
                </a:r>
                <a:r>
                  <a:rPr lang="en-US" altLang="zh-CN" b="1" baseline="-25000">
                    <a:latin typeface="Arial Narrow" pitchFamily="34" charset="0"/>
                    <a:ea typeface="宋体" charset="-122"/>
                  </a:rPr>
                  <a:t>i</a:t>
                </a:r>
                <a:r>
                  <a:rPr lang="en-US" altLang="zh-CN" b="1">
                    <a:latin typeface="Arial Narrow" pitchFamily="34" charset="0"/>
                    <a:ea typeface="宋体" charset="-122"/>
                  </a:rPr>
                  <a:t>/dt (</a:t>
                </a:r>
                <a:r>
                  <a:rPr lang="en-US" altLang="zh-CN">
                    <a:latin typeface="Arial Narrow" pitchFamily="34" charset="0"/>
                    <a:ea typeface="宋体" charset="-122"/>
                  </a:rPr>
                  <a:t>×</a:t>
                </a:r>
                <a:r>
                  <a:rPr lang="en-US" altLang="zh-CN" b="1">
                    <a:latin typeface="Arial Narrow" pitchFamily="34" charset="0"/>
                    <a:ea typeface="宋体" charset="-122"/>
                  </a:rPr>
                  <a:t>10</a:t>
                </a:r>
                <a:r>
                  <a:rPr lang="en-US" altLang="zh-CN" b="1" baseline="30000">
                    <a:latin typeface="Arial Narrow" pitchFamily="34" charset="0"/>
                    <a:ea typeface="宋体" charset="-122"/>
                  </a:rPr>
                  <a:t>-5</a:t>
                </a:r>
                <a:r>
                  <a:rPr lang="en-US" altLang="zh-CN" b="1">
                    <a:latin typeface="Arial Narrow" pitchFamily="34" charset="0"/>
                    <a:ea typeface="宋体" charset="-122"/>
                  </a:rPr>
                  <a:t>)</a:t>
                </a:r>
              </a:p>
              <a:p>
                <a:pPr algn="ctr">
                  <a:lnSpc>
                    <a:spcPts val="2600"/>
                  </a:lnSpc>
                </a:pPr>
                <a:r>
                  <a:rPr lang="en-US" altLang="zh-CN" b="1">
                    <a:latin typeface="Arial Narrow" pitchFamily="34" charset="0"/>
                    <a:ea typeface="宋体" charset="-122"/>
                  </a:rPr>
                  <a:t>Surface NBCn1</a:t>
                </a:r>
              </a:p>
            </p:txBody>
          </p:sp>
          <p:sp>
            <p:nvSpPr>
              <p:cNvPr id="150" name="Line 555"/>
              <p:cNvSpPr>
                <a:spLocks noChangeShapeType="1"/>
              </p:cNvSpPr>
              <p:nvPr/>
            </p:nvSpPr>
            <p:spPr bwMode="auto">
              <a:xfrm>
                <a:off x="715963" y="5344933"/>
                <a:ext cx="1512887" cy="0"/>
              </a:xfrm>
              <a:prstGeom prst="line">
                <a:avLst/>
              </a:prstGeom>
              <a:noFill/>
              <a:ln w="19050">
                <a:solidFill>
                  <a:schemeClr val="tx1"/>
                </a:solidFill>
                <a:round/>
                <a:headEnd/>
                <a:tailEnd/>
              </a:ln>
            </p:spPr>
            <p:txBody>
              <a:bodyPr/>
              <a:lstStyle/>
              <a:p>
                <a:endParaRPr lang="zh-CN" altLang="en-US">
                  <a:latin typeface="Arial Narrow" pitchFamily="34" charset="0"/>
                </a:endParaRPr>
              </a:p>
            </p:txBody>
          </p:sp>
          <p:sp>
            <p:nvSpPr>
              <p:cNvPr id="152" name="Text Box 513"/>
              <p:cNvSpPr txBox="1">
                <a:spLocks noChangeArrowheads="1"/>
              </p:cNvSpPr>
              <p:nvPr/>
            </p:nvSpPr>
            <p:spPr bwMode="auto">
              <a:xfrm>
                <a:off x="2765425" y="516554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53" name="Text Box 514"/>
              <p:cNvSpPr txBox="1">
                <a:spLocks noChangeArrowheads="1"/>
              </p:cNvSpPr>
              <p:nvPr/>
            </p:nvSpPr>
            <p:spPr bwMode="auto">
              <a:xfrm>
                <a:off x="3203575" y="526238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54" name="Text Box 515"/>
              <p:cNvSpPr txBox="1">
                <a:spLocks noChangeArrowheads="1"/>
              </p:cNvSpPr>
              <p:nvPr/>
            </p:nvSpPr>
            <p:spPr bwMode="auto">
              <a:xfrm>
                <a:off x="3648075" y="495599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155" name="Text Box 516"/>
              <p:cNvSpPr txBox="1">
                <a:spLocks noChangeArrowheads="1"/>
              </p:cNvSpPr>
              <p:nvPr/>
            </p:nvSpPr>
            <p:spPr bwMode="auto">
              <a:xfrm>
                <a:off x="6297613" y="4484508"/>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(9)</a:t>
                </a:r>
              </a:p>
            </p:txBody>
          </p:sp>
          <p:sp>
            <p:nvSpPr>
              <p:cNvPr id="156" name="Text Box 517"/>
              <p:cNvSpPr txBox="1">
                <a:spLocks noChangeArrowheads="1"/>
              </p:cNvSpPr>
              <p:nvPr/>
            </p:nvSpPr>
            <p:spPr bwMode="auto">
              <a:xfrm>
                <a:off x="6740525" y="451943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(6)</a:t>
                </a:r>
              </a:p>
            </p:txBody>
          </p:sp>
          <p:sp>
            <p:nvSpPr>
              <p:cNvPr id="157" name="Text Box 519"/>
              <p:cNvSpPr txBox="1">
                <a:spLocks noChangeArrowheads="1"/>
              </p:cNvSpPr>
              <p:nvPr/>
            </p:nvSpPr>
            <p:spPr bwMode="auto">
              <a:xfrm>
                <a:off x="4089400" y="5622746"/>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(7)</a:t>
                </a:r>
              </a:p>
            </p:txBody>
          </p:sp>
          <p:sp>
            <p:nvSpPr>
              <p:cNvPr id="158" name="Text Box 520"/>
              <p:cNvSpPr txBox="1">
                <a:spLocks noChangeArrowheads="1"/>
              </p:cNvSpPr>
              <p:nvPr/>
            </p:nvSpPr>
            <p:spPr bwMode="auto">
              <a:xfrm>
                <a:off x="4532313" y="5433833"/>
                <a:ext cx="387350"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(8)</a:t>
                </a:r>
              </a:p>
            </p:txBody>
          </p:sp>
          <p:sp>
            <p:nvSpPr>
              <p:cNvPr id="159" name="Text Box 521"/>
              <p:cNvSpPr txBox="1">
                <a:spLocks noChangeArrowheads="1"/>
              </p:cNvSpPr>
              <p:nvPr/>
            </p:nvSpPr>
            <p:spPr bwMode="auto">
              <a:xfrm>
                <a:off x="4927600" y="5373508"/>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160" name="Text Box 522"/>
              <p:cNvSpPr txBox="1">
                <a:spLocks noChangeArrowheads="1"/>
              </p:cNvSpPr>
              <p:nvPr/>
            </p:nvSpPr>
            <p:spPr bwMode="auto">
              <a:xfrm>
                <a:off x="5368925" y="5133796"/>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(10)</a:t>
                </a:r>
              </a:p>
            </p:txBody>
          </p:sp>
          <p:sp>
            <p:nvSpPr>
              <p:cNvPr id="161" name="Text Box 523"/>
              <p:cNvSpPr txBox="1">
                <a:spLocks noChangeArrowheads="1"/>
              </p:cNvSpPr>
              <p:nvPr/>
            </p:nvSpPr>
            <p:spPr bwMode="auto">
              <a:xfrm>
                <a:off x="5810250" y="5162371"/>
                <a:ext cx="479425" cy="336550"/>
              </a:xfrm>
              <a:prstGeom prst="rect">
                <a:avLst/>
              </a:prstGeom>
              <a:noFill/>
              <a:ln w="9525">
                <a:noFill/>
                <a:miter lim="800000"/>
                <a:headEnd/>
                <a:tailEnd/>
              </a:ln>
            </p:spPr>
            <p:txBody>
              <a:bodyPr wrap="none">
                <a:spAutoFit/>
              </a:bodyPr>
              <a:lstStyle/>
              <a:p>
                <a:r>
                  <a:rPr lang="en-US" altLang="zh-CN" sz="1600">
                    <a:latin typeface="Arial Narrow" pitchFamily="34" charset="0"/>
                    <a:ea typeface="宋体" charset="-122"/>
                  </a:rPr>
                  <a:t>(11)</a:t>
                </a:r>
              </a:p>
            </p:txBody>
          </p:sp>
          <p:sp>
            <p:nvSpPr>
              <p:cNvPr id="162" name="Line 38"/>
              <p:cNvSpPr>
                <a:spLocks noChangeShapeType="1"/>
              </p:cNvSpPr>
              <p:nvPr/>
            </p:nvSpPr>
            <p:spPr bwMode="auto">
              <a:xfrm>
                <a:off x="2581275" y="4528958"/>
                <a:ext cx="0" cy="1722438"/>
              </a:xfrm>
              <a:prstGeom prst="line">
                <a:avLst/>
              </a:prstGeom>
              <a:noFill/>
              <a:ln w="19050">
                <a:solidFill>
                  <a:srgbClr val="000000"/>
                </a:solidFill>
                <a:round/>
                <a:headEnd/>
                <a:tailEnd/>
              </a:ln>
            </p:spPr>
            <p:txBody>
              <a:bodyPr/>
              <a:lstStyle/>
              <a:p>
                <a:endParaRPr lang="zh-CN" altLang="en-US">
                  <a:latin typeface="Arial Narrow" pitchFamily="34" charset="0"/>
                </a:endParaRPr>
              </a:p>
            </p:txBody>
          </p:sp>
          <p:sp>
            <p:nvSpPr>
              <p:cNvPr id="163" name="Line 39"/>
              <p:cNvSpPr>
                <a:spLocks noChangeShapeType="1"/>
              </p:cNvSpPr>
              <p:nvPr/>
            </p:nvSpPr>
            <p:spPr bwMode="auto">
              <a:xfrm>
                <a:off x="2581275" y="6251396"/>
                <a:ext cx="68263" cy="0"/>
              </a:xfrm>
              <a:prstGeom prst="line">
                <a:avLst/>
              </a:prstGeom>
              <a:noFill/>
              <a:ln w="0">
                <a:solidFill>
                  <a:srgbClr val="000000"/>
                </a:solidFill>
                <a:round/>
                <a:headEnd/>
                <a:tailEnd/>
              </a:ln>
            </p:spPr>
            <p:txBody>
              <a:bodyPr/>
              <a:lstStyle/>
              <a:p>
                <a:endParaRPr lang="zh-CN" altLang="en-US">
                  <a:latin typeface="Arial Narrow" pitchFamily="34" charset="0"/>
                </a:endParaRPr>
              </a:p>
            </p:txBody>
          </p:sp>
          <p:sp>
            <p:nvSpPr>
              <p:cNvPr id="164" name="Line 47"/>
              <p:cNvSpPr>
                <a:spLocks noChangeShapeType="1"/>
              </p:cNvSpPr>
              <p:nvPr/>
            </p:nvSpPr>
            <p:spPr bwMode="auto">
              <a:xfrm flipV="1">
                <a:off x="2581275" y="6175196"/>
                <a:ext cx="0" cy="76200"/>
              </a:xfrm>
              <a:prstGeom prst="line">
                <a:avLst/>
              </a:prstGeom>
              <a:noFill/>
              <a:ln w="0">
                <a:solidFill>
                  <a:srgbClr val="000000"/>
                </a:solidFill>
                <a:round/>
                <a:headEnd/>
                <a:tailEnd/>
              </a:ln>
            </p:spPr>
            <p:txBody>
              <a:bodyPr/>
              <a:lstStyle/>
              <a:p>
                <a:endParaRPr lang="zh-CN" altLang="en-US">
                  <a:latin typeface="Arial Narrow" pitchFamily="34" charset="0"/>
                </a:endParaRPr>
              </a:p>
            </p:txBody>
          </p:sp>
          <p:sp>
            <p:nvSpPr>
              <p:cNvPr id="165" name="Rectangle 58"/>
              <p:cNvSpPr>
                <a:spLocks noChangeArrowheads="1"/>
              </p:cNvSpPr>
              <p:nvPr/>
            </p:nvSpPr>
            <p:spPr bwMode="auto">
              <a:xfrm>
                <a:off x="2389188" y="6074993"/>
                <a:ext cx="105798"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0</a:t>
                </a:r>
                <a:endParaRPr lang="en-US" altLang="zh-CN" sz="2400">
                  <a:latin typeface="Arial Narrow" pitchFamily="34" charset="0"/>
                  <a:ea typeface="宋体" charset="-122"/>
                </a:endParaRPr>
              </a:p>
            </p:txBody>
          </p:sp>
          <p:sp>
            <p:nvSpPr>
              <p:cNvPr id="166" name="Rectangle 59"/>
              <p:cNvSpPr>
                <a:spLocks noChangeArrowheads="1"/>
              </p:cNvSpPr>
              <p:nvPr/>
            </p:nvSpPr>
            <p:spPr bwMode="auto">
              <a:xfrm>
                <a:off x="2389188" y="5798964"/>
                <a:ext cx="105798"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5</a:t>
                </a:r>
                <a:endParaRPr lang="en-US" altLang="zh-CN" sz="2400">
                  <a:latin typeface="Arial Narrow" pitchFamily="34" charset="0"/>
                  <a:ea typeface="宋体" charset="-122"/>
                </a:endParaRPr>
              </a:p>
            </p:txBody>
          </p:sp>
          <p:sp>
            <p:nvSpPr>
              <p:cNvPr id="167" name="Rectangle 60"/>
              <p:cNvSpPr>
                <a:spLocks noChangeArrowheads="1"/>
              </p:cNvSpPr>
              <p:nvPr/>
            </p:nvSpPr>
            <p:spPr bwMode="auto">
              <a:xfrm>
                <a:off x="2292350" y="5522936"/>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10</a:t>
                </a:r>
                <a:endParaRPr lang="en-US" altLang="zh-CN" sz="2400">
                  <a:latin typeface="Arial Narrow" pitchFamily="34" charset="0"/>
                  <a:ea typeface="宋体" charset="-122"/>
                </a:endParaRPr>
              </a:p>
            </p:txBody>
          </p:sp>
          <p:sp>
            <p:nvSpPr>
              <p:cNvPr id="168" name="Rectangle 61"/>
              <p:cNvSpPr>
                <a:spLocks noChangeArrowheads="1"/>
              </p:cNvSpPr>
              <p:nvPr/>
            </p:nvSpPr>
            <p:spPr bwMode="auto">
              <a:xfrm>
                <a:off x="2292350" y="5246908"/>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15</a:t>
                </a:r>
                <a:endParaRPr lang="en-US" altLang="zh-CN" sz="2400">
                  <a:latin typeface="Arial Narrow" pitchFamily="34" charset="0"/>
                  <a:ea typeface="宋体" charset="-122"/>
                </a:endParaRPr>
              </a:p>
            </p:txBody>
          </p:sp>
          <p:sp>
            <p:nvSpPr>
              <p:cNvPr id="169" name="Rectangle 62"/>
              <p:cNvSpPr>
                <a:spLocks noChangeArrowheads="1"/>
              </p:cNvSpPr>
              <p:nvPr/>
            </p:nvSpPr>
            <p:spPr bwMode="auto">
              <a:xfrm>
                <a:off x="2292350" y="4970880"/>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20</a:t>
                </a:r>
                <a:endParaRPr lang="en-US" altLang="zh-CN" sz="2400">
                  <a:latin typeface="Arial Narrow" pitchFamily="34" charset="0"/>
                  <a:ea typeface="宋体" charset="-122"/>
                </a:endParaRPr>
              </a:p>
            </p:txBody>
          </p:sp>
          <p:sp>
            <p:nvSpPr>
              <p:cNvPr id="170" name="Rectangle 63"/>
              <p:cNvSpPr>
                <a:spLocks noChangeArrowheads="1"/>
              </p:cNvSpPr>
              <p:nvPr/>
            </p:nvSpPr>
            <p:spPr bwMode="auto">
              <a:xfrm>
                <a:off x="2292350" y="4694852"/>
                <a:ext cx="211596" cy="276999"/>
              </a:xfrm>
              <a:prstGeom prst="rect">
                <a:avLst/>
              </a:prstGeom>
              <a:noFill/>
              <a:ln w="9525">
                <a:noFill/>
                <a:miter lim="800000"/>
                <a:headEnd/>
                <a:tailEnd/>
              </a:ln>
            </p:spPr>
            <p:txBody>
              <a:bodyPr wrap="none" lIns="0" tIns="0" rIns="0" bIns="0">
                <a:spAutoFit/>
              </a:bodyPr>
              <a:lstStyle/>
              <a:p>
                <a:r>
                  <a:rPr lang="en-US" altLang="zh-CN">
                    <a:solidFill>
                      <a:srgbClr val="000000"/>
                    </a:solidFill>
                    <a:latin typeface="Arial Narrow" pitchFamily="34" charset="0"/>
                    <a:ea typeface="宋体" charset="-122"/>
                  </a:rPr>
                  <a:t>25</a:t>
                </a:r>
                <a:endParaRPr lang="en-US" altLang="zh-CN" sz="2400">
                  <a:latin typeface="Arial Narrow" pitchFamily="34" charset="0"/>
                  <a:ea typeface="宋体" charset="-122"/>
                </a:endParaRPr>
              </a:p>
            </p:txBody>
          </p:sp>
          <p:sp>
            <p:nvSpPr>
              <p:cNvPr id="171" name="Rectangle 64"/>
              <p:cNvSpPr>
                <a:spLocks noChangeArrowheads="1"/>
              </p:cNvSpPr>
              <p:nvPr/>
            </p:nvSpPr>
            <p:spPr bwMode="auto">
              <a:xfrm>
                <a:off x="2292350" y="4418824"/>
                <a:ext cx="211596" cy="276999"/>
              </a:xfrm>
              <a:prstGeom prst="rect">
                <a:avLst/>
              </a:prstGeom>
              <a:noFill/>
              <a:ln w="9525">
                <a:noFill/>
                <a:miter lim="800000"/>
                <a:headEnd/>
                <a:tailEnd/>
              </a:ln>
            </p:spPr>
            <p:txBody>
              <a:bodyPr wrap="none" lIns="0" tIns="0" rIns="0" bIns="0">
                <a:spAutoFit/>
              </a:bodyPr>
              <a:lstStyle/>
              <a:p>
                <a:r>
                  <a:rPr lang="en-US" altLang="zh-CN" dirty="0">
                    <a:solidFill>
                      <a:srgbClr val="000000"/>
                    </a:solidFill>
                    <a:latin typeface="Arial Narrow" pitchFamily="34" charset="0"/>
                    <a:ea typeface="宋体" charset="-122"/>
                  </a:rPr>
                  <a:t>30</a:t>
                </a:r>
                <a:endParaRPr lang="en-US" altLang="zh-CN" sz="2400" dirty="0">
                  <a:latin typeface="Arial Narrow" pitchFamily="34" charset="0"/>
                  <a:ea typeface="宋体" charset="-122"/>
                </a:endParaRPr>
              </a:p>
            </p:txBody>
          </p:sp>
          <p:sp>
            <p:nvSpPr>
              <p:cNvPr id="172" name="Rectangle 8"/>
              <p:cNvSpPr>
                <a:spLocks noChangeArrowheads="1"/>
              </p:cNvSpPr>
              <p:nvPr/>
            </p:nvSpPr>
            <p:spPr bwMode="auto">
              <a:xfrm>
                <a:off x="2841625" y="5625921"/>
                <a:ext cx="230188" cy="625475"/>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3" name="组合 72"/>
              <p:cNvGrpSpPr>
                <a:grpSpLocks/>
              </p:cNvGrpSpPr>
              <p:nvPr/>
            </p:nvGrpSpPr>
            <p:grpSpPr bwMode="auto">
              <a:xfrm>
                <a:off x="2902743" y="5511621"/>
                <a:ext cx="107950" cy="114300"/>
                <a:chOff x="2819400" y="2590800"/>
                <a:chExt cx="152400" cy="152400"/>
              </a:xfrm>
            </p:grpSpPr>
            <p:cxnSp>
              <p:nvCxnSpPr>
                <p:cNvPr id="174" name="直接连接符 173"/>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6" name="Rectangle 9"/>
              <p:cNvSpPr>
                <a:spLocks noChangeArrowheads="1"/>
              </p:cNvSpPr>
              <p:nvPr/>
            </p:nvSpPr>
            <p:spPr bwMode="auto">
              <a:xfrm>
                <a:off x="3282950" y="5703709"/>
                <a:ext cx="230188" cy="547687"/>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4" name="组合 73"/>
              <p:cNvGrpSpPr>
                <a:grpSpLocks/>
              </p:cNvGrpSpPr>
              <p:nvPr/>
            </p:nvGrpSpPr>
            <p:grpSpPr bwMode="auto">
              <a:xfrm>
                <a:off x="3344069" y="5603696"/>
                <a:ext cx="107950" cy="96838"/>
                <a:chOff x="2819400" y="2590800"/>
                <a:chExt cx="152400" cy="152400"/>
              </a:xfrm>
            </p:grpSpPr>
            <p:cxnSp>
              <p:nvCxnSpPr>
                <p:cNvPr id="178" name="直接连接符 177"/>
                <p:cNvCxnSpPr/>
                <p:nvPr/>
              </p:nvCxnSpPr>
              <p:spPr>
                <a:xfrm>
                  <a:off x="2820521" y="2590800"/>
                  <a:ext cx="15015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rot="5400000">
                  <a:off x="2820521" y="2667000"/>
                  <a:ext cx="1523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0" name="Rectangle 10"/>
              <p:cNvSpPr>
                <a:spLocks noChangeArrowheads="1"/>
              </p:cNvSpPr>
              <p:nvPr/>
            </p:nvSpPr>
            <p:spPr bwMode="auto">
              <a:xfrm>
                <a:off x="3724275" y="5414784"/>
                <a:ext cx="230188" cy="836612"/>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255" name="组合 76"/>
              <p:cNvGrpSpPr>
                <a:grpSpLocks/>
              </p:cNvGrpSpPr>
              <p:nvPr/>
            </p:nvGrpSpPr>
            <p:grpSpPr bwMode="auto">
              <a:xfrm>
                <a:off x="3785394" y="5289371"/>
                <a:ext cx="107950" cy="125413"/>
                <a:chOff x="2819400" y="2590800"/>
                <a:chExt cx="152400" cy="152400"/>
              </a:xfrm>
            </p:grpSpPr>
            <p:cxnSp>
              <p:nvCxnSpPr>
                <p:cNvPr id="182" name="直接连接符 181"/>
                <p:cNvCxnSpPr/>
                <p:nvPr/>
              </p:nvCxnSpPr>
              <p:spPr>
                <a:xfrm>
                  <a:off x="2820521" y="2590800"/>
                  <a:ext cx="15015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rot="5400000">
                  <a:off x="2818280" y="2666999"/>
                  <a:ext cx="15239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4" name="Rectangle 11"/>
              <p:cNvSpPr>
                <a:spLocks noChangeArrowheads="1"/>
              </p:cNvSpPr>
              <p:nvPr/>
            </p:nvSpPr>
            <p:spPr bwMode="auto">
              <a:xfrm>
                <a:off x="4167188" y="6040259"/>
                <a:ext cx="230187" cy="211137"/>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32" name="组合 79"/>
              <p:cNvGrpSpPr>
                <a:grpSpLocks/>
              </p:cNvGrpSpPr>
              <p:nvPr/>
            </p:nvGrpSpPr>
            <p:grpSpPr bwMode="auto">
              <a:xfrm>
                <a:off x="4228306" y="5962471"/>
                <a:ext cx="107950" cy="79375"/>
                <a:chOff x="2819400" y="2590800"/>
                <a:chExt cx="152400" cy="152400"/>
              </a:xfrm>
            </p:grpSpPr>
            <p:cxnSp>
              <p:nvCxnSpPr>
                <p:cNvPr id="186" name="直接连接符 185"/>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0">
                  <a:off x="2818280" y="2667001"/>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8" name="Rectangle 12"/>
              <p:cNvSpPr>
                <a:spLocks noChangeArrowheads="1"/>
              </p:cNvSpPr>
              <p:nvPr/>
            </p:nvSpPr>
            <p:spPr bwMode="auto">
              <a:xfrm>
                <a:off x="4608513" y="5886271"/>
                <a:ext cx="230187" cy="365125"/>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36" name="组合 82"/>
              <p:cNvGrpSpPr>
                <a:grpSpLocks/>
              </p:cNvGrpSpPr>
              <p:nvPr/>
            </p:nvGrpSpPr>
            <p:grpSpPr bwMode="auto">
              <a:xfrm>
                <a:off x="4669632" y="5778321"/>
                <a:ext cx="107950" cy="107950"/>
                <a:chOff x="2819400" y="2590800"/>
                <a:chExt cx="152400" cy="152400"/>
              </a:xfrm>
            </p:grpSpPr>
            <p:cxnSp>
              <p:nvCxnSpPr>
                <p:cNvPr id="190" name="直接连接符 189"/>
                <p:cNvCxnSpPr/>
                <p:nvPr/>
              </p:nvCxnSpPr>
              <p:spPr>
                <a:xfrm>
                  <a:off x="2820520" y="2590800"/>
                  <a:ext cx="1501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5400000">
                  <a:off x="282052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2" name="Rectangle 13"/>
              <p:cNvSpPr>
                <a:spLocks noChangeArrowheads="1"/>
              </p:cNvSpPr>
              <p:nvPr/>
            </p:nvSpPr>
            <p:spPr bwMode="auto">
              <a:xfrm>
                <a:off x="5049838" y="5762445"/>
                <a:ext cx="230187" cy="488951"/>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40" name="组合 85"/>
              <p:cNvGrpSpPr>
                <a:grpSpLocks/>
              </p:cNvGrpSpPr>
              <p:nvPr/>
            </p:nvGrpSpPr>
            <p:grpSpPr bwMode="auto">
              <a:xfrm>
                <a:off x="5110956" y="5703708"/>
                <a:ext cx="107950" cy="57150"/>
                <a:chOff x="2819400" y="2590800"/>
                <a:chExt cx="152400" cy="152400"/>
              </a:xfrm>
            </p:grpSpPr>
            <p:cxnSp>
              <p:nvCxnSpPr>
                <p:cNvPr id="194" name="直接连接符 193"/>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6" name="Rectangle 14"/>
              <p:cNvSpPr>
                <a:spLocks noChangeArrowheads="1"/>
              </p:cNvSpPr>
              <p:nvPr/>
            </p:nvSpPr>
            <p:spPr bwMode="auto">
              <a:xfrm>
                <a:off x="5491163" y="5559246"/>
                <a:ext cx="230187" cy="692150"/>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44" name="组合 88"/>
              <p:cNvGrpSpPr>
                <a:grpSpLocks/>
              </p:cNvGrpSpPr>
              <p:nvPr/>
            </p:nvGrpSpPr>
            <p:grpSpPr bwMode="auto">
              <a:xfrm>
                <a:off x="5552282" y="5462408"/>
                <a:ext cx="107950" cy="96838"/>
                <a:chOff x="2819400" y="2590800"/>
                <a:chExt cx="152400" cy="152400"/>
              </a:xfrm>
            </p:grpSpPr>
            <p:cxnSp>
              <p:nvCxnSpPr>
                <p:cNvPr id="198" name="直接连接符 197"/>
                <p:cNvCxnSpPr/>
                <p:nvPr/>
              </p:nvCxnSpPr>
              <p:spPr>
                <a:xfrm>
                  <a:off x="2820520" y="2590800"/>
                  <a:ext cx="1501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5400000">
                  <a:off x="282052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0" name="Rectangle 15"/>
              <p:cNvSpPr>
                <a:spLocks noChangeArrowheads="1"/>
              </p:cNvSpPr>
              <p:nvPr/>
            </p:nvSpPr>
            <p:spPr bwMode="auto">
              <a:xfrm>
                <a:off x="5934075" y="5597346"/>
                <a:ext cx="230188" cy="654050"/>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48" name="组合 91"/>
              <p:cNvGrpSpPr>
                <a:grpSpLocks/>
              </p:cNvGrpSpPr>
              <p:nvPr/>
            </p:nvGrpSpPr>
            <p:grpSpPr bwMode="auto">
              <a:xfrm>
                <a:off x="5995194" y="5502096"/>
                <a:ext cx="107950" cy="96838"/>
                <a:chOff x="2819400" y="2590800"/>
                <a:chExt cx="152400" cy="152400"/>
              </a:xfrm>
            </p:grpSpPr>
            <p:cxnSp>
              <p:nvCxnSpPr>
                <p:cNvPr id="202" name="直接连接符 201"/>
                <p:cNvCxnSpPr/>
                <p:nvPr/>
              </p:nvCxnSpPr>
              <p:spPr>
                <a:xfrm>
                  <a:off x="2820521" y="2590800"/>
                  <a:ext cx="15015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5400000">
                  <a:off x="2820521" y="2667000"/>
                  <a:ext cx="1523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4" name="Rectangle 16"/>
              <p:cNvSpPr>
                <a:spLocks noChangeArrowheads="1"/>
              </p:cNvSpPr>
              <p:nvPr/>
            </p:nvSpPr>
            <p:spPr bwMode="auto">
              <a:xfrm>
                <a:off x="6375400" y="5009970"/>
                <a:ext cx="230188" cy="1241426"/>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52" name="组合 94"/>
              <p:cNvGrpSpPr>
                <a:grpSpLocks/>
              </p:cNvGrpSpPr>
              <p:nvPr/>
            </p:nvGrpSpPr>
            <p:grpSpPr bwMode="auto">
              <a:xfrm>
                <a:off x="6436518" y="4808358"/>
                <a:ext cx="107950" cy="201613"/>
                <a:chOff x="2819400" y="2590800"/>
                <a:chExt cx="152400" cy="152400"/>
              </a:xfrm>
            </p:grpSpPr>
            <p:cxnSp>
              <p:nvCxnSpPr>
                <p:cNvPr id="206" name="直接连接符 205"/>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8" name="Rectangle 17"/>
              <p:cNvSpPr>
                <a:spLocks noChangeArrowheads="1"/>
              </p:cNvSpPr>
              <p:nvPr/>
            </p:nvSpPr>
            <p:spPr bwMode="auto">
              <a:xfrm>
                <a:off x="6816725" y="5095696"/>
                <a:ext cx="230188" cy="1155700"/>
              </a:xfrm>
              <a:prstGeom prst="rect">
                <a:avLst/>
              </a:prstGeom>
              <a:gradFill flip="none" rotWithShape="1">
                <a:gsLst>
                  <a:gs pos="5000">
                    <a:srgbClr val="006600"/>
                  </a:gs>
                  <a:gs pos="50000">
                    <a:srgbClr val="E1FFE1"/>
                  </a:gs>
                  <a:gs pos="95000">
                    <a:srgbClr val="006600"/>
                  </a:gs>
                </a:gsLst>
                <a:lin ang="0" scaled="0"/>
                <a:tileRect/>
              </a:gradFill>
              <a:ln w="9525" algn="ctr">
                <a:solidFill>
                  <a:schemeClr val="tx1"/>
                </a:solidFill>
                <a:miter lim="800000"/>
                <a:headEnd/>
                <a:tailEnd/>
              </a:ln>
            </p:spPr>
            <p:txBody>
              <a:bodyPr/>
              <a:lstStyle/>
              <a:p>
                <a:endParaRPr lang="zh-CN" altLang="en-US">
                  <a:latin typeface="Arial Narrow" pitchFamily="34" charset="0"/>
                  <a:ea typeface="宋体" charset="-122"/>
                </a:endParaRPr>
              </a:p>
            </p:txBody>
          </p:sp>
          <p:grpSp>
            <p:nvGrpSpPr>
              <p:cNvPr id="56" name="组合 97"/>
              <p:cNvGrpSpPr>
                <a:grpSpLocks/>
              </p:cNvGrpSpPr>
              <p:nvPr/>
            </p:nvGrpSpPr>
            <p:grpSpPr bwMode="auto">
              <a:xfrm>
                <a:off x="6877843" y="4843283"/>
                <a:ext cx="107950" cy="252413"/>
                <a:chOff x="2819400" y="2590800"/>
                <a:chExt cx="152400" cy="152400"/>
              </a:xfrm>
            </p:grpSpPr>
            <p:cxnSp>
              <p:nvCxnSpPr>
                <p:cNvPr id="210" name="直接连接符 209"/>
                <p:cNvCxnSpPr/>
                <p:nvPr/>
              </p:nvCxnSpPr>
              <p:spPr>
                <a:xfrm>
                  <a:off x="2818280" y="25908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5400000">
                  <a:off x="2818280" y="2667000"/>
                  <a:ext cx="15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2" name="直接连接符 211"/>
              <p:cNvCxnSpPr/>
              <p:nvPr/>
            </p:nvCxnSpPr>
            <p:spPr bwMode="auto">
              <a:xfrm>
                <a:off x="2574925" y="453689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bwMode="auto">
              <a:xfrm>
                <a:off x="2574925" y="482264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bwMode="auto">
              <a:xfrm>
                <a:off x="2574925" y="510839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bwMode="auto">
              <a:xfrm>
                <a:off x="2574925" y="539414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bwMode="auto">
              <a:xfrm>
                <a:off x="2574925" y="567989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bwMode="auto">
              <a:xfrm>
                <a:off x="2574925" y="5965646"/>
                <a:ext cx="1079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5" name="Line 46"/>
              <p:cNvSpPr>
                <a:spLocks noChangeShapeType="1"/>
              </p:cNvSpPr>
              <p:nvPr/>
            </p:nvSpPr>
            <p:spPr bwMode="auto">
              <a:xfrm>
                <a:off x="2574925" y="6251396"/>
                <a:ext cx="4779963" cy="0"/>
              </a:xfrm>
              <a:prstGeom prst="line">
                <a:avLst/>
              </a:prstGeom>
              <a:noFill/>
              <a:ln w="19050">
                <a:solidFill>
                  <a:srgbClr val="000000"/>
                </a:solidFill>
                <a:round/>
                <a:headEnd/>
                <a:tailEnd/>
              </a:ln>
            </p:spPr>
            <p:txBody>
              <a:bodyPr/>
              <a:lstStyle/>
              <a:p>
                <a:endParaRPr lang="zh-CN" altLang="en-US">
                  <a:latin typeface="Arial Narrow" pitchFamily="34" charset="0"/>
                </a:endParaRPr>
              </a:p>
            </p:txBody>
          </p:sp>
        </p:grpSp>
        <p:sp>
          <p:nvSpPr>
            <p:cNvPr id="221" name="Rectangle 15"/>
            <p:cNvSpPr>
              <a:spLocks noChangeArrowheads="1"/>
            </p:cNvSpPr>
            <p:nvPr/>
          </p:nvSpPr>
          <p:spPr bwMode="auto">
            <a:xfrm>
              <a:off x="3264281" y="6196929"/>
              <a:ext cx="126638" cy="276999"/>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B</a:t>
              </a:r>
              <a:endParaRPr lang="en-US" altLang="zh-CN" b="1" dirty="0">
                <a:latin typeface="Arial Narrow" pitchFamily="34" charset="0"/>
                <a:ea typeface="宋体" charset="-122"/>
              </a:endParaRPr>
            </a:p>
          </p:txBody>
        </p:sp>
        <p:sp>
          <p:nvSpPr>
            <p:cNvPr id="222" name="Rectangle 16"/>
            <p:cNvSpPr>
              <a:spLocks noChangeArrowheads="1"/>
            </p:cNvSpPr>
            <p:nvPr/>
          </p:nvSpPr>
          <p:spPr bwMode="auto">
            <a:xfrm>
              <a:off x="3712827" y="6196929"/>
              <a:ext cx="136256"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C</a:t>
              </a:r>
              <a:endParaRPr lang="en-US" altLang="zh-CN" b="1">
                <a:latin typeface="Arial Narrow" pitchFamily="34" charset="0"/>
                <a:ea typeface="宋体" charset="-122"/>
              </a:endParaRPr>
            </a:p>
          </p:txBody>
        </p:sp>
        <p:sp>
          <p:nvSpPr>
            <p:cNvPr id="223" name="Rectangle 17"/>
            <p:cNvSpPr>
              <a:spLocks noChangeArrowheads="1"/>
            </p:cNvSpPr>
            <p:nvPr/>
          </p:nvSpPr>
          <p:spPr bwMode="auto">
            <a:xfrm>
              <a:off x="4170991" y="6196929"/>
              <a:ext cx="136525" cy="276225"/>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D</a:t>
              </a:r>
              <a:endParaRPr lang="en-US" altLang="zh-CN" b="1">
                <a:latin typeface="Arial Narrow" pitchFamily="34" charset="0"/>
                <a:ea typeface="宋体" charset="-122"/>
              </a:endParaRPr>
            </a:p>
          </p:txBody>
        </p:sp>
        <p:sp>
          <p:nvSpPr>
            <p:cNvPr id="224" name="Rectangle 18"/>
            <p:cNvSpPr>
              <a:spLocks noChangeArrowheads="1"/>
            </p:cNvSpPr>
            <p:nvPr/>
          </p:nvSpPr>
          <p:spPr bwMode="auto">
            <a:xfrm>
              <a:off x="4629424" y="6196929"/>
              <a:ext cx="126638"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E</a:t>
              </a:r>
              <a:endParaRPr lang="en-US" altLang="zh-CN" b="1">
                <a:latin typeface="Arial Narrow" pitchFamily="34" charset="0"/>
                <a:ea typeface="宋体" charset="-122"/>
              </a:endParaRPr>
            </a:p>
          </p:txBody>
        </p:sp>
        <p:sp>
          <p:nvSpPr>
            <p:cNvPr id="226" name="Rectangle 19"/>
            <p:cNvSpPr>
              <a:spLocks noChangeArrowheads="1"/>
            </p:cNvSpPr>
            <p:nvPr/>
          </p:nvSpPr>
          <p:spPr bwMode="auto">
            <a:xfrm>
              <a:off x="5077970" y="6196929"/>
              <a:ext cx="114300"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F</a:t>
              </a:r>
              <a:endParaRPr lang="en-US" altLang="zh-CN" b="1">
                <a:latin typeface="Arial Narrow" pitchFamily="34" charset="0"/>
                <a:ea typeface="宋体" charset="-122"/>
              </a:endParaRPr>
            </a:p>
          </p:txBody>
        </p:sp>
        <p:sp>
          <p:nvSpPr>
            <p:cNvPr id="227" name="Rectangle 20"/>
            <p:cNvSpPr>
              <a:spLocks noChangeArrowheads="1"/>
            </p:cNvSpPr>
            <p:nvPr/>
          </p:nvSpPr>
          <p:spPr bwMode="auto">
            <a:xfrm>
              <a:off x="5514178" y="6196929"/>
              <a:ext cx="146050"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G</a:t>
              </a:r>
              <a:endParaRPr lang="en-US" altLang="zh-CN" b="1">
                <a:latin typeface="Arial Narrow" pitchFamily="34" charset="0"/>
                <a:ea typeface="宋体" charset="-122"/>
              </a:endParaRPr>
            </a:p>
          </p:txBody>
        </p:sp>
        <p:sp>
          <p:nvSpPr>
            <p:cNvPr id="228" name="Rectangle 21"/>
            <p:cNvSpPr>
              <a:spLocks noChangeArrowheads="1"/>
            </p:cNvSpPr>
            <p:nvPr/>
          </p:nvSpPr>
          <p:spPr bwMode="auto">
            <a:xfrm>
              <a:off x="5958986" y="6196929"/>
              <a:ext cx="52388" cy="274638"/>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I</a:t>
              </a:r>
              <a:endParaRPr lang="en-US" altLang="zh-CN" b="1">
                <a:latin typeface="Arial Narrow" pitchFamily="34" charset="0"/>
                <a:ea typeface="宋体" charset="-122"/>
              </a:endParaRPr>
            </a:p>
          </p:txBody>
        </p:sp>
        <p:sp>
          <p:nvSpPr>
            <p:cNvPr id="229" name="Rectangle 22"/>
            <p:cNvSpPr>
              <a:spLocks noChangeArrowheads="1"/>
            </p:cNvSpPr>
            <p:nvPr/>
          </p:nvSpPr>
          <p:spPr bwMode="auto">
            <a:xfrm>
              <a:off x="6356432" y="6196929"/>
              <a:ext cx="94578" cy="276999"/>
            </a:xfrm>
            <a:prstGeom prst="rect">
              <a:avLst/>
            </a:prstGeom>
            <a:noFill/>
            <a:ln w="9525">
              <a:noFill/>
              <a:miter lim="800000"/>
              <a:headEnd/>
              <a:tailEnd/>
            </a:ln>
          </p:spPr>
          <p:txBody>
            <a:bodyPr wrap="none" lIns="0" tIns="0" rIns="0" bIns="0">
              <a:spAutoFit/>
            </a:bodyPr>
            <a:lstStyle/>
            <a:p>
              <a:pPr algn="ctr"/>
              <a:r>
                <a:rPr lang="en-US" altLang="zh-CN">
                  <a:solidFill>
                    <a:srgbClr val="000000"/>
                  </a:solidFill>
                  <a:latin typeface="Arial Narrow" pitchFamily="34" charset="0"/>
                  <a:ea typeface="宋体" charset="-122"/>
                </a:rPr>
                <a:t>J</a:t>
              </a:r>
              <a:endParaRPr lang="en-US" altLang="zh-CN" b="1">
                <a:latin typeface="Arial Narrow" pitchFamily="34" charset="0"/>
                <a:ea typeface="宋体" charset="-122"/>
              </a:endParaRPr>
            </a:p>
          </p:txBody>
        </p:sp>
        <p:sp>
          <p:nvSpPr>
            <p:cNvPr id="230" name="Rectangle 23"/>
            <p:cNvSpPr>
              <a:spLocks noChangeArrowheads="1"/>
            </p:cNvSpPr>
            <p:nvPr/>
          </p:nvSpPr>
          <p:spPr bwMode="auto">
            <a:xfrm>
              <a:off x="6772918" y="6196929"/>
              <a:ext cx="136256" cy="276999"/>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N</a:t>
              </a:r>
              <a:endParaRPr lang="en-US" altLang="zh-CN" b="1" dirty="0">
                <a:latin typeface="Arial Narrow" pitchFamily="34" charset="0"/>
                <a:ea typeface="宋体" charset="-122"/>
              </a:endParaRPr>
            </a:p>
          </p:txBody>
        </p:sp>
        <p:sp>
          <p:nvSpPr>
            <p:cNvPr id="231" name="Rectangle 24"/>
            <p:cNvSpPr>
              <a:spLocks noChangeArrowheads="1"/>
            </p:cNvSpPr>
            <p:nvPr/>
          </p:nvSpPr>
          <p:spPr bwMode="auto">
            <a:xfrm>
              <a:off x="7231082" y="6196929"/>
              <a:ext cx="146050" cy="274638"/>
            </a:xfrm>
            <a:prstGeom prst="rect">
              <a:avLst/>
            </a:prstGeom>
            <a:noFill/>
            <a:ln w="9525">
              <a:noFill/>
              <a:miter lim="800000"/>
              <a:headEnd/>
              <a:tailEnd/>
            </a:ln>
          </p:spPr>
          <p:txBody>
            <a:bodyPr wrap="none" lIns="0" tIns="0" rIns="0" bIns="0">
              <a:spAutoFit/>
            </a:bodyPr>
            <a:lstStyle/>
            <a:p>
              <a:pPr algn="ctr"/>
              <a:r>
                <a:rPr lang="en-US" altLang="zh-CN" dirty="0">
                  <a:solidFill>
                    <a:srgbClr val="000000"/>
                  </a:solidFill>
                  <a:latin typeface="Arial Narrow" pitchFamily="34" charset="0"/>
                  <a:ea typeface="宋体" charset="-122"/>
                </a:rPr>
                <a:t>O</a:t>
              </a:r>
              <a:endParaRPr lang="en-US" altLang="zh-CN" b="1" dirty="0">
                <a:latin typeface="Arial Narrow" pitchFamily="34" charset="0"/>
                <a:ea typeface="宋体" charset="-122"/>
              </a:endParaRPr>
            </a:p>
          </p:txBody>
        </p:sp>
      </p:grpSp>
      <p:sp>
        <p:nvSpPr>
          <p:cNvPr id="4" name="圆角矩形 3"/>
          <p:cNvSpPr/>
          <p:nvPr/>
        </p:nvSpPr>
        <p:spPr>
          <a:xfrm>
            <a:off x="169633" y="5786454"/>
            <a:ext cx="2473541" cy="917225"/>
          </a:xfrm>
          <a:prstGeom prst="roundRect">
            <a:avLst>
              <a:gd name="adj" fmla="val 7301"/>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smtClean="0">
                <a:solidFill>
                  <a:schemeClr val="tx2">
                    <a:lumMod val="50000"/>
                  </a:schemeClr>
                </a:solidFill>
                <a:latin typeface="Arial Narrow" pitchFamily="34" charset="0"/>
              </a:rPr>
              <a:t>Indices </a:t>
            </a:r>
            <a:r>
              <a:rPr lang="en-US" altLang="zh-CN" sz="2400" b="1" dirty="0">
                <a:solidFill>
                  <a:schemeClr val="tx2">
                    <a:lumMod val="50000"/>
                  </a:schemeClr>
                </a:solidFill>
                <a:latin typeface="Arial Narrow" pitchFamily="34" charset="0"/>
              </a:rPr>
              <a:t>of single molecular </a:t>
            </a:r>
            <a:r>
              <a:rPr lang="en-US" altLang="zh-CN" sz="2400" b="1" dirty="0" smtClean="0">
                <a:solidFill>
                  <a:schemeClr val="tx2">
                    <a:lumMod val="50000"/>
                  </a:schemeClr>
                </a:solidFill>
                <a:latin typeface="Arial Narrow" pitchFamily="34" charset="0"/>
              </a:rPr>
              <a:t>activity.</a:t>
            </a:r>
            <a:endParaRPr lang="zh-CN" altLang="en-US" sz="2400" b="1" dirty="0">
              <a:solidFill>
                <a:schemeClr val="tx2">
                  <a:lumMod val="50000"/>
                </a:schemeClr>
              </a:solidFill>
              <a:latin typeface="Arial Narrow" pitchFamily="34" charset="0"/>
            </a:endParaRPr>
          </a:p>
        </p:txBody>
      </p:sp>
      <p:sp>
        <p:nvSpPr>
          <p:cNvPr id="233" name="TextBox 184"/>
          <p:cNvSpPr txBox="1">
            <a:spLocks noChangeArrowheads="1"/>
          </p:cNvSpPr>
          <p:nvPr/>
        </p:nvSpPr>
        <p:spPr bwMode="auto">
          <a:xfrm>
            <a:off x="4932040" y="6381328"/>
            <a:ext cx="4176464"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Journal of Physiology</a:t>
            </a:r>
          </a:p>
        </p:txBody>
      </p:sp>
      <p:sp>
        <p:nvSpPr>
          <p:cNvPr id="220" name="圆角矩形 219"/>
          <p:cNvSpPr/>
          <p:nvPr/>
        </p:nvSpPr>
        <p:spPr>
          <a:xfrm>
            <a:off x="285720" y="2643182"/>
            <a:ext cx="8643998" cy="128588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800" dirty="0" smtClean="0">
                <a:solidFill>
                  <a:srgbClr val="0000FF"/>
                </a:solidFill>
                <a:latin typeface="Arial Narrow" pitchFamily="34" charset="0"/>
              </a:rPr>
              <a:t>A comprehensive analysis shows that cassettes II, III and IV have stimulatory effects on the intrinsic activity of NBCn1.</a:t>
            </a:r>
            <a:endParaRPr lang="zh-CN" altLang="en-US" sz="2800" dirty="0">
              <a:solidFill>
                <a:srgbClr val="0000FF"/>
              </a:solidFill>
              <a:latin typeface="Arial Narrow" pitchFamily="34" charset="0"/>
            </a:endParaRPr>
          </a:p>
        </p:txBody>
      </p:sp>
      <p:grpSp>
        <p:nvGrpSpPr>
          <p:cNvPr id="256" name="组合 255"/>
          <p:cNvGrpSpPr/>
          <p:nvPr/>
        </p:nvGrpSpPr>
        <p:grpSpPr>
          <a:xfrm>
            <a:off x="714348" y="1191268"/>
            <a:ext cx="7786742" cy="642942"/>
            <a:chOff x="7929586" y="4357694"/>
            <a:chExt cx="4592638" cy="215900"/>
          </a:xfrm>
        </p:grpSpPr>
        <p:grpSp>
          <p:nvGrpSpPr>
            <p:cNvPr id="257" name="组合 258"/>
            <p:cNvGrpSpPr/>
            <p:nvPr/>
          </p:nvGrpSpPr>
          <p:grpSpPr>
            <a:xfrm>
              <a:off x="7929586" y="4357694"/>
              <a:ext cx="4592638" cy="215900"/>
              <a:chOff x="2462907" y="3602019"/>
              <a:chExt cx="4592638" cy="215900"/>
            </a:xfrm>
          </p:grpSpPr>
          <p:sp>
            <p:nvSpPr>
              <p:cNvPr id="260" name="Rectangle 82"/>
              <p:cNvSpPr>
                <a:spLocks noChangeArrowheads="1"/>
              </p:cNvSpPr>
              <p:nvPr/>
            </p:nvSpPr>
            <p:spPr bwMode="auto">
              <a:xfrm>
                <a:off x="2462907" y="3602019"/>
                <a:ext cx="57150" cy="215900"/>
              </a:xfrm>
              <a:prstGeom prst="rect">
                <a:avLst/>
              </a:prstGeom>
              <a:gradFill>
                <a:gsLst>
                  <a:gs pos="10000">
                    <a:srgbClr val="0000FF"/>
                  </a:gs>
                  <a:gs pos="50000">
                    <a:srgbClr val="CCECFF"/>
                  </a:gs>
                  <a:gs pos="90000">
                    <a:srgbClr val="0000FF"/>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sp>
            <p:nvSpPr>
              <p:cNvPr id="261" name="Rectangle 82"/>
              <p:cNvSpPr>
                <a:spLocks noChangeArrowheads="1"/>
              </p:cNvSpPr>
              <p:nvPr/>
            </p:nvSpPr>
            <p:spPr bwMode="auto">
              <a:xfrm>
                <a:off x="2518470" y="3602019"/>
                <a:ext cx="817562"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262" name="Rectangle 82"/>
              <p:cNvSpPr>
                <a:spLocks noChangeArrowheads="1"/>
              </p:cNvSpPr>
              <p:nvPr/>
            </p:nvSpPr>
            <p:spPr bwMode="auto">
              <a:xfrm>
                <a:off x="3337620" y="3602019"/>
                <a:ext cx="46037" cy="215900"/>
              </a:xfrm>
              <a:prstGeom prst="rect">
                <a:avLst/>
              </a:prstGeom>
              <a:gradFill>
                <a:gsLst>
                  <a:gs pos="10000">
                    <a:srgbClr val="7030A0"/>
                  </a:gs>
                  <a:gs pos="50000">
                    <a:srgbClr val="FFDDDD"/>
                  </a:gs>
                  <a:gs pos="90000">
                    <a:srgbClr val="7030A0"/>
                  </a:gs>
                </a:gsLst>
                <a:lin ang="5400000" scaled="0"/>
              </a:gradFill>
              <a:ln w="9525" algn="ctr">
                <a:solidFill>
                  <a:schemeClr val="tx1"/>
                </a:solidFill>
                <a:miter lim="800000"/>
                <a:headEnd/>
                <a:tailEnd/>
              </a:ln>
              <a:effectLst/>
            </p:spPr>
            <p:txBody>
              <a:bodyPr wrap="none" anchor="ctr"/>
              <a:lstStyle/>
              <a:p>
                <a:pPr algn="ctr" fontAlgn="base">
                  <a:spcBef>
                    <a:spcPct val="0"/>
                  </a:spcBef>
                  <a:spcAft>
                    <a:spcPct val="0"/>
                  </a:spcAft>
                </a:pPr>
                <a:endParaRPr lang="zh-CN" altLang="en-US" sz="4000" b="1">
                  <a:latin typeface="Arial" charset="0"/>
                  <a:ea typeface="宋体" charset="-122"/>
                </a:endParaRPr>
              </a:p>
            </p:txBody>
          </p:sp>
          <p:sp>
            <p:nvSpPr>
              <p:cNvPr id="263" name="Rectangle 82"/>
              <p:cNvSpPr>
                <a:spLocks noChangeArrowheads="1"/>
              </p:cNvSpPr>
              <p:nvPr/>
            </p:nvSpPr>
            <p:spPr bwMode="auto">
              <a:xfrm>
                <a:off x="3385245" y="3602019"/>
                <a:ext cx="446087" cy="215900"/>
              </a:xfrm>
              <a:prstGeom prst="rect">
                <a:avLst/>
              </a:prstGeom>
              <a:gradFill>
                <a:gsLst>
                  <a:gs pos="10000">
                    <a:srgbClr val="FF5050"/>
                  </a:gs>
                  <a:gs pos="50000">
                    <a:srgbClr val="FFDDDD"/>
                  </a:gs>
                  <a:gs pos="90000">
                    <a:srgbClr val="FF5050"/>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264" name="Rectangle 82"/>
              <p:cNvSpPr>
                <a:spLocks noChangeArrowheads="1"/>
              </p:cNvSpPr>
              <p:nvPr/>
            </p:nvSpPr>
            <p:spPr bwMode="auto">
              <a:xfrm>
                <a:off x="6958707" y="3602019"/>
                <a:ext cx="96838"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265" name="Line 162"/>
              <p:cNvSpPr>
                <a:spLocks noChangeShapeType="1"/>
              </p:cNvSpPr>
              <p:nvPr/>
            </p:nvSpPr>
            <p:spPr bwMode="auto">
              <a:xfrm>
                <a:off x="6826945" y="3711556"/>
                <a:ext cx="130175"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266" name="Line 163"/>
              <p:cNvSpPr>
                <a:spLocks noChangeShapeType="1"/>
              </p:cNvSpPr>
              <p:nvPr/>
            </p:nvSpPr>
            <p:spPr bwMode="auto">
              <a:xfrm>
                <a:off x="6826945" y="36036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267" name="Line 164"/>
              <p:cNvSpPr>
                <a:spLocks noChangeShapeType="1"/>
              </p:cNvSpPr>
              <p:nvPr/>
            </p:nvSpPr>
            <p:spPr bwMode="auto">
              <a:xfrm>
                <a:off x="6957120" y="3603606"/>
                <a:ext cx="0" cy="214313"/>
              </a:xfrm>
              <a:prstGeom prst="line">
                <a:avLst/>
              </a:prstGeom>
              <a:noFill/>
              <a:ln w="9525">
                <a:solidFill>
                  <a:schemeClr val="tx1"/>
                </a:solidFill>
                <a:round/>
                <a:headEnd/>
                <a:tailEnd/>
              </a:ln>
            </p:spPr>
            <p:txBody>
              <a:bodyPr wrap="none" anchor="ctr"/>
              <a:lstStyle/>
              <a:p>
                <a:endParaRPr lang="zh-CN" altLang="en-US">
                  <a:latin typeface="Arial Narrow" pitchFamily="34" charset="0"/>
                </a:endParaRPr>
              </a:p>
            </p:txBody>
          </p:sp>
          <p:sp>
            <p:nvSpPr>
              <p:cNvPr id="268" name="Rectangle 82"/>
              <p:cNvSpPr>
                <a:spLocks noChangeArrowheads="1"/>
              </p:cNvSpPr>
              <p:nvPr/>
            </p:nvSpPr>
            <p:spPr bwMode="auto">
              <a:xfrm>
                <a:off x="4044057" y="3602019"/>
                <a:ext cx="27813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269" name="Rectangle 101"/>
              <p:cNvSpPr>
                <a:spLocks noChangeArrowheads="1"/>
              </p:cNvSpPr>
              <p:nvPr/>
            </p:nvSpPr>
            <p:spPr bwMode="auto">
              <a:xfrm>
                <a:off x="3832920" y="3602019"/>
                <a:ext cx="139700" cy="2159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p:spPr>
            <p:txBody>
              <a:bodyPr wrap="none" anchor="ctr"/>
              <a:lstStyle/>
              <a:p>
                <a:endParaRPr lang="zh-CN" altLang="en-US" sz="4000"/>
              </a:p>
            </p:txBody>
          </p:sp>
          <p:sp>
            <p:nvSpPr>
              <p:cNvPr id="270" name="Line 28"/>
              <p:cNvSpPr>
                <a:spLocks noChangeShapeType="1"/>
              </p:cNvSpPr>
              <p:nvPr/>
            </p:nvSpPr>
            <p:spPr bwMode="auto">
              <a:xfrm>
                <a:off x="3972620" y="3711556"/>
                <a:ext cx="71437" cy="0"/>
              </a:xfrm>
              <a:prstGeom prst="line">
                <a:avLst/>
              </a:prstGeom>
              <a:noFill/>
              <a:ln w="22225">
                <a:solidFill>
                  <a:schemeClr val="tx1"/>
                </a:solidFill>
                <a:round/>
                <a:headEnd/>
                <a:tailEnd/>
              </a:ln>
            </p:spPr>
            <p:txBody>
              <a:bodyPr/>
              <a:lstStyle/>
              <a:p>
                <a:endParaRPr lang="zh-CN" altLang="en-US">
                  <a:latin typeface="Arial Narrow" pitchFamily="34" charset="0"/>
                </a:endParaRPr>
              </a:p>
            </p:txBody>
          </p:sp>
          <p:sp>
            <p:nvSpPr>
              <p:cNvPr id="271" name="Line 29"/>
              <p:cNvSpPr>
                <a:spLocks noChangeShapeType="1"/>
              </p:cNvSpPr>
              <p:nvPr/>
            </p:nvSpPr>
            <p:spPr bwMode="auto">
              <a:xfrm>
                <a:off x="3972620" y="36036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sp>
            <p:nvSpPr>
              <p:cNvPr id="272" name="Line 30"/>
              <p:cNvSpPr>
                <a:spLocks noChangeShapeType="1"/>
              </p:cNvSpPr>
              <p:nvPr/>
            </p:nvSpPr>
            <p:spPr bwMode="auto">
              <a:xfrm>
                <a:off x="4044057" y="3603606"/>
                <a:ext cx="0" cy="214313"/>
              </a:xfrm>
              <a:prstGeom prst="line">
                <a:avLst/>
              </a:prstGeom>
              <a:noFill/>
              <a:ln w="9525">
                <a:solidFill>
                  <a:schemeClr val="tx1"/>
                </a:solidFill>
                <a:round/>
                <a:headEnd/>
                <a:tailEnd/>
              </a:ln>
            </p:spPr>
            <p:txBody>
              <a:bodyPr/>
              <a:lstStyle/>
              <a:p>
                <a:endParaRPr lang="zh-CN" altLang="en-US">
                  <a:latin typeface="Arial Narrow" pitchFamily="34" charset="0"/>
                </a:endParaRPr>
              </a:p>
            </p:txBody>
          </p:sp>
        </p:grpSp>
        <p:sp>
          <p:nvSpPr>
            <p:cNvPr id="258" name="Rectangle 211"/>
            <p:cNvSpPr>
              <a:spLocks noChangeArrowheads="1"/>
            </p:cNvSpPr>
            <p:nvPr/>
          </p:nvSpPr>
          <p:spPr bwMode="auto">
            <a:xfrm>
              <a:off x="9439944" y="4357694"/>
              <a:ext cx="71437" cy="215900"/>
            </a:xfrm>
            <a:prstGeom prst="rect">
              <a:avLst/>
            </a:prstGeom>
            <a:gradFill>
              <a:gsLst>
                <a:gs pos="0">
                  <a:srgbClr val="006600"/>
                </a:gs>
                <a:gs pos="10000">
                  <a:srgbClr val="006600"/>
                </a:gs>
                <a:gs pos="50000">
                  <a:srgbClr val="CDFFCD"/>
                </a:gs>
                <a:gs pos="90000">
                  <a:srgbClr val="006600"/>
                </a:gs>
              </a:gsLst>
              <a:lin ang="5400000" scaled="0"/>
            </a:gradFill>
            <a:ln w="9525" algn="ctr">
              <a:solidFill>
                <a:schemeClr val="tx1"/>
              </a:solidFill>
              <a:miter lim="800000"/>
              <a:headEnd/>
              <a:tailEnd/>
            </a:ln>
            <a:effectLst/>
          </p:spPr>
          <p:txBody>
            <a:bodyPr wrap="none" anchor="ctr"/>
            <a:lstStyle/>
            <a:p>
              <a:endParaRPr lang="zh-CN" altLang="en-US"/>
            </a:p>
          </p:txBody>
        </p:sp>
        <p:sp>
          <p:nvSpPr>
            <p:cNvPr id="259" name="Rectangle 82"/>
            <p:cNvSpPr>
              <a:spLocks noChangeArrowheads="1"/>
            </p:cNvSpPr>
            <p:nvPr/>
          </p:nvSpPr>
          <p:spPr bwMode="auto">
            <a:xfrm>
              <a:off x="12293624" y="4357694"/>
              <a:ext cx="130175" cy="215900"/>
            </a:xfrm>
            <a:prstGeom prst="rect">
              <a:avLst/>
            </a:prstGeom>
            <a:gradFill>
              <a:gsLst>
                <a:gs pos="10000">
                  <a:srgbClr val="FF6600"/>
                </a:gs>
                <a:gs pos="50000">
                  <a:srgbClr val="FFDDDD"/>
                </a:gs>
                <a:gs pos="90000">
                  <a:srgbClr val="FF6600"/>
                </a:gs>
              </a:gsLst>
              <a:lin ang="5400000" scaled="0"/>
            </a:gradFill>
            <a:ln w="9525" algn="ctr">
              <a:solidFill>
                <a:schemeClr val="tx1"/>
              </a:solidFill>
              <a:miter lim="800000"/>
              <a:headEnd/>
              <a:tailEnd/>
            </a:ln>
            <a:effectLst/>
          </p:spPr>
          <p:txBody>
            <a:bodyPr wrap="none" anchor="ctr"/>
            <a:lstStyle/>
            <a:p>
              <a:endParaRPr lang="zh-CN" altLang="en-US" sz="4000">
                <a:ea typeface="宋体" charset="-122"/>
              </a:endParaRPr>
            </a:p>
          </p:txBody>
        </p:sp>
      </p:grpSp>
      <p:sp>
        <p:nvSpPr>
          <p:cNvPr id="273" name="TextBox 272"/>
          <p:cNvSpPr txBox="1"/>
          <p:nvPr/>
        </p:nvSpPr>
        <p:spPr>
          <a:xfrm>
            <a:off x="391448" y="1905648"/>
            <a:ext cx="1574470" cy="523220"/>
          </a:xfrm>
          <a:prstGeom prst="rect">
            <a:avLst/>
          </a:prstGeom>
          <a:noFill/>
        </p:spPr>
        <p:txBody>
          <a:bodyPr wrap="none" rtlCol="0">
            <a:spAutoFit/>
          </a:bodyPr>
          <a:lstStyle/>
          <a:p>
            <a:r>
              <a:rPr lang="en-US" altLang="zh-CN" sz="2800" b="1" dirty="0" smtClean="0">
                <a:latin typeface="Arial Narrow" pitchFamily="34" charset="0"/>
              </a:rPr>
              <a:t>Cassettes</a:t>
            </a:r>
            <a:endParaRPr lang="zh-CN" altLang="en-US" sz="2800" b="1" dirty="0">
              <a:latin typeface="Arial Narrow" pitchFamily="34" charset="0"/>
            </a:endParaRPr>
          </a:p>
        </p:txBody>
      </p:sp>
      <p:sp>
        <p:nvSpPr>
          <p:cNvPr id="274" name="TextBox 273"/>
          <p:cNvSpPr txBox="1"/>
          <p:nvPr/>
        </p:nvSpPr>
        <p:spPr>
          <a:xfrm>
            <a:off x="2085774" y="1905648"/>
            <a:ext cx="266420" cy="523220"/>
          </a:xfrm>
          <a:prstGeom prst="rect">
            <a:avLst/>
          </a:prstGeom>
          <a:noFill/>
        </p:spPr>
        <p:txBody>
          <a:bodyPr wrap="none" rtlCol="0">
            <a:spAutoFit/>
          </a:bodyPr>
          <a:lstStyle/>
          <a:p>
            <a:r>
              <a:rPr lang="en-US" altLang="zh-CN" sz="2800" b="1" dirty="0" smtClean="0">
                <a:latin typeface="Arial Narrow" pitchFamily="34" charset="0"/>
              </a:rPr>
              <a:t>I</a:t>
            </a:r>
            <a:endParaRPr lang="zh-CN" altLang="en-US" sz="2800" b="1" dirty="0">
              <a:latin typeface="Arial Narrow" pitchFamily="34" charset="0"/>
            </a:endParaRPr>
          </a:p>
        </p:txBody>
      </p:sp>
      <p:sp>
        <p:nvSpPr>
          <p:cNvPr id="275" name="TextBox 274"/>
          <p:cNvSpPr txBox="1"/>
          <p:nvPr/>
        </p:nvSpPr>
        <p:spPr>
          <a:xfrm>
            <a:off x="2506012" y="1905648"/>
            <a:ext cx="348172" cy="523220"/>
          </a:xfrm>
          <a:prstGeom prst="rect">
            <a:avLst/>
          </a:prstGeom>
          <a:noFill/>
        </p:spPr>
        <p:txBody>
          <a:bodyPr wrap="none" rtlCol="0">
            <a:spAutoFit/>
          </a:bodyPr>
          <a:lstStyle/>
          <a:p>
            <a:r>
              <a:rPr lang="en-US" altLang="zh-CN" sz="2800" b="1" dirty="0" smtClean="0">
                <a:latin typeface="Arial Narrow" pitchFamily="34" charset="0"/>
              </a:rPr>
              <a:t>II</a:t>
            </a:r>
            <a:endParaRPr lang="zh-CN" altLang="en-US" sz="2800" b="1" dirty="0">
              <a:latin typeface="Arial Narrow" pitchFamily="34" charset="0"/>
            </a:endParaRPr>
          </a:p>
        </p:txBody>
      </p:sp>
      <p:sp>
        <p:nvSpPr>
          <p:cNvPr id="276" name="TextBox 275"/>
          <p:cNvSpPr txBox="1"/>
          <p:nvPr/>
        </p:nvSpPr>
        <p:spPr>
          <a:xfrm>
            <a:off x="3094662" y="1905648"/>
            <a:ext cx="463588" cy="523220"/>
          </a:xfrm>
          <a:prstGeom prst="rect">
            <a:avLst/>
          </a:prstGeom>
          <a:noFill/>
        </p:spPr>
        <p:txBody>
          <a:bodyPr wrap="none" rtlCol="0">
            <a:spAutoFit/>
          </a:bodyPr>
          <a:lstStyle/>
          <a:p>
            <a:r>
              <a:rPr lang="en-US" altLang="zh-CN" sz="2800" b="1" dirty="0" smtClean="0">
                <a:latin typeface="Arial Narrow" pitchFamily="34" charset="0"/>
              </a:rPr>
              <a:t>IV</a:t>
            </a:r>
            <a:endParaRPr lang="zh-CN" altLang="en-US" sz="2800" b="1" dirty="0">
              <a:latin typeface="Arial Narrow" pitchFamily="34" charset="0"/>
            </a:endParaRPr>
          </a:p>
        </p:txBody>
      </p:sp>
      <p:sp>
        <p:nvSpPr>
          <p:cNvPr id="277" name="TextBox 276"/>
          <p:cNvSpPr txBox="1"/>
          <p:nvPr/>
        </p:nvSpPr>
        <p:spPr>
          <a:xfrm>
            <a:off x="8022586" y="1905648"/>
            <a:ext cx="429926" cy="523220"/>
          </a:xfrm>
          <a:prstGeom prst="rect">
            <a:avLst/>
          </a:prstGeom>
          <a:noFill/>
        </p:spPr>
        <p:txBody>
          <a:bodyPr wrap="none" rtlCol="0">
            <a:spAutoFit/>
          </a:bodyPr>
          <a:lstStyle/>
          <a:p>
            <a:r>
              <a:rPr lang="en-US" altLang="zh-CN" sz="2800" b="1" dirty="0" smtClean="0">
                <a:latin typeface="Arial Narrow" pitchFamily="34" charset="0"/>
              </a:rPr>
              <a:t>III</a:t>
            </a:r>
            <a:endParaRPr lang="zh-CN" altLang="en-US" sz="2800" b="1" dirty="0">
              <a:latin typeface="Arial Narrow" pitchFamily="34" charset="0"/>
            </a:endParaRPr>
          </a:p>
        </p:txBody>
      </p:sp>
      <p:sp>
        <p:nvSpPr>
          <p:cNvPr id="278" name="TextBox 277"/>
          <p:cNvSpPr txBox="1"/>
          <p:nvPr/>
        </p:nvSpPr>
        <p:spPr>
          <a:xfrm>
            <a:off x="0" y="174051"/>
            <a:ext cx="9144000" cy="707886"/>
          </a:xfrm>
          <a:prstGeom prst="rect">
            <a:avLst/>
          </a:prstGeom>
          <a:noFill/>
        </p:spPr>
        <p:txBody>
          <a:bodyPr wrap="square" rtlCol="0">
            <a:spAutoFit/>
          </a:bodyPr>
          <a:lstStyle/>
          <a:p>
            <a:pPr algn="ctr"/>
            <a:r>
              <a:rPr lang="en-US" altLang="zh-CN" sz="4000" b="1" dirty="0" smtClean="0">
                <a:solidFill>
                  <a:schemeClr val="accent5">
                    <a:lumMod val="50000"/>
                  </a:schemeClr>
                </a:solidFill>
                <a:latin typeface="Arial Narrow" pitchFamily="34" charset="0"/>
              </a:rPr>
              <a:t>Structural cassettes of NBCn1</a:t>
            </a:r>
            <a:endParaRPr lang="zh-CN" altLang="en-US" sz="4000" b="1" dirty="0">
              <a:solidFill>
                <a:schemeClr val="accent5">
                  <a:lumMod val="50000"/>
                </a:schemeClr>
              </a:solidFill>
              <a:latin typeface="Arial Narrow" pitchFamily="34" charset="0"/>
            </a:endParaRPr>
          </a:p>
        </p:txBody>
      </p:sp>
    </p:spTree>
    <p:custDataLst>
      <p:tags r:id="rId1"/>
    </p:custDataLst>
  </p:cSld>
  <p:clrMapOvr>
    <a:masterClrMapping/>
  </p:clrMapOvr>
  <mc:AlternateContent xmlns:mc="http://schemas.openxmlformats.org/markup-compatibility/2006">
    <mc:Choice xmlns="" xmlns:p14="http://schemas.microsoft.com/office/powerpoint/2010/main" Requires="p14">
      <p:transition spd="slow" p14:dur="2000" advTm="44505"/>
    </mc:Choice>
    <mc:Fallback>
      <p:transition spd="slow" advTm="44505"/>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0" y="2732070"/>
            <a:ext cx="9144000" cy="1201755"/>
          </a:xfrm>
          <a:prstGeom prst="roundRect">
            <a:avLst>
              <a:gd name="adj" fmla="val 441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smtClean="0">
                <a:solidFill>
                  <a:schemeClr val="tx2">
                    <a:lumMod val="50000"/>
                  </a:schemeClr>
                </a:solidFill>
                <a:latin typeface="Arial Narrow" pitchFamily="34" charset="0"/>
              </a:rPr>
              <a:t>Role of NCBTs in renal physiology</a:t>
            </a:r>
            <a:endParaRPr lang="zh-CN" altLang="en-US" sz="4000" b="1" dirty="0">
              <a:solidFill>
                <a:schemeClr val="tx2">
                  <a:lumMod val="50000"/>
                </a:schemeClr>
              </a:solidFill>
              <a:latin typeface="Arial Narrow"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slow" p14:dur="2000" advTm="15055"/>
    </mc:Choice>
    <mc:Fallback>
      <p:transition spd="slow" advTm="15055"/>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911160" y="1167058"/>
            <a:ext cx="7405256" cy="5405214"/>
          </a:xfrm>
          <a:prstGeom prst="rect">
            <a:avLst/>
          </a:prstGeom>
          <a:noFill/>
          <a:ln w="9525">
            <a:noFill/>
            <a:miter lim="800000"/>
            <a:headEnd/>
            <a:tailEnd/>
          </a:ln>
        </p:spPr>
      </p:pic>
      <p:sp>
        <p:nvSpPr>
          <p:cNvPr id="3" name="TextBox 2"/>
          <p:cNvSpPr txBox="1"/>
          <p:nvPr/>
        </p:nvSpPr>
        <p:spPr>
          <a:xfrm>
            <a:off x="0" y="174051"/>
            <a:ext cx="9144000" cy="707886"/>
          </a:xfrm>
          <a:prstGeom prst="rect">
            <a:avLst/>
          </a:prstGeom>
          <a:noFill/>
        </p:spPr>
        <p:txBody>
          <a:bodyPr wrap="square" rtlCol="0">
            <a:spAutoFit/>
          </a:bodyPr>
          <a:lstStyle/>
          <a:p>
            <a:pPr algn="ctr"/>
            <a:r>
              <a:rPr lang="en-US" altLang="zh-CN" sz="4000" b="1" dirty="0" smtClean="0">
                <a:latin typeface="Arial Narrow" pitchFamily="34" charset="0"/>
              </a:rPr>
              <a:t>Role of kidney in acid-base balance</a:t>
            </a:r>
            <a:endParaRPr lang="zh-CN" altLang="en-US" sz="4000" b="1" dirty="0">
              <a:latin typeface="Arial Narrow" pitchFamily="34" charset="0"/>
            </a:endParaRPr>
          </a:p>
        </p:txBody>
      </p:sp>
      <p:sp>
        <p:nvSpPr>
          <p:cNvPr id="4" name="TextBox 3"/>
          <p:cNvSpPr txBox="1"/>
          <p:nvPr/>
        </p:nvSpPr>
        <p:spPr>
          <a:xfrm>
            <a:off x="1000100" y="6000768"/>
            <a:ext cx="3571900" cy="400110"/>
          </a:xfrm>
          <a:prstGeom prst="rect">
            <a:avLst/>
          </a:prstGeom>
          <a:noFill/>
        </p:spPr>
        <p:txBody>
          <a:bodyPr wrap="square" rtlCol="0">
            <a:spAutoFit/>
          </a:bodyPr>
          <a:lstStyle/>
          <a:p>
            <a:r>
              <a:rPr lang="en-US" altLang="zh-CN" sz="2000" dirty="0" smtClean="0">
                <a:latin typeface="Arial Narrow" pitchFamily="34" charset="0"/>
              </a:rPr>
              <a:t>(</a:t>
            </a:r>
            <a:r>
              <a:rPr lang="en-US" altLang="zh-CN" sz="2000" dirty="0" err="1" smtClean="0">
                <a:latin typeface="Arial Narrow" pitchFamily="34" charset="0"/>
              </a:rPr>
              <a:t>Koeppen</a:t>
            </a:r>
            <a:r>
              <a:rPr lang="en-US" altLang="zh-CN" sz="2000" dirty="0" smtClean="0">
                <a:latin typeface="Arial Narrow" pitchFamily="34" charset="0"/>
              </a:rPr>
              <a:t>, </a:t>
            </a:r>
            <a:r>
              <a:rPr lang="en-US" altLang="zh-CN" sz="2000" i="1" dirty="0" smtClean="0">
                <a:latin typeface="Arial Narrow" pitchFamily="34" charset="0"/>
              </a:rPr>
              <a:t>Adv </a:t>
            </a:r>
            <a:r>
              <a:rPr lang="en-US" altLang="zh-CN" sz="2000" i="1" dirty="0" err="1" smtClean="0">
                <a:latin typeface="Arial Narrow" pitchFamily="34" charset="0"/>
              </a:rPr>
              <a:t>Physiol</a:t>
            </a:r>
            <a:r>
              <a:rPr lang="en-US" altLang="zh-CN" sz="2000" i="1" dirty="0" smtClean="0">
                <a:latin typeface="Arial Narrow" pitchFamily="34" charset="0"/>
              </a:rPr>
              <a:t> </a:t>
            </a:r>
            <a:r>
              <a:rPr lang="en-US" altLang="zh-CN" sz="2000" i="1" dirty="0" err="1" smtClean="0">
                <a:latin typeface="Arial Narrow" pitchFamily="34" charset="0"/>
              </a:rPr>
              <a:t>Edu</a:t>
            </a:r>
            <a:r>
              <a:rPr lang="en-US" altLang="zh-CN" sz="2000" i="1" dirty="0" smtClean="0">
                <a:latin typeface="Arial Narrow" pitchFamily="34" charset="0"/>
              </a:rPr>
              <a:t>, </a:t>
            </a:r>
            <a:r>
              <a:rPr lang="en-US" altLang="zh-CN" sz="2000" dirty="0" smtClean="0">
                <a:latin typeface="Arial Narrow" pitchFamily="34" charset="0"/>
              </a:rPr>
              <a:t>2009)</a:t>
            </a:r>
            <a:endParaRPr lang="zh-CN" altLang="en-US" sz="2000" dirty="0">
              <a:latin typeface="Arial Narrow" pitchFamily="34" charset="0"/>
            </a:endParaRPr>
          </a:p>
        </p:txBody>
      </p:sp>
      <p:sp>
        <p:nvSpPr>
          <p:cNvPr id="5" name="TextBox 4"/>
          <p:cNvSpPr txBox="1"/>
          <p:nvPr/>
        </p:nvSpPr>
        <p:spPr>
          <a:xfrm>
            <a:off x="6072230" y="5753417"/>
            <a:ext cx="2643174" cy="523220"/>
          </a:xfrm>
          <a:prstGeom prst="rect">
            <a:avLst/>
          </a:prstGeom>
          <a:noFill/>
        </p:spPr>
        <p:txBody>
          <a:bodyPr wrap="square" rtlCol="0">
            <a:spAutoFit/>
          </a:bodyPr>
          <a:lstStyle/>
          <a:p>
            <a:r>
              <a:rPr lang="en-US" altLang="zh-CN" sz="2800" b="1" dirty="0" smtClean="0">
                <a:solidFill>
                  <a:srgbClr val="0000FF"/>
                </a:solidFill>
                <a:latin typeface="Arial Narrow" pitchFamily="34" charset="0"/>
              </a:rPr>
              <a:t>NH</a:t>
            </a:r>
            <a:r>
              <a:rPr lang="en-US" altLang="zh-CN" sz="2800" b="1" baseline="-25000" dirty="0" smtClean="0">
                <a:solidFill>
                  <a:srgbClr val="0000FF"/>
                </a:solidFill>
                <a:latin typeface="Arial Narrow" pitchFamily="34" charset="0"/>
              </a:rPr>
              <a:t>4</a:t>
            </a:r>
            <a:r>
              <a:rPr lang="en-US" altLang="zh-CN" sz="2800" b="1" baseline="30000" dirty="0" smtClean="0">
                <a:solidFill>
                  <a:srgbClr val="0000FF"/>
                </a:solidFill>
                <a:latin typeface="Arial Narrow" pitchFamily="34" charset="0"/>
              </a:rPr>
              <a:t>+</a:t>
            </a:r>
            <a:r>
              <a:rPr lang="en-US" altLang="zh-CN" sz="2800" b="1" dirty="0" smtClean="0">
                <a:solidFill>
                  <a:srgbClr val="0000FF"/>
                </a:solidFill>
                <a:latin typeface="Arial Narrow" pitchFamily="34" charset="0"/>
              </a:rPr>
              <a:t> excretion</a:t>
            </a:r>
            <a:endParaRPr lang="zh-CN" altLang="en-US" sz="2800" b="1" dirty="0">
              <a:solidFill>
                <a:srgbClr val="0000FF"/>
              </a:solidFill>
              <a:latin typeface="Arial Narrow" pitchFamily="34" charset="0"/>
            </a:endParaRPr>
          </a:p>
        </p:txBody>
      </p:sp>
      <p:sp>
        <p:nvSpPr>
          <p:cNvPr id="6" name="TextBox 5"/>
          <p:cNvSpPr txBox="1"/>
          <p:nvPr/>
        </p:nvSpPr>
        <p:spPr>
          <a:xfrm>
            <a:off x="2143108" y="5357826"/>
            <a:ext cx="3428992" cy="523220"/>
          </a:xfrm>
          <a:prstGeom prst="rect">
            <a:avLst/>
          </a:prstGeom>
          <a:noFill/>
        </p:spPr>
        <p:txBody>
          <a:bodyPr wrap="square" rtlCol="0">
            <a:spAutoFit/>
          </a:bodyPr>
          <a:lstStyle/>
          <a:p>
            <a:r>
              <a:rPr lang="en-US" altLang="zh-CN" sz="2800" b="1" dirty="0" smtClean="0">
                <a:solidFill>
                  <a:srgbClr val="0000FF"/>
                </a:solidFill>
                <a:latin typeface="Arial Narrow" pitchFamily="34" charset="0"/>
              </a:rPr>
              <a:t>HCO</a:t>
            </a:r>
            <a:r>
              <a:rPr lang="en-US" altLang="zh-CN" sz="2800" b="1" baseline="-25000" dirty="0" smtClean="0">
                <a:solidFill>
                  <a:srgbClr val="0000FF"/>
                </a:solidFill>
                <a:latin typeface="Arial Narrow" pitchFamily="34" charset="0"/>
              </a:rPr>
              <a:t>3</a:t>
            </a:r>
            <a:r>
              <a:rPr lang="en-US" altLang="zh-CN" sz="2800" b="1" baseline="30000" dirty="0" smtClean="0">
                <a:solidFill>
                  <a:srgbClr val="0000FF"/>
                </a:solidFill>
                <a:latin typeface="Arial Narrow" pitchFamily="34" charset="0"/>
              </a:rPr>
              <a:t>-</a:t>
            </a:r>
            <a:r>
              <a:rPr lang="en-US" altLang="zh-CN" sz="2800" b="1" dirty="0" smtClean="0">
                <a:solidFill>
                  <a:srgbClr val="0000FF"/>
                </a:solidFill>
                <a:latin typeface="Arial Narrow" pitchFamily="34" charset="0"/>
              </a:rPr>
              <a:t> </a:t>
            </a:r>
            <a:r>
              <a:rPr lang="en-US" altLang="zh-CN" sz="2800" b="1" dirty="0" err="1" smtClean="0">
                <a:solidFill>
                  <a:srgbClr val="0000FF"/>
                </a:solidFill>
                <a:latin typeface="Arial Narrow" pitchFamily="34" charset="0"/>
              </a:rPr>
              <a:t>reabsorption</a:t>
            </a:r>
            <a:endParaRPr lang="zh-CN" altLang="en-US" sz="2800" b="1" dirty="0">
              <a:solidFill>
                <a:srgbClr val="0000FF"/>
              </a:solidFill>
              <a:latin typeface="Arial Narrow"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圆角右箭头 77"/>
          <p:cNvSpPr/>
          <p:nvPr/>
        </p:nvSpPr>
        <p:spPr>
          <a:xfrm flipH="1" flipV="1">
            <a:off x="3946749" y="2021468"/>
            <a:ext cx="290321" cy="360040"/>
          </a:xfrm>
          <a:prstGeom prst="bentArrow">
            <a:avLst>
              <a:gd name="adj1" fmla="val 31592"/>
              <a:gd name="adj2" fmla="val 15796"/>
              <a:gd name="adj3" fmla="val 186"/>
              <a:gd name="adj4" fmla="val 77289"/>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79" name="圆角右箭头 78"/>
          <p:cNvSpPr/>
          <p:nvPr/>
        </p:nvSpPr>
        <p:spPr>
          <a:xfrm flipH="1">
            <a:off x="3946749" y="2391033"/>
            <a:ext cx="290321" cy="360040"/>
          </a:xfrm>
          <a:prstGeom prst="bentArrow">
            <a:avLst>
              <a:gd name="adj1" fmla="val 31592"/>
              <a:gd name="adj2" fmla="val 15796"/>
              <a:gd name="adj3" fmla="val 186"/>
              <a:gd name="adj4" fmla="val 77289"/>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80" name="椭圆 79"/>
          <p:cNvSpPr/>
          <p:nvPr/>
        </p:nvSpPr>
        <p:spPr>
          <a:xfrm>
            <a:off x="3632047" y="2218824"/>
            <a:ext cx="342000" cy="342000"/>
          </a:xfrm>
          <a:prstGeom prst="ellipse">
            <a:avLst/>
          </a:prstGeom>
          <a:solidFill>
            <a:schemeClr val="bg1"/>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81"/>
          <p:cNvSpPr/>
          <p:nvPr/>
        </p:nvSpPr>
        <p:spPr>
          <a:xfrm>
            <a:off x="4377261" y="1747346"/>
            <a:ext cx="1315426" cy="3158039"/>
          </a:xfrm>
          <a:custGeom>
            <a:avLst/>
            <a:gdLst>
              <a:gd name="connsiteX0" fmla="*/ 1301121 w 1315426"/>
              <a:gd name="connsiteY0" fmla="*/ 743869 h 3158039"/>
              <a:gd name="connsiteX1" fmla="*/ 1288929 w 1315426"/>
              <a:gd name="connsiteY1" fmla="*/ 469549 h 3158039"/>
              <a:gd name="connsiteX2" fmla="*/ 1124337 w 1315426"/>
              <a:gd name="connsiteY2" fmla="*/ 207421 h 3158039"/>
              <a:gd name="connsiteX3" fmla="*/ 947553 w 1315426"/>
              <a:gd name="connsiteY3" fmla="*/ 73309 h 3158039"/>
              <a:gd name="connsiteX4" fmla="*/ 618369 w 1315426"/>
              <a:gd name="connsiteY4" fmla="*/ 157 h 3158039"/>
              <a:gd name="connsiteX5" fmla="*/ 350145 w 1315426"/>
              <a:gd name="connsiteY5" fmla="*/ 91597 h 3158039"/>
              <a:gd name="connsiteX6" fmla="*/ 228225 w 1315426"/>
              <a:gd name="connsiteY6" fmla="*/ 292765 h 3158039"/>
              <a:gd name="connsiteX7" fmla="*/ 209937 w 1315426"/>
              <a:gd name="connsiteY7" fmla="*/ 560989 h 3158039"/>
              <a:gd name="connsiteX8" fmla="*/ 319665 w 1315426"/>
              <a:gd name="connsiteY8" fmla="*/ 859693 h 3158039"/>
              <a:gd name="connsiteX9" fmla="*/ 563505 w 1315426"/>
              <a:gd name="connsiteY9" fmla="*/ 1170589 h 3158039"/>
              <a:gd name="connsiteX10" fmla="*/ 636657 w 1315426"/>
              <a:gd name="connsiteY10" fmla="*/ 1383949 h 3158039"/>
              <a:gd name="connsiteX11" fmla="*/ 557409 w 1315426"/>
              <a:gd name="connsiteY11" fmla="*/ 1457101 h 3158039"/>
              <a:gd name="connsiteX12" fmla="*/ 368433 w 1315426"/>
              <a:gd name="connsiteY12" fmla="*/ 1481485 h 3158039"/>
              <a:gd name="connsiteX13" fmla="*/ 203841 w 1315426"/>
              <a:gd name="connsiteY13" fmla="*/ 1505869 h 3158039"/>
              <a:gd name="connsiteX14" fmla="*/ 88017 w 1315426"/>
              <a:gd name="connsiteY14" fmla="*/ 1554637 h 3158039"/>
              <a:gd name="connsiteX15" fmla="*/ 8769 w 1315426"/>
              <a:gd name="connsiteY15" fmla="*/ 1761901 h 3158039"/>
              <a:gd name="connsiteX16" fmla="*/ 2673 w 1315426"/>
              <a:gd name="connsiteY16" fmla="*/ 2292253 h 3158039"/>
              <a:gd name="connsiteX17" fmla="*/ 14865 w 1315426"/>
              <a:gd name="connsiteY17" fmla="*/ 3023773 h 3158039"/>
              <a:gd name="connsiteX18" fmla="*/ 100209 w 1315426"/>
              <a:gd name="connsiteY18" fmla="*/ 3157885 h 3158039"/>
              <a:gd name="connsiteX19" fmla="*/ 173361 w 1315426"/>
              <a:gd name="connsiteY19" fmla="*/ 3023773 h 3158039"/>
              <a:gd name="connsiteX20" fmla="*/ 173361 w 1315426"/>
              <a:gd name="connsiteY20" fmla="*/ 2670205 h 3158039"/>
              <a:gd name="connsiteX21" fmla="*/ 161169 w 1315426"/>
              <a:gd name="connsiteY21" fmla="*/ 1883821 h 3158039"/>
              <a:gd name="connsiteX22" fmla="*/ 240417 w 1315426"/>
              <a:gd name="connsiteY22" fmla="*/ 1682653 h 3158039"/>
              <a:gd name="connsiteX23" fmla="*/ 764673 w 1315426"/>
              <a:gd name="connsiteY23" fmla="*/ 1566829 h 3158039"/>
              <a:gd name="connsiteX24" fmla="*/ 801249 w 1315426"/>
              <a:gd name="connsiteY24" fmla="*/ 1255933 h 3158039"/>
              <a:gd name="connsiteX25" fmla="*/ 533025 w 1315426"/>
              <a:gd name="connsiteY25" fmla="*/ 817021 h 3158039"/>
              <a:gd name="connsiteX26" fmla="*/ 386721 w 1315426"/>
              <a:gd name="connsiteY26" fmla="*/ 542701 h 3158039"/>
              <a:gd name="connsiteX27" fmla="*/ 423297 w 1315426"/>
              <a:gd name="connsiteY27" fmla="*/ 274477 h 3158039"/>
              <a:gd name="connsiteX28" fmla="*/ 569601 w 1315426"/>
              <a:gd name="connsiteY28" fmla="*/ 207421 h 3158039"/>
              <a:gd name="connsiteX29" fmla="*/ 764673 w 1315426"/>
              <a:gd name="connsiteY29" fmla="*/ 213517 h 3158039"/>
              <a:gd name="connsiteX30" fmla="*/ 941457 w 1315426"/>
              <a:gd name="connsiteY30" fmla="*/ 280573 h 3158039"/>
              <a:gd name="connsiteX31" fmla="*/ 1081665 w 1315426"/>
              <a:gd name="connsiteY31" fmla="*/ 439069 h 3158039"/>
              <a:gd name="connsiteX32" fmla="*/ 1106049 w 1315426"/>
              <a:gd name="connsiteY32" fmla="*/ 664621 h 3158039"/>
              <a:gd name="connsiteX33" fmla="*/ 1148721 w 1315426"/>
              <a:gd name="connsiteY33" fmla="*/ 749965 h 3158039"/>
              <a:gd name="connsiteX34" fmla="*/ 1301121 w 1315426"/>
              <a:gd name="connsiteY34" fmla="*/ 743869 h 315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15426" h="3158039">
                <a:moveTo>
                  <a:pt x="1301121" y="743869"/>
                </a:moveTo>
                <a:cubicBezTo>
                  <a:pt x="1324489" y="697133"/>
                  <a:pt x="1318393" y="558957"/>
                  <a:pt x="1288929" y="469549"/>
                </a:cubicBezTo>
                <a:cubicBezTo>
                  <a:pt x="1259465" y="380141"/>
                  <a:pt x="1181233" y="273461"/>
                  <a:pt x="1124337" y="207421"/>
                </a:cubicBezTo>
                <a:cubicBezTo>
                  <a:pt x="1067441" y="141381"/>
                  <a:pt x="1031881" y="107853"/>
                  <a:pt x="947553" y="73309"/>
                </a:cubicBezTo>
                <a:cubicBezTo>
                  <a:pt x="863225" y="38765"/>
                  <a:pt x="717937" y="-2891"/>
                  <a:pt x="618369" y="157"/>
                </a:cubicBezTo>
                <a:cubicBezTo>
                  <a:pt x="518801" y="3205"/>
                  <a:pt x="415169" y="42829"/>
                  <a:pt x="350145" y="91597"/>
                </a:cubicBezTo>
                <a:cubicBezTo>
                  <a:pt x="285121" y="140365"/>
                  <a:pt x="251593" y="214533"/>
                  <a:pt x="228225" y="292765"/>
                </a:cubicBezTo>
                <a:cubicBezTo>
                  <a:pt x="204857" y="370997"/>
                  <a:pt x="194697" y="466501"/>
                  <a:pt x="209937" y="560989"/>
                </a:cubicBezTo>
                <a:cubicBezTo>
                  <a:pt x="225177" y="655477"/>
                  <a:pt x="260737" y="758093"/>
                  <a:pt x="319665" y="859693"/>
                </a:cubicBezTo>
                <a:cubicBezTo>
                  <a:pt x="378593" y="961293"/>
                  <a:pt x="510673" y="1083213"/>
                  <a:pt x="563505" y="1170589"/>
                </a:cubicBezTo>
                <a:cubicBezTo>
                  <a:pt x="616337" y="1257965"/>
                  <a:pt x="637673" y="1336197"/>
                  <a:pt x="636657" y="1383949"/>
                </a:cubicBezTo>
                <a:cubicBezTo>
                  <a:pt x="635641" y="1431701"/>
                  <a:pt x="602113" y="1440845"/>
                  <a:pt x="557409" y="1457101"/>
                </a:cubicBezTo>
                <a:cubicBezTo>
                  <a:pt x="512705" y="1473357"/>
                  <a:pt x="427361" y="1473357"/>
                  <a:pt x="368433" y="1481485"/>
                </a:cubicBezTo>
                <a:cubicBezTo>
                  <a:pt x="309505" y="1489613"/>
                  <a:pt x="250577" y="1493677"/>
                  <a:pt x="203841" y="1505869"/>
                </a:cubicBezTo>
                <a:cubicBezTo>
                  <a:pt x="157105" y="1518061"/>
                  <a:pt x="120529" y="1511965"/>
                  <a:pt x="88017" y="1554637"/>
                </a:cubicBezTo>
                <a:cubicBezTo>
                  <a:pt x="55505" y="1597309"/>
                  <a:pt x="22993" y="1638965"/>
                  <a:pt x="8769" y="1761901"/>
                </a:cubicBezTo>
                <a:cubicBezTo>
                  <a:pt x="-5455" y="1884837"/>
                  <a:pt x="1657" y="2081941"/>
                  <a:pt x="2673" y="2292253"/>
                </a:cubicBezTo>
                <a:cubicBezTo>
                  <a:pt x="3689" y="2502565"/>
                  <a:pt x="-1391" y="2879501"/>
                  <a:pt x="14865" y="3023773"/>
                </a:cubicBezTo>
                <a:cubicBezTo>
                  <a:pt x="31121" y="3168045"/>
                  <a:pt x="73793" y="3157885"/>
                  <a:pt x="100209" y="3157885"/>
                </a:cubicBezTo>
                <a:cubicBezTo>
                  <a:pt x="126625" y="3157885"/>
                  <a:pt x="161169" y="3105053"/>
                  <a:pt x="173361" y="3023773"/>
                </a:cubicBezTo>
                <a:cubicBezTo>
                  <a:pt x="185553" y="2942493"/>
                  <a:pt x="175393" y="2860197"/>
                  <a:pt x="173361" y="2670205"/>
                </a:cubicBezTo>
                <a:cubicBezTo>
                  <a:pt x="171329" y="2480213"/>
                  <a:pt x="149993" y="2048413"/>
                  <a:pt x="161169" y="1883821"/>
                </a:cubicBezTo>
                <a:cubicBezTo>
                  <a:pt x="172345" y="1719229"/>
                  <a:pt x="139833" y="1735485"/>
                  <a:pt x="240417" y="1682653"/>
                </a:cubicBezTo>
                <a:cubicBezTo>
                  <a:pt x="341001" y="1629821"/>
                  <a:pt x="671201" y="1637949"/>
                  <a:pt x="764673" y="1566829"/>
                </a:cubicBezTo>
                <a:cubicBezTo>
                  <a:pt x="858145" y="1495709"/>
                  <a:pt x="839857" y="1380901"/>
                  <a:pt x="801249" y="1255933"/>
                </a:cubicBezTo>
                <a:cubicBezTo>
                  <a:pt x="762641" y="1130965"/>
                  <a:pt x="602113" y="935893"/>
                  <a:pt x="533025" y="817021"/>
                </a:cubicBezTo>
                <a:cubicBezTo>
                  <a:pt x="463937" y="698149"/>
                  <a:pt x="405009" y="633125"/>
                  <a:pt x="386721" y="542701"/>
                </a:cubicBezTo>
                <a:cubicBezTo>
                  <a:pt x="368433" y="452277"/>
                  <a:pt x="392817" y="330357"/>
                  <a:pt x="423297" y="274477"/>
                </a:cubicBezTo>
                <a:cubicBezTo>
                  <a:pt x="453777" y="218597"/>
                  <a:pt x="512705" y="217581"/>
                  <a:pt x="569601" y="207421"/>
                </a:cubicBezTo>
                <a:cubicBezTo>
                  <a:pt x="626497" y="197261"/>
                  <a:pt x="702697" y="201325"/>
                  <a:pt x="764673" y="213517"/>
                </a:cubicBezTo>
                <a:cubicBezTo>
                  <a:pt x="826649" y="225709"/>
                  <a:pt x="888625" y="242981"/>
                  <a:pt x="941457" y="280573"/>
                </a:cubicBezTo>
                <a:cubicBezTo>
                  <a:pt x="994289" y="318165"/>
                  <a:pt x="1054233" y="375061"/>
                  <a:pt x="1081665" y="439069"/>
                </a:cubicBezTo>
                <a:cubicBezTo>
                  <a:pt x="1109097" y="503077"/>
                  <a:pt x="1094873" y="612805"/>
                  <a:pt x="1106049" y="664621"/>
                </a:cubicBezTo>
                <a:cubicBezTo>
                  <a:pt x="1117225" y="716437"/>
                  <a:pt x="1117225" y="737773"/>
                  <a:pt x="1148721" y="749965"/>
                </a:cubicBezTo>
                <a:cubicBezTo>
                  <a:pt x="1180217" y="762157"/>
                  <a:pt x="1277753" y="790605"/>
                  <a:pt x="1301121" y="743869"/>
                </a:cubicBezTo>
                <a:close/>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83" name="Line 41"/>
          <p:cNvSpPr>
            <a:spLocks noChangeShapeType="1"/>
          </p:cNvSpPr>
          <p:nvPr/>
        </p:nvSpPr>
        <p:spPr bwMode="auto">
          <a:xfrm flipH="1">
            <a:off x="5682443" y="4040197"/>
            <a:ext cx="24279" cy="42073"/>
          </a:xfrm>
          <a:prstGeom prst="line">
            <a:avLst/>
          </a:prstGeom>
          <a:noFill/>
          <a:ln w="12700">
            <a:noFill/>
            <a:round/>
            <a:headEnd/>
            <a:tailEnd/>
          </a:ln>
          <a:effectLst/>
        </p:spPr>
        <p:txBody>
          <a:bodyPr wrap="none" anchor="ctr"/>
          <a:lstStyle/>
          <a:p>
            <a:endParaRPr lang="zh-CN" altLang="en-US"/>
          </a:p>
        </p:txBody>
      </p:sp>
      <p:sp>
        <p:nvSpPr>
          <p:cNvPr id="84" name="Freeform 57"/>
          <p:cNvSpPr>
            <a:spLocks/>
          </p:cNvSpPr>
          <p:nvPr/>
        </p:nvSpPr>
        <p:spPr bwMode="auto">
          <a:xfrm>
            <a:off x="5424111" y="2370720"/>
            <a:ext cx="324000" cy="4032000"/>
          </a:xfrm>
          <a:custGeom>
            <a:avLst/>
            <a:gdLst/>
            <a:ahLst/>
            <a:cxnLst>
              <a:cxn ang="0">
                <a:pos x="226" y="0"/>
              </a:cxn>
              <a:cxn ang="0">
                <a:pos x="1083" y="0"/>
              </a:cxn>
              <a:cxn ang="0">
                <a:pos x="1307" y="2756"/>
              </a:cxn>
              <a:cxn ang="0">
                <a:pos x="0" y="2756"/>
              </a:cxn>
              <a:cxn ang="0">
                <a:pos x="226" y="0"/>
              </a:cxn>
            </a:cxnLst>
            <a:rect l="0" t="0" r="r" b="b"/>
            <a:pathLst>
              <a:path w="1307" h="2756">
                <a:moveTo>
                  <a:pt x="226" y="0"/>
                </a:moveTo>
                <a:lnTo>
                  <a:pt x="1083" y="0"/>
                </a:lnTo>
                <a:lnTo>
                  <a:pt x="1307" y="2756"/>
                </a:lnTo>
                <a:lnTo>
                  <a:pt x="0" y="2756"/>
                </a:lnTo>
                <a:lnTo>
                  <a:pt x="226" y="0"/>
                </a:lnTo>
                <a:close/>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85" name="任意多边形 84"/>
          <p:cNvSpPr/>
          <p:nvPr/>
        </p:nvSpPr>
        <p:spPr>
          <a:xfrm>
            <a:off x="2354926" y="1849368"/>
            <a:ext cx="1614236" cy="2753225"/>
          </a:xfrm>
          <a:custGeom>
            <a:avLst/>
            <a:gdLst>
              <a:gd name="connsiteX0" fmla="*/ 1187115 w 1614236"/>
              <a:gd name="connsiteY0" fmla="*/ 459205 h 2753225"/>
              <a:gd name="connsiteX1" fmla="*/ 1006642 w 1614236"/>
              <a:gd name="connsiteY1" fmla="*/ 435142 h 2753225"/>
              <a:gd name="connsiteX2" fmla="*/ 934452 w 1614236"/>
              <a:gd name="connsiteY2" fmla="*/ 266700 h 2753225"/>
              <a:gd name="connsiteX3" fmla="*/ 766010 w 1614236"/>
              <a:gd name="connsiteY3" fmla="*/ 74194 h 2753225"/>
              <a:gd name="connsiteX4" fmla="*/ 501315 w 1614236"/>
              <a:gd name="connsiteY4" fmla="*/ 2005 h 2753225"/>
              <a:gd name="connsiteX5" fmla="*/ 248652 w 1614236"/>
              <a:gd name="connsiteY5" fmla="*/ 62163 h 2753225"/>
              <a:gd name="connsiteX6" fmla="*/ 80210 w 1614236"/>
              <a:gd name="connsiteY6" fmla="*/ 218573 h 2753225"/>
              <a:gd name="connsiteX7" fmla="*/ 8021 w 1614236"/>
              <a:gd name="connsiteY7" fmla="*/ 411079 h 2753225"/>
              <a:gd name="connsiteX8" fmla="*/ 32084 w 1614236"/>
              <a:gd name="connsiteY8" fmla="*/ 699836 h 2753225"/>
              <a:gd name="connsiteX9" fmla="*/ 104273 w 1614236"/>
              <a:gd name="connsiteY9" fmla="*/ 820152 h 2753225"/>
              <a:gd name="connsiteX10" fmla="*/ 260684 w 1614236"/>
              <a:gd name="connsiteY10" fmla="*/ 928436 h 2753225"/>
              <a:gd name="connsiteX11" fmla="*/ 465221 w 1614236"/>
              <a:gd name="connsiteY11" fmla="*/ 964531 h 2753225"/>
              <a:gd name="connsiteX12" fmla="*/ 597568 w 1614236"/>
              <a:gd name="connsiteY12" fmla="*/ 1048752 h 2753225"/>
              <a:gd name="connsiteX13" fmla="*/ 585536 w 1614236"/>
              <a:gd name="connsiteY13" fmla="*/ 1193131 h 2753225"/>
              <a:gd name="connsiteX14" fmla="*/ 477252 w 1614236"/>
              <a:gd name="connsiteY14" fmla="*/ 1361573 h 2753225"/>
              <a:gd name="connsiteX15" fmla="*/ 501315 w 1614236"/>
              <a:gd name="connsiteY15" fmla="*/ 1517984 h 2753225"/>
              <a:gd name="connsiteX16" fmla="*/ 657726 w 1614236"/>
              <a:gd name="connsiteY16" fmla="*/ 1614236 h 2753225"/>
              <a:gd name="connsiteX17" fmla="*/ 946484 w 1614236"/>
              <a:gd name="connsiteY17" fmla="*/ 1554079 h 2753225"/>
              <a:gd name="connsiteX18" fmla="*/ 1175084 w 1614236"/>
              <a:gd name="connsiteY18" fmla="*/ 1469858 h 2753225"/>
              <a:gd name="connsiteX19" fmla="*/ 1391652 w 1614236"/>
              <a:gd name="connsiteY19" fmla="*/ 1505952 h 2753225"/>
              <a:gd name="connsiteX20" fmla="*/ 1451810 w 1614236"/>
              <a:gd name="connsiteY20" fmla="*/ 1794710 h 2753225"/>
              <a:gd name="connsiteX21" fmla="*/ 1487905 w 1614236"/>
              <a:gd name="connsiteY21" fmla="*/ 1987215 h 2753225"/>
              <a:gd name="connsiteX22" fmla="*/ 1487905 w 1614236"/>
              <a:gd name="connsiteY22" fmla="*/ 2456447 h 2753225"/>
              <a:gd name="connsiteX23" fmla="*/ 1536031 w 1614236"/>
              <a:gd name="connsiteY23" fmla="*/ 2673015 h 2753225"/>
              <a:gd name="connsiteX24" fmla="*/ 1572126 w 1614236"/>
              <a:gd name="connsiteY24" fmla="*/ 1975184 h 2753225"/>
              <a:gd name="connsiteX25" fmla="*/ 1608221 w 1614236"/>
              <a:gd name="connsiteY25" fmla="*/ 1842836 h 2753225"/>
              <a:gd name="connsiteX26" fmla="*/ 1584157 w 1614236"/>
              <a:gd name="connsiteY26" fmla="*/ 1445794 h 2753225"/>
              <a:gd name="connsiteX27" fmla="*/ 1427747 w 1614236"/>
              <a:gd name="connsiteY27" fmla="*/ 1313447 h 2753225"/>
              <a:gd name="connsiteX28" fmla="*/ 1211178 w 1614236"/>
              <a:gd name="connsiteY28" fmla="*/ 1289384 h 2753225"/>
              <a:gd name="connsiteX29" fmla="*/ 970547 w 1614236"/>
              <a:gd name="connsiteY29" fmla="*/ 1373605 h 2753225"/>
              <a:gd name="connsiteX30" fmla="*/ 790073 w 1614236"/>
              <a:gd name="connsiteY30" fmla="*/ 1421731 h 2753225"/>
              <a:gd name="connsiteX31" fmla="*/ 657726 w 1614236"/>
              <a:gd name="connsiteY31" fmla="*/ 1397668 h 2753225"/>
              <a:gd name="connsiteX32" fmla="*/ 766010 w 1614236"/>
              <a:gd name="connsiteY32" fmla="*/ 1229226 h 2753225"/>
              <a:gd name="connsiteX33" fmla="*/ 790073 w 1614236"/>
              <a:gd name="connsiteY33" fmla="*/ 1072815 h 2753225"/>
              <a:gd name="connsiteX34" fmla="*/ 729915 w 1614236"/>
              <a:gd name="connsiteY34" fmla="*/ 916405 h 2753225"/>
              <a:gd name="connsiteX35" fmla="*/ 621631 w 1614236"/>
              <a:gd name="connsiteY35" fmla="*/ 844215 h 2753225"/>
              <a:gd name="connsiteX36" fmla="*/ 393031 w 1614236"/>
              <a:gd name="connsiteY36" fmla="*/ 796089 h 2753225"/>
              <a:gd name="connsiteX37" fmla="*/ 188494 w 1614236"/>
              <a:gd name="connsiteY37" fmla="*/ 663742 h 2753225"/>
              <a:gd name="connsiteX38" fmla="*/ 188494 w 1614236"/>
              <a:gd name="connsiteY38" fmla="*/ 387015 h 2753225"/>
              <a:gd name="connsiteX39" fmla="*/ 320842 w 1614236"/>
              <a:gd name="connsiteY39" fmla="*/ 242636 h 2753225"/>
              <a:gd name="connsiteX40" fmla="*/ 537410 w 1614236"/>
              <a:gd name="connsiteY40" fmla="*/ 182479 h 2753225"/>
              <a:gd name="connsiteX41" fmla="*/ 741947 w 1614236"/>
              <a:gd name="connsiteY41" fmla="*/ 314826 h 2753225"/>
              <a:gd name="connsiteX42" fmla="*/ 862263 w 1614236"/>
              <a:gd name="connsiteY42" fmla="*/ 579521 h 2753225"/>
              <a:gd name="connsiteX43" fmla="*/ 1078831 w 1614236"/>
              <a:gd name="connsiteY43" fmla="*/ 627647 h 2753225"/>
              <a:gd name="connsiteX44" fmla="*/ 1175084 w 1614236"/>
              <a:gd name="connsiteY44" fmla="*/ 615615 h 2753225"/>
              <a:gd name="connsiteX45" fmla="*/ 1187115 w 1614236"/>
              <a:gd name="connsiteY45" fmla="*/ 459205 h 275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14236" h="2753225">
                <a:moveTo>
                  <a:pt x="1187115" y="459205"/>
                </a:moveTo>
                <a:cubicBezTo>
                  <a:pt x="1159041" y="429126"/>
                  <a:pt x="1048752" y="467226"/>
                  <a:pt x="1006642" y="435142"/>
                </a:cubicBezTo>
                <a:cubicBezTo>
                  <a:pt x="964532" y="403058"/>
                  <a:pt x="974557" y="326858"/>
                  <a:pt x="934452" y="266700"/>
                </a:cubicBezTo>
                <a:cubicBezTo>
                  <a:pt x="894347" y="206542"/>
                  <a:pt x="838199" y="118310"/>
                  <a:pt x="766010" y="74194"/>
                </a:cubicBezTo>
                <a:cubicBezTo>
                  <a:pt x="693821" y="30078"/>
                  <a:pt x="587541" y="4010"/>
                  <a:pt x="501315" y="2005"/>
                </a:cubicBezTo>
                <a:cubicBezTo>
                  <a:pt x="415089" y="0"/>
                  <a:pt x="318836" y="26068"/>
                  <a:pt x="248652" y="62163"/>
                </a:cubicBezTo>
                <a:cubicBezTo>
                  <a:pt x="178468" y="98258"/>
                  <a:pt x="120315" y="160420"/>
                  <a:pt x="80210" y="218573"/>
                </a:cubicBezTo>
                <a:cubicBezTo>
                  <a:pt x="40105" y="276726"/>
                  <a:pt x="16042" y="330869"/>
                  <a:pt x="8021" y="411079"/>
                </a:cubicBezTo>
                <a:cubicBezTo>
                  <a:pt x="0" y="491290"/>
                  <a:pt x="16042" y="631657"/>
                  <a:pt x="32084" y="699836"/>
                </a:cubicBezTo>
                <a:cubicBezTo>
                  <a:pt x="48126" y="768015"/>
                  <a:pt x="66173" y="782052"/>
                  <a:pt x="104273" y="820152"/>
                </a:cubicBezTo>
                <a:cubicBezTo>
                  <a:pt x="142373" y="858252"/>
                  <a:pt x="200526" y="904373"/>
                  <a:pt x="260684" y="928436"/>
                </a:cubicBezTo>
                <a:cubicBezTo>
                  <a:pt x="320842" y="952499"/>
                  <a:pt x="409074" y="944478"/>
                  <a:pt x="465221" y="964531"/>
                </a:cubicBezTo>
                <a:cubicBezTo>
                  <a:pt x="521368" y="984584"/>
                  <a:pt x="577516" y="1010652"/>
                  <a:pt x="597568" y="1048752"/>
                </a:cubicBezTo>
                <a:cubicBezTo>
                  <a:pt x="617620" y="1086852"/>
                  <a:pt x="605589" y="1140994"/>
                  <a:pt x="585536" y="1193131"/>
                </a:cubicBezTo>
                <a:cubicBezTo>
                  <a:pt x="565483" y="1245268"/>
                  <a:pt x="491289" y="1307431"/>
                  <a:pt x="477252" y="1361573"/>
                </a:cubicBezTo>
                <a:cubicBezTo>
                  <a:pt x="463215" y="1415715"/>
                  <a:pt x="471236" y="1475874"/>
                  <a:pt x="501315" y="1517984"/>
                </a:cubicBezTo>
                <a:cubicBezTo>
                  <a:pt x="531394" y="1560094"/>
                  <a:pt x="583531" y="1608220"/>
                  <a:pt x="657726" y="1614236"/>
                </a:cubicBezTo>
                <a:cubicBezTo>
                  <a:pt x="731921" y="1620252"/>
                  <a:pt x="860258" y="1578142"/>
                  <a:pt x="946484" y="1554079"/>
                </a:cubicBezTo>
                <a:cubicBezTo>
                  <a:pt x="1032710" y="1530016"/>
                  <a:pt x="1100889" y="1477879"/>
                  <a:pt x="1175084" y="1469858"/>
                </a:cubicBezTo>
                <a:cubicBezTo>
                  <a:pt x="1249279" y="1461837"/>
                  <a:pt x="1345531" y="1451810"/>
                  <a:pt x="1391652" y="1505952"/>
                </a:cubicBezTo>
                <a:cubicBezTo>
                  <a:pt x="1437773" y="1560094"/>
                  <a:pt x="1435768" y="1714500"/>
                  <a:pt x="1451810" y="1794710"/>
                </a:cubicBezTo>
                <a:cubicBezTo>
                  <a:pt x="1467852" y="1874920"/>
                  <a:pt x="1481889" y="1876926"/>
                  <a:pt x="1487905" y="1987215"/>
                </a:cubicBezTo>
                <a:cubicBezTo>
                  <a:pt x="1493921" y="2097504"/>
                  <a:pt x="1479884" y="2342147"/>
                  <a:pt x="1487905" y="2456447"/>
                </a:cubicBezTo>
                <a:cubicBezTo>
                  <a:pt x="1495926" y="2570747"/>
                  <a:pt x="1521994" y="2753225"/>
                  <a:pt x="1536031" y="2673015"/>
                </a:cubicBezTo>
                <a:cubicBezTo>
                  <a:pt x="1550068" y="2592805"/>
                  <a:pt x="1560094" y="2113547"/>
                  <a:pt x="1572126" y="1975184"/>
                </a:cubicBezTo>
                <a:cubicBezTo>
                  <a:pt x="1584158" y="1836821"/>
                  <a:pt x="1606216" y="1931068"/>
                  <a:pt x="1608221" y="1842836"/>
                </a:cubicBezTo>
                <a:cubicBezTo>
                  <a:pt x="1610226" y="1754604"/>
                  <a:pt x="1614236" y="1534025"/>
                  <a:pt x="1584157" y="1445794"/>
                </a:cubicBezTo>
                <a:cubicBezTo>
                  <a:pt x="1554078" y="1357563"/>
                  <a:pt x="1489910" y="1339515"/>
                  <a:pt x="1427747" y="1313447"/>
                </a:cubicBezTo>
                <a:cubicBezTo>
                  <a:pt x="1365584" y="1287379"/>
                  <a:pt x="1287378" y="1279358"/>
                  <a:pt x="1211178" y="1289384"/>
                </a:cubicBezTo>
                <a:cubicBezTo>
                  <a:pt x="1134978" y="1299410"/>
                  <a:pt x="1040731" y="1351547"/>
                  <a:pt x="970547" y="1373605"/>
                </a:cubicBezTo>
                <a:cubicBezTo>
                  <a:pt x="900363" y="1395663"/>
                  <a:pt x="842210" y="1417720"/>
                  <a:pt x="790073" y="1421731"/>
                </a:cubicBezTo>
                <a:cubicBezTo>
                  <a:pt x="737936" y="1425742"/>
                  <a:pt x="661737" y="1429752"/>
                  <a:pt x="657726" y="1397668"/>
                </a:cubicBezTo>
                <a:cubicBezTo>
                  <a:pt x="653715" y="1365584"/>
                  <a:pt x="743952" y="1283368"/>
                  <a:pt x="766010" y="1229226"/>
                </a:cubicBezTo>
                <a:cubicBezTo>
                  <a:pt x="788068" y="1175084"/>
                  <a:pt x="796089" y="1124952"/>
                  <a:pt x="790073" y="1072815"/>
                </a:cubicBezTo>
                <a:cubicBezTo>
                  <a:pt x="784057" y="1020678"/>
                  <a:pt x="757989" y="954505"/>
                  <a:pt x="729915" y="916405"/>
                </a:cubicBezTo>
                <a:cubicBezTo>
                  <a:pt x="701841" y="878305"/>
                  <a:pt x="677778" y="864268"/>
                  <a:pt x="621631" y="844215"/>
                </a:cubicBezTo>
                <a:cubicBezTo>
                  <a:pt x="565484" y="824162"/>
                  <a:pt x="465221" y="826168"/>
                  <a:pt x="393031" y="796089"/>
                </a:cubicBezTo>
                <a:cubicBezTo>
                  <a:pt x="320842" y="766010"/>
                  <a:pt x="222584" y="731921"/>
                  <a:pt x="188494" y="663742"/>
                </a:cubicBezTo>
                <a:cubicBezTo>
                  <a:pt x="154405" y="595563"/>
                  <a:pt x="166436" y="457199"/>
                  <a:pt x="188494" y="387015"/>
                </a:cubicBezTo>
                <a:cubicBezTo>
                  <a:pt x="210552" y="316831"/>
                  <a:pt x="262689" y="276725"/>
                  <a:pt x="320842" y="242636"/>
                </a:cubicBezTo>
                <a:cubicBezTo>
                  <a:pt x="378995" y="208547"/>
                  <a:pt x="467226" y="170447"/>
                  <a:pt x="537410" y="182479"/>
                </a:cubicBezTo>
                <a:cubicBezTo>
                  <a:pt x="607594" y="194511"/>
                  <a:pt x="687805" y="248652"/>
                  <a:pt x="741947" y="314826"/>
                </a:cubicBezTo>
                <a:cubicBezTo>
                  <a:pt x="796089" y="381000"/>
                  <a:pt x="806116" y="527384"/>
                  <a:pt x="862263" y="579521"/>
                </a:cubicBezTo>
                <a:cubicBezTo>
                  <a:pt x="918410" y="631658"/>
                  <a:pt x="1026694" y="621631"/>
                  <a:pt x="1078831" y="627647"/>
                </a:cubicBezTo>
                <a:cubicBezTo>
                  <a:pt x="1130968" y="633663"/>
                  <a:pt x="1159042" y="643689"/>
                  <a:pt x="1175084" y="615615"/>
                </a:cubicBezTo>
                <a:cubicBezTo>
                  <a:pt x="1191126" y="587541"/>
                  <a:pt x="1215189" y="489284"/>
                  <a:pt x="1187115" y="459205"/>
                </a:cubicBezTo>
                <a:close/>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86" name="空心弧 85"/>
          <p:cNvSpPr/>
          <p:nvPr/>
        </p:nvSpPr>
        <p:spPr>
          <a:xfrm rot="19800000">
            <a:off x="3434056" y="2019721"/>
            <a:ext cx="738562" cy="738562"/>
          </a:xfrm>
          <a:prstGeom prst="blockArc">
            <a:avLst>
              <a:gd name="adj1" fmla="val 3766167"/>
              <a:gd name="adj2" fmla="val 21356295"/>
              <a:gd name="adj3" fmla="val 22260"/>
            </a:avLst>
          </a:pr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87" name="Rectangle 68"/>
          <p:cNvSpPr>
            <a:spLocks noChangeArrowheads="1"/>
          </p:cNvSpPr>
          <p:nvPr/>
        </p:nvSpPr>
        <p:spPr bwMode="auto">
          <a:xfrm>
            <a:off x="3422784" y="2309734"/>
            <a:ext cx="36000" cy="162000"/>
          </a:xfrm>
          <a:prstGeom prst="rect">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93" name="空心弧 92"/>
          <p:cNvSpPr/>
          <p:nvPr/>
        </p:nvSpPr>
        <p:spPr>
          <a:xfrm flipV="1">
            <a:off x="3842877" y="5267543"/>
            <a:ext cx="676800" cy="720080"/>
          </a:xfrm>
          <a:prstGeom prst="blockArc">
            <a:avLst>
              <a:gd name="adj1" fmla="val 10729203"/>
              <a:gd name="adj2" fmla="val 21476384"/>
              <a:gd name="adj3" fmla="val 11690"/>
            </a:avLst>
          </a:pr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94" name="椭圆 93"/>
          <p:cNvSpPr/>
          <p:nvPr/>
        </p:nvSpPr>
        <p:spPr>
          <a:xfrm rot="16200000">
            <a:off x="5468278" y="2283659"/>
            <a:ext cx="216024" cy="1656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95" name="任意多边形 94"/>
          <p:cNvSpPr/>
          <p:nvPr/>
        </p:nvSpPr>
        <p:spPr>
          <a:xfrm>
            <a:off x="5695890" y="3614601"/>
            <a:ext cx="320187" cy="602290"/>
          </a:xfrm>
          <a:custGeom>
            <a:avLst/>
            <a:gdLst>
              <a:gd name="connsiteX0" fmla="*/ 0 w 320187"/>
              <a:gd name="connsiteY0" fmla="*/ 239070 h 602290"/>
              <a:gd name="connsiteX1" fmla="*/ 101600 w 320187"/>
              <a:gd name="connsiteY1" fmla="*/ 84130 h 602290"/>
              <a:gd name="connsiteX2" fmla="*/ 231140 w 320187"/>
              <a:gd name="connsiteY2" fmla="*/ 310 h 602290"/>
              <a:gd name="connsiteX3" fmla="*/ 320040 w 320187"/>
              <a:gd name="connsiteY3" fmla="*/ 112070 h 602290"/>
              <a:gd name="connsiteX4" fmla="*/ 210820 w 320187"/>
              <a:gd name="connsiteY4" fmla="*/ 236530 h 602290"/>
              <a:gd name="connsiteX5" fmla="*/ 12700 w 320187"/>
              <a:gd name="connsiteY5" fmla="*/ 602290 h 6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87" h="602290">
                <a:moveTo>
                  <a:pt x="0" y="239070"/>
                </a:moveTo>
                <a:cubicBezTo>
                  <a:pt x="31538" y="181496"/>
                  <a:pt x="63077" y="123923"/>
                  <a:pt x="101600" y="84130"/>
                </a:cubicBezTo>
                <a:cubicBezTo>
                  <a:pt x="140123" y="44337"/>
                  <a:pt x="194733" y="-4347"/>
                  <a:pt x="231140" y="310"/>
                </a:cubicBezTo>
                <a:cubicBezTo>
                  <a:pt x="267547" y="4967"/>
                  <a:pt x="323427" y="72700"/>
                  <a:pt x="320040" y="112070"/>
                </a:cubicBezTo>
                <a:cubicBezTo>
                  <a:pt x="316653" y="151440"/>
                  <a:pt x="262043" y="154827"/>
                  <a:pt x="210820" y="236530"/>
                </a:cubicBezTo>
                <a:cubicBezTo>
                  <a:pt x="159597" y="318233"/>
                  <a:pt x="86148" y="460261"/>
                  <a:pt x="12700" y="60229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96" name="椭圆 95"/>
          <p:cNvSpPr/>
          <p:nvPr/>
        </p:nvSpPr>
        <p:spPr>
          <a:xfrm rot="16982696">
            <a:off x="5659311" y="3833906"/>
            <a:ext cx="82920" cy="89787"/>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97" name="任意多边形 96"/>
          <p:cNvSpPr/>
          <p:nvPr/>
        </p:nvSpPr>
        <p:spPr>
          <a:xfrm rot="226923">
            <a:off x="5539401" y="1710454"/>
            <a:ext cx="337676" cy="527711"/>
          </a:xfrm>
          <a:custGeom>
            <a:avLst/>
            <a:gdLst>
              <a:gd name="connsiteX0" fmla="*/ 0 w 337676"/>
              <a:gd name="connsiteY0" fmla="*/ 325781 h 527711"/>
              <a:gd name="connsiteX1" fmla="*/ 66675 w 337676"/>
              <a:gd name="connsiteY1" fmla="*/ 118136 h 527711"/>
              <a:gd name="connsiteX2" fmla="*/ 236220 w 337676"/>
              <a:gd name="connsiteY2" fmla="*/ 26 h 527711"/>
              <a:gd name="connsiteX3" fmla="*/ 337185 w 337676"/>
              <a:gd name="connsiteY3" fmla="*/ 108611 h 527711"/>
              <a:gd name="connsiteX4" fmla="*/ 196215 w 337676"/>
              <a:gd name="connsiteY4" fmla="*/ 234341 h 527711"/>
              <a:gd name="connsiteX5" fmla="*/ 121920 w 337676"/>
              <a:gd name="connsiteY5" fmla="*/ 527711 h 527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676" h="527711">
                <a:moveTo>
                  <a:pt x="0" y="325781"/>
                </a:moveTo>
                <a:cubicBezTo>
                  <a:pt x="13652" y="249104"/>
                  <a:pt x="27305" y="172428"/>
                  <a:pt x="66675" y="118136"/>
                </a:cubicBezTo>
                <a:cubicBezTo>
                  <a:pt x="106045" y="63844"/>
                  <a:pt x="191135" y="1613"/>
                  <a:pt x="236220" y="26"/>
                </a:cubicBezTo>
                <a:cubicBezTo>
                  <a:pt x="281305" y="-1561"/>
                  <a:pt x="343852" y="69559"/>
                  <a:pt x="337185" y="108611"/>
                </a:cubicBezTo>
                <a:cubicBezTo>
                  <a:pt x="330518" y="147663"/>
                  <a:pt x="232093" y="164491"/>
                  <a:pt x="196215" y="234341"/>
                </a:cubicBezTo>
                <a:cubicBezTo>
                  <a:pt x="160338" y="304191"/>
                  <a:pt x="141129" y="415951"/>
                  <a:pt x="121920" y="527711"/>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98" name="椭圆 97"/>
          <p:cNvSpPr/>
          <p:nvPr/>
        </p:nvSpPr>
        <p:spPr>
          <a:xfrm rot="4440000">
            <a:off x="5563091" y="2190575"/>
            <a:ext cx="122997" cy="63836"/>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99" name="椭圆 98"/>
          <p:cNvSpPr/>
          <p:nvPr/>
        </p:nvSpPr>
        <p:spPr>
          <a:xfrm rot="5400000">
            <a:off x="5589293" y="2343576"/>
            <a:ext cx="122997" cy="63836"/>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01" name="任意多边形 100"/>
          <p:cNvSpPr/>
          <p:nvPr/>
        </p:nvSpPr>
        <p:spPr>
          <a:xfrm rot="-60000" flipH="1">
            <a:off x="5124793" y="4950536"/>
            <a:ext cx="320187" cy="602290"/>
          </a:xfrm>
          <a:custGeom>
            <a:avLst/>
            <a:gdLst>
              <a:gd name="connsiteX0" fmla="*/ 0 w 320187"/>
              <a:gd name="connsiteY0" fmla="*/ 239070 h 602290"/>
              <a:gd name="connsiteX1" fmla="*/ 101600 w 320187"/>
              <a:gd name="connsiteY1" fmla="*/ 84130 h 602290"/>
              <a:gd name="connsiteX2" fmla="*/ 231140 w 320187"/>
              <a:gd name="connsiteY2" fmla="*/ 310 h 602290"/>
              <a:gd name="connsiteX3" fmla="*/ 320040 w 320187"/>
              <a:gd name="connsiteY3" fmla="*/ 112070 h 602290"/>
              <a:gd name="connsiteX4" fmla="*/ 210820 w 320187"/>
              <a:gd name="connsiteY4" fmla="*/ 236530 h 602290"/>
              <a:gd name="connsiteX5" fmla="*/ 12700 w 320187"/>
              <a:gd name="connsiteY5" fmla="*/ 602290 h 6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87" h="602290">
                <a:moveTo>
                  <a:pt x="0" y="239070"/>
                </a:moveTo>
                <a:cubicBezTo>
                  <a:pt x="31538" y="181496"/>
                  <a:pt x="63077" y="123923"/>
                  <a:pt x="101600" y="84130"/>
                </a:cubicBezTo>
                <a:cubicBezTo>
                  <a:pt x="140123" y="44337"/>
                  <a:pt x="194733" y="-4347"/>
                  <a:pt x="231140" y="310"/>
                </a:cubicBezTo>
                <a:cubicBezTo>
                  <a:pt x="267547" y="4967"/>
                  <a:pt x="323427" y="72700"/>
                  <a:pt x="320040" y="112070"/>
                </a:cubicBezTo>
                <a:cubicBezTo>
                  <a:pt x="316653" y="151440"/>
                  <a:pt x="262043" y="154827"/>
                  <a:pt x="210820" y="236530"/>
                </a:cubicBezTo>
                <a:cubicBezTo>
                  <a:pt x="159597" y="318233"/>
                  <a:pt x="86148" y="460261"/>
                  <a:pt x="12700" y="60229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02" name="任意多边形 101"/>
          <p:cNvSpPr/>
          <p:nvPr/>
        </p:nvSpPr>
        <p:spPr>
          <a:xfrm>
            <a:off x="3833624" y="3856089"/>
            <a:ext cx="114826" cy="1932480"/>
          </a:xfrm>
          <a:custGeom>
            <a:avLst/>
            <a:gdLst>
              <a:gd name="connsiteX0" fmla="*/ 9776 w 114826"/>
              <a:gd name="connsiteY0" fmla="*/ 0 h 1932480"/>
              <a:gd name="connsiteX1" fmla="*/ 9776 w 114826"/>
              <a:gd name="connsiteY1" fmla="*/ 1732280 h 1932480"/>
              <a:gd name="connsiteX2" fmla="*/ 111376 w 114826"/>
              <a:gd name="connsiteY2" fmla="*/ 1874520 h 1932480"/>
              <a:gd name="connsiteX3" fmla="*/ 91056 w 114826"/>
              <a:gd name="connsiteY3" fmla="*/ 1752600 h 1932480"/>
              <a:gd name="connsiteX4" fmla="*/ 91056 w 114826"/>
              <a:gd name="connsiteY4" fmla="*/ 10160 h 193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6" h="1932480">
                <a:moveTo>
                  <a:pt x="9776" y="0"/>
                </a:moveTo>
                <a:cubicBezTo>
                  <a:pt x="1309" y="709930"/>
                  <a:pt x="-7157" y="1419860"/>
                  <a:pt x="9776" y="1732280"/>
                </a:cubicBezTo>
                <a:cubicBezTo>
                  <a:pt x="26709" y="2044700"/>
                  <a:pt x="97829" y="1871133"/>
                  <a:pt x="111376" y="1874520"/>
                </a:cubicBezTo>
                <a:cubicBezTo>
                  <a:pt x="124923" y="1877907"/>
                  <a:pt x="94443" y="2063327"/>
                  <a:pt x="91056" y="1752600"/>
                </a:cubicBezTo>
                <a:cubicBezTo>
                  <a:pt x="87669" y="1441873"/>
                  <a:pt x="89362" y="726016"/>
                  <a:pt x="91056" y="1016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03" name="任意多边形 102"/>
          <p:cNvSpPr/>
          <p:nvPr/>
        </p:nvSpPr>
        <p:spPr>
          <a:xfrm>
            <a:off x="4386417" y="4729324"/>
            <a:ext cx="171465" cy="1014807"/>
          </a:xfrm>
          <a:custGeom>
            <a:avLst/>
            <a:gdLst>
              <a:gd name="connsiteX0" fmla="*/ 1382 w 171465"/>
              <a:gd name="connsiteY0" fmla="*/ 0 h 1066875"/>
              <a:gd name="connsiteX1" fmla="*/ 6462 w 171465"/>
              <a:gd name="connsiteY1" fmla="*/ 91440 h 1066875"/>
              <a:gd name="connsiteX2" fmla="*/ 52182 w 171465"/>
              <a:gd name="connsiteY2" fmla="*/ 233680 h 1066875"/>
              <a:gd name="connsiteX3" fmla="*/ 57262 w 171465"/>
              <a:gd name="connsiteY3" fmla="*/ 482600 h 1066875"/>
              <a:gd name="connsiteX4" fmla="*/ 52182 w 171465"/>
              <a:gd name="connsiteY4" fmla="*/ 1021080 h 1066875"/>
              <a:gd name="connsiteX5" fmla="*/ 57262 w 171465"/>
              <a:gd name="connsiteY5" fmla="*/ 1041400 h 1066875"/>
              <a:gd name="connsiteX6" fmla="*/ 67422 w 171465"/>
              <a:gd name="connsiteY6" fmla="*/ 1056640 h 1066875"/>
              <a:gd name="connsiteX7" fmla="*/ 97902 w 171465"/>
              <a:gd name="connsiteY7" fmla="*/ 1056640 h 1066875"/>
              <a:gd name="connsiteX8" fmla="*/ 123302 w 171465"/>
              <a:gd name="connsiteY8" fmla="*/ 1036320 h 1066875"/>
              <a:gd name="connsiteX9" fmla="*/ 133462 w 171465"/>
              <a:gd name="connsiteY9" fmla="*/ 955040 h 1066875"/>
              <a:gd name="connsiteX10" fmla="*/ 138542 w 171465"/>
              <a:gd name="connsiteY10" fmla="*/ 746760 h 1066875"/>
              <a:gd name="connsiteX11" fmla="*/ 143622 w 171465"/>
              <a:gd name="connsiteY11" fmla="*/ 223520 h 1066875"/>
              <a:gd name="connsiteX12" fmla="*/ 169022 w 171465"/>
              <a:gd name="connsiteY12" fmla="*/ 91440 h 1066875"/>
              <a:gd name="connsiteX13" fmla="*/ 169022 w 171465"/>
              <a:gd name="connsiteY13" fmla="*/ 25400 h 10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65" h="1066875">
                <a:moveTo>
                  <a:pt x="1382" y="0"/>
                </a:moveTo>
                <a:cubicBezTo>
                  <a:pt x="-312" y="26246"/>
                  <a:pt x="-2005" y="52493"/>
                  <a:pt x="6462" y="91440"/>
                </a:cubicBezTo>
                <a:cubicBezTo>
                  <a:pt x="14929" y="130387"/>
                  <a:pt x="43715" y="168487"/>
                  <a:pt x="52182" y="233680"/>
                </a:cubicBezTo>
                <a:cubicBezTo>
                  <a:pt x="60649" y="298873"/>
                  <a:pt x="57262" y="351367"/>
                  <a:pt x="57262" y="482600"/>
                </a:cubicBezTo>
                <a:cubicBezTo>
                  <a:pt x="57262" y="613833"/>
                  <a:pt x="52182" y="927947"/>
                  <a:pt x="52182" y="1021080"/>
                </a:cubicBezTo>
                <a:cubicBezTo>
                  <a:pt x="52182" y="1114213"/>
                  <a:pt x="54722" y="1035473"/>
                  <a:pt x="57262" y="1041400"/>
                </a:cubicBezTo>
                <a:cubicBezTo>
                  <a:pt x="59802" y="1047327"/>
                  <a:pt x="60649" y="1054100"/>
                  <a:pt x="67422" y="1056640"/>
                </a:cubicBezTo>
                <a:cubicBezTo>
                  <a:pt x="74195" y="1059180"/>
                  <a:pt x="88589" y="1060027"/>
                  <a:pt x="97902" y="1056640"/>
                </a:cubicBezTo>
                <a:cubicBezTo>
                  <a:pt x="107215" y="1053253"/>
                  <a:pt x="117375" y="1053253"/>
                  <a:pt x="123302" y="1036320"/>
                </a:cubicBezTo>
                <a:cubicBezTo>
                  <a:pt x="129229" y="1019387"/>
                  <a:pt x="130922" y="1003300"/>
                  <a:pt x="133462" y="955040"/>
                </a:cubicBezTo>
                <a:cubicBezTo>
                  <a:pt x="136002" y="906780"/>
                  <a:pt x="136849" y="868680"/>
                  <a:pt x="138542" y="746760"/>
                </a:cubicBezTo>
                <a:cubicBezTo>
                  <a:pt x="140235" y="624840"/>
                  <a:pt x="138542" y="332740"/>
                  <a:pt x="143622" y="223520"/>
                </a:cubicBezTo>
                <a:cubicBezTo>
                  <a:pt x="148702" y="114300"/>
                  <a:pt x="164789" y="124460"/>
                  <a:pt x="169022" y="91440"/>
                </a:cubicBezTo>
                <a:cubicBezTo>
                  <a:pt x="173255" y="58420"/>
                  <a:pt x="171138" y="41910"/>
                  <a:pt x="169022" y="2540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04" name="椭圆 103"/>
          <p:cNvSpPr/>
          <p:nvPr/>
        </p:nvSpPr>
        <p:spPr>
          <a:xfrm rot="16200000">
            <a:off x="4428223" y="5673101"/>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06" name="椭圆 105"/>
          <p:cNvSpPr/>
          <p:nvPr/>
        </p:nvSpPr>
        <p:spPr>
          <a:xfrm rot="16200000">
            <a:off x="4421570" y="5709979"/>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07" name="椭圆 106"/>
          <p:cNvSpPr/>
          <p:nvPr/>
        </p:nvSpPr>
        <p:spPr>
          <a:xfrm rot="16200000">
            <a:off x="4436615" y="5696644"/>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08" name="椭圆 107"/>
          <p:cNvSpPr/>
          <p:nvPr/>
        </p:nvSpPr>
        <p:spPr>
          <a:xfrm rot="16200000">
            <a:off x="4446140" y="5691304"/>
            <a:ext cx="72000" cy="36000"/>
          </a:xfrm>
          <a:prstGeom prst="ellips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0" name="椭圆 109"/>
          <p:cNvSpPr/>
          <p:nvPr/>
        </p:nvSpPr>
        <p:spPr>
          <a:xfrm rot="15369960">
            <a:off x="3863228" y="5742364"/>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12" name="TextBox 111"/>
          <p:cNvSpPr txBox="1"/>
          <p:nvPr/>
        </p:nvSpPr>
        <p:spPr>
          <a:xfrm>
            <a:off x="564278" y="1854588"/>
            <a:ext cx="1656184" cy="369332"/>
          </a:xfrm>
          <a:prstGeom prst="rect">
            <a:avLst/>
          </a:prstGeom>
          <a:noFill/>
        </p:spPr>
        <p:txBody>
          <a:bodyPr wrap="square" rtlCol="0">
            <a:spAutoFit/>
          </a:bodyPr>
          <a:lstStyle/>
          <a:p>
            <a:pPr algn="r"/>
            <a:r>
              <a:rPr lang="en-US" altLang="zh-CN" b="1" dirty="0" smtClean="0">
                <a:latin typeface="Arial Narrow" pitchFamily="34" charset="0"/>
              </a:rPr>
              <a:t>Proximal Tubule</a:t>
            </a:r>
            <a:endParaRPr lang="zh-CN" altLang="en-US" b="1" dirty="0">
              <a:latin typeface="Arial Narrow" pitchFamily="34" charset="0"/>
            </a:endParaRPr>
          </a:p>
        </p:txBody>
      </p:sp>
      <p:sp>
        <p:nvSpPr>
          <p:cNvPr id="113" name="TextBox 112"/>
          <p:cNvSpPr txBox="1"/>
          <p:nvPr/>
        </p:nvSpPr>
        <p:spPr>
          <a:xfrm>
            <a:off x="3524226" y="5979346"/>
            <a:ext cx="1429058" cy="369332"/>
          </a:xfrm>
          <a:prstGeom prst="rect">
            <a:avLst/>
          </a:prstGeom>
          <a:noFill/>
        </p:spPr>
        <p:txBody>
          <a:bodyPr wrap="square" rtlCol="0">
            <a:spAutoFit/>
          </a:bodyPr>
          <a:lstStyle/>
          <a:p>
            <a:r>
              <a:rPr lang="en-US" altLang="zh-CN" b="1" dirty="0" err="1" smtClean="0">
                <a:latin typeface="Arial Narrow" pitchFamily="34" charset="0"/>
              </a:rPr>
              <a:t>Henle’s</a:t>
            </a:r>
            <a:r>
              <a:rPr lang="en-US" altLang="zh-CN" b="1" dirty="0" smtClean="0">
                <a:latin typeface="Arial Narrow" pitchFamily="34" charset="0"/>
              </a:rPr>
              <a:t> loop</a:t>
            </a:r>
            <a:endParaRPr lang="zh-CN" altLang="en-US" b="1" dirty="0">
              <a:latin typeface="Arial Narrow" pitchFamily="34" charset="0"/>
            </a:endParaRPr>
          </a:p>
        </p:txBody>
      </p:sp>
      <p:sp>
        <p:nvSpPr>
          <p:cNvPr id="114" name="TextBox 113"/>
          <p:cNvSpPr txBox="1"/>
          <p:nvPr/>
        </p:nvSpPr>
        <p:spPr>
          <a:xfrm>
            <a:off x="4605744" y="3937319"/>
            <a:ext cx="764930" cy="369332"/>
          </a:xfrm>
          <a:prstGeom prst="rect">
            <a:avLst/>
          </a:prstGeom>
          <a:noFill/>
        </p:spPr>
        <p:txBody>
          <a:bodyPr wrap="square" rtlCol="0">
            <a:spAutoFit/>
          </a:bodyPr>
          <a:lstStyle/>
          <a:p>
            <a:pPr algn="r"/>
            <a:r>
              <a:rPr lang="en-US" altLang="zh-CN" b="1" dirty="0" err="1" smtClean="0">
                <a:latin typeface="Arial Narrow" pitchFamily="34" charset="0"/>
              </a:rPr>
              <a:t>mTAL</a:t>
            </a:r>
            <a:endParaRPr lang="zh-CN" altLang="en-US" b="1" dirty="0">
              <a:latin typeface="Arial Narrow" pitchFamily="34" charset="0"/>
            </a:endParaRPr>
          </a:p>
        </p:txBody>
      </p:sp>
      <p:cxnSp>
        <p:nvCxnSpPr>
          <p:cNvPr id="116" name="直接连接符 115"/>
          <p:cNvCxnSpPr/>
          <p:nvPr/>
        </p:nvCxnSpPr>
        <p:spPr>
          <a:xfrm flipH="1">
            <a:off x="4511811" y="4124177"/>
            <a:ext cx="18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2223843" y="2047770"/>
            <a:ext cx="2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rot="16006242">
            <a:off x="5585419" y="4087811"/>
            <a:ext cx="214675" cy="45719"/>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22" name="椭圆 121"/>
          <p:cNvSpPr/>
          <p:nvPr/>
        </p:nvSpPr>
        <p:spPr>
          <a:xfrm rot="16200000">
            <a:off x="5270876" y="5339858"/>
            <a:ext cx="345600" cy="45719"/>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23" name="椭圆 122"/>
          <p:cNvSpPr/>
          <p:nvPr/>
        </p:nvSpPr>
        <p:spPr>
          <a:xfrm>
            <a:off x="3753585" y="2231777"/>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24" name="椭圆 123"/>
          <p:cNvSpPr/>
          <p:nvPr/>
        </p:nvSpPr>
        <p:spPr>
          <a:xfrm>
            <a:off x="3753585" y="2342267"/>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25" name="椭圆 124"/>
          <p:cNvSpPr/>
          <p:nvPr/>
        </p:nvSpPr>
        <p:spPr>
          <a:xfrm>
            <a:off x="3753585" y="2450852"/>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26" name="椭圆 125"/>
          <p:cNvSpPr/>
          <p:nvPr/>
        </p:nvSpPr>
        <p:spPr>
          <a:xfrm>
            <a:off x="3849549" y="2396748"/>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32" name="椭圆 131"/>
          <p:cNvSpPr/>
          <p:nvPr/>
        </p:nvSpPr>
        <p:spPr>
          <a:xfrm>
            <a:off x="3849549" y="2286640"/>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33" name="椭圆 132"/>
          <p:cNvSpPr/>
          <p:nvPr/>
        </p:nvSpPr>
        <p:spPr>
          <a:xfrm>
            <a:off x="3660622" y="2286640"/>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34" name="椭圆 133"/>
          <p:cNvSpPr/>
          <p:nvPr/>
        </p:nvSpPr>
        <p:spPr>
          <a:xfrm>
            <a:off x="3660622" y="2396748"/>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39" name="椭圆 138"/>
          <p:cNvSpPr/>
          <p:nvPr/>
        </p:nvSpPr>
        <p:spPr>
          <a:xfrm rot="16200000">
            <a:off x="4411850" y="5736642"/>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40" name="椭圆 139"/>
          <p:cNvSpPr/>
          <p:nvPr/>
        </p:nvSpPr>
        <p:spPr>
          <a:xfrm rot="16200000">
            <a:off x="5586406" y="3972052"/>
            <a:ext cx="252000" cy="45719"/>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41" name="椭圆 140"/>
          <p:cNvSpPr/>
          <p:nvPr/>
        </p:nvSpPr>
        <p:spPr>
          <a:xfrm rot="15369960">
            <a:off x="3931119" y="5701004"/>
            <a:ext cx="72000" cy="36000"/>
          </a:xfrm>
          <a:prstGeom prst="ellipse">
            <a:avLst/>
          </a:prstGeom>
          <a:solidFill>
            <a:schemeClr val="bg1"/>
          </a:solidFill>
          <a:ln w="12700" cap="flat" cmpd="sng">
            <a:noFill/>
            <a:prstDash val="solid"/>
            <a:round/>
            <a:headEnd/>
            <a:tailEnd/>
          </a:ln>
          <a:effectLst/>
        </p:spPr>
        <p:txBody>
          <a:bodyPr wrap="none" anchor="ctr"/>
          <a:lstStyle/>
          <a:p>
            <a:endParaRPr lang="zh-CN" altLang="en-US"/>
          </a:p>
        </p:txBody>
      </p:sp>
      <p:sp>
        <p:nvSpPr>
          <p:cNvPr id="145" name="新月形 144"/>
          <p:cNvSpPr/>
          <p:nvPr/>
        </p:nvSpPr>
        <p:spPr>
          <a:xfrm rot="20204817">
            <a:off x="3907087" y="5626483"/>
            <a:ext cx="45719" cy="242143"/>
          </a:xfrm>
          <a:prstGeom prst="moon">
            <a:avLst>
              <a:gd name="adj" fmla="val 59361"/>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dirty="0"/>
          </a:p>
        </p:txBody>
      </p:sp>
      <p:sp>
        <p:nvSpPr>
          <p:cNvPr id="182" name="椭圆 181"/>
          <p:cNvSpPr/>
          <p:nvPr/>
        </p:nvSpPr>
        <p:spPr>
          <a:xfrm rot="15994266">
            <a:off x="3864827" y="5685764"/>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83" name="椭圆 182"/>
          <p:cNvSpPr/>
          <p:nvPr/>
        </p:nvSpPr>
        <p:spPr>
          <a:xfrm rot="16200000">
            <a:off x="4406330" y="5753787"/>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84" name="任意多边形 183"/>
          <p:cNvSpPr/>
          <p:nvPr/>
        </p:nvSpPr>
        <p:spPr>
          <a:xfrm>
            <a:off x="4397847" y="5633298"/>
            <a:ext cx="41910" cy="152400"/>
          </a:xfrm>
          <a:custGeom>
            <a:avLst/>
            <a:gdLst>
              <a:gd name="connsiteX0" fmla="*/ 41910 w 41910"/>
              <a:gd name="connsiteY0" fmla="*/ 0 h 152400"/>
              <a:gd name="connsiteX1" fmla="*/ 32385 w 41910"/>
              <a:gd name="connsiteY1" fmla="*/ 81915 h 152400"/>
              <a:gd name="connsiteX2" fmla="*/ 0 w 41910"/>
              <a:gd name="connsiteY2" fmla="*/ 152400 h 152400"/>
            </a:gdLst>
            <a:ahLst/>
            <a:cxnLst>
              <a:cxn ang="0">
                <a:pos x="connsiteX0" y="connsiteY0"/>
              </a:cxn>
              <a:cxn ang="0">
                <a:pos x="connsiteX1" y="connsiteY1"/>
              </a:cxn>
              <a:cxn ang="0">
                <a:pos x="connsiteX2" y="connsiteY2"/>
              </a:cxn>
            </a:cxnLst>
            <a:rect l="l" t="t" r="r" b="b"/>
            <a:pathLst>
              <a:path w="41910" h="152400">
                <a:moveTo>
                  <a:pt x="41910" y="0"/>
                </a:moveTo>
                <a:cubicBezTo>
                  <a:pt x="40640" y="28257"/>
                  <a:pt x="39370" y="56515"/>
                  <a:pt x="32385" y="81915"/>
                </a:cubicBezTo>
                <a:cubicBezTo>
                  <a:pt x="25400" y="107315"/>
                  <a:pt x="12700" y="129857"/>
                  <a:pt x="0" y="15240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85" name="任意多边形 184"/>
          <p:cNvSpPr/>
          <p:nvPr/>
        </p:nvSpPr>
        <p:spPr>
          <a:xfrm>
            <a:off x="4410800" y="5636751"/>
            <a:ext cx="41910" cy="152400"/>
          </a:xfrm>
          <a:custGeom>
            <a:avLst/>
            <a:gdLst>
              <a:gd name="connsiteX0" fmla="*/ 41910 w 41910"/>
              <a:gd name="connsiteY0" fmla="*/ 0 h 152400"/>
              <a:gd name="connsiteX1" fmla="*/ 32385 w 41910"/>
              <a:gd name="connsiteY1" fmla="*/ 81915 h 152400"/>
              <a:gd name="connsiteX2" fmla="*/ 0 w 41910"/>
              <a:gd name="connsiteY2" fmla="*/ 152400 h 152400"/>
            </a:gdLst>
            <a:ahLst/>
            <a:cxnLst>
              <a:cxn ang="0">
                <a:pos x="connsiteX0" y="connsiteY0"/>
              </a:cxn>
              <a:cxn ang="0">
                <a:pos x="connsiteX1" y="connsiteY1"/>
              </a:cxn>
              <a:cxn ang="0">
                <a:pos x="connsiteX2" y="connsiteY2"/>
              </a:cxn>
            </a:cxnLst>
            <a:rect l="l" t="t" r="r" b="b"/>
            <a:pathLst>
              <a:path w="41910" h="152400">
                <a:moveTo>
                  <a:pt x="41910" y="0"/>
                </a:moveTo>
                <a:cubicBezTo>
                  <a:pt x="40640" y="28257"/>
                  <a:pt x="39370" y="56515"/>
                  <a:pt x="32385" y="81915"/>
                </a:cubicBezTo>
                <a:cubicBezTo>
                  <a:pt x="25400" y="107315"/>
                  <a:pt x="12700" y="129857"/>
                  <a:pt x="0" y="152400"/>
                </a:cubicBezTo>
              </a:path>
            </a:pathLst>
          </a:cu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6" name="任意多边形 185"/>
          <p:cNvSpPr/>
          <p:nvPr/>
        </p:nvSpPr>
        <p:spPr>
          <a:xfrm>
            <a:off x="4466040" y="5625321"/>
            <a:ext cx="40005" cy="156210"/>
          </a:xfrm>
          <a:custGeom>
            <a:avLst/>
            <a:gdLst>
              <a:gd name="connsiteX0" fmla="*/ 40005 w 40005"/>
              <a:gd name="connsiteY0" fmla="*/ 0 h 156210"/>
              <a:gd name="connsiteX1" fmla="*/ 30480 w 40005"/>
              <a:gd name="connsiteY1" fmla="*/ 76200 h 156210"/>
              <a:gd name="connsiteX2" fmla="*/ 0 w 40005"/>
              <a:gd name="connsiteY2" fmla="*/ 156210 h 156210"/>
            </a:gdLst>
            <a:ahLst/>
            <a:cxnLst>
              <a:cxn ang="0">
                <a:pos x="connsiteX0" y="connsiteY0"/>
              </a:cxn>
              <a:cxn ang="0">
                <a:pos x="connsiteX1" y="connsiteY1"/>
              </a:cxn>
              <a:cxn ang="0">
                <a:pos x="connsiteX2" y="connsiteY2"/>
              </a:cxn>
            </a:cxnLst>
            <a:rect l="l" t="t" r="r" b="b"/>
            <a:pathLst>
              <a:path w="40005" h="156210">
                <a:moveTo>
                  <a:pt x="40005" y="0"/>
                </a:moveTo>
                <a:cubicBezTo>
                  <a:pt x="38576" y="25082"/>
                  <a:pt x="37148" y="50165"/>
                  <a:pt x="30480" y="76200"/>
                </a:cubicBezTo>
                <a:cubicBezTo>
                  <a:pt x="23813" y="102235"/>
                  <a:pt x="11906" y="129222"/>
                  <a:pt x="0" y="156210"/>
                </a:cubicBezTo>
              </a:path>
            </a:pathLst>
          </a:cu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7" name="任意多边形 186"/>
          <p:cNvSpPr/>
          <p:nvPr/>
        </p:nvSpPr>
        <p:spPr>
          <a:xfrm>
            <a:off x="4478998" y="5644728"/>
            <a:ext cx="40005" cy="156210"/>
          </a:xfrm>
          <a:custGeom>
            <a:avLst/>
            <a:gdLst>
              <a:gd name="connsiteX0" fmla="*/ 40005 w 40005"/>
              <a:gd name="connsiteY0" fmla="*/ 0 h 156210"/>
              <a:gd name="connsiteX1" fmla="*/ 30480 w 40005"/>
              <a:gd name="connsiteY1" fmla="*/ 76200 h 156210"/>
              <a:gd name="connsiteX2" fmla="*/ 0 w 40005"/>
              <a:gd name="connsiteY2" fmla="*/ 156210 h 156210"/>
            </a:gdLst>
            <a:ahLst/>
            <a:cxnLst>
              <a:cxn ang="0">
                <a:pos x="connsiteX0" y="connsiteY0"/>
              </a:cxn>
              <a:cxn ang="0">
                <a:pos x="connsiteX1" y="connsiteY1"/>
              </a:cxn>
              <a:cxn ang="0">
                <a:pos x="connsiteX2" y="connsiteY2"/>
              </a:cxn>
            </a:cxnLst>
            <a:rect l="l" t="t" r="r" b="b"/>
            <a:pathLst>
              <a:path w="40005" h="156210">
                <a:moveTo>
                  <a:pt x="40005" y="0"/>
                </a:moveTo>
                <a:cubicBezTo>
                  <a:pt x="38576" y="25082"/>
                  <a:pt x="37148" y="50165"/>
                  <a:pt x="30480" y="76200"/>
                </a:cubicBezTo>
                <a:cubicBezTo>
                  <a:pt x="23813" y="102235"/>
                  <a:pt x="11906" y="129222"/>
                  <a:pt x="0" y="15621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88" name="任意多边形 187"/>
          <p:cNvSpPr/>
          <p:nvPr/>
        </p:nvSpPr>
        <p:spPr>
          <a:xfrm>
            <a:off x="3843105" y="5650086"/>
            <a:ext cx="70485" cy="196215"/>
          </a:xfrm>
          <a:custGeom>
            <a:avLst/>
            <a:gdLst>
              <a:gd name="connsiteX0" fmla="*/ 0 w 70485"/>
              <a:gd name="connsiteY0" fmla="*/ 0 h 196215"/>
              <a:gd name="connsiteX1" fmla="*/ 19050 w 70485"/>
              <a:gd name="connsiteY1" fmla="*/ 99060 h 196215"/>
              <a:gd name="connsiteX2" fmla="*/ 47625 w 70485"/>
              <a:gd name="connsiteY2" fmla="*/ 163830 h 196215"/>
              <a:gd name="connsiteX3" fmla="*/ 70485 w 70485"/>
              <a:gd name="connsiteY3" fmla="*/ 196215 h 196215"/>
            </a:gdLst>
            <a:ahLst/>
            <a:cxnLst>
              <a:cxn ang="0">
                <a:pos x="connsiteX0" y="connsiteY0"/>
              </a:cxn>
              <a:cxn ang="0">
                <a:pos x="connsiteX1" y="connsiteY1"/>
              </a:cxn>
              <a:cxn ang="0">
                <a:pos x="connsiteX2" y="connsiteY2"/>
              </a:cxn>
              <a:cxn ang="0">
                <a:pos x="connsiteX3" y="connsiteY3"/>
              </a:cxn>
            </a:cxnLst>
            <a:rect l="l" t="t" r="r" b="b"/>
            <a:pathLst>
              <a:path w="70485" h="196215">
                <a:moveTo>
                  <a:pt x="0" y="0"/>
                </a:moveTo>
                <a:cubicBezTo>
                  <a:pt x="5556" y="35877"/>
                  <a:pt x="11113" y="71755"/>
                  <a:pt x="19050" y="99060"/>
                </a:cubicBezTo>
                <a:cubicBezTo>
                  <a:pt x="26987" y="126365"/>
                  <a:pt x="39053" y="147638"/>
                  <a:pt x="47625" y="163830"/>
                </a:cubicBezTo>
                <a:cubicBezTo>
                  <a:pt x="56198" y="180023"/>
                  <a:pt x="63341" y="188119"/>
                  <a:pt x="70485" y="196215"/>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90" name="任意多边形 189"/>
          <p:cNvSpPr/>
          <p:nvPr/>
        </p:nvSpPr>
        <p:spPr>
          <a:xfrm>
            <a:off x="3856440" y="5598651"/>
            <a:ext cx="19050" cy="146685"/>
          </a:xfrm>
          <a:custGeom>
            <a:avLst/>
            <a:gdLst>
              <a:gd name="connsiteX0" fmla="*/ 0 w 19050"/>
              <a:gd name="connsiteY0" fmla="*/ 0 h 146685"/>
              <a:gd name="connsiteX1" fmla="*/ 5715 w 19050"/>
              <a:gd name="connsiteY1" fmla="*/ 76200 h 146685"/>
              <a:gd name="connsiteX2" fmla="*/ 19050 w 19050"/>
              <a:gd name="connsiteY2" fmla="*/ 146685 h 146685"/>
            </a:gdLst>
            <a:ahLst/>
            <a:cxnLst>
              <a:cxn ang="0">
                <a:pos x="connsiteX0" y="connsiteY0"/>
              </a:cxn>
              <a:cxn ang="0">
                <a:pos x="connsiteX1" y="connsiteY1"/>
              </a:cxn>
              <a:cxn ang="0">
                <a:pos x="connsiteX2" y="connsiteY2"/>
              </a:cxn>
            </a:cxnLst>
            <a:rect l="l" t="t" r="r" b="b"/>
            <a:pathLst>
              <a:path w="19050" h="146685">
                <a:moveTo>
                  <a:pt x="0" y="0"/>
                </a:moveTo>
                <a:cubicBezTo>
                  <a:pt x="1270" y="25876"/>
                  <a:pt x="2540" y="51753"/>
                  <a:pt x="5715" y="76200"/>
                </a:cubicBezTo>
                <a:cubicBezTo>
                  <a:pt x="8890" y="100647"/>
                  <a:pt x="13970" y="123666"/>
                  <a:pt x="19050" y="146685"/>
                </a:cubicBezTo>
              </a:path>
            </a:pathLst>
          </a:cu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93" name="组合 199"/>
          <p:cNvGrpSpPr/>
          <p:nvPr/>
        </p:nvGrpSpPr>
        <p:grpSpPr>
          <a:xfrm>
            <a:off x="4382220" y="4566141"/>
            <a:ext cx="175260" cy="236220"/>
            <a:chOff x="4141470" y="4080510"/>
            <a:chExt cx="175260" cy="236220"/>
          </a:xfrm>
        </p:grpSpPr>
        <p:sp>
          <p:nvSpPr>
            <p:cNvPr id="195" name="任意多边形 194"/>
            <p:cNvSpPr/>
            <p:nvPr/>
          </p:nvSpPr>
          <p:spPr>
            <a:xfrm>
              <a:off x="4314825" y="4154805"/>
              <a:ext cx="1905" cy="161925"/>
            </a:xfrm>
            <a:custGeom>
              <a:avLst/>
              <a:gdLst>
                <a:gd name="connsiteX0" fmla="*/ 0 w 1905"/>
                <a:gd name="connsiteY0" fmla="*/ 0 h 161925"/>
                <a:gd name="connsiteX1" fmla="*/ 1905 w 1905"/>
                <a:gd name="connsiteY1" fmla="*/ 161925 h 161925"/>
              </a:gdLst>
              <a:ahLst/>
              <a:cxnLst>
                <a:cxn ang="0">
                  <a:pos x="connsiteX0" y="connsiteY0"/>
                </a:cxn>
                <a:cxn ang="0">
                  <a:pos x="connsiteX1" y="connsiteY1"/>
                </a:cxn>
              </a:cxnLst>
              <a:rect l="l" t="t" r="r" b="b"/>
              <a:pathLst>
                <a:path w="1905" h="161925">
                  <a:moveTo>
                    <a:pt x="0" y="0"/>
                  </a:moveTo>
                  <a:lnTo>
                    <a:pt x="1905" y="161925"/>
                  </a:ln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96" name="任意多边形 195"/>
            <p:cNvSpPr/>
            <p:nvPr/>
          </p:nvSpPr>
          <p:spPr>
            <a:xfrm>
              <a:off x="4293493" y="4150985"/>
              <a:ext cx="3810" cy="154305"/>
            </a:xfrm>
            <a:custGeom>
              <a:avLst/>
              <a:gdLst>
                <a:gd name="connsiteX0" fmla="*/ 0 w 3810"/>
                <a:gd name="connsiteY0" fmla="*/ 0 h 154305"/>
                <a:gd name="connsiteX1" fmla="*/ 3810 w 3810"/>
                <a:gd name="connsiteY1" fmla="*/ 154305 h 154305"/>
              </a:gdLst>
              <a:ahLst/>
              <a:cxnLst>
                <a:cxn ang="0">
                  <a:pos x="connsiteX0" y="connsiteY0"/>
                </a:cxn>
                <a:cxn ang="0">
                  <a:pos x="connsiteX1" y="connsiteY1"/>
                </a:cxn>
              </a:cxnLst>
              <a:rect l="l" t="t" r="r" b="b"/>
              <a:pathLst>
                <a:path w="3810" h="154305">
                  <a:moveTo>
                    <a:pt x="0" y="0"/>
                  </a:moveTo>
                  <a:lnTo>
                    <a:pt x="3810" y="154305"/>
                  </a:lnTo>
                </a:path>
              </a:pathLst>
            </a:cu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7" name="任意多边形 196"/>
            <p:cNvSpPr/>
            <p:nvPr/>
          </p:nvSpPr>
          <p:spPr>
            <a:xfrm>
              <a:off x="4141470" y="4093845"/>
              <a:ext cx="3810" cy="198120"/>
            </a:xfrm>
            <a:custGeom>
              <a:avLst/>
              <a:gdLst>
                <a:gd name="connsiteX0" fmla="*/ 0 w 3810"/>
                <a:gd name="connsiteY0" fmla="*/ 0 h 198120"/>
                <a:gd name="connsiteX1" fmla="*/ 3810 w 3810"/>
                <a:gd name="connsiteY1" fmla="*/ 198120 h 198120"/>
              </a:gdLst>
              <a:ahLst/>
              <a:cxnLst>
                <a:cxn ang="0">
                  <a:pos x="connsiteX0" y="connsiteY0"/>
                </a:cxn>
                <a:cxn ang="0">
                  <a:pos x="connsiteX1" y="connsiteY1"/>
                </a:cxn>
              </a:cxnLst>
              <a:rect l="l" t="t" r="r" b="b"/>
              <a:pathLst>
                <a:path w="3810" h="198120">
                  <a:moveTo>
                    <a:pt x="0" y="0"/>
                  </a:moveTo>
                  <a:lnTo>
                    <a:pt x="3810" y="198120"/>
                  </a:ln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00" name="任意多边形 199"/>
            <p:cNvSpPr/>
            <p:nvPr/>
          </p:nvSpPr>
          <p:spPr>
            <a:xfrm>
              <a:off x="4160520" y="4080510"/>
              <a:ext cx="3810" cy="205740"/>
            </a:xfrm>
            <a:custGeom>
              <a:avLst/>
              <a:gdLst>
                <a:gd name="connsiteX0" fmla="*/ 0 w 3810"/>
                <a:gd name="connsiteY0" fmla="*/ 0 h 205740"/>
                <a:gd name="connsiteX1" fmla="*/ 3810 w 3810"/>
                <a:gd name="connsiteY1" fmla="*/ 205740 h 205740"/>
              </a:gdLst>
              <a:ahLst/>
              <a:cxnLst>
                <a:cxn ang="0">
                  <a:pos x="connsiteX0" y="connsiteY0"/>
                </a:cxn>
                <a:cxn ang="0">
                  <a:pos x="connsiteX1" y="connsiteY1"/>
                </a:cxn>
              </a:cxnLst>
              <a:rect l="l" t="t" r="r" b="b"/>
              <a:pathLst>
                <a:path w="3810" h="205740">
                  <a:moveTo>
                    <a:pt x="0" y="0"/>
                  </a:moveTo>
                  <a:lnTo>
                    <a:pt x="3810" y="205740"/>
                  </a:lnTo>
                </a:path>
              </a:pathLst>
            </a:cu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1" name="任意多边形 200"/>
          <p:cNvSpPr/>
          <p:nvPr/>
        </p:nvSpPr>
        <p:spPr>
          <a:xfrm>
            <a:off x="3942165" y="3508866"/>
            <a:ext cx="36195" cy="302895"/>
          </a:xfrm>
          <a:custGeom>
            <a:avLst/>
            <a:gdLst>
              <a:gd name="connsiteX0" fmla="*/ 36195 w 36195"/>
              <a:gd name="connsiteY0" fmla="*/ 0 h 302895"/>
              <a:gd name="connsiteX1" fmla="*/ 28575 w 36195"/>
              <a:gd name="connsiteY1" fmla="*/ 144780 h 302895"/>
              <a:gd name="connsiteX2" fmla="*/ 7620 w 36195"/>
              <a:gd name="connsiteY2" fmla="*/ 234315 h 302895"/>
              <a:gd name="connsiteX3" fmla="*/ 0 w 36195"/>
              <a:gd name="connsiteY3" fmla="*/ 302895 h 302895"/>
            </a:gdLst>
            <a:ahLst/>
            <a:cxnLst>
              <a:cxn ang="0">
                <a:pos x="connsiteX0" y="connsiteY0"/>
              </a:cxn>
              <a:cxn ang="0">
                <a:pos x="connsiteX1" y="connsiteY1"/>
              </a:cxn>
              <a:cxn ang="0">
                <a:pos x="connsiteX2" y="connsiteY2"/>
              </a:cxn>
              <a:cxn ang="0">
                <a:pos x="connsiteX3" y="connsiteY3"/>
              </a:cxn>
            </a:cxnLst>
            <a:rect l="l" t="t" r="r" b="b"/>
            <a:pathLst>
              <a:path w="36195" h="302895">
                <a:moveTo>
                  <a:pt x="36195" y="0"/>
                </a:moveTo>
                <a:cubicBezTo>
                  <a:pt x="34766" y="52864"/>
                  <a:pt x="33337" y="105728"/>
                  <a:pt x="28575" y="144780"/>
                </a:cubicBezTo>
                <a:cubicBezTo>
                  <a:pt x="23813" y="183832"/>
                  <a:pt x="12382" y="207963"/>
                  <a:pt x="7620" y="234315"/>
                </a:cubicBezTo>
                <a:cubicBezTo>
                  <a:pt x="2858" y="260667"/>
                  <a:pt x="0" y="302895"/>
                  <a:pt x="0" y="302895"/>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02" name="组合 211"/>
          <p:cNvGrpSpPr/>
          <p:nvPr/>
        </p:nvGrpSpPr>
        <p:grpSpPr>
          <a:xfrm>
            <a:off x="3840451" y="3554591"/>
            <a:ext cx="171067" cy="369565"/>
            <a:chOff x="3599701" y="3068960"/>
            <a:chExt cx="171067" cy="369565"/>
          </a:xfrm>
        </p:grpSpPr>
        <p:sp>
          <p:nvSpPr>
            <p:cNvPr id="204" name="任意多边形 203"/>
            <p:cNvSpPr/>
            <p:nvPr/>
          </p:nvSpPr>
          <p:spPr>
            <a:xfrm>
              <a:off x="3688854" y="3068960"/>
              <a:ext cx="36195" cy="245745"/>
            </a:xfrm>
            <a:custGeom>
              <a:avLst/>
              <a:gdLst>
                <a:gd name="connsiteX0" fmla="*/ 36195 w 36195"/>
                <a:gd name="connsiteY0" fmla="*/ 0 h 245745"/>
                <a:gd name="connsiteX1" fmla="*/ 30480 w 36195"/>
                <a:gd name="connsiteY1" fmla="*/ 76200 h 245745"/>
                <a:gd name="connsiteX2" fmla="*/ 11430 w 36195"/>
                <a:gd name="connsiteY2" fmla="*/ 165735 h 245745"/>
                <a:gd name="connsiteX3" fmla="*/ 0 w 36195"/>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36195" h="245745">
                  <a:moveTo>
                    <a:pt x="36195" y="0"/>
                  </a:moveTo>
                  <a:cubicBezTo>
                    <a:pt x="35401" y="24288"/>
                    <a:pt x="34608" y="48577"/>
                    <a:pt x="30480" y="76200"/>
                  </a:cubicBezTo>
                  <a:cubicBezTo>
                    <a:pt x="26352" y="103823"/>
                    <a:pt x="16510" y="137477"/>
                    <a:pt x="11430" y="165735"/>
                  </a:cubicBezTo>
                  <a:cubicBezTo>
                    <a:pt x="6350" y="193993"/>
                    <a:pt x="3175" y="219869"/>
                    <a:pt x="0" y="245745"/>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05" name="椭圆 204"/>
            <p:cNvSpPr/>
            <p:nvPr/>
          </p:nvSpPr>
          <p:spPr>
            <a:xfrm>
              <a:off x="3725049" y="3188593"/>
              <a:ext cx="45719"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任意多边形 205"/>
            <p:cNvSpPr/>
            <p:nvPr/>
          </p:nvSpPr>
          <p:spPr>
            <a:xfrm>
              <a:off x="3682365" y="3352800"/>
              <a:ext cx="1905" cy="85725"/>
            </a:xfrm>
            <a:custGeom>
              <a:avLst/>
              <a:gdLst>
                <a:gd name="connsiteX0" fmla="*/ 1905 w 1905"/>
                <a:gd name="connsiteY0" fmla="*/ 0 h 85725"/>
                <a:gd name="connsiteX1" fmla="*/ 0 w 1905"/>
                <a:gd name="connsiteY1" fmla="*/ 85725 h 85725"/>
              </a:gdLst>
              <a:ahLst/>
              <a:cxnLst>
                <a:cxn ang="0">
                  <a:pos x="connsiteX0" y="connsiteY0"/>
                </a:cxn>
                <a:cxn ang="0">
                  <a:pos x="connsiteX1" y="connsiteY1"/>
                </a:cxn>
              </a:cxnLst>
              <a:rect l="l" t="t" r="r" b="b"/>
              <a:pathLst>
                <a:path w="1905" h="85725">
                  <a:moveTo>
                    <a:pt x="1905" y="0"/>
                  </a:moveTo>
                  <a:lnTo>
                    <a:pt x="0" y="85725"/>
                  </a:lnTo>
                </a:path>
              </a:pathLst>
            </a:custGeom>
            <a:solidFill>
              <a:schemeClr val="accent1">
                <a:lumMod val="20000"/>
                <a:lumOff val="80000"/>
              </a:schemeClr>
            </a:solidFill>
            <a:ln w="1270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08" name="任意多边形 207"/>
            <p:cNvSpPr/>
            <p:nvPr/>
          </p:nvSpPr>
          <p:spPr>
            <a:xfrm>
              <a:off x="3599701" y="3345562"/>
              <a:ext cx="1905" cy="85725"/>
            </a:xfrm>
            <a:custGeom>
              <a:avLst/>
              <a:gdLst>
                <a:gd name="connsiteX0" fmla="*/ 1905 w 1905"/>
                <a:gd name="connsiteY0" fmla="*/ 0 h 85725"/>
                <a:gd name="connsiteX1" fmla="*/ 0 w 1905"/>
                <a:gd name="connsiteY1" fmla="*/ 85725 h 85725"/>
              </a:gdLst>
              <a:ahLst/>
              <a:cxnLst>
                <a:cxn ang="0">
                  <a:pos x="connsiteX0" y="connsiteY0"/>
                </a:cxn>
                <a:cxn ang="0">
                  <a:pos x="connsiteX1" y="connsiteY1"/>
                </a:cxn>
              </a:cxnLst>
              <a:rect l="l" t="t" r="r" b="b"/>
              <a:pathLst>
                <a:path w="1905" h="85725">
                  <a:moveTo>
                    <a:pt x="1905" y="0"/>
                  </a:moveTo>
                  <a:lnTo>
                    <a:pt x="0" y="85725"/>
                  </a:lnTo>
                </a:path>
              </a:pathLst>
            </a:custGeom>
            <a:solidFill>
              <a:schemeClr val="accent1">
                <a:lumMod val="20000"/>
                <a:lumOff val="80000"/>
              </a:schemeClr>
            </a:solidFill>
            <a:ln w="12700" cap="flat" cmpd="sng">
              <a:solidFill>
                <a:schemeClr val="tx1">
                  <a:lumMod val="75000"/>
                  <a:lumOff val="25000"/>
                </a:schemeClr>
              </a:solidFill>
              <a:prstDash val="solid"/>
              <a:round/>
              <a:headEnd/>
              <a:tailEnd/>
            </a:ln>
            <a:effectLst/>
          </p:spPr>
          <p:txBody>
            <a:bodyPr wrap="none" anchor="ctr"/>
            <a:lstStyle/>
            <a:p>
              <a:endParaRPr lang="zh-CN" altLang="en-US"/>
            </a:p>
          </p:txBody>
        </p:sp>
      </p:grpSp>
      <p:sp>
        <p:nvSpPr>
          <p:cNvPr id="216" name="TextBox 215"/>
          <p:cNvSpPr txBox="1"/>
          <p:nvPr/>
        </p:nvSpPr>
        <p:spPr>
          <a:xfrm>
            <a:off x="6429638" y="3969706"/>
            <a:ext cx="1693624" cy="369332"/>
          </a:xfrm>
          <a:prstGeom prst="rect">
            <a:avLst/>
          </a:prstGeom>
          <a:noFill/>
        </p:spPr>
        <p:txBody>
          <a:bodyPr wrap="square" rtlCol="0">
            <a:spAutoFit/>
          </a:bodyPr>
          <a:lstStyle/>
          <a:p>
            <a:r>
              <a:rPr lang="en-US" altLang="zh-CN" b="1" dirty="0" smtClean="0">
                <a:latin typeface="Arial Narrow" pitchFamily="34" charset="0"/>
              </a:rPr>
              <a:t>Collecting duct</a:t>
            </a:r>
            <a:endParaRPr lang="zh-CN" altLang="en-US" b="1" dirty="0">
              <a:latin typeface="Arial Narrow" pitchFamily="34" charset="0"/>
            </a:endParaRPr>
          </a:p>
        </p:txBody>
      </p:sp>
      <p:sp>
        <p:nvSpPr>
          <p:cNvPr id="218" name="右大括号 217"/>
          <p:cNvSpPr/>
          <p:nvPr/>
        </p:nvSpPr>
        <p:spPr>
          <a:xfrm>
            <a:off x="6143636" y="2023550"/>
            <a:ext cx="285752" cy="4286280"/>
          </a:xfrm>
          <a:prstGeom prst="rightBrace">
            <a:avLst>
              <a:gd name="adj1" fmla="val 33222"/>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5" name="TextBox 64"/>
          <p:cNvSpPr txBox="1"/>
          <p:nvPr/>
        </p:nvSpPr>
        <p:spPr>
          <a:xfrm>
            <a:off x="0" y="174051"/>
            <a:ext cx="9144000" cy="707886"/>
          </a:xfrm>
          <a:prstGeom prst="rect">
            <a:avLst/>
          </a:prstGeom>
          <a:noFill/>
        </p:spPr>
        <p:txBody>
          <a:bodyPr wrap="square" rtlCol="0">
            <a:spAutoFit/>
          </a:bodyPr>
          <a:lstStyle/>
          <a:p>
            <a:pPr algn="ctr"/>
            <a:r>
              <a:rPr lang="en-US" altLang="zh-CN" sz="4000" b="1" dirty="0" smtClean="0">
                <a:latin typeface="Arial Narrow" pitchFamily="34" charset="0"/>
              </a:rPr>
              <a:t>Renal Bicarbonate </a:t>
            </a:r>
            <a:r>
              <a:rPr lang="en-US" altLang="zh-CN" sz="4000" b="1" dirty="0" err="1" smtClean="0">
                <a:latin typeface="Arial Narrow" pitchFamily="34" charset="0"/>
              </a:rPr>
              <a:t>Reabsorption</a:t>
            </a:r>
            <a:endParaRPr lang="zh-CN" altLang="en-US" sz="4000" b="1" dirty="0">
              <a:latin typeface="Arial Narrow" pitchFamily="34" charset="0"/>
            </a:endParaRPr>
          </a:p>
        </p:txBody>
      </p:sp>
    </p:spTree>
    <p:extLst>
      <p:ext uri="{BB962C8B-B14F-4D97-AF65-F5344CB8AC3E}">
        <p14:creationId xmlns:p14="http://schemas.microsoft.com/office/powerpoint/2010/main" xmlns="" val="2485022533"/>
      </p:ext>
    </p:extLst>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圆角右箭头 150"/>
          <p:cNvSpPr/>
          <p:nvPr/>
        </p:nvSpPr>
        <p:spPr>
          <a:xfrm flipH="1" flipV="1">
            <a:off x="3946749" y="2021468"/>
            <a:ext cx="290321" cy="360040"/>
          </a:xfrm>
          <a:prstGeom prst="bentArrow">
            <a:avLst>
              <a:gd name="adj1" fmla="val 31592"/>
              <a:gd name="adj2" fmla="val 15796"/>
              <a:gd name="adj3" fmla="val 186"/>
              <a:gd name="adj4" fmla="val 77289"/>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00" name="圆角右箭头 99"/>
          <p:cNvSpPr/>
          <p:nvPr/>
        </p:nvSpPr>
        <p:spPr>
          <a:xfrm flipH="1">
            <a:off x="3946749" y="2391033"/>
            <a:ext cx="290321" cy="360040"/>
          </a:xfrm>
          <a:prstGeom prst="bentArrow">
            <a:avLst>
              <a:gd name="adj1" fmla="val 31592"/>
              <a:gd name="adj2" fmla="val 15796"/>
              <a:gd name="adj3" fmla="val 186"/>
              <a:gd name="adj4" fmla="val 77289"/>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65" name="椭圆 164"/>
          <p:cNvSpPr/>
          <p:nvPr/>
        </p:nvSpPr>
        <p:spPr>
          <a:xfrm>
            <a:off x="3632047" y="2218824"/>
            <a:ext cx="342000" cy="342000"/>
          </a:xfrm>
          <a:prstGeom prst="ellipse">
            <a:avLst/>
          </a:prstGeom>
          <a:solidFill>
            <a:schemeClr val="bg1"/>
          </a:solid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4377261" y="1747346"/>
            <a:ext cx="1315426" cy="3158039"/>
          </a:xfrm>
          <a:custGeom>
            <a:avLst/>
            <a:gdLst>
              <a:gd name="connsiteX0" fmla="*/ 1301121 w 1315426"/>
              <a:gd name="connsiteY0" fmla="*/ 743869 h 3158039"/>
              <a:gd name="connsiteX1" fmla="*/ 1288929 w 1315426"/>
              <a:gd name="connsiteY1" fmla="*/ 469549 h 3158039"/>
              <a:gd name="connsiteX2" fmla="*/ 1124337 w 1315426"/>
              <a:gd name="connsiteY2" fmla="*/ 207421 h 3158039"/>
              <a:gd name="connsiteX3" fmla="*/ 947553 w 1315426"/>
              <a:gd name="connsiteY3" fmla="*/ 73309 h 3158039"/>
              <a:gd name="connsiteX4" fmla="*/ 618369 w 1315426"/>
              <a:gd name="connsiteY4" fmla="*/ 157 h 3158039"/>
              <a:gd name="connsiteX5" fmla="*/ 350145 w 1315426"/>
              <a:gd name="connsiteY5" fmla="*/ 91597 h 3158039"/>
              <a:gd name="connsiteX6" fmla="*/ 228225 w 1315426"/>
              <a:gd name="connsiteY6" fmla="*/ 292765 h 3158039"/>
              <a:gd name="connsiteX7" fmla="*/ 209937 w 1315426"/>
              <a:gd name="connsiteY7" fmla="*/ 560989 h 3158039"/>
              <a:gd name="connsiteX8" fmla="*/ 319665 w 1315426"/>
              <a:gd name="connsiteY8" fmla="*/ 859693 h 3158039"/>
              <a:gd name="connsiteX9" fmla="*/ 563505 w 1315426"/>
              <a:gd name="connsiteY9" fmla="*/ 1170589 h 3158039"/>
              <a:gd name="connsiteX10" fmla="*/ 636657 w 1315426"/>
              <a:gd name="connsiteY10" fmla="*/ 1383949 h 3158039"/>
              <a:gd name="connsiteX11" fmla="*/ 557409 w 1315426"/>
              <a:gd name="connsiteY11" fmla="*/ 1457101 h 3158039"/>
              <a:gd name="connsiteX12" fmla="*/ 368433 w 1315426"/>
              <a:gd name="connsiteY12" fmla="*/ 1481485 h 3158039"/>
              <a:gd name="connsiteX13" fmla="*/ 203841 w 1315426"/>
              <a:gd name="connsiteY13" fmla="*/ 1505869 h 3158039"/>
              <a:gd name="connsiteX14" fmla="*/ 88017 w 1315426"/>
              <a:gd name="connsiteY14" fmla="*/ 1554637 h 3158039"/>
              <a:gd name="connsiteX15" fmla="*/ 8769 w 1315426"/>
              <a:gd name="connsiteY15" fmla="*/ 1761901 h 3158039"/>
              <a:gd name="connsiteX16" fmla="*/ 2673 w 1315426"/>
              <a:gd name="connsiteY16" fmla="*/ 2292253 h 3158039"/>
              <a:gd name="connsiteX17" fmla="*/ 14865 w 1315426"/>
              <a:gd name="connsiteY17" fmla="*/ 3023773 h 3158039"/>
              <a:gd name="connsiteX18" fmla="*/ 100209 w 1315426"/>
              <a:gd name="connsiteY18" fmla="*/ 3157885 h 3158039"/>
              <a:gd name="connsiteX19" fmla="*/ 173361 w 1315426"/>
              <a:gd name="connsiteY19" fmla="*/ 3023773 h 3158039"/>
              <a:gd name="connsiteX20" fmla="*/ 173361 w 1315426"/>
              <a:gd name="connsiteY20" fmla="*/ 2670205 h 3158039"/>
              <a:gd name="connsiteX21" fmla="*/ 161169 w 1315426"/>
              <a:gd name="connsiteY21" fmla="*/ 1883821 h 3158039"/>
              <a:gd name="connsiteX22" fmla="*/ 240417 w 1315426"/>
              <a:gd name="connsiteY22" fmla="*/ 1682653 h 3158039"/>
              <a:gd name="connsiteX23" fmla="*/ 764673 w 1315426"/>
              <a:gd name="connsiteY23" fmla="*/ 1566829 h 3158039"/>
              <a:gd name="connsiteX24" fmla="*/ 801249 w 1315426"/>
              <a:gd name="connsiteY24" fmla="*/ 1255933 h 3158039"/>
              <a:gd name="connsiteX25" fmla="*/ 533025 w 1315426"/>
              <a:gd name="connsiteY25" fmla="*/ 817021 h 3158039"/>
              <a:gd name="connsiteX26" fmla="*/ 386721 w 1315426"/>
              <a:gd name="connsiteY26" fmla="*/ 542701 h 3158039"/>
              <a:gd name="connsiteX27" fmla="*/ 423297 w 1315426"/>
              <a:gd name="connsiteY27" fmla="*/ 274477 h 3158039"/>
              <a:gd name="connsiteX28" fmla="*/ 569601 w 1315426"/>
              <a:gd name="connsiteY28" fmla="*/ 207421 h 3158039"/>
              <a:gd name="connsiteX29" fmla="*/ 764673 w 1315426"/>
              <a:gd name="connsiteY29" fmla="*/ 213517 h 3158039"/>
              <a:gd name="connsiteX30" fmla="*/ 941457 w 1315426"/>
              <a:gd name="connsiteY30" fmla="*/ 280573 h 3158039"/>
              <a:gd name="connsiteX31" fmla="*/ 1081665 w 1315426"/>
              <a:gd name="connsiteY31" fmla="*/ 439069 h 3158039"/>
              <a:gd name="connsiteX32" fmla="*/ 1106049 w 1315426"/>
              <a:gd name="connsiteY32" fmla="*/ 664621 h 3158039"/>
              <a:gd name="connsiteX33" fmla="*/ 1148721 w 1315426"/>
              <a:gd name="connsiteY33" fmla="*/ 749965 h 3158039"/>
              <a:gd name="connsiteX34" fmla="*/ 1301121 w 1315426"/>
              <a:gd name="connsiteY34" fmla="*/ 743869 h 3158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15426" h="3158039">
                <a:moveTo>
                  <a:pt x="1301121" y="743869"/>
                </a:moveTo>
                <a:cubicBezTo>
                  <a:pt x="1324489" y="697133"/>
                  <a:pt x="1318393" y="558957"/>
                  <a:pt x="1288929" y="469549"/>
                </a:cubicBezTo>
                <a:cubicBezTo>
                  <a:pt x="1259465" y="380141"/>
                  <a:pt x="1181233" y="273461"/>
                  <a:pt x="1124337" y="207421"/>
                </a:cubicBezTo>
                <a:cubicBezTo>
                  <a:pt x="1067441" y="141381"/>
                  <a:pt x="1031881" y="107853"/>
                  <a:pt x="947553" y="73309"/>
                </a:cubicBezTo>
                <a:cubicBezTo>
                  <a:pt x="863225" y="38765"/>
                  <a:pt x="717937" y="-2891"/>
                  <a:pt x="618369" y="157"/>
                </a:cubicBezTo>
                <a:cubicBezTo>
                  <a:pt x="518801" y="3205"/>
                  <a:pt x="415169" y="42829"/>
                  <a:pt x="350145" y="91597"/>
                </a:cubicBezTo>
                <a:cubicBezTo>
                  <a:pt x="285121" y="140365"/>
                  <a:pt x="251593" y="214533"/>
                  <a:pt x="228225" y="292765"/>
                </a:cubicBezTo>
                <a:cubicBezTo>
                  <a:pt x="204857" y="370997"/>
                  <a:pt x="194697" y="466501"/>
                  <a:pt x="209937" y="560989"/>
                </a:cubicBezTo>
                <a:cubicBezTo>
                  <a:pt x="225177" y="655477"/>
                  <a:pt x="260737" y="758093"/>
                  <a:pt x="319665" y="859693"/>
                </a:cubicBezTo>
                <a:cubicBezTo>
                  <a:pt x="378593" y="961293"/>
                  <a:pt x="510673" y="1083213"/>
                  <a:pt x="563505" y="1170589"/>
                </a:cubicBezTo>
                <a:cubicBezTo>
                  <a:pt x="616337" y="1257965"/>
                  <a:pt x="637673" y="1336197"/>
                  <a:pt x="636657" y="1383949"/>
                </a:cubicBezTo>
                <a:cubicBezTo>
                  <a:pt x="635641" y="1431701"/>
                  <a:pt x="602113" y="1440845"/>
                  <a:pt x="557409" y="1457101"/>
                </a:cubicBezTo>
                <a:cubicBezTo>
                  <a:pt x="512705" y="1473357"/>
                  <a:pt x="427361" y="1473357"/>
                  <a:pt x="368433" y="1481485"/>
                </a:cubicBezTo>
                <a:cubicBezTo>
                  <a:pt x="309505" y="1489613"/>
                  <a:pt x="250577" y="1493677"/>
                  <a:pt x="203841" y="1505869"/>
                </a:cubicBezTo>
                <a:cubicBezTo>
                  <a:pt x="157105" y="1518061"/>
                  <a:pt x="120529" y="1511965"/>
                  <a:pt x="88017" y="1554637"/>
                </a:cubicBezTo>
                <a:cubicBezTo>
                  <a:pt x="55505" y="1597309"/>
                  <a:pt x="22993" y="1638965"/>
                  <a:pt x="8769" y="1761901"/>
                </a:cubicBezTo>
                <a:cubicBezTo>
                  <a:pt x="-5455" y="1884837"/>
                  <a:pt x="1657" y="2081941"/>
                  <a:pt x="2673" y="2292253"/>
                </a:cubicBezTo>
                <a:cubicBezTo>
                  <a:pt x="3689" y="2502565"/>
                  <a:pt x="-1391" y="2879501"/>
                  <a:pt x="14865" y="3023773"/>
                </a:cubicBezTo>
                <a:cubicBezTo>
                  <a:pt x="31121" y="3168045"/>
                  <a:pt x="73793" y="3157885"/>
                  <a:pt x="100209" y="3157885"/>
                </a:cubicBezTo>
                <a:cubicBezTo>
                  <a:pt x="126625" y="3157885"/>
                  <a:pt x="161169" y="3105053"/>
                  <a:pt x="173361" y="3023773"/>
                </a:cubicBezTo>
                <a:cubicBezTo>
                  <a:pt x="185553" y="2942493"/>
                  <a:pt x="175393" y="2860197"/>
                  <a:pt x="173361" y="2670205"/>
                </a:cubicBezTo>
                <a:cubicBezTo>
                  <a:pt x="171329" y="2480213"/>
                  <a:pt x="149993" y="2048413"/>
                  <a:pt x="161169" y="1883821"/>
                </a:cubicBezTo>
                <a:cubicBezTo>
                  <a:pt x="172345" y="1719229"/>
                  <a:pt x="139833" y="1735485"/>
                  <a:pt x="240417" y="1682653"/>
                </a:cubicBezTo>
                <a:cubicBezTo>
                  <a:pt x="341001" y="1629821"/>
                  <a:pt x="671201" y="1637949"/>
                  <a:pt x="764673" y="1566829"/>
                </a:cubicBezTo>
                <a:cubicBezTo>
                  <a:pt x="858145" y="1495709"/>
                  <a:pt x="839857" y="1380901"/>
                  <a:pt x="801249" y="1255933"/>
                </a:cubicBezTo>
                <a:cubicBezTo>
                  <a:pt x="762641" y="1130965"/>
                  <a:pt x="602113" y="935893"/>
                  <a:pt x="533025" y="817021"/>
                </a:cubicBezTo>
                <a:cubicBezTo>
                  <a:pt x="463937" y="698149"/>
                  <a:pt x="405009" y="633125"/>
                  <a:pt x="386721" y="542701"/>
                </a:cubicBezTo>
                <a:cubicBezTo>
                  <a:pt x="368433" y="452277"/>
                  <a:pt x="392817" y="330357"/>
                  <a:pt x="423297" y="274477"/>
                </a:cubicBezTo>
                <a:cubicBezTo>
                  <a:pt x="453777" y="218597"/>
                  <a:pt x="512705" y="217581"/>
                  <a:pt x="569601" y="207421"/>
                </a:cubicBezTo>
                <a:cubicBezTo>
                  <a:pt x="626497" y="197261"/>
                  <a:pt x="702697" y="201325"/>
                  <a:pt x="764673" y="213517"/>
                </a:cubicBezTo>
                <a:cubicBezTo>
                  <a:pt x="826649" y="225709"/>
                  <a:pt x="888625" y="242981"/>
                  <a:pt x="941457" y="280573"/>
                </a:cubicBezTo>
                <a:cubicBezTo>
                  <a:pt x="994289" y="318165"/>
                  <a:pt x="1054233" y="375061"/>
                  <a:pt x="1081665" y="439069"/>
                </a:cubicBezTo>
                <a:cubicBezTo>
                  <a:pt x="1109097" y="503077"/>
                  <a:pt x="1094873" y="612805"/>
                  <a:pt x="1106049" y="664621"/>
                </a:cubicBezTo>
                <a:cubicBezTo>
                  <a:pt x="1117225" y="716437"/>
                  <a:pt x="1117225" y="737773"/>
                  <a:pt x="1148721" y="749965"/>
                </a:cubicBezTo>
                <a:cubicBezTo>
                  <a:pt x="1180217" y="762157"/>
                  <a:pt x="1277753" y="790605"/>
                  <a:pt x="1301121" y="743869"/>
                </a:cubicBezTo>
                <a:close/>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708649" name="Line 41"/>
          <p:cNvSpPr>
            <a:spLocks noChangeShapeType="1"/>
          </p:cNvSpPr>
          <p:nvPr/>
        </p:nvSpPr>
        <p:spPr bwMode="auto">
          <a:xfrm flipH="1">
            <a:off x="5682443" y="4040197"/>
            <a:ext cx="24279" cy="42073"/>
          </a:xfrm>
          <a:prstGeom prst="line">
            <a:avLst/>
          </a:prstGeom>
          <a:noFill/>
          <a:ln w="12700">
            <a:noFill/>
            <a:round/>
            <a:headEnd/>
            <a:tailEnd/>
          </a:ln>
          <a:effectLst/>
        </p:spPr>
        <p:txBody>
          <a:bodyPr wrap="none" anchor="ctr"/>
          <a:lstStyle/>
          <a:p>
            <a:endParaRPr lang="zh-CN" altLang="en-US"/>
          </a:p>
        </p:txBody>
      </p:sp>
      <p:sp>
        <p:nvSpPr>
          <p:cNvPr id="708665" name="Freeform 57"/>
          <p:cNvSpPr>
            <a:spLocks/>
          </p:cNvSpPr>
          <p:nvPr/>
        </p:nvSpPr>
        <p:spPr bwMode="auto">
          <a:xfrm>
            <a:off x="5424111" y="2370720"/>
            <a:ext cx="324000" cy="4032000"/>
          </a:xfrm>
          <a:custGeom>
            <a:avLst/>
            <a:gdLst/>
            <a:ahLst/>
            <a:cxnLst>
              <a:cxn ang="0">
                <a:pos x="226" y="0"/>
              </a:cxn>
              <a:cxn ang="0">
                <a:pos x="1083" y="0"/>
              </a:cxn>
              <a:cxn ang="0">
                <a:pos x="1307" y="2756"/>
              </a:cxn>
              <a:cxn ang="0">
                <a:pos x="0" y="2756"/>
              </a:cxn>
              <a:cxn ang="0">
                <a:pos x="226" y="0"/>
              </a:cxn>
            </a:cxnLst>
            <a:rect l="0" t="0" r="r" b="b"/>
            <a:pathLst>
              <a:path w="1307" h="2756">
                <a:moveTo>
                  <a:pt x="226" y="0"/>
                </a:moveTo>
                <a:lnTo>
                  <a:pt x="1083" y="0"/>
                </a:lnTo>
                <a:lnTo>
                  <a:pt x="1307" y="2756"/>
                </a:lnTo>
                <a:lnTo>
                  <a:pt x="0" y="2756"/>
                </a:lnTo>
                <a:lnTo>
                  <a:pt x="226" y="0"/>
                </a:lnTo>
                <a:close/>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37" name="任意多边形 136"/>
          <p:cNvSpPr/>
          <p:nvPr/>
        </p:nvSpPr>
        <p:spPr>
          <a:xfrm>
            <a:off x="2354926" y="1849368"/>
            <a:ext cx="1614236" cy="2753225"/>
          </a:xfrm>
          <a:custGeom>
            <a:avLst/>
            <a:gdLst>
              <a:gd name="connsiteX0" fmla="*/ 1187115 w 1614236"/>
              <a:gd name="connsiteY0" fmla="*/ 459205 h 2753225"/>
              <a:gd name="connsiteX1" fmla="*/ 1006642 w 1614236"/>
              <a:gd name="connsiteY1" fmla="*/ 435142 h 2753225"/>
              <a:gd name="connsiteX2" fmla="*/ 934452 w 1614236"/>
              <a:gd name="connsiteY2" fmla="*/ 266700 h 2753225"/>
              <a:gd name="connsiteX3" fmla="*/ 766010 w 1614236"/>
              <a:gd name="connsiteY3" fmla="*/ 74194 h 2753225"/>
              <a:gd name="connsiteX4" fmla="*/ 501315 w 1614236"/>
              <a:gd name="connsiteY4" fmla="*/ 2005 h 2753225"/>
              <a:gd name="connsiteX5" fmla="*/ 248652 w 1614236"/>
              <a:gd name="connsiteY5" fmla="*/ 62163 h 2753225"/>
              <a:gd name="connsiteX6" fmla="*/ 80210 w 1614236"/>
              <a:gd name="connsiteY6" fmla="*/ 218573 h 2753225"/>
              <a:gd name="connsiteX7" fmla="*/ 8021 w 1614236"/>
              <a:gd name="connsiteY7" fmla="*/ 411079 h 2753225"/>
              <a:gd name="connsiteX8" fmla="*/ 32084 w 1614236"/>
              <a:gd name="connsiteY8" fmla="*/ 699836 h 2753225"/>
              <a:gd name="connsiteX9" fmla="*/ 104273 w 1614236"/>
              <a:gd name="connsiteY9" fmla="*/ 820152 h 2753225"/>
              <a:gd name="connsiteX10" fmla="*/ 260684 w 1614236"/>
              <a:gd name="connsiteY10" fmla="*/ 928436 h 2753225"/>
              <a:gd name="connsiteX11" fmla="*/ 465221 w 1614236"/>
              <a:gd name="connsiteY11" fmla="*/ 964531 h 2753225"/>
              <a:gd name="connsiteX12" fmla="*/ 597568 w 1614236"/>
              <a:gd name="connsiteY12" fmla="*/ 1048752 h 2753225"/>
              <a:gd name="connsiteX13" fmla="*/ 585536 w 1614236"/>
              <a:gd name="connsiteY13" fmla="*/ 1193131 h 2753225"/>
              <a:gd name="connsiteX14" fmla="*/ 477252 w 1614236"/>
              <a:gd name="connsiteY14" fmla="*/ 1361573 h 2753225"/>
              <a:gd name="connsiteX15" fmla="*/ 501315 w 1614236"/>
              <a:gd name="connsiteY15" fmla="*/ 1517984 h 2753225"/>
              <a:gd name="connsiteX16" fmla="*/ 657726 w 1614236"/>
              <a:gd name="connsiteY16" fmla="*/ 1614236 h 2753225"/>
              <a:gd name="connsiteX17" fmla="*/ 946484 w 1614236"/>
              <a:gd name="connsiteY17" fmla="*/ 1554079 h 2753225"/>
              <a:gd name="connsiteX18" fmla="*/ 1175084 w 1614236"/>
              <a:gd name="connsiteY18" fmla="*/ 1469858 h 2753225"/>
              <a:gd name="connsiteX19" fmla="*/ 1391652 w 1614236"/>
              <a:gd name="connsiteY19" fmla="*/ 1505952 h 2753225"/>
              <a:gd name="connsiteX20" fmla="*/ 1451810 w 1614236"/>
              <a:gd name="connsiteY20" fmla="*/ 1794710 h 2753225"/>
              <a:gd name="connsiteX21" fmla="*/ 1487905 w 1614236"/>
              <a:gd name="connsiteY21" fmla="*/ 1987215 h 2753225"/>
              <a:gd name="connsiteX22" fmla="*/ 1487905 w 1614236"/>
              <a:gd name="connsiteY22" fmla="*/ 2456447 h 2753225"/>
              <a:gd name="connsiteX23" fmla="*/ 1536031 w 1614236"/>
              <a:gd name="connsiteY23" fmla="*/ 2673015 h 2753225"/>
              <a:gd name="connsiteX24" fmla="*/ 1572126 w 1614236"/>
              <a:gd name="connsiteY24" fmla="*/ 1975184 h 2753225"/>
              <a:gd name="connsiteX25" fmla="*/ 1608221 w 1614236"/>
              <a:gd name="connsiteY25" fmla="*/ 1842836 h 2753225"/>
              <a:gd name="connsiteX26" fmla="*/ 1584157 w 1614236"/>
              <a:gd name="connsiteY26" fmla="*/ 1445794 h 2753225"/>
              <a:gd name="connsiteX27" fmla="*/ 1427747 w 1614236"/>
              <a:gd name="connsiteY27" fmla="*/ 1313447 h 2753225"/>
              <a:gd name="connsiteX28" fmla="*/ 1211178 w 1614236"/>
              <a:gd name="connsiteY28" fmla="*/ 1289384 h 2753225"/>
              <a:gd name="connsiteX29" fmla="*/ 970547 w 1614236"/>
              <a:gd name="connsiteY29" fmla="*/ 1373605 h 2753225"/>
              <a:gd name="connsiteX30" fmla="*/ 790073 w 1614236"/>
              <a:gd name="connsiteY30" fmla="*/ 1421731 h 2753225"/>
              <a:gd name="connsiteX31" fmla="*/ 657726 w 1614236"/>
              <a:gd name="connsiteY31" fmla="*/ 1397668 h 2753225"/>
              <a:gd name="connsiteX32" fmla="*/ 766010 w 1614236"/>
              <a:gd name="connsiteY32" fmla="*/ 1229226 h 2753225"/>
              <a:gd name="connsiteX33" fmla="*/ 790073 w 1614236"/>
              <a:gd name="connsiteY33" fmla="*/ 1072815 h 2753225"/>
              <a:gd name="connsiteX34" fmla="*/ 729915 w 1614236"/>
              <a:gd name="connsiteY34" fmla="*/ 916405 h 2753225"/>
              <a:gd name="connsiteX35" fmla="*/ 621631 w 1614236"/>
              <a:gd name="connsiteY35" fmla="*/ 844215 h 2753225"/>
              <a:gd name="connsiteX36" fmla="*/ 393031 w 1614236"/>
              <a:gd name="connsiteY36" fmla="*/ 796089 h 2753225"/>
              <a:gd name="connsiteX37" fmla="*/ 188494 w 1614236"/>
              <a:gd name="connsiteY37" fmla="*/ 663742 h 2753225"/>
              <a:gd name="connsiteX38" fmla="*/ 188494 w 1614236"/>
              <a:gd name="connsiteY38" fmla="*/ 387015 h 2753225"/>
              <a:gd name="connsiteX39" fmla="*/ 320842 w 1614236"/>
              <a:gd name="connsiteY39" fmla="*/ 242636 h 2753225"/>
              <a:gd name="connsiteX40" fmla="*/ 537410 w 1614236"/>
              <a:gd name="connsiteY40" fmla="*/ 182479 h 2753225"/>
              <a:gd name="connsiteX41" fmla="*/ 741947 w 1614236"/>
              <a:gd name="connsiteY41" fmla="*/ 314826 h 2753225"/>
              <a:gd name="connsiteX42" fmla="*/ 862263 w 1614236"/>
              <a:gd name="connsiteY42" fmla="*/ 579521 h 2753225"/>
              <a:gd name="connsiteX43" fmla="*/ 1078831 w 1614236"/>
              <a:gd name="connsiteY43" fmla="*/ 627647 h 2753225"/>
              <a:gd name="connsiteX44" fmla="*/ 1175084 w 1614236"/>
              <a:gd name="connsiteY44" fmla="*/ 615615 h 2753225"/>
              <a:gd name="connsiteX45" fmla="*/ 1187115 w 1614236"/>
              <a:gd name="connsiteY45" fmla="*/ 459205 h 275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614236" h="2753225">
                <a:moveTo>
                  <a:pt x="1187115" y="459205"/>
                </a:moveTo>
                <a:cubicBezTo>
                  <a:pt x="1159041" y="429126"/>
                  <a:pt x="1048752" y="467226"/>
                  <a:pt x="1006642" y="435142"/>
                </a:cubicBezTo>
                <a:cubicBezTo>
                  <a:pt x="964532" y="403058"/>
                  <a:pt x="974557" y="326858"/>
                  <a:pt x="934452" y="266700"/>
                </a:cubicBezTo>
                <a:cubicBezTo>
                  <a:pt x="894347" y="206542"/>
                  <a:pt x="838199" y="118310"/>
                  <a:pt x="766010" y="74194"/>
                </a:cubicBezTo>
                <a:cubicBezTo>
                  <a:pt x="693821" y="30078"/>
                  <a:pt x="587541" y="4010"/>
                  <a:pt x="501315" y="2005"/>
                </a:cubicBezTo>
                <a:cubicBezTo>
                  <a:pt x="415089" y="0"/>
                  <a:pt x="318836" y="26068"/>
                  <a:pt x="248652" y="62163"/>
                </a:cubicBezTo>
                <a:cubicBezTo>
                  <a:pt x="178468" y="98258"/>
                  <a:pt x="120315" y="160420"/>
                  <a:pt x="80210" y="218573"/>
                </a:cubicBezTo>
                <a:cubicBezTo>
                  <a:pt x="40105" y="276726"/>
                  <a:pt x="16042" y="330869"/>
                  <a:pt x="8021" y="411079"/>
                </a:cubicBezTo>
                <a:cubicBezTo>
                  <a:pt x="0" y="491290"/>
                  <a:pt x="16042" y="631657"/>
                  <a:pt x="32084" y="699836"/>
                </a:cubicBezTo>
                <a:cubicBezTo>
                  <a:pt x="48126" y="768015"/>
                  <a:pt x="66173" y="782052"/>
                  <a:pt x="104273" y="820152"/>
                </a:cubicBezTo>
                <a:cubicBezTo>
                  <a:pt x="142373" y="858252"/>
                  <a:pt x="200526" y="904373"/>
                  <a:pt x="260684" y="928436"/>
                </a:cubicBezTo>
                <a:cubicBezTo>
                  <a:pt x="320842" y="952499"/>
                  <a:pt x="409074" y="944478"/>
                  <a:pt x="465221" y="964531"/>
                </a:cubicBezTo>
                <a:cubicBezTo>
                  <a:pt x="521368" y="984584"/>
                  <a:pt x="577516" y="1010652"/>
                  <a:pt x="597568" y="1048752"/>
                </a:cubicBezTo>
                <a:cubicBezTo>
                  <a:pt x="617620" y="1086852"/>
                  <a:pt x="605589" y="1140994"/>
                  <a:pt x="585536" y="1193131"/>
                </a:cubicBezTo>
                <a:cubicBezTo>
                  <a:pt x="565483" y="1245268"/>
                  <a:pt x="491289" y="1307431"/>
                  <a:pt x="477252" y="1361573"/>
                </a:cubicBezTo>
                <a:cubicBezTo>
                  <a:pt x="463215" y="1415715"/>
                  <a:pt x="471236" y="1475874"/>
                  <a:pt x="501315" y="1517984"/>
                </a:cubicBezTo>
                <a:cubicBezTo>
                  <a:pt x="531394" y="1560094"/>
                  <a:pt x="583531" y="1608220"/>
                  <a:pt x="657726" y="1614236"/>
                </a:cubicBezTo>
                <a:cubicBezTo>
                  <a:pt x="731921" y="1620252"/>
                  <a:pt x="860258" y="1578142"/>
                  <a:pt x="946484" y="1554079"/>
                </a:cubicBezTo>
                <a:cubicBezTo>
                  <a:pt x="1032710" y="1530016"/>
                  <a:pt x="1100889" y="1477879"/>
                  <a:pt x="1175084" y="1469858"/>
                </a:cubicBezTo>
                <a:cubicBezTo>
                  <a:pt x="1249279" y="1461837"/>
                  <a:pt x="1345531" y="1451810"/>
                  <a:pt x="1391652" y="1505952"/>
                </a:cubicBezTo>
                <a:cubicBezTo>
                  <a:pt x="1437773" y="1560094"/>
                  <a:pt x="1435768" y="1714500"/>
                  <a:pt x="1451810" y="1794710"/>
                </a:cubicBezTo>
                <a:cubicBezTo>
                  <a:pt x="1467852" y="1874920"/>
                  <a:pt x="1481889" y="1876926"/>
                  <a:pt x="1487905" y="1987215"/>
                </a:cubicBezTo>
                <a:cubicBezTo>
                  <a:pt x="1493921" y="2097504"/>
                  <a:pt x="1479884" y="2342147"/>
                  <a:pt x="1487905" y="2456447"/>
                </a:cubicBezTo>
                <a:cubicBezTo>
                  <a:pt x="1495926" y="2570747"/>
                  <a:pt x="1521994" y="2753225"/>
                  <a:pt x="1536031" y="2673015"/>
                </a:cubicBezTo>
                <a:cubicBezTo>
                  <a:pt x="1550068" y="2592805"/>
                  <a:pt x="1560094" y="2113547"/>
                  <a:pt x="1572126" y="1975184"/>
                </a:cubicBezTo>
                <a:cubicBezTo>
                  <a:pt x="1584158" y="1836821"/>
                  <a:pt x="1606216" y="1931068"/>
                  <a:pt x="1608221" y="1842836"/>
                </a:cubicBezTo>
                <a:cubicBezTo>
                  <a:pt x="1610226" y="1754604"/>
                  <a:pt x="1614236" y="1534025"/>
                  <a:pt x="1584157" y="1445794"/>
                </a:cubicBezTo>
                <a:cubicBezTo>
                  <a:pt x="1554078" y="1357563"/>
                  <a:pt x="1489910" y="1339515"/>
                  <a:pt x="1427747" y="1313447"/>
                </a:cubicBezTo>
                <a:cubicBezTo>
                  <a:pt x="1365584" y="1287379"/>
                  <a:pt x="1287378" y="1279358"/>
                  <a:pt x="1211178" y="1289384"/>
                </a:cubicBezTo>
                <a:cubicBezTo>
                  <a:pt x="1134978" y="1299410"/>
                  <a:pt x="1040731" y="1351547"/>
                  <a:pt x="970547" y="1373605"/>
                </a:cubicBezTo>
                <a:cubicBezTo>
                  <a:pt x="900363" y="1395663"/>
                  <a:pt x="842210" y="1417720"/>
                  <a:pt x="790073" y="1421731"/>
                </a:cubicBezTo>
                <a:cubicBezTo>
                  <a:pt x="737936" y="1425742"/>
                  <a:pt x="661737" y="1429752"/>
                  <a:pt x="657726" y="1397668"/>
                </a:cubicBezTo>
                <a:cubicBezTo>
                  <a:pt x="653715" y="1365584"/>
                  <a:pt x="743952" y="1283368"/>
                  <a:pt x="766010" y="1229226"/>
                </a:cubicBezTo>
                <a:cubicBezTo>
                  <a:pt x="788068" y="1175084"/>
                  <a:pt x="796089" y="1124952"/>
                  <a:pt x="790073" y="1072815"/>
                </a:cubicBezTo>
                <a:cubicBezTo>
                  <a:pt x="784057" y="1020678"/>
                  <a:pt x="757989" y="954505"/>
                  <a:pt x="729915" y="916405"/>
                </a:cubicBezTo>
                <a:cubicBezTo>
                  <a:pt x="701841" y="878305"/>
                  <a:pt x="677778" y="864268"/>
                  <a:pt x="621631" y="844215"/>
                </a:cubicBezTo>
                <a:cubicBezTo>
                  <a:pt x="565484" y="824162"/>
                  <a:pt x="465221" y="826168"/>
                  <a:pt x="393031" y="796089"/>
                </a:cubicBezTo>
                <a:cubicBezTo>
                  <a:pt x="320842" y="766010"/>
                  <a:pt x="222584" y="731921"/>
                  <a:pt x="188494" y="663742"/>
                </a:cubicBezTo>
                <a:cubicBezTo>
                  <a:pt x="154405" y="595563"/>
                  <a:pt x="166436" y="457199"/>
                  <a:pt x="188494" y="387015"/>
                </a:cubicBezTo>
                <a:cubicBezTo>
                  <a:pt x="210552" y="316831"/>
                  <a:pt x="262689" y="276725"/>
                  <a:pt x="320842" y="242636"/>
                </a:cubicBezTo>
                <a:cubicBezTo>
                  <a:pt x="378995" y="208547"/>
                  <a:pt x="467226" y="170447"/>
                  <a:pt x="537410" y="182479"/>
                </a:cubicBezTo>
                <a:cubicBezTo>
                  <a:pt x="607594" y="194511"/>
                  <a:pt x="687805" y="248652"/>
                  <a:pt x="741947" y="314826"/>
                </a:cubicBezTo>
                <a:cubicBezTo>
                  <a:pt x="796089" y="381000"/>
                  <a:pt x="806116" y="527384"/>
                  <a:pt x="862263" y="579521"/>
                </a:cubicBezTo>
                <a:cubicBezTo>
                  <a:pt x="918410" y="631658"/>
                  <a:pt x="1026694" y="621631"/>
                  <a:pt x="1078831" y="627647"/>
                </a:cubicBezTo>
                <a:cubicBezTo>
                  <a:pt x="1130968" y="633663"/>
                  <a:pt x="1159042" y="643689"/>
                  <a:pt x="1175084" y="615615"/>
                </a:cubicBezTo>
                <a:cubicBezTo>
                  <a:pt x="1191126" y="587541"/>
                  <a:pt x="1215189" y="489284"/>
                  <a:pt x="1187115" y="459205"/>
                </a:cubicBezTo>
                <a:close/>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38" name="空心弧 137"/>
          <p:cNvSpPr/>
          <p:nvPr/>
        </p:nvSpPr>
        <p:spPr>
          <a:xfrm rot="19800000">
            <a:off x="3434056" y="2019721"/>
            <a:ext cx="738562" cy="738562"/>
          </a:xfrm>
          <a:prstGeom prst="blockArc">
            <a:avLst>
              <a:gd name="adj1" fmla="val 3766167"/>
              <a:gd name="adj2" fmla="val 21356295"/>
              <a:gd name="adj3" fmla="val 22260"/>
            </a:avLst>
          </a:pr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708676" name="Rectangle 68"/>
          <p:cNvSpPr>
            <a:spLocks noChangeArrowheads="1"/>
          </p:cNvSpPr>
          <p:nvPr/>
        </p:nvSpPr>
        <p:spPr bwMode="auto">
          <a:xfrm>
            <a:off x="3422784" y="2309734"/>
            <a:ext cx="36000" cy="162000"/>
          </a:xfrm>
          <a:prstGeom prst="rect">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43" name="空心弧 142"/>
          <p:cNvSpPr/>
          <p:nvPr/>
        </p:nvSpPr>
        <p:spPr>
          <a:xfrm flipV="1">
            <a:off x="3842877" y="5267543"/>
            <a:ext cx="676800" cy="720080"/>
          </a:xfrm>
          <a:prstGeom prst="blockArc">
            <a:avLst>
              <a:gd name="adj1" fmla="val 10729203"/>
              <a:gd name="adj2" fmla="val 21476384"/>
              <a:gd name="adj3" fmla="val 11690"/>
            </a:avLst>
          </a:pr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50" name="椭圆 149"/>
          <p:cNvSpPr/>
          <p:nvPr/>
        </p:nvSpPr>
        <p:spPr>
          <a:xfrm rot="16200000">
            <a:off x="5468278" y="2283659"/>
            <a:ext cx="216024" cy="1656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4" name="任意多边形 13"/>
          <p:cNvSpPr/>
          <p:nvPr/>
        </p:nvSpPr>
        <p:spPr>
          <a:xfrm>
            <a:off x="5695890" y="3614601"/>
            <a:ext cx="320187" cy="602290"/>
          </a:xfrm>
          <a:custGeom>
            <a:avLst/>
            <a:gdLst>
              <a:gd name="connsiteX0" fmla="*/ 0 w 320187"/>
              <a:gd name="connsiteY0" fmla="*/ 239070 h 602290"/>
              <a:gd name="connsiteX1" fmla="*/ 101600 w 320187"/>
              <a:gd name="connsiteY1" fmla="*/ 84130 h 602290"/>
              <a:gd name="connsiteX2" fmla="*/ 231140 w 320187"/>
              <a:gd name="connsiteY2" fmla="*/ 310 h 602290"/>
              <a:gd name="connsiteX3" fmla="*/ 320040 w 320187"/>
              <a:gd name="connsiteY3" fmla="*/ 112070 h 602290"/>
              <a:gd name="connsiteX4" fmla="*/ 210820 w 320187"/>
              <a:gd name="connsiteY4" fmla="*/ 236530 h 602290"/>
              <a:gd name="connsiteX5" fmla="*/ 12700 w 320187"/>
              <a:gd name="connsiteY5" fmla="*/ 602290 h 6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87" h="602290">
                <a:moveTo>
                  <a:pt x="0" y="239070"/>
                </a:moveTo>
                <a:cubicBezTo>
                  <a:pt x="31538" y="181496"/>
                  <a:pt x="63077" y="123923"/>
                  <a:pt x="101600" y="84130"/>
                </a:cubicBezTo>
                <a:cubicBezTo>
                  <a:pt x="140123" y="44337"/>
                  <a:pt x="194733" y="-4347"/>
                  <a:pt x="231140" y="310"/>
                </a:cubicBezTo>
                <a:cubicBezTo>
                  <a:pt x="267547" y="4967"/>
                  <a:pt x="323427" y="72700"/>
                  <a:pt x="320040" y="112070"/>
                </a:cubicBezTo>
                <a:cubicBezTo>
                  <a:pt x="316653" y="151440"/>
                  <a:pt x="262043" y="154827"/>
                  <a:pt x="210820" y="236530"/>
                </a:cubicBezTo>
                <a:cubicBezTo>
                  <a:pt x="159597" y="318233"/>
                  <a:pt x="86148" y="460261"/>
                  <a:pt x="12700" y="60229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88" name="椭圆 87"/>
          <p:cNvSpPr/>
          <p:nvPr/>
        </p:nvSpPr>
        <p:spPr>
          <a:xfrm rot="16982696">
            <a:off x="5659311" y="3833906"/>
            <a:ext cx="82920" cy="89787"/>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5" name="任意多边形 14"/>
          <p:cNvSpPr/>
          <p:nvPr/>
        </p:nvSpPr>
        <p:spPr>
          <a:xfrm rot="226923">
            <a:off x="5539401" y="1710454"/>
            <a:ext cx="337676" cy="527711"/>
          </a:xfrm>
          <a:custGeom>
            <a:avLst/>
            <a:gdLst>
              <a:gd name="connsiteX0" fmla="*/ 0 w 337676"/>
              <a:gd name="connsiteY0" fmla="*/ 325781 h 527711"/>
              <a:gd name="connsiteX1" fmla="*/ 66675 w 337676"/>
              <a:gd name="connsiteY1" fmla="*/ 118136 h 527711"/>
              <a:gd name="connsiteX2" fmla="*/ 236220 w 337676"/>
              <a:gd name="connsiteY2" fmla="*/ 26 h 527711"/>
              <a:gd name="connsiteX3" fmla="*/ 337185 w 337676"/>
              <a:gd name="connsiteY3" fmla="*/ 108611 h 527711"/>
              <a:gd name="connsiteX4" fmla="*/ 196215 w 337676"/>
              <a:gd name="connsiteY4" fmla="*/ 234341 h 527711"/>
              <a:gd name="connsiteX5" fmla="*/ 121920 w 337676"/>
              <a:gd name="connsiteY5" fmla="*/ 527711 h 527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676" h="527711">
                <a:moveTo>
                  <a:pt x="0" y="325781"/>
                </a:moveTo>
                <a:cubicBezTo>
                  <a:pt x="13652" y="249104"/>
                  <a:pt x="27305" y="172428"/>
                  <a:pt x="66675" y="118136"/>
                </a:cubicBezTo>
                <a:cubicBezTo>
                  <a:pt x="106045" y="63844"/>
                  <a:pt x="191135" y="1613"/>
                  <a:pt x="236220" y="26"/>
                </a:cubicBezTo>
                <a:cubicBezTo>
                  <a:pt x="281305" y="-1561"/>
                  <a:pt x="343852" y="69559"/>
                  <a:pt x="337185" y="108611"/>
                </a:cubicBezTo>
                <a:cubicBezTo>
                  <a:pt x="330518" y="147663"/>
                  <a:pt x="232093" y="164491"/>
                  <a:pt x="196215" y="234341"/>
                </a:cubicBezTo>
                <a:cubicBezTo>
                  <a:pt x="160338" y="304191"/>
                  <a:pt x="141129" y="415951"/>
                  <a:pt x="121920" y="527711"/>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90" name="椭圆 89"/>
          <p:cNvSpPr/>
          <p:nvPr/>
        </p:nvSpPr>
        <p:spPr>
          <a:xfrm rot="4440000">
            <a:off x="5563091" y="2190575"/>
            <a:ext cx="122997" cy="63836"/>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91" name="椭圆 90"/>
          <p:cNvSpPr/>
          <p:nvPr/>
        </p:nvSpPr>
        <p:spPr>
          <a:xfrm rot="5400000">
            <a:off x="5589293" y="2343576"/>
            <a:ext cx="122997" cy="63836"/>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92" name="任意多边形 91"/>
          <p:cNvSpPr/>
          <p:nvPr/>
        </p:nvSpPr>
        <p:spPr>
          <a:xfrm rot="-60000" flipH="1">
            <a:off x="5124793" y="4950536"/>
            <a:ext cx="320187" cy="602290"/>
          </a:xfrm>
          <a:custGeom>
            <a:avLst/>
            <a:gdLst>
              <a:gd name="connsiteX0" fmla="*/ 0 w 320187"/>
              <a:gd name="connsiteY0" fmla="*/ 239070 h 602290"/>
              <a:gd name="connsiteX1" fmla="*/ 101600 w 320187"/>
              <a:gd name="connsiteY1" fmla="*/ 84130 h 602290"/>
              <a:gd name="connsiteX2" fmla="*/ 231140 w 320187"/>
              <a:gd name="connsiteY2" fmla="*/ 310 h 602290"/>
              <a:gd name="connsiteX3" fmla="*/ 320040 w 320187"/>
              <a:gd name="connsiteY3" fmla="*/ 112070 h 602290"/>
              <a:gd name="connsiteX4" fmla="*/ 210820 w 320187"/>
              <a:gd name="connsiteY4" fmla="*/ 236530 h 602290"/>
              <a:gd name="connsiteX5" fmla="*/ 12700 w 320187"/>
              <a:gd name="connsiteY5" fmla="*/ 602290 h 60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87" h="602290">
                <a:moveTo>
                  <a:pt x="0" y="239070"/>
                </a:moveTo>
                <a:cubicBezTo>
                  <a:pt x="31538" y="181496"/>
                  <a:pt x="63077" y="123923"/>
                  <a:pt x="101600" y="84130"/>
                </a:cubicBezTo>
                <a:cubicBezTo>
                  <a:pt x="140123" y="44337"/>
                  <a:pt x="194733" y="-4347"/>
                  <a:pt x="231140" y="310"/>
                </a:cubicBezTo>
                <a:cubicBezTo>
                  <a:pt x="267547" y="4967"/>
                  <a:pt x="323427" y="72700"/>
                  <a:pt x="320040" y="112070"/>
                </a:cubicBezTo>
                <a:cubicBezTo>
                  <a:pt x="316653" y="151440"/>
                  <a:pt x="262043" y="154827"/>
                  <a:pt x="210820" y="236530"/>
                </a:cubicBezTo>
                <a:cubicBezTo>
                  <a:pt x="159597" y="318233"/>
                  <a:pt x="86148" y="460261"/>
                  <a:pt x="12700" y="60229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1" name="任意多边形 20"/>
          <p:cNvSpPr/>
          <p:nvPr/>
        </p:nvSpPr>
        <p:spPr>
          <a:xfrm>
            <a:off x="3833624" y="3856089"/>
            <a:ext cx="114826" cy="1932480"/>
          </a:xfrm>
          <a:custGeom>
            <a:avLst/>
            <a:gdLst>
              <a:gd name="connsiteX0" fmla="*/ 9776 w 114826"/>
              <a:gd name="connsiteY0" fmla="*/ 0 h 1932480"/>
              <a:gd name="connsiteX1" fmla="*/ 9776 w 114826"/>
              <a:gd name="connsiteY1" fmla="*/ 1732280 h 1932480"/>
              <a:gd name="connsiteX2" fmla="*/ 111376 w 114826"/>
              <a:gd name="connsiteY2" fmla="*/ 1874520 h 1932480"/>
              <a:gd name="connsiteX3" fmla="*/ 91056 w 114826"/>
              <a:gd name="connsiteY3" fmla="*/ 1752600 h 1932480"/>
              <a:gd name="connsiteX4" fmla="*/ 91056 w 114826"/>
              <a:gd name="connsiteY4" fmla="*/ 10160 h 193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826" h="1932480">
                <a:moveTo>
                  <a:pt x="9776" y="0"/>
                </a:moveTo>
                <a:cubicBezTo>
                  <a:pt x="1309" y="709930"/>
                  <a:pt x="-7157" y="1419860"/>
                  <a:pt x="9776" y="1732280"/>
                </a:cubicBezTo>
                <a:cubicBezTo>
                  <a:pt x="26709" y="2044700"/>
                  <a:pt x="97829" y="1871133"/>
                  <a:pt x="111376" y="1874520"/>
                </a:cubicBezTo>
                <a:cubicBezTo>
                  <a:pt x="124923" y="1877907"/>
                  <a:pt x="94443" y="2063327"/>
                  <a:pt x="91056" y="1752600"/>
                </a:cubicBezTo>
                <a:cubicBezTo>
                  <a:pt x="87669" y="1441873"/>
                  <a:pt x="89362" y="726016"/>
                  <a:pt x="91056" y="1016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6" name="任意多边形 25"/>
          <p:cNvSpPr/>
          <p:nvPr/>
        </p:nvSpPr>
        <p:spPr>
          <a:xfrm>
            <a:off x="4386417" y="4729324"/>
            <a:ext cx="171465" cy="1014807"/>
          </a:xfrm>
          <a:custGeom>
            <a:avLst/>
            <a:gdLst>
              <a:gd name="connsiteX0" fmla="*/ 1382 w 171465"/>
              <a:gd name="connsiteY0" fmla="*/ 0 h 1066875"/>
              <a:gd name="connsiteX1" fmla="*/ 6462 w 171465"/>
              <a:gd name="connsiteY1" fmla="*/ 91440 h 1066875"/>
              <a:gd name="connsiteX2" fmla="*/ 52182 w 171465"/>
              <a:gd name="connsiteY2" fmla="*/ 233680 h 1066875"/>
              <a:gd name="connsiteX3" fmla="*/ 57262 w 171465"/>
              <a:gd name="connsiteY3" fmla="*/ 482600 h 1066875"/>
              <a:gd name="connsiteX4" fmla="*/ 52182 w 171465"/>
              <a:gd name="connsiteY4" fmla="*/ 1021080 h 1066875"/>
              <a:gd name="connsiteX5" fmla="*/ 57262 w 171465"/>
              <a:gd name="connsiteY5" fmla="*/ 1041400 h 1066875"/>
              <a:gd name="connsiteX6" fmla="*/ 67422 w 171465"/>
              <a:gd name="connsiteY6" fmla="*/ 1056640 h 1066875"/>
              <a:gd name="connsiteX7" fmla="*/ 97902 w 171465"/>
              <a:gd name="connsiteY7" fmla="*/ 1056640 h 1066875"/>
              <a:gd name="connsiteX8" fmla="*/ 123302 w 171465"/>
              <a:gd name="connsiteY8" fmla="*/ 1036320 h 1066875"/>
              <a:gd name="connsiteX9" fmla="*/ 133462 w 171465"/>
              <a:gd name="connsiteY9" fmla="*/ 955040 h 1066875"/>
              <a:gd name="connsiteX10" fmla="*/ 138542 w 171465"/>
              <a:gd name="connsiteY10" fmla="*/ 746760 h 1066875"/>
              <a:gd name="connsiteX11" fmla="*/ 143622 w 171465"/>
              <a:gd name="connsiteY11" fmla="*/ 223520 h 1066875"/>
              <a:gd name="connsiteX12" fmla="*/ 169022 w 171465"/>
              <a:gd name="connsiteY12" fmla="*/ 91440 h 1066875"/>
              <a:gd name="connsiteX13" fmla="*/ 169022 w 171465"/>
              <a:gd name="connsiteY13" fmla="*/ 25400 h 10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1465" h="1066875">
                <a:moveTo>
                  <a:pt x="1382" y="0"/>
                </a:moveTo>
                <a:cubicBezTo>
                  <a:pt x="-312" y="26246"/>
                  <a:pt x="-2005" y="52493"/>
                  <a:pt x="6462" y="91440"/>
                </a:cubicBezTo>
                <a:cubicBezTo>
                  <a:pt x="14929" y="130387"/>
                  <a:pt x="43715" y="168487"/>
                  <a:pt x="52182" y="233680"/>
                </a:cubicBezTo>
                <a:cubicBezTo>
                  <a:pt x="60649" y="298873"/>
                  <a:pt x="57262" y="351367"/>
                  <a:pt x="57262" y="482600"/>
                </a:cubicBezTo>
                <a:cubicBezTo>
                  <a:pt x="57262" y="613833"/>
                  <a:pt x="52182" y="927947"/>
                  <a:pt x="52182" y="1021080"/>
                </a:cubicBezTo>
                <a:cubicBezTo>
                  <a:pt x="52182" y="1114213"/>
                  <a:pt x="54722" y="1035473"/>
                  <a:pt x="57262" y="1041400"/>
                </a:cubicBezTo>
                <a:cubicBezTo>
                  <a:pt x="59802" y="1047327"/>
                  <a:pt x="60649" y="1054100"/>
                  <a:pt x="67422" y="1056640"/>
                </a:cubicBezTo>
                <a:cubicBezTo>
                  <a:pt x="74195" y="1059180"/>
                  <a:pt x="88589" y="1060027"/>
                  <a:pt x="97902" y="1056640"/>
                </a:cubicBezTo>
                <a:cubicBezTo>
                  <a:pt x="107215" y="1053253"/>
                  <a:pt x="117375" y="1053253"/>
                  <a:pt x="123302" y="1036320"/>
                </a:cubicBezTo>
                <a:cubicBezTo>
                  <a:pt x="129229" y="1019387"/>
                  <a:pt x="130922" y="1003300"/>
                  <a:pt x="133462" y="955040"/>
                </a:cubicBezTo>
                <a:cubicBezTo>
                  <a:pt x="136002" y="906780"/>
                  <a:pt x="136849" y="868680"/>
                  <a:pt x="138542" y="746760"/>
                </a:cubicBezTo>
                <a:cubicBezTo>
                  <a:pt x="140235" y="624840"/>
                  <a:pt x="138542" y="332740"/>
                  <a:pt x="143622" y="223520"/>
                </a:cubicBezTo>
                <a:cubicBezTo>
                  <a:pt x="148702" y="114300"/>
                  <a:pt x="164789" y="124460"/>
                  <a:pt x="169022" y="91440"/>
                </a:cubicBezTo>
                <a:cubicBezTo>
                  <a:pt x="173255" y="58420"/>
                  <a:pt x="171138" y="41910"/>
                  <a:pt x="169022" y="2540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05" name="椭圆 104"/>
          <p:cNvSpPr/>
          <p:nvPr/>
        </p:nvSpPr>
        <p:spPr>
          <a:xfrm rot="16200000">
            <a:off x="4428223" y="5673101"/>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09" name="椭圆 108"/>
          <p:cNvSpPr/>
          <p:nvPr/>
        </p:nvSpPr>
        <p:spPr>
          <a:xfrm rot="16200000">
            <a:off x="4421570" y="5709979"/>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11" name="椭圆 110"/>
          <p:cNvSpPr/>
          <p:nvPr/>
        </p:nvSpPr>
        <p:spPr>
          <a:xfrm rot="16200000">
            <a:off x="4436615" y="5696644"/>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15" name="椭圆 114"/>
          <p:cNvSpPr/>
          <p:nvPr/>
        </p:nvSpPr>
        <p:spPr>
          <a:xfrm rot="16200000">
            <a:off x="4446140" y="5691304"/>
            <a:ext cx="72000" cy="36000"/>
          </a:xfrm>
          <a:prstGeom prst="ellipse">
            <a:avLst/>
          </a:pr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1" name="椭圆 120"/>
          <p:cNvSpPr/>
          <p:nvPr/>
        </p:nvSpPr>
        <p:spPr>
          <a:xfrm rot="15369960">
            <a:off x="3863228" y="5742364"/>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53" name="TextBox 152"/>
          <p:cNvSpPr txBox="1"/>
          <p:nvPr/>
        </p:nvSpPr>
        <p:spPr>
          <a:xfrm>
            <a:off x="564278" y="1854588"/>
            <a:ext cx="1656184" cy="369332"/>
          </a:xfrm>
          <a:prstGeom prst="rect">
            <a:avLst/>
          </a:prstGeom>
          <a:noFill/>
        </p:spPr>
        <p:txBody>
          <a:bodyPr wrap="square" rtlCol="0">
            <a:spAutoFit/>
          </a:bodyPr>
          <a:lstStyle/>
          <a:p>
            <a:pPr algn="r"/>
            <a:r>
              <a:rPr lang="en-US" altLang="zh-CN" b="1" dirty="0" smtClean="0">
                <a:latin typeface="Arial Narrow" pitchFamily="34" charset="0"/>
              </a:rPr>
              <a:t>Proximal Tubule</a:t>
            </a:r>
            <a:endParaRPr lang="zh-CN" altLang="en-US" b="1" dirty="0">
              <a:latin typeface="Arial Narrow" pitchFamily="34" charset="0"/>
            </a:endParaRPr>
          </a:p>
        </p:txBody>
      </p:sp>
      <p:sp>
        <p:nvSpPr>
          <p:cNvPr id="157" name="TextBox 156"/>
          <p:cNvSpPr txBox="1"/>
          <p:nvPr/>
        </p:nvSpPr>
        <p:spPr>
          <a:xfrm>
            <a:off x="3524226" y="5979346"/>
            <a:ext cx="1429058" cy="369332"/>
          </a:xfrm>
          <a:prstGeom prst="rect">
            <a:avLst/>
          </a:prstGeom>
          <a:noFill/>
        </p:spPr>
        <p:txBody>
          <a:bodyPr wrap="square" rtlCol="0">
            <a:spAutoFit/>
          </a:bodyPr>
          <a:lstStyle/>
          <a:p>
            <a:r>
              <a:rPr lang="en-US" altLang="zh-CN" b="1" dirty="0" err="1" smtClean="0">
                <a:latin typeface="Arial Narrow" pitchFamily="34" charset="0"/>
              </a:rPr>
              <a:t>Henle’s</a:t>
            </a:r>
            <a:r>
              <a:rPr lang="en-US" altLang="zh-CN" b="1" dirty="0" smtClean="0">
                <a:latin typeface="Arial Narrow" pitchFamily="34" charset="0"/>
              </a:rPr>
              <a:t> loop</a:t>
            </a:r>
            <a:endParaRPr lang="zh-CN" altLang="en-US" b="1" dirty="0">
              <a:latin typeface="Arial Narrow" pitchFamily="34" charset="0"/>
            </a:endParaRPr>
          </a:p>
        </p:txBody>
      </p:sp>
      <p:sp>
        <p:nvSpPr>
          <p:cNvPr id="158" name="TextBox 157"/>
          <p:cNvSpPr txBox="1"/>
          <p:nvPr/>
        </p:nvSpPr>
        <p:spPr>
          <a:xfrm>
            <a:off x="4605744" y="3937319"/>
            <a:ext cx="764930" cy="369332"/>
          </a:xfrm>
          <a:prstGeom prst="rect">
            <a:avLst/>
          </a:prstGeom>
          <a:noFill/>
        </p:spPr>
        <p:txBody>
          <a:bodyPr wrap="square" rtlCol="0">
            <a:spAutoFit/>
          </a:bodyPr>
          <a:lstStyle/>
          <a:p>
            <a:pPr algn="r"/>
            <a:r>
              <a:rPr lang="en-US" altLang="zh-CN" b="1" dirty="0" err="1" smtClean="0">
                <a:latin typeface="Arial Narrow" pitchFamily="34" charset="0"/>
              </a:rPr>
              <a:t>mTAL</a:t>
            </a:r>
            <a:endParaRPr lang="zh-CN" altLang="en-US" b="1" dirty="0">
              <a:latin typeface="Arial Narrow" pitchFamily="34" charset="0"/>
            </a:endParaRPr>
          </a:p>
        </p:txBody>
      </p:sp>
      <p:cxnSp>
        <p:nvCxnSpPr>
          <p:cNvPr id="161" name="直接连接符 160"/>
          <p:cNvCxnSpPr/>
          <p:nvPr/>
        </p:nvCxnSpPr>
        <p:spPr>
          <a:xfrm flipH="1">
            <a:off x="4511811" y="4124177"/>
            <a:ext cx="18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H="1">
            <a:off x="2223843" y="2047770"/>
            <a:ext cx="2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椭圆 117"/>
          <p:cNvSpPr/>
          <p:nvPr/>
        </p:nvSpPr>
        <p:spPr>
          <a:xfrm rot="16006242">
            <a:off x="5585419" y="4087811"/>
            <a:ext cx="214675" cy="45719"/>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19" name="椭圆 118"/>
          <p:cNvSpPr/>
          <p:nvPr/>
        </p:nvSpPr>
        <p:spPr>
          <a:xfrm rot="16200000">
            <a:off x="5270876" y="5339858"/>
            <a:ext cx="345600" cy="45719"/>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71" name="椭圆 170"/>
          <p:cNvSpPr/>
          <p:nvPr/>
        </p:nvSpPr>
        <p:spPr>
          <a:xfrm>
            <a:off x="3753585" y="2231777"/>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72" name="椭圆 171"/>
          <p:cNvSpPr/>
          <p:nvPr/>
        </p:nvSpPr>
        <p:spPr>
          <a:xfrm>
            <a:off x="3753585" y="2342267"/>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73" name="椭圆 172"/>
          <p:cNvSpPr/>
          <p:nvPr/>
        </p:nvSpPr>
        <p:spPr>
          <a:xfrm>
            <a:off x="3753585" y="2450852"/>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74" name="椭圆 173"/>
          <p:cNvSpPr/>
          <p:nvPr/>
        </p:nvSpPr>
        <p:spPr>
          <a:xfrm>
            <a:off x="3849549" y="2396748"/>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75" name="椭圆 174"/>
          <p:cNvSpPr/>
          <p:nvPr/>
        </p:nvSpPr>
        <p:spPr>
          <a:xfrm>
            <a:off x="3849549" y="2286640"/>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76" name="椭圆 175"/>
          <p:cNvSpPr/>
          <p:nvPr/>
        </p:nvSpPr>
        <p:spPr>
          <a:xfrm>
            <a:off x="3660622" y="2286640"/>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77" name="椭圆 176"/>
          <p:cNvSpPr/>
          <p:nvPr/>
        </p:nvSpPr>
        <p:spPr>
          <a:xfrm>
            <a:off x="3660622" y="2396748"/>
            <a:ext cx="97200" cy="97200"/>
          </a:xfrm>
          <a:prstGeom prst="ellipse">
            <a:avLst/>
          </a:prstGeom>
          <a:solidFill>
            <a:srgbClr val="FF99CC"/>
          </a:solidFill>
          <a:ln w="12700">
            <a:solidFill>
              <a:schemeClr val="tx1">
                <a:lumMod val="75000"/>
                <a:lumOff val="25000"/>
              </a:schemeClr>
            </a:solidFill>
            <a:round/>
            <a:headEnd type="none" w="sm" len="sm"/>
            <a:tailEnd type="none" w="sm" len="sm"/>
          </a:ln>
          <a:effectLst/>
        </p:spPr>
        <p:txBody>
          <a:bodyPr wrap="none" anchor="ctr"/>
          <a:lstStyle/>
          <a:p>
            <a:endParaRPr lang="zh-CN" altLang="en-US"/>
          </a:p>
        </p:txBody>
      </p:sp>
      <p:sp>
        <p:nvSpPr>
          <p:cNvPr id="131" name="椭圆 130"/>
          <p:cNvSpPr/>
          <p:nvPr/>
        </p:nvSpPr>
        <p:spPr>
          <a:xfrm rot="16200000">
            <a:off x="4411850" y="5736642"/>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35" name="椭圆 134"/>
          <p:cNvSpPr/>
          <p:nvPr/>
        </p:nvSpPr>
        <p:spPr>
          <a:xfrm rot="16200000">
            <a:off x="5586406" y="3972052"/>
            <a:ext cx="252000" cy="45719"/>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36" name="椭圆 135"/>
          <p:cNvSpPr/>
          <p:nvPr/>
        </p:nvSpPr>
        <p:spPr>
          <a:xfrm rot="15369960">
            <a:off x="3931119" y="5701004"/>
            <a:ext cx="72000" cy="36000"/>
          </a:xfrm>
          <a:prstGeom prst="ellipse">
            <a:avLst/>
          </a:prstGeom>
          <a:solidFill>
            <a:schemeClr val="bg1"/>
          </a:solidFill>
          <a:ln w="12700" cap="flat" cmpd="sng">
            <a:noFill/>
            <a:prstDash val="solid"/>
            <a:round/>
            <a:headEnd/>
            <a:tailEnd/>
          </a:ln>
          <a:effectLst/>
        </p:spPr>
        <p:txBody>
          <a:bodyPr wrap="none" anchor="ctr"/>
          <a:lstStyle/>
          <a:p>
            <a:endParaRPr lang="zh-CN" altLang="en-US"/>
          </a:p>
        </p:txBody>
      </p:sp>
      <p:sp>
        <p:nvSpPr>
          <p:cNvPr id="142" name="新月形 141"/>
          <p:cNvSpPr/>
          <p:nvPr/>
        </p:nvSpPr>
        <p:spPr>
          <a:xfrm rot="20204817">
            <a:off x="3907087" y="5626483"/>
            <a:ext cx="45719" cy="242143"/>
          </a:xfrm>
          <a:prstGeom prst="moon">
            <a:avLst>
              <a:gd name="adj" fmla="val 59361"/>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dirty="0"/>
          </a:p>
        </p:txBody>
      </p:sp>
      <p:sp>
        <p:nvSpPr>
          <p:cNvPr id="123" name="TextBox 122"/>
          <p:cNvSpPr txBox="1"/>
          <p:nvPr/>
        </p:nvSpPr>
        <p:spPr>
          <a:xfrm>
            <a:off x="3300550" y="962303"/>
            <a:ext cx="1512200" cy="646331"/>
          </a:xfrm>
          <a:prstGeom prst="rect">
            <a:avLst/>
          </a:prstGeom>
          <a:noFill/>
        </p:spPr>
        <p:txBody>
          <a:bodyPr wrap="square" rtlCol="0">
            <a:spAutoFit/>
          </a:bodyPr>
          <a:lstStyle/>
          <a:p>
            <a:pPr algn="ctr"/>
            <a:r>
              <a:rPr lang="en-US" altLang="zh-CN" b="1" dirty="0" smtClean="0">
                <a:latin typeface="Arial Narrow" pitchFamily="34" charset="0"/>
              </a:rPr>
              <a:t>100% of</a:t>
            </a:r>
          </a:p>
          <a:p>
            <a:pPr algn="ctr"/>
            <a:r>
              <a:rPr lang="en-US" altLang="zh-CN" b="1" dirty="0" smtClean="0">
                <a:latin typeface="Arial Narrow" pitchFamily="34" charset="0"/>
              </a:rPr>
              <a:t>filtered HCO</a:t>
            </a:r>
            <a:r>
              <a:rPr lang="en-US" altLang="zh-CN" b="1" baseline="-25000" dirty="0" smtClean="0">
                <a:latin typeface="Arial Narrow" pitchFamily="34" charset="0"/>
              </a:rPr>
              <a:t>3</a:t>
            </a:r>
            <a:r>
              <a:rPr lang="en-US" altLang="zh-CN" b="1" baseline="30000" dirty="0" smtClean="0">
                <a:latin typeface="Times New Roman"/>
                <a:cs typeface="Times New Roman"/>
              </a:rPr>
              <a:t>−</a:t>
            </a:r>
            <a:endParaRPr lang="zh-CN" altLang="en-US" b="1" dirty="0">
              <a:latin typeface="Arial Narrow" pitchFamily="34" charset="0"/>
            </a:endParaRPr>
          </a:p>
        </p:txBody>
      </p:sp>
      <p:sp>
        <p:nvSpPr>
          <p:cNvPr id="140" name="TextBox 139"/>
          <p:cNvSpPr txBox="1"/>
          <p:nvPr/>
        </p:nvSpPr>
        <p:spPr>
          <a:xfrm>
            <a:off x="3864546" y="4345552"/>
            <a:ext cx="564578" cy="369332"/>
          </a:xfrm>
          <a:prstGeom prst="rect">
            <a:avLst/>
          </a:prstGeom>
          <a:noFill/>
        </p:spPr>
        <p:txBody>
          <a:bodyPr wrap="none" rtlCol="0">
            <a:spAutoFit/>
          </a:bodyPr>
          <a:lstStyle/>
          <a:p>
            <a:pPr algn="ctr"/>
            <a:r>
              <a:rPr lang="en-US" altLang="zh-CN" b="1" dirty="0" smtClean="0">
                <a:latin typeface="Arial Narrow" pitchFamily="34" charset="0"/>
              </a:rPr>
              <a:t>10%</a:t>
            </a:r>
            <a:endParaRPr lang="zh-CN" altLang="en-US" b="1" dirty="0">
              <a:latin typeface="Arial Narrow" pitchFamily="34" charset="0"/>
            </a:endParaRPr>
          </a:p>
        </p:txBody>
      </p:sp>
      <p:sp>
        <p:nvSpPr>
          <p:cNvPr id="146" name="TextBox 145"/>
          <p:cNvSpPr txBox="1"/>
          <p:nvPr/>
        </p:nvSpPr>
        <p:spPr>
          <a:xfrm>
            <a:off x="4857752" y="2130974"/>
            <a:ext cx="511679" cy="369332"/>
          </a:xfrm>
          <a:prstGeom prst="rect">
            <a:avLst/>
          </a:prstGeom>
          <a:noFill/>
        </p:spPr>
        <p:txBody>
          <a:bodyPr wrap="none" rtlCol="0">
            <a:spAutoFit/>
          </a:bodyPr>
          <a:lstStyle/>
          <a:p>
            <a:pPr algn="ctr"/>
            <a:r>
              <a:rPr lang="en-US" altLang="zh-CN" b="1" dirty="0" smtClean="0">
                <a:latin typeface="Arial Narrow" pitchFamily="34" charset="0"/>
              </a:rPr>
              <a:t>6% </a:t>
            </a:r>
            <a:endParaRPr lang="zh-CN" altLang="en-US" b="1" dirty="0">
              <a:latin typeface="Arial Narrow" pitchFamily="34" charset="0"/>
            </a:endParaRPr>
          </a:p>
        </p:txBody>
      </p:sp>
      <p:cxnSp>
        <p:nvCxnSpPr>
          <p:cNvPr id="154" name="直接箭头连接符 153"/>
          <p:cNvCxnSpPr/>
          <p:nvPr/>
        </p:nvCxnSpPr>
        <p:spPr>
          <a:xfrm>
            <a:off x="5586170" y="6298552"/>
            <a:ext cx="0" cy="252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6471397" y="5997379"/>
            <a:ext cx="1958255" cy="646331"/>
          </a:xfrm>
          <a:prstGeom prst="rect">
            <a:avLst/>
          </a:prstGeom>
          <a:noFill/>
        </p:spPr>
        <p:txBody>
          <a:bodyPr wrap="square" rtlCol="0">
            <a:spAutoFit/>
          </a:bodyPr>
          <a:lstStyle/>
          <a:p>
            <a:r>
              <a:rPr lang="en-US" altLang="zh-CN" b="1" dirty="0" smtClean="0">
                <a:latin typeface="Arial Narrow" pitchFamily="34" charset="0"/>
              </a:rPr>
              <a:t>Virtually no HCO</a:t>
            </a:r>
            <a:r>
              <a:rPr lang="en-US" altLang="zh-CN" b="1" baseline="-25000" dirty="0" smtClean="0">
                <a:latin typeface="Arial Narrow" pitchFamily="34" charset="0"/>
              </a:rPr>
              <a:t>3</a:t>
            </a:r>
            <a:r>
              <a:rPr lang="en-US" altLang="zh-CN" b="1" baseline="30000" dirty="0" smtClean="0">
                <a:latin typeface="Times New Roman"/>
                <a:cs typeface="Times New Roman"/>
              </a:rPr>
              <a:t>−</a:t>
            </a:r>
            <a:r>
              <a:rPr lang="en-US" altLang="zh-CN" b="1" dirty="0" smtClean="0">
                <a:latin typeface="Arial Narrow" pitchFamily="34" charset="0"/>
              </a:rPr>
              <a:t> is left in urine</a:t>
            </a:r>
            <a:endParaRPr lang="zh-CN" altLang="en-US" b="1" dirty="0">
              <a:latin typeface="Arial Narrow" pitchFamily="34" charset="0"/>
            </a:endParaRPr>
          </a:p>
        </p:txBody>
      </p:sp>
      <p:sp>
        <p:nvSpPr>
          <p:cNvPr id="152" name="TextBox 151"/>
          <p:cNvSpPr txBox="1"/>
          <p:nvPr/>
        </p:nvSpPr>
        <p:spPr>
          <a:xfrm>
            <a:off x="1039529" y="2342030"/>
            <a:ext cx="1217001" cy="502702"/>
          </a:xfrm>
          <a:prstGeom prst="rect">
            <a:avLst/>
          </a:prstGeom>
          <a:noFill/>
        </p:spPr>
        <p:txBody>
          <a:bodyPr wrap="none" rtlCol="0">
            <a:spAutoFit/>
          </a:bodyPr>
          <a:lstStyle/>
          <a:p>
            <a:pPr algn="ctr">
              <a:lnSpc>
                <a:spcPts val="1600"/>
              </a:lnSpc>
            </a:pPr>
            <a:r>
              <a:rPr lang="en-US" altLang="zh-CN" b="1" dirty="0" smtClean="0">
                <a:latin typeface="Arial Narrow" pitchFamily="34" charset="0"/>
              </a:rPr>
              <a:t>80%</a:t>
            </a:r>
          </a:p>
          <a:p>
            <a:pPr algn="ctr">
              <a:lnSpc>
                <a:spcPts val="1600"/>
              </a:lnSpc>
            </a:pPr>
            <a:r>
              <a:rPr lang="en-US" altLang="zh-CN" b="1" dirty="0" smtClean="0">
                <a:latin typeface="Arial Narrow" pitchFamily="34" charset="0"/>
              </a:rPr>
              <a:t>reabsorbed</a:t>
            </a:r>
            <a:endParaRPr lang="zh-CN" altLang="en-US" b="1" dirty="0">
              <a:latin typeface="Arial Narrow" pitchFamily="34" charset="0"/>
            </a:endParaRPr>
          </a:p>
        </p:txBody>
      </p:sp>
      <p:sp>
        <p:nvSpPr>
          <p:cNvPr id="166" name="右箭头 165"/>
          <p:cNvSpPr/>
          <p:nvPr/>
        </p:nvSpPr>
        <p:spPr>
          <a:xfrm flipH="1">
            <a:off x="2160029" y="2403486"/>
            <a:ext cx="291505" cy="221375"/>
          </a:xfrm>
          <a:prstGeom prst="rightArrow">
            <a:avLst>
              <a:gd name="adj1" fmla="val 50000"/>
              <a:gd name="adj2" fmla="val 42063"/>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椭圆 143"/>
          <p:cNvSpPr/>
          <p:nvPr/>
        </p:nvSpPr>
        <p:spPr>
          <a:xfrm rot="15994266">
            <a:off x="3864827" y="5685764"/>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67" name="椭圆 166"/>
          <p:cNvSpPr/>
          <p:nvPr/>
        </p:nvSpPr>
        <p:spPr>
          <a:xfrm rot="16200000">
            <a:off x="4406330" y="5753787"/>
            <a:ext cx="72000" cy="36000"/>
          </a:xfrm>
          <a:prstGeom prst="ellipse">
            <a:avLst/>
          </a:prstGeom>
          <a:solidFill>
            <a:schemeClr val="accent1">
              <a:lumMod val="20000"/>
              <a:lumOff val="80000"/>
            </a:schemeClr>
          </a:solidFill>
          <a:ln w="19050" cap="flat" cmpd="sng">
            <a:noFill/>
            <a:prstDash val="solid"/>
            <a:round/>
            <a:headEnd/>
            <a:tailEnd/>
          </a:ln>
          <a:effectLst/>
        </p:spPr>
        <p:txBody>
          <a:bodyPr wrap="none" anchor="ctr"/>
          <a:lstStyle/>
          <a:p>
            <a:endParaRPr lang="zh-CN" altLang="en-US"/>
          </a:p>
        </p:txBody>
      </p:sp>
      <p:sp>
        <p:nvSpPr>
          <p:cNvPr id="170" name="任意多边形 169"/>
          <p:cNvSpPr/>
          <p:nvPr/>
        </p:nvSpPr>
        <p:spPr>
          <a:xfrm>
            <a:off x="4397847" y="5633298"/>
            <a:ext cx="41910" cy="152400"/>
          </a:xfrm>
          <a:custGeom>
            <a:avLst/>
            <a:gdLst>
              <a:gd name="connsiteX0" fmla="*/ 41910 w 41910"/>
              <a:gd name="connsiteY0" fmla="*/ 0 h 152400"/>
              <a:gd name="connsiteX1" fmla="*/ 32385 w 41910"/>
              <a:gd name="connsiteY1" fmla="*/ 81915 h 152400"/>
              <a:gd name="connsiteX2" fmla="*/ 0 w 41910"/>
              <a:gd name="connsiteY2" fmla="*/ 152400 h 152400"/>
            </a:gdLst>
            <a:ahLst/>
            <a:cxnLst>
              <a:cxn ang="0">
                <a:pos x="connsiteX0" y="connsiteY0"/>
              </a:cxn>
              <a:cxn ang="0">
                <a:pos x="connsiteX1" y="connsiteY1"/>
              </a:cxn>
              <a:cxn ang="0">
                <a:pos x="connsiteX2" y="connsiteY2"/>
              </a:cxn>
            </a:cxnLst>
            <a:rect l="l" t="t" r="r" b="b"/>
            <a:pathLst>
              <a:path w="41910" h="152400">
                <a:moveTo>
                  <a:pt x="41910" y="0"/>
                </a:moveTo>
                <a:cubicBezTo>
                  <a:pt x="40640" y="28257"/>
                  <a:pt x="39370" y="56515"/>
                  <a:pt x="32385" y="81915"/>
                </a:cubicBezTo>
                <a:cubicBezTo>
                  <a:pt x="25400" y="107315"/>
                  <a:pt x="12700" y="129857"/>
                  <a:pt x="0" y="15240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69" name="任意多边形 168"/>
          <p:cNvSpPr/>
          <p:nvPr/>
        </p:nvSpPr>
        <p:spPr>
          <a:xfrm>
            <a:off x="4410800" y="5636751"/>
            <a:ext cx="41910" cy="152400"/>
          </a:xfrm>
          <a:custGeom>
            <a:avLst/>
            <a:gdLst>
              <a:gd name="connsiteX0" fmla="*/ 41910 w 41910"/>
              <a:gd name="connsiteY0" fmla="*/ 0 h 152400"/>
              <a:gd name="connsiteX1" fmla="*/ 32385 w 41910"/>
              <a:gd name="connsiteY1" fmla="*/ 81915 h 152400"/>
              <a:gd name="connsiteX2" fmla="*/ 0 w 41910"/>
              <a:gd name="connsiteY2" fmla="*/ 152400 h 152400"/>
            </a:gdLst>
            <a:ahLst/>
            <a:cxnLst>
              <a:cxn ang="0">
                <a:pos x="connsiteX0" y="connsiteY0"/>
              </a:cxn>
              <a:cxn ang="0">
                <a:pos x="connsiteX1" y="connsiteY1"/>
              </a:cxn>
              <a:cxn ang="0">
                <a:pos x="connsiteX2" y="connsiteY2"/>
              </a:cxn>
            </a:cxnLst>
            <a:rect l="l" t="t" r="r" b="b"/>
            <a:pathLst>
              <a:path w="41910" h="152400">
                <a:moveTo>
                  <a:pt x="41910" y="0"/>
                </a:moveTo>
                <a:cubicBezTo>
                  <a:pt x="40640" y="28257"/>
                  <a:pt x="39370" y="56515"/>
                  <a:pt x="32385" y="81915"/>
                </a:cubicBezTo>
                <a:cubicBezTo>
                  <a:pt x="25400" y="107315"/>
                  <a:pt x="12700" y="129857"/>
                  <a:pt x="0" y="152400"/>
                </a:cubicBezTo>
              </a:path>
            </a:pathLst>
          </a:cu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0" name="任意多边形 179"/>
          <p:cNvSpPr/>
          <p:nvPr/>
        </p:nvSpPr>
        <p:spPr>
          <a:xfrm>
            <a:off x="4466040" y="5625321"/>
            <a:ext cx="40005" cy="156210"/>
          </a:xfrm>
          <a:custGeom>
            <a:avLst/>
            <a:gdLst>
              <a:gd name="connsiteX0" fmla="*/ 40005 w 40005"/>
              <a:gd name="connsiteY0" fmla="*/ 0 h 156210"/>
              <a:gd name="connsiteX1" fmla="*/ 30480 w 40005"/>
              <a:gd name="connsiteY1" fmla="*/ 76200 h 156210"/>
              <a:gd name="connsiteX2" fmla="*/ 0 w 40005"/>
              <a:gd name="connsiteY2" fmla="*/ 156210 h 156210"/>
            </a:gdLst>
            <a:ahLst/>
            <a:cxnLst>
              <a:cxn ang="0">
                <a:pos x="connsiteX0" y="connsiteY0"/>
              </a:cxn>
              <a:cxn ang="0">
                <a:pos x="connsiteX1" y="connsiteY1"/>
              </a:cxn>
              <a:cxn ang="0">
                <a:pos x="connsiteX2" y="connsiteY2"/>
              </a:cxn>
            </a:cxnLst>
            <a:rect l="l" t="t" r="r" b="b"/>
            <a:pathLst>
              <a:path w="40005" h="156210">
                <a:moveTo>
                  <a:pt x="40005" y="0"/>
                </a:moveTo>
                <a:cubicBezTo>
                  <a:pt x="38576" y="25082"/>
                  <a:pt x="37148" y="50165"/>
                  <a:pt x="30480" y="76200"/>
                </a:cubicBezTo>
                <a:cubicBezTo>
                  <a:pt x="23813" y="102235"/>
                  <a:pt x="11906" y="129222"/>
                  <a:pt x="0" y="156210"/>
                </a:cubicBezTo>
              </a:path>
            </a:pathLst>
          </a:cu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1" name="任意多边形 180"/>
          <p:cNvSpPr/>
          <p:nvPr/>
        </p:nvSpPr>
        <p:spPr>
          <a:xfrm>
            <a:off x="4478998" y="5644728"/>
            <a:ext cx="40005" cy="156210"/>
          </a:xfrm>
          <a:custGeom>
            <a:avLst/>
            <a:gdLst>
              <a:gd name="connsiteX0" fmla="*/ 40005 w 40005"/>
              <a:gd name="connsiteY0" fmla="*/ 0 h 156210"/>
              <a:gd name="connsiteX1" fmla="*/ 30480 w 40005"/>
              <a:gd name="connsiteY1" fmla="*/ 76200 h 156210"/>
              <a:gd name="connsiteX2" fmla="*/ 0 w 40005"/>
              <a:gd name="connsiteY2" fmla="*/ 156210 h 156210"/>
            </a:gdLst>
            <a:ahLst/>
            <a:cxnLst>
              <a:cxn ang="0">
                <a:pos x="connsiteX0" y="connsiteY0"/>
              </a:cxn>
              <a:cxn ang="0">
                <a:pos x="connsiteX1" y="connsiteY1"/>
              </a:cxn>
              <a:cxn ang="0">
                <a:pos x="connsiteX2" y="connsiteY2"/>
              </a:cxn>
            </a:cxnLst>
            <a:rect l="l" t="t" r="r" b="b"/>
            <a:pathLst>
              <a:path w="40005" h="156210">
                <a:moveTo>
                  <a:pt x="40005" y="0"/>
                </a:moveTo>
                <a:cubicBezTo>
                  <a:pt x="38576" y="25082"/>
                  <a:pt x="37148" y="50165"/>
                  <a:pt x="30480" y="76200"/>
                </a:cubicBezTo>
                <a:cubicBezTo>
                  <a:pt x="23813" y="102235"/>
                  <a:pt x="11906" y="129222"/>
                  <a:pt x="0" y="156210"/>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89" name="任意多边形 188"/>
          <p:cNvSpPr/>
          <p:nvPr/>
        </p:nvSpPr>
        <p:spPr>
          <a:xfrm>
            <a:off x="3843105" y="5650086"/>
            <a:ext cx="70485" cy="196215"/>
          </a:xfrm>
          <a:custGeom>
            <a:avLst/>
            <a:gdLst>
              <a:gd name="connsiteX0" fmla="*/ 0 w 70485"/>
              <a:gd name="connsiteY0" fmla="*/ 0 h 196215"/>
              <a:gd name="connsiteX1" fmla="*/ 19050 w 70485"/>
              <a:gd name="connsiteY1" fmla="*/ 99060 h 196215"/>
              <a:gd name="connsiteX2" fmla="*/ 47625 w 70485"/>
              <a:gd name="connsiteY2" fmla="*/ 163830 h 196215"/>
              <a:gd name="connsiteX3" fmla="*/ 70485 w 70485"/>
              <a:gd name="connsiteY3" fmla="*/ 196215 h 196215"/>
            </a:gdLst>
            <a:ahLst/>
            <a:cxnLst>
              <a:cxn ang="0">
                <a:pos x="connsiteX0" y="connsiteY0"/>
              </a:cxn>
              <a:cxn ang="0">
                <a:pos x="connsiteX1" y="connsiteY1"/>
              </a:cxn>
              <a:cxn ang="0">
                <a:pos x="connsiteX2" y="connsiteY2"/>
              </a:cxn>
              <a:cxn ang="0">
                <a:pos x="connsiteX3" y="connsiteY3"/>
              </a:cxn>
            </a:cxnLst>
            <a:rect l="l" t="t" r="r" b="b"/>
            <a:pathLst>
              <a:path w="70485" h="196215">
                <a:moveTo>
                  <a:pt x="0" y="0"/>
                </a:moveTo>
                <a:cubicBezTo>
                  <a:pt x="5556" y="35877"/>
                  <a:pt x="11113" y="71755"/>
                  <a:pt x="19050" y="99060"/>
                </a:cubicBezTo>
                <a:cubicBezTo>
                  <a:pt x="26987" y="126365"/>
                  <a:pt x="39053" y="147638"/>
                  <a:pt x="47625" y="163830"/>
                </a:cubicBezTo>
                <a:cubicBezTo>
                  <a:pt x="56198" y="180023"/>
                  <a:pt x="63341" y="188119"/>
                  <a:pt x="70485" y="196215"/>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91" name="任意多边形 190"/>
          <p:cNvSpPr/>
          <p:nvPr/>
        </p:nvSpPr>
        <p:spPr>
          <a:xfrm>
            <a:off x="3856440" y="5598651"/>
            <a:ext cx="19050" cy="146685"/>
          </a:xfrm>
          <a:custGeom>
            <a:avLst/>
            <a:gdLst>
              <a:gd name="connsiteX0" fmla="*/ 0 w 19050"/>
              <a:gd name="connsiteY0" fmla="*/ 0 h 146685"/>
              <a:gd name="connsiteX1" fmla="*/ 5715 w 19050"/>
              <a:gd name="connsiteY1" fmla="*/ 76200 h 146685"/>
              <a:gd name="connsiteX2" fmla="*/ 19050 w 19050"/>
              <a:gd name="connsiteY2" fmla="*/ 146685 h 146685"/>
            </a:gdLst>
            <a:ahLst/>
            <a:cxnLst>
              <a:cxn ang="0">
                <a:pos x="connsiteX0" y="connsiteY0"/>
              </a:cxn>
              <a:cxn ang="0">
                <a:pos x="connsiteX1" y="connsiteY1"/>
              </a:cxn>
              <a:cxn ang="0">
                <a:pos x="connsiteX2" y="connsiteY2"/>
              </a:cxn>
            </a:cxnLst>
            <a:rect l="l" t="t" r="r" b="b"/>
            <a:pathLst>
              <a:path w="19050" h="146685">
                <a:moveTo>
                  <a:pt x="0" y="0"/>
                </a:moveTo>
                <a:cubicBezTo>
                  <a:pt x="1270" y="25876"/>
                  <a:pt x="2540" y="51753"/>
                  <a:pt x="5715" y="76200"/>
                </a:cubicBezTo>
                <a:cubicBezTo>
                  <a:pt x="8890" y="100647"/>
                  <a:pt x="13970" y="123666"/>
                  <a:pt x="19050" y="146685"/>
                </a:cubicBezTo>
              </a:path>
            </a:pathLst>
          </a:custGeom>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 name="组合 199"/>
          <p:cNvGrpSpPr/>
          <p:nvPr/>
        </p:nvGrpSpPr>
        <p:grpSpPr>
          <a:xfrm>
            <a:off x="4382220" y="4566141"/>
            <a:ext cx="175260" cy="236220"/>
            <a:chOff x="4141470" y="4080510"/>
            <a:chExt cx="175260" cy="236220"/>
          </a:xfrm>
        </p:grpSpPr>
        <p:sp>
          <p:nvSpPr>
            <p:cNvPr id="192" name="任意多边形 191"/>
            <p:cNvSpPr/>
            <p:nvPr/>
          </p:nvSpPr>
          <p:spPr>
            <a:xfrm>
              <a:off x="4314825" y="4154805"/>
              <a:ext cx="1905" cy="161925"/>
            </a:xfrm>
            <a:custGeom>
              <a:avLst/>
              <a:gdLst>
                <a:gd name="connsiteX0" fmla="*/ 0 w 1905"/>
                <a:gd name="connsiteY0" fmla="*/ 0 h 161925"/>
                <a:gd name="connsiteX1" fmla="*/ 1905 w 1905"/>
                <a:gd name="connsiteY1" fmla="*/ 161925 h 161925"/>
              </a:gdLst>
              <a:ahLst/>
              <a:cxnLst>
                <a:cxn ang="0">
                  <a:pos x="connsiteX0" y="connsiteY0"/>
                </a:cxn>
                <a:cxn ang="0">
                  <a:pos x="connsiteX1" y="connsiteY1"/>
                </a:cxn>
              </a:cxnLst>
              <a:rect l="l" t="t" r="r" b="b"/>
              <a:pathLst>
                <a:path w="1905" h="161925">
                  <a:moveTo>
                    <a:pt x="0" y="0"/>
                  </a:moveTo>
                  <a:lnTo>
                    <a:pt x="1905" y="161925"/>
                  </a:ln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94" name="任意多边形 193"/>
            <p:cNvSpPr/>
            <p:nvPr/>
          </p:nvSpPr>
          <p:spPr>
            <a:xfrm>
              <a:off x="4293493" y="4150985"/>
              <a:ext cx="3810" cy="154305"/>
            </a:xfrm>
            <a:custGeom>
              <a:avLst/>
              <a:gdLst>
                <a:gd name="connsiteX0" fmla="*/ 0 w 3810"/>
                <a:gd name="connsiteY0" fmla="*/ 0 h 154305"/>
                <a:gd name="connsiteX1" fmla="*/ 3810 w 3810"/>
                <a:gd name="connsiteY1" fmla="*/ 154305 h 154305"/>
              </a:gdLst>
              <a:ahLst/>
              <a:cxnLst>
                <a:cxn ang="0">
                  <a:pos x="connsiteX0" y="connsiteY0"/>
                </a:cxn>
                <a:cxn ang="0">
                  <a:pos x="connsiteX1" y="connsiteY1"/>
                </a:cxn>
              </a:cxnLst>
              <a:rect l="l" t="t" r="r" b="b"/>
              <a:pathLst>
                <a:path w="3810" h="154305">
                  <a:moveTo>
                    <a:pt x="0" y="0"/>
                  </a:moveTo>
                  <a:lnTo>
                    <a:pt x="3810" y="154305"/>
                  </a:lnTo>
                </a:path>
              </a:pathLst>
            </a:cu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8" name="任意多边形 197"/>
            <p:cNvSpPr/>
            <p:nvPr/>
          </p:nvSpPr>
          <p:spPr>
            <a:xfrm>
              <a:off x="4141470" y="4093845"/>
              <a:ext cx="3810" cy="198120"/>
            </a:xfrm>
            <a:custGeom>
              <a:avLst/>
              <a:gdLst>
                <a:gd name="connsiteX0" fmla="*/ 0 w 3810"/>
                <a:gd name="connsiteY0" fmla="*/ 0 h 198120"/>
                <a:gd name="connsiteX1" fmla="*/ 3810 w 3810"/>
                <a:gd name="connsiteY1" fmla="*/ 198120 h 198120"/>
              </a:gdLst>
              <a:ahLst/>
              <a:cxnLst>
                <a:cxn ang="0">
                  <a:pos x="connsiteX0" y="connsiteY0"/>
                </a:cxn>
                <a:cxn ang="0">
                  <a:pos x="connsiteX1" y="connsiteY1"/>
                </a:cxn>
              </a:cxnLst>
              <a:rect l="l" t="t" r="r" b="b"/>
              <a:pathLst>
                <a:path w="3810" h="198120">
                  <a:moveTo>
                    <a:pt x="0" y="0"/>
                  </a:moveTo>
                  <a:lnTo>
                    <a:pt x="3810" y="198120"/>
                  </a:ln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199" name="任意多边形 198"/>
            <p:cNvSpPr/>
            <p:nvPr/>
          </p:nvSpPr>
          <p:spPr>
            <a:xfrm>
              <a:off x="4160520" y="4080510"/>
              <a:ext cx="3810" cy="205740"/>
            </a:xfrm>
            <a:custGeom>
              <a:avLst/>
              <a:gdLst>
                <a:gd name="connsiteX0" fmla="*/ 0 w 3810"/>
                <a:gd name="connsiteY0" fmla="*/ 0 h 205740"/>
                <a:gd name="connsiteX1" fmla="*/ 3810 w 3810"/>
                <a:gd name="connsiteY1" fmla="*/ 205740 h 205740"/>
              </a:gdLst>
              <a:ahLst/>
              <a:cxnLst>
                <a:cxn ang="0">
                  <a:pos x="connsiteX0" y="connsiteY0"/>
                </a:cxn>
                <a:cxn ang="0">
                  <a:pos x="connsiteX1" y="connsiteY1"/>
                </a:cxn>
              </a:cxnLst>
              <a:rect l="l" t="t" r="r" b="b"/>
              <a:pathLst>
                <a:path w="3810" h="205740">
                  <a:moveTo>
                    <a:pt x="0" y="0"/>
                  </a:moveTo>
                  <a:lnTo>
                    <a:pt x="3810" y="205740"/>
                  </a:lnTo>
                </a:path>
              </a:pathLst>
            </a:cu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7" name="任意多边形 206"/>
          <p:cNvSpPr/>
          <p:nvPr/>
        </p:nvSpPr>
        <p:spPr>
          <a:xfrm>
            <a:off x="3942165" y="3508866"/>
            <a:ext cx="36195" cy="302895"/>
          </a:xfrm>
          <a:custGeom>
            <a:avLst/>
            <a:gdLst>
              <a:gd name="connsiteX0" fmla="*/ 36195 w 36195"/>
              <a:gd name="connsiteY0" fmla="*/ 0 h 302895"/>
              <a:gd name="connsiteX1" fmla="*/ 28575 w 36195"/>
              <a:gd name="connsiteY1" fmla="*/ 144780 h 302895"/>
              <a:gd name="connsiteX2" fmla="*/ 7620 w 36195"/>
              <a:gd name="connsiteY2" fmla="*/ 234315 h 302895"/>
              <a:gd name="connsiteX3" fmla="*/ 0 w 36195"/>
              <a:gd name="connsiteY3" fmla="*/ 302895 h 302895"/>
            </a:gdLst>
            <a:ahLst/>
            <a:cxnLst>
              <a:cxn ang="0">
                <a:pos x="connsiteX0" y="connsiteY0"/>
              </a:cxn>
              <a:cxn ang="0">
                <a:pos x="connsiteX1" y="connsiteY1"/>
              </a:cxn>
              <a:cxn ang="0">
                <a:pos x="connsiteX2" y="connsiteY2"/>
              </a:cxn>
              <a:cxn ang="0">
                <a:pos x="connsiteX3" y="connsiteY3"/>
              </a:cxn>
            </a:cxnLst>
            <a:rect l="l" t="t" r="r" b="b"/>
            <a:pathLst>
              <a:path w="36195" h="302895">
                <a:moveTo>
                  <a:pt x="36195" y="0"/>
                </a:moveTo>
                <a:cubicBezTo>
                  <a:pt x="34766" y="52864"/>
                  <a:pt x="33337" y="105728"/>
                  <a:pt x="28575" y="144780"/>
                </a:cubicBezTo>
                <a:cubicBezTo>
                  <a:pt x="23813" y="183832"/>
                  <a:pt x="12382" y="207963"/>
                  <a:pt x="7620" y="234315"/>
                </a:cubicBezTo>
                <a:cubicBezTo>
                  <a:pt x="2858" y="260667"/>
                  <a:pt x="0" y="302895"/>
                  <a:pt x="0" y="302895"/>
                </a:cubicBez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4" name="组合 211"/>
          <p:cNvGrpSpPr/>
          <p:nvPr/>
        </p:nvGrpSpPr>
        <p:grpSpPr>
          <a:xfrm>
            <a:off x="3840451" y="3554591"/>
            <a:ext cx="171067" cy="369565"/>
            <a:chOff x="3599701" y="3068960"/>
            <a:chExt cx="171067" cy="369565"/>
          </a:xfrm>
        </p:grpSpPr>
        <p:sp>
          <p:nvSpPr>
            <p:cNvPr id="203" name="任意多边形 202"/>
            <p:cNvSpPr/>
            <p:nvPr/>
          </p:nvSpPr>
          <p:spPr>
            <a:xfrm>
              <a:off x="3688854" y="3068960"/>
              <a:ext cx="36195" cy="245745"/>
            </a:xfrm>
            <a:custGeom>
              <a:avLst/>
              <a:gdLst>
                <a:gd name="connsiteX0" fmla="*/ 36195 w 36195"/>
                <a:gd name="connsiteY0" fmla="*/ 0 h 245745"/>
                <a:gd name="connsiteX1" fmla="*/ 30480 w 36195"/>
                <a:gd name="connsiteY1" fmla="*/ 76200 h 245745"/>
                <a:gd name="connsiteX2" fmla="*/ 11430 w 36195"/>
                <a:gd name="connsiteY2" fmla="*/ 165735 h 245745"/>
                <a:gd name="connsiteX3" fmla="*/ 0 w 36195"/>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36195" h="245745">
                  <a:moveTo>
                    <a:pt x="36195" y="0"/>
                  </a:moveTo>
                  <a:cubicBezTo>
                    <a:pt x="35401" y="24288"/>
                    <a:pt x="34608" y="48577"/>
                    <a:pt x="30480" y="76200"/>
                  </a:cubicBezTo>
                  <a:cubicBezTo>
                    <a:pt x="26352" y="103823"/>
                    <a:pt x="16510" y="137477"/>
                    <a:pt x="11430" y="165735"/>
                  </a:cubicBezTo>
                  <a:cubicBezTo>
                    <a:pt x="6350" y="193993"/>
                    <a:pt x="3175" y="219869"/>
                    <a:pt x="0" y="245745"/>
                  </a:cubicBezTo>
                </a:path>
              </a:pathLst>
            </a:custGeom>
            <a:solidFill>
              <a:schemeClr val="accent1">
                <a:lumMod val="20000"/>
                <a:lumOff val="80000"/>
              </a:schemeClr>
            </a:solidFill>
            <a:ln w="1905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09" name="椭圆 208"/>
            <p:cNvSpPr/>
            <p:nvPr/>
          </p:nvSpPr>
          <p:spPr>
            <a:xfrm>
              <a:off x="3725049" y="3188593"/>
              <a:ext cx="45719" cy="14401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任意多边形 209"/>
            <p:cNvSpPr/>
            <p:nvPr/>
          </p:nvSpPr>
          <p:spPr>
            <a:xfrm>
              <a:off x="3682365" y="3352800"/>
              <a:ext cx="1905" cy="85725"/>
            </a:xfrm>
            <a:custGeom>
              <a:avLst/>
              <a:gdLst>
                <a:gd name="connsiteX0" fmla="*/ 1905 w 1905"/>
                <a:gd name="connsiteY0" fmla="*/ 0 h 85725"/>
                <a:gd name="connsiteX1" fmla="*/ 0 w 1905"/>
                <a:gd name="connsiteY1" fmla="*/ 85725 h 85725"/>
              </a:gdLst>
              <a:ahLst/>
              <a:cxnLst>
                <a:cxn ang="0">
                  <a:pos x="connsiteX0" y="connsiteY0"/>
                </a:cxn>
                <a:cxn ang="0">
                  <a:pos x="connsiteX1" y="connsiteY1"/>
                </a:cxn>
              </a:cxnLst>
              <a:rect l="l" t="t" r="r" b="b"/>
              <a:pathLst>
                <a:path w="1905" h="85725">
                  <a:moveTo>
                    <a:pt x="1905" y="0"/>
                  </a:moveTo>
                  <a:lnTo>
                    <a:pt x="0" y="85725"/>
                  </a:lnTo>
                </a:path>
              </a:pathLst>
            </a:custGeom>
            <a:solidFill>
              <a:schemeClr val="accent1">
                <a:lumMod val="20000"/>
                <a:lumOff val="80000"/>
              </a:schemeClr>
            </a:solidFill>
            <a:ln w="12700" cap="flat" cmpd="sng">
              <a:solidFill>
                <a:schemeClr val="tx1">
                  <a:lumMod val="75000"/>
                  <a:lumOff val="25000"/>
                </a:schemeClr>
              </a:solidFill>
              <a:prstDash val="solid"/>
              <a:round/>
              <a:headEnd/>
              <a:tailEnd/>
            </a:ln>
            <a:effectLst/>
          </p:spPr>
          <p:txBody>
            <a:bodyPr wrap="none" anchor="ctr"/>
            <a:lstStyle/>
            <a:p>
              <a:endParaRPr lang="zh-CN" altLang="en-US"/>
            </a:p>
          </p:txBody>
        </p:sp>
        <p:sp>
          <p:nvSpPr>
            <p:cNvPr id="211" name="任意多边形 210"/>
            <p:cNvSpPr/>
            <p:nvPr/>
          </p:nvSpPr>
          <p:spPr>
            <a:xfrm>
              <a:off x="3599701" y="3345562"/>
              <a:ext cx="1905" cy="85725"/>
            </a:xfrm>
            <a:custGeom>
              <a:avLst/>
              <a:gdLst>
                <a:gd name="connsiteX0" fmla="*/ 1905 w 1905"/>
                <a:gd name="connsiteY0" fmla="*/ 0 h 85725"/>
                <a:gd name="connsiteX1" fmla="*/ 0 w 1905"/>
                <a:gd name="connsiteY1" fmla="*/ 85725 h 85725"/>
              </a:gdLst>
              <a:ahLst/>
              <a:cxnLst>
                <a:cxn ang="0">
                  <a:pos x="connsiteX0" y="connsiteY0"/>
                </a:cxn>
                <a:cxn ang="0">
                  <a:pos x="connsiteX1" y="connsiteY1"/>
                </a:cxn>
              </a:cxnLst>
              <a:rect l="l" t="t" r="r" b="b"/>
              <a:pathLst>
                <a:path w="1905" h="85725">
                  <a:moveTo>
                    <a:pt x="1905" y="0"/>
                  </a:moveTo>
                  <a:lnTo>
                    <a:pt x="0" y="85725"/>
                  </a:lnTo>
                </a:path>
              </a:pathLst>
            </a:custGeom>
            <a:solidFill>
              <a:schemeClr val="accent1">
                <a:lumMod val="20000"/>
                <a:lumOff val="80000"/>
              </a:schemeClr>
            </a:solidFill>
            <a:ln w="12700" cap="flat" cmpd="sng">
              <a:solidFill>
                <a:schemeClr val="tx1">
                  <a:lumMod val="75000"/>
                  <a:lumOff val="25000"/>
                </a:schemeClr>
              </a:solidFill>
              <a:prstDash val="solid"/>
              <a:round/>
              <a:headEnd/>
              <a:tailEnd/>
            </a:ln>
            <a:effectLst/>
          </p:spPr>
          <p:txBody>
            <a:bodyPr wrap="none" anchor="ctr"/>
            <a:lstStyle/>
            <a:p>
              <a:endParaRPr lang="zh-CN" altLang="en-US"/>
            </a:p>
          </p:txBody>
        </p:sp>
      </p:grpSp>
      <p:cxnSp>
        <p:nvCxnSpPr>
          <p:cNvPr id="168" name="直接箭头连接符 167"/>
          <p:cNvCxnSpPr/>
          <p:nvPr/>
        </p:nvCxnSpPr>
        <p:spPr>
          <a:xfrm>
            <a:off x="4181822" y="1610375"/>
            <a:ext cx="0" cy="3600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8" name="右箭头 177"/>
          <p:cNvSpPr/>
          <p:nvPr/>
        </p:nvSpPr>
        <p:spPr>
          <a:xfrm flipH="1">
            <a:off x="4164678" y="4202663"/>
            <a:ext cx="291505" cy="221375"/>
          </a:xfrm>
          <a:prstGeom prst="rightArrow">
            <a:avLst>
              <a:gd name="adj1" fmla="val 50000"/>
              <a:gd name="adj2" fmla="val 42063"/>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右箭头 178"/>
          <p:cNvSpPr/>
          <p:nvPr/>
        </p:nvSpPr>
        <p:spPr>
          <a:xfrm>
            <a:off x="5637817" y="4346679"/>
            <a:ext cx="291505" cy="221375"/>
          </a:xfrm>
          <a:prstGeom prst="rightArrow">
            <a:avLst>
              <a:gd name="adj1" fmla="val 50000"/>
              <a:gd name="adj2" fmla="val 42063"/>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右箭头 181"/>
          <p:cNvSpPr/>
          <p:nvPr/>
        </p:nvSpPr>
        <p:spPr>
          <a:xfrm rot="16200000" flipH="1">
            <a:off x="4863826" y="1936030"/>
            <a:ext cx="291505" cy="221375"/>
          </a:xfrm>
          <a:prstGeom prst="rightArrow">
            <a:avLst>
              <a:gd name="adj1" fmla="val 50000"/>
              <a:gd name="adj2" fmla="val 42063"/>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TextBox 79"/>
          <p:cNvSpPr txBox="1"/>
          <p:nvPr/>
        </p:nvSpPr>
        <p:spPr>
          <a:xfrm>
            <a:off x="0" y="174051"/>
            <a:ext cx="9144000" cy="707886"/>
          </a:xfrm>
          <a:prstGeom prst="rect">
            <a:avLst/>
          </a:prstGeom>
          <a:noFill/>
        </p:spPr>
        <p:txBody>
          <a:bodyPr wrap="square" rtlCol="0">
            <a:spAutoFit/>
          </a:bodyPr>
          <a:lstStyle/>
          <a:p>
            <a:pPr algn="ctr"/>
            <a:r>
              <a:rPr lang="en-US" altLang="zh-CN" sz="4000" b="1" dirty="0" smtClean="0">
                <a:latin typeface="Arial Narrow" pitchFamily="34" charset="0"/>
              </a:rPr>
              <a:t>Renal Bicarbonate </a:t>
            </a:r>
            <a:r>
              <a:rPr lang="en-US" altLang="zh-CN" sz="4000" b="1" dirty="0" err="1" smtClean="0">
                <a:latin typeface="Arial Narrow" pitchFamily="34" charset="0"/>
              </a:rPr>
              <a:t>Reabsorption</a:t>
            </a:r>
            <a:endParaRPr lang="zh-CN" altLang="en-US" sz="4000" b="1" dirty="0">
              <a:latin typeface="Arial Narrow" pitchFamily="34" charset="0"/>
            </a:endParaRPr>
          </a:p>
        </p:txBody>
      </p:sp>
      <p:sp>
        <p:nvSpPr>
          <p:cNvPr id="81" name="TextBox 80"/>
          <p:cNvSpPr txBox="1"/>
          <p:nvPr/>
        </p:nvSpPr>
        <p:spPr>
          <a:xfrm>
            <a:off x="6429638" y="3969706"/>
            <a:ext cx="1693624" cy="369332"/>
          </a:xfrm>
          <a:prstGeom prst="rect">
            <a:avLst/>
          </a:prstGeom>
          <a:noFill/>
        </p:spPr>
        <p:txBody>
          <a:bodyPr wrap="square" rtlCol="0">
            <a:spAutoFit/>
          </a:bodyPr>
          <a:lstStyle/>
          <a:p>
            <a:r>
              <a:rPr lang="en-US" altLang="zh-CN" b="1" dirty="0" smtClean="0">
                <a:latin typeface="Arial Narrow" pitchFamily="34" charset="0"/>
              </a:rPr>
              <a:t>Collecting duct</a:t>
            </a:r>
            <a:endParaRPr lang="zh-CN" altLang="en-US" b="1" dirty="0">
              <a:latin typeface="Arial Narrow" pitchFamily="34" charset="0"/>
            </a:endParaRPr>
          </a:p>
        </p:txBody>
      </p:sp>
      <p:sp>
        <p:nvSpPr>
          <p:cNvPr id="82" name="右大括号 81"/>
          <p:cNvSpPr/>
          <p:nvPr/>
        </p:nvSpPr>
        <p:spPr>
          <a:xfrm>
            <a:off x="6143636" y="2023550"/>
            <a:ext cx="285752" cy="4286280"/>
          </a:xfrm>
          <a:prstGeom prst="rightBrace">
            <a:avLst>
              <a:gd name="adj1" fmla="val 33222"/>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3" name="TextBox 82"/>
          <p:cNvSpPr txBox="1"/>
          <p:nvPr/>
        </p:nvSpPr>
        <p:spPr>
          <a:xfrm>
            <a:off x="5774833" y="4559866"/>
            <a:ext cx="511679" cy="369332"/>
          </a:xfrm>
          <a:prstGeom prst="rect">
            <a:avLst/>
          </a:prstGeom>
          <a:noFill/>
        </p:spPr>
        <p:txBody>
          <a:bodyPr wrap="none" rtlCol="0">
            <a:spAutoFit/>
          </a:bodyPr>
          <a:lstStyle/>
          <a:p>
            <a:pPr algn="ctr"/>
            <a:r>
              <a:rPr lang="en-US" altLang="zh-CN" b="1" dirty="0" smtClean="0">
                <a:latin typeface="Arial Narrow" pitchFamily="34" charset="0"/>
              </a:rPr>
              <a:t>4% </a:t>
            </a:r>
            <a:endParaRPr lang="zh-CN" altLang="en-US" b="1" dirty="0">
              <a:latin typeface="Arial Narrow" pitchFamily="34" charset="0"/>
            </a:endParaRPr>
          </a:p>
        </p:txBody>
      </p:sp>
      <p:sp>
        <p:nvSpPr>
          <p:cNvPr id="84" name="圆角矩形 83"/>
          <p:cNvSpPr/>
          <p:nvPr/>
        </p:nvSpPr>
        <p:spPr>
          <a:xfrm>
            <a:off x="2699792" y="2513470"/>
            <a:ext cx="360040" cy="411474"/>
          </a:xfrm>
          <a:prstGeom prst="round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4062981968"/>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checkerboard(across)">
                                      <p:cBhvr>
                                        <p:cTn id="7" dur="500"/>
                                        <p:tgtEl>
                                          <p:spTgt spid="123"/>
                                        </p:tgtEl>
                                      </p:cBhvr>
                                    </p:animEffect>
                                  </p:childTnLst>
                                </p:cTn>
                              </p:par>
                              <p:par>
                                <p:cTn id="8" presetID="22" presetClass="entr" presetSubtype="1" fill="hold" nodeType="withEffect">
                                  <p:stCondLst>
                                    <p:cond delay="0"/>
                                  </p:stCondLst>
                                  <p:childTnLst>
                                    <p:set>
                                      <p:cBhvr>
                                        <p:cTn id="9" dur="1" fill="hold">
                                          <p:stCondLst>
                                            <p:cond delay="0"/>
                                          </p:stCondLst>
                                        </p:cTn>
                                        <p:tgtEl>
                                          <p:spTgt spid="168"/>
                                        </p:tgtEl>
                                        <p:attrNameLst>
                                          <p:attrName>style.visibility</p:attrName>
                                        </p:attrNameLst>
                                      </p:cBhvr>
                                      <p:to>
                                        <p:strVal val="visible"/>
                                      </p:to>
                                    </p:set>
                                    <p:animEffect transition="in" filter="wipe(up)">
                                      <p:cBhvr>
                                        <p:cTn id="10" dur="500"/>
                                        <p:tgtEl>
                                          <p:spTgt spid="16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166"/>
                                        </p:tgtEl>
                                        <p:attrNameLst>
                                          <p:attrName>style.visibility</p:attrName>
                                        </p:attrNameLst>
                                      </p:cBhvr>
                                      <p:to>
                                        <p:strVal val="visible"/>
                                      </p:to>
                                    </p:set>
                                    <p:animEffect transition="in" filter="wipe(right)">
                                      <p:cBhvr>
                                        <p:cTn id="15" dur="500"/>
                                        <p:tgtEl>
                                          <p:spTgt spid="16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2"/>
                                        </p:tgtEl>
                                        <p:attrNameLst>
                                          <p:attrName>style.visibility</p:attrName>
                                        </p:attrNameLst>
                                      </p:cBhvr>
                                      <p:to>
                                        <p:strVal val="visible"/>
                                      </p:to>
                                    </p:set>
                                    <p:animEffect transition="in" filter="dissolve">
                                      <p:cBhvr>
                                        <p:cTn id="18" dur="500"/>
                                        <p:tgtEl>
                                          <p:spTgt spid="15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178"/>
                                        </p:tgtEl>
                                        <p:attrNameLst>
                                          <p:attrName>style.visibility</p:attrName>
                                        </p:attrNameLst>
                                      </p:cBhvr>
                                      <p:to>
                                        <p:strVal val="visible"/>
                                      </p:to>
                                    </p:set>
                                    <p:animEffect transition="in" filter="wipe(right)">
                                      <p:cBhvr>
                                        <p:cTn id="23" dur="500"/>
                                        <p:tgtEl>
                                          <p:spTgt spid="178"/>
                                        </p:tgtEl>
                                      </p:cBhvr>
                                    </p:animEffect>
                                  </p:childTnLst>
                                </p:cTn>
                              </p:par>
                            </p:childTnLst>
                          </p:cTn>
                        </p:par>
                        <p:par>
                          <p:cTn id="24" fill="hold">
                            <p:stCondLst>
                              <p:cond delay="500"/>
                            </p:stCondLst>
                            <p:childTnLst>
                              <p:par>
                                <p:cTn id="25" presetID="9" presetClass="entr" presetSubtype="0" fill="hold" grpId="0" nodeType="after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dissolve">
                                      <p:cBhvr>
                                        <p:cTn id="27" dur="500"/>
                                        <p:tgtEl>
                                          <p:spTgt spid="140"/>
                                        </p:tgtEl>
                                      </p:cBhvr>
                                    </p:animEffect>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82"/>
                                        </p:tgtEl>
                                        <p:attrNameLst>
                                          <p:attrName>style.visibility</p:attrName>
                                        </p:attrNameLst>
                                      </p:cBhvr>
                                      <p:to>
                                        <p:strVal val="visible"/>
                                      </p:to>
                                    </p:set>
                                    <p:animEffect transition="in" filter="wipe(right)">
                                      <p:cBhvr>
                                        <p:cTn id="31" dur="500"/>
                                        <p:tgtEl>
                                          <p:spTgt spid="182"/>
                                        </p:tgtEl>
                                      </p:cBhvr>
                                    </p:animEffect>
                                  </p:childTnLst>
                                </p:cTn>
                              </p:par>
                            </p:childTnLst>
                          </p:cTn>
                        </p:par>
                        <p:par>
                          <p:cTn id="32" fill="hold">
                            <p:stCondLst>
                              <p:cond delay="1500"/>
                            </p:stCondLst>
                            <p:childTnLst>
                              <p:par>
                                <p:cTn id="33" presetID="9"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dissolve">
                                      <p:cBhvr>
                                        <p:cTn id="35" dur="500"/>
                                        <p:tgtEl>
                                          <p:spTgt spid="146"/>
                                        </p:tgtEl>
                                      </p:cBhvr>
                                    </p:animEffect>
                                  </p:childTnLst>
                                </p:cTn>
                              </p:par>
                            </p:childTnLst>
                          </p:cTn>
                        </p:par>
                        <p:par>
                          <p:cTn id="36" fill="hold">
                            <p:stCondLst>
                              <p:cond delay="2000"/>
                            </p:stCondLst>
                            <p:childTnLst>
                              <p:par>
                                <p:cTn id="37" presetID="22" presetClass="entr" presetSubtype="2" fill="hold" grpId="0" nodeType="afterEffect">
                                  <p:stCondLst>
                                    <p:cond delay="0"/>
                                  </p:stCondLst>
                                  <p:childTnLst>
                                    <p:set>
                                      <p:cBhvr>
                                        <p:cTn id="38" dur="1" fill="hold">
                                          <p:stCondLst>
                                            <p:cond delay="0"/>
                                          </p:stCondLst>
                                        </p:cTn>
                                        <p:tgtEl>
                                          <p:spTgt spid="179"/>
                                        </p:tgtEl>
                                        <p:attrNameLst>
                                          <p:attrName>style.visibility</p:attrName>
                                        </p:attrNameLst>
                                      </p:cBhvr>
                                      <p:to>
                                        <p:strVal val="visible"/>
                                      </p:to>
                                    </p:set>
                                    <p:animEffect transition="in" filter="wipe(right)">
                                      <p:cBhvr>
                                        <p:cTn id="39" dur="500"/>
                                        <p:tgtEl>
                                          <p:spTgt spid="179"/>
                                        </p:tgtEl>
                                      </p:cBhvr>
                                    </p:animEffect>
                                  </p:childTnLst>
                                </p:cTn>
                              </p:par>
                            </p:childTnLst>
                          </p:cTn>
                        </p:par>
                        <p:par>
                          <p:cTn id="40" fill="hold">
                            <p:stCondLst>
                              <p:cond delay="2500"/>
                            </p:stCondLst>
                            <p:childTnLst>
                              <p:par>
                                <p:cTn id="41" presetID="9" presetClass="entr" presetSubtype="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dissolve">
                                      <p:cBhvr>
                                        <p:cTn id="43" dur="500"/>
                                        <p:tgtEl>
                                          <p:spTgt spid="8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154"/>
                                        </p:tgtEl>
                                        <p:attrNameLst>
                                          <p:attrName>style.visibility</p:attrName>
                                        </p:attrNameLst>
                                      </p:cBhvr>
                                      <p:to>
                                        <p:strVal val="visible"/>
                                      </p:to>
                                    </p:set>
                                    <p:animEffect transition="in" filter="wipe(up)">
                                      <p:cBhvr>
                                        <p:cTn id="48" dur="500"/>
                                        <p:tgtEl>
                                          <p:spTgt spid="154"/>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64"/>
                                        </p:tgtEl>
                                        <p:attrNameLst>
                                          <p:attrName>style.visibility</p:attrName>
                                        </p:attrNameLst>
                                      </p:cBhvr>
                                      <p:to>
                                        <p:strVal val="visible"/>
                                      </p:to>
                                    </p:set>
                                    <p:animEffect transition="in" filter="dissolve">
                                      <p:cBhvr>
                                        <p:cTn id="51" dur="500"/>
                                        <p:tgtEl>
                                          <p:spTgt spid="16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84"/>
                                        </p:tgtEl>
                                        <p:attrNameLst>
                                          <p:attrName>style.visibility</p:attrName>
                                        </p:attrNameLst>
                                      </p:cBhvr>
                                      <p:to>
                                        <p:strVal val="visible"/>
                                      </p:to>
                                    </p:set>
                                    <p:animEffect transition="in" filter="wipe(up)">
                                      <p:cBhvr>
                                        <p:cTn id="56"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40" grpId="0"/>
      <p:bldP spid="146" grpId="0"/>
      <p:bldP spid="164" grpId="0"/>
      <p:bldP spid="152" grpId="0"/>
      <p:bldP spid="166" grpId="0" animBg="1"/>
      <p:bldP spid="179" grpId="0" animBg="1"/>
      <p:bldP spid="182" grpId="0" animBg="1"/>
      <p:bldP spid="83" grpId="0"/>
      <p:bldP spid="8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4348" y="1500174"/>
            <a:ext cx="2407102" cy="5145160"/>
          </a:xfrm>
          <a:prstGeom prst="rect">
            <a:avLst/>
          </a:prstGeom>
          <a:gradFill>
            <a:gsLst>
              <a:gs pos="100000">
                <a:schemeClr val="accent3">
                  <a:lumMod val="50000"/>
                </a:schemeClr>
              </a:gs>
              <a:gs pos="0">
                <a:schemeClr val="accent3">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3" name="矩形 2"/>
          <p:cNvSpPr/>
          <p:nvPr/>
        </p:nvSpPr>
        <p:spPr>
          <a:xfrm>
            <a:off x="3083233" y="1500174"/>
            <a:ext cx="2917527" cy="5145160"/>
          </a:xfrm>
          <a:prstGeom prst="rect">
            <a:avLst/>
          </a:prstGeom>
          <a:gradFill>
            <a:gsLst>
              <a:gs pos="60000">
                <a:schemeClr val="accent1">
                  <a:lumMod val="60000"/>
                  <a:lumOff val="40000"/>
                </a:schemeClr>
              </a:gs>
              <a:gs pos="100000">
                <a:schemeClr val="accent1">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4" name="任意多边形 3"/>
          <p:cNvSpPr/>
          <p:nvPr/>
        </p:nvSpPr>
        <p:spPr>
          <a:xfrm>
            <a:off x="2093727" y="5019316"/>
            <a:ext cx="467308" cy="69826"/>
          </a:xfrm>
          <a:custGeom>
            <a:avLst/>
            <a:gdLst>
              <a:gd name="connsiteX0" fmla="*/ 284480 w 284480"/>
              <a:gd name="connsiteY0" fmla="*/ 69826 h 69826"/>
              <a:gd name="connsiteX1" fmla="*/ 279400 w 284480"/>
              <a:gd name="connsiteY1" fmla="*/ 52046 h 69826"/>
              <a:gd name="connsiteX2" fmla="*/ 274320 w 284480"/>
              <a:gd name="connsiteY2" fmla="*/ 26646 h 69826"/>
              <a:gd name="connsiteX3" fmla="*/ 264160 w 284480"/>
              <a:gd name="connsiteY3" fmla="*/ 11406 h 69826"/>
              <a:gd name="connsiteX4" fmla="*/ 246380 w 284480"/>
              <a:gd name="connsiteY4" fmla="*/ 34266 h 69826"/>
              <a:gd name="connsiteX5" fmla="*/ 236220 w 284480"/>
              <a:gd name="connsiteY5" fmla="*/ 49506 h 69826"/>
              <a:gd name="connsiteX6" fmla="*/ 231140 w 284480"/>
              <a:gd name="connsiteY6" fmla="*/ 57126 h 69826"/>
              <a:gd name="connsiteX7" fmla="*/ 223520 w 284480"/>
              <a:gd name="connsiteY7" fmla="*/ 59666 h 69826"/>
              <a:gd name="connsiteX8" fmla="*/ 210820 w 284480"/>
              <a:gd name="connsiteY8" fmla="*/ 44426 h 69826"/>
              <a:gd name="connsiteX9" fmla="*/ 203200 w 284480"/>
              <a:gd name="connsiteY9" fmla="*/ 36806 h 69826"/>
              <a:gd name="connsiteX10" fmla="*/ 185420 w 284480"/>
              <a:gd name="connsiteY10" fmla="*/ 16486 h 69826"/>
              <a:gd name="connsiteX11" fmla="*/ 182880 w 284480"/>
              <a:gd name="connsiteY11" fmla="*/ 8866 h 69826"/>
              <a:gd name="connsiteX12" fmla="*/ 172720 w 284480"/>
              <a:gd name="connsiteY12" fmla="*/ 11406 h 69826"/>
              <a:gd name="connsiteX13" fmla="*/ 157480 w 284480"/>
              <a:gd name="connsiteY13" fmla="*/ 26646 h 69826"/>
              <a:gd name="connsiteX14" fmla="*/ 149860 w 284480"/>
              <a:gd name="connsiteY14" fmla="*/ 31726 h 69826"/>
              <a:gd name="connsiteX15" fmla="*/ 142240 w 284480"/>
              <a:gd name="connsiteY15" fmla="*/ 41886 h 69826"/>
              <a:gd name="connsiteX16" fmla="*/ 134620 w 284480"/>
              <a:gd name="connsiteY16" fmla="*/ 49506 h 69826"/>
              <a:gd name="connsiteX17" fmla="*/ 119380 w 284480"/>
              <a:gd name="connsiteY17" fmla="*/ 46966 h 69826"/>
              <a:gd name="connsiteX18" fmla="*/ 109220 w 284480"/>
              <a:gd name="connsiteY18" fmla="*/ 31726 h 69826"/>
              <a:gd name="connsiteX19" fmla="*/ 104140 w 284480"/>
              <a:gd name="connsiteY19" fmla="*/ 24106 h 69826"/>
              <a:gd name="connsiteX20" fmla="*/ 96520 w 284480"/>
              <a:gd name="connsiteY20" fmla="*/ 8866 h 69826"/>
              <a:gd name="connsiteX21" fmla="*/ 88900 w 284480"/>
              <a:gd name="connsiteY21" fmla="*/ 6326 h 69826"/>
              <a:gd name="connsiteX22" fmla="*/ 73660 w 284480"/>
              <a:gd name="connsiteY22" fmla="*/ 13946 h 69826"/>
              <a:gd name="connsiteX23" fmla="*/ 66040 w 284480"/>
              <a:gd name="connsiteY23" fmla="*/ 24106 h 69826"/>
              <a:gd name="connsiteX24" fmla="*/ 50800 w 284480"/>
              <a:gd name="connsiteY24" fmla="*/ 36806 h 69826"/>
              <a:gd name="connsiteX25" fmla="*/ 35560 w 284480"/>
              <a:gd name="connsiteY25" fmla="*/ 49506 h 69826"/>
              <a:gd name="connsiteX26" fmla="*/ 30480 w 284480"/>
              <a:gd name="connsiteY26" fmla="*/ 57126 h 69826"/>
              <a:gd name="connsiteX27" fmla="*/ 22860 w 284480"/>
              <a:gd name="connsiteY27" fmla="*/ 52046 h 69826"/>
              <a:gd name="connsiteX28" fmla="*/ 10160 w 284480"/>
              <a:gd name="connsiteY28" fmla="*/ 39346 h 69826"/>
              <a:gd name="connsiteX29" fmla="*/ 0 w 284480"/>
              <a:gd name="connsiteY29" fmla="*/ 46966 h 6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4480" h="69826">
                <a:moveTo>
                  <a:pt x="284480" y="69826"/>
                </a:moveTo>
                <a:cubicBezTo>
                  <a:pt x="282304" y="63297"/>
                  <a:pt x="280676" y="59063"/>
                  <a:pt x="279400" y="52046"/>
                </a:cubicBezTo>
                <a:cubicBezTo>
                  <a:pt x="278513" y="47168"/>
                  <a:pt x="277845" y="32990"/>
                  <a:pt x="274320" y="26646"/>
                </a:cubicBezTo>
                <a:cubicBezTo>
                  <a:pt x="271355" y="21309"/>
                  <a:pt x="264160" y="11406"/>
                  <a:pt x="264160" y="11406"/>
                </a:cubicBezTo>
                <a:cubicBezTo>
                  <a:pt x="257220" y="32227"/>
                  <a:pt x="269224" y="0"/>
                  <a:pt x="246380" y="34266"/>
                </a:cubicBezTo>
                <a:lnTo>
                  <a:pt x="236220" y="49506"/>
                </a:lnTo>
                <a:cubicBezTo>
                  <a:pt x="234527" y="52046"/>
                  <a:pt x="234036" y="56161"/>
                  <a:pt x="231140" y="57126"/>
                </a:cubicBezTo>
                <a:lnTo>
                  <a:pt x="223520" y="59666"/>
                </a:lnTo>
                <a:cubicBezTo>
                  <a:pt x="208498" y="49651"/>
                  <a:pt x="222539" y="60832"/>
                  <a:pt x="210820" y="44426"/>
                </a:cubicBezTo>
                <a:cubicBezTo>
                  <a:pt x="208732" y="41503"/>
                  <a:pt x="205405" y="39641"/>
                  <a:pt x="203200" y="36806"/>
                </a:cubicBezTo>
                <a:cubicBezTo>
                  <a:pt x="187244" y="16291"/>
                  <a:pt x="200172" y="26320"/>
                  <a:pt x="185420" y="16486"/>
                </a:cubicBezTo>
                <a:cubicBezTo>
                  <a:pt x="184573" y="13946"/>
                  <a:pt x="185366" y="9860"/>
                  <a:pt x="182880" y="8866"/>
                </a:cubicBezTo>
                <a:cubicBezTo>
                  <a:pt x="179639" y="7570"/>
                  <a:pt x="175580" y="9404"/>
                  <a:pt x="172720" y="11406"/>
                </a:cubicBezTo>
                <a:cubicBezTo>
                  <a:pt x="166834" y="15526"/>
                  <a:pt x="163458" y="22661"/>
                  <a:pt x="157480" y="26646"/>
                </a:cubicBezTo>
                <a:cubicBezTo>
                  <a:pt x="154940" y="28339"/>
                  <a:pt x="152019" y="29567"/>
                  <a:pt x="149860" y="31726"/>
                </a:cubicBezTo>
                <a:cubicBezTo>
                  <a:pt x="146867" y="34719"/>
                  <a:pt x="144995" y="38672"/>
                  <a:pt x="142240" y="41886"/>
                </a:cubicBezTo>
                <a:cubicBezTo>
                  <a:pt x="139902" y="44613"/>
                  <a:pt x="137160" y="46966"/>
                  <a:pt x="134620" y="49506"/>
                </a:cubicBezTo>
                <a:cubicBezTo>
                  <a:pt x="129540" y="48659"/>
                  <a:pt x="123599" y="49919"/>
                  <a:pt x="119380" y="46966"/>
                </a:cubicBezTo>
                <a:cubicBezTo>
                  <a:pt x="114378" y="43465"/>
                  <a:pt x="112607" y="36806"/>
                  <a:pt x="109220" y="31726"/>
                </a:cubicBezTo>
                <a:cubicBezTo>
                  <a:pt x="107527" y="29186"/>
                  <a:pt x="105105" y="27002"/>
                  <a:pt x="104140" y="24106"/>
                </a:cubicBezTo>
                <a:cubicBezTo>
                  <a:pt x="102467" y="19086"/>
                  <a:pt x="100996" y="12447"/>
                  <a:pt x="96520" y="8866"/>
                </a:cubicBezTo>
                <a:cubicBezTo>
                  <a:pt x="94429" y="7193"/>
                  <a:pt x="91440" y="7173"/>
                  <a:pt x="88900" y="6326"/>
                </a:cubicBezTo>
                <a:cubicBezTo>
                  <a:pt x="82702" y="8392"/>
                  <a:pt x="78584" y="9022"/>
                  <a:pt x="73660" y="13946"/>
                </a:cubicBezTo>
                <a:cubicBezTo>
                  <a:pt x="70667" y="16939"/>
                  <a:pt x="68795" y="20892"/>
                  <a:pt x="66040" y="24106"/>
                </a:cubicBezTo>
                <a:cubicBezTo>
                  <a:pt x="54909" y="37092"/>
                  <a:pt x="62558" y="27008"/>
                  <a:pt x="50800" y="36806"/>
                </a:cubicBezTo>
                <a:cubicBezTo>
                  <a:pt x="31243" y="53104"/>
                  <a:pt x="54479" y="36893"/>
                  <a:pt x="35560" y="49506"/>
                </a:cubicBezTo>
                <a:cubicBezTo>
                  <a:pt x="33867" y="52046"/>
                  <a:pt x="33473" y="56527"/>
                  <a:pt x="30480" y="57126"/>
                </a:cubicBezTo>
                <a:cubicBezTo>
                  <a:pt x="27487" y="57725"/>
                  <a:pt x="25019" y="54205"/>
                  <a:pt x="22860" y="52046"/>
                </a:cubicBezTo>
                <a:cubicBezTo>
                  <a:pt x="5927" y="35113"/>
                  <a:pt x="30480" y="52893"/>
                  <a:pt x="10160" y="39346"/>
                </a:cubicBezTo>
                <a:cubicBezTo>
                  <a:pt x="1544" y="45090"/>
                  <a:pt x="4699" y="42267"/>
                  <a:pt x="0" y="46966"/>
                </a:cubicBezTo>
              </a:path>
            </a:pathLst>
          </a:cu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圆角矩形 4"/>
          <p:cNvSpPr/>
          <p:nvPr/>
        </p:nvSpPr>
        <p:spPr>
          <a:xfrm>
            <a:off x="2561035" y="1992764"/>
            <a:ext cx="2628292" cy="4146522"/>
          </a:xfrm>
          <a:prstGeom prst="roundRect">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dirty="0"/>
          </a:p>
        </p:txBody>
      </p:sp>
      <p:sp>
        <p:nvSpPr>
          <p:cNvPr id="6" name="圆角矩形 5"/>
          <p:cNvSpPr/>
          <p:nvPr/>
        </p:nvSpPr>
        <p:spPr>
          <a:xfrm>
            <a:off x="2774966" y="2206878"/>
            <a:ext cx="2196000" cy="3718293"/>
          </a:xfrm>
          <a:prstGeom prst="roundRect">
            <a:avLst>
              <a:gd name="adj" fmla="val 12954"/>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dirty="0"/>
          </a:p>
        </p:txBody>
      </p:sp>
      <p:sp>
        <p:nvSpPr>
          <p:cNvPr id="7" name="Rectangle 127"/>
          <p:cNvSpPr>
            <a:spLocks noChangeArrowheads="1"/>
          </p:cNvSpPr>
          <p:nvPr/>
        </p:nvSpPr>
        <p:spPr bwMode="auto">
          <a:xfrm>
            <a:off x="909845" y="5216023"/>
            <a:ext cx="501740"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O</a:t>
            </a:r>
          </a:p>
        </p:txBody>
      </p:sp>
      <p:sp>
        <p:nvSpPr>
          <p:cNvPr id="8" name="Rectangle 128"/>
          <p:cNvSpPr>
            <a:spLocks noChangeArrowheads="1"/>
          </p:cNvSpPr>
          <p:nvPr/>
        </p:nvSpPr>
        <p:spPr bwMode="auto">
          <a:xfrm>
            <a:off x="1288371" y="4454632"/>
            <a:ext cx="686085"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CO</a:t>
            </a:r>
            <a:r>
              <a:rPr lang="en-US" altLang="zh-CN" sz="1600" baseline="-14000" dirty="0">
                <a:latin typeface="Arial Narrow" pitchFamily="34" charset="0"/>
              </a:rPr>
              <a:t>3</a:t>
            </a:r>
          </a:p>
        </p:txBody>
      </p:sp>
      <p:grpSp>
        <p:nvGrpSpPr>
          <p:cNvPr id="9" name="Group 223"/>
          <p:cNvGrpSpPr>
            <a:grpSpLocks/>
          </p:cNvGrpSpPr>
          <p:nvPr/>
        </p:nvGrpSpPr>
        <p:grpSpPr bwMode="auto">
          <a:xfrm>
            <a:off x="785786" y="3688112"/>
            <a:ext cx="625799" cy="339820"/>
            <a:chOff x="-1308" y="2099"/>
            <a:chExt cx="280" cy="169"/>
          </a:xfrm>
        </p:grpSpPr>
        <p:sp>
          <p:nvSpPr>
            <p:cNvPr id="10" name="Rectangle 158"/>
            <p:cNvSpPr>
              <a:spLocks noChangeArrowheads="1"/>
            </p:cNvSpPr>
            <p:nvPr/>
          </p:nvSpPr>
          <p:spPr bwMode="auto">
            <a:xfrm>
              <a:off x="-1308" y="2099"/>
              <a:ext cx="279" cy="1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HCO</a:t>
              </a:r>
              <a:r>
                <a:rPr lang="en-US" altLang="zh-CN" sz="1600" baseline="-14000" dirty="0">
                  <a:latin typeface="Arial Narrow" pitchFamily="34" charset="0"/>
                </a:rPr>
                <a:t>3</a:t>
              </a:r>
            </a:p>
          </p:txBody>
        </p:sp>
        <p:sp>
          <p:nvSpPr>
            <p:cNvPr id="11" name="Rectangle 48"/>
            <p:cNvSpPr>
              <a:spLocks noChangeArrowheads="1"/>
            </p:cNvSpPr>
            <p:nvPr/>
          </p:nvSpPr>
          <p:spPr bwMode="auto">
            <a:xfrm>
              <a:off x="-1139" y="2115"/>
              <a:ext cx="111" cy="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baseline="30000" dirty="0">
                  <a:solidFill>
                    <a:srgbClr val="000000"/>
                  </a:solidFill>
                  <a:latin typeface="Arial Narrow" pitchFamily="34" charset="0"/>
                  <a:cs typeface="Arial" charset="0"/>
                </a:rPr>
                <a:t>–</a:t>
              </a:r>
              <a:endParaRPr lang="en-US" altLang="zh-CN" sz="1600" baseline="-14000" dirty="0">
                <a:solidFill>
                  <a:srgbClr val="000000"/>
                </a:solidFill>
                <a:latin typeface="Arial Narrow" pitchFamily="34" charset="0"/>
                <a:cs typeface="Arial" charset="0"/>
              </a:endParaRPr>
            </a:p>
          </p:txBody>
        </p:sp>
      </p:grpSp>
      <p:sp>
        <p:nvSpPr>
          <p:cNvPr id="12" name="Rectangle 129"/>
          <p:cNvSpPr>
            <a:spLocks noChangeArrowheads="1"/>
          </p:cNvSpPr>
          <p:nvPr/>
        </p:nvSpPr>
        <p:spPr bwMode="auto">
          <a:xfrm>
            <a:off x="1806809" y="5216023"/>
            <a:ext cx="501740"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dirty="0">
                <a:latin typeface="Arial Narrow" pitchFamily="34" charset="0"/>
              </a:rPr>
              <a:t>CO</a:t>
            </a:r>
            <a:r>
              <a:rPr lang="en-US" altLang="zh-CN" sz="1600" baseline="-14000" dirty="0">
                <a:latin typeface="Arial Narrow" pitchFamily="34" charset="0"/>
              </a:rPr>
              <a:t>2</a:t>
            </a:r>
          </a:p>
        </p:txBody>
      </p:sp>
      <p:sp>
        <p:nvSpPr>
          <p:cNvPr id="13" name="Text Box 156"/>
          <p:cNvSpPr txBox="1">
            <a:spLocks noChangeArrowheads="1"/>
          </p:cNvSpPr>
          <p:nvPr/>
        </p:nvSpPr>
        <p:spPr bwMode="auto">
          <a:xfrm>
            <a:off x="1858021" y="3688117"/>
            <a:ext cx="3722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1600" dirty="0">
                <a:latin typeface="Arial Narrow" pitchFamily="34" charset="0"/>
              </a:rPr>
              <a:t>H</a:t>
            </a:r>
            <a:r>
              <a:rPr lang="en-US" altLang="zh-CN" sz="1600" baseline="30000" dirty="0">
                <a:latin typeface="Arial Narrow" pitchFamily="34" charset="0"/>
              </a:rPr>
              <a:t>+</a:t>
            </a:r>
          </a:p>
        </p:txBody>
      </p:sp>
      <p:sp>
        <p:nvSpPr>
          <p:cNvPr id="14" name="Rectangle 157"/>
          <p:cNvSpPr>
            <a:spLocks noChangeArrowheads="1"/>
          </p:cNvSpPr>
          <p:nvPr/>
        </p:nvSpPr>
        <p:spPr bwMode="auto">
          <a:xfrm>
            <a:off x="3190857" y="3688117"/>
            <a:ext cx="373500"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30000" dirty="0">
                <a:latin typeface="Arial Narrow" pitchFamily="34" charset="0"/>
              </a:rPr>
              <a:t>+</a:t>
            </a:r>
          </a:p>
        </p:txBody>
      </p:sp>
      <p:sp>
        <p:nvSpPr>
          <p:cNvPr id="15" name="Rectangle 120"/>
          <p:cNvSpPr>
            <a:spLocks noChangeArrowheads="1"/>
          </p:cNvSpPr>
          <p:nvPr/>
        </p:nvSpPr>
        <p:spPr bwMode="auto">
          <a:xfrm>
            <a:off x="3415362" y="4444472"/>
            <a:ext cx="686085"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CO</a:t>
            </a:r>
            <a:r>
              <a:rPr lang="en-US" altLang="zh-CN" sz="1600" baseline="-14000" dirty="0">
                <a:latin typeface="Arial Narrow" pitchFamily="34" charset="0"/>
              </a:rPr>
              <a:t>3</a:t>
            </a:r>
          </a:p>
        </p:txBody>
      </p:sp>
      <p:sp>
        <p:nvSpPr>
          <p:cNvPr id="16" name="Rectangle 121"/>
          <p:cNvSpPr>
            <a:spLocks noChangeArrowheads="1"/>
          </p:cNvSpPr>
          <p:nvPr/>
        </p:nvSpPr>
        <p:spPr bwMode="auto">
          <a:xfrm>
            <a:off x="3043873" y="5216023"/>
            <a:ext cx="501739"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CO</a:t>
            </a:r>
            <a:r>
              <a:rPr lang="en-US" altLang="zh-CN" sz="1600" baseline="-14000" dirty="0">
                <a:latin typeface="Arial Narrow" pitchFamily="34" charset="0"/>
              </a:rPr>
              <a:t>2</a:t>
            </a:r>
          </a:p>
        </p:txBody>
      </p:sp>
      <p:sp>
        <p:nvSpPr>
          <p:cNvPr id="17" name="Rectangle 122"/>
          <p:cNvSpPr>
            <a:spLocks noChangeArrowheads="1"/>
          </p:cNvSpPr>
          <p:nvPr/>
        </p:nvSpPr>
        <p:spPr bwMode="auto">
          <a:xfrm>
            <a:off x="3954489" y="5216023"/>
            <a:ext cx="501739"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O</a:t>
            </a:r>
          </a:p>
        </p:txBody>
      </p:sp>
      <p:sp>
        <p:nvSpPr>
          <p:cNvPr id="18" name="Rectangle 14"/>
          <p:cNvSpPr>
            <a:spLocks noChangeArrowheads="1"/>
          </p:cNvSpPr>
          <p:nvPr/>
        </p:nvSpPr>
        <p:spPr bwMode="auto">
          <a:xfrm flipH="1">
            <a:off x="3059386" y="3216900"/>
            <a:ext cx="466474"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dirty="0">
                <a:solidFill>
                  <a:srgbClr val="000000"/>
                </a:solidFill>
                <a:latin typeface="Arial Narrow" pitchFamily="34" charset="0"/>
                <a:cs typeface="Arial" charset="0"/>
              </a:rPr>
              <a:t>Na</a:t>
            </a:r>
            <a:r>
              <a:rPr lang="en-US" altLang="zh-CN" sz="1600" baseline="30000" dirty="0">
                <a:solidFill>
                  <a:srgbClr val="000000"/>
                </a:solidFill>
                <a:latin typeface="Arial Narrow" pitchFamily="34" charset="0"/>
                <a:cs typeface="Arial" charset="0"/>
              </a:rPr>
              <a:t>+</a:t>
            </a:r>
          </a:p>
        </p:txBody>
      </p:sp>
      <p:sp>
        <p:nvSpPr>
          <p:cNvPr id="19" name="Oval 44"/>
          <p:cNvSpPr>
            <a:spLocks noChangeArrowheads="1"/>
          </p:cNvSpPr>
          <p:nvPr/>
        </p:nvSpPr>
        <p:spPr bwMode="auto">
          <a:xfrm>
            <a:off x="2396993" y="3379764"/>
            <a:ext cx="540000" cy="394765"/>
          </a:xfrm>
          <a:prstGeom prst="ellipse">
            <a:avLst/>
          </a:prstGeom>
          <a:gradFill flip="none" rotWithShape="1">
            <a:gsLst>
              <a:gs pos="0">
                <a:schemeClr val="accent5">
                  <a:lumMod val="0"/>
                  <a:lumOff val="100000"/>
                </a:schemeClr>
              </a:gs>
              <a:gs pos="100000">
                <a:schemeClr val="accent5">
                  <a:lumMod val="75000"/>
                </a:schemeClr>
              </a:gs>
              <a:gs pos="99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zh-CN" altLang="en-US" sz="1600" b="1" dirty="0">
                <a:latin typeface="Arial Narrow" pitchFamily="34" charset="0"/>
              </a:rPr>
              <a:t>N</a:t>
            </a:r>
            <a:r>
              <a:rPr lang="en-US" altLang="zh-CN" sz="1600" b="1" dirty="0" smtClean="0">
                <a:latin typeface="Arial Narrow" pitchFamily="34" charset="0"/>
              </a:rPr>
              <a:t>HE3</a:t>
            </a:r>
            <a:endParaRPr lang="zh-CN" altLang="zh-CN" sz="1600" b="1" dirty="0">
              <a:latin typeface="Arial Narrow" pitchFamily="34" charset="0"/>
            </a:endParaRPr>
          </a:p>
        </p:txBody>
      </p:sp>
      <p:sp>
        <p:nvSpPr>
          <p:cNvPr id="20" name="Line 315"/>
          <p:cNvSpPr>
            <a:spLocks noChangeShapeType="1"/>
          </p:cNvSpPr>
          <p:nvPr/>
        </p:nvSpPr>
        <p:spPr bwMode="auto">
          <a:xfrm flipH="1">
            <a:off x="2277475" y="3786105"/>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21" name="Line 316"/>
          <p:cNvSpPr>
            <a:spLocks noChangeShapeType="1"/>
          </p:cNvSpPr>
          <p:nvPr/>
        </p:nvSpPr>
        <p:spPr bwMode="auto">
          <a:xfrm>
            <a:off x="2277475" y="3377800"/>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22" name="Rectangle 14"/>
          <p:cNvSpPr>
            <a:spLocks noChangeArrowheads="1"/>
          </p:cNvSpPr>
          <p:nvPr/>
        </p:nvSpPr>
        <p:spPr bwMode="auto">
          <a:xfrm flipH="1">
            <a:off x="4134119" y="4098715"/>
            <a:ext cx="605935" cy="339196"/>
          </a:xfrm>
          <a:prstGeom prst="rect">
            <a:avLst/>
          </a:prstGeom>
          <a:noFill/>
          <a:ln w="9525">
            <a:noFill/>
            <a:miter lim="800000"/>
            <a:headEnd/>
            <a:tailEnd/>
          </a:ln>
        </p:spPr>
        <p:txBody>
          <a:bodyPr wrap="none" lIns="92075" tIns="46038" rIns="92075" bIns="46038">
            <a:spAutoFit/>
          </a:bodyPr>
          <a:lstStyle/>
          <a:p>
            <a:pPr algn="r" eaLnBrk="0" hangingPunct="0"/>
            <a:r>
              <a:rPr lang="en-US" altLang="zh-CN" sz="1600" dirty="0">
                <a:solidFill>
                  <a:srgbClr val="000000"/>
                </a:solidFill>
                <a:latin typeface="Arial Narrow" pitchFamily="34" charset="0"/>
                <a:cs typeface="Arial" charset="0"/>
              </a:rPr>
              <a:t>1 Na</a:t>
            </a:r>
            <a:r>
              <a:rPr lang="en-US" altLang="zh-CN" sz="1600" baseline="30000" dirty="0">
                <a:solidFill>
                  <a:srgbClr val="000000"/>
                </a:solidFill>
                <a:latin typeface="Arial Narrow" pitchFamily="34" charset="0"/>
                <a:cs typeface="Arial" charset="0"/>
              </a:rPr>
              <a:t>+</a:t>
            </a:r>
          </a:p>
        </p:txBody>
      </p:sp>
      <p:grpSp>
        <p:nvGrpSpPr>
          <p:cNvPr id="23" name="组合 51"/>
          <p:cNvGrpSpPr/>
          <p:nvPr/>
        </p:nvGrpSpPr>
        <p:grpSpPr>
          <a:xfrm flipV="1">
            <a:off x="1400568" y="4838047"/>
            <a:ext cx="468000" cy="576000"/>
            <a:chOff x="4431794" y="3046482"/>
            <a:chExt cx="491169" cy="487680"/>
          </a:xfrm>
        </p:grpSpPr>
        <p:sp>
          <p:nvSpPr>
            <p:cNvPr id="24" name="任意多边形 23"/>
            <p:cNvSpPr/>
            <p:nvPr/>
          </p:nvSpPr>
          <p:spPr>
            <a:xfrm>
              <a:off x="4678681"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p>
          </p:txBody>
        </p:sp>
        <p:sp>
          <p:nvSpPr>
            <p:cNvPr id="25" name="任意多边形 24"/>
            <p:cNvSpPr/>
            <p:nvPr/>
          </p:nvSpPr>
          <p:spPr>
            <a:xfrm flipH="1">
              <a:off x="4431794"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solidFill>
                  <a:schemeClr val="tx1"/>
                </a:solidFill>
              </a:endParaRPr>
            </a:p>
          </p:txBody>
        </p:sp>
      </p:grpSp>
      <p:grpSp>
        <p:nvGrpSpPr>
          <p:cNvPr id="26" name="组合 54"/>
          <p:cNvGrpSpPr/>
          <p:nvPr/>
        </p:nvGrpSpPr>
        <p:grpSpPr>
          <a:xfrm flipV="1">
            <a:off x="1400573" y="3811813"/>
            <a:ext cx="468001" cy="576000"/>
            <a:chOff x="4265769" y="4041833"/>
            <a:chExt cx="738279" cy="755319"/>
          </a:xfrm>
        </p:grpSpPr>
        <p:grpSp>
          <p:nvGrpSpPr>
            <p:cNvPr id="27" name="组合 155"/>
            <p:cNvGrpSpPr/>
            <p:nvPr/>
          </p:nvGrpSpPr>
          <p:grpSpPr>
            <a:xfrm>
              <a:off x="4265769" y="4149080"/>
              <a:ext cx="738279" cy="648072"/>
              <a:chOff x="4313637" y="4002087"/>
              <a:chExt cx="738279" cy="673052"/>
            </a:xfrm>
          </p:grpSpPr>
          <p:sp>
            <p:nvSpPr>
              <p:cNvPr id="29" name="任意多边形 28"/>
              <p:cNvSpPr/>
              <p:nvPr/>
            </p:nvSpPr>
            <p:spPr>
              <a:xfrm flipV="1">
                <a:off x="4682839" y="4002089"/>
                <a:ext cx="369077" cy="67305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solidFill>
                    <a:schemeClr val="tx1"/>
                  </a:solidFill>
                </a:endParaRPr>
              </a:p>
            </p:txBody>
          </p:sp>
          <p:sp>
            <p:nvSpPr>
              <p:cNvPr id="30" name="任意多边形 29"/>
              <p:cNvSpPr/>
              <p:nvPr/>
            </p:nvSpPr>
            <p:spPr>
              <a:xfrm flipH="1" flipV="1">
                <a:off x="4313637" y="4002087"/>
                <a:ext cx="369077" cy="673052"/>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p>
            </p:txBody>
          </p:sp>
        </p:grpSp>
        <p:cxnSp>
          <p:nvCxnSpPr>
            <p:cNvPr id="28" name="直接连接符 27"/>
            <p:cNvCxnSpPr/>
            <p:nvPr/>
          </p:nvCxnSpPr>
          <p:spPr>
            <a:xfrm flipV="1">
              <a:off x="4634971" y="4041833"/>
              <a:ext cx="0" cy="119503"/>
            </a:xfrm>
            <a:prstGeom prst="line">
              <a:avLst/>
            </a:prstGeom>
            <a:noFill/>
            <a:ln w="12700">
              <a:solidFill>
                <a:schemeClr val="tx1"/>
              </a:solidFill>
              <a:round/>
              <a:headEnd type="none" w="med" len="lg"/>
              <a:tailEnd type="triangle" w="med" len="lg"/>
            </a:ln>
          </p:spPr>
        </p:cxnSp>
      </p:grpSp>
      <p:sp>
        <p:nvSpPr>
          <p:cNvPr id="31" name="Line 316"/>
          <p:cNvSpPr>
            <a:spLocks noChangeShapeType="1"/>
          </p:cNvSpPr>
          <p:nvPr/>
        </p:nvSpPr>
        <p:spPr bwMode="auto">
          <a:xfrm>
            <a:off x="4692317" y="3858286"/>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32" name="Line 316"/>
          <p:cNvSpPr>
            <a:spLocks noChangeShapeType="1"/>
          </p:cNvSpPr>
          <p:nvPr/>
        </p:nvSpPr>
        <p:spPr bwMode="auto">
          <a:xfrm>
            <a:off x="4692317" y="4264751"/>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grpSp>
        <p:nvGrpSpPr>
          <p:cNvPr id="33" name="Group 223"/>
          <p:cNvGrpSpPr>
            <a:grpSpLocks/>
          </p:cNvGrpSpPr>
          <p:nvPr/>
        </p:nvGrpSpPr>
        <p:grpSpPr bwMode="auto">
          <a:xfrm>
            <a:off x="3952117" y="3688112"/>
            <a:ext cx="766604" cy="339820"/>
            <a:chOff x="-1401" y="2099"/>
            <a:chExt cx="343" cy="169"/>
          </a:xfrm>
        </p:grpSpPr>
        <p:sp>
          <p:nvSpPr>
            <p:cNvPr id="34" name="Rectangle 158"/>
            <p:cNvSpPr>
              <a:spLocks noChangeArrowheads="1"/>
            </p:cNvSpPr>
            <p:nvPr/>
          </p:nvSpPr>
          <p:spPr bwMode="auto">
            <a:xfrm>
              <a:off x="-1401" y="2099"/>
              <a:ext cx="341" cy="1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r" eaLnBrk="0" hangingPunct="0"/>
              <a:r>
                <a:rPr lang="en-US" altLang="zh-CN" sz="1600" dirty="0" smtClean="0">
                  <a:latin typeface="Arial Narrow" pitchFamily="34" charset="0"/>
                </a:rPr>
                <a:t>3 HCO</a:t>
              </a:r>
              <a:r>
                <a:rPr lang="en-US" altLang="zh-CN" sz="1600" baseline="-14000" dirty="0" smtClean="0">
                  <a:latin typeface="Arial Narrow" pitchFamily="34" charset="0"/>
                </a:rPr>
                <a:t>3</a:t>
              </a:r>
              <a:endParaRPr lang="en-US" altLang="zh-CN" sz="1600" baseline="-14000" dirty="0">
                <a:latin typeface="Arial Narrow" pitchFamily="34" charset="0"/>
              </a:endParaRPr>
            </a:p>
          </p:txBody>
        </p:sp>
        <p:sp>
          <p:nvSpPr>
            <p:cNvPr id="35" name="Rectangle 48"/>
            <p:cNvSpPr>
              <a:spLocks noChangeArrowheads="1"/>
            </p:cNvSpPr>
            <p:nvPr/>
          </p:nvSpPr>
          <p:spPr bwMode="auto">
            <a:xfrm>
              <a:off x="-1169" y="2111"/>
              <a:ext cx="111" cy="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r" eaLnBrk="0" hangingPunct="0"/>
              <a:r>
                <a:rPr lang="en-US" altLang="zh-CN" sz="1600" baseline="30000" dirty="0">
                  <a:solidFill>
                    <a:srgbClr val="000000"/>
                  </a:solidFill>
                  <a:latin typeface="Arial Narrow" pitchFamily="34" charset="0"/>
                  <a:cs typeface="Arial" charset="0"/>
                </a:rPr>
                <a:t>–</a:t>
              </a:r>
              <a:endParaRPr lang="en-US" altLang="zh-CN" sz="1600" baseline="-14000" dirty="0">
                <a:solidFill>
                  <a:srgbClr val="000000"/>
                </a:solidFill>
                <a:latin typeface="Arial Narrow" pitchFamily="34" charset="0"/>
                <a:cs typeface="Arial" charset="0"/>
              </a:endParaRPr>
            </a:p>
          </p:txBody>
        </p:sp>
      </p:grpSp>
      <p:sp>
        <p:nvSpPr>
          <p:cNvPr id="36" name="任意多边形 35"/>
          <p:cNvSpPr/>
          <p:nvPr/>
        </p:nvSpPr>
        <p:spPr>
          <a:xfrm>
            <a:off x="2291005" y="3965824"/>
            <a:ext cx="763756" cy="206029"/>
          </a:xfrm>
          <a:custGeom>
            <a:avLst/>
            <a:gdLst>
              <a:gd name="connsiteX0" fmla="*/ 728980 w 728980"/>
              <a:gd name="connsiteY0" fmla="*/ 40640 h 156633"/>
              <a:gd name="connsiteX1" fmla="*/ 340360 w 728980"/>
              <a:gd name="connsiteY1" fmla="*/ 149860 h 156633"/>
              <a:gd name="connsiteX2" fmla="*/ 0 w 728980"/>
              <a:gd name="connsiteY2" fmla="*/ 0 h 156633"/>
            </a:gdLst>
            <a:ahLst/>
            <a:cxnLst>
              <a:cxn ang="0">
                <a:pos x="connsiteX0" y="connsiteY0"/>
              </a:cxn>
              <a:cxn ang="0">
                <a:pos x="connsiteX1" y="connsiteY1"/>
              </a:cxn>
              <a:cxn ang="0">
                <a:pos x="connsiteX2" y="connsiteY2"/>
              </a:cxn>
            </a:cxnLst>
            <a:rect l="l" t="t" r="r" b="b"/>
            <a:pathLst>
              <a:path w="728980" h="156633">
                <a:moveTo>
                  <a:pt x="728980" y="40640"/>
                </a:moveTo>
                <a:cubicBezTo>
                  <a:pt x="595418" y="98636"/>
                  <a:pt x="461857" y="156633"/>
                  <a:pt x="340360" y="149860"/>
                </a:cubicBezTo>
                <a:cubicBezTo>
                  <a:pt x="218863" y="143087"/>
                  <a:pt x="109431" y="71543"/>
                  <a:pt x="0" y="0"/>
                </a:cubicBezTo>
              </a:path>
            </a:pathLst>
          </a:custGeom>
          <a:noFill/>
          <a:ln w="19050">
            <a:solidFill>
              <a:schemeClr val="tx1"/>
            </a:solidFill>
            <a:round/>
            <a:headEnd/>
            <a:tailEnd type="stealth" w="lg" len="lg"/>
          </a:ln>
        </p:spPr>
        <p:txBody>
          <a:bodyPr/>
          <a:lstStyle/>
          <a:p>
            <a:endParaRPr lang="zh-CN" altLang="en-US"/>
          </a:p>
        </p:txBody>
      </p:sp>
      <p:grpSp>
        <p:nvGrpSpPr>
          <p:cNvPr id="37" name="组合 45"/>
          <p:cNvGrpSpPr/>
          <p:nvPr/>
        </p:nvGrpSpPr>
        <p:grpSpPr>
          <a:xfrm>
            <a:off x="1685904" y="4883215"/>
            <a:ext cx="588303" cy="339196"/>
            <a:chOff x="1435359" y="4425608"/>
            <a:chExt cx="588303" cy="339196"/>
          </a:xfrm>
        </p:grpSpPr>
        <p:sp>
          <p:nvSpPr>
            <p:cNvPr id="38" name="云形 37"/>
            <p:cNvSpPr/>
            <p:nvPr/>
          </p:nvSpPr>
          <p:spPr>
            <a:xfrm>
              <a:off x="1554996" y="4499159"/>
              <a:ext cx="338602" cy="225985"/>
            </a:xfrm>
            <a:prstGeom prst="cloud">
              <a:avLst/>
            </a:prstGeom>
            <a:solidFill>
              <a:schemeClr val="accent6">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39" name="Rectangle 127"/>
            <p:cNvSpPr>
              <a:spLocks noChangeArrowheads="1"/>
            </p:cNvSpPr>
            <p:nvPr/>
          </p:nvSpPr>
          <p:spPr bwMode="auto">
            <a:xfrm>
              <a:off x="1435359" y="4425608"/>
              <a:ext cx="588303"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b="1" dirty="0" smtClean="0">
                  <a:latin typeface="Arial Narrow" pitchFamily="34" charset="0"/>
                </a:rPr>
                <a:t>CAIV</a:t>
              </a:r>
              <a:endParaRPr lang="en-US" altLang="zh-CN" sz="1600" b="1" dirty="0">
                <a:latin typeface="Arial Narrow" pitchFamily="34" charset="0"/>
              </a:endParaRPr>
            </a:p>
          </p:txBody>
        </p:sp>
      </p:grpSp>
      <p:grpSp>
        <p:nvGrpSpPr>
          <p:cNvPr id="40" name="组合 98"/>
          <p:cNvGrpSpPr/>
          <p:nvPr/>
        </p:nvGrpSpPr>
        <p:grpSpPr>
          <a:xfrm>
            <a:off x="3277197" y="4952620"/>
            <a:ext cx="522579" cy="339196"/>
            <a:chOff x="1454554" y="4433228"/>
            <a:chExt cx="522579" cy="339196"/>
          </a:xfrm>
        </p:grpSpPr>
        <p:sp>
          <p:nvSpPr>
            <p:cNvPr id="41" name="云形 40"/>
            <p:cNvSpPr/>
            <p:nvPr/>
          </p:nvSpPr>
          <p:spPr>
            <a:xfrm>
              <a:off x="1554996" y="4499159"/>
              <a:ext cx="338602" cy="225985"/>
            </a:xfrm>
            <a:prstGeom prst="cloud">
              <a:avLst/>
            </a:prstGeom>
            <a:solidFill>
              <a:schemeClr val="accent6">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42" name="Rectangle 127"/>
            <p:cNvSpPr>
              <a:spLocks noChangeArrowheads="1"/>
            </p:cNvSpPr>
            <p:nvPr/>
          </p:nvSpPr>
          <p:spPr bwMode="auto">
            <a:xfrm>
              <a:off x="1454554" y="4433228"/>
              <a:ext cx="522579"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b="1" dirty="0" smtClean="0">
                  <a:latin typeface="Arial Narrow" pitchFamily="34" charset="0"/>
                </a:rPr>
                <a:t>CAII</a:t>
              </a:r>
              <a:endParaRPr lang="en-US" altLang="zh-CN" sz="1600" b="1" dirty="0">
                <a:latin typeface="Arial Narrow" pitchFamily="34" charset="0"/>
              </a:endParaRPr>
            </a:p>
          </p:txBody>
        </p:sp>
      </p:grpSp>
      <p:sp>
        <p:nvSpPr>
          <p:cNvPr id="43" name="Oval 44"/>
          <p:cNvSpPr>
            <a:spLocks noChangeArrowheads="1"/>
          </p:cNvSpPr>
          <p:nvPr/>
        </p:nvSpPr>
        <p:spPr bwMode="auto">
          <a:xfrm>
            <a:off x="4814496" y="3862521"/>
            <a:ext cx="540000" cy="394765"/>
          </a:xfrm>
          <a:prstGeom prst="ellipse">
            <a:avLst/>
          </a:prstGeom>
          <a:gradFill flip="none" rotWithShape="1">
            <a:gsLst>
              <a:gs pos="0">
                <a:srgbClr val="FFFFCC"/>
              </a:gs>
              <a:gs pos="98000">
                <a:srgbClr val="FFC000"/>
              </a:gs>
              <a:gs pos="100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NBCe1</a:t>
            </a:r>
            <a:endParaRPr lang="zh-CN" altLang="zh-CN" sz="1600" b="1" dirty="0">
              <a:latin typeface="Arial Narrow" pitchFamily="34" charset="0"/>
            </a:endParaRPr>
          </a:p>
        </p:txBody>
      </p:sp>
      <p:sp>
        <p:nvSpPr>
          <p:cNvPr id="44" name="Oval 44"/>
          <p:cNvSpPr>
            <a:spLocks noChangeArrowheads="1"/>
          </p:cNvSpPr>
          <p:nvPr/>
        </p:nvSpPr>
        <p:spPr bwMode="auto">
          <a:xfrm>
            <a:off x="2399196" y="4180997"/>
            <a:ext cx="540000" cy="394765"/>
          </a:xfrm>
          <a:prstGeom prst="ellipse">
            <a:avLst/>
          </a:prstGeom>
          <a:gradFill flip="none" rotWithShape="1">
            <a:gsLst>
              <a:gs pos="0">
                <a:schemeClr val="accent5">
                  <a:lumMod val="0"/>
                  <a:lumOff val="100000"/>
                </a:schemeClr>
              </a:gs>
              <a:gs pos="100000">
                <a:schemeClr val="accent5">
                  <a:lumMod val="75000"/>
                </a:schemeClr>
              </a:gs>
              <a:gs pos="99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H-pump</a:t>
            </a:r>
            <a:endParaRPr lang="zh-CN" altLang="zh-CN" sz="1600" b="1" dirty="0">
              <a:latin typeface="Arial Narrow" pitchFamily="34" charset="0"/>
            </a:endParaRPr>
          </a:p>
        </p:txBody>
      </p:sp>
      <p:sp>
        <p:nvSpPr>
          <p:cNvPr id="45" name="左中括号 44"/>
          <p:cNvSpPr/>
          <p:nvPr/>
        </p:nvSpPr>
        <p:spPr>
          <a:xfrm rot="5400000">
            <a:off x="3636507" y="5093682"/>
            <a:ext cx="459202" cy="2645854"/>
          </a:xfrm>
          <a:prstGeom prst="leftBracket">
            <a:avLst>
              <a:gd name="adj" fmla="val 108159"/>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46" name="左中括号 45"/>
          <p:cNvSpPr/>
          <p:nvPr/>
        </p:nvSpPr>
        <p:spPr>
          <a:xfrm rot="5400000">
            <a:off x="3746379" y="5440210"/>
            <a:ext cx="252000" cy="2160000"/>
          </a:xfrm>
          <a:prstGeom prst="leftBracket">
            <a:avLst>
              <a:gd name="adj" fmla="val 101629"/>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47" name="圆角矩形 46"/>
          <p:cNvSpPr/>
          <p:nvPr/>
        </p:nvSpPr>
        <p:spPr>
          <a:xfrm flipV="1">
            <a:off x="3018705" y="6163568"/>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flipV="1">
            <a:off x="3018705" y="5868680"/>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左中括号 48"/>
          <p:cNvSpPr/>
          <p:nvPr/>
        </p:nvSpPr>
        <p:spPr>
          <a:xfrm rot="16200000" flipV="1">
            <a:off x="3672363" y="395382"/>
            <a:ext cx="459202" cy="2645854"/>
          </a:xfrm>
          <a:prstGeom prst="leftBracket">
            <a:avLst>
              <a:gd name="adj" fmla="val 108159"/>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50" name="左中括号 49"/>
          <p:cNvSpPr/>
          <p:nvPr/>
        </p:nvSpPr>
        <p:spPr>
          <a:xfrm rot="16200000" flipV="1">
            <a:off x="3782235" y="534708"/>
            <a:ext cx="252000" cy="2160000"/>
          </a:xfrm>
          <a:prstGeom prst="leftBracket">
            <a:avLst>
              <a:gd name="adj" fmla="val 101629"/>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51" name="圆角矩形 50"/>
          <p:cNvSpPr/>
          <p:nvPr/>
        </p:nvSpPr>
        <p:spPr>
          <a:xfrm>
            <a:off x="3054561" y="1683350"/>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3054561" y="1978238"/>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Line 316"/>
          <p:cNvSpPr>
            <a:spLocks noChangeShapeType="1"/>
          </p:cNvSpPr>
          <p:nvPr/>
        </p:nvSpPr>
        <p:spPr bwMode="auto">
          <a:xfrm>
            <a:off x="4692507" y="4783432"/>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54" name="Line 316"/>
          <p:cNvSpPr>
            <a:spLocks noChangeShapeType="1"/>
          </p:cNvSpPr>
          <p:nvPr/>
        </p:nvSpPr>
        <p:spPr bwMode="auto">
          <a:xfrm flipH="1">
            <a:off x="4692507" y="5196158"/>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55" name="Oval 44"/>
          <p:cNvSpPr>
            <a:spLocks noChangeArrowheads="1"/>
          </p:cNvSpPr>
          <p:nvPr/>
        </p:nvSpPr>
        <p:spPr bwMode="auto">
          <a:xfrm>
            <a:off x="4814686" y="4793763"/>
            <a:ext cx="540000" cy="394765"/>
          </a:xfrm>
          <a:prstGeom prst="ellipse">
            <a:avLst/>
          </a:prstGeom>
          <a:gradFill flip="none" rotWithShape="1">
            <a:gsLst>
              <a:gs pos="0">
                <a:schemeClr val="accent5">
                  <a:lumMod val="0"/>
                  <a:lumOff val="100000"/>
                </a:schemeClr>
              </a:gs>
              <a:gs pos="100000">
                <a:schemeClr val="accent5">
                  <a:lumMod val="75000"/>
                </a:schemeClr>
              </a:gs>
              <a:gs pos="99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endParaRPr lang="zh-CN" altLang="zh-CN" sz="1600" b="1" dirty="0">
              <a:latin typeface="Arial Narrow" pitchFamily="34" charset="0"/>
            </a:endParaRPr>
          </a:p>
        </p:txBody>
      </p:sp>
      <p:sp>
        <p:nvSpPr>
          <p:cNvPr id="57" name="Rectangle 14"/>
          <p:cNvSpPr>
            <a:spLocks noChangeArrowheads="1"/>
          </p:cNvSpPr>
          <p:nvPr/>
        </p:nvSpPr>
        <p:spPr bwMode="auto">
          <a:xfrm flipH="1">
            <a:off x="4134119" y="4616656"/>
            <a:ext cx="605935" cy="339196"/>
          </a:xfrm>
          <a:prstGeom prst="rect">
            <a:avLst/>
          </a:prstGeom>
          <a:noFill/>
          <a:ln w="9525">
            <a:noFill/>
            <a:miter lim="800000"/>
            <a:headEnd/>
            <a:tailEnd/>
          </a:ln>
        </p:spPr>
        <p:txBody>
          <a:bodyPr wrap="none" lIns="92075" tIns="46038" rIns="92075" bIns="46038">
            <a:spAutoFit/>
          </a:bodyPr>
          <a:lstStyle/>
          <a:p>
            <a:pPr algn="r" eaLnBrk="0" hangingPunct="0"/>
            <a:r>
              <a:rPr lang="en-US" altLang="zh-CN" sz="1600" dirty="0">
                <a:solidFill>
                  <a:srgbClr val="000000"/>
                </a:solidFill>
                <a:latin typeface="Arial Narrow" pitchFamily="34" charset="0"/>
                <a:cs typeface="Arial" charset="0"/>
              </a:rPr>
              <a:t>3</a:t>
            </a:r>
            <a:r>
              <a:rPr lang="en-US" altLang="zh-CN" sz="1600" dirty="0" smtClean="0">
                <a:solidFill>
                  <a:srgbClr val="000000"/>
                </a:solidFill>
                <a:latin typeface="Arial Narrow" pitchFamily="34" charset="0"/>
                <a:cs typeface="Arial" charset="0"/>
              </a:rPr>
              <a:t> </a:t>
            </a:r>
            <a:r>
              <a:rPr lang="en-US" altLang="zh-CN" sz="1600" dirty="0">
                <a:solidFill>
                  <a:srgbClr val="000000"/>
                </a:solidFill>
                <a:latin typeface="Arial Narrow" pitchFamily="34" charset="0"/>
                <a:cs typeface="Arial" charset="0"/>
              </a:rPr>
              <a:t>Na</a:t>
            </a:r>
            <a:r>
              <a:rPr lang="en-US" altLang="zh-CN" sz="1600" baseline="30000" dirty="0">
                <a:solidFill>
                  <a:srgbClr val="000000"/>
                </a:solidFill>
                <a:latin typeface="Arial Narrow" pitchFamily="34" charset="0"/>
                <a:cs typeface="Arial" charset="0"/>
              </a:rPr>
              <a:t>+</a:t>
            </a:r>
          </a:p>
        </p:txBody>
      </p:sp>
      <p:sp>
        <p:nvSpPr>
          <p:cNvPr id="58" name="Rectangle 14"/>
          <p:cNvSpPr>
            <a:spLocks noChangeArrowheads="1"/>
          </p:cNvSpPr>
          <p:nvPr/>
        </p:nvSpPr>
        <p:spPr bwMode="auto">
          <a:xfrm flipH="1">
            <a:off x="5412063" y="5046570"/>
            <a:ext cx="503343" cy="339196"/>
          </a:xfrm>
          <a:prstGeom prst="rect">
            <a:avLst/>
          </a:prstGeom>
          <a:noFill/>
          <a:ln w="9525">
            <a:noFill/>
            <a:miter lim="800000"/>
            <a:headEnd/>
            <a:tailEnd/>
          </a:ln>
        </p:spPr>
        <p:txBody>
          <a:bodyPr wrap="none" lIns="92075" tIns="46038" rIns="92075" bIns="46038">
            <a:spAutoFit/>
          </a:bodyPr>
          <a:lstStyle/>
          <a:p>
            <a:pPr eaLnBrk="0" hangingPunct="0"/>
            <a:r>
              <a:rPr lang="en-US" altLang="zh-CN" sz="1600" dirty="0" smtClean="0">
                <a:solidFill>
                  <a:srgbClr val="000000"/>
                </a:solidFill>
                <a:latin typeface="Arial Narrow" pitchFamily="34" charset="0"/>
                <a:cs typeface="Arial" charset="0"/>
              </a:rPr>
              <a:t>2 K</a:t>
            </a:r>
            <a:r>
              <a:rPr lang="en-US" altLang="zh-CN" sz="1600" baseline="30000" dirty="0" smtClean="0">
                <a:solidFill>
                  <a:srgbClr val="000000"/>
                </a:solidFill>
                <a:latin typeface="Arial Narrow" pitchFamily="34" charset="0"/>
                <a:cs typeface="Arial" charset="0"/>
              </a:rPr>
              <a:t>+</a:t>
            </a:r>
            <a:endParaRPr lang="en-US" altLang="zh-CN" sz="1600" baseline="30000" dirty="0">
              <a:solidFill>
                <a:srgbClr val="000000"/>
              </a:solidFill>
              <a:latin typeface="Arial Narrow" pitchFamily="34" charset="0"/>
              <a:cs typeface="Arial" charset="0"/>
            </a:endParaRPr>
          </a:p>
        </p:txBody>
      </p:sp>
      <p:grpSp>
        <p:nvGrpSpPr>
          <p:cNvPr id="59" name="组合 106"/>
          <p:cNvGrpSpPr/>
          <p:nvPr/>
        </p:nvGrpSpPr>
        <p:grpSpPr>
          <a:xfrm>
            <a:off x="3525483" y="3811813"/>
            <a:ext cx="468000" cy="576000"/>
            <a:chOff x="4431794" y="3046482"/>
            <a:chExt cx="491169" cy="487680"/>
          </a:xfrm>
        </p:grpSpPr>
        <p:sp>
          <p:nvSpPr>
            <p:cNvPr id="60" name="任意多边形 59"/>
            <p:cNvSpPr/>
            <p:nvPr/>
          </p:nvSpPr>
          <p:spPr>
            <a:xfrm>
              <a:off x="4678681"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p>
          </p:txBody>
        </p:sp>
        <p:sp>
          <p:nvSpPr>
            <p:cNvPr id="61" name="任意多边形 60"/>
            <p:cNvSpPr/>
            <p:nvPr/>
          </p:nvSpPr>
          <p:spPr>
            <a:xfrm flipH="1">
              <a:off x="4431794"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solidFill>
                  <a:schemeClr val="tx1"/>
                </a:solidFill>
              </a:endParaRPr>
            </a:p>
          </p:txBody>
        </p:sp>
      </p:grpSp>
      <p:grpSp>
        <p:nvGrpSpPr>
          <p:cNvPr id="62" name="组合 109"/>
          <p:cNvGrpSpPr/>
          <p:nvPr/>
        </p:nvGrpSpPr>
        <p:grpSpPr>
          <a:xfrm>
            <a:off x="3525488" y="4838047"/>
            <a:ext cx="468001" cy="576000"/>
            <a:chOff x="4265769" y="4041833"/>
            <a:chExt cx="738279" cy="755319"/>
          </a:xfrm>
        </p:grpSpPr>
        <p:grpSp>
          <p:nvGrpSpPr>
            <p:cNvPr id="63" name="组合 155"/>
            <p:cNvGrpSpPr/>
            <p:nvPr/>
          </p:nvGrpSpPr>
          <p:grpSpPr>
            <a:xfrm>
              <a:off x="4265769" y="4149080"/>
              <a:ext cx="738279" cy="648072"/>
              <a:chOff x="4313637" y="4002087"/>
              <a:chExt cx="738279" cy="673052"/>
            </a:xfrm>
          </p:grpSpPr>
          <p:sp>
            <p:nvSpPr>
              <p:cNvPr id="65" name="任意多边形 64"/>
              <p:cNvSpPr/>
              <p:nvPr/>
            </p:nvSpPr>
            <p:spPr>
              <a:xfrm flipV="1">
                <a:off x="4682839" y="4002089"/>
                <a:ext cx="369077" cy="67305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solidFill>
                    <a:schemeClr val="tx1"/>
                  </a:solidFill>
                </a:endParaRPr>
              </a:p>
            </p:txBody>
          </p:sp>
          <p:sp>
            <p:nvSpPr>
              <p:cNvPr id="66" name="任意多边形 65"/>
              <p:cNvSpPr/>
              <p:nvPr/>
            </p:nvSpPr>
            <p:spPr>
              <a:xfrm flipH="1" flipV="1">
                <a:off x="4313637" y="4002087"/>
                <a:ext cx="369077" cy="673052"/>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p>
            </p:txBody>
          </p:sp>
        </p:grpSp>
        <p:cxnSp>
          <p:nvCxnSpPr>
            <p:cNvPr id="64" name="直接连接符 63"/>
            <p:cNvCxnSpPr/>
            <p:nvPr/>
          </p:nvCxnSpPr>
          <p:spPr>
            <a:xfrm flipV="1">
              <a:off x="4634971" y="4041833"/>
              <a:ext cx="0" cy="119503"/>
            </a:xfrm>
            <a:prstGeom prst="line">
              <a:avLst/>
            </a:prstGeom>
            <a:noFill/>
            <a:ln w="12700">
              <a:solidFill>
                <a:schemeClr val="tx1"/>
              </a:solidFill>
              <a:round/>
              <a:headEnd type="none" w="med" len="lg"/>
              <a:tailEnd type="triangle" w="med" len="lg"/>
            </a:ln>
          </p:spPr>
        </p:cxnSp>
      </p:grpSp>
      <p:grpSp>
        <p:nvGrpSpPr>
          <p:cNvPr id="67" name="组合 89"/>
          <p:cNvGrpSpPr/>
          <p:nvPr/>
        </p:nvGrpSpPr>
        <p:grpSpPr>
          <a:xfrm>
            <a:off x="2403653" y="5238265"/>
            <a:ext cx="540001" cy="317288"/>
            <a:chOff x="3100472" y="4135372"/>
            <a:chExt cx="540001" cy="317288"/>
          </a:xfrm>
        </p:grpSpPr>
        <p:sp>
          <p:nvSpPr>
            <p:cNvPr id="68" name="圆角矩形 67"/>
            <p:cNvSpPr/>
            <p:nvPr/>
          </p:nvSpPr>
          <p:spPr>
            <a:xfrm>
              <a:off x="3100473" y="4135372"/>
              <a:ext cx="540000" cy="317288"/>
            </a:xfrm>
            <a:prstGeom prst="roundRect">
              <a:avLst>
                <a:gd name="adj" fmla="val 0"/>
              </a:avLst>
            </a:prstGeom>
            <a:gradFill flip="none" rotWithShape="1">
              <a:gsLst>
                <a:gs pos="36000">
                  <a:srgbClr val="008000"/>
                </a:gs>
                <a:gs pos="43000">
                  <a:srgbClr val="DCFFFF"/>
                </a:gs>
                <a:gs pos="57000">
                  <a:srgbClr val="DCFFFF"/>
                </a:gs>
                <a:gs pos="64000">
                  <a:srgbClr val="008000"/>
                </a:gs>
              </a:gsLst>
              <a:lin ang="5400000" scaled="0"/>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左中括号 68"/>
            <p:cNvSpPr/>
            <p:nvPr/>
          </p:nvSpPr>
          <p:spPr>
            <a:xfrm rot="5400000">
              <a:off x="3311073" y="3928955"/>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0" name="左中括号 69"/>
            <p:cNvSpPr/>
            <p:nvPr/>
          </p:nvSpPr>
          <p:spPr>
            <a:xfrm rot="16200000" flipV="1">
              <a:off x="3311072" y="4123260"/>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2" name="Rectangle 6"/>
          <p:cNvSpPr>
            <a:spLocks noChangeArrowheads="1"/>
          </p:cNvSpPr>
          <p:nvPr/>
        </p:nvSpPr>
        <p:spPr bwMode="auto">
          <a:xfrm>
            <a:off x="1282892" y="1672615"/>
            <a:ext cx="1239177" cy="437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a:spAutoFit/>
          </a:bodyPr>
          <a:lstStyle/>
          <a:p>
            <a:pPr algn="ctr" eaLnBrk="0" hangingPunct="0">
              <a:lnSpc>
                <a:spcPct val="80000"/>
              </a:lnSpc>
            </a:pPr>
            <a:r>
              <a:rPr lang="en-US" altLang="zh-CN" sz="2800" b="1" dirty="0" smtClean="0">
                <a:latin typeface="Arial Narrow" pitchFamily="34" charset="0"/>
                <a:ea typeface="楷体" pitchFamily="49" charset="-122"/>
              </a:rPr>
              <a:t>Lumen</a:t>
            </a:r>
            <a:endParaRPr lang="en-US" altLang="zh-CN" sz="2800" b="1" dirty="0">
              <a:latin typeface="Arial Narrow" pitchFamily="34" charset="0"/>
              <a:ea typeface="楷体" pitchFamily="49" charset="-122"/>
            </a:endParaRPr>
          </a:p>
        </p:txBody>
      </p:sp>
      <p:sp>
        <p:nvSpPr>
          <p:cNvPr id="83" name="Rectangle 6"/>
          <p:cNvSpPr>
            <a:spLocks noChangeArrowheads="1"/>
          </p:cNvSpPr>
          <p:nvPr/>
        </p:nvSpPr>
        <p:spPr bwMode="auto">
          <a:xfrm>
            <a:off x="5012058" y="1556792"/>
            <a:ext cx="1755904" cy="782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a:spAutoFit/>
          </a:bodyPr>
          <a:lstStyle/>
          <a:p>
            <a:pPr algn="ctr" eaLnBrk="0" hangingPunct="0">
              <a:lnSpc>
                <a:spcPct val="80000"/>
              </a:lnSpc>
            </a:pPr>
            <a:r>
              <a:rPr lang="en-US" altLang="zh-CN" sz="2800" b="1" dirty="0" smtClean="0">
                <a:latin typeface="Arial Narrow" pitchFamily="34" charset="0"/>
                <a:ea typeface="楷体" pitchFamily="49" charset="-122"/>
              </a:rPr>
              <a:t>Interstitial</a:t>
            </a:r>
          </a:p>
          <a:p>
            <a:pPr algn="ctr" eaLnBrk="0" hangingPunct="0">
              <a:lnSpc>
                <a:spcPct val="80000"/>
              </a:lnSpc>
            </a:pPr>
            <a:r>
              <a:rPr lang="en-US" altLang="zh-CN" sz="2800" b="1" dirty="0" smtClean="0">
                <a:latin typeface="Arial Narrow" pitchFamily="34" charset="0"/>
                <a:ea typeface="楷体" pitchFamily="49" charset="-122"/>
              </a:rPr>
              <a:t>Space</a:t>
            </a:r>
            <a:endParaRPr lang="en-US" altLang="zh-CN" sz="2800" b="1" dirty="0">
              <a:latin typeface="Arial Narrow" pitchFamily="34" charset="0"/>
              <a:ea typeface="楷体" pitchFamily="49" charset="-122"/>
            </a:endParaRPr>
          </a:p>
        </p:txBody>
      </p:sp>
      <p:sp>
        <p:nvSpPr>
          <p:cNvPr id="84" name="左中括号 29"/>
          <p:cNvSpPr/>
          <p:nvPr/>
        </p:nvSpPr>
        <p:spPr>
          <a:xfrm rot="5400000" flipH="1">
            <a:off x="2590971" y="5240896"/>
            <a:ext cx="157248" cy="740661"/>
          </a:xfrm>
          <a:prstGeom prst="leftBracket">
            <a:avLst>
              <a:gd name="adj" fmla="val 75367"/>
            </a:avLst>
          </a:prstGeom>
          <a:noFill/>
          <a:ln w="19050">
            <a:solidFill>
              <a:schemeClr val="tx1"/>
            </a:solidFill>
            <a:round/>
            <a:headEnd/>
            <a:tailEnd type="stealth" w="lg" len="lg"/>
          </a:ln>
        </p:spPr>
        <p:txBody>
          <a:bodyPr rtlCol="0" anchor="ctr"/>
          <a:lstStyle/>
          <a:p>
            <a:pPr algn="ctr"/>
            <a:endParaRPr lang="zh-CN" altLang="en-US"/>
          </a:p>
        </p:txBody>
      </p:sp>
      <p:cxnSp>
        <p:nvCxnSpPr>
          <p:cNvPr id="85" name="直接箭头连接符 84"/>
          <p:cNvCxnSpPr/>
          <p:nvPr/>
        </p:nvCxnSpPr>
        <p:spPr>
          <a:xfrm>
            <a:off x="2247755" y="5393769"/>
            <a:ext cx="864000" cy="0"/>
          </a:xfrm>
          <a:prstGeom prst="straightConnector1">
            <a:avLst/>
          </a:prstGeom>
          <a:noFill/>
          <a:ln w="19050">
            <a:solidFill>
              <a:schemeClr val="tx1"/>
            </a:solidFill>
            <a:round/>
            <a:headEnd/>
            <a:tailEnd type="stealth" w="lg" len="lg"/>
          </a:ln>
        </p:spPr>
      </p:cxnSp>
      <p:sp>
        <p:nvSpPr>
          <p:cNvPr id="86" name="TextBox 85"/>
          <p:cNvSpPr txBox="1"/>
          <p:nvPr/>
        </p:nvSpPr>
        <p:spPr>
          <a:xfrm>
            <a:off x="1786949" y="3296414"/>
            <a:ext cx="583814" cy="369332"/>
          </a:xfrm>
          <a:prstGeom prst="rect">
            <a:avLst/>
          </a:prstGeom>
          <a:noFill/>
        </p:spPr>
        <p:txBody>
          <a:bodyPr wrap="none" rtlCol="0">
            <a:spAutoFit/>
          </a:bodyPr>
          <a:lstStyle/>
          <a:p>
            <a:r>
              <a:rPr lang="en-US" altLang="zh-CN" b="1" dirty="0" smtClean="0">
                <a:solidFill>
                  <a:srgbClr val="0000FF"/>
                </a:solidFill>
                <a:latin typeface="Arial Narrow" pitchFamily="34" charset="0"/>
              </a:rPr>
              <a:t>50%</a:t>
            </a:r>
            <a:endParaRPr lang="zh-CN" altLang="en-US" b="1" dirty="0">
              <a:solidFill>
                <a:srgbClr val="0000FF"/>
              </a:solidFill>
              <a:latin typeface="Arial Narrow" pitchFamily="34" charset="0"/>
            </a:endParaRPr>
          </a:p>
        </p:txBody>
      </p:sp>
      <p:sp>
        <p:nvSpPr>
          <p:cNvPr id="87" name="TextBox 86"/>
          <p:cNvSpPr txBox="1"/>
          <p:nvPr/>
        </p:nvSpPr>
        <p:spPr>
          <a:xfrm>
            <a:off x="1826691" y="4114790"/>
            <a:ext cx="583814" cy="369332"/>
          </a:xfrm>
          <a:prstGeom prst="rect">
            <a:avLst/>
          </a:prstGeom>
          <a:noFill/>
        </p:spPr>
        <p:txBody>
          <a:bodyPr wrap="none" rtlCol="0">
            <a:spAutoFit/>
          </a:bodyPr>
          <a:lstStyle/>
          <a:p>
            <a:r>
              <a:rPr lang="en-US" altLang="zh-CN" b="1" dirty="0" smtClean="0">
                <a:solidFill>
                  <a:srgbClr val="0000FF"/>
                </a:solidFill>
                <a:latin typeface="Arial Narrow" pitchFamily="34" charset="0"/>
              </a:rPr>
              <a:t>30%</a:t>
            </a:r>
            <a:endParaRPr lang="zh-CN" altLang="en-US" b="1" dirty="0">
              <a:solidFill>
                <a:srgbClr val="0000FF"/>
              </a:solidFill>
              <a:latin typeface="Arial Narrow" pitchFamily="34" charset="0"/>
            </a:endParaRPr>
          </a:p>
        </p:txBody>
      </p:sp>
      <p:sp>
        <p:nvSpPr>
          <p:cNvPr id="88" name="右箭头 87"/>
          <p:cNvSpPr/>
          <p:nvPr/>
        </p:nvSpPr>
        <p:spPr>
          <a:xfrm>
            <a:off x="2282788" y="2648342"/>
            <a:ext cx="864096" cy="360040"/>
          </a:xfrm>
          <a:prstGeom prst="rightArrow">
            <a:avLst>
              <a:gd name="adj1" fmla="val 66534"/>
              <a:gd name="adj2" fmla="val 44378"/>
            </a:avLst>
          </a:prstGeom>
          <a:solidFill>
            <a:srgbClr val="FFFF99"/>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158"/>
          <p:cNvSpPr>
            <a:spLocks noChangeArrowheads="1"/>
          </p:cNvSpPr>
          <p:nvPr/>
        </p:nvSpPr>
        <p:spPr bwMode="auto">
          <a:xfrm>
            <a:off x="1251562" y="2649838"/>
            <a:ext cx="1061188" cy="369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r" eaLnBrk="0" hangingPunct="0"/>
            <a:r>
              <a:rPr lang="en-US" altLang="zh-CN" i="1" dirty="0" smtClean="0">
                <a:latin typeface="Arial Narrow" pitchFamily="34" charset="0"/>
              </a:rPr>
              <a:t>J</a:t>
            </a:r>
            <a:r>
              <a:rPr lang="en-US" altLang="zh-CN" i="1" baseline="-25000" dirty="0" smtClean="0">
                <a:latin typeface="Arial Narrow" pitchFamily="34" charset="0"/>
              </a:rPr>
              <a:t>HCO3</a:t>
            </a:r>
            <a:r>
              <a:rPr lang="en-US" altLang="zh-CN" i="1" baseline="-25000" dirty="0" smtClean="0">
                <a:latin typeface="Times New Roman"/>
                <a:cs typeface="Times New Roman"/>
              </a:rPr>
              <a:t>−other</a:t>
            </a:r>
            <a:endParaRPr lang="en-US" altLang="zh-CN" i="1" baseline="-25000" dirty="0">
              <a:latin typeface="Arial Narrow" pitchFamily="34" charset="0"/>
            </a:endParaRPr>
          </a:p>
        </p:txBody>
      </p:sp>
      <p:sp>
        <p:nvSpPr>
          <p:cNvPr id="90" name="TextBox 89"/>
          <p:cNvSpPr txBox="1"/>
          <p:nvPr/>
        </p:nvSpPr>
        <p:spPr>
          <a:xfrm>
            <a:off x="1767104" y="2428890"/>
            <a:ext cx="564578" cy="369332"/>
          </a:xfrm>
          <a:prstGeom prst="rect">
            <a:avLst/>
          </a:prstGeom>
          <a:noFill/>
        </p:spPr>
        <p:txBody>
          <a:bodyPr wrap="none" rtlCol="0">
            <a:spAutoFit/>
          </a:bodyPr>
          <a:lstStyle/>
          <a:p>
            <a:r>
              <a:rPr lang="en-US" altLang="zh-CN" b="1" dirty="0" smtClean="0">
                <a:solidFill>
                  <a:srgbClr val="0000FF"/>
                </a:solidFill>
                <a:latin typeface="Arial Narrow" pitchFamily="34" charset="0"/>
              </a:rPr>
              <a:t>20%</a:t>
            </a:r>
            <a:endParaRPr lang="zh-CN" altLang="en-US" b="1" dirty="0">
              <a:solidFill>
                <a:srgbClr val="0000FF"/>
              </a:solidFill>
              <a:latin typeface="Arial Narrow" pitchFamily="34" charset="0"/>
            </a:endParaRPr>
          </a:p>
        </p:txBody>
      </p:sp>
      <p:sp>
        <p:nvSpPr>
          <p:cNvPr id="91" name="圆角矩形 90"/>
          <p:cNvSpPr/>
          <p:nvPr/>
        </p:nvSpPr>
        <p:spPr>
          <a:xfrm>
            <a:off x="215516" y="116632"/>
            <a:ext cx="8712968" cy="10801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tx1"/>
                </a:solidFill>
                <a:latin typeface="Arial Narrow" pitchFamily="34" charset="0"/>
              </a:rPr>
              <a:t>Molecular mechanism of HCO</a:t>
            </a:r>
            <a:r>
              <a:rPr lang="en-US" altLang="zh-CN" sz="3200" b="1" baseline="-25000" dirty="0" smtClean="0">
                <a:solidFill>
                  <a:schemeClr val="tx1"/>
                </a:solidFill>
                <a:latin typeface="Arial Narrow" pitchFamily="34" charset="0"/>
              </a:rPr>
              <a:t>3</a:t>
            </a:r>
            <a:r>
              <a:rPr lang="en-US" altLang="zh-CN" sz="3200" b="1" baseline="30000" dirty="0" smtClean="0">
                <a:solidFill>
                  <a:schemeClr val="tx1"/>
                </a:solidFill>
                <a:latin typeface="Times New Roman"/>
                <a:cs typeface="Times New Roman"/>
              </a:rPr>
              <a:t>−</a:t>
            </a:r>
            <a:r>
              <a:rPr lang="en-US" altLang="zh-CN" sz="3200" b="1" dirty="0" smtClean="0">
                <a:solidFill>
                  <a:schemeClr val="tx1"/>
                </a:solidFill>
                <a:latin typeface="Arial Narrow" pitchFamily="34" charset="0"/>
              </a:rPr>
              <a:t> reabsorption by proximal renal tubule epithelial cells</a:t>
            </a:r>
            <a:endParaRPr lang="zh-CN" altLang="en-US" sz="3200" b="1" dirty="0">
              <a:solidFill>
                <a:schemeClr val="tx1"/>
              </a:solidFill>
              <a:latin typeface="Arial Narrow" pitchFamily="34" charset="0"/>
            </a:endParaRPr>
          </a:p>
        </p:txBody>
      </p:sp>
      <p:sp>
        <p:nvSpPr>
          <p:cNvPr id="92" name="TextBox 91"/>
          <p:cNvSpPr txBox="1"/>
          <p:nvPr/>
        </p:nvSpPr>
        <p:spPr>
          <a:xfrm>
            <a:off x="4595261" y="4804777"/>
            <a:ext cx="1080745" cy="338554"/>
          </a:xfrm>
          <a:prstGeom prst="rect">
            <a:avLst/>
          </a:prstGeom>
          <a:noFill/>
        </p:spPr>
        <p:txBody>
          <a:bodyPr wrap="none" rtlCol="0">
            <a:spAutoFit/>
          </a:bodyPr>
          <a:lstStyle/>
          <a:p>
            <a:r>
              <a:rPr lang="en-US" altLang="zh-CN" sz="1600" b="1" dirty="0" smtClean="0">
                <a:latin typeface="Arial Narrow" pitchFamily="34" charset="0"/>
              </a:rPr>
              <a:t>Na-K pump</a:t>
            </a:r>
            <a:endParaRPr lang="zh-CN" altLang="en-US" sz="1600" b="1" dirty="0">
              <a:latin typeface="Arial Narrow" pitchFamily="34" charset="0"/>
            </a:endParaRPr>
          </a:p>
        </p:txBody>
      </p:sp>
      <p:sp>
        <p:nvSpPr>
          <p:cNvPr id="93" name="TextBox 92"/>
          <p:cNvSpPr txBox="1"/>
          <p:nvPr/>
        </p:nvSpPr>
        <p:spPr>
          <a:xfrm>
            <a:off x="6072198" y="6000768"/>
            <a:ext cx="2643206" cy="707886"/>
          </a:xfrm>
          <a:prstGeom prst="rect">
            <a:avLst/>
          </a:prstGeom>
          <a:noFill/>
        </p:spPr>
        <p:txBody>
          <a:bodyPr wrap="square" rtlCol="0">
            <a:spAutoFit/>
          </a:bodyPr>
          <a:lstStyle/>
          <a:p>
            <a:r>
              <a:rPr lang="en-US" altLang="zh-CN" sz="2000" dirty="0" smtClean="0">
                <a:latin typeface="Arial Narrow" pitchFamily="34" charset="0"/>
              </a:rPr>
              <a:t>(For review, see </a:t>
            </a:r>
            <a:r>
              <a:rPr lang="en-US" altLang="zh-CN" sz="2000" dirty="0" err="1" smtClean="0">
                <a:latin typeface="Arial Narrow" pitchFamily="34" charset="0"/>
              </a:rPr>
              <a:t>Guo</a:t>
            </a:r>
            <a:r>
              <a:rPr lang="en-US" altLang="zh-CN" sz="2000" dirty="0" smtClean="0">
                <a:latin typeface="Arial Narrow" pitchFamily="34" charset="0"/>
              </a:rPr>
              <a:t> et al, </a:t>
            </a:r>
            <a:r>
              <a:rPr lang="en-US" altLang="zh-CN" sz="2000" i="1" dirty="0" err="1" smtClean="0">
                <a:latin typeface="Arial Narrow" pitchFamily="34" charset="0"/>
              </a:rPr>
              <a:t>Acta</a:t>
            </a:r>
            <a:r>
              <a:rPr lang="en-US" altLang="zh-CN" sz="2000" i="1" dirty="0" smtClean="0">
                <a:latin typeface="Arial Narrow" pitchFamily="34" charset="0"/>
              </a:rPr>
              <a:t> </a:t>
            </a:r>
            <a:r>
              <a:rPr lang="en-US" altLang="zh-CN" sz="2000" i="1" dirty="0" err="1" smtClean="0">
                <a:latin typeface="Arial Narrow" pitchFamily="34" charset="0"/>
              </a:rPr>
              <a:t>Physiol</a:t>
            </a:r>
            <a:r>
              <a:rPr lang="en-US" altLang="zh-CN" sz="2000" i="1" dirty="0" smtClean="0">
                <a:latin typeface="Arial Narrow" pitchFamily="34" charset="0"/>
              </a:rPr>
              <a:t> </a:t>
            </a:r>
            <a:r>
              <a:rPr lang="en-US" altLang="zh-CN" sz="2000" i="1" dirty="0" err="1" smtClean="0">
                <a:latin typeface="Arial Narrow" pitchFamily="34" charset="0"/>
              </a:rPr>
              <a:t>Sinica</a:t>
            </a:r>
            <a:r>
              <a:rPr lang="en-US" altLang="zh-CN" sz="2000" dirty="0" smtClean="0">
                <a:latin typeface="Arial Narrow" pitchFamily="34" charset="0"/>
              </a:rPr>
              <a:t>, 2014)</a:t>
            </a:r>
            <a:endParaRPr lang="zh-CN" altLang="en-US" sz="2000" dirty="0">
              <a:latin typeface="Arial Narrow"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矩形 116"/>
          <p:cNvSpPr/>
          <p:nvPr/>
        </p:nvSpPr>
        <p:spPr>
          <a:xfrm>
            <a:off x="714348" y="1500174"/>
            <a:ext cx="2407102" cy="5145160"/>
          </a:xfrm>
          <a:prstGeom prst="rect">
            <a:avLst/>
          </a:prstGeom>
          <a:gradFill>
            <a:gsLst>
              <a:gs pos="100000">
                <a:schemeClr val="accent3">
                  <a:lumMod val="50000"/>
                </a:schemeClr>
              </a:gs>
              <a:gs pos="0">
                <a:schemeClr val="accent3">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121" name="矩形 120"/>
          <p:cNvSpPr/>
          <p:nvPr/>
        </p:nvSpPr>
        <p:spPr>
          <a:xfrm>
            <a:off x="3083233" y="1500174"/>
            <a:ext cx="2917527" cy="5145160"/>
          </a:xfrm>
          <a:prstGeom prst="rect">
            <a:avLst/>
          </a:prstGeom>
          <a:gradFill>
            <a:gsLst>
              <a:gs pos="60000">
                <a:schemeClr val="accent1">
                  <a:lumMod val="60000"/>
                  <a:lumOff val="40000"/>
                </a:schemeClr>
              </a:gs>
              <a:gs pos="100000">
                <a:schemeClr val="accent1">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82" name="任意多边形 81"/>
          <p:cNvSpPr/>
          <p:nvPr/>
        </p:nvSpPr>
        <p:spPr>
          <a:xfrm>
            <a:off x="2093727" y="5019316"/>
            <a:ext cx="467308" cy="69826"/>
          </a:xfrm>
          <a:custGeom>
            <a:avLst/>
            <a:gdLst>
              <a:gd name="connsiteX0" fmla="*/ 284480 w 284480"/>
              <a:gd name="connsiteY0" fmla="*/ 69826 h 69826"/>
              <a:gd name="connsiteX1" fmla="*/ 279400 w 284480"/>
              <a:gd name="connsiteY1" fmla="*/ 52046 h 69826"/>
              <a:gd name="connsiteX2" fmla="*/ 274320 w 284480"/>
              <a:gd name="connsiteY2" fmla="*/ 26646 h 69826"/>
              <a:gd name="connsiteX3" fmla="*/ 264160 w 284480"/>
              <a:gd name="connsiteY3" fmla="*/ 11406 h 69826"/>
              <a:gd name="connsiteX4" fmla="*/ 246380 w 284480"/>
              <a:gd name="connsiteY4" fmla="*/ 34266 h 69826"/>
              <a:gd name="connsiteX5" fmla="*/ 236220 w 284480"/>
              <a:gd name="connsiteY5" fmla="*/ 49506 h 69826"/>
              <a:gd name="connsiteX6" fmla="*/ 231140 w 284480"/>
              <a:gd name="connsiteY6" fmla="*/ 57126 h 69826"/>
              <a:gd name="connsiteX7" fmla="*/ 223520 w 284480"/>
              <a:gd name="connsiteY7" fmla="*/ 59666 h 69826"/>
              <a:gd name="connsiteX8" fmla="*/ 210820 w 284480"/>
              <a:gd name="connsiteY8" fmla="*/ 44426 h 69826"/>
              <a:gd name="connsiteX9" fmla="*/ 203200 w 284480"/>
              <a:gd name="connsiteY9" fmla="*/ 36806 h 69826"/>
              <a:gd name="connsiteX10" fmla="*/ 185420 w 284480"/>
              <a:gd name="connsiteY10" fmla="*/ 16486 h 69826"/>
              <a:gd name="connsiteX11" fmla="*/ 182880 w 284480"/>
              <a:gd name="connsiteY11" fmla="*/ 8866 h 69826"/>
              <a:gd name="connsiteX12" fmla="*/ 172720 w 284480"/>
              <a:gd name="connsiteY12" fmla="*/ 11406 h 69826"/>
              <a:gd name="connsiteX13" fmla="*/ 157480 w 284480"/>
              <a:gd name="connsiteY13" fmla="*/ 26646 h 69826"/>
              <a:gd name="connsiteX14" fmla="*/ 149860 w 284480"/>
              <a:gd name="connsiteY14" fmla="*/ 31726 h 69826"/>
              <a:gd name="connsiteX15" fmla="*/ 142240 w 284480"/>
              <a:gd name="connsiteY15" fmla="*/ 41886 h 69826"/>
              <a:gd name="connsiteX16" fmla="*/ 134620 w 284480"/>
              <a:gd name="connsiteY16" fmla="*/ 49506 h 69826"/>
              <a:gd name="connsiteX17" fmla="*/ 119380 w 284480"/>
              <a:gd name="connsiteY17" fmla="*/ 46966 h 69826"/>
              <a:gd name="connsiteX18" fmla="*/ 109220 w 284480"/>
              <a:gd name="connsiteY18" fmla="*/ 31726 h 69826"/>
              <a:gd name="connsiteX19" fmla="*/ 104140 w 284480"/>
              <a:gd name="connsiteY19" fmla="*/ 24106 h 69826"/>
              <a:gd name="connsiteX20" fmla="*/ 96520 w 284480"/>
              <a:gd name="connsiteY20" fmla="*/ 8866 h 69826"/>
              <a:gd name="connsiteX21" fmla="*/ 88900 w 284480"/>
              <a:gd name="connsiteY21" fmla="*/ 6326 h 69826"/>
              <a:gd name="connsiteX22" fmla="*/ 73660 w 284480"/>
              <a:gd name="connsiteY22" fmla="*/ 13946 h 69826"/>
              <a:gd name="connsiteX23" fmla="*/ 66040 w 284480"/>
              <a:gd name="connsiteY23" fmla="*/ 24106 h 69826"/>
              <a:gd name="connsiteX24" fmla="*/ 50800 w 284480"/>
              <a:gd name="connsiteY24" fmla="*/ 36806 h 69826"/>
              <a:gd name="connsiteX25" fmla="*/ 35560 w 284480"/>
              <a:gd name="connsiteY25" fmla="*/ 49506 h 69826"/>
              <a:gd name="connsiteX26" fmla="*/ 30480 w 284480"/>
              <a:gd name="connsiteY26" fmla="*/ 57126 h 69826"/>
              <a:gd name="connsiteX27" fmla="*/ 22860 w 284480"/>
              <a:gd name="connsiteY27" fmla="*/ 52046 h 69826"/>
              <a:gd name="connsiteX28" fmla="*/ 10160 w 284480"/>
              <a:gd name="connsiteY28" fmla="*/ 39346 h 69826"/>
              <a:gd name="connsiteX29" fmla="*/ 0 w 284480"/>
              <a:gd name="connsiteY29" fmla="*/ 46966 h 6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4480" h="69826">
                <a:moveTo>
                  <a:pt x="284480" y="69826"/>
                </a:moveTo>
                <a:cubicBezTo>
                  <a:pt x="282304" y="63297"/>
                  <a:pt x="280676" y="59063"/>
                  <a:pt x="279400" y="52046"/>
                </a:cubicBezTo>
                <a:cubicBezTo>
                  <a:pt x="278513" y="47168"/>
                  <a:pt x="277845" y="32990"/>
                  <a:pt x="274320" y="26646"/>
                </a:cubicBezTo>
                <a:cubicBezTo>
                  <a:pt x="271355" y="21309"/>
                  <a:pt x="264160" y="11406"/>
                  <a:pt x="264160" y="11406"/>
                </a:cubicBezTo>
                <a:cubicBezTo>
                  <a:pt x="257220" y="32227"/>
                  <a:pt x="269224" y="0"/>
                  <a:pt x="246380" y="34266"/>
                </a:cubicBezTo>
                <a:lnTo>
                  <a:pt x="236220" y="49506"/>
                </a:lnTo>
                <a:cubicBezTo>
                  <a:pt x="234527" y="52046"/>
                  <a:pt x="234036" y="56161"/>
                  <a:pt x="231140" y="57126"/>
                </a:cubicBezTo>
                <a:lnTo>
                  <a:pt x="223520" y="59666"/>
                </a:lnTo>
                <a:cubicBezTo>
                  <a:pt x="208498" y="49651"/>
                  <a:pt x="222539" y="60832"/>
                  <a:pt x="210820" y="44426"/>
                </a:cubicBezTo>
                <a:cubicBezTo>
                  <a:pt x="208732" y="41503"/>
                  <a:pt x="205405" y="39641"/>
                  <a:pt x="203200" y="36806"/>
                </a:cubicBezTo>
                <a:cubicBezTo>
                  <a:pt x="187244" y="16291"/>
                  <a:pt x="200172" y="26320"/>
                  <a:pt x="185420" y="16486"/>
                </a:cubicBezTo>
                <a:cubicBezTo>
                  <a:pt x="184573" y="13946"/>
                  <a:pt x="185366" y="9860"/>
                  <a:pt x="182880" y="8866"/>
                </a:cubicBezTo>
                <a:cubicBezTo>
                  <a:pt x="179639" y="7570"/>
                  <a:pt x="175580" y="9404"/>
                  <a:pt x="172720" y="11406"/>
                </a:cubicBezTo>
                <a:cubicBezTo>
                  <a:pt x="166834" y="15526"/>
                  <a:pt x="163458" y="22661"/>
                  <a:pt x="157480" y="26646"/>
                </a:cubicBezTo>
                <a:cubicBezTo>
                  <a:pt x="154940" y="28339"/>
                  <a:pt x="152019" y="29567"/>
                  <a:pt x="149860" y="31726"/>
                </a:cubicBezTo>
                <a:cubicBezTo>
                  <a:pt x="146867" y="34719"/>
                  <a:pt x="144995" y="38672"/>
                  <a:pt x="142240" y="41886"/>
                </a:cubicBezTo>
                <a:cubicBezTo>
                  <a:pt x="139902" y="44613"/>
                  <a:pt x="137160" y="46966"/>
                  <a:pt x="134620" y="49506"/>
                </a:cubicBezTo>
                <a:cubicBezTo>
                  <a:pt x="129540" y="48659"/>
                  <a:pt x="123599" y="49919"/>
                  <a:pt x="119380" y="46966"/>
                </a:cubicBezTo>
                <a:cubicBezTo>
                  <a:pt x="114378" y="43465"/>
                  <a:pt x="112607" y="36806"/>
                  <a:pt x="109220" y="31726"/>
                </a:cubicBezTo>
                <a:cubicBezTo>
                  <a:pt x="107527" y="29186"/>
                  <a:pt x="105105" y="27002"/>
                  <a:pt x="104140" y="24106"/>
                </a:cubicBezTo>
                <a:cubicBezTo>
                  <a:pt x="102467" y="19086"/>
                  <a:pt x="100996" y="12447"/>
                  <a:pt x="96520" y="8866"/>
                </a:cubicBezTo>
                <a:cubicBezTo>
                  <a:pt x="94429" y="7193"/>
                  <a:pt x="91440" y="7173"/>
                  <a:pt x="88900" y="6326"/>
                </a:cubicBezTo>
                <a:cubicBezTo>
                  <a:pt x="82702" y="8392"/>
                  <a:pt x="78584" y="9022"/>
                  <a:pt x="73660" y="13946"/>
                </a:cubicBezTo>
                <a:cubicBezTo>
                  <a:pt x="70667" y="16939"/>
                  <a:pt x="68795" y="20892"/>
                  <a:pt x="66040" y="24106"/>
                </a:cubicBezTo>
                <a:cubicBezTo>
                  <a:pt x="54909" y="37092"/>
                  <a:pt x="62558" y="27008"/>
                  <a:pt x="50800" y="36806"/>
                </a:cubicBezTo>
                <a:cubicBezTo>
                  <a:pt x="31243" y="53104"/>
                  <a:pt x="54479" y="36893"/>
                  <a:pt x="35560" y="49506"/>
                </a:cubicBezTo>
                <a:cubicBezTo>
                  <a:pt x="33867" y="52046"/>
                  <a:pt x="33473" y="56527"/>
                  <a:pt x="30480" y="57126"/>
                </a:cubicBezTo>
                <a:cubicBezTo>
                  <a:pt x="27487" y="57725"/>
                  <a:pt x="25019" y="54205"/>
                  <a:pt x="22860" y="52046"/>
                </a:cubicBezTo>
                <a:cubicBezTo>
                  <a:pt x="5927" y="35113"/>
                  <a:pt x="30480" y="52893"/>
                  <a:pt x="10160" y="39346"/>
                </a:cubicBezTo>
                <a:cubicBezTo>
                  <a:pt x="1544" y="45090"/>
                  <a:pt x="4699" y="42267"/>
                  <a:pt x="0" y="46966"/>
                </a:cubicBezTo>
              </a:path>
            </a:pathLst>
          </a:cu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圆角矩形 2"/>
          <p:cNvSpPr/>
          <p:nvPr/>
        </p:nvSpPr>
        <p:spPr>
          <a:xfrm>
            <a:off x="2561035" y="1992764"/>
            <a:ext cx="2628292" cy="4146522"/>
          </a:xfrm>
          <a:prstGeom prst="roundRect">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dirty="0"/>
          </a:p>
        </p:txBody>
      </p:sp>
      <p:sp>
        <p:nvSpPr>
          <p:cNvPr id="2" name="圆角矩形 1"/>
          <p:cNvSpPr/>
          <p:nvPr/>
        </p:nvSpPr>
        <p:spPr>
          <a:xfrm>
            <a:off x="2774966" y="2206878"/>
            <a:ext cx="2196000" cy="3718293"/>
          </a:xfrm>
          <a:prstGeom prst="roundRect">
            <a:avLst>
              <a:gd name="adj" fmla="val 12954"/>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dirty="0"/>
          </a:p>
        </p:txBody>
      </p:sp>
      <p:sp>
        <p:nvSpPr>
          <p:cNvPr id="19" name="Rectangle 127"/>
          <p:cNvSpPr>
            <a:spLocks noChangeArrowheads="1"/>
          </p:cNvSpPr>
          <p:nvPr/>
        </p:nvSpPr>
        <p:spPr bwMode="auto">
          <a:xfrm>
            <a:off x="909845" y="5216023"/>
            <a:ext cx="501740"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O</a:t>
            </a:r>
          </a:p>
        </p:txBody>
      </p:sp>
      <p:sp>
        <p:nvSpPr>
          <p:cNvPr id="20" name="Rectangle 128"/>
          <p:cNvSpPr>
            <a:spLocks noChangeArrowheads="1"/>
          </p:cNvSpPr>
          <p:nvPr/>
        </p:nvSpPr>
        <p:spPr bwMode="auto">
          <a:xfrm>
            <a:off x="1288371" y="4454632"/>
            <a:ext cx="686085"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CO</a:t>
            </a:r>
            <a:r>
              <a:rPr lang="en-US" altLang="zh-CN" sz="1600" baseline="-14000" dirty="0">
                <a:latin typeface="Arial Narrow" pitchFamily="34" charset="0"/>
              </a:rPr>
              <a:t>3</a:t>
            </a:r>
          </a:p>
        </p:txBody>
      </p:sp>
      <p:grpSp>
        <p:nvGrpSpPr>
          <p:cNvPr id="6" name="Group 223"/>
          <p:cNvGrpSpPr>
            <a:grpSpLocks/>
          </p:cNvGrpSpPr>
          <p:nvPr/>
        </p:nvGrpSpPr>
        <p:grpSpPr bwMode="auto">
          <a:xfrm>
            <a:off x="785786" y="3688112"/>
            <a:ext cx="625799" cy="339820"/>
            <a:chOff x="-1308" y="2099"/>
            <a:chExt cx="280" cy="169"/>
          </a:xfrm>
        </p:grpSpPr>
        <p:sp>
          <p:nvSpPr>
            <p:cNvPr id="22" name="Rectangle 158"/>
            <p:cNvSpPr>
              <a:spLocks noChangeArrowheads="1"/>
            </p:cNvSpPr>
            <p:nvPr/>
          </p:nvSpPr>
          <p:spPr bwMode="auto">
            <a:xfrm>
              <a:off x="-1308" y="2099"/>
              <a:ext cx="279" cy="1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HCO</a:t>
              </a:r>
              <a:r>
                <a:rPr lang="en-US" altLang="zh-CN" sz="1600" baseline="-14000" dirty="0">
                  <a:latin typeface="Arial Narrow" pitchFamily="34" charset="0"/>
                </a:rPr>
                <a:t>3</a:t>
              </a:r>
            </a:p>
          </p:txBody>
        </p:sp>
        <p:sp>
          <p:nvSpPr>
            <p:cNvPr id="23" name="Rectangle 48"/>
            <p:cNvSpPr>
              <a:spLocks noChangeArrowheads="1"/>
            </p:cNvSpPr>
            <p:nvPr/>
          </p:nvSpPr>
          <p:spPr bwMode="auto">
            <a:xfrm>
              <a:off x="-1139" y="2115"/>
              <a:ext cx="111" cy="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baseline="30000" dirty="0">
                  <a:solidFill>
                    <a:srgbClr val="000000"/>
                  </a:solidFill>
                  <a:latin typeface="Arial Narrow" pitchFamily="34" charset="0"/>
                  <a:cs typeface="Arial" charset="0"/>
                </a:rPr>
                <a:t>–</a:t>
              </a:r>
              <a:endParaRPr lang="en-US" altLang="zh-CN" sz="1600" baseline="-14000" dirty="0">
                <a:solidFill>
                  <a:srgbClr val="000000"/>
                </a:solidFill>
                <a:latin typeface="Arial Narrow" pitchFamily="34" charset="0"/>
                <a:cs typeface="Arial" charset="0"/>
              </a:endParaRPr>
            </a:p>
          </p:txBody>
        </p:sp>
      </p:grpSp>
      <p:sp>
        <p:nvSpPr>
          <p:cNvPr id="24" name="Rectangle 129"/>
          <p:cNvSpPr>
            <a:spLocks noChangeArrowheads="1"/>
          </p:cNvSpPr>
          <p:nvPr/>
        </p:nvSpPr>
        <p:spPr bwMode="auto">
          <a:xfrm>
            <a:off x="1806809" y="5216023"/>
            <a:ext cx="501740"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dirty="0">
                <a:latin typeface="Arial Narrow" pitchFamily="34" charset="0"/>
              </a:rPr>
              <a:t>CO</a:t>
            </a:r>
            <a:r>
              <a:rPr lang="en-US" altLang="zh-CN" sz="1600" baseline="-14000" dirty="0">
                <a:latin typeface="Arial Narrow" pitchFamily="34" charset="0"/>
              </a:rPr>
              <a:t>2</a:t>
            </a:r>
          </a:p>
        </p:txBody>
      </p:sp>
      <p:sp>
        <p:nvSpPr>
          <p:cNvPr id="25" name="Text Box 156"/>
          <p:cNvSpPr txBox="1">
            <a:spLocks noChangeArrowheads="1"/>
          </p:cNvSpPr>
          <p:nvPr/>
        </p:nvSpPr>
        <p:spPr bwMode="auto">
          <a:xfrm>
            <a:off x="1858021" y="3688117"/>
            <a:ext cx="37221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1600" dirty="0">
                <a:latin typeface="Arial Narrow" pitchFamily="34" charset="0"/>
              </a:rPr>
              <a:t>H</a:t>
            </a:r>
            <a:r>
              <a:rPr lang="en-US" altLang="zh-CN" sz="1600" baseline="30000" dirty="0">
                <a:latin typeface="Arial Narrow" pitchFamily="34" charset="0"/>
              </a:rPr>
              <a:t>+</a:t>
            </a:r>
          </a:p>
        </p:txBody>
      </p:sp>
      <p:sp>
        <p:nvSpPr>
          <p:cNvPr id="26" name="Rectangle 157"/>
          <p:cNvSpPr>
            <a:spLocks noChangeArrowheads="1"/>
          </p:cNvSpPr>
          <p:nvPr/>
        </p:nvSpPr>
        <p:spPr bwMode="auto">
          <a:xfrm>
            <a:off x="3190857" y="3688117"/>
            <a:ext cx="373500"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30000" dirty="0">
                <a:latin typeface="Arial Narrow" pitchFamily="34" charset="0"/>
              </a:rPr>
              <a:t>+</a:t>
            </a:r>
          </a:p>
        </p:txBody>
      </p:sp>
      <p:sp>
        <p:nvSpPr>
          <p:cNvPr id="27" name="Rectangle 120"/>
          <p:cNvSpPr>
            <a:spLocks noChangeArrowheads="1"/>
          </p:cNvSpPr>
          <p:nvPr/>
        </p:nvSpPr>
        <p:spPr bwMode="auto">
          <a:xfrm>
            <a:off x="3415362" y="4444472"/>
            <a:ext cx="686085"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CO</a:t>
            </a:r>
            <a:r>
              <a:rPr lang="en-US" altLang="zh-CN" sz="1600" baseline="-14000" dirty="0">
                <a:latin typeface="Arial Narrow" pitchFamily="34" charset="0"/>
              </a:rPr>
              <a:t>3</a:t>
            </a:r>
          </a:p>
        </p:txBody>
      </p:sp>
      <p:sp>
        <p:nvSpPr>
          <p:cNvPr id="28" name="Rectangle 121"/>
          <p:cNvSpPr>
            <a:spLocks noChangeArrowheads="1"/>
          </p:cNvSpPr>
          <p:nvPr/>
        </p:nvSpPr>
        <p:spPr bwMode="auto">
          <a:xfrm>
            <a:off x="3043873" y="5216023"/>
            <a:ext cx="501739"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CO</a:t>
            </a:r>
            <a:r>
              <a:rPr lang="en-US" altLang="zh-CN" sz="1600" baseline="-14000" dirty="0">
                <a:latin typeface="Arial Narrow" pitchFamily="34" charset="0"/>
              </a:rPr>
              <a:t>2</a:t>
            </a:r>
          </a:p>
        </p:txBody>
      </p:sp>
      <p:sp>
        <p:nvSpPr>
          <p:cNvPr id="29" name="Rectangle 122"/>
          <p:cNvSpPr>
            <a:spLocks noChangeArrowheads="1"/>
          </p:cNvSpPr>
          <p:nvPr/>
        </p:nvSpPr>
        <p:spPr bwMode="auto">
          <a:xfrm>
            <a:off x="3954489" y="5216023"/>
            <a:ext cx="501739"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1600" dirty="0">
                <a:latin typeface="Arial Narrow" pitchFamily="34" charset="0"/>
              </a:rPr>
              <a:t>H</a:t>
            </a:r>
            <a:r>
              <a:rPr lang="en-US" altLang="zh-CN" sz="1600" baseline="-14000" dirty="0">
                <a:latin typeface="Arial Narrow" pitchFamily="34" charset="0"/>
              </a:rPr>
              <a:t>2</a:t>
            </a:r>
            <a:r>
              <a:rPr lang="en-US" altLang="zh-CN" sz="1600" dirty="0">
                <a:latin typeface="Arial Narrow" pitchFamily="34" charset="0"/>
              </a:rPr>
              <a:t>O</a:t>
            </a:r>
          </a:p>
        </p:txBody>
      </p:sp>
      <p:sp>
        <p:nvSpPr>
          <p:cNvPr id="32" name="Rectangle 14"/>
          <p:cNvSpPr>
            <a:spLocks noChangeArrowheads="1"/>
          </p:cNvSpPr>
          <p:nvPr/>
        </p:nvSpPr>
        <p:spPr bwMode="auto">
          <a:xfrm flipH="1">
            <a:off x="3059386" y="3216900"/>
            <a:ext cx="466474"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dirty="0">
                <a:solidFill>
                  <a:srgbClr val="000000"/>
                </a:solidFill>
                <a:latin typeface="Arial Narrow" pitchFamily="34" charset="0"/>
                <a:cs typeface="Arial" charset="0"/>
              </a:rPr>
              <a:t>Na</a:t>
            </a:r>
            <a:r>
              <a:rPr lang="en-US" altLang="zh-CN" sz="1600" baseline="30000" dirty="0">
                <a:solidFill>
                  <a:srgbClr val="000000"/>
                </a:solidFill>
                <a:latin typeface="Arial Narrow" pitchFamily="34" charset="0"/>
                <a:cs typeface="Arial" charset="0"/>
              </a:rPr>
              <a:t>+</a:t>
            </a:r>
          </a:p>
        </p:txBody>
      </p:sp>
      <p:sp>
        <p:nvSpPr>
          <p:cNvPr id="33" name="Oval 44"/>
          <p:cNvSpPr>
            <a:spLocks noChangeArrowheads="1"/>
          </p:cNvSpPr>
          <p:nvPr/>
        </p:nvSpPr>
        <p:spPr bwMode="auto">
          <a:xfrm>
            <a:off x="2396993" y="3379764"/>
            <a:ext cx="540000" cy="394765"/>
          </a:xfrm>
          <a:prstGeom prst="ellipse">
            <a:avLst/>
          </a:prstGeom>
          <a:gradFill flip="none" rotWithShape="1">
            <a:gsLst>
              <a:gs pos="0">
                <a:schemeClr val="accent5">
                  <a:lumMod val="0"/>
                  <a:lumOff val="100000"/>
                </a:schemeClr>
              </a:gs>
              <a:gs pos="100000">
                <a:schemeClr val="accent5">
                  <a:lumMod val="75000"/>
                </a:schemeClr>
              </a:gs>
              <a:gs pos="99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zh-CN" altLang="en-US" sz="1600" b="1" dirty="0">
                <a:latin typeface="Arial Narrow" pitchFamily="34" charset="0"/>
              </a:rPr>
              <a:t>N</a:t>
            </a:r>
            <a:r>
              <a:rPr lang="en-US" altLang="zh-CN" sz="1600" b="1" dirty="0" smtClean="0">
                <a:latin typeface="Arial Narrow" pitchFamily="34" charset="0"/>
              </a:rPr>
              <a:t>HE3</a:t>
            </a:r>
            <a:endParaRPr lang="zh-CN" altLang="zh-CN" sz="1600" b="1" dirty="0">
              <a:latin typeface="Arial Narrow" pitchFamily="34" charset="0"/>
            </a:endParaRPr>
          </a:p>
        </p:txBody>
      </p:sp>
      <p:sp>
        <p:nvSpPr>
          <p:cNvPr id="34" name="Line 315"/>
          <p:cNvSpPr>
            <a:spLocks noChangeShapeType="1"/>
          </p:cNvSpPr>
          <p:nvPr/>
        </p:nvSpPr>
        <p:spPr bwMode="auto">
          <a:xfrm flipH="1">
            <a:off x="2277475" y="3786105"/>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35" name="Line 316"/>
          <p:cNvSpPr>
            <a:spLocks noChangeShapeType="1"/>
          </p:cNvSpPr>
          <p:nvPr/>
        </p:nvSpPr>
        <p:spPr bwMode="auto">
          <a:xfrm>
            <a:off x="2277475" y="3377800"/>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36" name="Rectangle 14"/>
          <p:cNvSpPr>
            <a:spLocks noChangeArrowheads="1"/>
          </p:cNvSpPr>
          <p:nvPr/>
        </p:nvSpPr>
        <p:spPr bwMode="auto">
          <a:xfrm flipH="1">
            <a:off x="4134119" y="4098715"/>
            <a:ext cx="605935" cy="339196"/>
          </a:xfrm>
          <a:prstGeom prst="rect">
            <a:avLst/>
          </a:prstGeom>
          <a:noFill/>
          <a:ln w="9525">
            <a:noFill/>
            <a:miter lim="800000"/>
            <a:headEnd/>
            <a:tailEnd/>
          </a:ln>
        </p:spPr>
        <p:txBody>
          <a:bodyPr wrap="none" lIns="92075" tIns="46038" rIns="92075" bIns="46038">
            <a:spAutoFit/>
          </a:bodyPr>
          <a:lstStyle/>
          <a:p>
            <a:pPr algn="r" eaLnBrk="0" hangingPunct="0"/>
            <a:r>
              <a:rPr lang="en-US" altLang="zh-CN" sz="1600" dirty="0">
                <a:solidFill>
                  <a:srgbClr val="000000"/>
                </a:solidFill>
                <a:latin typeface="Arial Narrow" pitchFamily="34" charset="0"/>
                <a:cs typeface="Arial" charset="0"/>
              </a:rPr>
              <a:t>1 Na</a:t>
            </a:r>
            <a:r>
              <a:rPr lang="en-US" altLang="zh-CN" sz="1600" baseline="30000" dirty="0">
                <a:solidFill>
                  <a:srgbClr val="000000"/>
                </a:solidFill>
                <a:latin typeface="Arial Narrow" pitchFamily="34" charset="0"/>
                <a:cs typeface="Arial" charset="0"/>
              </a:rPr>
              <a:t>+</a:t>
            </a:r>
          </a:p>
        </p:txBody>
      </p:sp>
      <p:grpSp>
        <p:nvGrpSpPr>
          <p:cNvPr id="7" name="组合 51"/>
          <p:cNvGrpSpPr/>
          <p:nvPr/>
        </p:nvGrpSpPr>
        <p:grpSpPr>
          <a:xfrm flipV="1">
            <a:off x="1400568" y="4838047"/>
            <a:ext cx="468000" cy="576000"/>
            <a:chOff x="4431794" y="3046482"/>
            <a:chExt cx="491169" cy="487680"/>
          </a:xfrm>
        </p:grpSpPr>
        <p:sp>
          <p:nvSpPr>
            <p:cNvPr id="53" name="任意多边形 52"/>
            <p:cNvSpPr/>
            <p:nvPr/>
          </p:nvSpPr>
          <p:spPr>
            <a:xfrm>
              <a:off x="4678681"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p>
          </p:txBody>
        </p:sp>
        <p:sp>
          <p:nvSpPr>
            <p:cNvPr id="54" name="任意多边形 53"/>
            <p:cNvSpPr/>
            <p:nvPr/>
          </p:nvSpPr>
          <p:spPr>
            <a:xfrm flipH="1">
              <a:off x="4431794"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solidFill>
                  <a:schemeClr val="tx1"/>
                </a:solidFill>
              </a:endParaRPr>
            </a:p>
          </p:txBody>
        </p:sp>
      </p:grpSp>
      <p:grpSp>
        <p:nvGrpSpPr>
          <p:cNvPr id="8" name="组合 54"/>
          <p:cNvGrpSpPr/>
          <p:nvPr/>
        </p:nvGrpSpPr>
        <p:grpSpPr>
          <a:xfrm flipV="1">
            <a:off x="1400573" y="3811813"/>
            <a:ext cx="468001" cy="576000"/>
            <a:chOff x="4265769" y="4041833"/>
            <a:chExt cx="738279" cy="755319"/>
          </a:xfrm>
        </p:grpSpPr>
        <p:grpSp>
          <p:nvGrpSpPr>
            <p:cNvPr id="9" name="组合 155"/>
            <p:cNvGrpSpPr/>
            <p:nvPr/>
          </p:nvGrpSpPr>
          <p:grpSpPr>
            <a:xfrm>
              <a:off x="4265769" y="4149080"/>
              <a:ext cx="738279" cy="648072"/>
              <a:chOff x="4313637" y="4002087"/>
              <a:chExt cx="738279" cy="673052"/>
            </a:xfrm>
          </p:grpSpPr>
          <p:sp>
            <p:nvSpPr>
              <p:cNvPr id="58" name="任意多边形 57"/>
              <p:cNvSpPr/>
              <p:nvPr/>
            </p:nvSpPr>
            <p:spPr>
              <a:xfrm flipV="1">
                <a:off x="4682839" y="4002089"/>
                <a:ext cx="369077" cy="67305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solidFill>
                    <a:schemeClr val="tx1"/>
                  </a:solidFill>
                </a:endParaRPr>
              </a:p>
            </p:txBody>
          </p:sp>
          <p:sp>
            <p:nvSpPr>
              <p:cNvPr id="59" name="任意多边形 58"/>
              <p:cNvSpPr/>
              <p:nvPr/>
            </p:nvSpPr>
            <p:spPr>
              <a:xfrm flipH="1" flipV="1">
                <a:off x="4313637" y="4002087"/>
                <a:ext cx="369077" cy="673052"/>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p>
            </p:txBody>
          </p:sp>
        </p:grpSp>
        <p:cxnSp>
          <p:nvCxnSpPr>
            <p:cNvPr id="57" name="直接连接符 56"/>
            <p:cNvCxnSpPr/>
            <p:nvPr/>
          </p:nvCxnSpPr>
          <p:spPr>
            <a:xfrm flipV="1">
              <a:off x="4634971" y="4041833"/>
              <a:ext cx="0" cy="119503"/>
            </a:xfrm>
            <a:prstGeom prst="line">
              <a:avLst/>
            </a:prstGeom>
            <a:noFill/>
            <a:ln w="12700">
              <a:solidFill>
                <a:schemeClr val="tx1"/>
              </a:solidFill>
              <a:round/>
              <a:headEnd type="none" w="med" len="lg"/>
              <a:tailEnd type="triangle" w="med" len="lg"/>
            </a:ln>
          </p:spPr>
        </p:cxnSp>
      </p:grpSp>
      <p:sp>
        <p:nvSpPr>
          <p:cNvPr id="62" name="Line 316"/>
          <p:cNvSpPr>
            <a:spLocks noChangeShapeType="1"/>
          </p:cNvSpPr>
          <p:nvPr/>
        </p:nvSpPr>
        <p:spPr bwMode="auto">
          <a:xfrm>
            <a:off x="4692317" y="3858286"/>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63" name="Line 316"/>
          <p:cNvSpPr>
            <a:spLocks noChangeShapeType="1"/>
          </p:cNvSpPr>
          <p:nvPr/>
        </p:nvSpPr>
        <p:spPr bwMode="auto">
          <a:xfrm>
            <a:off x="4692317" y="4264751"/>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grpSp>
        <p:nvGrpSpPr>
          <p:cNvPr id="10" name="Group 223"/>
          <p:cNvGrpSpPr>
            <a:grpSpLocks/>
          </p:cNvGrpSpPr>
          <p:nvPr/>
        </p:nvGrpSpPr>
        <p:grpSpPr bwMode="auto">
          <a:xfrm>
            <a:off x="3952117" y="3688112"/>
            <a:ext cx="766604" cy="339820"/>
            <a:chOff x="-1401" y="2099"/>
            <a:chExt cx="343" cy="169"/>
          </a:xfrm>
        </p:grpSpPr>
        <p:sp>
          <p:nvSpPr>
            <p:cNvPr id="69" name="Rectangle 158"/>
            <p:cNvSpPr>
              <a:spLocks noChangeArrowheads="1"/>
            </p:cNvSpPr>
            <p:nvPr/>
          </p:nvSpPr>
          <p:spPr bwMode="auto">
            <a:xfrm>
              <a:off x="-1401" y="2099"/>
              <a:ext cx="341" cy="1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r" eaLnBrk="0" hangingPunct="0"/>
              <a:r>
                <a:rPr lang="en-US" altLang="zh-CN" sz="1600" dirty="0" smtClean="0">
                  <a:latin typeface="Arial Narrow" pitchFamily="34" charset="0"/>
                </a:rPr>
                <a:t>3 HCO</a:t>
              </a:r>
              <a:r>
                <a:rPr lang="en-US" altLang="zh-CN" sz="1600" baseline="-14000" dirty="0" smtClean="0">
                  <a:latin typeface="Arial Narrow" pitchFamily="34" charset="0"/>
                </a:rPr>
                <a:t>3</a:t>
              </a:r>
              <a:endParaRPr lang="en-US" altLang="zh-CN" sz="1600" baseline="-14000" dirty="0">
                <a:latin typeface="Arial Narrow" pitchFamily="34" charset="0"/>
              </a:endParaRPr>
            </a:p>
          </p:txBody>
        </p:sp>
        <p:sp>
          <p:nvSpPr>
            <p:cNvPr id="70" name="Rectangle 48"/>
            <p:cNvSpPr>
              <a:spLocks noChangeArrowheads="1"/>
            </p:cNvSpPr>
            <p:nvPr/>
          </p:nvSpPr>
          <p:spPr bwMode="auto">
            <a:xfrm>
              <a:off x="-1169" y="2111"/>
              <a:ext cx="111" cy="1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r" eaLnBrk="0" hangingPunct="0"/>
              <a:r>
                <a:rPr lang="en-US" altLang="zh-CN" sz="1600" baseline="30000" dirty="0">
                  <a:solidFill>
                    <a:srgbClr val="000000"/>
                  </a:solidFill>
                  <a:latin typeface="Arial Narrow" pitchFamily="34" charset="0"/>
                  <a:cs typeface="Arial" charset="0"/>
                </a:rPr>
                <a:t>–</a:t>
              </a:r>
              <a:endParaRPr lang="en-US" altLang="zh-CN" sz="1600" baseline="-14000" dirty="0">
                <a:solidFill>
                  <a:srgbClr val="000000"/>
                </a:solidFill>
                <a:latin typeface="Arial Narrow" pitchFamily="34" charset="0"/>
                <a:cs typeface="Arial" charset="0"/>
              </a:endParaRPr>
            </a:p>
          </p:txBody>
        </p:sp>
      </p:grpSp>
      <p:sp>
        <p:nvSpPr>
          <p:cNvPr id="77" name="任意多边形 76"/>
          <p:cNvSpPr/>
          <p:nvPr/>
        </p:nvSpPr>
        <p:spPr>
          <a:xfrm>
            <a:off x="2291005" y="3965824"/>
            <a:ext cx="763756" cy="206029"/>
          </a:xfrm>
          <a:custGeom>
            <a:avLst/>
            <a:gdLst>
              <a:gd name="connsiteX0" fmla="*/ 728980 w 728980"/>
              <a:gd name="connsiteY0" fmla="*/ 40640 h 156633"/>
              <a:gd name="connsiteX1" fmla="*/ 340360 w 728980"/>
              <a:gd name="connsiteY1" fmla="*/ 149860 h 156633"/>
              <a:gd name="connsiteX2" fmla="*/ 0 w 728980"/>
              <a:gd name="connsiteY2" fmla="*/ 0 h 156633"/>
            </a:gdLst>
            <a:ahLst/>
            <a:cxnLst>
              <a:cxn ang="0">
                <a:pos x="connsiteX0" y="connsiteY0"/>
              </a:cxn>
              <a:cxn ang="0">
                <a:pos x="connsiteX1" y="connsiteY1"/>
              </a:cxn>
              <a:cxn ang="0">
                <a:pos x="connsiteX2" y="connsiteY2"/>
              </a:cxn>
            </a:cxnLst>
            <a:rect l="l" t="t" r="r" b="b"/>
            <a:pathLst>
              <a:path w="728980" h="156633">
                <a:moveTo>
                  <a:pt x="728980" y="40640"/>
                </a:moveTo>
                <a:cubicBezTo>
                  <a:pt x="595418" y="98636"/>
                  <a:pt x="461857" y="156633"/>
                  <a:pt x="340360" y="149860"/>
                </a:cubicBezTo>
                <a:cubicBezTo>
                  <a:pt x="218863" y="143087"/>
                  <a:pt x="109431" y="71543"/>
                  <a:pt x="0" y="0"/>
                </a:cubicBezTo>
              </a:path>
            </a:pathLst>
          </a:custGeom>
          <a:noFill/>
          <a:ln w="19050">
            <a:solidFill>
              <a:schemeClr val="tx1"/>
            </a:solidFill>
            <a:round/>
            <a:headEnd/>
            <a:tailEnd type="stealth" w="lg" len="lg"/>
          </a:ln>
        </p:spPr>
        <p:txBody>
          <a:bodyPr/>
          <a:lstStyle/>
          <a:p>
            <a:endParaRPr lang="zh-CN" altLang="en-US"/>
          </a:p>
        </p:txBody>
      </p:sp>
      <p:grpSp>
        <p:nvGrpSpPr>
          <p:cNvPr id="11" name="组合 45"/>
          <p:cNvGrpSpPr/>
          <p:nvPr/>
        </p:nvGrpSpPr>
        <p:grpSpPr>
          <a:xfrm>
            <a:off x="1685904" y="4883215"/>
            <a:ext cx="588303" cy="339196"/>
            <a:chOff x="1435359" y="4425608"/>
            <a:chExt cx="588303" cy="339196"/>
          </a:xfrm>
        </p:grpSpPr>
        <p:sp>
          <p:nvSpPr>
            <p:cNvPr id="37" name="云形 36"/>
            <p:cNvSpPr/>
            <p:nvPr/>
          </p:nvSpPr>
          <p:spPr>
            <a:xfrm>
              <a:off x="1554996" y="4499159"/>
              <a:ext cx="338602" cy="225985"/>
            </a:xfrm>
            <a:prstGeom prst="cloud">
              <a:avLst/>
            </a:prstGeom>
            <a:solidFill>
              <a:schemeClr val="accent6">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98" name="Rectangle 127"/>
            <p:cNvSpPr>
              <a:spLocks noChangeArrowheads="1"/>
            </p:cNvSpPr>
            <p:nvPr/>
          </p:nvSpPr>
          <p:spPr bwMode="auto">
            <a:xfrm>
              <a:off x="1435359" y="4425608"/>
              <a:ext cx="588303"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b="1" dirty="0" smtClean="0">
                  <a:latin typeface="Arial Narrow" pitchFamily="34" charset="0"/>
                </a:rPr>
                <a:t>CAIV</a:t>
              </a:r>
              <a:endParaRPr lang="en-US" altLang="zh-CN" sz="1600" b="1" dirty="0">
                <a:latin typeface="Arial Narrow" pitchFamily="34" charset="0"/>
              </a:endParaRPr>
            </a:p>
          </p:txBody>
        </p:sp>
      </p:grpSp>
      <p:grpSp>
        <p:nvGrpSpPr>
          <p:cNvPr id="12" name="组合 98"/>
          <p:cNvGrpSpPr/>
          <p:nvPr/>
        </p:nvGrpSpPr>
        <p:grpSpPr>
          <a:xfrm>
            <a:off x="3277197" y="4952620"/>
            <a:ext cx="522579" cy="339196"/>
            <a:chOff x="1454554" y="4433228"/>
            <a:chExt cx="522579" cy="339196"/>
          </a:xfrm>
        </p:grpSpPr>
        <p:sp>
          <p:nvSpPr>
            <p:cNvPr id="100" name="云形 99"/>
            <p:cNvSpPr/>
            <p:nvPr/>
          </p:nvSpPr>
          <p:spPr>
            <a:xfrm>
              <a:off x="1554996" y="4499159"/>
              <a:ext cx="338602" cy="225985"/>
            </a:xfrm>
            <a:prstGeom prst="cloud">
              <a:avLst/>
            </a:prstGeom>
            <a:solidFill>
              <a:schemeClr val="accent6">
                <a:lumMod val="60000"/>
                <a:lumOff val="4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sp>
          <p:nvSpPr>
            <p:cNvPr id="101" name="Rectangle 127"/>
            <p:cNvSpPr>
              <a:spLocks noChangeArrowheads="1"/>
            </p:cNvSpPr>
            <p:nvPr/>
          </p:nvSpPr>
          <p:spPr bwMode="auto">
            <a:xfrm>
              <a:off x="1454554" y="4433228"/>
              <a:ext cx="522579" cy="3391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eaLnBrk="0" hangingPunct="0"/>
              <a:r>
                <a:rPr lang="en-US" altLang="zh-CN" sz="1600" b="1" dirty="0" smtClean="0">
                  <a:latin typeface="Arial Narrow" pitchFamily="34" charset="0"/>
                </a:rPr>
                <a:t>CAII</a:t>
              </a:r>
              <a:endParaRPr lang="en-US" altLang="zh-CN" sz="1600" b="1" dirty="0">
                <a:latin typeface="Arial Narrow" pitchFamily="34" charset="0"/>
              </a:endParaRPr>
            </a:p>
          </p:txBody>
        </p:sp>
      </p:grpSp>
      <p:sp>
        <p:nvSpPr>
          <p:cNvPr id="102" name="Oval 44"/>
          <p:cNvSpPr>
            <a:spLocks noChangeArrowheads="1"/>
          </p:cNvSpPr>
          <p:nvPr/>
        </p:nvSpPr>
        <p:spPr bwMode="auto">
          <a:xfrm>
            <a:off x="4814496" y="3862521"/>
            <a:ext cx="540000" cy="394765"/>
          </a:xfrm>
          <a:prstGeom prst="ellipse">
            <a:avLst/>
          </a:prstGeom>
          <a:gradFill flip="none" rotWithShape="1">
            <a:gsLst>
              <a:gs pos="0">
                <a:srgbClr val="FFFFCC"/>
              </a:gs>
              <a:gs pos="98000">
                <a:srgbClr val="FFC000"/>
              </a:gs>
              <a:gs pos="100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NBCe1</a:t>
            </a:r>
            <a:endParaRPr lang="zh-CN" altLang="zh-CN" sz="1600" b="1" dirty="0">
              <a:latin typeface="Arial Narrow" pitchFamily="34" charset="0"/>
            </a:endParaRPr>
          </a:p>
        </p:txBody>
      </p:sp>
      <p:sp>
        <p:nvSpPr>
          <p:cNvPr id="103" name="Oval 44"/>
          <p:cNvSpPr>
            <a:spLocks noChangeArrowheads="1"/>
          </p:cNvSpPr>
          <p:nvPr/>
        </p:nvSpPr>
        <p:spPr bwMode="auto">
          <a:xfrm>
            <a:off x="2399196" y="4180997"/>
            <a:ext cx="540000" cy="394765"/>
          </a:xfrm>
          <a:prstGeom prst="ellipse">
            <a:avLst/>
          </a:prstGeom>
          <a:gradFill flip="none" rotWithShape="1">
            <a:gsLst>
              <a:gs pos="0">
                <a:schemeClr val="accent5">
                  <a:lumMod val="0"/>
                  <a:lumOff val="100000"/>
                </a:schemeClr>
              </a:gs>
              <a:gs pos="100000">
                <a:schemeClr val="accent5">
                  <a:lumMod val="75000"/>
                </a:schemeClr>
              </a:gs>
              <a:gs pos="99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H-pump</a:t>
            </a:r>
            <a:endParaRPr lang="zh-CN" altLang="zh-CN" sz="1600" b="1" dirty="0">
              <a:latin typeface="Arial Narrow" pitchFamily="34" charset="0"/>
            </a:endParaRPr>
          </a:p>
        </p:txBody>
      </p:sp>
      <p:sp>
        <p:nvSpPr>
          <p:cNvPr id="75" name="左中括号 74"/>
          <p:cNvSpPr/>
          <p:nvPr/>
        </p:nvSpPr>
        <p:spPr>
          <a:xfrm rot="5400000">
            <a:off x="3636507" y="5093682"/>
            <a:ext cx="459202" cy="2645854"/>
          </a:xfrm>
          <a:prstGeom prst="leftBracket">
            <a:avLst>
              <a:gd name="adj" fmla="val 108159"/>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76" name="左中括号 75"/>
          <p:cNvSpPr/>
          <p:nvPr/>
        </p:nvSpPr>
        <p:spPr>
          <a:xfrm rot="5400000">
            <a:off x="3746379" y="5440210"/>
            <a:ext cx="252000" cy="2160000"/>
          </a:xfrm>
          <a:prstGeom prst="leftBracket">
            <a:avLst>
              <a:gd name="adj" fmla="val 101629"/>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79" name="圆角矩形 78"/>
          <p:cNvSpPr/>
          <p:nvPr/>
        </p:nvSpPr>
        <p:spPr>
          <a:xfrm flipV="1">
            <a:off x="3018705" y="6163568"/>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flipV="1">
            <a:off x="3018705" y="5868680"/>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左中括号 83"/>
          <p:cNvSpPr/>
          <p:nvPr/>
        </p:nvSpPr>
        <p:spPr>
          <a:xfrm rot="16200000" flipV="1">
            <a:off x="3672363" y="395382"/>
            <a:ext cx="459202" cy="2645854"/>
          </a:xfrm>
          <a:prstGeom prst="leftBracket">
            <a:avLst>
              <a:gd name="adj" fmla="val 108159"/>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85" name="左中括号 84"/>
          <p:cNvSpPr/>
          <p:nvPr/>
        </p:nvSpPr>
        <p:spPr>
          <a:xfrm rot="16200000" flipV="1">
            <a:off x="3782235" y="534708"/>
            <a:ext cx="252000" cy="2160000"/>
          </a:xfrm>
          <a:prstGeom prst="leftBracket">
            <a:avLst>
              <a:gd name="adj" fmla="val 101629"/>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a:defRPr/>
            </a:pPr>
            <a:endParaRPr lang="zh-CN" altLang="en-US"/>
          </a:p>
        </p:txBody>
      </p:sp>
      <p:sp>
        <p:nvSpPr>
          <p:cNvPr id="86" name="圆角矩形 85"/>
          <p:cNvSpPr/>
          <p:nvPr/>
        </p:nvSpPr>
        <p:spPr>
          <a:xfrm>
            <a:off x="3054561" y="1683350"/>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圆角矩形 94"/>
          <p:cNvSpPr/>
          <p:nvPr/>
        </p:nvSpPr>
        <p:spPr>
          <a:xfrm>
            <a:off x="3054561" y="1978238"/>
            <a:ext cx="180000" cy="288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Line 316"/>
          <p:cNvSpPr>
            <a:spLocks noChangeShapeType="1"/>
          </p:cNvSpPr>
          <p:nvPr/>
        </p:nvSpPr>
        <p:spPr bwMode="auto">
          <a:xfrm>
            <a:off x="4692507" y="4783432"/>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97" name="Line 316"/>
          <p:cNvSpPr>
            <a:spLocks noChangeShapeType="1"/>
          </p:cNvSpPr>
          <p:nvPr/>
        </p:nvSpPr>
        <p:spPr bwMode="auto">
          <a:xfrm flipH="1">
            <a:off x="4692507" y="5196158"/>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104" name="Oval 44"/>
          <p:cNvSpPr>
            <a:spLocks noChangeArrowheads="1"/>
          </p:cNvSpPr>
          <p:nvPr/>
        </p:nvSpPr>
        <p:spPr bwMode="auto">
          <a:xfrm>
            <a:off x="4814686" y="4793763"/>
            <a:ext cx="540000" cy="394765"/>
          </a:xfrm>
          <a:prstGeom prst="ellipse">
            <a:avLst/>
          </a:prstGeom>
          <a:gradFill flip="none" rotWithShape="1">
            <a:gsLst>
              <a:gs pos="0">
                <a:schemeClr val="accent5">
                  <a:lumMod val="0"/>
                  <a:lumOff val="100000"/>
                </a:schemeClr>
              </a:gs>
              <a:gs pos="100000">
                <a:schemeClr val="accent5">
                  <a:lumMod val="75000"/>
                </a:schemeClr>
              </a:gs>
              <a:gs pos="99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endParaRPr lang="zh-CN" altLang="zh-CN" sz="1600" b="1" dirty="0">
              <a:latin typeface="Arial Narrow" pitchFamily="34" charset="0"/>
            </a:endParaRPr>
          </a:p>
        </p:txBody>
      </p:sp>
      <p:sp>
        <p:nvSpPr>
          <p:cNvPr id="105" name="Rectangle 14"/>
          <p:cNvSpPr>
            <a:spLocks noChangeArrowheads="1"/>
          </p:cNvSpPr>
          <p:nvPr/>
        </p:nvSpPr>
        <p:spPr bwMode="auto">
          <a:xfrm flipH="1">
            <a:off x="4134119" y="4616656"/>
            <a:ext cx="605935" cy="339196"/>
          </a:xfrm>
          <a:prstGeom prst="rect">
            <a:avLst/>
          </a:prstGeom>
          <a:noFill/>
          <a:ln w="9525">
            <a:noFill/>
            <a:miter lim="800000"/>
            <a:headEnd/>
            <a:tailEnd/>
          </a:ln>
        </p:spPr>
        <p:txBody>
          <a:bodyPr wrap="none" lIns="92075" tIns="46038" rIns="92075" bIns="46038">
            <a:spAutoFit/>
          </a:bodyPr>
          <a:lstStyle/>
          <a:p>
            <a:pPr algn="r" eaLnBrk="0" hangingPunct="0"/>
            <a:r>
              <a:rPr lang="en-US" altLang="zh-CN" sz="1600" dirty="0">
                <a:solidFill>
                  <a:srgbClr val="000000"/>
                </a:solidFill>
                <a:latin typeface="Arial Narrow" pitchFamily="34" charset="0"/>
                <a:cs typeface="Arial" charset="0"/>
              </a:rPr>
              <a:t>3</a:t>
            </a:r>
            <a:r>
              <a:rPr lang="en-US" altLang="zh-CN" sz="1600" dirty="0" smtClean="0">
                <a:solidFill>
                  <a:srgbClr val="000000"/>
                </a:solidFill>
                <a:latin typeface="Arial Narrow" pitchFamily="34" charset="0"/>
                <a:cs typeface="Arial" charset="0"/>
              </a:rPr>
              <a:t> </a:t>
            </a:r>
            <a:r>
              <a:rPr lang="en-US" altLang="zh-CN" sz="1600" dirty="0">
                <a:solidFill>
                  <a:srgbClr val="000000"/>
                </a:solidFill>
                <a:latin typeface="Arial Narrow" pitchFamily="34" charset="0"/>
                <a:cs typeface="Arial" charset="0"/>
              </a:rPr>
              <a:t>Na</a:t>
            </a:r>
            <a:r>
              <a:rPr lang="en-US" altLang="zh-CN" sz="1600" baseline="30000" dirty="0">
                <a:solidFill>
                  <a:srgbClr val="000000"/>
                </a:solidFill>
                <a:latin typeface="Arial Narrow" pitchFamily="34" charset="0"/>
                <a:cs typeface="Arial" charset="0"/>
              </a:rPr>
              <a:t>+</a:t>
            </a:r>
          </a:p>
        </p:txBody>
      </p:sp>
      <p:sp>
        <p:nvSpPr>
          <p:cNvPr id="106" name="Rectangle 14"/>
          <p:cNvSpPr>
            <a:spLocks noChangeArrowheads="1"/>
          </p:cNvSpPr>
          <p:nvPr/>
        </p:nvSpPr>
        <p:spPr bwMode="auto">
          <a:xfrm flipH="1">
            <a:off x="5412063" y="5046570"/>
            <a:ext cx="503343" cy="339196"/>
          </a:xfrm>
          <a:prstGeom prst="rect">
            <a:avLst/>
          </a:prstGeom>
          <a:noFill/>
          <a:ln w="9525">
            <a:noFill/>
            <a:miter lim="800000"/>
            <a:headEnd/>
            <a:tailEnd/>
          </a:ln>
        </p:spPr>
        <p:txBody>
          <a:bodyPr wrap="none" lIns="92075" tIns="46038" rIns="92075" bIns="46038">
            <a:spAutoFit/>
          </a:bodyPr>
          <a:lstStyle/>
          <a:p>
            <a:pPr eaLnBrk="0" hangingPunct="0"/>
            <a:r>
              <a:rPr lang="en-US" altLang="zh-CN" sz="1600" dirty="0" smtClean="0">
                <a:solidFill>
                  <a:srgbClr val="000000"/>
                </a:solidFill>
                <a:latin typeface="Arial Narrow" pitchFamily="34" charset="0"/>
                <a:cs typeface="Arial" charset="0"/>
              </a:rPr>
              <a:t>2 K</a:t>
            </a:r>
            <a:r>
              <a:rPr lang="en-US" altLang="zh-CN" sz="1600" baseline="30000" dirty="0" smtClean="0">
                <a:solidFill>
                  <a:srgbClr val="000000"/>
                </a:solidFill>
                <a:latin typeface="Arial Narrow" pitchFamily="34" charset="0"/>
                <a:cs typeface="Arial" charset="0"/>
              </a:rPr>
              <a:t>+</a:t>
            </a:r>
            <a:endParaRPr lang="en-US" altLang="zh-CN" sz="1600" baseline="30000" dirty="0">
              <a:solidFill>
                <a:srgbClr val="000000"/>
              </a:solidFill>
              <a:latin typeface="Arial Narrow" pitchFamily="34" charset="0"/>
              <a:cs typeface="Arial" charset="0"/>
            </a:endParaRPr>
          </a:p>
        </p:txBody>
      </p:sp>
      <p:grpSp>
        <p:nvGrpSpPr>
          <p:cNvPr id="15" name="组合 106"/>
          <p:cNvGrpSpPr/>
          <p:nvPr/>
        </p:nvGrpSpPr>
        <p:grpSpPr>
          <a:xfrm>
            <a:off x="3525483" y="3811813"/>
            <a:ext cx="468000" cy="576000"/>
            <a:chOff x="4431794" y="3046482"/>
            <a:chExt cx="491169" cy="487680"/>
          </a:xfrm>
        </p:grpSpPr>
        <p:sp>
          <p:nvSpPr>
            <p:cNvPr id="108" name="任意多边形 107"/>
            <p:cNvSpPr/>
            <p:nvPr/>
          </p:nvSpPr>
          <p:spPr>
            <a:xfrm>
              <a:off x="4678681"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p>
          </p:txBody>
        </p:sp>
        <p:sp>
          <p:nvSpPr>
            <p:cNvPr id="109" name="任意多边形 108"/>
            <p:cNvSpPr/>
            <p:nvPr/>
          </p:nvSpPr>
          <p:spPr>
            <a:xfrm flipH="1">
              <a:off x="4431794" y="3046482"/>
              <a:ext cx="244282" cy="48768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triangle" w="med" len="lg"/>
              <a:tailEnd type="none" w="med" len="lg"/>
            </a:ln>
          </p:spPr>
          <p:txBody>
            <a:bodyPr/>
            <a:lstStyle/>
            <a:p>
              <a:endParaRPr lang="zh-CN" altLang="en-US" sz="1600">
                <a:solidFill>
                  <a:schemeClr val="tx1"/>
                </a:solidFill>
              </a:endParaRPr>
            </a:p>
          </p:txBody>
        </p:sp>
      </p:grpSp>
      <p:grpSp>
        <p:nvGrpSpPr>
          <p:cNvPr id="16" name="组合 109"/>
          <p:cNvGrpSpPr/>
          <p:nvPr/>
        </p:nvGrpSpPr>
        <p:grpSpPr>
          <a:xfrm>
            <a:off x="3525488" y="4838047"/>
            <a:ext cx="468001" cy="576000"/>
            <a:chOff x="4265769" y="4041833"/>
            <a:chExt cx="738279" cy="755319"/>
          </a:xfrm>
        </p:grpSpPr>
        <p:grpSp>
          <p:nvGrpSpPr>
            <p:cNvPr id="17" name="组合 155"/>
            <p:cNvGrpSpPr/>
            <p:nvPr/>
          </p:nvGrpSpPr>
          <p:grpSpPr>
            <a:xfrm>
              <a:off x="4265769" y="4149080"/>
              <a:ext cx="738279" cy="648072"/>
              <a:chOff x="4313637" y="4002087"/>
              <a:chExt cx="738279" cy="673052"/>
            </a:xfrm>
          </p:grpSpPr>
          <p:sp>
            <p:nvSpPr>
              <p:cNvPr id="113" name="任意多边形 112"/>
              <p:cNvSpPr/>
              <p:nvPr/>
            </p:nvSpPr>
            <p:spPr>
              <a:xfrm flipV="1">
                <a:off x="4682839" y="4002089"/>
                <a:ext cx="369077" cy="673050"/>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solidFill>
                    <a:schemeClr val="tx1"/>
                  </a:solidFill>
                </a:endParaRPr>
              </a:p>
            </p:txBody>
          </p:sp>
          <p:sp>
            <p:nvSpPr>
              <p:cNvPr id="114" name="任意多边形 113"/>
              <p:cNvSpPr/>
              <p:nvPr/>
            </p:nvSpPr>
            <p:spPr>
              <a:xfrm flipH="1" flipV="1">
                <a:off x="4313637" y="4002087"/>
                <a:ext cx="369077" cy="673052"/>
              </a:xfrm>
              <a:custGeom>
                <a:avLst/>
                <a:gdLst>
                  <a:gd name="connsiteX0" fmla="*/ 244282 w 244282"/>
                  <a:gd name="connsiteY0" fmla="*/ 0 h 487680"/>
                  <a:gd name="connsiteX1" fmla="*/ 38542 w 244282"/>
                  <a:gd name="connsiteY1" fmla="*/ 175260 h 487680"/>
                  <a:gd name="connsiteX2" fmla="*/ 442 w 244282"/>
                  <a:gd name="connsiteY2" fmla="*/ 487680 h 487680"/>
                </a:gdLst>
                <a:ahLst/>
                <a:cxnLst>
                  <a:cxn ang="0">
                    <a:pos x="connsiteX0" y="connsiteY0"/>
                  </a:cxn>
                  <a:cxn ang="0">
                    <a:pos x="connsiteX1" y="connsiteY1"/>
                  </a:cxn>
                  <a:cxn ang="0">
                    <a:pos x="connsiteX2" y="connsiteY2"/>
                  </a:cxn>
                </a:cxnLst>
                <a:rect l="l" t="t" r="r" b="b"/>
                <a:pathLst>
                  <a:path w="244282" h="487680">
                    <a:moveTo>
                      <a:pt x="244282" y="0"/>
                    </a:moveTo>
                    <a:cubicBezTo>
                      <a:pt x="161732" y="46990"/>
                      <a:pt x="79182" y="93980"/>
                      <a:pt x="38542" y="175260"/>
                    </a:cubicBezTo>
                    <a:cubicBezTo>
                      <a:pt x="-2098" y="256540"/>
                      <a:pt x="-828" y="372110"/>
                      <a:pt x="442" y="487680"/>
                    </a:cubicBezTo>
                  </a:path>
                </a:pathLst>
              </a:custGeom>
              <a:noFill/>
              <a:ln w="12700">
                <a:solidFill>
                  <a:schemeClr val="tx1"/>
                </a:solidFill>
                <a:round/>
                <a:headEnd type="none" w="med" len="lg"/>
                <a:tailEnd type="none" w="med" len="lg"/>
              </a:ln>
            </p:spPr>
            <p:txBody>
              <a:bodyPr/>
              <a:lstStyle/>
              <a:p>
                <a:endParaRPr lang="zh-CN" altLang="en-US" sz="1600"/>
              </a:p>
            </p:txBody>
          </p:sp>
        </p:grpSp>
        <p:cxnSp>
          <p:nvCxnSpPr>
            <p:cNvPr id="112" name="直接连接符 111"/>
            <p:cNvCxnSpPr/>
            <p:nvPr/>
          </p:nvCxnSpPr>
          <p:spPr>
            <a:xfrm flipV="1">
              <a:off x="4634971" y="4041833"/>
              <a:ext cx="0" cy="119503"/>
            </a:xfrm>
            <a:prstGeom prst="line">
              <a:avLst/>
            </a:prstGeom>
            <a:noFill/>
            <a:ln w="12700">
              <a:solidFill>
                <a:schemeClr val="tx1"/>
              </a:solidFill>
              <a:round/>
              <a:headEnd type="none" w="med" len="lg"/>
              <a:tailEnd type="triangle" w="med" len="lg"/>
            </a:ln>
          </p:spPr>
        </p:cxnSp>
      </p:grpSp>
      <p:grpSp>
        <p:nvGrpSpPr>
          <p:cNvPr id="18" name="组合 89"/>
          <p:cNvGrpSpPr/>
          <p:nvPr/>
        </p:nvGrpSpPr>
        <p:grpSpPr>
          <a:xfrm>
            <a:off x="2403653" y="5238265"/>
            <a:ext cx="540001" cy="317288"/>
            <a:chOff x="3100472" y="4135372"/>
            <a:chExt cx="540001" cy="317288"/>
          </a:xfrm>
        </p:grpSpPr>
        <p:sp>
          <p:nvSpPr>
            <p:cNvPr id="83" name="圆角矩形 82"/>
            <p:cNvSpPr/>
            <p:nvPr/>
          </p:nvSpPr>
          <p:spPr>
            <a:xfrm>
              <a:off x="3100473" y="4135372"/>
              <a:ext cx="540000" cy="317288"/>
            </a:xfrm>
            <a:prstGeom prst="roundRect">
              <a:avLst>
                <a:gd name="adj" fmla="val 0"/>
              </a:avLst>
            </a:prstGeom>
            <a:gradFill flip="none" rotWithShape="1">
              <a:gsLst>
                <a:gs pos="36000">
                  <a:srgbClr val="008000"/>
                </a:gs>
                <a:gs pos="43000">
                  <a:srgbClr val="DCFFFF"/>
                </a:gs>
                <a:gs pos="57000">
                  <a:srgbClr val="DCFFFF"/>
                </a:gs>
                <a:gs pos="64000">
                  <a:srgbClr val="008000"/>
                </a:gs>
              </a:gsLst>
              <a:lin ang="5400000" scaled="0"/>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左中括号 87"/>
            <p:cNvSpPr/>
            <p:nvPr/>
          </p:nvSpPr>
          <p:spPr>
            <a:xfrm rot="5400000">
              <a:off x="3311073" y="3928955"/>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9" name="左中括号 88"/>
            <p:cNvSpPr/>
            <p:nvPr/>
          </p:nvSpPr>
          <p:spPr>
            <a:xfrm rot="16200000" flipV="1">
              <a:off x="3311072" y="4123260"/>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90" name="Line 316"/>
          <p:cNvSpPr>
            <a:spLocks noChangeShapeType="1"/>
          </p:cNvSpPr>
          <p:nvPr/>
        </p:nvSpPr>
        <p:spPr bwMode="auto">
          <a:xfrm>
            <a:off x="2260894" y="2560141"/>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91" name="Line 316"/>
          <p:cNvSpPr>
            <a:spLocks noChangeShapeType="1"/>
          </p:cNvSpPr>
          <p:nvPr/>
        </p:nvSpPr>
        <p:spPr bwMode="auto">
          <a:xfrm>
            <a:off x="2260894" y="2978457"/>
            <a:ext cx="792000" cy="0"/>
          </a:xfrm>
          <a:prstGeom prst="line">
            <a:avLst/>
          </a:prstGeom>
          <a:noFill/>
          <a:ln w="19050">
            <a:solidFill>
              <a:schemeClr val="tx1"/>
            </a:solidFill>
            <a:round/>
            <a:headEnd/>
            <a:tailEnd type="stealth" w="lg" len="lg"/>
          </a:ln>
          <a:extLst>
            <a:ext uri="{909E8E84-426E-40DD-AFC4-6F175D3DCCD1}">
              <a14:hiddenFill xmlns:a14="http://schemas.microsoft.com/office/drawing/2010/main" xmlns="">
                <a:noFill/>
              </a14:hiddenFill>
            </a:ext>
          </a:extLst>
        </p:spPr>
        <p:txBody>
          <a:bodyPr/>
          <a:lstStyle/>
          <a:p>
            <a:endParaRPr lang="zh-CN" altLang="en-US"/>
          </a:p>
        </p:txBody>
      </p:sp>
      <p:sp>
        <p:nvSpPr>
          <p:cNvPr id="92" name="Rectangle 14"/>
          <p:cNvSpPr>
            <a:spLocks noChangeArrowheads="1"/>
          </p:cNvSpPr>
          <p:nvPr/>
        </p:nvSpPr>
        <p:spPr bwMode="auto">
          <a:xfrm flipH="1">
            <a:off x="1774942" y="2810853"/>
            <a:ext cx="501740" cy="369974"/>
          </a:xfrm>
          <a:prstGeom prst="rect">
            <a:avLst/>
          </a:prstGeom>
          <a:noFill/>
          <a:ln w="9525">
            <a:noFill/>
            <a:miter lim="800000"/>
            <a:headEnd/>
            <a:tailEnd/>
          </a:ln>
        </p:spPr>
        <p:txBody>
          <a:bodyPr wrap="none" lIns="92075" tIns="46038" rIns="92075" bIns="46038">
            <a:spAutoFit/>
          </a:bodyPr>
          <a:lstStyle/>
          <a:p>
            <a:pPr eaLnBrk="0" hangingPunct="0"/>
            <a:r>
              <a:rPr lang="en-US" altLang="zh-CN" dirty="0" smtClean="0">
                <a:solidFill>
                  <a:srgbClr val="000000"/>
                </a:solidFill>
                <a:latin typeface="Arial Narrow" pitchFamily="34" charset="0"/>
                <a:cs typeface="Arial" charset="0"/>
              </a:rPr>
              <a:t>Na</a:t>
            </a:r>
            <a:r>
              <a:rPr lang="en-US" altLang="zh-CN" baseline="30000" dirty="0">
                <a:solidFill>
                  <a:srgbClr val="000000"/>
                </a:solidFill>
                <a:latin typeface="Arial Narrow" pitchFamily="34" charset="0"/>
                <a:cs typeface="Arial" charset="0"/>
              </a:rPr>
              <a:t>+</a:t>
            </a:r>
          </a:p>
        </p:txBody>
      </p:sp>
      <p:grpSp>
        <p:nvGrpSpPr>
          <p:cNvPr id="21" name="Group 223"/>
          <p:cNvGrpSpPr>
            <a:grpSpLocks/>
          </p:cNvGrpSpPr>
          <p:nvPr/>
        </p:nvGrpSpPr>
        <p:grpSpPr bwMode="auto">
          <a:xfrm>
            <a:off x="1487342" y="2409790"/>
            <a:ext cx="753194" cy="369982"/>
            <a:chOff x="-1378" y="2099"/>
            <a:chExt cx="337" cy="184"/>
          </a:xfrm>
        </p:grpSpPr>
        <p:sp>
          <p:nvSpPr>
            <p:cNvPr id="94" name="Rectangle 158"/>
            <p:cNvSpPr>
              <a:spLocks noChangeArrowheads="1"/>
            </p:cNvSpPr>
            <p:nvPr/>
          </p:nvSpPr>
          <p:spPr bwMode="auto">
            <a:xfrm>
              <a:off x="-1378" y="2099"/>
              <a:ext cx="326" cy="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dirty="0" smtClean="0">
                  <a:latin typeface="Arial Narrow" pitchFamily="34" charset="0"/>
                </a:rPr>
                <a:t> HCO</a:t>
              </a:r>
              <a:r>
                <a:rPr lang="en-US" altLang="zh-CN" baseline="-14000" dirty="0" smtClean="0">
                  <a:latin typeface="Arial Narrow" pitchFamily="34" charset="0"/>
                </a:rPr>
                <a:t>3</a:t>
              </a:r>
              <a:endParaRPr lang="en-US" altLang="zh-CN" baseline="-14000" dirty="0">
                <a:latin typeface="Arial Narrow" pitchFamily="34" charset="0"/>
              </a:endParaRPr>
            </a:p>
          </p:txBody>
        </p:sp>
        <p:sp>
          <p:nvSpPr>
            <p:cNvPr id="99" name="Rectangle 48"/>
            <p:cNvSpPr>
              <a:spLocks noChangeArrowheads="1"/>
            </p:cNvSpPr>
            <p:nvPr/>
          </p:nvSpPr>
          <p:spPr bwMode="auto">
            <a:xfrm>
              <a:off x="-1156" y="2127"/>
              <a:ext cx="115"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baseline="30000" dirty="0">
                  <a:solidFill>
                    <a:srgbClr val="000000"/>
                  </a:solidFill>
                  <a:latin typeface="Arial Narrow" pitchFamily="34" charset="0"/>
                  <a:cs typeface="Arial" charset="0"/>
                </a:rPr>
                <a:t>–</a:t>
              </a:r>
              <a:endParaRPr lang="en-US" altLang="zh-CN" baseline="-14000" dirty="0">
                <a:solidFill>
                  <a:srgbClr val="000000"/>
                </a:solidFill>
                <a:latin typeface="Arial Narrow" pitchFamily="34" charset="0"/>
                <a:cs typeface="Arial" charset="0"/>
              </a:endParaRPr>
            </a:p>
          </p:txBody>
        </p:sp>
      </p:grpSp>
      <p:grpSp>
        <p:nvGrpSpPr>
          <p:cNvPr id="30" name="Group 223"/>
          <p:cNvGrpSpPr>
            <a:grpSpLocks/>
          </p:cNvGrpSpPr>
          <p:nvPr/>
        </p:nvGrpSpPr>
        <p:grpSpPr bwMode="auto">
          <a:xfrm>
            <a:off x="2966870" y="2372250"/>
            <a:ext cx="753194" cy="369982"/>
            <a:chOff x="-1378" y="2099"/>
            <a:chExt cx="337" cy="184"/>
          </a:xfrm>
        </p:grpSpPr>
        <p:sp>
          <p:nvSpPr>
            <p:cNvPr id="110" name="Rectangle 158"/>
            <p:cNvSpPr>
              <a:spLocks noChangeArrowheads="1"/>
            </p:cNvSpPr>
            <p:nvPr/>
          </p:nvSpPr>
          <p:spPr bwMode="auto">
            <a:xfrm>
              <a:off x="-1378" y="2099"/>
              <a:ext cx="326" cy="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dirty="0" smtClean="0">
                  <a:latin typeface="Arial Narrow" pitchFamily="34" charset="0"/>
                </a:rPr>
                <a:t> HCO</a:t>
              </a:r>
              <a:r>
                <a:rPr lang="en-US" altLang="zh-CN" baseline="-14000" dirty="0" smtClean="0">
                  <a:latin typeface="Arial Narrow" pitchFamily="34" charset="0"/>
                </a:rPr>
                <a:t>3</a:t>
              </a:r>
              <a:endParaRPr lang="en-US" altLang="zh-CN" baseline="-14000" dirty="0">
                <a:latin typeface="Arial Narrow" pitchFamily="34" charset="0"/>
              </a:endParaRPr>
            </a:p>
          </p:txBody>
        </p:sp>
        <p:sp>
          <p:nvSpPr>
            <p:cNvPr id="111" name="Rectangle 48"/>
            <p:cNvSpPr>
              <a:spLocks noChangeArrowheads="1"/>
            </p:cNvSpPr>
            <p:nvPr/>
          </p:nvSpPr>
          <p:spPr bwMode="auto">
            <a:xfrm>
              <a:off x="-1156" y="2127"/>
              <a:ext cx="115" cy="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p>
              <a:pPr algn="ctr" eaLnBrk="0" hangingPunct="0"/>
              <a:r>
                <a:rPr lang="en-US" altLang="zh-CN" baseline="30000" dirty="0">
                  <a:solidFill>
                    <a:srgbClr val="000000"/>
                  </a:solidFill>
                  <a:latin typeface="Arial Narrow" pitchFamily="34" charset="0"/>
                  <a:cs typeface="Arial" charset="0"/>
                </a:rPr>
                <a:t>–</a:t>
              </a:r>
              <a:endParaRPr lang="en-US" altLang="zh-CN" baseline="-14000" dirty="0">
                <a:solidFill>
                  <a:srgbClr val="000000"/>
                </a:solidFill>
                <a:latin typeface="Arial Narrow" pitchFamily="34" charset="0"/>
                <a:cs typeface="Arial" charset="0"/>
              </a:endParaRPr>
            </a:p>
          </p:txBody>
        </p:sp>
      </p:grpSp>
      <p:sp>
        <p:nvSpPr>
          <p:cNvPr id="116" name="Oval 44"/>
          <p:cNvSpPr>
            <a:spLocks noChangeArrowheads="1"/>
          </p:cNvSpPr>
          <p:nvPr/>
        </p:nvSpPr>
        <p:spPr bwMode="auto">
          <a:xfrm>
            <a:off x="2404541" y="2568828"/>
            <a:ext cx="540000" cy="394765"/>
          </a:xfrm>
          <a:prstGeom prst="ellipse">
            <a:avLst/>
          </a:prstGeom>
          <a:gradFill flip="none" rotWithShape="1">
            <a:gsLst>
              <a:gs pos="0">
                <a:srgbClr val="FFFFCC"/>
              </a:gs>
              <a:gs pos="98000">
                <a:srgbClr val="FFC000"/>
              </a:gs>
              <a:gs pos="100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NBCn2</a:t>
            </a:r>
            <a:endParaRPr lang="zh-CN" altLang="zh-CN" sz="1600" b="1" dirty="0">
              <a:latin typeface="Arial Narrow" pitchFamily="34" charset="0"/>
            </a:endParaRPr>
          </a:p>
        </p:txBody>
      </p:sp>
      <p:sp>
        <p:nvSpPr>
          <p:cNvPr id="118" name="上弧形箭头 117"/>
          <p:cNvSpPr/>
          <p:nvPr/>
        </p:nvSpPr>
        <p:spPr>
          <a:xfrm rot="3251776">
            <a:off x="3569409" y="2828315"/>
            <a:ext cx="1235607" cy="350246"/>
          </a:xfrm>
          <a:prstGeom prst="curvedDownArrow">
            <a:avLst>
              <a:gd name="adj1" fmla="val 37901"/>
              <a:gd name="adj2" fmla="val 53208"/>
              <a:gd name="adj3" fmla="val 29160"/>
            </a:avLst>
          </a:prstGeom>
          <a:solidFill>
            <a:schemeClr val="accent6">
              <a:lumMod val="75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9" name="Rectangle 6"/>
          <p:cNvSpPr>
            <a:spLocks noChangeArrowheads="1"/>
          </p:cNvSpPr>
          <p:nvPr/>
        </p:nvSpPr>
        <p:spPr bwMode="auto">
          <a:xfrm>
            <a:off x="1282892" y="1672615"/>
            <a:ext cx="1239177" cy="4376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a:spAutoFit/>
          </a:bodyPr>
          <a:lstStyle/>
          <a:p>
            <a:pPr algn="ctr" eaLnBrk="0" hangingPunct="0">
              <a:lnSpc>
                <a:spcPct val="80000"/>
              </a:lnSpc>
            </a:pPr>
            <a:r>
              <a:rPr lang="en-US" altLang="zh-CN" sz="2800" b="1" dirty="0" smtClean="0">
                <a:latin typeface="Arial Narrow" pitchFamily="34" charset="0"/>
                <a:ea typeface="楷体" pitchFamily="49" charset="-122"/>
              </a:rPr>
              <a:t>Lumen</a:t>
            </a:r>
            <a:endParaRPr lang="en-US" altLang="zh-CN" sz="2800" b="1" dirty="0">
              <a:latin typeface="Arial Narrow" pitchFamily="34" charset="0"/>
              <a:ea typeface="楷体" pitchFamily="49" charset="-122"/>
            </a:endParaRPr>
          </a:p>
        </p:txBody>
      </p:sp>
      <p:sp>
        <p:nvSpPr>
          <p:cNvPr id="120" name="Rectangle 6"/>
          <p:cNvSpPr>
            <a:spLocks noChangeArrowheads="1"/>
          </p:cNvSpPr>
          <p:nvPr/>
        </p:nvSpPr>
        <p:spPr bwMode="auto">
          <a:xfrm>
            <a:off x="5012058" y="1556792"/>
            <a:ext cx="1755904" cy="7823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075" tIns="46038" rIns="92075" bIns="46038">
            <a:spAutoFit/>
          </a:bodyPr>
          <a:lstStyle/>
          <a:p>
            <a:pPr algn="ctr" eaLnBrk="0" hangingPunct="0">
              <a:lnSpc>
                <a:spcPct val="80000"/>
              </a:lnSpc>
            </a:pPr>
            <a:r>
              <a:rPr lang="en-US" altLang="zh-CN" sz="2800" b="1" dirty="0" smtClean="0">
                <a:latin typeface="Arial Narrow" pitchFamily="34" charset="0"/>
                <a:ea typeface="楷体" pitchFamily="49" charset="-122"/>
              </a:rPr>
              <a:t>Interstitial</a:t>
            </a:r>
          </a:p>
          <a:p>
            <a:pPr algn="ctr" eaLnBrk="0" hangingPunct="0">
              <a:lnSpc>
                <a:spcPct val="80000"/>
              </a:lnSpc>
            </a:pPr>
            <a:r>
              <a:rPr lang="en-US" altLang="zh-CN" sz="2800" b="1" dirty="0" smtClean="0">
                <a:latin typeface="Arial Narrow" pitchFamily="34" charset="0"/>
                <a:ea typeface="楷体" pitchFamily="49" charset="-122"/>
              </a:rPr>
              <a:t>Space</a:t>
            </a:r>
            <a:endParaRPr lang="en-US" altLang="zh-CN" sz="2800" b="1" dirty="0">
              <a:latin typeface="Arial Narrow" pitchFamily="34" charset="0"/>
              <a:ea typeface="楷体" pitchFamily="49" charset="-122"/>
            </a:endParaRPr>
          </a:p>
        </p:txBody>
      </p:sp>
      <p:sp>
        <p:nvSpPr>
          <p:cNvPr id="93" name="左中括号 29"/>
          <p:cNvSpPr/>
          <p:nvPr/>
        </p:nvSpPr>
        <p:spPr>
          <a:xfrm rot="5400000" flipH="1">
            <a:off x="2590971" y="5240896"/>
            <a:ext cx="157248" cy="740661"/>
          </a:xfrm>
          <a:prstGeom prst="leftBracket">
            <a:avLst>
              <a:gd name="adj" fmla="val 75367"/>
            </a:avLst>
          </a:prstGeom>
          <a:noFill/>
          <a:ln w="19050">
            <a:solidFill>
              <a:schemeClr val="tx1"/>
            </a:solidFill>
            <a:round/>
            <a:headEnd/>
            <a:tailEnd type="stealth" w="lg" len="lg"/>
          </a:ln>
        </p:spPr>
        <p:txBody>
          <a:bodyPr rtlCol="0" anchor="ctr"/>
          <a:lstStyle/>
          <a:p>
            <a:pPr algn="ctr"/>
            <a:endParaRPr lang="zh-CN" altLang="en-US"/>
          </a:p>
        </p:txBody>
      </p:sp>
      <p:cxnSp>
        <p:nvCxnSpPr>
          <p:cNvPr id="115" name="直接箭头连接符 114"/>
          <p:cNvCxnSpPr/>
          <p:nvPr/>
        </p:nvCxnSpPr>
        <p:spPr>
          <a:xfrm>
            <a:off x="2247755" y="5393769"/>
            <a:ext cx="864000" cy="0"/>
          </a:xfrm>
          <a:prstGeom prst="straightConnector1">
            <a:avLst/>
          </a:prstGeom>
          <a:noFill/>
          <a:ln w="19050">
            <a:solidFill>
              <a:schemeClr val="tx1"/>
            </a:solidFill>
            <a:round/>
            <a:headEnd/>
            <a:tailEnd type="stealth" w="lg" len="lg"/>
          </a:ln>
        </p:spPr>
      </p:cxnSp>
      <p:sp>
        <p:nvSpPr>
          <p:cNvPr id="107" name="TextBox 106"/>
          <p:cNvSpPr txBox="1"/>
          <p:nvPr/>
        </p:nvSpPr>
        <p:spPr>
          <a:xfrm>
            <a:off x="6023620" y="3480389"/>
            <a:ext cx="2928926" cy="1877437"/>
          </a:xfrm>
          <a:prstGeom prst="rect">
            <a:avLst/>
          </a:prstGeom>
          <a:solidFill>
            <a:schemeClr val="tx1"/>
          </a:solidFill>
        </p:spPr>
        <p:txBody>
          <a:bodyPr wrap="square" rtlCol="0">
            <a:spAutoFit/>
          </a:bodyPr>
          <a:lstStyle/>
          <a:p>
            <a:r>
              <a:rPr lang="en-US" altLang="zh-CN" sz="2400" dirty="0" smtClean="0">
                <a:solidFill>
                  <a:srgbClr val="00FF00"/>
                </a:solidFill>
                <a:latin typeface="Arial Narrow" pitchFamily="34" charset="0"/>
              </a:rPr>
              <a:t>NBCn2 presumably contributes to HCO</a:t>
            </a:r>
            <a:r>
              <a:rPr lang="en-US" altLang="zh-CN" sz="2400" baseline="-25000" dirty="0" smtClean="0">
                <a:solidFill>
                  <a:srgbClr val="00FF00"/>
                </a:solidFill>
                <a:latin typeface="Arial Narrow" pitchFamily="34" charset="0"/>
              </a:rPr>
              <a:t>3</a:t>
            </a:r>
            <a:r>
              <a:rPr lang="en-US" altLang="zh-CN" sz="2400" baseline="30000" dirty="0" smtClean="0">
                <a:solidFill>
                  <a:srgbClr val="00FF00"/>
                </a:solidFill>
                <a:latin typeface="Times New Roman"/>
                <a:cs typeface="Times New Roman"/>
              </a:rPr>
              <a:t>–</a:t>
            </a:r>
            <a:r>
              <a:rPr lang="en-US" altLang="zh-CN" sz="2400" dirty="0" smtClean="0">
                <a:solidFill>
                  <a:srgbClr val="00FF00"/>
                </a:solidFill>
                <a:latin typeface="Arial Narrow" pitchFamily="34" charset="0"/>
              </a:rPr>
              <a:t> </a:t>
            </a:r>
            <a:r>
              <a:rPr lang="en-US" altLang="zh-CN" sz="2400" dirty="0" err="1" smtClean="0">
                <a:solidFill>
                  <a:srgbClr val="00FF00"/>
                </a:solidFill>
                <a:latin typeface="Arial Narrow" pitchFamily="34" charset="0"/>
              </a:rPr>
              <a:t>reabsorption</a:t>
            </a:r>
            <a:r>
              <a:rPr lang="en-US" altLang="zh-CN" sz="2400" dirty="0" smtClean="0">
                <a:solidFill>
                  <a:srgbClr val="00FF00"/>
                </a:solidFill>
                <a:latin typeface="Arial Narrow" pitchFamily="34" charset="0"/>
              </a:rPr>
              <a:t> in proximal tubule epithelial cells. </a:t>
            </a:r>
            <a:r>
              <a:rPr lang="en-US" altLang="zh-CN" sz="2000" dirty="0" smtClean="0">
                <a:solidFill>
                  <a:srgbClr val="00FF00"/>
                </a:solidFill>
                <a:latin typeface="Arial Narrow" pitchFamily="34" charset="0"/>
              </a:rPr>
              <a:t>(</a:t>
            </a:r>
            <a:r>
              <a:rPr lang="en-US" altLang="zh-CN" sz="2000" dirty="0" err="1" smtClean="0">
                <a:solidFill>
                  <a:srgbClr val="00FF00"/>
                </a:solidFill>
                <a:latin typeface="Arial Narrow" pitchFamily="34" charset="0"/>
              </a:rPr>
              <a:t>Guo</a:t>
            </a:r>
            <a:r>
              <a:rPr lang="en-US" altLang="zh-CN" sz="2000" dirty="0" smtClean="0">
                <a:solidFill>
                  <a:srgbClr val="00FF00"/>
                </a:solidFill>
                <a:latin typeface="Arial Narrow" pitchFamily="34" charset="0"/>
              </a:rPr>
              <a:t> YM et al, unpublished)</a:t>
            </a:r>
            <a:endParaRPr lang="zh-CN" altLang="en-US" sz="2400" dirty="0">
              <a:solidFill>
                <a:srgbClr val="00FF00"/>
              </a:solidFill>
              <a:latin typeface="Arial Narrow" pitchFamily="34" charset="0"/>
            </a:endParaRPr>
          </a:p>
        </p:txBody>
      </p:sp>
      <p:sp>
        <p:nvSpPr>
          <p:cNvPr id="124" name="TextBox 123"/>
          <p:cNvSpPr txBox="1"/>
          <p:nvPr/>
        </p:nvSpPr>
        <p:spPr>
          <a:xfrm>
            <a:off x="4595261" y="4804777"/>
            <a:ext cx="1080745" cy="338554"/>
          </a:xfrm>
          <a:prstGeom prst="rect">
            <a:avLst/>
          </a:prstGeom>
          <a:noFill/>
        </p:spPr>
        <p:txBody>
          <a:bodyPr wrap="none" rtlCol="0">
            <a:spAutoFit/>
          </a:bodyPr>
          <a:lstStyle/>
          <a:p>
            <a:r>
              <a:rPr lang="en-US" altLang="zh-CN" sz="1600" b="1" dirty="0" smtClean="0">
                <a:latin typeface="Arial Narrow" pitchFamily="34" charset="0"/>
              </a:rPr>
              <a:t>Na-K pump</a:t>
            </a:r>
            <a:endParaRPr lang="zh-CN" altLang="en-US" sz="1600" b="1" dirty="0">
              <a:latin typeface="Arial Narrow" pitchFamily="34" charset="0"/>
            </a:endParaRPr>
          </a:p>
        </p:txBody>
      </p:sp>
      <p:sp>
        <p:nvSpPr>
          <p:cNvPr id="122" name="圆角矩形 121"/>
          <p:cNvSpPr/>
          <p:nvPr/>
        </p:nvSpPr>
        <p:spPr>
          <a:xfrm>
            <a:off x="215516" y="116632"/>
            <a:ext cx="8712968" cy="108012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tx1"/>
                </a:solidFill>
                <a:latin typeface="Arial Narrow" pitchFamily="34" charset="0"/>
              </a:rPr>
              <a:t>Molecular mechanism of HCO</a:t>
            </a:r>
            <a:r>
              <a:rPr lang="en-US" altLang="zh-CN" sz="3200" b="1" baseline="-25000" dirty="0" smtClean="0">
                <a:solidFill>
                  <a:schemeClr val="tx1"/>
                </a:solidFill>
                <a:latin typeface="Arial Narrow" pitchFamily="34" charset="0"/>
              </a:rPr>
              <a:t>3</a:t>
            </a:r>
            <a:r>
              <a:rPr lang="en-US" altLang="zh-CN" sz="3200" b="1" baseline="30000" dirty="0" smtClean="0">
                <a:solidFill>
                  <a:schemeClr val="tx1"/>
                </a:solidFill>
                <a:latin typeface="Times New Roman"/>
                <a:cs typeface="Times New Roman"/>
              </a:rPr>
              <a:t>−</a:t>
            </a:r>
            <a:r>
              <a:rPr lang="en-US" altLang="zh-CN" sz="3200" b="1" dirty="0" smtClean="0">
                <a:solidFill>
                  <a:schemeClr val="tx1"/>
                </a:solidFill>
                <a:latin typeface="Arial Narrow" pitchFamily="34" charset="0"/>
              </a:rPr>
              <a:t> reabsorption by proximal renal tubule epithelial cells</a:t>
            </a:r>
            <a:endParaRPr lang="zh-CN" altLang="en-US" sz="3200" b="1" dirty="0">
              <a:solidFill>
                <a:schemeClr val="tx1"/>
              </a:solidFill>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left)">
                                      <p:cBhvr>
                                        <p:cTn id="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494"/>
          <p:cNvGrpSpPr/>
          <p:nvPr/>
        </p:nvGrpSpPr>
        <p:grpSpPr>
          <a:xfrm>
            <a:off x="1263442" y="3314680"/>
            <a:ext cx="6748942" cy="778753"/>
            <a:chOff x="1259632" y="3144778"/>
            <a:chExt cx="6748942" cy="778753"/>
          </a:xfrm>
        </p:grpSpPr>
        <p:grpSp>
          <p:nvGrpSpPr>
            <p:cNvPr id="6" name="组合 2246"/>
            <p:cNvGrpSpPr/>
            <p:nvPr/>
          </p:nvGrpSpPr>
          <p:grpSpPr>
            <a:xfrm>
              <a:off x="1259632" y="3144778"/>
              <a:ext cx="6115600" cy="778753"/>
              <a:chOff x="1259632" y="3144778"/>
              <a:chExt cx="6115600" cy="778753"/>
            </a:xfrm>
          </p:grpSpPr>
          <p:grpSp>
            <p:nvGrpSpPr>
              <p:cNvPr id="7" name="组合 1998"/>
              <p:cNvGrpSpPr/>
              <p:nvPr/>
            </p:nvGrpSpPr>
            <p:grpSpPr>
              <a:xfrm>
                <a:off x="1259632" y="3144778"/>
                <a:ext cx="3059006" cy="778753"/>
                <a:chOff x="1252396" y="3129538"/>
                <a:chExt cx="3059006" cy="778753"/>
              </a:xfrm>
            </p:grpSpPr>
            <p:grpSp>
              <p:nvGrpSpPr>
                <p:cNvPr id="8" name="组合 1723"/>
                <p:cNvGrpSpPr/>
                <p:nvPr/>
              </p:nvGrpSpPr>
              <p:grpSpPr>
                <a:xfrm>
                  <a:off x="2780566" y="3129538"/>
                  <a:ext cx="1530836" cy="778753"/>
                  <a:chOff x="395536" y="3130808"/>
                  <a:chExt cx="1530836" cy="778753"/>
                </a:xfrm>
              </p:grpSpPr>
              <p:grpSp>
                <p:nvGrpSpPr>
                  <p:cNvPr id="9" name="组合 1721"/>
                  <p:cNvGrpSpPr/>
                  <p:nvPr/>
                </p:nvGrpSpPr>
                <p:grpSpPr>
                  <a:xfrm>
                    <a:off x="395536" y="3130808"/>
                    <a:ext cx="635882" cy="778753"/>
                    <a:chOff x="395536" y="3130808"/>
                    <a:chExt cx="635882" cy="778753"/>
                  </a:xfrm>
                </p:grpSpPr>
                <p:grpSp>
                  <p:nvGrpSpPr>
                    <p:cNvPr id="10" name="组合 1699"/>
                    <p:cNvGrpSpPr/>
                    <p:nvPr/>
                  </p:nvGrpSpPr>
                  <p:grpSpPr>
                    <a:xfrm>
                      <a:off x="651183" y="3130808"/>
                      <a:ext cx="128016" cy="380500"/>
                      <a:chOff x="651183" y="3130808"/>
                      <a:chExt cx="128016" cy="380500"/>
                    </a:xfrm>
                  </p:grpSpPr>
                  <p:grpSp>
                    <p:nvGrpSpPr>
                      <p:cNvPr id="11" name="组合 580"/>
                      <p:cNvGrpSpPr/>
                      <p:nvPr/>
                    </p:nvGrpSpPr>
                    <p:grpSpPr>
                      <a:xfrm>
                        <a:off x="686787" y="3236987"/>
                        <a:ext cx="56808" cy="274321"/>
                        <a:chOff x="1703070" y="3245920"/>
                        <a:chExt cx="56808" cy="283846"/>
                      </a:xfrm>
                    </p:grpSpPr>
                    <p:sp>
                      <p:nvSpPr>
                        <p:cNvPr id="1363" name="任意多边形 136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64" name="任意多边形 136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62" name="Oval 505"/>
                      <p:cNvSpPr>
                        <a:spLocks noChangeArrowheads="1"/>
                      </p:cNvSpPr>
                      <p:nvPr/>
                    </p:nvSpPr>
                    <p:spPr bwMode="auto">
                      <a:xfrm>
                        <a:off x="65118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2" name="组合 1697"/>
                    <p:cNvGrpSpPr/>
                    <p:nvPr/>
                  </p:nvGrpSpPr>
                  <p:grpSpPr>
                    <a:xfrm>
                      <a:off x="395536" y="3130808"/>
                      <a:ext cx="128016" cy="380500"/>
                      <a:chOff x="395536" y="3130808"/>
                      <a:chExt cx="128016" cy="380500"/>
                    </a:xfrm>
                  </p:grpSpPr>
                  <p:grpSp>
                    <p:nvGrpSpPr>
                      <p:cNvPr id="13" name="组合 1442"/>
                      <p:cNvGrpSpPr/>
                      <p:nvPr/>
                    </p:nvGrpSpPr>
                    <p:grpSpPr>
                      <a:xfrm>
                        <a:off x="436431" y="3218700"/>
                        <a:ext cx="48004" cy="292608"/>
                        <a:chOff x="296223" y="3265170"/>
                        <a:chExt cx="81672" cy="254129"/>
                      </a:xfrm>
                    </p:grpSpPr>
                    <p:sp>
                      <p:nvSpPr>
                        <p:cNvPr id="1440" name="任意多边形 1439"/>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41" name="任意多边形 1440"/>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442" name="Oval 505"/>
                      <p:cNvSpPr>
                        <a:spLocks noChangeArrowheads="1"/>
                      </p:cNvSpPr>
                      <p:nvPr/>
                    </p:nvSpPr>
                    <p:spPr bwMode="auto">
                      <a:xfrm>
                        <a:off x="395536"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 name="组合 1698"/>
                    <p:cNvGrpSpPr/>
                    <p:nvPr/>
                  </p:nvGrpSpPr>
                  <p:grpSpPr>
                    <a:xfrm>
                      <a:off x="522407" y="3130808"/>
                      <a:ext cx="128016" cy="379505"/>
                      <a:chOff x="522407" y="3130808"/>
                      <a:chExt cx="128016" cy="379505"/>
                    </a:xfrm>
                  </p:grpSpPr>
                  <p:sp>
                    <p:nvSpPr>
                      <p:cNvPr id="1458" name="Oval 505"/>
                      <p:cNvSpPr>
                        <a:spLocks noChangeArrowheads="1"/>
                      </p:cNvSpPr>
                      <p:nvPr/>
                    </p:nvSpPr>
                    <p:spPr bwMode="auto">
                      <a:xfrm>
                        <a:off x="522407"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 name="组合 1459"/>
                      <p:cNvGrpSpPr/>
                      <p:nvPr/>
                    </p:nvGrpSpPr>
                    <p:grpSpPr>
                      <a:xfrm rot="21480000">
                        <a:off x="550169" y="3208561"/>
                        <a:ext cx="62231" cy="301752"/>
                        <a:chOff x="836295" y="3224403"/>
                        <a:chExt cx="62231" cy="301752"/>
                      </a:xfrm>
                    </p:grpSpPr>
                    <p:sp>
                      <p:nvSpPr>
                        <p:cNvPr id="1456" name="任意多边形 1455"/>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59" name="任意多边形 1458"/>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6" name="组合 1700"/>
                    <p:cNvGrpSpPr/>
                    <p:nvPr/>
                  </p:nvGrpSpPr>
                  <p:grpSpPr>
                    <a:xfrm>
                      <a:off x="778818" y="3135113"/>
                      <a:ext cx="128016" cy="380500"/>
                      <a:chOff x="778818" y="3135113"/>
                      <a:chExt cx="128016" cy="380500"/>
                    </a:xfrm>
                  </p:grpSpPr>
                  <p:grpSp>
                    <p:nvGrpSpPr>
                      <p:cNvPr id="17" name="组合 580"/>
                      <p:cNvGrpSpPr/>
                      <p:nvPr/>
                    </p:nvGrpSpPr>
                    <p:grpSpPr>
                      <a:xfrm>
                        <a:off x="814422" y="3241292"/>
                        <a:ext cx="56808" cy="274321"/>
                        <a:chOff x="1703070" y="3245920"/>
                        <a:chExt cx="56808" cy="283846"/>
                      </a:xfrm>
                    </p:grpSpPr>
                    <p:sp>
                      <p:nvSpPr>
                        <p:cNvPr id="1463" name="任意多边形 146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64" name="任意多边形 146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465" name="Oval 505"/>
                      <p:cNvSpPr>
                        <a:spLocks noChangeArrowheads="1"/>
                      </p:cNvSpPr>
                      <p:nvPr/>
                    </p:nvSpPr>
                    <p:spPr bwMode="auto">
                      <a:xfrm>
                        <a:off x="778818"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8" name="组合 1720"/>
                    <p:cNvGrpSpPr/>
                    <p:nvPr/>
                  </p:nvGrpSpPr>
                  <p:grpSpPr>
                    <a:xfrm>
                      <a:off x="395536" y="3524756"/>
                      <a:ext cx="128016" cy="380500"/>
                      <a:chOff x="395536" y="3524756"/>
                      <a:chExt cx="128016" cy="380500"/>
                    </a:xfrm>
                  </p:grpSpPr>
                  <p:grpSp>
                    <p:nvGrpSpPr>
                      <p:cNvPr id="19" name="组合 580"/>
                      <p:cNvGrpSpPr/>
                      <p:nvPr/>
                    </p:nvGrpSpPr>
                    <p:grpSpPr>
                      <a:xfrm flipV="1">
                        <a:off x="431140" y="3524756"/>
                        <a:ext cx="56808" cy="274321"/>
                        <a:chOff x="1703070" y="3245920"/>
                        <a:chExt cx="56808" cy="283846"/>
                      </a:xfrm>
                    </p:grpSpPr>
                    <p:sp>
                      <p:nvSpPr>
                        <p:cNvPr id="1473" name="任意多边形 147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74" name="任意多边形 147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472" name="Oval 505"/>
                      <p:cNvSpPr>
                        <a:spLocks noChangeArrowheads="1"/>
                      </p:cNvSpPr>
                      <p:nvPr/>
                    </p:nvSpPr>
                    <p:spPr bwMode="auto">
                      <a:xfrm flipV="1">
                        <a:off x="395536"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719"/>
                    <p:cNvGrpSpPr/>
                    <p:nvPr/>
                  </p:nvGrpSpPr>
                  <p:grpSpPr>
                    <a:xfrm>
                      <a:off x="522407" y="3524756"/>
                      <a:ext cx="128016" cy="380500"/>
                      <a:chOff x="522407" y="3524756"/>
                      <a:chExt cx="128016" cy="380500"/>
                    </a:xfrm>
                  </p:grpSpPr>
                  <p:grpSp>
                    <p:nvGrpSpPr>
                      <p:cNvPr id="21" name="组合 1442"/>
                      <p:cNvGrpSpPr/>
                      <p:nvPr/>
                    </p:nvGrpSpPr>
                    <p:grpSpPr>
                      <a:xfrm flipV="1">
                        <a:off x="563302" y="3524756"/>
                        <a:ext cx="48004" cy="292608"/>
                        <a:chOff x="296223" y="3265170"/>
                        <a:chExt cx="81672" cy="254129"/>
                      </a:xfrm>
                    </p:grpSpPr>
                    <p:sp>
                      <p:nvSpPr>
                        <p:cNvPr id="1478" name="任意多边形 1477"/>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79" name="任意多边形 1478"/>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477" name="Oval 505"/>
                      <p:cNvSpPr>
                        <a:spLocks noChangeArrowheads="1"/>
                      </p:cNvSpPr>
                      <p:nvPr/>
                    </p:nvSpPr>
                    <p:spPr bwMode="auto">
                      <a:xfrm flipV="1">
                        <a:off x="522407"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3" name="组合 1717"/>
                    <p:cNvGrpSpPr/>
                    <p:nvPr/>
                  </p:nvGrpSpPr>
                  <p:grpSpPr>
                    <a:xfrm>
                      <a:off x="778818" y="3524756"/>
                      <a:ext cx="128016" cy="379505"/>
                      <a:chOff x="778818" y="3524756"/>
                      <a:chExt cx="128016" cy="379505"/>
                    </a:xfrm>
                  </p:grpSpPr>
                  <p:sp>
                    <p:nvSpPr>
                      <p:cNvPr id="1481" name="Oval 505"/>
                      <p:cNvSpPr>
                        <a:spLocks noChangeArrowheads="1"/>
                      </p:cNvSpPr>
                      <p:nvPr/>
                    </p:nvSpPr>
                    <p:spPr bwMode="auto">
                      <a:xfrm flipV="1">
                        <a:off x="778818"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24" name="组合 1459"/>
                      <p:cNvGrpSpPr/>
                      <p:nvPr/>
                    </p:nvGrpSpPr>
                    <p:grpSpPr>
                      <a:xfrm rot="120000" flipV="1">
                        <a:off x="806580" y="3524756"/>
                        <a:ext cx="62231" cy="301752"/>
                        <a:chOff x="836295" y="3224403"/>
                        <a:chExt cx="62231" cy="301752"/>
                      </a:xfrm>
                    </p:grpSpPr>
                    <p:sp>
                      <p:nvSpPr>
                        <p:cNvPr id="1483" name="任意多边形 1482"/>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84" name="任意多边形 1483"/>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25" name="组合 1718"/>
                    <p:cNvGrpSpPr/>
                    <p:nvPr/>
                  </p:nvGrpSpPr>
                  <p:grpSpPr>
                    <a:xfrm>
                      <a:off x="651183" y="3529061"/>
                      <a:ext cx="128016" cy="380500"/>
                      <a:chOff x="651183" y="3529061"/>
                      <a:chExt cx="128016" cy="380500"/>
                    </a:xfrm>
                  </p:grpSpPr>
                  <p:grpSp>
                    <p:nvGrpSpPr>
                      <p:cNvPr id="26" name="组合 580"/>
                      <p:cNvGrpSpPr/>
                      <p:nvPr/>
                    </p:nvGrpSpPr>
                    <p:grpSpPr>
                      <a:xfrm flipV="1">
                        <a:off x="686787" y="3529061"/>
                        <a:ext cx="56808" cy="274321"/>
                        <a:chOff x="1703070" y="3245920"/>
                        <a:chExt cx="56808" cy="283846"/>
                      </a:xfrm>
                    </p:grpSpPr>
                    <p:sp>
                      <p:nvSpPr>
                        <p:cNvPr id="1488" name="任意多边形 1487"/>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89" name="任意多边形 1488"/>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487" name="Oval 505"/>
                      <p:cNvSpPr>
                        <a:spLocks noChangeArrowheads="1"/>
                      </p:cNvSpPr>
                      <p:nvPr/>
                    </p:nvSpPr>
                    <p:spPr bwMode="auto">
                      <a:xfrm flipV="1">
                        <a:off x="651183"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7" name="组合 1701"/>
                    <p:cNvGrpSpPr/>
                    <p:nvPr/>
                  </p:nvGrpSpPr>
                  <p:grpSpPr>
                    <a:xfrm>
                      <a:off x="903402" y="3130808"/>
                      <a:ext cx="128016" cy="380500"/>
                      <a:chOff x="903402" y="3130808"/>
                      <a:chExt cx="128016" cy="380500"/>
                    </a:xfrm>
                  </p:grpSpPr>
                  <p:grpSp>
                    <p:nvGrpSpPr>
                      <p:cNvPr id="28" name="组合 1442"/>
                      <p:cNvGrpSpPr/>
                      <p:nvPr/>
                    </p:nvGrpSpPr>
                    <p:grpSpPr>
                      <a:xfrm>
                        <a:off x="944297" y="3218700"/>
                        <a:ext cx="48004" cy="292608"/>
                        <a:chOff x="296223" y="3265170"/>
                        <a:chExt cx="81672" cy="254129"/>
                      </a:xfrm>
                    </p:grpSpPr>
                    <p:sp>
                      <p:nvSpPr>
                        <p:cNvPr id="1526" name="任意多边形 1525"/>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27" name="任意多边形 1526"/>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25" name="Oval 505"/>
                      <p:cNvSpPr>
                        <a:spLocks noChangeArrowheads="1"/>
                      </p:cNvSpPr>
                      <p:nvPr/>
                    </p:nvSpPr>
                    <p:spPr bwMode="auto">
                      <a:xfrm>
                        <a:off x="903402"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0" name="组合 1716"/>
                    <p:cNvGrpSpPr/>
                    <p:nvPr/>
                  </p:nvGrpSpPr>
                  <p:grpSpPr>
                    <a:xfrm>
                      <a:off x="903402" y="3524756"/>
                      <a:ext cx="128016" cy="380500"/>
                      <a:chOff x="903402" y="3524756"/>
                      <a:chExt cx="128016" cy="380500"/>
                    </a:xfrm>
                  </p:grpSpPr>
                  <p:grpSp>
                    <p:nvGrpSpPr>
                      <p:cNvPr id="31" name="组合 580"/>
                      <p:cNvGrpSpPr/>
                      <p:nvPr/>
                    </p:nvGrpSpPr>
                    <p:grpSpPr>
                      <a:xfrm flipV="1">
                        <a:off x="939006" y="3524756"/>
                        <a:ext cx="56808" cy="274321"/>
                        <a:chOff x="1703070" y="3245920"/>
                        <a:chExt cx="56808" cy="283846"/>
                      </a:xfrm>
                    </p:grpSpPr>
                    <p:sp>
                      <p:nvSpPr>
                        <p:cNvPr id="1514" name="任意多边形 1513"/>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15" name="任意多边形 1514"/>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13" name="Oval 505"/>
                      <p:cNvSpPr>
                        <a:spLocks noChangeArrowheads="1"/>
                      </p:cNvSpPr>
                      <p:nvPr/>
                    </p:nvSpPr>
                    <p:spPr bwMode="auto">
                      <a:xfrm flipV="1">
                        <a:off x="903402"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12" name="组合 1722"/>
                  <p:cNvGrpSpPr/>
                  <p:nvPr/>
                </p:nvGrpSpPr>
                <p:grpSpPr>
                  <a:xfrm>
                    <a:off x="1030273" y="3130808"/>
                    <a:ext cx="896099" cy="778753"/>
                    <a:chOff x="1030273" y="3130808"/>
                    <a:chExt cx="896099" cy="778753"/>
                  </a:xfrm>
                </p:grpSpPr>
                <p:grpSp>
                  <p:nvGrpSpPr>
                    <p:cNvPr id="1313" name="组合 1703"/>
                    <p:cNvGrpSpPr/>
                    <p:nvPr/>
                  </p:nvGrpSpPr>
                  <p:grpSpPr>
                    <a:xfrm>
                      <a:off x="1159049" y="3130808"/>
                      <a:ext cx="128016" cy="380500"/>
                      <a:chOff x="1159049" y="3130808"/>
                      <a:chExt cx="128016" cy="380500"/>
                    </a:xfrm>
                  </p:grpSpPr>
                  <p:grpSp>
                    <p:nvGrpSpPr>
                      <p:cNvPr id="1314" name="组合 580"/>
                      <p:cNvGrpSpPr/>
                      <p:nvPr/>
                    </p:nvGrpSpPr>
                    <p:grpSpPr>
                      <a:xfrm>
                        <a:off x="1194653" y="3236987"/>
                        <a:ext cx="56808" cy="274321"/>
                        <a:chOff x="1703070" y="3245920"/>
                        <a:chExt cx="56808" cy="283846"/>
                      </a:xfrm>
                    </p:grpSpPr>
                    <p:sp>
                      <p:nvSpPr>
                        <p:cNvPr id="1530" name="任意多边形 1529"/>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31" name="任意多边形 1530"/>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29" name="Oval 505"/>
                      <p:cNvSpPr>
                        <a:spLocks noChangeArrowheads="1"/>
                      </p:cNvSpPr>
                      <p:nvPr/>
                    </p:nvSpPr>
                    <p:spPr bwMode="auto">
                      <a:xfrm>
                        <a:off x="1159049"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15" name="组合 1702"/>
                    <p:cNvGrpSpPr/>
                    <p:nvPr/>
                  </p:nvGrpSpPr>
                  <p:grpSpPr>
                    <a:xfrm>
                      <a:off x="1030273" y="3130808"/>
                      <a:ext cx="128016" cy="379505"/>
                      <a:chOff x="1030273" y="3130808"/>
                      <a:chExt cx="128016" cy="379505"/>
                    </a:xfrm>
                  </p:grpSpPr>
                  <p:sp>
                    <p:nvSpPr>
                      <p:cNvPr id="1520" name="Oval 505"/>
                      <p:cNvSpPr>
                        <a:spLocks noChangeArrowheads="1"/>
                      </p:cNvSpPr>
                      <p:nvPr/>
                    </p:nvSpPr>
                    <p:spPr bwMode="auto">
                      <a:xfrm>
                        <a:off x="103027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16" name="组合 1459"/>
                      <p:cNvGrpSpPr/>
                      <p:nvPr/>
                    </p:nvGrpSpPr>
                    <p:grpSpPr>
                      <a:xfrm rot="21480000">
                        <a:off x="1058035" y="3208561"/>
                        <a:ext cx="62231" cy="301752"/>
                        <a:chOff x="836295" y="3224403"/>
                        <a:chExt cx="62231" cy="301752"/>
                      </a:xfrm>
                    </p:grpSpPr>
                    <p:sp>
                      <p:nvSpPr>
                        <p:cNvPr id="1522" name="任意多边形 1521"/>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23" name="任意多边形 1522"/>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17" name="组合 1704"/>
                    <p:cNvGrpSpPr/>
                    <p:nvPr/>
                  </p:nvGrpSpPr>
                  <p:grpSpPr>
                    <a:xfrm>
                      <a:off x="1286684" y="3135113"/>
                      <a:ext cx="128016" cy="380500"/>
                      <a:chOff x="1286684" y="3135113"/>
                      <a:chExt cx="128016" cy="380500"/>
                    </a:xfrm>
                  </p:grpSpPr>
                  <p:grpSp>
                    <p:nvGrpSpPr>
                      <p:cNvPr id="1318" name="组合 580"/>
                      <p:cNvGrpSpPr/>
                      <p:nvPr/>
                    </p:nvGrpSpPr>
                    <p:grpSpPr>
                      <a:xfrm>
                        <a:off x="1322288" y="3241292"/>
                        <a:ext cx="56808" cy="274321"/>
                        <a:chOff x="1703070" y="3245920"/>
                        <a:chExt cx="56808" cy="283846"/>
                      </a:xfrm>
                    </p:grpSpPr>
                    <p:sp>
                      <p:nvSpPr>
                        <p:cNvPr id="1518" name="任意多边形 1517"/>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19" name="任意多边形 1518"/>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17" name="Oval 505"/>
                      <p:cNvSpPr>
                        <a:spLocks noChangeArrowheads="1"/>
                      </p:cNvSpPr>
                      <p:nvPr/>
                    </p:nvSpPr>
                    <p:spPr bwMode="auto">
                      <a:xfrm>
                        <a:off x="1286684"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19" name="组合 1715"/>
                    <p:cNvGrpSpPr/>
                    <p:nvPr/>
                  </p:nvGrpSpPr>
                  <p:grpSpPr>
                    <a:xfrm>
                      <a:off x="1030273" y="3524756"/>
                      <a:ext cx="128016" cy="380500"/>
                      <a:chOff x="1030273" y="3524756"/>
                      <a:chExt cx="128016" cy="380500"/>
                    </a:xfrm>
                  </p:grpSpPr>
                  <p:grpSp>
                    <p:nvGrpSpPr>
                      <p:cNvPr id="1320" name="组合 1442"/>
                      <p:cNvGrpSpPr/>
                      <p:nvPr/>
                    </p:nvGrpSpPr>
                    <p:grpSpPr>
                      <a:xfrm flipV="1">
                        <a:off x="1071168" y="3524756"/>
                        <a:ext cx="48004" cy="292608"/>
                        <a:chOff x="296223" y="3265170"/>
                        <a:chExt cx="81672" cy="254129"/>
                      </a:xfrm>
                    </p:grpSpPr>
                    <p:sp>
                      <p:nvSpPr>
                        <p:cNvPr id="1510" name="任意多边形 1509"/>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11" name="任意多边形 1510"/>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09" name="Oval 505"/>
                      <p:cNvSpPr>
                        <a:spLocks noChangeArrowheads="1"/>
                      </p:cNvSpPr>
                      <p:nvPr/>
                    </p:nvSpPr>
                    <p:spPr bwMode="auto">
                      <a:xfrm flipV="1">
                        <a:off x="1030273"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21" name="组合 1713"/>
                    <p:cNvGrpSpPr/>
                    <p:nvPr/>
                  </p:nvGrpSpPr>
                  <p:grpSpPr>
                    <a:xfrm>
                      <a:off x="1286684" y="3524756"/>
                      <a:ext cx="128016" cy="379505"/>
                      <a:chOff x="1286684" y="3524756"/>
                      <a:chExt cx="128016" cy="379505"/>
                    </a:xfrm>
                  </p:grpSpPr>
                  <p:sp>
                    <p:nvSpPr>
                      <p:cNvPr id="1504" name="Oval 505"/>
                      <p:cNvSpPr>
                        <a:spLocks noChangeArrowheads="1"/>
                      </p:cNvSpPr>
                      <p:nvPr/>
                    </p:nvSpPr>
                    <p:spPr bwMode="auto">
                      <a:xfrm flipV="1">
                        <a:off x="1286684"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22" name="组合 1459"/>
                      <p:cNvGrpSpPr/>
                      <p:nvPr/>
                    </p:nvGrpSpPr>
                    <p:grpSpPr>
                      <a:xfrm rot="120000" flipV="1">
                        <a:off x="1314446" y="3524756"/>
                        <a:ext cx="62231" cy="301752"/>
                        <a:chOff x="836295" y="3224403"/>
                        <a:chExt cx="62231" cy="301752"/>
                      </a:xfrm>
                    </p:grpSpPr>
                    <p:sp>
                      <p:nvSpPr>
                        <p:cNvPr id="1506" name="任意多边形 1505"/>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07" name="任意多边形 1506"/>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23" name="组合 1714"/>
                    <p:cNvGrpSpPr/>
                    <p:nvPr/>
                  </p:nvGrpSpPr>
                  <p:grpSpPr>
                    <a:xfrm>
                      <a:off x="1159049" y="3529061"/>
                      <a:ext cx="128016" cy="380500"/>
                      <a:chOff x="1159049" y="3529061"/>
                      <a:chExt cx="128016" cy="380500"/>
                    </a:xfrm>
                  </p:grpSpPr>
                  <p:grpSp>
                    <p:nvGrpSpPr>
                      <p:cNvPr id="1324" name="组合 580"/>
                      <p:cNvGrpSpPr/>
                      <p:nvPr/>
                    </p:nvGrpSpPr>
                    <p:grpSpPr>
                      <a:xfrm flipV="1">
                        <a:off x="1194653" y="3529061"/>
                        <a:ext cx="56808" cy="274321"/>
                        <a:chOff x="1703070" y="3245920"/>
                        <a:chExt cx="56808" cy="283846"/>
                      </a:xfrm>
                    </p:grpSpPr>
                    <p:sp>
                      <p:nvSpPr>
                        <p:cNvPr id="1502" name="任意多边形 1501"/>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03" name="任意多边形 1502"/>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01" name="Oval 505"/>
                      <p:cNvSpPr>
                        <a:spLocks noChangeArrowheads="1"/>
                      </p:cNvSpPr>
                      <p:nvPr/>
                    </p:nvSpPr>
                    <p:spPr bwMode="auto">
                      <a:xfrm flipV="1">
                        <a:off x="1159049"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25" name="组合 1707"/>
                    <p:cNvGrpSpPr/>
                    <p:nvPr/>
                  </p:nvGrpSpPr>
                  <p:grpSpPr>
                    <a:xfrm>
                      <a:off x="1670721" y="3130808"/>
                      <a:ext cx="128016" cy="380500"/>
                      <a:chOff x="1670721" y="3130808"/>
                      <a:chExt cx="128016" cy="380500"/>
                    </a:xfrm>
                  </p:grpSpPr>
                  <p:grpSp>
                    <p:nvGrpSpPr>
                      <p:cNvPr id="1326" name="组合 580"/>
                      <p:cNvGrpSpPr/>
                      <p:nvPr/>
                    </p:nvGrpSpPr>
                    <p:grpSpPr>
                      <a:xfrm>
                        <a:off x="1706325" y="3236987"/>
                        <a:ext cx="56808" cy="274321"/>
                        <a:chOff x="1703070" y="3245920"/>
                        <a:chExt cx="56808" cy="283846"/>
                      </a:xfrm>
                    </p:grpSpPr>
                    <p:sp>
                      <p:nvSpPr>
                        <p:cNvPr id="1571" name="任意多边形 1570"/>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72" name="任意多边形 1571"/>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70" name="Oval 505"/>
                      <p:cNvSpPr>
                        <a:spLocks noChangeArrowheads="1"/>
                      </p:cNvSpPr>
                      <p:nvPr/>
                    </p:nvSpPr>
                    <p:spPr bwMode="auto">
                      <a:xfrm>
                        <a:off x="1670721"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27" name="组合 1705"/>
                    <p:cNvGrpSpPr/>
                    <p:nvPr/>
                  </p:nvGrpSpPr>
                  <p:grpSpPr>
                    <a:xfrm>
                      <a:off x="1415074" y="3130808"/>
                      <a:ext cx="128016" cy="380500"/>
                      <a:chOff x="1415074" y="3130808"/>
                      <a:chExt cx="128016" cy="380500"/>
                    </a:xfrm>
                  </p:grpSpPr>
                  <p:grpSp>
                    <p:nvGrpSpPr>
                      <p:cNvPr id="1328" name="组合 1442"/>
                      <p:cNvGrpSpPr/>
                      <p:nvPr/>
                    </p:nvGrpSpPr>
                    <p:grpSpPr>
                      <a:xfrm>
                        <a:off x="1455969" y="3218700"/>
                        <a:ext cx="48004" cy="292608"/>
                        <a:chOff x="296223" y="3265170"/>
                        <a:chExt cx="81672" cy="254129"/>
                      </a:xfrm>
                    </p:grpSpPr>
                    <p:sp>
                      <p:nvSpPr>
                        <p:cNvPr id="1567" name="任意多边形 1566"/>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68" name="任意多边形 1567"/>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66" name="Oval 505"/>
                      <p:cNvSpPr>
                        <a:spLocks noChangeArrowheads="1"/>
                      </p:cNvSpPr>
                      <p:nvPr/>
                    </p:nvSpPr>
                    <p:spPr bwMode="auto">
                      <a:xfrm>
                        <a:off x="1415074"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29" name="组合 1706"/>
                    <p:cNvGrpSpPr/>
                    <p:nvPr/>
                  </p:nvGrpSpPr>
                  <p:grpSpPr>
                    <a:xfrm>
                      <a:off x="1541945" y="3130808"/>
                      <a:ext cx="128016" cy="379505"/>
                      <a:chOff x="1541945" y="3130808"/>
                      <a:chExt cx="128016" cy="379505"/>
                    </a:xfrm>
                  </p:grpSpPr>
                  <p:sp>
                    <p:nvSpPr>
                      <p:cNvPr id="1561" name="Oval 505"/>
                      <p:cNvSpPr>
                        <a:spLocks noChangeArrowheads="1"/>
                      </p:cNvSpPr>
                      <p:nvPr/>
                    </p:nvSpPr>
                    <p:spPr bwMode="auto">
                      <a:xfrm>
                        <a:off x="1541945"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30" name="组合 1459"/>
                      <p:cNvGrpSpPr/>
                      <p:nvPr/>
                    </p:nvGrpSpPr>
                    <p:grpSpPr>
                      <a:xfrm rot="21480000">
                        <a:off x="1569707" y="3208561"/>
                        <a:ext cx="62231" cy="301752"/>
                        <a:chOff x="836295" y="3224403"/>
                        <a:chExt cx="62231" cy="301752"/>
                      </a:xfrm>
                    </p:grpSpPr>
                    <p:sp>
                      <p:nvSpPr>
                        <p:cNvPr id="1563" name="任意多边形 1562"/>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64" name="任意多边形 1563"/>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31" name="组合 1708"/>
                    <p:cNvGrpSpPr/>
                    <p:nvPr/>
                  </p:nvGrpSpPr>
                  <p:grpSpPr>
                    <a:xfrm>
                      <a:off x="1798356" y="3135113"/>
                      <a:ext cx="128016" cy="380500"/>
                      <a:chOff x="1798356" y="3135113"/>
                      <a:chExt cx="128016" cy="380500"/>
                    </a:xfrm>
                  </p:grpSpPr>
                  <p:grpSp>
                    <p:nvGrpSpPr>
                      <p:cNvPr id="1332" name="组合 580"/>
                      <p:cNvGrpSpPr/>
                      <p:nvPr/>
                    </p:nvGrpSpPr>
                    <p:grpSpPr>
                      <a:xfrm>
                        <a:off x="1833960" y="3241292"/>
                        <a:ext cx="56808" cy="274321"/>
                        <a:chOff x="1703070" y="3245920"/>
                        <a:chExt cx="56808" cy="283846"/>
                      </a:xfrm>
                    </p:grpSpPr>
                    <p:sp>
                      <p:nvSpPr>
                        <p:cNvPr id="1559" name="任意多边形 1558"/>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60" name="任意多边形 1559"/>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58" name="Oval 505"/>
                      <p:cNvSpPr>
                        <a:spLocks noChangeArrowheads="1"/>
                      </p:cNvSpPr>
                      <p:nvPr/>
                    </p:nvSpPr>
                    <p:spPr bwMode="auto">
                      <a:xfrm>
                        <a:off x="1798356"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34" name="组合 1712"/>
                    <p:cNvGrpSpPr/>
                    <p:nvPr/>
                  </p:nvGrpSpPr>
                  <p:grpSpPr>
                    <a:xfrm>
                      <a:off x="1415074" y="3524756"/>
                      <a:ext cx="128016" cy="380500"/>
                      <a:chOff x="1415074" y="3524756"/>
                      <a:chExt cx="128016" cy="380500"/>
                    </a:xfrm>
                  </p:grpSpPr>
                  <p:grpSp>
                    <p:nvGrpSpPr>
                      <p:cNvPr id="1336" name="组合 580"/>
                      <p:cNvGrpSpPr/>
                      <p:nvPr/>
                    </p:nvGrpSpPr>
                    <p:grpSpPr>
                      <a:xfrm flipV="1">
                        <a:off x="1450678" y="3524756"/>
                        <a:ext cx="56808" cy="274321"/>
                        <a:chOff x="1703070" y="3245920"/>
                        <a:chExt cx="56808" cy="283846"/>
                      </a:xfrm>
                    </p:grpSpPr>
                    <p:sp>
                      <p:nvSpPr>
                        <p:cNvPr id="1555" name="任意多边形 155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56" name="任意多边形 155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54" name="Oval 505"/>
                      <p:cNvSpPr>
                        <a:spLocks noChangeArrowheads="1"/>
                      </p:cNvSpPr>
                      <p:nvPr/>
                    </p:nvSpPr>
                    <p:spPr bwMode="auto">
                      <a:xfrm flipV="1">
                        <a:off x="1415074"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37" name="组合 1711"/>
                    <p:cNvGrpSpPr/>
                    <p:nvPr/>
                  </p:nvGrpSpPr>
                  <p:grpSpPr>
                    <a:xfrm>
                      <a:off x="1541945" y="3524756"/>
                      <a:ext cx="128016" cy="380500"/>
                      <a:chOff x="1541945" y="3524756"/>
                      <a:chExt cx="128016" cy="380500"/>
                    </a:xfrm>
                  </p:grpSpPr>
                  <p:grpSp>
                    <p:nvGrpSpPr>
                      <p:cNvPr id="1340" name="组合 1442"/>
                      <p:cNvGrpSpPr/>
                      <p:nvPr/>
                    </p:nvGrpSpPr>
                    <p:grpSpPr>
                      <a:xfrm flipV="1">
                        <a:off x="1582840" y="3524756"/>
                        <a:ext cx="48004" cy="292608"/>
                        <a:chOff x="296223" y="3265170"/>
                        <a:chExt cx="81672" cy="254129"/>
                      </a:xfrm>
                    </p:grpSpPr>
                    <p:sp>
                      <p:nvSpPr>
                        <p:cNvPr id="1551" name="任意多边形 1550"/>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52" name="任意多边形 1551"/>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50" name="Oval 505"/>
                      <p:cNvSpPr>
                        <a:spLocks noChangeArrowheads="1"/>
                      </p:cNvSpPr>
                      <p:nvPr/>
                    </p:nvSpPr>
                    <p:spPr bwMode="auto">
                      <a:xfrm flipV="1">
                        <a:off x="1541945"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43" name="组合 1709"/>
                    <p:cNvGrpSpPr/>
                    <p:nvPr/>
                  </p:nvGrpSpPr>
                  <p:grpSpPr>
                    <a:xfrm>
                      <a:off x="1798356" y="3524756"/>
                      <a:ext cx="128016" cy="379505"/>
                      <a:chOff x="1798356" y="3524756"/>
                      <a:chExt cx="128016" cy="379505"/>
                    </a:xfrm>
                  </p:grpSpPr>
                  <p:sp>
                    <p:nvSpPr>
                      <p:cNvPr id="1545" name="Oval 505"/>
                      <p:cNvSpPr>
                        <a:spLocks noChangeArrowheads="1"/>
                      </p:cNvSpPr>
                      <p:nvPr/>
                    </p:nvSpPr>
                    <p:spPr bwMode="auto">
                      <a:xfrm flipV="1">
                        <a:off x="1798356"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46" name="组合 1459"/>
                      <p:cNvGrpSpPr/>
                      <p:nvPr/>
                    </p:nvGrpSpPr>
                    <p:grpSpPr>
                      <a:xfrm rot="120000" flipV="1">
                        <a:off x="1826118" y="3524756"/>
                        <a:ext cx="62231" cy="301752"/>
                        <a:chOff x="836295" y="3224403"/>
                        <a:chExt cx="62231" cy="301752"/>
                      </a:xfrm>
                    </p:grpSpPr>
                    <p:sp>
                      <p:nvSpPr>
                        <p:cNvPr id="1547" name="任意多边形 1546"/>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48" name="任意多边形 1547"/>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47" name="组合 1710"/>
                    <p:cNvGrpSpPr/>
                    <p:nvPr/>
                  </p:nvGrpSpPr>
                  <p:grpSpPr>
                    <a:xfrm>
                      <a:off x="1670721" y="3529061"/>
                      <a:ext cx="128016" cy="380500"/>
                      <a:chOff x="1670721" y="3529061"/>
                      <a:chExt cx="128016" cy="380500"/>
                    </a:xfrm>
                  </p:grpSpPr>
                  <p:grpSp>
                    <p:nvGrpSpPr>
                      <p:cNvPr id="1348" name="组合 580"/>
                      <p:cNvGrpSpPr/>
                      <p:nvPr/>
                    </p:nvGrpSpPr>
                    <p:grpSpPr>
                      <a:xfrm flipV="1">
                        <a:off x="1706325" y="3529061"/>
                        <a:ext cx="56808" cy="274321"/>
                        <a:chOff x="1703070" y="3245920"/>
                        <a:chExt cx="56808" cy="283846"/>
                      </a:xfrm>
                    </p:grpSpPr>
                    <p:sp>
                      <p:nvSpPr>
                        <p:cNvPr id="1543" name="任意多边形 154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44" name="任意多边形 154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42" name="Oval 505"/>
                      <p:cNvSpPr>
                        <a:spLocks noChangeArrowheads="1"/>
                      </p:cNvSpPr>
                      <p:nvPr/>
                    </p:nvSpPr>
                    <p:spPr bwMode="auto">
                      <a:xfrm flipV="1">
                        <a:off x="1670721"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grpSp>
              <p:nvGrpSpPr>
                <p:cNvPr id="1349" name="组合 1874"/>
                <p:cNvGrpSpPr/>
                <p:nvPr/>
              </p:nvGrpSpPr>
              <p:grpSpPr>
                <a:xfrm>
                  <a:off x="1252396" y="3129538"/>
                  <a:ext cx="1530836" cy="778753"/>
                  <a:chOff x="395536" y="3130808"/>
                  <a:chExt cx="1530836" cy="778753"/>
                </a:xfrm>
              </p:grpSpPr>
              <p:grpSp>
                <p:nvGrpSpPr>
                  <p:cNvPr id="1350" name="组合 1721"/>
                  <p:cNvGrpSpPr/>
                  <p:nvPr/>
                </p:nvGrpSpPr>
                <p:grpSpPr>
                  <a:xfrm>
                    <a:off x="395536" y="3130808"/>
                    <a:ext cx="635882" cy="778753"/>
                    <a:chOff x="395536" y="3130808"/>
                    <a:chExt cx="635882" cy="778753"/>
                  </a:xfrm>
                </p:grpSpPr>
                <p:grpSp>
                  <p:nvGrpSpPr>
                    <p:cNvPr id="1351" name="组合 1699"/>
                    <p:cNvGrpSpPr/>
                    <p:nvPr/>
                  </p:nvGrpSpPr>
                  <p:grpSpPr>
                    <a:xfrm>
                      <a:off x="651183" y="3130808"/>
                      <a:ext cx="128016" cy="380500"/>
                      <a:chOff x="651183" y="3130808"/>
                      <a:chExt cx="128016" cy="380500"/>
                    </a:xfrm>
                  </p:grpSpPr>
                  <p:grpSp>
                    <p:nvGrpSpPr>
                      <p:cNvPr id="1352" name="组合 580"/>
                      <p:cNvGrpSpPr/>
                      <p:nvPr/>
                    </p:nvGrpSpPr>
                    <p:grpSpPr>
                      <a:xfrm>
                        <a:off x="686787" y="3236987"/>
                        <a:ext cx="56808" cy="274321"/>
                        <a:chOff x="1703070" y="3245920"/>
                        <a:chExt cx="56808" cy="283846"/>
                      </a:xfrm>
                    </p:grpSpPr>
                    <p:sp>
                      <p:nvSpPr>
                        <p:cNvPr id="1996" name="任意多边形 1995"/>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97" name="任意多边形 1996"/>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95" name="Oval 505"/>
                      <p:cNvSpPr>
                        <a:spLocks noChangeArrowheads="1"/>
                      </p:cNvSpPr>
                      <p:nvPr/>
                    </p:nvSpPr>
                    <p:spPr bwMode="auto">
                      <a:xfrm>
                        <a:off x="65118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53" name="组合 1697"/>
                    <p:cNvGrpSpPr/>
                    <p:nvPr/>
                  </p:nvGrpSpPr>
                  <p:grpSpPr>
                    <a:xfrm>
                      <a:off x="395536" y="3130808"/>
                      <a:ext cx="128016" cy="380500"/>
                      <a:chOff x="395536" y="3130808"/>
                      <a:chExt cx="128016" cy="380500"/>
                    </a:xfrm>
                  </p:grpSpPr>
                  <p:grpSp>
                    <p:nvGrpSpPr>
                      <p:cNvPr id="1354" name="组合 1442"/>
                      <p:cNvGrpSpPr/>
                      <p:nvPr/>
                    </p:nvGrpSpPr>
                    <p:grpSpPr>
                      <a:xfrm>
                        <a:off x="436431" y="3218700"/>
                        <a:ext cx="48004" cy="292608"/>
                        <a:chOff x="296223" y="3265170"/>
                        <a:chExt cx="81672" cy="254129"/>
                      </a:xfrm>
                    </p:grpSpPr>
                    <p:sp>
                      <p:nvSpPr>
                        <p:cNvPr id="1992" name="任意多边形 1991"/>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93" name="任意多边形 1992"/>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91" name="Oval 505"/>
                      <p:cNvSpPr>
                        <a:spLocks noChangeArrowheads="1"/>
                      </p:cNvSpPr>
                      <p:nvPr/>
                    </p:nvSpPr>
                    <p:spPr bwMode="auto">
                      <a:xfrm>
                        <a:off x="395536"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55" name="组合 1698"/>
                    <p:cNvGrpSpPr/>
                    <p:nvPr/>
                  </p:nvGrpSpPr>
                  <p:grpSpPr>
                    <a:xfrm>
                      <a:off x="522407" y="3130808"/>
                      <a:ext cx="128016" cy="379505"/>
                      <a:chOff x="522407" y="3130808"/>
                      <a:chExt cx="128016" cy="379505"/>
                    </a:xfrm>
                  </p:grpSpPr>
                  <p:sp>
                    <p:nvSpPr>
                      <p:cNvPr id="1986" name="Oval 505"/>
                      <p:cNvSpPr>
                        <a:spLocks noChangeArrowheads="1"/>
                      </p:cNvSpPr>
                      <p:nvPr/>
                    </p:nvSpPr>
                    <p:spPr bwMode="auto">
                      <a:xfrm>
                        <a:off x="522407"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56" name="组合 1459"/>
                      <p:cNvGrpSpPr/>
                      <p:nvPr/>
                    </p:nvGrpSpPr>
                    <p:grpSpPr>
                      <a:xfrm rot="21480000">
                        <a:off x="550169" y="3208561"/>
                        <a:ext cx="62231" cy="301752"/>
                        <a:chOff x="836295" y="3224403"/>
                        <a:chExt cx="62231" cy="301752"/>
                      </a:xfrm>
                    </p:grpSpPr>
                    <p:sp>
                      <p:nvSpPr>
                        <p:cNvPr id="1988" name="任意多边形 1987"/>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89" name="任意多边形 1988"/>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57" name="组合 1700"/>
                    <p:cNvGrpSpPr/>
                    <p:nvPr/>
                  </p:nvGrpSpPr>
                  <p:grpSpPr>
                    <a:xfrm>
                      <a:off x="778818" y="3135113"/>
                      <a:ext cx="128016" cy="380500"/>
                      <a:chOff x="778818" y="3135113"/>
                      <a:chExt cx="128016" cy="380500"/>
                    </a:xfrm>
                  </p:grpSpPr>
                  <p:grpSp>
                    <p:nvGrpSpPr>
                      <p:cNvPr id="1358" name="组合 580"/>
                      <p:cNvGrpSpPr/>
                      <p:nvPr/>
                    </p:nvGrpSpPr>
                    <p:grpSpPr>
                      <a:xfrm>
                        <a:off x="814422" y="3241292"/>
                        <a:ext cx="56808" cy="274321"/>
                        <a:chOff x="1703070" y="3245920"/>
                        <a:chExt cx="56808" cy="283846"/>
                      </a:xfrm>
                    </p:grpSpPr>
                    <p:sp>
                      <p:nvSpPr>
                        <p:cNvPr id="1984" name="任意多边形 1983"/>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85" name="任意多边形 1984"/>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83" name="Oval 505"/>
                      <p:cNvSpPr>
                        <a:spLocks noChangeArrowheads="1"/>
                      </p:cNvSpPr>
                      <p:nvPr/>
                    </p:nvSpPr>
                    <p:spPr bwMode="auto">
                      <a:xfrm>
                        <a:off x="778818"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59" name="组合 1720"/>
                    <p:cNvGrpSpPr/>
                    <p:nvPr/>
                  </p:nvGrpSpPr>
                  <p:grpSpPr>
                    <a:xfrm>
                      <a:off x="395536" y="3524756"/>
                      <a:ext cx="128016" cy="380500"/>
                      <a:chOff x="395536" y="3524756"/>
                      <a:chExt cx="128016" cy="380500"/>
                    </a:xfrm>
                  </p:grpSpPr>
                  <p:grpSp>
                    <p:nvGrpSpPr>
                      <p:cNvPr id="1360" name="组合 580"/>
                      <p:cNvGrpSpPr/>
                      <p:nvPr/>
                    </p:nvGrpSpPr>
                    <p:grpSpPr>
                      <a:xfrm flipV="1">
                        <a:off x="431140" y="3524756"/>
                        <a:ext cx="56808" cy="274321"/>
                        <a:chOff x="1703070" y="3245920"/>
                        <a:chExt cx="56808" cy="283846"/>
                      </a:xfrm>
                    </p:grpSpPr>
                    <p:sp>
                      <p:nvSpPr>
                        <p:cNvPr id="1980" name="任意多边形 1979"/>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81" name="任意多边形 1980"/>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79" name="Oval 505"/>
                      <p:cNvSpPr>
                        <a:spLocks noChangeArrowheads="1"/>
                      </p:cNvSpPr>
                      <p:nvPr/>
                    </p:nvSpPr>
                    <p:spPr bwMode="auto">
                      <a:xfrm flipV="1">
                        <a:off x="395536"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61" name="组合 1719"/>
                    <p:cNvGrpSpPr/>
                    <p:nvPr/>
                  </p:nvGrpSpPr>
                  <p:grpSpPr>
                    <a:xfrm>
                      <a:off x="522407" y="3524756"/>
                      <a:ext cx="128016" cy="380500"/>
                      <a:chOff x="522407" y="3524756"/>
                      <a:chExt cx="128016" cy="380500"/>
                    </a:xfrm>
                  </p:grpSpPr>
                  <p:grpSp>
                    <p:nvGrpSpPr>
                      <p:cNvPr id="1365" name="组合 1442"/>
                      <p:cNvGrpSpPr/>
                      <p:nvPr/>
                    </p:nvGrpSpPr>
                    <p:grpSpPr>
                      <a:xfrm flipV="1">
                        <a:off x="563302" y="3524756"/>
                        <a:ext cx="48004" cy="292608"/>
                        <a:chOff x="296223" y="3265170"/>
                        <a:chExt cx="81672" cy="254129"/>
                      </a:xfrm>
                    </p:grpSpPr>
                    <p:sp>
                      <p:nvSpPr>
                        <p:cNvPr id="1976" name="任意多边形 1975"/>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77" name="任意多边形 1976"/>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75" name="Oval 505"/>
                      <p:cNvSpPr>
                        <a:spLocks noChangeArrowheads="1"/>
                      </p:cNvSpPr>
                      <p:nvPr/>
                    </p:nvSpPr>
                    <p:spPr bwMode="auto">
                      <a:xfrm flipV="1">
                        <a:off x="522407"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66" name="组合 1717"/>
                    <p:cNvGrpSpPr/>
                    <p:nvPr/>
                  </p:nvGrpSpPr>
                  <p:grpSpPr>
                    <a:xfrm>
                      <a:off x="778818" y="3524756"/>
                      <a:ext cx="128016" cy="379505"/>
                      <a:chOff x="778818" y="3524756"/>
                      <a:chExt cx="128016" cy="379505"/>
                    </a:xfrm>
                  </p:grpSpPr>
                  <p:sp>
                    <p:nvSpPr>
                      <p:cNvPr id="1970" name="Oval 505"/>
                      <p:cNvSpPr>
                        <a:spLocks noChangeArrowheads="1"/>
                      </p:cNvSpPr>
                      <p:nvPr/>
                    </p:nvSpPr>
                    <p:spPr bwMode="auto">
                      <a:xfrm flipV="1">
                        <a:off x="778818"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367" name="组合 1459"/>
                      <p:cNvGrpSpPr/>
                      <p:nvPr/>
                    </p:nvGrpSpPr>
                    <p:grpSpPr>
                      <a:xfrm rot="120000" flipV="1">
                        <a:off x="806580" y="3524756"/>
                        <a:ext cx="62231" cy="301752"/>
                        <a:chOff x="836295" y="3224403"/>
                        <a:chExt cx="62231" cy="301752"/>
                      </a:xfrm>
                    </p:grpSpPr>
                    <p:sp>
                      <p:nvSpPr>
                        <p:cNvPr id="1972" name="任意多边形 1971"/>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73" name="任意多边形 1972"/>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68" name="组合 1718"/>
                    <p:cNvGrpSpPr/>
                    <p:nvPr/>
                  </p:nvGrpSpPr>
                  <p:grpSpPr>
                    <a:xfrm>
                      <a:off x="651183" y="3529061"/>
                      <a:ext cx="128016" cy="380500"/>
                      <a:chOff x="651183" y="3529061"/>
                      <a:chExt cx="128016" cy="380500"/>
                    </a:xfrm>
                  </p:grpSpPr>
                  <p:grpSp>
                    <p:nvGrpSpPr>
                      <p:cNvPr id="1369" name="组合 580"/>
                      <p:cNvGrpSpPr/>
                      <p:nvPr/>
                    </p:nvGrpSpPr>
                    <p:grpSpPr>
                      <a:xfrm flipV="1">
                        <a:off x="686787" y="3529061"/>
                        <a:ext cx="56808" cy="274321"/>
                        <a:chOff x="1703070" y="3245920"/>
                        <a:chExt cx="56808" cy="283846"/>
                      </a:xfrm>
                    </p:grpSpPr>
                    <p:sp>
                      <p:nvSpPr>
                        <p:cNvPr id="1968" name="任意多边形 1967"/>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69" name="任意多边形 1968"/>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67" name="Oval 505"/>
                      <p:cNvSpPr>
                        <a:spLocks noChangeArrowheads="1"/>
                      </p:cNvSpPr>
                      <p:nvPr/>
                    </p:nvSpPr>
                    <p:spPr bwMode="auto">
                      <a:xfrm flipV="1">
                        <a:off x="651183"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70" name="组合 1701"/>
                    <p:cNvGrpSpPr/>
                    <p:nvPr/>
                  </p:nvGrpSpPr>
                  <p:grpSpPr>
                    <a:xfrm>
                      <a:off x="903402" y="3130808"/>
                      <a:ext cx="128016" cy="380500"/>
                      <a:chOff x="903402" y="3130808"/>
                      <a:chExt cx="128016" cy="380500"/>
                    </a:xfrm>
                  </p:grpSpPr>
                  <p:grpSp>
                    <p:nvGrpSpPr>
                      <p:cNvPr id="1371" name="组合 1442"/>
                      <p:cNvGrpSpPr/>
                      <p:nvPr/>
                    </p:nvGrpSpPr>
                    <p:grpSpPr>
                      <a:xfrm>
                        <a:off x="944297" y="3218700"/>
                        <a:ext cx="48004" cy="292608"/>
                        <a:chOff x="296223" y="3265170"/>
                        <a:chExt cx="81672" cy="254129"/>
                      </a:xfrm>
                    </p:grpSpPr>
                    <p:sp>
                      <p:nvSpPr>
                        <p:cNvPr id="1964" name="任意多边形 1963"/>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65" name="任意多边形 1964"/>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63" name="Oval 505"/>
                      <p:cNvSpPr>
                        <a:spLocks noChangeArrowheads="1"/>
                      </p:cNvSpPr>
                      <p:nvPr/>
                    </p:nvSpPr>
                    <p:spPr bwMode="auto">
                      <a:xfrm>
                        <a:off x="903402"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72" name="组合 1716"/>
                    <p:cNvGrpSpPr/>
                    <p:nvPr/>
                  </p:nvGrpSpPr>
                  <p:grpSpPr>
                    <a:xfrm>
                      <a:off x="903402" y="3524756"/>
                      <a:ext cx="128016" cy="380500"/>
                      <a:chOff x="903402" y="3524756"/>
                      <a:chExt cx="128016" cy="380500"/>
                    </a:xfrm>
                  </p:grpSpPr>
                  <p:grpSp>
                    <p:nvGrpSpPr>
                      <p:cNvPr id="1373" name="组合 580"/>
                      <p:cNvGrpSpPr/>
                      <p:nvPr/>
                    </p:nvGrpSpPr>
                    <p:grpSpPr>
                      <a:xfrm flipV="1">
                        <a:off x="939006" y="3524756"/>
                        <a:ext cx="56808" cy="274321"/>
                        <a:chOff x="1703070" y="3245920"/>
                        <a:chExt cx="56808" cy="283846"/>
                      </a:xfrm>
                    </p:grpSpPr>
                    <p:sp>
                      <p:nvSpPr>
                        <p:cNvPr id="1960" name="任意多边形 1959"/>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61" name="任意多边形 1960"/>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59" name="Oval 505"/>
                      <p:cNvSpPr>
                        <a:spLocks noChangeArrowheads="1"/>
                      </p:cNvSpPr>
                      <p:nvPr/>
                    </p:nvSpPr>
                    <p:spPr bwMode="auto">
                      <a:xfrm flipV="1">
                        <a:off x="903402"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374" name="组合 1722"/>
                  <p:cNvGrpSpPr/>
                  <p:nvPr/>
                </p:nvGrpSpPr>
                <p:grpSpPr>
                  <a:xfrm>
                    <a:off x="1030273" y="3130808"/>
                    <a:ext cx="896099" cy="778753"/>
                    <a:chOff x="1030273" y="3130808"/>
                    <a:chExt cx="896099" cy="778753"/>
                  </a:xfrm>
                </p:grpSpPr>
                <p:grpSp>
                  <p:nvGrpSpPr>
                    <p:cNvPr id="1375" name="组合 1703"/>
                    <p:cNvGrpSpPr/>
                    <p:nvPr/>
                  </p:nvGrpSpPr>
                  <p:grpSpPr>
                    <a:xfrm>
                      <a:off x="1159049" y="3130808"/>
                      <a:ext cx="128016" cy="380500"/>
                      <a:chOff x="1159049" y="3130808"/>
                      <a:chExt cx="128016" cy="380500"/>
                    </a:xfrm>
                  </p:grpSpPr>
                  <p:grpSp>
                    <p:nvGrpSpPr>
                      <p:cNvPr id="1443" name="组合 580"/>
                      <p:cNvGrpSpPr/>
                      <p:nvPr/>
                    </p:nvGrpSpPr>
                    <p:grpSpPr>
                      <a:xfrm>
                        <a:off x="1194653" y="3236987"/>
                        <a:ext cx="56808" cy="274321"/>
                        <a:chOff x="1703070" y="3245920"/>
                        <a:chExt cx="56808" cy="283846"/>
                      </a:xfrm>
                    </p:grpSpPr>
                    <p:sp>
                      <p:nvSpPr>
                        <p:cNvPr id="1946" name="任意多边形 1945"/>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47" name="任意多边形 1946"/>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45" name="Oval 505"/>
                      <p:cNvSpPr>
                        <a:spLocks noChangeArrowheads="1"/>
                      </p:cNvSpPr>
                      <p:nvPr/>
                    </p:nvSpPr>
                    <p:spPr bwMode="auto">
                      <a:xfrm>
                        <a:off x="1159049"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44" name="组合 1702"/>
                    <p:cNvGrpSpPr/>
                    <p:nvPr/>
                  </p:nvGrpSpPr>
                  <p:grpSpPr>
                    <a:xfrm>
                      <a:off x="1030273" y="3130808"/>
                      <a:ext cx="128016" cy="379505"/>
                      <a:chOff x="1030273" y="3130808"/>
                      <a:chExt cx="128016" cy="379505"/>
                    </a:xfrm>
                  </p:grpSpPr>
                  <p:sp>
                    <p:nvSpPr>
                      <p:cNvPr id="1940" name="Oval 505"/>
                      <p:cNvSpPr>
                        <a:spLocks noChangeArrowheads="1"/>
                      </p:cNvSpPr>
                      <p:nvPr/>
                    </p:nvSpPr>
                    <p:spPr bwMode="auto">
                      <a:xfrm>
                        <a:off x="103027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445" name="组合 1459"/>
                      <p:cNvGrpSpPr/>
                      <p:nvPr/>
                    </p:nvGrpSpPr>
                    <p:grpSpPr>
                      <a:xfrm rot="21480000">
                        <a:off x="1058035" y="3208561"/>
                        <a:ext cx="62231" cy="301752"/>
                        <a:chOff x="836295" y="3224403"/>
                        <a:chExt cx="62231" cy="301752"/>
                      </a:xfrm>
                    </p:grpSpPr>
                    <p:sp>
                      <p:nvSpPr>
                        <p:cNvPr id="1942" name="任意多边形 1941"/>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43" name="任意多边形 1942"/>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446" name="组合 1704"/>
                    <p:cNvGrpSpPr/>
                    <p:nvPr/>
                  </p:nvGrpSpPr>
                  <p:grpSpPr>
                    <a:xfrm>
                      <a:off x="1286684" y="3135113"/>
                      <a:ext cx="128016" cy="380500"/>
                      <a:chOff x="1286684" y="3135113"/>
                      <a:chExt cx="128016" cy="380500"/>
                    </a:xfrm>
                  </p:grpSpPr>
                  <p:grpSp>
                    <p:nvGrpSpPr>
                      <p:cNvPr id="1447" name="组合 580"/>
                      <p:cNvGrpSpPr/>
                      <p:nvPr/>
                    </p:nvGrpSpPr>
                    <p:grpSpPr>
                      <a:xfrm>
                        <a:off x="1322288" y="3241292"/>
                        <a:ext cx="56808" cy="274321"/>
                        <a:chOff x="1703070" y="3245920"/>
                        <a:chExt cx="56808" cy="283846"/>
                      </a:xfrm>
                    </p:grpSpPr>
                    <p:sp>
                      <p:nvSpPr>
                        <p:cNvPr id="1938" name="任意多边形 1937"/>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39" name="任意多边形 1938"/>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37" name="Oval 505"/>
                      <p:cNvSpPr>
                        <a:spLocks noChangeArrowheads="1"/>
                      </p:cNvSpPr>
                      <p:nvPr/>
                    </p:nvSpPr>
                    <p:spPr bwMode="auto">
                      <a:xfrm>
                        <a:off x="1286684"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48" name="组合 1715"/>
                    <p:cNvGrpSpPr/>
                    <p:nvPr/>
                  </p:nvGrpSpPr>
                  <p:grpSpPr>
                    <a:xfrm>
                      <a:off x="1030273" y="3524756"/>
                      <a:ext cx="128016" cy="380500"/>
                      <a:chOff x="1030273" y="3524756"/>
                      <a:chExt cx="128016" cy="380500"/>
                    </a:xfrm>
                  </p:grpSpPr>
                  <p:grpSp>
                    <p:nvGrpSpPr>
                      <p:cNvPr id="1449" name="组合 1442"/>
                      <p:cNvGrpSpPr/>
                      <p:nvPr/>
                    </p:nvGrpSpPr>
                    <p:grpSpPr>
                      <a:xfrm flipV="1">
                        <a:off x="1071168" y="3524756"/>
                        <a:ext cx="48004" cy="292608"/>
                        <a:chOff x="296223" y="3265170"/>
                        <a:chExt cx="81672" cy="254129"/>
                      </a:xfrm>
                    </p:grpSpPr>
                    <p:sp>
                      <p:nvSpPr>
                        <p:cNvPr id="1934" name="任意多边形 1933"/>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35" name="任意多边形 1934"/>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33" name="Oval 505"/>
                      <p:cNvSpPr>
                        <a:spLocks noChangeArrowheads="1"/>
                      </p:cNvSpPr>
                      <p:nvPr/>
                    </p:nvSpPr>
                    <p:spPr bwMode="auto">
                      <a:xfrm flipV="1">
                        <a:off x="1030273"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50" name="组合 1713"/>
                    <p:cNvGrpSpPr/>
                    <p:nvPr/>
                  </p:nvGrpSpPr>
                  <p:grpSpPr>
                    <a:xfrm>
                      <a:off x="1286684" y="3524756"/>
                      <a:ext cx="128016" cy="379505"/>
                      <a:chOff x="1286684" y="3524756"/>
                      <a:chExt cx="128016" cy="379505"/>
                    </a:xfrm>
                  </p:grpSpPr>
                  <p:sp>
                    <p:nvSpPr>
                      <p:cNvPr id="1928" name="Oval 505"/>
                      <p:cNvSpPr>
                        <a:spLocks noChangeArrowheads="1"/>
                      </p:cNvSpPr>
                      <p:nvPr/>
                    </p:nvSpPr>
                    <p:spPr bwMode="auto">
                      <a:xfrm flipV="1">
                        <a:off x="1286684"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451" name="组合 1459"/>
                      <p:cNvGrpSpPr/>
                      <p:nvPr/>
                    </p:nvGrpSpPr>
                    <p:grpSpPr>
                      <a:xfrm rot="120000" flipV="1">
                        <a:off x="1314446" y="3524756"/>
                        <a:ext cx="62231" cy="301752"/>
                        <a:chOff x="836295" y="3224403"/>
                        <a:chExt cx="62231" cy="301752"/>
                      </a:xfrm>
                    </p:grpSpPr>
                    <p:sp>
                      <p:nvSpPr>
                        <p:cNvPr id="1930" name="任意多边形 1929"/>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31" name="任意多边形 1930"/>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452" name="组合 1714"/>
                    <p:cNvGrpSpPr/>
                    <p:nvPr/>
                  </p:nvGrpSpPr>
                  <p:grpSpPr>
                    <a:xfrm>
                      <a:off x="1159049" y="3529061"/>
                      <a:ext cx="128016" cy="380500"/>
                      <a:chOff x="1159049" y="3529061"/>
                      <a:chExt cx="128016" cy="380500"/>
                    </a:xfrm>
                  </p:grpSpPr>
                  <p:grpSp>
                    <p:nvGrpSpPr>
                      <p:cNvPr id="1453" name="组合 580"/>
                      <p:cNvGrpSpPr/>
                      <p:nvPr/>
                    </p:nvGrpSpPr>
                    <p:grpSpPr>
                      <a:xfrm flipV="1">
                        <a:off x="1194653" y="3529061"/>
                        <a:ext cx="56808" cy="274321"/>
                        <a:chOff x="1703070" y="3245920"/>
                        <a:chExt cx="56808" cy="283846"/>
                      </a:xfrm>
                    </p:grpSpPr>
                    <p:sp>
                      <p:nvSpPr>
                        <p:cNvPr id="1926" name="任意多边形 1925"/>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27" name="任意多边形 1926"/>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25" name="Oval 505"/>
                      <p:cNvSpPr>
                        <a:spLocks noChangeArrowheads="1"/>
                      </p:cNvSpPr>
                      <p:nvPr/>
                    </p:nvSpPr>
                    <p:spPr bwMode="auto">
                      <a:xfrm flipV="1">
                        <a:off x="1159049"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54" name="组合 1707"/>
                    <p:cNvGrpSpPr/>
                    <p:nvPr/>
                  </p:nvGrpSpPr>
                  <p:grpSpPr>
                    <a:xfrm>
                      <a:off x="1670721" y="3130808"/>
                      <a:ext cx="128016" cy="380500"/>
                      <a:chOff x="1670721" y="3130808"/>
                      <a:chExt cx="128016" cy="380500"/>
                    </a:xfrm>
                  </p:grpSpPr>
                  <p:grpSp>
                    <p:nvGrpSpPr>
                      <p:cNvPr id="1455" name="组合 580"/>
                      <p:cNvGrpSpPr/>
                      <p:nvPr/>
                    </p:nvGrpSpPr>
                    <p:grpSpPr>
                      <a:xfrm>
                        <a:off x="1706325" y="3236987"/>
                        <a:ext cx="56808" cy="274321"/>
                        <a:chOff x="1703070" y="3245920"/>
                        <a:chExt cx="56808" cy="283846"/>
                      </a:xfrm>
                    </p:grpSpPr>
                    <p:sp>
                      <p:nvSpPr>
                        <p:cNvPr id="1922" name="任意多边形 1921"/>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23" name="任意多边形 1922"/>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21" name="Oval 505"/>
                      <p:cNvSpPr>
                        <a:spLocks noChangeArrowheads="1"/>
                      </p:cNvSpPr>
                      <p:nvPr/>
                    </p:nvSpPr>
                    <p:spPr bwMode="auto">
                      <a:xfrm>
                        <a:off x="1670721"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57" name="组合 1705"/>
                    <p:cNvGrpSpPr/>
                    <p:nvPr/>
                  </p:nvGrpSpPr>
                  <p:grpSpPr>
                    <a:xfrm>
                      <a:off x="1415074" y="3130808"/>
                      <a:ext cx="128016" cy="380500"/>
                      <a:chOff x="1415074" y="3130808"/>
                      <a:chExt cx="128016" cy="380500"/>
                    </a:xfrm>
                  </p:grpSpPr>
                  <p:grpSp>
                    <p:nvGrpSpPr>
                      <p:cNvPr id="1460" name="组合 1442"/>
                      <p:cNvGrpSpPr/>
                      <p:nvPr/>
                    </p:nvGrpSpPr>
                    <p:grpSpPr>
                      <a:xfrm>
                        <a:off x="1455969" y="3218700"/>
                        <a:ext cx="48004" cy="292608"/>
                        <a:chOff x="296223" y="3265170"/>
                        <a:chExt cx="81672" cy="254129"/>
                      </a:xfrm>
                    </p:grpSpPr>
                    <p:sp>
                      <p:nvSpPr>
                        <p:cNvPr id="1918" name="任意多边形 1917"/>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19" name="任意多边形 1918"/>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17" name="Oval 505"/>
                      <p:cNvSpPr>
                        <a:spLocks noChangeArrowheads="1"/>
                      </p:cNvSpPr>
                      <p:nvPr/>
                    </p:nvSpPr>
                    <p:spPr bwMode="auto">
                      <a:xfrm>
                        <a:off x="1415074"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61" name="组合 1706"/>
                    <p:cNvGrpSpPr/>
                    <p:nvPr/>
                  </p:nvGrpSpPr>
                  <p:grpSpPr>
                    <a:xfrm>
                      <a:off x="1541945" y="3130808"/>
                      <a:ext cx="128016" cy="379505"/>
                      <a:chOff x="1541945" y="3130808"/>
                      <a:chExt cx="128016" cy="379505"/>
                    </a:xfrm>
                  </p:grpSpPr>
                  <p:sp>
                    <p:nvSpPr>
                      <p:cNvPr id="1912" name="Oval 505"/>
                      <p:cNvSpPr>
                        <a:spLocks noChangeArrowheads="1"/>
                      </p:cNvSpPr>
                      <p:nvPr/>
                    </p:nvSpPr>
                    <p:spPr bwMode="auto">
                      <a:xfrm>
                        <a:off x="1541945"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462" name="组合 1459"/>
                      <p:cNvGrpSpPr/>
                      <p:nvPr/>
                    </p:nvGrpSpPr>
                    <p:grpSpPr>
                      <a:xfrm rot="21480000">
                        <a:off x="1569707" y="3208561"/>
                        <a:ext cx="62231" cy="301752"/>
                        <a:chOff x="836295" y="3224403"/>
                        <a:chExt cx="62231" cy="301752"/>
                      </a:xfrm>
                    </p:grpSpPr>
                    <p:sp>
                      <p:nvSpPr>
                        <p:cNvPr id="1914" name="任意多边形 1913"/>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15" name="任意多边形 1914"/>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466" name="组合 1708"/>
                    <p:cNvGrpSpPr/>
                    <p:nvPr/>
                  </p:nvGrpSpPr>
                  <p:grpSpPr>
                    <a:xfrm>
                      <a:off x="1798356" y="3135113"/>
                      <a:ext cx="128016" cy="380500"/>
                      <a:chOff x="1798356" y="3135113"/>
                      <a:chExt cx="128016" cy="380500"/>
                    </a:xfrm>
                  </p:grpSpPr>
                  <p:grpSp>
                    <p:nvGrpSpPr>
                      <p:cNvPr id="1467" name="组合 580"/>
                      <p:cNvGrpSpPr/>
                      <p:nvPr/>
                    </p:nvGrpSpPr>
                    <p:grpSpPr>
                      <a:xfrm>
                        <a:off x="1833960" y="3241292"/>
                        <a:ext cx="56808" cy="274321"/>
                        <a:chOff x="1703070" y="3245920"/>
                        <a:chExt cx="56808" cy="283846"/>
                      </a:xfrm>
                    </p:grpSpPr>
                    <p:sp>
                      <p:nvSpPr>
                        <p:cNvPr id="1910" name="任意多边形 1909"/>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11" name="任意多边形 1910"/>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09" name="Oval 505"/>
                      <p:cNvSpPr>
                        <a:spLocks noChangeArrowheads="1"/>
                      </p:cNvSpPr>
                      <p:nvPr/>
                    </p:nvSpPr>
                    <p:spPr bwMode="auto">
                      <a:xfrm>
                        <a:off x="1798356"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68" name="组合 1712"/>
                    <p:cNvGrpSpPr/>
                    <p:nvPr/>
                  </p:nvGrpSpPr>
                  <p:grpSpPr>
                    <a:xfrm>
                      <a:off x="1415074" y="3524756"/>
                      <a:ext cx="128016" cy="380500"/>
                      <a:chOff x="1415074" y="3524756"/>
                      <a:chExt cx="128016" cy="380500"/>
                    </a:xfrm>
                  </p:grpSpPr>
                  <p:grpSp>
                    <p:nvGrpSpPr>
                      <p:cNvPr id="1469" name="组合 580"/>
                      <p:cNvGrpSpPr/>
                      <p:nvPr/>
                    </p:nvGrpSpPr>
                    <p:grpSpPr>
                      <a:xfrm flipV="1">
                        <a:off x="1450678" y="3524756"/>
                        <a:ext cx="56808" cy="274321"/>
                        <a:chOff x="1703070" y="3245920"/>
                        <a:chExt cx="56808" cy="283846"/>
                      </a:xfrm>
                    </p:grpSpPr>
                    <p:sp>
                      <p:nvSpPr>
                        <p:cNvPr id="1906" name="任意多边形 1905"/>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07" name="任意多边形 1906"/>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05" name="Oval 505"/>
                      <p:cNvSpPr>
                        <a:spLocks noChangeArrowheads="1"/>
                      </p:cNvSpPr>
                      <p:nvPr/>
                    </p:nvSpPr>
                    <p:spPr bwMode="auto">
                      <a:xfrm flipV="1">
                        <a:off x="1415074"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70" name="组合 1711"/>
                    <p:cNvGrpSpPr/>
                    <p:nvPr/>
                  </p:nvGrpSpPr>
                  <p:grpSpPr>
                    <a:xfrm>
                      <a:off x="1541945" y="3524756"/>
                      <a:ext cx="128016" cy="380500"/>
                      <a:chOff x="1541945" y="3524756"/>
                      <a:chExt cx="128016" cy="380500"/>
                    </a:xfrm>
                  </p:grpSpPr>
                  <p:grpSp>
                    <p:nvGrpSpPr>
                      <p:cNvPr id="1471" name="组合 1442"/>
                      <p:cNvGrpSpPr/>
                      <p:nvPr/>
                    </p:nvGrpSpPr>
                    <p:grpSpPr>
                      <a:xfrm flipV="1">
                        <a:off x="1582840" y="3524756"/>
                        <a:ext cx="48004" cy="292608"/>
                        <a:chOff x="296223" y="3265170"/>
                        <a:chExt cx="81672" cy="254129"/>
                      </a:xfrm>
                    </p:grpSpPr>
                    <p:sp>
                      <p:nvSpPr>
                        <p:cNvPr id="1902" name="任意多边形 1901"/>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03" name="任意多边形 1902"/>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901" name="Oval 505"/>
                      <p:cNvSpPr>
                        <a:spLocks noChangeArrowheads="1"/>
                      </p:cNvSpPr>
                      <p:nvPr/>
                    </p:nvSpPr>
                    <p:spPr bwMode="auto">
                      <a:xfrm flipV="1">
                        <a:off x="1541945"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75" name="组合 1709"/>
                    <p:cNvGrpSpPr/>
                    <p:nvPr/>
                  </p:nvGrpSpPr>
                  <p:grpSpPr>
                    <a:xfrm>
                      <a:off x="1798356" y="3524756"/>
                      <a:ext cx="128016" cy="379505"/>
                      <a:chOff x="1798356" y="3524756"/>
                      <a:chExt cx="128016" cy="379505"/>
                    </a:xfrm>
                  </p:grpSpPr>
                  <p:sp>
                    <p:nvSpPr>
                      <p:cNvPr id="1896" name="Oval 505"/>
                      <p:cNvSpPr>
                        <a:spLocks noChangeArrowheads="1"/>
                      </p:cNvSpPr>
                      <p:nvPr/>
                    </p:nvSpPr>
                    <p:spPr bwMode="auto">
                      <a:xfrm flipV="1">
                        <a:off x="1798356"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476" name="组合 1459"/>
                      <p:cNvGrpSpPr/>
                      <p:nvPr/>
                    </p:nvGrpSpPr>
                    <p:grpSpPr>
                      <a:xfrm rot="120000" flipV="1">
                        <a:off x="1826118" y="3524756"/>
                        <a:ext cx="62231" cy="301752"/>
                        <a:chOff x="836295" y="3224403"/>
                        <a:chExt cx="62231" cy="301752"/>
                      </a:xfrm>
                    </p:grpSpPr>
                    <p:sp>
                      <p:nvSpPr>
                        <p:cNvPr id="1898" name="任意多边形 1897"/>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99" name="任意多边形 1898"/>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480" name="组合 1710"/>
                    <p:cNvGrpSpPr/>
                    <p:nvPr/>
                  </p:nvGrpSpPr>
                  <p:grpSpPr>
                    <a:xfrm>
                      <a:off x="1670721" y="3529061"/>
                      <a:ext cx="128016" cy="380500"/>
                      <a:chOff x="1670721" y="3529061"/>
                      <a:chExt cx="128016" cy="380500"/>
                    </a:xfrm>
                  </p:grpSpPr>
                  <p:grpSp>
                    <p:nvGrpSpPr>
                      <p:cNvPr id="1482" name="组合 580"/>
                      <p:cNvGrpSpPr/>
                      <p:nvPr/>
                    </p:nvGrpSpPr>
                    <p:grpSpPr>
                      <a:xfrm flipV="1">
                        <a:off x="1706325" y="3529061"/>
                        <a:ext cx="56808" cy="274321"/>
                        <a:chOff x="1703070" y="3245920"/>
                        <a:chExt cx="56808" cy="283846"/>
                      </a:xfrm>
                    </p:grpSpPr>
                    <p:sp>
                      <p:nvSpPr>
                        <p:cNvPr id="1894" name="任意多边形 1893"/>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95" name="任意多边形 1894"/>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893" name="Oval 505"/>
                      <p:cNvSpPr>
                        <a:spLocks noChangeArrowheads="1"/>
                      </p:cNvSpPr>
                      <p:nvPr/>
                    </p:nvSpPr>
                    <p:spPr bwMode="auto">
                      <a:xfrm flipV="1">
                        <a:off x="1670721"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grpSp>
          <p:grpSp>
            <p:nvGrpSpPr>
              <p:cNvPr id="1485" name="组合 1999"/>
              <p:cNvGrpSpPr/>
              <p:nvPr/>
            </p:nvGrpSpPr>
            <p:grpSpPr>
              <a:xfrm>
                <a:off x="4316226" y="3144778"/>
                <a:ext cx="3059006" cy="778753"/>
                <a:chOff x="1252396" y="3129538"/>
                <a:chExt cx="3059006" cy="778753"/>
              </a:xfrm>
            </p:grpSpPr>
            <p:grpSp>
              <p:nvGrpSpPr>
                <p:cNvPr id="1486" name="组合 1723"/>
                <p:cNvGrpSpPr/>
                <p:nvPr/>
              </p:nvGrpSpPr>
              <p:grpSpPr>
                <a:xfrm>
                  <a:off x="2780566" y="3129538"/>
                  <a:ext cx="1530836" cy="778753"/>
                  <a:chOff x="395536" y="3130808"/>
                  <a:chExt cx="1530836" cy="778753"/>
                </a:xfrm>
              </p:grpSpPr>
              <p:grpSp>
                <p:nvGrpSpPr>
                  <p:cNvPr id="1490" name="组合 1721"/>
                  <p:cNvGrpSpPr/>
                  <p:nvPr/>
                </p:nvGrpSpPr>
                <p:grpSpPr>
                  <a:xfrm>
                    <a:off x="395536" y="3130808"/>
                    <a:ext cx="635882" cy="778753"/>
                    <a:chOff x="395536" y="3130808"/>
                    <a:chExt cx="635882" cy="778753"/>
                  </a:xfrm>
                </p:grpSpPr>
                <p:grpSp>
                  <p:nvGrpSpPr>
                    <p:cNvPr id="1491" name="组合 1699"/>
                    <p:cNvGrpSpPr/>
                    <p:nvPr/>
                  </p:nvGrpSpPr>
                  <p:grpSpPr>
                    <a:xfrm>
                      <a:off x="651183" y="3130808"/>
                      <a:ext cx="128016" cy="380500"/>
                      <a:chOff x="651183" y="3130808"/>
                      <a:chExt cx="128016" cy="380500"/>
                    </a:xfrm>
                  </p:grpSpPr>
                  <p:grpSp>
                    <p:nvGrpSpPr>
                      <p:cNvPr id="1492" name="组合 580"/>
                      <p:cNvGrpSpPr/>
                      <p:nvPr/>
                    </p:nvGrpSpPr>
                    <p:grpSpPr>
                      <a:xfrm>
                        <a:off x="686787" y="3236987"/>
                        <a:ext cx="56808" cy="274321"/>
                        <a:chOff x="1703070" y="3245920"/>
                        <a:chExt cx="56808" cy="283846"/>
                      </a:xfrm>
                    </p:grpSpPr>
                    <p:sp>
                      <p:nvSpPr>
                        <p:cNvPr id="2245" name="任意多边形 224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46" name="任意多边形 224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44" name="Oval 505"/>
                      <p:cNvSpPr>
                        <a:spLocks noChangeArrowheads="1"/>
                      </p:cNvSpPr>
                      <p:nvPr/>
                    </p:nvSpPr>
                    <p:spPr bwMode="auto">
                      <a:xfrm>
                        <a:off x="65118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93" name="组合 1697"/>
                    <p:cNvGrpSpPr/>
                    <p:nvPr/>
                  </p:nvGrpSpPr>
                  <p:grpSpPr>
                    <a:xfrm>
                      <a:off x="395536" y="3130808"/>
                      <a:ext cx="128016" cy="380500"/>
                      <a:chOff x="395536" y="3130808"/>
                      <a:chExt cx="128016" cy="380500"/>
                    </a:xfrm>
                  </p:grpSpPr>
                  <p:grpSp>
                    <p:nvGrpSpPr>
                      <p:cNvPr id="1494" name="组合 1442"/>
                      <p:cNvGrpSpPr/>
                      <p:nvPr/>
                    </p:nvGrpSpPr>
                    <p:grpSpPr>
                      <a:xfrm>
                        <a:off x="436431" y="3218700"/>
                        <a:ext cx="48004" cy="292608"/>
                        <a:chOff x="296223" y="3265170"/>
                        <a:chExt cx="81672" cy="254129"/>
                      </a:xfrm>
                    </p:grpSpPr>
                    <p:sp>
                      <p:nvSpPr>
                        <p:cNvPr id="2241" name="任意多边形 2240"/>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42" name="任意多边形 2241"/>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40" name="Oval 505"/>
                      <p:cNvSpPr>
                        <a:spLocks noChangeArrowheads="1"/>
                      </p:cNvSpPr>
                      <p:nvPr/>
                    </p:nvSpPr>
                    <p:spPr bwMode="auto">
                      <a:xfrm>
                        <a:off x="395536"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95" name="组合 1698"/>
                    <p:cNvGrpSpPr/>
                    <p:nvPr/>
                  </p:nvGrpSpPr>
                  <p:grpSpPr>
                    <a:xfrm>
                      <a:off x="522407" y="3130808"/>
                      <a:ext cx="128016" cy="379505"/>
                      <a:chOff x="522407" y="3130808"/>
                      <a:chExt cx="128016" cy="379505"/>
                    </a:xfrm>
                  </p:grpSpPr>
                  <p:sp>
                    <p:nvSpPr>
                      <p:cNvPr id="2235" name="Oval 505"/>
                      <p:cNvSpPr>
                        <a:spLocks noChangeArrowheads="1"/>
                      </p:cNvSpPr>
                      <p:nvPr/>
                    </p:nvSpPr>
                    <p:spPr bwMode="auto">
                      <a:xfrm>
                        <a:off x="522407"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496" name="组合 1459"/>
                      <p:cNvGrpSpPr/>
                      <p:nvPr/>
                    </p:nvGrpSpPr>
                    <p:grpSpPr>
                      <a:xfrm rot="21480000">
                        <a:off x="550169" y="3208561"/>
                        <a:ext cx="62231" cy="301752"/>
                        <a:chOff x="836295" y="3224403"/>
                        <a:chExt cx="62231" cy="301752"/>
                      </a:xfrm>
                    </p:grpSpPr>
                    <p:sp>
                      <p:nvSpPr>
                        <p:cNvPr id="2237" name="任意多边形 2236"/>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38" name="任意多边形 2237"/>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497" name="组合 1700"/>
                    <p:cNvGrpSpPr/>
                    <p:nvPr/>
                  </p:nvGrpSpPr>
                  <p:grpSpPr>
                    <a:xfrm>
                      <a:off x="778818" y="3135113"/>
                      <a:ext cx="128016" cy="380500"/>
                      <a:chOff x="778818" y="3135113"/>
                      <a:chExt cx="128016" cy="380500"/>
                    </a:xfrm>
                  </p:grpSpPr>
                  <p:grpSp>
                    <p:nvGrpSpPr>
                      <p:cNvPr id="1498" name="组合 580"/>
                      <p:cNvGrpSpPr/>
                      <p:nvPr/>
                    </p:nvGrpSpPr>
                    <p:grpSpPr>
                      <a:xfrm>
                        <a:off x="814422" y="3241292"/>
                        <a:ext cx="56808" cy="274321"/>
                        <a:chOff x="1703070" y="3245920"/>
                        <a:chExt cx="56808" cy="283846"/>
                      </a:xfrm>
                    </p:grpSpPr>
                    <p:sp>
                      <p:nvSpPr>
                        <p:cNvPr id="2233" name="任意多边形 223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34" name="任意多边形 223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32" name="Oval 505"/>
                      <p:cNvSpPr>
                        <a:spLocks noChangeArrowheads="1"/>
                      </p:cNvSpPr>
                      <p:nvPr/>
                    </p:nvSpPr>
                    <p:spPr bwMode="auto">
                      <a:xfrm>
                        <a:off x="778818"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499" name="组合 1720"/>
                    <p:cNvGrpSpPr/>
                    <p:nvPr/>
                  </p:nvGrpSpPr>
                  <p:grpSpPr>
                    <a:xfrm>
                      <a:off x="395536" y="3524756"/>
                      <a:ext cx="128016" cy="380500"/>
                      <a:chOff x="395536" y="3524756"/>
                      <a:chExt cx="128016" cy="380500"/>
                    </a:xfrm>
                  </p:grpSpPr>
                  <p:grpSp>
                    <p:nvGrpSpPr>
                      <p:cNvPr id="1500" name="组合 580"/>
                      <p:cNvGrpSpPr/>
                      <p:nvPr/>
                    </p:nvGrpSpPr>
                    <p:grpSpPr>
                      <a:xfrm flipV="1">
                        <a:off x="431140" y="3524756"/>
                        <a:ext cx="56808" cy="274321"/>
                        <a:chOff x="1703070" y="3245920"/>
                        <a:chExt cx="56808" cy="283846"/>
                      </a:xfrm>
                    </p:grpSpPr>
                    <p:sp>
                      <p:nvSpPr>
                        <p:cNvPr id="2229" name="任意多边形 2228"/>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30" name="任意多边形 2229"/>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28" name="Oval 505"/>
                      <p:cNvSpPr>
                        <a:spLocks noChangeArrowheads="1"/>
                      </p:cNvSpPr>
                      <p:nvPr/>
                    </p:nvSpPr>
                    <p:spPr bwMode="auto">
                      <a:xfrm flipV="1">
                        <a:off x="395536"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05" name="组合 1719"/>
                    <p:cNvGrpSpPr/>
                    <p:nvPr/>
                  </p:nvGrpSpPr>
                  <p:grpSpPr>
                    <a:xfrm>
                      <a:off x="522407" y="3524756"/>
                      <a:ext cx="128016" cy="380500"/>
                      <a:chOff x="522407" y="3524756"/>
                      <a:chExt cx="128016" cy="380500"/>
                    </a:xfrm>
                  </p:grpSpPr>
                  <p:grpSp>
                    <p:nvGrpSpPr>
                      <p:cNvPr id="1508" name="组合 1442"/>
                      <p:cNvGrpSpPr/>
                      <p:nvPr/>
                    </p:nvGrpSpPr>
                    <p:grpSpPr>
                      <a:xfrm flipV="1">
                        <a:off x="563302" y="3524756"/>
                        <a:ext cx="48004" cy="292608"/>
                        <a:chOff x="296223" y="3265170"/>
                        <a:chExt cx="81672" cy="254129"/>
                      </a:xfrm>
                    </p:grpSpPr>
                    <p:sp>
                      <p:nvSpPr>
                        <p:cNvPr id="2225" name="任意多边形 2224"/>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26" name="任意多边形 2225"/>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24" name="Oval 505"/>
                      <p:cNvSpPr>
                        <a:spLocks noChangeArrowheads="1"/>
                      </p:cNvSpPr>
                      <p:nvPr/>
                    </p:nvSpPr>
                    <p:spPr bwMode="auto">
                      <a:xfrm flipV="1">
                        <a:off x="522407"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12" name="组合 1717"/>
                    <p:cNvGrpSpPr/>
                    <p:nvPr/>
                  </p:nvGrpSpPr>
                  <p:grpSpPr>
                    <a:xfrm>
                      <a:off x="778818" y="3524756"/>
                      <a:ext cx="128016" cy="379505"/>
                      <a:chOff x="778818" y="3524756"/>
                      <a:chExt cx="128016" cy="379505"/>
                    </a:xfrm>
                  </p:grpSpPr>
                  <p:sp>
                    <p:nvSpPr>
                      <p:cNvPr id="2219" name="Oval 505"/>
                      <p:cNvSpPr>
                        <a:spLocks noChangeArrowheads="1"/>
                      </p:cNvSpPr>
                      <p:nvPr/>
                    </p:nvSpPr>
                    <p:spPr bwMode="auto">
                      <a:xfrm flipV="1">
                        <a:off x="778818"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16" name="组合 1459"/>
                      <p:cNvGrpSpPr/>
                      <p:nvPr/>
                    </p:nvGrpSpPr>
                    <p:grpSpPr>
                      <a:xfrm rot="120000" flipV="1">
                        <a:off x="806580" y="3524756"/>
                        <a:ext cx="62231" cy="301752"/>
                        <a:chOff x="836295" y="3224403"/>
                        <a:chExt cx="62231" cy="301752"/>
                      </a:xfrm>
                    </p:grpSpPr>
                    <p:sp>
                      <p:nvSpPr>
                        <p:cNvPr id="2221" name="任意多边形 2220"/>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22" name="任意多边形 2221"/>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21" name="组合 1718"/>
                    <p:cNvGrpSpPr/>
                    <p:nvPr/>
                  </p:nvGrpSpPr>
                  <p:grpSpPr>
                    <a:xfrm>
                      <a:off x="651183" y="3529061"/>
                      <a:ext cx="128016" cy="380500"/>
                      <a:chOff x="651183" y="3529061"/>
                      <a:chExt cx="128016" cy="380500"/>
                    </a:xfrm>
                  </p:grpSpPr>
                  <p:grpSp>
                    <p:nvGrpSpPr>
                      <p:cNvPr id="1524" name="组合 580"/>
                      <p:cNvGrpSpPr/>
                      <p:nvPr/>
                    </p:nvGrpSpPr>
                    <p:grpSpPr>
                      <a:xfrm flipV="1">
                        <a:off x="686787" y="3529061"/>
                        <a:ext cx="56808" cy="274321"/>
                        <a:chOff x="1703070" y="3245920"/>
                        <a:chExt cx="56808" cy="283846"/>
                      </a:xfrm>
                    </p:grpSpPr>
                    <p:sp>
                      <p:nvSpPr>
                        <p:cNvPr id="2217" name="任意多边形 2216"/>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18" name="任意多边形 2217"/>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16" name="Oval 505"/>
                      <p:cNvSpPr>
                        <a:spLocks noChangeArrowheads="1"/>
                      </p:cNvSpPr>
                      <p:nvPr/>
                    </p:nvSpPr>
                    <p:spPr bwMode="auto">
                      <a:xfrm flipV="1">
                        <a:off x="651183"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28" name="组合 1701"/>
                    <p:cNvGrpSpPr/>
                    <p:nvPr/>
                  </p:nvGrpSpPr>
                  <p:grpSpPr>
                    <a:xfrm>
                      <a:off x="903402" y="3130808"/>
                      <a:ext cx="128016" cy="380500"/>
                      <a:chOff x="903402" y="3130808"/>
                      <a:chExt cx="128016" cy="380500"/>
                    </a:xfrm>
                  </p:grpSpPr>
                  <p:grpSp>
                    <p:nvGrpSpPr>
                      <p:cNvPr id="1532" name="组合 1442"/>
                      <p:cNvGrpSpPr/>
                      <p:nvPr/>
                    </p:nvGrpSpPr>
                    <p:grpSpPr>
                      <a:xfrm>
                        <a:off x="944297" y="3218700"/>
                        <a:ext cx="48004" cy="292608"/>
                        <a:chOff x="296223" y="3265170"/>
                        <a:chExt cx="81672" cy="254129"/>
                      </a:xfrm>
                    </p:grpSpPr>
                    <p:sp>
                      <p:nvSpPr>
                        <p:cNvPr id="2213" name="任意多边形 2212"/>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14" name="任意多边形 2213"/>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12" name="Oval 505"/>
                      <p:cNvSpPr>
                        <a:spLocks noChangeArrowheads="1"/>
                      </p:cNvSpPr>
                      <p:nvPr/>
                    </p:nvSpPr>
                    <p:spPr bwMode="auto">
                      <a:xfrm>
                        <a:off x="903402"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33" name="组合 1716"/>
                    <p:cNvGrpSpPr/>
                    <p:nvPr/>
                  </p:nvGrpSpPr>
                  <p:grpSpPr>
                    <a:xfrm>
                      <a:off x="903402" y="3524756"/>
                      <a:ext cx="128016" cy="380500"/>
                      <a:chOff x="903402" y="3524756"/>
                      <a:chExt cx="128016" cy="380500"/>
                    </a:xfrm>
                  </p:grpSpPr>
                  <p:grpSp>
                    <p:nvGrpSpPr>
                      <p:cNvPr id="1534" name="组合 580"/>
                      <p:cNvGrpSpPr/>
                      <p:nvPr/>
                    </p:nvGrpSpPr>
                    <p:grpSpPr>
                      <a:xfrm flipV="1">
                        <a:off x="939006" y="3524756"/>
                        <a:ext cx="56808" cy="274321"/>
                        <a:chOff x="1703070" y="3245920"/>
                        <a:chExt cx="56808" cy="283846"/>
                      </a:xfrm>
                    </p:grpSpPr>
                    <p:sp>
                      <p:nvSpPr>
                        <p:cNvPr id="2209" name="任意多边形 2208"/>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10" name="任意多边形 2209"/>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208" name="Oval 505"/>
                      <p:cNvSpPr>
                        <a:spLocks noChangeArrowheads="1"/>
                      </p:cNvSpPr>
                      <p:nvPr/>
                    </p:nvSpPr>
                    <p:spPr bwMode="auto">
                      <a:xfrm flipV="1">
                        <a:off x="903402"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35" name="组合 1722"/>
                  <p:cNvGrpSpPr/>
                  <p:nvPr/>
                </p:nvGrpSpPr>
                <p:grpSpPr>
                  <a:xfrm>
                    <a:off x="1030273" y="3130808"/>
                    <a:ext cx="896099" cy="778753"/>
                    <a:chOff x="1030273" y="3130808"/>
                    <a:chExt cx="896099" cy="778753"/>
                  </a:xfrm>
                </p:grpSpPr>
                <p:grpSp>
                  <p:nvGrpSpPr>
                    <p:cNvPr id="1536" name="组合 1703"/>
                    <p:cNvGrpSpPr/>
                    <p:nvPr/>
                  </p:nvGrpSpPr>
                  <p:grpSpPr>
                    <a:xfrm>
                      <a:off x="1159049" y="3130808"/>
                      <a:ext cx="128016" cy="380500"/>
                      <a:chOff x="1159049" y="3130808"/>
                      <a:chExt cx="128016" cy="380500"/>
                    </a:xfrm>
                  </p:grpSpPr>
                  <p:grpSp>
                    <p:nvGrpSpPr>
                      <p:cNvPr id="1537" name="组合 580"/>
                      <p:cNvGrpSpPr/>
                      <p:nvPr/>
                    </p:nvGrpSpPr>
                    <p:grpSpPr>
                      <a:xfrm>
                        <a:off x="1194653" y="3236987"/>
                        <a:ext cx="56808" cy="274321"/>
                        <a:chOff x="1703070" y="3245920"/>
                        <a:chExt cx="56808" cy="283846"/>
                      </a:xfrm>
                    </p:grpSpPr>
                    <p:sp>
                      <p:nvSpPr>
                        <p:cNvPr id="2195" name="任意多边形 219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96" name="任意多边形 219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94" name="Oval 505"/>
                      <p:cNvSpPr>
                        <a:spLocks noChangeArrowheads="1"/>
                      </p:cNvSpPr>
                      <p:nvPr/>
                    </p:nvSpPr>
                    <p:spPr bwMode="auto">
                      <a:xfrm>
                        <a:off x="1159049"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38" name="组合 1702"/>
                    <p:cNvGrpSpPr/>
                    <p:nvPr/>
                  </p:nvGrpSpPr>
                  <p:grpSpPr>
                    <a:xfrm>
                      <a:off x="1030273" y="3130808"/>
                      <a:ext cx="128016" cy="379505"/>
                      <a:chOff x="1030273" y="3130808"/>
                      <a:chExt cx="128016" cy="379505"/>
                    </a:xfrm>
                  </p:grpSpPr>
                  <p:sp>
                    <p:nvSpPr>
                      <p:cNvPr id="2189" name="Oval 505"/>
                      <p:cNvSpPr>
                        <a:spLocks noChangeArrowheads="1"/>
                      </p:cNvSpPr>
                      <p:nvPr/>
                    </p:nvSpPr>
                    <p:spPr bwMode="auto">
                      <a:xfrm>
                        <a:off x="103027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39" name="组合 1459"/>
                      <p:cNvGrpSpPr/>
                      <p:nvPr/>
                    </p:nvGrpSpPr>
                    <p:grpSpPr>
                      <a:xfrm rot="21480000">
                        <a:off x="1058035" y="3208561"/>
                        <a:ext cx="62231" cy="301752"/>
                        <a:chOff x="836295" y="3224403"/>
                        <a:chExt cx="62231" cy="301752"/>
                      </a:xfrm>
                    </p:grpSpPr>
                    <p:sp>
                      <p:nvSpPr>
                        <p:cNvPr id="2191" name="任意多边形 2190"/>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92" name="任意多边形 2191"/>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40" name="组合 1704"/>
                    <p:cNvGrpSpPr/>
                    <p:nvPr/>
                  </p:nvGrpSpPr>
                  <p:grpSpPr>
                    <a:xfrm>
                      <a:off x="1286684" y="3135113"/>
                      <a:ext cx="128016" cy="380500"/>
                      <a:chOff x="1286684" y="3135113"/>
                      <a:chExt cx="128016" cy="380500"/>
                    </a:xfrm>
                  </p:grpSpPr>
                  <p:grpSp>
                    <p:nvGrpSpPr>
                      <p:cNvPr id="1541" name="组合 580"/>
                      <p:cNvGrpSpPr/>
                      <p:nvPr/>
                    </p:nvGrpSpPr>
                    <p:grpSpPr>
                      <a:xfrm>
                        <a:off x="1322288" y="3241292"/>
                        <a:ext cx="56808" cy="274321"/>
                        <a:chOff x="1703070" y="3245920"/>
                        <a:chExt cx="56808" cy="283846"/>
                      </a:xfrm>
                    </p:grpSpPr>
                    <p:sp>
                      <p:nvSpPr>
                        <p:cNvPr id="2187" name="任意多边形 2186"/>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8" name="任意多边形 2187"/>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86" name="Oval 505"/>
                      <p:cNvSpPr>
                        <a:spLocks noChangeArrowheads="1"/>
                      </p:cNvSpPr>
                      <p:nvPr/>
                    </p:nvSpPr>
                    <p:spPr bwMode="auto">
                      <a:xfrm>
                        <a:off x="1286684"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46" name="组合 1715"/>
                    <p:cNvGrpSpPr/>
                    <p:nvPr/>
                  </p:nvGrpSpPr>
                  <p:grpSpPr>
                    <a:xfrm>
                      <a:off x="1030273" y="3524756"/>
                      <a:ext cx="128016" cy="380500"/>
                      <a:chOff x="1030273" y="3524756"/>
                      <a:chExt cx="128016" cy="380500"/>
                    </a:xfrm>
                  </p:grpSpPr>
                  <p:grpSp>
                    <p:nvGrpSpPr>
                      <p:cNvPr id="1549" name="组合 1442"/>
                      <p:cNvGrpSpPr/>
                      <p:nvPr/>
                    </p:nvGrpSpPr>
                    <p:grpSpPr>
                      <a:xfrm flipV="1">
                        <a:off x="1071168" y="3524756"/>
                        <a:ext cx="48004" cy="292608"/>
                        <a:chOff x="296223" y="3265170"/>
                        <a:chExt cx="81672" cy="254129"/>
                      </a:xfrm>
                    </p:grpSpPr>
                    <p:sp>
                      <p:nvSpPr>
                        <p:cNvPr id="2183" name="任意多边形 2182"/>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4" name="任意多边形 2183"/>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82" name="Oval 505"/>
                      <p:cNvSpPr>
                        <a:spLocks noChangeArrowheads="1"/>
                      </p:cNvSpPr>
                      <p:nvPr/>
                    </p:nvSpPr>
                    <p:spPr bwMode="auto">
                      <a:xfrm flipV="1">
                        <a:off x="1030273"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53" name="组合 1713"/>
                    <p:cNvGrpSpPr/>
                    <p:nvPr/>
                  </p:nvGrpSpPr>
                  <p:grpSpPr>
                    <a:xfrm>
                      <a:off x="1286684" y="3524756"/>
                      <a:ext cx="128016" cy="379505"/>
                      <a:chOff x="1286684" y="3524756"/>
                      <a:chExt cx="128016" cy="379505"/>
                    </a:xfrm>
                  </p:grpSpPr>
                  <p:sp>
                    <p:nvSpPr>
                      <p:cNvPr id="2177" name="Oval 505"/>
                      <p:cNvSpPr>
                        <a:spLocks noChangeArrowheads="1"/>
                      </p:cNvSpPr>
                      <p:nvPr/>
                    </p:nvSpPr>
                    <p:spPr bwMode="auto">
                      <a:xfrm flipV="1">
                        <a:off x="1286684"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57" name="组合 1459"/>
                      <p:cNvGrpSpPr/>
                      <p:nvPr/>
                    </p:nvGrpSpPr>
                    <p:grpSpPr>
                      <a:xfrm rot="120000" flipV="1">
                        <a:off x="1314446" y="3524756"/>
                        <a:ext cx="62231" cy="301752"/>
                        <a:chOff x="836295" y="3224403"/>
                        <a:chExt cx="62231" cy="301752"/>
                      </a:xfrm>
                    </p:grpSpPr>
                    <p:sp>
                      <p:nvSpPr>
                        <p:cNvPr id="2179" name="任意多边形 2178"/>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80" name="任意多边形 2179"/>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62" name="组合 1714"/>
                    <p:cNvGrpSpPr/>
                    <p:nvPr/>
                  </p:nvGrpSpPr>
                  <p:grpSpPr>
                    <a:xfrm>
                      <a:off x="1159049" y="3529061"/>
                      <a:ext cx="128016" cy="380500"/>
                      <a:chOff x="1159049" y="3529061"/>
                      <a:chExt cx="128016" cy="380500"/>
                    </a:xfrm>
                  </p:grpSpPr>
                  <p:grpSp>
                    <p:nvGrpSpPr>
                      <p:cNvPr id="1565" name="组合 580"/>
                      <p:cNvGrpSpPr/>
                      <p:nvPr/>
                    </p:nvGrpSpPr>
                    <p:grpSpPr>
                      <a:xfrm flipV="1">
                        <a:off x="1194653" y="3529061"/>
                        <a:ext cx="56808" cy="274321"/>
                        <a:chOff x="1703070" y="3245920"/>
                        <a:chExt cx="56808" cy="283846"/>
                      </a:xfrm>
                    </p:grpSpPr>
                    <p:sp>
                      <p:nvSpPr>
                        <p:cNvPr id="2175" name="任意多边形 217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76" name="任意多边形 217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74" name="Oval 505"/>
                      <p:cNvSpPr>
                        <a:spLocks noChangeArrowheads="1"/>
                      </p:cNvSpPr>
                      <p:nvPr/>
                    </p:nvSpPr>
                    <p:spPr bwMode="auto">
                      <a:xfrm flipV="1">
                        <a:off x="1159049"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69" name="组合 1707"/>
                    <p:cNvGrpSpPr/>
                    <p:nvPr/>
                  </p:nvGrpSpPr>
                  <p:grpSpPr>
                    <a:xfrm>
                      <a:off x="1670721" y="3130808"/>
                      <a:ext cx="128016" cy="380500"/>
                      <a:chOff x="1670721" y="3130808"/>
                      <a:chExt cx="128016" cy="380500"/>
                    </a:xfrm>
                  </p:grpSpPr>
                  <p:grpSp>
                    <p:nvGrpSpPr>
                      <p:cNvPr id="1573" name="组合 580"/>
                      <p:cNvGrpSpPr/>
                      <p:nvPr/>
                    </p:nvGrpSpPr>
                    <p:grpSpPr>
                      <a:xfrm>
                        <a:off x="1706325" y="3236987"/>
                        <a:ext cx="56808" cy="274321"/>
                        <a:chOff x="1703070" y="3245920"/>
                        <a:chExt cx="56808" cy="283846"/>
                      </a:xfrm>
                    </p:grpSpPr>
                    <p:sp>
                      <p:nvSpPr>
                        <p:cNvPr id="2171" name="任意多边形 2170"/>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72" name="任意多边形 2171"/>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70" name="Oval 505"/>
                      <p:cNvSpPr>
                        <a:spLocks noChangeArrowheads="1"/>
                      </p:cNvSpPr>
                      <p:nvPr/>
                    </p:nvSpPr>
                    <p:spPr bwMode="auto">
                      <a:xfrm>
                        <a:off x="1670721"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74" name="组合 1705"/>
                    <p:cNvGrpSpPr/>
                    <p:nvPr/>
                  </p:nvGrpSpPr>
                  <p:grpSpPr>
                    <a:xfrm>
                      <a:off x="1415074" y="3130808"/>
                      <a:ext cx="128016" cy="380500"/>
                      <a:chOff x="1415074" y="3130808"/>
                      <a:chExt cx="128016" cy="380500"/>
                    </a:xfrm>
                  </p:grpSpPr>
                  <p:grpSp>
                    <p:nvGrpSpPr>
                      <p:cNvPr id="1575" name="组合 1442"/>
                      <p:cNvGrpSpPr/>
                      <p:nvPr/>
                    </p:nvGrpSpPr>
                    <p:grpSpPr>
                      <a:xfrm>
                        <a:off x="1455969" y="3218700"/>
                        <a:ext cx="48004" cy="292608"/>
                        <a:chOff x="296223" y="3265170"/>
                        <a:chExt cx="81672" cy="254129"/>
                      </a:xfrm>
                    </p:grpSpPr>
                    <p:sp>
                      <p:nvSpPr>
                        <p:cNvPr id="2167" name="任意多边形 2166"/>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68" name="任意多边形 2167"/>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66" name="Oval 505"/>
                      <p:cNvSpPr>
                        <a:spLocks noChangeArrowheads="1"/>
                      </p:cNvSpPr>
                      <p:nvPr/>
                    </p:nvSpPr>
                    <p:spPr bwMode="auto">
                      <a:xfrm>
                        <a:off x="1415074"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76" name="组合 1706"/>
                    <p:cNvGrpSpPr/>
                    <p:nvPr/>
                  </p:nvGrpSpPr>
                  <p:grpSpPr>
                    <a:xfrm>
                      <a:off x="1541945" y="3130808"/>
                      <a:ext cx="128016" cy="379505"/>
                      <a:chOff x="1541945" y="3130808"/>
                      <a:chExt cx="128016" cy="379505"/>
                    </a:xfrm>
                  </p:grpSpPr>
                  <p:sp>
                    <p:nvSpPr>
                      <p:cNvPr id="2161" name="Oval 505"/>
                      <p:cNvSpPr>
                        <a:spLocks noChangeArrowheads="1"/>
                      </p:cNvSpPr>
                      <p:nvPr/>
                    </p:nvSpPr>
                    <p:spPr bwMode="auto">
                      <a:xfrm>
                        <a:off x="1541945"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77" name="组合 1459"/>
                      <p:cNvGrpSpPr/>
                      <p:nvPr/>
                    </p:nvGrpSpPr>
                    <p:grpSpPr>
                      <a:xfrm rot="21480000">
                        <a:off x="1569707" y="3208561"/>
                        <a:ext cx="62231" cy="301752"/>
                        <a:chOff x="836295" y="3224403"/>
                        <a:chExt cx="62231" cy="301752"/>
                      </a:xfrm>
                    </p:grpSpPr>
                    <p:sp>
                      <p:nvSpPr>
                        <p:cNvPr id="2163" name="任意多边形 2162"/>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64" name="任意多边形 2163"/>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78" name="组合 1708"/>
                    <p:cNvGrpSpPr/>
                    <p:nvPr/>
                  </p:nvGrpSpPr>
                  <p:grpSpPr>
                    <a:xfrm>
                      <a:off x="1798356" y="3135113"/>
                      <a:ext cx="128016" cy="380500"/>
                      <a:chOff x="1798356" y="3135113"/>
                      <a:chExt cx="128016" cy="380500"/>
                    </a:xfrm>
                  </p:grpSpPr>
                  <p:grpSp>
                    <p:nvGrpSpPr>
                      <p:cNvPr id="1579" name="组合 580"/>
                      <p:cNvGrpSpPr/>
                      <p:nvPr/>
                    </p:nvGrpSpPr>
                    <p:grpSpPr>
                      <a:xfrm>
                        <a:off x="1833960" y="3241292"/>
                        <a:ext cx="56808" cy="274321"/>
                        <a:chOff x="1703070" y="3245920"/>
                        <a:chExt cx="56808" cy="283846"/>
                      </a:xfrm>
                    </p:grpSpPr>
                    <p:sp>
                      <p:nvSpPr>
                        <p:cNvPr id="2159" name="任意多边形 2158"/>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60" name="任意多边形 2159"/>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58" name="Oval 505"/>
                      <p:cNvSpPr>
                        <a:spLocks noChangeArrowheads="1"/>
                      </p:cNvSpPr>
                      <p:nvPr/>
                    </p:nvSpPr>
                    <p:spPr bwMode="auto">
                      <a:xfrm>
                        <a:off x="1798356"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80" name="组合 1712"/>
                    <p:cNvGrpSpPr/>
                    <p:nvPr/>
                  </p:nvGrpSpPr>
                  <p:grpSpPr>
                    <a:xfrm>
                      <a:off x="1415074" y="3524756"/>
                      <a:ext cx="128016" cy="380500"/>
                      <a:chOff x="1415074" y="3524756"/>
                      <a:chExt cx="128016" cy="380500"/>
                    </a:xfrm>
                  </p:grpSpPr>
                  <p:grpSp>
                    <p:nvGrpSpPr>
                      <p:cNvPr id="1581" name="组合 580"/>
                      <p:cNvGrpSpPr/>
                      <p:nvPr/>
                    </p:nvGrpSpPr>
                    <p:grpSpPr>
                      <a:xfrm flipV="1">
                        <a:off x="1450678" y="3524756"/>
                        <a:ext cx="56808" cy="274321"/>
                        <a:chOff x="1703070" y="3245920"/>
                        <a:chExt cx="56808" cy="283846"/>
                      </a:xfrm>
                    </p:grpSpPr>
                    <p:sp>
                      <p:nvSpPr>
                        <p:cNvPr id="2155" name="任意多边形 215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56" name="任意多边形 215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54" name="Oval 505"/>
                      <p:cNvSpPr>
                        <a:spLocks noChangeArrowheads="1"/>
                      </p:cNvSpPr>
                      <p:nvPr/>
                    </p:nvSpPr>
                    <p:spPr bwMode="auto">
                      <a:xfrm flipV="1">
                        <a:off x="1415074"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82" name="组合 1711"/>
                    <p:cNvGrpSpPr/>
                    <p:nvPr/>
                  </p:nvGrpSpPr>
                  <p:grpSpPr>
                    <a:xfrm>
                      <a:off x="1541945" y="3524756"/>
                      <a:ext cx="128016" cy="380500"/>
                      <a:chOff x="1541945" y="3524756"/>
                      <a:chExt cx="128016" cy="380500"/>
                    </a:xfrm>
                  </p:grpSpPr>
                  <p:grpSp>
                    <p:nvGrpSpPr>
                      <p:cNvPr id="1583" name="组合 1442"/>
                      <p:cNvGrpSpPr/>
                      <p:nvPr/>
                    </p:nvGrpSpPr>
                    <p:grpSpPr>
                      <a:xfrm flipV="1">
                        <a:off x="1582840" y="3524756"/>
                        <a:ext cx="48004" cy="292608"/>
                        <a:chOff x="296223" y="3265170"/>
                        <a:chExt cx="81672" cy="254129"/>
                      </a:xfrm>
                    </p:grpSpPr>
                    <p:sp>
                      <p:nvSpPr>
                        <p:cNvPr id="2151" name="任意多边形 2150"/>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52" name="任意多边形 2151"/>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50" name="Oval 505"/>
                      <p:cNvSpPr>
                        <a:spLocks noChangeArrowheads="1"/>
                      </p:cNvSpPr>
                      <p:nvPr/>
                    </p:nvSpPr>
                    <p:spPr bwMode="auto">
                      <a:xfrm flipV="1">
                        <a:off x="1541945"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84" name="组合 1709"/>
                    <p:cNvGrpSpPr/>
                    <p:nvPr/>
                  </p:nvGrpSpPr>
                  <p:grpSpPr>
                    <a:xfrm>
                      <a:off x="1798356" y="3524756"/>
                      <a:ext cx="128016" cy="379505"/>
                      <a:chOff x="1798356" y="3524756"/>
                      <a:chExt cx="128016" cy="379505"/>
                    </a:xfrm>
                  </p:grpSpPr>
                  <p:sp>
                    <p:nvSpPr>
                      <p:cNvPr id="2145" name="Oval 505"/>
                      <p:cNvSpPr>
                        <a:spLocks noChangeArrowheads="1"/>
                      </p:cNvSpPr>
                      <p:nvPr/>
                    </p:nvSpPr>
                    <p:spPr bwMode="auto">
                      <a:xfrm flipV="1">
                        <a:off x="1798356"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85" name="组合 1459"/>
                      <p:cNvGrpSpPr/>
                      <p:nvPr/>
                    </p:nvGrpSpPr>
                    <p:grpSpPr>
                      <a:xfrm rot="120000" flipV="1">
                        <a:off x="1826118" y="3524756"/>
                        <a:ext cx="62231" cy="301752"/>
                        <a:chOff x="836295" y="3224403"/>
                        <a:chExt cx="62231" cy="301752"/>
                      </a:xfrm>
                    </p:grpSpPr>
                    <p:sp>
                      <p:nvSpPr>
                        <p:cNvPr id="2147" name="任意多边形 2146"/>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48" name="任意多边形 2147"/>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86" name="组合 1710"/>
                    <p:cNvGrpSpPr/>
                    <p:nvPr/>
                  </p:nvGrpSpPr>
                  <p:grpSpPr>
                    <a:xfrm>
                      <a:off x="1670721" y="3529061"/>
                      <a:ext cx="128016" cy="380500"/>
                      <a:chOff x="1670721" y="3529061"/>
                      <a:chExt cx="128016" cy="380500"/>
                    </a:xfrm>
                  </p:grpSpPr>
                  <p:grpSp>
                    <p:nvGrpSpPr>
                      <p:cNvPr id="1587" name="组合 580"/>
                      <p:cNvGrpSpPr/>
                      <p:nvPr/>
                    </p:nvGrpSpPr>
                    <p:grpSpPr>
                      <a:xfrm flipV="1">
                        <a:off x="1706325" y="3529061"/>
                        <a:ext cx="56808" cy="274321"/>
                        <a:chOff x="1703070" y="3245920"/>
                        <a:chExt cx="56808" cy="283846"/>
                      </a:xfrm>
                    </p:grpSpPr>
                    <p:sp>
                      <p:nvSpPr>
                        <p:cNvPr id="2143" name="任意多边形 214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44" name="任意多边形 214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42" name="Oval 505"/>
                      <p:cNvSpPr>
                        <a:spLocks noChangeArrowheads="1"/>
                      </p:cNvSpPr>
                      <p:nvPr/>
                    </p:nvSpPr>
                    <p:spPr bwMode="auto">
                      <a:xfrm flipV="1">
                        <a:off x="1670721"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grpSp>
              <p:nvGrpSpPr>
                <p:cNvPr id="1588" name="组合 1874"/>
                <p:cNvGrpSpPr/>
                <p:nvPr/>
              </p:nvGrpSpPr>
              <p:grpSpPr>
                <a:xfrm>
                  <a:off x="1252396" y="3129538"/>
                  <a:ext cx="1530836" cy="778753"/>
                  <a:chOff x="395536" y="3130808"/>
                  <a:chExt cx="1530836" cy="778753"/>
                </a:xfrm>
              </p:grpSpPr>
              <p:grpSp>
                <p:nvGrpSpPr>
                  <p:cNvPr id="1589" name="组合 1721"/>
                  <p:cNvGrpSpPr/>
                  <p:nvPr/>
                </p:nvGrpSpPr>
                <p:grpSpPr>
                  <a:xfrm>
                    <a:off x="395536" y="3130808"/>
                    <a:ext cx="635882" cy="778753"/>
                    <a:chOff x="395536" y="3130808"/>
                    <a:chExt cx="635882" cy="778753"/>
                  </a:xfrm>
                </p:grpSpPr>
                <p:grpSp>
                  <p:nvGrpSpPr>
                    <p:cNvPr id="1590" name="组合 1699"/>
                    <p:cNvGrpSpPr/>
                    <p:nvPr/>
                  </p:nvGrpSpPr>
                  <p:grpSpPr>
                    <a:xfrm>
                      <a:off x="651183" y="3130808"/>
                      <a:ext cx="128016" cy="380500"/>
                      <a:chOff x="651183" y="3130808"/>
                      <a:chExt cx="128016" cy="380500"/>
                    </a:xfrm>
                  </p:grpSpPr>
                  <p:grpSp>
                    <p:nvGrpSpPr>
                      <p:cNvPr id="1591" name="组合 580"/>
                      <p:cNvGrpSpPr/>
                      <p:nvPr/>
                    </p:nvGrpSpPr>
                    <p:grpSpPr>
                      <a:xfrm>
                        <a:off x="686787" y="3236987"/>
                        <a:ext cx="56808" cy="274321"/>
                        <a:chOff x="1703070" y="3245920"/>
                        <a:chExt cx="56808" cy="283846"/>
                      </a:xfrm>
                    </p:grpSpPr>
                    <p:sp>
                      <p:nvSpPr>
                        <p:cNvPr id="2123" name="任意多边形 212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24" name="任意多边形 212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22" name="Oval 505"/>
                      <p:cNvSpPr>
                        <a:spLocks noChangeArrowheads="1"/>
                      </p:cNvSpPr>
                      <p:nvPr/>
                    </p:nvSpPr>
                    <p:spPr bwMode="auto">
                      <a:xfrm>
                        <a:off x="65118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92" name="组合 1697"/>
                    <p:cNvGrpSpPr/>
                    <p:nvPr/>
                  </p:nvGrpSpPr>
                  <p:grpSpPr>
                    <a:xfrm>
                      <a:off x="395536" y="3130808"/>
                      <a:ext cx="128016" cy="380500"/>
                      <a:chOff x="395536" y="3130808"/>
                      <a:chExt cx="128016" cy="380500"/>
                    </a:xfrm>
                  </p:grpSpPr>
                  <p:grpSp>
                    <p:nvGrpSpPr>
                      <p:cNvPr id="1593" name="组合 1442"/>
                      <p:cNvGrpSpPr/>
                      <p:nvPr/>
                    </p:nvGrpSpPr>
                    <p:grpSpPr>
                      <a:xfrm>
                        <a:off x="436431" y="3218700"/>
                        <a:ext cx="48004" cy="292608"/>
                        <a:chOff x="296223" y="3265170"/>
                        <a:chExt cx="81672" cy="254129"/>
                      </a:xfrm>
                    </p:grpSpPr>
                    <p:sp>
                      <p:nvSpPr>
                        <p:cNvPr id="2119" name="任意多边形 2118"/>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20" name="任意多边形 2119"/>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18" name="Oval 505"/>
                      <p:cNvSpPr>
                        <a:spLocks noChangeArrowheads="1"/>
                      </p:cNvSpPr>
                      <p:nvPr/>
                    </p:nvSpPr>
                    <p:spPr bwMode="auto">
                      <a:xfrm>
                        <a:off x="395536"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94" name="组合 1698"/>
                    <p:cNvGrpSpPr/>
                    <p:nvPr/>
                  </p:nvGrpSpPr>
                  <p:grpSpPr>
                    <a:xfrm>
                      <a:off x="522407" y="3130808"/>
                      <a:ext cx="128016" cy="379505"/>
                      <a:chOff x="522407" y="3130808"/>
                      <a:chExt cx="128016" cy="379505"/>
                    </a:xfrm>
                  </p:grpSpPr>
                  <p:sp>
                    <p:nvSpPr>
                      <p:cNvPr id="2113" name="Oval 505"/>
                      <p:cNvSpPr>
                        <a:spLocks noChangeArrowheads="1"/>
                      </p:cNvSpPr>
                      <p:nvPr/>
                    </p:nvSpPr>
                    <p:spPr bwMode="auto">
                      <a:xfrm>
                        <a:off x="522407"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595" name="组合 1459"/>
                      <p:cNvGrpSpPr/>
                      <p:nvPr/>
                    </p:nvGrpSpPr>
                    <p:grpSpPr>
                      <a:xfrm rot="21480000">
                        <a:off x="550169" y="3208561"/>
                        <a:ext cx="62231" cy="301752"/>
                        <a:chOff x="836295" y="3224403"/>
                        <a:chExt cx="62231" cy="301752"/>
                      </a:xfrm>
                    </p:grpSpPr>
                    <p:sp>
                      <p:nvSpPr>
                        <p:cNvPr id="2115" name="任意多边形 2114"/>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16" name="任意多边形 2115"/>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596" name="组合 1700"/>
                    <p:cNvGrpSpPr/>
                    <p:nvPr/>
                  </p:nvGrpSpPr>
                  <p:grpSpPr>
                    <a:xfrm>
                      <a:off x="778818" y="3135113"/>
                      <a:ext cx="128016" cy="380500"/>
                      <a:chOff x="778818" y="3135113"/>
                      <a:chExt cx="128016" cy="380500"/>
                    </a:xfrm>
                  </p:grpSpPr>
                  <p:grpSp>
                    <p:nvGrpSpPr>
                      <p:cNvPr id="1597" name="组合 580"/>
                      <p:cNvGrpSpPr/>
                      <p:nvPr/>
                    </p:nvGrpSpPr>
                    <p:grpSpPr>
                      <a:xfrm>
                        <a:off x="814422" y="3241292"/>
                        <a:ext cx="56808" cy="274321"/>
                        <a:chOff x="1703070" y="3245920"/>
                        <a:chExt cx="56808" cy="283846"/>
                      </a:xfrm>
                    </p:grpSpPr>
                    <p:sp>
                      <p:nvSpPr>
                        <p:cNvPr id="2111" name="任意多边形 2110"/>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12" name="任意多边形 2111"/>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10" name="Oval 505"/>
                      <p:cNvSpPr>
                        <a:spLocks noChangeArrowheads="1"/>
                      </p:cNvSpPr>
                      <p:nvPr/>
                    </p:nvSpPr>
                    <p:spPr bwMode="auto">
                      <a:xfrm>
                        <a:off x="778818"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98" name="组合 1720"/>
                    <p:cNvGrpSpPr/>
                    <p:nvPr/>
                  </p:nvGrpSpPr>
                  <p:grpSpPr>
                    <a:xfrm>
                      <a:off x="395536" y="3524756"/>
                      <a:ext cx="128016" cy="380500"/>
                      <a:chOff x="395536" y="3524756"/>
                      <a:chExt cx="128016" cy="380500"/>
                    </a:xfrm>
                  </p:grpSpPr>
                  <p:grpSp>
                    <p:nvGrpSpPr>
                      <p:cNvPr id="1599" name="组合 580"/>
                      <p:cNvGrpSpPr/>
                      <p:nvPr/>
                    </p:nvGrpSpPr>
                    <p:grpSpPr>
                      <a:xfrm flipV="1">
                        <a:off x="431140" y="3524756"/>
                        <a:ext cx="56808" cy="274321"/>
                        <a:chOff x="1703070" y="3245920"/>
                        <a:chExt cx="56808" cy="283846"/>
                      </a:xfrm>
                    </p:grpSpPr>
                    <p:sp>
                      <p:nvSpPr>
                        <p:cNvPr id="2107" name="任意多边形 2106"/>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08" name="任意多边形 2107"/>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06" name="Oval 505"/>
                      <p:cNvSpPr>
                        <a:spLocks noChangeArrowheads="1"/>
                      </p:cNvSpPr>
                      <p:nvPr/>
                    </p:nvSpPr>
                    <p:spPr bwMode="auto">
                      <a:xfrm flipV="1">
                        <a:off x="395536"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192" name="组合 1719"/>
                    <p:cNvGrpSpPr/>
                    <p:nvPr/>
                  </p:nvGrpSpPr>
                  <p:grpSpPr>
                    <a:xfrm>
                      <a:off x="522407" y="3524756"/>
                      <a:ext cx="128016" cy="380500"/>
                      <a:chOff x="522407" y="3524756"/>
                      <a:chExt cx="128016" cy="380500"/>
                    </a:xfrm>
                  </p:grpSpPr>
                  <p:grpSp>
                    <p:nvGrpSpPr>
                      <p:cNvPr id="8193" name="组合 1442"/>
                      <p:cNvGrpSpPr/>
                      <p:nvPr/>
                    </p:nvGrpSpPr>
                    <p:grpSpPr>
                      <a:xfrm flipV="1">
                        <a:off x="563302" y="3524756"/>
                        <a:ext cx="48004" cy="292608"/>
                        <a:chOff x="296223" y="3265170"/>
                        <a:chExt cx="81672" cy="254129"/>
                      </a:xfrm>
                    </p:grpSpPr>
                    <p:sp>
                      <p:nvSpPr>
                        <p:cNvPr id="2103" name="任意多边形 2102"/>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04" name="任意多边形 2103"/>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102" name="Oval 505"/>
                      <p:cNvSpPr>
                        <a:spLocks noChangeArrowheads="1"/>
                      </p:cNvSpPr>
                      <p:nvPr/>
                    </p:nvSpPr>
                    <p:spPr bwMode="auto">
                      <a:xfrm flipV="1">
                        <a:off x="522407"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194" name="组合 1717"/>
                    <p:cNvGrpSpPr/>
                    <p:nvPr/>
                  </p:nvGrpSpPr>
                  <p:grpSpPr>
                    <a:xfrm>
                      <a:off x="778818" y="3524756"/>
                      <a:ext cx="128016" cy="379505"/>
                      <a:chOff x="778818" y="3524756"/>
                      <a:chExt cx="128016" cy="379505"/>
                    </a:xfrm>
                  </p:grpSpPr>
                  <p:sp>
                    <p:nvSpPr>
                      <p:cNvPr id="2097" name="Oval 505"/>
                      <p:cNvSpPr>
                        <a:spLocks noChangeArrowheads="1"/>
                      </p:cNvSpPr>
                      <p:nvPr/>
                    </p:nvSpPr>
                    <p:spPr bwMode="auto">
                      <a:xfrm flipV="1">
                        <a:off x="778818"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195" name="组合 1459"/>
                      <p:cNvGrpSpPr/>
                      <p:nvPr/>
                    </p:nvGrpSpPr>
                    <p:grpSpPr>
                      <a:xfrm rot="120000" flipV="1">
                        <a:off x="806580" y="3524756"/>
                        <a:ext cx="62231" cy="301752"/>
                        <a:chOff x="836295" y="3224403"/>
                        <a:chExt cx="62231" cy="301752"/>
                      </a:xfrm>
                    </p:grpSpPr>
                    <p:sp>
                      <p:nvSpPr>
                        <p:cNvPr id="2099" name="任意多边形 2098"/>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00" name="任意多边形 2099"/>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8196" name="组合 1718"/>
                    <p:cNvGrpSpPr/>
                    <p:nvPr/>
                  </p:nvGrpSpPr>
                  <p:grpSpPr>
                    <a:xfrm>
                      <a:off x="651183" y="3529061"/>
                      <a:ext cx="128016" cy="380500"/>
                      <a:chOff x="651183" y="3529061"/>
                      <a:chExt cx="128016" cy="380500"/>
                    </a:xfrm>
                  </p:grpSpPr>
                  <p:grpSp>
                    <p:nvGrpSpPr>
                      <p:cNvPr id="8197" name="组合 580"/>
                      <p:cNvGrpSpPr/>
                      <p:nvPr/>
                    </p:nvGrpSpPr>
                    <p:grpSpPr>
                      <a:xfrm flipV="1">
                        <a:off x="686787" y="3529061"/>
                        <a:ext cx="56808" cy="274321"/>
                        <a:chOff x="1703070" y="3245920"/>
                        <a:chExt cx="56808" cy="283846"/>
                      </a:xfrm>
                    </p:grpSpPr>
                    <p:sp>
                      <p:nvSpPr>
                        <p:cNvPr id="2095" name="任意多边形 209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96" name="任意多边形 209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94" name="Oval 505"/>
                      <p:cNvSpPr>
                        <a:spLocks noChangeArrowheads="1"/>
                      </p:cNvSpPr>
                      <p:nvPr/>
                    </p:nvSpPr>
                    <p:spPr bwMode="auto">
                      <a:xfrm flipV="1">
                        <a:off x="651183"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198" name="组合 1701"/>
                    <p:cNvGrpSpPr/>
                    <p:nvPr/>
                  </p:nvGrpSpPr>
                  <p:grpSpPr>
                    <a:xfrm>
                      <a:off x="903402" y="3130808"/>
                      <a:ext cx="128016" cy="380500"/>
                      <a:chOff x="903402" y="3130808"/>
                      <a:chExt cx="128016" cy="380500"/>
                    </a:xfrm>
                  </p:grpSpPr>
                  <p:grpSp>
                    <p:nvGrpSpPr>
                      <p:cNvPr id="8199" name="组合 1442"/>
                      <p:cNvGrpSpPr/>
                      <p:nvPr/>
                    </p:nvGrpSpPr>
                    <p:grpSpPr>
                      <a:xfrm>
                        <a:off x="944297" y="3218700"/>
                        <a:ext cx="48004" cy="292608"/>
                        <a:chOff x="296223" y="3265170"/>
                        <a:chExt cx="81672" cy="254129"/>
                      </a:xfrm>
                    </p:grpSpPr>
                    <p:sp>
                      <p:nvSpPr>
                        <p:cNvPr id="2091" name="任意多边形 2090"/>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92" name="任意多边形 2091"/>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90" name="Oval 505"/>
                      <p:cNvSpPr>
                        <a:spLocks noChangeArrowheads="1"/>
                      </p:cNvSpPr>
                      <p:nvPr/>
                    </p:nvSpPr>
                    <p:spPr bwMode="auto">
                      <a:xfrm>
                        <a:off x="903402"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00" name="组合 1716"/>
                    <p:cNvGrpSpPr/>
                    <p:nvPr/>
                  </p:nvGrpSpPr>
                  <p:grpSpPr>
                    <a:xfrm>
                      <a:off x="903402" y="3524756"/>
                      <a:ext cx="128016" cy="380500"/>
                      <a:chOff x="903402" y="3524756"/>
                      <a:chExt cx="128016" cy="380500"/>
                    </a:xfrm>
                  </p:grpSpPr>
                  <p:grpSp>
                    <p:nvGrpSpPr>
                      <p:cNvPr id="8201" name="组合 580"/>
                      <p:cNvGrpSpPr/>
                      <p:nvPr/>
                    </p:nvGrpSpPr>
                    <p:grpSpPr>
                      <a:xfrm flipV="1">
                        <a:off x="939006" y="3524756"/>
                        <a:ext cx="56808" cy="274321"/>
                        <a:chOff x="1703070" y="3245920"/>
                        <a:chExt cx="56808" cy="283846"/>
                      </a:xfrm>
                    </p:grpSpPr>
                    <p:sp>
                      <p:nvSpPr>
                        <p:cNvPr id="2087" name="任意多边形 2086"/>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88" name="任意多边形 2087"/>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86" name="Oval 505"/>
                      <p:cNvSpPr>
                        <a:spLocks noChangeArrowheads="1"/>
                      </p:cNvSpPr>
                      <p:nvPr/>
                    </p:nvSpPr>
                    <p:spPr bwMode="auto">
                      <a:xfrm flipV="1">
                        <a:off x="903402"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8202" name="组合 1722"/>
                  <p:cNvGrpSpPr/>
                  <p:nvPr/>
                </p:nvGrpSpPr>
                <p:grpSpPr>
                  <a:xfrm>
                    <a:off x="1030273" y="3130808"/>
                    <a:ext cx="896099" cy="778753"/>
                    <a:chOff x="1030273" y="3130808"/>
                    <a:chExt cx="896099" cy="778753"/>
                  </a:xfrm>
                </p:grpSpPr>
                <p:grpSp>
                  <p:nvGrpSpPr>
                    <p:cNvPr id="8203" name="组合 1703"/>
                    <p:cNvGrpSpPr/>
                    <p:nvPr/>
                  </p:nvGrpSpPr>
                  <p:grpSpPr>
                    <a:xfrm>
                      <a:off x="1159049" y="3130808"/>
                      <a:ext cx="128016" cy="380500"/>
                      <a:chOff x="1159049" y="3130808"/>
                      <a:chExt cx="128016" cy="380500"/>
                    </a:xfrm>
                  </p:grpSpPr>
                  <p:grpSp>
                    <p:nvGrpSpPr>
                      <p:cNvPr id="8204" name="组合 580"/>
                      <p:cNvGrpSpPr/>
                      <p:nvPr/>
                    </p:nvGrpSpPr>
                    <p:grpSpPr>
                      <a:xfrm>
                        <a:off x="1194653" y="3236987"/>
                        <a:ext cx="56808" cy="274321"/>
                        <a:chOff x="1703070" y="3245920"/>
                        <a:chExt cx="56808" cy="283846"/>
                      </a:xfrm>
                    </p:grpSpPr>
                    <p:sp>
                      <p:nvSpPr>
                        <p:cNvPr id="2073" name="任意多边形 207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74" name="任意多边形 207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72" name="Oval 505"/>
                      <p:cNvSpPr>
                        <a:spLocks noChangeArrowheads="1"/>
                      </p:cNvSpPr>
                      <p:nvPr/>
                    </p:nvSpPr>
                    <p:spPr bwMode="auto">
                      <a:xfrm>
                        <a:off x="1159049"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05" name="组合 1702"/>
                    <p:cNvGrpSpPr/>
                    <p:nvPr/>
                  </p:nvGrpSpPr>
                  <p:grpSpPr>
                    <a:xfrm>
                      <a:off x="1030273" y="3130808"/>
                      <a:ext cx="128016" cy="379505"/>
                      <a:chOff x="1030273" y="3130808"/>
                      <a:chExt cx="128016" cy="379505"/>
                    </a:xfrm>
                  </p:grpSpPr>
                  <p:sp>
                    <p:nvSpPr>
                      <p:cNvPr id="2067" name="Oval 505"/>
                      <p:cNvSpPr>
                        <a:spLocks noChangeArrowheads="1"/>
                      </p:cNvSpPr>
                      <p:nvPr/>
                    </p:nvSpPr>
                    <p:spPr bwMode="auto">
                      <a:xfrm>
                        <a:off x="103027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206" name="组合 1459"/>
                      <p:cNvGrpSpPr/>
                      <p:nvPr/>
                    </p:nvGrpSpPr>
                    <p:grpSpPr>
                      <a:xfrm rot="21480000">
                        <a:off x="1058035" y="3208561"/>
                        <a:ext cx="62231" cy="301752"/>
                        <a:chOff x="836295" y="3224403"/>
                        <a:chExt cx="62231" cy="301752"/>
                      </a:xfrm>
                    </p:grpSpPr>
                    <p:sp>
                      <p:nvSpPr>
                        <p:cNvPr id="2069" name="任意多边形 2068"/>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70" name="任意多边形 2069"/>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8207" name="组合 1704"/>
                    <p:cNvGrpSpPr/>
                    <p:nvPr/>
                  </p:nvGrpSpPr>
                  <p:grpSpPr>
                    <a:xfrm>
                      <a:off x="1286684" y="3135113"/>
                      <a:ext cx="128016" cy="380500"/>
                      <a:chOff x="1286684" y="3135113"/>
                      <a:chExt cx="128016" cy="380500"/>
                    </a:xfrm>
                  </p:grpSpPr>
                  <p:grpSp>
                    <p:nvGrpSpPr>
                      <p:cNvPr id="8208" name="组合 580"/>
                      <p:cNvGrpSpPr/>
                      <p:nvPr/>
                    </p:nvGrpSpPr>
                    <p:grpSpPr>
                      <a:xfrm>
                        <a:off x="1322288" y="3241292"/>
                        <a:ext cx="56808" cy="274321"/>
                        <a:chOff x="1703070" y="3245920"/>
                        <a:chExt cx="56808" cy="283846"/>
                      </a:xfrm>
                    </p:grpSpPr>
                    <p:sp>
                      <p:nvSpPr>
                        <p:cNvPr id="2065" name="任意多边形 206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66" name="任意多边形 206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64" name="Oval 505"/>
                      <p:cNvSpPr>
                        <a:spLocks noChangeArrowheads="1"/>
                      </p:cNvSpPr>
                      <p:nvPr/>
                    </p:nvSpPr>
                    <p:spPr bwMode="auto">
                      <a:xfrm>
                        <a:off x="1286684"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09" name="组合 1715"/>
                    <p:cNvGrpSpPr/>
                    <p:nvPr/>
                  </p:nvGrpSpPr>
                  <p:grpSpPr>
                    <a:xfrm>
                      <a:off x="1030273" y="3524756"/>
                      <a:ext cx="128016" cy="380500"/>
                      <a:chOff x="1030273" y="3524756"/>
                      <a:chExt cx="128016" cy="380500"/>
                    </a:xfrm>
                  </p:grpSpPr>
                  <p:grpSp>
                    <p:nvGrpSpPr>
                      <p:cNvPr id="8210" name="组合 1442"/>
                      <p:cNvGrpSpPr/>
                      <p:nvPr/>
                    </p:nvGrpSpPr>
                    <p:grpSpPr>
                      <a:xfrm flipV="1">
                        <a:off x="1071168" y="3524756"/>
                        <a:ext cx="48004" cy="292608"/>
                        <a:chOff x="296223" y="3265170"/>
                        <a:chExt cx="81672" cy="254129"/>
                      </a:xfrm>
                    </p:grpSpPr>
                    <p:sp>
                      <p:nvSpPr>
                        <p:cNvPr id="2061" name="任意多边形 2060"/>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62" name="任意多边形 2061"/>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60" name="Oval 505"/>
                      <p:cNvSpPr>
                        <a:spLocks noChangeArrowheads="1"/>
                      </p:cNvSpPr>
                      <p:nvPr/>
                    </p:nvSpPr>
                    <p:spPr bwMode="auto">
                      <a:xfrm flipV="1">
                        <a:off x="1030273"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11" name="组合 1713"/>
                    <p:cNvGrpSpPr/>
                    <p:nvPr/>
                  </p:nvGrpSpPr>
                  <p:grpSpPr>
                    <a:xfrm>
                      <a:off x="1286684" y="3524756"/>
                      <a:ext cx="128016" cy="379505"/>
                      <a:chOff x="1286684" y="3524756"/>
                      <a:chExt cx="128016" cy="379505"/>
                    </a:xfrm>
                  </p:grpSpPr>
                  <p:sp>
                    <p:nvSpPr>
                      <p:cNvPr id="2055" name="Oval 505"/>
                      <p:cNvSpPr>
                        <a:spLocks noChangeArrowheads="1"/>
                      </p:cNvSpPr>
                      <p:nvPr/>
                    </p:nvSpPr>
                    <p:spPr bwMode="auto">
                      <a:xfrm flipV="1">
                        <a:off x="1286684"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214" name="组合 1459"/>
                      <p:cNvGrpSpPr/>
                      <p:nvPr/>
                    </p:nvGrpSpPr>
                    <p:grpSpPr>
                      <a:xfrm rot="120000" flipV="1">
                        <a:off x="1314446" y="3524756"/>
                        <a:ext cx="62231" cy="301752"/>
                        <a:chOff x="836295" y="3224403"/>
                        <a:chExt cx="62231" cy="301752"/>
                      </a:xfrm>
                    </p:grpSpPr>
                    <p:sp>
                      <p:nvSpPr>
                        <p:cNvPr id="2057" name="任意多边形 2056"/>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58" name="任意多边形 2057"/>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8215" name="组合 1714"/>
                    <p:cNvGrpSpPr/>
                    <p:nvPr/>
                  </p:nvGrpSpPr>
                  <p:grpSpPr>
                    <a:xfrm>
                      <a:off x="1159049" y="3529061"/>
                      <a:ext cx="128016" cy="380500"/>
                      <a:chOff x="1159049" y="3529061"/>
                      <a:chExt cx="128016" cy="380500"/>
                    </a:xfrm>
                  </p:grpSpPr>
                  <p:grpSp>
                    <p:nvGrpSpPr>
                      <p:cNvPr id="8216" name="组合 580"/>
                      <p:cNvGrpSpPr/>
                      <p:nvPr/>
                    </p:nvGrpSpPr>
                    <p:grpSpPr>
                      <a:xfrm flipV="1">
                        <a:off x="1194653" y="3529061"/>
                        <a:ext cx="56808" cy="274321"/>
                        <a:chOff x="1703070" y="3245920"/>
                        <a:chExt cx="56808" cy="283846"/>
                      </a:xfrm>
                    </p:grpSpPr>
                    <p:sp>
                      <p:nvSpPr>
                        <p:cNvPr id="2053" name="任意多边形 205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54" name="任意多边形 205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52" name="Oval 505"/>
                      <p:cNvSpPr>
                        <a:spLocks noChangeArrowheads="1"/>
                      </p:cNvSpPr>
                      <p:nvPr/>
                    </p:nvSpPr>
                    <p:spPr bwMode="auto">
                      <a:xfrm flipV="1">
                        <a:off x="1159049"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17" name="组合 1707"/>
                    <p:cNvGrpSpPr/>
                    <p:nvPr/>
                  </p:nvGrpSpPr>
                  <p:grpSpPr>
                    <a:xfrm>
                      <a:off x="1670721" y="3130808"/>
                      <a:ext cx="128016" cy="380500"/>
                      <a:chOff x="1670721" y="3130808"/>
                      <a:chExt cx="128016" cy="380500"/>
                    </a:xfrm>
                  </p:grpSpPr>
                  <p:grpSp>
                    <p:nvGrpSpPr>
                      <p:cNvPr id="8218" name="组合 580"/>
                      <p:cNvGrpSpPr/>
                      <p:nvPr/>
                    </p:nvGrpSpPr>
                    <p:grpSpPr>
                      <a:xfrm>
                        <a:off x="1706325" y="3236987"/>
                        <a:ext cx="56808" cy="274321"/>
                        <a:chOff x="1703070" y="3245920"/>
                        <a:chExt cx="56808" cy="283846"/>
                      </a:xfrm>
                    </p:grpSpPr>
                    <p:sp>
                      <p:nvSpPr>
                        <p:cNvPr id="2049" name="任意多边形 2048"/>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50" name="任意多边形 2049"/>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48" name="Oval 505"/>
                      <p:cNvSpPr>
                        <a:spLocks noChangeArrowheads="1"/>
                      </p:cNvSpPr>
                      <p:nvPr/>
                    </p:nvSpPr>
                    <p:spPr bwMode="auto">
                      <a:xfrm>
                        <a:off x="1670721"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19" name="组合 1705"/>
                    <p:cNvGrpSpPr/>
                    <p:nvPr/>
                  </p:nvGrpSpPr>
                  <p:grpSpPr>
                    <a:xfrm>
                      <a:off x="1415074" y="3130808"/>
                      <a:ext cx="128016" cy="380500"/>
                      <a:chOff x="1415074" y="3130808"/>
                      <a:chExt cx="128016" cy="380500"/>
                    </a:xfrm>
                  </p:grpSpPr>
                  <p:grpSp>
                    <p:nvGrpSpPr>
                      <p:cNvPr id="8220" name="组合 1442"/>
                      <p:cNvGrpSpPr/>
                      <p:nvPr/>
                    </p:nvGrpSpPr>
                    <p:grpSpPr>
                      <a:xfrm>
                        <a:off x="1455969" y="3218700"/>
                        <a:ext cx="48004" cy="292608"/>
                        <a:chOff x="296223" y="3265170"/>
                        <a:chExt cx="81672" cy="254129"/>
                      </a:xfrm>
                    </p:grpSpPr>
                    <p:sp>
                      <p:nvSpPr>
                        <p:cNvPr id="2045" name="任意多边形 2044"/>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46" name="任意多边形 2045"/>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44" name="Oval 505"/>
                      <p:cNvSpPr>
                        <a:spLocks noChangeArrowheads="1"/>
                      </p:cNvSpPr>
                      <p:nvPr/>
                    </p:nvSpPr>
                    <p:spPr bwMode="auto">
                      <a:xfrm>
                        <a:off x="1415074"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21" name="组合 1706"/>
                    <p:cNvGrpSpPr/>
                    <p:nvPr/>
                  </p:nvGrpSpPr>
                  <p:grpSpPr>
                    <a:xfrm>
                      <a:off x="1541945" y="3130808"/>
                      <a:ext cx="128016" cy="379505"/>
                      <a:chOff x="1541945" y="3130808"/>
                      <a:chExt cx="128016" cy="379505"/>
                    </a:xfrm>
                  </p:grpSpPr>
                  <p:sp>
                    <p:nvSpPr>
                      <p:cNvPr id="2039" name="Oval 505"/>
                      <p:cNvSpPr>
                        <a:spLocks noChangeArrowheads="1"/>
                      </p:cNvSpPr>
                      <p:nvPr/>
                    </p:nvSpPr>
                    <p:spPr bwMode="auto">
                      <a:xfrm>
                        <a:off x="1541945"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222" name="组合 1459"/>
                      <p:cNvGrpSpPr/>
                      <p:nvPr/>
                    </p:nvGrpSpPr>
                    <p:grpSpPr>
                      <a:xfrm rot="21480000">
                        <a:off x="1569707" y="3208561"/>
                        <a:ext cx="62231" cy="301752"/>
                        <a:chOff x="836295" y="3224403"/>
                        <a:chExt cx="62231" cy="301752"/>
                      </a:xfrm>
                    </p:grpSpPr>
                    <p:sp>
                      <p:nvSpPr>
                        <p:cNvPr id="2041" name="任意多边形 2040"/>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42" name="任意多边形 2041"/>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8223" name="组合 1708"/>
                    <p:cNvGrpSpPr/>
                    <p:nvPr/>
                  </p:nvGrpSpPr>
                  <p:grpSpPr>
                    <a:xfrm>
                      <a:off x="1798356" y="3135113"/>
                      <a:ext cx="128016" cy="380500"/>
                      <a:chOff x="1798356" y="3135113"/>
                      <a:chExt cx="128016" cy="380500"/>
                    </a:xfrm>
                  </p:grpSpPr>
                  <p:grpSp>
                    <p:nvGrpSpPr>
                      <p:cNvPr id="1696" name="组合 580"/>
                      <p:cNvGrpSpPr/>
                      <p:nvPr/>
                    </p:nvGrpSpPr>
                    <p:grpSpPr>
                      <a:xfrm>
                        <a:off x="1833960" y="3241292"/>
                        <a:ext cx="56808" cy="274321"/>
                        <a:chOff x="1703070" y="3245920"/>
                        <a:chExt cx="56808" cy="283846"/>
                      </a:xfrm>
                    </p:grpSpPr>
                    <p:sp>
                      <p:nvSpPr>
                        <p:cNvPr id="2037" name="任意多边形 2036"/>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38" name="任意多边形 2037"/>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36" name="Oval 505"/>
                      <p:cNvSpPr>
                        <a:spLocks noChangeArrowheads="1"/>
                      </p:cNvSpPr>
                      <p:nvPr/>
                    </p:nvSpPr>
                    <p:spPr bwMode="auto">
                      <a:xfrm>
                        <a:off x="1798356"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97" name="组合 1712"/>
                    <p:cNvGrpSpPr/>
                    <p:nvPr/>
                  </p:nvGrpSpPr>
                  <p:grpSpPr>
                    <a:xfrm>
                      <a:off x="1415074" y="3524756"/>
                      <a:ext cx="128016" cy="380500"/>
                      <a:chOff x="1415074" y="3524756"/>
                      <a:chExt cx="128016" cy="380500"/>
                    </a:xfrm>
                  </p:grpSpPr>
                  <p:grpSp>
                    <p:nvGrpSpPr>
                      <p:cNvPr id="1698" name="组合 580"/>
                      <p:cNvGrpSpPr/>
                      <p:nvPr/>
                    </p:nvGrpSpPr>
                    <p:grpSpPr>
                      <a:xfrm flipV="1">
                        <a:off x="1450678" y="3524756"/>
                        <a:ext cx="56808" cy="274321"/>
                        <a:chOff x="1703070" y="3245920"/>
                        <a:chExt cx="56808" cy="283846"/>
                      </a:xfrm>
                    </p:grpSpPr>
                    <p:sp>
                      <p:nvSpPr>
                        <p:cNvPr id="2033" name="任意多边形 203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34" name="任意多边形 203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32" name="Oval 505"/>
                      <p:cNvSpPr>
                        <a:spLocks noChangeArrowheads="1"/>
                      </p:cNvSpPr>
                      <p:nvPr/>
                    </p:nvSpPr>
                    <p:spPr bwMode="auto">
                      <a:xfrm flipV="1">
                        <a:off x="1415074"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99" name="组合 1711"/>
                    <p:cNvGrpSpPr/>
                    <p:nvPr/>
                  </p:nvGrpSpPr>
                  <p:grpSpPr>
                    <a:xfrm>
                      <a:off x="1541945" y="3524756"/>
                      <a:ext cx="128016" cy="380500"/>
                      <a:chOff x="1541945" y="3524756"/>
                      <a:chExt cx="128016" cy="380500"/>
                    </a:xfrm>
                  </p:grpSpPr>
                  <p:grpSp>
                    <p:nvGrpSpPr>
                      <p:cNvPr id="1700" name="组合 1442"/>
                      <p:cNvGrpSpPr/>
                      <p:nvPr/>
                    </p:nvGrpSpPr>
                    <p:grpSpPr>
                      <a:xfrm flipV="1">
                        <a:off x="1582840" y="3524756"/>
                        <a:ext cx="48004" cy="292608"/>
                        <a:chOff x="296223" y="3265170"/>
                        <a:chExt cx="81672" cy="254129"/>
                      </a:xfrm>
                    </p:grpSpPr>
                    <p:sp>
                      <p:nvSpPr>
                        <p:cNvPr id="2029" name="任意多边形 2028"/>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30" name="任意多边形 2029"/>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28" name="Oval 505"/>
                      <p:cNvSpPr>
                        <a:spLocks noChangeArrowheads="1"/>
                      </p:cNvSpPr>
                      <p:nvPr/>
                    </p:nvSpPr>
                    <p:spPr bwMode="auto">
                      <a:xfrm flipV="1">
                        <a:off x="1541945"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01" name="组合 1709"/>
                    <p:cNvGrpSpPr/>
                    <p:nvPr/>
                  </p:nvGrpSpPr>
                  <p:grpSpPr>
                    <a:xfrm>
                      <a:off x="1798356" y="3524756"/>
                      <a:ext cx="128016" cy="379505"/>
                      <a:chOff x="1798356" y="3524756"/>
                      <a:chExt cx="128016" cy="379505"/>
                    </a:xfrm>
                  </p:grpSpPr>
                  <p:sp>
                    <p:nvSpPr>
                      <p:cNvPr id="2023" name="Oval 505"/>
                      <p:cNvSpPr>
                        <a:spLocks noChangeArrowheads="1"/>
                      </p:cNvSpPr>
                      <p:nvPr/>
                    </p:nvSpPr>
                    <p:spPr bwMode="auto">
                      <a:xfrm flipV="1">
                        <a:off x="1798356"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702" name="组合 1459"/>
                      <p:cNvGrpSpPr/>
                      <p:nvPr/>
                    </p:nvGrpSpPr>
                    <p:grpSpPr>
                      <a:xfrm rot="120000" flipV="1">
                        <a:off x="1826118" y="3524756"/>
                        <a:ext cx="62231" cy="301752"/>
                        <a:chOff x="836295" y="3224403"/>
                        <a:chExt cx="62231" cy="301752"/>
                      </a:xfrm>
                    </p:grpSpPr>
                    <p:sp>
                      <p:nvSpPr>
                        <p:cNvPr id="2025" name="任意多边形 2024"/>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26" name="任意多边形 2025"/>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703" name="组合 1710"/>
                    <p:cNvGrpSpPr/>
                    <p:nvPr/>
                  </p:nvGrpSpPr>
                  <p:grpSpPr>
                    <a:xfrm>
                      <a:off x="1670721" y="3529061"/>
                      <a:ext cx="128016" cy="380500"/>
                      <a:chOff x="1670721" y="3529061"/>
                      <a:chExt cx="128016" cy="380500"/>
                    </a:xfrm>
                  </p:grpSpPr>
                  <p:grpSp>
                    <p:nvGrpSpPr>
                      <p:cNvPr id="1704" name="组合 580"/>
                      <p:cNvGrpSpPr/>
                      <p:nvPr/>
                    </p:nvGrpSpPr>
                    <p:grpSpPr>
                      <a:xfrm flipV="1">
                        <a:off x="1706325" y="3529061"/>
                        <a:ext cx="56808" cy="274321"/>
                        <a:chOff x="1703070" y="3245920"/>
                        <a:chExt cx="56808" cy="283846"/>
                      </a:xfrm>
                    </p:grpSpPr>
                    <p:sp>
                      <p:nvSpPr>
                        <p:cNvPr id="2021" name="任意多边形 2020"/>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22" name="任意多边形 2021"/>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20" name="Oval 505"/>
                      <p:cNvSpPr>
                        <a:spLocks noChangeArrowheads="1"/>
                      </p:cNvSpPr>
                      <p:nvPr/>
                    </p:nvSpPr>
                    <p:spPr bwMode="auto">
                      <a:xfrm flipV="1">
                        <a:off x="1670721"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grpSp>
        </p:grpSp>
        <p:grpSp>
          <p:nvGrpSpPr>
            <p:cNvPr id="1705" name="组合 1721"/>
            <p:cNvGrpSpPr/>
            <p:nvPr/>
          </p:nvGrpSpPr>
          <p:grpSpPr>
            <a:xfrm>
              <a:off x="7372692" y="3144778"/>
              <a:ext cx="635882" cy="778753"/>
              <a:chOff x="395536" y="3130808"/>
              <a:chExt cx="635882" cy="778753"/>
            </a:xfrm>
          </p:grpSpPr>
          <p:grpSp>
            <p:nvGrpSpPr>
              <p:cNvPr id="1706" name="组合 1699"/>
              <p:cNvGrpSpPr/>
              <p:nvPr/>
            </p:nvGrpSpPr>
            <p:grpSpPr>
              <a:xfrm>
                <a:off x="651183" y="3130808"/>
                <a:ext cx="128016" cy="380500"/>
                <a:chOff x="651183" y="3130808"/>
                <a:chExt cx="128016" cy="380500"/>
              </a:xfrm>
            </p:grpSpPr>
            <p:grpSp>
              <p:nvGrpSpPr>
                <p:cNvPr id="1707" name="组合 580"/>
                <p:cNvGrpSpPr/>
                <p:nvPr/>
              </p:nvGrpSpPr>
              <p:grpSpPr>
                <a:xfrm>
                  <a:off x="686787" y="3236987"/>
                  <a:ext cx="56808" cy="274321"/>
                  <a:chOff x="1703070" y="3245920"/>
                  <a:chExt cx="56808" cy="283846"/>
                </a:xfrm>
              </p:grpSpPr>
              <p:sp>
                <p:nvSpPr>
                  <p:cNvPr id="2371" name="任意多边形 2370"/>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72" name="任意多边形 2371"/>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70" name="Oval 505"/>
                <p:cNvSpPr>
                  <a:spLocks noChangeArrowheads="1"/>
                </p:cNvSpPr>
                <p:nvPr/>
              </p:nvSpPr>
              <p:spPr bwMode="auto">
                <a:xfrm>
                  <a:off x="651183"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08" name="组合 1697"/>
              <p:cNvGrpSpPr/>
              <p:nvPr/>
            </p:nvGrpSpPr>
            <p:grpSpPr>
              <a:xfrm>
                <a:off x="395536" y="3130808"/>
                <a:ext cx="128016" cy="380500"/>
                <a:chOff x="395536" y="3130808"/>
                <a:chExt cx="128016" cy="380500"/>
              </a:xfrm>
            </p:grpSpPr>
            <p:grpSp>
              <p:nvGrpSpPr>
                <p:cNvPr id="1709" name="组合 1442"/>
                <p:cNvGrpSpPr/>
                <p:nvPr/>
              </p:nvGrpSpPr>
              <p:grpSpPr>
                <a:xfrm>
                  <a:off x="436431" y="3218700"/>
                  <a:ext cx="48004" cy="292608"/>
                  <a:chOff x="296223" y="3265170"/>
                  <a:chExt cx="81672" cy="254129"/>
                </a:xfrm>
              </p:grpSpPr>
              <p:sp>
                <p:nvSpPr>
                  <p:cNvPr id="2367" name="任意多边形 2366"/>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68" name="任意多边形 2367"/>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66" name="Oval 505"/>
                <p:cNvSpPr>
                  <a:spLocks noChangeArrowheads="1"/>
                </p:cNvSpPr>
                <p:nvPr/>
              </p:nvSpPr>
              <p:spPr bwMode="auto">
                <a:xfrm>
                  <a:off x="395536"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10" name="组合 1698"/>
              <p:cNvGrpSpPr/>
              <p:nvPr/>
            </p:nvGrpSpPr>
            <p:grpSpPr>
              <a:xfrm>
                <a:off x="522407" y="3130808"/>
                <a:ext cx="128016" cy="379505"/>
                <a:chOff x="522407" y="3130808"/>
                <a:chExt cx="128016" cy="379505"/>
              </a:xfrm>
            </p:grpSpPr>
            <p:sp>
              <p:nvSpPr>
                <p:cNvPr id="2361" name="Oval 505"/>
                <p:cNvSpPr>
                  <a:spLocks noChangeArrowheads="1"/>
                </p:cNvSpPr>
                <p:nvPr/>
              </p:nvSpPr>
              <p:spPr bwMode="auto">
                <a:xfrm>
                  <a:off x="522407"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711" name="组合 1459"/>
                <p:cNvGrpSpPr/>
                <p:nvPr/>
              </p:nvGrpSpPr>
              <p:grpSpPr>
                <a:xfrm rot="21480000">
                  <a:off x="550169" y="3208561"/>
                  <a:ext cx="62231" cy="301752"/>
                  <a:chOff x="836295" y="3224403"/>
                  <a:chExt cx="62231" cy="301752"/>
                </a:xfrm>
              </p:grpSpPr>
              <p:sp>
                <p:nvSpPr>
                  <p:cNvPr id="2363" name="任意多边形 2362"/>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64" name="任意多边形 2363"/>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712" name="组合 1700"/>
              <p:cNvGrpSpPr/>
              <p:nvPr/>
            </p:nvGrpSpPr>
            <p:grpSpPr>
              <a:xfrm>
                <a:off x="778818" y="3135113"/>
                <a:ext cx="128016" cy="380500"/>
                <a:chOff x="778818" y="3135113"/>
                <a:chExt cx="128016" cy="380500"/>
              </a:xfrm>
            </p:grpSpPr>
            <p:grpSp>
              <p:nvGrpSpPr>
                <p:cNvPr id="1713" name="组合 580"/>
                <p:cNvGrpSpPr/>
                <p:nvPr/>
              </p:nvGrpSpPr>
              <p:grpSpPr>
                <a:xfrm>
                  <a:off x="814422" y="3241292"/>
                  <a:ext cx="56808" cy="274321"/>
                  <a:chOff x="1703070" y="3245920"/>
                  <a:chExt cx="56808" cy="283846"/>
                </a:xfrm>
              </p:grpSpPr>
              <p:sp>
                <p:nvSpPr>
                  <p:cNvPr id="2359" name="任意多边形 2358"/>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60" name="任意多边形 2359"/>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58" name="Oval 505"/>
                <p:cNvSpPr>
                  <a:spLocks noChangeArrowheads="1"/>
                </p:cNvSpPr>
                <p:nvPr/>
              </p:nvSpPr>
              <p:spPr bwMode="auto">
                <a:xfrm>
                  <a:off x="778818" y="3135113"/>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14" name="组合 1720"/>
              <p:cNvGrpSpPr/>
              <p:nvPr/>
            </p:nvGrpSpPr>
            <p:grpSpPr>
              <a:xfrm>
                <a:off x="395536" y="3524756"/>
                <a:ext cx="128016" cy="380500"/>
                <a:chOff x="395536" y="3524756"/>
                <a:chExt cx="128016" cy="380500"/>
              </a:xfrm>
            </p:grpSpPr>
            <p:grpSp>
              <p:nvGrpSpPr>
                <p:cNvPr id="1715" name="组合 580"/>
                <p:cNvGrpSpPr/>
                <p:nvPr/>
              </p:nvGrpSpPr>
              <p:grpSpPr>
                <a:xfrm flipV="1">
                  <a:off x="431140" y="3524756"/>
                  <a:ext cx="56808" cy="274321"/>
                  <a:chOff x="1703070" y="3245920"/>
                  <a:chExt cx="56808" cy="283846"/>
                </a:xfrm>
              </p:grpSpPr>
              <p:sp>
                <p:nvSpPr>
                  <p:cNvPr id="2355" name="任意多边形 235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56" name="任意多边形 235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54" name="Oval 505"/>
                <p:cNvSpPr>
                  <a:spLocks noChangeArrowheads="1"/>
                </p:cNvSpPr>
                <p:nvPr/>
              </p:nvSpPr>
              <p:spPr bwMode="auto">
                <a:xfrm flipV="1">
                  <a:off x="395536"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16" name="组合 1719"/>
              <p:cNvGrpSpPr/>
              <p:nvPr/>
            </p:nvGrpSpPr>
            <p:grpSpPr>
              <a:xfrm>
                <a:off x="522407" y="3524756"/>
                <a:ext cx="128016" cy="380500"/>
                <a:chOff x="522407" y="3524756"/>
                <a:chExt cx="128016" cy="380500"/>
              </a:xfrm>
            </p:grpSpPr>
            <p:grpSp>
              <p:nvGrpSpPr>
                <p:cNvPr id="1717" name="组合 1442"/>
                <p:cNvGrpSpPr/>
                <p:nvPr/>
              </p:nvGrpSpPr>
              <p:grpSpPr>
                <a:xfrm flipV="1">
                  <a:off x="563302" y="3524756"/>
                  <a:ext cx="48004" cy="292608"/>
                  <a:chOff x="296223" y="3265170"/>
                  <a:chExt cx="81672" cy="254129"/>
                </a:xfrm>
              </p:grpSpPr>
              <p:sp>
                <p:nvSpPr>
                  <p:cNvPr id="2351" name="任意多边形 2350"/>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52" name="任意多边形 2351"/>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50" name="Oval 505"/>
                <p:cNvSpPr>
                  <a:spLocks noChangeArrowheads="1"/>
                </p:cNvSpPr>
                <p:nvPr/>
              </p:nvSpPr>
              <p:spPr bwMode="auto">
                <a:xfrm flipV="1">
                  <a:off x="522407"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18" name="组合 1717"/>
              <p:cNvGrpSpPr/>
              <p:nvPr/>
            </p:nvGrpSpPr>
            <p:grpSpPr>
              <a:xfrm>
                <a:off x="778818" y="3524756"/>
                <a:ext cx="128016" cy="379505"/>
                <a:chOff x="778818" y="3524756"/>
                <a:chExt cx="128016" cy="379505"/>
              </a:xfrm>
            </p:grpSpPr>
            <p:sp>
              <p:nvSpPr>
                <p:cNvPr id="2345" name="Oval 505"/>
                <p:cNvSpPr>
                  <a:spLocks noChangeArrowheads="1"/>
                </p:cNvSpPr>
                <p:nvPr/>
              </p:nvSpPr>
              <p:spPr bwMode="auto">
                <a:xfrm flipV="1">
                  <a:off x="778818" y="37762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1719" name="组合 1459"/>
                <p:cNvGrpSpPr/>
                <p:nvPr/>
              </p:nvGrpSpPr>
              <p:grpSpPr>
                <a:xfrm rot="120000" flipV="1">
                  <a:off x="806580" y="3524756"/>
                  <a:ext cx="62231" cy="301752"/>
                  <a:chOff x="836295" y="3224403"/>
                  <a:chExt cx="62231" cy="301752"/>
                </a:xfrm>
              </p:grpSpPr>
              <p:sp>
                <p:nvSpPr>
                  <p:cNvPr id="2347" name="任意多边形 2346"/>
                  <p:cNvSpPr/>
                  <p:nvPr/>
                </p:nvSpPr>
                <p:spPr>
                  <a:xfrm>
                    <a:off x="836295" y="3224403"/>
                    <a:ext cx="43815" cy="301752"/>
                  </a:xfrm>
                  <a:custGeom>
                    <a:avLst/>
                    <a:gdLst>
                      <a:gd name="connsiteX0" fmla="*/ 43815 w 43815"/>
                      <a:gd name="connsiteY0" fmla="*/ 0 h 392430"/>
                      <a:gd name="connsiteX1" fmla="*/ 32385 w 43815"/>
                      <a:gd name="connsiteY1" fmla="*/ 131445 h 392430"/>
                      <a:gd name="connsiteX2" fmla="*/ 7620 w 43815"/>
                      <a:gd name="connsiteY2" fmla="*/ 240030 h 392430"/>
                      <a:gd name="connsiteX3" fmla="*/ 0 w 43815"/>
                      <a:gd name="connsiteY3" fmla="*/ 392430 h 392430"/>
                    </a:gdLst>
                    <a:ahLst/>
                    <a:cxnLst>
                      <a:cxn ang="0">
                        <a:pos x="connsiteX0" y="connsiteY0"/>
                      </a:cxn>
                      <a:cxn ang="0">
                        <a:pos x="connsiteX1" y="connsiteY1"/>
                      </a:cxn>
                      <a:cxn ang="0">
                        <a:pos x="connsiteX2" y="connsiteY2"/>
                      </a:cxn>
                      <a:cxn ang="0">
                        <a:pos x="connsiteX3" y="connsiteY3"/>
                      </a:cxn>
                    </a:cxnLst>
                    <a:rect l="l" t="t" r="r" b="b"/>
                    <a:pathLst>
                      <a:path w="43815" h="392430">
                        <a:moveTo>
                          <a:pt x="43815" y="0"/>
                        </a:moveTo>
                        <a:cubicBezTo>
                          <a:pt x="41116" y="45720"/>
                          <a:pt x="38418" y="91440"/>
                          <a:pt x="32385" y="131445"/>
                        </a:cubicBezTo>
                        <a:cubicBezTo>
                          <a:pt x="26353" y="171450"/>
                          <a:pt x="13017" y="196533"/>
                          <a:pt x="7620" y="240030"/>
                        </a:cubicBezTo>
                        <a:cubicBezTo>
                          <a:pt x="2223" y="283527"/>
                          <a:pt x="1111" y="337978"/>
                          <a:pt x="0" y="392430"/>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48" name="任意多边形 2347"/>
                  <p:cNvSpPr/>
                  <p:nvPr/>
                </p:nvSpPr>
                <p:spPr>
                  <a:xfrm rot="120000">
                    <a:off x="870586" y="3280343"/>
                    <a:ext cx="27940" cy="245745"/>
                  </a:xfrm>
                  <a:custGeom>
                    <a:avLst/>
                    <a:gdLst>
                      <a:gd name="connsiteX0" fmla="*/ 0 w 27940"/>
                      <a:gd name="connsiteY0" fmla="*/ 0 h 245745"/>
                      <a:gd name="connsiteX1" fmla="*/ 5715 w 27940"/>
                      <a:gd name="connsiteY1" fmla="*/ 93345 h 245745"/>
                      <a:gd name="connsiteX2" fmla="*/ 24765 w 27940"/>
                      <a:gd name="connsiteY2" fmla="*/ 169545 h 245745"/>
                      <a:gd name="connsiteX3" fmla="*/ 24765 w 27940"/>
                      <a:gd name="connsiteY3" fmla="*/ 245745 h 245745"/>
                    </a:gdLst>
                    <a:ahLst/>
                    <a:cxnLst>
                      <a:cxn ang="0">
                        <a:pos x="connsiteX0" y="connsiteY0"/>
                      </a:cxn>
                      <a:cxn ang="0">
                        <a:pos x="connsiteX1" y="connsiteY1"/>
                      </a:cxn>
                      <a:cxn ang="0">
                        <a:pos x="connsiteX2" y="connsiteY2"/>
                      </a:cxn>
                      <a:cxn ang="0">
                        <a:pos x="connsiteX3" y="connsiteY3"/>
                      </a:cxn>
                    </a:cxnLst>
                    <a:rect l="l" t="t" r="r" b="b"/>
                    <a:pathLst>
                      <a:path w="27940" h="245745">
                        <a:moveTo>
                          <a:pt x="0" y="0"/>
                        </a:moveTo>
                        <a:cubicBezTo>
                          <a:pt x="794" y="32544"/>
                          <a:pt x="1588" y="65088"/>
                          <a:pt x="5715" y="93345"/>
                        </a:cubicBezTo>
                        <a:cubicBezTo>
                          <a:pt x="9842" y="121602"/>
                          <a:pt x="21590" y="144145"/>
                          <a:pt x="24765" y="169545"/>
                        </a:cubicBezTo>
                        <a:cubicBezTo>
                          <a:pt x="27940" y="194945"/>
                          <a:pt x="26352" y="220345"/>
                          <a:pt x="24765" y="2457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nvGrpSpPr>
              <p:cNvPr id="1720" name="组合 1718"/>
              <p:cNvGrpSpPr/>
              <p:nvPr/>
            </p:nvGrpSpPr>
            <p:grpSpPr>
              <a:xfrm>
                <a:off x="651183" y="3529061"/>
                <a:ext cx="128016" cy="380500"/>
                <a:chOff x="651183" y="3529061"/>
                <a:chExt cx="128016" cy="380500"/>
              </a:xfrm>
            </p:grpSpPr>
            <p:grpSp>
              <p:nvGrpSpPr>
                <p:cNvPr id="1721" name="组合 580"/>
                <p:cNvGrpSpPr/>
                <p:nvPr/>
              </p:nvGrpSpPr>
              <p:grpSpPr>
                <a:xfrm flipV="1">
                  <a:off x="686787" y="3529061"/>
                  <a:ext cx="56808" cy="274321"/>
                  <a:chOff x="1703070" y="3245920"/>
                  <a:chExt cx="56808" cy="283846"/>
                </a:xfrm>
              </p:grpSpPr>
              <p:sp>
                <p:nvSpPr>
                  <p:cNvPr id="2343" name="任意多边形 2342"/>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44" name="任意多边形 2343"/>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42" name="Oval 505"/>
                <p:cNvSpPr>
                  <a:spLocks noChangeArrowheads="1"/>
                </p:cNvSpPr>
                <p:nvPr/>
              </p:nvSpPr>
              <p:spPr bwMode="auto">
                <a:xfrm flipV="1">
                  <a:off x="651183" y="3781545"/>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22" name="组合 1701"/>
              <p:cNvGrpSpPr/>
              <p:nvPr/>
            </p:nvGrpSpPr>
            <p:grpSpPr>
              <a:xfrm>
                <a:off x="903402" y="3130808"/>
                <a:ext cx="128016" cy="380500"/>
                <a:chOff x="903402" y="3130808"/>
                <a:chExt cx="128016" cy="380500"/>
              </a:xfrm>
            </p:grpSpPr>
            <p:grpSp>
              <p:nvGrpSpPr>
                <p:cNvPr id="1723" name="组合 1442"/>
                <p:cNvGrpSpPr/>
                <p:nvPr/>
              </p:nvGrpSpPr>
              <p:grpSpPr>
                <a:xfrm>
                  <a:off x="944297" y="3218700"/>
                  <a:ext cx="48004" cy="292608"/>
                  <a:chOff x="296223" y="3265170"/>
                  <a:chExt cx="81672" cy="254129"/>
                </a:xfrm>
              </p:grpSpPr>
              <p:sp>
                <p:nvSpPr>
                  <p:cNvPr id="2339" name="任意多边形 2338"/>
                  <p:cNvSpPr/>
                  <p:nvPr/>
                </p:nvSpPr>
                <p:spPr>
                  <a:xfrm>
                    <a:off x="296223" y="3265170"/>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40" name="任意多边形 2339"/>
                  <p:cNvSpPr/>
                  <p:nvPr/>
                </p:nvSpPr>
                <p:spPr>
                  <a:xfrm flipH="1">
                    <a:off x="350590" y="3265934"/>
                    <a:ext cx="27305" cy="253365"/>
                  </a:xfrm>
                  <a:custGeom>
                    <a:avLst/>
                    <a:gdLst>
                      <a:gd name="connsiteX0" fmla="*/ 27305 w 27305"/>
                      <a:gd name="connsiteY0" fmla="*/ 0 h 253365"/>
                      <a:gd name="connsiteX1" fmla="*/ 4445 w 27305"/>
                      <a:gd name="connsiteY1" fmla="*/ 121920 h 253365"/>
                      <a:gd name="connsiteX2" fmla="*/ 635 w 27305"/>
                      <a:gd name="connsiteY2" fmla="*/ 253365 h 253365"/>
                    </a:gdLst>
                    <a:ahLst/>
                    <a:cxnLst>
                      <a:cxn ang="0">
                        <a:pos x="connsiteX0" y="connsiteY0"/>
                      </a:cxn>
                      <a:cxn ang="0">
                        <a:pos x="connsiteX1" y="connsiteY1"/>
                      </a:cxn>
                      <a:cxn ang="0">
                        <a:pos x="connsiteX2" y="connsiteY2"/>
                      </a:cxn>
                    </a:cxnLst>
                    <a:rect l="l" t="t" r="r" b="b"/>
                    <a:pathLst>
                      <a:path w="27305" h="253365">
                        <a:moveTo>
                          <a:pt x="27305" y="0"/>
                        </a:moveTo>
                        <a:cubicBezTo>
                          <a:pt x="18097" y="39846"/>
                          <a:pt x="8890" y="79693"/>
                          <a:pt x="4445" y="121920"/>
                        </a:cubicBezTo>
                        <a:cubicBezTo>
                          <a:pt x="0" y="164147"/>
                          <a:pt x="317" y="208756"/>
                          <a:pt x="635" y="25336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38" name="Oval 505"/>
                <p:cNvSpPr>
                  <a:spLocks noChangeArrowheads="1"/>
                </p:cNvSpPr>
                <p:nvPr/>
              </p:nvSpPr>
              <p:spPr bwMode="auto">
                <a:xfrm>
                  <a:off x="903402" y="3130808"/>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24" name="组合 1716"/>
              <p:cNvGrpSpPr/>
              <p:nvPr/>
            </p:nvGrpSpPr>
            <p:grpSpPr>
              <a:xfrm>
                <a:off x="903402" y="3524756"/>
                <a:ext cx="128016" cy="380500"/>
                <a:chOff x="903402" y="3524756"/>
                <a:chExt cx="128016" cy="380500"/>
              </a:xfrm>
            </p:grpSpPr>
            <p:grpSp>
              <p:nvGrpSpPr>
                <p:cNvPr id="1725" name="组合 580"/>
                <p:cNvGrpSpPr/>
                <p:nvPr/>
              </p:nvGrpSpPr>
              <p:grpSpPr>
                <a:xfrm flipV="1">
                  <a:off x="939006" y="3524756"/>
                  <a:ext cx="56808" cy="274321"/>
                  <a:chOff x="1703070" y="3245920"/>
                  <a:chExt cx="56808" cy="283846"/>
                </a:xfrm>
              </p:grpSpPr>
              <p:sp>
                <p:nvSpPr>
                  <p:cNvPr id="2335" name="任意多边形 2334"/>
                  <p:cNvSpPr/>
                  <p:nvPr/>
                </p:nvSpPr>
                <p:spPr>
                  <a:xfrm>
                    <a:off x="1703070" y="3245921"/>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36" name="任意多边形 2335"/>
                  <p:cNvSpPr/>
                  <p:nvPr/>
                </p:nvSpPr>
                <p:spPr>
                  <a:xfrm flipH="1">
                    <a:off x="1746543" y="3245920"/>
                    <a:ext cx="13335" cy="283845"/>
                  </a:xfrm>
                  <a:custGeom>
                    <a:avLst/>
                    <a:gdLst>
                      <a:gd name="connsiteX0" fmla="*/ 13335 w 13335"/>
                      <a:gd name="connsiteY0" fmla="*/ 0 h 283845"/>
                      <a:gd name="connsiteX1" fmla="*/ 1905 w 13335"/>
                      <a:gd name="connsiteY1" fmla="*/ 142875 h 283845"/>
                      <a:gd name="connsiteX2" fmla="*/ 1905 w 13335"/>
                      <a:gd name="connsiteY2" fmla="*/ 283845 h 283845"/>
                    </a:gdLst>
                    <a:ahLst/>
                    <a:cxnLst>
                      <a:cxn ang="0">
                        <a:pos x="connsiteX0" y="connsiteY0"/>
                      </a:cxn>
                      <a:cxn ang="0">
                        <a:pos x="connsiteX1" y="connsiteY1"/>
                      </a:cxn>
                      <a:cxn ang="0">
                        <a:pos x="connsiteX2" y="connsiteY2"/>
                      </a:cxn>
                    </a:cxnLst>
                    <a:rect l="l" t="t" r="r" b="b"/>
                    <a:pathLst>
                      <a:path w="13335" h="283845">
                        <a:moveTo>
                          <a:pt x="13335" y="0"/>
                        </a:moveTo>
                        <a:cubicBezTo>
                          <a:pt x="8572" y="47784"/>
                          <a:pt x="3810" y="95568"/>
                          <a:pt x="1905" y="142875"/>
                        </a:cubicBezTo>
                        <a:cubicBezTo>
                          <a:pt x="0" y="190182"/>
                          <a:pt x="952" y="237013"/>
                          <a:pt x="1905" y="283845"/>
                        </a:cubicBezTo>
                      </a:path>
                    </a:pathLst>
                  </a:cu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334" name="Oval 505"/>
                <p:cNvSpPr>
                  <a:spLocks noChangeArrowheads="1"/>
                </p:cNvSpPr>
                <p:nvPr/>
              </p:nvSpPr>
              <p:spPr bwMode="auto">
                <a:xfrm flipV="1">
                  <a:off x="903402" y="3777240"/>
                  <a:ext cx="128016" cy="128016"/>
                </a:xfrm>
                <a:prstGeom prst="ellipse">
                  <a:avLst/>
                </a:prstGeom>
                <a:solidFill>
                  <a:schemeClr val="bg2">
                    <a:lumMod val="50000"/>
                  </a:schemeClr>
                </a:solidFill>
                <a:ln w="2857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grpSp>
      <p:grpSp>
        <p:nvGrpSpPr>
          <p:cNvPr id="8288" name="组合 507"/>
          <p:cNvGrpSpPr/>
          <p:nvPr/>
        </p:nvGrpSpPr>
        <p:grpSpPr>
          <a:xfrm flipV="1">
            <a:off x="2571151" y="4092130"/>
            <a:ext cx="414000" cy="203513"/>
            <a:chOff x="2175510" y="2132856"/>
            <a:chExt cx="399316" cy="266700"/>
          </a:xfrm>
        </p:grpSpPr>
        <p:sp>
          <p:nvSpPr>
            <p:cNvPr id="509" name="任意多边形 508"/>
            <p:cNvSpPr/>
            <p:nvPr/>
          </p:nvSpPr>
          <p:spPr>
            <a:xfrm>
              <a:off x="2175510" y="2132856"/>
              <a:ext cx="201930" cy="266700"/>
            </a:xfrm>
            <a:custGeom>
              <a:avLst/>
              <a:gdLst>
                <a:gd name="connsiteX0" fmla="*/ 0 w 201930"/>
                <a:gd name="connsiteY0" fmla="*/ 266700 h 266700"/>
                <a:gd name="connsiteX1" fmla="*/ 38100 w 201930"/>
                <a:gd name="connsiteY1" fmla="*/ 72390 h 266700"/>
                <a:gd name="connsiteX2" fmla="*/ 201930 w 201930"/>
                <a:gd name="connsiteY2" fmla="*/ 0 h 266700"/>
              </a:gdLst>
              <a:ahLst/>
              <a:cxnLst>
                <a:cxn ang="0">
                  <a:pos x="connsiteX0" y="connsiteY0"/>
                </a:cxn>
                <a:cxn ang="0">
                  <a:pos x="connsiteX1" y="connsiteY1"/>
                </a:cxn>
                <a:cxn ang="0">
                  <a:pos x="connsiteX2" y="connsiteY2"/>
                </a:cxn>
              </a:cxnLst>
              <a:rect l="l" t="t" r="r" b="b"/>
              <a:pathLst>
                <a:path w="201930" h="266700">
                  <a:moveTo>
                    <a:pt x="0" y="266700"/>
                  </a:moveTo>
                  <a:cubicBezTo>
                    <a:pt x="2222" y="191770"/>
                    <a:pt x="4445" y="116840"/>
                    <a:pt x="38100" y="72390"/>
                  </a:cubicBezTo>
                  <a:cubicBezTo>
                    <a:pt x="71755" y="27940"/>
                    <a:pt x="136842" y="13970"/>
                    <a:pt x="201930"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10" name="任意多边形 509"/>
            <p:cNvSpPr/>
            <p:nvPr/>
          </p:nvSpPr>
          <p:spPr>
            <a:xfrm flipH="1">
              <a:off x="2372896" y="2132856"/>
              <a:ext cx="201930" cy="266700"/>
            </a:xfrm>
            <a:custGeom>
              <a:avLst/>
              <a:gdLst>
                <a:gd name="connsiteX0" fmla="*/ 0 w 201930"/>
                <a:gd name="connsiteY0" fmla="*/ 266700 h 266700"/>
                <a:gd name="connsiteX1" fmla="*/ 38100 w 201930"/>
                <a:gd name="connsiteY1" fmla="*/ 72390 h 266700"/>
                <a:gd name="connsiteX2" fmla="*/ 201930 w 201930"/>
                <a:gd name="connsiteY2" fmla="*/ 0 h 266700"/>
              </a:gdLst>
              <a:ahLst/>
              <a:cxnLst>
                <a:cxn ang="0">
                  <a:pos x="connsiteX0" y="connsiteY0"/>
                </a:cxn>
                <a:cxn ang="0">
                  <a:pos x="connsiteX1" y="connsiteY1"/>
                </a:cxn>
                <a:cxn ang="0">
                  <a:pos x="connsiteX2" y="connsiteY2"/>
                </a:cxn>
              </a:cxnLst>
              <a:rect l="l" t="t" r="r" b="b"/>
              <a:pathLst>
                <a:path w="201930" h="266700">
                  <a:moveTo>
                    <a:pt x="0" y="266700"/>
                  </a:moveTo>
                  <a:cubicBezTo>
                    <a:pt x="2222" y="191770"/>
                    <a:pt x="4445" y="116840"/>
                    <a:pt x="38100" y="72390"/>
                  </a:cubicBezTo>
                  <a:cubicBezTo>
                    <a:pt x="71755" y="27940"/>
                    <a:pt x="136842" y="13970"/>
                    <a:pt x="201930"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459" name="任意多边形 458"/>
          <p:cNvSpPr/>
          <p:nvPr/>
        </p:nvSpPr>
        <p:spPr>
          <a:xfrm flipV="1">
            <a:off x="4152837" y="4096433"/>
            <a:ext cx="401320" cy="468000"/>
          </a:xfrm>
          <a:custGeom>
            <a:avLst/>
            <a:gdLst>
              <a:gd name="connsiteX0" fmla="*/ 0 w 401320"/>
              <a:gd name="connsiteY0" fmla="*/ 315114 h 315114"/>
              <a:gd name="connsiteX1" fmla="*/ 48260 w 401320"/>
              <a:gd name="connsiteY1" fmla="*/ 132234 h 315114"/>
              <a:gd name="connsiteX2" fmla="*/ 215900 w 401320"/>
              <a:gd name="connsiteY2" fmla="*/ 154 h 315114"/>
              <a:gd name="connsiteX3" fmla="*/ 368300 w 401320"/>
              <a:gd name="connsiteY3" fmla="*/ 157634 h 315114"/>
              <a:gd name="connsiteX4" fmla="*/ 401320 w 401320"/>
              <a:gd name="connsiteY4" fmla="*/ 315114 h 315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320" h="315114">
                <a:moveTo>
                  <a:pt x="0" y="315114"/>
                </a:moveTo>
                <a:cubicBezTo>
                  <a:pt x="6138" y="249920"/>
                  <a:pt x="12277" y="184727"/>
                  <a:pt x="48260" y="132234"/>
                </a:cubicBezTo>
                <a:cubicBezTo>
                  <a:pt x="84243" y="79741"/>
                  <a:pt x="162560" y="-4079"/>
                  <a:pt x="215900" y="154"/>
                </a:cubicBezTo>
                <a:cubicBezTo>
                  <a:pt x="269240" y="4387"/>
                  <a:pt x="337397" y="105141"/>
                  <a:pt x="368300" y="157634"/>
                </a:cubicBezTo>
                <a:cubicBezTo>
                  <a:pt x="399203" y="210127"/>
                  <a:pt x="400261" y="262620"/>
                  <a:pt x="401320" y="315114"/>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nvGrpSpPr>
          <p:cNvPr id="8289" name="组合 486"/>
          <p:cNvGrpSpPr/>
          <p:nvPr/>
        </p:nvGrpSpPr>
        <p:grpSpPr>
          <a:xfrm flipV="1">
            <a:off x="4921925" y="4092712"/>
            <a:ext cx="406800" cy="531391"/>
            <a:chOff x="5958840" y="456745"/>
            <a:chExt cx="780398" cy="1025345"/>
          </a:xfrm>
        </p:grpSpPr>
        <p:sp>
          <p:nvSpPr>
            <p:cNvPr id="488" name="任意多边形 487"/>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489" name="任意多边形 488"/>
            <p:cNvSpPr/>
            <p:nvPr/>
          </p:nvSpPr>
          <p:spPr>
            <a:xfrm flipH="1">
              <a:off x="6342999"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grpSp>
        <p:nvGrpSpPr>
          <p:cNvPr id="8290" name="组合 512"/>
          <p:cNvGrpSpPr/>
          <p:nvPr/>
        </p:nvGrpSpPr>
        <p:grpSpPr>
          <a:xfrm flipV="1">
            <a:off x="3351366" y="4103731"/>
            <a:ext cx="407989" cy="319073"/>
            <a:chOff x="2125980" y="2087880"/>
            <a:chExt cx="472852" cy="424815"/>
          </a:xfrm>
        </p:grpSpPr>
        <p:sp>
          <p:nvSpPr>
            <p:cNvPr id="514" name="任意多边形 51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15" name="任意多边形 514"/>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grpSp>
        <p:nvGrpSpPr>
          <p:cNvPr id="8291" name="组合 515"/>
          <p:cNvGrpSpPr/>
          <p:nvPr/>
        </p:nvGrpSpPr>
        <p:grpSpPr>
          <a:xfrm flipV="1">
            <a:off x="5999259" y="4105506"/>
            <a:ext cx="407989" cy="288000"/>
            <a:chOff x="2125980" y="2087880"/>
            <a:chExt cx="472852" cy="424815"/>
          </a:xfrm>
        </p:grpSpPr>
        <p:sp>
          <p:nvSpPr>
            <p:cNvPr id="517" name="任意多边形 516"/>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18" name="任意多边形 517"/>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1871" name="任意多边形 1870"/>
          <p:cNvSpPr/>
          <p:nvPr/>
        </p:nvSpPr>
        <p:spPr>
          <a:xfrm>
            <a:off x="1416090" y="5203674"/>
            <a:ext cx="1709928" cy="347472"/>
          </a:xfrm>
          <a:custGeom>
            <a:avLst/>
            <a:gdLst>
              <a:gd name="connsiteX0" fmla="*/ 234696 w 1709928"/>
              <a:gd name="connsiteY0" fmla="*/ 0 h 347472"/>
              <a:gd name="connsiteX1" fmla="*/ 3048 w 1709928"/>
              <a:gd name="connsiteY1" fmla="*/ 109728 h 347472"/>
              <a:gd name="connsiteX2" fmla="*/ 252984 w 1709928"/>
              <a:gd name="connsiteY2" fmla="*/ 286512 h 347472"/>
              <a:gd name="connsiteX3" fmla="*/ 923544 w 1709928"/>
              <a:gd name="connsiteY3" fmla="*/ 335280 h 347472"/>
              <a:gd name="connsiteX4" fmla="*/ 1709928 w 1709928"/>
              <a:gd name="connsiteY4" fmla="*/ 347472 h 347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9928" h="347472">
                <a:moveTo>
                  <a:pt x="234696" y="0"/>
                </a:moveTo>
                <a:cubicBezTo>
                  <a:pt x="117348" y="30988"/>
                  <a:pt x="0" y="61976"/>
                  <a:pt x="3048" y="109728"/>
                </a:cubicBezTo>
                <a:cubicBezTo>
                  <a:pt x="6096" y="157480"/>
                  <a:pt x="99568" y="248920"/>
                  <a:pt x="252984" y="286512"/>
                </a:cubicBezTo>
                <a:cubicBezTo>
                  <a:pt x="406400" y="324104"/>
                  <a:pt x="680720" y="325120"/>
                  <a:pt x="923544" y="335280"/>
                </a:cubicBezTo>
                <a:cubicBezTo>
                  <a:pt x="1166368" y="345440"/>
                  <a:pt x="1438148" y="346456"/>
                  <a:pt x="1709928" y="347472"/>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65" name="任意多边形 1864"/>
          <p:cNvSpPr/>
          <p:nvPr/>
        </p:nvSpPr>
        <p:spPr>
          <a:xfrm>
            <a:off x="1431036" y="4055340"/>
            <a:ext cx="774192" cy="397256"/>
          </a:xfrm>
          <a:custGeom>
            <a:avLst/>
            <a:gdLst>
              <a:gd name="connsiteX0" fmla="*/ 774192 w 774192"/>
              <a:gd name="connsiteY0" fmla="*/ 0 h 397256"/>
              <a:gd name="connsiteX1" fmla="*/ 609600 w 774192"/>
              <a:gd name="connsiteY1" fmla="*/ 164592 h 397256"/>
              <a:gd name="connsiteX2" fmla="*/ 85344 w 774192"/>
              <a:gd name="connsiteY2" fmla="*/ 201168 h 397256"/>
              <a:gd name="connsiteX3" fmla="*/ 97536 w 774192"/>
              <a:gd name="connsiteY3" fmla="*/ 365760 h 397256"/>
              <a:gd name="connsiteX4" fmla="*/ 237744 w 774192"/>
              <a:gd name="connsiteY4" fmla="*/ 390144 h 397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192" h="397256">
                <a:moveTo>
                  <a:pt x="774192" y="0"/>
                </a:moveTo>
                <a:cubicBezTo>
                  <a:pt x="749300" y="65532"/>
                  <a:pt x="724408" y="131064"/>
                  <a:pt x="609600" y="164592"/>
                </a:cubicBezTo>
                <a:cubicBezTo>
                  <a:pt x="494792" y="198120"/>
                  <a:pt x="170688" y="167640"/>
                  <a:pt x="85344" y="201168"/>
                </a:cubicBezTo>
                <a:cubicBezTo>
                  <a:pt x="0" y="234696"/>
                  <a:pt x="72136" y="334264"/>
                  <a:pt x="97536" y="365760"/>
                </a:cubicBezTo>
                <a:cubicBezTo>
                  <a:pt x="122936" y="397256"/>
                  <a:pt x="180340" y="393700"/>
                  <a:pt x="237744" y="390144"/>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8292" name="组合 1729"/>
          <p:cNvGrpSpPr/>
          <p:nvPr/>
        </p:nvGrpSpPr>
        <p:grpSpPr>
          <a:xfrm>
            <a:off x="4147572" y="1916430"/>
            <a:ext cx="133350" cy="365760"/>
            <a:chOff x="2634615" y="1786151"/>
            <a:chExt cx="133350" cy="274320"/>
          </a:xfrm>
        </p:grpSpPr>
        <p:cxnSp>
          <p:nvCxnSpPr>
            <p:cNvPr id="1731" name="直接连接符 1730"/>
            <p:cNvCxnSpPr/>
            <p:nvPr/>
          </p:nvCxnSpPr>
          <p:spPr>
            <a:xfrm>
              <a:off x="2699792" y="1786151"/>
              <a:ext cx="0" cy="27432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32" name="任意多边形 1731"/>
            <p:cNvSpPr/>
            <p:nvPr/>
          </p:nvSpPr>
          <p:spPr>
            <a:xfrm>
              <a:off x="2634615" y="1840230"/>
              <a:ext cx="62865" cy="140970"/>
            </a:xfrm>
            <a:custGeom>
              <a:avLst/>
              <a:gdLst>
                <a:gd name="connsiteX0" fmla="*/ 62865 w 62865"/>
                <a:gd name="connsiteY0" fmla="*/ 140970 h 140970"/>
                <a:gd name="connsiteX1" fmla="*/ 19050 w 62865"/>
                <a:gd name="connsiteY1" fmla="*/ 108585 h 140970"/>
                <a:gd name="connsiteX2" fmla="*/ 0 w 62865"/>
                <a:gd name="connsiteY2" fmla="*/ 0 h 140970"/>
              </a:gdLst>
              <a:ahLst/>
              <a:cxnLst>
                <a:cxn ang="0">
                  <a:pos x="connsiteX0" y="connsiteY0"/>
                </a:cxn>
                <a:cxn ang="0">
                  <a:pos x="connsiteX1" y="connsiteY1"/>
                </a:cxn>
                <a:cxn ang="0">
                  <a:pos x="connsiteX2" y="connsiteY2"/>
                </a:cxn>
              </a:cxnLst>
              <a:rect l="l" t="t" r="r" b="b"/>
              <a:pathLst>
                <a:path w="62865" h="140970">
                  <a:moveTo>
                    <a:pt x="62865" y="140970"/>
                  </a:moveTo>
                  <a:cubicBezTo>
                    <a:pt x="46196" y="136525"/>
                    <a:pt x="29527" y="132080"/>
                    <a:pt x="19050" y="108585"/>
                  </a:cubicBezTo>
                  <a:cubicBezTo>
                    <a:pt x="8573" y="85090"/>
                    <a:pt x="4286" y="42545"/>
                    <a:pt x="0" y="0"/>
                  </a:cubicBez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33" name="任意多边形 1732"/>
            <p:cNvSpPr/>
            <p:nvPr/>
          </p:nvSpPr>
          <p:spPr>
            <a:xfrm>
              <a:off x="2699385" y="1813560"/>
              <a:ext cx="68580" cy="114300"/>
            </a:xfrm>
            <a:custGeom>
              <a:avLst/>
              <a:gdLst>
                <a:gd name="connsiteX0" fmla="*/ 0 w 68580"/>
                <a:gd name="connsiteY0" fmla="*/ 114300 h 114300"/>
                <a:gd name="connsiteX1" fmla="*/ 51435 w 68580"/>
                <a:gd name="connsiteY1" fmla="*/ 87630 h 114300"/>
                <a:gd name="connsiteX2" fmla="*/ 68580 w 68580"/>
                <a:gd name="connsiteY2" fmla="*/ 0 h 114300"/>
              </a:gdLst>
              <a:ahLst/>
              <a:cxnLst>
                <a:cxn ang="0">
                  <a:pos x="connsiteX0" y="connsiteY0"/>
                </a:cxn>
                <a:cxn ang="0">
                  <a:pos x="connsiteX1" y="connsiteY1"/>
                </a:cxn>
                <a:cxn ang="0">
                  <a:pos x="connsiteX2" y="connsiteY2"/>
                </a:cxn>
              </a:cxnLst>
              <a:rect l="l" t="t" r="r" b="b"/>
              <a:pathLst>
                <a:path w="68580" h="114300">
                  <a:moveTo>
                    <a:pt x="0" y="114300"/>
                  </a:moveTo>
                  <a:cubicBezTo>
                    <a:pt x="20002" y="110490"/>
                    <a:pt x="40005" y="106680"/>
                    <a:pt x="51435" y="87630"/>
                  </a:cubicBezTo>
                  <a:cubicBezTo>
                    <a:pt x="62865" y="68580"/>
                    <a:pt x="65722" y="34290"/>
                    <a:pt x="68580" y="0"/>
                  </a:cubicBez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93" name="组合 1728"/>
          <p:cNvGrpSpPr/>
          <p:nvPr/>
        </p:nvGrpSpPr>
        <p:grpSpPr>
          <a:xfrm>
            <a:off x="3512835" y="1923673"/>
            <a:ext cx="133350" cy="365760"/>
            <a:chOff x="2634615" y="1786151"/>
            <a:chExt cx="133350" cy="274320"/>
          </a:xfrm>
        </p:grpSpPr>
        <p:cxnSp>
          <p:nvCxnSpPr>
            <p:cNvPr id="1726" name="直接连接符 1725"/>
            <p:cNvCxnSpPr/>
            <p:nvPr/>
          </p:nvCxnSpPr>
          <p:spPr>
            <a:xfrm>
              <a:off x="2699792" y="1786151"/>
              <a:ext cx="0" cy="27432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27" name="任意多边形 1726"/>
            <p:cNvSpPr/>
            <p:nvPr/>
          </p:nvSpPr>
          <p:spPr>
            <a:xfrm>
              <a:off x="2634615" y="1840230"/>
              <a:ext cx="62865" cy="140970"/>
            </a:xfrm>
            <a:custGeom>
              <a:avLst/>
              <a:gdLst>
                <a:gd name="connsiteX0" fmla="*/ 62865 w 62865"/>
                <a:gd name="connsiteY0" fmla="*/ 140970 h 140970"/>
                <a:gd name="connsiteX1" fmla="*/ 19050 w 62865"/>
                <a:gd name="connsiteY1" fmla="*/ 108585 h 140970"/>
                <a:gd name="connsiteX2" fmla="*/ 0 w 62865"/>
                <a:gd name="connsiteY2" fmla="*/ 0 h 140970"/>
              </a:gdLst>
              <a:ahLst/>
              <a:cxnLst>
                <a:cxn ang="0">
                  <a:pos x="connsiteX0" y="connsiteY0"/>
                </a:cxn>
                <a:cxn ang="0">
                  <a:pos x="connsiteX1" y="connsiteY1"/>
                </a:cxn>
                <a:cxn ang="0">
                  <a:pos x="connsiteX2" y="connsiteY2"/>
                </a:cxn>
              </a:cxnLst>
              <a:rect l="l" t="t" r="r" b="b"/>
              <a:pathLst>
                <a:path w="62865" h="140970">
                  <a:moveTo>
                    <a:pt x="62865" y="140970"/>
                  </a:moveTo>
                  <a:cubicBezTo>
                    <a:pt x="46196" y="136525"/>
                    <a:pt x="29527" y="132080"/>
                    <a:pt x="19050" y="108585"/>
                  </a:cubicBezTo>
                  <a:cubicBezTo>
                    <a:pt x="8573" y="85090"/>
                    <a:pt x="4286" y="42545"/>
                    <a:pt x="0" y="0"/>
                  </a:cubicBez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28" name="任意多边形 1727"/>
            <p:cNvSpPr/>
            <p:nvPr/>
          </p:nvSpPr>
          <p:spPr>
            <a:xfrm>
              <a:off x="2699385" y="1813560"/>
              <a:ext cx="68580" cy="114300"/>
            </a:xfrm>
            <a:custGeom>
              <a:avLst/>
              <a:gdLst>
                <a:gd name="connsiteX0" fmla="*/ 0 w 68580"/>
                <a:gd name="connsiteY0" fmla="*/ 114300 h 114300"/>
                <a:gd name="connsiteX1" fmla="*/ 51435 w 68580"/>
                <a:gd name="connsiteY1" fmla="*/ 87630 h 114300"/>
                <a:gd name="connsiteX2" fmla="*/ 68580 w 68580"/>
                <a:gd name="connsiteY2" fmla="*/ 0 h 114300"/>
              </a:gdLst>
              <a:ahLst/>
              <a:cxnLst>
                <a:cxn ang="0">
                  <a:pos x="connsiteX0" y="connsiteY0"/>
                </a:cxn>
                <a:cxn ang="0">
                  <a:pos x="connsiteX1" y="connsiteY1"/>
                </a:cxn>
                <a:cxn ang="0">
                  <a:pos x="connsiteX2" y="connsiteY2"/>
                </a:cxn>
              </a:cxnLst>
              <a:rect l="l" t="t" r="r" b="b"/>
              <a:pathLst>
                <a:path w="68580" h="114300">
                  <a:moveTo>
                    <a:pt x="0" y="114300"/>
                  </a:moveTo>
                  <a:cubicBezTo>
                    <a:pt x="20002" y="110490"/>
                    <a:pt x="40005" y="106680"/>
                    <a:pt x="51435" y="87630"/>
                  </a:cubicBezTo>
                  <a:cubicBezTo>
                    <a:pt x="62865" y="68580"/>
                    <a:pt x="65722" y="34290"/>
                    <a:pt x="68580" y="0"/>
                  </a:cubicBez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543" name="Text Box 351"/>
          <p:cNvSpPr txBox="1">
            <a:spLocks noChangeArrowheads="1"/>
          </p:cNvSpPr>
          <p:nvPr/>
        </p:nvSpPr>
        <p:spPr bwMode="auto">
          <a:xfrm>
            <a:off x="1162991" y="2584117"/>
            <a:ext cx="1343637" cy="400110"/>
          </a:xfrm>
          <a:prstGeom prst="rect">
            <a:avLst/>
          </a:prstGeom>
          <a:noFill/>
          <a:ln w="9525">
            <a:noFill/>
            <a:miter lim="800000"/>
            <a:headEnd/>
            <a:tailEnd/>
          </a:ln>
          <a:effectLst/>
        </p:spPr>
        <p:txBody>
          <a:bodyPr wrap="none">
            <a:spAutoFit/>
          </a:bodyPr>
          <a:lstStyle/>
          <a:p>
            <a:pPr algn="r" eaLnBrk="0" hangingPunct="0"/>
            <a:r>
              <a:rPr lang="en-US" altLang="zh-CN" sz="2000" dirty="0" smtClean="0">
                <a:solidFill>
                  <a:srgbClr val="000000"/>
                </a:solidFill>
                <a:latin typeface="Arial Narrow" pitchFamily="34" charset="0"/>
                <a:cs typeface="Arial" charset="0"/>
              </a:rPr>
              <a:t>Extracellular</a:t>
            </a:r>
            <a:endParaRPr lang="en-US" altLang="zh-CN" sz="2000" dirty="0">
              <a:solidFill>
                <a:srgbClr val="000000"/>
              </a:solidFill>
              <a:latin typeface="Arial Narrow" pitchFamily="34" charset="0"/>
              <a:cs typeface="Arial" charset="0"/>
            </a:endParaRPr>
          </a:p>
        </p:txBody>
      </p:sp>
      <p:sp>
        <p:nvSpPr>
          <p:cNvPr id="8558" name="Text Box 366"/>
          <p:cNvSpPr txBox="1">
            <a:spLocks noChangeArrowheads="1"/>
          </p:cNvSpPr>
          <p:nvPr/>
        </p:nvSpPr>
        <p:spPr bwMode="auto">
          <a:xfrm>
            <a:off x="4506187" y="2890082"/>
            <a:ext cx="492443" cy="338554"/>
          </a:xfrm>
          <a:prstGeom prst="rect">
            <a:avLst/>
          </a:prstGeom>
          <a:noFill/>
          <a:ln w="9525">
            <a:noFill/>
            <a:miter lim="800000"/>
            <a:headEnd/>
            <a:tailEnd/>
          </a:ln>
          <a:effectLst/>
        </p:spPr>
        <p:txBody>
          <a:bodyPr wrap="none">
            <a:spAutoFit/>
          </a:bodyPr>
          <a:lstStyle/>
          <a:p>
            <a:r>
              <a:rPr lang="en-US" altLang="zh-CN" sz="1600" dirty="0">
                <a:latin typeface="Arial Narrow" pitchFamily="34" charset="0"/>
                <a:cs typeface="Arial" charset="0"/>
              </a:rPr>
              <a:t>EL4</a:t>
            </a:r>
          </a:p>
        </p:txBody>
      </p:sp>
      <p:sp>
        <p:nvSpPr>
          <p:cNvPr id="8560" name="Text Box 368"/>
          <p:cNvSpPr txBox="1">
            <a:spLocks noChangeArrowheads="1"/>
          </p:cNvSpPr>
          <p:nvPr/>
        </p:nvSpPr>
        <p:spPr bwMode="auto">
          <a:xfrm>
            <a:off x="6684874" y="5315664"/>
            <a:ext cx="1271502" cy="400110"/>
          </a:xfrm>
          <a:prstGeom prst="rect">
            <a:avLst/>
          </a:prstGeom>
          <a:noFill/>
          <a:ln w="9525">
            <a:noFill/>
            <a:miter lim="800000"/>
            <a:headEnd/>
            <a:tailEnd/>
          </a:ln>
          <a:effectLst/>
        </p:spPr>
        <p:txBody>
          <a:bodyPr wrap="none">
            <a:spAutoFit/>
          </a:bodyPr>
          <a:lstStyle/>
          <a:p>
            <a:pPr algn="r" eaLnBrk="0" hangingPunct="0"/>
            <a:r>
              <a:rPr lang="en-US" altLang="zh-CN" sz="2000" dirty="0" smtClean="0">
                <a:solidFill>
                  <a:srgbClr val="000000"/>
                </a:solidFill>
                <a:latin typeface="Arial Narrow" pitchFamily="34" charset="0"/>
                <a:cs typeface="Arial" charset="0"/>
              </a:rPr>
              <a:t>Intracellular</a:t>
            </a:r>
            <a:endParaRPr lang="en-US" altLang="zh-CN" sz="2000" dirty="0">
              <a:solidFill>
                <a:srgbClr val="000000"/>
              </a:solidFill>
              <a:latin typeface="Arial Narrow" pitchFamily="34" charset="0"/>
              <a:cs typeface="Arial" charset="0"/>
            </a:endParaRPr>
          </a:p>
        </p:txBody>
      </p:sp>
      <p:sp>
        <p:nvSpPr>
          <p:cNvPr id="8685" name="AutoShape 493"/>
          <p:cNvSpPr>
            <a:spLocks/>
          </p:cNvSpPr>
          <p:nvPr/>
        </p:nvSpPr>
        <p:spPr bwMode="auto">
          <a:xfrm rot="10800000" flipH="1">
            <a:off x="1146856" y="4464376"/>
            <a:ext cx="228600" cy="771738"/>
          </a:xfrm>
          <a:prstGeom prst="leftBrace">
            <a:avLst>
              <a:gd name="adj1" fmla="val 15111"/>
              <a:gd name="adj2" fmla="val 50000"/>
            </a:avLst>
          </a:prstGeom>
          <a:noFill/>
          <a:ln w="19050">
            <a:solidFill>
              <a:schemeClr val="bg1">
                <a:lumMod val="50000"/>
              </a:schemeClr>
            </a:solidFill>
            <a:round/>
            <a:headEnd/>
            <a:tailEnd/>
          </a:ln>
          <a:effectLst/>
        </p:spPr>
        <p:txBody>
          <a:bodyPr wrap="none" anchor="ctr"/>
          <a:lstStyle/>
          <a:p>
            <a:endParaRPr lang="zh-CN" altLang="en-US"/>
          </a:p>
        </p:txBody>
      </p:sp>
      <p:sp>
        <p:nvSpPr>
          <p:cNvPr id="8686" name="Text Box 494"/>
          <p:cNvSpPr txBox="1">
            <a:spLocks noChangeArrowheads="1"/>
          </p:cNvSpPr>
          <p:nvPr/>
        </p:nvSpPr>
        <p:spPr bwMode="auto">
          <a:xfrm>
            <a:off x="3036592" y="5365194"/>
            <a:ext cx="352982" cy="338554"/>
          </a:xfrm>
          <a:prstGeom prst="rect">
            <a:avLst/>
          </a:prstGeom>
          <a:noFill/>
          <a:ln w="9525">
            <a:noFill/>
            <a:miter lim="800000"/>
            <a:headEnd/>
            <a:tailEnd/>
          </a:ln>
          <a:effectLst/>
        </p:spPr>
        <p:txBody>
          <a:bodyPr wrap="none">
            <a:spAutoFit/>
          </a:bodyPr>
          <a:lstStyle/>
          <a:p>
            <a:r>
              <a:rPr lang="en-US" altLang="zh-CN" sz="1600" dirty="0" err="1">
                <a:latin typeface="Arial Narrow" pitchFamily="34" charset="0"/>
              </a:rPr>
              <a:t>Nt</a:t>
            </a:r>
            <a:endParaRPr lang="en-US" altLang="zh-CN" sz="1600" dirty="0">
              <a:latin typeface="Arial Narrow" pitchFamily="34" charset="0"/>
            </a:endParaRPr>
          </a:p>
        </p:txBody>
      </p:sp>
      <p:sp>
        <p:nvSpPr>
          <p:cNvPr id="8212" name="Freeform 20"/>
          <p:cNvSpPr>
            <a:spLocks/>
          </p:cNvSpPr>
          <p:nvPr/>
        </p:nvSpPr>
        <p:spPr bwMode="auto">
          <a:xfrm rot="21182823">
            <a:off x="2141475" y="3448143"/>
            <a:ext cx="47625" cy="217487"/>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13" name="Freeform 21"/>
          <p:cNvSpPr>
            <a:spLocks/>
          </p:cNvSpPr>
          <p:nvPr/>
        </p:nvSpPr>
        <p:spPr bwMode="auto">
          <a:xfrm rot="20342823">
            <a:off x="2185925" y="3441793"/>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295" name="Freeform 103"/>
          <p:cNvSpPr>
            <a:spLocks/>
          </p:cNvSpPr>
          <p:nvPr/>
        </p:nvSpPr>
        <p:spPr bwMode="auto">
          <a:xfrm rot="20342823">
            <a:off x="6457887" y="3441793"/>
            <a:ext cx="49213"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080808"/>
            </a:solidFill>
            <a:round/>
            <a:headEnd/>
            <a:tailEnd/>
          </a:ln>
          <a:effectLst/>
        </p:spPr>
        <p:txBody>
          <a:bodyPr/>
          <a:lstStyle/>
          <a:p>
            <a:endParaRPr lang="zh-CN" altLang="en-US"/>
          </a:p>
        </p:txBody>
      </p:sp>
      <p:sp>
        <p:nvSpPr>
          <p:cNvPr id="8309" name="Oval 117"/>
          <p:cNvSpPr>
            <a:spLocks noChangeArrowheads="1"/>
          </p:cNvSpPr>
          <p:nvPr/>
        </p:nvSpPr>
        <p:spPr bwMode="auto">
          <a:xfrm rot="21182823">
            <a:off x="2108137" y="3314793"/>
            <a:ext cx="147638" cy="147637"/>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8350" name="Oval 158"/>
          <p:cNvSpPr>
            <a:spLocks noChangeArrowheads="1"/>
          </p:cNvSpPr>
          <p:nvPr/>
        </p:nvSpPr>
        <p:spPr bwMode="auto">
          <a:xfrm rot="21182823">
            <a:off x="6381687" y="3314793"/>
            <a:ext cx="147638" cy="147637"/>
          </a:xfrm>
          <a:prstGeom prst="ellipse">
            <a:avLst/>
          </a:prstGeom>
          <a:solidFill>
            <a:schemeClr val="tx2">
              <a:lumMod val="40000"/>
              <a:lumOff val="60000"/>
            </a:schemeClr>
          </a:solidFill>
          <a:ln w="9525">
            <a:noFill/>
            <a:round/>
            <a:headEnd/>
            <a:tailEnd/>
          </a:ln>
          <a:effectLst/>
        </p:spPr>
        <p:txBody>
          <a:bodyPr wrap="none" anchor="ctr"/>
          <a:lstStyle/>
          <a:p>
            <a:endParaRPr lang="zh-CN" altLang="en-US"/>
          </a:p>
        </p:txBody>
      </p:sp>
      <p:sp>
        <p:nvSpPr>
          <p:cNvPr id="8369" name="Freeform 177"/>
          <p:cNvSpPr>
            <a:spLocks/>
          </p:cNvSpPr>
          <p:nvPr/>
        </p:nvSpPr>
        <p:spPr bwMode="auto">
          <a:xfrm rot="417177" flipV="1">
            <a:off x="2141475" y="3681505"/>
            <a:ext cx="47625" cy="217488"/>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370" name="Freeform 178"/>
          <p:cNvSpPr>
            <a:spLocks/>
          </p:cNvSpPr>
          <p:nvPr/>
        </p:nvSpPr>
        <p:spPr bwMode="auto">
          <a:xfrm rot="1257177" flipV="1">
            <a:off x="2185925" y="3686268"/>
            <a:ext cx="47625" cy="219075"/>
          </a:xfrm>
          <a:custGeom>
            <a:avLst/>
            <a:gdLst/>
            <a:ahLst/>
            <a:cxnLst>
              <a:cxn ang="0">
                <a:pos x="30" y="0"/>
              </a:cxn>
              <a:cxn ang="0">
                <a:pos x="6" y="48"/>
              </a:cxn>
              <a:cxn ang="0">
                <a:pos x="17" y="99"/>
              </a:cxn>
              <a:cxn ang="0">
                <a:pos x="12" y="157"/>
              </a:cxn>
              <a:cxn ang="0">
                <a:pos x="0" y="178"/>
              </a:cxn>
            </a:cxnLst>
            <a:rect l="0" t="0" r="r" b="b"/>
            <a:pathLst>
              <a:path w="30" h="178">
                <a:moveTo>
                  <a:pt x="30" y="0"/>
                </a:moveTo>
                <a:cubicBezTo>
                  <a:pt x="27" y="18"/>
                  <a:pt x="14" y="32"/>
                  <a:pt x="6" y="48"/>
                </a:cubicBezTo>
                <a:cubicBezTo>
                  <a:pt x="8" y="74"/>
                  <a:pt x="9" y="79"/>
                  <a:pt x="17" y="99"/>
                </a:cubicBezTo>
                <a:cubicBezTo>
                  <a:pt x="18" y="119"/>
                  <a:pt x="21" y="139"/>
                  <a:pt x="12" y="157"/>
                </a:cubicBezTo>
                <a:cubicBezTo>
                  <a:pt x="11" y="164"/>
                  <a:pt x="5" y="173"/>
                  <a:pt x="0" y="178"/>
                </a:cubicBezTo>
              </a:path>
            </a:pathLst>
          </a:custGeom>
          <a:noFill/>
          <a:ln w="9525">
            <a:solidFill>
              <a:srgbClr val="CC6600"/>
            </a:solidFill>
            <a:round/>
            <a:headEnd/>
            <a:tailEnd/>
          </a:ln>
          <a:effectLst/>
        </p:spPr>
        <p:txBody>
          <a:bodyPr/>
          <a:lstStyle/>
          <a:p>
            <a:endParaRPr lang="zh-CN" altLang="en-US"/>
          </a:p>
        </p:txBody>
      </p:sp>
      <p:sp>
        <p:nvSpPr>
          <p:cNvPr id="8466" name="Oval 274"/>
          <p:cNvSpPr>
            <a:spLocks noChangeArrowheads="1"/>
          </p:cNvSpPr>
          <p:nvPr/>
        </p:nvSpPr>
        <p:spPr bwMode="auto">
          <a:xfrm rot="417177" flipV="1">
            <a:off x="2108137" y="3884705"/>
            <a:ext cx="147638" cy="147638"/>
          </a:xfrm>
          <a:prstGeom prst="ellipse">
            <a:avLst/>
          </a:prstGeom>
          <a:solidFill>
            <a:schemeClr val="tx1">
              <a:lumMod val="50000"/>
              <a:lumOff val="50000"/>
            </a:schemeClr>
          </a:solidFill>
          <a:ln w="9525">
            <a:noFill/>
            <a:round/>
            <a:headEnd/>
            <a:tailEnd/>
          </a:ln>
          <a:effectLst/>
        </p:spPr>
        <p:txBody>
          <a:bodyPr wrap="none" anchor="ctr"/>
          <a:lstStyle/>
          <a:p>
            <a:endParaRPr lang="zh-CN" altLang="en-US"/>
          </a:p>
        </p:txBody>
      </p:sp>
      <p:sp>
        <p:nvSpPr>
          <p:cNvPr id="5" name="圆柱形 4"/>
          <p:cNvSpPr/>
          <p:nvPr/>
        </p:nvSpPr>
        <p:spPr>
          <a:xfrm>
            <a:off x="2049742"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35" name="圆柱形 434"/>
          <p:cNvSpPr/>
          <p:nvPr/>
        </p:nvSpPr>
        <p:spPr>
          <a:xfrm>
            <a:off x="2862122"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37" name="圆柱形 436"/>
          <p:cNvSpPr/>
          <p:nvPr/>
        </p:nvSpPr>
        <p:spPr>
          <a:xfrm>
            <a:off x="3238109"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39" name="圆柱形 438"/>
          <p:cNvSpPr/>
          <p:nvPr/>
        </p:nvSpPr>
        <p:spPr>
          <a:xfrm>
            <a:off x="4023488"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40" name="圆柱形 439"/>
          <p:cNvSpPr/>
          <p:nvPr/>
        </p:nvSpPr>
        <p:spPr>
          <a:xfrm>
            <a:off x="4420172"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41" name="圆柱形 440"/>
          <p:cNvSpPr/>
          <p:nvPr/>
        </p:nvSpPr>
        <p:spPr>
          <a:xfrm>
            <a:off x="4801502"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43" name="圆柱形 442"/>
          <p:cNvSpPr/>
          <p:nvPr/>
        </p:nvSpPr>
        <p:spPr>
          <a:xfrm>
            <a:off x="5205985"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44" name="圆柱形 443"/>
          <p:cNvSpPr/>
          <p:nvPr/>
        </p:nvSpPr>
        <p:spPr>
          <a:xfrm>
            <a:off x="5880695"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47" name="圆柱形 446"/>
          <p:cNvSpPr/>
          <p:nvPr/>
        </p:nvSpPr>
        <p:spPr>
          <a:xfrm>
            <a:off x="7071459"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49" name="圆柱形 448"/>
          <p:cNvSpPr/>
          <p:nvPr/>
        </p:nvSpPr>
        <p:spPr>
          <a:xfrm>
            <a:off x="7463649"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8521" name="Rectangle 329"/>
          <p:cNvSpPr>
            <a:spLocks noChangeArrowheads="1"/>
          </p:cNvSpPr>
          <p:nvPr/>
        </p:nvSpPr>
        <p:spPr bwMode="auto">
          <a:xfrm>
            <a:off x="4507675" y="3525682"/>
            <a:ext cx="80963"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7</a:t>
            </a:r>
            <a:endParaRPr lang="en-US" altLang="zh-CN" sz="1400" dirty="0">
              <a:latin typeface="Times New Roman" pitchFamily="18" charset="0"/>
              <a:cs typeface="Arial" charset="0"/>
            </a:endParaRPr>
          </a:p>
        </p:txBody>
      </p:sp>
      <p:sp>
        <p:nvSpPr>
          <p:cNvPr id="8523" name="Rectangle 331"/>
          <p:cNvSpPr>
            <a:spLocks noChangeArrowheads="1"/>
          </p:cNvSpPr>
          <p:nvPr/>
        </p:nvSpPr>
        <p:spPr bwMode="auto">
          <a:xfrm>
            <a:off x="4890517" y="3525682"/>
            <a:ext cx="80962"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8</a:t>
            </a:r>
            <a:endParaRPr lang="en-US" altLang="zh-CN" sz="1400" dirty="0">
              <a:latin typeface="Times New Roman" pitchFamily="18" charset="0"/>
              <a:cs typeface="Arial" charset="0"/>
            </a:endParaRPr>
          </a:p>
        </p:txBody>
      </p:sp>
      <p:sp>
        <p:nvSpPr>
          <p:cNvPr id="8528" name="Rectangle 336"/>
          <p:cNvSpPr>
            <a:spLocks noChangeArrowheads="1"/>
          </p:cNvSpPr>
          <p:nvPr/>
        </p:nvSpPr>
        <p:spPr bwMode="auto">
          <a:xfrm>
            <a:off x="5291075" y="3525682"/>
            <a:ext cx="80962"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9</a:t>
            </a:r>
            <a:endParaRPr lang="en-US" altLang="zh-CN" sz="1400" dirty="0">
              <a:latin typeface="Times New Roman" pitchFamily="18" charset="0"/>
              <a:cs typeface="Arial" charset="0"/>
            </a:endParaRPr>
          </a:p>
        </p:txBody>
      </p:sp>
      <p:sp>
        <p:nvSpPr>
          <p:cNvPr id="8531" name="Rectangle 339"/>
          <p:cNvSpPr>
            <a:spLocks noChangeArrowheads="1"/>
          </p:cNvSpPr>
          <p:nvPr/>
        </p:nvSpPr>
        <p:spPr bwMode="auto">
          <a:xfrm>
            <a:off x="7118478" y="3525682"/>
            <a:ext cx="161925"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13</a:t>
            </a:r>
            <a:endParaRPr lang="en-US" altLang="zh-CN" sz="1400" dirty="0">
              <a:latin typeface="Times New Roman" pitchFamily="18" charset="0"/>
              <a:cs typeface="Arial" charset="0"/>
            </a:endParaRPr>
          </a:p>
        </p:txBody>
      </p:sp>
      <p:sp>
        <p:nvSpPr>
          <p:cNvPr id="8533" name="Rectangle 341"/>
          <p:cNvSpPr>
            <a:spLocks noChangeArrowheads="1"/>
          </p:cNvSpPr>
          <p:nvPr/>
        </p:nvSpPr>
        <p:spPr bwMode="auto">
          <a:xfrm>
            <a:off x="7515099" y="3525682"/>
            <a:ext cx="161925"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14</a:t>
            </a:r>
            <a:endParaRPr lang="en-US" altLang="zh-CN" sz="1400" dirty="0">
              <a:latin typeface="Times New Roman" pitchFamily="18" charset="0"/>
              <a:cs typeface="Arial" charset="0"/>
            </a:endParaRPr>
          </a:p>
        </p:txBody>
      </p:sp>
      <p:sp>
        <p:nvSpPr>
          <p:cNvPr id="8536" name="Rectangle 344"/>
          <p:cNvSpPr>
            <a:spLocks noChangeArrowheads="1"/>
          </p:cNvSpPr>
          <p:nvPr/>
        </p:nvSpPr>
        <p:spPr bwMode="auto">
          <a:xfrm>
            <a:off x="5931282" y="3525682"/>
            <a:ext cx="161925"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10</a:t>
            </a:r>
            <a:endParaRPr lang="en-US" altLang="zh-CN" sz="1400" dirty="0">
              <a:latin typeface="Times New Roman" pitchFamily="18" charset="0"/>
              <a:cs typeface="Arial" charset="0"/>
            </a:endParaRPr>
          </a:p>
        </p:txBody>
      </p:sp>
      <p:sp>
        <p:nvSpPr>
          <p:cNvPr id="8540" name="Rectangle 348"/>
          <p:cNvSpPr>
            <a:spLocks noChangeArrowheads="1"/>
          </p:cNvSpPr>
          <p:nvPr/>
        </p:nvSpPr>
        <p:spPr bwMode="auto">
          <a:xfrm>
            <a:off x="3316415" y="3525682"/>
            <a:ext cx="80963"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4</a:t>
            </a:r>
            <a:endParaRPr lang="en-US" altLang="zh-CN" sz="1400" dirty="0">
              <a:latin typeface="Times New Roman" pitchFamily="18" charset="0"/>
              <a:cs typeface="Arial" charset="0"/>
            </a:endParaRPr>
          </a:p>
        </p:txBody>
      </p:sp>
      <p:sp>
        <p:nvSpPr>
          <p:cNvPr id="8542" name="Rectangle 350"/>
          <p:cNvSpPr>
            <a:spLocks noChangeArrowheads="1"/>
          </p:cNvSpPr>
          <p:nvPr/>
        </p:nvSpPr>
        <p:spPr bwMode="auto">
          <a:xfrm>
            <a:off x="2932304" y="3525682"/>
            <a:ext cx="80962"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3</a:t>
            </a:r>
            <a:endParaRPr lang="en-US" altLang="zh-CN" sz="1400" dirty="0">
              <a:latin typeface="Times New Roman" pitchFamily="18" charset="0"/>
              <a:cs typeface="Arial" charset="0"/>
            </a:endParaRPr>
          </a:p>
        </p:txBody>
      </p:sp>
      <p:sp>
        <p:nvSpPr>
          <p:cNvPr id="8556" name="Rectangle 364"/>
          <p:cNvSpPr>
            <a:spLocks noChangeArrowheads="1"/>
          </p:cNvSpPr>
          <p:nvPr/>
        </p:nvSpPr>
        <p:spPr bwMode="auto">
          <a:xfrm>
            <a:off x="2131950" y="3525682"/>
            <a:ext cx="80962"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a:t>
            </a:r>
            <a:endParaRPr lang="en-US" altLang="zh-CN" sz="1400" dirty="0">
              <a:latin typeface="Times New Roman" pitchFamily="18" charset="0"/>
              <a:cs typeface="Arial" charset="0"/>
            </a:endParaRPr>
          </a:p>
        </p:txBody>
      </p:sp>
      <p:sp>
        <p:nvSpPr>
          <p:cNvPr id="8563" name="Rectangle 371"/>
          <p:cNvSpPr>
            <a:spLocks noChangeArrowheads="1"/>
          </p:cNvSpPr>
          <p:nvPr/>
        </p:nvSpPr>
        <p:spPr bwMode="auto">
          <a:xfrm>
            <a:off x="4101783" y="3525682"/>
            <a:ext cx="80963"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6</a:t>
            </a:r>
            <a:endParaRPr lang="en-US" altLang="zh-CN" sz="1400" dirty="0">
              <a:latin typeface="Times New Roman" pitchFamily="18" charset="0"/>
              <a:cs typeface="Arial" charset="0"/>
            </a:endParaRPr>
          </a:p>
        </p:txBody>
      </p:sp>
      <p:sp>
        <p:nvSpPr>
          <p:cNvPr id="474" name="Oval 407"/>
          <p:cNvSpPr>
            <a:spLocks noChangeArrowheads="1"/>
          </p:cNvSpPr>
          <p:nvPr/>
        </p:nvSpPr>
        <p:spPr bwMode="auto">
          <a:xfrm>
            <a:off x="2066303" y="3830859"/>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dirty="0"/>
          </a:p>
        </p:txBody>
      </p:sp>
      <p:grpSp>
        <p:nvGrpSpPr>
          <p:cNvPr id="8294" name="组合 24"/>
          <p:cNvGrpSpPr/>
          <p:nvPr/>
        </p:nvGrpSpPr>
        <p:grpSpPr>
          <a:xfrm>
            <a:off x="4539518" y="2687532"/>
            <a:ext cx="390738" cy="612000"/>
            <a:chOff x="5958840" y="456745"/>
            <a:chExt cx="780398" cy="1025345"/>
          </a:xfrm>
        </p:grpSpPr>
        <p:sp>
          <p:nvSpPr>
            <p:cNvPr id="22" name="任意多边形 21"/>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462" name="任意多边形 461"/>
            <p:cNvSpPr/>
            <p:nvPr/>
          </p:nvSpPr>
          <p:spPr>
            <a:xfrm flipH="1">
              <a:off x="6342999"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grpSp>
        <p:nvGrpSpPr>
          <p:cNvPr id="8296" name="组合 29"/>
          <p:cNvGrpSpPr/>
          <p:nvPr/>
        </p:nvGrpSpPr>
        <p:grpSpPr>
          <a:xfrm>
            <a:off x="5332095" y="3106168"/>
            <a:ext cx="676791" cy="631478"/>
            <a:chOff x="5334000" y="2368524"/>
            <a:chExt cx="685398" cy="489462"/>
          </a:xfrm>
        </p:grpSpPr>
        <p:sp>
          <p:nvSpPr>
            <p:cNvPr id="29" name="任意多边形 28"/>
            <p:cNvSpPr/>
            <p:nvPr/>
          </p:nvSpPr>
          <p:spPr>
            <a:xfrm>
              <a:off x="5334000" y="2368524"/>
              <a:ext cx="360045" cy="489462"/>
            </a:xfrm>
            <a:custGeom>
              <a:avLst/>
              <a:gdLst>
                <a:gd name="connsiteX0" fmla="*/ 0 w 360045"/>
                <a:gd name="connsiteY0" fmla="*/ 144171 h 489462"/>
                <a:gd name="connsiteX1" fmla="*/ 32385 w 360045"/>
                <a:gd name="connsiteY1" fmla="*/ 31776 h 489462"/>
                <a:gd name="connsiteX2" fmla="*/ 123825 w 360045"/>
                <a:gd name="connsiteY2" fmla="*/ 3201 h 489462"/>
                <a:gd name="connsiteX3" fmla="*/ 205740 w 360045"/>
                <a:gd name="connsiteY3" fmla="*/ 92736 h 489462"/>
                <a:gd name="connsiteX4" fmla="*/ 247650 w 360045"/>
                <a:gd name="connsiteY4" fmla="*/ 426111 h 489462"/>
                <a:gd name="connsiteX5" fmla="*/ 360045 w 360045"/>
                <a:gd name="connsiteY5" fmla="*/ 488976 h 48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45" h="489462">
                  <a:moveTo>
                    <a:pt x="0" y="144171"/>
                  </a:moveTo>
                  <a:cubicBezTo>
                    <a:pt x="5874" y="99721"/>
                    <a:pt x="11748" y="55271"/>
                    <a:pt x="32385" y="31776"/>
                  </a:cubicBezTo>
                  <a:cubicBezTo>
                    <a:pt x="53022" y="8281"/>
                    <a:pt x="94933" y="-6959"/>
                    <a:pt x="123825" y="3201"/>
                  </a:cubicBezTo>
                  <a:cubicBezTo>
                    <a:pt x="152718" y="13361"/>
                    <a:pt x="185103" y="22251"/>
                    <a:pt x="205740" y="92736"/>
                  </a:cubicBezTo>
                  <a:cubicBezTo>
                    <a:pt x="226377" y="163221"/>
                    <a:pt x="221933" y="360071"/>
                    <a:pt x="247650" y="426111"/>
                  </a:cubicBezTo>
                  <a:cubicBezTo>
                    <a:pt x="273367" y="492151"/>
                    <a:pt x="316706" y="490563"/>
                    <a:pt x="360045" y="488976"/>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471" name="任意多边形 470"/>
            <p:cNvSpPr/>
            <p:nvPr/>
          </p:nvSpPr>
          <p:spPr>
            <a:xfrm flipH="1">
              <a:off x="5659353" y="2368524"/>
              <a:ext cx="360045" cy="489462"/>
            </a:xfrm>
            <a:custGeom>
              <a:avLst/>
              <a:gdLst>
                <a:gd name="connsiteX0" fmla="*/ 0 w 360045"/>
                <a:gd name="connsiteY0" fmla="*/ 144171 h 489462"/>
                <a:gd name="connsiteX1" fmla="*/ 32385 w 360045"/>
                <a:gd name="connsiteY1" fmla="*/ 31776 h 489462"/>
                <a:gd name="connsiteX2" fmla="*/ 123825 w 360045"/>
                <a:gd name="connsiteY2" fmla="*/ 3201 h 489462"/>
                <a:gd name="connsiteX3" fmla="*/ 205740 w 360045"/>
                <a:gd name="connsiteY3" fmla="*/ 92736 h 489462"/>
                <a:gd name="connsiteX4" fmla="*/ 247650 w 360045"/>
                <a:gd name="connsiteY4" fmla="*/ 426111 h 489462"/>
                <a:gd name="connsiteX5" fmla="*/ 360045 w 360045"/>
                <a:gd name="connsiteY5" fmla="*/ 488976 h 489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0045" h="489462">
                  <a:moveTo>
                    <a:pt x="0" y="144171"/>
                  </a:moveTo>
                  <a:cubicBezTo>
                    <a:pt x="5874" y="99721"/>
                    <a:pt x="11748" y="55271"/>
                    <a:pt x="32385" y="31776"/>
                  </a:cubicBezTo>
                  <a:cubicBezTo>
                    <a:pt x="53022" y="8281"/>
                    <a:pt x="94933" y="-6959"/>
                    <a:pt x="123825" y="3201"/>
                  </a:cubicBezTo>
                  <a:cubicBezTo>
                    <a:pt x="152718" y="13361"/>
                    <a:pt x="185103" y="22251"/>
                    <a:pt x="205740" y="92736"/>
                  </a:cubicBezTo>
                  <a:cubicBezTo>
                    <a:pt x="226377" y="163221"/>
                    <a:pt x="221933" y="360071"/>
                    <a:pt x="247650" y="426111"/>
                  </a:cubicBezTo>
                  <a:cubicBezTo>
                    <a:pt x="273367" y="492151"/>
                    <a:pt x="316706" y="490563"/>
                    <a:pt x="360045" y="488976"/>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grpSp>
        <p:nvGrpSpPr>
          <p:cNvPr id="8297" name="组合 492"/>
          <p:cNvGrpSpPr/>
          <p:nvPr/>
        </p:nvGrpSpPr>
        <p:grpSpPr>
          <a:xfrm>
            <a:off x="7201098" y="3134791"/>
            <a:ext cx="390742" cy="155779"/>
            <a:chOff x="5958840" y="456745"/>
            <a:chExt cx="734742" cy="1025345"/>
          </a:xfrm>
        </p:grpSpPr>
        <p:sp>
          <p:nvSpPr>
            <p:cNvPr id="494" name="任意多边形 493"/>
            <p:cNvSpPr/>
            <p:nvPr/>
          </p:nvSpPr>
          <p:spPr>
            <a:xfrm>
              <a:off x="5958840" y="456745"/>
              <a:ext cx="396240"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495" name="任意多边形 494"/>
            <p:cNvSpPr/>
            <p:nvPr/>
          </p:nvSpPr>
          <p:spPr>
            <a:xfrm flipH="1">
              <a:off x="6297343" y="456745"/>
              <a:ext cx="396239" cy="1025345"/>
            </a:xfrm>
            <a:custGeom>
              <a:avLst/>
              <a:gdLst>
                <a:gd name="connsiteX0" fmla="*/ 0 w 396240"/>
                <a:gd name="connsiteY0" fmla="*/ 1025345 h 1025345"/>
                <a:gd name="connsiteX1" fmla="*/ 53340 w 396240"/>
                <a:gd name="connsiteY1" fmla="*/ 453845 h 1025345"/>
                <a:gd name="connsiteX2" fmla="*/ 255270 w 396240"/>
                <a:gd name="connsiteY2" fmla="*/ 72845 h 1025345"/>
                <a:gd name="connsiteX3" fmla="*/ 396240 w 396240"/>
                <a:gd name="connsiteY3" fmla="*/ 455 h 1025345"/>
              </a:gdLst>
              <a:ahLst/>
              <a:cxnLst>
                <a:cxn ang="0">
                  <a:pos x="connsiteX0" y="connsiteY0"/>
                </a:cxn>
                <a:cxn ang="0">
                  <a:pos x="connsiteX1" y="connsiteY1"/>
                </a:cxn>
                <a:cxn ang="0">
                  <a:pos x="connsiteX2" y="connsiteY2"/>
                </a:cxn>
                <a:cxn ang="0">
                  <a:pos x="connsiteX3" y="connsiteY3"/>
                </a:cxn>
              </a:cxnLst>
              <a:rect l="l" t="t" r="r" b="b"/>
              <a:pathLst>
                <a:path w="396240" h="1025345">
                  <a:moveTo>
                    <a:pt x="0" y="1025345"/>
                  </a:moveTo>
                  <a:cubicBezTo>
                    <a:pt x="5397" y="818970"/>
                    <a:pt x="10795" y="612595"/>
                    <a:pt x="53340" y="453845"/>
                  </a:cubicBezTo>
                  <a:cubicBezTo>
                    <a:pt x="95885" y="295095"/>
                    <a:pt x="198120" y="148410"/>
                    <a:pt x="255270" y="72845"/>
                  </a:cubicBezTo>
                  <a:cubicBezTo>
                    <a:pt x="312420" y="-2720"/>
                    <a:pt x="354330" y="-1133"/>
                    <a:pt x="396240" y="45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grpSp>
        <p:nvGrpSpPr>
          <p:cNvPr id="8298" name="组合 501"/>
          <p:cNvGrpSpPr/>
          <p:nvPr/>
        </p:nvGrpSpPr>
        <p:grpSpPr>
          <a:xfrm>
            <a:off x="2973578" y="2971009"/>
            <a:ext cx="407989" cy="319073"/>
            <a:chOff x="2125980" y="2087880"/>
            <a:chExt cx="472852" cy="424815"/>
          </a:xfrm>
        </p:grpSpPr>
        <p:sp>
          <p:nvSpPr>
            <p:cNvPr id="504" name="任意多边形 50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05" name="任意多边形 504"/>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8600" name="Oval 408"/>
          <p:cNvSpPr>
            <a:spLocks noChangeArrowheads="1"/>
          </p:cNvSpPr>
          <p:nvPr/>
        </p:nvSpPr>
        <p:spPr bwMode="auto">
          <a:xfrm>
            <a:off x="2876022" y="3708444"/>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8601" name="Oval 409"/>
          <p:cNvSpPr>
            <a:spLocks noChangeArrowheads="1"/>
          </p:cNvSpPr>
          <p:nvPr/>
        </p:nvSpPr>
        <p:spPr bwMode="auto">
          <a:xfrm>
            <a:off x="2877927" y="3926895"/>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8606" name="Oval 414"/>
          <p:cNvSpPr>
            <a:spLocks noChangeArrowheads="1"/>
          </p:cNvSpPr>
          <p:nvPr/>
        </p:nvSpPr>
        <p:spPr bwMode="auto">
          <a:xfrm>
            <a:off x="3258575" y="3779198"/>
            <a:ext cx="216000" cy="216000"/>
          </a:xfrm>
          <a:prstGeom prst="ellipse">
            <a:avLst/>
          </a:prstGeom>
          <a:gradFill>
            <a:gsLst>
              <a:gs pos="0">
                <a:srgbClr val="FFD1D1"/>
              </a:gs>
              <a:gs pos="100000">
                <a:srgbClr val="FF0000"/>
              </a:gs>
              <a:gs pos="100000">
                <a:srgbClr val="FF6600">
                  <a:tint val="23500"/>
                  <a:satMod val="160000"/>
                </a:srgb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8602" name="Oval 410"/>
          <p:cNvSpPr>
            <a:spLocks noChangeArrowheads="1"/>
          </p:cNvSpPr>
          <p:nvPr/>
        </p:nvSpPr>
        <p:spPr bwMode="auto">
          <a:xfrm>
            <a:off x="3257032" y="3102156"/>
            <a:ext cx="216000" cy="216000"/>
          </a:xfrm>
          <a:prstGeom prst="ellipse">
            <a:avLst/>
          </a:prstGeom>
          <a:gradFill>
            <a:gsLst>
              <a:gs pos="0">
                <a:srgbClr val="FFD1D1"/>
              </a:gs>
              <a:gs pos="100000">
                <a:srgbClr val="FF0000"/>
              </a:gs>
              <a:gs pos="100000">
                <a:srgbClr val="FF6600">
                  <a:tint val="23500"/>
                  <a:satMod val="160000"/>
                </a:srgb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8579" name="Text Box 387"/>
          <p:cNvSpPr txBox="1">
            <a:spLocks noChangeArrowheads="1"/>
          </p:cNvSpPr>
          <p:nvPr/>
        </p:nvSpPr>
        <p:spPr bwMode="auto">
          <a:xfrm>
            <a:off x="3640179" y="2357240"/>
            <a:ext cx="492443" cy="338554"/>
          </a:xfrm>
          <a:prstGeom prst="rect">
            <a:avLst/>
          </a:prstGeom>
          <a:noFill/>
          <a:ln w="9525">
            <a:noFill/>
            <a:miter lim="800000"/>
            <a:headEnd/>
            <a:tailEnd/>
          </a:ln>
          <a:effectLst/>
        </p:spPr>
        <p:txBody>
          <a:bodyPr wrap="none">
            <a:spAutoFit/>
          </a:bodyPr>
          <a:lstStyle/>
          <a:p>
            <a:r>
              <a:rPr lang="en-US" altLang="zh-CN" sz="1600" dirty="0">
                <a:latin typeface="Arial Narrow" pitchFamily="34" charset="0"/>
                <a:cs typeface="Arial" charset="0"/>
              </a:rPr>
              <a:t>EL3</a:t>
            </a:r>
          </a:p>
        </p:txBody>
      </p:sp>
      <p:sp>
        <p:nvSpPr>
          <p:cNvPr id="8607" name="Oval 415"/>
          <p:cNvSpPr>
            <a:spLocks noChangeArrowheads="1"/>
          </p:cNvSpPr>
          <p:nvPr/>
        </p:nvSpPr>
        <p:spPr bwMode="auto">
          <a:xfrm>
            <a:off x="5315103" y="3045930"/>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461" name="Oval 410"/>
          <p:cNvSpPr>
            <a:spLocks noChangeArrowheads="1"/>
          </p:cNvSpPr>
          <p:nvPr/>
        </p:nvSpPr>
        <p:spPr bwMode="auto">
          <a:xfrm>
            <a:off x="3256969" y="3316386"/>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463" name="Oval 410"/>
          <p:cNvSpPr>
            <a:spLocks noChangeArrowheads="1"/>
          </p:cNvSpPr>
          <p:nvPr/>
        </p:nvSpPr>
        <p:spPr bwMode="auto">
          <a:xfrm>
            <a:off x="4676700" y="2623960"/>
            <a:ext cx="216000" cy="216000"/>
          </a:xfrm>
          <a:prstGeom prst="ellipse">
            <a:avLst/>
          </a:prstGeom>
          <a:gradFill>
            <a:gsLst>
              <a:gs pos="0">
                <a:srgbClr val="FFD1D1"/>
              </a:gs>
              <a:gs pos="100000">
                <a:srgbClr val="FF0000"/>
              </a:gs>
              <a:gs pos="100000">
                <a:srgbClr val="FF6600">
                  <a:tint val="23500"/>
                  <a:satMod val="160000"/>
                </a:srgb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468" name="TextBox 467"/>
          <p:cNvSpPr txBox="1"/>
          <p:nvPr/>
        </p:nvSpPr>
        <p:spPr>
          <a:xfrm>
            <a:off x="1996604" y="3804027"/>
            <a:ext cx="377026" cy="261610"/>
          </a:xfrm>
          <a:prstGeom prst="rect">
            <a:avLst/>
          </a:prstGeom>
          <a:noFill/>
        </p:spPr>
        <p:txBody>
          <a:bodyPr wrap="none" rtlCol="0">
            <a:spAutoFit/>
          </a:bodyPr>
          <a:lstStyle/>
          <a:p>
            <a:r>
              <a:rPr lang="en-US" altLang="zh-CN" sz="1100" dirty="0" smtClean="0">
                <a:latin typeface="Arial Narrow" pitchFamily="34" charset="0"/>
              </a:rPr>
              <a:t>427</a:t>
            </a:r>
            <a:endParaRPr lang="zh-CN" altLang="en-US" sz="1100" dirty="0">
              <a:latin typeface="Arial Narrow" pitchFamily="34" charset="0"/>
            </a:endParaRPr>
          </a:p>
        </p:txBody>
      </p:sp>
      <p:sp>
        <p:nvSpPr>
          <p:cNvPr id="473" name="TextBox 472"/>
          <p:cNvSpPr txBox="1"/>
          <p:nvPr/>
        </p:nvSpPr>
        <p:spPr>
          <a:xfrm>
            <a:off x="3190268" y="3763174"/>
            <a:ext cx="377026" cy="261610"/>
          </a:xfrm>
          <a:prstGeom prst="rect">
            <a:avLst/>
          </a:prstGeom>
          <a:noFill/>
        </p:spPr>
        <p:txBody>
          <a:bodyPr wrap="none" rtlCol="0">
            <a:spAutoFit/>
          </a:bodyPr>
          <a:lstStyle/>
          <a:p>
            <a:r>
              <a:rPr lang="en-US" altLang="zh-CN" sz="1100" dirty="0" smtClean="0">
                <a:latin typeface="Arial Narrow" pitchFamily="34" charset="0"/>
              </a:rPr>
              <a:t>522</a:t>
            </a:r>
            <a:endParaRPr lang="zh-CN" altLang="en-US" sz="1100" dirty="0">
              <a:latin typeface="Arial Narrow" pitchFamily="34" charset="0"/>
            </a:endParaRPr>
          </a:p>
        </p:txBody>
      </p:sp>
      <p:sp>
        <p:nvSpPr>
          <p:cNvPr id="478" name="TextBox 477"/>
          <p:cNvSpPr txBox="1"/>
          <p:nvPr/>
        </p:nvSpPr>
        <p:spPr>
          <a:xfrm>
            <a:off x="5241382" y="3019790"/>
            <a:ext cx="377026" cy="261610"/>
          </a:xfrm>
          <a:prstGeom prst="rect">
            <a:avLst/>
          </a:prstGeom>
          <a:noFill/>
        </p:spPr>
        <p:txBody>
          <a:bodyPr wrap="none" rtlCol="0">
            <a:spAutoFit/>
          </a:bodyPr>
          <a:lstStyle/>
          <a:p>
            <a:r>
              <a:rPr lang="en-US" altLang="zh-CN" sz="1100" dirty="0" smtClean="0">
                <a:latin typeface="Arial Narrow" pitchFamily="34" charset="0"/>
              </a:rPr>
              <a:t>799</a:t>
            </a:r>
            <a:endParaRPr lang="zh-CN" altLang="en-US" sz="1100" dirty="0">
              <a:latin typeface="Arial Narrow" pitchFamily="34" charset="0"/>
            </a:endParaRPr>
          </a:p>
        </p:txBody>
      </p:sp>
      <p:sp>
        <p:nvSpPr>
          <p:cNvPr id="481" name="TextBox 480"/>
          <p:cNvSpPr txBox="1"/>
          <p:nvPr/>
        </p:nvSpPr>
        <p:spPr>
          <a:xfrm>
            <a:off x="4600192" y="2601390"/>
            <a:ext cx="377026" cy="261610"/>
          </a:xfrm>
          <a:prstGeom prst="rect">
            <a:avLst/>
          </a:prstGeom>
          <a:noFill/>
        </p:spPr>
        <p:txBody>
          <a:bodyPr wrap="none" rtlCol="0">
            <a:spAutoFit/>
          </a:bodyPr>
          <a:lstStyle/>
          <a:p>
            <a:r>
              <a:rPr lang="en-US" altLang="zh-CN" sz="1100" dirty="0" smtClean="0">
                <a:latin typeface="Arial Narrow" pitchFamily="34" charset="0"/>
              </a:rPr>
              <a:t>721</a:t>
            </a:r>
          </a:p>
        </p:txBody>
      </p:sp>
      <p:graphicFrame>
        <p:nvGraphicFramePr>
          <p:cNvPr id="483" name="表格 482"/>
          <p:cNvGraphicFramePr>
            <a:graphicFrameLocks noGrp="1"/>
          </p:cNvGraphicFramePr>
          <p:nvPr>
            <p:extLst>
              <p:ext uri="{D42A27DB-BD31-4B8C-83A1-F6EECF244321}">
                <p14:modId xmlns="" xmlns:p14="http://schemas.microsoft.com/office/powerpoint/2010/main" val="3058635470"/>
              </p:ext>
            </p:extLst>
          </p:nvPr>
        </p:nvGraphicFramePr>
        <p:xfrm>
          <a:off x="5533246" y="1285860"/>
          <a:ext cx="2396842" cy="1676400"/>
        </p:xfrm>
        <a:graphic>
          <a:graphicData uri="http://schemas.openxmlformats.org/drawingml/2006/table">
            <a:tbl>
              <a:tblPr firstRow="1" bandRow="1">
                <a:tableStyleId>{5C22544A-7EE6-4342-B048-85BDC9FD1C3A}</a:tableStyleId>
              </a:tblPr>
              <a:tblGrid>
                <a:gridCol w="731510"/>
                <a:gridCol w="792088"/>
                <a:gridCol w="873244"/>
              </a:tblGrid>
              <a:tr h="229882">
                <a:tc>
                  <a:txBody>
                    <a:bodyPr/>
                    <a:lstStyle/>
                    <a:p>
                      <a:endParaRPr lang="zh-CN" altLang="en-US" sz="1600" b="0" baseline="0" dirty="0">
                        <a:solidFill>
                          <a:schemeClr val="tx1"/>
                        </a:solidFill>
                        <a:latin typeface="Arial Narrow" pitchFamily="34" charset="0"/>
                      </a:endParaRPr>
                    </a:p>
                  </a:txBody>
                  <a:tcPr>
                    <a:solidFill>
                      <a:schemeClr val="bg1"/>
                    </a:solidFill>
                  </a:tcPr>
                </a:tc>
                <a:tc>
                  <a:txBody>
                    <a:bodyPr/>
                    <a:lstStyle/>
                    <a:p>
                      <a:endParaRPr lang="zh-CN" altLang="en-US" sz="1600" b="0" baseline="0" dirty="0">
                        <a:solidFill>
                          <a:schemeClr val="tx1"/>
                        </a:solidFill>
                        <a:latin typeface="Arial Narrow" pitchFamily="34"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sz="1600" b="0" baseline="0" dirty="0" smtClean="0">
                        <a:solidFill>
                          <a:schemeClr val="tx1"/>
                        </a:solidFill>
                        <a:latin typeface="Arial Narrow" pitchFamily="34" charset="0"/>
                      </a:endParaRPr>
                    </a:p>
                  </a:txBody>
                  <a:tcPr>
                    <a:solidFill>
                      <a:schemeClr val="bg1"/>
                    </a:solidFill>
                  </a:tcPr>
                </a:tc>
              </a:tr>
              <a:tr h="229882">
                <a:tc>
                  <a:txBody>
                    <a:bodyPr/>
                    <a:lstStyle/>
                    <a:p>
                      <a:r>
                        <a:rPr lang="en-US" altLang="zh-CN" sz="1600" b="0" baseline="0" dirty="0" smtClean="0">
                          <a:solidFill>
                            <a:schemeClr val="tx1"/>
                          </a:solidFill>
                          <a:latin typeface="Arial Narrow" pitchFamily="34" charset="0"/>
                        </a:rPr>
                        <a:t>Q29X</a:t>
                      </a:r>
                      <a:endParaRPr lang="zh-CN" altLang="en-US" sz="1600" b="0" baseline="0" dirty="0">
                        <a:solidFill>
                          <a:schemeClr val="tx1"/>
                        </a:solidFill>
                        <a:latin typeface="Arial Narrow" pitchFamily="34" charset="0"/>
                      </a:endParaRPr>
                    </a:p>
                  </a:txBody>
                  <a:tcPr>
                    <a:solidFill>
                      <a:srgbClr val="D4E2F4"/>
                    </a:solidFill>
                  </a:tcPr>
                </a:tc>
                <a:tc>
                  <a:txBody>
                    <a:bodyPr/>
                    <a:lstStyle/>
                    <a:p>
                      <a:r>
                        <a:rPr lang="en-US" altLang="zh-CN" sz="1600" b="0" baseline="0" dirty="0" smtClean="0">
                          <a:latin typeface="Arial Narrow" pitchFamily="34" charset="0"/>
                        </a:rPr>
                        <a:t>R298S</a:t>
                      </a:r>
                      <a:endParaRPr lang="zh-CN" altLang="en-US" sz="1600" b="0" baseline="0" dirty="0">
                        <a:solidFill>
                          <a:schemeClr val="tx1"/>
                        </a:solidFill>
                        <a:latin typeface="Arial Narrow" pitchFamily="34" charset="0"/>
                      </a:endParaRPr>
                    </a:p>
                  </a:txBody>
                  <a:tcPr>
                    <a:solidFill>
                      <a:srgbClr val="D4E2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baseline="0" dirty="0" smtClean="0">
                          <a:latin typeface="Arial Narrow" pitchFamily="34" charset="0"/>
                        </a:rPr>
                        <a:t>S427L</a:t>
                      </a:r>
                      <a:endParaRPr lang="zh-CN" altLang="en-US" sz="1600" b="0" baseline="0" dirty="0" smtClean="0">
                        <a:solidFill>
                          <a:schemeClr val="tx1"/>
                        </a:solidFill>
                        <a:latin typeface="Arial Narrow" pitchFamily="34" charset="0"/>
                      </a:endParaRPr>
                    </a:p>
                  </a:txBody>
                  <a:tcPr>
                    <a:solidFill>
                      <a:schemeClr val="tx2">
                        <a:lumMod val="20000"/>
                        <a:lumOff val="80000"/>
                        <a:alpha val="60000"/>
                      </a:schemeClr>
                    </a:solidFill>
                  </a:tcPr>
                </a:tc>
              </a:tr>
              <a:tr h="2298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baseline="0" dirty="0" smtClean="0">
                          <a:latin typeface="Arial Narrow" pitchFamily="34" charset="0"/>
                        </a:rPr>
                        <a:t>T485S</a:t>
                      </a:r>
                      <a:endParaRPr lang="zh-CN" altLang="en-US" sz="1600" b="0" baseline="0" dirty="0" smtClean="0">
                        <a:solidFill>
                          <a:schemeClr val="tx1"/>
                        </a:solidFill>
                        <a:latin typeface="Arial Narrow" pitchFamily="34" charset="0"/>
                      </a:endParaRPr>
                    </a:p>
                  </a:txBody>
                  <a:tcPr>
                    <a:solidFill>
                      <a:srgbClr val="D4E2F4"/>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baseline="0" dirty="0" smtClean="0">
                          <a:solidFill>
                            <a:schemeClr val="tx1"/>
                          </a:solidFill>
                          <a:latin typeface="Arial Narrow" pitchFamily="34" charset="0"/>
                        </a:rPr>
                        <a:t>G486R</a:t>
                      </a:r>
                      <a:endParaRPr lang="zh-CN" altLang="en-US" sz="1600" b="0" baseline="0" dirty="0" smtClean="0">
                        <a:solidFill>
                          <a:schemeClr val="tx1"/>
                        </a:solidFill>
                        <a:latin typeface="Arial Narrow" pitchFamily="34" charset="0"/>
                      </a:endParaRPr>
                    </a:p>
                  </a:txBody>
                  <a:tcPr>
                    <a:solidFill>
                      <a:schemeClr val="tx2">
                        <a:lumMod val="20000"/>
                        <a:lumOff val="80000"/>
                        <a:alpha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kern="1200" baseline="0" dirty="0" smtClean="0">
                          <a:solidFill>
                            <a:schemeClr val="tx1"/>
                          </a:solidFill>
                          <a:latin typeface="Arial Narrow" pitchFamily="34" charset="0"/>
                          <a:ea typeface="+mn-ea"/>
                          <a:cs typeface="+mn-cs"/>
                        </a:rPr>
                        <a:t>R510H</a:t>
                      </a:r>
                      <a:endParaRPr lang="zh-CN" altLang="en-US" sz="1600" b="0" kern="1200" baseline="0" dirty="0" smtClean="0">
                        <a:solidFill>
                          <a:schemeClr val="tx1"/>
                        </a:solidFill>
                        <a:latin typeface="Arial Narrow" pitchFamily="34" charset="0"/>
                        <a:ea typeface="+mn-ea"/>
                        <a:cs typeface="+mn-cs"/>
                      </a:endParaRPr>
                    </a:p>
                  </a:txBody>
                  <a:tcPr>
                    <a:solidFill>
                      <a:srgbClr val="FFCCCC"/>
                    </a:solidFill>
                  </a:tcPr>
                </a:tc>
              </a:tr>
              <a:tr h="2298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baseline="0" dirty="0" smtClean="0">
                          <a:latin typeface="Arial Narrow" pitchFamily="34" charset="0"/>
                        </a:rPr>
                        <a:t>W516X</a:t>
                      </a:r>
                      <a:endParaRPr lang="zh-CN" altLang="en-US" sz="1600" b="0" baseline="0" dirty="0" smtClean="0">
                        <a:latin typeface="Arial Narrow" pitchFamily="34" charset="0"/>
                      </a:endParaRPr>
                    </a:p>
                  </a:txBody>
                  <a:tcPr>
                    <a:solidFill>
                      <a:srgbClr val="D4E2F4"/>
                    </a:solidFill>
                  </a:tcPr>
                </a:tc>
                <a:tc>
                  <a:txBody>
                    <a:bodyPr/>
                    <a:lstStyle/>
                    <a:p>
                      <a:r>
                        <a:rPr lang="en-US" altLang="zh-CN" sz="1600" b="0" baseline="0" dirty="0" smtClean="0">
                          <a:latin typeface="Arial Narrow" pitchFamily="34" charset="0"/>
                        </a:rPr>
                        <a:t>L522P</a:t>
                      </a:r>
                      <a:endParaRPr lang="zh-CN" altLang="en-US" sz="1600" b="0" baseline="0" dirty="0">
                        <a:latin typeface="Arial Narrow" pitchFamily="34" charset="0"/>
                      </a:endParaRPr>
                    </a:p>
                  </a:txBody>
                  <a:tcPr>
                    <a:solidFill>
                      <a:srgbClr val="FFCCCC"/>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600" b="0" kern="1200" baseline="0" dirty="0" smtClean="0">
                          <a:solidFill>
                            <a:schemeClr val="dk1"/>
                          </a:solidFill>
                          <a:latin typeface="Arial Narrow" pitchFamily="34" charset="0"/>
                          <a:ea typeface="+mn-ea"/>
                          <a:cs typeface="+mn-cs"/>
                          <a:sym typeface="Symbol"/>
                        </a:rPr>
                        <a:t></a:t>
                      </a:r>
                      <a:r>
                        <a:rPr lang="en-US" altLang="zh-CN" sz="1600" b="0" kern="1200" baseline="0" dirty="0" smtClean="0">
                          <a:solidFill>
                            <a:schemeClr val="dk1"/>
                          </a:solidFill>
                          <a:latin typeface="Arial Narrow" pitchFamily="34" charset="0"/>
                          <a:ea typeface="+mn-ea"/>
                          <a:cs typeface="+mn-cs"/>
                        </a:rPr>
                        <a:t>2311A</a:t>
                      </a:r>
                    </a:p>
                  </a:txBody>
                  <a:tcPr>
                    <a:solidFill>
                      <a:srgbClr val="FFCCCC"/>
                    </a:solidFill>
                  </a:tcPr>
                </a:tc>
              </a:tr>
              <a:tr h="229882">
                <a:tc>
                  <a:txBody>
                    <a:bodyPr/>
                    <a:lstStyle/>
                    <a:p>
                      <a:r>
                        <a:rPr lang="en-US" altLang="zh-CN" sz="1600" b="0" baseline="0" dirty="0" smtClean="0">
                          <a:latin typeface="Arial Narrow" pitchFamily="34" charset="0"/>
                        </a:rPr>
                        <a:t>A799V</a:t>
                      </a:r>
                      <a:endParaRPr lang="zh-CN" altLang="en-US" sz="1600" b="0" baseline="0" dirty="0">
                        <a:latin typeface="Arial Narrow" pitchFamily="34" charset="0"/>
                      </a:endParaRPr>
                    </a:p>
                  </a:txBody>
                  <a:tcPr>
                    <a:solidFill>
                      <a:schemeClr val="tx2">
                        <a:lumMod val="20000"/>
                        <a:lumOff val="80000"/>
                      </a:schemeClr>
                    </a:solidFill>
                  </a:tcPr>
                </a:tc>
                <a:tc>
                  <a:txBody>
                    <a:bodyPr/>
                    <a:lstStyle/>
                    <a:p>
                      <a:r>
                        <a:rPr lang="en-US" altLang="zh-CN" sz="1600" b="0" baseline="0" dirty="0" smtClean="0">
                          <a:latin typeface="Arial Narrow" pitchFamily="34" charset="0"/>
                        </a:rPr>
                        <a:t>R881C</a:t>
                      </a:r>
                      <a:endParaRPr lang="zh-CN" altLang="en-US" sz="1600" b="0" baseline="0" dirty="0">
                        <a:latin typeface="Arial Narrow" pitchFamily="34" charset="0"/>
                      </a:endParaRPr>
                    </a:p>
                  </a:txBody>
                  <a:tcPr>
                    <a:solidFill>
                      <a:srgbClr val="FFCCCC"/>
                    </a:solidFill>
                  </a:tcPr>
                </a:tc>
                <a:tc>
                  <a:txBody>
                    <a:bodyPr/>
                    <a:lstStyle/>
                    <a:p>
                      <a:r>
                        <a:rPr lang="en-US" altLang="zh-CN" sz="1600" dirty="0" smtClean="0">
                          <a:latin typeface="Arial Narrow" pitchFamily="34" charset="0"/>
                          <a:sym typeface="Symbol"/>
                        </a:rPr>
                        <a:t>65bp</a:t>
                      </a:r>
                      <a:endParaRPr lang="zh-CN" altLang="en-US" sz="1600" b="0" baseline="0" dirty="0">
                        <a:latin typeface="Arial Narrow" pitchFamily="34" charset="0"/>
                      </a:endParaRPr>
                    </a:p>
                  </a:txBody>
                  <a:tcPr>
                    <a:solidFill>
                      <a:srgbClr val="FFCCCC"/>
                    </a:solidFill>
                  </a:tcPr>
                </a:tc>
              </a:tr>
            </a:tbl>
          </a:graphicData>
        </a:graphic>
      </p:graphicFrame>
      <p:sp>
        <p:nvSpPr>
          <p:cNvPr id="2" name="TextBox 1"/>
          <p:cNvSpPr txBox="1"/>
          <p:nvPr/>
        </p:nvSpPr>
        <p:spPr>
          <a:xfrm>
            <a:off x="5267192" y="1577980"/>
            <a:ext cx="320922" cy="369332"/>
          </a:xfrm>
          <a:prstGeom prst="rect">
            <a:avLst/>
          </a:prstGeom>
          <a:noFill/>
        </p:spPr>
        <p:txBody>
          <a:bodyPr wrap="none" rtlCol="0">
            <a:spAutoFit/>
          </a:bodyPr>
          <a:lstStyle/>
          <a:p>
            <a:r>
              <a:rPr lang="en-US" altLang="zh-CN" b="1" dirty="0" smtClean="0">
                <a:latin typeface="Arial Narrow" pitchFamily="34" charset="0"/>
              </a:rPr>
              <a:t>B</a:t>
            </a:r>
            <a:endParaRPr lang="zh-CN" altLang="en-US" b="1" dirty="0">
              <a:latin typeface="Arial Narrow" pitchFamily="34" charset="0"/>
            </a:endParaRPr>
          </a:p>
        </p:txBody>
      </p:sp>
      <p:sp>
        <p:nvSpPr>
          <p:cNvPr id="452" name="TextBox 451"/>
          <p:cNvSpPr txBox="1"/>
          <p:nvPr/>
        </p:nvSpPr>
        <p:spPr>
          <a:xfrm>
            <a:off x="1185596" y="1577980"/>
            <a:ext cx="320922" cy="369332"/>
          </a:xfrm>
          <a:prstGeom prst="rect">
            <a:avLst/>
          </a:prstGeom>
          <a:noFill/>
        </p:spPr>
        <p:txBody>
          <a:bodyPr wrap="none" rtlCol="0">
            <a:spAutoFit/>
          </a:bodyPr>
          <a:lstStyle/>
          <a:p>
            <a:r>
              <a:rPr lang="en-US" altLang="zh-CN" b="1" dirty="0" smtClean="0">
                <a:latin typeface="Arial Narrow" pitchFamily="34" charset="0"/>
              </a:rPr>
              <a:t>A</a:t>
            </a:r>
            <a:endParaRPr lang="zh-CN" altLang="en-US" b="1" dirty="0">
              <a:latin typeface="Arial Narrow" pitchFamily="34" charset="0"/>
            </a:endParaRPr>
          </a:p>
        </p:txBody>
      </p:sp>
      <p:sp>
        <p:nvSpPr>
          <p:cNvPr id="454" name="TextBox 453"/>
          <p:cNvSpPr txBox="1"/>
          <p:nvPr/>
        </p:nvSpPr>
        <p:spPr>
          <a:xfrm>
            <a:off x="4536820" y="2374766"/>
            <a:ext cx="720454" cy="276999"/>
          </a:xfrm>
          <a:prstGeom prst="rect">
            <a:avLst/>
          </a:prstGeom>
          <a:noFill/>
        </p:spPr>
        <p:txBody>
          <a:bodyPr wrap="none" rtlCol="0">
            <a:spAutoFit/>
          </a:bodyPr>
          <a:lstStyle/>
          <a:p>
            <a:r>
              <a:rPr lang="en-US" altLang="zh-CN" sz="1200" dirty="0" smtClean="0">
                <a:latin typeface="Arial Narrow" pitchFamily="34" charset="0"/>
              </a:rPr>
              <a:t>(</a:t>
            </a:r>
            <a:r>
              <a:rPr lang="en-US" altLang="zh-CN" sz="1200" dirty="0" smtClean="0">
                <a:latin typeface="Arial Narrow" pitchFamily="34" charset="0"/>
                <a:sym typeface="Symbol"/>
              </a:rPr>
              <a:t></a:t>
            </a:r>
            <a:r>
              <a:rPr lang="en-US" altLang="zh-CN" sz="1200" dirty="0" smtClean="0">
                <a:latin typeface="Arial Narrow" pitchFamily="34" charset="0"/>
              </a:rPr>
              <a:t>2311A)</a:t>
            </a:r>
            <a:endParaRPr lang="en-US" altLang="zh-CN" sz="1200" dirty="0">
              <a:latin typeface="Arial Narrow" pitchFamily="34" charset="0"/>
            </a:endParaRPr>
          </a:p>
        </p:txBody>
      </p:sp>
      <p:sp>
        <p:nvSpPr>
          <p:cNvPr id="3" name="矩形 2"/>
          <p:cNvSpPr/>
          <p:nvPr/>
        </p:nvSpPr>
        <p:spPr>
          <a:xfrm>
            <a:off x="2944550" y="2419856"/>
            <a:ext cx="377026" cy="261610"/>
          </a:xfrm>
          <a:prstGeom prst="rect">
            <a:avLst/>
          </a:prstGeom>
        </p:spPr>
        <p:txBody>
          <a:bodyPr wrap="none">
            <a:spAutoFit/>
          </a:bodyPr>
          <a:lstStyle/>
          <a:p>
            <a:r>
              <a:rPr lang="en-US" altLang="zh-CN" sz="1100" dirty="0" smtClean="0">
                <a:latin typeface="Arial Narrow" pitchFamily="34" charset="0"/>
              </a:rPr>
              <a:t>592</a:t>
            </a:r>
            <a:endParaRPr lang="zh-CN" altLang="en-US" sz="1100" dirty="0">
              <a:latin typeface="Arial Narrow" pitchFamily="34" charset="0"/>
            </a:endParaRPr>
          </a:p>
        </p:txBody>
      </p:sp>
      <p:sp>
        <p:nvSpPr>
          <p:cNvPr id="457" name="矩形 456"/>
          <p:cNvSpPr/>
          <p:nvPr/>
        </p:nvSpPr>
        <p:spPr>
          <a:xfrm>
            <a:off x="4225454" y="2117214"/>
            <a:ext cx="377026" cy="261610"/>
          </a:xfrm>
          <a:prstGeom prst="rect">
            <a:avLst/>
          </a:prstGeom>
        </p:spPr>
        <p:txBody>
          <a:bodyPr wrap="none">
            <a:spAutoFit/>
          </a:bodyPr>
          <a:lstStyle/>
          <a:p>
            <a:r>
              <a:rPr lang="en-US" altLang="zh-CN" sz="1100" smtClean="0">
                <a:latin typeface="Arial Narrow" pitchFamily="34" charset="0"/>
              </a:rPr>
              <a:t>617</a:t>
            </a:r>
            <a:endParaRPr lang="zh-CN" altLang="en-US" sz="1100" dirty="0">
              <a:latin typeface="Arial Narrow" pitchFamily="34" charset="0"/>
            </a:endParaRPr>
          </a:p>
        </p:txBody>
      </p:sp>
      <p:sp>
        <p:nvSpPr>
          <p:cNvPr id="448" name="圆柱形 447"/>
          <p:cNvSpPr/>
          <p:nvPr/>
        </p:nvSpPr>
        <p:spPr>
          <a:xfrm>
            <a:off x="2451373"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8525" name="Rectangle 333"/>
          <p:cNvSpPr>
            <a:spLocks noChangeArrowheads="1"/>
          </p:cNvSpPr>
          <p:nvPr/>
        </p:nvSpPr>
        <p:spPr bwMode="auto">
          <a:xfrm>
            <a:off x="2525650" y="3525682"/>
            <a:ext cx="80962"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2</a:t>
            </a:r>
            <a:endParaRPr lang="en-US" altLang="zh-CN" sz="1400" dirty="0">
              <a:latin typeface="Times New Roman" pitchFamily="18" charset="0"/>
              <a:cs typeface="Arial" charset="0"/>
            </a:endParaRPr>
          </a:p>
        </p:txBody>
      </p:sp>
      <p:sp>
        <p:nvSpPr>
          <p:cNvPr id="465" name="圆柱形 464"/>
          <p:cNvSpPr/>
          <p:nvPr/>
        </p:nvSpPr>
        <p:spPr>
          <a:xfrm>
            <a:off x="6267627"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70" name="Rectangle 346"/>
          <p:cNvSpPr>
            <a:spLocks noChangeArrowheads="1"/>
          </p:cNvSpPr>
          <p:nvPr/>
        </p:nvSpPr>
        <p:spPr bwMode="auto">
          <a:xfrm>
            <a:off x="6316790" y="3525682"/>
            <a:ext cx="161925"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11</a:t>
            </a:r>
            <a:endParaRPr lang="en-US" altLang="zh-CN" sz="1400" dirty="0">
              <a:latin typeface="Times New Roman" pitchFamily="18" charset="0"/>
              <a:cs typeface="Arial" charset="0"/>
            </a:endParaRPr>
          </a:p>
        </p:txBody>
      </p:sp>
      <p:sp>
        <p:nvSpPr>
          <p:cNvPr id="482" name="圆柱形 481"/>
          <p:cNvSpPr/>
          <p:nvPr/>
        </p:nvSpPr>
        <p:spPr>
          <a:xfrm>
            <a:off x="3625470" y="3264966"/>
            <a:ext cx="256383" cy="843388"/>
          </a:xfrm>
          <a:prstGeom prst="can">
            <a:avLst>
              <a:gd name="adj" fmla="val 20530"/>
            </a:avLst>
          </a:prstGeom>
          <a:gradFill>
            <a:gsLst>
              <a:gs pos="2000">
                <a:srgbClr val="003300"/>
              </a:gs>
              <a:gs pos="50000">
                <a:srgbClr val="8FF9AB"/>
              </a:gs>
              <a:gs pos="98000">
                <a:srgbClr val="003300"/>
              </a:gs>
            </a:gsLst>
            <a:lin ang="0" scaled="0"/>
          </a:gradFill>
          <a:ln w="9525">
            <a:solidFill>
              <a:schemeClr val="tx2">
                <a:lumMod val="50000"/>
              </a:schemeClr>
            </a:solidFill>
            <a:prstDash val="solid"/>
            <a:round/>
            <a:headEnd/>
            <a:tailEnd/>
          </a:ln>
        </p:spPr>
        <p:txBody>
          <a:bodyPr/>
          <a:lstStyle/>
          <a:p>
            <a:endParaRPr lang="zh-CN" altLang="en-US"/>
          </a:p>
        </p:txBody>
      </p:sp>
      <p:sp>
        <p:nvSpPr>
          <p:cNvPr id="484" name="Rectangle 373"/>
          <p:cNvSpPr>
            <a:spLocks noChangeArrowheads="1"/>
          </p:cNvSpPr>
          <p:nvPr/>
        </p:nvSpPr>
        <p:spPr bwMode="auto">
          <a:xfrm>
            <a:off x="3720275" y="3525682"/>
            <a:ext cx="80963" cy="212725"/>
          </a:xfrm>
          <a:prstGeom prst="rect">
            <a:avLst/>
          </a:prstGeom>
          <a:noFill/>
          <a:ln w="9525">
            <a:noFill/>
            <a:miter lim="800000"/>
            <a:headEnd/>
            <a:tailEnd/>
          </a:ln>
        </p:spPr>
        <p:txBody>
          <a:bodyPr wrap="none" lIns="0" tIns="0" rIns="0" bIns="0">
            <a:spAutoFit/>
          </a:bodyPr>
          <a:lstStyle/>
          <a:p>
            <a:pPr eaLnBrk="0" hangingPunct="0"/>
            <a:r>
              <a:rPr lang="en-US" altLang="zh-CN" sz="1400" b="1" dirty="0">
                <a:solidFill>
                  <a:srgbClr val="000000"/>
                </a:solidFill>
                <a:latin typeface="Arial Narrow" pitchFamily="34" charset="0"/>
                <a:cs typeface="Arial" charset="0"/>
              </a:rPr>
              <a:t>5</a:t>
            </a:r>
            <a:endParaRPr lang="en-US" altLang="zh-CN" sz="1400" dirty="0">
              <a:latin typeface="Times New Roman" pitchFamily="18" charset="0"/>
              <a:cs typeface="Arial" charset="0"/>
            </a:endParaRPr>
          </a:p>
        </p:txBody>
      </p:sp>
      <p:grpSp>
        <p:nvGrpSpPr>
          <p:cNvPr id="8299" name="组合 8514"/>
          <p:cNvGrpSpPr/>
          <p:nvPr/>
        </p:nvGrpSpPr>
        <p:grpSpPr>
          <a:xfrm>
            <a:off x="2165286" y="3100271"/>
            <a:ext cx="407989" cy="188169"/>
            <a:chOff x="2125980" y="2087880"/>
            <a:chExt cx="472852" cy="424815"/>
          </a:xfrm>
        </p:grpSpPr>
        <p:sp>
          <p:nvSpPr>
            <p:cNvPr id="8514" name="任意多边形 8513"/>
            <p:cNvSpPr/>
            <p:nvPr/>
          </p:nvSpPr>
          <p:spPr>
            <a:xfrm>
              <a:off x="2125980"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01" name="任意多边形 500"/>
            <p:cNvSpPr/>
            <p:nvPr/>
          </p:nvSpPr>
          <p:spPr>
            <a:xfrm flipH="1">
              <a:off x="2356897" y="2087880"/>
              <a:ext cx="241935" cy="424815"/>
            </a:xfrm>
            <a:custGeom>
              <a:avLst/>
              <a:gdLst>
                <a:gd name="connsiteX0" fmla="*/ 0 w 241935"/>
                <a:gd name="connsiteY0" fmla="*/ 424815 h 424815"/>
                <a:gd name="connsiteX1" fmla="*/ 55245 w 241935"/>
                <a:gd name="connsiteY1" fmla="*/ 80010 h 424815"/>
                <a:gd name="connsiteX2" fmla="*/ 241935 w 241935"/>
                <a:gd name="connsiteY2" fmla="*/ 0 h 424815"/>
              </a:gdLst>
              <a:ahLst/>
              <a:cxnLst>
                <a:cxn ang="0">
                  <a:pos x="connsiteX0" y="connsiteY0"/>
                </a:cxn>
                <a:cxn ang="0">
                  <a:pos x="connsiteX1" y="connsiteY1"/>
                </a:cxn>
                <a:cxn ang="0">
                  <a:pos x="connsiteX2" y="connsiteY2"/>
                </a:cxn>
              </a:cxnLst>
              <a:rect l="l" t="t" r="r" b="b"/>
              <a:pathLst>
                <a:path w="241935" h="424815">
                  <a:moveTo>
                    <a:pt x="0" y="424815"/>
                  </a:moveTo>
                  <a:cubicBezTo>
                    <a:pt x="7461" y="287813"/>
                    <a:pt x="14923" y="150812"/>
                    <a:pt x="55245" y="80010"/>
                  </a:cubicBezTo>
                  <a:cubicBezTo>
                    <a:pt x="95567" y="9208"/>
                    <a:pt x="168751" y="4604"/>
                    <a:pt x="241935"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grpSp>
        <p:nvGrpSpPr>
          <p:cNvPr id="8300" name="组合 8518"/>
          <p:cNvGrpSpPr/>
          <p:nvPr/>
        </p:nvGrpSpPr>
        <p:grpSpPr>
          <a:xfrm>
            <a:off x="3298715" y="2363384"/>
            <a:ext cx="1287971" cy="918210"/>
            <a:chOff x="3354258" y="1646694"/>
            <a:chExt cx="1157164" cy="918210"/>
          </a:xfrm>
        </p:grpSpPr>
        <p:sp>
          <p:nvSpPr>
            <p:cNvPr id="8518" name="任意多边形 8517"/>
            <p:cNvSpPr/>
            <p:nvPr/>
          </p:nvSpPr>
          <p:spPr>
            <a:xfrm>
              <a:off x="3354258" y="1646694"/>
              <a:ext cx="589092" cy="918210"/>
            </a:xfrm>
            <a:custGeom>
              <a:avLst/>
              <a:gdLst>
                <a:gd name="connsiteX0" fmla="*/ 406212 w 589092"/>
                <a:gd name="connsiteY0" fmla="*/ 918210 h 918210"/>
                <a:gd name="connsiteX1" fmla="*/ 364302 w 589092"/>
                <a:gd name="connsiteY1" fmla="*/ 579120 h 918210"/>
                <a:gd name="connsiteX2" fmla="*/ 63312 w 589092"/>
                <a:gd name="connsiteY2" fmla="*/ 407670 h 918210"/>
                <a:gd name="connsiteX3" fmla="*/ 6162 w 589092"/>
                <a:gd name="connsiteY3" fmla="*/ 217170 h 918210"/>
                <a:gd name="connsiteX4" fmla="*/ 158562 w 589092"/>
                <a:gd name="connsiteY4" fmla="*/ 38100 h 918210"/>
                <a:gd name="connsiteX5" fmla="*/ 589092 w 589092"/>
                <a:gd name="connsiteY5" fmla="*/ 0 h 91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92" h="918210">
                  <a:moveTo>
                    <a:pt x="406212" y="918210"/>
                  </a:moveTo>
                  <a:cubicBezTo>
                    <a:pt x="413832" y="791210"/>
                    <a:pt x="421452" y="664210"/>
                    <a:pt x="364302" y="579120"/>
                  </a:cubicBezTo>
                  <a:cubicBezTo>
                    <a:pt x="307152" y="494030"/>
                    <a:pt x="123002" y="467995"/>
                    <a:pt x="63312" y="407670"/>
                  </a:cubicBezTo>
                  <a:cubicBezTo>
                    <a:pt x="3622" y="347345"/>
                    <a:pt x="-9713" y="278765"/>
                    <a:pt x="6162" y="217170"/>
                  </a:cubicBezTo>
                  <a:cubicBezTo>
                    <a:pt x="22037" y="155575"/>
                    <a:pt x="61407" y="74295"/>
                    <a:pt x="158562" y="38100"/>
                  </a:cubicBezTo>
                  <a:cubicBezTo>
                    <a:pt x="255717" y="1905"/>
                    <a:pt x="422404" y="952"/>
                    <a:pt x="589092"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03" name="任意多边形 502"/>
            <p:cNvSpPr/>
            <p:nvPr/>
          </p:nvSpPr>
          <p:spPr>
            <a:xfrm flipH="1">
              <a:off x="3922330" y="1646694"/>
              <a:ext cx="589092" cy="918210"/>
            </a:xfrm>
            <a:custGeom>
              <a:avLst/>
              <a:gdLst>
                <a:gd name="connsiteX0" fmla="*/ 406212 w 589092"/>
                <a:gd name="connsiteY0" fmla="*/ 918210 h 918210"/>
                <a:gd name="connsiteX1" fmla="*/ 364302 w 589092"/>
                <a:gd name="connsiteY1" fmla="*/ 579120 h 918210"/>
                <a:gd name="connsiteX2" fmla="*/ 63312 w 589092"/>
                <a:gd name="connsiteY2" fmla="*/ 407670 h 918210"/>
                <a:gd name="connsiteX3" fmla="*/ 6162 w 589092"/>
                <a:gd name="connsiteY3" fmla="*/ 217170 h 918210"/>
                <a:gd name="connsiteX4" fmla="*/ 158562 w 589092"/>
                <a:gd name="connsiteY4" fmla="*/ 38100 h 918210"/>
                <a:gd name="connsiteX5" fmla="*/ 589092 w 589092"/>
                <a:gd name="connsiteY5" fmla="*/ 0 h 918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092" h="918210">
                  <a:moveTo>
                    <a:pt x="406212" y="918210"/>
                  </a:moveTo>
                  <a:cubicBezTo>
                    <a:pt x="413832" y="791210"/>
                    <a:pt x="421452" y="664210"/>
                    <a:pt x="364302" y="579120"/>
                  </a:cubicBezTo>
                  <a:cubicBezTo>
                    <a:pt x="307152" y="494030"/>
                    <a:pt x="123002" y="467995"/>
                    <a:pt x="63312" y="407670"/>
                  </a:cubicBezTo>
                  <a:cubicBezTo>
                    <a:pt x="3622" y="347345"/>
                    <a:pt x="-9713" y="278765"/>
                    <a:pt x="6162" y="217170"/>
                  </a:cubicBezTo>
                  <a:cubicBezTo>
                    <a:pt x="22037" y="155575"/>
                    <a:pt x="61407" y="74295"/>
                    <a:pt x="158562" y="38100"/>
                  </a:cubicBezTo>
                  <a:cubicBezTo>
                    <a:pt x="255717" y="1905"/>
                    <a:pt x="422404" y="952"/>
                    <a:pt x="589092" y="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8578" name="Oval 386"/>
          <p:cNvSpPr>
            <a:spLocks noChangeAspect="1" noChangeArrowheads="1"/>
          </p:cNvSpPr>
          <p:nvPr/>
        </p:nvSpPr>
        <p:spPr bwMode="auto">
          <a:xfrm>
            <a:off x="3243853" y="2442263"/>
            <a:ext cx="216000" cy="228272"/>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8575" name="Oval 383"/>
          <p:cNvSpPr>
            <a:spLocks noChangeAspect="1" noChangeArrowheads="1"/>
          </p:cNvSpPr>
          <p:nvPr/>
        </p:nvSpPr>
        <p:spPr bwMode="auto">
          <a:xfrm>
            <a:off x="3461910" y="2261075"/>
            <a:ext cx="216000" cy="223365"/>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8570" name="Oval 378"/>
          <p:cNvSpPr>
            <a:spLocks noChangeAspect="1" noChangeArrowheads="1"/>
          </p:cNvSpPr>
          <p:nvPr/>
        </p:nvSpPr>
        <p:spPr bwMode="auto">
          <a:xfrm>
            <a:off x="4104292" y="2249931"/>
            <a:ext cx="216000" cy="225818"/>
          </a:xfrm>
          <a:prstGeom prst="ellipse">
            <a:avLst/>
          </a:prstGeom>
          <a:gradFill flip="none" rotWithShape="1">
            <a:gsLst>
              <a:gs pos="0">
                <a:schemeClr val="accent6">
                  <a:lumMod val="20000"/>
                  <a:lumOff val="80000"/>
                </a:schemeClr>
              </a:gs>
              <a:gs pos="100000">
                <a:schemeClr val="accent6">
                  <a:lumMod val="75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grpSp>
        <p:nvGrpSpPr>
          <p:cNvPr id="8301" name="组合 8516"/>
          <p:cNvGrpSpPr/>
          <p:nvPr/>
        </p:nvGrpSpPr>
        <p:grpSpPr>
          <a:xfrm>
            <a:off x="6394619" y="3065807"/>
            <a:ext cx="792000" cy="1260000"/>
            <a:chOff x="6298137" y="2661459"/>
            <a:chExt cx="698997" cy="1712408"/>
          </a:xfrm>
        </p:grpSpPr>
        <p:sp>
          <p:nvSpPr>
            <p:cNvPr id="8516" name="任意多边形 8515"/>
            <p:cNvSpPr/>
            <p:nvPr/>
          </p:nvSpPr>
          <p:spPr>
            <a:xfrm>
              <a:off x="6298137" y="2661459"/>
              <a:ext cx="350520" cy="985745"/>
            </a:xfrm>
            <a:custGeom>
              <a:avLst/>
              <a:gdLst>
                <a:gd name="connsiteX0" fmla="*/ 0 w 350520"/>
                <a:gd name="connsiteY0" fmla="*/ 310105 h 985745"/>
                <a:gd name="connsiteX1" fmla="*/ 30480 w 350520"/>
                <a:gd name="connsiteY1" fmla="*/ 106905 h 985745"/>
                <a:gd name="connsiteX2" fmla="*/ 144780 w 350520"/>
                <a:gd name="connsiteY2" fmla="*/ 5305 h 985745"/>
                <a:gd name="connsiteX3" fmla="*/ 312420 w 350520"/>
                <a:gd name="connsiteY3" fmla="*/ 264385 h 985745"/>
                <a:gd name="connsiteX4" fmla="*/ 350520 w 350520"/>
                <a:gd name="connsiteY4" fmla="*/ 985745 h 98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 h="985745">
                  <a:moveTo>
                    <a:pt x="0" y="310105"/>
                  </a:moveTo>
                  <a:cubicBezTo>
                    <a:pt x="3175" y="233905"/>
                    <a:pt x="6350" y="157705"/>
                    <a:pt x="30480" y="106905"/>
                  </a:cubicBezTo>
                  <a:cubicBezTo>
                    <a:pt x="54610" y="56105"/>
                    <a:pt x="97790" y="-20942"/>
                    <a:pt x="144780" y="5305"/>
                  </a:cubicBezTo>
                  <a:cubicBezTo>
                    <a:pt x="191770" y="31552"/>
                    <a:pt x="278130" y="100978"/>
                    <a:pt x="312420" y="264385"/>
                  </a:cubicBezTo>
                  <a:cubicBezTo>
                    <a:pt x="346710" y="427792"/>
                    <a:pt x="348615" y="706768"/>
                    <a:pt x="350520" y="98574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sp>
          <p:nvSpPr>
            <p:cNvPr id="519" name="任意多边形 518"/>
            <p:cNvSpPr/>
            <p:nvPr/>
          </p:nvSpPr>
          <p:spPr>
            <a:xfrm flipH="1" flipV="1">
              <a:off x="6646614" y="3388122"/>
              <a:ext cx="350520" cy="985745"/>
            </a:xfrm>
            <a:custGeom>
              <a:avLst/>
              <a:gdLst>
                <a:gd name="connsiteX0" fmla="*/ 0 w 350520"/>
                <a:gd name="connsiteY0" fmla="*/ 310105 h 985745"/>
                <a:gd name="connsiteX1" fmla="*/ 30480 w 350520"/>
                <a:gd name="connsiteY1" fmla="*/ 106905 h 985745"/>
                <a:gd name="connsiteX2" fmla="*/ 144780 w 350520"/>
                <a:gd name="connsiteY2" fmla="*/ 5305 h 985745"/>
                <a:gd name="connsiteX3" fmla="*/ 312420 w 350520"/>
                <a:gd name="connsiteY3" fmla="*/ 264385 h 985745"/>
                <a:gd name="connsiteX4" fmla="*/ 350520 w 350520"/>
                <a:gd name="connsiteY4" fmla="*/ 985745 h 985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520" h="985745">
                  <a:moveTo>
                    <a:pt x="0" y="310105"/>
                  </a:moveTo>
                  <a:cubicBezTo>
                    <a:pt x="3175" y="233905"/>
                    <a:pt x="6350" y="157705"/>
                    <a:pt x="30480" y="106905"/>
                  </a:cubicBezTo>
                  <a:cubicBezTo>
                    <a:pt x="54610" y="56105"/>
                    <a:pt x="97790" y="-20942"/>
                    <a:pt x="144780" y="5305"/>
                  </a:cubicBezTo>
                  <a:cubicBezTo>
                    <a:pt x="191770" y="31552"/>
                    <a:pt x="278130" y="100978"/>
                    <a:pt x="312420" y="264385"/>
                  </a:cubicBezTo>
                  <a:cubicBezTo>
                    <a:pt x="346710" y="427792"/>
                    <a:pt x="348615" y="706768"/>
                    <a:pt x="350520" y="985745"/>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solidFill>
              </a:endParaRPr>
            </a:p>
          </p:txBody>
        </p:sp>
      </p:grpSp>
      <p:sp>
        <p:nvSpPr>
          <p:cNvPr id="476" name="Oval 415"/>
          <p:cNvSpPr>
            <a:spLocks noChangeArrowheads="1"/>
          </p:cNvSpPr>
          <p:nvPr/>
        </p:nvSpPr>
        <p:spPr bwMode="auto">
          <a:xfrm>
            <a:off x="6669464" y="3337310"/>
            <a:ext cx="216000" cy="216000"/>
          </a:xfrm>
          <a:prstGeom prst="ellipse">
            <a:avLst/>
          </a:prstGeom>
          <a:gradFill>
            <a:gsLst>
              <a:gs pos="0">
                <a:srgbClr val="FFD1D1"/>
              </a:gs>
              <a:gs pos="100000">
                <a:srgbClr val="FF0000"/>
              </a:gs>
              <a:gs pos="100000">
                <a:srgbClr val="FF6600">
                  <a:tint val="23500"/>
                  <a:satMod val="160000"/>
                </a:srgb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479" name="TextBox 478"/>
          <p:cNvSpPr txBox="1"/>
          <p:nvPr/>
        </p:nvSpPr>
        <p:spPr>
          <a:xfrm>
            <a:off x="6594098" y="3316084"/>
            <a:ext cx="377026" cy="261610"/>
          </a:xfrm>
          <a:prstGeom prst="rect">
            <a:avLst/>
          </a:prstGeom>
          <a:noFill/>
        </p:spPr>
        <p:txBody>
          <a:bodyPr wrap="none" rtlCol="0">
            <a:spAutoFit/>
          </a:bodyPr>
          <a:lstStyle/>
          <a:p>
            <a:r>
              <a:rPr lang="en-US" altLang="zh-CN" sz="1100" dirty="0" smtClean="0">
                <a:latin typeface="Arial Narrow" pitchFamily="34" charset="0"/>
              </a:rPr>
              <a:t>881</a:t>
            </a:r>
            <a:endParaRPr lang="zh-CN" altLang="en-US" sz="1100" dirty="0">
              <a:latin typeface="Arial Narrow" pitchFamily="34" charset="0"/>
            </a:endParaRPr>
          </a:p>
        </p:txBody>
      </p:sp>
      <p:sp>
        <p:nvSpPr>
          <p:cNvPr id="8583" name="Rectangle 391"/>
          <p:cNvSpPr>
            <a:spLocks noChangeArrowheads="1"/>
          </p:cNvSpPr>
          <p:nvPr/>
        </p:nvSpPr>
        <p:spPr bwMode="auto">
          <a:xfrm>
            <a:off x="6704339" y="3525682"/>
            <a:ext cx="191731" cy="215444"/>
          </a:xfrm>
          <a:prstGeom prst="rect">
            <a:avLst/>
          </a:prstGeom>
          <a:noFill/>
          <a:ln w="9525">
            <a:noFill/>
            <a:miter lim="800000"/>
            <a:headEnd/>
            <a:tailEnd/>
          </a:ln>
        </p:spPr>
        <p:txBody>
          <a:bodyPr wrap="square" lIns="0" tIns="0" rIns="0" bIns="0">
            <a:spAutoFit/>
          </a:bodyPr>
          <a:lstStyle/>
          <a:p>
            <a:pPr eaLnBrk="0" hangingPunct="0"/>
            <a:r>
              <a:rPr lang="en-US" altLang="zh-CN" sz="1400" b="1" dirty="0">
                <a:latin typeface="Arial Narrow" pitchFamily="34" charset="0"/>
                <a:cs typeface="Arial" charset="0"/>
              </a:rPr>
              <a:t>12</a:t>
            </a:r>
            <a:endParaRPr lang="en-US" altLang="zh-CN" sz="1400" dirty="0">
              <a:latin typeface="Times New Roman" pitchFamily="18" charset="0"/>
              <a:cs typeface="Arial" charset="0"/>
            </a:endParaRPr>
          </a:p>
        </p:txBody>
      </p:sp>
      <p:sp>
        <p:nvSpPr>
          <p:cNvPr id="451" name="TextBox 450"/>
          <p:cNvSpPr txBox="1"/>
          <p:nvPr/>
        </p:nvSpPr>
        <p:spPr>
          <a:xfrm>
            <a:off x="2791060" y="3909412"/>
            <a:ext cx="377026" cy="261610"/>
          </a:xfrm>
          <a:prstGeom prst="rect">
            <a:avLst/>
          </a:prstGeom>
          <a:noFill/>
        </p:spPr>
        <p:txBody>
          <a:bodyPr wrap="none" rtlCol="0">
            <a:spAutoFit/>
          </a:bodyPr>
          <a:lstStyle/>
          <a:p>
            <a:r>
              <a:rPr lang="en-US" altLang="zh-CN" sz="1100" dirty="0" smtClean="0">
                <a:latin typeface="Arial Narrow" pitchFamily="34" charset="0"/>
              </a:rPr>
              <a:t>485</a:t>
            </a:r>
            <a:endParaRPr lang="zh-CN" altLang="en-US" sz="1100" dirty="0">
              <a:latin typeface="Arial Narrow" pitchFamily="34" charset="0"/>
            </a:endParaRPr>
          </a:p>
        </p:txBody>
      </p:sp>
      <p:sp>
        <p:nvSpPr>
          <p:cNvPr id="456" name="TextBox 455"/>
          <p:cNvSpPr txBox="1"/>
          <p:nvPr/>
        </p:nvSpPr>
        <p:spPr>
          <a:xfrm>
            <a:off x="2796724" y="3689578"/>
            <a:ext cx="377026" cy="261610"/>
          </a:xfrm>
          <a:prstGeom prst="rect">
            <a:avLst/>
          </a:prstGeom>
          <a:noFill/>
        </p:spPr>
        <p:txBody>
          <a:bodyPr wrap="none" rtlCol="0">
            <a:spAutoFit/>
          </a:bodyPr>
          <a:lstStyle/>
          <a:p>
            <a:r>
              <a:rPr lang="en-US" altLang="zh-CN" sz="1100" dirty="0" smtClean="0">
                <a:latin typeface="Arial Narrow" pitchFamily="34" charset="0"/>
              </a:rPr>
              <a:t>486</a:t>
            </a:r>
            <a:endParaRPr lang="zh-CN" altLang="en-US" sz="1100" dirty="0">
              <a:latin typeface="Arial Narrow" pitchFamily="34" charset="0"/>
            </a:endParaRPr>
          </a:p>
        </p:txBody>
      </p:sp>
      <p:sp>
        <p:nvSpPr>
          <p:cNvPr id="486" name="TextBox 485"/>
          <p:cNvSpPr txBox="1"/>
          <p:nvPr/>
        </p:nvSpPr>
        <p:spPr>
          <a:xfrm>
            <a:off x="3183528" y="3296437"/>
            <a:ext cx="377026" cy="261610"/>
          </a:xfrm>
          <a:prstGeom prst="rect">
            <a:avLst/>
          </a:prstGeom>
          <a:noFill/>
        </p:spPr>
        <p:txBody>
          <a:bodyPr wrap="none" rtlCol="0">
            <a:spAutoFit/>
          </a:bodyPr>
          <a:lstStyle/>
          <a:p>
            <a:r>
              <a:rPr lang="en-US" altLang="zh-CN" sz="1100" dirty="0" smtClean="0">
                <a:latin typeface="Arial Narrow" pitchFamily="34" charset="0"/>
              </a:rPr>
              <a:t>516</a:t>
            </a:r>
            <a:endParaRPr lang="zh-CN" altLang="en-US" sz="1100" dirty="0">
              <a:latin typeface="Arial Narrow" pitchFamily="34" charset="0"/>
            </a:endParaRPr>
          </a:p>
        </p:txBody>
      </p:sp>
      <p:grpSp>
        <p:nvGrpSpPr>
          <p:cNvPr id="8302" name="组合 1335"/>
          <p:cNvGrpSpPr/>
          <p:nvPr/>
        </p:nvGrpSpPr>
        <p:grpSpPr>
          <a:xfrm>
            <a:off x="3591146" y="2955553"/>
            <a:ext cx="306494" cy="338554"/>
            <a:chOff x="3589241" y="2783746"/>
            <a:chExt cx="306494" cy="338554"/>
          </a:xfrm>
        </p:grpSpPr>
        <p:sp>
          <p:nvSpPr>
            <p:cNvPr id="1333" name="Oval 386"/>
            <p:cNvSpPr>
              <a:spLocks noChangeAspect="1" noChangeArrowheads="1"/>
            </p:cNvSpPr>
            <p:nvPr/>
          </p:nvSpPr>
          <p:spPr bwMode="auto">
            <a:xfrm>
              <a:off x="3634488" y="2838887"/>
              <a:ext cx="216000" cy="228272"/>
            </a:xfrm>
            <a:prstGeom prst="ellipse">
              <a:avLst/>
            </a:prstGeom>
            <a:gradFill flip="none" rotWithShape="1">
              <a:gsLst>
                <a:gs pos="0">
                  <a:schemeClr val="accent6">
                    <a:lumMod val="20000"/>
                    <a:lumOff val="80000"/>
                  </a:schemeClr>
                </a:gs>
                <a:gs pos="80000">
                  <a:schemeClr val="accent4">
                    <a:lumMod val="50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1335" name="矩形 1334"/>
            <p:cNvSpPr/>
            <p:nvPr/>
          </p:nvSpPr>
          <p:spPr>
            <a:xfrm>
              <a:off x="3589241" y="2783746"/>
              <a:ext cx="306494" cy="338554"/>
            </a:xfrm>
            <a:prstGeom prst="rect">
              <a:avLst/>
            </a:prstGeom>
          </p:spPr>
          <p:txBody>
            <a:bodyPr wrap="none">
              <a:spAutoFit/>
            </a:bodyPr>
            <a:lstStyle/>
            <a:p>
              <a:r>
                <a:rPr lang="en-US" altLang="zh-CN" sz="1600" b="1" dirty="0" smtClean="0">
                  <a:latin typeface="Arial Narrow" pitchFamily="34" charset="0"/>
                </a:rPr>
                <a:t>C</a:t>
              </a:r>
              <a:endParaRPr lang="zh-CN" altLang="en-US" sz="1600" b="1" dirty="0">
                <a:latin typeface="Arial Narrow" pitchFamily="34" charset="0"/>
              </a:endParaRPr>
            </a:p>
          </p:txBody>
        </p:sp>
      </p:grpSp>
      <p:grpSp>
        <p:nvGrpSpPr>
          <p:cNvPr id="8303" name="组合 1336"/>
          <p:cNvGrpSpPr/>
          <p:nvPr/>
        </p:nvGrpSpPr>
        <p:grpSpPr>
          <a:xfrm>
            <a:off x="3463305" y="2700898"/>
            <a:ext cx="306494" cy="338554"/>
            <a:chOff x="3589241" y="2783746"/>
            <a:chExt cx="306494" cy="338554"/>
          </a:xfrm>
        </p:grpSpPr>
        <p:sp>
          <p:nvSpPr>
            <p:cNvPr id="1338" name="Oval 386"/>
            <p:cNvSpPr>
              <a:spLocks noChangeAspect="1" noChangeArrowheads="1"/>
            </p:cNvSpPr>
            <p:nvPr/>
          </p:nvSpPr>
          <p:spPr bwMode="auto">
            <a:xfrm>
              <a:off x="3634488" y="2838887"/>
              <a:ext cx="216000" cy="228272"/>
            </a:xfrm>
            <a:prstGeom prst="ellipse">
              <a:avLst/>
            </a:prstGeom>
            <a:gradFill flip="none" rotWithShape="1">
              <a:gsLst>
                <a:gs pos="0">
                  <a:schemeClr val="accent6">
                    <a:lumMod val="20000"/>
                    <a:lumOff val="80000"/>
                  </a:schemeClr>
                </a:gs>
                <a:gs pos="80000">
                  <a:schemeClr val="accent4">
                    <a:lumMod val="50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1339" name="矩形 1338"/>
            <p:cNvSpPr/>
            <p:nvPr/>
          </p:nvSpPr>
          <p:spPr>
            <a:xfrm>
              <a:off x="3589241" y="2783746"/>
              <a:ext cx="306494" cy="338554"/>
            </a:xfrm>
            <a:prstGeom prst="rect">
              <a:avLst/>
            </a:prstGeom>
          </p:spPr>
          <p:txBody>
            <a:bodyPr wrap="none">
              <a:spAutoFit/>
            </a:bodyPr>
            <a:lstStyle/>
            <a:p>
              <a:r>
                <a:rPr lang="en-US" altLang="zh-CN" sz="1600" b="1" dirty="0" smtClean="0">
                  <a:latin typeface="Arial Narrow" pitchFamily="34" charset="0"/>
                </a:rPr>
                <a:t>C</a:t>
              </a:r>
              <a:endParaRPr lang="zh-CN" altLang="en-US" sz="1600" b="1" dirty="0">
                <a:latin typeface="Arial Narrow" pitchFamily="34" charset="0"/>
              </a:endParaRPr>
            </a:p>
          </p:txBody>
        </p:sp>
      </p:grpSp>
      <p:grpSp>
        <p:nvGrpSpPr>
          <p:cNvPr id="8304" name="组合 1339"/>
          <p:cNvGrpSpPr/>
          <p:nvPr/>
        </p:nvGrpSpPr>
        <p:grpSpPr>
          <a:xfrm>
            <a:off x="3983189" y="2946028"/>
            <a:ext cx="306494" cy="338554"/>
            <a:chOff x="3589241" y="2783746"/>
            <a:chExt cx="306494" cy="338554"/>
          </a:xfrm>
        </p:grpSpPr>
        <p:sp>
          <p:nvSpPr>
            <p:cNvPr id="1341" name="Oval 386"/>
            <p:cNvSpPr>
              <a:spLocks noChangeAspect="1" noChangeArrowheads="1"/>
            </p:cNvSpPr>
            <p:nvPr/>
          </p:nvSpPr>
          <p:spPr bwMode="auto">
            <a:xfrm>
              <a:off x="3634488" y="2838887"/>
              <a:ext cx="216000" cy="228272"/>
            </a:xfrm>
            <a:prstGeom prst="ellipse">
              <a:avLst/>
            </a:prstGeom>
            <a:gradFill flip="none" rotWithShape="1">
              <a:gsLst>
                <a:gs pos="0">
                  <a:schemeClr val="accent6">
                    <a:lumMod val="20000"/>
                    <a:lumOff val="80000"/>
                  </a:schemeClr>
                </a:gs>
                <a:gs pos="80000">
                  <a:schemeClr val="accent4">
                    <a:lumMod val="50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1342" name="矩形 1341"/>
            <p:cNvSpPr/>
            <p:nvPr/>
          </p:nvSpPr>
          <p:spPr>
            <a:xfrm>
              <a:off x="3589241" y="2783746"/>
              <a:ext cx="306494" cy="338554"/>
            </a:xfrm>
            <a:prstGeom prst="rect">
              <a:avLst/>
            </a:prstGeom>
          </p:spPr>
          <p:txBody>
            <a:bodyPr wrap="none">
              <a:spAutoFit/>
            </a:bodyPr>
            <a:lstStyle/>
            <a:p>
              <a:r>
                <a:rPr lang="en-US" altLang="zh-CN" sz="1600" b="1" dirty="0" smtClean="0">
                  <a:latin typeface="Arial Narrow" pitchFamily="34" charset="0"/>
                </a:rPr>
                <a:t>C</a:t>
              </a:r>
              <a:endParaRPr lang="zh-CN" altLang="en-US" sz="1600" b="1" dirty="0">
                <a:latin typeface="Arial Narrow" pitchFamily="34" charset="0"/>
              </a:endParaRPr>
            </a:p>
          </p:txBody>
        </p:sp>
      </p:grpSp>
      <p:grpSp>
        <p:nvGrpSpPr>
          <p:cNvPr id="8305" name="组合 1342"/>
          <p:cNvGrpSpPr/>
          <p:nvPr/>
        </p:nvGrpSpPr>
        <p:grpSpPr>
          <a:xfrm>
            <a:off x="4155780" y="2674759"/>
            <a:ext cx="306494" cy="338554"/>
            <a:chOff x="3589241" y="2783746"/>
            <a:chExt cx="306494" cy="338554"/>
          </a:xfrm>
        </p:grpSpPr>
        <p:sp>
          <p:nvSpPr>
            <p:cNvPr id="1344" name="Oval 386"/>
            <p:cNvSpPr>
              <a:spLocks noChangeAspect="1" noChangeArrowheads="1"/>
            </p:cNvSpPr>
            <p:nvPr/>
          </p:nvSpPr>
          <p:spPr bwMode="auto">
            <a:xfrm>
              <a:off x="3634488" y="2838887"/>
              <a:ext cx="216000" cy="228272"/>
            </a:xfrm>
            <a:prstGeom prst="ellipse">
              <a:avLst/>
            </a:prstGeom>
            <a:gradFill flip="none" rotWithShape="1">
              <a:gsLst>
                <a:gs pos="0">
                  <a:schemeClr val="accent6">
                    <a:lumMod val="20000"/>
                    <a:lumOff val="80000"/>
                  </a:schemeClr>
                </a:gs>
                <a:gs pos="80000">
                  <a:schemeClr val="accent4">
                    <a:lumMod val="50000"/>
                  </a:schemeClr>
                </a:gs>
                <a:gs pos="100000">
                  <a:srgbClr val="FF6600">
                    <a:tint val="23500"/>
                    <a:satMod val="160000"/>
                  </a:srgbClr>
                </a:gs>
              </a:gsLst>
              <a:path path="circle">
                <a:fillToRect l="50000" t="50000" r="50000" b="50000"/>
              </a:path>
              <a:tileRect/>
            </a:gradFill>
            <a:ln w="12700" algn="ctr">
              <a:solidFill>
                <a:schemeClr val="tx2">
                  <a:lumMod val="50000"/>
                </a:schemeClr>
              </a:solidFill>
              <a:round/>
              <a:headEnd/>
              <a:tailEnd/>
            </a:ln>
            <a:effectLst/>
          </p:spPr>
          <p:txBody>
            <a:bodyPr/>
            <a:lstStyle/>
            <a:p>
              <a:endParaRPr lang="zh-CN" altLang="en-US"/>
            </a:p>
          </p:txBody>
        </p:sp>
        <p:sp>
          <p:nvSpPr>
            <p:cNvPr id="1345" name="矩形 1344"/>
            <p:cNvSpPr/>
            <p:nvPr/>
          </p:nvSpPr>
          <p:spPr>
            <a:xfrm>
              <a:off x="3589241" y="2783746"/>
              <a:ext cx="306494" cy="338554"/>
            </a:xfrm>
            <a:prstGeom prst="rect">
              <a:avLst/>
            </a:prstGeom>
          </p:spPr>
          <p:txBody>
            <a:bodyPr wrap="none">
              <a:spAutoFit/>
            </a:bodyPr>
            <a:lstStyle/>
            <a:p>
              <a:r>
                <a:rPr lang="en-US" altLang="zh-CN" sz="1600" b="1" dirty="0" smtClean="0">
                  <a:latin typeface="Arial Narrow" pitchFamily="34" charset="0"/>
                </a:rPr>
                <a:t>C</a:t>
              </a:r>
              <a:endParaRPr lang="zh-CN" altLang="en-US" sz="1600" b="1" dirty="0">
                <a:latin typeface="Arial Narrow" pitchFamily="34" charset="0"/>
              </a:endParaRPr>
            </a:p>
          </p:txBody>
        </p:sp>
      </p:grpSp>
      <p:sp>
        <p:nvSpPr>
          <p:cNvPr id="460" name="Oval 415"/>
          <p:cNvSpPr>
            <a:spLocks noChangeArrowheads="1"/>
          </p:cNvSpPr>
          <p:nvPr/>
        </p:nvSpPr>
        <p:spPr bwMode="auto">
          <a:xfrm>
            <a:off x="2282296" y="5413317"/>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dirty="0"/>
          </a:p>
        </p:txBody>
      </p:sp>
      <p:sp>
        <p:nvSpPr>
          <p:cNvPr id="466" name="TextBox 465"/>
          <p:cNvSpPr txBox="1"/>
          <p:nvPr/>
        </p:nvSpPr>
        <p:spPr>
          <a:xfrm>
            <a:off x="2239928" y="5400246"/>
            <a:ext cx="312906" cy="261610"/>
          </a:xfrm>
          <a:prstGeom prst="rect">
            <a:avLst/>
          </a:prstGeom>
          <a:noFill/>
        </p:spPr>
        <p:txBody>
          <a:bodyPr wrap="none" rtlCol="0">
            <a:spAutoFit/>
          </a:bodyPr>
          <a:lstStyle/>
          <a:p>
            <a:r>
              <a:rPr lang="en-US" altLang="zh-CN" sz="1100" dirty="0" smtClean="0">
                <a:latin typeface="Arial Narrow" pitchFamily="34" charset="0"/>
              </a:rPr>
              <a:t>29</a:t>
            </a:r>
            <a:endParaRPr lang="zh-CN" altLang="en-US" sz="1100" dirty="0">
              <a:latin typeface="Arial Narrow" pitchFamily="34" charset="0"/>
            </a:endParaRPr>
          </a:p>
        </p:txBody>
      </p:sp>
      <p:sp>
        <p:nvSpPr>
          <p:cNvPr id="1868" name="Text Box 494"/>
          <p:cNvSpPr txBox="1">
            <a:spLocks noChangeArrowheads="1"/>
          </p:cNvSpPr>
          <p:nvPr/>
        </p:nvSpPr>
        <p:spPr bwMode="auto">
          <a:xfrm>
            <a:off x="389249" y="4561395"/>
            <a:ext cx="895336" cy="502702"/>
          </a:xfrm>
          <a:prstGeom prst="rect">
            <a:avLst/>
          </a:prstGeom>
          <a:noFill/>
          <a:ln w="9525">
            <a:noFill/>
            <a:miter lim="800000"/>
            <a:headEnd/>
            <a:tailEnd/>
          </a:ln>
          <a:effectLst/>
        </p:spPr>
        <p:txBody>
          <a:bodyPr wrap="square">
            <a:spAutoFit/>
          </a:bodyPr>
          <a:lstStyle/>
          <a:p>
            <a:pPr algn="ctr">
              <a:lnSpc>
                <a:spcPts val="1600"/>
              </a:lnSpc>
            </a:pPr>
            <a:r>
              <a:rPr lang="en-US" altLang="zh-CN" sz="1600" dirty="0" smtClean="0">
                <a:latin typeface="Arial Narrow" pitchFamily="34" charset="0"/>
              </a:rPr>
              <a:t>Core Domain</a:t>
            </a:r>
            <a:endParaRPr lang="en-US" altLang="zh-CN" sz="1600" dirty="0">
              <a:latin typeface="Arial Narrow" pitchFamily="34" charset="0"/>
            </a:endParaRPr>
          </a:p>
        </p:txBody>
      </p:sp>
      <p:sp>
        <p:nvSpPr>
          <p:cNvPr id="1869" name="Text Box 494"/>
          <p:cNvSpPr txBox="1">
            <a:spLocks noChangeArrowheads="1"/>
          </p:cNvSpPr>
          <p:nvPr/>
        </p:nvSpPr>
        <p:spPr bwMode="auto">
          <a:xfrm>
            <a:off x="516156" y="4101434"/>
            <a:ext cx="641522" cy="338554"/>
          </a:xfrm>
          <a:prstGeom prst="rect">
            <a:avLst/>
          </a:prstGeom>
          <a:noFill/>
          <a:ln w="9525">
            <a:noFill/>
            <a:miter lim="800000"/>
            <a:headEnd/>
            <a:tailEnd/>
          </a:ln>
          <a:effectLst/>
        </p:spPr>
        <p:txBody>
          <a:bodyPr wrap="none">
            <a:spAutoFit/>
          </a:bodyPr>
          <a:lstStyle/>
          <a:p>
            <a:r>
              <a:rPr lang="en-US" altLang="zh-CN" sz="1600" dirty="0" smtClean="0">
                <a:latin typeface="Arial Narrow" pitchFamily="34" charset="0"/>
              </a:rPr>
              <a:t>Linker</a:t>
            </a:r>
            <a:endParaRPr lang="en-US" altLang="zh-CN" sz="1600" dirty="0">
              <a:latin typeface="Arial Narrow" pitchFamily="34" charset="0"/>
            </a:endParaRPr>
          </a:p>
        </p:txBody>
      </p:sp>
      <p:sp>
        <p:nvSpPr>
          <p:cNvPr id="1872" name="AutoShape 493"/>
          <p:cNvSpPr>
            <a:spLocks/>
          </p:cNvSpPr>
          <p:nvPr/>
        </p:nvSpPr>
        <p:spPr bwMode="auto">
          <a:xfrm rot="10800000" flipH="1">
            <a:off x="1146856" y="4115550"/>
            <a:ext cx="228600" cy="324000"/>
          </a:xfrm>
          <a:prstGeom prst="leftBrace">
            <a:avLst>
              <a:gd name="adj1" fmla="val 10278"/>
              <a:gd name="adj2" fmla="val 50000"/>
            </a:avLst>
          </a:prstGeom>
          <a:noFill/>
          <a:ln w="19050">
            <a:solidFill>
              <a:schemeClr val="bg1">
                <a:lumMod val="50000"/>
              </a:schemeClr>
            </a:solidFill>
            <a:round/>
            <a:headEnd/>
            <a:tailEnd/>
          </a:ln>
          <a:effectLst/>
        </p:spPr>
        <p:txBody>
          <a:bodyPr wrap="none" anchor="ctr"/>
          <a:lstStyle/>
          <a:p>
            <a:endParaRPr lang="zh-CN" altLang="en-US"/>
          </a:p>
        </p:txBody>
      </p:sp>
      <p:sp>
        <p:nvSpPr>
          <p:cNvPr id="1873" name="AutoShape 493"/>
          <p:cNvSpPr>
            <a:spLocks/>
          </p:cNvSpPr>
          <p:nvPr/>
        </p:nvSpPr>
        <p:spPr bwMode="auto">
          <a:xfrm rot="10800000" flipH="1">
            <a:off x="1146855" y="5266718"/>
            <a:ext cx="228600" cy="274320"/>
          </a:xfrm>
          <a:prstGeom prst="leftBrace">
            <a:avLst>
              <a:gd name="adj1" fmla="val 10278"/>
              <a:gd name="adj2" fmla="val 50000"/>
            </a:avLst>
          </a:prstGeom>
          <a:noFill/>
          <a:ln w="19050">
            <a:solidFill>
              <a:schemeClr val="bg1">
                <a:lumMod val="50000"/>
              </a:schemeClr>
            </a:solidFill>
            <a:round/>
            <a:headEnd/>
            <a:tailEnd/>
          </a:ln>
          <a:effectLst/>
        </p:spPr>
        <p:txBody>
          <a:bodyPr wrap="none" anchor="ctr"/>
          <a:lstStyle/>
          <a:p>
            <a:endParaRPr lang="zh-CN" altLang="en-US"/>
          </a:p>
        </p:txBody>
      </p:sp>
      <p:sp>
        <p:nvSpPr>
          <p:cNvPr id="1874" name="Text Box 494"/>
          <p:cNvSpPr txBox="1">
            <a:spLocks noChangeArrowheads="1"/>
          </p:cNvSpPr>
          <p:nvPr/>
        </p:nvSpPr>
        <p:spPr bwMode="auto">
          <a:xfrm>
            <a:off x="408489" y="5153628"/>
            <a:ext cx="856856" cy="502702"/>
          </a:xfrm>
          <a:prstGeom prst="rect">
            <a:avLst/>
          </a:prstGeom>
          <a:noFill/>
          <a:ln w="9525">
            <a:noFill/>
            <a:miter lim="800000"/>
            <a:headEnd/>
            <a:tailEnd/>
          </a:ln>
          <a:effectLst/>
        </p:spPr>
        <p:txBody>
          <a:bodyPr wrap="square">
            <a:spAutoFit/>
          </a:bodyPr>
          <a:lstStyle/>
          <a:p>
            <a:pPr algn="ctr">
              <a:lnSpc>
                <a:spcPts val="1600"/>
              </a:lnSpc>
            </a:pPr>
            <a:r>
              <a:rPr lang="en-US" altLang="zh-CN" sz="1600" dirty="0" smtClean="0">
                <a:latin typeface="Arial Narrow" pitchFamily="34" charset="0"/>
              </a:rPr>
              <a:t>Variable region</a:t>
            </a:r>
            <a:endParaRPr lang="en-US" altLang="zh-CN" sz="1600" dirty="0">
              <a:latin typeface="Arial Narrow" pitchFamily="34" charset="0"/>
            </a:endParaRPr>
          </a:p>
        </p:txBody>
      </p:sp>
      <p:sp>
        <p:nvSpPr>
          <p:cNvPr id="455" name="矩形 454"/>
          <p:cNvSpPr/>
          <p:nvPr/>
        </p:nvSpPr>
        <p:spPr>
          <a:xfrm>
            <a:off x="3416650" y="2199278"/>
            <a:ext cx="306494" cy="338554"/>
          </a:xfrm>
          <a:prstGeom prst="rect">
            <a:avLst/>
          </a:prstGeom>
        </p:spPr>
        <p:txBody>
          <a:bodyPr wrap="none">
            <a:spAutoFit/>
          </a:bodyPr>
          <a:lstStyle/>
          <a:p>
            <a:r>
              <a:rPr lang="en-US" altLang="zh-CN" sz="1600" b="1" dirty="0" smtClean="0">
                <a:latin typeface="Arial Narrow" pitchFamily="34" charset="0"/>
              </a:rPr>
              <a:t>N</a:t>
            </a:r>
            <a:endParaRPr lang="zh-CN" altLang="en-US" sz="1600" b="1" dirty="0">
              <a:latin typeface="Arial Narrow" pitchFamily="34" charset="0"/>
            </a:endParaRPr>
          </a:p>
        </p:txBody>
      </p:sp>
      <p:sp>
        <p:nvSpPr>
          <p:cNvPr id="2496" name="矩形 2495"/>
          <p:cNvSpPr/>
          <p:nvPr/>
        </p:nvSpPr>
        <p:spPr>
          <a:xfrm>
            <a:off x="3192418" y="2384440"/>
            <a:ext cx="306494" cy="338554"/>
          </a:xfrm>
          <a:prstGeom prst="rect">
            <a:avLst/>
          </a:prstGeom>
        </p:spPr>
        <p:txBody>
          <a:bodyPr wrap="none">
            <a:spAutoFit/>
          </a:bodyPr>
          <a:lstStyle/>
          <a:p>
            <a:r>
              <a:rPr lang="en-US" altLang="zh-CN" sz="1600" b="1" dirty="0" smtClean="0">
                <a:latin typeface="Arial Narrow" pitchFamily="34" charset="0"/>
              </a:rPr>
              <a:t>N</a:t>
            </a:r>
            <a:endParaRPr lang="zh-CN" altLang="en-US" sz="1600" b="1" dirty="0">
              <a:latin typeface="Arial Narrow" pitchFamily="34" charset="0"/>
            </a:endParaRPr>
          </a:p>
        </p:txBody>
      </p:sp>
      <p:sp>
        <p:nvSpPr>
          <p:cNvPr id="2497" name="矩形 2496"/>
          <p:cNvSpPr/>
          <p:nvPr/>
        </p:nvSpPr>
        <p:spPr>
          <a:xfrm>
            <a:off x="4057102" y="2193032"/>
            <a:ext cx="306494" cy="338554"/>
          </a:xfrm>
          <a:prstGeom prst="rect">
            <a:avLst/>
          </a:prstGeom>
        </p:spPr>
        <p:txBody>
          <a:bodyPr wrap="none">
            <a:spAutoFit/>
          </a:bodyPr>
          <a:lstStyle/>
          <a:p>
            <a:r>
              <a:rPr lang="en-US" altLang="zh-CN" sz="1600" b="1" dirty="0" smtClean="0">
                <a:latin typeface="Arial Narrow" pitchFamily="34" charset="0"/>
              </a:rPr>
              <a:t>N</a:t>
            </a:r>
            <a:endParaRPr lang="zh-CN" altLang="en-US" sz="1600" b="1" dirty="0">
              <a:latin typeface="Arial Narrow" pitchFamily="34" charset="0"/>
            </a:endParaRPr>
          </a:p>
        </p:txBody>
      </p:sp>
      <p:sp>
        <p:nvSpPr>
          <p:cNvPr id="2498" name="矩形 2497"/>
          <p:cNvSpPr/>
          <p:nvPr/>
        </p:nvSpPr>
        <p:spPr>
          <a:xfrm>
            <a:off x="3186862" y="2166362"/>
            <a:ext cx="377026" cy="261610"/>
          </a:xfrm>
          <a:prstGeom prst="rect">
            <a:avLst/>
          </a:prstGeom>
        </p:spPr>
        <p:txBody>
          <a:bodyPr wrap="none">
            <a:spAutoFit/>
          </a:bodyPr>
          <a:lstStyle/>
          <a:p>
            <a:r>
              <a:rPr lang="en-US" altLang="zh-CN" sz="1100" dirty="0" smtClean="0">
                <a:latin typeface="Arial Narrow" pitchFamily="34" charset="0"/>
              </a:rPr>
              <a:t>597</a:t>
            </a:r>
            <a:endParaRPr lang="zh-CN" altLang="en-US" sz="1100" dirty="0">
              <a:latin typeface="Arial Narrow" pitchFamily="34" charset="0"/>
            </a:endParaRPr>
          </a:p>
        </p:txBody>
      </p:sp>
      <p:sp>
        <p:nvSpPr>
          <p:cNvPr id="694" name="TextBox 693"/>
          <p:cNvSpPr txBox="1"/>
          <p:nvPr/>
        </p:nvSpPr>
        <p:spPr>
          <a:xfrm>
            <a:off x="3181596" y="3076497"/>
            <a:ext cx="377026" cy="261610"/>
          </a:xfrm>
          <a:prstGeom prst="rect">
            <a:avLst/>
          </a:prstGeom>
          <a:noFill/>
        </p:spPr>
        <p:txBody>
          <a:bodyPr wrap="none" rtlCol="0">
            <a:spAutoFit/>
          </a:bodyPr>
          <a:lstStyle/>
          <a:p>
            <a:r>
              <a:rPr lang="en-US" altLang="zh-CN" sz="1100" dirty="0" smtClean="0">
                <a:latin typeface="Arial Narrow" pitchFamily="34" charset="0"/>
              </a:rPr>
              <a:t>510</a:t>
            </a:r>
            <a:endParaRPr lang="zh-CN" altLang="en-US" sz="1100" dirty="0">
              <a:latin typeface="Arial Narrow" pitchFamily="34" charset="0"/>
            </a:endParaRPr>
          </a:p>
        </p:txBody>
      </p:sp>
      <p:sp>
        <p:nvSpPr>
          <p:cNvPr id="696" name="任意多边形 695"/>
          <p:cNvSpPr/>
          <p:nvPr/>
        </p:nvSpPr>
        <p:spPr>
          <a:xfrm>
            <a:off x="6903720" y="4124682"/>
            <a:ext cx="733425" cy="742950"/>
          </a:xfrm>
          <a:custGeom>
            <a:avLst/>
            <a:gdLst>
              <a:gd name="connsiteX0" fmla="*/ 697230 w 733425"/>
              <a:gd name="connsiteY0" fmla="*/ 0 h 742950"/>
              <a:gd name="connsiteX1" fmla="*/ 617220 w 733425"/>
              <a:gd name="connsiteY1" fmla="*/ 605790 h 742950"/>
              <a:gd name="connsiteX2" fmla="*/ 0 w 733425"/>
              <a:gd name="connsiteY2" fmla="*/ 742950 h 742950"/>
            </a:gdLst>
            <a:ahLst/>
            <a:cxnLst>
              <a:cxn ang="0">
                <a:pos x="connsiteX0" y="connsiteY0"/>
              </a:cxn>
              <a:cxn ang="0">
                <a:pos x="connsiteX1" y="connsiteY1"/>
              </a:cxn>
              <a:cxn ang="0">
                <a:pos x="connsiteX2" y="connsiteY2"/>
              </a:cxn>
            </a:cxnLst>
            <a:rect l="l" t="t" r="r" b="b"/>
            <a:pathLst>
              <a:path w="733425" h="742950">
                <a:moveTo>
                  <a:pt x="697230" y="0"/>
                </a:moveTo>
                <a:cubicBezTo>
                  <a:pt x="715327" y="240982"/>
                  <a:pt x="733425" y="481965"/>
                  <a:pt x="617220" y="605790"/>
                </a:cubicBezTo>
                <a:cubicBezTo>
                  <a:pt x="501015" y="729615"/>
                  <a:pt x="250507" y="736282"/>
                  <a:pt x="0" y="742950"/>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688" name="Text Box 496"/>
          <p:cNvSpPr txBox="1">
            <a:spLocks noChangeArrowheads="1"/>
          </p:cNvSpPr>
          <p:nvPr/>
        </p:nvSpPr>
        <p:spPr bwMode="auto">
          <a:xfrm>
            <a:off x="6617984" y="4700538"/>
            <a:ext cx="352982" cy="338554"/>
          </a:xfrm>
          <a:prstGeom prst="rect">
            <a:avLst/>
          </a:prstGeom>
          <a:noFill/>
          <a:ln w="9525">
            <a:noFill/>
            <a:miter lim="800000"/>
            <a:headEnd/>
            <a:tailEnd/>
          </a:ln>
          <a:effectLst/>
        </p:spPr>
        <p:txBody>
          <a:bodyPr wrap="none">
            <a:spAutoFit/>
          </a:bodyPr>
          <a:lstStyle/>
          <a:p>
            <a:r>
              <a:rPr lang="en-US" altLang="zh-CN" sz="1600">
                <a:latin typeface="Arial Narrow" pitchFamily="34" charset="0"/>
              </a:rPr>
              <a:t>Ct</a:t>
            </a:r>
          </a:p>
        </p:txBody>
      </p:sp>
      <p:sp>
        <p:nvSpPr>
          <p:cNvPr id="464" name="Oval 410"/>
          <p:cNvSpPr>
            <a:spLocks noChangeArrowheads="1"/>
          </p:cNvSpPr>
          <p:nvPr/>
        </p:nvSpPr>
        <p:spPr bwMode="auto">
          <a:xfrm>
            <a:off x="7425223" y="4584113"/>
            <a:ext cx="216000" cy="216000"/>
          </a:xfrm>
          <a:prstGeom prst="ellipse">
            <a:avLst/>
          </a:prstGeom>
          <a:gradFill>
            <a:gsLst>
              <a:gs pos="0">
                <a:srgbClr val="FFD1D1"/>
              </a:gs>
              <a:gs pos="100000">
                <a:srgbClr val="FF0000"/>
              </a:gs>
              <a:gs pos="100000">
                <a:srgbClr val="FF6600">
                  <a:tint val="23500"/>
                  <a:satMod val="160000"/>
                </a:srgb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a:p>
        </p:txBody>
      </p:sp>
      <p:sp>
        <p:nvSpPr>
          <p:cNvPr id="480" name="TextBox 479"/>
          <p:cNvSpPr txBox="1"/>
          <p:nvPr/>
        </p:nvSpPr>
        <p:spPr>
          <a:xfrm>
            <a:off x="7289985" y="4772034"/>
            <a:ext cx="604653" cy="261610"/>
          </a:xfrm>
          <a:prstGeom prst="rect">
            <a:avLst/>
          </a:prstGeom>
          <a:noFill/>
        </p:spPr>
        <p:txBody>
          <a:bodyPr wrap="none" rtlCol="0">
            <a:spAutoFit/>
          </a:bodyPr>
          <a:lstStyle/>
          <a:p>
            <a:r>
              <a:rPr lang="en-US" altLang="zh-CN" sz="1100" dirty="0" smtClean="0">
                <a:latin typeface="Arial Narrow" pitchFamily="34" charset="0"/>
                <a:sym typeface="Symbol"/>
              </a:rPr>
              <a:t>(</a:t>
            </a:r>
            <a:r>
              <a:rPr lang="en-US" altLang="zh-CN" sz="1100" dirty="0" smtClean="0">
                <a:latin typeface="Arial Narrow" pitchFamily="34" charset="0"/>
              </a:rPr>
              <a:t>65bp)</a:t>
            </a:r>
          </a:p>
        </p:txBody>
      </p:sp>
      <p:sp>
        <p:nvSpPr>
          <p:cNvPr id="453" name="TextBox 452"/>
          <p:cNvSpPr txBox="1"/>
          <p:nvPr/>
        </p:nvSpPr>
        <p:spPr>
          <a:xfrm>
            <a:off x="7348196" y="4558076"/>
            <a:ext cx="377026" cy="261610"/>
          </a:xfrm>
          <a:prstGeom prst="rect">
            <a:avLst/>
          </a:prstGeom>
          <a:noFill/>
        </p:spPr>
        <p:txBody>
          <a:bodyPr wrap="none" rtlCol="0">
            <a:spAutoFit/>
          </a:bodyPr>
          <a:lstStyle/>
          <a:p>
            <a:r>
              <a:rPr lang="en-US" altLang="zh-CN" sz="1100" dirty="0" smtClean="0">
                <a:latin typeface="Arial Narrow" pitchFamily="34" charset="0"/>
              </a:rPr>
              <a:t>982</a:t>
            </a:r>
          </a:p>
        </p:txBody>
      </p:sp>
      <p:sp>
        <p:nvSpPr>
          <p:cNvPr id="697" name="任意多边形 696"/>
          <p:cNvSpPr/>
          <p:nvPr/>
        </p:nvSpPr>
        <p:spPr>
          <a:xfrm>
            <a:off x="1236345" y="4433292"/>
            <a:ext cx="2579370" cy="857250"/>
          </a:xfrm>
          <a:custGeom>
            <a:avLst/>
            <a:gdLst>
              <a:gd name="connsiteX0" fmla="*/ 283845 w 2579370"/>
              <a:gd name="connsiteY0" fmla="*/ 0 h 857250"/>
              <a:gd name="connsiteX1" fmla="*/ 1895475 w 2579370"/>
              <a:gd name="connsiteY1" fmla="*/ 80010 h 857250"/>
              <a:gd name="connsiteX2" fmla="*/ 2318385 w 2579370"/>
              <a:gd name="connsiteY2" fmla="*/ 297180 h 857250"/>
              <a:gd name="connsiteX3" fmla="*/ 329565 w 2579370"/>
              <a:gd name="connsiteY3" fmla="*/ 274320 h 857250"/>
              <a:gd name="connsiteX4" fmla="*/ 340995 w 2579370"/>
              <a:gd name="connsiteY4" fmla="*/ 491490 h 857250"/>
              <a:gd name="connsiteX5" fmla="*/ 1884045 w 2579370"/>
              <a:gd name="connsiteY5" fmla="*/ 525780 h 857250"/>
              <a:gd name="connsiteX6" fmla="*/ 2421255 w 2579370"/>
              <a:gd name="connsiteY6" fmla="*/ 594360 h 857250"/>
              <a:gd name="connsiteX7" fmla="*/ 2204085 w 2579370"/>
              <a:gd name="connsiteY7" fmla="*/ 800100 h 857250"/>
              <a:gd name="connsiteX8" fmla="*/ 535305 w 2579370"/>
              <a:gd name="connsiteY8" fmla="*/ 777240 h 857250"/>
              <a:gd name="connsiteX9" fmla="*/ 192405 w 2579370"/>
              <a:gd name="connsiteY9" fmla="*/ 85725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79370" h="857250">
                <a:moveTo>
                  <a:pt x="283845" y="0"/>
                </a:moveTo>
                <a:cubicBezTo>
                  <a:pt x="920115" y="15240"/>
                  <a:pt x="1556385" y="30480"/>
                  <a:pt x="1895475" y="80010"/>
                </a:cubicBezTo>
                <a:cubicBezTo>
                  <a:pt x="2234565" y="129540"/>
                  <a:pt x="2579370" y="264795"/>
                  <a:pt x="2318385" y="297180"/>
                </a:cubicBezTo>
                <a:cubicBezTo>
                  <a:pt x="2057400" y="329565"/>
                  <a:pt x="659130" y="241935"/>
                  <a:pt x="329565" y="274320"/>
                </a:cubicBezTo>
                <a:cubicBezTo>
                  <a:pt x="0" y="306705"/>
                  <a:pt x="81915" y="449580"/>
                  <a:pt x="340995" y="491490"/>
                </a:cubicBezTo>
                <a:cubicBezTo>
                  <a:pt x="600075" y="533400"/>
                  <a:pt x="1537335" y="508635"/>
                  <a:pt x="1884045" y="525780"/>
                </a:cubicBezTo>
                <a:cubicBezTo>
                  <a:pt x="2230755" y="542925"/>
                  <a:pt x="2367915" y="548640"/>
                  <a:pt x="2421255" y="594360"/>
                </a:cubicBezTo>
                <a:cubicBezTo>
                  <a:pt x="2474595" y="640080"/>
                  <a:pt x="2518410" y="769620"/>
                  <a:pt x="2204085" y="800100"/>
                </a:cubicBezTo>
                <a:cubicBezTo>
                  <a:pt x="1889760" y="830580"/>
                  <a:pt x="870585" y="767715"/>
                  <a:pt x="535305" y="777240"/>
                </a:cubicBezTo>
                <a:cubicBezTo>
                  <a:pt x="200025" y="786765"/>
                  <a:pt x="196215" y="822007"/>
                  <a:pt x="192405" y="857250"/>
                </a:cubicBezTo>
              </a:path>
            </a:pathLst>
          </a:custGeom>
          <a:ln w="76200">
            <a:solidFill>
              <a:srgbClr val="FF7D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58" name="Oval 415"/>
          <p:cNvSpPr>
            <a:spLocks noChangeArrowheads="1"/>
          </p:cNvSpPr>
          <p:nvPr/>
        </p:nvSpPr>
        <p:spPr bwMode="auto">
          <a:xfrm>
            <a:off x="1538286" y="4800864"/>
            <a:ext cx="216000" cy="216000"/>
          </a:xfrm>
          <a:prstGeom prst="ellipse">
            <a:avLst/>
          </a:prstGeom>
          <a:gradFill>
            <a:gsLst>
              <a:gs pos="0">
                <a:srgbClr val="DDE7F3"/>
              </a:gs>
              <a:gs pos="100000">
                <a:schemeClr val="accent1">
                  <a:lumMod val="50000"/>
                </a:schemeClr>
              </a:gs>
              <a:gs pos="0">
                <a:srgbClr val="DBEEF4"/>
              </a:gs>
              <a:gs pos="100000">
                <a:schemeClr val="accent5">
                  <a:lumMod val="50000"/>
                </a:schemeClr>
              </a:gs>
            </a:gsLst>
            <a:path path="circle">
              <a:fillToRect l="50000" t="50000" r="50000" b="50000"/>
            </a:path>
          </a:gradFill>
          <a:ln w="12700" algn="ctr">
            <a:solidFill>
              <a:schemeClr val="tx2">
                <a:lumMod val="50000"/>
              </a:schemeClr>
            </a:solidFill>
            <a:round/>
            <a:headEnd/>
            <a:tailEnd/>
          </a:ln>
          <a:effectLst/>
        </p:spPr>
        <p:txBody>
          <a:bodyPr/>
          <a:lstStyle/>
          <a:p>
            <a:endParaRPr lang="zh-CN" altLang="en-US" dirty="0"/>
          </a:p>
        </p:txBody>
      </p:sp>
      <p:sp>
        <p:nvSpPr>
          <p:cNvPr id="467" name="TextBox 466"/>
          <p:cNvSpPr txBox="1"/>
          <p:nvPr/>
        </p:nvSpPr>
        <p:spPr>
          <a:xfrm>
            <a:off x="1458590" y="4783638"/>
            <a:ext cx="377026" cy="261610"/>
          </a:xfrm>
          <a:prstGeom prst="rect">
            <a:avLst/>
          </a:prstGeom>
          <a:noFill/>
        </p:spPr>
        <p:txBody>
          <a:bodyPr wrap="none" rtlCol="0">
            <a:spAutoFit/>
          </a:bodyPr>
          <a:lstStyle/>
          <a:p>
            <a:r>
              <a:rPr lang="en-US" altLang="zh-CN" sz="1100" dirty="0" smtClean="0">
                <a:latin typeface="Arial Narrow" pitchFamily="34" charset="0"/>
              </a:rPr>
              <a:t>298</a:t>
            </a:r>
            <a:endParaRPr lang="zh-CN" altLang="en-US" sz="1100" dirty="0">
              <a:latin typeface="Arial Narrow" pitchFamily="34" charset="0"/>
            </a:endParaRPr>
          </a:p>
        </p:txBody>
      </p:sp>
      <p:sp>
        <p:nvSpPr>
          <p:cNvPr id="692" name="TextBox 691"/>
          <p:cNvSpPr txBox="1"/>
          <p:nvPr/>
        </p:nvSpPr>
        <p:spPr>
          <a:xfrm>
            <a:off x="2928926" y="6172162"/>
            <a:ext cx="5715040" cy="400110"/>
          </a:xfrm>
          <a:prstGeom prst="rect">
            <a:avLst/>
          </a:prstGeom>
          <a:noFill/>
        </p:spPr>
        <p:txBody>
          <a:bodyPr wrap="square" rtlCol="0">
            <a:spAutoFit/>
          </a:bodyPr>
          <a:lstStyle/>
          <a:p>
            <a:r>
              <a:rPr lang="en-US" altLang="zh-CN" sz="2000" dirty="0" smtClean="0">
                <a:latin typeface="Arial Narrow" pitchFamily="34" charset="0"/>
              </a:rPr>
              <a:t>(For review, see </a:t>
            </a:r>
            <a:r>
              <a:rPr lang="en-US" altLang="zh-CN" sz="2000" dirty="0" err="1" smtClean="0">
                <a:latin typeface="Arial Narrow" pitchFamily="34" charset="0"/>
              </a:rPr>
              <a:t>Guo</a:t>
            </a:r>
            <a:r>
              <a:rPr lang="en-US" altLang="zh-CN" sz="2000" dirty="0" smtClean="0">
                <a:latin typeface="Arial Narrow" pitchFamily="34" charset="0"/>
              </a:rPr>
              <a:t> et al, </a:t>
            </a:r>
            <a:r>
              <a:rPr lang="en-US" altLang="zh-CN" sz="2000" i="1" dirty="0" err="1" smtClean="0">
                <a:latin typeface="Arial Narrow" pitchFamily="34" charset="0"/>
              </a:rPr>
              <a:t>Acta</a:t>
            </a:r>
            <a:r>
              <a:rPr lang="en-US" altLang="zh-CN" sz="2000" i="1" dirty="0" smtClean="0">
                <a:latin typeface="Arial Narrow" pitchFamily="34" charset="0"/>
              </a:rPr>
              <a:t> </a:t>
            </a:r>
            <a:r>
              <a:rPr lang="en-US" altLang="zh-CN" sz="2000" i="1" dirty="0" err="1" smtClean="0">
                <a:latin typeface="Arial Narrow" pitchFamily="34" charset="0"/>
              </a:rPr>
              <a:t>Physiologica</a:t>
            </a:r>
            <a:r>
              <a:rPr lang="en-US" altLang="zh-CN" sz="2000" i="1" dirty="0" smtClean="0">
                <a:latin typeface="Arial Narrow" pitchFamily="34" charset="0"/>
              </a:rPr>
              <a:t> </a:t>
            </a:r>
            <a:r>
              <a:rPr lang="en-US" altLang="zh-CN" sz="2000" i="1" dirty="0" err="1" smtClean="0">
                <a:latin typeface="Arial Narrow" pitchFamily="34" charset="0"/>
              </a:rPr>
              <a:t>Sinica</a:t>
            </a:r>
            <a:r>
              <a:rPr lang="en-US" altLang="zh-CN" sz="2000" dirty="0" smtClean="0">
                <a:latin typeface="Arial Narrow" pitchFamily="34" charset="0"/>
              </a:rPr>
              <a:t>, 2015)</a:t>
            </a:r>
            <a:endParaRPr lang="zh-CN" altLang="en-US" sz="2000" dirty="0">
              <a:latin typeface="Arial Narrow" pitchFamily="34" charset="0"/>
            </a:endParaRPr>
          </a:p>
        </p:txBody>
      </p:sp>
      <p:sp>
        <p:nvSpPr>
          <p:cNvPr id="693" name="TextBox 25"/>
          <p:cNvSpPr txBox="1">
            <a:spLocks noChangeArrowheads="1"/>
          </p:cNvSpPr>
          <p:nvPr/>
        </p:nvSpPr>
        <p:spPr bwMode="auto">
          <a:xfrm>
            <a:off x="477251" y="142852"/>
            <a:ext cx="8381029" cy="1200329"/>
          </a:xfrm>
          <a:prstGeom prst="rect">
            <a:avLst/>
          </a:prstGeom>
          <a:noFill/>
          <a:ln w="9525">
            <a:noFill/>
            <a:miter lim="800000"/>
            <a:headEnd/>
            <a:tailEnd/>
          </a:ln>
        </p:spPr>
        <p:txBody>
          <a:bodyPr wrap="square">
            <a:spAutoFit/>
          </a:bodyPr>
          <a:lstStyle/>
          <a:p>
            <a:r>
              <a:rPr lang="en-US" altLang="zh-CN" sz="3600" b="1" dirty="0" smtClean="0">
                <a:latin typeface="Arial Narrow" pitchFamily="34" charset="0"/>
              </a:rPr>
              <a:t>NBCe1 Mutations associated with proximal renal tubule acidosis</a:t>
            </a:r>
            <a:endParaRPr lang="zh-CN" altLang="en-US" sz="3600" b="1" dirty="0">
              <a:latin typeface="Arial Narrow"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14062" t="3750" r="14218" b="1250"/>
          <a:stretch>
            <a:fillRect/>
          </a:stretch>
        </p:blipFill>
        <p:spPr bwMode="auto">
          <a:xfrm>
            <a:off x="928662" y="1142984"/>
            <a:ext cx="7286676" cy="5429288"/>
          </a:xfrm>
          <a:prstGeom prst="rect">
            <a:avLst/>
          </a:prstGeom>
          <a:noFill/>
          <a:ln w="9525">
            <a:noFill/>
            <a:miter lim="800000"/>
            <a:headEnd/>
            <a:tailEnd/>
          </a:ln>
          <a:effectLst/>
        </p:spPr>
      </p:pic>
      <p:sp>
        <p:nvSpPr>
          <p:cNvPr id="4" name="TextBox 3"/>
          <p:cNvSpPr txBox="1"/>
          <p:nvPr/>
        </p:nvSpPr>
        <p:spPr>
          <a:xfrm>
            <a:off x="4860032" y="6381328"/>
            <a:ext cx="4096827" cy="400110"/>
          </a:xfrm>
          <a:prstGeom prst="rect">
            <a:avLst/>
          </a:prstGeom>
          <a:noFill/>
        </p:spPr>
        <p:txBody>
          <a:bodyPr wrap="none" rtlCol="0">
            <a:spAutoFit/>
          </a:bodyPr>
          <a:lstStyle/>
          <a:p>
            <a:r>
              <a:rPr lang="en-US" altLang="zh-CN" sz="2000" dirty="0" smtClean="0">
                <a:latin typeface="Arial Narrow" pitchFamily="34" charset="0"/>
              </a:rPr>
              <a:t>(Weiner &amp; Hamm, Ann Rev </a:t>
            </a:r>
            <a:r>
              <a:rPr lang="en-US" altLang="zh-CN" sz="2000" dirty="0" err="1" smtClean="0">
                <a:latin typeface="Arial Narrow" pitchFamily="34" charset="0"/>
              </a:rPr>
              <a:t>Physiol</a:t>
            </a:r>
            <a:r>
              <a:rPr lang="en-US" altLang="zh-CN" sz="2000" dirty="0" smtClean="0">
                <a:latin typeface="Arial Narrow" pitchFamily="34" charset="0"/>
              </a:rPr>
              <a:t>, 2007)</a:t>
            </a:r>
            <a:endParaRPr lang="zh-CN" altLang="en-US" sz="2000" dirty="0">
              <a:latin typeface="Arial Narrow" pitchFamily="34" charset="0"/>
            </a:endParaRPr>
          </a:p>
        </p:txBody>
      </p:sp>
      <p:sp>
        <p:nvSpPr>
          <p:cNvPr id="5" name="TextBox 4"/>
          <p:cNvSpPr txBox="1"/>
          <p:nvPr/>
        </p:nvSpPr>
        <p:spPr>
          <a:xfrm>
            <a:off x="1187624" y="67484"/>
            <a:ext cx="6948264" cy="646331"/>
          </a:xfrm>
          <a:prstGeom prst="rect">
            <a:avLst/>
          </a:prstGeom>
          <a:noFill/>
        </p:spPr>
        <p:txBody>
          <a:bodyPr wrap="square" rtlCol="0">
            <a:spAutoFit/>
          </a:bodyPr>
          <a:lstStyle/>
          <a:p>
            <a:pPr algn="ctr"/>
            <a:r>
              <a:rPr lang="en-US" altLang="zh-CN" sz="3600" b="1" dirty="0" smtClean="0">
                <a:latin typeface="Arial Narrow" pitchFamily="34" charset="0"/>
              </a:rPr>
              <a:t>Renal Ammonium Excretion</a:t>
            </a:r>
            <a:endParaRPr lang="zh-CN" altLang="en-US" sz="3600" b="1" dirty="0">
              <a:latin typeface="Arial Narrow"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23906" r="22656"/>
          <a:stretch>
            <a:fillRect/>
          </a:stretch>
        </p:blipFill>
        <p:spPr bwMode="auto">
          <a:xfrm>
            <a:off x="906448" y="658268"/>
            <a:ext cx="5628054" cy="5924226"/>
          </a:xfrm>
          <a:prstGeom prst="rect">
            <a:avLst/>
          </a:prstGeom>
          <a:noFill/>
          <a:ln w="9525">
            <a:noFill/>
            <a:miter lim="800000"/>
            <a:headEnd/>
            <a:tailEnd/>
          </a:ln>
          <a:effectLst/>
        </p:spPr>
      </p:pic>
      <p:sp>
        <p:nvSpPr>
          <p:cNvPr id="3" name="TextBox 2"/>
          <p:cNvSpPr txBox="1"/>
          <p:nvPr/>
        </p:nvSpPr>
        <p:spPr>
          <a:xfrm>
            <a:off x="1187624" y="67484"/>
            <a:ext cx="6948264" cy="646331"/>
          </a:xfrm>
          <a:prstGeom prst="rect">
            <a:avLst/>
          </a:prstGeom>
          <a:noFill/>
        </p:spPr>
        <p:txBody>
          <a:bodyPr wrap="square" rtlCol="0">
            <a:spAutoFit/>
          </a:bodyPr>
          <a:lstStyle/>
          <a:p>
            <a:pPr algn="ctr"/>
            <a:r>
              <a:rPr lang="en-US" altLang="zh-CN" sz="3600" b="1" dirty="0" smtClean="0">
                <a:latin typeface="Arial Narrow" pitchFamily="34" charset="0"/>
              </a:rPr>
              <a:t>Renal Ammonium Excretion</a:t>
            </a:r>
            <a:endParaRPr lang="zh-CN" altLang="en-US" sz="3600" b="1" dirty="0">
              <a:latin typeface="Arial Narrow" pitchFamily="34" charset="0"/>
            </a:endParaRPr>
          </a:p>
        </p:txBody>
      </p:sp>
      <p:sp>
        <p:nvSpPr>
          <p:cNvPr id="6" name="圆角矩形 5"/>
          <p:cNvSpPr/>
          <p:nvPr/>
        </p:nvSpPr>
        <p:spPr>
          <a:xfrm>
            <a:off x="3825632" y="3815328"/>
            <a:ext cx="360040" cy="411474"/>
          </a:xfrm>
          <a:prstGeom prst="round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4860032" y="6381328"/>
            <a:ext cx="4096827" cy="400110"/>
          </a:xfrm>
          <a:prstGeom prst="rect">
            <a:avLst/>
          </a:prstGeom>
          <a:noFill/>
        </p:spPr>
        <p:txBody>
          <a:bodyPr wrap="none" rtlCol="0">
            <a:spAutoFit/>
          </a:bodyPr>
          <a:lstStyle/>
          <a:p>
            <a:r>
              <a:rPr lang="en-US" altLang="zh-CN" sz="2000" dirty="0" smtClean="0">
                <a:latin typeface="Arial Narrow" pitchFamily="34" charset="0"/>
              </a:rPr>
              <a:t>(Weiner &amp; Hamm, Ann Rev </a:t>
            </a:r>
            <a:r>
              <a:rPr lang="en-US" altLang="zh-CN" sz="2000" dirty="0" err="1" smtClean="0">
                <a:latin typeface="Arial Narrow" pitchFamily="34" charset="0"/>
              </a:rPr>
              <a:t>Physiol</a:t>
            </a:r>
            <a:r>
              <a:rPr lang="en-US" altLang="zh-CN" sz="2000" dirty="0" smtClean="0">
                <a:latin typeface="Arial Narrow" pitchFamily="34" charset="0"/>
              </a:rPr>
              <a:t>, 2007)</a:t>
            </a:r>
            <a:endParaRPr lang="zh-CN" altLang="en-US" sz="2000"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1472" y="868298"/>
            <a:ext cx="1718440" cy="5882400"/>
          </a:xfrm>
          <a:prstGeom prst="rect">
            <a:avLst/>
          </a:prstGeom>
          <a:gradFill>
            <a:gsLst>
              <a:gs pos="100000">
                <a:schemeClr val="accent3">
                  <a:lumMod val="50000"/>
                </a:schemeClr>
              </a:gs>
              <a:gs pos="0">
                <a:schemeClr val="accent3">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3" name="矩形 2"/>
          <p:cNvSpPr/>
          <p:nvPr/>
        </p:nvSpPr>
        <p:spPr>
          <a:xfrm>
            <a:off x="2391005" y="868298"/>
            <a:ext cx="3966945" cy="5882400"/>
          </a:xfrm>
          <a:prstGeom prst="rect">
            <a:avLst/>
          </a:prstGeom>
          <a:gradFill>
            <a:gsLst>
              <a:gs pos="60000">
                <a:schemeClr val="accent1">
                  <a:lumMod val="60000"/>
                  <a:lumOff val="40000"/>
                </a:schemeClr>
              </a:gs>
              <a:gs pos="100000">
                <a:schemeClr val="accent1">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4" name="圆角矩形 3"/>
          <p:cNvSpPr/>
          <p:nvPr/>
        </p:nvSpPr>
        <p:spPr>
          <a:xfrm>
            <a:off x="1717207" y="1520177"/>
            <a:ext cx="3348000" cy="4572032"/>
          </a:xfrm>
          <a:prstGeom prst="roundRect">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fontAlgn="auto">
              <a:spcBef>
                <a:spcPts val="0"/>
              </a:spcBef>
              <a:spcAft>
                <a:spcPts val="0"/>
              </a:spcAft>
              <a:defRPr/>
            </a:pPr>
            <a:endParaRPr lang="zh-CN" altLang="en-US" dirty="0"/>
          </a:p>
        </p:txBody>
      </p:sp>
      <p:sp>
        <p:nvSpPr>
          <p:cNvPr id="5" name="圆角矩形 4"/>
          <p:cNvSpPr/>
          <p:nvPr/>
        </p:nvSpPr>
        <p:spPr>
          <a:xfrm>
            <a:off x="2048810" y="1805928"/>
            <a:ext cx="2700000" cy="4000528"/>
          </a:xfrm>
          <a:prstGeom prst="roundRect">
            <a:avLst>
              <a:gd name="adj" fmla="val 12954"/>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fontAlgn="auto">
              <a:spcBef>
                <a:spcPts val="0"/>
              </a:spcBef>
              <a:spcAft>
                <a:spcPts val="0"/>
              </a:spcAft>
              <a:defRPr/>
            </a:pPr>
            <a:endParaRPr lang="zh-CN" altLang="en-US" dirty="0"/>
          </a:p>
        </p:txBody>
      </p:sp>
      <p:sp>
        <p:nvSpPr>
          <p:cNvPr id="6" name="Rectangle 14"/>
          <p:cNvSpPr>
            <a:spLocks noChangeArrowheads="1"/>
          </p:cNvSpPr>
          <p:nvPr/>
        </p:nvSpPr>
        <p:spPr bwMode="auto">
          <a:xfrm flipH="1">
            <a:off x="5410466" y="4453255"/>
            <a:ext cx="61138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Na</a:t>
            </a:r>
            <a:r>
              <a:rPr lang="en-US" altLang="zh-CN" sz="2000" baseline="30000" dirty="0">
                <a:solidFill>
                  <a:srgbClr val="000000"/>
                </a:solidFill>
                <a:latin typeface="Arial Narrow" pitchFamily="34" charset="0"/>
                <a:cs typeface="Arial" charset="0"/>
              </a:rPr>
              <a:t>+</a:t>
            </a:r>
          </a:p>
        </p:txBody>
      </p:sp>
      <p:sp>
        <p:nvSpPr>
          <p:cNvPr id="7" name="Line 316"/>
          <p:cNvSpPr>
            <a:spLocks noChangeShapeType="1"/>
          </p:cNvSpPr>
          <p:nvPr/>
        </p:nvSpPr>
        <p:spPr bwMode="auto">
          <a:xfrm flipH="1">
            <a:off x="4437294" y="4671595"/>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8" name="Rectangle 158"/>
          <p:cNvSpPr>
            <a:spLocks noChangeArrowheads="1"/>
          </p:cNvSpPr>
          <p:nvPr/>
        </p:nvSpPr>
        <p:spPr bwMode="auto">
          <a:xfrm>
            <a:off x="5410466" y="4009776"/>
            <a:ext cx="903132" cy="4379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8905" tIns="64453" rIns="128905" bIns="64453">
            <a:spAutoFit/>
          </a:bodyPr>
          <a:lstStyle/>
          <a:p>
            <a:pPr algn="ctr" eaLnBrk="0" hangingPunct="0"/>
            <a:r>
              <a:rPr lang="en-US" altLang="zh-CN" sz="2000" dirty="0" smtClean="0">
                <a:latin typeface="Arial Narrow" pitchFamily="34" charset="0"/>
              </a:rPr>
              <a:t>HCO</a:t>
            </a:r>
            <a:r>
              <a:rPr lang="en-US" altLang="zh-CN" sz="2000" baseline="-14000" dirty="0" smtClean="0">
                <a:latin typeface="Arial Narrow" pitchFamily="34" charset="0"/>
              </a:rPr>
              <a:t>3</a:t>
            </a:r>
            <a:r>
              <a:rPr lang="en-US" altLang="zh-CN" sz="2000" baseline="30000" dirty="0" smtClean="0">
                <a:latin typeface="Arial Narrow" pitchFamily="34" charset="0"/>
                <a:cs typeface="Times New Roman"/>
              </a:rPr>
              <a:t>−</a:t>
            </a:r>
            <a:endParaRPr lang="en-US" altLang="zh-CN" sz="2000" baseline="-14000" dirty="0">
              <a:latin typeface="Arial Narrow" pitchFamily="34" charset="0"/>
            </a:endParaRPr>
          </a:p>
        </p:txBody>
      </p:sp>
      <p:grpSp>
        <p:nvGrpSpPr>
          <p:cNvPr id="9" name="Group 223"/>
          <p:cNvGrpSpPr>
            <a:grpSpLocks/>
          </p:cNvGrpSpPr>
          <p:nvPr/>
        </p:nvGrpSpPr>
        <p:grpSpPr bwMode="auto">
          <a:xfrm>
            <a:off x="3691088" y="4076347"/>
            <a:ext cx="824714" cy="399473"/>
            <a:chOff x="-1369" y="2099"/>
            <a:chExt cx="246" cy="149"/>
          </a:xfrm>
        </p:grpSpPr>
        <p:sp>
          <p:nvSpPr>
            <p:cNvPr id="10" name="Rectangle 158"/>
            <p:cNvSpPr>
              <a:spLocks noChangeArrowheads="1"/>
            </p:cNvSpPr>
            <p:nvPr/>
          </p:nvSpPr>
          <p:spPr bwMode="auto">
            <a:xfrm>
              <a:off x="-1369" y="2099"/>
              <a:ext cx="219" cy="1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2000" dirty="0" smtClean="0">
                  <a:latin typeface="Arial Narrow" pitchFamily="34" charset="0"/>
                </a:rPr>
                <a:t>HCO</a:t>
              </a:r>
              <a:r>
                <a:rPr lang="en-US" altLang="zh-CN" sz="2000" baseline="-14000" dirty="0" smtClean="0">
                  <a:latin typeface="Arial Narrow" pitchFamily="34" charset="0"/>
                </a:rPr>
                <a:t>3</a:t>
              </a:r>
              <a:endParaRPr lang="en-US" altLang="zh-CN" sz="2000" baseline="-14000" dirty="0">
                <a:latin typeface="Arial Narrow" pitchFamily="34" charset="0"/>
              </a:endParaRPr>
            </a:p>
          </p:txBody>
        </p:sp>
        <p:sp>
          <p:nvSpPr>
            <p:cNvPr id="11" name="Rectangle 48"/>
            <p:cNvSpPr>
              <a:spLocks noChangeArrowheads="1"/>
            </p:cNvSpPr>
            <p:nvPr/>
          </p:nvSpPr>
          <p:spPr bwMode="auto">
            <a:xfrm>
              <a:off x="-1202" y="2115"/>
              <a:ext cx="79" cy="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2000" baseline="30000" dirty="0">
                  <a:solidFill>
                    <a:srgbClr val="000000"/>
                  </a:solidFill>
                  <a:latin typeface="Arial Narrow" pitchFamily="34" charset="0"/>
                  <a:cs typeface="Arial" charset="0"/>
                </a:rPr>
                <a:t>–</a:t>
              </a:r>
              <a:endParaRPr lang="en-US" altLang="zh-CN" sz="2000" baseline="-14000" dirty="0">
                <a:solidFill>
                  <a:srgbClr val="000000"/>
                </a:solidFill>
                <a:latin typeface="Arial Narrow" pitchFamily="34" charset="0"/>
                <a:cs typeface="Arial" charset="0"/>
              </a:endParaRPr>
            </a:p>
          </p:txBody>
        </p:sp>
      </p:grpSp>
      <p:sp>
        <p:nvSpPr>
          <p:cNvPr id="12" name="Rectangle 14"/>
          <p:cNvSpPr>
            <a:spLocks noChangeArrowheads="1"/>
          </p:cNvSpPr>
          <p:nvPr/>
        </p:nvSpPr>
        <p:spPr bwMode="auto">
          <a:xfrm flipH="1">
            <a:off x="734331" y="2628471"/>
            <a:ext cx="611385" cy="437941"/>
          </a:xfrm>
          <a:prstGeom prst="rect">
            <a:avLst/>
          </a:prstGeom>
          <a:noFill/>
          <a:ln w="9525">
            <a:noFill/>
            <a:miter lim="800000"/>
            <a:headEnd/>
            <a:tailEnd/>
          </a:ln>
        </p:spPr>
        <p:txBody>
          <a:bodyPr wrap="none" lIns="128905" tIns="64453" rIns="128905" bIns="64453">
            <a:spAutoFit/>
          </a:bodyPr>
          <a:lstStyle/>
          <a:p>
            <a:pPr algn="r" eaLnBrk="0" hangingPunct="0"/>
            <a:r>
              <a:rPr lang="en-US" altLang="zh-CN" sz="2000" dirty="0" smtClean="0">
                <a:solidFill>
                  <a:srgbClr val="000000"/>
                </a:solidFill>
                <a:latin typeface="Arial Narrow" pitchFamily="34" charset="0"/>
                <a:cs typeface="Arial" charset="0"/>
              </a:rPr>
              <a:t>Na</a:t>
            </a:r>
            <a:r>
              <a:rPr lang="en-US" altLang="zh-CN" sz="2000" baseline="30000" dirty="0">
                <a:solidFill>
                  <a:srgbClr val="000000"/>
                </a:solidFill>
                <a:latin typeface="Arial Narrow" pitchFamily="34" charset="0"/>
                <a:cs typeface="Arial" charset="0"/>
              </a:rPr>
              <a:t>+</a:t>
            </a:r>
          </a:p>
        </p:txBody>
      </p:sp>
      <p:sp>
        <p:nvSpPr>
          <p:cNvPr id="13" name="Rectangle 14"/>
          <p:cNvSpPr>
            <a:spLocks noChangeArrowheads="1"/>
          </p:cNvSpPr>
          <p:nvPr/>
        </p:nvSpPr>
        <p:spPr bwMode="auto">
          <a:xfrm flipH="1">
            <a:off x="620519" y="4557720"/>
            <a:ext cx="725199" cy="437941"/>
          </a:xfrm>
          <a:prstGeom prst="rect">
            <a:avLst/>
          </a:prstGeom>
          <a:noFill/>
          <a:ln w="9525">
            <a:noFill/>
            <a:miter lim="800000"/>
            <a:headEnd/>
            <a:tailEnd/>
          </a:ln>
        </p:spPr>
        <p:txBody>
          <a:bodyPr wrap="none" lIns="128905" tIns="64453" rIns="128905" bIns="64453">
            <a:spAutoFit/>
          </a:bodyPr>
          <a:lstStyle/>
          <a:p>
            <a:pPr algn="r" eaLnBrk="0" hangingPunct="0"/>
            <a:r>
              <a:rPr lang="en-US" altLang="zh-CN" sz="2000" dirty="0" smtClean="0">
                <a:solidFill>
                  <a:srgbClr val="000000"/>
                </a:solidFill>
                <a:latin typeface="Arial Narrow" pitchFamily="34" charset="0"/>
                <a:cs typeface="Arial" charset="0"/>
              </a:rPr>
              <a:t>NH</a:t>
            </a:r>
            <a:r>
              <a:rPr lang="en-US" altLang="zh-CN" sz="2000" baseline="-25000" dirty="0" smtClean="0">
                <a:solidFill>
                  <a:srgbClr val="000000"/>
                </a:solidFill>
                <a:latin typeface="Arial Narrow" pitchFamily="34" charset="0"/>
                <a:cs typeface="Arial" charset="0"/>
              </a:rPr>
              <a:t>4</a:t>
            </a:r>
            <a:r>
              <a:rPr lang="en-US" altLang="zh-CN" sz="2000" baseline="30000" dirty="0" smtClean="0">
                <a:solidFill>
                  <a:srgbClr val="000000"/>
                </a:solidFill>
                <a:latin typeface="Arial Narrow" pitchFamily="34" charset="0"/>
                <a:cs typeface="Arial" charset="0"/>
              </a:rPr>
              <a:t>+</a:t>
            </a:r>
            <a:endParaRPr lang="en-US" altLang="zh-CN" sz="2000" baseline="30000" dirty="0">
              <a:solidFill>
                <a:srgbClr val="000000"/>
              </a:solidFill>
              <a:latin typeface="Arial Narrow" pitchFamily="34" charset="0"/>
              <a:cs typeface="Arial" charset="0"/>
            </a:endParaRPr>
          </a:p>
        </p:txBody>
      </p:sp>
      <p:sp>
        <p:nvSpPr>
          <p:cNvPr id="14" name="Rectangle 14"/>
          <p:cNvSpPr>
            <a:spLocks noChangeArrowheads="1"/>
          </p:cNvSpPr>
          <p:nvPr/>
        </p:nvSpPr>
        <p:spPr bwMode="auto">
          <a:xfrm flipH="1">
            <a:off x="673417" y="3251409"/>
            <a:ext cx="672299" cy="437941"/>
          </a:xfrm>
          <a:prstGeom prst="rect">
            <a:avLst/>
          </a:prstGeom>
          <a:noFill/>
          <a:ln w="9525">
            <a:noFill/>
            <a:miter lim="800000"/>
            <a:headEnd/>
            <a:tailEnd/>
          </a:ln>
        </p:spPr>
        <p:txBody>
          <a:bodyPr wrap="none" lIns="128905" tIns="64453" rIns="128905" bIns="64453">
            <a:spAutoFit/>
          </a:bodyPr>
          <a:lstStyle/>
          <a:p>
            <a:pPr algn="r" eaLnBrk="0" hangingPunct="0"/>
            <a:r>
              <a:rPr lang="en-US" altLang="zh-CN" sz="2000" dirty="0" smtClean="0">
                <a:solidFill>
                  <a:srgbClr val="000000"/>
                </a:solidFill>
                <a:latin typeface="Arial Narrow" pitchFamily="34" charset="0"/>
                <a:cs typeface="Arial" charset="0"/>
              </a:rPr>
              <a:t>2Cl</a:t>
            </a:r>
            <a:r>
              <a:rPr lang="en-US" altLang="zh-CN" sz="2000" baseline="30000" dirty="0" smtClean="0">
                <a:solidFill>
                  <a:srgbClr val="000000"/>
                </a:solidFill>
                <a:latin typeface="Arial Narrow" pitchFamily="34" charset="0"/>
                <a:cs typeface="Times New Roman"/>
              </a:rPr>
              <a:t>−</a:t>
            </a:r>
            <a:endParaRPr lang="en-US" altLang="zh-CN" sz="2000" baseline="30000" dirty="0">
              <a:solidFill>
                <a:srgbClr val="000000"/>
              </a:solidFill>
              <a:latin typeface="Arial Narrow" pitchFamily="34" charset="0"/>
              <a:cs typeface="Arial" charset="0"/>
            </a:endParaRPr>
          </a:p>
        </p:txBody>
      </p:sp>
      <p:sp>
        <p:nvSpPr>
          <p:cNvPr id="15" name="Rectangle 14"/>
          <p:cNvSpPr>
            <a:spLocks noChangeArrowheads="1"/>
          </p:cNvSpPr>
          <p:nvPr/>
        </p:nvSpPr>
        <p:spPr bwMode="auto">
          <a:xfrm flipH="1">
            <a:off x="2363138" y="2934543"/>
            <a:ext cx="725199"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NH</a:t>
            </a:r>
            <a:r>
              <a:rPr lang="en-US" altLang="zh-CN" sz="2000" baseline="-25000" dirty="0" smtClean="0">
                <a:solidFill>
                  <a:srgbClr val="000000"/>
                </a:solidFill>
                <a:latin typeface="Arial Narrow" pitchFamily="34" charset="0"/>
                <a:cs typeface="Arial" charset="0"/>
              </a:rPr>
              <a:t>4</a:t>
            </a:r>
            <a:r>
              <a:rPr lang="en-US" altLang="zh-CN" sz="2000" baseline="30000" dirty="0" smtClean="0">
                <a:solidFill>
                  <a:srgbClr val="000000"/>
                </a:solidFill>
                <a:latin typeface="Arial Narrow" pitchFamily="34" charset="0"/>
                <a:cs typeface="Arial" charset="0"/>
              </a:rPr>
              <a:t>+</a:t>
            </a:r>
            <a:endParaRPr lang="en-US" altLang="zh-CN" sz="2000" baseline="30000" dirty="0">
              <a:solidFill>
                <a:srgbClr val="000000"/>
              </a:solidFill>
              <a:latin typeface="Arial Narrow" pitchFamily="34" charset="0"/>
              <a:cs typeface="Arial" charset="0"/>
            </a:endParaRPr>
          </a:p>
        </p:txBody>
      </p:sp>
      <p:sp>
        <p:nvSpPr>
          <p:cNvPr id="16" name="Rectangle 14"/>
          <p:cNvSpPr>
            <a:spLocks noChangeArrowheads="1"/>
          </p:cNvSpPr>
          <p:nvPr/>
        </p:nvSpPr>
        <p:spPr bwMode="auto">
          <a:xfrm flipH="1">
            <a:off x="3849545" y="2896810"/>
            <a:ext cx="64344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NH</a:t>
            </a:r>
            <a:r>
              <a:rPr lang="en-US" altLang="zh-CN" sz="2000" baseline="-25000" dirty="0" smtClean="0">
                <a:solidFill>
                  <a:srgbClr val="000000"/>
                </a:solidFill>
                <a:latin typeface="Arial Narrow" pitchFamily="34" charset="0"/>
                <a:cs typeface="Arial" charset="0"/>
              </a:rPr>
              <a:t>3</a:t>
            </a:r>
            <a:endParaRPr lang="en-US" altLang="zh-CN" sz="2000" baseline="30000" dirty="0">
              <a:solidFill>
                <a:srgbClr val="000000"/>
              </a:solidFill>
              <a:latin typeface="Arial Narrow" pitchFamily="34" charset="0"/>
              <a:cs typeface="Arial" charset="0"/>
            </a:endParaRPr>
          </a:p>
        </p:txBody>
      </p:sp>
      <p:sp>
        <p:nvSpPr>
          <p:cNvPr id="17" name="Rectangle 14"/>
          <p:cNvSpPr>
            <a:spLocks noChangeArrowheads="1"/>
          </p:cNvSpPr>
          <p:nvPr/>
        </p:nvSpPr>
        <p:spPr bwMode="auto">
          <a:xfrm flipH="1">
            <a:off x="3191808" y="3415332"/>
            <a:ext cx="49436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H</a:t>
            </a:r>
            <a:r>
              <a:rPr lang="en-US" altLang="zh-CN" sz="2000" baseline="30000" dirty="0" smtClean="0">
                <a:solidFill>
                  <a:srgbClr val="000000"/>
                </a:solidFill>
                <a:latin typeface="Arial Narrow" pitchFamily="34" charset="0"/>
                <a:cs typeface="Arial" charset="0"/>
              </a:rPr>
              <a:t>+</a:t>
            </a:r>
            <a:endParaRPr lang="en-US" altLang="zh-CN" sz="2000" baseline="30000" dirty="0">
              <a:solidFill>
                <a:srgbClr val="000000"/>
              </a:solidFill>
              <a:latin typeface="Arial Narrow" pitchFamily="34" charset="0"/>
              <a:cs typeface="Arial" charset="0"/>
            </a:endParaRPr>
          </a:p>
        </p:txBody>
      </p:sp>
      <p:sp>
        <p:nvSpPr>
          <p:cNvPr id="18" name="Line 316"/>
          <p:cNvSpPr>
            <a:spLocks noChangeShapeType="1"/>
          </p:cNvSpPr>
          <p:nvPr/>
        </p:nvSpPr>
        <p:spPr bwMode="auto">
          <a:xfrm>
            <a:off x="4418068" y="2577458"/>
            <a:ext cx="972000" cy="0"/>
          </a:xfrm>
          <a:prstGeom prst="line">
            <a:avLst/>
          </a:prstGeom>
          <a:noFill/>
          <a:ln w="19050">
            <a:solidFill>
              <a:schemeClr val="tx1"/>
            </a:solidFill>
            <a:round/>
            <a:headEnd/>
            <a:tailEnd type="stealth" w="lg" len="lg"/>
          </a:ln>
          <a:extLst/>
        </p:spPr>
        <p:txBody>
          <a:bodyPr lIns="128016" tIns="64008" rIns="128016" bIns="64008"/>
          <a:lstStyle/>
          <a:p>
            <a:endParaRPr lang="zh-CN" altLang="en-US" sz="2000" dirty="0">
              <a:latin typeface="Arial Narrow" pitchFamily="34" charset="0"/>
            </a:endParaRPr>
          </a:p>
        </p:txBody>
      </p:sp>
      <p:sp>
        <p:nvSpPr>
          <p:cNvPr id="19" name="Rectangle 14"/>
          <p:cNvSpPr>
            <a:spLocks noChangeArrowheads="1"/>
          </p:cNvSpPr>
          <p:nvPr/>
        </p:nvSpPr>
        <p:spPr bwMode="auto">
          <a:xfrm flipH="1">
            <a:off x="3835118" y="3415332"/>
            <a:ext cx="65466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CO</a:t>
            </a:r>
            <a:r>
              <a:rPr lang="en-US" altLang="zh-CN" sz="2000" baseline="-25000" dirty="0" smtClean="0">
                <a:solidFill>
                  <a:srgbClr val="000000"/>
                </a:solidFill>
                <a:latin typeface="Arial Narrow" pitchFamily="34" charset="0"/>
                <a:cs typeface="Arial" charset="0"/>
              </a:rPr>
              <a:t>2</a:t>
            </a:r>
            <a:endParaRPr lang="en-US" altLang="zh-CN" sz="2000" baseline="-25000" dirty="0">
              <a:solidFill>
                <a:srgbClr val="000000"/>
              </a:solidFill>
              <a:latin typeface="Arial Narrow" pitchFamily="34" charset="0"/>
              <a:cs typeface="Arial" charset="0"/>
            </a:endParaRPr>
          </a:p>
        </p:txBody>
      </p:sp>
      <p:sp>
        <p:nvSpPr>
          <p:cNvPr id="20" name="Rectangle 14"/>
          <p:cNvSpPr>
            <a:spLocks noChangeArrowheads="1"/>
          </p:cNvSpPr>
          <p:nvPr/>
        </p:nvSpPr>
        <p:spPr bwMode="auto">
          <a:xfrm flipH="1">
            <a:off x="3028328" y="4037879"/>
            <a:ext cx="65466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H</a:t>
            </a:r>
            <a:r>
              <a:rPr lang="en-US" altLang="zh-CN" sz="2000" baseline="-25000" dirty="0" smtClean="0">
                <a:solidFill>
                  <a:srgbClr val="000000"/>
                </a:solidFill>
                <a:latin typeface="Arial Narrow" pitchFamily="34" charset="0"/>
                <a:cs typeface="Arial" charset="0"/>
              </a:rPr>
              <a:t>2</a:t>
            </a:r>
            <a:r>
              <a:rPr lang="en-US" altLang="zh-CN" sz="2000" dirty="0" smtClean="0">
                <a:solidFill>
                  <a:srgbClr val="000000"/>
                </a:solidFill>
                <a:latin typeface="Arial Narrow" pitchFamily="34" charset="0"/>
                <a:cs typeface="Arial" charset="0"/>
              </a:rPr>
              <a:t>O</a:t>
            </a:r>
            <a:endParaRPr lang="en-US" altLang="zh-CN" sz="2000" baseline="30000" dirty="0">
              <a:solidFill>
                <a:srgbClr val="000000"/>
              </a:solidFill>
              <a:latin typeface="Arial Narrow" pitchFamily="34" charset="0"/>
              <a:cs typeface="Arial" charset="0"/>
            </a:endParaRPr>
          </a:p>
        </p:txBody>
      </p:sp>
      <p:sp>
        <p:nvSpPr>
          <p:cNvPr id="21" name="Line 316"/>
          <p:cNvSpPr>
            <a:spLocks noChangeShapeType="1"/>
          </p:cNvSpPr>
          <p:nvPr/>
        </p:nvSpPr>
        <p:spPr bwMode="auto">
          <a:xfrm flipH="1">
            <a:off x="4418068" y="2137544"/>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22" name="Rectangle 14"/>
          <p:cNvSpPr>
            <a:spLocks noChangeArrowheads="1"/>
          </p:cNvSpPr>
          <p:nvPr/>
        </p:nvSpPr>
        <p:spPr bwMode="auto">
          <a:xfrm flipH="1">
            <a:off x="5410466" y="1925203"/>
            <a:ext cx="61138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Na</a:t>
            </a:r>
            <a:r>
              <a:rPr lang="en-US" altLang="zh-CN" sz="2000" baseline="30000" dirty="0">
                <a:solidFill>
                  <a:srgbClr val="000000"/>
                </a:solidFill>
                <a:latin typeface="Arial Narrow" pitchFamily="34" charset="0"/>
                <a:cs typeface="Arial" charset="0"/>
              </a:rPr>
              <a:t>+</a:t>
            </a:r>
          </a:p>
        </p:txBody>
      </p:sp>
      <p:sp>
        <p:nvSpPr>
          <p:cNvPr id="23" name="Rectangle 14"/>
          <p:cNvSpPr>
            <a:spLocks noChangeArrowheads="1"/>
          </p:cNvSpPr>
          <p:nvPr/>
        </p:nvSpPr>
        <p:spPr bwMode="auto">
          <a:xfrm flipH="1">
            <a:off x="1951782" y="4943083"/>
            <a:ext cx="891911"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ROMK</a:t>
            </a:r>
            <a:endParaRPr lang="en-US" altLang="zh-CN" sz="2000" baseline="30000" dirty="0">
              <a:solidFill>
                <a:srgbClr val="000000"/>
              </a:solidFill>
              <a:latin typeface="Arial Narrow" pitchFamily="34" charset="0"/>
              <a:cs typeface="Arial" charset="0"/>
            </a:endParaRPr>
          </a:p>
        </p:txBody>
      </p:sp>
      <p:sp>
        <p:nvSpPr>
          <p:cNvPr id="24" name="Rectangle 14"/>
          <p:cNvSpPr>
            <a:spLocks noChangeArrowheads="1"/>
          </p:cNvSpPr>
          <p:nvPr/>
        </p:nvSpPr>
        <p:spPr bwMode="auto">
          <a:xfrm flipH="1">
            <a:off x="620519" y="2934543"/>
            <a:ext cx="725199" cy="437941"/>
          </a:xfrm>
          <a:prstGeom prst="rect">
            <a:avLst/>
          </a:prstGeom>
          <a:noFill/>
          <a:ln w="9525">
            <a:noFill/>
            <a:miter lim="800000"/>
            <a:headEnd/>
            <a:tailEnd/>
          </a:ln>
        </p:spPr>
        <p:txBody>
          <a:bodyPr wrap="none" lIns="128905" tIns="64453" rIns="128905" bIns="64453">
            <a:spAutoFit/>
          </a:bodyPr>
          <a:lstStyle/>
          <a:p>
            <a:pPr algn="r" eaLnBrk="0" hangingPunct="0"/>
            <a:r>
              <a:rPr lang="en-US" altLang="zh-CN" sz="2000" dirty="0" smtClean="0">
                <a:solidFill>
                  <a:srgbClr val="000000"/>
                </a:solidFill>
                <a:latin typeface="Arial Narrow" pitchFamily="34" charset="0"/>
                <a:cs typeface="Arial" charset="0"/>
              </a:rPr>
              <a:t>NH</a:t>
            </a:r>
            <a:r>
              <a:rPr lang="en-US" altLang="zh-CN" sz="2000" baseline="-25000" dirty="0" smtClean="0">
                <a:solidFill>
                  <a:srgbClr val="000000"/>
                </a:solidFill>
                <a:latin typeface="Arial Narrow" pitchFamily="34" charset="0"/>
                <a:cs typeface="Arial" charset="0"/>
              </a:rPr>
              <a:t>4</a:t>
            </a:r>
            <a:r>
              <a:rPr lang="en-US" altLang="zh-CN" sz="2000" baseline="30000" dirty="0" smtClean="0">
                <a:solidFill>
                  <a:srgbClr val="000000"/>
                </a:solidFill>
                <a:latin typeface="Arial Narrow" pitchFamily="34" charset="0"/>
                <a:cs typeface="Arial" charset="0"/>
              </a:rPr>
              <a:t>+</a:t>
            </a:r>
            <a:endParaRPr lang="en-US" altLang="zh-CN" sz="2000" baseline="30000" dirty="0">
              <a:solidFill>
                <a:srgbClr val="000000"/>
              </a:solidFill>
              <a:latin typeface="Arial Narrow" pitchFamily="34" charset="0"/>
              <a:cs typeface="Arial" charset="0"/>
            </a:endParaRPr>
          </a:p>
        </p:txBody>
      </p:sp>
      <p:sp>
        <p:nvSpPr>
          <p:cNvPr id="25" name="Line 316"/>
          <p:cNvSpPr>
            <a:spLocks noChangeShapeType="1"/>
          </p:cNvSpPr>
          <p:nvPr/>
        </p:nvSpPr>
        <p:spPr bwMode="auto">
          <a:xfrm flipH="1">
            <a:off x="4437294" y="4223658"/>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26" name="任意多边形 25"/>
          <p:cNvSpPr/>
          <p:nvPr/>
        </p:nvSpPr>
        <p:spPr>
          <a:xfrm>
            <a:off x="2752323" y="3378170"/>
            <a:ext cx="0" cy="1224000"/>
          </a:xfrm>
          <a:custGeom>
            <a:avLst/>
            <a:gdLst>
              <a:gd name="connsiteX0" fmla="*/ 91440 w 91440"/>
              <a:gd name="connsiteY0" fmla="*/ 365760 h 365760"/>
              <a:gd name="connsiteX1" fmla="*/ 0 w 91440"/>
              <a:gd name="connsiteY1" fmla="*/ 0 h 365760"/>
            </a:gdLst>
            <a:ahLst/>
            <a:cxnLst>
              <a:cxn ang="0">
                <a:pos x="connsiteX0" y="connsiteY0"/>
              </a:cxn>
              <a:cxn ang="0">
                <a:pos x="connsiteX1" y="connsiteY1"/>
              </a:cxn>
            </a:cxnLst>
            <a:rect l="l" t="t" r="r" b="b"/>
            <a:pathLst>
              <a:path w="91440" h="365760">
                <a:moveTo>
                  <a:pt x="91440" y="365760"/>
                </a:moveTo>
                <a:lnTo>
                  <a:pt x="0" y="0"/>
                </a:lnTo>
              </a:path>
            </a:pathLst>
          </a:custGeom>
          <a:noFill/>
          <a:ln w="12700">
            <a:solidFill>
              <a:schemeClr val="tx1"/>
            </a:solidFill>
            <a:round/>
            <a:headEnd/>
            <a:tailEnd type="triangle" w="med" len="lg"/>
          </a:ln>
        </p:spPr>
        <p:txBody>
          <a:bodyPr lIns="128016" tIns="64008" rIns="128016" bIns="64008"/>
          <a:lstStyle/>
          <a:p>
            <a:endParaRPr lang="zh-CN" altLang="en-US" sz="2000" dirty="0">
              <a:latin typeface="Arial Narrow" pitchFamily="34" charset="0"/>
            </a:endParaRPr>
          </a:p>
        </p:txBody>
      </p:sp>
      <p:sp>
        <p:nvSpPr>
          <p:cNvPr id="27" name="Rectangle 14"/>
          <p:cNvSpPr>
            <a:spLocks noChangeArrowheads="1"/>
          </p:cNvSpPr>
          <p:nvPr/>
        </p:nvSpPr>
        <p:spPr bwMode="auto">
          <a:xfrm flipH="1">
            <a:off x="2379710" y="4580711"/>
            <a:ext cx="725199"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NH</a:t>
            </a:r>
            <a:r>
              <a:rPr lang="en-US" altLang="zh-CN" sz="2000" baseline="-25000" dirty="0" smtClean="0">
                <a:solidFill>
                  <a:srgbClr val="000000"/>
                </a:solidFill>
                <a:latin typeface="Arial Narrow" pitchFamily="34" charset="0"/>
                <a:cs typeface="Arial" charset="0"/>
              </a:rPr>
              <a:t>4</a:t>
            </a:r>
            <a:r>
              <a:rPr lang="en-US" altLang="zh-CN" sz="2000" baseline="30000" dirty="0" smtClean="0">
                <a:solidFill>
                  <a:srgbClr val="000000"/>
                </a:solidFill>
                <a:latin typeface="Arial Narrow" pitchFamily="34" charset="0"/>
                <a:cs typeface="Arial" charset="0"/>
              </a:rPr>
              <a:t>+</a:t>
            </a:r>
            <a:endParaRPr lang="en-US" altLang="zh-CN" sz="2000" baseline="30000" dirty="0">
              <a:solidFill>
                <a:srgbClr val="000000"/>
              </a:solidFill>
              <a:latin typeface="Arial Narrow" pitchFamily="34" charset="0"/>
              <a:cs typeface="Arial" charset="0"/>
            </a:endParaRPr>
          </a:p>
        </p:txBody>
      </p:sp>
      <p:sp>
        <p:nvSpPr>
          <p:cNvPr id="28" name="Rectangle 14"/>
          <p:cNvSpPr>
            <a:spLocks noChangeArrowheads="1"/>
          </p:cNvSpPr>
          <p:nvPr/>
        </p:nvSpPr>
        <p:spPr bwMode="auto">
          <a:xfrm flipH="1">
            <a:off x="3767792" y="2345864"/>
            <a:ext cx="725199"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NH</a:t>
            </a:r>
            <a:r>
              <a:rPr lang="en-US" altLang="zh-CN" sz="2000" baseline="-25000" dirty="0" smtClean="0">
                <a:solidFill>
                  <a:srgbClr val="000000"/>
                </a:solidFill>
                <a:latin typeface="Arial Narrow" pitchFamily="34" charset="0"/>
                <a:cs typeface="Arial" charset="0"/>
              </a:rPr>
              <a:t>4</a:t>
            </a:r>
            <a:r>
              <a:rPr lang="en-US" altLang="zh-CN" sz="2000" baseline="30000" dirty="0" smtClean="0">
                <a:solidFill>
                  <a:srgbClr val="000000"/>
                </a:solidFill>
                <a:latin typeface="Arial Narrow" pitchFamily="34" charset="0"/>
                <a:cs typeface="Arial" charset="0"/>
              </a:rPr>
              <a:t>+</a:t>
            </a:r>
            <a:endParaRPr lang="en-US" altLang="zh-CN" sz="2000" baseline="30000" dirty="0">
              <a:solidFill>
                <a:srgbClr val="000000"/>
              </a:solidFill>
              <a:latin typeface="Arial Narrow" pitchFamily="34" charset="0"/>
              <a:cs typeface="Arial" charset="0"/>
            </a:endParaRPr>
          </a:p>
        </p:txBody>
      </p:sp>
      <p:sp>
        <p:nvSpPr>
          <p:cNvPr id="29" name="Line 316"/>
          <p:cNvSpPr>
            <a:spLocks noChangeShapeType="1"/>
          </p:cNvSpPr>
          <p:nvPr/>
        </p:nvSpPr>
        <p:spPr bwMode="auto">
          <a:xfrm>
            <a:off x="2999024" y="3143261"/>
            <a:ext cx="864000" cy="0"/>
          </a:xfrm>
          <a:prstGeom prst="line">
            <a:avLst/>
          </a:prstGeom>
          <a:noFill/>
          <a:ln w="12700">
            <a:solidFill>
              <a:schemeClr val="tx1"/>
            </a:solidFill>
            <a:round/>
            <a:headEnd/>
            <a:tailEnd type="triangle" w="med" len="lg"/>
          </a:ln>
          <a:extLst/>
        </p:spPr>
        <p:txBody>
          <a:bodyPr lIns="128016" tIns="64008" rIns="128016" bIns="64008"/>
          <a:lstStyle/>
          <a:p>
            <a:endParaRPr lang="zh-CN" altLang="en-US" sz="2000" dirty="0">
              <a:latin typeface="Arial Narrow" pitchFamily="34" charset="0"/>
            </a:endParaRPr>
          </a:p>
        </p:txBody>
      </p:sp>
      <p:sp>
        <p:nvSpPr>
          <p:cNvPr id="30" name="Oval 44"/>
          <p:cNvSpPr>
            <a:spLocks noChangeArrowheads="1"/>
          </p:cNvSpPr>
          <p:nvPr/>
        </p:nvSpPr>
        <p:spPr bwMode="auto">
          <a:xfrm>
            <a:off x="4528016" y="2128915"/>
            <a:ext cx="720000" cy="432000"/>
          </a:xfrm>
          <a:prstGeom prst="ellipse">
            <a:avLst/>
          </a:prstGeom>
          <a:gradFill flip="none" rotWithShape="1">
            <a:gsLst>
              <a:gs pos="0">
                <a:srgbClr val="FFFFCC"/>
              </a:gs>
              <a:gs pos="98000">
                <a:srgbClr val="FFC000"/>
              </a:gs>
              <a:gs pos="100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zh-CN" altLang="en-US" sz="1600" b="1" dirty="0">
                <a:latin typeface="Arial Narrow" pitchFamily="34" charset="0"/>
              </a:rPr>
              <a:t>N</a:t>
            </a:r>
            <a:r>
              <a:rPr lang="en-US" altLang="zh-CN" sz="1600" b="1" dirty="0">
                <a:latin typeface="Arial Narrow" pitchFamily="34" charset="0"/>
              </a:rPr>
              <a:t>HE4</a:t>
            </a:r>
            <a:endParaRPr lang="zh-CN" altLang="zh-CN" sz="1600" b="1" dirty="0">
              <a:latin typeface="Arial Narrow" pitchFamily="34" charset="0"/>
            </a:endParaRPr>
          </a:p>
        </p:txBody>
      </p:sp>
      <p:sp>
        <p:nvSpPr>
          <p:cNvPr id="31" name="Oval 44"/>
          <p:cNvSpPr>
            <a:spLocks noChangeArrowheads="1"/>
          </p:cNvSpPr>
          <p:nvPr/>
        </p:nvSpPr>
        <p:spPr bwMode="auto">
          <a:xfrm>
            <a:off x="4541563" y="4230577"/>
            <a:ext cx="720000" cy="432000"/>
          </a:xfrm>
          <a:prstGeom prst="ellipse">
            <a:avLst/>
          </a:prstGeom>
          <a:gradFill flip="none" rotWithShape="1">
            <a:gsLst>
              <a:gs pos="0">
                <a:srgbClr val="FFFFCC"/>
              </a:gs>
              <a:gs pos="98000">
                <a:srgbClr val="FFC000"/>
              </a:gs>
              <a:gs pos="100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NBCn2</a:t>
            </a:r>
            <a:endParaRPr lang="zh-CN" altLang="zh-CN" sz="1600" b="1" dirty="0">
              <a:latin typeface="Arial Narrow" pitchFamily="34" charset="0"/>
            </a:endParaRPr>
          </a:p>
        </p:txBody>
      </p:sp>
      <p:sp>
        <p:nvSpPr>
          <p:cNvPr id="32" name="圆角矩形 31"/>
          <p:cNvSpPr/>
          <p:nvPr/>
        </p:nvSpPr>
        <p:spPr>
          <a:xfrm>
            <a:off x="1592587" y="2800000"/>
            <a:ext cx="684000" cy="756000"/>
          </a:xfrm>
          <a:prstGeom prst="roundRect">
            <a:avLst>
              <a:gd name="adj" fmla="val 7282"/>
            </a:avLst>
          </a:prstGeom>
          <a:gradFill flip="none" rotWithShape="1">
            <a:gsLst>
              <a:gs pos="0">
                <a:srgbClr val="B7E1FB"/>
              </a:gs>
              <a:gs pos="100000">
                <a:srgbClr val="065235"/>
              </a:gs>
              <a:gs pos="100000">
                <a:schemeClr val="accent5">
                  <a:lumMod val="75000"/>
                </a:schemeClr>
              </a:gs>
            </a:gsLst>
            <a:path path="shape">
              <a:fillToRect l="50000" t="50000" r="50000" b="50000"/>
            </a:path>
            <a:tileRect/>
          </a:gradFill>
          <a:ln w="12700" algn="ctr">
            <a:solidFill>
              <a:schemeClr val="tx2">
                <a:lumMod val="50000"/>
              </a:schemeClr>
            </a:solidFill>
            <a:round/>
            <a:headEnd/>
            <a:tailEnd/>
          </a:ln>
          <a:effectLst/>
        </p:spPr>
        <p:txBody>
          <a:bodyPr wrap="none" lIns="128016" tIns="64008" rIns="128016" bIns="64008" anchor="ctr"/>
          <a:lstStyle/>
          <a:p>
            <a:pPr algn="ctr"/>
            <a:endParaRPr lang="zh-CN" altLang="en-US" sz="2000" dirty="0">
              <a:latin typeface="Arial Narrow" pitchFamily="34" charset="0"/>
            </a:endParaRPr>
          </a:p>
        </p:txBody>
      </p:sp>
      <p:sp>
        <p:nvSpPr>
          <p:cNvPr id="33" name="Line 316"/>
          <p:cNvSpPr>
            <a:spLocks noChangeShapeType="1"/>
          </p:cNvSpPr>
          <p:nvPr/>
        </p:nvSpPr>
        <p:spPr bwMode="auto">
          <a:xfrm>
            <a:off x="1452125" y="3153513"/>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34" name="TextBox 33"/>
          <p:cNvSpPr txBox="1"/>
          <p:nvPr/>
        </p:nvSpPr>
        <p:spPr>
          <a:xfrm>
            <a:off x="1509669" y="2369017"/>
            <a:ext cx="973472" cy="437043"/>
          </a:xfrm>
          <a:prstGeom prst="rect">
            <a:avLst/>
          </a:prstGeom>
          <a:noFill/>
        </p:spPr>
        <p:txBody>
          <a:bodyPr wrap="none" lIns="128016" tIns="64008" rIns="128016" bIns="64008" rtlCol="0">
            <a:spAutoFit/>
          </a:bodyPr>
          <a:lstStyle/>
          <a:p>
            <a:r>
              <a:rPr lang="en-US" altLang="zh-CN" sz="2000" dirty="0" smtClean="0">
                <a:latin typeface="Arial Narrow" pitchFamily="34" charset="0"/>
              </a:rPr>
              <a:t>NKCC2</a:t>
            </a:r>
            <a:endParaRPr lang="zh-CN" altLang="en-US" sz="2000" dirty="0">
              <a:latin typeface="Arial Narrow" pitchFamily="34" charset="0"/>
            </a:endParaRPr>
          </a:p>
        </p:txBody>
      </p:sp>
      <p:sp>
        <p:nvSpPr>
          <p:cNvPr id="35" name="Line 316"/>
          <p:cNvSpPr>
            <a:spLocks noChangeShapeType="1"/>
          </p:cNvSpPr>
          <p:nvPr/>
        </p:nvSpPr>
        <p:spPr bwMode="auto">
          <a:xfrm>
            <a:off x="1452125" y="3470379"/>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36" name="Line 316"/>
          <p:cNvSpPr>
            <a:spLocks noChangeShapeType="1"/>
          </p:cNvSpPr>
          <p:nvPr/>
        </p:nvSpPr>
        <p:spPr bwMode="auto">
          <a:xfrm>
            <a:off x="1452125" y="2906378"/>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37" name="任意多边形 36"/>
          <p:cNvSpPr/>
          <p:nvPr/>
        </p:nvSpPr>
        <p:spPr>
          <a:xfrm rot="992121">
            <a:off x="3742957" y="3663318"/>
            <a:ext cx="180000" cy="432000"/>
          </a:xfrm>
          <a:custGeom>
            <a:avLst/>
            <a:gdLst>
              <a:gd name="connsiteX0" fmla="*/ 145269 w 145269"/>
              <a:gd name="connsiteY0" fmla="*/ 342900 h 342900"/>
              <a:gd name="connsiteX1" fmla="*/ 489 w 145269"/>
              <a:gd name="connsiteY1" fmla="*/ 236220 h 342900"/>
              <a:gd name="connsiteX2" fmla="*/ 107169 w 145269"/>
              <a:gd name="connsiteY2" fmla="*/ 0 h 342900"/>
            </a:gdLst>
            <a:ahLst/>
            <a:cxnLst>
              <a:cxn ang="0">
                <a:pos x="connsiteX0" y="connsiteY0"/>
              </a:cxn>
              <a:cxn ang="0">
                <a:pos x="connsiteX1" y="connsiteY1"/>
              </a:cxn>
              <a:cxn ang="0">
                <a:pos x="connsiteX2" y="connsiteY2"/>
              </a:cxn>
            </a:cxnLst>
            <a:rect l="l" t="t" r="r" b="b"/>
            <a:pathLst>
              <a:path w="145269" h="342900">
                <a:moveTo>
                  <a:pt x="145269" y="342900"/>
                </a:moveTo>
                <a:cubicBezTo>
                  <a:pt x="76054" y="318135"/>
                  <a:pt x="6839" y="293370"/>
                  <a:pt x="489" y="236220"/>
                </a:cubicBezTo>
                <a:cubicBezTo>
                  <a:pt x="-5861" y="179070"/>
                  <a:pt x="50654" y="89535"/>
                  <a:pt x="107169" y="0"/>
                </a:cubicBezTo>
              </a:path>
            </a:pathLst>
          </a:custGeom>
          <a:noFill/>
          <a:ln w="12700">
            <a:solidFill>
              <a:schemeClr val="tx1"/>
            </a:solidFill>
            <a:round/>
            <a:headEnd/>
            <a:tailEnd type="triangle" w="med" len="lg"/>
          </a:ln>
        </p:spPr>
        <p:txBody>
          <a:bodyPr lIns="128016" tIns="64008" rIns="128016" bIns="64008"/>
          <a:lstStyle/>
          <a:p>
            <a:endParaRPr lang="zh-CN" altLang="en-US" sz="2000" dirty="0">
              <a:latin typeface="Arial Narrow" pitchFamily="34" charset="0"/>
            </a:endParaRPr>
          </a:p>
        </p:txBody>
      </p:sp>
      <p:sp>
        <p:nvSpPr>
          <p:cNvPr id="39" name="左中括号 38"/>
          <p:cNvSpPr/>
          <p:nvPr/>
        </p:nvSpPr>
        <p:spPr>
          <a:xfrm rot="16200000" flipV="1">
            <a:off x="3084775" y="-497107"/>
            <a:ext cx="612269" cy="3348000"/>
          </a:xfrm>
          <a:prstGeom prst="leftBracket">
            <a:avLst>
              <a:gd name="adj" fmla="val 100194"/>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fontAlgn="auto">
              <a:spcBef>
                <a:spcPts val="0"/>
              </a:spcBef>
              <a:spcAft>
                <a:spcPts val="0"/>
              </a:spcAft>
              <a:defRPr/>
            </a:pPr>
            <a:endParaRPr lang="zh-CN" altLang="en-US" dirty="0"/>
          </a:p>
        </p:txBody>
      </p:sp>
      <p:sp>
        <p:nvSpPr>
          <p:cNvPr id="40" name="左中括号 39"/>
          <p:cNvSpPr/>
          <p:nvPr/>
        </p:nvSpPr>
        <p:spPr>
          <a:xfrm rot="16200000" flipV="1">
            <a:off x="3244674" y="-311242"/>
            <a:ext cx="336000" cy="2700000"/>
          </a:xfrm>
          <a:prstGeom prst="leftBracket">
            <a:avLst>
              <a:gd name="adj" fmla="val 101629"/>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fontAlgn="auto">
              <a:spcBef>
                <a:spcPts val="0"/>
              </a:spcBef>
              <a:spcAft>
                <a:spcPts val="0"/>
              </a:spcAft>
              <a:defRPr/>
            </a:pPr>
            <a:endParaRPr lang="zh-CN" altLang="en-US" dirty="0"/>
          </a:p>
        </p:txBody>
      </p:sp>
      <p:sp>
        <p:nvSpPr>
          <p:cNvPr id="41" name="圆角矩形 40"/>
          <p:cNvSpPr/>
          <p:nvPr/>
        </p:nvSpPr>
        <p:spPr>
          <a:xfrm>
            <a:off x="2196495" y="1120184"/>
            <a:ext cx="270000" cy="384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42" name="圆角矩形 41"/>
          <p:cNvSpPr/>
          <p:nvPr/>
        </p:nvSpPr>
        <p:spPr>
          <a:xfrm>
            <a:off x="2196495" y="1513368"/>
            <a:ext cx="270000" cy="384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43" name="左中括号 42"/>
          <p:cNvSpPr/>
          <p:nvPr/>
        </p:nvSpPr>
        <p:spPr>
          <a:xfrm rot="5400000">
            <a:off x="3084775" y="4771589"/>
            <a:ext cx="612269" cy="3348000"/>
          </a:xfrm>
          <a:prstGeom prst="leftBracket">
            <a:avLst>
              <a:gd name="adj" fmla="val 100194"/>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fontAlgn="auto">
              <a:spcBef>
                <a:spcPts val="0"/>
              </a:spcBef>
              <a:spcAft>
                <a:spcPts val="0"/>
              </a:spcAft>
              <a:defRPr/>
            </a:pPr>
            <a:endParaRPr lang="zh-CN" altLang="en-US" dirty="0"/>
          </a:p>
        </p:txBody>
      </p:sp>
      <p:sp>
        <p:nvSpPr>
          <p:cNvPr id="44" name="左中括号 43"/>
          <p:cNvSpPr/>
          <p:nvPr/>
        </p:nvSpPr>
        <p:spPr>
          <a:xfrm rot="5400000">
            <a:off x="3244673" y="5233722"/>
            <a:ext cx="336000" cy="2700000"/>
          </a:xfrm>
          <a:prstGeom prst="leftBracket">
            <a:avLst>
              <a:gd name="adj" fmla="val 101629"/>
            </a:avLst>
          </a:prstGeom>
          <a:solidFill>
            <a:schemeClr val="accent6">
              <a:lumMod val="40000"/>
              <a:lumOff val="6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anchor="ctr"/>
          <a:lstStyle/>
          <a:p>
            <a:pPr algn="ctr" fontAlgn="auto">
              <a:spcBef>
                <a:spcPts val="0"/>
              </a:spcBef>
              <a:spcAft>
                <a:spcPts val="0"/>
              </a:spcAft>
              <a:defRPr/>
            </a:pPr>
            <a:endParaRPr lang="zh-CN" altLang="en-US" dirty="0"/>
          </a:p>
        </p:txBody>
      </p:sp>
      <p:sp>
        <p:nvSpPr>
          <p:cNvPr id="45" name="圆角矩形 44"/>
          <p:cNvSpPr/>
          <p:nvPr/>
        </p:nvSpPr>
        <p:spPr>
          <a:xfrm flipV="1">
            <a:off x="2196495" y="6119630"/>
            <a:ext cx="270000" cy="384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46" name="圆角矩形 45"/>
          <p:cNvSpPr/>
          <p:nvPr/>
        </p:nvSpPr>
        <p:spPr>
          <a:xfrm flipV="1">
            <a:off x="2196495" y="5726446"/>
            <a:ext cx="270000" cy="384000"/>
          </a:xfrm>
          <a:prstGeom prst="round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endParaRPr lang="zh-CN" altLang="en-US"/>
          </a:p>
        </p:txBody>
      </p:sp>
      <p:sp>
        <p:nvSpPr>
          <p:cNvPr id="47" name="任意多边形 46"/>
          <p:cNvSpPr/>
          <p:nvPr/>
        </p:nvSpPr>
        <p:spPr>
          <a:xfrm>
            <a:off x="2763190" y="2598894"/>
            <a:ext cx="1094430" cy="396000"/>
          </a:xfrm>
          <a:custGeom>
            <a:avLst/>
            <a:gdLst>
              <a:gd name="connsiteX0" fmla="*/ 0 w 655320"/>
              <a:gd name="connsiteY0" fmla="*/ 325120 h 325120"/>
              <a:gd name="connsiteX1" fmla="*/ 187960 w 655320"/>
              <a:gd name="connsiteY1" fmla="*/ 55880 h 325120"/>
              <a:gd name="connsiteX2" fmla="*/ 655320 w 655320"/>
              <a:gd name="connsiteY2" fmla="*/ 0 h 325120"/>
            </a:gdLst>
            <a:ahLst/>
            <a:cxnLst>
              <a:cxn ang="0">
                <a:pos x="connsiteX0" y="connsiteY0"/>
              </a:cxn>
              <a:cxn ang="0">
                <a:pos x="connsiteX1" y="connsiteY1"/>
              </a:cxn>
              <a:cxn ang="0">
                <a:pos x="connsiteX2" y="connsiteY2"/>
              </a:cxn>
            </a:cxnLst>
            <a:rect l="l" t="t" r="r" b="b"/>
            <a:pathLst>
              <a:path w="655320" h="325120">
                <a:moveTo>
                  <a:pt x="0" y="325120"/>
                </a:moveTo>
                <a:cubicBezTo>
                  <a:pt x="39370" y="217593"/>
                  <a:pt x="78740" y="110067"/>
                  <a:pt x="187960" y="55880"/>
                </a:cubicBezTo>
                <a:cubicBezTo>
                  <a:pt x="297180" y="1693"/>
                  <a:pt x="476250" y="846"/>
                  <a:pt x="655320" y="0"/>
                </a:cubicBezTo>
              </a:path>
            </a:pathLst>
          </a:custGeom>
          <a:noFill/>
          <a:ln w="12700">
            <a:solidFill>
              <a:schemeClr val="tx1"/>
            </a:solidFill>
            <a:round/>
            <a:headEnd/>
            <a:tailEnd type="triangle" w="med" len="lg"/>
          </a:ln>
        </p:spPr>
        <p:txBody>
          <a:bodyPr lIns="128016" tIns="64008" rIns="128016" bIns="64008"/>
          <a:lstStyle/>
          <a:p>
            <a:endParaRPr lang="zh-CN" altLang="en-US" sz="2000" dirty="0">
              <a:latin typeface="Arial Narrow" pitchFamily="34" charset="0"/>
            </a:endParaRPr>
          </a:p>
        </p:txBody>
      </p:sp>
      <p:grpSp>
        <p:nvGrpSpPr>
          <p:cNvPr id="48" name="组合 47"/>
          <p:cNvGrpSpPr/>
          <p:nvPr/>
        </p:nvGrpSpPr>
        <p:grpSpPr>
          <a:xfrm>
            <a:off x="1555459" y="4612945"/>
            <a:ext cx="684000" cy="423051"/>
            <a:chOff x="3100472" y="4135372"/>
            <a:chExt cx="540001" cy="317288"/>
          </a:xfrm>
        </p:grpSpPr>
        <p:sp>
          <p:nvSpPr>
            <p:cNvPr id="49" name="圆角矩形 48"/>
            <p:cNvSpPr/>
            <p:nvPr/>
          </p:nvSpPr>
          <p:spPr>
            <a:xfrm>
              <a:off x="3100473" y="4135372"/>
              <a:ext cx="540000" cy="317288"/>
            </a:xfrm>
            <a:prstGeom prst="roundRect">
              <a:avLst>
                <a:gd name="adj" fmla="val 0"/>
              </a:avLst>
            </a:prstGeom>
            <a:gradFill flip="none" rotWithShape="1">
              <a:gsLst>
                <a:gs pos="36000">
                  <a:srgbClr val="008000"/>
                </a:gs>
                <a:gs pos="43000">
                  <a:srgbClr val="DCFFFF"/>
                </a:gs>
                <a:gs pos="57000">
                  <a:srgbClr val="DCFFFF"/>
                </a:gs>
                <a:gs pos="64000">
                  <a:srgbClr val="008000"/>
                </a:gs>
              </a:gsLst>
              <a:lin ang="5400000" scaled="0"/>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Narrow" pitchFamily="34" charset="0"/>
              </a:endParaRPr>
            </a:p>
          </p:txBody>
        </p:sp>
        <p:sp>
          <p:nvSpPr>
            <p:cNvPr id="50" name="左中括号 49"/>
            <p:cNvSpPr/>
            <p:nvPr/>
          </p:nvSpPr>
          <p:spPr>
            <a:xfrm rot="5400000">
              <a:off x="3311073" y="3928955"/>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Arial Narrow" pitchFamily="34" charset="0"/>
              </a:endParaRPr>
            </a:p>
          </p:txBody>
        </p:sp>
        <p:sp>
          <p:nvSpPr>
            <p:cNvPr id="51" name="左中括号 50"/>
            <p:cNvSpPr/>
            <p:nvPr/>
          </p:nvSpPr>
          <p:spPr>
            <a:xfrm rot="16200000" flipV="1">
              <a:off x="3311072" y="4123260"/>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Arial Narrow" pitchFamily="34" charset="0"/>
              </a:endParaRPr>
            </a:p>
          </p:txBody>
        </p:sp>
      </p:grpSp>
      <p:grpSp>
        <p:nvGrpSpPr>
          <p:cNvPr id="52" name="组合 51"/>
          <p:cNvGrpSpPr/>
          <p:nvPr/>
        </p:nvGrpSpPr>
        <p:grpSpPr>
          <a:xfrm>
            <a:off x="4539607" y="2957556"/>
            <a:ext cx="684000" cy="360000"/>
            <a:chOff x="3100472" y="4135372"/>
            <a:chExt cx="540001" cy="317288"/>
          </a:xfrm>
        </p:grpSpPr>
        <p:sp>
          <p:nvSpPr>
            <p:cNvPr id="53" name="圆角矩形 52"/>
            <p:cNvSpPr/>
            <p:nvPr/>
          </p:nvSpPr>
          <p:spPr>
            <a:xfrm>
              <a:off x="3100473" y="4135372"/>
              <a:ext cx="540000" cy="317288"/>
            </a:xfrm>
            <a:prstGeom prst="roundRect">
              <a:avLst>
                <a:gd name="adj" fmla="val 0"/>
              </a:avLst>
            </a:prstGeom>
            <a:gradFill flip="none" rotWithShape="1">
              <a:gsLst>
                <a:gs pos="36000">
                  <a:srgbClr val="008000"/>
                </a:gs>
                <a:gs pos="43000">
                  <a:srgbClr val="DCFFFF"/>
                </a:gs>
                <a:gs pos="57000">
                  <a:srgbClr val="DCFFFF"/>
                </a:gs>
                <a:gs pos="64000">
                  <a:srgbClr val="008000"/>
                </a:gs>
              </a:gsLst>
              <a:lin ang="5400000" scaled="0"/>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Narrow" pitchFamily="34" charset="0"/>
              </a:endParaRPr>
            </a:p>
          </p:txBody>
        </p:sp>
        <p:sp>
          <p:nvSpPr>
            <p:cNvPr id="54" name="左中括号 53"/>
            <p:cNvSpPr/>
            <p:nvPr/>
          </p:nvSpPr>
          <p:spPr>
            <a:xfrm rot="5400000">
              <a:off x="3311073" y="3928955"/>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Arial Narrow" pitchFamily="34" charset="0"/>
              </a:endParaRPr>
            </a:p>
          </p:txBody>
        </p:sp>
        <p:sp>
          <p:nvSpPr>
            <p:cNvPr id="55" name="左中括号 54"/>
            <p:cNvSpPr/>
            <p:nvPr/>
          </p:nvSpPr>
          <p:spPr>
            <a:xfrm rot="16200000" flipV="1">
              <a:off x="3311072" y="4123260"/>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Arial Narrow" pitchFamily="34" charset="0"/>
              </a:endParaRPr>
            </a:p>
          </p:txBody>
        </p:sp>
      </p:grpSp>
      <p:grpSp>
        <p:nvGrpSpPr>
          <p:cNvPr id="56" name="组合 55"/>
          <p:cNvGrpSpPr/>
          <p:nvPr/>
        </p:nvGrpSpPr>
        <p:grpSpPr>
          <a:xfrm>
            <a:off x="4539607" y="3486011"/>
            <a:ext cx="684000" cy="360000"/>
            <a:chOff x="3100472" y="4135372"/>
            <a:chExt cx="540001" cy="317288"/>
          </a:xfrm>
        </p:grpSpPr>
        <p:sp>
          <p:nvSpPr>
            <p:cNvPr id="57" name="圆角矩形 56"/>
            <p:cNvSpPr/>
            <p:nvPr/>
          </p:nvSpPr>
          <p:spPr>
            <a:xfrm>
              <a:off x="3100473" y="4135372"/>
              <a:ext cx="540000" cy="317288"/>
            </a:xfrm>
            <a:prstGeom prst="roundRect">
              <a:avLst>
                <a:gd name="adj" fmla="val 0"/>
              </a:avLst>
            </a:prstGeom>
            <a:gradFill flip="none" rotWithShape="1">
              <a:gsLst>
                <a:gs pos="36000">
                  <a:srgbClr val="008000"/>
                </a:gs>
                <a:gs pos="43000">
                  <a:srgbClr val="DCFFFF"/>
                </a:gs>
                <a:gs pos="57000">
                  <a:srgbClr val="DCFFFF"/>
                </a:gs>
                <a:gs pos="64000">
                  <a:srgbClr val="008000"/>
                </a:gs>
              </a:gsLst>
              <a:lin ang="5400000" scaled="0"/>
              <a:tileRect/>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Arial Narrow" pitchFamily="34" charset="0"/>
              </a:endParaRPr>
            </a:p>
          </p:txBody>
        </p:sp>
        <p:sp>
          <p:nvSpPr>
            <p:cNvPr id="58" name="左中括号 57"/>
            <p:cNvSpPr/>
            <p:nvPr/>
          </p:nvSpPr>
          <p:spPr>
            <a:xfrm rot="5400000">
              <a:off x="3311073" y="3928955"/>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Arial Narrow" pitchFamily="34" charset="0"/>
              </a:endParaRPr>
            </a:p>
          </p:txBody>
        </p:sp>
        <p:sp>
          <p:nvSpPr>
            <p:cNvPr id="59" name="左中括号 58"/>
            <p:cNvSpPr/>
            <p:nvPr/>
          </p:nvSpPr>
          <p:spPr>
            <a:xfrm rot="16200000" flipV="1">
              <a:off x="3311072" y="4123260"/>
              <a:ext cx="118800" cy="540000"/>
            </a:xfrm>
            <a:prstGeom prst="leftBracket">
              <a:avLst>
                <a:gd name="adj" fmla="val 0"/>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Arial Narrow" pitchFamily="34" charset="0"/>
              </a:endParaRPr>
            </a:p>
          </p:txBody>
        </p:sp>
      </p:grpSp>
      <p:cxnSp>
        <p:nvCxnSpPr>
          <p:cNvPr id="60" name="直接箭头连接符 59"/>
          <p:cNvCxnSpPr/>
          <p:nvPr/>
        </p:nvCxnSpPr>
        <p:spPr>
          <a:xfrm>
            <a:off x="1449268" y="4824470"/>
            <a:ext cx="972000" cy="0"/>
          </a:xfrm>
          <a:prstGeom prst="straightConnector1">
            <a:avLst/>
          </a:prstGeom>
          <a:noFill/>
          <a:ln w="19050">
            <a:solidFill>
              <a:schemeClr val="tx1"/>
            </a:solidFill>
            <a:round/>
            <a:headEnd/>
            <a:tailEnd type="stealth" w="lg" len="lg"/>
          </a:ln>
        </p:spPr>
      </p:cxnSp>
      <p:sp>
        <p:nvSpPr>
          <p:cNvPr id="61" name="Line 316"/>
          <p:cNvSpPr>
            <a:spLocks noChangeShapeType="1"/>
          </p:cNvSpPr>
          <p:nvPr/>
        </p:nvSpPr>
        <p:spPr bwMode="auto">
          <a:xfrm>
            <a:off x="4441089" y="3142011"/>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62" name="Line 316"/>
          <p:cNvSpPr>
            <a:spLocks noChangeShapeType="1"/>
          </p:cNvSpPr>
          <p:nvPr/>
        </p:nvSpPr>
        <p:spPr bwMode="auto">
          <a:xfrm>
            <a:off x="4441089" y="3652483"/>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63" name="任意多边形 62"/>
          <p:cNvSpPr/>
          <p:nvPr/>
        </p:nvSpPr>
        <p:spPr>
          <a:xfrm>
            <a:off x="3070648" y="3143703"/>
            <a:ext cx="368045" cy="305299"/>
          </a:xfrm>
          <a:custGeom>
            <a:avLst/>
            <a:gdLst>
              <a:gd name="connsiteX0" fmla="*/ 0 w 230505"/>
              <a:gd name="connsiteY0" fmla="*/ 0 h 243840"/>
              <a:gd name="connsiteX1" fmla="*/ 148590 w 230505"/>
              <a:gd name="connsiteY1" fmla="*/ 41910 h 243840"/>
              <a:gd name="connsiteX2" fmla="*/ 230505 w 230505"/>
              <a:gd name="connsiteY2" fmla="*/ 243840 h 243840"/>
            </a:gdLst>
            <a:ahLst/>
            <a:cxnLst>
              <a:cxn ang="0">
                <a:pos x="connsiteX0" y="connsiteY0"/>
              </a:cxn>
              <a:cxn ang="0">
                <a:pos x="connsiteX1" y="connsiteY1"/>
              </a:cxn>
              <a:cxn ang="0">
                <a:pos x="connsiteX2" y="connsiteY2"/>
              </a:cxn>
            </a:cxnLst>
            <a:rect l="l" t="t" r="r" b="b"/>
            <a:pathLst>
              <a:path w="230505" h="243840">
                <a:moveTo>
                  <a:pt x="0" y="0"/>
                </a:moveTo>
                <a:cubicBezTo>
                  <a:pt x="55086" y="635"/>
                  <a:pt x="110173" y="1270"/>
                  <a:pt x="148590" y="41910"/>
                </a:cubicBezTo>
                <a:cubicBezTo>
                  <a:pt x="187007" y="82550"/>
                  <a:pt x="208756" y="163195"/>
                  <a:pt x="230505" y="243840"/>
                </a:cubicBezTo>
              </a:path>
            </a:pathLst>
          </a:custGeom>
          <a:noFill/>
          <a:ln w="12700">
            <a:solidFill>
              <a:schemeClr val="tx1"/>
            </a:solidFill>
            <a:round/>
            <a:headEnd/>
            <a:tailEnd type="triangle" w="med" len="lg"/>
          </a:ln>
        </p:spPr>
        <p:txBody>
          <a:bodyPr lIns="128016" tIns="64008" rIns="128016" bIns="64008"/>
          <a:lstStyle/>
          <a:p>
            <a:endParaRPr lang="zh-CN" altLang="en-US" sz="2000" dirty="0">
              <a:latin typeface="Arial Narrow" pitchFamily="34" charset="0"/>
            </a:endParaRPr>
          </a:p>
        </p:txBody>
      </p:sp>
      <p:sp>
        <p:nvSpPr>
          <p:cNvPr id="64" name="Rectangle 6"/>
          <p:cNvSpPr>
            <a:spLocks noChangeArrowheads="1"/>
          </p:cNvSpPr>
          <p:nvPr/>
        </p:nvSpPr>
        <p:spPr bwMode="auto">
          <a:xfrm>
            <a:off x="4786314" y="1020110"/>
            <a:ext cx="1857388" cy="721096"/>
          </a:xfrm>
          <a:prstGeom prst="rect">
            <a:avLst/>
          </a:prstGeom>
          <a:noFill/>
          <a:ln w="9525">
            <a:noFill/>
            <a:miter lim="800000"/>
            <a:headEnd/>
            <a:tailEnd/>
          </a:ln>
        </p:spPr>
        <p:txBody>
          <a:bodyPr wrap="square" lIns="128905" tIns="64453" rIns="128905" bIns="64453">
            <a:spAutoFit/>
          </a:bodyPr>
          <a:lstStyle/>
          <a:p>
            <a:pPr algn="ctr" eaLnBrk="0" hangingPunct="0">
              <a:lnSpc>
                <a:spcPct val="80000"/>
              </a:lnSpc>
            </a:pPr>
            <a:r>
              <a:rPr lang="en-US" altLang="zh-CN" sz="2400" b="1" dirty="0" smtClean="0">
                <a:latin typeface="Arial Narrow" pitchFamily="34" charset="0"/>
                <a:ea typeface="楷体" pitchFamily="49" charset="-122"/>
              </a:rPr>
              <a:t>Interstitial Space</a:t>
            </a:r>
            <a:endParaRPr lang="en-US" altLang="zh-CN" sz="2400" b="1" dirty="0">
              <a:latin typeface="Arial Narrow" pitchFamily="34" charset="0"/>
              <a:ea typeface="楷体" pitchFamily="49" charset="-122"/>
            </a:endParaRPr>
          </a:p>
        </p:txBody>
      </p:sp>
      <p:sp>
        <p:nvSpPr>
          <p:cNvPr id="65" name="Rectangle 6"/>
          <p:cNvSpPr>
            <a:spLocks noChangeArrowheads="1"/>
          </p:cNvSpPr>
          <p:nvPr/>
        </p:nvSpPr>
        <p:spPr bwMode="auto">
          <a:xfrm>
            <a:off x="644566" y="1212131"/>
            <a:ext cx="1569980" cy="425630"/>
          </a:xfrm>
          <a:prstGeom prst="rect">
            <a:avLst/>
          </a:prstGeom>
          <a:noFill/>
          <a:ln w="9525">
            <a:noFill/>
            <a:miter lim="800000"/>
            <a:headEnd/>
            <a:tailEnd/>
          </a:ln>
        </p:spPr>
        <p:txBody>
          <a:bodyPr wrap="square" lIns="128905" tIns="64453" rIns="128905" bIns="64453">
            <a:spAutoFit/>
          </a:bodyPr>
          <a:lstStyle/>
          <a:p>
            <a:pPr algn="ctr" eaLnBrk="0" hangingPunct="0">
              <a:lnSpc>
                <a:spcPct val="80000"/>
              </a:lnSpc>
            </a:pPr>
            <a:r>
              <a:rPr lang="en-US" altLang="zh-CN" sz="2400" b="1" dirty="0">
                <a:latin typeface="Arial Narrow" pitchFamily="34" charset="0"/>
                <a:ea typeface="楷体" pitchFamily="49" charset="-122"/>
              </a:rPr>
              <a:t>Lumen</a:t>
            </a:r>
          </a:p>
        </p:txBody>
      </p:sp>
      <p:sp>
        <p:nvSpPr>
          <p:cNvPr id="67" name="Rectangle 14"/>
          <p:cNvSpPr>
            <a:spLocks noChangeArrowheads="1"/>
          </p:cNvSpPr>
          <p:nvPr/>
        </p:nvSpPr>
        <p:spPr bwMode="auto">
          <a:xfrm flipH="1">
            <a:off x="5410466" y="5281027"/>
            <a:ext cx="611386" cy="437941"/>
          </a:xfrm>
          <a:prstGeom prst="rect">
            <a:avLst/>
          </a:prstGeom>
          <a:noFill/>
          <a:ln w="9525">
            <a:noFill/>
            <a:miter lim="800000"/>
            <a:headEnd/>
            <a:tailEnd/>
          </a:ln>
        </p:spPr>
        <p:txBody>
          <a:bodyPr wrap="none" lIns="128905" tIns="64453" rIns="128905" bIns="64453">
            <a:spAutoFit/>
          </a:bodyPr>
          <a:lstStyle/>
          <a:p>
            <a:pPr eaLnBrk="0" hangingPunct="0"/>
            <a:r>
              <a:rPr lang="en-US" altLang="zh-CN" sz="2000" dirty="0" smtClean="0">
                <a:solidFill>
                  <a:srgbClr val="000000"/>
                </a:solidFill>
                <a:latin typeface="Arial Narrow" pitchFamily="34" charset="0"/>
                <a:cs typeface="Arial" charset="0"/>
              </a:rPr>
              <a:t>Na</a:t>
            </a:r>
            <a:r>
              <a:rPr lang="en-US" altLang="zh-CN" sz="2000" baseline="30000" dirty="0">
                <a:solidFill>
                  <a:srgbClr val="000000"/>
                </a:solidFill>
                <a:latin typeface="Arial Narrow" pitchFamily="34" charset="0"/>
                <a:cs typeface="Arial" charset="0"/>
              </a:rPr>
              <a:t>+</a:t>
            </a:r>
          </a:p>
        </p:txBody>
      </p:sp>
      <p:sp>
        <p:nvSpPr>
          <p:cNvPr id="68" name="Line 316"/>
          <p:cNvSpPr>
            <a:spLocks noChangeShapeType="1"/>
          </p:cNvSpPr>
          <p:nvPr/>
        </p:nvSpPr>
        <p:spPr bwMode="auto">
          <a:xfrm flipH="1">
            <a:off x="4437294" y="5499367"/>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69" name="Rectangle 158"/>
          <p:cNvSpPr>
            <a:spLocks noChangeArrowheads="1"/>
          </p:cNvSpPr>
          <p:nvPr/>
        </p:nvSpPr>
        <p:spPr bwMode="auto">
          <a:xfrm>
            <a:off x="5410466" y="4848978"/>
            <a:ext cx="903132" cy="4379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128905" tIns="64453" rIns="128905" bIns="64453">
            <a:spAutoFit/>
          </a:bodyPr>
          <a:lstStyle/>
          <a:p>
            <a:pPr algn="ctr" eaLnBrk="0" hangingPunct="0"/>
            <a:r>
              <a:rPr lang="en-US" altLang="zh-CN" sz="2000" dirty="0" smtClean="0">
                <a:latin typeface="Arial Narrow" pitchFamily="34" charset="0"/>
              </a:rPr>
              <a:t>HCO</a:t>
            </a:r>
            <a:r>
              <a:rPr lang="en-US" altLang="zh-CN" sz="2000" baseline="-14000" dirty="0" smtClean="0">
                <a:latin typeface="Arial Narrow" pitchFamily="34" charset="0"/>
              </a:rPr>
              <a:t>3</a:t>
            </a:r>
            <a:r>
              <a:rPr lang="en-US" altLang="zh-CN" sz="2000" baseline="30000" dirty="0" smtClean="0">
                <a:latin typeface="Arial Narrow" pitchFamily="34" charset="0"/>
                <a:cs typeface="Times New Roman"/>
              </a:rPr>
              <a:t>−</a:t>
            </a:r>
            <a:endParaRPr lang="en-US" altLang="zh-CN" sz="2000" baseline="-14000" dirty="0">
              <a:latin typeface="Arial Narrow" pitchFamily="34" charset="0"/>
            </a:endParaRPr>
          </a:p>
        </p:txBody>
      </p:sp>
      <p:grpSp>
        <p:nvGrpSpPr>
          <p:cNvPr id="70" name="Group 223"/>
          <p:cNvGrpSpPr>
            <a:grpSpLocks/>
          </p:cNvGrpSpPr>
          <p:nvPr/>
        </p:nvGrpSpPr>
        <p:grpSpPr bwMode="auto">
          <a:xfrm>
            <a:off x="3609190" y="4853097"/>
            <a:ext cx="824714" cy="399473"/>
            <a:chOff x="-1369" y="2099"/>
            <a:chExt cx="246" cy="149"/>
          </a:xfrm>
        </p:grpSpPr>
        <p:sp>
          <p:nvSpPr>
            <p:cNvPr id="71" name="Rectangle 158"/>
            <p:cNvSpPr>
              <a:spLocks noChangeArrowheads="1"/>
            </p:cNvSpPr>
            <p:nvPr/>
          </p:nvSpPr>
          <p:spPr bwMode="auto">
            <a:xfrm>
              <a:off x="-1369" y="2099"/>
              <a:ext cx="219" cy="1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2000" dirty="0" smtClean="0">
                  <a:latin typeface="Arial Narrow" pitchFamily="34" charset="0"/>
                </a:rPr>
                <a:t>HCO</a:t>
              </a:r>
              <a:r>
                <a:rPr lang="en-US" altLang="zh-CN" sz="2000" baseline="-14000" dirty="0" smtClean="0">
                  <a:latin typeface="Arial Narrow" pitchFamily="34" charset="0"/>
                </a:rPr>
                <a:t>3</a:t>
              </a:r>
              <a:endParaRPr lang="en-US" altLang="zh-CN" sz="2000" baseline="-14000" dirty="0">
                <a:latin typeface="Arial Narrow" pitchFamily="34" charset="0"/>
              </a:endParaRPr>
            </a:p>
          </p:txBody>
        </p:sp>
        <p:sp>
          <p:nvSpPr>
            <p:cNvPr id="72" name="Rectangle 48"/>
            <p:cNvSpPr>
              <a:spLocks noChangeArrowheads="1"/>
            </p:cNvSpPr>
            <p:nvPr/>
          </p:nvSpPr>
          <p:spPr bwMode="auto">
            <a:xfrm>
              <a:off x="-1202" y="2115"/>
              <a:ext cx="79" cy="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en-US" altLang="zh-CN" sz="2000" baseline="30000" dirty="0">
                  <a:solidFill>
                    <a:srgbClr val="000000"/>
                  </a:solidFill>
                  <a:latin typeface="Arial Narrow" pitchFamily="34" charset="0"/>
                  <a:cs typeface="Arial" charset="0"/>
                </a:rPr>
                <a:t>–</a:t>
              </a:r>
              <a:endParaRPr lang="en-US" altLang="zh-CN" sz="2000" baseline="-14000" dirty="0">
                <a:solidFill>
                  <a:srgbClr val="000000"/>
                </a:solidFill>
                <a:latin typeface="Arial Narrow" pitchFamily="34" charset="0"/>
                <a:cs typeface="Arial" charset="0"/>
              </a:endParaRPr>
            </a:p>
          </p:txBody>
        </p:sp>
      </p:grpSp>
      <p:sp>
        <p:nvSpPr>
          <p:cNvPr id="73" name="Line 316"/>
          <p:cNvSpPr>
            <a:spLocks noChangeShapeType="1"/>
          </p:cNvSpPr>
          <p:nvPr/>
        </p:nvSpPr>
        <p:spPr bwMode="auto">
          <a:xfrm flipH="1">
            <a:off x="4437294" y="5062860"/>
            <a:ext cx="972000" cy="0"/>
          </a:xfrm>
          <a:prstGeom prst="line">
            <a:avLst/>
          </a:prstGeom>
          <a:noFill/>
          <a:ln w="19050">
            <a:solidFill>
              <a:schemeClr val="tx1"/>
            </a:solidFill>
            <a:round/>
            <a:headEnd/>
            <a:tailEnd type="stealth" w="lg" len="lg"/>
          </a:ln>
          <a:extLst>
            <a:ext uri="{909E8E84-426E-40DD-AFC4-6F175D3DCCD1}">
              <a14:hiddenFill xmlns="" xmlns:a14="http://schemas.microsoft.com/office/drawing/2010/main">
                <a:noFill/>
              </a14:hiddenFill>
            </a:ext>
          </a:extLst>
        </p:spPr>
        <p:txBody>
          <a:bodyPr lIns="128016" tIns="64008" rIns="128016" bIns="64008"/>
          <a:lstStyle/>
          <a:p>
            <a:endParaRPr lang="zh-CN" altLang="en-US" sz="2000" dirty="0">
              <a:latin typeface="Arial Narrow" pitchFamily="34" charset="0"/>
            </a:endParaRPr>
          </a:p>
        </p:txBody>
      </p:sp>
      <p:sp>
        <p:nvSpPr>
          <p:cNvPr id="74" name="Oval 44"/>
          <p:cNvSpPr>
            <a:spLocks noChangeArrowheads="1"/>
          </p:cNvSpPr>
          <p:nvPr/>
        </p:nvSpPr>
        <p:spPr bwMode="auto">
          <a:xfrm>
            <a:off x="4541563" y="5058349"/>
            <a:ext cx="720000" cy="432000"/>
          </a:xfrm>
          <a:prstGeom prst="ellipse">
            <a:avLst/>
          </a:prstGeom>
          <a:gradFill flip="none" rotWithShape="1">
            <a:gsLst>
              <a:gs pos="0">
                <a:srgbClr val="FFFFCC"/>
              </a:gs>
              <a:gs pos="98000">
                <a:srgbClr val="FFC000"/>
              </a:gs>
              <a:gs pos="100000">
                <a:schemeClr val="accent5">
                  <a:lumMod val="75000"/>
                </a:schemeClr>
              </a:gs>
            </a:gsLst>
            <a:path path="shape">
              <a:fillToRect l="50000" t="50000" r="50000" b="50000"/>
            </a:path>
            <a:tileRect/>
          </a:gradFill>
          <a:ln w="12700" algn="ctr">
            <a:solidFill>
              <a:schemeClr val="tx1">
                <a:lumMod val="65000"/>
                <a:lumOff val="35000"/>
              </a:schemeClr>
            </a:solidFill>
            <a:round/>
            <a:headEnd/>
            <a:tailEnd/>
          </a:ln>
          <a:effectLst/>
        </p:spPr>
        <p:txBody>
          <a:bodyPr wrap="none" anchor="ctr"/>
          <a:lstStyle/>
          <a:p>
            <a:pPr algn="ctr"/>
            <a:r>
              <a:rPr lang="en-US" altLang="zh-CN" sz="1600" b="1" dirty="0" smtClean="0">
                <a:latin typeface="Arial Narrow" pitchFamily="34" charset="0"/>
              </a:rPr>
              <a:t>NBCn1</a:t>
            </a:r>
            <a:endParaRPr lang="zh-CN" altLang="zh-CN" sz="1600" b="1" dirty="0">
              <a:latin typeface="Arial Narrow" pitchFamily="34" charset="0"/>
            </a:endParaRPr>
          </a:p>
        </p:txBody>
      </p:sp>
      <p:sp>
        <p:nvSpPr>
          <p:cNvPr id="75" name="TextBox 74"/>
          <p:cNvSpPr txBox="1"/>
          <p:nvPr/>
        </p:nvSpPr>
        <p:spPr>
          <a:xfrm>
            <a:off x="6395130" y="1643050"/>
            <a:ext cx="2643174" cy="2308324"/>
          </a:xfrm>
          <a:prstGeom prst="rect">
            <a:avLst/>
          </a:prstGeom>
          <a:solidFill>
            <a:schemeClr val="tx1"/>
          </a:solidFill>
        </p:spPr>
        <p:txBody>
          <a:bodyPr wrap="square" rtlCol="0">
            <a:spAutoFit/>
          </a:bodyPr>
          <a:lstStyle/>
          <a:p>
            <a:r>
              <a:rPr lang="en-US" altLang="zh-CN" sz="2400" dirty="0" smtClean="0">
                <a:solidFill>
                  <a:srgbClr val="00FF00"/>
                </a:solidFill>
                <a:latin typeface="Arial Narrow" pitchFamily="34" charset="0"/>
              </a:rPr>
              <a:t>Other have shown that NBCn1 mediate HCO3- uptake to titrate NH4+. (For review, see Parker &amp; Boron, 2013)</a:t>
            </a:r>
            <a:endParaRPr lang="zh-CN" altLang="en-US" sz="2400" dirty="0">
              <a:solidFill>
                <a:srgbClr val="00FF00"/>
              </a:solidFill>
              <a:latin typeface="Arial Narrow" pitchFamily="34" charset="0"/>
            </a:endParaRPr>
          </a:p>
        </p:txBody>
      </p:sp>
      <p:sp>
        <p:nvSpPr>
          <p:cNvPr id="76" name="TextBox 75"/>
          <p:cNvSpPr txBox="1"/>
          <p:nvPr/>
        </p:nvSpPr>
        <p:spPr>
          <a:xfrm>
            <a:off x="0" y="67484"/>
            <a:ext cx="9144000" cy="646331"/>
          </a:xfrm>
          <a:prstGeom prst="rect">
            <a:avLst/>
          </a:prstGeom>
          <a:noFill/>
        </p:spPr>
        <p:txBody>
          <a:bodyPr wrap="square" rtlCol="0">
            <a:spAutoFit/>
          </a:bodyPr>
          <a:lstStyle/>
          <a:p>
            <a:pPr algn="ctr"/>
            <a:r>
              <a:rPr lang="en-US" altLang="zh-CN" sz="3600" b="1" dirty="0" smtClean="0">
                <a:latin typeface="Arial Narrow" pitchFamily="34" charset="0"/>
              </a:rPr>
              <a:t>Role of NBCn2 in ammonium excretion in </a:t>
            </a:r>
            <a:r>
              <a:rPr lang="en-US" altLang="zh-CN" sz="3600" b="1" dirty="0" err="1" smtClean="0">
                <a:latin typeface="Arial Narrow" pitchFamily="34" charset="0"/>
              </a:rPr>
              <a:t>mTAL</a:t>
            </a:r>
            <a:endParaRPr lang="zh-CN" altLang="en-US" sz="3600" b="1" dirty="0">
              <a:latin typeface="Arial Narrow" pitchFamily="34" charset="0"/>
            </a:endParaRPr>
          </a:p>
        </p:txBody>
      </p:sp>
      <p:sp>
        <p:nvSpPr>
          <p:cNvPr id="77" name="任意多边形 76"/>
          <p:cNvSpPr/>
          <p:nvPr/>
        </p:nvSpPr>
        <p:spPr>
          <a:xfrm rot="992121" flipH="1" flipV="1">
            <a:off x="3529102" y="3765927"/>
            <a:ext cx="180000" cy="383210"/>
          </a:xfrm>
          <a:custGeom>
            <a:avLst/>
            <a:gdLst>
              <a:gd name="connsiteX0" fmla="*/ 145269 w 145269"/>
              <a:gd name="connsiteY0" fmla="*/ 342900 h 342900"/>
              <a:gd name="connsiteX1" fmla="*/ 489 w 145269"/>
              <a:gd name="connsiteY1" fmla="*/ 236220 h 342900"/>
              <a:gd name="connsiteX2" fmla="*/ 107169 w 145269"/>
              <a:gd name="connsiteY2" fmla="*/ 0 h 342900"/>
            </a:gdLst>
            <a:ahLst/>
            <a:cxnLst>
              <a:cxn ang="0">
                <a:pos x="connsiteX0" y="connsiteY0"/>
              </a:cxn>
              <a:cxn ang="0">
                <a:pos x="connsiteX1" y="connsiteY1"/>
              </a:cxn>
              <a:cxn ang="0">
                <a:pos x="connsiteX2" y="connsiteY2"/>
              </a:cxn>
            </a:cxnLst>
            <a:rect l="l" t="t" r="r" b="b"/>
            <a:pathLst>
              <a:path w="145269" h="342900">
                <a:moveTo>
                  <a:pt x="145269" y="342900"/>
                </a:moveTo>
                <a:cubicBezTo>
                  <a:pt x="76054" y="318135"/>
                  <a:pt x="6839" y="293370"/>
                  <a:pt x="489" y="236220"/>
                </a:cubicBezTo>
                <a:cubicBezTo>
                  <a:pt x="-5861" y="179070"/>
                  <a:pt x="50654" y="89535"/>
                  <a:pt x="107169" y="0"/>
                </a:cubicBezTo>
              </a:path>
            </a:pathLst>
          </a:custGeom>
          <a:noFill/>
          <a:ln w="12700">
            <a:solidFill>
              <a:schemeClr val="tx1"/>
            </a:solidFill>
            <a:round/>
            <a:headEnd/>
            <a:tailEnd type="triangle" w="med" len="lg"/>
          </a:ln>
        </p:spPr>
        <p:txBody>
          <a:bodyPr lIns="128016" tIns="64008" rIns="128016" bIns="64008"/>
          <a:lstStyle/>
          <a:p>
            <a:endParaRPr lang="zh-CN" altLang="en-US" sz="2000" dirty="0">
              <a:latin typeface="Arial Narrow" pitchFamily="34" charset="0"/>
            </a:endParaRPr>
          </a:p>
        </p:txBody>
      </p:sp>
      <p:sp>
        <p:nvSpPr>
          <p:cNvPr id="78" name="TextBox 77"/>
          <p:cNvSpPr txBox="1"/>
          <p:nvPr/>
        </p:nvSpPr>
        <p:spPr>
          <a:xfrm>
            <a:off x="6395130" y="4359670"/>
            <a:ext cx="2643174" cy="1569660"/>
          </a:xfrm>
          <a:prstGeom prst="rect">
            <a:avLst/>
          </a:prstGeom>
          <a:solidFill>
            <a:schemeClr val="tx1"/>
          </a:solidFill>
        </p:spPr>
        <p:txBody>
          <a:bodyPr wrap="square" rtlCol="0">
            <a:spAutoFit/>
          </a:bodyPr>
          <a:lstStyle/>
          <a:p>
            <a:r>
              <a:rPr lang="en-US" altLang="zh-CN" sz="2400" dirty="0" smtClean="0">
                <a:solidFill>
                  <a:srgbClr val="00FF00"/>
                </a:solidFill>
                <a:latin typeface="Arial Narrow" pitchFamily="34" charset="0"/>
              </a:rPr>
              <a:t>We found that NBCn2 is also involved in this process. (</a:t>
            </a:r>
            <a:r>
              <a:rPr lang="en-US" altLang="zh-CN" sz="2400" dirty="0" err="1" smtClean="0">
                <a:solidFill>
                  <a:srgbClr val="00FF00"/>
                </a:solidFill>
                <a:latin typeface="Arial Narrow" pitchFamily="34" charset="0"/>
              </a:rPr>
              <a:t>Guo</a:t>
            </a:r>
            <a:r>
              <a:rPr lang="en-US" altLang="zh-CN" sz="2400" dirty="0" smtClean="0">
                <a:solidFill>
                  <a:srgbClr val="00FF00"/>
                </a:solidFill>
                <a:latin typeface="Arial Narrow" pitchFamily="34" charset="0"/>
              </a:rPr>
              <a:t> YM et al, unpublished)</a:t>
            </a:r>
            <a:endParaRPr lang="zh-CN" altLang="en-US" sz="2400" dirty="0">
              <a:solidFill>
                <a:srgbClr val="00FF00"/>
              </a:solidFill>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checkerboard(across)">
                                      <p:cBhvr>
                                        <p:cTn id="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7"/>
          <p:cNvGrpSpPr/>
          <p:nvPr/>
        </p:nvGrpSpPr>
        <p:grpSpPr>
          <a:xfrm>
            <a:off x="3269539" y="2857549"/>
            <a:ext cx="1899199" cy="228600"/>
            <a:chOff x="1302625" y="5289773"/>
            <a:chExt cx="1899199" cy="228600"/>
          </a:xfrm>
        </p:grpSpPr>
        <p:sp>
          <p:nvSpPr>
            <p:cNvPr id="170" name="Rectangle 82"/>
            <p:cNvSpPr>
              <a:spLocks noChangeArrowheads="1"/>
            </p:cNvSpPr>
            <p:nvPr/>
          </p:nvSpPr>
          <p:spPr bwMode="auto">
            <a:xfrm>
              <a:off x="2472613" y="5289773"/>
              <a:ext cx="666000"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71" name="Rectangle 82"/>
            <p:cNvSpPr>
              <a:spLocks noChangeArrowheads="1"/>
            </p:cNvSpPr>
            <p:nvPr/>
          </p:nvSpPr>
          <p:spPr bwMode="auto">
            <a:xfrm>
              <a:off x="1302625" y="5289773"/>
              <a:ext cx="65088"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172" name="Rectangle 82"/>
            <p:cNvSpPr>
              <a:spLocks noChangeArrowheads="1"/>
            </p:cNvSpPr>
            <p:nvPr/>
          </p:nvSpPr>
          <p:spPr bwMode="auto">
            <a:xfrm>
              <a:off x="1367713" y="5289773"/>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173" name="直接连接符 172"/>
            <p:cNvCxnSpPr/>
            <p:nvPr/>
          </p:nvCxnSpPr>
          <p:spPr bwMode="auto">
            <a:xfrm>
              <a:off x="2364663" y="5405067"/>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174" name="Rectangle 82"/>
            <p:cNvSpPr>
              <a:spLocks noChangeArrowheads="1"/>
            </p:cNvSpPr>
            <p:nvPr/>
          </p:nvSpPr>
          <p:spPr bwMode="auto">
            <a:xfrm>
              <a:off x="3137024" y="5289773"/>
              <a:ext cx="64800" cy="228600"/>
            </a:xfrm>
            <a:prstGeom prst="rect">
              <a:avLst/>
            </a:prstGeom>
            <a:gradFill>
              <a:gsLst>
                <a:gs pos="10000">
                  <a:srgbClr val="0033CC"/>
                </a:gs>
                <a:gs pos="50000">
                  <a:schemeClr val="accent2">
                    <a:lumMod val="20000"/>
                    <a:lumOff val="80000"/>
                  </a:schemeClr>
                </a:gs>
                <a:gs pos="90000">
                  <a:srgbClr val="0033CC"/>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grpSp>
      <p:grpSp>
        <p:nvGrpSpPr>
          <p:cNvPr id="3" name="组合 184"/>
          <p:cNvGrpSpPr/>
          <p:nvPr/>
        </p:nvGrpSpPr>
        <p:grpSpPr>
          <a:xfrm>
            <a:off x="3269540" y="2580122"/>
            <a:ext cx="3869714" cy="228600"/>
            <a:chOff x="1292005" y="2511471"/>
            <a:chExt cx="3869714" cy="228600"/>
          </a:xfrm>
        </p:grpSpPr>
        <p:sp>
          <p:nvSpPr>
            <p:cNvPr id="169" name="Rectangle 82"/>
            <p:cNvSpPr>
              <a:spLocks noChangeArrowheads="1"/>
            </p:cNvSpPr>
            <p:nvPr/>
          </p:nvSpPr>
          <p:spPr bwMode="auto">
            <a:xfrm>
              <a:off x="2461719" y="2511471"/>
              <a:ext cx="2700000"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75" name="Rectangle 82"/>
            <p:cNvSpPr>
              <a:spLocks noChangeArrowheads="1"/>
            </p:cNvSpPr>
            <p:nvPr/>
          </p:nvSpPr>
          <p:spPr bwMode="auto">
            <a:xfrm>
              <a:off x="1292005" y="2511471"/>
              <a:ext cx="65073"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176" name="Rectangle 82"/>
            <p:cNvSpPr>
              <a:spLocks noChangeArrowheads="1"/>
            </p:cNvSpPr>
            <p:nvPr/>
          </p:nvSpPr>
          <p:spPr bwMode="auto">
            <a:xfrm>
              <a:off x="1357078" y="2511471"/>
              <a:ext cx="995129"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83" name="Rectangle 211"/>
            <p:cNvSpPr>
              <a:spLocks noChangeArrowheads="1"/>
            </p:cNvSpPr>
            <p:nvPr/>
          </p:nvSpPr>
          <p:spPr bwMode="auto">
            <a:xfrm>
              <a:off x="2355381" y="2511471"/>
              <a:ext cx="106338"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sp>
        <p:nvSpPr>
          <p:cNvPr id="4099" name="TextBox 126"/>
          <p:cNvSpPr txBox="1">
            <a:spLocks noChangeArrowheads="1"/>
          </p:cNvSpPr>
          <p:nvPr/>
        </p:nvSpPr>
        <p:spPr bwMode="auto">
          <a:xfrm>
            <a:off x="4048116" y="5923860"/>
            <a:ext cx="572593" cy="276999"/>
          </a:xfrm>
          <a:prstGeom prst="rect">
            <a:avLst/>
          </a:prstGeom>
          <a:noFill/>
          <a:ln w="9525">
            <a:noFill/>
            <a:miter lim="800000"/>
            <a:headEnd/>
            <a:tailEnd/>
          </a:ln>
        </p:spPr>
        <p:txBody>
          <a:bodyPr wrap="none">
            <a:spAutoFit/>
          </a:bodyPr>
          <a:lstStyle/>
          <a:p>
            <a:r>
              <a:rPr lang="en-US" altLang="zh-CN" sz="1200" b="0" dirty="0">
                <a:latin typeface="Arial Narrow" pitchFamily="34" charset="0"/>
              </a:rPr>
              <a:t>100 </a:t>
            </a:r>
            <a:r>
              <a:rPr lang="en-US" altLang="zh-CN" sz="1200" b="0" dirty="0" err="1">
                <a:latin typeface="Arial Narrow" pitchFamily="34" charset="0"/>
              </a:rPr>
              <a:t>aa</a:t>
            </a:r>
            <a:endParaRPr lang="zh-CN" altLang="en-US" sz="1200" b="0" dirty="0">
              <a:latin typeface="Arial Narrow" pitchFamily="34" charset="0"/>
            </a:endParaRPr>
          </a:p>
        </p:txBody>
      </p:sp>
      <p:sp>
        <p:nvSpPr>
          <p:cNvPr id="4138" name="左大括号 134"/>
          <p:cNvSpPr>
            <a:spLocks/>
          </p:cNvSpPr>
          <p:nvPr/>
        </p:nvSpPr>
        <p:spPr bwMode="auto">
          <a:xfrm rot="5400000">
            <a:off x="6004802" y="261720"/>
            <a:ext cx="107950" cy="1841500"/>
          </a:xfrm>
          <a:prstGeom prst="leftBrace">
            <a:avLst>
              <a:gd name="adj1" fmla="val 27168"/>
              <a:gd name="adj2" fmla="val 50000"/>
            </a:avLst>
          </a:prstGeom>
          <a:noFill/>
          <a:ln w="12700" algn="ctr">
            <a:solidFill>
              <a:schemeClr val="tx1"/>
            </a:solidFill>
            <a:round/>
            <a:headEnd/>
            <a:tailEnd/>
          </a:ln>
        </p:spPr>
        <p:txBody>
          <a:bodyPr/>
          <a:lstStyle/>
          <a:p>
            <a:pPr algn="ctr"/>
            <a:endParaRPr lang="zh-CN" altLang="en-US" b="1"/>
          </a:p>
        </p:txBody>
      </p:sp>
      <p:sp>
        <p:nvSpPr>
          <p:cNvPr id="4139" name="TextBox 135"/>
          <p:cNvSpPr txBox="1">
            <a:spLocks noChangeArrowheads="1"/>
          </p:cNvSpPr>
          <p:nvPr/>
        </p:nvSpPr>
        <p:spPr bwMode="auto">
          <a:xfrm>
            <a:off x="5793869" y="836712"/>
            <a:ext cx="548548" cy="338554"/>
          </a:xfrm>
          <a:prstGeom prst="rect">
            <a:avLst/>
          </a:prstGeom>
          <a:noFill/>
          <a:ln w="9525">
            <a:noFill/>
            <a:miter lim="800000"/>
            <a:headEnd/>
            <a:tailEnd/>
          </a:ln>
        </p:spPr>
        <p:txBody>
          <a:bodyPr wrap="none">
            <a:spAutoFit/>
          </a:bodyPr>
          <a:lstStyle/>
          <a:p>
            <a:r>
              <a:rPr lang="en-US" altLang="zh-CN" sz="1600" b="0" dirty="0">
                <a:latin typeface="Arial Narrow" pitchFamily="34" charset="0"/>
              </a:rPr>
              <a:t>TMD</a:t>
            </a:r>
            <a:endParaRPr lang="zh-CN" altLang="en-US" sz="1600" b="0" dirty="0">
              <a:latin typeface="Arial Narrow" pitchFamily="34" charset="0"/>
            </a:endParaRPr>
          </a:p>
        </p:txBody>
      </p:sp>
      <p:sp>
        <p:nvSpPr>
          <p:cNvPr id="4156" name="Rectangle 82"/>
          <p:cNvSpPr>
            <a:spLocks noChangeArrowheads="1"/>
          </p:cNvSpPr>
          <p:nvPr/>
        </p:nvSpPr>
        <p:spPr bwMode="auto">
          <a:xfrm>
            <a:off x="7216064" y="2302695"/>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27" name="Rectangle 82"/>
          <p:cNvSpPr>
            <a:spLocks noChangeArrowheads="1"/>
          </p:cNvSpPr>
          <p:nvPr/>
        </p:nvSpPr>
        <p:spPr bwMode="auto">
          <a:xfrm>
            <a:off x="7346239" y="2302695"/>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28" name="Rectangle 82"/>
          <p:cNvSpPr>
            <a:spLocks noChangeArrowheads="1"/>
          </p:cNvSpPr>
          <p:nvPr/>
        </p:nvSpPr>
        <p:spPr bwMode="auto">
          <a:xfrm>
            <a:off x="4439527" y="2302695"/>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59" name="Rectangle 82"/>
          <p:cNvSpPr>
            <a:spLocks noChangeArrowheads="1"/>
          </p:cNvSpPr>
          <p:nvPr/>
        </p:nvSpPr>
        <p:spPr bwMode="auto">
          <a:xfrm>
            <a:off x="3269539" y="2302695"/>
            <a:ext cx="65088"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30" name="Rectangle 82"/>
          <p:cNvSpPr>
            <a:spLocks noChangeArrowheads="1"/>
          </p:cNvSpPr>
          <p:nvPr/>
        </p:nvSpPr>
        <p:spPr bwMode="auto">
          <a:xfrm>
            <a:off x="3334627" y="2302695"/>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61" name="Rectangle 211"/>
          <p:cNvSpPr>
            <a:spLocks noChangeArrowheads="1"/>
          </p:cNvSpPr>
          <p:nvPr/>
        </p:nvSpPr>
        <p:spPr bwMode="auto">
          <a:xfrm>
            <a:off x="4333164" y="2302695"/>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nvGrpSpPr>
          <p:cNvPr id="4" name="组合 127"/>
          <p:cNvGrpSpPr/>
          <p:nvPr/>
        </p:nvGrpSpPr>
        <p:grpSpPr>
          <a:xfrm>
            <a:off x="3269539" y="1747841"/>
            <a:ext cx="4094163" cy="228600"/>
            <a:chOff x="3063875" y="1619250"/>
            <a:chExt cx="4094163" cy="182563"/>
          </a:xfrm>
        </p:grpSpPr>
        <p:sp>
          <p:nvSpPr>
            <p:cNvPr id="4167" name="Rectangle 82"/>
            <p:cNvSpPr>
              <a:spLocks noChangeArrowheads="1"/>
            </p:cNvSpPr>
            <p:nvPr/>
          </p:nvSpPr>
          <p:spPr bwMode="auto">
            <a:xfrm>
              <a:off x="7010400" y="1619250"/>
              <a:ext cx="139700" cy="182563"/>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41" name="Rectangle 82"/>
            <p:cNvSpPr>
              <a:spLocks noChangeArrowheads="1"/>
            </p:cNvSpPr>
            <p:nvPr/>
          </p:nvSpPr>
          <p:spPr bwMode="auto">
            <a:xfrm>
              <a:off x="7140575" y="1619250"/>
              <a:ext cx="17463"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42" name="Rectangle 82"/>
            <p:cNvSpPr>
              <a:spLocks noChangeArrowheads="1"/>
            </p:cNvSpPr>
            <p:nvPr/>
          </p:nvSpPr>
          <p:spPr bwMode="auto">
            <a:xfrm>
              <a:off x="4233863" y="1619250"/>
              <a:ext cx="2776537"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70" name="Rectangle 82"/>
            <p:cNvSpPr>
              <a:spLocks noChangeArrowheads="1"/>
            </p:cNvSpPr>
            <p:nvPr/>
          </p:nvSpPr>
          <p:spPr bwMode="auto">
            <a:xfrm>
              <a:off x="3063875" y="1619250"/>
              <a:ext cx="65088" cy="182563"/>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44" name="Rectangle 82"/>
            <p:cNvSpPr>
              <a:spLocks noChangeArrowheads="1"/>
            </p:cNvSpPr>
            <p:nvPr/>
          </p:nvSpPr>
          <p:spPr bwMode="auto">
            <a:xfrm>
              <a:off x="3128963" y="1619250"/>
              <a:ext cx="995362"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72" name="Rectangle 211"/>
            <p:cNvSpPr>
              <a:spLocks noChangeArrowheads="1"/>
            </p:cNvSpPr>
            <p:nvPr/>
          </p:nvSpPr>
          <p:spPr bwMode="auto">
            <a:xfrm>
              <a:off x="4127500" y="1619250"/>
              <a:ext cx="106363" cy="182563"/>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sp>
        <p:nvSpPr>
          <p:cNvPr id="4178" name="TextBox 252"/>
          <p:cNvSpPr txBox="1">
            <a:spLocks noChangeArrowheads="1"/>
          </p:cNvSpPr>
          <p:nvPr/>
        </p:nvSpPr>
        <p:spPr bwMode="auto">
          <a:xfrm>
            <a:off x="2285985" y="1427252"/>
            <a:ext cx="894797"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NBCn2-A</a:t>
            </a:r>
            <a:endParaRPr lang="zh-CN" altLang="en-US" sz="1600" b="0" dirty="0">
              <a:latin typeface="Arial Narrow" pitchFamily="34" charset="0"/>
            </a:endParaRPr>
          </a:p>
        </p:txBody>
      </p:sp>
      <p:sp>
        <p:nvSpPr>
          <p:cNvPr id="4179" name="TextBox 253"/>
          <p:cNvSpPr txBox="1">
            <a:spLocks noChangeArrowheads="1"/>
          </p:cNvSpPr>
          <p:nvPr/>
        </p:nvSpPr>
        <p:spPr bwMode="auto">
          <a:xfrm>
            <a:off x="2285985" y="1705040"/>
            <a:ext cx="894797"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NBCn2-B</a:t>
            </a:r>
            <a:endParaRPr lang="zh-CN" altLang="en-US" sz="1600" b="0" dirty="0">
              <a:latin typeface="Arial Narrow" pitchFamily="34" charset="0"/>
            </a:endParaRPr>
          </a:p>
        </p:txBody>
      </p:sp>
      <p:sp>
        <p:nvSpPr>
          <p:cNvPr id="4180" name="TextBox 254"/>
          <p:cNvSpPr txBox="1">
            <a:spLocks noChangeArrowheads="1"/>
          </p:cNvSpPr>
          <p:nvPr/>
        </p:nvSpPr>
        <p:spPr bwMode="auto">
          <a:xfrm>
            <a:off x="2285985" y="1982828"/>
            <a:ext cx="904415"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NBCn2-C</a:t>
            </a:r>
            <a:endParaRPr lang="zh-CN" altLang="en-US" sz="1600" b="0" dirty="0">
              <a:latin typeface="Arial Narrow" pitchFamily="34" charset="0"/>
            </a:endParaRPr>
          </a:p>
        </p:txBody>
      </p:sp>
      <p:sp>
        <p:nvSpPr>
          <p:cNvPr id="4181" name="TextBox 255"/>
          <p:cNvSpPr txBox="1">
            <a:spLocks noChangeArrowheads="1"/>
          </p:cNvSpPr>
          <p:nvPr/>
        </p:nvSpPr>
        <p:spPr bwMode="auto">
          <a:xfrm>
            <a:off x="2285985" y="2260616"/>
            <a:ext cx="904415"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NBCn2-D</a:t>
            </a:r>
            <a:endParaRPr lang="zh-CN" altLang="en-US" sz="1600" b="0" dirty="0">
              <a:latin typeface="Arial Narrow" pitchFamily="34" charset="0"/>
            </a:endParaRPr>
          </a:p>
        </p:txBody>
      </p:sp>
      <p:sp>
        <p:nvSpPr>
          <p:cNvPr id="4162" name="Rectangle 82"/>
          <p:cNvSpPr>
            <a:spLocks noChangeArrowheads="1"/>
          </p:cNvSpPr>
          <p:nvPr/>
        </p:nvSpPr>
        <p:spPr bwMode="auto">
          <a:xfrm>
            <a:off x="7216064" y="2025268"/>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34" name="Rectangle 82"/>
          <p:cNvSpPr>
            <a:spLocks noChangeArrowheads="1"/>
          </p:cNvSpPr>
          <p:nvPr/>
        </p:nvSpPr>
        <p:spPr bwMode="auto">
          <a:xfrm>
            <a:off x="7346239" y="2025268"/>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35" name="Rectangle 82"/>
          <p:cNvSpPr>
            <a:spLocks noChangeArrowheads="1"/>
          </p:cNvSpPr>
          <p:nvPr/>
        </p:nvSpPr>
        <p:spPr bwMode="auto">
          <a:xfrm>
            <a:off x="4439527" y="2025268"/>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65" name="Rectangle 82"/>
          <p:cNvSpPr>
            <a:spLocks noChangeArrowheads="1"/>
          </p:cNvSpPr>
          <p:nvPr/>
        </p:nvSpPr>
        <p:spPr bwMode="auto">
          <a:xfrm>
            <a:off x="3269539" y="2025268"/>
            <a:ext cx="65088" cy="228600"/>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37" name="Rectangle 82"/>
          <p:cNvSpPr>
            <a:spLocks noChangeArrowheads="1"/>
          </p:cNvSpPr>
          <p:nvPr/>
        </p:nvSpPr>
        <p:spPr bwMode="auto">
          <a:xfrm>
            <a:off x="3334627" y="2025268"/>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4" name="直接连接符 263"/>
          <p:cNvCxnSpPr/>
          <p:nvPr/>
        </p:nvCxnSpPr>
        <p:spPr bwMode="auto">
          <a:xfrm>
            <a:off x="4331577" y="2140562"/>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nvGrpSpPr>
          <p:cNvPr id="5" name="组合 126"/>
          <p:cNvGrpSpPr/>
          <p:nvPr/>
        </p:nvGrpSpPr>
        <p:grpSpPr>
          <a:xfrm>
            <a:off x="3269539" y="1470414"/>
            <a:ext cx="4094163" cy="228600"/>
            <a:chOff x="3063875" y="1401763"/>
            <a:chExt cx="4094163" cy="182562"/>
          </a:xfrm>
        </p:grpSpPr>
        <p:sp>
          <p:nvSpPr>
            <p:cNvPr id="4173" name="Rectangle 82"/>
            <p:cNvSpPr>
              <a:spLocks noChangeArrowheads="1"/>
            </p:cNvSpPr>
            <p:nvPr/>
          </p:nvSpPr>
          <p:spPr bwMode="auto">
            <a:xfrm>
              <a:off x="7010400" y="1401763"/>
              <a:ext cx="139700" cy="182562"/>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48" name="Rectangle 82"/>
            <p:cNvSpPr>
              <a:spLocks noChangeArrowheads="1"/>
            </p:cNvSpPr>
            <p:nvPr/>
          </p:nvSpPr>
          <p:spPr bwMode="auto">
            <a:xfrm>
              <a:off x="7140575" y="1401763"/>
              <a:ext cx="17463"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49" name="Rectangle 82"/>
            <p:cNvSpPr>
              <a:spLocks noChangeArrowheads="1"/>
            </p:cNvSpPr>
            <p:nvPr/>
          </p:nvSpPr>
          <p:spPr bwMode="auto">
            <a:xfrm>
              <a:off x="4233863" y="1401763"/>
              <a:ext cx="2776537"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76" name="Rectangle 82"/>
            <p:cNvSpPr>
              <a:spLocks noChangeArrowheads="1"/>
            </p:cNvSpPr>
            <p:nvPr/>
          </p:nvSpPr>
          <p:spPr bwMode="auto">
            <a:xfrm>
              <a:off x="3063875" y="1401763"/>
              <a:ext cx="65088" cy="182562"/>
            </a:xfrm>
            <a:prstGeom prst="rect">
              <a:avLst/>
            </a:prstGeom>
            <a:gradFill rotWithShape="0">
              <a:gsLst>
                <a:gs pos="0">
                  <a:srgbClr val="FF0000"/>
                </a:gs>
                <a:gs pos="10001">
                  <a:srgbClr val="FF0000"/>
                </a:gs>
                <a:gs pos="50000">
                  <a:srgbClr val="FCE2DC"/>
                </a:gs>
                <a:gs pos="100000">
                  <a:srgbClr val="FF0000"/>
                </a:gs>
              </a:gsLst>
              <a:lin ang="5400000"/>
            </a:gradFill>
            <a:ln w="9525" algn="ctr">
              <a:solidFill>
                <a:schemeClr val="tx1"/>
              </a:solidFill>
              <a:miter lim="800000"/>
              <a:headEnd/>
              <a:tailEnd/>
            </a:ln>
          </p:spPr>
          <p:txBody>
            <a:bodyPr wrap="none" anchor="ctr"/>
            <a:lstStyle/>
            <a:p>
              <a:endParaRPr lang="zh-CN" altLang="en-US" sz="4000"/>
            </a:p>
          </p:txBody>
        </p:sp>
        <p:sp>
          <p:nvSpPr>
            <p:cNvPr id="251" name="Rectangle 82"/>
            <p:cNvSpPr>
              <a:spLocks noChangeArrowheads="1"/>
            </p:cNvSpPr>
            <p:nvPr/>
          </p:nvSpPr>
          <p:spPr bwMode="auto">
            <a:xfrm>
              <a:off x="3128963" y="1401763"/>
              <a:ext cx="995362"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5" name="直接连接符 264"/>
            <p:cNvCxnSpPr/>
            <p:nvPr/>
          </p:nvCxnSpPr>
          <p:spPr bwMode="auto">
            <a:xfrm>
              <a:off x="4125913" y="1493838"/>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sp>
        <p:nvSpPr>
          <p:cNvPr id="4105" name="Rectangle 82"/>
          <p:cNvSpPr>
            <a:spLocks noChangeArrowheads="1"/>
          </p:cNvSpPr>
          <p:nvPr/>
        </p:nvSpPr>
        <p:spPr bwMode="auto">
          <a:xfrm>
            <a:off x="7216064" y="3967257"/>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67" name="Rectangle 82"/>
          <p:cNvSpPr>
            <a:spLocks noChangeArrowheads="1"/>
          </p:cNvSpPr>
          <p:nvPr/>
        </p:nvSpPr>
        <p:spPr bwMode="auto">
          <a:xfrm>
            <a:off x="7346239" y="3967257"/>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68" name="Rectangle 82"/>
          <p:cNvSpPr>
            <a:spLocks noChangeArrowheads="1"/>
          </p:cNvSpPr>
          <p:nvPr/>
        </p:nvSpPr>
        <p:spPr bwMode="auto">
          <a:xfrm>
            <a:off x="4439527" y="3967257"/>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08" name="Rectangle 82"/>
          <p:cNvSpPr>
            <a:spLocks noChangeArrowheads="1"/>
          </p:cNvSpPr>
          <p:nvPr/>
        </p:nvSpPr>
        <p:spPr bwMode="auto">
          <a:xfrm>
            <a:off x="3234614" y="3967257"/>
            <a:ext cx="100013" cy="228600"/>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70" name="Rectangle 82"/>
          <p:cNvSpPr>
            <a:spLocks noChangeArrowheads="1"/>
          </p:cNvSpPr>
          <p:nvPr/>
        </p:nvSpPr>
        <p:spPr bwMode="auto">
          <a:xfrm>
            <a:off x="3334627" y="3967257"/>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10" name="Rectangle 211"/>
          <p:cNvSpPr>
            <a:spLocks noChangeArrowheads="1"/>
          </p:cNvSpPr>
          <p:nvPr/>
        </p:nvSpPr>
        <p:spPr bwMode="auto">
          <a:xfrm>
            <a:off x="4333164" y="3967257"/>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sp>
        <p:nvSpPr>
          <p:cNvPr id="4111" name="Rectangle 82"/>
          <p:cNvSpPr>
            <a:spLocks noChangeArrowheads="1"/>
          </p:cNvSpPr>
          <p:nvPr/>
        </p:nvSpPr>
        <p:spPr bwMode="auto">
          <a:xfrm>
            <a:off x="7216064" y="5076965"/>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180" name="Rectangle 82"/>
          <p:cNvSpPr>
            <a:spLocks noChangeArrowheads="1"/>
          </p:cNvSpPr>
          <p:nvPr/>
        </p:nvSpPr>
        <p:spPr bwMode="auto">
          <a:xfrm>
            <a:off x="7346239" y="5076965"/>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81" name="Rectangle 82"/>
          <p:cNvSpPr>
            <a:spLocks noChangeArrowheads="1"/>
          </p:cNvSpPr>
          <p:nvPr/>
        </p:nvSpPr>
        <p:spPr bwMode="auto">
          <a:xfrm>
            <a:off x="4439527" y="5076965"/>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82" name="Rectangle 82"/>
          <p:cNvSpPr>
            <a:spLocks noChangeArrowheads="1"/>
          </p:cNvSpPr>
          <p:nvPr/>
        </p:nvSpPr>
        <p:spPr bwMode="auto">
          <a:xfrm>
            <a:off x="3926764" y="5076965"/>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15" name="Rectangle 211"/>
          <p:cNvSpPr>
            <a:spLocks noChangeArrowheads="1"/>
          </p:cNvSpPr>
          <p:nvPr/>
        </p:nvSpPr>
        <p:spPr bwMode="auto">
          <a:xfrm>
            <a:off x="4333164" y="5076965"/>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a:p>
        </p:txBody>
      </p:sp>
      <p:sp>
        <p:nvSpPr>
          <p:cNvPr id="4116" name="Rectangle 82"/>
          <p:cNvSpPr>
            <a:spLocks noChangeArrowheads="1"/>
          </p:cNvSpPr>
          <p:nvPr/>
        </p:nvSpPr>
        <p:spPr bwMode="auto">
          <a:xfrm>
            <a:off x="7216064" y="4799538"/>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93" name="Rectangle 82"/>
          <p:cNvSpPr>
            <a:spLocks noChangeArrowheads="1"/>
          </p:cNvSpPr>
          <p:nvPr/>
        </p:nvSpPr>
        <p:spPr bwMode="auto">
          <a:xfrm>
            <a:off x="7346239" y="4799538"/>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94" name="Rectangle 82"/>
          <p:cNvSpPr>
            <a:spLocks noChangeArrowheads="1"/>
          </p:cNvSpPr>
          <p:nvPr/>
        </p:nvSpPr>
        <p:spPr bwMode="auto">
          <a:xfrm>
            <a:off x="4439527" y="4799538"/>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96" name="Rectangle 82"/>
          <p:cNvSpPr>
            <a:spLocks noChangeArrowheads="1"/>
          </p:cNvSpPr>
          <p:nvPr/>
        </p:nvSpPr>
        <p:spPr bwMode="auto">
          <a:xfrm>
            <a:off x="3926764" y="4799538"/>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07" name="直接连接符 206"/>
          <p:cNvCxnSpPr/>
          <p:nvPr/>
        </p:nvCxnSpPr>
        <p:spPr bwMode="auto">
          <a:xfrm>
            <a:off x="4331577" y="4912844"/>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190" name="Rectangle 82"/>
          <p:cNvSpPr>
            <a:spLocks noChangeArrowheads="1"/>
          </p:cNvSpPr>
          <p:nvPr/>
        </p:nvSpPr>
        <p:spPr bwMode="auto">
          <a:xfrm>
            <a:off x="7346239" y="5354392"/>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91" name="Rectangle 82"/>
          <p:cNvSpPr>
            <a:spLocks noChangeArrowheads="1"/>
          </p:cNvSpPr>
          <p:nvPr/>
        </p:nvSpPr>
        <p:spPr bwMode="auto">
          <a:xfrm>
            <a:off x="4439527" y="5354392"/>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192" name="Rectangle 82"/>
          <p:cNvSpPr>
            <a:spLocks noChangeArrowheads="1"/>
          </p:cNvSpPr>
          <p:nvPr/>
        </p:nvSpPr>
        <p:spPr bwMode="auto">
          <a:xfrm>
            <a:off x="3926764" y="5354392"/>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09" name="直接连接符 208"/>
          <p:cNvCxnSpPr>
            <a:endCxn id="191" idx="1"/>
          </p:cNvCxnSpPr>
          <p:nvPr/>
        </p:nvCxnSpPr>
        <p:spPr bwMode="auto">
          <a:xfrm>
            <a:off x="4331577" y="5467698"/>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cxnSp>
        <p:nvCxnSpPr>
          <p:cNvPr id="211" name="直接连接符 210"/>
          <p:cNvCxnSpPr>
            <a:stCxn id="191" idx="3"/>
            <a:endCxn id="190" idx="1"/>
          </p:cNvCxnSpPr>
          <p:nvPr/>
        </p:nvCxnSpPr>
        <p:spPr bwMode="auto">
          <a:xfrm>
            <a:off x="7216064" y="5467698"/>
            <a:ext cx="130175"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sp>
        <p:nvSpPr>
          <p:cNvPr id="199" name="Rectangle 82"/>
          <p:cNvSpPr>
            <a:spLocks noChangeArrowheads="1"/>
          </p:cNvSpPr>
          <p:nvPr/>
        </p:nvSpPr>
        <p:spPr bwMode="auto">
          <a:xfrm>
            <a:off x="7346239" y="5631819"/>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00" name="Rectangle 82"/>
          <p:cNvSpPr>
            <a:spLocks noChangeArrowheads="1"/>
          </p:cNvSpPr>
          <p:nvPr/>
        </p:nvSpPr>
        <p:spPr bwMode="auto">
          <a:xfrm>
            <a:off x="4439527" y="5631819"/>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201" name="Rectangle 82"/>
          <p:cNvSpPr>
            <a:spLocks noChangeArrowheads="1"/>
          </p:cNvSpPr>
          <p:nvPr/>
        </p:nvSpPr>
        <p:spPr bwMode="auto">
          <a:xfrm>
            <a:off x="3926764" y="5631819"/>
            <a:ext cx="401638"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29" name="Rectangle 211"/>
          <p:cNvSpPr>
            <a:spLocks noChangeArrowheads="1"/>
          </p:cNvSpPr>
          <p:nvPr/>
        </p:nvSpPr>
        <p:spPr bwMode="auto">
          <a:xfrm>
            <a:off x="4333164" y="5631819"/>
            <a:ext cx="106363" cy="228600"/>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a:p>
        </p:txBody>
      </p:sp>
      <p:cxnSp>
        <p:nvCxnSpPr>
          <p:cNvPr id="213" name="直接连接符 212"/>
          <p:cNvCxnSpPr>
            <a:stCxn id="200" idx="3"/>
            <a:endCxn id="199" idx="1"/>
          </p:cNvCxnSpPr>
          <p:nvPr/>
        </p:nvCxnSpPr>
        <p:spPr bwMode="auto">
          <a:xfrm>
            <a:off x="7216064" y="5745125"/>
            <a:ext cx="130175"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nvGrpSpPr>
          <p:cNvPr id="6" name="组合 131"/>
          <p:cNvGrpSpPr/>
          <p:nvPr/>
        </p:nvGrpSpPr>
        <p:grpSpPr>
          <a:xfrm>
            <a:off x="3234614" y="3412403"/>
            <a:ext cx="4129088" cy="228600"/>
            <a:chOff x="3028950" y="2489200"/>
            <a:chExt cx="4129088" cy="182563"/>
          </a:xfrm>
        </p:grpSpPr>
        <p:sp>
          <p:nvSpPr>
            <p:cNvPr id="4145" name="Rectangle 82"/>
            <p:cNvSpPr>
              <a:spLocks noChangeArrowheads="1"/>
            </p:cNvSpPr>
            <p:nvPr/>
          </p:nvSpPr>
          <p:spPr bwMode="auto">
            <a:xfrm>
              <a:off x="7010400" y="2489200"/>
              <a:ext cx="139700" cy="182563"/>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195" name="Rectangle 82"/>
            <p:cNvSpPr>
              <a:spLocks noChangeArrowheads="1"/>
            </p:cNvSpPr>
            <p:nvPr/>
          </p:nvSpPr>
          <p:spPr bwMode="auto">
            <a:xfrm>
              <a:off x="7140575" y="2489200"/>
              <a:ext cx="17463"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97" name="Rectangle 82"/>
            <p:cNvSpPr>
              <a:spLocks noChangeArrowheads="1"/>
            </p:cNvSpPr>
            <p:nvPr/>
          </p:nvSpPr>
          <p:spPr bwMode="auto">
            <a:xfrm>
              <a:off x="4233863" y="2489200"/>
              <a:ext cx="2776537"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48" name="Rectangle 82"/>
            <p:cNvSpPr>
              <a:spLocks noChangeArrowheads="1"/>
            </p:cNvSpPr>
            <p:nvPr/>
          </p:nvSpPr>
          <p:spPr bwMode="auto">
            <a:xfrm>
              <a:off x="3028950" y="2489200"/>
              <a:ext cx="100013" cy="182563"/>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06" name="Rectangle 82"/>
            <p:cNvSpPr>
              <a:spLocks noChangeArrowheads="1"/>
            </p:cNvSpPr>
            <p:nvPr/>
          </p:nvSpPr>
          <p:spPr bwMode="auto">
            <a:xfrm>
              <a:off x="3128963" y="2489200"/>
              <a:ext cx="995362"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50" name="Rectangle 211"/>
            <p:cNvSpPr>
              <a:spLocks noChangeArrowheads="1"/>
            </p:cNvSpPr>
            <p:nvPr/>
          </p:nvSpPr>
          <p:spPr bwMode="auto">
            <a:xfrm>
              <a:off x="4127500" y="2489200"/>
              <a:ext cx="106363" cy="182563"/>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sp>
        <p:nvSpPr>
          <p:cNvPr id="4140" name="Rectangle 82"/>
          <p:cNvSpPr>
            <a:spLocks noChangeArrowheads="1"/>
          </p:cNvSpPr>
          <p:nvPr/>
        </p:nvSpPr>
        <p:spPr bwMode="auto">
          <a:xfrm>
            <a:off x="7216064" y="3689830"/>
            <a:ext cx="139700" cy="228600"/>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159" name="Rectangle 82"/>
          <p:cNvSpPr>
            <a:spLocks noChangeArrowheads="1"/>
          </p:cNvSpPr>
          <p:nvPr/>
        </p:nvSpPr>
        <p:spPr bwMode="auto">
          <a:xfrm>
            <a:off x="7346239" y="3689830"/>
            <a:ext cx="100013"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160" name="Rectangle 82"/>
          <p:cNvSpPr>
            <a:spLocks noChangeArrowheads="1"/>
          </p:cNvSpPr>
          <p:nvPr/>
        </p:nvSpPr>
        <p:spPr bwMode="auto">
          <a:xfrm>
            <a:off x="4439527" y="3689830"/>
            <a:ext cx="2776537"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43" name="Rectangle 82"/>
          <p:cNvSpPr>
            <a:spLocks noChangeArrowheads="1"/>
          </p:cNvSpPr>
          <p:nvPr/>
        </p:nvSpPr>
        <p:spPr bwMode="auto">
          <a:xfrm>
            <a:off x="3234614" y="3689830"/>
            <a:ext cx="100013" cy="228600"/>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177" name="Rectangle 82"/>
          <p:cNvSpPr>
            <a:spLocks noChangeArrowheads="1"/>
          </p:cNvSpPr>
          <p:nvPr/>
        </p:nvSpPr>
        <p:spPr bwMode="auto">
          <a:xfrm>
            <a:off x="3334627" y="3689830"/>
            <a:ext cx="995362" cy="228600"/>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2" name="直接连接符 261"/>
          <p:cNvCxnSpPr/>
          <p:nvPr/>
        </p:nvCxnSpPr>
        <p:spPr bwMode="auto">
          <a:xfrm>
            <a:off x="4331577" y="3804130"/>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nvGrpSpPr>
          <p:cNvPr id="7" name="组合 130"/>
          <p:cNvGrpSpPr/>
          <p:nvPr/>
        </p:nvGrpSpPr>
        <p:grpSpPr>
          <a:xfrm>
            <a:off x="3234614" y="3134976"/>
            <a:ext cx="4129088" cy="228600"/>
            <a:chOff x="3028950" y="2271713"/>
            <a:chExt cx="4129088" cy="182562"/>
          </a:xfrm>
        </p:grpSpPr>
        <p:sp>
          <p:nvSpPr>
            <p:cNvPr id="4151" name="Rectangle 82"/>
            <p:cNvSpPr>
              <a:spLocks noChangeArrowheads="1"/>
            </p:cNvSpPr>
            <p:nvPr/>
          </p:nvSpPr>
          <p:spPr bwMode="auto">
            <a:xfrm>
              <a:off x="7010400" y="2271713"/>
              <a:ext cx="139700" cy="182562"/>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20" name="Rectangle 82"/>
            <p:cNvSpPr>
              <a:spLocks noChangeArrowheads="1"/>
            </p:cNvSpPr>
            <p:nvPr/>
          </p:nvSpPr>
          <p:spPr bwMode="auto">
            <a:xfrm>
              <a:off x="7140575" y="2271713"/>
              <a:ext cx="17463"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21" name="Rectangle 82"/>
            <p:cNvSpPr>
              <a:spLocks noChangeArrowheads="1"/>
            </p:cNvSpPr>
            <p:nvPr/>
          </p:nvSpPr>
          <p:spPr bwMode="auto">
            <a:xfrm>
              <a:off x="4233863" y="2271713"/>
              <a:ext cx="2776537"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54" name="Rectangle 82"/>
            <p:cNvSpPr>
              <a:spLocks noChangeArrowheads="1"/>
            </p:cNvSpPr>
            <p:nvPr/>
          </p:nvSpPr>
          <p:spPr bwMode="auto">
            <a:xfrm>
              <a:off x="3028950" y="2271713"/>
              <a:ext cx="100013" cy="182562"/>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23" name="Rectangle 82"/>
            <p:cNvSpPr>
              <a:spLocks noChangeArrowheads="1"/>
            </p:cNvSpPr>
            <p:nvPr/>
          </p:nvSpPr>
          <p:spPr bwMode="auto">
            <a:xfrm>
              <a:off x="3128963" y="2271713"/>
              <a:ext cx="995362"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63" name="直接连接符 262"/>
            <p:cNvCxnSpPr/>
            <p:nvPr/>
          </p:nvCxnSpPr>
          <p:spPr bwMode="auto">
            <a:xfrm>
              <a:off x="4125913" y="2363788"/>
              <a:ext cx="107950"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grpSp>
        <p:nvGrpSpPr>
          <p:cNvPr id="8" name="组合 136"/>
          <p:cNvGrpSpPr/>
          <p:nvPr/>
        </p:nvGrpSpPr>
        <p:grpSpPr>
          <a:xfrm>
            <a:off x="3279064" y="4522111"/>
            <a:ext cx="4083050" cy="228600"/>
            <a:chOff x="3073400" y="3360738"/>
            <a:chExt cx="4083050" cy="182562"/>
          </a:xfrm>
        </p:grpSpPr>
        <p:sp>
          <p:nvSpPr>
            <p:cNvPr id="4190" name="Rectangle 82"/>
            <p:cNvSpPr>
              <a:spLocks noChangeArrowheads="1"/>
            </p:cNvSpPr>
            <p:nvPr/>
          </p:nvSpPr>
          <p:spPr bwMode="auto">
            <a:xfrm>
              <a:off x="7008813" y="3360738"/>
              <a:ext cx="139700" cy="182562"/>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67" name="Rectangle 82"/>
            <p:cNvSpPr>
              <a:spLocks noChangeArrowheads="1"/>
            </p:cNvSpPr>
            <p:nvPr/>
          </p:nvSpPr>
          <p:spPr bwMode="auto">
            <a:xfrm>
              <a:off x="7138988" y="3360738"/>
              <a:ext cx="17462"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68" name="Rectangle 82"/>
            <p:cNvSpPr>
              <a:spLocks noChangeArrowheads="1"/>
            </p:cNvSpPr>
            <p:nvPr/>
          </p:nvSpPr>
          <p:spPr bwMode="auto">
            <a:xfrm>
              <a:off x="4233863" y="3360738"/>
              <a:ext cx="2774950"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93" name="Rectangle 82"/>
            <p:cNvSpPr>
              <a:spLocks noChangeArrowheads="1"/>
            </p:cNvSpPr>
            <p:nvPr/>
          </p:nvSpPr>
          <p:spPr bwMode="auto">
            <a:xfrm>
              <a:off x="3073400" y="3360738"/>
              <a:ext cx="55563" cy="182562"/>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70" name="Rectangle 82"/>
            <p:cNvSpPr>
              <a:spLocks noChangeArrowheads="1"/>
            </p:cNvSpPr>
            <p:nvPr/>
          </p:nvSpPr>
          <p:spPr bwMode="auto">
            <a:xfrm>
              <a:off x="3127375" y="3360738"/>
              <a:ext cx="996950" cy="182562"/>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95" name="Rectangle 211"/>
            <p:cNvSpPr>
              <a:spLocks noChangeArrowheads="1"/>
            </p:cNvSpPr>
            <p:nvPr/>
          </p:nvSpPr>
          <p:spPr bwMode="auto">
            <a:xfrm>
              <a:off x="4125913" y="3360738"/>
              <a:ext cx="107950" cy="182562"/>
            </a:xfrm>
            <a:prstGeom prst="rect">
              <a:avLst/>
            </a:prstGeom>
            <a:gradFill rotWithShape="0">
              <a:gsLst>
                <a:gs pos="0">
                  <a:srgbClr val="006600"/>
                </a:gs>
                <a:gs pos="10001">
                  <a:srgbClr val="006600"/>
                </a:gs>
                <a:gs pos="50000">
                  <a:srgbClr val="CDFFCD"/>
                </a:gs>
                <a:gs pos="100000">
                  <a:srgbClr val="006600"/>
                </a:gs>
              </a:gsLst>
              <a:lin ang="5400000"/>
            </a:gradFill>
            <a:ln w="9525" algn="ctr">
              <a:solidFill>
                <a:schemeClr val="tx1"/>
              </a:solidFill>
              <a:miter lim="800000"/>
              <a:headEnd/>
              <a:tailEnd/>
            </a:ln>
          </p:spPr>
          <p:txBody>
            <a:bodyPr wrap="none" anchor="ctr"/>
            <a:lstStyle/>
            <a:p>
              <a:endParaRPr lang="zh-CN" altLang="en-US" b="1"/>
            </a:p>
          </p:txBody>
        </p:sp>
      </p:grpSp>
      <p:grpSp>
        <p:nvGrpSpPr>
          <p:cNvPr id="9" name="组合 134"/>
          <p:cNvGrpSpPr/>
          <p:nvPr/>
        </p:nvGrpSpPr>
        <p:grpSpPr>
          <a:xfrm>
            <a:off x="3279064" y="4244684"/>
            <a:ext cx="4083050" cy="228600"/>
            <a:chOff x="3073400" y="3143250"/>
            <a:chExt cx="4083050" cy="182563"/>
          </a:xfrm>
        </p:grpSpPr>
        <p:sp>
          <p:nvSpPr>
            <p:cNvPr id="4196" name="Rectangle 82"/>
            <p:cNvSpPr>
              <a:spLocks noChangeArrowheads="1"/>
            </p:cNvSpPr>
            <p:nvPr/>
          </p:nvSpPr>
          <p:spPr bwMode="auto">
            <a:xfrm>
              <a:off x="7008813" y="3143250"/>
              <a:ext cx="139700" cy="182563"/>
            </a:xfrm>
            <a:prstGeom prst="rect">
              <a:avLst/>
            </a:prstGeom>
            <a:gradFill rotWithShape="0">
              <a:gsLst>
                <a:gs pos="0">
                  <a:srgbClr val="FF6600"/>
                </a:gs>
                <a:gs pos="10001">
                  <a:srgbClr val="FF6600"/>
                </a:gs>
                <a:gs pos="50000">
                  <a:srgbClr val="FFDDDD"/>
                </a:gs>
                <a:gs pos="100000">
                  <a:srgbClr val="FF6600"/>
                </a:gs>
              </a:gsLst>
              <a:lin ang="5400000"/>
            </a:gradFill>
            <a:ln w="9525" algn="ctr">
              <a:solidFill>
                <a:schemeClr val="tx1"/>
              </a:solidFill>
              <a:miter lim="800000"/>
              <a:headEnd/>
              <a:tailEnd/>
            </a:ln>
          </p:spPr>
          <p:txBody>
            <a:bodyPr wrap="none" anchor="ctr"/>
            <a:lstStyle/>
            <a:p>
              <a:endParaRPr lang="zh-CN" altLang="en-US" sz="4000"/>
            </a:p>
          </p:txBody>
        </p:sp>
        <p:sp>
          <p:nvSpPr>
            <p:cNvPr id="273" name="Rectangle 82"/>
            <p:cNvSpPr>
              <a:spLocks noChangeArrowheads="1"/>
            </p:cNvSpPr>
            <p:nvPr/>
          </p:nvSpPr>
          <p:spPr bwMode="auto">
            <a:xfrm>
              <a:off x="7138988" y="3143250"/>
              <a:ext cx="17462"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dirty="0"/>
            </a:p>
          </p:txBody>
        </p:sp>
        <p:sp>
          <p:nvSpPr>
            <p:cNvPr id="274" name="Rectangle 82"/>
            <p:cNvSpPr>
              <a:spLocks noChangeArrowheads="1"/>
            </p:cNvSpPr>
            <p:nvPr/>
          </p:nvSpPr>
          <p:spPr bwMode="auto">
            <a:xfrm>
              <a:off x="4233863" y="3143250"/>
              <a:ext cx="2774950"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sp>
          <p:nvSpPr>
            <p:cNvPr id="4199" name="Rectangle 82"/>
            <p:cNvSpPr>
              <a:spLocks noChangeArrowheads="1"/>
            </p:cNvSpPr>
            <p:nvPr/>
          </p:nvSpPr>
          <p:spPr bwMode="auto">
            <a:xfrm>
              <a:off x="3073400" y="3143250"/>
              <a:ext cx="55563" cy="182563"/>
            </a:xfrm>
            <a:prstGeom prst="rect">
              <a:avLst/>
            </a:prstGeom>
            <a:gradFill rotWithShape="0">
              <a:gsLst>
                <a:gs pos="0">
                  <a:srgbClr val="663300"/>
                </a:gs>
                <a:gs pos="10001">
                  <a:srgbClr val="663300"/>
                </a:gs>
                <a:gs pos="50000">
                  <a:srgbClr val="F5EADF"/>
                </a:gs>
                <a:gs pos="100000">
                  <a:srgbClr val="663300"/>
                </a:gs>
              </a:gsLst>
              <a:lin ang="5400000"/>
            </a:gradFill>
            <a:ln w="9525" algn="ctr">
              <a:solidFill>
                <a:schemeClr val="tx1"/>
              </a:solidFill>
              <a:miter lim="800000"/>
              <a:headEnd/>
              <a:tailEnd/>
            </a:ln>
          </p:spPr>
          <p:txBody>
            <a:bodyPr wrap="none" anchor="ctr"/>
            <a:lstStyle/>
            <a:p>
              <a:endParaRPr lang="zh-CN" altLang="en-US" sz="4000"/>
            </a:p>
          </p:txBody>
        </p:sp>
        <p:sp>
          <p:nvSpPr>
            <p:cNvPr id="276" name="Rectangle 82"/>
            <p:cNvSpPr>
              <a:spLocks noChangeArrowheads="1"/>
            </p:cNvSpPr>
            <p:nvPr/>
          </p:nvSpPr>
          <p:spPr bwMode="auto">
            <a:xfrm>
              <a:off x="3127375" y="3143250"/>
              <a:ext cx="996950" cy="182563"/>
            </a:xfrm>
            <a:prstGeom prst="rect">
              <a:avLst/>
            </a:prstGeom>
            <a:gradFill>
              <a:gsLst>
                <a:gs pos="0">
                  <a:schemeClr val="bg1">
                    <a:lumMod val="50000"/>
                  </a:schemeClr>
                </a:gs>
                <a:gs pos="50000">
                  <a:srgbClr val="EAEAEA"/>
                </a:gs>
                <a:gs pos="100000">
                  <a:schemeClr val="bg1">
                    <a:lumMod val="50000"/>
                  </a:schemeClr>
                </a:gs>
              </a:gsLst>
              <a:lin ang="5400000" scaled="0"/>
            </a:gradFill>
            <a:ln w="9525" algn="ctr">
              <a:solidFill>
                <a:schemeClr val="tx1"/>
              </a:solidFill>
              <a:miter lim="800000"/>
              <a:headEnd/>
              <a:tailEnd/>
            </a:ln>
            <a:effectLst/>
            <a:extLst>
              <a:ext uri="{AF507438-7753-43E0-B8FC-AC1667EBCBE1}"/>
            </a:extLst>
          </p:spPr>
          <p:txBody>
            <a:bodyPr wrap="none" anchor="ctr"/>
            <a:lstStyle/>
            <a:p>
              <a:pPr>
                <a:defRPr/>
              </a:pPr>
              <a:endParaRPr lang="zh-CN" altLang="en-US" sz="4000"/>
            </a:p>
          </p:txBody>
        </p:sp>
        <p:cxnSp>
          <p:nvCxnSpPr>
            <p:cNvPr id="277" name="直接连接符 276"/>
            <p:cNvCxnSpPr/>
            <p:nvPr/>
          </p:nvCxnSpPr>
          <p:spPr bwMode="auto">
            <a:xfrm>
              <a:off x="4124325" y="3233738"/>
              <a:ext cx="109538" cy="0"/>
            </a:xfrm>
            <a:prstGeom prst="line">
              <a:avLst/>
            </a:prstGeom>
            <a:solidFill>
              <a:schemeClr val="accent1"/>
            </a:solidFill>
            <a:ln w="19050" cap="flat" cmpd="sng" algn="ctr">
              <a:solidFill>
                <a:schemeClr val="bg1">
                  <a:lumMod val="50000"/>
                </a:schemeClr>
              </a:solidFill>
              <a:prstDash val="solid"/>
              <a:round/>
              <a:headEnd type="none" w="med" len="med"/>
              <a:tailEnd type="none" w="med" len="med"/>
            </a:ln>
            <a:effectLst/>
          </p:spPr>
        </p:cxnSp>
      </p:grpSp>
      <p:grpSp>
        <p:nvGrpSpPr>
          <p:cNvPr id="10" name="组合 177"/>
          <p:cNvGrpSpPr/>
          <p:nvPr/>
        </p:nvGrpSpPr>
        <p:grpSpPr>
          <a:xfrm>
            <a:off x="2285985" y="3093975"/>
            <a:ext cx="922047" cy="2838646"/>
            <a:chOff x="431306" y="2816192"/>
            <a:chExt cx="922047" cy="2838646"/>
          </a:xfrm>
        </p:grpSpPr>
        <p:sp>
          <p:nvSpPr>
            <p:cNvPr id="4101" name="TextBox 142"/>
            <p:cNvSpPr txBox="1">
              <a:spLocks noChangeArrowheads="1"/>
            </p:cNvSpPr>
            <p:nvPr/>
          </p:nvSpPr>
          <p:spPr bwMode="auto">
            <a:xfrm>
              <a:off x="431306" y="4482920"/>
              <a:ext cx="894797"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NBCn2-K</a:t>
              </a:r>
              <a:endParaRPr lang="zh-CN" altLang="en-US" sz="1600" b="0">
                <a:latin typeface="Arial Narrow" pitchFamily="34" charset="0"/>
              </a:endParaRPr>
            </a:p>
          </p:txBody>
        </p:sp>
        <p:sp>
          <p:nvSpPr>
            <p:cNvPr id="4102" name="TextBox 143"/>
            <p:cNvSpPr txBox="1">
              <a:spLocks noChangeArrowheads="1"/>
            </p:cNvSpPr>
            <p:nvPr/>
          </p:nvSpPr>
          <p:spPr bwMode="auto">
            <a:xfrm>
              <a:off x="431306" y="4760708"/>
              <a:ext cx="875561"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NBCn2-L</a:t>
              </a:r>
              <a:endParaRPr lang="zh-CN" altLang="en-US" sz="1600" b="0">
                <a:latin typeface="Arial Narrow" pitchFamily="34" charset="0"/>
              </a:endParaRPr>
            </a:p>
          </p:txBody>
        </p:sp>
        <p:sp>
          <p:nvSpPr>
            <p:cNvPr id="4103" name="TextBox 144"/>
            <p:cNvSpPr txBox="1">
              <a:spLocks noChangeArrowheads="1"/>
            </p:cNvSpPr>
            <p:nvPr/>
          </p:nvSpPr>
          <p:spPr bwMode="auto">
            <a:xfrm>
              <a:off x="431306" y="5038496"/>
              <a:ext cx="922047"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NBCn2-M</a:t>
              </a:r>
              <a:endParaRPr lang="zh-CN" altLang="en-US" sz="1600" b="0">
                <a:latin typeface="Arial Narrow" pitchFamily="34" charset="0"/>
              </a:endParaRPr>
            </a:p>
          </p:txBody>
        </p:sp>
        <p:sp>
          <p:nvSpPr>
            <p:cNvPr id="4104" name="TextBox 145"/>
            <p:cNvSpPr txBox="1">
              <a:spLocks noChangeArrowheads="1"/>
            </p:cNvSpPr>
            <p:nvPr/>
          </p:nvSpPr>
          <p:spPr bwMode="auto">
            <a:xfrm>
              <a:off x="431306" y="5316284"/>
              <a:ext cx="904415"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NBCn2-N</a:t>
              </a:r>
              <a:endParaRPr lang="zh-CN" altLang="en-US" sz="1600" b="0" dirty="0">
                <a:latin typeface="Arial Narrow" pitchFamily="34" charset="0"/>
              </a:endParaRPr>
            </a:p>
          </p:txBody>
        </p:sp>
        <p:sp>
          <p:nvSpPr>
            <p:cNvPr id="4182" name="TextBox 256"/>
            <p:cNvSpPr txBox="1">
              <a:spLocks noChangeArrowheads="1"/>
            </p:cNvSpPr>
            <p:nvPr/>
          </p:nvSpPr>
          <p:spPr bwMode="auto">
            <a:xfrm>
              <a:off x="431306" y="2816192"/>
              <a:ext cx="894797" cy="338554"/>
            </a:xfrm>
            <a:prstGeom prst="rect">
              <a:avLst/>
            </a:prstGeom>
            <a:noFill/>
            <a:ln w="9525">
              <a:noFill/>
              <a:miter lim="800000"/>
              <a:headEnd/>
              <a:tailEnd/>
            </a:ln>
          </p:spPr>
          <p:txBody>
            <a:bodyPr wrap="none">
              <a:spAutoFit/>
            </a:bodyPr>
            <a:lstStyle/>
            <a:p>
              <a:pPr algn="l"/>
              <a:r>
                <a:rPr lang="en-US" altLang="zh-CN" sz="1600" b="0" dirty="0">
                  <a:latin typeface="Arial Narrow" pitchFamily="34" charset="0"/>
                </a:rPr>
                <a:t>NBCn2-E</a:t>
              </a:r>
              <a:endParaRPr lang="zh-CN" altLang="en-US" sz="1600" b="0" dirty="0">
                <a:latin typeface="Arial Narrow" pitchFamily="34" charset="0"/>
              </a:endParaRPr>
            </a:p>
          </p:txBody>
        </p:sp>
        <p:sp>
          <p:nvSpPr>
            <p:cNvPr id="4183" name="TextBox 257"/>
            <p:cNvSpPr txBox="1">
              <a:spLocks noChangeArrowheads="1"/>
            </p:cNvSpPr>
            <p:nvPr/>
          </p:nvSpPr>
          <p:spPr bwMode="auto">
            <a:xfrm>
              <a:off x="431306" y="3093980"/>
              <a:ext cx="885179"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NBCn2-F</a:t>
              </a:r>
              <a:endParaRPr lang="zh-CN" altLang="en-US" sz="1600" b="0">
                <a:latin typeface="Arial Narrow" pitchFamily="34" charset="0"/>
              </a:endParaRPr>
            </a:p>
          </p:txBody>
        </p:sp>
        <p:sp>
          <p:nvSpPr>
            <p:cNvPr id="4184" name="TextBox 258"/>
            <p:cNvSpPr txBox="1">
              <a:spLocks noChangeArrowheads="1"/>
            </p:cNvSpPr>
            <p:nvPr/>
          </p:nvSpPr>
          <p:spPr bwMode="auto">
            <a:xfrm>
              <a:off x="431306" y="3371768"/>
              <a:ext cx="914033"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NBCn2-G</a:t>
              </a:r>
              <a:endParaRPr lang="zh-CN" altLang="en-US" sz="1600" b="0">
                <a:latin typeface="Arial Narrow" pitchFamily="34" charset="0"/>
              </a:endParaRPr>
            </a:p>
          </p:txBody>
        </p:sp>
        <p:sp>
          <p:nvSpPr>
            <p:cNvPr id="4185" name="TextBox 259"/>
            <p:cNvSpPr txBox="1">
              <a:spLocks noChangeArrowheads="1"/>
            </p:cNvSpPr>
            <p:nvPr/>
          </p:nvSpPr>
          <p:spPr bwMode="auto">
            <a:xfrm>
              <a:off x="431306" y="3649556"/>
              <a:ext cx="904415"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NBCn2-H</a:t>
              </a:r>
              <a:endParaRPr lang="zh-CN" altLang="en-US" sz="1600" b="0">
                <a:latin typeface="Arial Narrow" pitchFamily="34" charset="0"/>
              </a:endParaRPr>
            </a:p>
          </p:txBody>
        </p:sp>
        <p:sp>
          <p:nvSpPr>
            <p:cNvPr id="4202" name="TextBox 279"/>
            <p:cNvSpPr txBox="1">
              <a:spLocks noChangeArrowheads="1"/>
            </p:cNvSpPr>
            <p:nvPr/>
          </p:nvSpPr>
          <p:spPr bwMode="auto">
            <a:xfrm>
              <a:off x="431306" y="3927344"/>
              <a:ext cx="829073"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NBCn2-I</a:t>
              </a:r>
              <a:endParaRPr lang="zh-CN" altLang="en-US" sz="1600" b="0">
                <a:latin typeface="Arial Narrow" pitchFamily="34" charset="0"/>
              </a:endParaRPr>
            </a:p>
          </p:txBody>
        </p:sp>
        <p:sp>
          <p:nvSpPr>
            <p:cNvPr id="4203" name="TextBox 280"/>
            <p:cNvSpPr txBox="1">
              <a:spLocks noChangeArrowheads="1"/>
            </p:cNvSpPr>
            <p:nvPr/>
          </p:nvSpPr>
          <p:spPr bwMode="auto">
            <a:xfrm>
              <a:off x="431306" y="4205132"/>
              <a:ext cx="867545" cy="338554"/>
            </a:xfrm>
            <a:prstGeom prst="rect">
              <a:avLst/>
            </a:prstGeom>
            <a:noFill/>
            <a:ln w="9525">
              <a:noFill/>
              <a:miter lim="800000"/>
              <a:headEnd/>
              <a:tailEnd/>
            </a:ln>
          </p:spPr>
          <p:txBody>
            <a:bodyPr wrap="none">
              <a:spAutoFit/>
            </a:bodyPr>
            <a:lstStyle/>
            <a:p>
              <a:pPr algn="l"/>
              <a:r>
                <a:rPr lang="en-US" altLang="zh-CN" sz="1600" b="0">
                  <a:latin typeface="Arial Narrow" pitchFamily="34" charset="0"/>
                </a:rPr>
                <a:t>NBCn2-J</a:t>
              </a:r>
              <a:endParaRPr lang="zh-CN" altLang="en-US" sz="1600" b="0">
                <a:latin typeface="Arial Narrow" pitchFamily="34" charset="0"/>
              </a:endParaRPr>
            </a:p>
          </p:txBody>
        </p:sp>
      </p:grpSp>
      <p:grpSp>
        <p:nvGrpSpPr>
          <p:cNvPr id="11" name="组合 129"/>
          <p:cNvGrpSpPr>
            <a:grpSpLocks/>
          </p:cNvGrpSpPr>
          <p:nvPr/>
        </p:nvGrpSpPr>
        <p:grpSpPr bwMode="auto">
          <a:xfrm>
            <a:off x="5138027" y="1418026"/>
            <a:ext cx="1846262" cy="4483818"/>
            <a:chOff x="4951654" y="908720"/>
            <a:chExt cx="1846498" cy="1110929"/>
          </a:xfrm>
        </p:grpSpPr>
        <p:sp>
          <p:nvSpPr>
            <p:cNvPr id="4209" name="矩形 130"/>
            <p:cNvSpPr>
              <a:spLocks noChangeArrowheads="1"/>
            </p:cNvSpPr>
            <p:nvPr/>
          </p:nvSpPr>
          <p:spPr bwMode="auto">
            <a:xfrm>
              <a:off x="6744077" y="908720"/>
              <a:ext cx="54075" cy="1110929"/>
            </a:xfrm>
            <a:prstGeom prst="rect">
              <a:avLst/>
            </a:prstGeom>
            <a:noFill/>
            <a:ln w="9525" algn="ctr">
              <a:solidFill>
                <a:schemeClr val="tx1"/>
              </a:solidFill>
              <a:prstDash val="sysDot"/>
              <a:round/>
              <a:headEnd/>
              <a:tailEnd/>
            </a:ln>
          </p:spPr>
          <p:txBody>
            <a:bodyPr/>
            <a:lstStyle/>
            <a:p>
              <a:endParaRPr lang="zh-CN" altLang="en-US"/>
            </a:p>
          </p:txBody>
        </p:sp>
        <p:sp>
          <p:nvSpPr>
            <p:cNvPr id="4210" name="矩形 137"/>
            <p:cNvSpPr>
              <a:spLocks noChangeArrowheads="1"/>
            </p:cNvSpPr>
            <p:nvPr/>
          </p:nvSpPr>
          <p:spPr bwMode="auto">
            <a:xfrm>
              <a:off x="6671867" y="908720"/>
              <a:ext cx="54075" cy="1110929"/>
            </a:xfrm>
            <a:prstGeom prst="rect">
              <a:avLst/>
            </a:prstGeom>
            <a:noFill/>
            <a:ln w="9525" algn="ctr">
              <a:solidFill>
                <a:schemeClr val="tx1"/>
              </a:solidFill>
              <a:prstDash val="sysDot"/>
              <a:round/>
              <a:headEnd/>
              <a:tailEnd/>
            </a:ln>
          </p:spPr>
          <p:txBody>
            <a:bodyPr/>
            <a:lstStyle/>
            <a:p>
              <a:endParaRPr lang="zh-CN" altLang="en-US"/>
            </a:p>
          </p:txBody>
        </p:sp>
        <p:sp>
          <p:nvSpPr>
            <p:cNvPr id="4211" name="矩形 146"/>
            <p:cNvSpPr>
              <a:spLocks noChangeArrowheads="1"/>
            </p:cNvSpPr>
            <p:nvPr/>
          </p:nvSpPr>
          <p:spPr bwMode="auto">
            <a:xfrm>
              <a:off x="6488414" y="908720"/>
              <a:ext cx="61128" cy="1110929"/>
            </a:xfrm>
            <a:prstGeom prst="rect">
              <a:avLst/>
            </a:prstGeom>
            <a:noFill/>
            <a:ln w="9525" algn="ctr">
              <a:solidFill>
                <a:schemeClr val="tx1"/>
              </a:solidFill>
              <a:prstDash val="sysDot"/>
              <a:round/>
              <a:headEnd/>
              <a:tailEnd/>
            </a:ln>
          </p:spPr>
          <p:txBody>
            <a:bodyPr/>
            <a:lstStyle/>
            <a:p>
              <a:endParaRPr lang="zh-CN" altLang="en-US"/>
            </a:p>
          </p:txBody>
        </p:sp>
        <p:sp>
          <p:nvSpPr>
            <p:cNvPr id="4212" name="矩形 150"/>
            <p:cNvSpPr>
              <a:spLocks noChangeArrowheads="1"/>
            </p:cNvSpPr>
            <p:nvPr/>
          </p:nvSpPr>
          <p:spPr bwMode="auto">
            <a:xfrm>
              <a:off x="6380708" y="908720"/>
              <a:ext cx="75234" cy="1110929"/>
            </a:xfrm>
            <a:prstGeom prst="rect">
              <a:avLst/>
            </a:prstGeom>
            <a:noFill/>
            <a:ln w="9525" algn="ctr">
              <a:solidFill>
                <a:schemeClr val="tx1"/>
              </a:solidFill>
              <a:prstDash val="sysDot"/>
              <a:round/>
              <a:headEnd/>
              <a:tailEnd/>
            </a:ln>
          </p:spPr>
          <p:txBody>
            <a:bodyPr/>
            <a:lstStyle/>
            <a:p>
              <a:endParaRPr lang="zh-CN" altLang="en-US"/>
            </a:p>
          </p:txBody>
        </p:sp>
        <p:sp>
          <p:nvSpPr>
            <p:cNvPr id="4213" name="矩形 161"/>
            <p:cNvSpPr>
              <a:spLocks noChangeArrowheads="1"/>
            </p:cNvSpPr>
            <p:nvPr/>
          </p:nvSpPr>
          <p:spPr bwMode="auto">
            <a:xfrm>
              <a:off x="6199459" y="908720"/>
              <a:ext cx="72883" cy="1110929"/>
            </a:xfrm>
            <a:prstGeom prst="rect">
              <a:avLst/>
            </a:prstGeom>
            <a:noFill/>
            <a:ln w="9525" algn="ctr">
              <a:solidFill>
                <a:schemeClr val="tx1"/>
              </a:solidFill>
              <a:prstDash val="sysDot"/>
              <a:round/>
              <a:headEnd/>
              <a:tailEnd/>
            </a:ln>
          </p:spPr>
          <p:txBody>
            <a:bodyPr/>
            <a:lstStyle/>
            <a:p>
              <a:endParaRPr lang="zh-CN" altLang="en-US"/>
            </a:p>
          </p:txBody>
        </p:sp>
        <p:sp>
          <p:nvSpPr>
            <p:cNvPr id="4214" name="矩形 166"/>
            <p:cNvSpPr>
              <a:spLocks noChangeArrowheads="1"/>
            </p:cNvSpPr>
            <p:nvPr/>
          </p:nvSpPr>
          <p:spPr bwMode="auto">
            <a:xfrm>
              <a:off x="6047156" y="908720"/>
              <a:ext cx="77586" cy="1110929"/>
            </a:xfrm>
            <a:prstGeom prst="rect">
              <a:avLst/>
            </a:prstGeom>
            <a:noFill/>
            <a:ln w="9525" algn="ctr">
              <a:solidFill>
                <a:schemeClr val="tx1"/>
              </a:solidFill>
              <a:prstDash val="sysDot"/>
              <a:round/>
              <a:headEnd/>
              <a:tailEnd/>
            </a:ln>
          </p:spPr>
          <p:txBody>
            <a:bodyPr/>
            <a:lstStyle/>
            <a:p>
              <a:endParaRPr lang="zh-CN" altLang="en-US"/>
            </a:p>
          </p:txBody>
        </p:sp>
        <p:sp>
          <p:nvSpPr>
            <p:cNvPr id="4215" name="矩形 167"/>
            <p:cNvSpPr>
              <a:spLocks noChangeArrowheads="1"/>
            </p:cNvSpPr>
            <p:nvPr/>
          </p:nvSpPr>
          <p:spPr bwMode="auto">
            <a:xfrm>
              <a:off x="5852756" y="908720"/>
              <a:ext cx="77586" cy="1110929"/>
            </a:xfrm>
            <a:prstGeom prst="rect">
              <a:avLst/>
            </a:prstGeom>
            <a:noFill/>
            <a:ln w="9525" algn="ctr">
              <a:solidFill>
                <a:schemeClr val="tx1"/>
              </a:solidFill>
              <a:prstDash val="sysDot"/>
              <a:round/>
              <a:headEnd/>
              <a:tailEnd/>
            </a:ln>
          </p:spPr>
          <p:txBody>
            <a:bodyPr/>
            <a:lstStyle/>
            <a:p>
              <a:endParaRPr lang="zh-CN" altLang="en-US"/>
            </a:p>
          </p:txBody>
        </p:sp>
        <p:sp>
          <p:nvSpPr>
            <p:cNvPr id="4216" name="矩形 168"/>
            <p:cNvSpPr>
              <a:spLocks noChangeArrowheads="1"/>
            </p:cNvSpPr>
            <p:nvPr/>
          </p:nvSpPr>
          <p:spPr bwMode="auto">
            <a:xfrm>
              <a:off x="5725801" y="908720"/>
              <a:ext cx="89341" cy="1110929"/>
            </a:xfrm>
            <a:prstGeom prst="rect">
              <a:avLst/>
            </a:prstGeom>
            <a:noFill/>
            <a:ln w="9525" algn="ctr">
              <a:solidFill>
                <a:schemeClr val="tx1"/>
              </a:solidFill>
              <a:prstDash val="sysDot"/>
              <a:round/>
              <a:headEnd/>
              <a:tailEnd/>
            </a:ln>
          </p:spPr>
          <p:txBody>
            <a:bodyPr/>
            <a:lstStyle/>
            <a:p>
              <a:endParaRPr lang="zh-CN" altLang="en-US"/>
            </a:p>
          </p:txBody>
        </p:sp>
        <p:sp>
          <p:nvSpPr>
            <p:cNvPr id="4217" name="矩形 169"/>
            <p:cNvSpPr>
              <a:spLocks noChangeArrowheads="1"/>
            </p:cNvSpPr>
            <p:nvPr/>
          </p:nvSpPr>
          <p:spPr bwMode="auto">
            <a:xfrm>
              <a:off x="4951654" y="908720"/>
              <a:ext cx="82288" cy="1110929"/>
            </a:xfrm>
            <a:prstGeom prst="rect">
              <a:avLst/>
            </a:prstGeom>
            <a:noFill/>
            <a:ln w="9525" algn="ctr">
              <a:solidFill>
                <a:schemeClr val="tx1"/>
              </a:solidFill>
              <a:prstDash val="sysDot"/>
              <a:round/>
              <a:headEnd/>
              <a:tailEnd/>
            </a:ln>
          </p:spPr>
          <p:txBody>
            <a:bodyPr/>
            <a:lstStyle/>
            <a:p>
              <a:pPr algn="ctr"/>
              <a:endParaRPr lang="zh-CN" altLang="en-US" b="1"/>
            </a:p>
          </p:txBody>
        </p:sp>
        <p:sp>
          <p:nvSpPr>
            <p:cNvPr id="4218" name="矩形 170"/>
            <p:cNvSpPr>
              <a:spLocks noChangeArrowheads="1"/>
            </p:cNvSpPr>
            <p:nvPr/>
          </p:nvSpPr>
          <p:spPr bwMode="auto">
            <a:xfrm>
              <a:off x="5054805" y="908720"/>
              <a:ext cx="79937" cy="1110929"/>
            </a:xfrm>
            <a:prstGeom prst="rect">
              <a:avLst/>
            </a:prstGeom>
            <a:noFill/>
            <a:ln w="9525" algn="ctr">
              <a:solidFill>
                <a:schemeClr val="tx1"/>
              </a:solidFill>
              <a:prstDash val="sysDot"/>
              <a:round/>
              <a:headEnd/>
              <a:tailEnd/>
            </a:ln>
          </p:spPr>
          <p:txBody>
            <a:bodyPr/>
            <a:lstStyle/>
            <a:p>
              <a:pPr algn="ctr"/>
              <a:endParaRPr lang="zh-CN" altLang="en-US" b="1"/>
            </a:p>
          </p:txBody>
        </p:sp>
        <p:sp>
          <p:nvSpPr>
            <p:cNvPr id="4219" name="矩形 171"/>
            <p:cNvSpPr>
              <a:spLocks noChangeArrowheads="1"/>
            </p:cNvSpPr>
            <p:nvPr/>
          </p:nvSpPr>
          <p:spPr bwMode="auto">
            <a:xfrm>
              <a:off x="5154588" y="908720"/>
              <a:ext cx="75234" cy="1110929"/>
            </a:xfrm>
            <a:prstGeom prst="rect">
              <a:avLst/>
            </a:prstGeom>
            <a:noFill/>
            <a:ln w="9525" algn="ctr">
              <a:solidFill>
                <a:schemeClr val="tx1"/>
              </a:solidFill>
              <a:prstDash val="sysDot"/>
              <a:round/>
              <a:headEnd/>
              <a:tailEnd/>
            </a:ln>
          </p:spPr>
          <p:txBody>
            <a:bodyPr/>
            <a:lstStyle/>
            <a:p>
              <a:endParaRPr lang="zh-CN" altLang="en-US"/>
            </a:p>
          </p:txBody>
        </p:sp>
        <p:sp>
          <p:nvSpPr>
            <p:cNvPr id="4220" name="矩形 172"/>
            <p:cNvSpPr>
              <a:spLocks noChangeArrowheads="1"/>
            </p:cNvSpPr>
            <p:nvPr/>
          </p:nvSpPr>
          <p:spPr bwMode="auto">
            <a:xfrm>
              <a:off x="5264342" y="908720"/>
              <a:ext cx="72000" cy="1110929"/>
            </a:xfrm>
            <a:prstGeom prst="rect">
              <a:avLst/>
            </a:prstGeom>
            <a:noFill/>
            <a:ln w="9525" algn="ctr">
              <a:solidFill>
                <a:schemeClr val="tx1"/>
              </a:solidFill>
              <a:prstDash val="sysDot"/>
              <a:round/>
              <a:headEnd/>
              <a:tailEnd/>
            </a:ln>
          </p:spPr>
          <p:txBody>
            <a:bodyPr/>
            <a:lstStyle/>
            <a:p>
              <a:endParaRPr lang="zh-CN" altLang="en-US"/>
            </a:p>
          </p:txBody>
        </p:sp>
        <p:sp>
          <p:nvSpPr>
            <p:cNvPr id="4221" name="矩形 173"/>
            <p:cNvSpPr>
              <a:spLocks noChangeArrowheads="1"/>
            </p:cNvSpPr>
            <p:nvPr/>
          </p:nvSpPr>
          <p:spPr bwMode="auto">
            <a:xfrm>
              <a:off x="5375942" y="908720"/>
              <a:ext cx="72000" cy="1110929"/>
            </a:xfrm>
            <a:prstGeom prst="rect">
              <a:avLst/>
            </a:prstGeom>
            <a:noFill/>
            <a:ln w="9525" algn="ctr">
              <a:solidFill>
                <a:schemeClr val="tx1"/>
              </a:solidFill>
              <a:prstDash val="sysDot"/>
              <a:round/>
              <a:headEnd/>
              <a:tailEnd/>
            </a:ln>
          </p:spPr>
          <p:txBody>
            <a:bodyPr/>
            <a:lstStyle/>
            <a:p>
              <a:endParaRPr lang="zh-CN" altLang="en-US"/>
            </a:p>
          </p:txBody>
        </p:sp>
      </p:grpSp>
      <p:sp>
        <p:nvSpPr>
          <p:cNvPr id="4205" name="左大括号 281"/>
          <p:cNvSpPr>
            <a:spLocks/>
          </p:cNvSpPr>
          <p:nvPr/>
        </p:nvSpPr>
        <p:spPr bwMode="auto">
          <a:xfrm rot="5400000">
            <a:off x="4143458" y="259339"/>
            <a:ext cx="107950" cy="1839912"/>
          </a:xfrm>
          <a:prstGeom prst="leftBrace">
            <a:avLst>
              <a:gd name="adj1" fmla="val 27144"/>
              <a:gd name="adj2" fmla="val 50000"/>
            </a:avLst>
          </a:prstGeom>
          <a:noFill/>
          <a:ln w="12700" algn="ctr">
            <a:solidFill>
              <a:schemeClr val="tx1"/>
            </a:solidFill>
            <a:round/>
            <a:headEnd/>
            <a:tailEnd/>
          </a:ln>
        </p:spPr>
        <p:txBody>
          <a:bodyPr/>
          <a:lstStyle/>
          <a:p>
            <a:pPr algn="ctr"/>
            <a:endParaRPr lang="zh-CN" altLang="en-US" b="1"/>
          </a:p>
        </p:txBody>
      </p:sp>
      <p:sp>
        <p:nvSpPr>
          <p:cNvPr id="4206" name="TextBox 282"/>
          <p:cNvSpPr txBox="1">
            <a:spLocks noChangeArrowheads="1"/>
          </p:cNvSpPr>
          <p:nvPr/>
        </p:nvSpPr>
        <p:spPr bwMode="auto">
          <a:xfrm>
            <a:off x="4006020" y="836712"/>
            <a:ext cx="352982" cy="338554"/>
          </a:xfrm>
          <a:prstGeom prst="rect">
            <a:avLst/>
          </a:prstGeom>
          <a:noFill/>
          <a:ln w="9525">
            <a:noFill/>
            <a:miter lim="800000"/>
            <a:headEnd/>
            <a:tailEnd/>
          </a:ln>
        </p:spPr>
        <p:txBody>
          <a:bodyPr wrap="none">
            <a:spAutoFit/>
          </a:bodyPr>
          <a:lstStyle/>
          <a:p>
            <a:r>
              <a:rPr lang="en-US" altLang="zh-CN" sz="1600" b="0" dirty="0" err="1">
                <a:latin typeface="Arial Narrow" pitchFamily="34" charset="0"/>
              </a:rPr>
              <a:t>Nt</a:t>
            </a:r>
            <a:endParaRPr lang="zh-CN" altLang="en-US" sz="1600" b="0" dirty="0">
              <a:latin typeface="Arial Narrow" pitchFamily="34" charset="0"/>
            </a:endParaRPr>
          </a:p>
        </p:txBody>
      </p:sp>
      <p:sp>
        <p:nvSpPr>
          <p:cNvPr id="4207" name="左大括号 283"/>
          <p:cNvSpPr>
            <a:spLocks/>
          </p:cNvSpPr>
          <p:nvPr/>
        </p:nvSpPr>
        <p:spPr bwMode="auto">
          <a:xfrm rot="5400000">
            <a:off x="7162089" y="953870"/>
            <a:ext cx="107950" cy="457200"/>
          </a:xfrm>
          <a:prstGeom prst="leftBrace">
            <a:avLst>
              <a:gd name="adj1" fmla="val 27157"/>
              <a:gd name="adj2" fmla="val 50000"/>
            </a:avLst>
          </a:prstGeom>
          <a:noFill/>
          <a:ln w="12700" algn="ctr">
            <a:solidFill>
              <a:schemeClr val="tx1"/>
            </a:solidFill>
            <a:round/>
            <a:headEnd/>
            <a:tailEnd/>
          </a:ln>
        </p:spPr>
        <p:txBody>
          <a:bodyPr/>
          <a:lstStyle/>
          <a:p>
            <a:pPr algn="ctr"/>
            <a:endParaRPr lang="zh-CN" altLang="en-US" b="1"/>
          </a:p>
        </p:txBody>
      </p:sp>
      <p:sp>
        <p:nvSpPr>
          <p:cNvPr id="4208" name="TextBox 284"/>
          <p:cNvSpPr txBox="1">
            <a:spLocks noChangeArrowheads="1"/>
          </p:cNvSpPr>
          <p:nvPr/>
        </p:nvSpPr>
        <p:spPr bwMode="auto">
          <a:xfrm>
            <a:off x="7038145" y="836712"/>
            <a:ext cx="352982" cy="338554"/>
          </a:xfrm>
          <a:prstGeom prst="rect">
            <a:avLst/>
          </a:prstGeom>
          <a:noFill/>
          <a:ln w="9525">
            <a:noFill/>
            <a:miter lim="800000"/>
            <a:headEnd/>
            <a:tailEnd/>
          </a:ln>
        </p:spPr>
        <p:txBody>
          <a:bodyPr wrap="none">
            <a:spAutoFit/>
          </a:bodyPr>
          <a:lstStyle/>
          <a:p>
            <a:r>
              <a:rPr lang="en-US" altLang="zh-CN" sz="1600" b="0">
                <a:latin typeface="Arial Narrow" pitchFamily="34" charset="0"/>
              </a:rPr>
              <a:t>Ct</a:t>
            </a:r>
            <a:endParaRPr lang="zh-CN" altLang="en-US" sz="1600" b="0">
              <a:latin typeface="Arial Narrow" pitchFamily="34" charset="0"/>
            </a:endParaRPr>
          </a:p>
        </p:txBody>
      </p:sp>
      <p:sp>
        <p:nvSpPr>
          <p:cNvPr id="147" name="TextBox 146"/>
          <p:cNvSpPr txBox="1"/>
          <p:nvPr/>
        </p:nvSpPr>
        <p:spPr>
          <a:xfrm>
            <a:off x="4248753" y="1198783"/>
            <a:ext cx="269626" cy="276999"/>
          </a:xfrm>
          <a:prstGeom prst="rect">
            <a:avLst/>
          </a:prstGeom>
          <a:noFill/>
        </p:spPr>
        <p:txBody>
          <a:bodyPr wrap="none" rtlCol="0">
            <a:spAutoFit/>
          </a:bodyPr>
          <a:lstStyle/>
          <a:p>
            <a:r>
              <a:rPr lang="en-US" altLang="zh-CN" sz="1200" b="0" dirty="0" smtClean="0">
                <a:latin typeface="Arial Narrow" pitchFamily="34" charset="0"/>
              </a:rPr>
              <a:t>A</a:t>
            </a:r>
            <a:endParaRPr lang="zh-CN" altLang="en-US" sz="1200" b="0" dirty="0">
              <a:latin typeface="Arial Narrow" pitchFamily="34" charset="0"/>
            </a:endParaRPr>
          </a:p>
        </p:txBody>
      </p:sp>
      <p:sp>
        <p:nvSpPr>
          <p:cNvPr id="163" name="TextBox 162"/>
          <p:cNvSpPr txBox="1"/>
          <p:nvPr/>
        </p:nvSpPr>
        <p:spPr>
          <a:xfrm>
            <a:off x="7137881" y="1198783"/>
            <a:ext cx="276037" cy="276999"/>
          </a:xfrm>
          <a:prstGeom prst="rect">
            <a:avLst/>
          </a:prstGeom>
          <a:noFill/>
        </p:spPr>
        <p:txBody>
          <a:bodyPr wrap="none" rtlCol="0">
            <a:spAutoFit/>
          </a:bodyPr>
          <a:lstStyle/>
          <a:p>
            <a:r>
              <a:rPr lang="en-US" altLang="zh-CN" sz="1200" b="0" dirty="0" smtClean="0">
                <a:latin typeface="Arial Narrow" pitchFamily="34" charset="0"/>
              </a:rPr>
              <a:t>C</a:t>
            </a:r>
            <a:endParaRPr lang="zh-CN" altLang="en-US" sz="1200" b="0" dirty="0">
              <a:latin typeface="Arial Narrow" pitchFamily="34" charset="0"/>
            </a:endParaRPr>
          </a:p>
        </p:txBody>
      </p:sp>
      <p:sp>
        <p:nvSpPr>
          <p:cNvPr id="164" name="TextBox 163"/>
          <p:cNvSpPr txBox="1"/>
          <p:nvPr/>
        </p:nvSpPr>
        <p:spPr>
          <a:xfrm>
            <a:off x="7270626" y="1198783"/>
            <a:ext cx="269626" cy="276999"/>
          </a:xfrm>
          <a:prstGeom prst="rect">
            <a:avLst/>
          </a:prstGeom>
          <a:noFill/>
        </p:spPr>
        <p:txBody>
          <a:bodyPr wrap="none" rtlCol="0">
            <a:spAutoFit/>
          </a:bodyPr>
          <a:lstStyle/>
          <a:p>
            <a:r>
              <a:rPr lang="en-US" altLang="zh-CN" sz="1200" b="0" dirty="0" smtClean="0">
                <a:latin typeface="Arial Narrow" pitchFamily="34" charset="0"/>
              </a:rPr>
              <a:t>B</a:t>
            </a:r>
            <a:endParaRPr lang="zh-CN" altLang="en-US" sz="1200" b="0" dirty="0">
              <a:latin typeface="Arial Narrow" pitchFamily="34" charset="0"/>
            </a:endParaRPr>
          </a:p>
        </p:txBody>
      </p:sp>
      <p:sp>
        <p:nvSpPr>
          <p:cNvPr id="166" name="TextBox 165"/>
          <p:cNvSpPr txBox="1"/>
          <p:nvPr/>
        </p:nvSpPr>
        <p:spPr>
          <a:xfrm>
            <a:off x="3599202" y="1198783"/>
            <a:ext cx="683199" cy="276999"/>
          </a:xfrm>
          <a:prstGeom prst="rect">
            <a:avLst/>
          </a:prstGeom>
          <a:noFill/>
        </p:spPr>
        <p:txBody>
          <a:bodyPr wrap="none" rtlCol="0">
            <a:spAutoFit/>
          </a:bodyPr>
          <a:lstStyle/>
          <a:p>
            <a:r>
              <a:rPr lang="en-US" altLang="zh-CN" sz="1200" b="0" dirty="0" smtClean="0">
                <a:latin typeface="Arial Narrow" pitchFamily="34" charset="0"/>
              </a:rPr>
              <a:t>Cassette</a:t>
            </a:r>
            <a:endParaRPr lang="zh-CN" altLang="en-US" sz="1200" b="0" dirty="0">
              <a:latin typeface="Arial Narrow" pitchFamily="34" charset="0"/>
            </a:endParaRPr>
          </a:p>
        </p:txBody>
      </p:sp>
      <p:sp>
        <p:nvSpPr>
          <p:cNvPr id="179" name="TextBox 178"/>
          <p:cNvSpPr txBox="1"/>
          <p:nvPr/>
        </p:nvSpPr>
        <p:spPr>
          <a:xfrm>
            <a:off x="2285984" y="2816192"/>
            <a:ext cx="956227" cy="338554"/>
          </a:xfrm>
          <a:prstGeom prst="rect">
            <a:avLst/>
          </a:prstGeom>
          <a:noFill/>
        </p:spPr>
        <p:txBody>
          <a:bodyPr wrap="square" rtlCol="0">
            <a:spAutoFit/>
          </a:bodyPr>
          <a:lstStyle/>
          <a:p>
            <a:pPr algn="l"/>
            <a:r>
              <a:rPr lang="en-US" altLang="zh-CN" sz="1600" b="0" dirty="0" smtClean="0">
                <a:latin typeface="Arial Narrow" pitchFamily="34" charset="0"/>
                <a:cs typeface="Times New Roman"/>
              </a:rPr>
              <a:t>'</a:t>
            </a:r>
            <a:r>
              <a:rPr lang="en-US" altLang="zh-CN" sz="1600" b="0" dirty="0" smtClean="0">
                <a:latin typeface="Arial Narrow" pitchFamily="34" charset="0"/>
              </a:rPr>
              <a:t>rb7NCBE</a:t>
            </a:r>
            <a:r>
              <a:rPr lang="en-US" altLang="zh-CN" sz="1600" b="0" dirty="0" smtClean="0">
                <a:latin typeface="Arial Narrow" pitchFamily="34" charset="0"/>
                <a:cs typeface="Times New Roman"/>
              </a:rPr>
              <a:t>'</a:t>
            </a:r>
            <a:endParaRPr lang="zh-CN" altLang="en-US" sz="1600" b="0" dirty="0">
              <a:latin typeface="Arial Narrow" pitchFamily="34" charset="0"/>
            </a:endParaRPr>
          </a:p>
        </p:txBody>
      </p:sp>
      <p:sp>
        <p:nvSpPr>
          <p:cNvPr id="184" name="TextBox 255"/>
          <p:cNvSpPr txBox="1">
            <a:spLocks noChangeArrowheads="1"/>
          </p:cNvSpPr>
          <p:nvPr/>
        </p:nvSpPr>
        <p:spPr bwMode="auto">
          <a:xfrm>
            <a:off x="2293999" y="2538404"/>
            <a:ext cx="894797" cy="338554"/>
          </a:xfrm>
          <a:prstGeom prst="rect">
            <a:avLst/>
          </a:prstGeom>
          <a:noFill/>
          <a:ln w="9525">
            <a:noFill/>
            <a:miter lim="800000"/>
            <a:headEnd/>
            <a:tailEnd/>
          </a:ln>
        </p:spPr>
        <p:txBody>
          <a:bodyPr wrap="none">
            <a:spAutoFit/>
          </a:bodyPr>
          <a:lstStyle/>
          <a:p>
            <a:pPr algn="l"/>
            <a:r>
              <a:rPr lang="en-US" altLang="zh-CN" sz="1600" b="0" dirty="0" smtClean="0">
                <a:latin typeface="Arial Narrow" pitchFamily="34" charset="0"/>
              </a:rPr>
              <a:t>rb3NCBE</a:t>
            </a:r>
            <a:endParaRPr lang="zh-CN" altLang="en-US" sz="1600" b="0" dirty="0">
              <a:latin typeface="Arial Narrow" pitchFamily="34" charset="0"/>
            </a:endParaRPr>
          </a:p>
        </p:txBody>
      </p:sp>
      <p:grpSp>
        <p:nvGrpSpPr>
          <p:cNvPr id="12" name="组合 188"/>
          <p:cNvGrpSpPr/>
          <p:nvPr/>
        </p:nvGrpSpPr>
        <p:grpSpPr>
          <a:xfrm>
            <a:off x="4161401" y="6175733"/>
            <a:ext cx="360363" cy="108000"/>
            <a:chOff x="4228612" y="5922832"/>
            <a:chExt cx="360363" cy="108000"/>
          </a:xfrm>
        </p:grpSpPr>
        <p:cxnSp>
          <p:nvCxnSpPr>
            <p:cNvPr id="4131" name="直接连接符 124"/>
            <p:cNvCxnSpPr>
              <a:cxnSpLocks noChangeShapeType="1"/>
            </p:cNvCxnSpPr>
            <p:nvPr/>
          </p:nvCxnSpPr>
          <p:spPr bwMode="auto">
            <a:xfrm>
              <a:off x="4228612" y="5976832"/>
              <a:ext cx="360363" cy="0"/>
            </a:xfrm>
            <a:prstGeom prst="line">
              <a:avLst/>
            </a:prstGeom>
            <a:noFill/>
            <a:ln w="9525" algn="ctr">
              <a:solidFill>
                <a:schemeClr val="tx1"/>
              </a:solidFill>
              <a:round/>
              <a:headEnd/>
              <a:tailEnd/>
            </a:ln>
          </p:spPr>
        </p:cxnSp>
        <p:cxnSp>
          <p:nvCxnSpPr>
            <p:cNvPr id="187" name="直接连接符 186"/>
            <p:cNvCxnSpPr/>
            <p:nvPr/>
          </p:nvCxnSpPr>
          <p:spPr bwMode="auto">
            <a:xfrm rot="5400000">
              <a:off x="4534181" y="5976038"/>
              <a:ext cx="108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8" name="直接连接符 187"/>
            <p:cNvCxnSpPr/>
            <p:nvPr/>
          </p:nvCxnSpPr>
          <p:spPr bwMode="auto">
            <a:xfrm rot="5400000">
              <a:off x="4175406" y="5976038"/>
              <a:ext cx="1080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pSp>
      <p:sp>
        <p:nvSpPr>
          <p:cNvPr id="156" name="Text Box 66"/>
          <p:cNvSpPr txBox="1">
            <a:spLocks noChangeArrowheads="1"/>
          </p:cNvSpPr>
          <p:nvPr/>
        </p:nvSpPr>
        <p:spPr bwMode="auto">
          <a:xfrm>
            <a:off x="1" y="18866"/>
            <a:ext cx="9144000" cy="646331"/>
          </a:xfrm>
          <a:prstGeom prst="rect">
            <a:avLst/>
          </a:prstGeom>
          <a:noFill/>
          <a:ln w="9525">
            <a:noFill/>
            <a:miter lim="800000"/>
            <a:headEnd/>
            <a:tailEnd/>
          </a:ln>
        </p:spPr>
        <p:txBody>
          <a:bodyPr wrap="square">
            <a:spAutoFit/>
          </a:bodyPr>
          <a:lstStyle/>
          <a:p>
            <a:pPr algn="ctr"/>
            <a:r>
              <a:rPr lang="en-US" altLang="zh-CN" sz="3600" b="1" dirty="0" smtClean="0">
                <a:latin typeface="Arial Narrow" pitchFamily="34" charset="0"/>
                <a:ea typeface="宋体" charset="-122"/>
              </a:rPr>
              <a:t>Expression of NBCn2 variants</a:t>
            </a:r>
          </a:p>
        </p:txBody>
      </p:sp>
      <p:sp>
        <p:nvSpPr>
          <p:cNvPr id="149" name="左大括号 148"/>
          <p:cNvSpPr/>
          <p:nvPr/>
        </p:nvSpPr>
        <p:spPr>
          <a:xfrm>
            <a:off x="1937366" y="1549900"/>
            <a:ext cx="357190" cy="15120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1" name="左大括号 150"/>
          <p:cNvSpPr/>
          <p:nvPr/>
        </p:nvSpPr>
        <p:spPr>
          <a:xfrm>
            <a:off x="1937366" y="3163443"/>
            <a:ext cx="357190" cy="1571636"/>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2" name="左大括号 151"/>
          <p:cNvSpPr/>
          <p:nvPr/>
        </p:nvSpPr>
        <p:spPr>
          <a:xfrm>
            <a:off x="1937366" y="4910462"/>
            <a:ext cx="357190" cy="93600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3" name="Text Box 31"/>
          <p:cNvSpPr txBox="1">
            <a:spLocks noChangeArrowheads="1"/>
          </p:cNvSpPr>
          <p:nvPr/>
        </p:nvSpPr>
        <p:spPr bwMode="auto">
          <a:xfrm>
            <a:off x="1200126" y="2100196"/>
            <a:ext cx="699230"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MEIK</a:t>
            </a:r>
            <a:endParaRPr lang="en-US" altLang="zh-CN" sz="2000" dirty="0">
              <a:latin typeface="Arial Narrow" pitchFamily="34" charset="0"/>
              <a:ea typeface="宋体" charset="-122"/>
            </a:endParaRPr>
          </a:p>
        </p:txBody>
      </p:sp>
      <p:sp>
        <p:nvSpPr>
          <p:cNvPr id="154" name="Text Box 31"/>
          <p:cNvSpPr txBox="1">
            <a:spLocks noChangeArrowheads="1"/>
          </p:cNvSpPr>
          <p:nvPr/>
        </p:nvSpPr>
        <p:spPr bwMode="auto">
          <a:xfrm>
            <a:off x="1200126" y="3731840"/>
            <a:ext cx="780983"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MCDL</a:t>
            </a:r>
            <a:endParaRPr lang="en-US" altLang="zh-CN" sz="2000" dirty="0">
              <a:latin typeface="Arial Narrow" pitchFamily="34" charset="0"/>
              <a:ea typeface="宋体" charset="-122"/>
            </a:endParaRPr>
          </a:p>
        </p:txBody>
      </p:sp>
      <p:sp>
        <p:nvSpPr>
          <p:cNvPr id="155" name="Text Box 31"/>
          <p:cNvSpPr txBox="1">
            <a:spLocks noChangeArrowheads="1"/>
          </p:cNvSpPr>
          <p:nvPr/>
        </p:nvSpPr>
        <p:spPr bwMode="auto">
          <a:xfrm>
            <a:off x="1200126" y="5172030"/>
            <a:ext cx="805029" cy="400110"/>
          </a:xfrm>
          <a:prstGeom prst="rect">
            <a:avLst/>
          </a:prstGeom>
          <a:noFill/>
          <a:ln w="9525">
            <a:noFill/>
            <a:miter lim="800000"/>
            <a:headEnd/>
            <a:tailEnd/>
          </a:ln>
        </p:spPr>
        <p:txBody>
          <a:bodyPr wrap="none">
            <a:spAutoFit/>
          </a:bodyPr>
          <a:lstStyle/>
          <a:p>
            <a:r>
              <a:rPr lang="en-US" altLang="zh-CN" sz="2000" dirty="0" smtClean="0">
                <a:latin typeface="Arial Narrow" pitchFamily="34" charset="0"/>
                <a:ea typeface="宋体" charset="-122"/>
              </a:rPr>
              <a:t>MHAN</a:t>
            </a:r>
            <a:endParaRPr lang="en-US" altLang="zh-CN" sz="2000" dirty="0">
              <a:latin typeface="Arial Narrow" pitchFamily="34" charset="0"/>
              <a:ea typeface="宋体" charset="-122"/>
            </a:endParaRPr>
          </a:p>
        </p:txBody>
      </p:sp>
      <p:sp>
        <p:nvSpPr>
          <p:cNvPr id="157" name="TextBox 184"/>
          <p:cNvSpPr txBox="1">
            <a:spLocks noChangeArrowheads="1"/>
          </p:cNvSpPr>
          <p:nvPr/>
        </p:nvSpPr>
        <p:spPr bwMode="auto">
          <a:xfrm>
            <a:off x="2178636" y="6352186"/>
            <a:ext cx="6608206" cy="400110"/>
          </a:xfrm>
          <a:prstGeom prst="rect">
            <a:avLst/>
          </a:prstGeom>
          <a:noFill/>
          <a:ln>
            <a:noFill/>
          </a:ln>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latin typeface="Arial Narrow" pitchFamily="34" charset="0"/>
                <a:ea typeface="楷体" pitchFamily="49" charset="-122"/>
              </a:rPr>
              <a:t>(Liu et al 2013, </a:t>
            </a:r>
            <a:r>
              <a:rPr lang="en-US" altLang="zh-CN" sz="2000" i="1" dirty="0" smtClean="0">
                <a:latin typeface="Arial Narrow" pitchFamily="34" charset="0"/>
                <a:ea typeface="楷体" pitchFamily="49" charset="-122"/>
              </a:rPr>
              <a:t>PLOS ONE</a:t>
            </a:r>
            <a:r>
              <a:rPr lang="en-US" altLang="zh-CN" sz="2000" dirty="0" smtClean="0">
                <a:latin typeface="Arial Narrow" pitchFamily="34" charset="0"/>
                <a:ea typeface="楷体" pitchFamily="49" charset="-122"/>
              </a:rPr>
              <a:t>; Wang DK et al, Scientific Reports, 2015)</a:t>
            </a:r>
            <a:endParaRPr lang="zh-CN" altLang="en-US" sz="2000" dirty="0">
              <a:latin typeface="Arial Narrow" pitchFamily="34" charset="0"/>
              <a:ea typeface="楷体" pitchFamily="49" charset="-122"/>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 descr="扫描0034_副本"/>
          <p:cNvPicPr>
            <a:picLocks noChangeAspect="1" noChangeArrowheads="1"/>
          </p:cNvPicPr>
          <p:nvPr/>
        </p:nvPicPr>
        <p:blipFill>
          <a:blip r:embed="rId2" cstate="print"/>
          <a:srcRect t="16290" r="1471" b="7692"/>
          <a:stretch>
            <a:fillRect/>
          </a:stretch>
        </p:blipFill>
        <p:spPr bwMode="auto">
          <a:xfrm>
            <a:off x="2643174" y="3605022"/>
            <a:ext cx="2743200" cy="564776"/>
          </a:xfrm>
          <a:prstGeom prst="rect">
            <a:avLst/>
          </a:prstGeom>
          <a:noFill/>
        </p:spPr>
      </p:pic>
      <p:sp>
        <p:nvSpPr>
          <p:cNvPr id="42" name="Text Box 5"/>
          <p:cNvSpPr txBox="1">
            <a:spLocks noChangeArrowheads="1"/>
          </p:cNvSpPr>
          <p:nvPr/>
        </p:nvSpPr>
        <p:spPr bwMode="auto">
          <a:xfrm>
            <a:off x="5400848" y="3718148"/>
            <a:ext cx="1319842" cy="400110"/>
          </a:xfrm>
          <a:prstGeom prst="rect">
            <a:avLst/>
          </a:prstGeom>
          <a:noFill/>
          <a:ln w="9525">
            <a:noFill/>
            <a:miter lim="800000"/>
            <a:headEnd/>
            <a:tailEnd/>
          </a:ln>
          <a:effectLst/>
        </p:spPr>
        <p:txBody>
          <a:bodyPr wrap="square">
            <a:spAutoFit/>
          </a:bodyPr>
          <a:lstStyle/>
          <a:p>
            <a:pPr>
              <a:spcBef>
                <a:spcPct val="50000"/>
              </a:spcBef>
            </a:pPr>
            <a:r>
              <a:rPr lang="en-US" altLang="zh-CN" sz="2000" dirty="0">
                <a:latin typeface="Arial Narrow" pitchFamily="34" charset="0"/>
              </a:rPr>
              <a:t>NBCn2-Ct</a:t>
            </a:r>
          </a:p>
        </p:txBody>
      </p:sp>
      <p:pic>
        <p:nvPicPr>
          <p:cNvPr id="43" name="Picture 6" descr="扫描0034_副本A"/>
          <p:cNvPicPr>
            <a:picLocks noChangeAspect="1" noChangeArrowheads="1"/>
          </p:cNvPicPr>
          <p:nvPr/>
        </p:nvPicPr>
        <p:blipFill>
          <a:blip r:embed="rId3" cstate="print"/>
          <a:srcRect l="4411" t="11124" b="22131"/>
          <a:stretch>
            <a:fillRect/>
          </a:stretch>
        </p:blipFill>
        <p:spPr bwMode="auto">
          <a:xfrm>
            <a:off x="2643174" y="3064683"/>
            <a:ext cx="2743200" cy="484095"/>
          </a:xfrm>
          <a:prstGeom prst="rect">
            <a:avLst/>
          </a:prstGeom>
          <a:noFill/>
        </p:spPr>
      </p:pic>
      <p:sp>
        <p:nvSpPr>
          <p:cNvPr id="44" name="Text Box 7"/>
          <p:cNvSpPr txBox="1">
            <a:spLocks noChangeArrowheads="1"/>
          </p:cNvSpPr>
          <p:nvPr/>
        </p:nvSpPr>
        <p:spPr bwMode="auto">
          <a:xfrm>
            <a:off x="5400848" y="3155688"/>
            <a:ext cx="1742920" cy="400110"/>
          </a:xfrm>
          <a:prstGeom prst="rect">
            <a:avLst/>
          </a:prstGeom>
          <a:noFill/>
          <a:ln w="9525">
            <a:noFill/>
            <a:miter lim="800000"/>
            <a:headEnd/>
            <a:tailEnd/>
          </a:ln>
          <a:effectLst/>
        </p:spPr>
        <p:txBody>
          <a:bodyPr wrap="square">
            <a:spAutoFit/>
          </a:bodyPr>
          <a:lstStyle/>
          <a:p>
            <a:pPr>
              <a:spcBef>
                <a:spcPct val="50000"/>
              </a:spcBef>
            </a:pPr>
            <a:r>
              <a:rPr lang="en-US" altLang="zh-CN" sz="2000" dirty="0">
                <a:latin typeface="Arial Narrow" pitchFamily="34" charset="0"/>
              </a:rPr>
              <a:t>MEIK-NBCn2</a:t>
            </a:r>
          </a:p>
        </p:txBody>
      </p:sp>
      <p:sp>
        <p:nvSpPr>
          <p:cNvPr id="45" name="Text Box 8"/>
          <p:cNvSpPr txBox="1">
            <a:spLocks noChangeArrowheads="1"/>
          </p:cNvSpPr>
          <p:nvPr/>
        </p:nvSpPr>
        <p:spPr bwMode="auto">
          <a:xfrm rot="18900000">
            <a:off x="2601826" y="1946959"/>
            <a:ext cx="1076466" cy="400110"/>
          </a:xfrm>
          <a:prstGeom prst="rect">
            <a:avLst/>
          </a:prstGeom>
          <a:noFill/>
          <a:ln w="9525">
            <a:noFill/>
            <a:miter lim="800000"/>
            <a:headEnd/>
            <a:tailEnd/>
          </a:ln>
          <a:effectLst/>
        </p:spPr>
        <p:txBody>
          <a:bodyPr wrap="square">
            <a:spAutoFit/>
          </a:bodyPr>
          <a:lstStyle/>
          <a:p>
            <a:pPr>
              <a:spcBef>
                <a:spcPct val="50000"/>
              </a:spcBef>
            </a:pPr>
            <a:r>
              <a:rPr lang="en-US" altLang="zh-CN" sz="2000" dirty="0" smtClean="0">
                <a:latin typeface="Arial Narrow" pitchFamily="34" charset="0"/>
              </a:rPr>
              <a:t>Kidney</a:t>
            </a:r>
            <a:endParaRPr lang="en-US" altLang="zh-CN" sz="2000" dirty="0">
              <a:latin typeface="Arial Narrow" pitchFamily="34" charset="0"/>
            </a:endParaRPr>
          </a:p>
        </p:txBody>
      </p:sp>
      <p:sp>
        <p:nvSpPr>
          <p:cNvPr id="46" name="Text Box 10"/>
          <p:cNvSpPr txBox="1">
            <a:spLocks noChangeArrowheads="1"/>
          </p:cNvSpPr>
          <p:nvPr/>
        </p:nvSpPr>
        <p:spPr bwMode="auto">
          <a:xfrm rot="18900000">
            <a:off x="3106845" y="2004258"/>
            <a:ext cx="914400" cy="400110"/>
          </a:xfrm>
          <a:prstGeom prst="rect">
            <a:avLst/>
          </a:prstGeom>
          <a:noFill/>
          <a:ln w="9525">
            <a:noFill/>
            <a:miter lim="800000"/>
            <a:headEnd/>
            <a:tailEnd/>
          </a:ln>
          <a:effectLst/>
        </p:spPr>
        <p:txBody>
          <a:bodyPr>
            <a:spAutoFit/>
          </a:bodyPr>
          <a:lstStyle/>
          <a:p>
            <a:pPr>
              <a:spcBef>
                <a:spcPct val="50000"/>
              </a:spcBef>
            </a:pPr>
            <a:r>
              <a:rPr lang="en-US" altLang="zh-CN" sz="2000" dirty="0" smtClean="0">
                <a:latin typeface="Arial Narrow" pitchFamily="34" charset="0"/>
              </a:rPr>
              <a:t>Cortex</a:t>
            </a:r>
            <a:endParaRPr lang="en-US" altLang="zh-CN" sz="2000" dirty="0">
              <a:latin typeface="Arial Narrow" pitchFamily="34" charset="0"/>
            </a:endParaRPr>
          </a:p>
        </p:txBody>
      </p:sp>
      <p:sp>
        <p:nvSpPr>
          <p:cNvPr id="47" name="Text Box 11"/>
          <p:cNvSpPr txBox="1">
            <a:spLocks noChangeArrowheads="1"/>
          </p:cNvSpPr>
          <p:nvPr/>
        </p:nvSpPr>
        <p:spPr bwMode="auto">
          <a:xfrm rot="18900000">
            <a:off x="3547910" y="2004258"/>
            <a:ext cx="914400" cy="400110"/>
          </a:xfrm>
          <a:prstGeom prst="rect">
            <a:avLst/>
          </a:prstGeom>
          <a:noFill/>
          <a:ln w="9525">
            <a:noFill/>
            <a:miter lim="800000"/>
            <a:headEnd/>
            <a:tailEnd/>
          </a:ln>
          <a:effectLst/>
        </p:spPr>
        <p:txBody>
          <a:bodyPr>
            <a:spAutoFit/>
          </a:bodyPr>
          <a:lstStyle/>
          <a:p>
            <a:pPr>
              <a:spcBef>
                <a:spcPct val="50000"/>
              </a:spcBef>
            </a:pPr>
            <a:r>
              <a:rPr lang="en-US" altLang="zh-CN" sz="2000" dirty="0" smtClean="0">
                <a:latin typeface="Arial Narrow" pitchFamily="34" charset="0"/>
              </a:rPr>
              <a:t>Cortex</a:t>
            </a:r>
            <a:endParaRPr lang="en-US" altLang="zh-CN" sz="2000" dirty="0">
              <a:latin typeface="Arial Narrow" pitchFamily="34" charset="0"/>
            </a:endParaRPr>
          </a:p>
        </p:txBody>
      </p:sp>
      <p:sp>
        <p:nvSpPr>
          <p:cNvPr id="48" name="Text Box 12"/>
          <p:cNvSpPr txBox="1">
            <a:spLocks noChangeArrowheads="1"/>
          </p:cNvSpPr>
          <p:nvPr/>
        </p:nvSpPr>
        <p:spPr bwMode="auto">
          <a:xfrm rot="18900000">
            <a:off x="3952200" y="1977317"/>
            <a:ext cx="990600" cy="400110"/>
          </a:xfrm>
          <a:prstGeom prst="rect">
            <a:avLst/>
          </a:prstGeom>
          <a:noFill/>
          <a:ln w="9525">
            <a:noFill/>
            <a:miter lim="800000"/>
            <a:headEnd/>
            <a:tailEnd/>
          </a:ln>
          <a:effectLst/>
        </p:spPr>
        <p:txBody>
          <a:bodyPr>
            <a:spAutoFit/>
          </a:bodyPr>
          <a:lstStyle/>
          <a:p>
            <a:pPr>
              <a:spcBef>
                <a:spcPct val="50000"/>
              </a:spcBef>
            </a:pPr>
            <a:r>
              <a:rPr lang="en-US" altLang="zh-CN" sz="2000" dirty="0">
                <a:latin typeface="Arial Narrow" pitchFamily="34" charset="0"/>
              </a:rPr>
              <a:t>OSOM</a:t>
            </a:r>
          </a:p>
        </p:txBody>
      </p:sp>
      <p:sp>
        <p:nvSpPr>
          <p:cNvPr id="49" name="Text Box 13"/>
          <p:cNvSpPr txBox="1">
            <a:spLocks noChangeArrowheads="1"/>
          </p:cNvSpPr>
          <p:nvPr/>
        </p:nvSpPr>
        <p:spPr bwMode="auto">
          <a:xfrm rot="18900000">
            <a:off x="4416415" y="1977317"/>
            <a:ext cx="990600" cy="400110"/>
          </a:xfrm>
          <a:prstGeom prst="rect">
            <a:avLst/>
          </a:prstGeom>
          <a:noFill/>
          <a:ln w="9525">
            <a:noFill/>
            <a:miter lim="800000"/>
            <a:headEnd/>
            <a:tailEnd/>
          </a:ln>
          <a:effectLst/>
        </p:spPr>
        <p:txBody>
          <a:bodyPr>
            <a:spAutoFit/>
          </a:bodyPr>
          <a:lstStyle/>
          <a:p>
            <a:pPr>
              <a:spcBef>
                <a:spcPct val="50000"/>
              </a:spcBef>
            </a:pPr>
            <a:r>
              <a:rPr lang="en-US" altLang="zh-CN" sz="2000">
                <a:latin typeface="Arial Narrow" pitchFamily="34" charset="0"/>
              </a:rPr>
              <a:t>ISOM</a:t>
            </a:r>
          </a:p>
        </p:txBody>
      </p:sp>
      <p:sp>
        <p:nvSpPr>
          <p:cNvPr id="50" name="Text Box 14"/>
          <p:cNvSpPr txBox="1">
            <a:spLocks noChangeArrowheads="1"/>
          </p:cNvSpPr>
          <p:nvPr/>
        </p:nvSpPr>
        <p:spPr bwMode="auto">
          <a:xfrm rot="18900000">
            <a:off x="4894962" y="2031199"/>
            <a:ext cx="838200" cy="400110"/>
          </a:xfrm>
          <a:prstGeom prst="rect">
            <a:avLst/>
          </a:prstGeom>
          <a:noFill/>
          <a:ln w="9525">
            <a:noFill/>
            <a:miter lim="800000"/>
            <a:headEnd/>
            <a:tailEnd/>
          </a:ln>
          <a:effectLst/>
        </p:spPr>
        <p:txBody>
          <a:bodyPr>
            <a:spAutoFit/>
          </a:bodyPr>
          <a:lstStyle/>
          <a:p>
            <a:pPr>
              <a:spcBef>
                <a:spcPct val="50000"/>
              </a:spcBef>
            </a:pPr>
            <a:r>
              <a:rPr lang="en-US" altLang="zh-CN" sz="2000" dirty="0">
                <a:latin typeface="Arial Narrow" pitchFamily="34" charset="0"/>
              </a:rPr>
              <a:t>IM</a:t>
            </a:r>
          </a:p>
        </p:txBody>
      </p:sp>
      <p:pic>
        <p:nvPicPr>
          <p:cNvPr id="51" name="Picture 20" descr="扫描0054_副本"/>
          <p:cNvPicPr>
            <a:picLocks noChangeAspect="1" noChangeArrowheads="1"/>
          </p:cNvPicPr>
          <p:nvPr/>
        </p:nvPicPr>
        <p:blipFill>
          <a:blip r:embed="rId4" cstate="print"/>
          <a:srcRect t="15929" b="30974"/>
          <a:stretch>
            <a:fillRect/>
          </a:stretch>
        </p:blipFill>
        <p:spPr bwMode="auto">
          <a:xfrm>
            <a:off x="2643174" y="2604527"/>
            <a:ext cx="2743200" cy="397565"/>
          </a:xfrm>
          <a:prstGeom prst="rect">
            <a:avLst/>
          </a:prstGeom>
          <a:noFill/>
        </p:spPr>
      </p:pic>
      <p:sp>
        <p:nvSpPr>
          <p:cNvPr id="52" name="Text Box 22"/>
          <p:cNvSpPr txBox="1">
            <a:spLocks noChangeArrowheads="1"/>
          </p:cNvSpPr>
          <p:nvPr/>
        </p:nvSpPr>
        <p:spPr bwMode="auto">
          <a:xfrm>
            <a:off x="5400848" y="2625692"/>
            <a:ext cx="1742920" cy="400110"/>
          </a:xfrm>
          <a:prstGeom prst="rect">
            <a:avLst/>
          </a:prstGeom>
          <a:noFill/>
          <a:ln w="9525">
            <a:noFill/>
            <a:miter lim="800000"/>
            <a:headEnd/>
            <a:tailEnd/>
          </a:ln>
          <a:effectLst/>
        </p:spPr>
        <p:txBody>
          <a:bodyPr wrap="square">
            <a:spAutoFit/>
          </a:bodyPr>
          <a:lstStyle/>
          <a:p>
            <a:pPr>
              <a:spcBef>
                <a:spcPct val="50000"/>
              </a:spcBef>
            </a:pPr>
            <a:r>
              <a:rPr lang="en-US" altLang="zh-CN" sz="2000" dirty="0" smtClean="0">
                <a:latin typeface="Arial Narrow" pitchFamily="34" charset="0"/>
              </a:rPr>
              <a:t>MCDL-NBCn2</a:t>
            </a:r>
            <a:endParaRPr lang="en-US" altLang="zh-CN" sz="2000" dirty="0">
              <a:latin typeface="Arial Narrow" pitchFamily="34" charset="0"/>
            </a:endParaRPr>
          </a:p>
        </p:txBody>
      </p:sp>
      <p:pic>
        <p:nvPicPr>
          <p:cNvPr id="53" name="Picture 4" descr="nhe3 and aqp1 in rat kidney fractions_副本"/>
          <p:cNvPicPr>
            <a:picLocks noChangeAspect="1" noChangeArrowheads="1"/>
          </p:cNvPicPr>
          <p:nvPr/>
        </p:nvPicPr>
        <p:blipFill>
          <a:blip r:embed="rId5" cstate="print"/>
          <a:srcRect t="15948" b="53436"/>
          <a:stretch>
            <a:fillRect/>
          </a:stretch>
        </p:blipFill>
        <p:spPr bwMode="auto">
          <a:xfrm>
            <a:off x="2643174" y="4239844"/>
            <a:ext cx="2743200" cy="360040"/>
          </a:xfrm>
          <a:prstGeom prst="rect">
            <a:avLst/>
          </a:prstGeom>
          <a:noFill/>
        </p:spPr>
      </p:pic>
      <p:sp>
        <p:nvSpPr>
          <p:cNvPr id="54" name="Text Box 11"/>
          <p:cNvSpPr txBox="1">
            <a:spLocks noChangeArrowheads="1"/>
          </p:cNvSpPr>
          <p:nvPr/>
        </p:nvSpPr>
        <p:spPr bwMode="auto">
          <a:xfrm>
            <a:off x="5400848" y="4242992"/>
            <a:ext cx="1002535" cy="400110"/>
          </a:xfrm>
          <a:prstGeom prst="rect">
            <a:avLst/>
          </a:prstGeom>
          <a:noFill/>
          <a:ln w="9525">
            <a:noFill/>
            <a:miter lim="800000"/>
            <a:headEnd/>
            <a:tailEnd/>
          </a:ln>
          <a:effectLst/>
        </p:spPr>
        <p:txBody>
          <a:bodyPr wrap="square">
            <a:spAutoFit/>
          </a:bodyPr>
          <a:lstStyle/>
          <a:p>
            <a:pPr>
              <a:spcBef>
                <a:spcPct val="50000"/>
              </a:spcBef>
            </a:pPr>
            <a:r>
              <a:rPr lang="en-US" altLang="zh-CN" sz="2000">
                <a:latin typeface="Arial Narrow" pitchFamily="34" charset="0"/>
              </a:rPr>
              <a:t>NHE3</a:t>
            </a:r>
          </a:p>
        </p:txBody>
      </p:sp>
      <p:pic>
        <p:nvPicPr>
          <p:cNvPr id="55" name="Picture 12" descr="nhe3 and aqp1 in rat kidneyA fractions_副本"/>
          <p:cNvPicPr>
            <a:picLocks noChangeAspect="1" noChangeArrowheads="1"/>
          </p:cNvPicPr>
          <p:nvPr/>
        </p:nvPicPr>
        <p:blipFill>
          <a:blip r:embed="rId6" cstate="print"/>
          <a:srcRect l="2878" t="23362" r="6741" b="26537"/>
          <a:stretch>
            <a:fillRect/>
          </a:stretch>
        </p:blipFill>
        <p:spPr bwMode="auto">
          <a:xfrm>
            <a:off x="2643174" y="4660736"/>
            <a:ext cx="2743200" cy="432048"/>
          </a:xfrm>
          <a:prstGeom prst="rect">
            <a:avLst/>
          </a:prstGeom>
          <a:noFill/>
        </p:spPr>
      </p:pic>
      <p:sp>
        <p:nvSpPr>
          <p:cNvPr id="56" name="Text Box 13"/>
          <p:cNvSpPr txBox="1">
            <a:spLocks noChangeArrowheads="1"/>
          </p:cNvSpPr>
          <p:nvPr/>
        </p:nvSpPr>
        <p:spPr bwMode="auto">
          <a:xfrm>
            <a:off x="5400848" y="4700558"/>
            <a:ext cx="1002535" cy="400110"/>
          </a:xfrm>
          <a:prstGeom prst="rect">
            <a:avLst/>
          </a:prstGeom>
          <a:noFill/>
          <a:ln w="9525">
            <a:noFill/>
            <a:miter lim="800000"/>
            <a:headEnd/>
            <a:tailEnd/>
          </a:ln>
          <a:effectLst/>
        </p:spPr>
        <p:txBody>
          <a:bodyPr wrap="square">
            <a:spAutoFit/>
          </a:bodyPr>
          <a:lstStyle/>
          <a:p>
            <a:pPr>
              <a:spcBef>
                <a:spcPct val="50000"/>
              </a:spcBef>
            </a:pPr>
            <a:r>
              <a:rPr lang="en-US" altLang="zh-CN" sz="2000">
                <a:latin typeface="Arial Narrow" pitchFamily="34" charset="0"/>
              </a:rPr>
              <a:t>AQP1</a:t>
            </a:r>
          </a:p>
        </p:txBody>
      </p:sp>
      <p:pic>
        <p:nvPicPr>
          <p:cNvPr id="57" name="Picture 22" descr="扫描0033_副本"/>
          <p:cNvPicPr>
            <a:picLocks noChangeAspect="1" noChangeArrowheads="1"/>
          </p:cNvPicPr>
          <p:nvPr/>
        </p:nvPicPr>
        <p:blipFill>
          <a:blip r:embed="rId7" cstate="print"/>
          <a:srcRect t="18891" r="5169" b="20641"/>
          <a:stretch>
            <a:fillRect/>
          </a:stretch>
        </p:blipFill>
        <p:spPr bwMode="auto">
          <a:xfrm>
            <a:off x="2643174" y="5153636"/>
            <a:ext cx="2743200" cy="360040"/>
          </a:xfrm>
          <a:prstGeom prst="rect">
            <a:avLst/>
          </a:prstGeom>
          <a:noFill/>
        </p:spPr>
      </p:pic>
      <p:pic>
        <p:nvPicPr>
          <p:cNvPr id="58" name="Picture 23" descr="扫描0032_副本"/>
          <p:cNvPicPr>
            <a:picLocks noChangeAspect="1" noChangeArrowheads="1"/>
          </p:cNvPicPr>
          <p:nvPr/>
        </p:nvPicPr>
        <p:blipFill>
          <a:blip r:embed="rId8" cstate="print"/>
          <a:srcRect t="17216" b="22224"/>
          <a:stretch>
            <a:fillRect/>
          </a:stretch>
        </p:blipFill>
        <p:spPr bwMode="auto">
          <a:xfrm>
            <a:off x="2643174" y="5574526"/>
            <a:ext cx="2743200" cy="360040"/>
          </a:xfrm>
          <a:prstGeom prst="rect">
            <a:avLst/>
          </a:prstGeom>
          <a:noFill/>
        </p:spPr>
      </p:pic>
      <p:sp>
        <p:nvSpPr>
          <p:cNvPr id="59" name="Rectangle 24"/>
          <p:cNvSpPr>
            <a:spLocks noChangeArrowheads="1"/>
          </p:cNvSpPr>
          <p:nvPr/>
        </p:nvSpPr>
        <p:spPr bwMode="auto">
          <a:xfrm>
            <a:off x="5400848" y="5174706"/>
            <a:ext cx="977622" cy="400110"/>
          </a:xfrm>
          <a:prstGeom prst="rect">
            <a:avLst/>
          </a:prstGeom>
          <a:noFill/>
          <a:ln w="9525">
            <a:noFill/>
            <a:miter lim="800000"/>
            <a:headEnd/>
            <a:tailEnd/>
          </a:ln>
          <a:effectLst/>
        </p:spPr>
        <p:txBody>
          <a:bodyPr wrap="square">
            <a:spAutoFit/>
          </a:bodyPr>
          <a:lstStyle/>
          <a:p>
            <a:r>
              <a:rPr lang="en-US" altLang="zh-CN" sz="2000" dirty="0">
                <a:latin typeface="Arial Narrow" pitchFamily="34" charset="0"/>
              </a:rPr>
              <a:t>Na-K</a:t>
            </a:r>
          </a:p>
        </p:txBody>
      </p:sp>
      <p:sp>
        <p:nvSpPr>
          <p:cNvPr id="60" name="Rectangle 25"/>
          <p:cNvSpPr>
            <a:spLocks noChangeArrowheads="1"/>
          </p:cNvSpPr>
          <p:nvPr/>
        </p:nvSpPr>
        <p:spPr bwMode="auto">
          <a:xfrm>
            <a:off x="5400848" y="5600658"/>
            <a:ext cx="958786" cy="400110"/>
          </a:xfrm>
          <a:prstGeom prst="rect">
            <a:avLst/>
          </a:prstGeom>
          <a:noFill/>
          <a:ln w="9525">
            <a:noFill/>
            <a:miter lim="800000"/>
            <a:headEnd/>
            <a:tailEnd/>
          </a:ln>
          <a:effectLst/>
        </p:spPr>
        <p:txBody>
          <a:bodyPr wrap="square">
            <a:spAutoFit/>
          </a:bodyPr>
          <a:lstStyle/>
          <a:p>
            <a:r>
              <a:rPr lang="en-US" altLang="zh-CN" sz="2000">
                <a:latin typeface="Arial Narrow" pitchFamily="34" charset="0"/>
              </a:rPr>
              <a:t>Actin</a:t>
            </a:r>
          </a:p>
        </p:txBody>
      </p:sp>
      <p:sp>
        <p:nvSpPr>
          <p:cNvPr id="22" name="TextBox 25"/>
          <p:cNvSpPr txBox="1">
            <a:spLocks noChangeArrowheads="1"/>
          </p:cNvSpPr>
          <p:nvPr/>
        </p:nvSpPr>
        <p:spPr bwMode="auto">
          <a:xfrm>
            <a:off x="230067" y="142852"/>
            <a:ext cx="8820150" cy="1200329"/>
          </a:xfrm>
          <a:prstGeom prst="rect">
            <a:avLst/>
          </a:prstGeom>
          <a:noFill/>
          <a:ln w="9525">
            <a:noFill/>
            <a:miter lim="800000"/>
            <a:headEnd/>
            <a:tailEnd/>
          </a:ln>
        </p:spPr>
        <p:txBody>
          <a:bodyPr wrap="square">
            <a:spAutoFit/>
          </a:bodyPr>
          <a:lstStyle/>
          <a:p>
            <a:pPr algn="ctr"/>
            <a:r>
              <a:rPr lang="en-US" altLang="zh-CN" sz="3600" b="1" dirty="0" smtClean="0">
                <a:latin typeface="Arial Narrow" pitchFamily="34" charset="0"/>
              </a:rPr>
              <a:t>Different NBCn2 variants have distinct distribution in rat kidney</a:t>
            </a:r>
            <a:endParaRPr lang="zh-CN" altLang="en-US" sz="3600" b="1" dirty="0">
              <a:latin typeface="Arial Narrow" pitchFamily="34" charset="0"/>
            </a:endParaRPr>
          </a:p>
        </p:txBody>
      </p:sp>
      <p:sp>
        <p:nvSpPr>
          <p:cNvPr id="23" name="TextBox 22"/>
          <p:cNvSpPr txBox="1"/>
          <p:nvPr/>
        </p:nvSpPr>
        <p:spPr>
          <a:xfrm>
            <a:off x="6012160" y="6197242"/>
            <a:ext cx="2952328" cy="400110"/>
          </a:xfrm>
          <a:prstGeom prst="rect">
            <a:avLst/>
          </a:prstGeom>
          <a:noFill/>
        </p:spPr>
        <p:txBody>
          <a:bodyPr wrap="square" rtlCol="0">
            <a:spAutoFit/>
          </a:bodyPr>
          <a:lstStyle/>
          <a:p>
            <a:r>
              <a:rPr lang="en-US" altLang="zh-CN" sz="2000" smtClean="0">
                <a:latin typeface="Arial Narrow" pitchFamily="34" charset="0"/>
              </a:rPr>
              <a:t>(</a:t>
            </a:r>
            <a:r>
              <a:rPr lang="en-US" altLang="zh-CN" sz="2000" dirty="0" err="1" smtClean="0">
                <a:latin typeface="Arial Narrow" pitchFamily="34" charset="0"/>
              </a:rPr>
              <a:t>Guo</a:t>
            </a:r>
            <a:r>
              <a:rPr lang="en-US" altLang="zh-CN" sz="2000" dirty="0" smtClean="0">
                <a:latin typeface="Arial Narrow" pitchFamily="34" charset="0"/>
              </a:rPr>
              <a:t> YM et al, unpublished)</a:t>
            </a:r>
            <a:endParaRPr lang="zh-CN" altLang="en-US" sz="2000" dirty="0">
              <a:latin typeface="Arial Narrow"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7" descr="D:\RESEARCH\Data\HUST\Projects &amp; Data\NBCn2\ICC\20130617--NBCn2 + AQP1\NBCn2 + AQP1--CX--07.jpg.frames\NBCn2 + AQP1--CX--07_C002.jpg"/>
          <p:cNvPicPr>
            <a:picLocks noChangeAspect="1" noChangeArrowheads="1"/>
          </p:cNvPicPr>
          <p:nvPr/>
        </p:nvPicPr>
        <p:blipFill>
          <a:blip r:embed="rId2" cstate="print"/>
          <a:srcRect/>
          <a:stretch>
            <a:fillRect/>
          </a:stretch>
        </p:blipFill>
        <p:spPr bwMode="auto">
          <a:xfrm>
            <a:off x="1504362" y="1395569"/>
            <a:ext cx="2052000" cy="2052000"/>
          </a:xfrm>
          <a:prstGeom prst="rect">
            <a:avLst/>
          </a:prstGeom>
          <a:noFill/>
        </p:spPr>
      </p:pic>
      <p:pic>
        <p:nvPicPr>
          <p:cNvPr id="28" name="Picture 2" descr="D:\RESEARCH\Data\HUST\Projects &amp; Data\NBCn2\ICC\20130513--NBCn2 + NaK Pump\NBCn2 + NaK--12.jpg.frames\NBCn2 + NaK--12_C003.jpg"/>
          <p:cNvPicPr>
            <a:picLocks noChangeAspect="1" noChangeArrowheads="1"/>
          </p:cNvPicPr>
          <p:nvPr/>
        </p:nvPicPr>
        <p:blipFill>
          <a:blip r:embed="rId3" cstate="print"/>
          <a:srcRect l="28041" t="27877" r="17012" b="11497"/>
          <a:stretch>
            <a:fillRect/>
          </a:stretch>
        </p:blipFill>
        <p:spPr bwMode="auto">
          <a:xfrm>
            <a:off x="3736610" y="3542157"/>
            <a:ext cx="2052000" cy="1615035"/>
          </a:xfrm>
          <a:prstGeom prst="rect">
            <a:avLst/>
          </a:prstGeom>
          <a:noFill/>
        </p:spPr>
      </p:pic>
      <p:sp>
        <p:nvSpPr>
          <p:cNvPr id="32" name="TextBox 31"/>
          <p:cNvSpPr txBox="1"/>
          <p:nvPr/>
        </p:nvSpPr>
        <p:spPr>
          <a:xfrm>
            <a:off x="1975410" y="2385825"/>
            <a:ext cx="417102" cy="369332"/>
          </a:xfrm>
          <a:prstGeom prst="rect">
            <a:avLst/>
          </a:prstGeom>
          <a:noFill/>
        </p:spPr>
        <p:txBody>
          <a:bodyPr wrap="none" rtlCol="0">
            <a:spAutoFit/>
          </a:bodyPr>
          <a:lstStyle/>
          <a:p>
            <a:r>
              <a:rPr lang="en-US" altLang="zh-CN" dirty="0" smtClean="0">
                <a:solidFill>
                  <a:schemeClr val="bg1"/>
                </a:solidFill>
                <a:latin typeface="Arial Narrow" pitchFamily="34" charset="0"/>
              </a:rPr>
              <a:t>S1</a:t>
            </a:r>
            <a:endParaRPr lang="zh-CN" altLang="en-US" dirty="0">
              <a:solidFill>
                <a:schemeClr val="bg1"/>
              </a:solidFill>
              <a:latin typeface="Arial Narrow" pitchFamily="34" charset="0"/>
            </a:endParaRPr>
          </a:p>
        </p:txBody>
      </p:sp>
      <p:sp>
        <p:nvSpPr>
          <p:cNvPr id="34" name="TextBox 33"/>
          <p:cNvSpPr txBox="1"/>
          <p:nvPr/>
        </p:nvSpPr>
        <p:spPr>
          <a:xfrm>
            <a:off x="2614953" y="1470505"/>
            <a:ext cx="691215" cy="369332"/>
          </a:xfrm>
          <a:prstGeom prst="rect">
            <a:avLst/>
          </a:prstGeom>
          <a:noFill/>
        </p:spPr>
        <p:txBody>
          <a:bodyPr wrap="none" rtlCol="0">
            <a:spAutoFit/>
          </a:bodyPr>
          <a:lstStyle/>
          <a:p>
            <a:r>
              <a:rPr lang="en-US" altLang="zh-CN" dirty="0" smtClean="0">
                <a:solidFill>
                  <a:schemeClr val="bg1"/>
                </a:solidFill>
                <a:latin typeface="Arial Narrow" pitchFamily="34" charset="0"/>
              </a:rPr>
              <a:t>AQP1</a:t>
            </a:r>
            <a:endParaRPr lang="zh-CN" altLang="en-US" dirty="0">
              <a:solidFill>
                <a:schemeClr val="bg1"/>
              </a:solidFill>
              <a:latin typeface="Arial Narrow" pitchFamily="34" charset="0"/>
            </a:endParaRPr>
          </a:p>
        </p:txBody>
      </p:sp>
      <p:pic>
        <p:nvPicPr>
          <p:cNvPr id="30" name="Picture 6" descr="D:\RESEARCH\Data\HUST\Projects &amp; Data\NBCn2\ICC\20130617--NBCn2 + AQP1\NBCn2 + AQP1--CX--07.jpg.frames\NBCn2 + AQP1--CX--07_.jpg"/>
          <p:cNvPicPr>
            <a:picLocks noChangeAspect="1" noChangeArrowheads="1"/>
          </p:cNvPicPr>
          <p:nvPr/>
        </p:nvPicPr>
        <p:blipFill>
          <a:blip r:embed="rId4" cstate="print"/>
          <a:srcRect/>
          <a:stretch>
            <a:fillRect/>
          </a:stretch>
        </p:blipFill>
        <p:spPr bwMode="auto">
          <a:xfrm>
            <a:off x="6052985" y="1395569"/>
            <a:ext cx="2052000" cy="2052000"/>
          </a:xfrm>
          <a:prstGeom prst="rect">
            <a:avLst/>
          </a:prstGeom>
          <a:noFill/>
        </p:spPr>
      </p:pic>
      <p:sp>
        <p:nvSpPr>
          <p:cNvPr id="33" name="TextBox 32"/>
          <p:cNvSpPr txBox="1"/>
          <p:nvPr/>
        </p:nvSpPr>
        <p:spPr>
          <a:xfrm>
            <a:off x="7259731" y="2266496"/>
            <a:ext cx="332142" cy="369332"/>
          </a:xfrm>
          <a:prstGeom prst="rect">
            <a:avLst/>
          </a:prstGeom>
          <a:noFill/>
        </p:spPr>
        <p:txBody>
          <a:bodyPr wrap="none" rtlCol="0">
            <a:spAutoFit/>
          </a:bodyPr>
          <a:lstStyle/>
          <a:p>
            <a:r>
              <a:rPr lang="en-US" altLang="zh-CN" b="1" dirty="0" smtClean="0">
                <a:solidFill>
                  <a:schemeClr val="bg1"/>
                </a:solidFill>
                <a:latin typeface="Arial Narrow" pitchFamily="34" charset="0"/>
              </a:rPr>
              <a:t>G</a:t>
            </a:r>
            <a:endParaRPr lang="zh-CN" altLang="en-US" b="1" dirty="0">
              <a:solidFill>
                <a:schemeClr val="bg1"/>
              </a:solidFill>
              <a:latin typeface="Arial Narrow" pitchFamily="34" charset="0"/>
            </a:endParaRPr>
          </a:p>
        </p:txBody>
      </p:sp>
      <p:sp>
        <p:nvSpPr>
          <p:cNvPr id="35" name="TextBox 34"/>
          <p:cNvSpPr txBox="1"/>
          <p:nvPr/>
        </p:nvSpPr>
        <p:spPr>
          <a:xfrm>
            <a:off x="7086286" y="1515936"/>
            <a:ext cx="721672" cy="369332"/>
          </a:xfrm>
          <a:prstGeom prst="rect">
            <a:avLst/>
          </a:prstGeom>
          <a:noFill/>
        </p:spPr>
        <p:txBody>
          <a:bodyPr wrap="none" rtlCol="0">
            <a:spAutoFit/>
          </a:bodyPr>
          <a:lstStyle/>
          <a:p>
            <a:r>
              <a:rPr lang="en-US" altLang="zh-CN" dirty="0" smtClean="0">
                <a:solidFill>
                  <a:schemeClr val="bg1"/>
                </a:solidFill>
                <a:latin typeface="Arial Narrow" pitchFamily="34" charset="0"/>
              </a:rPr>
              <a:t>Merge</a:t>
            </a:r>
            <a:endParaRPr lang="zh-CN" altLang="en-US" dirty="0">
              <a:solidFill>
                <a:schemeClr val="bg1"/>
              </a:solidFill>
              <a:latin typeface="Arial Narrow" pitchFamily="34" charset="0"/>
            </a:endParaRPr>
          </a:p>
        </p:txBody>
      </p:sp>
      <p:sp>
        <p:nvSpPr>
          <p:cNvPr id="37" name="TextBox 36"/>
          <p:cNvSpPr txBox="1"/>
          <p:nvPr/>
        </p:nvSpPr>
        <p:spPr>
          <a:xfrm>
            <a:off x="6045285" y="1351803"/>
            <a:ext cx="336952" cy="400110"/>
          </a:xfrm>
          <a:prstGeom prst="rect">
            <a:avLst/>
          </a:prstGeom>
          <a:noFill/>
        </p:spPr>
        <p:txBody>
          <a:bodyPr wrap="none" rtlCol="0">
            <a:spAutoFit/>
          </a:bodyPr>
          <a:lstStyle/>
          <a:p>
            <a:r>
              <a:rPr lang="en-US" altLang="zh-CN" sz="2000" b="1" dirty="0" smtClean="0">
                <a:solidFill>
                  <a:schemeClr val="bg1"/>
                </a:solidFill>
                <a:latin typeface="Arial Narrow" pitchFamily="34" charset="0"/>
              </a:rPr>
              <a:t>C</a:t>
            </a:r>
            <a:endParaRPr lang="zh-CN" altLang="en-US" sz="2000" b="1" dirty="0">
              <a:solidFill>
                <a:schemeClr val="bg1"/>
              </a:solidFill>
              <a:latin typeface="Arial Narrow" pitchFamily="34" charset="0"/>
            </a:endParaRPr>
          </a:p>
        </p:txBody>
      </p:sp>
      <p:cxnSp>
        <p:nvCxnSpPr>
          <p:cNvPr id="40" name="直接连接符 39"/>
          <p:cNvCxnSpPr/>
          <p:nvPr/>
        </p:nvCxnSpPr>
        <p:spPr>
          <a:xfrm>
            <a:off x="2769665" y="2577124"/>
            <a:ext cx="47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4715886" y="3597921"/>
            <a:ext cx="795411" cy="369332"/>
          </a:xfrm>
          <a:prstGeom prst="rect">
            <a:avLst/>
          </a:prstGeom>
          <a:noFill/>
        </p:spPr>
        <p:txBody>
          <a:bodyPr wrap="none" rtlCol="0">
            <a:spAutoFit/>
          </a:bodyPr>
          <a:lstStyle/>
          <a:p>
            <a:pPr algn="r"/>
            <a:r>
              <a:rPr lang="en-US" altLang="zh-CN" dirty="0" smtClean="0">
                <a:solidFill>
                  <a:schemeClr val="bg1"/>
                </a:solidFill>
                <a:latin typeface="Arial Narrow" pitchFamily="34" charset="0"/>
              </a:rPr>
              <a:t>NBCn2</a:t>
            </a:r>
            <a:endParaRPr lang="zh-CN" altLang="en-US" dirty="0">
              <a:solidFill>
                <a:schemeClr val="bg1"/>
              </a:solidFill>
              <a:latin typeface="Arial Narrow" pitchFamily="34" charset="0"/>
            </a:endParaRPr>
          </a:p>
        </p:txBody>
      </p:sp>
      <p:sp>
        <p:nvSpPr>
          <p:cNvPr id="50" name="TextBox 49"/>
          <p:cNvSpPr txBox="1"/>
          <p:nvPr/>
        </p:nvSpPr>
        <p:spPr>
          <a:xfrm>
            <a:off x="3702477" y="3486057"/>
            <a:ext cx="336952" cy="400110"/>
          </a:xfrm>
          <a:prstGeom prst="rect">
            <a:avLst/>
          </a:prstGeom>
          <a:noFill/>
        </p:spPr>
        <p:txBody>
          <a:bodyPr wrap="none" rtlCol="0">
            <a:spAutoFit/>
          </a:bodyPr>
          <a:lstStyle/>
          <a:p>
            <a:r>
              <a:rPr lang="en-US" altLang="zh-CN" sz="2000" b="1" dirty="0" smtClean="0">
                <a:solidFill>
                  <a:schemeClr val="bg1"/>
                </a:solidFill>
                <a:latin typeface="Arial Narrow" pitchFamily="34" charset="0"/>
              </a:rPr>
              <a:t>E</a:t>
            </a:r>
            <a:endParaRPr lang="zh-CN" altLang="en-US" sz="2000" b="1" dirty="0">
              <a:solidFill>
                <a:schemeClr val="bg1"/>
              </a:solidFill>
              <a:latin typeface="Arial Narrow" pitchFamily="34" charset="0"/>
            </a:endParaRPr>
          </a:p>
        </p:txBody>
      </p:sp>
      <p:pic>
        <p:nvPicPr>
          <p:cNvPr id="41" name="Picture 3" descr="D:\RESEARCH\Data\HUST\Projects &amp; Data\NBCn2\ICC\20130513--NBCn2 + NaK Pump\NBCn2 + NaK--12.jpg.frames\NBCn2 + NaK--12_.jpg"/>
          <p:cNvPicPr>
            <a:picLocks noChangeAspect="1" noChangeArrowheads="1"/>
          </p:cNvPicPr>
          <p:nvPr/>
        </p:nvPicPr>
        <p:blipFill>
          <a:blip r:embed="rId5" cstate="print"/>
          <a:srcRect l="28041" t="27877" r="17012" b="11497"/>
          <a:stretch>
            <a:fillRect/>
          </a:stretch>
        </p:blipFill>
        <p:spPr bwMode="auto">
          <a:xfrm>
            <a:off x="6052985" y="3542157"/>
            <a:ext cx="2052000" cy="1615035"/>
          </a:xfrm>
          <a:prstGeom prst="rect">
            <a:avLst/>
          </a:prstGeom>
          <a:noFill/>
        </p:spPr>
      </p:pic>
      <p:sp>
        <p:nvSpPr>
          <p:cNvPr id="42" name="TextBox 41"/>
          <p:cNvSpPr txBox="1"/>
          <p:nvPr/>
        </p:nvSpPr>
        <p:spPr>
          <a:xfrm>
            <a:off x="6421349" y="3693375"/>
            <a:ext cx="344966" cy="584775"/>
          </a:xfrm>
          <a:prstGeom prst="rect">
            <a:avLst/>
          </a:prstGeom>
          <a:noFill/>
        </p:spPr>
        <p:txBody>
          <a:bodyPr wrap="square" rtlCol="0">
            <a:spAutoFit/>
          </a:bodyPr>
          <a:lstStyle/>
          <a:p>
            <a:r>
              <a:rPr lang="en-US" altLang="zh-CN" sz="3200" dirty="0" smtClean="0">
                <a:solidFill>
                  <a:schemeClr val="bg1"/>
                </a:solidFill>
              </a:rPr>
              <a:t>*</a:t>
            </a:r>
            <a:endParaRPr lang="zh-CN" altLang="en-US" sz="3200" dirty="0">
              <a:solidFill>
                <a:schemeClr val="bg1"/>
              </a:solidFill>
            </a:endParaRPr>
          </a:p>
        </p:txBody>
      </p:sp>
      <p:sp>
        <p:nvSpPr>
          <p:cNvPr id="44" name="TextBox 43"/>
          <p:cNvSpPr txBox="1"/>
          <p:nvPr/>
        </p:nvSpPr>
        <p:spPr>
          <a:xfrm>
            <a:off x="7750512" y="4015224"/>
            <a:ext cx="332142" cy="369332"/>
          </a:xfrm>
          <a:prstGeom prst="rect">
            <a:avLst/>
          </a:prstGeom>
          <a:noFill/>
        </p:spPr>
        <p:txBody>
          <a:bodyPr wrap="none" rtlCol="0">
            <a:spAutoFit/>
          </a:bodyPr>
          <a:lstStyle/>
          <a:p>
            <a:r>
              <a:rPr lang="en-US" altLang="zh-CN" b="1" dirty="0" smtClean="0">
                <a:solidFill>
                  <a:schemeClr val="bg1"/>
                </a:solidFill>
                <a:latin typeface="Arial Narrow" pitchFamily="34" charset="0"/>
              </a:rPr>
              <a:t>G</a:t>
            </a:r>
            <a:endParaRPr lang="zh-CN" altLang="en-US" b="1" dirty="0">
              <a:solidFill>
                <a:schemeClr val="bg1"/>
              </a:solidFill>
              <a:latin typeface="Arial Narrow" pitchFamily="34" charset="0"/>
            </a:endParaRPr>
          </a:p>
        </p:txBody>
      </p:sp>
      <p:sp>
        <p:nvSpPr>
          <p:cNvPr id="48" name="TextBox 47"/>
          <p:cNvSpPr txBox="1"/>
          <p:nvPr/>
        </p:nvSpPr>
        <p:spPr>
          <a:xfrm>
            <a:off x="7174126" y="3574453"/>
            <a:ext cx="721672" cy="369332"/>
          </a:xfrm>
          <a:prstGeom prst="rect">
            <a:avLst/>
          </a:prstGeom>
          <a:noFill/>
        </p:spPr>
        <p:txBody>
          <a:bodyPr wrap="none" rtlCol="0">
            <a:spAutoFit/>
          </a:bodyPr>
          <a:lstStyle/>
          <a:p>
            <a:pPr algn="r"/>
            <a:r>
              <a:rPr lang="en-US" altLang="zh-CN" dirty="0" smtClean="0">
                <a:solidFill>
                  <a:schemeClr val="bg1"/>
                </a:solidFill>
                <a:latin typeface="Arial Narrow" pitchFamily="34" charset="0"/>
              </a:rPr>
              <a:t>Merge</a:t>
            </a:r>
            <a:endParaRPr lang="zh-CN" altLang="en-US" dirty="0">
              <a:solidFill>
                <a:schemeClr val="bg1"/>
              </a:solidFill>
              <a:latin typeface="Arial Narrow" pitchFamily="34" charset="0"/>
            </a:endParaRPr>
          </a:p>
        </p:txBody>
      </p:sp>
      <p:sp>
        <p:nvSpPr>
          <p:cNvPr id="51" name="TextBox 50"/>
          <p:cNvSpPr txBox="1"/>
          <p:nvPr/>
        </p:nvSpPr>
        <p:spPr>
          <a:xfrm>
            <a:off x="6228009" y="3486057"/>
            <a:ext cx="312906" cy="400110"/>
          </a:xfrm>
          <a:prstGeom prst="rect">
            <a:avLst/>
          </a:prstGeom>
          <a:noFill/>
        </p:spPr>
        <p:txBody>
          <a:bodyPr wrap="none" rtlCol="0">
            <a:spAutoFit/>
          </a:bodyPr>
          <a:lstStyle/>
          <a:p>
            <a:r>
              <a:rPr lang="en-US" altLang="zh-CN" sz="2000" b="1" dirty="0" smtClean="0">
                <a:solidFill>
                  <a:schemeClr val="bg1"/>
                </a:solidFill>
                <a:latin typeface="Arial Narrow" pitchFamily="34" charset="0"/>
              </a:rPr>
              <a:t>F</a:t>
            </a:r>
            <a:endParaRPr lang="zh-CN" altLang="en-US" sz="2000" b="1" dirty="0">
              <a:solidFill>
                <a:schemeClr val="bg1"/>
              </a:solidFill>
              <a:latin typeface="Arial Narrow" pitchFamily="34" charset="0"/>
            </a:endParaRPr>
          </a:p>
        </p:txBody>
      </p:sp>
      <p:sp>
        <p:nvSpPr>
          <p:cNvPr id="60" name="TextBox 59"/>
          <p:cNvSpPr txBox="1"/>
          <p:nvPr/>
        </p:nvSpPr>
        <p:spPr>
          <a:xfrm>
            <a:off x="2639003" y="2197027"/>
            <a:ext cx="712054" cy="369332"/>
          </a:xfrm>
          <a:prstGeom prst="rect">
            <a:avLst/>
          </a:prstGeom>
          <a:noFill/>
        </p:spPr>
        <p:txBody>
          <a:bodyPr wrap="none" rtlCol="0">
            <a:spAutoFit/>
          </a:bodyPr>
          <a:lstStyle/>
          <a:p>
            <a:r>
              <a:rPr lang="en-US" altLang="zh-CN" dirty="0" smtClean="0">
                <a:solidFill>
                  <a:schemeClr val="bg1"/>
                </a:solidFill>
                <a:latin typeface="Arial Narrow" pitchFamily="34" charset="0"/>
              </a:rPr>
              <a:t>50 </a:t>
            </a:r>
            <a:r>
              <a:rPr lang="el-GR" altLang="zh-CN" dirty="0" smtClean="0">
                <a:solidFill>
                  <a:schemeClr val="bg1"/>
                </a:solidFill>
                <a:latin typeface="Arial Narrow" pitchFamily="34" charset="0"/>
              </a:rPr>
              <a:t>μ</a:t>
            </a:r>
            <a:r>
              <a:rPr lang="en-US" altLang="zh-CN" dirty="0" smtClean="0">
                <a:solidFill>
                  <a:schemeClr val="bg1"/>
                </a:solidFill>
                <a:latin typeface="Arial Narrow" pitchFamily="34" charset="0"/>
              </a:rPr>
              <a:t>m</a:t>
            </a:r>
            <a:endParaRPr lang="zh-CN" altLang="en-US" dirty="0">
              <a:solidFill>
                <a:schemeClr val="bg1"/>
              </a:solidFill>
              <a:latin typeface="Arial Narrow" pitchFamily="34" charset="0"/>
            </a:endParaRPr>
          </a:p>
        </p:txBody>
      </p:sp>
      <p:pic>
        <p:nvPicPr>
          <p:cNvPr id="39" name="Picture 5" descr="D:\RESEARCH\Data\HUST\Projects &amp; Data\NBCn2\ICC\20130617--NBCn2 + AQP1\NBCn2 + AQP1--CX--07.jpg.frames\NBCn2 + AQP1--CX--07_C003.jpg"/>
          <p:cNvPicPr>
            <a:picLocks noChangeAspect="1" noChangeArrowheads="1"/>
          </p:cNvPicPr>
          <p:nvPr/>
        </p:nvPicPr>
        <p:blipFill>
          <a:blip r:embed="rId6" cstate="print"/>
          <a:srcRect/>
          <a:stretch>
            <a:fillRect/>
          </a:stretch>
        </p:blipFill>
        <p:spPr bwMode="auto">
          <a:xfrm>
            <a:off x="3736610" y="1395569"/>
            <a:ext cx="2052000" cy="2052000"/>
          </a:xfrm>
          <a:prstGeom prst="rect">
            <a:avLst/>
          </a:prstGeom>
          <a:noFill/>
        </p:spPr>
      </p:pic>
      <p:cxnSp>
        <p:nvCxnSpPr>
          <p:cNvPr id="59" name="直接箭头连接符 58"/>
          <p:cNvCxnSpPr/>
          <p:nvPr/>
        </p:nvCxnSpPr>
        <p:spPr>
          <a:xfrm rot="10800000">
            <a:off x="4324565" y="2604807"/>
            <a:ext cx="216024"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4715886" y="1461689"/>
            <a:ext cx="795411" cy="369332"/>
          </a:xfrm>
          <a:prstGeom prst="rect">
            <a:avLst/>
          </a:prstGeom>
          <a:noFill/>
        </p:spPr>
        <p:txBody>
          <a:bodyPr wrap="none" rtlCol="0">
            <a:spAutoFit/>
          </a:bodyPr>
          <a:lstStyle/>
          <a:p>
            <a:r>
              <a:rPr lang="en-US" altLang="zh-CN" dirty="0" smtClean="0">
                <a:solidFill>
                  <a:schemeClr val="bg1"/>
                </a:solidFill>
                <a:latin typeface="Arial Narrow" pitchFamily="34" charset="0"/>
              </a:rPr>
              <a:t>NBCn2</a:t>
            </a:r>
            <a:endParaRPr lang="zh-CN" altLang="en-US" dirty="0">
              <a:solidFill>
                <a:schemeClr val="bg1"/>
              </a:solidFill>
              <a:latin typeface="Arial Narrow" pitchFamily="34" charset="0"/>
            </a:endParaRPr>
          </a:p>
        </p:txBody>
      </p:sp>
      <p:sp>
        <p:nvSpPr>
          <p:cNvPr id="62" name="TextBox 61"/>
          <p:cNvSpPr txBox="1"/>
          <p:nvPr/>
        </p:nvSpPr>
        <p:spPr>
          <a:xfrm>
            <a:off x="3741029" y="1351803"/>
            <a:ext cx="336952" cy="400110"/>
          </a:xfrm>
          <a:prstGeom prst="rect">
            <a:avLst/>
          </a:prstGeom>
          <a:noFill/>
        </p:spPr>
        <p:txBody>
          <a:bodyPr wrap="none" rtlCol="0">
            <a:spAutoFit/>
          </a:bodyPr>
          <a:lstStyle/>
          <a:p>
            <a:r>
              <a:rPr lang="en-US" altLang="zh-CN" sz="2000" b="1" dirty="0" smtClean="0">
                <a:solidFill>
                  <a:schemeClr val="bg1"/>
                </a:solidFill>
                <a:latin typeface="Arial Narrow" pitchFamily="34" charset="0"/>
              </a:rPr>
              <a:t>B</a:t>
            </a:r>
            <a:endParaRPr lang="zh-CN" altLang="en-US" sz="2000" b="1" dirty="0">
              <a:solidFill>
                <a:schemeClr val="bg1"/>
              </a:solidFill>
              <a:latin typeface="Arial Narrow" pitchFamily="34" charset="0"/>
            </a:endParaRPr>
          </a:p>
        </p:txBody>
      </p:sp>
      <p:pic>
        <p:nvPicPr>
          <p:cNvPr id="43" name="Picture 4" descr="D:\RESEARCH\Data\HUST\Projects &amp; Data\NBCn2\ICC\20130513--NBCn2 + NaK Pump\NBCn2 + NaK--12.jpg.frames\NBCn2 + NaK--12_C002.jpg"/>
          <p:cNvPicPr>
            <a:picLocks noChangeAspect="1" noChangeArrowheads="1"/>
          </p:cNvPicPr>
          <p:nvPr/>
        </p:nvPicPr>
        <p:blipFill>
          <a:blip r:embed="rId7" cstate="print"/>
          <a:srcRect l="28041" t="27877" r="17012" b="11497"/>
          <a:stretch>
            <a:fillRect/>
          </a:stretch>
        </p:blipFill>
        <p:spPr bwMode="auto">
          <a:xfrm>
            <a:off x="1504362" y="3542157"/>
            <a:ext cx="2052000" cy="1615035"/>
          </a:xfrm>
          <a:prstGeom prst="rect">
            <a:avLst/>
          </a:prstGeom>
          <a:noFill/>
        </p:spPr>
      </p:pic>
      <p:cxnSp>
        <p:nvCxnSpPr>
          <p:cNvPr id="29" name="直接连接符 28"/>
          <p:cNvCxnSpPr/>
          <p:nvPr/>
        </p:nvCxnSpPr>
        <p:spPr>
          <a:xfrm rot="10800000">
            <a:off x="2276564" y="4653129"/>
            <a:ext cx="334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75656" y="3486057"/>
            <a:ext cx="336952" cy="400110"/>
          </a:xfrm>
          <a:prstGeom prst="rect">
            <a:avLst/>
          </a:prstGeom>
          <a:noFill/>
        </p:spPr>
        <p:txBody>
          <a:bodyPr wrap="none" rtlCol="0">
            <a:spAutoFit/>
          </a:bodyPr>
          <a:lstStyle/>
          <a:p>
            <a:r>
              <a:rPr lang="en-US" altLang="zh-CN" sz="2000" b="1" dirty="0" smtClean="0">
                <a:solidFill>
                  <a:schemeClr val="bg1"/>
                </a:solidFill>
                <a:latin typeface="Arial Narrow" pitchFamily="34" charset="0"/>
              </a:rPr>
              <a:t>D</a:t>
            </a:r>
            <a:endParaRPr lang="zh-CN" altLang="en-US" sz="2000" b="1" dirty="0">
              <a:solidFill>
                <a:schemeClr val="bg1"/>
              </a:solidFill>
              <a:latin typeface="Arial Narrow" pitchFamily="34" charset="0"/>
            </a:endParaRPr>
          </a:p>
        </p:txBody>
      </p:sp>
      <p:sp>
        <p:nvSpPr>
          <p:cNvPr id="52" name="TextBox 51"/>
          <p:cNvSpPr txBox="1"/>
          <p:nvPr/>
        </p:nvSpPr>
        <p:spPr>
          <a:xfrm>
            <a:off x="2097614" y="4259843"/>
            <a:ext cx="712054" cy="369332"/>
          </a:xfrm>
          <a:prstGeom prst="rect">
            <a:avLst/>
          </a:prstGeom>
          <a:noFill/>
        </p:spPr>
        <p:txBody>
          <a:bodyPr wrap="none" rtlCol="0">
            <a:spAutoFit/>
          </a:bodyPr>
          <a:lstStyle/>
          <a:p>
            <a:r>
              <a:rPr lang="en-US" altLang="zh-CN" dirty="0" smtClean="0">
                <a:solidFill>
                  <a:schemeClr val="bg1"/>
                </a:solidFill>
                <a:latin typeface="Arial Narrow" pitchFamily="34" charset="0"/>
              </a:rPr>
              <a:t>50 </a:t>
            </a:r>
            <a:r>
              <a:rPr lang="el-GR" altLang="zh-CN" dirty="0" smtClean="0">
                <a:solidFill>
                  <a:schemeClr val="bg1"/>
                </a:solidFill>
                <a:latin typeface="Arial Narrow" pitchFamily="34" charset="0"/>
              </a:rPr>
              <a:t>μ</a:t>
            </a:r>
            <a:r>
              <a:rPr lang="en-US" altLang="zh-CN" dirty="0" smtClean="0">
                <a:solidFill>
                  <a:schemeClr val="bg1"/>
                </a:solidFill>
                <a:latin typeface="Arial Narrow" pitchFamily="34" charset="0"/>
              </a:rPr>
              <a:t>m</a:t>
            </a:r>
            <a:endParaRPr lang="zh-CN" altLang="en-US" dirty="0">
              <a:solidFill>
                <a:schemeClr val="bg1"/>
              </a:solidFill>
              <a:latin typeface="Arial Narrow" pitchFamily="34" charset="0"/>
            </a:endParaRPr>
          </a:p>
        </p:txBody>
      </p:sp>
      <p:sp>
        <p:nvSpPr>
          <p:cNvPr id="67" name="TextBox 66"/>
          <p:cNvSpPr txBox="1"/>
          <p:nvPr/>
        </p:nvSpPr>
        <p:spPr>
          <a:xfrm>
            <a:off x="2712033" y="3545463"/>
            <a:ext cx="428322" cy="400110"/>
          </a:xfrm>
          <a:prstGeom prst="rect">
            <a:avLst/>
          </a:prstGeom>
          <a:noFill/>
        </p:spPr>
        <p:txBody>
          <a:bodyPr wrap="none" rtlCol="0">
            <a:spAutoFit/>
          </a:bodyPr>
          <a:lstStyle/>
          <a:p>
            <a:pPr algn="r"/>
            <a:r>
              <a:rPr lang="el-GR" altLang="zh-CN" sz="2000" dirty="0" smtClean="0">
                <a:solidFill>
                  <a:schemeClr val="bg1"/>
                </a:solidFill>
                <a:latin typeface="Arial Narrow" pitchFamily="34" charset="0"/>
              </a:rPr>
              <a:t>α</a:t>
            </a:r>
            <a:r>
              <a:rPr lang="en-US" altLang="zh-CN" sz="2000" dirty="0" smtClean="0">
                <a:solidFill>
                  <a:schemeClr val="bg1"/>
                </a:solidFill>
                <a:latin typeface="Arial Narrow" pitchFamily="34" charset="0"/>
              </a:rPr>
              <a:t>1</a:t>
            </a:r>
            <a:endParaRPr lang="zh-CN" altLang="en-US" sz="2000" dirty="0">
              <a:solidFill>
                <a:schemeClr val="bg1"/>
              </a:solidFill>
              <a:latin typeface="Arial Narrow" pitchFamily="34" charset="0"/>
            </a:endParaRPr>
          </a:p>
        </p:txBody>
      </p:sp>
      <p:sp>
        <p:nvSpPr>
          <p:cNvPr id="68" name="TextBox 67"/>
          <p:cNvSpPr txBox="1"/>
          <p:nvPr/>
        </p:nvSpPr>
        <p:spPr>
          <a:xfrm>
            <a:off x="1508781" y="1351803"/>
            <a:ext cx="336952" cy="400110"/>
          </a:xfrm>
          <a:prstGeom prst="rect">
            <a:avLst/>
          </a:prstGeom>
          <a:noFill/>
        </p:spPr>
        <p:txBody>
          <a:bodyPr wrap="none" rtlCol="0">
            <a:spAutoFit/>
          </a:bodyPr>
          <a:lstStyle/>
          <a:p>
            <a:r>
              <a:rPr lang="en-US" altLang="zh-CN" sz="2000" b="1" dirty="0" smtClean="0">
                <a:solidFill>
                  <a:schemeClr val="bg1"/>
                </a:solidFill>
                <a:latin typeface="Arial Narrow" pitchFamily="34" charset="0"/>
              </a:rPr>
              <a:t>A</a:t>
            </a:r>
            <a:endParaRPr lang="zh-CN" altLang="en-US" sz="2000" b="1" dirty="0">
              <a:solidFill>
                <a:schemeClr val="bg1"/>
              </a:solidFill>
              <a:latin typeface="Arial Narrow" pitchFamily="34" charset="0"/>
            </a:endParaRPr>
          </a:p>
        </p:txBody>
      </p:sp>
      <p:sp>
        <p:nvSpPr>
          <p:cNvPr id="53" name="TextBox 52"/>
          <p:cNvSpPr txBox="1"/>
          <p:nvPr/>
        </p:nvSpPr>
        <p:spPr>
          <a:xfrm>
            <a:off x="2250015" y="1025731"/>
            <a:ext cx="851515" cy="400110"/>
          </a:xfrm>
          <a:prstGeom prst="rect">
            <a:avLst/>
          </a:prstGeom>
          <a:noFill/>
        </p:spPr>
        <p:txBody>
          <a:bodyPr wrap="none" rtlCol="0">
            <a:spAutoFit/>
          </a:bodyPr>
          <a:lstStyle/>
          <a:p>
            <a:r>
              <a:rPr lang="en-US" altLang="zh-CN" sz="2000" b="1" dirty="0" smtClean="0">
                <a:latin typeface="Arial Narrow" pitchFamily="34" charset="0"/>
              </a:rPr>
              <a:t>Cortex</a:t>
            </a:r>
            <a:endParaRPr lang="zh-CN" altLang="en-US" sz="2000" b="1" dirty="0">
              <a:latin typeface="Arial Narrow" pitchFamily="34" charset="0"/>
            </a:endParaRPr>
          </a:p>
        </p:txBody>
      </p:sp>
      <p:sp>
        <p:nvSpPr>
          <p:cNvPr id="54" name="TextBox 53"/>
          <p:cNvSpPr txBox="1"/>
          <p:nvPr/>
        </p:nvSpPr>
        <p:spPr>
          <a:xfrm>
            <a:off x="4020292" y="1025731"/>
            <a:ext cx="851515" cy="400110"/>
          </a:xfrm>
          <a:prstGeom prst="rect">
            <a:avLst/>
          </a:prstGeom>
          <a:noFill/>
        </p:spPr>
        <p:txBody>
          <a:bodyPr wrap="none" rtlCol="0">
            <a:spAutoFit/>
          </a:bodyPr>
          <a:lstStyle/>
          <a:p>
            <a:r>
              <a:rPr lang="en-US" altLang="zh-CN" sz="2000" b="1" dirty="0" smtClean="0">
                <a:latin typeface="Arial Narrow" pitchFamily="34" charset="0"/>
              </a:rPr>
              <a:t>Cortex</a:t>
            </a:r>
            <a:endParaRPr lang="zh-CN" altLang="en-US" sz="2000" b="1" dirty="0">
              <a:latin typeface="Arial Narrow" pitchFamily="34" charset="0"/>
            </a:endParaRPr>
          </a:p>
        </p:txBody>
      </p:sp>
      <p:sp>
        <p:nvSpPr>
          <p:cNvPr id="64" name="TextBox 63"/>
          <p:cNvSpPr txBox="1"/>
          <p:nvPr/>
        </p:nvSpPr>
        <p:spPr>
          <a:xfrm>
            <a:off x="6012160" y="6197242"/>
            <a:ext cx="2952328" cy="400110"/>
          </a:xfrm>
          <a:prstGeom prst="rect">
            <a:avLst/>
          </a:prstGeom>
          <a:noFill/>
        </p:spPr>
        <p:txBody>
          <a:bodyPr wrap="square" rtlCol="0">
            <a:spAutoFit/>
          </a:bodyPr>
          <a:lstStyle/>
          <a:p>
            <a:r>
              <a:rPr lang="en-US" altLang="zh-CN" sz="2000" smtClean="0">
                <a:latin typeface="Arial Narrow" pitchFamily="34" charset="0"/>
              </a:rPr>
              <a:t>(</a:t>
            </a:r>
            <a:r>
              <a:rPr lang="en-US" altLang="zh-CN" sz="2000" dirty="0" err="1" smtClean="0">
                <a:latin typeface="Arial Narrow" pitchFamily="34" charset="0"/>
              </a:rPr>
              <a:t>Guo</a:t>
            </a:r>
            <a:r>
              <a:rPr lang="en-US" altLang="zh-CN" sz="2000" dirty="0" smtClean="0">
                <a:latin typeface="Arial Narrow" pitchFamily="34" charset="0"/>
              </a:rPr>
              <a:t> YM et al, unpublished)</a:t>
            </a:r>
            <a:endParaRPr lang="zh-CN" altLang="en-US" sz="2000" dirty="0">
              <a:latin typeface="Arial Narrow" pitchFamily="34" charset="0"/>
            </a:endParaRPr>
          </a:p>
        </p:txBody>
      </p:sp>
      <p:sp>
        <p:nvSpPr>
          <p:cNvPr id="73" name="TextBox 25"/>
          <p:cNvSpPr txBox="1">
            <a:spLocks noChangeArrowheads="1"/>
          </p:cNvSpPr>
          <p:nvPr/>
        </p:nvSpPr>
        <p:spPr bwMode="auto">
          <a:xfrm>
            <a:off x="477251" y="142852"/>
            <a:ext cx="8238153" cy="646331"/>
          </a:xfrm>
          <a:prstGeom prst="rect">
            <a:avLst/>
          </a:prstGeom>
          <a:noFill/>
          <a:ln w="9525">
            <a:noFill/>
            <a:miter lim="800000"/>
            <a:headEnd/>
            <a:tailEnd/>
          </a:ln>
        </p:spPr>
        <p:txBody>
          <a:bodyPr wrap="none">
            <a:spAutoFit/>
          </a:bodyPr>
          <a:lstStyle/>
          <a:p>
            <a:r>
              <a:rPr lang="en-US" altLang="zh-CN" sz="3600" b="1" dirty="0" smtClean="0">
                <a:latin typeface="Arial Narrow" pitchFamily="34" charset="0"/>
              </a:rPr>
              <a:t>Localization of NBCn2 in cortex of rat kidney</a:t>
            </a:r>
            <a:endParaRPr lang="zh-CN" altLang="en-US" sz="3600" b="1" dirty="0">
              <a:latin typeface="Arial Narrow"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9" descr="D:\RESEARCH\Data\HUST\Projects &amp; Data\NBCn2\ICC\2014\20141215--Anti-Ct &amp; MEIK + Na-K ATPase--ISOM\Rat kidney MEIK Na-K 60X-9.jpg.frames\Rat kidney MEIK Na-K 60X-9_C003.jpg"/>
          <p:cNvPicPr>
            <a:picLocks noChangeAspect="1" noChangeArrowheads="1"/>
          </p:cNvPicPr>
          <p:nvPr/>
        </p:nvPicPr>
        <p:blipFill>
          <a:blip r:embed="rId3" cstate="print"/>
          <a:srcRect l="14259" t="16232" r="13905" b="25829"/>
          <a:stretch>
            <a:fillRect/>
          </a:stretch>
        </p:blipFill>
        <p:spPr bwMode="auto">
          <a:xfrm>
            <a:off x="1132160" y="906482"/>
            <a:ext cx="2171700" cy="1749425"/>
          </a:xfrm>
          <a:prstGeom prst="rect">
            <a:avLst/>
          </a:prstGeom>
          <a:noFill/>
          <a:ln w="9525">
            <a:noFill/>
            <a:miter lim="800000"/>
            <a:headEnd/>
            <a:tailEnd/>
          </a:ln>
        </p:spPr>
      </p:pic>
      <p:pic>
        <p:nvPicPr>
          <p:cNvPr id="19458" name="Picture 10" descr="D:\RESEARCH\Data\HUST\Projects &amp; Data\NBCn2\ICC\2014\20141215--Anti-Ct &amp; MEIK + Na-K ATPase--ISOM\Rat kidney MEIK Na-K 60X-9.jpg.frames\Rat kidney MEIK Na-K 60X-9_.jpg"/>
          <p:cNvPicPr>
            <a:picLocks noChangeAspect="1" noChangeArrowheads="1"/>
          </p:cNvPicPr>
          <p:nvPr/>
        </p:nvPicPr>
        <p:blipFill>
          <a:blip r:embed="rId4" cstate="print"/>
          <a:srcRect l="14259" t="16232" r="13905" b="25829"/>
          <a:stretch>
            <a:fillRect/>
          </a:stretch>
        </p:blipFill>
        <p:spPr bwMode="auto">
          <a:xfrm>
            <a:off x="5642248" y="906482"/>
            <a:ext cx="2170112" cy="1749425"/>
          </a:xfrm>
          <a:prstGeom prst="rect">
            <a:avLst/>
          </a:prstGeom>
          <a:noFill/>
          <a:ln w="9525">
            <a:noFill/>
            <a:miter lim="800000"/>
            <a:headEnd/>
            <a:tailEnd/>
          </a:ln>
        </p:spPr>
      </p:pic>
      <p:pic>
        <p:nvPicPr>
          <p:cNvPr id="19459" name="Picture 11" descr="D:\RESEARCH\Data\HUST\Projects &amp; Data\NBCn2\ICC\2014\20141215--Anti-Ct &amp; MEIK + Na-K ATPase--ISOM\Rat kidney MEIK Na-K 60X-9.jpg.frames\Rat kidney MEIK Na-K 60X-9_C002.jpg"/>
          <p:cNvPicPr>
            <a:picLocks noChangeAspect="1" noChangeArrowheads="1"/>
          </p:cNvPicPr>
          <p:nvPr/>
        </p:nvPicPr>
        <p:blipFill>
          <a:blip r:embed="rId5" cstate="print"/>
          <a:srcRect l="14261" t="17390" r="13905" b="24670"/>
          <a:stretch>
            <a:fillRect/>
          </a:stretch>
        </p:blipFill>
        <p:spPr bwMode="auto">
          <a:xfrm>
            <a:off x="3402285" y="906482"/>
            <a:ext cx="2171700" cy="1749425"/>
          </a:xfrm>
          <a:prstGeom prst="rect">
            <a:avLst/>
          </a:prstGeom>
          <a:noFill/>
          <a:ln w="9525">
            <a:noFill/>
            <a:miter lim="800000"/>
            <a:headEnd/>
            <a:tailEnd/>
          </a:ln>
        </p:spPr>
      </p:pic>
      <p:sp>
        <p:nvSpPr>
          <p:cNvPr id="19460" name="TextBox 22"/>
          <p:cNvSpPr txBox="1">
            <a:spLocks noChangeArrowheads="1"/>
          </p:cNvSpPr>
          <p:nvPr/>
        </p:nvSpPr>
        <p:spPr bwMode="auto">
          <a:xfrm>
            <a:off x="1795735" y="928707"/>
            <a:ext cx="847725" cy="307975"/>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Anti-MEIK</a:t>
            </a:r>
            <a:endParaRPr lang="zh-CN" altLang="en-US" sz="1400">
              <a:solidFill>
                <a:schemeClr val="bg1"/>
              </a:solidFill>
              <a:latin typeface="Arial Narrow" pitchFamily="34" charset="0"/>
            </a:endParaRPr>
          </a:p>
        </p:txBody>
      </p:sp>
      <p:sp>
        <p:nvSpPr>
          <p:cNvPr id="19461" name="TextBox 23"/>
          <p:cNvSpPr txBox="1">
            <a:spLocks noChangeArrowheads="1"/>
          </p:cNvSpPr>
          <p:nvPr/>
        </p:nvSpPr>
        <p:spPr bwMode="auto">
          <a:xfrm>
            <a:off x="4159523" y="928707"/>
            <a:ext cx="657225" cy="307975"/>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Anti-</a:t>
            </a:r>
            <a:r>
              <a:rPr lang="el-GR" altLang="zh-CN" sz="1400">
                <a:solidFill>
                  <a:schemeClr val="bg1"/>
                </a:solidFill>
                <a:latin typeface="Arial Narrow" pitchFamily="34" charset="0"/>
              </a:rPr>
              <a:t>α</a:t>
            </a:r>
            <a:r>
              <a:rPr lang="en-US" altLang="zh-CN" sz="1400">
                <a:solidFill>
                  <a:schemeClr val="bg1"/>
                </a:solidFill>
                <a:latin typeface="Arial Narrow" pitchFamily="34" charset="0"/>
              </a:rPr>
              <a:t>1</a:t>
            </a:r>
            <a:endParaRPr lang="zh-CN" altLang="en-US" sz="1400">
              <a:solidFill>
                <a:schemeClr val="bg1"/>
              </a:solidFill>
              <a:latin typeface="Arial Narrow" pitchFamily="34" charset="0"/>
            </a:endParaRPr>
          </a:p>
        </p:txBody>
      </p:sp>
      <p:sp>
        <p:nvSpPr>
          <p:cNvPr id="19462" name="TextBox 24"/>
          <p:cNvSpPr txBox="1">
            <a:spLocks noChangeArrowheads="1"/>
          </p:cNvSpPr>
          <p:nvPr/>
        </p:nvSpPr>
        <p:spPr bwMode="auto">
          <a:xfrm>
            <a:off x="6426473" y="928707"/>
            <a:ext cx="601662" cy="307975"/>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Merge</a:t>
            </a:r>
            <a:endParaRPr lang="zh-CN" altLang="en-US" sz="1400">
              <a:solidFill>
                <a:schemeClr val="bg1"/>
              </a:solidFill>
              <a:latin typeface="Arial Narrow" pitchFamily="34" charset="0"/>
            </a:endParaRPr>
          </a:p>
        </p:txBody>
      </p:sp>
      <p:pic>
        <p:nvPicPr>
          <p:cNvPr id="19463" name="Picture 14" descr="D:\RESEARCH\Data\HUST\Projects &amp; Data\NBCn2\ICC\2014\20141215--Anti-Ct &amp; MEIK + Na-K ATPase--ISOM\Rat kidney Ct Na-K 60X-3.jpg.frames\Rat kidney Ct Na-K 60X-3_C003.jpg"/>
          <p:cNvPicPr>
            <a:picLocks noChangeAspect="1" noChangeArrowheads="1"/>
          </p:cNvPicPr>
          <p:nvPr/>
        </p:nvPicPr>
        <p:blipFill>
          <a:blip r:embed="rId6" cstate="print"/>
          <a:srcRect t="7600" r="11429" b="20970"/>
          <a:stretch>
            <a:fillRect/>
          </a:stretch>
        </p:blipFill>
        <p:spPr bwMode="auto">
          <a:xfrm>
            <a:off x="1132160" y="2711469"/>
            <a:ext cx="2171700" cy="1749425"/>
          </a:xfrm>
          <a:prstGeom prst="rect">
            <a:avLst/>
          </a:prstGeom>
          <a:noFill/>
          <a:ln w="9525">
            <a:noFill/>
            <a:miter lim="800000"/>
            <a:headEnd/>
            <a:tailEnd/>
          </a:ln>
        </p:spPr>
      </p:pic>
      <p:pic>
        <p:nvPicPr>
          <p:cNvPr id="19464" name="Picture 15" descr="D:\RESEARCH\Data\HUST\Projects &amp; Data\NBCn2\ICC\2014\20141215--Anti-Ct &amp; MEIK + Na-K ATPase--ISOM\Rat kidney Ct Na-K 60X-3.jpg.frames\Rat kidney Ct Na-K 60X-3_.jpg"/>
          <p:cNvPicPr>
            <a:picLocks noChangeAspect="1" noChangeArrowheads="1"/>
          </p:cNvPicPr>
          <p:nvPr/>
        </p:nvPicPr>
        <p:blipFill>
          <a:blip r:embed="rId7" cstate="print"/>
          <a:srcRect t="7600" r="11429" b="20970"/>
          <a:stretch>
            <a:fillRect/>
          </a:stretch>
        </p:blipFill>
        <p:spPr bwMode="auto">
          <a:xfrm>
            <a:off x="5639073" y="2711469"/>
            <a:ext cx="2170112" cy="1749425"/>
          </a:xfrm>
          <a:prstGeom prst="rect">
            <a:avLst/>
          </a:prstGeom>
          <a:noFill/>
          <a:ln w="9525">
            <a:noFill/>
            <a:miter lim="800000"/>
            <a:headEnd/>
            <a:tailEnd/>
          </a:ln>
        </p:spPr>
      </p:pic>
      <p:pic>
        <p:nvPicPr>
          <p:cNvPr id="19465" name="Picture 16" descr="D:\RESEARCH\Data\HUST\Projects &amp; Data\NBCn2\ICC\2014\20141215--Anti-Ct &amp; MEIK + Na-K ATPase--ISOM\Rat kidney Ct Na-K 60X-3.jpg.frames\Rat kidney Ct Na-K 60X-3_C002.jpg"/>
          <p:cNvPicPr>
            <a:picLocks noChangeAspect="1" noChangeArrowheads="1"/>
          </p:cNvPicPr>
          <p:nvPr/>
        </p:nvPicPr>
        <p:blipFill>
          <a:blip r:embed="rId8" cstate="print"/>
          <a:srcRect t="7600" r="11429" b="20970"/>
          <a:stretch>
            <a:fillRect/>
          </a:stretch>
        </p:blipFill>
        <p:spPr bwMode="auto">
          <a:xfrm>
            <a:off x="3402285" y="2711469"/>
            <a:ext cx="2171700" cy="1749425"/>
          </a:xfrm>
          <a:prstGeom prst="rect">
            <a:avLst/>
          </a:prstGeom>
          <a:noFill/>
          <a:ln w="9525">
            <a:noFill/>
            <a:miter lim="800000"/>
            <a:headEnd/>
            <a:tailEnd/>
          </a:ln>
        </p:spPr>
      </p:pic>
      <p:sp>
        <p:nvSpPr>
          <p:cNvPr id="19466" name="TextBox 19"/>
          <p:cNvSpPr txBox="1">
            <a:spLocks noChangeArrowheads="1"/>
          </p:cNvSpPr>
          <p:nvPr/>
        </p:nvSpPr>
        <p:spPr bwMode="auto">
          <a:xfrm>
            <a:off x="1640160" y="2747982"/>
            <a:ext cx="1158875" cy="307975"/>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Anti-NBCn2-Ct</a:t>
            </a:r>
            <a:endParaRPr lang="zh-CN" altLang="en-US" sz="1400">
              <a:solidFill>
                <a:schemeClr val="bg1"/>
              </a:solidFill>
              <a:latin typeface="Arial Narrow" pitchFamily="34" charset="0"/>
            </a:endParaRPr>
          </a:p>
        </p:txBody>
      </p:sp>
      <p:sp>
        <p:nvSpPr>
          <p:cNvPr id="19467" name="TextBox 20"/>
          <p:cNvSpPr txBox="1">
            <a:spLocks noChangeArrowheads="1"/>
          </p:cNvSpPr>
          <p:nvPr/>
        </p:nvSpPr>
        <p:spPr bwMode="auto">
          <a:xfrm>
            <a:off x="4159523" y="2747982"/>
            <a:ext cx="657225" cy="307975"/>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Anti-</a:t>
            </a:r>
            <a:r>
              <a:rPr lang="el-GR" altLang="zh-CN" sz="1400">
                <a:solidFill>
                  <a:schemeClr val="bg1"/>
                </a:solidFill>
                <a:latin typeface="Arial Narrow" pitchFamily="34" charset="0"/>
              </a:rPr>
              <a:t>α</a:t>
            </a:r>
            <a:r>
              <a:rPr lang="en-US" altLang="zh-CN" sz="1400">
                <a:solidFill>
                  <a:schemeClr val="bg1"/>
                </a:solidFill>
                <a:latin typeface="Arial Narrow" pitchFamily="34" charset="0"/>
              </a:rPr>
              <a:t>1</a:t>
            </a:r>
            <a:endParaRPr lang="zh-CN" altLang="en-US" sz="1400">
              <a:solidFill>
                <a:schemeClr val="bg1"/>
              </a:solidFill>
              <a:latin typeface="Arial Narrow" pitchFamily="34" charset="0"/>
            </a:endParaRPr>
          </a:p>
        </p:txBody>
      </p:sp>
      <p:sp>
        <p:nvSpPr>
          <p:cNvPr id="19468" name="TextBox 21"/>
          <p:cNvSpPr txBox="1">
            <a:spLocks noChangeArrowheads="1"/>
          </p:cNvSpPr>
          <p:nvPr/>
        </p:nvSpPr>
        <p:spPr bwMode="auto">
          <a:xfrm>
            <a:off x="6426473" y="2747982"/>
            <a:ext cx="601662" cy="307975"/>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Merge</a:t>
            </a:r>
            <a:endParaRPr lang="zh-CN" altLang="en-US" sz="1400">
              <a:solidFill>
                <a:schemeClr val="bg1"/>
              </a:solidFill>
              <a:latin typeface="Arial Narrow" pitchFamily="34" charset="0"/>
            </a:endParaRPr>
          </a:p>
        </p:txBody>
      </p:sp>
      <p:sp>
        <p:nvSpPr>
          <p:cNvPr id="19469" name="TextBox 25"/>
          <p:cNvSpPr txBox="1">
            <a:spLocks noChangeArrowheads="1"/>
          </p:cNvSpPr>
          <p:nvPr/>
        </p:nvSpPr>
        <p:spPr bwMode="auto">
          <a:xfrm>
            <a:off x="505966" y="84480"/>
            <a:ext cx="8139792" cy="646331"/>
          </a:xfrm>
          <a:prstGeom prst="rect">
            <a:avLst/>
          </a:prstGeom>
          <a:noFill/>
          <a:ln w="9525">
            <a:noFill/>
            <a:miter lim="800000"/>
            <a:headEnd/>
            <a:tailEnd/>
          </a:ln>
        </p:spPr>
        <p:txBody>
          <a:bodyPr wrap="none">
            <a:spAutoFit/>
          </a:bodyPr>
          <a:lstStyle/>
          <a:p>
            <a:r>
              <a:rPr lang="en-US" altLang="zh-CN" sz="3600" b="1" dirty="0" smtClean="0">
                <a:latin typeface="Arial Narrow" pitchFamily="34" charset="0"/>
              </a:rPr>
              <a:t>Localization of NBCn2 in </a:t>
            </a:r>
            <a:r>
              <a:rPr lang="en-US" altLang="zh-CN" sz="3600" b="1" dirty="0" err="1" smtClean="0">
                <a:latin typeface="Arial Narrow" pitchFamily="34" charset="0"/>
              </a:rPr>
              <a:t>mTAL</a:t>
            </a:r>
            <a:r>
              <a:rPr lang="en-US" altLang="zh-CN" sz="3600" b="1" dirty="0" smtClean="0">
                <a:latin typeface="Arial Narrow" pitchFamily="34" charset="0"/>
              </a:rPr>
              <a:t> of rat kidney</a:t>
            </a:r>
            <a:endParaRPr lang="zh-CN" altLang="en-US" sz="3600" b="1" dirty="0">
              <a:latin typeface="Arial Narrow" pitchFamily="34" charset="0"/>
            </a:endParaRPr>
          </a:p>
        </p:txBody>
      </p:sp>
      <p:pic>
        <p:nvPicPr>
          <p:cNvPr id="19470" name="Picture 2" descr="D:\RESEARCH\Data\HUST\Projects &amp; Data\NBCn2\ICC\2014\20141220--NHE3 + Na-K pump\ratISOM NHE3 Na-K pump60X-6.jpg.frames\ratISOM NHE3 Na-K pump60X-6_C003.jpg"/>
          <p:cNvPicPr>
            <a:picLocks noChangeAspect="1" noChangeArrowheads="1"/>
          </p:cNvPicPr>
          <p:nvPr/>
        </p:nvPicPr>
        <p:blipFill>
          <a:blip r:embed="rId9" cstate="print"/>
          <a:srcRect/>
          <a:stretch>
            <a:fillRect/>
          </a:stretch>
        </p:blipFill>
        <p:spPr bwMode="auto">
          <a:xfrm>
            <a:off x="1135335" y="4516457"/>
            <a:ext cx="2168525" cy="1627187"/>
          </a:xfrm>
          <a:prstGeom prst="rect">
            <a:avLst/>
          </a:prstGeom>
          <a:noFill/>
          <a:ln w="9525">
            <a:noFill/>
            <a:miter lim="800000"/>
            <a:headEnd/>
            <a:tailEnd/>
          </a:ln>
        </p:spPr>
      </p:pic>
      <p:pic>
        <p:nvPicPr>
          <p:cNvPr id="19471" name="Picture 3" descr="D:\RESEARCH\Data\HUST\Projects &amp; Data\NBCn2\ICC\2014\20141220--NHE3 + Na-K pump\ratISOM NHE3 Na-K pump60X-6.jpg.frames\ratISOM NHE3 Na-K pump60X-6_.jpg"/>
          <p:cNvPicPr>
            <a:picLocks noChangeAspect="1" noChangeArrowheads="1"/>
          </p:cNvPicPr>
          <p:nvPr/>
        </p:nvPicPr>
        <p:blipFill>
          <a:blip r:embed="rId10" cstate="print"/>
          <a:srcRect/>
          <a:stretch>
            <a:fillRect/>
          </a:stretch>
        </p:blipFill>
        <p:spPr bwMode="auto">
          <a:xfrm>
            <a:off x="5645423" y="4516457"/>
            <a:ext cx="2166937" cy="1627187"/>
          </a:xfrm>
          <a:prstGeom prst="rect">
            <a:avLst/>
          </a:prstGeom>
          <a:noFill/>
          <a:ln w="9525">
            <a:noFill/>
            <a:miter lim="800000"/>
            <a:headEnd/>
            <a:tailEnd/>
          </a:ln>
        </p:spPr>
      </p:pic>
      <p:pic>
        <p:nvPicPr>
          <p:cNvPr id="19472" name="Picture 4" descr="D:\RESEARCH\Data\HUST\Projects &amp; Data\NBCn2\ICC\2014\20141220--NHE3 + Na-K pump\ratISOM NHE3 Na-K pump60X-6.jpg.frames\ratISOM NHE3 Na-K pump60X-6_C002.jpg"/>
          <p:cNvPicPr>
            <a:picLocks noChangeAspect="1" noChangeArrowheads="1"/>
          </p:cNvPicPr>
          <p:nvPr/>
        </p:nvPicPr>
        <p:blipFill>
          <a:blip r:embed="rId11" cstate="print"/>
          <a:srcRect/>
          <a:stretch>
            <a:fillRect/>
          </a:stretch>
        </p:blipFill>
        <p:spPr bwMode="auto">
          <a:xfrm>
            <a:off x="3405460" y="4516457"/>
            <a:ext cx="2168525" cy="1627187"/>
          </a:xfrm>
          <a:prstGeom prst="rect">
            <a:avLst/>
          </a:prstGeom>
          <a:noFill/>
          <a:ln w="9525">
            <a:noFill/>
            <a:miter lim="800000"/>
            <a:headEnd/>
            <a:tailEnd/>
          </a:ln>
        </p:spPr>
      </p:pic>
      <p:sp>
        <p:nvSpPr>
          <p:cNvPr id="19473" name="TextBox 17"/>
          <p:cNvSpPr txBox="1">
            <a:spLocks noChangeArrowheads="1"/>
          </p:cNvSpPr>
          <p:nvPr/>
        </p:nvSpPr>
        <p:spPr bwMode="auto">
          <a:xfrm>
            <a:off x="1779860" y="4591069"/>
            <a:ext cx="879475" cy="306388"/>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Anti-NHE3</a:t>
            </a:r>
            <a:endParaRPr lang="zh-CN" altLang="en-US" sz="1400">
              <a:solidFill>
                <a:schemeClr val="bg1"/>
              </a:solidFill>
              <a:latin typeface="Arial Narrow" pitchFamily="34" charset="0"/>
            </a:endParaRPr>
          </a:p>
        </p:txBody>
      </p:sp>
      <p:sp>
        <p:nvSpPr>
          <p:cNvPr id="19474" name="TextBox 18"/>
          <p:cNvSpPr txBox="1">
            <a:spLocks noChangeArrowheads="1"/>
          </p:cNvSpPr>
          <p:nvPr/>
        </p:nvSpPr>
        <p:spPr bwMode="auto">
          <a:xfrm>
            <a:off x="4159523" y="4591069"/>
            <a:ext cx="657225" cy="306388"/>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Anti-</a:t>
            </a:r>
            <a:r>
              <a:rPr lang="el-GR" altLang="zh-CN" sz="1400">
                <a:solidFill>
                  <a:schemeClr val="bg1"/>
                </a:solidFill>
                <a:latin typeface="Arial Narrow" pitchFamily="34" charset="0"/>
              </a:rPr>
              <a:t>α</a:t>
            </a:r>
            <a:r>
              <a:rPr lang="en-US" altLang="zh-CN" sz="1400">
                <a:solidFill>
                  <a:schemeClr val="bg1"/>
                </a:solidFill>
                <a:latin typeface="Arial Narrow" pitchFamily="34" charset="0"/>
              </a:rPr>
              <a:t>1</a:t>
            </a:r>
            <a:endParaRPr lang="zh-CN" altLang="en-US" sz="1400">
              <a:solidFill>
                <a:schemeClr val="bg1"/>
              </a:solidFill>
              <a:latin typeface="Arial Narrow" pitchFamily="34" charset="0"/>
            </a:endParaRPr>
          </a:p>
        </p:txBody>
      </p:sp>
      <p:sp>
        <p:nvSpPr>
          <p:cNvPr id="19475" name="TextBox 26"/>
          <p:cNvSpPr txBox="1">
            <a:spLocks noChangeArrowheads="1"/>
          </p:cNvSpPr>
          <p:nvPr/>
        </p:nvSpPr>
        <p:spPr bwMode="auto">
          <a:xfrm>
            <a:off x="6426473" y="4591069"/>
            <a:ext cx="601662" cy="306388"/>
          </a:xfrm>
          <a:prstGeom prst="rect">
            <a:avLst/>
          </a:prstGeom>
          <a:noFill/>
          <a:ln w="9525">
            <a:noFill/>
            <a:miter lim="800000"/>
            <a:headEnd/>
            <a:tailEnd/>
          </a:ln>
        </p:spPr>
        <p:txBody>
          <a:bodyPr wrap="none">
            <a:spAutoFit/>
          </a:bodyPr>
          <a:lstStyle/>
          <a:p>
            <a:r>
              <a:rPr lang="en-US" altLang="zh-CN" sz="1400">
                <a:solidFill>
                  <a:schemeClr val="bg1"/>
                </a:solidFill>
                <a:latin typeface="Arial Narrow" pitchFamily="34" charset="0"/>
              </a:rPr>
              <a:t>Merge</a:t>
            </a:r>
            <a:endParaRPr lang="zh-CN" altLang="en-US" sz="1400">
              <a:solidFill>
                <a:schemeClr val="bg1"/>
              </a:solidFill>
              <a:latin typeface="Arial Narrow" pitchFamily="34" charset="0"/>
            </a:endParaRPr>
          </a:p>
        </p:txBody>
      </p:sp>
      <p:sp>
        <p:nvSpPr>
          <p:cNvPr id="19477" name="TextBox 27"/>
          <p:cNvSpPr txBox="1">
            <a:spLocks noChangeArrowheads="1"/>
          </p:cNvSpPr>
          <p:nvPr/>
        </p:nvSpPr>
        <p:spPr bwMode="auto">
          <a:xfrm>
            <a:off x="1151210" y="876319"/>
            <a:ext cx="336550"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A</a:t>
            </a:r>
            <a:endParaRPr lang="zh-CN" altLang="en-US" sz="2000" b="1">
              <a:solidFill>
                <a:schemeClr val="bg1"/>
              </a:solidFill>
              <a:latin typeface="Arial Narrow" pitchFamily="34" charset="0"/>
            </a:endParaRPr>
          </a:p>
        </p:txBody>
      </p:sp>
      <p:sp>
        <p:nvSpPr>
          <p:cNvPr id="19478" name="TextBox 29"/>
          <p:cNvSpPr txBox="1">
            <a:spLocks noChangeArrowheads="1"/>
          </p:cNvSpPr>
          <p:nvPr/>
        </p:nvSpPr>
        <p:spPr bwMode="auto">
          <a:xfrm>
            <a:off x="3419748" y="876319"/>
            <a:ext cx="336550"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B</a:t>
            </a:r>
            <a:endParaRPr lang="zh-CN" altLang="en-US" sz="2000" b="1">
              <a:solidFill>
                <a:schemeClr val="bg1"/>
              </a:solidFill>
              <a:latin typeface="Arial Narrow" pitchFamily="34" charset="0"/>
            </a:endParaRPr>
          </a:p>
        </p:txBody>
      </p:sp>
      <p:sp>
        <p:nvSpPr>
          <p:cNvPr id="19479" name="TextBox 30"/>
          <p:cNvSpPr txBox="1">
            <a:spLocks noChangeArrowheads="1"/>
          </p:cNvSpPr>
          <p:nvPr/>
        </p:nvSpPr>
        <p:spPr bwMode="auto">
          <a:xfrm>
            <a:off x="5653360" y="876319"/>
            <a:ext cx="336550"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C</a:t>
            </a:r>
            <a:endParaRPr lang="zh-CN" altLang="en-US" sz="2000" b="1">
              <a:solidFill>
                <a:schemeClr val="bg1"/>
              </a:solidFill>
              <a:latin typeface="Arial Narrow" pitchFamily="34" charset="0"/>
            </a:endParaRPr>
          </a:p>
        </p:txBody>
      </p:sp>
      <p:sp>
        <p:nvSpPr>
          <p:cNvPr id="19480" name="TextBox 31"/>
          <p:cNvSpPr txBox="1">
            <a:spLocks noChangeArrowheads="1"/>
          </p:cNvSpPr>
          <p:nvPr/>
        </p:nvSpPr>
        <p:spPr bwMode="auto">
          <a:xfrm>
            <a:off x="1151210" y="2711469"/>
            <a:ext cx="336550"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D</a:t>
            </a:r>
            <a:endParaRPr lang="zh-CN" altLang="en-US" sz="2000" b="1">
              <a:solidFill>
                <a:schemeClr val="bg1"/>
              </a:solidFill>
              <a:latin typeface="Arial Narrow" pitchFamily="34" charset="0"/>
            </a:endParaRPr>
          </a:p>
        </p:txBody>
      </p:sp>
      <p:sp>
        <p:nvSpPr>
          <p:cNvPr id="19481" name="TextBox 32"/>
          <p:cNvSpPr txBox="1">
            <a:spLocks noChangeArrowheads="1"/>
          </p:cNvSpPr>
          <p:nvPr/>
        </p:nvSpPr>
        <p:spPr bwMode="auto">
          <a:xfrm>
            <a:off x="3419748" y="2711469"/>
            <a:ext cx="336550"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E</a:t>
            </a:r>
            <a:endParaRPr lang="zh-CN" altLang="en-US" sz="2000" b="1">
              <a:solidFill>
                <a:schemeClr val="bg1"/>
              </a:solidFill>
              <a:latin typeface="Arial Narrow" pitchFamily="34" charset="0"/>
            </a:endParaRPr>
          </a:p>
        </p:txBody>
      </p:sp>
      <p:sp>
        <p:nvSpPr>
          <p:cNvPr id="19482" name="TextBox 33"/>
          <p:cNvSpPr txBox="1">
            <a:spLocks noChangeArrowheads="1"/>
          </p:cNvSpPr>
          <p:nvPr/>
        </p:nvSpPr>
        <p:spPr bwMode="auto">
          <a:xfrm>
            <a:off x="5653360" y="2711469"/>
            <a:ext cx="312738"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F</a:t>
            </a:r>
            <a:endParaRPr lang="zh-CN" altLang="en-US" sz="2000" b="1">
              <a:solidFill>
                <a:schemeClr val="bg1"/>
              </a:solidFill>
              <a:latin typeface="Arial Narrow" pitchFamily="34" charset="0"/>
            </a:endParaRPr>
          </a:p>
        </p:txBody>
      </p:sp>
      <p:sp>
        <p:nvSpPr>
          <p:cNvPr id="19483" name="TextBox 34"/>
          <p:cNvSpPr txBox="1">
            <a:spLocks noChangeArrowheads="1"/>
          </p:cNvSpPr>
          <p:nvPr/>
        </p:nvSpPr>
        <p:spPr bwMode="auto">
          <a:xfrm>
            <a:off x="1151210" y="4516457"/>
            <a:ext cx="347663"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G</a:t>
            </a:r>
            <a:endParaRPr lang="zh-CN" altLang="en-US" sz="2000" b="1">
              <a:solidFill>
                <a:schemeClr val="bg1"/>
              </a:solidFill>
              <a:latin typeface="Arial Narrow" pitchFamily="34" charset="0"/>
            </a:endParaRPr>
          </a:p>
        </p:txBody>
      </p:sp>
      <p:sp>
        <p:nvSpPr>
          <p:cNvPr id="19484" name="TextBox 35"/>
          <p:cNvSpPr txBox="1">
            <a:spLocks noChangeArrowheads="1"/>
          </p:cNvSpPr>
          <p:nvPr/>
        </p:nvSpPr>
        <p:spPr bwMode="auto">
          <a:xfrm>
            <a:off x="3419748" y="4516457"/>
            <a:ext cx="336550"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H</a:t>
            </a:r>
            <a:endParaRPr lang="zh-CN" altLang="en-US" sz="2000" b="1">
              <a:solidFill>
                <a:schemeClr val="bg1"/>
              </a:solidFill>
              <a:latin typeface="Arial Narrow" pitchFamily="34" charset="0"/>
            </a:endParaRPr>
          </a:p>
        </p:txBody>
      </p:sp>
      <p:sp>
        <p:nvSpPr>
          <p:cNvPr id="19485" name="TextBox 36"/>
          <p:cNvSpPr txBox="1">
            <a:spLocks noChangeArrowheads="1"/>
          </p:cNvSpPr>
          <p:nvPr/>
        </p:nvSpPr>
        <p:spPr bwMode="auto">
          <a:xfrm>
            <a:off x="5653360" y="4516457"/>
            <a:ext cx="242888" cy="400050"/>
          </a:xfrm>
          <a:prstGeom prst="rect">
            <a:avLst/>
          </a:prstGeom>
          <a:noFill/>
          <a:ln w="9525">
            <a:noFill/>
            <a:miter lim="800000"/>
            <a:headEnd/>
            <a:tailEnd/>
          </a:ln>
        </p:spPr>
        <p:txBody>
          <a:bodyPr wrap="none">
            <a:spAutoFit/>
          </a:bodyPr>
          <a:lstStyle/>
          <a:p>
            <a:r>
              <a:rPr lang="en-US" altLang="zh-CN" sz="2000" b="1">
                <a:solidFill>
                  <a:schemeClr val="bg1"/>
                </a:solidFill>
                <a:latin typeface="Arial Narrow" pitchFamily="34" charset="0"/>
              </a:rPr>
              <a:t>I</a:t>
            </a:r>
            <a:endParaRPr lang="zh-CN" altLang="en-US" sz="2000" b="1">
              <a:solidFill>
                <a:schemeClr val="bg1"/>
              </a:solidFill>
              <a:latin typeface="Arial Narrow" pitchFamily="34" charset="0"/>
            </a:endParaRPr>
          </a:p>
        </p:txBody>
      </p:sp>
      <p:cxnSp>
        <p:nvCxnSpPr>
          <p:cNvPr id="3" name="直接连接符 2"/>
          <p:cNvCxnSpPr/>
          <p:nvPr/>
        </p:nvCxnSpPr>
        <p:spPr>
          <a:xfrm>
            <a:off x="2799035" y="4343419"/>
            <a:ext cx="431800" cy="0"/>
          </a:xfrm>
          <a:prstGeom prst="line">
            <a:avLst/>
          </a:prstGeom>
          <a:ln w="19050" cmpd="sng">
            <a:solidFill>
              <a:schemeClr val="bg1"/>
            </a:solidFill>
          </a:ln>
        </p:spPr>
        <p:style>
          <a:lnRef idx="1">
            <a:schemeClr val="accent1"/>
          </a:lnRef>
          <a:fillRef idx="0">
            <a:schemeClr val="accent1"/>
          </a:fillRef>
          <a:effectRef idx="0">
            <a:schemeClr val="accent1"/>
          </a:effectRef>
          <a:fontRef idx="minor">
            <a:schemeClr val="tx1"/>
          </a:fontRef>
        </p:style>
      </p:cxnSp>
      <p:sp>
        <p:nvSpPr>
          <p:cNvPr id="19488" name="TextBox 3"/>
          <p:cNvSpPr txBox="1">
            <a:spLocks noChangeArrowheads="1"/>
          </p:cNvSpPr>
          <p:nvPr/>
        </p:nvSpPr>
        <p:spPr bwMode="auto">
          <a:xfrm>
            <a:off x="2767285" y="4076719"/>
            <a:ext cx="503238" cy="276999"/>
          </a:xfrm>
          <a:prstGeom prst="rect">
            <a:avLst/>
          </a:prstGeom>
          <a:noFill/>
          <a:ln w="9525">
            <a:noFill/>
            <a:miter lim="800000"/>
            <a:headEnd/>
            <a:tailEnd/>
          </a:ln>
        </p:spPr>
        <p:txBody>
          <a:bodyPr>
            <a:spAutoFit/>
          </a:bodyPr>
          <a:lstStyle/>
          <a:p>
            <a:pPr algn="ctr"/>
            <a:r>
              <a:rPr lang="en-US" altLang="zh-CN" sz="1200">
                <a:solidFill>
                  <a:schemeClr val="bg1"/>
                </a:solidFill>
                <a:latin typeface="Arial Narrow" pitchFamily="34" charset="0"/>
                <a:cs typeface="Times New Roman" pitchFamily="18" charset="0"/>
              </a:rPr>
              <a:t>20um</a:t>
            </a:r>
            <a:endParaRPr lang="zh-CN" altLang="en-US" sz="1200">
              <a:solidFill>
                <a:schemeClr val="bg1"/>
              </a:solidFill>
              <a:latin typeface="Arial Narrow" pitchFamily="34" charset="0"/>
              <a:cs typeface="Times New Roman" pitchFamily="18" charset="0"/>
            </a:endParaRPr>
          </a:p>
        </p:txBody>
      </p:sp>
      <p:cxnSp>
        <p:nvCxnSpPr>
          <p:cNvPr id="6" name="直接连接符 5"/>
          <p:cNvCxnSpPr/>
          <p:nvPr/>
        </p:nvCxnSpPr>
        <p:spPr>
          <a:xfrm>
            <a:off x="2779985" y="5981719"/>
            <a:ext cx="3778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494" name="TextBox 42"/>
          <p:cNvSpPr txBox="1">
            <a:spLocks noChangeArrowheads="1"/>
          </p:cNvSpPr>
          <p:nvPr/>
        </p:nvSpPr>
        <p:spPr bwMode="auto">
          <a:xfrm>
            <a:off x="2726010" y="5715019"/>
            <a:ext cx="504825" cy="276999"/>
          </a:xfrm>
          <a:prstGeom prst="rect">
            <a:avLst/>
          </a:prstGeom>
          <a:noFill/>
          <a:ln w="9525">
            <a:noFill/>
            <a:miter lim="800000"/>
            <a:headEnd/>
            <a:tailEnd/>
          </a:ln>
        </p:spPr>
        <p:txBody>
          <a:bodyPr>
            <a:spAutoFit/>
          </a:bodyPr>
          <a:lstStyle/>
          <a:p>
            <a:pPr algn="ctr"/>
            <a:r>
              <a:rPr lang="en-US" altLang="zh-CN" sz="1200">
                <a:solidFill>
                  <a:schemeClr val="bg1"/>
                </a:solidFill>
                <a:latin typeface="Arial Narrow" pitchFamily="34" charset="0"/>
                <a:cs typeface="Times New Roman" pitchFamily="18" charset="0"/>
              </a:rPr>
              <a:t>20um</a:t>
            </a:r>
            <a:endParaRPr lang="zh-CN" altLang="en-US" sz="1200">
              <a:solidFill>
                <a:schemeClr val="bg1"/>
              </a:solidFill>
              <a:latin typeface="Arial Narrow" pitchFamily="34" charset="0"/>
              <a:cs typeface="Times New Roman" pitchFamily="18" charset="0"/>
            </a:endParaRPr>
          </a:p>
        </p:txBody>
      </p:sp>
      <p:cxnSp>
        <p:nvCxnSpPr>
          <p:cNvPr id="8" name="直接连接符 7"/>
          <p:cNvCxnSpPr/>
          <p:nvPr/>
        </p:nvCxnSpPr>
        <p:spPr>
          <a:xfrm>
            <a:off x="2635523" y="1842462"/>
            <a:ext cx="5222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500" name="TextBox 50"/>
          <p:cNvSpPr txBox="1">
            <a:spLocks noChangeArrowheads="1"/>
          </p:cNvSpPr>
          <p:nvPr/>
        </p:nvSpPr>
        <p:spPr bwMode="auto">
          <a:xfrm>
            <a:off x="2659335" y="1565919"/>
            <a:ext cx="503238" cy="276999"/>
          </a:xfrm>
          <a:prstGeom prst="rect">
            <a:avLst/>
          </a:prstGeom>
          <a:noFill/>
          <a:ln w="9525">
            <a:noFill/>
            <a:miter lim="800000"/>
            <a:headEnd/>
            <a:tailEnd/>
          </a:ln>
        </p:spPr>
        <p:txBody>
          <a:bodyPr>
            <a:spAutoFit/>
          </a:bodyPr>
          <a:lstStyle/>
          <a:p>
            <a:pPr algn="ctr"/>
            <a:r>
              <a:rPr lang="en-US" altLang="zh-CN" sz="1200">
                <a:solidFill>
                  <a:schemeClr val="bg1"/>
                </a:solidFill>
                <a:latin typeface="Arial Narrow" pitchFamily="34" charset="0"/>
                <a:cs typeface="Times New Roman" pitchFamily="18" charset="0"/>
              </a:rPr>
              <a:t>20um</a:t>
            </a:r>
            <a:endParaRPr lang="zh-CN" altLang="en-US" sz="1200">
              <a:solidFill>
                <a:schemeClr val="bg1"/>
              </a:solidFill>
              <a:latin typeface="Arial Narrow" pitchFamily="34" charset="0"/>
              <a:cs typeface="Times New Roman" pitchFamily="18" charset="0"/>
            </a:endParaRPr>
          </a:p>
        </p:txBody>
      </p:sp>
      <p:sp>
        <p:nvSpPr>
          <p:cNvPr id="49" name="TextBox 48"/>
          <p:cNvSpPr txBox="1"/>
          <p:nvPr/>
        </p:nvSpPr>
        <p:spPr>
          <a:xfrm>
            <a:off x="3853134" y="1976449"/>
            <a:ext cx="566630" cy="307777"/>
          </a:xfrm>
          <a:prstGeom prst="rect">
            <a:avLst/>
          </a:prstGeom>
          <a:noFill/>
        </p:spPr>
        <p:txBody>
          <a:bodyPr wrap="none" rtlCol="0">
            <a:spAutoFit/>
          </a:bodyPr>
          <a:lstStyle/>
          <a:p>
            <a:r>
              <a:rPr lang="en-US" altLang="zh-CN" sz="1400" dirty="0" err="1" smtClean="0">
                <a:solidFill>
                  <a:schemeClr val="bg1"/>
                </a:solidFill>
                <a:latin typeface="Arial Narrow" pitchFamily="34" charset="0"/>
              </a:rPr>
              <a:t>mTAL</a:t>
            </a:r>
            <a:endParaRPr lang="zh-CN" altLang="en-US" sz="1400" dirty="0">
              <a:solidFill>
                <a:schemeClr val="bg1"/>
              </a:solidFill>
              <a:latin typeface="Arial Narrow" pitchFamily="34" charset="0"/>
            </a:endParaRPr>
          </a:p>
        </p:txBody>
      </p:sp>
      <p:sp>
        <p:nvSpPr>
          <p:cNvPr id="50" name="TextBox 49"/>
          <p:cNvSpPr txBox="1"/>
          <p:nvPr/>
        </p:nvSpPr>
        <p:spPr>
          <a:xfrm>
            <a:off x="4394158" y="3383184"/>
            <a:ext cx="566630" cy="307777"/>
          </a:xfrm>
          <a:prstGeom prst="rect">
            <a:avLst/>
          </a:prstGeom>
          <a:noFill/>
        </p:spPr>
        <p:txBody>
          <a:bodyPr wrap="none" rtlCol="0">
            <a:spAutoFit/>
          </a:bodyPr>
          <a:lstStyle/>
          <a:p>
            <a:r>
              <a:rPr lang="en-US" altLang="zh-CN" sz="1400" dirty="0" err="1" smtClean="0">
                <a:solidFill>
                  <a:schemeClr val="bg1"/>
                </a:solidFill>
                <a:latin typeface="Arial Narrow" pitchFamily="34" charset="0"/>
              </a:rPr>
              <a:t>mTAL</a:t>
            </a:r>
            <a:endParaRPr lang="zh-CN" altLang="en-US" sz="1400" dirty="0">
              <a:solidFill>
                <a:schemeClr val="bg1"/>
              </a:solidFill>
              <a:latin typeface="Arial Narrow" pitchFamily="34" charset="0"/>
            </a:endParaRPr>
          </a:p>
        </p:txBody>
      </p:sp>
      <p:sp>
        <p:nvSpPr>
          <p:cNvPr id="51" name="TextBox 50"/>
          <p:cNvSpPr txBox="1"/>
          <p:nvPr/>
        </p:nvSpPr>
        <p:spPr>
          <a:xfrm>
            <a:off x="4005852" y="5546644"/>
            <a:ext cx="566630" cy="307777"/>
          </a:xfrm>
          <a:prstGeom prst="rect">
            <a:avLst/>
          </a:prstGeom>
          <a:noFill/>
        </p:spPr>
        <p:txBody>
          <a:bodyPr wrap="none" rtlCol="0">
            <a:spAutoFit/>
          </a:bodyPr>
          <a:lstStyle/>
          <a:p>
            <a:r>
              <a:rPr lang="en-US" altLang="zh-CN" sz="1400" dirty="0" err="1" smtClean="0">
                <a:solidFill>
                  <a:schemeClr val="bg1"/>
                </a:solidFill>
                <a:latin typeface="Arial Narrow" pitchFamily="34" charset="0"/>
              </a:rPr>
              <a:t>mTAL</a:t>
            </a:r>
            <a:endParaRPr lang="zh-CN" altLang="en-US" sz="1400" dirty="0">
              <a:solidFill>
                <a:schemeClr val="bg1"/>
              </a:solidFill>
              <a:latin typeface="Arial Narrow" pitchFamily="34" charset="0"/>
            </a:endParaRPr>
          </a:p>
        </p:txBody>
      </p:sp>
      <p:sp>
        <p:nvSpPr>
          <p:cNvPr id="41" name="TextBox 40"/>
          <p:cNvSpPr txBox="1"/>
          <p:nvPr/>
        </p:nvSpPr>
        <p:spPr>
          <a:xfrm>
            <a:off x="6012160" y="6197242"/>
            <a:ext cx="2952328" cy="400110"/>
          </a:xfrm>
          <a:prstGeom prst="rect">
            <a:avLst/>
          </a:prstGeom>
          <a:noFill/>
        </p:spPr>
        <p:txBody>
          <a:bodyPr wrap="square" rtlCol="0">
            <a:spAutoFit/>
          </a:bodyPr>
          <a:lstStyle/>
          <a:p>
            <a:r>
              <a:rPr lang="en-US" altLang="zh-CN" sz="2000" smtClean="0">
                <a:latin typeface="Arial Narrow" pitchFamily="34" charset="0"/>
              </a:rPr>
              <a:t>(</a:t>
            </a:r>
            <a:r>
              <a:rPr lang="en-US" altLang="zh-CN" sz="2000" dirty="0" err="1" smtClean="0">
                <a:latin typeface="Arial Narrow" pitchFamily="34" charset="0"/>
              </a:rPr>
              <a:t>Guo</a:t>
            </a:r>
            <a:r>
              <a:rPr lang="en-US" altLang="zh-CN" sz="2000" dirty="0" smtClean="0">
                <a:latin typeface="Arial Narrow" pitchFamily="34" charset="0"/>
              </a:rPr>
              <a:t> YM et al, unpublished)</a:t>
            </a:r>
            <a:endParaRPr lang="zh-CN" altLang="en-US" sz="2000" dirty="0">
              <a:latin typeface="Arial Narrow" pitchFamily="34"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Picture 2" descr="D:\RESEARCH\Data\HUST\Projects &amp; Data\NBCn2\Western Blotting Data\Kidney\20140415--NH4Cl on MCDL-NBCn2\MCDL-NBCn2.jpg"/>
          <p:cNvPicPr>
            <a:picLocks noChangeAspect="1" noChangeArrowheads="1"/>
          </p:cNvPicPr>
          <p:nvPr/>
        </p:nvPicPr>
        <p:blipFill>
          <a:blip r:embed="rId2" cstate="print"/>
          <a:srcRect l="26733" t="12100" r="25856" b="-4338"/>
          <a:stretch>
            <a:fillRect/>
          </a:stretch>
        </p:blipFill>
        <p:spPr bwMode="auto">
          <a:xfrm>
            <a:off x="2421760" y="2260754"/>
            <a:ext cx="1355018" cy="320422"/>
          </a:xfrm>
          <a:prstGeom prst="rect">
            <a:avLst/>
          </a:prstGeom>
          <a:noFill/>
        </p:spPr>
      </p:pic>
      <p:pic>
        <p:nvPicPr>
          <p:cNvPr id="167" name="Picture 3" descr="D:\RESEARCH\Data\HUST\Projects &amp; Data\NBCn2\Western Blotting Data\Kidney\20140304--NH4Cl on NBCn2\NBCn2-Ct striped and reprobed with actin-02--Cropped.jpg"/>
          <p:cNvPicPr>
            <a:picLocks noChangeAspect="1" noChangeArrowheads="1"/>
          </p:cNvPicPr>
          <p:nvPr/>
        </p:nvPicPr>
        <p:blipFill>
          <a:blip r:embed="rId3" cstate="print"/>
          <a:srcRect l="34872" t="30812" r="24449" b="41837"/>
          <a:stretch>
            <a:fillRect/>
          </a:stretch>
        </p:blipFill>
        <p:spPr bwMode="auto">
          <a:xfrm>
            <a:off x="2421760" y="2633814"/>
            <a:ext cx="1355383" cy="269149"/>
          </a:xfrm>
          <a:prstGeom prst="rect">
            <a:avLst/>
          </a:prstGeom>
          <a:noFill/>
        </p:spPr>
      </p:pic>
      <p:sp>
        <p:nvSpPr>
          <p:cNvPr id="168" name="TextBox 167"/>
          <p:cNvSpPr txBox="1"/>
          <p:nvPr/>
        </p:nvSpPr>
        <p:spPr>
          <a:xfrm>
            <a:off x="1883697" y="2644855"/>
            <a:ext cx="558166" cy="338554"/>
          </a:xfrm>
          <a:prstGeom prst="rect">
            <a:avLst/>
          </a:prstGeom>
          <a:noFill/>
        </p:spPr>
        <p:txBody>
          <a:bodyPr wrap="none" rtlCol="0">
            <a:spAutoFit/>
          </a:bodyPr>
          <a:lstStyle/>
          <a:p>
            <a:pPr algn="r"/>
            <a:r>
              <a:rPr lang="en-US" altLang="zh-CN" sz="1600" dirty="0" err="1" smtClean="0">
                <a:latin typeface="Arial Narrow" pitchFamily="34" charset="0"/>
                <a:cs typeface="Times New Roman" pitchFamily="18" charset="0"/>
              </a:rPr>
              <a:t>Actin</a:t>
            </a:r>
            <a:endParaRPr lang="zh-CN" altLang="en-US" sz="1600" dirty="0">
              <a:latin typeface="Arial Narrow" pitchFamily="34" charset="0"/>
              <a:cs typeface="Times New Roman" pitchFamily="18" charset="0"/>
            </a:endParaRPr>
          </a:p>
        </p:txBody>
      </p:sp>
      <p:sp>
        <p:nvSpPr>
          <p:cNvPr id="169" name="TextBox 168"/>
          <p:cNvSpPr txBox="1"/>
          <p:nvPr/>
        </p:nvSpPr>
        <p:spPr>
          <a:xfrm>
            <a:off x="1183191" y="2282466"/>
            <a:ext cx="1258678" cy="338554"/>
          </a:xfrm>
          <a:prstGeom prst="rect">
            <a:avLst/>
          </a:prstGeom>
          <a:noFill/>
        </p:spPr>
        <p:txBody>
          <a:bodyPr wrap="none" rtlCol="0">
            <a:spAutoFit/>
          </a:bodyPr>
          <a:lstStyle/>
          <a:p>
            <a:pPr algn="r"/>
            <a:r>
              <a:rPr lang="en-US" altLang="zh-CN" sz="1600" dirty="0" smtClean="0">
                <a:latin typeface="Arial Narrow" pitchFamily="34" charset="0"/>
                <a:cs typeface="Times New Roman" pitchFamily="18" charset="0"/>
              </a:rPr>
              <a:t>MCDL-NBCn2</a:t>
            </a:r>
            <a:endParaRPr lang="zh-CN" altLang="en-US" sz="1600" dirty="0">
              <a:latin typeface="Arial Narrow" pitchFamily="34" charset="0"/>
              <a:cs typeface="Times New Roman" pitchFamily="18" charset="0"/>
            </a:endParaRPr>
          </a:p>
        </p:txBody>
      </p:sp>
      <p:cxnSp>
        <p:nvCxnSpPr>
          <p:cNvPr id="170" name="直接连接符 169"/>
          <p:cNvCxnSpPr/>
          <p:nvPr/>
        </p:nvCxnSpPr>
        <p:spPr>
          <a:xfrm>
            <a:off x="2835838" y="3540745"/>
            <a:ext cx="900000" cy="15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71" name="TextBox 170"/>
          <p:cNvSpPr txBox="1"/>
          <p:nvPr/>
        </p:nvSpPr>
        <p:spPr>
          <a:xfrm>
            <a:off x="2849499" y="3269777"/>
            <a:ext cx="793807" cy="338554"/>
          </a:xfrm>
          <a:prstGeom prst="rect">
            <a:avLst/>
          </a:prstGeom>
          <a:noFill/>
        </p:spPr>
        <p:txBody>
          <a:bodyPr wrap="none" rtlCol="0">
            <a:spAutoFit/>
          </a:bodyPr>
          <a:lstStyle/>
          <a:p>
            <a:r>
              <a:rPr lang="en-US" altLang="zh-CN" sz="1600" dirty="0" smtClean="0">
                <a:latin typeface="Arial Narrow" pitchFamily="34" charset="0"/>
              </a:rPr>
              <a:t>p=0.588</a:t>
            </a:r>
            <a:endParaRPr lang="zh-CN" altLang="en-US" sz="1600" dirty="0">
              <a:latin typeface="Arial Narrow" pitchFamily="34" charset="0"/>
            </a:endParaRPr>
          </a:p>
        </p:txBody>
      </p:sp>
      <p:sp>
        <p:nvSpPr>
          <p:cNvPr id="172" name="TextBox 171"/>
          <p:cNvSpPr txBox="1"/>
          <p:nvPr/>
        </p:nvSpPr>
        <p:spPr>
          <a:xfrm>
            <a:off x="1906765" y="3278792"/>
            <a:ext cx="457200" cy="338554"/>
          </a:xfrm>
          <a:prstGeom prst="rect">
            <a:avLst/>
          </a:prstGeom>
          <a:noFill/>
        </p:spPr>
        <p:txBody>
          <a:bodyPr wrap="square" rtlCol="0">
            <a:spAutoFit/>
          </a:bodyPr>
          <a:lstStyle/>
          <a:p>
            <a:pPr algn="r"/>
            <a:r>
              <a:rPr lang="en-US" altLang="zh-CN" sz="1600" dirty="0" smtClean="0">
                <a:latin typeface="Arial Narrow" pitchFamily="34" charset="0"/>
              </a:rPr>
              <a:t>2.0</a:t>
            </a:r>
            <a:endParaRPr lang="zh-CN" altLang="en-US" sz="1600" dirty="0">
              <a:latin typeface="Arial Narrow" pitchFamily="34" charset="0"/>
            </a:endParaRPr>
          </a:p>
        </p:txBody>
      </p:sp>
      <p:sp>
        <p:nvSpPr>
          <p:cNvPr id="173" name="TextBox 172"/>
          <p:cNvSpPr txBox="1"/>
          <p:nvPr/>
        </p:nvSpPr>
        <p:spPr>
          <a:xfrm>
            <a:off x="1906765" y="3640431"/>
            <a:ext cx="457200" cy="338554"/>
          </a:xfrm>
          <a:prstGeom prst="rect">
            <a:avLst/>
          </a:prstGeom>
          <a:noFill/>
        </p:spPr>
        <p:txBody>
          <a:bodyPr wrap="square" rtlCol="0">
            <a:spAutoFit/>
          </a:bodyPr>
          <a:lstStyle/>
          <a:p>
            <a:pPr algn="r"/>
            <a:r>
              <a:rPr lang="en-US" altLang="zh-CN" sz="1600" dirty="0" smtClean="0">
                <a:latin typeface="Arial Narrow" pitchFamily="34" charset="0"/>
              </a:rPr>
              <a:t>1.5</a:t>
            </a:r>
            <a:endParaRPr lang="zh-CN" altLang="en-US" sz="1600" dirty="0">
              <a:latin typeface="Arial Narrow" pitchFamily="34" charset="0"/>
            </a:endParaRPr>
          </a:p>
        </p:txBody>
      </p:sp>
      <p:sp>
        <p:nvSpPr>
          <p:cNvPr id="174" name="TextBox 173"/>
          <p:cNvSpPr txBox="1"/>
          <p:nvPr/>
        </p:nvSpPr>
        <p:spPr>
          <a:xfrm>
            <a:off x="1906765" y="4002070"/>
            <a:ext cx="457200" cy="338554"/>
          </a:xfrm>
          <a:prstGeom prst="rect">
            <a:avLst/>
          </a:prstGeom>
          <a:noFill/>
        </p:spPr>
        <p:txBody>
          <a:bodyPr wrap="square" rtlCol="0">
            <a:spAutoFit/>
          </a:bodyPr>
          <a:lstStyle/>
          <a:p>
            <a:pPr algn="r"/>
            <a:r>
              <a:rPr lang="en-US" altLang="zh-CN" sz="1600" dirty="0" smtClean="0">
                <a:latin typeface="Arial Narrow" pitchFamily="34" charset="0"/>
              </a:rPr>
              <a:t>1.0</a:t>
            </a:r>
            <a:endParaRPr lang="zh-CN" altLang="en-US" sz="1600" dirty="0">
              <a:latin typeface="Arial Narrow" pitchFamily="34" charset="0"/>
            </a:endParaRPr>
          </a:p>
        </p:txBody>
      </p:sp>
      <p:sp>
        <p:nvSpPr>
          <p:cNvPr id="175" name="TextBox 174"/>
          <p:cNvSpPr txBox="1"/>
          <p:nvPr/>
        </p:nvSpPr>
        <p:spPr>
          <a:xfrm>
            <a:off x="1906765" y="4363709"/>
            <a:ext cx="457200" cy="338554"/>
          </a:xfrm>
          <a:prstGeom prst="rect">
            <a:avLst/>
          </a:prstGeom>
          <a:noFill/>
        </p:spPr>
        <p:txBody>
          <a:bodyPr wrap="square" rtlCol="0">
            <a:spAutoFit/>
          </a:bodyPr>
          <a:lstStyle/>
          <a:p>
            <a:pPr algn="r"/>
            <a:r>
              <a:rPr lang="en-US" altLang="zh-CN" sz="1600" dirty="0" smtClean="0">
                <a:latin typeface="Arial Narrow" pitchFamily="34" charset="0"/>
              </a:rPr>
              <a:t>0.5</a:t>
            </a:r>
            <a:endParaRPr lang="zh-CN" altLang="en-US" sz="1600" dirty="0">
              <a:latin typeface="Arial Narrow" pitchFamily="34" charset="0"/>
            </a:endParaRPr>
          </a:p>
        </p:txBody>
      </p:sp>
      <p:sp>
        <p:nvSpPr>
          <p:cNvPr id="176" name="TextBox 175"/>
          <p:cNvSpPr txBox="1"/>
          <p:nvPr/>
        </p:nvSpPr>
        <p:spPr>
          <a:xfrm>
            <a:off x="1906765" y="4725350"/>
            <a:ext cx="457200" cy="338554"/>
          </a:xfrm>
          <a:prstGeom prst="rect">
            <a:avLst/>
          </a:prstGeom>
          <a:noFill/>
        </p:spPr>
        <p:txBody>
          <a:bodyPr wrap="square" rtlCol="0">
            <a:spAutoFit/>
          </a:bodyPr>
          <a:lstStyle/>
          <a:p>
            <a:pPr algn="r"/>
            <a:r>
              <a:rPr lang="en-US" altLang="zh-CN" sz="1600" dirty="0" smtClean="0">
                <a:latin typeface="Arial Narrow" pitchFamily="34" charset="0"/>
              </a:rPr>
              <a:t>0</a:t>
            </a:r>
            <a:endParaRPr lang="zh-CN" altLang="en-US" sz="1600" dirty="0">
              <a:latin typeface="Arial Narrow" pitchFamily="34" charset="0"/>
            </a:endParaRPr>
          </a:p>
        </p:txBody>
      </p:sp>
      <p:sp>
        <p:nvSpPr>
          <p:cNvPr id="177" name="TextBox 176"/>
          <p:cNvSpPr txBox="1"/>
          <p:nvPr/>
        </p:nvSpPr>
        <p:spPr>
          <a:xfrm>
            <a:off x="2485198" y="4845618"/>
            <a:ext cx="838200" cy="369332"/>
          </a:xfrm>
          <a:prstGeom prst="rect">
            <a:avLst/>
          </a:prstGeom>
          <a:noFill/>
        </p:spPr>
        <p:txBody>
          <a:bodyPr wrap="square" rtlCol="0">
            <a:spAutoFit/>
          </a:bodyPr>
          <a:lstStyle/>
          <a:p>
            <a:pPr algn="ctr"/>
            <a:r>
              <a:rPr lang="en-US" altLang="zh-CN" dirty="0" smtClean="0">
                <a:latin typeface="Arial Narrow" pitchFamily="34" charset="0"/>
              </a:rPr>
              <a:t>Control</a:t>
            </a:r>
            <a:endParaRPr lang="zh-CN" altLang="en-US" dirty="0">
              <a:latin typeface="Arial Narrow" pitchFamily="34" charset="0"/>
            </a:endParaRPr>
          </a:p>
        </p:txBody>
      </p:sp>
      <p:sp>
        <p:nvSpPr>
          <p:cNvPr id="178" name="TextBox 177"/>
          <p:cNvSpPr txBox="1"/>
          <p:nvPr/>
        </p:nvSpPr>
        <p:spPr>
          <a:xfrm>
            <a:off x="3221674" y="4845618"/>
            <a:ext cx="838200" cy="369332"/>
          </a:xfrm>
          <a:prstGeom prst="rect">
            <a:avLst/>
          </a:prstGeom>
          <a:noFill/>
        </p:spPr>
        <p:txBody>
          <a:bodyPr wrap="square" rtlCol="0">
            <a:spAutoFit/>
          </a:bodyPr>
          <a:lstStyle/>
          <a:p>
            <a:pPr algn="ctr"/>
            <a:r>
              <a:rPr lang="en-US" altLang="zh-CN" dirty="0" smtClean="0">
                <a:latin typeface="Arial Narrow" pitchFamily="34" charset="0"/>
              </a:rPr>
              <a:t>NH</a:t>
            </a:r>
            <a:r>
              <a:rPr lang="en-US" altLang="zh-CN" baseline="-25000" dirty="0" smtClean="0">
                <a:latin typeface="Arial Narrow" pitchFamily="34" charset="0"/>
              </a:rPr>
              <a:t>4</a:t>
            </a:r>
            <a:r>
              <a:rPr lang="en-US" altLang="zh-CN" dirty="0" smtClean="0">
                <a:latin typeface="Arial Narrow" pitchFamily="34" charset="0"/>
              </a:rPr>
              <a:t>Cl</a:t>
            </a:r>
            <a:endParaRPr lang="zh-CN" altLang="en-US" dirty="0">
              <a:latin typeface="Arial Narrow" pitchFamily="34" charset="0"/>
            </a:endParaRPr>
          </a:p>
        </p:txBody>
      </p:sp>
      <p:cxnSp>
        <p:nvCxnSpPr>
          <p:cNvPr id="179" name="直接连接符 178"/>
          <p:cNvCxnSpPr/>
          <p:nvPr/>
        </p:nvCxnSpPr>
        <p:spPr>
          <a:xfrm>
            <a:off x="3628535" y="3790868"/>
            <a:ext cx="0" cy="10940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rot="16200000">
            <a:off x="3628535" y="3745149"/>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900834" y="3708778"/>
            <a:ext cx="0" cy="555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rot="16200000">
            <a:off x="2900834" y="3663058"/>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381772" y="3399447"/>
            <a:ext cx="0" cy="145940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6200000">
            <a:off x="2421396" y="3726590"/>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16200000">
            <a:off x="2421396" y="4468927"/>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16200000">
            <a:off x="2421397" y="4097759"/>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16200000">
            <a:off x="2421396" y="3355421"/>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8" name="矩形 187"/>
          <p:cNvSpPr/>
          <p:nvPr/>
        </p:nvSpPr>
        <p:spPr>
          <a:xfrm>
            <a:off x="2763674" y="3741853"/>
            <a:ext cx="274320" cy="1107135"/>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a:p>
        </p:txBody>
      </p:sp>
      <p:sp>
        <p:nvSpPr>
          <p:cNvPr id="189" name="矩形 188"/>
          <p:cNvSpPr/>
          <p:nvPr/>
        </p:nvSpPr>
        <p:spPr>
          <a:xfrm>
            <a:off x="3491375" y="3888820"/>
            <a:ext cx="274320" cy="973667"/>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a:p>
        </p:txBody>
      </p:sp>
      <p:cxnSp>
        <p:nvCxnSpPr>
          <p:cNvPr id="190" name="直接连接符 189"/>
          <p:cNvCxnSpPr/>
          <p:nvPr/>
        </p:nvCxnSpPr>
        <p:spPr>
          <a:xfrm>
            <a:off x="2374419" y="4858029"/>
            <a:ext cx="1764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3459258" y="4230702"/>
            <a:ext cx="338554" cy="250161"/>
          </a:xfrm>
          <a:prstGeom prst="rect">
            <a:avLst/>
          </a:prstGeom>
          <a:noFill/>
        </p:spPr>
        <p:txBody>
          <a:bodyPr wrap="none" rtlCol="0">
            <a:spAutoFit/>
          </a:bodyPr>
          <a:lstStyle/>
          <a:p>
            <a:r>
              <a:rPr lang="en-US" altLang="zh-CN" sz="1200" dirty="0" smtClean="0">
                <a:latin typeface="Arial Narrow" pitchFamily="34" charset="0"/>
              </a:rPr>
              <a:t>(9)</a:t>
            </a:r>
            <a:endParaRPr lang="zh-CN" altLang="en-US" sz="1200" dirty="0">
              <a:latin typeface="Arial Narrow" pitchFamily="34" charset="0"/>
            </a:endParaRPr>
          </a:p>
        </p:txBody>
      </p:sp>
      <p:sp>
        <p:nvSpPr>
          <p:cNvPr id="192" name="TextBox 191"/>
          <p:cNvSpPr txBox="1"/>
          <p:nvPr/>
        </p:nvSpPr>
        <p:spPr>
          <a:xfrm>
            <a:off x="2696291" y="4177196"/>
            <a:ext cx="409086" cy="250161"/>
          </a:xfrm>
          <a:prstGeom prst="rect">
            <a:avLst/>
          </a:prstGeom>
          <a:noFill/>
        </p:spPr>
        <p:txBody>
          <a:bodyPr wrap="none" rtlCol="0">
            <a:spAutoFit/>
          </a:bodyPr>
          <a:lstStyle/>
          <a:p>
            <a:r>
              <a:rPr lang="en-US" altLang="zh-CN" sz="1200" dirty="0" smtClean="0">
                <a:latin typeface="Arial Narrow" pitchFamily="34" charset="0"/>
              </a:rPr>
              <a:t>(10)</a:t>
            </a:r>
            <a:endParaRPr lang="zh-CN" altLang="en-US" sz="1200" dirty="0">
              <a:latin typeface="Arial Narrow" pitchFamily="34" charset="0"/>
            </a:endParaRPr>
          </a:p>
        </p:txBody>
      </p:sp>
      <p:sp>
        <p:nvSpPr>
          <p:cNvPr id="209" name="TextBox 208"/>
          <p:cNvSpPr txBox="1"/>
          <p:nvPr/>
        </p:nvSpPr>
        <p:spPr>
          <a:xfrm>
            <a:off x="1727481" y="1772741"/>
            <a:ext cx="714380" cy="369332"/>
          </a:xfrm>
          <a:prstGeom prst="rect">
            <a:avLst/>
          </a:prstGeom>
          <a:noFill/>
        </p:spPr>
        <p:txBody>
          <a:bodyPr wrap="square" rtlCol="0">
            <a:spAutoFit/>
          </a:bodyPr>
          <a:lstStyle/>
          <a:p>
            <a:pPr algn="r"/>
            <a:r>
              <a:rPr lang="en-US" altLang="zh-CN" b="1" dirty="0" smtClean="0">
                <a:latin typeface="Arial Narrow" pitchFamily="34" charset="0"/>
              </a:rPr>
              <a:t>NH</a:t>
            </a:r>
            <a:r>
              <a:rPr lang="en-US" altLang="zh-CN" b="1" baseline="-25000" dirty="0" smtClean="0">
                <a:latin typeface="Arial Narrow" pitchFamily="34" charset="0"/>
              </a:rPr>
              <a:t>4</a:t>
            </a:r>
            <a:r>
              <a:rPr lang="en-US" altLang="zh-CN" b="1" dirty="0" smtClean="0">
                <a:latin typeface="Arial Narrow" pitchFamily="34" charset="0"/>
              </a:rPr>
              <a:t>Cl</a:t>
            </a:r>
            <a:endParaRPr lang="zh-CN" altLang="en-US" b="1" dirty="0">
              <a:latin typeface="Arial Narrow" pitchFamily="34" charset="0"/>
            </a:endParaRPr>
          </a:p>
        </p:txBody>
      </p:sp>
      <p:cxnSp>
        <p:nvCxnSpPr>
          <p:cNvPr id="210" name="直接连接符 209"/>
          <p:cNvCxnSpPr/>
          <p:nvPr/>
        </p:nvCxnSpPr>
        <p:spPr>
          <a:xfrm>
            <a:off x="2494059" y="1957407"/>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2883253" y="1957407"/>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16200000">
            <a:off x="2883253" y="1957408"/>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3182341" y="1957407"/>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组合 103"/>
          <p:cNvGrpSpPr/>
          <p:nvPr/>
        </p:nvGrpSpPr>
        <p:grpSpPr>
          <a:xfrm>
            <a:off x="3530935" y="1867407"/>
            <a:ext cx="180000" cy="180000"/>
            <a:chOff x="1175048" y="507152"/>
            <a:chExt cx="228600" cy="228600"/>
          </a:xfrm>
        </p:grpSpPr>
        <p:cxnSp>
          <p:nvCxnSpPr>
            <p:cNvPr id="215" name="直接连接符 214"/>
            <p:cNvCxnSpPr/>
            <p:nvPr/>
          </p:nvCxnSpPr>
          <p:spPr>
            <a:xfrm>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16200000">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9" name="TextBox 218"/>
          <p:cNvSpPr txBox="1"/>
          <p:nvPr/>
        </p:nvSpPr>
        <p:spPr>
          <a:xfrm rot="16200000">
            <a:off x="959368" y="3364004"/>
            <a:ext cx="738664" cy="1440160"/>
          </a:xfrm>
          <a:prstGeom prst="rect">
            <a:avLst/>
          </a:prstGeom>
          <a:noFill/>
        </p:spPr>
        <p:txBody>
          <a:bodyPr vert="eaVert" wrap="square" rtlCol="0">
            <a:spAutoFit/>
          </a:bodyPr>
          <a:lstStyle/>
          <a:p>
            <a:pPr algn="ctr"/>
            <a:r>
              <a:rPr lang="en-US" altLang="zh-CN" dirty="0" smtClean="0">
                <a:latin typeface="Arial Narrow" pitchFamily="34" charset="0"/>
              </a:rPr>
              <a:t>MCDL-NBCn2 </a:t>
            </a:r>
            <a:r>
              <a:rPr lang="en-US" altLang="zh-CN" dirty="0" err="1" smtClean="0">
                <a:latin typeface="Arial Narrow" pitchFamily="34" charset="0"/>
              </a:rPr>
              <a:t>Actin</a:t>
            </a:r>
            <a:endParaRPr lang="zh-CN" altLang="en-US" dirty="0">
              <a:latin typeface="Arial Narrow" pitchFamily="34" charset="0"/>
            </a:endParaRPr>
          </a:p>
        </p:txBody>
      </p:sp>
      <p:sp>
        <p:nvSpPr>
          <p:cNvPr id="206" name="TextBox 205"/>
          <p:cNvSpPr txBox="1"/>
          <p:nvPr/>
        </p:nvSpPr>
        <p:spPr>
          <a:xfrm>
            <a:off x="5691638" y="6072206"/>
            <a:ext cx="2952328" cy="400110"/>
          </a:xfrm>
          <a:prstGeom prst="rect">
            <a:avLst/>
          </a:prstGeom>
          <a:noFill/>
        </p:spPr>
        <p:txBody>
          <a:bodyPr wrap="square" rtlCol="0">
            <a:spAutoFit/>
          </a:bodyPr>
          <a:lstStyle/>
          <a:p>
            <a:r>
              <a:rPr lang="en-US" altLang="zh-CN" sz="2000" dirty="0" smtClean="0">
                <a:latin typeface="Arial Narrow" pitchFamily="34" charset="0"/>
              </a:rPr>
              <a:t>(</a:t>
            </a:r>
            <a:r>
              <a:rPr lang="en-US" altLang="zh-CN" sz="2000" dirty="0" err="1" smtClean="0">
                <a:latin typeface="Arial Narrow" pitchFamily="34" charset="0"/>
              </a:rPr>
              <a:t>Guo</a:t>
            </a:r>
            <a:r>
              <a:rPr lang="en-US" altLang="zh-CN" sz="2000" dirty="0" smtClean="0">
                <a:latin typeface="Arial Narrow" pitchFamily="34" charset="0"/>
              </a:rPr>
              <a:t> YM et al, unpublished)</a:t>
            </a:r>
            <a:endParaRPr lang="zh-CN" altLang="en-US" sz="2000" dirty="0">
              <a:latin typeface="Arial Narrow" pitchFamily="34" charset="0"/>
            </a:endParaRPr>
          </a:p>
        </p:txBody>
      </p:sp>
      <p:sp>
        <p:nvSpPr>
          <p:cNvPr id="225" name="TextBox 224"/>
          <p:cNvSpPr txBox="1"/>
          <p:nvPr/>
        </p:nvSpPr>
        <p:spPr>
          <a:xfrm>
            <a:off x="142876" y="285728"/>
            <a:ext cx="8643966" cy="1200329"/>
          </a:xfrm>
          <a:prstGeom prst="rect">
            <a:avLst/>
          </a:prstGeom>
          <a:noFill/>
        </p:spPr>
        <p:txBody>
          <a:bodyPr wrap="square" rtlCol="0">
            <a:spAutoFit/>
          </a:bodyPr>
          <a:lstStyle/>
          <a:p>
            <a:pPr algn="ctr"/>
            <a:r>
              <a:rPr lang="en-US" altLang="zh-CN" sz="3600" b="1" dirty="0" smtClean="0">
                <a:latin typeface="Arial Narrow" pitchFamily="34" charset="0"/>
              </a:rPr>
              <a:t>Effect of NH</a:t>
            </a:r>
            <a:r>
              <a:rPr lang="en-US" altLang="zh-CN" sz="3600" b="1" baseline="-25000" dirty="0" smtClean="0">
                <a:latin typeface="Arial Narrow" pitchFamily="34" charset="0"/>
              </a:rPr>
              <a:t>4</a:t>
            </a:r>
            <a:r>
              <a:rPr lang="en-US" altLang="zh-CN" sz="3600" b="1" dirty="0" smtClean="0">
                <a:latin typeface="Arial Narrow" pitchFamily="34" charset="0"/>
              </a:rPr>
              <a:t>Cl-induced metabolic acidosis on NBCn2 abundance in rat kidney</a:t>
            </a:r>
            <a:endParaRPr lang="zh-CN" altLang="en-US" sz="3600" b="1" dirty="0">
              <a:latin typeface="Arial Narrow" pitchFamily="34" charset="0"/>
            </a:endParaRPr>
          </a:p>
        </p:txBody>
      </p:sp>
      <p:cxnSp>
        <p:nvCxnSpPr>
          <p:cNvPr id="227" name="直接连接符 226"/>
          <p:cNvCxnSpPr/>
          <p:nvPr/>
        </p:nvCxnSpPr>
        <p:spPr>
          <a:xfrm>
            <a:off x="625764" y="4106232"/>
            <a:ext cx="136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8" name="Picture 4" descr="D:\RESEARCH\Data\HUST\Projects &amp; Data\NBCn2\Western Blotting Data\Kidney\20140522--NH4Cl on MEIK-NBCn2～Liu Mei\Actin-Cropped.jpg"/>
          <p:cNvPicPr>
            <a:picLocks noChangeAspect="1" noChangeArrowheads="1"/>
          </p:cNvPicPr>
          <p:nvPr/>
        </p:nvPicPr>
        <p:blipFill>
          <a:blip r:embed="rId4" cstate="print"/>
          <a:srcRect l="67285" t="6893" r="592" b="4945"/>
          <a:stretch>
            <a:fillRect/>
          </a:stretch>
        </p:blipFill>
        <p:spPr bwMode="auto">
          <a:xfrm>
            <a:off x="6458983" y="2582226"/>
            <a:ext cx="1399165" cy="320422"/>
          </a:xfrm>
          <a:prstGeom prst="rect">
            <a:avLst/>
          </a:prstGeom>
          <a:noFill/>
        </p:spPr>
      </p:pic>
      <p:pic>
        <p:nvPicPr>
          <p:cNvPr id="119" name="Picture 5" descr="D:\RESEARCH\Data\HUST\Projects &amp; Data\NBCn2\Western Blotting Data\Kidney\20140522--NH4Cl on MEIK-NBCn2～Liu Mei\MEIK-NBCn2-Cropped.jpg"/>
          <p:cNvPicPr>
            <a:picLocks noChangeAspect="1" noChangeArrowheads="1"/>
          </p:cNvPicPr>
          <p:nvPr/>
        </p:nvPicPr>
        <p:blipFill>
          <a:blip r:embed="rId5" cstate="print"/>
          <a:srcRect l="65916" t="35036" r="1143" b="36496"/>
          <a:stretch>
            <a:fillRect/>
          </a:stretch>
        </p:blipFill>
        <p:spPr bwMode="auto">
          <a:xfrm>
            <a:off x="6458983" y="2248092"/>
            <a:ext cx="1399164" cy="311156"/>
          </a:xfrm>
          <a:prstGeom prst="rect">
            <a:avLst/>
          </a:prstGeom>
          <a:noFill/>
        </p:spPr>
      </p:pic>
      <p:sp>
        <p:nvSpPr>
          <p:cNvPr id="120" name="TextBox 119"/>
          <p:cNvSpPr txBox="1"/>
          <p:nvPr/>
        </p:nvSpPr>
        <p:spPr>
          <a:xfrm>
            <a:off x="5310735" y="2265171"/>
            <a:ext cx="1192955" cy="338554"/>
          </a:xfrm>
          <a:prstGeom prst="rect">
            <a:avLst/>
          </a:prstGeom>
          <a:noFill/>
        </p:spPr>
        <p:txBody>
          <a:bodyPr wrap="none" rtlCol="0">
            <a:spAutoFit/>
          </a:bodyPr>
          <a:lstStyle/>
          <a:p>
            <a:pPr algn="r"/>
            <a:r>
              <a:rPr lang="en-US" altLang="zh-CN" sz="1600" dirty="0" smtClean="0">
                <a:latin typeface="Arial Narrow" pitchFamily="34" charset="0"/>
                <a:cs typeface="Times New Roman" pitchFamily="18" charset="0"/>
              </a:rPr>
              <a:t>MEIK-NBCn2</a:t>
            </a:r>
            <a:endParaRPr lang="zh-CN" altLang="en-US" sz="1600" dirty="0">
              <a:latin typeface="Arial Narrow" pitchFamily="34" charset="0"/>
              <a:cs typeface="Times New Roman" pitchFamily="18" charset="0"/>
            </a:endParaRPr>
          </a:p>
        </p:txBody>
      </p:sp>
      <p:sp>
        <p:nvSpPr>
          <p:cNvPr id="123" name="TextBox 122"/>
          <p:cNvSpPr txBox="1"/>
          <p:nvPr/>
        </p:nvSpPr>
        <p:spPr>
          <a:xfrm>
            <a:off x="5945520" y="2581840"/>
            <a:ext cx="558166" cy="338554"/>
          </a:xfrm>
          <a:prstGeom prst="rect">
            <a:avLst/>
          </a:prstGeom>
          <a:noFill/>
        </p:spPr>
        <p:txBody>
          <a:bodyPr wrap="none" rtlCol="0">
            <a:spAutoFit/>
          </a:bodyPr>
          <a:lstStyle/>
          <a:p>
            <a:pPr algn="r"/>
            <a:r>
              <a:rPr lang="en-US" altLang="zh-CN" sz="1600" dirty="0" err="1" smtClean="0">
                <a:latin typeface="Arial Narrow" pitchFamily="34" charset="0"/>
                <a:cs typeface="Times New Roman" pitchFamily="18" charset="0"/>
              </a:rPr>
              <a:t>Actin</a:t>
            </a:r>
            <a:endParaRPr lang="zh-CN" altLang="en-US" sz="1600" dirty="0">
              <a:latin typeface="Arial Narrow" pitchFamily="34" charset="0"/>
              <a:cs typeface="Times New Roman" pitchFamily="18" charset="0"/>
            </a:endParaRPr>
          </a:p>
        </p:txBody>
      </p:sp>
      <p:sp>
        <p:nvSpPr>
          <p:cNvPr id="125" name="TextBox 124"/>
          <p:cNvSpPr txBox="1"/>
          <p:nvPr/>
        </p:nvSpPr>
        <p:spPr>
          <a:xfrm>
            <a:off x="5933131" y="4347009"/>
            <a:ext cx="457200" cy="338554"/>
          </a:xfrm>
          <a:prstGeom prst="rect">
            <a:avLst/>
          </a:prstGeom>
          <a:noFill/>
        </p:spPr>
        <p:txBody>
          <a:bodyPr wrap="square" rtlCol="0">
            <a:spAutoFit/>
          </a:bodyPr>
          <a:lstStyle/>
          <a:p>
            <a:pPr algn="r"/>
            <a:r>
              <a:rPr lang="en-US" altLang="zh-CN" sz="1600" dirty="0" smtClean="0">
                <a:latin typeface="Arial Narrow" pitchFamily="34" charset="0"/>
              </a:rPr>
              <a:t>2.0</a:t>
            </a:r>
            <a:endParaRPr lang="zh-CN" altLang="en-US" sz="1600" dirty="0">
              <a:latin typeface="Arial Narrow" pitchFamily="34" charset="0"/>
            </a:endParaRPr>
          </a:p>
        </p:txBody>
      </p:sp>
      <p:sp>
        <p:nvSpPr>
          <p:cNvPr id="126" name="TextBox 125"/>
          <p:cNvSpPr txBox="1"/>
          <p:nvPr/>
        </p:nvSpPr>
        <p:spPr>
          <a:xfrm>
            <a:off x="5933131" y="4708650"/>
            <a:ext cx="457200" cy="338554"/>
          </a:xfrm>
          <a:prstGeom prst="rect">
            <a:avLst/>
          </a:prstGeom>
          <a:noFill/>
        </p:spPr>
        <p:txBody>
          <a:bodyPr wrap="square" rtlCol="0">
            <a:spAutoFit/>
          </a:bodyPr>
          <a:lstStyle/>
          <a:p>
            <a:pPr algn="r"/>
            <a:r>
              <a:rPr lang="en-US" altLang="zh-CN" sz="1600" dirty="0" smtClean="0">
                <a:latin typeface="Arial Narrow" pitchFamily="34" charset="0"/>
              </a:rPr>
              <a:t>0</a:t>
            </a:r>
            <a:endParaRPr lang="zh-CN" altLang="en-US" sz="1600" dirty="0">
              <a:latin typeface="Arial Narrow" pitchFamily="34" charset="0"/>
            </a:endParaRPr>
          </a:p>
        </p:txBody>
      </p:sp>
      <p:sp>
        <p:nvSpPr>
          <p:cNvPr id="127" name="TextBox 126"/>
          <p:cNvSpPr txBox="1"/>
          <p:nvPr/>
        </p:nvSpPr>
        <p:spPr>
          <a:xfrm>
            <a:off x="6427122" y="4828918"/>
            <a:ext cx="838200" cy="338554"/>
          </a:xfrm>
          <a:prstGeom prst="rect">
            <a:avLst/>
          </a:prstGeom>
          <a:noFill/>
        </p:spPr>
        <p:txBody>
          <a:bodyPr wrap="square" rtlCol="0">
            <a:spAutoFit/>
          </a:bodyPr>
          <a:lstStyle/>
          <a:p>
            <a:pPr algn="ctr"/>
            <a:r>
              <a:rPr lang="en-US" altLang="zh-CN" sz="1600" dirty="0" smtClean="0">
                <a:latin typeface="Arial Narrow" pitchFamily="34" charset="0"/>
              </a:rPr>
              <a:t>Control</a:t>
            </a:r>
            <a:endParaRPr lang="zh-CN" altLang="en-US" sz="1600" dirty="0">
              <a:latin typeface="Arial Narrow" pitchFamily="34" charset="0"/>
            </a:endParaRPr>
          </a:p>
        </p:txBody>
      </p:sp>
      <p:sp>
        <p:nvSpPr>
          <p:cNvPr id="128" name="TextBox 127"/>
          <p:cNvSpPr txBox="1"/>
          <p:nvPr/>
        </p:nvSpPr>
        <p:spPr>
          <a:xfrm>
            <a:off x="7162824" y="4828918"/>
            <a:ext cx="838200" cy="338554"/>
          </a:xfrm>
          <a:prstGeom prst="rect">
            <a:avLst/>
          </a:prstGeom>
          <a:noFill/>
        </p:spPr>
        <p:txBody>
          <a:bodyPr wrap="square" rtlCol="0">
            <a:spAutoFit/>
          </a:bodyPr>
          <a:lstStyle/>
          <a:p>
            <a:pPr algn="ctr"/>
            <a:r>
              <a:rPr lang="en-US" altLang="zh-CN" sz="1600" dirty="0" smtClean="0">
                <a:latin typeface="Arial Narrow" pitchFamily="34" charset="0"/>
              </a:rPr>
              <a:t>NH</a:t>
            </a:r>
            <a:r>
              <a:rPr lang="en-US" altLang="zh-CN" sz="1600" baseline="-25000" dirty="0" smtClean="0">
                <a:latin typeface="Arial Narrow" pitchFamily="34" charset="0"/>
              </a:rPr>
              <a:t>4</a:t>
            </a:r>
            <a:r>
              <a:rPr lang="en-US" altLang="zh-CN" sz="1600" dirty="0" smtClean="0">
                <a:latin typeface="Arial Narrow" pitchFamily="34" charset="0"/>
              </a:rPr>
              <a:t>Cl</a:t>
            </a:r>
            <a:endParaRPr lang="zh-CN" altLang="en-US" sz="1600" dirty="0">
              <a:latin typeface="Arial Narrow" pitchFamily="34" charset="0"/>
            </a:endParaRPr>
          </a:p>
        </p:txBody>
      </p:sp>
      <p:sp>
        <p:nvSpPr>
          <p:cNvPr id="129" name="TextBox 128"/>
          <p:cNvSpPr txBox="1"/>
          <p:nvPr/>
        </p:nvSpPr>
        <p:spPr>
          <a:xfrm>
            <a:off x="5933131" y="3985370"/>
            <a:ext cx="457200" cy="338554"/>
          </a:xfrm>
          <a:prstGeom prst="rect">
            <a:avLst/>
          </a:prstGeom>
          <a:noFill/>
        </p:spPr>
        <p:txBody>
          <a:bodyPr wrap="square" rtlCol="0">
            <a:spAutoFit/>
          </a:bodyPr>
          <a:lstStyle/>
          <a:p>
            <a:pPr algn="r"/>
            <a:r>
              <a:rPr lang="en-US" altLang="zh-CN" sz="1600" dirty="0" smtClean="0">
                <a:latin typeface="Arial Narrow" pitchFamily="34" charset="0"/>
              </a:rPr>
              <a:t>4.0</a:t>
            </a:r>
            <a:endParaRPr lang="zh-CN" altLang="en-US" sz="1600" dirty="0">
              <a:latin typeface="Arial Narrow" pitchFamily="34" charset="0"/>
            </a:endParaRPr>
          </a:p>
        </p:txBody>
      </p:sp>
      <p:cxnSp>
        <p:nvCxnSpPr>
          <p:cNvPr id="130" name="直接连接符 129"/>
          <p:cNvCxnSpPr/>
          <p:nvPr/>
        </p:nvCxnSpPr>
        <p:spPr>
          <a:xfrm>
            <a:off x="6643624" y="3428886"/>
            <a:ext cx="1044000" cy="158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6681902" y="3108844"/>
            <a:ext cx="967444" cy="338554"/>
          </a:xfrm>
          <a:prstGeom prst="rect">
            <a:avLst/>
          </a:prstGeom>
          <a:noFill/>
        </p:spPr>
        <p:txBody>
          <a:bodyPr wrap="none" rtlCol="0">
            <a:spAutoFit/>
          </a:bodyPr>
          <a:lstStyle/>
          <a:p>
            <a:r>
              <a:rPr lang="en-US" altLang="zh-CN" sz="1600" dirty="0" smtClean="0">
                <a:latin typeface="Arial Narrow" pitchFamily="34" charset="0"/>
              </a:rPr>
              <a:t>p=0.00011</a:t>
            </a:r>
            <a:endParaRPr lang="zh-CN" altLang="en-US" sz="1600" dirty="0">
              <a:latin typeface="Arial Narrow" pitchFamily="34" charset="0"/>
            </a:endParaRPr>
          </a:p>
        </p:txBody>
      </p:sp>
      <p:sp>
        <p:nvSpPr>
          <p:cNvPr id="132" name="TextBox 131"/>
          <p:cNvSpPr txBox="1"/>
          <p:nvPr/>
        </p:nvSpPr>
        <p:spPr>
          <a:xfrm>
            <a:off x="5933131" y="3623731"/>
            <a:ext cx="457200" cy="338554"/>
          </a:xfrm>
          <a:prstGeom prst="rect">
            <a:avLst/>
          </a:prstGeom>
          <a:noFill/>
        </p:spPr>
        <p:txBody>
          <a:bodyPr wrap="square" rtlCol="0">
            <a:spAutoFit/>
          </a:bodyPr>
          <a:lstStyle/>
          <a:p>
            <a:pPr algn="r"/>
            <a:r>
              <a:rPr lang="en-US" altLang="zh-CN" sz="1600" dirty="0" smtClean="0">
                <a:latin typeface="Arial Narrow" pitchFamily="34" charset="0"/>
              </a:rPr>
              <a:t>6.0</a:t>
            </a:r>
            <a:endParaRPr lang="zh-CN" altLang="en-US" sz="1600" dirty="0">
              <a:latin typeface="Arial Narrow" pitchFamily="34" charset="0"/>
            </a:endParaRPr>
          </a:p>
        </p:txBody>
      </p:sp>
      <p:sp>
        <p:nvSpPr>
          <p:cNvPr id="133" name="TextBox 132"/>
          <p:cNvSpPr txBox="1"/>
          <p:nvPr/>
        </p:nvSpPr>
        <p:spPr>
          <a:xfrm>
            <a:off x="5933131" y="3262092"/>
            <a:ext cx="457200" cy="338554"/>
          </a:xfrm>
          <a:prstGeom prst="rect">
            <a:avLst/>
          </a:prstGeom>
          <a:noFill/>
        </p:spPr>
        <p:txBody>
          <a:bodyPr wrap="square" rtlCol="0">
            <a:spAutoFit/>
          </a:bodyPr>
          <a:lstStyle/>
          <a:p>
            <a:pPr algn="r"/>
            <a:r>
              <a:rPr lang="en-US" altLang="zh-CN" sz="1600" dirty="0" smtClean="0">
                <a:latin typeface="Arial Narrow" pitchFamily="34" charset="0"/>
              </a:rPr>
              <a:t>8.0</a:t>
            </a:r>
            <a:endParaRPr lang="zh-CN" altLang="en-US" sz="1600" dirty="0">
              <a:latin typeface="Arial Narrow" pitchFamily="34" charset="0"/>
            </a:endParaRPr>
          </a:p>
        </p:txBody>
      </p:sp>
      <p:grpSp>
        <p:nvGrpSpPr>
          <p:cNvPr id="134" name="组合 70"/>
          <p:cNvGrpSpPr/>
          <p:nvPr/>
        </p:nvGrpSpPr>
        <p:grpSpPr>
          <a:xfrm>
            <a:off x="6802737" y="4357664"/>
            <a:ext cx="91440" cy="106819"/>
            <a:chOff x="5662975" y="4262716"/>
            <a:chExt cx="91440" cy="91440"/>
          </a:xfrm>
        </p:grpSpPr>
        <p:cxnSp>
          <p:nvCxnSpPr>
            <p:cNvPr id="135" name="直接连接符 13"/>
            <p:cNvCxnSpPr/>
            <p:nvPr/>
          </p:nvCxnSpPr>
          <p:spPr>
            <a:xfrm>
              <a:off x="5708695" y="4262716"/>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直接连接符 14"/>
            <p:cNvCxnSpPr/>
            <p:nvPr/>
          </p:nvCxnSpPr>
          <p:spPr>
            <a:xfrm rot="16200000">
              <a:off x="5708695" y="4216997"/>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组合 69"/>
          <p:cNvGrpSpPr/>
          <p:nvPr/>
        </p:nvGrpSpPr>
        <p:grpSpPr>
          <a:xfrm>
            <a:off x="7511418" y="3524068"/>
            <a:ext cx="91440" cy="139246"/>
            <a:chOff x="6529750" y="2894926"/>
            <a:chExt cx="91440" cy="91440"/>
          </a:xfrm>
        </p:grpSpPr>
        <p:cxnSp>
          <p:nvCxnSpPr>
            <p:cNvPr id="138" name="直接连接符 137"/>
            <p:cNvCxnSpPr/>
            <p:nvPr/>
          </p:nvCxnSpPr>
          <p:spPr>
            <a:xfrm>
              <a:off x="6575470" y="2894926"/>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6200000">
              <a:off x="6575470" y="2849207"/>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0" name="直接连接符 139"/>
          <p:cNvCxnSpPr/>
          <p:nvPr/>
        </p:nvCxnSpPr>
        <p:spPr>
          <a:xfrm>
            <a:off x="6371226" y="3404046"/>
            <a:ext cx="0" cy="14630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6200000">
            <a:off x="6411994" y="4101330"/>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6200000">
            <a:off x="6411994" y="4470795"/>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6200000">
            <a:off x="6411994" y="3362398"/>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6711297" y="4463745"/>
            <a:ext cx="274320" cy="396757"/>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a:solidFill>
                <a:schemeClr val="tx1"/>
              </a:solidFill>
            </a:endParaRPr>
          </a:p>
        </p:txBody>
      </p:sp>
      <p:sp>
        <p:nvSpPr>
          <p:cNvPr id="145" name="矩形 144"/>
          <p:cNvSpPr/>
          <p:nvPr/>
        </p:nvSpPr>
        <p:spPr>
          <a:xfrm>
            <a:off x="7419978" y="3664510"/>
            <a:ext cx="274320" cy="1195992"/>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a:solidFill>
                <a:schemeClr val="tx1"/>
              </a:solidFill>
            </a:endParaRPr>
          </a:p>
        </p:txBody>
      </p:sp>
      <p:cxnSp>
        <p:nvCxnSpPr>
          <p:cNvPr id="146" name="直接连接符 145"/>
          <p:cNvCxnSpPr/>
          <p:nvPr/>
        </p:nvCxnSpPr>
        <p:spPr>
          <a:xfrm rot="16200000">
            <a:off x="6411994" y="3731864"/>
            <a:ext cx="0" cy="914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366274" y="4861758"/>
            <a:ext cx="1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TextBox 147"/>
          <p:cNvSpPr txBox="1"/>
          <p:nvPr/>
        </p:nvSpPr>
        <p:spPr>
          <a:xfrm>
            <a:off x="6643914" y="4514598"/>
            <a:ext cx="409086" cy="276999"/>
          </a:xfrm>
          <a:prstGeom prst="rect">
            <a:avLst/>
          </a:prstGeom>
          <a:noFill/>
        </p:spPr>
        <p:txBody>
          <a:bodyPr wrap="none" rtlCol="0">
            <a:spAutoFit/>
          </a:bodyPr>
          <a:lstStyle/>
          <a:p>
            <a:r>
              <a:rPr lang="en-US" altLang="zh-CN" sz="1200" dirty="0" smtClean="0">
                <a:latin typeface="Arial Narrow" pitchFamily="34" charset="0"/>
              </a:rPr>
              <a:t>(10)</a:t>
            </a:r>
            <a:endParaRPr lang="zh-CN" altLang="en-US" sz="1200" dirty="0">
              <a:latin typeface="Arial Narrow" pitchFamily="34" charset="0"/>
            </a:endParaRPr>
          </a:p>
        </p:txBody>
      </p:sp>
      <p:sp>
        <p:nvSpPr>
          <p:cNvPr id="149" name="TextBox 148"/>
          <p:cNvSpPr txBox="1"/>
          <p:nvPr/>
        </p:nvSpPr>
        <p:spPr>
          <a:xfrm>
            <a:off x="7387861" y="4113629"/>
            <a:ext cx="338554" cy="276999"/>
          </a:xfrm>
          <a:prstGeom prst="rect">
            <a:avLst/>
          </a:prstGeom>
          <a:noFill/>
        </p:spPr>
        <p:txBody>
          <a:bodyPr wrap="none" rtlCol="0">
            <a:spAutoFit/>
          </a:bodyPr>
          <a:lstStyle/>
          <a:p>
            <a:r>
              <a:rPr lang="en-US" altLang="zh-CN" sz="1200" dirty="0" smtClean="0">
                <a:latin typeface="Arial Narrow" pitchFamily="34" charset="0"/>
              </a:rPr>
              <a:t>(9)</a:t>
            </a:r>
            <a:endParaRPr lang="zh-CN" altLang="en-US" sz="1200" dirty="0">
              <a:latin typeface="Arial Narrow" pitchFamily="34" charset="0"/>
            </a:endParaRPr>
          </a:p>
        </p:txBody>
      </p:sp>
      <p:sp>
        <p:nvSpPr>
          <p:cNvPr id="150" name="TextBox 149"/>
          <p:cNvSpPr txBox="1"/>
          <p:nvPr/>
        </p:nvSpPr>
        <p:spPr>
          <a:xfrm>
            <a:off x="5789304" y="1880224"/>
            <a:ext cx="714380" cy="369332"/>
          </a:xfrm>
          <a:prstGeom prst="rect">
            <a:avLst/>
          </a:prstGeom>
          <a:noFill/>
        </p:spPr>
        <p:txBody>
          <a:bodyPr wrap="square" rtlCol="0">
            <a:spAutoFit/>
          </a:bodyPr>
          <a:lstStyle/>
          <a:p>
            <a:pPr algn="r"/>
            <a:r>
              <a:rPr lang="en-US" altLang="zh-CN" b="1" dirty="0" smtClean="0">
                <a:latin typeface="Arial Narrow" pitchFamily="34" charset="0"/>
              </a:rPr>
              <a:t>NH</a:t>
            </a:r>
            <a:r>
              <a:rPr lang="en-US" altLang="zh-CN" b="1" baseline="-25000" dirty="0" smtClean="0">
                <a:latin typeface="Arial Narrow" pitchFamily="34" charset="0"/>
              </a:rPr>
              <a:t>4</a:t>
            </a:r>
            <a:r>
              <a:rPr lang="en-US" altLang="zh-CN" b="1" dirty="0" smtClean="0">
                <a:latin typeface="Arial Narrow" pitchFamily="34" charset="0"/>
              </a:rPr>
              <a:t>Cl</a:t>
            </a:r>
            <a:endParaRPr lang="zh-CN" altLang="en-US" b="1" dirty="0">
              <a:latin typeface="Arial Narrow" pitchFamily="34" charset="0"/>
            </a:endParaRPr>
          </a:p>
        </p:txBody>
      </p:sp>
      <p:cxnSp>
        <p:nvCxnSpPr>
          <p:cNvPr id="151" name="直接连接符 150"/>
          <p:cNvCxnSpPr/>
          <p:nvPr/>
        </p:nvCxnSpPr>
        <p:spPr>
          <a:xfrm>
            <a:off x="6489420" y="2064890"/>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6854230" y="2064890"/>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6200000">
            <a:off x="6854230" y="2064890"/>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7173638" y="2064890"/>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5" name="组合 103"/>
          <p:cNvGrpSpPr/>
          <p:nvPr/>
        </p:nvGrpSpPr>
        <p:grpSpPr>
          <a:xfrm>
            <a:off x="7501912" y="1974890"/>
            <a:ext cx="180000" cy="180000"/>
            <a:chOff x="1175048" y="507152"/>
            <a:chExt cx="228600" cy="228600"/>
          </a:xfrm>
        </p:grpSpPr>
        <p:cxnSp>
          <p:nvCxnSpPr>
            <p:cNvPr id="156" name="直接连接符 155"/>
            <p:cNvCxnSpPr/>
            <p:nvPr/>
          </p:nvCxnSpPr>
          <p:spPr>
            <a:xfrm>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16200000">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8" name="TextBox 157"/>
          <p:cNvSpPr txBox="1"/>
          <p:nvPr/>
        </p:nvSpPr>
        <p:spPr>
          <a:xfrm rot="16200000">
            <a:off x="4922748" y="3214311"/>
            <a:ext cx="738664" cy="1440160"/>
          </a:xfrm>
          <a:prstGeom prst="rect">
            <a:avLst/>
          </a:prstGeom>
          <a:noFill/>
        </p:spPr>
        <p:txBody>
          <a:bodyPr vert="eaVert" wrap="square" rtlCol="0">
            <a:spAutoFit/>
          </a:bodyPr>
          <a:lstStyle/>
          <a:p>
            <a:pPr algn="ctr"/>
            <a:r>
              <a:rPr lang="en-US" altLang="zh-CN" dirty="0" smtClean="0">
                <a:latin typeface="Arial Narrow" pitchFamily="34" charset="0"/>
              </a:rPr>
              <a:t>MEIK-NBCn2 </a:t>
            </a:r>
            <a:r>
              <a:rPr lang="en-US" altLang="zh-CN" dirty="0" err="1" smtClean="0">
                <a:latin typeface="Arial Narrow" pitchFamily="34" charset="0"/>
              </a:rPr>
              <a:t>Actin</a:t>
            </a:r>
            <a:endParaRPr lang="zh-CN" altLang="en-US" dirty="0">
              <a:latin typeface="Arial Narrow" pitchFamily="34" charset="0"/>
            </a:endParaRPr>
          </a:p>
        </p:txBody>
      </p:sp>
      <p:cxnSp>
        <p:nvCxnSpPr>
          <p:cNvPr id="159" name="直接连接符 158"/>
          <p:cNvCxnSpPr/>
          <p:nvPr/>
        </p:nvCxnSpPr>
        <p:spPr>
          <a:xfrm>
            <a:off x="4589144" y="3956539"/>
            <a:ext cx="1368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1076890" y="2299828"/>
            <a:ext cx="726481" cy="338554"/>
          </a:xfrm>
          <a:prstGeom prst="rect">
            <a:avLst/>
          </a:prstGeom>
          <a:noFill/>
        </p:spPr>
        <p:txBody>
          <a:bodyPr wrap="none" rtlCol="0">
            <a:spAutoFit/>
          </a:bodyPr>
          <a:lstStyle/>
          <a:p>
            <a:pPr algn="r"/>
            <a:r>
              <a:rPr lang="en-US" altLang="zh-CN" sz="1600" dirty="0" smtClean="0">
                <a:latin typeface="Arial Narrow" pitchFamily="34" charset="0"/>
                <a:cs typeface="Times New Roman" pitchFamily="18" charset="0"/>
              </a:rPr>
              <a:t>NBCn1</a:t>
            </a:r>
            <a:endParaRPr lang="zh-CN" altLang="en-US" sz="1600" dirty="0">
              <a:latin typeface="Arial Narrow" pitchFamily="34" charset="0"/>
              <a:cs typeface="Times New Roman" pitchFamily="18" charset="0"/>
            </a:endParaRPr>
          </a:p>
        </p:txBody>
      </p:sp>
      <p:sp>
        <p:nvSpPr>
          <p:cNvPr id="54" name="TextBox 53"/>
          <p:cNvSpPr txBox="1"/>
          <p:nvPr/>
        </p:nvSpPr>
        <p:spPr>
          <a:xfrm>
            <a:off x="1245206" y="2636624"/>
            <a:ext cx="558166" cy="338554"/>
          </a:xfrm>
          <a:prstGeom prst="rect">
            <a:avLst/>
          </a:prstGeom>
          <a:noFill/>
        </p:spPr>
        <p:txBody>
          <a:bodyPr wrap="none" rtlCol="0">
            <a:spAutoFit/>
          </a:bodyPr>
          <a:lstStyle/>
          <a:p>
            <a:pPr algn="r"/>
            <a:r>
              <a:rPr lang="en-US" altLang="zh-CN" sz="1600" dirty="0" err="1" smtClean="0">
                <a:latin typeface="Arial Narrow" pitchFamily="34" charset="0"/>
                <a:cs typeface="Times New Roman" pitchFamily="18" charset="0"/>
              </a:rPr>
              <a:t>Actin</a:t>
            </a:r>
            <a:endParaRPr lang="zh-CN" altLang="en-US" sz="1600" dirty="0">
              <a:latin typeface="Arial Narrow" pitchFamily="34" charset="0"/>
              <a:cs typeface="Times New Roman" pitchFamily="18" charset="0"/>
            </a:endParaRPr>
          </a:p>
        </p:txBody>
      </p:sp>
      <p:pic>
        <p:nvPicPr>
          <p:cNvPr id="55" name="Picture 4" descr="D:\RESEARCH\Data\HUST\Projects &amp; Data\NBCn2\Western Blotting Data\Kidney\20140307--NH4Cl on NBCn1 and NHE3\NBCn1～reprobed with actin.jpg"/>
          <p:cNvPicPr>
            <a:picLocks noChangeAspect="1" noChangeArrowheads="1"/>
          </p:cNvPicPr>
          <p:nvPr/>
        </p:nvPicPr>
        <p:blipFill>
          <a:blip r:embed="rId2" cstate="print"/>
          <a:srcRect l="32598" t="30434" r="25521" b="36140"/>
          <a:stretch>
            <a:fillRect/>
          </a:stretch>
        </p:blipFill>
        <p:spPr bwMode="auto">
          <a:xfrm>
            <a:off x="1779474" y="2696142"/>
            <a:ext cx="1548000" cy="288032"/>
          </a:xfrm>
          <a:prstGeom prst="rect">
            <a:avLst/>
          </a:prstGeom>
          <a:noFill/>
        </p:spPr>
      </p:pic>
      <p:pic>
        <p:nvPicPr>
          <p:cNvPr id="58" name="Picture 7" descr="D:\RESEARCH\Data\HUST\Projects &amp; Data\NBCn2\Western Blotting Data\Kidney\20140307--NH4Cl on NBCn1 and NHE3\NBCn1~20 sec--Cropped.jpg"/>
          <p:cNvPicPr>
            <a:picLocks noChangeAspect="1" noChangeArrowheads="1"/>
          </p:cNvPicPr>
          <p:nvPr/>
        </p:nvPicPr>
        <p:blipFill>
          <a:blip r:embed="rId3" cstate="print"/>
          <a:srcRect l="34149" t="27027" r="23970" b="23424"/>
          <a:stretch>
            <a:fillRect/>
          </a:stretch>
        </p:blipFill>
        <p:spPr bwMode="auto">
          <a:xfrm>
            <a:off x="1779474" y="2305368"/>
            <a:ext cx="1548000" cy="347390"/>
          </a:xfrm>
          <a:prstGeom prst="rect">
            <a:avLst/>
          </a:prstGeom>
          <a:noFill/>
        </p:spPr>
      </p:pic>
      <p:sp>
        <p:nvSpPr>
          <p:cNvPr id="59" name="TextBox 58"/>
          <p:cNvSpPr txBox="1"/>
          <p:nvPr/>
        </p:nvSpPr>
        <p:spPr>
          <a:xfrm>
            <a:off x="1670141" y="3903168"/>
            <a:ext cx="457200" cy="338554"/>
          </a:xfrm>
          <a:prstGeom prst="rect">
            <a:avLst/>
          </a:prstGeom>
          <a:noFill/>
        </p:spPr>
        <p:txBody>
          <a:bodyPr wrap="square" rtlCol="0">
            <a:spAutoFit/>
          </a:bodyPr>
          <a:lstStyle/>
          <a:p>
            <a:pPr algn="r"/>
            <a:r>
              <a:rPr lang="en-US" altLang="zh-CN" sz="1600" dirty="0" smtClean="0">
                <a:latin typeface="Arial Narrow" pitchFamily="34" charset="0"/>
              </a:rPr>
              <a:t>8.0</a:t>
            </a:r>
            <a:endParaRPr lang="zh-CN" altLang="en-US" sz="1600" dirty="0">
              <a:latin typeface="Arial Narrow" pitchFamily="34" charset="0"/>
            </a:endParaRPr>
          </a:p>
        </p:txBody>
      </p:sp>
      <p:sp>
        <p:nvSpPr>
          <p:cNvPr id="60" name="TextBox 59"/>
          <p:cNvSpPr txBox="1"/>
          <p:nvPr/>
        </p:nvSpPr>
        <p:spPr>
          <a:xfrm>
            <a:off x="2141972" y="4872570"/>
            <a:ext cx="838200" cy="338554"/>
          </a:xfrm>
          <a:prstGeom prst="rect">
            <a:avLst/>
          </a:prstGeom>
          <a:noFill/>
        </p:spPr>
        <p:txBody>
          <a:bodyPr wrap="square" rtlCol="0">
            <a:spAutoFit/>
          </a:bodyPr>
          <a:lstStyle/>
          <a:p>
            <a:pPr algn="ctr"/>
            <a:r>
              <a:rPr lang="en-US" altLang="zh-CN" sz="1600" dirty="0" smtClean="0">
                <a:latin typeface="Arial Narrow" pitchFamily="34" charset="0"/>
              </a:rPr>
              <a:t>Control</a:t>
            </a:r>
            <a:endParaRPr lang="zh-CN" altLang="en-US" sz="1600" dirty="0">
              <a:latin typeface="Arial Narrow" pitchFamily="34" charset="0"/>
            </a:endParaRPr>
          </a:p>
        </p:txBody>
      </p:sp>
      <p:sp>
        <p:nvSpPr>
          <p:cNvPr id="61" name="TextBox 60"/>
          <p:cNvSpPr txBox="1"/>
          <p:nvPr/>
        </p:nvSpPr>
        <p:spPr>
          <a:xfrm>
            <a:off x="2733668" y="4872570"/>
            <a:ext cx="838200" cy="338554"/>
          </a:xfrm>
          <a:prstGeom prst="rect">
            <a:avLst/>
          </a:prstGeom>
          <a:noFill/>
        </p:spPr>
        <p:txBody>
          <a:bodyPr wrap="square" rtlCol="0">
            <a:spAutoFit/>
          </a:bodyPr>
          <a:lstStyle/>
          <a:p>
            <a:pPr algn="ctr"/>
            <a:r>
              <a:rPr lang="en-US" altLang="zh-CN" sz="1600" dirty="0" smtClean="0">
                <a:latin typeface="Arial Narrow" pitchFamily="34" charset="0"/>
              </a:rPr>
              <a:t>NH</a:t>
            </a:r>
            <a:r>
              <a:rPr lang="en-US" altLang="zh-CN" sz="1600" baseline="-25000" dirty="0" smtClean="0">
                <a:latin typeface="Arial Narrow" pitchFamily="34" charset="0"/>
              </a:rPr>
              <a:t>4</a:t>
            </a:r>
            <a:r>
              <a:rPr lang="en-US" altLang="zh-CN" sz="1600" dirty="0" smtClean="0">
                <a:latin typeface="Arial Narrow" pitchFamily="34" charset="0"/>
              </a:rPr>
              <a:t>Cl</a:t>
            </a:r>
            <a:endParaRPr lang="zh-CN" altLang="en-US" sz="1600" dirty="0">
              <a:latin typeface="Arial Narrow" pitchFamily="34" charset="0"/>
            </a:endParaRPr>
          </a:p>
        </p:txBody>
      </p:sp>
      <p:sp>
        <p:nvSpPr>
          <p:cNvPr id="62" name="TextBox 61"/>
          <p:cNvSpPr txBox="1"/>
          <p:nvPr/>
        </p:nvSpPr>
        <p:spPr>
          <a:xfrm>
            <a:off x="1670141" y="4111224"/>
            <a:ext cx="457200" cy="338554"/>
          </a:xfrm>
          <a:prstGeom prst="rect">
            <a:avLst/>
          </a:prstGeom>
          <a:noFill/>
        </p:spPr>
        <p:txBody>
          <a:bodyPr wrap="square" rtlCol="0">
            <a:spAutoFit/>
          </a:bodyPr>
          <a:lstStyle/>
          <a:p>
            <a:pPr algn="r"/>
            <a:r>
              <a:rPr lang="en-US" altLang="zh-CN" sz="1600" dirty="0" smtClean="0">
                <a:latin typeface="Arial Narrow" pitchFamily="34" charset="0"/>
              </a:rPr>
              <a:t>6.0</a:t>
            </a:r>
            <a:endParaRPr lang="zh-CN" altLang="en-US" sz="1600" dirty="0">
              <a:latin typeface="Arial Narrow" pitchFamily="34" charset="0"/>
            </a:endParaRPr>
          </a:p>
        </p:txBody>
      </p:sp>
      <p:sp>
        <p:nvSpPr>
          <p:cNvPr id="63" name="TextBox 62"/>
          <p:cNvSpPr txBox="1"/>
          <p:nvPr/>
        </p:nvSpPr>
        <p:spPr>
          <a:xfrm>
            <a:off x="1670141" y="4319280"/>
            <a:ext cx="457200" cy="338554"/>
          </a:xfrm>
          <a:prstGeom prst="rect">
            <a:avLst/>
          </a:prstGeom>
          <a:noFill/>
        </p:spPr>
        <p:txBody>
          <a:bodyPr wrap="square" rtlCol="0">
            <a:spAutoFit/>
          </a:bodyPr>
          <a:lstStyle/>
          <a:p>
            <a:pPr algn="r"/>
            <a:r>
              <a:rPr lang="en-US" altLang="zh-CN" sz="1600" dirty="0" smtClean="0">
                <a:latin typeface="Arial Narrow" pitchFamily="34" charset="0"/>
              </a:rPr>
              <a:t>4.0</a:t>
            </a:r>
            <a:endParaRPr lang="zh-CN" altLang="en-US" sz="1600" dirty="0">
              <a:latin typeface="Arial Narrow" pitchFamily="34" charset="0"/>
            </a:endParaRPr>
          </a:p>
        </p:txBody>
      </p:sp>
      <p:sp>
        <p:nvSpPr>
          <p:cNvPr id="64" name="TextBox 63"/>
          <p:cNvSpPr txBox="1"/>
          <p:nvPr/>
        </p:nvSpPr>
        <p:spPr>
          <a:xfrm>
            <a:off x="1670141" y="4527336"/>
            <a:ext cx="457200" cy="338554"/>
          </a:xfrm>
          <a:prstGeom prst="rect">
            <a:avLst/>
          </a:prstGeom>
          <a:noFill/>
        </p:spPr>
        <p:txBody>
          <a:bodyPr wrap="square" rtlCol="0">
            <a:spAutoFit/>
          </a:bodyPr>
          <a:lstStyle/>
          <a:p>
            <a:pPr algn="r"/>
            <a:r>
              <a:rPr lang="en-US" altLang="zh-CN" sz="1600" dirty="0" smtClean="0">
                <a:latin typeface="Arial Narrow" pitchFamily="34" charset="0"/>
              </a:rPr>
              <a:t>2.0</a:t>
            </a:r>
            <a:endParaRPr lang="zh-CN" altLang="en-US" sz="1600" dirty="0">
              <a:latin typeface="Arial Narrow" pitchFamily="34" charset="0"/>
            </a:endParaRPr>
          </a:p>
        </p:txBody>
      </p:sp>
      <p:sp>
        <p:nvSpPr>
          <p:cNvPr id="65" name="TextBox 64"/>
          <p:cNvSpPr txBox="1"/>
          <p:nvPr/>
        </p:nvSpPr>
        <p:spPr>
          <a:xfrm>
            <a:off x="1670141" y="4735395"/>
            <a:ext cx="457200" cy="338554"/>
          </a:xfrm>
          <a:prstGeom prst="rect">
            <a:avLst/>
          </a:prstGeom>
          <a:noFill/>
        </p:spPr>
        <p:txBody>
          <a:bodyPr wrap="square" rtlCol="0">
            <a:spAutoFit/>
          </a:bodyPr>
          <a:lstStyle/>
          <a:p>
            <a:pPr algn="r"/>
            <a:r>
              <a:rPr lang="en-US" altLang="zh-CN" sz="1600" dirty="0" smtClean="0">
                <a:latin typeface="Arial Narrow" pitchFamily="34" charset="0"/>
              </a:rPr>
              <a:t>0</a:t>
            </a:r>
            <a:endParaRPr lang="zh-CN" altLang="en-US" sz="1600" dirty="0">
              <a:latin typeface="Arial Narrow" pitchFamily="34" charset="0"/>
            </a:endParaRPr>
          </a:p>
        </p:txBody>
      </p:sp>
      <p:grpSp>
        <p:nvGrpSpPr>
          <p:cNvPr id="23" name="组合 227"/>
          <p:cNvGrpSpPr/>
          <p:nvPr/>
        </p:nvGrpSpPr>
        <p:grpSpPr>
          <a:xfrm>
            <a:off x="2081750" y="3406850"/>
            <a:ext cx="1440000" cy="1463040"/>
            <a:chOff x="4322968" y="4775784"/>
            <a:chExt cx="1440000" cy="1620000"/>
          </a:xfrm>
        </p:grpSpPr>
        <p:cxnSp>
          <p:nvCxnSpPr>
            <p:cNvPr id="68" name="直接连接符 67"/>
            <p:cNvCxnSpPr/>
            <p:nvPr/>
          </p:nvCxnSpPr>
          <p:spPr>
            <a:xfrm>
              <a:off x="5364459" y="4866928"/>
              <a:ext cx="0" cy="255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16200000">
              <a:off x="5364459" y="4824601"/>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5400000">
              <a:off x="4763625" y="6154657"/>
              <a:ext cx="72907" cy="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200000">
              <a:off x="4800078" y="6079920"/>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200000">
              <a:off x="4363839" y="4739019"/>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200000">
              <a:off x="4363839" y="4975734"/>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200000">
              <a:off x="4363839" y="5435460"/>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16200000">
              <a:off x="4363839" y="5895186"/>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16200000">
              <a:off x="4363839" y="6125049"/>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322968" y="4775784"/>
              <a:ext cx="0" cy="16195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227299" y="5114282"/>
              <a:ext cx="274320" cy="1275878"/>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a:solidFill>
                  <a:schemeClr val="tx1"/>
                </a:solidFill>
              </a:endParaRPr>
            </a:p>
          </p:txBody>
        </p:sp>
        <p:sp>
          <p:nvSpPr>
            <p:cNvPr id="79" name="矩形 78"/>
            <p:cNvSpPr/>
            <p:nvPr/>
          </p:nvSpPr>
          <p:spPr>
            <a:xfrm>
              <a:off x="4662918" y="6184747"/>
              <a:ext cx="274320" cy="208307"/>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dirty="0"/>
            </a:p>
          </p:txBody>
        </p:sp>
        <p:cxnSp>
          <p:nvCxnSpPr>
            <p:cNvPr id="80" name="直接连接符 79"/>
            <p:cNvCxnSpPr/>
            <p:nvPr/>
          </p:nvCxnSpPr>
          <p:spPr>
            <a:xfrm rot="16200000">
              <a:off x="4363839" y="5665323"/>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16200000">
              <a:off x="4363839" y="5205597"/>
              <a:ext cx="0" cy="8174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4322968" y="6395784"/>
              <a:ext cx="14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3" name="TextBox 82"/>
          <p:cNvSpPr txBox="1"/>
          <p:nvPr/>
        </p:nvSpPr>
        <p:spPr>
          <a:xfrm>
            <a:off x="1517741" y="3695112"/>
            <a:ext cx="609600" cy="338554"/>
          </a:xfrm>
          <a:prstGeom prst="rect">
            <a:avLst/>
          </a:prstGeom>
          <a:noFill/>
        </p:spPr>
        <p:txBody>
          <a:bodyPr wrap="square" rtlCol="0">
            <a:spAutoFit/>
          </a:bodyPr>
          <a:lstStyle/>
          <a:p>
            <a:pPr algn="r"/>
            <a:r>
              <a:rPr lang="en-US" altLang="zh-CN" sz="1600" dirty="0" smtClean="0">
                <a:latin typeface="Arial Narrow" pitchFamily="34" charset="0"/>
              </a:rPr>
              <a:t>10.0</a:t>
            </a:r>
            <a:endParaRPr lang="zh-CN" altLang="en-US" sz="1600" dirty="0">
              <a:latin typeface="Arial Narrow" pitchFamily="34" charset="0"/>
            </a:endParaRPr>
          </a:p>
        </p:txBody>
      </p:sp>
      <p:sp>
        <p:nvSpPr>
          <p:cNvPr id="84" name="TextBox 83"/>
          <p:cNvSpPr txBox="1"/>
          <p:nvPr/>
        </p:nvSpPr>
        <p:spPr>
          <a:xfrm>
            <a:off x="1517741" y="3487056"/>
            <a:ext cx="609600" cy="338554"/>
          </a:xfrm>
          <a:prstGeom prst="rect">
            <a:avLst/>
          </a:prstGeom>
          <a:noFill/>
        </p:spPr>
        <p:txBody>
          <a:bodyPr wrap="square" rtlCol="0">
            <a:spAutoFit/>
          </a:bodyPr>
          <a:lstStyle/>
          <a:p>
            <a:pPr algn="r"/>
            <a:r>
              <a:rPr lang="en-US" altLang="zh-CN" sz="1600" dirty="0" smtClean="0">
                <a:latin typeface="Arial Narrow" pitchFamily="34" charset="0"/>
              </a:rPr>
              <a:t>12.0</a:t>
            </a:r>
            <a:endParaRPr lang="zh-CN" altLang="en-US" sz="1600" dirty="0">
              <a:latin typeface="Arial Narrow" pitchFamily="34" charset="0"/>
            </a:endParaRPr>
          </a:p>
        </p:txBody>
      </p:sp>
      <p:sp>
        <p:nvSpPr>
          <p:cNvPr id="85" name="TextBox 84"/>
          <p:cNvSpPr txBox="1"/>
          <p:nvPr/>
        </p:nvSpPr>
        <p:spPr>
          <a:xfrm>
            <a:off x="1517741" y="3279000"/>
            <a:ext cx="609600" cy="338554"/>
          </a:xfrm>
          <a:prstGeom prst="rect">
            <a:avLst/>
          </a:prstGeom>
          <a:noFill/>
        </p:spPr>
        <p:txBody>
          <a:bodyPr wrap="square" rtlCol="0">
            <a:spAutoFit/>
          </a:bodyPr>
          <a:lstStyle/>
          <a:p>
            <a:pPr algn="r"/>
            <a:r>
              <a:rPr lang="en-US" altLang="zh-CN" sz="1600" dirty="0" smtClean="0">
                <a:latin typeface="Arial Narrow" pitchFamily="34" charset="0"/>
              </a:rPr>
              <a:t>14.0</a:t>
            </a:r>
            <a:endParaRPr lang="zh-CN" altLang="en-US" sz="1600" dirty="0">
              <a:latin typeface="Arial Narrow" pitchFamily="34" charset="0"/>
            </a:endParaRPr>
          </a:p>
        </p:txBody>
      </p:sp>
      <p:sp>
        <p:nvSpPr>
          <p:cNvPr id="67" name="TextBox 66"/>
          <p:cNvSpPr txBox="1"/>
          <p:nvPr/>
        </p:nvSpPr>
        <p:spPr>
          <a:xfrm>
            <a:off x="2960376" y="4101254"/>
            <a:ext cx="325730" cy="261610"/>
          </a:xfrm>
          <a:prstGeom prst="rect">
            <a:avLst/>
          </a:prstGeom>
          <a:noFill/>
        </p:spPr>
        <p:txBody>
          <a:bodyPr wrap="none" rtlCol="0">
            <a:spAutoFit/>
          </a:bodyPr>
          <a:lstStyle/>
          <a:p>
            <a:r>
              <a:rPr lang="en-US" altLang="zh-CN" sz="1050" dirty="0" smtClean="0">
                <a:latin typeface="Arial Narrow" pitchFamily="34" charset="0"/>
              </a:rPr>
              <a:t>(9)</a:t>
            </a:r>
            <a:endParaRPr lang="zh-CN" altLang="en-US" sz="1050" dirty="0">
              <a:latin typeface="Arial Narrow" pitchFamily="34" charset="0"/>
            </a:endParaRPr>
          </a:p>
        </p:txBody>
      </p:sp>
      <p:sp>
        <p:nvSpPr>
          <p:cNvPr id="66" name="TextBox 65"/>
          <p:cNvSpPr txBox="1"/>
          <p:nvPr/>
        </p:nvSpPr>
        <p:spPr>
          <a:xfrm>
            <a:off x="2363935" y="4652354"/>
            <a:ext cx="389850" cy="261610"/>
          </a:xfrm>
          <a:prstGeom prst="rect">
            <a:avLst/>
          </a:prstGeom>
          <a:noFill/>
        </p:spPr>
        <p:txBody>
          <a:bodyPr wrap="none" rtlCol="0">
            <a:spAutoFit/>
          </a:bodyPr>
          <a:lstStyle/>
          <a:p>
            <a:r>
              <a:rPr lang="en-US" altLang="zh-CN" sz="1050" dirty="0" smtClean="0">
                <a:latin typeface="Arial Narrow" pitchFamily="34" charset="0"/>
              </a:rPr>
              <a:t>(10)</a:t>
            </a:r>
            <a:endParaRPr lang="zh-CN" altLang="en-US" sz="1050" dirty="0">
              <a:latin typeface="Arial Narrow" pitchFamily="34" charset="0"/>
            </a:endParaRPr>
          </a:p>
        </p:txBody>
      </p:sp>
      <p:sp>
        <p:nvSpPr>
          <p:cNvPr id="89" name="TextBox 88"/>
          <p:cNvSpPr txBox="1"/>
          <p:nvPr/>
        </p:nvSpPr>
        <p:spPr>
          <a:xfrm>
            <a:off x="1088990" y="1975538"/>
            <a:ext cx="714380" cy="369332"/>
          </a:xfrm>
          <a:prstGeom prst="rect">
            <a:avLst/>
          </a:prstGeom>
          <a:noFill/>
        </p:spPr>
        <p:txBody>
          <a:bodyPr wrap="square" rtlCol="0">
            <a:spAutoFit/>
          </a:bodyPr>
          <a:lstStyle/>
          <a:p>
            <a:pPr algn="r"/>
            <a:r>
              <a:rPr lang="en-US" altLang="zh-CN" b="1" dirty="0" smtClean="0">
                <a:latin typeface="Arial Narrow" pitchFamily="34" charset="0"/>
              </a:rPr>
              <a:t>NH</a:t>
            </a:r>
            <a:r>
              <a:rPr lang="en-US" altLang="zh-CN" b="1" baseline="-25000" dirty="0" smtClean="0">
                <a:latin typeface="Arial Narrow" pitchFamily="34" charset="0"/>
              </a:rPr>
              <a:t>4</a:t>
            </a:r>
            <a:r>
              <a:rPr lang="en-US" altLang="zh-CN" b="1" dirty="0" smtClean="0">
                <a:latin typeface="Arial Narrow" pitchFamily="34" charset="0"/>
              </a:rPr>
              <a:t>Cl</a:t>
            </a:r>
            <a:endParaRPr lang="zh-CN" altLang="en-US" b="1" dirty="0">
              <a:latin typeface="Arial Narrow" pitchFamily="34" charset="0"/>
            </a:endParaRPr>
          </a:p>
        </p:txBody>
      </p:sp>
      <p:cxnSp>
        <p:nvCxnSpPr>
          <p:cNvPr id="90" name="直接连接符 89"/>
          <p:cNvCxnSpPr/>
          <p:nvPr/>
        </p:nvCxnSpPr>
        <p:spPr>
          <a:xfrm>
            <a:off x="1861349" y="2123909"/>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组合 99"/>
          <p:cNvGrpSpPr/>
          <p:nvPr/>
        </p:nvGrpSpPr>
        <p:grpSpPr>
          <a:xfrm>
            <a:off x="2256215" y="2033909"/>
            <a:ext cx="180000" cy="180000"/>
            <a:chOff x="1175048" y="507152"/>
            <a:chExt cx="228600" cy="228600"/>
          </a:xfrm>
        </p:grpSpPr>
        <p:cxnSp>
          <p:nvCxnSpPr>
            <p:cNvPr id="92" name="直接连接符 91"/>
            <p:cNvCxnSpPr/>
            <p:nvPr/>
          </p:nvCxnSpPr>
          <p:spPr>
            <a:xfrm>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6200000">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8" name="直接连接符 97"/>
          <p:cNvCxnSpPr/>
          <p:nvPr/>
        </p:nvCxnSpPr>
        <p:spPr>
          <a:xfrm>
            <a:off x="2651081" y="2123909"/>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组合 103"/>
          <p:cNvGrpSpPr/>
          <p:nvPr/>
        </p:nvGrpSpPr>
        <p:grpSpPr>
          <a:xfrm>
            <a:off x="3045946" y="2051909"/>
            <a:ext cx="180000" cy="180000"/>
            <a:chOff x="1175048" y="507152"/>
            <a:chExt cx="228600" cy="228600"/>
          </a:xfrm>
        </p:grpSpPr>
        <p:cxnSp>
          <p:nvCxnSpPr>
            <p:cNvPr id="104" name="直接连接符 103"/>
            <p:cNvCxnSpPr/>
            <p:nvPr/>
          </p:nvCxnSpPr>
          <p:spPr>
            <a:xfrm>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6200000">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3" name="TextBox 192"/>
          <p:cNvSpPr txBox="1"/>
          <p:nvPr/>
        </p:nvSpPr>
        <p:spPr>
          <a:xfrm>
            <a:off x="142876" y="285728"/>
            <a:ext cx="8643966" cy="1200329"/>
          </a:xfrm>
          <a:prstGeom prst="rect">
            <a:avLst/>
          </a:prstGeom>
          <a:noFill/>
        </p:spPr>
        <p:txBody>
          <a:bodyPr wrap="square" rtlCol="0">
            <a:spAutoFit/>
          </a:bodyPr>
          <a:lstStyle/>
          <a:p>
            <a:pPr algn="ctr"/>
            <a:r>
              <a:rPr lang="en-US" altLang="zh-CN" sz="3600" b="1" dirty="0" smtClean="0">
                <a:latin typeface="Arial Narrow" pitchFamily="34" charset="0"/>
              </a:rPr>
              <a:t>Effect of NH</a:t>
            </a:r>
            <a:r>
              <a:rPr lang="en-US" altLang="zh-CN" sz="3600" b="1" baseline="-25000" dirty="0" smtClean="0">
                <a:latin typeface="Arial Narrow" pitchFamily="34" charset="0"/>
              </a:rPr>
              <a:t>4</a:t>
            </a:r>
            <a:r>
              <a:rPr lang="en-US" altLang="zh-CN" sz="3600" b="1" dirty="0" smtClean="0">
                <a:latin typeface="Arial Narrow" pitchFamily="34" charset="0"/>
              </a:rPr>
              <a:t>Cl-induced metabolic acidosis on NBCn2 abundance in rat kidney</a:t>
            </a:r>
            <a:endParaRPr lang="zh-CN" altLang="en-US" sz="3600" b="1" dirty="0">
              <a:latin typeface="Arial Narrow" pitchFamily="34" charset="0"/>
            </a:endParaRPr>
          </a:p>
        </p:txBody>
      </p:sp>
      <p:sp>
        <p:nvSpPr>
          <p:cNvPr id="194" name="TextBox 193"/>
          <p:cNvSpPr txBox="1"/>
          <p:nvPr/>
        </p:nvSpPr>
        <p:spPr>
          <a:xfrm>
            <a:off x="5691638" y="6072206"/>
            <a:ext cx="2952328" cy="400110"/>
          </a:xfrm>
          <a:prstGeom prst="rect">
            <a:avLst/>
          </a:prstGeom>
          <a:noFill/>
        </p:spPr>
        <p:txBody>
          <a:bodyPr wrap="square" rtlCol="0">
            <a:spAutoFit/>
          </a:bodyPr>
          <a:lstStyle/>
          <a:p>
            <a:r>
              <a:rPr lang="en-US" altLang="zh-CN" sz="2000" dirty="0" smtClean="0">
                <a:latin typeface="Arial Narrow" pitchFamily="34" charset="0"/>
              </a:rPr>
              <a:t>(</a:t>
            </a:r>
            <a:r>
              <a:rPr lang="en-US" altLang="zh-CN" sz="2000" dirty="0" err="1" smtClean="0">
                <a:latin typeface="Arial Narrow" pitchFamily="34" charset="0"/>
              </a:rPr>
              <a:t>Guo</a:t>
            </a:r>
            <a:r>
              <a:rPr lang="en-US" altLang="zh-CN" sz="2000" dirty="0" smtClean="0">
                <a:latin typeface="Arial Narrow" pitchFamily="34" charset="0"/>
              </a:rPr>
              <a:t> YM et al, unpublished)</a:t>
            </a:r>
            <a:endParaRPr lang="zh-CN" altLang="en-US" sz="2000" dirty="0">
              <a:latin typeface="Arial Narrow" pitchFamily="34" charset="0"/>
            </a:endParaRPr>
          </a:p>
        </p:txBody>
      </p:sp>
      <p:sp>
        <p:nvSpPr>
          <p:cNvPr id="197" name="TextBox 196"/>
          <p:cNvSpPr txBox="1"/>
          <p:nvPr/>
        </p:nvSpPr>
        <p:spPr>
          <a:xfrm rot="16200000">
            <a:off x="813634" y="3364005"/>
            <a:ext cx="738664" cy="1440160"/>
          </a:xfrm>
          <a:prstGeom prst="rect">
            <a:avLst/>
          </a:prstGeom>
          <a:noFill/>
        </p:spPr>
        <p:txBody>
          <a:bodyPr vert="eaVert" wrap="square" rtlCol="0">
            <a:spAutoFit/>
          </a:bodyPr>
          <a:lstStyle/>
          <a:p>
            <a:pPr algn="ctr"/>
            <a:r>
              <a:rPr lang="en-US" altLang="zh-CN" dirty="0" smtClean="0">
                <a:latin typeface="Arial Narrow" pitchFamily="34" charset="0"/>
              </a:rPr>
              <a:t>NBCn1</a:t>
            </a:r>
          </a:p>
          <a:p>
            <a:pPr algn="ctr"/>
            <a:r>
              <a:rPr lang="en-US" altLang="zh-CN" dirty="0" err="1" smtClean="0">
                <a:latin typeface="Arial Narrow" pitchFamily="34" charset="0"/>
              </a:rPr>
              <a:t>Actin</a:t>
            </a:r>
            <a:endParaRPr lang="zh-CN" altLang="en-US" dirty="0">
              <a:latin typeface="Arial Narrow" pitchFamily="34" charset="0"/>
            </a:endParaRPr>
          </a:p>
        </p:txBody>
      </p:sp>
      <p:cxnSp>
        <p:nvCxnSpPr>
          <p:cNvPr id="198" name="直接连接符 197"/>
          <p:cNvCxnSpPr/>
          <p:nvPr/>
        </p:nvCxnSpPr>
        <p:spPr>
          <a:xfrm>
            <a:off x="839026" y="4106233"/>
            <a:ext cx="684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2277702" y="3427867"/>
            <a:ext cx="857256"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2233599" y="3094670"/>
            <a:ext cx="979755" cy="338554"/>
          </a:xfrm>
          <a:prstGeom prst="rect">
            <a:avLst/>
          </a:prstGeom>
          <a:noFill/>
        </p:spPr>
        <p:txBody>
          <a:bodyPr wrap="none" rtlCol="0">
            <a:spAutoFit/>
          </a:bodyPr>
          <a:lstStyle/>
          <a:p>
            <a:r>
              <a:rPr lang="en-US" altLang="zh-CN" sz="1600" dirty="0" smtClean="0">
                <a:latin typeface="Arial Narrow" pitchFamily="34" charset="0"/>
              </a:rPr>
              <a:t>p=0.00024</a:t>
            </a:r>
            <a:endParaRPr lang="zh-CN" altLang="en-US" sz="1600" dirty="0">
              <a:latin typeface="Arial Narrow" pitchFamily="34" charset="0"/>
            </a:endParaRPr>
          </a:p>
        </p:txBody>
      </p:sp>
      <p:grpSp>
        <p:nvGrpSpPr>
          <p:cNvPr id="88" name="组合 87"/>
          <p:cNvGrpSpPr/>
          <p:nvPr/>
        </p:nvGrpSpPr>
        <p:grpSpPr>
          <a:xfrm>
            <a:off x="4551139" y="1961204"/>
            <a:ext cx="3235571" cy="3282322"/>
            <a:chOff x="608620" y="1928802"/>
            <a:chExt cx="3235571" cy="3282322"/>
          </a:xfrm>
        </p:grpSpPr>
        <p:pic>
          <p:nvPicPr>
            <p:cNvPr id="93" name="Picture 5" descr="D:\RESEARCH\Data\HUST\Projects &amp; Data\NBCn2\Western Blotting Data\Kidney\20140307--NH4Cl on NBCn1 and NHE3\NHE3~reprobed with actin-02.jpg"/>
            <p:cNvPicPr>
              <a:picLocks noChangeAspect="1" noChangeArrowheads="1"/>
            </p:cNvPicPr>
            <p:nvPr/>
          </p:nvPicPr>
          <p:blipFill>
            <a:blip r:embed="rId4" cstate="print"/>
            <a:srcRect l="30406" t="39089" r="27135" b="26442"/>
            <a:stretch>
              <a:fillRect/>
            </a:stretch>
          </p:blipFill>
          <p:spPr bwMode="auto">
            <a:xfrm>
              <a:off x="2160162" y="2696142"/>
              <a:ext cx="1548000" cy="278453"/>
            </a:xfrm>
            <a:prstGeom prst="rect">
              <a:avLst/>
            </a:prstGeom>
            <a:noFill/>
          </p:spPr>
        </p:pic>
        <p:pic>
          <p:nvPicPr>
            <p:cNvPr id="99" name="Picture 6" descr="D:\RESEARCH\Data\HUST\Projects &amp; Data\NBCn2\Western Blotting Data\Kidney\20140307--NH4Cl on NBCn1 and NHE3\NHE3~30 sec.jpg"/>
            <p:cNvPicPr>
              <a:picLocks noChangeAspect="1" noChangeArrowheads="1"/>
            </p:cNvPicPr>
            <p:nvPr/>
          </p:nvPicPr>
          <p:blipFill>
            <a:blip r:embed="rId5" cstate="print"/>
            <a:srcRect l="33314" t="31454" r="24919" b="51632"/>
            <a:stretch>
              <a:fillRect/>
            </a:stretch>
          </p:blipFill>
          <p:spPr bwMode="auto">
            <a:xfrm>
              <a:off x="2160162" y="2302008"/>
              <a:ext cx="1548000" cy="354293"/>
            </a:xfrm>
            <a:prstGeom prst="rect">
              <a:avLst/>
            </a:prstGeom>
            <a:noFill/>
          </p:spPr>
        </p:pic>
        <p:sp>
          <p:nvSpPr>
            <p:cNvPr id="101" name="TextBox 100"/>
            <p:cNvSpPr txBox="1"/>
            <p:nvPr/>
          </p:nvSpPr>
          <p:spPr>
            <a:xfrm>
              <a:off x="1509603" y="2304776"/>
              <a:ext cx="633507" cy="338554"/>
            </a:xfrm>
            <a:prstGeom prst="rect">
              <a:avLst/>
            </a:prstGeom>
            <a:noFill/>
          </p:spPr>
          <p:txBody>
            <a:bodyPr wrap="none" rtlCol="0">
              <a:spAutoFit/>
            </a:bodyPr>
            <a:lstStyle/>
            <a:p>
              <a:pPr algn="r"/>
              <a:r>
                <a:rPr lang="en-US" altLang="zh-CN" sz="1600" dirty="0" smtClean="0">
                  <a:latin typeface="Arial Narrow" pitchFamily="34" charset="0"/>
                  <a:cs typeface="Times New Roman" pitchFamily="18" charset="0"/>
                </a:rPr>
                <a:t>NHE3</a:t>
              </a:r>
              <a:endParaRPr lang="zh-CN" altLang="en-US" sz="1600" dirty="0">
                <a:latin typeface="Arial Narrow" pitchFamily="34" charset="0"/>
                <a:cs typeface="Times New Roman" pitchFamily="18" charset="0"/>
              </a:endParaRPr>
            </a:p>
          </p:txBody>
        </p:sp>
        <p:sp>
          <p:nvSpPr>
            <p:cNvPr id="102" name="TextBox 101"/>
            <p:cNvSpPr txBox="1"/>
            <p:nvPr/>
          </p:nvSpPr>
          <p:spPr>
            <a:xfrm>
              <a:off x="1584943" y="2612693"/>
              <a:ext cx="558166" cy="338554"/>
            </a:xfrm>
            <a:prstGeom prst="rect">
              <a:avLst/>
            </a:prstGeom>
            <a:noFill/>
          </p:spPr>
          <p:txBody>
            <a:bodyPr wrap="none" rtlCol="0">
              <a:spAutoFit/>
            </a:bodyPr>
            <a:lstStyle/>
            <a:p>
              <a:pPr algn="r"/>
              <a:r>
                <a:rPr lang="en-US" altLang="zh-CN" sz="1600" dirty="0" err="1" smtClean="0">
                  <a:latin typeface="Arial Narrow" pitchFamily="34" charset="0"/>
                  <a:cs typeface="Times New Roman" pitchFamily="18" charset="0"/>
                </a:rPr>
                <a:t>Actin</a:t>
              </a:r>
              <a:endParaRPr lang="zh-CN" altLang="en-US" sz="1600" dirty="0">
                <a:latin typeface="Arial Narrow" pitchFamily="34" charset="0"/>
                <a:cs typeface="Times New Roman" pitchFamily="18" charset="0"/>
              </a:endParaRPr>
            </a:p>
          </p:txBody>
        </p:sp>
        <p:sp>
          <p:nvSpPr>
            <p:cNvPr id="103" name="TextBox 102"/>
            <p:cNvSpPr txBox="1"/>
            <p:nvPr/>
          </p:nvSpPr>
          <p:spPr>
            <a:xfrm>
              <a:off x="1833409" y="3242832"/>
              <a:ext cx="457200" cy="338554"/>
            </a:xfrm>
            <a:prstGeom prst="rect">
              <a:avLst/>
            </a:prstGeom>
            <a:noFill/>
          </p:spPr>
          <p:txBody>
            <a:bodyPr wrap="square" rtlCol="0">
              <a:spAutoFit/>
            </a:bodyPr>
            <a:lstStyle/>
            <a:p>
              <a:pPr algn="r"/>
              <a:r>
                <a:rPr lang="en-US" altLang="zh-CN" sz="1600" dirty="0" smtClean="0">
                  <a:latin typeface="Arial Narrow" pitchFamily="34" charset="0"/>
                </a:rPr>
                <a:t>5.0</a:t>
              </a:r>
              <a:endParaRPr lang="zh-CN" altLang="en-US" sz="1600" dirty="0">
                <a:latin typeface="Arial Narrow" pitchFamily="34" charset="0"/>
              </a:endParaRPr>
            </a:p>
          </p:txBody>
        </p:sp>
        <p:sp>
          <p:nvSpPr>
            <p:cNvPr id="105" name="TextBox 104"/>
            <p:cNvSpPr txBox="1"/>
            <p:nvPr/>
          </p:nvSpPr>
          <p:spPr>
            <a:xfrm>
              <a:off x="1833409" y="3532864"/>
              <a:ext cx="457200" cy="338554"/>
            </a:xfrm>
            <a:prstGeom prst="rect">
              <a:avLst/>
            </a:prstGeom>
            <a:noFill/>
          </p:spPr>
          <p:txBody>
            <a:bodyPr wrap="square" rtlCol="0">
              <a:spAutoFit/>
            </a:bodyPr>
            <a:lstStyle/>
            <a:p>
              <a:pPr algn="r"/>
              <a:r>
                <a:rPr lang="en-US" altLang="zh-CN" sz="1600" dirty="0" smtClean="0">
                  <a:latin typeface="Arial Narrow" pitchFamily="34" charset="0"/>
                </a:rPr>
                <a:t>4.0</a:t>
              </a:r>
              <a:endParaRPr lang="zh-CN" altLang="en-US" sz="1600" dirty="0">
                <a:latin typeface="Arial Narrow" pitchFamily="34" charset="0"/>
              </a:endParaRPr>
            </a:p>
          </p:txBody>
        </p:sp>
        <p:sp>
          <p:nvSpPr>
            <p:cNvPr id="106" name="TextBox 105"/>
            <p:cNvSpPr txBox="1"/>
            <p:nvPr/>
          </p:nvSpPr>
          <p:spPr>
            <a:xfrm>
              <a:off x="2338933" y="4872570"/>
              <a:ext cx="838200" cy="338554"/>
            </a:xfrm>
            <a:prstGeom prst="rect">
              <a:avLst/>
            </a:prstGeom>
            <a:noFill/>
          </p:spPr>
          <p:txBody>
            <a:bodyPr wrap="square" rtlCol="0">
              <a:spAutoFit/>
            </a:bodyPr>
            <a:lstStyle/>
            <a:p>
              <a:pPr algn="ctr"/>
              <a:r>
                <a:rPr lang="en-US" altLang="zh-CN" sz="1600" dirty="0" smtClean="0">
                  <a:latin typeface="Arial Narrow" pitchFamily="34" charset="0"/>
                </a:rPr>
                <a:t>Control</a:t>
              </a:r>
              <a:endParaRPr lang="zh-CN" altLang="en-US" sz="1600" dirty="0">
                <a:latin typeface="Arial Narrow" pitchFamily="34" charset="0"/>
              </a:endParaRPr>
            </a:p>
          </p:txBody>
        </p:sp>
        <p:sp>
          <p:nvSpPr>
            <p:cNvPr id="121" name="TextBox 120"/>
            <p:cNvSpPr txBox="1"/>
            <p:nvPr/>
          </p:nvSpPr>
          <p:spPr>
            <a:xfrm>
              <a:off x="3005991" y="4872570"/>
              <a:ext cx="838200" cy="338554"/>
            </a:xfrm>
            <a:prstGeom prst="rect">
              <a:avLst/>
            </a:prstGeom>
            <a:noFill/>
          </p:spPr>
          <p:txBody>
            <a:bodyPr wrap="square" rtlCol="0">
              <a:spAutoFit/>
            </a:bodyPr>
            <a:lstStyle/>
            <a:p>
              <a:pPr algn="ctr"/>
              <a:r>
                <a:rPr lang="en-US" altLang="zh-CN" sz="1600" dirty="0" smtClean="0">
                  <a:latin typeface="Arial Narrow" pitchFamily="34" charset="0"/>
                </a:rPr>
                <a:t>NH</a:t>
              </a:r>
              <a:r>
                <a:rPr lang="en-US" altLang="zh-CN" sz="1600" baseline="-25000" dirty="0" smtClean="0">
                  <a:latin typeface="Arial Narrow" pitchFamily="34" charset="0"/>
                </a:rPr>
                <a:t>4</a:t>
              </a:r>
              <a:r>
                <a:rPr lang="en-US" altLang="zh-CN" sz="1600" dirty="0" smtClean="0">
                  <a:latin typeface="Arial Narrow" pitchFamily="34" charset="0"/>
                </a:rPr>
                <a:t>Cl</a:t>
              </a:r>
              <a:endParaRPr lang="zh-CN" altLang="en-US" sz="1600" dirty="0">
                <a:latin typeface="Arial Narrow" pitchFamily="34" charset="0"/>
              </a:endParaRPr>
            </a:p>
          </p:txBody>
        </p:sp>
        <p:sp>
          <p:nvSpPr>
            <p:cNvPr id="122" name="TextBox 121"/>
            <p:cNvSpPr txBox="1"/>
            <p:nvPr/>
          </p:nvSpPr>
          <p:spPr>
            <a:xfrm>
              <a:off x="1833409" y="3822896"/>
              <a:ext cx="457200" cy="338554"/>
            </a:xfrm>
            <a:prstGeom prst="rect">
              <a:avLst/>
            </a:prstGeom>
            <a:noFill/>
          </p:spPr>
          <p:txBody>
            <a:bodyPr wrap="square" rtlCol="0">
              <a:spAutoFit/>
            </a:bodyPr>
            <a:lstStyle/>
            <a:p>
              <a:pPr algn="r"/>
              <a:r>
                <a:rPr lang="en-US" altLang="zh-CN" sz="1600" dirty="0" smtClean="0">
                  <a:latin typeface="Arial Narrow" pitchFamily="34" charset="0"/>
                </a:rPr>
                <a:t>3.0</a:t>
              </a:r>
              <a:endParaRPr lang="zh-CN" altLang="en-US" sz="1600" dirty="0">
                <a:latin typeface="Arial Narrow" pitchFamily="34" charset="0"/>
              </a:endParaRPr>
            </a:p>
          </p:txBody>
        </p:sp>
        <p:sp>
          <p:nvSpPr>
            <p:cNvPr id="144" name="TextBox 143"/>
            <p:cNvSpPr txBox="1"/>
            <p:nvPr/>
          </p:nvSpPr>
          <p:spPr>
            <a:xfrm>
              <a:off x="1833409" y="4112928"/>
              <a:ext cx="457200" cy="338554"/>
            </a:xfrm>
            <a:prstGeom prst="rect">
              <a:avLst/>
            </a:prstGeom>
            <a:noFill/>
          </p:spPr>
          <p:txBody>
            <a:bodyPr wrap="square" rtlCol="0">
              <a:spAutoFit/>
            </a:bodyPr>
            <a:lstStyle/>
            <a:p>
              <a:pPr algn="r"/>
              <a:r>
                <a:rPr lang="en-US" altLang="zh-CN" sz="1600" dirty="0" smtClean="0">
                  <a:latin typeface="Arial Narrow" pitchFamily="34" charset="0"/>
                </a:rPr>
                <a:t>2.0</a:t>
              </a:r>
              <a:endParaRPr lang="zh-CN" altLang="en-US" sz="1600" dirty="0">
                <a:latin typeface="Arial Narrow" pitchFamily="34" charset="0"/>
              </a:endParaRPr>
            </a:p>
          </p:txBody>
        </p:sp>
        <p:sp>
          <p:nvSpPr>
            <p:cNvPr id="145" name="TextBox 144"/>
            <p:cNvSpPr txBox="1"/>
            <p:nvPr/>
          </p:nvSpPr>
          <p:spPr>
            <a:xfrm>
              <a:off x="1833409" y="4402960"/>
              <a:ext cx="457200" cy="338554"/>
            </a:xfrm>
            <a:prstGeom prst="rect">
              <a:avLst/>
            </a:prstGeom>
            <a:noFill/>
          </p:spPr>
          <p:txBody>
            <a:bodyPr wrap="square" rtlCol="0">
              <a:spAutoFit/>
            </a:bodyPr>
            <a:lstStyle/>
            <a:p>
              <a:pPr algn="r"/>
              <a:r>
                <a:rPr lang="en-US" altLang="zh-CN" sz="1600" dirty="0" smtClean="0">
                  <a:latin typeface="Arial Narrow" pitchFamily="34" charset="0"/>
                </a:rPr>
                <a:t>1.0</a:t>
              </a:r>
              <a:endParaRPr lang="zh-CN" altLang="en-US" sz="1600" dirty="0">
                <a:latin typeface="Arial Narrow" pitchFamily="34" charset="0"/>
              </a:endParaRPr>
            </a:p>
          </p:txBody>
        </p:sp>
        <p:sp>
          <p:nvSpPr>
            <p:cNvPr id="146" name="TextBox 145"/>
            <p:cNvSpPr txBox="1"/>
            <p:nvPr/>
          </p:nvSpPr>
          <p:spPr>
            <a:xfrm>
              <a:off x="1833409" y="4692994"/>
              <a:ext cx="457200" cy="338554"/>
            </a:xfrm>
            <a:prstGeom prst="rect">
              <a:avLst/>
            </a:prstGeom>
            <a:noFill/>
          </p:spPr>
          <p:txBody>
            <a:bodyPr wrap="square" rtlCol="0">
              <a:spAutoFit/>
            </a:bodyPr>
            <a:lstStyle/>
            <a:p>
              <a:pPr algn="r"/>
              <a:r>
                <a:rPr lang="en-US" altLang="zh-CN" sz="1600" dirty="0" smtClean="0">
                  <a:latin typeface="Arial Narrow" pitchFamily="34" charset="0"/>
                </a:rPr>
                <a:t>0</a:t>
              </a:r>
              <a:endParaRPr lang="zh-CN" altLang="en-US" sz="1600" dirty="0">
                <a:latin typeface="Arial Narrow" pitchFamily="34" charset="0"/>
              </a:endParaRPr>
            </a:p>
          </p:txBody>
        </p:sp>
        <p:sp>
          <p:nvSpPr>
            <p:cNvPr id="147" name="TextBox 146"/>
            <p:cNvSpPr txBox="1"/>
            <p:nvPr/>
          </p:nvSpPr>
          <p:spPr>
            <a:xfrm>
              <a:off x="1428728" y="1928802"/>
              <a:ext cx="714380" cy="369332"/>
            </a:xfrm>
            <a:prstGeom prst="rect">
              <a:avLst/>
            </a:prstGeom>
            <a:noFill/>
          </p:spPr>
          <p:txBody>
            <a:bodyPr wrap="square" rtlCol="0">
              <a:spAutoFit/>
            </a:bodyPr>
            <a:lstStyle/>
            <a:p>
              <a:pPr algn="r"/>
              <a:r>
                <a:rPr lang="en-US" altLang="zh-CN" b="1" dirty="0" smtClean="0">
                  <a:latin typeface="Arial Narrow" pitchFamily="34" charset="0"/>
                </a:rPr>
                <a:t>NH</a:t>
              </a:r>
              <a:r>
                <a:rPr lang="en-US" altLang="zh-CN" b="1" baseline="-25000" dirty="0" smtClean="0">
                  <a:latin typeface="Arial Narrow" pitchFamily="34" charset="0"/>
                </a:rPr>
                <a:t>4</a:t>
              </a:r>
              <a:r>
                <a:rPr lang="en-US" altLang="zh-CN" b="1" dirty="0" smtClean="0">
                  <a:latin typeface="Arial Narrow" pitchFamily="34" charset="0"/>
                </a:rPr>
                <a:t>Cl</a:t>
              </a:r>
              <a:endParaRPr lang="zh-CN" altLang="en-US" b="1" dirty="0">
                <a:latin typeface="Arial Narrow" pitchFamily="34" charset="0"/>
              </a:endParaRPr>
            </a:p>
          </p:txBody>
        </p:sp>
        <p:cxnSp>
          <p:nvCxnSpPr>
            <p:cNvPr id="148" name="直接连接符 147"/>
            <p:cNvCxnSpPr/>
            <p:nvPr/>
          </p:nvCxnSpPr>
          <p:spPr>
            <a:xfrm>
              <a:off x="2241110" y="2087333"/>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2631912" y="2087333"/>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6200000">
              <a:off x="2631912" y="2087333"/>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022714" y="2087333"/>
              <a:ext cx="18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2" name="组合 103"/>
            <p:cNvGrpSpPr/>
            <p:nvPr/>
          </p:nvGrpSpPr>
          <p:grpSpPr>
            <a:xfrm>
              <a:off x="3413515" y="2123153"/>
              <a:ext cx="180000" cy="228600"/>
              <a:chOff x="1175048" y="507152"/>
              <a:chExt cx="228600" cy="228600"/>
            </a:xfrm>
          </p:grpSpPr>
          <p:cxnSp>
            <p:nvCxnSpPr>
              <p:cNvPr id="173" name="直接连接符 172"/>
              <p:cNvCxnSpPr/>
              <p:nvPr/>
            </p:nvCxnSpPr>
            <p:spPr>
              <a:xfrm>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p:nvPr/>
            </p:nvCxnSpPr>
            <p:spPr>
              <a:xfrm rot="16200000">
                <a:off x="1175048" y="621452"/>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3" name="直接连接符 152"/>
            <p:cNvCxnSpPr/>
            <p:nvPr/>
          </p:nvCxnSpPr>
          <p:spPr>
            <a:xfrm>
              <a:off x="2576361" y="3576645"/>
              <a:ext cx="857256"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2555118" y="3243448"/>
              <a:ext cx="886781" cy="338554"/>
            </a:xfrm>
            <a:prstGeom prst="rect">
              <a:avLst/>
            </a:prstGeom>
            <a:noFill/>
          </p:spPr>
          <p:txBody>
            <a:bodyPr wrap="none" rtlCol="0">
              <a:spAutoFit/>
            </a:bodyPr>
            <a:lstStyle/>
            <a:p>
              <a:r>
                <a:rPr lang="en-US" altLang="zh-CN" sz="1600" dirty="0" smtClean="0">
                  <a:latin typeface="Arial Narrow" pitchFamily="34" charset="0"/>
                </a:rPr>
                <a:t>p=0.0059</a:t>
              </a:r>
              <a:endParaRPr lang="zh-CN" altLang="en-US" sz="1600" dirty="0">
                <a:latin typeface="Arial Narrow" pitchFamily="34" charset="0"/>
              </a:endParaRPr>
            </a:p>
          </p:txBody>
        </p:sp>
        <p:grpSp>
          <p:nvGrpSpPr>
            <p:cNvPr id="155" name="组合 228"/>
            <p:cNvGrpSpPr/>
            <p:nvPr/>
          </p:nvGrpSpPr>
          <p:grpSpPr>
            <a:xfrm>
              <a:off x="2275369" y="3374704"/>
              <a:ext cx="1440000" cy="1463037"/>
              <a:chOff x="1328686" y="4743647"/>
              <a:chExt cx="1440000" cy="1620000"/>
            </a:xfrm>
          </p:grpSpPr>
          <p:cxnSp>
            <p:nvCxnSpPr>
              <p:cNvPr id="160" name="直接连接符 159"/>
              <p:cNvCxnSpPr/>
              <p:nvPr/>
            </p:nvCxnSpPr>
            <p:spPr>
              <a:xfrm>
                <a:off x="2474351" y="5076385"/>
                <a:ext cx="0" cy="219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16200000">
                <a:off x="2474351" y="5028008"/>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5400000">
                <a:off x="1767267" y="5893995"/>
                <a:ext cx="82473" cy="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16200000">
                <a:off x="1808503" y="5814215"/>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1328686" y="6358275"/>
                <a:ext cx="14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16200000">
                <a:off x="1369817" y="4707689"/>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rot="16200000">
                <a:off x="1369817" y="5028754"/>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rot="16200000">
                <a:off x="1369817" y="5353179"/>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rot="16200000">
                <a:off x="1369817" y="5677604"/>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rot="16200000">
                <a:off x="1369817" y="6002030"/>
                <a:ext cx="0" cy="822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直接连接符 169"/>
              <p:cNvCxnSpPr/>
              <p:nvPr/>
            </p:nvCxnSpPr>
            <p:spPr>
              <a:xfrm>
                <a:off x="1328686" y="4743647"/>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71" name="矩形 170"/>
              <p:cNvSpPr/>
              <p:nvPr/>
            </p:nvSpPr>
            <p:spPr>
              <a:xfrm>
                <a:off x="2337191" y="5280283"/>
                <a:ext cx="274320" cy="1073989"/>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a:solidFill>
                    <a:schemeClr val="tx1"/>
                  </a:solidFill>
                </a:endParaRPr>
              </a:p>
            </p:txBody>
          </p:sp>
          <p:sp>
            <p:nvSpPr>
              <p:cNvPr id="172" name="矩形 171"/>
              <p:cNvSpPr/>
              <p:nvPr/>
            </p:nvSpPr>
            <p:spPr>
              <a:xfrm>
                <a:off x="1671343" y="5927242"/>
                <a:ext cx="274320" cy="427030"/>
              </a:xfrm>
              <a:prstGeom prst="rect">
                <a:avLst/>
              </a:prstGeom>
              <a:gradFill>
                <a:gsLst>
                  <a:gs pos="10000">
                    <a:schemeClr val="accent5">
                      <a:lumMod val="50000"/>
                    </a:schemeClr>
                  </a:gs>
                  <a:gs pos="50000">
                    <a:schemeClr val="accent5">
                      <a:lumMod val="20000"/>
                      <a:lumOff val="80000"/>
                    </a:schemeClr>
                  </a:gs>
                  <a:gs pos="90000">
                    <a:schemeClr val="accent5">
                      <a:lumMod val="50000"/>
                    </a:schemeClr>
                  </a:gs>
                </a:gsLst>
                <a:lin ang="0" scaled="0"/>
              </a:gradFill>
              <a:ln w="9525" algn="ctr">
                <a:solidFill>
                  <a:schemeClr val="tx1"/>
                </a:solidFill>
                <a:miter lim="800000"/>
                <a:headEnd/>
                <a:tailEnd/>
              </a:ln>
              <a:effectLst/>
            </p:spPr>
            <p:txBody>
              <a:bodyPr wrap="none" anchor="ctr"/>
              <a:lstStyle/>
              <a:p>
                <a:pPr>
                  <a:defRPr/>
                </a:pPr>
                <a:endParaRPr lang="zh-CN" altLang="en-US" sz="4000" dirty="0"/>
              </a:p>
            </p:txBody>
          </p:sp>
        </p:grpSp>
        <p:sp>
          <p:nvSpPr>
            <p:cNvPr id="156" name="TextBox 155"/>
            <p:cNvSpPr txBox="1"/>
            <p:nvPr/>
          </p:nvSpPr>
          <p:spPr>
            <a:xfrm>
              <a:off x="2550643" y="4493098"/>
              <a:ext cx="409086" cy="276999"/>
            </a:xfrm>
            <a:prstGeom prst="rect">
              <a:avLst/>
            </a:prstGeom>
            <a:noFill/>
          </p:spPr>
          <p:txBody>
            <a:bodyPr wrap="none" rtlCol="0">
              <a:spAutoFit/>
            </a:bodyPr>
            <a:lstStyle/>
            <a:p>
              <a:r>
                <a:rPr lang="en-US" altLang="zh-CN" sz="1200" dirty="0" smtClean="0">
                  <a:latin typeface="Arial Narrow" pitchFamily="34" charset="0"/>
                </a:rPr>
                <a:t>(10)</a:t>
              </a:r>
              <a:endParaRPr lang="zh-CN" altLang="en-US" sz="1200" dirty="0">
                <a:latin typeface="Arial Narrow" pitchFamily="34" charset="0"/>
              </a:endParaRPr>
            </a:p>
          </p:txBody>
        </p:sp>
        <p:sp>
          <p:nvSpPr>
            <p:cNvPr id="157" name="TextBox 156"/>
            <p:cNvSpPr txBox="1"/>
            <p:nvPr/>
          </p:nvSpPr>
          <p:spPr>
            <a:xfrm>
              <a:off x="3251757" y="4132362"/>
              <a:ext cx="338554" cy="276999"/>
            </a:xfrm>
            <a:prstGeom prst="rect">
              <a:avLst/>
            </a:prstGeom>
            <a:noFill/>
          </p:spPr>
          <p:txBody>
            <a:bodyPr wrap="none" rtlCol="0">
              <a:spAutoFit/>
            </a:bodyPr>
            <a:lstStyle/>
            <a:p>
              <a:r>
                <a:rPr lang="en-US" altLang="zh-CN" sz="1200" dirty="0" smtClean="0">
                  <a:latin typeface="Arial Narrow" pitchFamily="34" charset="0"/>
                </a:rPr>
                <a:t>(9)</a:t>
              </a:r>
              <a:endParaRPr lang="zh-CN" altLang="en-US" sz="1200" dirty="0">
                <a:latin typeface="Arial Narrow" pitchFamily="34" charset="0"/>
              </a:endParaRPr>
            </a:p>
          </p:txBody>
        </p:sp>
        <p:sp>
          <p:nvSpPr>
            <p:cNvPr id="158" name="TextBox 157"/>
            <p:cNvSpPr txBox="1"/>
            <p:nvPr/>
          </p:nvSpPr>
          <p:spPr>
            <a:xfrm rot="16200000">
              <a:off x="959368" y="3364004"/>
              <a:ext cx="738664" cy="1440160"/>
            </a:xfrm>
            <a:prstGeom prst="rect">
              <a:avLst/>
            </a:prstGeom>
            <a:noFill/>
          </p:spPr>
          <p:txBody>
            <a:bodyPr vert="eaVert" wrap="square" rtlCol="0">
              <a:spAutoFit/>
            </a:bodyPr>
            <a:lstStyle/>
            <a:p>
              <a:pPr algn="ctr"/>
              <a:r>
                <a:rPr lang="en-US" altLang="zh-CN" dirty="0" smtClean="0">
                  <a:latin typeface="Arial Narrow" pitchFamily="34" charset="0"/>
                </a:rPr>
                <a:t>NHE3</a:t>
              </a:r>
            </a:p>
            <a:p>
              <a:pPr algn="ctr"/>
              <a:r>
                <a:rPr lang="en-US" altLang="zh-CN" dirty="0" err="1" smtClean="0">
                  <a:latin typeface="Arial Narrow" pitchFamily="34" charset="0"/>
                </a:rPr>
                <a:t>Actin</a:t>
              </a:r>
              <a:endParaRPr lang="zh-CN" altLang="en-US" dirty="0">
                <a:latin typeface="Arial Narrow" pitchFamily="34" charset="0"/>
              </a:endParaRPr>
            </a:p>
          </p:txBody>
        </p:sp>
        <p:cxnSp>
          <p:nvCxnSpPr>
            <p:cNvPr id="159" name="直接连接符 158"/>
            <p:cNvCxnSpPr/>
            <p:nvPr/>
          </p:nvCxnSpPr>
          <p:spPr>
            <a:xfrm>
              <a:off x="984760" y="4106232"/>
              <a:ext cx="6840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19830" y="1071546"/>
            <a:ext cx="8467012" cy="5429288"/>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342900" indent="-342900">
              <a:spcBef>
                <a:spcPts val="1200"/>
              </a:spcBef>
              <a:buFont typeface="+mj-lt"/>
              <a:buAutoNum type="arabicPeriod"/>
            </a:pPr>
            <a:r>
              <a:rPr lang="en-US" altLang="zh-CN" sz="2800" dirty="0" smtClean="0">
                <a:solidFill>
                  <a:schemeClr val="tx2">
                    <a:lumMod val="50000"/>
                  </a:schemeClr>
                </a:solidFill>
                <a:latin typeface="Arial Narrow" pitchFamily="34" charset="0"/>
              </a:rPr>
              <a:t>The NCBTs of SLC4 family are a </a:t>
            </a:r>
            <a:r>
              <a:rPr lang="en-US" altLang="zh-CN" sz="2800" dirty="0">
                <a:solidFill>
                  <a:schemeClr val="tx2">
                    <a:lumMod val="50000"/>
                  </a:schemeClr>
                </a:solidFill>
                <a:latin typeface="Arial Narrow" pitchFamily="34" charset="0"/>
              </a:rPr>
              <a:t>major </a:t>
            </a:r>
            <a:r>
              <a:rPr lang="en-US" altLang="zh-CN" sz="2800" dirty="0" smtClean="0">
                <a:solidFill>
                  <a:schemeClr val="tx2">
                    <a:lumMod val="50000"/>
                  </a:schemeClr>
                </a:solidFill>
                <a:latin typeface="Arial Narrow" pitchFamily="34" charset="0"/>
              </a:rPr>
              <a:t>group of pH regulators widely expressed in diverse tissues, playing vital physiological and pathological roles. They could be potential targets for drug development.</a:t>
            </a:r>
          </a:p>
          <a:p>
            <a:pPr marL="342900" indent="-342900">
              <a:spcBef>
                <a:spcPts val="1200"/>
              </a:spcBef>
              <a:buFont typeface="+mj-lt"/>
              <a:buAutoNum type="arabicPeriod"/>
            </a:pPr>
            <a:r>
              <a:rPr lang="en-US" altLang="zh-CN" sz="2800" dirty="0" smtClean="0">
                <a:solidFill>
                  <a:schemeClr val="tx2">
                    <a:lumMod val="50000"/>
                  </a:schemeClr>
                </a:solidFill>
                <a:latin typeface="Arial Narrow" pitchFamily="34" charset="0"/>
              </a:rPr>
              <a:t>The five NCBT genes produce a great extend of diversities in their expression products by using alternative promoters and alternative splicing of pre-mRNAs.</a:t>
            </a:r>
          </a:p>
          <a:p>
            <a:pPr marL="342900" indent="-342900">
              <a:spcBef>
                <a:spcPts val="1200"/>
              </a:spcBef>
              <a:buFont typeface="+mj-lt"/>
              <a:buAutoNum type="arabicPeriod"/>
            </a:pPr>
            <a:r>
              <a:rPr lang="en-US" altLang="zh-CN" sz="2800" dirty="0" smtClean="0">
                <a:solidFill>
                  <a:schemeClr val="tx2">
                    <a:lumMod val="50000"/>
                  </a:schemeClr>
                </a:solidFill>
                <a:latin typeface="Arial Narrow" pitchFamily="34" charset="0"/>
              </a:rPr>
              <a:t>The expression of different variants of a same NCBT is highly tissue and cell-type specific.</a:t>
            </a:r>
          </a:p>
          <a:p>
            <a:pPr marL="342900" indent="-342900">
              <a:spcBef>
                <a:spcPts val="1200"/>
              </a:spcBef>
              <a:buFont typeface="+mj-lt"/>
              <a:buAutoNum type="arabicPeriod"/>
            </a:pPr>
            <a:r>
              <a:rPr lang="en-US" altLang="zh-CN" sz="2800" dirty="0" smtClean="0">
                <a:solidFill>
                  <a:schemeClr val="tx2">
                    <a:lumMod val="50000"/>
                  </a:schemeClr>
                </a:solidFill>
                <a:latin typeface="Arial Narrow" pitchFamily="34" charset="0"/>
              </a:rPr>
              <a:t>The optional structural elements of NCBTs could play important role in the functional regulation of  the transporters.</a:t>
            </a:r>
          </a:p>
        </p:txBody>
      </p:sp>
      <p:sp>
        <p:nvSpPr>
          <p:cNvPr id="5" name="TextBox 4"/>
          <p:cNvSpPr txBox="1"/>
          <p:nvPr/>
        </p:nvSpPr>
        <p:spPr>
          <a:xfrm>
            <a:off x="0" y="159229"/>
            <a:ext cx="9144000" cy="769441"/>
          </a:xfrm>
          <a:prstGeom prst="rect">
            <a:avLst/>
          </a:prstGeom>
          <a:noFill/>
        </p:spPr>
        <p:txBody>
          <a:bodyPr wrap="square" rtlCol="0">
            <a:spAutoFit/>
          </a:bodyPr>
          <a:lstStyle/>
          <a:p>
            <a:pPr algn="ctr"/>
            <a:r>
              <a:rPr lang="en-US" altLang="zh-CN" sz="4400" b="1" dirty="0" smtClean="0">
                <a:latin typeface="Arial Narrow" pitchFamily="34" charset="0"/>
              </a:rPr>
              <a:t>Summary and conclusion</a:t>
            </a:r>
            <a:endParaRPr lang="zh-CN" altLang="en-US" sz="4400" b="1" dirty="0">
              <a:latin typeface="Arial Narrow"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428596" y="5286388"/>
            <a:ext cx="8215370" cy="1357322"/>
          </a:xfrm>
          <a:prstGeom prst="roundRect">
            <a:avLst/>
          </a:prstGeom>
          <a:solidFill>
            <a:srgbClr val="FFEA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39552" y="188640"/>
            <a:ext cx="8064896" cy="936104"/>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en-US" altLang="zh-CN" sz="4800" b="1" dirty="0">
                <a:solidFill>
                  <a:schemeClr val="tx2">
                    <a:lumMod val="50000"/>
                  </a:schemeClr>
                </a:solidFill>
                <a:latin typeface="Arial Narrow" pitchFamily="34" charset="0"/>
              </a:rPr>
              <a:t>Acknowledgement</a:t>
            </a:r>
            <a:endParaRPr lang="zh-CN" altLang="en-US" sz="4800" b="1" dirty="0">
              <a:solidFill>
                <a:schemeClr val="tx2">
                  <a:lumMod val="50000"/>
                </a:schemeClr>
              </a:solidFill>
              <a:latin typeface="Arial Narrow" pitchFamily="34" charset="0"/>
            </a:endParaRPr>
          </a:p>
        </p:txBody>
      </p:sp>
      <p:pic>
        <p:nvPicPr>
          <p:cNvPr id="1032" name="Picture 8" descr="http://www.cls.zju.edu.cn/binfo/C3/2010/images/nsfc_logo.gif">
            <a:hlinkClick r:id="rId2"/>
          </p:cNvPr>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3889" t="17804" r="2778" b="5022"/>
          <a:stretch/>
        </p:blipFill>
        <p:spPr bwMode="auto">
          <a:xfrm>
            <a:off x="642910" y="5429264"/>
            <a:ext cx="3429024" cy="1071570"/>
          </a:xfrm>
          <a:prstGeom prst="rect">
            <a:avLst/>
          </a:prstGeom>
          <a:noFill/>
          <a:extLst>
            <a:ext uri="{909E8E84-426E-40DD-AFC4-6F175D3DCCD1}">
              <a14:hiddenFill xmlns="" xmlns:a14="http://schemas.microsoft.com/office/drawing/2010/main">
                <a:solidFill>
                  <a:srgbClr val="FFFFFF"/>
                </a:solidFill>
              </a14:hiddenFill>
            </a:ext>
          </a:extLst>
        </p:spPr>
      </p:pic>
      <p:sp>
        <p:nvSpPr>
          <p:cNvPr id="29" name="TextBox 28"/>
          <p:cNvSpPr txBox="1"/>
          <p:nvPr/>
        </p:nvSpPr>
        <p:spPr>
          <a:xfrm>
            <a:off x="683890" y="1484784"/>
            <a:ext cx="2952006" cy="523220"/>
          </a:xfrm>
          <a:prstGeom prst="rect">
            <a:avLst/>
          </a:prstGeom>
          <a:noFill/>
        </p:spPr>
        <p:txBody>
          <a:bodyPr wrap="square" rtlCol="0">
            <a:spAutoFit/>
          </a:bodyPr>
          <a:lstStyle/>
          <a:p>
            <a:r>
              <a:rPr lang="en-US" altLang="zh-CN" sz="2800" b="1" dirty="0" smtClean="0">
                <a:latin typeface="Arial Narrow" pitchFamily="34" charset="0"/>
              </a:rPr>
              <a:t>Chen Lab @HUST</a:t>
            </a:r>
            <a:endParaRPr lang="en-US" altLang="zh-CN" sz="2000" b="1" dirty="0" smtClean="0">
              <a:latin typeface="Arial Narrow" pitchFamily="34" charset="0"/>
            </a:endParaRPr>
          </a:p>
        </p:txBody>
      </p:sp>
      <p:sp>
        <p:nvSpPr>
          <p:cNvPr id="30" name="TextBox 29"/>
          <p:cNvSpPr txBox="1"/>
          <p:nvPr/>
        </p:nvSpPr>
        <p:spPr>
          <a:xfrm>
            <a:off x="3923928" y="1484784"/>
            <a:ext cx="4608512" cy="523220"/>
          </a:xfrm>
          <a:prstGeom prst="rect">
            <a:avLst/>
          </a:prstGeom>
          <a:noFill/>
        </p:spPr>
        <p:txBody>
          <a:bodyPr wrap="square" rtlCol="0">
            <a:spAutoFit/>
          </a:bodyPr>
          <a:lstStyle/>
          <a:p>
            <a:r>
              <a:rPr lang="en-US" altLang="zh-CN" sz="2800" b="1" dirty="0" smtClean="0">
                <a:latin typeface="Arial Narrow" pitchFamily="34" charset="0"/>
              </a:rPr>
              <a:t>Case Western Reserve </a:t>
            </a:r>
            <a:r>
              <a:rPr lang="en-US" altLang="zh-CN" sz="2800" b="1" dirty="0" err="1" smtClean="0">
                <a:latin typeface="Arial Narrow" pitchFamily="34" charset="0"/>
              </a:rPr>
              <a:t>Univ</a:t>
            </a:r>
            <a:endParaRPr lang="en-US" altLang="zh-CN" sz="2000" b="1" dirty="0" smtClean="0">
              <a:latin typeface="Arial Narrow" pitchFamily="34" charset="0"/>
            </a:endParaRPr>
          </a:p>
        </p:txBody>
      </p:sp>
      <p:cxnSp>
        <p:nvCxnSpPr>
          <p:cNvPr id="32" name="直接连接符 31"/>
          <p:cNvCxnSpPr/>
          <p:nvPr/>
        </p:nvCxnSpPr>
        <p:spPr>
          <a:xfrm>
            <a:off x="744086" y="2000270"/>
            <a:ext cx="27718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995936" y="1988840"/>
            <a:ext cx="41044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923928" y="3031396"/>
            <a:ext cx="4608512" cy="523220"/>
          </a:xfrm>
          <a:prstGeom prst="rect">
            <a:avLst/>
          </a:prstGeom>
          <a:noFill/>
        </p:spPr>
        <p:txBody>
          <a:bodyPr wrap="square" rtlCol="0">
            <a:spAutoFit/>
          </a:bodyPr>
          <a:lstStyle/>
          <a:p>
            <a:r>
              <a:rPr lang="en-US" altLang="zh-CN" sz="2800" b="1" dirty="0" smtClean="0">
                <a:latin typeface="Arial Narrow" pitchFamily="34" charset="0"/>
              </a:rPr>
              <a:t>State Univ. New York @Buffalo</a:t>
            </a:r>
          </a:p>
        </p:txBody>
      </p:sp>
      <p:cxnSp>
        <p:nvCxnSpPr>
          <p:cNvPr id="36" name="直接连接符 35"/>
          <p:cNvCxnSpPr/>
          <p:nvPr/>
        </p:nvCxnSpPr>
        <p:spPr>
          <a:xfrm>
            <a:off x="3995936" y="3535452"/>
            <a:ext cx="410445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3923928" y="3657218"/>
            <a:ext cx="3672408" cy="707886"/>
          </a:xfrm>
          <a:prstGeom prst="rect">
            <a:avLst/>
          </a:prstGeom>
          <a:noFill/>
        </p:spPr>
        <p:txBody>
          <a:bodyPr wrap="square" rtlCol="0">
            <a:spAutoFit/>
          </a:bodyPr>
          <a:lstStyle/>
          <a:p>
            <a:r>
              <a:rPr lang="en-US" altLang="zh-CN" sz="2000" b="1" dirty="0" smtClean="0">
                <a:latin typeface="Arial Narrow" pitchFamily="34" charset="0"/>
              </a:rPr>
              <a:t>Dr. Mark D. Parker</a:t>
            </a:r>
          </a:p>
          <a:p>
            <a:r>
              <a:rPr lang="en-US" altLang="zh-CN" sz="2000" b="1" dirty="0" smtClean="0">
                <a:latin typeface="Arial Narrow" pitchFamily="34" charset="0"/>
              </a:rPr>
              <a:t>Evan J. Myers</a:t>
            </a:r>
          </a:p>
        </p:txBody>
      </p:sp>
      <p:sp>
        <p:nvSpPr>
          <p:cNvPr id="38" name="TextBox 37"/>
          <p:cNvSpPr txBox="1"/>
          <p:nvPr/>
        </p:nvSpPr>
        <p:spPr>
          <a:xfrm>
            <a:off x="3923928" y="2053297"/>
            <a:ext cx="2148270" cy="707886"/>
          </a:xfrm>
          <a:prstGeom prst="rect">
            <a:avLst/>
          </a:prstGeom>
          <a:noFill/>
        </p:spPr>
        <p:txBody>
          <a:bodyPr wrap="square" rtlCol="0">
            <a:spAutoFit/>
          </a:bodyPr>
          <a:lstStyle/>
          <a:p>
            <a:r>
              <a:rPr lang="en-US" altLang="zh-CN" sz="2000" b="1" dirty="0" smtClean="0">
                <a:latin typeface="Arial Narrow" pitchFamily="34" charset="0"/>
              </a:rPr>
              <a:t>Dr. Walter F. Boron</a:t>
            </a:r>
          </a:p>
          <a:p>
            <a:r>
              <a:rPr lang="en-US" altLang="zh-CN" sz="2000" b="1" dirty="0" smtClean="0">
                <a:latin typeface="Arial Narrow" pitchFamily="34" charset="0"/>
              </a:rPr>
              <a:t>Dr. </a:t>
            </a:r>
            <a:r>
              <a:rPr lang="en-US" altLang="zh-CN" sz="2000" b="1" dirty="0" err="1" smtClean="0">
                <a:latin typeface="Arial Narrow" pitchFamily="34" charset="0"/>
              </a:rPr>
              <a:t>Xue</a:t>
            </a:r>
            <a:r>
              <a:rPr lang="en-US" altLang="zh-CN" sz="2000" b="1" dirty="0" smtClean="0">
                <a:latin typeface="Arial Narrow" pitchFamily="34" charset="0"/>
              </a:rPr>
              <a:t> QIN</a:t>
            </a:r>
          </a:p>
        </p:txBody>
      </p:sp>
      <p:sp>
        <p:nvSpPr>
          <p:cNvPr id="39" name="TextBox 38"/>
          <p:cNvSpPr txBox="1"/>
          <p:nvPr/>
        </p:nvSpPr>
        <p:spPr>
          <a:xfrm>
            <a:off x="683890" y="2010400"/>
            <a:ext cx="2952006" cy="3170099"/>
          </a:xfrm>
          <a:prstGeom prst="rect">
            <a:avLst/>
          </a:prstGeom>
          <a:noFill/>
        </p:spPr>
        <p:txBody>
          <a:bodyPr wrap="square" rtlCol="0">
            <a:spAutoFit/>
          </a:bodyPr>
          <a:lstStyle/>
          <a:p>
            <a:r>
              <a:rPr lang="en-US" altLang="zh-CN" sz="2000" b="1" dirty="0" smtClean="0">
                <a:latin typeface="Arial Narrow" pitchFamily="34" charset="0"/>
              </a:rPr>
              <a:t>Dr. Ying LIU</a:t>
            </a:r>
          </a:p>
          <a:p>
            <a:r>
              <a:rPr lang="en-US" altLang="zh-CN" sz="2000" b="1" dirty="0" smtClean="0">
                <a:latin typeface="Arial Narrow" pitchFamily="34" charset="0"/>
              </a:rPr>
              <a:t>Deng-</a:t>
            </a:r>
            <a:r>
              <a:rPr lang="en-US" altLang="zh-CN" sz="2000" b="1" dirty="0" err="1" smtClean="0">
                <a:latin typeface="Arial Narrow" pitchFamily="34" charset="0"/>
              </a:rPr>
              <a:t>Keng</a:t>
            </a:r>
            <a:r>
              <a:rPr lang="en-US" altLang="zh-CN" sz="2000" b="1" dirty="0" smtClean="0">
                <a:latin typeface="Arial Narrow" pitchFamily="34" charset="0"/>
              </a:rPr>
              <a:t> WANG </a:t>
            </a:r>
          </a:p>
          <a:p>
            <a:r>
              <a:rPr lang="en-US" altLang="zh-CN" sz="2000" b="1" dirty="0" smtClean="0">
                <a:latin typeface="Arial Narrow" pitchFamily="34" charset="0"/>
              </a:rPr>
              <a:t>Yi-Min GUO</a:t>
            </a:r>
          </a:p>
          <a:p>
            <a:r>
              <a:rPr lang="en-US" altLang="zh-CN" sz="2000" b="1" dirty="0" err="1" smtClean="0">
                <a:latin typeface="Arial Narrow" pitchFamily="34" charset="0"/>
              </a:rPr>
              <a:t>Jiu</a:t>
            </a:r>
            <a:r>
              <a:rPr lang="en-US" altLang="zh-CN" sz="2000" b="1" dirty="0" smtClean="0">
                <a:latin typeface="Arial Narrow" pitchFamily="34" charset="0"/>
              </a:rPr>
              <a:t>-Ying XU</a:t>
            </a:r>
          </a:p>
          <a:p>
            <a:r>
              <a:rPr lang="en-US" altLang="zh-CN" sz="2000" b="1" dirty="0" smtClean="0">
                <a:latin typeface="Arial Narrow" pitchFamily="34" charset="0"/>
              </a:rPr>
              <a:t>De-</a:t>
            </a:r>
            <a:r>
              <a:rPr lang="en-US" altLang="zh-CN" sz="2000" b="1" dirty="0" err="1" smtClean="0">
                <a:latin typeface="Arial Narrow" pitchFamily="34" charset="0"/>
              </a:rPr>
              <a:t>Zhi</a:t>
            </a:r>
            <a:r>
              <a:rPr lang="en-US" altLang="zh-CN" sz="2000" b="1" dirty="0" smtClean="0">
                <a:latin typeface="Arial Narrow" pitchFamily="34" charset="0"/>
              </a:rPr>
              <a:t> JIANG</a:t>
            </a:r>
          </a:p>
          <a:p>
            <a:r>
              <a:rPr lang="en-US" altLang="zh-CN" sz="2000" b="1" dirty="0" smtClean="0">
                <a:latin typeface="Arial Narrow" pitchFamily="34" charset="0"/>
              </a:rPr>
              <a:t>Zhang-Dong XIE</a:t>
            </a:r>
          </a:p>
          <a:p>
            <a:r>
              <a:rPr lang="en-US" altLang="zh-CN" sz="2000" b="1" dirty="0" smtClean="0">
                <a:latin typeface="Arial Narrow" pitchFamily="34" charset="0"/>
              </a:rPr>
              <a:t>Mei LIU</a:t>
            </a:r>
          </a:p>
          <a:p>
            <a:r>
              <a:rPr lang="en-US" altLang="zh-CN" sz="2000" b="1" dirty="0" smtClean="0">
                <a:latin typeface="Arial Narrow" pitchFamily="34" charset="0"/>
              </a:rPr>
              <a:t>Jin-Lin WANG </a:t>
            </a:r>
          </a:p>
          <a:p>
            <a:r>
              <a:rPr lang="en-US" altLang="zh-CN" sz="2000" b="1" dirty="0" smtClean="0">
                <a:latin typeface="Arial Narrow" pitchFamily="34" charset="0"/>
              </a:rPr>
              <a:t>Xiao-Yu WANG </a:t>
            </a:r>
          </a:p>
          <a:p>
            <a:r>
              <a:rPr lang="en-US" altLang="zh-CN" sz="2000" b="1" dirty="0" smtClean="0">
                <a:latin typeface="Arial Narrow" pitchFamily="34" charset="0"/>
              </a:rPr>
              <a:t>Pan SU</a:t>
            </a:r>
            <a:endParaRPr lang="zh-CN" altLang="en-US" sz="2000" b="1" dirty="0">
              <a:latin typeface="Arial Narrow" pitchFamily="34" charset="0"/>
            </a:endParaRPr>
          </a:p>
        </p:txBody>
      </p:sp>
      <p:sp>
        <p:nvSpPr>
          <p:cNvPr id="13" name="TextBox 12"/>
          <p:cNvSpPr txBox="1"/>
          <p:nvPr/>
        </p:nvSpPr>
        <p:spPr>
          <a:xfrm>
            <a:off x="6321470" y="2053297"/>
            <a:ext cx="2179620" cy="707886"/>
          </a:xfrm>
          <a:prstGeom prst="rect">
            <a:avLst/>
          </a:prstGeom>
          <a:noFill/>
        </p:spPr>
        <p:txBody>
          <a:bodyPr wrap="square" rtlCol="0">
            <a:spAutoFit/>
          </a:bodyPr>
          <a:lstStyle/>
          <a:p>
            <a:r>
              <a:rPr lang="en-US" altLang="zh-CN" sz="2000" b="1" dirty="0" smtClean="0">
                <a:latin typeface="Arial Narrow" pitchFamily="34" charset="0"/>
              </a:rPr>
              <a:t>Dr. Nathan Morris</a:t>
            </a:r>
          </a:p>
          <a:p>
            <a:r>
              <a:rPr lang="en-US" altLang="zh-CN" sz="2000" b="1" dirty="0" smtClean="0">
                <a:latin typeface="Arial Narrow" pitchFamily="34" charset="0"/>
              </a:rPr>
              <a:t>Dr. Musa-Aziz </a:t>
            </a:r>
            <a:r>
              <a:rPr lang="en-US" altLang="zh-CN" sz="2000" b="1" dirty="0" err="1" smtClean="0">
                <a:latin typeface="Arial Narrow" pitchFamily="34" charset="0"/>
              </a:rPr>
              <a:t>Raif</a:t>
            </a:r>
            <a:endParaRPr lang="en-US" altLang="zh-CN" sz="2000" b="1" dirty="0" smtClean="0">
              <a:latin typeface="Arial Narrow" pitchFamily="34" charset="0"/>
            </a:endParaRPr>
          </a:p>
        </p:txBody>
      </p:sp>
      <p:sp>
        <p:nvSpPr>
          <p:cNvPr id="16" name="TextBox 15"/>
          <p:cNvSpPr txBox="1"/>
          <p:nvPr/>
        </p:nvSpPr>
        <p:spPr>
          <a:xfrm>
            <a:off x="4286248" y="5371943"/>
            <a:ext cx="4214842" cy="1200329"/>
          </a:xfrm>
          <a:prstGeom prst="rect">
            <a:avLst/>
          </a:prstGeom>
          <a:noFill/>
        </p:spPr>
        <p:txBody>
          <a:bodyPr wrap="square" rtlCol="0">
            <a:spAutoFit/>
          </a:bodyPr>
          <a:lstStyle/>
          <a:p>
            <a:r>
              <a:rPr lang="en-US" altLang="zh-CN" sz="2400" b="1" dirty="0" smtClean="0">
                <a:latin typeface="Arial Narrow" pitchFamily="34" charset="0"/>
              </a:rPr>
              <a:t>MOE and MOF of PR China</a:t>
            </a:r>
          </a:p>
          <a:p>
            <a:r>
              <a:rPr lang="en-US" altLang="zh-CN" sz="2400" b="1" dirty="0" smtClean="0">
                <a:latin typeface="Arial Narrow" pitchFamily="34" charset="0"/>
              </a:rPr>
              <a:t>CHUTIAN Scholar Project, Hubei</a:t>
            </a:r>
          </a:p>
          <a:p>
            <a:r>
              <a:rPr lang="en-US" altLang="zh-CN" sz="2400" b="1" dirty="0" smtClean="0">
                <a:latin typeface="Arial Narrow" pitchFamily="34" charset="0"/>
              </a:rPr>
              <a:t>Startup funding from HUST</a:t>
            </a:r>
          </a:p>
        </p:txBody>
      </p:sp>
    </p:spTree>
    <p:extLst>
      <p:ext uri="{BB962C8B-B14F-4D97-AF65-F5344CB8AC3E}">
        <p14:creationId xmlns="" xmlns:p14="http://schemas.microsoft.com/office/powerpoint/2010/main" val="28299676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587375" y="127000"/>
            <a:ext cx="7969250" cy="765175"/>
          </a:xfrm>
          <a:prstGeom prst="rect">
            <a:avLst/>
          </a:prstGeom>
          <a:noFill/>
          <a:ln w="9525" algn="ctr">
            <a:noFill/>
            <a:miter lim="800000"/>
            <a:headEnd/>
            <a:tailEnd/>
          </a:ln>
        </p:spPr>
        <p:txBody>
          <a:bodyPr anchor="ctr"/>
          <a:lstStyle/>
          <a:p>
            <a:pPr algn="ctr" eaLnBrk="0" hangingPunct="0">
              <a:lnSpc>
                <a:spcPct val="80000"/>
              </a:lnSpc>
            </a:pPr>
            <a:r>
              <a:rPr lang="en-US" altLang="zh-CN" sz="4000" b="1" dirty="0">
                <a:latin typeface="Arial Narrow" pitchFamily="34" charset="0"/>
              </a:rPr>
              <a:t>Ion selective electrode</a:t>
            </a:r>
          </a:p>
        </p:txBody>
      </p:sp>
      <p:sp>
        <p:nvSpPr>
          <p:cNvPr id="23555" name="Line 3"/>
          <p:cNvSpPr>
            <a:spLocks noChangeShapeType="1"/>
          </p:cNvSpPr>
          <p:nvPr/>
        </p:nvSpPr>
        <p:spPr bwMode="auto">
          <a:xfrm>
            <a:off x="323850" y="841375"/>
            <a:ext cx="8496300" cy="0"/>
          </a:xfrm>
          <a:prstGeom prst="line">
            <a:avLst/>
          </a:prstGeom>
          <a:noFill/>
          <a:ln w="28575">
            <a:solidFill>
              <a:srgbClr val="FF0000"/>
            </a:solidFill>
            <a:round/>
            <a:headEnd/>
            <a:tailEnd/>
          </a:ln>
        </p:spPr>
        <p:txBody>
          <a:bodyPr/>
          <a:lstStyle/>
          <a:p>
            <a:endParaRPr lang="zh-CN" altLang="en-US"/>
          </a:p>
        </p:txBody>
      </p:sp>
      <p:grpSp>
        <p:nvGrpSpPr>
          <p:cNvPr id="2" name="Group 5"/>
          <p:cNvGrpSpPr>
            <a:grpSpLocks/>
          </p:cNvGrpSpPr>
          <p:nvPr/>
        </p:nvGrpSpPr>
        <p:grpSpPr bwMode="auto">
          <a:xfrm>
            <a:off x="1177925" y="1230313"/>
            <a:ext cx="2068513" cy="3260725"/>
            <a:chOff x="658" y="806"/>
            <a:chExt cx="429" cy="676"/>
          </a:xfrm>
        </p:grpSpPr>
        <p:grpSp>
          <p:nvGrpSpPr>
            <p:cNvPr id="3" name="Group 6"/>
            <p:cNvGrpSpPr>
              <a:grpSpLocks/>
            </p:cNvGrpSpPr>
            <p:nvPr/>
          </p:nvGrpSpPr>
          <p:grpSpPr bwMode="auto">
            <a:xfrm>
              <a:off x="658" y="806"/>
              <a:ext cx="429" cy="643"/>
              <a:chOff x="658" y="806"/>
              <a:chExt cx="429" cy="643"/>
            </a:xfrm>
          </p:grpSpPr>
          <p:sp>
            <p:nvSpPr>
              <p:cNvPr id="23574" name="Line 7"/>
              <p:cNvSpPr>
                <a:spLocks noChangeShapeType="1"/>
              </p:cNvSpPr>
              <p:nvPr/>
            </p:nvSpPr>
            <p:spPr bwMode="auto">
              <a:xfrm>
                <a:off x="658" y="823"/>
                <a:ext cx="400" cy="626"/>
              </a:xfrm>
              <a:prstGeom prst="line">
                <a:avLst/>
              </a:prstGeom>
              <a:noFill/>
              <a:ln w="9525">
                <a:solidFill>
                  <a:schemeClr val="tx1"/>
                </a:solidFill>
                <a:round/>
                <a:headEnd/>
                <a:tailEnd/>
              </a:ln>
            </p:spPr>
            <p:txBody>
              <a:bodyPr/>
              <a:lstStyle/>
              <a:p>
                <a:endParaRPr lang="zh-CN" altLang="en-US"/>
              </a:p>
            </p:txBody>
          </p:sp>
          <p:sp>
            <p:nvSpPr>
              <p:cNvPr id="23575" name="Line 8"/>
              <p:cNvSpPr>
                <a:spLocks noChangeShapeType="1"/>
              </p:cNvSpPr>
              <p:nvPr/>
            </p:nvSpPr>
            <p:spPr bwMode="auto">
              <a:xfrm rot="300000">
                <a:off x="687" y="806"/>
                <a:ext cx="400" cy="626"/>
              </a:xfrm>
              <a:prstGeom prst="line">
                <a:avLst/>
              </a:prstGeom>
              <a:noFill/>
              <a:ln w="9525">
                <a:solidFill>
                  <a:schemeClr val="tx1"/>
                </a:solidFill>
                <a:round/>
                <a:headEnd/>
                <a:tailEnd/>
              </a:ln>
            </p:spPr>
            <p:txBody>
              <a:bodyPr/>
              <a:lstStyle/>
              <a:p>
                <a:endParaRPr lang="zh-CN" altLang="en-US"/>
              </a:p>
            </p:txBody>
          </p:sp>
        </p:grpSp>
        <p:sp>
          <p:nvSpPr>
            <p:cNvPr id="23573" name="AutoShape 9"/>
            <p:cNvSpPr>
              <a:spLocks noChangeArrowheads="1"/>
            </p:cNvSpPr>
            <p:nvPr/>
          </p:nvSpPr>
          <p:spPr bwMode="auto">
            <a:xfrm rot="8988385" flipH="1">
              <a:off x="861" y="820"/>
              <a:ext cx="52" cy="662"/>
            </a:xfrm>
            <a:prstGeom prst="triangle">
              <a:avLst>
                <a:gd name="adj" fmla="val 50000"/>
              </a:avLst>
            </a:prstGeom>
            <a:solidFill>
              <a:srgbClr val="FF0000">
                <a:alpha val="63136"/>
              </a:srgbClr>
            </a:solidFill>
            <a:ln w="9525">
              <a:noFill/>
              <a:miter lim="800000"/>
              <a:headEnd/>
              <a:tailEnd/>
            </a:ln>
          </p:spPr>
          <p:txBody>
            <a:bodyPr wrap="none" anchor="ctr"/>
            <a:lstStyle/>
            <a:p>
              <a:endParaRPr lang="zh-CN" altLang="en-US"/>
            </a:p>
          </p:txBody>
        </p:sp>
      </p:grpSp>
      <p:grpSp>
        <p:nvGrpSpPr>
          <p:cNvPr id="4" name="Group 10"/>
          <p:cNvGrpSpPr>
            <a:grpSpLocks/>
          </p:cNvGrpSpPr>
          <p:nvPr/>
        </p:nvGrpSpPr>
        <p:grpSpPr bwMode="auto">
          <a:xfrm>
            <a:off x="5940425" y="1373188"/>
            <a:ext cx="2079625" cy="3117850"/>
            <a:chOff x="3742" y="1207"/>
            <a:chExt cx="1310" cy="1964"/>
          </a:xfrm>
        </p:grpSpPr>
        <p:sp>
          <p:nvSpPr>
            <p:cNvPr id="23567" name="AutoShape 11"/>
            <p:cNvSpPr>
              <a:spLocks noChangeArrowheads="1"/>
            </p:cNvSpPr>
            <p:nvPr/>
          </p:nvSpPr>
          <p:spPr bwMode="auto">
            <a:xfrm rot="-8988385">
              <a:off x="3972" y="2570"/>
              <a:ext cx="63" cy="598"/>
            </a:xfrm>
            <a:prstGeom prst="triangle">
              <a:avLst>
                <a:gd name="adj" fmla="val 50000"/>
              </a:avLst>
            </a:prstGeom>
            <a:solidFill>
              <a:srgbClr val="FFFF00">
                <a:alpha val="70195"/>
              </a:srgbClr>
            </a:solidFill>
            <a:ln w="9525">
              <a:noFill/>
              <a:miter lim="800000"/>
              <a:headEnd/>
              <a:tailEnd/>
            </a:ln>
          </p:spPr>
          <p:txBody>
            <a:bodyPr wrap="none" anchor="ctr"/>
            <a:lstStyle/>
            <a:p>
              <a:endParaRPr lang="zh-CN" altLang="en-US"/>
            </a:p>
          </p:txBody>
        </p:sp>
        <p:sp>
          <p:nvSpPr>
            <p:cNvPr id="23568" name="AutoShape 12"/>
            <p:cNvSpPr>
              <a:spLocks noChangeArrowheads="1"/>
            </p:cNvSpPr>
            <p:nvPr/>
          </p:nvSpPr>
          <p:spPr bwMode="auto">
            <a:xfrm rot="1800000">
              <a:off x="4419" y="1267"/>
              <a:ext cx="186" cy="1441"/>
            </a:xfrm>
            <a:custGeom>
              <a:avLst/>
              <a:gdLst>
                <a:gd name="T0" fmla="*/ 154 w 21600"/>
                <a:gd name="T1" fmla="*/ 721 h 21600"/>
                <a:gd name="T2" fmla="*/ 93 w 21600"/>
                <a:gd name="T3" fmla="*/ 1441 h 21600"/>
                <a:gd name="T4" fmla="*/ 32 w 21600"/>
                <a:gd name="T5" fmla="*/ 721 h 21600"/>
                <a:gd name="T6" fmla="*/ 93 w 21600"/>
                <a:gd name="T7" fmla="*/ 0 h 21600"/>
                <a:gd name="T8" fmla="*/ 0 60000 65536"/>
                <a:gd name="T9" fmla="*/ 0 60000 65536"/>
                <a:gd name="T10" fmla="*/ 0 60000 65536"/>
                <a:gd name="T11" fmla="*/ 0 60000 65536"/>
                <a:gd name="T12" fmla="*/ 5574 w 21600"/>
                <a:gd name="T13" fmla="*/ 5561 h 21600"/>
                <a:gd name="T14" fmla="*/ 16026 w 21600"/>
                <a:gd name="T15" fmla="*/ 16039 h 21600"/>
              </a:gdLst>
              <a:ahLst/>
              <a:cxnLst>
                <a:cxn ang="T8">
                  <a:pos x="T0" y="T1"/>
                </a:cxn>
                <a:cxn ang="T9">
                  <a:pos x="T2" y="T3"/>
                </a:cxn>
                <a:cxn ang="T10">
                  <a:pos x="T4" y="T5"/>
                </a:cxn>
                <a:cxn ang="T11">
                  <a:pos x="T6" y="T7"/>
                </a:cxn>
              </a:cxnLst>
              <a:rect l="T12" t="T13" r="T14" b="T15"/>
              <a:pathLst>
                <a:path w="21600" h="21600">
                  <a:moveTo>
                    <a:pt x="0" y="0"/>
                  </a:moveTo>
                  <a:lnTo>
                    <a:pt x="7527" y="21600"/>
                  </a:lnTo>
                  <a:lnTo>
                    <a:pt x="14073" y="21600"/>
                  </a:lnTo>
                  <a:lnTo>
                    <a:pt x="21600" y="0"/>
                  </a:lnTo>
                  <a:close/>
                </a:path>
              </a:pathLst>
            </a:custGeom>
            <a:solidFill>
              <a:srgbClr val="008000">
                <a:alpha val="70195"/>
              </a:srgbClr>
            </a:solidFill>
            <a:ln w="9525">
              <a:noFill/>
              <a:miter lim="800000"/>
              <a:headEnd/>
              <a:tailEnd/>
            </a:ln>
          </p:spPr>
          <p:txBody>
            <a:bodyPr wrap="none" anchor="ctr"/>
            <a:lstStyle/>
            <a:p>
              <a:endParaRPr lang="zh-CN" altLang="en-US"/>
            </a:p>
          </p:txBody>
        </p:sp>
        <p:grpSp>
          <p:nvGrpSpPr>
            <p:cNvPr id="5" name="Group 13"/>
            <p:cNvGrpSpPr>
              <a:grpSpLocks/>
            </p:cNvGrpSpPr>
            <p:nvPr/>
          </p:nvGrpSpPr>
          <p:grpSpPr bwMode="auto">
            <a:xfrm flipH="1">
              <a:off x="3742" y="1207"/>
              <a:ext cx="1310" cy="1964"/>
              <a:chOff x="658" y="806"/>
              <a:chExt cx="429" cy="643"/>
            </a:xfrm>
          </p:grpSpPr>
          <p:sp>
            <p:nvSpPr>
              <p:cNvPr id="23570" name="Line 14"/>
              <p:cNvSpPr>
                <a:spLocks noChangeShapeType="1"/>
              </p:cNvSpPr>
              <p:nvPr/>
            </p:nvSpPr>
            <p:spPr bwMode="auto">
              <a:xfrm>
                <a:off x="658" y="823"/>
                <a:ext cx="400" cy="626"/>
              </a:xfrm>
              <a:prstGeom prst="line">
                <a:avLst/>
              </a:prstGeom>
              <a:noFill/>
              <a:ln w="9525">
                <a:solidFill>
                  <a:schemeClr val="tx1"/>
                </a:solidFill>
                <a:round/>
                <a:headEnd/>
                <a:tailEnd/>
              </a:ln>
            </p:spPr>
            <p:txBody>
              <a:bodyPr/>
              <a:lstStyle/>
              <a:p>
                <a:endParaRPr lang="zh-CN" altLang="en-US"/>
              </a:p>
            </p:txBody>
          </p:sp>
          <p:sp>
            <p:nvSpPr>
              <p:cNvPr id="23571" name="Line 15"/>
              <p:cNvSpPr>
                <a:spLocks noChangeShapeType="1"/>
              </p:cNvSpPr>
              <p:nvPr/>
            </p:nvSpPr>
            <p:spPr bwMode="auto">
              <a:xfrm rot="300000">
                <a:off x="687" y="806"/>
                <a:ext cx="400" cy="626"/>
              </a:xfrm>
              <a:prstGeom prst="line">
                <a:avLst/>
              </a:prstGeom>
              <a:noFill/>
              <a:ln w="9525">
                <a:solidFill>
                  <a:schemeClr val="tx1"/>
                </a:solidFill>
                <a:round/>
                <a:headEnd/>
                <a:tailEnd/>
              </a:ln>
            </p:spPr>
            <p:txBody>
              <a:bodyPr/>
              <a:lstStyle/>
              <a:p>
                <a:endParaRPr lang="zh-CN" altLang="en-US"/>
              </a:p>
            </p:txBody>
          </p:sp>
        </p:grpSp>
      </p:grpSp>
      <p:sp>
        <p:nvSpPr>
          <p:cNvPr id="23559" name="Text Box 16"/>
          <p:cNvSpPr txBox="1">
            <a:spLocks noChangeArrowheads="1"/>
          </p:cNvSpPr>
          <p:nvPr/>
        </p:nvSpPr>
        <p:spPr bwMode="auto">
          <a:xfrm>
            <a:off x="2268538" y="1590675"/>
            <a:ext cx="1295400" cy="457200"/>
          </a:xfrm>
          <a:prstGeom prst="rect">
            <a:avLst/>
          </a:prstGeom>
          <a:noFill/>
          <a:ln w="9525">
            <a:noFill/>
            <a:miter lim="800000"/>
            <a:headEnd/>
            <a:tailEnd/>
          </a:ln>
        </p:spPr>
        <p:txBody>
          <a:bodyPr>
            <a:spAutoFit/>
          </a:bodyPr>
          <a:lstStyle/>
          <a:p>
            <a:pPr>
              <a:spcBef>
                <a:spcPct val="50000"/>
              </a:spcBef>
            </a:pPr>
            <a:r>
              <a:rPr lang="en-US" altLang="zh-CN" sz="2400" b="1">
                <a:latin typeface="Arial Narrow" pitchFamily="34" charset="0"/>
              </a:rPr>
              <a:t>3 M KCl</a:t>
            </a:r>
          </a:p>
        </p:txBody>
      </p:sp>
      <p:sp>
        <p:nvSpPr>
          <p:cNvPr id="23560" name="Text Box 17"/>
          <p:cNvSpPr txBox="1">
            <a:spLocks noChangeArrowheads="1"/>
          </p:cNvSpPr>
          <p:nvPr/>
        </p:nvSpPr>
        <p:spPr bwMode="auto">
          <a:xfrm>
            <a:off x="5364163" y="1446213"/>
            <a:ext cx="1728787" cy="822325"/>
          </a:xfrm>
          <a:prstGeom prst="rect">
            <a:avLst/>
          </a:prstGeom>
          <a:noFill/>
          <a:ln w="9525">
            <a:noFill/>
            <a:miter lim="800000"/>
            <a:headEnd/>
            <a:tailEnd/>
          </a:ln>
        </p:spPr>
        <p:txBody>
          <a:bodyPr>
            <a:spAutoFit/>
          </a:bodyPr>
          <a:lstStyle/>
          <a:p>
            <a:pPr>
              <a:spcBef>
                <a:spcPct val="50000"/>
              </a:spcBef>
            </a:pPr>
            <a:r>
              <a:rPr lang="en-US" altLang="zh-CN" sz="2400" b="1">
                <a:latin typeface="Arial Narrow" pitchFamily="34" charset="0"/>
              </a:rPr>
              <a:t>Standard pH solution</a:t>
            </a:r>
          </a:p>
        </p:txBody>
      </p:sp>
      <p:sp>
        <p:nvSpPr>
          <p:cNvPr id="23561" name="Line 18"/>
          <p:cNvSpPr>
            <a:spLocks noChangeShapeType="1"/>
          </p:cNvSpPr>
          <p:nvPr/>
        </p:nvSpPr>
        <p:spPr bwMode="auto">
          <a:xfrm flipH="1">
            <a:off x="2124075" y="2093913"/>
            <a:ext cx="431800" cy="504825"/>
          </a:xfrm>
          <a:prstGeom prst="line">
            <a:avLst/>
          </a:prstGeom>
          <a:noFill/>
          <a:ln w="9525">
            <a:solidFill>
              <a:schemeClr val="tx1"/>
            </a:solidFill>
            <a:round/>
            <a:headEnd/>
            <a:tailEnd type="triangle" w="med" len="med"/>
          </a:ln>
        </p:spPr>
        <p:txBody>
          <a:bodyPr/>
          <a:lstStyle/>
          <a:p>
            <a:endParaRPr lang="zh-CN" altLang="en-US"/>
          </a:p>
        </p:txBody>
      </p:sp>
      <p:sp>
        <p:nvSpPr>
          <p:cNvPr id="23562" name="Line 19"/>
          <p:cNvSpPr>
            <a:spLocks noChangeShapeType="1"/>
          </p:cNvSpPr>
          <p:nvPr/>
        </p:nvSpPr>
        <p:spPr bwMode="auto">
          <a:xfrm>
            <a:off x="6538913" y="1922463"/>
            <a:ext cx="647700" cy="720725"/>
          </a:xfrm>
          <a:prstGeom prst="line">
            <a:avLst/>
          </a:prstGeom>
          <a:noFill/>
          <a:ln w="9525">
            <a:solidFill>
              <a:schemeClr val="tx1"/>
            </a:solidFill>
            <a:round/>
            <a:headEnd/>
            <a:tailEnd type="triangle" w="med" len="med"/>
          </a:ln>
        </p:spPr>
        <p:txBody>
          <a:bodyPr/>
          <a:lstStyle/>
          <a:p>
            <a:endParaRPr lang="zh-CN" altLang="en-US"/>
          </a:p>
        </p:txBody>
      </p:sp>
      <p:sp>
        <p:nvSpPr>
          <p:cNvPr id="23563" name="Line 20"/>
          <p:cNvSpPr>
            <a:spLocks noChangeShapeType="1"/>
          </p:cNvSpPr>
          <p:nvPr/>
        </p:nvSpPr>
        <p:spPr bwMode="auto">
          <a:xfrm>
            <a:off x="5878513" y="3340100"/>
            <a:ext cx="576262" cy="504825"/>
          </a:xfrm>
          <a:prstGeom prst="line">
            <a:avLst/>
          </a:prstGeom>
          <a:noFill/>
          <a:ln w="9525">
            <a:solidFill>
              <a:schemeClr val="tx1"/>
            </a:solidFill>
            <a:round/>
            <a:headEnd/>
            <a:tailEnd type="triangle" w="med" len="med"/>
          </a:ln>
        </p:spPr>
        <p:txBody>
          <a:bodyPr/>
          <a:lstStyle/>
          <a:p>
            <a:endParaRPr lang="zh-CN" altLang="en-US"/>
          </a:p>
        </p:txBody>
      </p:sp>
      <p:sp>
        <p:nvSpPr>
          <p:cNvPr id="23564" name="Text Box 21"/>
          <p:cNvSpPr txBox="1">
            <a:spLocks noChangeArrowheads="1"/>
          </p:cNvSpPr>
          <p:nvPr/>
        </p:nvSpPr>
        <p:spPr bwMode="auto">
          <a:xfrm>
            <a:off x="4132262" y="2895600"/>
            <a:ext cx="2344738" cy="1200329"/>
          </a:xfrm>
          <a:prstGeom prst="rect">
            <a:avLst/>
          </a:prstGeom>
          <a:noFill/>
          <a:ln w="9525">
            <a:noFill/>
            <a:miter lim="800000"/>
            <a:headEnd/>
            <a:tailEnd/>
          </a:ln>
        </p:spPr>
        <p:txBody>
          <a:bodyPr wrap="square">
            <a:spAutoFit/>
          </a:bodyPr>
          <a:lstStyle/>
          <a:p>
            <a:pPr>
              <a:spcBef>
                <a:spcPct val="50000"/>
              </a:spcBef>
            </a:pPr>
            <a:r>
              <a:rPr lang="en-US" altLang="zh-CN" sz="2400" b="1" dirty="0">
                <a:latin typeface="Arial Narrow" pitchFamily="34" charset="0"/>
              </a:rPr>
              <a:t>Liquid </a:t>
            </a:r>
            <a:r>
              <a:rPr lang="en-US" altLang="zh-CN" sz="2400" b="1" dirty="0" smtClean="0">
                <a:latin typeface="Arial Narrow" pitchFamily="34" charset="0"/>
              </a:rPr>
              <a:t>cocktail is </a:t>
            </a:r>
            <a:r>
              <a:rPr lang="en-US" altLang="zh-CN" sz="2400" b="1" dirty="0">
                <a:latin typeface="Arial Narrow" pitchFamily="34" charset="0"/>
              </a:rPr>
              <a:t>permeable to proton only</a:t>
            </a:r>
          </a:p>
        </p:txBody>
      </p:sp>
      <p:sp>
        <p:nvSpPr>
          <p:cNvPr id="23565" name="Text Box 22"/>
          <p:cNvSpPr txBox="1">
            <a:spLocks noChangeArrowheads="1"/>
          </p:cNvSpPr>
          <p:nvPr/>
        </p:nvSpPr>
        <p:spPr bwMode="auto">
          <a:xfrm>
            <a:off x="1281113" y="4083050"/>
            <a:ext cx="1871662" cy="457200"/>
          </a:xfrm>
          <a:prstGeom prst="rect">
            <a:avLst/>
          </a:prstGeom>
          <a:noFill/>
          <a:ln w="9525">
            <a:noFill/>
            <a:miter lim="800000"/>
            <a:headEnd/>
            <a:tailEnd/>
          </a:ln>
        </p:spPr>
        <p:txBody>
          <a:bodyPr>
            <a:spAutoFit/>
          </a:bodyPr>
          <a:lstStyle/>
          <a:p>
            <a:pPr>
              <a:spcBef>
                <a:spcPct val="50000"/>
              </a:spcBef>
            </a:pPr>
            <a:r>
              <a:rPr lang="en-US" altLang="zh-CN" sz="2400" b="1">
                <a:latin typeface="Arial Narrow" pitchFamily="34" charset="0"/>
              </a:rPr>
              <a:t>Vm electrode</a:t>
            </a:r>
          </a:p>
        </p:txBody>
      </p:sp>
      <p:sp>
        <p:nvSpPr>
          <p:cNvPr id="23566" name="Text Box 23"/>
          <p:cNvSpPr txBox="1">
            <a:spLocks noChangeArrowheads="1"/>
          </p:cNvSpPr>
          <p:nvPr/>
        </p:nvSpPr>
        <p:spPr bwMode="auto">
          <a:xfrm>
            <a:off x="6140450" y="4138613"/>
            <a:ext cx="1871663" cy="457200"/>
          </a:xfrm>
          <a:prstGeom prst="rect">
            <a:avLst/>
          </a:prstGeom>
          <a:noFill/>
          <a:ln w="9525">
            <a:noFill/>
            <a:miter lim="800000"/>
            <a:headEnd/>
            <a:tailEnd/>
          </a:ln>
        </p:spPr>
        <p:txBody>
          <a:bodyPr>
            <a:spAutoFit/>
          </a:bodyPr>
          <a:lstStyle/>
          <a:p>
            <a:pPr>
              <a:spcBef>
                <a:spcPct val="50000"/>
              </a:spcBef>
            </a:pPr>
            <a:r>
              <a:rPr lang="en-US" altLang="zh-CN" sz="2400" b="1">
                <a:latin typeface="Arial Narrow" pitchFamily="34" charset="0"/>
              </a:rPr>
              <a:t>pH electrode</a:t>
            </a:r>
          </a:p>
        </p:txBody>
      </p:sp>
      <p:sp>
        <p:nvSpPr>
          <p:cNvPr id="24" name="TextBox 23"/>
          <p:cNvSpPr txBox="1"/>
          <p:nvPr/>
        </p:nvSpPr>
        <p:spPr>
          <a:xfrm>
            <a:off x="5410200" y="5715000"/>
            <a:ext cx="2584362" cy="707886"/>
          </a:xfrm>
          <a:prstGeom prst="rect">
            <a:avLst/>
          </a:prstGeom>
          <a:noFill/>
        </p:spPr>
        <p:txBody>
          <a:bodyPr wrap="none" rtlCol="0">
            <a:spAutoFit/>
          </a:bodyPr>
          <a:lstStyle/>
          <a:p>
            <a:r>
              <a:rPr lang="en-US" altLang="zh-CN" sz="2000" dirty="0" smtClean="0">
                <a:latin typeface="Times New Roman" pitchFamily="18" charset="0"/>
                <a:cs typeface="Times New Roman" pitchFamily="18" charset="0"/>
              </a:rPr>
              <a:t>Lee Boron Parker 2013</a:t>
            </a:r>
          </a:p>
          <a:p>
            <a:r>
              <a:rPr lang="en-US" altLang="zh-CN" sz="2000" dirty="0" err="1" smtClean="0">
                <a:latin typeface="Times New Roman" pitchFamily="18" charset="0"/>
                <a:cs typeface="Times New Roman" pitchFamily="18" charset="0"/>
              </a:rPr>
              <a:t>Dimeski</a:t>
            </a:r>
            <a:r>
              <a:rPr lang="en-US" altLang="zh-CN" sz="2000" dirty="0" smtClean="0">
                <a:latin typeface="Times New Roman" pitchFamily="18" charset="0"/>
                <a:cs typeface="Times New Roman" pitchFamily="18" charset="0"/>
              </a:rPr>
              <a:t> 2010</a:t>
            </a:r>
            <a:endParaRPr lang="zh-CN" altLang="en-US" sz="2000" dirty="0">
              <a:latin typeface="Times New Roman" pitchFamily="18" charset="0"/>
              <a:cs typeface="Times New Roman" pitchFamily="18" charset="0"/>
            </a:endParaRPr>
          </a:p>
        </p:txBody>
      </p:sp>
    </p:spTree>
  </p:cSld>
  <p:clrMapOvr>
    <a:masterClrMapping/>
  </p:clrMapOvr>
  <p:transition advClick="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490" name="Text Box 2"/>
          <p:cNvSpPr txBox="1">
            <a:spLocks noChangeArrowheads="1"/>
          </p:cNvSpPr>
          <p:nvPr/>
        </p:nvSpPr>
        <p:spPr bwMode="auto">
          <a:xfrm>
            <a:off x="4935538" y="1531938"/>
            <a:ext cx="941387"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90000"/>
              </a:lnSpc>
            </a:pPr>
            <a:r>
              <a:rPr lang="en-US" sz="1600">
                <a:solidFill>
                  <a:schemeClr val="tx1"/>
                </a:solidFill>
                <a:latin typeface="Arial Narrow" pitchFamily="34" charset="0"/>
              </a:rPr>
              <a:t>0.5 mM NH</a:t>
            </a:r>
            <a:r>
              <a:rPr lang="en-US" sz="1600" baseline="-25000">
                <a:solidFill>
                  <a:schemeClr val="tx1"/>
                </a:solidFill>
                <a:latin typeface="Arial Narrow" pitchFamily="34" charset="0"/>
              </a:rPr>
              <a:t>3</a:t>
            </a:r>
            <a:r>
              <a:rPr lang="en-US" sz="1600">
                <a:solidFill>
                  <a:schemeClr val="tx1"/>
                </a:solidFill>
                <a:latin typeface="Arial Narrow" pitchFamily="34" charset="0"/>
              </a:rPr>
              <a:t>/NH</a:t>
            </a:r>
            <a:r>
              <a:rPr lang="en-US" sz="1600" baseline="-25000">
                <a:solidFill>
                  <a:schemeClr val="tx1"/>
                </a:solidFill>
                <a:latin typeface="Arial Narrow" pitchFamily="34" charset="0"/>
              </a:rPr>
              <a:t>4</a:t>
            </a:r>
            <a:r>
              <a:rPr lang="en-US" sz="1600" baseline="30000">
                <a:solidFill>
                  <a:schemeClr val="tx1"/>
                </a:solidFill>
                <a:latin typeface="Arial Narrow" pitchFamily="34" charset="0"/>
              </a:rPr>
              <a:t>+</a:t>
            </a:r>
            <a:endParaRPr lang="en-US" sz="1600" baseline="30000">
              <a:solidFill>
                <a:schemeClr val="tx1"/>
              </a:solidFill>
              <a:latin typeface="Arial Narrow" pitchFamily="34" charset="0"/>
              <a:sym typeface="Symbol" pitchFamily="18" charset="2"/>
            </a:endParaRPr>
          </a:p>
        </p:txBody>
      </p:sp>
      <p:sp>
        <p:nvSpPr>
          <p:cNvPr id="703491" name="Rectangle 3"/>
          <p:cNvSpPr>
            <a:spLocks noChangeArrowheads="1"/>
          </p:cNvSpPr>
          <p:nvPr/>
        </p:nvSpPr>
        <p:spPr bwMode="auto">
          <a:xfrm>
            <a:off x="4994275" y="2041525"/>
            <a:ext cx="776288" cy="4540250"/>
          </a:xfrm>
          <a:prstGeom prst="rect">
            <a:avLst/>
          </a:prstGeom>
          <a:solidFill>
            <a:srgbClr val="CCCCFF">
              <a:alpha val="70195"/>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703492" name="Text Box 4"/>
          <p:cNvSpPr txBox="1">
            <a:spLocks noChangeArrowheads="1"/>
          </p:cNvSpPr>
          <p:nvPr/>
        </p:nvSpPr>
        <p:spPr bwMode="auto">
          <a:xfrm>
            <a:off x="3473450" y="1531938"/>
            <a:ext cx="1485900" cy="533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90000"/>
              </a:lnSpc>
            </a:pPr>
            <a:r>
              <a:rPr lang="en-US" sz="1600">
                <a:solidFill>
                  <a:schemeClr val="tx1"/>
                </a:solidFill>
                <a:latin typeface="Arial Narrow" pitchFamily="34" charset="0"/>
              </a:rPr>
              <a:t>5% CO</a:t>
            </a:r>
            <a:r>
              <a:rPr lang="en-US" sz="1600" baseline="-25000">
                <a:solidFill>
                  <a:schemeClr val="tx1"/>
                </a:solidFill>
                <a:latin typeface="Arial Narrow" pitchFamily="34" charset="0"/>
              </a:rPr>
              <a:t>2</a:t>
            </a:r>
            <a:endParaRPr lang="en-US" sz="1600">
              <a:solidFill>
                <a:schemeClr val="tx1"/>
              </a:solidFill>
              <a:latin typeface="Arial Narrow" pitchFamily="34" charset="0"/>
            </a:endParaRPr>
          </a:p>
          <a:p>
            <a:pPr algn="ctr" eaLnBrk="1" hangingPunct="1">
              <a:lnSpc>
                <a:spcPct val="90000"/>
              </a:lnSpc>
            </a:pPr>
            <a:r>
              <a:rPr lang="en-US" sz="1600">
                <a:solidFill>
                  <a:schemeClr val="tx1"/>
                </a:solidFill>
                <a:latin typeface="Arial Narrow" pitchFamily="34" charset="0"/>
              </a:rPr>
              <a:t>33 mM/ HCO</a:t>
            </a:r>
            <a:r>
              <a:rPr lang="en-US" sz="1600" baseline="-25000">
                <a:solidFill>
                  <a:schemeClr val="tx1"/>
                </a:solidFill>
                <a:latin typeface="Arial Narrow" pitchFamily="34" charset="0"/>
              </a:rPr>
              <a:t>3</a:t>
            </a:r>
            <a:r>
              <a:rPr lang="en-US" sz="1600" baseline="30000">
                <a:solidFill>
                  <a:schemeClr val="tx1"/>
                </a:solidFill>
                <a:latin typeface="Arial Narrow" pitchFamily="34" charset="0"/>
                <a:sym typeface="Symbol" pitchFamily="18" charset="2"/>
              </a:rPr>
              <a:t></a:t>
            </a:r>
            <a:endParaRPr lang="en-US" sz="1600" baseline="-25000">
              <a:solidFill>
                <a:schemeClr val="tx1"/>
              </a:solidFill>
              <a:latin typeface="Arial Narrow" pitchFamily="34" charset="0"/>
              <a:sym typeface="Symbol" pitchFamily="18" charset="2"/>
            </a:endParaRPr>
          </a:p>
        </p:txBody>
      </p:sp>
      <p:sp>
        <p:nvSpPr>
          <p:cNvPr id="703493" name="Rectangle 5"/>
          <p:cNvSpPr>
            <a:spLocks noChangeArrowheads="1"/>
          </p:cNvSpPr>
          <p:nvPr/>
        </p:nvSpPr>
        <p:spPr bwMode="auto">
          <a:xfrm>
            <a:off x="3852863" y="2052638"/>
            <a:ext cx="776287" cy="4529137"/>
          </a:xfrm>
          <a:prstGeom prst="rect">
            <a:avLst/>
          </a:prstGeom>
          <a:solidFill>
            <a:srgbClr val="CCFFCC">
              <a:alpha val="5999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nvGrpSpPr>
          <p:cNvPr id="2" name="Group 6"/>
          <p:cNvGrpSpPr>
            <a:grpSpLocks/>
          </p:cNvGrpSpPr>
          <p:nvPr/>
        </p:nvGrpSpPr>
        <p:grpSpPr bwMode="auto">
          <a:xfrm>
            <a:off x="3819525" y="6172200"/>
            <a:ext cx="566738" cy="311150"/>
            <a:chOff x="2600" y="3414"/>
            <a:chExt cx="357" cy="196"/>
          </a:xfrm>
        </p:grpSpPr>
        <p:sp>
          <p:nvSpPr>
            <p:cNvPr id="31885" name="Text Box 7"/>
            <p:cNvSpPr txBox="1">
              <a:spLocks noChangeArrowheads="1"/>
            </p:cNvSpPr>
            <p:nvPr/>
          </p:nvSpPr>
          <p:spPr bwMode="auto">
            <a:xfrm>
              <a:off x="2600" y="3414"/>
              <a:ext cx="357"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chemeClr val="tx1"/>
                  </a:solidFill>
                  <a:latin typeface="Arial Narrow" pitchFamily="34" charset="0"/>
                </a:rPr>
                <a:t>2 min</a:t>
              </a:r>
            </a:p>
          </p:txBody>
        </p:sp>
        <p:grpSp>
          <p:nvGrpSpPr>
            <p:cNvPr id="3" name="Group 8"/>
            <p:cNvGrpSpPr>
              <a:grpSpLocks/>
            </p:cNvGrpSpPr>
            <p:nvPr/>
          </p:nvGrpSpPr>
          <p:grpSpPr bwMode="auto">
            <a:xfrm>
              <a:off x="2643" y="3581"/>
              <a:ext cx="249" cy="29"/>
              <a:chOff x="2643" y="3581"/>
              <a:chExt cx="249" cy="29"/>
            </a:xfrm>
          </p:grpSpPr>
          <p:sp>
            <p:nvSpPr>
              <p:cNvPr id="31887" name="Line 9"/>
              <p:cNvSpPr>
                <a:spLocks noChangeShapeType="1"/>
              </p:cNvSpPr>
              <p:nvPr/>
            </p:nvSpPr>
            <p:spPr bwMode="auto">
              <a:xfrm>
                <a:off x="2643" y="3582"/>
                <a:ext cx="24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88" name="Line 10"/>
              <p:cNvSpPr>
                <a:spLocks noChangeShapeType="1"/>
              </p:cNvSpPr>
              <p:nvPr/>
            </p:nvSpPr>
            <p:spPr bwMode="auto">
              <a:xfrm>
                <a:off x="2649" y="3581"/>
                <a:ext cx="0" cy="2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89" name="Line 11"/>
              <p:cNvSpPr>
                <a:spLocks noChangeShapeType="1"/>
              </p:cNvSpPr>
              <p:nvPr/>
            </p:nvSpPr>
            <p:spPr bwMode="auto">
              <a:xfrm>
                <a:off x="2885" y="3581"/>
                <a:ext cx="0" cy="2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4" name="Group 12"/>
          <p:cNvGrpSpPr>
            <a:grpSpLocks/>
          </p:cNvGrpSpPr>
          <p:nvPr/>
        </p:nvGrpSpPr>
        <p:grpSpPr bwMode="auto">
          <a:xfrm>
            <a:off x="2495550" y="2203450"/>
            <a:ext cx="1038225" cy="1160463"/>
            <a:chOff x="1805" y="1236"/>
            <a:chExt cx="654" cy="731"/>
          </a:xfrm>
        </p:grpSpPr>
        <p:sp>
          <p:nvSpPr>
            <p:cNvPr id="31877" name="Rectangle 13"/>
            <p:cNvSpPr>
              <a:spLocks noChangeArrowheads="1"/>
            </p:cNvSpPr>
            <p:nvPr/>
          </p:nvSpPr>
          <p:spPr bwMode="auto">
            <a:xfrm>
              <a:off x="2200" y="1525"/>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1878" name="Rectangle 14"/>
            <p:cNvSpPr>
              <a:spLocks noChangeArrowheads="1"/>
            </p:cNvSpPr>
            <p:nvPr/>
          </p:nvSpPr>
          <p:spPr bwMode="auto">
            <a:xfrm>
              <a:off x="2200" y="1236"/>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7.7</a:t>
              </a:r>
              <a:endParaRPr lang="en-US" sz="1600">
                <a:solidFill>
                  <a:schemeClr val="tx1"/>
                </a:solidFill>
                <a:latin typeface="Arial Narrow" pitchFamily="34" charset="0"/>
              </a:endParaRPr>
            </a:p>
          </p:txBody>
        </p:sp>
        <p:sp>
          <p:nvSpPr>
            <p:cNvPr id="31879" name="Text Box 15"/>
            <p:cNvSpPr txBox="1">
              <a:spLocks noChangeArrowheads="1"/>
            </p:cNvSpPr>
            <p:nvPr/>
          </p:nvSpPr>
          <p:spPr bwMode="auto">
            <a:xfrm>
              <a:off x="1805" y="1502"/>
              <a:ext cx="34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b="1">
                  <a:solidFill>
                    <a:schemeClr val="tx1"/>
                  </a:solidFill>
                  <a:latin typeface="Arial Narrow" pitchFamily="34" charset="0"/>
                </a:rPr>
                <a:t>pH</a:t>
              </a:r>
              <a:r>
                <a:rPr lang="en-US" sz="1600" b="1" baseline="-25000">
                  <a:solidFill>
                    <a:schemeClr val="tx1"/>
                  </a:solidFill>
                  <a:latin typeface="Arial Narrow" pitchFamily="34" charset="0"/>
                </a:rPr>
                <a:t>S</a:t>
              </a:r>
            </a:p>
          </p:txBody>
        </p:sp>
        <p:sp>
          <p:nvSpPr>
            <p:cNvPr id="31880" name="Line 16"/>
            <p:cNvSpPr>
              <a:spLocks noChangeShapeType="1"/>
            </p:cNvSpPr>
            <p:nvPr/>
          </p:nvSpPr>
          <p:spPr bwMode="auto">
            <a:xfrm>
              <a:off x="2401" y="1303"/>
              <a:ext cx="0" cy="59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81" name="Line 17"/>
            <p:cNvSpPr>
              <a:spLocks noChangeShapeType="1"/>
            </p:cNvSpPr>
            <p:nvPr/>
          </p:nvSpPr>
          <p:spPr bwMode="auto">
            <a:xfrm>
              <a:off x="2401" y="1600"/>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82" name="Line 18"/>
            <p:cNvSpPr>
              <a:spLocks noChangeShapeType="1"/>
            </p:cNvSpPr>
            <p:nvPr/>
          </p:nvSpPr>
          <p:spPr bwMode="auto">
            <a:xfrm>
              <a:off x="2401" y="1308"/>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83" name="Line 19"/>
            <p:cNvSpPr>
              <a:spLocks noChangeShapeType="1"/>
            </p:cNvSpPr>
            <p:nvPr/>
          </p:nvSpPr>
          <p:spPr bwMode="auto">
            <a:xfrm>
              <a:off x="2401" y="1894"/>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84" name="Rectangle 20"/>
            <p:cNvSpPr>
              <a:spLocks noChangeArrowheads="1"/>
            </p:cNvSpPr>
            <p:nvPr/>
          </p:nvSpPr>
          <p:spPr bwMode="auto">
            <a:xfrm>
              <a:off x="2206" y="1813"/>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7.3</a:t>
              </a:r>
              <a:endParaRPr lang="en-US" sz="1600">
                <a:solidFill>
                  <a:schemeClr val="tx1"/>
                </a:solidFill>
                <a:latin typeface="Arial Narrow" pitchFamily="34" charset="0"/>
              </a:endParaRPr>
            </a:p>
          </p:txBody>
        </p:sp>
      </p:grpSp>
      <p:grpSp>
        <p:nvGrpSpPr>
          <p:cNvPr id="5" name="Group 154"/>
          <p:cNvGrpSpPr>
            <a:grpSpLocks/>
          </p:cNvGrpSpPr>
          <p:nvPr/>
        </p:nvGrpSpPr>
        <p:grpSpPr bwMode="auto">
          <a:xfrm>
            <a:off x="3670300" y="2528888"/>
            <a:ext cx="949325" cy="292100"/>
            <a:chOff x="2312" y="1593"/>
            <a:chExt cx="598" cy="184"/>
          </a:xfrm>
        </p:grpSpPr>
        <p:grpSp>
          <p:nvGrpSpPr>
            <p:cNvPr id="6" name="Group 22"/>
            <p:cNvGrpSpPr>
              <a:grpSpLocks/>
            </p:cNvGrpSpPr>
            <p:nvPr/>
          </p:nvGrpSpPr>
          <p:grpSpPr bwMode="auto">
            <a:xfrm>
              <a:off x="2312" y="1593"/>
              <a:ext cx="473" cy="184"/>
              <a:chOff x="2126" y="1218"/>
              <a:chExt cx="473" cy="184"/>
            </a:xfrm>
          </p:grpSpPr>
          <p:sp>
            <p:nvSpPr>
              <p:cNvPr id="31875" name="Freeform 23"/>
              <p:cNvSpPr>
                <a:spLocks/>
              </p:cNvSpPr>
              <p:nvPr/>
            </p:nvSpPr>
            <p:spPr bwMode="auto">
              <a:xfrm>
                <a:off x="2250" y="1218"/>
                <a:ext cx="349" cy="178"/>
              </a:xfrm>
              <a:custGeom>
                <a:avLst/>
                <a:gdLst>
                  <a:gd name="T0" fmla="*/ 32 w 303"/>
                  <a:gd name="T1" fmla="*/ 12 h 216"/>
                  <a:gd name="T2" fmla="*/ 32 w 303"/>
                  <a:gd name="T3" fmla="*/ 7 h 216"/>
                  <a:gd name="T4" fmla="*/ 70 w 303"/>
                  <a:gd name="T5" fmla="*/ 2 h 216"/>
                  <a:gd name="T6" fmla="*/ 104 w 303"/>
                  <a:gd name="T7" fmla="*/ 2 h 216"/>
                  <a:gd name="T8" fmla="*/ 138 w 303"/>
                  <a:gd name="T9" fmla="*/ 2 h 216"/>
                  <a:gd name="T10" fmla="*/ 165 w 303"/>
                  <a:gd name="T11" fmla="*/ 2 h 216"/>
                  <a:gd name="T12" fmla="*/ 210 w 303"/>
                  <a:gd name="T13" fmla="*/ 2 h 216"/>
                  <a:gd name="T14" fmla="*/ 242 w 303"/>
                  <a:gd name="T15" fmla="*/ 2 h 216"/>
                  <a:gd name="T16" fmla="*/ 242 w 303"/>
                  <a:gd name="T17" fmla="*/ 3 h 216"/>
                  <a:gd name="T18" fmla="*/ 279 w 303"/>
                  <a:gd name="T19" fmla="*/ 4 h 216"/>
                  <a:gd name="T20" fmla="*/ 305 w 303"/>
                  <a:gd name="T21" fmla="*/ 4 h 216"/>
                  <a:gd name="T22" fmla="*/ 334 w 303"/>
                  <a:gd name="T23" fmla="*/ 5 h 216"/>
                  <a:gd name="T24" fmla="*/ 372 w 303"/>
                  <a:gd name="T25" fmla="*/ 6 h 216"/>
                  <a:gd name="T26" fmla="*/ 403 w 303"/>
                  <a:gd name="T27" fmla="*/ 6 h 216"/>
                  <a:gd name="T28" fmla="*/ 403 w 303"/>
                  <a:gd name="T29" fmla="*/ 6 h 216"/>
                  <a:gd name="T30" fmla="*/ 442 w 303"/>
                  <a:gd name="T31" fmla="*/ 7 h 216"/>
                  <a:gd name="T32" fmla="*/ 472 w 303"/>
                  <a:gd name="T33" fmla="*/ 8 h 216"/>
                  <a:gd name="T34" fmla="*/ 509 w 303"/>
                  <a:gd name="T35" fmla="*/ 8 h 216"/>
                  <a:gd name="T36" fmla="*/ 536 w 303"/>
                  <a:gd name="T37" fmla="*/ 7 h 216"/>
                  <a:gd name="T38" fmla="*/ 570 w 303"/>
                  <a:gd name="T39" fmla="*/ 8 h 216"/>
                  <a:gd name="T40" fmla="*/ 570 w 303"/>
                  <a:gd name="T41" fmla="*/ 8 h 216"/>
                  <a:gd name="T42" fmla="*/ 604 w 303"/>
                  <a:gd name="T43" fmla="*/ 8 h 216"/>
                  <a:gd name="T44" fmla="*/ 645 w 303"/>
                  <a:gd name="T45" fmla="*/ 9 h 216"/>
                  <a:gd name="T46" fmla="*/ 676 w 303"/>
                  <a:gd name="T47" fmla="*/ 8 h 216"/>
                  <a:gd name="T48" fmla="*/ 708 w 303"/>
                  <a:gd name="T49" fmla="*/ 8 h 216"/>
                  <a:gd name="T50" fmla="*/ 743 w 303"/>
                  <a:gd name="T51" fmla="*/ 9 h 216"/>
                  <a:gd name="T52" fmla="*/ 743 w 303"/>
                  <a:gd name="T53" fmla="*/ 10 h 216"/>
                  <a:gd name="T54" fmla="*/ 777 w 303"/>
                  <a:gd name="T55" fmla="*/ 9 h 216"/>
                  <a:gd name="T56" fmla="*/ 814 w 303"/>
                  <a:gd name="T57" fmla="*/ 11 h 216"/>
                  <a:gd name="T58" fmla="*/ 845 w 303"/>
                  <a:gd name="T59" fmla="*/ 10 h 216"/>
                  <a:gd name="T60" fmla="*/ 873 w 303"/>
                  <a:gd name="T61" fmla="*/ 11 h 216"/>
                  <a:gd name="T62" fmla="*/ 909 w 303"/>
                  <a:gd name="T63" fmla="*/ 10 h 216"/>
                  <a:gd name="T64" fmla="*/ 939 w 303"/>
                  <a:gd name="T65" fmla="*/ 11 h 216"/>
                  <a:gd name="T66" fmla="*/ 939 w 303"/>
                  <a:gd name="T67" fmla="*/ 11 h 216"/>
                  <a:gd name="T68" fmla="*/ 973 w 303"/>
                  <a:gd name="T69" fmla="*/ 12 h 216"/>
                  <a:gd name="T70" fmla="*/ 1010 w 303"/>
                  <a:gd name="T71" fmla="*/ 11 h 216"/>
                  <a:gd name="T72" fmla="*/ 1047 w 303"/>
                  <a:gd name="T73" fmla="*/ 12 h 216"/>
                  <a:gd name="T74" fmla="*/ 1080 w 303"/>
                  <a:gd name="T75" fmla="*/ 11 h 216"/>
                  <a:gd name="T76" fmla="*/ 1113 w 303"/>
                  <a:gd name="T77" fmla="*/ 11 h 216"/>
                  <a:gd name="T78" fmla="*/ 1113 w 303"/>
                  <a:gd name="T79" fmla="*/ 12 h 216"/>
                  <a:gd name="T80" fmla="*/ 1147 w 303"/>
                  <a:gd name="T81" fmla="*/ 12 h 216"/>
                  <a:gd name="T82" fmla="*/ 1183 w 303"/>
                  <a:gd name="T83" fmla="*/ 12 h 216"/>
                  <a:gd name="T84" fmla="*/ 1217 w 303"/>
                  <a:gd name="T85" fmla="*/ 12 h 216"/>
                  <a:gd name="T86" fmla="*/ 1246 w 303"/>
                  <a:gd name="T87" fmla="*/ 12 h 216"/>
                  <a:gd name="T88" fmla="*/ 1282 w 303"/>
                  <a:gd name="T89" fmla="*/ 12 h 216"/>
                  <a:gd name="T90" fmla="*/ 1282 w 303"/>
                  <a:gd name="T91" fmla="*/ 12 h 216"/>
                  <a:gd name="T92" fmla="*/ 1319 w 303"/>
                  <a:gd name="T93" fmla="*/ 12 h 216"/>
                  <a:gd name="T94" fmla="*/ 1345 w 303"/>
                  <a:gd name="T95" fmla="*/ 12 h 216"/>
                  <a:gd name="T96" fmla="*/ 1384 w 303"/>
                  <a:gd name="T97" fmla="*/ 12 h 216"/>
                  <a:gd name="T98" fmla="*/ 1413 w 303"/>
                  <a:gd name="T99" fmla="*/ 12 h 216"/>
                  <a:gd name="T100" fmla="*/ 1446 w 303"/>
                  <a:gd name="T101" fmla="*/ 13 h 216"/>
                  <a:gd name="T102" fmla="*/ 1486 w 303"/>
                  <a:gd name="T103" fmla="*/ 12 h 216"/>
                  <a:gd name="T104" fmla="*/ 1486 w 303"/>
                  <a:gd name="T105" fmla="*/ 14 h 216"/>
                  <a:gd name="T106" fmla="*/ 1519 w 303"/>
                  <a:gd name="T107" fmla="*/ 14 h 216"/>
                  <a:gd name="T108" fmla="*/ 1549 w 303"/>
                  <a:gd name="T109" fmla="*/ 13 h 216"/>
                  <a:gd name="T110" fmla="*/ 1590 w 303"/>
                  <a:gd name="T111" fmla="*/ 13 h 216"/>
                  <a:gd name="T112" fmla="*/ 1618 w 303"/>
                  <a:gd name="T113" fmla="*/ 13 h 216"/>
                  <a:gd name="T114" fmla="*/ 1651 w 303"/>
                  <a:gd name="T115" fmla="*/ 14 h 216"/>
                  <a:gd name="T116" fmla="*/ 1651 w 303"/>
                  <a:gd name="T117" fmla="*/ 13 h 2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3" h="216">
                    <a:moveTo>
                      <a:pt x="1" y="216"/>
                    </a:moveTo>
                    <a:lnTo>
                      <a:pt x="0" y="175"/>
                    </a:lnTo>
                    <a:lnTo>
                      <a:pt x="0" y="162"/>
                    </a:lnTo>
                    <a:lnTo>
                      <a:pt x="6" y="129"/>
                    </a:lnTo>
                    <a:lnTo>
                      <a:pt x="6" y="116"/>
                    </a:lnTo>
                    <a:lnTo>
                      <a:pt x="6" y="97"/>
                    </a:lnTo>
                    <a:lnTo>
                      <a:pt x="6" y="84"/>
                    </a:lnTo>
                    <a:lnTo>
                      <a:pt x="6" y="65"/>
                    </a:lnTo>
                    <a:lnTo>
                      <a:pt x="13" y="58"/>
                    </a:lnTo>
                    <a:lnTo>
                      <a:pt x="13" y="45"/>
                    </a:lnTo>
                    <a:lnTo>
                      <a:pt x="13" y="39"/>
                    </a:lnTo>
                    <a:lnTo>
                      <a:pt x="13" y="26"/>
                    </a:lnTo>
                    <a:lnTo>
                      <a:pt x="19" y="19"/>
                    </a:lnTo>
                    <a:lnTo>
                      <a:pt x="19" y="13"/>
                    </a:lnTo>
                    <a:lnTo>
                      <a:pt x="25" y="6"/>
                    </a:lnTo>
                    <a:lnTo>
                      <a:pt x="25" y="19"/>
                    </a:lnTo>
                    <a:lnTo>
                      <a:pt x="25" y="13"/>
                    </a:lnTo>
                    <a:lnTo>
                      <a:pt x="25" y="19"/>
                    </a:lnTo>
                    <a:lnTo>
                      <a:pt x="25" y="13"/>
                    </a:lnTo>
                    <a:lnTo>
                      <a:pt x="31" y="0"/>
                    </a:lnTo>
                    <a:lnTo>
                      <a:pt x="31" y="13"/>
                    </a:lnTo>
                    <a:lnTo>
                      <a:pt x="31" y="19"/>
                    </a:lnTo>
                    <a:lnTo>
                      <a:pt x="37" y="19"/>
                    </a:lnTo>
                    <a:lnTo>
                      <a:pt x="43" y="19"/>
                    </a:lnTo>
                    <a:lnTo>
                      <a:pt x="43" y="26"/>
                    </a:lnTo>
                    <a:lnTo>
                      <a:pt x="43" y="32"/>
                    </a:lnTo>
                    <a:lnTo>
                      <a:pt x="50" y="26"/>
                    </a:lnTo>
                    <a:lnTo>
                      <a:pt x="50" y="32"/>
                    </a:lnTo>
                    <a:lnTo>
                      <a:pt x="50" y="26"/>
                    </a:lnTo>
                    <a:lnTo>
                      <a:pt x="50" y="39"/>
                    </a:lnTo>
                    <a:lnTo>
                      <a:pt x="56" y="26"/>
                    </a:lnTo>
                    <a:lnTo>
                      <a:pt x="56" y="39"/>
                    </a:lnTo>
                    <a:lnTo>
                      <a:pt x="56" y="45"/>
                    </a:lnTo>
                    <a:lnTo>
                      <a:pt x="62" y="52"/>
                    </a:lnTo>
                    <a:lnTo>
                      <a:pt x="62" y="45"/>
                    </a:lnTo>
                    <a:lnTo>
                      <a:pt x="62" y="52"/>
                    </a:lnTo>
                    <a:lnTo>
                      <a:pt x="62" y="58"/>
                    </a:lnTo>
                    <a:lnTo>
                      <a:pt x="68" y="52"/>
                    </a:lnTo>
                    <a:lnTo>
                      <a:pt x="68" y="58"/>
                    </a:lnTo>
                    <a:lnTo>
                      <a:pt x="68" y="52"/>
                    </a:lnTo>
                    <a:lnTo>
                      <a:pt x="68" y="58"/>
                    </a:lnTo>
                    <a:lnTo>
                      <a:pt x="68" y="52"/>
                    </a:lnTo>
                    <a:lnTo>
                      <a:pt x="74" y="58"/>
                    </a:lnTo>
                    <a:lnTo>
                      <a:pt x="81" y="65"/>
                    </a:lnTo>
                    <a:lnTo>
                      <a:pt x="81" y="71"/>
                    </a:lnTo>
                    <a:lnTo>
                      <a:pt x="81" y="65"/>
                    </a:lnTo>
                    <a:lnTo>
                      <a:pt x="87" y="71"/>
                    </a:lnTo>
                    <a:lnTo>
                      <a:pt x="87" y="78"/>
                    </a:lnTo>
                    <a:lnTo>
                      <a:pt x="87" y="71"/>
                    </a:lnTo>
                    <a:lnTo>
                      <a:pt x="93" y="71"/>
                    </a:lnTo>
                    <a:lnTo>
                      <a:pt x="93" y="78"/>
                    </a:lnTo>
                    <a:lnTo>
                      <a:pt x="93" y="71"/>
                    </a:lnTo>
                    <a:lnTo>
                      <a:pt x="93" y="78"/>
                    </a:lnTo>
                    <a:lnTo>
                      <a:pt x="99" y="71"/>
                    </a:lnTo>
                    <a:lnTo>
                      <a:pt x="99" y="78"/>
                    </a:lnTo>
                    <a:lnTo>
                      <a:pt x="99" y="84"/>
                    </a:lnTo>
                    <a:lnTo>
                      <a:pt x="105" y="78"/>
                    </a:lnTo>
                    <a:lnTo>
                      <a:pt x="105" y="84"/>
                    </a:lnTo>
                    <a:lnTo>
                      <a:pt x="105" y="78"/>
                    </a:lnTo>
                    <a:lnTo>
                      <a:pt x="105" y="84"/>
                    </a:lnTo>
                    <a:lnTo>
                      <a:pt x="111" y="84"/>
                    </a:lnTo>
                    <a:lnTo>
                      <a:pt x="111" y="78"/>
                    </a:lnTo>
                    <a:lnTo>
                      <a:pt x="111" y="84"/>
                    </a:lnTo>
                    <a:lnTo>
                      <a:pt x="118" y="84"/>
                    </a:lnTo>
                    <a:lnTo>
                      <a:pt x="118" y="91"/>
                    </a:lnTo>
                    <a:lnTo>
                      <a:pt x="124" y="97"/>
                    </a:lnTo>
                    <a:lnTo>
                      <a:pt x="124" y="91"/>
                    </a:lnTo>
                    <a:lnTo>
                      <a:pt x="124" y="84"/>
                    </a:lnTo>
                    <a:lnTo>
                      <a:pt x="124" y="97"/>
                    </a:lnTo>
                    <a:lnTo>
                      <a:pt x="124" y="91"/>
                    </a:lnTo>
                    <a:lnTo>
                      <a:pt x="130" y="97"/>
                    </a:lnTo>
                    <a:lnTo>
                      <a:pt x="130" y="84"/>
                    </a:lnTo>
                    <a:lnTo>
                      <a:pt x="130" y="91"/>
                    </a:lnTo>
                    <a:lnTo>
                      <a:pt x="130" y="97"/>
                    </a:lnTo>
                    <a:lnTo>
                      <a:pt x="130" y="91"/>
                    </a:lnTo>
                    <a:lnTo>
                      <a:pt x="136" y="91"/>
                    </a:lnTo>
                    <a:lnTo>
                      <a:pt x="136" y="97"/>
                    </a:lnTo>
                    <a:lnTo>
                      <a:pt x="136" y="91"/>
                    </a:lnTo>
                    <a:lnTo>
                      <a:pt x="136" y="104"/>
                    </a:lnTo>
                    <a:lnTo>
                      <a:pt x="136" y="97"/>
                    </a:lnTo>
                    <a:lnTo>
                      <a:pt x="142" y="97"/>
                    </a:lnTo>
                    <a:lnTo>
                      <a:pt x="142" y="104"/>
                    </a:lnTo>
                    <a:lnTo>
                      <a:pt x="142" y="91"/>
                    </a:lnTo>
                    <a:lnTo>
                      <a:pt x="149" y="104"/>
                    </a:lnTo>
                    <a:lnTo>
                      <a:pt x="149" y="97"/>
                    </a:lnTo>
                    <a:lnTo>
                      <a:pt x="149" y="110"/>
                    </a:lnTo>
                    <a:lnTo>
                      <a:pt x="149" y="97"/>
                    </a:lnTo>
                    <a:lnTo>
                      <a:pt x="155" y="97"/>
                    </a:lnTo>
                    <a:lnTo>
                      <a:pt x="155" y="104"/>
                    </a:lnTo>
                    <a:lnTo>
                      <a:pt x="155" y="97"/>
                    </a:lnTo>
                    <a:lnTo>
                      <a:pt x="155" y="104"/>
                    </a:lnTo>
                    <a:lnTo>
                      <a:pt x="161" y="110"/>
                    </a:lnTo>
                    <a:lnTo>
                      <a:pt x="161" y="97"/>
                    </a:lnTo>
                    <a:lnTo>
                      <a:pt x="161" y="104"/>
                    </a:lnTo>
                    <a:lnTo>
                      <a:pt x="161" y="110"/>
                    </a:lnTo>
                    <a:lnTo>
                      <a:pt x="167" y="104"/>
                    </a:lnTo>
                    <a:lnTo>
                      <a:pt x="167" y="110"/>
                    </a:lnTo>
                    <a:lnTo>
                      <a:pt x="173" y="110"/>
                    </a:lnTo>
                    <a:lnTo>
                      <a:pt x="173" y="97"/>
                    </a:lnTo>
                    <a:lnTo>
                      <a:pt x="173" y="104"/>
                    </a:lnTo>
                    <a:lnTo>
                      <a:pt x="173" y="110"/>
                    </a:lnTo>
                    <a:lnTo>
                      <a:pt x="179" y="110"/>
                    </a:lnTo>
                    <a:lnTo>
                      <a:pt x="179" y="116"/>
                    </a:lnTo>
                    <a:lnTo>
                      <a:pt x="179" y="104"/>
                    </a:lnTo>
                    <a:lnTo>
                      <a:pt x="186" y="104"/>
                    </a:lnTo>
                    <a:lnTo>
                      <a:pt x="186" y="110"/>
                    </a:lnTo>
                    <a:lnTo>
                      <a:pt x="186" y="116"/>
                    </a:lnTo>
                    <a:lnTo>
                      <a:pt x="186" y="110"/>
                    </a:lnTo>
                    <a:lnTo>
                      <a:pt x="192" y="110"/>
                    </a:lnTo>
                    <a:lnTo>
                      <a:pt x="192" y="123"/>
                    </a:lnTo>
                    <a:lnTo>
                      <a:pt x="192" y="110"/>
                    </a:lnTo>
                    <a:lnTo>
                      <a:pt x="192" y="116"/>
                    </a:lnTo>
                    <a:lnTo>
                      <a:pt x="198" y="110"/>
                    </a:lnTo>
                    <a:lnTo>
                      <a:pt x="198" y="116"/>
                    </a:lnTo>
                    <a:lnTo>
                      <a:pt x="198" y="123"/>
                    </a:lnTo>
                    <a:lnTo>
                      <a:pt x="198" y="116"/>
                    </a:lnTo>
                    <a:lnTo>
                      <a:pt x="204" y="110"/>
                    </a:lnTo>
                    <a:lnTo>
                      <a:pt x="204" y="116"/>
                    </a:lnTo>
                    <a:lnTo>
                      <a:pt x="204" y="123"/>
                    </a:lnTo>
                    <a:lnTo>
                      <a:pt x="210" y="116"/>
                    </a:lnTo>
                    <a:lnTo>
                      <a:pt x="210" y="123"/>
                    </a:lnTo>
                    <a:lnTo>
                      <a:pt x="216" y="116"/>
                    </a:lnTo>
                    <a:lnTo>
                      <a:pt x="216" y="123"/>
                    </a:lnTo>
                    <a:lnTo>
                      <a:pt x="216" y="129"/>
                    </a:lnTo>
                    <a:lnTo>
                      <a:pt x="223" y="129"/>
                    </a:lnTo>
                    <a:lnTo>
                      <a:pt x="223" y="123"/>
                    </a:lnTo>
                    <a:lnTo>
                      <a:pt x="223" y="129"/>
                    </a:lnTo>
                    <a:lnTo>
                      <a:pt x="229" y="110"/>
                    </a:lnTo>
                    <a:lnTo>
                      <a:pt x="229" y="123"/>
                    </a:lnTo>
                    <a:lnTo>
                      <a:pt x="235" y="123"/>
                    </a:lnTo>
                    <a:lnTo>
                      <a:pt x="235" y="129"/>
                    </a:lnTo>
                    <a:lnTo>
                      <a:pt x="235" y="123"/>
                    </a:lnTo>
                    <a:lnTo>
                      <a:pt x="235" y="129"/>
                    </a:lnTo>
                    <a:lnTo>
                      <a:pt x="241" y="129"/>
                    </a:lnTo>
                    <a:lnTo>
                      <a:pt x="241" y="123"/>
                    </a:lnTo>
                    <a:lnTo>
                      <a:pt x="241" y="129"/>
                    </a:lnTo>
                    <a:lnTo>
                      <a:pt x="247" y="123"/>
                    </a:lnTo>
                    <a:lnTo>
                      <a:pt x="247" y="129"/>
                    </a:lnTo>
                    <a:lnTo>
                      <a:pt x="247" y="136"/>
                    </a:lnTo>
                    <a:lnTo>
                      <a:pt x="254" y="129"/>
                    </a:lnTo>
                    <a:lnTo>
                      <a:pt x="260" y="136"/>
                    </a:lnTo>
                    <a:lnTo>
                      <a:pt x="260" y="129"/>
                    </a:lnTo>
                    <a:lnTo>
                      <a:pt x="266" y="136"/>
                    </a:lnTo>
                    <a:lnTo>
                      <a:pt x="272" y="129"/>
                    </a:lnTo>
                    <a:lnTo>
                      <a:pt x="272" y="142"/>
                    </a:lnTo>
                    <a:lnTo>
                      <a:pt x="278" y="136"/>
                    </a:lnTo>
                    <a:lnTo>
                      <a:pt x="278" y="142"/>
                    </a:lnTo>
                    <a:lnTo>
                      <a:pt x="278" y="129"/>
                    </a:lnTo>
                    <a:lnTo>
                      <a:pt x="284" y="136"/>
                    </a:lnTo>
                    <a:lnTo>
                      <a:pt x="284" y="142"/>
                    </a:lnTo>
                    <a:lnTo>
                      <a:pt x="284" y="136"/>
                    </a:lnTo>
                    <a:lnTo>
                      <a:pt x="291" y="142"/>
                    </a:lnTo>
                    <a:lnTo>
                      <a:pt x="291" y="136"/>
                    </a:lnTo>
                    <a:lnTo>
                      <a:pt x="297" y="136"/>
                    </a:lnTo>
                    <a:lnTo>
                      <a:pt x="297" y="142"/>
                    </a:lnTo>
                    <a:lnTo>
                      <a:pt x="303" y="142"/>
                    </a:lnTo>
                    <a:lnTo>
                      <a:pt x="303" y="149"/>
                    </a:lnTo>
                    <a:lnTo>
                      <a:pt x="303" y="136"/>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76" name="Freeform 24"/>
              <p:cNvSpPr>
                <a:spLocks/>
              </p:cNvSpPr>
              <p:nvPr/>
            </p:nvSpPr>
            <p:spPr bwMode="auto">
              <a:xfrm>
                <a:off x="2126" y="1380"/>
                <a:ext cx="120" cy="22"/>
              </a:xfrm>
              <a:custGeom>
                <a:avLst/>
                <a:gdLst>
                  <a:gd name="T0" fmla="*/ 0 w 24"/>
                  <a:gd name="T1" fmla="*/ 2147483647 h 4"/>
                  <a:gd name="T2" fmla="*/ 0 w 24"/>
                  <a:gd name="T3" fmla="*/ 2147483647 h 4"/>
                  <a:gd name="T4" fmla="*/ 244140625 w 24"/>
                  <a:gd name="T5" fmla="*/ 2147483647 h 4"/>
                  <a:gd name="T6" fmla="*/ 244140625 w 24"/>
                  <a:gd name="T7" fmla="*/ 1547403633 h 4"/>
                  <a:gd name="T8" fmla="*/ 244140625 w 24"/>
                  <a:gd name="T9" fmla="*/ 1547403633 h 4"/>
                  <a:gd name="T10" fmla="*/ 488281250 w 24"/>
                  <a:gd name="T11" fmla="*/ 1547403633 h 4"/>
                  <a:gd name="T12" fmla="*/ 488281250 w 24"/>
                  <a:gd name="T13" fmla="*/ 1547403633 h 4"/>
                  <a:gd name="T14" fmla="*/ 732421875 w 24"/>
                  <a:gd name="T15" fmla="*/ 1547403633 h 4"/>
                  <a:gd name="T16" fmla="*/ 732421875 w 24"/>
                  <a:gd name="T17" fmla="*/ 1547403633 h 4"/>
                  <a:gd name="T18" fmla="*/ 976562500 w 24"/>
                  <a:gd name="T19" fmla="*/ 1547403633 h 4"/>
                  <a:gd name="T20" fmla="*/ 976562500 w 24"/>
                  <a:gd name="T21" fmla="*/ 1547403633 h 4"/>
                  <a:gd name="T22" fmla="*/ 976562500 w 24"/>
                  <a:gd name="T23" fmla="*/ 1547403633 h 4"/>
                  <a:gd name="T24" fmla="*/ 1220703125 w 24"/>
                  <a:gd name="T25" fmla="*/ 1547403633 h 4"/>
                  <a:gd name="T26" fmla="*/ 1220703125 w 24"/>
                  <a:gd name="T27" fmla="*/ 1547403633 h 4"/>
                  <a:gd name="T28" fmla="*/ 1464843750 w 24"/>
                  <a:gd name="T29" fmla="*/ 1547403633 h 4"/>
                  <a:gd name="T30" fmla="*/ 1464843750 w 24"/>
                  <a:gd name="T31" fmla="*/ 838255814 h 4"/>
                  <a:gd name="T32" fmla="*/ 1708984375 w 24"/>
                  <a:gd name="T33" fmla="*/ 1547403633 h 4"/>
                  <a:gd name="T34" fmla="*/ 1708984375 w 24"/>
                  <a:gd name="T35" fmla="*/ 1547403633 h 4"/>
                  <a:gd name="T36" fmla="*/ 1708984375 w 24"/>
                  <a:gd name="T37" fmla="*/ 1547403633 h 4"/>
                  <a:gd name="T38" fmla="*/ 1953125000 w 24"/>
                  <a:gd name="T39" fmla="*/ 1547403633 h 4"/>
                  <a:gd name="T40" fmla="*/ 1953125000 w 24"/>
                  <a:gd name="T41" fmla="*/ 1547403633 h 4"/>
                  <a:gd name="T42" fmla="*/ 2147483647 w 24"/>
                  <a:gd name="T43" fmla="*/ 1547403633 h 4"/>
                  <a:gd name="T44" fmla="*/ 2147483647 w 24"/>
                  <a:gd name="T45" fmla="*/ 0 h 4"/>
                  <a:gd name="T46" fmla="*/ 2147483647 w 24"/>
                  <a:gd name="T47" fmla="*/ 1547403633 h 4"/>
                  <a:gd name="T48" fmla="*/ 2147483647 w 24"/>
                  <a:gd name="T49" fmla="*/ 1547403633 h 4"/>
                  <a:gd name="T50" fmla="*/ 2147483647 w 24"/>
                  <a:gd name="T51" fmla="*/ 1547403633 h 4"/>
                  <a:gd name="T52" fmla="*/ 2147483647 w 24"/>
                  <a:gd name="T53" fmla="*/ 838255814 h 4"/>
                  <a:gd name="T54" fmla="*/ 2147483647 w 24"/>
                  <a:gd name="T55" fmla="*/ 838255814 h 4"/>
                  <a:gd name="T56" fmla="*/ 2147483647 w 24"/>
                  <a:gd name="T57" fmla="*/ 1547403633 h 4"/>
                  <a:gd name="T58" fmla="*/ 2147483647 w 24"/>
                  <a:gd name="T59" fmla="*/ 1547403633 h 4"/>
                  <a:gd name="T60" fmla="*/ 2147483647 w 24"/>
                  <a:gd name="T61" fmla="*/ 1547403633 h 4"/>
                  <a:gd name="T62" fmla="*/ 2147483647 w 24"/>
                  <a:gd name="T63" fmla="*/ 838255814 h 4"/>
                  <a:gd name="T64" fmla="*/ 2147483647 w 24"/>
                  <a:gd name="T65" fmla="*/ 0 h 4"/>
                  <a:gd name="T66" fmla="*/ 2147483647 w 24"/>
                  <a:gd name="T67" fmla="*/ 838255814 h 4"/>
                  <a:gd name="T68" fmla="*/ 2147483647 w 24"/>
                  <a:gd name="T69" fmla="*/ 1547403633 h 4"/>
                  <a:gd name="T70" fmla="*/ 2147483647 w 24"/>
                  <a:gd name="T71" fmla="*/ 1547403633 h 4"/>
                  <a:gd name="T72" fmla="*/ 2147483647 w 24"/>
                  <a:gd name="T73" fmla="*/ 1547403633 h 4"/>
                  <a:gd name="T74" fmla="*/ 2147483647 w 24"/>
                  <a:gd name="T75" fmla="*/ 0 h 4"/>
                  <a:gd name="T76" fmla="*/ 2147483647 w 24"/>
                  <a:gd name="T77" fmla="*/ 1547403633 h 4"/>
                  <a:gd name="T78" fmla="*/ 2147483647 w 24"/>
                  <a:gd name="T79" fmla="*/ 1547403633 h 4"/>
                  <a:gd name="T80" fmla="*/ 2147483647 w 24"/>
                  <a:gd name="T81" fmla="*/ 1547403633 h 4"/>
                  <a:gd name="T82" fmla="*/ 2147483647 w 24"/>
                  <a:gd name="T83" fmla="*/ 1547403633 h 4"/>
                  <a:gd name="T84" fmla="*/ 2147483647 w 24"/>
                  <a:gd name="T85" fmla="*/ 1547403633 h 4"/>
                  <a:gd name="T86" fmla="*/ 2147483647 w 24"/>
                  <a:gd name="T87" fmla="*/ 1547403633 h 4"/>
                  <a:gd name="T88" fmla="*/ 2147483647 w 24"/>
                  <a:gd name="T89" fmla="*/ 1547403633 h 4"/>
                  <a:gd name="T90" fmla="*/ 2147483647 w 24"/>
                  <a:gd name="T91" fmla="*/ 838255814 h 4"/>
                  <a:gd name="T92" fmla="*/ 2147483647 w 24"/>
                  <a:gd name="T93" fmla="*/ 1547403633 h 4"/>
                  <a:gd name="T94" fmla="*/ 2147483647 w 24"/>
                  <a:gd name="T95" fmla="*/ 1547403633 h 4"/>
                  <a:gd name="T96" fmla="*/ 2147483647 w 24"/>
                  <a:gd name="T97" fmla="*/ 1547403633 h 4"/>
                  <a:gd name="T98" fmla="*/ 2147483647 w 24"/>
                  <a:gd name="T99" fmla="*/ 1547403633 h 4"/>
                  <a:gd name="T100" fmla="*/ 2147483647 w 24"/>
                  <a:gd name="T101" fmla="*/ 1547403633 h 4"/>
                  <a:gd name="T102" fmla="*/ 2147483647 w 24"/>
                  <a:gd name="T103" fmla="*/ 2147483647 h 4"/>
                  <a:gd name="T104" fmla="*/ 2147483647 w 24"/>
                  <a:gd name="T105" fmla="*/ 1547403633 h 4"/>
                  <a:gd name="T106" fmla="*/ 2147483647 w 24"/>
                  <a:gd name="T107" fmla="*/ 1547403633 h 4"/>
                  <a:gd name="T108" fmla="*/ 2147483647 w 24"/>
                  <a:gd name="T109" fmla="*/ 1547403633 h 4"/>
                  <a:gd name="T110" fmla="*/ 2147483647 w 24"/>
                  <a:gd name="T111" fmla="*/ 2147483647 h 4"/>
                  <a:gd name="T112" fmla="*/ 2147483647 w 24"/>
                  <a:gd name="T113" fmla="*/ 1547403633 h 4"/>
                  <a:gd name="T114" fmla="*/ 2147483647 w 24"/>
                  <a:gd name="T115" fmla="*/ 0 h 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 h="4">
                    <a:moveTo>
                      <a:pt x="0" y="2"/>
                    </a:moveTo>
                    <a:lnTo>
                      <a:pt x="0" y="3"/>
                    </a:lnTo>
                    <a:lnTo>
                      <a:pt x="0" y="4"/>
                    </a:lnTo>
                    <a:lnTo>
                      <a:pt x="0" y="3"/>
                    </a:lnTo>
                    <a:lnTo>
                      <a:pt x="1" y="3"/>
                    </a:lnTo>
                    <a:lnTo>
                      <a:pt x="1" y="2"/>
                    </a:lnTo>
                    <a:lnTo>
                      <a:pt x="2" y="2"/>
                    </a:lnTo>
                    <a:lnTo>
                      <a:pt x="3" y="2"/>
                    </a:lnTo>
                    <a:lnTo>
                      <a:pt x="3" y="4"/>
                    </a:lnTo>
                    <a:lnTo>
                      <a:pt x="3" y="2"/>
                    </a:lnTo>
                    <a:lnTo>
                      <a:pt x="4" y="2"/>
                    </a:lnTo>
                    <a:lnTo>
                      <a:pt x="5" y="2"/>
                    </a:lnTo>
                    <a:lnTo>
                      <a:pt x="5" y="3"/>
                    </a:lnTo>
                    <a:lnTo>
                      <a:pt x="6" y="2"/>
                    </a:lnTo>
                    <a:lnTo>
                      <a:pt x="6" y="1"/>
                    </a:lnTo>
                    <a:lnTo>
                      <a:pt x="6" y="2"/>
                    </a:lnTo>
                    <a:lnTo>
                      <a:pt x="7" y="2"/>
                    </a:lnTo>
                    <a:lnTo>
                      <a:pt x="7" y="1"/>
                    </a:lnTo>
                    <a:lnTo>
                      <a:pt x="7" y="2"/>
                    </a:lnTo>
                    <a:lnTo>
                      <a:pt x="8" y="2"/>
                    </a:lnTo>
                    <a:lnTo>
                      <a:pt x="8" y="1"/>
                    </a:lnTo>
                    <a:lnTo>
                      <a:pt x="9" y="2"/>
                    </a:lnTo>
                    <a:lnTo>
                      <a:pt x="9" y="1"/>
                    </a:lnTo>
                    <a:lnTo>
                      <a:pt x="9" y="0"/>
                    </a:lnTo>
                    <a:lnTo>
                      <a:pt x="9" y="2"/>
                    </a:lnTo>
                    <a:lnTo>
                      <a:pt x="10" y="2"/>
                    </a:lnTo>
                    <a:lnTo>
                      <a:pt x="11" y="2"/>
                    </a:lnTo>
                    <a:lnTo>
                      <a:pt x="11" y="1"/>
                    </a:lnTo>
                    <a:lnTo>
                      <a:pt x="11" y="2"/>
                    </a:lnTo>
                    <a:lnTo>
                      <a:pt x="11" y="1"/>
                    </a:lnTo>
                    <a:lnTo>
                      <a:pt x="11" y="2"/>
                    </a:lnTo>
                    <a:lnTo>
                      <a:pt x="12" y="2"/>
                    </a:lnTo>
                    <a:lnTo>
                      <a:pt x="13" y="2"/>
                    </a:lnTo>
                    <a:lnTo>
                      <a:pt x="13" y="1"/>
                    </a:lnTo>
                    <a:lnTo>
                      <a:pt x="13" y="2"/>
                    </a:lnTo>
                    <a:lnTo>
                      <a:pt x="13" y="0"/>
                    </a:lnTo>
                    <a:lnTo>
                      <a:pt x="13" y="2"/>
                    </a:lnTo>
                    <a:lnTo>
                      <a:pt x="14" y="1"/>
                    </a:lnTo>
                    <a:lnTo>
                      <a:pt x="14" y="3"/>
                    </a:lnTo>
                    <a:lnTo>
                      <a:pt x="14" y="2"/>
                    </a:lnTo>
                    <a:lnTo>
                      <a:pt x="14" y="1"/>
                    </a:lnTo>
                    <a:lnTo>
                      <a:pt x="14" y="2"/>
                    </a:lnTo>
                    <a:lnTo>
                      <a:pt x="15" y="2"/>
                    </a:lnTo>
                    <a:lnTo>
                      <a:pt x="15" y="1"/>
                    </a:lnTo>
                    <a:lnTo>
                      <a:pt x="15" y="0"/>
                    </a:lnTo>
                    <a:lnTo>
                      <a:pt x="16" y="2"/>
                    </a:lnTo>
                    <a:lnTo>
                      <a:pt x="16" y="3"/>
                    </a:lnTo>
                    <a:lnTo>
                      <a:pt x="17" y="2"/>
                    </a:lnTo>
                    <a:lnTo>
                      <a:pt x="18" y="0"/>
                    </a:lnTo>
                    <a:lnTo>
                      <a:pt x="18" y="2"/>
                    </a:lnTo>
                    <a:lnTo>
                      <a:pt x="18" y="3"/>
                    </a:lnTo>
                    <a:lnTo>
                      <a:pt x="18" y="2"/>
                    </a:lnTo>
                    <a:lnTo>
                      <a:pt x="19" y="1"/>
                    </a:lnTo>
                    <a:lnTo>
                      <a:pt x="19" y="2"/>
                    </a:lnTo>
                    <a:lnTo>
                      <a:pt x="20" y="2"/>
                    </a:lnTo>
                    <a:lnTo>
                      <a:pt x="21" y="2"/>
                    </a:lnTo>
                    <a:lnTo>
                      <a:pt x="21" y="3"/>
                    </a:lnTo>
                    <a:lnTo>
                      <a:pt x="22" y="3"/>
                    </a:lnTo>
                    <a:lnTo>
                      <a:pt x="22" y="2"/>
                    </a:lnTo>
                    <a:lnTo>
                      <a:pt x="22" y="3"/>
                    </a:lnTo>
                    <a:lnTo>
                      <a:pt x="22" y="2"/>
                    </a:lnTo>
                    <a:lnTo>
                      <a:pt x="23" y="2"/>
                    </a:lnTo>
                    <a:lnTo>
                      <a:pt x="23" y="4"/>
                    </a:lnTo>
                    <a:lnTo>
                      <a:pt x="23" y="2"/>
                    </a:lnTo>
                    <a:lnTo>
                      <a:pt x="24" y="2"/>
                    </a:lnTo>
                    <a:lnTo>
                      <a:pt x="24" y="1"/>
                    </a:lnTo>
                    <a:lnTo>
                      <a:pt x="24" y="0"/>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1874" name="Freeform 25"/>
            <p:cNvSpPr>
              <a:spLocks/>
            </p:cNvSpPr>
            <p:nvPr/>
          </p:nvSpPr>
          <p:spPr bwMode="auto">
            <a:xfrm>
              <a:off x="2781" y="1704"/>
              <a:ext cx="129" cy="15"/>
            </a:xfrm>
            <a:custGeom>
              <a:avLst/>
              <a:gdLst>
                <a:gd name="T0" fmla="*/ 0 w 167"/>
                <a:gd name="T1" fmla="*/ 24 h 13"/>
                <a:gd name="T2" fmla="*/ 2 w 167"/>
                <a:gd name="T3" fmla="*/ 0 h 13"/>
                <a:gd name="T4" fmla="*/ 2 w 167"/>
                <a:gd name="T5" fmla="*/ 24 h 13"/>
                <a:gd name="T6" fmla="*/ 2 w 167"/>
                <a:gd name="T7" fmla="*/ 24 h 13"/>
                <a:gd name="T8" fmla="*/ 2 w 167"/>
                <a:gd name="T9" fmla="*/ 0 h 13"/>
                <a:gd name="T10" fmla="*/ 2 w 167"/>
                <a:gd name="T11" fmla="*/ 0 h 13"/>
                <a:gd name="T12" fmla="*/ 2 w 167"/>
                <a:gd name="T13" fmla="*/ 0 h 13"/>
                <a:gd name="T14" fmla="*/ 2 w 167"/>
                <a:gd name="T15" fmla="*/ 24 h 13"/>
                <a:gd name="T16" fmla="*/ 2 w 167"/>
                <a:gd name="T17" fmla="*/ 24 h 13"/>
                <a:gd name="T18" fmla="*/ 2 w 167"/>
                <a:gd name="T19" fmla="*/ 0 h 13"/>
                <a:gd name="T20" fmla="*/ 2 w 167"/>
                <a:gd name="T21" fmla="*/ 0 h 13"/>
                <a:gd name="T22" fmla="*/ 2 w 167"/>
                <a:gd name="T23" fmla="*/ 24 h 13"/>
                <a:gd name="T24" fmla="*/ 2 w 167"/>
                <a:gd name="T25" fmla="*/ 50 h 13"/>
                <a:gd name="T26" fmla="*/ 2 w 167"/>
                <a:gd name="T27" fmla="*/ 24 h 13"/>
                <a:gd name="T28" fmla="*/ 2 w 167"/>
                <a:gd name="T29" fmla="*/ 0 h 13"/>
                <a:gd name="T30" fmla="*/ 2 w 167"/>
                <a:gd name="T31" fmla="*/ 0 h 13"/>
                <a:gd name="T32" fmla="*/ 2 w 167"/>
                <a:gd name="T33" fmla="*/ 0 h 13"/>
                <a:gd name="T34" fmla="*/ 2 w 167"/>
                <a:gd name="T35" fmla="*/ 0 h 13"/>
                <a:gd name="T36" fmla="*/ 2 w 167"/>
                <a:gd name="T37" fmla="*/ 0 h 13"/>
                <a:gd name="T38" fmla="*/ 2 w 167"/>
                <a:gd name="T39" fmla="*/ 0 h 13"/>
                <a:gd name="T40" fmla="*/ 2 w 167"/>
                <a:gd name="T41" fmla="*/ 24 h 13"/>
                <a:gd name="T42" fmla="*/ 2 w 167"/>
                <a:gd name="T43" fmla="*/ 0 h 13"/>
                <a:gd name="T44" fmla="*/ 3 w 167"/>
                <a:gd name="T45" fmla="*/ 24 h 13"/>
                <a:gd name="T46" fmla="*/ 3 w 167"/>
                <a:gd name="T47" fmla="*/ 0 h 13"/>
                <a:gd name="T48" fmla="*/ 3 w 167"/>
                <a:gd name="T49" fmla="*/ 24 h 13"/>
                <a:gd name="T50" fmla="*/ 3 w 167"/>
                <a:gd name="T51" fmla="*/ 50 h 13"/>
                <a:gd name="T52" fmla="*/ 4 w 167"/>
                <a:gd name="T53" fmla="*/ 24 h 13"/>
                <a:gd name="T54" fmla="*/ 4 w 167"/>
                <a:gd name="T55" fmla="*/ 50 h 13"/>
                <a:gd name="T56" fmla="*/ 4 w 167"/>
                <a:gd name="T57" fmla="*/ 24 h 13"/>
                <a:gd name="T58" fmla="*/ 4 w 167"/>
                <a:gd name="T59" fmla="*/ 50 h 13"/>
                <a:gd name="T60" fmla="*/ 4 w 167"/>
                <a:gd name="T61" fmla="*/ 24 h 13"/>
                <a:gd name="T62" fmla="*/ 4 w 167"/>
                <a:gd name="T63" fmla="*/ 50 h 13"/>
                <a:gd name="T64" fmla="*/ 4 w 167"/>
                <a:gd name="T65" fmla="*/ 24 h 13"/>
                <a:gd name="T66" fmla="*/ 4 w 167"/>
                <a:gd name="T67" fmla="*/ 0 h 13"/>
                <a:gd name="T68" fmla="*/ 4 w 167"/>
                <a:gd name="T69" fmla="*/ 24 h 13"/>
                <a:gd name="T70" fmla="*/ 4 w 167"/>
                <a:gd name="T71" fmla="*/ 24 h 13"/>
                <a:gd name="T72" fmla="*/ 5 w 167"/>
                <a:gd name="T73" fmla="*/ 50 h 13"/>
                <a:gd name="T74" fmla="*/ 5 w 167"/>
                <a:gd name="T75" fmla="*/ 50 h 13"/>
                <a:gd name="T76" fmla="*/ 5 w 167"/>
                <a:gd name="T77" fmla="*/ 50 h 13"/>
                <a:gd name="T78" fmla="*/ 5 w 167"/>
                <a:gd name="T79" fmla="*/ 50 h 13"/>
                <a:gd name="T80" fmla="*/ 5 w 167"/>
                <a:gd name="T81" fmla="*/ 50 h 13"/>
                <a:gd name="T82" fmla="*/ 5 w 167"/>
                <a:gd name="T83" fmla="*/ 50 h 13"/>
                <a:gd name="T84" fmla="*/ 5 w 167"/>
                <a:gd name="T85" fmla="*/ 50 h 13"/>
                <a:gd name="T86" fmla="*/ 5 w 167"/>
                <a:gd name="T87" fmla="*/ 50 h 13"/>
                <a:gd name="T88" fmla="*/ 5 w 167"/>
                <a:gd name="T89" fmla="*/ 50 h 13"/>
                <a:gd name="T90" fmla="*/ 6 w 167"/>
                <a:gd name="T91" fmla="*/ 50 h 13"/>
                <a:gd name="T92" fmla="*/ 6 w 167"/>
                <a:gd name="T93" fmla="*/ 24 h 13"/>
                <a:gd name="T94" fmla="*/ 6 w 167"/>
                <a:gd name="T95" fmla="*/ 50 h 13"/>
                <a:gd name="T96" fmla="*/ 6 w 167"/>
                <a:gd name="T97" fmla="*/ 24 h 13"/>
                <a:gd name="T98" fmla="*/ 6 w 167"/>
                <a:gd name="T99" fmla="*/ 50 h 13"/>
                <a:gd name="T100" fmla="*/ 6 w 167"/>
                <a:gd name="T101" fmla="*/ 50 h 13"/>
                <a:gd name="T102" fmla="*/ 6 w 167"/>
                <a:gd name="T103" fmla="*/ 24 h 13"/>
                <a:gd name="T104" fmla="*/ 7 w 167"/>
                <a:gd name="T105" fmla="*/ 50 h 13"/>
                <a:gd name="T106" fmla="*/ 7 w 167"/>
                <a:gd name="T107" fmla="*/ 50 h 13"/>
                <a:gd name="T108" fmla="*/ 7 w 167"/>
                <a:gd name="T109" fmla="*/ 50 h 13"/>
                <a:gd name="T110" fmla="*/ 7 w 167"/>
                <a:gd name="T111" fmla="*/ 50 h 13"/>
                <a:gd name="T112" fmla="*/ 7 w 167"/>
                <a:gd name="T113" fmla="*/ 50 h 13"/>
                <a:gd name="T114" fmla="*/ 7 w 167"/>
                <a:gd name="T115" fmla="*/ 50 h 13"/>
                <a:gd name="T116" fmla="*/ 7 w 167"/>
                <a:gd name="T117" fmla="*/ 50 h 13"/>
                <a:gd name="T118" fmla="*/ 8 w 167"/>
                <a:gd name="T119" fmla="*/ 50 h 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7" h="13">
                  <a:moveTo>
                    <a:pt x="0" y="4"/>
                  </a:moveTo>
                  <a:lnTo>
                    <a:pt x="0" y="4"/>
                  </a:lnTo>
                  <a:lnTo>
                    <a:pt x="6" y="0"/>
                  </a:lnTo>
                  <a:lnTo>
                    <a:pt x="6" y="4"/>
                  </a:lnTo>
                  <a:lnTo>
                    <a:pt x="13" y="4"/>
                  </a:lnTo>
                  <a:lnTo>
                    <a:pt x="13" y="0"/>
                  </a:lnTo>
                  <a:lnTo>
                    <a:pt x="19" y="4"/>
                  </a:lnTo>
                  <a:lnTo>
                    <a:pt x="19" y="0"/>
                  </a:lnTo>
                  <a:lnTo>
                    <a:pt x="19" y="9"/>
                  </a:lnTo>
                  <a:lnTo>
                    <a:pt x="19" y="0"/>
                  </a:lnTo>
                  <a:lnTo>
                    <a:pt x="19" y="4"/>
                  </a:lnTo>
                  <a:lnTo>
                    <a:pt x="25" y="4"/>
                  </a:lnTo>
                  <a:lnTo>
                    <a:pt x="25" y="0"/>
                  </a:lnTo>
                  <a:lnTo>
                    <a:pt x="32" y="4"/>
                  </a:lnTo>
                  <a:lnTo>
                    <a:pt x="32" y="0"/>
                  </a:lnTo>
                  <a:lnTo>
                    <a:pt x="32" y="4"/>
                  </a:lnTo>
                  <a:lnTo>
                    <a:pt x="39" y="9"/>
                  </a:lnTo>
                  <a:lnTo>
                    <a:pt x="39" y="4"/>
                  </a:lnTo>
                  <a:lnTo>
                    <a:pt x="39" y="0"/>
                  </a:lnTo>
                  <a:lnTo>
                    <a:pt x="45" y="0"/>
                  </a:lnTo>
                  <a:lnTo>
                    <a:pt x="45" y="4"/>
                  </a:lnTo>
                  <a:lnTo>
                    <a:pt x="45" y="0"/>
                  </a:lnTo>
                  <a:lnTo>
                    <a:pt x="45" y="4"/>
                  </a:lnTo>
                  <a:lnTo>
                    <a:pt x="45" y="0"/>
                  </a:lnTo>
                  <a:lnTo>
                    <a:pt x="51" y="4"/>
                  </a:lnTo>
                  <a:lnTo>
                    <a:pt x="51" y="0"/>
                  </a:lnTo>
                  <a:lnTo>
                    <a:pt x="51" y="4"/>
                  </a:lnTo>
                  <a:lnTo>
                    <a:pt x="51" y="0"/>
                  </a:lnTo>
                  <a:lnTo>
                    <a:pt x="51" y="9"/>
                  </a:lnTo>
                  <a:lnTo>
                    <a:pt x="57" y="0"/>
                  </a:lnTo>
                  <a:lnTo>
                    <a:pt x="57" y="4"/>
                  </a:lnTo>
                  <a:lnTo>
                    <a:pt x="57" y="0"/>
                  </a:lnTo>
                  <a:lnTo>
                    <a:pt x="64" y="4"/>
                  </a:lnTo>
                  <a:lnTo>
                    <a:pt x="64" y="0"/>
                  </a:lnTo>
                  <a:lnTo>
                    <a:pt x="71" y="9"/>
                  </a:lnTo>
                  <a:lnTo>
                    <a:pt x="71" y="4"/>
                  </a:lnTo>
                  <a:lnTo>
                    <a:pt x="71" y="0"/>
                  </a:lnTo>
                  <a:lnTo>
                    <a:pt x="71" y="9"/>
                  </a:lnTo>
                  <a:lnTo>
                    <a:pt x="71" y="4"/>
                  </a:lnTo>
                  <a:lnTo>
                    <a:pt x="77" y="4"/>
                  </a:lnTo>
                  <a:lnTo>
                    <a:pt x="77" y="9"/>
                  </a:lnTo>
                  <a:lnTo>
                    <a:pt x="77" y="4"/>
                  </a:lnTo>
                  <a:lnTo>
                    <a:pt x="84" y="9"/>
                  </a:lnTo>
                  <a:lnTo>
                    <a:pt x="84" y="4"/>
                  </a:lnTo>
                  <a:lnTo>
                    <a:pt x="84" y="9"/>
                  </a:lnTo>
                  <a:lnTo>
                    <a:pt x="90" y="9"/>
                  </a:lnTo>
                  <a:lnTo>
                    <a:pt x="90" y="4"/>
                  </a:lnTo>
                  <a:lnTo>
                    <a:pt x="90" y="9"/>
                  </a:lnTo>
                  <a:lnTo>
                    <a:pt x="90" y="0"/>
                  </a:lnTo>
                  <a:lnTo>
                    <a:pt x="96" y="9"/>
                  </a:lnTo>
                  <a:lnTo>
                    <a:pt x="96" y="4"/>
                  </a:lnTo>
                  <a:lnTo>
                    <a:pt x="102" y="4"/>
                  </a:lnTo>
                  <a:lnTo>
                    <a:pt x="102" y="9"/>
                  </a:lnTo>
                  <a:lnTo>
                    <a:pt x="110" y="9"/>
                  </a:lnTo>
                  <a:lnTo>
                    <a:pt x="116" y="9"/>
                  </a:lnTo>
                  <a:lnTo>
                    <a:pt x="116" y="4"/>
                  </a:lnTo>
                  <a:lnTo>
                    <a:pt x="122" y="9"/>
                  </a:lnTo>
                  <a:lnTo>
                    <a:pt x="122" y="4"/>
                  </a:lnTo>
                  <a:lnTo>
                    <a:pt x="128" y="9"/>
                  </a:lnTo>
                  <a:lnTo>
                    <a:pt x="128" y="4"/>
                  </a:lnTo>
                  <a:lnTo>
                    <a:pt x="128" y="9"/>
                  </a:lnTo>
                  <a:lnTo>
                    <a:pt x="135" y="4"/>
                  </a:lnTo>
                  <a:lnTo>
                    <a:pt x="135" y="9"/>
                  </a:lnTo>
                  <a:lnTo>
                    <a:pt x="141" y="9"/>
                  </a:lnTo>
                  <a:lnTo>
                    <a:pt x="141" y="4"/>
                  </a:lnTo>
                  <a:lnTo>
                    <a:pt x="148" y="9"/>
                  </a:lnTo>
                  <a:lnTo>
                    <a:pt x="154" y="9"/>
                  </a:lnTo>
                  <a:lnTo>
                    <a:pt x="161" y="9"/>
                  </a:lnTo>
                  <a:lnTo>
                    <a:pt x="167" y="13"/>
                  </a:lnTo>
                  <a:lnTo>
                    <a:pt x="167" y="9"/>
                  </a:lnTo>
                  <a:lnTo>
                    <a:pt x="167" y="13"/>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7" name="Group 26"/>
          <p:cNvGrpSpPr>
            <a:grpSpLocks/>
          </p:cNvGrpSpPr>
          <p:nvPr/>
        </p:nvGrpSpPr>
        <p:grpSpPr bwMode="auto">
          <a:xfrm>
            <a:off x="4756150" y="2755900"/>
            <a:ext cx="746125" cy="147638"/>
            <a:chOff x="2160" y="2544"/>
            <a:chExt cx="607" cy="81"/>
          </a:xfrm>
        </p:grpSpPr>
        <p:sp>
          <p:nvSpPr>
            <p:cNvPr id="31868" name="Freeform 27"/>
            <p:cNvSpPr>
              <a:spLocks/>
            </p:cNvSpPr>
            <p:nvPr/>
          </p:nvSpPr>
          <p:spPr bwMode="auto">
            <a:xfrm>
              <a:off x="2160" y="2554"/>
              <a:ext cx="90" cy="6"/>
            </a:xfrm>
            <a:custGeom>
              <a:avLst/>
              <a:gdLst>
                <a:gd name="T0" fmla="*/ 0 w 90"/>
                <a:gd name="T1" fmla="*/ 6 h 6"/>
                <a:gd name="T2" fmla="*/ 6 w 90"/>
                <a:gd name="T3" fmla="*/ 0 h 6"/>
                <a:gd name="T4" fmla="*/ 6 w 90"/>
                <a:gd name="T5" fmla="*/ 6 h 6"/>
                <a:gd name="T6" fmla="*/ 6 w 90"/>
                <a:gd name="T7" fmla="*/ 6 h 6"/>
                <a:gd name="T8" fmla="*/ 12 w 90"/>
                <a:gd name="T9" fmla="*/ 0 h 6"/>
                <a:gd name="T10" fmla="*/ 12 w 90"/>
                <a:gd name="T11" fmla="*/ 0 h 6"/>
                <a:gd name="T12" fmla="*/ 19 w 90"/>
                <a:gd name="T13" fmla="*/ 0 h 6"/>
                <a:gd name="T14" fmla="*/ 19 w 90"/>
                <a:gd name="T15" fmla="*/ 0 h 6"/>
                <a:gd name="T16" fmla="*/ 25 w 90"/>
                <a:gd name="T17" fmla="*/ 0 h 6"/>
                <a:gd name="T18" fmla="*/ 25 w 90"/>
                <a:gd name="T19" fmla="*/ 0 h 6"/>
                <a:gd name="T20" fmla="*/ 25 w 90"/>
                <a:gd name="T21" fmla="*/ 6 h 6"/>
                <a:gd name="T22" fmla="*/ 32 w 90"/>
                <a:gd name="T23" fmla="*/ 0 h 6"/>
                <a:gd name="T24" fmla="*/ 32 w 90"/>
                <a:gd name="T25" fmla="*/ 0 h 6"/>
                <a:gd name="T26" fmla="*/ 39 w 90"/>
                <a:gd name="T27" fmla="*/ 0 h 6"/>
                <a:gd name="T28" fmla="*/ 39 w 90"/>
                <a:gd name="T29" fmla="*/ 0 h 6"/>
                <a:gd name="T30" fmla="*/ 39 w 90"/>
                <a:gd name="T31" fmla="*/ 0 h 6"/>
                <a:gd name="T32" fmla="*/ 45 w 90"/>
                <a:gd name="T33" fmla="*/ 0 h 6"/>
                <a:gd name="T34" fmla="*/ 45 w 90"/>
                <a:gd name="T35" fmla="*/ 0 h 6"/>
                <a:gd name="T36" fmla="*/ 51 w 90"/>
                <a:gd name="T37" fmla="*/ 0 h 6"/>
                <a:gd name="T38" fmla="*/ 51 w 90"/>
                <a:gd name="T39" fmla="*/ 0 h 6"/>
                <a:gd name="T40" fmla="*/ 58 w 90"/>
                <a:gd name="T41" fmla="*/ 0 h 6"/>
                <a:gd name="T42" fmla="*/ 58 w 90"/>
                <a:gd name="T43" fmla="*/ 0 h 6"/>
                <a:gd name="T44" fmla="*/ 64 w 90"/>
                <a:gd name="T45" fmla="*/ 0 h 6"/>
                <a:gd name="T46" fmla="*/ 64 w 90"/>
                <a:gd name="T47" fmla="*/ 0 h 6"/>
                <a:gd name="T48" fmla="*/ 64 w 90"/>
                <a:gd name="T49" fmla="*/ 0 h 6"/>
                <a:gd name="T50" fmla="*/ 71 w 90"/>
                <a:gd name="T51" fmla="*/ 0 h 6"/>
                <a:gd name="T52" fmla="*/ 71 w 90"/>
                <a:gd name="T53" fmla="*/ 0 h 6"/>
                <a:gd name="T54" fmla="*/ 77 w 90"/>
                <a:gd name="T55" fmla="*/ 0 h 6"/>
                <a:gd name="T56" fmla="*/ 77 w 90"/>
                <a:gd name="T57" fmla="*/ 0 h 6"/>
                <a:gd name="T58" fmla="*/ 84 w 90"/>
                <a:gd name="T59" fmla="*/ 0 h 6"/>
                <a:gd name="T60" fmla="*/ 84 w 90"/>
                <a:gd name="T61" fmla="*/ 0 h 6"/>
                <a:gd name="T62" fmla="*/ 84 w 90"/>
                <a:gd name="T63" fmla="*/ 6 h 6"/>
                <a:gd name="T64" fmla="*/ 90 w 90"/>
                <a:gd name="T65" fmla="*/ 0 h 6"/>
                <a:gd name="T66" fmla="*/ 90 w 90"/>
                <a:gd name="T67" fmla="*/ 0 h 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0" h="6">
                  <a:moveTo>
                    <a:pt x="0" y="0"/>
                  </a:moveTo>
                  <a:lnTo>
                    <a:pt x="0" y="6"/>
                  </a:lnTo>
                  <a:lnTo>
                    <a:pt x="0" y="0"/>
                  </a:lnTo>
                  <a:lnTo>
                    <a:pt x="6" y="0"/>
                  </a:lnTo>
                  <a:lnTo>
                    <a:pt x="6" y="6"/>
                  </a:lnTo>
                  <a:lnTo>
                    <a:pt x="6" y="0"/>
                  </a:lnTo>
                  <a:lnTo>
                    <a:pt x="6" y="6"/>
                  </a:lnTo>
                  <a:lnTo>
                    <a:pt x="12" y="0"/>
                  </a:lnTo>
                  <a:lnTo>
                    <a:pt x="12" y="6"/>
                  </a:lnTo>
                  <a:lnTo>
                    <a:pt x="19" y="0"/>
                  </a:lnTo>
                  <a:lnTo>
                    <a:pt x="25" y="0"/>
                  </a:lnTo>
                  <a:lnTo>
                    <a:pt x="25" y="6"/>
                  </a:lnTo>
                  <a:lnTo>
                    <a:pt x="32" y="0"/>
                  </a:lnTo>
                  <a:lnTo>
                    <a:pt x="39" y="0"/>
                  </a:lnTo>
                  <a:lnTo>
                    <a:pt x="39" y="6"/>
                  </a:lnTo>
                  <a:lnTo>
                    <a:pt x="39" y="0"/>
                  </a:lnTo>
                  <a:lnTo>
                    <a:pt x="45" y="0"/>
                  </a:lnTo>
                  <a:lnTo>
                    <a:pt x="51" y="0"/>
                  </a:lnTo>
                  <a:lnTo>
                    <a:pt x="58" y="0"/>
                  </a:lnTo>
                  <a:lnTo>
                    <a:pt x="58" y="6"/>
                  </a:lnTo>
                  <a:lnTo>
                    <a:pt x="64" y="0"/>
                  </a:lnTo>
                  <a:lnTo>
                    <a:pt x="71" y="6"/>
                  </a:lnTo>
                  <a:lnTo>
                    <a:pt x="71" y="0"/>
                  </a:lnTo>
                  <a:lnTo>
                    <a:pt x="77" y="6"/>
                  </a:lnTo>
                  <a:lnTo>
                    <a:pt x="77" y="0"/>
                  </a:lnTo>
                  <a:lnTo>
                    <a:pt x="84" y="0"/>
                  </a:lnTo>
                  <a:lnTo>
                    <a:pt x="84" y="6"/>
                  </a:lnTo>
                  <a:lnTo>
                    <a:pt x="90" y="0"/>
                  </a:lnTo>
                  <a:lnTo>
                    <a:pt x="90" y="6"/>
                  </a:lnTo>
                </a:path>
              </a:pathLst>
            </a:custGeom>
            <a:noFill/>
            <a:ln w="9525">
              <a:solidFill>
                <a:schemeClr val="accent2"/>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69" name="Freeform 28"/>
            <p:cNvSpPr>
              <a:spLocks/>
            </p:cNvSpPr>
            <p:nvPr/>
          </p:nvSpPr>
          <p:spPr bwMode="auto">
            <a:xfrm>
              <a:off x="2255" y="2544"/>
              <a:ext cx="113" cy="61"/>
            </a:xfrm>
            <a:custGeom>
              <a:avLst/>
              <a:gdLst>
                <a:gd name="T0" fmla="*/ 0 w 108"/>
                <a:gd name="T1" fmla="*/ 4 h 69"/>
                <a:gd name="T2" fmla="*/ 0 w 108"/>
                <a:gd name="T3" fmla="*/ 4 h 69"/>
                <a:gd name="T4" fmla="*/ 6 w 108"/>
                <a:gd name="T5" fmla="*/ 4 h 69"/>
                <a:gd name="T6" fmla="*/ 6 w 108"/>
                <a:gd name="T7" fmla="*/ 4 h 69"/>
                <a:gd name="T8" fmla="*/ 6 w 108"/>
                <a:gd name="T9" fmla="*/ 4 h 69"/>
                <a:gd name="T10" fmla="*/ 24 w 108"/>
                <a:gd name="T11" fmla="*/ 4 h 69"/>
                <a:gd name="T12" fmla="*/ 24 w 108"/>
                <a:gd name="T13" fmla="*/ 4 h 69"/>
                <a:gd name="T14" fmla="*/ 30 w 108"/>
                <a:gd name="T15" fmla="*/ 4 h 69"/>
                <a:gd name="T16" fmla="*/ 30 w 108"/>
                <a:gd name="T17" fmla="*/ 4 h 69"/>
                <a:gd name="T18" fmla="*/ 39 w 108"/>
                <a:gd name="T19" fmla="*/ 4 h 69"/>
                <a:gd name="T20" fmla="*/ 39 w 108"/>
                <a:gd name="T21" fmla="*/ 4 h 69"/>
                <a:gd name="T22" fmla="*/ 39 w 108"/>
                <a:gd name="T23" fmla="*/ 4 h 69"/>
                <a:gd name="T24" fmla="*/ 53 w 108"/>
                <a:gd name="T25" fmla="*/ 4 h 69"/>
                <a:gd name="T26" fmla="*/ 53 w 108"/>
                <a:gd name="T27" fmla="*/ 4 h 69"/>
                <a:gd name="T28" fmla="*/ 64 w 108"/>
                <a:gd name="T29" fmla="*/ 4 h 69"/>
                <a:gd name="T30" fmla="*/ 64 w 108"/>
                <a:gd name="T31" fmla="*/ 4 h 69"/>
                <a:gd name="T32" fmla="*/ 64 w 108"/>
                <a:gd name="T33" fmla="*/ 4 h 69"/>
                <a:gd name="T34" fmla="*/ 73 w 108"/>
                <a:gd name="T35" fmla="*/ 0 h 69"/>
                <a:gd name="T36" fmla="*/ 73 w 108"/>
                <a:gd name="T37" fmla="*/ 4 h 69"/>
                <a:gd name="T38" fmla="*/ 84 w 108"/>
                <a:gd name="T39" fmla="*/ 4 h 69"/>
                <a:gd name="T40" fmla="*/ 84 w 108"/>
                <a:gd name="T41" fmla="*/ 4 h 69"/>
                <a:gd name="T42" fmla="*/ 96 w 108"/>
                <a:gd name="T43" fmla="*/ 0 h 69"/>
                <a:gd name="T44" fmla="*/ 96 w 108"/>
                <a:gd name="T45" fmla="*/ 4 h 69"/>
                <a:gd name="T46" fmla="*/ 96 w 108"/>
                <a:gd name="T47" fmla="*/ 4 h 69"/>
                <a:gd name="T48" fmla="*/ 106 w 108"/>
                <a:gd name="T49" fmla="*/ 4 h 69"/>
                <a:gd name="T50" fmla="*/ 116 w 108"/>
                <a:gd name="T51" fmla="*/ 0 h 69"/>
                <a:gd name="T52" fmla="*/ 116 w 108"/>
                <a:gd name="T53" fmla="*/ 4 h 69"/>
                <a:gd name="T54" fmla="*/ 127 w 108"/>
                <a:gd name="T55" fmla="*/ 0 h 69"/>
                <a:gd name="T56" fmla="*/ 127 w 108"/>
                <a:gd name="T57" fmla="*/ 4 h 69"/>
                <a:gd name="T58" fmla="*/ 127 w 108"/>
                <a:gd name="T59" fmla="*/ 0 h 69"/>
                <a:gd name="T60" fmla="*/ 138 w 108"/>
                <a:gd name="T61" fmla="*/ 4 h 69"/>
                <a:gd name="T62" fmla="*/ 138 w 108"/>
                <a:gd name="T63" fmla="*/ 4 h 69"/>
                <a:gd name="T64" fmla="*/ 148 w 108"/>
                <a:gd name="T65" fmla="*/ 4 h 69"/>
                <a:gd name="T66" fmla="*/ 148 w 108"/>
                <a:gd name="T67" fmla="*/ 0 h 69"/>
                <a:gd name="T68" fmla="*/ 148 w 108"/>
                <a:gd name="T69" fmla="*/ 0 h 69"/>
                <a:gd name="T70" fmla="*/ 159 w 108"/>
                <a:gd name="T71" fmla="*/ 4 h 69"/>
                <a:gd name="T72" fmla="*/ 159 w 108"/>
                <a:gd name="T73" fmla="*/ 4 h 69"/>
                <a:gd name="T74" fmla="*/ 172 w 108"/>
                <a:gd name="T75" fmla="*/ 4 h 69"/>
                <a:gd name="T76" fmla="*/ 172 w 108"/>
                <a:gd name="T77" fmla="*/ 4 h 69"/>
                <a:gd name="T78" fmla="*/ 181 w 108"/>
                <a:gd name="T79" fmla="*/ 5 h 69"/>
                <a:gd name="T80" fmla="*/ 181 w 108"/>
                <a:gd name="T81" fmla="*/ 7 h 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8" h="69">
                  <a:moveTo>
                    <a:pt x="0" y="19"/>
                  </a:moveTo>
                  <a:lnTo>
                    <a:pt x="0" y="19"/>
                  </a:lnTo>
                  <a:lnTo>
                    <a:pt x="0" y="6"/>
                  </a:lnTo>
                  <a:lnTo>
                    <a:pt x="0" y="12"/>
                  </a:lnTo>
                  <a:lnTo>
                    <a:pt x="6" y="12"/>
                  </a:lnTo>
                  <a:lnTo>
                    <a:pt x="6" y="6"/>
                  </a:lnTo>
                  <a:lnTo>
                    <a:pt x="6" y="12"/>
                  </a:lnTo>
                  <a:lnTo>
                    <a:pt x="6" y="19"/>
                  </a:lnTo>
                  <a:lnTo>
                    <a:pt x="12" y="6"/>
                  </a:lnTo>
                  <a:lnTo>
                    <a:pt x="12" y="12"/>
                  </a:lnTo>
                  <a:lnTo>
                    <a:pt x="12" y="6"/>
                  </a:lnTo>
                  <a:lnTo>
                    <a:pt x="12" y="12"/>
                  </a:lnTo>
                  <a:lnTo>
                    <a:pt x="18" y="12"/>
                  </a:lnTo>
                  <a:lnTo>
                    <a:pt x="24" y="19"/>
                  </a:lnTo>
                  <a:lnTo>
                    <a:pt x="24" y="12"/>
                  </a:lnTo>
                  <a:lnTo>
                    <a:pt x="24" y="6"/>
                  </a:lnTo>
                  <a:lnTo>
                    <a:pt x="31" y="6"/>
                  </a:lnTo>
                  <a:lnTo>
                    <a:pt x="31" y="12"/>
                  </a:lnTo>
                  <a:lnTo>
                    <a:pt x="31" y="6"/>
                  </a:lnTo>
                  <a:lnTo>
                    <a:pt x="31" y="19"/>
                  </a:lnTo>
                  <a:lnTo>
                    <a:pt x="37" y="6"/>
                  </a:lnTo>
                  <a:lnTo>
                    <a:pt x="37" y="12"/>
                  </a:lnTo>
                  <a:lnTo>
                    <a:pt x="37" y="6"/>
                  </a:lnTo>
                  <a:lnTo>
                    <a:pt x="37" y="12"/>
                  </a:lnTo>
                  <a:lnTo>
                    <a:pt x="37" y="6"/>
                  </a:lnTo>
                  <a:lnTo>
                    <a:pt x="43" y="6"/>
                  </a:lnTo>
                  <a:lnTo>
                    <a:pt x="43" y="0"/>
                  </a:lnTo>
                  <a:lnTo>
                    <a:pt x="43" y="6"/>
                  </a:lnTo>
                  <a:lnTo>
                    <a:pt x="49" y="6"/>
                  </a:lnTo>
                  <a:lnTo>
                    <a:pt x="49" y="12"/>
                  </a:lnTo>
                  <a:lnTo>
                    <a:pt x="49" y="0"/>
                  </a:lnTo>
                  <a:lnTo>
                    <a:pt x="49" y="6"/>
                  </a:lnTo>
                  <a:lnTo>
                    <a:pt x="55" y="0"/>
                  </a:lnTo>
                  <a:lnTo>
                    <a:pt x="55" y="6"/>
                  </a:lnTo>
                  <a:lnTo>
                    <a:pt x="55" y="12"/>
                  </a:lnTo>
                  <a:lnTo>
                    <a:pt x="62" y="12"/>
                  </a:lnTo>
                  <a:lnTo>
                    <a:pt x="68" y="0"/>
                  </a:lnTo>
                  <a:lnTo>
                    <a:pt x="68" y="6"/>
                  </a:lnTo>
                  <a:lnTo>
                    <a:pt x="68" y="12"/>
                  </a:lnTo>
                  <a:lnTo>
                    <a:pt x="68" y="6"/>
                  </a:lnTo>
                  <a:lnTo>
                    <a:pt x="74" y="0"/>
                  </a:lnTo>
                  <a:lnTo>
                    <a:pt x="74" y="6"/>
                  </a:lnTo>
                  <a:lnTo>
                    <a:pt x="74" y="0"/>
                  </a:lnTo>
                  <a:lnTo>
                    <a:pt x="80" y="6"/>
                  </a:lnTo>
                  <a:lnTo>
                    <a:pt x="80" y="19"/>
                  </a:lnTo>
                  <a:lnTo>
                    <a:pt x="86" y="12"/>
                  </a:lnTo>
                  <a:lnTo>
                    <a:pt x="86" y="19"/>
                  </a:lnTo>
                  <a:lnTo>
                    <a:pt x="86" y="0"/>
                  </a:lnTo>
                  <a:lnTo>
                    <a:pt x="86" y="12"/>
                  </a:lnTo>
                  <a:lnTo>
                    <a:pt x="86" y="0"/>
                  </a:lnTo>
                  <a:lnTo>
                    <a:pt x="93" y="6"/>
                  </a:lnTo>
                  <a:lnTo>
                    <a:pt x="93" y="12"/>
                  </a:lnTo>
                  <a:lnTo>
                    <a:pt x="99" y="19"/>
                  </a:lnTo>
                  <a:lnTo>
                    <a:pt x="105" y="25"/>
                  </a:lnTo>
                  <a:lnTo>
                    <a:pt x="108" y="69"/>
                  </a:lnTo>
                  <a:lnTo>
                    <a:pt x="105" y="31"/>
                  </a:lnTo>
                  <a:lnTo>
                    <a:pt x="105" y="37"/>
                  </a:lnTo>
                </a:path>
              </a:pathLst>
            </a:custGeom>
            <a:noFill/>
            <a:ln w="9525">
              <a:solidFill>
                <a:schemeClr val="accent2"/>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8" name="Group 29"/>
            <p:cNvGrpSpPr>
              <a:grpSpLocks/>
            </p:cNvGrpSpPr>
            <p:nvPr/>
          </p:nvGrpSpPr>
          <p:grpSpPr bwMode="auto">
            <a:xfrm>
              <a:off x="2368" y="2603"/>
              <a:ext cx="399" cy="22"/>
              <a:chOff x="2368" y="2603"/>
              <a:chExt cx="399" cy="22"/>
            </a:xfrm>
          </p:grpSpPr>
          <p:sp>
            <p:nvSpPr>
              <p:cNvPr id="31871" name="Freeform 30"/>
              <p:cNvSpPr>
                <a:spLocks/>
              </p:cNvSpPr>
              <p:nvPr/>
            </p:nvSpPr>
            <p:spPr bwMode="auto">
              <a:xfrm>
                <a:off x="2368" y="2609"/>
                <a:ext cx="259" cy="16"/>
              </a:xfrm>
              <a:custGeom>
                <a:avLst/>
                <a:gdLst>
                  <a:gd name="T0" fmla="*/ 0 w 248"/>
                  <a:gd name="T1" fmla="*/ 0 h 18"/>
                  <a:gd name="T2" fmla="*/ 11 w 248"/>
                  <a:gd name="T3" fmla="*/ 4 h 18"/>
                  <a:gd name="T4" fmla="*/ 11 w 248"/>
                  <a:gd name="T5" fmla="*/ 4 h 18"/>
                  <a:gd name="T6" fmla="*/ 36 w 248"/>
                  <a:gd name="T7" fmla="*/ 4 h 18"/>
                  <a:gd name="T8" fmla="*/ 36 w 248"/>
                  <a:gd name="T9" fmla="*/ 4 h 18"/>
                  <a:gd name="T10" fmla="*/ 58 w 248"/>
                  <a:gd name="T11" fmla="*/ 4 h 18"/>
                  <a:gd name="T12" fmla="*/ 58 w 248"/>
                  <a:gd name="T13" fmla="*/ 4 h 18"/>
                  <a:gd name="T14" fmla="*/ 58 w 248"/>
                  <a:gd name="T15" fmla="*/ 4 h 18"/>
                  <a:gd name="T16" fmla="*/ 75 w 248"/>
                  <a:gd name="T17" fmla="*/ 4 h 18"/>
                  <a:gd name="T18" fmla="*/ 75 w 248"/>
                  <a:gd name="T19" fmla="*/ 4 h 18"/>
                  <a:gd name="T20" fmla="*/ 95 w 248"/>
                  <a:gd name="T21" fmla="*/ 4 h 18"/>
                  <a:gd name="T22" fmla="*/ 95 w 248"/>
                  <a:gd name="T23" fmla="*/ 4 h 18"/>
                  <a:gd name="T24" fmla="*/ 95 w 248"/>
                  <a:gd name="T25" fmla="*/ 4 h 18"/>
                  <a:gd name="T26" fmla="*/ 114 w 248"/>
                  <a:gd name="T27" fmla="*/ 4 h 18"/>
                  <a:gd name="T28" fmla="*/ 114 w 248"/>
                  <a:gd name="T29" fmla="*/ 4 h 18"/>
                  <a:gd name="T30" fmla="*/ 134 w 248"/>
                  <a:gd name="T31" fmla="*/ 4 h 18"/>
                  <a:gd name="T32" fmla="*/ 134 w 248"/>
                  <a:gd name="T33" fmla="*/ 4 h 18"/>
                  <a:gd name="T34" fmla="*/ 151 w 248"/>
                  <a:gd name="T35" fmla="*/ 4 h 18"/>
                  <a:gd name="T36" fmla="*/ 151 w 248"/>
                  <a:gd name="T37" fmla="*/ 4 h 18"/>
                  <a:gd name="T38" fmla="*/ 151 w 248"/>
                  <a:gd name="T39" fmla="*/ 4 h 18"/>
                  <a:gd name="T40" fmla="*/ 170 w 248"/>
                  <a:gd name="T41" fmla="*/ 4 h 18"/>
                  <a:gd name="T42" fmla="*/ 170 w 248"/>
                  <a:gd name="T43" fmla="*/ 4 h 18"/>
                  <a:gd name="T44" fmla="*/ 189 w 248"/>
                  <a:gd name="T45" fmla="*/ 4 h 18"/>
                  <a:gd name="T46" fmla="*/ 189 w 248"/>
                  <a:gd name="T47" fmla="*/ 4 h 18"/>
                  <a:gd name="T48" fmla="*/ 210 w 248"/>
                  <a:gd name="T49" fmla="*/ 4 h 18"/>
                  <a:gd name="T50" fmla="*/ 210 w 248"/>
                  <a:gd name="T51" fmla="*/ 4 h 18"/>
                  <a:gd name="T52" fmla="*/ 210 w 248"/>
                  <a:gd name="T53" fmla="*/ 4 h 18"/>
                  <a:gd name="T54" fmla="*/ 227 w 248"/>
                  <a:gd name="T55" fmla="*/ 4 h 18"/>
                  <a:gd name="T56" fmla="*/ 227 w 248"/>
                  <a:gd name="T57" fmla="*/ 4 h 18"/>
                  <a:gd name="T58" fmla="*/ 245 w 248"/>
                  <a:gd name="T59" fmla="*/ 4 h 18"/>
                  <a:gd name="T60" fmla="*/ 245 w 248"/>
                  <a:gd name="T61" fmla="*/ 4 h 18"/>
                  <a:gd name="T62" fmla="*/ 245 w 248"/>
                  <a:gd name="T63" fmla="*/ 4 h 18"/>
                  <a:gd name="T64" fmla="*/ 265 w 248"/>
                  <a:gd name="T65" fmla="*/ 4 h 18"/>
                  <a:gd name="T66" fmla="*/ 265 w 248"/>
                  <a:gd name="T67" fmla="*/ 4 h 18"/>
                  <a:gd name="T68" fmla="*/ 285 w 248"/>
                  <a:gd name="T69" fmla="*/ 4 h 18"/>
                  <a:gd name="T70" fmla="*/ 285 w 248"/>
                  <a:gd name="T71" fmla="*/ 4 h 18"/>
                  <a:gd name="T72" fmla="*/ 302 w 248"/>
                  <a:gd name="T73" fmla="*/ 4 h 18"/>
                  <a:gd name="T74" fmla="*/ 302 w 248"/>
                  <a:gd name="T75" fmla="*/ 4 h 18"/>
                  <a:gd name="T76" fmla="*/ 302 w 248"/>
                  <a:gd name="T77" fmla="*/ 4 h 18"/>
                  <a:gd name="T78" fmla="*/ 322 w 248"/>
                  <a:gd name="T79" fmla="*/ 4 h 18"/>
                  <a:gd name="T80" fmla="*/ 322 w 248"/>
                  <a:gd name="T81" fmla="*/ 4 h 18"/>
                  <a:gd name="T82" fmla="*/ 342 w 248"/>
                  <a:gd name="T83" fmla="*/ 4 h 18"/>
                  <a:gd name="T84" fmla="*/ 342 w 248"/>
                  <a:gd name="T85" fmla="*/ 4 h 18"/>
                  <a:gd name="T86" fmla="*/ 342 w 248"/>
                  <a:gd name="T87" fmla="*/ 4 h 18"/>
                  <a:gd name="T88" fmla="*/ 359 w 248"/>
                  <a:gd name="T89" fmla="*/ 4 h 18"/>
                  <a:gd name="T90" fmla="*/ 359 w 248"/>
                  <a:gd name="T91" fmla="*/ 4 h 18"/>
                  <a:gd name="T92" fmla="*/ 377 w 248"/>
                  <a:gd name="T93" fmla="*/ 4 h 18"/>
                  <a:gd name="T94" fmla="*/ 377 w 248"/>
                  <a:gd name="T95" fmla="*/ 4 h 18"/>
                  <a:gd name="T96" fmla="*/ 396 w 248"/>
                  <a:gd name="T97" fmla="*/ 4 h 18"/>
                  <a:gd name="T98" fmla="*/ 396 w 248"/>
                  <a:gd name="T99" fmla="*/ 4 h 18"/>
                  <a:gd name="T100" fmla="*/ 396 w 248"/>
                  <a:gd name="T101" fmla="*/ 4 h 18"/>
                  <a:gd name="T102" fmla="*/ 418 w 248"/>
                  <a:gd name="T103" fmla="*/ 4 h 1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48" h="18">
                    <a:moveTo>
                      <a:pt x="0" y="0"/>
                    </a:moveTo>
                    <a:lnTo>
                      <a:pt x="0" y="0"/>
                    </a:lnTo>
                    <a:lnTo>
                      <a:pt x="11" y="0"/>
                    </a:lnTo>
                    <a:lnTo>
                      <a:pt x="11" y="6"/>
                    </a:lnTo>
                    <a:lnTo>
                      <a:pt x="11" y="12"/>
                    </a:lnTo>
                    <a:lnTo>
                      <a:pt x="23" y="6"/>
                    </a:lnTo>
                    <a:lnTo>
                      <a:pt x="23" y="12"/>
                    </a:lnTo>
                    <a:lnTo>
                      <a:pt x="23" y="6"/>
                    </a:lnTo>
                    <a:lnTo>
                      <a:pt x="23" y="12"/>
                    </a:lnTo>
                    <a:lnTo>
                      <a:pt x="34" y="6"/>
                    </a:lnTo>
                    <a:lnTo>
                      <a:pt x="34" y="12"/>
                    </a:lnTo>
                    <a:lnTo>
                      <a:pt x="45" y="12"/>
                    </a:lnTo>
                    <a:lnTo>
                      <a:pt x="45" y="18"/>
                    </a:lnTo>
                    <a:lnTo>
                      <a:pt x="45" y="12"/>
                    </a:lnTo>
                    <a:lnTo>
                      <a:pt x="45" y="18"/>
                    </a:lnTo>
                    <a:lnTo>
                      <a:pt x="56" y="12"/>
                    </a:lnTo>
                    <a:lnTo>
                      <a:pt x="56" y="18"/>
                    </a:lnTo>
                    <a:lnTo>
                      <a:pt x="68" y="12"/>
                    </a:lnTo>
                    <a:lnTo>
                      <a:pt x="68" y="18"/>
                    </a:lnTo>
                    <a:lnTo>
                      <a:pt x="79" y="18"/>
                    </a:lnTo>
                    <a:lnTo>
                      <a:pt x="79" y="12"/>
                    </a:lnTo>
                    <a:lnTo>
                      <a:pt x="90" y="12"/>
                    </a:lnTo>
                    <a:lnTo>
                      <a:pt x="90" y="18"/>
                    </a:lnTo>
                    <a:lnTo>
                      <a:pt x="90" y="12"/>
                    </a:lnTo>
                    <a:lnTo>
                      <a:pt x="101" y="12"/>
                    </a:lnTo>
                    <a:lnTo>
                      <a:pt x="113" y="12"/>
                    </a:lnTo>
                    <a:lnTo>
                      <a:pt x="124" y="12"/>
                    </a:lnTo>
                    <a:lnTo>
                      <a:pt x="124" y="18"/>
                    </a:lnTo>
                    <a:lnTo>
                      <a:pt x="124" y="12"/>
                    </a:lnTo>
                    <a:lnTo>
                      <a:pt x="135" y="12"/>
                    </a:lnTo>
                    <a:lnTo>
                      <a:pt x="135" y="18"/>
                    </a:lnTo>
                    <a:lnTo>
                      <a:pt x="135" y="12"/>
                    </a:lnTo>
                    <a:lnTo>
                      <a:pt x="146" y="12"/>
                    </a:lnTo>
                    <a:lnTo>
                      <a:pt x="158" y="12"/>
                    </a:lnTo>
                    <a:lnTo>
                      <a:pt x="158" y="18"/>
                    </a:lnTo>
                    <a:lnTo>
                      <a:pt x="158" y="12"/>
                    </a:lnTo>
                    <a:lnTo>
                      <a:pt x="158" y="18"/>
                    </a:lnTo>
                    <a:lnTo>
                      <a:pt x="169" y="12"/>
                    </a:lnTo>
                    <a:lnTo>
                      <a:pt x="169" y="6"/>
                    </a:lnTo>
                    <a:lnTo>
                      <a:pt x="180" y="18"/>
                    </a:lnTo>
                    <a:lnTo>
                      <a:pt x="180" y="12"/>
                    </a:lnTo>
                    <a:lnTo>
                      <a:pt x="180" y="18"/>
                    </a:lnTo>
                    <a:lnTo>
                      <a:pt x="180" y="12"/>
                    </a:lnTo>
                    <a:lnTo>
                      <a:pt x="191" y="12"/>
                    </a:lnTo>
                    <a:lnTo>
                      <a:pt x="203" y="12"/>
                    </a:lnTo>
                    <a:lnTo>
                      <a:pt x="214" y="12"/>
                    </a:lnTo>
                    <a:lnTo>
                      <a:pt x="225" y="12"/>
                    </a:lnTo>
                    <a:lnTo>
                      <a:pt x="236" y="6"/>
                    </a:lnTo>
                    <a:lnTo>
                      <a:pt x="236" y="12"/>
                    </a:lnTo>
                    <a:lnTo>
                      <a:pt x="236" y="6"/>
                    </a:lnTo>
                    <a:lnTo>
                      <a:pt x="236" y="12"/>
                    </a:lnTo>
                    <a:lnTo>
                      <a:pt x="248" y="6"/>
                    </a:lnTo>
                    <a:lnTo>
                      <a:pt x="248" y="12"/>
                    </a:lnTo>
                  </a:path>
                </a:pathLst>
              </a:custGeom>
              <a:noFill/>
              <a:ln w="9525">
                <a:solidFill>
                  <a:schemeClr val="accent2"/>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72" name="Freeform 31"/>
              <p:cNvSpPr>
                <a:spLocks/>
              </p:cNvSpPr>
              <p:nvPr/>
            </p:nvSpPr>
            <p:spPr bwMode="auto">
              <a:xfrm>
                <a:off x="2624" y="2603"/>
                <a:ext cx="143" cy="20"/>
              </a:xfrm>
              <a:custGeom>
                <a:avLst/>
                <a:gdLst>
                  <a:gd name="T0" fmla="*/ 6 w 143"/>
                  <a:gd name="T1" fmla="*/ 11 h 20"/>
                  <a:gd name="T2" fmla="*/ 13 w 143"/>
                  <a:gd name="T3" fmla="*/ 10 h 20"/>
                  <a:gd name="T4" fmla="*/ 13 w 143"/>
                  <a:gd name="T5" fmla="*/ 15 h 20"/>
                  <a:gd name="T6" fmla="*/ 13 w 143"/>
                  <a:gd name="T7" fmla="*/ 10 h 20"/>
                  <a:gd name="T8" fmla="*/ 19 w 143"/>
                  <a:gd name="T9" fmla="*/ 10 h 20"/>
                  <a:gd name="T10" fmla="*/ 19 w 143"/>
                  <a:gd name="T11" fmla="*/ 15 h 20"/>
                  <a:gd name="T12" fmla="*/ 26 w 143"/>
                  <a:gd name="T13" fmla="*/ 14 h 20"/>
                  <a:gd name="T14" fmla="*/ 26 w 143"/>
                  <a:gd name="T15" fmla="*/ 14 h 20"/>
                  <a:gd name="T16" fmla="*/ 32 w 143"/>
                  <a:gd name="T17" fmla="*/ 13 h 20"/>
                  <a:gd name="T18" fmla="*/ 32 w 143"/>
                  <a:gd name="T19" fmla="*/ 13 h 20"/>
                  <a:gd name="T20" fmla="*/ 32 w 143"/>
                  <a:gd name="T21" fmla="*/ 13 h 20"/>
                  <a:gd name="T22" fmla="*/ 38 w 143"/>
                  <a:gd name="T23" fmla="*/ 13 h 20"/>
                  <a:gd name="T24" fmla="*/ 38 w 143"/>
                  <a:gd name="T25" fmla="*/ 13 h 20"/>
                  <a:gd name="T26" fmla="*/ 45 w 143"/>
                  <a:gd name="T27" fmla="*/ 7 h 20"/>
                  <a:gd name="T28" fmla="*/ 45 w 143"/>
                  <a:gd name="T29" fmla="*/ 12 h 20"/>
                  <a:gd name="T30" fmla="*/ 53 w 143"/>
                  <a:gd name="T31" fmla="*/ 17 h 20"/>
                  <a:gd name="T32" fmla="*/ 52 w 143"/>
                  <a:gd name="T33" fmla="*/ 11 h 20"/>
                  <a:gd name="T34" fmla="*/ 53 w 143"/>
                  <a:gd name="T35" fmla="*/ 17 h 20"/>
                  <a:gd name="T36" fmla="*/ 59 w 143"/>
                  <a:gd name="T37" fmla="*/ 17 h 20"/>
                  <a:gd name="T38" fmla="*/ 58 w 143"/>
                  <a:gd name="T39" fmla="*/ 11 h 20"/>
                  <a:gd name="T40" fmla="*/ 64 w 143"/>
                  <a:gd name="T41" fmla="*/ 10 h 20"/>
                  <a:gd name="T42" fmla="*/ 65 w 143"/>
                  <a:gd name="T43" fmla="*/ 16 h 20"/>
                  <a:gd name="T44" fmla="*/ 64 w 143"/>
                  <a:gd name="T45" fmla="*/ 10 h 20"/>
                  <a:gd name="T46" fmla="*/ 72 w 143"/>
                  <a:gd name="T47" fmla="*/ 15 h 20"/>
                  <a:gd name="T48" fmla="*/ 71 w 143"/>
                  <a:gd name="T49" fmla="*/ 10 h 20"/>
                  <a:gd name="T50" fmla="*/ 78 w 143"/>
                  <a:gd name="T51" fmla="*/ 15 h 20"/>
                  <a:gd name="T52" fmla="*/ 78 w 143"/>
                  <a:gd name="T53" fmla="*/ 15 h 20"/>
                  <a:gd name="T54" fmla="*/ 84 w 143"/>
                  <a:gd name="T55" fmla="*/ 14 h 20"/>
                  <a:gd name="T56" fmla="*/ 83 w 143"/>
                  <a:gd name="T57" fmla="*/ 8 h 20"/>
                  <a:gd name="T58" fmla="*/ 84 w 143"/>
                  <a:gd name="T59" fmla="*/ 14 h 20"/>
                  <a:gd name="T60" fmla="*/ 92 w 143"/>
                  <a:gd name="T61" fmla="*/ 14 h 20"/>
                  <a:gd name="T62" fmla="*/ 91 w 143"/>
                  <a:gd name="T63" fmla="*/ 8 h 20"/>
                  <a:gd name="T64" fmla="*/ 98 w 143"/>
                  <a:gd name="T65" fmla="*/ 13 h 20"/>
                  <a:gd name="T66" fmla="*/ 98 w 143"/>
                  <a:gd name="T67" fmla="*/ 13 h 20"/>
                  <a:gd name="T68" fmla="*/ 104 w 143"/>
                  <a:gd name="T69" fmla="*/ 12 h 20"/>
                  <a:gd name="T70" fmla="*/ 104 w 143"/>
                  <a:gd name="T71" fmla="*/ 18 h 20"/>
                  <a:gd name="T72" fmla="*/ 104 w 143"/>
                  <a:gd name="T73" fmla="*/ 18 h 20"/>
                  <a:gd name="T74" fmla="*/ 111 w 143"/>
                  <a:gd name="T75" fmla="*/ 18 h 20"/>
                  <a:gd name="T76" fmla="*/ 111 w 143"/>
                  <a:gd name="T77" fmla="*/ 18 h 20"/>
                  <a:gd name="T78" fmla="*/ 116 w 143"/>
                  <a:gd name="T79" fmla="*/ 11 h 20"/>
                  <a:gd name="T80" fmla="*/ 116 w 143"/>
                  <a:gd name="T81" fmla="*/ 11 h 20"/>
                  <a:gd name="T82" fmla="*/ 117 w 143"/>
                  <a:gd name="T83" fmla="*/ 17 h 20"/>
                  <a:gd name="T84" fmla="*/ 123 w 143"/>
                  <a:gd name="T85" fmla="*/ 17 h 20"/>
                  <a:gd name="T86" fmla="*/ 121 w 143"/>
                  <a:gd name="T87" fmla="*/ 0 h 20"/>
                  <a:gd name="T88" fmla="*/ 129 w 143"/>
                  <a:gd name="T89" fmla="*/ 10 h 20"/>
                  <a:gd name="T90" fmla="*/ 129 w 143"/>
                  <a:gd name="T91" fmla="*/ 10 h 20"/>
                  <a:gd name="T92" fmla="*/ 136 w 143"/>
                  <a:gd name="T93" fmla="*/ 3 h 20"/>
                  <a:gd name="T94" fmla="*/ 136 w 143"/>
                  <a:gd name="T95" fmla="*/ 9 h 20"/>
                  <a:gd name="T96" fmla="*/ 137 w 143"/>
                  <a:gd name="T97" fmla="*/ 15 h 20"/>
                  <a:gd name="T98" fmla="*/ 142 w 143"/>
                  <a:gd name="T99" fmla="*/ 9 h 20"/>
                  <a:gd name="T100" fmla="*/ 143 w 143"/>
                  <a:gd name="T101" fmla="*/ 15 h 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3" h="20">
                    <a:moveTo>
                      <a:pt x="0" y="11"/>
                    </a:moveTo>
                    <a:lnTo>
                      <a:pt x="6" y="11"/>
                    </a:lnTo>
                    <a:lnTo>
                      <a:pt x="13" y="10"/>
                    </a:lnTo>
                    <a:lnTo>
                      <a:pt x="13" y="15"/>
                    </a:lnTo>
                    <a:lnTo>
                      <a:pt x="13" y="10"/>
                    </a:lnTo>
                    <a:lnTo>
                      <a:pt x="19" y="15"/>
                    </a:lnTo>
                    <a:lnTo>
                      <a:pt x="19" y="10"/>
                    </a:lnTo>
                    <a:lnTo>
                      <a:pt x="19" y="15"/>
                    </a:lnTo>
                    <a:lnTo>
                      <a:pt x="26" y="14"/>
                    </a:lnTo>
                    <a:lnTo>
                      <a:pt x="27" y="20"/>
                    </a:lnTo>
                    <a:lnTo>
                      <a:pt x="26" y="14"/>
                    </a:lnTo>
                    <a:lnTo>
                      <a:pt x="32" y="13"/>
                    </a:lnTo>
                    <a:lnTo>
                      <a:pt x="33" y="19"/>
                    </a:lnTo>
                    <a:lnTo>
                      <a:pt x="32" y="13"/>
                    </a:lnTo>
                    <a:lnTo>
                      <a:pt x="38" y="13"/>
                    </a:lnTo>
                    <a:lnTo>
                      <a:pt x="39" y="19"/>
                    </a:lnTo>
                    <a:lnTo>
                      <a:pt x="38" y="13"/>
                    </a:lnTo>
                    <a:lnTo>
                      <a:pt x="45" y="7"/>
                    </a:lnTo>
                    <a:lnTo>
                      <a:pt x="45" y="12"/>
                    </a:lnTo>
                    <a:lnTo>
                      <a:pt x="46" y="18"/>
                    </a:lnTo>
                    <a:lnTo>
                      <a:pt x="53" y="17"/>
                    </a:lnTo>
                    <a:lnTo>
                      <a:pt x="52" y="11"/>
                    </a:lnTo>
                    <a:lnTo>
                      <a:pt x="53" y="17"/>
                    </a:lnTo>
                    <a:lnTo>
                      <a:pt x="59" y="17"/>
                    </a:lnTo>
                    <a:lnTo>
                      <a:pt x="58" y="11"/>
                    </a:lnTo>
                    <a:lnTo>
                      <a:pt x="59" y="17"/>
                    </a:lnTo>
                    <a:lnTo>
                      <a:pt x="64" y="10"/>
                    </a:lnTo>
                    <a:lnTo>
                      <a:pt x="65" y="16"/>
                    </a:lnTo>
                    <a:lnTo>
                      <a:pt x="64" y="10"/>
                    </a:lnTo>
                    <a:lnTo>
                      <a:pt x="71" y="10"/>
                    </a:lnTo>
                    <a:lnTo>
                      <a:pt x="72" y="15"/>
                    </a:lnTo>
                    <a:lnTo>
                      <a:pt x="71" y="10"/>
                    </a:lnTo>
                    <a:lnTo>
                      <a:pt x="77" y="9"/>
                    </a:lnTo>
                    <a:lnTo>
                      <a:pt x="78" y="15"/>
                    </a:lnTo>
                    <a:lnTo>
                      <a:pt x="84" y="14"/>
                    </a:lnTo>
                    <a:lnTo>
                      <a:pt x="83" y="8"/>
                    </a:lnTo>
                    <a:lnTo>
                      <a:pt x="84" y="14"/>
                    </a:lnTo>
                    <a:lnTo>
                      <a:pt x="92" y="14"/>
                    </a:lnTo>
                    <a:lnTo>
                      <a:pt x="91" y="8"/>
                    </a:lnTo>
                    <a:lnTo>
                      <a:pt x="92" y="14"/>
                    </a:lnTo>
                    <a:lnTo>
                      <a:pt x="98" y="13"/>
                    </a:lnTo>
                    <a:lnTo>
                      <a:pt x="98" y="19"/>
                    </a:lnTo>
                    <a:lnTo>
                      <a:pt x="98" y="13"/>
                    </a:lnTo>
                    <a:lnTo>
                      <a:pt x="104" y="12"/>
                    </a:lnTo>
                    <a:lnTo>
                      <a:pt x="104" y="18"/>
                    </a:lnTo>
                    <a:lnTo>
                      <a:pt x="111" y="18"/>
                    </a:lnTo>
                    <a:lnTo>
                      <a:pt x="111" y="12"/>
                    </a:lnTo>
                    <a:lnTo>
                      <a:pt x="111" y="18"/>
                    </a:lnTo>
                    <a:lnTo>
                      <a:pt x="116" y="11"/>
                    </a:lnTo>
                    <a:lnTo>
                      <a:pt x="117" y="17"/>
                    </a:lnTo>
                    <a:lnTo>
                      <a:pt x="116" y="11"/>
                    </a:lnTo>
                    <a:lnTo>
                      <a:pt x="117" y="17"/>
                    </a:lnTo>
                    <a:lnTo>
                      <a:pt x="122" y="11"/>
                    </a:lnTo>
                    <a:lnTo>
                      <a:pt x="123" y="17"/>
                    </a:lnTo>
                    <a:lnTo>
                      <a:pt x="122" y="11"/>
                    </a:lnTo>
                    <a:lnTo>
                      <a:pt x="121" y="0"/>
                    </a:lnTo>
                    <a:lnTo>
                      <a:pt x="129" y="10"/>
                    </a:lnTo>
                    <a:lnTo>
                      <a:pt x="130" y="16"/>
                    </a:lnTo>
                    <a:lnTo>
                      <a:pt x="129" y="10"/>
                    </a:lnTo>
                    <a:lnTo>
                      <a:pt x="136" y="3"/>
                    </a:lnTo>
                    <a:lnTo>
                      <a:pt x="136" y="9"/>
                    </a:lnTo>
                    <a:lnTo>
                      <a:pt x="137" y="15"/>
                    </a:lnTo>
                    <a:lnTo>
                      <a:pt x="143" y="15"/>
                    </a:lnTo>
                    <a:lnTo>
                      <a:pt x="142" y="9"/>
                    </a:lnTo>
                    <a:lnTo>
                      <a:pt x="143" y="15"/>
                    </a:lnTo>
                    <a:lnTo>
                      <a:pt x="142" y="3"/>
                    </a:lnTo>
                  </a:path>
                </a:pathLst>
              </a:custGeom>
              <a:noFill/>
              <a:ln w="9525">
                <a:solidFill>
                  <a:schemeClr val="accent2"/>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sp>
        <p:nvSpPr>
          <p:cNvPr id="703520" name="Text Box 32"/>
          <p:cNvSpPr txBox="1">
            <a:spLocks noChangeAspect="1" noChangeArrowheads="1"/>
          </p:cNvSpPr>
          <p:nvPr/>
        </p:nvSpPr>
        <p:spPr bwMode="auto">
          <a:xfrm>
            <a:off x="5708650" y="2725738"/>
            <a:ext cx="7413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AQP1</a:t>
            </a:r>
          </a:p>
        </p:txBody>
      </p:sp>
      <p:sp>
        <p:nvSpPr>
          <p:cNvPr id="703521" name="Text Box 33"/>
          <p:cNvSpPr txBox="1">
            <a:spLocks noChangeAspect="1" noChangeArrowheads="1"/>
          </p:cNvSpPr>
          <p:nvPr/>
        </p:nvSpPr>
        <p:spPr bwMode="auto">
          <a:xfrm>
            <a:off x="5708650" y="2497138"/>
            <a:ext cx="5810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CC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FF6600"/>
                </a:solidFill>
                <a:latin typeface="Arial Narrow" pitchFamily="34" charset="0"/>
              </a:rPr>
              <a:t>H</a:t>
            </a:r>
            <a:r>
              <a:rPr lang="en-US" sz="1600" baseline="-25000">
                <a:solidFill>
                  <a:srgbClr val="FF6600"/>
                </a:solidFill>
                <a:latin typeface="Arial Narrow" pitchFamily="34" charset="0"/>
              </a:rPr>
              <a:t>2</a:t>
            </a:r>
            <a:r>
              <a:rPr lang="en-US" sz="1600">
                <a:solidFill>
                  <a:srgbClr val="FF6600"/>
                </a:solidFill>
                <a:latin typeface="Arial Narrow" pitchFamily="34" charset="0"/>
              </a:rPr>
              <a:t>O</a:t>
            </a:r>
          </a:p>
        </p:txBody>
      </p:sp>
      <p:sp>
        <p:nvSpPr>
          <p:cNvPr id="703522" name="Rectangle 34"/>
          <p:cNvSpPr>
            <a:spLocks noChangeArrowheads="1"/>
          </p:cNvSpPr>
          <p:nvPr/>
        </p:nvSpPr>
        <p:spPr bwMode="auto">
          <a:xfrm>
            <a:off x="5775325" y="2954338"/>
            <a:ext cx="527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CC"/>
                </a:solidFill>
                <a:latin typeface="Arial Narrow" pitchFamily="34" charset="0"/>
              </a:rPr>
              <a:t>SGLT1</a:t>
            </a:r>
          </a:p>
        </p:txBody>
      </p:sp>
      <p:grpSp>
        <p:nvGrpSpPr>
          <p:cNvPr id="9" name="Group 35"/>
          <p:cNvGrpSpPr>
            <a:grpSpLocks/>
          </p:cNvGrpSpPr>
          <p:nvPr/>
        </p:nvGrpSpPr>
        <p:grpSpPr bwMode="auto">
          <a:xfrm>
            <a:off x="3629025" y="2311400"/>
            <a:ext cx="974725" cy="474663"/>
            <a:chOff x="2112" y="3224"/>
            <a:chExt cx="614" cy="217"/>
          </a:xfrm>
        </p:grpSpPr>
        <p:sp>
          <p:nvSpPr>
            <p:cNvPr id="31866" name="Freeform 36"/>
            <p:cNvSpPr>
              <a:spLocks/>
            </p:cNvSpPr>
            <p:nvPr/>
          </p:nvSpPr>
          <p:spPr bwMode="auto">
            <a:xfrm>
              <a:off x="2112" y="3415"/>
              <a:ext cx="158" cy="26"/>
            </a:xfrm>
            <a:custGeom>
              <a:avLst/>
              <a:gdLst>
                <a:gd name="T0" fmla="*/ 2 w 206"/>
                <a:gd name="T1" fmla="*/ 13 h 26"/>
                <a:gd name="T2" fmla="*/ 2 w 206"/>
                <a:gd name="T3" fmla="*/ 17 h 26"/>
                <a:gd name="T4" fmla="*/ 2 w 206"/>
                <a:gd name="T5" fmla="*/ 13 h 26"/>
                <a:gd name="T6" fmla="*/ 2 w 206"/>
                <a:gd name="T7" fmla="*/ 13 h 26"/>
                <a:gd name="T8" fmla="*/ 2 w 206"/>
                <a:gd name="T9" fmla="*/ 13 h 26"/>
                <a:gd name="T10" fmla="*/ 2 w 206"/>
                <a:gd name="T11" fmla="*/ 9 h 26"/>
                <a:gd name="T12" fmla="*/ 2 w 206"/>
                <a:gd name="T13" fmla="*/ 22 h 26"/>
                <a:gd name="T14" fmla="*/ 2 w 206"/>
                <a:gd name="T15" fmla="*/ 17 h 26"/>
                <a:gd name="T16" fmla="*/ 2 w 206"/>
                <a:gd name="T17" fmla="*/ 9 h 26"/>
                <a:gd name="T18" fmla="*/ 2 w 206"/>
                <a:gd name="T19" fmla="*/ 9 h 26"/>
                <a:gd name="T20" fmla="*/ 3 w 206"/>
                <a:gd name="T21" fmla="*/ 13 h 26"/>
                <a:gd name="T22" fmla="*/ 3 w 206"/>
                <a:gd name="T23" fmla="*/ 22 h 26"/>
                <a:gd name="T24" fmla="*/ 3 w 206"/>
                <a:gd name="T25" fmla="*/ 13 h 26"/>
                <a:gd name="T26" fmla="*/ 4 w 206"/>
                <a:gd name="T27" fmla="*/ 13 h 26"/>
                <a:gd name="T28" fmla="*/ 4 w 206"/>
                <a:gd name="T29" fmla="*/ 9 h 26"/>
                <a:gd name="T30" fmla="*/ 4 w 206"/>
                <a:gd name="T31" fmla="*/ 17 h 26"/>
                <a:gd name="T32" fmla="*/ 4 w 206"/>
                <a:gd name="T33" fmla="*/ 13 h 26"/>
                <a:gd name="T34" fmla="*/ 5 w 206"/>
                <a:gd name="T35" fmla="*/ 13 h 26"/>
                <a:gd name="T36" fmla="*/ 5 w 206"/>
                <a:gd name="T37" fmla="*/ 17 h 26"/>
                <a:gd name="T38" fmla="*/ 5 w 206"/>
                <a:gd name="T39" fmla="*/ 13 h 26"/>
                <a:gd name="T40" fmla="*/ 5 w 206"/>
                <a:gd name="T41" fmla="*/ 13 h 26"/>
                <a:gd name="T42" fmla="*/ 5 w 206"/>
                <a:gd name="T43" fmla="*/ 17 h 26"/>
                <a:gd name="T44" fmla="*/ 5 w 206"/>
                <a:gd name="T45" fmla="*/ 22 h 26"/>
                <a:gd name="T46" fmla="*/ 5 w 206"/>
                <a:gd name="T47" fmla="*/ 17 h 26"/>
                <a:gd name="T48" fmla="*/ 5 w 206"/>
                <a:gd name="T49" fmla="*/ 9 h 26"/>
                <a:gd name="T50" fmla="*/ 5 w 206"/>
                <a:gd name="T51" fmla="*/ 13 h 26"/>
                <a:gd name="T52" fmla="*/ 5 w 206"/>
                <a:gd name="T53" fmla="*/ 22 h 26"/>
                <a:gd name="T54" fmla="*/ 5 w 206"/>
                <a:gd name="T55" fmla="*/ 9 h 26"/>
                <a:gd name="T56" fmla="*/ 6 w 206"/>
                <a:gd name="T57" fmla="*/ 9 h 26"/>
                <a:gd name="T58" fmla="*/ 6 w 206"/>
                <a:gd name="T59" fmla="*/ 17 h 26"/>
                <a:gd name="T60" fmla="*/ 6 w 206"/>
                <a:gd name="T61" fmla="*/ 9 h 26"/>
                <a:gd name="T62" fmla="*/ 6 w 206"/>
                <a:gd name="T63" fmla="*/ 9 h 26"/>
                <a:gd name="T64" fmla="*/ 6 w 206"/>
                <a:gd name="T65" fmla="*/ 13 h 26"/>
                <a:gd name="T66" fmla="*/ 6 w 206"/>
                <a:gd name="T67" fmla="*/ 9 h 26"/>
                <a:gd name="T68" fmla="*/ 7 w 206"/>
                <a:gd name="T69" fmla="*/ 17 h 26"/>
                <a:gd name="T70" fmla="*/ 7 w 206"/>
                <a:gd name="T71" fmla="*/ 13 h 26"/>
                <a:gd name="T72" fmla="*/ 7 w 206"/>
                <a:gd name="T73" fmla="*/ 13 h 26"/>
                <a:gd name="T74" fmla="*/ 7 w 206"/>
                <a:gd name="T75" fmla="*/ 13 h 26"/>
                <a:gd name="T76" fmla="*/ 7 w 206"/>
                <a:gd name="T77" fmla="*/ 22 h 26"/>
                <a:gd name="T78" fmla="*/ 7 w 206"/>
                <a:gd name="T79" fmla="*/ 22 h 26"/>
                <a:gd name="T80" fmla="*/ 7 w 206"/>
                <a:gd name="T81" fmla="*/ 13 h 26"/>
                <a:gd name="T82" fmla="*/ 8 w 206"/>
                <a:gd name="T83" fmla="*/ 13 h 26"/>
                <a:gd name="T84" fmla="*/ 8 w 206"/>
                <a:gd name="T85" fmla="*/ 13 h 26"/>
                <a:gd name="T86" fmla="*/ 8 w 206"/>
                <a:gd name="T87" fmla="*/ 17 h 26"/>
                <a:gd name="T88" fmla="*/ 8 w 206"/>
                <a:gd name="T89" fmla="*/ 9 h 26"/>
                <a:gd name="T90" fmla="*/ 8 w 206"/>
                <a:gd name="T91" fmla="*/ 17 h 26"/>
                <a:gd name="T92" fmla="*/ 8 w 206"/>
                <a:gd name="T93" fmla="*/ 9 h 26"/>
                <a:gd name="T94" fmla="*/ 8 w 206"/>
                <a:gd name="T95" fmla="*/ 22 h 26"/>
                <a:gd name="T96" fmla="*/ 8 w 206"/>
                <a:gd name="T97" fmla="*/ 17 h 26"/>
                <a:gd name="T98" fmla="*/ 8 w 206"/>
                <a:gd name="T99" fmla="*/ 0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6" h="26">
                  <a:moveTo>
                    <a:pt x="0" y="5"/>
                  </a:moveTo>
                  <a:lnTo>
                    <a:pt x="0" y="5"/>
                  </a:lnTo>
                  <a:lnTo>
                    <a:pt x="4" y="9"/>
                  </a:lnTo>
                  <a:lnTo>
                    <a:pt x="4" y="13"/>
                  </a:lnTo>
                  <a:lnTo>
                    <a:pt x="8" y="5"/>
                  </a:lnTo>
                  <a:lnTo>
                    <a:pt x="11" y="17"/>
                  </a:lnTo>
                  <a:lnTo>
                    <a:pt x="11" y="9"/>
                  </a:lnTo>
                  <a:lnTo>
                    <a:pt x="15" y="13"/>
                  </a:lnTo>
                  <a:lnTo>
                    <a:pt x="19" y="13"/>
                  </a:lnTo>
                  <a:lnTo>
                    <a:pt x="23" y="13"/>
                  </a:lnTo>
                  <a:lnTo>
                    <a:pt x="26" y="13"/>
                  </a:lnTo>
                  <a:lnTo>
                    <a:pt x="26" y="17"/>
                  </a:lnTo>
                  <a:lnTo>
                    <a:pt x="30" y="13"/>
                  </a:lnTo>
                  <a:lnTo>
                    <a:pt x="30" y="5"/>
                  </a:lnTo>
                  <a:lnTo>
                    <a:pt x="34" y="9"/>
                  </a:lnTo>
                  <a:lnTo>
                    <a:pt x="34" y="17"/>
                  </a:lnTo>
                  <a:lnTo>
                    <a:pt x="34" y="9"/>
                  </a:lnTo>
                  <a:lnTo>
                    <a:pt x="38" y="9"/>
                  </a:lnTo>
                  <a:lnTo>
                    <a:pt x="38" y="17"/>
                  </a:lnTo>
                  <a:lnTo>
                    <a:pt x="41" y="22"/>
                  </a:lnTo>
                  <a:lnTo>
                    <a:pt x="45" y="9"/>
                  </a:lnTo>
                  <a:lnTo>
                    <a:pt x="45" y="13"/>
                  </a:lnTo>
                  <a:lnTo>
                    <a:pt x="49" y="17"/>
                  </a:lnTo>
                  <a:lnTo>
                    <a:pt x="49" y="13"/>
                  </a:lnTo>
                  <a:lnTo>
                    <a:pt x="53" y="13"/>
                  </a:lnTo>
                  <a:lnTo>
                    <a:pt x="53" y="17"/>
                  </a:lnTo>
                  <a:lnTo>
                    <a:pt x="53" y="9"/>
                  </a:lnTo>
                  <a:lnTo>
                    <a:pt x="56" y="13"/>
                  </a:lnTo>
                  <a:lnTo>
                    <a:pt x="56" y="17"/>
                  </a:lnTo>
                  <a:lnTo>
                    <a:pt x="60" y="9"/>
                  </a:lnTo>
                  <a:lnTo>
                    <a:pt x="64" y="13"/>
                  </a:lnTo>
                  <a:lnTo>
                    <a:pt x="64" y="17"/>
                  </a:lnTo>
                  <a:lnTo>
                    <a:pt x="68" y="13"/>
                  </a:lnTo>
                  <a:lnTo>
                    <a:pt x="68" y="17"/>
                  </a:lnTo>
                  <a:lnTo>
                    <a:pt x="71" y="17"/>
                  </a:lnTo>
                  <a:lnTo>
                    <a:pt x="71" y="13"/>
                  </a:lnTo>
                  <a:lnTo>
                    <a:pt x="75" y="22"/>
                  </a:lnTo>
                  <a:lnTo>
                    <a:pt x="75" y="13"/>
                  </a:lnTo>
                  <a:lnTo>
                    <a:pt x="79" y="13"/>
                  </a:lnTo>
                  <a:lnTo>
                    <a:pt x="82" y="13"/>
                  </a:lnTo>
                  <a:lnTo>
                    <a:pt x="86" y="13"/>
                  </a:lnTo>
                  <a:lnTo>
                    <a:pt x="90" y="13"/>
                  </a:lnTo>
                  <a:lnTo>
                    <a:pt x="90" y="17"/>
                  </a:lnTo>
                  <a:lnTo>
                    <a:pt x="94" y="9"/>
                  </a:lnTo>
                  <a:lnTo>
                    <a:pt x="94" y="13"/>
                  </a:lnTo>
                  <a:lnTo>
                    <a:pt x="97" y="17"/>
                  </a:lnTo>
                  <a:lnTo>
                    <a:pt x="101" y="13"/>
                  </a:lnTo>
                  <a:lnTo>
                    <a:pt x="101" y="9"/>
                  </a:lnTo>
                  <a:lnTo>
                    <a:pt x="105" y="9"/>
                  </a:lnTo>
                  <a:lnTo>
                    <a:pt x="105" y="13"/>
                  </a:lnTo>
                  <a:lnTo>
                    <a:pt x="105" y="17"/>
                  </a:lnTo>
                  <a:lnTo>
                    <a:pt x="105" y="9"/>
                  </a:lnTo>
                  <a:lnTo>
                    <a:pt x="105" y="13"/>
                  </a:lnTo>
                  <a:lnTo>
                    <a:pt x="109" y="13"/>
                  </a:lnTo>
                  <a:lnTo>
                    <a:pt x="109" y="9"/>
                  </a:lnTo>
                  <a:lnTo>
                    <a:pt x="109" y="17"/>
                  </a:lnTo>
                  <a:lnTo>
                    <a:pt x="109" y="13"/>
                  </a:lnTo>
                  <a:lnTo>
                    <a:pt x="109" y="17"/>
                  </a:lnTo>
                  <a:lnTo>
                    <a:pt x="112" y="9"/>
                  </a:lnTo>
                  <a:lnTo>
                    <a:pt x="112" y="13"/>
                  </a:lnTo>
                  <a:lnTo>
                    <a:pt x="116" y="13"/>
                  </a:lnTo>
                  <a:lnTo>
                    <a:pt x="116" y="9"/>
                  </a:lnTo>
                  <a:lnTo>
                    <a:pt x="116" y="13"/>
                  </a:lnTo>
                  <a:lnTo>
                    <a:pt x="116" y="9"/>
                  </a:lnTo>
                  <a:lnTo>
                    <a:pt x="120" y="9"/>
                  </a:lnTo>
                  <a:lnTo>
                    <a:pt x="120" y="17"/>
                  </a:lnTo>
                  <a:lnTo>
                    <a:pt x="124" y="9"/>
                  </a:lnTo>
                  <a:lnTo>
                    <a:pt x="124" y="22"/>
                  </a:lnTo>
                  <a:lnTo>
                    <a:pt x="124" y="9"/>
                  </a:lnTo>
                  <a:lnTo>
                    <a:pt x="124" y="17"/>
                  </a:lnTo>
                  <a:lnTo>
                    <a:pt x="124" y="13"/>
                  </a:lnTo>
                  <a:lnTo>
                    <a:pt x="127" y="17"/>
                  </a:lnTo>
                  <a:lnTo>
                    <a:pt x="127" y="13"/>
                  </a:lnTo>
                  <a:lnTo>
                    <a:pt x="127" y="9"/>
                  </a:lnTo>
                  <a:lnTo>
                    <a:pt x="127" y="22"/>
                  </a:lnTo>
                  <a:lnTo>
                    <a:pt x="127" y="9"/>
                  </a:lnTo>
                  <a:lnTo>
                    <a:pt x="131" y="13"/>
                  </a:lnTo>
                  <a:lnTo>
                    <a:pt x="135" y="9"/>
                  </a:lnTo>
                  <a:lnTo>
                    <a:pt x="135" y="22"/>
                  </a:lnTo>
                  <a:lnTo>
                    <a:pt x="135" y="13"/>
                  </a:lnTo>
                  <a:lnTo>
                    <a:pt x="139" y="17"/>
                  </a:lnTo>
                  <a:lnTo>
                    <a:pt x="139" y="9"/>
                  </a:lnTo>
                  <a:lnTo>
                    <a:pt x="139" y="13"/>
                  </a:lnTo>
                  <a:lnTo>
                    <a:pt x="142" y="13"/>
                  </a:lnTo>
                  <a:lnTo>
                    <a:pt x="142" y="9"/>
                  </a:lnTo>
                  <a:lnTo>
                    <a:pt x="142" y="13"/>
                  </a:lnTo>
                  <a:lnTo>
                    <a:pt x="142" y="9"/>
                  </a:lnTo>
                  <a:lnTo>
                    <a:pt x="146" y="17"/>
                  </a:lnTo>
                  <a:lnTo>
                    <a:pt x="146" y="13"/>
                  </a:lnTo>
                  <a:lnTo>
                    <a:pt x="146" y="9"/>
                  </a:lnTo>
                  <a:lnTo>
                    <a:pt x="150" y="13"/>
                  </a:lnTo>
                  <a:lnTo>
                    <a:pt x="150" y="9"/>
                  </a:lnTo>
                  <a:lnTo>
                    <a:pt x="154" y="13"/>
                  </a:lnTo>
                  <a:lnTo>
                    <a:pt x="154" y="17"/>
                  </a:lnTo>
                  <a:lnTo>
                    <a:pt x="154" y="13"/>
                  </a:lnTo>
                  <a:lnTo>
                    <a:pt x="157" y="13"/>
                  </a:lnTo>
                  <a:lnTo>
                    <a:pt x="157" y="9"/>
                  </a:lnTo>
                  <a:lnTo>
                    <a:pt x="157" y="13"/>
                  </a:lnTo>
                  <a:lnTo>
                    <a:pt x="157" y="17"/>
                  </a:lnTo>
                  <a:lnTo>
                    <a:pt x="161" y="13"/>
                  </a:lnTo>
                  <a:lnTo>
                    <a:pt x="161" y="17"/>
                  </a:lnTo>
                  <a:lnTo>
                    <a:pt x="161" y="9"/>
                  </a:lnTo>
                  <a:lnTo>
                    <a:pt x="165" y="13"/>
                  </a:lnTo>
                  <a:lnTo>
                    <a:pt x="165" y="17"/>
                  </a:lnTo>
                  <a:lnTo>
                    <a:pt x="165" y="13"/>
                  </a:lnTo>
                  <a:lnTo>
                    <a:pt x="165" y="22"/>
                  </a:lnTo>
                  <a:lnTo>
                    <a:pt x="169" y="13"/>
                  </a:lnTo>
                  <a:lnTo>
                    <a:pt x="169" y="17"/>
                  </a:lnTo>
                  <a:lnTo>
                    <a:pt x="169" y="22"/>
                  </a:lnTo>
                  <a:lnTo>
                    <a:pt x="169" y="13"/>
                  </a:lnTo>
                  <a:lnTo>
                    <a:pt x="172" y="22"/>
                  </a:lnTo>
                  <a:lnTo>
                    <a:pt x="172" y="13"/>
                  </a:lnTo>
                  <a:lnTo>
                    <a:pt x="172" y="22"/>
                  </a:lnTo>
                  <a:lnTo>
                    <a:pt x="172" y="26"/>
                  </a:lnTo>
                  <a:lnTo>
                    <a:pt x="176" y="22"/>
                  </a:lnTo>
                  <a:lnTo>
                    <a:pt x="176" y="5"/>
                  </a:lnTo>
                  <a:lnTo>
                    <a:pt x="176" y="22"/>
                  </a:lnTo>
                  <a:lnTo>
                    <a:pt x="176" y="13"/>
                  </a:lnTo>
                  <a:lnTo>
                    <a:pt x="176" y="17"/>
                  </a:lnTo>
                  <a:lnTo>
                    <a:pt x="180" y="9"/>
                  </a:lnTo>
                  <a:lnTo>
                    <a:pt x="180" y="13"/>
                  </a:lnTo>
                  <a:lnTo>
                    <a:pt x="184" y="13"/>
                  </a:lnTo>
                  <a:lnTo>
                    <a:pt x="184" y="9"/>
                  </a:lnTo>
                  <a:lnTo>
                    <a:pt x="184" y="17"/>
                  </a:lnTo>
                  <a:lnTo>
                    <a:pt x="187" y="13"/>
                  </a:lnTo>
                  <a:lnTo>
                    <a:pt x="187" y="9"/>
                  </a:lnTo>
                  <a:lnTo>
                    <a:pt x="187" y="13"/>
                  </a:lnTo>
                  <a:lnTo>
                    <a:pt x="187" y="17"/>
                  </a:lnTo>
                  <a:lnTo>
                    <a:pt x="191" y="13"/>
                  </a:lnTo>
                  <a:lnTo>
                    <a:pt x="191" y="9"/>
                  </a:lnTo>
                  <a:lnTo>
                    <a:pt x="191" y="13"/>
                  </a:lnTo>
                  <a:lnTo>
                    <a:pt x="195" y="13"/>
                  </a:lnTo>
                  <a:lnTo>
                    <a:pt x="195" y="9"/>
                  </a:lnTo>
                  <a:lnTo>
                    <a:pt x="195" y="17"/>
                  </a:lnTo>
                  <a:lnTo>
                    <a:pt x="195" y="13"/>
                  </a:lnTo>
                  <a:lnTo>
                    <a:pt x="199" y="13"/>
                  </a:lnTo>
                  <a:lnTo>
                    <a:pt x="199" y="9"/>
                  </a:lnTo>
                  <a:lnTo>
                    <a:pt x="199" y="17"/>
                  </a:lnTo>
                  <a:lnTo>
                    <a:pt x="199" y="26"/>
                  </a:lnTo>
                  <a:lnTo>
                    <a:pt x="202" y="17"/>
                  </a:lnTo>
                  <a:lnTo>
                    <a:pt x="202" y="22"/>
                  </a:lnTo>
                  <a:lnTo>
                    <a:pt x="202" y="17"/>
                  </a:lnTo>
                  <a:lnTo>
                    <a:pt x="202" y="13"/>
                  </a:lnTo>
                  <a:lnTo>
                    <a:pt x="206" y="17"/>
                  </a:lnTo>
                  <a:lnTo>
                    <a:pt x="206" y="13"/>
                  </a:lnTo>
                  <a:lnTo>
                    <a:pt x="206"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67" name="Freeform 37"/>
            <p:cNvSpPr>
              <a:spLocks/>
            </p:cNvSpPr>
            <p:nvPr/>
          </p:nvSpPr>
          <p:spPr bwMode="auto">
            <a:xfrm>
              <a:off x="2268" y="3224"/>
              <a:ext cx="458" cy="192"/>
            </a:xfrm>
            <a:custGeom>
              <a:avLst/>
              <a:gdLst>
                <a:gd name="T0" fmla="*/ 2 w 596"/>
                <a:gd name="T1" fmla="*/ 9 h 192"/>
                <a:gd name="T2" fmla="*/ 2 w 596"/>
                <a:gd name="T3" fmla="*/ 22 h 192"/>
                <a:gd name="T4" fmla="*/ 2 w 596"/>
                <a:gd name="T5" fmla="*/ 31 h 192"/>
                <a:gd name="T6" fmla="*/ 2 w 596"/>
                <a:gd name="T7" fmla="*/ 53 h 192"/>
                <a:gd name="T8" fmla="*/ 2 w 596"/>
                <a:gd name="T9" fmla="*/ 66 h 192"/>
                <a:gd name="T10" fmla="*/ 2 w 596"/>
                <a:gd name="T11" fmla="*/ 79 h 192"/>
                <a:gd name="T12" fmla="*/ 2 w 596"/>
                <a:gd name="T13" fmla="*/ 88 h 192"/>
                <a:gd name="T14" fmla="*/ 3 w 596"/>
                <a:gd name="T15" fmla="*/ 105 h 192"/>
                <a:gd name="T16" fmla="*/ 4 w 596"/>
                <a:gd name="T17" fmla="*/ 105 h 192"/>
                <a:gd name="T18" fmla="*/ 4 w 596"/>
                <a:gd name="T19" fmla="*/ 114 h 192"/>
                <a:gd name="T20" fmla="*/ 4 w 596"/>
                <a:gd name="T21" fmla="*/ 114 h 192"/>
                <a:gd name="T22" fmla="*/ 4 w 596"/>
                <a:gd name="T23" fmla="*/ 127 h 192"/>
                <a:gd name="T24" fmla="*/ 5 w 596"/>
                <a:gd name="T25" fmla="*/ 132 h 192"/>
                <a:gd name="T26" fmla="*/ 5 w 596"/>
                <a:gd name="T27" fmla="*/ 136 h 192"/>
                <a:gd name="T28" fmla="*/ 5 w 596"/>
                <a:gd name="T29" fmla="*/ 141 h 192"/>
                <a:gd name="T30" fmla="*/ 6 w 596"/>
                <a:gd name="T31" fmla="*/ 136 h 192"/>
                <a:gd name="T32" fmla="*/ 6 w 596"/>
                <a:gd name="T33" fmla="*/ 146 h 192"/>
                <a:gd name="T34" fmla="*/ 7 w 596"/>
                <a:gd name="T35" fmla="*/ 141 h 192"/>
                <a:gd name="T36" fmla="*/ 7 w 596"/>
                <a:gd name="T37" fmla="*/ 146 h 192"/>
                <a:gd name="T38" fmla="*/ 7 w 596"/>
                <a:gd name="T39" fmla="*/ 141 h 192"/>
                <a:gd name="T40" fmla="*/ 8 w 596"/>
                <a:gd name="T41" fmla="*/ 150 h 192"/>
                <a:gd name="T42" fmla="*/ 8 w 596"/>
                <a:gd name="T43" fmla="*/ 154 h 192"/>
                <a:gd name="T44" fmla="*/ 9 w 596"/>
                <a:gd name="T45" fmla="*/ 159 h 192"/>
                <a:gd name="T46" fmla="*/ 9 w 596"/>
                <a:gd name="T47" fmla="*/ 159 h 192"/>
                <a:gd name="T48" fmla="*/ 9 w 596"/>
                <a:gd name="T49" fmla="*/ 150 h 192"/>
                <a:gd name="T50" fmla="*/ 9 w 596"/>
                <a:gd name="T51" fmla="*/ 159 h 192"/>
                <a:gd name="T52" fmla="*/ 10 w 596"/>
                <a:gd name="T53" fmla="*/ 159 h 192"/>
                <a:gd name="T54" fmla="*/ 10 w 596"/>
                <a:gd name="T55" fmla="*/ 159 h 192"/>
                <a:gd name="T56" fmla="*/ 11 w 596"/>
                <a:gd name="T57" fmla="*/ 159 h 192"/>
                <a:gd name="T58" fmla="*/ 12 w 596"/>
                <a:gd name="T59" fmla="*/ 159 h 192"/>
                <a:gd name="T60" fmla="*/ 12 w 596"/>
                <a:gd name="T61" fmla="*/ 163 h 192"/>
                <a:gd name="T62" fmla="*/ 12 w 596"/>
                <a:gd name="T63" fmla="*/ 163 h 192"/>
                <a:gd name="T64" fmla="*/ 12 w 596"/>
                <a:gd name="T65" fmla="*/ 163 h 192"/>
                <a:gd name="T66" fmla="*/ 12 w 596"/>
                <a:gd name="T67" fmla="*/ 163 h 192"/>
                <a:gd name="T68" fmla="*/ 13 w 596"/>
                <a:gd name="T69" fmla="*/ 163 h 192"/>
                <a:gd name="T70" fmla="*/ 13 w 596"/>
                <a:gd name="T71" fmla="*/ 172 h 192"/>
                <a:gd name="T72" fmla="*/ 13 w 596"/>
                <a:gd name="T73" fmla="*/ 163 h 192"/>
                <a:gd name="T74" fmla="*/ 14 w 596"/>
                <a:gd name="T75" fmla="*/ 172 h 192"/>
                <a:gd name="T76" fmla="*/ 15 w 596"/>
                <a:gd name="T77" fmla="*/ 172 h 192"/>
                <a:gd name="T78" fmla="*/ 15 w 596"/>
                <a:gd name="T79" fmla="*/ 172 h 192"/>
                <a:gd name="T80" fmla="*/ 15 w 596"/>
                <a:gd name="T81" fmla="*/ 163 h 192"/>
                <a:gd name="T82" fmla="*/ 16 w 596"/>
                <a:gd name="T83" fmla="*/ 172 h 192"/>
                <a:gd name="T84" fmla="*/ 16 w 596"/>
                <a:gd name="T85" fmla="*/ 163 h 192"/>
                <a:gd name="T86" fmla="*/ 17 w 596"/>
                <a:gd name="T87" fmla="*/ 163 h 192"/>
                <a:gd name="T88" fmla="*/ 17 w 596"/>
                <a:gd name="T89" fmla="*/ 172 h 192"/>
                <a:gd name="T90" fmla="*/ 18 w 596"/>
                <a:gd name="T91" fmla="*/ 163 h 192"/>
                <a:gd name="T92" fmla="*/ 19 w 596"/>
                <a:gd name="T93" fmla="*/ 172 h 192"/>
                <a:gd name="T94" fmla="*/ 19 w 596"/>
                <a:gd name="T95" fmla="*/ 172 h 192"/>
                <a:gd name="T96" fmla="*/ 21 w 596"/>
                <a:gd name="T97" fmla="*/ 172 h 192"/>
                <a:gd name="T98" fmla="*/ 21 w 596"/>
                <a:gd name="T99" fmla="*/ 172 h 192"/>
                <a:gd name="T100" fmla="*/ 22 w 596"/>
                <a:gd name="T101" fmla="*/ 172 h 192"/>
                <a:gd name="T102" fmla="*/ 22 w 596"/>
                <a:gd name="T103" fmla="*/ 172 h 192"/>
                <a:gd name="T104" fmla="*/ 22 w 596"/>
                <a:gd name="T105" fmla="*/ 181 h 192"/>
                <a:gd name="T106" fmla="*/ 22 w 596"/>
                <a:gd name="T107" fmla="*/ 181 h 192"/>
                <a:gd name="T108" fmla="*/ 22 w 596"/>
                <a:gd name="T109" fmla="*/ 181 h 192"/>
                <a:gd name="T110" fmla="*/ 23 w 596"/>
                <a:gd name="T111" fmla="*/ 181 h 192"/>
                <a:gd name="T112" fmla="*/ 24 w 596"/>
                <a:gd name="T113" fmla="*/ 172 h 192"/>
                <a:gd name="T114" fmla="*/ 24 w 596"/>
                <a:gd name="T115" fmla="*/ 172 h 192"/>
                <a:gd name="T116" fmla="*/ 25 w 596"/>
                <a:gd name="T117" fmla="*/ 172 h 192"/>
                <a:gd name="T118" fmla="*/ 25 w 596"/>
                <a:gd name="T119" fmla="*/ 172 h 192"/>
                <a:gd name="T120" fmla="*/ 25 w 596"/>
                <a:gd name="T121" fmla="*/ 172 h 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6" h="192">
                  <a:moveTo>
                    <a:pt x="3" y="192"/>
                  </a:moveTo>
                  <a:lnTo>
                    <a:pt x="0" y="141"/>
                  </a:lnTo>
                  <a:lnTo>
                    <a:pt x="0" y="110"/>
                  </a:lnTo>
                  <a:lnTo>
                    <a:pt x="4" y="83"/>
                  </a:lnTo>
                  <a:lnTo>
                    <a:pt x="4" y="57"/>
                  </a:lnTo>
                  <a:lnTo>
                    <a:pt x="4" y="39"/>
                  </a:lnTo>
                  <a:lnTo>
                    <a:pt x="4" y="22"/>
                  </a:lnTo>
                  <a:lnTo>
                    <a:pt x="8" y="13"/>
                  </a:lnTo>
                  <a:lnTo>
                    <a:pt x="8" y="9"/>
                  </a:lnTo>
                  <a:lnTo>
                    <a:pt x="12" y="0"/>
                  </a:lnTo>
                  <a:lnTo>
                    <a:pt x="12" y="4"/>
                  </a:lnTo>
                  <a:lnTo>
                    <a:pt x="12" y="0"/>
                  </a:lnTo>
                  <a:lnTo>
                    <a:pt x="15" y="9"/>
                  </a:lnTo>
                  <a:lnTo>
                    <a:pt x="15" y="13"/>
                  </a:lnTo>
                  <a:lnTo>
                    <a:pt x="15" y="9"/>
                  </a:lnTo>
                  <a:lnTo>
                    <a:pt x="15" y="22"/>
                  </a:lnTo>
                  <a:lnTo>
                    <a:pt x="19" y="31"/>
                  </a:lnTo>
                  <a:lnTo>
                    <a:pt x="19" y="22"/>
                  </a:lnTo>
                  <a:lnTo>
                    <a:pt x="19" y="31"/>
                  </a:lnTo>
                  <a:lnTo>
                    <a:pt x="19" y="22"/>
                  </a:lnTo>
                  <a:lnTo>
                    <a:pt x="23" y="22"/>
                  </a:lnTo>
                  <a:lnTo>
                    <a:pt x="23" y="31"/>
                  </a:lnTo>
                  <a:lnTo>
                    <a:pt x="27" y="31"/>
                  </a:lnTo>
                  <a:lnTo>
                    <a:pt x="30" y="35"/>
                  </a:lnTo>
                  <a:lnTo>
                    <a:pt x="30" y="44"/>
                  </a:lnTo>
                  <a:lnTo>
                    <a:pt x="30" y="39"/>
                  </a:lnTo>
                  <a:lnTo>
                    <a:pt x="30" y="53"/>
                  </a:lnTo>
                  <a:lnTo>
                    <a:pt x="34" y="44"/>
                  </a:lnTo>
                  <a:lnTo>
                    <a:pt x="34" y="53"/>
                  </a:lnTo>
                  <a:lnTo>
                    <a:pt x="34" y="44"/>
                  </a:lnTo>
                  <a:lnTo>
                    <a:pt x="34" y="53"/>
                  </a:lnTo>
                  <a:lnTo>
                    <a:pt x="38" y="53"/>
                  </a:lnTo>
                  <a:lnTo>
                    <a:pt x="38" y="57"/>
                  </a:lnTo>
                  <a:lnTo>
                    <a:pt x="38" y="61"/>
                  </a:lnTo>
                  <a:lnTo>
                    <a:pt x="42" y="66"/>
                  </a:lnTo>
                  <a:lnTo>
                    <a:pt x="42" y="57"/>
                  </a:lnTo>
                  <a:lnTo>
                    <a:pt x="42" y="66"/>
                  </a:lnTo>
                  <a:lnTo>
                    <a:pt x="45" y="66"/>
                  </a:lnTo>
                  <a:lnTo>
                    <a:pt x="45" y="70"/>
                  </a:lnTo>
                  <a:lnTo>
                    <a:pt x="45" y="66"/>
                  </a:lnTo>
                  <a:lnTo>
                    <a:pt x="45" y="75"/>
                  </a:lnTo>
                  <a:lnTo>
                    <a:pt x="49" y="70"/>
                  </a:lnTo>
                  <a:lnTo>
                    <a:pt x="49" y="79"/>
                  </a:lnTo>
                  <a:lnTo>
                    <a:pt x="49" y="75"/>
                  </a:lnTo>
                  <a:lnTo>
                    <a:pt x="49" y="79"/>
                  </a:lnTo>
                  <a:lnTo>
                    <a:pt x="53" y="79"/>
                  </a:lnTo>
                  <a:lnTo>
                    <a:pt x="53" y="88"/>
                  </a:lnTo>
                  <a:lnTo>
                    <a:pt x="53" y="79"/>
                  </a:lnTo>
                  <a:lnTo>
                    <a:pt x="53" y="83"/>
                  </a:lnTo>
                  <a:lnTo>
                    <a:pt x="56" y="88"/>
                  </a:lnTo>
                  <a:lnTo>
                    <a:pt x="56" y="92"/>
                  </a:lnTo>
                  <a:lnTo>
                    <a:pt x="56" y="88"/>
                  </a:lnTo>
                  <a:lnTo>
                    <a:pt x="56" y="92"/>
                  </a:lnTo>
                  <a:lnTo>
                    <a:pt x="60" y="88"/>
                  </a:lnTo>
                  <a:lnTo>
                    <a:pt x="60" y="97"/>
                  </a:lnTo>
                  <a:lnTo>
                    <a:pt x="60" y="92"/>
                  </a:lnTo>
                  <a:lnTo>
                    <a:pt x="64" y="105"/>
                  </a:lnTo>
                  <a:lnTo>
                    <a:pt x="64" y="92"/>
                  </a:lnTo>
                  <a:lnTo>
                    <a:pt x="64" y="97"/>
                  </a:lnTo>
                  <a:lnTo>
                    <a:pt x="64" y="92"/>
                  </a:lnTo>
                  <a:lnTo>
                    <a:pt x="64" y="97"/>
                  </a:lnTo>
                  <a:lnTo>
                    <a:pt x="68" y="92"/>
                  </a:lnTo>
                  <a:lnTo>
                    <a:pt x="68" y="97"/>
                  </a:lnTo>
                  <a:lnTo>
                    <a:pt x="68" y="105"/>
                  </a:lnTo>
                  <a:lnTo>
                    <a:pt x="68" y="101"/>
                  </a:lnTo>
                  <a:lnTo>
                    <a:pt x="71" y="105"/>
                  </a:lnTo>
                  <a:lnTo>
                    <a:pt x="71" y="101"/>
                  </a:lnTo>
                  <a:lnTo>
                    <a:pt x="71" y="110"/>
                  </a:lnTo>
                  <a:lnTo>
                    <a:pt x="75" y="105"/>
                  </a:lnTo>
                  <a:lnTo>
                    <a:pt x="75" y="101"/>
                  </a:lnTo>
                  <a:lnTo>
                    <a:pt x="75" y="114"/>
                  </a:lnTo>
                  <a:lnTo>
                    <a:pt x="75" y="97"/>
                  </a:lnTo>
                  <a:lnTo>
                    <a:pt x="75" y="110"/>
                  </a:lnTo>
                  <a:lnTo>
                    <a:pt x="79" y="105"/>
                  </a:lnTo>
                  <a:lnTo>
                    <a:pt x="79" y="110"/>
                  </a:lnTo>
                  <a:lnTo>
                    <a:pt x="79" y="114"/>
                  </a:lnTo>
                  <a:lnTo>
                    <a:pt x="79" y="110"/>
                  </a:lnTo>
                  <a:lnTo>
                    <a:pt x="79" y="114"/>
                  </a:lnTo>
                  <a:lnTo>
                    <a:pt x="83" y="114"/>
                  </a:lnTo>
                  <a:lnTo>
                    <a:pt x="83" y="110"/>
                  </a:lnTo>
                  <a:lnTo>
                    <a:pt x="83" y="114"/>
                  </a:lnTo>
                  <a:lnTo>
                    <a:pt x="83" y="118"/>
                  </a:lnTo>
                  <a:lnTo>
                    <a:pt x="86" y="118"/>
                  </a:lnTo>
                  <a:lnTo>
                    <a:pt x="86" y="114"/>
                  </a:lnTo>
                  <a:lnTo>
                    <a:pt x="86" y="118"/>
                  </a:lnTo>
                  <a:lnTo>
                    <a:pt x="90" y="123"/>
                  </a:lnTo>
                  <a:lnTo>
                    <a:pt x="90" y="118"/>
                  </a:lnTo>
                  <a:lnTo>
                    <a:pt x="90" y="114"/>
                  </a:lnTo>
                  <a:lnTo>
                    <a:pt x="90" y="118"/>
                  </a:lnTo>
                  <a:lnTo>
                    <a:pt x="94" y="127"/>
                  </a:lnTo>
                  <a:lnTo>
                    <a:pt x="94" y="114"/>
                  </a:lnTo>
                  <a:lnTo>
                    <a:pt x="94" y="127"/>
                  </a:lnTo>
                  <a:lnTo>
                    <a:pt x="94" y="114"/>
                  </a:lnTo>
                  <a:lnTo>
                    <a:pt x="94" y="123"/>
                  </a:lnTo>
                  <a:lnTo>
                    <a:pt x="98" y="114"/>
                  </a:lnTo>
                  <a:lnTo>
                    <a:pt x="98" y="123"/>
                  </a:lnTo>
                  <a:lnTo>
                    <a:pt x="98" y="127"/>
                  </a:lnTo>
                  <a:lnTo>
                    <a:pt x="101" y="127"/>
                  </a:lnTo>
                  <a:lnTo>
                    <a:pt x="101" y="123"/>
                  </a:lnTo>
                  <a:lnTo>
                    <a:pt x="101" y="127"/>
                  </a:lnTo>
                  <a:lnTo>
                    <a:pt x="106" y="132"/>
                  </a:lnTo>
                  <a:lnTo>
                    <a:pt x="106" y="127"/>
                  </a:lnTo>
                  <a:lnTo>
                    <a:pt x="109" y="127"/>
                  </a:lnTo>
                  <a:lnTo>
                    <a:pt x="109" y="132"/>
                  </a:lnTo>
                  <a:lnTo>
                    <a:pt x="112" y="127"/>
                  </a:lnTo>
                  <a:lnTo>
                    <a:pt x="112" y="132"/>
                  </a:lnTo>
                  <a:lnTo>
                    <a:pt x="112" y="136"/>
                  </a:lnTo>
                  <a:lnTo>
                    <a:pt x="112" y="132"/>
                  </a:lnTo>
                  <a:lnTo>
                    <a:pt x="116" y="136"/>
                  </a:lnTo>
                  <a:lnTo>
                    <a:pt x="116" y="127"/>
                  </a:lnTo>
                  <a:lnTo>
                    <a:pt x="116" y="132"/>
                  </a:lnTo>
                  <a:lnTo>
                    <a:pt x="116" y="136"/>
                  </a:lnTo>
                  <a:lnTo>
                    <a:pt x="120" y="127"/>
                  </a:lnTo>
                  <a:lnTo>
                    <a:pt x="120" y="132"/>
                  </a:lnTo>
                  <a:lnTo>
                    <a:pt x="120" y="136"/>
                  </a:lnTo>
                  <a:lnTo>
                    <a:pt x="124" y="141"/>
                  </a:lnTo>
                  <a:lnTo>
                    <a:pt x="124" y="136"/>
                  </a:lnTo>
                  <a:lnTo>
                    <a:pt x="124" y="141"/>
                  </a:lnTo>
                  <a:lnTo>
                    <a:pt x="124" y="136"/>
                  </a:lnTo>
                  <a:lnTo>
                    <a:pt x="127" y="132"/>
                  </a:lnTo>
                  <a:lnTo>
                    <a:pt x="127" y="136"/>
                  </a:lnTo>
                  <a:lnTo>
                    <a:pt x="127" y="141"/>
                  </a:lnTo>
                  <a:lnTo>
                    <a:pt x="132" y="136"/>
                  </a:lnTo>
                  <a:lnTo>
                    <a:pt x="132" y="146"/>
                  </a:lnTo>
                  <a:lnTo>
                    <a:pt x="132" y="141"/>
                  </a:lnTo>
                  <a:lnTo>
                    <a:pt x="132" y="136"/>
                  </a:lnTo>
                  <a:lnTo>
                    <a:pt x="132" y="141"/>
                  </a:lnTo>
                  <a:lnTo>
                    <a:pt x="135" y="141"/>
                  </a:lnTo>
                  <a:lnTo>
                    <a:pt x="135" y="150"/>
                  </a:lnTo>
                  <a:lnTo>
                    <a:pt x="135" y="141"/>
                  </a:lnTo>
                  <a:lnTo>
                    <a:pt x="135" y="136"/>
                  </a:lnTo>
                  <a:lnTo>
                    <a:pt x="139" y="136"/>
                  </a:lnTo>
                  <a:lnTo>
                    <a:pt x="139" y="141"/>
                  </a:lnTo>
                  <a:lnTo>
                    <a:pt x="142" y="141"/>
                  </a:lnTo>
                  <a:lnTo>
                    <a:pt x="142" y="146"/>
                  </a:lnTo>
                  <a:lnTo>
                    <a:pt x="142" y="141"/>
                  </a:lnTo>
                  <a:lnTo>
                    <a:pt x="142" y="136"/>
                  </a:lnTo>
                  <a:lnTo>
                    <a:pt x="147" y="146"/>
                  </a:lnTo>
                  <a:lnTo>
                    <a:pt x="147" y="141"/>
                  </a:lnTo>
                  <a:lnTo>
                    <a:pt x="147" y="146"/>
                  </a:lnTo>
                  <a:lnTo>
                    <a:pt x="147" y="141"/>
                  </a:lnTo>
                  <a:lnTo>
                    <a:pt x="150" y="146"/>
                  </a:lnTo>
                  <a:lnTo>
                    <a:pt x="150" y="154"/>
                  </a:lnTo>
                  <a:lnTo>
                    <a:pt x="150" y="141"/>
                  </a:lnTo>
                  <a:lnTo>
                    <a:pt x="150" y="146"/>
                  </a:lnTo>
                  <a:lnTo>
                    <a:pt x="154" y="150"/>
                  </a:lnTo>
                  <a:lnTo>
                    <a:pt x="154" y="146"/>
                  </a:lnTo>
                  <a:lnTo>
                    <a:pt x="154" y="141"/>
                  </a:lnTo>
                  <a:lnTo>
                    <a:pt x="154" y="150"/>
                  </a:lnTo>
                  <a:lnTo>
                    <a:pt x="157" y="159"/>
                  </a:lnTo>
                  <a:lnTo>
                    <a:pt x="157" y="146"/>
                  </a:lnTo>
                  <a:lnTo>
                    <a:pt x="157" y="150"/>
                  </a:lnTo>
                  <a:lnTo>
                    <a:pt x="157" y="146"/>
                  </a:lnTo>
                  <a:lnTo>
                    <a:pt x="161" y="150"/>
                  </a:lnTo>
                  <a:lnTo>
                    <a:pt x="161" y="146"/>
                  </a:lnTo>
                  <a:lnTo>
                    <a:pt x="161" y="150"/>
                  </a:lnTo>
                  <a:lnTo>
                    <a:pt x="161" y="154"/>
                  </a:lnTo>
                  <a:lnTo>
                    <a:pt x="165" y="146"/>
                  </a:lnTo>
                  <a:lnTo>
                    <a:pt x="165" y="150"/>
                  </a:lnTo>
                  <a:lnTo>
                    <a:pt x="165" y="141"/>
                  </a:lnTo>
                  <a:lnTo>
                    <a:pt x="165" y="150"/>
                  </a:lnTo>
                  <a:lnTo>
                    <a:pt x="168" y="146"/>
                  </a:lnTo>
                  <a:lnTo>
                    <a:pt x="168" y="150"/>
                  </a:lnTo>
                  <a:lnTo>
                    <a:pt x="168" y="154"/>
                  </a:lnTo>
                  <a:lnTo>
                    <a:pt x="168" y="146"/>
                  </a:lnTo>
                  <a:lnTo>
                    <a:pt x="168" y="150"/>
                  </a:lnTo>
                  <a:lnTo>
                    <a:pt x="173" y="141"/>
                  </a:lnTo>
                  <a:lnTo>
                    <a:pt x="173" y="150"/>
                  </a:lnTo>
                  <a:lnTo>
                    <a:pt x="173" y="141"/>
                  </a:lnTo>
                  <a:lnTo>
                    <a:pt x="176" y="154"/>
                  </a:lnTo>
                  <a:lnTo>
                    <a:pt x="176" y="150"/>
                  </a:lnTo>
                  <a:lnTo>
                    <a:pt x="180" y="159"/>
                  </a:lnTo>
                  <a:lnTo>
                    <a:pt x="180" y="150"/>
                  </a:lnTo>
                  <a:lnTo>
                    <a:pt x="180" y="154"/>
                  </a:lnTo>
                  <a:lnTo>
                    <a:pt x="183" y="154"/>
                  </a:lnTo>
                  <a:lnTo>
                    <a:pt x="183" y="150"/>
                  </a:lnTo>
                  <a:lnTo>
                    <a:pt x="183" y="163"/>
                  </a:lnTo>
                  <a:lnTo>
                    <a:pt x="188" y="154"/>
                  </a:lnTo>
                  <a:lnTo>
                    <a:pt x="188" y="150"/>
                  </a:lnTo>
                  <a:lnTo>
                    <a:pt x="191" y="154"/>
                  </a:lnTo>
                  <a:lnTo>
                    <a:pt x="191" y="150"/>
                  </a:lnTo>
                  <a:lnTo>
                    <a:pt x="191" y="154"/>
                  </a:lnTo>
                  <a:lnTo>
                    <a:pt x="195" y="150"/>
                  </a:lnTo>
                  <a:lnTo>
                    <a:pt x="195" y="154"/>
                  </a:lnTo>
                  <a:lnTo>
                    <a:pt x="195" y="150"/>
                  </a:lnTo>
                  <a:lnTo>
                    <a:pt x="195" y="154"/>
                  </a:lnTo>
                  <a:lnTo>
                    <a:pt x="199" y="159"/>
                  </a:lnTo>
                  <a:lnTo>
                    <a:pt x="199" y="150"/>
                  </a:lnTo>
                  <a:lnTo>
                    <a:pt x="199" y="163"/>
                  </a:lnTo>
                  <a:lnTo>
                    <a:pt x="199" y="154"/>
                  </a:lnTo>
                  <a:lnTo>
                    <a:pt x="203" y="154"/>
                  </a:lnTo>
                  <a:lnTo>
                    <a:pt x="203" y="150"/>
                  </a:lnTo>
                  <a:lnTo>
                    <a:pt x="203" y="159"/>
                  </a:lnTo>
                  <a:lnTo>
                    <a:pt x="203" y="150"/>
                  </a:lnTo>
                  <a:lnTo>
                    <a:pt x="206" y="154"/>
                  </a:lnTo>
                  <a:lnTo>
                    <a:pt x="206" y="159"/>
                  </a:lnTo>
                  <a:lnTo>
                    <a:pt x="206" y="154"/>
                  </a:lnTo>
                  <a:lnTo>
                    <a:pt x="210" y="159"/>
                  </a:lnTo>
                  <a:lnTo>
                    <a:pt x="210" y="154"/>
                  </a:lnTo>
                  <a:lnTo>
                    <a:pt x="210" y="159"/>
                  </a:lnTo>
                  <a:lnTo>
                    <a:pt x="214" y="163"/>
                  </a:lnTo>
                  <a:lnTo>
                    <a:pt x="214" y="154"/>
                  </a:lnTo>
                  <a:lnTo>
                    <a:pt x="214" y="150"/>
                  </a:lnTo>
                  <a:lnTo>
                    <a:pt x="217" y="154"/>
                  </a:lnTo>
                  <a:lnTo>
                    <a:pt x="217" y="150"/>
                  </a:lnTo>
                  <a:lnTo>
                    <a:pt x="217" y="154"/>
                  </a:lnTo>
                  <a:lnTo>
                    <a:pt x="217" y="159"/>
                  </a:lnTo>
                  <a:lnTo>
                    <a:pt x="221" y="159"/>
                  </a:lnTo>
                  <a:lnTo>
                    <a:pt x="221" y="154"/>
                  </a:lnTo>
                  <a:lnTo>
                    <a:pt x="225" y="159"/>
                  </a:lnTo>
                  <a:lnTo>
                    <a:pt x="225" y="154"/>
                  </a:lnTo>
                  <a:lnTo>
                    <a:pt x="225" y="163"/>
                  </a:lnTo>
                  <a:lnTo>
                    <a:pt x="225" y="154"/>
                  </a:lnTo>
                  <a:lnTo>
                    <a:pt x="229" y="154"/>
                  </a:lnTo>
                  <a:lnTo>
                    <a:pt x="229" y="159"/>
                  </a:lnTo>
                  <a:lnTo>
                    <a:pt x="229" y="154"/>
                  </a:lnTo>
                  <a:lnTo>
                    <a:pt x="229" y="159"/>
                  </a:lnTo>
                  <a:lnTo>
                    <a:pt x="232" y="154"/>
                  </a:lnTo>
                  <a:lnTo>
                    <a:pt x="232" y="163"/>
                  </a:lnTo>
                  <a:lnTo>
                    <a:pt x="232" y="159"/>
                  </a:lnTo>
                  <a:lnTo>
                    <a:pt x="232" y="163"/>
                  </a:lnTo>
                  <a:lnTo>
                    <a:pt x="232" y="154"/>
                  </a:lnTo>
                  <a:lnTo>
                    <a:pt x="236" y="159"/>
                  </a:lnTo>
                  <a:lnTo>
                    <a:pt x="236" y="154"/>
                  </a:lnTo>
                  <a:lnTo>
                    <a:pt x="236" y="159"/>
                  </a:lnTo>
                  <a:lnTo>
                    <a:pt x="236" y="154"/>
                  </a:lnTo>
                  <a:lnTo>
                    <a:pt x="240" y="159"/>
                  </a:lnTo>
                  <a:lnTo>
                    <a:pt x="244" y="150"/>
                  </a:lnTo>
                  <a:lnTo>
                    <a:pt x="244" y="163"/>
                  </a:lnTo>
                  <a:lnTo>
                    <a:pt x="244" y="159"/>
                  </a:lnTo>
                  <a:lnTo>
                    <a:pt x="247" y="159"/>
                  </a:lnTo>
                  <a:lnTo>
                    <a:pt x="247" y="163"/>
                  </a:lnTo>
                  <a:lnTo>
                    <a:pt x="247" y="159"/>
                  </a:lnTo>
                  <a:lnTo>
                    <a:pt x="247" y="163"/>
                  </a:lnTo>
                  <a:lnTo>
                    <a:pt x="251" y="159"/>
                  </a:lnTo>
                  <a:lnTo>
                    <a:pt x="251" y="163"/>
                  </a:lnTo>
                  <a:lnTo>
                    <a:pt x="251" y="159"/>
                  </a:lnTo>
                  <a:lnTo>
                    <a:pt x="251" y="163"/>
                  </a:lnTo>
                  <a:lnTo>
                    <a:pt x="255" y="159"/>
                  </a:lnTo>
                  <a:lnTo>
                    <a:pt x="255" y="163"/>
                  </a:lnTo>
                  <a:lnTo>
                    <a:pt x="255" y="154"/>
                  </a:lnTo>
                  <a:lnTo>
                    <a:pt x="259" y="159"/>
                  </a:lnTo>
                  <a:lnTo>
                    <a:pt x="259" y="163"/>
                  </a:lnTo>
                  <a:lnTo>
                    <a:pt x="259" y="159"/>
                  </a:lnTo>
                  <a:lnTo>
                    <a:pt x="259" y="163"/>
                  </a:lnTo>
                  <a:lnTo>
                    <a:pt x="262" y="163"/>
                  </a:lnTo>
                  <a:lnTo>
                    <a:pt x="262" y="159"/>
                  </a:lnTo>
                  <a:lnTo>
                    <a:pt x="266" y="163"/>
                  </a:lnTo>
                  <a:lnTo>
                    <a:pt x="266" y="159"/>
                  </a:lnTo>
                  <a:lnTo>
                    <a:pt x="266" y="163"/>
                  </a:lnTo>
                  <a:lnTo>
                    <a:pt x="270" y="163"/>
                  </a:lnTo>
                  <a:lnTo>
                    <a:pt x="270" y="159"/>
                  </a:lnTo>
                  <a:lnTo>
                    <a:pt x="270" y="163"/>
                  </a:lnTo>
                  <a:lnTo>
                    <a:pt x="273" y="172"/>
                  </a:lnTo>
                  <a:lnTo>
                    <a:pt x="273" y="163"/>
                  </a:lnTo>
                  <a:lnTo>
                    <a:pt x="277" y="163"/>
                  </a:lnTo>
                  <a:lnTo>
                    <a:pt x="281" y="163"/>
                  </a:lnTo>
                  <a:lnTo>
                    <a:pt x="281" y="172"/>
                  </a:lnTo>
                  <a:lnTo>
                    <a:pt x="281" y="163"/>
                  </a:lnTo>
                  <a:lnTo>
                    <a:pt x="285" y="163"/>
                  </a:lnTo>
                  <a:lnTo>
                    <a:pt x="285" y="172"/>
                  </a:lnTo>
                  <a:lnTo>
                    <a:pt x="285" y="163"/>
                  </a:lnTo>
                  <a:lnTo>
                    <a:pt x="288" y="163"/>
                  </a:lnTo>
                  <a:lnTo>
                    <a:pt x="288" y="159"/>
                  </a:lnTo>
                  <a:lnTo>
                    <a:pt x="288" y="163"/>
                  </a:lnTo>
                  <a:lnTo>
                    <a:pt x="292" y="163"/>
                  </a:lnTo>
                  <a:lnTo>
                    <a:pt x="292" y="172"/>
                  </a:lnTo>
                  <a:lnTo>
                    <a:pt x="296" y="163"/>
                  </a:lnTo>
                  <a:lnTo>
                    <a:pt x="296" y="172"/>
                  </a:lnTo>
                  <a:lnTo>
                    <a:pt x="296" y="163"/>
                  </a:lnTo>
                  <a:lnTo>
                    <a:pt x="300" y="172"/>
                  </a:lnTo>
                  <a:lnTo>
                    <a:pt x="300" y="163"/>
                  </a:lnTo>
                  <a:lnTo>
                    <a:pt x="300" y="172"/>
                  </a:lnTo>
                  <a:lnTo>
                    <a:pt x="300" y="163"/>
                  </a:lnTo>
                  <a:lnTo>
                    <a:pt x="303" y="172"/>
                  </a:lnTo>
                  <a:lnTo>
                    <a:pt x="303" y="163"/>
                  </a:lnTo>
                  <a:lnTo>
                    <a:pt x="307" y="163"/>
                  </a:lnTo>
                  <a:lnTo>
                    <a:pt x="307" y="172"/>
                  </a:lnTo>
                  <a:lnTo>
                    <a:pt x="311" y="163"/>
                  </a:lnTo>
                  <a:lnTo>
                    <a:pt x="311" y="172"/>
                  </a:lnTo>
                  <a:lnTo>
                    <a:pt x="311" y="163"/>
                  </a:lnTo>
                  <a:lnTo>
                    <a:pt x="315" y="163"/>
                  </a:lnTo>
                  <a:lnTo>
                    <a:pt x="315" y="172"/>
                  </a:lnTo>
                  <a:lnTo>
                    <a:pt x="315" y="163"/>
                  </a:lnTo>
                  <a:lnTo>
                    <a:pt x="318" y="172"/>
                  </a:lnTo>
                  <a:lnTo>
                    <a:pt x="318" y="163"/>
                  </a:lnTo>
                  <a:lnTo>
                    <a:pt x="323" y="172"/>
                  </a:lnTo>
                  <a:lnTo>
                    <a:pt x="326" y="163"/>
                  </a:lnTo>
                  <a:lnTo>
                    <a:pt x="326" y="172"/>
                  </a:lnTo>
                  <a:lnTo>
                    <a:pt x="329" y="172"/>
                  </a:lnTo>
                  <a:lnTo>
                    <a:pt x="329" y="163"/>
                  </a:lnTo>
                  <a:lnTo>
                    <a:pt x="333" y="172"/>
                  </a:lnTo>
                  <a:lnTo>
                    <a:pt x="333" y="163"/>
                  </a:lnTo>
                  <a:lnTo>
                    <a:pt x="333" y="172"/>
                  </a:lnTo>
                  <a:lnTo>
                    <a:pt x="333" y="163"/>
                  </a:lnTo>
                  <a:lnTo>
                    <a:pt x="337" y="172"/>
                  </a:lnTo>
                  <a:lnTo>
                    <a:pt x="341" y="163"/>
                  </a:lnTo>
                  <a:lnTo>
                    <a:pt x="344" y="172"/>
                  </a:lnTo>
                  <a:lnTo>
                    <a:pt x="344" y="163"/>
                  </a:lnTo>
                  <a:lnTo>
                    <a:pt x="344" y="172"/>
                  </a:lnTo>
                  <a:lnTo>
                    <a:pt x="349" y="172"/>
                  </a:lnTo>
                  <a:lnTo>
                    <a:pt x="352" y="172"/>
                  </a:lnTo>
                  <a:lnTo>
                    <a:pt x="352" y="181"/>
                  </a:lnTo>
                  <a:lnTo>
                    <a:pt x="352" y="172"/>
                  </a:lnTo>
                  <a:lnTo>
                    <a:pt x="352" y="163"/>
                  </a:lnTo>
                  <a:lnTo>
                    <a:pt x="356" y="172"/>
                  </a:lnTo>
                  <a:lnTo>
                    <a:pt x="356" y="163"/>
                  </a:lnTo>
                  <a:lnTo>
                    <a:pt x="356" y="181"/>
                  </a:lnTo>
                  <a:lnTo>
                    <a:pt x="359" y="163"/>
                  </a:lnTo>
                  <a:lnTo>
                    <a:pt x="359" y="172"/>
                  </a:lnTo>
                  <a:lnTo>
                    <a:pt x="359" y="163"/>
                  </a:lnTo>
                  <a:lnTo>
                    <a:pt x="364" y="172"/>
                  </a:lnTo>
                  <a:lnTo>
                    <a:pt x="364" y="163"/>
                  </a:lnTo>
                  <a:lnTo>
                    <a:pt x="367" y="163"/>
                  </a:lnTo>
                  <a:lnTo>
                    <a:pt x="371" y="172"/>
                  </a:lnTo>
                  <a:lnTo>
                    <a:pt x="371" y="163"/>
                  </a:lnTo>
                  <a:lnTo>
                    <a:pt x="374" y="163"/>
                  </a:lnTo>
                  <a:lnTo>
                    <a:pt x="379" y="172"/>
                  </a:lnTo>
                  <a:lnTo>
                    <a:pt x="382" y="163"/>
                  </a:lnTo>
                  <a:lnTo>
                    <a:pt x="385" y="172"/>
                  </a:lnTo>
                  <a:lnTo>
                    <a:pt x="385" y="163"/>
                  </a:lnTo>
                  <a:lnTo>
                    <a:pt x="390" y="163"/>
                  </a:lnTo>
                  <a:lnTo>
                    <a:pt x="390" y="172"/>
                  </a:lnTo>
                  <a:lnTo>
                    <a:pt x="393" y="172"/>
                  </a:lnTo>
                  <a:lnTo>
                    <a:pt x="397" y="163"/>
                  </a:lnTo>
                  <a:lnTo>
                    <a:pt x="400" y="172"/>
                  </a:lnTo>
                  <a:lnTo>
                    <a:pt x="400" y="163"/>
                  </a:lnTo>
                  <a:lnTo>
                    <a:pt x="405" y="163"/>
                  </a:lnTo>
                  <a:lnTo>
                    <a:pt x="405" y="172"/>
                  </a:lnTo>
                  <a:lnTo>
                    <a:pt x="408" y="163"/>
                  </a:lnTo>
                  <a:lnTo>
                    <a:pt x="408" y="172"/>
                  </a:lnTo>
                  <a:lnTo>
                    <a:pt x="412" y="172"/>
                  </a:lnTo>
                  <a:lnTo>
                    <a:pt x="412" y="163"/>
                  </a:lnTo>
                  <a:lnTo>
                    <a:pt x="416" y="172"/>
                  </a:lnTo>
                  <a:lnTo>
                    <a:pt x="416" y="163"/>
                  </a:lnTo>
                  <a:lnTo>
                    <a:pt x="420" y="172"/>
                  </a:lnTo>
                  <a:lnTo>
                    <a:pt x="423" y="163"/>
                  </a:lnTo>
                  <a:lnTo>
                    <a:pt x="427" y="163"/>
                  </a:lnTo>
                  <a:lnTo>
                    <a:pt x="427" y="181"/>
                  </a:lnTo>
                  <a:lnTo>
                    <a:pt x="427" y="163"/>
                  </a:lnTo>
                  <a:lnTo>
                    <a:pt x="431" y="163"/>
                  </a:lnTo>
                  <a:lnTo>
                    <a:pt x="431" y="172"/>
                  </a:lnTo>
                  <a:lnTo>
                    <a:pt x="435" y="163"/>
                  </a:lnTo>
                  <a:lnTo>
                    <a:pt x="438" y="172"/>
                  </a:lnTo>
                  <a:lnTo>
                    <a:pt x="442" y="172"/>
                  </a:lnTo>
                  <a:lnTo>
                    <a:pt x="446" y="172"/>
                  </a:lnTo>
                  <a:lnTo>
                    <a:pt x="446" y="163"/>
                  </a:lnTo>
                  <a:lnTo>
                    <a:pt x="449" y="163"/>
                  </a:lnTo>
                  <a:lnTo>
                    <a:pt x="453" y="163"/>
                  </a:lnTo>
                  <a:lnTo>
                    <a:pt x="457" y="172"/>
                  </a:lnTo>
                  <a:lnTo>
                    <a:pt x="457" y="163"/>
                  </a:lnTo>
                  <a:lnTo>
                    <a:pt x="461" y="163"/>
                  </a:lnTo>
                  <a:lnTo>
                    <a:pt x="461" y="172"/>
                  </a:lnTo>
                  <a:lnTo>
                    <a:pt x="464" y="172"/>
                  </a:lnTo>
                  <a:lnTo>
                    <a:pt x="468" y="181"/>
                  </a:lnTo>
                  <a:lnTo>
                    <a:pt x="468" y="172"/>
                  </a:lnTo>
                  <a:lnTo>
                    <a:pt x="468" y="181"/>
                  </a:lnTo>
                  <a:lnTo>
                    <a:pt x="472" y="172"/>
                  </a:lnTo>
                  <a:lnTo>
                    <a:pt x="476" y="172"/>
                  </a:lnTo>
                  <a:lnTo>
                    <a:pt x="479" y="181"/>
                  </a:lnTo>
                  <a:lnTo>
                    <a:pt x="479" y="172"/>
                  </a:lnTo>
                  <a:lnTo>
                    <a:pt x="483" y="181"/>
                  </a:lnTo>
                  <a:lnTo>
                    <a:pt x="483" y="172"/>
                  </a:lnTo>
                  <a:lnTo>
                    <a:pt x="487" y="172"/>
                  </a:lnTo>
                  <a:lnTo>
                    <a:pt x="490" y="172"/>
                  </a:lnTo>
                  <a:lnTo>
                    <a:pt x="494" y="172"/>
                  </a:lnTo>
                  <a:lnTo>
                    <a:pt x="494" y="163"/>
                  </a:lnTo>
                  <a:lnTo>
                    <a:pt x="494" y="172"/>
                  </a:lnTo>
                  <a:lnTo>
                    <a:pt x="498" y="172"/>
                  </a:lnTo>
                  <a:lnTo>
                    <a:pt x="498" y="181"/>
                  </a:lnTo>
                  <a:lnTo>
                    <a:pt x="498" y="172"/>
                  </a:lnTo>
                  <a:lnTo>
                    <a:pt x="502" y="172"/>
                  </a:lnTo>
                  <a:lnTo>
                    <a:pt x="505" y="172"/>
                  </a:lnTo>
                  <a:lnTo>
                    <a:pt x="509" y="172"/>
                  </a:lnTo>
                  <a:lnTo>
                    <a:pt x="509" y="181"/>
                  </a:lnTo>
                  <a:lnTo>
                    <a:pt x="509" y="172"/>
                  </a:lnTo>
                  <a:lnTo>
                    <a:pt x="513" y="172"/>
                  </a:lnTo>
                  <a:lnTo>
                    <a:pt x="513" y="181"/>
                  </a:lnTo>
                  <a:lnTo>
                    <a:pt x="513" y="172"/>
                  </a:lnTo>
                  <a:lnTo>
                    <a:pt x="517" y="172"/>
                  </a:lnTo>
                  <a:lnTo>
                    <a:pt x="517" y="181"/>
                  </a:lnTo>
                  <a:lnTo>
                    <a:pt x="517" y="172"/>
                  </a:lnTo>
                  <a:lnTo>
                    <a:pt x="517" y="181"/>
                  </a:lnTo>
                  <a:lnTo>
                    <a:pt x="520" y="181"/>
                  </a:lnTo>
                  <a:lnTo>
                    <a:pt x="524" y="181"/>
                  </a:lnTo>
                  <a:lnTo>
                    <a:pt x="524" y="172"/>
                  </a:lnTo>
                  <a:lnTo>
                    <a:pt x="524" y="181"/>
                  </a:lnTo>
                  <a:lnTo>
                    <a:pt x="528" y="172"/>
                  </a:lnTo>
                  <a:lnTo>
                    <a:pt x="528" y="181"/>
                  </a:lnTo>
                  <a:lnTo>
                    <a:pt x="528" y="172"/>
                  </a:lnTo>
                  <a:lnTo>
                    <a:pt x="532" y="181"/>
                  </a:lnTo>
                  <a:lnTo>
                    <a:pt x="532" y="172"/>
                  </a:lnTo>
                  <a:lnTo>
                    <a:pt x="535" y="172"/>
                  </a:lnTo>
                  <a:lnTo>
                    <a:pt x="535" y="181"/>
                  </a:lnTo>
                  <a:lnTo>
                    <a:pt x="540" y="181"/>
                  </a:lnTo>
                  <a:lnTo>
                    <a:pt x="540" y="172"/>
                  </a:lnTo>
                  <a:lnTo>
                    <a:pt x="543" y="181"/>
                  </a:lnTo>
                  <a:lnTo>
                    <a:pt x="546" y="181"/>
                  </a:lnTo>
                  <a:lnTo>
                    <a:pt x="550" y="181"/>
                  </a:lnTo>
                  <a:lnTo>
                    <a:pt x="554" y="181"/>
                  </a:lnTo>
                  <a:lnTo>
                    <a:pt x="554" y="172"/>
                  </a:lnTo>
                  <a:lnTo>
                    <a:pt x="554" y="181"/>
                  </a:lnTo>
                  <a:lnTo>
                    <a:pt x="554" y="185"/>
                  </a:lnTo>
                  <a:lnTo>
                    <a:pt x="558" y="185"/>
                  </a:lnTo>
                  <a:lnTo>
                    <a:pt x="558" y="172"/>
                  </a:lnTo>
                  <a:lnTo>
                    <a:pt x="558" y="181"/>
                  </a:lnTo>
                  <a:lnTo>
                    <a:pt x="561" y="181"/>
                  </a:lnTo>
                  <a:lnTo>
                    <a:pt x="561" y="172"/>
                  </a:lnTo>
                  <a:lnTo>
                    <a:pt x="561" y="181"/>
                  </a:lnTo>
                  <a:lnTo>
                    <a:pt x="561" y="172"/>
                  </a:lnTo>
                  <a:lnTo>
                    <a:pt x="565" y="181"/>
                  </a:lnTo>
                  <a:lnTo>
                    <a:pt x="565" y="185"/>
                  </a:lnTo>
                  <a:lnTo>
                    <a:pt x="569" y="181"/>
                  </a:lnTo>
                  <a:lnTo>
                    <a:pt x="569" y="172"/>
                  </a:lnTo>
                  <a:lnTo>
                    <a:pt x="569" y="181"/>
                  </a:lnTo>
                  <a:lnTo>
                    <a:pt x="573" y="172"/>
                  </a:lnTo>
                  <a:lnTo>
                    <a:pt x="573" y="181"/>
                  </a:lnTo>
                  <a:lnTo>
                    <a:pt x="573" y="172"/>
                  </a:lnTo>
                  <a:lnTo>
                    <a:pt x="576" y="172"/>
                  </a:lnTo>
                  <a:lnTo>
                    <a:pt x="576" y="181"/>
                  </a:lnTo>
                  <a:lnTo>
                    <a:pt x="576" y="172"/>
                  </a:lnTo>
                  <a:lnTo>
                    <a:pt x="576" y="181"/>
                  </a:lnTo>
                  <a:lnTo>
                    <a:pt x="581" y="172"/>
                  </a:lnTo>
                  <a:lnTo>
                    <a:pt x="584" y="181"/>
                  </a:lnTo>
                  <a:lnTo>
                    <a:pt x="588" y="172"/>
                  </a:lnTo>
                  <a:lnTo>
                    <a:pt x="588" y="181"/>
                  </a:lnTo>
                  <a:lnTo>
                    <a:pt x="588" y="185"/>
                  </a:lnTo>
                  <a:lnTo>
                    <a:pt x="588" y="172"/>
                  </a:lnTo>
                  <a:lnTo>
                    <a:pt x="591" y="181"/>
                  </a:lnTo>
                  <a:lnTo>
                    <a:pt x="591" y="172"/>
                  </a:lnTo>
                  <a:lnTo>
                    <a:pt x="596" y="172"/>
                  </a:lnTo>
                  <a:lnTo>
                    <a:pt x="596" y="18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0" name="Group 38"/>
          <p:cNvGrpSpPr>
            <a:grpSpLocks/>
          </p:cNvGrpSpPr>
          <p:nvPr/>
        </p:nvGrpSpPr>
        <p:grpSpPr bwMode="auto">
          <a:xfrm>
            <a:off x="4692650" y="2730500"/>
            <a:ext cx="963613" cy="300038"/>
            <a:chOff x="2780" y="3459"/>
            <a:chExt cx="607" cy="189"/>
          </a:xfrm>
        </p:grpSpPr>
        <p:sp>
          <p:nvSpPr>
            <p:cNvPr id="31863" name="Freeform 39"/>
            <p:cNvSpPr>
              <a:spLocks/>
            </p:cNvSpPr>
            <p:nvPr/>
          </p:nvSpPr>
          <p:spPr bwMode="auto">
            <a:xfrm>
              <a:off x="2898" y="3472"/>
              <a:ext cx="384" cy="176"/>
            </a:xfrm>
            <a:custGeom>
              <a:avLst/>
              <a:gdLst>
                <a:gd name="T0" fmla="*/ 1 w 601"/>
                <a:gd name="T1" fmla="*/ 0 h 273"/>
                <a:gd name="T2" fmla="*/ 1 w 601"/>
                <a:gd name="T3" fmla="*/ 1 h 273"/>
                <a:gd name="T4" fmla="*/ 1 w 601"/>
                <a:gd name="T5" fmla="*/ 0 h 273"/>
                <a:gd name="T6" fmla="*/ 1 w 601"/>
                <a:gd name="T7" fmla="*/ 1 h 273"/>
                <a:gd name="T8" fmla="*/ 1 w 601"/>
                <a:gd name="T9" fmla="*/ 1 h 273"/>
                <a:gd name="T10" fmla="*/ 1 w 601"/>
                <a:gd name="T11" fmla="*/ 1 h 273"/>
                <a:gd name="T12" fmla="*/ 1 w 601"/>
                <a:gd name="T13" fmla="*/ 1 h 273"/>
                <a:gd name="T14" fmla="*/ 1 w 601"/>
                <a:gd name="T15" fmla="*/ 1 h 273"/>
                <a:gd name="T16" fmla="*/ 1 w 601"/>
                <a:gd name="T17" fmla="*/ 1 h 273"/>
                <a:gd name="T18" fmla="*/ 1 w 601"/>
                <a:gd name="T19" fmla="*/ 1 h 273"/>
                <a:gd name="T20" fmla="*/ 1 w 601"/>
                <a:gd name="T21" fmla="*/ 1 h 273"/>
                <a:gd name="T22" fmla="*/ 1 w 601"/>
                <a:gd name="T23" fmla="*/ 1 h 273"/>
                <a:gd name="T24" fmla="*/ 1 w 601"/>
                <a:gd name="T25" fmla="*/ 1 h 273"/>
                <a:gd name="T26" fmla="*/ 1 w 601"/>
                <a:gd name="T27" fmla="*/ 1 h 273"/>
                <a:gd name="T28" fmla="*/ 1 w 601"/>
                <a:gd name="T29" fmla="*/ 1 h 273"/>
                <a:gd name="T30" fmla="*/ 1 w 601"/>
                <a:gd name="T31" fmla="*/ 1 h 273"/>
                <a:gd name="T32" fmla="*/ 1 w 601"/>
                <a:gd name="T33" fmla="*/ 1 h 273"/>
                <a:gd name="T34" fmla="*/ 1 w 601"/>
                <a:gd name="T35" fmla="*/ 1 h 273"/>
                <a:gd name="T36" fmla="*/ 1 w 601"/>
                <a:gd name="T37" fmla="*/ 1 h 273"/>
                <a:gd name="T38" fmla="*/ 1 w 601"/>
                <a:gd name="T39" fmla="*/ 1 h 273"/>
                <a:gd name="T40" fmla="*/ 1 w 601"/>
                <a:gd name="T41" fmla="*/ 1 h 273"/>
                <a:gd name="T42" fmla="*/ 1 w 601"/>
                <a:gd name="T43" fmla="*/ 1 h 273"/>
                <a:gd name="T44" fmla="*/ 1 w 601"/>
                <a:gd name="T45" fmla="*/ 1 h 273"/>
                <a:gd name="T46" fmla="*/ 1 w 601"/>
                <a:gd name="T47" fmla="*/ 1 h 273"/>
                <a:gd name="T48" fmla="*/ 1 w 601"/>
                <a:gd name="T49" fmla="*/ 1 h 273"/>
                <a:gd name="T50" fmla="*/ 1 w 601"/>
                <a:gd name="T51" fmla="*/ 1 h 273"/>
                <a:gd name="T52" fmla="*/ 1 w 601"/>
                <a:gd name="T53" fmla="*/ 1 h 273"/>
                <a:gd name="T54" fmla="*/ 1 w 601"/>
                <a:gd name="T55" fmla="*/ 1 h 273"/>
                <a:gd name="T56" fmla="*/ 1 w 601"/>
                <a:gd name="T57" fmla="*/ 1 h 273"/>
                <a:gd name="T58" fmla="*/ 1 w 601"/>
                <a:gd name="T59" fmla="*/ 1 h 273"/>
                <a:gd name="T60" fmla="*/ 1 w 601"/>
                <a:gd name="T61" fmla="*/ 1 h 273"/>
                <a:gd name="T62" fmla="*/ 2 w 601"/>
                <a:gd name="T63" fmla="*/ 1 h 273"/>
                <a:gd name="T64" fmla="*/ 2 w 601"/>
                <a:gd name="T65" fmla="*/ 1 h 273"/>
                <a:gd name="T66" fmla="*/ 2 w 601"/>
                <a:gd name="T67" fmla="*/ 1 h 273"/>
                <a:gd name="T68" fmla="*/ 2 w 601"/>
                <a:gd name="T69" fmla="*/ 1 h 273"/>
                <a:gd name="T70" fmla="*/ 2 w 601"/>
                <a:gd name="T71" fmla="*/ 1 h 273"/>
                <a:gd name="T72" fmla="*/ 2 w 601"/>
                <a:gd name="T73" fmla="*/ 1 h 273"/>
                <a:gd name="T74" fmla="*/ 2 w 601"/>
                <a:gd name="T75" fmla="*/ 1 h 273"/>
                <a:gd name="T76" fmla="*/ 2 w 601"/>
                <a:gd name="T77" fmla="*/ 1 h 273"/>
                <a:gd name="T78" fmla="*/ 2 w 601"/>
                <a:gd name="T79" fmla="*/ 1 h 273"/>
                <a:gd name="T80" fmla="*/ 2 w 601"/>
                <a:gd name="T81" fmla="*/ 1 h 273"/>
                <a:gd name="T82" fmla="*/ 2 w 601"/>
                <a:gd name="T83" fmla="*/ 1 h 273"/>
                <a:gd name="T84" fmla="*/ 2 w 601"/>
                <a:gd name="T85" fmla="*/ 1 h 273"/>
                <a:gd name="T86" fmla="*/ 2 w 601"/>
                <a:gd name="T87" fmla="*/ 1 h 273"/>
                <a:gd name="T88" fmla="*/ 2 w 601"/>
                <a:gd name="T89" fmla="*/ 1 h 273"/>
                <a:gd name="T90" fmla="*/ 2 w 601"/>
                <a:gd name="T91" fmla="*/ 1 h 273"/>
                <a:gd name="T92" fmla="*/ 2 w 601"/>
                <a:gd name="T93" fmla="*/ 1 h 273"/>
                <a:gd name="T94" fmla="*/ 2 w 601"/>
                <a:gd name="T95" fmla="*/ 1 h 273"/>
                <a:gd name="T96" fmla="*/ 2 w 601"/>
                <a:gd name="T97" fmla="*/ 1 h 273"/>
                <a:gd name="T98" fmla="*/ 2 w 601"/>
                <a:gd name="T99" fmla="*/ 1 h 273"/>
                <a:gd name="T100" fmla="*/ 3 w 601"/>
                <a:gd name="T101" fmla="*/ 1 h 273"/>
                <a:gd name="T102" fmla="*/ 3 w 601"/>
                <a:gd name="T103" fmla="*/ 1 h 273"/>
                <a:gd name="T104" fmla="*/ 3 w 601"/>
                <a:gd name="T105" fmla="*/ 1 h 273"/>
                <a:gd name="T106" fmla="*/ 3 w 601"/>
                <a:gd name="T107" fmla="*/ 1 h 273"/>
                <a:gd name="T108" fmla="*/ 3 w 601"/>
                <a:gd name="T109" fmla="*/ 1 h 273"/>
                <a:gd name="T110" fmla="*/ 3 w 601"/>
                <a:gd name="T111" fmla="*/ 1 h 273"/>
                <a:gd name="T112" fmla="*/ 3 w 601"/>
                <a:gd name="T113" fmla="*/ 1 h 273"/>
                <a:gd name="T114" fmla="*/ 3 w 601"/>
                <a:gd name="T115" fmla="*/ 1 h 273"/>
                <a:gd name="T116" fmla="*/ 3 w 601"/>
                <a:gd name="T117" fmla="*/ 1 h 273"/>
                <a:gd name="T118" fmla="*/ 3 w 601"/>
                <a:gd name="T119" fmla="*/ 1 h 273"/>
                <a:gd name="T120" fmla="*/ 3 w 601"/>
                <a:gd name="T121" fmla="*/ 1 h 2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1" h="273">
                  <a:moveTo>
                    <a:pt x="0" y="7"/>
                  </a:moveTo>
                  <a:lnTo>
                    <a:pt x="0" y="14"/>
                  </a:lnTo>
                  <a:lnTo>
                    <a:pt x="4" y="7"/>
                  </a:lnTo>
                  <a:lnTo>
                    <a:pt x="4" y="14"/>
                  </a:lnTo>
                  <a:lnTo>
                    <a:pt x="9" y="14"/>
                  </a:lnTo>
                  <a:lnTo>
                    <a:pt x="9" y="7"/>
                  </a:lnTo>
                  <a:lnTo>
                    <a:pt x="13" y="7"/>
                  </a:lnTo>
                  <a:lnTo>
                    <a:pt x="13" y="14"/>
                  </a:lnTo>
                  <a:lnTo>
                    <a:pt x="13" y="0"/>
                  </a:lnTo>
                  <a:lnTo>
                    <a:pt x="13" y="14"/>
                  </a:lnTo>
                  <a:lnTo>
                    <a:pt x="17" y="7"/>
                  </a:lnTo>
                  <a:lnTo>
                    <a:pt x="17" y="14"/>
                  </a:lnTo>
                  <a:lnTo>
                    <a:pt x="17" y="0"/>
                  </a:lnTo>
                  <a:lnTo>
                    <a:pt x="22" y="14"/>
                  </a:lnTo>
                  <a:lnTo>
                    <a:pt x="22" y="0"/>
                  </a:lnTo>
                  <a:lnTo>
                    <a:pt x="22" y="7"/>
                  </a:lnTo>
                  <a:lnTo>
                    <a:pt x="26" y="7"/>
                  </a:lnTo>
                  <a:lnTo>
                    <a:pt x="26" y="0"/>
                  </a:lnTo>
                  <a:lnTo>
                    <a:pt x="26" y="14"/>
                  </a:lnTo>
                  <a:lnTo>
                    <a:pt x="26" y="0"/>
                  </a:lnTo>
                  <a:lnTo>
                    <a:pt x="31" y="0"/>
                  </a:lnTo>
                  <a:lnTo>
                    <a:pt x="31" y="7"/>
                  </a:lnTo>
                  <a:lnTo>
                    <a:pt x="31" y="0"/>
                  </a:lnTo>
                  <a:lnTo>
                    <a:pt x="35" y="7"/>
                  </a:lnTo>
                  <a:lnTo>
                    <a:pt x="35" y="0"/>
                  </a:lnTo>
                  <a:lnTo>
                    <a:pt x="35" y="14"/>
                  </a:lnTo>
                  <a:lnTo>
                    <a:pt x="40" y="0"/>
                  </a:lnTo>
                  <a:lnTo>
                    <a:pt x="40" y="14"/>
                  </a:lnTo>
                  <a:lnTo>
                    <a:pt x="40" y="0"/>
                  </a:lnTo>
                  <a:lnTo>
                    <a:pt x="40" y="7"/>
                  </a:lnTo>
                  <a:lnTo>
                    <a:pt x="44" y="14"/>
                  </a:lnTo>
                  <a:lnTo>
                    <a:pt x="44" y="7"/>
                  </a:lnTo>
                  <a:lnTo>
                    <a:pt x="44" y="14"/>
                  </a:lnTo>
                  <a:lnTo>
                    <a:pt x="44" y="7"/>
                  </a:lnTo>
                  <a:lnTo>
                    <a:pt x="49" y="14"/>
                  </a:lnTo>
                  <a:lnTo>
                    <a:pt x="49" y="7"/>
                  </a:lnTo>
                  <a:lnTo>
                    <a:pt x="53" y="7"/>
                  </a:lnTo>
                  <a:lnTo>
                    <a:pt x="53" y="14"/>
                  </a:lnTo>
                  <a:lnTo>
                    <a:pt x="58" y="14"/>
                  </a:lnTo>
                  <a:lnTo>
                    <a:pt x="62" y="14"/>
                  </a:lnTo>
                  <a:lnTo>
                    <a:pt x="66" y="14"/>
                  </a:lnTo>
                  <a:lnTo>
                    <a:pt x="66" y="7"/>
                  </a:lnTo>
                  <a:lnTo>
                    <a:pt x="66" y="14"/>
                  </a:lnTo>
                  <a:lnTo>
                    <a:pt x="71" y="14"/>
                  </a:lnTo>
                  <a:lnTo>
                    <a:pt x="71" y="7"/>
                  </a:lnTo>
                  <a:lnTo>
                    <a:pt x="75" y="14"/>
                  </a:lnTo>
                  <a:lnTo>
                    <a:pt x="80" y="7"/>
                  </a:lnTo>
                  <a:lnTo>
                    <a:pt x="80" y="14"/>
                  </a:lnTo>
                  <a:lnTo>
                    <a:pt x="80" y="7"/>
                  </a:lnTo>
                  <a:lnTo>
                    <a:pt x="80" y="14"/>
                  </a:lnTo>
                  <a:lnTo>
                    <a:pt x="84" y="14"/>
                  </a:lnTo>
                  <a:lnTo>
                    <a:pt x="84" y="28"/>
                  </a:lnTo>
                  <a:lnTo>
                    <a:pt x="84" y="14"/>
                  </a:lnTo>
                  <a:lnTo>
                    <a:pt x="89" y="14"/>
                  </a:lnTo>
                  <a:lnTo>
                    <a:pt x="93" y="14"/>
                  </a:lnTo>
                  <a:lnTo>
                    <a:pt x="98" y="7"/>
                  </a:lnTo>
                  <a:lnTo>
                    <a:pt x="98" y="14"/>
                  </a:lnTo>
                  <a:lnTo>
                    <a:pt x="98" y="7"/>
                  </a:lnTo>
                  <a:lnTo>
                    <a:pt x="102" y="14"/>
                  </a:lnTo>
                  <a:lnTo>
                    <a:pt x="107" y="14"/>
                  </a:lnTo>
                  <a:lnTo>
                    <a:pt x="107" y="7"/>
                  </a:lnTo>
                  <a:lnTo>
                    <a:pt x="111" y="14"/>
                  </a:lnTo>
                  <a:lnTo>
                    <a:pt x="115" y="14"/>
                  </a:lnTo>
                  <a:lnTo>
                    <a:pt x="120" y="14"/>
                  </a:lnTo>
                  <a:lnTo>
                    <a:pt x="120" y="28"/>
                  </a:lnTo>
                  <a:lnTo>
                    <a:pt x="120" y="14"/>
                  </a:lnTo>
                  <a:lnTo>
                    <a:pt x="120" y="28"/>
                  </a:lnTo>
                  <a:lnTo>
                    <a:pt x="120" y="14"/>
                  </a:lnTo>
                  <a:lnTo>
                    <a:pt x="124" y="14"/>
                  </a:lnTo>
                  <a:lnTo>
                    <a:pt x="124" y="28"/>
                  </a:lnTo>
                  <a:lnTo>
                    <a:pt x="129" y="43"/>
                  </a:lnTo>
                  <a:lnTo>
                    <a:pt x="129" y="50"/>
                  </a:lnTo>
                  <a:lnTo>
                    <a:pt x="129" y="72"/>
                  </a:lnTo>
                  <a:lnTo>
                    <a:pt x="129" y="86"/>
                  </a:lnTo>
                  <a:lnTo>
                    <a:pt x="129" y="100"/>
                  </a:lnTo>
                  <a:lnTo>
                    <a:pt x="133" y="122"/>
                  </a:lnTo>
                  <a:lnTo>
                    <a:pt x="133" y="136"/>
                  </a:lnTo>
                  <a:lnTo>
                    <a:pt x="133" y="158"/>
                  </a:lnTo>
                  <a:lnTo>
                    <a:pt x="133" y="172"/>
                  </a:lnTo>
                  <a:lnTo>
                    <a:pt x="133" y="165"/>
                  </a:lnTo>
                  <a:lnTo>
                    <a:pt x="138" y="201"/>
                  </a:lnTo>
                  <a:lnTo>
                    <a:pt x="138" y="215"/>
                  </a:lnTo>
                  <a:lnTo>
                    <a:pt x="138" y="230"/>
                  </a:lnTo>
                  <a:lnTo>
                    <a:pt x="142" y="230"/>
                  </a:lnTo>
                  <a:lnTo>
                    <a:pt x="142" y="244"/>
                  </a:lnTo>
                  <a:lnTo>
                    <a:pt x="142" y="251"/>
                  </a:lnTo>
                  <a:lnTo>
                    <a:pt x="147" y="244"/>
                  </a:lnTo>
                  <a:lnTo>
                    <a:pt x="147" y="251"/>
                  </a:lnTo>
                  <a:lnTo>
                    <a:pt x="147" y="259"/>
                  </a:lnTo>
                  <a:lnTo>
                    <a:pt x="147" y="244"/>
                  </a:lnTo>
                  <a:lnTo>
                    <a:pt x="151" y="259"/>
                  </a:lnTo>
                  <a:lnTo>
                    <a:pt x="151" y="251"/>
                  </a:lnTo>
                  <a:lnTo>
                    <a:pt x="151" y="259"/>
                  </a:lnTo>
                  <a:lnTo>
                    <a:pt x="156" y="259"/>
                  </a:lnTo>
                  <a:lnTo>
                    <a:pt x="156" y="266"/>
                  </a:lnTo>
                  <a:lnTo>
                    <a:pt x="156" y="259"/>
                  </a:lnTo>
                  <a:lnTo>
                    <a:pt x="160" y="259"/>
                  </a:lnTo>
                  <a:lnTo>
                    <a:pt x="160" y="266"/>
                  </a:lnTo>
                  <a:lnTo>
                    <a:pt x="164" y="259"/>
                  </a:lnTo>
                  <a:lnTo>
                    <a:pt x="164" y="266"/>
                  </a:lnTo>
                  <a:lnTo>
                    <a:pt x="164" y="259"/>
                  </a:lnTo>
                  <a:lnTo>
                    <a:pt x="164" y="266"/>
                  </a:lnTo>
                  <a:lnTo>
                    <a:pt x="169" y="259"/>
                  </a:lnTo>
                  <a:lnTo>
                    <a:pt x="169" y="266"/>
                  </a:lnTo>
                  <a:lnTo>
                    <a:pt x="169" y="273"/>
                  </a:lnTo>
                  <a:lnTo>
                    <a:pt x="169" y="259"/>
                  </a:lnTo>
                  <a:lnTo>
                    <a:pt x="169" y="273"/>
                  </a:lnTo>
                  <a:lnTo>
                    <a:pt x="173" y="259"/>
                  </a:lnTo>
                  <a:lnTo>
                    <a:pt x="173" y="266"/>
                  </a:lnTo>
                  <a:lnTo>
                    <a:pt x="173" y="259"/>
                  </a:lnTo>
                  <a:lnTo>
                    <a:pt x="178" y="266"/>
                  </a:lnTo>
                  <a:lnTo>
                    <a:pt x="178" y="259"/>
                  </a:lnTo>
                  <a:lnTo>
                    <a:pt x="178" y="266"/>
                  </a:lnTo>
                  <a:lnTo>
                    <a:pt x="178" y="259"/>
                  </a:lnTo>
                  <a:lnTo>
                    <a:pt x="182" y="259"/>
                  </a:lnTo>
                  <a:lnTo>
                    <a:pt x="182" y="266"/>
                  </a:lnTo>
                  <a:lnTo>
                    <a:pt x="182" y="259"/>
                  </a:lnTo>
                  <a:lnTo>
                    <a:pt x="187" y="273"/>
                  </a:lnTo>
                  <a:lnTo>
                    <a:pt x="187" y="259"/>
                  </a:lnTo>
                  <a:lnTo>
                    <a:pt x="191" y="259"/>
                  </a:lnTo>
                  <a:lnTo>
                    <a:pt x="196" y="259"/>
                  </a:lnTo>
                  <a:lnTo>
                    <a:pt x="196" y="266"/>
                  </a:lnTo>
                  <a:lnTo>
                    <a:pt x="196" y="259"/>
                  </a:lnTo>
                  <a:lnTo>
                    <a:pt x="196" y="266"/>
                  </a:lnTo>
                  <a:lnTo>
                    <a:pt x="196" y="259"/>
                  </a:lnTo>
                  <a:lnTo>
                    <a:pt x="200" y="259"/>
                  </a:lnTo>
                  <a:lnTo>
                    <a:pt x="205" y="259"/>
                  </a:lnTo>
                  <a:lnTo>
                    <a:pt x="209" y="251"/>
                  </a:lnTo>
                  <a:lnTo>
                    <a:pt x="209" y="259"/>
                  </a:lnTo>
                  <a:lnTo>
                    <a:pt x="213" y="259"/>
                  </a:lnTo>
                  <a:lnTo>
                    <a:pt x="213" y="266"/>
                  </a:lnTo>
                  <a:lnTo>
                    <a:pt x="213" y="244"/>
                  </a:lnTo>
                  <a:lnTo>
                    <a:pt x="213" y="251"/>
                  </a:lnTo>
                  <a:lnTo>
                    <a:pt x="218" y="259"/>
                  </a:lnTo>
                  <a:lnTo>
                    <a:pt x="218" y="251"/>
                  </a:lnTo>
                  <a:lnTo>
                    <a:pt x="218" y="266"/>
                  </a:lnTo>
                  <a:lnTo>
                    <a:pt x="218" y="259"/>
                  </a:lnTo>
                  <a:lnTo>
                    <a:pt x="222" y="259"/>
                  </a:lnTo>
                  <a:lnTo>
                    <a:pt x="222" y="251"/>
                  </a:lnTo>
                  <a:lnTo>
                    <a:pt x="222" y="259"/>
                  </a:lnTo>
                  <a:lnTo>
                    <a:pt x="227" y="259"/>
                  </a:lnTo>
                  <a:lnTo>
                    <a:pt x="227" y="251"/>
                  </a:lnTo>
                  <a:lnTo>
                    <a:pt x="227" y="244"/>
                  </a:lnTo>
                  <a:lnTo>
                    <a:pt x="231" y="244"/>
                  </a:lnTo>
                  <a:lnTo>
                    <a:pt x="231" y="251"/>
                  </a:lnTo>
                  <a:lnTo>
                    <a:pt x="231" y="244"/>
                  </a:lnTo>
                  <a:lnTo>
                    <a:pt x="231" y="259"/>
                  </a:lnTo>
                  <a:lnTo>
                    <a:pt x="236" y="251"/>
                  </a:lnTo>
                  <a:lnTo>
                    <a:pt x="236" y="244"/>
                  </a:lnTo>
                  <a:lnTo>
                    <a:pt x="236" y="251"/>
                  </a:lnTo>
                  <a:lnTo>
                    <a:pt x="240" y="251"/>
                  </a:lnTo>
                  <a:lnTo>
                    <a:pt x="240" y="259"/>
                  </a:lnTo>
                  <a:lnTo>
                    <a:pt x="245" y="251"/>
                  </a:lnTo>
                  <a:lnTo>
                    <a:pt x="245" y="259"/>
                  </a:lnTo>
                  <a:lnTo>
                    <a:pt x="245" y="251"/>
                  </a:lnTo>
                  <a:lnTo>
                    <a:pt x="249" y="251"/>
                  </a:lnTo>
                  <a:lnTo>
                    <a:pt x="249" y="244"/>
                  </a:lnTo>
                  <a:lnTo>
                    <a:pt x="254" y="251"/>
                  </a:lnTo>
                  <a:lnTo>
                    <a:pt x="254" y="244"/>
                  </a:lnTo>
                  <a:lnTo>
                    <a:pt x="254" y="251"/>
                  </a:lnTo>
                  <a:lnTo>
                    <a:pt x="254" y="237"/>
                  </a:lnTo>
                  <a:lnTo>
                    <a:pt x="258" y="251"/>
                  </a:lnTo>
                  <a:lnTo>
                    <a:pt x="258" y="237"/>
                  </a:lnTo>
                  <a:lnTo>
                    <a:pt x="258" y="251"/>
                  </a:lnTo>
                  <a:lnTo>
                    <a:pt x="262" y="251"/>
                  </a:lnTo>
                  <a:lnTo>
                    <a:pt x="262" y="244"/>
                  </a:lnTo>
                  <a:lnTo>
                    <a:pt x="267" y="230"/>
                  </a:lnTo>
                  <a:lnTo>
                    <a:pt x="267" y="237"/>
                  </a:lnTo>
                  <a:lnTo>
                    <a:pt x="267" y="244"/>
                  </a:lnTo>
                  <a:lnTo>
                    <a:pt x="267" y="237"/>
                  </a:lnTo>
                  <a:lnTo>
                    <a:pt x="271" y="237"/>
                  </a:lnTo>
                  <a:lnTo>
                    <a:pt x="271" y="244"/>
                  </a:lnTo>
                  <a:lnTo>
                    <a:pt x="271" y="237"/>
                  </a:lnTo>
                  <a:lnTo>
                    <a:pt x="276" y="244"/>
                  </a:lnTo>
                  <a:lnTo>
                    <a:pt x="276" y="237"/>
                  </a:lnTo>
                  <a:lnTo>
                    <a:pt x="276" y="244"/>
                  </a:lnTo>
                  <a:lnTo>
                    <a:pt x="280" y="237"/>
                  </a:lnTo>
                  <a:lnTo>
                    <a:pt x="280" y="244"/>
                  </a:lnTo>
                  <a:lnTo>
                    <a:pt x="280" y="237"/>
                  </a:lnTo>
                  <a:lnTo>
                    <a:pt x="280" y="244"/>
                  </a:lnTo>
                  <a:lnTo>
                    <a:pt x="285" y="237"/>
                  </a:lnTo>
                  <a:lnTo>
                    <a:pt x="285" y="244"/>
                  </a:lnTo>
                  <a:lnTo>
                    <a:pt x="285" y="230"/>
                  </a:lnTo>
                  <a:lnTo>
                    <a:pt x="289" y="244"/>
                  </a:lnTo>
                  <a:lnTo>
                    <a:pt x="289" y="237"/>
                  </a:lnTo>
                  <a:lnTo>
                    <a:pt x="289" y="230"/>
                  </a:lnTo>
                  <a:lnTo>
                    <a:pt x="294" y="244"/>
                  </a:lnTo>
                  <a:lnTo>
                    <a:pt x="294" y="237"/>
                  </a:lnTo>
                  <a:lnTo>
                    <a:pt x="294" y="244"/>
                  </a:lnTo>
                  <a:lnTo>
                    <a:pt x="294" y="237"/>
                  </a:lnTo>
                  <a:lnTo>
                    <a:pt x="298" y="244"/>
                  </a:lnTo>
                  <a:lnTo>
                    <a:pt x="298" y="230"/>
                  </a:lnTo>
                  <a:lnTo>
                    <a:pt x="303" y="230"/>
                  </a:lnTo>
                  <a:lnTo>
                    <a:pt x="303" y="237"/>
                  </a:lnTo>
                  <a:lnTo>
                    <a:pt x="303" y="244"/>
                  </a:lnTo>
                  <a:lnTo>
                    <a:pt x="307" y="230"/>
                  </a:lnTo>
                  <a:lnTo>
                    <a:pt x="307" y="223"/>
                  </a:lnTo>
                  <a:lnTo>
                    <a:pt x="307" y="230"/>
                  </a:lnTo>
                  <a:lnTo>
                    <a:pt x="307" y="223"/>
                  </a:lnTo>
                  <a:lnTo>
                    <a:pt x="311" y="223"/>
                  </a:lnTo>
                  <a:lnTo>
                    <a:pt x="311" y="215"/>
                  </a:lnTo>
                  <a:lnTo>
                    <a:pt x="311" y="230"/>
                  </a:lnTo>
                  <a:lnTo>
                    <a:pt x="311" y="215"/>
                  </a:lnTo>
                  <a:lnTo>
                    <a:pt x="311" y="230"/>
                  </a:lnTo>
                  <a:lnTo>
                    <a:pt x="316" y="223"/>
                  </a:lnTo>
                  <a:lnTo>
                    <a:pt x="320" y="223"/>
                  </a:lnTo>
                  <a:lnTo>
                    <a:pt x="320" y="230"/>
                  </a:lnTo>
                  <a:lnTo>
                    <a:pt x="320" y="223"/>
                  </a:lnTo>
                  <a:lnTo>
                    <a:pt x="325" y="215"/>
                  </a:lnTo>
                  <a:lnTo>
                    <a:pt x="325" y="223"/>
                  </a:lnTo>
                  <a:lnTo>
                    <a:pt x="325" y="230"/>
                  </a:lnTo>
                  <a:lnTo>
                    <a:pt x="329" y="223"/>
                  </a:lnTo>
                  <a:lnTo>
                    <a:pt x="329" y="230"/>
                  </a:lnTo>
                  <a:lnTo>
                    <a:pt x="329" y="223"/>
                  </a:lnTo>
                  <a:lnTo>
                    <a:pt x="334" y="230"/>
                  </a:lnTo>
                  <a:lnTo>
                    <a:pt x="334" y="223"/>
                  </a:lnTo>
                  <a:lnTo>
                    <a:pt x="338" y="230"/>
                  </a:lnTo>
                  <a:lnTo>
                    <a:pt x="338" y="215"/>
                  </a:lnTo>
                  <a:lnTo>
                    <a:pt x="343" y="215"/>
                  </a:lnTo>
                  <a:lnTo>
                    <a:pt x="343" y="223"/>
                  </a:lnTo>
                  <a:lnTo>
                    <a:pt x="343" y="215"/>
                  </a:lnTo>
                  <a:lnTo>
                    <a:pt x="343" y="223"/>
                  </a:lnTo>
                  <a:lnTo>
                    <a:pt x="347" y="215"/>
                  </a:lnTo>
                  <a:lnTo>
                    <a:pt x="347" y="237"/>
                  </a:lnTo>
                  <a:lnTo>
                    <a:pt x="347" y="223"/>
                  </a:lnTo>
                  <a:lnTo>
                    <a:pt x="347" y="215"/>
                  </a:lnTo>
                  <a:lnTo>
                    <a:pt x="352" y="215"/>
                  </a:lnTo>
                  <a:lnTo>
                    <a:pt x="352" y="223"/>
                  </a:lnTo>
                  <a:lnTo>
                    <a:pt x="352" y="215"/>
                  </a:lnTo>
                  <a:lnTo>
                    <a:pt x="356" y="230"/>
                  </a:lnTo>
                  <a:lnTo>
                    <a:pt x="356" y="223"/>
                  </a:lnTo>
                  <a:lnTo>
                    <a:pt x="356" y="215"/>
                  </a:lnTo>
                  <a:lnTo>
                    <a:pt x="360" y="215"/>
                  </a:lnTo>
                  <a:lnTo>
                    <a:pt x="360" y="223"/>
                  </a:lnTo>
                  <a:lnTo>
                    <a:pt x="360" y="215"/>
                  </a:lnTo>
                  <a:lnTo>
                    <a:pt x="365" y="215"/>
                  </a:lnTo>
                  <a:lnTo>
                    <a:pt x="365" y="223"/>
                  </a:lnTo>
                  <a:lnTo>
                    <a:pt x="365" y="215"/>
                  </a:lnTo>
                  <a:lnTo>
                    <a:pt x="369" y="215"/>
                  </a:lnTo>
                  <a:lnTo>
                    <a:pt x="374" y="215"/>
                  </a:lnTo>
                  <a:lnTo>
                    <a:pt x="374" y="201"/>
                  </a:lnTo>
                  <a:lnTo>
                    <a:pt x="374" y="215"/>
                  </a:lnTo>
                  <a:lnTo>
                    <a:pt x="378" y="215"/>
                  </a:lnTo>
                  <a:lnTo>
                    <a:pt x="378" y="201"/>
                  </a:lnTo>
                  <a:lnTo>
                    <a:pt x="378" y="215"/>
                  </a:lnTo>
                  <a:lnTo>
                    <a:pt x="383" y="215"/>
                  </a:lnTo>
                  <a:lnTo>
                    <a:pt x="383" y="201"/>
                  </a:lnTo>
                  <a:lnTo>
                    <a:pt x="383" y="215"/>
                  </a:lnTo>
                  <a:lnTo>
                    <a:pt x="383" y="201"/>
                  </a:lnTo>
                  <a:lnTo>
                    <a:pt x="387" y="215"/>
                  </a:lnTo>
                  <a:lnTo>
                    <a:pt x="392" y="215"/>
                  </a:lnTo>
                  <a:lnTo>
                    <a:pt x="396" y="201"/>
                  </a:lnTo>
                  <a:lnTo>
                    <a:pt x="396" y="215"/>
                  </a:lnTo>
                  <a:lnTo>
                    <a:pt x="396" y="201"/>
                  </a:lnTo>
                  <a:lnTo>
                    <a:pt x="401" y="201"/>
                  </a:lnTo>
                  <a:lnTo>
                    <a:pt x="401" y="215"/>
                  </a:lnTo>
                  <a:lnTo>
                    <a:pt x="401" y="201"/>
                  </a:lnTo>
                  <a:lnTo>
                    <a:pt x="401" y="215"/>
                  </a:lnTo>
                  <a:lnTo>
                    <a:pt x="405" y="201"/>
                  </a:lnTo>
                  <a:lnTo>
                    <a:pt x="405" y="215"/>
                  </a:lnTo>
                  <a:lnTo>
                    <a:pt x="405" y="201"/>
                  </a:lnTo>
                  <a:lnTo>
                    <a:pt x="409" y="194"/>
                  </a:lnTo>
                  <a:lnTo>
                    <a:pt x="409" y="215"/>
                  </a:lnTo>
                  <a:lnTo>
                    <a:pt x="409" y="201"/>
                  </a:lnTo>
                  <a:lnTo>
                    <a:pt x="409" y="215"/>
                  </a:lnTo>
                  <a:lnTo>
                    <a:pt x="414" y="201"/>
                  </a:lnTo>
                  <a:lnTo>
                    <a:pt x="414" y="215"/>
                  </a:lnTo>
                  <a:lnTo>
                    <a:pt x="414" y="201"/>
                  </a:lnTo>
                  <a:lnTo>
                    <a:pt x="418" y="201"/>
                  </a:lnTo>
                  <a:lnTo>
                    <a:pt x="418" y="215"/>
                  </a:lnTo>
                  <a:lnTo>
                    <a:pt x="418" y="201"/>
                  </a:lnTo>
                  <a:lnTo>
                    <a:pt x="418" y="215"/>
                  </a:lnTo>
                  <a:lnTo>
                    <a:pt x="418" y="201"/>
                  </a:lnTo>
                  <a:lnTo>
                    <a:pt x="423" y="201"/>
                  </a:lnTo>
                  <a:lnTo>
                    <a:pt x="427" y="201"/>
                  </a:lnTo>
                  <a:lnTo>
                    <a:pt x="432" y="201"/>
                  </a:lnTo>
                  <a:lnTo>
                    <a:pt x="436" y="201"/>
                  </a:lnTo>
                  <a:lnTo>
                    <a:pt x="436" y="215"/>
                  </a:lnTo>
                  <a:lnTo>
                    <a:pt x="436" y="201"/>
                  </a:lnTo>
                  <a:lnTo>
                    <a:pt x="441" y="215"/>
                  </a:lnTo>
                  <a:lnTo>
                    <a:pt x="441" y="201"/>
                  </a:lnTo>
                  <a:lnTo>
                    <a:pt x="445" y="201"/>
                  </a:lnTo>
                  <a:lnTo>
                    <a:pt x="445" y="187"/>
                  </a:lnTo>
                  <a:lnTo>
                    <a:pt x="445" y="201"/>
                  </a:lnTo>
                  <a:lnTo>
                    <a:pt x="445" y="194"/>
                  </a:lnTo>
                  <a:lnTo>
                    <a:pt x="450" y="201"/>
                  </a:lnTo>
                  <a:lnTo>
                    <a:pt x="450" y="215"/>
                  </a:lnTo>
                  <a:lnTo>
                    <a:pt x="450" y="201"/>
                  </a:lnTo>
                  <a:lnTo>
                    <a:pt x="454" y="201"/>
                  </a:lnTo>
                  <a:lnTo>
                    <a:pt x="454" y="194"/>
                  </a:lnTo>
                  <a:lnTo>
                    <a:pt x="454" y="201"/>
                  </a:lnTo>
                  <a:lnTo>
                    <a:pt x="458" y="201"/>
                  </a:lnTo>
                  <a:lnTo>
                    <a:pt x="458" y="194"/>
                  </a:lnTo>
                  <a:lnTo>
                    <a:pt x="458" y="201"/>
                  </a:lnTo>
                  <a:lnTo>
                    <a:pt x="463" y="201"/>
                  </a:lnTo>
                  <a:lnTo>
                    <a:pt x="463" y="194"/>
                  </a:lnTo>
                  <a:lnTo>
                    <a:pt x="463" y="201"/>
                  </a:lnTo>
                  <a:lnTo>
                    <a:pt x="467" y="194"/>
                  </a:lnTo>
                  <a:lnTo>
                    <a:pt x="467" y="201"/>
                  </a:lnTo>
                  <a:lnTo>
                    <a:pt x="467" y="194"/>
                  </a:lnTo>
                  <a:lnTo>
                    <a:pt x="467" y="201"/>
                  </a:lnTo>
                  <a:lnTo>
                    <a:pt x="472" y="194"/>
                  </a:lnTo>
                  <a:lnTo>
                    <a:pt x="472" y="201"/>
                  </a:lnTo>
                  <a:lnTo>
                    <a:pt x="472" y="194"/>
                  </a:lnTo>
                  <a:lnTo>
                    <a:pt x="472" y="201"/>
                  </a:lnTo>
                  <a:lnTo>
                    <a:pt x="472" y="194"/>
                  </a:lnTo>
                  <a:lnTo>
                    <a:pt x="476" y="201"/>
                  </a:lnTo>
                  <a:lnTo>
                    <a:pt x="476" y="194"/>
                  </a:lnTo>
                  <a:lnTo>
                    <a:pt x="476" y="201"/>
                  </a:lnTo>
                  <a:lnTo>
                    <a:pt x="481" y="194"/>
                  </a:lnTo>
                  <a:lnTo>
                    <a:pt x="481" y="201"/>
                  </a:lnTo>
                  <a:lnTo>
                    <a:pt x="481" y="194"/>
                  </a:lnTo>
                  <a:lnTo>
                    <a:pt x="481" y="201"/>
                  </a:lnTo>
                  <a:lnTo>
                    <a:pt x="485" y="187"/>
                  </a:lnTo>
                  <a:lnTo>
                    <a:pt x="485" y="201"/>
                  </a:lnTo>
                  <a:lnTo>
                    <a:pt x="485" y="194"/>
                  </a:lnTo>
                  <a:lnTo>
                    <a:pt x="485" y="201"/>
                  </a:lnTo>
                  <a:lnTo>
                    <a:pt x="490" y="201"/>
                  </a:lnTo>
                  <a:lnTo>
                    <a:pt x="490" y="194"/>
                  </a:lnTo>
                  <a:lnTo>
                    <a:pt x="494" y="194"/>
                  </a:lnTo>
                  <a:lnTo>
                    <a:pt x="494" y="187"/>
                  </a:lnTo>
                  <a:lnTo>
                    <a:pt x="494" y="194"/>
                  </a:lnTo>
                  <a:lnTo>
                    <a:pt x="494" y="187"/>
                  </a:lnTo>
                  <a:lnTo>
                    <a:pt x="499" y="194"/>
                  </a:lnTo>
                  <a:lnTo>
                    <a:pt x="499" y="201"/>
                  </a:lnTo>
                  <a:lnTo>
                    <a:pt x="499" y="194"/>
                  </a:lnTo>
                  <a:lnTo>
                    <a:pt x="499" y="201"/>
                  </a:lnTo>
                  <a:lnTo>
                    <a:pt x="503" y="201"/>
                  </a:lnTo>
                  <a:lnTo>
                    <a:pt x="503" y="194"/>
                  </a:lnTo>
                  <a:lnTo>
                    <a:pt x="503" y="187"/>
                  </a:lnTo>
                  <a:lnTo>
                    <a:pt x="503" y="201"/>
                  </a:lnTo>
                  <a:lnTo>
                    <a:pt x="507" y="187"/>
                  </a:lnTo>
                  <a:lnTo>
                    <a:pt x="507" y="194"/>
                  </a:lnTo>
                  <a:lnTo>
                    <a:pt x="507" y="187"/>
                  </a:lnTo>
                  <a:lnTo>
                    <a:pt x="507" y="194"/>
                  </a:lnTo>
                  <a:lnTo>
                    <a:pt x="512" y="187"/>
                  </a:lnTo>
                  <a:lnTo>
                    <a:pt x="512" y="194"/>
                  </a:lnTo>
                  <a:lnTo>
                    <a:pt x="512" y="187"/>
                  </a:lnTo>
                  <a:lnTo>
                    <a:pt x="516" y="194"/>
                  </a:lnTo>
                  <a:lnTo>
                    <a:pt x="516" y="187"/>
                  </a:lnTo>
                  <a:lnTo>
                    <a:pt x="516" y="194"/>
                  </a:lnTo>
                  <a:lnTo>
                    <a:pt x="521" y="194"/>
                  </a:lnTo>
                  <a:lnTo>
                    <a:pt x="521" y="187"/>
                  </a:lnTo>
                  <a:lnTo>
                    <a:pt x="521" y="179"/>
                  </a:lnTo>
                  <a:lnTo>
                    <a:pt x="521" y="187"/>
                  </a:lnTo>
                  <a:lnTo>
                    <a:pt x="525" y="187"/>
                  </a:lnTo>
                  <a:lnTo>
                    <a:pt x="530" y="194"/>
                  </a:lnTo>
                  <a:lnTo>
                    <a:pt x="530" y="179"/>
                  </a:lnTo>
                  <a:lnTo>
                    <a:pt x="530" y="201"/>
                  </a:lnTo>
                  <a:lnTo>
                    <a:pt x="530" y="194"/>
                  </a:lnTo>
                  <a:lnTo>
                    <a:pt x="534" y="187"/>
                  </a:lnTo>
                  <a:lnTo>
                    <a:pt x="534" y="194"/>
                  </a:lnTo>
                  <a:lnTo>
                    <a:pt x="534" y="187"/>
                  </a:lnTo>
                  <a:lnTo>
                    <a:pt x="539" y="201"/>
                  </a:lnTo>
                  <a:lnTo>
                    <a:pt x="539" y="187"/>
                  </a:lnTo>
                  <a:lnTo>
                    <a:pt x="539" y="179"/>
                  </a:lnTo>
                  <a:lnTo>
                    <a:pt x="539" y="187"/>
                  </a:lnTo>
                  <a:lnTo>
                    <a:pt x="539" y="194"/>
                  </a:lnTo>
                  <a:lnTo>
                    <a:pt x="543" y="179"/>
                  </a:lnTo>
                  <a:lnTo>
                    <a:pt x="543" y="187"/>
                  </a:lnTo>
                  <a:lnTo>
                    <a:pt x="543" y="194"/>
                  </a:lnTo>
                  <a:lnTo>
                    <a:pt x="548" y="187"/>
                  </a:lnTo>
                  <a:lnTo>
                    <a:pt x="548" y="194"/>
                  </a:lnTo>
                  <a:lnTo>
                    <a:pt x="548" y="187"/>
                  </a:lnTo>
                  <a:lnTo>
                    <a:pt x="548" y="194"/>
                  </a:lnTo>
                  <a:lnTo>
                    <a:pt x="548" y="187"/>
                  </a:lnTo>
                  <a:lnTo>
                    <a:pt x="552" y="187"/>
                  </a:lnTo>
                  <a:lnTo>
                    <a:pt x="552" y="194"/>
                  </a:lnTo>
                  <a:lnTo>
                    <a:pt x="552" y="201"/>
                  </a:lnTo>
                  <a:lnTo>
                    <a:pt x="556" y="187"/>
                  </a:lnTo>
                  <a:lnTo>
                    <a:pt x="556" y="194"/>
                  </a:lnTo>
                  <a:lnTo>
                    <a:pt x="561" y="194"/>
                  </a:lnTo>
                  <a:lnTo>
                    <a:pt x="561" y="187"/>
                  </a:lnTo>
                  <a:lnTo>
                    <a:pt x="561" y="179"/>
                  </a:lnTo>
                  <a:lnTo>
                    <a:pt x="561" y="187"/>
                  </a:lnTo>
                  <a:lnTo>
                    <a:pt x="565" y="187"/>
                  </a:lnTo>
                  <a:lnTo>
                    <a:pt x="565" y="194"/>
                  </a:lnTo>
                  <a:lnTo>
                    <a:pt x="565" y="187"/>
                  </a:lnTo>
                  <a:lnTo>
                    <a:pt x="570" y="179"/>
                  </a:lnTo>
                  <a:lnTo>
                    <a:pt x="570" y="187"/>
                  </a:lnTo>
                  <a:lnTo>
                    <a:pt x="570" y="179"/>
                  </a:lnTo>
                  <a:lnTo>
                    <a:pt x="570" y="187"/>
                  </a:lnTo>
                  <a:lnTo>
                    <a:pt x="574" y="187"/>
                  </a:lnTo>
                  <a:lnTo>
                    <a:pt x="574" y="172"/>
                  </a:lnTo>
                  <a:lnTo>
                    <a:pt x="574" y="179"/>
                  </a:lnTo>
                  <a:lnTo>
                    <a:pt x="579" y="179"/>
                  </a:lnTo>
                  <a:lnTo>
                    <a:pt x="579" y="187"/>
                  </a:lnTo>
                  <a:lnTo>
                    <a:pt x="579" y="172"/>
                  </a:lnTo>
                  <a:lnTo>
                    <a:pt x="579" y="187"/>
                  </a:lnTo>
                  <a:lnTo>
                    <a:pt x="583" y="172"/>
                  </a:lnTo>
                  <a:lnTo>
                    <a:pt x="583" y="187"/>
                  </a:lnTo>
                  <a:lnTo>
                    <a:pt x="583" y="172"/>
                  </a:lnTo>
                  <a:lnTo>
                    <a:pt x="583" y="179"/>
                  </a:lnTo>
                  <a:lnTo>
                    <a:pt x="588" y="179"/>
                  </a:lnTo>
                  <a:lnTo>
                    <a:pt x="588" y="172"/>
                  </a:lnTo>
                  <a:lnTo>
                    <a:pt x="588" y="179"/>
                  </a:lnTo>
                  <a:lnTo>
                    <a:pt x="588" y="194"/>
                  </a:lnTo>
                  <a:lnTo>
                    <a:pt x="592" y="172"/>
                  </a:lnTo>
                  <a:lnTo>
                    <a:pt x="592" y="187"/>
                  </a:lnTo>
                  <a:lnTo>
                    <a:pt x="592" y="179"/>
                  </a:lnTo>
                  <a:lnTo>
                    <a:pt x="592" y="172"/>
                  </a:lnTo>
                  <a:lnTo>
                    <a:pt x="592" y="179"/>
                  </a:lnTo>
                  <a:lnTo>
                    <a:pt x="597" y="179"/>
                  </a:lnTo>
                  <a:lnTo>
                    <a:pt x="597" y="172"/>
                  </a:lnTo>
                  <a:lnTo>
                    <a:pt x="597" y="165"/>
                  </a:lnTo>
                  <a:lnTo>
                    <a:pt x="597" y="179"/>
                  </a:lnTo>
                  <a:lnTo>
                    <a:pt x="601" y="179"/>
                  </a:lnTo>
                  <a:lnTo>
                    <a:pt x="601" y="172"/>
                  </a:lnTo>
                  <a:lnTo>
                    <a:pt x="601" y="179"/>
                  </a:lnTo>
                  <a:lnTo>
                    <a:pt x="601" y="17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64" name="Freeform 40"/>
            <p:cNvSpPr>
              <a:spLocks/>
            </p:cNvSpPr>
            <p:nvPr/>
          </p:nvSpPr>
          <p:spPr bwMode="auto">
            <a:xfrm>
              <a:off x="2780" y="3459"/>
              <a:ext cx="121" cy="22"/>
            </a:xfrm>
            <a:custGeom>
              <a:avLst/>
              <a:gdLst>
                <a:gd name="T0" fmla="*/ 0 w 369"/>
                <a:gd name="T1" fmla="*/ 1 h 35"/>
                <a:gd name="T2" fmla="*/ 0 w 369"/>
                <a:gd name="T3" fmla="*/ 1 h 35"/>
                <a:gd name="T4" fmla="*/ 0 w 369"/>
                <a:gd name="T5" fmla="*/ 1 h 35"/>
                <a:gd name="T6" fmla="*/ 0 w 369"/>
                <a:gd name="T7" fmla="*/ 1 h 35"/>
                <a:gd name="T8" fmla="*/ 0 w 369"/>
                <a:gd name="T9" fmla="*/ 1 h 35"/>
                <a:gd name="T10" fmla="*/ 0 w 369"/>
                <a:gd name="T11" fmla="*/ 1 h 35"/>
                <a:gd name="T12" fmla="*/ 0 w 369"/>
                <a:gd name="T13" fmla="*/ 1 h 35"/>
                <a:gd name="T14" fmla="*/ 0 w 369"/>
                <a:gd name="T15" fmla="*/ 1 h 35"/>
                <a:gd name="T16" fmla="*/ 0 w 369"/>
                <a:gd name="T17" fmla="*/ 1 h 35"/>
                <a:gd name="T18" fmla="*/ 0 w 369"/>
                <a:gd name="T19" fmla="*/ 1 h 35"/>
                <a:gd name="T20" fmla="*/ 0 w 369"/>
                <a:gd name="T21" fmla="*/ 1 h 35"/>
                <a:gd name="T22" fmla="*/ 0 w 369"/>
                <a:gd name="T23" fmla="*/ 0 h 35"/>
                <a:gd name="T24" fmla="*/ 0 w 369"/>
                <a:gd name="T25" fmla="*/ 1 h 35"/>
                <a:gd name="T26" fmla="*/ 0 w 369"/>
                <a:gd name="T27" fmla="*/ 1 h 35"/>
                <a:gd name="T28" fmla="*/ 0 w 369"/>
                <a:gd name="T29" fmla="*/ 1 h 35"/>
                <a:gd name="T30" fmla="*/ 0 w 369"/>
                <a:gd name="T31" fmla="*/ 1 h 35"/>
                <a:gd name="T32" fmla="*/ 0 w 369"/>
                <a:gd name="T33" fmla="*/ 1 h 35"/>
                <a:gd name="T34" fmla="*/ 0 w 369"/>
                <a:gd name="T35" fmla="*/ 1 h 35"/>
                <a:gd name="T36" fmla="*/ 0 w 369"/>
                <a:gd name="T37" fmla="*/ 1 h 35"/>
                <a:gd name="T38" fmla="*/ 0 w 369"/>
                <a:gd name="T39" fmla="*/ 1 h 35"/>
                <a:gd name="T40" fmla="*/ 0 w 369"/>
                <a:gd name="T41" fmla="*/ 1 h 35"/>
                <a:gd name="T42" fmla="*/ 0 w 369"/>
                <a:gd name="T43" fmla="*/ 1 h 35"/>
                <a:gd name="T44" fmla="*/ 0 w 369"/>
                <a:gd name="T45" fmla="*/ 1 h 35"/>
                <a:gd name="T46" fmla="*/ 0 w 369"/>
                <a:gd name="T47" fmla="*/ 1 h 35"/>
                <a:gd name="T48" fmla="*/ 0 w 369"/>
                <a:gd name="T49" fmla="*/ 1 h 35"/>
                <a:gd name="T50" fmla="*/ 0 w 369"/>
                <a:gd name="T51" fmla="*/ 1 h 35"/>
                <a:gd name="T52" fmla="*/ 0 w 369"/>
                <a:gd name="T53" fmla="*/ 1 h 35"/>
                <a:gd name="T54" fmla="*/ 0 w 369"/>
                <a:gd name="T55" fmla="*/ 1 h 35"/>
                <a:gd name="T56" fmla="*/ 0 w 369"/>
                <a:gd name="T57" fmla="*/ 1 h 35"/>
                <a:gd name="T58" fmla="*/ 0 w 369"/>
                <a:gd name="T59" fmla="*/ 1 h 35"/>
                <a:gd name="T60" fmla="*/ 0 w 369"/>
                <a:gd name="T61" fmla="*/ 1 h 35"/>
                <a:gd name="T62" fmla="*/ 0 w 369"/>
                <a:gd name="T63" fmla="*/ 1 h 35"/>
                <a:gd name="T64" fmla="*/ 0 w 369"/>
                <a:gd name="T65" fmla="*/ 1 h 35"/>
                <a:gd name="T66" fmla="*/ 0 w 369"/>
                <a:gd name="T67" fmla="*/ 1 h 35"/>
                <a:gd name="T68" fmla="*/ 0 w 369"/>
                <a:gd name="T69" fmla="*/ 1 h 35"/>
                <a:gd name="T70" fmla="*/ 0 w 369"/>
                <a:gd name="T71" fmla="*/ 1 h 35"/>
                <a:gd name="T72" fmla="*/ 0 w 369"/>
                <a:gd name="T73" fmla="*/ 1 h 35"/>
                <a:gd name="T74" fmla="*/ 0 w 369"/>
                <a:gd name="T75" fmla="*/ 1 h 35"/>
                <a:gd name="T76" fmla="*/ 0 w 369"/>
                <a:gd name="T77" fmla="*/ 1 h 35"/>
                <a:gd name="T78" fmla="*/ 0 w 36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9" h="35">
                  <a:moveTo>
                    <a:pt x="0" y="26"/>
                  </a:moveTo>
                  <a:lnTo>
                    <a:pt x="0" y="26"/>
                  </a:lnTo>
                  <a:lnTo>
                    <a:pt x="0" y="11"/>
                  </a:lnTo>
                  <a:lnTo>
                    <a:pt x="0" y="26"/>
                  </a:lnTo>
                  <a:lnTo>
                    <a:pt x="25" y="26"/>
                  </a:lnTo>
                  <a:lnTo>
                    <a:pt x="44" y="26"/>
                  </a:lnTo>
                  <a:lnTo>
                    <a:pt x="44" y="11"/>
                  </a:lnTo>
                  <a:lnTo>
                    <a:pt x="44" y="35"/>
                  </a:lnTo>
                  <a:lnTo>
                    <a:pt x="44" y="11"/>
                  </a:lnTo>
                  <a:lnTo>
                    <a:pt x="44" y="26"/>
                  </a:lnTo>
                  <a:lnTo>
                    <a:pt x="68" y="11"/>
                  </a:lnTo>
                  <a:lnTo>
                    <a:pt x="68" y="35"/>
                  </a:lnTo>
                  <a:lnTo>
                    <a:pt x="68" y="0"/>
                  </a:lnTo>
                  <a:lnTo>
                    <a:pt x="68" y="26"/>
                  </a:lnTo>
                  <a:lnTo>
                    <a:pt x="68" y="11"/>
                  </a:lnTo>
                  <a:lnTo>
                    <a:pt x="87" y="11"/>
                  </a:lnTo>
                  <a:lnTo>
                    <a:pt x="87" y="26"/>
                  </a:lnTo>
                  <a:lnTo>
                    <a:pt x="87" y="0"/>
                  </a:lnTo>
                  <a:lnTo>
                    <a:pt x="112" y="26"/>
                  </a:lnTo>
                  <a:lnTo>
                    <a:pt x="112" y="11"/>
                  </a:lnTo>
                  <a:lnTo>
                    <a:pt x="112" y="26"/>
                  </a:lnTo>
                  <a:lnTo>
                    <a:pt x="112" y="11"/>
                  </a:lnTo>
                  <a:lnTo>
                    <a:pt x="112" y="26"/>
                  </a:lnTo>
                  <a:lnTo>
                    <a:pt x="131" y="26"/>
                  </a:lnTo>
                  <a:lnTo>
                    <a:pt x="131" y="35"/>
                  </a:lnTo>
                  <a:lnTo>
                    <a:pt x="131" y="26"/>
                  </a:lnTo>
                  <a:lnTo>
                    <a:pt x="131" y="35"/>
                  </a:lnTo>
                  <a:lnTo>
                    <a:pt x="156" y="26"/>
                  </a:lnTo>
                  <a:lnTo>
                    <a:pt x="156" y="11"/>
                  </a:lnTo>
                  <a:lnTo>
                    <a:pt x="156" y="26"/>
                  </a:lnTo>
                  <a:lnTo>
                    <a:pt x="175" y="26"/>
                  </a:lnTo>
                  <a:lnTo>
                    <a:pt x="175" y="11"/>
                  </a:lnTo>
                  <a:lnTo>
                    <a:pt x="175" y="26"/>
                  </a:lnTo>
                  <a:lnTo>
                    <a:pt x="175" y="11"/>
                  </a:lnTo>
                  <a:lnTo>
                    <a:pt x="194" y="11"/>
                  </a:lnTo>
                  <a:lnTo>
                    <a:pt x="194" y="26"/>
                  </a:lnTo>
                  <a:lnTo>
                    <a:pt x="194" y="11"/>
                  </a:lnTo>
                  <a:lnTo>
                    <a:pt x="194" y="26"/>
                  </a:lnTo>
                  <a:lnTo>
                    <a:pt x="218" y="26"/>
                  </a:lnTo>
                  <a:lnTo>
                    <a:pt x="218" y="11"/>
                  </a:lnTo>
                  <a:lnTo>
                    <a:pt x="218" y="26"/>
                  </a:lnTo>
                  <a:lnTo>
                    <a:pt x="238" y="26"/>
                  </a:lnTo>
                  <a:lnTo>
                    <a:pt x="238" y="11"/>
                  </a:lnTo>
                  <a:lnTo>
                    <a:pt x="262" y="35"/>
                  </a:lnTo>
                  <a:lnTo>
                    <a:pt x="262" y="26"/>
                  </a:lnTo>
                  <a:lnTo>
                    <a:pt x="262" y="35"/>
                  </a:lnTo>
                  <a:lnTo>
                    <a:pt x="262" y="26"/>
                  </a:lnTo>
                  <a:lnTo>
                    <a:pt x="282" y="26"/>
                  </a:lnTo>
                  <a:lnTo>
                    <a:pt x="282" y="35"/>
                  </a:lnTo>
                  <a:lnTo>
                    <a:pt x="282" y="26"/>
                  </a:lnTo>
                  <a:lnTo>
                    <a:pt x="282" y="11"/>
                  </a:lnTo>
                  <a:lnTo>
                    <a:pt x="306" y="35"/>
                  </a:lnTo>
                  <a:lnTo>
                    <a:pt x="306" y="26"/>
                  </a:lnTo>
                  <a:lnTo>
                    <a:pt x="325" y="35"/>
                  </a:lnTo>
                  <a:lnTo>
                    <a:pt x="325" y="11"/>
                  </a:lnTo>
                  <a:lnTo>
                    <a:pt x="325" y="26"/>
                  </a:lnTo>
                  <a:lnTo>
                    <a:pt x="350" y="11"/>
                  </a:lnTo>
                  <a:lnTo>
                    <a:pt x="350" y="26"/>
                  </a:lnTo>
                  <a:lnTo>
                    <a:pt x="350" y="35"/>
                  </a:lnTo>
                  <a:lnTo>
                    <a:pt x="350" y="26"/>
                  </a:lnTo>
                  <a:lnTo>
                    <a:pt x="369" y="2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65" name="Freeform 41"/>
            <p:cNvSpPr>
              <a:spLocks/>
            </p:cNvSpPr>
            <p:nvPr/>
          </p:nvSpPr>
          <p:spPr bwMode="auto">
            <a:xfrm>
              <a:off x="3279" y="3569"/>
              <a:ext cx="108" cy="23"/>
            </a:xfrm>
            <a:custGeom>
              <a:avLst/>
              <a:gdLst>
                <a:gd name="T0" fmla="*/ 0 w 108"/>
                <a:gd name="T1" fmla="*/ 20 h 23"/>
                <a:gd name="T2" fmla="*/ 5 w 108"/>
                <a:gd name="T3" fmla="*/ 13 h 23"/>
                <a:gd name="T4" fmla="*/ 5 w 108"/>
                <a:gd name="T5" fmla="*/ 20 h 23"/>
                <a:gd name="T6" fmla="*/ 8 w 108"/>
                <a:gd name="T7" fmla="*/ 13 h 23"/>
                <a:gd name="T8" fmla="*/ 8 w 108"/>
                <a:gd name="T9" fmla="*/ 13 h 23"/>
                <a:gd name="T10" fmla="*/ 13 w 108"/>
                <a:gd name="T11" fmla="*/ 16 h 23"/>
                <a:gd name="T12" fmla="*/ 13 w 108"/>
                <a:gd name="T13" fmla="*/ 13 h 23"/>
                <a:gd name="T14" fmla="*/ 17 w 108"/>
                <a:gd name="T15" fmla="*/ 23 h 23"/>
                <a:gd name="T16" fmla="*/ 17 w 108"/>
                <a:gd name="T17" fmla="*/ 13 h 23"/>
                <a:gd name="T18" fmla="*/ 22 w 108"/>
                <a:gd name="T19" fmla="*/ 16 h 23"/>
                <a:gd name="T20" fmla="*/ 22 w 108"/>
                <a:gd name="T21" fmla="*/ 16 h 23"/>
                <a:gd name="T22" fmla="*/ 26 w 108"/>
                <a:gd name="T23" fmla="*/ 9 h 23"/>
                <a:gd name="T24" fmla="*/ 26 w 108"/>
                <a:gd name="T25" fmla="*/ 9 h 23"/>
                <a:gd name="T26" fmla="*/ 31 w 108"/>
                <a:gd name="T27" fmla="*/ 9 h 23"/>
                <a:gd name="T28" fmla="*/ 31 w 108"/>
                <a:gd name="T29" fmla="*/ 9 h 23"/>
                <a:gd name="T30" fmla="*/ 35 w 108"/>
                <a:gd name="T31" fmla="*/ 13 h 23"/>
                <a:gd name="T32" fmla="*/ 35 w 108"/>
                <a:gd name="T33" fmla="*/ 13 h 23"/>
                <a:gd name="T34" fmla="*/ 39 w 108"/>
                <a:gd name="T35" fmla="*/ 13 h 23"/>
                <a:gd name="T36" fmla="*/ 39 w 108"/>
                <a:gd name="T37" fmla="*/ 16 h 23"/>
                <a:gd name="T38" fmla="*/ 44 w 108"/>
                <a:gd name="T39" fmla="*/ 13 h 23"/>
                <a:gd name="T40" fmla="*/ 44 w 108"/>
                <a:gd name="T41" fmla="*/ 9 h 23"/>
                <a:gd name="T42" fmla="*/ 48 w 108"/>
                <a:gd name="T43" fmla="*/ 13 h 23"/>
                <a:gd name="T44" fmla="*/ 48 w 108"/>
                <a:gd name="T45" fmla="*/ 9 h 23"/>
                <a:gd name="T46" fmla="*/ 52 w 108"/>
                <a:gd name="T47" fmla="*/ 9 h 23"/>
                <a:gd name="T48" fmla="*/ 52 w 108"/>
                <a:gd name="T49" fmla="*/ 3 h 23"/>
                <a:gd name="T50" fmla="*/ 57 w 108"/>
                <a:gd name="T51" fmla="*/ 9 h 23"/>
                <a:gd name="T52" fmla="*/ 57 w 108"/>
                <a:gd name="T53" fmla="*/ 9 h 23"/>
                <a:gd name="T54" fmla="*/ 61 w 108"/>
                <a:gd name="T55" fmla="*/ 9 h 23"/>
                <a:gd name="T56" fmla="*/ 61 w 108"/>
                <a:gd name="T57" fmla="*/ 6 h 23"/>
                <a:gd name="T58" fmla="*/ 65 w 108"/>
                <a:gd name="T59" fmla="*/ 9 h 23"/>
                <a:gd name="T60" fmla="*/ 65 w 108"/>
                <a:gd name="T61" fmla="*/ 9 h 23"/>
                <a:gd name="T62" fmla="*/ 69 w 108"/>
                <a:gd name="T63" fmla="*/ 9 h 23"/>
                <a:gd name="T64" fmla="*/ 69 w 108"/>
                <a:gd name="T65" fmla="*/ 9 h 23"/>
                <a:gd name="T66" fmla="*/ 74 w 108"/>
                <a:gd name="T67" fmla="*/ 6 h 23"/>
                <a:gd name="T68" fmla="*/ 74 w 108"/>
                <a:gd name="T69" fmla="*/ 3 h 23"/>
                <a:gd name="T70" fmla="*/ 78 w 108"/>
                <a:gd name="T71" fmla="*/ 3 h 23"/>
                <a:gd name="T72" fmla="*/ 78 w 108"/>
                <a:gd name="T73" fmla="*/ 6 h 23"/>
                <a:gd name="T74" fmla="*/ 83 w 108"/>
                <a:gd name="T75" fmla="*/ 3 h 23"/>
                <a:gd name="T76" fmla="*/ 83 w 108"/>
                <a:gd name="T77" fmla="*/ 6 h 23"/>
                <a:gd name="T78" fmla="*/ 91 w 108"/>
                <a:gd name="T79" fmla="*/ 3 h 23"/>
                <a:gd name="T80" fmla="*/ 96 w 108"/>
                <a:gd name="T81" fmla="*/ 3 h 23"/>
                <a:gd name="T82" fmla="*/ 100 w 108"/>
                <a:gd name="T83" fmla="*/ 3 h 23"/>
                <a:gd name="T84" fmla="*/ 104 w 108"/>
                <a:gd name="T85" fmla="*/ 9 h 23"/>
                <a:gd name="T86" fmla="*/ 108 w 108"/>
                <a:gd name="T87" fmla="*/ 3 h 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8" h="23">
                  <a:moveTo>
                    <a:pt x="0" y="23"/>
                  </a:moveTo>
                  <a:lnTo>
                    <a:pt x="0" y="20"/>
                  </a:lnTo>
                  <a:lnTo>
                    <a:pt x="5" y="13"/>
                  </a:lnTo>
                  <a:lnTo>
                    <a:pt x="5" y="20"/>
                  </a:lnTo>
                  <a:lnTo>
                    <a:pt x="5" y="13"/>
                  </a:lnTo>
                  <a:lnTo>
                    <a:pt x="8" y="13"/>
                  </a:lnTo>
                  <a:lnTo>
                    <a:pt x="8" y="9"/>
                  </a:lnTo>
                  <a:lnTo>
                    <a:pt x="8" y="13"/>
                  </a:lnTo>
                  <a:lnTo>
                    <a:pt x="13" y="16"/>
                  </a:lnTo>
                  <a:lnTo>
                    <a:pt x="13" y="13"/>
                  </a:lnTo>
                  <a:lnTo>
                    <a:pt x="13" y="16"/>
                  </a:lnTo>
                  <a:lnTo>
                    <a:pt x="17" y="23"/>
                  </a:lnTo>
                  <a:lnTo>
                    <a:pt x="17" y="13"/>
                  </a:lnTo>
                  <a:lnTo>
                    <a:pt x="22" y="16"/>
                  </a:lnTo>
                  <a:lnTo>
                    <a:pt x="22" y="13"/>
                  </a:lnTo>
                  <a:lnTo>
                    <a:pt x="26" y="9"/>
                  </a:lnTo>
                  <a:lnTo>
                    <a:pt x="31" y="9"/>
                  </a:lnTo>
                  <a:lnTo>
                    <a:pt x="31" y="13"/>
                  </a:lnTo>
                  <a:lnTo>
                    <a:pt x="35" y="13"/>
                  </a:lnTo>
                  <a:lnTo>
                    <a:pt x="35" y="9"/>
                  </a:lnTo>
                  <a:lnTo>
                    <a:pt x="39" y="13"/>
                  </a:lnTo>
                  <a:lnTo>
                    <a:pt x="39" y="16"/>
                  </a:lnTo>
                  <a:lnTo>
                    <a:pt x="44" y="13"/>
                  </a:lnTo>
                  <a:lnTo>
                    <a:pt x="44" y="9"/>
                  </a:lnTo>
                  <a:lnTo>
                    <a:pt x="48" y="9"/>
                  </a:lnTo>
                  <a:lnTo>
                    <a:pt x="48" y="13"/>
                  </a:lnTo>
                  <a:lnTo>
                    <a:pt x="48" y="9"/>
                  </a:lnTo>
                  <a:lnTo>
                    <a:pt x="52" y="9"/>
                  </a:lnTo>
                  <a:lnTo>
                    <a:pt x="52" y="3"/>
                  </a:lnTo>
                  <a:lnTo>
                    <a:pt x="57" y="3"/>
                  </a:lnTo>
                  <a:lnTo>
                    <a:pt x="57" y="9"/>
                  </a:lnTo>
                  <a:lnTo>
                    <a:pt x="57" y="6"/>
                  </a:lnTo>
                  <a:lnTo>
                    <a:pt x="57" y="9"/>
                  </a:lnTo>
                  <a:lnTo>
                    <a:pt x="61" y="6"/>
                  </a:lnTo>
                  <a:lnTo>
                    <a:pt x="61" y="9"/>
                  </a:lnTo>
                  <a:lnTo>
                    <a:pt x="61" y="6"/>
                  </a:lnTo>
                  <a:lnTo>
                    <a:pt x="65" y="9"/>
                  </a:lnTo>
                  <a:lnTo>
                    <a:pt x="65" y="13"/>
                  </a:lnTo>
                  <a:lnTo>
                    <a:pt x="65" y="9"/>
                  </a:lnTo>
                  <a:lnTo>
                    <a:pt x="69" y="13"/>
                  </a:lnTo>
                  <a:lnTo>
                    <a:pt x="69" y="9"/>
                  </a:lnTo>
                  <a:lnTo>
                    <a:pt x="74" y="6"/>
                  </a:lnTo>
                  <a:lnTo>
                    <a:pt x="74" y="3"/>
                  </a:lnTo>
                  <a:lnTo>
                    <a:pt x="78" y="9"/>
                  </a:lnTo>
                  <a:lnTo>
                    <a:pt x="78" y="3"/>
                  </a:lnTo>
                  <a:lnTo>
                    <a:pt x="78" y="9"/>
                  </a:lnTo>
                  <a:lnTo>
                    <a:pt x="78" y="6"/>
                  </a:lnTo>
                  <a:lnTo>
                    <a:pt x="83" y="3"/>
                  </a:lnTo>
                  <a:lnTo>
                    <a:pt x="83" y="9"/>
                  </a:lnTo>
                  <a:lnTo>
                    <a:pt x="83" y="6"/>
                  </a:lnTo>
                  <a:lnTo>
                    <a:pt x="88" y="9"/>
                  </a:lnTo>
                  <a:lnTo>
                    <a:pt x="91" y="3"/>
                  </a:lnTo>
                  <a:lnTo>
                    <a:pt x="91" y="6"/>
                  </a:lnTo>
                  <a:lnTo>
                    <a:pt x="96" y="3"/>
                  </a:lnTo>
                  <a:lnTo>
                    <a:pt x="96" y="0"/>
                  </a:lnTo>
                  <a:lnTo>
                    <a:pt x="100" y="3"/>
                  </a:lnTo>
                  <a:lnTo>
                    <a:pt x="100" y="6"/>
                  </a:lnTo>
                  <a:lnTo>
                    <a:pt x="104" y="9"/>
                  </a:lnTo>
                  <a:lnTo>
                    <a:pt x="108" y="3"/>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11" name="Group 42"/>
          <p:cNvGrpSpPr>
            <a:grpSpLocks/>
          </p:cNvGrpSpPr>
          <p:nvPr/>
        </p:nvGrpSpPr>
        <p:grpSpPr bwMode="auto">
          <a:xfrm>
            <a:off x="4757738" y="2794000"/>
            <a:ext cx="801687" cy="98425"/>
            <a:chOff x="1824" y="2360"/>
            <a:chExt cx="650" cy="81"/>
          </a:xfrm>
        </p:grpSpPr>
        <p:sp>
          <p:nvSpPr>
            <p:cNvPr id="31861" name="Freeform 43"/>
            <p:cNvSpPr>
              <a:spLocks/>
            </p:cNvSpPr>
            <p:nvPr/>
          </p:nvSpPr>
          <p:spPr bwMode="auto">
            <a:xfrm>
              <a:off x="1824" y="2360"/>
              <a:ext cx="181" cy="8"/>
            </a:xfrm>
            <a:custGeom>
              <a:avLst/>
              <a:gdLst>
                <a:gd name="T0" fmla="*/ 0 w 181"/>
                <a:gd name="T1" fmla="*/ 2 h 8"/>
                <a:gd name="T2" fmla="*/ 0 w 181"/>
                <a:gd name="T3" fmla="*/ 5 h 8"/>
                <a:gd name="T4" fmla="*/ 9 w 181"/>
                <a:gd name="T5" fmla="*/ 2 h 8"/>
                <a:gd name="T6" fmla="*/ 18 w 181"/>
                <a:gd name="T7" fmla="*/ 2 h 8"/>
                <a:gd name="T8" fmla="*/ 18 w 181"/>
                <a:gd name="T9" fmla="*/ 2 h 8"/>
                <a:gd name="T10" fmla="*/ 18 w 181"/>
                <a:gd name="T11" fmla="*/ 5 h 8"/>
                <a:gd name="T12" fmla="*/ 18 w 181"/>
                <a:gd name="T13" fmla="*/ 2 h 8"/>
                <a:gd name="T14" fmla="*/ 26 w 181"/>
                <a:gd name="T15" fmla="*/ 2 h 8"/>
                <a:gd name="T16" fmla="*/ 26 w 181"/>
                <a:gd name="T17" fmla="*/ 5 h 8"/>
                <a:gd name="T18" fmla="*/ 35 w 181"/>
                <a:gd name="T19" fmla="*/ 2 h 8"/>
                <a:gd name="T20" fmla="*/ 35 w 181"/>
                <a:gd name="T21" fmla="*/ 2 h 8"/>
                <a:gd name="T22" fmla="*/ 43 w 181"/>
                <a:gd name="T23" fmla="*/ 2 h 8"/>
                <a:gd name="T24" fmla="*/ 52 w 181"/>
                <a:gd name="T25" fmla="*/ 2 h 8"/>
                <a:gd name="T26" fmla="*/ 52 w 181"/>
                <a:gd name="T27" fmla="*/ 5 h 8"/>
                <a:gd name="T28" fmla="*/ 61 w 181"/>
                <a:gd name="T29" fmla="*/ 5 h 8"/>
                <a:gd name="T30" fmla="*/ 61 w 181"/>
                <a:gd name="T31" fmla="*/ 5 h 8"/>
                <a:gd name="T32" fmla="*/ 69 w 181"/>
                <a:gd name="T33" fmla="*/ 5 h 8"/>
                <a:gd name="T34" fmla="*/ 69 w 181"/>
                <a:gd name="T35" fmla="*/ 5 h 8"/>
                <a:gd name="T36" fmla="*/ 78 w 181"/>
                <a:gd name="T37" fmla="*/ 5 h 8"/>
                <a:gd name="T38" fmla="*/ 78 w 181"/>
                <a:gd name="T39" fmla="*/ 5 h 8"/>
                <a:gd name="T40" fmla="*/ 86 w 181"/>
                <a:gd name="T41" fmla="*/ 5 h 8"/>
                <a:gd name="T42" fmla="*/ 95 w 181"/>
                <a:gd name="T43" fmla="*/ 2 h 8"/>
                <a:gd name="T44" fmla="*/ 95 w 181"/>
                <a:gd name="T45" fmla="*/ 8 h 8"/>
                <a:gd name="T46" fmla="*/ 104 w 181"/>
                <a:gd name="T47" fmla="*/ 2 h 8"/>
                <a:gd name="T48" fmla="*/ 104 w 181"/>
                <a:gd name="T49" fmla="*/ 5 h 8"/>
                <a:gd name="T50" fmla="*/ 112 w 181"/>
                <a:gd name="T51" fmla="*/ 2 h 8"/>
                <a:gd name="T52" fmla="*/ 112 w 181"/>
                <a:gd name="T53" fmla="*/ 2 h 8"/>
                <a:gd name="T54" fmla="*/ 121 w 181"/>
                <a:gd name="T55" fmla="*/ 5 h 8"/>
                <a:gd name="T56" fmla="*/ 121 w 181"/>
                <a:gd name="T57" fmla="*/ 5 h 8"/>
                <a:gd name="T58" fmla="*/ 129 w 181"/>
                <a:gd name="T59" fmla="*/ 2 h 8"/>
                <a:gd name="T60" fmla="*/ 138 w 181"/>
                <a:gd name="T61" fmla="*/ 8 h 8"/>
                <a:gd name="T62" fmla="*/ 138 w 181"/>
                <a:gd name="T63" fmla="*/ 2 h 8"/>
                <a:gd name="T64" fmla="*/ 147 w 181"/>
                <a:gd name="T65" fmla="*/ 2 h 8"/>
                <a:gd name="T66" fmla="*/ 155 w 181"/>
                <a:gd name="T67" fmla="*/ 2 h 8"/>
                <a:gd name="T68" fmla="*/ 155 w 181"/>
                <a:gd name="T69" fmla="*/ 5 h 8"/>
                <a:gd name="T70" fmla="*/ 155 w 181"/>
                <a:gd name="T71" fmla="*/ 5 h 8"/>
                <a:gd name="T72" fmla="*/ 164 w 181"/>
                <a:gd name="T73" fmla="*/ 5 h 8"/>
                <a:gd name="T74" fmla="*/ 164 w 181"/>
                <a:gd name="T75" fmla="*/ 8 h 8"/>
                <a:gd name="T76" fmla="*/ 164 w 181"/>
                <a:gd name="T77" fmla="*/ 8 h 8"/>
                <a:gd name="T78" fmla="*/ 164 w 181"/>
                <a:gd name="T79" fmla="*/ 5 h 8"/>
                <a:gd name="T80" fmla="*/ 172 w 181"/>
                <a:gd name="T81" fmla="*/ 5 h 8"/>
                <a:gd name="T82" fmla="*/ 172 w 181"/>
                <a:gd name="T83" fmla="*/ 5 h 8"/>
                <a:gd name="T84" fmla="*/ 172 w 181"/>
                <a:gd name="T85" fmla="*/ 5 h 8"/>
                <a:gd name="T86" fmla="*/ 181 w 181"/>
                <a:gd name="T87" fmla="*/ 8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81" h="8">
                  <a:moveTo>
                    <a:pt x="0" y="0"/>
                  </a:moveTo>
                  <a:lnTo>
                    <a:pt x="0" y="2"/>
                  </a:lnTo>
                  <a:lnTo>
                    <a:pt x="0" y="5"/>
                  </a:lnTo>
                  <a:lnTo>
                    <a:pt x="9" y="5"/>
                  </a:lnTo>
                  <a:lnTo>
                    <a:pt x="9" y="2"/>
                  </a:lnTo>
                  <a:lnTo>
                    <a:pt x="18" y="2"/>
                  </a:lnTo>
                  <a:lnTo>
                    <a:pt x="18" y="0"/>
                  </a:lnTo>
                  <a:lnTo>
                    <a:pt x="18" y="2"/>
                  </a:lnTo>
                  <a:lnTo>
                    <a:pt x="18" y="5"/>
                  </a:lnTo>
                  <a:lnTo>
                    <a:pt x="18" y="2"/>
                  </a:lnTo>
                  <a:lnTo>
                    <a:pt x="26" y="2"/>
                  </a:lnTo>
                  <a:lnTo>
                    <a:pt x="26" y="5"/>
                  </a:lnTo>
                  <a:lnTo>
                    <a:pt x="35" y="2"/>
                  </a:lnTo>
                  <a:lnTo>
                    <a:pt x="35" y="5"/>
                  </a:lnTo>
                  <a:lnTo>
                    <a:pt x="35" y="2"/>
                  </a:lnTo>
                  <a:lnTo>
                    <a:pt x="43" y="2"/>
                  </a:lnTo>
                  <a:lnTo>
                    <a:pt x="52" y="2"/>
                  </a:lnTo>
                  <a:lnTo>
                    <a:pt x="52" y="5"/>
                  </a:lnTo>
                  <a:lnTo>
                    <a:pt x="52" y="2"/>
                  </a:lnTo>
                  <a:lnTo>
                    <a:pt x="61" y="5"/>
                  </a:lnTo>
                  <a:lnTo>
                    <a:pt x="61" y="8"/>
                  </a:lnTo>
                  <a:lnTo>
                    <a:pt x="61" y="5"/>
                  </a:lnTo>
                  <a:lnTo>
                    <a:pt x="69" y="2"/>
                  </a:lnTo>
                  <a:lnTo>
                    <a:pt x="69" y="5"/>
                  </a:lnTo>
                  <a:lnTo>
                    <a:pt x="69" y="2"/>
                  </a:lnTo>
                  <a:lnTo>
                    <a:pt x="69" y="5"/>
                  </a:lnTo>
                  <a:lnTo>
                    <a:pt x="78" y="2"/>
                  </a:lnTo>
                  <a:lnTo>
                    <a:pt x="78" y="5"/>
                  </a:lnTo>
                  <a:lnTo>
                    <a:pt x="86" y="5"/>
                  </a:lnTo>
                  <a:lnTo>
                    <a:pt x="86" y="2"/>
                  </a:lnTo>
                  <a:lnTo>
                    <a:pt x="95" y="2"/>
                  </a:lnTo>
                  <a:lnTo>
                    <a:pt x="95" y="5"/>
                  </a:lnTo>
                  <a:lnTo>
                    <a:pt x="95" y="8"/>
                  </a:lnTo>
                  <a:lnTo>
                    <a:pt x="95" y="2"/>
                  </a:lnTo>
                  <a:lnTo>
                    <a:pt x="104" y="2"/>
                  </a:lnTo>
                  <a:lnTo>
                    <a:pt x="104" y="8"/>
                  </a:lnTo>
                  <a:lnTo>
                    <a:pt x="104" y="5"/>
                  </a:lnTo>
                  <a:lnTo>
                    <a:pt x="112" y="2"/>
                  </a:lnTo>
                  <a:lnTo>
                    <a:pt x="121" y="5"/>
                  </a:lnTo>
                  <a:lnTo>
                    <a:pt x="121" y="2"/>
                  </a:lnTo>
                  <a:lnTo>
                    <a:pt x="121" y="5"/>
                  </a:lnTo>
                  <a:lnTo>
                    <a:pt x="129" y="5"/>
                  </a:lnTo>
                  <a:lnTo>
                    <a:pt x="129" y="2"/>
                  </a:lnTo>
                  <a:lnTo>
                    <a:pt x="129" y="0"/>
                  </a:lnTo>
                  <a:lnTo>
                    <a:pt x="138" y="8"/>
                  </a:lnTo>
                  <a:lnTo>
                    <a:pt x="138" y="5"/>
                  </a:lnTo>
                  <a:lnTo>
                    <a:pt x="138" y="2"/>
                  </a:lnTo>
                  <a:lnTo>
                    <a:pt x="138" y="5"/>
                  </a:lnTo>
                  <a:lnTo>
                    <a:pt x="147" y="2"/>
                  </a:lnTo>
                  <a:lnTo>
                    <a:pt x="155" y="2"/>
                  </a:lnTo>
                  <a:lnTo>
                    <a:pt x="155" y="8"/>
                  </a:lnTo>
                  <a:lnTo>
                    <a:pt x="155" y="5"/>
                  </a:lnTo>
                  <a:lnTo>
                    <a:pt x="164" y="5"/>
                  </a:lnTo>
                  <a:lnTo>
                    <a:pt x="164" y="2"/>
                  </a:lnTo>
                  <a:lnTo>
                    <a:pt x="164" y="8"/>
                  </a:lnTo>
                  <a:lnTo>
                    <a:pt x="164" y="2"/>
                  </a:lnTo>
                  <a:lnTo>
                    <a:pt x="164" y="8"/>
                  </a:lnTo>
                  <a:lnTo>
                    <a:pt x="164" y="5"/>
                  </a:lnTo>
                  <a:lnTo>
                    <a:pt x="172" y="8"/>
                  </a:lnTo>
                  <a:lnTo>
                    <a:pt x="172" y="5"/>
                  </a:lnTo>
                  <a:lnTo>
                    <a:pt x="172" y="8"/>
                  </a:lnTo>
                  <a:lnTo>
                    <a:pt x="172" y="5"/>
                  </a:lnTo>
                  <a:lnTo>
                    <a:pt x="172" y="8"/>
                  </a:lnTo>
                  <a:lnTo>
                    <a:pt x="172" y="5"/>
                  </a:lnTo>
                  <a:lnTo>
                    <a:pt x="181"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62" name="Freeform 44"/>
            <p:cNvSpPr>
              <a:spLocks/>
            </p:cNvSpPr>
            <p:nvPr/>
          </p:nvSpPr>
          <p:spPr bwMode="auto">
            <a:xfrm>
              <a:off x="2004" y="2366"/>
              <a:ext cx="470" cy="75"/>
            </a:xfrm>
            <a:custGeom>
              <a:avLst/>
              <a:gdLst>
                <a:gd name="T0" fmla="*/ 15 w 473"/>
                <a:gd name="T1" fmla="*/ 1 h 148"/>
                <a:gd name="T2" fmla="*/ 15 w 473"/>
                <a:gd name="T3" fmla="*/ 1 h 148"/>
                <a:gd name="T4" fmla="*/ 23 w 473"/>
                <a:gd name="T5" fmla="*/ 1 h 148"/>
                <a:gd name="T6" fmla="*/ 23 w 473"/>
                <a:gd name="T7" fmla="*/ 1 h 148"/>
                <a:gd name="T8" fmla="*/ 32 w 473"/>
                <a:gd name="T9" fmla="*/ 1 h 148"/>
                <a:gd name="T10" fmla="*/ 41 w 473"/>
                <a:gd name="T11" fmla="*/ 1 h 148"/>
                <a:gd name="T12" fmla="*/ 41 w 473"/>
                <a:gd name="T13" fmla="*/ 1 h 148"/>
                <a:gd name="T14" fmla="*/ 49 w 473"/>
                <a:gd name="T15" fmla="*/ 1 h 148"/>
                <a:gd name="T16" fmla="*/ 49 w 473"/>
                <a:gd name="T17" fmla="*/ 1 h 148"/>
                <a:gd name="T18" fmla="*/ 58 w 473"/>
                <a:gd name="T19" fmla="*/ 1 h 148"/>
                <a:gd name="T20" fmla="*/ 67 w 473"/>
                <a:gd name="T21" fmla="*/ 1 h 148"/>
                <a:gd name="T22" fmla="*/ 67 w 473"/>
                <a:gd name="T23" fmla="*/ 1 h 148"/>
                <a:gd name="T24" fmla="*/ 75 w 473"/>
                <a:gd name="T25" fmla="*/ 1 h 148"/>
                <a:gd name="T26" fmla="*/ 78 w 473"/>
                <a:gd name="T27" fmla="*/ 1 h 148"/>
                <a:gd name="T28" fmla="*/ 80 w 473"/>
                <a:gd name="T29" fmla="*/ 1 h 148"/>
                <a:gd name="T30" fmla="*/ 89 w 473"/>
                <a:gd name="T31" fmla="*/ 1 h 148"/>
                <a:gd name="T32" fmla="*/ 106 w 473"/>
                <a:gd name="T33" fmla="*/ 1 h 148"/>
                <a:gd name="T34" fmla="*/ 115 w 473"/>
                <a:gd name="T35" fmla="*/ 1 h 148"/>
                <a:gd name="T36" fmla="*/ 124 w 473"/>
                <a:gd name="T37" fmla="*/ 1 h 148"/>
                <a:gd name="T38" fmla="*/ 132 w 473"/>
                <a:gd name="T39" fmla="*/ 1 h 148"/>
                <a:gd name="T40" fmla="*/ 132 w 473"/>
                <a:gd name="T41" fmla="*/ 1 h 148"/>
                <a:gd name="T42" fmla="*/ 141 w 473"/>
                <a:gd name="T43" fmla="*/ 1 h 148"/>
                <a:gd name="T44" fmla="*/ 150 w 473"/>
                <a:gd name="T45" fmla="*/ 1 h 148"/>
                <a:gd name="T46" fmla="*/ 158 w 473"/>
                <a:gd name="T47" fmla="*/ 1 h 148"/>
                <a:gd name="T48" fmla="*/ 167 w 473"/>
                <a:gd name="T49" fmla="*/ 1 h 148"/>
                <a:gd name="T50" fmla="*/ 176 w 473"/>
                <a:gd name="T51" fmla="*/ 1 h 148"/>
                <a:gd name="T52" fmla="*/ 193 w 473"/>
                <a:gd name="T53" fmla="*/ 1 h 148"/>
                <a:gd name="T54" fmla="*/ 202 w 473"/>
                <a:gd name="T55" fmla="*/ 1 h 148"/>
                <a:gd name="T56" fmla="*/ 210 w 473"/>
                <a:gd name="T57" fmla="*/ 1 h 148"/>
                <a:gd name="T58" fmla="*/ 219 w 473"/>
                <a:gd name="T59" fmla="*/ 1 h 148"/>
                <a:gd name="T60" fmla="*/ 226 w 473"/>
                <a:gd name="T61" fmla="*/ 1 h 148"/>
                <a:gd name="T62" fmla="*/ 230 w 473"/>
                <a:gd name="T63" fmla="*/ 1 h 148"/>
                <a:gd name="T64" fmla="*/ 241 w 473"/>
                <a:gd name="T65" fmla="*/ 1 h 148"/>
                <a:gd name="T66" fmla="*/ 250 w 473"/>
                <a:gd name="T67" fmla="*/ 1 h 148"/>
                <a:gd name="T68" fmla="*/ 259 w 473"/>
                <a:gd name="T69" fmla="*/ 1 h 148"/>
                <a:gd name="T70" fmla="*/ 267 w 473"/>
                <a:gd name="T71" fmla="*/ 1 h 148"/>
                <a:gd name="T72" fmla="*/ 276 w 473"/>
                <a:gd name="T73" fmla="*/ 1 h 148"/>
                <a:gd name="T74" fmla="*/ 285 w 473"/>
                <a:gd name="T75" fmla="*/ 1 h 148"/>
                <a:gd name="T76" fmla="*/ 293 w 473"/>
                <a:gd name="T77" fmla="*/ 1 h 148"/>
                <a:gd name="T78" fmla="*/ 311 w 473"/>
                <a:gd name="T79" fmla="*/ 1 h 148"/>
                <a:gd name="T80" fmla="*/ 319 w 473"/>
                <a:gd name="T81" fmla="*/ 1 h 148"/>
                <a:gd name="T82" fmla="*/ 328 w 473"/>
                <a:gd name="T83" fmla="*/ 1 h 148"/>
                <a:gd name="T84" fmla="*/ 337 w 473"/>
                <a:gd name="T85" fmla="*/ 1 h 148"/>
                <a:gd name="T86" fmla="*/ 345 w 473"/>
                <a:gd name="T87" fmla="*/ 1 h 148"/>
                <a:gd name="T88" fmla="*/ 354 w 473"/>
                <a:gd name="T89" fmla="*/ 1 h 148"/>
                <a:gd name="T90" fmla="*/ 363 w 473"/>
                <a:gd name="T91" fmla="*/ 1 h 148"/>
                <a:gd name="T92" fmla="*/ 370 w 473"/>
                <a:gd name="T93" fmla="*/ 1 h 148"/>
                <a:gd name="T94" fmla="*/ 376 w 473"/>
                <a:gd name="T95" fmla="*/ 1 h 148"/>
                <a:gd name="T96" fmla="*/ 388 w 473"/>
                <a:gd name="T97" fmla="*/ 1 h 148"/>
                <a:gd name="T98" fmla="*/ 394 w 473"/>
                <a:gd name="T99" fmla="*/ 1 h 148"/>
                <a:gd name="T100" fmla="*/ 402 w 473"/>
                <a:gd name="T101" fmla="*/ 1 h 148"/>
                <a:gd name="T102" fmla="*/ 411 w 473"/>
                <a:gd name="T103" fmla="*/ 1 h 148"/>
                <a:gd name="T104" fmla="*/ 411 w 473"/>
                <a:gd name="T105" fmla="*/ 1 h 148"/>
                <a:gd name="T106" fmla="*/ 428 w 473"/>
                <a:gd name="T107" fmla="*/ 1 h 148"/>
                <a:gd name="T108" fmla="*/ 437 w 473"/>
                <a:gd name="T109" fmla="*/ 1 h 1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3" h="148">
                  <a:moveTo>
                    <a:pt x="0" y="0"/>
                  </a:moveTo>
                  <a:lnTo>
                    <a:pt x="15" y="37"/>
                  </a:lnTo>
                  <a:lnTo>
                    <a:pt x="15" y="43"/>
                  </a:lnTo>
                  <a:lnTo>
                    <a:pt x="15" y="62"/>
                  </a:lnTo>
                  <a:lnTo>
                    <a:pt x="15" y="71"/>
                  </a:lnTo>
                  <a:lnTo>
                    <a:pt x="15" y="90"/>
                  </a:lnTo>
                  <a:lnTo>
                    <a:pt x="23" y="95"/>
                  </a:lnTo>
                  <a:lnTo>
                    <a:pt x="23" y="105"/>
                  </a:lnTo>
                  <a:lnTo>
                    <a:pt x="23" y="110"/>
                  </a:lnTo>
                  <a:lnTo>
                    <a:pt x="23" y="124"/>
                  </a:lnTo>
                  <a:lnTo>
                    <a:pt x="23" y="120"/>
                  </a:lnTo>
                  <a:lnTo>
                    <a:pt x="32" y="124"/>
                  </a:lnTo>
                  <a:lnTo>
                    <a:pt x="32" y="133"/>
                  </a:lnTo>
                  <a:lnTo>
                    <a:pt x="32" y="129"/>
                  </a:lnTo>
                  <a:lnTo>
                    <a:pt x="32" y="133"/>
                  </a:lnTo>
                  <a:lnTo>
                    <a:pt x="32" y="139"/>
                  </a:lnTo>
                  <a:lnTo>
                    <a:pt x="41" y="139"/>
                  </a:lnTo>
                  <a:lnTo>
                    <a:pt x="41" y="133"/>
                  </a:lnTo>
                  <a:lnTo>
                    <a:pt x="41" y="143"/>
                  </a:lnTo>
                  <a:lnTo>
                    <a:pt x="41" y="133"/>
                  </a:lnTo>
                  <a:lnTo>
                    <a:pt x="41" y="139"/>
                  </a:lnTo>
                  <a:lnTo>
                    <a:pt x="49" y="139"/>
                  </a:lnTo>
                  <a:lnTo>
                    <a:pt x="49" y="143"/>
                  </a:lnTo>
                  <a:lnTo>
                    <a:pt x="49" y="139"/>
                  </a:lnTo>
                  <a:lnTo>
                    <a:pt x="49" y="143"/>
                  </a:lnTo>
                  <a:lnTo>
                    <a:pt x="49" y="139"/>
                  </a:lnTo>
                  <a:lnTo>
                    <a:pt x="58" y="133"/>
                  </a:lnTo>
                  <a:lnTo>
                    <a:pt x="58" y="148"/>
                  </a:lnTo>
                  <a:lnTo>
                    <a:pt x="58" y="139"/>
                  </a:lnTo>
                  <a:lnTo>
                    <a:pt x="58" y="133"/>
                  </a:lnTo>
                  <a:lnTo>
                    <a:pt x="67" y="133"/>
                  </a:lnTo>
                  <a:lnTo>
                    <a:pt x="67" y="139"/>
                  </a:lnTo>
                  <a:lnTo>
                    <a:pt x="67" y="143"/>
                  </a:lnTo>
                  <a:lnTo>
                    <a:pt x="67" y="139"/>
                  </a:lnTo>
                  <a:lnTo>
                    <a:pt x="75" y="139"/>
                  </a:lnTo>
                  <a:lnTo>
                    <a:pt x="75" y="143"/>
                  </a:lnTo>
                  <a:lnTo>
                    <a:pt x="84" y="129"/>
                  </a:lnTo>
                  <a:lnTo>
                    <a:pt x="84" y="133"/>
                  </a:lnTo>
                  <a:lnTo>
                    <a:pt x="84" y="139"/>
                  </a:lnTo>
                  <a:lnTo>
                    <a:pt x="92" y="129"/>
                  </a:lnTo>
                  <a:lnTo>
                    <a:pt x="92" y="133"/>
                  </a:lnTo>
                  <a:lnTo>
                    <a:pt x="101" y="139"/>
                  </a:lnTo>
                  <a:lnTo>
                    <a:pt x="101" y="129"/>
                  </a:lnTo>
                  <a:lnTo>
                    <a:pt x="101" y="124"/>
                  </a:lnTo>
                  <a:lnTo>
                    <a:pt x="101" y="129"/>
                  </a:lnTo>
                  <a:lnTo>
                    <a:pt x="110" y="129"/>
                  </a:lnTo>
                  <a:lnTo>
                    <a:pt x="110" y="133"/>
                  </a:lnTo>
                  <a:lnTo>
                    <a:pt x="110" y="124"/>
                  </a:lnTo>
                  <a:lnTo>
                    <a:pt x="118" y="129"/>
                  </a:lnTo>
                  <a:lnTo>
                    <a:pt x="118" y="124"/>
                  </a:lnTo>
                  <a:lnTo>
                    <a:pt x="118" y="133"/>
                  </a:lnTo>
                  <a:lnTo>
                    <a:pt x="118" y="124"/>
                  </a:lnTo>
                  <a:lnTo>
                    <a:pt x="127" y="124"/>
                  </a:lnTo>
                  <a:lnTo>
                    <a:pt x="127" y="129"/>
                  </a:lnTo>
                  <a:lnTo>
                    <a:pt x="136" y="129"/>
                  </a:lnTo>
                  <a:lnTo>
                    <a:pt x="136" y="124"/>
                  </a:lnTo>
                  <a:lnTo>
                    <a:pt x="136" y="120"/>
                  </a:lnTo>
                  <a:lnTo>
                    <a:pt x="144" y="120"/>
                  </a:lnTo>
                  <a:lnTo>
                    <a:pt x="144" y="124"/>
                  </a:lnTo>
                  <a:lnTo>
                    <a:pt x="144" y="120"/>
                  </a:lnTo>
                  <a:lnTo>
                    <a:pt x="144" y="124"/>
                  </a:lnTo>
                  <a:lnTo>
                    <a:pt x="144" y="129"/>
                  </a:lnTo>
                  <a:lnTo>
                    <a:pt x="144" y="124"/>
                  </a:lnTo>
                  <a:lnTo>
                    <a:pt x="153" y="129"/>
                  </a:lnTo>
                  <a:lnTo>
                    <a:pt x="153" y="120"/>
                  </a:lnTo>
                  <a:lnTo>
                    <a:pt x="153" y="114"/>
                  </a:lnTo>
                  <a:lnTo>
                    <a:pt x="162" y="120"/>
                  </a:lnTo>
                  <a:lnTo>
                    <a:pt x="162" y="114"/>
                  </a:lnTo>
                  <a:lnTo>
                    <a:pt x="170" y="120"/>
                  </a:lnTo>
                  <a:lnTo>
                    <a:pt x="170" y="114"/>
                  </a:lnTo>
                  <a:lnTo>
                    <a:pt x="170" y="120"/>
                  </a:lnTo>
                  <a:lnTo>
                    <a:pt x="170" y="114"/>
                  </a:lnTo>
                  <a:lnTo>
                    <a:pt x="179" y="114"/>
                  </a:lnTo>
                  <a:lnTo>
                    <a:pt x="179" y="120"/>
                  </a:lnTo>
                  <a:lnTo>
                    <a:pt x="188" y="124"/>
                  </a:lnTo>
                  <a:lnTo>
                    <a:pt x="188" y="120"/>
                  </a:lnTo>
                  <a:lnTo>
                    <a:pt x="188" y="110"/>
                  </a:lnTo>
                  <a:lnTo>
                    <a:pt x="188" y="120"/>
                  </a:lnTo>
                  <a:lnTo>
                    <a:pt x="196" y="110"/>
                  </a:lnTo>
                  <a:lnTo>
                    <a:pt x="196" y="114"/>
                  </a:lnTo>
                  <a:lnTo>
                    <a:pt x="205" y="110"/>
                  </a:lnTo>
                  <a:lnTo>
                    <a:pt x="205" y="105"/>
                  </a:lnTo>
                  <a:lnTo>
                    <a:pt x="205" y="110"/>
                  </a:lnTo>
                  <a:lnTo>
                    <a:pt x="214" y="110"/>
                  </a:lnTo>
                  <a:lnTo>
                    <a:pt x="214" y="105"/>
                  </a:lnTo>
                  <a:lnTo>
                    <a:pt x="214" y="110"/>
                  </a:lnTo>
                  <a:lnTo>
                    <a:pt x="222" y="105"/>
                  </a:lnTo>
                  <a:lnTo>
                    <a:pt x="222" y="110"/>
                  </a:lnTo>
                  <a:lnTo>
                    <a:pt x="231" y="105"/>
                  </a:lnTo>
                  <a:lnTo>
                    <a:pt x="231" y="110"/>
                  </a:lnTo>
                  <a:lnTo>
                    <a:pt x="231" y="105"/>
                  </a:lnTo>
                  <a:lnTo>
                    <a:pt x="240" y="105"/>
                  </a:lnTo>
                  <a:lnTo>
                    <a:pt x="240" y="110"/>
                  </a:lnTo>
                  <a:lnTo>
                    <a:pt x="248" y="110"/>
                  </a:lnTo>
                  <a:lnTo>
                    <a:pt x="248" y="105"/>
                  </a:lnTo>
                  <a:lnTo>
                    <a:pt x="257" y="105"/>
                  </a:lnTo>
                  <a:lnTo>
                    <a:pt x="257" y="95"/>
                  </a:lnTo>
                  <a:lnTo>
                    <a:pt x="265" y="110"/>
                  </a:lnTo>
                  <a:lnTo>
                    <a:pt x="265" y="105"/>
                  </a:lnTo>
                  <a:lnTo>
                    <a:pt x="274" y="105"/>
                  </a:lnTo>
                  <a:lnTo>
                    <a:pt x="274" y="95"/>
                  </a:lnTo>
                  <a:lnTo>
                    <a:pt x="274" y="105"/>
                  </a:lnTo>
                  <a:lnTo>
                    <a:pt x="283" y="105"/>
                  </a:lnTo>
                  <a:lnTo>
                    <a:pt x="283" y="110"/>
                  </a:lnTo>
                  <a:lnTo>
                    <a:pt x="291" y="105"/>
                  </a:lnTo>
                  <a:lnTo>
                    <a:pt x="291" y="110"/>
                  </a:lnTo>
                  <a:lnTo>
                    <a:pt x="291" y="105"/>
                  </a:lnTo>
                  <a:lnTo>
                    <a:pt x="300" y="105"/>
                  </a:lnTo>
                  <a:lnTo>
                    <a:pt x="300" y="95"/>
                  </a:lnTo>
                  <a:lnTo>
                    <a:pt x="309" y="95"/>
                  </a:lnTo>
                  <a:lnTo>
                    <a:pt x="309" y="105"/>
                  </a:lnTo>
                  <a:lnTo>
                    <a:pt x="309" y="110"/>
                  </a:lnTo>
                  <a:lnTo>
                    <a:pt x="317" y="105"/>
                  </a:lnTo>
                  <a:lnTo>
                    <a:pt x="317" y="95"/>
                  </a:lnTo>
                  <a:lnTo>
                    <a:pt x="326" y="95"/>
                  </a:lnTo>
                  <a:lnTo>
                    <a:pt x="326" y="105"/>
                  </a:lnTo>
                  <a:lnTo>
                    <a:pt x="326" y="95"/>
                  </a:lnTo>
                  <a:lnTo>
                    <a:pt x="335" y="105"/>
                  </a:lnTo>
                  <a:lnTo>
                    <a:pt x="335" y="95"/>
                  </a:lnTo>
                  <a:lnTo>
                    <a:pt x="343" y="95"/>
                  </a:lnTo>
                  <a:lnTo>
                    <a:pt x="352" y="95"/>
                  </a:lnTo>
                  <a:lnTo>
                    <a:pt x="361" y="105"/>
                  </a:lnTo>
                  <a:lnTo>
                    <a:pt x="361" y="95"/>
                  </a:lnTo>
                  <a:lnTo>
                    <a:pt x="369" y="95"/>
                  </a:lnTo>
                  <a:lnTo>
                    <a:pt x="369" y="105"/>
                  </a:lnTo>
                  <a:lnTo>
                    <a:pt x="369" y="95"/>
                  </a:lnTo>
                  <a:lnTo>
                    <a:pt x="378" y="95"/>
                  </a:lnTo>
                  <a:lnTo>
                    <a:pt x="387" y="95"/>
                  </a:lnTo>
                  <a:lnTo>
                    <a:pt x="387" y="90"/>
                  </a:lnTo>
                  <a:lnTo>
                    <a:pt x="387" y="95"/>
                  </a:lnTo>
                  <a:lnTo>
                    <a:pt x="395" y="95"/>
                  </a:lnTo>
                  <a:lnTo>
                    <a:pt x="404" y="110"/>
                  </a:lnTo>
                  <a:lnTo>
                    <a:pt x="404" y="95"/>
                  </a:lnTo>
                  <a:lnTo>
                    <a:pt x="412" y="95"/>
                  </a:lnTo>
                  <a:lnTo>
                    <a:pt x="412" y="105"/>
                  </a:lnTo>
                  <a:lnTo>
                    <a:pt x="412" y="95"/>
                  </a:lnTo>
                  <a:lnTo>
                    <a:pt x="421" y="95"/>
                  </a:lnTo>
                  <a:lnTo>
                    <a:pt x="430" y="95"/>
                  </a:lnTo>
                  <a:lnTo>
                    <a:pt x="438" y="95"/>
                  </a:lnTo>
                  <a:lnTo>
                    <a:pt x="447" y="95"/>
                  </a:lnTo>
                  <a:lnTo>
                    <a:pt x="447" y="105"/>
                  </a:lnTo>
                  <a:lnTo>
                    <a:pt x="456" y="95"/>
                  </a:lnTo>
                  <a:lnTo>
                    <a:pt x="464" y="105"/>
                  </a:lnTo>
                  <a:lnTo>
                    <a:pt x="464" y="95"/>
                  </a:lnTo>
                  <a:lnTo>
                    <a:pt x="473" y="90"/>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703533" name="Freeform 45"/>
          <p:cNvSpPr>
            <a:spLocks/>
          </p:cNvSpPr>
          <p:nvPr/>
        </p:nvSpPr>
        <p:spPr bwMode="auto">
          <a:xfrm>
            <a:off x="3638550" y="2590800"/>
            <a:ext cx="984250" cy="203200"/>
          </a:xfrm>
          <a:custGeom>
            <a:avLst/>
            <a:gdLst>
              <a:gd name="T0" fmla="*/ 2147483647 w 358"/>
              <a:gd name="T1" fmla="*/ 2147483647 h 39"/>
              <a:gd name="T2" fmla="*/ 2147483647 w 358"/>
              <a:gd name="T3" fmla="*/ 2147483647 h 39"/>
              <a:gd name="T4" fmla="*/ 2147483647 w 358"/>
              <a:gd name="T5" fmla="*/ 2147483647 h 39"/>
              <a:gd name="T6" fmla="*/ 2147483647 w 358"/>
              <a:gd name="T7" fmla="*/ 2147483647 h 39"/>
              <a:gd name="T8" fmla="*/ 2147483647 w 358"/>
              <a:gd name="T9" fmla="*/ 2147483647 h 39"/>
              <a:gd name="T10" fmla="*/ 2147483647 w 358"/>
              <a:gd name="T11" fmla="*/ 2147483647 h 39"/>
              <a:gd name="T12" fmla="*/ 2147483647 w 358"/>
              <a:gd name="T13" fmla="*/ 2147483647 h 39"/>
              <a:gd name="T14" fmla="*/ 2147483647 w 358"/>
              <a:gd name="T15" fmla="*/ 2147483647 h 39"/>
              <a:gd name="T16" fmla="*/ 2147483647 w 358"/>
              <a:gd name="T17" fmla="*/ 2147483647 h 39"/>
              <a:gd name="T18" fmla="*/ 2147483647 w 358"/>
              <a:gd name="T19" fmla="*/ 2147483647 h 39"/>
              <a:gd name="T20" fmla="*/ 2147483647 w 358"/>
              <a:gd name="T21" fmla="*/ 2147483647 h 39"/>
              <a:gd name="T22" fmla="*/ 2147483647 w 358"/>
              <a:gd name="T23" fmla="*/ 2147483647 h 39"/>
              <a:gd name="T24" fmla="*/ 2147483647 w 358"/>
              <a:gd name="T25" fmla="*/ 2147483647 h 39"/>
              <a:gd name="T26" fmla="*/ 2147483647 w 358"/>
              <a:gd name="T27" fmla="*/ 2147483647 h 39"/>
              <a:gd name="T28" fmla="*/ 2147483647 w 358"/>
              <a:gd name="T29" fmla="*/ 2147483647 h 39"/>
              <a:gd name="T30" fmla="*/ 2147483647 w 358"/>
              <a:gd name="T31" fmla="*/ 2147483647 h 39"/>
              <a:gd name="T32" fmla="*/ 2147483647 w 358"/>
              <a:gd name="T33" fmla="*/ 2147483647 h 39"/>
              <a:gd name="T34" fmla="*/ 2147483647 w 358"/>
              <a:gd name="T35" fmla="*/ 2147483647 h 39"/>
              <a:gd name="T36" fmla="*/ 2147483647 w 358"/>
              <a:gd name="T37" fmla="*/ 0 h 39"/>
              <a:gd name="T38" fmla="*/ 2147483647 w 358"/>
              <a:gd name="T39" fmla="*/ 0 h 39"/>
              <a:gd name="T40" fmla="*/ 2147483647 w 358"/>
              <a:gd name="T41" fmla="*/ 2147483647 h 39"/>
              <a:gd name="T42" fmla="*/ 2147483647 w 358"/>
              <a:gd name="T43" fmla="*/ 2147483647 h 39"/>
              <a:gd name="T44" fmla="*/ 2147483647 w 358"/>
              <a:gd name="T45" fmla="*/ 2147483647 h 39"/>
              <a:gd name="T46" fmla="*/ 2147483647 w 358"/>
              <a:gd name="T47" fmla="*/ 2147483647 h 39"/>
              <a:gd name="T48" fmla="*/ 2147483647 w 358"/>
              <a:gd name="T49" fmla="*/ 2147483647 h 39"/>
              <a:gd name="T50" fmla="*/ 2147483647 w 358"/>
              <a:gd name="T51" fmla="*/ 2147483647 h 39"/>
              <a:gd name="T52" fmla="*/ 2147483647 w 358"/>
              <a:gd name="T53" fmla="*/ 2147483647 h 39"/>
              <a:gd name="T54" fmla="*/ 2147483647 w 358"/>
              <a:gd name="T55" fmla="*/ 2147483647 h 39"/>
              <a:gd name="T56" fmla="*/ 2147483647 w 358"/>
              <a:gd name="T57" fmla="*/ 2147483647 h 39"/>
              <a:gd name="T58" fmla="*/ 2147483647 w 358"/>
              <a:gd name="T59" fmla="*/ 2147483647 h 39"/>
              <a:gd name="T60" fmla="*/ 2147483647 w 358"/>
              <a:gd name="T61" fmla="*/ 2147483647 h 39"/>
              <a:gd name="T62" fmla="*/ 2147483647 w 358"/>
              <a:gd name="T63" fmla="*/ 2147483647 h 39"/>
              <a:gd name="T64" fmla="*/ 2147483647 w 358"/>
              <a:gd name="T65" fmla="*/ 2147483647 h 39"/>
              <a:gd name="T66" fmla="*/ 2147483647 w 358"/>
              <a:gd name="T67" fmla="*/ 2147483647 h 39"/>
              <a:gd name="T68" fmla="*/ 2147483647 w 358"/>
              <a:gd name="T69" fmla="*/ 2147483647 h 39"/>
              <a:gd name="T70" fmla="*/ 2147483647 w 358"/>
              <a:gd name="T71" fmla="*/ 2147483647 h 39"/>
              <a:gd name="T72" fmla="*/ 2147483647 w 358"/>
              <a:gd name="T73" fmla="*/ 2147483647 h 39"/>
              <a:gd name="T74" fmla="*/ 2147483647 w 358"/>
              <a:gd name="T75" fmla="*/ 2147483647 h 39"/>
              <a:gd name="T76" fmla="*/ 2147483647 w 358"/>
              <a:gd name="T77" fmla="*/ 2147483647 h 39"/>
              <a:gd name="T78" fmla="*/ 2147483647 w 358"/>
              <a:gd name="T79" fmla="*/ 2147483647 h 39"/>
              <a:gd name="T80" fmla="*/ 2147483647 w 358"/>
              <a:gd name="T81" fmla="*/ 2147483647 h 39"/>
              <a:gd name="T82" fmla="*/ 2147483647 w 358"/>
              <a:gd name="T83" fmla="*/ 2147483647 h 39"/>
              <a:gd name="T84" fmla="*/ 2147483647 w 358"/>
              <a:gd name="T85" fmla="*/ 2147483647 h 39"/>
              <a:gd name="T86" fmla="*/ 2147483647 w 358"/>
              <a:gd name="T87" fmla="*/ 2147483647 h 39"/>
              <a:gd name="T88" fmla="*/ 2147483647 w 358"/>
              <a:gd name="T89" fmla="*/ 2147483647 h 39"/>
              <a:gd name="T90" fmla="*/ 2147483647 w 358"/>
              <a:gd name="T91" fmla="*/ 2147483647 h 39"/>
              <a:gd name="T92" fmla="*/ 2147483647 w 358"/>
              <a:gd name="T93" fmla="*/ 2147483647 h 39"/>
              <a:gd name="T94" fmla="*/ 2147483647 w 358"/>
              <a:gd name="T95" fmla="*/ 2147483647 h 39"/>
              <a:gd name="T96" fmla="*/ 2147483647 w 358"/>
              <a:gd name="T97" fmla="*/ 2147483647 h 39"/>
              <a:gd name="T98" fmla="*/ 2147483647 w 358"/>
              <a:gd name="T99" fmla="*/ 2147483647 h 39"/>
              <a:gd name="T100" fmla="*/ 2147483647 w 358"/>
              <a:gd name="T101" fmla="*/ 2147483647 h 39"/>
              <a:gd name="T102" fmla="*/ 2147483647 w 358"/>
              <a:gd name="T103" fmla="*/ 2147483647 h 39"/>
              <a:gd name="T104" fmla="*/ 2147483647 w 358"/>
              <a:gd name="T105" fmla="*/ 2147483647 h 39"/>
              <a:gd name="T106" fmla="*/ 2147483647 w 358"/>
              <a:gd name="T107" fmla="*/ 2147483647 h 39"/>
              <a:gd name="T108" fmla="*/ 2147483647 w 358"/>
              <a:gd name="T109" fmla="*/ 2147483647 h 39"/>
              <a:gd name="T110" fmla="*/ 2147483647 w 358"/>
              <a:gd name="T111" fmla="*/ 2147483647 h 39"/>
              <a:gd name="T112" fmla="*/ 2147483647 w 358"/>
              <a:gd name="T113" fmla="*/ 2147483647 h 39"/>
              <a:gd name="T114" fmla="*/ 2147483647 w 358"/>
              <a:gd name="T115" fmla="*/ 2147483647 h 39"/>
              <a:gd name="T116" fmla="*/ 2147483647 w 358"/>
              <a:gd name="T117" fmla="*/ 2147483647 h 39"/>
              <a:gd name="T118" fmla="*/ 2147483647 w 358"/>
              <a:gd name="T119" fmla="*/ 2147483647 h 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8" h="39">
                <a:moveTo>
                  <a:pt x="0" y="37"/>
                </a:moveTo>
                <a:lnTo>
                  <a:pt x="1" y="37"/>
                </a:lnTo>
                <a:lnTo>
                  <a:pt x="2" y="37"/>
                </a:lnTo>
                <a:lnTo>
                  <a:pt x="3" y="36"/>
                </a:lnTo>
                <a:lnTo>
                  <a:pt x="4" y="38"/>
                </a:lnTo>
                <a:lnTo>
                  <a:pt x="5" y="37"/>
                </a:lnTo>
                <a:lnTo>
                  <a:pt x="6" y="38"/>
                </a:lnTo>
                <a:lnTo>
                  <a:pt x="6" y="37"/>
                </a:lnTo>
                <a:lnTo>
                  <a:pt x="7" y="37"/>
                </a:lnTo>
                <a:lnTo>
                  <a:pt x="8" y="37"/>
                </a:lnTo>
                <a:lnTo>
                  <a:pt x="9" y="37"/>
                </a:lnTo>
                <a:lnTo>
                  <a:pt x="10" y="37"/>
                </a:lnTo>
                <a:lnTo>
                  <a:pt x="10" y="38"/>
                </a:lnTo>
                <a:lnTo>
                  <a:pt x="11" y="36"/>
                </a:lnTo>
                <a:lnTo>
                  <a:pt x="12" y="38"/>
                </a:lnTo>
                <a:lnTo>
                  <a:pt x="12" y="37"/>
                </a:lnTo>
                <a:lnTo>
                  <a:pt x="13" y="38"/>
                </a:lnTo>
                <a:lnTo>
                  <a:pt x="14" y="36"/>
                </a:lnTo>
                <a:lnTo>
                  <a:pt x="14" y="37"/>
                </a:lnTo>
                <a:lnTo>
                  <a:pt x="15" y="37"/>
                </a:lnTo>
                <a:lnTo>
                  <a:pt x="16" y="38"/>
                </a:lnTo>
                <a:lnTo>
                  <a:pt x="16" y="37"/>
                </a:lnTo>
                <a:lnTo>
                  <a:pt x="17" y="38"/>
                </a:lnTo>
                <a:lnTo>
                  <a:pt x="17" y="37"/>
                </a:lnTo>
                <a:lnTo>
                  <a:pt x="18" y="37"/>
                </a:lnTo>
                <a:lnTo>
                  <a:pt x="19" y="37"/>
                </a:lnTo>
                <a:lnTo>
                  <a:pt x="20" y="38"/>
                </a:lnTo>
                <a:lnTo>
                  <a:pt x="20" y="37"/>
                </a:lnTo>
                <a:lnTo>
                  <a:pt x="21" y="37"/>
                </a:lnTo>
                <a:lnTo>
                  <a:pt x="21" y="36"/>
                </a:lnTo>
                <a:lnTo>
                  <a:pt x="22" y="38"/>
                </a:lnTo>
                <a:lnTo>
                  <a:pt x="22" y="37"/>
                </a:lnTo>
                <a:lnTo>
                  <a:pt x="23" y="37"/>
                </a:lnTo>
                <a:lnTo>
                  <a:pt x="24" y="37"/>
                </a:lnTo>
                <a:lnTo>
                  <a:pt x="24" y="38"/>
                </a:lnTo>
                <a:lnTo>
                  <a:pt x="25" y="37"/>
                </a:lnTo>
                <a:lnTo>
                  <a:pt x="26" y="37"/>
                </a:lnTo>
                <a:lnTo>
                  <a:pt x="27" y="38"/>
                </a:lnTo>
                <a:lnTo>
                  <a:pt x="27" y="37"/>
                </a:lnTo>
                <a:lnTo>
                  <a:pt x="28" y="38"/>
                </a:lnTo>
                <a:lnTo>
                  <a:pt x="29" y="37"/>
                </a:lnTo>
                <a:lnTo>
                  <a:pt x="30" y="38"/>
                </a:lnTo>
                <a:lnTo>
                  <a:pt x="31" y="36"/>
                </a:lnTo>
                <a:lnTo>
                  <a:pt x="32" y="38"/>
                </a:lnTo>
                <a:lnTo>
                  <a:pt x="32" y="37"/>
                </a:lnTo>
                <a:lnTo>
                  <a:pt x="33" y="37"/>
                </a:lnTo>
                <a:lnTo>
                  <a:pt x="34" y="38"/>
                </a:lnTo>
                <a:lnTo>
                  <a:pt x="34" y="37"/>
                </a:lnTo>
                <a:lnTo>
                  <a:pt x="35" y="37"/>
                </a:lnTo>
                <a:lnTo>
                  <a:pt x="36" y="38"/>
                </a:lnTo>
                <a:lnTo>
                  <a:pt x="37" y="37"/>
                </a:lnTo>
                <a:lnTo>
                  <a:pt x="38" y="37"/>
                </a:lnTo>
                <a:lnTo>
                  <a:pt x="38" y="38"/>
                </a:lnTo>
                <a:lnTo>
                  <a:pt x="39" y="37"/>
                </a:lnTo>
                <a:lnTo>
                  <a:pt x="39" y="38"/>
                </a:lnTo>
                <a:lnTo>
                  <a:pt x="40" y="37"/>
                </a:lnTo>
                <a:lnTo>
                  <a:pt x="41" y="38"/>
                </a:lnTo>
                <a:lnTo>
                  <a:pt x="42" y="38"/>
                </a:lnTo>
                <a:lnTo>
                  <a:pt x="42" y="37"/>
                </a:lnTo>
                <a:lnTo>
                  <a:pt x="43" y="38"/>
                </a:lnTo>
                <a:lnTo>
                  <a:pt x="43" y="37"/>
                </a:lnTo>
                <a:lnTo>
                  <a:pt x="44" y="38"/>
                </a:lnTo>
                <a:lnTo>
                  <a:pt x="45" y="38"/>
                </a:lnTo>
                <a:lnTo>
                  <a:pt x="46" y="38"/>
                </a:lnTo>
                <a:lnTo>
                  <a:pt x="46" y="37"/>
                </a:lnTo>
                <a:lnTo>
                  <a:pt x="47" y="38"/>
                </a:lnTo>
                <a:lnTo>
                  <a:pt x="48" y="37"/>
                </a:lnTo>
                <a:lnTo>
                  <a:pt x="49" y="37"/>
                </a:lnTo>
                <a:lnTo>
                  <a:pt x="50" y="38"/>
                </a:lnTo>
                <a:lnTo>
                  <a:pt x="50" y="37"/>
                </a:lnTo>
                <a:lnTo>
                  <a:pt x="51" y="38"/>
                </a:lnTo>
                <a:lnTo>
                  <a:pt x="52" y="38"/>
                </a:lnTo>
                <a:lnTo>
                  <a:pt x="53" y="38"/>
                </a:lnTo>
                <a:lnTo>
                  <a:pt x="54" y="36"/>
                </a:lnTo>
                <a:lnTo>
                  <a:pt x="54" y="38"/>
                </a:lnTo>
                <a:lnTo>
                  <a:pt x="55" y="38"/>
                </a:lnTo>
                <a:lnTo>
                  <a:pt x="56" y="37"/>
                </a:lnTo>
                <a:lnTo>
                  <a:pt x="56" y="38"/>
                </a:lnTo>
                <a:lnTo>
                  <a:pt x="57" y="39"/>
                </a:lnTo>
                <a:lnTo>
                  <a:pt x="57" y="37"/>
                </a:lnTo>
                <a:lnTo>
                  <a:pt x="58" y="39"/>
                </a:lnTo>
                <a:lnTo>
                  <a:pt x="58" y="38"/>
                </a:lnTo>
                <a:lnTo>
                  <a:pt x="59" y="38"/>
                </a:lnTo>
                <a:lnTo>
                  <a:pt x="60" y="37"/>
                </a:lnTo>
                <a:lnTo>
                  <a:pt x="60" y="38"/>
                </a:lnTo>
                <a:lnTo>
                  <a:pt x="61" y="38"/>
                </a:lnTo>
                <a:lnTo>
                  <a:pt x="61" y="37"/>
                </a:lnTo>
                <a:lnTo>
                  <a:pt x="62" y="38"/>
                </a:lnTo>
                <a:lnTo>
                  <a:pt x="62" y="37"/>
                </a:lnTo>
                <a:lnTo>
                  <a:pt x="63" y="37"/>
                </a:lnTo>
                <a:lnTo>
                  <a:pt x="64" y="38"/>
                </a:lnTo>
                <a:lnTo>
                  <a:pt x="65" y="38"/>
                </a:lnTo>
                <a:lnTo>
                  <a:pt x="65" y="37"/>
                </a:lnTo>
                <a:lnTo>
                  <a:pt x="66" y="38"/>
                </a:lnTo>
                <a:lnTo>
                  <a:pt x="66" y="37"/>
                </a:lnTo>
                <a:lnTo>
                  <a:pt x="67" y="37"/>
                </a:lnTo>
                <a:lnTo>
                  <a:pt x="68" y="37"/>
                </a:lnTo>
                <a:lnTo>
                  <a:pt x="69" y="37"/>
                </a:lnTo>
                <a:lnTo>
                  <a:pt x="70" y="38"/>
                </a:lnTo>
                <a:lnTo>
                  <a:pt x="71" y="38"/>
                </a:lnTo>
                <a:lnTo>
                  <a:pt x="72" y="38"/>
                </a:lnTo>
                <a:lnTo>
                  <a:pt x="72" y="37"/>
                </a:lnTo>
                <a:lnTo>
                  <a:pt x="73" y="38"/>
                </a:lnTo>
                <a:lnTo>
                  <a:pt x="74" y="38"/>
                </a:lnTo>
                <a:lnTo>
                  <a:pt x="75" y="38"/>
                </a:lnTo>
                <a:lnTo>
                  <a:pt x="76" y="38"/>
                </a:lnTo>
                <a:lnTo>
                  <a:pt x="76" y="37"/>
                </a:lnTo>
                <a:lnTo>
                  <a:pt x="77" y="37"/>
                </a:lnTo>
                <a:lnTo>
                  <a:pt x="77" y="39"/>
                </a:lnTo>
                <a:lnTo>
                  <a:pt x="78" y="38"/>
                </a:lnTo>
                <a:lnTo>
                  <a:pt x="79" y="38"/>
                </a:lnTo>
                <a:lnTo>
                  <a:pt x="80" y="37"/>
                </a:lnTo>
                <a:lnTo>
                  <a:pt x="81" y="37"/>
                </a:lnTo>
                <a:lnTo>
                  <a:pt x="82" y="37"/>
                </a:lnTo>
                <a:lnTo>
                  <a:pt x="82" y="35"/>
                </a:lnTo>
                <a:lnTo>
                  <a:pt x="83" y="33"/>
                </a:lnTo>
                <a:lnTo>
                  <a:pt x="83" y="31"/>
                </a:lnTo>
                <a:lnTo>
                  <a:pt x="84" y="29"/>
                </a:lnTo>
                <a:lnTo>
                  <a:pt x="84" y="25"/>
                </a:lnTo>
                <a:lnTo>
                  <a:pt x="85" y="23"/>
                </a:lnTo>
                <a:lnTo>
                  <a:pt x="86" y="21"/>
                </a:lnTo>
                <a:lnTo>
                  <a:pt x="86" y="19"/>
                </a:lnTo>
                <a:lnTo>
                  <a:pt x="87" y="18"/>
                </a:lnTo>
                <a:lnTo>
                  <a:pt x="87" y="17"/>
                </a:lnTo>
                <a:lnTo>
                  <a:pt x="88" y="16"/>
                </a:lnTo>
                <a:lnTo>
                  <a:pt x="88" y="14"/>
                </a:lnTo>
                <a:lnTo>
                  <a:pt x="89" y="13"/>
                </a:lnTo>
                <a:lnTo>
                  <a:pt x="90" y="12"/>
                </a:lnTo>
                <a:lnTo>
                  <a:pt x="90" y="10"/>
                </a:lnTo>
                <a:lnTo>
                  <a:pt x="91" y="10"/>
                </a:lnTo>
                <a:lnTo>
                  <a:pt x="91" y="9"/>
                </a:lnTo>
                <a:lnTo>
                  <a:pt x="92" y="8"/>
                </a:lnTo>
                <a:lnTo>
                  <a:pt x="93" y="6"/>
                </a:lnTo>
                <a:lnTo>
                  <a:pt x="94" y="7"/>
                </a:lnTo>
                <a:lnTo>
                  <a:pt x="94" y="6"/>
                </a:lnTo>
                <a:lnTo>
                  <a:pt x="95" y="6"/>
                </a:lnTo>
                <a:lnTo>
                  <a:pt x="95" y="4"/>
                </a:lnTo>
                <a:lnTo>
                  <a:pt x="96" y="4"/>
                </a:lnTo>
                <a:lnTo>
                  <a:pt x="97" y="3"/>
                </a:lnTo>
                <a:lnTo>
                  <a:pt x="98" y="3"/>
                </a:lnTo>
                <a:lnTo>
                  <a:pt x="99" y="2"/>
                </a:lnTo>
                <a:lnTo>
                  <a:pt x="100" y="2"/>
                </a:lnTo>
                <a:lnTo>
                  <a:pt x="101" y="1"/>
                </a:lnTo>
                <a:lnTo>
                  <a:pt x="101" y="2"/>
                </a:lnTo>
                <a:lnTo>
                  <a:pt x="102" y="2"/>
                </a:lnTo>
                <a:lnTo>
                  <a:pt x="102" y="1"/>
                </a:lnTo>
                <a:lnTo>
                  <a:pt x="103" y="1"/>
                </a:lnTo>
                <a:lnTo>
                  <a:pt x="104" y="1"/>
                </a:lnTo>
                <a:lnTo>
                  <a:pt x="105" y="2"/>
                </a:lnTo>
                <a:lnTo>
                  <a:pt x="105" y="1"/>
                </a:lnTo>
                <a:lnTo>
                  <a:pt x="106" y="1"/>
                </a:lnTo>
                <a:lnTo>
                  <a:pt x="107" y="1"/>
                </a:lnTo>
                <a:lnTo>
                  <a:pt x="108" y="0"/>
                </a:lnTo>
                <a:lnTo>
                  <a:pt x="109" y="0"/>
                </a:lnTo>
                <a:lnTo>
                  <a:pt x="110" y="1"/>
                </a:lnTo>
                <a:lnTo>
                  <a:pt x="111" y="1"/>
                </a:lnTo>
                <a:lnTo>
                  <a:pt x="112" y="1"/>
                </a:lnTo>
                <a:lnTo>
                  <a:pt x="113" y="1"/>
                </a:lnTo>
                <a:lnTo>
                  <a:pt x="113" y="0"/>
                </a:lnTo>
                <a:lnTo>
                  <a:pt x="114" y="1"/>
                </a:lnTo>
                <a:lnTo>
                  <a:pt x="114" y="0"/>
                </a:lnTo>
                <a:lnTo>
                  <a:pt x="115" y="0"/>
                </a:lnTo>
                <a:lnTo>
                  <a:pt x="116" y="1"/>
                </a:lnTo>
                <a:lnTo>
                  <a:pt x="116" y="0"/>
                </a:lnTo>
                <a:lnTo>
                  <a:pt x="117" y="1"/>
                </a:lnTo>
                <a:lnTo>
                  <a:pt x="117" y="0"/>
                </a:lnTo>
                <a:lnTo>
                  <a:pt x="118" y="1"/>
                </a:lnTo>
                <a:lnTo>
                  <a:pt x="119" y="1"/>
                </a:lnTo>
                <a:lnTo>
                  <a:pt x="120" y="1"/>
                </a:lnTo>
                <a:lnTo>
                  <a:pt x="120" y="6"/>
                </a:lnTo>
                <a:lnTo>
                  <a:pt x="121" y="1"/>
                </a:lnTo>
                <a:lnTo>
                  <a:pt x="122" y="2"/>
                </a:lnTo>
                <a:lnTo>
                  <a:pt x="122" y="1"/>
                </a:lnTo>
                <a:lnTo>
                  <a:pt x="123" y="2"/>
                </a:lnTo>
                <a:lnTo>
                  <a:pt x="124" y="1"/>
                </a:lnTo>
                <a:lnTo>
                  <a:pt x="124" y="2"/>
                </a:lnTo>
                <a:lnTo>
                  <a:pt x="125" y="2"/>
                </a:lnTo>
                <a:lnTo>
                  <a:pt x="125" y="1"/>
                </a:lnTo>
                <a:lnTo>
                  <a:pt x="126" y="1"/>
                </a:lnTo>
                <a:lnTo>
                  <a:pt x="126" y="4"/>
                </a:lnTo>
                <a:lnTo>
                  <a:pt x="127" y="2"/>
                </a:lnTo>
                <a:lnTo>
                  <a:pt x="128" y="2"/>
                </a:lnTo>
                <a:lnTo>
                  <a:pt x="129" y="2"/>
                </a:lnTo>
                <a:lnTo>
                  <a:pt x="130" y="2"/>
                </a:lnTo>
                <a:lnTo>
                  <a:pt x="131" y="2"/>
                </a:lnTo>
                <a:lnTo>
                  <a:pt x="132" y="2"/>
                </a:lnTo>
                <a:lnTo>
                  <a:pt x="133" y="3"/>
                </a:lnTo>
                <a:lnTo>
                  <a:pt x="134" y="3"/>
                </a:lnTo>
                <a:lnTo>
                  <a:pt x="135" y="4"/>
                </a:lnTo>
                <a:lnTo>
                  <a:pt x="135" y="3"/>
                </a:lnTo>
                <a:lnTo>
                  <a:pt x="136" y="3"/>
                </a:lnTo>
                <a:lnTo>
                  <a:pt x="137" y="4"/>
                </a:lnTo>
                <a:lnTo>
                  <a:pt x="137" y="5"/>
                </a:lnTo>
                <a:lnTo>
                  <a:pt x="138" y="4"/>
                </a:lnTo>
                <a:lnTo>
                  <a:pt x="139" y="4"/>
                </a:lnTo>
                <a:lnTo>
                  <a:pt x="140" y="4"/>
                </a:lnTo>
                <a:lnTo>
                  <a:pt x="141" y="4"/>
                </a:lnTo>
                <a:lnTo>
                  <a:pt x="142" y="5"/>
                </a:lnTo>
                <a:lnTo>
                  <a:pt x="143" y="4"/>
                </a:lnTo>
                <a:lnTo>
                  <a:pt x="143" y="5"/>
                </a:lnTo>
                <a:lnTo>
                  <a:pt x="144" y="4"/>
                </a:lnTo>
                <a:lnTo>
                  <a:pt x="145" y="5"/>
                </a:lnTo>
                <a:lnTo>
                  <a:pt x="146" y="4"/>
                </a:lnTo>
                <a:lnTo>
                  <a:pt x="146" y="6"/>
                </a:lnTo>
                <a:lnTo>
                  <a:pt x="147" y="4"/>
                </a:lnTo>
                <a:lnTo>
                  <a:pt x="148" y="5"/>
                </a:lnTo>
                <a:lnTo>
                  <a:pt x="149" y="6"/>
                </a:lnTo>
                <a:lnTo>
                  <a:pt x="150" y="5"/>
                </a:lnTo>
                <a:lnTo>
                  <a:pt x="150" y="4"/>
                </a:lnTo>
                <a:lnTo>
                  <a:pt x="151" y="5"/>
                </a:lnTo>
                <a:lnTo>
                  <a:pt x="152" y="6"/>
                </a:lnTo>
                <a:lnTo>
                  <a:pt x="153" y="5"/>
                </a:lnTo>
                <a:lnTo>
                  <a:pt x="154" y="6"/>
                </a:lnTo>
                <a:lnTo>
                  <a:pt x="155" y="6"/>
                </a:lnTo>
                <a:lnTo>
                  <a:pt x="156" y="5"/>
                </a:lnTo>
                <a:lnTo>
                  <a:pt x="156" y="6"/>
                </a:lnTo>
                <a:lnTo>
                  <a:pt x="157" y="6"/>
                </a:lnTo>
                <a:lnTo>
                  <a:pt x="158" y="6"/>
                </a:lnTo>
                <a:lnTo>
                  <a:pt x="159" y="6"/>
                </a:lnTo>
                <a:lnTo>
                  <a:pt x="159" y="7"/>
                </a:lnTo>
                <a:lnTo>
                  <a:pt x="160" y="8"/>
                </a:lnTo>
                <a:lnTo>
                  <a:pt x="160" y="6"/>
                </a:lnTo>
                <a:lnTo>
                  <a:pt x="161" y="8"/>
                </a:lnTo>
                <a:lnTo>
                  <a:pt x="162" y="7"/>
                </a:lnTo>
                <a:lnTo>
                  <a:pt x="163" y="7"/>
                </a:lnTo>
                <a:lnTo>
                  <a:pt x="163" y="8"/>
                </a:lnTo>
                <a:lnTo>
                  <a:pt x="164" y="7"/>
                </a:lnTo>
                <a:lnTo>
                  <a:pt x="165" y="8"/>
                </a:lnTo>
                <a:lnTo>
                  <a:pt x="165" y="7"/>
                </a:lnTo>
                <a:lnTo>
                  <a:pt x="166" y="7"/>
                </a:lnTo>
                <a:lnTo>
                  <a:pt x="166" y="8"/>
                </a:lnTo>
                <a:lnTo>
                  <a:pt x="167" y="7"/>
                </a:lnTo>
                <a:lnTo>
                  <a:pt x="168" y="8"/>
                </a:lnTo>
                <a:lnTo>
                  <a:pt x="169" y="7"/>
                </a:lnTo>
                <a:lnTo>
                  <a:pt x="169" y="8"/>
                </a:lnTo>
                <a:lnTo>
                  <a:pt x="170" y="8"/>
                </a:lnTo>
                <a:lnTo>
                  <a:pt x="170" y="7"/>
                </a:lnTo>
                <a:lnTo>
                  <a:pt x="171" y="8"/>
                </a:lnTo>
                <a:lnTo>
                  <a:pt x="172" y="8"/>
                </a:lnTo>
                <a:lnTo>
                  <a:pt x="173" y="8"/>
                </a:lnTo>
                <a:lnTo>
                  <a:pt x="174" y="8"/>
                </a:lnTo>
                <a:lnTo>
                  <a:pt x="175" y="8"/>
                </a:lnTo>
                <a:lnTo>
                  <a:pt x="175" y="9"/>
                </a:lnTo>
                <a:lnTo>
                  <a:pt x="176" y="8"/>
                </a:lnTo>
                <a:lnTo>
                  <a:pt x="177" y="9"/>
                </a:lnTo>
                <a:lnTo>
                  <a:pt x="177" y="8"/>
                </a:lnTo>
                <a:lnTo>
                  <a:pt x="178" y="9"/>
                </a:lnTo>
                <a:lnTo>
                  <a:pt x="179" y="9"/>
                </a:lnTo>
                <a:lnTo>
                  <a:pt x="180" y="9"/>
                </a:lnTo>
                <a:lnTo>
                  <a:pt x="181" y="9"/>
                </a:lnTo>
                <a:lnTo>
                  <a:pt x="181" y="10"/>
                </a:lnTo>
                <a:lnTo>
                  <a:pt x="182" y="9"/>
                </a:lnTo>
                <a:lnTo>
                  <a:pt x="183" y="11"/>
                </a:lnTo>
                <a:lnTo>
                  <a:pt x="184" y="9"/>
                </a:lnTo>
                <a:lnTo>
                  <a:pt x="185" y="9"/>
                </a:lnTo>
                <a:lnTo>
                  <a:pt x="186" y="9"/>
                </a:lnTo>
                <a:lnTo>
                  <a:pt x="186" y="10"/>
                </a:lnTo>
                <a:lnTo>
                  <a:pt x="187" y="9"/>
                </a:lnTo>
                <a:lnTo>
                  <a:pt x="188" y="9"/>
                </a:lnTo>
                <a:lnTo>
                  <a:pt x="188" y="10"/>
                </a:lnTo>
                <a:lnTo>
                  <a:pt x="189" y="10"/>
                </a:lnTo>
                <a:lnTo>
                  <a:pt x="189" y="9"/>
                </a:lnTo>
                <a:lnTo>
                  <a:pt x="190" y="10"/>
                </a:lnTo>
                <a:lnTo>
                  <a:pt x="191" y="11"/>
                </a:lnTo>
                <a:lnTo>
                  <a:pt x="192" y="9"/>
                </a:lnTo>
                <a:lnTo>
                  <a:pt x="193" y="10"/>
                </a:lnTo>
                <a:lnTo>
                  <a:pt x="193" y="11"/>
                </a:lnTo>
                <a:lnTo>
                  <a:pt x="194" y="11"/>
                </a:lnTo>
                <a:lnTo>
                  <a:pt x="195" y="12"/>
                </a:lnTo>
                <a:lnTo>
                  <a:pt x="195" y="11"/>
                </a:lnTo>
                <a:lnTo>
                  <a:pt x="196" y="11"/>
                </a:lnTo>
                <a:lnTo>
                  <a:pt x="197" y="12"/>
                </a:lnTo>
                <a:lnTo>
                  <a:pt x="198" y="12"/>
                </a:lnTo>
                <a:lnTo>
                  <a:pt x="199" y="11"/>
                </a:lnTo>
                <a:lnTo>
                  <a:pt x="200" y="11"/>
                </a:lnTo>
                <a:lnTo>
                  <a:pt x="200" y="12"/>
                </a:lnTo>
                <a:lnTo>
                  <a:pt x="201" y="12"/>
                </a:lnTo>
                <a:lnTo>
                  <a:pt x="202" y="12"/>
                </a:lnTo>
                <a:lnTo>
                  <a:pt x="203" y="12"/>
                </a:lnTo>
                <a:lnTo>
                  <a:pt x="203" y="11"/>
                </a:lnTo>
                <a:lnTo>
                  <a:pt x="204" y="11"/>
                </a:lnTo>
                <a:lnTo>
                  <a:pt x="204" y="12"/>
                </a:lnTo>
                <a:lnTo>
                  <a:pt x="205" y="12"/>
                </a:lnTo>
                <a:lnTo>
                  <a:pt x="206" y="11"/>
                </a:lnTo>
                <a:lnTo>
                  <a:pt x="207" y="12"/>
                </a:lnTo>
                <a:lnTo>
                  <a:pt x="207" y="11"/>
                </a:lnTo>
                <a:lnTo>
                  <a:pt x="208" y="12"/>
                </a:lnTo>
                <a:lnTo>
                  <a:pt x="209" y="13"/>
                </a:lnTo>
                <a:lnTo>
                  <a:pt x="210" y="12"/>
                </a:lnTo>
                <a:lnTo>
                  <a:pt x="211" y="12"/>
                </a:lnTo>
                <a:lnTo>
                  <a:pt x="212" y="13"/>
                </a:lnTo>
                <a:lnTo>
                  <a:pt x="212" y="12"/>
                </a:lnTo>
                <a:lnTo>
                  <a:pt x="213" y="12"/>
                </a:lnTo>
                <a:lnTo>
                  <a:pt x="214" y="13"/>
                </a:lnTo>
                <a:lnTo>
                  <a:pt x="214" y="12"/>
                </a:lnTo>
                <a:lnTo>
                  <a:pt x="215" y="13"/>
                </a:lnTo>
                <a:lnTo>
                  <a:pt x="215" y="12"/>
                </a:lnTo>
                <a:lnTo>
                  <a:pt x="216" y="13"/>
                </a:lnTo>
                <a:lnTo>
                  <a:pt x="217" y="13"/>
                </a:lnTo>
                <a:lnTo>
                  <a:pt x="218" y="13"/>
                </a:lnTo>
                <a:lnTo>
                  <a:pt x="219" y="14"/>
                </a:lnTo>
                <a:lnTo>
                  <a:pt x="219" y="13"/>
                </a:lnTo>
                <a:lnTo>
                  <a:pt x="220" y="13"/>
                </a:lnTo>
                <a:lnTo>
                  <a:pt x="221" y="13"/>
                </a:lnTo>
                <a:lnTo>
                  <a:pt x="222" y="13"/>
                </a:lnTo>
                <a:lnTo>
                  <a:pt x="222" y="14"/>
                </a:lnTo>
                <a:lnTo>
                  <a:pt x="223" y="13"/>
                </a:lnTo>
                <a:lnTo>
                  <a:pt x="224" y="13"/>
                </a:lnTo>
                <a:lnTo>
                  <a:pt x="225" y="13"/>
                </a:lnTo>
                <a:lnTo>
                  <a:pt x="226" y="13"/>
                </a:lnTo>
                <a:lnTo>
                  <a:pt x="226" y="14"/>
                </a:lnTo>
                <a:lnTo>
                  <a:pt x="227" y="13"/>
                </a:lnTo>
                <a:lnTo>
                  <a:pt x="228" y="13"/>
                </a:lnTo>
                <a:lnTo>
                  <a:pt x="229" y="14"/>
                </a:lnTo>
                <a:lnTo>
                  <a:pt x="230" y="15"/>
                </a:lnTo>
                <a:lnTo>
                  <a:pt x="230" y="14"/>
                </a:lnTo>
                <a:lnTo>
                  <a:pt x="231" y="13"/>
                </a:lnTo>
                <a:lnTo>
                  <a:pt x="231" y="14"/>
                </a:lnTo>
                <a:lnTo>
                  <a:pt x="232" y="14"/>
                </a:lnTo>
                <a:lnTo>
                  <a:pt x="233" y="15"/>
                </a:lnTo>
                <a:lnTo>
                  <a:pt x="233" y="14"/>
                </a:lnTo>
                <a:lnTo>
                  <a:pt x="234" y="13"/>
                </a:lnTo>
                <a:lnTo>
                  <a:pt x="234" y="15"/>
                </a:lnTo>
                <a:lnTo>
                  <a:pt x="235" y="15"/>
                </a:lnTo>
                <a:lnTo>
                  <a:pt x="235" y="13"/>
                </a:lnTo>
                <a:lnTo>
                  <a:pt x="236" y="15"/>
                </a:lnTo>
                <a:lnTo>
                  <a:pt x="237" y="14"/>
                </a:lnTo>
                <a:lnTo>
                  <a:pt x="237" y="15"/>
                </a:lnTo>
                <a:lnTo>
                  <a:pt x="238" y="15"/>
                </a:lnTo>
                <a:lnTo>
                  <a:pt x="239" y="15"/>
                </a:lnTo>
                <a:lnTo>
                  <a:pt x="240" y="14"/>
                </a:lnTo>
                <a:lnTo>
                  <a:pt x="241" y="14"/>
                </a:lnTo>
                <a:lnTo>
                  <a:pt x="241" y="15"/>
                </a:lnTo>
                <a:lnTo>
                  <a:pt x="242" y="14"/>
                </a:lnTo>
                <a:lnTo>
                  <a:pt x="242" y="15"/>
                </a:lnTo>
                <a:lnTo>
                  <a:pt x="243" y="15"/>
                </a:lnTo>
                <a:lnTo>
                  <a:pt x="244" y="15"/>
                </a:lnTo>
                <a:lnTo>
                  <a:pt x="245" y="14"/>
                </a:lnTo>
                <a:lnTo>
                  <a:pt x="245" y="15"/>
                </a:lnTo>
                <a:lnTo>
                  <a:pt x="246" y="16"/>
                </a:lnTo>
                <a:lnTo>
                  <a:pt x="247" y="15"/>
                </a:lnTo>
                <a:lnTo>
                  <a:pt x="248" y="15"/>
                </a:lnTo>
                <a:lnTo>
                  <a:pt x="249" y="15"/>
                </a:lnTo>
                <a:lnTo>
                  <a:pt x="249" y="16"/>
                </a:lnTo>
                <a:lnTo>
                  <a:pt x="250" y="15"/>
                </a:lnTo>
                <a:lnTo>
                  <a:pt x="251" y="15"/>
                </a:lnTo>
                <a:lnTo>
                  <a:pt x="251" y="16"/>
                </a:lnTo>
                <a:lnTo>
                  <a:pt x="252" y="16"/>
                </a:lnTo>
                <a:lnTo>
                  <a:pt x="253" y="16"/>
                </a:lnTo>
                <a:lnTo>
                  <a:pt x="254" y="17"/>
                </a:lnTo>
                <a:lnTo>
                  <a:pt x="255" y="16"/>
                </a:lnTo>
                <a:lnTo>
                  <a:pt x="256" y="16"/>
                </a:lnTo>
                <a:lnTo>
                  <a:pt x="256" y="17"/>
                </a:lnTo>
                <a:lnTo>
                  <a:pt x="257" y="17"/>
                </a:lnTo>
                <a:lnTo>
                  <a:pt x="257" y="16"/>
                </a:lnTo>
                <a:lnTo>
                  <a:pt x="258" y="17"/>
                </a:lnTo>
                <a:lnTo>
                  <a:pt x="259" y="16"/>
                </a:lnTo>
                <a:lnTo>
                  <a:pt x="259" y="17"/>
                </a:lnTo>
                <a:lnTo>
                  <a:pt x="260" y="16"/>
                </a:lnTo>
                <a:lnTo>
                  <a:pt x="261" y="17"/>
                </a:lnTo>
                <a:lnTo>
                  <a:pt x="262" y="16"/>
                </a:lnTo>
                <a:lnTo>
                  <a:pt x="263" y="16"/>
                </a:lnTo>
                <a:lnTo>
                  <a:pt x="263" y="17"/>
                </a:lnTo>
                <a:lnTo>
                  <a:pt x="264" y="17"/>
                </a:lnTo>
                <a:lnTo>
                  <a:pt x="264" y="16"/>
                </a:lnTo>
                <a:lnTo>
                  <a:pt x="265" y="17"/>
                </a:lnTo>
                <a:lnTo>
                  <a:pt x="266" y="17"/>
                </a:lnTo>
                <a:lnTo>
                  <a:pt x="267" y="17"/>
                </a:lnTo>
                <a:lnTo>
                  <a:pt x="268" y="17"/>
                </a:lnTo>
                <a:lnTo>
                  <a:pt x="268" y="16"/>
                </a:lnTo>
                <a:lnTo>
                  <a:pt x="269" y="17"/>
                </a:lnTo>
                <a:lnTo>
                  <a:pt x="270" y="17"/>
                </a:lnTo>
                <a:lnTo>
                  <a:pt x="271" y="18"/>
                </a:lnTo>
                <a:lnTo>
                  <a:pt x="271" y="17"/>
                </a:lnTo>
                <a:lnTo>
                  <a:pt x="272" y="17"/>
                </a:lnTo>
                <a:lnTo>
                  <a:pt x="273" y="18"/>
                </a:lnTo>
                <a:lnTo>
                  <a:pt x="274" y="17"/>
                </a:lnTo>
                <a:lnTo>
                  <a:pt x="275" y="17"/>
                </a:lnTo>
                <a:lnTo>
                  <a:pt x="276" y="17"/>
                </a:lnTo>
                <a:lnTo>
                  <a:pt x="276" y="18"/>
                </a:lnTo>
                <a:lnTo>
                  <a:pt x="277" y="17"/>
                </a:lnTo>
                <a:lnTo>
                  <a:pt x="278" y="17"/>
                </a:lnTo>
                <a:lnTo>
                  <a:pt x="278" y="18"/>
                </a:lnTo>
                <a:lnTo>
                  <a:pt x="279" y="17"/>
                </a:lnTo>
                <a:lnTo>
                  <a:pt x="280" y="17"/>
                </a:lnTo>
                <a:lnTo>
                  <a:pt x="281" y="17"/>
                </a:lnTo>
                <a:lnTo>
                  <a:pt x="282" y="17"/>
                </a:lnTo>
                <a:lnTo>
                  <a:pt x="282" y="18"/>
                </a:lnTo>
                <a:lnTo>
                  <a:pt x="283" y="18"/>
                </a:lnTo>
                <a:lnTo>
                  <a:pt x="283" y="17"/>
                </a:lnTo>
                <a:lnTo>
                  <a:pt x="284" y="19"/>
                </a:lnTo>
                <a:lnTo>
                  <a:pt x="285" y="18"/>
                </a:lnTo>
                <a:lnTo>
                  <a:pt x="286" y="17"/>
                </a:lnTo>
                <a:lnTo>
                  <a:pt x="286" y="19"/>
                </a:lnTo>
                <a:lnTo>
                  <a:pt x="287" y="18"/>
                </a:lnTo>
                <a:lnTo>
                  <a:pt x="288" y="18"/>
                </a:lnTo>
                <a:lnTo>
                  <a:pt x="289" y="19"/>
                </a:lnTo>
                <a:lnTo>
                  <a:pt x="289" y="18"/>
                </a:lnTo>
                <a:lnTo>
                  <a:pt x="290" y="18"/>
                </a:lnTo>
                <a:lnTo>
                  <a:pt x="291" y="18"/>
                </a:lnTo>
                <a:lnTo>
                  <a:pt x="292" y="19"/>
                </a:lnTo>
                <a:lnTo>
                  <a:pt x="293" y="18"/>
                </a:lnTo>
                <a:lnTo>
                  <a:pt x="293" y="19"/>
                </a:lnTo>
                <a:lnTo>
                  <a:pt x="294" y="19"/>
                </a:lnTo>
                <a:lnTo>
                  <a:pt x="295" y="17"/>
                </a:lnTo>
                <a:lnTo>
                  <a:pt x="295" y="18"/>
                </a:lnTo>
                <a:lnTo>
                  <a:pt x="296" y="17"/>
                </a:lnTo>
                <a:lnTo>
                  <a:pt x="297" y="19"/>
                </a:lnTo>
                <a:lnTo>
                  <a:pt x="298" y="19"/>
                </a:lnTo>
                <a:lnTo>
                  <a:pt x="299" y="19"/>
                </a:lnTo>
                <a:lnTo>
                  <a:pt x="300" y="18"/>
                </a:lnTo>
                <a:lnTo>
                  <a:pt x="301" y="19"/>
                </a:lnTo>
                <a:lnTo>
                  <a:pt x="301" y="18"/>
                </a:lnTo>
                <a:lnTo>
                  <a:pt x="302" y="18"/>
                </a:lnTo>
                <a:lnTo>
                  <a:pt x="302" y="19"/>
                </a:lnTo>
                <a:lnTo>
                  <a:pt x="303" y="19"/>
                </a:lnTo>
                <a:lnTo>
                  <a:pt x="304" y="19"/>
                </a:lnTo>
                <a:lnTo>
                  <a:pt x="304" y="18"/>
                </a:lnTo>
                <a:lnTo>
                  <a:pt x="305" y="19"/>
                </a:lnTo>
                <a:lnTo>
                  <a:pt x="306" y="19"/>
                </a:lnTo>
                <a:lnTo>
                  <a:pt x="306" y="18"/>
                </a:lnTo>
                <a:lnTo>
                  <a:pt x="307" y="19"/>
                </a:lnTo>
                <a:lnTo>
                  <a:pt x="308" y="19"/>
                </a:lnTo>
                <a:lnTo>
                  <a:pt x="309" y="19"/>
                </a:lnTo>
                <a:lnTo>
                  <a:pt x="310" y="19"/>
                </a:lnTo>
                <a:lnTo>
                  <a:pt x="311" y="19"/>
                </a:lnTo>
                <a:lnTo>
                  <a:pt x="312" y="19"/>
                </a:lnTo>
                <a:lnTo>
                  <a:pt x="313" y="19"/>
                </a:lnTo>
                <a:lnTo>
                  <a:pt x="314" y="19"/>
                </a:lnTo>
                <a:lnTo>
                  <a:pt x="315" y="19"/>
                </a:lnTo>
                <a:lnTo>
                  <a:pt x="316" y="20"/>
                </a:lnTo>
                <a:lnTo>
                  <a:pt x="316" y="19"/>
                </a:lnTo>
                <a:lnTo>
                  <a:pt x="317" y="19"/>
                </a:lnTo>
                <a:lnTo>
                  <a:pt x="318" y="20"/>
                </a:lnTo>
                <a:lnTo>
                  <a:pt x="319" y="20"/>
                </a:lnTo>
                <a:lnTo>
                  <a:pt x="320" y="20"/>
                </a:lnTo>
                <a:lnTo>
                  <a:pt x="321" y="19"/>
                </a:lnTo>
                <a:lnTo>
                  <a:pt x="322" y="20"/>
                </a:lnTo>
                <a:lnTo>
                  <a:pt x="323" y="20"/>
                </a:lnTo>
                <a:lnTo>
                  <a:pt x="324" y="20"/>
                </a:lnTo>
                <a:lnTo>
                  <a:pt x="325" y="20"/>
                </a:lnTo>
                <a:lnTo>
                  <a:pt x="326" y="20"/>
                </a:lnTo>
                <a:lnTo>
                  <a:pt x="328" y="20"/>
                </a:lnTo>
                <a:lnTo>
                  <a:pt x="329" y="20"/>
                </a:lnTo>
                <a:lnTo>
                  <a:pt x="330" y="20"/>
                </a:lnTo>
                <a:lnTo>
                  <a:pt x="331" y="20"/>
                </a:lnTo>
                <a:lnTo>
                  <a:pt x="332" y="21"/>
                </a:lnTo>
                <a:lnTo>
                  <a:pt x="333" y="21"/>
                </a:lnTo>
                <a:lnTo>
                  <a:pt x="334" y="20"/>
                </a:lnTo>
                <a:lnTo>
                  <a:pt x="335" y="22"/>
                </a:lnTo>
                <a:lnTo>
                  <a:pt x="335" y="20"/>
                </a:lnTo>
                <a:lnTo>
                  <a:pt x="336" y="21"/>
                </a:lnTo>
                <a:lnTo>
                  <a:pt x="336" y="20"/>
                </a:lnTo>
                <a:lnTo>
                  <a:pt x="337" y="20"/>
                </a:lnTo>
                <a:lnTo>
                  <a:pt x="338" y="20"/>
                </a:lnTo>
                <a:lnTo>
                  <a:pt x="339" y="21"/>
                </a:lnTo>
                <a:lnTo>
                  <a:pt x="340" y="21"/>
                </a:lnTo>
                <a:lnTo>
                  <a:pt x="340" y="20"/>
                </a:lnTo>
                <a:lnTo>
                  <a:pt x="341" y="21"/>
                </a:lnTo>
                <a:lnTo>
                  <a:pt x="342" y="21"/>
                </a:lnTo>
                <a:lnTo>
                  <a:pt x="343" y="20"/>
                </a:lnTo>
                <a:lnTo>
                  <a:pt x="344" y="22"/>
                </a:lnTo>
                <a:lnTo>
                  <a:pt x="344" y="20"/>
                </a:lnTo>
                <a:lnTo>
                  <a:pt x="345" y="22"/>
                </a:lnTo>
                <a:lnTo>
                  <a:pt x="345" y="21"/>
                </a:lnTo>
                <a:lnTo>
                  <a:pt x="346" y="22"/>
                </a:lnTo>
                <a:lnTo>
                  <a:pt x="347" y="20"/>
                </a:lnTo>
                <a:lnTo>
                  <a:pt x="348" y="22"/>
                </a:lnTo>
                <a:lnTo>
                  <a:pt x="349" y="21"/>
                </a:lnTo>
                <a:lnTo>
                  <a:pt x="350" y="20"/>
                </a:lnTo>
                <a:lnTo>
                  <a:pt x="351" y="21"/>
                </a:lnTo>
                <a:lnTo>
                  <a:pt x="352" y="21"/>
                </a:lnTo>
                <a:lnTo>
                  <a:pt x="354" y="20"/>
                </a:lnTo>
                <a:lnTo>
                  <a:pt x="355" y="22"/>
                </a:lnTo>
                <a:lnTo>
                  <a:pt x="356" y="22"/>
                </a:lnTo>
                <a:lnTo>
                  <a:pt x="357" y="24"/>
                </a:lnTo>
                <a:lnTo>
                  <a:pt x="358" y="23"/>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12" name="Group 47"/>
          <p:cNvGrpSpPr>
            <a:grpSpLocks/>
          </p:cNvGrpSpPr>
          <p:nvPr/>
        </p:nvGrpSpPr>
        <p:grpSpPr bwMode="auto">
          <a:xfrm>
            <a:off x="3660775" y="3992563"/>
            <a:ext cx="966788" cy="230187"/>
            <a:chOff x="3612" y="2137"/>
            <a:chExt cx="801" cy="126"/>
          </a:xfrm>
        </p:grpSpPr>
        <p:sp>
          <p:nvSpPr>
            <p:cNvPr id="31859" name="Freeform 48"/>
            <p:cNvSpPr>
              <a:spLocks/>
            </p:cNvSpPr>
            <p:nvPr/>
          </p:nvSpPr>
          <p:spPr bwMode="auto">
            <a:xfrm>
              <a:off x="3786" y="2137"/>
              <a:ext cx="627" cy="122"/>
            </a:xfrm>
            <a:custGeom>
              <a:avLst/>
              <a:gdLst>
                <a:gd name="T0" fmla="*/ 9 w 627"/>
                <a:gd name="T1" fmla="*/ 46 h 122"/>
                <a:gd name="T2" fmla="*/ 15 w 627"/>
                <a:gd name="T3" fmla="*/ 7 h 122"/>
                <a:gd name="T4" fmla="*/ 21 w 627"/>
                <a:gd name="T5" fmla="*/ 0 h 122"/>
                <a:gd name="T6" fmla="*/ 33 w 627"/>
                <a:gd name="T7" fmla="*/ 7 h 122"/>
                <a:gd name="T8" fmla="*/ 39 w 627"/>
                <a:gd name="T9" fmla="*/ 7 h 122"/>
                <a:gd name="T10" fmla="*/ 51 w 627"/>
                <a:gd name="T11" fmla="*/ 13 h 122"/>
                <a:gd name="T12" fmla="*/ 69 w 627"/>
                <a:gd name="T13" fmla="*/ 26 h 122"/>
                <a:gd name="T14" fmla="*/ 81 w 627"/>
                <a:gd name="T15" fmla="*/ 33 h 122"/>
                <a:gd name="T16" fmla="*/ 99 w 627"/>
                <a:gd name="T17" fmla="*/ 39 h 122"/>
                <a:gd name="T18" fmla="*/ 117 w 627"/>
                <a:gd name="T19" fmla="*/ 46 h 122"/>
                <a:gd name="T20" fmla="*/ 129 w 627"/>
                <a:gd name="T21" fmla="*/ 53 h 122"/>
                <a:gd name="T22" fmla="*/ 147 w 627"/>
                <a:gd name="T23" fmla="*/ 53 h 122"/>
                <a:gd name="T24" fmla="*/ 165 w 627"/>
                <a:gd name="T25" fmla="*/ 59 h 122"/>
                <a:gd name="T26" fmla="*/ 177 w 627"/>
                <a:gd name="T27" fmla="*/ 59 h 122"/>
                <a:gd name="T28" fmla="*/ 195 w 627"/>
                <a:gd name="T29" fmla="*/ 72 h 122"/>
                <a:gd name="T30" fmla="*/ 213 w 627"/>
                <a:gd name="T31" fmla="*/ 72 h 122"/>
                <a:gd name="T32" fmla="*/ 225 w 627"/>
                <a:gd name="T33" fmla="*/ 72 h 122"/>
                <a:gd name="T34" fmla="*/ 243 w 627"/>
                <a:gd name="T35" fmla="*/ 72 h 122"/>
                <a:gd name="T36" fmla="*/ 261 w 627"/>
                <a:gd name="T37" fmla="*/ 72 h 122"/>
                <a:gd name="T38" fmla="*/ 273 w 627"/>
                <a:gd name="T39" fmla="*/ 79 h 122"/>
                <a:gd name="T40" fmla="*/ 291 w 627"/>
                <a:gd name="T41" fmla="*/ 79 h 122"/>
                <a:gd name="T42" fmla="*/ 309 w 627"/>
                <a:gd name="T43" fmla="*/ 79 h 122"/>
                <a:gd name="T44" fmla="*/ 321 w 627"/>
                <a:gd name="T45" fmla="*/ 79 h 122"/>
                <a:gd name="T46" fmla="*/ 339 w 627"/>
                <a:gd name="T47" fmla="*/ 79 h 122"/>
                <a:gd name="T48" fmla="*/ 357 w 627"/>
                <a:gd name="T49" fmla="*/ 85 h 122"/>
                <a:gd name="T50" fmla="*/ 375 w 627"/>
                <a:gd name="T51" fmla="*/ 85 h 122"/>
                <a:gd name="T52" fmla="*/ 387 w 627"/>
                <a:gd name="T53" fmla="*/ 85 h 122"/>
                <a:gd name="T54" fmla="*/ 405 w 627"/>
                <a:gd name="T55" fmla="*/ 92 h 122"/>
                <a:gd name="T56" fmla="*/ 411 w 627"/>
                <a:gd name="T57" fmla="*/ 92 h 122"/>
                <a:gd name="T58" fmla="*/ 423 w 627"/>
                <a:gd name="T59" fmla="*/ 92 h 122"/>
                <a:gd name="T60" fmla="*/ 429 w 627"/>
                <a:gd name="T61" fmla="*/ 92 h 122"/>
                <a:gd name="T62" fmla="*/ 435 w 627"/>
                <a:gd name="T63" fmla="*/ 92 h 122"/>
                <a:gd name="T64" fmla="*/ 447 w 627"/>
                <a:gd name="T65" fmla="*/ 92 h 122"/>
                <a:gd name="T66" fmla="*/ 453 w 627"/>
                <a:gd name="T67" fmla="*/ 92 h 122"/>
                <a:gd name="T68" fmla="*/ 459 w 627"/>
                <a:gd name="T69" fmla="*/ 92 h 122"/>
                <a:gd name="T70" fmla="*/ 471 w 627"/>
                <a:gd name="T71" fmla="*/ 92 h 122"/>
                <a:gd name="T72" fmla="*/ 477 w 627"/>
                <a:gd name="T73" fmla="*/ 98 h 122"/>
                <a:gd name="T74" fmla="*/ 489 w 627"/>
                <a:gd name="T75" fmla="*/ 92 h 122"/>
                <a:gd name="T76" fmla="*/ 495 w 627"/>
                <a:gd name="T77" fmla="*/ 92 h 122"/>
                <a:gd name="T78" fmla="*/ 501 w 627"/>
                <a:gd name="T79" fmla="*/ 92 h 122"/>
                <a:gd name="T80" fmla="*/ 513 w 627"/>
                <a:gd name="T81" fmla="*/ 92 h 122"/>
                <a:gd name="T82" fmla="*/ 519 w 627"/>
                <a:gd name="T83" fmla="*/ 98 h 122"/>
                <a:gd name="T84" fmla="*/ 525 w 627"/>
                <a:gd name="T85" fmla="*/ 98 h 122"/>
                <a:gd name="T86" fmla="*/ 537 w 627"/>
                <a:gd name="T87" fmla="*/ 98 h 122"/>
                <a:gd name="T88" fmla="*/ 543 w 627"/>
                <a:gd name="T89" fmla="*/ 98 h 122"/>
                <a:gd name="T90" fmla="*/ 549 w 627"/>
                <a:gd name="T91" fmla="*/ 98 h 122"/>
                <a:gd name="T92" fmla="*/ 561 w 627"/>
                <a:gd name="T93" fmla="*/ 92 h 122"/>
                <a:gd name="T94" fmla="*/ 567 w 627"/>
                <a:gd name="T95" fmla="*/ 98 h 122"/>
                <a:gd name="T96" fmla="*/ 573 w 627"/>
                <a:gd name="T97" fmla="*/ 98 h 122"/>
                <a:gd name="T98" fmla="*/ 585 w 627"/>
                <a:gd name="T99" fmla="*/ 98 h 122"/>
                <a:gd name="T100" fmla="*/ 591 w 627"/>
                <a:gd name="T101" fmla="*/ 98 h 122"/>
                <a:gd name="T102" fmla="*/ 597 w 627"/>
                <a:gd name="T103" fmla="*/ 98 h 122"/>
                <a:gd name="T104" fmla="*/ 609 w 627"/>
                <a:gd name="T105" fmla="*/ 105 h 122"/>
                <a:gd name="T106" fmla="*/ 615 w 627"/>
                <a:gd name="T107" fmla="*/ 98 h 122"/>
                <a:gd name="T108" fmla="*/ 621 w 627"/>
                <a:gd name="T109" fmla="*/ 105 h 1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27" h="122">
                  <a:moveTo>
                    <a:pt x="0" y="122"/>
                  </a:moveTo>
                  <a:lnTo>
                    <a:pt x="3" y="79"/>
                  </a:lnTo>
                  <a:lnTo>
                    <a:pt x="3" y="59"/>
                  </a:lnTo>
                  <a:lnTo>
                    <a:pt x="3" y="53"/>
                  </a:lnTo>
                  <a:lnTo>
                    <a:pt x="9" y="46"/>
                  </a:lnTo>
                  <a:lnTo>
                    <a:pt x="9" y="26"/>
                  </a:lnTo>
                  <a:lnTo>
                    <a:pt x="9" y="20"/>
                  </a:lnTo>
                  <a:lnTo>
                    <a:pt x="9" y="13"/>
                  </a:lnTo>
                  <a:lnTo>
                    <a:pt x="15" y="7"/>
                  </a:lnTo>
                  <a:lnTo>
                    <a:pt x="21" y="0"/>
                  </a:lnTo>
                  <a:lnTo>
                    <a:pt x="27" y="7"/>
                  </a:lnTo>
                  <a:lnTo>
                    <a:pt x="27" y="0"/>
                  </a:lnTo>
                  <a:lnTo>
                    <a:pt x="27" y="7"/>
                  </a:lnTo>
                  <a:lnTo>
                    <a:pt x="33" y="7"/>
                  </a:lnTo>
                  <a:lnTo>
                    <a:pt x="39" y="7"/>
                  </a:lnTo>
                  <a:lnTo>
                    <a:pt x="45" y="13"/>
                  </a:lnTo>
                  <a:lnTo>
                    <a:pt x="45" y="7"/>
                  </a:lnTo>
                  <a:lnTo>
                    <a:pt x="45" y="13"/>
                  </a:lnTo>
                  <a:lnTo>
                    <a:pt x="51" y="13"/>
                  </a:lnTo>
                  <a:lnTo>
                    <a:pt x="51" y="20"/>
                  </a:lnTo>
                  <a:lnTo>
                    <a:pt x="57" y="20"/>
                  </a:lnTo>
                  <a:lnTo>
                    <a:pt x="57" y="26"/>
                  </a:lnTo>
                  <a:lnTo>
                    <a:pt x="63" y="26"/>
                  </a:lnTo>
                  <a:lnTo>
                    <a:pt x="69" y="26"/>
                  </a:lnTo>
                  <a:lnTo>
                    <a:pt x="75" y="33"/>
                  </a:lnTo>
                  <a:lnTo>
                    <a:pt x="81" y="33"/>
                  </a:lnTo>
                  <a:lnTo>
                    <a:pt x="87" y="39"/>
                  </a:lnTo>
                  <a:lnTo>
                    <a:pt x="93" y="39"/>
                  </a:lnTo>
                  <a:lnTo>
                    <a:pt x="93" y="46"/>
                  </a:lnTo>
                  <a:lnTo>
                    <a:pt x="99" y="39"/>
                  </a:lnTo>
                  <a:lnTo>
                    <a:pt x="105" y="46"/>
                  </a:lnTo>
                  <a:lnTo>
                    <a:pt x="111" y="46"/>
                  </a:lnTo>
                  <a:lnTo>
                    <a:pt x="117" y="46"/>
                  </a:lnTo>
                  <a:lnTo>
                    <a:pt x="123" y="53"/>
                  </a:lnTo>
                  <a:lnTo>
                    <a:pt x="129" y="53"/>
                  </a:lnTo>
                  <a:lnTo>
                    <a:pt x="135" y="53"/>
                  </a:lnTo>
                  <a:lnTo>
                    <a:pt x="135" y="59"/>
                  </a:lnTo>
                  <a:lnTo>
                    <a:pt x="141" y="53"/>
                  </a:lnTo>
                  <a:lnTo>
                    <a:pt x="141" y="59"/>
                  </a:lnTo>
                  <a:lnTo>
                    <a:pt x="147" y="53"/>
                  </a:lnTo>
                  <a:lnTo>
                    <a:pt x="153" y="59"/>
                  </a:lnTo>
                  <a:lnTo>
                    <a:pt x="159" y="66"/>
                  </a:lnTo>
                  <a:lnTo>
                    <a:pt x="159" y="59"/>
                  </a:lnTo>
                  <a:lnTo>
                    <a:pt x="165" y="59"/>
                  </a:lnTo>
                  <a:lnTo>
                    <a:pt x="165" y="66"/>
                  </a:lnTo>
                  <a:lnTo>
                    <a:pt x="171" y="59"/>
                  </a:lnTo>
                  <a:lnTo>
                    <a:pt x="177" y="66"/>
                  </a:lnTo>
                  <a:lnTo>
                    <a:pt x="177" y="59"/>
                  </a:lnTo>
                  <a:lnTo>
                    <a:pt x="183" y="59"/>
                  </a:lnTo>
                  <a:lnTo>
                    <a:pt x="183" y="66"/>
                  </a:lnTo>
                  <a:lnTo>
                    <a:pt x="189" y="66"/>
                  </a:lnTo>
                  <a:lnTo>
                    <a:pt x="195" y="72"/>
                  </a:lnTo>
                  <a:lnTo>
                    <a:pt x="201" y="72"/>
                  </a:lnTo>
                  <a:lnTo>
                    <a:pt x="207" y="66"/>
                  </a:lnTo>
                  <a:lnTo>
                    <a:pt x="207" y="72"/>
                  </a:lnTo>
                  <a:lnTo>
                    <a:pt x="213" y="72"/>
                  </a:lnTo>
                  <a:lnTo>
                    <a:pt x="219" y="66"/>
                  </a:lnTo>
                  <a:lnTo>
                    <a:pt x="219" y="72"/>
                  </a:lnTo>
                  <a:lnTo>
                    <a:pt x="225" y="72"/>
                  </a:lnTo>
                  <a:lnTo>
                    <a:pt x="231" y="72"/>
                  </a:lnTo>
                  <a:lnTo>
                    <a:pt x="231" y="66"/>
                  </a:lnTo>
                  <a:lnTo>
                    <a:pt x="237" y="72"/>
                  </a:lnTo>
                  <a:lnTo>
                    <a:pt x="243" y="72"/>
                  </a:lnTo>
                  <a:lnTo>
                    <a:pt x="249" y="72"/>
                  </a:lnTo>
                  <a:lnTo>
                    <a:pt x="255" y="72"/>
                  </a:lnTo>
                  <a:lnTo>
                    <a:pt x="255" y="79"/>
                  </a:lnTo>
                  <a:lnTo>
                    <a:pt x="261" y="72"/>
                  </a:lnTo>
                  <a:lnTo>
                    <a:pt x="267" y="72"/>
                  </a:lnTo>
                  <a:lnTo>
                    <a:pt x="267" y="79"/>
                  </a:lnTo>
                  <a:lnTo>
                    <a:pt x="273" y="79"/>
                  </a:lnTo>
                  <a:lnTo>
                    <a:pt x="279" y="79"/>
                  </a:lnTo>
                  <a:lnTo>
                    <a:pt x="285" y="79"/>
                  </a:lnTo>
                  <a:lnTo>
                    <a:pt x="285" y="72"/>
                  </a:lnTo>
                  <a:lnTo>
                    <a:pt x="291" y="79"/>
                  </a:lnTo>
                  <a:lnTo>
                    <a:pt x="297" y="79"/>
                  </a:lnTo>
                  <a:lnTo>
                    <a:pt x="303" y="79"/>
                  </a:lnTo>
                  <a:lnTo>
                    <a:pt x="309" y="79"/>
                  </a:lnTo>
                  <a:lnTo>
                    <a:pt x="315" y="79"/>
                  </a:lnTo>
                  <a:lnTo>
                    <a:pt x="321" y="79"/>
                  </a:lnTo>
                  <a:lnTo>
                    <a:pt x="327" y="79"/>
                  </a:lnTo>
                  <a:lnTo>
                    <a:pt x="333" y="79"/>
                  </a:lnTo>
                  <a:lnTo>
                    <a:pt x="333" y="85"/>
                  </a:lnTo>
                  <a:lnTo>
                    <a:pt x="339" y="79"/>
                  </a:lnTo>
                  <a:lnTo>
                    <a:pt x="345" y="85"/>
                  </a:lnTo>
                  <a:lnTo>
                    <a:pt x="351" y="85"/>
                  </a:lnTo>
                  <a:lnTo>
                    <a:pt x="351" y="79"/>
                  </a:lnTo>
                  <a:lnTo>
                    <a:pt x="357" y="85"/>
                  </a:lnTo>
                  <a:lnTo>
                    <a:pt x="363" y="85"/>
                  </a:lnTo>
                  <a:lnTo>
                    <a:pt x="363" y="92"/>
                  </a:lnTo>
                  <a:lnTo>
                    <a:pt x="369" y="92"/>
                  </a:lnTo>
                  <a:lnTo>
                    <a:pt x="375" y="85"/>
                  </a:lnTo>
                  <a:lnTo>
                    <a:pt x="381" y="85"/>
                  </a:lnTo>
                  <a:lnTo>
                    <a:pt x="387" y="92"/>
                  </a:lnTo>
                  <a:lnTo>
                    <a:pt x="387" y="85"/>
                  </a:lnTo>
                  <a:lnTo>
                    <a:pt x="393" y="92"/>
                  </a:lnTo>
                  <a:lnTo>
                    <a:pt x="399" y="92"/>
                  </a:lnTo>
                  <a:lnTo>
                    <a:pt x="405" y="92"/>
                  </a:lnTo>
                  <a:lnTo>
                    <a:pt x="405" y="85"/>
                  </a:lnTo>
                  <a:lnTo>
                    <a:pt x="411" y="92"/>
                  </a:lnTo>
                  <a:lnTo>
                    <a:pt x="417" y="92"/>
                  </a:lnTo>
                  <a:lnTo>
                    <a:pt x="417" y="85"/>
                  </a:lnTo>
                  <a:lnTo>
                    <a:pt x="423" y="92"/>
                  </a:lnTo>
                  <a:lnTo>
                    <a:pt x="429" y="92"/>
                  </a:lnTo>
                  <a:lnTo>
                    <a:pt x="429" y="85"/>
                  </a:lnTo>
                  <a:lnTo>
                    <a:pt x="429" y="92"/>
                  </a:lnTo>
                  <a:lnTo>
                    <a:pt x="435" y="98"/>
                  </a:lnTo>
                  <a:lnTo>
                    <a:pt x="435" y="92"/>
                  </a:lnTo>
                  <a:lnTo>
                    <a:pt x="441" y="92"/>
                  </a:lnTo>
                  <a:lnTo>
                    <a:pt x="447" y="92"/>
                  </a:lnTo>
                  <a:lnTo>
                    <a:pt x="453" y="92"/>
                  </a:lnTo>
                  <a:lnTo>
                    <a:pt x="459" y="92"/>
                  </a:lnTo>
                  <a:lnTo>
                    <a:pt x="465" y="92"/>
                  </a:lnTo>
                  <a:lnTo>
                    <a:pt x="471" y="98"/>
                  </a:lnTo>
                  <a:lnTo>
                    <a:pt x="471" y="92"/>
                  </a:lnTo>
                  <a:lnTo>
                    <a:pt x="477" y="92"/>
                  </a:lnTo>
                  <a:lnTo>
                    <a:pt x="477" y="98"/>
                  </a:lnTo>
                  <a:lnTo>
                    <a:pt x="477" y="92"/>
                  </a:lnTo>
                  <a:lnTo>
                    <a:pt x="483" y="98"/>
                  </a:lnTo>
                  <a:lnTo>
                    <a:pt x="483" y="92"/>
                  </a:lnTo>
                  <a:lnTo>
                    <a:pt x="483" y="98"/>
                  </a:lnTo>
                  <a:lnTo>
                    <a:pt x="489" y="92"/>
                  </a:lnTo>
                  <a:lnTo>
                    <a:pt x="489" y="98"/>
                  </a:lnTo>
                  <a:lnTo>
                    <a:pt x="489" y="92"/>
                  </a:lnTo>
                  <a:lnTo>
                    <a:pt x="495" y="98"/>
                  </a:lnTo>
                  <a:lnTo>
                    <a:pt x="495" y="92"/>
                  </a:lnTo>
                  <a:lnTo>
                    <a:pt x="501" y="98"/>
                  </a:lnTo>
                  <a:lnTo>
                    <a:pt x="501" y="92"/>
                  </a:lnTo>
                  <a:lnTo>
                    <a:pt x="507" y="92"/>
                  </a:lnTo>
                  <a:lnTo>
                    <a:pt x="507" y="98"/>
                  </a:lnTo>
                  <a:lnTo>
                    <a:pt x="513" y="92"/>
                  </a:lnTo>
                  <a:lnTo>
                    <a:pt x="513" y="98"/>
                  </a:lnTo>
                  <a:lnTo>
                    <a:pt x="519" y="98"/>
                  </a:lnTo>
                  <a:lnTo>
                    <a:pt x="525" y="98"/>
                  </a:lnTo>
                  <a:lnTo>
                    <a:pt x="531" y="98"/>
                  </a:lnTo>
                  <a:lnTo>
                    <a:pt x="531" y="92"/>
                  </a:lnTo>
                  <a:lnTo>
                    <a:pt x="531" y="98"/>
                  </a:lnTo>
                  <a:lnTo>
                    <a:pt x="537" y="98"/>
                  </a:lnTo>
                  <a:lnTo>
                    <a:pt x="543" y="98"/>
                  </a:lnTo>
                  <a:lnTo>
                    <a:pt x="549" y="98"/>
                  </a:lnTo>
                  <a:lnTo>
                    <a:pt x="555" y="98"/>
                  </a:lnTo>
                  <a:lnTo>
                    <a:pt x="561" y="92"/>
                  </a:lnTo>
                  <a:lnTo>
                    <a:pt x="561" y="98"/>
                  </a:lnTo>
                  <a:lnTo>
                    <a:pt x="567" y="98"/>
                  </a:lnTo>
                  <a:lnTo>
                    <a:pt x="573" y="92"/>
                  </a:lnTo>
                  <a:lnTo>
                    <a:pt x="573" y="105"/>
                  </a:lnTo>
                  <a:lnTo>
                    <a:pt x="573" y="98"/>
                  </a:lnTo>
                  <a:lnTo>
                    <a:pt x="579" y="98"/>
                  </a:lnTo>
                  <a:lnTo>
                    <a:pt x="579" y="92"/>
                  </a:lnTo>
                  <a:lnTo>
                    <a:pt x="585" y="98"/>
                  </a:lnTo>
                  <a:lnTo>
                    <a:pt x="585" y="105"/>
                  </a:lnTo>
                  <a:lnTo>
                    <a:pt x="585" y="98"/>
                  </a:lnTo>
                  <a:lnTo>
                    <a:pt x="591" y="105"/>
                  </a:lnTo>
                  <a:lnTo>
                    <a:pt x="591" y="98"/>
                  </a:lnTo>
                  <a:lnTo>
                    <a:pt x="591" y="105"/>
                  </a:lnTo>
                  <a:lnTo>
                    <a:pt x="597" y="98"/>
                  </a:lnTo>
                  <a:lnTo>
                    <a:pt x="597" y="105"/>
                  </a:lnTo>
                  <a:lnTo>
                    <a:pt x="597" y="98"/>
                  </a:lnTo>
                  <a:lnTo>
                    <a:pt x="603" y="98"/>
                  </a:lnTo>
                  <a:lnTo>
                    <a:pt x="603" y="105"/>
                  </a:lnTo>
                  <a:lnTo>
                    <a:pt x="609" y="105"/>
                  </a:lnTo>
                  <a:lnTo>
                    <a:pt x="609" y="98"/>
                  </a:lnTo>
                  <a:lnTo>
                    <a:pt x="609" y="105"/>
                  </a:lnTo>
                  <a:lnTo>
                    <a:pt x="615" y="105"/>
                  </a:lnTo>
                  <a:lnTo>
                    <a:pt x="615" y="98"/>
                  </a:lnTo>
                  <a:lnTo>
                    <a:pt x="615" y="105"/>
                  </a:lnTo>
                  <a:lnTo>
                    <a:pt x="621" y="98"/>
                  </a:lnTo>
                  <a:lnTo>
                    <a:pt x="621" y="105"/>
                  </a:lnTo>
                  <a:lnTo>
                    <a:pt x="627" y="105"/>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60" name="Freeform 49"/>
            <p:cNvSpPr>
              <a:spLocks/>
            </p:cNvSpPr>
            <p:nvPr/>
          </p:nvSpPr>
          <p:spPr bwMode="auto">
            <a:xfrm>
              <a:off x="3612" y="2243"/>
              <a:ext cx="174" cy="20"/>
            </a:xfrm>
            <a:custGeom>
              <a:avLst/>
              <a:gdLst>
                <a:gd name="T0" fmla="*/ 0 w 29"/>
                <a:gd name="T1" fmla="*/ 2147483647 h 3"/>
                <a:gd name="T2" fmla="*/ 2147483647 w 29"/>
                <a:gd name="T3" fmla="*/ 2147483647 h 3"/>
                <a:gd name="T4" fmla="*/ 2147483647 w 29"/>
                <a:gd name="T5" fmla="*/ 2147483647 h 3"/>
                <a:gd name="T6" fmla="*/ 2147483647 w 29"/>
                <a:gd name="T7" fmla="*/ 2147483647 h 3"/>
                <a:gd name="T8" fmla="*/ 2147483647 w 29"/>
                <a:gd name="T9" fmla="*/ 2147483647 h 3"/>
                <a:gd name="T10" fmla="*/ 2147483647 w 29"/>
                <a:gd name="T11" fmla="*/ 2147483647 h 3"/>
                <a:gd name="T12" fmla="*/ 2147483647 w 29"/>
                <a:gd name="T13" fmla="*/ 0 h 3"/>
                <a:gd name="T14" fmla="*/ 2147483647 w 29"/>
                <a:gd name="T15" fmla="*/ 2147483647 h 3"/>
                <a:gd name="T16" fmla="*/ 2147483647 w 29"/>
                <a:gd name="T17" fmla="*/ 2147483647 h 3"/>
                <a:gd name="T18" fmla="*/ 2147483647 w 29"/>
                <a:gd name="T19" fmla="*/ 2147483647 h 3"/>
                <a:gd name="T20" fmla="*/ 2147483647 w 29"/>
                <a:gd name="T21" fmla="*/ 2147483647 h 3"/>
                <a:gd name="T22" fmla="*/ 2147483647 w 29"/>
                <a:gd name="T23" fmla="*/ 2147483647 h 3"/>
                <a:gd name="T24" fmla="*/ 2147483647 w 29"/>
                <a:gd name="T25" fmla="*/ 2147483647 h 3"/>
                <a:gd name="T26" fmla="*/ 2147483647 w 29"/>
                <a:gd name="T27" fmla="*/ 2147483647 h 3"/>
                <a:gd name="T28" fmla="*/ 2147483647 w 29"/>
                <a:gd name="T29" fmla="*/ 0 h 3"/>
                <a:gd name="T30" fmla="*/ 2147483647 w 29"/>
                <a:gd name="T31" fmla="*/ 2147483647 h 3"/>
                <a:gd name="T32" fmla="*/ 2147483647 w 29"/>
                <a:gd name="T33" fmla="*/ 2147483647 h 3"/>
                <a:gd name="T34" fmla="*/ 2147483647 w 29"/>
                <a:gd name="T35" fmla="*/ 2147483647 h 3"/>
                <a:gd name="T36" fmla="*/ 2147483647 w 29"/>
                <a:gd name="T37" fmla="*/ 2147483647 h 3"/>
                <a:gd name="T38" fmla="*/ 2147483647 w 29"/>
                <a:gd name="T39" fmla="*/ 2147483647 h 3"/>
                <a:gd name="T40" fmla="*/ 2147483647 w 29"/>
                <a:gd name="T41" fmla="*/ 2147483647 h 3"/>
                <a:gd name="T42" fmla="*/ 2147483647 w 29"/>
                <a:gd name="T43" fmla="*/ 0 h 3"/>
                <a:gd name="T44" fmla="*/ 2147483647 w 29"/>
                <a:gd name="T45" fmla="*/ 0 h 3"/>
                <a:gd name="T46" fmla="*/ 2147483647 w 29"/>
                <a:gd name="T47" fmla="*/ 2147483647 h 3"/>
                <a:gd name="T48" fmla="*/ 2147483647 w 29"/>
                <a:gd name="T49" fmla="*/ 0 h 3"/>
                <a:gd name="T50" fmla="*/ 2147483647 w 29"/>
                <a:gd name="T51" fmla="*/ 0 h 3"/>
                <a:gd name="T52" fmla="*/ 2147483647 w 29"/>
                <a:gd name="T53" fmla="*/ 0 h 3"/>
                <a:gd name="T54" fmla="*/ 2147483647 w 29"/>
                <a:gd name="T55" fmla="*/ 0 h 3"/>
                <a:gd name="T56" fmla="*/ 2147483647 w 29"/>
                <a:gd name="T57" fmla="*/ 0 h 3"/>
                <a:gd name="T58" fmla="*/ 2147483647 w 29"/>
                <a:gd name="T59" fmla="*/ 0 h 3"/>
                <a:gd name="T60" fmla="*/ 2147483647 w 29"/>
                <a:gd name="T61" fmla="*/ 0 h 3"/>
                <a:gd name="T62" fmla="*/ 2147483647 w 29"/>
                <a:gd name="T63" fmla="*/ 2147483647 h 3"/>
                <a:gd name="T64" fmla="*/ 2147483647 w 29"/>
                <a:gd name="T65" fmla="*/ 2147483647 h 3"/>
                <a:gd name="T66" fmla="*/ 2147483647 w 29"/>
                <a:gd name="T67" fmla="*/ 2147483647 h 3"/>
                <a:gd name="T68" fmla="*/ 2147483647 w 29"/>
                <a:gd name="T69" fmla="*/ 2147483647 h 3"/>
                <a:gd name="T70" fmla="*/ 2147483647 w 29"/>
                <a:gd name="T71" fmla="*/ 2147483647 h 3"/>
                <a:gd name="T72" fmla="*/ 2147483647 w 29"/>
                <a:gd name="T73" fmla="*/ 2147483647 h 3"/>
                <a:gd name="T74" fmla="*/ 2147483647 w 29"/>
                <a:gd name="T75" fmla="*/ 2147483647 h 3"/>
                <a:gd name="T76" fmla="*/ 2147483647 w 29"/>
                <a:gd name="T77" fmla="*/ 2147483647 h 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9" h="3">
                  <a:moveTo>
                    <a:pt x="0" y="1"/>
                  </a:moveTo>
                  <a:lnTo>
                    <a:pt x="0" y="1"/>
                  </a:lnTo>
                  <a:lnTo>
                    <a:pt x="1" y="1"/>
                  </a:lnTo>
                  <a:lnTo>
                    <a:pt x="2" y="1"/>
                  </a:lnTo>
                  <a:lnTo>
                    <a:pt x="3" y="2"/>
                  </a:lnTo>
                  <a:lnTo>
                    <a:pt x="3" y="1"/>
                  </a:lnTo>
                  <a:lnTo>
                    <a:pt x="3" y="2"/>
                  </a:lnTo>
                  <a:lnTo>
                    <a:pt x="4" y="0"/>
                  </a:lnTo>
                  <a:lnTo>
                    <a:pt x="4" y="1"/>
                  </a:lnTo>
                  <a:lnTo>
                    <a:pt x="5" y="1"/>
                  </a:lnTo>
                  <a:lnTo>
                    <a:pt x="5" y="0"/>
                  </a:lnTo>
                  <a:lnTo>
                    <a:pt x="6" y="1"/>
                  </a:lnTo>
                  <a:lnTo>
                    <a:pt x="6" y="0"/>
                  </a:lnTo>
                  <a:lnTo>
                    <a:pt x="6" y="1"/>
                  </a:lnTo>
                  <a:lnTo>
                    <a:pt x="7" y="1"/>
                  </a:lnTo>
                  <a:lnTo>
                    <a:pt x="7" y="0"/>
                  </a:lnTo>
                  <a:lnTo>
                    <a:pt x="7" y="1"/>
                  </a:lnTo>
                  <a:lnTo>
                    <a:pt x="8" y="1"/>
                  </a:lnTo>
                  <a:lnTo>
                    <a:pt x="8" y="0"/>
                  </a:lnTo>
                  <a:lnTo>
                    <a:pt x="8" y="1"/>
                  </a:lnTo>
                  <a:lnTo>
                    <a:pt x="9" y="1"/>
                  </a:lnTo>
                  <a:lnTo>
                    <a:pt x="9" y="2"/>
                  </a:lnTo>
                  <a:lnTo>
                    <a:pt x="9" y="1"/>
                  </a:lnTo>
                  <a:lnTo>
                    <a:pt x="10" y="1"/>
                  </a:lnTo>
                  <a:lnTo>
                    <a:pt x="11" y="1"/>
                  </a:lnTo>
                  <a:lnTo>
                    <a:pt x="12" y="0"/>
                  </a:lnTo>
                  <a:lnTo>
                    <a:pt x="12" y="1"/>
                  </a:lnTo>
                  <a:lnTo>
                    <a:pt x="12" y="0"/>
                  </a:lnTo>
                  <a:lnTo>
                    <a:pt x="12" y="1"/>
                  </a:lnTo>
                  <a:lnTo>
                    <a:pt x="13" y="1"/>
                  </a:lnTo>
                  <a:lnTo>
                    <a:pt x="13" y="0"/>
                  </a:lnTo>
                  <a:lnTo>
                    <a:pt x="14" y="0"/>
                  </a:lnTo>
                  <a:lnTo>
                    <a:pt x="15" y="0"/>
                  </a:lnTo>
                  <a:lnTo>
                    <a:pt x="16" y="1"/>
                  </a:lnTo>
                  <a:lnTo>
                    <a:pt x="16" y="0"/>
                  </a:lnTo>
                  <a:lnTo>
                    <a:pt x="16" y="1"/>
                  </a:lnTo>
                  <a:lnTo>
                    <a:pt x="16" y="0"/>
                  </a:lnTo>
                  <a:lnTo>
                    <a:pt x="17" y="1"/>
                  </a:lnTo>
                  <a:lnTo>
                    <a:pt x="25" y="2"/>
                  </a:lnTo>
                  <a:lnTo>
                    <a:pt x="26" y="1"/>
                  </a:lnTo>
                  <a:lnTo>
                    <a:pt x="26" y="2"/>
                  </a:lnTo>
                  <a:lnTo>
                    <a:pt x="27" y="2"/>
                  </a:lnTo>
                  <a:lnTo>
                    <a:pt x="27" y="3"/>
                  </a:lnTo>
                  <a:lnTo>
                    <a:pt x="28" y="2"/>
                  </a:lnTo>
                  <a:lnTo>
                    <a:pt x="28" y="3"/>
                  </a:lnTo>
                  <a:lnTo>
                    <a:pt x="29" y="2"/>
                  </a:lnTo>
                  <a:lnTo>
                    <a:pt x="29" y="1"/>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3" name="Group 53"/>
          <p:cNvGrpSpPr>
            <a:grpSpLocks/>
          </p:cNvGrpSpPr>
          <p:nvPr/>
        </p:nvGrpSpPr>
        <p:grpSpPr bwMode="auto">
          <a:xfrm>
            <a:off x="2495550" y="3640138"/>
            <a:ext cx="1038225" cy="1160462"/>
            <a:chOff x="1805" y="1236"/>
            <a:chExt cx="654" cy="731"/>
          </a:xfrm>
        </p:grpSpPr>
        <p:sp>
          <p:nvSpPr>
            <p:cNvPr id="31851" name="Rectangle 54"/>
            <p:cNvSpPr>
              <a:spLocks noChangeArrowheads="1"/>
            </p:cNvSpPr>
            <p:nvPr/>
          </p:nvSpPr>
          <p:spPr bwMode="auto">
            <a:xfrm>
              <a:off x="2200" y="1525"/>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1852" name="Rectangle 55"/>
            <p:cNvSpPr>
              <a:spLocks noChangeArrowheads="1"/>
            </p:cNvSpPr>
            <p:nvPr/>
          </p:nvSpPr>
          <p:spPr bwMode="auto">
            <a:xfrm>
              <a:off x="2200" y="1236"/>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7.7</a:t>
              </a:r>
              <a:endParaRPr lang="en-US" sz="1600">
                <a:solidFill>
                  <a:schemeClr val="tx1"/>
                </a:solidFill>
                <a:latin typeface="Arial Narrow" pitchFamily="34" charset="0"/>
              </a:endParaRPr>
            </a:p>
          </p:txBody>
        </p:sp>
        <p:sp>
          <p:nvSpPr>
            <p:cNvPr id="31853" name="Text Box 56"/>
            <p:cNvSpPr txBox="1">
              <a:spLocks noChangeArrowheads="1"/>
            </p:cNvSpPr>
            <p:nvPr/>
          </p:nvSpPr>
          <p:spPr bwMode="auto">
            <a:xfrm>
              <a:off x="1805" y="1502"/>
              <a:ext cx="34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b="1">
                  <a:solidFill>
                    <a:schemeClr val="tx1"/>
                  </a:solidFill>
                  <a:latin typeface="Arial Narrow" pitchFamily="34" charset="0"/>
                </a:rPr>
                <a:t>pH</a:t>
              </a:r>
              <a:r>
                <a:rPr lang="en-US" sz="1600" b="1" baseline="-25000">
                  <a:solidFill>
                    <a:schemeClr val="tx1"/>
                  </a:solidFill>
                  <a:latin typeface="Arial Narrow" pitchFamily="34" charset="0"/>
                </a:rPr>
                <a:t>S</a:t>
              </a:r>
            </a:p>
          </p:txBody>
        </p:sp>
        <p:sp>
          <p:nvSpPr>
            <p:cNvPr id="31854" name="Line 57"/>
            <p:cNvSpPr>
              <a:spLocks noChangeShapeType="1"/>
            </p:cNvSpPr>
            <p:nvPr/>
          </p:nvSpPr>
          <p:spPr bwMode="auto">
            <a:xfrm>
              <a:off x="2401" y="1303"/>
              <a:ext cx="0" cy="59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55" name="Line 58"/>
            <p:cNvSpPr>
              <a:spLocks noChangeShapeType="1"/>
            </p:cNvSpPr>
            <p:nvPr/>
          </p:nvSpPr>
          <p:spPr bwMode="auto">
            <a:xfrm>
              <a:off x="2401" y="1600"/>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56" name="Line 59"/>
            <p:cNvSpPr>
              <a:spLocks noChangeShapeType="1"/>
            </p:cNvSpPr>
            <p:nvPr/>
          </p:nvSpPr>
          <p:spPr bwMode="auto">
            <a:xfrm>
              <a:off x="2401" y="1308"/>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57" name="Line 60"/>
            <p:cNvSpPr>
              <a:spLocks noChangeShapeType="1"/>
            </p:cNvSpPr>
            <p:nvPr/>
          </p:nvSpPr>
          <p:spPr bwMode="auto">
            <a:xfrm>
              <a:off x="2401" y="1894"/>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58" name="Rectangle 61"/>
            <p:cNvSpPr>
              <a:spLocks noChangeArrowheads="1"/>
            </p:cNvSpPr>
            <p:nvPr/>
          </p:nvSpPr>
          <p:spPr bwMode="auto">
            <a:xfrm>
              <a:off x="2206" y="1813"/>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7.3</a:t>
              </a:r>
              <a:endParaRPr lang="en-US" sz="1600">
                <a:solidFill>
                  <a:schemeClr val="tx1"/>
                </a:solidFill>
                <a:latin typeface="Arial Narrow" pitchFamily="34" charset="0"/>
              </a:endParaRPr>
            </a:p>
          </p:txBody>
        </p:sp>
      </p:grpSp>
      <p:sp>
        <p:nvSpPr>
          <p:cNvPr id="703550" name="Text Box 62"/>
          <p:cNvSpPr txBox="1">
            <a:spLocks noChangeAspect="1" noChangeArrowheads="1"/>
          </p:cNvSpPr>
          <p:nvPr/>
        </p:nvSpPr>
        <p:spPr bwMode="auto">
          <a:xfrm>
            <a:off x="5715000" y="4214813"/>
            <a:ext cx="7413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AQP1</a:t>
            </a:r>
          </a:p>
        </p:txBody>
      </p:sp>
      <p:sp>
        <p:nvSpPr>
          <p:cNvPr id="703551" name="Text Box 63"/>
          <p:cNvSpPr txBox="1">
            <a:spLocks noChangeAspect="1" noChangeArrowheads="1"/>
          </p:cNvSpPr>
          <p:nvPr/>
        </p:nvSpPr>
        <p:spPr bwMode="auto">
          <a:xfrm>
            <a:off x="5715000" y="3986213"/>
            <a:ext cx="5810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CC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FF6600"/>
                </a:solidFill>
                <a:latin typeface="Arial Narrow" pitchFamily="34" charset="0"/>
              </a:rPr>
              <a:t>H</a:t>
            </a:r>
            <a:r>
              <a:rPr lang="en-US" sz="1600" baseline="-25000">
                <a:solidFill>
                  <a:srgbClr val="FF6600"/>
                </a:solidFill>
                <a:latin typeface="Arial Narrow" pitchFamily="34" charset="0"/>
              </a:rPr>
              <a:t>2</a:t>
            </a:r>
            <a:r>
              <a:rPr lang="en-US" sz="1600">
                <a:solidFill>
                  <a:srgbClr val="FF6600"/>
                </a:solidFill>
                <a:latin typeface="Arial Narrow" pitchFamily="34" charset="0"/>
              </a:rPr>
              <a:t>O</a:t>
            </a:r>
          </a:p>
        </p:txBody>
      </p:sp>
      <p:sp>
        <p:nvSpPr>
          <p:cNvPr id="703552" name="Rectangle 64"/>
          <p:cNvSpPr>
            <a:spLocks noChangeArrowheads="1"/>
          </p:cNvSpPr>
          <p:nvPr/>
        </p:nvSpPr>
        <p:spPr bwMode="auto">
          <a:xfrm>
            <a:off x="5781675" y="4443413"/>
            <a:ext cx="5651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CC"/>
                </a:solidFill>
                <a:latin typeface="Arial Narrow" pitchFamily="34" charset="0"/>
              </a:rPr>
              <a:t>NKCC2</a:t>
            </a:r>
          </a:p>
        </p:txBody>
      </p:sp>
      <p:grpSp>
        <p:nvGrpSpPr>
          <p:cNvPr id="14" name="Group 65"/>
          <p:cNvGrpSpPr>
            <a:grpSpLocks/>
          </p:cNvGrpSpPr>
          <p:nvPr/>
        </p:nvGrpSpPr>
        <p:grpSpPr bwMode="auto">
          <a:xfrm>
            <a:off x="4772025" y="4213225"/>
            <a:ext cx="801688" cy="98425"/>
            <a:chOff x="1824" y="2360"/>
            <a:chExt cx="650" cy="81"/>
          </a:xfrm>
        </p:grpSpPr>
        <p:sp>
          <p:nvSpPr>
            <p:cNvPr id="31849" name="Freeform 66"/>
            <p:cNvSpPr>
              <a:spLocks/>
            </p:cNvSpPr>
            <p:nvPr/>
          </p:nvSpPr>
          <p:spPr bwMode="auto">
            <a:xfrm>
              <a:off x="1824" y="2360"/>
              <a:ext cx="181" cy="8"/>
            </a:xfrm>
            <a:custGeom>
              <a:avLst/>
              <a:gdLst>
                <a:gd name="T0" fmla="*/ 0 w 181"/>
                <a:gd name="T1" fmla="*/ 2 h 8"/>
                <a:gd name="T2" fmla="*/ 0 w 181"/>
                <a:gd name="T3" fmla="*/ 5 h 8"/>
                <a:gd name="T4" fmla="*/ 9 w 181"/>
                <a:gd name="T5" fmla="*/ 2 h 8"/>
                <a:gd name="T6" fmla="*/ 18 w 181"/>
                <a:gd name="T7" fmla="*/ 2 h 8"/>
                <a:gd name="T8" fmla="*/ 18 w 181"/>
                <a:gd name="T9" fmla="*/ 2 h 8"/>
                <a:gd name="T10" fmla="*/ 18 w 181"/>
                <a:gd name="T11" fmla="*/ 5 h 8"/>
                <a:gd name="T12" fmla="*/ 18 w 181"/>
                <a:gd name="T13" fmla="*/ 2 h 8"/>
                <a:gd name="T14" fmla="*/ 26 w 181"/>
                <a:gd name="T15" fmla="*/ 2 h 8"/>
                <a:gd name="T16" fmla="*/ 26 w 181"/>
                <a:gd name="T17" fmla="*/ 5 h 8"/>
                <a:gd name="T18" fmla="*/ 35 w 181"/>
                <a:gd name="T19" fmla="*/ 2 h 8"/>
                <a:gd name="T20" fmla="*/ 35 w 181"/>
                <a:gd name="T21" fmla="*/ 2 h 8"/>
                <a:gd name="T22" fmla="*/ 43 w 181"/>
                <a:gd name="T23" fmla="*/ 2 h 8"/>
                <a:gd name="T24" fmla="*/ 52 w 181"/>
                <a:gd name="T25" fmla="*/ 2 h 8"/>
                <a:gd name="T26" fmla="*/ 52 w 181"/>
                <a:gd name="T27" fmla="*/ 5 h 8"/>
                <a:gd name="T28" fmla="*/ 61 w 181"/>
                <a:gd name="T29" fmla="*/ 5 h 8"/>
                <a:gd name="T30" fmla="*/ 61 w 181"/>
                <a:gd name="T31" fmla="*/ 5 h 8"/>
                <a:gd name="T32" fmla="*/ 69 w 181"/>
                <a:gd name="T33" fmla="*/ 5 h 8"/>
                <a:gd name="T34" fmla="*/ 69 w 181"/>
                <a:gd name="T35" fmla="*/ 5 h 8"/>
                <a:gd name="T36" fmla="*/ 78 w 181"/>
                <a:gd name="T37" fmla="*/ 5 h 8"/>
                <a:gd name="T38" fmla="*/ 78 w 181"/>
                <a:gd name="T39" fmla="*/ 5 h 8"/>
                <a:gd name="T40" fmla="*/ 86 w 181"/>
                <a:gd name="T41" fmla="*/ 5 h 8"/>
                <a:gd name="T42" fmla="*/ 95 w 181"/>
                <a:gd name="T43" fmla="*/ 2 h 8"/>
                <a:gd name="T44" fmla="*/ 95 w 181"/>
                <a:gd name="T45" fmla="*/ 8 h 8"/>
                <a:gd name="T46" fmla="*/ 104 w 181"/>
                <a:gd name="T47" fmla="*/ 2 h 8"/>
                <a:gd name="T48" fmla="*/ 104 w 181"/>
                <a:gd name="T49" fmla="*/ 5 h 8"/>
                <a:gd name="T50" fmla="*/ 112 w 181"/>
                <a:gd name="T51" fmla="*/ 2 h 8"/>
                <a:gd name="T52" fmla="*/ 112 w 181"/>
                <a:gd name="T53" fmla="*/ 2 h 8"/>
                <a:gd name="T54" fmla="*/ 121 w 181"/>
                <a:gd name="T55" fmla="*/ 5 h 8"/>
                <a:gd name="T56" fmla="*/ 121 w 181"/>
                <a:gd name="T57" fmla="*/ 5 h 8"/>
                <a:gd name="T58" fmla="*/ 129 w 181"/>
                <a:gd name="T59" fmla="*/ 2 h 8"/>
                <a:gd name="T60" fmla="*/ 138 w 181"/>
                <a:gd name="T61" fmla="*/ 8 h 8"/>
                <a:gd name="T62" fmla="*/ 138 w 181"/>
                <a:gd name="T63" fmla="*/ 2 h 8"/>
                <a:gd name="T64" fmla="*/ 147 w 181"/>
                <a:gd name="T65" fmla="*/ 2 h 8"/>
                <a:gd name="T66" fmla="*/ 155 w 181"/>
                <a:gd name="T67" fmla="*/ 2 h 8"/>
                <a:gd name="T68" fmla="*/ 155 w 181"/>
                <a:gd name="T69" fmla="*/ 5 h 8"/>
                <a:gd name="T70" fmla="*/ 155 w 181"/>
                <a:gd name="T71" fmla="*/ 5 h 8"/>
                <a:gd name="T72" fmla="*/ 164 w 181"/>
                <a:gd name="T73" fmla="*/ 5 h 8"/>
                <a:gd name="T74" fmla="*/ 164 w 181"/>
                <a:gd name="T75" fmla="*/ 8 h 8"/>
                <a:gd name="T76" fmla="*/ 164 w 181"/>
                <a:gd name="T77" fmla="*/ 8 h 8"/>
                <a:gd name="T78" fmla="*/ 164 w 181"/>
                <a:gd name="T79" fmla="*/ 5 h 8"/>
                <a:gd name="T80" fmla="*/ 172 w 181"/>
                <a:gd name="T81" fmla="*/ 5 h 8"/>
                <a:gd name="T82" fmla="*/ 172 w 181"/>
                <a:gd name="T83" fmla="*/ 5 h 8"/>
                <a:gd name="T84" fmla="*/ 172 w 181"/>
                <a:gd name="T85" fmla="*/ 5 h 8"/>
                <a:gd name="T86" fmla="*/ 181 w 181"/>
                <a:gd name="T87" fmla="*/ 8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81" h="8">
                  <a:moveTo>
                    <a:pt x="0" y="0"/>
                  </a:moveTo>
                  <a:lnTo>
                    <a:pt x="0" y="2"/>
                  </a:lnTo>
                  <a:lnTo>
                    <a:pt x="0" y="5"/>
                  </a:lnTo>
                  <a:lnTo>
                    <a:pt x="9" y="5"/>
                  </a:lnTo>
                  <a:lnTo>
                    <a:pt x="9" y="2"/>
                  </a:lnTo>
                  <a:lnTo>
                    <a:pt x="18" y="2"/>
                  </a:lnTo>
                  <a:lnTo>
                    <a:pt x="18" y="0"/>
                  </a:lnTo>
                  <a:lnTo>
                    <a:pt x="18" y="2"/>
                  </a:lnTo>
                  <a:lnTo>
                    <a:pt x="18" y="5"/>
                  </a:lnTo>
                  <a:lnTo>
                    <a:pt x="18" y="2"/>
                  </a:lnTo>
                  <a:lnTo>
                    <a:pt x="26" y="2"/>
                  </a:lnTo>
                  <a:lnTo>
                    <a:pt x="26" y="5"/>
                  </a:lnTo>
                  <a:lnTo>
                    <a:pt x="35" y="2"/>
                  </a:lnTo>
                  <a:lnTo>
                    <a:pt x="35" y="5"/>
                  </a:lnTo>
                  <a:lnTo>
                    <a:pt x="35" y="2"/>
                  </a:lnTo>
                  <a:lnTo>
                    <a:pt x="43" y="2"/>
                  </a:lnTo>
                  <a:lnTo>
                    <a:pt x="52" y="2"/>
                  </a:lnTo>
                  <a:lnTo>
                    <a:pt x="52" y="5"/>
                  </a:lnTo>
                  <a:lnTo>
                    <a:pt x="52" y="2"/>
                  </a:lnTo>
                  <a:lnTo>
                    <a:pt x="61" y="5"/>
                  </a:lnTo>
                  <a:lnTo>
                    <a:pt x="61" y="8"/>
                  </a:lnTo>
                  <a:lnTo>
                    <a:pt x="61" y="5"/>
                  </a:lnTo>
                  <a:lnTo>
                    <a:pt x="69" y="2"/>
                  </a:lnTo>
                  <a:lnTo>
                    <a:pt x="69" y="5"/>
                  </a:lnTo>
                  <a:lnTo>
                    <a:pt x="69" y="2"/>
                  </a:lnTo>
                  <a:lnTo>
                    <a:pt x="69" y="5"/>
                  </a:lnTo>
                  <a:lnTo>
                    <a:pt x="78" y="2"/>
                  </a:lnTo>
                  <a:lnTo>
                    <a:pt x="78" y="5"/>
                  </a:lnTo>
                  <a:lnTo>
                    <a:pt x="86" y="5"/>
                  </a:lnTo>
                  <a:lnTo>
                    <a:pt x="86" y="2"/>
                  </a:lnTo>
                  <a:lnTo>
                    <a:pt x="95" y="2"/>
                  </a:lnTo>
                  <a:lnTo>
                    <a:pt x="95" y="5"/>
                  </a:lnTo>
                  <a:lnTo>
                    <a:pt x="95" y="8"/>
                  </a:lnTo>
                  <a:lnTo>
                    <a:pt x="95" y="2"/>
                  </a:lnTo>
                  <a:lnTo>
                    <a:pt x="104" y="2"/>
                  </a:lnTo>
                  <a:lnTo>
                    <a:pt x="104" y="8"/>
                  </a:lnTo>
                  <a:lnTo>
                    <a:pt x="104" y="5"/>
                  </a:lnTo>
                  <a:lnTo>
                    <a:pt x="112" y="2"/>
                  </a:lnTo>
                  <a:lnTo>
                    <a:pt x="121" y="5"/>
                  </a:lnTo>
                  <a:lnTo>
                    <a:pt x="121" y="2"/>
                  </a:lnTo>
                  <a:lnTo>
                    <a:pt x="121" y="5"/>
                  </a:lnTo>
                  <a:lnTo>
                    <a:pt x="129" y="5"/>
                  </a:lnTo>
                  <a:lnTo>
                    <a:pt x="129" y="2"/>
                  </a:lnTo>
                  <a:lnTo>
                    <a:pt x="129" y="0"/>
                  </a:lnTo>
                  <a:lnTo>
                    <a:pt x="138" y="8"/>
                  </a:lnTo>
                  <a:lnTo>
                    <a:pt x="138" y="5"/>
                  </a:lnTo>
                  <a:lnTo>
                    <a:pt x="138" y="2"/>
                  </a:lnTo>
                  <a:lnTo>
                    <a:pt x="138" y="5"/>
                  </a:lnTo>
                  <a:lnTo>
                    <a:pt x="147" y="2"/>
                  </a:lnTo>
                  <a:lnTo>
                    <a:pt x="155" y="2"/>
                  </a:lnTo>
                  <a:lnTo>
                    <a:pt x="155" y="8"/>
                  </a:lnTo>
                  <a:lnTo>
                    <a:pt x="155" y="5"/>
                  </a:lnTo>
                  <a:lnTo>
                    <a:pt x="164" y="5"/>
                  </a:lnTo>
                  <a:lnTo>
                    <a:pt x="164" y="2"/>
                  </a:lnTo>
                  <a:lnTo>
                    <a:pt x="164" y="8"/>
                  </a:lnTo>
                  <a:lnTo>
                    <a:pt x="164" y="2"/>
                  </a:lnTo>
                  <a:lnTo>
                    <a:pt x="164" y="8"/>
                  </a:lnTo>
                  <a:lnTo>
                    <a:pt x="164" y="5"/>
                  </a:lnTo>
                  <a:lnTo>
                    <a:pt x="172" y="8"/>
                  </a:lnTo>
                  <a:lnTo>
                    <a:pt x="172" y="5"/>
                  </a:lnTo>
                  <a:lnTo>
                    <a:pt x="172" y="8"/>
                  </a:lnTo>
                  <a:lnTo>
                    <a:pt x="172" y="5"/>
                  </a:lnTo>
                  <a:lnTo>
                    <a:pt x="172" y="8"/>
                  </a:lnTo>
                  <a:lnTo>
                    <a:pt x="172" y="5"/>
                  </a:lnTo>
                  <a:lnTo>
                    <a:pt x="181"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50" name="Freeform 67"/>
            <p:cNvSpPr>
              <a:spLocks/>
            </p:cNvSpPr>
            <p:nvPr/>
          </p:nvSpPr>
          <p:spPr bwMode="auto">
            <a:xfrm>
              <a:off x="2004" y="2366"/>
              <a:ext cx="470" cy="75"/>
            </a:xfrm>
            <a:custGeom>
              <a:avLst/>
              <a:gdLst>
                <a:gd name="T0" fmla="*/ 15 w 473"/>
                <a:gd name="T1" fmla="*/ 1 h 148"/>
                <a:gd name="T2" fmla="*/ 15 w 473"/>
                <a:gd name="T3" fmla="*/ 1 h 148"/>
                <a:gd name="T4" fmla="*/ 23 w 473"/>
                <a:gd name="T5" fmla="*/ 1 h 148"/>
                <a:gd name="T6" fmla="*/ 23 w 473"/>
                <a:gd name="T7" fmla="*/ 1 h 148"/>
                <a:gd name="T8" fmla="*/ 32 w 473"/>
                <a:gd name="T9" fmla="*/ 1 h 148"/>
                <a:gd name="T10" fmla="*/ 41 w 473"/>
                <a:gd name="T11" fmla="*/ 1 h 148"/>
                <a:gd name="T12" fmla="*/ 41 w 473"/>
                <a:gd name="T13" fmla="*/ 1 h 148"/>
                <a:gd name="T14" fmla="*/ 49 w 473"/>
                <a:gd name="T15" fmla="*/ 1 h 148"/>
                <a:gd name="T16" fmla="*/ 49 w 473"/>
                <a:gd name="T17" fmla="*/ 1 h 148"/>
                <a:gd name="T18" fmla="*/ 58 w 473"/>
                <a:gd name="T19" fmla="*/ 1 h 148"/>
                <a:gd name="T20" fmla="*/ 67 w 473"/>
                <a:gd name="T21" fmla="*/ 1 h 148"/>
                <a:gd name="T22" fmla="*/ 67 w 473"/>
                <a:gd name="T23" fmla="*/ 1 h 148"/>
                <a:gd name="T24" fmla="*/ 75 w 473"/>
                <a:gd name="T25" fmla="*/ 1 h 148"/>
                <a:gd name="T26" fmla="*/ 78 w 473"/>
                <a:gd name="T27" fmla="*/ 1 h 148"/>
                <a:gd name="T28" fmla="*/ 80 w 473"/>
                <a:gd name="T29" fmla="*/ 1 h 148"/>
                <a:gd name="T30" fmla="*/ 89 w 473"/>
                <a:gd name="T31" fmla="*/ 1 h 148"/>
                <a:gd name="T32" fmla="*/ 106 w 473"/>
                <a:gd name="T33" fmla="*/ 1 h 148"/>
                <a:gd name="T34" fmla="*/ 115 w 473"/>
                <a:gd name="T35" fmla="*/ 1 h 148"/>
                <a:gd name="T36" fmla="*/ 124 w 473"/>
                <a:gd name="T37" fmla="*/ 1 h 148"/>
                <a:gd name="T38" fmla="*/ 132 w 473"/>
                <a:gd name="T39" fmla="*/ 1 h 148"/>
                <a:gd name="T40" fmla="*/ 132 w 473"/>
                <a:gd name="T41" fmla="*/ 1 h 148"/>
                <a:gd name="T42" fmla="*/ 141 w 473"/>
                <a:gd name="T43" fmla="*/ 1 h 148"/>
                <a:gd name="T44" fmla="*/ 150 w 473"/>
                <a:gd name="T45" fmla="*/ 1 h 148"/>
                <a:gd name="T46" fmla="*/ 158 w 473"/>
                <a:gd name="T47" fmla="*/ 1 h 148"/>
                <a:gd name="T48" fmla="*/ 167 w 473"/>
                <a:gd name="T49" fmla="*/ 1 h 148"/>
                <a:gd name="T50" fmla="*/ 176 w 473"/>
                <a:gd name="T51" fmla="*/ 1 h 148"/>
                <a:gd name="T52" fmla="*/ 193 w 473"/>
                <a:gd name="T53" fmla="*/ 1 h 148"/>
                <a:gd name="T54" fmla="*/ 202 w 473"/>
                <a:gd name="T55" fmla="*/ 1 h 148"/>
                <a:gd name="T56" fmla="*/ 210 w 473"/>
                <a:gd name="T57" fmla="*/ 1 h 148"/>
                <a:gd name="T58" fmla="*/ 219 w 473"/>
                <a:gd name="T59" fmla="*/ 1 h 148"/>
                <a:gd name="T60" fmla="*/ 226 w 473"/>
                <a:gd name="T61" fmla="*/ 1 h 148"/>
                <a:gd name="T62" fmla="*/ 230 w 473"/>
                <a:gd name="T63" fmla="*/ 1 h 148"/>
                <a:gd name="T64" fmla="*/ 241 w 473"/>
                <a:gd name="T65" fmla="*/ 1 h 148"/>
                <a:gd name="T66" fmla="*/ 250 w 473"/>
                <a:gd name="T67" fmla="*/ 1 h 148"/>
                <a:gd name="T68" fmla="*/ 259 w 473"/>
                <a:gd name="T69" fmla="*/ 1 h 148"/>
                <a:gd name="T70" fmla="*/ 267 w 473"/>
                <a:gd name="T71" fmla="*/ 1 h 148"/>
                <a:gd name="T72" fmla="*/ 276 w 473"/>
                <a:gd name="T73" fmla="*/ 1 h 148"/>
                <a:gd name="T74" fmla="*/ 285 w 473"/>
                <a:gd name="T75" fmla="*/ 1 h 148"/>
                <a:gd name="T76" fmla="*/ 293 w 473"/>
                <a:gd name="T77" fmla="*/ 1 h 148"/>
                <a:gd name="T78" fmla="*/ 311 w 473"/>
                <a:gd name="T79" fmla="*/ 1 h 148"/>
                <a:gd name="T80" fmla="*/ 319 w 473"/>
                <a:gd name="T81" fmla="*/ 1 h 148"/>
                <a:gd name="T82" fmla="*/ 328 w 473"/>
                <a:gd name="T83" fmla="*/ 1 h 148"/>
                <a:gd name="T84" fmla="*/ 337 w 473"/>
                <a:gd name="T85" fmla="*/ 1 h 148"/>
                <a:gd name="T86" fmla="*/ 345 w 473"/>
                <a:gd name="T87" fmla="*/ 1 h 148"/>
                <a:gd name="T88" fmla="*/ 354 w 473"/>
                <a:gd name="T89" fmla="*/ 1 h 148"/>
                <a:gd name="T90" fmla="*/ 363 w 473"/>
                <a:gd name="T91" fmla="*/ 1 h 148"/>
                <a:gd name="T92" fmla="*/ 370 w 473"/>
                <a:gd name="T93" fmla="*/ 1 h 148"/>
                <a:gd name="T94" fmla="*/ 376 w 473"/>
                <a:gd name="T95" fmla="*/ 1 h 148"/>
                <a:gd name="T96" fmla="*/ 388 w 473"/>
                <a:gd name="T97" fmla="*/ 1 h 148"/>
                <a:gd name="T98" fmla="*/ 394 w 473"/>
                <a:gd name="T99" fmla="*/ 1 h 148"/>
                <a:gd name="T100" fmla="*/ 402 w 473"/>
                <a:gd name="T101" fmla="*/ 1 h 148"/>
                <a:gd name="T102" fmla="*/ 411 w 473"/>
                <a:gd name="T103" fmla="*/ 1 h 148"/>
                <a:gd name="T104" fmla="*/ 411 w 473"/>
                <a:gd name="T105" fmla="*/ 1 h 148"/>
                <a:gd name="T106" fmla="*/ 428 w 473"/>
                <a:gd name="T107" fmla="*/ 1 h 148"/>
                <a:gd name="T108" fmla="*/ 437 w 473"/>
                <a:gd name="T109" fmla="*/ 1 h 1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3" h="148">
                  <a:moveTo>
                    <a:pt x="0" y="0"/>
                  </a:moveTo>
                  <a:lnTo>
                    <a:pt x="15" y="37"/>
                  </a:lnTo>
                  <a:lnTo>
                    <a:pt x="15" y="43"/>
                  </a:lnTo>
                  <a:lnTo>
                    <a:pt x="15" y="62"/>
                  </a:lnTo>
                  <a:lnTo>
                    <a:pt x="15" y="71"/>
                  </a:lnTo>
                  <a:lnTo>
                    <a:pt x="15" y="90"/>
                  </a:lnTo>
                  <a:lnTo>
                    <a:pt x="23" y="95"/>
                  </a:lnTo>
                  <a:lnTo>
                    <a:pt x="23" y="105"/>
                  </a:lnTo>
                  <a:lnTo>
                    <a:pt x="23" y="110"/>
                  </a:lnTo>
                  <a:lnTo>
                    <a:pt x="23" y="124"/>
                  </a:lnTo>
                  <a:lnTo>
                    <a:pt x="23" y="120"/>
                  </a:lnTo>
                  <a:lnTo>
                    <a:pt x="32" y="124"/>
                  </a:lnTo>
                  <a:lnTo>
                    <a:pt x="32" y="133"/>
                  </a:lnTo>
                  <a:lnTo>
                    <a:pt x="32" y="129"/>
                  </a:lnTo>
                  <a:lnTo>
                    <a:pt x="32" y="133"/>
                  </a:lnTo>
                  <a:lnTo>
                    <a:pt x="32" y="139"/>
                  </a:lnTo>
                  <a:lnTo>
                    <a:pt x="41" y="139"/>
                  </a:lnTo>
                  <a:lnTo>
                    <a:pt x="41" y="133"/>
                  </a:lnTo>
                  <a:lnTo>
                    <a:pt x="41" y="143"/>
                  </a:lnTo>
                  <a:lnTo>
                    <a:pt x="41" y="133"/>
                  </a:lnTo>
                  <a:lnTo>
                    <a:pt x="41" y="139"/>
                  </a:lnTo>
                  <a:lnTo>
                    <a:pt x="49" y="139"/>
                  </a:lnTo>
                  <a:lnTo>
                    <a:pt x="49" y="143"/>
                  </a:lnTo>
                  <a:lnTo>
                    <a:pt x="49" y="139"/>
                  </a:lnTo>
                  <a:lnTo>
                    <a:pt x="49" y="143"/>
                  </a:lnTo>
                  <a:lnTo>
                    <a:pt x="49" y="139"/>
                  </a:lnTo>
                  <a:lnTo>
                    <a:pt x="58" y="133"/>
                  </a:lnTo>
                  <a:lnTo>
                    <a:pt x="58" y="148"/>
                  </a:lnTo>
                  <a:lnTo>
                    <a:pt x="58" y="139"/>
                  </a:lnTo>
                  <a:lnTo>
                    <a:pt x="58" y="133"/>
                  </a:lnTo>
                  <a:lnTo>
                    <a:pt x="67" y="133"/>
                  </a:lnTo>
                  <a:lnTo>
                    <a:pt x="67" y="139"/>
                  </a:lnTo>
                  <a:lnTo>
                    <a:pt x="67" y="143"/>
                  </a:lnTo>
                  <a:lnTo>
                    <a:pt x="67" y="139"/>
                  </a:lnTo>
                  <a:lnTo>
                    <a:pt x="75" y="139"/>
                  </a:lnTo>
                  <a:lnTo>
                    <a:pt x="75" y="143"/>
                  </a:lnTo>
                  <a:lnTo>
                    <a:pt x="84" y="129"/>
                  </a:lnTo>
                  <a:lnTo>
                    <a:pt x="84" y="133"/>
                  </a:lnTo>
                  <a:lnTo>
                    <a:pt x="84" y="139"/>
                  </a:lnTo>
                  <a:lnTo>
                    <a:pt x="92" y="129"/>
                  </a:lnTo>
                  <a:lnTo>
                    <a:pt x="92" y="133"/>
                  </a:lnTo>
                  <a:lnTo>
                    <a:pt x="101" y="139"/>
                  </a:lnTo>
                  <a:lnTo>
                    <a:pt x="101" y="129"/>
                  </a:lnTo>
                  <a:lnTo>
                    <a:pt x="101" y="124"/>
                  </a:lnTo>
                  <a:lnTo>
                    <a:pt x="101" y="129"/>
                  </a:lnTo>
                  <a:lnTo>
                    <a:pt x="110" y="129"/>
                  </a:lnTo>
                  <a:lnTo>
                    <a:pt x="110" y="133"/>
                  </a:lnTo>
                  <a:lnTo>
                    <a:pt x="110" y="124"/>
                  </a:lnTo>
                  <a:lnTo>
                    <a:pt x="118" y="129"/>
                  </a:lnTo>
                  <a:lnTo>
                    <a:pt x="118" y="124"/>
                  </a:lnTo>
                  <a:lnTo>
                    <a:pt x="118" y="133"/>
                  </a:lnTo>
                  <a:lnTo>
                    <a:pt x="118" y="124"/>
                  </a:lnTo>
                  <a:lnTo>
                    <a:pt x="127" y="124"/>
                  </a:lnTo>
                  <a:lnTo>
                    <a:pt x="127" y="129"/>
                  </a:lnTo>
                  <a:lnTo>
                    <a:pt x="136" y="129"/>
                  </a:lnTo>
                  <a:lnTo>
                    <a:pt x="136" y="124"/>
                  </a:lnTo>
                  <a:lnTo>
                    <a:pt x="136" y="120"/>
                  </a:lnTo>
                  <a:lnTo>
                    <a:pt x="144" y="120"/>
                  </a:lnTo>
                  <a:lnTo>
                    <a:pt x="144" y="124"/>
                  </a:lnTo>
                  <a:lnTo>
                    <a:pt x="144" y="120"/>
                  </a:lnTo>
                  <a:lnTo>
                    <a:pt x="144" y="124"/>
                  </a:lnTo>
                  <a:lnTo>
                    <a:pt x="144" y="129"/>
                  </a:lnTo>
                  <a:lnTo>
                    <a:pt x="144" y="124"/>
                  </a:lnTo>
                  <a:lnTo>
                    <a:pt x="153" y="129"/>
                  </a:lnTo>
                  <a:lnTo>
                    <a:pt x="153" y="120"/>
                  </a:lnTo>
                  <a:lnTo>
                    <a:pt x="153" y="114"/>
                  </a:lnTo>
                  <a:lnTo>
                    <a:pt x="162" y="120"/>
                  </a:lnTo>
                  <a:lnTo>
                    <a:pt x="162" y="114"/>
                  </a:lnTo>
                  <a:lnTo>
                    <a:pt x="170" y="120"/>
                  </a:lnTo>
                  <a:lnTo>
                    <a:pt x="170" y="114"/>
                  </a:lnTo>
                  <a:lnTo>
                    <a:pt x="170" y="120"/>
                  </a:lnTo>
                  <a:lnTo>
                    <a:pt x="170" y="114"/>
                  </a:lnTo>
                  <a:lnTo>
                    <a:pt x="179" y="114"/>
                  </a:lnTo>
                  <a:lnTo>
                    <a:pt x="179" y="120"/>
                  </a:lnTo>
                  <a:lnTo>
                    <a:pt x="188" y="124"/>
                  </a:lnTo>
                  <a:lnTo>
                    <a:pt x="188" y="120"/>
                  </a:lnTo>
                  <a:lnTo>
                    <a:pt x="188" y="110"/>
                  </a:lnTo>
                  <a:lnTo>
                    <a:pt x="188" y="120"/>
                  </a:lnTo>
                  <a:lnTo>
                    <a:pt x="196" y="110"/>
                  </a:lnTo>
                  <a:lnTo>
                    <a:pt x="196" y="114"/>
                  </a:lnTo>
                  <a:lnTo>
                    <a:pt x="205" y="110"/>
                  </a:lnTo>
                  <a:lnTo>
                    <a:pt x="205" y="105"/>
                  </a:lnTo>
                  <a:lnTo>
                    <a:pt x="205" y="110"/>
                  </a:lnTo>
                  <a:lnTo>
                    <a:pt x="214" y="110"/>
                  </a:lnTo>
                  <a:lnTo>
                    <a:pt x="214" y="105"/>
                  </a:lnTo>
                  <a:lnTo>
                    <a:pt x="214" y="110"/>
                  </a:lnTo>
                  <a:lnTo>
                    <a:pt x="222" y="105"/>
                  </a:lnTo>
                  <a:lnTo>
                    <a:pt x="222" y="110"/>
                  </a:lnTo>
                  <a:lnTo>
                    <a:pt x="231" y="105"/>
                  </a:lnTo>
                  <a:lnTo>
                    <a:pt x="231" y="110"/>
                  </a:lnTo>
                  <a:lnTo>
                    <a:pt x="231" y="105"/>
                  </a:lnTo>
                  <a:lnTo>
                    <a:pt x="240" y="105"/>
                  </a:lnTo>
                  <a:lnTo>
                    <a:pt x="240" y="110"/>
                  </a:lnTo>
                  <a:lnTo>
                    <a:pt x="248" y="110"/>
                  </a:lnTo>
                  <a:lnTo>
                    <a:pt x="248" y="105"/>
                  </a:lnTo>
                  <a:lnTo>
                    <a:pt x="257" y="105"/>
                  </a:lnTo>
                  <a:lnTo>
                    <a:pt x="257" y="95"/>
                  </a:lnTo>
                  <a:lnTo>
                    <a:pt x="265" y="110"/>
                  </a:lnTo>
                  <a:lnTo>
                    <a:pt x="265" y="105"/>
                  </a:lnTo>
                  <a:lnTo>
                    <a:pt x="274" y="105"/>
                  </a:lnTo>
                  <a:lnTo>
                    <a:pt x="274" y="95"/>
                  </a:lnTo>
                  <a:lnTo>
                    <a:pt x="274" y="105"/>
                  </a:lnTo>
                  <a:lnTo>
                    <a:pt x="283" y="105"/>
                  </a:lnTo>
                  <a:lnTo>
                    <a:pt x="283" y="110"/>
                  </a:lnTo>
                  <a:lnTo>
                    <a:pt x="291" y="105"/>
                  </a:lnTo>
                  <a:lnTo>
                    <a:pt x="291" y="110"/>
                  </a:lnTo>
                  <a:lnTo>
                    <a:pt x="291" y="105"/>
                  </a:lnTo>
                  <a:lnTo>
                    <a:pt x="300" y="105"/>
                  </a:lnTo>
                  <a:lnTo>
                    <a:pt x="300" y="95"/>
                  </a:lnTo>
                  <a:lnTo>
                    <a:pt x="309" y="95"/>
                  </a:lnTo>
                  <a:lnTo>
                    <a:pt x="309" y="105"/>
                  </a:lnTo>
                  <a:lnTo>
                    <a:pt x="309" y="110"/>
                  </a:lnTo>
                  <a:lnTo>
                    <a:pt x="317" y="105"/>
                  </a:lnTo>
                  <a:lnTo>
                    <a:pt x="317" y="95"/>
                  </a:lnTo>
                  <a:lnTo>
                    <a:pt x="326" y="95"/>
                  </a:lnTo>
                  <a:lnTo>
                    <a:pt x="326" y="105"/>
                  </a:lnTo>
                  <a:lnTo>
                    <a:pt x="326" y="95"/>
                  </a:lnTo>
                  <a:lnTo>
                    <a:pt x="335" y="105"/>
                  </a:lnTo>
                  <a:lnTo>
                    <a:pt x="335" y="95"/>
                  </a:lnTo>
                  <a:lnTo>
                    <a:pt x="343" y="95"/>
                  </a:lnTo>
                  <a:lnTo>
                    <a:pt x="352" y="95"/>
                  </a:lnTo>
                  <a:lnTo>
                    <a:pt x="361" y="105"/>
                  </a:lnTo>
                  <a:lnTo>
                    <a:pt x="361" y="95"/>
                  </a:lnTo>
                  <a:lnTo>
                    <a:pt x="369" y="95"/>
                  </a:lnTo>
                  <a:lnTo>
                    <a:pt x="369" y="105"/>
                  </a:lnTo>
                  <a:lnTo>
                    <a:pt x="369" y="95"/>
                  </a:lnTo>
                  <a:lnTo>
                    <a:pt x="378" y="95"/>
                  </a:lnTo>
                  <a:lnTo>
                    <a:pt x="387" y="95"/>
                  </a:lnTo>
                  <a:lnTo>
                    <a:pt x="387" y="90"/>
                  </a:lnTo>
                  <a:lnTo>
                    <a:pt x="387" y="95"/>
                  </a:lnTo>
                  <a:lnTo>
                    <a:pt x="395" y="95"/>
                  </a:lnTo>
                  <a:lnTo>
                    <a:pt x="404" y="110"/>
                  </a:lnTo>
                  <a:lnTo>
                    <a:pt x="404" y="95"/>
                  </a:lnTo>
                  <a:lnTo>
                    <a:pt x="412" y="95"/>
                  </a:lnTo>
                  <a:lnTo>
                    <a:pt x="412" y="105"/>
                  </a:lnTo>
                  <a:lnTo>
                    <a:pt x="412" y="95"/>
                  </a:lnTo>
                  <a:lnTo>
                    <a:pt x="421" y="95"/>
                  </a:lnTo>
                  <a:lnTo>
                    <a:pt x="430" y="95"/>
                  </a:lnTo>
                  <a:lnTo>
                    <a:pt x="438" y="95"/>
                  </a:lnTo>
                  <a:lnTo>
                    <a:pt x="447" y="95"/>
                  </a:lnTo>
                  <a:lnTo>
                    <a:pt x="447" y="105"/>
                  </a:lnTo>
                  <a:lnTo>
                    <a:pt x="456" y="95"/>
                  </a:lnTo>
                  <a:lnTo>
                    <a:pt x="464" y="105"/>
                  </a:lnTo>
                  <a:lnTo>
                    <a:pt x="464" y="95"/>
                  </a:lnTo>
                  <a:lnTo>
                    <a:pt x="473" y="90"/>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703556" name="Freeform 68"/>
          <p:cNvSpPr>
            <a:spLocks/>
          </p:cNvSpPr>
          <p:nvPr/>
        </p:nvSpPr>
        <p:spPr bwMode="auto">
          <a:xfrm>
            <a:off x="3648075" y="4035425"/>
            <a:ext cx="984250" cy="203200"/>
          </a:xfrm>
          <a:custGeom>
            <a:avLst/>
            <a:gdLst>
              <a:gd name="T0" fmla="*/ 2147483647 w 358"/>
              <a:gd name="T1" fmla="*/ 2147483647 h 39"/>
              <a:gd name="T2" fmla="*/ 2147483647 w 358"/>
              <a:gd name="T3" fmla="*/ 2147483647 h 39"/>
              <a:gd name="T4" fmla="*/ 2147483647 w 358"/>
              <a:gd name="T5" fmla="*/ 2147483647 h 39"/>
              <a:gd name="T6" fmla="*/ 2147483647 w 358"/>
              <a:gd name="T7" fmla="*/ 2147483647 h 39"/>
              <a:gd name="T8" fmla="*/ 2147483647 w 358"/>
              <a:gd name="T9" fmla="*/ 2147483647 h 39"/>
              <a:gd name="T10" fmla="*/ 2147483647 w 358"/>
              <a:gd name="T11" fmla="*/ 2147483647 h 39"/>
              <a:gd name="T12" fmla="*/ 2147483647 w 358"/>
              <a:gd name="T13" fmla="*/ 2147483647 h 39"/>
              <a:gd name="T14" fmla="*/ 2147483647 w 358"/>
              <a:gd name="T15" fmla="*/ 2147483647 h 39"/>
              <a:gd name="T16" fmla="*/ 2147483647 w 358"/>
              <a:gd name="T17" fmla="*/ 2147483647 h 39"/>
              <a:gd name="T18" fmla="*/ 2147483647 w 358"/>
              <a:gd name="T19" fmla="*/ 2147483647 h 39"/>
              <a:gd name="T20" fmla="*/ 2147483647 w 358"/>
              <a:gd name="T21" fmla="*/ 2147483647 h 39"/>
              <a:gd name="T22" fmla="*/ 2147483647 w 358"/>
              <a:gd name="T23" fmla="*/ 2147483647 h 39"/>
              <a:gd name="T24" fmla="*/ 2147483647 w 358"/>
              <a:gd name="T25" fmla="*/ 2147483647 h 39"/>
              <a:gd name="T26" fmla="*/ 2147483647 w 358"/>
              <a:gd name="T27" fmla="*/ 2147483647 h 39"/>
              <a:gd name="T28" fmla="*/ 2147483647 w 358"/>
              <a:gd name="T29" fmla="*/ 2147483647 h 39"/>
              <a:gd name="T30" fmla="*/ 2147483647 w 358"/>
              <a:gd name="T31" fmla="*/ 2147483647 h 39"/>
              <a:gd name="T32" fmla="*/ 2147483647 w 358"/>
              <a:gd name="T33" fmla="*/ 2147483647 h 39"/>
              <a:gd name="T34" fmla="*/ 2147483647 w 358"/>
              <a:gd name="T35" fmla="*/ 2147483647 h 39"/>
              <a:gd name="T36" fmla="*/ 2147483647 w 358"/>
              <a:gd name="T37" fmla="*/ 0 h 39"/>
              <a:gd name="T38" fmla="*/ 2147483647 w 358"/>
              <a:gd name="T39" fmla="*/ 0 h 39"/>
              <a:gd name="T40" fmla="*/ 2147483647 w 358"/>
              <a:gd name="T41" fmla="*/ 2147483647 h 39"/>
              <a:gd name="T42" fmla="*/ 2147483647 w 358"/>
              <a:gd name="T43" fmla="*/ 2147483647 h 39"/>
              <a:gd name="T44" fmla="*/ 2147483647 w 358"/>
              <a:gd name="T45" fmla="*/ 2147483647 h 39"/>
              <a:gd name="T46" fmla="*/ 2147483647 w 358"/>
              <a:gd name="T47" fmla="*/ 2147483647 h 39"/>
              <a:gd name="T48" fmla="*/ 2147483647 w 358"/>
              <a:gd name="T49" fmla="*/ 2147483647 h 39"/>
              <a:gd name="T50" fmla="*/ 2147483647 w 358"/>
              <a:gd name="T51" fmla="*/ 2147483647 h 39"/>
              <a:gd name="T52" fmla="*/ 2147483647 w 358"/>
              <a:gd name="T53" fmla="*/ 2147483647 h 39"/>
              <a:gd name="T54" fmla="*/ 2147483647 w 358"/>
              <a:gd name="T55" fmla="*/ 2147483647 h 39"/>
              <a:gd name="T56" fmla="*/ 2147483647 w 358"/>
              <a:gd name="T57" fmla="*/ 2147483647 h 39"/>
              <a:gd name="T58" fmla="*/ 2147483647 w 358"/>
              <a:gd name="T59" fmla="*/ 2147483647 h 39"/>
              <a:gd name="T60" fmla="*/ 2147483647 w 358"/>
              <a:gd name="T61" fmla="*/ 2147483647 h 39"/>
              <a:gd name="T62" fmla="*/ 2147483647 w 358"/>
              <a:gd name="T63" fmla="*/ 2147483647 h 39"/>
              <a:gd name="T64" fmla="*/ 2147483647 w 358"/>
              <a:gd name="T65" fmla="*/ 2147483647 h 39"/>
              <a:gd name="T66" fmla="*/ 2147483647 w 358"/>
              <a:gd name="T67" fmla="*/ 2147483647 h 39"/>
              <a:gd name="T68" fmla="*/ 2147483647 w 358"/>
              <a:gd name="T69" fmla="*/ 2147483647 h 39"/>
              <a:gd name="T70" fmla="*/ 2147483647 w 358"/>
              <a:gd name="T71" fmla="*/ 2147483647 h 39"/>
              <a:gd name="T72" fmla="*/ 2147483647 w 358"/>
              <a:gd name="T73" fmla="*/ 2147483647 h 39"/>
              <a:gd name="T74" fmla="*/ 2147483647 w 358"/>
              <a:gd name="T75" fmla="*/ 2147483647 h 39"/>
              <a:gd name="T76" fmla="*/ 2147483647 w 358"/>
              <a:gd name="T77" fmla="*/ 2147483647 h 39"/>
              <a:gd name="T78" fmla="*/ 2147483647 w 358"/>
              <a:gd name="T79" fmla="*/ 2147483647 h 39"/>
              <a:gd name="T80" fmla="*/ 2147483647 w 358"/>
              <a:gd name="T81" fmla="*/ 2147483647 h 39"/>
              <a:gd name="T82" fmla="*/ 2147483647 w 358"/>
              <a:gd name="T83" fmla="*/ 2147483647 h 39"/>
              <a:gd name="T84" fmla="*/ 2147483647 w 358"/>
              <a:gd name="T85" fmla="*/ 2147483647 h 39"/>
              <a:gd name="T86" fmla="*/ 2147483647 w 358"/>
              <a:gd name="T87" fmla="*/ 2147483647 h 39"/>
              <a:gd name="T88" fmla="*/ 2147483647 w 358"/>
              <a:gd name="T89" fmla="*/ 2147483647 h 39"/>
              <a:gd name="T90" fmla="*/ 2147483647 w 358"/>
              <a:gd name="T91" fmla="*/ 2147483647 h 39"/>
              <a:gd name="T92" fmla="*/ 2147483647 w 358"/>
              <a:gd name="T93" fmla="*/ 2147483647 h 39"/>
              <a:gd name="T94" fmla="*/ 2147483647 w 358"/>
              <a:gd name="T95" fmla="*/ 2147483647 h 39"/>
              <a:gd name="T96" fmla="*/ 2147483647 w 358"/>
              <a:gd name="T97" fmla="*/ 2147483647 h 39"/>
              <a:gd name="T98" fmla="*/ 2147483647 w 358"/>
              <a:gd name="T99" fmla="*/ 2147483647 h 39"/>
              <a:gd name="T100" fmla="*/ 2147483647 w 358"/>
              <a:gd name="T101" fmla="*/ 2147483647 h 39"/>
              <a:gd name="T102" fmla="*/ 2147483647 w 358"/>
              <a:gd name="T103" fmla="*/ 2147483647 h 39"/>
              <a:gd name="T104" fmla="*/ 2147483647 w 358"/>
              <a:gd name="T105" fmla="*/ 2147483647 h 39"/>
              <a:gd name="T106" fmla="*/ 2147483647 w 358"/>
              <a:gd name="T107" fmla="*/ 2147483647 h 39"/>
              <a:gd name="T108" fmla="*/ 2147483647 w 358"/>
              <a:gd name="T109" fmla="*/ 2147483647 h 39"/>
              <a:gd name="T110" fmla="*/ 2147483647 w 358"/>
              <a:gd name="T111" fmla="*/ 2147483647 h 39"/>
              <a:gd name="T112" fmla="*/ 2147483647 w 358"/>
              <a:gd name="T113" fmla="*/ 2147483647 h 39"/>
              <a:gd name="T114" fmla="*/ 2147483647 w 358"/>
              <a:gd name="T115" fmla="*/ 2147483647 h 39"/>
              <a:gd name="T116" fmla="*/ 2147483647 w 358"/>
              <a:gd name="T117" fmla="*/ 2147483647 h 39"/>
              <a:gd name="T118" fmla="*/ 2147483647 w 358"/>
              <a:gd name="T119" fmla="*/ 2147483647 h 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8" h="39">
                <a:moveTo>
                  <a:pt x="0" y="37"/>
                </a:moveTo>
                <a:lnTo>
                  <a:pt x="1" y="37"/>
                </a:lnTo>
                <a:lnTo>
                  <a:pt x="2" y="37"/>
                </a:lnTo>
                <a:lnTo>
                  <a:pt x="3" y="36"/>
                </a:lnTo>
                <a:lnTo>
                  <a:pt x="4" y="38"/>
                </a:lnTo>
                <a:lnTo>
                  <a:pt x="5" y="37"/>
                </a:lnTo>
                <a:lnTo>
                  <a:pt x="6" y="38"/>
                </a:lnTo>
                <a:lnTo>
                  <a:pt x="6" y="37"/>
                </a:lnTo>
                <a:lnTo>
                  <a:pt x="7" y="37"/>
                </a:lnTo>
                <a:lnTo>
                  <a:pt x="8" y="37"/>
                </a:lnTo>
                <a:lnTo>
                  <a:pt x="9" y="37"/>
                </a:lnTo>
                <a:lnTo>
                  <a:pt x="10" y="37"/>
                </a:lnTo>
                <a:lnTo>
                  <a:pt x="10" y="38"/>
                </a:lnTo>
                <a:lnTo>
                  <a:pt x="11" y="36"/>
                </a:lnTo>
                <a:lnTo>
                  <a:pt x="12" y="38"/>
                </a:lnTo>
                <a:lnTo>
                  <a:pt x="12" y="37"/>
                </a:lnTo>
                <a:lnTo>
                  <a:pt x="13" y="38"/>
                </a:lnTo>
                <a:lnTo>
                  <a:pt x="14" y="36"/>
                </a:lnTo>
                <a:lnTo>
                  <a:pt x="14" y="37"/>
                </a:lnTo>
                <a:lnTo>
                  <a:pt x="15" y="37"/>
                </a:lnTo>
                <a:lnTo>
                  <a:pt x="16" y="38"/>
                </a:lnTo>
                <a:lnTo>
                  <a:pt x="16" y="37"/>
                </a:lnTo>
                <a:lnTo>
                  <a:pt x="17" y="38"/>
                </a:lnTo>
                <a:lnTo>
                  <a:pt x="17" y="37"/>
                </a:lnTo>
                <a:lnTo>
                  <a:pt x="18" y="37"/>
                </a:lnTo>
                <a:lnTo>
                  <a:pt x="19" y="37"/>
                </a:lnTo>
                <a:lnTo>
                  <a:pt x="20" y="38"/>
                </a:lnTo>
                <a:lnTo>
                  <a:pt x="20" y="37"/>
                </a:lnTo>
                <a:lnTo>
                  <a:pt x="21" y="37"/>
                </a:lnTo>
                <a:lnTo>
                  <a:pt x="21" y="36"/>
                </a:lnTo>
                <a:lnTo>
                  <a:pt x="22" y="38"/>
                </a:lnTo>
                <a:lnTo>
                  <a:pt x="22" y="37"/>
                </a:lnTo>
                <a:lnTo>
                  <a:pt x="23" y="37"/>
                </a:lnTo>
                <a:lnTo>
                  <a:pt x="24" y="37"/>
                </a:lnTo>
                <a:lnTo>
                  <a:pt x="24" y="38"/>
                </a:lnTo>
                <a:lnTo>
                  <a:pt x="25" y="37"/>
                </a:lnTo>
                <a:lnTo>
                  <a:pt x="26" y="37"/>
                </a:lnTo>
                <a:lnTo>
                  <a:pt x="27" y="38"/>
                </a:lnTo>
                <a:lnTo>
                  <a:pt x="27" y="37"/>
                </a:lnTo>
                <a:lnTo>
                  <a:pt x="28" y="38"/>
                </a:lnTo>
                <a:lnTo>
                  <a:pt x="29" y="37"/>
                </a:lnTo>
                <a:lnTo>
                  <a:pt x="30" y="38"/>
                </a:lnTo>
                <a:lnTo>
                  <a:pt x="31" y="36"/>
                </a:lnTo>
                <a:lnTo>
                  <a:pt x="32" y="38"/>
                </a:lnTo>
                <a:lnTo>
                  <a:pt x="32" y="37"/>
                </a:lnTo>
                <a:lnTo>
                  <a:pt x="33" y="37"/>
                </a:lnTo>
                <a:lnTo>
                  <a:pt x="34" y="38"/>
                </a:lnTo>
                <a:lnTo>
                  <a:pt x="34" y="37"/>
                </a:lnTo>
                <a:lnTo>
                  <a:pt x="35" y="37"/>
                </a:lnTo>
                <a:lnTo>
                  <a:pt x="36" y="38"/>
                </a:lnTo>
                <a:lnTo>
                  <a:pt x="37" y="37"/>
                </a:lnTo>
                <a:lnTo>
                  <a:pt x="38" y="37"/>
                </a:lnTo>
                <a:lnTo>
                  <a:pt x="38" y="38"/>
                </a:lnTo>
                <a:lnTo>
                  <a:pt x="39" y="37"/>
                </a:lnTo>
                <a:lnTo>
                  <a:pt x="39" y="38"/>
                </a:lnTo>
                <a:lnTo>
                  <a:pt x="40" y="37"/>
                </a:lnTo>
                <a:lnTo>
                  <a:pt x="41" y="38"/>
                </a:lnTo>
                <a:lnTo>
                  <a:pt x="42" y="38"/>
                </a:lnTo>
                <a:lnTo>
                  <a:pt x="42" y="37"/>
                </a:lnTo>
                <a:lnTo>
                  <a:pt x="43" y="38"/>
                </a:lnTo>
                <a:lnTo>
                  <a:pt x="43" y="37"/>
                </a:lnTo>
                <a:lnTo>
                  <a:pt x="44" y="38"/>
                </a:lnTo>
                <a:lnTo>
                  <a:pt x="45" y="38"/>
                </a:lnTo>
                <a:lnTo>
                  <a:pt x="46" y="38"/>
                </a:lnTo>
                <a:lnTo>
                  <a:pt x="46" y="37"/>
                </a:lnTo>
                <a:lnTo>
                  <a:pt x="47" y="38"/>
                </a:lnTo>
                <a:lnTo>
                  <a:pt x="48" y="37"/>
                </a:lnTo>
                <a:lnTo>
                  <a:pt x="49" y="37"/>
                </a:lnTo>
                <a:lnTo>
                  <a:pt x="50" y="38"/>
                </a:lnTo>
                <a:lnTo>
                  <a:pt x="50" y="37"/>
                </a:lnTo>
                <a:lnTo>
                  <a:pt x="51" y="38"/>
                </a:lnTo>
                <a:lnTo>
                  <a:pt x="52" y="38"/>
                </a:lnTo>
                <a:lnTo>
                  <a:pt x="53" y="38"/>
                </a:lnTo>
                <a:lnTo>
                  <a:pt x="54" y="36"/>
                </a:lnTo>
                <a:lnTo>
                  <a:pt x="54" y="38"/>
                </a:lnTo>
                <a:lnTo>
                  <a:pt x="55" y="38"/>
                </a:lnTo>
                <a:lnTo>
                  <a:pt x="56" y="37"/>
                </a:lnTo>
                <a:lnTo>
                  <a:pt x="56" y="38"/>
                </a:lnTo>
                <a:lnTo>
                  <a:pt x="57" y="39"/>
                </a:lnTo>
                <a:lnTo>
                  <a:pt x="57" y="37"/>
                </a:lnTo>
                <a:lnTo>
                  <a:pt x="58" y="39"/>
                </a:lnTo>
                <a:lnTo>
                  <a:pt x="58" y="38"/>
                </a:lnTo>
                <a:lnTo>
                  <a:pt x="59" y="38"/>
                </a:lnTo>
                <a:lnTo>
                  <a:pt x="60" y="37"/>
                </a:lnTo>
                <a:lnTo>
                  <a:pt x="60" y="38"/>
                </a:lnTo>
                <a:lnTo>
                  <a:pt x="61" y="38"/>
                </a:lnTo>
                <a:lnTo>
                  <a:pt x="61" y="37"/>
                </a:lnTo>
                <a:lnTo>
                  <a:pt x="62" y="38"/>
                </a:lnTo>
                <a:lnTo>
                  <a:pt x="62" y="37"/>
                </a:lnTo>
                <a:lnTo>
                  <a:pt x="63" y="37"/>
                </a:lnTo>
                <a:lnTo>
                  <a:pt x="64" y="38"/>
                </a:lnTo>
                <a:lnTo>
                  <a:pt x="65" y="38"/>
                </a:lnTo>
                <a:lnTo>
                  <a:pt x="65" y="37"/>
                </a:lnTo>
                <a:lnTo>
                  <a:pt x="66" y="38"/>
                </a:lnTo>
                <a:lnTo>
                  <a:pt x="66" y="37"/>
                </a:lnTo>
                <a:lnTo>
                  <a:pt x="67" y="37"/>
                </a:lnTo>
                <a:lnTo>
                  <a:pt x="68" y="37"/>
                </a:lnTo>
                <a:lnTo>
                  <a:pt x="69" y="37"/>
                </a:lnTo>
                <a:lnTo>
                  <a:pt x="70" y="38"/>
                </a:lnTo>
                <a:lnTo>
                  <a:pt x="71" y="38"/>
                </a:lnTo>
                <a:lnTo>
                  <a:pt x="72" y="38"/>
                </a:lnTo>
                <a:lnTo>
                  <a:pt x="72" y="37"/>
                </a:lnTo>
                <a:lnTo>
                  <a:pt x="73" y="38"/>
                </a:lnTo>
                <a:lnTo>
                  <a:pt x="74" y="38"/>
                </a:lnTo>
                <a:lnTo>
                  <a:pt x="75" y="38"/>
                </a:lnTo>
                <a:lnTo>
                  <a:pt x="76" y="38"/>
                </a:lnTo>
                <a:lnTo>
                  <a:pt x="76" y="37"/>
                </a:lnTo>
                <a:lnTo>
                  <a:pt x="77" y="37"/>
                </a:lnTo>
                <a:lnTo>
                  <a:pt x="77" y="39"/>
                </a:lnTo>
                <a:lnTo>
                  <a:pt x="78" y="38"/>
                </a:lnTo>
                <a:lnTo>
                  <a:pt x="79" y="38"/>
                </a:lnTo>
                <a:lnTo>
                  <a:pt x="80" y="37"/>
                </a:lnTo>
                <a:lnTo>
                  <a:pt x="81" y="37"/>
                </a:lnTo>
                <a:lnTo>
                  <a:pt x="82" y="37"/>
                </a:lnTo>
                <a:lnTo>
                  <a:pt x="82" y="35"/>
                </a:lnTo>
                <a:lnTo>
                  <a:pt x="83" y="33"/>
                </a:lnTo>
                <a:lnTo>
                  <a:pt x="83" y="31"/>
                </a:lnTo>
                <a:lnTo>
                  <a:pt x="84" y="29"/>
                </a:lnTo>
                <a:lnTo>
                  <a:pt x="84" y="25"/>
                </a:lnTo>
                <a:lnTo>
                  <a:pt x="85" y="23"/>
                </a:lnTo>
                <a:lnTo>
                  <a:pt x="86" y="21"/>
                </a:lnTo>
                <a:lnTo>
                  <a:pt x="86" y="19"/>
                </a:lnTo>
                <a:lnTo>
                  <a:pt x="87" y="18"/>
                </a:lnTo>
                <a:lnTo>
                  <a:pt x="87" y="17"/>
                </a:lnTo>
                <a:lnTo>
                  <a:pt x="88" y="16"/>
                </a:lnTo>
                <a:lnTo>
                  <a:pt x="88" y="14"/>
                </a:lnTo>
                <a:lnTo>
                  <a:pt x="89" y="13"/>
                </a:lnTo>
                <a:lnTo>
                  <a:pt x="90" y="12"/>
                </a:lnTo>
                <a:lnTo>
                  <a:pt x="90" y="10"/>
                </a:lnTo>
                <a:lnTo>
                  <a:pt x="91" y="10"/>
                </a:lnTo>
                <a:lnTo>
                  <a:pt x="91" y="9"/>
                </a:lnTo>
                <a:lnTo>
                  <a:pt x="92" y="8"/>
                </a:lnTo>
                <a:lnTo>
                  <a:pt x="93" y="6"/>
                </a:lnTo>
                <a:lnTo>
                  <a:pt x="94" y="7"/>
                </a:lnTo>
                <a:lnTo>
                  <a:pt x="94" y="6"/>
                </a:lnTo>
                <a:lnTo>
                  <a:pt x="95" y="6"/>
                </a:lnTo>
                <a:lnTo>
                  <a:pt x="95" y="4"/>
                </a:lnTo>
                <a:lnTo>
                  <a:pt x="96" y="4"/>
                </a:lnTo>
                <a:lnTo>
                  <a:pt x="97" y="3"/>
                </a:lnTo>
                <a:lnTo>
                  <a:pt x="98" y="3"/>
                </a:lnTo>
                <a:lnTo>
                  <a:pt x="99" y="2"/>
                </a:lnTo>
                <a:lnTo>
                  <a:pt x="100" y="2"/>
                </a:lnTo>
                <a:lnTo>
                  <a:pt x="101" y="1"/>
                </a:lnTo>
                <a:lnTo>
                  <a:pt x="101" y="2"/>
                </a:lnTo>
                <a:lnTo>
                  <a:pt x="102" y="2"/>
                </a:lnTo>
                <a:lnTo>
                  <a:pt x="102" y="1"/>
                </a:lnTo>
                <a:lnTo>
                  <a:pt x="103" y="1"/>
                </a:lnTo>
                <a:lnTo>
                  <a:pt x="104" y="1"/>
                </a:lnTo>
                <a:lnTo>
                  <a:pt x="105" y="2"/>
                </a:lnTo>
                <a:lnTo>
                  <a:pt x="105" y="1"/>
                </a:lnTo>
                <a:lnTo>
                  <a:pt x="106" y="1"/>
                </a:lnTo>
                <a:lnTo>
                  <a:pt x="107" y="1"/>
                </a:lnTo>
                <a:lnTo>
                  <a:pt x="108" y="0"/>
                </a:lnTo>
                <a:lnTo>
                  <a:pt x="109" y="0"/>
                </a:lnTo>
                <a:lnTo>
                  <a:pt x="110" y="1"/>
                </a:lnTo>
                <a:lnTo>
                  <a:pt x="111" y="1"/>
                </a:lnTo>
                <a:lnTo>
                  <a:pt x="112" y="1"/>
                </a:lnTo>
                <a:lnTo>
                  <a:pt x="113" y="1"/>
                </a:lnTo>
                <a:lnTo>
                  <a:pt x="113" y="0"/>
                </a:lnTo>
                <a:lnTo>
                  <a:pt x="114" y="1"/>
                </a:lnTo>
                <a:lnTo>
                  <a:pt x="114" y="0"/>
                </a:lnTo>
                <a:lnTo>
                  <a:pt x="115" y="0"/>
                </a:lnTo>
                <a:lnTo>
                  <a:pt x="116" y="1"/>
                </a:lnTo>
                <a:lnTo>
                  <a:pt x="116" y="0"/>
                </a:lnTo>
                <a:lnTo>
                  <a:pt x="117" y="1"/>
                </a:lnTo>
                <a:lnTo>
                  <a:pt x="117" y="0"/>
                </a:lnTo>
                <a:lnTo>
                  <a:pt x="118" y="1"/>
                </a:lnTo>
                <a:lnTo>
                  <a:pt x="119" y="1"/>
                </a:lnTo>
                <a:lnTo>
                  <a:pt x="120" y="1"/>
                </a:lnTo>
                <a:lnTo>
                  <a:pt x="120" y="6"/>
                </a:lnTo>
                <a:lnTo>
                  <a:pt x="121" y="1"/>
                </a:lnTo>
                <a:lnTo>
                  <a:pt x="122" y="2"/>
                </a:lnTo>
                <a:lnTo>
                  <a:pt x="122" y="1"/>
                </a:lnTo>
                <a:lnTo>
                  <a:pt x="123" y="2"/>
                </a:lnTo>
                <a:lnTo>
                  <a:pt x="124" y="1"/>
                </a:lnTo>
                <a:lnTo>
                  <a:pt x="124" y="2"/>
                </a:lnTo>
                <a:lnTo>
                  <a:pt x="125" y="2"/>
                </a:lnTo>
                <a:lnTo>
                  <a:pt x="125" y="1"/>
                </a:lnTo>
                <a:lnTo>
                  <a:pt x="126" y="1"/>
                </a:lnTo>
                <a:lnTo>
                  <a:pt x="126" y="4"/>
                </a:lnTo>
                <a:lnTo>
                  <a:pt x="127" y="2"/>
                </a:lnTo>
                <a:lnTo>
                  <a:pt x="128" y="2"/>
                </a:lnTo>
                <a:lnTo>
                  <a:pt x="129" y="2"/>
                </a:lnTo>
                <a:lnTo>
                  <a:pt x="130" y="2"/>
                </a:lnTo>
                <a:lnTo>
                  <a:pt x="131" y="2"/>
                </a:lnTo>
                <a:lnTo>
                  <a:pt x="132" y="2"/>
                </a:lnTo>
                <a:lnTo>
                  <a:pt x="133" y="3"/>
                </a:lnTo>
                <a:lnTo>
                  <a:pt x="134" y="3"/>
                </a:lnTo>
                <a:lnTo>
                  <a:pt x="135" y="4"/>
                </a:lnTo>
                <a:lnTo>
                  <a:pt x="135" y="3"/>
                </a:lnTo>
                <a:lnTo>
                  <a:pt x="136" y="3"/>
                </a:lnTo>
                <a:lnTo>
                  <a:pt x="137" y="4"/>
                </a:lnTo>
                <a:lnTo>
                  <a:pt x="137" y="5"/>
                </a:lnTo>
                <a:lnTo>
                  <a:pt x="138" y="4"/>
                </a:lnTo>
                <a:lnTo>
                  <a:pt x="139" y="4"/>
                </a:lnTo>
                <a:lnTo>
                  <a:pt x="140" y="4"/>
                </a:lnTo>
                <a:lnTo>
                  <a:pt x="141" y="4"/>
                </a:lnTo>
                <a:lnTo>
                  <a:pt x="142" y="5"/>
                </a:lnTo>
                <a:lnTo>
                  <a:pt x="143" y="4"/>
                </a:lnTo>
                <a:lnTo>
                  <a:pt x="143" y="5"/>
                </a:lnTo>
                <a:lnTo>
                  <a:pt x="144" y="4"/>
                </a:lnTo>
                <a:lnTo>
                  <a:pt x="145" y="5"/>
                </a:lnTo>
                <a:lnTo>
                  <a:pt x="146" y="4"/>
                </a:lnTo>
                <a:lnTo>
                  <a:pt x="146" y="6"/>
                </a:lnTo>
                <a:lnTo>
                  <a:pt x="147" y="4"/>
                </a:lnTo>
                <a:lnTo>
                  <a:pt x="148" y="5"/>
                </a:lnTo>
                <a:lnTo>
                  <a:pt x="149" y="6"/>
                </a:lnTo>
                <a:lnTo>
                  <a:pt x="150" y="5"/>
                </a:lnTo>
                <a:lnTo>
                  <a:pt x="150" y="4"/>
                </a:lnTo>
                <a:lnTo>
                  <a:pt x="151" y="5"/>
                </a:lnTo>
                <a:lnTo>
                  <a:pt x="152" y="6"/>
                </a:lnTo>
                <a:lnTo>
                  <a:pt x="153" y="5"/>
                </a:lnTo>
                <a:lnTo>
                  <a:pt x="154" y="6"/>
                </a:lnTo>
                <a:lnTo>
                  <a:pt x="155" y="6"/>
                </a:lnTo>
                <a:lnTo>
                  <a:pt x="156" y="5"/>
                </a:lnTo>
                <a:lnTo>
                  <a:pt x="156" y="6"/>
                </a:lnTo>
                <a:lnTo>
                  <a:pt x="157" y="6"/>
                </a:lnTo>
                <a:lnTo>
                  <a:pt x="158" y="6"/>
                </a:lnTo>
                <a:lnTo>
                  <a:pt x="159" y="6"/>
                </a:lnTo>
                <a:lnTo>
                  <a:pt x="159" y="7"/>
                </a:lnTo>
                <a:lnTo>
                  <a:pt x="160" y="8"/>
                </a:lnTo>
                <a:lnTo>
                  <a:pt x="160" y="6"/>
                </a:lnTo>
                <a:lnTo>
                  <a:pt x="161" y="8"/>
                </a:lnTo>
                <a:lnTo>
                  <a:pt x="162" y="7"/>
                </a:lnTo>
                <a:lnTo>
                  <a:pt x="163" y="7"/>
                </a:lnTo>
                <a:lnTo>
                  <a:pt x="163" y="8"/>
                </a:lnTo>
                <a:lnTo>
                  <a:pt x="164" y="7"/>
                </a:lnTo>
                <a:lnTo>
                  <a:pt x="165" y="8"/>
                </a:lnTo>
                <a:lnTo>
                  <a:pt x="165" y="7"/>
                </a:lnTo>
                <a:lnTo>
                  <a:pt x="166" y="7"/>
                </a:lnTo>
                <a:lnTo>
                  <a:pt x="166" y="8"/>
                </a:lnTo>
                <a:lnTo>
                  <a:pt x="167" y="7"/>
                </a:lnTo>
                <a:lnTo>
                  <a:pt x="168" y="8"/>
                </a:lnTo>
                <a:lnTo>
                  <a:pt x="169" y="7"/>
                </a:lnTo>
                <a:lnTo>
                  <a:pt x="169" y="8"/>
                </a:lnTo>
                <a:lnTo>
                  <a:pt x="170" y="8"/>
                </a:lnTo>
                <a:lnTo>
                  <a:pt x="170" y="7"/>
                </a:lnTo>
                <a:lnTo>
                  <a:pt x="171" y="8"/>
                </a:lnTo>
                <a:lnTo>
                  <a:pt x="172" y="8"/>
                </a:lnTo>
                <a:lnTo>
                  <a:pt x="173" y="8"/>
                </a:lnTo>
                <a:lnTo>
                  <a:pt x="174" y="8"/>
                </a:lnTo>
                <a:lnTo>
                  <a:pt x="175" y="8"/>
                </a:lnTo>
                <a:lnTo>
                  <a:pt x="175" y="9"/>
                </a:lnTo>
                <a:lnTo>
                  <a:pt x="176" y="8"/>
                </a:lnTo>
                <a:lnTo>
                  <a:pt x="177" y="9"/>
                </a:lnTo>
                <a:lnTo>
                  <a:pt x="177" y="8"/>
                </a:lnTo>
                <a:lnTo>
                  <a:pt x="178" y="9"/>
                </a:lnTo>
                <a:lnTo>
                  <a:pt x="179" y="9"/>
                </a:lnTo>
                <a:lnTo>
                  <a:pt x="180" y="9"/>
                </a:lnTo>
                <a:lnTo>
                  <a:pt x="181" y="9"/>
                </a:lnTo>
                <a:lnTo>
                  <a:pt x="181" y="10"/>
                </a:lnTo>
                <a:lnTo>
                  <a:pt x="182" y="9"/>
                </a:lnTo>
                <a:lnTo>
                  <a:pt x="183" y="11"/>
                </a:lnTo>
                <a:lnTo>
                  <a:pt x="184" y="9"/>
                </a:lnTo>
                <a:lnTo>
                  <a:pt x="185" y="9"/>
                </a:lnTo>
                <a:lnTo>
                  <a:pt x="186" y="9"/>
                </a:lnTo>
                <a:lnTo>
                  <a:pt x="186" y="10"/>
                </a:lnTo>
                <a:lnTo>
                  <a:pt x="187" y="9"/>
                </a:lnTo>
                <a:lnTo>
                  <a:pt x="188" y="9"/>
                </a:lnTo>
                <a:lnTo>
                  <a:pt x="188" y="10"/>
                </a:lnTo>
                <a:lnTo>
                  <a:pt x="189" y="10"/>
                </a:lnTo>
                <a:lnTo>
                  <a:pt x="189" y="9"/>
                </a:lnTo>
                <a:lnTo>
                  <a:pt x="190" y="10"/>
                </a:lnTo>
                <a:lnTo>
                  <a:pt x="191" y="11"/>
                </a:lnTo>
                <a:lnTo>
                  <a:pt x="192" y="9"/>
                </a:lnTo>
                <a:lnTo>
                  <a:pt x="193" y="10"/>
                </a:lnTo>
                <a:lnTo>
                  <a:pt x="193" y="11"/>
                </a:lnTo>
                <a:lnTo>
                  <a:pt x="194" y="11"/>
                </a:lnTo>
                <a:lnTo>
                  <a:pt x="195" y="12"/>
                </a:lnTo>
                <a:lnTo>
                  <a:pt x="195" y="11"/>
                </a:lnTo>
                <a:lnTo>
                  <a:pt x="196" y="11"/>
                </a:lnTo>
                <a:lnTo>
                  <a:pt x="197" y="12"/>
                </a:lnTo>
                <a:lnTo>
                  <a:pt x="198" y="12"/>
                </a:lnTo>
                <a:lnTo>
                  <a:pt x="199" y="11"/>
                </a:lnTo>
                <a:lnTo>
                  <a:pt x="200" y="11"/>
                </a:lnTo>
                <a:lnTo>
                  <a:pt x="200" y="12"/>
                </a:lnTo>
                <a:lnTo>
                  <a:pt x="201" y="12"/>
                </a:lnTo>
                <a:lnTo>
                  <a:pt x="202" y="12"/>
                </a:lnTo>
                <a:lnTo>
                  <a:pt x="203" y="12"/>
                </a:lnTo>
                <a:lnTo>
                  <a:pt x="203" y="11"/>
                </a:lnTo>
                <a:lnTo>
                  <a:pt x="204" y="11"/>
                </a:lnTo>
                <a:lnTo>
                  <a:pt x="204" y="12"/>
                </a:lnTo>
                <a:lnTo>
                  <a:pt x="205" y="12"/>
                </a:lnTo>
                <a:lnTo>
                  <a:pt x="206" y="11"/>
                </a:lnTo>
                <a:lnTo>
                  <a:pt x="207" y="12"/>
                </a:lnTo>
                <a:lnTo>
                  <a:pt x="207" y="11"/>
                </a:lnTo>
                <a:lnTo>
                  <a:pt x="208" y="12"/>
                </a:lnTo>
                <a:lnTo>
                  <a:pt x="209" y="13"/>
                </a:lnTo>
                <a:lnTo>
                  <a:pt x="210" y="12"/>
                </a:lnTo>
                <a:lnTo>
                  <a:pt x="211" y="12"/>
                </a:lnTo>
                <a:lnTo>
                  <a:pt x="212" y="13"/>
                </a:lnTo>
                <a:lnTo>
                  <a:pt x="212" y="12"/>
                </a:lnTo>
                <a:lnTo>
                  <a:pt x="213" y="12"/>
                </a:lnTo>
                <a:lnTo>
                  <a:pt x="214" y="13"/>
                </a:lnTo>
                <a:lnTo>
                  <a:pt x="214" y="12"/>
                </a:lnTo>
                <a:lnTo>
                  <a:pt x="215" y="13"/>
                </a:lnTo>
                <a:lnTo>
                  <a:pt x="215" y="12"/>
                </a:lnTo>
                <a:lnTo>
                  <a:pt x="216" y="13"/>
                </a:lnTo>
                <a:lnTo>
                  <a:pt x="217" y="13"/>
                </a:lnTo>
                <a:lnTo>
                  <a:pt x="218" y="13"/>
                </a:lnTo>
                <a:lnTo>
                  <a:pt x="219" y="14"/>
                </a:lnTo>
                <a:lnTo>
                  <a:pt x="219" y="13"/>
                </a:lnTo>
                <a:lnTo>
                  <a:pt x="220" y="13"/>
                </a:lnTo>
                <a:lnTo>
                  <a:pt x="221" y="13"/>
                </a:lnTo>
                <a:lnTo>
                  <a:pt x="222" y="13"/>
                </a:lnTo>
                <a:lnTo>
                  <a:pt x="222" y="14"/>
                </a:lnTo>
                <a:lnTo>
                  <a:pt x="223" y="13"/>
                </a:lnTo>
                <a:lnTo>
                  <a:pt x="224" y="13"/>
                </a:lnTo>
                <a:lnTo>
                  <a:pt x="225" y="13"/>
                </a:lnTo>
                <a:lnTo>
                  <a:pt x="226" y="13"/>
                </a:lnTo>
                <a:lnTo>
                  <a:pt x="226" y="14"/>
                </a:lnTo>
                <a:lnTo>
                  <a:pt x="227" y="13"/>
                </a:lnTo>
                <a:lnTo>
                  <a:pt x="228" y="13"/>
                </a:lnTo>
                <a:lnTo>
                  <a:pt x="229" y="14"/>
                </a:lnTo>
                <a:lnTo>
                  <a:pt x="230" y="15"/>
                </a:lnTo>
                <a:lnTo>
                  <a:pt x="230" y="14"/>
                </a:lnTo>
                <a:lnTo>
                  <a:pt x="231" y="13"/>
                </a:lnTo>
                <a:lnTo>
                  <a:pt x="231" y="14"/>
                </a:lnTo>
                <a:lnTo>
                  <a:pt x="232" y="14"/>
                </a:lnTo>
                <a:lnTo>
                  <a:pt x="233" y="15"/>
                </a:lnTo>
                <a:lnTo>
                  <a:pt x="233" y="14"/>
                </a:lnTo>
                <a:lnTo>
                  <a:pt x="234" y="13"/>
                </a:lnTo>
                <a:lnTo>
                  <a:pt x="234" y="15"/>
                </a:lnTo>
                <a:lnTo>
                  <a:pt x="235" y="15"/>
                </a:lnTo>
                <a:lnTo>
                  <a:pt x="235" y="13"/>
                </a:lnTo>
                <a:lnTo>
                  <a:pt x="236" y="15"/>
                </a:lnTo>
                <a:lnTo>
                  <a:pt x="237" y="14"/>
                </a:lnTo>
                <a:lnTo>
                  <a:pt x="237" y="15"/>
                </a:lnTo>
                <a:lnTo>
                  <a:pt x="238" y="15"/>
                </a:lnTo>
                <a:lnTo>
                  <a:pt x="239" y="15"/>
                </a:lnTo>
                <a:lnTo>
                  <a:pt x="240" y="14"/>
                </a:lnTo>
                <a:lnTo>
                  <a:pt x="241" y="14"/>
                </a:lnTo>
                <a:lnTo>
                  <a:pt x="241" y="15"/>
                </a:lnTo>
                <a:lnTo>
                  <a:pt x="242" y="14"/>
                </a:lnTo>
                <a:lnTo>
                  <a:pt x="242" y="15"/>
                </a:lnTo>
                <a:lnTo>
                  <a:pt x="243" y="15"/>
                </a:lnTo>
                <a:lnTo>
                  <a:pt x="244" y="15"/>
                </a:lnTo>
                <a:lnTo>
                  <a:pt x="245" y="14"/>
                </a:lnTo>
                <a:lnTo>
                  <a:pt x="245" y="15"/>
                </a:lnTo>
                <a:lnTo>
                  <a:pt x="246" y="16"/>
                </a:lnTo>
                <a:lnTo>
                  <a:pt x="247" y="15"/>
                </a:lnTo>
                <a:lnTo>
                  <a:pt x="248" y="15"/>
                </a:lnTo>
                <a:lnTo>
                  <a:pt x="249" y="15"/>
                </a:lnTo>
                <a:lnTo>
                  <a:pt x="249" y="16"/>
                </a:lnTo>
                <a:lnTo>
                  <a:pt x="250" y="15"/>
                </a:lnTo>
                <a:lnTo>
                  <a:pt x="251" y="15"/>
                </a:lnTo>
                <a:lnTo>
                  <a:pt x="251" y="16"/>
                </a:lnTo>
                <a:lnTo>
                  <a:pt x="252" y="16"/>
                </a:lnTo>
                <a:lnTo>
                  <a:pt x="253" y="16"/>
                </a:lnTo>
                <a:lnTo>
                  <a:pt x="254" y="17"/>
                </a:lnTo>
                <a:lnTo>
                  <a:pt x="255" y="16"/>
                </a:lnTo>
                <a:lnTo>
                  <a:pt x="256" y="16"/>
                </a:lnTo>
                <a:lnTo>
                  <a:pt x="256" y="17"/>
                </a:lnTo>
                <a:lnTo>
                  <a:pt x="257" y="17"/>
                </a:lnTo>
                <a:lnTo>
                  <a:pt x="257" y="16"/>
                </a:lnTo>
                <a:lnTo>
                  <a:pt x="258" y="17"/>
                </a:lnTo>
                <a:lnTo>
                  <a:pt x="259" y="16"/>
                </a:lnTo>
                <a:lnTo>
                  <a:pt x="259" y="17"/>
                </a:lnTo>
                <a:lnTo>
                  <a:pt x="260" y="16"/>
                </a:lnTo>
                <a:lnTo>
                  <a:pt x="261" y="17"/>
                </a:lnTo>
                <a:lnTo>
                  <a:pt x="262" y="16"/>
                </a:lnTo>
                <a:lnTo>
                  <a:pt x="263" y="16"/>
                </a:lnTo>
                <a:lnTo>
                  <a:pt x="263" y="17"/>
                </a:lnTo>
                <a:lnTo>
                  <a:pt x="264" y="17"/>
                </a:lnTo>
                <a:lnTo>
                  <a:pt x="264" y="16"/>
                </a:lnTo>
                <a:lnTo>
                  <a:pt x="265" y="17"/>
                </a:lnTo>
                <a:lnTo>
                  <a:pt x="266" y="17"/>
                </a:lnTo>
                <a:lnTo>
                  <a:pt x="267" y="17"/>
                </a:lnTo>
                <a:lnTo>
                  <a:pt x="268" y="17"/>
                </a:lnTo>
                <a:lnTo>
                  <a:pt x="268" y="16"/>
                </a:lnTo>
                <a:lnTo>
                  <a:pt x="269" y="17"/>
                </a:lnTo>
                <a:lnTo>
                  <a:pt x="270" y="17"/>
                </a:lnTo>
                <a:lnTo>
                  <a:pt x="271" y="18"/>
                </a:lnTo>
                <a:lnTo>
                  <a:pt x="271" y="17"/>
                </a:lnTo>
                <a:lnTo>
                  <a:pt x="272" y="17"/>
                </a:lnTo>
                <a:lnTo>
                  <a:pt x="273" y="18"/>
                </a:lnTo>
                <a:lnTo>
                  <a:pt x="274" y="17"/>
                </a:lnTo>
                <a:lnTo>
                  <a:pt x="275" y="17"/>
                </a:lnTo>
                <a:lnTo>
                  <a:pt x="276" y="17"/>
                </a:lnTo>
                <a:lnTo>
                  <a:pt x="276" y="18"/>
                </a:lnTo>
                <a:lnTo>
                  <a:pt x="277" y="17"/>
                </a:lnTo>
                <a:lnTo>
                  <a:pt x="278" y="17"/>
                </a:lnTo>
                <a:lnTo>
                  <a:pt x="278" y="18"/>
                </a:lnTo>
                <a:lnTo>
                  <a:pt x="279" y="17"/>
                </a:lnTo>
                <a:lnTo>
                  <a:pt x="280" y="17"/>
                </a:lnTo>
                <a:lnTo>
                  <a:pt x="281" y="17"/>
                </a:lnTo>
                <a:lnTo>
                  <a:pt x="282" y="17"/>
                </a:lnTo>
                <a:lnTo>
                  <a:pt x="282" y="18"/>
                </a:lnTo>
                <a:lnTo>
                  <a:pt x="283" y="18"/>
                </a:lnTo>
                <a:lnTo>
                  <a:pt x="283" y="17"/>
                </a:lnTo>
                <a:lnTo>
                  <a:pt x="284" y="19"/>
                </a:lnTo>
                <a:lnTo>
                  <a:pt x="285" y="18"/>
                </a:lnTo>
                <a:lnTo>
                  <a:pt x="286" y="17"/>
                </a:lnTo>
                <a:lnTo>
                  <a:pt x="286" y="19"/>
                </a:lnTo>
                <a:lnTo>
                  <a:pt x="287" y="18"/>
                </a:lnTo>
                <a:lnTo>
                  <a:pt x="288" y="18"/>
                </a:lnTo>
                <a:lnTo>
                  <a:pt x="289" y="19"/>
                </a:lnTo>
                <a:lnTo>
                  <a:pt x="289" y="18"/>
                </a:lnTo>
                <a:lnTo>
                  <a:pt x="290" y="18"/>
                </a:lnTo>
                <a:lnTo>
                  <a:pt x="291" y="18"/>
                </a:lnTo>
                <a:lnTo>
                  <a:pt x="292" y="19"/>
                </a:lnTo>
                <a:lnTo>
                  <a:pt x="293" y="18"/>
                </a:lnTo>
                <a:lnTo>
                  <a:pt x="293" y="19"/>
                </a:lnTo>
                <a:lnTo>
                  <a:pt x="294" y="19"/>
                </a:lnTo>
                <a:lnTo>
                  <a:pt x="295" y="17"/>
                </a:lnTo>
                <a:lnTo>
                  <a:pt x="295" y="18"/>
                </a:lnTo>
                <a:lnTo>
                  <a:pt x="296" y="17"/>
                </a:lnTo>
                <a:lnTo>
                  <a:pt x="297" y="19"/>
                </a:lnTo>
                <a:lnTo>
                  <a:pt x="298" y="19"/>
                </a:lnTo>
                <a:lnTo>
                  <a:pt x="299" y="19"/>
                </a:lnTo>
                <a:lnTo>
                  <a:pt x="300" y="18"/>
                </a:lnTo>
                <a:lnTo>
                  <a:pt x="301" y="19"/>
                </a:lnTo>
                <a:lnTo>
                  <a:pt x="301" y="18"/>
                </a:lnTo>
                <a:lnTo>
                  <a:pt x="302" y="18"/>
                </a:lnTo>
                <a:lnTo>
                  <a:pt x="302" y="19"/>
                </a:lnTo>
                <a:lnTo>
                  <a:pt x="303" y="19"/>
                </a:lnTo>
                <a:lnTo>
                  <a:pt x="304" y="19"/>
                </a:lnTo>
                <a:lnTo>
                  <a:pt x="304" y="18"/>
                </a:lnTo>
                <a:lnTo>
                  <a:pt x="305" y="19"/>
                </a:lnTo>
                <a:lnTo>
                  <a:pt x="306" y="19"/>
                </a:lnTo>
                <a:lnTo>
                  <a:pt x="306" y="18"/>
                </a:lnTo>
                <a:lnTo>
                  <a:pt x="307" y="19"/>
                </a:lnTo>
                <a:lnTo>
                  <a:pt x="308" y="19"/>
                </a:lnTo>
                <a:lnTo>
                  <a:pt x="309" y="19"/>
                </a:lnTo>
                <a:lnTo>
                  <a:pt x="310" y="19"/>
                </a:lnTo>
                <a:lnTo>
                  <a:pt x="311" y="19"/>
                </a:lnTo>
                <a:lnTo>
                  <a:pt x="312" y="19"/>
                </a:lnTo>
                <a:lnTo>
                  <a:pt x="313" y="19"/>
                </a:lnTo>
                <a:lnTo>
                  <a:pt x="314" y="19"/>
                </a:lnTo>
                <a:lnTo>
                  <a:pt x="315" y="19"/>
                </a:lnTo>
                <a:lnTo>
                  <a:pt x="316" y="20"/>
                </a:lnTo>
                <a:lnTo>
                  <a:pt x="316" y="19"/>
                </a:lnTo>
                <a:lnTo>
                  <a:pt x="317" y="19"/>
                </a:lnTo>
                <a:lnTo>
                  <a:pt x="318" y="20"/>
                </a:lnTo>
                <a:lnTo>
                  <a:pt x="319" y="20"/>
                </a:lnTo>
                <a:lnTo>
                  <a:pt x="320" y="20"/>
                </a:lnTo>
                <a:lnTo>
                  <a:pt x="321" y="19"/>
                </a:lnTo>
                <a:lnTo>
                  <a:pt x="322" y="20"/>
                </a:lnTo>
                <a:lnTo>
                  <a:pt x="323" y="20"/>
                </a:lnTo>
                <a:lnTo>
                  <a:pt x="324" y="20"/>
                </a:lnTo>
                <a:lnTo>
                  <a:pt x="325" y="20"/>
                </a:lnTo>
                <a:lnTo>
                  <a:pt x="326" y="20"/>
                </a:lnTo>
                <a:lnTo>
                  <a:pt x="328" y="20"/>
                </a:lnTo>
                <a:lnTo>
                  <a:pt x="329" y="20"/>
                </a:lnTo>
                <a:lnTo>
                  <a:pt x="330" y="20"/>
                </a:lnTo>
                <a:lnTo>
                  <a:pt x="331" y="20"/>
                </a:lnTo>
                <a:lnTo>
                  <a:pt x="332" y="21"/>
                </a:lnTo>
                <a:lnTo>
                  <a:pt x="333" y="21"/>
                </a:lnTo>
                <a:lnTo>
                  <a:pt x="334" y="20"/>
                </a:lnTo>
                <a:lnTo>
                  <a:pt x="335" y="22"/>
                </a:lnTo>
                <a:lnTo>
                  <a:pt x="335" y="20"/>
                </a:lnTo>
                <a:lnTo>
                  <a:pt x="336" y="21"/>
                </a:lnTo>
                <a:lnTo>
                  <a:pt x="336" y="20"/>
                </a:lnTo>
                <a:lnTo>
                  <a:pt x="337" y="20"/>
                </a:lnTo>
                <a:lnTo>
                  <a:pt x="338" y="20"/>
                </a:lnTo>
                <a:lnTo>
                  <a:pt x="339" y="21"/>
                </a:lnTo>
                <a:lnTo>
                  <a:pt x="340" y="21"/>
                </a:lnTo>
                <a:lnTo>
                  <a:pt x="340" y="20"/>
                </a:lnTo>
                <a:lnTo>
                  <a:pt x="341" y="21"/>
                </a:lnTo>
                <a:lnTo>
                  <a:pt x="342" y="21"/>
                </a:lnTo>
                <a:lnTo>
                  <a:pt x="343" y="20"/>
                </a:lnTo>
                <a:lnTo>
                  <a:pt x="344" y="22"/>
                </a:lnTo>
                <a:lnTo>
                  <a:pt x="344" y="20"/>
                </a:lnTo>
                <a:lnTo>
                  <a:pt x="345" y="22"/>
                </a:lnTo>
                <a:lnTo>
                  <a:pt x="345" y="21"/>
                </a:lnTo>
                <a:lnTo>
                  <a:pt x="346" y="22"/>
                </a:lnTo>
                <a:lnTo>
                  <a:pt x="347" y="20"/>
                </a:lnTo>
                <a:lnTo>
                  <a:pt x="348" y="22"/>
                </a:lnTo>
                <a:lnTo>
                  <a:pt x="349" y="21"/>
                </a:lnTo>
                <a:lnTo>
                  <a:pt x="350" y="20"/>
                </a:lnTo>
                <a:lnTo>
                  <a:pt x="351" y="21"/>
                </a:lnTo>
                <a:lnTo>
                  <a:pt x="352" y="21"/>
                </a:lnTo>
                <a:lnTo>
                  <a:pt x="354" y="20"/>
                </a:lnTo>
                <a:lnTo>
                  <a:pt x="355" y="22"/>
                </a:lnTo>
                <a:lnTo>
                  <a:pt x="356" y="22"/>
                </a:lnTo>
                <a:lnTo>
                  <a:pt x="357" y="24"/>
                </a:lnTo>
                <a:lnTo>
                  <a:pt x="358" y="23"/>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15" name="Group 69"/>
          <p:cNvGrpSpPr>
            <a:grpSpLocks/>
          </p:cNvGrpSpPr>
          <p:nvPr/>
        </p:nvGrpSpPr>
        <p:grpSpPr bwMode="auto">
          <a:xfrm>
            <a:off x="3606800" y="3762375"/>
            <a:ext cx="974725" cy="474663"/>
            <a:chOff x="2112" y="3224"/>
            <a:chExt cx="614" cy="217"/>
          </a:xfrm>
        </p:grpSpPr>
        <p:sp>
          <p:nvSpPr>
            <p:cNvPr id="31847" name="Freeform 70"/>
            <p:cNvSpPr>
              <a:spLocks/>
            </p:cNvSpPr>
            <p:nvPr/>
          </p:nvSpPr>
          <p:spPr bwMode="auto">
            <a:xfrm>
              <a:off x="2112" y="3415"/>
              <a:ext cx="158" cy="26"/>
            </a:xfrm>
            <a:custGeom>
              <a:avLst/>
              <a:gdLst>
                <a:gd name="T0" fmla="*/ 2 w 206"/>
                <a:gd name="T1" fmla="*/ 13 h 26"/>
                <a:gd name="T2" fmla="*/ 2 w 206"/>
                <a:gd name="T3" fmla="*/ 17 h 26"/>
                <a:gd name="T4" fmla="*/ 2 w 206"/>
                <a:gd name="T5" fmla="*/ 13 h 26"/>
                <a:gd name="T6" fmla="*/ 2 w 206"/>
                <a:gd name="T7" fmla="*/ 13 h 26"/>
                <a:gd name="T8" fmla="*/ 2 w 206"/>
                <a:gd name="T9" fmla="*/ 13 h 26"/>
                <a:gd name="T10" fmla="*/ 2 w 206"/>
                <a:gd name="T11" fmla="*/ 9 h 26"/>
                <a:gd name="T12" fmla="*/ 2 w 206"/>
                <a:gd name="T13" fmla="*/ 22 h 26"/>
                <a:gd name="T14" fmla="*/ 2 w 206"/>
                <a:gd name="T15" fmla="*/ 17 h 26"/>
                <a:gd name="T16" fmla="*/ 2 w 206"/>
                <a:gd name="T17" fmla="*/ 9 h 26"/>
                <a:gd name="T18" fmla="*/ 2 w 206"/>
                <a:gd name="T19" fmla="*/ 9 h 26"/>
                <a:gd name="T20" fmla="*/ 3 w 206"/>
                <a:gd name="T21" fmla="*/ 13 h 26"/>
                <a:gd name="T22" fmla="*/ 3 w 206"/>
                <a:gd name="T23" fmla="*/ 22 h 26"/>
                <a:gd name="T24" fmla="*/ 3 w 206"/>
                <a:gd name="T25" fmla="*/ 13 h 26"/>
                <a:gd name="T26" fmla="*/ 4 w 206"/>
                <a:gd name="T27" fmla="*/ 13 h 26"/>
                <a:gd name="T28" fmla="*/ 4 w 206"/>
                <a:gd name="T29" fmla="*/ 9 h 26"/>
                <a:gd name="T30" fmla="*/ 4 w 206"/>
                <a:gd name="T31" fmla="*/ 17 h 26"/>
                <a:gd name="T32" fmla="*/ 4 w 206"/>
                <a:gd name="T33" fmla="*/ 13 h 26"/>
                <a:gd name="T34" fmla="*/ 5 w 206"/>
                <a:gd name="T35" fmla="*/ 13 h 26"/>
                <a:gd name="T36" fmla="*/ 5 w 206"/>
                <a:gd name="T37" fmla="*/ 17 h 26"/>
                <a:gd name="T38" fmla="*/ 5 w 206"/>
                <a:gd name="T39" fmla="*/ 13 h 26"/>
                <a:gd name="T40" fmla="*/ 5 w 206"/>
                <a:gd name="T41" fmla="*/ 13 h 26"/>
                <a:gd name="T42" fmla="*/ 5 w 206"/>
                <a:gd name="T43" fmla="*/ 17 h 26"/>
                <a:gd name="T44" fmla="*/ 5 w 206"/>
                <a:gd name="T45" fmla="*/ 22 h 26"/>
                <a:gd name="T46" fmla="*/ 5 w 206"/>
                <a:gd name="T47" fmla="*/ 17 h 26"/>
                <a:gd name="T48" fmla="*/ 5 w 206"/>
                <a:gd name="T49" fmla="*/ 9 h 26"/>
                <a:gd name="T50" fmla="*/ 5 w 206"/>
                <a:gd name="T51" fmla="*/ 13 h 26"/>
                <a:gd name="T52" fmla="*/ 5 w 206"/>
                <a:gd name="T53" fmla="*/ 22 h 26"/>
                <a:gd name="T54" fmla="*/ 5 w 206"/>
                <a:gd name="T55" fmla="*/ 9 h 26"/>
                <a:gd name="T56" fmla="*/ 6 w 206"/>
                <a:gd name="T57" fmla="*/ 9 h 26"/>
                <a:gd name="T58" fmla="*/ 6 w 206"/>
                <a:gd name="T59" fmla="*/ 17 h 26"/>
                <a:gd name="T60" fmla="*/ 6 w 206"/>
                <a:gd name="T61" fmla="*/ 9 h 26"/>
                <a:gd name="T62" fmla="*/ 6 w 206"/>
                <a:gd name="T63" fmla="*/ 9 h 26"/>
                <a:gd name="T64" fmla="*/ 6 w 206"/>
                <a:gd name="T65" fmla="*/ 13 h 26"/>
                <a:gd name="T66" fmla="*/ 6 w 206"/>
                <a:gd name="T67" fmla="*/ 9 h 26"/>
                <a:gd name="T68" fmla="*/ 7 w 206"/>
                <a:gd name="T69" fmla="*/ 17 h 26"/>
                <a:gd name="T70" fmla="*/ 7 w 206"/>
                <a:gd name="T71" fmla="*/ 13 h 26"/>
                <a:gd name="T72" fmla="*/ 7 w 206"/>
                <a:gd name="T73" fmla="*/ 13 h 26"/>
                <a:gd name="T74" fmla="*/ 7 w 206"/>
                <a:gd name="T75" fmla="*/ 13 h 26"/>
                <a:gd name="T76" fmla="*/ 7 w 206"/>
                <a:gd name="T77" fmla="*/ 22 h 26"/>
                <a:gd name="T78" fmla="*/ 7 w 206"/>
                <a:gd name="T79" fmla="*/ 22 h 26"/>
                <a:gd name="T80" fmla="*/ 7 w 206"/>
                <a:gd name="T81" fmla="*/ 13 h 26"/>
                <a:gd name="T82" fmla="*/ 8 w 206"/>
                <a:gd name="T83" fmla="*/ 13 h 26"/>
                <a:gd name="T84" fmla="*/ 8 w 206"/>
                <a:gd name="T85" fmla="*/ 13 h 26"/>
                <a:gd name="T86" fmla="*/ 8 w 206"/>
                <a:gd name="T87" fmla="*/ 17 h 26"/>
                <a:gd name="T88" fmla="*/ 8 w 206"/>
                <a:gd name="T89" fmla="*/ 9 h 26"/>
                <a:gd name="T90" fmla="*/ 8 w 206"/>
                <a:gd name="T91" fmla="*/ 17 h 26"/>
                <a:gd name="T92" fmla="*/ 8 w 206"/>
                <a:gd name="T93" fmla="*/ 9 h 26"/>
                <a:gd name="T94" fmla="*/ 8 w 206"/>
                <a:gd name="T95" fmla="*/ 22 h 26"/>
                <a:gd name="T96" fmla="*/ 8 w 206"/>
                <a:gd name="T97" fmla="*/ 17 h 26"/>
                <a:gd name="T98" fmla="*/ 8 w 206"/>
                <a:gd name="T99" fmla="*/ 0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6" h="26">
                  <a:moveTo>
                    <a:pt x="0" y="5"/>
                  </a:moveTo>
                  <a:lnTo>
                    <a:pt x="0" y="5"/>
                  </a:lnTo>
                  <a:lnTo>
                    <a:pt x="4" y="9"/>
                  </a:lnTo>
                  <a:lnTo>
                    <a:pt x="4" y="13"/>
                  </a:lnTo>
                  <a:lnTo>
                    <a:pt x="8" y="5"/>
                  </a:lnTo>
                  <a:lnTo>
                    <a:pt x="11" y="17"/>
                  </a:lnTo>
                  <a:lnTo>
                    <a:pt x="11" y="9"/>
                  </a:lnTo>
                  <a:lnTo>
                    <a:pt x="15" y="13"/>
                  </a:lnTo>
                  <a:lnTo>
                    <a:pt x="19" y="13"/>
                  </a:lnTo>
                  <a:lnTo>
                    <a:pt x="23" y="13"/>
                  </a:lnTo>
                  <a:lnTo>
                    <a:pt x="26" y="13"/>
                  </a:lnTo>
                  <a:lnTo>
                    <a:pt x="26" y="17"/>
                  </a:lnTo>
                  <a:lnTo>
                    <a:pt x="30" y="13"/>
                  </a:lnTo>
                  <a:lnTo>
                    <a:pt x="30" y="5"/>
                  </a:lnTo>
                  <a:lnTo>
                    <a:pt x="34" y="9"/>
                  </a:lnTo>
                  <a:lnTo>
                    <a:pt x="34" y="17"/>
                  </a:lnTo>
                  <a:lnTo>
                    <a:pt x="34" y="9"/>
                  </a:lnTo>
                  <a:lnTo>
                    <a:pt x="38" y="9"/>
                  </a:lnTo>
                  <a:lnTo>
                    <a:pt x="38" y="17"/>
                  </a:lnTo>
                  <a:lnTo>
                    <a:pt x="41" y="22"/>
                  </a:lnTo>
                  <a:lnTo>
                    <a:pt x="45" y="9"/>
                  </a:lnTo>
                  <a:lnTo>
                    <a:pt x="45" y="13"/>
                  </a:lnTo>
                  <a:lnTo>
                    <a:pt x="49" y="17"/>
                  </a:lnTo>
                  <a:lnTo>
                    <a:pt x="49" y="13"/>
                  </a:lnTo>
                  <a:lnTo>
                    <a:pt x="53" y="13"/>
                  </a:lnTo>
                  <a:lnTo>
                    <a:pt x="53" y="17"/>
                  </a:lnTo>
                  <a:lnTo>
                    <a:pt x="53" y="9"/>
                  </a:lnTo>
                  <a:lnTo>
                    <a:pt x="56" y="13"/>
                  </a:lnTo>
                  <a:lnTo>
                    <a:pt x="56" y="17"/>
                  </a:lnTo>
                  <a:lnTo>
                    <a:pt x="60" y="9"/>
                  </a:lnTo>
                  <a:lnTo>
                    <a:pt x="64" y="13"/>
                  </a:lnTo>
                  <a:lnTo>
                    <a:pt x="64" y="17"/>
                  </a:lnTo>
                  <a:lnTo>
                    <a:pt x="68" y="13"/>
                  </a:lnTo>
                  <a:lnTo>
                    <a:pt x="68" y="17"/>
                  </a:lnTo>
                  <a:lnTo>
                    <a:pt x="71" y="17"/>
                  </a:lnTo>
                  <a:lnTo>
                    <a:pt x="71" y="13"/>
                  </a:lnTo>
                  <a:lnTo>
                    <a:pt x="75" y="22"/>
                  </a:lnTo>
                  <a:lnTo>
                    <a:pt x="75" y="13"/>
                  </a:lnTo>
                  <a:lnTo>
                    <a:pt x="79" y="13"/>
                  </a:lnTo>
                  <a:lnTo>
                    <a:pt x="82" y="13"/>
                  </a:lnTo>
                  <a:lnTo>
                    <a:pt x="86" y="13"/>
                  </a:lnTo>
                  <a:lnTo>
                    <a:pt x="90" y="13"/>
                  </a:lnTo>
                  <a:lnTo>
                    <a:pt x="90" y="17"/>
                  </a:lnTo>
                  <a:lnTo>
                    <a:pt x="94" y="9"/>
                  </a:lnTo>
                  <a:lnTo>
                    <a:pt x="94" y="13"/>
                  </a:lnTo>
                  <a:lnTo>
                    <a:pt x="97" y="17"/>
                  </a:lnTo>
                  <a:lnTo>
                    <a:pt x="101" y="13"/>
                  </a:lnTo>
                  <a:lnTo>
                    <a:pt x="101" y="9"/>
                  </a:lnTo>
                  <a:lnTo>
                    <a:pt x="105" y="9"/>
                  </a:lnTo>
                  <a:lnTo>
                    <a:pt x="105" y="13"/>
                  </a:lnTo>
                  <a:lnTo>
                    <a:pt x="105" y="17"/>
                  </a:lnTo>
                  <a:lnTo>
                    <a:pt x="105" y="9"/>
                  </a:lnTo>
                  <a:lnTo>
                    <a:pt x="105" y="13"/>
                  </a:lnTo>
                  <a:lnTo>
                    <a:pt x="109" y="13"/>
                  </a:lnTo>
                  <a:lnTo>
                    <a:pt x="109" y="9"/>
                  </a:lnTo>
                  <a:lnTo>
                    <a:pt x="109" y="17"/>
                  </a:lnTo>
                  <a:lnTo>
                    <a:pt x="109" y="13"/>
                  </a:lnTo>
                  <a:lnTo>
                    <a:pt x="109" y="17"/>
                  </a:lnTo>
                  <a:lnTo>
                    <a:pt x="112" y="9"/>
                  </a:lnTo>
                  <a:lnTo>
                    <a:pt x="112" y="13"/>
                  </a:lnTo>
                  <a:lnTo>
                    <a:pt x="116" y="13"/>
                  </a:lnTo>
                  <a:lnTo>
                    <a:pt x="116" y="9"/>
                  </a:lnTo>
                  <a:lnTo>
                    <a:pt x="116" y="13"/>
                  </a:lnTo>
                  <a:lnTo>
                    <a:pt x="116" y="9"/>
                  </a:lnTo>
                  <a:lnTo>
                    <a:pt x="120" y="9"/>
                  </a:lnTo>
                  <a:lnTo>
                    <a:pt x="120" y="17"/>
                  </a:lnTo>
                  <a:lnTo>
                    <a:pt x="124" y="9"/>
                  </a:lnTo>
                  <a:lnTo>
                    <a:pt x="124" y="22"/>
                  </a:lnTo>
                  <a:lnTo>
                    <a:pt x="124" y="9"/>
                  </a:lnTo>
                  <a:lnTo>
                    <a:pt x="124" y="17"/>
                  </a:lnTo>
                  <a:lnTo>
                    <a:pt x="124" y="13"/>
                  </a:lnTo>
                  <a:lnTo>
                    <a:pt x="127" y="17"/>
                  </a:lnTo>
                  <a:lnTo>
                    <a:pt x="127" y="13"/>
                  </a:lnTo>
                  <a:lnTo>
                    <a:pt x="127" y="9"/>
                  </a:lnTo>
                  <a:lnTo>
                    <a:pt x="127" y="22"/>
                  </a:lnTo>
                  <a:lnTo>
                    <a:pt x="127" y="9"/>
                  </a:lnTo>
                  <a:lnTo>
                    <a:pt x="131" y="13"/>
                  </a:lnTo>
                  <a:lnTo>
                    <a:pt x="135" y="9"/>
                  </a:lnTo>
                  <a:lnTo>
                    <a:pt x="135" y="22"/>
                  </a:lnTo>
                  <a:lnTo>
                    <a:pt x="135" y="13"/>
                  </a:lnTo>
                  <a:lnTo>
                    <a:pt x="139" y="17"/>
                  </a:lnTo>
                  <a:lnTo>
                    <a:pt x="139" y="9"/>
                  </a:lnTo>
                  <a:lnTo>
                    <a:pt x="139" y="13"/>
                  </a:lnTo>
                  <a:lnTo>
                    <a:pt x="142" y="13"/>
                  </a:lnTo>
                  <a:lnTo>
                    <a:pt x="142" y="9"/>
                  </a:lnTo>
                  <a:lnTo>
                    <a:pt x="142" y="13"/>
                  </a:lnTo>
                  <a:lnTo>
                    <a:pt x="142" y="9"/>
                  </a:lnTo>
                  <a:lnTo>
                    <a:pt x="146" y="17"/>
                  </a:lnTo>
                  <a:lnTo>
                    <a:pt x="146" y="13"/>
                  </a:lnTo>
                  <a:lnTo>
                    <a:pt x="146" y="9"/>
                  </a:lnTo>
                  <a:lnTo>
                    <a:pt x="150" y="13"/>
                  </a:lnTo>
                  <a:lnTo>
                    <a:pt x="150" y="9"/>
                  </a:lnTo>
                  <a:lnTo>
                    <a:pt x="154" y="13"/>
                  </a:lnTo>
                  <a:lnTo>
                    <a:pt x="154" y="17"/>
                  </a:lnTo>
                  <a:lnTo>
                    <a:pt x="154" y="13"/>
                  </a:lnTo>
                  <a:lnTo>
                    <a:pt x="157" y="13"/>
                  </a:lnTo>
                  <a:lnTo>
                    <a:pt x="157" y="9"/>
                  </a:lnTo>
                  <a:lnTo>
                    <a:pt x="157" y="13"/>
                  </a:lnTo>
                  <a:lnTo>
                    <a:pt x="157" y="17"/>
                  </a:lnTo>
                  <a:lnTo>
                    <a:pt x="161" y="13"/>
                  </a:lnTo>
                  <a:lnTo>
                    <a:pt x="161" y="17"/>
                  </a:lnTo>
                  <a:lnTo>
                    <a:pt x="161" y="9"/>
                  </a:lnTo>
                  <a:lnTo>
                    <a:pt x="165" y="13"/>
                  </a:lnTo>
                  <a:lnTo>
                    <a:pt x="165" y="17"/>
                  </a:lnTo>
                  <a:lnTo>
                    <a:pt x="165" y="13"/>
                  </a:lnTo>
                  <a:lnTo>
                    <a:pt x="165" y="22"/>
                  </a:lnTo>
                  <a:lnTo>
                    <a:pt x="169" y="13"/>
                  </a:lnTo>
                  <a:lnTo>
                    <a:pt x="169" y="17"/>
                  </a:lnTo>
                  <a:lnTo>
                    <a:pt x="169" y="22"/>
                  </a:lnTo>
                  <a:lnTo>
                    <a:pt x="169" y="13"/>
                  </a:lnTo>
                  <a:lnTo>
                    <a:pt x="172" y="22"/>
                  </a:lnTo>
                  <a:lnTo>
                    <a:pt x="172" y="13"/>
                  </a:lnTo>
                  <a:lnTo>
                    <a:pt x="172" y="22"/>
                  </a:lnTo>
                  <a:lnTo>
                    <a:pt x="172" y="26"/>
                  </a:lnTo>
                  <a:lnTo>
                    <a:pt x="176" y="22"/>
                  </a:lnTo>
                  <a:lnTo>
                    <a:pt x="176" y="5"/>
                  </a:lnTo>
                  <a:lnTo>
                    <a:pt x="176" y="22"/>
                  </a:lnTo>
                  <a:lnTo>
                    <a:pt x="176" y="13"/>
                  </a:lnTo>
                  <a:lnTo>
                    <a:pt x="176" y="17"/>
                  </a:lnTo>
                  <a:lnTo>
                    <a:pt x="180" y="9"/>
                  </a:lnTo>
                  <a:lnTo>
                    <a:pt x="180" y="13"/>
                  </a:lnTo>
                  <a:lnTo>
                    <a:pt x="184" y="13"/>
                  </a:lnTo>
                  <a:lnTo>
                    <a:pt x="184" y="9"/>
                  </a:lnTo>
                  <a:lnTo>
                    <a:pt x="184" y="17"/>
                  </a:lnTo>
                  <a:lnTo>
                    <a:pt x="187" y="13"/>
                  </a:lnTo>
                  <a:lnTo>
                    <a:pt x="187" y="9"/>
                  </a:lnTo>
                  <a:lnTo>
                    <a:pt x="187" y="13"/>
                  </a:lnTo>
                  <a:lnTo>
                    <a:pt x="187" y="17"/>
                  </a:lnTo>
                  <a:lnTo>
                    <a:pt x="191" y="13"/>
                  </a:lnTo>
                  <a:lnTo>
                    <a:pt x="191" y="9"/>
                  </a:lnTo>
                  <a:lnTo>
                    <a:pt x="191" y="13"/>
                  </a:lnTo>
                  <a:lnTo>
                    <a:pt x="195" y="13"/>
                  </a:lnTo>
                  <a:lnTo>
                    <a:pt x="195" y="9"/>
                  </a:lnTo>
                  <a:lnTo>
                    <a:pt x="195" y="17"/>
                  </a:lnTo>
                  <a:lnTo>
                    <a:pt x="195" y="13"/>
                  </a:lnTo>
                  <a:lnTo>
                    <a:pt x="199" y="13"/>
                  </a:lnTo>
                  <a:lnTo>
                    <a:pt x="199" y="9"/>
                  </a:lnTo>
                  <a:lnTo>
                    <a:pt x="199" y="17"/>
                  </a:lnTo>
                  <a:lnTo>
                    <a:pt x="199" y="26"/>
                  </a:lnTo>
                  <a:lnTo>
                    <a:pt x="202" y="17"/>
                  </a:lnTo>
                  <a:lnTo>
                    <a:pt x="202" y="22"/>
                  </a:lnTo>
                  <a:lnTo>
                    <a:pt x="202" y="17"/>
                  </a:lnTo>
                  <a:lnTo>
                    <a:pt x="202" y="13"/>
                  </a:lnTo>
                  <a:lnTo>
                    <a:pt x="206" y="17"/>
                  </a:lnTo>
                  <a:lnTo>
                    <a:pt x="206" y="13"/>
                  </a:lnTo>
                  <a:lnTo>
                    <a:pt x="206"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48" name="Freeform 71"/>
            <p:cNvSpPr>
              <a:spLocks/>
            </p:cNvSpPr>
            <p:nvPr/>
          </p:nvSpPr>
          <p:spPr bwMode="auto">
            <a:xfrm>
              <a:off x="2268" y="3224"/>
              <a:ext cx="458" cy="192"/>
            </a:xfrm>
            <a:custGeom>
              <a:avLst/>
              <a:gdLst>
                <a:gd name="T0" fmla="*/ 2 w 596"/>
                <a:gd name="T1" fmla="*/ 9 h 192"/>
                <a:gd name="T2" fmla="*/ 2 w 596"/>
                <a:gd name="T3" fmla="*/ 22 h 192"/>
                <a:gd name="T4" fmla="*/ 2 w 596"/>
                <a:gd name="T5" fmla="*/ 31 h 192"/>
                <a:gd name="T6" fmla="*/ 2 w 596"/>
                <a:gd name="T7" fmla="*/ 53 h 192"/>
                <a:gd name="T8" fmla="*/ 2 w 596"/>
                <a:gd name="T9" fmla="*/ 66 h 192"/>
                <a:gd name="T10" fmla="*/ 2 w 596"/>
                <a:gd name="T11" fmla="*/ 79 h 192"/>
                <a:gd name="T12" fmla="*/ 2 w 596"/>
                <a:gd name="T13" fmla="*/ 88 h 192"/>
                <a:gd name="T14" fmla="*/ 3 w 596"/>
                <a:gd name="T15" fmla="*/ 105 h 192"/>
                <a:gd name="T16" fmla="*/ 4 w 596"/>
                <a:gd name="T17" fmla="*/ 105 h 192"/>
                <a:gd name="T18" fmla="*/ 4 w 596"/>
                <a:gd name="T19" fmla="*/ 114 h 192"/>
                <a:gd name="T20" fmla="*/ 4 w 596"/>
                <a:gd name="T21" fmla="*/ 114 h 192"/>
                <a:gd name="T22" fmla="*/ 4 w 596"/>
                <a:gd name="T23" fmla="*/ 127 h 192"/>
                <a:gd name="T24" fmla="*/ 5 w 596"/>
                <a:gd name="T25" fmla="*/ 132 h 192"/>
                <a:gd name="T26" fmla="*/ 5 w 596"/>
                <a:gd name="T27" fmla="*/ 136 h 192"/>
                <a:gd name="T28" fmla="*/ 5 w 596"/>
                <a:gd name="T29" fmla="*/ 141 h 192"/>
                <a:gd name="T30" fmla="*/ 6 w 596"/>
                <a:gd name="T31" fmla="*/ 136 h 192"/>
                <a:gd name="T32" fmla="*/ 6 w 596"/>
                <a:gd name="T33" fmla="*/ 146 h 192"/>
                <a:gd name="T34" fmla="*/ 7 w 596"/>
                <a:gd name="T35" fmla="*/ 141 h 192"/>
                <a:gd name="T36" fmla="*/ 7 w 596"/>
                <a:gd name="T37" fmla="*/ 146 h 192"/>
                <a:gd name="T38" fmla="*/ 7 w 596"/>
                <a:gd name="T39" fmla="*/ 141 h 192"/>
                <a:gd name="T40" fmla="*/ 8 w 596"/>
                <a:gd name="T41" fmla="*/ 150 h 192"/>
                <a:gd name="T42" fmla="*/ 8 w 596"/>
                <a:gd name="T43" fmla="*/ 154 h 192"/>
                <a:gd name="T44" fmla="*/ 9 w 596"/>
                <a:gd name="T45" fmla="*/ 159 h 192"/>
                <a:gd name="T46" fmla="*/ 9 w 596"/>
                <a:gd name="T47" fmla="*/ 159 h 192"/>
                <a:gd name="T48" fmla="*/ 9 w 596"/>
                <a:gd name="T49" fmla="*/ 150 h 192"/>
                <a:gd name="T50" fmla="*/ 9 w 596"/>
                <a:gd name="T51" fmla="*/ 159 h 192"/>
                <a:gd name="T52" fmla="*/ 10 w 596"/>
                <a:gd name="T53" fmla="*/ 159 h 192"/>
                <a:gd name="T54" fmla="*/ 10 w 596"/>
                <a:gd name="T55" fmla="*/ 159 h 192"/>
                <a:gd name="T56" fmla="*/ 11 w 596"/>
                <a:gd name="T57" fmla="*/ 159 h 192"/>
                <a:gd name="T58" fmla="*/ 12 w 596"/>
                <a:gd name="T59" fmla="*/ 159 h 192"/>
                <a:gd name="T60" fmla="*/ 12 w 596"/>
                <a:gd name="T61" fmla="*/ 163 h 192"/>
                <a:gd name="T62" fmla="*/ 12 w 596"/>
                <a:gd name="T63" fmla="*/ 163 h 192"/>
                <a:gd name="T64" fmla="*/ 12 w 596"/>
                <a:gd name="T65" fmla="*/ 163 h 192"/>
                <a:gd name="T66" fmla="*/ 12 w 596"/>
                <a:gd name="T67" fmla="*/ 163 h 192"/>
                <a:gd name="T68" fmla="*/ 13 w 596"/>
                <a:gd name="T69" fmla="*/ 163 h 192"/>
                <a:gd name="T70" fmla="*/ 13 w 596"/>
                <a:gd name="T71" fmla="*/ 172 h 192"/>
                <a:gd name="T72" fmla="*/ 13 w 596"/>
                <a:gd name="T73" fmla="*/ 163 h 192"/>
                <a:gd name="T74" fmla="*/ 14 w 596"/>
                <a:gd name="T75" fmla="*/ 172 h 192"/>
                <a:gd name="T76" fmla="*/ 15 w 596"/>
                <a:gd name="T77" fmla="*/ 172 h 192"/>
                <a:gd name="T78" fmla="*/ 15 w 596"/>
                <a:gd name="T79" fmla="*/ 172 h 192"/>
                <a:gd name="T80" fmla="*/ 15 w 596"/>
                <a:gd name="T81" fmla="*/ 163 h 192"/>
                <a:gd name="T82" fmla="*/ 16 w 596"/>
                <a:gd name="T83" fmla="*/ 172 h 192"/>
                <a:gd name="T84" fmla="*/ 16 w 596"/>
                <a:gd name="T85" fmla="*/ 163 h 192"/>
                <a:gd name="T86" fmla="*/ 17 w 596"/>
                <a:gd name="T87" fmla="*/ 163 h 192"/>
                <a:gd name="T88" fmla="*/ 17 w 596"/>
                <a:gd name="T89" fmla="*/ 172 h 192"/>
                <a:gd name="T90" fmla="*/ 18 w 596"/>
                <a:gd name="T91" fmla="*/ 163 h 192"/>
                <a:gd name="T92" fmla="*/ 19 w 596"/>
                <a:gd name="T93" fmla="*/ 172 h 192"/>
                <a:gd name="T94" fmla="*/ 19 w 596"/>
                <a:gd name="T95" fmla="*/ 172 h 192"/>
                <a:gd name="T96" fmla="*/ 21 w 596"/>
                <a:gd name="T97" fmla="*/ 172 h 192"/>
                <a:gd name="T98" fmla="*/ 21 w 596"/>
                <a:gd name="T99" fmla="*/ 172 h 192"/>
                <a:gd name="T100" fmla="*/ 22 w 596"/>
                <a:gd name="T101" fmla="*/ 172 h 192"/>
                <a:gd name="T102" fmla="*/ 22 w 596"/>
                <a:gd name="T103" fmla="*/ 172 h 192"/>
                <a:gd name="T104" fmla="*/ 22 w 596"/>
                <a:gd name="T105" fmla="*/ 181 h 192"/>
                <a:gd name="T106" fmla="*/ 22 w 596"/>
                <a:gd name="T107" fmla="*/ 181 h 192"/>
                <a:gd name="T108" fmla="*/ 22 w 596"/>
                <a:gd name="T109" fmla="*/ 181 h 192"/>
                <a:gd name="T110" fmla="*/ 23 w 596"/>
                <a:gd name="T111" fmla="*/ 181 h 192"/>
                <a:gd name="T112" fmla="*/ 24 w 596"/>
                <a:gd name="T113" fmla="*/ 172 h 192"/>
                <a:gd name="T114" fmla="*/ 24 w 596"/>
                <a:gd name="T115" fmla="*/ 172 h 192"/>
                <a:gd name="T116" fmla="*/ 25 w 596"/>
                <a:gd name="T117" fmla="*/ 172 h 192"/>
                <a:gd name="T118" fmla="*/ 25 w 596"/>
                <a:gd name="T119" fmla="*/ 172 h 192"/>
                <a:gd name="T120" fmla="*/ 25 w 596"/>
                <a:gd name="T121" fmla="*/ 172 h 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6" h="192">
                  <a:moveTo>
                    <a:pt x="3" y="192"/>
                  </a:moveTo>
                  <a:lnTo>
                    <a:pt x="0" y="141"/>
                  </a:lnTo>
                  <a:lnTo>
                    <a:pt x="0" y="110"/>
                  </a:lnTo>
                  <a:lnTo>
                    <a:pt x="4" y="83"/>
                  </a:lnTo>
                  <a:lnTo>
                    <a:pt x="4" y="57"/>
                  </a:lnTo>
                  <a:lnTo>
                    <a:pt x="4" y="39"/>
                  </a:lnTo>
                  <a:lnTo>
                    <a:pt x="4" y="22"/>
                  </a:lnTo>
                  <a:lnTo>
                    <a:pt x="8" y="13"/>
                  </a:lnTo>
                  <a:lnTo>
                    <a:pt x="8" y="9"/>
                  </a:lnTo>
                  <a:lnTo>
                    <a:pt x="12" y="0"/>
                  </a:lnTo>
                  <a:lnTo>
                    <a:pt x="12" y="4"/>
                  </a:lnTo>
                  <a:lnTo>
                    <a:pt x="12" y="0"/>
                  </a:lnTo>
                  <a:lnTo>
                    <a:pt x="15" y="9"/>
                  </a:lnTo>
                  <a:lnTo>
                    <a:pt x="15" y="13"/>
                  </a:lnTo>
                  <a:lnTo>
                    <a:pt x="15" y="9"/>
                  </a:lnTo>
                  <a:lnTo>
                    <a:pt x="15" y="22"/>
                  </a:lnTo>
                  <a:lnTo>
                    <a:pt x="19" y="31"/>
                  </a:lnTo>
                  <a:lnTo>
                    <a:pt x="19" y="22"/>
                  </a:lnTo>
                  <a:lnTo>
                    <a:pt x="19" y="31"/>
                  </a:lnTo>
                  <a:lnTo>
                    <a:pt x="19" y="22"/>
                  </a:lnTo>
                  <a:lnTo>
                    <a:pt x="23" y="22"/>
                  </a:lnTo>
                  <a:lnTo>
                    <a:pt x="23" y="31"/>
                  </a:lnTo>
                  <a:lnTo>
                    <a:pt x="27" y="31"/>
                  </a:lnTo>
                  <a:lnTo>
                    <a:pt x="30" y="35"/>
                  </a:lnTo>
                  <a:lnTo>
                    <a:pt x="30" y="44"/>
                  </a:lnTo>
                  <a:lnTo>
                    <a:pt x="30" y="39"/>
                  </a:lnTo>
                  <a:lnTo>
                    <a:pt x="30" y="53"/>
                  </a:lnTo>
                  <a:lnTo>
                    <a:pt x="34" y="44"/>
                  </a:lnTo>
                  <a:lnTo>
                    <a:pt x="34" y="53"/>
                  </a:lnTo>
                  <a:lnTo>
                    <a:pt x="34" y="44"/>
                  </a:lnTo>
                  <a:lnTo>
                    <a:pt x="34" y="53"/>
                  </a:lnTo>
                  <a:lnTo>
                    <a:pt x="38" y="53"/>
                  </a:lnTo>
                  <a:lnTo>
                    <a:pt x="38" y="57"/>
                  </a:lnTo>
                  <a:lnTo>
                    <a:pt x="38" y="61"/>
                  </a:lnTo>
                  <a:lnTo>
                    <a:pt x="42" y="66"/>
                  </a:lnTo>
                  <a:lnTo>
                    <a:pt x="42" y="57"/>
                  </a:lnTo>
                  <a:lnTo>
                    <a:pt x="42" y="66"/>
                  </a:lnTo>
                  <a:lnTo>
                    <a:pt x="45" y="66"/>
                  </a:lnTo>
                  <a:lnTo>
                    <a:pt x="45" y="70"/>
                  </a:lnTo>
                  <a:lnTo>
                    <a:pt x="45" y="66"/>
                  </a:lnTo>
                  <a:lnTo>
                    <a:pt x="45" y="75"/>
                  </a:lnTo>
                  <a:lnTo>
                    <a:pt x="49" y="70"/>
                  </a:lnTo>
                  <a:lnTo>
                    <a:pt x="49" y="79"/>
                  </a:lnTo>
                  <a:lnTo>
                    <a:pt x="49" y="75"/>
                  </a:lnTo>
                  <a:lnTo>
                    <a:pt x="49" y="79"/>
                  </a:lnTo>
                  <a:lnTo>
                    <a:pt x="53" y="79"/>
                  </a:lnTo>
                  <a:lnTo>
                    <a:pt x="53" y="88"/>
                  </a:lnTo>
                  <a:lnTo>
                    <a:pt x="53" y="79"/>
                  </a:lnTo>
                  <a:lnTo>
                    <a:pt x="53" y="83"/>
                  </a:lnTo>
                  <a:lnTo>
                    <a:pt x="56" y="88"/>
                  </a:lnTo>
                  <a:lnTo>
                    <a:pt x="56" y="92"/>
                  </a:lnTo>
                  <a:lnTo>
                    <a:pt x="56" y="88"/>
                  </a:lnTo>
                  <a:lnTo>
                    <a:pt x="56" y="92"/>
                  </a:lnTo>
                  <a:lnTo>
                    <a:pt x="60" y="88"/>
                  </a:lnTo>
                  <a:lnTo>
                    <a:pt x="60" y="97"/>
                  </a:lnTo>
                  <a:lnTo>
                    <a:pt x="60" y="92"/>
                  </a:lnTo>
                  <a:lnTo>
                    <a:pt x="64" y="105"/>
                  </a:lnTo>
                  <a:lnTo>
                    <a:pt x="64" y="92"/>
                  </a:lnTo>
                  <a:lnTo>
                    <a:pt x="64" y="97"/>
                  </a:lnTo>
                  <a:lnTo>
                    <a:pt x="64" y="92"/>
                  </a:lnTo>
                  <a:lnTo>
                    <a:pt x="64" y="97"/>
                  </a:lnTo>
                  <a:lnTo>
                    <a:pt x="68" y="92"/>
                  </a:lnTo>
                  <a:lnTo>
                    <a:pt x="68" y="97"/>
                  </a:lnTo>
                  <a:lnTo>
                    <a:pt x="68" y="105"/>
                  </a:lnTo>
                  <a:lnTo>
                    <a:pt x="68" y="101"/>
                  </a:lnTo>
                  <a:lnTo>
                    <a:pt x="71" y="105"/>
                  </a:lnTo>
                  <a:lnTo>
                    <a:pt x="71" y="101"/>
                  </a:lnTo>
                  <a:lnTo>
                    <a:pt x="71" y="110"/>
                  </a:lnTo>
                  <a:lnTo>
                    <a:pt x="75" y="105"/>
                  </a:lnTo>
                  <a:lnTo>
                    <a:pt x="75" y="101"/>
                  </a:lnTo>
                  <a:lnTo>
                    <a:pt x="75" y="114"/>
                  </a:lnTo>
                  <a:lnTo>
                    <a:pt x="75" y="97"/>
                  </a:lnTo>
                  <a:lnTo>
                    <a:pt x="75" y="110"/>
                  </a:lnTo>
                  <a:lnTo>
                    <a:pt x="79" y="105"/>
                  </a:lnTo>
                  <a:lnTo>
                    <a:pt x="79" y="110"/>
                  </a:lnTo>
                  <a:lnTo>
                    <a:pt x="79" y="114"/>
                  </a:lnTo>
                  <a:lnTo>
                    <a:pt x="79" y="110"/>
                  </a:lnTo>
                  <a:lnTo>
                    <a:pt x="79" y="114"/>
                  </a:lnTo>
                  <a:lnTo>
                    <a:pt x="83" y="114"/>
                  </a:lnTo>
                  <a:lnTo>
                    <a:pt x="83" y="110"/>
                  </a:lnTo>
                  <a:lnTo>
                    <a:pt x="83" y="114"/>
                  </a:lnTo>
                  <a:lnTo>
                    <a:pt x="83" y="118"/>
                  </a:lnTo>
                  <a:lnTo>
                    <a:pt x="86" y="118"/>
                  </a:lnTo>
                  <a:lnTo>
                    <a:pt x="86" y="114"/>
                  </a:lnTo>
                  <a:lnTo>
                    <a:pt x="86" y="118"/>
                  </a:lnTo>
                  <a:lnTo>
                    <a:pt x="90" y="123"/>
                  </a:lnTo>
                  <a:lnTo>
                    <a:pt x="90" y="118"/>
                  </a:lnTo>
                  <a:lnTo>
                    <a:pt x="90" y="114"/>
                  </a:lnTo>
                  <a:lnTo>
                    <a:pt x="90" y="118"/>
                  </a:lnTo>
                  <a:lnTo>
                    <a:pt x="94" y="127"/>
                  </a:lnTo>
                  <a:lnTo>
                    <a:pt x="94" y="114"/>
                  </a:lnTo>
                  <a:lnTo>
                    <a:pt x="94" y="127"/>
                  </a:lnTo>
                  <a:lnTo>
                    <a:pt x="94" y="114"/>
                  </a:lnTo>
                  <a:lnTo>
                    <a:pt x="94" y="123"/>
                  </a:lnTo>
                  <a:lnTo>
                    <a:pt x="98" y="114"/>
                  </a:lnTo>
                  <a:lnTo>
                    <a:pt x="98" y="123"/>
                  </a:lnTo>
                  <a:lnTo>
                    <a:pt x="98" y="127"/>
                  </a:lnTo>
                  <a:lnTo>
                    <a:pt x="101" y="127"/>
                  </a:lnTo>
                  <a:lnTo>
                    <a:pt x="101" y="123"/>
                  </a:lnTo>
                  <a:lnTo>
                    <a:pt x="101" y="127"/>
                  </a:lnTo>
                  <a:lnTo>
                    <a:pt x="106" y="132"/>
                  </a:lnTo>
                  <a:lnTo>
                    <a:pt x="106" y="127"/>
                  </a:lnTo>
                  <a:lnTo>
                    <a:pt x="109" y="127"/>
                  </a:lnTo>
                  <a:lnTo>
                    <a:pt x="109" y="132"/>
                  </a:lnTo>
                  <a:lnTo>
                    <a:pt x="112" y="127"/>
                  </a:lnTo>
                  <a:lnTo>
                    <a:pt x="112" y="132"/>
                  </a:lnTo>
                  <a:lnTo>
                    <a:pt x="112" y="136"/>
                  </a:lnTo>
                  <a:lnTo>
                    <a:pt x="112" y="132"/>
                  </a:lnTo>
                  <a:lnTo>
                    <a:pt x="116" y="136"/>
                  </a:lnTo>
                  <a:lnTo>
                    <a:pt x="116" y="127"/>
                  </a:lnTo>
                  <a:lnTo>
                    <a:pt x="116" y="132"/>
                  </a:lnTo>
                  <a:lnTo>
                    <a:pt x="116" y="136"/>
                  </a:lnTo>
                  <a:lnTo>
                    <a:pt x="120" y="127"/>
                  </a:lnTo>
                  <a:lnTo>
                    <a:pt x="120" y="132"/>
                  </a:lnTo>
                  <a:lnTo>
                    <a:pt x="120" y="136"/>
                  </a:lnTo>
                  <a:lnTo>
                    <a:pt x="124" y="141"/>
                  </a:lnTo>
                  <a:lnTo>
                    <a:pt x="124" y="136"/>
                  </a:lnTo>
                  <a:lnTo>
                    <a:pt x="124" y="141"/>
                  </a:lnTo>
                  <a:lnTo>
                    <a:pt x="124" y="136"/>
                  </a:lnTo>
                  <a:lnTo>
                    <a:pt x="127" y="132"/>
                  </a:lnTo>
                  <a:lnTo>
                    <a:pt x="127" y="136"/>
                  </a:lnTo>
                  <a:lnTo>
                    <a:pt x="127" y="141"/>
                  </a:lnTo>
                  <a:lnTo>
                    <a:pt x="132" y="136"/>
                  </a:lnTo>
                  <a:lnTo>
                    <a:pt x="132" y="146"/>
                  </a:lnTo>
                  <a:lnTo>
                    <a:pt x="132" y="141"/>
                  </a:lnTo>
                  <a:lnTo>
                    <a:pt x="132" y="136"/>
                  </a:lnTo>
                  <a:lnTo>
                    <a:pt x="132" y="141"/>
                  </a:lnTo>
                  <a:lnTo>
                    <a:pt x="135" y="141"/>
                  </a:lnTo>
                  <a:lnTo>
                    <a:pt x="135" y="150"/>
                  </a:lnTo>
                  <a:lnTo>
                    <a:pt x="135" y="141"/>
                  </a:lnTo>
                  <a:lnTo>
                    <a:pt x="135" y="136"/>
                  </a:lnTo>
                  <a:lnTo>
                    <a:pt x="139" y="136"/>
                  </a:lnTo>
                  <a:lnTo>
                    <a:pt x="139" y="141"/>
                  </a:lnTo>
                  <a:lnTo>
                    <a:pt x="142" y="141"/>
                  </a:lnTo>
                  <a:lnTo>
                    <a:pt x="142" y="146"/>
                  </a:lnTo>
                  <a:lnTo>
                    <a:pt x="142" y="141"/>
                  </a:lnTo>
                  <a:lnTo>
                    <a:pt x="142" y="136"/>
                  </a:lnTo>
                  <a:lnTo>
                    <a:pt x="147" y="146"/>
                  </a:lnTo>
                  <a:lnTo>
                    <a:pt x="147" y="141"/>
                  </a:lnTo>
                  <a:lnTo>
                    <a:pt x="147" y="146"/>
                  </a:lnTo>
                  <a:lnTo>
                    <a:pt x="147" y="141"/>
                  </a:lnTo>
                  <a:lnTo>
                    <a:pt x="150" y="146"/>
                  </a:lnTo>
                  <a:lnTo>
                    <a:pt x="150" y="154"/>
                  </a:lnTo>
                  <a:lnTo>
                    <a:pt x="150" y="141"/>
                  </a:lnTo>
                  <a:lnTo>
                    <a:pt x="150" y="146"/>
                  </a:lnTo>
                  <a:lnTo>
                    <a:pt x="154" y="150"/>
                  </a:lnTo>
                  <a:lnTo>
                    <a:pt x="154" y="146"/>
                  </a:lnTo>
                  <a:lnTo>
                    <a:pt x="154" y="141"/>
                  </a:lnTo>
                  <a:lnTo>
                    <a:pt x="154" y="150"/>
                  </a:lnTo>
                  <a:lnTo>
                    <a:pt x="157" y="159"/>
                  </a:lnTo>
                  <a:lnTo>
                    <a:pt x="157" y="146"/>
                  </a:lnTo>
                  <a:lnTo>
                    <a:pt x="157" y="150"/>
                  </a:lnTo>
                  <a:lnTo>
                    <a:pt x="157" y="146"/>
                  </a:lnTo>
                  <a:lnTo>
                    <a:pt x="161" y="150"/>
                  </a:lnTo>
                  <a:lnTo>
                    <a:pt x="161" y="146"/>
                  </a:lnTo>
                  <a:lnTo>
                    <a:pt x="161" y="150"/>
                  </a:lnTo>
                  <a:lnTo>
                    <a:pt x="161" y="154"/>
                  </a:lnTo>
                  <a:lnTo>
                    <a:pt x="165" y="146"/>
                  </a:lnTo>
                  <a:lnTo>
                    <a:pt x="165" y="150"/>
                  </a:lnTo>
                  <a:lnTo>
                    <a:pt x="165" y="141"/>
                  </a:lnTo>
                  <a:lnTo>
                    <a:pt x="165" y="150"/>
                  </a:lnTo>
                  <a:lnTo>
                    <a:pt x="168" y="146"/>
                  </a:lnTo>
                  <a:lnTo>
                    <a:pt x="168" y="150"/>
                  </a:lnTo>
                  <a:lnTo>
                    <a:pt x="168" y="154"/>
                  </a:lnTo>
                  <a:lnTo>
                    <a:pt x="168" y="146"/>
                  </a:lnTo>
                  <a:lnTo>
                    <a:pt x="168" y="150"/>
                  </a:lnTo>
                  <a:lnTo>
                    <a:pt x="173" y="141"/>
                  </a:lnTo>
                  <a:lnTo>
                    <a:pt x="173" y="150"/>
                  </a:lnTo>
                  <a:lnTo>
                    <a:pt x="173" y="141"/>
                  </a:lnTo>
                  <a:lnTo>
                    <a:pt x="176" y="154"/>
                  </a:lnTo>
                  <a:lnTo>
                    <a:pt x="176" y="150"/>
                  </a:lnTo>
                  <a:lnTo>
                    <a:pt x="180" y="159"/>
                  </a:lnTo>
                  <a:lnTo>
                    <a:pt x="180" y="150"/>
                  </a:lnTo>
                  <a:lnTo>
                    <a:pt x="180" y="154"/>
                  </a:lnTo>
                  <a:lnTo>
                    <a:pt x="183" y="154"/>
                  </a:lnTo>
                  <a:lnTo>
                    <a:pt x="183" y="150"/>
                  </a:lnTo>
                  <a:lnTo>
                    <a:pt x="183" y="163"/>
                  </a:lnTo>
                  <a:lnTo>
                    <a:pt x="188" y="154"/>
                  </a:lnTo>
                  <a:lnTo>
                    <a:pt x="188" y="150"/>
                  </a:lnTo>
                  <a:lnTo>
                    <a:pt x="191" y="154"/>
                  </a:lnTo>
                  <a:lnTo>
                    <a:pt x="191" y="150"/>
                  </a:lnTo>
                  <a:lnTo>
                    <a:pt x="191" y="154"/>
                  </a:lnTo>
                  <a:lnTo>
                    <a:pt x="195" y="150"/>
                  </a:lnTo>
                  <a:lnTo>
                    <a:pt x="195" y="154"/>
                  </a:lnTo>
                  <a:lnTo>
                    <a:pt x="195" y="150"/>
                  </a:lnTo>
                  <a:lnTo>
                    <a:pt x="195" y="154"/>
                  </a:lnTo>
                  <a:lnTo>
                    <a:pt x="199" y="159"/>
                  </a:lnTo>
                  <a:lnTo>
                    <a:pt x="199" y="150"/>
                  </a:lnTo>
                  <a:lnTo>
                    <a:pt x="199" y="163"/>
                  </a:lnTo>
                  <a:lnTo>
                    <a:pt x="199" y="154"/>
                  </a:lnTo>
                  <a:lnTo>
                    <a:pt x="203" y="154"/>
                  </a:lnTo>
                  <a:lnTo>
                    <a:pt x="203" y="150"/>
                  </a:lnTo>
                  <a:lnTo>
                    <a:pt x="203" y="159"/>
                  </a:lnTo>
                  <a:lnTo>
                    <a:pt x="203" y="150"/>
                  </a:lnTo>
                  <a:lnTo>
                    <a:pt x="206" y="154"/>
                  </a:lnTo>
                  <a:lnTo>
                    <a:pt x="206" y="159"/>
                  </a:lnTo>
                  <a:lnTo>
                    <a:pt x="206" y="154"/>
                  </a:lnTo>
                  <a:lnTo>
                    <a:pt x="210" y="159"/>
                  </a:lnTo>
                  <a:lnTo>
                    <a:pt x="210" y="154"/>
                  </a:lnTo>
                  <a:lnTo>
                    <a:pt x="210" y="159"/>
                  </a:lnTo>
                  <a:lnTo>
                    <a:pt x="214" y="163"/>
                  </a:lnTo>
                  <a:lnTo>
                    <a:pt x="214" y="154"/>
                  </a:lnTo>
                  <a:lnTo>
                    <a:pt x="214" y="150"/>
                  </a:lnTo>
                  <a:lnTo>
                    <a:pt x="217" y="154"/>
                  </a:lnTo>
                  <a:lnTo>
                    <a:pt x="217" y="150"/>
                  </a:lnTo>
                  <a:lnTo>
                    <a:pt x="217" y="154"/>
                  </a:lnTo>
                  <a:lnTo>
                    <a:pt x="217" y="159"/>
                  </a:lnTo>
                  <a:lnTo>
                    <a:pt x="221" y="159"/>
                  </a:lnTo>
                  <a:lnTo>
                    <a:pt x="221" y="154"/>
                  </a:lnTo>
                  <a:lnTo>
                    <a:pt x="225" y="159"/>
                  </a:lnTo>
                  <a:lnTo>
                    <a:pt x="225" y="154"/>
                  </a:lnTo>
                  <a:lnTo>
                    <a:pt x="225" y="163"/>
                  </a:lnTo>
                  <a:lnTo>
                    <a:pt x="225" y="154"/>
                  </a:lnTo>
                  <a:lnTo>
                    <a:pt x="229" y="154"/>
                  </a:lnTo>
                  <a:lnTo>
                    <a:pt x="229" y="159"/>
                  </a:lnTo>
                  <a:lnTo>
                    <a:pt x="229" y="154"/>
                  </a:lnTo>
                  <a:lnTo>
                    <a:pt x="229" y="159"/>
                  </a:lnTo>
                  <a:lnTo>
                    <a:pt x="232" y="154"/>
                  </a:lnTo>
                  <a:lnTo>
                    <a:pt x="232" y="163"/>
                  </a:lnTo>
                  <a:lnTo>
                    <a:pt x="232" y="159"/>
                  </a:lnTo>
                  <a:lnTo>
                    <a:pt x="232" y="163"/>
                  </a:lnTo>
                  <a:lnTo>
                    <a:pt x="232" y="154"/>
                  </a:lnTo>
                  <a:lnTo>
                    <a:pt x="236" y="159"/>
                  </a:lnTo>
                  <a:lnTo>
                    <a:pt x="236" y="154"/>
                  </a:lnTo>
                  <a:lnTo>
                    <a:pt x="236" y="159"/>
                  </a:lnTo>
                  <a:lnTo>
                    <a:pt x="236" y="154"/>
                  </a:lnTo>
                  <a:lnTo>
                    <a:pt x="240" y="159"/>
                  </a:lnTo>
                  <a:lnTo>
                    <a:pt x="244" y="150"/>
                  </a:lnTo>
                  <a:lnTo>
                    <a:pt x="244" y="163"/>
                  </a:lnTo>
                  <a:lnTo>
                    <a:pt x="244" y="159"/>
                  </a:lnTo>
                  <a:lnTo>
                    <a:pt x="247" y="159"/>
                  </a:lnTo>
                  <a:lnTo>
                    <a:pt x="247" y="163"/>
                  </a:lnTo>
                  <a:lnTo>
                    <a:pt x="247" y="159"/>
                  </a:lnTo>
                  <a:lnTo>
                    <a:pt x="247" y="163"/>
                  </a:lnTo>
                  <a:lnTo>
                    <a:pt x="251" y="159"/>
                  </a:lnTo>
                  <a:lnTo>
                    <a:pt x="251" y="163"/>
                  </a:lnTo>
                  <a:lnTo>
                    <a:pt x="251" y="159"/>
                  </a:lnTo>
                  <a:lnTo>
                    <a:pt x="251" y="163"/>
                  </a:lnTo>
                  <a:lnTo>
                    <a:pt x="255" y="159"/>
                  </a:lnTo>
                  <a:lnTo>
                    <a:pt x="255" y="163"/>
                  </a:lnTo>
                  <a:lnTo>
                    <a:pt x="255" y="154"/>
                  </a:lnTo>
                  <a:lnTo>
                    <a:pt x="259" y="159"/>
                  </a:lnTo>
                  <a:lnTo>
                    <a:pt x="259" y="163"/>
                  </a:lnTo>
                  <a:lnTo>
                    <a:pt x="259" y="159"/>
                  </a:lnTo>
                  <a:lnTo>
                    <a:pt x="259" y="163"/>
                  </a:lnTo>
                  <a:lnTo>
                    <a:pt x="262" y="163"/>
                  </a:lnTo>
                  <a:lnTo>
                    <a:pt x="262" y="159"/>
                  </a:lnTo>
                  <a:lnTo>
                    <a:pt x="266" y="163"/>
                  </a:lnTo>
                  <a:lnTo>
                    <a:pt x="266" y="159"/>
                  </a:lnTo>
                  <a:lnTo>
                    <a:pt x="266" y="163"/>
                  </a:lnTo>
                  <a:lnTo>
                    <a:pt x="270" y="163"/>
                  </a:lnTo>
                  <a:lnTo>
                    <a:pt x="270" y="159"/>
                  </a:lnTo>
                  <a:lnTo>
                    <a:pt x="270" y="163"/>
                  </a:lnTo>
                  <a:lnTo>
                    <a:pt x="273" y="172"/>
                  </a:lnTo>
                  <a:lnTo>
                    <a:pt x="273" y="163"/>
                  </a:lnTo>
                  <a:lnTo>
                    <a:pt x="277" y="163"/>
                  </a:lnTo>
                  <a:lnTo>
                    <a:pt x="281" y="163"/>
                  </a:lnTo>
                  <a:lnTo>
                    <a:pt x="281" y="172"/>
                  </a:lnTo>
                  <a:lnTo>
                    <a:pt x="281" y="163"/>
                  </a:lnTo>
                  <a:lnTo>
                    <a:pt x="285" y="163"/>
                  </a:lnTo>
                  <a:lnTo>
                    <a:pt x="285" y="172"/>
                  </a:lnTo>
                  <a:lnTo>
                    <a:pt x="285" y="163"/>
                  </a:lnTo>
                  <a:lnTo>
                    <a:pt x="288" y="163"/>
                  </a:lnTo>
                  <a:lnTo>
                    <a:pt x="288" y="159"/>
                  </a:lnTo>
                  <a:lnTo>
                    <a:pt x="288" y="163"/>
                  </a:lnTo>
                  <a:lnTo>
                    <a:pt x="292" y="163"/>
                  </a:lnTo>
                  <a:lnTo>
                    <a:pt x="292" y="172"/>
                  </a:lnTo>
                  <a:lnTo>
                    <a:pt x="296" y="163"/>
                  </a:lnTo>
                  <a:lnTo>
                    <a:pt x="296" y="172"/>
                  </a:lnTo>
                  <a:lnTo>
                    <a:pt x="296" y="163"/>
                  </a:lnTo>
                  <a:lnTo>
                    <a:pt x="300" y="172"/>
                  </a:lnTo>
                  <a:lnTo>
                    <a:pt x="300" y="163"/>
                  </a:lnTo>
                  <a:lnTo>
                    <a:pt x="300" y="172"/>
                  </a:lnTo>
                  <a:lnTo>
                    <a:pt x="300" y="163"/>
                  </a:lnTo>
                  <a:lnTo>
                    <a:pt x="303" y="172"/>
                  </a:lnTo>
                  <a:lnTo>
                    <a:pt x="303" y="163"/>
                  </a:lnTo>
                  <a:lnTo>
                    <a:pt x="307" y="163"/>
                  </a:lnTo>
                  <a:lnTo>
                    <a:pt x="307" y="172"/>
                  </a:lnTo>
                  <a:lnTo>
                    <a:pt x="311" y="163"/>
                  </a:lnTo>
                  <a:lnTo>
                    <a:pt x="311" y="172"/>
                  </a:lnTo>
                  <a:lnTo>
                    <a:pt x="311" y="163"/>
                  </a:lnTo>
                  <a:lnTo>
                    <a:pt x="315" y="163"/>
                  </a:lnTo>
                  <a:lnTo>
                    <a:pt x="315" y="172"/>
                  </a:lnTo>
                  <a:lnTo>
                    <a:pt x="315" y="163"/>
                  </a:lnTo>
                  <a:lnTo>
                    <a:pt x="318" y="172"/>
                  </a:lnTo>
                  <a:lnTo>
                    <a:pt x="318" y="163"/>
                  </a:lnTo>
                  <a:lnTo>
                    <a:pt x="323" y="172"/>
                  </a:lnTo>
                  <a:lnTo>
                    <a:pt x="326" y="163"/>
                  </a:lnTo>
                  <a:lnTo>
                    <a:pt x="326" y="172"/>
                  </a:lnTo>
                  <a:lnTo>
                    <a:pt x="329" y="172"/>
                  </a:lnTo>
                  <a:lnTo>
                    <a:pt x="329" y="163"/>
                  </a:lnTo>
                  <a:lnTo>
                    <a:pt x="333" y="172"/>
                  </a:lnTo>
                  <a:lnTo>
                    <a:pt x="333" y="163"/>
                  </a:lnTo>
                  <a:lnTo>
                    <a:pt x="333" y="172"/>
                  </a:lnTo>
                  <a:lnTo>
                    <a:pt x="333" y="163"/>
                  </a:lnTo>
                  <a:lnTo>
                    <a:pt x="337" y="172"/>
                  </a:lnTo>
                  <a:lnTo>
                    <a:pt x="341" y="163"/>
                  </a:lnTo>
                  <a:lnTo>
                    <a:pt x="344" y="172"/>
                  </a:lnTo>
                  <a:lnTo>
                    <a:pt x="344" y="163"/>
                  </a:lnTo>
                  <a:lnTo>
                    <a:pt x="344" y="172"/>
                  </a:lnTo>
                  <a:lnTo>
                    <a:pt x="349" y="172"/>
                  </a:lnTo>
                  <a:lnTo>
                    <a:pt x="352" y="172"/>
                  </a:lnTo>
                  <a:lnTo>
                    <a:pt x="352" y="181"/>
                  </a:lnTo>
                  <a:lnTo>
                    <a:pt x="352" y="172"/>
                  </a:lnTo>
                  <a:lnTo>
                    <a:pt x="352" y="163"/>
                  </a:lnTo>
                  <a:lnTo>
                    <a:pt x="356" y="172"/>
                  </a:lnTo>
                  <a:lnTo>
                    <a:pt x="356" y="163"/>
                  </a:lnTo>
                  <a:lnTo>
                    <a:pt x="356" y="181"/>
                  </a:lnTo>
                  <a:lnTo>
                    <a:pt x="359" y="163"/>
                  </a:lnTo>
                  <a:lnTo>
                    <a:pt x="359" y="172"/>
                  </a:lnTo>
                  <a:lnTo>
                    <a:pt x="359" y="163"/>
                  </a:lnTo>
                  <a:lnTo>
                    <a:pt x="364" y="172"/>
                  </a:lnTo>
                  <a:lnTo>
                    <a:pt x="364" y="163"/>
                  </a:lnTo>
                  <a:lnTo>
                    <a:pt x="367" y="163"/>
                  </a:lnTo>
                  <a:lnTo>
                    <a:pt x="371" y="172"/>
                  </a:lnTo>
                  <a:lnTo>
                    <a:pt x="371" y="163"/>
                  </a:lnTo>
                  <a:lnTo>
                    <a:pt x="374" y="163"/>
                  </a:lnTo>
                  <a:lnTo>
                    <a:pt x="379" y="172"/>
                  </a:lnTo>
                  <a:lnTo>
                    <a:pt x="382" y="163"/>
                  </a:lnTo>
                  <a:lnTo>
                    <a:pt x="385" y="172"/>
                  </a:lnTo>
                  <a:lnTo>
                    <a:pt x="385" y="163"/>
                  </a:lnTo>
                  <a:lnTo>
                    <a:pt x="390" y="163"/>
                  </a:lnTo>
                  <a:lnTo>
                    <a:pt x="390" y="172"/>
                  </a:lnTo>
                  <a:lnTo>
                    <a:pt x="393" y="172"/>
                  </a:lnTo>
                  <a:lnTo>
                    <a:pt x="397" y="163"/>
                  </a:lnTo>
                  <a:lnTo>
                    <a:pt x="400" y="172"/>
                  </a:lnTo>
                  <a:lnTo>
                    <a:pt x="400" y="163"/>
                  </a:lnTo>
                  <a:lnTo>
                    <a:pt x="405" y="163"/>
                  </a:lnTo>
                  <a:lnTo>
                    <a:pt x="405" y="172"/>
                  </a:lnTo>
                  <a:lnTo>
                    <a:pt x="408" y="163"/>
                  </a:lnTo>
                  <a:lnTo>
                    <a:pt x="408" y="172"/>
                  </a:lnTo>
                  <a:lnTo>
                    <a:pt x="412" y="172"/>
                  </a:lnTo>
                  <a:lnTo>
                    <a:pt x="412" y="163"/>
                  </a:lnTo>
                  <a:lnTo>
                    <a:pt x="416" y="172"/>
                  </a:lnTo>
                  <a:lnTo>
                    <a:pt x="416" y="163"/>
                  </a:lnTo>
                  <a:lnTo>
                    <a:pt x="420" y="172"/>
                  </a:lnTo>
                  <a:lnTo>
                    <a:pt x="423" y="163"/>
                  </a:lnTo>
                  <a:lnTo>
                    <a:pt x="427" y="163"/>
                  </a:lnTo>
                  <a:lnTo>
                    <a:pt x="427" y="181"/>
                  </a:lnTo>
                  <a:lnTo>
                    <a:pt x="427" y="163"/>
                  </a:lnTo>
                  <a:lnTo>
                    <a:pt x="431" y="163"/>
                  </a:lnTo>
                  <a:lnTo>
                    <a:pt x="431" y="172"/>
                  </a:lnTo>
                  <a:lnTo>
                    <a:pt x="435" y="163"/>
                  </a:lnTo>
                  <a:lnTo>
                    <a:pt x="438" y="172"/>
                  </a:lnTo>
                  <a:lnTo>
                    <a:pt x="442" y="172"/>
                  </a:lnTo>
                  <a:lnTo>
                    <a:pt x="446" y="172"/>
                  </a:lnTo>
                  <a:lnTo>
                    <a:pt x="446" y="163"/>
                  </a:lnTo>
                  <a:lnTo>
                    <a:pt x="449" y="163"/>
                  </a:lnTo>
                  <a:lnTo>
                    <a:pt x="453" y="163"/>
                  </a:lnTo>
                  <a:lnTo>
                    <a:pt x="457" y="172"/>
                  </a:lnTo>
                  <a:lnTo>
                    <a:pt x="457" y="163"/>
                  </a:lnTo>
                  <a:lnTo>
                    <a:pt x="461" y="163"/>
                  </a:lnTo>
                  <a:lnTo>
                    <a:pt x="461" y="172"/>
                  </a:lnTo>
                  <a:lnTo>
                    <a:pt x="464" y="172"/>
                  </a:lnTo>
                  <a:lnTo>
                    <a:pt x="468" y="181"/>
                  </a:lnTo>
                  <a:lnTo>
                    <a:pt x="468" y="172"/>
                  </a:lnTo>
                  <a:lnTo>
                    <a:pt x="468" y="181"/>
                  </a:lnTo>
                  <a:lnTo>
                    <a:pt x="472" y="172"/>
                  </a:lnTo>
                  <a:lnTo>
                    <a:pt x="476" y="172"/>
                  </a:lnTo>
                  <a:lnTo>
                    <a:pt x="479" y="181"/>
                  </a:lnTo>
                  <a:lnTo>
                    <a:pt x="479" y="172"/>
                  </a:lnTo>
                  <a:lnTo>
                    <a:pt x="483" y="181"/>
                  </a:lnTo>
                  <a:lnTo>
                    <a:pt x="483" y="172"/>
                  </a:lnTo>
                  <a:lnTo>
                    <a:pt x="487" y="172"/>
                  </a:lnTo>
                  <a:lnTo>
                    <a:pt x="490" y="172"/>
                  </a:lnTo>
                  <a:lnTo>
                    <a:pt x="494" y="172"/>
                  </a:lnTo>
                  <a:lnTo>
                    <a:pt x="494" y="163"/>
                  </a:lnTo>
                  <a:lnTo>
                    <a:pt x="494" y="172"/>
                  </a:lnTo>
                  <a:lnTo>
                    <a:pt x="498" y="172"/>
                  </a:lnTo>
                  <a:lnTo>
                    <a:pt x="498" y="181"/>
                  </a:lnTo>
                  <a:lnTo>
                    <a:pt x="498" y="172"/>
                  </a:lnTo>
                  <a:lnTo>
                    <a:pt x="502" y="172"/>
                  </a:lnTo>
                  <a:lnTo>
                    <a:pt x="505" y="172"/>
                  </a:lnTo>
                  <a:lnTo>
                    <a:pt x="509" y="172"/>
                  </a:lnTo>
                  <a:lnTo>
                    <a:pt x="509" y="181"/>
                  </a:lnTo>
                  <a:lnTo>
                    <a:pt x="509" y="172"/>
                  </a:lnTo>
                  <a:lnTo>
                    <a:pt x="513" y="172"/>
                  </a:lnTo>
                  <a:lnTo>
                    <a:pt x="513" y="181"/>
                  </a:lnTo>
                  <a:lnTo>
                    <a:pt x="513" y="172"/>
                  </a:lnTo>
                  <a:lnTo>
                    <a:pt x="517" y="172"/>
                  </a:lnTo>
                  <a:lnTo>
                    <a:pt x="517" y="181"/>
                  </a:lnTo>
                  <a:lnTo>
                    <a:pt x="517" y="172"/>
                  </a:lnTo>
                  <a:lnTo>
                    <a:pt x="517" y="181"/>
                  </a:lnTo>
                  <a:lnTo>
                    <a:pt x="520" y="181"/>
                  </a:lnTo>
                  <a:lnTo>
                    <a:pt x="524" y="181"/>
                  </a:lnTo>
                  <a:lnTo>
                    <a:pt x="524" y="172"/>
                  </a:lnTo>
                  <a:lnTo>
                    <a:pt x="524" y="181"/>
                  </a:lnTo>
                  <a:lnTo>
                    <a:pt x="528" y="172"/>
                  </a:lnTo>
                  <a:lnTo>
                    <a:pt x="528" y="181"/>
                  </a:lnTo>
                  <a:lnTo>
                    <a:pt x="528" y="172"/>
                  </a:lnTo>
                  <a:lnTo>
                    <a:pt x="532" y="181"/>
                  </a:lnTo>
                  <a:lnTo>
                    <a:pt x="532" y="172"/>
                  </a:lnTo>
                  <a:lnTo>
                    <a:pt x="535" y="172"/>
                  </a:lnTo>
                  <a:lnTo>
                    <a:pt x="535" y="181"/>
                  </a:lnTo>
                  <a:lnTo>
                    <a:pt x="540" y="181"/>
                  </a:lnTo>
                  <a:lnTo>
                    <a:pt x="540" y="172"/>
                  </a:lnTo>
                  <a:lnTo>
                    <a:pt x="543" y="181"/>
                  </a:lnTo>
                  <a:lnTo>
                    <a:pt x="546" y="181"/>
                  </a:lnTo>
                  <a:lnTo>
                    <a:pt x="550" y="181"/>
                  </a:lnTo>
                  <a:lnTo>
                    <a:pt x="554" y="181"/>
                  </a:lnTo>
                  <a:lnTo>
                    <a:pt x="554" y="172"/>
                  </a:lnTo>
                  <a:lnTo>
                    <a:pt x="554" y="181"/>
                  </a:lnTo>
                  <a:lnTo>
                    <a:pt x="554" y="185"/>
                  </a:lnTo>
                  <a:lnTo>
                    <a:pt x="558" y="185"/>
                  </a:lnTo>
                  <a:lnTo>
                    <a:pt x="558" y="172"/>
                  </a:lnTo>
                  <a:lnTo>
                    <a:pt x="558" y="181"/>
                  </a:lnTo>
                  <a:lnTo>
                    <a:pt x="561" y="181"/>
                  </a:lnTo>
                  <a:lnTo>
                    <a:pt x="561" y="172"/>
                  </a:lnTo>
                  <a:lnTo>
                    <a:pt x="561" y="181"/>
                  </a:lnTo>
                  <a:lnTo>
                    <a:pt x="561" y="172"/>
                  </a:lnTo>
                  <a:lnTo>
                    <a:pt x="565" y="181"/>
                  </a:lnTo>
                  <a:lnTo>
                    <a:pt x="565" y="185"/>
                  </a:lnTo>
                  <a:lnTo>
                    <a:pt x="569" y="181"/>
                  </a:lnTo>
                  <a:lnTo>
                    <a:pt x="569" y="172"/>
                  </a:lnTo>
                  <a:lnTo>
                    <a:pt x="569" y="181"/>
                  </a:lnTo>
                  <a:lnTo>
                    <a:pt x="573" y="172"/>
                  </a:lnTo>
                  <a:lnTo>
                    <a:pt x="573" y="181"/>
                  </a:lnTo>
                  <a:lnTo>
                    <a:pt x="573" y="172"/>
                  </a:lnTo>
                  <a:lnTo>
                    <a:pt x="576" y="172"/>
                  </a:lnTo>
                  <a:lnTo>
                    <a:pt x="576" y="181"/>
                  </a:lnTo>
                  <a:lnTo>
                    <a:pt x="576" y="172"/>
                  </a:lnTo>
                  <a:lnTo>
                    <a:pt x="576" y="181"/>
                  </a:lnTo>
                  <a:lnTo>
                    <a:pt x="581" y="172"/>
                  </a:lnTo>
                  <a:lnTo>
                    <a:pt x="584" y="181"/>
                  </a:lnTo>
                  <a:lnTo>
                    <a:pt x="588" y="172"/>
                  </a:lnTo>
                  <a:lnTo>
                    <a:pt x="588" y="181"/>
                  </a:lnTo>
                  <a:lnTo>
                    <a:pt x="588" y="185"/>
                  </a:lnTo>
                  <a:lnTo>
                    <a:pt x="588" y="172"/>
                  </a:lnTo>
                  <a:lnTo>
                    <a:pt x="591" y="181"/>
                  </a:lnTo>
                  <a:lnTo>
                    <a:pt x="591" y="172"/>
                  </a:lnTo>
                  <a:lnTo>
                    <a:pt x="596" y="172"/>
                  </a:lnTo>
                  <a:lnTo>
                    <a:pt x="596" y="18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6" name="Group 72"/>
          <p:cNvGrpSpPr>
            <a:grpSpLocks/>
          </p:cNvGrpSpPr>
          <p:nvPr/>
        </p:nvGrpSpPr>
        <p:grpSpPr bwMode="auto">
          <a:xfrm>
            <a:off x="4691063" y="4183063"/>
            <a:ext cx="963612" cy="300037"/>
            <a:chOff x="2780" y="3459"/>
            <a:chExt cx="607" cy="189"/>
          </a:xfrm>
        </p:grpSpPr>
        <p:sp>
          <p:nvSpPr>
            <p:cNvPr id="31844" name="Freeform 73"/>
            <p:cNvSpPr>
              <a:spLocks/>
            </p:cNvSpPr>
            <p:nvPr/>
          </p:nvSpPr>
          <p:spPr bwMode="auto">
            <a:xfrm>
              <a:off x="2898" y="3472"/>
              <a:ext cx="384" cy="176"/>
            </a:xfrm>
            <a:custGeom>
              <a:avLst/>
              <a:gdLst>
                <a:gd name="T0" fmla="*/ 1 w 601"/>
                <a:gd name="T1" fmla="*/ 0 h 273"/>
                <a:gd name="T2" fmla="*/ 1 w 601"/>
                <a:gd name="T3" fmla="*/ 1 h 273"/>
                <a:gd name="T4" fmla="*/ 1 w 601"/>
                <a:gd name="T5" fmla="*/ 0 h 273"/>
                <a:gd name="T6" fmla="*/ 1 w 601"/>
                <a:gd name="T7" fmla="*/ 1 h 273"/>
                <a:gd name="T8" fmla="*/ 1 w 601"/>
                <a:gd name="T9" fmla="*/ 1 h 273"/>
                <a:gd name="T10" fmla="*/ 1 w 601"/>
                <a:gd name="T11" fmla="*/ 1 h 273"/>
                <a:gd name="T12" fmla="*/ 1 w 601"/>
                <a:gd name="T13" fmla="*/ 1 h 273"/>
                <a:gd name="T14" fmla="*/ 1 w 601"/>
                <a:gd name="T15" fmla="*/ 1 h 273"/>
                <a:gd name="T16" fmla="*/ 1 w 601"/>
                <a:gd name="T17" fmla="*/ 1 h 273"/>
                <a:gd name="T18" fmla="*/ 1 w 601"/>
                <a:gd name="T19" fmla="*/ 1 h 273"/>
                <a:gd name="T20" fmla="*/ 1 w 601"/>
                <a:gd name="T21" fmla="*/ 1 h 273"/>
                <a:gd name="T22" fmla="*/ 1 w 601"/>
                <a:gd name="T23" fmla="*/ 1 h 273"/>
                <a:gd name="T24" fmla="*/ 1 w 601"/>
                <a:gd name="T25" fmla="*/ 1 h 273"/>
                <a:gd name="T26" fmla="*/ 1 w 601"/>
                <a:gd name="T27" fmla="*/ 1 h 273"/>
                <a:gd name="T28" fmla="*/ 1 w 601"/>
                <a:gd name="T29" fmla="*/ 1 h 273"/>
                <a:gd name="T30" fmla="*/ 1 w 601"/>
                <a:gd name="T31" fmla="*/ 1 h 273"/>
                <a:gd name="T32" fmla="*/ 1 w 601"/>
                <a:gd name="T33" fmla="*/ 1 h 273"/>
                <a:gd name="T34" fmla="*/ 1 w 601"/>
                <a:gd name="T35" fmla="*/ 1 h 273"/>
                <a:gd name="T36" fmla="*/ 1 w 601"/>
                <a:gd name="T37" fmla="*/ 1 h 273"/>
                <a:gd name="T38" fmla="*/ 1 w 601"/>
                <a:gd name="T39" fmla="*/ 1 h 273"/>
                <a:gd name="T40" fmla="*/ 1 w 601"/>
                <a:gd name="T41" fmla="*/ 1 h 273"/>
                <a:gd name="T42" fmla="*/ 1 w 601"/>
                <a:gd name="T43" fmla="*/ 1 h 273"/>
                <a:gd name="T44" fmla="*/ 1 w 601"/>
                <a:gd name="T45" fmla="*/ 1 h 273"/>
                <a:gd name="T46" fmla="*/ 1 w 601"/>
                <a:gd name="T47" fmla="*/ 1 h 273"/>
                <a:gd name="T48" fmla="*/ 1 w 601"/>
                <a:gd name="T49" fmla="*/ 1 h 273"/>
                <a:gd name="T50" fmla="*/ 1 w 601"/>
                <a:gd name="T51" fmla="*/ 1 h 273"/>
                <a:gd name="T52" fmla="*/ 1 w 601"/>
                <a:gd name="T53" fmla="*/ 1 h 273"/>
                <a:gd name="T54" fmla="*/ 1 w 601"/>
                <a:gd name="T55" fmla="*/ 1 h 273"/>
                <a:gd name="T56" fmla="*/ 1 w 601"/>
                <a:gd name="T57" fmla="*/ 1 h 273"/>
                <a:gd name="T58" fmla="*/ 1 w 601"/>
                <a:gd name="T59" fmla="*/ 1 h 273"/>
                <a:gd name="T60" fmla="*/ 1 w 601"/>
                <a:gd name="T61" fmla="*/ 1 h 273"/>
                <a:gd name="T62" fmla="*/ 2 w 601"/>
                <a:gd name="T63" fmla="*/ 1 h 273"/>
                <a:gd name="T64" fmla="*/ 2 w 601"/>
                <a:gd name="T65" fmla="*/ 1 h 273"/>
                <a:gd name="T66" fmla="*/ 2 w 601"/>
                <a:gd name="T67" fmla="*/ 1 h 273"/>
                <a:gd name="T68" fmla="*/ 2 w 601"/>
                <a:gd name="T69" fmla="*/ 1 h 273"/>
                <a:gd name="T70" fmla="*/ 2 w 601"/>
                <a:gd name="T71" fmla="*/ 1 h 273"/>
                <a:gd name="T72" fmla="*/ 2 w 601"/>
                <a:gd name="T73" fmla="*/ 1 h 273"/>
                <a:gd name="T74" fmla="*/ 2 w 601"/>
                <a:gd name="T75" fmla="*/ 1 h 273"/>
                <a:gd name="T76" fmla="*/ 2 w 601"/>
                <a:gd name="T77" fmla="*/ 1 h 273"/>
                <a:gd name="T78" fmla="*/ 2 w 601"/>
                <a:gd name="T79" fmla="*/ 1 h 273"/>
                <a:gd name="T80" fmla="*/ 2 w 601"/>
                <a:gd name="T81" fmla="*/ 1 h 273"/>
                <a:gd name="T82" fmla="*/ 2 w 601"/>
                <a:gd name="T83" fmla="*/ 1 h 273"/>
                <a:gd name="T84" fmla="*/ 2 w 601"/>
                <a:gd name="T85" fmla="*/ 1 h 273"/>
                <a:gd name="T86" fmla="*/ 2 w 601"/>
                <a:gd name="T87" fmla="*/ 1 h 273"/>
                <a:gd name="T88" fmla="*/ 2 w 601"/>
                <a:gd name="T89" fmla="*/ 1 h 273"/>
                <a:gd name="T90" fmla="*/ 2 w 601"/>
                <a:gd name="T91" fmla="*/ 1 h 273"/>
                <a:gd name="T92" fmla="*/ 2 w 601"/>
                <a:gd name="T93" fmla="*/ 1 h 273"/>
                <a:gd name="T94" fmla="*/ 2 w 601"/>
                <a:gd name="T95" fmla="*/ 1 h 273"/>
                <a:gd name="T96" fmla="*/ 2 w 601"/>
                <a:gd name="T97" fmla="*/ 1 h 273"/>
                <a:gd name="T98" fmla="*/ 2 w 601"/>
                <a:gd name="T99" fmla="*/ 1 h 273"/>
                <a:gd name="T100" fmla="*/ 3 w 601"/>
                <a:gd name="T101" fmla="*/ 1 h 273"/>
                <a:gd name="T102" fmla="*/ 3 w 601"/>
                <a:gd name="T103" fmla="*/ 1 h 273"/>
                <a:gd name="T104" fmla="*/ 3 w 601"/>
                <a:gd name="T105" fmla="*/ 1 h 273"/>
                <a:gd name="T106" fmla="*/ 3 w 601"/>
                <a:gd name="T107" fmla="*/ 1 h 273"/>
                <a:gd name="T108" fmla="*/ 3 w 601"/>
                <a:gd name="T109" fmla="*/ 1 h 273"/>
                <a:gd name="T110" fmla="*/ 3 w 601"/>
                <a:gd name="T111" fmla="*/ 1 h 273"/>
                <a:gd name="T112" fmla="*/ 3 w 601"/>
                <a:gd name="T113" fmla="*/ 1 h 273"/>
                <a:gd name="T114" fmla="*/ 3 w 601"/>
                <a:gd name="T115" fmla="*/ 1 h 273"/>
                <a:gd name="T116" fmla="*/ 3 w 601"/>
                <a:gd name="T117" fmla="*/ 1 h 273"/>
                <a:gd name="T118" fmla="*/ 3 w 601"/>
                <a:gd name="T119" fmla="*/ 1 h 273"/>
                <a:gd name="T120" fmla="*/ 3 w 601"/>
                <a:gd name="T121" fmla="*/ 1 h 2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1" h="273">
                  <a:moveTo>
                    <a:pt x="0" y="7"/>
                  </a:moveTo>
                  <a:lnTo>
                    <a:pt x="0" y="14"/>
                  </a:lnTo>
                  <a:lnTo>
                    <a:pt x="4" y="7"/>
                  </a:lnTo>
                  <a:lnTo>
                    <a:pt x="4" y="14"/>
                  </a:lnTo>
                  <a:lnTo>
                    <a:pt x="9" y="14"/>
                  </a:lnTo>
                  <a:lnTo>
                    <a:pt x="9" y="7"/>
                  </a:lnTo>
                  <a:lnTo>
                    <a:pt x="13" y="7"/>
                  </a:lnTo>
                  <a:lnTo>
                    <a:pt x="13" y="14"/>
                  </a:lnTo>
                  <a:lnTo>
                    <a:pt x="13" y="0"/>
                  </a:lnTo>
                  <a:lnTo>
                    <a:pt x="13" y="14"/>
                  </a:lnTo>
                  <a:lnTo>
                    <a:pt x="17" y="7"/>
                  </a:lnTo>
                  <a:lnTo>
                    <a:pt x="17" y="14"/>
                  </a:lnTo>
                  <a:lnTo>
                    <a:pt x="17" y="0"/>
                  </a:lnTo>
                  <a:lnTo>
                    <a:pt x="22" y="14"/>
                  </a:lnTo>
                  <a:lnTo>
                    <a:pt x="22" y="0"/>
                  </a:lnTo>
                  <a:lnTo>
                    <a:pt x="22" y="7"/>
                  </a:lnTo>
                  <a:lnTo>
                    <a:pt x="26" y="7"/>
                  </a:lnTo>
                  <a:lnTo>
                    <a:pt x="26" y="0"/>
                  </a:lnTo>
                  <a:lnTo>
                    <a:pt x="26" y="14"/>
                  </a:lnTo>
                  <a:lnTo>
                    <a:pt x="26" y="0"/>
                  </a:lnTo>
                  <a:lnTo>
                    <a:pt x="31" y="0"/>
                  </a:lnTo>
                  <a:lnTo>
                    <a:pt x="31" y="7"/>
                  </a:lnTo>
                  <a:lnTo>
                    <a:pt x="31" y="0"/>
                  </a:lnTo>
                  <a:lnTo>
                    <a:pt x="35" y="7"/>
                  </a:lnTo>
                  <a:lnTo>
                    <a:pt x="35" y="0"/>
                  </a:lnTo>
                  <a:lnTo>
                    <a:pt x="35" y="14"/>
                  </a:lnTo>
                  <a:lnTo>
                    <a:pt x="40" y="0"/>
                  </a:lnTo>
                  <a:lnTo>
                    <a:pt x="40" y="14"/>
                  </a:lnTo>
                  <a:lnTo>
                    <a:pt x="40" y="0"/>
                  </a:lnTo>
                  <a:lnTo>
                    <a:pt x="40" y="7"/>
                  </a:lnTo>
                  <a:lnTo>
                    <a:pt x="44" y="14"/>
                  </a:lnTo>
                  <a:lnTo>
                    <a:pt x="44" y="7"/>
                  </a:lnTo>
                  <a:lnTo>
                    <a:pt x="44" y="14"/>
                  </a:lnTo>
                  <a:lnTo>
                    <a:pt x="44" y="7"/>
                  </a:lnTo>
                  <a:lnTo>
                    <a:pt x="49" y="14"/>
                  </a:lnTo>
                  <a:lnTo>
                    <a:pt x="49" y="7"/>
                  </a:lnTo>
                  <a:lnTo>
                    <a:pt x="53" y="7"/>
                  </a:lnTo>
                  <a:lnTo>
                    <a:pt x="53" y="14"/>
                  </a:lnTo>
                  <a:lnTo>
                    <a:pt x="58" y="14"/>
                  </a:lnTo>
                  <a:lnTo>
                    <a:pt x="62" y="14"/>
                  </a:lnTo>
                  <a:lnTo>
                    <a:pt x="66" y="14"/>
                  </a:lnTo>
                  <a:lnTo>
                    <a:pt x="66" y="7"/>
                  </a:lnTo>
                  <a:lnTo>
                    <a:pt x="66" y="14"/>
                  </a:lnTo>
                  <a:lnTo>
                    <a:pt x="71" y="14"/>
                  </a:lnTo>
                  <a:lnTo>
                    <a:pt x="71" y="7"/>
                  </a:lnTo>
                  <a:lnTo>
                    <a:pt x="75" y="14"/>
                  </a:lnTo>
                  <a:lnTo>
                    <a:pt x="80" y="7"/>
                  </a:lnTo>
                  <a:lnTo>
                    <a:pt x="80" y="14"/>
                  </a:lnTo>
                  <a:lnTo>
                    <a:pt x="80" y="7"/>
                  </a:lnTo>
                  <a:lnTo>
                    <a:pt x="80" y="14"/>
                  </a:lnTo>
                  <a:lnTo>
                    <a:pt x="84" y="14"/>
                  </a:lnTo>
                  <a:lnTo>
                    <a:pt x="84" y="28"/>
                  </a:lnTo>
                  <a:lnTo>
                    <a:pt x="84" y="14"/>
                  </a:lnTo>
                  <a:lnTo>
                    <a:pt x="89" y="14"/>
                  </a:lnTo>
                  <a:lnTo>
                    <a:pt x="93" y="14"/>
                  </a:lnTo>
                  <a:lnTo>
                    <a:pt x="98" y="7"/>
                  </a:lnTo>
                  <a:lnTo>
                    <a:pt x="98" y="14"/>
                  </a:lnTo>
                  <a:lnTo>
                    <a:pt x="98" y="7"/>
                  </a:lnTo>
                  <a:lnTo>
                    <a:pt x="102" y="14"/>
                  </a:lnTo>
                  <a:lnTo>
                    <a:pt x="107" y="14"/>
                  </a:lnTo>
                  <a:lnTo>
                    <a:pt x="107" y="7"/>
                  </a:lnTo>
                  <a:lnTo>
                    <a:pt x="111" y="14"/>
                  </a:lnTo>
                  <a:lnTo>
                    <a:pt x="115" y="14"/>
                  </a:lnTo>
                  <a:lnTo>
                    <a:pt x="120" y="14"/>
                  </a:lnTo>
                  <a:lnTo>
                    <a:pt x="120" y="28"/>
                  </a:lnTo>
                  <a:lnTo>
                    <a:pt x="120" y="14"/>
                  </a:lnTo>
                  <a:lnTo>
                    <a:pt x="120" y="28"/>
                  </a:lnTo>
                  <a:lnTo>
                    <a:pt x="120" y="14"/>
                  </a:lnTo>
                  <a:lnTo>
                    <a:pt x="124" y="14"/>
                  </a:lnTo>
                  <a:lnTo>
                    <a:pt x="124" y="28"/>
                  </a:lnTo>
                  <a:lnTo>
                    <a:pt x="129" y="43"/>
                  </a:lnTo>
                  <a:lnTo>
                    <a:pt x="129" y="50"/>
                  </a:lnTo>
                  <a:lnTo>
                    <a:pt x="129" y="72"/>
                  </a:lnTo>
                  <a:lnTo>
                    <a:pt x="129" y="86"/>
                  </a:lnTo>
                  <a:lnTo>
                    <a:pt x="129" y="100"/>
                  </a:lnTo>
                  <a:lnTo>
                    <a:pt x="133" y="122"/>
                  </a:lnTo>
                  <a:lnTo>
                    <a:pt x="133" y="136"/>
                  </a:lnTo>
                  <a:lnTo>
                    <a:pt x="133" y="158"/>
                  </a:lnTo>
                  <a:lnTo>
                    <a:pt x="133" y="172"/>
                  </a:lnTo>
                  <a:lnTo>
                    <a:pt x="133" y="165"/>
                  </a:lnTo>
                  <a:lnTo>
                    <a:pt x="138" y="201"/>
                  </a:lnTo>
                  <a:lnTo>
                    <a:pt x="138" y="215"/>
                  </a:lnTo>
                  <a:lnTo>
                    <a:pt x="138" y="230"/>
                  </a:lnTo>
                  <a:lnTo>
                    <a:pt x="142" y="230"/>
                  </a:lnTo>
                  <a:lnTo>
                    <a:pt x="142" y="244"/>
                  </a:lnTo>
                  <a:lnTo>
                    <a:pt x="142" y="251"/>
                  </a:lnTo>
                  <a:lnTo>
                    <a:pt x="147" y="244"/>
                  </a:lnTo>
                  <a:lnTo>
                    <a:pt x="147" y="251"/>
                  </a:lnTo>
                  <a:lnTo>
                    <a:pt x="147" y="259"/>
                  </a:lnTo>
                  <a:lnTo>
                    <a:pt x="147" y="244"/>
                  </a:lnTo>
                  <a:lnTo>
                    <a:pt x="151" y="259"/>
                  </a:lnTo>
                  <a:lnTo>
                    <a:pt x="151" y="251"/>
                  </a:lnTo>
                  <a:lnTo>
                    <a:pt x="151" y="259"/>
                  </a:lnTo>
                  <a:lnTo>
                    <a:pt x="156" y="259"/>
                  </a:lnTo>
                  <a:lnTo>
                    <a:pt x="156" y="266"/>
                  </a:lnTo>
                  <a:lnTo>
                    <a:pt x="156" y="259"/>
                  </a:lnTo>
                  <a:lnTo>
                    <a:pt x="160" y="259"/>
                  </a:lnTo>
                  <a:lnTo>
                    <a:pt x="160" y="266"/>
                  </a:lnTo>
                  <a:lnTo>
                    <a:pt x="164" y="259"/>
                  </a:lnTo>
                  <a:lnTo>
                    <a:pt x="164" y="266"/>
                  </a:lnTo>
                  <a:lnTo>
                    <a:pt x="164" y="259"/>
                  </a:lnTo>
                  <a:lnTo>
                    <a:pt x="164" y="266"/>
                  </a:lnTo>
                  <a:lnTo>
                    <a:pt x="169" y="259"/>
                  </a:lnTo>
                  <a:lnTo>
                    <a:pt x="169" y="266"/>
                  </a:lnTo>
                  <a:lnTo>
                    <a:pt x="169" y="273"/>
                  </a:lnTo>
                  <a:lnTo>
                    <a:pt x="169" y="259"/>
                  </a:lnTo>
                  <a:lnTo>
                    <a:pt x="169" y="273"/>
                  </a:lnTo>
                  <a:lnTo>
                    <a:pt x="173" y="259"/>
                  </a:lnTo>
                  <a:lnTo>
                    <a:pt x="173" y="266"/>
                  </a:lnTo>
                  <a:lnTo>
                    <a:pt x="173" y="259"/>
                  </a:lnTo>
                  <a:lnTo>
                    <a:pt x="178" y="266"/>
                  </a:lnTo>
                  <a:lnTo>
                    <a:pt x="178" y="259"/>
                  </a:lnTo>
                  <a:lnTo>
                    <a:pt x="178" y="266"/>
                  </a:lnTo>
                  <a:lnTo>
                    <a:pt x="178" y="259"/>
                  </a:lnTo>
                  <a:lnTo>
                    <a:pt x="182" y="259"/>
                  </a:lnTo>
                  <a:lnTo>
                    <a:pt x="182" y="266"/>
                  </a:lnTo>
                  <a:lnTo>
                    <a:pt x="182" y="259"/>
                  </a:lnTo>
                  <a:lnTo>
                    <a:pt x="187" y="273"/>
                  </a:lnTo>
                  <a:lnTo>
                    <a:pt x="187" y="259"/>
                  </a:lnTo>
                  <a:lnTo>
                    <a:pt x="191" y="259"/>
                  </a:lnTo>
                  <a:lnTo>
                    <a:pt x="196" y="259"/>
                  </a:lnTo>
                  <a:lnTo>
                    <a:pt x="196" y="266"/>
                  </a:lnTo>
                  <a:lnTo>
                    <a:pt x="196" y="259"/>
                  </a:lnTo>
                  <a:lnTo>
                    <a:pt x="196" y="266"/>
                  </a:lnTo>
                  <a:lnTo>
                    <a:pt x="196" y="259"/>
                  </a:lnTo>
                  <a:lnTo>
                    <a:pt x="200" y="259"/>
                  </a:lnTo>
                  <a:lnTo>
                    <a:pt x="205" y="259"/>
                  </a:lnTo>
                  <a:lnTo>
                    <a:pt x="209" y="251"/>
                  </a:lnTo>
                  <a:lnTo>
                    <a:pt x="209" y="259"/>
                  </a:lnTo>
                  <a:lnTo>
                    <a:pt x="213" y="259"/>
                  </a:lnTo>
                  <a:lnTo>
                    <a:pt x="213" y="266"/>
                  </a:lnTo>
                  <a:lnTo>
                    <a:pt x="213" y="244"/>
                  </a:lnTo>
                  <a:lnTo>
                    <a:pt x="213" y="251"/>
                  </a:lnTo>
                  <a:lnTo>
                    <a:pt x="218" y="259"/>
                  </a:lnTo>
                  <a:lnTo>
                    <a:pt x="218" y="251"/>
                  </a:lnTo>
                  <a:lnTo>
                    <a:pt x="218" y="266"/>
                  </a:lnTo>
                  <a:lnTo>
                    <a:pt x="218" y="259"/>
                  </a:lnTo>
                  <a:lnTo>
                    <a:pt x="222" y="259"/>
                  </a:lnTo>
                  <a:lnTo>
                    <a:pt x="222" y="251"/>
                  </a:lnTo>
                  <a:lnTo>
                    <a:pt x="222" y="259"/>
                  </a:lnTo>
                  <a:lnTo>
                    <a:pt x="227" y="259"/>
                  </a:lnTo>
                  <a:lnTo>
                    <a:pt x="227" y="251"/>
                  </a:lnTo>
                  <a:lnTo>
                    <a:pt x="227" y="244"/>
                  </a:lnTo>
                  <a:lnTo>
                    <a:pt x="231" y="244"/>
                  </a:lnTo>
                  <a:lnTo>
                    <a:pt x="231" y="251"/>
                  </a:lnTo>
                  <a:lnTo>
                    <a:pt x="231" y="244"/>
                  </a:lnTo>
                  <a:lnTo>
                    <a:pt x="231" y="259"/>
                  </a:lnTo>
                  <a:lnTo>
                    <a:pt x="236" y="251"/>
                  </a:lnTo>
                  <a:lnTo>
                    <a:pt x="236" y="244"/>
                  </a:lnTo>
                  <a:lnTo>
                    <a:pt x="236" y="251"/>
                  </a:lnTo>
                  <a:lnTo>
                    <a:pt x="240" y="251"/>
                  </a:lnTo>
                  <a:lnTo>
                    <a:pt x="240" y="259"/>
                  </a:lnTo>
                  <a:lnTo>
                    <a:pt x="245" y="251"/>
                  </a:lnTo>
                  <a:lnTo>
                    <a:pt x="245" y="259"/>
                  </a:lnTo>
                  <a:lnTo>
                    <a:pt x="245" y="251"/>
                  </a:lnTo>
                  <a:lnTo>
                    <a:pt x="249" y="251"/>
                  </a:lnTo>
                  <a:lnTo>
                    <a:pt x="249" y="244"/>
                  </a:lnTo>
                  <a:lnTo>
                    <a:pt x="254" y="251"/>
                  </a:lnTo>
                  <a:lnTo>
                    <a:pt x="254" y="244"/>
                  </a:lnTo>
                  <a:lnTo>
                    <a:pt x="254" y="251"/>
                  </a:lnTo>
                  <a:lnTo>
                    <a:pt x="254" y="237"/>
                  </a:lnTo>
                  <a:lnTo>
                    <a:pt x="258" y="251"/>
                  </a:lnTo>
                  <a:lnTo>
                    <a:pt x="258" y="237"/>
                  </a:lnTo>
                  <a:lnTo>
                    <a:pt x="258" y="251"/>
                  </a:lnTo>
                  <a:lnTo>
                    <a:pt x="262" y="251"/>
                  </a:lnTo>
                  <a:lnTo>
                    <a:pt x="262" y="244"/>
                  </a:lnTo>
                  <a:lnTo>
                    <a:pt x="267" y="230"/>
                  </a:lnTo>
                  <a:lnTo>
                    <a:pt x="267" y="237"/>
                  </a:lnTo>
                  <a:lnTo>
                    <a:pt x="267" y="244"/>
                  </a:lnTo>
                  <a:lnTo>
                    <a:pt x="267" y="237"/>
                  </a:lnTo>
                  <a:lnTo>
                    <a:pt x="271" y="237"/>
                  </a:lnTo>
                  <a:lnTo>
                    <a:pt x="271" y="244"/>
                  </a:lnTo>
                  <a:lnTo>
                    <a:pt x="271" y="237"/>
                  </a:lnTo>
                  <a:lnTo>
                    <a:pt x="276" y="244"/>
                  </a:lnTo>
                  <a:lnTo>
                    <a:pt x="276" y="237"/>
                  </a:lnTo>
                  <a:lnTo>
                    <a:pt x="276" y="244"/>
                  </a:lnTo>
                  <a:lnTo>
                    <a:pt x="280" y="237"/>
                  </a:lnTo>
                  <a:lnTo>
                    <a:pt x="280" y="244"/>
                  </a:lnTo>
                  <a:lnTo>
                    <a:pt x="280" y="237"/>
                  </a:lnTo>
                  <a:lnTo>
                    <a:pt x="280" y="244"/>
                  </a:lnTo>
                  <a:lnTo>
                    <a:pt x="285" y="237"/>
                  </a:lnTo>
                  <a:lnTo>
                    <a:pt x="285" y="244"/>
                  </a:lnTo>
                  <a:lnTo>
                    <a:pt x="285" y="230"/>
                  </a:lnTo>
                  <a:lnTo>
                    <a:pt x="289" y="244"/>
                  </a:lnTo>
                  <a:lnTo>
                    <a:pt x="289" y="237"/>
                  </a:lnTo>
                  <a:lnTo>
                    <a:pt x="289" y="230"/>
                  </a:lnTo>
                  <a:lnTo>
                    <a:pt x="294" y="244"/>
                  </a:lnTo>
                  <a:lnTo>
                    <a:pt x="294" y="237"/>
                  </a:lnTo>
                  <a:lnTo>
                    <a:pt x="294" y="244"/>
                  </a:lnTo>
                  <a:lnTo>
                    <a:pt x="294" y="237"/>
                  </a:lnTo>
                  <a:lnTo>
                    <a:pt x="298" y="244"/>
                  </a:lnTo>
                  <a:lnTo>
                    <a:pt x="298" y="230"/>
                  </a:lnTo>
                  <a:lnTo>
                    <a:pt x="303" y="230"/>
                  </a:lnTo>
                  <a:lnTo>
                    <a:pt x="303" y="237"/>
                  </a:lnTo>
                  <a:lnTo>
                    <a:pt x="303" y="244"/>
                  </a:lnTo>
                  <a:lnTo>
                    <a:pt x="307" y="230"/>
                  </a:lnTo>
                  <a:lnTo>
                    <a:pt x="307" y="223"/>
                  </a:lnTo>
                  <a:lnTo>
                    <a:pt x="307" y="230"/>
                  </a:lnTo>
                  <a:lnTo>
                    <a:pt x="307" y="223"/>
                  </a:lnTo>
                  <a:lnTo>
                    <a:pt x="311" y="223"/>
                  </a:lnTo>
                  <a:lnTo>
                    <a:pt x="311" y="215"/>
                  </a:lnTo>
                  <a:lnTo>
                    <a:pt x="311" y="230"/>
                  </a:lnTo>
                  <a:lnTo>
                    <a:pt x="311" y="215"/>
                  </a:lnTo>
                  <a:lnTo>
                    <a:pt x="311" y="230"/>
                  </a:lnTo>
                  <a:lnTo>
                    <a:pt x="316" y="223"/>
                  </a:lnTo>
                  <a:lnTo>
                    <a:pt x="320" y="223"/>
                  </a:lnTo>
                  <a:lnTo>
                    <a:pt x="320" y="230"/>
                  </a:lnTo>
                  <a:lnTo>
                    <a:pt x="320" y="223"/>
                  </a:lnTo>
                  <a:lnTo>
                    <a:pt x="325" y="215"/>
                  </a:lnTo>
                  <a:lnTo>
                    <a:pt x="325" y="223"/>
                  </a:lnTo>
                  <a:lnTo>
                    <a:pt x="325" y="230"/>
                  </a:lnTo>
                  <a:lnTo>
                    <a:pt x="329" y="223"/>
                  </a:lnTo>
                  <a:lnTo>
                    <a:pt x="329" y="230"/>
                  </a:lnTo>
                  <a:lnTo>
                    <a:pt x="329" y="223"/>
                  </a:lnTo>
                  <a:lnTo>
                    <a:pt x="334" y="230"/>
                  </a:lnTo>
                  <a:lnTo>
                    <a:pt x="334" y="223"/>
                  </a:lnTo>
                  <a:lnTo>
                    <a:pt x="338" y="230"/>
                  </a:lnTo>
                  <a:lnTo>
                    <a:pt x="338" y="215"/>
                  </a:lnTo>
                  <a:lnTo>
                    <a:pt x="343" y="215"/>
                  </a:lnTo>
                  <a:lnTo>
                    <a:pt x="343" y="223"/>
                  </a:lnTo>
                  <a:lnTo>
                    <a:pt x="343" y="215"/>
                  </a:lnTo>
                  <a:lnTo>
                    <a:pt x="343" y="223"/>
                  </a:lnTo>
                  <a:lnTo>
                    <a:pt x="347" y="215"/>
                  </a:lnTo>
                  <a:lnTo>
                    <a:pt x="347" y="237"/>
                  </a:lnTo>
                  <a:lnTo>
                    <a:pt x="347" y="223"/>
                  </a:lnTo>
                  <a:lnTo>
                    <a:pt x="347" y="215"/>
                  </a:lnTo>
                  <a:lnTo>
                    <a:pt x="352" y="215"/>
                  </a:lnTo>
                  <a:lnTo>
                    <a:pt x="352" y="223"/>
                  </a:lnTo>
                  <a:lnTo>
                    <a:pt x="352" y="215"/>
                  </a:lnTo>
                  <a:lnTo>
                    <a:pt x="356" y="230"/>
                  </a:lnTo>
                  <a:lnTo>
                    <a:pt x="356" y="223"/>
                  </a:lnTo>
                  <a:lnTo>
                    <a:pt x="356" y="215"/>
                  </a:lnTo>
                  <a:lnTo>
                    <a:pt x="360" y="215"/>
                  </a:lnTo>
                  <a:lnTo>
                    <a:pt x="360" y="223"/>
                  </a:lnTo>
                  <a:lnTo>
                    <a:pt x="360" y="215"/>
                  </a:lnTo>
                  <a:lnTo>
                    <a:pt x="365" y="215"/>
                  </a:lnTo>
                  <a:lnTo>
                    <a:pt x="365" y="223"/>
                  </a:lnTo>
                  <a:lnTo>
                    <a:pt x="365" y="215"/>
                  </a:lnTo>
                  <a:lnTo>
                    <a:pt x="369" y="215"/>
                  </a:lnTo>
                  <a:lnTo>
                    <a:pt x="374" y="215"/>
                  </a:lnTo>
                  <a:lnTo>
                    <a:pt x="374" y="201"/>
                  </a:lnTo>
                  <a:lnTo>
                    <a:pt x="374" y="215"/>
                  </a:lnTo>
                  <a:lnTo>
                    <a:pt x="378" y="215"/>
                  </a:lnTo>
                  <a:lnTo>
                    <a:pt x="378" y="201"/>
                  </a:lnTo>
                  <a:lnTo>
                    <a:pt x="378" y="215"/>
                  </a:lnTo>
                  <a:lnTo>
                    <a:pt x="383" y="215"/>
                  </a:lnTo>
                  <a:lnTo>
                    <a:pt x="383" y="201"/>
                  </a:lnTo>
                  <a:lnTo>
                    <a:pt x="383" y="215"/>
                  </a:lnTo>
                  <a:lnTo>
                    <a:pt x="383" y="201"/>
                  </a:lnTo>
                  <a:lnTo>
                    <a:pt x="387" y="215"/>
                  </a:lnTo>
                  <a:lnTo>
                    <a:pt x="392" y="215"/>
                  </a:lnTo>
                  <a:lnTo>
                    <a:pt x="396" y="201"/>
                  </a:lnTo>
                  <a:lnTo>
                    <a:pt x="396" y="215"/>
                  </a:lnTo>
                  <a:lnTo>
                    <a:pt x="396" y="201"/>
                  </a:lnTo>
                  <a:lnTo>
                    <a:pt x="401" y="201"/>
                  </a:lnTo>
                  <a:lnTo>
                    <a:pt x="401" y="215"/>
                  </a:lnTo>
                  <a:lnTo>
                    <a:pt x="401" y="201"/>
                  </a:lnTo>
                  <a:lnTo>
                    <a:pt x="401" y="215"/>
                  </a:lnTo>
                  <a:lnTo>
                    <a:pt x="405" y="201"/>
                  </a:lnTo>
                  <a:lnTo>
                    <a:pt x="405" y="215"/>
                  </a:lnTo>
                  <a:lnTo>
                    <a:pt x="405" y="201"/>
                  </a:lnTo>
                  <a:lnTo>
                    <a:pt x="409" y="194"/>
                  </a:lnTo>
                  <a:lnTo>
                    <a:pt x="409" y="215"/>
                  </a:lnTo>
                  <a:lnTo>
                    <a:pt x="409" y="201"/>
                  </a:lnTo>
                  <a:lnTo>
                    <a:pt x="409" y="215"/>
                  </a:lnTo>
                  <a:lnTo>
                    <a:pt x="414" y="201"/>
                  </a:lnTo>
                  <a:lnTo>
                    <a:pt x="414" y="215"/>
                  </a:lnTo>
                  <a:lnTo>
                    <a:pt x="414" y="201"/>
                  </a:lnTo>
                  <a:lnTo>
                    <a:pt x="418" y="201"/>
                  </a:lnTo>
                  <a:lnTo>
                    <a:pt x="418" y="215"/>
                  </a:lnTo>
                  <a:lnTo>
                    <a:pt x="418" y="201"/>
                  </a:lnTo>
                  <a:lnTo>
                    <a:pt x="418" y="215"/>
                  </a:lnTo>
                  <a:lnTo>
                    <a:pt x="418" y="201"/>
                  </a:lnTo>
                  <a:lnTo>
                    <a:pt x="423" y="201"/>
                  </a:lnTo>
                  <a:lnTo>
                    <a:pt x="427" y="201"/>
                  </a:lnTo>
                  <a:lnTo>
                    <a:pt x="432" y="201"/>
                  </a:lnTo>
                  <a:lnTo>
                    <a:pt x="436" y="201"/>
                  </a:lnTo>
                  <a:lnTo>
                    <a:pt x="436" y="215"/>
                  </a:lnTo>
                  <a:lnTo>
                    <a:pt x="436" y="201"/>
                  </a:lnTo>
                  <a:lnTo>
                    <a:pt x="441" y="215"/>
                  </a:lnTo>
                  <a:lnTo>
                    <a:pt x="441" y="201"/>
                  </a:lnTo>
                  <a:lnTo>
                    <a:pt x="445" y="201"/>
                  </a:lnTo>
                  <a:lnTo>
                    <a:pt x="445" y="187"/>
                  </a:lnTo>
                  <a:lnTo>
                    <a:pt x="445" y="201"/>
                  </a:lnTo>
                  <a:lnTo>
                    <a:pt x="445" y="194"/>
                  </a:lnTo>
                  <a:lnTo>
                    <a:pt x="450" y="201"/>
                  </a:lnTo>
                  <a:lnTo>
                    <a:pt x="450" y="215"/>
                  </a:lnTo>
                  <a:lnTo>
                    <a:pt x="450" y="201"/>
                  </a:lnTo>
                  <a:lnTo>
                    <a:pt x="454" y="201"/>
                  </a:lnTo>
                  <a:lnTo>
                    <a:pt x="454" y="194"/>
                  </a:lnTo>
                  <a:lnTo>
                    <a:pt x="454" y="201"/>
                  </a:lnTo>
                  <a:lnTo>
                    <a:pt x="458" y="201"/>
                  </a:lnTo>
                  <a:lnTo>
                    <a:pt x="458" y="194"/>
                  </a:lnTo>
                  <a:lnTo>
                    <a:pt x="458" y="201"/>
                  </a:lnTo>
                  <a:lnTo>
                    <a:pt x="463" y="201"/>
                  </a:lnTo>
                  <a:lnTo>
                    <a:pt x="463" y="194"/>
                  </a:lnTo>
                  <a:lnTo>
                    <a:pt x="463" y="201"/>
                  </a:lnTo>
                  <a:lnTo>
                    <a:pt x="467" y="194"/>
                  </a:lnTo>
                  <a:lnTo>
                    <a:pt x="467" y="201"/>
                  </a:lnTo>
                  <a:lnTo>
                    <a:pt x="467" y="194"/>
                  </a:lnTo>
                  <a:lnTo>
                    <a:pt x="467" y="201"/>
                  </a:lnTo>
                  <a:lnTo>
                    <a:pt x="472" y="194"/>
                  </a:lnTo>
                  <a:lnTo>
                    <a:pt x="472" y="201"/>
                  </a:lnTo>
                  <a:lnTo>
                    <a:pt x="472" y="194"/>
                  </a:lnTo>
                  <a:lnTo>
                    <a:pt x="472" y="201"/>
                  </a:lnTo>
                  <a:lnTo>
                    <a:pt x="472" y="194"/>
                  </a:lnTo>
                  <a:lnTo>
                    <a:pt x="476" y="201"/>
                  </a:lnTo>
                  <a:lnTo>
                    <a:pt x="476" y="194"/>
                  </a:lnTo>
                  <a:lnTo>
                    <a:pt x="476" y="201"/>
                  </a:lnTo>
                  <a:lnTo>
                    <a:pt x="481" y="194"/>
                  </a:lnTo>
                  <a:lnTo>
                    <a:pt x="481" y="201"/>
                  </a:lnTo>
                  <a:lnTo>
                    <a:pt x="481" y="194"/>
                  </a:lnTo>
                  <a:lnTo>
                    <a:pt x="481" y="201"/>
                  </a:lnTo>
                  <a:lnTo>
                    <a:pt x="485" y="187"/>
                  </a:lnTo>
                  <a:lnTo>
                    <a:pt x="485" y="201"/>
                  </a:lnTo>
                  <a:lnTo>
                    <a:pt x="485" y="194"/>
                  </a:lnTo>
                  <a:lnTo>
                    <a:pt x="485" y="201"/>
                  </a:lnTo>
                  <a:lnTo>
                    <a:pt x="490" y="201"/>
                  </a:lnTo>
                  <a:lnTo>
                    <a:pt x="490" y="194"/>
                  </a:lnTo>
                  <a:lnTo>
                    <a:pt x="494" y="194"/>
                  </a:lnTo>
                  <a:lnTo>
                    <a:pt x="494" y="187"/>
                  </a:lnTo>
                  <a:lnTo>
                    <a:pt x="494" y="194"/>
                  </a:lnTo>
                  <a:lnTo>
                    <a:pt x="494" y="187"/>
                  </a:lnTo>
                  <a:lnTo>
                    <a:pt x="499" y="194"/>
                  </a:lnTo>
                  <a:lnTo>
                    <a:pt x="499" y="201"/>
                  </a:lnTo>
                  <a:lnTo>
                    <a:pt x="499" y="194"/>
                  </a:lnTo>
                  <a:lnTo>
                    <a:pt x="499" y="201"/>
                  </a:lnTo>
                  <a:lnTo>
                    <a:pt x="503" y="201"/>
                  </a:lnTo>
                  <a:lnTo>
                    <a:pt x="503" y="194"/>
                  </a:lnTo>
                  <a:lnTo>
                    <a:pt x="503" y="187"/>
                  </a:lnTo>
                  <a:lnTo>
                    <a:pt x="503" y="201"/>
                  </a:lnTo>
                  <a:lnTo>
                    <a:pt x="507" y="187"/>
                  </a:lnTo>
                  <a:lnTo>
                    <a:pt x="507" y="194"/>
                  </a:lnTo>
                  <a:lnTo>
                    <a:pt x="507" y="187"/>
                  </a:lnTo>
                  <a:lnTo>
                    <a:pt x="507" y="194"/>
                  </a:lnTo>
                  <a:lnTo>
                    <a:pt x="512" y="187"/>
                  </a:lnTo>
                  <a:lnTo>
                    <a:pt x="512" y="194"/>
                  </a:lnTo>
                  <a:lnTo>
                    <a:pt x="512" y="187"/>
                  </a:lnTo>
                  <a:lnTo>
                    <a:pt x="516" y="194"/>
                  </a:lnTo>
                  <a:lnTo>
                    <a:pt x="516" y="187"/>
                  </a:lnTo>
                  <a:lnTo>
                    <a:pt x="516" y="194"/>
                  </a:lnTo>
                  <a:lnTo>
                    <a:pt x="521" y="194"/>
                  </a:lnTo>
                  <a:lnTo>
                    <a:pt x="521" y="187"/>
                  </a:lnTo>
                  <a:lnTo>
                    <a:pt x="521" y="179"/>
                  </a:lnTo>
                  <a:lnTo>
                    <a:pt x="521" y="187"/>
                  </a:lnTo>
                  <a:lnTo>
                    <a:pt x="525" y="187"/>
                  </a:lnTo>
                  <a:lnTo>
                    <a:pt x="530" y="194"/>
                  </a:lnTo>
                  <a:lnTo>
                    <a:pt x="530" y="179"/>
                  </a:lnTo>
                  <a:lnTo>
                    <a:pt x="530" y="201"/>
                  </a:lnTo>
                  <a:lnTo>
                    <a:pt x="530" y="194"/>
                  </a:lnTo>
                  <a:lnTo>
                    <a:pt x="534" y="187"/>
                  </a:lnTo>
                  <a:lnTo>
                    <a:pt x="534" y="194"/>
                  </a:lnTo>
                  <a:lnTo>
                    <a:pt x="534" y="187"/>
                  </a:lnTo>
                  <a:lnTo>
                    <a:pt x="539" y="201"/>
                  </a:lnTo>
                  <a:lnTo>
                    <a:pt x="539" y="187"/>
                  </a:lnTo>
                  <a:lnTo>
                    <a:pt x="539" y="179"/>
                  </a:lnTo>
                  <a:lnTo>
                    <a:pt x="539" y="187"/>
                  </a:lnTo>
                  <a:lnTo>
                    <a:pt x="539" y="194"/>
                  </a:lnTo>
                  <a:lnTo>
                    <a:pt x="543" y="179"/>
                  </a:lnTo>
                  <a:lnTo>
                    <a:pt x="543" y="187"/>
                  </a:lnTo>
                  <a:lnTo>
                    <a:pt x="543" y="194"/>
                  </a:lnTo>
                  <a:lnTo>
                    <a:pt x="548" y="187"/>
                  </a:lnTo>
                  <a:lnTo>
                    <a:pt x="548" y="194"/>
                  </a:lnTo>
                  <a:lnTo>
                    <a:pt x="548" y="187"/>
                  </a:lnTo>
                  <a:lnTo>
                    <a:pt x="548" y="194"/>
                  </a:lnTo>
                  <a:lnTo>
                    <a:pt x="548" y="187"/>
                  </a:lnTo>
                  <a:lnTo>
                    <a:pt x="552" y="187"/>
                  </a:lnTo>
                  <a:lnTo>
                    <a:pt x="552" y="194"/>
                  </a:lnTo>
                  <a:lnTo>
                    <a:pt x="552" y="201"/>
                  </a:lnTo>
                  <a:lnTo>
                    <a:pt x="556" y="187"/>
                  </a:lnTo>
                  <a:lnTo>
                    <a:pt x="556" y="194"/>
                  </a:lnTo>
                  <a:lnTo>
                    <a:pt x="561" y="194"/>
                  </a:lnTo>
                  <a:lnTo>
                    <a:pt x="561" y="187"/>
                  </a:lnTo>
                  <a:lnTo>
                    <a:pt x="561" y="179"/>
                  </a:lnTo>
                  <a:lnTo>
                    <a:pt x="561" y="187"/>
                  </a:lnTo>
                  <a:lnTo>
                    <a:pt x="565" y="187"/>
                  </a:lnTo>
                  <a:lnTo>
                    <a:pt x="565" y="194"/>
                  </a:lnTo>
                  <a:lnTo>
                    <a:pt x="565" y="187"/>
                  </a:lnTo>
                  <a:lnTo>
                    <a:pt x="570" y="179"/>
                  </a:lnTo>
                  <a:lnTo>
                    <a:pt x="570" y="187"/>
                  </a:lnTo>
                  <a:lnTo>
                    <a:pt x="570" y="179"/>
                  </a:lnTo>
                  <a:lnTo>
                    <a:pt x="570" y="187"/>
                  </a:lnTo>
                  <a:lnTo>
                    <a:pt x="574" y="187"/>
                  </a:lnTo>
                  <a:lnTo>
                    <a:pt x="574" y="172"/>
                  </a:lnTo>
                  <a:lnTo>
                    <a:pt x="574" y="179"/>
                  </a:lnTo>
                  <a:lnTo>
                    <a:pt x="579" y="179"/>
                  </a:lnTo>
                  <a:lnTo>
                    <a:pt x="579" y="187"/>
                  </a:lnTo>
                  <a:lnTo>
                    <a:pt x="579" y="172"/>
                  </a:lnTo>
                  <a:lnTo>
                    <a:pt x="579" y="187"/>
                  </a:lnTo>
                  <a:lnTo>
                    <a:pt x="583" y="172"/>
                  </a:lnTo>
                  <a:lnTo>
                    <a:pt x="583" y="187"/>
                  </a:lnTo>
                  <a:lnTo>
                    <a:pt x="583" y="172"/>
                  </a:lnTo>
                  <a:lnTo>
                    <a:pt x="583" y="179"/>
                  </a:lnTo>
                  <a:lnTo>
                    <a:pt x="588" y="179"/>
                  </a:lnTo>
                  <a:lnTo>
                    <a:pt x="588" y="172"/>
                  </a:lnTo>
                  <a:lnTo>
                    <a:pt x="588" y="179"/>
                  </a:lnTo>
                  <a:lnTo>
                    <a:pt x="588" y="194"/>
                  </a:lnTo>
                  <a:lnTo>
                    <a:pt x="592" y="172"/>
                  </a:lnTo>
                  <a:lnTo>
                    <a:pt x="592" y="187"/>
                  </a:lnTo>
                  <a:lnTo>
                    <a:pt x="592" y="179"/>
                  </a:lnTo>
                  <a:lnTo>
                    <a:pt x="592" y="172"/>
                  </a:lnTo>
                  <a:lnTo>
                    <a:pt x="592" y="179"/>
                  </a:lnTo>
                  <a:lnTo>
                    <a:pt x="597" y="179"/>
                  </a:lnTo>
                  <a:lnTo>
                    <a:pt x="597" y="172"/>
                  </a:lnTo>
                  <a:lnTo>
                    <a:pt x="597" y="165"/>
                  </a:lnTo>
                  <a:lnTo>
                    <a:pt x="597" y="179"/>
                  </a:lnTo>
                  <a:lnTo>
                    <a:pt x="601" y="179"/>
                  </a:lnTo>
                  <a:lnTo>
                    <a:pt x="601" y="172"/>
                  </a:lnTo>
                  <a:lnTo>
                    <a:pt x="601" y="179"/>
                  </a:lnTo>
                  <a:lnTo>
                    <a:pt x="601" y="17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45" name="Freeform 74"/>
            <p:cNvSpPr>
              <a:spLocks/>
            </p:cNvSpPr>
            <p:nvPr/>
          </p:nvSpPr>
          <p:spPr bwMode="auto">
            <a:xfrm>
              <a:off x="2780" y="3459"/>
              <a:ext cx="121" cy="22"/>
            </a:xfrm>
            <a:custGeom>
              <a:avLst/>
              <a:gdLst>
                <a:gd name="T0" fmla="*/ 0 w 369"/>
                <a:gd name="T1" fmla="*/ 1 h 35"/>
                <a:gd name="T2" fmla="*/ 0 w 369"/>
                <a:gd name="T3" fmla="*/ 1 h 35"/>
                <a:gd name="T4" fmla="*/ 0 w 369"/>
                <a:gd name="T5" fmla="*/ 1 h 35"/>
                <a:gd name="T6" fmla="*/ 0 w 369"/>
                <a:gd name="T7" fmla="*/ 1 h 35"/>
                <a:gd name="T8" fmla="*/ 0 w 369"/>
                <a:gd name="T9" fmla="*/ 1 h 35"/>
                <a:gd name="T10" fmla="*/ 0 w 369"/>
                <a:gd name="T11" fmla="*/ 1 h 35"/>
                <a:gd name="T12" fmla="*/ 0 w 369"/>
                <a:gd name="T13" fmla="*/ 1 h 35"/>
                <a:gd name="T14" fmla="*/ 0 w 369"/>
                <a:gd name="T15" fmla="*/ 1 h 35"/>
                <a:gd name="T16" fmla="*/ 0 w 369"/>
                <a:gd name="T17" fmla="*/ 1 h 35"/>
                <a:gd name="T18" fmla="*/ 0 w 369"/>
                <a:gd name="T19" fmla="*/ 1 h 35"/>
                <a:gd name="T20" fmla="*/ 0 w 369"/>
                <a:gd name="T21" fmla="*/ 1 h 35"/>
                <a:gd name="T22" fmla="*/ 0 w 369"/>
                <a:gd name="T23" fmla="*/ 0 h 35"/>
                <a:gd name="T24" fmla="*/ 0 w 369"/>
                <a:gd name="T25" fmla="*/ 1 h 35"/>
                <a:gd name="T26" fmla="*/ 0 w 369"/>
                <a:gd name="T27" fmla="*/ 1 h 35"/>
                <a:gd name="T28" fmla="*/ 0 w 369"/>
                <a:gd name="T29" fmla="*/ 1 h 35"/>
                <a:gd name="T30" fmla="*/ 0 w 369"/>
                <a:gd name="T31" fmla="*/ 1 h 35"/>
                <a:gd name="T32" fmla="*/ 0 w 369"/>
                <a:gd name="T33" fmla="*/ 1 h 35"/>
                <a:gd name="T34" fmla="*/ 0 w 369"/>
                <a:gd name="T35" fmla="*/ 1 h 35"/>
                <a:gd name="T36" fmla="*/ 0 w 369"/>
                <a:gd name="T37" fmla="*/ 1 h 35"/>
                <a:gd name="T38" fmla="*/ 0 w 369"/>
                <a:gd name="T39" fmla="*/ 1 h 35"/>
                <a:gd name="T40" fmla="*/ 0 w 369"/>
                <a:gd name="T41" fmla="*/ 1 h 35"/>
                <a:gd name="T42" fmla="*/ 0 w 369"/>
                <a:gd name="T43" fmla="*/ 1 h 35"/>
                <a:gd name="T44" fmla="*/ 0 w 369"/>
                <a:gd name="T45" fmla="*/ 1 h 35"/>
                <a:gd name="T46" fmla="*/ 0 w 369"/>
                <a:gd name="T47" fmla="*/ 1 h 35"/>
                <a:gd name="T48" fmla="*/ 0 w 369"/>
                <a:gd name="T49" fmla="*/ 1 h 35"/>
                <a:gd name="T50" fmla="*/ 0 w 369"/>
                <a:gd name="T51" fmla="*/ 1 h 35"/>
                <a:gd name="T52" fmla="*/ 0 w 369"/>
                <a:gd name="T53" fmla="*/ 1 h 35"/>
                <a:gd name="T54" fmla="*/ 0 w 369"/>
                <a:gd name="T55" fmla="*/ 1 h 35"/>
                <a:gd name="T56" fmla="*/ 0 w 369"/>
                <a:gd name="T57" fmla="*/ 1 h 35"/>
                <a:gd name="T58" fmla="*/ 0 w 369"/>
                <a:gd name="T59" fmla="*/ 1 h 35"/>
                <a:gd name="T60" fmla="*/ 0 w 369"/>
                <a:gd name="T61" fmla="*/ 1 h 35"/>
                <a:gd name="T62" fmla="*/ 0 w 369"/>
                <a:gd name="T63" fmla="*/ 1 h 35"/>
                <a:gd name="T64" fmla="*/ 0 w 369"/>
                <a:gd name="T65" fmla="*/ 1 h 35"/>
                <a:gd name="T66" fmla="*/ 0 w 369"/>
                <a:gd name="T67" fmla="*/ 1 h 35"/>
                <a:gd name="T68" fmla="*/ 0 w 369"/>
                <a:gd name="T69" fmla="*/ 1 h 35"/>
                <a:gd name="T70" fmla="*/ 0 w 369"/>
                <a:gd name="T71" fmla="*/ 1 h 35"/>
                <a:gd name="T72" fmla="*/ 0 w 369"/>
                <a:gd name="T73" fmla="*/ 1 h 35"/>
                <a:gd name="T74" fmla="*/ 0 w 369"/>
                <a:gd name="T75" fmla="*/ 1 h 35"/>
                <a:gd name="T76" fmla="*/ 0 w 369"/>
                <a:gd name="T77" fmla="*/ 1 h 35"/>
                <a:gd name="T78" fmla="*/ 0 w 36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9" h="35">
                  <a:moveTo>
                    <a:pt x="0" y="26"/>
                  </a:moveTo>
                  <a:lnTo>
                    <a:pt x="0" y="26"/>
                  </a:lnTo>
                  <a:lnTo>
                    <a:pt x="0" y="11"/>
                  </a:lnTo>
                  <a:lnTo>
                    <a:pt x="0" y="26"/>
                  </a:lnTo>
                  <a:lnTo>
                    <a:pt x="25" y="26"/>
                  </a:lnTo>
                  <a:lnTo>
                    <a:pt x="44" y="26"/>
                  </a:lnTo>
                  <a:lnTo>
                    <a:pt x="44" y="11"/>
                  </a:lnTo>
                  <a:lnTo>
                    <a:pt x="44" y="35"/>
                  </a:lnTo>
                  <a:lnTo>
                    <a:pt x="44" y="11"/>
                  </a:lnTo>
                  <a:lnTo>
                    <a:pt x="44" y="26"/>
                  </a:lnTo>
                  <a:lnTo>
                    <a:pt x="68" y="11"/>
                  </a:lnTo>
                  <a:lnTo>
                    <a:pt x="68" y="35"/>
                  </a:lnTo>
                  <a:lnTo>
                    <a:pt x="68" y="0"/>
                  </a:lnTo>
                  <a:lnTo>
                    <a:pt x="68" y="26"/>
                  </a:lnTo>
                  <a:lnTo>
                    <a:pt x="68" y="11"/>
                  </a:lnTo>
                  <a:lnTo>
                    <a:pt x="87" y="11"/>
                  </a:lnTo>
                  <a:lnTo>
                    <a:pt x="87" y="26"/>
                  </a:lnTo>
                  <a:lnTo>
                    <a:pt x="87" y="0"/>
                  </a:lnTo>
                  <a:lnTo>
                    <a:pt x="112" y="26"/>
                  </a:lnTo>
                  <a:lnTo>
                    <a:pt x="112" y="11"/>
                  </a:lnTo>
                  <a:lnTo>
                    <a:pt x="112" y="26"/>
                  </a:lnTo>
                  <a:lnTo>
                    <a:pt x="112" y="11"/>
                  </a:lnTo>
                  <a:lnTo>
                    <a:pt x="112" y="26"/>
                  </a:lnTo>
                  <a:lnTo>
                    <a:pt x="131" y="26"/>
                  </a:lnTo>
                  <a:lnTo>
                    <a:pt x="131" y="35"/>
                  </a:lnTo>
                  <a:lnTo>
                    <a:pt x="131" y="26"/>
                  </a:lnTo>
                  <a:lnTo>
                    <a:pt x="131" y="35"/>
                  </a:lnTo>
                  <a:lnTo>
                    <a:pt x="156" y="26"/>
                  </a:lnTo>
                  <a:lnTo>
                    <a:pt x="156" y="11"/>
                  </a:lnTo>
                  <a:lnTo>
                    <a:pt x="156" y="26"/>
                  </a:lnTo>
                  <a:lnTo>
                    <a:pt x="175" y="26"/>
                  </a:lnTo>
                  <a:lnTo>
                    <a:pt x="175" y="11"/>
                  </a:lnTo>
                  <a:lnTo>
                    <a:pt x="175" y="26"/>
                  </a:lnTo>
                  <a:lnTo>
                    <a:pt x="175" y="11"/>
                  </a:lnTo>
                  <a:lnTo>
                    <a:pt x="194" y="11"/>
                  </a:lnTo>
                  <a:lnTo>
                    <a:pt x="194" y="26"/>
                  </a:lnTo>
                  <a:lnTo>
                    <a:pt x="194" y="11"/>
                  </a:lnTo>
                  <a:lnTo>
                    <a:pt x="194" y="26"/>
                  </a:lnTo>
                  <a:lnTo>
                    <a:pt x="218" y="26"/>
                  </a:lnTo>
                  <a:lnTo>
                    <a:pt x="218" y="11"/>
                  </a:lnTo>
                  <a:lnTo>
                    <a:pt x="218" y="26"/>
                  </a:lnTo>
                  <a:lnTo>
                    <a:pt x="238" y="26"/>
                  </a:lnTo>
                  <a:lnTo>
                    <a:pt x="238" y="11"/>
                  </a:lnTo>
                  <a:lnTo>
                    <a:pt x="262" y="35"/>
                  </a:lnTo>
                  <a:lnTo>
                    <a:pt x="262" y="26"/>
                  </a:lnTo>
                  <a:lnTo>
                    <a:pt x="262" y="35"/>
                  </a:lnTo>
                  <a:lnTo>
                    <a:pt x="262" y="26"/>
                  </a:lnTo>
                  <a:lnTo>
                    <a:pt x="282" y="26"/>
                  </a:lnTo>
                  <a:lnTo>
                    <a:pt x="282" y="35"/>
                  </a:lnTo>
                  <a:lnTo>
                    <a:pt x="282" y="26"/>
                  </a:lnTo>
                  <a:lnTo>
                    <a:pt x="282" y="11"/>
                  </a:lnTo>
                  <a:lnTo>
                    <a:pt x="306" y="35"/>
                  </a:lnTo>
                  <a:lnTo>
                    <a:pt x="306" y="26"/>
                  </a:lnTo>
                  <a:lnTo>
                    <a:pt x="325" y="35"/>
                  </a:lnTo>
                  <a:lnTo>
                    <a:pt x="325" y="11"/>
                  </a:lnTo>
                  <a:lnTo>
                    <a:pt x="325" y="26"/>
                  </a:lnTo>
                  <a:lnTo>
                    <a:pt x="350" y="11"/>
                  </a:lnTo>
                  <a:lnTo>
                    <a:pt x="350" y="26"/>
                  </a:lnTo>
                  <a:lnTo>
                    <a:pt x="350" y="35"/>
                  </a:lnTo>
                  <a:lnTo>
                    <a:pt x="350" y="26"/>
                  </a:lnTo>
                  <a:lnTo>
                    <a:pt x="369" y="2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46" name="Freeform 75"/>
            <p:cNvSpPr>
              <a:spLocks/>
            </p:cNvSpPr>
            <p:nvPr/>
          </p:nvSpPr>
          <p:spPr bwMode="auto">
            <a:xfrm>
              <a:off x="3279" y="3569"/>
              <a:ext cx="108" cy="23"/>
            </a:xfrm>
            <a:custGeom>
              <a:avLst/>
              <a:gdLst>
                <a:gd name="T0" fmla="*/ 0 w 108"/>
                <a:gd name="T1" fmla="*/ 20 h 23"/>
                <a:gd name="T2" fmla="*/ 5 w 108"/>
                <a:gd name="T3" fmla="*/ 13 h 23"/>
                <a:gd name="T4" fmla="*/ 5 w 108"/>
                <a:gd name="T5" fmla="*/ 20 h 23"/>
                <a:gd name="T6" fmla="*/ 8 w 108"/>
                <a:gd name="T7" fmla="*/ 13 h 23"/>
                <a:gd name="T8" fmla="*/ 8 w 108"/>
                <a:gd name="T9" fmla="*/ 13 h 23"/>
                <a:gd name="T10" fmla="*/ 13 w 108"/>
                <a:gd name="T11" fmla="*/ 16 h 23"/>
                <a:gd name="T12" fmla="*/ 13 w 108"/>
                <a:gd name="T13" fmla="*/ 13 h 23"/>
                <a:gd name="T14" fmla="*/ 17 w 108"/>
                <a:gd name="T15" fmla="*/ 23 h 23"/>
                <a:gd name="T16" fmla="*/ 17 w 108"/>
                <a:gd name="T17" fmla="*/ 13 h 23"/>
                <a:gd name="T18" fmla="*/ 22 w 108"/>
                <a:gd name="T19" fmla="*/ 16 h 23"/>
                <a:gd name="T20" fmla="*/ 22 w 108"/>
                <a:gd name="T21" fmla="*/ 16 h 23"/>
                <a:gd name="T22" fmla="*/ 26 w 108"/>
                <a:gd name="T23" fmla="*/ 9 h 23"/>
                <a:gd name="T24" fmla="*/ 26 w 108"/>
                <a:gd name="T25" fmla="*/ 9 h 23"/>
                <a:gd name="T26" fmla="*/ 31 w 108"/>
                <a:gd name="T27" fmla="*/ 9 h 23"/>
                <a:gd name="T28" fmla="*/ 31 w 108"/>
                <a:gd name="T29" fmla="*/ 9 h 23"/>
                <a:gd name="T30" fmla="*/ 35 w 108"/>
                <a:gd name="T31" fmla="*/ 13 h 23"/>
                <a:gd name="T32" fmla="*/ 35 w 108"/>
                <a:gd name="T33" fmla="*/ 13 h 23"/>
                <a:gd name="T34" fmla="*/ 39 w 108"/>
                <a:gd name="T35" fmla="*/ 13 h 23"/>
                <a:gd name="T36" fmla="*/ 39 w 108"/>
                <a:gd name="T37" fmla="*/ 16 h 23"/>
                <a:gd name="T38" fmla="*/ 44 w 108"/>
                <a:gd name="T39" fmla="*/ 13 h 23"/>
                <a:gd name="T40" fmla="*/ 44 w 108"/>
                <a:gd name="T41" fmla="*/ 9 h 23"/>
                <a:gd name="T42" fmla="*/ 48 w 108"/>
                <a:gd name="T43" fmla="*/ 13 h 23"/>
                <a:gd name="T44" fmla="*/ 48 w 108"/>
                <a:gd name="T45" fmla="*/ 9 h 23"/>
                <a:gd name="T46" fmla="*/ 52 w 108"/>
                <a:gd name="T47" fmla="*/ 9 h 23"/>
                <a:gd name="T48" fmla="*/ 52 w 108"/>
                <a:gd name="T49" fmla="*/ 3 h 23"/>
                <a:gd name="T50" fmla="*/ 57 w 108"/>
                <a:gd name="T51" fmla="*/ 9 h 23"/>
                <a:gd name="T52" fmla="*/ 57 w 108"/>
                <a:gd name="T53" fmla="*/ 9 h 23"/>
                <a:gd name="T54" fmla="*/ 61 w 108"/>
                <a:gd name="T55" fmla="*/ 9 h 23"/>
                <a:gd name="T56" fmla="*/ 61 w 108"/>
                <a:gd name="T57" fmla="*/ 6 h 23"/>
                <a:gd name="T58" fmla="*/ 65 w 108"/>
                <a:gd name="T59" fmla="*/ 9 h 23"/>
                <a:gd name="T60" fmla="*/ 65 w 108"/>
                <a:gd name="T61" fmla="*/ 9 h 23"/>
                <a:gd name="T62" fmla="*/ 69 w 108"/>
                <a:gd name="T63" fmla="*/ 9 h 23"/>
                <a:gd name="T64" fmla="*/ 69 w 108"/>
                <a:gd name="T65" fmla="*/ 9 h 23"/>
                <a:gd name="T66" fmla="*/ 74 w 108"/>
                <a:gd name="T67" fmla="*/ 6 h 23"/>
                <a:gd name="T68" fmla="*/ 74 w 108"/>
                <a:gd name="T69" fmla="*/ 3 h 23"/>
                <a:gd name="T70" fmla="*/ 78 w 108"/>
                <a:gd name="T71" fmla="*/ 3 h 23"/>
                <a:gd name="T72" fmla="*/ 78 w 108"/>
                <a:gd name="T73" fmla="*/ 6 h 23"/>
                <a:gd name="T74" fmla="*/ 83 w 108"/>
                <a:gd name="T75" fmla="*/ 3 h 23"/>
                <a:gd name="T76" fmla="*/ 83 w 108"/>
                <a:gd name="T77" fmla="*/ 6 h 23"/>
                <a:gd name="T78" fmla="*/ 91 w 108"/>
                <a:gd name="T79" fmla="*/ 3 h 23"/>
                <a:gd name="T80" fmla="*/ 96 w 108"/>
                <a:gd name="T81" fmla="*/ 3 h 23"/>
                <a:gd name="T82" fmla="*/ 100 w 108"/>
                <a:gd name="T83" fmla="*/ 3 h 23"/>
                <a:gd name="T84" fmla="*/ 104 w 108"/>
                <a:gd name="T85" fmla="*/ 9 h 23"/>
                <a:gd name="T86" fmla="*/ 108 w 108"/>
                <a:gd name="T87" fmla="*/ 3 h 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8" h="23">
                  <a:moveTo>
                    <a:pt x="0" y="23"/>
                  </a:moveTo>
                  <a:lnTo>
                    <a:pt x="0" y="20"/>
                  </a:lnTo>
                  <a:lnTo>
                    <a:pt x="5" y="13"/>
                  </a:lnTo>
                  <a:lnTo>
                    <a:pt x="5" y="20"/>
                  </a:lnTo>
                  <a:lnTo>
                    <a:pt x="5" y="13"/>
                  </a:lnTo>
                  <a:lnTo>
                    <a:pt x="8" y="13"/>
                  </a:lnTo>
                  <a:lnTo>
                    <a:pt x="8" y="9"/>
                  </a:lnTo>
                  <a:lnTo>
                    <a:pt x="8" y="13"/>
                  </a:lnTo>
                  <a:lnTo>
                    <a:pt x="13" y="16"/>
                  </a:lnTo>
                  <a:lnTo>
                    <a:pt x="13" y="13"/>
                  </a:lnTo>
                  <a:lnTo>
                    <a:pt x="13" y="16"/>
                  </a:lnTo>
                  <a:lnTo>
                    <a:pt x="17" y="23"/>
                  </a:lnTo>
                  <a:lnTo>
                    <a:pt x="17" y="13"/>
                  </a:lnTo>
                  <a:lnTo>
                    <a:pt x="22" y="16"/>
                  </a:lnTo>
                  <a:lnTo>
                    <a:pt x="22" y="13"/>
                  </a:lnTo>
                  <a:lnTo>
                    <a:pt x="26" y="9"/>
                  </a:lnTo>
                  <a:lnTo>
                    <a:pt x="31" y="9"/>
                  </a:lnTo>
                  <a:lnTo>
                    <a:pt x="31" y="13"/>
                  </a:lnTo>
                  <a:lnTo>
                    <a:pt x="35" y="13"/>
                  </a:lnTo>
                  <a:lnTo>
                    <a:pt x="35" y="9"/>
                  </a:lnTo>
                  <a:lnTo>
                    <a:pt x="39" y="13"/>
                  </a:lnTo>
                  <a:lnTo>
                    <a:pt x="39" y="16"/>
                  </a:lnTo>
                  <a:lnTo>
                    <a:pt x="44" y="13"/>
                  </a:lnTo>
                  <a:lnTo>
                    <a:pt x="44" y="9"/>
                  </a:lnTo>
                  <a:lnTo>
                    <a:pt x="48" y="9"/>
                  </a:lnTo>
                  <a:lnTo>
                    <a:pt x="48" y="13"/>
                  </a:lnTo>
                  <a:lnTo>
                    <a:pt x="48" y="9"/>
                  </a:lnTo>
                  <a:lnTo>
                    <a:pt x="52" y="9"/>
                  </a:lnTo>
                  <a:lnTo>
                    <a:pt x="52" y="3"/>
                  </a:lnTo>
                  <a:lnTo>
                    <a:pt x="57" y="3"/>
                  </a:lnTo>
                  <a:lnTo>
                    <a:pt x="57" y="9"/>
                  </a:lnTo>
                  <a:lnTo>
                    <a:pt x="57" y="6"/>
                  </a:lnTo>
                  <a:lnTo>
                    <a:pt x="57" y="9"/>
                  </a:lnTo>
                  <a:lnTo>
                    <a:pt x="61" y="6"/>
                  </a:lnTo>
                  <a:lnTo>
                    <a:pt x="61" y="9"/>
                  </a:lnTo>
                  <a:lnTo>
                    <a:pt x="61" y="6"/>
                  </a:lnTo>
                  <a:lnTo>
                    <a:pt x="65" y="9"/>
                  </a:lnTo>
                  <a:lnTo>
                    <a:pt x="65" y="13"/>
                  </a:lnTo>
                  <a:lnTo>
                    <a:pt x="65" y="9"/>
                  </a:lnTo>
                  <a:lnTo>
                    <a:pt x="69" y="13"/>
                  </a:lnTo>
                  <a:lnTo>
                    <a:pt x="69" y="9"/>
                  </a:lnTo>
                  <a:lnTo>
                    <a:pt x="74" y="6"/>
                  </a:lnTo>
                  <a:lnTo>
                    <a:pt x="74" y="3"/>
                  </a:lnTo>
                  <a:lnTo>
                    <a:pt x="78" y="9"/>
                  </a:lnTo>
                  <a:lnTo>
                    <a:pt x="78" y="3"/>
                  </a:lnTo>
                  <a:lnTo>
                    <a:pt x="78" y="9"/>
                  </a:lnTo>
                  <a:lnTo>
                    <a:pt x="78" y="6"/>
                  </a:lnTo>
                  <a:lnTo>
                    <a:pt x="83" y="3"/>
                  </a:lnTo>
                  <a:lnTo>
                    <a:pt x="83" y="9"/>
                  </a:lnTo>
                  <a:lnTo>
                    <a:pt x="83" y="6"/>
                  </a:lnTo>
                  <a:lnTo>
                    <a:pt x="88" y="9"/>
                  </a:lnTo>
                  <a:lnTo>
                    <a:pt x="91" y="3"/>
                  </a:lnTo>
                  <a:lnTo>
                    <a:pt x="91" y="6"/>
                  </a:lnTo>
                  <a:lnTo>
                    <a:pt x="96" y="3"/>
                  </a:lnTo>
                  <a:lnTo>
                    <a:pt x="96" y="0"/>
                  </a:lnTo>
                  <a:lnTo>
                    <a:pt x="100" y="3"/>
                  </a:lnTo>
                  <a:lnTo>
                    <a:pt x="100" y="6"/>
                  </a:lnTo>
                  <a:lnTo>
                    <a:pt x="104" y="9"/>
                  </a:lnTo>
                  <a:lnTo>
                    <a:pt x="108" y="3"/>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17" name="Group 151"/>
          <p:cNvGrpSpPr>
            <a:grpSpLocks/>
          </p:cNvGrpSpPr>
          <p:nvPr/>
        </p:nvGrpSpPr>
        <p:grpSpPr bwMode="auto">
          <a:xfrm>
            <a:off x="2495550" y="5019675"/>
            <a:ext cx="1038225" cy="1160463"/>
            <a:chOff x="1392" y="3162"/>
            <a:chExt cx="654" cy="731"/>
          </a:xfrm>
        </p:grpSpPr>
        <p:sp>
          <p:nvSpPr>
            <p:cNvPr id="31836" name="Rectangle 78"/>
            <p:cNvSpPr>
              <a:spLocks noChangeArrowheads="1"/>
            </p:cNvSpPr>
            <p:nvPr/>
          </p:nvSpPr>
          <p:spPr bwMode="auto">
            <a:xfrm>
              <a:off x="1787" y="3451"/>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1837" name="Rectangle 79"/>
            <p:cNvSpPr>
              <a:spLocks noChangeArrowheads="1"/>
            </p:cNvSpPr>
            <p:nvPr/>
          </p:nvSpPr>
          <p:spPr bwMode="auto">
            <a:xfrm>
              <a:off x="1787" y="3162"/>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7.7</a:t>
              </a:r>
              <a:endParaRPr lang="en-US" sz="1600">
                <a:solidFill>
                  <a:schemeClr val="tx1"/>
                </a:solidFill>
                <a:latin typeface="Arial Narrow" pitchFamily="34" charset="0"/>
              </a:endParaRPr>
            </a:p>
          </p:txBody>
        </p:sp>
        <p:sp>
          <p:nvSpPr>
            <p:cNvPr id="31838" name="Text Box 80"/>
            <p:cNvSpPr txBox="1">
              <a:spLocks noChangeArrowheads="1"/>
            </p:cNvSpPr>
            <p:nvPr/>
          </p:nvSpPr>
          <p:spPr bwMode="auto">
            <a:xfrm>
              <a:off x="1392" y="3428"/>
              <a:ext cx="34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b="1">
                  <a:solidFill>
                    <a:schemeClr val="tx1"/>
                  </a:solidFill>
                  <a:latin typeface="Arial Narrow" pitchFamily="34" charset="0"/>
                </a:rPr>
                <a:t>pH</a:t>
              </a:r>
              <a:r>
                <a:rPr lang="en-US" sz="1600" b="1" baseline="-25000">
                  <a:solidFill>
                    <a:schemeClr val="tx1"/>
                  </a:solidFill>
                  <a:latin typeface="Arial Narrow" pitchFamily="34" charset="0"/>
                </a:rPr>
                <a:t>S</a:t>
              </a:r>
            </a:p>
          </p:txBody>
        </p:sp>
        <p:sp>
          <p:nvSpPr>
            <p:cNvPr id="31839" name="Line 81"/>
            <p:cNvSpPr>
              <a:spLocks noChangeShapeType="1"/>
            </p:cNvSpPr>
            <p:nvPr/>
          </p:nvSpPr>
          <p:spPr bwMode="auto">
            <a:xfrm>
              <a:off x="1988" y="3229"/>
              <a:ext cx="0" cy="59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40" name="Line 82"/>
            <p:cNvSpPr>
              <a:spLocks noChangeShapeType="1"/>
            </p:cNvSpPr>
            <p:nvPr/>
          </p:nvSpPr>
          <p:spPr bwMode="auto">
            <a:xfrm>
              <a:off x="1988" y="3526"/>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41" name="Line 83"/>
            <p:cNvSpPr>
              <a:spLocks noChangeShapeType="1"/>
            </p:cNvSpPr>
            <p:nvPr/>
          </p:nvSpPr>
          <p:spPr bwMode="auto">
            <a:xfrm>
              <a:off x="1988" y="3234"/>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42" name="Line 84"/>
            <p:cNvSpPr>
              <a:spLocks noChangeShapeType="1"/>
            </p:cNvSpPr>
            <p:nvPr/>
          </p:nvSpPr>
          <p:spPr bwMode="auto">
            <a:xfrm>
              <a:off x="1988" y="3820"/>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43" name="Rectangle 85"/>
            <p:cNvSpPr>
              <a:spLocks noChangeArrowheads="1"/>
            </p:cNvSpPr>
            <p:nvPr/>
          </p:nvSpPr>
          <p:spPr bwMode="auto">
            <a:xfrm>
              <a:off x="1793" y="3739"/>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7.3</a:t>
              </a:r>
              <a:endParaRPr lang="en-US" sz="1600">
                <a:solidFill>
                  <a:schemeClr val="tx1"/>
                </a:solidFill>
                <a:latin typeface="Arial Narrow" pitchFamily="34" charset="0"/>
              </a:endParaRPr>
            </a:p>
          </p:txBody>
        </p:sp>
      </p:grpSp>
      <p:grpSp>
        <p:nvGrpSpPr>
          <p:cNvPr id="18" name="Group 150"/>
          <p:cNvGrpSpPr>
            <a:grpSpLocks/>
          </p:cNvGrpSpPr>
          <p:nvPr/>
        </p:nvGrpSpPr>
        <p:grpSpPr bwMode="auto">
          <a:xfrm>
            <a:off x="4797425" y="5614988"/>
            <a:ext cx="801688" cy="98425"/>
            <a:chOff x="2842" y="3537"/>
            <a:chExt cx="505" cy="62"/>
          </a:xfrm>
        </p:grpSpPr>
        <p:sp>
          <p:nvSpPr>
            <p:cNvPr id="31834" name="Freeform 87"/>
            <p:cNvSpPr>
              <a:spLocks/>
            </p:cNvSpPr>
            <p:nvPr/>
          </p:nvSpPr>
          <p:spPr bwMode="auto">
            <a:xfrm>
              <a:off x="2842" y="3537"/>
              <a:ext cx="141" cy="6"/>
            </a:xfrm>
            <a:custGeom>
              <a:avLst/>
              <a:gdLst>
                <a:gd name="T0" fmla="*/ 0 w 181"/>
                <a:gd name="T1" fmla="*/ 2 h 8"/>
                <a:gd name="T2" fmla="*/ 0 w 181"/>
                <a:gd name="T3" fmla="*/ 2 h 8"/>
                <a:gd name="T4" fmla="*/ 2 w 181"/>
                <a:gd name="T5" fmla="*/ 2 h 8"/>
                <a:gd name="T6" fmla="*/ 2 w 181"/>
                <a:gd name="T7" fmla="*/ 2 h 8"/>
                <a:gd name="T8" fmla="*/ 2 w 181"/>
                <a:gd name="T9" fmla="*/ 2 h 8"/>
                <a:gd name="T10" fmla="*/ 2 w 181"/>
                <a:gd name="T11" fmla="*/ 2 h 8"/>
                <a:gd name="T12" fmla="*/ 2 w 181"/>
                <a:gd name="T13" fmla="*/ 2 h 8"/>
                <a:gd name="T14" fmla="*/ 2 w 181"/>
                <a:gd name="T15" fmla="*/ 2 h 8"/>
                <a:gd name="T16" fmla="*/ 2 w 181"/>
                <a:gd name="T17" fmla="*/ 2 h 8"/>
                <a:gd name="T18" fmla="*/ 2 w 181"/>
                <a:gd name="T19" fmla="*/ 2 h 8"/>
                <a:gd name="T20" fmla="*/ 2 w 181"/>
                <a:gd name="T21" fmla="*/ 2 h 8"/>
                <a:gd name="T22" fmla="*/ 2 w 181"/>
                <a:gd name="T23" fmla="*/ 2 h 8"/>
                <a:gd name="T24" fmla="*/ 2 w 181"/>
                <a:gd name="T25" fmla="*/ 2 h 8"/>
                <a:gd name="T26" fmla="*/ 2 w 181"/>
                <a:gd name="T27" fmla="*/ 2 h 8"/>
                <a:gd name="T28" fmla="*/ 3 w 181"/>
                <a:gd name="T29" fmla="*/ 2 h 8"/>
                <a:gd name="T30" fmla="*/ 3 w 181"/>
                <a:gd name="T31" fmla="*/ 2 h 8"/>
                <a:gd name="T32" fmla="*/ 3 w 181"/>
                <a:gd name="T33" fmla="*/ 2 h 8"/>
                <a:gd name="T34" fmla="*/ 3 w 181"/>
                <a:gd name="T35" fmla="*/ 2 h 8"/>
                <a:gd name="T36" fmla="*/ 4 w 181"/>
                <a:gd name="T37" fmla="*/ 2 h 8"/>
                <a:gd name="T38" fmla="*/ 4 w 181"/>
                <a:gd name="T39" fmla="*/ 2 h 8"/>
                <a:gd name="T40" fmla="*/ 4 w 181"/>
                <a:gd name="T41" fmla="*/ 2 h 8"/>
                <a:gd name="T42" fmla="*/ 4 w 181"/>
                <a:gd name="T43" fmla="*/ 2 h 8"/>
                <a:gd name="T44" fmla="*/ 4 w 181"/>
                <a:gd name="T45" fmla="*/ 2 h 8"/>
                <a:gd name="T46" fmla="*/ 5 w 181"/>
                <a:gd name="T47" fmla="*/ 2 h 8"/>
                <a:gd name="T48" fmla="*/ 5 w 181"/>
                <a:gd name="T49" fmla="*/ 2 h 8"/>
                <a:gd name="T50" fmla="*/ 5 w 181"/>
                <a:gd name="T51" fmla="*/ 2 h 8"/>
                <a:gd name="T52" fmla="*/ 5 w 181"/>
                <a:gd name="T53" fmla="*/ 2 h 8"/>
                <a:gd name="T54" fmla="*/ 5 w 181"/>
                <a:gd name="T55" fmla="*/ 2 h 8"/>
                <a:gd name="T56" fmla="*/ 5 w 181"/>
                <a:gd name="T57" fmla="*/ 2 h 8"/>
                <a:gd name="T58" fmla="*/ 7 w 181"/>
                <a:gd name="T59" fmla="*/ 2 h 8"/>
                <a:gd name="T60" fmla="*/ 7 w 181"/>
                <a:gd name="T61" fmla="*/ 2 h 8"/>
                <a:gd name="T62" fmla="*/ 7 w 181"/>
                <a:gd name="T63" fmla="*/ 2 h 8"/>
                <a:gd name="T64" fmla="*/ 7 w 181"/>
                <a:gd name="T65" fmla="*/ 2 h 8"/>
                <a:gd name="T66" fmla="*/ 7 w 181"/>
                <a:gd name="T67" fmla="*/ 2 h 8"/>
                <a:gd name="T68" fmla="*/ 7 w 181"/>
                <a:gd name="T69" fmla="*/ 2 h 8"/>
                <a:gd name="T70" fmla="*/ 7 w 181"/>
                <a:gd name="T71" fmla="*/ 2 h 8"/>
                <a:gd name="T72" fmla="*/ 9 w 181"/>
                <a:gd name="T73" fmla="*/ 2 h 8"/>
                <a:gd name="T74" fmla="*/ 9 w 181"/>
                <a:gd name="T75" fmla="*/ 2 h 8"/>
                <a:gd name="T76" fmla="*/ 9 w 181"/>
                <a:gd name="T77" fmla="*/ 2 h 8"/>
                <a:gd name="T78" fmla="*/ 9 w 181"/>
                <a:gd name="T79" fmla="*/ 2 h 8"/>
                <a:gd name="T80" fmla="*/ 9 w 181"/>
                <a:gd name="T81" fmla="*/ 2 h 8"/>
                <a:gd name="T82" fmla="*/ 9 w 181"/>
                <a:gd name="T83" fmla="*/ 2 h 8"/>
                <a:gd name="T84" fmla="*/ 9 w 181"/>
                <a:gd name="T85" fmla="*/ 2 h 8"/>
                <a:gd name="T86" fmla="*/ 9 w 181"/>
                <a:gd name="T87" fmla="*/ 2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81" h="8">
                  <a:moveTo>
                    <a:pt x="0" y="0"/>
                  </a:moveTo>
                  <a:lnTo>
                    <a:pt x="0" y="2"/>
                  </a:lnTo>
                  <a:lnTo>
                    <a:pt x="0" y="5"/>
                  </a:lnTo>
                  <a:lnTo>
                    <a:pt x="9" y="5"/>
                  </a:lnTo>
                  <a:lnTo>
                    <a:pt x="9" y="2"/>
                  </a:lnTo>
                  <a:lnTo>
                    <a:pt x="18" y="2"/>
                  </a:lnTo>
                  <a:lnTo>
                    <a:pt x="18" y="0"/>
                  </a:lnTo>
                  <a:lnTo>
                    <a:pt x="18" y="2"/>
                  </a:lnTo>
                  <a:lnTo>
                    <a:pt x="18" y="5"/>
                  </a:lnTo>
                  <a:lnTo>
                    <a:pt x="18" y="2"/>
                  </a:lnTo>
                  <a:lnTo>
                    <a:pt x="26" y="2"/>
                  </a:lnTo>
                  <a:lnTo>
                    <a:pt x="26" y="5"/>
                  </a:lnTo>
                  <a:lnTo>
                    <a:pt x="35" y="2"/>
                  </a:lnTo>
                  <a:lnTo>
                    <a:pt x="35" y="5"/>
                  </a:lnTo>
                  <a:lnTo>
                    <a:pt x="35" y="2"/>
                  </a:lnTo>
                  <a:lnTo>
                    <a:pt x="43" y="2"/>
                  </a:lnTo>
                  <a:lnTo>
                    <a:pt x="52" y="2"/>
                  </a:lnTo>
                  <a:lnTo>
                    <a:pt x="52" y="5"/>
                  </a:lnTo>
                  <a:lnTo>
                    <a:pt x="52" y="2"/>
                  </a:lnTo>
                  <a:lnTo>
                    <a:pt x="61" y="5"/>
                  </a:lnTo>
                  <a:lnTo>
                    <a:pt x="61" y="8"/>
                  </a:lnTo>
                  <a:lnTo>
                    <a:pt x="61" y="5"/>
                  </a:lnTo>
                  <a:lnTo>
                    <a:pt x="69" y="2"/>
                  </a:lnTo>
                  <a:lnTo>
                    <a:pt x="69" y="5"/>
                  </a:lnTo>
                  <a:lnTo>
                    <a:pt x="69" y="2"/>
                  </a:lnTo>
                  <a:lnTo>
                    <a:pt x="69" y="5"/>
                  </a:lnTo>
                  <a:lnTo>
                    <a:pt x="78" y="2"/>
                  </a:lnTo>
                  <a:lnTo>
                    <a:pt x="78" y="5"/>
                  </a:lnTo>
                  <a:lnTo>
                    <a:pt x="86" y="5"/>
                  </a:lnTo>
                  <a:lnTo>
                    <a:pt x="86" y="2"/>
                  </a:lnTo>
                  <a:lnTo>
                    <a:pt x="95" y="2"/>
                  </a:lnTo>
                  <a:lnTo>
                    <a:pt x="95" y="5"/>
                  </a:lnTo>
                  <a:lnTo>
                    <a:pt x="95" y="8"/>
                  </a:lnTo>
                  <a:lnTo>
                    <a:pt x="95" y="2"/>
                  </a:lnTo>
                  <a:lnTo>
                    <a:pt x="104" y="2"/>
                  </a:lnTo>
                  <a:lnTo>
                    <a:pt x="104" y="8"/>
                  </a:lnTo>
                  <a:lnTo>
                    <a:pt x="104" y="5"/>
                  </a:lnTo>
                  <a:lnTo>
                    <a:pt x="112" y="2"/>
                  </a:lnTo>
                  <a:lnTo>
                    <a:pt x="121" y="5"/>
                  </a:lnTo>
                  <a:lnTo>
                    <a:pt x="121" y="2"/>
                  </a:lnTo>
                  <a:lnTo>
                    <a:pt x="121" y="5"/>
                  </a:lnTo>
                  <a:lnTo>
                    <a:pt x="129" y="5"/>
                  </a:lnTo>
                  <a:lnTo>
                    <a:pt x="129" y="2"/>
                  </a:lnTo>
                  <a:lnTo>
                    <a:pt x="129" y="0"/>
                  </a:lnTo>
                  <a:lnTo>
                    <a:pt x="138" y="8"/>
                  </a:lnTo>
                  <a:lnTo>
                    <a:pt x="138" y="5"/>
                  </a:lnTo>
                  <a:lnTo>
                    <a:pt x="138" y="2"/>
                  </a:lnTo>
                  <a:lnTo>
                    <a:pt x="138" y="5"/>
                  </a:lnTo>
                  <a:lnTo>
                    <a:pt x="147" y="2"/>
                  </a:lnTo>
                  <a:lnTo>
                    <a:pt x="155" y="2"/>
                  </a:lnTo>
                  <a:lnTo>
                    <a:pt x="155" y="8"/>
                  </a:lnTo>
                  <a:lnTo>
                    <a:pt x="155" y="5"/>
                  </a:lnTo>
                  <a:lnTo>
                    <a:pt x="164" y="5"/>
                  </a:lnTo>
                  <a:lnTo>
                    <a:pt x="164" y="2"/>
                  </a:lnTo>
                  <a:lnTo>
                    <a:pt x="164" y="8"/>
                  </a:lnTo>
                  <a:lnTo>
                    <a:pt x="164" y="2"/>
                  </a:lnTo>
                  <a:lnTo>
                    <a:pt x="164" y="8"/>
                  </a:lnTo>
                  <a:lnTo>
                    <a:pt x="164" y="5"/>
                  </a:lnTo>
                  <a:lnTo>
                    <a:pt x="172" y="8"/>
                  </a:lnTo>
                  <a:lnTo>
                    <a:pt x="172" y="5"/>
                  </a:lnTo>
                  <a:lnTo>
                    <a:pt x="172" y="8"/>
                  </a:lnTo>
                  <a:lnTo>
                    <a:pt x="172" y="5"/>
                  </a:lnTo>
                  <a:lnTo>
                    <a:pt x="172" y="8"/>
                  </a:lnTo>
                  <a:lnTo>
                    <a:pt x="172" y="5"/>
                  </a:lnTo>
                  <a:lnTo>
                    <a:pt x="181"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835" name="Freeform 88"/>
            <p:cNvSpPr>
              <a:spLocks/>
            </p:cNvSpPr>
            <p:nvPr/>
          </p:nvSpPr>
          <p:spPr bwMode="auto">
            <a:xfrm>
              <a:off x="2982" y="3542"/>
              <a:ext cx="365" cy="57"/>
            </a:xfrm>
            <a:custGeom>
              <a:avLst/>
              <a:gdLst>
                <a:gd name="T0" fmla="*/ 2 w 473"/>
                <a:gd name="T1" fmla="*/ 0 h 148"/>
                <a:gd name="T2" fmla="*/ 2 w 473"/>
                <a:gd name="T3" fmla="*/ 0 h 148"/>
                <a:gd name="T4" fmla="*/ 2 w 473"/>
                <a:gd name="T5" fmla="*/ 0 h 148"/>
                <a:gd name="T6" fmla="*/ 2 w 473"/>
                <a:gd name="T7" fmla="*/ 0 h 148"/>
                <a:gd name="T8" fmla="*/ 2 w 473"/>
                <a:gd name="T9" fmla="*/ 0 h 148"/>
                <a:gd name="T10" fmla="*/ 2 w 473"/>
                <a:gd name="T11" fmla="*/ 0 h 148"/>
                <a:gd name="T12" fmla="*/ 2 w 473"/>
                <a:gd name="T13" fmla="*/ 0 h 148"/>
                <a:gd name="T14" fmla="*/ 2 w 473"/>
                <a:gd name="T15" fmla="*/ 0 h 148"/>
                <a:gd name="T16" fmla="*/ 2 w 473"/>
                <a:gd name="T17" fmla="*/ 0 h 148"/>
                <a:gd name="T18" fmla="*/ 2 w 473"/>
                <a:gd name="T19" fmla="*/ 0 h 148"/>
                <a:gd name="T20" fmla="*/ 3 w 473"/>
                <a:gd name="T21" fmla="*/ 0 h 148"/>
                <a:gd name="T22" fmla="*/ 3 w 473"/>
                <a:gd name="T23" fmla="*/ 0 h 148"/>
                <a:gd name="T24" fmla="*/ 3 w 473"/>
                <a:gd name="T25" fmla="*/ 0 h 148"/>
                <a:gd name="T26" fmla="*/ 4 w 473"/>
                <a:gd name="T27" fmla="*/ 0 h 148"/>
                <a:gd name="T28" fmla="*/ 4 w 473"/>
                <a:gd name="T29" fmla="*/ 0 h 148"/>
                <a:gd name="T30" fmla="*/ 4 w 473"/>
                <a:gd name="T31" fmla="*/ 0 h 148"/>
                <a:gd name="T32" fmla="*/ 5 w 473"/>
                <a:gd name="T33" fmla="*/ 0 h 148"/>
                <a:gd name="T34" fmla="*/ 5 w 473"/>
                <a:gd name="T35" fmla="*/ 0 h 148"/>
                <a:gd name="T36" fmla="*/ 6 w 473"/>
                <a:gd name="T37" fmla="*/ 0 h 148"/>
                <a:gd name="T38" fmla="*/ 6 w 473"/>
                <a:gd name="T39" fmla="*/ 0 h 148"/>
                <a:gd name="T40" fmla="*/ 6 w 473"/>
                <a:gd name="T41" fmla="*/ 0 h 148"/>
                <a:gd name="T42" fmla="*/ 7 w 473"/>
                <a:gd name="T43" fmla="*/ 0 h 148"/>
                <a:gd name="T44" fmla="*/ 7 w 473"/>
                <a:gd name="T45" fmla="*/ 0 h 148"/>
                <a:gd name="T46" fmla="*/ 7 w 473"/>
                <a:gd name="T47" fmla="*/ 0 h 148"/>
                <a:gd name="T48" fmla="*/ 8 w 473"/>
                <a:gd name="T49" fmla="*/ 0 h 148"/>
                <a:gd name="T50" fmla="*/ 8 w 473"/>
                <a:gd name="T51" fmla="*/ 0 h 148"/>
                <a:gd name="T52" fmla="*/ 9 w 473"/>
                <a:gd name="T53" fmla="*/ 0 h 148"/>
                <a:gd name="T54" fmla="*/ 9 w 473"/>
                <a:gd name="T55" fmla="*/ 0 h 148"/>
                <a:gd name="T56" fmla="*/ 10 w 473"/>
                <a:gd name="T57" fmla="*/ 0 h 148"/>
                <a:gd name="T58" fmla="*/ 10 w 473"/>
                <a:gd name="T59" fmla="*/ 0 h 148"/>
                <a:gd name="T60" fmla="*/ 11 w 473"/>
                <a:gd name="T61" fmla="*/ 0 h 148"/>
                <a:gd name="T62" fmla="*/ 12 w 473"/>
                <a:gd name="T63" fmla="*/ 0 h 148"/>
                <a:gd name="T64" fmla="*/ 12 w 473"/>
                <a:gd name="T65" fmla="*/ 0 h 148"/>
                <a:gd name="T66" fmla="*/ 12 w 473"/>
                <a:gd name="T67" fmla="*/ 0 h 148"/>
                <a:gd name="T68" fmla="*/ 12 w 473"/>
                <a:gd name="T69" fmla="*/ 0 h 148"/>
                <a:gd name="T70" fmla="*/ 13 w 473"/>
                <a:gd name="T71" fmla="*/ 0 h 148"/>
                <a:gd name="T72" fmla="*/ 13 w 473"/>
                <a:gd name="T73" fmla="*/ 0 h 148"/>
                <a:gd name="T74" fmla="*/ 14 w 473"/>
                <a:gd name="T75" fmla="*/ 0 h 148"/>
                <a:gd name="T76" fmla="*/ 15 w 473"/>
                <a:gd name="T77" fmla="*/ 0 h 148"/>
                <a:gd name="T78" fmla="*/ 15 w 473"/>
                <a:gd name="T79" fmla="*/ 0 h 148"/>
                <a:gd name="T80" fmla="*/ 15 w 473"/>
                <a:gd name="T81" fmla="*/ 0 h 148"/>
                <a:gd name="T82" fmla="*/ 15 w 473"/>
                <a:gd name="T83" fmla="*/ 0 h 148"/>
                <a:gd name="T84" fmla="*/ 16 w 473"/>
                <a:gd name="T85" fmla="*/ 0 h 148"/>
                <a:gd name="T86" fmla="*/ 16 w 473"/>
                <a:gd name="T87" fmla="*/ 0 h 148"/>
                <a:gd name="T88" fmla="*/ 17 w 473"/>
                <a:gd name="T89" fmla="*/ 0 h 148"/>
                <a:gd name="T90" fmla="*/ 17 w 473"/>
                <a:gd name="T91" fmla="*/ 0 h 148"/>
                <a:gd name="T92" fmla="*/ 17 w 473"/>
                <a:gd name="T93" fmla="*/ 0 h 148"/>
                <a:gd name="T94" fmla="*/ 18 w 473"/>
                <a:gd name="T95" fmla="*/ 0 h 148"/>
                <a:gd name="T96" fmla="*/ 19 w 473"/>
                <a:gd name="T97" fmla="*/ 0 h 148"/>
                <a:gd name="T98" fmla="*/ 19 w 473"/>
                <a:gd name="T99" fmla="*/ 0 h 148"/>
                <a:gd name="T100" fmla="*/ 19 w 473"/>
                <a:gd name="T101" fmla="*/ 0 h 148"/>
                <a:gd name="T102" fmla="*/ 19 w 473"/>
                <a:gd name="T103" fmla="*/ 0 h 148"/>
                <a:gd name="T104" fmla="*/ 19 w 473"/>
                <a:gd name="T105" fmla="*/ 0 h 148"/>
                <a:gd name="T106" fmla="*/ 21 w 473"/>
                <a:gd name="T107" fmla="*/ 0 h 148"/>
                <a:gd name="T108" fmla="*/ 21 w 473"/>
                <a:gd name="T109" fmla="*/ 0 h 1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3" h="148">
                  <a:moveTo>
                    <a:pt x="0" y="0"/>
                  </a:moveTo>
                  <a:lnTo>
                    <a:pt x="15" y="37"/>
                  </a:lnTo>
                  <a:lnTo>
                    <a:pt x="15" y="43"/>
                  </a:lnTo>
                  <a:lnTo>
                    <a:pt x="15" y="62"/>
                  </a:lnTo>
                  <a:lnTo>
                    <a:pt x="15" y="71"/>
                  </a:lnTo>
                  <a:lnTo>
                    <a:pt x="15" y="90"/>
                  </a:lnTo>
                  <a:lnTo>
                    <a:pt x="23" y="95"/>
                  </a:lnTo>
                  <a:lnTo>
                    <a:pt x="23" y="105"/>
                  </a:lnTo>
                  <a:lnTo>
                    <a:pt x="23" y="110"/>
                  </a:lnTo>
                  <a:lnTo>
                    <a:pt x="23" y="124"/>
                  </a:lnTo>
                  <a:lnTo>
                    <a:pt x="23" y="120"/>
                  </a:lnTo>
                  <a:lnTo>
                    <a:pt x="32" y="124"/>
                  </a:lnTo>
                  <a:lnTo>
                    <a:pt x="32" y="133"/>
                  </a:lnTo>
                  <a:lnTo>
                    <a:pt x="32" y="129"/>
                  </a:lnTo>
                  <a:lnTo>
                    <a:pt x="32" y="133"/>
                  </a:lnTo>
                  <a:lnTo>
                    <a:pt x="32" y="139"/>
                  </a:lnTo>
                  <a:lnTo>
                    <a:pt x="41" y="139"/>
                  </a:lnTo>
                  <a:lnTo>
                    <a:pt x="41" y="133"/>
                  </a:lnTo>
                  <a:lnTo>
                    <a:pt x="41" y="143"/>
                  </a:lnTo>
                  <a:lnTo>
                    <a:pt x="41" y="133"/>
                  </a:lnTo>
                  <a:lnTo>
                    <a:pt x="41" y="139"/>
                  </a:lnTo>
                  <a:lnTo>
                    <a:pt x="49" y="139"/>
                  </a:lnTo>
                  <a:lnTo>
                    <a:pt x="49" y="143"/>
                  </a:lnTo>
                  <a:lnTo>
                    <a:pt x="49" y="139"/>
                  </a:lnTo>
                  <a:lnTo>
                    <a:pt x="49" y="143"/>
                  </a:lnTo>
                  <a:lnTo>
                    <a:pt x="49" y="139"/>
                  </a:lnTo>
                  <a:lnTo>
                    <a:pt x="58" y="133"/>
                  </a:lnTo>
                  <a:lnTo>
                    <a:pt x="58" y="148"/>
                  </a:lnTo>
                  <a:lnTo>
                    <a:pt x="58" y="139"/>
                  </a:lnTo>
                  <a:lnTo>
                    <a:pt x="58" y="133"/>
                  </a:lnTo>
                  <a:lnTo>
                    <a:pt x="67" y="133"/>
                  </a:lnTo>
                  <a:lnTo>
                    <a:pt x="67" y="139"/>
                  </a:lnTo>
                  <a:lnTo>
                    <a:pt x="67" y="143"/>
                  </a:lnTo>
                  <a:lnTo>
                    <a:pt x="67" y="139"/>
                  </a:lnTo>
                  <a:lnTo>
                    <a:pt x="75" y="139"/>
                  </a:lnTo>
                  <a:lnTo>
                    <a:pt x="75" y="143"/>
                  </a:lnTo>
                  <a:lnTo>
                    <a:pt x="84" y="129"/>
                  </a:lnTo>
                  <a:lnTo>
                    <a:pt x="84" y="133"/>
                  </a:lnTo>
                  <a:lnTo>
                    <a:pt x="84" y="139"/>
                  </a:lnTo>
                  <a:lnTo>
                    <a:pt x="92" y="129"/>
                  </a:lnTo>
                  <a:lnTo>
                    <a:pt x="92" y="133"/>
                  </a:lnTo>
                  <a:lnTo>
                    <a:pt x="101" y="139"/>
                  </a:lnTo>
                  <a:lnTo>
                    <a:pt x="101" y="129"/>
                  </a:lnTo>
                  <a:lnTo>
                    <a:pt x="101" y="124"/>
                  </a:lnTo>
                  <a:lnTo>
                    <a:pt x="101" y="129"/>
                  </a:lnTo>
                  <a:lnTo>
                    <a:pt x="110" y="129"/>
                  </a:lnTo>
                  <a:lnTo>
                    <a:pt x="110" y="133"/>
                  </a:lnTo>
                  <a:lnTo>
                    <a:pt x="110" y="124"/>
                  </a:lnTo>
                  <a:lnTo>
                    <a:pt x="118" y="129"/>
                  </a:lnTo>
                  <a:lnTo>
                    <a:pt x="118" y="124"/>
                  </a:lnTo>
                  <a:lnTo>
                    <a:pt x="118" y="133"/>
                  </a:lnTo>
                  <a:lnTo>
                    <a:pt x="118" y="124"/>
                  </a:lnTo>
                  <a:lnTo>
                    <a:pt x="127" y="124"/>
                  </a:lnTo>
                  <a:lnTo>
                    <a:pt x="127" y="129"/>
                  </a:lnTo>
                  <a:lnTo>
                    <a:pt x="136" y="129"/>
                  </a:lnTo>
                  <a:lnTo>
                    <a:pt x="136" y="124"/>
                  </a:lnTo>
                  <a:lnTo>
                    <a:pt x="136" y="120"/>
                  </a:lnTo>
                  <a:lnTo>
                    <a:pt x="144" y="120"/>
                  </a:lnTo>
                  <a:lnTo>
                    <a:pt x="144" y="124"/>
                  </a:lnTo>
                  <a:lnTo>
                    <a:pt x="144" y="120"/>
                  </a:lnTo>
                  <a:lnTo>
                    <a:pt x="144" y="124"/>
                  </a:lnTo>
                  <a:lnTo>
                    <a:pt x="144" y="129"/>
                  </a:lnTo>
                  <a:lnTo>
                    <a:pt x="144" y="124"/>
                  </a:lnTo>
                  <a:lnTo>
                    <a:pt x="153" y="129"/>
                  </a:lnTo>
                  <a:lnTo>
                    <a:pt x="153" y="120"/>
                  </a:lnTo>
                  <a:lnTo>
                    <a:pt x="153" y="114"/>
                  </a:lnTo>
                  <a:lnTo>
                    <a:pt x="162" y="120"/>
                  </a:lnTo>
                  <a:lnTo>
                    <a:pt x="162" y="114"/>
                  </a:lnTo>
                  <a:lnTo>
                    <a:pt x="170" y="120"/>
                  </a:lnTo>
                  <a:lnTo>
                    <a:pt x="170" y="114"/>
                  </a:lnTo>
                  <a:lnTo>
                    <a:pt x="170" y="120"/>
                  </a:lnTo>
                  <a:lnTo>
                    <a:pt x="170" y="114"/>
                  </a:lnTo>
                  <a:lnTo>
                    <a:pt x="179" y="114"/>
                  </a:lnTo>
                  <a:lnTo>
                    <a:pt x="179" y="120"/>
                  </a:lnTo>
                  <a:lnTo>
                    <a:pt x="188" y="124"/>
                  </a:lnTo>
                  <a:lnTo>
                    <a:pt x="188" y="120"/>
                  </a:lnTo>
                  <a:lnTo>
                    <a:pt x="188" y="110"/>
                  </a:lnTo>
                  <a:lnTo>
                    <a:pt x="188" y="120"/>
                  </a:lnTo>
                  <a:lnTo>
                    <a:pt x="196" y="110"/>
                  </a:lnTo>
                  <a:lnTo>
                    <a:pt x="196" y="114"/>
                  </a:lnTo>
                  <a:lnTo>
                    <a:pt x="205" y="110"/>
                  </a:lnTo>
                  <a:lnTo>
                    <a:pt x="205" y="105"/>
                  </a:lnTo>
                  <a:lnTo>
                    <a:pt x="205" y="110"/>
                  </a:lnTo>
                  <a:lnTo>
                    <a:pt x="214" y="110"/>
                  </a:lnTo>
                  <a:lnTo>
                    <a:pt x="214" y="105"/>
                  </a:lnTo>
                  <a:lnTo>
                    <a:pt x="214" y="110"/>
                  </a:lnTo>
                  <a:lnTo>
                    <a:pt x="222" y="105"/>
                  </a:lnTo>
                  <a:lnTo>
                    <a:pt x="222" y="110"/>
                  </a:lnTo>
                  <a:lnTo>
                    <a:pt x="231" y="105"/>
                  </a:lnTo>
                  <a:lnTo>
                    <a:pt x="231" y="110"/>
                  </a:lnTo>
                  <a:lnTo>
                    <a:pt x="231" y="105"/>
                  </a:lnTo>
                  <a:lnTo>
                    <a:pt x="240" y="105"/>
                  </a:lnTo>
                  <a:lnTo>
                    <a:pt x="240" y="110"/>
                  </a:lnTo>
                  <a:lnTo>
                    <a:pt x="248" y="110"/>
                  </a:lnTo>
                  <a:lnTo>
                    <a:pt x="248" y="105"/>
                  </a:lnTo>
                  <a:lnTo>
                    <a:pt x="257" y="105"/>
                  </a:lnTo>
                  <a:lnTo>
                    <a:pt x="257" y="95"/>
                  </a:lnTo>
                  <a:lnTo>
                    <a:pt x="265" y="110"/>
                  </a:lnTo>
                  <a:lnTo>
                    <a:pt x="265" y="105"/>
                  </a:lnTo>
                  <a:lnTo>
                    <a:pt x="274" y="105"/>
                  </a:lnTo>
                  <a:lnTo>
                    <a:pt x="274" y="95"/>
                  </a:lnTo>
                  <a:lnTo>
                    <a:pt x="274" y="105"/>
                  </a:lnTo>
                  <a:lnTo>
                    <a:pt x="283" y="105"/>
                  </a:lnTo>
                  <a:lnTo>
                    <a:pt x="283" y="110"/>
                  </a:lnTo>
                  <a:lnTo>
                    <a:pt x="291" y="105"/>
                  </a:lnTo>
                  <a:lnTo>
                    <a:pt x="291" y="110"/>
                  </a:lnTo>
                  <a:lnTo>
                    <a:pt x="291" y="105"/>
                  </a:lnTo>
                  <a:lnTo>
                    <a:pt x="300" y="105"/>
                  </a:lnTo>
                  <a:lnTo>
                    <a:pt x="300" y="95"/>
                  </a:lnTo>
                  <a:lnTo>
                    <a:pt x="309" y="95"/>
                  </a:lnTo>
                  <a:lnTo>
                    <a:pt x="309" y="105"/>
                  </a:lnTo>
                  <a:lnTo>
                    <a:pt x="309" y="110"/>
                  </a:lnTo>
                  <a:lnTo>
                    <a:pt x="317" y="105"/>
                  </a:lnTo>
                  <a:lnTo>
                    <a:pt x="317" y="95"/>
                  </a:lnTo>
                  <a:lnTo>
                    <a:pt x="326" y="95"/>
                  </a:lnTo>
                  <a:lnTo>
                    <a:pt x="326" y="105"/>
                  </a:lnTo>
                  <a:lnTo>
                    <a:pt x="326" y="95"/>
                  </a:lnTo>
                  <a:lnTo>
                    <a:pt x="335" y="105"/>
                  </a:lnTo>
                  <a:lnTo>
                    <a:pt x="335" y="95"/>
                  </a:lnTo>
                  <a:lnTo>
                    <a:pt x="343" y="95"/>
                  </a:lnTo>
                  <a:lnTo>
                    <a:pt x="352" y="95"/>
                  </a:lnTo>
                  <a:lnTo>
                    <a:pt x="361" y="105"/>
                  </a:lnTo>
                  <a:lnTo>
                    <a:pt x="361" y="95"/>
                  </a:lnTo>
                  <a:lnTo>
                    <a:pt x="369" y="95"/>
                  </a:lnTo>
                  <a:lnTo>
                    <a:pt x="369" y="105"/>
                  </a:lnTo>
                  <a:lnTo>
                    <a:pt x="369" y="95"/>
                  </a:lnTo>
                  <a:lnTo>
                    <a:pt x="378" y="95"/>
                  </a:lnTo>
                  <a:lnTo>
                    <a:pt x="387" y="95"/>
                  </a:lnTo>
                  <a:lnTo>
                    <a:pt x="387" y="90"/>
                  </a:lnTo>
                  <a:lnTo>
                    <a:pt x="387" y="95"/>
                  </a:lnTo>
                  <a:lnTo>
                    <a:pt x="395" y="95"/>
                  </a:lnTo>
                  <a:lnTo>
                    <a:pt x="404" y="110"/>
                  </a:lnTo>
                  <a:lnTo>
                    <a:pt x="404" y="95"/>
                  </a:lnTo>
                  <a:lnTo>
                    <a:pt x="412" y="95"/>
                  </a:lnTo>
                  <a:lnTo>
                    <a:pt x="412" y="105"/>
                  </a:lnTo>
                  <a:lnTo>
                    <a:pt x="412" y="95"/>
                  </a:lnTo>
                  <a:lnTo>
                    <a:pt x="421" y="95"/>
                  </a:lnTo>
                  <a:lnTo>
                    <a:pt x="430" y="95"/>
                  </a:lnTo>
                  <a:lnTo>
                    <a:pt x="438" y="95"/>
                  </a:lnTo>
                  <a:lnTo>
                    <a:pt x="447" y="95"/>
                  </a:lnTo>
                  <a:lnTo>
                    <a:pt x="447" y="105"/>
                  </a:lnTo>
                  <a:lnTo>
                    <a:pt x="456" y="95"/>
                  </a:lnTo>
                  <a:lnTo>
                    <a:pt x="464" y="105"/>
                  </a:lnTo>
                  <a:lnTo>
                    <a:pt x="464" y="95"/>
                  </a:lnTo>
                  <a:lnTo>
                    <a:pt x="473" y="90"/>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703577" name="Freeform 89"/>
          <p:cNvSpPr>
            <a:spLocks/>
          </p:cNvSpPr>
          <p:nvPr/>
        </p:nvSpPr>
        <p:spPr bwMode="auto">
          <a:xfrm>
            <a:off x="3636963" y="5424488"/>
            <a:ext cx="984250" cy="203200"/>
          </a:xfrm>
          <a:custGeom>
            <a:avLst/>
            <a:gdLst>
              <a:gd name="T0" fmla="*/ 2147483647 w 358"/>
              <a:gd name="T1" fmla="*/ 2147483647 h 39"/>
              <a:gd name="T2" fmla="*/ 2147483647 w 358"/>
              <a:gd name="T3" fmla="*/ 2147483647 h 39"/>
              <a:gd name="T4" fmla="*/ 2147483647 w 358"/>
              <a:gd name="T5" fmla="*/ 2147483647 h 39"/>
              <a:gd name="T6" fmla="*/ 2147483647 w 358"/>
              <a:gd name="T7" fmla="*/ 2147483647 h 39"/>
              <a:gd name="T8" fmla="*/ 2147483647 w 358"/>
              <a:gd name="T9" fmla="*/ 2147483647 h 39"/>
              <a:gd name="T10" fmla="*/ 2147483647 w 358"/>
              <a:gd name="T11" fmla="*/ 2147483647 h 39"/>
              <a:gd name="T12" fmla="*/ 2147483647 w 358"/>
              <a:gd name="T13" fmla="*/ 2147483647 h 39"/>
              <a:gd name="T14" fmla="*/ 2147483647 w 358"/>
              <a:gd name="T15" fmla="*/ 2147483647 h 39"/>
              <a:gd name="T16" fmla="*/ 2147483647 w 358"/>
              <a:gd name="T17" fmla="*/ 2147483647 h 39"/>
              <a:gd name="T18" fmla="*/ 2147483647 w 358"/>
              <a:gd name="T19" fmla="*/ 2147483647 h 39"/>
              <a:gd name="T20" fmla="*/ 2147483647 w 358"/>
              <a:gd name="T21" fmla="*/ 2147483647 h 39"/>
              <a:gd name="T22" fmla="*/ 2147483647 w 358"/>
              <a:gd name="T23" fmla="*/ 2147483647 h 39"/>
              <a:gd name="T24" fmla="*/ 2147483647 w 358"/>
              <a:gd name="T25" fmla="*/ 2147483647 h 39"/>
              <a:gd name="T26" fmla="*/ 2147483647 w 358"/>
              <a:gd name="T27" fmla="*/ 2147483647 h 39"/>
              <a:gd name="T28" fmla="*/ 2147483647 w 358"/>
              <a:gd name="T29" fmla="*/ 2147483647 h 39"/>
              <a:gd name="T30" fmla="*/ 2147483647 w 358"/>
              <a:gd name="T31" fmla="*/ 2147483647 h 39"/>
              <a:gd name="T32" fmla="*/ 2147483647 w 358"/>
              <a:gd name="T33" fmla="*/ 2147483647 h 39"/>
              <a:gd name="T34" fmla="*/ 2147483647 w 358"/>
              <a:gd name="T35" fmla="*/ 2147483647 h 39"/>
              <a:gd name="T36" fmla="*/ 2147483647 w 358"/>
              <a:gd name="T37" fmla="*/ 0 h 39"/>
              <a:gd name="T38" fmla="*/ 2147483647 w 358"/>
              <a:gd name="T39" fmla="*/ 0 h 39"/>
              <a:gd name="T40" fmla="*/ 2147483647 w 358"/>
              <a:gd name="T41" fmla="*/ 2147483647 h 39"/>
              <a:gd name="T42" fmla="*/ 2147483647 w 358"/>
              <a:gd name="T43" fmla="*/ 2147483647 h 39"/>
              <a:gd name="T44" fmla="*/ 2147483647 w 358"/>
              <a:gd name="T45" fmla="*/ 2147483647 h 39"/>
              <a:gd name="T46" fmla="*/ 2147483647 w 358"/>
              <a:gd name="T47" fmla="*/ 2147483647 h 39"/>
              <a:gd name="T48" fmla="*/ 2147483647 w 358"/>
              <a:gd name="T49" fmla="*/ 2147483647 h 39"/>
              <a:gd name="T50" fmla="*/ 2147483647 w 358"/>
              <a:gd name="T51" fmla="*/ 2147483647 h 39"/>
              <a:gd name="T52" fmla="*/ 2147483647 w 358"/>
              <a:gd name="T53" fmla="*/ 2147483647 h 39"/>
              <a:gd name="T54" fmla="*/ 2147483647 w 358"/>
              <a:gd name="T55" fmla="*/ 2147483647 h 39"/>
              <a:gd name="T56" fmla="*/ 2147483647 w 358"/>
              <a:gd name="T57" fmla="*/ 2147483647 h 39"/>
              <a:gd name="T58" fmla="*/ 2147483647 w 358"/>
              <a:gd name="T59" fmla="*/ 2147483647 h 39"/>
              <a:gd name="T60" fmla="*/ 2147483647 w 358"/>
              <a:gd name="T61" fmla="*/ 2147483647 h 39"/>
              <a:gd name="T62" fmla="*/ 2147483647 w 358"/>
              <a:gd name="T63" fmla="*/ 2147483647 h 39"/>
              <a:gd name="T64" fmla="*/ 2147483647 w 358"/>
              <a:gd name="T65" fmla="*/ 2147483647 h 39"/>
              <a:gd name="T66" fmla="*/ 2147483647 w 358"/>
              <a:gd name="T67" fmla="*/ 2147483647 h 39"/>
              <a:gd name="T68" fmla="*/ 2147483647 w 358"/>
              <a:gd name="T69" fmla="*/ 2147483647 h 39"/>
              <a:gd name="T70" fmla="*/ 2147483647 w 358"/>
              <a:gd name="T71" fmla="*/ 2147483647 h 39"/>
              <a:gd name="T72" fmla="*/ 2147483647 w 358"/>
              <a:gd name="T73" fmla="*/ 2147483647 h 39"/>
              <a:gd name="T74" fmla="*/ 2147483647 w 358"/>
              <a:gd name="T75" fmla="*/ 2147483647 h 39"/>
              <a:gd name="T76" fmla="*/ 2147483647 w 358"/>
              <a:gd name="T77" fmla="*/ 2147483647 h 39"/>
              <a:gd name="T78" fmla="*/ 2147483647 w 358"/>
              <a:gd name="T79" fmla="*/ 2147483647 h 39"/>
              <a:gd name="T80" fmla="*/ 2147483647 w 358"/>
              <a:gd name="T81" fmla="*/ 2147483647 h 39"/>
              <a:gd name="T82" fmla="*/ 2147483647 w 358"/>
              <a:gd name="T83" fmla="*/ 2147483647 h 39"/>
              <a:gd name="T84" fmla="*/ 2147483647 w 358"/>
              <a:gd name="T85" fmla="*/ 2147483647 h 39"/>
              <a:gd name="T86" fmla="*/ 2147483647 w 358"/>
              <a:gd name="T87" fmla="*/ 2147483647 h 39"/>
              <a:gd name="T88" fmla="*/ 2147483647 w 358"/>
              <a:gd name="T89" fmla="*/ 2147483647 h 39"/>
              <a:gd name="T90" fmla="*/ 2147483647 w 358"/>
              <a:gd name="T91" fmla="*/ 2147483647 h 39"/>
              <a:gd name="T92" fmla="*/ 2147483647 w 358"/>
              <a:gd name="T93" fmla="*/ 2147483647 h 39"/>
              <a:gd name="T94" fmla="*/ 2147483647 w 358"/>
              <a:gd name="T95" fmla="*/ 2147483647 h 39"/>
              <a:gd name="T96" fmla="*/ 2147483647 w 358"/>
              <a:gd name="T97" fmla="*/ 2147483647 h 39"/>
              <a:gd name="T98" fmla="*/ 2147483647 w 358"/>
              <a:gd name="T99" fmla="*/ 2147483647 h 39"/>
              <a:gd name="T100" fmla="*/ 2147483647 w 358"/>
              <a:gd name="T101" fmla="*/ 2147483647 h 39"/>
              <a:gd name="T102" fmla="*/ 2147483647 w 358"/>
              <a:gd name="T103" fmla="*/ 2147483647 h 39"/>
              <a:gd name="T104" fmla="*/ 2147483647 w 358"/>
              <a:gd name="T105" fmla="*/ 2147483647 h 39"/>
              <a:gd name="T106" fmla="*/ 2147483647 w 358"/>
              <a:gd name="T107" fmla="*/ 2147483647 h 39"/>
              <a:gd name="T108" fmla="*/ 2147483647 w 358"/>
              <a:gd name="T109" fmla="*/ 2147483647 h 39"/>
              <a:gd name="T110" fmla="*/ 2147483647 w 358"/>
              <a:gd name="T111" fmla="*/ 2147483647 h 39"/>
              <a:gd name="T112" fmla="*/ 2147483647 w 358"/>
              <a:gd name="T113" fmla="*/ 2147483647 h 39"/>
              <a:gd name="T114" fmla="*/ 2147483647 w 358"/>
              <a:gd name="T115" fmla="*/ 2147483647 h 39"/>
              <a:gd name="T116" fmla="*/ 2147483647 w 358"/>
              <a:gd name="T117" fmla="*/ 2147483647 h 39"/>
              <a:gd name="T118" fmla="*/ 2147483647 w 358"/>
              <a:gd name="T119" fmla="*/ 2147483647 h 3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58" h="39">
                <a:moveTo>
                  <a:pt x="0" y="37"/>
                </a:moveTo>
                <a:lnTo>
                  <a:pt x="1" y="37"/>
                </a:lnTo>
                <a:lnTo>
                  <a:pt x="2" y="37"/>
                </a:lnTo>
                <a:lnTo>
                  <a:pt x="3" y="36"/>
                </a:lnTo>
                <a:lnTo>
                  <a:pt x="4" y="38"/>
                </a:lnTo>
                <a:lnTo>
                  <a:pt x="5" y="37"/>
                </a:lnTo>
                <a:lnTo>
                  <a:pt x="6" y="38"/>
                </a:lnTo>
                <a:lnTo>
                  <a:pt x="6" y="37"/>
                </a:lnTo>
                <a:lnTo>
                  <a:pt x="7" y="37"/>
                </a:lnTo>
                <a:lnTo>
                  <a:pt x="8" y="37"/>
                </a:lnTo>
                <a:lnTo>
                  <a:pt x="9" y="37"/>
                </a:lnTo>
                <a:lnTo>
                  <a:pt x="10" y="37"/>
                </a:lnTo>
                <a:lnTo>
                  <a:pt x="10" y="38"/>
                </a:lnTo>
                <a:lnTo>
                  <a:pt x="11" y="36"/>
                </a:lnTo>
                <a:lnTo>
                  <a:pt x="12" y="38"/>
                </a:lnTo>
                <a:lnTo>
                  <a:pt x="12" y="37"/>
                </a:lnTo>
                <a:lnTo>
                  <a:pt x="13" y="38"/>
                </a:lnTo>
                <a:lnTo>
                  <a:pt x="14" y="36"/>
                </a:lnTo>
                <a:lnTo>
                  <a:pt x="14" y="37"/>
                </a:lnTo>
                <a:lnTo>
                  <a:pt x="15" y="37"/>
                </a:lnTo>
                <a:lnTo>
                  <a:pt x="16" y="38"/>
                </a:lnTo>
                <a:lnTo>
                  <a:pt x="16" y="37"/>
                </a:lnTo>
                <a:lnTo>
                  <a:pt x="17" y="38"/>
                </a:lnTo>
                <a:lnTo>
                  <a:pt x="17" y="37"/>
                </a:lnTo>
                <a:lnTo>
                  <a:pt x="18" y="37"/>
                </a:lnTo>
                <a:lnTo>
                  <a:pt x="19" y="37"/>
                </a:lnTo>
                <a:lnTo>
                  <a:pt x="20" y="38"/>
                </a:lnTo>
                <a:lnTo>
                  <a:pt x="20" y="37"/>
                </a:lnTo>
                <a:lnTo>
                  <a:pt x="21" y="37"/>
                </a:lnTo>
                <a:lnTo>
                  <a:pt x="21" y="36"/>
                </a:lnTo>
                <a:lnTo>
                  <a:pt x="22" y="38"/>
                </a:lnTo>
                <a:lnTo>
                  <a:pt x="22" y="37"/>
                </a:lnTo>
                <a:lnTo>
                  <a:pt x="23" y="37"/>
                </a:lnTo>
                <a:lnTo>
                  <a:pt x="24" y="37"/>
                </a:lnTo>
                <a:lnTo>
                  <a:pt x="24" y="38"/>
                </a:lnTo>
                <a:lnTo>
                  <a:pt x="25" y="37"/>
                </a:lnTo>
                <a:lnTo>
                  <a:pt x="26" y="37"/>
                </a:lnTo>
                <a:lnTo>
                  <a:pt x="27" y="38"/>
                </a:lnTo>
                <a:lnTo>
                  <a:pt x="27" y="37"/>
                </a:lnTo>
                <a:lnTo>
                  <a:pt x="28" y="38"/>
                </a:lnTo>
                <a:lnTo>
                  <a:pt x="29" y="37"/>
                </a:lnTo>
                <a:lnTo>
                  <a:pt x="30" y="38"/>
                </a:lnTo>
                <a:lnTo>
                  <a:pt x="31" y="36"/>
                </a:lnTo>
                <a:lnTo>
                  <a:pt x="32" y="38"/>
                </a:lnTo>
                <a:lnTo>
                  <a:pt x="32" y="37"/>
                </a:lnTo>
                <a:lnTo>
                  <a:pt x="33" y="37"/>
                </a:lnTo>
                <a:lnTo>
                  <a:pt x="34" y="38"/>
                </a:lnTo>
                <a:lnTo>
                  <a:pt x="34" y="37"/>
                </a:lnTo>
                <a:lnTo>
                  <a:pt x="35" y="37"/>
                </a:lnTo>
                <a:lnTo>
                  <a:pt x="36" y="38"/>
                </a:lnTo>
                <a:lnTo>
                  <a:pt x="37" y="37"/>
                </a:lnTo>
                <a:lnTo>
                  <a:pt x="38" y="37"/>
                </a:lnTo>
                <a:lnTo>
                  <a:pt x="38" y="38"/>
                </a:lnTo>
                <a:lnTo>
                  <a:pt x="39" y="37"/>
                </a:lnTo>
                <a:lnTo>
                  <a:pt x="39" y="38"/>
                </a:lnTo>
                <a:lnTo>
                  <a:pt x="40" y="37"/>
                </a:lnTo>
                <a:lnTo>
                  <a:pt x="41" y="38"/>
                </a:lnTo>
                <a:lnTo>
                  <a:pt x="42" y="38"/>
                </a:lnTo>
                <a:lnTo>
                  <a:pt x="42" y="37"/>
                </a:lnTo>
                <a:lnTo>
                  <a:pt x="43" y="38"/>
                </a:lnTo>
                <a:lnTo>
                  <a:pt x="43" y="37"/>
                </a:lnTo>
                <a:lnTo>
                  <a:pt x="44" y="38"/>
                </a:lnTo>
                <a:lnTo>
                  <a:pt x="45" y="38"/>
                </a:lnTo>
                <a:lnTo>
                  <a:pt x="46" y="38"/>
                </a:lnTo>
                <a:lnTo>
                  <a:pt x="46" y="37"/>
                </a:lnTo>
                <a:lnTo>
                  <a:pt x="47" y="38"/>
                </a:lnTo>
                <a:lnTo>
                  <a:pt x="48" y="37"/>
                </a:lnTo>
                <a:lnTo>
                  <a:pt x="49" y="37"/>
                </a:lnTo>
                <a:lnTo>
                  <a:pt x="50" y="38"/>
                </a:lnTo>
                <a:lnTo>
                  <a:pt x="50" y="37"/>
                </a:lnTo>
                <a:lnTo>
                  <a:pt x="51" y="38"/>
                </a:lnTo>
                <a:lnTo>
                  <a:pt x="52" y="38"/>
                </a:lnTo>
                <a:lnTo>
                  <a:pt x="53" y="38"/>
                </a:lnTo>
                <a:lnTo>
                  <a:pt x="54" y="36"/>
                </a:lnTo>
                <a:lnTo>
                  <a:pt x="54" y="38"/>
                </a:lnTo>
                <a:lnTo>
                  <a:pt x="55" y="38"/>
                </a:lnTo>
                <a:lnTo>
                  <a:pt x="56" y="37"/>
                </a:lnTo>
                <a:lnTo>
                  <a:pt x="56" y="38"/>
                </a:lnTo>
                <a:lnTo>
                  <a:pt x="57" y="39"/>
                </a:lnTo>
                <a:lnTo>
                  <a:pt x="57" y="37"/>
                </a:lnTo>
                <a:lnTo>
                  <a:pt x="58" y="39"/>
                </a:lnTo>
                <a:lnTo>
                  <a:pt x="58" y="38"/>
                </a:lnTo>
                <a:lnTo>
                  <a:pt x="59" y="38"/>
                </a:lnTo>
                <a:lnTo>
                  <a:pt x="60" y="37"/>
                </a:lnTo>
                <a:lnTo>
                  <a:pt x="60" y="38"/>
                </a:lnTo>
                <a:lnTo>
                  <a:pt x="61" y="38"/>
                </a:lnTo>
                <a:lnTo>
                  <a:pt x="61" y="37"/>
                </a:lnTo>
                <a:lnTo>
                  <a:pt x="62" y="38"/>
                </a:lnTo>
                <a:lnTo>
                  <a:pt x="62" y="37"/>
                </a:lnTo>
                <a:lnTo>
                  <a:pt x="63" y="37"/>
                </a:lnTo>
                <a:lnTo>
                  <a:pt x="64" y="38"/>
                </a:lnTo>
                <a:lnTo>
                  <a:pt x="65" y="38"/>
                </a:lnTo>
                <a:lnTo>
                  <a:pt x="65" y="37"/>
                </a:lnTo>
                <a:lnTo>
                  <a:pt x="66" y="38"/>
                </a:lnTo>
                <a:lnTo>
                  <a:pt x="66" y="37"/>
                </a:lnTo>
                <a:lnTo>
                  <a:pt x="67" y="37"/>
                </a:lnTo>
                <a:lnTo>
                  <a:pt x="68" y="37"/>
                </a:lnTo>
                <a:lnTo>
                  <a:pt x="69" y="37"/>
                </a:lnTo>
                <a:lnTo>
                  <a:pt x="70" y="38"/>
                </a:lnTo>
                <a:lnTo>
                  <a:pt x="71" y="38"/>
                </a:lnTo>
                <a:lnTo>
                  <a:pt x="72" y="38"/>
                </a:lnTo>
                <a:lnTo>
                  <a:pt x="72" y="37"/>
                </a:lnTo>
                <a:lnTo>
                  <a:pt x="73" y="38"/>
                </a:lnTo>
                <a:lnTo>
                  <a:pt x="74" y="38"/>
                </a:lnTo>
                <a:lnTo>
                  <a:pt x="75" y="38"/>
                </a:lnTo>
                <a:lnTo>
                  <a:pt x="76" y="38"/>
                </a:lnTo>
                <a:lnTo>
                  <a:pt x="76" y="37"/>
                </a:lnTo>
                <a:lnTo>
                  <a:pt x="77" y="37"/>
                </a:lnTo>
                <a:lnTo>
                  <a:pt x="77" y="39"/>
                </a:lnTo>
                <a:lnTo>
                  <a:pt x="78" y="38"/>
                </a:lnTo>
                <a:lnTo>
                  <a:pt x="79" y="38"/>
                </a:lnTo>
                <a:lnTo>
                  <a:pt x="80" y="37"/>
                </a:lnTo>
                <a:lnTo>
                  <a:pt x="81" y="37"/>
                </a:lnTo>
                <a:lnTo>
                  <a:pt x="82" y="37"/>
                </a:lnTo>
                <a:lnTo>
                  <a:pt x="82" y="35"/>
                </a:lnTo>
                <a:lnTo>
                  <a:pt x="83" y="33"/>
                </a:lnTo>
                <a:lnTo>
                  <a:pt x="83" y="31"/>
                </a:lnTo>
                <a:lnTo>
                  <a:pt x="84" y="29"/>
                </a:lnTo>
                <a:lnTo>
                  <a:pt x="84" y="25"/>
                </a:lnTo>
                <a:lnTo>
                  <a:pt x="85" y="23"/>
                </a:lnTo>
                <a:lnTo>
                  <a:pt x="86" y="21"/>
                </a:lnTo>
                <a:lnTo>
                  <a:pt x="86" y="19"/>
                </a:lnTo>
                <a:lnTo>
                  <a:pt x="87" y="18"/>
                </a:lnTo>
                <a:lnTo>
                  <a:pt x="87" y="17"/>
                </a:lnTo>
                <a:lnTo>
                  <a:pt x="88" y="16"/>
                </a:lnTo>
                <a:lnTo>
                  <a:pt x="88" y="14"/>
                </a:lnTo>
                <a:lnTo>
                  <a:pt x="89" y="13"/>
                </a:lnTo>
                <a:lnTo>
                  <a:pt x="90" y="12"/>
                </a:lnTo>
                <a:lnTo>
                  <a:pt x="90" y="10"/>
                </a:lnTo>
                <a:lnTo>
                  <a:pt x="91" y="10"/>
                </a:lnTo>
                <a:lnTo>
                  <a:pt x="91" y="9"/>
                </a:lnTo>
                <a:lnTo>
                  <a:pt x="92" y="8"/>
                </a:lnTo>
                <a:lnTo>
                  <a:pt x="93" y="6"/>
                </a:lnTo>
                <a:lnTo>
                  <a:pt x="94" y="7"/>
                </a:lnTo>
                <a:lnTo>
                  <a:pt x="94" y="6"/>
                </a:lnTo>
                <a:lnTo>
                  <a:pt x="95" y="6"/>
                </a:lnTo>
                <a:lnTo>
                  <a:pt x="95" y="4"/>
                </a:lnTo>
                <a:lnTo>
                  <a:pt x="96" y="4"/>
                </a:lnTo>
                <a:lnTo>
                  <a:pt x="97" y="3"/>
                </a:lnTo>
                <a:lnTo>
                  <a:pt x="98" y="3"/>
                </a:lnTo>
                <a:lnTo>
                  <a:pt x="99" y="2"/>
                </a:lnTo>
                <a:lnTo>
                  <a:pt x="100" y="2"/>
                </a:lnTo>
                <a:lnTo>
                  <a:pt x="101" y="1"/>
                </a:lnTo>
                <a:lnTo>
                  <a:pt x="101" y="2"/>
                </a:lnTo>
                <a:lnTo>
                  <a:pt x="102" y="2"/>
                </a:lnTo>
                <a:lnTo>
                  <a:pt x="102" y="1"/>
                </a:lnTo>
                <a:lnTo>
                  <a:pt x="103" y="1"/>
                </a:lnTo>
                <a:lnTo>
                  <a:pt x="104" y="1"/>
                </a:lnTo>
                <a:lnTo>
                  <a:pt x="105" y="2"/>
                </a:lnTo>
                <a:lnTo>
                  <a:pt x="105" y="1"/>
                </a:lnTo>
                <a:lnTo>
                  <a:pt x="106" y="1"/>
                </a:lnTo>
                <a:lnTo>
                  <a:pt x="107" y="1"/>
                </a:lnTo>
                <a:lnTo>
                  <a:pt x="108" y="0"/>
                </a:lnTo>
                <a:lnTo>
                  <a:pt x="109" y="0"/>
                </a:lnTo>
                <a:lnTo>
                  <a:pt x="110" y="1"/>
                </a:lnTo>
                <a:lnTo>
                  <a:pt x="111" y="1"/>
                </a:lnTo>
                <a:lnTo>
                  <a:pt x="112" y="1"/>
                </a:lnTo>
                <a:lnTo>
                  <a:pt x="113" y="1"/>
                </a:lnTo>
                <a:lnTo>
                  <a:pt x="113" y="0"/>
                </a:lnTo>
                <a:lnTo>
                  <a:pt x="114" y="1"/>
                </a:lnTo>
                <a:lnTo>
                  <a:pt x="114" y="0"/>
                </a:lnTo>
                <a:lnTo>
                  <a:pt x="115" y="0"/>
                </a:lnTo>
                <a:lnTo>
                  <a:pt x="116" y="1"/>
                </a:lnTo>
                <a:lnTo>
                  <a:pt x="116" y="0"/>
                </a:lnTo>
                <a:lnTo>
                  <a:pt x="117" y="1"/>
                </a:lnTo>
                <a:lnTo>
                  <a:pt x="117" y="0"/>
                </a:lnTo>
                <a:lnTo>
                  <a:pt x="118" y="1"/>
                </a:lnTo>
                <a:lnTo>
                  <a:pt x="119" y="1"/>
                </a:lnTo>
                <a:lnTo>
                  <a:pt x="120" y="1"/>
                </a:lnTo>
                <a:lnTo>
                  <a:pt x="120" y="6"/>
                </a:lnTo>
                <a:lnTo>
                  <a:pt x="121" y="1"/>
                </a:lnTo>
                <a:lnTo>
                  <a:pt x="122" y="2"/>
                </a:lnTo>
                <a:lnTo>
                  <a:pt x="122" y="1"/>
                </a:lnTo>
                <a:lnTo>
                  <a:pt x="123" y="2"/>
                </a:lnTo>
                <a:lnTo>
                  <a:pt x="124" y="1"/>
                </a:lnTo>
                <a:lnTo>
                  <a:pt x="124" y="2"/>
                </a:lnTo>
                <a:lnTo>
                  <a:pt x="125" y="2"/>
                </a:lnTo>
                <a:lnTo>
                  <a:pt x="125" y="1"/>
                </a:lnTo>
                <a:lnTo>
                  <a:pt x="126" y="1"/>
                </a:lnTo>
                <a:lnTo>
                  <a:pt x="126" y="4"/>
                </a:lnTo>
                <a:lnTo>
                  <a:pt x="127" y="2"/>
                </a:lnTo>
                <a:lnTo>
                  <a:pt x="128" y="2"/>
                </a:lnTo>
                <a:lnTo>
                  <a:pt x="129" y="2"/>
                </a:lnTo>
                <a:lnTo>
                  <a:pt x="130" y="2"/>
                </a:lnTo>
                <a:lnTo>
                  <a:pt x="131" y="2"/>
                </a:lnTo>
                <a:lnTo>
                  <a:pt x="132" y="2"/>
                </a:lnTo>
                <a:lnTo>
                  <a:pt x="133" y="3"/>
                </a:lnTo>
                <a:lnTo>
                  <a:pt x="134" y="3"/>
                </a:lnTo>
                <a:lnTo>
                  <a:pt x="135" y="4"/>
                </a:lnTo>
                <a:lnTo>
                  <a:pt x="135" y="3"/>
                </a:lnTo>
                <a:lnTo>
                  <a:pt x="136" y="3"/>
                </a:lnTo>
                <a:lnTo>
                  <a:pt x="137" y="4"/>
                </a:lnTo>
                <a:lnTo>
                  <a:pt x="137" y="5"/>
                </a:lnTo>
                <a:lnTo>
                  <a:pt x="138" y="4"/>
                </a:lnTo>
                <a:lnTo>
                  <a:pt x="139" y="4"/>
                </a:lnTo>
                <a:lnTo>
                  <a:pt x="140" y="4"/>
                </a:lnTo>
                <a:lnTo>
                  <a:pt x="141" y="4"/>
                </a:lnTo>
                <a:lnTo>
                  <a:pt x="142" y="5"/>
                </a:lnTo>
                <a:lnTo>
                  <a:pt x="143" y="4"/>
                </a:lnTo>
                <a:lnTo>
                  <a:pt x="143" y="5"/>
                </a:lnTo>
                <a:lnTo>
                  <a:pt x="144" y="4"/>
                </a:lnTo>
                <a:lnTo>
                  <a:pt x="145" y="5"/>
                </a:lnTo>
                <a:lnTo>
                  <a:pt x="146" y="4"/>
                </a:lnTo>
                <a:lnTo>
                  <a:pt x="146" y="6"/>
                </a:lnTo>
                <a:lnTo>
                  <a:pt x="147" y="4"/>
                </a:lnTo>
                <a:lnTo>
                  <a:pt x="148" y="5"/>
                </a:lnTo>
                <a:lnTo>
                  <a:pt x="149" y="6"/>
                </a:lnTo>
                <a:lnTo>
                  <a:pt x="150" y="5"/>
                </a:lnTo>
                <a:lnTo>
                  <a:pt x="150" y="4"/>
                </a:lnTo>
                <a:lnTo>
                  <a:pt x="151" y="5"/>
                </a:lnTo>
                <a:lnTo>
                  <a:pt x="152" y="6"/>
                </a:lnTo>
                <a:lnTo>
                  <a:pt x="153" y="5"/>
                </a:lnTo>
                <a:lnTo>
                  <a:pt x="154" y="6"/>
                </a:lnTo>
                <a:lnTo>
                  <a:pt x="155" y="6"/>
                </a:lnTo>
                <a:lnTo>
                  <a:pt x="156" y="5"/>
                </a:lnTo>
                <a:lnTo>
                  <a:pt x="156" y="6"/>
                </a:lnTo>
                <a:lnTo>
                  <a:pt x="157" y="6"/>
                </a:lnTo>
                <a:lnTo>
                  <a:pt x="158" y="6"/>
                </a:lnTo>
                <a:lnTo>
                  <a:pt x="159" y="6"/>
                </a:lnTo>
                <a:lnTo>
                  <a:pt x="159" y="7"/>
                </a:lnTo>
                <a:lnTo>
                  <a:pt x="160" y="8"/>
                </a:lnTo>
                <a:lnTo>
                  <a:pt x="160" y="6"/>
                </a:lnTo>
                <a:lnTo>
                  <a:pt x="161" y="8"/>
                </a:lnTo>
                <a:lnTo>
                  <a:pt x="162" y="7"/>
                </a:lnTo>
                <a:lnTo>
                  <a:pt x="163" y="7"/>
                </a:lnTo>
                <a:lnTo>
                  <a:pt x="163" y="8"/>
                </a:lnTo>
                <a:lnTo>
                  <a:pt x="164" y="7"/>
                </a:lnTo>
                <a:lnTo>
                  <a:pt x="165" y="8"/>
                </a:lnTo>
                <a:lnTo>
                  <a:pt x="165" y="7"/>
                </a:lnTo>
                <a:lnTo>
                  <a:pt x="166" y="7"/>
                </a:lnTo>
                <a:lnTo>
                  <a:pt x="166" y="8"/>
                </a:lnTo>
                <a:lnTo>
                  <a:pt x="167" y="7"/>
                </a:lnTo>
                <a:lnTo>
                  <a:pt x="168" y="8"/>
                </a:lnTo>
                <a:lnTo>
                  <a:pt x="169" y="7"/>
                </a:lnTo>
                <a:lnTo>
                  <a:pt x="169" y="8"/>
                </a:lnTo>
                <a:lnTo>
                  <a:pt x="170" y="8"/>
                </a:lnTo>
                <a:lnTo>
                  <a:pt x="170" y="7"/>
                </a:lnTo>
                <a:lnTo>
                  <a:pt x="171" y="8"/>
                </a:lnTo>
                <a:lnTo>
                  <a:pt x="172" y="8"/>
                </a:lnTo>
                <a:lnTo>
                  <a:pt x="173" y="8"/>
                </a:lnTo>
                <a:lnTo>
                  <a:pt x="174" y="8"/>
                </a:lnTo>
                <a:lnTo>
                  <a:pt x="175" y="8"/>
                </a:lnTo>
                <a:lnTo>
                  <a:pt x="175" y="9"/>
                </a:lnTo>
                <a:lnTo>
                  <a:pt x="176" y="8"/>
                </a:lnTo>
                <a:lnTo>
                  <a:pt x="177" y="9"/>
                </a:lnTo>
                <a:lnTo>
                  <a:pt x="177" y="8"/>
                </a:lnTo>
                <a:lnTo>
                  <a:pt x="178" y="9"/>
                </a:lnTo>
                <a:lnTo>
                  <a:pt x="179" y="9"/>
                </a:lnTo>
                <a:lnTo>
                  <a:pt x="180" y="9"/>
                </a:lnTo>
                <a:lnTo>
                  <a:pt x="181" y="9"/>
                </a:lnTo>
                <a:lnTo>
                  <a:pt x="181" y="10"/>
                </a:lnTo>
                <a:lnTo>
                  <a:pt x="182" y="9"/>
                </a:lnTo>
                <a:lnTo>
                  <a:pt x="183" y="11"/>
                </a:lnTo>
                <a:lnTo>
                  <a:pt x="184" y="9"/>
                </a:lnTo>
                <a:lnTo>
                  <a:pt x="185" y="9"/>
                </a:lnTo>
                <a:lnTo>
                  <a:pt x="186" y="9"/>
                </a:lnTo>
                <a:lnTo>
                  <a:pt x="186" y="10"/>
                </a:lnTo>
                <a:lnTo>
                  <a:pt x="187" y="9"/>
                </a:lnTo>
                <a:lnTo>
                  <a:pt x="188" y="9"/>
                </a:lnTo>
                <a:lnTo>
                  <a:pt x="188" y="10"/>
                </a:lnTo>
                <a:lnTo>
                  <a:pt x="189" y="10"/>
                </a:lnTo>
                <a:lnTo>
                  <a:pt x="189" y="9"/>
                </a:lnTo>
                <a:lnTo>
                  <a:pt x="190" y="10"/>
                </a:lnTo>
                <a:lnTo>
                  <a:pt x="191" y="11"/>
                </a:lnTo>
                <a:lnTo>
                  <a:pt x="192" y="9"/>
                </a:lnTo>
                <a:lnTo>
                  <a:pt x="193" y="10"/>
                </a:lnTo>
                <a:lnTo>
                  <a:pt x="193" y="11"/>
                </a:lnTo>
                <a:lnTo>
                  <a:pt x="194" y="11"/>
                </a:lnTo>
                <a:lnTo>
                  <a:pt x="195" y="12"/>
                </a:lnTo>
                <a:lnTo>
                  <a:pt x="195" y="11"/>
                </a:lnTo>
                <a:lnTo>
                  <a:pt x="196" y="11"/>
                </a:lnTo>
                <a:lnTo>
                  <a:pt x="197" y="12"/>
                </a:lnTo>
                <a:lnTo>
                  <a:pt x="198" y="12"/>
                </a:lnTo>
                <a:lnTo>
                  <a:pt x="199" y="11"/>
                </a:lnTo>
                <a:lnTo>
                  <a:pt x="200" y="11"/>
                </a:lnTo>
                <a:lnTo>
                  <a:pt x="200" y="12"/>
                </a:lnTo>
                <a:lnTo>
                  <a:pt x="201" y="12"/>
                </a:lnTo>
                <a:lnTo>
                  <a:pt x="202" y="12"/>
                </a:lnTo>
                <a:lnTo>
                  <a:pt x="203" y="12"/>
                </a:lnTo>
                <a:lnTo>
                  <a:pt x="203" y="11"/>
                </a:lnTo>
                <a:lnTo>
                  <a:pt x="204" y="11"/>
                </a:lnTo>
                <a:lnTo>
                  <a:pt x="204" y="12"/>
                </a:lnTo>
                <a:lnTo>
                  <a:pt x="205" y="12"/>
                </a:lnTo>
                <a:lnTo>
                  <a:pt x="206" y="11"/>
                </a:lnTo>
                <a:lnTo>
                  <a:pt x="207" y="12"/>
                </a:lnTo>
                <a:lnTo>
                  <a:pt x="207" y="11"/>
                </a:lnTo>
                <a:lnTo>
                  <a:pt x="208" y="12"/>
                </a:lnTo>
                <a:lnTo>
                  <a:pt x="209" y="13"/>
                </a:lnTo>
                <a:lnTo>
                  <a:pt x="210" y="12"/>
                </a:lnTo>
                <a:lnTo>
                  <a:pt x="211" y="12"/>
                </a:lnTo>
                <a:lnTo>
                  <a:pt x="212" y="13"/>
                </a:lnTo>
                <a:lnTo>
                  <a:pt x="212" y="12"/>
                </a:lnTo>
                <a:lnTo>
                  <a:pt x="213" y="12"/>
                </a:lnTo>
                <a:lnTo>
                  <a:pt x="214" y="13"/>
                </a:lnTo>
                <a:lnTo>
                  <a:pt x="214" y="12"/>
                </a:lnTo>
                <a:lnTo>
                  <a:pt x="215" y="13"/>
                </a:lnTo>
                <a:lnTo>
                  <a:pt x="215" y="12"/>
                </a:lnTo>
                <a:lnTo>
                  <a:pt x="216" y="13"/>
                </a:lnTo>
                <a:lnTo>
                  <a:pt x="217" y="13"/>
                </a:lnTo>
                <a:lnTo>
                  <a:pt x="218" y="13"/>
                </a:lnTo>
                <a:lnTo>
                  <a:pt x="219" y="14"/>
                </a:lnTo>
                <a:lnTo>
                  <a:pt x="219" y="13"/>
                </a:lnTo>
                <a:lnTo>
                  <a:pt x="220" y="13"/>
                </a:lnTo>
                <a:lnTo>
                  <a:pt x="221" y="13"/>
                </a:lnTo>
                <a:lnTo>
                  <a:pt x="222" y="13"/>
                </a:lnTo>
                <a:lnTo>
                  <a:pt x="222" y="14"/>
                </a:lnTo>
                <a:lnTo>
                  <a:pt x="223" y="13"/>
                </a:lnTo>
                <a:lnTo>
                  <a:pt x="224" y="13"/>
                </a:lnTo>
                <a:lnTo>
                  <a:pt x="225" y="13"/>
                </a:lnTo>
                <a:lnTo>
                  <a:pt x="226" y="13"/>
                </a:lnTo>
                <a:lnTo>
                  <a:pt x="226" y="14"/>
                </a:lnTo>
                <a:lnTo>
                  <a:pt x="227" y="13"/>
                </a:lnTo>
                <a:lnTo>
                  <a:pt x="228" y="13"/>
                </a:lnTo>
                <a:lnTo>
                  <a:pt x="229" y="14"/>
                </a:lnTo>
                <a:lnTo>
                  <a:pt x="230" y="15"/>
                </a:lnTo>
                <a:lnTo>
                  <a:pt x="230" y="14"/>
                </a:lnTo>
                <a:lnTo>
                  <a:pt x="231" y="13"/>
                </a:lnTo>
                <a:lnTo>
                  <a:pt x="231" y="14"/>
                </a:lnTo>
                <a:lnTo>
                  <a:pt x="232" y="14"/>
                </a:lnTo>
                <a:lnTo>
                  <a:pt x="233" y="15"/>
                </a:lnTo>
                <a:lnTo>
                  <a:pt x="233" y="14"/>
                </a:lnTo>
                <a:lnTo>
                  <a:pt x="234" y="13"/>
                </a:lnTo>
                <a:lnTo>
                  <a:pt x="234" y="15"/>
                </a:lnTo>
                <a:lnTo>
                  <a:pt x="235" y="15"/>
                </a:lnTo>
                <a:lnTo>
                  <a:pt x="235" y="13"/>
                </a:lnTo>
                <a:lnTo>
                  <a:pt x="236" y="15"/>
                </a:lnTo>
                <a:lnTo>
                  <a:pt x="237" y="14"/>
                </a:lnTo>
                <a:lnTo>
                  <a:pt x="237" y="15"/>
                </a:lnTo>
                <a:lnTo>
                  <a:pt x="238" y="15"/>
                </a:lnTo>
                <a:lnTo>
                  <a:pt x="239" y="15"/>
                </a:lnTo>
                <a:lnTo>
                  <a:pt x="240" y="14"/>
                </a:lnTo>
                <a:lnTo>
                  <a:pt x="241" y="14"/>
                </a:lnTo>
                <a:lnTo>
                  <a:pt x="241" y="15"/>
                </a:lnTo>
                <a:lnTo>
                  <a:pt x="242" y="14"/>
                </a:lnTo>
                <a:lnTo>
                  <a:pt x="242" y="15"/>
                </a:lnTo>
                <a:lnTo>
                  <a:pt x="243" y="15"/>
                </a:lnTo>
                <a:lnTo>
                  <a:pt x="244" y="15"/>
                </a:lnTo>
                <a:lnTo>
                  <a:pt x="245" y="14"/>
                </a:lnTo>
                <a:lnTo>
                  <a:pt x="245" y="15"/>
                </a:lnTo>
                <a:lnTo>
                  <a:pt x="246" y="16"/>
                </a:lnTo>
                <a:lnTo>
                  <a:pt x="247" y="15"/>
                </a:lnTo>
                <a:lnTo>
                  <a:pt x="248" y="15"/>
                </a:lnTo>
                <a:lnTo>
                  <a:pt x="249" y="15"/>
                </a:lnTo>
                <a:lnTo>
                  <a:pt x="249" y="16"/>
                </a:lnTo>
                <a:lnTo>
                  <a:pt x="250" y="15"/>
                </a:lnTo>
                <a:lnTo>
                  <a:pt x="251" y="15"/>
                </a:lnTo>
                <a:lnTo>
                  <a:pt x="251" y="16"/>
                </a:lnTo>
                <a:lnTo>
                  <a:pt x="252" y="16"/>
                </a:lnTo>
                <a:lnTo>
                  <a:pt x="253" y="16"/>
                </a:lnTo>
                <a:lnTo>
                  <a:pt x="254" y="17"/>
                </a:lnTo>
                <a:lnTo>
                  <a:pt x="255" y="16"/>
                </a:lnTo>
                <a:lnTo>
                  <a:pt x="256" y="16"/>
                </a:lnTo>
                <a:lnTo>
                  <a:pt x="256" y="17"/>
                </a:lnTo>
                <a:lnTo>
                  <a:pt x="257" y="17"/>
                </a:lnTo>
                <a:lnTo>
                  <a:pt x="257" y="16"/>
                </a:lnTo>
                <a:lnTo>
                  <a:pt x="258" y="17"/>
                </a:lnTo>
                <a:lnTo>
                  <a:pt x="259" y="16"/>
                </a:lnTo>
                <a:lnTo>
                  <a:pt x="259" y="17"/>
                </a:lnTo>
                <a:lnTo>
                  <a:pt x="260" y="16"/>
                </a:lnTo>
                <a:lnTo>
                  <a:pt x="261" y="17"/>
                </a:lnTo>
                <a:lnTo>
                  <a:pt x="262" y="16"/>
                </a:lnTo>
                <a:lnTo>
                  <a:pt x="263" y="16"/>
                </a:lnTo>
                <a:lnTo>
                  <a:pt x="263" y="17"/>
                </a:lnTo>
                <a:lnTo>
                  <a:pt x="264" y="17"/>
                </a:lnTo>
                <a:lnTo>
                  <a:pt x="264" y="16"/>
                </a:lnTo>
                <a:lnTo>
                  <a:pt x="265" y="17"/>
                </a:lnTo>
                <a:lnTo>
                  <a:pt x="266" y="17"/>
                </a:lnTo>
                <a:lnTo>
                  <a:pt x="267" y="17"/>
                </a:lnTo>
                <a:lnTo>
                  <a:pt x="268" y="17"/>
                </a:lnTo>
                <a:lnTo>
                  <a:pt x="268" y="16"/>
                </a:lnTo>
                <a:lnTo>
                  <a:pt x="269" y="17"/>
                </a:lnTo>
                <a:lnTo>
                  <a:pt x="270" y="17"/>
                </a:lnTo>
                <a:lnTo>
                  <a:pt x="271" y="18"/>
                </a:lnTo>
                <a:lnTo>
                  <a:pt x="271" y="17"/>
                </a:lnTo>
                <a:lnTo>
                  <a:pt x="272" y="17"/>
                </a:lnTo>
                <a:lnTo>
                  <a:pt x="273" y="18"/>
                </a:lnTo>
                <a:lnTo>
                  <a:pt x="274" y="17"/>
                </a:lnTo>
                <a:lnTo>
                  <a:pt x="275" y="17"/>
                </a:lnTo>
                <a:lnTo>
                  <a:pt x="276" y="17"/>
                </a:lnTo>
                <a:lnTo>
                  <a:pt x="276" y="18"/>
                </a:lnTo>
                <a:lnTo>
                  <a:pt x="277" y="17"/>
                </a:lnTo>
                <a:lnTo>
                  <a:pt x="278" y="17"/>
                </a:lnTo>
                <a:lnTo>
                  <a:pt x="278" y="18"/>
                </a:lnTo>
                <a:lnTo>
                  <a:pt x="279" y="17"/>
                </a:lnTo>
                <a:lnTo>
                  <a:pt x="280" y="17"/>
                </a:lnTo>
                <a:lnTo>
                  <a:pt x="281" y="17"/>
                </a:lnTo>
                <a:lnTo>
                  <a:pt x="282" y="17"/>
                </a:lnTo>
                <a:lnTo>
                  <a:pt x="282" y="18"/>
                </a:lnTo>
                <a:lnTo>
                  <a:pt x="283" y="18"/>
                </a:lnTo>
                <a:lnTo>
                  <a:pt x="283" y="17"/>
                </a:lnTo>
                <a:lnTo>
                  <a:pt x="284" y="19"/>
                </a:lnTo>
                <a:lnTo>
                  <a:pt x="285" y="18"/>
                </a:lnTo>
                <a:lnTo>
                  <a:pt x="286" y="17"/>
                </a:lnTo>
                <a:lnTo>
                  <a:pt x="286" y="19"/>
                </a:lnTo>
                <a:lnTo>
                  <a:pt x="287" y="18"/>
                </a:lnTo>
                <a:lnTo>
                  <a:pt x="288" y="18"/>
                </a:lnTo>
                <a:lnTo>
                  <a:pt x="289" y="19"/>
                </a:lnTo>
                <a:lnTo>
                  <a:pt x="289" y="18"/>
                </a:lnTo>
                <a:lnTo>
                  <a:pt x="290" y="18"/>
                </a:lnTo>
                <a:lnTo>
                  <a:pt x="291" y="18"/>
                </a:lnTo>
                <a:lnTo>
                  <a:pt x="292" y="19"/>
                </a:lnTo>
                <a:lnTo>
                  <a:pt x="293" y="18"/>
                </a:lnTo>
                <a:lnTo>
                  <a:pt x="293" y="19"/>
                </a:lnTo>
                <a:lnTo>
                  <a:pt x="294" y="19"/>
                </a:lnTo>
                <a:lnTo>
                  <a:pt x="295" y="17"/>
                </a:lnTo>
                <a:lnTo>
                  <a:pt x="295" y="18"/>
                </a:lnTo>
                <a:lnTo>
                  <a:pt x="296" y="17"/>
                </a:lnTo>
                <a:lnTo>
                  <a:pt x="297" y="19"/>
                </a:lnTo>
                <a:lnTo>
                  <a:pt x="298" y="19"/>
                </a:lnTo>
                <a:lnTo>
                  <a:pt x="299" y="19"/>
                </a:lnTo>
                <a:lnTo>
                  <a:pt x="300" y="18"/>
                </a:lnTo>
                <a:lnTo>
                  <a:pt x="301" y="19"/>
                </a:lnTo>
                <a:lnTo>
                  <a:pt x="301" y="18"/>
                </a:lnTo>
                <a:lnTo>
                  <a:pt x="302" y="18"/>
                </a:lnTo>
                <a:lnTo>
                  <a:pt x="302" y="19"/>
                </a:lnTo>
                <a:lnTo>
                  <a:pt x="303" y="19"/>
                </a:lnTo>
                <a:lnTo>
                  <a:pt x="304" y="19"/>
                </a:lnTo>
                <a:lnTo>
                  <a:pt x="304" y="18"/>
                </a:lnTo>
                <a:lnTo>
                  <a:pt x="305" y="19"/>
                </a:lnTo>
                <a:lnTo>
                  <a:pt x="306" y="19"/>
                </a:lnTo>
                <a:lnTo>
                  <a:pt x="306" y="18"/>
                </a:lnTo>
                <a:lnTo>
                  <a:pt x="307" y="19"/>
                </a:lnTo>
                <a:lnTo>
                  <a:pt x="308" y="19"/>
                </a:lnTo>
                <a:lnTo>
                  <a:pt x="309" y="19"/>
                </a:lnTo>
                <a:lnTo>
                  <a:pt x="310" y="19"/>
                </a:lnTo>
                <a:lnTo>
                  <a:pt x="311" y="19"/>
                </a:lnTo>
                <a:lnTo>
                  <a:pt x="312" y="19"/>
                </a:lnTo>
                <a:lnTo>
                  <a:pt x="313" y="19"/>
                </a:lnTo>
                <a:lnTo>
                  <a:pt x="314" y="19"/>
                </a:lnTo>
                <a:lnTo>
                  <a:pt x="315" y="19"/>
                </a:lnTo>
                <a:lnTo>
                  <a:pt x="316" y="20"/>
                </a:lnTo>
                <a:lnTo>
                  <a:pt x="316" y="19"/>
                </a:lnTo>
                <a:lnTo>
                  <a:pt x="317" y="19"/>
                </a:lnTo>
                <a:lnTo>
                  <a:pt x="318" y="20"/>
                </a:lnTo>
                <a:lnTo>
                  <a:pt x="319" y="20"/>
                </a:lnTo>
                <a:lnTo>
                  <a:pt x="320" y="20"/>
                </a:lnTo>
                <a:lnTo>
                  <a:pt x="321" y="19"/>
                </a:lnTo>
                <a:lnTo>
                  <a:pt x="322" y="20"/>
                </a:lnTo>
                <a:lnTo>
                  <a:pt x="323" y="20"/>
                </a:lnTo>
                <a:lnTo>
                  <a:pt x="324" y="20"/>
                </a:lnTo>
                <a:lnTo>
                  <a:pt x="325" y="20"/>
                </a:lnTo>
                <a:lnTo>
                  <a:pt x="326" y="20"/>
                </a:lnTo>
                <a:lnTo>
                  <a:pt x="328" y="20"/>
                </a:lnTo>
                <a:lnTo>
                  <a:pt x="329" y="20"/>
                </a:lnTo>
                <a:lnTo>
                  <a:pt x="330" y="20"/>
                </a:lnTo>
                <a:lnTo>
                  <a:pt x="331" y="20"/>
                </a:lnTo>
                <a:lnTo>
                  <a:pt x="332" y="21"/>
                </a:lnTo>
                <a:lnTo>
                  <a:pt x="333" y="21"/>
                </a:lnTo>
                <a:lnTo>
                  <a:pt x="334" y="20"/>
                </a:lnTo>
                <a:lnTo>
                  <a:pt x="335" y="22"/>
                </a:lnTo>
                <a:lnTo>
                  <a:pt x="335" y="20"/>
                </a:lnTo>
                <a:lnTo>
                  <a:pt x="336" y="21"/>
                </a:lnTo>
                <a:lnTo>
                  <a:pt x="336" y="20"/>
                </a:lnTo>
                <a:lnTo>
                  <a:pt x="337" y="20"/>
                </a:lnTo>
                <a:lnTo>
                  <a:pt x="338" y="20"/>
                </a:lnTo>
                <a:lnTo>
                  <a:pt x="339" y="21"/>
                </a:lnTo>
                <a:lnTo>
                  <a:pt x="340" y="21"/>
                </a:lnTo>
                <a:lnTo>
                  <a:pt x="340" y="20"/>
                </a:lnTo>
                <a:lnTo>
                  <a:pt x="341" y="21"/>
                </a:lnTo>
                <a:lnTo>
                  <a:pt x="342" y="21"/>
                </a:lnTo>
                <a:lnTo>
                  <a:pt x="343" y="20"/>
                </a:lnTo>
                <a:lnTo>
                  <a:pt x="344" y="22"/>
                </a:lnTo>
                <a:lnTo>
                  <a:pt x="344" y="20"/>
                </a:lnTo>
                <a:lnTo>
                  <a:pt x="345" y="22"/>
                </a:lnTo>
                <a:lnTo>
                  <a:pt x="345" y="21"/>
                </a:lnTo>
                <a:lnTo>
                  <a:pt x="346" y="22"/>
                </a:lnTo>
                <a:lnTo>
                  <a:pt x="347" y="20"/>
                </a:lnTo>
                <a:lnTo>
                  <a:pt x="348" y="22"/>
                </a:lnTo>
                <a:lnTo>
                  <a:pt x="349" y="21"/>
                </a:lnTo>
                <a:lnTo>
                  <a:pt x="350" y="20"/>
                </a:lnTo>
                <a:lnTo>
                  <a:pt x="351" y="21"/>
                </a:lnTo>
                <a:lnTo>
                  <a:pt x="352" y="21"/>
                </a:lnTo>
                <a:lnTo>
                  <a:pt x="354" y="20"/>
                </a:lnTo>
                <a:lnTo>
                  <a:pt x="355" y="22"/>
                </a:lnTo>
                <a:lnTo>
                  <a:pt x="356" y="22"/>
                </a:lnTo>
                <a:lnTo>
                  <a:pt x="357" y="24"/>
                </a:lnTo>
                <a:lnTo>
                  <a:pt x="358" y="23"/>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03586" name="Text Box 98"/>
          <p:cNvSpPr txBox="1">
            <a:spLocks noChangeAspect="1" noChangeArrowheads="1"/>
          </p:cNvSpPr>
          <p:nvPr/>
        </p:nvSpPr>
        <p:spPr bwMode="auto">
          <a:xfrm>
            <a:off x="5695950" y="5486400"/>
            <a:ext cx="7413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AQP1</a:t>
            </a:r>
          </a:p>
        </p:txBody>
      </p:sp>
      <p:sp>
        <p:nvSpPr>
          <p:cNvPr id="703587" name="Text Box 99"/>
          <p:cNvSpPr txBox="1">
            <a:spLocks noChangeAspect="1" noChangeArrowheads="1"/>
          </p:cNvSpPr>
          <p:nvPr/>
        </p:nvSpPr>
        <p:spPr bwMode="auto">
          <a:xfrm>
            <a:off x="5695950" y="5257800"/>
            <a:ext cx="5810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CC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FF6600"/>
                </a:solidFill>
                <a:latin typeface="Arial Narrow" pitchFamily="34" charset="0"/>
              </a:rPr>
              <a:t>H</a:t>
            </a:r>
            <a:r>
              <a:rPr lang="en-US" sz="1600" baseline="-25000">
                <a:solidFill>
                  <a:srgbClr val="FF6600"/>
                </a:solidFill>
                <a:latin typeface="Arial Narrow" pitchFamily="34" charset="0"/>
              </a:rPr>
              <a:t>2</a:t>
            </a:r>
            <a:r>
              <a:rPr lang="en-US" sz="1600">
                <a:solidFill>
                  <a:srgbClr val="FF6600"/>
                </a:solidFill>
                <a:latin typeface="Arial Narrow" pitchFamily="34" charset="0"/>
              </a:rPr>
              <a:t>O</a:t>
            </a:r>
          </a:p>
        </p:txBody>
      </p:sp>
      <p:sp>
        <p:nvSpPr>
          <p:cNvPr id="703588" name="Rectangle 100"/>
          <p:cNvSpPr>
            <a:spLocks noChangeArrowheads="1"/>
          </p:cNvSpPr>
          <p:nvPr/>
        </p:nvSpPr>
        <p:spPr bwMode="auto">
          <a:xfrm>
            <a:off x="5762625" y="5715000"/>
            <a:ext cx="433388"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CC"/>
                </a:solidFill>
                <a:latin typeface="Arial Narrow" pitchFamily="34" charset="0"/>
              </a:rPr>
              <a:t>Pept1</a:t>
            </a:r>
          </a:p>
        </p:txBody>
      </p:sp>
      <p:sp>
        <p:nvSpPr>
          <p:cNvPr id="31776" name="Rectangle 108"/>
          <p:cNvSpPr>
            <a:spLocks noChangeArrowheads="1"/>
          </p:cNvSpPr>
          <p:nvPr/>
        </p:nvSpPr>
        <p:spPr bwMode="auto">
          <a:xfrm>
            <a:off x="0" y="36195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4000">
                <a:solidFill>
                  <a:schemeClr val="tx1"/>
                </a:solidFill>
                <a:latin typeface="Arial Narrow" pitchFamily="34" charset="0"/>
              </a:rPr>
              <a:t>Negative Controls</a:t>
            </a:r>
          </a:p>
        </p:txBody>
      </p:sp>
      <p:grpSp>
        <p:nvGrpSpPr>
          <p:cNvPr id="19" name="Group 109"/>
          <p:cNvGrpSpPr>
            <a:grpSpLocks/>
          </p:cNvGrpSpPr>
          <p:nvPr/>
        </p:nvGrpSpPr>
        <p:grpSpPr bwMode="auto">
          <a:xfrm>
            <a:off x="2273300" y="1228725"/>
            <a:ext cx="4565650" cy="0"/>
            <a:chOff x="0" y="672"/>
            <a:chExt cx="2876" cy="0"/>
          </a:xfrm>
        </p:grpSpPr>
        <p:sp>
          <p:nvSpPr>
            <p:cNvPr id="31832" name="Line 110"/>
            <p:cNvSpPr>
              <a:spLocks noChangeShapeType="1"/>
            </p:cNvSpPr>
            <p:nvPr/>
          </p:nvSpPr>
          <p:spPr bwMode="auto">
            <a:xfrm>
              <a:off x="0"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33" name="Line 111"/>
            <p:cNvSpPr>
              <a:spLocks noChangeShapeType="1"/>
            </p:cNvSpPr>
            <p:nvPr/>
          </p:nvSpPr>
          <p:spPr bwMode="auto">
            <a:xfrm>
              <a:off x="1436"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0" name="Group 112"/>
          <p:cNvGrpSpPr>
            <a:grpSpLocks/>
          </p:cNvGrpSpPr>
          <p:nvPr/>
        </p:nvGrpSpPr>
        <p:grpSpPr bwMode="auto">
          <a:xfrm>
            <a:off x="7242175" y="4357688"/>
            <a:ext cx="1654175" cy="1195387"/>
            <a:chOff x="3962" y="3291"/>
            <a:chExt cx="1042" cy="753"/>
          </a:xfrm>
        </p:grpSpPr>
        <p:sp>
          <p:nvSpPr>
            <p:cNvPr id="31817" name="Text Box 113"/>
            <p:cNvSpPr txBox="1">
              <a:spLocks noChangeAspect="1" noChangeArrowheads="1"/>
            </p:cNvSpPr>
            <p:nvPr/>
          </p:nvSpPr>
          <p:spPr bwMode="auto">
            <a:xfrm>
              <a:off x="3962" y="3313"/>
              <a:ext cx="50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zh-CN" altLang="en-US" sz="1200">
                  <a:solidFill>
                    <a:schemeClr val="tx1"/>
                  </a:solidFill>
                  <a:latin typeface="Arial Narrow" pitchFamily="34" charset="0"/>
                  <a:ea typeface="宋体" pitchFamily="2" charset="-122"/>
                  <a:sym typeface="Symbol" pitchFamily="18" charset="2"/>
                </a:rPr>
                <a:t></a:t>
              </a:r>
              <a:r>
                <a:rPr lang="en-US" altLang="zh-CN" sz="1200">
                  <a:solidFill>
                    <a:schemeClr val="tx1"/>
                  </a:solidFill>
                  <a:latin typeface="Arial Narrow" pitchFamily="34" charset="0"/>
                  <a:ea typeface="宋体" pitchFamily="2" charset="-122"/>
                </a:rPr>
                <a:t>[NH</a:t>
              </a:r>
              <a:r>
                <a:rPr lang="en-US" altLang="zh-CN" sz="1200" baseline="-25000">
                  <a:solidFill>
                    <a:schemeClr val="tx1"/>
                  </a:solidFill>
                  <a:latin typeface="Arial Narrow" pitchFamily="34" charset="0"/>
                  <a:ea typeface="宋体" pitchFamily="2" charset="-122"/>
                </a:rPr>
                <a:t>3</a:t>
              </a:r>
              <a:r>
                <a:rPr lang="en-US" altLang="zh-CN" sz="1200">
                  <a:solidFill>
                    <a:schemeClr val="tx1"/>
                  </a:solidFill>
                  <a:latin typeface="Arial Narrow" pitchFamily="34" charset="0"/>
                  <a:ea typeface="宋体" pitchFamily="2" charset="-122"/>
                </a:rPr>
                <a:t>]</a:t>
              </a:r>
              <a:r>
                <a:rPr lang="en-US" altLang="zh-CN" sz="1200" baseline="-25000">
                  <a:solidFill>
                    <a:schemeClr val="tx1"/>
                  </a:solidFill>
                  <a:latin typeface="Arial Narrow" pitchFamily="34" charset="0"/>
                  <a:ea typeface="宋体" pitchFamily="2" charset="-122"/>
                </a:rPr>
                <a:t>S</a:t>
              </a:r>
            </a:p>
          </p:txBody>
        </p:sp>
        <p:sp>
          <p:nvSpPr>
            <p:cNvPr id="31818" name="Text Box 114"/>
            <p:cNvSpPr txBox="1">
              <a:spLocks noChangeAspect="1" noChangeArrowheads="1"/>
            </p:cNvSpPr>
            <p:nvPr/>
          </p:nvSpPr>
          <p:spPr bwMode="auto">
            <a:xfrm>
              <a:off x="3969" y="3739"/>
              <a:ext cx="40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a:r>
                <a:rPr lang="zh-CN" altLang="en-US" sz="1200">
                  <a:solidFill>
                    <a:srgbClr val="FF0000"/>
                  </a:solidFill>
                  <a:latin typeface="Arial Narrow" pitchFamily="34" charset="0"/>
                  <a:ea typeface="宋体" pitchFamily="2" charset="-122"/>
                  <a:sym typeface="Symbol" pitchFamily="18" charset="2"/>
                </a:rPr>
                <a:t></a:t>
              </a:r>
              <a:r>
                <a:rPr lang="en-US" altLang="zh-CN" sz="1200">
                  <a:solidFill>
                    <a:srgbClr val="FF0000"/>
                  </a:solidFill>
                  <a:latin typeface="Arial Narrow" pitchFamily="34" charset="0"/>
                  <a:ea typeface="宋体" pitchFamily="2" charset="-122"/>
                </a:rPr>
                <a:t>pH</a:t>
              </a:r>
              <a:r>
                <a:rPr lang="en-US" altLang="zh-CN" sz="1200" baseline="-25000">
                  <a:solidFill>
                    <a:srgbClr val="FF0000"/>
                  </a:solidFill>
                  <a:latin typeface="Arial Narrow" pitchFamily="34" charset="0"/>
                  <a:ea typeface="宋体" pitchFamily="2" charset="-122"/>
                </a:rPr>
                <a:t>S</a:t>
              </a:r>
            </a:p>
          </p:txBody>
        </p:sp>
        <p:sp>
          <p:nvSpPr>
            <p:cNvPr id="31819" name="Freeform 115" descr="50%"/>
            <p:cNvSpPr>
              <a:spLocks noChangeAspect="1"/>
            </p:cNvSpPr>
            <p:nvPr/>
          </p:nvSpPr>
          <p:spPr bwMode="auto">
            <a:xfrm flipH="1" flipV="1">
              <a:off x="4772" y="3732"/>
              <a:ext cx="94" cy="83"/>
            </a:xfrm>
            <a:custGeom>
              <a:avLst/>
              <a:gdLst>
                <a:gd name="T0" fmla="*/ 0 w 257"/>
                <a:gd name="T1" fmla="*/ 0 h 265"/>
                <a:gd name="T2" fmla="*/ 0 w 257"/>
                <a:gd name="T3" fmla="*/ 0 h 265"/>
                <a:gd name="T4" fmla="*/ 0 w 257"/>
                <a:gd name="T5" fmla="*/ 0 h 265"/>
                <a:gd name="T6" fmla="*/ 0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pattFill prst="pct50">
              <a:fgClr>
                <a:srgbClr val="000000"/>
              </a:fgClr>
              <a:bgClr>
                <a:srgbClr val="FFFFFF"/>
              </a:bgClr>
            </a:patt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1" name="Group 116"/>
            <p:cNvGrpSpPr>
              <a:grpSpLocks noChangeAspect="1"/>
            </p:cNvGrpSpPr>
            <p:nvPr/>
          </p:nvGrpSpPr>
          <p:grpSpPr bwMode="auto">
            <a:xfrm>
              <a:off x="4770" y="3732"/>
              <a:ext cx="200" cy="173"/>
              <a:chOff x="5132" y="1338"/>
              <a:chExt cx="284" cy="249"/>
            </a:xfrm>
          </p:grpSpPr>
          <p:sp>
            <p:nvSpPr>
              <p:cNvPr id="31830" name="Line 117"/>
              <p:cNvSpPr>
                <a:spLocks noChangeAspect="1" noChangeShapeType="1"/>
              </p:cNvSpPr>
              <p:nvPr/>
            </p:nvSpPr>
            <p:spPr bwMode="auto">
              <a:xfrm>
                <a:off x="5132" y="1338"/>
                <a:ext cx="223" cy="249"/>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31" name="Line 118"/>
              <p:cNvSpPr>
                <a:spLocks noChangeAspect="1" noChangeShapeType="1"/>
              </p:cNvSpPr>
              <p:nvPr/>
            </p:nvSpPr>
            <p:spPr bwMode="auto">
              <a:xfrm>
                <a:off x="5134" y="1339"/>
                <a:ext cx="282" cy="196"/>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1821" name="Rectangle 119"/>
            <p:cNvSpPr>
              <a:spLocks noChangeAspect="1" noChangeArrowheads="1"/>
            </p:cNvSpPr>
            <p:nvPr/>
          </p:nvSpPr>
          <p:spPr bwMode="auto">
            <a:xfrm rot="7947096" flipH="1" flipV="1">
              <a:off x="4757" y="3722"/>
              <a:ext cx="65" cy="54"/>
            </a:xfrm>
            <a:prstGeom prst="rect">
              <a:avLst/>
            </a:prstGeom>
            <a:solidFill>
              <a:schemeClr val="bg1"/>
            </a:solidFill>
            <a:ln w="3175">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1822" name="Oval 120"/>
            <p:cNvSpPr>
              <a:spLocks noChangeAspect="1" noChangeArrowheads="1"/>
            </p:cNvSpPr>
            <p:nvPr/>
          </p:nvSpPr>
          <p:spPr bwMode="auto">
            <a:xfrm rot="-2700000">
              <a:off x="4335" y="3291"/>
              <a:ext cx="559" cy="554"/>
            </a:xfrm>
            <a:prstGeom prst="ellipse">
              <a:avLst/>
            </a:prstGeom>
            <a:gradFill rotWithShape="1">
              <a:gsLst>
                <a:gs pos="0">
                  <a:srgbClr val="595959"/>
                </a:gs>
                <a:gs pos="100000">
                  <a:srgbClr val="C0C0C0"/>
                </a:gs>
              </a:gsLst>
              <a:lin ang="5400000" scaled="1"/>
            </a:gradFill>
            <a:ln>
              <a:noFill/>
            </a:ln>
            <a:effectLst/>
            <a:extLst>
              <a:ext uri="{91240B29-F687-4F45-9708-019B960494DF}">
                <a14:hiddenLine xmlns:a14="http://schemas.microsoft.com/office/drawing/2010/main" xmlns="" w="19050">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1823" name="Rectangle 121"/>
            <p:cNvSpPr>
              <a:spLocks noChangeAspect="1" noChangeArrowheads="1"/>
            </p:cNvSpPr>
            <p:nvPr/>
          </p:nvSpPr>
          <p:spPr bwMode="auto">
            <a:xfrm>
              <a:off x="4034" y="3476"/>
              <a:ext cx="25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altLang="zh-CN" sz="1200">
                  <a:solidFill>
                    <a:schemeClr val="tx1"/>
                  </a:solidFill>
                  <a:latin typeface="Arial Narrow" pitchFamily="34" charset="0"/>
                  <a:ea typeface="宋体" pitchFamily="2" charset="-122"/>
                </a:rPr>
                <a:t>NH</a:t>
              </a:r>
              <a:r>
                <a:rPr lang="en-US" altLang="zh-CN" sz="1200" baseline="-25000">
                  <a:solidFill>
                    <a:schemeClr val="tx1"/>
                  </a:solidFill>
                  <a:latin typeface="Arial Narrow" pitchFamily="34" charset="0"/>
                  <a:ea typeface="宋体" pitchFamily="2" charset="-122"/>
                </a:rPr>
                <a:t>3</a:t>
              </a:r>
              <a:endParaRPr lang="en-US" altLang="zh-CN" sz="1200">
                <a:solidFill>
                  <a:schemeClr val="tx1"/>
                </a:solidFill>
                <a:latin typeface="Arial Narrow" pitchFamily="34" charset="0"/>
                <a:ea typeface="宋体" pitchFamily="2" charset="-122"/>
              </a:endParaRPr>
            </a:p>
          </p:txBody>
        </p:sp>
        <p:sp>
          <p:nvSpPr>
            <p:cNvPr id="31824" name="Line 122"/>
            <p:cNvSpPr>
              <a:spLocks noChangeAspect="1" noChangeShapeType="1"/>
            </p:cNvSpPr>
            <p:nvPr/>
          </p:nvSpPr>
          <p:spPr bwMode="auto">
            <a:xfrm flipH="1">
              <a:off x="4257" y="3568"/>
              <a:ext cx="257" cy="3"/>
            </a:xfrm>
            <a:prstGeom prst="line">
              <a:avLst/>
            </a:prstGeom>
            <a:noFill/>
            <a:ln w="9525">
              <a:solidFill>
                <a:schemeClr val="tx1"/>
              </a:solidFill>
              <a:round/>
              <a:headEnd type="stealth" w="sm"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25" name="Rectangle 123"/>
            <p:cNvSpPr>
              <a:spLocks noChangeAspect="1" noChangeArrowheads="1"/>
            </p:cNvSpPr>
            <p:nvPr/>
          </p:nvSpPr>
          <p:spPr bwMode="auto">
            <a:xfrm>
              <a:off x="4359" y="3839"/>
              <a:ext cx="29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altLang="zh-CN" sz="1200">
                  <a:solidFill>
                    <a:schemeClr val="tx1"/>
                  </a:solidFill>
                  <a:latin typeface="Arial Narrow" pitchFamily="34" charset="0"/>
                  <a:ea typeface="宋体" pitchFamily="2" charset="-122"/>
                </a:rPr>
                <a:t>NH</a:t>
              </a:r>
              <a:r>
                <a:rPr lang="en-US" altLang="zh-CN" sz="1200" baseline="-14000">
                  <a:solidFill>
                    <a:schemeClr val="tx1"/>
                  </a:solidFill>
                  <a:latin typeface="Arial Narrow" pitchFamily="34" charset="0"/>
                  <a:ea typeface="宋体" pitchFamily="2" charset="-122"/>
                </a:rPr>
                <a:t>4</a:t>
              </a:r>
              <a:r>
                <a:rPr lang="en-US" altLang="zh-CN" sz="1200" baseline="30000">
                  <a:solidFill>
                    <a:schemeClr val="tx1"/>
                  </a:solidFill>
                  <a:latin typeface="Arial Narrow" pitchFamily="34" charset="0"/>
                  <a:ea typeface="宋体" pitchFamily="2" charset="-122"/>
                </a:rPr>
                <a:t>+</a:t>
              </a:r>
            </a:p>
          </p:txBody>
        </p:sp>
        <p:sp>
          <p:nvSpPr>
            <p:cNvPr id="31826" name="Rectangle 124"/>
            <p:cNvSpPr>
              <a:spLocks noChangeAspect="1" noChangeArrowheads="1"/>
            </p:cNvSpPr>
            <p:nvPr/>
          </p:nvSpPr>
          <p:spPr bwMode="auto">
            <a:xfrm>
              <a:off x="4032" y="3622"/>
              <a:ext cx="29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zh-CN" sz="1200">
                  <a:solidFill>
                    <a:schemeClr val="tx1"/>
                  </a:solidFill>
                  <a:latin typeface="Arial Narrow" pitchFamily="34" charset="0"/>
                  <a:ea typeface="宋体" pitchFamily="2" charset="-122"/>
                </a:rPr>
                <a:t>H</a:t>
              </a:r>
              <a:r>
                <a:rPr lang="en-US" altLang="zh-CN" sz="1200" baseline="30000">
                  <a:solidFill>
                    <a:schemeClr val="tx1"/>
                  </a:solidFill>
                  <a:latin typeface="Arial Narrow" pitchFamily="34" charset="0"/>
                  <a:ea typeface="宋体" pitchFamily="2" charset="-122"/>
                </a:rPr>
                <a:t>+</a:t>
              </a:r>
            </a:p>
          </p:txBody>
        </p:sp>
        <p:sp>
          <p:nvSpPr>
            <p:cNvPr id="31827" name="Freeform 125"/>
            <p:cNvSpPr>
              <a:spLocks noChangeAspect="1"/>
            </p:cNvSpPr>
            <p:nvPr/>
          </p:nvSpPr>
          <p:spPr bwMode="auto">
            <a:xfrm rot="3420073" flipH="1">
              <a:off x="4185" y="3728"/>
              <a:ext cx="329" cy="27"/>
            </a:xfrm>
            <a:custGeom>
              <a:avLst/>
              <a:gdLst>
                <a:gd name="T0" fmla="*/ 0 w 615"/>
                <a:gd name="T1" fmla="*/ 0 h 74"/>
                <a:gd name="T2" fmla="*/ 1 w 615"/>
                <a:gd name="T3" fmla="*/ 0 h 74"/>
                <a:gd name="T4" fmla="*/ 1 w 615"/>
                <a:gd name="T5" fmla="*/ 0 h 74"/>
                <a:gd name="T6" fmla="*/ 1 w 615"/>
                <a:gd name="T7" fmla="*/ 0 h 74"/>
                <a:gd name="T8" fmla="*/ 1 w 615"/>
                <a:gd name="T9" fmla="*/ 0 h 74"/>
                <a:gd name="T10" fmla="*/ 1 w 615"/>
                <a:gd name="T11" fmla="*/ 0 h 74"/>
                <a:gd name="T12" fmla="*/ 1 w 615"/>
                <a:gd name="T13" fmla="*/ 0 h 74"/>
                <a:gd name="T14" fmla="*/ 1 w 615"/>
                <a:gd name="T15" fmla="*/ 0 h 74"/>
                <a:gd name="T16" fmla="*/ 1 w 615"/>
                <a:gd name="T17" fmla="*/ 0 h 74"/>
                <a:gd name="T18" fmla="*/ 1 w 615"/>
                <a:gd name="T19" fmla="*/ 0 h 74"/>
                <a:gd name="T20" fmla="*/ 1 w 615"/>
                <a:gd name="T21" fmla="*/ 0 h 74"/>
                <a:gd name="T22" fmla="*/ 1 w 615"/>
                <a:gd name="T23" fmla="*/ 0 h 74"/>
                <a:gd name="T24" fmla="*/ 1 w 615"/>
                <a:gd name="T25" fmla="*/ 0 h 74"/>
                <a:gd name="T26" fmla="*/ 1 w 615"/>
                <a:gd name="T27" fmla="*/ 0 h 74"/>
                <a:gd name="T28" fmla="*/ 1 w 615"/>
                <a:gd name="T29" fmla="*/ 0 h 74"/>
                <a:gd name="T30" fmla="*/ 1 w 615"/>
                <a:gd name="T31" fmla="*/ 0 h 74"/>
                <a:gd name="T32" fmla="*/ 1 w 615"/>
                <a:gd name="T33" fmla="*/ 0 h 74"/>
                <a:gd name="T34" fmla="*/ 1 w 615"/>
                <a:gd name="T35" fmla="*/ 0 h 74"/>
                <a:gd name="T36" fmla="*/ 1 w 615"/>
                <a:gd name="T37" fmla="*/ 0 h 74"/>
                <a:gd name="T38" fmla="*/ 1 w 615"/>
                <a:gd name="T39" fmla="*/ 0 h 74"/>
                <a:gd name="T40" fmla="*/ 1 w 615"/>
                <a:gd name="T41" fmla="*/ 0 h 74"/>
                <a:gd name="T42" fmla="*/ 1 w 615"/>
                <a:gd name="T43" fmla="*/ 0 h 74"/>
                <a:gd name="T44" fmla="*/ 1 w 615"/>
                <a:gd name="T45" fmla="*/ 0 h 74"/>
                <a:gd name="T46" fmla="*/ 1 w 615"/>
                <a:gd name="T47" fmla="*/ 0 h 74"/>
                <a:gd name="T48" fmla="*/ 1 w 615"/>
                <a:gd name="T49" fmla="*/ 0 h 74"/>
                <a:gd name="T50" fmla="*/ 1 w 615"/>
                <a:gd name="T51" fmla="*/ 0 h 74"/>
                <a:gd name="T52" fmla="*/ 1 w 615"/>
                <a:gd name="T53" fmla="*/ 0 h 74"/>
                <a:gd name="T54" fmla="*/ 1 w 615"/>
                <a:gd name="T55" fmla="*/ 0 h 74"/>
                <a:gd name="T56" fmla="*/ 1 w 615"/>
                <a:gd name="T57" fmla="*/ 0 h 74"/>
                <a:gd name="T58" fmla="*/ 1 w 615"/>
                <a:gd name="T59" fmla="*/ 0 h 74"/>
                <a:gd name="T60" fmla="*/ 1 w 615"/>
                <a:gd name="T61" fmla="*/ 0 h 74"/>
                <a:gd name="T62" fmla="*/ 1 w 615"/>
                <a:gd name="T63" fmla="*/ 0 h 74"/>
                <a:gd name="T64" fmla="*/ 1 w 615"/>
                <a:gd name="T65" fmla="*/ 0 h 74"/>
                <a:gd name="T66" fmla="*/ 1 w 615"/>
                <a:gd name="T67" fmla="*/ 0 h 74"/>
                <a:gd name="T68" fmla="*/ 1 w 615"/>
                <a:gd name="T69" fmla="*/ 0 h 74"/>
                <a:gd name="T70" fmla="*/ 1 w 615"/>
                <a:gd name="T71" fmla="*/ 0 h 74"/>
                <a:gd name="T72" fmla="*/ 1 w 615"/>
                <a:gd name="T73" fmla="*/ 0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9525" cap="rnd" cmpd="sng">
              <a:solidFill>
                <a:schemeClr val="tx1"/>
              </a:solidFill>
              <a:prstDash val="solid"/>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28" name="Arc 126"/>
            <p:cNvSpPr>
              <a:spLocks noChangeAspect="1"/>
            </p:cNvSpPr>
            <p:nvPr/>
          </p:nvSpPr>
          <p:spPr bwMode="auto">
            <a:xfrm rot="5363961" flipH="1">
              <a:off x="4215" y="3678"/>
              <a:ext cx="116" cy="163"/>
            </a:xfrm>
            <a:custGeom>
              <a:avLst/>
              <a:gdLst>
                <a:gd name="T0" fmla="*/ 0 w 21600"/>
                <a:gd name="T1" fmla="*/ 0 h 26268"/>
                <a:gd name="T2" fmla="*/ 0 w 21600"/>
                <a:gd name="T3" fmla="*/ 0 h 26268"/>
                <a:gd name="T4" fmla="*/ 0 w 21600"/>
                <a:gd name="T5" fmla="*/ 0 h 26268"/>
                <a:gd name="T6" fmla="*/ 0 60000 65536"/>
                <a:gd name="T7" fmla="*/ 0 60000 65536"/>
                <a:gd name="T8" fmla="*/ 0 60000 65536"/>
              </a:gdLst>
              <a:ahLst/>
              <a:cxnLst>
                <a:cxn ang="T6">
                  <a:pos x="T0" y="T1"/>
                </a:cxn>
                <a:cxn ang="T7">
                  <a:pos x="T2" y="T3"/>
                </a:cxn>
                <a:cxn ang="T8">
                  <a:pos x="T4" y="T5"/>
                </a:cxn>
              </a:cxnLst>
              <a:rect l="0" t="0" r="r" b="b"/>
              <a:pathLst>
                <a:path w="21600" h="26268" fill="none" extrusionOk="0">
                  <a:moveTo>
                    <a:pt x="8970" y="0"/>
                  </a:moveTo>
                  <a:cubicBezTo>
                    <a:pt x="16664" y="3512"/>
                    <a:pt x="21600" y="11191"/>
                    <a:pt x="21600" y="19649"/>
                  </a:cubicBezTo>
                  <a:cubicBezTo>
                    <a:pt x="21600" y="21895"/>
                    <a:pt x="21249" y="24129"/>
                    <a:pt x="20560" y="26267"/>
                  </a:cubicBezTo>
                </a:path>
                <a:path w="21600" h="26268" stroke="0" extrusionOk="0">
                  <a:moveTo>
                    <a:pt x="8970" y="0"/>
                  </a:moveTo>
                  <a:cubicBezTo>
                    <a:pt x="16664" y="3512"/>
                    <a:pt x="21600" y="11191"/>
                    <a:pt x="21600" y="19649"/>
                  </a:cubicBezTo>
                  <a:cubicBezTo>
                    <a:pt x="21600" y="21895"/>
                    <a:pt x="21249" y="24129"/>
                    <a:pt x="20560" y="26267"/>
                  </a:cubicBezTo>
                  <a:lnTo>
                    <a:pt x="0" y="19649"/>
                  </a:lnTo>
                  <a:lnTo>
                    <a:pt x="8970" y="0"/>
                  </a:lnTo>
                  <a:close/>
                </a:path>
              </a:pathLst>
            </a:custGeom>
            <a:noFill/>
            <a:ln w="9525">
              <a:solidFill>
                <a:schemeClr val="tx1"/>
              </a:solidFill>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29" name="Rectangle 127"/>
            <p:cNvSpPr>
              <a:spLocks noChangeAspect="1" noChangeArrowheads="1"/>
            </p:cNvSpPr>
            <p:nvPr/>
          </p:nvSpPr>
          <p:spPr bwMode="auto">
            <a:xfrm>
              <a:off x="4812" y="3905"/>
              <a:ext cx="192" cy="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1275" tIns="19050" rIns="41275" bIns="19050">
              <a:spAutoFit/>
            </a:bodyPr>
            <a:lstStyle/>
            <a:p>
              <a:pPr defTabSz="165100" eaLnBrk="0" hangingPunct="0"/>
              <a:r>
                <a:rPr lang="en-US" altLang="zh-CN" sz="1200">
                  <a:solidFill>
                    <a:schemeClr val="tx1"/>
                  </a:solidFill>
                  <a:latin typeface="Arial Narrow" pitchFamily="34" charset="0"/>
                  <a:ea typeface="宋体" pitchFamily="2" charset="-122"/>
                </a:rPr>
                <a:t>pHs</a:t>
              </a:r>
              <a:endParaRPr lang="en-US" altLang="zh-CN" sz="1200">
                <a:solidFill>
                  <a:schemeClr val="tx1"/>
                </a:solidFill>
                <a:latin typeface="Arial Narrow" pitchFamily="34" charset="0"/>
                <a:ea typeface="宋体" pitchFamily="2" charset="-122"/>
                <a:sym typeface="Symbol" pitchFamily="18" charset="2"/>
              </a:endParaRPr>
            </a:p>
          </p:txBody>
        </p:sp>
      </p:grpSp>
      <p:grpSp>
        <p:nvGrpSpPr>
          <p:cNvPr id="22" name="Group 128"/>
          <p:cNvGrpSpPr>
            <a:grpSpLocks/>
          </p:cNvGrpSpPr>
          <p:nvPr/>
        </p:nvGrpSpPr>
        <p:grpSpPr bwMode="auto">
          <a:xfrm>
            <a:off x="238125" y="4357688"/>
            <a:ext cx="1760538" cy="1246187"/>
            <a:chOff x="1028" y="3483"/>
            <a:chExt cx="1109" cy="785"/>
          </a:xfrm>
        </p:grpSpPr>
        <p:sp>
          <p:nvSpPr>
            <p:cNvPr id="31800" name="Rectangle 129"/>
            <p:cNvSpPr>
              <a:spLocks noChangeAspect="1" noChangeArrowheads="1"/>
            </p:cNvSpPr>
            <p:nvPr/>
          </p:nvSpPr>
          <p:spPr bwMode="auto">
            <a:xfrm>
              <a:off x="1945" y="4063"/>
              <a:ext cx="192" cy="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1275" tIns="19050" rIns="41275" bIns="19050">
              <a:spAutoFit/>
            </a:bodyPr>
            <a:lstStyle/>
            <a:p>
              <a:pPr defTabSz="165100" eaLnBrk="0" hangingPunct="0"/>
              <a:r>
                <a:rPr lang="en-US" altLang="zh-CN" sz="1200">
                  <a:solidFill>
                    <a:schemeClr val="tx1"/>
                  </a:solidFill>
                  <a:latin typeface="Arial Narrow" pitchFamily="34" charset="0"/>
                  <a:ea typeface="宋体" pitchFamily="2" charset="-122"/>
                </a:rPr>
                <a:t>pHs</a:t>
              </a:r>
              <a:endParaRPr lang="en-US" altLang="zh-CN" sz="1200">
                <a:solidFill>
                  <a:schemeClr val="tx1"/>
                </a:solidFill>
                <a:latin typeface="Arial Narrow" pitchFamily="34" charset="0"/>
                <a:ea typeface="宋体" pitchFamily="2" charset="-122"/>
                <a:sym typeface="Symbol" pitchFamily="18" charset="2"/>
              </a:endParaRPr>
            </a:p>
          </p:txBody>
        </p:sp>
        <p:grpSp>
          <p:nvGrpSpPr>
            <p:cNvPr id="23" name="Group 130"/>
            <p:cNvGrpSpPr>
              <a:grpSpLocks noChangeAspect="1"/>
            </p:cNvGrpSpPr>
            <p:nvPr/>
          </p:nvGrpSpPr>
          <p:grpSpPr bwMode="auto">
            <a:xfrm>
              <a:off x="1896" y="3898"/>
              <a:ext cx="207" cy="189"/>
              <a:chOff x="2464" y="412"/>
              <a:chExt cx="141" cy="130"/>
            </a:xfrm>
          </p:grpSpPr>
          <p:sp>
            <p:nvSpPr>
              <p:cNvPr id="31812" name="Freeform 131" descr="50%"/>
              <p:cNvSpPr>
                <a:spLocks noChangeAspect="1"/>
              </p:cNvSpPr>
              <p:nvPr/>
            </p:nvSpPr>
            <p:spPr bwMode="auto">
              <a:xfrm flipH="1" flipV="1">
                <a:off x="2470" y="423"/>
                <a:ext cx="64" cy="57"/>
              </a:xfrm>
              <a:custGeom>
                <a:avLst/>
                <a:gdLst>
                  <a:gd name="T0" fmla="*/ 0 w 257"/>
                  <a:gd name="T1" fmla="*/ 0 h 265"/>
                  <a:gd name="T2" fmla="*/ 0 w 257"/>
                  <a:gd name="T3" fmla="*/ 0 h 265"/>
                  <a:gd name="T4" fmla="*/ 0 w 257"/>
                  <a:gd name="T5" fmla="*/ 0 h 265"/>
                  <a:gd name="T6" fmla="*/ 0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pattFill prst="pct50">
                <a:fgClr>
                  <a:srgbClr val="000000"/>
                </a:fgClr>
                <a:bgClr>
                  <a:srgbClr val="FFFFFF"/>
                </a:bgClr>
              </a:patt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4" name="Group 132"/>
              <p:cNvGrpSpPr>
                <a:grpSpLocks noChangeAspect="1"/>
              </p:cNvGrpSpPr>
              <p:nvPr/>
            </p:nvGrpSpPr>
            <p:grpSpPr bwMode="auto">
              <a:xfrm>
                <a:off x="2469" y="423"/>
                <a:ext cx="136" cy="119"/>
                <a:chOff x="2469" y="423"/>
                <a:chExt cx="136" cy="119"/>
              </a:xfrm>
            </p:grpSpPr>
            <p:sp>
              <p:nvSpPr>
                <p:cNvPr id="31815" name="Line 133"/>
                <p:cNvSpPr>
                  <a:spLocks noChangeAspect="1" noChangeShapeType="1"/>
                </p:cNvSpPr>
                <p:nvPr/>
              </p:nvSpPr>
              <p:spPr bwMode="auto">
                <a:xfrm>
                  <a:off x="2469" y="423"/>
                  <a:ext cx="107" cy="119"/>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816" name="Line 134"/>
                <p:cNvSpPr>
                  <a:spLocks noChangeAspect="1" noChangeShapeType="1"/>
                </p:cNvSpPr>
                <p:nvPr/>
              </p:nvSpPr>
              <p:spPr bwMode="auto">
                <a:xfrm>
                  <a:off x="2470" y="423"/>
                  <a:ext cx="135" cy="94"/>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1814" name="Rectangle 135"/>
              <p:cNvSpPr>
                <a:spLocks noChangeAspect="1" noChangeArrowheads="1"/>
              </p:cNvSpPr>
              <p:nvPr/>
            </p:nvSpPr>
            <p:spPr bwMode="auto">
              <a:xfrm rot="7947096" flipH="1" flipV="1">
                <a:off x="2460" y="416"/>
                <a:ext cx="45" cy="37"/>
              </a:xfrm>
              <a:prstGeom prst="rect">
                <a:avLst/>
              </a:prstGeom>
              <a:solidFill>
                <a:schemeClr val="bg1"/>
              </a:solidFill>
              <a:ln w="3175">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1802" name="Rectangle 136"/>
            <p:cNvSpPr>
              <a:spLocks noChangeAspect="1" noChangeArrowheads="1"/>
            </p:cNvSpPr>
            <p:nvPr/>
          </p:nvSpPr>
          <p:spPr bwMode="auto">
            <a:xfrm>
              <a:off x="1266" y="4035"/>
              <a:ext cx="34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altLang="zh-CN" sz="1200">
                  <a:solidFill>
                    <a:schemeClr val="tx1"/>
                  </a:solidFill>
                  <a:latin typeface="Arial Narrow" pitchFamily="34" charset="0"/>
                  <a:ea typeface="宋体" pitchFamily="2" charset="-122"/>
                </a:rPr>
                <a:t>HCO</a:t>
              </a:r>
              <a:r>
                <a:rPr lang="en-US" altLang="zh-CN" sz="1200" baseline="-14000">
                  <a:solidFill>
                    <a:schemeClr val="tx1"/>
                  </a:solidFill>
                  <a:latin typeface="Arial Narrow" pitchFamily="34" charset="0"/>
                  <a:ea typeface="宋体" pitchFamily="2" charset="-122"/>
                </a:rPr>
                <a:t>3</a:t>
              </a:r>
              <a:r>
                <a:rPr lang="en-US" altLang="zh-CN" sz="1200" baseline="30000">
                  <a:solidFill>
                    <a:schemeClr val="tx1"/>
                  </a:solidFill>
                  <a:latin typeface="Arial Narrow" pitchFamily="34" charset="0"/>
                  <a:ea typeface="宋体" pitchFamily="2" charset="-122"/>
                </a:rPr>
                <a:t>–</a:t>
              </a:r>
            </a:p>
          </p:txBody>
        </p:sp>
        <p:sp>
          <p:nvSpPr>
            <p:cNvPr id="31803" name="Rectangle 137"/>
            <p:cNvSpPr>
              <a:spLocks noChangeAspect="1" noChangeArrowheads="1"/>
            </p:cNvSpPr>
            <p:nvPr/>
          </p:nvSpPr>
          <p:spPr bwMode="auto">
            <a:xfrm>
              <a:off x="1582" y="3991"/>
              <a:ext cx="30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zh-CN" sz="1200">
                  <a:solidFill>
                    <a:schemeClr val="tx1"/>
                  </a:solidFill>
                  <a:latin typeface="Arial Narrow" pitchFamily="34" charset="0"/>
                  <a:ea typeface="宋体" pitchFamily="2" charset="-122"/>
                </a:rPr>
                <a:t>H</a:t>
              </a:r>
              <a:r>
                <a:rPr lang="en-US" altLang="zh-CN" sz="1200" baseline="30000">
                  <a:solidFill>
                    <a:schemeClr val="tx1"/>
                  </a:solidFill>
                  <a:latin typeface="Arial Narrow" pitchFamily="34" charset="0"/>
                  <a:ea typeface="宋体" pitchFamily="2" charset="-122"/>
                </a:rPr>
                <a:t>+</a:t>
              </a:r>
            </a:p>
          </p:txBody>
        </p:sp>
        <p:sp>
          <p:nvSpPr>
            <p:cNvPr id="31804" name="Freeform 138"/>
            <p:cNvSpPr>
              <a:spLocks noChangeAspect="1"/>
            </p:cNvSpPr>
            <p:nvPr/>
          </p:nvSpPr>
          <p:spPr bwMode="auto">
            <a:xfrm rot="1998638" flipH="1" flipV="1">
              <a:off x="1295" y="3942"/>
              <a:ext cx="330" cy="61"/>
            </a:xfrm>
            <a:custGeom>
              <a:avLst/>
              <a:gdLst>
                <a:gd name="T0" fmla="*/ 0 w 615"/>
                <a:gd name="T1" fmla="*/ 0 h 74"/>
                <a:gd name="T2" fmla="*/ 1 w 615"/>
                <a:gd name="T3" fmla="*/ 2 h 74"/>
                <a:gd name="T4" fmla="*/ 1 w 615"/>
                <a:gd name="T5" fmla="*/ 2 h 74"/>
                <a:gd name="T6" fmla="*/ 1 w 615"/>
                <a:gd name="T7" fmla="*/ 2 h 74"/>
                <a:gd name="T8" fmla="*/ 1 w 615"/>
                <a:gd name="T9" fmla="*/ 2 h 74"/>
                <a:gd name="T10" fmla="*/ 1 w 615"/>
                <a:gd name="T11" fmla="*/ 3 h 74"/>
                <a:gd name="T12" fmla="*/ 1 w 615"/>
                <a:gd name="T13" fmla="*/ 4 h 74"/>
                <a:gd name="T14" fmla="*/ 1 w 615"/>
                <a:gd name="T15" fmla="*/ 4 h 74"/>
                <a:gd name="T16" fmla="*/ 1 w 615"/>
                <a:gd name="T17" fmla="*/ 5 h 74"/>
                <a:gd name="T18" fmla="*/ 1 w 615"/>
                <a:gd name="T19" fmla="*/ 5 h 74"/>
                <a:gd name="T20" fmla="*/ 1 w 615"/>
                <a:gd name="T21" fmla="*/ 6 h 74"/>
                <a:gd name="T22" fmla="*/ 1 w 615"/>
                <a:gd name="T23" fmla="*/ 6 h 74"/>
                <a:gd name="T24" fmla="*/ 1 w 615"/>
                <a:gd name="T25" fmla="*/ 6 h 74"/>
                <a:gd name="T26" fmla="*/ 1 w 615"/>
                <a:gd name="T27" fmla="*/ 7 h 74"/>
                <a:gd name="T28" fmla="*/ 1 w 615"/>
                <a:gd name="T29" fmla="*/ 7 h 74"/>
                <a:gd name="T30" fmla="*/ 1 w 615"/>
                <a:gd name="T31" fmla="*/ 7 h 74"/>
                <a:gd name="T32" fmla="*/ 1 w 615"/>
                <a:gd name="T33" fmla="*/ 7 h 74"/>
                <a:gd name="T34" fmla="*/ 1 w 615"/>
                <a:gd name="T35" fmla="*/ 7 h 74"/>
                <a:gd name="T36" fmla="*/ 1 w 615"/>
                <a:gd name="T37" fmla="*/ 7 h 74"/>
                <a:gd name="T38" fmla="*/ 1 w 615"/>
                <a:gd name="T39" fmla="*/ 7 h 74"/>
                <a:gd name="T40" fmla="*/ 1 w 615"/>
                <a:gd name="T41" fmla="*/ 7 h 74"/>
                <a:gd name="T42" fmla="*/ 1 w 615"/>
                <a:gd name="T43" fmla="*/ 7 h 74"/>
                <a:gd name="T44" fmla="*/ 1 w 615"/>
                <a:gd name="T45" fmla="*/ 7 h 74"/>
                <a:gd name="T46" fmla="*/ 1 w 615"/>
                <a:gd name="T47" fmla="*/ 7 h 74"/>
                <a:gd name="T48" fmla="*/ 1 w 615"/>
                <a:gd name="T49" fmla="*/ 7 h 74"/>
                <a:gd name="T50" fmla="*/ 1 w 615"/>
                <a:gd name="T51" fmla="*/ 6 h 74"/>
                <a:gd name="T52" fmla="*/ 1 w 615"/>
                <a:gd name="T53" fmla="*/ 6 h 74"/>
                <a:gd name="T54" fmla="*/ 1 w 615"/>
                <a:gd name="T55" fmla="*/ 6 h 74"/>
                <a:gd name="T56" fmla="*/ 1 w 615"/>
                <a:gd name="T57" fmla="*/ 6 h 74"/>
                <a:gd name="T58" fmla="*/ 1 w 615"/>
                <a:gd name="T59" fmla="*/ 5 h 74"/>
                <a:gd name="T60" fmla="*/ 1 w 615"/>
                <a:gd name="T61" fmla="*/ 5 h 74"/>
                <a:gd name="T62" fmla="*/ 1 w 615"/>
                <a:gd name="T63" fmla="*/ 4 h 74"/>
                <a:gd name="T64" fmla="*/ 1 w 615"/>
                <a:gd name="T65" fmla="*/ 3 h 74"/>
                <a:gd name="T66" fmla="*/ 1 w 615"/>
                <a:gd name="T67" fmla="*/ 2 h 74"/>
                <a:gd name="T68" fmla="*/ 1 w 615"/>
                <a:gd name="T69" fmla="*/ 2 h 74"/>
                <a:gd name="T70" fmla="*/ 1 w 615"/>
                <a:gd name="T71" fmla="*/ 2 h 74"/>
                <a:gd name="T72" fmla="*/ 1 w 615"/>
                <a:gd name="T73" fmla="*/ 2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9525" cap="rnd" cmpd="sng">
              <a:solidFill>
                <a:schemeClr val="tx1"/>
              </a:solidFill>
              <a:prstDash val="solid"/>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05" name="Freeform 139"/>
            <p:cNvSpPr>
              <a:spLocks noChangeAspect="1"/>
            </p:cNvSpPr>
            <p:nvPr/>
          </p:nvSpPr>
          <p:spPr bwMode="auto">
            <a:xfrm rot="2852334" flipH="1">
              <a:off x="1336" y="3925"/>
              <a:ext cx="325" cy="25"/>
            </a:xfrm>
            <a:custGeom>
              <a:avLst/>
              <a:gdLst>
                <a:gd name="T0" fmla="*/ 0 w 615"/>
                <a:gd name="T1" fmla="*/ 0 h 74"/>
                <a:gd name="T2" fmla="*/ 1 w 615"/>
                <a:gd name="T3" fmla="*/ 0 h 74"/>
                <a:gd name="T4" fmla="*/ 1 w 615"/>
                <a:gd name="T5" fmla="*/ 0 h 74"/>
                <a:gd name="T6" fmla="*/ 1 w 615"/>
                <a:gd name="T7" fmla="*/ 0 h 74"/>
                <a:gd name="T8" fmla="*/ 1 w 615"/>
                <a:gd name="T9" fmla="*/ 0 h 74"/>
                <a:gd name="T10" fmla="*/ 1 w 615"/>
                <a:gd name="T11" fmla="*/ 0 h 74"/>
                <a:gd name="T12" fmla="*/ 1 w 615"/>
                <a:gd name="T13" fmla="*/ 0 h 74"/>
                <a:gd name="T14" fmla="*/ 1 w 615"/>
                <a:gd name="T15" fmla="*/ 0 h 74"/>
                <a:gd name="T16" fmla="*/ 1 w 615"/>
                <a:gd name="T17" fmla="*/ 0 h 74"/>
                <a:gd name="T18" fmla="*/ 1 w 615"/>
                <a:gd name="T19" fmla="*/ 0 h 74"/>
                <a:gd name="T20" fmla="*/ 1 w 615"/>
                <a:gd name="T21" fmla="*/ 0 h 74"/>
                <a:gd name="T22" fmla="*/ 1 w 615"/>
                <a:gd name="T23" fmla="*/ 0 h 74"/>
                <a:gd name="T24" fmla="*/ 1 w 615"/>
                <a:gd name="T25" fmla="*/ 0 h 74"/>
                <a:gd name="T26" fmla="*/ 1 w 615"/>
                <a:gd name="T27" fmla="*/ 0 h 74"/>
                <a:gd name="T28" fmla="*/ 1 w 615"/>
                <a:gd name="T29" fmla="*/ 0 h 74"/>
                <a:gd name="T30" fmla="*/ 1 w 615"/>
                <a:gd name="T31" fmla="*/ 0 h 74"/>
                <a:gd name="T32" fmla="*/ 1 w 615"/>
                <a:gd name="T33" fmla="*/ 0 h 74"/>
                <a:gd name="T34" fmla="*/ 1 w 615"/>
                <a:gd name="T35" fmla="*/ 0 h 74"/>
                <a:gd name="T36" fmla="*/ 1 w 615"/>
                <a:gd name="T37" fmla="*/ 0 h 74"/>
                <a:gd name="T38" fmla="*/ 1 w 615"/>
                <a:gd name="T39" fmla="*/ 0 h 74"/>
                <a:gd name="T40" fmla="*/ 1 w 615"/>
                <a:gd name="T41" fmla="*/ 0 h 74"/>
                <a:gd name="T42" fmla="*/ 1 w 615"/>
                <a:gd name="T43" fmla="*/ 0 h 74"/>
                <a:gd name="T44" fmla="*/ 1 w 615"/>
                <a:gd name="T45" fmla="*/ 0 h 74"/>
                <a:gd name="T46" fmla="*/ 1 w 615"/>
                <a:gd name="T47" fmla="*/ 0 h 74"/>
                <a:gd name="T48" fmla="*/ 1 w 615"/>
                <a:gd name="T49" fmla="*/ 0 h 74"/>
                <a:gd name="T50" fmla="*/ 1 w 615"/>
                <a:gd name="T51" fmla="*/ 0 h 74"/>
                <a:gd name="T52" fmla="*/ 1 w 615"/>
                <a:gd name="T53" fmla="*/ 0 h 74"/>
                <a:gd name="T54" fmla="*/ 1 w 615"/>
                <a:gd name="T55" fmla="*/ 0 h 74"/>
                <a:gd name="T56" fmla="*/ 1 w 615"/>
                <a:gd name="T57" fmla="*/ 0 h 74"/>
                <a:gd name="T58" fmla="*/ 1 w 615"/>
                <a:gd name="T59" fmla="*/ 0 h 74"/>
                <a:gd name="T60" fmla="*/ 1 w 615"/>
                <a:gd name="T61" fmla="*/ 0 h 74"/>
                <a:gd name="T62" fmla="*/ 1 w 615"/>
                <a:gd name="T63" fmla="*/ 0 h 74"/>
                <a:gd name="T64" fmla="*/ 1 w 615"/>
                <a:gd name="T65" fmla="*/ 0 h 74"/>
                <a:gd name="T66" fmla="*/ 1 w 615"/>
                <a:gd name="T67" fmla="*/ 0 h 74"/>
                <a:gd name="T68" fmla="*/ 1 w 615"/>
                <a:gd name="T69" fmla="*/ 0 h 74"/>
                <a:gd name="T70" fmla="*/ 1 w 615"/>
                <a:gd name="T71" fmla="*/ 0 h 74"/>
                <a:gd name="T72" fmla="*/ 1 w 615"/>
                <a:gd name="T73" fmla="*/ 0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9525" cap="rnd" cmpd="sng">
              <a:solidFill>
                <a:schemeClr val="tx1"/>
              </a:solidFill>
              <a:prstDash val="solid"/>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1806" name="Text Box 140"/>
            <p:cNvSpPr txBox="1">
              <a:spLocks noChangeAspect="1" noChangeArrowheads="1"/>
            </p:cNvSpPr>
            <p:nvPr/>
          </p:nvSpPr>
          <p:spPr bwMode="auto">
            <a:xfrm>
              <a:off x="1144" y="3841"/>
              <a:ext cx="147" cy="1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nSpc>
                  <a:spcPct val="105000"/>
                </a:lnSpc>
                <a:spcAft>
                  <a:spcPct val="5000"/>
                </a:spcAft>
              </a:pPr>
              <a:r>
                <a:rPr lang="en-US" altLang="zh-CN" sz="1200">
                  <a:solidFill>
                    <a:schemeClr val="tx1"/>
                  </a:solidFill>
                  <a:latin typeface="Arial Narrow" pitchFamily="34" charset="0"/>
                  <a:ea typeface="宋体" pitchFamily="2" charset="-122"/>
                </a:rPr>
                <a:t>H</a:t>
              </a:r>
              <a:r>
                <a:rPr lang="en-US" altLang="zh-CN" sz="1200" baseline="-25000">
                  <a:solidFill>
                    <a:schemeClr val="tx1"/>
                  </a:solidFill>
                  <a:latin typeface="Arial Narrow" pitchFamily="34" charset="0"/>
                  <a:ea typeface="宋体" pitchFamily="2" charset="-122"/>
                </a:rPr>
                <a:t>2</a:t>
              </a:r>
              <a:r>
                <a:rPr lang="en-US" altLang="zh-CN" sz="1200">
                  <a:solidFill>
                    <a:schemeClr val="tx1"/>
                  </a:solidFill>
                  <a:latin typeface="Arial Narrow" pitchFamily="34" charset="0"/>
                  <a:ea typeface="宋体" pitchFamily="2" charset="-122"/>
                </a:rPr>
                <a:t>O</a:t>
              </a:r>
            </a:p>
          </p:txBody>
        </p:sp>
        <p:sp>
          <p:nvSpPr>
            <p:cNvPr id="31807" name="Text Box 141"/>
            <p:cNvSpPr txBox="1">
              <a:spLocks noChangeAspect="1" noChangeArrowheads="1"/>
            </p:cNvSpPr>
            <p:nvPr/>
          </p:nvSpPr>
          <p:spPr bwMode="auto">
            <a:xfrm>
              <a:off x="1545" y="4095"/>
              <a:ext cx="40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zh-CN" altLang="en-US" sz="1200">
                  <a:solidFill>
                    <a:srgbClr val="FF0000"/>
                  </a:solidFill>
                  <a:latin typeface="Arial Narrow" pitchFamily="34" charset="0"/>
                  <a:ea typeface="宋体" pitchFamily="2" charset="-122"/>
                  <a:sym typeface="Symbol" pitchFamily="18" charset="2"/>
                </a:rPr>
                <a:t></a:t>
              </a:r>
              <a:r>
                <a:rPr lang="en-US" altLang="zh-CN" sz="1200">
                  <a:solidFill>
                    <a:srgbClr val="FF0000"/>
                  </a:solidFill>
                  <a:latin typeface="Arial Narrow" pitchFamily="34" charset="0"/>
                  <a:ea typeface="宋体" pitchFamily="2" charset="-122"/>
                </a:rPr>
                <a:t>pH</a:t>
              </a:r>
              <a:r>
                <a:rPr lang="en-US" altLang="zh-CN" sz="1200" baseline="-25000">
                  <a:solidFill>
                    <a:srgbClr val="FF0000"/>
                  </a:solidFill>
                  <a:latin typeface="Arial Narrow" pitchFamily="34" charset="0"/>
                  <a:ea typeface="宋体" pitchFamily="2" charset="-122"/>
                </a:rPr>
                <a:t>S</a:t>
              </a:r>
            </a:p>
          </p:txBody>
        </p:sp>
        <p:sp>
          <p:nvSpPr>
            <p:cNvPr id="31808" name="Text Box 142"/>
            <p:cNvSpPr txBox="1">
              <a:spLocks noChangeAspect="1" noChangeArrowheads="1"/>
            </p:cNvSpPr>
            <p:nvPr/>
          </p:nvSpPr>
          <p:spPr bwMode="auto">
            <a:xfrm>
              <a:off x="1028" y="3506"/>
              <a:ext cx="49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zh-CN" altLang="en-US" sz="1200">
                  <a:solidFill>
                    <a:schemeClr val="tx1"/>
                  </a:solidFill>
                  <a:latin typeface="Arial Narrow" pitchFamily="34" charset="0"/>
                  <a:ea typeface="宋体" pitchFamily="2" charset="-122"/>
                  <a:sym typeface="Symbol" pitchFamily="18" charset="2"/>
                </a:rPr>
                <a:t></a:t>
              </a:r>
              <a:r>
                <a:rPr lang="en-US" altLang="zh-CN" sz="1200">
                  <a:solidFill>
                    <a:schemeClr val="tx1"/>
                  </a:solidFill>
                  <a:latin typeface="Arial Narrow" pitchFamily="34" charset="0"/>
                  <a:ea typeface="宋体" pitchFamily="2" charset="-122"/>
                </a:rPr>
                <a:t>[CO</a:t>
              </a:r>
              <a:r>
                <a:rPr lang="en-US" altLang="zh-CN" sz="1200" baseline="-25000">
                  <a:solidFill>
                    <a:schemeClr val="tx1"/>
                  </a:solidFill>
                  <a:latin typeface="Arial Narrow" pitchFamily="34" charset="0"/>
                  <a:ea typeface="宋体" pitchFamily="2" charset="-122"/>
                </a:rPr>
                <a:t>2</a:t>
              </a:r>
              <a:r>
                <a:rPr lang="en-US" altLang="zh-CN" sz="1200">
                  <a:solidFill>
                    <a:schemeClr val="tx1"/>
                  </a:solidFill>
                  <a:latin typeface="Arial Narrow" pitchFamily="34" charset="0"/>
                  <a:ea typeface="宋体" pitchFamily="2" charset="-122"/>
                </a:rPr>
                <a:t>]</a:t>
              </a:r>
              <a:r>
                <a:rPr lang="en-US" altLang="zh-CN" sz="1200" baseline="-25000">
                  <a:solidFill>
                    <a:schemeClr val="tx1"/>
                  </a:solidFill>
                  <a:latin typeface="Arial Narrow" pitchFamily="34" charset="0"/>
                  <a:ea typeface="宋体" pitchFamily="2" charset="-122"/>
                </a:rPr>
                <a:t>S</a:t>
              </a:r>
            </a:p>
          </p:txBody>
        </p:sp>
        <p:sp>
          <p:nvSpPr>
            <p:cNvPr id="31809" name="Rectangle 143"/>
            <p:cNvSpPr>
              <a:spLocks noChangeAspect="1" noChangeArrowheads="1"/>
            </p:cNvSpPr>
            <p:nvPr/>
          </p:nvSpPr>
          <p:spPr bwMode="auto">
            <a:xfrm>
              <a:off x="1100" y="3668"/>
              <a:ext cx="263"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altLang="zh-CN" sz="1200">
                  <a:solidFill>
                    <a:schemeClr val="tx1"/>
                  </a:solidFill>
                  <a:latin typeface="Arial Narrow" pitchFamily="34" charset="0"/>
                  <a:ea typeface="宋体" pitchFamily="2" charset="-122"/>
                </a:rPr>
                <a:t>CO</a:t>
              </a:r>
              <a:r>
                <a:rPr lang="en-US" altLang="zh-CN" sz="1200" baseline="-25000">
                  <a:solidFill>
                    <a:schemeClr val="tx1"/>
                  </a:solidFill>
                  <a:latin typeface="Arial Narrow" pitchFamily="34" charset="0"/>
                  <a:ea typeface="宋体" pitchFamily="2" charset="-122"/>
                </a:rPr>
                <a:t>2</a:t>
              </a:r>
            </a:p>
          </p:txBody>
        </p:sp>
        <p:sp>
          <p:nvSpPr>
            <p:cNvPr id="31810" name="Oval 144"/>
            <p:cNvSpPr>
              <a:spLocks noChangeAspect="1" noChangeArrowheads="1"/>
            </p:cNvSpPr>
            <p:nvPr/>
          </p:nvSpPr>
          <p:spPr bwMode="auto">
            <a:xfrm rot="-2700000">
              <a:off x="1460" y="3483"/>
              <a:ext cx="559" cy="553"/>
            </a:xfrm>
            <a:prstGeom prst="ellipse">
              <a:avLst/>
            </a:prstGeom>
            <a:gradFill rotWithShape="1">
              <a:gsLst>
                <a:gs pos="0">
                  <a:srgbClr val="525252"/>
                </a:gs>
                <a:gs pos="100000">
                  <a:srgbClr val="B1B1B1"/>
                </a:gs>
              </a:gsLst>
              <a:lin ang="5400000" scaled="1"/>
            </a:gradFill>
            <a:ln>
              <a:noFill/>
            </a:ln>
            <a:effectLst/>
            <a:extLst>
              <a:ext uri="{91240B29-F687-4F45-9708-019B960494DF}">
                <a14:hiddenLine xmlns:a14="http://schemas.microsoft.com/office/drawing/2010/main" xmlns="" w="19050">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1811" name="Line 145"/>
            <p:cNvSpPr>
              <a:spLocks noChangeAspect="1" noChangeShapeType="1"/>
            </p:cNvSpPr>
            <p:nvPr/>
          </p:nvSpPr>
          <p:spPr bwMode="auto">
            <a:xfrm flipH="1">
              <a:off x="1327" y="3762"/>
              <a:ext cx="300" cy="1"/>
            </a:xfrm>
            <a:prstGeom prst="line">
              <a:avLst/>
            </a:prstGeom>
            <a:noFill/>
            <a:ln w="9525">
              <a:solidFill>
                <a:schemeClr val="tx1"/>
              </a:solidFill>
              <a:round/>
              <a:headEnd type="stealth" w="sm"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25" name="Group 173"/>
          <p:cNvGrpSpPr>
            <a:grpSpLocks/>
          </p:cNvGrpSpPr>
          <p:nvPr/>
        </p:nvGrpSpPr>
        <p:grpSpPr bwMode="auto">
          <a:xfrm>
            <a:off x="4710113" y="4210050"/>
            <a:ext cx="731837" cy="123825"/>
            <a:chOff x="3014" y="2427"/>
            <a:chExt cx="461" cy="78"/>
          </a:xfrm>
        </p:grpSpPr>
        <p:sp>
          <p:nvSpPr>
            <p:cNvPr id="31797" name="Freeform 156"/>
            <p:cNvSpPr>
              <a:spLocks/>
            </p:cNvSpPr>
            <p:nvPr/>
          </p:nvSpPr>
          <p:spPr bwMode="auto">
            <a:xfrm>
              <a:off x="3203" y="2429"/>
              <a:ext cx="137" cy="76"/>
            </a:xfrm>
            <a:custGeom>
              <a:avLst/>
              <a:gdLst>
                <a:gd name="T0" fmla="*/ 0 w 137"/>
                <a:gd name="T1" fmla="*/ 8 h 76"/>
                <a:gd name="T2" fmla="*/ 6 w 137"/>
                <a:gd name="T3" fmla="*/ 15 h 76"/>
                <a:gd name="T4" fmla="*/ 11 w 137"/>
                <a:gd name="T5" fmla="*/ 23 h 76"/>
                <a:gd name="T6" fmla="*/ 11 w 137"/>
                <a:gd name="T7" fmla="*/ 38 h 76"/>
                <a:gd name="T8" fmla="*/ 16 w 137"/>
                <a:gd name="T9" fmla="*/ 46 h 76"/>
                <a:gd name="T10" fmla="*/ 16 w 137"/>
                <a:gd name="T11" fmla="*/ 46 h 76"/>
                <a:gd name="T12" fmla="*/ 21 w 137"/>
                <a:gd name="T13" fmla="*/ 46 h 76"/>
                <a:gd name="T14" fmla="*/ 21 w 137"/>
                <a:gd name="T15" fmla="*/ 61 h 76"/>
                <a:gd name="T16" fmla="*/ 27 w 137"/>
                <a:gd name="T17" fmla="*/ 61 h 76"/>
                <a:gd name="T18" fmla="*/ 27 w 137"/>
                <a:gd name="T19" fmla="*/ 61 h 76"/>
                <a:gd name="T20" fmla="*/ 32 w 137"/>
                <a:gd name="T21" fmla="*/ 61 h 76"/>
                <a:gd name="T22" fmla="*/ 32 w 137"/>
                <a:gd name="T23" fmla="*/ 61 h 76"/>
                <a:gd name="T24" fmla="*/ 37 w 137"/>
                <a:gd name="T25" fmla="*/ 68 h 76"/>
                <a:gd name="T26" fmla="*/ 37 w 137"/>
                <a:gd name="T27" fmla="*/ 61 h 76"/>
                <a:gd name="T28" fmla="*/ 42 w 137"/>
                <a:gd name="T29" fmla="*/ 68 h 76"/>
                <a:gd name="T30" fmla="*/ 47 w 137"/>
                <a:gd name="T31" fmla="*/ 68 h 76"/>
                <a:gd name="T32" fmla="*/ 47 w 137"/>
                <a:gd name="T33" fmla="*/ 68 h 76"/>
                <a:gd name="T34" fmla="*/ 53 w 137"/>
                <a:gd name="T35" fmla="*/ 68 h 76"/>
                <a:gd name="T36" fmla="*/ 53 w 137"/>
                <a:gd name="T37" fmla="*/ 68 h 76"/>
                <a:gd name="T38" fmla="*/ 58 w 137"/>
                <a:gd name="T39" fmla="*/ 68 h 76"/>
                <a:gd name="T40" fmla="*/ 58 w 137"/>
                <a:gd name="T41" fmla="*/ 68 h 76"/>
                <a:gd name="T42" fmla="*/ 63 w 137"/>
                <a:gd name="T43" fmla="*/ 68 h 76"/>
                <a:gd name="T44" fmla="*/ 63 w 137"/>
                <a:gd name="T45" fmla="*/ 68 h 76"/>
                <a:gd name="T46" fmla="*/ 69 w 137"/>
                <a:gd name="T47" fmla="*/ 68 h 76"/>
                <a:gd name="T48" fmla="*/ 69 w 137"/>
                <a:gd name="T49" fmla="*/ 68 h 76"/>
                <a:gd name="T50" fmla="*/ 74 w 137"/>
                <a:gd name="T51" fmla="*/ 68 h 76"/>
                <a:gd name="T52" fmla="*/ 74 w 137"/>
                <a:gd name="T53" fmla="*/ 68 h 76"/>
                <a:gd name="T54" fmla="*/ 79 w 137"/>
                <a:gd name="T55" fmla="*/ 68 h 76"/>
                <a:gd name="T56" fmla="*/ 85 w 137"/>
                <a:gd name="T57" fmla="*/ 68 h 76"/>
                <a:gd name="T58" fmla="*/ 85 w 137"/>
                <a:gd name="T59" fmla="*/ 68 h 76"/>
                <a:gd name="T60" fmla="*/ 90 w 137"/>
                <a:gd name="T61" fmla="*/ 68 h 76"/>
                <a:gd name="T62" fmla="*/ 90 w 137"/>
                <a:gd name="T63" fmla="*/ 68 h 76"/>
                <a:gd name="T64" fmla="*/ 95 w 137"/>
                <a:gd name="T65" fmla="*/ 68 h 76"/>
                <a:gd name="T66" fmla="*/ 95 w 137"/>
                <a:gd name="T67" fmla="*/ 68 h 76"/>
                <a:gd name="T68" fmla="*/ 101 w 137"/>
                <a:gd name="T69" fmla="*/ 68 h 76"/>
                <a:gd name="T70" fmla="*/ 101 w 137"/>
                <a:gd name="T71" fmla="*/ 76 h 76"/>
                <a:gd name="T72" fmla="*/ 105 w 137"/>
                <a:gd name="T73" fmla="*/ 68 h 76"/>
                <a:gd name="T74" fmla="*/ 105 w 137"/>
                <a:gd name="T75" fmla="*/ 68 h 76"/>
                <a:gd name="T76" fmla="*/ 110 w 137"/>
                <a:gd name="T77" fmla="*/ 68 h 76"/>
                <a:gd name="T78" fmla="*/ 110 w 137"/>
                <a:gd name="T79" fmla="*/ 68 h 76"/>
                <a:gd name="T80" fmla="*/ 116 w 137"/>
                <a:gd name="T81" fmla="*/ 68 h 76"/>
                <a:gd name="T82" fmla="*/ 116 w 137"/>
                <a:gd name="T83" fmla="*/ 68 h 76"/>
                <a:gd name="T84" fmla="*/ 121 w 137"/>
                <a:gd name="T85" fmla="*/ 68 h 76"/>
                <a:gd name="T86" fmla="*/ 126 w 137"/>
                <a:gd name="T87" fmla="*/ 68 h 76"/>
                <a:gd name="T88" fmla="*/ 126 w 137"/>
                <a:gd name="T89" fmla="*/ 68 h 76"/>
                <a:gd name="T90" fmla="*/ 132 w 137"/>
                <a:gd name="T91" fmla="*/ 68 h 76"/>
                <a:gd name="T92" fmla="*/ 132 w 137"/>
                <a:gd name="T93" fmla="*/ 68 h 76"/>
                <a:gd name="T94" fmla="*/ 137 w 137"/>
                <a:gd name="T95" fmla="*/ 68 h 7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37" h="76">
                  <a:moveTo>
                    <a:pt x="0" y="0"/>
                  </a:moveTo>
                  <a:lnTo>
                    <a:pt x="0" y="8"/>
                  </a:lnTo>
                  <a:lnTo>
                    <a:pt x="6" y="15"/>
                  </a:lnTo>
                  <a:lnTo>
                    <a:pt x="6" y="23"/>
                  </a:lnTo>
                  <a:lnTo>
                    <a:pt x="11" y="23"/>
                  </a:lnTo>
                  <a:lnTo>
                    <a:pt x="11" y="38"/>
                  </a:lnTo>
                  <a:lnTo>
                    <a:pt x="16" y="46"/>
                  </a:lnTo>
                  <a:lnTo>
                    <a:pt x="21" y="46"/>
                  </a:lnTo>
                  <a:lnTo>
                    <a:pt x="21" y="61"/>
                  </a:lnTo>
                  <a:lnTo>
                    <a:pt x="27" y="53"/>
                  </a:lnTo>
                  <a:lnTo>
                    <a:pt x="27" y="61"/>
                  </a:lnTo>
                  <a:lnTo>
                    <a:pt x="32" y="61"/>
                  </a:lnTo>
                  <a:lnTo>
                    <a:pt x="37" y="68"/>
                  </a:lnTo>
                  <a:lnTo>
                    <a:pt x="37" y="61"/>
                  </a:lnTo>
                  <a:lnTo>
                    <a:pt x="42" y="68"/>
                  </a:lnTo>
                  <a:lnTo>
                    <a:pt x="47" y="68"/>
                  </a:lnTo>
                  <a:lnTo>
                    <a:pt x="53" y="68"/>
                  </a:lnTo>
                  <a:lnTo>
                    <a:pt x="58" y="68"/>
                  </a:lnTo>
                  <a:lnTo>
                    <a:pt x="63" y="68"/>
                  </a:lnTo>
                  <a:lnTo>
                    <a:pt x="69" y="68"/>
                  </a:lnTo>
                  <a:lnTo>
                    <a:pt x="74" y="68"/>
                  </a:lnTo>
                  <a:lnTo>
                    <a:pt x="79" y="68"/>
                  </a:lnTo>
                  <a:lnTo>
                    <a:pt x="85" y="68"/>
                  </a:lnTo>
                  <a:lnTo>
                    <a:pt x="90" y="68"/>
                  </a:lnTo>
                  <a:lnTo>
                    <a:pt x="95" y="68"/>
                  </a:lnTo>
                  <a:lnTo>
                    <a:pt x="101" y="68"/>
                  </a:lnTo>
                  <a:lnTo>
                    <a:pt x="101" y="76"/>
                  </a:lnTo>
                  <a:lnTo>
                    <a:pt x="105" y="68"/>
                  </a:lnTo>
                  <a:lnTo>
                    <a:pt x="110" y="68"/>
                  </a:lnTo>
                  <a:lnTo>
                    <a:pt x="116" y="68"/>
                  </a:lnTo>
                  <a:lnTo>
                    <a:pt x="121" y="68"/>
                  </a:lnTo>
                  <a:lnTo>
                    <a:pt x="126" y="68"/>
                  </a:lnTo>
                  <a:lnTo>
                    <a:pt x="132" y="68"/>
                  </a:lnTo>
                  <a:lnTo>
                    <a:pt x="137" y="68"/>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8" name="Freeform 157"/>
            <p:cNvSpPr>
              <a:spLocks/>
            </p:cNvSpPr>
            <p:nvPr/>
          </p:nvSpPr>
          <p:spPr bwMode="auto">
            <a:xfrm>
              <a:off x="3343" y="2473"/>
              <a:ext cx="132" cy="23"/>
            </a:xfrm>
            <a:custGeom>
              <a:avLst/>
              <a:gdLst>
                <a:gd name="T0" fmla="*/ 0 w 174"/>
                <a:gd name="T1" fmla="*/ 107 h 20"/>
                <a:gd name="T2" fmla="*/ 2 w 174"/>
                <a:gd name="T3" fmla="*/ 107 h 20"/>
                <a:gd name="T4" fmla="*/ 2 w 174"/>
                <a:gd name="T5" fmla="*/ 107 h 20"/>
                <a:gd name="T6" fmla="*/ 2 w 174"/>
                <a:gd name="T7" fmla="*/ 107 h 20"/>
                <a:gd name="T8" fmla="*/ 2 w 174"/>
                <a:gd name="T9" fmla="*/ 107 h 20"/>
                <a:gd name="T10" fmla="*/ 2 w 174"/>
                <a:gd name="T11" fmla="*/ 107 h 20"/>
                <a:gd name="T12" fmla="*/ 2 w 174"/>
                <a:gd name="T13" fmla="*/ 107 h 20"/>
                <a:gd name="T14" fmla="*/ 2 w 174"/>
                <a:gd name="T15" fmla="*/ 70 h 20"/>
                <a:gd name="T16" fmla="*/ 2 w 174"/>
                <a:gd name="T17" fmla="*/ 107 h 20"/>
                <a:gd name="T18" fmla="*/ 2 w 174"/>
                <a:gd name="T19" fmla="*/ 107 h 20"/>
                <a:gd name="T20" fmla="*/ 2 w 174"/>
                <a:gd name="T21" fmla="*/ 107 h 20"/>
                <a:gd name="T22" fmla="*/ 2 w 174"/>
                <a:gd name="T23" fmla="*/ 107 h 20"/>
                <a:gd name="T24" fmla="*/ 2 w 174"/>
                <a:gd name="T25" fmla="*/ 70 h 20"/>
                <a:gd name="T26" fmla="*/ 2 w 174"/>
                <a:gd name="T27" fmla="*/ 70 h 20"/>
                <a:gd name="T28" fmla="*/ 2 w 174"/>
                <a:gd name="T29" fmla="*/ 107 h 20"/>
                <a:gd name="T30" fmla="*/ 2 w 174"/>
                <a:gd name="T31" fmla="*/ 107 h 20"/>
                <a:gd name="T32" fmla="*/ 2 w 174"/>
                <a:gd name="T33" fmla="*/ 107 h 20"/>
                <a:gd name="T34" fmla="*/ 2 w 174"/>
                <a:gd name="T35" fmla="*/ 107 h 20"/>
                <a:gd name="T36" fmla="*/ 2 w 174"/>
                <a:gd name="T37" fmla="*/ 107 h 20"/>
                <a:gd name="T38" fmla="*/ 2 w 174"/>
                <a:gd name="T39" fmla="*/ 70 h 20"/>
                <a:gd name="T40" fmla="*/ 3 w 174"/>
                <a:gd name="T41" fmla="*/ 70 h 20"/>
                <a:gd name="T42" fmla="*/ 3 w 174"/>
                <a:gd name="T43" fmla="*/ 70 h 20"/>
                <a:gd name="T44" fmla="*/ 3 w 174"/>
                <a:gd name="T45" fmla="*/ 70 h 20"/>
                <a:gd name="T46" fmla="*/ 3 w 174"/>
                <a:gd name="T47" fmla="*/ 70 h 20"/>
                <a:gd name="T48" fmla="*/ 3 w 174"/>
                <a:gd name="T49" fmla="*/ 37 h 20"/>
                <a:gd name="T50" fmla="*/ 3 w 174"/>
                <a:gd name="T51" fmla="*/ 70 h 20"/>
                <a:gd name="T52" fmla="*/ 3 w 174"/>
                <a:gd name="T53" fmla="*/ 70 h 20"/>
                <a:gd name="T54" fmla="*/ 4 w 174"/>
                <a:gd name="T55" fmla="*/ 70 h 20"/>
                <a:gd name="T56" fmla="*/ 4 w 174"/>
                <a:gd name="T57" fmla="*/ 37 h 20"/>
                <a:gd name="T58" fmla="*/ 4 w 174"/>
                <a:gd name="T59" fmla="*/ 70 h 20"/>
                <a:gd name="T60" fmla="*/ 4 w 174"/>
                <a:gd name="T61" fmla="*/ 70 h 20"/>
                <a:gd name="T62" fmla="*/ 4 w 174"/>
                <a:gd name="T63" fmla="*/ 37 h 20"/>
                <a:gd name="T64" fmla="*/ 4 w 174"/>
                <a:gd name="T65" fmla="*/ 37 h 20"/>
                <a:gd name="T66" fmla="*/ 4 w 174"/>
                <a:gd name="T67" fmla="*/ 37 h 20"/>
                <a:gd name="T68" fmla="*/ 4 w 174"/>
                <a:gd name="T69" fmla="*/ 37 h 20"/>
                <a:gd name="T70" fmla="*/ 4 w 174"/>
                <a:gd name="T71" fmla="*/ 70 h 20"/>
                <a:gd name="T72" fmla="*/ 4 w 174"/>
                <a:gd name="T73" fmla="*/ 70 h 20"/>
                <a:gd name="T74" fmla="*/ 5 w 174"/>
                <a:gd name="T75" fmla="*/ 37 h 20"/>
                <a:gd name="T76" fmla="*/ 5 w 174"/>
                <a:gd name="T77" fmla="*/ 37 h 20"/>
                <a:gd name="T78" fmla="*/ 5 w 174"/>
                <a:gd name="T79" fmla="*/ 37 h 20"/>
                <a:gd name="T80" fmla="*/ 5 w 174"/>
                <a:gd name="T81" fmla="*/ 37 h 20"/>
                <a:gd name="T82" fmla="*/ 5 w 174"/>
                <a:gd name="T83" fmla="*/ 37 h 20"/>
                <a:gd name="T84" fmla="*/ 5 w 174"/>
                <a:gd name="T85" fmla="*/ 0 h 20"/>
                <a:gd name="T86" fmla="*/ 5 w 174"/>
                <a:gd name="T87" fmla="*/ 37 h 20"/>
                <a:gd name="T88" fmla="*/ 5 w 174"/>
                <a:gd name="T89" fmla="*/ 70 h 20"/>
                <a:gd name="T90" fmla="*/ 5 w 174"/>
                <a:gd name="T91" fmla="*/ 70 h 20"/>
                <a:gd name="T92" fmla="*/ 5 w 174"/>
                <a:gd name="T93" fmla="*/ 37 h 20"/>
                <a:gd name="T94" fmla="*/ 5 w 174"/>
                <a:gd name="T95" fmla="*/ 37 h 20"/>
                <a:gd name="T96" fmla="*/ 6 w 174"/>
                <a:gd name="T97" fmla="*/ 37 h 20"/>
                <a:gd name="T98" fmla="*/ 6 w 174"/>
                <a:gd name="T99" fmla="*/ 37 h 20"/>
                <a:gd name="T100" fmla="*/ 6 w 174"/>
                <a:gd name="T101" fmla="*/ 37 h 20"/>
                <a:gd name="T102" fmla="*/ 6 w 174"/>
                <a:gd name="T103" fmla="*/ 37 h 20"/>
                <a:gd name="T104" fmla="*/ 6 w 174"/>
                <a:gd name="T105" fmla="*/ 37 h 20"/>
                <a:gd name="T106" fmla="*/ 6 w 174"/>
                <a:gd name="T107" fmla="*/ 0 h 20"/>
                <a:gd name="T108" fmla="*/ 6 w 174"/>
                <a:gd name="T109" fmla="*/ 0 h 20"/>
                <a:gd name="T110" fmla="*/ 6 w 174"/>
                <a:gd name="T111" fmla="*/ 0 h 2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74" h="20">
                  <a:moveTo>
                    <a:pt x="0" y="20"/>
                  </a:moveTo>
                  <a:lnTo>
                    <a:pt x="0" y="20"/>
                  </a:lnTo>
                  <a:lnTo>
                    <a:pt x="6" y="20"/>
                  </a:lnTo>
                  <a:lnTo>
                    <a:pt x="12" y="20"/>
                  </a:lnTo>
                  <a:lnTo>
                    <a:pt x="18" y="20"/>
                  </a:lnTo>
                  <a:lnTo>
                    <a:pt x="24" y="20"/>
                  </a:lnTo>
                  <a:lnTo>
                    <a:pt x="24" y="13"/>
                  </a:lnTo>
                  <a:lnTo>
                    <a:pt x="24" y="20"/>
                  </a:lnTo>
                  <a:lnTo>
                    <a:pt x="30" y="13"/>
                  </a:lnTo>
                  <a:lnTo>
                    <a:pt x="30" y="20"/>
                  </a:lnTo>
                  <a:lnTo>
                    <a:pt x="36" y="20"/>
                  </a:lnTo>
                  <a:lnTo>
                    <a:pt x="36" y="13"/>
                  </a:lnTo>
                  <a:lnTo>
                    <a:pt x="42" y="20"/>
                  </a:lnTo>
                  <a:lnTo>
                    <a:pt x="42" y="13"/>
                  </a:lnTo>
                  <a:lnTo>
                    <a:pt x="48" y="20"/>
                  </a:lnTo>
                  <a:lnTo>
                    <a:pt x="48" y="13"/>
                  </a:lnTo>
                  <a:lnTo>
                    <a:pt x="54" y="20"/>
                  </a:lnTo>
                  <a:lnTo>
                    <a:pt x="54" y="13"/>
                  </a:lnTo>
                  <a:lnTo>
                    <a:pt x="54" y="20"/>
                  </a:lnTo>
                  <a:lnTo>
                    <a:pt x="54" y="13"/>
                  </a:lnTo>
                  <a:lnTo>
                    <a:pt x="60" y="20"/>
                  </a:lnTo>
                  <a:lnTo>
                    <a:pt x="60" y="13"/>
                  </a:lnTo>
                  <a:lnTo>
                    <a:pt x="66" y="13"/>
                  </a:lnTo>
                  <a:lnTo>
                    <a:pt x="72" y="13"/>
                  </a:lnTo>
                  <a:lnTo>
                    <a:pt x="72" y="20"/>
                  </a:lnTo>
                  <a:lnTo>
                    <a:pt x="72" y="13"/>
                  </a:lnTo>
                  <a:lnTo>
                    <a:pt x="78" y="13"/>
                  </a:lnTo>
                  <a:lnTo>
                    <a:pt x="78" y="7"/>
                  </a:lnTo>
                  <a:lnTo>
                    <a:pt x="78" y="13"/>
                  </a:lnTo>
                  <a:lnTo>
                    <a:pt x="84" y="7"/>
                  </a:lnTo>
                  <a:lnTo>
                    <a:pt x="84" y="13"/>
                  </a:lnTo>
                  <a:lnTo>
                    <a:pt x="90" y="13"/>
                  </a:lnTo>
                  <a:lnTo>
                    <a:pt x="90" y="7"/>
                  </a:lnTo>
                  <a:lnTo>
                    <a:pt x="90" y="13"/>
                  </a:lnTo>
                  <a:lnTo>
                    <a:pt x="96" y="13"/>
                  </a:lnTo>
                  <a:lnTo>
                    <a:pt x="96" y="7"/>
                  </a:lnTo>
                  <a:lnTo>
                    <a:pt x="102" y="7"/>
                  </a:lnTo>
                  <a:lnTo>
                    <a:pt x="108" y="7"/>
                  </a:lnTo>
                  <a:lnTo>
                    <a:pt x="108" y="13"/>
                  </a:lnTo>
                  <a:lnTo>
                    <a:pt x="108" y="7"/>
                  </a:lnTo>
                  <a:lnTo>
                    <a:pt x="114" y="7"/>
                  </a:lnTo>
                  <a:lnTo>
                    <a:pt x="114" y="13"/>
                  </a:lnTo>
                  <a:lnTo>
                    <a:pt x="114" y="7"/>
                  </a:lnTo>
                  <a:lnTo>
                    <a:pt x="114" y="13"/>
                  </a:lnTo>
                  <a:lnTo>
                    <a:pt x="120" y="13"/>
                  </a:lnTo>
                  <a:lnTo>
                    <a:pt x="120" y="7"/>
                  </a:lnTo>
                  <a:lnTo>
                    <a:pt x="120" y="13"/>
                  </a:lnTo>
                  <a:lnTo>
                    <a:pt x="120" y="7"/>
                  </a:lnTo>
                  <a:lnTo>
                    <a:pt x="126" y="7"/>
                  </a:lnTo>
                  <a:lnTo>
                    <a:pt x="132" y="7"/>
                  </a:lnTo>
                  <a:lnTo>
                    <a:pt x="138" y="0"/>
                  </a:lnTo>
                  <a:lnTo>
                    <a:pt x="138" y="13"/>
                  </a:lnTo>
                  <a:lnTo>
                    <a:pt x="138" y="7"/>
                  </a:lnTo>
                  <a:lnTo>
                    <a:pt x="144" y="13"/>
                  </a:lnTo>
                  <a:lnTo>
                    <a:pt x="144" y="7"/>
                  </a:lnTo>
                  <a:lnTo>
                    <a:pt x="144" y="13"/>
                  </a:lnTo>
                  <a:lnTo>
                    <a:pt x="144" y="0"/>
                  </a:lnTo>
                  <a:lnTo>
                    <a:pt x="150" y="7"/>
                  </a:lnTo>
                  <a:lnTo>
                    <a:pt x="150" y="0"/>
                  </a:lnTo>
                  <a:lnTo>
                    <a:pt x="150" y="7"/>
                  </a:lnTo>
                  <a:lnTo>
                    <a:pt x="156" y="7"/>
                  </a:lnTo>
                  <a:lnTo>
                    <a:pt x="162" y="0"/>
                  </a:lnTo>
                  <a:lnTo>
                    <a:pt x="162" y="7"/>
                  </a:lnTo>
                  <a:lnTo>
                    <a:pt x="168" y="7"/>
                  </a:lnTo>
                  <a:lnTo>
                    <a:pt x="168" y="0"/>
                  </a:lnTo>
                  <a:lnTo>
                    <a:pt x="174" y="7"/>
                  </a:lnTo>
                  <a:lnTo>
                    <a:pt x="174" y="0"/>
                  </a:lnTo>
                  <a:lnTo>
                    <a:pt x="174" y="7"/>
                  </a:lnTo>
                  <a:lnTo>
                    <a:pt x="174" y="0"/>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9" name="Freeform 158"/>
            <p:cNvSpPr>
              <a:spLocks/>
            </p:cNvSpPr>
            <p:nvPr/>
          </p:nvSpPr>
          <p:spPr bwMode="auto">
            <a:xfrm>
              <a:off x="3014" y="2427"/>
              <a:ext cx="184" cy="15"/>
            </a:xfrm>
            <a:custGeom>
              <a:avLst/>
              <a:gdLst>
                <a:gd name="T0" fmla="*/ 0 w 184"/>
                <a:gd name="T1" fmla="*/ 15 h 15"/>
                <a:gd name="T2" fmla="*/ 5 w 184"/>
                <a:gd name="T3" fmla="*/ 8 h 15"/>
                <a:gd name="T4" fmla="*/ 11 w 184"/>
                <a:gd name="T5" fmla="*/ 8 h 15"/>
                <a:gd name="T6" fmla="*/ 16 w 184"/>
                <a:gd name="T7" fmla="*/ 15 h 15"/>
                <a:gd name="T8" fmla="*/ 21 w 184"/>
                <a:gd name="T9" fmla="*/ 15 h 15"/>
                <a:gd name="T10" fmla="*/ 21 w 184"/>
                <a:gd name="T11" fmla="*/ 8 h 15"/>
                <a:gd name="T12" fmla="*/ 26 w 184"/>
                <a:gd name="T13" fmla="*/ 8 h 15"/>
                <a:gd name="T14" fmla="*/ 31 w 184"/>
                <a:gd name="T15" fmla="*/ 8 h 15"/>
                <a:gd name="T16" fmla="*/ 36 w 184"/>
                <a:gd name="T17" fmla="*/ 15 h 15"/>
                <a:gd name="T18" fmla="*/ 42 w 184"/>
                <a:gd name="T19" fmla="*/ 15 h 15"/>
                <a:gd name="T20" fmla="*/ 42 w 184"/>
                <a:gd name="T21" fmla="*/ 15 h 15"/>
                <a:gd name="T22" fmla="*/ 47 w 184"/>
                <a:gd name="T23" fmla="*/ 15 h 15"/>
                <a:gd name="T24" fmla="*/ 52 w 184"/>
                <a:gd name="T25" fmla="*/ 8 h 15"/>
                <a:gd name="T26" fmla="*/ 58 w 184"/>
                <a:gd name="T27" fmla="*/ 8 h 15"/>
                <a:gd name="T28" fmla="*/ 63 w 184"/>
                <a:gd name="T29" fmla="*/ 8 h 15"/>
                <a:gd name="T30" fmla="*/ 63 w 184"/>
                <a:gd name="T31" fmla="*/ 8 h 15"/>
                <a:gd name="T32" fmla="*/ 68 w 184"/>
                <a:gd name="T33" fmla="*/ 8 h 15"/>
                <a:gd name="T34" fmla="*/ 74 w 184"/>
                <a:gd name="T35" fmla="*/ 8 h 15"/>
                <a:gd name="T36" fmla="*/ 79 w 184"/>
                <a:gd name="T37" fmla="*/ 8 h 15"/>
                <a:gd name="T38" fmla="*/ 84 w 184"/>
                <a:gd name="T39" fmla="*/ 8 h 15"/>
                <a:gd name="T40" fmla="*/ 84 w 184"/>
                <a:gd name="T41" fmla="*/ 8 h 15"/>
                <a:gd name="T42" fmla="*/ 90 w 184"/>
                <a:gd name="T43" fmla="*/ 8 h 15"/>
                <a:gd name="T44" fmla="*/ 94 w 184"/>
                <a:gd name="T45" fmla="*/ 0 h 15"/>
                <a:gd name="T46" fmla="*/ 100 w 184"/>
                <a:gd name="T47" fmla="*/ 0 h 15"/>
                <a:gd name="T48" fmla="*/ 105 w 184"/>
                <a:gd name="T49" fmla="*/ 8 h 15"/>
                <a:gd name="T50" fmla="*/ 105 w 184"/>
                <a:gd name="T51" fmla="*/ 8 h 15"/>
                <a:gd name="T52" fmla="*/ 110 w 184"/>
                <a:gd name="T53" fmla="*/ 8 h 15"/>
                <a:gd name="T54" fmla="*/ 116 w 184"/>
                <a:gd name="T55" fmla="*/ 0 h 15"/>
                <a:gd name="T56" fmla="*/ 121 w 184"/>
                <a:gd name="T57" fmla="*/ 0 h 15"/>
                <a:gd name="T58" fmla="*/ 126 w 184"/>
                <a:gd name="T59" fmla="*/ 8 h 15"/>
                <a:gd name="T60" fmla="*/ 126 w 184"/>
                <a:gd name="T61" fmla="*/ 0 h 15"/>
                <a:gd name="T62" fmla="*/ 131 w 184"/>
                <a:gd name="T63" fmla="*/ 8 h 15"/>
                <a:gd name="T64" fmla="*/ 137 w 184"/>
                <a:gd name="T65" fmla="*/ 8 h 15"/>
                <a:gd name="T66" fmla="*/ 142 w 184"/>
                <a:gd name="T67" fmla="*/ 8 h 15"/>
                <a:gd name="T68" fmla="*/ 147 w 184"/>
                <a:gd name="T69" fmla="*/ 0 h 15"/>
                <a:gd name="T70" fmla="*/ 153 w 184"/>
                <a:gd name="T71" fmla="*/ 0 h 15"/>
                <a:gd name="T72" fmla="*/ 158 w 184"/>
                <a:gd name="T73" fmla="*/ 0 h 15"/>
                <a:gd name="T74" fmla="*/ 163 w 184"/>
                <a:gd name="T75" fmla="*/ 8 h 15"/>
                <a:gd name="T76" fmla="*/ 163 w 184"/>
                <a:gd name="T77" fmla="*/ 0 h 15"/>
                <a:gd name="T78" fmla="*/ 168 w 184"/>
                <a:gd name="T79" fmla="*/ 0 h 15"/>
                <a:gd name="T80" fmla="*/ 173 w 184"/>
                <a:gd name="T81" fmla="*/ 0 h 15"/>
                <a:gd name="T82" fmla="*/ 179 w 184"/>
                <a:gd name="T83" fmla="*/ 0 h 15"/>
                <a:gd name="T84" fmla="*/ 184 w 184"/>
                <a:gd name="T85" fmla="*/ 8 h 1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84" h="15">
                  <a:moveTo>
                    <a:pt x="0" y="8"/>
                  </a:moveTo>
                  <a:lnTo>
                    <a:pt x="0" y="8"/>
                  </a:lnTo>
                  <a:lnTo>
                    <a:pt x="0" y="15"/>
                  </a:lnTo>
                  <a:lnTo>
                    <a:pt x="5" y="15"/>
                  </a:lnTo>
                  <a:lnTo>
                    <a:pt x="5" y="8"/>
                  </a:lnTo>
                  <a:lnTo>
                    <a:pt x="11" y="8"/>
                  </a:lnTo>
                  <a:lnTo>
                    <a:pt x="11" y="15"/>
                  </a:lnTo>
                  <a:lnTo>
                    <a:pt x="16" y="15"/>
                  </a:lnTo>
                  <a:lnTo>
                    <a:pt x="16" y="8"/>
                  </a:lnTo>
                  <a:lnTo>
                    <a:pt x="21" y="15"/>
                  </a:lnTo>
                  <a:lnTo>
                    <a:pt x="21" y="0"/>
                  </a:lnTo>
                  <a:lnTo>
                    <a:pt x="21" y="15"/>
                  </a:lnTo>
                  <a:lnTo>
                    <a:pt x="21" y="8"/>
                  </a:lnTo>
                  <a:lnTo>
                    <a:pt x="26" y="8"/>
                  </a:lnTo>
                  <a:lnTo>
                    <a:pt x="26" y="15"/>
                  </a:lnTo>
                  <a:lnTo>
                    <a:pt x="31" y="15"/>
                  </a:lnTo>
                  <a:lnTo>
                    <a:pt x="31" y="8"/>
                  </a:lnTo>
                  <a:lnTo>
                    <a:pt x="36" y="8"/>
                  </a:lnTo>
                  <a:lnTo>
                    <a:pt x="36" y="15"/>
                  </a:lnTo>
                  <a:lnTo>
                    <a:pt x="36" y="8"/>
                  </a:lnTo>
                  <a:lnTo>
                    <a:pt x="42" y="15"/>
                  </a:lnTo>
                  <a:lnTo>
                    <a:pt x="42" y="8"/>
                  </a:lnTo>
                  <a:lnTo>
                    <a:pt x="42" y="15"/>
                  </a:lnTo>
                  <a:lnTo>
                    <a:pt x="47" y="15"/>
                  </a:lnTo>
                  <a:lnTo>
                    <a:pt x="47" y="8"/>
                  </a:lnTo>
                  <a:lnTo>
                    <a:pt x="52" y="15"/>
                  </a:lnTo>
                  <a:lnTo>
                    <a:pt x="52" y="8"/>
                  </a:lnTo>
                  <a:lnTo>
                    <a:pt x="52" y="15"/>
                  </a:lnTo>
                  <a:lnTo>
                    <a:pt x="58" y="8"/>
                  </a:lnTo>
                  <a:lnTo>
                    <a:pt x="63" y="8"/>
                  </a:lnTo>
                  <a:lnTo>
                    <a:pt x="68" y="0"/>
                  </a:lnTo>
                  <a:lnTo>
                    <a:pt x="68" y="8"/>
                  </a:lnTo>
                  <a:lnTo>
                    <a:pt x="74" y="8"/>
                  </a:lnTo>
                  <a:lnTo>
                    <a:pt x="74" y="0"/>
                  </a:lnTo>
                  <a:lnTo>
                    <a:pt x="79" y="15"/>
                  </a:lnTo>
                  <a:lnTo>
                    <a:pt x="79" y="8"/>
                  </a:lnTo>
                  <a:lnTo>
                    <a:pt x="84" y="8"/>
                  </a:lnTo>
                  <a:lnTo>
                    <a:pt x="84" y="0"/>
                  </a:lnTo>
                  <a:lnTo>
                    <a:pt x="84" y="8"/>
                  </a:lnTo>
                  <a:lnTo>
                    <a:pt x="90" y="8"/>
                  </a:lnTo>
                  <a:lnTo>
                    <a:pt x="94" y="0"/>
                  </a:lnTo>
                  <a:lnTo>
                    <a:pt x="94" y="8"/>
                  </a:lnTo>
                  <a:lnTo>
                    <a:pt x="94" y="0"/>
                  </a:lnTo>
                  <a:lnTo>
                    <a:pt x="94" y="8"/>
                  </a:lnTo>
                  <a:lnTo>
                    <a:pt x="100" y="8"/>
                  </a:lnTo>
                  <a:lnTo>
                    <a:pt x="100" y="0"/>
                  </a:lnTo>
                  <a:lnTo>
                    <a:pt x="100" y="8"/>
                  </a:lnTo>
                  <a:lnTo>
                    <a:pt x="105" y="8"/>
                  </a:lnTo>
                  <a:lnTo>
                    <a:pt x="105" y="0"/>
                  </a:lnTo>
                  <a:lnTo>
                    <a:pt x="105" y="8"/>
                  </a:lnTo>
                  <a:lnTo>
                    <a:pt x="110" y="8"/>
                  </a:lnTo>
                  <a:lnTo>
                    <a:pt x="110" y="0"/>
                  </a:lnTo>
                  <a:lnTo>
                    <a:pt x="110" y="8"/>
                  </a:lnTo>
                  <a:lnTo>
                    <a:pt x="116" y="8"/>
                  </a:lnTo>
                  <a:lnTo>
                    <a:pt x="116" y="15"/>
                  </a:lnTo>
                  <a:lnTo>
                    <a:pt x="116" y="0"/>
                  </a:lnTo>
                  <a:lnTo>
                    <a:pt x="116" y="8"/>
                  </a:lnTo>
                  <a:lnTo>
                    <a:pt x="121" y="8"/>
                  </a:lnTo>
                  <a:lnTo>
                    <a:pt x="121" y="0"/>
                  </a:lnTo>
                  <a:lnTo>
                    <a:pt x="121" y="8"/>
                  </a:lnTo>
                  <a:lnTo>
                    <a:pt x="121" y="0"/>
                  </a:lnTo>
                  <a:lnTo>
                    <a:pt x="126" y="8"/>
                  </a:lnTo>
                  <a:lnTo>
                    <a:pt x="126" y="0"/>
                  </a:lnTo>
                  <a:lnTo>
                    <a:pt x="131" y="8"/>
                  </a:lnTo>
                  <a:lnTo>
                    <a:pt x="131" y="0"/>
                  </a:lnTo>
                  <a:lnTo>
                    <a:pt x="131" y="8"/>
                  </a:lnTo>
                  <a:lnTo>
                    <a:pt x="137" y="0"/>
                  </a:lnTo>
                  <a:lnTo>
                    <a:pt x="137" y="8"/>
                  </a:lnTo>
                  <a:lnTo>
                    <a:pt x="142" y="0"/>
                  </a:lnTo>
                  <a:lnTo>
                    <a:pt x="142" y="8"/>
                  </a:lnTo>
                  <a:lnTo>
                    <a:pt x="147" y="0"/>
                  </a:lnTo>
                  <a:lnTo>
                    <a:pt x="153" y="0"/>
                  </a:lnTo>
                  <a:lnTo>
                    <a:pt x="158" y="8"/>
                  </a:lnTo>
                  <a:lnTo>
                    <a:pt x="158" y="0"/>
                  </a:lnTo>
                  <a:lnTo>
                    <a:pt x="158" y="8"/>
                  </a:lnTo>
                  <a:lnTo>
                    <a:pt x="163" y="8"/>
                  </a:lnTo>
                  <a:lnTo>
                    <a:pt x="163" y="0"/>
                  </a:lnTo>
                  <a:lnTo>
                    <a:pt x="168" y="15"/>
                  </a:lnTo>
                  <a:lnTo>
                    <a:pt x="168" y="0"/>
                  </a:lnTo>
                  <a:lnTo>
                    <a:pt x="173" y="0"/>
                  </a:lnTo>
                  <a:lnTo>
                    <a:pt x="179" y="0"/>
                  </a:lnTo>
                  <a:lnTo>
                    <a:pt x="179" y="8"/>
                  </a:lnTo>
                  <a:lnTo>
                    <a:pt x="184" y="8"/>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6" name="Group 147"/>
          <p:cNvGrpSpPr>
            <a:grpSpLocks/>
          </p:cNvGrpSpPr>
          <p:nvPr/>
        </p:nvGrpSpPr>
        <p:grpSpPr bwMode="auto">
          <a:xfrm>
            <a:off x="3624263" y="5164138"/>
            <a:ext cx="974725" cy="474662"/>
            <a:chOff x="2103" y="3253"/>
            <a:chExt cx="614" cy="299"/>
          </a:xfrm>
        </p:grpSpPr>
        <p:sp>
          <p:nvSpPr>
            <p:cNvPr id="31795" name="Freeform 102"/>
            <p:cNvSpPr>
              <a:spLocks/>
            </p:cNvSpPr>
            <p:nvPr/>
          </p:nvSpPr>
          <p:spPr bwMode="auto">
            <a:xfrm>
              <a:off x="2103" y="3516"/>
              <a:ext cx="158" cy="36"/>
            </a:xfrm>
            <a:custGeom>
              <a:avLst/>
              <a:gdLst>
                <a:gd name="T0" fmla="*/ 2 w 206"/>
                <a:gd name="T1" fmla="*/ 640 h 26"/>
                <a:gd name="T2" fmla="*/ 2 w 206"/>
                <a:gd name="T3" fmla="*/ 863 h 26"/>
                <a:gd name="T4" fmla="*/ 2 w 206"/>
                <a:gd name="T5" fmla="*/ 640 h 26"/>
                <a:gd name="T6" fmla="*/ 2 w 206"/>
                <a:gd name="T7" fmla="*/ 640 h 26"/>
                <a:gd name="T8" fmla="*/ 2 w 206"/>
                <a:gd name="T9" fmla="*/ 640 h 26"/>
                <a:gd name="T10" fmla="*/ 2 w 206"/>
                <a:gd name="T11" fmla="*/ 450 h 26"/>
                <a:gd name="T12" fmla="*/ 2 w 206"/>
                <a:gd name="T13" fmla="*/ 1083 h 26"/>
                <a:gd name="T14" fmla="*/ 2 w 206"/>
                <a:gd name="T15" fmla="*/ 863 h 26"/>
                <a:gd name="T16" fmla="*/ 2 w 206"/>
                <a:gd name="T17" fmla="*/ 450 h 26"/>
                <a:gd name="T18" fmla="*/ 2 w 206"/>
                <a:gd name="T19" fmla="*/ 450 h 26"/>
                <a:gd name="T20" fmla="*/ 3 w 206"/>
                <a:gd name="T21" fmla="*/ 640 h 26"/>
                <a:gd name="T22" fmla="*/ 3 w 206"/>
                <a:gd name="T23" fmla="*/ 1083 h 26"/>
                <a:gd name="T24" fmla="*/ 3 w 206"/>
                <a:gd name="T25" fmla="*/ 640 h 26"/>
                <a:gd name="T26" fmla="*/ 4 w 206"/>
                <a:gd name="T27" fmla="*/ 640 h 26"/>
                <a:gd name="T28" fmla="*/ 4 w 206"/>
                <a:gd name="T29" fmla="*/ 450 h 26"/>
                <a:gd name="T30" fmla="*/ 4 w 206"/>
                <a:gd name="T31" fmla="*/ 863 h 26"/>
                <a:gd name="T32" fmla="*/ 4 w 206"/>
                <a:gd name="T33" fmla="*/ 640 h 26"/>
                <a:gd name="T34" fmla="*/ 5 w 206"/>
                <a:gd name="T35" fmla="*/ 640 h 26"/>
                <a:gd name="T36" fmla="*/ 5 w 206"/>
                <a:gd name="T37" fmla="*/ 863 h 26"/>
                <a:gd name="T38" fmla="*/ 5 w 206"/>
                <a:gd name="T39" fmla="*/ 640 h 26"/>
                <a:gd name="T40" fmla="*/ 5 w 206"/>
                <a:gd name="T41" fmla="*/ 640 h 26"/>
                <a:gd name="T42" fmla="*/ 5 w 206"/>
                <a:gd name="T43" fmla="*/ 863 h 26"/>
                <a:gd name="T44" fmla="*/ 5 w 206"/>
                <a:gd name="T45" fmla="*/ 1083 h 26"/>
                <a:gd name="T46" fmla="*/ 5 w 206"/>
                <a:gd name="T47" fmla="*/ 863 h 26"/>
                <a:gd name="T48" fmla="*/ 5 w 206"/>
                <a:gd name="T49" fmla="*/ 450 h 26"/>
                <a:gd name="T50" fmla="*/ 5 w 206"/>
                <a:gd name="T51" fmla="*/ 640 h 26"/>
                <a:gd name="T52" fmla="*/ 5 w 206"/>
                <a:gd name="T53" fmla="*/ 1083 h 26"/>
                <a:gd name="T54" fmla="*/ 5 w 206"/>
                <a:gd name="T55" fmla="*/ 450 h 26"/>
                <a:gd name="T56" fmla="*/ 6 w 206"/>
                <a:gd name="T57" fmla="*/ 450 h 26"/>
                <a:gd name="T58" fmla="*/ 6 w 206"/>
                <a:gd name="T59" fmla="*/ 863 h 26"/>
                <a:gd name="T60" fmla="*/ 6 w 206"/>
                <a:gd name="T61" fmla="*/ 450 h 26"/>
                <a:gd name="T62" fmla="*/ 6 w 206"/>
                <a:gd name="T63" fmla="*/ 450 h 26"/>
                <a:gd name="T64" fmla="*/ 6 w 206"/>
                <a:gd name="T65" fmla="*/ 640 h 26"/>
                <a:gd name="T66" fmla="*/ 6 w 206"/>
                <a:gd name="T67" fmla="*/ 450 h 26"/>
                <a:gd name="T68" fmla="*/ 7 w 206"/>
                <a:gd name="T69" fmla="*/ 863 h 26"/>
                <a:gd name="T70" fmla="*/ 7 w 206"/>
                <a:gd name="T71" fmla="*/ 640 h 26"/>
                <a:gd name="T72" fmla="*/ 7 w 206"/>
                <a:gd name="T73" fmla="*/ 640 h 26"/>
                <a:gd name="T74" fmla="*/ 7 w 206"/>
                <a:gd name="T75" fmla="*/ 640 h 26"/>
                <a:gd name="T76" fmla="*/ 7 w 206"/>
                <a:gd name="T77" fmla="*/ 1083 h 26"/>
                <a:gd name="T78" fmla="*/ 7 w 206"/>
                <a:gd name="T79" fmla="*/ 1083 h 26"/>
                <a:gd name="T80" fmla="*/ 7 w 206"/>
                <a:gd name="T81" fmla="*/ 640 h 26"/>
                <a:gd name="T82" fmla="*/ 8 w 206"/>
                <a:gd name="T83" fmla="*/ 640 h 26"/>
                <a:gd name="T84" fmla="*/ 8 w 206"/>
                <a:gd name="T85" fmla="*/ 640 h 26"/>
                <a:gd name="T86" fmla="*/ 8 w 206"/>
                <a:gd name="T87" fmla="*/ 863 h 26"/>
                <a:gd name="T88" fmla="*/ 8 w 206"/>
                <a:gd name="T89" fmla="*/ 450 h 26"/>
                <a:gd name="T90" fmla="*/ 8 w 206"/>
                <a:gd name="T91" fmla="*/ 863 h 26"/>
                <a:gd name="T92" fmla="*/ 8 w 206"/>
                <a:gd name="T93" fmla="*/ 450 h 26"/>
                <a:gd name="T94" fmla="*/ 8 w 206"/>
                <a:gd name="T95" fmla="*/ 1083 h 26"/>
                <a:gd name="T96" fmla="*/ 8 w 206"/>
                <a:gd name="T97" fmla="*/ 863 h 26"/>
                <a:gd name="T98" fmla="*/ 8 w 206"/>
                <a:gd name="T99" fmla="*/ 0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6" h="26">
                  <a:moveTo>
                    <a:pt x="0" y="5"/>
                  </a:moveTo>
                  <a:lnTo>
                    <a:pt x="0" y="5"/>
                  </a:lnTo>
                  <a:lnTo>
                    <a:pt x="4" y="9"/>
                  </a:lnTo>
                  <a:lnTo>
                    <a:pt x="4" y="13"/>
                  </a:lnTo>
                  <a:lnTo>
                    <a:pt x="8" y="5"/>
                  </a:lnTo>
                  <a:lnTo>
                    <a:pt x="11" y="17"/>
                  </a:lnTo>
                  <a:lnTo>
                    <a:pt x="11" y="9"/>
                  </a:lnTo>
                  <a:lnTo>
                    <a:pt x="15" y="13"/>
                  </a:lnTo>
                  <a:lnTo>
                    <a:pt x="19" y="13"/>
                  </a:lnTo>
                  <a:lnTo>
                    <a:pt x="23" y="13"/>
                  </a:lnTo>
                  <a:lnTo>
                    <a:pt x="26" y="13"/>
                  </a:lnTo>
                  <a:lnTo>
                    <a:pt x="26" y="17"/>
                  </a:lnTo>
                  <a:lnTo>
                    <a:pt x="30" y="13"/>
                  </a:lnTo>
                  <a:lnTo>
                    <a:pt x="30" y="5"/>
                  </a:lnTo>
                  <a:lnTo>
                    <a:pt x="34" y="9"/>
                  </a:lnTo>
                  <a:lnTo>
                    <a:pt x="34" y="17"/>
                  </a:lnTo>
                  <a:lnTo>
                    <a:pt x="34" y="9"/>
                  </a:lnTo>
                  <a:lnTo>
                    <a:pt x="38" y="9"/>
                  </a:lnTo>
                  <a:lnTo>
                    <a:pt x="38" y="17"/>
                  </a:lnTo>
                  <a:lnTo>
                    <a:pt x="41" y="22"/>
                  </a:lnTo>
                  <a:lnTo>
                    <a:pt x="45" y="9"/>
                  </a:lnTo>
                  <a:lnTo>
                    <a:pt x="45" y="13"/>
                  </a:lnTo>
                  <a:lnTo>
                    <a:pt x="49" y="17"/>
                  </a:lnTo>
                  <a:lnTo>
                    <a:pt x="49" y="13"/>
                  </a:lnTo>
                  <a:lnTo>
                    <a:pt x="53" y="13"/>
                  </a:lnTo>
                  <a:lnTo>
                    <a:pt x="53" y="17"/>
                  </a:lnTo>
                  <a:lnTo>
                    <a:pt x="53" y="9"/>
                  </a:lnTo>
                  <a:lnTo>
                    <a:pt x="56" y="13"/>
                  </a:lnTo>
                  <a:lnTo>
                    <a:pt x="56" y="17"/>
                  </a:lnTo>
                  <a:lnTo>
                    <a:pt x="60" y="9"/>
                  </a:lnTo>
                  <a:lnTo>
                    <a:pt x="64" y="13"/>
                  </a:lnTo>
                  <a:lnTo>
                    <a:pt x="64" y="17"/>
                  </a:lnTo>
                  <a:lnTo>
                    <a:pt x="68" y="13"/>
                  </a:lnTo>
                  <a:lnTo>
                    <a:pt x="68" y="17"/>
                  </a:lnTo>
                  <a:lnTo>
                    <a:pt x="71" y="17"/>
                  </a:lnTo>
                  <a:lnTo>
                    <a:pt x="71" y="13"/>
                  </a:lnTo>
                  <a:lnTo>
                    <a:pt x="75" y="22"/>
                  </a:lnTo>
                  <a:lnTo>
                    <a:pt x="75" y="13"/>
                  </a:lnTo>
                  <a:lnTo>
                    <a:pt x="79" y="13"/>
                  </a:lnTo>
                  <a:lnTo>
                    <a:pt x="82" y="13"/>
                  </a:lnTo>
                  <a:lnTo>
                    <a:pt x="86" y="13"/>
                  </a:lnTo>
                  <a:lnTo>
                    <a:pt x="90" y="13"/>
                  </a:lnTo>
                  <a:lnTo>
                    <a:pt x="90" y="17"/>
                  </a:lnTo>
                  <a:lnTo>
                    <a:pt x="94" y="9"/>
                  </a:lnTo>
                  <a:lnTo>
                    <a:pt x="94" y="13"/>
                  </a:lnTo>
                  <a:lnTo>
                    <a:pt x="97" y="17"/>
                  </a:lnTo>
                  <a:lnTo>
                    <a:pt x="101" y="13"/>
                  </a:lnTo>
                  <a:lnTo>
                    <a:pt x="101" y="9"/>
                  </a:lnTo>
                  <a:lnTo>
                    <a:pt x="105" y="9"/>
                  </a:lnTo>
                  <a:lnTo>
                    <a:pt x="105" y="13"/>
                  </a:lnTo>
                  <a:lnTo>
                    <a:pt x="105" y="17"/>
                  </a:lnTo>
                  <a:lnTo>
                    <a:pt x="105" y="9"/>
                  </a:lnTo>
                  <a:lnTo>
                    <a:pt x="105" y="13"/>
                  </a:lnTo>
                  <a:lnTo>
                    <a:pt x="109" y="13"/>
                  </a:lnTo>
                  <a:lnTo>
                    <a:pt x="109" y="9"/>
                  </a:lnTo>
                  <a:lnTo>
                    <a:pt x="109" y="17"/>
                  </a:lnTo>
                  <a:lnTo>
                    <a:pt x="109" y="13"/>
                  </a:lnTo>
                  <a:lnTo>
                    <a:pt x="109" y="17"/>
                  </a:lnTo>
                  <a:lnTo>
                    <a:pt x="112" y="9"/>
                  </a:lnTo>
                  <a:lnTo>
                    <a:pt x="112" y="13"/>
                  </a:lnTo>
                  <a:lnTo>
                    <a:pt x="116" y="13"/>
                  </a:lnTo>
                  <a:lnTo>
                    <a:pt x="116" y="9"/>
                  </a:lnTo>
                  <a:lnTo>
                    <a:pt x="116" y="13"/>
                  </a:lnTo>
                  <a:lnTo>
                    <a:pt x="116" y="9"/>
                  </a:lnTo>
                  <a:lnTo>
                    <a:pt x="120" y="9"/>
                  </a:lnTo>
                  <a:lnTo>
                    <a:pt x="120" y="17"/>
                  </a:lnTo>
                  <a:lnTo>
                    <a:pt x="124" y="9"/>
                  </a:lnTo>
                  <a:lnTo>
                    <a:pt x="124" y="22"/>
                  </a:lnTo>
                  <a:lnTo>
                    <a:pt x="124" y="9"/>
                  </a:lnTo>
                  <a:lnTo>
                    <a:pt x="124" y="17"/>
                  </a:lnTo>
                  <a:lnTo>
                    <a:pt x="124" y="13"/>
                  </a:lnTo>
                  <a:lnTo>
                    <a:pt x="127" y="17"/>
                  </a:lnTo>
                  <a:lnTo>
                    <a:pt x="127" y="13"/>
                  </a:lnTo>
                  <a:lnTo>
                    <a:pt x="127" y="9"/>
                  </a:lnTo>
                  <a:lnTo>
                    <a:pt x="127" y="22"/>
                  </a:lnTo>
                  <a:lnTo>
                    <a:pt x="127" y="9"/>
                  </a:lnTo>
                  <a:lnTo>
                    <a:pt x="131" y="13"/>
                  </a:lnTo>
                  <a:lnTo>
                    <a:pt x="135" y="9"/>
                  </a:lnTo>
                  <a:lnTo>
                    <a:pt x="135" y="22"/>
                  </a:lnTo>
                  <a:lnTo>
                    <a:pt x="135" y="13"/>
                  </a:lnTo>
                  <a:lnTo>
                    <a:pt x="139" y="17"/>
                  </a:lnTo>
                  <a:lnTo>
                    <a:pt x="139" y="9"/>
                  </a:lnTo>
                  <a:lnTo>
                    <a:pt x="139" y="13"/>
                  </a:lnTo>
                  <a:lnTo>
                    <a:pt x="142" y="13"/>
                  </a:lnTo>
                  <a:lnTo>
                    <a:pt x="142" y="9"/>
                  </a:lnTo>
                  <a:lnTo>
                    <a:pt x="142" y="13"/>
                  </a:lnTo>
                  <a:lnTo>
                    <a:pt x="142" y="9"/>
                  </a:lnTo>
                  <a:lnTo>
                    <a:pt x="146" y="17"/>
                  </a:lnTo>
                  <a:lnTo>
                    <a:pt x="146" y="13"/>
                  </a:lnTo>
                  <a:lnTo>
                    <a:pt x="146" y="9"/>
                  </a:lnTo>
                  <a:lnTo>
                    <a:pt x="150" y="13"/>
                  </a:lnTo>
                  <a:lnTo>
                    <a:pt x="150" y="9"/>
                  </a:lnTo>
                  <a:lnTo>
                    <a:pt x="154" y="13"/>
                  </a:lnTo>
                  <a:lnTo>
                    <a:pt x="154" y="17"/>
                  </a:lnTo>
                  <a:lnTo>
                    <a:pt x="154" y="13"/>
                  </a:lnTo>
                  <a:lnTo>
                    <a:pt x="157" y="13"/>
                  </a:lnTo>
                  <a:lnTo>
                    <a:pt x="157" y="9"/>
                  </a:lnTo>
                  <a:lnTo>
                    <a:pt x="157" y="13"/>
                  </a:lnTo>
                  <a:lnTo>
                    <a:pt x="157" y="17"/>
                  </a:lnTo>
                  <a:lnTo>
                    <a:pt x="161" y="13"/>
                  </a:lnTo>
                  <a:lnTo>
                    <a:pt x="161" y="17"/>
                  </a:lnTo>
                  <a:lnTo>
                    <a:pt x="161" y="9"/>
                  </a:lnTo>
                  <a:lnTo>
                    <a:pt x="165" y="13"/>
                  </a:lnTo>
                  <a:lnTo>
                    <a:pt x="165" y="17"/>
                  </a:lnTo>
                  <a:lnTo>
                    <a:pt x="165" y="13"/>
                  </a:lnTo>
                  <a:lnTo>
                    <a:pt x="165" y="22"/>
                  </a:lnTo>
                  <a:lnTo>
                    <a:pt x="169" y="13"/>
                  </a:lnTo>
                  <a:lnTo>
                    <a:pt x="169" y="17"/>
                  </a:lnTo>
                  <a:lnTo>
                    <a:pt x="169" y="22"/>
                  </a:lnTo>
                  <a:lnTo>
                    <a:pt x="169" y="13"/>
                  </a:lnTo>
                  <a:lnTo>
                    <a:pt x="172" y="22"/>
                  </a:lnTo>
                  <a:lnTo>
                    <a:pt x="172" y="13"/>
                  </a:lnTo>
                  <a:lnTo>
                    <a:pt x="172" y="22"/>
                  </a:lnTo>
                  <a:lnTo>
                    <a:pt x="172" y="26"/>
                  </a:lnTo>
                  <a:lnTo>
                    <a:pt x="176" y="22"/>
                  </a:lnTo>
                  <a:lnTo>
                    <a:pt x="176" y="5"/>
                  </a:lnTo>
                  <a:lnTo>
                    <a:pt x="176" y="22"/>
                  </a:lnTo>
                  <a:lnTo>
                    <a:pt x="176" y="13"/>
                  </a:lnTo>
                  <a:lnTo>
                    <a:pt x="176" y="17"/>
                  </a:lnTo>
                  <a:lnTo>
                    <a:pt x="180" y="9"/>
                  </a:lnTo>
                  <a:lnTo>
                    <a:pt x="180" y="13"/>
                  </a:lnTo>
                  <a:lnTo>
                    <a:pt x="184" y="13"/>
                  </a:lnTo>
                  <a:lnTo>
                    <a:pt x="184" y="9"/>
                  </a:lnTo>
                  <a:lnTo>
                    <a:pt x="184" y="17"/>
                  </a:lnTo>
                  <a:lnTo>
                    <a:pt x="187" y="13"/>
                  </a:lnTo>
                  <a:lnTo>
                    <a:pt x="187" y="9"/>
                  </a:lnTo>
                  <a:lnTo>
                    <a:pt x="187" y="13"/>
                  </a:lnTo>
                  <a:lnTo>
                    <a:pt x="187" y="17"/>
                  </a:lnTo>
                  <a:lnTo>
                    <a:pt x="191" y="13"/>
                  </a:lnTo>
                  <a:lnTo>
                    <a:pt x="191" y="9"/>
                  </a:lnTo>
                  <a:lnTo>
                    <a:pt x="191" y="13"/>
                  </a:lnTo>
                  <a:lnTo>
                    <a:pt x="195" y="13"/>
                  </a:lnTo>
                  <a:lnTo>
                    <a:pt x="195" y="9"/>
                  </a:lnTo>
                  <a:lnTo>
                    <a:pt x="195" y="17"/>
                  </a:lnTo>
                  <a:lnTo>
                    <a:pt x="195" y="13"/>
                  </a:lnTo>
                  <a:lnTo>
                    <a:pt x="199" y="13"/>
                  </a:lnTo>
                  <a:lnTo>
                    <a:pt x="199" y="9"/>
                  </a:lnTo>
                  <a:lnTo>
                    <a:pt x="199" y="17"/>
                  </a:lnTo>
                  <a:lnTo>
                    <a:pt x="199" y="26"/>
                  </a:lnTo>
                  <a:lnTo>
                    <a:pt x="202" y="17"/>
                  </a:lnTo>
                  <a:lnTo>
                    <a:pt x="202" y="22"/>
                  </a:lnTo>
                  <a:lnTo>
                    <a:pt x="202" y="17"/>
                  </a:lnTo>
                  <a:lnTo>
                    <a:pt x="202" y="13"/>
                  </a:lnTo>
                  <a:lnTo>
                    <a:pt x="206" y="17"/>
                  </a:lnTo>
                  <a:lnTo>
                    <a:pt x="206" y="13"/>
                  </a:lnTo>
                  <a:lnTo>
                    <a:pt x="206"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6" name="Freeform 103"/>
            <p:cNvSpPr>
              <a:spLocks/>
            </p:cNvSpPr>
            <p:nvPr/>
          </p:nvSpPr>
          <p:spPr bwMode="auto">
            <a:xfrm>
              <a:off x="2259" y="3253"/>
              <a:ext cx="458" cy="265"/>
            </a:xfrm>
            <a:custGeom>
              <a:avLst/>
              <a:gdLst>
                <a:gd name="T0" fmla="*/ 2 w 596"/>
                <a:gd name="T1" fmla="*/ 421 h 192"/>
                <a:gd name="T2" fmla="*/ 2 w 596"/>
                <a:gd name="T3" fmla="*/ 1038 h 192"/>
                <a:gd name="T4" fmla="*/ 2 w 596"/>
                <a:gd name="T5" fmla="*/ 1478 h 192"/>
                <a:gd name="T6" fmla="*/ 2 w 596"/>
                <a:gd name="T7" fmla="*/ 2530 h 192"/>
                <a:gd name="T8" fmla="*/ 2 w 596"/>
                <a:gd name="T9" fmla="*/ 3161 h 192"/>
                <a:gd name="T10" fmla="*/ 2 w 596"/>
                <a:gd name="T11" fmla="*/ 3768 h 192"/>
                <a:gd name="T12" fmla="*/ 2 w 596"/>
                <a:gd name="T13" fmla="*/ 4182 h 192"/>
                <a:gd name="T14" fmla="*/ 3 w 596"/>
                <a:gd name="T15" fmla="*/ 5020 h 192"/>
                <a:gd name="T16" fmla="*/ 4 w 596"/>
                <a:gd name="T17" fmla="*/ 5020 h 192"/>
                <a:gd name="T18" fmla="*/ 4 w 596"/>
                <a:gd name="T19" fmla="*/ 5450 h 192"/>
                <a:gd name="T20" fmla="*/ 4 w 596"/>
                <a:gd name="T21" fmla="*/ 5450 h 192"/>
                <a:gd name="T22" fmla="*/ 4 w 596"/>
                <a:gd name="T23" fmla="*/ 6072 h 192"/>
                <a:gd name="T24" fmla="*/ 5 w 596"/>
                <a:gd name="T25" fmla="*/ 6298 h 192"/>
                <a:gd name="T26" fmla="*/ 5 w 596"/>
                <a:gd name="T27" fmla="*/ 6493 h 192"/>
                <a:gd name="T28" fmla="*/ 5 w 596"/>
                <a:gd name="T29" fmla="*/ 6748 h 192"/>
                <a:gd name="T30" fmla="*/ 6 w 596"/>
                <a:gd name="T31" fmla="*/ 6493 h 192"/>
                <a:gd name="T32" fmla="*/ 6 w 596"/>
                <a:gd name="T33" fmla="*/ 6998 h 192"/>
                <a:gd name="T34" fmla="*/ 7 w 596"/>
                <a:gd name="T35" fmla="*/ 6748 h 192"/>
                <a:gd name="T36" fmla="*/ 7 w 596"/>
                <a:gd name="T37" fmla="*/ 6998 h 192"/>
                <a:gd name="T38" fmla="*/ 7 w 596"/>
                <a:gd name="T39" fmla="*/ 6748 h 192"/>
                <a:gd name="T40" fmla="*/ 8 w 596"/>
                <a:gd name="T41" fmla="*/ 7178 h 192"/>
                <a:gd name="T42" fmla="*/ 8 w 596"/>
                <a:gd name="T43" fmla="*/ 7379 h 192"/>
                <a:gd name="T44" fmla="*/ 9 w 596"/>
                <a:gd name="T45" fmla="*/ 7586 h 192"/>
                <a:gd name="T46" fmla="*/ 9 w 596"/>
                <a:gd name="T47" fmla="*/ 7586 h 192"/>
                <a:gd name="T48" fmla="*/ 9 w 596"/>
                <a:gd name="T49" fmla="*/ 7178 h 192"/>
                <a:gd name="T50" fmla="*/ 9 w 596"/>
                <a:gd name="T51" fmla="*/ 7586 h 192"/>
                <a:gd name="T52" fmla="*/ 10 w 596"/>
                <a:gd name="T53" fmla="*/ 7586 h 192"/>
                <a:gd name="T54" fmla="*/ 10 w 596"/>
                <a:gd name="T55" fmla="*/ 7586 h 192"/>
                <a:gd name="T56" fmla="*/ 11 w 596"/>
                <a:gd name="T57" fmla="*/ 7586 h 192"/>
                <a:gd name="T58" fmla="*/ 12 w 596"/>
                <a:gd name="T59" fmla="*/ 7586 h 192"/>
                <a:gd name="T60" fmla="*/ 12 w 596"/>
                <a:gd name="T61" fmla="*/ 7800 h 192"/>
                <a:gd name="T62" fmla="*/ 12 w 596"/>
                <a:gd name="T63" fmla="*/ 7800 h 192"/>
                <a:gd name="T64" fmla="*/ 12 w 596"/>
                <a:gd name="T65" fmla="*/ 7800 h 192"/>
                <a:gd name="T66" fmla="*/ 12 w 596"/>
                <a:gd name="T67" fmla="*/ 7800 h 192"/>
                <a:gd name="T68" fmla="*/ 13 w 596"/>
                <a:gd name="T69" fmla="*/ 7800 h 192"/>
                <a:gd name="T70" fmla="*/ 13 w 596"/>
                <a:gd name="T71" fmla="*/ 8182 h 192"/>
                <a:gd name="T72" fmla="*/ 13 w 596"/>
                <a:gd name="T73" fmla="*/ 7800 h 192"/>
                <a:gd name="T74" fmla="*/ 14 w 596"/>
                <a:gd name="T75" fmla="*/ 8182 h 192"/>
                <a:gd name="T76" fmla="*/ 15 w 596"/>
                <a:gd name="T77" fmla="*/ 8182 h 192"/>
                <a:gd name="T78" fmla="*/ 15 w 596"/>
                <a:gd name="T79" fmla="*/ 8182 h 192"/>
                <a:gd name="T80" fmla="*/ 15 w 596"/>
                <a:gd name="T81" fmla="*/ 7800 h 192"/>
                <a:gd name="T82" fmla="*/ 16 w 596"/>
                <a:gd name="T83" fmla="*/ 8182 h 192"/>
                <a:gd name="T84" fmla="*/ 16 w 596"/>
                <a:gd name="T85" fmla="*/ 7800 h 192"/>
                <a:gd name="T86" fmla="*/ 17 w 596"/>
                <a:gd name="T87" fmla="*/ 7800 h 192"/>
                <a:gd name="T88" fmla="*/ 17 w 596"/>
                <a:gd name="T89" fmla="*/ 8182 h 192"/>
                <a:gd name="T90" fmla="*/ 18 w 596"/>
                <a:gd name="T91" fmla="*/ 7800 h 192"/>
                <a:gd name="T92" fmla="*/ 19 w 596"/>
                <a:gd name="T93" fmla="*/ 8182 h 192"/>
                <a:gd name="T94" fmla="*/ 19 w 596"/>
                <a:gd name="T95" fmla="*/ 8182 h 192"/>
                <a:gd name="T96" fmla="*/ 21 w 596"/>
                <a:gd name="T97" fmla="*/ 8182 h 192"/>
                <a:gd name="T98" fmla="*/ 21 w 596"/>
                <a:gd name="T99" fmla="*/ 8182 h 192"/>
                <a:gd name="T100" fmla="*/ 22 w 596"/>
                <a:gd name="T101" fmla="*/ 8182 h 192"/>
                <a:gd name="T102" fmla="*/ 22 w 596"/>
                <a:gd name="T103" fmla="*/ 8182 h 192"/>
                <a:gd name="T104" fmla="*/ 22 w 596"/>
                <a:gd name="T105" fmla="*/ 8657 h 192"/>
                <a:gd name="T106" fmla="*/ 22 w 596"/>
                <a:gd name="T107" fmla="*/ 8657 h 192"/>
                <a:gd name="T108" fmla="*/ 22 w 596"/>
                <a:gd name="T109" fmla="*/ 8657 h 192"/>
                <a:gd name="T110" fmla="*/ 23 w 596"/>
                <a:gd name="T111" fmla="*/ 8657 h 192"/>
                <a:gd name="T112" fmla="*/ 24 w 596"/>
                <a:gd name="T113" fmla="*/ 8182 h 192"/>
                <a:gd name="T114" fmla="*/ 24 w 596"/>
                <a:gd name="T115" fmla="*/ 8182 h 192"/>
                <a:gd name="T116" fmla="*/ 25 w 596"/>
                <a:gd name="T117" fmla="*/ 8182 h 192"/>
                <a:gd name="T118" fmla="*/ 25 w 596"/>
                <a:gd name="T119" fmla="*/ 8182 h 192"/>
                <a:gd name="T120" fmla="*/ 25 w 596"/>
                <a:gd name="T121" fmla="*/ 8182 h 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6" h="192">
                  <a:moveTo>
                    <a:pt x="3" y="192"/>
                  </a:moveTo>
                  <a:lnTo>
                    <a:pt x="0" y="141"/>
                  </a:lnTo>
                  <a:lnTo>
                    <a:pt x="0" y="110"/>
                  </a:lnTo>
                  <a:lnTo>
                    <a:pt x="4" y="83"/>
                  </a:lnTo>
                  <a:lnTo>
                    <a:pt x="4" y="57"/>
                  </a:lnTo>
                  <a:lnTo>
                    <a:pt x="4" y="39"/>
                  </a:lnTo>
                  <a:lnTo>
                    <a:pt x="4" y="22"/>
                  </a:lnTo>
                  <a:lnTo>
                    <a:pt x="8" y="13"/>
                  </a:lnTo>
                  <a:lnTo>
                    <a:pt x="8" y="9"/>
                  </a:lnTo>
                  <a:lnTo>
                    <a:pt x="12" y="0"/>
                  </a:lnTo>
                  <a:lnTo>
                    <a:pt x="12" y="4"/>
                  </a:lnTo>
                  <a:lnTo>
                    <a:pt x="12" y="0"/>
                  </a:lnTo>
                  <a:lnTo>
                    <a:pt x="15" y="9"/>
                  </a:lnTo>
                  <a:lnTo>
                    <a:pt x="15" y="13"/>
                  </a:lnTo>
                  <a:lnTo>
                    <a:pt x="15" y="9"/>
                  </a:lnTo>
                  <a:lnTo>
                    <a:pt x="15" y="22"/>
                  </a:lnTo>
                  <a:lnTo>
                    <a:pt x="19" y="31"/>
                  </a:lnTo>
                  <a:lnTo>
                    <a:pt x="19" y="22"/>
                  </a:lnTo>
                  <a:lnTo>
                    <a:pt x="19" y="31"/>
                  </a:lnTo>
                  <a:lnTo>
                    <a:pt x="19" y="22"/>
                  </a:lnTo>
                  <a:lnTo>
                    <a:pt x="23" y="22"/>
                  </a:lnTo>
                  <a:lnTo>
                    <a:pt x="23" y="31"/>
                  </a:lnTo>
                  <a:lnTo>
                    <a:pt x="27" y="31"/>
                  </a:lnTo>
                  <a:lnTo>
                    <a:pt x="30" y="35"/>
                  </a:lnTo>
                  <a:lnTo>
                    <a:pt x="30" y="44"/>
                  </a:lnTo>
                  <a:lnTo>
                    <a:pt x="30" y="39"/>
                  </a:lnTo>
                  <a:lnTo>
                    <a:pt x="30" y="53"/>
                  </a:lnTo>
                  <a:lnTo>
                    <a:pt x="34" y="44"/>
                  </a:lnTo>
                  <a:lnTo>
                    <a:pt x="34" y="53"/>
                  </a:lnTo>
                  <a:lnTo>
                    <a:pt x="34" y="44"/>
                  </a:lnTo>
                  <a:lnTo>
                    <a:pt x="34" y="53"/>
                  </a:lnTo>
                  <a:lnTo>
                    <a:pt x="38" y="53"/>
                  </a:lnTo>
                  <a:lnTo>
                    <a:pt x="38" y="57"/>
                  </a:lnTo>
                  <a:lnTo>
                    <a:pt x="38" y="61"/>
                  </a:lnTo>
                  <a:lnTo>
                    <a:pt x="42" y="66"/>
                  </a:lnTo>
                  <a:lnTo>
                    <a:pt x="42" y="57"/>
                  </a:lnTo>
                  <a:lnTo>
                    <a:pt x="42" y="66"/>
                  </a:lnTo>
                  <a:lnTo>
                    <a:pt x="45" y="66"/>
                  </a:lnTo>
                  <a:lnTo>
                    <a:pt x="45" y="70"/>
                  </a:lnTo>
                  <a:lnTo>
                    <a:pt x="45" y="66"/>
                  </a:lnTo>
                  <a:lnTo>
                    <a:pt x="45" y="75"/>
                  </a:lnTo>
                  <a:lnTo>
                    <a:pt x="49" y="70"/>
                  </a:lnTo>
                  <a:lnTo>
                    <a:pt x="49" y="79"/>
                  </a:lnTo>
                  <a:lnTo>
                    <a:pt x="49" y="75"/>
                  </a:lnTo>
                  <a:lnTo>
                    <a:pt x="49" y="79"/>
                  </a:lnTo>
                  <a:lnTo>
                    <a:pt x="53" y="79"/>
                  </a:lnTo>
                  <a:lnTo>
                    <a:pt x="53" y="88"/>
                  </a:lnTo>
                  <a:lnTo>
                    <a:pt x="53" y="79"/>
                  </a:lnTo>
                  <a:lnTo>
                    <a:pt x="53" y="83"/>
                  </a:lnTo>
                  <a:lnTo>
                    <a:pt x="56" y="88"/>
                  </a:lnTo>
                  <a:lnTo>
                    <a:pt x="56" y="92"/>
                  </a:lnTo>
                  <a:lnTo>
                    <a:pt x="56" y="88"/>
                  </a:lnTo>
                  <a:lnTo>
                    <a:pt x="56" y="92"/>
                  </a:lnTo>
                  <a:lnTo>
                    <a:pt x="60" y="88"/>
                  </a:lnTo>
                  <a:lnTo>
                    <a:pt x="60" y="97"/>
                  </a:lnTo>
                  <a:lnTo>
                    <a:pt x="60" y="92"/>
                  </a:lnTo>
                  <a:lnTo>
                    <a:pt x="64" y="105"/>
                  </a:lnTo>
                  <a:lnTo>
                    <a:pt x="64" y="92"/>
                  </a:lnTo>
                  <a:lnTo>
                    <a:pt x="64" y="97"/>
                  </a:lnTo>
                  <a:lnTo>
                    <a:pt x="64" y="92"/>
                  </a:lnTo>
                  <a:lnTo>
                    <a:pt x="64" y="97"/>
                  </a:lnTo>
                  <a:lnTo>
                    <a:pt x="68" y="92"/>
                  </a:lnTo>
                  <a:lnTo>
                    <a:pt x="68" y="97"/>
                  </a:lnTo>
                  <a:lnTo>
                    <a:pt x="68" y="105"/>
                  </a:lnTo>
                  <a:lnTo>
                    <a:pt x="68" y="101"/>
                  </a:lnTo>
                  <a:lnTo>
                    <a:pt x="71" y="105"/>
                  </a:lnTo>
                  <a:lnTo>
                    <a:pt x="71" y="101"/>
                  </a:lnTo>
                  <a:lnTo>
                    <a:pt x="71" y="110"/>
                  </a:lnTo>
                  <a:lnTo>
                    <a:pt x="75" y="105"/>
                  </a:lnTo>
                  <a:lnTo>
                    <a:pt x="75" y="101"/>
                  </a:lnTo>
                  <a:lnTo>
                    <a:pt x="75" y="114"/>
                  </a:lnTo>
                  <a:lnTo>
                    <a:pt x="75" y="97"/>
                  </a:lnTo>
                  <a:lnTo>
                    <a:pt x="75" y="110"/>
                  </a:lnTo>
                  <a:lnTo>
                    <a:pt x="79" y="105"/>
                  </a:lnTo>
                  <a:lnTo>
                    <a:pt x="79" y="110"/>
                  </a:lnTo>
                  <a:lnTo>
                    <a:pt x="79" y="114"/>
                  </a:lnTo>
                  <a:lnTo>
                    <a:pt x="79" y="110"/>
                  </a:lnTo>
                  <a:lnTo>
                    <a:pt x="79" y="114"/>
                  </a:lnTo>
                  <a:lnTo>
                    <a:pt x="83" y="114"/>
                  </a:lnTo>
                  <a:lnTo>
                    <a:pt x="83" y="110"/>
                  </a:lnTo>
                  <a:lnTo>
                    <a:pt x="83" y="114"/>
                  </a:lnTo>
                  <a:lnTo>
                    <a:pt x="83" y="118"/>
                  </a:lnTo>
                  <a:lnTo>
                    <a:pt x="86" y="118"/>
                  </a:lnTo>
                  <a:lnTo>
                    <a:pt x="86" y="114"/>
                  </a:lnTo>
                  <a:lnTo>
                    <a:pt x="86" y="118"/>
                  </a:lnTo>
                  <a:lnTo>
                    <a:pt x="90" y="123"/>
                  </a:lnTo>
                  <a:lnTo>
                    <a:pt x="90" y="118"/>
                  </a:lnTo>
                  <a:lnTo>
                    <a:pt x="90" y="114"/>
                  </a:lnTo>
                  <a:lnTo>
                    <a:pt x="90" y="118"/>
                  </a:lnTo>
                  <a:lnTo>
                    <a:pt x="94" y="127"/>
                  </a:lnTo>
                  <a:lnTo>
                    <a:pt x="94" y="114"/>
                  </a:lnTo>
                  <a:lnTo>
                    <a:pt x="94" y="127"/>
                  </a:lnTo>
                  <a:lnTo>
                    <a:pt x="94" y="114"/>
                  </a:lnTo>
                  <a:lnTo>
                    <a:pt x="94" y="123"/>
                  </a:lnTo>
                  <a:lnTo>
                    <a:pt x="98" y="114"/>
                  </a:lnTo>
                  <a:lnTo>
                    <a:pt x="98" y="123"/>
                  </a:lnTo>
                  <a:lnTo>
                    <a:pt x="98" y="127"/>
                  </a:lnTo>
                  <a:lnTo>
                    <a:pt x="101" y="127"/>
                  </a:lnTo>
                  <a:lnTo>
                    <a:pt x="101" y="123"/>
                  </a:lnTo>
                  <a:lnTo>
                    <a:pt x="101" y="127"/>
                  </a:lnTo>
                  <a:lnTo>
                    <a:pt x="106" y="132"/>
                  </a:lnTo>
                  <a:lnTo>
                    <a:pt x="106" y="127"/>
                  </a:lnTo>
                  <a:lnTo>
                    <a:pt x="109" y="127"/>
                  </a:lnTo>
                  <a:lnTo>
                    <a:pt x="109" y="132"/>
                  </a:lnTo>
                  <a:lnTo>
                    <a:pt x="112" y="127"/>
                  </a:lnTo>
                  <a:lnTo>
                    <a:pt x="112" y="132"/>
                  </a:lnTo>
                  <a:lnTo>
                    <a:pt x="112" y="136"/>
                  </a:lnTo>
                  <a:lnTo>
                    <a:pt x="112" y="132"/>
                  </a:lnTo>
                  <a:lnTo>
                    <a:pt x="116" y="136"/>
                  </a:lnTo>
                  <a:lnTo>
                    <a:pt x="116" y="127"/>
                  </a:lnTo>
                  <a:lnTo>
                    <a:pt x="116" y="132"/>
                  </a:lnTo>
                  <a:lnTo>
                    <a:pt x="116" y="136"/>
                  </a:lnTo>
                  <a:lnTo>
                    <a:pt x="120" y="127"/>
                  </a:lnTo>
                  <a:lnTo>
                    <a:pt x="120" y="132"/>
                  </a:lnTo>
                  <a:lnTo>
                    <a:pt x="120" y="136"/>
                  </a:lnTo>
                  <a:lnTo>
                    <a:pt x="124" y="141"/>
                  </a:lnTo>
                  <a:lnTo>
                    <a:pt x="124" y="136"/>
                  </a:lnTo>
                  <a:lnTo>
                    <a:pt x="124" y="141"/>
                  </a:lnTo>
                  <a:lnTo>
                    <a:pt x="124" y="136"/>
                  </a:lnTo>
                  <a:lnTo>
                    <a:pt x="127" y="132"/>
                  </a:lnTo>
                  <a:lnTo>
                    <a:pt x="127" y="136"/>
                  </a:lnTo>
                  <a:lnTo>
                    <a:pt x="127" y="141"/>
                  </a:lnTo>
                  <a:lnTo>
                    <a:pt x="132" y="136"/>
                  </a:lnTo>
                  <a:lnTo>
                    <a:pt x="132" y="146"/>
                  </a:lnTo>
                  <a:lnTo>
                    <a:pt x="132" y="141"/>
                  </a:lnTo>
                  <a:lnTo>
                    <a:pt x="132" y="136"/>
                  </a:lnTo>
                  <a:lnTo>
                    <a:pt x="132" y="141"/>
                  </a:lnTo>
                  <a:lnTo>
                    <a:pt x="135" y="141"/>
                  </a:lnTo>
                  <a:lnTo>
                    <a:pt x="135" y="150"/>
                  </a:lnTo>
                  <a:lnTo>
                    <a:pt x="135" y="141"/>
                  </a:lnTo>
                  <a:lnTo>
                    <a:pt x="135" y="136"/>
                  </a:lnTo>
                  <a:lnTo>
                    <a:pt x="139" y="136"/>
                  </a:lnTo>
                  <a:lnTo>
                    <a:pt x="139" y="141"/>
                  </a:lnTo>
                  <a:lnTo>
                    <a:pt x="142" y="141"/>
                  </a:lnTo>
                  <a:lnTo>
                    <a:pt x="142" y="146"/>
                  </a:lnTo>
                  <a:lnTo>
                    <a:pt x="142" y="141"/>
                  </a:lnTo>
                  <a:lnTo>
                    <a:pt x="142" y="136"/>
                  </a:lnTo>
                  <a:lnTo>
                    <a:pt x="147" y="146"/>
                  </a:lnTo>
                  <a:lnTo>
                    <a:pt x="147" y="141"/>
                  </a:lnTo>
                  <a:lnTo>
                    <a:pt x="147" y="146"/>
                  </a:lnTo>
                  <a:lnTo>
                    <a:pt x="147" y="141"/>
                  </a:lnTo>
                  <a:lnTo>
                    <a:pt x="150" y="146"/>
                  </a:lnTo>
                  <a:lnTo>
                    <a:pt x="150" y="154"/>
                  </a:lnTo>
                  <a:lnTo>
                    <a:pt x="150" y="141"/>
                  </a:lnTo>
                  <a:lnTo>
                    <a:pt x="150" y="146"/>
                  </a:lnTo>
                  <a:lnTo>
                    <a:pt x="154" y="150"/>
                  </a:lnTo>
                  <a:lnTo>
                    <a:pt x="154" y="146"/>
                  </a:lnTo>
                  <a:lnTo>
                    <a:pt x="154" y="141"/>
                  </a:lnTo>
                  <a:lnTo>
                    <a:pt x="154" y="150"/>
                  </a:lnTo>
                  <a:lnTo>
                    <a:pt x="157" y="159"/>
                  </a:lnTo>
                  <a:lnTo>
                    <a:pt x="157" y="146"/>
                  </a:lnTo>
                  <a:lnTo>
                    <a:pt x="157" y="150"/>
                  </a:lnTo>
                  <a:lnTo>
                    <a:pt x="157" y="146"/>
                  </a:lnTo>
                  <a:lnTo>
                    <a:pt x="161" y="150"/>
                  </a:lnTo>
                  <a:lnTo>
                    <a:pt x="161" y="146"/>
                  </a:lnTo>
                  <a:lnTo>
                    <a:pt x="161" y="150"/>
                  </a:lnTo>
                  <a:lnTo>
                    <a:pt x="161" y="154"/>
                  </a:lnTo>
                  <a:lnTo>
                    <a:pt x="165" y="146"/>
                  </a:lnTo>
                  <a:lnTo>
                    <a:pt x="165" y="150"/>
                  </a:lnTo>
                  <a:lnTo>
                    <a:pt x="165" y="141"/>
                  </a:lnTo>
                  <a:lnTo>
                    <a:pt x="165" y="150"/>
                  </a:lnTo>
                  <a:lnTo>
                    <a:pt x="168" y="146"/>
                  </a:lnTo>
                  <a:lnTo>
                    <a:pt x="168" y="150"/>
                  </a:lnTo>
                  <a:lnTo>
                    <a:pt x="168" y="154"/>
                  </a:lnTo>
                  <a:lnTo>
                    <a:pt x="168" y="146"/>
                  </a:lnTo>
                  <a:lnTo>
                    <a:pt x="168" y="150"/>
                  </a:lnTo>
                  <a:lnTo>
                    <a:pt x="173" y="141"/>
                  </a:lnTo>
                  <a:lnTo>
                    <a:pt x="173" y="150"/>
                  </a:lnTo>
                  <a:lnTo>
                    <a:pt x="173" y="141"/>
                  </a:lnTo>
                  <a:lnTo>
                    <a:pt x="176" y="154"/>
                  </a:lnTo>
                  <a:lnTo>
                    <a:pt x="176" y="150"/>
                  </a:lnTo>
                  <a:lnTo>
                    <a:pt x="180" y="159"/>
                  </a:lnTo>
                  <a:lnTo>
                    <a:pt x="180" y="150"/>
                  </a:lnTo>
                  <a:lnTo>
                    <a:pt x="180" y="154"/>
                  </a:lnTo>
                  <a:lnTo>
                    <a:pt x="183" y="154"/>
                  </a:lnTo>
                  <a:lnTo>
                    <a:pt x="183" y="150"/>
                  </a:lnTo>
                  <a:lnTo>
                    <a:pt x="183" y="163"/>
                  </a:lnTo>
                  <a:lnTo>
                    <a:pt x="188" y="154"/>
                  </a:lnTo>
                  <a:lnTo>
                    <a:pt x="188" y="150"/>
                  </a:lnTo>
                  <a:lnTo>
                    <a:pt x="191" y="154"/>
                  </a:lnTo>
                  <a:lnTo>
                    <a:pt x="191" y="150"/>
                  </a:lnTo>
                  <a:lnTo>
                    <a:pt x="191" y="154"/>
                  </a:lnTo>
                  <a:lnTo>
                    <a:pt x="195" y="150"/>
                  </a:lnTo>
                  <a:lnTo>
                    <a:pt x="195" y="154"/>
                  </a:lnTo>
                  <a:lnTo>
                    <a:pt x="195" y="150"/>
                  </a:lnTo>
                  <a:lnTo>
                    <a:pt x="195" y="154"/>
                  </a:lnTo>
                  <a:lnTo>
                    <a:pt x="199" y="159"/>
                  </a:lnTo>
                  <a:lnTo>
                    <a:pt x="199" y="150"/>
                  </a:lnTo>
                  <a:lnTo>
                    <a:pt x="199" y="163"/>
                  </a:lnTo>
                  <a:lnTo>
                    <a:pt x="199" y="154"/>
                  </a:lnTo>
                  <a:lnTo>
                    <a:pt x="203" y="154"/>
                  </a:lnTo>
                  <a:lnTo>
                    <a:pt x="203" y="150"/>
                  </a:lnTo>
                  <a:lnTo>
                    <a:pt x="203" y="159"/>
                  </a:lnTo>
                  <a:lnTo>
                    <a:pt x="203" y="150"/>
                  </a:lnTo>
                  <a:lnTo>
                    <a:pt x="206" y="154"/>
                  </a:lnTo>
                  <a:lnTo>
                    <a:pt x="206" y="159"/>
                  </a:lnTo>
                  <a:lnTo>
                    <a:pt x="206" y="154"/>
                  </a:lnTo>
                  <a:lnTo>
                    <a:pt x="210" y="159"/>
                  </a:lnTo>
                  <a:lnTo>
                    <a:pt x="210" y="154"/>
                  </a:lnTo>
                  <a:lnTo>
                    <a:pt x="210" y="159"/>
                  </a:lnTo>
                  <a:lnTo>
                    <a:pt x="214" y="163"/>
                  </a:lnTo>
                  <a:lnTo>
                    <a:pt x="214" y="154"/>
                  </a:lnTo>
                  <a:lnTo>
                    <a:pt x="214" y="150"/>
                  </a:lnTo>
                  <a:lnTo>
                    <a:pt x="217" y="154"/>
                  </a:lnTo>
                  <a:lnTo>
                    <a:pt x="217" y="150"/>
                  </a:lnTo>
                  <a:lnTo>
                    <a:pt x="217" y="154"/>
                  </a:lnTo>
                  <a:lnTo>
                    <a:pt x="217" y="159"/>
                  </a:lnTo>
                  <a:lnTo>
                    <a:pt x="221" y="159"/>
                  </a:lnTo>
                  <a:lnTo>
                    <a:pt x="221" y="154"/>
                  </a:lnTo>
                  <a:lnTo>
                    <a:pt x="225" y="159"/>
                  </a:lnTo>
                  <a:lnTo>
                    <a:pt x="225" y="154"/>
                  </a:lnTo>
                  <a:lnTo>
                    <a:pt x="225" y="163"/>
                  </a:lnTo>
                  <a:lnTo>
                    <a:pt x="225" y="154"/>
                  </a:lnTo>
                  <a:lnTo>
                    <a:pt x="229" y="154"/>
                  </a:lnTo>
                  <a:lnTo>
                    <a:pt x="229" y="159"/>
                  </a:lnTo>
                  <a:lnTo>
                    <a:pt x="229" y="154"/>
                  </a:lnTo>
                  <a:lnTo>
                    <a:pt x="229" y="159"/>
                  </a:lnTo>
                  <a:lnTo>
                    <a:pt x="232" y="154"/>
                  </a:lnTo>
                  <a:lnTo>
                    <a:pt x="232" y="163"/>
                  </a:lnTo>
                  <a:lnTo>
                    <a:pt x="232" y="159"/>
                  </a:lnTo>
                  <a:lnTo>
                    <a:pt x="232" y="163"/>
                  </a:lnTo>
                  <a:lnTo>
                    <a:pt x="232" y="154"/>
                  </a:lnTo>
                  <a:lnTo>
                    <a:pt x="236" y="159"/>
                  </a:lnTo>
                  <a:lnTo>
                    <a:pt x="236" y="154"/>
                  </a:lnTo>
                  <a:lnTo>
                    <a:pt x="236" y="159"/>
                  </a:lnTo>
                  <a:lnTo>
                    <a:pt x="236" y="154"/>
                  </a:lnTo>
                  <a:lnTo>
                    <a:pt x="240" y="159"/>
                  </a:lnTo>
                  <a:lnTo>
                    <a:pt x="244" y="150"/>
                  </a:lnTo>
                  <a:lnTo>
                    <a:pt x="244" y="163"/>
                  </a:lnTo>
                  <a:lnTo>
                    <a:pt x="244" y="159"/>
                  </a:lnTo>
                  <a:lnTo>
                    <a:pt x="247" y="159"/>
                  </a:lnTo>
                  <a:lnTo>
                    <a:pt x="247" y="163"/>
                  </a:lnTo>
                  <a:lnTo>
                    <a:pt x="247" y="159"/>
                  </a:lnTo>
                  <a:lnTo>
                    <a:pt x="247" y="163"/>
                  </a:lnTo>
                  <a:lnTo>
                    <a:pt x="251" y="159"/>
                  </a:lnTo>
                  <a:lnTo>
                    <a:pt x="251" y="163"/>
                  </a:lnTo>
                  <a:lnTo>
                    <a:pt x="251" y="159"/>
                  </a:lnTo>
                  <a:lnTo>
                    <a:pt x="251" y="163"/>
                  </a:lnTo>
                  <a:lnTo>
                    <a:pt x="255" y="159"/>
                  </a:lnTo>
                  <a:lnTo>
                    <a:pt x="255" y="163"/>
                  </a:lnTo>
                  <a:lnTo>
                    <a:pt x="255" y="154"/>
                  </a:lnTo>
                  <a:lnTo>
                    <a:pt x="259" y="159"/>
                  </a:lnTo>
                  <a:lnTo>
                    <a:pt x="259" y="163"/>
                  </a:lnTo>
                  <a:lnTo>
                    <a:pt x="259" y="159"/>
                  </a:lnTo>
                  <a:lnTo>
                    <a:pt x="259" y="163"/>
                  </a:lnTo>
                  <a:lnTo>
                    <a:pt x="262" y="163"/>
                  </a:lnTo>
                  <a:lnTo>
                    <a:pt x="262" y="159"/>
                  </a:lnTo>
                  <a:lnTo>
                    <a:pt x="266" y="163"/>
                  </a:lnTo>
                  <a:lnTo>
                    <a:pt x="266" y="159"/>
                  </a:lnTo>
                  <a:lnTo>
                    <a:pt x="266" y="163"/>
                  </a:lnTo>
                  <a:lnTo>
                    <a:pt x="270" y="163"/>
                  </a:lnTo>
                  <a:lnTo>
                    <a:pt x="270" y="159"/>
                  </a:lnTo>
                  <a:lnTo>
                    <a:pt x="270" y="163"/>
                  </a:lnTo>
                  <a:lnTo>
                    <a:pt x="273" y="172"/>
                  </a:lnTo>
                  <a:lnTo>
                    <a:pt x="273" y="163"/>
                  </a:lnTo>
                  <a:lnTo>
                    <a:pt x="277" y="163"/>
                  </a:lnTo>
                  <a:lnTo>
                    <a:pt x="281" y="163"/>
                  </a:lnTo>
                  <a:lnTo>
                    <a:pt x="281" y="172"/>
                  </a:lnTo>
                  <a:lnTo>
                    <a:pt x="281" y="163"/>
                  </a:lnTo>
                  <a:lnTo>
                    <a:pt x="285" y="163"/>
                  </a:lnTo>
                  <a:lnTo>
                    <a:pt x="285" y="172"/>
                  </a:lnTo>
                  <a:lnTo>
                    <a:pt x="285" y="163"/>
                  </a:lnTo>
                  <a:lnTo>
                    <a:pt x="288" y="163"/>
                  </a:lnTo>
                  <a:lnTo>
                    <a:pt x="288" y="159"/>
                  </a:lnTo>
                  <a:lnTo>
                    <a:pt x="288" y="163"/>
                  </a:lnTo>
                  <a:lnTo>
                    <a:pt x="292" y="163"/>
                  </a:lnTo>
                  <a:lnTo>
                    <a:pt x="292" y="172"/>
                  </a:lnTo>
                  <a:lnTo>
                    <a:pt x="296" y="163"/>
                  </a:lnTo>
                  <a:lnTo>
                    <a:pt x="296" y="172"/>
                  </a:lnTo>
                  <a:lnTo>
                    <a:pt x="296" y="163"/>
                  </a:lnTo>
                  <a:lnTo>
                    <a:pt x="300" y="172"/>
                  </a:lnTo>
                  <a:lnTo>
                    <a:pt x="300" y="163"/>
                  </a:lnTo>
                  <a:lnTo>
                    <a:pt x="300" y="172"/>
                  </a:lnTo>
                  <a:lnTo>
                    <a:pt x="300" y="163"/>
                  </a:lnTo>
                  <a:lnTo>
                    <a:pt x="303" y="172"/>
                  </a:lnTo>
                  <a:lnTo>
                    <a:pt x="303" y="163"/>
                  </a:lnTo>
                  <a:lnTo>
                    <a:pt x="307" y="163"/>
                  </a:lnTo>
                  <a:lnTo>
                    <a:pt x="307" y="172"/>
                  </a:lnTo>
                  <a:lnTo>
                    <a:pt x="311" y="163"/>
                  </a:lnTo>
                  <a:lnTo>
                    <a:pt x="311" y="172"/>
                  </a:lnTo>
                  <a:lnTo>
                    <a:pt x="311" y="163"/>
                  </a:lnTo>
                  <a:lnTo>
                    <a:pt x="315" y="163"/>
                  </a:lnTo>
                  <a:lnTo>
                    <a:pt x="315" y="172"/>
                  </a:lnTo>
                  <a:lnTo>
                    <a:pt x="315" y="163"/>
                  </a:lnTo>
                  <a:lnTo>
                    <a:pt x="318" y="172"/>
                  </a:lnTo>
                  <a:lnTo>
                    <a:pt x="318" y="163"/>
                  </a:lnTo>
                  <a:lnTo>
                    <a:pt x="323" y="172"/>
                  </a:lnTo>
                  <a:lnTo>
                    <a:pt x="326" y="163"/>
                  </a:lnTo>
                  <a:lnTo>
                    <a:pt x="326" y="172"/>
                  </a:lnTo>
                  <a:lnTo>
                    <a:pt x="329" y="172"/>
                  </a:lnTo>
                  <a:lnTo>
                    <a:pt x="329" y="163"/>
                  </a:lnTo>
                  <a:lnTo>
                    <a:pt x="333" y="172"/>
                  </a:lnTo>
                  <a:lnTo>
                    <a:pt x="333" y="163"/>
                  </a:lnTo>
                  <a:lnTo>
                    <a:pt x="333" y="172"/>
                  </a:lnTo>
                  <a:lnTo>
                    <a:pt x="333" y="163"/>
                  </a:lnTo>
                  <a:lnTo>
                    <a:pt x="337" y="172"/>
                  </a:lnTo>
                  <a:lnTo>
                    <a:pt x="341" y="163"/>
                  </a:lnTo>
                  <a:lnTo>
                    <a:pt x="344" y="172"/>
                  </a:lnTo>
                  <a:lnTo>
                    <a:pt x="344" y="163"/>
                  </a:lnTo>
                  <a:lnTo>
                    <a:pt x="344" y="172"/>
                  </a:lnTo>
                  <a:lnTo>
                    <a:pt x="349" y="172"/>
                  </a:lnTo>
                  <a:lnTo>
                    <a:pt x="352" y="172"/>
                  </a:lnTo>
                  <a:lnTo>
                    <a:pt x="352" y="181"/>
                  </a:lnTo>
                  <a:lnTo>
                    <a:pt x="352" y="172"/>
                  </a:lnTo>
                  <a:lnTo>
                    <a:pt x="352" y="163"/>
                  </a:lnTo>
                  <a:lnTo>
                    <a:pt x="356" y="172"/>
                  </a:lnTo>
                  <a:lnTo>
                    <a:pt x="356" y="163"/>
                  </a:lnTo>
                  <a:lnTo>
                    <a:pt x="356" y="181"/>
                  </a:lnTo>
                  <a:lnTo>
                    <a:pt x="359" y="163"/>
                  </a:lnTo>
                  <a:lnTo>
                    <a:pt x="359" y="172"/>
                  </a:lnTo>
                  <a:lnTo>
                    <a:pt x="359" y="163"/>
                  </a:lnTo>
                  <a:lnTo>
                    <a:pt x="364" y="172"/>
                  </a:lnTo>
                  <a:lnTo>
                    <a:pt x="364" y="163"/>
                  </a:lnTo>
                  <a:lnTo>
                    <a:pt x="367" y="163"/>
                  </a:lnTo>
                  <a:lnTo>
                    <a:pt x="371" y="172"/>
                  </a:lnTo>
                  <a:lnTo>
                    <a:pt x="371" y="163"/>
                  </a:lnTo>
                  <a:lnTo>
                    <a:pt x="374" y="163"/>
                  </a:lnTo>
                  <a:lnTo>
                    <a:pt x="379" y="172"/>
                  </a:lnTo>
                  <a:lnTo>
                    <a:pt x="382" y="163"/>
                  </a:lnTo>
                  <a:lnTo>
                    <a:pt x="385" y="172"/>
                  </a:lnTo>
                  <a:lnTo>
                    <a:pt x="385" y="163"/>
                  </a:lnTo>
                  <a:lnTo>
                    <a:pt x="390" y="163"/>
                  </a:lnTo>
                  <a:lnTo>
                    <a:pt x="390" y="172"/>
                  </a:lnTo>
                  <a:lnTo>
                    <a:pt x="393" y="172"/>
                  </a:lnTo>
                  <a:lnTo>
                    <a:pt x="397" y="163"/>
                  </a:lnTo>
                  <a:lnTo>
                    <a:pt x="400" y="172"/>
                  </a:lnTo>
                  <a:lnTo>
                    <a:pt x="400" y="163"/>
                  </a:lnTo>
                  <a:lnTo>
                    <a:pt x="405" y="163"/>
                  </a:lnTo>
                  <a:lnTo>
                    <a:pt x="405" y="172"/>
                  </a:lnTo>
                  <a:lnTo>
                    <a:pt x="408" y="163"/>
                  </a:lnTo>
                  <a:lnTo>
                    <a:pt x="408" y="172"/>
                  </a:lnTo>
                  <a:lnTo>
                    <a:pt x="412" y="172"/>
                  </a:lnTo>
                  <a:lnTo>
                    <a:pt x="412" y="163"/>
                  </a:lnTo>
                  <a:lnTo>
                    <a:pt x="416" y="172"/>
                  </a:lnTo>
                  <a:lnTo>
                    <a:pt x="416" y="163"/>
                  </a:lnTo>
                  <a:lnTo>
                    <a:pt x="420" y="172"/>
                  </a:lnTo>
                  <a:lnTo>
                    <a:pt x="423" y="163"/>
                  </a:lnTo>
                  <a:lnTo>
                    <a:pt x="427" y="163"/>
                  </a:lnTo>
                  <a:lnTo>
                    <a:pt x="427" y="181"/>
                  </a:lnTo>
                  <a:lnTo>
                    <a:pt x="427" y="163"/>
                  </a:lnTo>
                  <a:lnTo>
                    <a:pt x="431" y="163"/>
                  </a:lnTo>
                  <a:lnTo>
                    <a:pt x="431" y="172"/>
                  </a:lnTo>
                  <a:lnTo>
                    <a:pt x="435" y="163"/>
                  </a:lnTo>
                  <a:lnTo>
                    <a:pt x="438" y="172"/>
                  </a:lnTo>
                  <a:lnTo>
                    <a:pt x="442" y="172"/>
                  </a:lnTo>
                  <a:lnTo>
                    <a:pt x="446" y="172"/>
                  </a:lnTo>
                  <a:lnTo>
                    <a:pt x="446" y="163"/>
                  </a:lnTo>
                  <a:lnTo>
                    <a:pt x="449" y="163"/>
                  </a:lnTo>
                  <a:lnTo>
                    <a:pt x="453" y="163"/>
                  </a:lnTo>
                  <a:lnTo>
                    <a:pt x="457" y="172"/>
                  </a:lnTo>
                  <a:lnTo>
                    <a:pt x="457" y="163"/>
                  </a:lnTo>
                  <a:lnTo>
                    <a:pt x="461" y="163"/>
                  </a:lnTo>
                  <a:lnTo>
                    <a:pt x="461" y="172"/>
                  </a:lnTo>
                  <a:lnTo>
                    <a:pt x="464" y="172"/>
                  </a:lnTo>
                  <a:lnTo>
                    <a:pt x="468" y="181"/>
                  </a:lnTo>
                  <a:lnTo>
                    <a:pt x="468" y="172"/>
                  </a:lnTo>
                  <a:lnTo>
                    <a:pt x="468" y="181"/>
                  </a:lnTo>
                  <a:lnTo>
                    <a:pt x="472" y="172"/>
                  </a:lnTo>
                  <a:lnTo>
                    <a:pt x="476" y="172"/>
                  </a:lnTo>
                  <a:lnTo>
                    <a:pt x="479" y="181"/>
                  </a:lnTo>
                  <a:lnTo>
                    <a:pt x="479" y="172"/>
                  </a:lnTo>
                  <a:lnTo>
                    <a:pt x="483" y="181"/>
                  </a:lnTo>
                  <a:lnTo>
                    <a:pt x="483" y="172"/>
                  </a:lnTo>
                  <a:lnTo>
                    <a:pt x="487" y="172"/>
                  </a:lnTo>
                  <a:lnTo>
                    <a:pt x="490" y="172"/>
                  </a:lnTo>
                  <a:lnTo>
                    <a:pt x="494" y="172"/>
                  </a:lnTo>
                  <a:lnTo>
                    <a:pt x="494" y="163"/>
                  </a:lnTo>
                  <a:lnTo>
                    <a:pt x="494" y="172"/>
                  </a:lnTo>
                  <a:lnTo>
                    <a:pt x="498" y="172"/>
                  </a:lnTo>
                  <a:lnTo>
                    <a:pt x="498" y="181"/>
                  </a:lnTo>
                  <a:lnTo>
                    <a:pt x="498" y="172"/>
                  </a:lnTo>
                  <a:lnTo>
                    <a:pt x="502" y="172"/>
                  </a:lnTo>
                  <a:lnTo>
                    <a:pt x="505" y="172"/>
                  </a:lnTo>
                  <a:lnTo>
                    <a:pt x="509" y="172"/>
                  </a:lnTo>
                  <a:lnTo>
                    <a:pt x="509" y="181"/>
                  </a:lnTo>
                  <a:lnTo>
                    <a:pt x="509" y="172"/>
                  </a:lnTo>
                  <a:lnTo>
                    <a:pt x="513" y="172"/>
                  </a:lnTo>
                  <a:lnTo>
                    <a:pt x="513" y="181"/>
                  </a:lnTo>
                  <a:lnTo>
                    <a:pt x="513" y="172"/>
                  </a:lnTo>
                  <a:lnTo>
                    <a:pt x="517" y="172"/>
                  </a:lnTo>
                  <a:lnTo>
                    <a:pt x="517" y="181"/>
                  </a:lnTo>
                  <a:lnTo>
                    <a:pt x="517" y="172"/>
                  </a:lnTo>
                  <a:lnTo>
                    <a:pt x="517" y="181"/>
                  </a:lnTo>
                  <a:lnTo>
                    <a:pt x="520" y="181"/>
                  </a:lnTo>
                  <a:lnTo>
                    <a:pt x="524" y="181"/>
                  </a:lnTo>
                  <a:lnTo>
                    <a:pt x="524" y="172"/>
                  </a:lnTo>
                  <a:lnTo>
                    <a:pt x="524" y="181"/>
                  </a:lnTo>
                  <a:lnTo>
                    <a:pt x="528" y="172"/>
                  </a:lnTo>
                  <a:lnTo>
                    <a:pt x="528" y="181"/>
                  </a:lnTo>
                  <a:lnTo>
                    <a:pt x="528" y="172"/>
                  </a:lnTo>
                  <a:lnTo>
                    <a:pt x="532" y="181"/>
                  </a:lnTo>
                  <a:lnTo>
                    <a:pt x="532" y="172"/>
                  </a:lnTo>
                  <a:lnTo>
                    <a:pt x="535" y="172"/>
                  </a:lnTo>
                  <a:lnTo>
                    <a:pt x="535" y="181"/>
                  </a:lnTo>
                  <a:lnTo>
                    <a:pt x="540" y="181"/>
                  </a:lnTo>
                  <a:lnTo>
                    <a:pt x="540" y="172"/>
                  </a:lnTo>
                  <a:lnTo>
                    <a:pt x="543" y="181"/>
                  </a:lnTo>
                  <a:lnTo>
                    <a:pt x="546" y="181"/>
                  </a:lnTo>
                  <a:lnTo>
                    <a:pt x="550" y="181"/>
                  </a:lnTo>
                  <a:lnTo>
                    <a:pt x="554" y="181"/>
                  </a:lnTo>
                  <a:lnTo>
                    <a:pt x="554" y="172"/>
                  </a:lnTo>
                  <a:lnTo>
                    <a:pt x="554" y="181"/>
                  </a:lnTo>
                  <a:lnTo>
                    <a:pt x="554" y="185"/>
                  </a:lnTo>
                  <a:lnTo>
                    <a:pt x="558" y="185"/>
                  </a:lnTo>
                  <a:lnTo>
                    <a:pt x="558" y="172"/>
                  </a:lnTo>
                  <a:lnTo>
                    <a:pt x="558" y="181"/>
                  </a:lnTo>
                  <a:lnTo>
                    <a:pt x="561" y="181"/>
                  </a:lnTo>
                  <a:lnTo>
                    <a:pt x="561" y="172"/>
                  </a:lnTo>
                  <a:lnTo>
                    <a:pt x="561" y="181"/>
                  </a:lnTo>
                  <a:lnTo>
                    <a:pt x="561" y="172"/>
                  </a:lnTo>
                  <a:lnTo>
                    <a:pt x="565" y="181"/>
                  </a:lnTo>
                  <a:lnTo>
                    <a:pt x="565" y="185"/>
                  </a:lnTo>
                  <a:lnTo>
                    <a:pt x="569" y="181"/>
                  </a:lnTo>
                  <a:lnTo>
                    <a:pt x="569" y="172"/>
                  </a:lnTo>
                  <a:lnTo>
                    <a:pt x="569" y="181"/>
                  </a:lnTo>
                  <a:lnTo>
                    <a:pt x="573" y="172"/>
                  </a:lnTo>
                  <a:lnTo>
                    <a:pt x="573" y="181"/>
                  </a:lnTo>
                  <a:lnTo>
                    <a:pt x="573" y="172"/>
                  </a:lnTo>
                  <a:lnTo>
                    <a:pt x="576" y="172"/>
                  </a:lnTo>
                  <a:lnTo>
                    <a:pt x="576" y="181"/>
                  </a:lnTo>
                  <a:lnTo>
                    <a:pt x="576" y="172"/>
                  </a:lnTo>
                  <a:lnTo>
                    <a:pt x="576" y="181"/>
                  </a:lnTo>
                  <a:lnTo>
                    <a:pt x="581" y="172"/>
                  </a:lnTo>
                  <a:lnTo>
                    <a:pt x="584" y="181"/>
                  </a:lnTo>
                  <a:lnTo>
                    <a:pt x="588" y="172"/>
                  </a:lnTo>
                  <a:lnTo>
                    <a:pt x="588" y="181"/>
                  </a:lnTo>
                  <a:lnTo>
                    <a:pt x="588" y="185"/>
                  </a:lnTo>
                  <a:lnTo>
                    <a:pt x="588" y="172"/>
                  </a:lnTo>
                  <a:lnTo>
                    <a:pt x="591" y="181"/>
                  </a:lnTo>
                  <a:lnTo>
                    <a:pt x="591" y="172"/>
                  </a:lnTo>
                  <a:lnTo>
                    <a:pt x="596" y="172"/>
                  </a:lnTo>
                  <a:lnTo>
                    <a:pt x="596" y="18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7" name="Group 149"/>
          <p:cNvGrpSpPr>
            <a:grpSpLocks/>
          </p:cNvGrpSpPr>
          <p:nvPr/>
        </p:nvGrpSpPr>
        <p:grpSpPr bwMode="auto">
          <a:xfrm>
            <a:off x="3676650" y="5434013"/>
            <a:ext cx="962025" cy="195262"/>
            <a:chOff x="2136" y="3423"/>
            <a:chExt cx="606" cy="123"/>
          </a:xfrm>
        </p:grpSpPr>
        <p:sp>
          <p:nvSpPr>
            <p:cNvPr id="31792" name="Freeform 91"/>
            <p:cNvSpPr>
              <a:spLocks/>
            </p:cNvSpPr>
            <p:nvPr/>
          </p:nvSpPr>
          <p:spPr bwMode="auto">
            <a:xfrm>
              <a:off x="2260" y="3423"/>
              <a:ext cx="351" cy="119"/>
            </a:xfrm>
            <a:custGeom>
              <a:avLst/>
              <a:gdLst>
                <a:gd name="T0" fmla="*/ 34 w 303"/>
                <a:gd name="T1" fmla="*/ 1 h 216"/>
                <a:gd name="T2" fmla="*/ 34 w 303"/>
                <a:gd name="T3" fmla="*/ 1 h 216"/>
                <a:gd name="T4" fmla="*/ 76 w 303"/>
                <a:gd name="T5" fmla="*/ 1 h 216"/>
                <a:gd name="T6" fmla="*/ 109 w 303"/>
                <a:gd name="T7" fmla="*/ 1 h 216"/>
                <a:gd name="T8" fmla="*/ 146 w 303"/>
                <a:gd name="T9" fmla="*/ 1 h 216"/>
                <a:gd name="T10" fmla="*/ 184 w 303"/>
                <a:gd name="T11" fmla="*/ 1 h 216"/>
                <a:gd name="T12" fmla="*/ 217 w 303"/>
                <a:gd name="T13" fmla="*/ 1 h 216"/>
                <a:gd name="T14" fmla="*/ 251 w 303"/>
                <a:gd name="T15" fmla="*/ 1 h 216"/>
                <a:gd name="T16" fmla="*/ 251 w 303"/>
                <a:gd name="T17" fmla="*/ 1 h 216"/>
                <a:gd name="T18" fmla="*/ 291 w 303"/>
                <a:gd name="T19" fmla="*/ 1 h 216"/>
                <a:gd name="T20" fmla="*/ 330 w 303"/>
                <a:gd name="T21" fmla="*/ 1 h 216"/>
                <a:gd name="T22" fmla="*/ 361 w 303"/>
                <a:gd name="T23" fmla="*/ 1 h 216"/>
                <a:gd name="T24" fmla="*/ 403 w 303"/>
                <a:gd name="T25" fmla="*/ 1 h 216"/>
                <a:gd name="T26" fmla="*/ 434 w 303"/>
                <a:gd name="T27" fmla="*/ 1 h 216"/>
                <a:gd name="T28" fmla="*/ 434 w 303"/>
                <a:gd name="T29" fmla="*/ 1 h 216"/>
                <a:gd name="T30" fmla="*/ 474 w 303"/>
                <a:gd name="T31" fmla="*/ 1 h 216"/>
                <a:gd name="T32" fmla="*/ 513 w 303"/>
                <a:gd name="T33" fmla="*/ 1 h 216"/>
                <a:gd name="T34" fmla="*/ 548 w 303"/>
                <a:gd name="T35" fmla="*/ 1 h 216"/>
                <a:gd name="T36" fmla="*/ 578 w 303"/>
                <a:gd name="T37" fmla="*/ 1 h 216"/>
                <a:gd name="T38" fmla="*/ 615 w 303"/>
                <a:gd name="T39" fmla="*/ 1 h 216"/>
                <a:gd name="T40" fmla="*/ 615 w 303"/>
                <a:gd name="T41" fmla="*/ 1 h 216"/>
                <a:gd name="T42" fmla="*/ 650 w 303"/>
                <a:gd name="T43" fmla="*/ 1 h 216"/>
                <a:gd name="T44" fmla="*/ 689 w 303"/>
                <a:gd name="T45" fmla="*/ 1 h 216"/>
                <a:gd name="T46" fmla="*/ 726 w 303"/>
                <a:gd name="T47" fmla="*/ 1 h 216"/>
                <a:gd name="T48" fmla="*/ 762 w 303"/>
                <a:gd name="T49" fmla="*/ 1 h 216"/>
                <a:gd name="T50" fmla="*/ 797 w 303"/>
                <a:gd name="T51" fmla="*/ 1 h 216"/>
                <a:gd name="T52" fmla="*/ 797 w 303"/>
                <a:gd name="T53" fmla="*/ 1 h 216"/>
                <a:gd name="T54" fmla="*/ 827 w 303"/>
                <a:gd name="T55" fmla="*/ 1 h 216"/>
                <a:gd name="T56" fmla="*/ 872 w 303"/>
                <a:gd name="T57" fmla="*/ 1 h 216"/>
                <a:gd name="T58" fmla="*/ 906 w 303"/>
                <a:gd name="T59" fmla="*/ 1 h 216"/>
                <a:gd name="T60" fmla="*/ 943 w 303"/>
                <a:gd name="T61" fmla="*/ 1 h 216"/>
                <a:gd name="T62" fmla="*/ 974 w 303"/>
                <a:gd name="T63" fmla="*/ 1 h 216"/>
                <a:gd name="T64" fmla="*/ 1010 w 303"/>
                <a:gd name="T65" fmla="*/ 1 h 216"/>
                <a:gd name="T66" fmla="*/ 1010 w 303"/>
                <a:gd name="T67" fmla="*/ 1 h 216"/>
                <a:gd name="T68" fmla="*/ 1043 w 303"/>
                <a:gd name="T69" fmla="*/ 1 h 216"/>
                <a:gd name="T70" fmla="*/ 1082 w 303"/>
                <a:gd name="T71" fmla="*/ 1 h 216"/>
                <a:gd name="T72" fmla="*/ 1118 w 303"/>
                <a:gd name="T73" fmla="*/ 1 h 216"/>
                <a:gd name="T74" fmla="*/ 1155 w 303"/>
                <a:gd name="T75" fmla="*/ 1 h 216"/>
                <a:gd name="T76" fmla="*/ 1186 w 303"/>
                <a:gd name="T77" fmla="*/ 1 h 216"/>
                <a:gd name="T78" fmla="*/ 1186 w 303"/>
                <a:gd name="T79" fmla="*/ 1 h 216"/>
                <a:gd name="T80" fmla="*/ 1226 w 303"/>
                <a:gd name="T81" fmla="*/ 1 h 216"/>
                <a:gd name="T82" fmla="*/ 1263 w 303"/>
                <a:gd name="T83" fmla="*/ 1 h 216"/>
                <a:gd name="T84" fmla="*/ 1303 w 303"/>
                <a:gd name="T85" fmla="*/ 1 h 216"/>
                <a:gd name="T86" fmla="*/ 1338 w 303"/>
                <a:gd name="T87" fmla="*/ 1 h 216"/>
                <a:gd name="T88" fmla="*/ 1373 w 303"/>
                <a:gd name="T89" fmla="*/ 1 h 216"/>
                <a:gd name="T90" fmla="*/ 1373 w 303"/>
                <a:gd name="T91" fmla="*/ 1 h 216"/>
                <a:gd name="T92" fmla="*/ 1406 w 303"/>
                <a:gd name="T93" fmla="*/ 1 h 216"/>
                <a:gd name="T94" fmla="*/ 1436 w 303"/>
                <a:gd name="T95" fmla="*/ 1 h 216"/>
                <a:gd name="T96" fmla="*/ 1485 w 303"/>
                <a:gd name="T97" fmla="*/ 1 h 216"/>
                <a:gd name="T98" fmla="*/ 1515 w 303"/>
                <a:gd name="T99" fmla="*/ 1 h 216"/>
                <a:gd name="T100" fmla="*/ 1557 w 303"/>
                <a:gd name="T101" fmla="*/ 1 h 216"/>
                <a:gd name="T102" fmla="*/ 1591 w 303"/>
                <a:gd name="T103" fmla="*/ 1 h 216"/>
                <a:gd name="T104" fmla="*/ 1591 w 303"/>
                <a:gd name="T105" fmla="*/ 1 h 216"/>
                <a:gd name="T106" fmla="*/ 1621 w 303"/>
                <a:gd name="T107" fmla="*/ 1 h 216"/>
                <a:gd name="T108" fmla="*/ 1659 w 303"/>
                <a:gd name="T109" fmla="*/ 1 h 216"/>
                <a:gd name="T110" fmla="*/ 1697 w 303"/>
                <a:gd name="T111" fmla="*/ 1 h 216"/>
                <a:gd name="T112" fmla="*/ 1735 w 303"/>
                <a:gd name="T113" fmla="*/ 1 h 216"/>
                <a:gd name="T114" fmla="*/ 1769 w 303"/>
                <a:gd name="T115" fmla="*/ 1 h 216"/>
                <a:gd name="T116" fmla="*/ 1769 w 303"/>
                <a:gd name="T117" fmla="*/ 1 h 21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3" h="216">
                  <a:moveTo>
                    <a:pt x="1" y="216"/>
                  </a:moveTo>
                  <a:lnTo>
                    <a:pt x="0" y="175"/>
                  </a:lnTo>
                  <a:lnTo>
                    <a:pt x="0" y="162"/>
                  </a:lnTo>
                  <a:lnTo>
                    <a:pt x="6" y="129"/>
                  </a:lnTo>
                  <a:lnTo>
                    <a:pt x="6" y="116"/>
                  </a:lnTo>
                  <a:lnTo>
                    <a:pt x="6" y="97"/>
                  </a:lnTo>
                  <a:lnTo>
                    <a:pt x="6" y="84"/>
                  </a:lnTo>
                  <a:lnTo>
                    <a:pt x="6" y="65"/>
                  </a:lnTo>
                  <a:lnTo>
                    <a:pt x="13" y="58"/>
                  </a:lnTo>
                  <a:lnTo>
                    <a:pt x="13" y="45"/>
                  </a:lnTo>
                  <a:lnTo>
                    <a:pt x="13" y="39"/>
                  </a:lnTo>
                  <a:lnTo>
                    <a:pt x="13" y="26"/>
                  </a:lnTo>
                  <a:lnTo>
                    <a:pt x="19" y="19"/>
                  </a:lnTo>
                  <a:lnTo>
                    <a:pt x="19" y="13"/>
                  </a:lnTo>
                  <a:lnTo>
                    <a:pt x="25" y="6"/>
                  </a:lnTo>
                  <a:lnTo>
                    <a:pt x="25" y="19"/>
                  </a:lnTo>
                  <a:lnTo>
                    <a:pt x="25" y="13"/>
                  </a:lnTo>
                  <a:lnTo>
                    <a:pt x="25" y="19"/>
                  </a:lnTo>
                  <a:lnTo>
                    <a:pt x="25" y="13"/>
                  </a:lnTo>
                  <a:lnTo>
                    <a:pt x="31" y="0"/>
                  </a:lnTo>
                  <a:lnTo>
                    <a:pt x="31" y="13"/>
                  </a:lnTo>
                  <a:lnTo>
                    <a:pt x="31" y="19"/>
                  </a:lnTo>
                  <a:lnTo>
                    <a:pt x="37" y="19"/>
                  </a:lnTo>
                  <a:lnTo>
                    <a:pt x="43" y="19"/>
                  </a:lnTo>
                  <a:lnTo>
                    <a:pt x="43" y="26"/>
                  </a:lnTo>
                  <a:lnTo>
                    <a:pt x="43" y="32"/>
                  </a:lnTo>
                  <a:lnTo>
                    <a:pt x="50" y="26"/>
                  </a:lnTo>
                  <a:lnTo>
                    <a:pt x="50" y="32"/>
                  </a:lnTo>
                  <a:lnTo>
                    <a:pt x="50" y="26"/>
                  </a:lnTo>
                  <a:lnTo>
                    <a:pt x="50" y="39"/>
                  </a:lnTo>
                  <a:lnTo>
                    <a:pt x="56" y="26"/>
                  </a:lnTo>
                  <a:lnTo>
                    <a:pt x="56" y="39"/>
                  </a:lnTo>
                  <a:lnTo>
                    <a:pt x="56" y="45"/>
                  </a:lnTo>
                  <a:lnTo>
                    <a:pt x="62" y="52"/>
                  </a:lnTo>
                  <a:lnTo>
                    <a:pt x="62" y="45"/>
                  </a:lnTo>
                  <a:lnTo>
                    <a:pt x="62" y="52"/>
                  </a:lnTo>
                  <a:lnTo>
                    <a:pt x="62" y="58"/>
                  </a:lnTo>
                  <a:lnTo>
                    <a:pt x="68" y="52"/>
                  </a:lnTo>
                  <a:lnTo>
                    <a:pt x="68" y="58"/>
                  </a:lnTo>
                  <a:lnTo>
                    <a:pt x="68" y="52"/>
                  </a:lnTo>
                  <a:lnTo>
                    <a:pt x="68" y="58"/>
                  </a:lnTo>
                  <a:lnTo>
                    <a:pt x="68" y="52"/>
                  </a:lnTo>
                  <a:lnTo>
                    <a:pt x="74" y="58"/>
                  </a:lnTo>
                  <a:lnTo>
                    <a:pt x="81" y="65"/>
                  </a:lnTo>
                  <a:lnTo>
                    <a:pt x="81" y="71"/>
                  </a:lnTo>
                  <a:lnTo>
                    <a:pt x="81" y="65"/>
                  </a:lnTo>
                  <a:lnTo>
                    <a:pt x="87" y="71"/>
                  </a:lnTo>
                  <a:lnTo>
                    <a:pt x="87" y="78"/>
                  </a:lnTo>
                  <a:lnTo>
                    <a:pt x="87" y="71"/>
                  </a:lnTo>
                  <a:lnTo>
                    <a:pt x="93" y="71"/>
                  </a:lnTo>
                  <a:lnTo>
                    <a:pt x="93" y="78"/>
                  </a:lnTo>
                  <a:lnTo>
                    <a:pt x="93" y="71"/>
                  </a:lnTo>
                  <a:lnTo>
                    <a:pt x="93" y="78"/>
                  </a:lnTo>
                  <a:lnTo>
                    <a:pt x="99" y="71"/>
                  </a:lnTo>
                  <a:lnTo>
                    <a:pt x="99" y="78"/>
                  </a:lnTo>
                  <a:lnTo>
                    <a:pt x="99" y="84"/>
                  </a:lnTo>
                  <a:lnTo>
                    <a:pt x="105" y="78"/>
                  </a:lnTo>
                  <a:lnTo>
                    <a:pt x="105" y="84"/>
                  </a:lnTo>
                  <a:lnTo>
                    <a:pt x="105" y="78"/>
                  </a:lnTo>
                  <a:lnTo>
                    <a:pt x="105" y="84"/>
                  </a:lnTo>
                  <a:lnTo>
                    <a:pt x="111" y="84"/>
                  </a:lnTo>
                  <a:lnTo>
                    <a:pt x="111" y="78"/>
                  </a:lnTo>
                  <a:lnTo>
                    <a:pt x="111" y="84"/>
                  </a:lnTo>
                  <a:lnTo>
                    <a:pt x="118" y="84"/>
                  </a:lnTo>
                  <a:lnTo>
                    <a:pt x="118" y="91"/>
                  </a:lnTo>
                  <a:lnTo>
                    <a:pt x="124" y="97"/>
                  </a:lnTo>
                  <a:lnTo>
                    <a:pt x="124" y="91"/>
                  </a:lnTo>
                  <a:lnTo>
                    <a:pt x="124" y="84"/>
                  </a:lnTo>
                  <a:lnTo>
                    <a:pt x="124" y="97"/>
                  </a:lnTo>
                  <a:lnTo>
                    <a:pt x="124" y="91"/>
                  </a:lnTo>
                  <a:lnTo>
                    <a:pt x="130" y="97"/>
                  </a:lnTo>
                  <a:lnTo>
                    <a:pt x="130" y="84"/>
                  </a:lnTo>
                  <a:lnTo>
                    <a:pt x="130" y="91"/>
                  </a:lnTo>
                  <a:lnTo>
                    <a:pt x="130" y="97"/>
                  </a:lnTo>
                  <a:lnTo>
                    <a:pt x="130" y="91"/>
                  </a:lnTo>
                  <a:lnTo>
                    <a:pt x="136" y="91"/>
                  </a:lnTo>
                  <a:lnTo>
                    <a:pt x="136" y="97"/>
                  </a:lnTo>
                  <a:lnTo>
                    <a:pt x="136" y="91"/>
                  </a:lnTo>
                  <a:lnTo>
                    <a:pt x="136" y="104"/>
                  </a:lnTo>
                  <a:lnTo>
                    <a:pt x="136" y="97"/>
                  </a:lnTo>
                  <a:lnTo>
                    <a:pt x="142" y="97"/>
                  </a:lnTo>
                  <a:lnTo>
                    <a:pt x="142" y="104"/>
                  </a:lnTo>
                  <a:lnTo>
                    <a:pt x="142" y="91"/>
                  </a:lnTo>
                  <a:lnTo>
                    <a:pt x="149" y="104"/>
                  </a:lnTo>
                  <a:lnTo>
                    <a:pt x="149" y="97"/>
                  </a:lnTo>
                  <a:lnTo>
                    <a:pt x="149" y="110"/>
                  </a:lnTo>
                  <a:lnTo>
                    <a:pt x="149" y="97"/>
                  </a:lnTo>
                  <a:lnTo>
                    <a:pt x="155" y="97"/>
                  </a:lnTo>
                  <a:lnTo>
                    <a:pt x="155" y="104"/>
                  </a:lnTo>
                  <a:lnTo>
                    <a:pt x="155" y="97"/>
                  </a:lnTo>
                  <a:lnTo>
                    <a:pt x="155" y="104"/>
                  </a:lnTo>
                  <a:lnTo>
                    <a:pt x="161" y="110"/>
                  </a:lnTo>
                  <a:lnTo>
                    <a:pt x="161" y="97"/>
                  </a:lnTo>
                  <a:lnTo>
                    <a:pt x="161" y="104"/>
                  </a:lnTo>
                  <a:lnTo>
                    <a:pt x="161" y="110"/>
                  </a:lnTo>
                  <a:lnTo>
                    <a:pt x="167" y="104"/>
                  </a:lnTo>
                  <a:lnTo>
                    <a:pt x="167" y="110"/>
                  </a:lnTo>
                  <a:lnTo>
                    <a:pt x="173" y="110"/>
                  </a:lnTo>
                  <a:lnTo>
                    <a:pt x="173" y="97"/>
                  </a:lnTo>
                  <a:lnTo>
                    <a:pt x="173" y="104"/>
                  </a:lnTo>
                  <a:lnTo>
                    <a:pt x="173" y="110"/>
                  </a:lnTo>
                  <a:lnTo>
                    <a:pt x="179" y="110"/>
                  </a:lnTo>
                  <a:lnTo>
                    <a:pt x="179" y="116"/>
                  </a:lnTo>
                  <a:lnTo>
                    <a:pt x="179" y="104"/>
                  </a:lnTo>
                  <a:lnTo>
                    <a:pt x="186" y="104"/>
                  </a:lnTo>
                  <a:lnTo>
                    <a:pt x="186" y="110"/>
                  </a:lnTo>
                  <a:lnTo>
                    <a:pt x="186" y="116"/>
                  </a:lnTo>
                  <a:lnTo>
                    <a:pt x="186" y="110"/>
                  </a:lnTo>
                  <a:lnTo>
                    <a:pt x="192" y="110"/>
                  </a:lnTo>
                  <a:lnTo>
                    <a:pt x="192" y="123"/>
                  </a:lnTo>
                  <a:lnTo>
                    <a:pt x="192" y="110"/>
                  </a:lnTo>
                  <a:lnTo>
                    <a:pt x="192" y="116"/>
                  </a:lnTo>
                  <a:lnTo>
                    <a:pt x="198" y="110"/>
                  </a:lnTo>
                  <a:lnTo>
                    <a:pt x="198" y="116"/>
                  </a:lnTo>
                  <a:lnTo>
                    <a:pt x="198" y="123"/>
                  </a:lnTo>
                  <a:lnTo>
                    <a:pt x="198" y="116"/>
                  </a:lnTo>
                  <a:lnTo>
                    <a:pt x="204" y="110"/>
                  </a:lnTo>
                  <a:lnTo>
                    <a:pt x="204" y="116"/>
                  </a:lnTo>
                  <a:lnTo>
                    <a:pt x="204" y="123"/>
                  </a:lnTo>
                  <a:lnTo>
                    <a:pt x="210" y="116"/>
                  </a:lnTo>
                  <a:lnTo>
                    <a:pt x="210" y="123"/>
                  </a:lnTo>
                  <a:lnTo>
                    <a:pt x="216" y="116"/>
                  </a:lnTo>
                  <a:lnTo>
                    <a:pt x="216" y="123"/>
                  </a:lnTo>
                  <a:lnTo>
                    <a:pt x="216" y="129"/>
                  </a:lnTo>
                  <a:lnTo>
                    <a:pt x="223" y="129"/>
                  </a:lnTo>
                  <a:lnTo>
                    <a:pt x="223" y="123"/>
                  </a:lnTo>
                  <a:lnTo>
                    <a:pt x="223" y="129"/>
                  </a:lnTo>
                  <a:lnTo>
                    <a:pt x="229" y="110"/>
                  </a:lnTo>
                  <a:lnTo>
                    <a:pt x="229" y="123"/>
                  </a:lnTo>
                  <a:lnTo>
                    <a:pt x="235" y="123"/>
                  </a:lnTo>
                  <a:lnTo>
                    <a:pt x="235" y="129"/>
                  </a:lnTo>
                  <a:lnTo>
                    <a:pt x="235" y="123"/>
                  </a:lnTo>
                  <a:lnTo>
                    <a:pt x="235" y="129"/>
                  </a:lnTo>
                  <a:lnTo>
                    <a:pt x="241" y="129"/>
                  </a:lnTo>
                  <a:lnTo>
                    <a:pt x="241" y="123"/>
                  </a:lnTo>
                  <a:lnTo>
                    <a:pt x="241" y="129"/>
                  </a:lnTo>
                  <a:lnTo>
                    <a:pt x="247" y="123"/>
                  </a:lnTo>
                  <a:lnTo>
                    <a:pt x="247" y="129"/>
                  </a:lnTo>
                  <a:lnTo>
                    <a:pt x="247" y="136"/>
                  </a:lnTo>
                  <a:lnTo>
                    <a:pt x="254" y="129"/>
                  </a:lnTo>
                  <a:lnTo>
                    <a:pt x="260" y="136"/>
                  </a:lnTo>
                  <a:lnTo>
                    <a:pt x="260" y="129"/>
                  </a:lnTo>
                  <a:lnTo>
                    <a:pt x="266" y="136"/>
                  </a:lnTo>
                  <a:lnTo>
                    <a:pt x="272" y="129"/>
                  </a:lnTo>
                  <a:lnTo>
                    <a:pt x="272" y="142"/>
                  </a:lnTo>
                  <a:lnTo>
                    <a:pt x="278" y="136"/>
                  </a:lnTo>
                  <a:lnTo>
                    <a:pt x="278" y="142"/>
                  </a:lnTo>
                  <a:lnTo>
                    <a:pt x="278" y="129"/>
                  </a:lnTo>
                  <a:lnTo>
                    <a:pt x="284" y="136"/>
                  </a:lnTo>
                  <a:lnTo>
                    <a:pt x="284" y="142"/>
                  </a:lnTo>
                  <a:lnTo>
                    <a:pt x="284" y="136"/>
                  </a:lnTo>
                  <a:lnTo>
                    <a:pt x="291" y="142"/>
                  </a:lnTo>
                  <a:lnTo>
                    <a:pt x="291" y="136"/>
                  </a:lnTo>
                  <a:lnTo>
                    <a:pt x="297" y="136"/>
                  </a:lnTo>
                  <a:lnTo>
                    <a:pt x="297" y="142"/>
                  </a:lnTo>
                  <a:lnTo>
                    <a:pt x="303" y="142"/>
                  </a:lnTo>
                  <a:lnTo>
                    <a:pt x="303" y="149"/>
                  </a:lnTo>
                  <a:lnTo>
                    <a:pt x="303" y="136"/>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3" name="Freeform 92"/>
            <p:cNvSpPr>
              <a:spLocks/>
            </p:cNvSpPr>
            <p:nvPr/>
          </p:nvSpPr>
          <p:spPr bwMode="auto">
            <a:xfrm>
              <a:off x="2136" y="3531"/>
              <a:ext cx="121" cy="15"/>
            </a:xfrm>
            <a:custGeom>
              <a:avLst/>
              <a:gdLst>
                <a:gd name="T0" fmla="*/ 0 w 24"/>
                <a:gd name="T1" fmla="*/ 22609238 h 4"/>
                <a:gd name="T2" fmla="*/ 0 w 24"/>
                <a:gd name="T3" fmla="*/ 22609238 h 4"/>
                <a:gd name="T4" fmla="*/ 265028307 w 24"/>
                <a:gd name="T5" fmla="*/ 22609238 h 4"/>
                <a:gd name="T6" fmla="*/ 265028307 w 24"/>
                <a:gd name="T7" fmla="*/ 16582485 h 4"/>
                <a:gd name="T8" fmla="*/ 265028307 w 24"/>
                <a:gd name="T9" fmla="*/ 16582485 h 4"/>
                <a:gd name="T10" fmla="*/ 530568156 w 24"/>
                <a:gd name="T11" fmla="*/ 16582485 h 4"/>
                <a:gd name="T12" fmla="*/ 530568156 w 24"/>
                <a:gd name="T13" fmla="*/ 16582485 h 4"/>
                <a:gd name="T14" fmla="*/ 806042564 w 24"/>
                <a:gd name="T15" fmla="*/ 16582485 h 4"/>
                <a:gd name="T16" fmla="*/ 806042564 w 24"/>
                <a:gd name="T17" fmla="*/ 16582485 h 4"/>
                <a:gd name="T18" fmla="*/ 1071156075 w 24"/>
                <a:gd name="T19" fmla="*/ 16582485 h 4"/>
                <a:gd name="T20" fmla="*/ 1071156075 w 24"/>
                <a:gd name="T21" fmla="*/ 16582485 h 4"/>
                <a:gd name="T22" fmla="*/ 1071156075 w 24"/>
                <a:gd name="T23" fmla="*/ 16582485 h 4"/>
                <a:gd name="T24" fmla="*/ 1336184381 w 24"/>
                <a:gd name="T25" fmla="*/ 16582485 h 4"/>
                <a:gd name="T26" fmla="*/ 1336184381 w 24"/>
                <a:gd name="T27" fmla="*/ 16582485 h 4"/>
                <a:gd name="T28" fmla="*/ 1601723620 w 24"/>
                <a:gd name="T29" fmla="*/ 16582485 h 4"/>
                <a:gd name="T30" fmla="*/ 1601723620 w 24"/>
                <a:gd name="T31" fmla="*/ 8217491 h 4"/>
                <a:gd name="T32" fmla="*/ 1866751902 w 24"/>
                <a:gd name="T33" fmla="*/ 16582485 h 4"/>
                <a:gd name="T34" fmla="*/ 1866751902 w 24"/>
                <a:gd name="T35" fmla="*/ 16582485 h 4"/>
                <a:gd name="T36" fmla="*/ 1866751902 w 24"/>
                <a:gd name="T37" fmla="*/ 16582485 h 4"/>
                <a:gd name="T38" fmla="*/ 2142308207 w 24"/>
                <a:gd name="T39" fmla="*/ 16582485 h 4"/>
                <a:gd name="T40" fmla="*/ 2142308207 w 24"/>
                <a:gd name="T41" fmla="*/ 16582485 h 4"/>
                <a:gd name="T42" fmla="*/ 2147483647 w 24"/>
                <a:gd name="T43" fmla="*/ 16582485 h 4"/>
                <a:gd name="T44" fmla="*/ 2147483647 w 24"/>
                <a:gd name="T45" fmla="*/ 0 h 4"/>
                <a:gd name="T46" fmla="*/ 2147483647 w 24"/>
                <a:gd name="T47" fmla="*/ 16582485 h 4"/>
                <a:gd name="T48" fmla="*/ 2147483647 w 24"/>
                <a:gd name="T49" fmla="*/ 16582485 h 4"/>
                <a:gd name="T50" fmla="*/ 2147483647 w 24"/>
                <a:gd name="T51" fmla="*/ 16582485 h 4"/>
                <a:gd name="T52" fmla="*/ 2147483647 w 24"/>
                <a:gd name="T53" fmla="*/ 8217491 h 4"/>
                <a:gd name="T54" fmla="*/ 2147483647 w 24"/>
                <a:gd name="T55" fmla="*/ 8217491 h 4"/>
                <a:gd name="T56" fmla="*/ 2147483647 w 24"/>
                <a:gd name="T57" fmla="*/ 16582485 h 4"/>
                <a:gd name="T58" fmla="*/ 2147483647 w 24"/>
                <a:gd name="T59" fmla="*/ 16582485 h 4"/>
                <a:gd name="T60" fmla="*/ 2147483647 w 24"/>
                <a:gd name="T61" fmla="*/ 16582485 h 4"/>
                <a:gd name="T62" fmla="*/ 2147483647 w 24"/>
                <a:gd name="T63" fmla="*/ 8217491 h 4"/>
                <a:gd name="T64" fmla="*/ 2147483647 w 24"/>
                <a:gd name="T65" fmla="*/ 0 h 4"/>
                <a:gd name="T66" fmla="*/ 2147483647 w 24"/>
                <a:gd name="T67" fmla="*/ 8217491 h 4"/>
                <a:gd name="T68" fmla="*/ 2147483647 w 24"/>
                <a:gd name="T69" fmla="*/ 16582485 h 4"/>
                <a:gd name="T70" fmla="*/ 2147483647 w 24"/>
                <a:gd name="T71" fmla="*/ 16582485 h 4"/>
                <a:gd name="T72" fmla="*/ 2147483647 w 24"/>
                <a:gd name="T73" fmla="*/ 16582485 h 4"/>
                <a:gd name="T74" fmla="*/ 2147483647 w 24"/>
                <a:gd name="T75" fmla="*/ 0 h 4"/>
                <a:gd name="T76" fmla="*/ 2147483647 w 24"/>
                <a:gd name="T77" fmla="*/ 16582485 h 4"/>
                <a:gd name="T78" fmla="*/ 2147483647 w 24"/>
                <a:gd name="T79" fmla="*/ 16582485 h 4"/>
                <a:gd name="T80" fmla="*/ 2147483647 w 24"/>
                <a:gd name="T81" fmla="*/ 16582485 h 4"/>
                <a:gd name="T82" fmla="*/ 2147483647 w 24"/>
                <a:gd name="T83" fmla="*/ 16582485 h 4"/>
                <a:gd name="T84" fmla="*/ 2147483647 w 24"/>
                <a:gd name="T85" fmla="*/ 16582485 h 4"/>
                <a:gd name="T86" fmla="*/ 2147483647 w 24"/>
                <a:gd name="T87" fmla="*/ 16582485 h 4"/>
                <a:gd name="T88" fmla="*/ 2147483647 w 24"/>
                <a:gd name="T89" fmla="*/ 16582485 h 4"/>
                <a:gd name="T90" fmla="*/ 2147483647 w 24"/>
                <a:gd name="T91" fmla="*/ 8217491 h 4"/>
                <a:gd name="T92" fmla="*/ 2147483647 w 24"/>
                <a:gd name="T93" fmla="*/ 16582485 h 4"/>
                <a:gd name="T94" fmla="*/ 2147483647 w 24"/>
                <a:gd name="T95" fmla="*/ 16582485 h 4"/>
                <a:gd name="T96" fmla="*/ 2147483647 w 24"/>
                <a:gd name="T97" fmla="*/ 16582485 h 4"/>
                <a:gd name="T98" fmla="*/ 2147483647 w 24"/>
                <a:gd name="T99" fmla="*/ 16582485 h 4"/>
                <a:gd name="T100" fmla="*/ 2147483647 w 24"/>
                <a:gd name="T101" fmla="*/ 16582485 h 4"/>
                <a:gd name="T102" fmla="*/ 2147483647 w 24"/>
                <a:gd name="T103" fmla="*/ 22609238 h 4"/>
                <a:gd name="T104" fmla="*/ 2147483647 w 24"/>
                <a:gd name="T105" fmla="*/ 16582485 h 4"/>
                <a:gd name="T106" fmla="*/ 2147483647 w 24"/>
                <a:gd name="T107" fmla="*/ 16582485 h 4"/>
                <a:gd name="T108" fmla="*/ 2147483647 w 24"/>
                <a:gd name="T109" fmla="*/ 16582485 h 4"/>
                <a:gd name="T110" fmla="*/ 2147483647 w 24"/>
                <a:gd name="T111" fmla="*/ 30815591 h 4"/>
                <a:gd name="T112" fmla="*/ 2147483647 w 24"/>
                <a:gd name="T113" fmla="*/ 16582485 h 4"/>
                <a:gd name="T114" fmla="*/ 2147483647 w 24"/>
                <a:gd name="T115" fmla="*/ 0 h 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 h="4">
                  <a:moveTo>
                    <a:pt x="0" y="2"/>
                  </a:moveTo>
                  <a:lnTo>
                    <a:pt x="0" y="3"/>
                  </a:lnTo>
                  <a:lnTo>
                    <a:pt x="0" y="4"/>
                  </a:lnTo>
                  <a:lnTo>
                    <a:pt x="0" y="3"/>
                  </a:lnTo>
                  <a:lnTo>
                    <a:pt x="1" y="3"/>
                  </a:lnTo>
                  <a:lnTo>
                    <a:pt x="1" y="2"/>
                  </a:lnTo>
                  <a:lnTo>
                    <a:pt x="2" y="2"/>
                  </a:lnTo>
                  <a:lnTo>
                    <a:pt x="3" y="2"/>
                  </a:lnTo>
                  <a:lnTo>
                    <a:pt x="3" y="4"/>
                  </a:lnTo>
                  <a:lnTo>
                    <a:pt x="3" y="2"/>
                  </a:lnTo>
                  <a:lnTo>
                    <a:pt x="4" y="2"/>
                  </a:lnTo>
                  <a:lnTo>
                    <a:pt x="5" y="2"/>
                  </a:lnTo>
                  <a:lnTo>
                    <a:pt x="5" y="3"/>
                  </a:lnTo>
                  <a:lnTo>
                    <a:pt x="6" y="2"/>
                  </a:lnTo>
                  <a:lnTo>
                    <a:pt x="6" y="1"/>
                  </a:lnTo>
                  <a:lnTo>
                    <a:pt x="6" y="2"/>
                  </a:lnTo>
                  <a:lnTo>
                    <a:pt x="7" y="2"/>
                  </a:lnTo>
                  <a:lnTo>
                    <a:pt x="7" y="1"/>
                  </a:lnTo>
                  <a:lnTo>
                    <a:pt x="7" y="2"/>
                  </a:lnTo>
                  <a:lnTo>
                    <a:pt x="8" y="2"/>
                  </a:lnTo>
                  <a:lnTo>
                    <a:pt x="8" y="1"/>
                  </a:lnTo>
                  <a:lnTo>
                    <a:pt x="9" y="2"/>
                  </a:lnTo>
                  <a:lnTo>
                    <a:pt x="9" y="1"/>
                  </a:lnTo>
                  <a:lnTo>
                    <a:pt x="9" y="0"/>
                  </a:lnTo>
                  <a:lnTo>
                    <a:pt x="9" y="2"/>
                  </a:lnTo>
                  <a:lnTo>
                    <a:pt x="10" y="2"/>
                  </a:lnTo>
                  <a:lnTo>
                    <a:pt x="11" y="2"/>
                  </a:lnTo>
                  <a:lnTo>
                    <a:pt x="11" y="1"/>
                  </a:lnTo>
                  <a:lnTo>
                    <a:pt x="11" y="2"/>
                  </a:lnTo>
                  <a:lnTo>
                    <a:pt x="11" y="1"/>
                  </a:lnTo>
                  <a:lnTo>
                    <a:pt x="11" y="2"/>
                  </a:lnTo>
                  <a:lnTo>
                    <a:pt x="12" y="2"/>
                  </a:lnTo>
                  <a:lnTo>
                    <a:pt x="13" y="2"/>
                  </a:lnTo>
                  <a:lnTo>
                    <a:pt x="13" y="1"/>
                  </a:lnTo>
                  <a:lnTo>
                    <a:pt x="13" y="2"/>
                  </a:lnTo>
                  <a:lnTo>
                    <a:pt x="13" y="0"/>
                  </a:lnTo>
                  <a:lnTo>
                    <a:pt x="13" y="2"/>
                  </a:lnTo>
                  <a:lnTo>
                    <a:pt x="14" y="1"/>
                  </a:lnTo>
                  <a:lnTo>
                    <a:pt x="14" y="3"/>
                  </a:lnTo>
                  <a:lnTo>
                    <a:pt x="14" y="2"/>
                  </a:lnTo>
                  <a:lnTo>
                    <a:pt x="14" y="1"/>
                  </a:lnTo>
                  <a:lnTo>
                    <a:pt x="14" y="2"/>
                  </a:lnTo>
                  <a:lnTo>
                    <a:pt x="15" y="2"/>
                  </a:lnTo>
                  <a:lnTo>
                    <a:pt x="15" y="1"/>
                  </a:lnTo>
                  <a:lnTo>
                    <a:pt x="15" y="0"/>
                  </a:lnTo>
                  <a:lnTo>
                    <a:pt x="16" y="2"/>
                  </a:lnTo>
                  <a:lnTo>
                    <a:pt x="16" y="3"/>
                  </a:lnTo>
                  <a:lnTo>
                    <a:pt x="17" y="2"/>
                  </a:lnTo>
                  <a:lnTo>
                    <a:pt x="18" y="0"/>
                  </a:lnTo>
                  <a:lnTo>
                    <a:pt x="18" y="2"/>
                  </a:lnTo>
                  <a:lnTo>
                    <a:pt x="18" y="3"/>
                  </a:lnTo>
                  <a:lnTo>
                    <a:pt x="18" y="2"/>
                  </a:lnTo>
                  <a:lnTo>
                    <a:pt x="19" y="1"/>
                  </a:lnTo>
                  <a:lnTo>
                    <a:pt x="19" y="2"/>
                  </a:lnTo>
                  <a:lnTo>
                    <a:pt x="20" y="2"/>
                  </a:lnTo>
                  <a:lnTo>
                    <a:pt x="21" y="2"/>
                  </a:lnTo>
                  <a:lnTo>
                    <a:pt x="21" y="3"/>
                  </a:lnTo>
                  <a:lnTo>
                    <a:pt x="22" y="3"/>
                  </a:lnTo>
                  <a:lnTo>
                    <a:pt x="22" y="2"/>
                  </a:lnTo>
                  <a:lnTo>
                    <a:pt x="22" y="3"/>
                  </a:lnTo>
                  <a:lnTo>
                    <a:pt x="22" y="2"/>
                  </a:lnTo>
                  <a:lnTo>
                    <a:pt x="23" y="2"/>
                  </a:lnTo>
                  <a:lnTo>
                    <a:pt x="23" y="4"/>
                  </a:lnTo>
                  <a:lnTo>
                    <a:pt x="23" y="2"/>
                  </a:lnTo>
                  <a:lnTo>
                    <a:pt x="24" y="2"/>
                  </a:lnTo>
                  <a:lnTo>
                    <a:pt x="24" y="1"/>
                  </a:lnTo>
                  <a:lnTo>
                    <a:pt x="24" y="0"/>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4" name="Freeform 93"/>
            <p:cNvSpPr>
              <a:spLocks/>
            </p:cNvSpPr>
            <p:nvPr/>
          </p:nvSpPr>
          <p:spPr bwMode="auto">
            <a:xfrm>
              <a:off x="2612" y="3498"/>
              <a:ext cx="130" cy="10"/>
            </a:xfrm>
            <a:custGeom>
              <a:avLst/>
              <a:gdLst>
                <a:gd name="T0" fmla="*/ 0 w 167"/>
                <a:gd name="T1" fmla="*/ 2 h 13"/>
                <a:gd name="T2" fmla="*/ 2 w 167"/>
                <a:gd name="T3" fmla="*/ 0 h 13"/>
                <a:gd name="T4" fmla="*/ 2 w 167"/>
                <a:gd name="T5" fmla="*/ 2 h 13"/>
                <a:gd name="T6" fmla="*/ 2 w 167"/>
                <a:gd name="T7" fmla="*/ 2 h 13"/>
                <a:gd name="T8" fmla="*/ 2 w 167"/>
                <a:gd name="T9" fmla="*/ 0 h 13"/>
                <a:gd name="T10" fmla="*/ 2 w 167"/>
                <a:gd name="T11" fmla="*/ 0 h 13"/>
                <a:gd name="T12" fmla="*/ 2 w 167"/>
                <a:gd name="T13" fmla="*/ 0 h 13"/>
                <a:gd name="T14" fmla="*/ 2 w 167"/>
                <a:gd name="T15" fmla="*/ 2 h 13"/>
                <a:gd name="T16" fmla="*/ 2 w 167"/>
                <a:gd name="T17" fmla="*/ 2 h 13"/>
                <a:gd name="T18" fmla="*/ 2 w 167"/>
                <a:gd name="T19" fmla="*/ 0 h 13"/>
                <a:gd name="T20" fmla="*/ 2 w 167"/>
                <a:gd name="T21" fmla="*/ 0 h 13"/>
                <a:gd name="T22" fmla="*/ 2 w 167"/>
                <a:gd name="T23" fmla="*/ 2 h 13"/>
                <a:gd name="T24" fmla="*/ 2 w 167"/>
                <a:gd name="T25" fmla="*/ 2 h 13"/>
                <a:gd name="T26" fmla="*/ 2 w 167"/>
                <a:gd name="T27" fmla="*/ 2 h 13"/>
                <a:gd name="T28" fmla="*/ 2 w 167"/>
                <a:gd name="T29" fmla="*/ 0 h 13"/>
                <a:gd name="T30" fmla="*/ 2 w 167"/>
                <a:gd name="T31" fmla="*/ 0 h 13"/>
                <a:gd name="T32" fmla="*/ 2 w 167"/>
                <a:gd name="T33" fmla="*/ 0 h 13"/>
                <a:gd name="T34" fmla="*/ 2 w 167"/>
                <a:gd name="T35" fmla="*/ 0 h 13"/>
                <a:gd name="T36" fmla="*/ 2 w 167"/>
                <a:gd name="T37" fmla="*/ 0 h 13"/>
                <a:gd name="T38" fmla="*/ 2 w 167"/>
                <a:gd name="T39" fmla="*/ 0 h 13"/>
                <a:gd name="T40" fmla="*/ 2 w 167"/>
                <a:gd name="T41" fmla="*/ 2 h 13"/>
                <a:gd name="T42" fmla="*/ 2 w 167"/>
                <a:gd name="T43" fmla="*/ 0 h 13"/>
                <a:gd name="T44" fmla="*/ 3 w 167"/>
                <a:gd name="T45" fmla="*/ 2 h 13"/>
                <a:gd name="T46" fmla="*/ 3 w 167"/>
                <a:gd name="T47" fmla="*/ 0 h 13"/>
                <a:gd name="T48" fmla="*/ 3 w 167"/>
                <a:gd name="T49" fmla="*/ 2 h 13"/>
                <a:gd name="T50" fmla="*/ 3 w 167"/>
                <a:gd name="T51" fmla="*/ 2 h 13"/>
                <a:gd name="T52" fmla="*/ 4 w 167"/>
                <a:gd name="T53" fmla="*/ 2 h 13"/>
                <a:gd name="T54" fmla="*/ 4 w 167"/>
                <a:gd name="T55" fmla="*/ 2 h 13"/>
                <a:gd name="T56" fmla="*/ 4 w 167"/>
                <a:gd name="T57" fmla="*/ 2 h 13"/>
                <a:gd name="T58" fmla="*/ 4 w 167"/>
                <a:gd name="T59" fmla="*/ 2 h 13"/>
                <a:gd name="T60" fmla="*/ 4 w 167"/>
                <a:gd name="T61" fmla="*/ 2 h 13"/>
                <a:gd name="T62" fmla="*/ 4 w 167"/>
                <a:gd name="T63" fmla="*/ 2 h 13"/>
                <a:gd name="T64" fmla="*/ 4 w 167"/>
                <a:gd name="T65" fmla="*/ 2 h 13"/>
                <a:gd name="T66" fmla="*/ 4 w 167"/>
                <a:gd name="T67" fmla="*/ 0 h 13"/>
                <a:gd name="T68" fmla="*/ 4 w 167"/>
                <a:gd name="T69" fmla="*/ 2 h 13"/>
                <a:gd name="T70" fmla="*/ 4 w 167"/>
                <a:gd name="T71" fmla="*/ 2 h 13"/>
                <a:gd name="T72" fmla="*/ 5 w 167"/>
                <a:gd name="T73" fmla="*/ 2 h 13"/>
                <a:gd name="T74" fmla="*/ 5 w 167"/>
                <a:gd name="T75" fmla="*/ 2 h 13"/>
                <a:gd name="T76" fmla="*/ 5 w 167"/>
                <a:gd name="T77" fmla="*/ 2 h 13"/>
                <a:gd name="T78" fmla="*/ 5 w 167"/>
                <a:gd name="T79" fmla="*/ 2 h 13"/>
                <a:gd name="T80" fmla="*/ 5 w 167"/>
                <a:gd name="T81" fmla="*/ 2 h 13"/>
                <a:gd name="T82" fmla="*/ 5 w 167"/>
                <a:gd name="T83" fmla="*/ 2 h 13"/>
                <a:gd name="T84" fmla="*/ 5 w 167"/>
                <a:gd name="T85" fmla="*/ 2 h 13"/>
                <a:gd name="T86" fmla="*/ 5 w 167"/>
                <a:gd name="T87" fmla="*/ 2 h 13"/>
                <a:gd name="T88" fmla="*/ 5 w 167"/>
                <a:gd name="T89" fmla="*/ 2 h 13"/>
                <a:gd name="T90" fmla="*/ 7 w 167"/>
                <a:gd name="T91" fmla="*/ 2 h 13"/>
                <a:gd name="T92" fmla="*/ 7 w 167"/>
                <a:gd name="T93" fmla="*/ 2 h 13"/>
                <a:gd name="T94" fmla="*/ 7 w 167"/>
                <a:gd name="T95" fmla="*/ 2 h 13"/>
                <a:gd name="T96" fmla="*/ 7 w 167"/>
                <a:gd name="T97" fmla="*/ 2 h 13"/>
                <a:gd name="T98" fmla="*/ 7 w 167"/>
                <a:gd name="T99" fmla="*/ 2 h 13"/>
                <a:gd name="T100" fmla="*/ 7 w 167"/>
                <a:gd name="T101" fmla="*/ 2 h 13"/>
                <a:gd name="T102" fmla="*/ 7 w 167"/>
                <a:gd name="T103" fmla="*/ 2 h 13"/>
                <a:gd name="T104" fmla="*/ 7 w 167"/>
                <a:gd name="T105" fmla="*/ 2 h 13"/>
                <a:gd name="T106" fmla="*/ 7 w 167"/>
                <a:gd name="T107" fmla="*/ 2 h 13"/>
                <a:gd name="T108" fmla="*/ 7 w 167"/>
                <a:gd name="T109" fmla="*/ 2 h 13"/>
                <a:gd name="T110" fmla="*/ 7 w 167"/>
                <a:gd name="T111" fmla="*/ 2 h 13"/>
                <a:gd name="T112" fmla="*/ 8 w 167"/>
                <a:gd name="T113" fmla="*/ 2 h 13"/>
                <a:gd name="T114" fmla="*/ 8 w 167"/>
                <a:gd name="T115" fmla="*/ 2 h 13"/>
                <a:gd name="T116" fmla="*/ 8 w 167"/>
                <a:gd name="T117" fmla="*/ 2 h 13"/>
                <a:gd name="T118" fmla="*/ 9 w 167"/>
                <a:gd name="T119" fmla="*/ 2 h 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7" h="13">
                  <a:moveTo>
                    <a:pt x="0" y="4"/>
                  </a:moveTo>
                  <a:lnTo>
                    <a:pt x="0" y="4"/>
                  </a:lnTo>
                  <a:lnTo>
                    <a:pt x="6" y="0"/>
                  </a:lnTo>
                  <a:lnTo>
                    <a:pt x="6" y="4"/>
                  </a:lnTo>
                  <a:lnTo>
                    <a:pt x="13" y="4"/>
                  </a:lnTo>
                  <a:lnTo>
                    <a:pt x="13" y="0"/>
                  </a:lnTo>
                  <a:lnTo>
                    <a:pt x="19" y="4"/>
                  </a:lnTo>
                  <a:lnTo>
                    <a:pt x="19" y="0"/>
                  </a:lnTo>
                  <a:lnTo>
                    <a:pt x="19" y="9"/>
                  </a:lnTo>
                  <a:lnTo>
                    <a:pt x="19" y="0"/>
                  </a:lnTo>
                  <a:lnTo>
                    <a:pt x="19" y="4"/>
                  </a:lnTo>
                  <a:lnTo>
                    <a:pt x="25" y="4"/>
                  </a:lnTo>
                  <a:lnTo>
                    <a:pt x="25" y="0"/>
                  </a:lnTo>
                  <a:lnTo>
                    <a:pt x="32" y="4"/>
                  </a:lnTo>
                  <a:lnTo>
                    <a:pt x="32" y="0"/>
                  </a:lnTo>
                  <a:lnTo>
                    <a:pt x="32" y="4"/>
                  </a:lnTo>
                  <a:lnTo>
                    <a:pt x="39" y="9"/>
                  </a:lnTo>
                  <a:lnTo>
                    <a:pt x="39" y="4"/>
                  </a:lnTo>
                  <a:lnTo>
                    <a:pt x="39" y="0"/>
                  </a:lnTo>
                  <a:lnTo>
                    <a:pt x="45" y="0"/>
                  </a:lnTo>
                  <a:lnTo>
                    <a:pt x="45" y="4"/>
                  </a:lnTo>
                  <a:lnTo>
                    <a:pt x="45" y="0"/>
                  </a:lnTo>
                  <a:lnTo>
                    <a:pt x="45" y="4"/>
                  </a:lnTo>
                  <a:lnTo>
                    <a:pt x="45" y="0"/>
                  </a:lnTo>
                  <a:lnTo>
                    <a:pt x="51" y="4"/>
                  </a:lnTo>
                  <a:lnTo>
                    <a:pt x="51" y="0"/>
                  </a:lnTo>
                  <a:lnTo>
                    <a:pt x="51" y="4"/>
                  </a:lnTo>
                  <a:lnTo>
                    <a:pt x="51" y="0"/>
                  </a:lnTo>
                  <a:lnTo>
                    <a:pt x="51" y="9"/>
                  </a:lnTo>
                  <a:lnTo>
                    <a:pt x="57" y="0"/>
                  </a:lnTo>
                  <a:lnTo>
                    <a:pt x="57" y="4"/>
                  </a:lnTo>
                  <a:lnTo>
                    <a:pt x="57" y="0"/>
                  </a:lnTo>
                  <a:lnTo>
                    <a:pt x="64" y="4"/>
                  </a:lnTo>
                  <a:lnTo>
                    <a:pt x="64" y="0"/>
                  </a:lnTo>
                  <a:lnTo>
                    <a:pt x="71" y="9"/>
                  </a:lnTo>
                  <a:lnTo>
                    <a:pt x="71" y="4"/>
                  </a:lnTo>
                  <a:lnTo>
                    <a:pt x="71" y="0"/>
                  </a:lnTo>
                  <a:lnTo>
                    <a:pt x="71" y="9"/>
                  </a:lnTo>
                  <a:lnTo>
                    <a:pt x="71" y="4"/>
                  </a:lnTo>
                  <a:lnTo>
                    <a:pt x="77" y="4"/>
                  </a:lnTo>
                  <a:lnTo>
                    <a:pt x="77" y="9"/>
                  </a:lnTo>
                  <a:lnTo>
                    <a:pt x="77" y="4"/>
                  </a:lnTo>
                  <a:lnTo>
                    <a:pt x="84" y="9"/>
                  </a:lnTo>
                  <a:lnTo>
                    <a:pt x="84" y="4"/>
                  </a:lnTo>
                  <a:lnTo>
                    <a:pt x="84" y="9"/>
                  </a:lnTo>
                  <a:lnTo>
                    <a:pt x="90" y="9"/>
                  </a:lnTo>
                  <a:lnTo>
                    <a:pt x="90" y="4"/>
                  </a:lnTo>
                  <a:lnTo>
                    <a:pt x="90" y="9"/>
                  </a:lnTo>
                  <a:lnTo>
                    <a:pt x="90" y="0"/>
                  </a:lnTo>
                  <a:lnTo>
                    <a:pt x="96" y="9"/>
                  </a:lnTo>
                  <a:lnTo>
                    <a:pt x="96" y="4"/>
                  </a:lnTo>
                  <a:lnTo>
                    <a:pt x="102" y="4"/>
                  </a:lnTo>
                  <a:lnTo>
                    <a:pt x="102" y="9"/>
                  </a:lnTo>
                  <a:lnTo>
                    <a:pt x="110" y="9"/>
                  </a:lnTo>
                  <a:lnTo>
                    <a:pt x="116" y="9"/>
                  </a:lnTo>
                  <a:lnTo>
                    <a:pt x="116" y="4"/>
                  </a:lnTo>
                  <a:lnTo>
                    <a:pt x="122" y="9"/>
                  </a:lnTo>
                  <a:lnTo>
                    <a:pt x="122" y="4"/>
                  </a:lnTo>
                  <a:lnTo>
                    <a:pt x="128" y="9"/>
                  </a:lnTo>
                  <a:lnTo>
                    <a:pt x="128" y="4"/>
                  </a:lnTo>
                  <a:lnTo>
                    <a:pt x="128" y="9"/>
                  </a:lnTo>
                  <a:lnTo>
                    <a:pt x="135" y="4"/>
                  </a:lnTo>
                  <a:lnTo>
                    <a:pt x="135" y="9"/>
                  </a:lnTo>
                  <a:lnTo>
                    <a:pt x="141" y="9"/>
                  </a:lnTo>
                  <a:lnTo>
                    <a:pt x="141" y="4"/>
                  </a:lnTo>
                  <a:lnTo>
                    <a:pt x="148" y="9"/>
                  </a:lnTo>
                  <a:lnTo>
                    <a:pt x="154" y="9"/>
                  </a:lnTo>
                  <a:lnTo>
                    <a:pt x="161" y="9"/>
                  </a:lnTo>
                  <a:lnTo>
                    <a:pt x="167" y="13"/>
                  </a:lnTo>
                  <a:lnTo>
                    <a:pt x="167" y="9"/>
                  </a:lnTo>
                  <a:lnTo>
                    <a:pt x="167" y="13"/>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8" name="Group 146"/>
          <p:cNvGrpSpPr>
            <a:grpSpLocks/>
          </p:cNvGrpSpPr>
          <p:nvPr/>
        </p:nvGrpSpPr>
        <p:grpSpPr bwMode="auto">
          <a:xfrm>
            <a:off x="4699000" y="5572125"/>
            <a:ext cx="963613" cy="300038"/>
            <a:chOff x="2780" y="3510"/>
            <a:chExt cx="607" cy="189"/>
          </a:xfrm>
        </p:grpSpPr>
        <p:sp>
          <p:nvSpPr>
            <p:cNvPr id="31789" name="Freeform 105"/>
            <p:cNvSpPr>
              <a:spLocks/>
            </p:cNvSpPr>
            <p:nvPr/>
          </p:nvSpPr>
          <p:spPr bwMode="auto">
            <a:xfrm>
              <a:off x="2898" y="3523"/>
              <a:ext cx="384" cy="176"/>
            </a:xfrm>
            <a:custGeom>
              <a:avLst/>
              <a:gdLst>
                <a:gd name="T0" fmla="*/ 1 w 601"/>
                <a:gd name="T1" fmla="*/ 0 h 273"/>
                <a:gd name="T2" fmla="*/ 1 w 601"/>
                <a:gd name="T3" fmla="*/ 1 h 273"/>
                <a:gd name="T4" fmla="*/ 1 w 601"/>
                <a:gd name="T5" fmla="*/ 0 h 273"/>
                <a:gd name="T6" fmla="*/ 1 w 601"/>
                <a:gd name="T7" fmla="*/ 1 h 273"/>
                <a:gd name="T8" fmla="*/ 1 w 601"/>
                <a:gd name="T9" fmla="*/ 1 h 273"/>
                <a:gd name="T10" fmla="*/ 1 w 601"/>
                <a:gd name="T11" fmla="*/ 1 h 273"/>
                <a:gd name="T12" fmla="*/ 1 w 601"/>
                <a:gd name="T13" fmla="*/ 1 h 273"/>
                <a:gd name="T14" fmla="*/ 1 w 601"/>
                <a:gd name="T15" fmla="*/ 1 h 273"/>
                <a:gd name="T16" fmla="*/ 1 w 601"/>
                <a:gd name="T17" fmla="*/ 1 h 273"/>
                <a:gd name="T18" fmla="*/ 1 w 601"/>
                <a:gd name="T19" fmla="*/ 1 h 273"/>
                <a:gd name="T20" fmla="*/ 1 w 601"/>
                <a:gd name="T21" fmla="*/ 1 h 273"/>
                <a:gd name="T22" fmla="*/ 1 w 601"/>
                <a:gd name="T23" fmla="*/ 1 h 273"/>
                <a:gd name="T24" fmla="*/ 1 w 601"/>
                <a:gd name="T25" fmla="*/ 1 h 273"/>
                <a:gd name="T26" fmla="*/ 1 w 601"/>
                <a:gd name="T27" fmla="*/ 1 h 273"/>
                <a:gd name="T28" fmla="*/ 1 w 601"/>
                <a:gd name="T29" fmla="*/ 1 h 273"/>
                <a:gd name="T30" fmla="*/ 1 w 601"/>
                <a:gd name="T31" fmla="*/ 1 h 273"/>
                <a:gd name="T32" fmla="*/ 1 w 601"/>
                <a:gd name="T33" fmla="*/ 1 h 273"/>
                <a:gd name="T34" fmla="*/ 1 w 601"/>
                <a:gd name="T35" fmla="*/ 1 h 273"/>
                <a:gd name="T36" fmla="*/ 1 w 601"/>
                <a:gd name="T37" fmla="*/ 1 h 273"/>
                <a:gd name="T38" fmla="*/ 1 w 601"/>
                <a:gd name="T39" fmla="*/ 1 h 273"/>
                <a:gd name="T40" fmla="*/ 1 w 601"/>
                <a:gd name="T41" fmla="*/ 1 h 273"/>
                <a:gd name="T42" fmla="*/ 1 w 601"/>
                <a:gd name="T43" fmla="*/ 1 h 273"/>
                <a:gd name="T44" fmla="*/ 1 w 601"/>
                <a:gd name="T45" fmla="*/ 1 h 273"/>
                <a:gd name="T46" fmla="*/ 1 w 601"/>
                <a:gd name="T47" fmla="*/ 1 h 273"/>
                <a:gd name="T48" fmla="*/ 1 w 601"/>
                <a:gd name="T49" fmla="*/ 1 h 273"/>
                <a:gd name="T50" fmla="*/ 1 w 601"/>
                <a:gd name="T51" fmla="*/ 1 h 273"/>
                <a:gd name="T52" fmla="*/ 1 w 601"/>
                <a:gd name="T53" fmla="*/ 1 h 273"/>
                <a:gd name="T54" fmla="*/ 1 w 601"/>
                <a:gd name="T55" fmla="*/ 1 h 273"/>
                <a:gd name="T56" fmla="*/ 1 w 601"/>
                <a:gd name="T57" fmla="*/ 1 h 273"/>
                <a:gd name="T58" fmla="*/ 1 w 601"/>
                <a:gd name="T59" fmla="*/ 1 h 273"/>
                <a:gd name="T60" fmla="*/ 1 w 601"/>
                <a:gd name="T61" fmla="*/ 1 h 273"/>
                <a:gd name="T62" fmla="*/ 2 w 601"/>
                <a:gd name="T63" fmla="*/ 1 h 273"/>
                <a:gd name="T64" fmla="*/ 2 w 601"/>
                <a:gd name="T65" fmla="*/ 1 h 273"/>
                <a:gd name="T66" fmla="*/ 2 w 601"/>
                <a:gd name="T67" fmla="*/ 1 h 273"/>
                <a:gd name="T68" fmla="*/ 2 w 601"/>
                <a:gd name="T69" fmla="*/ 1 h 273"/>
                <a:gd name="T70" fmla="*/ 2 w 601"/>
                <a:gd name="T71" fmla="*/ 1 h 273"/>
                <a:gd name="T72" fmla="*/ 2 w 601"/>
                <a:gd name="T73" fmla="*/ 1 h 273"/>
                <a:gd name="T74" fmla="*/ 2 w 601"/>
                <a:gd name="T75" fmla="*/ 1 h 273"/>
                <a:gd name="T76" fmla="*/ 2 w 601"/>
                <a:gd name="T77" fmla="*/ 1 h 273"/>
                <a:gd name="T78" fmla="*/ 2 w 601"/>
                <a:gd name="T79" fmla="*/ 1 h 273"/>
                <a:gd name="T80" fmla="*/ 2 w 601"/>
                <a:gd name="T81" fmla="*/ 1 h 273"/>
                <a:gd name="T82" fmla="*/ 2 w 601"/>
                <a:gd name="T83" fmla="*/ 1 h 273"/>
                <a:gd name="T84" fmla="*/ 2 w 601"/>
                <a:gd name="T85" fmla="*/ 1 h 273"/>
                <a:gd name="T86" fmla="*/ 2 w 601"/>
                <a:gd name="T87" fmla="*/ 1 h 273"/>
                <a:gd name="T88" fmla="*/ 2 w 601"/>
                <a:gd name="T89" fmla="*/ 1 h 273"/>
                <a:gd name="T90" fmla="*/ 2 w 601"/>
                <a:gd name="T91" fmla="*/ 1 h 273"/>
                <a:gd name="T92" fmla="*/ 2 w 601"/>
                <a:gd name="T93" fmla="*/ 1 h 273"/>
                <a:gd name="T94" fmla="*/ 2 w 601"/>
                <a:gd name="T95" fmla="*/ 1 h 273"/>
                <a:gd name="T96" fmla="*/ 2 w 601"/>
                <a:gd name="T97" fmla="*/ 1 h 273"/>
                <a:gd name="T98" fmla="*/ 2 w 601"/>
                <a:gd name="T99" fmla="*/ 1 h 273"/>
                <a:gd name="T100" fmla="*/ 3 w 601"/>
                <a:gd name="T101" fmla="*/ 1 h 273"/>
                <a:gd name="T102" fmla="*/ 3 w 601"/>
                <a:gd name="T103" fmla="*/ 1 h 273"/>
                <a:gd name="T104" fmla="*/ 3 w 601"/>
                <a:gd name="T105" fmla="*/ 1 h 273"/>
                <a:gd name="T106" fmla="*/ 3 w 601"/>
                <a:gd name="T107" fmla="*/ 1 h 273"/>
                <a:gd name="T108" fmla="*/ 3 w 601"/>
                <a:gd name="T109" fmla="*/ 1 h 273"/>
                <a:gd name="T110" fmla="*/ 3 w 601"/>
                <a:gd name="T111" fmla="*/ 1 h 273"/>
                <a:gd name="T112" fmla="*/ 3 w 601"/>
                <a:gd name="T113" fmla="*/ 1 h 273"/>
                <a:gd name="T114" fmla="*/ 3 w 601"/>
                <a:gd name="T115" fmla="*/ 1 h 273"/>
                <a:gd name="T116" fmla="*/ 3 w 601"/>
                <a:gd name="T117" fmla="*/ 1 h 273"/>
                <a:gd name="T118" fmla="*/ 3 w 601"/>
                <a:gd name="T119" fmla="*/ 1 h 273"/>
                <a:gd name="T120" fmla="*/ 3 w 601"/>
                <a:gd name="T121" fmla="*/ 1 h 2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1" h="273">
                  <a:moveTo>
                    <a:pt x="0" y="7"/>
                  </a:moveTo>
                  <a:lnTo>
                    <a:pt x="0" y="14"/>
                  </a:lnTo>
                  <a:lnTo>
                    <a:pt x="4" y="7"/>
                  </a:lnTo>
                  <a:lnTo>
                    <a:pt x="4" y="14"/>
                  </a:lnTo>
                  <a:lnTo>
                    <a:pt x="9" y="14"/>
                  </a:lnTo>
                  <a:lnTo>
                    <a:pt x="9" y="7"/>
                  </a:lnTo>
                  <a:lnTo>
                    <a:pt x="13" y="7"/>
                  </a:lnTo>
                  <a:lnTo>
                    <a:pt x="13" y="14"/>
                  </a:lnTo>
                  <a:lnTo>
                    <a:pt x="13" y="0"/>
                  </a:lnTo>
                  <a:lnTo>
                    <a:pt x="13" y="14"/>
                  </a:lnTo>
                  <a:lnTo>
                    <a:pt x="17" y="7"/>
                  </a:lnTo>
                  <a:lnTo>
                    <a:pt x="17" y="14"/>
                  </a:lnTo>
                  <a:lnTo>
                    <a:pt x="17" y="0"/>
                  </a:lnTo>
                  <a:lnTo>
                    <a:pt x="22" y="14"/>
                  </a:lnTo>
                  <a:lnTo>
                    <a:pt x="22" y="0"/>
                  </a:lnTo>
                  <a:lnTo>
                    <a:pt x="22" y="7"/>
                  </a:lnTo>
                  <a:lnTo>
                    <a:pt x="26" y="7"/>
                  </a:lnTo>
                  <a:lnTo>
                    <a:pt x="26" y="0"/>
                  </a:lnTo>
                  <a:lnTo>
                    <a:pt x="26" y="14"/>
                  </a:lnTo>
                  <a:lnTo>
                    <a:pt x="26" y="0"/>
                  </a:lnTo>
                  <a:lnTo>
                    <a:pt x="31" y="0"/>
                  </a:lnTo>
                  <a:lnTo>
                    <a:pt x="31" y="7"/>
                  </a:lnTo>
                  <a:lnTo>
                    <a:pt x="31" y="0"/>
                  </a:lnTo>
                  <a:lnTo>
                    <a:pt x="35" y="7"/>
                  </a:lnTo>
                  <a:lnTo>
                    <a:pt x="35" y="0"/>
                  </a:lnTo>
                  <a:lnTo>
                    <a:pt x="35" y="14"/>
                  </a:lnTo>
                  <a:lnTo>
                    <a:pt x="40" y="0"/>
                  </a:lnTo>
                  <a:lnTo>
                    <a:pt x="40" y="14"/>
                  </a:lnTo>
                  <a:lnTo>
                    <a:pt x="40" y="0"/>
                  </a:lnTo>
                  <a:lnTo>
                    <a:pt x="40" y="7"/>
                  </a:lnTo>
                  <a:lnTo>
                    <a:pt x="44" y="14"/>
                  </a:lnTo>
                  <a:lnTo>
                    <a:pt x="44" y="7"/>
                  </a:lnTo>
                  <a:lnTo>
                    <a:pt x="44" y="14"/>
                  </a:lnTo>
                  <a:lnTo>
                    <a:pt x="44" y="7"/>
                  </a:lnTo>
                  <a:lnTo>
                    <a:pt x="49" y="14"/>
                  </a:lnTo>
                  <a:lnTo>
                    <a:pt x="49" y="7"/>
                  </a:lnTo>
                  <a:lnTo>
                    <a:pt x="53" y="7"/>
                  </a:lnTo>
                  <a:lnTo>
                    <a:pt x="53" y="14"/>
                  </a:lnTo>
                  <a:lnTo>
                    <a:pt x="58" y="14"/>
                  </a:lnTo>
                  <a:lnTo>
                    <a:pt x="62" y="14"/>
                  </a:lnTo>
                  <a:lnTo>
                    <a:pt x="66" y="14"/>
                  </a:lnTo>
                  <a:lnTo>
                    <a:pt x="66" y="7"/>
                  </a:lnTo>
                  <a:lnTo>
                    <a:pt x="66" y="14"/>
                  </a:lnTo>
                  <a:lnTo>
                    <a:pt x="71" y="14"/>
                  </a:lnTo>
                  <a:lnTo>
                    <a:pt x="71" y="7"/>
                  </a:lnTo>
                  <a:lnTo>
                    <a:pt x="75" y="14"/>
                  </a:lnTo>
                  <a:lnTo>
                    <a:pt x="80" y="7"/>
                  </a:lnTo>
                  <a:lnTo>
                    <a:pt x="80" y="14"/>
                  </a:lnTo>
                  <a:lnTo>
                    <a:pt x="80" y="7"/>
                  </a:lnTo>
                  <a:lnTo>
                    <a:pt x="80" y="14"/>
                  </a:lnTo>
                  <a:lnTo>
                    <a:pt x="84" y="14"/>
                  </a:lnTo>
                  <a:lnTo>
                    <a:pt x="84" y="28"/>
                  </a:lnTo>
                  <a:lnTo>
                    <a:pt x="84" y="14"/>
                  </a:lnTo>
                  <a:lnTo>
                    <a:pt x="89" y="14"/>
                  </a:lnTo>
                  <a:lnTo>
                    <a:pt x="93" y="14"/>
                  </a:lnTo>
                  <a:lnTo>
                    <a:pt x="98" y="7"/>
                  </a:lnTo>
                  <a:lnTo>
                    <a:pt x="98" y="14"/>
                  </a:lnTo>
                  <a:lnTo>
                    <a:pt x="98" y="7"/>
                  </a:lnTo>
                  <a:lnTo>
                    <a:pt x="102" y="14"/>
                  </a:lnTo>
                  <a:lnTo>
                    <a:pt x="107" y="14"/>
                  </a:lnTo>
                  <a:lnTo>
                    <a:pt x="107" y="7"/>
                  </a:lnTo>
                  <a:lnTo>
                    <a:pt x="111" y="14"/>
                  </a:lnTo>
                  <a:lnTo>
                    <a:pt x="115" y="14"/>
                  </a:lnTo>
                  <a:lnTo>
                    <a:pt x="120" y="14"/>
                  </a:lnTo>
                  <a:lnTo>
                    <a:pt x="120" y="28"/>
                  </a:lnTo>
                  <a:lnTo>
                    <a:pt x="120" y="14"/>
                  </a:lnTo>
                  <a:lnTo>
                    <a:pt x="120" y="28"/>
                  </a:lnTo>
                  <a:lnTo>
                    <a:pt x="120" y="14"/>
                  </a:lnTo>
                  <a:lnTo>
                    <a:pt x="124" y="14"/>
                  </a:lnTo>
                  <a:lnTo>
                    <a:pt x="124" y="28"/>
                  </a:lnTo>
                  <a:lnTo>
                    <a:pt x="129" y="43"/>
                  </a:lnTo>
                  <a:lnTo>
                    <a:pt x="129" y="50"/>
                  </a:lnTo>
                  <a:lnTo>
                    <a:pt x="129" y="72"/>
                  </a:lnTo>
                  <a:lnTo>
                    <a:pt x="129" y="86"/>
                  </a:lnTo>
                  <a:lnTo>
                    <a:pt x="129" y="100"/>
                  </a:lnTo>
                  <a:lnTo>
                    <a:pt x="133" y="122"/>
                  </a:lnTo>
                  <a:lnTo>
                    <a:pt x="133" y="136"/>
                  </a:lnTo>
                  <a:lnTo>
                    <a:pt x="133" y="158"/>
                  </a:lnTo>
                  <a:lnTo>
                    <a:pt x="133" y="172"/>
                  </a:lnTo>
                  <a:lnTo>
                    <a:pt x="133" y="165"/>
                  </a:lnTo>
                  <a:lnTo>
                    <a:pt x="138" y="201"/>
                  </a:lnTo>
                  <a:lnTo>
                    <a:pt x="138" y="215"/>
                  </a:lnTo>
                  <a:lnTo>
                    <a:pt x="138" y="230"/>
                  </a:lnTo>
                  <a:lnTo>
                    <a:pt x="142" y="230"/>
                  </a:lnTo>
                  <a:lnTo>
                    <a:pt x="142" y="244"/>
                  </a:lnTo>
                  <a:lnTo>
                    <a:pt x="142" y="251"/>
                  </a:lnTo>
                  <a:lnTo>
                    <a:pt x="147" y="244"/>
                  </a:lnTo>
                  <a:lnTo>
                    <a:pt x="147" y="251"/>
                  </a:lnTo>
                  <a:lnTo>
                    <a:pt x="147" y="259"/>
                  </a:lnTo>
                  <a:lnTo>
                    <a:pt x="147" y="244"/>
                  </a:lnTo>
                  <a:lnTo>
                    <a:pt x="151" y="259"/>
                  </a:lnTo>
                  <a:lnTo>
                    <a:pt x="151" y="251"/>
                  </a:lnTo>
                  <a:lnTo>
                    <a:pt x="151" y="259"/>
                  </a:lnTo>
                  <a:lnTo>
                    <a:pt x="156" y="259"/>
                  </a:lnTo>
                  <a:lnTo>
                    <a:pt x="156" y="266"/>
                  </a:lnTo>
                  <a:lnTo>
                    <a:pt x="156" y="259"/>
                  </a:lnTo>
                  <a:lnTo>
                    <a:pt x="160" y="259"/>
                  </a:lnTo>
                  <a:lnTo>
                    <a:pt x="160" y="266"/>
                  </a:lnTo>
                  <a:lnTo>
                    <a:pt x="164" y="259"/>
                  </a:lnTo>
                  <a:lnTo>
                    <a:pt x="164" y="266"/>
                  </a:lnTo>
                  <a:lnTo>
                    <a:pt x="164" y="259"/>
                  </a:lnTo>
                  <a:lnTo>
                    <a:pt x="164" y="266"/>
                  </a:lnTo>
                  <a:lnTo>
                    <a:pt x="169" y="259"/>
                  </a:lnTo>
                  <a:lnTo>
                    <a:pt x="169" y="266"/>
                  </a:lnTo>
                  <a:lnTo>
                    <a:pt x="169" y="273"/>
                  </a:lnTo>
                  <a:lnTo>
                    <a:pt x="169" y="259"/>
                  </a:lnTo>
                  <a:lnTo>
                    <a:pt x="169" y="273"/>
                  </a:lnTo>
                  <a:lnTo>
                    <a:pt x="173" y="259"/>
                  </a:lnTo>
                  <a:lnTo>
                    <a:pt x="173" y="266"/>
                  </a:lnTo>
                  <a:lnTo>
                    <a:pt x="173" y="259"/>
                  </a:lnTo>
                  <a:lnTo>
                    <a:pt x="178" y="266"/>
                  </a:lnTo>
                  <a:lnTo>
                    <a:pt x="178" y="259"/>
                  </a:lnTo>
                  <a:lnTo>
                    <a:pt x="178" y="266"/>
                  </a:lnTo>
                  <a:lnTo>
                    <a:pt x="178" y="259"/>
                  </a:lnTo>
                  <a:lnTo>
                    <a:pt x="182" y="259"/>
                  </a:lnTo>
                  <a:lnTo>
                    <a:pt x="182" y="266"/>
                  </a:lnTo>
                  <a:lnTo>
                    <a:pt x="182" y="259"/>
                  </a:lnTo>
                  <a:lnTo>
                    <a:pt x="187" y="273"/>
                  </a:lnTo>
                  <a:lnTo>
                    <a:pt x="187" y="259"/>
                  </a:lnTo>
                  <a:lnTo>
                    <a:pt x="191" y="259"/>
                  </a:lnTo>
                  <a:lnTo>
                    <a:pt x="196" y="259"/>
                  </a:lnTo>
                  <a:lnTo>
                    <a:pt x="196" y="266"/>
                  </a:lnTo>
                  <a:lnTo>
                    <a:pt x="196" y="259"/>
                  </a:lnTo>
                  <a:lnTo>
                    <a:pt x="196" y="266"/>
                  </a:lnTo>
                  <a:lnTo>
                    <a:pt x="196" y="259"/>
                  </a:lnTo>
                  <a:lnTo>
                    <a:pt x="200" y="259"/>
                  </a:lnTo>
                  <a:lnTo>
                    <a:pt x="205" y="259"/>
                  </a:lnTo>
                  <a:lnTo>
                    <a:pt x="209" y="251"/>
                  </a:lnTo>
                  <a:lnTo>
                    <a:pt x="209" y="259"/>
                  </a:lnTo>
                  <a:lnTo>
                    <a:pt x="213" y="259"/>
                  </a:lnTo>
                  <a:lnTo>
                    <a:pt x="213" y="266"/>
                  </a:lnTo>
                  <a:lnTo>
                    <a:pt x="213" y="244"/>
                  </a:lnTo>
                  <a:lnTo>
                    <a:pt x="213" y="251"/>
                  </a:lnTo>
                  <a:lnTo>
                    <a:pt x="218" y="259"/>
                  </a:lnTo>
                  <a:lnTo>
                    <a:pt x="218" y="251"/>
                  </a:lnTo>
                  <a:lnTo>
                    <a:pt x="218" y="266"/>
                  </a:lnTo>
                  <a:lnTo>
                    <a:pt x="218" y="259"/>
                  </a:lnTo>
                  <a:lnTo>
                    <a:pt x="222" y="259"/>
                  </a:lnTo>
                  <a:lnTo>
                    <a:pt x="222" y="251"/>
                  </a:lnTo>
                  <a:lnTo>
                    <a:pt x="222" y="259"/>
                  </a:lnTo>
                  <a:lnTo>
                    <a:pt x="227" y="259"/>
                  </a:lnTo>
                  <a:lnTo>
                    <a:pt x="227" y="251"/>
                  </a:lnTo>
                  <a:lnTo>
                    <a:pt x="227" y="244"/>
                  </a:lnTo>
                  <a:lnTo>
                    <a:pt x="231" y="244"/>
                  </a:lnTo>
                  <a:lnTo>
                    <a:pt x="231" y="251"/>
                  </a:lnTo>
                  <a:lnTo>
                    <a:pt x="231" y="244"/>
                  </a:lnTo>
                  <a:lnTo>
                    <a:pt x="231" y="259"/>
                  </a:lnTo>
                  <a:lnTo>
                    <a:pt x="236" y="251"/>
                  </a:lnTo>
                  <a:lnTo>
                    <a:pt x="236" y="244"/>
                  </a:lnTo>
                  <a:lnTo>
                    <a:pt x="236" y="251"/>
                  </a:lnTo>
                  <a:lnTo>
                    <a:pt x="240" y="251"/>
                  </a:lnTo>
                  <a:lnTo>
                    <a:pt x="240" y="259"/>
                  </a:lnTo>
                  <a:lnTo>
                    <a:pt x="245" y="251"/>
                  </a:lnTo>
                  <a:lnTo>
                    <a:pt x="245" y="259"/>
                  </a:lnTo>
                  <a:lnTo>
                    <a:pt x="245" y="251"/>
                  </a:lnTo>
                  <a:lnTo>
                    <a:pt x="249" y="251"/>
                  </a:lnTo>
                  <a:lnTo>
                    <a:pt x="249" y="244"/>
                  </a:lnTo>
                  <a:lnTo>
                    <a:pt x="254" y="251"/>
                  </a:lnTo>
                  <a:lnTo>
                    <a:pt x="254" y="244"/>
                  </a:lnTo>
                  <a:lnTo>
                    <a:pt x="254" y="251"/>
                  </a:lnTo>
                  <a:lnTo>
                    <a:pt x="254" y="237"/>
                  </a:lnTo>
                  <a:lnTo>
                    <a:pt x="258" y="251"/>
                  </a:lnTo>
                  <a:lnTo>
                    <a:pt x="258" y="237"/>
                  </a:lnTo>
                  <a:lnTo>
                    <a:pt x="258" y="251"/>
                  </a:lnTo>
                  <a:lnTo>
                    <a:pt x="262" y="251"/>
                  </a:lnTo>
                  <a:lnTo>
                    <a:pt x="262" y="244"/>
                  </a:lnTo>
                  <a:lnTo>
                    <a:pt x="267" y="230"/>
                  </a:lnTo>
                  <a:lnTo>
                    <a:pt x="267" y="237"/>
                  </a:lnTo>
                  <a:lnTo>
                    <a:pt x="267" y="244"/>
                  </a:lnTo>
                  <a:lnTo>
                    <a:pt x="267" y="237"/>
                  </a:lnTo>
                  <a:lnTo>
                    <a:pt x="271" y="237"/>
                  </a:lnTo>
                  <a:lnTo>
                    <a:pt x="271" y="244"/>
                  </a:lnTo>
                  <a:lnTo>
                    <a:pt x="271" y="237"/>
                  </a:lnTo>
                  <a:lnTo>
                    <a:pt x="276" y="244"/>
                  </a:lnTo>
                  <a:lnTo>
                    <a:pt x="276" y="237"/>
                  </a:lnTo>
                  <a:lnTo>
                    <a:pt x="276" y="244"/>
                  </a:lnTo>
                  <a:lnTo>
                    <a:pt x="280" y="237"/>
                  </a:lnTo>
                  <a:lnTo>
                    <a:pt x="280" y="244"/>
                  </a:lnTo>
                  <a:lnTo>
                    <a:pt x="280" y="237"/>
                  </a:lnTo>
                  <a:lnTo>
                    <a:pt x="280" y="244"/>
                  </a:lnTo>
                  <a:lnTo>
                    <a:pt x="285" y="237"/>
                  </a:lnTo>
                  <a:lnTo>
                    <a:pt x="285" y="244"/>
                  </a:lnTo>
                  <a:lnTo>
                    <a:pt x="285" y="230"/>
                  </a:lnTo>
                  <a:lnTo>
                    <a:pt x="289" y="244"/>
                  </a:lnTo>
                  <a:lnTo>
                    <a:pt x="289" y="237"/>
                  </a:lnTo>
                  <a:lnTo>
                    <a:pt x="289" y="230"/>
                  </a:lnTo>
                  <a:lnTo>
                    <a:pt x="294" y="244"/>
                  </a:lnTo>
                  <a:lnTo>
                    <a:pt x="294" y="237"/>
                  </a:lnTo>
                  <a:lnTo>
                    <a:pt x="294" y="244"/>
                  </a:lnTo>
                  <a:lnTo>
                    <a:pt x="294" y="237"/>
                  </a:lnTo>
                  <a:lnTo>
                    <a:pt x="298" y="244"/>
                  </a:lnTo>
                  <a:lnTo>
                    <a:pt x="298" y="230"/>
                  </a:lnTo>
                  <a:lnTo>
                    <a:pt x="303" y="230"/>
                  </a:lnTo>
                  <a:lnTo>
                    <a:pt x="303" y="237"/>
                  </a:lnTo>
                  <a:lnTo>
                    <a:pt x="303" y="244"/>
                  </a:lnTo>
                  <a:lnTo>
                    <a:pt x="307" y="230"/>
                  </a:lnTo>
                  <a:lnTo>
                    <a:pt x="307" y="223"/>
                  </a:lnTo>
                  <a:lnTo>
                    <a:pt x="307" y="230"/>
                  </a:lnTo>
                  <a:lnTo>
                    <a:pt x="307" y="223"/>
                  </a:lnTo>
                  <a:lnTo>
                    <a:pt x="311" y="223"/>
                  </a:lnTo>
                  <a:lnTo>
                    <a:pt x="311" y="215"/>
                  </a:lnTo>
                  <a:lnTo>
                    <a:pt x="311" y="230"/>
                  </a:lnTo>
                  <a:lnTo>
                    <a:pt x="311" y="215"/>
                  </a:lnTo>
                  <a:lnTo>
                    <a:pt x="311" y="230"/>
                  </a:lnTo>
                  <a:lnTo>
                    <a:pt x="316" y="223"/>
                  </a:lnTo>
                  <a:lnTo>
                    <a:pt x="320" y="223"/>
                  </a:lnTo>
                  <a:lnTo>
                    <a:pt x="320" y="230"/>
                  </a:lnTo>
                  <a:lnTo>
                    <a:pt x="320" y="223"/>
                  </a:lnTo>
                  <a:lnTo>
                    <a:pt x="325" y="215"/>
                  </a:lnTo>
                  <a:lnTo>
                    <a:pt x="325" y="223"/>
                  </a:lnTo>
                  <a:lnTo>
                    <a:pt x="325" y="230"/>
                  </a:lnTo>
                  <a:lnTo>
                    <a:pt x="329" y="223"/>
                  </a:lnTo>
                  <a:lnTo>
                    <a:pt x="329" y="230"/>
                  </a:lnTo>
                  <a:lnTo>
                    <a:pt x="329" y="223"/>
                  </a:lnTo>
                  <a:lnTo>
                    <a:pt x="334" y="230"/>
                  </a:lnTo>
                  <a:lnTo>
                    <a:pt x="334" y="223"/>
                  </a:lnTo>
                  <a:lnTo>
                    <a:pt x="338" y="230"/>
                  </a:lnTo>
                  <a:lnTo>
                    <a:pt x="338" y="215"/>
                  </a:lnTo>
                  <a:lnTo>
                    <a:pt x="343" y="215"/>
                  </a:lnTo>
                  <a:lnTo>
                    <a:pt x="343" y="223"/>
                  </a:lnTo>
                  <a:lnTo>
                    <a:pt x="343" y="215"/>
                  </a:lnTo>
                  <a:lnTo>
                    <a:pt x="343" y="223"/>
                  </a:lnTo>
                  <a:lnTo>
                    <a:pt x="347" y="215"/>
                  </a:lnTo>
                  <a:lnTo>
                    <a:pt x="347" y="237"/>
                  </a:lnTo>
                  <a:lnTo>
                    <a:pt x="347" y="223"/>
                  </a:lnTo>
                  <a:lnTo>
                    <a:pt x="347" y="215"/>
                  </a:lnTo>
                  <a:lnTo>
                    <a:pt x="352" y="215"/>
                  </a:lnTo>
                  <a:lnTo>
                    <a:pt x="352" y="223"/>
                  </a:lnTo>
                  <a:lnTo>
                    <a:pt x="352" y="215"/>
                  </a:lnTo>
                  <a:lnTo>
                    <a:pt x="356" y="230"/>
                  </a:lnTo>
                  <a:lnTo>
                    <a:pt x="356" y="223"/>
                  </a:lnTo>
                  <a:lnTo>
                    <a:pt x="356" y="215"/>
                  </a:lnTo>
                  <a:lnTo>
                    <a:pt x="360" y="215"/>
                  </a:lnTo>
                  <a:lnTo>
                    <a:pt x="360" y="223"/>
                  </a:lnTo>
                  <a:lnTo>
                    <a:pt x="360" y="215"/>
                  </a:lnTo>
                  <a:lnTo>
                    <a:pt x="365" y="215"/>
                  </a:lnTo>
                  <a:lnTo>
                    <a:pt x="365" y="223"/>
                  </a:lnTo>
                  <a:lnTo>
                    <a:pt x="365" y="215"/>
                  </a:lnTo>
                  <a:lnTo>
                    <a:pt x="369" y="215"/>
                  </a:lnTo>
                  <a:lnTo>
                    <a:pt x="374" y="215"/>
                  </a:lnTo>
                  <a:lnTo>
                    <a:pt x="374" y="201"/>
                  </a:lnTo>
                  <a:lnTo>
                    <a:pt x="374" y="215"/>
                  </a:lnTo>
                  <a:lnTo>
                    <a:pt x="378" y="215"/>
                  </a:lnTo>
                  <a:lnTo>
                    <a:pt x="378" y="201"/>
                  </a:lnTo>
                  <a:lnTo>
                    <a:pt x="378" y="215"/>
                  </a:lnTo>
                  <a:lnTo>
                    <a:pt x="383" y="215"/>
                  </a:lnTo>
                  <a:lnTo>
                    <a:pt x="383" y="201"/>
                  </a:lnTo>
                  <a:lnTo>
                    <a:pt x="383" y="215"/>
                  </a:lnTo>
                  <a:lnTo>
                    <a:pt x="383" y="201"/>
                  </a:lnTo>
                  <a:lnTo>
                    <a:pt x="387" y="215"/>
                  </a:lnTo>
                  <a:lnTo>
                    <a:pt x="392" y="215"/>
                  </a:lnTo>
                  <a:lnTo>
                    <a:pt x="396" y="201"/>
                  </a:lnTo>
                  <a:lnTo>
                    <a:pt x="396" y="215"/>
                  </a:lnTo>
                  <a:lnTo>
                    <a:pt x="396" y="201"/>
                  </a:lnTo>
                  <a:lnTo>
                    <a:pt x="401" y="201"/>
                  </a:lnTo>
                  <a:lnTo>
                    <a:pt x="401" y="215"/>
                  </a:lnTo>
                  <a:lnTo>
                    <a:pt x="401" y="201"/>
                  </a:lnTo>
                  <a:lnTo>
                    <a:pt x="401" y="215"/>
                  </a:lnTo>
                  <a:lnTo>
                    <a:pt x="405" y="201"/>
                  </a:lnTo>
                  <a:lnTo>
                    <a:pt x="405" y="215"/>
                  </a:lnTo>
                  <a:lnTo>
                    <a:pt x="405" y="201"/>
                  </a:lnTo>
                  <a:lnTo>
                    <a:pt x="409" y="194"/>
                  </a:lnTo>
                  <a:lnTo>
                    <a:pt x="409" y="215"/>
                  </a:lnTo>
                  <a:lnTo>
                    <a:pt x="409" y="201"/>
                  </a:lnTo>
                  <a:lnTo>
                    <a:pt x="409" y="215"/>
                  </a:lnTo>
                  <a:lnTo>
                    <a:pt x="414" y="201"/>
                  </a:lnTo>
                  <a:lnTo>
                    <a:pt x="414" y="215"/>
                  </a:lnTo>
                  <a:lnTo>
                    <a:pt x="414" y="201"/>
                  </a:lnTo>
                  <a:lnTo>
                    <a:pt x="418" y="201"/>
                  </a:lnTo>
                  <a:lnTo>
                    <a:pt x="418" y="215"/>
                  </a:lnTo>
                  <a:lnTo>
                    <a:pt x="418" y="201"/>
                  </a:lnTo>
                  <a:lnTo>
                    <a:pt x="418" y="215"/>
                  </a:lnTo>
                  <a:lnTo>
                    <a:pt x="418" y="201"/>
                  </a:lnTo>
                  <a:lnTo>
                    <a:pt x="423" y="201"/>
                  </a:lnTo>
                  <a:lnTo>
                    <a:pt x="427" y="201"/>
                  </a:lnTo>
                  <a:lnTo>
                    <a:pt x="432" y="201"/>
                  </a:lnTo>
                  <a:lnTo>
                    <a:pt x="436" y="201"/>
                  </a:lnTo>
                  <a:lnTo>
                    <a:pt x="436" y="215"/>
                  </a:lnTo>
                  <a:lnTo>
                    <a:pt x="436" y="201"/>
                  </a:lnTo>
                  <a:lnTo>
                    <a:pt x="441" y="215"/>
                  </a:lnTo>
                  <a:lnTo>
                    <a:pt x="441" y="201"/>
                  </a:lnTo>
                  <a:lnTo>
                    <a:pt x="445" y="201"/>
                  </a:lnTo>
                  <a:lnTo>
                    <a:pt x="445" y="187"/>
                  </a:lnTo>
                  <a:lnTo>
                    <a:pt x="445" y="201"/>
                  </a:lnTo>
                  <a:lnTo>
                    <a:pt x="445" y="194"/>
                  </a:lnTo>
                  <a:lnTo>
                    <a:pt x="450" y="201"/>
                  </a:lnTo>
                  <a:lnTo>
                    <a:pt x="450" y="215"/>
                  </a:lnTo>
                  <a:lnTo>
                    <a:pt x="450" y="201"/>
                  </a:lnTo>
                  <a:lnTo>
                    <a:pt x="454" y="201"/>
                  </a:lnTo>
                  <a:lnTo>
                    <a:pt x="454" y="194"/>
                  </a:lnTo>
                  <a:lnTo>
                    <a:pt x="454" y="201"/>
                  </a:lnTo>
                  <a:lnTo>
                    <a:pt x="458" y="201"/>
                  </a:lnTo>
                  <a:lnTo>
                    <a:pt x="458" y="194"/>
                  </a:lnTo>
                  <a:lnTo>
                    <a:pt x="458" y="201"/>
                  </a:lnTo>
                  <a:lnTo>
                    <a:pt x="463" y="201"/>
                  </a:lnTo>
                  <a:lnTo>
                    <a:pt x="463" y="194"/>
                  </a:lnTo>
                  <a:lnTo>
                    <a:pt x="463" y="201"/>
                  </a:lnTo>
                  <a:lnTo>
                    <a:pt x="467" y="194"/>
                  </a:lnTo>
                  <a:lnTo>
                    <a:pt x="467" y="201"/>
                  </a:lnTo>
                  <a:lnTo>
                    <a:pt x="467" y="194"/>
                  </a:lnTo>
                  <a:lnTo>
                    <a:pt x="467" y="201"/>
                  </a:lnTo>
                  <a:lnTo>
                    <a:pt x="472" y="194"/>
                  </a:lnTo>
                  <a:lnTo>
                    <a:pt x="472" y="201"/>
                  </a:lnTo>
                  <a:lnTo>
                    <a:pt x="472" y="194"/>
                  </a:lnTo>
                  <a:lnTo>
                    <a:pt x="472" y="201"/>
                  </a:lnTo>
                  <a:lnTo>
                    <a:pt x="472" y="194"/>
                  </a:lnTo>
                  <a:lnTo>
                    <a:pt x="476" y="201"/>
                  </a:lnTo>
                  <a:lnTo>
                    <a:pt x="476" y="194"/>
                  </a:lnTo>
                  <a:lnTo>
                    <a:pt x="476" y="201"/>
                  </a:lnTo>
                  <a:lnTo>
                    <a:pt x="481" y="194"/>
                  </a:lnTo>
                  <a:lnTo>
                    <a:pt x="481" y="201"/>
                  </a:lnTo>
                  <a:lnTo>
                    <a:pt x="481" y="194"/>
                  </a:lnTo>
                  <a:lnTo>
                    <a:pt x="481" y="201"/>
                  </a:lnTo>
                  <a:lnTo>
                    <a:pt x="485" y="187"/>
                  </a:lnTo>
                  <a:lnTo>
                    <a:pt x="485" y="201"/>
                  </a:lnTo>
                  <a:lnTo>
                    <a:pt x="485" y="194"/>
                  </a:lnTo>
                  <a:lnTo>
                    <a:pt x="485" y="201"/>
                  </a:lnTo>
                  <a:lnTo>
                    <a:pt x="490" y="201"/>
                  </a:lnTo>
                  <a:lnTo>
                    <a:pt x="490" y="194"/>
                  </a:lnTo>
                  <a:lnTo>
                    <a:pt x="494" y="194"/>
                  </a:lnTo>
                  <a:lnTo>
                    <a:pt x="494" y="187"/>
                  </a:lnTo>
                  <a:lnTo>
                    <a:pt x="494" y="194"/>
                  </a:lnTo>
                  <a:lnTo>
                    <a:pt x="494" y="187"/>
                  </a:lnTo>
                  <a:lnTo>
                    <a:pt x="499" y="194"/>
                  </a:lnTo>
                  <a:lnTo>
                    <a:pt x="499" y="201"/>
                  </a:lnTo>
                  <a:lnTo>
                    <a:pt x="499" y="194"/>
                  </a:lnTo>
                  <a:lnTo>
                    <a:pt x="499" y="201"/>
                  </a:lnTo>
                  <a:lnTo>
                    <a:pt x="503" y="201"/>
                  </a:lnTo>
                  <a:lnTo>
                    <a:pt x="503" y="194"/>
                  </a:lnTo>
                  <a:lnTo>
                    <a:pt x="503" y="187"/>
                  </a:lnTo>
                  <a:lnTo>
                    <a:pt x="503" y="201"/>
                  </a:lnTo>
                  <a:lnTo>
                    <a:pt x="507" y="187"/>
                  </a:lnTo>
                  <a:lnTo>
                    <a:pt x="507" y="194"/>
                  </a:lnTo>
                  <a:lnTo>
                    <a:pt x="507" y="187"/>
                  </a:lnTo>
                  <a:lnTo>
                    <a:pt x="507" y="194"/>
                  </a:lnTo>
                  <a:lnTo>
                    <a:pt x="512" y="187"/>
                  </a:lnTo>
                  <a:lnTo>
                    <a:pt x="512" y="194"/>
                  </a:lnTo>
                  <a:lnTo>
                    <a:pt x="512" y="187"/>
                  </a:lnTo>
                  <a:lnTo>
                    <a:pt x="516" y="194"/>
                  </a:lnTo>
                  <a:lnTo>
                    <a:pt x="516" y="187"/>
                  </a:lnTo>
                  <a:lnTo>
                    <a:pt x="516" y="194"/>
                  </a:lnTo>
                  <a:lnTo>
                    <a:pt x="521" y="194"/>
                  </a:lnTo>
                  <a:lnTo>
                    <a:pt x="521" y="187"/>
                  </a:lnTo>
                  <a:lnTo>
                    <a:pt x="521" y="179"/>
                  </a:lnTo>
                  <a:lnTo>
                    <a:pt x="521" y="187"/>
                  </a:lnTo>
                  <a:lnTo>
                    <a:pt x="525" y="187"/>
                  </a:lnTo>
                  <a:lnTo>
                    <a:pt x="530" y="194"/>
                  </a:lnTo>
                  <a:lnTo>
                    <a:pt x="530" y="179"/>
                  </a:lnTo>
                  <a:lnTo>
                    <a:pt x="530" y="201"/>
                  </a:lnTo>
                  <a:lnTo>
                    <a:pt x="530" y="194"/>
                  </a:lnTo>
                  <a:lnTo>
                    <a:pt x="534" y="187"/>
                  </a:lnTo>
                  <a:lnTo>
                    <a:pt x="534" y="194"/>
                  </a:lnTo>
                  <a:lnTo>
                    <a:pt x="534" y="187"/>
                  </a:lnTo>
                  <a:lnTo>
                    <a:pt x="539" y="201"/>
                  </a:lnTo>
                  <a:lnTo>
                    <a:pt x="539" y="187"/>
                  </a:lnTo>
                  <a:lnTo>
                    <a:pt x="539" y="179"/>
                  </a:lnTo>
                  <a:lnTo>
                    <a:pt x="539" y="187"/>
                  </a:lnTo>
                  <a:lnTo>
                    <a:pt x="539" y="194"/>
                  </a:lnTo>
                  <a:lnTo>
                    <a:pt x="543" y="179"/>
                  </a:lnTo>
                  <a:lnTo>
                    <a:pt x="543" y="187"/>
                  </a:lnTo>
                  <a:lnTo>
                    <a:pt x="543" y="194"/>
                  </a:lnTo>
                  <a:lnTo>
                    <a:pt x="548" y="187"/>
                  </a:lnTo>
                  <a:lnTo>
                    <a:pt x="548" y="194"/>
                  </a:lnTo>
                  <a:lnTo>
                    <a:pt x="548" y="187"/>
                  </a:lnTo>
                  <a:lnTo>
                    <a:pt x="548" y="194"/>
                  </a:lnTo>
                  <a:lnTo>
                    <a:pt x="548" y="187"/>
                  </a:lnTo>
                  <a:lnTo>
                    <a:pt x="552" y="187"/>
                  </a:lnTo>
                  <a:lnTo>
                    <a:pt x="552" y="194"/>
                  </a:lnTo>
                  <a:lnTo>
                    <a:pt x="552" y="201"/>
                  </a:lnTo>
                  <a:lnTo>
                    <a:pt x="556" y="187"/>
                  </a:lnTo>
                  <a:lnTo>
                    <a:pt x="556" y="194"/>
                  </a:lnTo>
                  <a:lnTo>
                    <a:pt x="561" y="194"/>
                  </a:lnTo>
                  <a:lnTo>
                    <a:pt x="561" y="187"/>
                  </a:lnTo>
                  <a:lnTo>
                    <a:pt x="561" y="179"/>
                  </a:lnTo>
                  <a:lnTo>
                    <a:pt x="561" y="187"/>
                  </a:lnTo>
                  <a:lnTo>
                    <a:pt x="565" y="187"/>
                  </a:lnTo>
                  <a:lnTo>
                    <a:pt x="565" y="194"/>
                  </a:lnTo>
                  <a:lnTo>
                    <a:pt x="565" y="187"/>
                  </a:lnTo>
                  <a:lnTo>
                    <a:pt x="570" y="179"/>
                  </a:lnTo>
                  <a:lnTo>
                    <a:pt x="570" y="187"/>
                  </a:lnTo>
                  <a:lnTo>
                    <a:pt x="570" y="179"/>
                  </a:lnTo>
                  <a:lnTo>
                    <a:pt x="570" y="187"/>
                  </a:lnTo>
                  <a:lnTo>
                    <a:pt x="574" y="187"/>
                  </a:lnTo>
                  <a:lnTo>
                    <a:pt x="574" y="172"/>
                  </a:lnTo>
                  <a:lnTo>
                    <a:pt x="574" y="179"/>
                  </a:lnTo>
                  <a:lnTo>
                    <a:pt x="579" y="179"/>
                  </a:lnTo>
                  <a:lnTo>
                    <a:pt x="579" y="187"/>
                  </a:lnTo>
                  <a:lnTo>
                    <a:pt x="579" y="172"/>
                  </a:lnTo>
                  <a:lnTo>
                    <a:pt x="579" y="187"/>
                  </a:lnTo>
                  <a:lnTo>
                    <a:pt x="583" y="172"/>
                  </a:lnTo>
                  <a:lnTo>
                    <a:pt x="583" y="187"/>
                  </a:lnTo>
                  <a:lnTo>
                    <a:pt x="583" y="172"/>
                  </a:lnTo>
                  <a:lnTo>
                    <a:pt x="583" y="179"/>
                  </a:lnTo>
                  <a:lnTo>
                    <a:pt x="588" y="179"/>
                  </a:lnTo>
                  <a:lnTo>
                    <a:pt x="588" y="172"/>
                  </a:lnTo>
                  <a:lnTo>
                    <a:pt x="588" y="179"/>
                  </a:lnTo>
                  <a:lnTo>
                    <a:pt x="588" y="194"/>
                  </a:lnTo>
                  <a:lnTo>
                    <a:pt x="592" y="172"/>
                  </a:lnTo>
                  <a:lnTo>
                    <a:pt x="592" y="187"/>
                  </a:lnTo>
                  <a:lnTo>
                    <a:pt x="592" y="179"/>
                  </a:lnTo>
                  <a:lnTo>
                    <a:pt x="592" y="172"/>
                  </a:lnTo>
                  <a:lnTo>
                    <a:pt x="592" y="179"/>
                  </a:lnTo>
                  <a:lnTo>
                    <a:pt x="597" y="179"/>
                  </a:lnTo>
                  <a:lnTo>
                    <a:pt x="597" y="172"/>
                  </a:lnTo>
                  <a:lnTo>
                    <a:pt x="597" y="165"/>
                  </a:lnTo>
                  <a:lnTo>
                    <a:pt x="597" y="179"/>
                  </a:lnTo>
                  <a:lnTo>
                    <a:pt x="601" y="179"/>
                  </a:lnTo>
                  <a:lnTo>
                    <a:pt x="601" y="172"/>
                  </a:lnTo>
                  <a:lnTo>
                    <a:pt x="601" y="179"/>
                  </a:lnTo>
                  <a:lnTo>
                    <a:pt x="601" y="17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0" name="Freeform 106"/>
            <p:cNvSpPr>
              <a:spLocks/>
            </p:cNvSpPr>
            <p:nvPr/>
          </p:nvSpPr>
          <p:spPr bwMode="auto">
            <a:xfrm>
              <a:off x="2780" y="3510"/>
              <a:ext cx="121" cy="22"/>
            </a:xfrm>
            <a:custGeom>
              <a:avLst/>
              <a:gdLst>
                <a:gd name="T0" fmla="*/ 0 w 369"/>
                <a:gd name="T1" fmla="*/ 1 h 35"/>
                <a:gd name="T2" fmla="*/ 0 w 369"/>
                <a:gd name="T3" fmla="*/ 1 h 35"/>
                <a:gd name="T4" fmla="*/ 0 w 369"/>
                <a:gd name="T5" fmla="*/ 1 h 35"/>
                <a:gd name="T6" fmla="*/ 0 w 369"/>
                <a:gd name="T7" fmla="*/ 1 h 35"/>
                <a:gd name="T8" fmla="*/ 0 w 369"/>
                <a:gd name="T9" fmla="*/ 1 h 35"/>
                <a:gd name="T10" fmla="*/ 0 w 369"/>
                <a:gd name="T11" fmla="*/ 1 h 35"/>
                <a:gd name="T12" fmla="*/ 0 w 369"/>
                <a:gd name="T13" fmla="*/ 1 h 35"/>
                <a:gd name="T14" fmla="*/ 0 w 369"/>
                <a:gd name="T15" fmla="*/ 1 h 35"/>
                <a:gd name="T16" fmla="*/ 0 w 369"/>
                <a:gd name="T17" fmla="*/ 1 h 35"/>
                <a:gd name="T18" fmla="*/ 0 w 369"/>
                <a:gd name="T19" fmla="*/ 1 h 35"/>
                <a:gd name="T20" fmla="*/ 0 w 369"/>
                <a:gd name="T21" fmla="*/ 1 h 35"/>
                <a:gd name="T22" fmla="*/ 0 w 369"/>
                <a:gd name="T23" fmla="*/ 0 h 35"/>
                <a:gd name="T24" fmla="*/ 0 w 369"/>
                <a:gd name="T25" fmla="*/ 1 h 35"/>
                <a:gd name="T26" fmla="*/ 0 w 369"/>
                <a:gd name="T27" fmla="*/ 1 h 35"/>
                <a:gd name="T28" fmla="*/ 0 w 369"/>
                <a:gd name="T29" fmla="*/ 1 h 35"/>
                <a:gd name="T30" fmla="*/ 0 w 369"/>
                <a:gd name="T31" fmla="*/ 1 h 35"/>
                <a:gd name="T32" fmla="*/ 0 w 369"/>
                <a:gd name="T33" fmla="*/ 1 h 35"/>
                <a:gd name="T34" fmla="*/ 0 w 369"/>
                <a:gd name="T35" fmla="*/ 1 h 35"/>
                <a:gd name="T36" fmla="*/ 0 w 369"/>
                <a:gd name="T37" fmla="*/ 1 h 35"/>
                <a:gd name="T38" fmla="*/ 0 w 369"/>
                <a:gd name="T39" fmla="*/ 1 h 35"/>
                <a:gd name="T40" fmla="*/ 0 w 369"/>
                <a:gd name="T41" fmla="*/ 1 h 35"/>
                <a:gd name="T42" fmla="*/ 0 w 369"/>
                <a:gd name="T43" fmla="*/ 1 h 35"/>
                <a:gd name="T44" fmla="*/ 0 w 369"/>
                <a:gd name="T45" fmla="*/ 1 h 35"/>
                <a:gd name="T46" fmla="*/ 0 w 369"/>
                <a:gd name="T47" fmla="*/ 1 h 35"/>
                <a:gd name="T48" fmla="*/ 0 w 369"/>
                <a:gd name="T49" fmla="*/ 1 h 35"/>
                <a:gd name="T50" fmla="*/ 0 w 369"/>
                <a:gd name="T51" fmla="*/ 1 h 35"/>
                <a:gd name="T52" fmla="*/ 0 w 369"/>
                <a:gd name="T53" fmla="*/ 1 h 35"/>
                <a:gd name="T54" fmla="*/ 0 w 369"/>
                <a:gd name="T55" fmla="*/ 1 h 35"/>
                <a:gd name="T56" fmla="*/ 0 w 369"/>
                <a:gd name="T57" fmla="*/ 1 h 35"/>
                <a:gd name="T58" fmla="*/ 0 w 369"/>
                <a:gd name="T59" fmla="*/ 1 h 35"/>
                <a:gd name="T60" fmla="*/ 0 w 369"/>
                <a:gd name="T61" fmla="*/ 1 h 35"/>
                <a:gd name="T62" fmla="*/ 0 w 369"/>
                <a:gd name="T63" fmla="*/ 1 h 35"/>
                <a:gd name="T64" fmla="*/ 0 w 369"/>
                <a:gd name="T65" fmla="*/ 1 h 35"/>
                <a:gd name="T66" fmla="*/ 0 w 369"/>
                <a:gd name="T67" fmla="*/ 1 h 35"/>
                <a:gd name="T68" fmla="*/ 0 w 369"/>
                <a:gd name="T69" fmla="*/ 1 h 35"/>
                <a:gd name="T70" fmla="*/ 0 w 369"/>
                <a:gd name="T71" fmla="*/ 1 h 35"/>
                <a:gd name="T72" fmla="*/ 0 w 369"/>
                <a:gd name="T73" fmla="*/ 1 h 35"/>
                <a:gd name="T74" fmla="*/ 0 w 369"/>
                <a:gd name="T75" fmla="*/ 1 h 35"/>
                <a:gd name="T76" fmla="*/ 0 w 369"/>
                <a:gd name="T77" fmla="*/ 1 h 35"/>
                <a:gd name="T78" fmla="*/ 0 w 36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9" h="35">
                  <a:moveTo>
                    <a:pt x="0" y="26"/>
                  </a:moveTo>
                  <a:lnTo>
                    <a:pt x="0" y="26"/>
                  </a:lnTo>
                  <a:lnTo>
                    <a:pt x="0" y="11"/>
                  </a:lnTo>
                  <a:lnTo>
                    <a:pt x="0" y="26"/>
                  </a:lnTo>
                  <a:lnTo>
                    <a:pt x="25" y="26"/>
                  </a:lnTo>
                  <a:lnTo>
                    <a:pt x="44" y="26"/>
                  </a:lnTo>
                  <a:lnTo>
                    <a:pt x="44" y="11"/>
                  </a:lnTo>
                  <a:lnTo>
                    <a:pt x="44" y="35"/>
                  </a:lnTo>
                  <a:lnTo>
                    <a:pt x="44" y="11"/>
                  </a:lnTo>
                  <a:lnTo>
                    <a:pt x="44" y="26"/>
                  </a:lnTo>
                  <a:lnTo>
                    <a:pt x="68" y="11"/>
                  </a:lnTo>
                  <a:lnTo>
                    <a:pt x="68" y="35"/>
                  </a:lnTo>
                  <a:lnTo>
                    <a:pt x="68" y="0"/>
                  </a:lnTo>
                  <a:lnTo>
                    <a:pt x="68" y="26"/>
                  </a:lnTo>
                  <a:lnTo>
                    <a:pt x="68" y="11"/>
                  </a:lnTo>
                  <a:lnTo>
                    <a:pt x="87" y="11"/>
                  </a:lnTo>
                  <a:lnTo>
                    <a:pt x="87" y="26"/>
                  </a:lnTo>
                  <a:lnTo>
                    <a:pt x="87" y="0"/>
                  </a:lnTo>
                  <a:lnTo>
                    <a:pt x="112" y="26"/>
                  </a:lnTo>
                  <a:lnTo>
                    <a:pt x="112" y="11"/>
                  </a:lnTo>
                  <a:lnTo>
                    <a:pt x="112" y="26"/>
                  </a:lnTo>
                  <a:lnTo>
                    <a:pt x="112" y="11"/>
                  </a:lnTo>
                  <a:lnTo>
                    <a:pt x="112" y="26"/>
                  </a:lnTo>
                  <a:lnTo>
                    <a:pt x="131" y="26"/>
                  </a:lnTo>
                  <a:lnTo>
                    <a:pt x="131" y="35"/>
                  </a:lnTo>
                  <a:lnTo>
                    <a:pt x="131" y="26"/>
                  </a:lnTo>
                  <a:lnTo>
                    <a:pt x="131" y="35"/>
                  </a:lnTo>
                  <a:lnTo>
                    <a:pt x="156" y="26"/>
                  </a:lnTo>
                  <a:lnTo>
                    <a:pt x="156" y="11"/>
                  </a:lnTo>
                  <a:lnTo>
                    <a:pt x="156" y="26"/>
                  </a:lnTo>
                  <a:lnTo>
                    <a:pt x="175" y="26"/>
                  </a:lnTo>
                  <a:lnTo>
                    <a:pt x="175" y="11"/>
                  </a:lnTo>
                  <a:lnTo>
                    <a:pt x="175" y="26"/>
                  </a:lnTo>
                  <a:lnTo>
                    <a:pt x="175" y="11"/>
                  </a:lnTo>
                  <a:lnTo>
                    <a:pt x="194" y="11"/>
                  </a:lnTo>
                  <a:lnTo>
                    <a:pt x="194" y="26"/>
                  </a:lnTo>
                  <a:lnTo>
                    <a:pt x="194" y="11"/>
                  </a:lnTo>
                  <a:lnTo>
                    <a:pt x="194" y="26"/>
                  </a:lnTo>
                  <a:lnTo>
                    <a:pt x="218" y="26"/>
                  </a:lnTo>
                  <a:lnTo>
                    <a:pt x="218" y="11"/>
                  </a:lnTo>
                  <a:lnTo>
                    <a:pt x="218" y="26"/>
                  </a:lnTo>
                  <a:lnTo>
                    <a:pt x="238" y="26"/>
                  </a:lnTo>
                  <a:lnTo>
                    <a:pt x="238" y="11"/>
                  </a:lnTo>
                  <a:lnTo>
                    <a:pt x="262" y="35"/>
                  </a:lnTo>
                  <a:lnTo>
                    <a:pt x="262" y="26"/>
                  </a:lnTo>
                  <a:lnTo>
                    <a:pt x="262" y="35"/>
                  </a:lnTo>
                  <a:lnTo>
                    <a:pt x="262" y="26"/>
                  </a:lnTo>
                  <a:lnTo>
                    <a:pt x="282" y="26"/>
                  </a:lnTo>
                  <a:lnTo>
                    <a:pt x="282" y="35"/>
                  </a:lnTo>
                  <a:lnTo>
                    <a:pt x="282" y="26"/>
                  </a:lnTo>
                  <a:lnTo>
                    <a:pt x="282" y="11"/>
                  </a:lnTo>
                  <a:lnTo>
                    <a:pt x="306" y="35"/>
                  </a:lnTo>
                  <a:lnTo>
                    <a:pt x="306" y="26"/>
                  </a:lnTo>
                  <a:lnTo>
                    <a:pt x="325" y="35"/>
                  </a:lnTo>
                  <a:lnTo>
                    <a:pt x="325" y="11"/>
                  </a:lnTo>
                  <a:lnTo>
                    <a:pt x="325" y="26"/>
                  </a:lnTo>
                  <a:lnTo>
                    <a:pt x="350" y="11"/>
                  </a:lnTo>
                  <a:lnTo>
                    <a:pt x="350" y="26"/>
                  </a:lnTo>
                  <a:lnTo>
                    <a:pt x="350" y="35"/>
                  </a:lnTo>
                  <a:lnTo>
                    <a:pt x="350" y="26"/>
                  </a:lnTo>
                  <a:lnTo>
                    <a:pt x="369" y="2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91" name="Freeform 107"/>
            <p:cNvSpPr>
              <a:spLocks/>
            </p:cNvSpPr>
            <p:nvPr/>
          </p:nvSpPr>
          <p:spPr bwMode="auto">
            <a:xfrm>
              <a:off x="3279" y="3620"/>
              <a:ext cx="108" cy="23"/>
            </a:xfrm>
            <a:custGeom>
              <a:avLst/>
              <a:gdLst>
                <a:gd name="T0" fmla="*/ 0 w 108"/>
                <a:gd name="T1" fmla="*/ 20 h 23"/>
                <a:gd name="T2" fmla="*/ 5 w 108"/>
                <a:gd name="T3" fmla="*/ 13 h 23"/>
                <a:gd name="T4" fmla="*/ 5 w 108"/>
                <a:gd name="T5" fmla="*/ 20 h 23"/>
                <a:gd name="T6" fmla="*/ 8 w 108"/>
                <a:gd name="T7" fmla="*/ 13 h 23"/>
                <a:gd name="T8" fmla="*/ 8 w 108"/>
                <a:gd name="T9" fmla="*/ 13 h 23"/>
                <a:gd name="T10" fmla="*/ 13 w 108"/>
                <a:gd name="T11" fmla="*/ 16 h 23"/>
                <a:gd name="T12" fmla="*/ 13 w 108"/>
                <a:gd name="T13" fmla="*/ 13 h 23"/>
                <a:gd name="T14" fmla="*/ 17 w 108"/>
                <a:gd name="T15" fmla="*/ 23 h 23"/>
                <a:gd name="T16" fmla="*/ 17 w 108"/>
                <a:gd name="T17" fmla="*/ 13 h 23"/>
                <a:gd name="T18" fmla="*/ 22 w 108"/>
                <a:gd name="T19" fmla="*/ 16 h 23"/>
                <a:gd name="T20" fmla="*/ 22 w 108"/>
                <a:gd name="T21" fmla="*/ 16 h 23"/>
                <a:gd name="T22" fmla="*/ 26 w 108"/>
                <a:gd name="T23" fmla="*/ 9 h 23"/>
                <a:gd name="T24" fmla="*/ 26 w 108"/>
                <a:gd name="T25" fmla="*/ 9 h 23"/>
                <a:gd name="T26" fmla="*/ 31 w 108"/>
                <a:gd name="T27" fmla="*/ 9 h 23"/>
                <a:gd name="T28" fmla="*/ 31 w 108"/>
                <a:gd name="T29" fmla="*/ 9 h 23"/>
                <a:gd name="T30" fmla="*/ 35 w 108"/>
                <a:gd name="T31" fmla="*/ 13 h 23"/>
                <a:gd name="T32" fmla="*/ 35 w 108"/>
                <a:gd name="T33" fmla="*/ 13 h 23"/>
                <a:gd name="T34" fmla="*/ 39 w 108"/>
                <a:gd name="T35" fmla="*/ 13 h 23"/>
                <a:gd name="T36" fmla="*/ 39 w 108"/>
                <a:gd name="T37" fmla="*/ 16 h 23"/>
                <a:gd name="T38" fmla="*/ 44 w 108"/>
                <a:gd name="T39" fmla="*/ 13 h 23"/>
                <a:gd name="T40" fmla="*/ 44 w 108"/>
                <a:gd name="T41" fmla="*/ 9 h 23"/>
                <a:gd name="T42" fmla="*/ 48 w 108"/>
                <a:gd name="T43" fmla="*/ 13 h 23"/>
                <a:gd name="T44" fmla="*/ 48 w 108"/>
                <a:gd name="T45" fmla="*/ 9 h 23"/>
                <a:gd name="T46" fmla="*/ 52 w 108"/>
                <a:gd name="T47" fmla="*/ 9 h 23"/>
                <a:gd name="T48" fmla="*/ 52 w 108"/>
                <a:gd name="T49" fmla="*/ 3 h 23"/>
                <a:gd name="T50" fmla="*/ 57 w 108"/>
                <a:gd name="T51" fmla="*/ 9 h 23"/>
                <a:gd name="T52" fmla="*/ 57 w 108"/>
                <a:gd name="T53" fmla="*/ 9 h 23"/>
                <a:gd name="T54" fmla="*/ 61 w 108"/>
                <a:gd name="T55" fmla="*/ 9 h 23"/>
                <a:gd name="T56" fmla="*/ 61 w 108"/>
                <a:gd name="T57" fmla="*/ 6 h 23"/>
                <a:gd name="T58" fmla="*/ 65 w 108"/>
                <a:gd name="T59" fmla="*/ 9 h 23"/>
                <a:gd name="T60" fmla="*/ 65 w 108"/>
                <a:gd name="T61" fmla="*/ 9 h 23"/>
                <a:gd name="T62" fmla="*/ 69 w 108"/>
                <a:gd name="T63" fmla="*/ 9 h 23"/>
                <a:gd name="T64" fmla="*/ 69 w 108"/>
                <a:gd name="T65" fmla="*/ 9 h 23"/>
                <a:gd name="T66" fmla="*/ 74 w 108"/>
                <a:gd name="T67" fmla="*/ 6 h 23"/>
                <a:gd name="T68" fmla="*/ 74 w 108"/>
                <a:gd name="T69" fmla="*/ 3 h 23"/>
                <a:gd name="T70" fmla="*/ 78 w 108"/>
                <a:gd name="T71" fmla="*/ 3 h 23"/>
                <a:gd name="T72" fmla="*/ 78 w 108"/>
                <a:gd name="T73" fmla="*/ 6 h 23"/>
                <a:gd name="T74" fmla="*/ 83 w 108"/>
                <a:gd name="T75" fmla="*/ 3 h 23"/>
                <a:gd name="T76" fmla="*/ 83 w 108"/>
                <a:gd name="T77" fmla="*/ 6 h 23"/>
                <a:gd name="T78" fmla="*/ 91 w 108"/>
                <a:gd name="T79" fmla="*/ 3 h 23"/>
                <a:gd name="T80" fmla="*/ 96 w 108"/>
                <a:gd name="T81" fmla="*/ 3 h 23"/>
                <a:gd name="T82" fmla="*/ 100 w 108"/>
                <a:gd name="T83" fmla="*/ 3 h 23"/>
                <a:gd name="T84" fmla="*/ 104 w 108"/>
                <a:gd name="T85" fmla="*/ 9 h 23"/>
                <a:gd name="T86" fmla="*/ 108 w 108"/>
                <a:gd name="T87" fmla="*/ 3 h 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8" h="23">
                  <a:moveTo>
                    <a:pt x="0" y="23"/>
                  </a:moveTo>
                  <a:lnTo>
                    <a:pt x="0" y="20"/>
                  </a:lnTo>
                  <a:lnTo>
                    <a:pt x="5" y="13"/>
                  </a:lnTo>
                  <a:lnTo>
                    <a:pt x="5" y="20"/>
                  </a:lnTo>
                  <a:lnTo>
                    <a:pt x="5" y="13"/>
                  </a:lnTo>
                  <a:lnTo>
                    <a:pt x="8" y="13"/>
                  </a:lnTo>
                  <a:lnTo>
                    <a:pt x="8" y="9"/>
                  </a:lnTo>
                  <a:lnTo>
                    <a:pt x="8" y="13"/>
                  </a:lnTo>
                  <a:lnTo>
                    <a:pt x="13" y="16"/>
                  </a:lnTo>
                  <a:lnTo>
                    <a:pt x="13" y="13"/>
                  </a:lnTo>
                  <a:lnTo>
                    <a:pt x="13" y="16"/>
                  </a:lnTo>
                  <a:lnTo>
                    <a:pt x="17" y="23"/>
                  </a:lnTo>
                  <a:lnTo>
                    <a:pt x="17" y="13"/>
                  </a:lnTo>
                  <a:lnTo>
                    <a:pt x="22" y="16"/>
                  </a:lnTo>
                  <a:lnTo>
                    <a:pt x="22" y="13"/>
                  </a:lnTo>
                  <a:lnTo>
                    <a:pt x="26" y="9"/>
                  </a:lnTo>
                  <a:lnTo>
                    <a:pt x="31" y="9"/>
                  </a:lnTo>
                  <a:lnTo>
                    <a:pt x="31" y="13"/>
                  </a:lnTo>
                  <a:lnTo>
                    <a:pt x="35" y="13"/>
                  </a:lnTo>
                  <a:lnTo>
                    <a:pt x="35" y="9"/>
                  </a:lnTo>
                  <a:lnTo>
                    <a:pt x="39" y="13"/>
                  </a:lnTo>
                  <a:lnTo>
                    <a:pt x="39" y="16"/>
                  </a:lnTo>
                  <a:lnTo>
                    <a:pt x="44" y="13"/>
                  </a:lnTo>
                  <a:lnTo>
                    <a:pt x="44" y="9"/>
                  </a:lnTo>
                  <a:lnTo>
                    <a:pt x="48" y="9"/>
                  </a:lnTo>
                  <a:lnTo>
                    <a:pt x="48" y="13"/>
                  </a:lnTo>
                  <a:lnTo>
                    <a:pt x="48" y="9"/>
                  </a:lnTo>
                  <a:lnTo>
                    <a:pt x="52" y="9"/>
                  </a:lnTo>
                  <a:lnTo>
                    <a:pt x="52" y="3"/>
                  </a:lnTo>
                  <a:lnTo>
                    <a:pt x="57" y="3"/>
                  </a:lnTo>
                  <a:lnTo>
                    <a:pt x="57" y="9"/>
                  </a:lnTo>
                  <a:lnTo>
                    <a:pt x="57" y="6"/>
                  </a:lnTo>
                  <a:lnTo>
                    <a:pt x="57" y="9"/>
                  </a:lnTo>
                  <a:lnTo>
                    <a:pt x="61" y="6"/>
                  </a:lnTo>
                  <a:lnTo>
                    <a:pt x="61" y="9"/>
                  </a:lnTo>
                  <a:lnTo>
                    <a:pt x="61" y="6"/>
                  </a:lnTo>
                  <a:lnTo>
                    <a:pt x="65" y="9"/>
                  </a:lnTo>
                  <a:lnTo>
                    <a:pt x="65" y="13"/>
                  </a:lnTo>
                  <a:lnTo>
                    <a:pt x="65" y="9"/>
                  </a:lnTo>
                  <a:lnTo>
                    <a:pt x="69" y="13"/>
                  </a:lnTo>
                  <a:lnTo>
                    <a:pt x="69" y="9"/>
                  </a:lnTo>
                  <a:lnTo>
                    <a:pt x="74" y="6"/>
                  </a:lnTo>
                  <a:lnTo>
                    <a:pt x="74" y="3"/>
                  </a:lnTo>
                  <a:lnTo>
                    <a:pt x="78" y="9"/>
                  </a:lnTo>
                  <a:lnTo>
                    <a:pt x="78" y="3"/>
                  </a:lnTo>
                  <a:lnTo>
                    <a:pt x="78" y="9"/>
                  </a:lnTo>
                  <a:lnTo>
                    <a:pt x="78" y="6"/>
                  </a:lnTo>
                  <a:lnTo>
                    <a:pt x="83" y="3"/>
                  </a:lnTo>
                  <a:lnTo>
                    <a:pt x="83" y="9"/>
                  </a:lnTo>
                  <a:lnTo>
                    <a:pt x="83" y="6"/>
                  </a:lnTo>
                  <a:lnTo>
                    <a:pt x="88" y="9"/>
                  </a:lnTo>
                  <a:lnTo>
                    <a:pt x="91" y="3"/>
                  </a:lnTo>
                  <a:lnTo>
                    <a:pt x="91" y="6"/>
                  </a:lnTo>
                  <a:lnTo>
                    <a:pt x="96" y="3"/>
                  </a:lnTo>
                  <a:lnTo>
                    <a:pt x="96" y="0"/>
                  </a:lnTo>
                  <a:lnTo>
                    <a:pt x="100" y="3"/>
                  </a:lnTo>
                  <a:lnTo>
                    <a:pt x="100" y="6"/>
                  </a:lnTo>
                  <a:lnTo>
                    <a:pt x="104" y="9"/>
                  </a:lnTo>
                  <a:lnTo>
                    <a:pt x="108" y="3"/>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29" name="Group 148"/>
          <p:cNvGrpSpPr>
            <a:grpSpLocks/>
          </p:cNvGrpSpPr>
          <p:nvPr/>
        </p:nvGrpSpPr>
        <p:grpSpPr bwMode="auto">
          <a:xfrm>
            <a:off x="4748213" y="5586413"/>
            <a:ext cx="777875" cy="136525"/>
            <a:chOff x="2811" y="3519"/>
            <a:chExt cx="490" cy="86"/>
          </a:xfrm>
        </p:grpSpPr>
        <p:sp>
          <p:nvSpPr>
            <p:cNvPr id="31786" name="Freeform 95"/>
            <p:cNvSpPr>
              <a:spLocks/>
            </p:cNvSpPr>
            <p:nvPr/>
          </p:nvSpPr>
          <p:spPr bwMode="auto">
            <a:xfrm>
              <a:off x="3170" y="3587"/>
              <a:ext cx="131" cy="12"/>
            </a:xfrm>
            <a:custGeom>
              <a:avLst/>
              <a:gdLst>
                <a:gd name="T0" fmla="*/ 0 w 168"/>
                <a:gd name="T1" fmla="*/ 2 h 15"/>
                <a:gd name="T2" fmla="*/ 0 w 168"/>
                <a:gd name="T3" fmla="*/ 2 h 15"/>
                <a:gd name="T4" fmla="*/ 2 w 168"/>
                <a:gd name="T5" fmla="*/ 2 h 15"/>
                <a:gd name="T6" fmla="*/ 2 w 168"/>
                <a:gd name="T7" fmla="*/ 2 h 15"/>
                <a:gd name="T8" fmla="*/ 2 w 168"/>
                <a:gd name="T9" fmla="*/ 2 h 15"/>
                <a:gd name="T10" fmla="*/ 2 w 168"/>
                <a:gd name="T11" fmla="*/ 2 h 15"/>
                <a:gd name="T12" fmla="*/ 2 w 168"/>
                <a:gd name="T13" fmla="*/ 2 h 15"/>
                <a:gd name="T14" fmla="*/ 2 w 168"/>
                <a:gd name="T15" fmla="*/ 2 h 15"/>
                <a:gd name="T16" fmla="*/ 2 w 168"/>
                <a:gd name="T17" fmla="*/ 2 h 15"/>
                <a:gd name="T18" fmla="*/ 2 w 168"/>
                <a:gd name="T19" fmla="*/ 2 h 15"/>
                <a:gd name="T20" fmla="*/ 2 w 168"/>
                <a:gd name="T21" fmla="*/ 2 h 15"/>
                <a:gd name="T22" fmla="*/ 2 w 168"/>
                <a:gd name="T23" fmla="*/ 2 h 15"/>
                <a:gd name="T24" fmla="*/ 2 w 168"/>
                <a:gd name="T25" fmla="*/ 2 h 15"/>
                <a:gd name="T26" fmla="*/ 2 w 168"/>
                <a:gd name="T27" fmla="*/ 2 h 15"/>
                <a:gd name="T28" fmla="*/ 2 w 168"/>
                <a:gd name="T29" fmla="*/ 2 h 15"/>
                <a:gd name="T30" fmla="*/ 2 w 168"/>
                <a:gd name="T31" fmla="*/ 2 h 15"/>
                <a:gd name="T32" fmla="*/ 2 w 168"/>
                <a:gd name="T33" fmla="*/ 2 h 15"/>
                <a:gd name="T34" fmla="*/ 2 w 168"/>
                <a:gd name="T35" fmla="*/ 2 h 15"/>
                <a:gd name="T36" fmla="*/ 2 w 168"/>
                <a:gd name="T37" fmla="*/ 2 h 15"/>
                <a:gd name="T38" fmla="*/ 3 w 168"/>
                <a:gd name="T39" fmla="*/ 2 h 15"/>
                <a:gd name="T40" fmla="*/ 3 w 168"/>
                <a:gd name="T41" fmla="*/ 2 h 15"/>
                <a:gd name="T42" fmla="*/ 3 w 168"/>
                <a:gd name="T43" fmla="*/ 2 h 15"/>
                <a:gd name="T44" fmla="*/ 3 w 168"/>
                <a:gd name="T45" fmla="*/ 2 h 15"/>
                <a:gd name="T46" fmla="*/ 3 w 168"/>
                <a:gd name="T47" fmla="*/ 2 h 15"/>
                <a:gd name="T48" fmla="*/ 4 w 168"/>
                <a:gd name="T49" fmla="*/ 2 h 15"/>
                <a:gd name="T50" fmla="*/ 4 w 168"/>
                <a:gd name="T51" fmla="*/ 2 h 15"/>
                <a:gd name="T52" fmla="*/ 4 w 168"/>
                <a:gd name="T53" fmla="*/ 2 h 15"/>
                <a:gd name="T54" fmla="*/ 4 w 168"/>
                <a:gd name="T55" fmla="*/ 2 h 15"/>
                <a:gd name="T56" fmla="*/ 4 w 168"/>
                <a:gd name="T57" fmla="*/ 2 h 15"/>
                <a:gd name="T58" fmla="*/ 4 w 168"/>
                <a:gd name="T59" fmla="*/ 2 h 15"/>
                <a:gd name="T60" fmla="*/ 5 w 168"/>
                <a:gd name="T61" fmla="*/ 2 h 15"/>
                <a:gd name="T62" fmla="*/ 5 w 168"/>
                <a:gd name="T63" fmla="*/ 2 h 15"/>
                <a:gd name="T64" fmla="*/ 5 w 168"/>
                <a:gd name="T65" fmla="*/ 2 h 15"/>
                <a:gd name="T66" fmla="*/ 5 w 168"/>
                <a:gd name="T67" fmla="*/ 2 h 15"/>
                <a:gd name="T68" fmla="*/ 5 w 168"/>
                <a:gd name="T69" fmla="*/ 2 h 15"/>
                <a:gd name="T70" fmla="*/ 5 w 168"/>
                <a:gd name="T71" fmla="*/ 2 h 15"/>
                <a:gd name="T72" fmla="*/ 5 w 168"/>
                <a:gd name="T73" fmla="*/ 2 h 15"/>
                <a:gd name="T74" fmla="*/ 5 w 168"/>
                <a:gd name="T75" fmla="*/ 2 h 15"/>
                <a:gd name="T76" fmla="*/ 5 w 168"/>
                <a:gd name="T77" fmla="*/ 2 h 15"/>
                <a:gd name="T78" fmla="*/ 7 w 168"/>
                <a:gd name="T79" fmla="*/ 2 h 15"/>
                <a:gd name="T80" fmla="*/ 7 w 168"/>
                <a:gd name="T81" fmla="*/ 2 h 15"/>
                <a:gd name="T82" fmla="*/ 7 w 168"/>
                <a:gd name="T83" fmla="*/ 2 h 15"/>
                <a:gd name="T84" fmla="*/ 7 w 168"/>
                <a:gd name="T85" fmla="*/ 2 h 15"/>
                <a:gd name="T86" fmla="*/ 7 w 168"/>
                <a:gd name="T87" fmla="*/ 2 h 15"/>
                <a:gd name="T88" fmla="*/ 7 w 168"/>
                <a:gd name="T89" fmla="*/ 2 h 15"/>
                <a:gd name="T90" fmla="*/ 7 w 168"/>
                <a:gd name="T91" fmla="*/ 2 h 15"/>
                <a:gd name="T92" fmla="*/ 7 w 168"/>
                <a:gd name="T93" fmla="*/ 0 h 15"/>
                <a:gd name="T94" fmla="*/ 7 w 168"/>
                <a:gd name="T95" fmla="*/ 2 h 15"/>
                <a:gd name="T96" fmla="*/ 7 w 168"/>
                <a:gd name="T97" fmla="*/ 2 h 15"/>
                <a:gd name="T98" fmla="*/ 7 w 168"/>
                <a:gd name="T99" fmla="*/ 0 h 15"/>
                <a:gd name="T100" fmla="*/ 9 w 168"/>
                <a:gd name="T101" fmla="*/ 2 h 15"/>
                <a:gd name="T102" fmla="*/ 9 w 168"/>
                <a:gd name="T103" fmla="*/ 2 h 15"/>
                <a:gd name="T104" fmla="*/ 9 w 168"/>
                <a:gd name="T105" fmla="*/ 2 h 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68" h="15">
                  <a:moveTo>
                    <a:pt x="0" y="12"/>
                  </a:moveTo>
                  <a:lnTo>
                    <a:pt x="0" y="8"/>
                  </a:lnTo>
                  <a:lnTo>
                    <a:pt x="5" y="8"/>
                  </a:lnTo>
                  <a:lnTo>
                    <a:pt x="5" y="12"/>
                  </a:lnTo>
                  <a:lnTo>
                    <a:pt x="11" y="15"/>
                  </a:lnTo>
                  <a:lnTo>
                    <a:pt x="16" y="15"/>
                  </a:lnTo>
                  <a:lnTo>
                    <a:pt x="16" y="12"/>
                  </a:lnTo>
                  <a:lnTo>
                    <a:pt x="21" y="8"/>
                  </a:lnTo>
                  <a:lnTo>
                    <a:pt x="26" y="8"/>
                  </a:lnTo>
                  <a:lnTo>
                    <a:pt x="26" y="12"/>
                  </a:lnTo>
                  <a:lnTo>
                    <a:pt x="31" y="12"/>
                  </a:lnTo>
                  <a:lnTo>
                    <a:pt x="36" y="8"/>
                  </a:lnTo>
                  <a:lnTo>
                    <a:pt x="41" y="15"/>
                  </a:lnTo>
                  <a:lnTo>
                    <a:pt x="46" y="8"/>
                  </a:lnTo>
                  <a:lnTo>
                    <a:pt x="46" y="12"/>
                  </a:lnTo>
                  <a:lnTo>
                    <a:pt x="51" y="8"/>
                  </a:lnTo>
                  <a:lnTo>
                    <a:pt x="51" y="4"/>
                  </a:lnTo>
                  <a:lnTo>
                    <a:pt x="56" y="12"/>
                  </a:lnTo>
                  <a:lnTo>
                    <a:pt x="61" y="12"/>
                  </a:lnTo>
                  <a:lnTo>
                    <a:pt x="67" y="12"/>
                  </a:lnTo>
                  <a:lnTo>
                    <a:pt x="72" y="8"/>
                  </a:lnTo>
                  <a:lnTo>
                    <a:pt x="77" y="8"/>
                  </a:lnTo>
                  <a:lnTo>
                    <a:pt x="82" y="4"/>
                  </a:lnTo>
                  <a:lnTo>
                    <a:pt x="87" y="8"/>
                  </a:lnTo>
                  <a:lnTo>
                    <a:pt x="93" y="8"/>
                  </a:lnTo>
                  <a:lnTo>
                    <a:pt x="98" y="8"/>
                  </a:lnTo>
                  <a:lnTo>
                    <a:pt x="98" y="12"/>
                  </a:lnTo>
                  <a:lnTo>
                    <a:pt x="102" y="12"/>
                  </a:lnTo>
                  <a:lnTo>
                    <a:pt x="107" y="4"/>
                  </a:lnTo>
                  <a:lnTo>
                    <a:pt x="107" y="8"/>
                  </a:lnTo>
                  <a:lnTo>
                    <a:pt x="112" y="8"/>
                  </a:lnTo>
                  <a:lnTo>
                    <a:pt x="118" y="4"/>
                  </a:lnTo>
                  <a:lnTo>
                    <a:pt x="118" y="8"/>
                  </a:lnTo>
                  <a:lnTo>
                    <a:pt x="123" y="12"/>
                  </a:lnTo>
                  <a:lnTo>
                    <a:pt x="128" y="8"/>
                  </a:lnTo>
                  <a:lnTo>
                    <a:pt x="133" y="8"/>
                  </a:lnTo>
                  <a:lnTo>
                    <a:pt x="138" y="12"/>
                  </a:lnTo>
                  <a:lnTo>
                    <a:pt x="138" y="4"/>
                  </a:lnTo>
                  <a:lnTo>
                    <a:pt x="143" y="8"/>
                  </a:lnTo>
                  <a:lnTo>
                    <a:pt x="143" y="4"/>
                  </a:lnTo>
                  <a:lnTo>
                    <a:pt x="149" y="0"/>
                  </a:lnTo>
                  <a:lnTo>
                    <a:pt x="154" y="8"/>
                  </a:lnTo>
                  <a:lnTo>
                    <a:pt x="154" y="4"/>
                  </a:lnTo>
                  <a:lnTo>
                    <a:pt x="158" y="0"/>
                  </a:lnTo>
                  <a:lnTo>
                    <a:pt x="163" y="4"/>
                  </a:lnTo>
                  <a:lnTo>
                    <a:pt x="163" y="8"/>
                  </a:lnTo>
                  <a:lnTo>
                    <a:pt x="168" y="4"/>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87" name="Freeform 96"/>
            <p:cNvSpPr>
              <a:spLocks/>
            </p:cNvSpPr>
            <p:nvPr/>
          </p:nvSpPr>
          <p:spPr bwMode="auto">
            <a:xfrm>
              <a:off x="2811" y="3519"/>
              <a:ext cx="171" cy="15"/>
            </a:xfrm>
            <a:custGeom>
              <a:avLst/>
              <a:gdLst>
                <a:gd name="T0" fmla="*/ 2 w 220"/>
                <a:gd name="T1" fmla="*/ 1 h 23"/>
                <a:gd name="T2" fmla="*/ 2 w 220"/>
                <a:gd name="T3" fmla="*/ 1 h 23"/>
                <a:gd name="T4" fmla="*/ 2 w 220"/>
                <a:gd name="T5" fmla="*/ 1 h 23"/>
                <a:gd name="T6" fmla="*/ 2 w 220"/>
                <a:gd name="T7" fmla="*/ 1 h 23"/>
                <a:gd name="T8" fmla="*/ 2 w 220"/>
                <a:gd name="T9" fmla="*/ 1 h 23"/>
                <a:gd name="T10" fmla="*/ 2 w 220"/>
                <a:gd name="T11" fmla="*/ 1 h 23"/>
                <a:gd name="T12" fmla="*/ 2 w 220"/>
                <a:gd name="T13" fmla="*/ 1 h 23"/>
                <a:gd name="T14" fmla="*/ 2 w 220"/>
                <a:gd name="T15" fmla="*/ 1 h 23"/>
                <a:gd name="T16" fmla="*/ 3 w 220"/>
                <a:gd name="T17" fmla="*/ 1 h 23"/>
                <a:gd name="T18" fmla="*/ 3 w 220"/>
                <a:gd name="T19" fmla="*/ 1 h 23"/>
                <a:gd name="T20" fmla="*/ 4 w 220"/>
                <a:gd name="T21" fmla="*/ 1 h 23"/>
                <a:gd name="T22" fmla="*/ 4 w 220"/>
                <a:gd name="T23" fmla="*/ 1 h 23"/>
                <a:gd name="T24" fmla="*/ 4 w 220"/>
                <a:gd name="T25" fmla="*/ 1 h 23"/>
                <a:gd name="T26" fmla="*/ 4 w 220"/>
                <a:gd name="T27" fmla="*/ 1 h 23"/>
                <a:gd name="T28" fmla="*/ 5 w 220"/>
                <a:gd name="T29" fmla="*/ 1 h 23"/>
                <a:gd name="T30" fmla="*/ 5 w 220"/>
                <a:gd name="T31" fmla="*/ 1 h 23"/>
                <a:gd name="T32" fmla="*/ 5 w 220"/>
                <a:gd name="T33" fmla="*/ 1 h 23"/>
                <a:gd name="T34" fmla="*/ 5 w 220"/>
                <a:gd name="T35" fmla="*/ 1 h 23"/>
                <a:gd name="T36" fmla="*/ 7 w 220"/>
                <a:gd name="T37" fmla="*/ 1 h 23"/>
                <a:gd name="T38" fmla="*/ 7 w 220"/>
                <a:gd name="T39" fmla="*/ 1 h 23"/>
                <a:gd name="T40" fmla="*/ 7 w 220"/>
                <a:gd name="T41" fmla="*/ 1 h 23"/>
                <a:gd name="T42" fmla="*/ 7 w 220"/>
                <a:gd name="T43" fmla="*/ 1 h 23"/>
                <a:gd name="T44" fmla="*/ 7 w 220"/>
                <a:gd name="T45" fmla="*/ 1 h 23"/>
                <a:gd name="T46" fmla="*/ 9 w 220"/>
                <a:gd name="T47" fmla="*/ 1 h 23"/>
                <a:gd name="T48" fmla="*/ 9 w 220"/>
                <a:gd name="T49" fmla="*/ 1 h 23"/>
                <a:gd name="T50" fmla="*/ 9 w 220"/>
                <a:gd name="T51" fmla="*/ 1 h 23"/>
                <a:gd name="T52" fmla="*/ 9 w 220"/>
                <a:gd name="T53" fmla="*/ 0 h 23"/>
                <a:gd name="T54" fmla="*/ 9 w 220"/>
                <a:gd name="T55" fmla="*/ 1 h 23"/>
                <a:gd name="T56" fmla="*/ 9 w 220"/>
                <a:gd name="T57" fmla="*/ 1 h 23"/>
                <a:gd name="T58" fmla="*/ 9 w 220"/>
                <a:gd name="T59" fmla="*/ 1 h 23"/>
                <a:gd name="T60" fmla="*/ 9 w 220"/>
                <a:gd name="T61" fmla="*/ 0 h 23"/>
                <a:gd name="T62" fmla="*/ 9 w 220"/>
                <a:gd name="T63" fmla="*/ 1 h 23"/>
                <a:gd name="T64" fmla="*/ 9 w 220"/>
                <a:gd name="T65" fmla="*/ 1 h 23"/>
                <a:gd name="T66" fmla="*/ 9 w 220"/>
                <a:gd name="T67" fmla="*/ 1 h 23"/>
                <a:gd name="T68" fmla="*/ 11 w 220"/>
                <a:gd name="T69" fmla="*/ 1 h 23"/>
                <a:gd name="T70" fmla="*/ 11 w 220"/>
                <a:gd name="T71" fmla="*/ 1 h 23"/>
                <a:gd name="T72" fmla="*/ 11 w 220"/>
                <a:gd name="T73" fmla="*/ 1 h 23"/>
                <a:gd name="T74" fmla="*/ 11 w 220"/>
                <a:gd name="T75" fmla="*/ 1 h 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20" h="23">
                  <a:moveTo>
                    <a:pt x="0" y="19"/>
                  </a:moveTo>
                  <a:lnTo>
                    <a:pt x="5" y="14"/>
                  </a:lnTo>
                  <a:lnTo>
                    <a:pt x="10" y="19"/>
                  </a:lnTo>
                  <a:lnTo>
                    <a:pt x="15" y="19"/>
                  </a:lnTo>
                  <a:lnTo>
                    <a:pt x="20" y="19"/>
                  </a:lnTo>
                  <a:lnTo>
                    <a:pt x="20" y="23"/>
                  </a:lnTo>
                  <a:lnTo>
                    <a:pt x="30" y="14"/>
                  </a:lnTo>
                  <a:lnTo>
                    <a:pt x="35" y="19"/>
                  </a:lnTo>
                  <a:lnTo>
                    <a:pt x="41" y="19"/>
                  </a:lnTo>
                  <a:lnTo>
                    <a:pt x="46" y="19"/>
                  </a:lnTo>
                  <a:lnTo>
                    <a:pt x="51" y="23"/>
                  </a:lnTo>
                  <a:lnTo>
                    <a:pt x="56" y="14"/>
                  </a:lnTo>
                  <a:lnTo>
                    <a:pt x="56" y="19"/>
                  </a:lnTo>
                  <a:lnTo>
                    <a:pt x="61" y="23"/>
                  </a:lnTo>
                  <a:lnTo>
                    <a:pt x="66" y="19"/>
                  </a:lnTo>
                  <a:lnTo>
                    <a:pt x="66" y="23"/>
                  </a:lnTo>
                  <a:lnTo>
                    <a:pt x="71" y="14"/>
                  </a:lnTo>
                  <a:lnTo>
                    <a:pt x="76" y="19"/>
                  </a:lnTo>
                  <a:lnTo>
                    <a:pt x="76" y="9"/>
                  </a:lnTo>
                  <a:lnTo>
                    <a:pt x="82" y="19"/>
                  </a:lnTo>
                  <a:lnTo>
                    <a:pt x="87" y="19"/>
                  </a:lnTo>
                  <a:lnTo>
                    <a:pt x="92" y="14"/>
                  </a:lnTo>
                  <a:lnTo>
                    <a:pt x="97" y="9"/>
                  </a:lnTo>
                  <a:lnTo>
                    <a:pt x="102" y="19"/>
                  </a:lnTo>
                  <a:lnTo>
                    <a:pt x="102" y="14"/>
                  </a:lnTo>
                  <a:lnTo>
                    <a:pt x="107" y="14"/>
                  </a:lnTo>
                  <a:lnTo>
                    <a:pt x="112" y="14"/>
                  </a:lnTo>
                  <a:lnTo>
                    <a:pt x="112" y="9"/>
                  </a:lnTo>
                  <a:lnTo>
                    <a:pt x="117" y="14"/>
                  </a:lnTo>
                  <a:lnTo>
                    <a:pt x="123" y="14"/>
                  </a:lnTo>
                  <a:lnTo>
                    <a:pt x="123" y="19"/>
                  </a:lnTo>
                  <a:lnTo>
                    <a:pt x="128" y="14"/>
                  </a:lnTo>
                  <a:lnTo>
                    <a:pt x="133" y="9"/>
                  </a:lnTo>
                  <a:lnTo>
                    <a:pt x="138" y="19"/>
                  </a:lnTo>
                  <a:lnTo>
                    <a:pt x="138" y="9"/>
                  </a:lnTo>
                  <a:lnTo>
                    <a:pt x="143" y="9"/>
                  </a:lnTo>
                  <a:lnTo>
                    <a:pt x="148" y="9"/>
                  </a:lnTo>
                  <a:lnTo>
                    <a:pt x="148" y="14"/>
                  </a:lnTo>
                  <a:lnTo>
                    <a:pt x="153" y="9"/>
                  </a:lnTo>
                  <a:lnTo>
                    <a:pt x="158" y="9"/>
                  </a:lnTo>
                  <a:lnTo>
                    <a:pt x="164" y="14"/>
                  </a:lnTo>
                  <a:lnTo>
                    <a:pt x="169" y="9"/>
                  </a:lnTo>
                  <a:lnTo>
                    <a:pt x="169" y="5"/>
                  </a:lnTo>
                  <a:lnTo>
                    <a:pt x="174" y="14"/>
                  </a:lnTo>
                  <a:lnTo>
                    <a:pt x="179" y="9"/>
                  </a:lnTo>
                  <a:lnTo>
                    <a:pt x="184" y="0"/>
                  </a:lnTo>
                  <a:lnTo>
                    <a:pt x="184" y="9"/>
                  </a:lnTo>
                  <a:lnTo>
                    <a:pt x="184" y="14"/>
                  </a:lnTo>
                  <a:lnTo>
                    <a:pt x="184" y="9"/>
                  </a:lnTo>
                  <a:lnTo>
                    <a:pt x="189" y="5"/>
                  </a:lnTo>
                  <a:lnTo>
                    <a:pt x="189" y="0"/>
                  </a:lnTo>
                  <a:lnTo>
                    <a:pt x="189" y="5"/>
                  </a:lnTo>
                  <a:lnTo>
                    <a:pt x="194" y="5"/>
                  </a:lnTo>
                  <a:lnTo>
                    <a:pt x="194" y="0"/>
                  </a:lnTo>
                  <a:lnTo>
                    <a:pt x="194" y="9"/>
                  </a:lnTo>
                  <a:lnTo>
                    <a:pt x="199" y="9"/>
                  </a:lnTo>
                  <a:lnTo>
                    <a:pt x="199" y="5"/>
                  </a:lnTo>
                  <a:lnTo>
                    <a:pt x="199" y="9"/>
                  </a:lnTo>
                  <a:lnTo>
                    <a:pt x="205" y="14"/>
                  </a:lnTo>
                  <a:lnTo>
                    <a:pt x="205" y="5"/>
                  </a:lnTo>
                  <a:lnTo>
                    <a:pt x="205" y="0"/>
                  </a:lnTo>
                  <a:lnTo>
                    <a:pt x="210" y="9"/>
                  </a:lnTo>
                  <a:lnTo>
                    <a:pt x="210" y="5"/>
                  </a:lnTo>
                  <a:lnTo>
                    <a:pt x="215" y="5"/>
                  </a:lnTo>
                  <a:lnTo>
                    <a:pt x="215" y="9"/>
                  </a:lnTo>
                  <a:lnTo>
                    <a:pt x="215" y="14"/>
                  </a:lnTo>
                  <a:lnTo>
                    <a:pt x="220" y="14"/>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788" name="Freeform 97"/>
            <p:cNvSpPr>
              <a:spLocks/>
            </p:cNvSpPr>
            <p:nvPr/>
          </p:nvSpPr>
          <p:spPr bwMode="auto">
            <a:xfrm>
              <a:off x="2982" y="3523"/>
              <a:ext cx="186" cy="82"/>
            </a:xfrm>
            <a:custGeom>
              <a:avLst/>
              <a:gdLst>
                <a:gd name="T0" fmla="*/ 0 w 239"/>
                <a:gd name="T1" fmla="*/ 0 h 107"/>
                <a:gd name="T2" fmla="*/ 2 w 239"/>
                <a:gd name="T3" fmla="*/ 2 h 107"/>
                <a:gd name="T4" fmla="*/ 2 w 239"/>
                <a:gd name="T5" fmla="*/ 2 h 107"/>
                <a:gd name="T6" fmla="*/ 2 w 239"/>
                <a:gd name="T7" fmla="*/ 2 h 107"/>
                <a:gd name="T8" fmla="*/ 2 w 239"/>
                <a:gd name="T9" fmla="*/ 2 h 107"/>
                <a:gd name="T10" fmla="*/ 2 w 239"/>
                <a:gd name="T11" fmla="*/ 2 h 107"/>
                <a:gd name="T12" fmla="*/ 2 w 239"/>
                <a:gd name="T13" fmla="*/ 2 h 107"/>
                <a:gd name="T14" fmla="*/ 2 w 239"/>
                <a:gd name="T15" fmla="*/ 3 h 107"/>
                <a:gd name="T16" fmla="*/ 2 w 239"/>
                <a:gd name="T17" fmla="*/ 3 h 107"/>
                <a:gd name="T18" fmla="*/ 2 w 239"/>
                <a:gd name="T19" fmla="*/ 3 h 107"/>
                <a:gd name="T20" fmla="*/ 2 w 239"/>
                <a:gd name="T21" fmla="*/ 3 h 107"/>
                <a:gd name="T22" fmla="*/ 2 w 239"/>
                <a:gd name="T23" fmla="*/ 4 h 107"/>
                <a:gd name="T24" fmla="*/ 2 w 239"/>
                <a:gd name="T25" fmla="*/ 4 h 107"/>
                <a:gd name="T26" fmla="*/ 3 w 239"/>
                <a:gd name="T27" fmla="*/ 4 h 107"/>
                <a:gd name="T28" fmla="*/ 3 w 239"/>
                <a:gd name="T29" fmla="*/ 4 h 107"/>
                <a:gd name="T30" fmla="*/ 3 w 239"/>
                <a:gd name="T31" fmla="*/ 4 h 107"/>
                <a:gd name="T32" fmla="*/ 4 w 239"/>
                <a:gd name="T33" fmla="*/ 4 h 107"/>
                <a:gd name="T34" fmla="*/ 4 w 239"/>
                <a:gd name="T35" fmla="*/ 4 h 107"/>
                <a:gd name="T36" fmla="*/ 4 w 239"/>
                <a:gd name="T37" fmla="*/ 4 h 107"/>
                <a:gd name="T38" fmla="*/ 4 w 239"/>
                <a:gd name="T39" fmla="*/ 4 h 107"/>
                <a:gd name="T40" fmla="*/ 4 w 239"/>
                <a:gd name="T41" fmla="*/ 4 h 107"/>
                <a:gd name="T42" fmla="*/ 4 w 239"/>
                <a:gd name="T43" fmla="*/ 4 h 107"/>
                <a:gd name="T44" fmla="*/ 5 w 239"/>
                <a:gd name="T45" fmla="*/ 4 h 107"/>
                <a:gd name="T46" fmla="*/ 5 w 239"/>
                <a:gd name="T47" fmla="*/ 4 h 107"/>
                <a:gd name="T48" fmla="*/ 5 w 239"/>
                <a:gd name="T49" fmla="*/ 4 h 107"/>
                <a:gd name="T50" fmla="*/ 5 w 239"/>
                <a:gd name="T51" fmla="*/ 4 h 107"/>
                <a:gd name="T52" fmla="*/ 5 w 239"/>
                <a:gd name="T53" fmla="*/ 4 h 107"/>
                <a:gd name="T54" fmla="*/ 5 w 239"/>
                <a:gd name="T55" fmla="*/ 4 h 107"/>
                <a:gd name="T56" fmla="*/ 7 w 239"/>
                <a:gd name="T57" fmla="*/ 4 h 107"/>
                <a:gd name="T58" fmla="*/ 7 w 239"/>
                <a:gd name="T59" fmla="*/ 4 h 107"/>
                <a:gd name="T60" fmla="*/ 7 w 239"/>
                <a:gd name="T61" fmla="*/ 4 h 107"/>
                <a:gd name="T62" fmla="*/ 7 w 239"/>
                <a:gd name="T63" fmla="*/ 4 h 107"/>
                <a:gd name="T64" fmla="*/ 7 w 239"/>
                <a:gd name="T65" fmla="*/ 4 h 107"/>
                <a:gd name="T66" fmla="*/ 7 w 239"/>
                <a:gd name="T67" fmla="*/ 4 h 107"/>
                <a:gd name="T68" fmla="*/ 7 w 239"/>
                <a:gd name="T69" fmla="*/ 4 h 107"/>
                <a:gd name="T70" fmla="*/ 8 w 239"/>
                <a:gd name="T71" fmla="*/ 4 h 107"/>
                <a:gd name="T72" fmla="*/ 9 w 239"/>
                <a:gd name="T73" fmla="*/ 4 h 107"/>
                <a:gd name="T74" fmla="*/ 9 w 239"/>
                <a:gd name="T75" fmla="*/ 4 h 107"/>
                <a:gd name="T76" fmla="*/ 9 w 239"/>
                <a:gd name="T77" fmla="*/ 4 h 107"/>
                <a:gd name="T78" fmla="*/ 9 w 239"/>
                <a:gd name="T79" fmla="*/ 4 h 107"/>
                <a:gd name="T80" fmla="*/ 9 w 239"/>
                <a:gd name="T81" fmla="*/ 4 h 107"/>
                <a:gd name="T82" fmla="*/ 9 w 239"/>
                <a:gd name="T83" fmla="*/ 4 h 107"/>
                <a:gd name="T84" fmla="*/ 9 w 239"/>
                <a:gd name="T85" fmla="*/ 4 h 107"/>
                <a:gd name="T86" fmla="*/ 9 w 239"/>
                <a:gd name="T87" fmla="*/ 4 h 107"/>
                <a:gd name="T88" fmla="*/ 9 w 239"/>
                <a:gd name="T89" fmla="*/ 4 h 107"/>
                <a:gd name="T90" fmla="*/ 11 w 239"/>
                <a:gd name="T91" fmla="*/ 4 h 107"/>
                <a:gd name="T92" fmla="*/ 11 w 239"/>
                <a:gd name="T93" fmla="*/ 4 h 107"/>
                <a:gd name="T94" fmla="*/ 11 w 239"/>
                <a:gd name="T95" fmla="*/ 4 h 107"/>
                <a:gd name="T96" fmla="*/ 11 w 239"/>
                <a:gd name="T97" fmla="*/ 4 h 107"/>
                <a:gd name="T98" fmla="*/ 12 w 239"/>
                <a:gd name="T99" fmla="*/ 4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39" h="107">
                  <a:moveTo>
                    <a:pt x="0" y="4"/>
                  </a:moveTo>
                  <a:lnTo>
                    <a:pt x="0" y="0"/>
                  </a:lnTo>
                  <a:lnTo>
                    <a:pt x="5" y="0"/>
                  </a:lnTo>
                  <a:lnTo>
                    <a:pt x="5" y="4"/>
                  </a:lnTo>
                  <a:lnTo>
                    <a:pt x="5" y="8"/>
                  </a:lnTo>
                  <a:lnTo>
                    <a:pt x="10" y="8"/>
                  </a:lnTo>
                  <a:lnTo>
                    <a:pt x="10" y="20"/>
                  </a:lnTo>
                  <a:lnTo>
                    <a:pt x="10" y="12"/>
                  </a:lnTo>
                  <a:lnTo>
                    <a:pt x="10" y="24"/>
                  </a:lnTo>
                  <a:lnTo>
                    <a:pt x="15" y="27"/>
                  </a:lnTo>
                  <a:lnTo>
                    <a:pt x="15" y="32"/>
                  </a:lnTo>
                  <a:lnTo>
                    <a:pt x="19" y="39"/>
                  </a:lnTo>
                  <a:lnTo>
                    <a:pt x="19" y="44"/>
                  </a:lnTo>
                  <a:lnTo>
                    <a:pt x="24" y="51"/>
                  </a:lnTo>
                  <a:lnTo>
                    <a:pt x="29" y="56"/>
                  </a:lnTo>
                  <a:lnTo>
                    <a:pt x="29" y="59"/>
                  </a:lnTo>
                  <a:lnTo>
                    <a:pt x="29" y="63"/>
                  </a:lnTo>
                  <a:lnTo>
                    <a:pt x="33" y="68"/>
                  </a:lnTo>
                  <a:lnTo>
                    <a:pt x="33" y="71"/>
                  </a:lnTo>
                  <a:lnTo>
                    <a:pt x="38" y="71"/>
                  </a:lnTo>
                  <a:lnTo>
                    <a:pt x="38" y="80"/>
                  </a:lnTo>
                  <a:lnTo>
                    <a:pt x="38" y="91"/>
                  </a:lnTo>
                  <a:lnTo>
                    <a:pt x="43" y="75"/>
                  </a:lnTo>
                  <a:lnTo>
                    <a:pt x="43" y="80"/>
                  </a:lnTo>
                  <a:lnTo>
                    <a:pt x="48" y="80"/>
                  </a:lnTo>
                  <a:lnTo>
                    <a:pt x="48" y="91"/>
                  </a:lnTo>
                  <a:lnTo>
                    <a:pt x="52" y="91"/>
                  </a:lnTo>
                  <a:lnTo>
                    <a:pt x="52" y="95"/>
                  </a:lnTo>
                  <a:lnTo>
                    <a:pt x="57" y="95"/>
                  </a:lnTo>
                  <a:lnTo>
                    <a:pt x="57" y="91"/>
                  </a:lnTo>
                  <a:lnTo>
                    <a:pt x="57" y="95"/>
                  </a:lnTo>
                  <a:lnTo>
                    <a:pt x="62" y="95"/>
                  </a:lnTo>
                  <a:lnTo>
                    <a:pt x="67" y="95"/>
                  </a:lnTo>
                  <a:lnTo>
                    <a:pt x="72" y="95"/>
                  </a:lnTo>
                  <a:lnTo>
                    <a:pt x="72" y="103"/>
                  </a:lnTo>
                  <a:lnTo>
                    <a:pt x="77" y="95"/>
                  </a:lnTo>
                  <a:lnTo>
                    <a:pt x="77" y="103"/>
                  </a:lnTo>
                  <a:lnTo>
                    <a:pt x="82" y="95"/>
                  </a:lnTo>
                  <a:lnTo>
                    <a:pt x="86" y="103"/>
                  </a:lnTo>
                  <a:lnTo>
                    <a:pt x="86" y="95"/>
                  </a:lnTo>
                  <a:lnTo>
                    <a:pt x="86" y="103"/>
                  </a:lnTo>
                  <a:lnTo>
                    <a:pt x="90" y="95"/>
                  </a:lnTo>
                  <a:lnTo>
                    <a:pt x="90" y="103"/>
                  </a:lnTo>
                  <a:lnTo>
                    <a:pt x="90" y="95"/>
                  </a:lnTo>
                  <a:lnTo>
                    <a:pt x="95" y="103"/>
                  </a:lnTo>
                  <a:lnTo>
                    <a:pt x="95" y="95"/>
                  </a:lnTo>
                  <a:lnTo>
                    <a:pt x="95" y="107"/>
                  </a:lnTo>
                  <a:lnTo>
                    <a:pt x="95" y="103"/>
                  </a:lnTo>
                  <a:lnTo>
                    <a:pt x="100" y="95"/>
                  </a:lnTo>
                  <a:lnTo>
                    <a:pt x="100" y="107"/>
                  </a:lnTo>
                  <a:lnTo>
                    <a:pt x="100" y="103"/>
                  </a:lnTo>
                  <a:lnTo>
                    <a:pt x="105" y="95"/>
                  </a:lnTo>
                  <a:lnTo>
                    <a:pt x="105" y="103"/>
                  </a:lnTo>
                  <a:lnTo>
                    <a:pt x="105" y="107"/>
                  </a:lnTo>
                  <a:lnTo>
                    <a:pt x="110" y="107"/>
                  </a:lnTo>
                  <a:lnTo>
                    <a:pt x="110" y="95"/>
                  </a:lnTo>
                  <a:lnTo>
                    <a:pt x="110" y="103"/>
                  </a:lnTo>
                  <a:lnTo>
                    <a:pt x="115" y="103"/>
                  </a:lnTo>
                  <a:lnTo>
                    <a:pt x="115" y="107"/>
                  </a:lnTo>
                  <a:lnTo>
                    <a:pt x="120" y="103"/>
                  </a:lnTo>
                  <a:lnTo>
                    <a:pt x="120" y="107"/>
                  </a:lnTo>
                  <a:lnTo>
                    <a:pt x="124" y="103"/>
                  </a:lnTo>
                  <a:lnTo>
                    <a:pt x="124" y="95"/>
                  </a:lnTo>
                  <a:lnTo>
                    <a:pt x="129" y="107"/>
                  </a:lnTo>
                  <a:lnTo>
                    <a:pt x="129" y="103"/>
                  </a:lnTo>
                  <a:lnTo>
                    <a:pt x="134" y="103"/>
                  </a:lnTo>
                  <a:lnTo>
                    <a:pt x="134" y="107"/>
                  </a:lnTo>
                  <a:lnTo>
                    <a:pt x="134" y="95"/>
                  </a:lnTo>
                  <a:lnTo>
                    <a:pt x="139" y="107"/>
                  </a:lnTo>
                  <a:lnTo>
                    <a:pt x="139" y="95"/>
                  </a:lnTo>
                  <a:lnTo>
                    <a:pt x="144" y="103"/>
                  </a:lnTo>
                  <a:lnTo>
                    <a:pt x="144" y="95"/>
                  </a:lnTo>
                  <a:lnTo>
                    <a:pt x="149" y="103"/>
                  </a:lnTo>
                  <a:lnTo>
                    <a:pt x="149" y="95"/>
                  </a:lnTo>
                  <a:lnTo>
                    <a:pt x="149" y="103"/>
                  </a:lnTo>
                  <a:lnTo>
                    <a:pt x="153" y="95"/>
                  </a:lnTo>
                  <a:lnTo>
                    <a:pt x="157" y="107"/>
                  </a:lnTo>
                  <a:lnTo>
                    <a:pt x="157" y="95"/>
                  </a:lnTo>
                  <a:lnTo>
                    <a:pt x="157" y="103"/>
                  </a:lnTo>
                  <a:lnTo>
                    <a:pt x="162" y="103"/>
                  </a:lnTo>
                  <a:lnTo>
                    <a:pt x="162" y="95"/>
                  </a:lnTo>
                  <a:lnTo>
                    <a:pt x="162" y="103"/>
                  </a:lnTo>
                  <a:lnTo>
                    <a:pt x="167" y="95"/>
                  </a:lnTo>
                  <a:lnTo>
                    <a:pt x="167" y="107"/>
                  </a:lnTo>
                  <a:lnTo>
                    <a:pt x="172" y="95"/>
                  </a:lnTo>
                  <a:lnTo>
                    <a:pt x="177" y="95"/>
                  </a:lnTo>
                  <a:lnTo>
                    <a:pt x="182" y="95"/>
                  </a:lnTo>
                  <a:lnTo>
                    <a:pt x="182" y="91"/>
                  </a:lnTo>
                  <a:lnTo>
                    <a:pt x="187" y="95"/>
                  </a:lnTo>
                  <a:lnTo>
                    <a:pt x="191" y="95"/>
                  </a:lnTo>
                  <a:lnTo>
                    <a:pt x="196" y="95"/>
                  </a:lnTo>
                  <a:lnTo>
                    <a:pt x="201" y="95"/>
                  </a:lnTo>
                  <a:lnTo>
                    <a:pt x="201" y="91"/>
                  </a:lnTo>
                  <a:lnTo>
                    <a:pt x="206" y="95"/>
                  </a:lnTo>
                  <a:lnTo>
                    <a:pt x="206" y="103"/>
                  </a:lnTo>
                  <a:lnTo>
                    <a:pt x="206" y="95"/>
                  </a:lnTo>
                  <a:lnTo>
                    <a:pt x="210" y="95"/>
                  </a:lnTo>
                  <a:lnTo>
                    <a:pt x="210" y="91"/>
                  </a:lnTo>
                  <a:lnTo>
                    <a:pt x="215" y="95"/>
                  </a:lnTo>
                  <a:lnTo>
                    <a:pt x="220" y="95"/>
                  </a:lnTo>
                  <a:lnTo>
                    <a:pt x="224" y="95"/>
                  </a:lnTo>
                  <a:lnTo>
                    <a:pt x="229" y="95"/>
                  </a:lnTo>
                  <a:lnTo>
                    <a:pt x="234" y="95"/>
                  </a:lnTo>
                  <a:lnTo>
                    <a:pt x="239" y="95"/>
                  </a:lnTo>
                </a:path>
              </a:pathLst>
            </a:custGeom>
            <a:noFill/>
            <a:ln w="9525">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03492"/>
                                        </p:tgtEl>
                                        <p:attrNameLst>
                                          <p:attrName>style.visibility</p:attrName>
                                        </p:attrNameLst>
                                      </p:cBhvr>
                                      <p:to>
                                        <p:strVal val="visible"/>
                                      </p:to>
                                    </p:set>
                                    <p:animEffect transition="in" filter="dissolve">
                                      <p:cBhvr>
                                        <p:cTn id="15" dur="500"/>
                                        <p:tgtEl>
                                          <p:spTgt spid="70349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03493"/>
                                        </p:tgtEl>
                                        <p:attrNameLst>
                                          <p:attrName>style.visibility</p:attrName>
                                        </p:attrNameLst>
                                      </p:cBhvr>
                                      <p:to>
                                        <p:strVal val="visible"/>
                                      </p:to>
                                    </p:set>
                                    <p:animEffect transition="in" filter="dissolve">
                                      <p:cBhvr>
                                        <p:cTn id="18" dur="500"/>
                                        <p:tgtEl>
                                          <p:spTgt spid="703493"/>
                                        </p:tgtEl>
                                      </p:cBhvr>
                                    </p:animEffect>
                                  </p:childTnLst>
                                </p:cTn>
                              </p:par>
                              <p:par>
                                <p:cTn id="19" presetID="9"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703490"/>
                                        </p:tgtEl>
                                        <p:attrNameLst>
                                          <p:attrName>style.visibility</p:attrName>
                                        </p:attrNameLst>
                                      </p:cBhvr>
                                      <p:to>
                                        <p:strVal val="visible"/>
                                      </p:to>
                                    </p:set>
                                    <p:animEffect transition="in" filter="dissolve">
                                      <p:cBhvr>
                                        <p:cTn id="26" dur="500"/>
                                        <p:tgtEl>
                                          <p:spTgt spid="70349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703491"/>
                                        </p:tgtEl>
                                        <p:attrNameLst>
                                          <p:attrName>style.visibility</p:attrName>
                                        </p:attrNameLst>
                                      </p:cBhvr>
                                      <p:to>
                                        <p:strVal val="visible"/>
                                      </p:to>
                                    </p:set>
                                    <p:animEffect transition="in" filter="dissolve">
                                      <p:cBhvr>
                                        <p:cTn id="29" dur="500"/>
                                        <p:tgtEl>
                                          <p:spTgt spid="703491"/>
                                        </p:tgtEl>
                                      </p:cBhvr>
                                    </p:animEffect>
                                  </p:childTnLst>
                                </p:cTn>
                              </p:par>
                              <p:par>
                                <p:cTn id="30" presetID="9"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03521"/>
                                        </p:tgtEl>
                                        <p:attrNameLst>
                                          <p:attrName>style.visibility</p:attrName>
                                        </p:attrNameLst>
                                      </p:cBhvr>
                                      <p:to>
                                        <p:strVal val="visible"/>
                                      </p:to>
                                    </p:set>
                                    <p:animEffect transition="in" filter="dissolve">
                                      <p:cBhvr>
                                        <p:cTn id="37" dur="500"/>
                                        <p:tgtEl>
                                          <p:spTgt spid="703521"/>
                                        </p:tgtEl>
                                      </p:cBhvr>
                                    </p:animEffect>
                                  </p:childTnLst>
                                </p:cTn>
                              </p:par>
                            </p:childTnLst>
                          </p:cTn>
                        </p:par>
                        <p:par>
                          <p:cTn id="38" fill="hold" nodeType="afterGroup">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703533"/>
                                        </p:tgtEl>
                                        <p:attrNameLst>
                                          <p:attrName>style.visibility</p:attrName>
                                        </p:attrNameLst>
                                      </p:cBhvr>
                                      <p:to>
                                        <p:strVal val="visible"/>
                                      </p:to>
                                    </p:set>
                                    <p:animEffect transition="in" filter="wipe(left)">
                                      <p:cBhvr>
                                        <p:cTn id="41" dur="500"/>
                                        <p:tgtEl>
                                          <p:spTgt spid="703533"/>
                                        </p:tgtEl>
                                      </p:cBhvr>
                                    </p:animEffect>
                                  </p:childTnLst>
                                </p:cTn>
                              </p:par>
                            </p:childTnLst>
                          </p:cTn>
                        </p:par>
                        <p:par>
                          <p:cTn id="42" fill="hold" nodeType="afterGroup">
                            <p:stCondLst>
                              <p:cond delay="1000"/>
                            </p:stCondLst>
                            <p:childTnLst>
                              <p:par>
                                <p:cTn id="43" presetID="22" presetClass="entr" presetSubtype="8"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703520"/>
                                        </p:tgtEl>
                                        <p:attrNameLst>
                                          <p:attrName>style.visibility</p:attrName>
                                        </p:attrNameLst>
                                      </p:cBhvr>
                                      <p:to>
                                        <p:strVal val="visible"/>
                                      </p:to>
                                    </p:set>
                                    <p:animEffect transition="in" filter="dissolve">
                                      <p:cBhvr>
                                        <p:cTn id="50" dur="500"/>
                                        <p:tgtEl>
                                          <p:spTgt spid="703520"/>
                                        </p:tgtEl>
                                      </p:cBhvr>
                                    </p:animEffect>
                                  </p:childTnLst>
                                </p:cTn>
                              </p:par>
                            </p:childTnLst>
                          </p:cTn>
                        </p:par>
                        <p:par>
                          <p:cTn id="51" fill="hold" nodeType="afterGroup">
                            <p:stCondLst>
                              <p:cond delay="500"/>
                            </p:stCondLst>
                            <p:childTnLst>
                              <p:par>
                                <p:cTn id="52" presetID="22" presetClass="entr" presetSubtype="8"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childTnLst>
                          </p:cTn>
                        </p:par>
                        <p:par>
                          <p:cTn id="55" fill="hold" nodeType="afterGroup">
                            <p:stCondLst>
                              <p:cond delay="1000"/>
                            </p:stCondLst>
                            <p:childTnLst>
                              <p:par>
                                <p:cTn id="56" presetID="2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703522"/>
                                        </p:tgtEl>
                                        <p:attrNameLst>
                                          <p:attrName>style.visibility</p:attrName>
                                        </p:attrNameLst>
                                      </p:cBhvr>
                                      <p:to>
                                        <p:strVal val="visible"/>
                                      </p:to>
                                    </p:set>
                                    <p:animEffect transition="in" filter="dissolve">
                                      <p:cBhvr>
                                        <p:cTn id="63" dur="500"/>
                                        <p:tgtEl>
                                          <p:spTgt spid="703522"/>
                                        </p:tgtEl>
                                      </p:cBhvr>
                                    </p:animEffect>
                                  </p:childTnLst>
                                </p:cTn>
                              </p:par>
                            </p:childTnLst>
                          </p:cTn>
                        </p:par>
                        <p:par>
                          <p:cTn id="64" fill="hold" nodeType="afterGroup">
                            <p:stCondLst>
                              <p:cond delay="500"/>
                            </p:stCondLst>
                            <p:childTnLst>
                              <p:par>
                                <p:cTn id="65" presetID="22" presetClass="entr" presetSubtype="8"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childTnLst>
                          </p:cTn>
                        </p:par>
                        <p:par>
                          <p:cTn id="68" fill="hold" nodeType="afterGroup">
                            <p:stCondLst>
                              <p:cond delay="1000"/>
                            </p:stCondLst>
                            <p:childTnLst>
                              <p:par>
                                <p:cTn id="69" presetID="22" presetClass="entr" presetSubtype="8" fill="hold"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9" presetClass="entr" presetSubtype="0" fill="hold" nodeType="click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dissolve">
                                      <p:cBhvr>
                                        <p:cTn id="76" dur="500"/>
                                        <p:tgtEl>
                                          <p:spTgt spid="13"/>
                                        </p:tgtEl>
                                      </p:cBhvr>
                                    </p:animEffect>
                                  </p:childTnLst>
                                </p:cTn>
                              </p:par>
                            </p:childTnLst>
                          </p:cTn>
                        </p:par>
                      </p:childTnLst>
                    </p:cTn>
                  </p:par>
                  <p:par>
                    <p:cTn id="77" fill="hold" nodeType="clickPar">
                      <p:stCondLst>
                        <p:cond delay="indefinite"/>
                      </p:stCondLst>
                      <p:childTnLst>
                        <p:par>
                          <p:cTn id="78" fill="hold" nodeType="withGroup">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703551"/>
                                        </p:tgtEl>
                                        <p:attrNameLst>
                                          <p:attrName>style.visibility</p:attrName>
                                        </p:attrNameLst>
                                      </p:cBhvr>
                                      <p:to>
                                        <p:strVal val="visible"/>
                                      </p:to>
                                    </p:set>
                                    <p:animEffect transition="in" filter="dissolve">
                                      <p:cBhvr>
                                        <p:cTn id="81" dur="500"/>
                                        <p:tgtEl>
                                          <p:spTgt spid="703551"/>
                                        </p:tgtEl>
                                      </p:cBhvr>
                                    </p:animEffect>
                                  </p:childTnLst>
                                </p:cTn>
                              </p:par>
                            </p:childTnLst>
                          </p:cTn>
                        </p:par>
                        <p:par>
                          <p:cTn id="82" fill="hold" nodeType="afterGroup">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703556"/>
                                        </p:tgtEl>
                                        <p:attrNameLst>
                                          <p:attrName>style.visibility</p:attrName>
                                        </p:attrNameLst>
                                      </p:cBhvr>
                                      <p:to>
                                        <p:strVal val="visible"/>
                                      </p:to>
                                    </p:set>
                                    <p:animEffect transition="in" filter="wipe(left)">
                                      <p:cBhvr>
                                        <p:cTn id="85" dur="500"/>
                                        <p:tgtEl>
                                          <p:spTgt spid="703556"/>
                                        </p:tgtEl>
                                      </p:cBhvr>
                                    </p:animEffect>
                                  </p:childTnLst>
                                </p:cTn>
                              </p:par>
                            </p:childTnLst>
                          </p:cTn>
                        </p:par>
                        <p:par>
                          <p:cTn id="86" fill="hold" nodeType="afterGroup">
                            <p:stCondLst>
                              <p:cond delay="1000"/>
                            </p:stCondLst>
                            <p:childTnLst>
                              <p:par>
                                <p:cTn id="87" presetID="22" presetClass="entr" presetSubtype="8" fill="hold" nodeType="after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wipe(left)">
                                      <p:cBhvr>
                                        <p:cTn id="89" dur="500"/>
                                        <p:tgtEl>
                                          <p:spTgt spid="14"/>
                                        </p:tgtEl>
                                      </p:cBhvr>
                                    </p:animEffect>
                                  </p:childTnLst>
                                </p:cTn>
                              </p:par>
                            </p:childTnLst>
                          </p:cTn>
                        </p:par>
                      </p:childTnLst>
                    </p:cTn>
                  </p:par>
                  <p:par>
                    <p:cTn id="90" fill="hold" nodeType="clickPar">
                      <p:stCondLst>
                        <p:cond delay="indefinite"/>
                      </p:stCondLst>
                      <p:childTnLst>
                        <p:par>
                          <p:cTn id="91" fill="hold" nodeType="withGroup">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703550"/>
                                        </p:tgtEl>
                                        <p:attrNameLst>
                                          <p:attrName>style.visibility</p:attrName>
                                        </p:attrNameLst>
                                      </p:cBhvr>
                                      <p:to>
                                        <p:strVal val="visible"/>
                                      </p:to>
                                    </p:set>
                                    <p:animEffect transition="in" filter="dissolve">
                                      <p:cBhvr>
                                        <p:cTn id="94" dur="500"/>
                                        <p:tgtEl>
                                          <p:spTgt spid="703550"/>
                                        </p:tgtEl>
                                      </p:cBhvr>
                                    </p:animEffect>
                                  </p:childTnLst>
                                </p:cTn>
                              </p:par>
                            </p:childTnLst>
                          </p:cTn>
                        </p:par>
                        <p:par>
                          <p:cTn id="95" fill="hold" nodeType="afterGroup">
                            <p:stCondLst>
                              <p:cond delay="500"/>
                            </p:stCondLst>
                            <p:childTnLst>
                              <p:par>
                                <p:cTn id="96" presetID="22" presetClass="entr" presetSubtype="8" fill="hold" nodeType="after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wipe(left)">
                                      <p:cBhvr>
                                        <p:cTn id="98" dur="500"/>
                                        <p:tgtEl>
                                          <p:spTgt spid="15"/>
                                        </p:tgtEl>
                                      </p:cBhvr>
                                    </p:animEffect>
                                  </p:childTnLst>
                                </p:cTn>
                              </p:par>
                            </p:childTnLst>
                          </p:cTn>
                        </p:par>
                        <p:par>
                          <p:cTn id="99" fill="hold" nodeType="afterGroup">
                            <p:stCondLst>
                              <p:cond delay="1000"/>
                            </p:stCondLst>
                            <p:childTnLst>
                              <p:par>
                                <p:cTn id="100" presetID="22" presetClass="entr" presetSubtype="8" fill="hold" nodeType="after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wipe(left)">
                                      <p:cBhvr>
                                        <p:cTn id="102" dur="500"/>
                                        <p:tgtEl>
                                          <p:spTgt spid="16"/>
                                        </p:tgtEl>
                                      </p:cBhvr>
                                    </p:animEffec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703552"/>
                                        </p:tgtEl>
                                        <p:attrNameLst>
                                          <p:attrName>style.visibility</p:attrName>
                                        </p:attrNameLst>
                                      </p:cBhvr>
                                      <p:to>
                                        <p:strVal val="visible"/>
                                      </p:to>
                                    </p:set>
                                    <p:animEffect transition="in" filter="dissolve">
                                      <p:cBhvr>
                                        <p:cTn id="107" dur="500"/>
                                        <p:tgtEl>
                                          <p:spTgt spid="703552"/>
                                        </p:tgtEl>
                                      </p:cBhvr>
                                    </p:animEffect>
                                  </p:childTnLst>
                                </p:cTn>
                              </p:par>
                            </p:childTnLst>
                          </p:cTn>
                        </p:par>
                        <p:par>
                          <p:cTn id="108" fill="hold" nodeType="afterGroup">
                            <p:stCondLst>
                              <p:cond delay="500"/>
                            </p:stCondLst>
                            <p:childTnLst>
                              <p:par>
                                <p:cTn id="109" presetID="22" presetClass="entr" presetSubtype="8" fill="hold" nodeType="after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wipe(left)">
                                      <p:cBhvr>
                                        <p:cTn id="111" dur="500"/>
                                        <p:tgtEl>
                                          <p:spTgt spid="12"/>
                                        </p:tgtEl>
                                      </p:cBhvr>
                                    </p:animEffect>
                                  </p:childTnLst>
                                </p:cTn>
                              </p:par>
                            </p:childTnLst>
                          </p:cTn>
                        </p:par>
                        <p:par>
                          <p:cTn id="112" fill="hold" nodeType="afterGroup">
                            <p:stCondLst>
                              <p:cond delay="1000"/>
                            </p:stCondLst>
                            <p:childTnLst>
                              <p:par>
                                <p:cTn id="113" presetID="22" presetClass="entr" presetSubtype="8" fill="hold" nodeType="after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wipe(left)">
                                      <p:cBhvr>
                                        <p:cTn id="115" dur="500"/>
                                        <p:tgtEl>
                                          <p:spTgt spid="25"/>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9" presetClass="entr" presetSubtype="0" fill="hold" nodeType="clickEffect">
                                  <p:stCondLst>
                                    <p:cond delay="0"/>
                                  </p:stCondLst>
                                  <p:childTnLst>
                                    <p:set>
                                      <p:cBhvr>
                                        <p:cTn id="119" dur="1" fill="hold">
                                          <p:stCondLst>
                                            <p:cond delay="0"/>
                                          </p:stCondLst>
                                        </p:cTn>
                                        <p:tgtEl>
                                          <p:spTgt spid="17"/>
                                        </p:tgtEl>
                                        <p:attrNameLst>
                                          <p:attrName>style.visibility</p:attrName>
                                        </p:attrNameLst>
                                      </p:cBhvr>
                                      <p:to>
                                        <p:strVal val="visible"/>
                                      </p:to>
                                    </p:set>
                                    <p:animEffect transition="in" filter="dissolve">
                                      <p:cBhvr>
                                        <p:cTn id="120" dur="500"/>
                                        <p:tgtEl>
                                          <p:spTgt spid="17"/>
                                        </p:tgtEl>
                                      </p:cBhvr>
                                    </p:animEffec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703587"/>
                                        </p:tgtEl>
                                        <p:attrNameLst>
                                          <p:attrName>style.visibility</p:attrName>
                                        </p:attrNameLst>
                                      </p:cBhvr>
                                      <p:to>
                                        <p:strVal val="visible"/>
                                      </p:to>
                                    </p:set>
                                    <p:animEffect transition="in" filter="dissolve">
                                      <p:cBhvr>
                                        <p:cTn id="125" dur="500"/>
                                        <p:tgtEl>
                                          <p:spTgt spid="703587"/>
                                        </p:tgtEl>
                                      </p:cBhvr>
                                    </p:animEffect>
                                  </p:childTnLst>
                                </p:cTn>
                              </p:par>
                            </p:childTnLst>
                          </p:cTn>
                        </p:par>
                        <p:par>
                          <p:cTn id="126" fill="hold" nodeType="afterGroup">
                            <p:stCondLst>
                              <p:cond delay="500"/>
                            </p:stCondLst>
                            <p:childTnLst>
                              <p:par>
                                <p:cTn id="127" presetID="22" presetClass="entr" presetSubtype="8" fill="hold" grpId="0" nodeType="afterEffect">
                                  <p:stCondLst>
                                    <p:cond delay="0"/>
                                  </p:stCondLst>
                                  <p:childTnLst>
                                    <p:set>
                                      <p:cBhvr>
                                        <p:cTn id="128" dur="1" fill="hold">
                                          <p:stCondLst>
                                            <p:cond delay="0"/>
                                          </p:stCondLst>
                                        </p:cTn>
                                        <p:tgtEl>
                                          <p:spTgt spid="703577"/>
                                        </p:tgtEl>
                                        <p:attrNameLst>
                                          <p:attrName>style.visibility</p:attrName>
                                        </p:attrNameLst>
                                      </p:cBhvr>
                                      <p:to>
                                        <p:strVal val="visible"/>
                                      </p:to>
                                    </p:set>
                                    <p:animEffect transition="in" filter="wipe(left)">
                                      <p:cBhvr>
                                        <p:cTn id="129" dur="500"/>
                                        <p:tgtEl>
                                          <p:spTgt spid="703577"/>
                                        </p:tgtEl>
                                      </p:cBhvr>
                                    </p:animEffect>
                                  </p:childTnLst>
                                </p:cTn>
                              </p:par>
                            </p:childTnLst>
                          </p:cTn>
                        </p:par>
                        <p:par>
                          <p:cTn id="130" fill="hold" nodeType="afterGroup">
                            <p:stCondLst>
                              <p:cond delay="1500"/>
                            </p:stCondLst>
                            <p:childTnLst>
                              <p:par>
                                <p:cTn id="131" presetID="22" presetClass="entr" presetSubtype="8" fill="hold" nodeType="afterEffect">
                                  <p:stCondLst>
                                    <p:cond delay="0"/>
                                  </p:stCondLst>
                                  <p:childTnLst>
                                    <p:set>
                                      <p:cBhvr>
                                        <p:cTn id="132" dur="1" fill="hold">
                                          <p:stCondLst>
                                            <p:cond delay="0"/>
                                          </p:stCondLst>
                                        </p:cTn>
                                        <p:tgtEl>
                                          <p:spTgt spid="18"/>
                                        </p:tgtEl>
                                        <p:attrNameLst>
                                          <p:attrName>style.visibility</p:attrName>
                                        </p:attrNameLst>
                                      </p:cBhvr>
                                      <p:to>
                                        <p:strVal val="visible"/>
                                      </p:to>
                                    </p:set>
                                    <p:animEffect transition="in" filter="wipe(left)">
                                      <p:cBhvr>
                                        <p:cTn id="133" dur="500"/>
                                        <p:tgtEl>
                                          <p:spTgt spid="18"/>
                                        </p:tgtEl>
                                      </p:cBhvr>
                                    </p:animEffect>
                                  </p:childTnLst>
                                </p:cTn>
                              </p:par>
                            </p:childTnLst>
                          </p:cTn>
                        </p:par>
                      </p:childTnLst>
                    </p:cTn>
                  </p:par>
                  <p:par>
                    <p:cTn id="134" fill="hold" nodeType="clickPar">
                      <p:stCondLst>
                        <p:cond delay="indefinite"/>
                      </p:stCondLst>
                      <p:childTnLst>
                        <p:par>
                          <p:cTn id="135" fill="hold" nodeType="withGroup">
                            <p:stCondLst>
                              <p:cond delay="0"/>
                            </p:stCondLst>
                            <p:childTnLst>
                              <p:par>
                                <p:cTn id="136" presetID="9" presetClass="entr" presetSubtype="0" fill="hold" grpId="0" nodeType="clickEffect">
                                  <p:stCondLst>
                                    <p:cond delay="0"/>
                                  </p:stCondLst>
                                  <p:childTnLst>
                                    <p:set>
                                      <p:cBhvr>
                                        <p:cTn id="137" dur="1" fill="hold">
                                          <p:stCondLst>
                                            <p:cond delay="0"/>
                                          </p:stCondLst>
                                        </p:cTn>
                                        <p:tgtEl>
                                          <p:spTgt spid="703586"/>
                                        </p:tgtEl>
                                        <p:attrNameLst>
                                          <p:attrName>style.visibility</p:attrName>
                                        </p:attrNameLst>
                                      </p:cBhvr>
                                      <p:to>
                                        <p:strVal val="visible"/>
                                      </p:to>
                                    </p:set>
                                    <p:animEffect transition="in" filter="dissolve">
                                      <p:cBhvr>
                                        <p:cTn id="138" dur="500"/>
                                        <p:tgtEl>
                                          <p:spTgt spid="703586"/>
                                        </p:tgtEl>
                                      </p:cBhvr>
                                    </p:animEffect>
                                  </p:childTnLst>
                                </p:cTn>
                              </p:par>
                            </p:childTnLst>
                          </p:cTn>
                        </p:par>
                        <p:par>
                          <p:cTn id="139" fill="hold" nodeType="afterGroup">
                            <p:stCondLst>
                              <p:cond delay="500"/>
                            </p:stCondLst>
                            <p:childTnLst>
                              <p:par>
                                <p:cTn id="140" presetID="22" presetClass="entr" presetSubtype="8" fill="hold" nodeType="afterEffect">
                                  <p:stCondLst>
                                    <p:cond delay="0"/>
                                  </p:stCondLst>
                                  <p:childTnLst>
                                    <p:set>
                                      <p:cBhvr>
                                        <p:cTn id="141" dur="1" fill="hold">
                                          <p:stCondLst>
                                            <p:cond delay="0"/>
                                          </p:stCondLst>
                                        </p:cTn>
                                        <p:tgtEl>
                                          <p:spTgt spid="26"/>
                                        </p:tgtEl>
                                        <p:attrNameLst>
                                          <p:attrName>style.visibility</p:attrName>
                                        </p:attrNameLst>
                                      </p:cBhvr>
                                      <p:to>
                                        <p:strVal val="visible"/>
                                      </p:to>
                                    </p:set>
                                    <p:animEffect transition="in" filter="wipe(left)">
                                      <p:cBhvr>
                                        <p:cTn id="142" dur="500"/>
                                        <p:tgtEl>
                                          <p:spTgt spid="26"/>
                                        </p:tgtEl>
                                      </p:cBhvr>
                                    </p:animEffect>
                                  </p:childTnLst>
                                </p:cTn>
                              </p:par>
                            </p:childTnLst>
                          </p:cTn>
                        </p:par>
                        <p:par>
                          <p:cTn id="143" fill="hold" nodeType="afterGroup">
                            <p:stCondLst>
                              <p:cond delay="1000"/>
                            </p:stCondLst>
                            <p:childTnLst>
                              <p:par>
                                <p:cTn id="144" presetID="22" presetClass="entr" presetSubtype="8" fill="hold" nodeType="afterEffect">
                                  <p:stCondLst>
                                    <p:cond delay="0"/>
                                  </p:stCondLst>
                                  <p:childTnLst>
                                    <p:set>
                                      <p:cBhvr>
                                        <p:cTn id="145" dur="1" fill="hold">
                                          <p:stCondLst>
                                            <p:cond delay="0"/>
                                          </p:stCondLst>
                                        </p:cTn>
                                        <p:tgtEl>
                                          <p:spTgt spid="28"/>
                                        </p:tgtEl>
                                        <p:attrNameLst>
                                          <p:attrName>style.visibility</p:attrName>
                                        </p:attrNameLst>
                                      </p:cBhvr>
                                      <p:to>
                                        <p:strVal val="visible"/>
                                      </p:to>
                                    </p:set>
                                    <p:animEffect transition="in" filter="wipe(left)">
                                      <p:cBhvr>
                                        <p:cTn id="146" dur="500"/>
                                        <p:tgtEl>
                                          <p:spTgt spid="28"/>
                                        </p:tgtEl>
                                      </p:cBhvr>
                                    </p:animEffec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9" presetClass="entr" presetSubtype="0" fill="hold" grpId="0" nodeType="clickEffect">
                                  <p:stCondLst>
                                    <p:cond delay="0"/>
                                  </p:stCondLst>
                                  <p:childTnLst>
                                    <p:set>
                                      <p:cBhvr>
                                        <p:cTn id="150" dur="1" fill="hold">
                                          <p:stCondLst>
                                            <p:cond delay="0"/>
                                          </p:stCondLst>
                                        </p:cTn>
                                        <p:tgtEl>
                                          <p:spTgt spid="703588"/>
                                        </p:tgtEl>
                                        <p:attrNameLst>
                                          <p:attrName>style.visibility</p:attrName>
                                        </p:attrNameLst>
                                      </p:cBhvr>
                                      <p:to>
                                        <p:strVal val="visible"/>
                                      </p:to>
                                    </p:set>
                                    <p:animEffect transition="in" filter="dissolve">
                                      <p:cBhvr>
                                        <p:cTn id="151" dur="500"/>
                                        <p:tgtEl>
                                          <p:spTgt spid="703588"/>
                                        </p:tgtEl>
                                      </p:cBhvr>
                                    </p:animEffect>
                                  </p:childTnLst>
                                </p:cTn>
                              </p:par>
                            </p:childTnLst>
                          </p:cTn>
                        </p:par>
                        <p:par>
                          <p:cTn id="152" fill="hold" nodeType="afterGroup">
                            <p:stCondLst>
                              <p:cond delay="500"/>
                            </p:stCondLst>
                            <p:childTnLst>
                              <p:par>
                                <p:cTn id="153" presetID="22" presetClass="entr" presetSubtype="8" fill="hold" nodeType="afterEffect">
                                  <p:stCondLst>
                                    <p:cond delay="0"/>
                                  </p:stCondLst>
                                  <p:childTnLst>
                                    <p:set>
                                      <p:cBhvr>
                                        <p:cTn id="154" dur="1" fill="hold">
                                          <p:stCondLst>
                                            <p:cond delay="0"/>
                                          </p:stCondLst>
                                        </p:cTn>
                                        <p:tgtEl>
                                          <p:spTgt spid="27"/>
                                        </p:tgtEl>
                                        <p:attrNameLst>
                                          <p:attrName>style.visibility</p:attrName>
                                        </p:attrNameLst>
                                      </p:cBhvr>
                                      <p:to>
                                        <p:strVal val="visible"/>
                                      </p:to>
                                    </p:set>
                                    <p:animEffect transition="in" filter="wipe(left)">
                                      <p:cBhvr>
                                        <p:cTn id="155" dur="500"/>
                                        <p:tgtEl>
                                          <p:spTgt spid="27"/>
                                        </p:tgtEl>
                                      </p:cBhvr>
                                    </p:animEffect>
                                  </p:childTnLst>
                                </p:cTn>
                              </p:par>
                            </p:childTnLst>
                          </p:cTn>
                        </p:par>
                        <p:par>
                          <p:cTn id="156" fill="hold" nodeType="afterGroup">
                            <p:stCondLst>
                              <p:cond delay="1000"/>
                            </p:stCondLst>
                            <p:childTnLst>
                              <p:par>
                                <p:cTn id="157" presetID="22" presetClass="entr" presetSubtype="8" fill="hold" nodeType="after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wipe(left)">
                                      <p:cBhvr>
                                        <p:cTn id="1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0" grpId="0"/>
      <p:bldP spid="703491" grpId="0" animBg="1"/>
      <p:bldP spid="703492" grpId="0"/>
      <p:bldP spid="703493" grpId="0" animBg="1"/>
      <p:bldP spid="703520" grpId="0"/>
      <p:bldP spid="703521" grpId="0"/>
      <p:bldP spid="703522" grpId="0"/>
      <p:bldP spid="703533" grpId="0" animBg="1"/>
      <p:bldP spid="703550" grpId="0"/>
      <p:bldP spid="703551" grpId="0"/>
      <p:bldP spid="703552" grpId="0"/>
      <p:bldP spid="703556" grpId="0" animBg="1"/>
      <p:bldP spid="703577" grpId="0" animBg="1"/>
      <p:bldP spid="703586" grpId="0"/>
      <p:bldP spid="703587" grpId="0"/>
      <p:bldP spid="70358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Text Box 2"/>
          <p:cNvSpPr txBox="1">
            <a:spLocks noChangeArrowheads="1"/>
          </p:cNvSpPr>
          <p:nvPr/>
        </p:nvSpPr>
        <p:spPr bwMode="auto">
          <a:xfrm>
            <a:off x="4514850" y="1371600"/>
            <a:ext cx="9398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90000"/>
              </a:lnSpc>
            </a:pPr>
            <a:r>
              <a:rPr lang="en-US" sz="1400">
                <a:solidFill>
                  <a:schemeClr val="tx1"/>
                </a:solidFill>
                <a:latin typeface="Arial Narrow" pitchFamily="34" charset="0"/>
              </a:rPr>
              <a:t>0.5 mM NH</a:t>
            </a:r>
            <a:r>
              <a:rPr lang="en-US" sz="1400" baseline="-25000">
                <a:solidFill>
                  <a:schemeClr val="tx1"/>
                </a:solidFill>
                <a:latin typeface="Arial Narrow" pitchFamily="34" charset="0"/>
              </a:rPr>
              <a:t>3</a:t>
            </a:r>
            <a:r>
              <a:rPr lang="en-US" sz="1400">
                <a:solidFill>
                  <a:schemeClr val="tx1"/>
                </a:solidFill>
                <a:latin typeface="Arial Narrow" pitchFamily="34" charset="0"/>
              </a:rPr>
              <a:t> + NH</a:t>
            </a:r>
            <a:r>
              <a:rPr lang="en-US" sz="1400" baseline="-25000">
                <a:solidFill>
                  <a:schemeClr val="tx1"/>
                </a:solidFill>
                <a:latin typeface="Arial Narrow" pitchFamily="34" charset="0"/>
              </a:rPr>
              <a:t>4</a:t>
            </a:r>
            <a:r>
              <a:rPr lang="en-US" sz="1400" baseline="30000">
                <a:solidFill>
                  <a:schemeClr val="tx1"/>
                </a:solidFill>
                <a:latin typeface="Arial Narrow" pitchFamily="34" charset="0"/>
              </a:rPr>
              <a:t>+</a:t>
            </a:r>
            <a:endParaRPr lang="en-US" sz="1400" baseline="30000">
              <a:solidFill>
                <a:schemeClr val="tx1"/>
              </a:solidFill>
              <a:latin typeface="Arial Narrow" pitchFamily="34" charset="0"/>
              <a:sym typeface="Symbol" pitchFamily="18" charset="2"/>
            </a:endParaRPr>
          </a:p>
        </p:txBody>
      </p:sp>
      <p:sp>
        <p:nvSpPr>
          <p:cNvPr id="689155" name="Rectangle 3"/>
          <p:cNvSpPr>
            <a:spLocks noChangeArrowheads="1"/>
          </p:cNvSpPr>
          <p:nvPr/>
        </p:nvSpPr>
        <p:spPr bwMode="auto">
          <a:xfrm>
            <a:off x="4614863" y="1892300"/>
            <a:ext cx="873125" cy="4737100"/>
          </a:xfrm>
          <a:prstGeom prst="rect">
            <a:avLst/>
          </a:prstGeom>
          <a:solidFill>
            <a:srgbClr val="CCCCFF">
              <a:alpha val="70195"/>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689156" name="Text Box 4"/>
          <p:cNvSpPr txBox="1">
            <a:spLocks noChangeArrowheads="1"/>
          </p:cNvSpPr>
          <p:nvPr/>
        </p:nvSpPr>
        <p:spPr bwMode="auto">
          <a:xfrm>
            <a:off x="3371850" y="1371600"/>
            <a:ext cx="1179513"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90000"/>
              </a:lnSpc>
            </a:pPr>
            <a:r>
              <a:rPr lang="en-US" sz="1400">
                <a:solidFill>
                  <a:schemeClr val="tx1"/>
                </a:solidFill>
                <a:latin typeface="Arial Narrow" pitchFamily="34" charset="0"/>
              </a:rPr>
              <a:t>5%CO</a:t>
            </a:r>
            <a:r>
              <a:rPr lang="en-US" sz="1400" baseline="-25000">
                <a:solidFill>
                  <a:schemeClr val="tx1"/>
                </a:solidFill>
                <a:latin typeface="Arial Narrow" pitchFamily="34" charset="0"/>
              </a:rPr>
              <a:t>2</a:t>
            </a:r>
            <a:endParaRPr lang="en-US" sz="1400">
              <a:solidFill>
                <a:schemeClr val="tx1"/>
              </a:solidFill>
              <a:latin typeface="Arial Narrow" pitchFamily="34" charset="0"/>
            </a:endParaRPr>
          </a:p>
          <a:p>
            <a:pPr algn="ctr" eaLnBrk="1" hangingPunct="1">
              <a:lnSpc>
                <a:spcPct val="90000"/>
              </a:lnSpc>
            </a:pPr>
            <a:r>
              <a:rPr lang="en-US" sz="1400">
                <a:solidFill>
                  <a:schemeClr val="tx1"/>
                </a:solidFill>
                <a:latin typeface="Arial Narrow" pitchFamily="34" charset="0"/>
              </a:rPr>
              <a:t>33 mM HCO</a:t>
            </a:r>
            <a:r>
              <a:rPr lang="en-US" sz="1400" baseline="-25000">
                <a:solidFill>
                  <a:schemeClr val="tx1"/>
                </a:solidFill>
                <a:latin typeface="Arial Narrow" pitchFamily="34" charset="0"/>
              </a:rPr>
              <a:t>3</a:t>
            </a:r>
            <a:r>
              <a:rPr lang="en-US" sz="1400" baseline="30000">
                <a:solidFill>
                  <a:schemeClr val="tx1"/>
                </a:solidFill>
                <a:latin typeface="Arial Narrow" pitchFamily="34" charset="0"/>
                <a:sym typeface="Symbol" pitchFamily="18" charset="2"/>
              </a:rPr>
              <a:t></a:t>
            </a:r>
            <a:endParaRPr lang="en-US" sz="1400" baseline="-25000">
              <a:solidFill>
                <a:schemeClr val="tx1"/>
              </a:solidFill>
              <a:latin typeface="Arial Narrow" pitchFamily="34" charset="0"/>
              <a:sym typeface="Symbol" pitchFamily="18" charset="2"/>
            </a:endParaRPr>
          </a:p>
        </p:txBody>
      </p:sp>
      <p:sp>
        <p:nvSpPr>
          <p:cNvPr id="689157" name="Rectangle 5"/>
          <p:cNvSpPr>
            <a:spLocks noChangeArrowheads="1"/>
          </p:cNvSpPr>
          <p:nvPr/>
        </p:nvSpPr>
        <p:spPr bwMode="auto">
          <a:xfrm>
            <a:off x="3511550" y="1903413"/>
            <a:ext cx="806450" cy="4725987"/>
          </a:xfrm>
          <a:prstGeom prst="rect">
            <a:avLst/>
          </a:prstGeom>
          <a:solidFill>
            <a:srgbClr val="CCFFCC">
              <a:alpha val="5999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689158" name="Text Box 6"/>
          <p:cNvSpPr txBox="1">
            <a:spLocks noChangeAspect="1" noChangeArrowheads="1"/>
          </p:cNvSpPr>
          <p:nvPr/>
        </p:nvSpPr>
        <p:spPr bwMode="auto">
          <a:xfrm>
            <a:off x="3898900" y="5362575"/>
            <a:ext cx="706438" cy="263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70000"/>
              </a:lnSpc>
              <a:spcBef>
                <a:spcPct val="50000"/>
              </a:spcBef>
            </a:pPr>
            <a:r>
              <a:rPr lang="en-US" sz="1600">
                <a:solidFill>
                  <a:srgbClr val="0000CC"/>
                </a:solidFill>
                <a:latin typeface="Arial Narrow" pitchFamily="34" charset="0"/>
              </a:rPr>
              <a:t>D160A</a:t>
            </a:r>
          </a:p>
        </p:txBody>
      </p:sp>
      <p:grpSp>
        <p:nvGrpSpPr>
          <p:cNvPr id="2" name="Group 7"/>
          <p:cNvGrpSpPr>
            <a:grpSpLocks/>
          </p:cNvGrpSpPr>
          <p:nvPr/>
        </p:nvGrpSpPr>
        <p:grpSpPr bwMode="auto">
          <a:xfrm>
            <a:off x="2836863" y="4578350"/>
            <a:ext cx="404812" cy="244475"/>
            <a:chOff x="2200" y="2515"/>
            <a:chExt cx="255" cy="154"/>
          </a:xfrm>
        </p:grpSpPr>
        <p:sp>
          <p:nvSpPr>
            <p:cNvPr id="32956" name="Rectangle 8"/>
            <p:cNvSpPr>
              <a:spLocks noChangeArrowheads="1"/>
            </p:cNvSpPr>
            <p:nvPr/>
          </p:nvSpPr>
          <p:spPr bwMode="auto">
            <a:xfrm>
              <a:off x="2200" y="2515"/>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2957" name="Line 9"/>
            <p:cNvSpPr>
              <a:spLocks noChangeShapeType="1"/>
            </p:cNvSpPr>
            <p:nvPr/>
          </p:nvSpPr>
          <p:spPr bwMode="auto">
            <a:xfrm>
              <a:off x="2397" y="2593"/>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3" name="Group 10"/>
          <p:cNvGrpSpPr>
            <a:grpSpLocks/>
          </p:cNvGrpSpPr>
          <p:nvPr/>
        </p:nvGrpSpPr>
        <p:grpSpPr bwMode="auto">
          <a:xfrm>
            <a:off x="2836863" y="5181600"/>
            <a:ext cx="404812" cy="244475"/>
            <a:chOff x="2200" y="2853"/>
            <a:chExt cx="255" cy="154"/>
          </a:xfrm>
        </p:grpSpPr>
        <p:sp>
          <p:nvSpPr>
            <p:cNvPr id="32954" name="Rectangle 11"/>
            <p:cNvSpPr>
              <a:spLocks noChangeArrowheads="1"/>
            </p:cNvSpPr>
            <p:nvPr/>
          </p:nvSpPr>
          <p:spPr bwMode="auto">
            <a:xfrm>
              <a:off x="2200" y="2853"/>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2955" name="Line 12"/>
            <p:cNvSpPr>
              <a:spLocks noChangeShapeType="1"/>
            </p:cNvSpPr>
            <p:nvPr/>
          </p:nvSpPr>
          <p:spPr bwMode="auto">
            <a:xfrm>
              <a:off x="2397" y="2930"/>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4" name="Group 13"/>
          <p:cNvGrpSpPr>
            <a:grpSpLocks/>
          </p:cNvGrpSpPr>
          <p:nvPr/>
        </p:nvGrpSpPr>
        <p:grpSpPr bwMode="auto">
          <a:xfrm>
            <a:off x="3378200" y="4491038"/>
            <a:ext cx="744538" cy="271462"/>
            <a:chOff x="1968" y="3344"/>
            <a:chExt cx="627" cy="135"/>
          </a:xfrm>
        </p:grpSpPr>
        <p:sp>
          <p:nvSpPr>
            <p:cNvPr id="32952" name="Freeform 14"/>
            <p:cNvSpPr>
              <a:spLocks/>
            </p:cNvSpPr>
            <p:nvPr/>
          </p:nvSpPr>
          <p:spPr bwMode="auto">
            <a:xfrm>
              <a:off x="1968" y="3456"/>
              <a:ext cx="118" cy="23"/>
            </a:xfrm>
            <a:custGeom>
              <a:avLst/>
              <a:gdLst>
                <a:gd name="T0" fmla="*/ 2 w 148"/>
                <a:gd name="T1" fmla="*/ 1 h 35"/>
                <a:gd name="T2" fmla="*/ 2 w 148"/>
                <a:gd name="T3" fmla="*/ 1 h 35"/>
                <a:gd name="T4" fmla="*/ 2 w 148"/>
                <a:gd name="T5" fmla="*/ 1 h 35"/>
                <a:gd name="T6" fmla="*/ 2 w 148"/>
                <a:gd name="T7" fmla="*/ 1 h 35"/>
                <a:gd name="T8" fmla="*/ 2 w 148"/>
                <a:gd name="T9" fmla="*/ 1 h 35"/>
                <a:gd name="T10" fmla="*/ 2 w 148"/>
                <a:gd name="T11" fmla="*/ 1 h 35"/>
                <a:gd name="T12" fmla="*/ 2 w 148"/>
                <a:gd name="T13" fmla="*/ 1 h 35"/>
                <a:gd name="T14" fmla="*/ 2 w 148"/>
                <a:gd name="T15" fmla="*/ 1 h 35"/>
                <a:gd name="T16" fmla="*/ 2 w 148"/>
                <a:gd name="T17" fmla="*/ 0 h 35"/>
                <a:gd name="T18" fmla="*/ 2 w 148"/>
                <a:gd name="T19" fmla="*/ 1 h 35"/>
                <a:gd name="T20" fmla="*/ 2 w 148"/>
                <a:gd name="T21" fmla="*/ 1 h 35"/>
                <a:gd name="T22" fmla="*/ 2 w 148"/>
                <a:gd name="T23" fmla="*/ 1 h 35"/>
                <a:gd name="T24" fmla="*/ 2 w 148"/>
                <a:gd name="T25" fmla="*/ 1 h 35"/>
                <a:gd name="T26" fmla="*/ 2 w 148"/>
                <a:gd name="T27" fmla="*/ 1 h 35"/>
                <a:gd name="T28" fmla="*/ 3 w 148"/>
                <a:gd name="T29" fmla="*/ 1 h 35"/>
                <a:gd name="T30" fmla="*/ 3 w 148"/>
                <a:gd name="T31" fmla="*/ 1 h 35"/>
                <a:gd name="T32" fmla="*/ 3 w 148"/>
                <a:gd name="T33" fmla="*/ 1 h 35"/>
                <a:gd name="T34" fmla="*/ 4 w 148"/>
                <a:gd name="T35" fmla="*/ 1 h 35"/>
                <a:gd name="T36" fmla="*/ 4 w 148"/>
                <a:gd name="T37" fmla="*/ 1 h 35"/>
                <a:gd name="T38" fmla="*/ 4 w 148"/>
                <a:gd name="T39" fmla="*/ 1 h 35"/>
                <a:gd name="T40" fmla="*/ 4 w 148"/>
                <a:gd name="T41" fmla="*/ 1 h 35"/>
                <a:gd name="T42" fmla="*/ 4 w 148"/>
                <a:gd name="T43" fmla="*/ 1 h 35"/>
                <a:gd name="T44" fmla="*/ 4 w 148"/>
                <a:gd name="T45" fmla="*/ 1 h 35"/>
                <a:gd name="T46" fmla="*/ 5 w 148"/>
                <a:gd name="T47" fmla="*/ 1 h 35"/>
                <a:gd name="T48" fmla="*/ 5 w 148"/>
                <a:gd name="T49" fmla="*/ 1 h 35"/>
                <a:gd name="T50" fmla="*/ 5 w 148"/>
                <a:gd name="T51" fmla="*/ 1 h 35"/>
                <a:gd name="T52" fmla="*/ 5 w 148"/>
                <a:gd name="T53" fmla="*/ 1 h 35"/>
                <a:gd name="T54" fmla="*/ 5 w 148"/>
                <a:gd name="T55" fmla="*/ 1 h 35"/>
                <a:gd name="T56" fmla="*/ 6 w 148"/>
                <a:gd name="T57" fmla="*/ 1 h 35"/>
                <a:gd name="T58" fmla="*/ 6 w 148"/>
                <a:gd name="T59" fmla="*/ 1 h 35"/>
                <a:gd name="T60" fmla="*/ 6 w 148"/>
                <a:gd name="T61" fmla="*/ 1 h 35"/>
                <a:gd name="T62" fmla="*/ 6 w 148"/>
                <a:gd name="T63" fmla="*/ 1 h 35"/>
                <a:gd name="T64" fmla="*/ 6 w 148"/>
                <a:gd name="T65" fmla="*/ 1 h 35"/>
                <a:gd name="T66" fmla="*/ 6 w 148"/>
                <a:gd name="T67" fmla="*/ 1 h 35"/>
                <a:gd name="T68" fmla="*/ 6 w 148"/>
                <a:gd name="T69" fmla="*/ 1 h 35"/>
                <a:gd name="T70" fmla="*/ 7 w 148"/>
                <a:gd name="T71" fmla="*/ 1 h 35"/>
                <a:gd name="T72" fmla="*/ 7 w 148"/>
                <a:gd name="T73" fmla="*/ 1 h 35"/>
                <a:gd name="T74" fmla="*/ 7 w 148"/>
                <a:gd name="T75" fmla="*/ 1 h 35"/>
                <a:gd name="T76" fmla="*/ 7 w 148"/>
                <a:gd name="T77" fmla="*/ 1 h 35"/>
                <a:gd name="T78" fmla="*/ 7 w 148"/>
                <a:gd name="T79" fmla="*/ 1 h 35"/>
                <a:gd name="T80" fmla="*/ 8 w 148"/>
                <a:gd name="T81" fmla="*/ 1 h 35"/>
                <a:gd name="T82" fmla="*/ 8 w 148"/>
                <a:gd name="T83" fmla="*/ 1 h 35"/>
                <a:gd name="T84" fmla="*/ 8 w 148"/>
                <a:gd name="T85" fmla="*/ 1 h 35"/>
                <a:gd name="T86" fmla="*/ 8 w 148"/>
                <a:gd name="T87" fmla="*/ 1 h 35"/>
                <a:gd name="T88" fmla="*/ 9 w 148"/>
                <a:gd name="T89" fmla="*/ 1 h 35"/>
                <a:gd name="T90" fmla="*/ 9 w 148"/>
                <a:gd name="T91" fmla="*/ 1 h 35"/>
                <a:gd name="T92" fmla="*/ 9 w 148"/>
                <a:gd name="T93" fmla="*/ 1 h 35"/>
                <a:gd name="T94" fmla="*/ 9 w 148"/>
                <a:gd name="T95" fmla="*/ 1 h 35"/>
                <a:gd name="T96" fmla="*/ 9 w 148"/>
                <a:gd name="T97" fmla="*/ 1 h 35"/>
                <a:gd name="T98" fmla="*/ 9 w 148"/>
                <a:gd name="T99" fmla="*/ 1 h 35"/>
                <a:gd name="T100" fmla="*/ 10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53" name="Freeform 15"/>
            <p:cNvSpPr>
              <a:spLocks/>
            </p:cNvSpPr>
            <p:nvPr/>
          </p:nvSpPr>
          <p:spPr bwMode="auto">
            <a:xfrm>
              <a:off x="2084" y="3344"/>
              <a:ext cx="511" cy="121"/>
            </a:xfrm>
            <a:custGeom>
              <a:avLst/>
              <a:gdLst>
                <a:gd name="T0" fmla="*/ 2 w 639"/>
                <a:gd name="T1" fmla="*/ 1 h 186"/>
                <a:gd name="T2" fmla="*/ 2 w 639"/>
                <a:gd name="T3" fmla="*/ 1 h 186"/>
                <a:gd name="T4" fmla="*/ 2 w 639"/>
                <a:gd name="T5" fmla="*/ 1 h 186"/>
                <a:gd name="T6" fmla="*/ 2 w 639"/>
                <a:gd name="T7" fmla="*/ 1 h 186"/>
                <a:gd name="T8" fmla="*/ 4 w 639"/>
                <a:gd name="T9" fmla="*/ 1 h 186"/>
                <a:gd name="T10" fmla="*/ 4 w 639"/>
                <a:gd name="T11" fmla="*/ 1 h 186"/>
                <a:gd name="T12" fmla="*/ 5 w 639"/>
                <a:gd name="T13" fmla="*/ 1 h 186"/>
                <a:gd name="T14" fmla="*/ 6 w 639"/>
                <a:gd name="T15" fmla="*/ 1 h 186"/>
                <a:gd name="T16" fmla="*/ 6 w 639"/>
                <a:gd name="T17" fmla="*/ 1 h 186"/>
                <a:gd name="T18" fmla="*/ 7 w 639"/>
                <a:gd name="T19" fmla="*/ 1 h 186"/>
                <a:gd name="T20" fmla="*/ 8 w 639"/>
                <a:gd name="T21" fmla="*/ 1 h 186"/>
                <a:gd name="T22" fmla="*/ 9 w 639"/>
                <a:gd name="T23" fmla="*/ 1 h 186"/>
                <a:gd name="T24" fmla="*/ 9 w 639"/>
                <a:gd name="T25" fmla="*/ 1 h 186"/>
                <a:gd name="T26" fmla="*/ 10 w 639"/>
                <a:gd name="T27" fmla="*/ 1 h 186"/>
                <a:gd name="T28" fmla="*/ 11 w 639"/>
                <a:gd name="T29" fmla="*/ 1 h 186"/>
                <a:gd name="T30" fmla="*/ 11 w 639"/>
                <a:gd name="T31" fmla="*/ 1 h 186"/>
                <a:gd name="T32" fmla="*/ 12 w 639"/>
                <a:gd name="T33" fmla="*/ 1 h 186"/>
                <a:gd name="T34" fmla="*/ 12 w 639"/>
                <a:gd name="T35" fmla="*/ 1 h 186"/>
                <a:gd name="T36" fmla="*/ 14 w 639"/>
                <a:gd name="T37" fmla="*/ 1 h 186"/>
                <a:gd name="T38" fmla="*/ 14 w 639"/>
                <a:gd name="T39" fmla="*/ 1 h 186"/>
                <a:gd name="T40" fmla="*/ 14 w 639"/>
                <a:gd name="T41" fmla="*/ 1 h 186"/>
                <a:gd name="T42" fmla="*/ 15 w 639"/>
                <a:gd name="T43" fmla="*/ 1 h 186"/>
                <a:gd name="T44" fmla="*/ 17 w 639"/>
                <a:gd name="T45" fmla="*/ 1 h 186"/>
                <a:gd name="T46" fmla="*/ 18 w 639"/>
                <a:gd name="T47" fmla="*/ 1 h 186"/>
                <a:gd name="T48" fmla="*/ 18 w 639"/>
                <a:gd name="T49" fmla="*/ 1 h 186"/>
                <a:gd name="T50" fmla="*/ 18 w 639"/>
                <a:gd name="T51" fmla="*/ 1 h 186"/>
                <a:gd name="T52" fmla="*/ 19 w 639"/>
                <a:gd name="T53" fmla="*/ 1 h 186"/>
                <a:gd name="T54" fmla="*/ 19 w 639"/>
                <a:gd name="T55" fmla="*/ 1 h 186"/>
                <a:gd name="T56" fmla="*/ 21 w 639"/>
                <a:gd name="T57" fmla="*/ 1 h 186"/>
                <a:gd name="T58" fmla="*/ 22 w 639"/>
                <a:gd name="T59" fmla="*/ 1 h 186"/>
                <a:gd name="T60" fmla="*/ 22 w 639"/>
                <a:gd name="T61" fmla="*/ 1 h 186"/>
                <a:gd name="T62" fmla="*/ 23 w 639"/>
                <a:gd name="T63" fmla="*/ 1 h 186"/>
                <a:gd name="T64" fmla="*/ 24 w 639"/>
                <a:gd name="T65" fmla="*/ 1 h 186"/>
                <a:gd name="T66" fmla="*/ 24 w 639"/>
                <a:gd name="T67" fmla="*/ 1 h 186"/>
                <a:gd name="T68" fmla="*/ 24 w 639"/>
                <a:gd name="T69" fmla="*/ 1 h 186"/>
                <a:gd name="T70" fmla="*/ 26 w 639"/>
                <a:gd name="T71" fmla="*/ 1 h 186"/>
                <a:gd name="T72" fmla="*/ 26 w 639"/>
                <a:gd name="T73" fmla="*/ 1 h 186"/>
                <a:gd name="T74" fmla="*/ 27 w 639"/>
                <a:gd name="T75" fmla="*/ 1 h 186"/>
                <a:gd name="T76" fmla="*/ 27 w 639"/>
                <a:gd name="T77" fmla="*/ 1 h 186"/>
                <a:gd name="T78" fmla="*/ 27 w 639"/>
                <a:gd name="T79" fmla="*/ 1 h 186"/>
                <a:gd name="T80" fmla="*/ 29 w 639"/>
                <a:gd name="T81" fmla="*/ 1 h 186"/>
                <a:gd name="T82" fmla="*/ 30 w 639"/>
                <a:gd name="T83" fmla="*/ 1 h 186"/>
                <a:gd name="T84" fmla="*/ 30 w 639"/>
                <a:gd name="T85" fmla="*/ 1 h 186"/>
                <a:gd name="T86" fmla="*/ 31 w 639"/>
                <a:gd name="T87" fmla="*/ 1 h 186"/>
                <a:gd name="T88" fmla="*/ 32 w 639"/>
                <a:gd name="T89" fmla="*/ 1 h 186"/>
                <a:gd name="T90" fmla="*/ 32 w 639"/>
                <a:gd name="T91" fmla="*/ 1 h 186"/>
                <a:gd name="T92" fmla="*/ 34 w 639"/>
                <a:gd name="T93" fmla="*/ 1 h 186"/>
                <a:gd name="T94" fmla="*/ 34 w 639"/>
                <a:gd name="T95" fmla="*/ 1 h 186"/>
                <a:gd name="T96" fmla="*/ 34 w 639"/>
                <a:gd name="T97" fmla="*/ 1 h 186"/>
                <a:gd name="T98" fmla="*/ 35 w 639"/>
                <a:gd name="T99" fmla="*/ 1 h 186"/>
                <a:gd name="T100" fmla="*/ 36 w 639"/>
                <a:gd name="T101" fmla="*/ 1 h 186"/>
                <a:gd name="T102" fmla="*/ 37 w 639"/>
                <a:gd name="T103" fmla="*/ 1 h 186"/>
                <a:gd name="T104" fmla="*/ 37 w 639"/>
                <a:gd name="T105" fmla="*/ 1 h 186"/>
                <a:gd name="T106" fmla="*/ 38 w 639"/>
                <a:gd name="T107" fmla="*/ 1 h 186"/>
                <a:gd name="T108" fmla="*/ 38 w 639"/>
                <a:gd name="T109" fmla="*/ 1 h 186"/>
                <a:gd name="T110" fmla="*/ 40 w 639"/>
                <a:gd name="T111" fmla="*/ 1 h 186"/>
                <a:gd name="T112" fmla="*/ 40 w 639"/>
                <a:gd name="T113" fmla="*/ 1 h 186"/>
                <a:gd name="T114" fmla="*/ 40 w 639"/>
                <a:gd name="T115" fmla="*/ 1 h 186"/>
                <a:gd name="T116" fmla="*/ 42 w 639"/>
                <a:gd name="T117" fmla="*/ 1 h 186"/>
                <a:gd name="T118" fmla="*/ 42 w 639"/>
                <a:gd name="T119" fmla="*/ 1 h 186"/>
                <a:gd name="T120" fmla="*/ 42 w 639"/>
                <a:gd name="T121" fmla="*/ 1 h 186"/>
                <a:gd name="T122" fmla="*/ 44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5" name="Group 16"/>
          <p:cNvGrpSpPr>
            <a:grpSpLocks/>
          </p:cNvGrpSpPr>
          <p:nvPr/>
        </p:nvGrpSpPr>
        <p:grpSpPr bwMode="auto">
          <a:xfrm>
            <a:off x="3367088" y="4271963"/>
            <a:ext cx="609600" cy="500062"/>
            <a:chOff x="1920" y="3103"/>
            <a:chExt cx="515" cy="280"/>
          </a:xfrm>
        </p:grpSpPr>
        <p:sp>
          <p:nvSpPr>
            <p:cNvPr id="32949" name="Freeform 17"/>
            <p:cNvSpPr>
              <a:spLocks/>
            </p:cNvSpPr>
            <p:nvPr/>
          </p:nvSpPr>
          <p:spPr bwMode="auto">
            <a:xfrm>
              <a:off x="1920" y="3360"/>
              <a:ext cx="128" cy="23"/>
            </a:xfrm>
            <a:custGeom>
              <a:avLst/>
              <a:gdLst>
                <a:gd name="T0" fmla="*/ 0 w 128"/>
                <a:gd name="T1" fmla="*/ 7 h 23"/>
                <a:gd name="T2" fmla="*/ 5 w 128"/>
                <a:gd name="T3" fmla="*/ 4 h 23"/>
                <a:gd name="T4" fmla="*/ 5 w 128"/>
                <a:gd name="T5" fmla="*/ 11 h 23"/>
                <a:gd name="T6" fmla="*/ 10 w 128"/>
                <a:gd name="T7" fmla="*/ 11 h 23"/>
                <a:gd name="T8" fmla="*/ 10 w 128"/>
                <a:gd name="T9" fmla="*/ 7 h 23"/>
                <a:gd name="T10" fmla="*/ 14 w 128"/>
                <a:gd name="T11" fmla="*/ 15 h 23"/>
                <a:gd name="T12" fmla="*/ 14 w 128"/>
                <a:gd name="T13" fmla="*/ 11 h 23"/>
                <a:gd name="T14" fmla="*/ 19 w 128"/>
                <a:gd name="T15" fmla="*/ 11 h 23"/>
                <a:gd name="T16" fmla="*/ 24 w 128"/>
                <a:gd name="T17" fmla="*/ 7 h 23"/>
                <a:gd name="T18" fmla="*/ 24 w 128"/>
                <a:gd name="T19" fmla="*/ 15 h 23"/>
                <a:gd name="T20" fmla="*/ 29 w 128"/>
                <a:gd name="T21" fmla="*/ 4 h 23"/>
                <a:gd name="T22" fmla="*/ 29 w 128"/>
                <a:gd name="T23" fmla="*/ 11 h 23"/>
                <a:gd name="T24" fmla="*/ 33 w 128"/>
                <a:gd name="T25" fmla="*/ 11 h 23"/>
                <a:gd name="T26" fmla="*/ 33 w 128"/>
                <a:gd name="T27" fmla="*/ 11 h 23"/>
                <a:gd name="T28" fmla="*/ 38 w 128"/>
                <a:gd name="T29" fmla="*/ 19 h 23"/>
                <a:gd name="T30" fmla="*/ 43 w 128"/>
                <a:gd name="T31" fmla="*/ 15 h 23"/>
                <a:gd name="T32" fmla="*/ 43 w 128"/>
                <a:gd name="T33" fmla="*/ 15 h 23"/>
                <a:gd name="T34" fmla="*/ 48 w 128"/>
                <a:gd name="T35" fmla="*/ 11 h 23"/>
                <a:gd name="T36" fmla="*/ 48 w 128"/>
                <a:gd name="T37" fmla="*/ 15 h 23"/>
                <a:gd name="T38" fmla="*/ 52 w 128"/>
                <a:gd name="T39" fmla="*/ 11 h 23"/>
                <a:gd name="T40" fmla="*/ 57 w 128"/>
                <a:gd name="T41" fmla="*/ 15 h 23"/>
                <a:gd name="T42" fmla="*/ 57 w 128"/>
                <a:gd name="T43" fmla="*/ 15 h 23"/>
                <a:gd name="T44" fmla="*/ 62 w 128"/>
                <a:gd name="T45" fmla="*/ 11 h 23"/>
                <a:gd name="T46" fmla="*/ 62 w 128"/>
                <a:gd name="T47" fmla="*/ 11 h 23"/>
                <a:gd name="T48" fmla="*/ 66 w 128"/>
                <a:gd name="T49" fmla="*/ 11 h 23"/>
                <a:gd name="T50" fmla="*/ 66 w 128"/>
                <a:gd name="T51" fmla="*/ 15 h 23"/>
                <a:gd name="T52" fmla="*/ 71 w 128"/>
                <a:gd name="T53" fmla="*/ 15 h 23"/>
                <a:gd name="T54" fmla="*/ 76 w 128"/>
                <a:gd name="T55" fmla="*/ 15 h 23"/>
                <a:gd name="T56" fmla="*/ 76 w 128"/>
                <a:gd name="T57" fmla="*/ 15 h 23"/>
                <a:gd name="T58" fmla="*/ 81 w 128"/>
                <a:gd name="T59" fmla="*/ 15 h 23"/>
                <a:gd name="T60" fmla="*/ 81 w 128"/>
                <a:gd name="T61" fmla="*/ 19 h 23"/>
                <a:gd name="T62" fmla="*/ 85 w 128"/>
                <a:gd name="T63" fmla="*/ 15 h 23"/>
                <a:gd name="T64" fmla="*/ 85 w 128"/>
                <a:gd name="T65" fmla="*/ 11 h 23"/>
                <a:gd name="T66" fmla="*/ 90 w 128"/>
                <a:gd name="T67" fmla="*/ 11 h 23"/>
                <a:gd name="T68" fmla="*/ 95 w 128"/>
                <a:gd name="T69" fmla="*/ 19 h 23"/>
                <a:gd name="T70" fmla="*/ 95 w 128"/>
                <a:gd name="T71" fmla="*/ 19 h 23"/>
                <a:gd name="T72" fmla="*/ 100 w 128"/>
                <a:gd name="T73" fmla="*/ 15 h 23"/>
                <a:gd name="T74" fmla="*/ 100 w 128"/>
                <a:gd name="T75" fmla="*/ 15 h 23"/>
                <a:gd name="T76" fmla="*/ 104 w 128"/>
                <a:gd name="T77" fmla="*/ 15 h 23"/>
                <a:gd name="T78" fmla="*/ 104 w 128"/>
                <a:gd name="T79" fmla="*/ 15 h 23"/>
                <a:gd name="T80" fmla="*/ 109 w 128"/>
                <a:gd name="T81" fmla="*/ 11 h 23"/>
                <a:gd name="T82" fmla="*/ 114 w 128"/>
                <a:gd name="T83" fmla="*/ 15 h 23"/>
                <a:gd name="T84" fmla="*/ 114 w 128"/>
                <a:gd name="T85" fmla="*/ 19 h 23"/>
                <a:gd name="T86" fmla="*/ 119 w 128"/>
                <a:gd name="T87" fmla="*/ 11 h 23"/>
                <a:gd name="T88" fmla="*/ 123 w 128"/>
                <a:gd name="T89" fmla="*/ 7 h 23"/>
                <a:gd name="T90" fmla="*/ 123 w 128"/>
                <a:gd name="T91" fmla="*/ 11 h 23"/>
                <a:gd name="T92" fmla="*/ 128 w 128"/>
                <a:gd name="T93" fmla="*/ 11 h 23"/>
                <a:gd name="T94" fmla="*/ 128 w 128"/>
                <a:gd name="T95" fmla="*/ 0 h 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 h="23">
                  <a:moveTo>
                    <a:pt x="0" y="4"/>
                  </a:moveTo>
                  <a:lnTo>
                    <a:pt x="0" y="4"/>
                  </a:lnTo>
                  <a:lnTo>
                    <a:pt x="0" y="7"/>
                  </a:lnTo>
                  <a:lnTo>
                    <a:pt x="0" y="11"/>
                  </a:lnTo>
                  <a:lnTo>
                    <a:pt x="5" y="4"/>
                  </a:lnTo>
                  <a:lnTo>
                    <a:pt x="5" y="11"/>
                  </a:lnTo>
                  <a:lnTo>
                    <a:pt x="5" y="7"/>
                  </a:lnTo>
                  <a:lnTo>
                    <a:pt x="5" y="11"/>
                  </a:lnTo>
                  <a:lnTo>
                    <a:pt x="5" y="7"/>
                  </a:lnTo>
                  <a:lnTo>
                    <a:pt x="10" y="7"/>
                  </a:lnTo>
                  <a:lnTo>
                    <a:pt x="10" y="11"/>
                  </a:lnTo>
                  <a:lnTo>
                    <a:pt x="10" y="7"/>
                  </a:lnTo>
                  <a:lnTo>
                    <a:pt x="10" y="19"/>
                  </a:lnTo>
                  <a:lnTo>
                    <a:pt x="10" y="7"/>
                  </a:lnTo>
                  <a:lnTo>
                    <a:pt x="14" y="11"/>
                  </a:lnTo>
                  <a:lnTo>
                    <a:pt x="14" y="7"/>
                  </a:lnTo>
                  <a:lnTo>
                    <a:pt x="14" y="15"/>
                  </a:lnTo>
                  <a:lnTo>
                    <a:pt x="14" y="11"/>
                  </a:lnTo>
                  <a:lnTo>
                    <a:pt x="19" y="19"/>
                  </a:lnTo>
                  <a:lnTo>
                    <a:pt x="19" y="11"/>
                  </a:lnTo>
                  <a:lnTo>
                    <a:pt x="24" y="7"/>
                  </a:lnTo>
                  <a:lnTo>
                    <a:pt x="24" y="11"/>
                  </a:lnTo>
                  <a:lnTo>
                    <a:pt x="24" y="15"/>
                  </a:lnTo>
                  <a:lnTo>
                    <a:pt x="24" y="19"/>
                  </a:lnTo>
                  <a:lnTo>
                    <a:pt x="29" y="7"/>
                  </a:lnTo>
                  <a:lnTo>
                    <a:pt x="29" y="4"/>
                  </a:lnTo>
                  <a:lnTo>
                    <a:pt x="29" y="11"/>
                  </a:lnTo>
                  <a:lnTo>
                    <a:pt x="29" y="15"/>
                  </a:lnTo>
                  <a:lnTo>
                    <a:pt x="29" y="11"/>
                  </a:lnTo>
                  <a:lnTo>
                    <a:pt x="33" y="15"/>
                  </a:lnTo>
                  <a:lnTo>
                    <a:pt x="33" y="11"/>
                  </a:lnTo>
                  <a:lnTo>
                    <a:pt x="33" y="15"/>
                  </a:lnTo>
                  <a:lnTo>
                    <a:pt x="33" y="11"/>
                  </a:lnTo>
                  <a:lnTo>
                    <a:pt x="38" y="15"/>
                  </a:lnTo>
                  <a:lnTo>
                    <a:pt x="38" y="4"/>
                  </a:lnTo>
                  <a:lnTo>
                    <a:pt x="38" y="19"/>
                  </a:lnTo>
                  <a:lnTo>
                    <a:pt x="38" y="11"/>
                  </a:lnTo>
                  <a:lnTo>
                    <a:pt x="38" y="19"/>
                  </a:lnTo>
                  <a:lnTo>
                    <a:pt x="43" y="15"/>
                  </a:lnTo>
                  <a:lnTo>
                    <a:pt x="43" y="11"/>
                  </a:lnTo>
                  <a:lnTo>
                    <a:pt x="43" y="15"/>
                  </a:lnTo>
                  <a:lnTo>
                    <a:pt x="48" y="15"/>
                  </a:lnTo>
                  <a:lnTo>
                    <a:pt x="48" y="11"/>
                  </a:lnTo>
                  <a:lnTo>
                    <a:pt x="48" y="15"/>
                  </a:lnTo>
                  <a:lnTo>
                    <a:pt x="48" y="19"/>
                  </a:lnTo>
                  <a:lnTo>
                    <a:pt x="48" y="15"/>
                  </a:lnTo>
                  <a:lnTo>
                    <a:pt x="52" y="15"/>
                  </a:lnTo>
                  <a:lnTo>
                    <a:pt x="52" y="11"/>
                  </a:lnTo>
                  <a:lnTo>
                    <a:pt x="52" y="19"/>
                  </a:lnTo>
                  <a:lnTo>
                    <a:pt x="52" y="15"/>
                  </a:lnTo>
                  <a:lnTo>
                    <a:pt x="57" y="15"/>
                  </a:lnTo>
                  <a:lnTo>
                    <a:pt x="57" y="11"/>
                  </a:lnTo>
                  <a:lnTo>
                    <a:pt x="57" y="15"/>
                  </a:lnTo>
                  <a:lnTo>
                    <a:pt x="57" y="19"/>
                  </a:lnTo>
                  <a:lnTo>
                    <a:pt x="57" y="15"/>
                  </a:lnTo>
                  <a:lnTo>
                    <a:pt x="62" y="11"/>
                  </a:lnTo>
                  <a:lnTo>
                    <a:pt x="62" y="15"/>
                  </a:lnTo>
                  <a:lnTo>
                    <a:pt x="62" y="19"/>
                  </a:lnTo>
                  <a:lnTo>
                    <a:pt x="62" y="11"/>
                  </a:lnTo>
                  <a:lnTo>
                    <a:pt x="66" y="15"/>
                  </a:lnTo>
                  <a:lnTo>
                    <a:pt x="66" y="11"/>
                  </a:lnTo>
                  <a:lnTo>
                    <a:pt x="66" y="15"/>
                  </a:lnTo>
                  <a:lnTo>
                    <a:pt x="66" y="19"/>
                  </a:lnTo>
                  <a:lnTo>
                    <a:pt x="66" y="15"/>
                  </a:lnTo>
                  <a:lnTo>
                    <a:pt x="71" y="15"/>
                  </a:lnTo>
                  <a:lnTo>
                    <a:pt x="71" y="19"/>
                  </a:lnTo>
                  <a:lnTo>
                    <a:pt x="71" y="15"/>
                  </a:lnTo>
                  <a:lnTo>
                    <a:pt x="71" y="11"/>
                  </a:lnTo>
                  <a:lnTo>
                    <a:pt x="71" y="19"/>
                  </a:lnTo>
                  <a:lnTo>
                    <a:pt x="76" y="15"/>
                  </a:lnTo>
                  <a:lnTo>
                    <a:pt x="76" y="11"/>
                  </a:lnTo>
                  <a:lnTo>
                    <a:pt x="76" y="15"/>
                  </a:lnTo>
                  <a:lnTo>
                    <a:pt x="76" y="11"/>
                  </a:lnTo>
                  <a:lnTo>
                    <a:pt x="76" y="15"/>
                  </a:lnTo>
                  <a:lnTo>
                    <a:pt x="81" y="15"/>
                  </a:lnTo>
                  <a:lnTo>
                    <a:pt x="81" y="19"/>
                  </a:lnTo>
                  <a:lnTo>
                    <a:pt x="81" y="11"/>
                  </a:lnTo>
                  <a:lnTo>
                    <a:pt x="81" y="19"/>
                  </a:lnTo>
                  <a:lnTo>
                    <a:pt x="81" y="15"/>
                  </a:lnTo>
                  <a:lnTo>
                    <a:pt x="85" y="19"/>
                  </a:lnTo>
                  <a:lnTo>
                    <a:pt x="85" y="15"/>
                  </a:lnTo>
                  <a:lnTo>
                    <a:pt x="85" y="11"/>
                  </a:lnTo>
                  <a:lnTo>
                    <a:pt x="85" y="15"/>
                  </a:lnTo>
                  <a:lnTo>
                    <a:pt x="85" y="11"/>
                  </a:lnTo>
                  <a:lnTo>
                    <a:pt x="90" y="15"/>
                  </a:lnTo>
                  <a:lnTo>
                    <a:pt x="90" y="11"/>
                  </a:lnTo>
                  <a:lnTo>
                    <a:pt x="90" y="15"/>
                  </a:lnTo>
                  <a:lnTo>
                    <a:pt x="90" y="11"/>
                  </a:lnTo>
                  <a:lnTo>
                    <a:pt x="95" y="19"/>
                  </a:lnTo>
                  <a:lnTo>
                    <a:pt x="95" y="15"/>
                  </a:lnTo>
                  <a:lnTo>
                    <a:pt x="95" y="19"/>
                  </a:lnTo>
                  <a:lnTo>
                    <a:pt x="95" y="23"/>
                  </a:lnTo>
                  <a:lnTo>
                    <a:pt x="95" y="15"/>
                  </a:lnTo>
                  <a:lnTo>
                    <a:pt x="100" y="15"/>
                  </a:lnTo>
                  <a:lnTo>
                    <a:pt x="100" y="11"/>
                  </a:lnTo>
                  <a:lnTo>
                    <a:pt x="104" y="23"/>
                  </a:lnTo>
                  <a:lnTo>
                    <a:pt x="104" y="15"/>
                  </a:lnTo>
                  <a:lnTo>
                    <a:pt x="109" y="15"/>
                  </a:lnTo>
                  <a:lnTo>
                    <a:pt x="109" y="11"/>
                  </a:lnTo>
                  <a:lnTo>
                    <a:pt x="109" y="15"/>
                  </a:lnTo>
                  <a:lnTo>
                    <a:pt x="114" y="11"/>
                  </a:lnTo>
                  <a:lnTo>
                    <a:pt x="114" y="15"/>
                  </a:lnTo>
                  <a:lnTo>
                    <a:pt x="114" y="19"/>
                  </a:lnTo>
                  <a:lnTo>
                    <a:pt x="119" y="11"/>
                  </a:lnTo>
                  <a:lnTo>
                    <a:pt x="119" y="15"/>
                  </a:lnTo>
                  <a:lnTo>
                    <a:pt x="119" y="11"/>
                  </a:lnTo>
                  <a:lnTo>
                    <a:pt x="119" y="15"/>
                  </a:lnTo>
                  <a:lnTo>
                    <a:pt x="119" y="11"/>
                  </a:lnTo>
                  <a:lnTo>
                    <a:pt x="123" y="7"/>
                  </a:lnTo>
                  <a:lnTo>
                    <a:pt x="123" y="15"/>
                  </a:lnTo>
                  <a:lnTo>
                    <a:pt x="123" y="7"/>
                  </a:lnTo>
                  <a:lnTo>
                    <a:pt x="123" y="11"/>
                  </a:lnTo>
                  <a:lnTo>
                    <a:pt x="128" y="11"/>
                  </a:lnTo>
                  <a:lnTo>
                    <a:pt x="128" y="4"/>
                  </a:lnTo>
                  <a:lnTo>
                    <a:pt x="128"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50" name="Freeform 18"/>
            <p:cNvSpPr>
              <a:spLocks/>
            </p:cNvSpPr>
            <p:nvPr/>
          </p:nvSpPr>
          <p:spPr bwMode="auto">
            <a:xfrm>
              <a:off x="2049" y="3103"/>
              <a:ext cx="203" cy="261"/>
            </a:xfrm>
            <a:custGeom>
              <a:avLst/>
              <a:gdLst>
                <a:gd name="T0" fmla="*/ 0 w 203"/>
                <a:gd name="T1" fmla="*/ 121 h 261"/>
                <a:gd name="T2" fmla="*/ 5 w 203"/>
                <a:gd name="T3" fmla="*/ 23 h 261"/>
                <a:gd name="T4" fmla="*/ 9 w 203"/>
                <a:gd name="T5" fmla="*/ 0 h 261"/>
                <a:gd name="T6" fmla="*/ 14 w 203"/>
                <a:gd name="T7" fmla="*/ 12 h 261"/>
                <a:gd name="T8" fmla="*/ 19 w 203"/>
                <a:gd name="T9" fmla="*/ 19 h 261"/>
                <a:gd name="T10" fmla="*/ 19 w 203"/>
                <a:gd name="T11" fmla="*/ 35 h 261"/>
                <a:gd name="T12" fmla="*/ 24 w 203"/>
                <a:gd name="T13" fmla="*/ 39 h 261"/>
                <a:gd name="T14" fmla="*/ 28 w 203"/>
                <a:gd name="T15" fmla="*/ 55 h 261"/>
                <a:gd name="T16" fmla="*/ 33 w 203"/>
                <a:gd name="T17" fmla="*/ 58 h 261"/>
                <a:gd name="T18" fmla="*/ 33 w 203"/>
                <a:gd name="T19" fmla="*/ 66 h 261"/>
                <a:gd name="T20" fmla="*/ 38 w 203"/>
                <a:gd name="T21" fmla="*/ 82 h 261"/>
                <a:gd name="T22" fmla="*/ 43 w 203"/>
                <a:gd name="T23" fmla="*/ 90 h 261"/>
                <a:gd name="T24" fmla="*/ 47 w 203"/>
                <a:gd name="T25" fmla="*/ 93 h 261"/>
                <a:gd name="T26" fmla="*/ 47 w 203"/>
                <a:gd name="T27" fmla="*/ 101 h 261"/>
                <a:gd name="T28" fmla="*/ 52 w 203"/>
                <a:gd name="T29" fmla="*/ 105 h 261"/>
                <a:gd name="T30" fmla="*/ 57 w 203"/>
                <a:gd name="T31" fmla="*/ 117 h 261"/>
                <a:gd name="T32" fmla="*/ 61 w 203"/>
                <a:gd name="T33" fmla="*/ 121 h 261"/>
                <a:gd name="T34" fmla="*/ 61 w 203"/>
                <a:gd name="T35" fmla="*/ 121 h 261"/>
                <a:gd name="T36" fmla="*/ 66 w 203"/>
                <a:gd name="T37" fmla="*/ 129 h 261"/>
                <a:gd name="T38" fmla="*/ 71 w 203"/>
                <a:gd name="T39" fmla="*/ 132 h 261"/>
                <a:gd name="T40" fmla="*/ 76 w 203"/>
                <a:gd name="T41" fmla="*/ 136 h 261"/>
                <a:gd name="T42" fmla="*/ 76 w 203"/>
                <a:gd name="T43" fmla="*/ 140 h 261"/>
                <a:gd name="T44" fmla="*/ 80 w 203"/>
                <a:gd name="T45" fmla="*/ 140 h 261"/>
                <a:gd name="T46" fmla="*/ 85 w 203"/>
                <a:gd name="T47" fmla="*/ 148 h 261"/>
                <a:gd name="T48" fmla="*/ 90 w 203"/>
                <a:gd name="T49" fmla="*/ 156 h 261"/>
                <a:gd name="T50" fmla="*/ 95 w 203"/>
                <a:gd name="T51" fmla="*/ 152 h 261"/>
                <a:gd name="T52" fmla="*/ 95 w 203"/>
                <a:gd name="T53" fmla="*/ 156 h 261"/>
                <a:gd name="T54" fmla="*/ 99 w 203"/>
                <a:gd name="T55" fmla="*/ 156 h 261"/>
                <a:gd name="T56" fmla="*/ 104 w 203"/>
                <a:gd name="T57" fmla="*/ 160 h 261"/>
                <a:gd name="T58" fmla="*/ 109 w 203"/>
                <a:gd name="T59" fmla="*/ 160 h 261"/>
                <a:gd name="T60" fmla="*/ 109 w 203"/>
                <a:gd name="T61" fmla="*/ 164 h 261"/>
                <a:gd name="T62" fmla="*/ 113 w 203"/>
                <a:gd name="T63" fmla="*/ 160 h 261"/>
                <a:gd name="T64" fmla="*/ 118 w 203"/>
                <a:gd name="T65" fmla="*/ 171 h 261"/>
                <a:gd name="T66" fmla="*/ 123 w 203"/>
                <a:gd name="T67" fmla="*/ 164 h 261"/>
                <a:gd name="T68" fmla="*/ 123 w 203"/>
                <a:gd name="T69" fmla="*/ 168 h 261"/>
                <a:gd name="T70" fmla="*/ 128 w 203"/>
                <a:gd name="T71" fmla="*/ 171 h 261"/>
                <a:gd name="T72" fmla="*/ 132 w 203"/>
                <a:gd name="T73" fmla="*/ 168 h 261"/>
                <a:gd name="T74" fmla="*/ 137 w 203"/>
                <a:gd name="T75" fmla="*/ 175 h 261"/>
                <a:gd name="T76" fmla="*/ 137 w 203"/>
                <a:gd name="T77" fmla="*/ 171 h 261"/>
                <a:gd name="T78" fmla="*/ 142 w 203"/>
                <a:gd name="T79" fmla="*/ 179 h 261"/>
                <a:gd name="T80" fmla="*/ 147 w 203"/>
                <a:gd name="T81" fmla="*/ 179 h 261"/>
                <a:gd name="T82" fmla="*/ 151 w 203"/>
                <a:gd name="T83" fmla="*/ 175 h 261"/>
                <a:gd name="T84" fmla="*/ 156 w 203"/>
                <a:gd name="T85" fmla="*/ 179 h 261"/>
                <a:gd name="T86" fmla="*/ 156 w 203"/>
                <a:gd name="T87" fmla="*/ 179 h 261"/>
                <a:gd name="T88" fmla="*/ 161 w 203"/>
                <a:gd name="T89" fmla="*/ 179 h 261"/>
                <a:gd name="T90" fmla="*/ 165 w 203"/>
                <a:gd name="T91" fmla="*/ 191 h 261"/>
                <a:gd name="T92" fmla="*/ 170 w 203"/>
                <a:gd name="T93" fmla="*/ 183 h 261"/>
                <a:gd name="T94" fmla="*/ 170 w 203"/>
                <a:gd name="T95" fmla="*/ 191 h 261"/>
                <a:gd name="T96" fmla="*/ 175 w 203"/>
                <a:gd name="T97" fmla="*/ 187 h 261"/>
                <a:gd name="T98" fmla="*/ 180 w 203"/>
                <a:gd name="T99" fmla="*/ 191 h 261"/>
                <a:gd name="T100" fmla="*/ 184 w 203"/>
                <a:gd name="T101" fmla="*/ 187 h 261"/>
                <a:gd name="T102" fmla="*/ 184 w 203"/>
                <a:gd name="T103" fmla="*/ 187 h 261"/>
                <a:gd name="T104" fmla="*/ 189 w 203"/>
                <a:gd name="T105" fmla="*/ 187 h 261"/>
                <a:gd name="T106" fmla="*/ 194 w 203"/>
                <a:gd name="T107" fmla="*/ 187 h 261"/>
                <a:gd name="T108" fmla="*/ 199 w 203"/>
                <a:gd name="T109" fmla="*/ 187 h 261"/>
                <a:gd name="T110" fmla="*/ 199 w 203"/>
                <a:gd name="T111" fmla="*/ 187 h 2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03" h="261">
                  <a:moveTo>
                    <a:pt x="0" y="261"/>
                  </a:moveTo>
                  <a:lnTo>
                    <a:pt x="0" y="210"/>
                  </a:lnTo>
                  <a:lnTo>
                    <a:pt x="0" y="168"/>
                  </a:lnTo>
                  <a:lnTo>
                    <a:pt x="0" y="121"/>
                  </a:lnTo>
                  <a:lnTo>
                    <a:pt x="5" y="90"/>
                  </a:lnTo>
                  <a:lnTo>
                    <a:pt x="5" y="58"/>
                  </a:lnTo>
                  <a:lnTo>
                    <a:pt x="5" y="43"/>
                  </a:lnTo>
                  <a:lnTo>
                    <a:pt x="5" y="23"/>
                  </a:lnTo>
                  <a:lnTo>
                    <a:pt x="5" y="16"/>
                  </a:lnTo>
                  <a:lnTo>
                    <a:pt x="9" y="16"/>
                  </a:lnTo>
                  <a:lnTo>
                    <a:pt x="9" y="8"/>
                  </a:lnTo>
                  <a:lnTo>
                    <a:pt x="9" y="0"/>
                  </a:lnTo>
                  <a:lnTo>
                    <a:pt x="9" y="12"/>
                  </a:lnTo>
                  <a:lnTo>
                    <a:pt x="14" y="12"/>
                  </a:lnTo>
                  <a:lnTo>
                    <a:pt x="14" y="16"/>
                  </a:lnTo>
                  <a:lnTo>
                    <a:pt x="19" y="19"/>
                  </a:lnTo>
                  <a:lnTo>
                    <a:pt x="19" y="23"/>
                  </a:lnTo>
                  <a:lnTo>
                    <a:pt x="19" y="27"/>
                  </a:lnTo>
                  <a:lnTo>
                    <a:pt x="19" y="31"/>
                  </a:lnTo>
                  <a:lnTo>
                    <a:pt x="19" y="35"/>
                  </a:lnTo>
                  <a:lnTo>
                    <a:pt x="24" y="35"/>
                  </a:lnTo>
                  <a:lnTo>
                    <a:pt x="24" y="39"/>
                  </a:lnTo>
                  <a:lnTo>
                    <a:pt x="24" y="43"/>
                  </a:lnTo>
                  <a:lnTo>
                    <a:pt x="24" y="47"/>
                  </a:lnTo>
                  <a:lnTo>
                    <a:pt x="28" y="51"/>
                  </a:lnTo>
                  <a:lnTo>
                    <a:pt x="28" y="55"/>
                  </a:lnTo>
                  <a:lnTo>
                    <a:pt x="33" y="58"/>
                  </a:lnTo>
                  <a:lnTo>
                    <a:pt x="33" y="62"/>
                  </a:lnTo>
                  <a:lnTo>
                    <a:pt x="33" y="74"/>
                  </a:lnTo>
                  <a:lnTo>
                    <a:pt x="33" y="66"/>
                  </a:lnTo>
                  <a:lnTo>
                    <a:pt x="38" y="74"/>
                  </a:lnTo>
                  <a:lnTo>
                    <a:pt x="38" y="82"/>
                  </a:lnTo>
                  <a:lnTo>
                    <a:pt x="38" y="86"/>
                  </a:lnTo>
                  <a:lnTo>
                    <a:pt x="43" y="86"/>
                  </a:lnTo>
                  <a:lnTo>
                    <a:pt x="43" y="90"/>
                  </a:lnTo>
                  <a:lnTo>
                    <a:pt x="43" y="93"/>
                  </a:lnTo>
                  <a:lnTo>
                    <a:pt x="43" y="86"/>
                  </a:lnTo>
                  <a:lnTo>
                    <a:pt x="43" y="93"/>
                  </a:lnTo>
                  <a:lnTo>
                    <a:pt x="47" y="93"/>
                  </a:lnTo>
                  <a:lnTo>
                    <a:pt x="47" y="101"/>
                  </a:lnTo>
                  <a:lnTo>
                    <a:pt x="52" y="101"/>
                  </a:lnTo>
                  <a:lnTo>
                    <a:pt x="52" y="109"/>
                  </a:lnTo>
                  <a:lnTo>
                    <a:pt x="52" y="105"/>
                  </a:lnTo>
                  <a:lnTo>
                    <a:pt x="57" y="109"/>
                  </a:lnTo>
                  <a:lnTo>
                    <a:pt x="57" y="113"/>
                  </a:lnTo>
                  <a:lnTo>
                    <a:pt x="57" y="117"/>
                  </a:lnTo>
                  <a:lnTo>
                    <a:pt x="57" y="113"/>
                  </a:lnTo>
                  <a:lnTo>
                    <a:pt x="57" y="109"/>
                  </a:lnTo>
                  <a:lnTo>
                    <a:pt x="57" y="121"/>
                  </a:lnTo>
                  <a:lnTo>
                    <a:pt x="61" y="121"/>
                  </a:lnTo>
                  <a:lnTo>
                    <a:pt x="61" y="117"/>
                  </a:lnTo>
                  <a:lnTo>
                    <a:pt x="61" y="121"/>
                  </a:lnTo>
                  <a:lnTo>
                    <a:pt x="66" y="121"/>
                  </a:lnTo>
                  <a:lnTo>
                    <a:pt x="66" y="125"/>
                  </a:lnTo>
                  <a:lnTo>
                    <a:pt x="66" y="129"/>
                  </a:lnTo>
                  <a:lnTo>
                    <a:pt x="71" y="129"/>
                  </a:lnTo>
                  <a:lnTo>
                    <a:pt x="71" y="132"/>
                  </a:lnTo>
                  <a:lnTo>
                    <a:pt x="71" y="140"/>
                  </a:lnTo>
                  <a:lnTo>
                    <a:pt x="76" y="136"/>
                  </a:lnTo>
                  <a:lnTo>
                    <a:pt x="76" y="140"/>
                  </a:lnTo>
                  <a:lnTo>
                    <a:pt x="80" y="140"/>
                  </a:lnTo>
                  <a:lnTo>
                    <a:pt x="80" y="144"/>
                  </a:lnTo>
                  <a:lnTo>
                    <a:pt x="80" y="140"/>
                  </a:lnTo>
                  <a:lnTo>
                    <a:pt x="85" y="144"/>
                  </a:lnTo>
                  <a:lnTo>
                    <a:pt x="85" y="148"/>
                  </a:lnTo>
                  <a:lnTo>
                    <a:pt x="85" y="144"/>
                  </a:lnTo>
                  <a:lnTo>
                    <a:pt x="90" y="144"/>
                  </a:lnTo>
                  <a:lnTo>
                    <a:pt x="90" y="156"/>
                  </a:lnTo>
                  <a:lnTo>
                    <a:pt x="90" y="148"/>
                  </a:lnTo>
                  <a:lnTo>
                    <a:pt x="90" y="152"/>
                  </a:lnTo>
                  <a:lnTo>
                    <a:pt x="90" y="148"/>
                  </a:lnTo>
                  <a:lnTo>
                    <a:pt x="95" y="152"/>
                  </a:lnTo>
                  <a:lnTo>
                    <a:pt x="95" y="156"/>
                  </a:lnTo>
                  <a:lnTo>
                    <a:pt x="99" y="160"/>
                  </a:lnTo>
                  <a:lnTo>
                    <a:pt x="99" y="156"/>
                  </a:lnTo>
                  <a:lnTo>
                    <a:pt x="99" y="160"/>
                  </a:lnTo>
                  <a:lnTo>
                    <a:pt x="99" y="156"/>
                  </a:lnTo>
                  <a:lnTo>
                    <a:pt x="99" y="160"/>
                  </a:lnTo>
                  <a:lnTo>
                    <a:pt x="104" y="160"/>
                  </a:lnTo>
                  <a:lnTo>
                    <a:pt x="109" y="160"/>
                  </a:lnTo>
                  <a:lnTo>
                    <a:pt x="109" y="164"/>
                  </a:lnTo>
                  <a:lnTo>
                    <a:pt x="109" y="160"/>
                  </a:lnTo>
                  <a:lnTo>
                    <a:pt x="109" y="164"/>
                  </a:lnTo>
                  <a:lnTo>
                    <a:pt x="113" y="168"/>
                  </a:lnTo>
                  <a:lnTo>
                    <a:pt x="113" y="164"/>
                  </a:lnTo>
                  <a:lnTo>
                    <a:pt x="113" y="160"/>
                  </a:lnTo>
                  <a:lnTo>
                    <a:pt x="118" y="160"/>
                  </a:lnTo>
                  <a:lnTo>
                    <a:pt x="118" y="171"/>
                  </a:lnTo>
                  <a:lnTo>
                    <a:pt x="118" y="164"/>
                  </a:lnTo>
                  <a:lnTo>
                    <a:pt x="123" y="164"/>
                  </a:lnTo>
                  <a:lnTo>
                    <a:pt x="123" y="168"/>
                  </a:lnTo>
                  <a:lnTo>
                    <a:pt x="123" y="164"/>
                  </a:lnTo>
                  <a:lnTo>
                    <a:pt x="123" y="168"/>
                  </a:lnTo>
                  <a:lnTo>
                    <a:pt x="128" y="168"/>
                  </a:lnTo>
                  <a:lnTo>
                    <a:pt x="128" y="171"/>
                  </a:lnTo>
                  <a:lnTo>
                    <a:pt x="132" y="171"/>
                  </a:lnTo>
                  <a:lnTo>
                    <a:pt x="132" y="164"/>
                  </a:lnTo>
                  <a:lnTo>
                    <a:pt x="132" y="168"/>
                  </a:lnTo>
                  <a:lnTo>
                    <a:pt x="132" y="171"/>
                  </a:lnTo>
                  <a:lnTo>
                    <a:pt x="137" y="171"/>
                  </a:lnTo>
                  <a:lnTo>
                    <a:pt x="137" y="175"/>
                  </a:lnTo>
                  <a:lnTo>
                    <a:pt x="137" y="171"/>
                  </a:lnTo>
                  <a:lnTo>
                    <a:pt x="137" y="179"/>
                  </a:lnTo>
                  <a:lnTo>
                    <a:pt x="137" y="171"/>
                  </a:lnTo>
                  <a:lnTo>
                    <a:pt x="142" y="175"/>
                  </a:lnTo>
                  <a:lnTo>
                    <a:pt x="142" y="179"/>
                  </a:lnTo>
                  <a:lnTo>
                    <a:pt x="142" y="183"/>
                  </a:lnTo>
                  <a:lnTo>
                    <a:pt x="147" y="175"/>
                  </a:lnTo>
                  <a:lnTo>
                    <a:pt x="147" y="179"/>
                  </a:lnTo>
                  <a:lnTo>
                    <a:pt x="151" y="179"/>
                  </a:lnTo>
                  <a:lnTo>
                    <a:pt x="151" y="175"/>
                  </a:lnTo>
                  <a:lnTo>
                    <a:pt x="151" y="179"/>
                  </a:lnTo>
                  <a:lnTo>
                    <a:pt x="156" y="179"/>
                  </a:lnTo>
                  <a:lnTo>
                    <a:pt x="156" y="175"/>
                  </a:lnTo>
                  <a:lnTo>
                    <a:pt x="156" y="179"/>
                  </a:lnTo>
                  <a:lnTo>
                    <a:pt x="161" y="179"/>
                  </a:lnTo>
                  <a:lnTo>
                    <a:pt x="161" y="183"/>
                  </a:lnTo>
                  <a:lnTo>
                    <a:pt x="165" y="183"/>
                  </a:lnTo>
                  <a:lnTo>
                    <a:pt x="165" y="191"/>
                  </a:lnTo>
                  <a:lnTo>
                    <a:pt x="165" y="183"/>
                  </a:lnTo>
                  <a:lnTo>
                    <a:pt x="165" y="187"/>
                  </a:lnTo>
                  <a:lnTo>
                    <a:pt x="170" y="183"/>
                  </a:lnTo>
                  <a:lnTo>
                    <a:pt x="170" y="191"/>
                  </a:lnTo>
                  <a:lnTo>
                    <a:pt x="175" y="187"/>
                  </a:lnTo>
                  <a:lnTo>
                    <a:pt x="175" y="191"/>
                  </a:lnTo>
                  <a:lnTo>
                    <a:pt x="175" y="187"/>
                  </a:lnTo>
                  <a:lnTo>
                    <a:pt x="175" y="191"/>
                  </a:lnTo>
                  <a:lnTo>
                    <a:pt x="175" y="187"/>
                  </a:lnTo>
                  <a:lnTo>
                    <a:pt x="180" y="183"/>
                  </a:lnTo>
                  <a:lnTo>
                    <a:pt x="180" y="191"/>
                  </a:lnTo>
                  <a:lnTo>
                    <a:pt x="180" y="183"/>
                  </a:lnTo>
                  <a:lnTo>
                    <a:pt x="180" y="187"/>
                  </a:lnTo>
                  <a:lnTo>
                    <a:pt x="184" y="187"/>
                  </a:lnTo>
                  <a:lnTo>
                    <a:pt x="184" y="191"/>
                  </a:lnTo>
                  <a:lnTo>
                    <a:pt x="184" y="187"/>
                  </a:lnTo>
                  <a:lnTo>
                    <a:pt x="189" y="191"/>
                  </a:lnTo>
                  <a:lnTo>
                    <a:pt x="189" y="183"/>
                  </a:lnTo>
                  <a:lnTo>
                    <a:pt x="189" y="187"/>
                  </a:lnTo>
                  <a:lnTo>
                    <a:pt x="189" y="191"/>
                  </a:lnTo>
                  <a:lnTo>
                    <a:pt x="194" y="191"/>
                  </a:lnTo>
                  <a:lnTo>
                    <a:pt x="194" y="187"/>
                  </a:lnTo>
                  <a:lnTo>
                    <a:pt x="194" y="191"/>
                  </a:lnTo>
                  <a:lnTo>
                    <a:pt x="194" y="187"/>
                  </a:lnTo>
                  <a:lnTo>
                    <a:pt x="194" y="195"/>
                  </a:lnTo>
                  <a:lnTo>
                    <a:pt x="199" y="187"/>
                  </a:lnTo>
                  <a:lnTo>
                    <a:pt x="199" y="191"/>
                  </a:lnTo>
                  <a:lnTo>
                    <a:pt x="199" y="195"/>
                  </a:lnTo>
                  <a:lnTo>
                    <a:pt x="199" y="187"/>
                  </a:lnTo>
                  <a:lnTo>
                    <a:pt x="203" y="187"/>
                  </a:lnTo>
                  <a:lnTo>
                    <a:pt x="203" y="19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51" name="Freeform 19"/>
            <p:cNvSpPr>
              <a:spLocks/>
            </p:cNvSpPr>
            <p:nvPr/>
          </p:nvSpPr>
          <p:spPr bwMode="auto">
            <a:xfrm rot="402789">
              <a:off x="2255" y="3303"/>
              <a:ext cx="180" cy="12"/>
            </a:xfrm>
            <a:custGeom>
              <a:avLst/>
              <a:gdLst>
                <a:gd name="T0" fmla="*/ 0 w 30"/>
                <a:gd name="T1" fmla="*/ 107827 h 5"/>
                <a:gd name="T2" fmla="*/ 2147483647 w 30"/>
                <a:gd name="T3" fmla="*/ 0 h 5"/>
                <a:gd name="T4" fmla="*/ 2147483647 w 30"/>
                <a:gd name="T5" fmla="*/ 76999 h 5"/>
                <a:gd name="T6" fmla="*/ 2147483647 w 30"/>
                <a:gd name="T7" fmla="*/ 32083 h 5"/>
                <a:gd name="T8" fmla="*/ 2147483647 w 30"/>
                <a:gd name="T9" fmla="*/ 32083 h 5"/>
                <a:gd name="T10" fmla="*/ 2147483647 w 30"/>
                <a:gd name="T11" fmla="*/ 76999 h 5"/>
                <a:gd name="T12" fmla="*/ 2147483647 w 30"/>
                <a:gd name="T13" fmla="*/ 76999 h 5"/>
                <a:gd name="T14" fmla="*/ 2147483647 w 30"/>
                <a:gd name="T15" fmla="*/ 32083 h 5"/>
                <a:gd name="T16" fmla="*/ 2147483647 w 30"/>
                <a:gd name="T17" fmla="*/ 32083 h 5"/>
                <a:gd name="T18" fmla="*/ 2147483647 w 30"/>
                <a:gd name="T19" fmla="*/ 76999 h 5"/>
                <a:gd name="T20" fmla="*/ 2147483647 w 30"/>
                <a:gd name="T21" fmla="*/ 76999 h 5"/>
                <a:gd name="T22" fmla="*/ 2147483647 w 30"/>
                <a:gd name="T23" fmla="*/ 76999 h 5"/>
                <a:gd name="T24" fmla="*/ 2147483647 w 30"/>
                <a:gd name="T25" fmla="*/ 32083 h 5"/>
                <a:gd name="T26" fmla="*/ 2147483647 w 30"/>
                <a:gd name="T27" fmla="*/ 0 h 5"/>
                <a:gd name="T28" fmla="*/ 2147483647 w 30"/>
                <a:gd name="T29" fmla="*/ 32083 h 5"/>
                <a:gd name="T30" fmla="*/ 2147483647 w 30"/>
                <a:gd name="T31" fmla="*/ 0 h 5"/>
                <a:gd name="T32" fmla="*/ 2147483647 w 30"/>
                <a:gd name="T33" fmla="*/ 76999 h 5"/>
                <a:gd name="T34" fmla="*/ 2147483647 w 30"/>
                <a:gd name="T35" fmla="*/ 32083 h 5"/>
                <a:gd name="T36" fmla="*/ 2147483647 w 30"/>
                <a:gd name="T37" fmla="*/ 32083 h 5"/>
                <a:gd name="T38" fmla="*/ 2147483647 w 30"/>
                <a:gd name="T39" fmla="*/ 76999 h 5"/>
                <a:gd name="T40" fmla="*/ 2147483647 w 30"/>
                <a:gd name="T41" fmla="*/ 76999 h 5"/>
                <a:gd name="T42" fmla="*/ 2147483647 w 30"/>
                <a:gd name="T43" fmla="*/ 76999 h 5"/>
                <a:gd name="T44" fmla="*/ 2147483647 w 30"/>
                <a:gd name="T45" fmla="*/ 0 h 5"/>
                <a:gd name="T46" fmla="*/ 2147483647 w 30"/>
                <a:gd name="T47" fmla="*/ 76999 h 5"/>
                <a:gd name="T48" fmla="*/ 2147483647 w 30"/>
                <a:gd name="T49" fmla="*/ 32083 h 5"/>
                <a:gd name="T50" fmla="*/ 2147483647 w 30"/>
                <a:gd name="T51" fmla="*/ 76999 h 5"/>
                <a:gd name="T52" fmla="*/ 2147483647 w 30"/>
                <a:gd name="T53" fmla="*/ 76999 h 5"/>
                <a:gd name="T54" fmla="*/ 2147483647 w 30"/>
                <a:gd name="T55" fmla="*/ 76999 h 5"/>
                <a:gd name="T56" fmla="*/ 2147483647 w 30"/>
                <a:gd name="T57" fmla="*/ 76999 h 5"/>
                <a:gd name="T58" fmla="*/ 2147483647 w 30"/>
                <a:gd name="T59" fmla="*/ 76999 h 5"/>
                <a:gd name="T60" fmla="*/ 2147483647 w 30"/>
                <a:gd name="T61" fmla="*/ 76999 h 5"/>
                <a:gd name="T62" fmla="*/ 2147483647 w 30"/>
                <a:gd name="T63" fmla="*/ 76999 h 5"/>
                <a:gd name="T64" fmla="*/ 2147483647 w 30"/>
                <a:gd name="T65" fmla="*/ 76999 h 5"/>
                <a:gd name="T66" fmla="*/ 2147483647 w 30"/>
                <a:gd name="T67" fmla="*/ 76999 h 5"/>
                <a:gd name="T68" fmla="*/ 2147483647 w 30"/>
                <a:gd name="T69" fmla="*/ 76999 h 5"/>
                <a:gd name="T70" fmla="*/ 2147483647 w 30"/>
                <a:gd name="T71" fmla="*/ 32083 h 5"/>
                <a:gd name="T72" fmla="*/ 2147483647 w 30"/>
                <a:gd name="T73" fmla="*/ 107827 h 5"/>
                <a:gd name="T74" fmla="*/ 2147483647 w 30"/>
                <a:gd name="T75" fmla="*/ 76999 h 5"/>
                <a:gd name="T76" fmla="*/ 2147483647 w 30"/>
                <a:gd name="T77" fmla="*/ 76999 h 5"/>
                <a:gd name="T78" fmla="*/ 2147483647 w 30"/>
                <a:gd name="T79" fmla="*/ 107827 h 5"/>
                <a:gd name="T80" fmla="*/ 2147483647 w 30"/>
                <a:gd name="T81" fmla="*/ 76999 h 5"/>
                <a:gd name="T82" fmla="*/ 2147483647 w 30"/>
                <a:gd name="T83" fmla="*/ 153278 h 5"/>
                <a:gd name="T84" fmla="*/ 2147483647 w 30"/>
                <a:gd name="T85" fmla="*/ 76999 h 5"/>
                <a:gd name="T86" fmla="*/ 2147483647 w 30"/>
                <a:gd name="T87" fmla="*/ 107827 h 5"/>
                <a:gd name="T88" fmla="*/ 2147483647 w 30"/>
                <a:gd name="T89" fmla="*/ 76999 h 5"/>
                <a:gd name="T90" fmla="*/ 2147483647 w 30"/>
                <a:gd name="T91" fmla="*/ 76999 h 5"/>
                <a:gd name="T92" fmla="*/ 2147483647 w 30"/>
                <a:gd name="T93" fmla="*/ 107827 h 5"/>
                <a:gd name="T94" fmla="*/ 2147483647 w 30"/>
                <a:gd name="T95" fmla="*/ 153278 h 5"/>
                <a:gd name="T96" fmla="*/ 2147483647 w 30"/>
                <a:gd name="T97" fmla="*/ 107827 h 5"/>
                <a:gd name="T98" fmla="*/ 2147483647 w 30"/>
                <a:gd name="T99" fmla="*/ 184798 h 5"/>
                <a:gd name="T100" fmla="*/ 2147483647 w 30"/>
                <a:gd name="T101" fmla="*/ 107827 h 5"/>
                <a:gd name="T102" fmla="*/ 2147483647 w 30"/>
                <a:gd name="T103" fmla="*/ 107827 h 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 h="5">
                  <a:moveTo>
                    <a:pt x="0" y="0"/>
                  </a:moveTo>
                  <a:lnTo>
                    <a:pt x="0" y="0"/>
                  </a:lnTo>
                  <a:lnTo>
                    <a:pt x="0" y="3"/>
                  </a:lnTo>
                  <a:lnTo>
                    <a:pt x="1" y="2"/>
                  </a:lnTo>
                  <a:lnTo>
                    <a:pt x="1" y="1"/>
                  </a:lnTo>
                  <a:lnTo>
                    <a:pt x="1" y="0"/>
                  </a:lnTo>
                  <a:lnTo>
                    <a:pt x="1" y="1"/>
                  </a:lnTo>
                  <a:lnTo>
                    <a:pt x="1" y="0"/>
                  </a:lnTo>
                  <a:lnTo>
                    <a:pt x="2" y="2"/>
                  </a:lnTo>
                  <a:lnTo>
                    <a:pt x="2" y="1"/>
                  </a:lnTo>
                  <a:lnTo>
                    <a:pt x="2" y="0"/>
                  </a:lnTo>
                  <a:lnTo>
                    <a:pt x="3" y="0"/>
                  </a:lnTo>
                  <a:lnTo>
                    <a:pt x="3" y="1"/>
                  </a:lnTo>
                  <a:lnTo>
                    <a:pt x="3" y="0"/>
                  </a:lnTo>
                  <a:lnTo>
                    <a:pt x="3" y="2"/>
                  </a:lnTo>
                  <a:lnTo>
                    <a:pt x="4" y="2"/>
                  </a:lnTo>
                  <a:lnTo>
                    <a:pt x="4" y="1"/>
                  </a:lnTo>
                  <a:lnTo>
                    <a:pt x="4" y="2"/>
                  </a:lnTo>
                  <a:lnTo>
                    <a:pt x="4" y="3"/>
                  </a:lnTo>
                  <a:lnTo>
                    <a:pt x="4" y="1"/>
                  </a:lnTo>
                  <a:lnTo>
                    <a:pt x="5" y="1"/>
                  </a:lnTo>
                  <a:lnTo>
                    <a:pt x="5" y="0"/>
                  </a:lnTo>
                  <a:lnTo>
                    <a:pt x="5" y="1"/>
                  </a:lnTo>
                  <a:lnTo>
                    <a:pt x="5" y="0"/>
                  </a:lnTo>
                  <a:lnTo>
                    <a:pt x="5" y="3"/>
                  </a:lnTo>
                  <a:lnTo>
                    <a:pt x="6" y="2"/>
                  </a:lnTo>
                  <a:lnTo>
                    <a:pt x="6" y="0"/>
                  </a:lnTo>
                  <a:lnTo>
                    <a:pt x="6" y="1"/>
                  </a:lnTo>
                  <a:lnTo>
                    <a:pt x="6" y="2"/>
                  </a:lnTo>
                  <a:lnTo>
                    <a:pt x="7" y="2"/>
                  </a:lnTo>
                  <a:lnTo>
                    <a:pt x="7" y="0"/>
                  </a:lnTo>
                  <a:lnTo>
                    <a:pt x="7" y="1"/>
                  </a:lnTo>
                  <a:lnTo>
                    <a:pt x="8" y="1"/>
                  </a:lnTo>
                  <a:lnTo>
                    <a:pt x="8" y="4"/>
                  </a:lnTo>
                  <a:lnTo>
                    <a:pt x="8" y="0"/>
                  </a:lnTo>
                  <a:lnTo>
                    <a:pt x="8" y="2"/>
                  </a:lnTo>
                  <a:lnTo>
                    <a:pt x="8" y="1"/>
                  </a:lnTo>
                  <a:lnTo>
                    <a:pt x="9" y="2"/>
                  </a:lnTo>
                  <a:lnTo>
                    <a:pt x="9" y="0"/>
                  </a:lnTo>
                  <a:lnTo>
                    <a:pt x="9" y="1"/>
                  </a:lnTo>
                  <a:lnTo>
                    <a:pt x="9" y="0"/>
                  </a:lnTo>
                  <a:lnTo>
                    <a:pt x="10" y="2"/>
                  </a:lnTo>
                  <a:lnTo>
                    <a:pt x="10" y="1"/>
                  </a:lnTo>
                  <a:lnTo>
                    <a:pt x="10" y="3"/>
                  </a:lnTo>
                  <a:lnTo>
                    <a:pt x="11" y="2"/>
                  </a:lnTo>
                  <a:lnTo>
                    <a:pt x="11" y="1"/>
                  </a:lnTo>
                  <a:lnTo>
                    <a:pt x="11" y="2"/>
                  </a:lnTo>
                  <a:lnTo>
                    <a:pt x="12" y="0"/>
                  </a:lnTo>
                  <a:lnTo>
                    <a:pt x="12" y="2"/>
                  </a:lnTo>
                  <a:lnTo>
                    <a:pt x="13" y="2"/>
                  </a:lnTo>
                  <a:lnTo>
                    <a:pt x="13" y="1"/>
                  </a:lnTo>
                  <a:lnTo>
                    <a:pt x="13" y="0"/>
                  </a:lnTo>
                  <a:lnTo>
                    <a:pt x="13" y="1"/>
                  </a:lnTo>
                  <a:lnTo>
                    <a:pt x="14" y="2"/>
                  </a:lnTo>
                  <a:lnTo>
                    <a:pt x="14" y="3"/>
                  </a:lnTo>
                  <a:lnTo>
                    <a:pt x="14" y="1"/>
                  </a:lnTo>
                  <a:lnTo>
                    <a:pt x="14" y="4"/>
                  </a:lnTo>
                  <a:lnTo>
                    <a:pt x="15" y="2"/>
                  </a:lnTo>
                  <a:lnTo>
                    <a:pt x="15" y="1"/>
                  </a:lnTo>
                  <a:lnTo>
                    <a:pt x="15" y="3"/>
                  </a:lnTo>
                  <a:lnTo>
                    <a:pt x="15" y="2"/>
                  </a:lnTo>
                  <a:lnTo>
                    <a:pt x="16" y="2"/>
                  </a:lnTo>
                  <a:lnTo>
                    <a:pt x="16" y="0"/>
                  </a:lnTo>
                  <a:lnTo>
                    <a:pt x="16" y="2"/>
                  </a:lnTo>
                  <a:lnTo>
                    <a:pt x="16" y="3"/>
                  </a:lnTo>
                  <a:lnTo>
                    <a:pt x="17" y="2"/>
                  </a:lnTo>
                  <a:lnTo>
                    <a:pt x="17" y="3"/>
                  </a:lnTo>
                  <a:lnTo>
                    <a:pt x="17" y="2"/>
                  </a:lnTo>
                  <a:lnTo>
                    <a:pt x="18" y="2"/>
                  </a:lnTo>
                  <a:lnTo>
                    <a:pt x="19" y="2"/>
                  </a:lnTo>
                  <a:lnTo>
                    <a:pt x="19" y="1"/>
                  </a:lnTo>
                  <a:lnTo>
                    <a:pt x="19" y="2"/>
                  </a:lnTo>
                  <a:lnTo>
                    <a:pt x="20" y="2"/>
                  </a:lnTo>
                  <a:lnTo>
                    <a:pt x="20" y="1"/>
                  </a:lnTo>
                  <a:lnTo>
                    <a:pt x="20" y="2"/>
                  </a:lnTo>
                  <a:lnTo>
                    <a:pt x="20" y="3"/>
                  </a:lnTo>
                  <a:lnTo>
                    <a:pt x="20" y="2"/>
                  </a:lnTo>
                  <a:lnTo>
                    <a:pt x="21" y="1"/>
                  </a:lnTo>
                  <a:lnTo>
                    <a:pt x="21" y="5"/>
                  </a:lnTo>
                  <a:lnTo>
                    <a:pt x="21" y="2"/>
                  </a:lnTo>
                  <a:lnTo>
                    <a:pt x="21" y="3"/>
                  </a:lnTo>
                  <a:lnTo>
                    <a:pt x="21" y="2"/>
                  </a:lnTo>
                  <a:lnTo>
                    <a:pt x="22" y="2"/>
                  </a:lnTo>
                  <a:lnTo>
                    <a:pt x="22" y="3"/>
                  </a:lnTo>
                  <a:lnTo>
                    <a:pt x="22" y="2"/>
                  </a:lnTo>
                  <a:lnTo>
                    <a:pt x="22" y="1"/>
                  </a:lnTo>
                  <a:lnTo>
                    <a:pt x="23" y="2"/>
                  </a:lnTo>
                  <a:lnTo>
                    <a:pt x="23" y="3"/>
                  </a:lnTo>
                  <a:lnTo>
                    <a:pt x="23" y="1"/>
                  </a:lnTo>
                  <a:lnTo>
                    <a:pt x="23" y="2"/>
                  </a:lnTo>
                  <a:lnTo>
                    <a:pt x="24" y="1"/>
                  </a:lnTo>
                  <a:lnTo>
                    <a:pt x="24" y="2"/>
                  </a:lnTo>
                  <a:lnTo>
                    <a:pt x="24" y="4"/>
                  </a:lnTo>
                  <a:lnTo>
                    <a:pt x="24" y="2"/>
                  </a:lnTo>
                  <a:lnTo>
                    <a:pt x="24" y="3"/>
                  </a:lnTo>
                  <a:lnTo>
                    <a:pt x="25" y="2"/>
                  </a:lnTo>
                  <a:lnTo>
                    <a:pt x="25" y="1"/>
                  </a:lnTo>
                  <a:lnTo>
                    <a:pt x="25" y="2"/>
                  </a:lnTo>
                  <a:lnTo>
                    <a:pt x="25" y="3"/>
                  </a:lnTo>
                  <a:lnTo>
                    <a:pt x="25" y="2"/>
                  </a:lnTo>
                  <a:lnTo>
                    <a:pt x="26" y="2"/>
                  </a:lnTo>
                  <a:lnTo>
                    <a:pt x="26" y="1"/>
                  </a:lnTo>
                  <a:lnTo>
                    <a:pt x="26" y="2"/>
                  </a:lnTo>
                  <a:lnTo>
                    <a:pt x="27" y="3"/>
                  </a:lnTo>
                  <a:lnTo>
                    <a:pt x="27" y="4"/>
                  </a:lnTo>
                  <a:lnTo>
                    <a:pt x="28" y="4"/>
                  </a:lnTo>
                  <a:lnTo>
                    <a:pt x="28" y="3"/>
                  </a:lnTo>
                  <a:lnTo>
                    <a:pt x="28" y="2"/>
                  </a:lnTo>
                  <a:lnTo>
                    <a:pt x="29" y="5"/>
                  </a:lnTo>
                  <a:lnTo>
                    <a:pt x="29" y="3"/>
                  </a:lnTo>
                  <a:lnTo>
                    <a:pt x="30" y="3"/>
                  </a:lnTo>
                  <a:lnTo>
                    <a:pt x="30" y="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6" name="Group 20"/>
          <p:cNvGrpSpPr>
            <a:grpSpLocks/>
          </p:cNvGrpSpPr>
          <p:nvPr/>
        </p:nvGrpSpPr>
        <p:grpSpPr bwMode="auto">
          <a:xfrm>
            <a:off x="4525963" y="5330825"/>
            <a:ext cx="749300" cy="142875"/>
            <a:chOff x="3204" y="2947"/>
            <a:chExt cx="472" cy="90"/>
          </a:xfrm>
        </p:grpSpPr>
        <p:sp>
          <p:nvSpPr>
            <p:cNvPr id="32947" name="Freeform 21"/>
            <p:cNvSpPr>
              <a:spLocks/>
            </p:cNvSpPr>
            <p:nvPr/>
          </p:nvSpPr>
          <p:spPr bwMode="auto">
            <a:xfrm>
              <a:off x="3269" y="2947"/>
              <a:ext cx="407" cy="90"/>
            </a:xfrm>
            <a:custGeom>
              <a:avLst/>
              <a:gdLst>
                <a:gd name="T0" fmla="*/ 226560312 w 82"/>
                <a:gd name="T1" fmla="*/ 2147483647 h 14"/>
                <a:gd name="T2" fmla="*/ 671081474 w 82"/>
                <a:gd name="T3" fmla="*/ 2147483647 h 14"/>
                <a:gd name="T4" fmla="*/ 897641756 w 82"/>
                <a:gd name="T5" fmla="*/ 2147483647 h 14"/>
                <a:gd name="T6" fmla="*/ 1352925174 w 82"/>
                <a:gd name="T7" fmla="*/ 2147483647 h 14"/>
                <a:gd name="T8" fmla="*/ 1579410891 w 82"/>
                <a:gd name="T9" fmla="*/ 2147483647 h 14"/>
                <a:gd name="T10" fmla="*/ 2024006746 w 82"/>
                <a:gd name="T11" fmla="*/ 2147483647 h 14"/>
                <a:gd name="T12" fmla="*/ 2147483647 w 82"/>
                <a:gd name="T13" fmla="*/ 2147483647 h 14"/>
                <a:gd name="T14" fmla="*/ 2147483647 w 82"/>
                <a:gd name="T15" fmla="*/ 2147483647 h 14"/>
                <a:gd name="T16" fmla="*/ 2147483647 w 82"/>
                <a:gd name="T17" fmla="*/ 2147483647 h 14"/>
                <a:gd name="T18" fmla="*/ 2147483647 w 82"/>
                <a:gd name="T19" fmla="*/ 2147483647 h 14"/>
                <a:gd name="T20" fmla="*/ 2147483647 w 82"/>
                <a:gd name="T21" fmla="*/ 2147483647 h 14"/>
                <a:gd name="T22" fmla="*/ 2147483647 w 82"/>
                <a:gd name="T23" fmla="*/ 2147483647 h 14"/>
                <a:gd name="T24" fmla="*/ 2147483647 w 82"/>
                <a:gd name="T25" fmla="*/ 2147483647 h 14"/>
                <a:gd name="T26" fmla="*/ 2147483647 w 82"/>
                <a:gd name="T27" fmla="*/ 2147483647 h 14"/>
                <a:gd name="T28" fmla="*/ 2147483647 w 82"/>
                <a:gd name="T29" fmla="*/ 2147483647 h 14"/>
                <a:gd name="T30" fmla="*/ 2147483647 w 82"/>
                <a:gd name="T31" fmla="*/ 2147483647 h 14"/>
                <a:gd name="T32" fmla="*/ 2147483647 w 82"/>
                <a:gd name="T33" fmla="*/ 2147483647 h 14"/>
                <a:gd name="T34" fmla="*/ 2147483647 w 82"/>
                <a:gd name="T35" fmla="*/ 2147483647 h 14"/>
                <a:gd name="T36" fmla="*/ 2147483647 w 82"/>
                <a:gd name="T37" fmla="*/ 2147483647 h 14"/>
                <a:gd name="T38" fmla="*/ 2147483647 w 82"/>
                <a:gd name="T39" fmla="*/ 2147483647 h 14"/>
                <a:gd name="T40" fmla="*/ 2147483647 w 82"/>
                <a:gd name="T41" fmla="*/ 2147483647 h 14"/>
                <a:gd name="T42" fmla="*/ 2147483647 w 82"/>
                <a:gd name="T43" fmla="*/ 2147483647 h 14"/>
                <a:gd name="T44" fmla="*/ 2147483647 w 82"/>
                <a:gd name="T45" fmla="*/ 2147483647 h 14"/>
                <a:gd name="T46" fmla="*/ 2147483647 w 82"/>
                <a:gd name="T47" fmla="*/ 2147483647 h 14"/>
                <a:gd name="T48" fmla="*/ 2147483647 w 82"/>
                <a:gd name="T49" fmla="*/ 2147483647 h 14"/>
                <a:gd name="T50" fmla="*/ 2147483647 w 82"/>
                <a:gd name="T51" fmla="*/ 2147483647 h 14"/>
                <a:gd name="T52" fmla="*/ 2147483647 w 82"/>
                <a:gd name="T53" fmla="*/ 2147483647 h 14"/>
                <a:gd name="T54" fmla="*/ 2147483647 w 82"/>
                <a:gd name="T55" fmla="*/ 2147483647 h 14"/>
                <a:gd name="T56" fmla="*/ 2147483647 w 82"/>
                <a:gd name="T57" fmla="*/ 2147483647 h 14"/>
                <a:gd name="T58" fmla="*/ 2147483647 w 82"/>
                <a:gd name="T59" fmla="*/ 2147483647 h 14"/>
                <a:gd name="T60" fmla="*/ 2147483647 w 82"/>
                <a:gd name="T61" fmla="*/ 2147483647 h 14"/>
                <a:gd name="T62" fmla="*/ 2147483647 w 82"/>
                <a:gd name="T63" fmla="*/ 2147483647 h 14"/>
                <a:gd name="T64" fmla="*/ 2147483647 w 82"/>
                <a:gd name="T65" fmla="*/ 2147483647 h 14"/>
                <a:gd name="T66" fmla="*/ 2147483647 w 82"/>
                <a:gd name="T67" fmla="*/ 2147483647 h 14"/>
                <a:gd name="T68" fmla="*/ 2147483647 w 82"/>
                <a:gd name="T69" fmla="*/ 2147483647 h 14"/>
                <a:gd name="T70" fmla="*/ 2147483647 w 82"/>
                <a:gd name="T71" fmla="*/ 2147483647 h 14"/>
                <a:gd name="T72" fmla="*/ 2147483647 w 82"/>
                <a:gd name="T73" fmla="*/ 2147483647 h 14"/>
                <a:gd name="T74" fmla="*/ 2147483647 w 82"/>
                <a:gd name="T75" fmla="*/ 2147483647 h 14"/>
                <a:gd name="T76" fmla="*/ 2147483647 w 82"/>
                <a:gd name="T77" fmla="*/ 2147483647 h 14"/>
                <a:gd name="T78" fmla="*/ 2147483647 w 82"/>
                <a:gd name="T79" fmla="*/ 2147483647 h 14"/>
                <a:gd name="T80" fmla="*/ 2147483647 w 82"/>
                <a:gd name="T81" fmla="*/ 2147483647 h 14"/>
                <a:gd name="T82" fmla="*/ 2147483647 w 82"/>
                <a:gd name="T83" fmla="*/ 2147483647 h 14"/>
                <a:gd name="T84" fmla="*/ 2147483647 w 82"/>
                <a:gd name="T85" fmla="*/ 2147483647 h 14"/>
                <a:gd name="T86" fmla="*/ 2147483647 w 82"/>
                <a:gd name="T87" fmla="*/ 2147483647 h 14"/>
                <a:gd name="T88" fmla="*/ 2147483647 w 82"/>
                <a:gd name="T89" fmla="*/ 2147483647 h 14"/>
                <a:gd name="T90" fmla="*/ 2147483647 w 82"/>
                <a:gd name="T91" fmla="*/ 2147483647 h 14"/>
                <a:gd name="T92" fmla="*/ 2147483647 w 82"/>
                <a:gd name="T93" fmla="*/ 2147483647 h 14"/>
                <a:gd name="T94" fmla="*/ 2147483647 w 82"/>
                <a:gd name="T95" fmla="*/ 2147483647 h 14"/>
                <a:gd name="T96" fmla="*/ 2147483647 w 82"/>
                <a:gd name="T97" fmla="*/ 2147483647 h 14"/>
                <a:gd name="T98" fmla="*/ 2147483647 w 82"/>
                <a:gd name="T99" fmla="*/ 2147483647 h 14"/>
                <a:gd name="T100" fmla="*/ 2147483647 w 82"/>
                <a:gd name="T101" fmla="*/ 2147483647 h 14"/>
                <a:gd name="T102" fmla="*/ 2147483647 w 82"/>
                <a:gd name="T103" fmla="*/ 2147483647 h 14"/>
                <a:gd name="T104" fmla="*/ 2147483647 w 82"/>
                <a:gd name="T105" fmla="*/ 2147483647 h 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2" h="14">
                  <a:moveTo>
                    <a:pt x="0" y="0"/>
                  </a:moveTo>
                  <a:lnTo>
                    <a:pt x="0" y="2"/>
                  </a:lnTo>
                  <a:lnTo>
                    <a:pt x="1" y="4"/>
                  </a:lnTo>
                  <a:lnTo>
                    <a:pt x="1" y="7"/>
                  </a:lnTo>
                  <a:lnTo>
                    <a:pt x="2" y="8"/>
                  </a:lnTo>
                  <a:lnTo>
                    <a:pt x="2" y="9"/>
                  </a:lnTo>
                  <a:lnTo>
                    <a:pt x="2" y="11"/>
                  </a:lnTo>
                  <a:lnTo>
                    <a:pt x="3" y="12"/>
                  </a:lnTo>
                  <a:lnTo>
                    <a:pt x="4" y="12"/>
                  </a:lnTo>
                  <a:lnTo>
                    <a:pt x="5" y="12"/>
                  </a:lnTo>
                  <a:lnTo>
                    <a:pt x="5" y="13"/>
                  </a:lnTo>
                  <a:lnTo>
                    <a:pt x="6" y="13"/>
                  </a:lnTo>
                  <a:lnTo>
                    <a:pt x="6" y="14"/>
                  </a:lnTo>
                  <a:lnTo>
                    <a:pt x="6" y="13"/>
                  </a:lnTo>
                  <a:lnTo>
                    <a:pt x="7" y="14"/>
                  </a:lnTo>
                  <a:lnTo>
                    <a:pt x="7" y="13"/>
                  </a:lnTo>
                  <a:lnTo>
                    <a:pt x="7" y="14"/>
                  </a:lnTo>
                  <a:lnTo>
                    <a:pt x="8" y="13"/>
                  </a:lnTo>
                  <a:lnTo>
                    <a:pt x="9" y="13"/>
                  </a:lnTo>
                  <a:lnTo>
                    <a:pt x="9" y="12"/>
                  </a:lnTo>
                  <a:lnTo>
                    <a:pt x="10" y="14"/>
                  </a:lnTo>
                  <a:lnTo>
                    <a:pt x="10" y="13"/>
                  </a:lnTo>
                  <a:lnTo>
                    <a:pt x="11" y="13"/>
                  </a:lnTo>
                  <a:lnTo>
                    <a:pt x="12" y="12"/>
                  </a:lnTo>
                  <a:lnTo>
                    <a:pt x="13" y="13"/>
                  </a:lnTo>
                  <a:lnTo>
                    <a:pt x="13" y="12"/>
                  </a:lnTo>
                  <a:lnTo>
                    <a:pt x="14" y="12"/>
                  </a:lnTo>
                  <a:lnTo>
                    <a:pt x="15" y="12"/>
                  </a:lnTo>
                  <a:lnTo>
                    <a:pt x="16" y="12"/>
                  </a:lnTo>
                  <a:lnTo>
                    <a:pt x="16" y="13"/>
                  </a:lnTo>
                  <a:lnTo>
                    <a:pt x="16" y="12"/>
                  </a:lnTo>
                  <a:lnTo>
                    <a:pt x="17" y="13"/>
                  </a:lnTo>
                  <a:lnTo>
                    <a:pt x="17" y="12"/>
                  </a:lnTo>
                  <a:lnTo>
                    <a:pt x="18" y="12"/>
                  </a:lnTo>
                  <a:lnTo>
                    <a:pt x="19" y="14"/>
                  </a:lnTo>
                  <a:lnTo>
                    <a:pt x="19" y="12"/>
                  </a:lnTo>
                  <a:lnTo>
                    <a:pt x="20" y="12"/>
                  </a:lnTo>
                  <a:lnTo>
                    <a:pt x="21" y="13"/>
                  </a:lnTo>
                  <a:lnTo>
                    <a:pt x="21" y="12"/>
                  </a:lnTo>
                  <a:lnTo>
                    <a:pt x="22" y="12"/>
                  </a:lnTo>
                  <a:lnTo>
                    <a:pt x="23" y="12"/>
                  </a:lnTo>
                  <a:lnTo>
                    <a:pt x="23" y="11"/>
                  </a:lnTo>
                  <a:lnTo>
                    <a:pt x="24" y="11"/>
                  </a:lnTo>
                  <a:lnTo>
                    <a:pt x="24" y="12"/>
                  </a:lnTo>
                  <a:lnTo>
                    <a:pt x="25" y="12"/>
                  </a:lnTo>
                  <a:lnTo>
                    <a:pt x="25" y="11"/>
                  </a:lnTo>
                  <a:lnTo>
                    <a:pt x="26" y="11"/>
                  </a:lnTo>
                  <a:lnTo>
                    <a:pt x="26" y="12"/>
                  </a:lnTo>
                  <a:lnTo>
                    <a:pt x="27" y="11"/>
                  </a:lnTo>
                  <a:lnTo>
                    <a:pt x="27" y="13"/>
                  </a:lnTo>
                  <a:lnTo>
                    <a:pt x="27" y="11"/>
                  </a:lnTo>
                  <a:lnTo>
                    <a:pt x="28" y="11"/>
                  </a:lnTo>
                  <a:lnTo>
                    <a:pt x="28" y="12"/>
                  </a:lnTo>
                  <a:lnTo>
                    <a:pt x="28" y="11"/>
                  </a:lnTo>
                  <a:lnTo>
                    <a:pt x="29" y="11"/>
                  </a:lnTo>
                  <a:lnTo>
                    <a:pt x="30" y="11"/>
                  </a:lnTo>
                  <a:lnTo>
                    <a:pt x="31" y="10"/>
                  </a:lnTo>
                  <a:lnTo>
                    <a:pt x="31" y="11"/>
                  </a:lnTo>
                  <a:lnTo>
                    <a:pt x="32" y="12"/>
                  </a:lnTo>
                  <a:lnTo>
                    <a:pt x="32" y="11"/>
                  </a:lnTo>
                  <a:lnTo>
                    <a:pt x="33" y="11"/>
                  </a:lnTo>
                  <a:lnTo>
                    <a:pt x="33" y="10"/>
                  </a:lnTo>
                  <a:lnTo>
                    <a:pt x="33" y="11"/>
                  </a:lnTo>
                  <a:lnTo>
                    <a:pt x="34" y="11"/>
                  </a:lnTo>
                  <a:lnTo>
                    <a:pt x="34" y="12"/>
                  </a:lnTo>
                  <a:lnTo>
                    <a:pt x="35" y="10"/>
                  </a:lnTo>
                  <a:lnTo>
                    <a:pt x="35" y="11"/>
                  </a:lnTo>
                  <a:lnTo>
                    <a:pt x="36" y="11"/>
                  </a:lnTo>
                  <a:lnTo>
                    <a:pt x="37" y="9"/>
                  </a:lnTo>
                  <a:lnTo>
                    <a:pt x="37" y="11"/>
                  </a:lnTo>
                  <a:lnTo>
                    <a:pt x="38" y="12"/>
                  </a:lnTo>
                  <a:lnTo>
                    <a:pt x="38" y="11"/>
                  </a:lnTo>
                  <a:lnTo>
                    <a:pt x="39" y="11"/>
                  </a:lnTo>
                  <a:lnTo>
                    <a:pt x="39" y="10"/>
                  </a:lnTo>
                  <a:lnTo>
                    <a:pt x="39" y="11"/>
                  </a:lnTo>
                  <a:lnTo>
                    <a:pt x="40" y="11"/>
                  </a:lnTo>
                  <a:lnTo>
                    <a:pt x="41" y="11"/>
                  </a:lnTo>
                  <a:lnTo>
                    <a:pt x="41" y="10"/>
                  </a:lnTo>
                  <a:lnTo>
                    <a:pt x="42" y="11"/>
                  </a:lnTo>
                  <a:lnTo>
                    <a:pt x="43" y="10"/>
                  </a:lnTo>
                  <a:lnTo>
                    <a:pt x="43" y="11"/>
                  </a:lnTo>
                  <a:lnTo>
                    <a:pt x="44" y="11"/>
                  </a:lnTo>
                  <a:lnTo>
                    <a:pt x="44" y="12"/>
                  </a:lnTo>
                  <a:lnTo>
                    <a:pt x="44" y="11"/>
                  </a:lnTo>
                  <a:lnTo>
                    <a:pt x="45" y="11"/>
                  </a:lnTo>
                  <a:lnTo>
                    <a:pt x="45" y="10"/>
                  </a:lnTo>
                  <a:lnTo>
                    <a:pt x="46" y="11"/>
                  </a:lnTo>
                  <a:lnTo>
                    <a:pt x="46" y="10"/>
                  </a:lnTo>
                  <a:lnTo>
                    <a:pt x="47" y="11"/>
                  </a:lnTo>
                  <a:lnTo>
                    <a:pt x="48" y="10"/>
                  </a:lnTo>
                  <a:lnTo>
                    <a:pt x="48" y="11"/>
                  </a:lnTo>
                  <a:lnTo>
                    <a:pt x="48" y="10"/>
                  </a:lnTo>
                  <a:lnTo>
                    <a:pt x="49" y="9"/>
                  </a:lnTo>
                  <a:lnTo>
                    <a:pt x="49" y="10"/>
                  </a:lnTo>
                  <a:lnTo>
                    <a:pt x="50" y="10"/>
                  </a:lnTo>
                  <a:lnTo>
                    <a:pt x="50" y="11"/>
                  </a:lnTo>
                  <a:lnTo>
                    <a:pt x="51" y="10"/>
                  </a:lnTo>
                  <a:lnTo>
                    <a:pt x="52" y="10"/>
                  </a:lnTo>
                  <a:lnTo>
                    <a:pt x="52" y="11"/>
                  </a:lnTo>
                  <a:lnTo>
                    <a:pt x="53" y="10"/>
                  </a:lnTo>
                  <a:lnTo>
                    <a:pt x="53" y="11"/>
                  </a:lnTo>
                  <a:lnTo>
                    <a:pt x="53" y="9"/>
                  </a:lnTo>
                  <a:lnTo>
                    <a:pt x="54" y="11"/>
                  </a:lnTo>
                  <a:lnTo>
                    <a:pt x="55" y="11"/>
                  </a:lnTo>
                  <a:lnTo>
                    <a:pt x="56" y="11"/>
                  </a:lnTo>
                  <a:lnTo>
                    <a:pt x="56" y="10"/>
                  </a:lnTo>
                  <a:lnTo>
                    <a:pt x="57" y="10"/>
                  </a:lnTo>
                  <a:lnTo>
                    <a:pt x="57" y="11"/>
                  </a:lnTo>
                  <a:lnTo>
                    <a:pt x="58" y="11"/>
                  </a:lnTo>
                  <a:lnTo>
                    <a:pt x="58" y="10"/>
                  </a:lnTo>
                  <a:lnTo>
                    <a:pt x="59" y="11"/>
                  </a:lnTo>
                  <a:lnTo>
                    <a:pt x="59" y="10"/>
                  </a:lnTo>
                  <a:lnTo>
                    <a:pt x="59" y="11"/>
                  </a:lnTo>
                  <a:lnTo>
                    <a:pt x="60" y="10"/>
                  </a:lnTo>
                  <a:lnTo>
                    <a:pt x="60" y="9"/>
                  </a:lnTo>
                  <a:lnTo>
                    <a:pt x="60" y="10"/>
                  </a:lnTo>
                  <a:lnTo>
                    <a:pt x="61" y="9"/>
                  </a:lnTo>
                  <a:lnTo>
                    <a:pt x="61" y="10"/>
                  </a:lnTo>
                  <a:lnTo>
                    <a:pt x="62" y="10"/>
                  </a:lnTo>
                  <a:lnTo>
                    <a:pt x="63" y="9"/>
                  </a:lnTo>
                  <a:lnTo>
                    <a:pt x="63" y="10"/>
                  </a:lnTo>
                  <a:lnTo>
                    <a:pt x="64" y="9"/>
                  </a:lnTo>
                  <a:lnTo>
                    <a:pt x="64" y="10"/>
                  </a:lnTo>
                  <a:lnTo>
                    <a:pt x="64" y="9"/>
                  </a:lnTo>
                  <a:lnTo>
                    <a:pt x="65" y="11"/>
                  </a:lnTo>
                  <a:lnTo>
                    <a:pt x="66" y="11"/>
                  </a:lnTo>
                  <a:lnTo>
                    <a:pt x="66" y="10"/>
                  </a:lnTo>
                  <a:lnTo>
                    <a:pt x="66" y="11"/>
                  </a:lnTo>
                  <a:lnTo>
                    <a:pt x="67" y="10"/>
                  </a:lnTo>
                  <a:lnTo>
                    <a:pt x="67" y="11"/>
                  </a:lnTo>
                  <a:lnTo>
                    <a:pt x="68" y="9"/>
                  </a:lnTo>
                  <a:lnTo>
                    <a:pt x="68" y="11"/>
                  </a:lnTo>
                  <a:lnTo>
                    <a:pt x="69" y="10"/>
                  </a:lnTo>
                  <a:lnTo>
                    <a:pt x="69" y="9"/>
                  </a:lnTo>
                  <a:lnTo>
                    <a:pt x="70" y="10"/>
                  </a:lnTo>
                  <a:lnTo>
                    <a:pt x="71" y="10"/>
                  </a:lnTo>
                  <a:lnTo>
                    <a:pt x="71" y="9"/>
                  </a:lnTo>
                  <a:lnTo>
                    <a:pt x="71" y="10"/>
                  </a:lnTo>
                  <a:lnTo>
                    <a:pt x="72" y="10"/>
                  </a:lnTo>
                  <a:lnTo>
                    <a:pt x="73" y="10"/>
                  </a:lnTo>
                  <a:lnTo>
                    <a:pt x="73" y="9"/>
                  </a:lnTo>
                  <a:lnTo>
                    <a:pt x="74" y="10"/>
                  </a:lnTo>
                  <a:lnTo>
                    <a:pt x="74" y="9"/>
                  </a:lnTo>
                  <a:lnTo>
                    <a:pt x="75" y="10"/>
                  </a:lnTo>
                  <a:lnTo>
                    <a:pt x="76" y="11"/>
                  </a:lnTo>
                  <a:lnTo>
                    <a:pt x="76" y="9"/>
                  </a:lnTo>
                  <a:lnTo>
                    <a:pt x="77" y="9"/>
                  </a:lnTo>
                  <a:lnTo>
                    <a:pt x="77" y="10"/>
                  </a:lnTo>
                  <a:lnTo>
                    <a:pt x="78" y="9"/>
                  </a:lnTo>
                  <a:lnTo>
                    <a:pt x="78" y="10"/>
                  </a:lnTo>
                  <a:lnTo>
                    <a:pt x="79" y="11"/>
                  </a:lnTo>
                  <a:lnTo>
                    <a:pt x="79" y="10"/>
                  </a:lnTo>
                  <a:lnTo>
                    <a:pt x="80" y="9"/>
                  </a:lnTo>
                  <a:lnTo>
                    <a:pt x="80" y="10"/>
                  </a:lnTo>
                  <a:lnTo>
                    <a:pt x="81" y="9"/>
                  </a:lnTo>
                  <a:lnTo>
                    <a:pt x="82" y="9"/>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48" name="Freeform 22"/>
            <p:cNvSpPr>
              <a:spLocks noChangeAspect="1"/>
            </p:cNvSpPr>
            <p:nvPr/>
          </p:nvSpPr>
          <p:spPr bwMode="auto">
            <a:xfrm>
              <a:off x="3204" y="2950"/>
              <a:ext cx="71" cy="16"/>
            </a:xfrm>
            <a:custGeom>
              <a:avLst/>
              <a:gdLst>
                <a:gd name="T0" fmla="*/ 0 w 220"/>
                <a:gd name="T1" fmla="*/ 48 h 13"/>
                <a:gd name="T2" fmla="*/ 0 w 220"/>
                <a:gd name="T3" fmla="*/ 0 h 13"/>
                <a:gd name="T4" fmla="*/ 0 w 220"/>
                <a:gd name="T5" fmla="*/ 48 h 13"/>
                <a:gd name="T6" fmla="*/ 0 w 220"/>
                <a:gd name="T7" fmla="*/ 48 h 13"/>
                <a:gd name="T8" fmla="*/ 0 w 220"/>
                <a:gd name="T9" fmla="*/ 48 h 13"/>
                <a:gd name="T10" fmla="*/ 0 w 220"/>
                <a:gd name="T11" fmla="*/ 48 h 13"/>
                <a:gd name="T12" fmla="*/ 0 w 220"/>
                <a:gd name="T13" fmla="*/ 48 h 13"/>
                <a:gd name="T14" fmla="*/ 0 w 220"/>
                <a:gd name="T15" fmla="*/ 0 h 13"/>
                <a:gd name="T16" fmla="*/ 0 w 220"/>
                <a:gd name="T17" fmla="*/ 48 h 13"/>
                <a:gd name="T18" fmla="*/ 0 w 220"/>
                <a:gd name="T19" fmla="*/ 0 h 13"/>
                <a:gd name="T20" fmla="*/ 0 w 220"/>
                <a:gd name="T21" fmla="*/ 48 h 13"/>
                <a:gd name="T22" fmla="*/ 0 w 220"/>
                <a:gd name="T23" fmla="*/ 0 h 13"/>
                <a:gd name="T24" fmla="*/ 0 w 220"/>
                <a:gd name="T25" fmla="*/ 48 h 13"/>
                <a:gd name="T26" fmla="*/ 0 w 220"/>
                <a:gd name="T27" fmla="*/ 48 h 13"/>
                <a:gd name="T28" fmla="*/ 0 w 220"/>
                <a:gd name="T29" fmla="*/ 0 h 13"/>
                <a:gd name="T30" fmla="*/ 0 w 220"/>
                <a:gd name="T31" fmla="*/ 48 h 13"/>
                <a:gd name="T32" fmla="*/ 0 w 220"/>
                <a:gd name="T33" fmla="*/ 0 h 13"/>
                <a:gd name="T34" fmla="*/ 0 w 220"/>
                <a:gd name="T35" fmla="*/ 0 h 13"/>
                <a:gd name="T36" fmla="*/ 0 w 220"/>
                <a:gd name="T37" fmla="*/ 48 h 13"/>
                <a:gd name="T38" fmla="*/ 0 w 220"/>
                <a:gd name="T39" fmla="*/ 48 h 13"/>
                <a:gd name="T40" fmla="*/ 0 w 220"/>
                <a:gd name="T41" fmla="*/ 0 h 13"/>
                <a:gd name="T42" fmla="*/ 0 w 220"/>
                <a:gd name="T43" fmla="*/ 48 h 13"/>
                <a:gd name="T44" fmla="*/ 0 w 220"/>
                <a:gd name="T45" fmla="*/ 0 h 13"/>
                <a:gd name="T46" fmla="*/ 0 w 220"/>
                <a:gd name="T47" fmla="*/ 48 h 13"/>
                <a:gd name="T48" fmla="*/ 0 w 220"/>
                <a:gd name="T49" fmla="*/ 48 h 13"/>
                <a:gd name="T50" fmla="*/ 0 w 220"/>
                <a:gd name="T51" fmla="*/ 48 h 13"/>
                <a:gd name="T52" fmla="*/ 0 w 220"/>
                <a:gd name="T53" fmla="*/ 0 h 13"/>
                <a:gd name="T54" fmla="*/ 0 w 220"/>
                <a:gd name="T55" fmla="*/ 48 h 13"/>
                <a:gd name="T56" fmla="*/ 0 w 220"/>
                <a:gd name="T57" fmla="*/ 48 h 13"/>
                <a:gd name="T58" fmla="*/ 0 w 220"/>
                <a:gd name="T59" fmla="*/ 48 h 13"/>
                <a:gd name="T60" fmla="*/ 0 w 220"/>
                <a:gd name="T61" fmla="*/ 0 h 13"/>
                <a:gd name="T62" fmla="*/ 0 w 220"/>
                <a:gd name="T63" fmla="*/ 48 h 13"/>
                <a:gd name="T64" fmla="*/ 0 w 220"/>
                <a:gd name="T65" fmla="*/ 48 h 13"/>
                <a:gd name="T66" fmla="*/ 0 w 220"/>
                <a:gd name="T67" fmla="*/ 0 h 13"/>
                <a:gd name="T68" fmla="*/ 0 w 220"/>
                <a:gd name="T69" fmla="*/ 0 h 13"/>
                <a:gd name="T70" fmla="*/ 0 w 220"/>
                <a:gd name="T71" fmla="*/ 48 h 13"/>
                <a:gd name="T72" fmla="*/ 0 w 220"/>
                <a:gd name="T73" fmla="*/ 48 h 13"/>
                <a:gd name="T74" fmla="*/ 0 w 220"/>
                <a:gd name="T75" fmla="*/ 48 h 13"/>
                <a:gd name="T76" fmla="*/ 0 w 220"/>
                <a:gd name="T77" fmla="*/ 0 h 13"/>
                <a:gd name="T78" fmla="*/ 0 w 220"/>
                <a:gd name="T79" fmla="*/ 48 h 13"/>
                <a:gd name="T80" fmla="*/ 0 w 220"/>
                <a:gd name="T81" fmla="*/ 48 h 13"/>
                <a:gd name="T82" fmla="*/ 0 w 220"/>
                <a:gd name="T83" fmla="*/ 0 h 13"/>
                <a:gd name="T84" fmla="*/ 0 w 220"/>
                <a:gd name="T85" fmla="*/ 48 h 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20" h="13">
                  <a:moveTo>
                    <a:pt x="0" y="4"/>
                  </a:moveTo>
                  <a:lnTo>
                    <a:pt x="0" y="4"/>
                  </a:lnTo>
                  <a:lnTo>
                    <a:pt x="0" y="0"/>
                  </a:lnTo>
                  <a:lnTo>
                    <a:pt x="7" y="4"/>
                  </a:lnTo>
                  <a:lnTo>
                    <a:pt x="7" y="0"/>
                  </a:lnTo>
                  <a:lnTo>
                    <a:pt x="7" y="4"/>
                  </a:lnTo>
                  <a:lnTo>
                    <a:pt x="16" y="4"/>
                  </a:lnTo>
                  <a:lnTo>
                    <a:pt x="23" y="4"/>
                  </a:lnTo>
                  <a:lnTo>
                    <a:pt x="32" y="4"/>
                  </a:lnTo>
                  <a:lnTo>
                    <a:pt x="39" y="0"/>
                  </a:lnTo>
                  <a:lnTo>
                    <a:pt x="39" y="4"/>
                  </a:lnTo>
                  <a:lnTo>
                    <a:pt x="47" y="4"/>
                  </a:lnTo>
                  <a:lnTo>
                    <a:pt x="47" y="0"/>
                  </a:lnTo>
                  <a:lnTo>
                    <a:pt x="47" y="4"/>
                  </a:lnTo>
                  <a:lnTo>
                    <a:pt x="55" y="4"/>
                  </a:lnTo>
                  <a:lnTo>
                    <a:pt x="55" y="0"/>
                  </a:lnTo>
                  <a:lnTo>
                    <a:pt x="55" y="4"/>
                  </a:lnTo>
                  <a:lnTo>
                    <a:pt x="63" y="4"/>
                  </a:lnTo>
                  <a:lnTo>
                    <a:pt x="71" y="0"/>
                  </a:lnTo>
                  <a:lnTo>
                    <a:pt x="71" y="4"/>
                  </a:lnTo>
                  <a:lnTo>
                    <a:pt x="79" y="4"/>
                  </a:lnTo>
                  <a:lnTo>
                    <a:pt x="79" y="0"/>
                  </a:lnTo>
                  <a:lnTo>
                    <a:pt x="79" y="4"/>
                  </a:lnTo>
                  <a:lnTo>
                    <a:pt x="79" y="0"/>
                  </a:lnTo>
                  <a:lnTo>
                    <a:pt x="86" y="4"/>
                  </a:lnTo>
                  <a:lnTo>
                    <a:pt x="95" y="4"/>
                  </a:lnTo>
                  <a:lnTo>
                    <a:pt x="95" y="0"/>
                  </a:lnTo>
                  <a:lnTo>
                    <a:pt x="95" y="4"/>
                  </a:lnTo>
                  <a:lnTo>
                    <a:pt x="95" y="0"/>
                  </a:lnTo>
                  <a:lnTo>
                    <a:pt x="102" y="0"/>
                  </a:lnTo>
                  <a:lnTo>
                    <a:pt x="102" y="4"/>
                  </a:lnTo>
                  <a:lnTo>
                    <a:pt x="110" y="4"/>
                  </a:lnTo>
                  <a:lnTo>
                    <a:pt x="110" y="0"/>
                  </a:lnTo>
                  <a:lnTo>
                    <a:pt x="110" y="4"/>
                  </a:lnTo>
                  <a:lnTo>
                    <a:pt x="118" y="4"/>
                  </a:lnTo>
                  <a:lnTo>
                    <a:pt x="118" y="0"/>
                  </a:lnTo>
                  <a:lnTo>
                    <a:pt x="118" y="4"/>
                  </a:lnTo>
                  <a:lnTo>
                    <a:pt x="125" y="4"/>
                  </a:lnTo>
                  <a:lnTo>
                    <a:pt x="125" y="0"/>
                  </a:lnTo>
                  <a:lnTo>
                    <a:pt x="134" y="4"/>
                  </a:lnTo>
                  <a:lnTo>
                    <a:pt x="134" y="0"/>
                  </a:lnTo>
                  <a:lnTo>
                    <a:pt x="134" y="4"/>
                  </a:lnTo>
                  <a:lnTo>
                    <a:pt x="134" y="0"/>
                  </a:lnTo>
                  <a:lnTo>
                    <a:pt x="141" y="4"/>
                  </a:lnTo>
                  <a:lnTo>
                    <a:pt x="141" y="0"/>
                  </a:lnTo>
                  <a:lnTo>
                    <a:pt x="149" y="0"/>
                  </a:lnTo>
                  <a:lnTo>
                    <a:pt x="149" y="4"/>
                  </a:lnTo>
                  <a:lnTo>
                    <a:pt x="157" y="4"/>
                  </a:lnTo>
                  <a:lnTo>
                    <a:pt x="157" y="0"/>
                  </a:lnTo>
                  <a:lnTo>
                    <a:pt x="165" y="4"/>
                  </a:lnTo>
                  <a:lnTo>
                    <a:pt x="165" y="0"/>
                  </a:lnTo>
                  <a:lnTo>
                    <a:pt x="165" y="4"/>
                  </a:lnTo>
                  <a:lnTo>
                    <a:pt x="165" y="0"/>
                  </a:lnTo>
                  <a:lnTo>
                    <a:pt x="165" y="4"/>
                  </a:lnTo>
                  <a:lnTo>
                    <a:pt x="173" y="0"/>
                  </a:lnTo>
                  <a:lnTo>
                    <a:pt x="173" y="4"/>
                  </a:lnTo>
                  <a:lnTo>
                    <a:pt x="173" y="0"/>
                  </a:lnTo>
                  <a:lnTo>
                    <a:pt x="173" y="4"/>
                  </a:lnTo>
                  <a:lnTo>
                    <a:pt x="181" y="4"/>
                  </a:lnTo>
                  <a:lnTo>
                    <a:pt x="181" y="0"/>
                  </a:lnTo>
                  <a:lnTo>
                    <a:pt x="181" y="4"/>
                  </a:lnTo>
                  <a:lnTo>
                    <a:pt x="181" y="0"/>
                  </a:lnTo>
                  <a:lnTo>
                    <a:pt x="188" y="4"/>
                  </a:lnTo>
                  <a:lnTo>
                    <a:pt x="197" y="4"/>
                  </a:lnTo>
                  <a:lnTo>
                    <a:pt x="197" y="0"/>
                  </a:lnTo>
                  <a:lnTo>
                    <a:pt x="204" y="0"/>
                  </a:lnTo>
                  <a:lnTo>
                    <a:pt x="204" y="4"/>
                  </a:lnTo>
                  <a:lnTo>
                    <a:pt x="212" y="4"/>
                  </a:lnTo>
                  <a:lnTo>
                    <a:pt x="220" y="13"/>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7" name="Group 23"/>
          <p:cNvGrpSpPr>
            <a:grpSpLocks/>
          </p:cNvGrpSpPr>
          <p:nvPr/>
        </p:nvGrpSpPr>
        <p:grpSpPr bwMode="auto">
          <a:xfrm>
            <a:off x="3365500" y="5181600"/>
            <a:ext cx="949325" cy="153988"/>
            <a:chOff x="2158" y="3568"/>
            <a:chExt cx="1089" cy="77"/>
          </a:xfrm>
        </p:grpSpPr>
        <p:sp>
          <p:nvSpPr>
            <p:cNvPr id="32945" name="Freeform 24"/>
            <p:cNvSpPr>
              <a:spLocks/>
            </p:cNvSpPr>
            <p:nvPr/>
          </p:nvSpPr>
          <p:spPr bwMode="auto">
            <a:xfrm>
              <a:off x="2158" y="3636"/>
              <a:ext cx="186" cy="9"/>
            </a:xfrm>
            <a:custGeom>
              <a:avLst/>
              <a:gdLst>
                <a:gd name="T0" fmla="*/ 2 w 186"/>
                <a:gd name="T1" fmla="*/ 5 h 9"/>
                <a:gd name="T2" fmla="*/ 5 w 186"/>
                <a:gd name="T3" fmla="*/ 5 h 9"/>
                <a:gd name="T4" fmla="*/ 11 w 186"/>
                <a:gd name="T5" fmla="*/ 7 h 9"/>
                <a:gd name="T6" fmla="*/ 13 w 186"/>
                <a:gd name="T7" fmla="*/ 7 h 9"/>
                <a:gd name="T8" fmla="*/ 16 w 186"/>
                <a:gd name="T9" fmla="*/ 5 h 9"/>
                <a:gd name="T10" fmla="*/ 22 w 186"/>
                <a:gd name="T11" fmla="*/ 7 h 9"/>
                <a:gd name="T12" fmla="*/ 24 w 186"/>
                <a:gd name="T13" fmla="*/ 7 h 9"/>
                <a:gd name="T14" fmla="*/ 30 w 186"/>
                <a:gd name="T15" fmla="*/ 3 h 9"/>
                <a:gd name="T16" fmla="*/ 33 w 186"/>
                <a:gd name="T17" fmla="*/ 3 h 9"/>
                <a:gd name="T18" fmla="*/ 38 w 186"/>
                <a:gd name="T19" fmla="*/ 3 h 9"/>
                <a:gd name="T20" fmla="*/ 40 w 186"/>
                <a:gd name="T21" fmla="*/ 7 h 9"/>
                <a:gd name="T22" fmla="*/ 46 w 186"/>
                <a:gd name="T23" fmla="*/ 3 h 9"/>
                <a:gd name="T24" fmla="*/ 48 w 186"/>
                <a:gd name="T25" fmla="*/ 5 h 9"/>
                <a:gd name="T26" fmla="*/ 54 w 186"/>
                <a:gd name="T27" fmla="*/ 7 h 9"/>
                <a:gd name="T28" fmla="*/ 57 w 186"/>
                <a:gd name="T29" fmla="*/ 3 h 9"/>
                <a:gd name="T30" fmla="*/ 62 w 186"/>
                <a:gd name="T31" fmla="*/ 3 h 9"/>
                <a:gd name="T32" fmla="*/ 64 w 186"/>
                <a:gd name="T33" fmla="*/ 7 h 9"/>
                <a:gd name="T34" fmla="*/ 70 w 186"/>
                <a:gd name="T35" fmla="*/ 3 h 9"/>
                <a:gd name="T36" fmla="*/ 73 w 186"/>
                <a:gd name="T37" fmla="*/ 7 h 9"/>
                <a:gd name="T38" fmla="*/ 78 w 186"/>
                <a:gd name="T39" fmla="*/ 5 h 9"/>
                <a:gd name="T40" fmla="*/ 81 w 186"/>
                <a:gd name="T41" fmla="*/ 5 h 9"/>
                <a:gd name="T42" fmla="*/ 86 w 186"/>
                <a:gd name="T43" fmla="*/ 3 h 9"/>
                <a:gd name="T44" fmla="*/ 89 w 186"/>
                <a:gd name="T45" fmla="*/ 5 h 9"/>
                <a:gd name="T46" fmla="*/ 95 w 186"/>
                <a:gd name="T47" fmla="*/ 5 h 9"/>
                <a:gd name="T48" fmla="*/ 97 w 186"/>
                <a:gd name="T49" fmla="*/ 7 h 9"/>
                <a:gd name="T50" fmla="*/ 100 w 186"/>
                <a:gd name="T51" fmla="*/ 7 h 9"/>
                <a:gd name="T52" fmla="*/ 105 w 186"/>
                <a:gd name="T53" fmla="*/ 7 h 9"/>
                <a:gd name="T54" fmla="*/ 108 w 186"/>
                <a:gd name="T55" fmla="*/ 7 h 9"/>
                <a:gd name="T56" fmla="*/ 113 w 186"/>
                <a:gd name="T57" fmla="*/ 7 h 9"/>
                <a:gd name="T58" fmla="*/ 116 w 186"/>
                <a:gd name="T59" fmla="*/ 7 h 9"/>
                <a:gd name="T60" fmla="*/ 121 w 186"/>
                <a:gd name="T61" fmla="*/ 5 h 9"/>
                <a:gd name="T62" fmla="*/ 124 w 186"/>
                <a:gd name="T63" fmla="*/ 5 h 9"/>
                <a:gd name="T64" fmla="*/ 126 w 186"/>
                <a:gd name="T65" fmla="*/ 3 h 9"/>
                <a:gd name="T66" fmla="*/ 129 w 186"/>
                <a:gd name="T67" fmla="*/ 7 h 9"/>
                <a:gd name="T68" fmla="*/ 132 w 186"/>
                <a:gd name="T69" fmla="*/ 5 h 9"/>
                <a:gd name="T70" fmla="*/ 135 w 186"/>
                <a:gd name="T71" fmla="*/ 5 h 9"/>
                <a:gd name="T72" fmla="*/ 135 w 186"/>
                <a:gd name="T73" fmla="*/ 3 h 9"/>
                <a:gd name="T74" fmla="*/ 137 w 186"/>
                <a:gd name="T75" fmla="*/ 7 h 9"/>
                <a:gd name="T76" fmla="*/ 140 w 186"/>
                <a:gd name="T77" fmla="*/ 5 h 9"/>
                <a:gd name="T78" fmla="*/ 143 w 186"/>
                <a:gd name="T79" fmla="*/ 3 h 9"/>
                <a:gd name="T80" fmla="*/ 143 w 186"/>
                <a:gd name="T81" fmla="*/ 7 h 9"/>
                <a:gd name="T82" fmla="*/ 146 w 186"/>
                <a:gd name="T83" fmla="*/ 5 h 9"/>
                <a:gd name="T84" fmla="*/ 148 w 186"/>
                <a:gd name="T85" fmla="*/ 7 h 9"/>
                <a:gd name="T86" fmla="*/ 148 w 186"/>
                <a:gd name="T87" fmla="*/ 5 h 9"/>
                <a:gd name="T88" fmla="*/ 151 w 186"/>
                <a:gd name="T89" fmla="*/ 7 h 9"/>
                <a:gd name="T90" fmla="*/ 153 w 186"/>
                <a:gd name="T91" fmla="*/ 7 h 9"/>
                <a:gd name="T92" fmla="*/ 157 w 186"/>
                <a:gd name="T93" fmla="*/ 5 h 9"/>
                <a:gd name="T94" fmla="*/ 157 w 186"/>
                <a:gd name="T95" fmla="*/ 7 h 9"/>
                <a:gd name="T96" fmla="*/ 159 w 186"/>
                <a:gd name="T97" fmla="*/ 7 h 9"/>
                <a:gd name="T98" fmla="*/ 162 w 186"/>
                <a:gd name="T99" fmla="*/ 5 h 9"/>
                <a:gd name="T100" fmla="*/ 164 w 186"/>
                <a:gd name="T101" fmla="*/ 5 h 9"/>
                <a:gd name="T102" fmla="*/ 164 w 186"/>
                <a:gd name="T103" fmla="*/ 7 h 9"/>
                <a:gd name="T104" fmla="*/ 167 w 186"/>
                <a:gd name="T105" fmla="*/ 7 h 9"/>
                <a:gd name="T106" fmla="*/ 170 w 186"/>
                <a:gd name="T107" fmla="*/ 5 h 9"/>
                <a:gd name="T108" fmla="*/ 173 w 186"/>
                <a:gd name="T109" fmla="*/ 7 h 9"/>
                <a:gd name="T110" fmla="*/ 173 w 186"/>
                <a:gd name="T111" fmla="*/ 5 h 9"/>
                <a:gd name="T112" fmla="*/ 175 w 186"/>
                <a:gd name="T113" fmla="*/ 7 h 9"/>
                <a:gd name="T114" fmla="*/ 178 w 186"/>
                <a:gd name="T115" fmla="*/ 7 h 9"/>
                <a:gd name="T116" fmla="*/ 181 w 186"/>
                <a:gd name="T117" fmla="*/ 7 h 9"/>
                <a:gd name="T118" fmla="*/ 181 w 186"/>
                <a:gd name="T119" fmla="*/ 5 h 9"/>
                <a:gd name="T120" fmla="*/ 184 w 186"/>
                <a:gd name="T121" fmla="*/ 7 h 9"/>
                <a:gd name="T122" fmla="*/ 186 w 186"/>
                <a:gd name="T123" fmla="*/ 5 h 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6" h="9">
                  <a:moveTo>
                    <a:pt x="0" y="3"/>
                  </a:moveTo>
                  <a:lnTo>
                    <a:pt x="0" y="5"/>
                  </a:lnTo>
                  <a:lnTo>
                    <a:pt x="2" y="5"/>
                  </a:lnTo>
                  <a:lnTo>
                    <a:pt x="2" y="3"/>
                  </a:lnTo>
                  <a:lnTo>
                    <a:pt x="5" y="5"/>
                  </a:lnTo>
                  <a:lnTo>
                    <a:pt x="8" y="5"/>
                  </a:lnTo>
                  <a:lnTo>
                    <a:pt x="8" y="7"/>
                  </a:lnTo>
                  <a:lnTo>
                    <a:pt x="11" y="7"/>
                  </a:lnTo>
                  <a:lnTo>
                    <a:pt x="13" y="7"/>
                  </a:lnTo>
                  <a:lnTo>
                    <a:pt x="16" y="3"/>
                  </a:lnTo>
                  <a:lnTo>
                    <a:pt x="16" y="5"/>
                  </a:lnTo>
                  <a:lnTo>
                    <a:pt x="19" y="5"/>
                  </a:lnTo>
                  <a:lnTo>
                    <a:pt x="19" y="0"/>
                  </a:lnTo>
                  <a:lnTo>
                    <a:pt x="22" y="7"/>
                  </a:lnTo>
                  <a:lnTo>
                    <a:pt x="22" y="5"/>
                  </a:lnTo>
                  <a:lnTo>
                    <a:pt x="24" y="3"/>
                  </a:lnTo>
                  <a:lnTo>
                    <a:pt x="24" y="7"/>
                  </a:lnTo>
                  <a:lnTo>
                    <a:pt x="27" y="7"/>
                  </a:lnTo>
                  <a:lnTo>
                    <a:pt x="27" y="5"/>
                  </a:lnTo>
                  <a:lnTo>
                    <a:pt x="30" y="3"/>
                  </a:lnTo>
                  <a:lnTo>
                    <a:pt x="30" y="5"/>
                  </a:lnTo>
                  <a:lnTo>
                    <a:pt x="33" y="7"/>
                  </a:lnTo>
                  <a:lnTo>
                    <a:pt x="33" y="3"/>
                  </a:lnTo>
                  <a:lnTo>
                    <a:pt x="35" y="5"/>
                  </a:lnTo>
                  <a:lnTo>
                    <a:pt x="35" y="0"/>
                  </a:lnTo>
                  <a:lnTo>
                    <a:pt x="38" y="3"/>
                  </a:lnTo>
                  <a:lnTo>
                    <a:pt x="40" y="7"/>
                  </a:lnTo>
                  <a:lnTo>
                    <a:pt x="43" y="7"/>
                  </a:lnTo>
                  <a:lnTo>
                    <a:pt x="43" y="3"/>
                  </a:lnTo>
                  <a:lnTo>
                    <a:pt x="46" y="3"/>
                  </a:lnTo>
                  <a:lnTo>
                    <a:pt x="48" y="5"/>
                  </a:lnTo>
                  <a:lnTo>
                    <a:pt x="51" y="5"/>
                  </a:lnTo>
                  <a:lnTo>
                    <a:pt x="54" y="7"/>
                  </a:lnTo>
                  <a:lnTo>
                    <a:pt x="54" y="5"/>
                  </a:lnTo>
                  <a:lnTo>
                    <a:pt x="57" y="5"/>
                  </a:lnTo>
                  <a:lnTo>
                    <a:pt x="57" y="3"/>
                  </a:lnTo>
                  <a:lnTo>
                    <a:pt x="59" y="5"/>
                  </a:lnTo>
                  <a:lnTo>
                    <a:pt x="62" y="3"/>
                  </a:lnTo>
                  <a:lnTo>
                    <a:pt x="62" y="5"/>
                  </a:lnTo>
                  <a:lnTo>
                    <a:pt x="64" y="3"/>
                  </a:lnTo>
                  <a:lnTo>
                    <a:pt x="64" y="7"/>
                  </a:lnTo>
                  <a:lnTo>
                    <a:pt x="67" y="5"/>
                  </a:lnTo>
                  <a:lnTo>
                    <a:pt x="70" y="3"/>
                  </a:lnTo>
                  <a:lnTo>
                    <a:pt x="70" y="5"/>
                  </a:lnTo>
                  <a:lnTo>
                    <a:pt x="73" y="5"/>
                  </a:lnTo>
                  <a:lnTo>
                    <a:pt x="73" y="7"/>
                  </a:lnTo>
                  <a:lnTo>
                    <a:pt x="75" y="5"/>
                  </a:lnTo>
                  <a:lnTo>
                    <a:pt x="75" y="7"/>
                  </a:lnTo>
                  <a:lnTo>
                    <a:pt x="78" y="5"/>
                  </a:lnTo>
                  <a:lnTo>
                    <a:pt x="78" y="3"/>
                  </a:lnTo>
                  <a:lnTo>
                    <a:pt x="81" y="3"/>
                  </a:lnTo>
                  <a:lnTo>
                    <a:pt x="81" y="5"/>
                  </a:lnTo>
                  <a:lnTo>
                    <a:pt x="84" y="7"/>
                  </a:lnTo>
                  <a:lnTo>
                    <a:pt x="84" y="5"/>
                  </a:lnTo>
                  <a:lnTo>
                    <a:pt x="86" y="3"/>
                  </a:lnTo>
                  <a:lnTo>
                    <a:pt x="86" y="5"/>
                  </a:lnTo>
                  <a:lnTo>
                    <a:pt x="89" y="5"/>
                  </a:lnTo>
                  <a:lnTo>
                    <a:pt x="91" y="7"/>
                  </a:lnTo>
                  <a:lnTo>
                    <a:pt x="91" y="5"/>
                  </a:lnTo>
                  <a:lnTo>
                    <a:pt x="95" y="5"/>
                  </a:lnTo>
                  <a:lnTo>
                    <a:pt x="97" y="7"/>
                  </a:lnTo>
                  <a:lnTo>
                    <a:pt x="100" y="7"/>
                  </a:lnTo>
                  <a:lnTo>
                    <a:pt x="100" y="3"/>
                  </a:lnTo>
                  <a:lnTo>
                    <a:pt x="100" y="7"/>
                  </a:lnTo>
                  <a:lnTo>
                    <a:pt x="102" y="5"/>
                  </a:lnTo>
                  <a:lnTo>
                    <a:pt x="102" y="7"/>
                  </a:lnTo>
                  <a:lnTo>
                    <a:pt x="105" y="7"/>
                  </a:lnTo>
                  <a:lnTo>
                    <a:pt x="108" y="5"/>
                  </a:lnTo>
                  <a:lnTo>
                    <a:pt x="108" y="7"/>
                  </a:lnTo>
                  <a:lnTo>
                    <a:pt x="111" y="5"/>
                  </a:lnTo>
                  <a:lnTo>
                    <a:pt x="113" y="7"/>
                  </a:lnTo>
                  <a:lnTo>
                    <a:pt x="113" y="3"/>
                  </a:lnTo>
                  <a:lnTo>
                    <a:pt x="116" y="7"/>
                  </a:lnTo>
                  <a:lnTo>
                    <a:pt x="119" y="7"/>
                  </a:lnTo>
                  <a:lnTo>
                    <a:pt x="119" y="5"/>
                  </a:lnTo>
                  <a:lnTo>
                    <a:pt x="121" y="5"/>
                  </a:lnTo>
                  <a:lnTo>
                    <a:pt x="124" y="3"/>
                  </a:lnTo>
                  <a:lnTo>
                    <a:pt x="124" y="5"/>
                  </a:lnTo>
                  <a:lnTo>
                    <a:pt x="126" y="3"/>
                  </a:lnTo>
                  <a:lnTo>
                    <a:pt x="126" y="7"/>
                  </a:lnTo>
                  <a:lnTo>
                    <a:pt x="126" y="3"/>
                  </a:lnTo>
                  <a:lnTo>
                    <a:pt x="129" y="5"/>
                  </a:lnTo>
                  <a:lnTo>
                    <a:pt x="129" y="3"/>
                  </a:lnTo>
                  <a:lnTo>
                    <a:pt x="129" y="7"/>
                  </a:lnTo>
                  <a:lnTo>
                    <a:pt x="129" y="3"/>
                  </a:lnTo>
                  <a:lnTo>
                    <a:pt x="132" y="3"/>
                  </a:lnTo>
                  <a:lnTo>
                    <a:pt x="132" y="5"/>
                  </a:lnTo>
                  <a:lnTo>
                    <a:pt x="132" y="3"/>
                  </a:lnTo>
                  <a:lnTo>
                    <a:pt x="132" y="5"/>
                  </a:lnTo>
                  <a:lnTo>
                    <a:pt x="135" y="5"/>
                  </a:lnTo>
                  <a:lnTo>
                    <a:pt x="135" y="3"/>
                  </a:lnTo>
                  <a:lnTo>
                    <a:pt x="137" y="3"/>
                  </a:lnTo>
                  <a:lnTo>
                    <a:pt x="137" y="5"/>
                  </a:lnTo>
                  <a:lnTo>
                    <a:pt x="137" y="7"/>
                  </a:lnTo>
                  <a:lnTo>
                    <a:pt x="137" y="5"/>
                  </a:lnTo>
                  <a:lnTo>
                    <a:pt x="140" y="5"/>
                  </a:lnTo>
                  <a:lnTo>
                    <a:pt x="140" y="3"/>
                  </a:lnTo>
                  <a:lnTo>
                    <a:pt x="140" y="5"/>
                  </a:lnTo>
                  <a:lnTo>
                    <a:pt x="143" y="3"/>
                  </a:lnTo>
                  <a:lnTo>
                    <a:pt x="143" y="5"/>
                  </a:lnTo>
                  <a:lnTo>
                    <a:pt x="143" y="7"/>
                  </a:lnTo>
                  <a:lnTo>
                    <a:pt x="143" y="5"/>
                  </a:lnTo>
                  <a:lnTo>
                    <a:pt x="146" y="7"/>
                  </a:lnTo>
                  <a:lnTo>
                    <a:pt x="146" y="5"/>
                  </a:lnTo>
                  <a:lnTo>
                    <a:pt x="148" y="7"/>
                  </a:lnTo>
                  <a:lnTo>
                    <a:pt x="148" y="3"/>
                  </a:lnTo>
                  <a:lnTo>
                    <a:pt x="148" y="5"/>
                  </a:lnTo>
                  <a:lnTo>
                    <a:pt x="151" y="5"/>
                  </a:lnTo>
                  <a:lnTo>
                    <a:pt x="151" y="7"/>
                  </a:lnTo>
                  <a:lnTo>
                    <a:pt x="151" y="5"/>
                  </a:lnTo>
                  <a:lnTo>
                    <a:pt x="153" y="5"/>
                  </a:lnTo>
                  <a:lnTo>
                    <a:pt x="153" y="7"/>
                  </a:lnTo>
                  <a:lnTo>
                    <a:pt x="153" y="5"/>
                  </a:lnTo>
                  <a:lnTo>
                    <a:pt x="157" y="5"/>
                  </a:lnTo>
                  <a:lnTo>
                    <a:pt x="157" y="7"/>
                  </a:lnTo>
                  <a:lnTo>
                    <a:pt x="159" y="7"/>
                  </a:lnTo>
                  <a:lnTo>
                    <a:pt x="162" y="7"/>
                  </a:lnTo>
                  <a:lnTo>
                    <a:pt x="162" y="5"/>
                  </a:lnTo>
                  <a:lnTo>
                    <a:pt x="162" y="7"/>
                  </a:lnTo>
                  <a:lnTo>
                    <a:pt x="162" y="5"/>
                  </a:lnTo>
                  <a:lnTo>
                    <a:pt x="164" y="5"/>
                  </a:lnTo>
                  <a:lnTo>
                    <a:pt x="164" y="7"/>
                  </a:lnTo>
                  <a:lnTo>
                    <a:pt x="167" y="5"/>
                  </a:lnTo>
                  <a:lnTo>
                    <a:pt x="167" y="7"/>
                  </a:lnTo>
                  <a:lnTo>
                    <a:pt x="170" y="5"/>
                  </a:lnTo>
                  <a:lnTo>
                    <a:pt x="170" y="7"/>
                  </a:lnTo>
                  <a:lnTo>
                    <a:pt x="173" y="7"/>
                  </a:lnTo>
                  <a:lnTo>
                    <a:pt x="173" y="5"/>
                  </a:lnTo>
                  <a:lnTo>
                    <a:pt x="173" y="7"/>
                  </a:lnTo>
                  <a:lnTo>
                    <a:pt x="173" y="5"/>
                  </a:lnTo>
                  <a:lnTo>
                    <a:pt x="175" y="9"/>
                  </a:lnTo>
                  <a:lnTo>
                    <a:pt x="175" y="7"/>
                  </a:lnTo>
                  <a:lnTo>
                    <a:pt x="175" y="5"/>
                  </a:lnTo>
                  <a:lnTo>
                    <a:pt x="178" y="7"/>
                  </a:lnTo>
                  <a:lnTo>
                    <a:pt x="181" y="7"/>
                  </a:lnTo>
                  <a:lnTo>
                    <a:pt x="181" y="5"/>
                  </a:lnTo>
                  <a:lnTo>
                    <a:pt x="181" y="7"/>
                  </a:lnTo>
                  <a:lnTo>
                    <a:pt x="181" y="5"/>
                  </a:lnTo>
                  <a:lnTo>
                    <a:pt x="181" y="7"/>
                  </a:lnTo>
                  <a:lnTo>
                    <a:pt x="184" y="3"/>
                  </a:lnTo>
                  <a:lnTo>
                    <a:pt x="184" y="7"/>
                  </a:lnTo>
                  <a:lnTo>
                    <a:pt x="184" y="5"/>
                  </a:lnTo>
                  <a:lnTo>
                    <a:pt x="186" y="3"/>
                  </a:lnTo>
                  <a:lnTo>
                    <a:pt x="186" y="5"/>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46" name="Freeform 25"/>
            <p:cNvSpPr>
              <a:spLocks/>
            </p:cNvSpPr>
            <p:nvPr/>
          </p:nvSpPr>
          <p:spPr bwMode="auto">
            <a:xfrm>
              <a:off x="2340" y="3568"/>
              <a:ext cx="907" cy="68"/>
            </a:xfrm>
            <a:custGeom>
              <a:avLst/>
              <a:gdLst>
                <a:gd name="T0" fmla="*/ 3 w 1084"/>
                <a:gd name="T1" fmla="*/ 0 h 188"/>
                <a:gd name="T2" fmla="*/ 4 w 1084"/>
                <a:gd name="T3" fmla="*/ 0 h 188"/>
                <a:gd name="T4" fmla="*/ 7 w 1084"/>
                <a:gd name="T5" fmla="*/ 0 h 188"/>
                <a:gd name="T6" fmla="*/ 8 w 1084"/>
                <a:gd name="T7" fmla="*/ 0 h 188"/>
                <a:gd name="T8" fmla="*/ 9 w 1084"/>
                <a:gd name="T9" fmla="*/ 0 h 188"/>
                <a:gd name="T10" fmla="*/ 11 w 1084"/>
                <a:gd name="T11" fmla="*/ 0 h 188"/>
                <a:gd name="T12" fmla="*/ 13 w 1084"/>
                <a:gd name="T13" fmla="*/ 0 h 188"/>
                <a:gd name="T14" fmla="*/ 16 w 1084"/>
                <a:gd name="T15" fmla="*/ 0 h 188"/>
                <a:gd name="T16" fmla="*/ 19 w 1084"/>
                <a:gd name="T17" fmla="*/ 0 h 188"/>
                <a:gd name="T18" fmla="*/ 23 w 1084"/>
                <a:gd name="T19" fmla="*/ 0 h 188"/>
                <a:gd name="T20" fmla="*/ 27 w 1084"/>
                <a:gd name="T21" fmla="*/ 0 h 188"/>
                <a:gd name="T22" fmla="*/ 28 w 1084"/>
                <a:gd name="T23" fmla="*/ 0 h 188"/>
                <a:gd name="T24" fmla="*/ 34 w 1084"/>
                <a:gd name="T25" fmla="*/ 0 h 188"/>
                <a:gd name="T26" fmla="*/ 34 w 1084"/>
                <a:gd name="T27" fmla="*/ 0 h 188"/>
                <a:gd name="T28" fmla="*/ 38 w 1084"/>
                <a:gd name="T29" fmla="*/ 0 h 188"/>
                <a:gd name="T30" fmla="*/ 38 w 1084"/>
                <a:gd name="T31" fmla="*/ 0 h 188"/>
                <a:gd name="T32" fmla="*/ 41 w 1084"/>
                <a:gd name="T33" fmla="*/ 0 h 188"/>
                <a:gd name="T34" fmla="*/ 44 w 1084"/>
                <a:gd name="T35" fmla="*/ 0 h 188"/>
                <a:gd name="T36" fmla="*/ 44 w 1084"/>
                <a:gd name="T37" fmla="*/ 0 h 188"/>
                <a:gd name="T38" fmla="*/ 46 w 1084"/>
                <a:gd name="T39" fmla="*/ 0 h 188"/>
                <a:gd name="T40" fmla="*/ 49 w 1084"/>
                <a:gd name="T41" fmla="*/ 0 h 188"/>
                <a:gd name="T42" fmla="*/ 49 w 1084"/>
                <a:gd name="T43" fmla="*/ 0 h 188"/>
                <a:gd name="T44" fmla="*/ 52 w 1084"/>
                <a:gd name="T45" fmla="*/ 0 h 188"/>
                <a:gd name="T46" fmla="*/ 54 w 1084"/>
                <a:gd name="T47" fmla="*/ 0 h 188"/>
                <a:gd name="T48" fmla="*/ 55 w 1084"/>
                <a:gd name="T49" fmla="*/ 0 h 188"/>
                <a:gd name="T50" fmla="*/ 58 w 1084"/>
                <a:gd name="T51" fmla="*/ 0 h 188"/>
                <a:gd name="T52" fmla="*/ 59 w 1084"/>
                <a:gd name="T53" fmla="*/ 0 h 188"/>
                <a:gd name="T54" fmla="*/ 61 w 1084"/>
                <a:gd name="T55" fmla="*/ 0 h 188"/>
                <a:gd name="T56" fmla="*/ 62 w 1084"/>
                <a:gd name="T57" fmla="*/ 0 h 188"/>
                <a:gd name="T58" fmla="*/ 64 w 1084"/>
                <a:gd name="T59" fmla="*/ 0 h 188"/>
                <a:gd name="T60" fmla="*/ 66 w 1084"/>
                <a:gd name="T61" fmla="*/ 0 h 188"/>
                <a:gd name="T62" fmla="*/ 69 w 1084"/>
                <a:gd name="T63" fmla="*/ 0 h 188"/>
                <a:gd name="T64" fmla="*/ 70 w 1084"/>
                <a:gd name="T65" fmla="*/ 0 h 188"/>
                <a:gd name="T66" fmla="*/ 73 w 1084"/>
                <a:gd name="T67" fmla="*/ 0 h 188"/>
                <a:gd name="T68" fmla="*/ 74 w 1084"/>
                <a:gd name="T69" fmla="*/ 0 h 188"/>
                <a:gd name="T70" fmla="*/ 76 w 1084"/>
                <a:gd name="T71" fmla="*/ 0 h 188"/>
                <a:gd name="T72" fmla="*/ 77 w 1084"/>
                <a:gd name="T73" fmla="*/ 0 h 188"/>
                <a:gd name="T74" fmla="*/ 79 w 1084"/>
                <a:gd name="T75" fmla="*/ 0 h 188"/>
                <a:gd name="T76" fmla="*/ 82 w 1084"/>
                <a:gd name="T77" fmla="*/ 0 h 188"/>
                <a:gd name="T78" fmla="*/ 84 w 1084"/>
                <a:gd name="T79" fmla="*/ 0 h 188"/>
                <a:gd name="T80" fmla="*/ 86 w 1084"/>
                <a:gd name="T81" fmla="*/ 0 h 188"/>
                <a:gd name="T82" fmla="*/ 91 w 1084"/>
                <a:gd name="T83" fmla="*/ 0 h 188"/>
                <a:gd name="T84" fmla="*/ 94 w 1084"/>
                <a:gd name="T85" fmla="*/ 0 h 188"/>
                <a:gd name="T86" fmla="*/ 98 w 1084"/>
                <a:gd name="T87" fmla="*/ 0 h 188"/>
                <a:gd name="T88" fmla="*/ 101 w 1084"/>
                <a:gd name="T89" fmla="*/ 0 h 188"/>
                <a:gd name="T90" fmla="*/ 104 w 1084"/>
                <a:gd name="T91" fmla="*/ 0 h 188"/>
                <a:gd name="T92" fmla="*/ 105 w 1084"/>
                <a:gd name="T93" fmla="*/ 0 h 188"/>
                <a:gd name="T94" fmla="*/ 106 w 1084"/>
                <a:gd name="T95" fmla="*/ 0 h 188"/>
                <a:gd name="T96" fmla="*/ 110 w 1084"/>
                <a:gd name="T97" fmla="*/ 0 h 188"/>
                <a:gd name="T98" fmla="*/ 111 w 1084"/>
                <a:gd name="T99" fmla="*/ 0 h 188"/>
                <a:gd name="T100" fmla="*/ 113 w 1084"/>
                <a:gd name="T101" fmla="*/ 0 h 188"/>
                <a:gd name="T102" fmla="*/ 114 w 1084"/>
                <a:gd name="T103" fmla="*/ 0 h 188"/>
                <a:gd name="T104" fmla="*/ 115 w 1084"/>
                <a:gd name="T105" fmla="*/ 0 h 188"/>
                <a:gd name="T106" fmla="*/ 118 w 1084"/>
                <a:gd name="T107" fmla="*/ 0 h 188"/>
                <a:gd name="T108" fmla="*/ 120 w 1084"/>
                <a:gd name="T109" fmla="*/ 0 h 188"/>
                <a:gd name="T110" fmla="*/ 122 w 1084"/>
                <a:gd name="T111" fmla="*/ 0 h 188"/>
                <a:gd name="T112" fmla="*/ 124 w 1084"/>
                <a:gd name="T113" fmla="*/ 0 h 188"/>
                <a:gd name="T114" fmla="*/ 125 w 1084"/>
                <a:gd name="T115" fmla="*/ 0 h 188"/>
                <a:gd name="T116" fmla="*/ 127 w 1084"/>
                <a:gd name="T117" fmla="*/ 0 h 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84" h="188">
                  <a:moveTo>
                    <a:pt x="0" y="188"/>
                  </a:moveTo>
                  <a:lnTo>
                    <a:pt x="10" y="162"/>
                  </a:lnTo>
                  <a:lnTo>
                    <a:pt x="10" y="114"/>
                  </a:lnTo>
                  <a:lnTo>
                    <a:pt x="10" y="90"/>
                  </a:lnTo>
                  <a:lnTo>
                    <a:pt x="10" y="60"/>
                  </a:lnTo>
                  <a:lnTo>
                    <a:pt x="10" y="48"/>
                  </a:lnTo>
                  <a:lnTo>
                    <a:pt x="18" y="24"/>
                  </a:lnTo>
                  <a:lnTo>
                    <a:pt x="18" y="18"/>
                  </a:lnTo>
                  <a:lnTo>
                    <a:pt x="18" y="0"/>
                  </a:lnTo>
                  <a:lnTo>
                    <a:pt x="25" y="18"/>
                  </a:lnTo>
                  <a:lnTo>
                    <a:pt x="25" y="6"/>
                  </a:lnTo>
                  <a:lnTo>
                    <a:pt x="25" y="0"/>
                  </a:lnTo>
                  <a:lnTo>
                    <a:pt x="31" y="0"/>
                  </a:lnTo>
                  <a:lnTo>
                    <a:pt x="31" y="6"/>
                  </a:lnTo>
                  <a:lnTo>
                    <a:pt x="38" y="0"/>
                  </a:lnTo>
                  <a:lnTo>
                    <a:pt x="38" y="6"/>
                  </a:lnTo>
                  <a:lnTo>
                    <a:pt x="38" y="12"/>
                  </a:lnTo>
                  <a:lnTo>
                    <a:pt x="46" y="18"/>
                  </a:lnTo>
                  <a:lnTo>
                    <a:pt x="46" y="6"/>
                  </a:lnTo>
                  <a:lnTo>
                    <a:pt x="46" y="24"/>
                  </a:lnTo>
                  <a:lnTo>
                    <a:pt x="46" y="18"/>
                  </a:lnTo>
                  <a:lnTo>
                    <a:pt x="53" y="24"/>
                  </a:lnTo>
                  <a:lnTo>
                    <a:pt x="53" y="30"/>
                  </a:lnTo>
                  <a:lnTo>
                    <a:pt x="59" y="30"/>
                  </a:lnTo>
                  <a:lnTo>
                    <a:pt x="66" y="36"/>
                  </a:lnTo>
                  <a:lnTo>
                    <a:pt x="66" y="42"/>
                  </a:lnTo>
                  <a:lnTo>
                    <a:pt x="66" y="36"/>
                  </a:lnTo>
                  <a:lnTo>
                    <a:pt x="66" y="42"/>
                  </a:lnTo>
                  <a:lnTo>
                    <a:pt x="74" y="48"/>
                  </a:lnTo>
                  <a:lnTo>
                    <a:pt x="74" y="42"/>
                  </a:lnTo>
                  <a:lnTo>
                    <a:pt x="81" y="48"/>
                  </a:lnTo>
                  <a:lnTo>
                    <a:pt x="81" y="54"/>
                  </a:lnTo>
                  <a:lnTo>
                    <a:pt x="81" y="48"/>
                  </a:lnTo>
                  <a:lnTo>
                    <a:pt x="81" y="54"/>
                  </a:lnTo>
                  <a:lnTo>
                    <a:pt x="87" y="54"/>
                  </a:lnTo>
                  <a:lnTo>
                    <a:pt x="87" y="60"/>
                  </a:lnTo>
                  <a:lnTo>
                    <a:pt x="87" y="54"/>
                  </a:lnTo>
                  <a:lnTo>
                    <a:pt x="95" y="66"/>
                  </a:lnTo>
                  <a:lnTo>
                    <a:pt x="95" y="60"/>
                  </a:lnTo>
                  <a:lnTo>
                    <a:pt x="95" y="54"/>
                  </a:lnTo>
                  <a:lnTo>
                    <a:pt x="95" y="66"/>
                  </a:lnTo>
                  <a:lnTo>
                    <a:pt x="102" y="66"/>
                  </a:lnTo>
                  <a:lnTo>
                    <a:pt x="102" y="72"/>
                  </a:lnTo>
                  <a:lnTo>
                    <a:pt x="109" y="78"/>
                  </a:lnTo>
                  <a:lnTo>
                    <a:pt x="115" y="78"/>
                  </a:lnTo>
                  <a:lnTo>
                    <a:pt x="115" y="84"/>
                  </a:lnTo>
                  <a:lnTo>
                    <a:pt x="123" y="84"/>
                  </a:lnTo>
                  <a:lnTo>
                    <a:pt x="130" y="84"/>
                  </a:lnTo>
                  <a:lnTo>
                    <a:pt x="130" y="90"/>
                  </a:lnTo>
                  <a:lnTo>
                    <a:pt x="137" y="102"/>
                  </a:lnTo>
                  <a:lnTo>
                    <a:pt x="137" y="84"/>
                  </a:lnTo>
                  <a:lnTo>
                    <a:pt x="143" y="96"/>
                  </a:lnTo>
                  <a:lnTo>
                    <a:pt x="143" y="102"/>
                  </a:lnTo>
                  <a:lnTo>
                    <a:pt x="151" y="96"/>
                  </a:lnTo>
                  <a:lnTo>
                    <a:pt x="151" y="108"/>
                  </a:lnTo>
                  <a:lnTo>
                    <a:pt x="158" y="108"/>
                  </a:lnTo>
                  <a:lnTo>
                    <a:pt x="158" y="102"/>
                  </a:lnTo>
                  <a:lnTo>
                    <a:pt x="165" y="108"/>
                  </a:lnTo>
                  <a:lnTo>
                    <a:pt x="165" y="102"/>
                  </a:lnTo>
                  <a:lnTo>
                    <a:pt x="171" y="102"/>
                  </a:lnTo>
                  <a:lnTo>
                    <a:pt x="171" y="96"/>
                  </a:lnTo>
                  <a:lnTo>
                    <a:pt x="179" y="108"/>
                  </a:lnTo>
                  <a:lnTo>
                    <a:pt x="186" y="108"/>
                  </a:lnTo>
                  <a:lnTo>
                    <a:pt x="186" y="114"/>
                  </a:lnTo>
                  <a:lnTo>
                    <a:pt x="193" y="114"/>
                  </a:lnTo>
                  <a:lnTo>
                    <a:pt x="199" y="120"/>
                  </a:lnTo>
                  <a:lnTo>
                    <a:pt x="199" y="126"/>
                  </a:lnTo>
                  <a:lnTo>
                    <a:pt x="207" y="132"/>
                  </a:lnTo>
                  <a:lnTo>
                    <a:pt x="207" y="114"/>
                  </a:lnTo>
                  <a:lnTo>
                    <a:pt x="214" y="114"/>
                  </a:lnTo>
                  <a:lnTo>
                    <a:pt x="214" y="126"/>
                  </a:lnTo>
                  <a:lnTo>
                    <a:pt x="222" y="126"/>
                  </a:lnTo>
                  <a:lnTo>
                    <a:pt x="227" y="126"/>
                  </a:lnTo>
                  <a:lnTo>
                    <a:pt x="227" y="120"/>
                  </a:lnTo>
                  <a:lnTo>
                    <a:pt x="227" y="132"/>
                  </a:lnTo>
                  <a:lnTo>
                    <a:pt x="235" y="132"/>
                  </a:lnTo>
                  <a:lnTo>
                    <a:pt x="235" y="126"/>
                  </a:lnTo>
                  <a:lnTo>
                    <a:pt x="242" y="132"/>
                  </a:lnTo>
                  <a:lnTo>
                    <a:pt x="250" y="132"/>
                  </a:lnTo>
                  <a:lnTo>
                    <a:pt x="255" y="126"/>
                  </a:lnTo>
                  <a:lnTo>
                    <a:pt x="255" y="138"/>
                  </a:lnTo>
                  <a:lnTo>
                    <a:pt x="263" y="126"/>
                  </a:lnTo>
                  <a:lnTo>
                    <a:pt x="263" y="138"/>
                  </a:lnTo>
                  <a:lnTo>
                    <a:pt x="270" y="132"/>
                  </a:lnTo>
                  <a:lnTo>
                    <a:pt x="270" y="138"/>
                  </a:lnTo>
                  <a:lnTo>
                    <a:pt x="278" y="132"/>
                  </a:lnTo>
                  <a:lnTo>
                    <a:pt x="284" y="138"/>
                  </a:lnTo>
                  <a:lnTo>
                    <a:pt x="291" y="138"/>
                  </a:lnTo>
                  <a:lnTo>
                    <a:pt x="291" y="132"/>
                  </a:lnTo>
                  <a:lnTo>
                    <a:pt x="291" y="126"/>
                  </a:lnTo>
                  <a:lnTo>
                    <a:pt x="298" y="138"/>
                  </a:lnTo>
                  <a:lnTo>
                    <a:pt x="298" y="132"/>
                  </a:lnTo>
                  <a:lnTo>
                    <a:pt x="298" y="138"/>
                  </a:lnTo>
                  <a:lnTo>
                    <a:pt x="306" y="132"/>
                  </a:lnTo>
                  <a:lnTo>
                    <a:pt x="306" y="138"/>
                  </a:lnTo>
                  <a:lnTo>
                    <a:pt x="312" y="138"/>
                  </a:lnTo>
                  <a:lnTo>
                    <a:pt x="319" y="138"/>
                  </a:lnTo>
                  <a:lnTo>
                    <a:pt x="319" y="132"/>
                  </a:lnTo>
                  <a:lnTo>
                    <a:pt x="319" y="138"/>
                  </a:lnTo>
                  <a:lnTo>
                    <a:pt x="326" y="138"/>
                  </a:lnTo>
                  <a:lnTo>
                    <a:pt x="326" y="144"/>
                  </a:lnTo>
                  <a:lnTo>
                    <a:pt x="326" y="138"/>
                  </a:lnTo>
                  <a:lnTo>
                    <a:pt x="334" y="138"/>
                  </a:lnTo>
                  <a:lnTo>
                    <a:pt x="334" y="144"/>
                  </a:lnTo>
                  <a:lnTo>
                    <a:pt x="334" y="150"/>
                  </a:lnTo>
                  <a:lnTo>
                    <a:pt x="334" y="138"/>
                  </a:lnTo>
                  <a:lnTo>
                    <a:pt x="340" y="144"/>
                  </a:lnTo>
                  <a:lnTo>
                    <a:pt x="340" y="138"/>
                  </a:lnTo>
                  <a:lnTo>
                    <a:pt x="347" y="138"/>
                  </a:lnTo>
                  <a:lnTo>
                    <a:pt x="347" y="144"/>
                  </a:lnTo>
                  <a:lnTo>
                    <a:pt x="347" y="138"/>
                  </a:lnTo>
                  <a:lnTo>
                    <a:pt x="354" y="138"/>
                  </a:lnTo>
                  <a:lnTo>
                    <a:pt x="354" y="144"/>
                  </a:lnTo>
                  <a:lnTo>
                    <a:pt x="362" y="138"/>
                  </a:lnTo>
                  <a:lnTo>
                    <a:pt x="362" y="150"/>
                  </a:lnTo>
                  <a:lnTo>
                    <a:pt x="362" y="144"/>
                  </a:lnTo>
                  <a:lnTo>
                    <a:pt x="368" y="150"/>
                  </a:lnTo>
                  <a:lnTo>
                    <a:pt x="368" y="144"/>
                  </a:lnTo>
                  <a:lnTo>
                    <a:pt x="375" y="150"/>
                  </a:lnTo>
                  <a:lnTo>
                    <a:pt x="375" y="144"/>
                  </a:lnTo>
                  <a:lnTo>
                    <a:pt x="375" y="150"/>
                  </a:lnTo>
                  <a:lnTo>
                    <a:pt x="375" y="144"/>
                  </a:lnTo>
                  <a:lnTo>
                    <a:pt x="383" y="144"/>
                  </a:lnTo>
                  <a:lnTo>
                    <a:pt x="383" y="150"/>
                  </a:lnTo>
                  <a:lnTo>
                    <a:pt x="390" y="150"/>
                  </a:lnTo>
                  <a:lnTo>
                    <a:pt x="390" y="144"/>
                  </a:lnTo>
                  <a:lnTo>
                    <a:pt x="390" y="150"/>
                  </a:lnTo>
                  <a:lnTo>
                    <a:pt x="390" y="156"/>
                  </a:lnTo>
                  <a:lnTo>
                    <a:pt x="396" y="150"/>
                  </a:lnTo>
                  <a:lnTo>
                    <a:pt x="396" y="156"/>
                  </a:lnTo>
                  <a:lnTo>
                    <a:pt x="396" y="150"/>
                  </a:lnTo>
                  <a:lnTo>
                    <a:pt x="396" y="156"/>
                  </a:lnTo>
                  <a:lnTo>
                    <a:pt x="403" y="156"/>
                  </a:lnTo>
                  <a:lnTo>
                    <a:pt x="403" y="144"/>
                  </a:lnTo>
                  <a:lnTo>
                    <a:pt x="403" y="156"/>
                  </a:lnTo>
                  <a:lnTo>
                    <a:pt x="403" y="150"/>
                  </a:lnTo>
                  <a:lnTo>
                    <a:pt x="411" y="156"/>
                  </a:lnTo>
                  <a:lnTo>
                    <a:pt x="411" y="150"/>
                  </a:lnTo>
                  <a:lnTo>
                    <a:pt x="411" y="156"/>
                  </a:lnTo>
                  <a:lnTo>
                    <a:pt x="418" y="150"/>
                  </a:lnTo>
                  <a:lnTo>
                    <a:pt x="418" y="144"/>
                  </a:lnTo>
                  <a:lnTo>
                    <a:pt x="418" y="150"/>
                  </a:lnTo>
                  <a:lnTo>
                    <a:pt x="424" y="156"/>
                  </a:lnTo>
                  <a:lnTo>
                    <a:pt x="424" y="144"/>
                  </a:lnTo>
                  <a:lnTo>
                    <a:pt x="424" y="150"/>
                  </a:lnTo>
                  <a:lnTo>
                    <a:pt x="424" y="144"/>
                  </a:lnTo>
                  <a:lnTo>
                    <a:pt x="431" y="156"/>
                  </a:lnTo>
                  <a:lnTo>
                    <a:pt x="431" y="144"/>
                  </a:lnTo>
                  <a:lnTo>
                    <a:pt x="431" y="156"/>
                  </a:lnTo>
                  <a:lnTo>
                    <a:pt x="431" y="150"/>
                  </a:lnTo>
                  <a:lnTo>
                    <a:pt x="439" y="156"/>
                  </a:lnTo>
                  <a:lnTo>
                    <a:pt x="439" y="162"/>
                  </a:lnTo>
                  <a:lnTo>
                    <a:pt x="439" y="150"/>
                  </a:lnTo>
                  <a:lnTo>
                    <a:pt x="446" y="150"/>
                  </a:lnTo>
                  <a:lnTo>
                    <a:pt x="446" y="162"/>
                  </a:lnTo>
                  <a:lnTo>
                    <a:pt x="446" y="150"/>
                  </a:lnTo>
                  <a:lnTo>
                    <a:pt x="452" y="156"/>
                  </a:lnTo>
                  <a:lnTo>
                    <a:pt x="452" y="150"/>
                  </a:lnTo>
                  <a:lnTo>
                    <a:pt x="459" y="150"/>
                  </a:lnTo>
                  <a:lnTo>
                    <a:pt x="459" y="156"/>
                  </a:lnTo>
                  <a:lnTo>
                    <a:pt x="459" y="162"/>
                  </a:lnTo>
                  <a:lnTo>
                    <a:pt x="467" y="150"/>
                  </a:lnTo>
                  <a:lnTo>
                    <a:pt x="467" y="156"/>
                  </a:lnTo>
                  <a:lnTo>
                    <a:pt x="467" y="162"/>
                  </a:lnTo>
                  <a:lnTo>
                    <a:pt x="474" y="150"/>
                  </a:lnTo>
                  <a:lnTo>
                    <a:pt x="474" y="156"/>
                  </a:lnTo>
                  <a:lnTo>
                    <a:pt x="480" y="156"/>
                  </a:lnTo>
                  <a:lnTo>
                    <a:pt x="480" y="150"/>
                  </a:lnTo>
                  <a:lnTo>
                    <a:pt x="487" y="156"/>
                  </a:lnTo>
                  <a:lnTo>
                    <a:pt x="487" y="162"/>
                  </a:lnTo>
                  <a:lnTo>
                    <a:pt x="487" y="150"/>
                  </a:lnTo>
                  <a:lnTo>
                    <a:pt x="495" y="156"/>
                  </a:lnTo>
                  <a:lnTo>
                    <a:pt x="495" y="150"/>
                  </a:lnTo>
                  <a:lnTo>
                    <a:pt x="495" y="162"/>
                  </a:lnTo>
                  <a:lnTo>
                    <a:pt x="502" y="156"/>
                  </a:lnTo>
                  <a:lnTo>
                    <a:pt x="502" y="162"/>
                  </a:lnTo>
                  <a:lnTo>
                    <a:pt x="502" y="150"/>
                  </a:lnTo>
                  <a:lnTo>
                    <a:pt x="508" y="162"/>
                  </a:lnTo>
                  <a:lnTo>
                    <a:pt x="508" y="156"/>
                  </a:lnTo>
                  <a:lnTo>
                    <a:pt x="508" y="162"/>
                  </a:lnTo>
                  <a:lnTo>
                    <a:pt x="508" y="156"/>
                  </a:lnTo>
                  <a:lnTo>
                    <a:pt x="515" y="162"/>
                  </a:lnTo>
                  <a:lnTo>
                    <a:pt x="515" y="156"/>
                  </a:lnTo>
                  <a:lnTo>
                    <a:pt x="515" y="162"/>
                  </a:lnTo>
                  <a:lnTo>
                    <a:pt x="523" y="156"/>
                  </a:lnTo>
                  <a:lnTo>
                    <a:pt x="523" y="162"/>
                  </a:lnTo>
                  <a:lnTo>
                    <a:pt x="530" y="162"/>
                  </a:lnTo>
                  <a:lnTo>
                    <a:pt x="530" y="156"/>
                  </a:lnTo>
                  <a:lnTo>
                    <a:pt x="530" y="162"/>
                  </a:lnTo>
                  <a:lnTo>
                    <a:pt x="536" y="162"/>
                  </a:lnTo>
                  <a:lnTo>
                    <a:pt x="536" y="156"/>
                  </a:lnTo>
                  <a:lnTo>
                    <a:pt x="543" y="162"/>
                  </a:lnTo>
                  <a:lnTo>
                    <a:pt x="543" y="156"/>
                  </a:lnTo>
                  <a:lnTo>
                    <a:pt x="543" y="162"/>
                  </a:lnTo>
                  <a:lnTo>
                    <a:pt x="551" y="162"/>
                  </a:lnTo>
                  <a:lnTo>
                    <a:pt x="551" y="168"/>
                  </a:lnTo>
                  <a:lnTo>
                    <a:pt x="558" y="162"/>
                  </a:lnTo>
                  <a:lnTo>
                    <a:pt x="564" y="168"/>
                  </a:lnTo>
                  <a:lnTo>
                    <a:pt x="564" y="162"/>
                  </a:lnTo>
                  <a:lnTo>
                    <a:pt x="572" y="156"/>
                  </a:lnTo>
                  <a:lnTo>
                    <a:pt x="572" y="162"/>
                  </a:lnTo>
                  <a:lnTo>
                    <a:pt x="579" y="162"/>
                  </a:lnTo>
                  <a:lnTo>
                    <a:pt x="579" y="156"/>
                  </a:lnTo>
                  <a:lnTo>
                    <a:pt x="586" y="162"/>
                  </a:lnTo>
                  <a:lnTo>
                    <a:pt x="586" y="156"/>
                  </a:lnTo>
                  <a:lnTo>
                    <a:pt x="592" y="162"/>
                  </a:lnTo>
                  <a:lnTo>
                    <a:pt x="600" y="162"/>
                  </a:lnTo>
                  <a:lnTo>
                    <a:pt x="600" y="168"/>
                  </a:lnTo>
                  <a:lnTo>
                    <a:pt x="607" y="162"/>
                  </a:lnTo>
                  <a:lnTo>
                    <a:pt x="607" y="156"/>
                  </a:lnTo>
                  <a:lnTo>
                    <a:pt x="614" y="162"/>
                  </a:lnTo>
                  <a:lnTo>
                    <a:pt x="614" y="168"/>
                  </a:lnTo>
                  <a:lnTo>
                    <a:pt x="614" y="162"/>
                  </a:lnTo>
                  <a:lnTo>
                    <a:pt x="620" y="162"/>
                  </a:lnTo>
                  <a:lnTo>
                    <a:pt x="620" y="156"/>
                  </a:lnTo>
                  <a:lnTo>
                    <a:pt x="620" y="162"/>
                  </a:lnTo>
                  <a:lnTo>
                    <a:pt x="628" y="156"/>
                  </a:lnTo>
                  <a:lnTo>
                    <a:pt x="628" y="162"/>
                  </a:lnTo>
                  <a:lnTo>
                    <a:pt x="635" y="156"/>
                  </a:lnTo>
                  <a:lnTo>
                    <a:pt x="635" y="162"/>
                  </a:lnTo>
                  <a:lnTo>
                    <a:pt x="635" y="156"/>
                  </a:lnTo>
                  <a:lnTo>
                    <a:pt x="642" y="156"/>
                  </a:lnTo>
                  <a:lnTo>
                    <a:pt x="642" y="150"/>
                  </a:lnTo>
                  <a:lnTo>
                    <a:pt x="642" y="156"/>
                  </a:lnTo>
                  <a:lnTo>
                    <a:pt x="642" y="150"/>
                  </a:lnTo>
                  <a:lnTo>
                    <a:pt x="648" y="156"/>
                  </a:lnTo>
                  <a:lnTo>
                    <a:pt x="648" y="162"/>
                  </a:lnTo>
                  <a:lnTo>
                    <a:pt x="648" y="156"/>
                  </a:lnTo>
                  <a:lnTo>
                    <a:pt x="656" y="162"/>
                  </a:lnTo>
                  <a:lnTo>
                    <a:pt x="656" y="156"/>
                  </a:lnTo>
                  <a:lnTo>
                    <a:pt x="663" y="162"/>
                  </a:lnTo>
                  <a:lnTo>
                    <a:pt x="663" y="156"/>
                  </a:lnTo>
                  <a:lnTo>
                    <a:pt x="663" y="162"/>
                  </a:lnTo>
                  <a:lnTo>
                    <a:pt x="663" y="156"/>
                  </a:lnTo>
                  <a:lnTo>
                    <a:pt x="670" y="162"/>
                  </a:lnTo>
                  <a:lnTo>
                    <a:pt x="670" y="156"/>
                  </a:lnTo>
                  <a:lnTo>
                    <a:pt x="676" y="162"/>
                  </a:lnTo>
                  <a:lnTo>
                    <a:pt x="684" y="162"/>
                  </a:lnTo>
                  <a:lnTo>
                    <a:pt x="684" y="156"/>
                  </a:lnTo>
                  <a:lnTo>
                    <a:pt x="684" y="162"/>
                  </a:lnTo>
                  <a:lnTo>
                    <a:pt x="691" y="162"/>
                  </a:lnTo>
                  <a:lnTo>
                    <a:pt x="691" y="156"/>
                  </a:lnTo>
                  <a:lnTo>
                    <a:pt x="691" y="162"/>
                  </a:lnTo>
                  <a:lnTo>
                    <a:pt x="691" y="156"/>
                  </a:lnTo>
                  <a:lnTo>
                    <a:pt x="699" y="156"/>
                  </a:lnTo>
                  <a:lnTo>
                    <a:pt x="699" y="162"/>
                  </a:lnTo>
                  <a:lnTo>
                    <a:pt x="704" y="156"/>
                  </a:lnTo>
                  <a:lnTo>
                    <a:pt x="704" y="162"/>
                  </a:lnTo>
                  <a:lnTo>
                    <a:pt x="704" y="156"/>
                  </a:lnTo>
                  <a:lnTo>
                    <a:pt x="712" y="162"/>
                  </a:lnTo>
                  <a:lnTo>
                    <a:pt x="712" y="156"/>
                  </a:lnTo>
                  <a:lnTo>
                    <a:pt x="719" y="162"/>
                  </a:lnTo>
                  <a:lnTo>
                    <a:pt x="719" y="156"/>
                  </a:lnTo>
                  <a:lnTo>
                    <a:pt x="727" y="162"/>
                  </a:lnTo>
                  <a:lnTo>
                    <a:pt x="733" y="150"/>
                  </a:lnTo>
                  <a:lnTo>
                    <a:pt x="740" y="156"/>
                  </a:lnTo>
                  <a:lnTo>
                    <a:pt x="740" y="162"/>
                  </a:lnTo>
                  <a:lnTo>
                    <a:pt x="747" y="162"/>
                  </a:lnTo>
                  <a:lnTo>
                    <a:pt x="747" y="156"/>
                  </a:lnTo>
                  <a:lnTo>
                    <a:pt x="755" y="156"/>
                  </a:lnTo>
                  <a:lnTo>
                    <a:pt x="755" y="150"/>
                  </a:lnTo>
                  <a:lnTo>
                    <a:pt x="761" y="156"/>
                  </a:lnTo>
                  <a:lnTo>
                    <a:pt x="761" y="162"/>
                  </a:lnTo>
                  <a:lnTo>
                    <a:pt x="768" y="156"/>
                  </a:lnTo>
                  <a:lnTo>
                    <a:pt x="775" y="162"/>
                  </a:lnTo>
                  <a:lnTo>
                    <a:pt x="783" y="162"/>
                  </a:lnTo>
                  <a:lnTo>
                    <a:pt x="789" y="162"/>
                  </a:lnTo>
                  <a:lnTo>
                    <a:pt x="789" y="156"/>
                  </a:lnTo>
                  <a:lnTo>
                    <a:pt x="796" y="156"/>
                  </a:lnTo>
                  <a:lnTo>
                    <a:pt x="796" y="162"/>
                  </a:lnTo>
                  <a:lnTo>
                    <a:pt x="803" y="162"/>
                  </a:lnTo>
                  <a:lnTo>
                    <a:pt x="803" y="156"/>
                  </a:lnTo>
                  <a:lnTo>
                    <a:pt x="811" y="162"/>
                  </a:lnTo>
                  <a:lnTo>
                    <a:pt x="811" y="156"/>
                  </a:lnTo>
                  <a:lnTo>
                    <a:pt x="817" y="162"/>
                  </a:lnTo>
                  <a:lnTo>
                    <a:pt x="817" y="168"/>
                  </a:lnTo>
                  <a:lnTo>
                    <a:pt x="824" y="162"/>
                  </a:lnTo>
                  <a:lnTo>
                    <a:pt x="831" y="174"/>
                  </a:lnTo>
                  <a:lnTo>
                    <a:pt x="839" y="174"/>
                  </a:lnTo>
                  <a:lnTo>
                    <a:pt x="839" y="162"/>
                  </a:lnTo>
                  <a:lnTo>
                    <a:pt x="845" y="174"/>
                  </a:lnTo>
                  <a:lnTo>
                    <a:pt x="845" y="168"/>
                  </a:lnTo>
                  <a:lnTo>
                    <a:pt x="852" y="174"/>
                  </a:lnTo>
                  <a:lnTo>
                    <a:pt x="852" y="168"/>
                  </a:lnTo>
                  <a:lnTo>
                    <a:pt x="860" y="174"/>
                  </a:lnTo>
                  <a:lnTo>
                    <a:pt x="860" y="180"/>
                  </a:lnTo>
                  <a:lnTo>
                    <a:pt x="867" y="174"/>
                  </a:lnTo>
                  <a:lnTo>
                    <a:pt x="867" y="162"/>
                  </a:lnTo>
                  <a:lnTo>
                    <a:pt x="867" y="168"/>
                  </a:lnTo>
                  <a:lnTo>
                    <a:pt x="873" y="168"/>
                  </a:lnTo>
                  <a:lnTo>
                    <a:pt x="873" y="162"/>
                  </a:lnTo>
                  <a:lnTo>
                    <a:pt x="873" y="168"/>
                  </a:lnTo>
                  <a:lnTo>
                    <a:pt x="873" y="162"/>
                  </a:lnTo>
                  <a:lnTo>
                    <a:pt x="880" y="174"/>
                  </a:lnTo>
                  <a:lnTo>
                    <a:pt x="880" y="168"/>
                  </a:lnTo>
                  <a:lnTo>
                    <a:pt x="880" y="162"/>
                  </a:lnTo>
                  <a:lnTo>
                    <a:pt x="880" y="168"/>
                  </a:lnTo>
                  <a:lnTo>
                    <a:pt x="888" y="168"/>
                  </a:lnTo>
                  <a:lnTo>
                    <a:pt x="888" y="174"/>
                  </a:lnTo>
                  <a:lnTo>
                    <a:pt x="888" y="168"/>
                  </a:lnTo>
                  <a:lnTo>
                    <a:pt x="895" y="174"/>
                  </a:lnTo>
                  <a:lnTo>
                    <a:pt x="895" y="168"/>
                  </a:lnTo>
                  <a:lnTo>
                    <a:pt x="895" y="162"/>
                  </a:lnTo>
                  <a:lnTo>
                    <a:pt x="895" y="168"/>
                  </a:lnTo>
                  <a:lnTo>
                    <a:pt x="901" y="162"/>
                  </a:lnTo>
                  <a:lnTo>
                    <a:pt x="901" y="168"/>
                  </a:lnTo>
                  <a:lnTo>
                    <a:pt x="901" y="174"/>
                  </a:lnTo>
                  <a:lnTo>
                    <a:pt x="908" y="174"/>
                  </a:lnTo>
                  <a:lnTo>
                    <a:pt x="908" y="168"/>
                  </a:lnTo>
                  <a:lnTo>
                    <a:pt x="908" y="174"/>
                  </a:lnTo>
                  <a:lnTo>
                    <a:pt x="916" y="168"/>
                  </a:lnTo>
                  <a:lnTo>
                    <a:pt x="916" y="162"/>
                  </a:lnTo>
                  <a:lnTo>
                    <a:pt x="916" y="168"/>
                  </a:lnTo>
                  <a:lnTo>
                    <a:pt x="916" y="174"/>
                  </a:lnTo>
                  <a:lnTo>
                    <a:pt x="923" y="168"/>
                  </a:lnTo>
                  <a:lnTo>
                    <a:pt x="929" y="174"/>
                  </a:lnTo>
                  <a:lnTo>
                    <a:pt x="929" y="168"/>
                  </a:lnTo>
                  <a:lnTo>
                    <a:pt x="929" y="180"/>
                  </a:lnTo>
                  <a:lnTo>
                    <a:pt x="929" y="174"/>
                  </a:lnTo>
                  <a:lnTo>
                    <a:pt x="936" y="174"/>
                  </a:lnTo>
                  <a:lnTo>
                    <a:pt x="936" y="168"/>
                  </a:lnTo>
                  <a:lnTo>
                    <a:pt x="944" y="186"/>
                  </a:lnTo>
                  <a:lnTo>
                    <a:pt x="944" y="174"/>
                  </a:lnTo>
                  <a:lnTo>
                    <a:pt x="951" y="174"/>
                  </a:lnTo>
                  <a:lnTo>
                    <a:pt x="951" y="168"/>
                  </a:lnTo>
                  <a:lnTo>
                    <a:pt x="957" y="174"/>
                  </a:lnTo>
                  <a:lnTo>
                    <a:pt x="957" y="168"/>
                  </a:lnTo>
                  <a:lnTo>
                    <a:pt x="957" y="174"/>
                  </a:lnTo>
                  <a:lnTo>
                    <a:pt x="957" y="180"/>
                  </a:lnTo>
                  <a:lnTo>
                    <a:pt x="964" y="168"/>
                  </a:lnTo>
                  <a:lnTo>
                    <a:pt x="964" y="180"/>
                  </a:lnTo>
                  <a:lnTo>
                    <a:pt x="964" y="168"/>
                  </a:lnTo>
                  <a:lnTo>
                    <a:pt x="964" y="180"/>
                  </a:lnTo>
                  <a:lnTo>
                    <a:pt x="972" y="168"/>
                  </a:lnTo>
                  <a:lnTo>
                    <a:pt x="972" y="180"/>
                  </a:lnTo>
                  <a:lnTo>
                    <a:pt x="972" y="168"/>
                  </a:lnTo>
                  <a:lnTo>
                    <a:pt x="972" y="174"/>
                  </a:lnTo>
                  <a:lnTo>
                    <a:pt x="979" y="180"/>
                  </a:lnTo>
                  <a:lnTo>
                    <a:pt x="979" y="174"/>
                  </a:lnTo>
                  <a:lnTo>
                    <a:pt x="979" y="168"/>
                  </a:lnTo>
                  <a:lnTo>
                    <a:pt x="985" y="180"/>
                  </a:lnTo>
                  <a:lnTo>
                    <a:pt x="985" y="168"/>
                  </a:lnTo>
                  <a:lnTo>
                    <a:pt x="985" y="174"/>
                  </a:lnTo>
                  <a:lnTo>
                    <a:pt x="985" y="180"/>
                  </a:lnTo>
                  <a:lnTo>
                    <a:pt x="992" y="174"/>
                  </a:lnTo>
                  <a:lnTo>
                    <a:pt x="992" y="186"/>
                  </a:lnTo>
                  <a:lnTo>
                    <a:pt x="992" y="174"/>
                  </a:lnTo>
                  <a:lnTo>
                    <a:pt x="992" y="168"/>
                  </a:lnTo>
                  <a:lnTo>
                    <a:pt x="1000" y="186"/>
                  </a:lnTo>
                  <a:lnTo>
                    <a:pt x="1000" y="174"/>
                  </a:lnTo>
                  <a:lnTo>
                    <a:pt x="1000" y="180"/>
                  </a:lnTo>
                  <a:lnTo>
                    <a:pt x="1007" y="180"/>
                  </a:lnTo>
                  <a:lnTo>
                    <a:pt x="1007" y="168"/>
                  </a:lnTo>
                  <a:lnTo>
                    <a:pt x="1007" y="174"/>
                  </a:lnTo>
                  <a:lnTo>
                    <a:pt x="1013" y="180"/>
                  </a:lnTo>
                  <a:lnTo>
                    <a:pt x="1013" y="174"/>
                  </a:lnTo>
                  <a:lnTo>
                    <a:pt x="1013" y="180"/>
                  </a:lnTo>
                  <a:lnTo>
                    <a:pt x="1020" y="180"/>
                  </a:lnTo>
                  <a:lnTo>
                    <a:pt x="1020" y="174"/>
                  </a:lnTo>
                  <a:lnTo>
                    <a:pt x="1020" y="168"/>
                  </a:lnTo>
                  <a:lnTo>
                    <a:pt x="1028" y="168"/>
                  </a:lnTo>
                  <a:lnTo>
                    <a:pt x="1028" y="174"/>
                  </a:lnTo>
                  <a:lnTo>
                    <a:pt x="1028" y="180"/>
                  </a:lnTo>
                  <a:lnTo>
                    <a:pt x="1028" y="174"/>
                  </a:lnTo>
                  <a:lnTo>
                    <a:pt x="1035" y="174"/>
                  </a:lnTo>
                  <a:lnTo>
                    <a:pt x="1035" y="180"/>
                  </a:lnTo>
                  <a:lnTo>
                    <a:pt x="1035" y="168"/>
                  </a:lnTo>
                  <a:lnTo>
                    <a:pt x="1035" y="174"/>
                  </a:lnTo>
                  <a:lnTo>
                    <a:pt x="1041" y="180"/>
                  </a:lnTo>
                  <a:lnTo>
                    <a:pt x="1041" y="174"/>
                  </a:lnTo>
                  <a:lnTo>
                    <a:pt x="1041" y="168"/>
                  </a:lnTo>
                  <a:lnTo>
                    <a:pt x="1041" y="174"/>
                  </a:lnTo>
                  <a:lnTo>
                    <a:pt x="1049" y="174"/>
                  </a:lnTo>
                  <a:lnTo>
                    <a:pt x="1049" y="168"/>
                  </a:lnTo>
                  <a:lnTo>
                    <a:pt x="1049" y="174"/>
                  </a:lnTo>
                  <a:lnTo>
                    <a:pt x="1056" y="174"/>
                  </a:lnTo>
                  <a:lnTo>
                    <a:pt x="1056" y="168"/>
                  </a:lnTo>
                  <a:lnTo>
                    <a:pt x="1063" y="174"/>
                  </a:lnTo>
                  <a:lnTo>
                    <a:pt x="1063" y="180"/>
                  </a:lnTo>
                  <a:lnTo>
                    <a:pt x="1069" y="180"/>
                  </a:lnTo>
                  <a:lnTo>
                    <a:pt x="1069" y="168"/>
                  </a:lnTo>
                  <a:lnTo>
                    <a:pt x="1069" y="174"/>
                  </a:lnTo>
                  <a:lnTo>
                    <a:pt x="1077" y="186"/>
                  </a:lnTo>
                  <a:lnTo>
                    <a:pt x="1077" y="174"/>
                  </a:lnTo>
                  <a:lnTo>
                    <a:pt x="1077" y="180"/>
                  </a:lnTo>
                  <a:lnTo>
                    <a:pt x="1077" y="174"/>
                  </a:lnTo>
                  <a:lnTo>
                    <a:pt x="1084"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8" name="Group 26"/>
          <p:cNvGrpSpPr>
            <a:grpSpLocks/>
          </p:cNvGrpSpPr>
          <p:nvPr/>
        </p:nvGrpSpPr>
        <p:grpSpPr bwMode="auto">
          <a:xfrm>
            <a:off x="3325813" y="5216525"/>
            <a:ext cx="985837" cy="165100"/>
            <a:chOff x="2064" y="3612"/>
            <a:chExt cx="832" cy="82"/>
          </a:xfrm>
        </p:grpSpPr>
        <p:sp>
          <p:nvSpPr>
            <p:cNvPr id="32941" name="Freeform 27"/>
            <p:cNvSpPr>
              <a:spLocks/>
            </p:cNvSpPr>
            <p:nvPr/>
          </p:nvSpPr>
          <p:spPr bwMode="auto">
            <a:xfrm>
              <a:off x="2234" y="3612"/>
              <a:ext cx="184" cy="67"/>
            </a:xfrm>
            <a:custGeom>
              <a:avLst/>
              <a:gdLst>
                <a:gd name="T0" fmla="*/ 0 w 144"/>
                <a:gd name="T1" fmla="*/ 0 h 144"/>
                <a:gd name="T2" fmla="*/ 96 w 144"/>
                <a:gd name="T3" fmla="*/ 0 h 144"/>
                <a:gd name="T4" fmla="*/ 96 w 144"/>
                <a:gd name="T5" fmla="*/ 0 h 144"/>
                <a:gd name="T6" fmla="*/ 96 w 144"/>
                <a:gd name="T7" fmla="*/ 0 h 144"/>
                <a:gd name="T8" fmla="*/ 96 w 144"/>
                <a:gd name="T9" fmla="*/ 0 h 144"/>
                <a:gd name="T10" fmla="*/ 382 w 144"/>
                <a:gd name="T11" fmla="*/ 0 h 144"/>
                <a:gd name="T12" fmla="*/ 382 w 144"/>
                <a:gd name="T13" fmla="*/ 0 h 144"/>
                <a:gd name="T14" fmla="*/ 382 w 144"/>
                <a:gd name="T15" fmla="*/ 0 h 144"/>
                <a:gd name="T16" fmla="*/ 662 w 144"/>
                <a:gd name="T17" fmla="*/ 0 h 144"/>
                <a:gd name="T18" fmla="*/ 662 w 144"/>
                <a:gd name="T19" fmla="*/ 0 h 144"/>
                <a:gd name="T20" fmla="*/ 960 w 144"/>
                <a:gd name="T21" fmla="*/ 0 h 144"/>
                <a:gd name="T22" fmla="*/ 960 w 144"/>
                <a:gd name="T23" fmla="*/ 0 h 144"/>
                <a:gd name="T24" fmla="*/ 960 w 144"/>
                <a:gd name="T25" fmla="*/ 0 h 144"/>
                <a:gd name="T26" fmla="*/ 960 w 144"/>
                <a:gd name="T27" fmla="*/ 0 h 144"/>
                <a:gd name="T28" fmla="*/ 960 w 144"/>
                <a:gd name="T29" fmla="*/ 0 h 144"/>
                <a:gd name="T30" fmla="*/ 1285 w 144"/>
                <a:gd name="T31" fmla="*/ 0 h 144"/>
                <a:gd name="T32" fmla="*/ 1285 w 144"/>
                <a:gd name="T33" fmla="*/ 0 h 144"/>
                <a:gd name="T34" fmla="*/ 1285 w 144"/>
                <a:gd name="T35" fmla="*/ 0 h 144"/>
                <a:gd name="T36" fmla="*/ 1864 w 144"/>
                <a:gd name="T37" fmla="*/ 0 h 144"/>
                <a:gd name="T38" fmla="*/ 1864 w 144"/>
                <a:gd name="T39" fmla="*/ 0 h 144"/>
                <a:gd name="T40" fmla="*/ 1864 w 144"/>
                <a:gd name="T41" fmla="*/ 0 h 144"/>
                <a:gd name="T42" fmla="*/ 1864 w 144"/>
                <a:gd name="T43" fmla="*/ 0 h 144"/>
                <a:gd name="T44" fmla="*/ 1864 w 144"/>
                <a:gd name="T45" fmla="*/ 0 h 144"/>
                <a:gd name="T46" fmla="*/ 1864 w 144"/>
                <a:gd name="T47" fmla="*/ 0 h 144"/>
                <a:gd name="T48" fmla="*/ 2168 w 144"/>
                <a:gd name="T49" fmla="*/ 0 h 144"/>
                <a:gd name="T50" fmla="*/ 2168 w 144"/>
                <a:gd name="T51" fmla="*/ 0 h 144"/>
                <a:gd name="T52" fmla="*/ 2168 w 144"/>
                <a:gd name="T53" fmla="*/ 0 h 144"/>
                <a:gd name="T54" fmla="*/ 2168 w 144"/>
                <a:gd name="T55" fmla="*/ 0 h 144"/>
                <a:gd name="T56" fmla="*/ 2168 w 144"/>
                <a:gd name="T57" fmla="*/ 0 h 144"/>
                <a:gd name="T58" fmla="*/ 2456 w 144"/>
                <a:gd name="T59" fmla="*/ 0 h 144"/>
                <a:gd name="T60" fmla="*/ 2456 w 144"/>
                <a:gd name="T61" fmla="*/ 0 h 144"/>
                <a:gd name="T62" fmla="*/ 2456 w 144"/>
                <a:gd name="T63" fmla="*/ 0 h 144"/>
                <a:gd name="T64" fmla="*/ 2456 w 144"/>
                <a:gd name="T65" fmla="*/ 0 h 144"/>
                <a:gd name="T66" fmla="*/ 2456 w 144"/>
                <a:gd name="T67" fmla="*/ 0 h 144"/>
                <a:gd name="T68" fmla="*/ 2722 w 144"/>
                <a:gd name="T69" fmla="*/ 0 h 144"/>
                <a:gd name="T70" fmla="*/ 2722 w 144"/>
                <a:gd name="T71" fmla="*/ 0 h 144"/>
                <a:gd name="T72" fmla="*/ 2722 w 144"/>
                <a:gd name="T73" fmla="*/ 0 h 144"/>
                <a:gd name="T74" fmla="*/ 2722 w 144"/>
                <a:gd name="T75" fmla="*/ 0 h 1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4" h="144">
                  <a:moveTo>
                    <a:pt x="0" y="144"/>
                  </a:moveTo>
                  <a:lnTo>
                    <a:pt x="5" y="55"/>
                  </a:lnTo>
                  <a:lnTo>
                    <a:pt x="5" y="33"/>
                  </a:lnTo>
                  <a:lnTo>
                    <a:pt x="5" y="22"/>
                  </a:lnTo>
                  <a:lnTo>
                    <a:pt x="5" y="11"/>
                  </a:lnTo>
                  <a:lnTo>
                    <a:pt x="20" y="0"/>
                  </a:lnTo>
                  <a:lnTo>
                    <a:pt x="35" y="22"/>
                  </a:lnTo>
                  <a:lnTo>
                    <a:pt x="51" y="44"/>
                  </a:lnTo>
                  <a:lnTo>
                    <a:pt x="51" y="55"/>
                  </a:lnTo>
                  <a:lnTo>
                    <a:pt x="51" y="44"/>
                  </a:lnTo>
                  <a:lnTo>
                    <a:pt x="51" y="55"/>
                  </a:lnTo>
                  <a:lnTo>
                    <a:pt x="68" y="44"/>
                  </a:lnTo>
                  <a:lnTo>
                    <a:pt x="68" y="55"/>
                  </a:lnTo>
                  <a:lnTo>
                    <a:pt x="68" y="44"/>
                  </a:lnTo>
                  <a:lnTo>
                    <a:pt x="99" y="88"/>
                  </a:lnTo>
                  <a:lnTo>
                    <a:pt x="99" y="77"/>
                  </a:lnTo>
                  <a:lnTo>
                    <a:pt x="99" y="88"/>
                  </a:lnTo>
                  <a:lnTo>
                    <a:pt x="114" y="77"/>
                  </a:lnTo>
                  <a:lnTo>
                    <a:pt x="114" y="88"/>
                  </a:lnTo>
                  <a:lnTo>
                    <a:pt x="114" y="77"/>
                  </a:lnTo>
                  <a:lnTo>
                    <a:pt x="129" y="88"/>
                  </a:lnTo>
                  <a:lnTo>
                    <a:pt x="129" y="77"/>
                  </a:lnTo>
                  <a:lnTo>
                    <a:pt x="129" y="88"/>
                  </a:lnTo>
                  <a:lnTo>
                    <a:pt x="144" y="88"/>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9" name="Group 28"/>
            <p:cNvGrpSpPr>
              <a:grpSpLocks/>
            </p:cNvGrpSpPr>
            <p:nvPr/>
          </p:nvGrpSpPr>
          <p:grpSpPr bwMode="auto">
            <a:xfrm>
              <a:off x="2064" y="3648"/>
              <a:ext cx="832" cy="46"/>
              <a:chOff x="2109" y="3706"/>
              <a:chExt cx="1124" cy="46"/>
            </a:xfrm>
          </p:grpSpPr>
          <p:sp>
            <p:nvSpPr>
              <p:cNvPr id="32943" name="Freeform 29"/>
              <p:cNvSpPr>
                <a:spLocks/>
              </p:cNvSpPr>
              <p:nvPr/>
            </p:nvSpPr>
            <p:spPr bwMode="auto">
              <a:xfrm>
                <a:off x="2109" y="3736"/>
                <a:ext cx="231" cy="16"/>
              </a:xfrm>
              <a:custGeom>
                <a:avLst/>
                <a:gdLst>
                  <a:gd name="T0" fmla="*/ 0 w 231"/>
                  <a:gd name="T1" fmla="*/ 6 h 16"/>
                  <a:gd name="T2" fmla="*/ 0 w 231"/>
                  <a:gd name="T3" fmla="*/ 11 h 16"/>
                  <a:gd name="T4" fmla="*/ 9 w 231"/>
                  <a:gd name="T5" fmla="*/ 6 h 16"/>
                  <a:gd name="T6" fmla="*/ 9 w 231"/>
                  <a:gd name="T7" fmla="*/ 6 h 16"/>
                  <a:gd name="T8" fmla="*/ 9 w 231"/>
                  <a:gd name="T9" fmla="*/ 6 h 16"/>
                  <a:gd name="T10" fmla="*/ 17 w 231"/>
                  <a:gd name="T11" fmla="*/ 6 h 16"/>
                  <a:gd name="T12" fmla="*/ 17 w 231"/>
                  <a:gd name="T13" fmla="*/ 0 h 16"/>
                  <a:gd name="T14" fmla="*/ 17 w 231"/>
                  <a:gd name="T15" fmla="*/ 0 h 16"/>
                  <a:gd name="T16" fmla="*/ 26 w 231"/>
                  <a:gd name="T17" fmla="*/ 11 h 16"/>
                  <a:gd name="T18" fmla="*/ 26 w 231"/>
                  <a:gd name="T19" fmla="*/ 6 h 16"/>
                  <a:gd name="T20" fmla="*/ 35 w 231"/>
                  <a:gd name="T21" fmla="*/ 11 h 16"/>
                  <a:gd name="T22" fmla="*/ 35 w 231"/>
                  <a:gd name="T23" fmla="*/ 11 h 16"/>
                  <a:gd name="T24" fmla="*/ 35 w 231"/>
                  <a:gd name="T25" fmla="*/ 0 h 16"/>
                  <a:gd name="T26" fmla="*/ 44 w 231"/>
                  <a:gd name="T27" fmla="*/ 0 h 16"/>
                  <a:gd name="T28" fmla="*/ 44 w 231"/>
                  <a:gd name="T29" fmla="*/ 11 h 16"/>
                  <a:gd name="T30" fmla="*/ 53 w 231"/>
                  <a:gd name="T31" fmla="*/ 0 h 16"/>
                  <a:gd name="T32" fmla="*/ 53 w 231"/>
                  <a:gd name="T33" fmla="*/ 0 h 16"/>
                  <a:gd name="T34" fmla="*/ 53 w 231"/>
                  <a:gd name="T35" fmla="*/ 6 h 16"/>
                  <a:gd name="T36" fmla="*/ 62 w 231"/>
                  <a:gd name="T37" fmla="*/ 0 h 16"/>
                  <a:gd name="T38" fmla="*/ 62 w 231"/>
                  <a:gd name="T39" fmla="*/ 6 h 16"/>
                  <a:gd name="T40" fmla="*/ 71 w 231"/>
                  <a:gd name="T41" fmla="*/ 6 h 16"/>
                  <a:gd name="T42" fmla="*/ 71 w 231"/>
                  <a:gd name="T43" fmla="*/ 6 h 16"/>
                  <a:gd name="T44" fmla="*/ 71 w 231"/>
                  <a:gd name="T45" fmla="*/ 0 h 16"/>
                  <a:gd name="T46" fmla="*/ 79 w 231"/>
                  <a:gd name="T47" fmla="*/ 11 h 16"/>
                  <a:gd name="T48" fmla="*/ 79 w 231"/>
                  <a:gd name="T49" fmla="*/ 0 h 16"/>
                  <a:gd name="T50" fmla="*/ 88 w 231"/>
                  <a:gd name="T51" fmla="*/ 0 h 16"/>
                  <a:gd name="T52" fmla="*/ 97 w 231"/>
                  <a:gd name="T53" fmla="*/ 0 h 16"/>
                  <a:gd name="T54" fmla="*/ 106 w 231"/>
                  <a:gd name="T55" fmla="*/ 0 h 16"/>
                  <a:gd name="T56" fmla="*/ 106 w 231"/>
                  <a:gd name="T57" fmla="*/ 11 h 16"/>
                  <a:gd name="T58" fmla="*/ 115 w 231"/>
                  <a:gd name="T59" fmla="*/ 6 h 16"/>
                  <a:gd name="T60" fmla="*/ 124 w 231"/>
                  <a:gd name="T61" fmla="*/ 0 h 16"/>
                  <a:gd name="T62" fmla="*/ 124 w 231"/>
                  <a:gd name="T63" fmla="*/ 0 h 16"/>
                  <a:gd name="T64" fmla="*/ 124 w 231"/>
                  <a:gd name="T65" fmla="*/ 6 h 16"/>
                  <a:gd name="T66" fmla="*/ 132 w 231"/>
                  <a:gd name="T67" fmla="*/ 0 h 16"/>
                  <a:gd name="T68" fmla="*/ 132 w 231"/>
                  <a:gd name="T69" fmla="*/ 0 h 16"/>
                  <a:gd name="T70" fmla="*/ 141 w 231"/>
                  <a:gd name="T71" fmla="*/ 6 h 16"/>
                  <a:gd name="T72" fmla="*/ 141 w 231"/>
                  <a:gd name="T73" fmla="*/ 0 h 16"/>
                  <a:gd name="T74" fmla="*/ 141 w 231"/>
                  <a:gd name="T75" fmla="*/ 6 h 16"/>
                  <a:gd name="T76" fmla="*/ 151 w 231"/>
                  <a:gd name="T77" fmla="*/ 0 h 16"/>
                  <a:gd name="T78" fmla="*/ 151 w 231"/>
                  <a:gd name="T79" fmla="*/ 6 h 16"/>
                  <a:gd name="T80" fmla="*/ 160 w 231"/>
                  <a:gd name="T81" fmla="*/ 6 h 16"/>
                  <a:gd name="T82" fmla="*/ 160 w 231"/>
                  <a:gd name="T83" fmla="*/ 0 h 16"/>
                  <a:gd name="T84" fmla="*/ 160 w 231"/>
                  <a:gd name="T85" fmla="*/ 0 h 16"/>
                  <a:gd name="T86" fmla="*/ 169 w 231"/>
                  <a:gd name="T87" fmla="*/ 0 h 16"/>
                  <a:gd name="T88" fmla="*/ 169 w 231"/>
                  <a:gd name="T89" fmla="*/ 11 h 16"/>
                  <a:gd name="T90" fmla="*/ 169 w 231"/>
                  <a:gd name="T91" fmla="*/ 0 h 16"/>
                  <a:gd name="T92" fmla="*/ 178 w 231"/>
                  <a:gd name="T93" fmla="*/ 0 h 16"/>
                  <a:gd name="T94" fmla="*/ 178 w 231"/>
                  <a:gd name="T95" fmla="*/ 0 h 16"/>
                  <a:gd name="T96" fmla="*/ 187 w 231"/>
                  <a:gd name="T97" fmla="*/ 0 h 16"/>
                  <a:gd name="T98" fmla="*/ 187 w 231"/>
                  <a:gd name="T99" fmla="*/ 6 h 16"/>
                  <a:gd name="T100" fmla="*/ 187 w 231"/>
                  <a:gd name="T101" fmla="*/ 0 h 16"/>
                  <a:gd name="T102" fmla="*/ 196 w 231"/>
                  <a:gd name="T103" fmla="*/ 0 h 16"/>
                  <a:gd name="T104" fmla="*/ 196 w 231"/>
                  <a:gd name="T105" fmla="*/ 0 h 16"/>
                  <a:gd name="T106" fmla="*/ 204 w 231"/>
                  <a:gd name="T107" fmla="*/ 0 h 16"/>
                  <a:gd name="T108" fmla="*/ 204 w 231"/>
                  <a:gd name="T109" fmla="*/ 11 h 16"/>
                  <a:gd name="T110" fmla="*/ 213 w 231"/>
                  <a:gd name="T111" fmla="*/ 16 h 16"/>
                  <a:gd name="T112" fmla="*/ 213 w 231"/>
                  <a:gd name="T113" fmla="*/ 11 h 16"/>
                  <a:gd name="T114" fmla="*/ 213 w 231"/>
                  <a:gd name="T115" fmla="*/ 0 h 16"/>
                  <a:gd name="T116" fmla="*/ 222 w 231"/>
                  <a:gd name="T117" fmla="*/ 6 h 16"/>
                  <a:gd name="T118" fmla="*/ 222 w 231"/>
                  <a:gd name="T119" fmla="*/ 6 h 16"/>
                  <a:gd name="T120" fmla="*/ 222 w 231"/>
                  <a:gd name="T121" fmla="*/ 6 h 1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31" h="16">
                    <a:moveTo>
                      <a:pt x="0" y="0"/>
                    </a:moveTo>
                    <a:lnTo>
                      <a:pt x="0" y="6"/>
                    </a:lnTo>
                    <a:lnTo>
                      <a:pt x="0" y="0"/>
                    </a:lnTo>
                    <a:lnTo>
                      <a:pt x="0" y="11"/>
                    </a:lnTo>
                    <a:lnTo>
                      <a:pt x="0" y="0"/>
                    </a:lnTo>
                    <a:lnTo>
                      <a:pt x="9" y="6"/>
                    </a:lnTo>
                    <a:lnTo>
                      <a:pt x="9" y="11"/>
                    </a:lnTo>
                    <a:lnTo>
                      <a:pt x="9" y="6"/>
                    </a:lnTo>
                    <a:lnTo>
                      <a:pt x="17" y="16"/>
                    </a:lnTo>
                    <a:lnTo>
                      <a:pt x="17" y="6"/>
                    </a:lnTo>
                    <a:lnTo>
                      <a:pt x="17" y="11"/>
                    </a:lnTo>
                    <a:lnTo>
                      <a:pt x="17" y="0"/>
                    </a:lnTo>
                    <a:lnTo>
                      <a:pt x="26" y="11"/>
                    </a:lnTo>
                    <a:lnTo>
                      <a:pt x="26" y="6"/>
                    </a:lnTo>
                    <a:lnTo>
                      <a:pt x="26" y="0"/>
                    </a:lnTo>
                    <a:lnTo>
                      <a:pt x="35" y="11"/>
                    </a:lnTo>
                    <a:lnTo>
                      <a:pt x="35" y="0"/>
                    </a:lnTo>
                    <a:lnTo>
                      <a:pt x="35" y="11"/>
                    </a:lnTo>
                    <a:lnTo>
                      <a:pt x="35" y="0"/>
                    </a:lnTo>
                    <a:lnTo>
                      <a:pt x="44" y="6"/>
                    </a:lnTo>
                    <a:lnTo>
                      <a:pt x="44" y="0"/>
                    </a:lnTo>
                    <a:lnTo>
                      <a:pt x="44" y="6"/>
                    </a:lnTo>
                    <a:lnTo>
                      <a:pt x="44" y="11"/>
                    </a:lnTo>
                    <a:lnTo>
                      <a:pt x="44" y="6"/>
                    </a:lnTo>
                    <a:lnTo>
                      <a:pt x="53" y="0"/>
                    </a:lnTo>
                    <a:lnTo>
                      <a:pt x="53" y="6"/>
                    </a:lnTo>
                    <a:lnTo>
                      <a:pt x="53" y="0"/>
                    </a:lnTo>
                    <a:lnTo>
                      <a:pt x="53" y="6"/>
                    </a:lnTo>
                    <a:lnTo>
                      <a:pt x="62" y="11"/>
                    </a:lnTo>
                    <a:lnTo>
                      <a:pt x="62" y="0"/>
                    </a:lnTo>
                    <a:lnTo>
                      <a:pt x="62" y="6"/>
                    </a:lnTo>
                    <a:lnTo>
                      <a:pt x="62" y="0"/>
                    </a:lnTo>
                    <a:lnTo>
                      <a:pt x="71" y="6"/>
                    </a:lnTo>
                    <a:lnTo>
                      <a:pt x="71" y="0"/>
                    </a:lnTo>
                    <a:lnTo>
                      <a:pt x="79" y="6"/>
                    </a:lnTo>
                    <a:lnTo>
                      <a:pt x="79" y="11"/>
                    </a:lnTo>
                    <a:lnTo>
                      <a:pt x="79" y="0"/>
                    </a:lnTo>
                    <a:lnTo>
                      <a:pt x="88" y="6"/>
                    </a:lnTo>
                    <a:lnTo>
                      <a:pt x="88" y="0"/>
                    </a:lnTo>
                    <a:lnTo>
                      <a:pt x="97" y="0"/>
                    </a:lnTo>
                    <a:lnTo>
                      <a:pt x="106" y="0"/>
                    </a:lnTo>
                    <a:lnTo>
                      <a:pt x="106" y="6"/>
                    </a:lnTo>
                    <a:lnTo>
                      <a:pt x="106" y="11"/>
                    </a:lnTo>
                    <a:lnTo>
                      <a:pt x="115" y="11"/>
                    </a:lnTo>
                    <a:lnTo>
                      <a:pt x="115" y="6"/>
                    </a:lnTo>
                    <a:lnTo>
                      <a:pt x="115" y="11"/>
                    </a:lnTo>
                    <a:lnTo>
                      <a:pt x="124" y="0"/>
                    </a:lnTo>
                    <a:lnTo>
                      <a:pt x="124" y="6"/>
                    </a:lnTo>
                    <a:lnTo>
                      <a:pt x="132" y="6"/>
                    </a:lnTo>
                    <a:lnTo>
                      <a:pt x="132" y="0"/>
                    </a:lnTo>
                    <a:lnTo>
                      <a:pt x="132" y="6"/>
                    </a:lnTo>
                    <a:lnTo>
                      <a:pt x="132" y="0"/>
                    </a:lnTo>
                    <a:lnTo>
                      <a:pt x="141" y="6"/>
                    </a:lnTo>
                    <a:lnTo>
                      <a:pt x="141" y="0"/>
                    </a:lnTo>
                    <a:lnTo>
                      <a:pt x="141" y="6"/>
                    </a:lnTo>
                    <a:lnTo>
                      <a:pt x="151" y="6"/>
                    </a:lnTo>
                    <a:lnTo>
                      <a:pt x="151" y="0"/>
                    </a:lnTo>
                    <a:lnTo>
                      <a:pt x="151" y="6"/>
                    </a:lnTo>
                    <a:lnTo>
                      <a:pt x="160" y="6"/>
                    </a:lnTo>
                    <a:lnTo>
                      <a:pt x="160" y="0"/>
                    </a:lnTo>
                    <a:lnTo>
                      <a:pt x="160" y="6"/>
                    </a:lnTo>
                    <a:lnTo>
                      <a:pt x="160" y="0"/>
                    </a:lnTo>
                    <a:lnTo>
                      <a:pt x="160" y="6"/>
                    </a:lnTo>
                    <a:lnTo>
                      <a:pt x="169" y="0"/>
                    </a:lnTo>
                    <a:lnTo>
                      <a:pt x="169" y="11"/>
                    </a:lnTo>
                    <a:lnTo>
                      <a:pt x="169" y="0"/>
                    </a:lnTo>
                    <a:lnTo>
                      <a:pt x="178" y="0"/>
                    </a:lnTo>
                    <a:lnTo>
                      <a:pt x="178" y="6"/>
                    </a:lnTo>
                    <a:lnTo>
                      <a:pt x="178" y="0"/>
                    </a:lnTo>
                    <a:lnTo>
                      <a:pt x="187" y="0"/>
                    </a:lnTo>
                    <a:lnTo>
                      <a:pt x="187" y="6"/>
                    </a:lnTo>
                    <a:lnTo>
                      <a:pt x="187" y="11"/>
                    </a:lnTo>
                    <a:lnTo>
                      <a:pt x="187" y="0"/>
                    </a:lnTo>
                    <a:lnTo>
                      <a:pt x="196" y="0"/>
                    </a:lnTo>
                    <a:lnTo>
                      <a:pt x="196" y="6"/>
                    </a:lnTo>
                    <a:lnTo>
                      <a:pt x="196" y="0"/>
                    </a:lnTo>
                    <a:lnTo>
                      <a:pt x="196" y="6"/>
                    </a:lnTo>
                    <a:lnTo>
                      <a:pt x="204" y="0"/>
                    </a:lnTo>
                    <a:lnTo>
                      <a:pt x="204" y="6"/>
                    </a:lnTo>
                    <a:lnTo>
                      <a:pt x="204" y="11"/>
                    </a:lnTo>
                    <a:lnTo>
                      <a:pt x="213" y="16"/>
                    </a:lnTo>
                    <a:lnTo>
                      <a:pt x="213" y="11"/>
                    </a:lnTo>
                    <a:lnTo>
                      <a:pt x="213" y="0"/>
                    </a:lnTo>
                    <a:lnTo>
                      <a:pt x="222" y="0"/>
                    </a:lnTo>
                    <a:lnTo>
                      <a:pt x="222" y="6"/>
                    </a:lnTo>
                    <a:lnTo>
                      <a:pt x="222" y="0"/>
                    </a:lnTo>
                    <a:lnTo>
                      <a:pt x="222" y="6"/>
                    </a:lnTo>
                    <a:lnTo>
                      <a:pt x="231" y="0"/>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44" name="Freeform 30"/>
              <p:cNvSpPr>
                <a:spLocks/>
              </p:cNvSpPr>
              <p:nvPr/>
            </p:nvSpPr>
            <p:spPr bwMode="auto">
              <a:xfrm>
                <a:off x="2586" y="3706"/>
                <a:ext cx="647" cy="36"/>
              </a:xfrm>
              <a:custGeom>
                <a:avLst/>
                <a:gdLst>
                  <a:gd name="T0" fmla="*/ 0 w 376"/>
                  <a:gd name="T1" fmla="*/ 0 h 77"/>
                  <a:gd name="T2" fmla="*/ 4779 w 376"/>
                  <a:gd name="T3" fmla="*/ 0 h 77"/>
                  <a:gd name="T4" fmla="*/ 4779 w 376"/>
                  <a:gd name="T5" fmla="*/ 0 h 77"/>
                  <a:gd name="T6" fmla="*/ 9368 w 376"/>
                  <a:gd name="T7" fmla="*/ 0 h 77"/>
                  <a:gd name="T8" fmla="*/ 9368 w 376"/>
                  <a:gd name="T9" fmla="*/ 0 h 77"/>
                  <a:gd name="T10" fmla="*/ 13537 w 376"/>
                  <a:gd name="T11" fmla="*/ 0 h 77"/>
                  <a:gd name="T12" fmla="*/ 17982 w 376"/>
                  <a:gd name="T13" fmla="*/ 0 h 77"/>
                  <a:gd name="T14" fmla="*/ 17982 w 376"/>
                  <a:gd name="T15" fmla="*/ 0 h 77"/>
                  <a:gd name="T16" fmla="*/ 23294 w 376"/>
                  <a:gd name="T17" fmla="*/ 0 h 77"/>
                  <a:gd name="T18" fmla="*/ 23294 w 376"/>
                  <a:gd name="T19" fmla="*/ 0 h 77"/>
                  <a:gd name="T20" fmla="*/ 27738 w 376"/>
                  <a:gd name="T21" fmla="*/ 0 h 77"/>
                  <a:gd name="T22" fmla="*/ 27738 w 376"/>
                  <a:gd name="T23" fmla="*/ 0 h 77"/>
                  <a:gd name="T24" fmla="*/ 37027 w 376"/>
                  <a:gd name="T25" fmla="*/ 0 h 77"/>
                  <a:gd name="T26" fmla="*/ 41136 w 376"/>
                  <a:gd name="T27" fmla="*/ 0 h 77"/>
                  <a:gd name="T28" fmla="*/ 45737 w 376"/>
                  <a:gd name="T29" fmla="*/ 0 h 77"/>
                  <a:gd name="T30" fmla="*/ 50530 w 376"/>
                  <a:gd name="T31" fmla="*/ 0 h 77"/>
                  <a:gd name="T32" fmla="*/ 55260 w 376"/>
                  <a:gd name="T33" fmla="*/ 0 h 77"/>
                  <a:gd name="T34" fmla="*/ 64641 w 376"/>
                  <a:gd name="T35" fmla="*/ 0 h 77"/>
                  <a:gd name="T36" fmla="*/ 68973 w 376"/>
                  <a:gd name="T37" fmla="*/ 0 h 77"/>
                  <a:gd name="T38" fmla="*/ 73803 w 376"/>
                  <a:gd name="T39" fmla="*/ 0 h 77"/>
                  <a:gd name="T40" fmla="*/ 78299 w 376"/>
                  <a:gd name="T41" fmla="*/ 0 h 77"/>
                  <a:gd name="T42" fmla="*/ 83096 w 376"/>
                  <a:gd name="T43" fmla="*/ 0 h 77"/>
                  <a:gd name="T44" fmla="*/ 87558 w 376"/>
                  <a:gd name="T45" fmla="*/ 0 h 77"/>
                  <a:gd name="T46" fmla="*/ 96308 w 376"/>
                  <a:gd name="T47" fmla="*/ 0 h 77"/>
                  <a:gd name="T48" fmla="*/ 101095 w 376"/>
                  <a:gd name="T49" fmla="*/ 0 h 77"/>
                  <a:gd name="T50" fmla="*/ 105814 w 376"/>
                  <a:gd name="T51" fmla="*/ 0 h 77"/>
                  <a:gd name="T52" fmla="*/ 110461 w 376"/>
                  <a:gd name="T53" fmla="*/ 0 h 77"/>
                  <a:gd name="T54" fmla="*/ 115207 w 376"/>
                  <a:gd name="T55" fmla="*/ 0 h 77"/>
                  <a:gd name="T56" fmla="*/ 119979 w 376"/>
                  <a:gd name="T57" fmla="*/ 0 h 77"/>
                  <a:gd name="T58" fmla="*/ 124441 w 376"/>
                  <a:gd name="T59" fmla="*/ 0 h 77"/>
                  <a:gd name="T60" fmla="*/ 133623 w 376"/>
                  <a:gd name="T61" fmla="*/ 0 h 77"/>
                  <a:gd name="T62" fmla="*/ 138026 w 376"/>
                  <a:gd name="T63" fmla="*/ 0 h 77"/>
                  <a:gd name="T64" fmla="*/ 142987 w 376"/>
                  <a:gd name="T65" fmla="*/ 0 h 77"/>
                  <a:gd name="T66" fmla="*/ 147738 w 376"/>
                  <a:gd name="T67" fmla="*/ 0 h 77"/>
                  <a:gd name="T68" fmla="*/ 152282 w 376"/>
                  <a:gd name="T69" fmla="*/ 0 h 77"/>
                  <a:gd name="T70" fmla="*/ 156357 w 376"/>
                  <a:gd name="T71" fmla="*/ 0 h 77"/>
                  <a:gd name="T72" fmla="*/ 165721 w 376"/>
                  <a:gd name="T73" fmla="*/ 0 h 77"/>
                  <a:gd name="T74" fmla="*/ 170507 w 376"/>
                  <a:gd name="T75" fmla="*/ 0 h 77"/>
                  <a:gd name="T76" fmla="*/ 175017 w 376"/>
                  <a:gd name="T77" fmla="*/ 0 h 77"/>
                  <a:gd name="T78" fmla="*/ 179725 w 376"/>
                  <a:gd name="T79" fmla="*/ 0 h 77"/>
                  <a:gd name="T80" fmla="*/ 184085 w 376"/>
                  <a:gd name="T81" fmla="*/ 0 h 77"/>
                  <a:gd name="T82" fmla="*/ 193484 w 376"/>
                  <a:gd name="T83" fmla="*/ 0 h 77"/>
                  <a:gd name="T84" fmla="*/ 198242 w 376"/>
                  <a:gd name="T85" fmla="*/ 0 h 77"/>
                  <a:gd name="T86" fmla="*/ 202743 w 376"/>
                  <a:gd name="T87" fmla="*/ 0 h 77"/>
                  <a:gd name="T88" fmla="*/ 207537 w 376"/>
                  <a:gd name="T89" fmla="*/ 0 h 77"/>
                  <a:gd name="T90" fmla="*/ 211466 w 376"/>
                  <a:gd name="T91" fmla="*/ 0 h 77"/>
                  <a:gd name="T92" fmla="*/ 216182 w 376"/>
                  <a:gd name="T93" fmla="*/ 0 h 77"/>
                  <a:gd name="T94" fmla="*/ 225536 w 376"/>
                  <a:gd name="T95" fmla="*/ 0 h 77"/>
                  <a:gd name="T96" fmla="*/ 230265 w 376"/>
                  <a:gd name="T97" fmla="*/ 0 h 77"/>
                  <a:gd name="T98" fmla="*/ 235269 w 376"/>
                  <a:gd name="T99" fmla="*/ 0 h 77"/>
                  <a:gd name="T100" fmla="*/ 239294 w 376"/>
                  <a:gd name="T101" fmla="*/ 0 h 77"/>
                  <a:gd name="T102" fmla="*/ 244019 w 376"/>
                  <a:gd name="T103" fmla="*/ 0 h 77"/>
                  <a:gd name="T104" fmla="*/ 248818 w 376"/>
                  <a:gd name="T105" fmla="*/ 0 h 77"/>
                  <a:gd name="T106" fmla="*/ 248818 w 376"/>
                  <a:gd name="T107" fmla="*/ 0 h 77"/>
                  <a:gd name="T108" fmla="*/ 253287 w 376"/>
                  <a:gd name="T109" fmla="*/ 0 h 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6" h="77">
                    <a:moveTo>
                      <a:pt x="0" y="11"/>
                    </a:moveTo>
                    <a:lnTo>
                      <a:pt x="0" y="11"/>
                    </a:lnTo>
                    <a:lnTo>
                      <a:pt x="0" y="0"/>
                    </a:lnTo>
                    <a:lnTo>
                      <a:pt x="0" y="11"/>
                    </a:lnTo>
                    <a:lnTo>
                      <a:pt x="7" y="11"/>
                    </a:lnTo>
                    <a:lnTo>
                      <a:pt x="7" y="22"/>
                    </a:lnTo>
                    <a:lnTo>
                      <a:pt x="7" y="11"/>
                    </a:lnTo>
                    <a:lnTo>
                      <a:pt x="14" y="22"/>
                    </a:lnTo>
                    <a:lnTo>
                      <a:pt x="14" y="33"/>
                    </a:lnTo>
                    <a:lnTo>
                      <a:pt x="14" y="22"/>
                    </a:lnTo>
                    <a:lnTo>
                      <a:pt x="20" y="22"/>
                    </a:lnTo>
                    <a:lnTo>
                      <a:pt x="20" y="11"/>
                    </a:lnTo>
                    <a:lnTo>
                      <a:pt x="20" y="22"/>
                    </a:lnTo>
                    <a:lnTo>
                      <a:pt x="27" y="22"/>
                    </a:lnTo>
                    <a:lnTo>
                      <a:pt x="34" y="11"/>
                    </a:lnTo>
                    <a:lnTo>
                      <a:pt x="34" y="22"/>
                    </a:lnTo>
                    <a:lnTo>
                      <a:pt x="41" y="22"/>
                    </a:lnTo>
                    <a:lnTo>
                      <a:pt x="41" y="33"/>
                    </a:lnTo>
                    <a:lnTo>
                      <a:pt x="48" y="33"/>
                    </a:lnTo>
                    <a:lnTo>
                      <a:pt x="55" y="33"/>
                    </a:lnTo>
                    <a:lnTo>
                      <a:pt x="55" y="22"/>
                    </a:lnTo>
                    <a:lnTo>
                      <a:pt x="61" y="33"/>
                    </a:lnTo>
                    <a:lnTo>
                      <a:pt x="61" y="22"/>
                    </a:lnTo>
                    <a:lnTo>
                      <a:pt x="68" y="33"/>
                    </a:lnTo>
                    <a:lnTo>
                      <a:pt x="68" y="55"/>
                    </a:lnTo>
                    <a:lnTo>
                      <a:pt x="75" y="44"/>
                    </a:lnTo>
                    <a:lnTo>
                      <a:pt x="82" y="44"/>
                    </a:lnTo>
                    <a:lnTo>
                      <a:pt x="82" y="33"/>
                    </a:lnTo>
                    <a:lnTo>
                      <a:pt x="89" y="33"/>
                    </a:lnTo>
                    <a:lnTo>
                      <a:pt x="96" y="44"/>
                    </a:lnTo>
                    <a:lnTo>
                      <a:pt x="96" y="33"/>
                    </a:lnTo>
                    <a:lnTo>
                      <a:pt x="102" y="44"/>
                    </a:lnTo>
                    <a:lnTo>
                      <a:pt x="109" y="44"/>
                    </a:lnTo>
                    <a:lnTo>
                      <a:pt x="116" y="33"/>
                    </a:lnTo>
                    <a:lnTo>
                      <a:pt x="116" y="44"/>
                    </a:lnTo>
                    <a:lnTo>
                      <a:pt x="123" y="44"/>
                    </a:lnTo>
                    <a:lnTo>
                      <a:pt x="130" y="33"/>
                    </a:lnTo>
                    <a:lnTo>
                      <a:pt x="130" y="44"/>
                    </a:lnTo>
                    <a:lnTo>
                      <a:pt x="130" y="55"/>
                    </a:lnTo>
                    <a:lnTo>
                      <a:pt x="137" y="44"/>
                    </a:lnTo>
                    <a:lnTo>
                      <a:pt x="143" y="44"/>
                    </a:lnTo>
                    <a:lnTo>
                      <a:pt x="150" y="44"/>
                    </a:lnTo>
                    <a:lnTo>
                      <a:pt x="157" y="44"/>
                    </a:lnTo>
                    <a:lnTo>
                      <a:pt x="164" y="44"/>
                    </a:lnTo>
                    <a:lnTo>
                      <a:pt x="171" y="44"/>
                    </a:lnTo>
                    <a:lnTo>
                      <a:pt x="178" y="44"/>
                    </a:lnTo>
                    <a:lnTo>
                      <a:pt x="185" y="55"/>
                    </a:lnTo>
                    <a:lnTo>
                      <a:pt x="185" y="44"/>
                    </a:lnTo>
                    <a:lnTo>
                      <a:pt x="185" y="33"/>
                    </a:lnTo>
                    <a:lnTo>
                      <a:pt x="191" y="44"/>
                    </a:lnTo>
                    <a:lnTo>
                      <a:pt x="198" y="44"/>
                    </a:lnTo>
                    <a:lnTo>
                      <a:pt x="198" y="55"/>
                    </a:lnTo>
                    <a:lnTo>
                      <a:pt x="198" y="44"/>
                    </a:lnTo>
                    <a:lnTo>
                      <a:pt x="205" y="33"/>
                    </a:lnTo>
                    <a:lnTo>
                      <a:pt x="205" y="55"/>
                    </a:lnTo>
                    <a:lnTo>
                      <a:pt x="205" y="44"/>
                    </a:lnTo>
                    <a:lnTo>
                      <a:pt x="212" y="55"/>
                    </a:lnTo>
                    <a:lnTo>
                      <a:pt x="219" y="44"/>
                    </a:lnTo>
                    <a:lnTo>
                      <a:pt x="219" y="55"/>
                    </a:lnTo>
                    <a:lnTo>
                      <a:pt x="226" y="55"/>
                    </a:lnTo>
                    <a:lnTo>
                      <a:pt x="232" y="66"/>
                    </a:lnTo>
                    <a:lnTo>
                      <a:pt x="232" y="44"/>
                    </a:lnTo>
                    <a:lnTo>
                      <a:pt x="232" y="66"/>
                    </a:lnTo>
                    <a:lnTo>
                      <a:pt x="239" y="55"/>
                    </a:lnTo>
                    <a:lnTo>
                      <a:pt x="246" y="55"/>
                    </a:lnTo>
                    <a:lnTo>
                      <a:pt x="246" y="77"/>
                    </a:lnTo>
                    <a:lnTo>
                      <a:pt x="253" y="55"/>
                    </a:lnTo>
                    <a:lnTo>
                      <a:pt x="253" y="44"/>
                    </a:lnTo>
                    <a:lnTo>
                      <a:pt x="260" y="55"/>
                    </a:lnTo>
                    <a:lnTo>
                      <a:pt x="260" y="44"/>
                    </a:lnTo>
                    <a:lnTo>
                      <a:pt x="267" y="55"/>
                    </a:lnTo>
                    <a:lnTo>
                      <a:pt x="267" y="44"/>
                    </a:lnTo>
                    <a:lnTo>
                      <a:pt x="273" y="66"/>
                    </a:lnTo>
                    <a:lnTo>
                      <a:pt x="273" y="55"/>
                    </a:lnTo>
                    <a:lnTo>
                      <a:pt x="273" y="44"/>
                    </a:lnTo>
                    <a:lnTo>
                      <a:pt x="280" y="55"/>
                    </a:lnTo>
                    <a:lnTo>
                      <a:pt x="287" y="44"/>
                    </a:lnTo>
                    <a:lnTo>
                      <a:pt x="287" y="66"/>
                    </a:lnTo>
                    <a:lnTo>
                      <a:pt x="287" y="44"/>
                    </a:lnTo>
                    <a:lnTo>
                      <a:pt x="294" y="55"/>
                    </a:lnTo>
                    <a:lnTo>
                      <a:pt x="294" y="66"/>
                    </a:lnTo>
                    <a:lnTo>
                      <a:pt x="301" y="66"/>
                    </a:lnTo>
                    <a:lnTo>
                      <a:pt x="301" y="55"/>
                    </a:lnTo>
                    <a:lnTo>
                      <a:pt x="308" y="55"/>
                    </a:lnTo>
                    <a:lnTo>
                      <a:pt x="308" y="66"/>
                    </a:lnTo>
                    <a:lnTo>
                      <a:pt x="314" y="77"/>
                    </a:lnTo>
                    <a:lnTo>
                      <a:pt x="314" y="66"/>
                    </a:lnTo>
                    <a:lnTo>
                      <a:pt x="321" y="66"/>
                    </a:lnTo>
                    <a:lnTo>
                      <a:pt x="321" y="44"/>
                    </a:lnTo>
                    <a:lnTo>
                      <a:pt x="328" y="55"/>
                    </a:lnTo>
                    <a:lnTo>
                      <a:pt x="328" y="66"/>
                    </a:lnTo>
                    <a:lnTo>
                      <a:pt x="335" y="55"/>
                    </a:lnTo>
                    <a:lnTo>
                      <a:pt x="342" y="55"/>
                    </a:lnTo>
                    <a:lnTo>
                      <a:pt x="349" y="66"/>
                    </a:lnTo>
                    <a:lnTo>
                      <a:pt x="349" y="55"/>
                    </a:lnTo>
                    <a:lnTo>
                      <a:pt x="355" y="66"/>
                    </a:lnTo>
                    <a:lnTo>
                      <a:pt x="355" y="55"/>
                    </a:lnTo>
                    <a:lnTo>
                      <a:pt x="362" y="55"/>
                    </a:lnTo>
                    <a:lnTo>
                      <a:pt x="362" y="66"/>
                    </a:lnTo>
                    <a:lnTo>
                      <a:pt x="369" y="66"/>
                    </a:lnTo>
                    <a:lnTo>
                      <a:pt x="376" y="55"/>
                    </a:lnTo>
                    <a:lnTo>
                      <a:pt x="376" y="66"/>
                    </a:lnTo>
                    <a:lnTo>
                      <a:pt x="376" y="77"/>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grpSp>
        <p:nvGrpSpPr>
          <p:cNvPr id="10" name="Group 31"/>
          <p:cNvGrpSpPr>
            <a:grpSpLocks/>
          </p:cNvGrpSpPr>
          <p:nvPr/>
        </p:nvGrpSpPr>
        <p:grpSpPr bwMode="auto">
          <a:xfrm>
            <a:off x="3322638" y="5075238"/>
            <a:ext cx="969962" cy="309562"/>
            <a:chOff x="2094" y="3600"/>
            <a:chExt cx="1104" cy="142"/>
          </a:xfrm>
        </p:grpSpPr>
        <p:sp>
          <p:nvSpPr>
            <p:cNvPr id="32939" name="Freeform 32"/>
            <p:cNvSpPr>
              <a:spLocks/>
            </p:cNvSpPr>
            <p:nvPr/>
          </p:nvSpPr>
          <p:spPr bwMode="auto">
            <a:xfrm>
              <a:off x="2094" y="3715"/>
              <a:ext cx="221" cy="14"/>
            </a:xfrm>
            <a:custGeom>
              <a:avLst/>
              <a:gdLst>
                <a:gd name="T0" fmla="*/ 12 w 221"/>
                <a:gd name="T1" fmla="*/ 11 h 14"/>
                <a:gd name="T2" fmla="*/ 12 w 221"/>
                <a:gd name="T3" fmla="*/ 11 h 14"/>
                <a:gd name="T4" fmla="*/ 25 w 221"/>
                <a:gd name="T5" fmla="*/ 7 h 14"/>
                <a:gd name="T6" fmla="*/ 25 w 221"/>
                <a:gd name="T7" fmla="*/ 11 h 14"/>
                <a:gd name="T8" fmla="*/ 37 w 221"/>
                <a:gd name="T9" fmla="*/ 7 h 14"/>
                <a:gd name="T10" fmla="*/ 37 w 221"/>
                <a:gd name="T11" fmla="*/ 11 h 14"/>
                <a:gd name="T12" fmla="*/ 50 w 221"/>
                <a:gd name="T13" fmla="*/ 11 h 14"/>
                <a:gd name="T14" fmla="*/ 50 w 221"/>
                <a:gd name="T15" fmla="*/ 7 h 14"/>
                <a:gd name="T16" fmla="*/ 61 w 221"/>
                <a:gd name="T17" fmla="*/ 7 h 14"/>
                <a:gd name="T18" fmla="*/ 61 w 221"/>
                <a:gd name="T19" fmla="*/ 3 h 14"/>
                <a:gd name="T20" fmla="*/ 61 w 221"/>
                <a:gd name="T21" fmla="*/ 7 h 14"/>
                <a:gd name="T22" fmla="*/ 61 w 221"/>
                <a:gd name="T23" fmla="*/ 3 h 14"/>
                <a:gd name="T24" fmla="*/ 74 w 221"/>
                <a:gd name="T25" fmla="*/ 7 h 14"/>
                <a:gd name="T26" fmla="*/ 74 w 221"/>
                <a:gd name="T27" fmla="*/ 7 h 14"/>
                <a:gd name="T28" fmla="*/ 74 w 221"/>
                <a:gd name="T29" fmla="*/ 11 h 14"/>
                <a:gd name="T30" fmla="*/ 74 w 221"/>
                <a:gd name="T31" fmla="*/ 11 h 14"/>
                <a:gd name="T32" fmla="*/ 86 w 221"/>
                <a:gd name="T33" fmla="*/ 3 h 14"/>
                <a:gd name="T34" fmla="*/ 86 w 221"/>
                <a:gd name="T35" fmla="*/ 11 h 14"/>
                <a:gd name="T36" fmla="*/ 86 w 221"/>
                <a:gd name="T37" fmla="*/ 7 h 14"/>
                <a:gd name="T38" fmla="*/ 86 w 221"/>
                <a:gd name="T39" fmla="*/ 3 h 14"/>
                <a:gd name="T40" fmla="*/ 98 w 221"/>
                <a:gd name="T41" fmla="*/ 7 h 14"/>
                <a:gd name="T42" fmla="*/ 98 w 221"/>
                <a:gd name="T43" fmla="*/ 7 h 14"/>
                <a:gd name="T44" fmla="*/ 98 w 221"/>
                <a:gd name="T45" fmla="*/ 3 h 14"/>
                <a:gd name="T46" fmla="*/ 98 w 221"/>
                <a:gd name="T47" fmla="*/ 7 h 14"/>
                <a:gd name="T48" fmla="*/ 111 w 221"/>
                <a:gd name="T49" fmla="*/ 3 h 14"/>
                <a:gd name="T50" fmla="*/ 111 w 221"/>
                <a:gd name="T51" fmla="*/ 7 h 14"/>
                <a:gd name="T52" fmla="*/ 111 w 221"/>
                <a:gd name="T53" fmla="*/ 11 h 14"/>
                <a:gd name="T54" fmla="*/ 111 w 221"/>
                <a:gd name="T55" fmla="*/ 11 h 14"/>
                <a:gd name="T56" fmla="*/ 123 w 221"/>
                <a:gd name="T57" fmla="*/ 3 h 14"/>
                <a:gd name="T58" fmla="*/ 123 w 221"/>
                <a:gd name="T59" fmla="*/ 3 h 14"/>
                <a:gd name="T60" fmla="*/ 123 w 221"/>
                <a:gd name="T61" fmla="*/ 3 h 14"/>
                <a:gd name="T62" fmla="*/ 135 w 221"/>
                <a:gd name="T63" fmla="*/ 7 h 14"/>
                <a:gd name="T64" fmla="*/ 135 w 221"/>
                <a:gd name="T65" fmla="*/ 7 h 14"/>
                <a:gd name="T66" fmla="*/ 135 w 221"/>
                <a:gd name="T67" fmla="*/ 11 h 14"/>
                <a:gd name="T68" fmla="*/ 135 w 221"/>
                <a:gd name="T69" fmla="*/ 11 h 14"/>
                <a:gd name="T70" fmla="*/ 147 w 221"/>
                <a:gd name="T71" fmla="*/ 7 h 14"/>
                <a:gd name="T72" fmla="*/ 147 w 221"/>
                <a:gd name="T73" fmla="*/ 7 h 14"/>
                <a:gd name="T74" fmla="*/ 147 w 221"/>
                <a:gd name="T75" fmla="*/ 3 h 14"/>
                <a:gd name="T76" fmla="*/ 147 w 221"/>
                <a:gd name="T77" fmla="*/ 11 h 14"/>
                <a:gd name="T78" fmla="*/ 160 w 221"/>
                <a:gd name="T79" fmla="*/ 3 h 14"/>
                <a:gd name="T80" fmla="*/ 160 w 221"/>
                <a:gd name="T81" fmla="*/ 7 h 14"/>
                <a:gd name="T82" fmla="*/ 160 w 221"/>
                <a:gd name="T83" fmla="*/ 3 h 14"/>
                <a:gd name="T84" fmla="*/ 160 w 221"/>
                <a:gd name="T85" fmla="*/ 3 h 14"/>
                <a:gd name="T86" fmla="*/ 172 w 221"/>
                <a:gd name="T87" fmla="*/ 11 h 14"/>
                <a:gd name="T88" fmla="*/ 172 w 221"/>
                <a:gd name="T89" fmla="*/ 3 h 14"/>
                <a:gd name="T90" fmla="*/ 172 w 221"/>
                <a:gd name="T91" fmla="*/ 7 h 14"/>
                <a:gd name="T92" fmla="*/ 172 w 221"/>
                <a:gd name="T93" fmla="*/ 3 h 14"/>
                <a:gd name="T94" fmla="*/ 184 w 221"/>
                <a:gd name="T95" fmla="*/ 3 h 14"/>
                <a:gd name="T96" fmla="*/ 184 w 221"/>
                <a:gd name="T97" fmla="*/ 7 h 14"/>
                <a:gd name="T98" fmla="*/ 184 w 221"/>
                <a:gd name="T99" fmla="*/ 7 h 14"/>
                <a:gd name="T100" fmla="*/ 184 w 221"/>
                <a:gd name="T101" fmla="*/ 7 h 14"/>
                <a:gd name="T102" fmla="*/ 196 w 221"/>
                <a:gd name="T103" fmla="*/ 3 h 14"/>
                <a:gd name="T104" fmla="*/ 196 w 221"/>
                <a:gd name="T105" fmla="*/ 3 h 14"/>
                <a:gd name="T106" fmla="*/ 196 w 221"/>
                <a:gd name="T107" fmla="*/ 7 h 14"/>
                <a:gd name="T108" fmla="*/ 196 w 221"/>
                <a:gd name="T109" fmla="*/ 3 h 14"/>
                <a:gd name="T110" fmla="*/ 209 w 221"/>
                <a:gd name="T111" fmla="*/ 3 h 14"/>
                <a:gd name="T112" fmla="*/ 209 w 221"/>
                <a:gd name="T113" fmla="*/ 11 h 14"/>
                <a:gd name="T114" fmla="*/ 209 w 221"/>
                <a:gd name="T115" fmla="*/ 14 h 14"/>
                <a:gd name="T116" fmla="*/ 221 w 221"/>
                <a:gd name="T117" fmla="*/ 11 h 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1" h="14">
                  <a:moveTo>
                    <a:pt x="0" y="7"/>
                  </a:moveTo>
                  <a:lnTo>
                    <a:pt x="12" y="11"/>
                  </a:lnTo>
                  <a:lnTo>
                    <a:pt x="25" y="7"/>
                  </a:lnTo>
                  <a:lnTo>
                    <a:pt x="25" y="11"/>
                  </a:lnTo>
                  <a:lnTo>
                    <a:pt x="37" y="7"/>
                  </a:lnTo>
                  <a:lnTo>
                    <a:pt x="37" y="11"/>
                  </a:lnTo>
                  <a:lnTo>
                    <a:pt x="37" y="3"/>
                  </a:lnTo>
                  <a:lnTo>
                    <a:pt x="50" y="11"/>
                  </a:lnTo>
                  <a:lnTo>
                    <a:pt x="50" y="7"/>
                  </a:lnTo>
                  <a:lnTo>
                    <a:pt x="61" y="7"/>
                  </a:lnTo>
                  <a:lnTo>
                    <a:pt x="61" y="3"/>
                  </a:lnTo>
                  <a:lnTo>
                    <a:pt x="61" y="7"/>
                  </a:lnTo>
                  <a:lnTo>
                    <a:pt x="61" y="11"/>
                  </a:lnTo>
                  <a:lnTo>
                    <a:pt x="61" y="3"/>
                  </a:lnTo>
                  <a:lnTo>
                    <a:pt x="74" y="7"/>
                  </a:lnTo>
                  <a:lnTo>
                    <a:pt x="74" y="11"/>
                  </a:lnTo>
                  <a:lnTo>
                    <a:pt x="74" y="7"/>
                  </a:lnTo>
                  <a:lnTo>
                    <a:pt x="74" y="11"/>
                  </a:lnTo>
                  <a:lnTo>
                    <a:pt x="86" y="3"/>
                  </a:lnTo>
                  <a:lnTo>
                    <a:pt x="86" y="11"/>
                  </a:lnTo>
                  <a:lnTo>
                    <a:pt x="86" y="7"/>
                  </a:lnTo>
                  <a:lnTo>
                    <a:pt x="86" y="3"/>
                  </a:lnTo>
                  <a:lnTo>
                    <a:pt x="98" y="11"/>
                  </a:lnTo>
                  <a:lnTo>
                    <a:pt x="98" y="7"/>
                  </a:lnTo>
                  <a:lnTo>
                    <a:pt x="98" y="3"/>
                  </a:lnTo>
                  <a:lnTo>
                    <a:pt x="98" y="7"/>
                  </a:lnTo>
                  <a:lnTo>
                    <a:pt x="98" y="3"/>
                  </a:lnTo>
                  <a:lnTo>
                    <a:pt x="98" y="7"/>
                  </a:lnTo>
                  <a:lnTo>
                    <a:pt x="111" y="3"/>
                  </a:lnTo>
                  <a:lnTo>
                    <a:pt x="111" y="7"/>
                  </a:lnTo>
                  <a:lnTo>
                    <a:pt x="111" y="11"/>
                  </a:lnTo>
                  <a:lnTo>
                    <a:pt x="111" y="7"/>
                  </a:lnTo>
                  <a:lnTo>
                    <a:pt x="111" y="11"/>
                  </a:lnTo>
                  <a:lnTo>
                    <a:pt x="123" y="11"/>
                  </a:lnTo>
                  <a:lnTo>
                    <a:pt x="123" y="3"/>
                  </a:lnTo>
                  <a:lnTo>
                    <a:pt x="135" y="7"/>
                  </a:lnTo>
                  <a:lnTo>
                    <a:pt x="135" y="11"/>
                  </a:lnTo>
                  <a:lnTo>
                    <a:pt x="135" y="7"/>
                  </a:lnTo>
                  <a:lnTo>
                    <a:pt x="135" y="3"/>
                  </a:lnTo>
                  <a:lnTo>
                    <a:pt x="135" y="11"/>
                  </a:lnTo>
                  <a:lnTo>
                    <a:pt x="135" y="3"/>
                  </a:lnTo>
                  <a:lnTo>
                    <a:pt x="135" y="11"/>
                  </a:lnTo>
                  <a:lnTo>
                    <a:pt x="135" y="3"/>
                  </a:lnTo>
                  <a:lnTo>
                    <a:pt x="147" y="7"/>
                  </a:lnTo>
                  <a:lnTo>
                    <a:pt x="147" y="3"/>
                  </a:lnTo>
                  <a:lnTo>
                    <a:pt x="147" y="7"/>
                  </a:lnTo>
                  <a:lnTo>
                    <a:pt x="147" y="3"/>
                  </a:lnTo>
                  <a:lnTo>
                    <a:pt x="147" y="7"/>
                  </a:lnTo>
                  <a:lnTo>
                    <a:pt x="147" y="11"/>
                  </a:lnTo>
                  <a:lnTo>
                    <a:pt x="147" y="7"/>
                  </a:lnTo>
                  <a:lnTo>
                    <a:pt x="160" y="3"/>
                  </a:lnTo>
                  <a:lnTo>
                    <a:pt x="160" y="7"/>
                  </a:lnTo>
                  <a:lnTo>
                    <a:pt x="160" y="3"/>
                  </a:lnTo>
                  <a:lnTo>
                    <a:pt x="160" y="0"/>
                  </a:lnTo>
                  <a:lnTo>
                    <a:pt x="172" y="11"/>
                  </a:lnTo>
                  <a:lnTo>
                    <a:pt x="172" y="3"/>
                  </a:lnTo>
                  <a:lnTo>
                    <a:pt x="172" y="7"/>
                  </a:lnTo>
                  <a:lnTo>
                    <a:pt x="172" y="3"/>
                  </a:lnTo>
                  <a:lnTo>
                    <a:pt x="184" y="3"/>
                  </a:lnTo>
                  <a:lnTo>
                    <a:pt x="184" y="7"/>
                  </a:lnTo>
                  <a:lnTo>
                    <a:pt x="196" y="3"/>
                  </a:lnTo>
                  <a:lnTo>
                    <a:pt x="196" y="7"/>
                  </a:lnTo>
                  <a:lnTo>
                    <a:pt x="196" y="3"/>
                  </a:lnTo>
                  <a:lnTo>
                    <a:pt x="196" y="7"/>
                  </a:lnTo>
                  <a:lnTo>
                    <a:pt x="196" y="3"/>
                  </a:lnTo>
                  <a:lnTo>
                    <a:pt x="209" y="3"/>
                  </a:lnTo>
                  <a:lnTo>
                    <a:pt x="209" y="11"/>
                  </a:lnTo>
                  <a:lnTo>
                    <a:pt x="209" y="14"/>
                  </a:lnTo>
                  <a:lnTo>
                    <a:pt x="221" y="11"/>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40" name="Freeform 33"/>
            <p:cNvSpPr>
              <a:spLocks/>
            </p:cNvSpPr>
            <p:nvPr/>
          </p:nvSpPr>
          <p:spPr bwMode="auto">
            <a:xfrm>
              <a:off x="2307" y="3600"/>
              <a:ext cx="891" cy="142"/>
            </a:xfrm>
            <a:custGeom>
              <a:avLst/>
              <a:gdLst>
                <a:gd name="T0" fmla="*/ 1464 w 600"/>
                <a:gd name="T1" fmla="*/ 0 h 312"/>
                <a:gd name="T2" fmla="*/ 3320 w 600"/>
                <a:gd name="T3" fmla="*/ 0 h 312"/>
                <a:gd name="T4" fmla="*/ 4283 w 600"/>
                <a:gd name="T5" fmla="*/ 0 h 312"/>
                <a:gd name="T6" fmla="*/ 5282 w 600"/>
                <a:gd name="T7" fmla="*/ 0 h 312"/>
                <a:gd name="T8" fmla="*/ 6234 w 600"/>
                <a:gd name="T9" fmla="*/ 0 h 312"/>
                <a:gd name="T10" fmla="*/ 7119 w 600"/>
                <a:gd name="T11" fmla="*/ 0 h 312"/>
                <a:gd name="T12" fmla="*/ 8043 w 600"/>
                <a:gd name="T13" fmla="*/ 0 h 312"/>
                <a:gd name="T14" fmla="*/ 10007 w 600"/>
                <a:gd name="T15" fmla="*/ 0 h 312"/>
                <a:gd name="T16" fmla="*/ 10872 w 600"/>
                <a:gd name="T17" fmla="*/ 0 h 312"/>
                <a:gd name="T18" fmla="*/ 11944 w 600"/>
                <a:gd name="T19" fmla="*/ 0 h 312"/>
                <a:gd name="T20" fmla="*/ 12876 w 600"/>
                <a:gd name="T21" fmla="*/ 0 h 312"/>
                <a:gd name="T22" fmla="*/ 13756 w 600"/>
                <a:gd name="T23" fmla="*/ 0 h 312"/>
                <a:gd name="T24" fmla="*/ 14710 w 600"/>
                <a:gd name="T25" fmla="*/ 0 h 312"/>
                <a:gd name="T26" fmla="*/ 16645 w 600"/>
                <a:gd name="T27" fmla="*/ 0 h 312"/>
                <a:gd name="T28" fmla="*/ 17568 w 600"/>
                <a:gd name="T29" fmla="*/ 0 h 312"/>
                <a:gd name="T30" fmla="*/ 18522 w 600"/>
                <a:gd name="T31" fmla="*/ 0 h 312"/>
                <a:gd name="T32" fmla="*/ 19501 w 600"/>
                <a:gd name="T33" fmla="*/ 0 h 312"/>
                <a:gd name="T34" fmla="*/ 20428 w 600"/>
                <a:gd name="T35" fmla="*/ 0 h 312"/>
                <a:gd name="T36" fmla="*/ 21378 w 600"/>
                <a:gd name="T37" fmla="*/ 0 h 312"/>
                <a:gd name="T38" fmla="*/ 23313 w 600"/>
                <a:gd name="T39" fmla="*/ 0 h 312"/>
                <a:gd name="T40" fmla="*/ 24272 w 600"/>
                <a:gd name="T41" fmla="*/ 0 h 312"/>
                <a:gd name="T42" fmla="*/ 25190 w 600"/>
                <a:gd name="T43" fmla="*/ 0 h 312"/>
                <a:gd name="T44" fmla="*/ 26231 w 600"/>
                <a:gd name="T45" fmla="*/ 0 h 312"/>
                <a:gd name="T46" fmla="*/ 27103 w 600"/>
                <a:gd name="T47" fmla="*/ 0 h 312"/>
                <a:gd name="T48" fmla="*/ 28077 w 600"/>
                <a:gd name="T49" fmla="*/ 0 h 312"/>
                <a:gd name="T50" fmla="*/ 30033 w 600"/>
                <a:gd name="T51" fmla="*/ 0 h 312"/>
                <a:gd name="T52" fmla="*/ 30931 w 600"/>
                <a:gd name="T53" fmla="*/ 0 h 312"/>
                <a:gd name="T54" fmla="*/ 31809 w 600"/>
                <a:gd name="T55" fmla="*/ 0 h 312"/>
                <a:gd name="T56" fmla="*/ 32905 w 600"/>
                <a:gd name="T57" fmla="*/ 0 h 312"/>
                <a:gd name="T58" fmla="*/ 33877 w 600"/>
                <a:gd name="T59" fmla="*/ 0 h 312"/>
                <a:gd name="T60" fmla="*/ 34679 w 600"/>
                <a:gd name="T61" fmla="*/ 0 h 312"/>
                <a:gd name="T62" fmla="*/ 36706 w 600"/>
                <a:gd name="T63" fmla="*/ 0 h 312"/>
                <a:gd name="T64" fmla="*/ 37654 w 600"/>
                <a:gd name="T65" fmla="*/ 0 h 312"/>
                <a:gd name="T66" fmla="*/ 38515 w 600"/>
                <a:gd name="T67" fmla="*/ 0 h 312"/>
                <a:gd name="T68" fmla="*/ 39445 w 600"/>
                <a:gd name="T69" fmla="*/ 0 h 312"/>
                <a:gd name="T70" fmla="*/ 40527 w 600"/>
                <a:gd name="T71" fmla="*/ 0 h 312"/>
                <a:gd name="T72" fmla="*/ 41409 w 600"/>
                <a:gd name="T73" fmla="*/ 0 h 312"/>
                <a:gd name="T74" fmla="*/ 42282 w 600"/>
                <a:gd name="T75" fmla="*/ 0 h 312"/>
                <a:gd name="T76" fmla="*/ 44292 w 600"/>
                <a:gd name="T77" fmla="*/ 0 h 312"/>
                <a:gd name="T78" fmla="*/ 45192 w 600"/>
                <a:gd name="T79" fmla="*/ 0 h 312"/>
                <a:gd name="T80" fmla="*/ 46124 w 600"/>
                <a:gd name="T81" fmla="*/ 0 h 312"/>
                <a:gd name="T82" fmla="*/ 47143 w 600"/>
                <a:gd name="T83" fmla="*/ 0 h 312"/>
                <a:gd name="T84" fmla="*/ 48075 w 600"/>
                <a:gd name="T85" fmla="*/ 0 h 312"/>
                <a:gd name="T86" fmla="*/ 49020 w 600"/>
                <a:gd name="T87" fmla="*/ 0 h 312"/>
                <a:gd name="T88" fmla="*/ 50965 w 600"/>
                <a:gd name="T89" fmla="*/ 0 h 312"/>
                <a:gd name="T90" fmla="*/ 51917 w 600"/>
                <a:gd name="T91" fmla="*/ 0 h 312"/>
                <a:gd name="T92" fmla="*/ 52802 w 600"/>
                <a:gd name="T93" fmla="*/ 0 h 312"/>
                <a:gd name="T94" fmla="*/ 53843 w 600"/>
                <a:gd name="T95" fmla="*/ 0 h 312"/>
                <a:gd name="T96" fmla="*/ 54747 w 600"/>
                <a:gd name="T97" fmla="*/ 0 h 312"/>
                <a:gd name="T98" fmla="*/ 55690 w 600"/>
                <a:gd name="T99" fmla="*/ 0 h 312"/>
                <a:gd name="T100" fmla="*/ 57627 w 600"/>
                <a:gd name="T101" fmla="*/ 0 h 312"/>
                <a:gd name="T102" fmla="*/ 58576 w 600"/>
                <a:gd name="T103" fmla="*/ 0 h 312"/>
                <a:gd name="T104" fmla="*/ 59458 w 600"/>
                <a:gd name="T105" fmla="*/ 0 h 312"/>
                <a:gd name="T106" fmla="*/ 60410 w 600"/>
                <a:gd name="T107" fmla="*/ 0 h 312"/>
                <a:gd name="T108" fmla="*/ 61424 w 600"/>
                <a:gd name="T109" fmla="*/ 0 h 312"/>
                <a:gd name="T110" fmla="*/ 62328 w 600"/>
                <a:gd name="T111" fmla="*/ 0 h 312"/>
                <a:gd name="T112" fmla="*/ 64301 w 600"/>
                <a:gd name="T113" fmla="*/ 0 h 312"/>
                <a:gd name="T114" fmla="*/ 65184 w 600"/>
                <a:gd name="T115" fmla="*/ 0 h 312"/>
                <a:gd name="T116" fmla="*/ 66129 w 600"/>
                <a:gd name="T117" fmla="*/ 0 h 312"/>
                <a:gd name="T118" fmla="*/ 68062 w 600"/>
                <a:gd name="T119" fmla="*/ 0 h 3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312">
                  <a:moveTo>
                    <a:pt x="1" y="268"/>
                  </a:moveTo>
                  <a:cubicBezTo>
                    <a:pt x="0" y="312"/>
                    <a:pt x="12" y="191"/>
                    <a:pt x="13" y="167"/>
                  </a:cubicBezTo>
                  <a:lnTo>
                    <a:pt x="13" y="95"/>
                  </a:lnTo>
                  <a:lnTo>
                    <a:pt x="13" y="72"/>
                  </a:lnTo>
                  <a:lnTo>
                    <a:pt x="13" y="36"/>
                  </a:lnTo>
                  <a:lnTo>
                    <a:pt x="13" y="0"/>
                  </a:lnTo>
                  <a:lnTo>
                    <a:pt x="13" y="12"/>
                  </a:lnTo>
                  <a:lnTo>
                    <a:pt x="13" y="24"/>
                  </a:lnTo>
                  <a:lnTo>
                    <a:pt x="13" y="48"/>
                  </a:lnTo>
                  <a:lnTo>
                    <a:pt x="21" y="24"/>
                  </a:lnTo>
                  <a:lnTo>
                    <a:pt x="21" y="36"/>
                  </a:lnTo>
                  <a:lnTo>
                    <a:pt x="21" y="24"/>
                  </a:lnTo>
                  <a:lnTo>
                    <a:pt x="21" y="36"/>
                  </a:lnTo>
                  <a:lnTo>
                    <a:pt x="21" y="12"/>
                  </a:lnTo>
                  <a:lnTo>
                    <a:pt x="21" y="24"/>
                  </a:lnTo>
                  <a:lnTo>
                    <a:pt x="21" y="12"/>
                  </a:lnTo>
                  <a:lnTo>
                    <a:pt x="29" y="0"/>
                  </a:lnTo>
                  <a:lnTo>
                    <a:pt x="29" y="24"/>
                  </a:lnTo>
                  <a:lnTo>
                    <a:pt x="37" y="24"/>
                  </a:lnTo>
                  <a:lnTo>
                    <a:pt x="37" y="12"/>
                  </a:lnTo>
                  <a:lnTo>
                    <a:pt x="37" y="36"/>
                  </a:lnTo>
                  <a:lnTo>
                    <a:pt x="37" y="24"/>
                  </a:lnTo>
                  <a:lnTo>
                    <a:pt x="37" y="48"/>
                  </a:lnTo>
                  <a:lnTo>
                    <a:pt x="37" y="36"/>
                  </a:lnTo>
                  <a:lnTo>
                    <a:pt x="46" y="24"/>
                  </a:lnTo>
                  <a:lnTo>
                    <a:pt x="46" y="36"/>
                  </a:lnTo>
                  <a:lnTo>
                    <a:pt x="46" y="59"/>
                  </a:lnTo>
                  <a:lnTo>
                    <a:pt x="46" y="48"/>
                  </a:lnTo>
                  <a:lnTo>
                    <a:pt x="46" y="72"/>
                  </a:lnTo>
                  <a:lnTo>
                    <a:pt x="46" y="59"/>
                  </a:lnTo>
                  <a:lnTo>
                    <a:pt x="54" y="59"/>
                  </a:lnTo>
                  <a:lnTo>
                    <a:pt x="54" y="72"/>
                  </a:lnTo>
                  <a:lnTo>
                    <a:pt x="54" y="83"/>
                  </a:lnTo>
                  <a:lnTo>
                    <a:pt x="54" y="72"/>
                  </a:lnTo>
                  <a:lnTo>
                    <a:pt x="62" y="83"/>
                  </a:lnTo>
                  <a:lnTo>
                    <a:pt x="62" y="72"/>
                  </a:lnTo>
                  <a:lnTo>
                    <a:pt x="62" y="83"/>
                  </a:lnTo>
                  <a:lnTo>
                    <a:pt x="62" y="95"/>
                  </a:lnTo>
                  <a:lnTo>
                    <a:pt x="70" y="95"/>
                  </a:lnTo>
                  <a:lnTo>
                    <a:pt x="70" y="119"/>
                  </a:lnTo>
                  <a:lnTo>
                    <a:pt x="70" y="107"/>
                  </a:lnTo>
                  <a:lnTo>
                    <a:pt x="70" y="95"/>
                  </a:lnTo>
                  <a:lnTo>
                    <a:pt x="70" y="107"/>
                  </a:lnTo>
                  <a:lnTo>
                    <a:pt x="79" y="95"/>
                  </a:lnTo>
                  <a:lnTo>
                    <a:pt x="79" y="107"/>
                  </a:lnTo>
                  <a:lnTo>
                    <a:pt x="79" y="95"/>
                  </a:lnTo>
                  <a:lnTo>
                    <a:pt x="79" y="107"/>
                  </a:lnTo>
                  <a:lnTo>
                    <a:pt x="87" y="107"/>
                  </a:lnTo>
                  <a:lnTo>
                    <a:pt x="87" y="131"/>
                  </a:lnTo>
                  <a:lnTo>
                    <a:pt x="87" y="107"/>
                  </a:lnTo>
                  <a:lnTo>
                    <a:pt x="87" y="131"/>
                  </a:lnTo>
                  <a:lnTo>
                    <a:pt x="87" y="119"/>
                  </a:lnTo>
                  <a:lnTo>
                    <a:pt x="87" y="131"/>
                  </a:lnTo>
                  <a:lnTo>
                    <a:pt x="95" y="131"/>
                  </a:lnTo>
                  <a:lnTo>
                    <a:pt x="95" y="119"/>
                  </a:lnTo>
                  <a:lnTo>
                    <a:pt x="95" y="107"/>
                  </a:lnTo>
                  <a:lnTo>
                    <a:pt x="95" y="131"/>
                  </a:lnTo>
                  <a:lnTo>
                    <a:pt x="95" y="119"/>
                  </a:lnTo>
                  <a:lnTo>
                    <a:pt x="95" y="131"/>
                  </a:lnTo>
                  <a:lnTo>
                    <a:pt x="104" y="131"/>
                  </a:lnTo>
                  <a:lnTo>
                    <a:pt x="112" y="143"/>
                  </a:lnTo>
                  <a:lnTo>
                    <a:pt x="112" y="131"/>
                  </a:lnTo>
                  <a:lnTo>
                    <a:pt x="112" y="143"/>
                  </a:lnTo>
                  <a:lnTo>
                    <a:pt x="112" y="154"/>
                  </a:lnTo>
                  <a:lnTo>
                    <a:pt x="112" y="131"/>
                  </a:lnTo>
                  <a:lnTo>
                    <a:pt x="112" y="143"/>
                  </a:lnTo>
                  <a:lnTo>
                    <a:pt x="120" y="143"/>
                  </a:lnTo>
                  <a:lnTo>
                    <a:pt x="120" y="131"/>
                  </a:lnTo>
                  <a:lnTo>
                    <a:pt x="120" y="154"/>
                  </a:lnTo>
                  <a:lnTo>
                    <a:pt x="120" y="167"/>
                  </a:lnTo>
                  <a:lnTo>
                    <a:pt x="120" y="154"/>
                  </a:lnTo>
                  <a:lnTo>
                    <a:pt x="128" y="143"/>
                  </a:lnTo>
                  <a:lnTo>
                    <a:pt x="128" y="154"/>
                  </a:lnTo>
                  <a:lnTo>
                    <a:pt x="128" y="167"/>
                  </a:lnTo>
                  <a:lnTo>
                    <a:pt x="128" y="154"/>
                  </a:lnTo>
                  <a:lnTo>
                    <a:pt x="128" y="167"/>
                  </a:lnTo>
                  <a:lnTo>
                    <a:pt x="128" y="179"/>
                  </a:lnTo>
                  <a:lnTo>
                    <a:pt x="137" y="154"/>
                  </a:lnTo>
                  <a:lnTo>
                    <a:pt x="137" y="179"/>
                  </a:lnTo>
                  <a:lnTo>
                    <a:pt x="137" y="154"/>
                  </a:lnTo>
                  <a:lnTo>
                    <a:pt x="137" y="167"/>
                  </a:lnTo>
                  <a:lnTo>
                    <a:pt x="137" y="154"/>
                  </a:lnTo>
                  <a:lnTo>
                    <a:pt x="145" y="167"/>
                  </a:lnTo>
                  <a:lnTo>
                    <a:pt x="145" y="179"/>
                  </a:lnTo>
                  <a:lnTo>
                    <a:pt x="145" y="167"/>
                  </a:lnTo>
                  <a:lnTo>
                    <a:pt x="145" y="154"/>
                  </a:lnTo>
                  <a:lnTo>
                    <a:pt x="145" y="167"/>
                  </a:lnTo>
                  <a:lnTo>
                    <a:pt x="145" y="179"/>
                  </a:lnTo>
                  <a:lnTo>
                    <a:pt x="153" y="179"/>
                  </a:lnTo>
                  <a:lnTo>
                    <a:pt x="153" y="167"/>
                  </a:lnTo>
                  <a:lnTo>
                    <a:pt x="153" y="179"/>
                  </a:lnTo>
                  <a:lnTo>
                    <a:pt x="153" y="167"/>
                  </a:lnTo>
                  <a:lnTo>
                    <a:pt x="153" y="179"/>
                  </a:lnTo>
                  <a:lnTo>
                    <a:pt x="161" y="179"/>
                  </a:lnTo>
                  <a:lnTo>
                    <a:pt x="161" y="190"/>
                  </a:lnTo>
                  <a:lnTo>
                    <a:pt x="161" y="179"/>
                  </a:lnTo>
                  <a:lnTo>
                    <a:pt x="161" y="202"/>
                  </a:lnTo>
                  <a:lnTo>
                    <a:pt x="161" y="179"/>
                  </a:lnTo>
                  <a:lnTo>
                    <a:pt x="170" y="179"/>
                  </a:lnTo>
                  <a:lnTo>
                    <a:pt x="170" y="190"/>
                  </a:lnTo>
                  <a:lnTo>
                    <a:pt x="170" y="179"/>
                  </a:lnTo>
                  <a:lnTo>
                    <a:pt x="170" y="190"/>
                  </a:lnTo>
                  <a:lnTo>
                    <a:pt x="178" y="179"/>
                  </a:lnTo>
                  <a:lnTo>
                    <a:pt x="178" y="190"/>
                  </a:lnTo>
                  <a:lnTo>
                    <a:pt x="178" y="179"/>
                  </a:lnTo>
                  <a:lnTo>
                    <a:pt x="178" y="202"/>
                  </a:lnTo>
                  <a:lnTo>
                    <a:pt x="186" y="190"/>
                  </a:lnTo>
                  <a:lnTo>
                    <a:pt x="186" y="179"/>
                  </a:lnTo>
                  <a:lnTo>
                    <a:pt x="186" y="190"/>
                  </a:lnTo>
                  <a:lnTo>
                    <a:pt x="186" y="179"/>
                  </a:lnTo>
                  <a:lnTo>
                    <a:pt x="186" y="190"/>
                  </a:lnTo>
                  <a:lnTo>
                    <a:pt x="186" y="179"/>
                  </a:lnTo>
                  <a:lnTo>
                    <a:pt x="195" y="190"/>
                  </a:lnTo>
                  <a:lnTo>
                    <a:pt x="195" y="202"/>
                  </a:lnTo>
                  <a:lnTo>
                    <a:pt x="195" y="190"/>
                  </a:lnTo>
                  <a:lnTo>
                    <a:pt x="195" y="202"/>
                  </a:lnTo>
                  <a:lnTo>
                    <a:pt x="195" y="190"/>
                  </a:lnTo>
                  <a:lnTo>
                    <a:pt x="195" y="202"/>
                  </a:lnTo>
                  <a:lnTo>
                    <a:pt x="195" y="190"/>
                  </a:lnTo>
                  <a:lnTo>
                    <a:pt x="203" y="202"/>
                  </a:lnTo>
                  <a:lnTo>
                    <a:pt x="203" y="190"/>
                  </a:lnTo>
                  <a:lnTo>
                    <a:pt x="203" y="202"/>
                  </a:lnTo>
                  <a:lnTo>
                    <a:pt x="211" y="202"/>
                  </a:lnTo>
                  <a:lnTo>
                    <a:pt x="219" y="202"/>
                  </a:lnTo>
                  <a:lnTo>
                    <a:pt x="219" y="190"/>
                  </a:lnTo>
                  <a:lnTo>
                    <a:pt x="219" y="202"/>
                  </a:lnTo>
                  <a:lnTo>
                    <a:pt x="219" y="190"/>
                  </a:lnTo>
                  <a:lnTo>
                    <a:pt x="228" y="202"/>
                  </a:lnTo>
                  <a:lnTo>
                    <a:pt x="228" y="215"/>
                  </a:lnTo>
                  <a:lnTo>
                    <a:pt x="228" y="202"/>
                  </a:lnTo>
                  <a:lnTo>
                    <a:pt x="228" y="215"/>
                  </a:lnTo>
                  <a:lnTo>
                    <a:pt x="228" y="202"/>
                  </a:lnTo>
                  <a:lnTo>
                    <a:pt x="236" y="202"/>
                  </a:lnTo>
                  <a:lnTo>
                    <a:pt x="236" y="215"/>
                  </a:lnTo>
                  <a:lnTo>
                    <a:pt x="236" y="202"/>
                  </a:lnTo>
                  <a:lnTo>
                    <a:pt x="236" y="215"/>
                  </a:lnTo>
                  <a:lnTo>
                    <a:pt x="236" y="202"/>
                  </a:lnTo>
                  <a:lnTo>
                    <a:pt x="244" y="202"/>
                  </a:lnTo>
                  <a:lnTo>
                    <a:pt x="244" y="215"/>
                  </a:lnTo>
                  <a:lnTo>
                    <a:pt x="244" y="202"/>
                  </a:lnTo>
                  <a:lnTo>
                    <a:pt x="244" y="215"/>
                  </a:lnTo>
                  <a:lnTo>
                    <a:pt x="244" y="202"/>
                  </a:lnTo>
                  <a:lnTo>
                    <a:pt x="252" y="202"/>
                  </a:lnTo>
                  <a:lnTo>
                    <a:pt x="252" y="226"/>
                  </a:lnTo>
                  <a:lnTo>
                    <a:pt x="252" y="215"/>
                  </a:lnTo>
                  <a:lnTo>
                    <a:pt x="252" y="202"/>
                  </a:lnTo>
                  <a:lnTo>
                    <a:pt x="252" y="215"/>
                  </a:lnTo>
                  <a:lnTo>
                    <a:pt x="252" y="226"/>
                  </a:lnTo>
                  <a:lnTo>
                    <a:pt x="261" y="226"/>
                  </a:lnTo>
                  <a:lnTo>
                    <a:pt x="261" y="215"/>
                  </a:lnTo>
                  <a:lnTo>
                    <a:pt x="261" y="226"/>
                  </a:lnTo>
                  <a:lnTo>
                    <a:pt x="261" y="202"/>
                  </a:lnTo>
                  <a:lnTo>
                    <a:pt x="261" y="226"/>
                  </a:lnTo>
                  <a:lnTo>
                    <a:pt x="261" y="215"/>
                  </a:lnTo>
                  <a:lnTo>
                    <a:pt x="261" y="226"/>
                  </a:lnTo>
                  <a:lnTo>
                    <a:pt x="269" y="215"/>
                  </a:lnTo>
                  <a:lnTo>
                    <a:pt x="269" y="202"/>
                  </a:lnTo>
                  <a:lnTo>
                    <a:pt x="269" y="215"/>
                  </a:lnTo>
                  <a:lnTo>
                    <a:pt x="269" y="202"/>
                  </a:lnTo>
                  <a:lnTo>
                    <a:pt x="269" y="215"/>
                  </a:lnTo>
                  <a:lnTo>
                    <a:pt x="269" y="202"/>
                  </a:lnTo>
                  <a:lnTo>
                    <a:pt x="277" y="215"/>
                  </a:lnTo>
                  <a:lnTo>
                    <a:pt x="277" y="226"/>
                  </a:lnTo>
                  <a:lnTo>
                    <a:pt x="277" y="215"/>
                  </a:lnTo>
                  <a:lnTo>
                    <a:pt x="277" y="202"/>
                  </a:lnTo>
                  <a:lnTo>
                    <a:pt x="286" y="226"/>
                  </a:lnTo>
                  <a:lnTo>
                    <a:pt x="286" y="215"/>
                  </a:lnTo>
                  <a:lnTo>
                    <a:pt x="286" y="226"/>
                  </a:lnTo>
                  <a:lnTo>
                    <a:pt x="286" y="202"/>
                  </a:lnTo>
                  <a:lnTo>
                    <a:pt x="286" y="215"/>
                  </a:lnTo>
                  <a:lnTo>
                    <a:pt x="286" y="249"/>
                  </a:lnTo>
                  <a:lnTo>
                    <a:pt x="294" y="215"/>
                  </a:lnTo>
                  <a:lnTo>
                    <a:pt x="294" y="238"/>
                  </a:lnTo>
                  <a:lnTo>
                    <a:pt x="294" y="215"/>
                  </a:lnTo>
                  <a:lnTo>
                    <a:pt x="294" y="238"/>
                  </a:lnTo>
                  <a:lnTo>
                    <a:pt x="294" y="226"/>
                  </a:lnTo>
                  <a:lnTo>
                    <a:pt x="294" y="215"/>
                  </a:lnTo>
                  <a:lnTo>
                    <a:pt x="302" y="238"/>
                  </a:lnTo>
                  <a:lnTo>
                    <a:pt x="302" y="226"/>
                  </a:lnTo>
                  <a:lnTo>
                    <a:pt x="302" y="238"/>
                  </a:lnTo>
                  <a:lnTo>
                    <a:pt x="302" y="226"/>
                  </a:lnTo>
                  <a:lnTo>
                    <a:pt x="302" y="238"/>
                  </a:lnTo>
                  <a:lnTo>
                    <a:pt x="302" y="226"/>
                  </a:lnTo>
                  <a:lnTo>
                    <a:pt x="310" y="238"/>
                  </a:lnTo>
                  <a:lnTo>
                    <a:pt x="310" y="226"/>
                  </a:lnTo>
                  <a:lnTo>
                    <a:pt x="310" y="215"/>
                  </a:lnTo>
                  <a:lnTo>
                    <a:pt x="310" y="226"/>
                  </a:lnTo>
                  <a:lnTo>
                    <a:pt x="319" y="226"/>
                  </a:lnTo>
                  <a:lnTo>
                    <a:pt x="319" y="215"/>
                  </a:lnTo>
                  <a:lnTo>
                    <a:pt x="319" y="238"/>
                  </a:lnTo>
                  <a:lnTo>
                    <a:pt x="319" y="226"/>
                  </a:lnTo>
                  <a:lnTo>
                    <a:pt x="319" y="238"/>
                  </a:lnTo>
                  <a:lnTo>
                    <a:pt x="319" y="226"/>
                  </a:lnTo>
                  <a:lnTo>
                    <a:pt x="327" y="226"/>
                  </a:lnTo>
                  <a:lnTo>
                    <a:pt x="327" y="238"/>
                  </a:lnTo>
                  <a:lnTo>
                    <a:pt x="327" y="226"/>
                  </a:lnTo>
                  <a:lnTo>
                    <a:pt x="335" y="215"/>
                  </a:lnTo>
                  <a:lnTo>
                    <a:pt x="335" y="238"/>
                  </a:lnTo>
                  <a:lnTo>
                    <a:pt x="335" y="226"/>
                  </a:lnTo>
                  <a:lnTo>
                    <a:pt x="335" y="238"/>
                  </a:lnTo>
                  <a:lnTo>
                    <a:pt x="335" y="249"/>
                  </a:lnTo>
                  <a:lnTo>
                    <a:pt x="335" y="238"/>
                  </a:lnTo>
                  <a:lnTo>
                    <a:pt x="335" y="226"/>
                  </a:lnTo>
                  <a:lnTo>
                    <a:pt x="343" y="238"/>
                  </a:lnTo>
                  <a:lnTo>
                    <a:pt x="343" y="226"/>
                  </a:lnTo>
                  <a:lnTo>
                    <a:pt x="343" y="238"/>
                  </a:lnTo>
                  <a:lnTo>
                    <a:pt x="352" y="238"/>
                  </a:lnTo>
                  <a:lnTo>
                    <a:pt x="352" y="226"/>
                  </a:lnTo>
                  <a:lnTo>
                    <a:pt x="352" y="238"/>
                  </a:lnTo>
                  <a:lnTo>
                    <a:pt x="352" y="249"/>
                  </a:lnTo>
                  <a:lnTo>
                    <a:pt x="352" y="238"/>
                  </a:lnTo>
                  <a:lnTo>
                    <a:pt x="352" y="226"/>
                  </a:lnTo>
                  <a:lnTo>
                    <a:pt x="360" y="238"/>
                  </a:lnTo>
                  <a:lnTo>
                    <a:pt x="360" y="249"/>
                  </a:lnTo>
                  <a:lnTo>
                    <a:pt x="360" y="238"/>
                  </a:lnTo>
                  <a:lnTo>
                    <a:pt x="360" y="226"/>
                  </a:lnTo>
                  <a:lnTo>
                    <a:pt x="368" y="238"/>
                  </a:lnTo>
                  <a:lnTo>
                    <a:pt x="368" y="215"/>
                  </a:lnTo>
                  <a:lnTo>
                    <a:pt x="368" y="226"/>
                  </a:lnTo>
                  <a:lnTo>
                    <a:pt x="368" y="249"/>
                  </a:lnTo>
                  <a:lnTo>
                    <a:pt x="368" y="238"/>
                  </a:lnTo>
                  <a:lnTo>
                    <a:pt x="368" y="249"/>
                  </a:lnTo>
                  <a:lnTo>
                    <a:pt x="368" y="226"/>
                  </a:lnTo>
                  <a:lnTo>
                    <a:pt x="368" y="238"/>
                  </a:lnTo>
                  <a:lnTo>
                    <a:pt x="377" y="238"/>
                  </a:lnTo>
                  <a:lnTo>
                    <a:pt x="377" y="249"/>
                  </a:lnTo>
                  <a:lnTo>
                    <a:pt x="377" y="238"/>
                  </a:lnTo>
                  <a:lnTo>
                    <a:pt x="377" y="249"/>
                  </a:lnTo>
                  <a:lnTo>
                    <a:pt x="385" y="238"/>
                  </a:lnTo>
                  <a:lnTo>
                    <a:pt x="385" y="249"/>
                  </a:lnTo>
                  <a:lnTo>
                    <a:pt x="385" y="238"/>
                  </a:lnTo>
                  <a:lnTo>
                    <a:pt x="385" y="249"/>
                  </a:lnTo>
                  <a:lnTo>
                    <a:pt x="393" y="238"/>
                  </a:lnTo>
                  <a:lnTo>
                    <a:pt x="393" y="249"/>
                  </a:lnTo>
                  <a:lnTo>
                    <a:pt x="393" y="238"/>
                  </a:lnTo>
                  <a:lnTo>
                    <a:pt x="393" y="249"/>
                  </a:lnTo>
                  <a:lnTo>
                    <a:pt x="401" y="238"/>
                  </a:lnTo>
                  <a:lnTo>
                    <a:pt x="401" y="226"/>
                  </a:lnTo>
                  <a:lnTo>
                    <a:pt x="401" y="238"/>
                  </a:lnTo>
                  <a:lnTo>
                    <a:pt x="401" y="249"/>
                  </a:lnTo>
                  <a:lnTo>
                    <a:pt x="401" y="238"/>
                  </a:lnTo>
                  <a:lnTo>
                    <a:pt x="410" y="238"/>
                  </a:lnTo>
                  <a:lnTo>
                    <a:pt x="410" y="249"/>
                  </a:lnTo>
                  <a:lnTo>
                    <a:pt x="410" y="238"/>
                  </a:lnTo>
                  <a:lnTo>
                    <a:pt x="410" y="249"/>
                  </a:lnTo>
                  <a:lnTo>
                    <a:pt x="410" y="238"/>
                  </a:lnTo>
                  <a:lnTo>
                    <a:pt x="410" y="249"/>
                  </a:lnTo>
                  <a:lnTo>
                    <a:pt x="418" y="238"/>
                  </a:lnTo>
                  <a:lnTo>
                    <a:pt x="418" y="249"/>
                  </a:lnTo>
                  <a:lnTo>
                    <a:pt x="418" y="238"/>
                  </a:lnTo>
                  <a:lnTo>
                    <a:pt x="426" y="249"/>
                  </a:lnTo>
                  <a:lnTo>
                    <a:pt x="426" y="238"/>
                  </a:lnTo>
                  <a:lnTo>
                    <a:pt x="426" y="249"/>
                  </a:lnTo>
                  <a:lnTo>
                    <a:pt x="426" y="238"/>
                  </a:lnTo>
                  <a:lnTo>
                    <a:pt x="434" y="249"/>
                  </a:lnTo>
                  <a:lnTo>
                    <a:pt x="434" y="262"/>
                  </a:lnTo>
                  <a:lnTo>
                    <a:pt x="434" y="249"/>
                  </a:lnTo>
                  <a:lnTo>
                    <a:pt x="443" y="249"/>
                  </a:lnTo>
                  <a:lnTo>
                    <a:pt x="443" y="262"/>
                  </a:lnTo>
                  <a:lnTo>
                    <a:pt x="443" y="249"/>
                  </a:lnTo>
                  <a:lnTo>
                    <a:pt x="451" y="249"/>
                  </a:lnTo>
                  <a:lnTo>
                    <a:pt x="451" y="274"/>
                  </a:lnTo>
                  <a:lnTo>
                    <a:pt x="451" y="249"/>
                  </a:lnTo>
                  <a:lnTo>
                    <a:pt x="451" y="238"/>
                  </a:lnTo>
                  <a:lnTo>
                    <a:pt x="451" y="249"/>
                  </a:lnTo>
                  <a:lnTo>
                    <a:pt x="451" y="262"/>
                  </a:lnTo>
                  <a:lnTo>
                    <a:pt x="451" y="249"/>
                  </a:lnTo>
                  <a:lnTo>
                    <a:pt x="459" y="249"/>
                  </a:lnTo>
                  <a:lnTo>
                    <a:pt x="459" y="262"/>
                  </a:lnTo>
                  <a:lnTo>
                    <a:pt x="459" y="249"/>
                  </a:lnTo>
                  <a:lnTo>
                    <a:pt x="459" y="262"/>
                  </a:lnTo>
                  <a:lnTo>
                    <a:pt x="468" y="249"/>
                  </a:lnTo>
                  <a:lnTo>
                    <a:pt x="468" y="262"/>
                  </a:lnTo>
                  <a:lnTo>
                    <a:pt x="468" y="249"/>
                  </a:lnTo>
                  <a:lnTo>
                    <a:pt x="468" y="262"/>
                  </a:lnTo>
                  <a:lnTo>
                    <a:pt x="468" y="249"/>
                  </a:lnTo>
                  <a:lnTo>
                    <a:pt x="476" y="249"/>
                  </a:lnTo>
                  <a:lnTo>
                    <a:pt x="476" y="238"/>
                  </a:lnTo>
                  <a:lnTo>
                    <a:pt x="476" y="249"/>
                  </a:lnTo>
                  <a:lnTo>
                    <a:pt x="484" y="249"/>
                  </a:lnTo>
                  <a:lnTo>
                    <a:pt x="492" y="249"/>
                  </a:lnTo>
                  <a:lnTo>
                    <a:pt x="492" y="274"/>
                  </a:lnTo>
                  <a:lnTo>
                    <a:pt x="492" y="249"/>
                  </a:lnTo>
                  <a:lnTo>
                    <a:pt x="501" y="249"/>
                  </a:lnTo>
                  <a:lnTo>
                    <a:pt x="509" y="249"/>
                  </a:lnTo>
                  <a:lnTo>
                    <a:pt x="509" y="262"/>
                  </a:lnTo>
                  <a:lnTo>
                    <a:pt x="509" y="249"/>
                  </a:lnTo>
                  <a:lnTo>
                    <a:pt x="509" y="238"/>
                  </a:lnTo>
                  <a:lnTo>
                    <a:pt x="509" y="249"/>
                  </a:lnTo>
                  <a:lnTo>
                    <a:pt x="517" y="249"/>
                  </a:lnTo>
                  <a:lnTo>
                    <a:pt x="517" y="262"/>
                  </a:lnTo>
                  <a:lnTo>
                    <a:pt x="517" y="249"/>
                  </a:lnTo>
                  <a:lnTo>
                    <a:pt x="517" y="262"/>
                  </a:lnTo>
                  <a:lnTo>
                    <a:pt x="517" y="249"/>
                  </a:lnTo>
                  <a:lnTo>
                    <a:pt x="517" y="262"/>
                  </a:lnTo>
                  <a:lnTo>
                    <a:pt x="525" y="249"/>
                  </a:lnTo>
                  <a:lnTo>
                    <a:pt x="525" y="274"/>
                  </a:lnTo>
                  <a:lnTo>
                    <a:pt x="525" y="249"/>
                  </a:lnTo>
                  <a:lnTo>
                    <a:pt x="534" y="249"/>
                  </a:lnTo>
                  <a:lnTo>
                    <a:pt x="534" y="262"/>
                  </a:lnTo>
                  <a:lnTo>
                    <a:pt x="534" y="249"/>
                  </a:lnTo>
                  <a:lnTo>
                    <a:pt x="534" y="262"/>
                  </a:lnTo>
                  <a:lnTo>
                    <a:pt x="542" y="249"/>
                  </a:lnTo>
                  <a:lnTo>
                    <a:pt x="542" y="262"/>
                  </a:lnTo>
                  <a:lnTo>
                    <a:pt x="542" y="249"/>
                  </a:lnTo>
                  <a:lnTo>
                    <a:pt x="550" y="249"/>
                  </a:lnTo>
                  <a:lnTo>
                    <a:pt x="550" y="262"/>
                  </a:lnTo>
                  <a:lnTo>
                    <a:pt x="550" y="249"/>
                  </a:lnTo>
                  <a:lnTo>
                    <a:pt x="559" y="249"/>
                  </a:lnTo>
                  <a:lnTo>
                    <a:pt x="559" y="262"/>
                  </a:lnTo>
                  <a:lnTo>
                    <a:pt x="559" y="249"/>
                  </a:lnTo>
                  <a:lnTo>
                    <a:pt x="559" y="262"/>
                  </a:lnTo>
                  <a:lnTo>
                    <a:pt x="559" y="249"/>
                  </a:lnTo>
                  <a:lnTo>
                    <a:pt x="567" y="249"/>
                  </a:lnTo>
                  <a:lnTo>
                    <a:pt x="567" y="262"/>
                  </a:lnTo>
                  <a:lnTo>
                    <a:pt x="567" y="249"/>
                  </a:lnTo>
                  <a:lnTo>
                    <a:pt x="567" y="274"/>
                  </a:lnTo>
                  <a:lnTo>
                    <a:pt x="575" y="249"/>
                  </a:lnTo>
                  <a:lnTo>
                    <a:pt x="575" y="274"/>
                  </a:lnTo>
                  <a:lnTo>
                    <a:pt x="575" y="249"/>
                  </a:lnTo>
                  <a:lnTo>
                    <a:pt x="575" y="262"/>
                  </a:lnTo>
                  <a:lnTo>
                    <a:pt x="575" y="249"/>
                  </a:lnTo>
                  <a:lnTo>
                    <a:pt x="575" y="262"/>
                  </a:lnTo>
                  <a:lnTo>
                    <a:pt x="583" y="249"/>
                  </a:lnTo>
                  <a:lnTo>
                    <a:pt x="583" y="262"/>
                  </a:lnTo>
                  <a:lnTo>
                    <a:pt x="592" y="262"/>
                  </a:lnTo>
                  <a:lnTo>
                    <a:pt x="592" y="249"/>
                  </a:lnTo>
                  <a:lnTo>
                    <a:pt x="592" y="262"/>
                  </a:lnTo>
                  <a:lnTo>
                    <a:pt x="600" y="249"/>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1" name="Group 34"/>
          <p:cNvGrpSpPr>
            <a:grpSpLocks/>
          </p:cNvGrpSpPr>
          <p:nvPr/>
        </p:nvGrpSpPr>
        <p:grpSpPr bwMode="auto">
          <a:xfrm>
            <a:off x="4364038" y="4662488"/>
            <a:ext cx="1096962" cy="246062"/>
            <a:chOff x="2992" y="3296"/>
            <a:chExt cx="926" cy="123"/>
          </a:xfrm>
        </p:grpSpPr>
        <p:sp>
          <p:nvSpPr>
            <p:cNvPr id="32937" name="Freeform 35"/>
            <p:cNvSpPr>
              <a:spLocks/>
            </p:cNvSpPr>
            <p:nvPr/>
          </p:nvSpPr>
          <p:spPr bwMode="auto">
            <a:xfrm>
              <a:off x="2992" y="3296"/>
              <a:ext cx="224" cy="36"/>
            </a:xfrm>
            <a:custGeom>
              <a:avLst/>
              <a:gdLst>
                <a:gd name="T0" fmla="*/ 8 w 224"/>
                <a:gd name="T1" fmla="*/ 27 h 36"/>
                <a:gd name="T2" fmla="*/ 16 w 224"/>
                <a:gd name="T3" fmla="*/ 27 h 36"/>
                <a:gd name="T4" fmla="*/ 24 w 224"/>
                <a:gd name="T5" fmla="*/ 27 h 36"/>
                <a:gd name="T6" fmla="*/ 32 w 224"/>
                <a:gd name="T7" fmla="*/ 27 h 36"/>
                <a:gd name="T8" fmla="*/ 40 w 224"/>
                <a:gd name="T9" fmla="*/ 27 h 36"/>
                <a:gd name="T10" fmla="*/ 48 w 224"/>
                <a:gd name="T11" fmla="*/ 18 h 36"/>
                <a:gd name="T12" fmla="*/ 48 w 224"/>
                <a:gd name="T13" fmla="*/ 18 h 36"/>
                <a:gd name="T14" fmla="*/ 56 w 224"/>
                <a:gd name="T15" fmla="*/ 27 h 36"/>
                <a:gd name="T16" fmla="*/ 64 w 224"/>
                <a:gd name="T17" fmla="*/ 18 h 36"/>
                <a:gd name="T18" fmla="*/ 72 w 224"/>
                <a:gd name="T19" fmla="*/ 27 h 36"/>
                <a:gd name="T20" fmla="*/ 80 w 224"/>
                <a:gd name="T21" fmla="*/ 0 h 36"/>
                <a:gd name="T22" fmla="*/ 88 w 224"/>
                <a:gd name="T23" fmla="*/ 27 h 36"/>
                <a:gd name="T24" fmla="*/ 96 w 224"/>
                <a:gd name="T25" fmla="*/ 27 h 36"/>
                <a:gd name="T26" fmla="*/ 104 w 224"/>
                <a:gd name="T27" fmla="*/ 27 h 36"/>
                <a:gd name="T28" fmla="*/ 112 w 224"/>
                <a:gd name="T29" fmla="*/ 18 h 36"/>
                <a:gd name="T30" fmla="*/ 120 w 224"/>
                <a:gd name="T31" fmla="*/ 9 h 36"/>
                <a:gd name="T32" fmla="*/ 128 w 224"/>
                <a:gd name="T33" fmla="*/ 18 h 36"/>
                <a:gd name="T34" fmla="*/ 136 w 224"/>
                <a:gd name="T35" fmla="*/ 9 h 36"/>
                <a:gd name="T36" fmla="*/ 144 w 224"/>
                <a:gd name="T37" fmla="*/ 18 h 36"/>
                <a:gd name="T38" fmla="*/ 152 w 224"/>
                <a:gd name="T39" fmla="*/ 9 h 36"/>
                <a:gd name="T40" fmla="*/ 160 w 224"/>
                <a:gd name="T41" fmla="*/ 0 h 36"/>
                <a:gd name="T42" fmla="*/ 168 w 224"/>
                <a:gd name="T43" fmla="*/ 9 h 36"/>
                <a:gd name="T44" fmla="*/ 176 w 224"/>
                <a:gd name="T45" fmla="*/ 18 h 36"/>
                <a:gd name="T46" fmla="*/ 184 w 224"/>
                <a:gd name="T47" fmla="*/ 27 h 36"/>
                <a:gd name="T48" fmla="*/ 192 w 224"/>
                <a:gd name="T49" fmla="*/ 18 h 36"/>
                <a:gd name="T50" fmla="*/ 192 w 224"/>
                <a:gd name="T51" fmla="*/ 18 h 36"/>
                <a:gd name="T52" fmla="*/ 200 w 224"/>
                <a:gd name="T53" fmla="*/ 9 h 36"/>
                <a:gd name="T54" fmla="*/ 200 w 224"/>
                <a:gd name="T55" fmla="*/ 27 h 36"/>
                <a:gd name="T56" fmla="*/ 208 w 224"/>
                <a:gd name="T57" fmla="*/ 27 h 36"/>
                <a:gd name="T58" fmla="*/ 216 w 224"/>
                <a:gd name="T59" fmla="*/ 27 h 36"/>
                <a:gd name="T60" fmla="*/ 216 w 224"/>
                <a:gd name="T61" fmla="*/ 18 h 36"/>
                <a:gd name="T62" fmla="*/ 224 w 224"/>
                <a:gd name="T63" fmla="*/ 18 h 36"/>
                <a:gd name="T64" fmla="*/ 224 w 224"/>
                <a:gd name="T65" fmla="*/ 27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4" h="36">
                  <a:moveTo>
                    <a:pt x="0" y="27"/>
                  </a:moveTo>
                  <a:lnTo>
                    <a:pt x="8" y="27"/>
                  </a:lnTo>
                  <a:lnTo>
                    <a:pt x="16" y="27"/>
                  </a:lnTo>
                  <a:lnTo>
                    <a:pt x="16" y="36"/>
                  </a:lnTo>
                  <a:lnTo>
                    <a:pt x="24" y="27"/>
                  </a:lnTo>
                  <a:lnTo>
                    <a:pt x="24" y="36"/>
                  </a:lnTo>
                  <a:lnTo>
                    <a:pt x="32" y="27"/>
                  </a:lnTo>
                  <a:lnTo>
                    <a:pt x="40" y="27"/>
                  </a:lnTo>
                  <a:lnTo>
                    <a:pt x="48" y="18"/>
                  </a:lnTo>
                  <a:lnTo>
                    <a:pt x="56" y="27"/>
                  </a:lnTo>
                  <a:lnTo>
                    <a:pt x="64" y="27"/>
                  </a:lnTo>
                  <a:lnTo>
                    <a:pt x="64" y="18"/>
                  </a:lnTo>
                  <a:lnTo>
                    <a:pt x="72" y="27"/>
                  </a:lnTo>
                  <a:lnTo>
                    <a:pt x="80" y="18"/>
                  </a:lnTo>
                  <a:lnTo>
                    <a:pt x="80" y="0"/>
                  </a:lnTo>
                  <a:lnTo>
                    <a:pt x="88" y="9"/>
                  </a:lnTo>
                  <a:lnTo>
                    <a:pt x="88" y="27"/>
                  </a:lnTo>
                  <a:lnTo>
                    <a:pt x="96" y="9"/>
                  </a:lnTo>
                  <a:lnTo>
                    <a:pt x="96" y="27"/>
                  </a:lnTo>
                  <a:lnTo>
                    <a:pt x="104" y="27"/>
                  </a:lnTo>
                  <a:lnTo>
                    <a:pt x="112" y="18"/>
                  </a:lnTo>
                  <a:lnTo>
                    <a:pt x="120" y="9"/>
                  </a:lnTo>
                  <a:lnTo>
                    <a:pt x="120" y="18"/>
                  </a:lnTo>
                  <a:lnTo>
                    <a:pt x="128" y="18"/>
                  </a:lnTo>
                  <a:lnTo>
                    <a:pt x="136" y="9"/>
                  </a:lnTo>
                  <a:lnTo>
                    <a:pt x="136" y="18"/>
                  </a:lnTo>
                  <a:lnTo>
                    <a:pt x="144" y="18"/>
                  </a:lnTo>
                  <a:lnTo>
                    <a:pt x="144" y="9"/>
                  </a:lnTo>
                  <a:lnTo>
                    <a:pt x="152" y="9"/>
                  </a:lnTo>
                  <a:lnTo>
                    <a:pt x="160" y="0"/>
                  </a:lnTo>
                  <a:lnTo>
                    <a:pt x="160" y="27"/>
                  </a:lnTo>
                  <a:lnTo>
                    <a:pt x="168" y="9"/>
                  </a:lnTo>
                  <a:lnTo>
                    <a:pt x="176" y="18"/>
                  </a:lnTo>
                  <a:lnTo>
                    <a:pt x="176" y="9"/>
                  </a:lnTo>
                  <a:lnTo>
                    <a:pt x="184" y="27"/>
                  </a:lnTo>
                  <a:lnTo>
                    <a:pt x="184" y="0"/>
                  </a:lnTo>
                  <a:lnTo>
                    <a:pt x="192" y="18"/>
                  </a:lnTo>
                  <a:lnTo>
                    <a:pt x="192" y="27"/>
                  </a:lnTo>
                  <a:lnTo>
                    <a:pt x="200" y="9"/>
                  </a:lnTo>
                  <a:lnTo>
                    <a:pt x="200" y="27"/>
                  </a:lnTo>
                  <a:lnTo>
                    <a:pt x="208" y="27"/>
                  </a:lnTo>
                  <a:lnTo>
                    <a:pt x="216" y="27"/>
                  </a:lnTo>
                  <a:lnTo>
                    <a:pt x="216" y="18"/>
                  </a:lnTo>
                  <a:lnTo>
                    <a:pt x="224" y="18"/>
                  </a:lnTo>
                  <a:lnTo>
                    <a:pt x="224"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38" name="Freeform 36"/>
            <p:cNvSpPr>
              <a:spLocks/>
            </p:cNvSpPr>
            <p:nvPr/>
          </p:nvSpPr>
          <p:spPr bwMode="auto">
            <a:xfrm>
              <a:off x="3216" y="3312"/>
              <a:ext cx="702" cy="107"/>
            </a:xfrm>
            <a:custGeom>
              <a:avLst/>
              <a:gdLst>
                <a:gd name="T0" fmla="*/ 2147483647 w 88"/>
                <a:gd name="T1" fmla="*/ 2147483647 h 12"/>
                <a:gd name="T2" fmla="*/ 2147483647 w 88"/>
                <a:gd name="T3" fmla="*/ 2147483647 h 12"/>
                <a:gd name="T4" fmla="*/ 2147483647 w 88"/>
                <a:gd name="T5" fmla="*/ 2147483647 h 12"/>
                <a:gd name="T6" fmla="*/ 2147483647 w 88"/>
                <a:gd name="T7" fmla="*/ 2147483647 h 12"/>
                <a:gd name="T8" fmla="*/ 2147483647 w 88"/>
                <a:gd name="T9" fmla="*/ 2147483647 h 12"/>
                <a:gd name="T10" fmla="*/ 2147483647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2" name="Group 37"/>
          <p:cNvGrpSpPr>
            <a:grpSpLocks/>
          </p:cNvGrpSpPr>
          <p:nvPr/>
        </p:nvGrpSpPr>
        <p:grpSpPr bwMode="auto">
          <a:xfrm>
            <a:off x="4406900" y="4691063"/>
            <a:ext cx="825500" cy="277812"/>
            <a:chOff x="2980" y="3377"/>
            <a:chExt cx="699" cy="132"/>
          </a:xfrm>
        </p:grpSpPr>
        <p:sp>
          <p:nvSpPr>
            <p:cNvPr id="32933" name="Freeform 38"/>
            <p:cNvSpPr>
              <a:spLocks/>
            </p:cNvSpPr>
            <p:nvPr/>
          </p:nvSpPr>
          <p:spPr bwMode="auto">
            <a:xfrm>
              <a:off x="3164" y="3385"/>
              <a:ext cx="205" cy="124"/>
            </a:xfrm>
            <a:custGeom>
              <a:avLst/>
              <a:gdLst>
                <a:gd name="T0" fmla="*/ 2 w 260"/>
                <a:gd name="T1" fmla="*/ 1 h 195"/>
                <a:gd name="T2" fmla="*/ 2 w 260"/>
                <a:gd name="T3" fmla="*/ 1 h 195"/>
                <a:gd name="T4" fmla="*/ 2 w 260"/>
                <a:gd name="T5" fmla="*/ 1 h 195"/>
                <a:gd name="T6" fmla="*/ 2 w 260"/>
                <a:gd name="T7" fmla="*/ 1 h 195"/>
                <a:gd name="T8" fmla="*/ 2 w 260"/>
                <a:gd name="T9" fmla="*/ 1 h 195"/>
                <a:gd name="T10" fmla="*/ 2 w 260"/>
                <a:gd name="T11" fmla="*/ 1 h 195"/>
                <a:gd name="T12" fmla="*/ 2 w 260"/>
                <a:gd name="T13" fmla="*/ 1 h 195"/>
                <a:gd name="T14" fmla="*/ 2 w 260"/>
                <a:gd name="T15" fmla="*/ 1 h 195"/>
                <a:gd name="T16" fmla="*/ 2 w 260"/>
                <a:gd name="T17" fmla="*/ 1 h 195"/>
                <a:gd name="T18" fmla="*/ 3 w 260"/>
                <a:gd name="T19" fmla="*/ 1 h 195"/>
                <a:gd name="T20" fmla="*/ 3 w 260"/>
                <a:gd name="T21" fmla="*/ 1 h 195"/>
                <a:gd name="T22" fmla="*/ 4 w 260"/>
                <a:gd name="T23" fmla="*/ 1 h 195"/>
                <a:gd name="T24" fmla="*/ 4 w 260"/>
                <a:gd name="T25" fmla="*/ 1 h 195"/>
                <a:gd name="T26" fmla="*/ 4 w 260"/>
                <a:gd name="T27" fmla="*/ 1 h 195"/>
                <a:gd name="T28" fmla="*/ 4 w 260"/>
                <a:gd name="T29" fmla="*/ 1 h 195"/>
                <a:gd name="T30" fmla="*/ 5 w 260"/>
                <a:gd name="T31" fmla="*/ 1 h 195"/>
                <a:gd name="T32" fmla="*/ 5 w 260"/>
                <a:gd name="T33" fmla="*/ 1 h 195"/>
                <a:gd name="T34" fmla="*/ 5 w 260"/>
                <a:gd name="T35" fmla="*/ 1 h 195"/>
                <a:gd name="T36" fmla="*/ 5 w 260"/>
                <a:gd name="T37" fmla="*/ 1 h 195"/>
                <a:gd name="T38" fmla="*/ 6 w 260"/>
                <a:gd name="T39" fmla="*/ 1 h 195"/>
                <a:gd name="T40" fmla="*/ 6 w 260"/>
                <a:gd name="T41" fmla="*/ 1 h 195"/>
                <a:gd name="T42" fmla="*/ 6 w 260"/>
                <a:gd name="T43" fmla="*/ 1 h 195"/>
                <a:gd name="T44" fmla="*/ 6 w 260"/>
                <a:gd name="T45" fmla="*/ 1 h 195"/>
                <a:gd name="T46" fmla="*/ 6 w 260"/>
                <a:gd name="T47" fmla="*/ 1 h 195"/>
                <a:gd name="T48" fmla="*/ 6 w 260"/>
                <a:gd name="T49" fmla="*/ 1 h 195"/>
                <a:gd name="T50" fmla="*/ 7 w 260"/>
                <a:gd name="T51" fmla="*/ 1 h 195"/>
                <a:gd name="T52" fmla="*/ 7 w 260"/>
                <a:gd name="T53" fmla="*/ 1 h 195"/>
                <a:gd name="T54" fmla="*/ 8 w 260"/>
                <a:gd name="T55" fmla="*/ 1 h 195"/>
                <a:gd name="T56" fmla="*/ 8 w 260"/>
                <a:gd name="T57" fmla="*/ 1 h 195"/>
                <a:gd name="T58" fmla="*/ 8 w 260"/>
                <a:gd name="T59" fmla="*/ 1 h 195"/>
                <a:gd name="T60" fmla="*/ 8 w 260"/>
                <a:gd name="T61" fmla="*/ 1 h 195"/>
                <a:gd name="T62" fmla="*/ 9 w 260"/>
                <a:gd name="T63" fmla="*/ 1 h 195"/>
                <a:gd name="T64" fmla="*/ 9 w 260"/>
                <a:gd name="T65" fmla="*/ 1 h 195"/>
                <a:gd name="T66" fmla="*/ 9 w 260"/>
                <a:gd name="T67" fmla="*/ 1 h 195"/>
                <a:gd name="T68" fmla="*/ 9 w 260"/>
                <a:gd name="T69" fmla="*/ 1 h 195"/>
                <a:gd name="T70" fmla="*/ 10 w 260"/>
                <a:gd name="T71" fmla="*/ 1 h 195"/>
                <a:gd name="T72" fmla="*/ 10 w 260"/>
                <a:gd name="T73" fmla="*/ 1 h 195"/>
                <a:gd name="T74" fmla="*/ 10 w 260"/>
                <a:gd name="T75" fmla="*/ 1 h 195"/>
                <a:gd name="T76" fmla="*/ 10 w 260"/>
                <a:gd name="T77" fmla="*/ 1 h 195"/>
                <a:gd name="T78" fmla="*/ 10 w 260"/>
                <a:gd name="T79" fmla="*/ 1 h 195"/>
                <a:gd name="T80" fmla="*/ 11 w 260"/>
                <a:gd name="T81" fmla="*/ 1 h 195"/>
                <a:gd name="T82" fmla="*/ 11 w 260"/>
                <a:gd name="T83" fmla="*/ 1 h 195"/>
                <a:gd name="T84" fmla="*/ 12 w 260"/>
                <a:gd name="T85" fmla="*/ 1 h 195"/>
                <a:gd name="T86" fmla="*/ 12 w 260"/>
                <a:gd name="T87" fmla="*/ 1 h 195"/>
                <a:gd name="T88" fmla="*/ 13 w 260"/>
                <a:gd name="T89" fmla="*/ 1 h 195"/>
                <a:gd name="T90" fmla="*/ 13 w 260"/>
                <a:gd name="T91" fmla="*/ 1 h 195"/>
                <a:gd name="T92" fmla="*/ 13 w 260"/>
                <a:gd name="T93" fmla="*/ 1 h 195"/>
                <a:gd name="T94" fmla="*/ 13 w 260"/>
                <a:gd name="T95" fmla="*/ 1 h 195"/>
                <a:gd name="T96" fmla="*/ 13 w 260"/>
                <a:gd name="T97" fmla="*/ 1 h 195"/>
                <a:gd name="T98" fmla="*/ 13 w 260"/>
                <a:gd name="T99" fmla="*/ 1 h 195"/>
                <a:gd name="T100" fmla="*/ 13 w 260"/>
                <a:gd name="T101" fmla="*/ 1 h 195"/>
                <a:gd name="T102" fmla="*/ 13 w 260"/>
                <a:gd name="T103" fmla="*/ 1 h 195"/>
                <a:gd name="T104" fmla="*/ 14 w 260"/>
                <a:gd name="T105" fmla="*/ 1 h 195"/>
                <a:gd name="T106" fmla="*/ 15 w 260"/>
                <a:gd name="T107" fmla="*/ 1 h 195"/>
                <a:gd name="T108" fmla="*/ 15 w 260"/>
                <a:gd name="T109" fmla="*/ 1 h 195"/>
                <a:gd name="T110" fmla="*/ 15 w 260"/>
                <a:gd name="T111" fmla="*/ 1 h 19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60" h="195">
                  <a:moveTo>
                    <a:pt x="0" y="0"/>
                  </a:moveTo>
                  <a:lnTo>
                    <a:pt x="8" y="135"/>
                  </a:lnTo>
                  <a:lnTo>
                    <a:pt x="8" y="141"/>
                  </a:lnTo>
                  <a:lnTo>
                    <a:pt x="8" y="147"/>
                  </a:lnTo>
                  <a:lnTo>
                    <a:pt x="14" y="159"/>
                  </a:lnTo>
                  <a:lnTo>
                    <a:pt x="14" y="165"/>
                  </a:lnTo>
                  <a:lnTo>
                    <a:pt x="14" y="171"/>
                  </a:lnTo>
                  <a:lnTo>
                    <a:pt x="14" y="177"/>
                  </a:lnTo>
                  <a:lnTo>
                    <a:pt x="20" y="177"/>
                  </a:lnTo>
                  <a:lnTo>
                    <a:pt x="20" y="183"/>
                  </a:lnTo>
                  <a:lnTo>
                    <a:pt x="20" y="177"/>
                  </a:lnTo>
                  <a:lnTo>
                    <a:pt x="26" y="183"/>
                  </a:lnTo>
                  <a:lnTo>
                    <a:pt x="32" y="183"/>
                  </a:lnTo>
                  <a:lnTo>
                    <a:pt x="32" y="195"/>
                  </a:lnTo>
                  <a:lnTo>
                    <a:pt x="32" y="177"/>
                  </a:lnTo>
                  <a:lnTo>
                    <a:pt x="32" y="183"/>
                  </a:lnTo>
                  <a:lnTo>
                    <a:pt x="38" y="183"/>
                  </a:lnTo>
                  <a:lnTo>
                    <a:pt x="44" y="183"/>
                  </a:lnTo>
                  <a:lnTo>
                    <a:pt x="44" y="195"/>
                  </a:lnTo>
                  <a:lnTo>
                    <a:pt x="44" y="183"/>
                  </a:lnTo>
                  <a:lnTo>
                    <a:pt x="44" y="189"/>
                  </a:lnTo>
                  <a:lnTo>
                    <a:pt x="50" y="183"/>
                  </a:lnTo>
                  <a:lnTo>
                    <a:pt x="50" y="189"/>
                  </a:lnTo>
                  <a:lnTo>
                    <a:pt x="50" y="183"/>
                  </a:lnTo>
                  <a:lnTo>
                    <a:pt x="56" y="183"/>
                  </a:lnTo>
                  <a:lnTo>
                    <a:pt x="56" y="189"/>
                  </a:lnTo>
                  <a:lnTo>
                    <a:pt x="62" y="183"/>
                  </a:lnTo>
                  <a:lnTo>
                    <a:pt x="62" y="195"/>
                  </a:lnTo>
                  <a:lnTo>
                    <a:pt x="62" y="177"/>
                  </a:lnTo>
                  <a:lnTo>
                    <a:pt x="62" y="183"/>
                  </a:lnTo>
                  <a:lnTo>
                    <a:pt x="62" y="189"/>
                  </a:lnTo>
                  <a:lnTo>
                    <a:pt x="68" y="183"/>
                  </a:lnTo>
                  <a:lnTo>
                    <a:pt x="68" y="177"/>
                  </a:lnTo>
                  <a:lnTo>
                    <a:pt x="68" y="195"/>
                  </a:lnTo>
                  <a:lnTo>
                    <a:pt x="68" y="183"/>
                  </a:lnTo>
                  <a:lnTo>
                    <a:pt x="74" y="177"/>
                  </a:lnTo>
                  <a:lnTo>
                    <a:pt x="74" y="183"/>
                  </a:lnTo>
                  <a:lnTo>
                    <a:pt x="74" y="177"/>
                  </a:lnTo>
                  <a:lnTo>
                    <a:pt x="74" y="189"/>
                  </a:lnTo>
                  <a:lnTo>
                    <a:pt x="80" y="183"/>
                  </a:lnTo>
                  <a:lnTo>
                    <a:pt x="80" y="177"/>
                  </a:lnTo>
                  <a:lnTo>
                    <a:pt x="80" y="183"/>
                  </a:lnTo>
                  <a:lnTo>
                    <a:pt x="86" y="177"/>
                  </a:lnTo>
                  <a:lnTo>
                    <a:pt x="86" y="183"/>
                  </a:lnTo>
                  <a:lnTo>
                    <a:pt x="86" y="177"/>
                  </a:lnTo>
                  <a:lnTo>
                    <a:pt x="92" y="183"/>
                  </a:lnTo>
                  <a:lnTo>
                    <a:pt x="92" y="177"/>
                  </a:lnTo>
                  <a:lnTo>
                    <a:pt x="92" y="183"/>
                  </a:lnTo>
                  <a:lnTo>
                    <a:pt x="98" y="177"/>
                  </a:lnTo>
                  <a:lnTo>
                    <a:pt x="98" y="183"/>
                  </a:lnTo>
                  <a:lnTo>
                    <a:pt x="98" y="177"/>
                  </a:lnTo>
                  <a:lnTo>
                    <a:pt x="104" y="177"/>
                  </a:lnTo>
                  <a:lnTo>
                    <a:pt x="104" y="183"/>
                  </a:lnTo>
                  <a:lnTo>
                    <a:pt x="110" y="177"/>
                  </a:lnTo>
                  <a:lnTo>
                    <a:pt x="110" y="183"/>
                  </a:lnTo>
                  <a:lnTo>
                    <a:pt x="110" y="171"/>
                  </a:lnTo>
                  <a:lnTo>
                    <a:pt x="116" y="183"/>
                  </a:lnTo>
                  <a:lnTo>
                    <a:pt x="116" y="171"/>
                  </a:lnTo>
                  <a:lnTo>
                    <a:pt x="116" y="183"/>
                  </a:lnTo>
                  <a:lnTo>
                    <a:pt x="116" y="171"/>
                  </a:lnTo>
                  <a:lnTo>
                    <a:pt x="122" y="177"/>
                  </a:lnTo>
                  <a:lnTo>
                    <a:pt x="122" y="183"/>
                  </a:lnTo>
                  <a:lnTo>
                    <a:pt x="122" y="177"/>
                  </a:lnTo>
                  <a:lnTo>
                    <a:pt x="122" y="171"/>
                  </a:lnTo>
                  <a:lnTo>
                    <a:pt x="122" y="183"/>
                  </a:lnTo>
                  <a:lnTo>
                    <a:pt x="128" y="177"/>
                  </a:lnTo>
                  <a:lnTo>
                    <a:pt x="128" y="183"/>
                  </a:lnTo>
                  <a:lnTo>
                    <a:pt x="128" y="177"/>
                  </a:lnTo>
                  <a:lnTo>
                    <a:pt x="134" y="171"/>
                  </a:lnTo>
                  <a:lnTo>
                    <a:pt x="134" y="177"/>
                  </a:lnTo>
                  <a:lnTo>
                    <a:pt x="140" y="177"/>
                  </a:lnTo>
                  <a:lnTo>
                    <a:pt x="140" y="171"/>
                  </a:lnTo>
                  <a:lnTo>
                    <a:pt x="140" y="177"/>
                  </a:lnTo>
                  <a:lnTo>
                    <a:pt x="140" y="171"/>
                  </a:lnTo>
                  <a:lnTo>
                    <a:pt x="140" y="177"/>
                  </a:lnTo>
                  <a:lnTo>
                    <a:pt x="140" y="171"/>
                  </a:lnTo>
                  <a:lnTo>
                    <a:pt x="146" y="177"/>
                  </a:lnTo>
                  <a:lnTo>
                    <a:pt x="146" y="165"/>
                  </a:lnTo>
                  <a:lnTo>
                    <a:pt x="146" y="177"/>
                  </a:lnTo>
                  <a:lnTo>
                    <a:pt x="152" y="171"/>
                  </a:lnTo>
                  <a:lnTo>
                    <a:pt x="152" y="159"/>
                  </a:lnTo>
                  <a:lnTo>
                    <a:pt x="152" y="171"/>
                  </a:lnTo>
                  <a:lnTo>
                    <a:pt x="158" y="159"/>
                  </a:lnTo>
                  <a:lnTo>
                    <a:pt x="158" y="171"/>
                  </a:lnTo>
                  <a:lnTo>
                    <a:pt x="158" y="165"/>
                  </a:lnTo>
                  <a:lnTo>
                    <a:pt x="158" y="171"/>
                  </a:lnTo>
                  <a:lnTo>
                    <a:pt x="164" y="165"/>
                  </a:lnTo>
                  <a:lnTo>
                    <a:pt x="164" y="171"/>
                  </a:lnTo>
                  <a:lnTo>
                    <a:pt x="164" y="165"/>
                  </a:lnTo>
                  <a:lnTo>
                    <a:pt x="164" y="159"/>
                  </a:lnTo>
                  <a:lnTo>
                    <a:pt x="170" y="165"/>
                  </a:lnTo>
                  <a:lnTo>
                    <a:pt x="170" y="171"/>
                  </a:lnTo>
                  <a:lnTo>
                    <a:pt x="170" y="159"/>
                  </a:lnTo>
                  <a:lnTo>
                    <a:pt x="170" y="177"/>
                  </a:lnTo>
                  <a:lnTo>
                    <a:pt x="176" y="165"/>
                  </a:lnTo>
                  <a:lnTo>
                    <a:pt x="176" y="177"/>
                  </a:lnTo>
                  <a:lnTo>
                    <a:pt x="176" y="165"/>
                  </a:lnTo>
                  <a:lnTo>
                    <a:pt x="176" y="171"/>
                  </a:lnTo>
                  <a:lnTo>
                    <a:pt x="182" y="171"/>
                  </a:lnTo>
                  <a:lnTo>
                    <a:pt x="182" y="153"/>
                  </a:lnTo>
                  <a:lnTo>
                    <a:pt x="182" y="165"/>
                  </a:lnTo>
                  <a:lnTo>
                    <a:pt x="182" y="159"/>
                  </a:lnTo>
                  <a:lnTo>
                    <a:pt x="182" y="171"/>
                  </a:lnTo>
                  <a:lnTo>
                    <a:pt x="188" y="165"/>
                  </a:lnTo>
                  <a:lnTo>
                    <a:pt x="188" y="159"/>
                  </a:lnTo>
                  <a:lnTo>
                    <a:pt x="188" y="165"/>
                  </a:lnTo>
                  <a:lnTo>
                    <a:pt x="188" y="171"/>
                  </a:lnTo>
                  <a:lnTo>
                    <a:pt x="194" y="153"/>
                  </a:lnTo>
                  <a:lnTo>
                    <a:pt x="194" y="171"/>
                  </a:lnTo>
                  <a:lnTo>
                    <a:pt x="194" y="159"/>
                  </a:lnTo>
                  <a:lnTo>
                    <a:pt x="194" y="153"/>
                  </a:lnTo>
                  <a:lnTo>
                    <a:pt x="194" y="159"/>
                  </a:lnTo>
                  <a:lnTo>
                    <a:pt x="200" y="159"/>
                  </a:lnTo>
                  <a:lnTo>
                    <a:pt x="200" y="153"/>
                  </a:lnTo>
                  <a:lnTo>
                    <a:pt x="200" y="171"/>
                  </a:lnTo>
                  <a:lnTo>
                    <a:pt x="200" y="165"/>
                  </a:lnTo>
                  <a:lnTo>
                    <a:pt x="200" y="159"/>
                  </a:lnTo>
                  <a:lnTo>
                    <a:pt x="206" y="159"/>
                  </a:lnTo>
                  <a:lnTo>
                    <a:pt x="206" y="153"/>
                  </a:lnTo>
                  <a:lnTo>
                    <a:pt x="206" y="159"/>
                  </a:lnTo>
                  <a:lnTo>
                    <a:pt x="212" y="159"/>
                  </a:lnTo>
                  <a:lnTo>
                    <a:pt x="212" y="153"/>
                  </a:lnTo>
                  <a:lnTo>
                    <a:pt x="212" y="159"/>
                  </a:lnTo>
                  <a:lnTo>
                    <a:pt x="212" y="153"/>
                  </a:lnTo>
                  <a:lnTo>
                    <a:pt x="212" y="159"/>
                  </a:lnTo>
                  <a:lnTo>
                    <a:pt x="218" y="159"/>
                  </a:lnTo>
                  <a:lnTo>
                    <a:pt x="218" y="153"/>
                  </a:lnTo>
                  <a:lnTo>
                    <a:pt x="218" y="159"/>
                  </a:lnTo>
                  <a:lnTo>
                    <a:pt x="218" y="153"/>
                  </a:lnTo>
                  <a:lnTo>
                    <a:pt x="224" y="165"/>
                  </a:lnTo>
                  <a:lnTo>
                    <a:pt x="224" y="159"/>
                  </a:lnTo>
                  <a:lnTo>
                    <a:pt x="224" y="153"/>
                  </a:lnTo>
                  <a:lnTo>
                    <a:pt x="230" y="165"/>
                  </a:lnTo>
                  <a:lnTo>
                    <a:pt x="230" y="159"/>
                  </a:lnTo>
                  <a:lnTo>
                    <a:pt x="230" y="147"/>
                  </a:lnTo>
                  <a:lnTo>
                    <a:pt x="230" y="159"/>
                  </a:lnTo>
                  <a:lnTo>
                    <a:pt x="236" y="159"/>
                  </a:lnTo>
                  <a:lnTo>
                    <a:pt x="236" y="153"/>
                  </a:lnTo>
                  <a:lnTo>
                    <a:pt x="236" y="159"/>
                  </a:lnTo>
                  <a:lnTo>
                    <a:pt x="242" y="153"/>
                  </a:lnTo>
                  <a:lnTo>
                    <a:pt x="242" y="159"/>
                  </a:lnTo>
                  <a:lnTo>
                    <a:pt x="242" y="165"/>
                  </a:lnTo>
                  <a:lnTo>
                    <a:pt x="242" y="153"/>
                  </a:lnTo>
                  <a:lnTo>
                    <a:pt x="242" y="159"/>
                  </a:lnTo>
                  <a:lnTo>
                    <a:pt x="248" y="153"/>
                  </a:lnTo>
                  <a:lnTo>
                    <a:pt x="248" y="159"/>
                  </a:lnTo>
                  <a:lnTo>
                    <a:pt x="248" y="153"/>
                  </a:lnTo>
                  <a:lnTo>
                    <a:pt x="248" y="159"/>
                  </a:lnTo>
                  <a:lnTo>
                    <a:pt x="254" y="159"/>
                  </a:lnTo>
                  <a:lnTo>
                    <a:pt x="254" y="165"/>
                  </a:lnTo>
                  <a:lnTo>
                    <a:pt x="260" y="147"/>
                  </a:lnTo>
                  <a:lnTo>
                    <a:pt x="260" y="159"/>
                  </a:lnTo>
                  <a:lnTo>
                    <a:pt x="260" y="14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34" name="Freeform 39"/>
            <p:cNvSpPr>
              <a:spLocks/>
            </p:cNvSpPr>
            <p:nvPr/>
          </p:nvSpPr>
          <p:spPr bwMode="auto">
            <a:xfrm rot="-303145">
              <a:off x="3364" y="3472"/>
              <a:ext cx="123" cy="15"/>
            </a:xfrm>
            <a:custGeom>
              <a:avLst/>
              <a:gdLst>
                <a:gd name="T0" fmla="*/ 5 w 123"/>
                <a:gd name="T1" fmla="*/ 7 h 15"/>
                <a:gd name="T2" fmla="*/ 5 w 123"/>
                <a:gd name="T3" fmla="*/ 7 h 15"/>
                <a:gd name="T4" fmla="*/ 10 w 123"/>
                <a:gd name="T5" fmla="*/ 7 h 15"/>
                <a:gd name="T6" fmla="*/ 10 w 123"/>
                <a:gd name="T7" fmla="*/ 4 h 15"/>
                <a:gd name="T8" fmla="*/ 14 w 123"/>
                <a:gd name="T9" fmla="*/ 7 h 15"/>
                <a:gd name="T10" fmla="*/ 19 w 123"/>
                <a:gd name="T11" fmla="*/ 7 h 15"/>
                <a:gd name="T12" fmla="*/ 19 w 123"/>
                <a:gd name="T13" fmla="*/ 4 h 15"/>
                <a:gd name="T14" fmla="*/ 24 w 123"/>
                <a:gd name="T15" fmla="*/ 4 h 15"/>
                <a:gd name="T16" fmla="*/ 24 w 123"/>
                <a:gd name="T17" fmla="*/ 7 h 15"/>
                <a:gd name="T18" fmla="*/ 29 w 123"/>
                <a:gd name="T19" fmla="*/ 7 h 15"/>
                <a:gd name="T20" fmla="*/ 29 w 123"/>
                <a:gd name="T21" fmla="*/ 4 h 15"/>
                <a:gd name="T22" fmla="*/ 33 w 123"/>
                <a:gd name="T23" fmla="*/ 7 h 15"/>
                <a:gd name="T24" fmla="*/ 38 w 123"/>
                <a:gd name="T25" fmla="*/ 4 h 15"/>
                <a:gd name="T26" fmla="*/ 38 w 123"/>
                <a:gd name="T27" fmla="*/ 4 h 15"/>
                <a:gd name="T28" fmla="*/ 43 w 123"/>
                <a:gd name="T29" fmla="*/ 4 h 15"/>
                <a:gd name="T30" fmla="*/ 43 w 123"/>
                <a:gd name="T31" fmla="*/ 7 h 15"/>
                <a:gd name="T32" fmla="*/ 47 w 123"/>
                <a:gd name="T33" fmla="*/ 7 h 15"/>
                <a:gd name="T34" fmla="*/ 47 w 123"/>
                <a:gd name="T35" fmla="*/ 11 h 15"/>
                <a:gd name="T36" fmla="*/ 52 w 123"/>
                <a:gd name="T37" fmla="*/ 7 h 15"/>
                <a:gd name="T38" fmla="*/ 57 w 123"/>
                <a:gd name="T39" fmla="*/ 7 h 15"/>
                <a:gd name="T40" fmla="*/ 57 w 123"/>
                <a:gd name="T41" fmla="*/ 7 h 15"/>
                <a:gd name="T42" fmla="*/ 62 w 123"/>
                <a:gd name="T43" fmla="*/ 11 h 15"/>
                <a:gd name="T44" fmla="*/ 62 w 123"/>
                <a:gd name="T45" fmla="*/ 7 h 15"/>
                <a:gd name="T46" fmla="*/ 66 w 123"/>
                <a:gd name="T47" fmla="*/ 7 h 15"/>
                <a:gd name="T48" fmla="*/ 66 w 123"/>
                <a:gd name="T49" fmla="*/ 4 h 15"/>
                <a:gd name="T50" fmla="*/ 71 w 123"/>
                <a:gd name="T51" fmla="*/ 7 h 15"/>
                <a:gd name="T52" fmla="*/ 76 w 123"/>
                <a:gd name="T53" fmla="*/ 11 h 15"/>
                <a:gd name="T54" fmla="*/ 76 w 123"/>
                <a:gd name="T55" fmla="*/ 4 h 15"/>
                <a:gd name="T56" fmla="*/ 80 w 123"/>
                <a:gd name="T57" fmla="*/ 7 h 15"/>
                <a:gd name="T58" fmla="*/ 80 w 123"/>
                <a:gd name="T59" fmla="*/ 4 h 15"/>
                <a:gd name="T60" fmla="*/ 85 w 123"/>
                <a:gd name="T61" fmla="*/ 0 h 15"/>
                <a:gd name="T62" fmla="*/ 85 w 123"/>
                <a:gd name="T63" fmla="*/ 4 h 15"/>
                <a:gd name="T64" fmla="*/ 90 w 123"/>
                <a:gd name="T65" fmla="*/ 0 h 15"/>
                <a:gd name="T66" fmla="*/ 95 w 123"/>
                <a:gd name="T67" fmla="*/ 7 h 15"/>
                <a:gd name="T68" fmla="*/ 95 w 123"/>
                <a:gd name="T69" fmla="*/ 4 h 15"/>
                <a:gd name="T70" fmla="*/ 99 w 123"/>
                <a:gd name="T71" fmla="*/ 7 h 15"/>
                <a:gd name="T72" fmla="*/ 99 w 123"/>
                <a:gd name="T73" fmla="*/ 7 h 15"/>
                <a:gd name="T74" fmla="*/ 104 w 123"/>
                <a:gd name="T75" fmla="*/ 4 h 15"/>
                <a:gd name="T76" fmla="*/ 104 w 123"/>
                <a:gd name="T77" fmla="*/ 4 h 15"/>
                <a:gd name="T78" fmla="*/ 109 w 123"/>
                <a:gd name="T79" fmla="*/ 4 h 15"/>
                <a:gd name="T80" fmla="*/ 114 w 123"/>
                <a:gd name="T81" fmla="*/ 4 h 15"/>
                <a:gd name="T82" fmla="*/ 114 w 123"/>
                <a:gd name="T83" fmla="*/ 4 h 15"/>
                <a:gd name="T84" fmla="*/ 123 w 123"/>
                <a:gd name="T85" fmla="*/ 4 h 1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3" h="15">
                  <a:moveTo>
                    <a:pt x="0" y="4"/>
                  </a:moveTo>
                  <a:lnTo>
                    <a:pt x="0" y="4"/>
                  </a:lnTo>
                  <a:lnTo>
                    <a:pt x="5" y="7"/>
                  </a:lnTo>
                  <a:lnTo>
                    <a:pt x="5" y="4"/>
                  </a:lnTo>
                  <a:lnTo>
                    <a:pt x="5" y="7"/>
                  </a:lnTo>
                  <a:lnTo>
                    <a:pt x="10" y="4"/>
                  </a:lnTo>
                  <a:lnTo>
                    <a:pt x="10" y="7"/>
                  </a:lnTo>
                  <a:lnTo>
                    <a:pt x="10" y="4"/>
                  </a:lnTo>
                  <a:lnTo>
                    <a:pt x="14" y="7"/>
                  </a:lnTo>
                  <a:lnTo>
                    <a:pt x="14" y="4"/>
                  </a:lnTo>
                  <a:lnTo>
                    <a:pt x="19" y="7"/>
                  </a:lnTo>
                  <a:lnTo>
                    <a:pt x="19" y="4"/>
                  </a:lnTo>
                  <a:lnTo>
                    <a:pt x="19" y="7"/>
                  </a:lnTo>
                  <a:lnTo>
                    <a:pt x="24" y="4"/>
                  </a:lnTo>
                  <a:lnTo>
                    <a:pt x="24" y="7"/>
                  </a:lnTo>
                  <a:lnTo>
                    <a:pt x="29" y="4"/>
                  </a:lnTo>
                  <a:lnTo>
                    <a:pt x="29" y="7"/>
                  </a:lnTo>
                  <a:lnTo>
                    <a:pt x="29" y="11"/>
                  </a:lnTo>
                  <a:lnTo>
                    <a:pt x="29" y="7"/>
                  </a:lnTo>
                  <a:lnTo>
                    <a:pt x="29" y="4"/>
                  </a:lnTo>
                  <a:lnTo>
                    <a:pt x="33" y="7"/>
                  </a:lnTo>
                  <a:lnTo>
                    <a:pt x="33" y="11"/>
                  </a:lnTo>
                  <a:lnTo>
                    <a:pt x="38" y="4"/>
                  </a:lnTo>
                  <a:lnTo>
                    <a:pt x="38" y="7"/>
                  </a:lnTo>
                  <a:lnTo>
                    <a:pt x="38" y="4"/>
                  </a:lnTo>
                  <a:lnTo>
                    <a:pt x="38" y="7"/>
                  </a:lnTo>
                  <a:lnTo>
                    <a:pt x="43" y="7"/>
                  </a:lnTo>
                  <a:lnTo>
                    <a:pt x="43" y="4"/>
                  </a:lnTo>
                  <a:lnTo>
                    <a:pt x="43" y="7"/>
                  </a:lnTo>
                  <a:lnTo>
                    <a:pt x="47" y="7"/>
                  </a:lnTo>
                  <a:lnTo>
                    <a:pt x="47" y="11"/>
                  </a:lnTo>
                  <a:lnTo>
                    <a:pt x="52" y="4"/>
                  </a:lnTo>
                  <a:lnTo>
                    <a:pt x="52" y="7"/>
                  </a:lnTo>
                  <a:lnTo>
                    <a:pt x="52" y="4"/>
                  </a:lnTo>
                  <a:lnTo>
                    <a:pt x="52" y="15"/>
                  </a:lnTo>
                  <a:lnTo>
                    <a:pt x="57" y="7"/>
                  </a:lnTo>
                  <a:lnTo>
                    <a:pt x="57" y="11"/>
                  </a:lnTo>
                  <a:lnTo>
                    <a:pt x="62" y="4"/>
                  </a:lnTo>
                  <a:lnTo>
                    <a:pt x="62" y="11"/>
                  </a:lnTo>
                  <a:lnTo>
                    <a:pt x="62" y="0"/>
                  </a:lnTo>
                  <a:lnTo>
                    <a:pt x="62" y="7"/>
                  </a:lnTo>
                  <a:lnTo>
                    <a:pt x="62" y="0"/>
                  </a:lnTo>
                  <a:lnTo>
                    <a:pt x="66" y="4"/>
                  </a:lnTo>
                  <a:lnTo>
                    <a:pt x="66" y="7"/>
                  </a:lnTo>
                  <a:lnTo>
                    <a:pt x="66" y="4"/>
                  </a:lnTo>
                  <a:lnTo>
                    <a:pt x="66" y="11"/>
                  </a:lnTo>
                  <a:lnTo>
                    <a:pt x="66" y="4"/>
                  </a:lnTo>
                  <a:lnTo>
                    <a:pt x="71" y="7"/>
                  </a:lnTo>
                  <a:lnTo>
                    <a:pt x="71" y="4"/>
                  </a:lnTo>
                  <a:lnTo>
                    <a:pt x="71" y="7"/>
                  </a:lnTo>
                  <a:lnTo>
                    <a:pt x="71" y="4"/>
                  </a:lnTo>
                  <a:lnTo>
                    <a:pt x="76" y="11"/>
                  </a:lnTo>
                  <a:lnTo>
                    <a:pt x="76" y="4"/>
                  </a:lnTo>
                  <a:lnTo>
                    <a:pt x="76" y="11"/>
                  </a:lnTo>
                  <a:lnTo>
                    <a:pt x="80" y="7"/>
                  </a:lnTo>
                  <a:lnTo>
                    <a:pt x="80" y="4"/>
                  </a:lnTo>
                  <a:lnTo>
                    <a:pt x="80" y="7"/>
                  </a:lnTo>
                  <a:lnTo>
                    <a:pt x="80" y="4"/>
                  </a:lnTo>
                  <a:lnTo>
                    <a:pt x="85" y="11"/>
                  </a:lnTo>
                  <a:lnTo>
                    <a:pt x="85" y="0"/>
                  </a:lnTo>
                  <a:lnTo>
                    <a:pt x="85" y="7"/>
                  </a:lnTo>
                  <a:lnTo>
                    <a:pt x="85" y="4"/>
                  </a:lnTo>
                  <a:lnTo>
                    <a:pt x="90" y="7"/>
                  </a:lnTo>
                  <a:lnTo>
                    <a:pt x="90" y="4"/>
                  </a:lnTo>
                  <a:lnTo>
                    <a:pt x="90" y="0"/>
                  </a:lnTo>
                  <a:lnTo>
                    <a:pt x="90" y="4"/>
                  </a:lnTo>
                  <a:lnTo>
                    <a:pt x="90" y="7"/>
                  </a:lnTo>
                  <a:lnTo>
                    <a:pt x="95" y="7"/>
                  </a:lnTo>
                  <a:lnTo>
                    <a:pt x="95" y="4"/>
                  </a:lnTo>
                  <a:lnTo>
                    <a:pt x="95" y="7"/>
                  </a:lnTo>
                  <a:lnTo>
                    <a:pt x="99" y="4"/>
                  </a:lnTo>
                  <a:lnTo>
                    <a:pt x="99" y="7"/>
                  </a:lnTo>
                  <a:lnTo>
                    <a:pt x="99" y="4"/>
                  </a:lnTo>
                  <a:lnTo>
                    <a:pt x="99" y="7"/>
                  </a:lnTo>
                  <a:lnTo>
                    <a:pt x="104" y="7"/>
                  </a:lnTo>
                  <a:lnTo>
                    <a:pt x="104" y="4"/>
                  </a:lnTo>
                  <a:lnTo>
                    <a:pt x="104" y="11"/>
                  </a:lnTo>
                  <a:lnTo>
                    <a:pt x="104" y="4"/>
                  </a:lnTo>
                  <a:lnTo>
                    <a:pt x="109" y="4"/>
                  </a:lnTo>
                  <a:lnTo>
                    <a:pt x="109" y="0"/>
                  </a:lnTo>
                  <a:lnTo>
                    <a:pt x="109" y="7"/>
                  </a:lnTo>
                  <a:lnTo>
                    <a:pt x="114" y="4"/>
                  </a:lnTo>
                  <a:lnTo>
                    <a:pt x="114" y="0"/>
                  </a:lnTo>
                  <a:lnTo>
                    <a:pt x="114" y="4"/>
                  </a:lnTo>
                  <a:lnTo>
                    <a:pt x="118" y="4"/>
                  </a:lnTo>
                  <a:lnTo>
                    <a:pt x="118" y="7"/>
                  </a:lnTo>
                  <a:lnTo>
                    <a:pt x="123" y="4"/>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35" name="Freeform 40"/>
            <p:cNvSpPr>
              <a:spLocks/>
            </p:cNvSpPr>
            <p:nvPr/>
          </p:nvSpPr>
          <p:spPr bwMode="auto">
            <a:xfrm>
              <a:off x="2980" y="3377"/>
              <a:ext cx="184" cy="6"/>
            </a:xfrm>
            <a:custGeom>
              <a:avLst/>
              <a:gdLst>
                <a:gd name="T0" fmla="*/ 368 w 128"/>
                <a:gd name="T1" fmla="*/ 0 h 6"/>
                <a:gd name="T2" fmla="*/ 368 w 128"/>
                <a:gd name="T3" fmla="*/ 0 h 6"/>
                <a:gd name="T4" fmla="*/ 760 w 128"/>
                <a:gd name="T5" fmla="*/ 2 h 6"/>
                <a:gd name="T6" fmla="*/ 760 w 128"/>
                <a:gd name="T7" fmla="*/ 2 h 6"/>
                <a:gd name="T8" fmla="*/ 1209 w 128"/>
                <a:gd name="T9" fmla="*/ 2 h 6"/>
                <a:gd name="T10" fmla="*/ 1209 w 128"/>
                <a:gd name="T11" fmla="*/ 4 h 6"/>
                <a:gd name="T12" fmla="*/ 1209 w 128"/>
                <a:gd name="T13" fmla="*/ 6 h 6"/>
                <a:gd name="T14" fmla="*/ 1473 w 128"/>
                <a:gd name="T15" fmla="*/ 4 h 6"/>
                <a:gd name="T16" fmla="*/ 1473 w 128"/>
                <a:gd name="T17" fmla="*/ 4 h 6"/>
                <a:gd name="T18" fmla="*/ 1909 w 128"/>
                <a:gd name="T19" fmla="*/ 6 h 6"/>
                <a:gd name="T20" fmla="*/ 1909 w 128"/>
                <a:gd name="T21" fmla="*/ 4 h 6"/>
                <a:gd name="T22" fmla="*/ 1909 w 128"/>
                <a:gd name="T23" fmla="*/ 6 h 6"/>
                <a:gd name="T24" fmla="*/ 2258 w 128"/>
                <a:gd name="T25" fmla="*/ 6 h 6"/>
                <a:gd name="T26" fmla="*/ 2258 w 128"/>
                <a:gd name="T27" fmla="*/ 4 h 6"/>
                <a:gd name="T28" fmla="*/ 2579 w 128"/>
                <a:gd name="T29" fmla="*/ 4 h 6"/>
                <a:gd name="T30" fmla="*/ 2579 w 128"/>
                <a:gd name="T31" fmla="*/ 4 h 6"/>
                <a:gd name="T32" fmla="*/ 2579 w 128"/>
                <a:gd name="T33" fmla="*/ 4 h 6"/>
                <a:gd name="T34" fmla="*/ 2989 w 128"/>
                <a:gd name="T35" fmla="*/ 4 h 6"/>
                <a:gd name="T36" fmla="*/ 2989 w 128"/>
                <a:gd name="T37" fmla="*/ 4 h 6"/>
                <a:gd name="T38" fmla="*/ 2989 w 128"/>
                <a:gd name="T39" fmla="*/ 4 h 6"/>
                <a:gd name="T40" fmla="*/ 3367 w 128"/>
                <a:gd name="T41" fmla="*/ 2 h 6"/>
                <a:gd name="T42" fmla="*/ 3367 w 128"/>
                <a:gd name="T43" fmla="*/ 6 h 6"/>
                <a:gd name="T44" fmla="*/ 3716 w 128"/>
                <a:gd name="T45" fmla="*/ 6 h 6"/>
                <a:gd name="T46" fmla="*/ 3716 w 128"/>
                <a:gd name="T47" fmla="*/ 6 h 6"/>
                <a:gd name="T48" fmla="*/ 3716 w 128"/>
                <a:gd name="T49" fmla="*/ 6 h 6"/>
                <a:gd name="T50" fmla="*/ 4068 w 128"/>
                <a:gd name="T51" fmla="*/ 4 h 6"/>
                <a:gd name="T52" fmla="*/ 4068 w 128"/>
                <a:gd name="T53" fmla="*/ 2 h 6"/>
                <a:gd name="T54" fmla="*/ 4068 w 128"/>
                <a:gd name="T55" fmla="*/ 4 h 6"/>
                <a:gd name="T56" fmla="*/ 4459 w 128"/>
                <a:gd name="T57" fmla="*/ 6 h 6"/>
                <a:gd name="T58" fmla="*/ 4459 w 128"/>
                <a:gd name="T59" fmla="*/ 6 h 6"/>
                <a:gd name="T60" fmla="*/ 4840 w 128"/>
                <a:gd name="T61" fmla="*/ 6 h 6"/>
                <a:gd name="T62" fmla="*/ 4840 w 128"/>
                <a:gd name="T63" fmla="*/ 6 h 6"/>
                <a:gd name="T64" fmla="*/ 4840 w 128"/>
                <a:gd name="T65" fmla="*/ 6 h 6"/>
                <a:gd name="T66" fmla="*/ 5201 w 128"/>
                <a:gd name="T67" fmla="*/ 4 h 6"/>
                <a:gd name="T68" fmla="*/ 5201 w 128"/>
                <a:gd name="T69" fmla="*/ 4 h 6"/>
                <a:gd name="T70" fmla="*/ 5532 w 128"/>
                <a:gd name="T71" fmla="*/ 4 h 6"/>
                <a:gd name="T72" fmla="*/ 5532 w 128"/>
                <a:gd name="T73" fmla="*/ 4 h 6"/>
                <a:gd name="T74" fmla="*/ 5532 w 128"/>
                <a:gd name="T75" fmla="*/ 4 h 6"/>
                <a:gd name="T76" fmla="*/ 5923 w 128"/>
                <a:gd name="T77" fmla="*/ 6 h 6"/>
                <a:gd name="T78" fmla="*/ 5923 w 128"/>
                <a:gd name="T79" fmla="*/ 6 h 6"/>
                <a:gd name="T80" fmla="*/ 5923 w 128"/>
                <a:gd name="T81" fmla="*/ 4 h 6"/>
                <a:gd name="T82" fmla="*/ 6288 w 128"/>
                <a:gd name="T83" fmla="*/ 6 h 6"/>
                <a:gd name="T84" fmla="*/ 6288 w 128"/>
                <a:gd name="T85" fmla="*/ 4 h 6"/>
                <a:gd name="T86" fmla="*/ 6598 w 128"/>
                <a:gd name="T87" fmla="*/ 4 h 6"/>
                <a:gd name="T88" fmla="*/ 6598 w 128"/>
                <a:gd name="T89" fmla="*/ 4 h 6"/>
                <a:gd name="T90" fmla="*/ 6960 w 128"/>
                <a:gd name="T91" fmla="*/ 4 h 6"/>
                <a:gd name="T92" fmla="*/ 7420 w 128"/>
                <a:gd name="T93" fmla="*/ 6 h 6"/>
                <a:gd name="T94" fmla="*/ 7801 w 128"/>
                <a:gd name="T95" fmla="*/ 6 h 6"/>
                <a:gd name="T96" fmla="*/ 7801 w 128"/>
                <a:gd name="T97" fmla="*/ 6 h 6"/>
                <a:gd name="T98" fmla="*/ 8152 w 128"/>
                <a:gd name="T99" fmla="*/ 4 h 6"/>
                <a:gd name="T100" fmla="*/ 8514 w 128"/>
                <a:gd name="T101" fmla="*/ 6 h 6"/>
                <a:gd name="T102" fmla="*/ 8879 w 128"/>
                <a:gd name="T103" fmla="*/ 4 h 6"/>
                <a:gd name="T104" fmla="*/ 8879 w 128"/>
                <a:gd name="T105" fmla="*/ 6 h 6"/>
                <a:gd name="T106" fmla="*/ 8879 w 128"/>
                <a:gd name="T107" fmla="*/ 6 h 6"/>
                <a:gd name="T108" fmla="*/ 9282 w 128"/>
                <a:gd name="T109" fmla="*/ 4 h 6"/>
                <a:gd name="T110" fmla="*/ 9282 w 128"/>
                <a:gd name="T111" fmla="*/ 6 h 6"/>
                <a:gd name="T112" fmla="*/ 9578 w 128"/>
                <a:gd name="T113" fmla="*/ 6 h 6"/>
                <a:gd name="T114" fmla="*/ 9578 w 128"/>
                <a:gd name="T115" fmla="*/ 4 h 6"/>
                <a:gd name="T116" fmla="*/ 9578 w 128"/>
                <a:gd name="T117" fmla="*/ 4 h 6"/>
                <a:gd name="T118" fmla="*/ 10002 w 128"/>
                <a:gd name="T119" fmla="*/ 2 h 6"/>
                <a:gd name="T120" fmla="*/ 10002 w 128"/>
                <a:gd name="T121" fmla="*/ 4 h 6"/>
                <a:gd name="T122" fmla="*/ 10002 w 128"/>
                <a:gd name="T123" fmla="*/ 4 h 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8" h="6">
                  <a:moveTo>
                    <a:pt x="0" y="2"/>
                  </a:moveTo>
                  <a:lnTo>
                    <a:pt x="5" y="0"/>
                  </a:lnTo>
                  <a:lnTo>
                    <a:pt x="5" y="4"/>
                  </a:lnTo>
                  <a:lnTo>
                    <a:pt x="5" y="0"/>
                  </a:lnTo>
                  <a:lnTo>
                    <a:pt x="10" y="2"/>
                  </a:lnTo>
                  <a:lnTo>
                    <a:pt x="10" y="6"/>
                  </a:lnTo>
                  <a:lnTo>
                    <a:pt x="15" y="2"/>
                  </a:lnTo>
                  <a:lnTo>
                    <a:pt x="15" y="6"/>
                  </a:lnTo>
                  <a:lnTo>
                    <a:pt x="15" y="4"/>
                  </a:lnTo>
                  <a:lnTo>
                    <a:pt x="15" y="2"/>
                  </a:lnTo>
                  <a:lnTo>
                    <a:pt x="15" y="6"/>
                  </a:lnTo>
                  <a:lnTo>
                    <a:pt x="19" y="4"/>
                  </a:lnTo>
                  <a:lnTo>
                    <a:pt x="19" y="2"/>
                  </a:lnTo>
                  <a:lnTo>
                    <a:pt x="19" y="4"/>
                  </a:lnTo>
                  <a:lnTo>
                    <a:pt x="24" y="6"/>
                  </a:lnTo>
                  <a:lnTo>
                    <a:pt x="24" y="4"/>
                  </a:lnTo>
                  <a:lnTo>
                    <a:pt x="24" y="6"/>
                  </a:lnTo>
                  <a:lnTo>
                    <a:pt x="29" y="6"/>
                  </a:lnTo>
                  <a:lnTo>
                    <a:pt x="29" y="4"/>
                  </a:lnTo>
                  <a:lnTo>
                    <a:pt x="29" y="6"/>
                  </a:lnTo>
                  <a:lnTo>
                    <a:pt x="33" y="4"/>
                  </a:lnTo>
                  <a:lnTo>
                    <a:pt x="33" y="6"/>
                  </a:lnTo>
                  <a:lnTo>
                    <a:pt x="33" y="4"/>
                  </a:lnTo>
                  <a:lnTo>
                    <a:pt x="33" y="6"/>
                  </a:lnTo>
                  <a:lnTo>
                    <a:pt x="33" y="4"/>
                  </a:lnTo>
                  <a:lnTo>
                    <a:pt x="38" y="4"/>
                  </a:lnTo>
                  <a:lnTo>
                    <a:pt x="38" y="6"/>
                  </a:lnTo>
                  <a:lnTo>
                    <a:pt x="38" y="4"/>
                  </a:lnTo>
                  <a:lnTo>
                    <a:pt x="38" y="6"/>
                  </a:lnTo>
                  <a:lnTo>
                    <a:pt x="38" y="4"/>
                  </a:lnTo>
                  <a:lnTo>
                    <a:pt x="43" y="6"/>
                  </a:lnTo>
                  <a:lnTo>
                    <a:pt x="43" y="2"/>
                  </a:lnTo>
                  <a:lnTo>
                    <a:pt x="43" y="4"/>
                  </a:lnTo>
                  <a:lnTo>
                    <a:pt x="43" y="6"/>
                  </a:lnTo>
                  <a:lnTo>
                    <a:pt x="43" y="4"/>
                  </a:lnTo>
                  <a:lnTo>
                    <a:pt x="48" y="6"/>
                  </a:lnTo>
                  <a:lnTo>
                    <a:pt x="48" y="4"/>
                  </a:lnTo>
                  <a:lnTo>
                    <a:pt x="48" y="6"/>
                  </a:lnTo>
                  <a:lnTo>
                    <a:pt x="48" y="2"/>
                  </a:lnTo>
                  <a:lnTo>
                    <a:pt x="48" y="6"/>
                  </a:lnTo>
                  <a:lnTo>
                    <a:pt x="52" y="6"/>
                  </a:lnTo>
                  <a:lnTo>
                    <a:pt x="52" y="4"/>
                  </a:lnTo>
                  <a:lnTo>
                    <a:pt x="52" y="2"/>
                  </a:lnTo>
                  <a:lnTo>
                    <a:pt x="52" y="6"/>
                  </a:lnTo>
                  <a:lnTo>
                    <a:pt x="52" y="4"/>
                  </a:lnTo>
                  <a:lnTo>
                    <a:pt x="57" y="6"/>
                  </a:lnTo>
                  <a:lnTo>
                    <a:pt x="57" y="4"/>
                  </a:lnTo>
                  <a:lnTo>
                    <a:pt x="57" y="6"/>
                  </a:lnTo>
                  <a:lnTo>
                    <a:pt x="57" y="4"/>
                  </a:lnTo>
                  <a:lnTo>
                    <a:pt x="62" y="6"/>
                  </a:lnTo>
                  <a:lnTo>
                    <a:pt x="62" y="4"/>
                  </a:lnTo>
                  <a:lnTo>
                    <a:pt x="62" y="6"/>
                  </a:lnTo>
                  <a:lnTo>
                    <a:pt x="67" y="4"/>
                  </a:lnTo>
                  <a:lnTo>
                    <a:pt x="67" y="6"/>
                  </a:lnTo>
                  <a:lnTo>
                    <a:pt x="71" y="4"/>
                  </a:lnTo>
                  <a:lnTo>
                    <a:pt x="71" y="6"/>
                  </a:lnTo>
                  <a:lnTo>
                    <a:pt x="71" y="4"/>
                  </a:lnTo>
                  <a:lnTo>
                    <a:pt x="71" y="6"/>
                  </a:lnTo>
                  <a:lnTo>
                    <a:pt x="71" y="4"/>
                  </a:lnTo>
                  <a:lnTo>
                    <a:pt x="76" y="6"/>
                  </a:lnTo>
                  <a:lnTo>
                    <a:pt x="76" y="4"/>
                  </a:lnTo>
                  <a:lnTo>
                    <a:pt x="81" y="6"/>
                  </a:lnTo>
                  <a:lnTo>
                    <a:pt x="81" y="4"/>
                  </a:lnTo>
                  <a:lnTo>
                    <a:pt x="81" y="6"/>
                  </a:lnTo>
                  <a:lnTo>
                    <a:pt x="85" y="4"/>
                  </a:lnTo>
                  <a:lnTo>
                    <a:pt x="90" y="6"/>
                  </a:lnTo>
                  <a:lnTo>
                    <a:pt x="90" y="4"/>
                  </a:lnTo>
                  <a:lnTo>
                    <a:pt x="95" y="6"/>
                  </a:lnTo>
                  <a:lnTo>
                    <a:pt x="100" y="6"/>
                  </a:lnTo>
                  <a:lnTo>
                    <a:pt x="100" y="4"/>
                  </a:lnTo>
                  <a:lnTo>
                    <a:pt x="100" y="6"/>
                  </a:lnTo>
                  <a:lnTo>
                    <a:pt x="104" y="6"/>
                  </a:lnTo>
                  <a:lnTo>
                    <a:pt x="104" y="4"/>
                  </a:lnTo>
                  <a:lnTo>
                    <a:pt x="109" y="4"/>
                  </a:lnTo>
                  <a:lnTo>
                    <a:pt x="109" y="6"/>
                  </a:lnTo>
                  <a:lnTo>
                    <a:pt x="109" y="2"/>
                  </a:lnTo>
                  <a:lnTo>
                    <a:pt x="114" y="4"/>
                  </a:lnTo>
                  <a:lnTo>
                    <a:pt x="114" y="6"/>
                  </a:lnTo>
                  <a:lnTo>
                    <a:pt x="114" y="4"/>
                  </a:lnTo>
                  <a:lnTo>
                    <a:pt x="114" y="6"/>
                  </a:lnTo>
                  <a:lnTo>
                    <a:pt x="119" y="2"/>
                  </a:lnTo>
                  <a:lnTo>
                    <a:pt x="119" y="4"/>
                  </a:lnTo>
                  <a:lnTo>
                    <a:pt x="119" y="6"/>
                  </a:lnTo>
                  <a:lnTo>
                    <a:pt x="119" y="4"/>
                  </a:lnTo>
                  <a:lnTo>
                    <a:pt x="123" y="6"/>
                  </a:lnTo>
                  <a:lnTo>
                    <a:pt x="123" y="4"/>
                  </a:lnTo>
                  <a:lnTo>
                    <a:pt x="128" y="4"/>
                  </a:lnTo>
                  <a:lnTo>
                    <a:pt x="128" y="2"/>
                  </a:lnTo>
                  <a:lnTo>
                    <a:pt x="128" y="4"/>
                  </a:lnTo>
                  <a:lnTo>
                    <a:pt x="128" y="2"/>
                  </a:lnTo>
                  <a:lnTo>
                    <a:pt x="128" y="4"/>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36" name="Freeform 41"/>
            <p:cNvSpPr>
              <a:spLocks/>
            </p:cNvSpPr>
            <p:nvPr/>
          </p:nvSpPr>
          <p:spPr bwMode="auto">
            <a:xfrm>
              <a:off x="3480" y="3454"/>
              <a:ext cx="199" cy="20"/>
            </a:xfrm>
            <a:custGeom>
              <a:avLst/>
              <a:gdLst>
                <a:gd name="T0" fmla="*/ 4 w 199"/>
                <a:gd name="T1" fmla="*/ 16 h 20"/>
                <a:gd name="T2" fmla="*/ 4 w 199"/>
                <a:gd name="T3" fmla="*/ 20 h 20"/>
                <a:gd name="T4" fmla="*/ 8 w 199"/>
                <a:gd name="T5" fmla="*/ 16 h 20"/>
                <a:gd name="T6" fmla="*/ 13 w 199"/>
                <a:gd name="T7" fmla="*/ 16 h 20"/>
                <a:gd name="T8" fmla="*/ 17 w 199"/>
                <a:gd name="T9" fmla="*/ 16 h 20"/>
                <a:gd name="T10" fmla="*/ 17 w 199"/>
                <a:gd name="T11" fmla="*/ 20 h 20"/>
                <a:gd name="T12" fmla="*/ 21 w 199"/>
                <a:gd name="T13" fmla="*/ 16 h 20"/>
                <a:gd name="T14" fmla="*/ 25 w 199"/>
                <a:gd name="T15" fmla="*/ 16 h 20"/>
                <a:gd name="T16" fmla="*/ 29 w 199"/>
                <a:gd name="T17" fmla="*/ 16 h 20"/>
                <a:gd name="T18" fmla="*/ 37 w 199"/>
                <a:gd name="T19" fmla="*/ 16 h 20"/>
                <a:gd name="T20" fmla="*/ 42 w 199"/>
                <a:gd name="T21" fmla="*/ 8 h 20"/>
                <a:gd name="T22" fmla="*/ 50 w 199"/>
                <a:gd name="T23" fmla="*/ 8 h 20"/>
                <a:gd name="T24" fmla="*/ 54 w 199"/>
                <a:gd name="T25" fmla="*/ 8 h 20"/>
                <a:gd name="T26" fmla="*/ 58 w 199"/>
                <a:gd name="T27" fmla="*/ 16 h 20"/>
                <a:gd name="T28" fmla="*/ 58 w 199"/>
                <a:gd name="T29" fmla="*/ 8 h 20"/>
                <a:gd name="T30" fmla="*/ 62 w 199"/>
                <a:gd name="T31" fmla="*/ 16 h 20"/>
                <a:gd name="T32" fmla="*/ 66 w 199"/>
                <a:gd name="T33" fmla="*/ 8 h 20"/>
                <a:gd name="T34" fmla="*/ 71 w 199"/>
                <a:gd name="T35" fmla="*/ 8 h 20"/>
                <a:gd name="T36" fmla="*/ 71 w 199"/>
                <a:gd name="T37" fmla="*/ 16 h 20"/>
                <a:gd name="T38" fmla="*/ 75 w 199"/>
                <a:gd name="T39" fmla="*/ 16 h 20"/>
                <a:gd name="T40" fmla="*/ 79 w 199"/>
                <a:gd name="T41" fmla="*/ 4 h 20"/>
                <a:gd name="T42" fmla="*/ 83 w 199"/>
                <a:gd name="T43" fmla="*/ 8 h 20"/>
                <a:gd name="T44" fmla="*/ 83 w 199"/>
                <a:gd name="T45" fmla="*/ 4 h 20"/>
                <a:gd name="T46" fmla="*/ 87 w 199"/>
                <a:gd name="T47" fmla="*/ 8 h 20"/>
                <a:gd name="T48" fmla="*/ 91 w 199"/>
                <a:gd name="T49" fmla="*/ 8 h 20"/>
                <a:gd name="T50" fmla="*/ 95 w 199"/>
                <a:gd name="T51" fmla="*/ 4 h 20"/>
                <a:gd name="T52" fmla="*/ 100 w 199"/>
                <a:gd name="T53" fmla="*/ 8 h 20"/>
                <a:gd name="T54" fmla="*/ 100 w 199"/>
                <a:gd name="T55" fmla="*/ 8 h 20"/>
                <a:gd name="T56" fmla="*/ 104 w 199"/>
                <a:gd name="T57" fmla="*/ 8 h 20"/>
                <a:gd name="T58" fmla="*/ 108 w 199"/>
                <a:gd name="T59" fmla="*/ 8 h 20"/>
                <a:gd name="T60" fmla="*/ 112 w 199"/>
                <a:gd name="T61" fmla="*/ 8 h 20"/>
                <a:gd name="T62" fmla="*/ 112 w 199"/>
                <a:gd name="T63" fmla="*/ 8 h 20"/>
                <a:gd name="T64" fmla="*/ 116 w 199"/>
                <a:gd name="T65" fmla="*/ 8 h 20"/>
                <a:gd name="T66" fmla="*/ 120 w 199"/>
                <a:gd name="T67" fmla="*/ 8 h 20"/>
                <a:gd name="T68" fmla="*/ 124 w 199"/>
                <a:gd name="T69" fmla="*/ 8 h 20"/>
                <a:gd name="T70" fmla="*/ 124 w 199"/>
                <a:gd name="T71" fmla="*/ 8 h 20"/>
                <a:gd name="T72" fmla="*/ 129 w 199"/>
                <a:gd name="T73" fmla="*/ 8 h 20"/>
                <a:gd name="T74" fmla="*/ 133 w 199"/>
                <a:gd name="T75" fmla="*/ 8 h 20"/>
                <a:gd name="T76" fmla="*/ 137 w 199"/>
                <a:gd name="T77" fmla="*/ 8 h 20"/>
                <a:gd name="T78" fmla="*/ 137 w 199"/>
                <a:gd name="T79" fmla="*/ 8 h 20"/>
                <a:gd name="T80" fmla="*/ 141 w 199"/>
                <a:gd name="T81" fmla="*/ 8 h 20"/>
                <a:gd name="T82" fmla="*/ 145 w 199"/>
                <a:gd name="T83" fmla="*/ 4 h 20"/>
                <a:gd name="T84" fmla="*/ 149 w 199"/>
                <a:gd name="T85" fmla="*/ 4 h 20"/>
                <a:gd name="T86" fmla="*/ 153 w 199"/>
                <a:gd name="T87" fmla="*/ 8 h 20"/>
                <a:gd name="T88" fmla="*/ 153 w 199"/>
                <a:gd name="T89" fmla="*/ 4 h 20"/>
                <a:gd name="T90" fmla="*/ 158 w 199"/>
                <a:gd name="T91" fmla="*/ 8 h 20"/>
                <a:gd name="T92" fmla="*/ 162 w 199"/>
                <a:gd name="T93" fmla="*/ 8 h 20"/>
                <a:gd name="T94" fmla="*/ 166 w 199"/>
                <a:gd name="T95" fmla="*/ 4 h 20"/>
                <a:gd name="T96" fmla="*/ 166 w 199"/>
                <a:gd name="T97" fmla="*/ 8 h 20"/>
                <a:gd name="T98" fmla="*/ 174 w 199"/>
                <a:gd name="T99" fmla="*/ 8 h 20"/>
                <a:gd name="T100" fmla="*/ 174 w 199"/>
                <a:gd name="T101" fmla="*/ 4 h 20"/>
                <a:gd name="T102" fmla="*/ 178 w 199"/>
                <a:gd name="T103" fmla="*/ 4 h 20"/>
                <a:gd name="T104" fmla="*/ 182 w 199"/>
                <a:gd name="T105" fmla="*/ 4 h 20"/>
                <a:gd name="T106" fmla="*/ 187 w 199"/>
                <a:gd name="T107" fmla="*/ 8 h 20"/>
                <a:gd name="T108" fmla="*/ 191 w 199"/>
                <a:gd name="T109" fmla="*/ 8 h 20"/>
                <a:gd name="T110" fmla="*/ 191 w 199"/>
                <a:gd name="T111" fmla="*/ 4 h 20"/>
                <a:gd name="T112" fmla="*/ 195 w 199"/>
                <a:gd name="T113" fmla="*/ 4 h 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9" h="20">
                  <a:moveTo>
                    <a:pt x="0" y="16"/>
                  </a:moveTo>
                  <a:lnTo>
                    <a:pt x="0" y="20"/>
                  </a:lnTo>
                  <a:lnTo>
                    <a:pt x="4" y="16"/>
                  </a:lnTo>
                  <a:lnTo>
                    <a:pt x="4" y="20"/>
                  </a:lnTo>
                  <a:lnTo>
                    <a:pt x="8" y="16"/>
                  </a:lnTo>
                  <a:lnTo>
                    <a:pt x="8" y="20"/>
                  </a:lnTo>
                  <a:lnTo>
                    <a:pt x="8" y="16"/>
                  </a:lnTo>
                  <a:lnTo>
                    <a:pt x="8" y="8"/>
                  </a:lnTo>
                  <a:lnTo>
                    <a:pt x="13" y="16"/>
                  </a:lnTo>
                  <a:lnTo>
                    <a:pt x="13" y="8"/>
                  </a:lnTo>
                  <a:lnTo>
                    <a:pt x="13" y="16"/>
                  </a:lnTo>
                  <a:lnTo>
                    <a:pt x="17" y="16"/>
                  </a:lnTo>
                  <a:lnTo>
                    <a:pt x="17" y="8"/>
                  </a:lnTo>
                  <a:lnTo>
                    <a:pt x="17" y="16"/>
                  </a:lnTo>
                  <a:lnTo>
                    <a:pt x="17" y="20"/>
                  </a:lnTo>
                  <a:lnTo>
                    <a:pt x="21" y="16"/>
                  </a:lnTo>
                  <a:lnTo>
                    <a:pt x="21" y="8"/>
                  </a:lnTo>
                  <a:lnTo>
                    <a:pt x="21" y="16"/>
                  </a:lnTo>
                  <a:lnTo>
                    <a:pt x="25" y="16"/>
                  </a:lnTo>
                  <a:lnTo>
                    <a:pt x="29" y="16"/>
                  </a:lnTo>
                  <a:lnTo>
                    <a:pt x="33" y="16"/>
                  </a:lnTo>
                  <a:lnTo>
                    <a:pt x="37" y="16"/>
                  </a:lnTo>
                  <a:lnTo>
                    <a:pt x="37" y="8"/>
                  </a:lnTo>
                  <a:lnTo>
                    <a:pt x="42" y="8"/>
                  </a:lnTo>
                  <a:lnTo>
                    <a:pt x="46" y="8"/>
                  </a:lnTo>
                  <a:lnTo>
                    <a:pt x="46" y="16"/>
                  </a:lnTo>
                  <a:lnTo>
                    <a:pt x="50" y="8"/>
                  </a:lnTo>
                  <a:lnTo>
                    <a:pt x="50" y="16"/>
                  </a:lnTo>
                  <a:lnTo>
                    <a:pt x="54" y="16"/>
                  </a:lnTo>
                  <a:lnTo>
                    <a:pt x="54" y="8"/>
                  </a:lnTo>
                  <a:lnTo>
                    <a:pt x="54" y="16"/>
                  </a:lnTo>
                  <a:lnTo>
                    <a:pt x="54" y="8"/>
                  </a:lnTo>
                  <a:lnTo>
                    <a:pt x="58" y="16"/>
                  </a:lnTo>
                  <a:lnTo>
                    <a:pt x="58" y="8"/>
                  </a:lnTo>
                  <a:lnTo>
                    <a:pt x="58" y="4"/>
                  </a:lnTo>
                  <a:lnTo>
                    <a:pt x="58" y="8"/>
                  </a:lnTo>
                  <a:lnTo>
                    <a:pt x="62" y="16"/>
                  </a:lnTo>
                  <a:lnTo>
                    <a:pt x="62" y="8"/>
                  </a:lnTo>
                  <a:lnTo>
                    <a:pt x="66" y="8"/>
                  </a:lnTo>
                  <a:lnTo>
                    <a:pt x="66" y="16"/>
                  </a:lnTo>
                  <a:lnTo>
                    <a:pt x="66" y="8"/>
                  </a:lnTo>
                  <a:lnTo>
                    <a:pt x="71" y="8"/>
                  </a:lnTo>
                  <a:lnTo>
                    <a:pt x="71" y="16"/>
                  </a:lnTo>
                  <a:lnTo>
                    <a:pt x="75" y="16"/>
                  </a:lnTo>
                  <a:lnTo>
                    <a:pt x="75" y="8"/>
                  </a:lnTo>
                  <a:lnTo>
                    <a:pt x="75" y="16"/>
                  </a:lnTo>
                  <a:lnTo>
                    <a:pt x="75" y="8"/>
                  </a:lnTo>
                  <a:lnTo>
                    <a:pt x="79" y="8"/>
                  </a:lnTo>
                  <a:lnTo>
                    <a:pt x="79" y="4"/>
                  </a:lnTo>
                  <a:lnTo>
                    <a:pt x="79" y="16"/>
                  </a:lnTo>
                  <a:lnTo>
                    <a:pt x="79" y="8"/>
                  </a:lnTo>
                  <a:lnTo>
                    <a:pt x="83" y="8"/>
                  </a:lnTo>
                  <a:lnTo>
                    <a:pt x="83" y="4"/>
                  </a:lnTo>
                  <a:lnTo>
                    <a:pt x="87" y="8"/>
                  </a:lnTo>
                  <a:lnTo>
                    <a:pt x="87" y="16"/>
                  </a:lnTo>
                  <a:lnTo>
                    <a:pt x="91" y="16"/>
                  </a:lnTo>
                  <a:lnTo>
                    <a:pt x="91" y="8"/>
                  </a:lnTo>
                  <a:lnTo>
                    <a:pt x="91" y="16"/>
                  </a:lnTo>
                  <a:lnTo>
                    <a:pt x="95" y="4"/>
                  </a:lnTo>
                  <a:lnTo>
                    <a:pt x="95" y="8"/>
                  </a:lnTo>
                  <a:lnTo>
                    <a:pt x="100" y="8"/>
                  </a:lnTo>
                  <a:lnTo>
                    <a:pt x="100" y="16"/>
                  </a:lnTo>
                  <a:lnTo>
                    <a:pt x="100" y="8"/>
                  </a:lnTo>
                  <a:lnTo>
                    <a:pt x="104" y="8"/>
                  </a:lnTo>
                  <a:lnTo>
                    <a:pt x="108" y="8"/>
                  </a:lnTo>
                  <a:lnTo>
                    <a:pt x="112" y="8"/>
                  </a:lnTo>
                  <a:lnTo>
                    <a:pt x="116" y="8"/>
                  </a:lnTo>
                  <a:lnTo>
                    <a:pt x="116" y="4"/>
                  </a:lnTo>
                  <a:lnTo>
                    <a:pt x="116" y="8"/>
                  </a:lnTo>
                  <a:lnTo>
                    <a:pt x="120" y="8"/>
                  </a:lnTo>
                  <a:lnTo>
                    <a:pt x="124" y="8"/>
                  </a:lnTo>
                  <a:lnTo>
                    <a:pt x="124" y="0"/>
                  </a:lnTo>
                  <a:lnTo>
                    <a:pt x="124" y="4"/>
                  </a:lnTo>
                  <a:lnTo>
                    <a:pt x="124" y="8"/>
                  </a:lnTo>
                  <a:lnTo>
                    <a:pt x="129" y="0"/>
                  </a:lnTo>
                  <a:lnTo>
                    <a:pt x="129" y="4"/>
                  </a:lnTo>
                  <a:lnTo>
                    <a:pt x="129" y="8"/>
                  </a:lnTo>
                  <a:lnTo>
                    <a:pt x="129" y="16"/>
                  </a:lnTo>
                  <a:lnTo>
                    <a:pt x="133" y="8"/>
                  </a:lnTo>
                  <a:lnTo>
                    <a:pt x="137" y="8"/>
                  </a:lnTo>
                  <a:lnTo>
                    <a:pt x="137" y="4"/>
                  </a:lnTo>
                  <a:lnTo>
                    <a:pt x="137" y="8"/>
                  </a:lnTo>
                  <a:lnTo>
                    <a:pt x="141" y="8"/>
                  </a:lnTo>
                  <a:lnTo>
                    <a:pt x="141" y="4"/>
                  </a:lnTo>
                  <a:lnTo>
                    <a:pt x="141" y="8"/>
                  </a:lnTo>
                  <a:lnTo>
                    <a:pt x="145" y="8"/>
                  </a:lnTo>
                  <a:lnTo>
                    <a:pt x="145" y="4"/>
                  </a:lnTo>
                  <a:lnTo>
                    <a:pt x="149" y="4"/>
                  </a:lnTo>
                  <a:lnTo>
                    <a:pt x="149" y="8"/>
                  </a:lnTo>
                  <a:lnTo>
                    <a:pt x="149" y="0"/>
                  </a:lnTo>
                  <a:lnTo>
                    <a:pt x="153" y="8"/>
                  </a:lnTo>
                  <a:lnTo>
                    <a:pt x="153" y="4"/>
                  </a:lnTo>
                  <a:lnTo>
                    <a:pt x="158" y="4"/>
                  </a:lnTo>
                  <a:lnTo>
                    <a:pt x="158" y="8"/>
                  </a:lnTo>
                  <a:lnTo>
                    <a:pt x="158" y="4"/>
                  </a:lnTo>
                  <a:lnTo>
                    <a:pt x="162" y="4"/>
                  </a:lnTo>
                  <a:lnTo>
                    <a:pt x="162" y="8"/>
                  </a:lnTo>
                  <a:lnTo>
                    <a:pt x="166" y="4"/>
                  </a:lnTo>
                  <a:lnTo>
                    <a:pt x="166" y="0"/>
                  </a:lnTo>
                  <a:lnTo>
                    <a:pt x="166" y="8"/>
                  </a:lnTo>
                  <a:lnTo>
                    <a:pt x="170" y="8"/>
                  </a:lnTo>
                  <a:lnTo>
                    <a:pt x="170" y="4"/>
                  </a:lnTo>
                  <a:lnTo>
                    <a:pt x="174" y="8"/>
                  </a:lnTo>
                  <a:lnTo>
                    <a:pt x="174" y="4"/>
                  </a:lnTo>
                  <a:lnTo>
                    <a:pt x="178" y="0"/>
                  </a:lnTo>
                  <a:lnTo>
                    <a:pt x="178" y="8"/>
                  </a:lnTo>
                  <a:lnTo>
                    <a:pt x="178" y="4"/>
                  </a:lnTo>
                  <a:lnTo>
                    <a:pt x="178" y="8"/>
                  </a:lnTo>
                  <a:lnTo>
                    <a:pt x="182" y="4"/>
                  </a:lnTo>
                  <a:lnTo>
                    <a:pt x="187" y="0"/>
                  </a:lnTo>
                  <a:lnTo>
                    <a:pt x="187" y="8"/>
                  </a:lnTo>
                  <a:lnTo>
                    <a:pt x="187" y="4"/>
                  </a:lnTo>
                  <a:lnTo>
                    <a:pt x="187" y="8"/>
                  </a:lnTo>
                  <a:lnTo>
                    <a:pt x="191" y="8"/>
                  </a:lnTo>
                  <a:lnTo>
                    <a:pt x="191" y="4"/>
                  </a:lnTo>
                  <a:lnTo>
                    <a:pt x="195" y="4"/>
                  </a:lnTo>
                  <a:lnTo>
                    <a:pt x="195" y="8"/>
                  </a:lnTo>
                  <a:lnTo>
                    <a:pt x="195" y="4"/>
                  </a:lnTo>
                  <a:lnTo>
                    <a:pt x="195" y="8"/>
                  </a:lnTo>
                  <a:lnTo>
                    <a:pt x="199" y="8"/>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689194" name="Text Box 42"/>
          <p:cNvSpPr txBox="1">
            <a:spLocks noChangeAspect="1" noChangeArrowheads="1"/>
          </p:cNvSpPr>
          <p:nvPr/>
        </p:nvSpPr>
        <p:spPr bwMode="auto">
          <a:xfrm>
            <a:off x="3959225" y="4387850"/>
            <a:ext cx="6286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AQP5</a:t>
            </a:r>
          </a:p>
        </p:txBody>
      </p:sp>
      <p:sp>
        <p:nvSpPr>
          <p:cNvPr id="689195" name="Text Box 43"/>
          <p:cNvSpPr txBox="1">
            <a:spLocks noChangeAspect="1" noChangeArrowheads="1"/>
          </p:cNvSpPr>
          <p:nvPr/>
        </p:nvSpPr>
        <p:spPr bwMode="auto">
          <a:xfrm>
            <a:off x="3952875" y="5000625"/>
            <a:ext cx="6445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AmtB</a:t>
            </a:r>
          </a:p>
        </p:txBody>
      </p:sp>
      <p:grpSp>
        <p:nvGrpSpPr>
          <p:cNvPr id="13" name="Group 45"/>
          <p:cNvGrpSpPr>
            <a:grpSpLocks/>
          </p:cNvGrpSpPr>
          <p:nvPr/>
        </p:nvGrpSpPr>
        <p:grpSpPr bwMode="auto">
          <a:xfrm>
            <a:off x="3471863" y="6196013"/>
            <a:ext cx="566737" cy="311150"/>
            <a:chOff x="2600" y="3414"/>
            <a:chExt cx="357" cy="196"/>
          </a:xfrm>
        </p:grpSpPr>
        <p:sp>
          <p:nvSpPr>
            <p:cNvPr id="32928" name="Text Box 46"/>
            <p:cNvSpPr txBox="1">
              <a:spLocks noChangeArrowheads="1"/>
            </p:cNvSpPr>
            <p:nvPr/>
          </p:nvSpPr>
          <p:spPr bwMode="auto">
            <a:xfrm>
              <a:off x="2600" y="3414"/>
              <a:ext cx="357"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chemeClr val="tx1"/>
                  </a:solidFill>
                  <a:latin typeface="Arial Narrow" pitchFamily="34" charset="0"/>
                </a:rPr>
                <a:t>2 min</a:t>
              </a:r>
            </a:p>
          </p:txBody>
        </p:sp>
        <p:grpSp>
          <p:nvGrpSpPr>
            <p:cNvPr id="14" name="Group 47"/>
            <p:cNvGrpSpPr>
              <a:grpSpLocks/>
            </p:cNvGrpSpPr>
            <p:nvPr/>
          </p:nvGrpSpPr>
          <p:grpSpPr bwMode="auto">
            <a:xfrm>
              <a:off x="2643" y="3581"/>
              <a:ext cx="249" cy="29"/>
              <a:chOff x="2643" y="3581"/>
              <a:chExt cx="249" cy="29"/>
            </a:xfrm>
          </p:grpSpPr>
          <p:sp>
            <p:nvSpPr>
              <p:cNvPr id="32930" name="Line 48"/>
              <p:cNvSpPr>
                <a:spLocks noChangeShapeType="1"/>
              </p:cNvSpPr>
              <p:nvPr/>
            </p:nvSpPr>
            <p:spPr bwMode="auto">
              <a:xfrm>
                <a:off x="2643" y="3582"/>
                <a:ext cx="24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931" name="Line 49"/>
              <p:cNvSpPr>
                <a:spLocks noChangeShapeType="1"/>
              </p:cNvSpPr>
              <p:nvPr/>
            </p:nvSpPr>
            <p:spPr bwMode="auto">
              <a:xfrm>
                <a:off x="2649" y="3581"/>
                <a:ext cx="0" cy="2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932" name="Line 50"/>
              <p:cNvSpPr>
                <a:spLocks noChangeShapeType="1"/>
              </p:cNvSpPr>
              <p:nvPr/>
            </p:nvSpPr>
            <p:spPr bwMode="auto">
              <a:xfrm>
                <a:off x="2885" y="3581"/>
                <a:ext cx="0" cy="2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5" name="Group 51"/>
          <p:cNvGrpSpPr>
            <a:grpSpLocks/>
          </p:cNvGrpSpPr>
          <p:nvPr/>
        </p:nvGrpSpPr>
        <p:grpSpPr bwMode="auto">
          <a:xfrm>
            <a:off x="2836863" y="5938838"/>
            <a:ext cx="404812" cy="244475"/>
            <a:chOff x="2200" y="3252"/>
            <a:chExt cx="255" cy="154"/>
          </a:xfrm>
        </p:grpSpPr>
        <p:sp>
          <p:nvSpPr>
            <p:cNvPr id="32926" name="Rectangle 52"/>
            <p:cNvSpPr>
              <a:spLocks noChangeArrowheads="1"/>
            </p:cNvSpPr>
            <p:nvPr/>
          </p:nvSpPr>
          <p:spPr bwMode="auto">
            <a:xfrm>
              <a:off x="2200" y="3252"/>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2927" name="Line 53"/>
            <p:cNvSpPr>
              <a:spLocks noChangeShapeType="1"/>
            </p:cNvSpPr>
            <p:nvPr/>
          </p:nvSpPr>
          <p:spPr bwMode="auto">
            <a:xfrm>
              <a:off x="2397" y="3329"/>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6" name="Group 54"/>
          <p:cNvGrpSpPr>
            <a:grpSpLocks/>
          </p:cNvGrpSpPr>
          <p:nvPr/>
        </p:nvGrpSpPr>
        <p:grpSpPr bwMode="auto">
          <a:xfrm>
            <a:off x="3379788" y="5880100"/>
            <a:ext cx="746125" cy="241300"/>
            <a:chOff x="3406" y="3692"/>
            <a:chExt cx="526" cy="121"/>
          </a:xfrm>
        </p:grpSpPr>
        <p:sp>
          <p:nvSpPr>
            <p:cNvPr id="32924" name="Freeform 55"/>
            <p:cNvSpPr>
              <a:spLocks/>
            </p:cNvSpPr>
            <p:nvPr/>
          </p:nvSpPr>
          <p:spPr bwMode="auto">
            <a:xfrm>
              <a:off x="3406" y="3792"/>
              <a:ext cx="99" cy="21"/>
            </a:xfrm>
            <a:custGeom>
              <a:avLst/>
              <a:gdLst>
                <a:gd name="T0" fmla="*/ 1 w 148"/>
                <a:gd name="T1" fmla="*/ 1 h 35"/>
                <a:gd name="T2" fmla="*/ 1 w 148"/>
                <a:gd name="T3" fmla="*/ 1 h 35"/>
                <a:gd name="T4" fmla="*/ 1 w 148"/>
                <a:gd name="T5" fmla="*/ 1 h 35"/>
                <a:gd name="T6" fmla="*/ 1 w 148"/>
                <a:gd name="T7" fmla="*/ 1 h 35"/>
                <a:gd name="T8" fmla="*/ 1 w 148"/>
                <a:gd name="T9" fmla="*/ 1 h 35"/>
                <a:gd name="T10" fmla="*/ 1 w 148"/>
                <a:gd name="T11" fmla="*/ 1 h 35"/>
                <a:gd name="T12" fmla="*/ 1 w 148"/>
                <a:gd name="T13" fmla="*/ 1 h 35"/>
                <a:gd name="T14" fmla="*/ 1 w 148"/>
                <a:gd name="T15" fmla="*/ 1 h 35"/>
                <a:gd name="T16" fmla="*/ 1 w 148"/>
                <a:gd name="T17" fmla="*/ 0 h 35"/>
                <a:gd name="T18" fmla="*/ 1 w 148"/>
                <a:gd name="T19" fmla="*/ 1 h 35"/>
                <a:gd name="T20" fmla="*/ 1 w 148"/>
                <a:gd name="T21" fmla="*/ 1 h 35"/>
                <a:gd name="T22" fmla="*/ 1 w 148"/>
                <a:gd name="T23" fmla="*/ 1 h 35"/>
                <a:gd name="T24" fmla="*/ 1 w 148"/>
                <a:gd name="T25" fmla="*/ 1 h 35"/>
                <a:gd name="T26" fmla="*/ 1 w 148"/>
                <a:gd name="T27" fmla="*/ 1 h 35"/>
                <a:gd name="T28" fmla="*/ 1 w 148"/>
                <a:gd name="T29" fmla="*/ 1 h 35"/>
                <a:gd name="T30" fmla="*/ 1 w 148"/>
                <a:gd name="T31" fmla="*/ 1 h 35"/>
                <a:gd name="T32" fmla="*/ 1 w 148"/>
                <a:gd name="T33" fmla="*/ 1 h 35"/>
                <a:gd name="T34" fmla="*/ 1 w 148"/>
                <a:gd name="T35" fmla="*/ 1 h 35"/>
                <a:gd name="T36" fmla="*/ 1 w 148"/>
                <a:gd name="T37" fmla="*/ 1 h 35"/>
                <a:gd name="T38" fmla="*/ 1 w 148"/>
                <a:gd name="T39" fmla="*/ 1 h 35"/>
                <a:gd name="T40" fmla="*/ 1 w 148"/>
                <a:gd name="T41" fmla="*/ 1 h 35"/>
                <a:gd name="T42" fmla="*/ 1 w 148"/>
                <a:gd name="T43" fmla="*/ 1 h 35"/>
                <a:gd name="T44" fmla="*/ 1 w 148"/>
                <a:gd name="T45" fmla="*/ 1 h 35"/>
                <a:gd name="T46" fmla="*/ 1 w 148"/>
                <a:gd name="T47" fmla="*/ 1 h 35"/>
                <a:gd name="T48" fmla="*/ 1 w 148"/>
                <a:gd name="T49" fmla="*/ 1 h 35"/>
                <a:gd name="T50" fmla="*/ 1 w 148"/>
                <a:gd name="T51" fmla="*/ 1 h 35"/>
                <a:gd name="T52" fmla="*/ 1 w 148"/>
                <a:gd name="T53" fmla="*/ 1 h 35"/>
                <a:gd name="T54" fmla="*/ 1 w 148"/>
                <a:gd name="T55" fmla="*/ 1 h 35"/>
                <a:gd name="T56" fmla="*/ 1 w 148"/>
                <a:gd name="T57" fmla="*/ 1 h 35"/>
                <a:gd name="T58" fmla="*/ 1 w 148"/>
                <a:gd name="T59" fmla="*/ 1 h 35"/>
                <a:gd name="T60" fmla="*/ 1 w 148"/>
                <a:gd name="T61" fmla="*/ 1 h 35"/>
                <a:gd name="T62" fmla="*/ 1 w 148"/>
                <a:gd name="T63" fmla="*/ 1 h 35"/>
                <a:gd name="T64" fmla="*/ 1 w 148"/>
                <a:gd name="T65" fmla="*/ 1 h 35"/>
                <a:gd name="T66" fmla="*/ 1 w 148"/>
                <a:gd name="T67" fmla="*/ 1 h 35"/>
                <a:gd name="T68" fmla="*/ 1 w 148"/>
                <a:gd name="T69" fmla="*/ 1 h 35"/>
                <a:gd name="T70" fmla="*/ 1 w 148"/>
                <a:gd name="T71" fmla="*/ 1 h 35"/>
                <a:gd name="T72" fmla="*/ 1 w 148"/>
                <a:gd name="T73" fmla="*/ 1 h 35"/>
                <a:gd name="T74" fmla="*/ 1 w 148"/>
                <a:gd name="T75" fmla="*/ 1 h 35"/>
                <a:gd name="T76" fmla="*/ 1 w 148"/>
                <a:gd name="T77" fmla="*/ 1 h 35"/>
                <a:gd name="T78" fmla="*/ 1 w 148"/>
                <a:gd name="T79" fmla="*/ 1 h 35"/>
                <a:gd name="T80" fmla="*/ 1 w 148"/>
                <a:gd name="T81" fmla="*/ 1 h 35"/>
                <a:gd name="T82" fmla="*/ 1 w 148"/>
                <a:gd name="T83" fmla="*/ 1 h 35"/>
                <a:gd name="T84" fmla="*/ 1 w 148"/>
                <a:gd name="T85" fmla="*/ 1 h 35"/>
                <a:gd name="T86" fmla="*/ 1 w 148"/>
                <a:gd name="T87" fmla="*/ 1 h 35"/>
                <a:gd name="T88" fmla="*/ 1 w 148"/>
                <a:gd name="T89" fmla="*/ 1 h 35"/>
                <a:gd name="T90" fmla="*/ 1 w 148"/>
                <a:gd name="T91" fmla="*/ 1 h 35"/>
                <a:gd name="T92" fmla="*/ 1 w 148"/>
                <a:gd name="T93" fmla="*/ 1 h 35"/>
                <a:gd name="T94" fmla="*/ 1 w 148"/>
                <a:gd name="T95" fmla="*/ 1 h 35"/>
                <a:gd name="T96" fmla="*/ 1 w 148"/>
                <a:gd name="T97" fmla="*/ 1 h 35"/>
                <a:gd name="T98" fmla="*/ 1 w 148"/>
                <a:gd name="T99" fmla="*/ 1 h 35"/>
                <a:gd name="T100" fmla="*/ 1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25" name="Freeform 56"/>
            <p:cNvSpPr>
              <a:spLocks/>
            </p:cNvSpPr>
            <p:nvPr/>
          </p:nvSpPr>
          <p:spPr bwMode="auto">
            <a:xfrm>
              <a:off x="3505" y="3692"/>
              <a:ext cx="427" cy="113"/>
            </a:xfrm>
            <a:custGeom>
              <a:avLst/>
              <a:gdLst>
                <a:gd name="T0" fmla="*/ 1 w 639"/>
                <a:gd name="T1" fmla="*/ 1 h 186"/>
                <a:gd name="T2" fmla="*/ 1 w 639"/>
                <a:gd name="T3" fmla="*/ 1 h 186"/>
                <a:gd name="T4" fmla="*/ 1 w 639"/>
                <a:gd name="T5" fmla="*/ 1 h 186"/>
                <a:gd name="T6" fmla="*/ 1 w 639"/>
                <a:gd name="T7" fmla="*/ 1 h 186"/>
                <a:gd name="T8" fmla="*/ 1 w 639"/>
                <a:gd name="T9" fmla="*/ 1 h 186"/>
                <a:gd name="T10" fmla="*/ 1 w 639"/>
                <a:gd name="T11" fmla="*/ 1 h 186"/>
                <a:gd name="T12" fmla="*/ 1 w 639"/>
                <a:gd name="T13" fmla="*/ 1 h 186"/>
                <a:gd name="T14" fmla="*/ 1 w 639"/>
                <a:gd name="T15" fmla="*/ 1 h 186"/>
                <a:gd name="T16" fmla="*/ 1 w 639"/>
                <a:gd name="T17" fmla="*/ 1 h 186"/>
                <a:gd name="T18" fmla="*/ 1 w 639"/>
                <a:gd name="T19" fmla="*/ 1 h 186"/>
                <a:gd name="T20" fmla="*/ 1 w 639"/>
                <a:gd name="T21" fmla="*/ 1 h 186"/>
                <a:gd name="T22" fmla="*/ 1 w 639"/>
                <a:gd name="T23" fmla="*/ 1 h 186"/>
                <a:gd name="T24" fmla="*/ 1 w 639"/>
                <a:gd name="T25" fmla="*/ 1 h 186"/>
                <a:gd name="T26" fmla="*/ 1 w 639"/>
                <a:gd name="T27" fmla="*/ 1 h 186"/>
                <a:gd name="T28" fmla="*/ 1 w 639"/>
                <a:gd name="T29" fmla="*/ 1 h 186"/>
                <a:gd name="T30" fmla="*/ 1 w 639"/>
                <a:gd name="T31" fmla="*/ 1 h 186"/>
                <a:gd name="T32" fmla="*/ 1 w 639"/>
                <a:gd name="T33" fmla="*/ 1 h 186"/>
                <a:gd name="T34" fmla="*/ 1 w 639"/>
                <a:gd name="T35" fmla="*/ 1 h 186"/>
                <a:gd name="T36" fmla="*/ 1 w 639"/>
                <a:gd name="T37" fmla="*/ 1 h 186"/>
                <a:gd name="T38" fmla="*/ 1 w 639"/>
                <a:gd name="T39" fmla="*/ 1 h 186"/>
                <a:gd name="T40" fmla="*/ 2 w 639"/>
                <a:gd name="T41" fmla="*/ 1 h 186"/>
                <a:gd name="T42" fmla="*/ 2 w 639"/>
                <a:gd name="T43" fmla="*/ 1 h 186"/>
                <a:gd name="T44" fmla="*/ 2 w 639"/>
                <a:gd name="T45" fmla="*/ 1 h 186"/>
                <a:gd name="T46" fmla="*/ 2 w 639"/>
                <a:gd name="T47" fmla="*/ 1 h 186"/>
                <a:gd name="T48" fmla="*/ 2 w 639"/>
                <a:gd name="T49" fmla="*/ 1 h 186"/>
                <a:gd name="T50" fmla="*/ 2 w 639"/>
                <a:gd name="T51" fmla="*/ 1 h 186"/>
                <a:gd name="T52" fmla="*/ 2 w 639"/>
                <a:gd name="T53" fmla="*/ 1 h 186"/>
                <a:gd name="T54" fmla="*/ 2 w 639"/>
                <a:gd name="T55" fmla="*/ 1 h 186"/>
                <a:gd name="T56" fmla="*/ 2 w 639"/>
                <a:gd name="T57" fmla="*/ 1 h 186"/>
                <a:gd name="T58" fmla="*/ 2 w 639"/>
                <a:gd name="T59" fmla="*/ 1 h 186"/>
                <a:gd name="T60" fmla="*/ 3 w 639"/>
                <a:gd name="T61" fmla="*/ 1 h 186"/>
                <a:gd name="T62" fmla="*/ 3 w 639"/>
                <a:gd name="T63" fmla="*/ 1 h 186"/>
                <a:gd name="T64" fmla="*/ 3 w 639"/>
                <a:gd name="T65" fmla="*/ 1 h 186"/>
                <a:gd name="T66" fmla="*/ 3 w 639"/>
                <a:gd name="T67" fmla="*/ 1 h 186"/>
                <a:gd name="T68" fmla="*/ 3 w 639"/>
                <a:gd name="T69" fmla="*/ 1 h 186"/>
                <a:gd name="T70" fmla="*/ 3 w 639"/>
                <a:gd name="T71" fmla="*/ 1 h 186"/>
                <a:gd name="T72" fmla="*/ 3 w 639"/>
                <a:gd name="T73" fmla="*/ 1 h 186"/>
                <a:gd name="T74" fmla="*/ 3 w 639"/>
                <a:gd name="T75" fmla="*/ 1 h 186"/>
                <a:gd name="T76" fmla="*/ 3 w 639"/>
                <a:gd name="T77" fmla="*/ 1 h 186"/>
                <a:gd name="T78" fmla="*/ 3 w 639"/>
                <a:gd name="T79" fmla="*/ 1 h 186"/>
                <a:gd name="T80" fmla="*/ 3 w 639"/>
                <a:gd name="T81" fmla="*/ 1 h 186"/>
                <a:gd name="T82" fmla="*/ 3 w 639"/>
                <a:gd name="T83" fmla="*/ 1 h 186"/>
                <a:gd name="T84" fmla="*/ 3 w 639"/>
                <a:gd name="T85" fmla="*/ 1 h 186"/>
                <a:gd name="T86" fmla="*/ 3 w 639"/>
                <a:gd name="T87" fmla="*/ 1 h 186"/>
                <a:gd name="T88" fmla="*/ 3 w 639"/>
                <a:gd name="T89" fmla="*/ 1 h 186"/>
                <a:gd name="T90" fmla="*/ 4 w 639"/>
                <a:gd name="T91" fmla="*/ 1 h 186"/>
                <a:gd name="T92" fmla="*/ 4 w 639"/>
                <a:gd name="T93" fmla="*/ 1 h 186"/>
                <a:gd name="T94" fmla="*/ 4 w 639"/>
                <a:gd name="T95" fmla="*/ 1 h 186"/>
                <a:gd name="T96" fmla="*/ 4 w 639"/>
                <a:gd name="T97" fmla="*/ 1 h 186"/>
                <a:gd name="T98" fmla="*/ 4 w 639"/>
                <a:gd name="T99" fmla="*/ 1 h 186"/>
                <a:gd name="T100" fmla="*/ 4 w 639"/>
                <a:gd name="T101" fmla="*/ 1 h 186"/>
                <a:gd name="T102" fmla="*/ 4 w 639"/>
                <a:gd name="T103" fmla="*/ 1 h 186"/>
                <a:gd name="T104" fmla="*/ 5 w 639"/>
                <a:gd name="T105" fmla="*/ 1 h 186"/>
                <a:gd name="T106" fmla="*/ 5 w 639"/>
                <a:gd name="T107" fmla="*/ 1 h 186"/>
                <a:gd name="T108" fmla="*/ 5 w 639"/>
                <a:gd name="T109" fmla="*/ 1 h 186"/>
                <a:gd name="T110" fmla="*/ 5 w 639"/>
                <a:gd name="T111" fmla="*/ 1 h 186"/>
                <a:gd name="T112" fmla="*/ 5 w 639"/>
                <a:gd name="T113" fmla="*/ 1 h 186"/>
                <a:gd name="T114" fmla="*/ 5 w 639"/>
                <a:gd name="T115" fmla="*/ 1 h 186"/>
                <a:gd name="T116" fmla="*/ 5 w 639"/>
                <a:gd name="T117" fmla="*/ 1 h 186"/>
                <a:gd name="T118" fmla="*/ 5 w 639"/>
                <a:gd name="T119" fmla="*/ 1 h 186"/>
                <a:gd name="T120" fmla="*/ 5 w 639"/>
                <a:gd name="T121" fmla="*/ 1 h 186"/>
                <a:gd name="T122" fmla="*/ 5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7" name="Group 57"/>
          <p:cNvGrpSpPr>
            <a:grpSpLocks/>
          </p:cNvGrpSpPr>
          <p:nvPr/>
        </p:nvGrpSpPr>
        <p:grpSpPr bwMode="auto">
          <a:xfrm>
            <a:off x="3281363" y="5868988"/>
            <a:ext cx="928687" cy="236537"/>
            <a:chOff x="2208" y="3648"/>
            <a:chExt cx="784" cy="118"/>
          </a:xfrm>
        </p:grpSpPr>
        <p:sp>
          <p:nvSpPr>
            <p:cNvPr id="32922" name="Freeform 58"/>
            <p:cNvSpPr>
              <a:spLocks/>
            </p:cNvSpPr>
            <p:nvPr/>
          </p:nvSpPr>
          <p:spPr bwMode="auto">
            <a:xfrm>
              <a:off x="2208" y="3744"/>
              <a:ext cx="196" cy="22"/>
            </a:xfrm>
            <a:custGeom>
              <a:avLst/>
              <a:gdLst>
                <a:gd name="T0" fmla="*/ 0 w 257"/>
                <a:gd name="T1" fmla="*/ 9 h 22"/>
                <a:gd name="T2" fmla="*/ 2 w 257"/>
                <a:gd name="T3" fmla="*/ 9 h 22"/>
                <a:gd name="T4" fmla="*/ 2 w 257"/>
                <a:gd name="T5" fmla="*/ 13 h 22"/>
                <a:gd name="T6" fmla="*/ 2 w 257"/>
                <a:gd name="T7" fmla="*/ 13 h 22"/>
                <a:gd name="T8" fmla="*/ 2 w 257"/>
                <a:gd name="T9" fmla="*/ 13 h 22"/>
                <a:gd name="T10" fmla="*/ 2 w 257"/>
                <a:gd name="T11" fmla="*/ 15 h 22"/>
                <a:gd name="T12" fmla="*/ 2 w 257"/>
                <a:gd name="T13" fmla="*/ 9 h 22"/>
                <a:gd name="T14" fmla="*/ 2 w 257"/>
                <a:gd name="T15" fmla="*/ 13 h 22"/>
                <a:gd name="T16" fmla="*/ 2 w 257"/>
                <a:gd name="T17" fmla="*/ 13 h 22"/>
                <a:gd name="T18" fmla="*/ 2 w 257"/>
                <a:gd name="T19" fmla="*/ 13 h 22"/>
                <a:gd name="T20" fmla="*/ 2 w 257"/>
                <a:gd name="T21" fmla="*/ 15 h 22"/>
                <a:gd name="T22" fmla="*/ 2 w 257"/>
                <a:gd name="T23" fmla="*/ 15 h 22"/>
                <a:gd name="T24" fmla="*/ 3 w 257"/>
                <a:gd name="T25" fmla="*/ 13 h 22"/>
                <a:gd name="T26" fmla="*/ 3 w 257"/>
                <a:gd name="T27" fmla="*/ 13 h 22"/>
                <a:gd name="T28" fmla="*/ 3 w 257"/>
                <a:gd name="T29" fmla="*/ 9 h 22"/>
                <a:gd name="T30" fmla="*/ 3 w 257"/>
                <a:gd name="T31" fmla="*/ 9 h 22"/>
                <a:gd name="T32" fmla="*/ 3 w 257"/>
                <a:gd name="T33" fmla="*/ 15 h 22"/>
                <a:gd name="T34" fmla="*/ 4 w 257"/>
                <a:gd name="T35" fmla="*/ 13 h 22"/>
                <a:gd name="T36" fmla="*/ 4 w 257"/>
                <a:gd name="T37" fmla="*/ 13 h 22"/>
                <a:gd name="T38" fmla="*/ 4 w 257"/>
                <a:gd name="T39" fmla="*/ 9 h 22"/>
                <a:gd name="T40" fmla="*/ 4 w 257"/>
                <a:gd name="T41" fmla="*/ 9 h 22"/>
                <a:gd name="T42" fmla="*/ 4 w 257"/>
                <a:gd name="T43" fmla="*/ 13 h 22"/>
                <a:gd name="T44" fmla="*/ 5 w 257"/>
                <a:gd name="T45" fmla="*/ 13 h 22"/>
                <a:gd name="T46" fmla="*/ 5 w 257"/>
                <a:gd name="T47" fmla="*/ 13 h 22"/>
                <a:gd name="T48" fmla="*/ 5 w 257"/>
                <a:gd name="T49" fmla="*/ 15 h 22"/>
                <a:gd name="T50" fmla="*/ 5 w 257"/>
                <a:gd name="T51" fmla="*/ 15 h 22"/>
                <a:gd name="T52" fmla="*/ 5 w 257"/>
                <a:gd name="T53" fmla="*/ 9 h 22"/>
                <a:gd name="T54" fmla="*/ 5 w 257"/>
                <a:gd name="T55" fmla="*/ 9 h 22"/>
                <a:gd name="T56" fmla="*/ 6 w 257"/>
                <a:gd name="T57" fmla="*/ 9 h 22"/>
                <a:gd name="T58" fmla="*/ 6 w 257"/>
                <a:gd name="T59" fmla="*/ 9 h 22"/>
                <a:gd name="T60" fmla="*/ 6 w 257"/>
                <a:gd name="T61" fmla="*/ 9 h 22"/>
                <a:gd name="T62" fmla="*/ 6 w 257"/>
                <a:gd name="T63" fmla="*/ 13 h 22"/>
                <a:gd name="T64" fmla="*/ 6 w 257"/>
                <a:gd name="T65" fmla="*/ 9 h 22"/>
                <a:gd name="T66" fmla="*/ 6 w 257"/>
                <a:gd name="T67" fmla="*/ 13 h 22"/>
                <a:gd name="T68" fmla="*/ 6 w 257"/>
                <a:gd name="T69" fmla="*/ 13 h 22"/>
                <a:gd name="T70" fmla="*/ 7 w 257"/>
                <a:gd name="T71" fmla="*/ 13 h 22"/>
                <a:gd name="T72" fmla="*/ 7 w 257"/>
                <a:gd name="T73" fmla="*/ 13 h 22"/>
                <a:gd name="T74" fmla="*/ 8 w 257"/>
                <a:gd name="T75" fmla="*/ 9 h 22"/>
                <a:gd name="T76" fmla="*/ 8 w 257"/>
                <a:gd name="T77" fmla="*/ 9 h 22"/>
                <a:gd name="T78" fmla="*/ 8 w 257"/>
                <a:gd name="T79" fmla="*/ 9 h 22"/>
                <a:gd name="T80" fmla="*/ 8 w 257"/>
                <a:gd name="T81" fmla="*/ 9 h 22"/>
                <a:gd name="T82" fmla="*/ 9 w 257"/>
                <a:gd name="T83" fmla="*/ 13 h 22"/>
                <a:gd name="T84" fmla="*/ 9 w 257"/>
                <a:gd name="T85" fmla="*/ 9 h 22"/>
                <a:gd name="T86" fmla="*/ 9 w 257"/>
                <a:gd name="T87" fmla="*/ 6 h 22"/>
                <a:gd name="T88" fmla="*/ 10 w 257"/>
                <a:gd name="T89" fmla="*/ 13 h 22"/>
                <a:gd name="T90" fmla="*/ 10 w 257"/>
                <a:gd name="T91" fmla="*/ 6 h 2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57" h="22">
                  <a:moveTo>
                    <a:pt x="0" y="6"/>
                  </a:moveTo>
                  <a:lnTo>
                    <a:pt x="0" y="9"/>
                  </a:lnTo>
                  <a:lnTo>
                    <a:pt x="7" y="9"/>
                  </a:lnTo>
                  <a:lnTo>
                    <a:pt x="7" y="15"/>
                  </a:lnTo>
                  <a:lnTo>
                    <a:pt x="14" y="13"/>
                  </a:lnTo>
                  <a:lnTo>
                    <a:pt x="14" y="9"/>
                  </a:lnTo>
                  <a:lnTo>
                    <a:pt x="14" y="13"/>
                  </a:lnTo>
                  <a:lnTo>
                    <a:pt x="22" y="9"/>
                  </a:lnTo>
                  <a:lnTo>
                    <a:pt x="22" y="13"/>
                  </a:lnTo>
                  <a:lnTo>
                    <a:pt x="29" y="13"/>
                  </a:lnTo>
                  <a:lnTo>
                    <a:pt x="29" y="15"/>
                  </a:lnTo>
                  <a:lnTo>
                    <a:pt x="29" y="9"/>
                  </a:lnTo>
                  <a:lnTo>
                    <a:pt x="29" y="15"/>
                  </a:lnTo>
                  <a:lnTo>
                    <a:pt x="29" y="9"/>
                  </a:lnTo>
                  <a:lnTo>
                    <a:pt x="37" y="13"/>
                  </a:lnTo>
                  <a:lnTo>
                    <a:pt x="37" y="15"/>
                  </a:lnTo>
                  <a:lnTo>
                    <a:pt x="44" y="9"/>
                  </a:lnTo>
                  <a:lnTo>
                    <a:pt x="44" y="13"/>
                  </a:lnTo>
                  <a:lnTo>
                    <a:pt x="44" y="15"/>
                  </a:lnTo>
                  <a:lnTo>
                    <a:pt x="44" y="13"/>
                  </a:lnTo>
                  <a:lnTo>
                    <a:pt x="51" y="13"/>
                  </a:lnTo>
                  <a:lnTo>
                    <a:pt x="51" y="9"/>
                  </a:lnTo>
                  <a:lnTo>
                    <a:pt x="51" y="15"/>
                  </a:lnTo>
                  <a:lnTo>
                    <a:pt x="51" y="13"/>
                  </a:lnTo>
                  <a:lnTo>
                    <a:pt x="59" y="13"/>
                  </a:lnTo>
                  <a:lnTo>
                    <a:pt x="59" y="15"/>
                  </a:lnTo>
                  <a:lnTo>
                    <a:pt x="59" y="13"/>
                  </a:lnTo>
                  <a:lnTo>
                    <a:pt x="66" y="13"/>
                  </a:lnTo>
                  <a:lnTo>
                    <a:pt x="66" y="9"/>
                  </a:lnTo>
                  <a:lnTo>
                    <a:pt x="66" y="13"/>
                  </a:lnTo>
                  <a:lnTo>
                    <a:pt x="73" y="22"/>
                  </a:lnTo>
                  <a:lnTo>
                    <a:pt x="73" y="15"/>
                  </a:lnTo>
                  <a:lnTo>
                    <a:pt x="73" y="9"/>
                  </a:lnTo>
                  <a:lnTo>
                    <a:pt x="73" y="13"/>
                  </a:lnTo>
                  <a:lnTo>
                    <a:pt x="81" y="15"/>
                  </a:lnTo>
                  <a:lnTo>
                    <a:pt x="81" y="9"/>
                  </a:lnTo>
                  <a:lnTo>
                    <a:pt x="81" y="13"/>
                  </a:lnTo>
                  <a:lnTo>
                    <a:pt x="81" y="15"/>
                  </a:lnTo>
                  <a:lnTo>
                    <a:pt x="88" y="13"/>
                  </a:lnTo>
                  <a:lnTo>
                    <a:pt x="88" y="15"/>
                  </a:lnTo>
                  <a:lnTo>
                    <a:pt x="95" y="13"/>
                  </a:lnTo>
                  <a:lnTo>
                    <a:pt x="95" y="9"/>
                  </a:lnTo>
                  <a:lnTo>
                    <a:pt x="95" y="13"/>
                  </a:lnTo>
                  <a:lnTo>
                    <a:pt x="103" y="9"/>
                  </a:lnTo>
                  <a:lnTo>
                    <a:pt x="103" y="13"/>
                  </a:lnTo>
                  <a:lnTo>
                    <a:pt x="103" y="15"/>
                  </a:lnTo>
                  <a:lnTo>
                    <a:pt x="103" y="9"/>
                  </a:lnTo>
                  <a:lnTo>
                    <a:pt x="103" y="13"/>
                  </a:lnTo>
                  <a:lnTo>
                    <a:pt x="110" y="9"/>
                  </a:lnTo>
                  <a:lnTo>
                    <a:pt x="110" y="13"/>
                  </a:lnTo>
                  <a:lnTo>
                    <a:pt x="110" y="9"/>
                  </a:lnTo>
                  <a:lnTo>
                    <a:pt x="117" y="13"/>
                  </a:lnTo>
                  <a:lnTo>
                    <a:pt x="125" y="9"/>
                  </a:lnTo>
                  <a:lnTo>
                    <a:pt x="125" y="13"/>
                  </a:lnTo>
                  <a:lnTo>
                    <a:pt x="125" y="15"/>
                  </a:lnTo>
                  <a:lnTo>
                    <a:pt x="125" y="13"/>
                  </a:lnTo>
                  <a:lnTo>
                    <a:pt x="132" y="13"/>
                  </a:lnTo>
                  <a:lnTo>
                    <a:pt x="132" y="15"/>
                  </a:lnTo>
                  <a:lnTo>
                    <a:pt x="132" y="9"/>
                  </a:lnTo>
                  <a:lnTo>
                    <a:pt x="139" y="9"/>
                  </a:lnTo>
                  <a:lnTo>
                    <a:pt x="139" y="13"/>
                  </a:lnTo>
                  <a:lnTo>
                    <a:pt x="139" y="9"/>
                  </a:lnTo>
                  <a:lnTo>
                    <a:pt x="139" y="13"/>
                  </a:lnTo>
                  <a:lnTo>
                    <a:pt x="147" y="9"/>
                  </a:lnTo>
                  <a:lnTo>
                    <a:pt x="147" y="13"/>
                  </a:lnTo>
                  <a:lnTo>
                    <a:pt x="147" y="9"/>
                  </a:lnTo>
                  <a:lnTo>
                    <a:pt x="154" y="9"/>
                  </a:lnTo>
                  <a:lnTo>
                    <a:pt x="154" y="13"/>
                  </a:lnTo>
                  <a:lnTo>
                    <a:pt x="161" y="9"/>
                  </a:lnTo>
                  <a:lnTo>
                    <a:pt x="161" y="13"/>
                  </a:lnTo>
                  <a:lnTo>
                    <a:pt x="161" y="9"/>
                  </a:lnTo>
                  <a:lnTo>
                    <a:pt x="161" y="13"/>
                  </a:lnTo>
                  <a:lnTo>
                    <a:pt x="169" y="9"/>
                  </a:lnTo>
                  <a:lnTo>
                    <a:pt x="169" y="6"/>
                  </a:lnTo>
                  <a:lnTo>
                    <a:pt x="169" y="13"/>
                  </a:lnTo>
                  <a:lnTo>
                    <a:pt x="176" y="9"/>
                  </a:lnTo>
                  <a:lnTo>
                    <a:pt x="176" y="13"/>
                  </a:lnTo>
                  <a:lnTo>
                    <a:pt x="184" y="9"/>
                  </a:lnTo>
                  <a:lnTo>
                    <a:pt x="184" y="13"/>
                  </a:lnTo>
                  <a:lnTo>
                    <a:pt x="184" y="9"/>
                  </a:lnTo>
                  <a:lnTo>
                    <a:pt x="184" y="13"/>
                  </a:lnTo>
                  <a:lnTo>
                    <a:pt x="191" y="9"/>
                  </a:lnTo>
                  <a:lnTo>
                    <a:pt x="191" y="13"/>
                  </a:lnTo>
                  <a:lnTo>
                    <a:pt x="198" y="15"/>
                  </a:lnTo>
                  <a:lnTo>
                    <a:pt x="206" y="9"/>
                  </a:lnTo>
                  <a:lnTo>
                    <a:pt x="206" y="13"/>
                  </a:lnTo>
                  <a:lnTo>
                    <a:pt x="213" y="9"/>
                  </a:lnTo>
                  <a:lnTo>
                    <a:pt x="220" y="13"/>
                  </a:lnTo>
                  <a:lnTo>
                    <a:pt x="220" y="9"/>
                  </a:lnTo>
                  <a:lnTo>
                    <a:pt x="228" y="9"/>
                  </a:lnTo>
                  <a:lnTo>
                    <a:pt x="228" y="15"/>
                  </a:lnTo>
                  <a:lnTo>
                    <a:pt x="235" y="13"/>
                  </a:lnTo>
                  <a:lnTo>
                    <a:pt x="235" y="9"/>
                  </a:lnTo>
                  <a:lnTo>
                    <a:pt x="242" y="9"/>
                  </a:lnTo>
                  <a:lnTo>
                    <a:pt x="242" y="13"/>
                  </a:lnTo>
                  <a:lnTo>
                    <a:pt x="242" y="6"/>
                  </a:lnTo>
                  <a:lnTo>
                    <a:pt x="242" y="9"/>
                  </a:lnTo>
                  <a:lnTo>
                    <a:pt x="250" y="13"/>
                  </a:lnTo>
                  <a:lnTo>
                    <a:pt x="257" y="9"/>
                  </a:lnTo>
                  <a:lnTo>
                    <a:pt x="257" y="6"/>
                  </a:lnTo>
                  <a:lnTo>
                    <a:pt x="257" y="0"/>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23" name="Freeform 59"/>
            <p:cNvSpPr>
              <a:spLocks/>
            </p:cNvSpPr>
            <p:nvPr/>
          </p:nvSpPr>
          <p:spPr bwMode="auto">
            <a:xfrm>
              <a:off x="2404" y="3648"/>
              <a:ext cx="588" cy="100"/>
            </a:xfrm>
            <a:custGeom>
              <a:avLst/>
              <a:gdLst>
                <a:gd name="T0" fmla="*/ 7 w 630"/>
                <a:gd name="T1" fmla="*/ 1 h 154"/>
                <a:gd name="T2" fmla="*/ 14 w 630"/>
                <a:gd name="T3" fmla="*/ 0 h 154"/>
                <a:gd name="T4" fmla="*/ 21 w 630"/>
                <a:gd name="T5" fmla="*/ 1 h 154"/>
                <a:gd name="T6" fmla="*/ 29 w 630"/>
                <a:gd name="T7" fmla="*/ 1 h 154"/>
                <a:gd name="T8" fmla="*/ 36 w 630"/>
                <a:gd name="T9" fmla="*/ 1 h 154"/>
                <a:gd name="T10" fmla="*/ 45 w 630"/>
                <a:gd name="T11" fmla="*/ 1 h 154"/>
                <a:gd name="T12" fmla="*/ 49 w 630"/>
                <a:gd name="T13" fmla="*/ 1 h 154"/>
                <a:gd name="T14" fmla="*/ 58 w 630"/>
                <a:gd name="T15" fmla="*/ 1 h 154"/>
                <a:gd name="T16" fmla="*/ 65 w 630"/>
                <a:gd name="T17" fmla="*/ 1 h 154"/>
                <a:gd name="T18" fmla="*/ 74 w 630"/>
                <a:gd name="T19" fmla="*/ 1 h 154"/>
                <a:gd name="T20" fmla="*/ 81 w 630"/>
                <a:gd name="T21" fmla="*/ 1 h 154"/>
                <a:gd name="T22" fmla="*/ 86 w 630"/>
                <a:gd name="T23" fmla="*/ 1 h 154"/>
                <a:gd name="T24" fmla="*/ 94 w 630"/>
                <a:gd name="T25" fmla="*/ 1 h 154"/>
                <a:gd name="T26" fmla="*/ 101 w 630"/>
                <a:gd name="T27" fmla="*/ 1 h 154"/>
                <a:gd name="T28" fmla="*/ 105 w 630"/>
                <a:gd name="T29" fmla="*/ 1 h 154"/>
                <a:gd name="T30" fmla="*/ 109 w 630"/>
                <a:gd name="T31" fmla="*/ 1 h 154"/>
                <a:gd name="T32" fmla="*/ 113 w 630"/>
                <a:gd name="T33" fmla="*/ 1 h 154"/>
                <a:gd name="T34" fmla="*/ 117 w 630"/>
                <a:gd name="T35" fmla="*/ 1 h 154"/>
                <a:gd name="T36" fmla="*/ 121 w 630"/>
                <a:gd name="T37" fmla="*/ 1 h 154"/>
                <a:gd name="T38" fmla="*/ 124 w 630"/>
                <a:gd name="T39" fmla="*/ 1 h 154"/>
                <a:gd name="T40" fmla="*/ 128 w 630"/>
                <a:gd name="T41" fmla="*/ 1 h 154"/>
                <a:gd name="T42" fmla="*/ 132 w 630"/>
                <a:gd name="T43" fmla="*/ 1 h 154"/>
                <a:gd name="T44" fmla="*/ 136 w 630"/>
                <a:gd name="T45" fmla="*/ 1 h 154"/>
                <a:gd name="T46" fmla="*/ 140 w 630"/>
                <a:gd name="T47" fmla="*/ 1 h 154"/>
                <a:gd name="T48" fmla="*/ 142 w 630"/>
                <a:gd name="T49" fmla="*/ 1 h 154"/>
                <a:gd name="T50" fmla="*/ 147 w 630"/>
                <a:gd name="T51" fmla="*/ 1 h 154"/>
                <a:gd name="T52" fmla="*/ 150 w 630"/>
                <a:gd name="T53" fmla="*/ 1 h 154"/>
                <a:gd name="T54" fmla="*/ 153 w 630"/>
                <a:gd name="T55" fmla="*/ 1 h 154"/>
                <a:gd name="T56" fmla="*/ 157 w 630"/>
                <a:gd name="T57" fmla="*/ 1 h 154"/>
                <a:gd name="T58" fmla="*/ 161 w 630"/>
                <a:gd name="T59" fmla="*/ 1 h 154"/>
                <a:gd name="T60" fmla="*/ 164 w 630"/>
                <a:gd name="T61" fmla="*/ 1 h 154"/>
                <a:gd name="T62" fmla="*/ 167 w 630"/>
                <a:gd name="T63" fmla="*/ 1 h 154"/>
                <a:gd name="T64" fmla="*/ 175 w 630"/>
                <a:gd name="T65" fmla="*/ 1 h 154"/>
                <a:gd name="T66" fmla="*/ 176 w 630"/>
                <a:gd name="T67" fmla="*/ 1 h 154"/>
                <a:gd name="T68" fmla="*/ 177 w 630"/>
                <a:gd name="T69" fmla="*/ 1 h 154"/>
                <a:gd name="T70" fmla="*/ 184 w 630"/>
                <a:gd name="T71" fmla="*/ 1 h 154"/>
                <a:gd name="T72" fmla="*/ 187 w 630"/>
                <a:gd name="T73" fmla="*/ 1 h 154"/>
                <a:gd name="T74" fmla="*/ 191 w 630"/>
                <a:gd name="T75" fmla="*/ 1 h 154"/>
                <a:gd name="T76" fmla="*/ 193 w 630"/>
                <a:gd name="T77" fmla="*/ 1 h 154"/>
                <a:gd name="T78" fmla="*/ 197 w 630"/>
                <a:gd name="T79" fmla="*/ 1 h 154"/>
                <a:gd name="T80" fmla="*/ 202 w 630"/>
                <a:gd name="T81" fmla="*/ 1 h 154"/>
                <a:gd name="T82" fmla="*/ 204 w 630"/>
                <a:gd name="T83" fmla="*/ 1 h 154"/>
                <a:gd name="T84" fmla="*/ 210 w 630"/>
                <a:gd name="T85" fmla="*/ 1 h 154"/>
                <a:gd name="T86" fmla="*/ 214 w 630"/>
                <a:gd name="T87" fmla="*/ 1 h 154"/>
                <a:gd name="T88" fmla="*/ 214 w 630"/>
                <a:gd name="T89" fmla="*/ 1 h 154"/>
                <a:gd name="T90" fmla="*/ 220 w 630"/>
                <a:gd name="T91" fmla="*/ 1 h 154"/>
                <a:gd name="T92" fmla="*/ 222 w 630"/>
                <a:gd name="T93" fmla="*/ 1 h 154"/>
                <a:gd name="T94" fmla="*/ 229 w 630"/>
                <a:gd name="T95" fmla="*/ 1 h 154"/>
                <a:gd name="T96" fmla="*/ 230 w 630"/>
                <a:gd name="T97" fmla="*/ 1 h 154"/>
                <a:gd name="T98" fmla="*/ 233 w 630"/>
                <a:gd name="T99" fmla="*/ 1 h 154"/>
                <a:gd name="T100" fmla="*/ 238 w 630"/>
                <a:gd name="T101" fmla="*/ 1 h 154"/>
                <a:gd name="T102" fmla="*/ 242 w 630"/>
                <a:gd name="T103" fmla="*/ 1 h 154"/>
                <a:gd name="T104" fmla="*/ 245 w 630"/>
                <a:gd name="T105" fmla="*/ 1 h 154"/>
                <a:gd name="T106" fmla="*/ 250 w 630"/>
                <a:gd name="T107" fmla="*/ 1 h 154"/>
                <a:gd name="T108" fmla="*/ 253 w 630"/>
                <a:gd name="T109" fmla="*/ 1 h 154"/>
                <a:gd name="T110" fmla="*/ 256 w 630"/>
                <a:gd name="T111" fmla="*/ 1 h 154"/>
                <a:gd name="T112" fmla="*/ 260 w 630"/>
                <a:gd name="T113" fmla="*/ 1 h 154"/>
                <a:gd name="T114" fmla="*/ 264 w 630"/>
                <a:gd name="T115" fmla="*/ 1 h 154"/>
                <a:gd name="T116" fmla="*/ 268 w 630"/>
                <a:gd name="T117" fmla="*/ 1 h 154"/>
                <a:gd name="T118" fmla="*/ 271 w 630"/>
                <a:gd name="T119" fmla="*/ 1 h 154"/>
                <a:gd name="T120" fmla="*/ 274 w 630"/>
                <a:gd name="T121" fmla="*/ 1 h 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0" h="154">
                  <a:moveTo>
                    <a:pt x="0" y="154"/>
                  </a:moveTo>
                  <a:lnTo>
                    <a:pt x="6" y="106"/>
                  </a:lnTo>
                  <a:lnTo>
                    <a:pt x="6" y="72"/>
                  </a:lnTo>
                  <a:lnTo>
                    <a:pt x="12" y="43"/>
                  </a:lnTo>
                  <a:lnTo>
                    <a:pt x="12" y="19"/>
                  </a:lnTo>
                  <a:lnTo>
                    <a:pt x="18" y="5"/>
                  </a:lnTo>
                  <a:lnTo>
                    <a:pt x="24" y="0"/>
                  </a:lnTo>
                  <a:lnTo>
                    <a:pt x="30" y="5"/>
                  </a:lnTo>
                  <a:lnTo>
                    <a:pt x="30" y="0"/>
                  </a:lnTo>
                  <a:lnTo>
                    <a:pt x="36" y="5"/>
                  </a:lnTo>
                  <a:lnTo>
                    <a:pt x="42" y="0"/>
                  </a:lnTo>
                  <a:lnTo>
                    <a:pt x="48" y="10"/>
                  </a:lnTo>
                  <a:lnTo>
                    <a:pt x="48" y="5"/>
                  </a:lnTo>
                  <a:lnTo>
                    <a:pt x="54" y="0"/>
                  </a:lnTo>
                  <a:lnTo>
                    <a:pt x="54" y="10"/>
                  </a:lnTo>
                  <a:lnTo>
                    <a:pt x="60" y="5"/>
                  </a:lnTo>
                  <a:lnTo>
                    <a:pt x="60" y="14"/>
                  </a:lnTo>
                  <a:lnTo>
                    <a:pt x="66" y="14"/>
                  </a:lnTo>
                  <a:lnTo>
                    <a:pt x="66" y="10"/>
                  </a:lnTo>
                  <a:lnTo>
                    <a:pt x="72" y="14"/>
                  </a:lnTo>
                  <a:lnTo>
                    <a:pt x="72" y="19"/>
                  </a:lnTo>
                  <a:lnTo>
                    <a:pt x="72" y="14"/>
                  </a:lnTo>
                  <a:lnTo>
                    <a:pt x="78" y="14"/>
                  </a:lnTo>
                  <a:lnTo>
                    <a:pt x="78" y="19"/>
                  </a:lnTo>
                  <a:lnTo>
                    <a:pt x="84" y="19"/>
                  </a:lnTo>
                  <a:lnTo>
                    <a:pt x="84" y="14"/>
                  </a:lnTo>
                  <a:lnTo>
                    <a:pt x="90" y="29"/>
                  </a:lnTo>
                  <a:lnTo>
                    <a:pt x="90" y="34"/>
                  </a:lnTo>
                  <a:lnTo>
                    <a:pt x="96" y="34"/>
                  </a:lnTo>
                  <a:lnTo>
                    <a:pt x="96" y="29"/>
                  </a:lnTo>
                  <a:lnTo>
                    <a:pt x="102" y="29"/>
                  </a:lnTo>
                  <a:lnTo>
                    <a:pt x="102" y="19"/>
                  </a:lnTo>
                  <a:lnTo>
                    <a:pt x="108" y="29"/>
                  </a:lnTo>
                  <a:lnTo>
                    <a:pt x="114" y="29"/>
                  </a:lnTo>
                  <a:lnTo>
                    <a:pt x="114" y="34"/>
                  </a:lnTo>
                  <a:lnTo>
                    <a:pt x="120" y="34"/>
                  </a:lnTo>
                  <a:lnTo>
                    <a:pt x="126" y="34"/>
                  </a:lnTo>
                  <a:lnTo>
                    <a:pt x="132" y="34"/>
                  </a:lnTo>
                  <a:lnTo>
                    <a:pt x="132" y="29"/>
                  </a:lnTo>
                  <a:lnTo>
                    <a:pt x="138" y="34"/>
                  </a:lnTo>
                  <a:lnTo>
                    <a:pt x="138" y="39"/>
                  </a:lnTo>
                  <a:lnTo>
                    <a:pt x="144" y="34"/>
                  </a:lnTo>
                  <a:lnTo>
                    <a:pt x="144" y="39"/>
                  </a:lnTo>
                  <a:lnTo>
                    <a:pt x="150" y="39"/>
                  </a:lnTo>
                  <a:lnTo>
                    <a:pt x="150" y="34"/>
                  </a:lnTo>
                  <a:lnTo>
                    <a:pt x="156" y="43"/>
                  </a:lnTo>
                  <a:lnTo>
                    <a:pt x="156" y="39"/>
                  </a:lnTo>
                  <a:lnTo>
                    <a:pt x="162" y="34"/>
                  </a:lnTo>
                  <a:lnTo>
                    <a:pt x="162" y="43"/>
                  </a:lnTo>
                  <a:lnTo>
                    <a:pt x="168" y="43"/>
                  </a:lnTo>
                  <a:lnTo>
                    <a:pt x="174" y="43"/>
                  </a:lnTo>
                  <a:lnTo>
                    <a:pt x="180" y="48"/>
                  </a:lnTo>
                  <a:lnTo>
                    <a:pt x="180" y="43"/>
                  </a:lnTo>
                  <a:lnTo>
                    <a:pt x="186" y="43"/>
                  </a:lnTo>
                  <a:lnTo>
                    <a:pt x="186" y="48"/>
                  </a:lnTo>
                  <a:lnTo>
                    <a:pt x="192" y="43"/>
                  </a:lnTo>
                  <a:lnTo>
                    <a:pt x="198" y="39"/>
                  </a:lnTo>
                  <a:lnTo>
                    <a:pt x="198" y="58"/>
                  </a:lnTo>
                  <a:lnTo>
                    <a:pt x="198" y="39"/>
                  </a:lnTo>
                  <a:lnTo>
                    <a:pt x="204" y="48"/>
                  </a:lnTo>
                  <a:lnTo>
                    <a:pt x="204" y="58"/>
                  </a:lnTo>
                  <a:lnTo>
                    <a:pt x="210" y="48"/>
                  </a:lnTo>
                  <a:lnTo>
                    <a:pt x="216" y="48"/>
                  </a:lnTo>
                  <a:lnTo>
                    <a:pt x="216" y="43"/>
                  </a:lnTo>
                  <a:lnTo>
                    <a:pt x="222" y="58"/>
                  </a:lnTo>
                  <a:lnTo>
                    <a:pt x="222" y="43"/>
                  </a:lnTo>
                  <a:lnTo>
                    <a:pt x="228" y="43"/>
                  </a:lnTo>
                  <a:lnTo>
                    <a:pt x="228" y="48"/>
                  </a:lnTo>
                  <a:lnTo>
                    <a:pt x="234" y="58"/>
                  </a:lnTo>
                  <a:lnTo>
                    <a:pt x="234" y="68"/>
                  </a:lnTo>
                  <a:lnTo>
                    <a:pt x="234" y="58"/>
                  </a:lnTo>
                  <a:lnTo>
                    <a:pt x="240" y="58"/>
                  </a:lnTo>
                  <a:lnTo>
                    <a:pt x="240" y="48"/>
                  </a:lnTo>
                  <a:lnTo>
                    <a:pt x="240" y="63"/>
                  </a:lnTo>
                  <a:lnTo>
                    <a:pt x="240" y="58"/>
                  </a:lnTo>
                  <a:lnTo>
                    <a:pt x="246" y="58"/>
                  </a:lnTo>
                  <a:lnTo>
                    <a:pt x="252" y="48"/>
                  </a:lnTo>
                  <a:lnTo>
                    <a:pt x="252" y="43"/>
                  </a:lnTo>
                  <a:lnTo>
                    <a:pt x="252" y="63"/>
                  </a:lnTo>
                  <a:lnTo>
                    <a:pt x="252" y="58"/>
                  </a:lnTo>
                  <a:lnTo>
                    <a:pt x="258" y="58"/>
                  </a:lnTo>
                  <a:lnTo>
                    <a:pt x="258" y="48"/>
                  </a:lnTo>
                  <a:lnTo>
                    <a:pt x="264" y="63"/>
                  </a:lnTo>
                  <a:lnTo>
                    <a:pt x="264" y="58"/>
                  </a:lnTo>
                  <a:lnTo>
                    <a:pt x="264" y="63"/>
                  </a:lnTo>
                  <a:lnTo>
                    <a:pt x="264" y="58"/>
                  </a:lnTo>
                  <a:lnTo>
                    <a:pt x="264" y="63"/>
                  </a:lnTo>
                  <a:lnTo>
                    <a:pt x="270" y="58"/>
                  </a:lnTo>
                  <a:lnTo>
                    <a:pt x="270" y="63"/>
                  </a:lnTo>
                  <a:lnTo>
                    <a:pt x="276" y="68"/>
                  </a:lnTo>
                  <a:lnTo>
                    <a:pt x="276" y="63"/>
                  </a:lnTo>
                  <a:lnTo>
                    <a:pt x="276" y="68"/>
                  </a:lnTo>
                  <a:lnTo>
                    <a:pt x="282" y="68"/>
                  </a:lnTo>
                  <a:lnTo>
                    <a:pt x="282" y="58"/>
                  </a:lnTo>
                  <a:lnTo>
                    <a:pt x="282" y="68"/>
                  </a:lnTo>
                  <a:lnTo>
                    <a:pt x="282" y="58"/>
                  </a:lnTo>
                  <a:lnTo>
                    <a:pt x="282" y="63"/>
                  </a:lnTo>
                  <a:lnTo>
                    <a:pt x="288" y="63"/>
                  </a:lnTo>
                  <a:lnTo>
                    <a:pt x="288" y="58"/>
                  </a:lnTo>
                  <a:lnTo>
                    <a:pt x="288" y="63"/>
                  </a:lnTo>
                  <a:lnTo>
                    <a:pt x="294" y="68"/>
                  </a:lnTo>
                  <a:lnTo>
                    <a:pt x="294" y="63"/>
                  </a:lnTo>
                  <a:lnTo>
                    <a:pt x="300" y="68"/>
                  </a:lnTo>
                  <a:lnTo>
                    <a:pt x="300" y="63"/>
                  </a:lnTo>
                  <a:lnTo>
                    <a:pt x="300" y="68"/>
                  </a:lnTo>
                  <a:lnTo>
                    <a:pt x="300" y="63"/>
                  </a:lnTo>
                  <a:lnTo>
                    <a:pt x="306" y="68"/>
                  </a:lnTo>
                  <a:lnTo>
                    <a:pt x="306" y="72"/>
                  </a:lnTo>
                  <a:lnTo>
                    <a:pt x="306" y="63"/>
                  </a:lnTo>
                  <a:lnTo>
                    <a:pt x="306" y="72"/>
                  </a:lnTo>
                  <a:lnTo>
                    <a:pt x="306" y="68"/>
                  </a:lnTo>
                  <a:lnTo>
                    <a:pt x="312" y="68"/>
                  </a:lnTo>
                  <a:lnTo>
                    <a:pt x="312" y="72"/>
                  </a:lnTo>
                  <a:lnTo>
                    <a:pt x="318" y="68"/>
                  </a:lnTo>
                  <a:lnTo>
                    <a:pt x="318" y="72"/>
                  </a:lnTo>
                  <a:lnTo>
                    <a:pt x="324" y="68"/>
                  </a:lnTo>
                  <a:lnTo>
                    <a:pt x="324" y="72"/>
                  </a:lnTo>
                  <a:lnTo>
                    <a:pt x="330" y="68"/>
                  </a:lnTo>
                  <a:lnTo>
                    <a:pt x="330" y="72"/>
                  </a:lnTo>
                  <a:lnTo>
                    <a:pt x="330" y="68"/>
                  </a:lnTo>
                  <a:lnTo>
                    <a:pt x="330" y="72"/>
                  </a:lnTo>
                  <a:lnTo>
                    <a:pt x="336" y="68"/>
                  </a:lnTo>
                  <a:lnTo>
                    <a:pt x="336" y="72"/>
                  </a:lnTo>
                  <a:lnTo>
                    <a:pt x="342" y="68"/>
                  </a:lnTo>
                  <a:lnTo>
                    <a:pt x="342" y="72"/>
                  </a:lnTo>
                  <a:lnTo>
                    <a:pt x="342" y="68"/>
                  </a:lnTo>
                  <a:lnTo>
                    <a:pt x="342" y="72"/>
                  </a:lnTo>
                  <a:lnTo>
                    <a:pt x="348" y="72"/>
                  </a:lnTo>
                  <a:lnTo>
                    <a:pt x="348" y="77"/>
                  </a:lnTo>
                  <a:lnTo>
                    <a:pt x="348" y="72"/>
                  </a:lnTo>
                  <a:lnTo>
                    <a:pt x="348" y="77"/>
                  </a:lnTo>
                  <a:lnTo>
                    <a:pt x="354" y="72"/>
                  </a:lnTo>
                  <a:lnTo>
                    <a:pt x="354" y="77"/>
                  </a:lnTo>
                  <a:lnTo>
                    <a:pt x="360" y="77"/>
                  </a:lnTo>
                  <a:lnTo>
                    <a:pt x="360" y="72"/>
                  </a:lnTo>
                  <a:lnTo>
                    <a:pt x="360" y="87"/>
                  </a:lnTo>
                  <a:lnTo>
                    <a:pt x="366" y="77"/>
                  </a:lnTo>
                  <a:lnTo>
                    <a:pt x="366" y="72"/>
                  </a:lnTo>
                  <a:lnTo>
                    <a:pt x="366" y="77"/>
                  </a:lnTo>
                  <a:lnTo>
                    <a:pt x="366" y="72"/>
                  </a:lnTo>
                  <a:lnTo>
                    <a:pt x="372" y="77"/>
                  </a:lnTo>
                  <a:lnTo>
                    <a:pt x="372" y="72"/>
                  </a:lnTo>
                  <a:lnTo>
                    <a:pt x="372" y="77"/>
                  </a:lnTo>
                  <a:lnTo>
                    <a:pt x="378" y="77"/>
                  </a:lnTo>
                  <a:lnTo>
                    <a:pt x="378" y="72"/>
                  </a:lnTo>
                  <a:lnTo>
                    <a:pt x="378" y="87"/>
                  </a:lnTo>
                  <a:lnTo>
                    <a:pt x="378" y="77"/>
                  </a:lnTo>
                  <a:lnTo>
                    <a:pt x="384" y="77"/>
                  </a:lnTo>
                  <a:lnTo>
                    <a:pt x="384" y="87"/>
                  </a:lnTo>
                  <a:lnTo>
                    <a:pt x="384" y="77"/>
                  </a:lnTo>
                  <a:lnTo>
                    <a:pt x="390" y="77"/>
                  </a:lnTo>
                  <a:lnTo>
                    <a:pt x="390" y="87"/>
                  </a:lnTo>
                  <a:lnTo>
                    <a:pt x="390" y="77"/>
                  </a:lnTo>
                  <a:lnTo>
                    <a:pt x="396" y="77"/>
                  </a:lnTo>
                  <a:lnTo>
                    <a:pt x="396" y="92"/>
                  </a:lnTo>
                  <a:lnTo>
                    <a:pt x="396" y="77"/>
                  </a:lnTo>
                  <a:lnTo>
                    <a:pt x="402" y="77"/>
                  </a:lnTo>
                  <a:lnTo>
                    <a:pt x="402" y="87"/>
                  </a:lnTo>
                  <a:lnTo>
                    <a:pt x="408" y="87"/>
                  </a:lnTo>
                  <a:lnTo>
                    <a:pt x="408" y="77"/>
                  </a:lnTo>
                  <a:lnTo>
                    <a:pt x="408" y="92"/>
                  </a:lnTo>
                  <a:lnTo>
                    <a:pt x="408" y="87"/>
                  </a:lnTo>
                  <a:lnTo>
                    <a:pt x="408" y="77"/>
                  </a:lnTo>
                  <a:lnTo>
                    <a:pt x="414" y="87"/>
                  </a:lnTo>
                  <a:lnTo>
                    <a:pt x="414" y="77"/>
                  </a:lnTo>
                  <a:lnTo>
                    <a:pt x="414" y="87"/>
                  </a:lnTo>
                  <a:lnTo>
                    <a:pt x="420" y="87"/>
                  </a:lnTo>
                  <a:lnTo>
                    <a:pt x="420" y="77"/>
                  </a:lnTo>
                  <a:lnTo>
                    <a:pt x="420" y="87"/>
                  </a:lnTo>
                  <a:lnTo>
                    <a:pt x="420" y="92"/>
                  </a:lnTo>
                  <a:lnTo>
                    <a:pt x="426" y="92"/>
                  </a:lnTo>
                  <a:lnTo>
                    <a:pt x="426" y="87"/>
                  </a:lnTo>
                  <a:lnTo>
                    <a:pt x="426" y="92"/>
                  </a:lnTo>
                  <a:lnTo>
                    <a:pt x="426" y="77"/>
                  </a:lnTo>
                  <a:lnTo>
                    <a:pt x="432" y="92"/>
                  </a:lnTo>
                  <a:lnTo>
                    <a:pt x="432" y="87"/>
                  </a:lnTo>
                  <a:lnTo>
                    <a:pt x="432" y="92"/>
                  </a:lnTo>
                  <a:lnTo>
                    <a:pt x="438" y="87"/>
                  </a:lnTo>
                  <a:lnTo>
                    <a:pt x="438" y="92"/>
                  </a:lnTo>
                  <a:lnTo>
                    <a:pt x="444" y="92"/>
                  </a:lnTo>
                  <a:lnTo>
                    <a:pt x="450" y="92"/>
                  </a:lnTo>
                  <a:lnTo>
                    <a:pt x="450" y="87"/>
                  </a:lnTo>
                  <a:lnTo>
                    <a:pt x="450" y="92"/>
                  </a:lnTo>
                  <a:lnTo>
                    <a:pt x="456" y="92"/>
                  </a:lnTo>
                  <a:lnTo>
                    <a:pt x="462" y="92"/>
                  </a:lnTo>
                  <a:lnTo>
                    <a:pt x="468" y="92"/>
                  </a:lnTo>
                  <a:lnTo>
                    <a:pt x="474" y="92"/>
                  </a:lnTo>
                  <a:lnTo>
                    <a:pt x="474" y="101"/>
                  </a:lnTo>
                  <a:lnTo>
                    <a:pt x="480" y="92"/>
                  </a:lnTo>
                  <a:lnTo>
                    <a:pt x="486" y="92"/>
                  </a:lnTo>
                  <a:lnTo>
                    <a:pt x="492" y="87"/>
                  </a:lnTo>
                  <a:lnTo>
                    <a:pt x="492" y="101"/>
                  </a:lnTo>
                  <a:lnTo>
                    <a:pt x="492" y="92"/>
                  </a:lnTo>
                  <a:lnTo>
                    <a:pt x="498" y="92"/>
                  </a:lnTo>
                  <a:lnTo>
                    <a:pt x="498" y="101"/>
                  </a:lnTo>
                  <a:lnTo>
                    <a:pt x="498" y="92"/>
                  </a:lnTo>
                  <a:lnTo>
                    <a:pt x="504" y="92"/>
                  </a:lnTo>
                  <a:lnTo>
                    <a:pt x="504" y="101"/>
                  </a:lnTo>
                  <a:lnTo>
                    <a:pt x="510" y="92"/>
                  </a:lnTo>
                  <a:lnTo>
                    <a:pt x="510" y="101"/>
                  </a:lnTo>
                  <a:lnTo>
                    <a:pt x="510" y="92"/>
                  </a:lnTo>
                  <a:lnTo>
                    <a:pt x="516" y="101"/>
                  </a:lnTo>
                  <a:lnTo>
                    <a:pt x="516" y="92"/>
                  </a:lnTo>
                  <a:lnTo>
                    <a:pt x="522" y="106"/>
                  </a:lnTo>
                  <a:lnTo>
                    <a:pt x="522" y="101"/>
                  </a:lnTo>
                  <a:lnTo>
                    <a:pt x="522" y="92"/>
                  </a:lnTo>
                  <a:lnTo>
                    <a:pt x="522" y="101"/>
                  </a:lnTo>
                  <a:lnTo>
                    <a:pt x="528" y="101"/>
                  </a:lnTo>
                  <a:lnTo>
                    <a:pt x="528" y="92"/>
                  </a:lnTo>
                  <a:lnTo>
                    <a:pt x="534" y="106"/>
                  </a:lnTo>
                  <a:lnTo>
                    <a:pt x="534" y="92"/>
                  </a:lnTo>
                  <a:lnTo>
                    <a:pt x="534" y="106"/>
                  </a:lnTo>
                  <a:lnTo>
                    <a:pt x="540" y="106"/>
                  </a:lnTo>
                  <a:lnTo>
                    <a:pt x="540" y="111"/>
                  </a:lnTo>
                  <a:lnTo>
                    <a:pt x="540" y="101"/>
                  </a:lnTo>
                  <a:lnTo>
                    <a:pt x="546" y="101"/>
                  </a:lnTo>
                  <a:lnTo>
                    <a:pt x="546" y="106"/>
                  </a:lnTo>
                  <a:lnTo>
                    <a:pt x="546" y="101"/>
                  </a:lnTo>
                  <a:lnTo>
                    <a:pt x="552" y="101"/>
                  </a:lnTo>
                  <a:lnTo>
                    <a:pt x="552" y="92"/>
                  </a:lnTo>
                  <a:lnTo>
                    <a:pt x="552" y="101"/>
                  </a:lnTo>
                  <a:lnTo>
                    <a:pt x="552" y="106"/>
                  </a:lnTo>
                  <a:lnTo>
                    <a:pt x="558" y="106"/>
                  </a:lnTo>
                  <a:lnTo>
                    <a:pt x="558" y="101"/>
                  </a:lnTo>
                  <a:lnTo>
                    <a:pt x="558" y="106"/>
                  </a:lnTo>
                  <a:lnTo>
                    <a:pt x="558" y="92"/>
                  </a:lnTo>
                  <a:lnTo>
                    <a:pt x="564" y="101"/>
                  </a:lnTo>
                  <a:lnTo>
                    <a:pt x="564" y="106"/>
                  </a:lnTo>
                  <a:lnTo>
                    <a:pt x="564" y="101"/>
                  </a:lnTo>
                  <a:lnTo>
                    <a:pt x="564" y="106"/>
                  </a:lnTo>
                  <a:lnTo>
                    <a:pt x="570" y="101"/>
                  </a:lnTo>
                  <a:lnTo>
                    <a:pt x="570" y="106"/>
                  </a:lnTo>
                  <a:lnTo>
                    <a:pt x="576" y="92"/>
                  </a:lnTo>
                  <a:lnTo>
                    <a:pt x="576" y="101"/>
                  </a:lnTo>
                  <a:lnTo>
                    <a:pt x="576" y="106"/>
                  </a:lnTo>
                  <a:lnTo>
                    <a:pt x="576" y="101"/>
                  </a:lnTo>
                  <a:lnTo>
                    <a:pt x="582" y="101"/>
                  </a:lnTo>
                  <a:lnTo>
                    <a:pt x="582" y="106"/>
                  </a:lnTo>
                  <a:lnTo>
                    <a:pt x="588" y="101"/>
                  </a:lnTo>
                  <a:lnTo>
                    <a:pt x="588" y="111"/>
                  </a:lnTo>
                  <a:lnTo>
                    <a:pt x="594" y="111"/>
                  </a:lnTo>
                  <a:lnTo>
                    <a:pt x="594" y="101"/>
                  </a:lnTo>
                  <a:lnTo>
                    <a:pt x="594" y="106"/>
                  </a:lnTo>
                  <a:lnTo>
                    <a:pt x="594" y="111"/>
                  </a:lnTo>
                  <a:lnTo>
                    <a:pt x="600" y="116"/>
                  </a:lnTo>
                  <a:lnTo>
                    <a:pt x="600" y="111"/>
                  </a:lnTo>
                  <a:lnTo>
                    <a:pt x="600" y="106"/>
                  </a:lnTo>
                  <a:lnTo>
                    <a:pt x="600" y="92"/>
                  </a:lnTo>
                  <a:lnTo>
                    <a:pt x="606" y="101"/>
                  </a:lnTo>
                  <a:lnTo>
                    <a:pt x="606" y="106"/>
                  </a:lnTo>
                  <a:lnTo>
                    <a:pt x="606" y="92"/>
                  </a:lnTo>
                  <a:lnTo>
                    <a:pt x="606" y="106"/>
                  </a:lnTo>
                  <a:lnTo>
                    <a:pt x="612" y="92"/>
                  </a:lnTo>
                  <a:lnTo>
                    <a:pt x="612" y="101"/>
                  </a:lnTo>
                  <a:lnTo>
                    <a:pt x="612" y="92"/>
                  </a:lnTo>
                  <a:lnTo>
                    <a:pt x="618" y="92"/>
                  </a:lnTo>
                  <a:lnTo>
                    <a:pt x="618" y="101"/>
                  </a:lnTo>
                  <a:lnTo>
                    <a:pt x="618" y="106"/>
                  </a:lnTo>
                  <a:lnTo>
                    <a:pt x="618" y="101"/>
                  </a:lnTo>
                  <a:lnTo>
                    <a:pt x="624" y="92"/>
                  </a:lnTo>
                  <a:lnTo>
                    <a:pt x="624" y="106"/>
                  </a:lnTo>
                  <a:lnTo>
                    <a:pt x="624" y="92"/>
                  </a:lnTo>
                  <a:lnTo>
                    <a:pt x="624" y="106"/>
                  </a:lnTo>
                  <a:lnTo>
                    <a:pt x="630" y="92"/>
                  </a:lnTo>
                  <a:lnTo>
                    <a:pt x="630" y="101"/>
                  </a:lnTo>
                  <a:lnTo>
                    <a:pt x="630" y="92"/>
                  </a:lnTo>
                  <a:lnTo>
                    <a:pt x="630" y="101"/>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8" name="Group 60"/>
          <p:cNvGrpSpPr>
            <a:grpSpLocks/>
          </p:cNvGrpSpPr>
          <p:nvPr/>
        </p:nvGrpSpPr>
        <p:grpSpPr bwMode="auto">
          <a:xfrm>
            <a:off x="3355975" y="5665788"/>
            <a:ext cx="646113" cy="423862"/>
            <a:chOff x="2539" y="3080"/>
            <a:chExt cx="407" cy="267"/>
          </a:xfrm>
        </p:grpSpPr>
        <p:sp>
          <p:nvSpPr>
            <p:cNvPr id="32920" name="Freeform 61"/>
            <p:cNvSpPr>
              <a:spLocks/>
            </p:cNvSpPr>
            <p:nvPr/>
          </p:nvSpPr>
          <p:spPr bwMode="auto">
            <a:xfrm>
              <a:off x="2539" y="3314"/>
              <a:ext cx="101" cy="33"/>
            </a:xfrm>
            <a:custGeom>
              <a:avLst/>
              <a:gdLst>
                <a:gd name="T0" fmla="*/ 0 w 179"/>
                <a:gd name="T1" fmla="*/ 279 h 26"/>
                <a:gd name="T2" fmla="*/ 0 w 179"/>
                <a:gd name="T3" fmla="*/ 279 h 26"/>
                <a:gd name="T4" fmla="*/ 1 w 179"/>
                <a:gd name="T5" fmla="*/ 192 h 26"/>
                <a:gd name="T6" fmla="*/ 1 w 179"/>
                <a:gd name="T7" fmla="*/ 279 h 26"/>
                <a:gd name="T8" fmla="*/ 1 w 179"/>
                <a:gd name="T9" fmla="*/ 372 h 26"/>
                <a:gd name="T10" fmla="*/ 1 w 179"/>
                <a:gd name="T11" fmla="*/ 279 h 26"/>
                <a:gd name="T12" fmla="*/ 1 w 179"/>
                <a:gd name="T13" fmla="*/ 192 h 26"/>
                <a:gd name="T14" fmla="*/ 1 w 179"/>
                <a:gd name="T15" fmla="*/ 279 h 26"/>
                <a:gd name="T16" fmla="*/ 1 w 179"/>
                <a:gd name="T17" fmla="*/ 372 h 26"/>
                <a:gd name="T18" fmla="*/ 1 w 179"/>
                <a:gd name="T19" fmla="*/ 279 h 26"/>
                <a:gd name="T20" fmla="*/ 1 w 179"/>
                <a:gd name="T21" fmla="*/ 372 h 26"/>
                <a:gd name="T22" fmla="*/ 1 w 179"/>
                <a:gd name="T23" fmla="*/ 279 h 26"/>
                <a:gd name="T24" fmla="*/ 1 w 179"/>
                <a:gd name="T25" fmla="*/ 372 h 26"/>
                <a:gd name="T26" fmla="*/ 1 w 179"/>
                <a:gd name="T27" fmla="*/ 279 h 26"/>
                <a:gd name="T28" fmla="*/ 1 w 179"/>
                <a:gd name="T29" fmla="*/ 372 h 26"/>
                <a:gd name="T30" fmla="*/ 1 w 179"/>
                <a:gd name="T31" fmla="*/ 192 h 26"/>
                <a:gd name="T32" fmla="*/ 1 w 179"/>
                <a:gd name="T33" fmla="*/ 372 h 26"/>
                <a:gd name="T34" fmla="*/ 1 w 179"/>
                <a:gd name="T35" fmla="*/ 279 h 26"/>
                <a:gd name="T36" fmla="*/ 1 w 179"/>
                <a:gd name="T37" fmla="*/ 279 h 26"/>
                <a:gd name="T38" fmla="*/ 1 w 179"/>
                <a:gd name="T39" fmla="*/ 279 h 26"/>
                <a:gd name="T40" fmla="*/ 1 w 179"/>
                <a:gd name="T41" fmla="*/ 372 h 26"/>
                <a:gd name="T42" fmla="*/ 1 w 179"/>
                <a:gd name="T43" fmla="*/ 279 h 26"/>
                <a:gd name="T44" fmla="*/ 1 w 179"/>
                <a:gd name="T45" fmla="*/ 279 h 26"/>
                <a:gd name="T46" fmla="*/ 1 w 179"/>
                <a:gd name="T47" fmla="*/ 279 h 26"/>
                <a:gd name="T48" fmla="*/ 1 w 179"/>
                <a:gd name="T49" fmla="*/ 279 h 26"/>
                <a:gd name="T50" fmla="*/ 1 w 179"/>
                <a:gd name="T51" fmla="*/ 279 h 26"/>
                <a:gd name="T52" fmla="*/ 1 w 179"/>
                <a:gd name="T53" fmla="*/ 279 h 26"/>
                <a:gd name="T54" fmla="*/ 1 w 179"/>
                <a:gd name="T55" fmla="*/ 372 h 26"/>
                <a:gd name="T56" fmla="*/ 1 w 179"/>
                <a:gd name="T57" fmla="*/ 372 h 26"/>
                <a:gd name="T58" fmla="*/ 1 w 179"/>
                <a:gd name="T59" fmla="*/ 279 h 26"/>
                <a:gd name="T60" fmla="*/ 1 w 179"/>
                <a:gd name="T61" fmla="*/ 279 h 26"/>
                <a:gd name="T62" fmla="*/ 1 w 179"/>
                <a:gd name="T63" fmla="*/ 192 h 26"/>
                <a:gd name="T64" fmla="*/ 1 w 179"/>
                <a:gd name="T65" fmla="*/ 279 h 26"/>
                <a:gd name="T66" fmla="*/ 1 w 179"/>
                <a:gd name="T67" fmla="*/ 279 h 26"/>
                <a:gd name="T68" fmla="*/ 1 w 179"/>
                <a:gd name="T69" fmla="*/ 279 h 26"/>
                <a:gd name="T70" fmla="*/ 1 w 179"/>
                <a:gd name="T71" fmla="*/ 372 h 26"/>
                <a:gd name="T72" fmla="*/ 1 w 179"/>
                <a:gd name="T73" fmla="*/ 279 h 26"/>
                <a:gd name="T74" fmla="*/ 1 w 179"/>
                <a:gd name="T75" fmla="*/ 453 h 26"/>
                <a:gd name="T76" fmla="*/ 1 w 179"/>
                <a:gd name="T77" fmla="*/ 407 h 26"/>
                <a:gd name="T78" fmla="*/ 1 w 179"/>
                <a:gd name="T79" fmla="*/ 354 h 26"/>
                <a:gd name="T80" fmla="*/ 1 w 179"/>
                <a:gd name="T81" fmla="*/ 372 h 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9" h="26">
                  <a:moveTo>
                    <a:pt x="0" y="16"/>
                  </a:moveTo>
                  <a:lnTo>
                    <a:pt x="0" y="16"/>
                  </a:lnTo>
                  <a:lnTo>
                    <a:pt x="5" y="21"/>
                  </a:lnTo>
                  <a:lnTo>
                    <a:pt x="5" y="10"/>
                  </a:lnTo>
                  <a:lnTo>
                    <a:pt x="10" y="16"/>
                  </a:lnTo>
                  <a:lnTo>
                    <a:pt x="15" y="21"/>
                  </a:lnTo>
                  <a:lnTo>
                    <a:pt x="20" y="16"/>
                  </a:lnTo>
                  <a:lnTo>
                    <a:pt x="20" y="10"/>
                  </a:lnTo>
                  <a:lnTo>
                    <a:pt x="25" y="10"/>
                  </a:lnTo>
                  <a:lnTo>
                    <a:pt x="25" y="21"/>
                  </a:lnTo>
                  <a:lnTo>
                    <a:pt x="30" y="16"/>
                  </a:lnTo>
                  <a:lnTo>
                    <a:pt x="30" y="21"/>
                  </a:lnTo>
                  <a:lnTo>
                    <a:pt x="35" y="10"/>
                  </a:lnTo>
                  <a:lnTo>
                    <a:pt x="35" y="16"/>
                  </a:lnTo>
                  <a:lnTo>
                    <a:pt x="40" y="21"/>
                  </a:lnTo>
                  <a:lnTo>
                    <a:pt x="45" y="21"/>
                  </a:lnTo>
                  <a:lnTo>
                    <a:pt x="45" y="16"/>
                  </a:lnTo>
                  <a:lnTo>
                    <a:pt x="50" y="16"/>
                  </a:lnTo>
                  <a:lnTo>
                    <a:pt x="50" y="21"/>
                  </a:lnTo>
                  <a:lnTo>
                    <a:pt x="55" y="16"/>
                  </a:lnTo>
                  <a:lnTo>
                    <a:pt x="55" y="21"/>
                  </a:lnTo>
                  <a:lnTo>
                    <a:pt x="60" y="21"/>
                  </a:lnTo>
                  <a:lnTo>
                    <a:pt x="65" y="10"/>
                  </a:lnTo>
                  <a:lnTo>
                    <a:pt x="65" y="21"/>
                  </a:lnTo>
                  <a:lnTo>
                    <a:pt x="70" y="21"/>
                  </a:lnTo>
                  <a:lnTo>
                    <a:pt x="75" y="16"/>
                  </a:lnTo>
                  <a:lnTo>
                    <a:pt x="80" y="16"/>
                  </a:lnTo>
                  <a:lnTo>
                    <a:pt x="85" y="21"/>
                  </a:lnTo>
                  <a:lnTo>
                    <a:pt x="90" y="16"/>
                  </a:lnTo>
                  <a:lnTo>
                    <a:pt x="95" y="10"/>
                  </a:lnTo>
                  <a:lnTo>
                    <a:pt x="95" y="16"/>
                  </a:lnTo>
                  <a:lnTo>
                    <a:pt x="100" y="21"/>
                  </a:lnTo>
                  <a:lnTo>
                    <a:pt x="100" y="16"/>
                  </a:lnTo>
                  <a:lnTo>
                    <a:pt x="105" y="16"/>
                  </a:lnTo>
                  <a:lnTo>
                    <a:pt x="110" y="16"/>
                  </a:lnTo>
                  <a:lnTo>
                    <a:pt x="115" y="16"/>
                  </a:lnTo>
                  <a:lnTo>
                    <a:pt x="120" y="21"/>
                  </a:lnTo>
                  <a:lnTo>
                    <a:pt x="125" y="21"/>
                  </a:lnTo>
                  <a:lnTo>
                    <a:pt x="125" y="16"/>
                  </a:lnTo>
                  <a:lnTo>
                    <a:pt x="130" y="16"/>
                  </a:lnTo>
                  <a:lnTo>
                    <a:pt x="130" y="21"/>
                  </a:lnTo>
                  <a:lnTo>
                    <a:pt x="135" y="16"/>
                  </a:lnTo>
                  <a:lnTo>
                    <a:pt x="140" y="10"/>
                  </a:lnTo>
                  <a:lnTo>
                    <a:pt x="140" y="16"/>
                  </a:lnTo>
                  <a:lnTo>
                    <a:pt x="145" y="0"/>
                  </a:lnTo>
                  <a:lnTo>
                    <a:pt x="145" y="16"/>
                  </a:lnTo>
                  <a:lnTo>
                    <a:pt x="150" y="21"/>
                  </a:lnTo>
                  <a:lnTo>
                    <a:pt x="150" y="16"/>
                  </a:lnTo>
                  <a:lnTo>
                    <a:pt x="155" y="16"/>
                  </a:lnTo>
                  <a:lnTo>
                    <a:pt x="155" y="21"/>
                  </a:lnTo>
                  <a:lnTo>
                    <a:pt x="160" y="0"/>
                  </a:lnTo>
                  <a:lnTo>
                    <a:pt x="160" y="16"/>
                  </a:lnTo>
                  <a:lnTo>
                    <a:pt x="165" y="21"/>
                  </a:lnTo>
                  <a:lnTo>
                    <a:pt x="165" y="26"/>
                  </a:lnTo>
                  <a:lnTo>
                    <a:pt x="170" y="21"/>
                  </a:lnTo>
                  <a:lnTo>
                    <a:pt x="177" y="24"/>
                  </a:lnTo>
                  <a:lnTo>
                    <a:pt x="179" y="26"/>
                  </a:lnTo>
                  <a:lnTo>
                    <a:pt x="173" y="20"/>
                  </a:lnTo>
                  <a:lnTo>
                    <a:pt x="173" y="18"/>
                  </a:lnTo>
                  <a:lnTo>
                    <a:pt x="170" y="21"/>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21" name="Freeform 62"/>
            <p:cNvSpPr>
              <a:spLocks/>
            </p:cNvSpPr>
            <p:nvPr/>
          </p:nvSpPr>
          <p:spPr bwMode="auto">
            <a:xfrm>
              <a:off x="2640" y="3080"/>
              <a:ext cx="306" cy="262"/>
            </a:xfrm>
            <a:custGeom>
              <a:avLst/>
              <a:gdLst>
                <a:gd name="T0" fmla="*/ 7 w 303"/>
                <a:gd name="T1" fmla="*/ 698 h 208"/>
                <a:gd name="T2" fmla="*/ 7 w 303"/>
                <a:gd name="T3" fmla="*/ 0 h 208"/>
                <a:gd name="T4" fmla="*/ 27 w 303"/>
                <a:gd name="T5" fmla="*/ 582 h 208"/>
                <a:gd name="T6" fmla="*/ 50 w 303"/>
                <a:gd name="T7" fmla="*/ 1664 h 208"/>
                <a:gd name="T8" fmla="*/ 45 w 303"/>
                <a:gd name="T9" fmla="*/ 1475 h 208"/>
                <a:gd name="T10" fmla="*/ 41 w 303"/>
                <a:gd name="T11" fmla="*/ 1194 h 208"/>
                <a:gd name="T12" fmla="*/ 47 w 303"/>
                <a:gd name="T13" fmla="*/ 1554 h 208"/>
                <a:gd name="T14" fmla="*/ 50 w 303"/>
                <a:gd name="T15" fmla="*/ 1756 h 208"/>
                <a:gd name="T16" fmla="*/ 67 w 303"/>
                <a:gd name="T17" fmla="*/ 1853 h 208"/>
                <a:gd name="T18" fmla="*/ 72 w 303"/>
                <a:gd name="T19" fmla="*/ 2029 h 208"/>
                <a:gd name="T20" fmla="*/ 72 w 303"/>
                <a:gd name="T21" fmla="*/ 2029 h 208"/>
                <a:gd name="T22" fmla="*/ 78 w 303"/>
                <a:gd name="T23" fmla="*/ 2029 h 208"/>
                <a:gd name="T24" fmla="*/ 83 w 303"/>
                <a:gd name="T25" fmla="*/ 1926 h 208"/>
                <a:gd name="T26" fmla="*/ 83 w 303"/>
                <a:gd name="T27" fmla="*/ 2126 h 208"/>
                <a:gd name="T28" fmla="*/ 87 w 303"/>
                <a:gd name="T29" fmla="*/ 2029 h 208"/>
                <a:gd name="T30" fmla="*/ 92 w 303"/>
                <a:gd name="T31" fmla="*/ 2202 h 208"/>
                <a:gd name="T32" fmla="*/ 97 w 303"/>
                <a:gd name="T33" fmla="*/ 2280 h 208"/>
                <a:gd name="T34" fmla="*/ 102 w 303"/>
                <a:gd name="T35" fmla="*/ 2358 h 208"/>
                <a:gd name="T36" fmla="*/ 111 w 303"/>
                <a:gd name="T37" fmla="*/ 2358 h 208"/>
                <a:gd name="T38" fmla="*/ 116 w 303"/>
                <a:gd name="T39" fmla="*/ 2358 h 208"/>
                <a:gd name="T40" fmla="*/ 126 w 303"/>
                <a:gd name="T41" fmla="*/ 2465 h 208"/>
                <a:gd name="T42" fmla="*/ 131 w 303"/>
                <a:gd name="T43" fmla="*/ 2556 h 208"/>
                <a:gd name="T44" fmla="*/ 136 w 303"/>
                <a:gd name="T45" fmla="*/ 2465 h 208"/>
                <a:gd name="T46" fmla="*/ 145 w 303"/>
                <a:gd name="T47" fmla="*/ 2640 h 208"/>
                <a:gd name="T48" fmla="*/ 150 w 303"/>
                <a:gd name="T49" fmla="*/ 2726 h 208"/>
                <a:gd name="T50" fmla="*/ 158 w 303"/>
                <a:gd name="T51" fmla="*/ 2640 h 208"/>
                <a:gd name="T52" fmla="*/ 177 w 303"/>
                <a:gd name="T53" fmla="*/ 2640 h 208"/>
                <a:gd name="T54" fmla="*/ 182 w 303"/>
                <a:gd name="T55" fmla="*/ 2726 h 208"/>
                <a:gd name="T56" fmla="*/ 186 w 303"/>
                <a:gd name="T57" fmla="*/ 2726 h 208"/>
                <a:gd name="T58" fmla="*/ 191 w 303"/>
                <a:gd name="T59" fmla="*/ 2640 h 208"/>
                <a:gd name="T60" fmla="*/ 196 w 303"/>
                <a:gd name="T61" fmla="*/ 2824 h 208"/>
                <a:gd name="T62" fmla="*/ 201 w 303"/>
                <a:gd name="T63" fmla="*/ 2897 h 208"/>
                <a:gd name="T64" fmla="*/ 205 w 303"/>
                <a:gd name="T65" fmla="*/ 2824 h 208"/>
                <a:gd name="T66" fmla="*/ 216 w 303"/>
                <a:gd name="T67" fmla="*/ 2984 h 208"/>
                <a:gd name="T68" fmla="*/ 221 w 303"/>
                <a:gd name="T69" fmla="*/ 2824 h 208"/>
                <a:gd name="T70" fmla="*/ 226 w 303"/>
                <a:gd name="T71" fmla="*/ 2897 h 208"/>
                <a:gd name="T72" fmla="*/ 235 w 303"/>
                <a:gd name="T73" fmla="*/ 2897 h 208"/>
                <a:gd name="T74" fmla="*/ 240 w 303"/>
                <a:gd name="T75" fmla="*/ 2824 h 208"/>
                <a:gd name="T76" fmla="*/ 245 w 303"/>
                <a:gd name="T77" fmla="*/ 2897 h 208"/>
                <a:gd name="T78" fmla="*/ 250 w 303"/>
                <a:gd name="T79" fmla="*/ 2984 h 208"/>
                <a:gd name="T80" fmla="*/ 254 w 303"/>
                <a:gd name="T81" fmla="*/ 2897 h 208"/>
                <a:gd name="T82" fmla="*/ 269 w 303"/>
                <a:gd name="T83" fmla="*/ 2984 h 208"/>
                <a:gd name="T84" fmla="*/ 277 w 303"/>
                <a:gd name="T85" fmla="*/ 2897 h 208"/>
                <a:gd name="T86" fmla="*/ 283 w 303"/>
                <a:gd name="T87" fmla="*/ 2984 h 208"/>
                <a:gd name="T88" fmla="*/ 295 w 303"/>
                <a:gd name="T89" fmla="*/ 2824 h 208"/>
                <a:gd name="T90" fmla="*/ 300 w 303"/>
                <a:gd name="T91" fmla="*/ 3076 h 208"/>
                <a:gd name="T92" fmla="*/ 305 w 303"/>
                <a:gd name="T93" fmla="*/ 2984 h 208"/>
                <a:gd name="T94" fmla="*/ 315 w 303"/>
                <a:gd name="T95" fmla="*/ 3076 h 208"/>
                <a:gd name="T96" fmla="*/ 320 w 303"/>
                <a:gd name="T97" fmla="*/ 2897 h 208"/>
                <a:gd name="T98" fmla="*/ 329 w 303"/>
                <a:gd name="T99" fmla="*/ 2984 h 208"/>
                <a:gd name="T100" fmla="*/ 334 w 303"/>
                <a:gd name="T101" fmla="*/ 2897 h 208"/>
                <a:gd name="T102" fmla="*/ 339 w 303"/>
                <a:gd name="T103" fmla="*/ 2984 h 2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3" h="208">
                  <a:moveTo>
                    <a:pt x="0" y="208"/>
                  </a:moveTo>
                  <a:lnTo>
                    <a:pt x="3" y="142"/>
                  </a:lnTo>
                  <a:lnTo>
                    <a:pt x="7" y="44"/>
                  </a:lnTo>
                  <a:lnTo>
                    <a:pt x="7" y="22"/>
                  </a:lnTo>
                  <a:lnTo>
                    <a:pt x="7" y="6"/>
                  </a:lnTo>
                  <a:lnTo>
                    <a:pt x="7" y="0"/>
                  </a:lnTo>
                  <a:lnTo>
                    <a:pt x="12" y="0"/>
                  </a:lnTo>
                  <a:lnTo>
                    <a:pt x="12" y="6"/>
                  </a:lnTo>
                  <a:lnTo>
                    <a:pt x="27" y="36"/>
                  </a:lnTo>
                  <a:lnTo>
                    <a:pt x="39" y="65"/>
                  </a:lnTo>
                  <a:lnTo>
                    <a:pt x="36" y="59"/>
                  </a:lnTo>
                  <a:lnTo>
                    <a:pt x="50" y="105"/>
                  </a:lnTo>
                  <a:lnTo>
                    <a:pt x="48" y="100"/>
                  </a:lnTo>
                  <a:lnTo>
                    <a:pt x="47" y="95"/>
                  </a:lnTo>
                  <a:lnTo>
                    <a:pt x="45" y="93"/>
                  </a:lnTo>
                  <a:lnTo>
                    <a:pt x="44" y="88"/>
                  </a:lnTo>
                  <a:lnTo>
                    <a:pt x="44" y="80"/>
                  </a:lnTo>
                  <a:lnTo>
                    <a:pt x="41" y="75"/>
                  </a:lnTo>
                  <a:lnTo>
                    <a:pt x="42" y="73"/>
                  </a:lnTo>
                  <a:lnTo>
                    <a:pt x="47" y="86"/>
                  </a:lnTo>
                  <a:lnTo>
                    <a:pt x="47" y="98"/>
                  </a:lnTo>
                  <a:lnTo>
                    <a:pt x="50" y="105"/>
                  </a:lnTo>
                  <a:lnTo>
                    <a:pt x="50" y="110"/>
                  </a:lnTo>
                  <a:lnTo>
                    <a:pt x="55" y="116"/>
                  </a:lnTo>
                  <a:lnTo>
                    <a:pt x="55" y="110"/>
                  </a:lnTo>
                  <a:lnTo>
                    <a:pt x="55" y="116"/>
                  </a:lnTo>
                  <a:lnTo>
                    <a:pt x="55" y="121"/>
                  </a:lnTo>
                  <a:lnTo>
                    <a:pt x="60" y="127"/>
                  </a:lnTo>
                  <a:lnTo>
                    <a:pt x="60" y="121"/>
                  </a:lnTo>
                  <a:lnTo>
                    <a:pt x="60" y="110"/>
                  </a:lnTo>
                  <a:lnTo>
                    <a:pt x="60" y="127"/>
                  </a:lnTo>
                  <a:lnTo>
                    <a:pt x="66" y="121"/>
                  </a:lnTo>
                  <a:lnTo>
                    <a:pt x="66" y="127"/>
                  </a:lnTo>
                  <a:lnTo>
                    <a:pt x="66" y="121"/>
                  </a:lnTo>
                  <a:lnTo>
                    <a:pt x="71" y="121"/>
                  </a:lnTo>
                  <a:lnTo>
                    <a:pt x="71" y="133"/>
                  </a:lnTo>
                  <a:lnTo>
                    <a:pt x="75" y="127"/>
                  </a:lnTo>
                  <a:lnTo>
                    <a:pt x="75" y="133"/>
                  </a:lnTo>
                  <a:lnTo>
                    <a:pt x="75" y="127"/>
                  </a:lnTo>
                  <a:lnTo>
                    <a:pt x="75" y="133"/>
                  </a:lnTo>
                  <a:lnTo>
                    <a:pt x="80" y="138"/>
                  </a:lnTo>
                  <a:lnTo>
                    <a:pt x="80" y="143"/>
                  </a:lnTo>
                  <a:lnTo>
                    <a:pt x="85" y="143"/>
                  </a:lnTo>
                  <a:lnTo>
                    <a:pt x="90" y="138"/>
                  </a:lnTo>
                  <a:lnTo>
                    <a:pt x="90" y="148"/>
                  </a:lnTo>
                  <a:lnTo>
                    <a:pt x="94" y="143"/>
                  </a:lnTo>
                  <a:lnTo>
                    <a:pt x="94" y="148"/>
                  </a:lnTo>
                  <a:lnTo>
                    <a:pt x="99" y="148"/>
                  </a:lnTo>
                  <a:lnTo>
                    <a:pt x="104" y="148"/>
                  </a:lnTo>
                  <a:lnTo>
                    <a:pt x="109" y="148"/>
                  </a:lnTo>
                  <a:lnTo>
                    <a:pt x="109" y="155"/>
                  </a:lnTo>
                  <a:lnTo>
                    <a:pt x="114" y="155"/>
                  </a:lnTo>
                  <a:lnTo>
                    <a:pt x="114" y="148"/>
                  </a:lnTo>
                  <a:lnTo>
                    <a:pt x="114" y="160"/>
                  </a:lnTo>
                  <a:lnTo>
                    <a:pt x="119" y="160"/>
                  </a:lnTo>
                  <a:lnTo>
                    <a:pt x="119" y="148"/>
                  </a:lnTo>
                  <a:lnTo>
                    <a:pt x="124" y="155"/>
                  </a:lnTo>
                  <a:lnTo>
                    <a:pt x="129" y="160"/>
                  </a:lnTo>
                  <a:lnTo>
                    <a:pt x="133" y="166"/>
                  </a:lnTo>
                  <a:lnTo>
                    <a:pt x="138" y="166"/>
                  </a:lnTo>
                  <a:lnTo>
                    <a:pt x="138" y="171"/>
                  </a:lnTo>
                  <a:lnTo>
                    <a:pt x="143" y="166"/>
                  </a:lnTo>
                  <a:lnTo>
                    <a:pt x="148" y="166"/>
                  </a:lnTo>
                  <a:lnTo>
                    <a:pt x="148" y="160"/>
                  </a:lnTo>
                  <a:lnTo>
                    <a:pt x="153" y="166"/>
                  </a:lnTo>
                  <a:lnTo>
                    <a:pt x="153" y="171"/>
                  </a:lnTo>
                  <a:lnTo>
                    <a:pt x="158" y="166"/>
                  </a:lnTo>
                  <a:lnTo>
                    <a:pt x="158" y="171"/>
                  </a:lnTo>
                  <a:lnTo>
                    <a:pt x="162" y="160"/>
                  </a:lnTo>
                  <a:lnTo>
                    <a:pt x="162" y="171"/>
                  </a:lnTo>
                  <a:lnTo>
                    <a:pt x="167" y="176"/>
                  </a:lnTo>
                  <a:lnTo>
                    <a:pt x="167" y="171"/>
                  </a:lnTo>
                  <a:lnTo>
                    <a:pt x="167" y="166"/>
                  </a:lnTo>
                  <a:lnTo>
                    <a:pt x="172" y="176"/>
                  </a:lnTo>
                  <a:lnTo>
                    <a:pt x="172" y="182"/>
                  </a:lnTo>
                  <a:lnTo>
                    <a:pt x="172" y="176"/>
                  </a:lnTo>
                  <a:lnTo>
                    <a:pt x="172" y="171"/>
                  </a:lnTo>
                  <a:lnTo>
                    <a:pt x="177" y="166"/>
                  </a:lnTo>
                  <a:lnTo>
                    <a:pt x="177" y="182"/>
                  </a:lnTo>
                  <a:lnTo>
                    <a:pt x="177" y="171"/>
                  </a:lnTo>
                  <a:lnTo>
                    <a:pt x="181" y="171"/>
                  </a:lnTo>
                  <a:lnTo>
                    <a:pt x="181" y="176"/>
                  </a:lnTo>
                  <a:lnTo>
                    <a:pt x="187" y="182"/>
                  </a:lnTo>
                  <a:lnTo>
                    <a:pt x="187" y="187"/>
                  </a:lnTo>
                  <a:lnTo>
                    <a:pt x="192" y="187"/>
                  </a:lnTo>
                  <a:lnTo>
                    <a:pt x="192" y="182"/>
                  </a:lnTo>
                  <a:lnTo>
                    <a:pt x="197" y="182"/>
                  </a:lnTo>
                  <a:lnTo>
                    <a:pt x="197" y="176"/>
                  </a:lnTo>
                  <a:lnTo>
                    <a:pt x="202" y="182"/>
                  </a:lnTo>
                  <a:lnTo>
                    <a:pt x="206" y="187"/>
                  </a:lnTo>
                  <a:lnTo>
                    <a:pt x="211" y="182"/>
                  </a:lnTo>
                  <a:lnTo>
                    <a:pt x="216" y="187"/>
                  </a:lnTo>
                  <a:lnTo>
                    <a:pt x="216" y="176"/>
                  </a:lnTo>
                  <a:lnTo>
                    <a:pt x="221" y="182"/>
                  </a:lnTo>
                  <a:lnTo>
                    <a:pt x="226" y="182"/>
                  </a:lnTo>
                  <a:lnTo>
                    <a:pt x="226" y="187"/>
                  </a:lnTo>
                  <a:lnTo>
                    <a:pt x="226" y="176"/>
                  </a:lnTo>
                  <a:lnTo>
                    <a:pt x="230" y="182"/>
                  </a:lnTo>
                  <a:lnTo>
                    <a:pt x="235" y="182"/>
                  </a:lnTo>
                  <a:lnTo>
                    <a:pt x="235" y="187"/>
                  </a:lnTo>
                  <a:lnTo>
                    <a:pt x="240" y="187"/>
                  </a:lnTo>
                  <a:lnTo>
                    <a:pt x="240" y="182"/>
                  </a:lnTo>
                  <a:lnTo>
                    <a:pt x="240" y="171"/>
                  </a:lnTo>
                  <a:lnTo>
                    <a:pt x="245" y="182"/>
                  </a:lnTo>
                  <a:lnTo>
                    <a:pt x="245" y="187"/>
                  </a:lnTo>
                  <a:lnTo>
                    <a:pt x="249" y="182"/>
                  </a:lnTo>
                  <a:lnTo>
                    <a:pt x="249" y="187"/>
                  </a:lnTo>
                  <a:lnTo>
                    <a:pt x="254" y="187"/>
                  </a:lnTo>
                  <a:lnTo>
                    <a:pt x="254" y="193"/>
                  </a:lnTo>
                  <a:lnTo>
                    <a:pt x="259" y="176"/>
                  </a:lnTo>
                  <a:lnTo>
                    <a:pt x="259" y="187"/>
                  </a:lnTo>
                  <a:lnTo>
                    <a:pt x="264" y="187"/>
                  </a:lnTo>
                  <a:lnTo>
                    <a:pt x="264" y="193"/>
                  </a:lnTo>
                  <a:lnTo>
                    <a:pt x="269" y="187"/>
                  </a:lnTo>
                  <a:lnTo>
                    <a:pt x="274" y="182"/>
                  </a:lnTo>
                  <a:lnTo>
                    <a:pt x="274" y="187"/>
                  </a:lnTo>
                  <a:lnTo>
                    <a:pt x="279" y="193"/>
                  </a:lnTo>
                  <a:lnTo>
                    <a:pt x="284" y="193"/>
                  </a:lnTo>
                  <a:lnTo>
                    <a:pt x="284" y="182"/>
                  </a:lnTo>
                  <a:lnTo>
                    <a:pt x="288" y="187"/>
                  </a:lnTo>
                  <a:lnTo>
                    <a:pt x="288" y="182"/>
                  </a:lnTo>
                  <a:lnTo>
                    <a:pt x="293" y="187"/>
                  </a:lnTo>
                  <a:lnTo>
                    <a:pt x="293" y="193"/>
                  </a:lnTo>
                  <a:lnTo>
                    <a:pt x="298" y="182"/>
                  </a:lnTo>
                  <a:lnTo>
                    <a:pt x="298" y="187"/>
                  </a:lnTo>
                  <a:lnTo>
                    <a:pt x="303" y="193"/>
                  </a:lnTo>
                  <a:lnTo>
                    <a:pt x="303" y="18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19" name="Group 63"/>
          <p:cNvGrpSpPr>
            <a:grpSpLocks/>
          </p:cNvGrpSpPr>
          <p:nvPr/>
        </p:nvGrpSpPr>
        <p:grpSpPr bwMode="auto">
          <a:xfrm>
            <a:off x="4449763" y="6015038"/>
            <a:ext cx="681037" cy="274637"/>
            <a:chOff x="4272" y="3600"/>
            <a:chExt cx="480" cy="137"/>
          </a:xfrm>
        </p:grpSpPr>
        <p:grpSp>
          <p:nvGrpSpPr>
            <p:cNvPr id="20" name="Group 64"/>
            <p:cNvGrpSpPr>
              <a:grpSpLocks/>
            </p:cNvGrpSpPr>
            <p:nvPr/>
          </p:nvGrpSpPr>
          <p:grpSpPr bwMode="auto">
            <a:xfrm>
              <a:off x="4272" y="3600"/>
              <a:ext cx="357" cy="137"/>
              <a:chOff x="2880" y="2680"/>
              <a:chExt cx="559" cy="137"/>
            </a:xfrm>
          </p:grpSpPr>
          <p:sp>
            <p:nvSpPr>
              <p:cNvPr id="32918" name="Freeform 65"/>
              <p:cNvSpPr>
                <a:spLocks/>
              </p:cNvSpPr>
              <p:nvPr/>
            </p:nvSpPr>
            <p:spPr bwMode="auto">
              <a:xfrm>
                <a:off x="2880" y="2680"/>
                <a:ext cx="193" cy="30"/>
              </a:xfrm>
              <a:custGeom>
                <a:avLst/>
                <a:gdLst>
                  <a:gd name="T0" fmla="*/ 7 w 186"/>
                  <a:gd name="T1" fmla="*/ 10 h 31"/>
                  <a:gd name="T2" fmla="*/ 7 w 186"/>
                  <a:gd name="T3" fmla="*/ 10 h 31"/>
                  <a:gd name="T4" fmla="*/ 26 w 186"/>
                  <a:gd name="T5" fmla="*/ 15 h 31"/>
                  <a:gd name="T6" fmla="*/ 26 w 186"/>
                  <a:gd name="T7" fmla="*/ 15 h 31"/>
                  <a:gd name="T8" fmla="*/ 33 w 186"/>
                  <a:gd name="T9" fmla="*/ 10 h 31"/>
                  <a:gd name="T10" fmla="*/ 33 w 186"/>
                  <a:gd name="T11" fmla="*/ 15 h 31"/>
                  <a:gd name="T12" fmla="*/ 33 w 186"/>
                  <a:gd name="T13" fmla="*/ 15 h 31"/>
                  <a:gd name="T14" fmla="*/ 40 w 186"/>
                  <a:gd name="T15" fmla="*/ 15 h 31"/>
                  <a:gd name="T16" fmla="*/ 40 w 186"/>
                  <a:gd name="T17" fmla="*/ 19 h 31"/>
                  <a:gd name="T18" fmla="*/ 56 w 186"/>
                  <a:gd name="T19" fmla="*/ 15 h 31"/>
                  <a:gd name="T20" fmla="*/ 56 w 186"/>
                  <a:gd name="T21" fmla="*/ 15 h 31"/>
                  <a:gd name="T22" fmla="*/ 67 w 186"/>
                  <a:gd name="T23" fmla="*/ 15 h 31"/>
                  <a:gd name="T24" fmla="*/ 67 w 186"/>
                  <a:gd name="T25" fmla="*/ 15 h 31"/>
                  <a:gd name="T26" fmla="*/ 77 w 186"/>
                  <a:gd name="T27" fmla="*/ 15 h 31"/>
                  <a:gd name="T28" fmla="*/ 77 w 186"/>
                  <a:gd name="T29" fmla="*/ 19 h 31"/>
                  <a:gd name="T30" fmla="*/ 88 w 186"/>
                  <a:gd name="T31" fmla="*/ 15 h 31"/>
                  <a:gd name="T32" fmla="*/ 88 w 186"/>
                  <a:gd name="T33" fmla="*/ 10 h 31"/>
                  <a:gd name="T34" fmla="*/ 99 w 186"/>
                  <a:gd name="T35" fmla="*/ 15 h 31"/>
                  <a:gd name="T36" fmla="*/ 99 w 186"/>
                  <a:gd name="T37" fmla="*/ 15 h 31"/>
                  <a:gd name="T38" fmla="*/ 111 w 186"/>
                  <a:gd name="T39" fmla="*/ 15 h 31"/>
                  <a:gd name="T40" fmla="*/ 111 w 186"/>
                  <a:gd name="T41" fmla="*/ 15 h 31"/>
                  <a:gd name="T42" fmla="*/ 111 w 186"/>
                  <a:gd name="T43" fmla="*/ 15 h 31"/>
                  <a:gd name="T44" fmla="*/ 122 w 186"/>
                  <a:gd name="T45" fmla="*/ 15 h 31"/>
                  <a:gd name="T46" fmla="*/ 122 w 186"/>
                  <a:gd name="T47" fmla="*/ 15 h 31"/>
                  <a:gd name="T48" fmla="*/ 133 w 186"/>
                  <a:gd name="T49" fmla="*/ 10 h 31"/>
                  <a:gd name="T50" fmla="*/ 133 w 186"/>
                  <a:gd name="T51" fmla="*/ 10 h 31"/>
                  <a:gd name="T52" fmla="*/ 146 w 186"/>
                  <a:gd name="T53" fmla="*/ 15 h 31"/>
                  <a:gd name="T54" fmla="*/ 146 w 186"/>
                  <a:gd name="T55" fmla="*/ 15 h 31"/>
                  <a:gd name="T56" fmla="*/ 156 w 186"/>
                  <a:gd name="T57" fmla="*/ 10 h 31"/>
                  <a:gd name="T58" fmla="*/ 156 w 186"/>
                  <a:gd name="T59" fmla="*/ 15 h 31"/>
                  <a:gd name="T60" fmla="*/ 166 w 186"/>
                  <a:gd name="T61" fmla="*/ 15 h 31"/>
                  <a:gd name="T62" fmla="*/ 166 w 186"/>
                  <a:gd name="T63" fmla="*/ 15 h 31"/>
                  <a:gd name="T64" fmla="*/ 177 w 186"/>
                  <a:gd name="T65" fmla="*/ 15 h 31"/>
                  <a:gd name="T66" fmla="*/ 177 w 186"/>
                  <a:gd name="T67" fmla="*/ 15 h 31"/>
                  <a:gd name="T68" fmla="*/ 191 w 186"/>
                  <a:gd name="T69" fmla="*/ 10 h 31"/>
                  <a:gd name="T70" fmla="*/ 191 w 186"/>
                  <a:gd name="T71" fmla="*/ 15 h 31"/>
                  <a:gd name="T72" fmla="*/ 191 w 186"/>
                  <a:gd name="T73" fmla="*/ 15 h 31"/>
                  <a:gd name="T74" fmla="*/ 201 w 186"/>
                  <a:gd name="T75" fmla="*/ 15 h 31"/>
                  <a:gd name="T76" fmla="*/ 201 w 186"/>
                  <a:gd name="T77" fmla="*/ 10 h 31"/>
                  <a:gd name="T78" fmla="*/ 211 w 186"/>
                  <a:gd name="T79" fmla="*/ 10 h 31"/>
                  <a:gd name="T80" fmla="*/ 211 w 186"/>
                  <a:gd name="T81" fmla="*/ 15 h 31"/>
                  <a:gd name="T82" fmla="*/ 222 w 186"/>
                  <a:gd name="T83" fmla="*/ 15 h 31"/>
                  <a:gd name="T84" fmla="*/ 222 w 186"/>
                  <a:gd name="T85" fmla="*/ 15 h 31"/>
                  <a:gd name="T86" fmla="*/ 235 w 186"/>
                  <a:gd name="T87" fmla="*/ 0 h 31"/>
                  <a:gd name="T88" fmla="*/ 235 w 186"/>
                  <a:gd name="T89" fmla="*/ 10 h 31"/>
                  <a:gd name="T90" fmla="*/ 245 w 186"/>
                  <a:gd name="T91" fmla="*/ 10 h 31"/>
                  <a:gd name="T92" fmla="*/ 245 w 186"/>
                  <a:gd name="T93" fmla="*/ 15 h 31"/>
                  <a:gd name="T94" fmla="*/ 256 w 186"/>
                  <a:gd name="T95" fmla="*/ 15 h 31"/>
                  <a:gd name="T96" fmla="*/ 256 w 186"/>
                  <a:gd name="T97" fmla="*/ 10 h 31"/>
                  <a:gd name="T98" fmla="*/ 267 w 186"/>
                  <a:gd name="T99" fmla="*/ 15 h 31"/>
                  <a:gd name="T100" fmla="*/ 267 w 186"/>
                  <a:gd name="T101" fmla="*/ 15 h 31"/>
                  <a:gd name="T102" fmla="*/ 279 w 186"/>
                  <a:gd name="T103" fmla="*/ 10 h 31"/>
                  <a:gd name="T104" fmla="*/ 279 w 186"/>
                  <a:gd name="T105" fmla="*/ 15 h 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6" h="31">
                    <a:moveTo>
                      <a:pt x="0" y="10"/>
                    </a:moveTo>
                    <a:lnTo>
                      <a:pt x="0" y="21"/>
                    </a:lnTo>
                    <a:lnTo>
                      <a:pt x="7" y="10"/>
                    </a:lnTo>
                    <a:lnTo>
                      <a:pt x="7" y="21"/>
                    </a:lnTo>
                    <a:lnTo>
                      <a:pt x="7" y="10"/>
                    </a:lnTo>
                    <a:lnTo>
                      <a:pt x="7" y="21"/>
                    </a:lnTo>
                    <a:lnTo>
                      <a:pt x="14" y="21"/>
                    </a:lnTo>
                    <a:lnTo>
                      <a:pt x="21" y="10"/>
                    </a:lnTo>
                    <a:lnTo>
                      <a:pt x="21" y="31"/>
                    </a:lnTo>
                    <a:lnTo>
                      <a:pt x="21" y="10"/>
                    </a:lnTo>
                    <a:lnTo>
                      <a:pt x="21" y="21"/>
                    </a:lnTo>
                    <a:lnTo>
                      <a:pt x="28" y="21"/>
                    </a:lnTo>
                    <a:lnTo>
                      <a:pt x="28" y="31"/>
                    </a:lnTo>
                    <a:lnTo>
                      <a:pt x="36" y="21"/>
                    </a:lnTo>
                    <a:lnTo>
                      <a:pt x="36" y="31"/>
                    </a:lnTo>
                    <a:lnTo>
                      <a:pt x="36" y="21"/>
                    </a:lnTo>
                    <a:lnTo>
                      <a:pt x="43" y="0"/>
                    </a:lnTo>
                    <a:lnTo>
                      <a:pt x="43" y="21"/>
                    </a:lnTo>
                    <a:lnTo>
                      <a:pt x="43" y="31"/>
                    </a:lnTo>
                    <a:lnTo>
                      <a:pt x="43" y="10"/>
                    </a:lnTo>
                    <a:lnTo>
                      <a:pt x="43" y="21"/>
                    </a:lnTo>
                    <a:lnTo>
                      <a:pt x="50" y="21"/>
                    </a:lnTo>
                    <a:lnTo>
                      <a:pt x="50" y="10"/>
                    </a:lnTo>
                    <a:lnTo>
                      <a:pt x="50" y="21"/>
                    </a:lnTo>
                    <a:lnTo>
                      <a:pt x="50" y="31"/>
                    </a:lnTo>
                    <a:lnTo>
                      <a:pt x="50" y="21"/>
                    </a:lnTo>
                    <a:lnTo>
                      <a:pt x="57" y="21"/>
                    </a:lnTo>
                    <a:lnTo>
                      <a:pt x="57" y="0"/>
                    </a:lnTo>
                    <a:lnTo>
                      <a:pt x="57" y="21"/>
                    </a:lnTo>
                    <a:lnTo>
                      <a:pt x="57" y="10"/>
                    </a:lnTo>
                    <a:lnTo>
                      <a:pt x="57" y="21"/>
                    </a:lnTo>
                    <a:lnTo>
                      <a:pt x="57" y="10"/>
                    </a:lnTo>
                    <a:lnTo>
                      <a:pt x="64" y="21"/>
                    </a:lnTo>
                    <a:lnTo>
                      <a:pt x="64" y="31"/>
                    </a:lnTo>
                    <a:lnTo>
                      <a:pt x="64" y="21"/>
                    </a:lnTo>
                    <a:lnTo>
                      <a:pt x="71" y="21"/>
                    </a:lnTo>
                    <a:lnTo>
                      <a:pt x="71" y="10"/>
                    </a:lnTo>
                    <a:lnTo>
                      <a:pt x="71" y="21"/>
                    </a:lnTo>
                    <a:lnTo>
                      <a:pt x="79" y="21"/>
                    </a:lnTo>
                    <a:lnTo>
                      <a:pt x="86" y="21"/>
                    </a:lnTo>
                    <a:lnTo>
                      <a:pt x="86" y="10"/>
                    </a:lnTo>
                    <a:lnTo>
                      <a:pt x="86" y="21"/>
                    </a:lnTo>
                    <a:lnTo>
                      <a:pt x="86" y="31"/>
                    </a:lnTo>
                    <a:lnTo>
                      <a:pt x="86" y="10"/>
                    </a:lnTo>
                    <a:lnTo>
                      <a:pt x="93" y="21"/>
                    </a:lnTo>
                    <a:lnTo>
                      <a:pt x="100" y="21"/>
                    </a:lnTo>
                    <a:lnTo>
                      <a:pt x="100" y="10"/>
                    </a:lnTo>
                    <a:lnTo>
                      <a:pt x="100" y="21"/>
                    </a:lnTo>
                    <a:lnTo>
                      <a:pt x="107" y="21"/>
                    </a:lnTo>
                    <a:lnTo>
                      <a:pt x="107" y="10"/>
                    </a:lnTo>
                    <a:lnTo>
                      <a:pt x="107" y="21"/>
                    </a:lnTo>
                    <a:lnTo>
                      <a:pt x="114" y="21"/>
                    </a:lnTo>
                    <a:lnTo>
                      <a:pt x="114" y="10"/>
                    </a:lnTo>
                    <a:lnTo>
                      <a:pt x="122" y="10"/>
                    </a:lnTo>
                    <a:lnTo>
                      <a:pt x="122" y="21"/>
                    </a:lnTo>
                    <a:lnTo>
                      <a:pt x="122" y="31"/>
                    </a:lnTo>
                    <a:lnTo>
                      <a:pt x="122" y="21"/>
                    </a:lnTo>
                    <a:lnTo>
                      <a:pt x="129" y="10"/>
                    </a:lnTo>
                    <a:lnTo>
                      <a:pt x="129" y="21"/>
                    </a:lnTo>
                    <a:lnTo>
                      <a:pt x="129" y="10"/>
                    </a:lnTo>
                    <a:lnTo>
                      <a:pt x="136" y="21"/>
                    </a:lnTo>
                    <a:lnTo>
                      <a:pt x="136" y="10"/>
                    </a:lnTo>
                    <a:lnTo>
                      <a:pt x="136" y="21"/>
                    </a:lnTo>
                    <a:lnTo>
                      <a:pt x="143" y="21"/>
                    </a:lnTo>
                    <a:lnTo>
                      <a:pt x="143" y="10"/>
                    </a:lnTo>
                    <a:lnTo>
                      <a:pt x="143" y="21"/>
                    </a:lnTo>
                    <a:lnTo>
                      <a:pt x="143" y="10"/>
                    </a:lnTo>
                    <a:lnTo>
                      <a:pt x="150" y="21"/>
                    </a:lnTo>
                    <a:lnTo>
                      <a:pt x="150" y="0"/>
                    </a:lnTo>
                    <a:lnTo>
                      <a:pt x="150" y="10"/>
                    </a:lnTo>
                    <a:lnTo>
                      <a:pt x="150" y="21"/>
                    </a:lnTo>
                    <a:lnTo>
                      <a:pt x="157" y="21"/>
                    </a:lnTo>
                    <a:lnTo>
                      <a:pt x="157" y="10"/>
                    </a:lnTo>
                    <a:lnTo>
                      <a:pt x="157" y="21"/>
                    </a:lnTo>
                    <a:lnTo>
                      <a:pt x="165" y="21"/>
                    </a:lnTo>
                    <a:lnTo>
                      <a:pt x="165" y="10"/>
                    </a:lnTo>
                    <a:lnTo>
                      <a:pt x="165" y="21"/>
                    </a:lnTo>
                    <a:lnTo>
                      <a:pt x="165" y="10"/>
                    </a:lnTo>
                    <a:lnTo>
                      <a:pt x="172" y="21"/>
                    </a:lnTo>
                    <a:lnTo>
                      <a:pt x="172" y="10"/>
                    </a:lnTo>
                    <a:lnTo>
                      <a:pt x="179" y="21"/>
                    </a:lnTo>
                    <a:lnTo>
                      <a:pt x="179" y="10"/>
                    </a:lnTo>
                    <a:lnTo>
                      <a:pt x="179" y="0"/>
                    </a:lnTo>
                    <a:lnTo>
                      <a:pt x="179" y="10"/>
                    </a:lnTo>
                    <a:lnTo>
                      <a:pt x="179" y="21"/>
                    </a:lnTo>
                    <a:lnTo>
                      <a:pt x="179" y="10"/>
                    </a:lnTo>
                    <a:lnTo>
                      <a:pt x="186" y="10"/>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19" name="Freeform 66"/>
              <p:cNvSpPr>
                <a:spLocks/>
              </p:cNvSpPr>
              <p:nvPr/>
            </p:nvSpPr>
            <p:spPr bwMode="auto">
              <a:xfrm>
                <a:off x="3073" y="2699"/>
                <a:ext cx="366" cy="118"/>
              </a:xfrm>
              <a:custGeom>
                <a:avLst/>
                <a:gdLst>
                  <a:gd name="T0" fmla="*/ 0 w 366"/>
                  <a:gd name="T1" fmla="*/ 20 h 118"/>
                  <a:gd name="T2" fmla="*/ 0 w 366"/>
                  <a:gd name="T3" fmla="*/ 39 h 118"/>
                  <a:gd name="T4" fmla="*/ 13 w 366"/>
                  <a:gd name="T5" fmla="*/ 39 h 118"/>
                  <a:gd name="T6" fmla="*/ 13 w 366"/>
                  <a:gd name="T7" fmla="*/ 59 h 118"/>
                  <a:gd name="T8" fmla="*/ 26 w 366"/>
                  <a:gd name="T9" fmla="*/ 79 h 118"/>
                  <a:gd name="T10" fmla="*/ 26 w 366"/>
                  <a:gd name="T11" fmla="*/ 79 h 118"/>
                  <a:gd name="T12" fmla="*/ 39 w 366"/>
                  <a:gd name="T13" fmla="*/ 98 h 118"/>
                  <a:gd name="T14" fmla="*/ 39 w 366"/>
                  <a:gd name="T15" fmla="*/ 98 h 118"/>
                  <a:gd name="T16" fmla="*/ 53 w 366"/>
                  <a:gd name="T17" fmla="*/ 98 h 118"/>
                  <a:gd name="T18" fmla="*/ 53 w 366"/>
                  <a:gd name="T19" fmla="*/ 98 h 118"/>
                  <a:gd name="T20" fmla="*/ 65 w 366"/>
                  <a:gd name="T21" fmla="*/ 108 h 118"/>
                  <a:gd name="T22" fmla="*/ 65 w 366"/>
                  <a:gd name="T23" fmla="*/ 98 h 118"/>
                  <a:gd name="T24" fmla="*/ 79 w 366"/>
                  <a:gd name="T25" fmla="*/ 108 h 118"/>
                  <a:gd name="T26" fmla="*/ 79 w 366"/>
                  <a:gd name="T27" fmla="*/ 98 h 118"/>
                  <a:gd name="T28" fmla="*/ 92 w 366"/>
                  <a:gd name="T29" fmla="*/ 108 h 118"/>
                  <a:gd name="T30" fmla="*/ 92 w 366"/>
                  <a:gd name="T31" fmla="*/ 108 h 118"/>
                  <a:gd name="T32" fmla="*/ 92 w 366"/>
                  <a:gd name="T33" fmla="*/ 98 h 118"/>
                  <a:gd name="T34" fmla="*/ 105 w 366"/>
                  <a:gd name="T35" fmla="*/ 108 h 118"/>
                  <a:gd name="T36" fmla="*/ 105 w 366"/>
                  <a:gd name="T37" fmla="*/ 98 h 118"/>
                  <a:gd name="T38" fmla="*/ 118 w 366"/>
                  <a:gd name="T39" fmla="*/ 98 h 118"/>
                  <a:gd name="T40" fmla="*/ 118 w 366"/>
                  <a:gd name="T41" fmla="*/ 98 h 118"/>
                  <a:gd name="T42" fmla="*/ 131 w 366"/>
                  <a:gd name="T43" fmla="*/ 108 h 118"/>
                  <a:gd name="T44" fmla="*/ 131 w 366"/>
                  <a:gd name="T45" fmla="*/ 108 h 118"/>
                  <a:gd name="T46" fmla="*/ 144 w 366"/>
                  <a:gd name="T47" fmla="*/ 98 h 118"/>
                  <a:gd name="T48" fmla="*/ 144 w 366"/>
                  <a:gd name="T49" fmla="*/ 98 h 118"/>
                  <a:gd name="T50" fmla="*/ 157 w 366"/>
                  <a:gd name="T51" fmla="*/ 108 h 118"/>
                  <a:gd name="T52" fmla="*/ 157 w 366"/>
                  <a:gd name="T53" fmla="*/ 108 h 118"/>
                  <a:gd name="T54" fmla="*/ 171 w 366"/>
                  <a:gd name="T55" fmla="*/ 108 h 118"/>
                  <a:gd name="T56" fmla="*/ 171 w 366"/>
                  <a:gd name="T57" fmla="*/ 108 h 118"/>
                  <a:gd name="T58" fmla="*/ 183 w 366"/>
                  <a:gd name="T59" fmla="*/ 98 h 118"/>
                  <a:gd name="T60" fmla="*/ 183 w 366"/>
                  <a:gd name="T61" fmla="*/ 108 h 118"/>
                  <a:gd name="T62" fmla="*/ 183 w 366"/>
                  <a:gd name="T63" fmla="*/ 98 h 118"/>
                  <a:gd name="T64" fmla="*/ 197 w 366"/>
                  <a:gd name="T65" fmla="*/ 108 h 118"/>
                  <a:gd name="T66" fmla="*/ 197 w 366"/>
                  <a:gd name="T67" fmla="*/ 108 h 118"/>
                  <a:gd name="T68" fmla="*/ 210 w 366"/>
                  <a:gd name="T69" fmla="*/ 108 h 118"/>
                  <a:gd name="T70" fmla="*/ 210 w 366"/>
                  <a:gd name="T71" fmla="*/ 98 h 118"/>
                  <a:gd name="T72" fmla="*/ 223 w 366"/>
                  <a:gd name="T73" fmla="*/ 98 h 118"/>
                  <a:gd name="T74" fmla="*/ 223 w 366"/>
                  <a:gd name="T75" fmla="*/ 98 h 118"/>
                  <a:gd name="T76" fmla="*/ 236 w 366"/>
                  <a:gd name="T77" fmla="*/ 108 h 118"/>
                  <a:gd name="T78" fmla="*/ 236 w 366"/>
                  <a:gd name="T79" fmla="*/ 108 h 118"/>
                  <a:gd name="T80" fmla="*/ 249 w 366"/>
                  <a:gd name="T81" fmla="*/ 98 h 118"/>
                  <a:gd name="T82" fmla="*/ 249 w 366"/>
                  <a:gd name="T83" fmla="*/ 98 h 118"/>
                  <a:gd name="T84" fmla="*/ 262 w 366"/>
                  <a:gd name="T85" fmla="*/ 98 h 118"/>
                  <a:gd name="T86" fmla="*/ 262 w 366"/>
                  <a:gd name="T87" fmla="*/ 108 h 118"/>
                  <a:gd name="T88" fmla="*/ 275 w 366"/>
                  <a:gd name="T89" fmla="*/ 108 h 118"/>
                  <a:gd name="T90" fmla="*/ 275 w 366"/>
                  <a:gd name="T91" fmla="*/ 98 h 118"/>
                  <a:gd name="T92" fmla="*/ 275 w 366"/>
                  <a:gd name="T93" fmla="*/ 98 h 118"/>
                  <a:gd name="T94" fmla="*/ 288 w 366"/>
                  <a:gd name="T95" fmla="*/ 98 h 118"/>
                  <a:gd name="T96" fmla="*/ 288 w 366"/>
                  <a:gd name="T97" fmla="*/ 108 h 118"/>
                  <a:gd name="T98" fmla="*/ 301 w 366"/>
                  <a:gd name="T99" fmla="*/ 98 h 118"/>
                  <a:gd name="T100" fmla="*/ 301 w 366"/>
                  <a:gd name="T101" fmla="*/ 98 h 118"/>
                  <a:gd name="T102" fmla="*/ 315 w 366"/>
                  <a:gd name="T103" fmla="*/ 98 h 118"/>
                  <a:gd name="T104" fmla="*/ 315 w 366"/>
                  <a:gd name="T105" fmla="*/ 108 h 118"/>
                  <a:gd name="T106" fmla="*/ 327 w 366"/>
                  <a:gd name="T107" fmla="*/ 98 h 118"/>
                  <a:gd name="T108" fmla="*/ 327 w 366"/>
                  <a:gd name="T109" fmla="*/ 98 h 118"/>
                  <a:gd name="T110" fmla="*/ 341 w 366"/>
                  <a:gd name="T111" fmla="*/ 108 h 118"/>
                  <a:gd name="T112" fmla="*/ 341 w 366"/>
                  <a:gd name="T113" fmla="*/ 98 h 118"/>
                  <a:gd name="T114" fmla="*/ 354 w 366"/>
                  <a:gd name="T115" fmla="*/ 98 h 118"/>
                  <a:gd name="T116" fmla="*/ 354 w 366"/>
                  <a:gd name="T117" fmla="*/ 98 h 118"/>
                  <a:gd name="T118" fmla="*/ 354 w 366"/>
                  <a:gd name="T119" fmla="*/ 98 h 118"/>
                  <a:gd name="T120" fmla="*/ 366 w 366"/>
                  <a:gd name="T121" fmla="*/ 98 h 118"/>
                  <a:gd name="T122" fmla="*/ 366 w 366"/>
                  <a:gd name="T123" fmla="*/ 98 h 1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66" h="118">
                    <a:moveTo>
                      <a:pt x="0" y="0"/>
                    </a:moveTo>
                    <a:lnTo>
                      <a:pt x="0" y="0"/>
                    </a:lnTo>
                    <a:lnTo>
                      <a:pt x="0" y="20"/>
                    </a:lnTo>
                    <a:lnTo>
                      <a:pt x="0" y="39"/>
                    </a:lnTo>
                    <a:lnTo>
                      <a:pt x="13" y="30"/>
                    </a:lnTo>
                    <a:lnTo>
                      <a:pt x="13" y="39"/>
                    </a:lnTo>
                    <a:lnTo>
                      <a:pt x="13" y="59"/>
                    </a:lnTo>
                    <a:lnTo>
                      <a:pt x="26" y="59"/>
                    </a:lnTo>
                    <a:lnTo>
                      <a:pt x="26" y="69"/>
                    </a:lnTo>
                    <a:lnTo>
                      <a:pt x="26" y="79"/>
                    </a:lnTo>
                    <a:lnTo>
                      <a:pt x="26" y="59"/>
                    </a:lnTo>
                    <a:lnTo>
                      <a:pt x="26" y="79"/>
                    </a:lnTo>
                    <a:lnTo>
                      <a:pt x="39" y="89"/>
                    </a:lnTo>
                    <a:lnTo>
                      <a:pt x="39" y="98"/>
                    </a:lnTo>
                    <a:lnTo>
                      <a:pt x="39" y="89"/>
                    </a:lnTo>
                    <a:lnTo>
                      <a:pt x="39" y="98"/>
                    </a:lnTo>
                    <a:lnTo>
                      <a:pt x="53" y="98"/>
                    </a:lnTo>
                    <a:lnTo>
                      <a:pt x="53" y="108"/>
                    </a:lnTo>
                    <a:lnTo>
                      <a:pt x="65" y="98"/>
                    </a:lnTo>
                    <a:lnTo>
                      <a:pt x="65" y="108"/>
                    </a:lnTo>
                    <a:lnTo>
                      <a:pt x="65" y="98"/>
                    </a:lnTo>
                    <a:lnTo>
                      <a:pt x="65" y="108"/>
                    </a:lnTo>
                    <a:lnTo>
                      <a:pt x="65" y="98"/>
                    </a:lnTo>
                    <a:lnTo>
                      <a:pt x="79" y="108"/>
                    </a:lnTo>
                    <a:lnTo>
                      <a:pt x="79" y="98"/>
                    </a:lnTo>
                    <a:lnTo>
                      <a:pt x="79" y="108"/>
                    </a:lnTo>
                    <a:lnTo>
                      <a:pt x="79" y="98"/>
                    </a:lnTo>
                    <a:lnTo>
                      <a:pt x="79" y="108"/>
                    </a:lnTo>
                    <a:lnTo>
                      <a:pt x="92" y="108"/>
                    </a:lnTo>
                    <a:lnTo>
                      <a:pt x="92" y="98"/>
                    </a:lnTo>
                    <a:lnTo>
                      <a:pt x="92" y="108"/>
                    </a:lnTo>
                    <a:lnTo>
                      <a:pt x="92" y="98"/>
                    </a:lnTo>
                    <a:lnTo>
                      <a:pt x="105" y="98"/>
                    </a:lnTo>
                    <a:lnTo>
                      <a:pt x="105" y="108"/>
                    </a:lnTo>
                    <a:lnTo>
                      <a:pt x="105" y="98"/>
                    </a:lnTo>
                    <a:lnTo>
                      <a:pt x="118" y="108"/>
                    </a:lnTo>
                    <a:lnTo>
                      <a:pt x="118" y="98"/>
                    </a:lnTo>
                    <a:lnTo>
                      <a:pt x="118" y="108"/>
                    </a:lnTo>
                    <a:lnTo>
                      <a:pt x="118" y="98"/>
                    </a:lnTo>
                    <a:lnTo>
                      <a:pt x="118" y="108"/>
                    </a:lnTo>
                    <a:lnTo>
                      <a:pt x="131" y="108"/>
                    </a:lnTo>
                    <a:lnTo>
                      <a:pt x="131" y="98"/>
                    </a:lnTo>
                    <a:lnTo>
                      <a:pt x="131" y="108"/>
                    </a:lnTo>
                    <a:lnTo>
                      <a:pt x="144" y="98"/>
                    </a:lnTo>
                    <a:lnTo>
                      <a:pt x="144" y="118"/>
                    </a:lnTo>
                    <a:lnTo>
                      <a:pt x="144" y="108"/>
                    </a:lnTo>
                    <a:lnTo>
                      <a:pt x="144" y="98"/>
                    </a:lnTo>
                    <a:lnTo>
                      <a:pt x="144" y="108"/>
                    </a:lnTo>
                    <a:lnTo>
                      <a:pt x="157" y="108"/>
                    </a:lnTo>
                    <a:lnTo>
                      <a:pt x="157" y="98"/>
                    </a:lnTo>
                    <a:lnTo>
                      <a:pt x="157" y="108"/>
                    </a:lnTo>
                    <a:lnTo>
                      <a:pt x="171" y="108"/>
                    </a:lnTo>
                    <a:lnTo>
                      <a:pt x="171" y="98"/>
                    </a:lnTo>
                    <a:lnTo>
                      <a:pt x="171" y="108"/>
                    </a:lnTo>
                    <a:lnTo>
                      <a:pt x="171" y="98"/>
                    </a:lnTo>
                    <a:lnTo>
                      <a:pt x="183" y="98"/>
                    </a:lnTo>
                    <a:lnTo>
                      <a:pt x="183" y="108"/>
                    </a:lnTo>
                    <a:lnTo>
                      <a:pt x="183" y="98"/>
                    </a:lnTo>
                    <a:lnTo>
                      <a:pt x="197" y="108"/>
                    </a:lnTo>
                    <a:lnTo>
                      <a:pt x="197" y="98"/>
                    </a:lnTo>
                    <a:lnTo>
                      <a:pt x="197" y="108"/>
                    </a:lnTo>
                    <a:lnTo>
                      <a:pt x="210" y="98"/>
                    </a:lnTo>
                    <a:lnTo>
                      <a:pt x="210" y="108"/>
                    </a:lnTo>
                    <a:lnTo>
                      <a:pt x="210" y="98"/>
                    </a:lnTo>
                    <a:lnTo>
                      <a:pt x="210" y="108"/>
                    </a:lnTo>
                    <a:lnTo>
                      <a:pt x="210" y="98"/>
                    </a:lnTo>
                    <a:lnTo>
                      <a:pt x="210" y="108"/>
                    </a:lnTo>
                    <a:lnTo>
                      <a:pt x="223" y="108"/>
                    </a:lnTo>
                    <a:lnTo>
                      <a:pt x="223" y="98"/>
                    </a:lnTo>
                    <a:lnTo>
                      <a:pt x="236" y="98"/>
                    </a:lnTo>
                    <a:lnTo>
                      <a:pt x="236" y="108"/>
                    </a:lnTo>
                    <a:lnTo>
                      <a:pt x="236" y="98"/>
                    </a:lnTo>
                    <a:lnTo>
                      <a:pt x="236" y="108"/>
                    </a:lnTo>
                    <a:lnTo>
                      <a:pt x="236" y="98"/>
                    </a:lnTo>
                    <a:lnTo>
                      <a:pt x="249" y="98"/>
                    </a:lnTo>
                    <a:lnTo>
                      <a:pt x="249" y="108"/>
                    </a:lnTo>
                    <a:lnTo>
                      <a:pt x="262" y="98"/>
                    </a:lnTo>
                    <a:lnTo>
                      <a:pt x="262" y="108"/>
                    </a:lnTo>
                    <a:lnTo>
                      <a:pt x="262" y="98"/>
                    </a:lnTo>
                    <a:lnTo>
                      <a:pt x="275" y="108"/>
                    </a:lnTo>
                    <a:lnTo>
                      <a:pt x="275" y="98"/>
                    </a:lnTo>
                    <a:lnTo>
                      <a:pt x="288" y="98"/>
                    </a:lnTo>
                    <a:lnTo>
                      <a:pt x="288" y="108"/>
                    </a:lnTo>
                    <a:lnTo>
                      <a:pt x="288" y="98"/>
                    </a:lnTo>
                    <a:lnTo>
                      <a:pt x="288" y="108"/>
                    </a:lnTo>
                    <a:lnTo>
                      <a:pt x="301" y="98"/>
                    </a:lnTo>
                    <a:lnTo>
                      <a:pt x="315" y="108"/>
                    </a:lnTo>
                    <a:lnTo>
                      <a:pt x="315" y="98"/>
                    </a:lnTo>
                    <a:lnTo>
                      <a:pt x="315" y="108"/>
                    </a:lnTo>
                    <a:lnTo>
                      <a:pt x="315" y="98"/>
                    </a:lnTo>
                    <a:lnTo>
                      <a:pt x="327" y="98"/>
                    </a:lnTo>
                    <a:lnTo>
                      <a:pt x="341" y="108"/>
                    </a:lnTo>
                    <a:lnTo>
                      <a:pt x="341" y="98"/>
                    </a:lnTo>
                    <a:lnTo>
                      <a:pt x="354" y="98"/>
                    </a:lnTo>
                    <a:lnTo>
                      <a:pt x="354" y="108"/>
                    </a:lnTo>
                    <a:lnTo>
                      <a:pt x="354" y="98"/>
                    </a:lnTo>
                    <a:lnTo>
                      <a:pt x="366" y="98"/>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2917" name="Freeform 67"/>
            <p:cNvSpPr>
              <a:spLocks/>
            </p:cNvSpPr>
            <p:nvPr/>
          </p:nvSpPr>
          <p:spPr bwMode="auto">
            <a:xfrm>
              <a:off x="4612" y="3715"/>
              <a:ext cx="140" cy="11"/>
            </a:xfrm>
            <a:custGeom>
              <a:avLst/>
              <a:gdLst>
                <a:gd name="T0" fmla="*/ 0 w 160"/>
                <a:gd name="T1" fmla="*/ 6 h 11"/>
                <a:gd name="T2" fmla="*/ 0 w 160"/>
                <a:gd name="T3" fmla="*/ 6 h 11"/>
                <a:gd name="T4" fmla="*/ 4 w 160"/>
                <a:gd name="T5" fmla="*/ 6 h 11"/>
                <a:gd name="T6" fmla="*/ 4 w 160"/>
                <a:gd name="T7" fmla="*/ 6 h 11"/>
                <a:gd name="T8" fmla="*/ 4 w 160"/>
                <a:gd name="T9" fmla="*/ 6 h 11"/>
                <a:gd name="T10" fmla="*/ 4 w 160"/>
                <a:gd name="T11" fmla="*/ 6 h 11"/>
                <a:gd name="T12" fmla="*/ 4 w 160"/>
                <a:gd name="T13" fmla="*/ 0 h 11"/>
                <a:gd name="T14" fmla="*/ 4 w 160"/>
                <a:gd name="T15" fmla="*/ 6 h 11"/>
                <a:gd name="T16" fmla="*/ 6 w 160"/>
                <a:gd name="T17" fmla="*/ 6 h 11"/>
                <a:gd name="T18" fmla="*/ 6 w 160"/>
                <a:gd name="T19" fmla="*/ 6 h 11"/>
                <a:gd name="T20" fmla="*/ 7 w 160"/>
                <a:gd name="T21" fmla="*/ 0 h 11"/>
                <a:gd name="T22" fmla="*/ 7 w 160"/>
                <a:gd name="T23" fmla="*/ 6 h 11"/>
                <a:gd name="T24" fmla="*/ 7 w 160"/>
                <a:gd name="T25" fmla="*/ 6 h 11"/>
                <a:gd name="T26" fmla="*/ 9 w 160"/>
                <a:gd name="T27" fmla="*/ 6 h 11"/>
                <a:gd name="T28" fmla="*/ 9 w 160"/>
                <a:gd name="T29" fmla="*/ 6 h 11"/>
                <a:gd name="T30" fmla="*/ 10 w 160"/>
                <a:gd name="T31" fmla="*/ 6 h 11"/>
                <a:gd name="T32" fmla="*/ 10 w 160"/>
                <a:gd name="T33" fmla="*/ 6 h 11"/>
                <a:gd name="T34" fmla="*/ 11 w 160"/>
                <a:gd name="T35" fmla="*/ 6 h 11"/>
                <a:gd name="T36" fmla="*/ 11 w 160"/>
                <a:gd name="T37" fmla="*/ 6 h 11"/>
                <a:gd name="T38" fmla="*/ 12 w 160"/>
                <a:gd name="T39" fmla="*/ 6 h 11"/>
                <a:gd name="T40" fmla="*/ 12 w 160"/>
                <a:gd name="T41" fmla="*/ 6 h 11"/>
                <a:gd name="T42" fmla="*/ 13 w 160"/>
                <a:gd name="T43" fmla="*/ 6 h 11"/>
                <a:gd name="T44" fmla="*/ 13 w 160"/>
                <a:gd name="T45" fmla="*/ 6 h 11"/>
                <a:gd name="T46" fmla="*/ 14 w 160"/>
                <a:gd name="T47" fmla="*/ 6 h 11"/>
                <a:gd name="T48" fmla="*/ 14 w 160"/>
                <a:gd name="T49" fmla="*/ 6 h 11"/>
                <a:gd name="T50" fmla="*/ 14 w 160"/>
                <a:gd name="T51" fmla="*/ 6 h 11"/>
                <a:gd name="T52" fmla="*/ 16 w 160"/>
                <a:gd name="T53" fmla="*/ 11 h 11"/>
                <a:gd name="T54" fmla="*/ 16 w 160"/>
                <a:gd name="T55" fmla="*/ 6 h 11"/>
                <a:gd name="T56" fmla="*/ 17 w 160"/>
                <a:gd name="T57" fmla="*/ 6 h 11"/>
                <a:gd name="T58" fmla="*/ 17 w 160"/>
                <a:gd name="T59" fmla="*/ 6 h 11"/>
                <a:gd name="T60" fmla="*/ 18 w 160"/>
                <a:gd name="T61" fmla="*/ 6 h 11"/>
                <a:gd name="T62" fmla="*/ 18 w 160"/>
                <a:gd name="T63" fmla="*/ 6 h 11"/>
                <a:gd name="T64" fmla="*/ 20 w 160"/>
                <a:gd name="T65" fmla="*/ 6 h 11"/>
                <a:gd name="T66" fmla="*/ 20 w 160"/>
                <a:gd name="T67" fmla="*/ 6 h 11"/>
                <a:gd name="T68" fmla="*/ 21 w 160"/>
                <a:gd name="T69" fmla="*/ 6 h 11"/>
                <a:gd name="T70" fmla="*/ 21 w 160"/>
                <a:gd name="T71" fmla="*/ 6 h 11"/>
                <a:gd name="T72" fmla="*/ 21 w 160"/>
                <a:gd name="T73" fmla="*/ 6 h 11"/>
                <a:gd name="T74" fmla="*/ 22 w 160"/>
                <a:gd name="T75" fmla="*/ 6 h 11"/>
                <a:gd name="T76" fmla="*/ 22 w 160"/>
                <a:gd name="T77" fmla="*/ 11 h 11"/>
                <a:gd name="T78" fmla="*/ 24 w 160"/>
                <a:gd name="T79" fmla="*/ 6 h 11"/>
                <a:gd name="T80" fmla="*/ 24 w 160"/>
                <a:gd name="T81" fmla="*/ 6 h 11"/>
                <a:gd name="T82" fmla="*/ 25 w 160"/>
                <a:gd name="T83" fmla="*/ 6 h 11"/>
                <a:gd name="T84" fmla="*/ 25 w 160"/>
                <a:gd name="T85" fmla="*/ 11 h 11"/>
                <a:gd name="T86" fmla="*/ 26 w 160"/>
                <a:gd name="T87" fmla="*/ 11 h 11"/>
                <a:gd name="T88" fmla="*/ 26 w 160"/>
                <a:gd name="T89" fmla="*/ 6 h 11"/>
                <a:gd name="T90" fmla="*/ 27 w 160"/>
                <a:gd name="T91" fmla="*/ 11 h 11"/>
                <a:gd name="T92" fmla="*/ 27 w 160"/>
                <a:gd name="T93" fmla="*/ 6 h 11"/>
                <a:gd name="T94" fmla="*/ 29 w 160"/>
                <a:gd name="T95" fmla="*/ 6 h 11"/>
                <a:gd name="T96" fmla="*/ 29 w 160"/>
                <a:gd name="T97" fmla="*/ 6 h 11"/>
                <a:gd name="T98" fmla="*/ 29 w 160"/>
                <a:gd name="T99" fmla="*/ 6 h 11"/>
                <a:gd name="T100" fmla="*/ 31 w 160"/>
                <a:gd name="T101" fmla="*/ 11 h 11"/>
                <a:gd name="T102" fmla="*/ 31 w 160"/>
                <a:gd name="T103" fmla="*/ 11 h 11"/>
                <a:gd name="T104" fmla="*/ 31 w 160"/>
                <a:gd name="T105" fmla="*/ 6 h 11"/>
                <a:gd name="T106" fmla="*/ 31 w 160"/>
                <a:gd name="T107" fmla="*/ 6 h 11"/>
                <a:gd name="T108" fmla="*/ 31 w 160"/>
                <a:gd name="T109" fmla="*/ 11 h 11"/>
                <a:gd name="T110" fmla="*/ 31 w 160"/>
                <a:gd name="T111" fmla="*/ 11 h 11"/>
                <a:gd name="T112" fmla="*/ 31 w 160"/>
                <a:gd name="T113" fmla="*/ 11 h 11"/>
                <a:gd name="T114" fmla="*/ 33 w 160"/>
                <a:gd name="T115" fmla="*/ 6 h 11"/>
                <a:gd name="T116" fmla="*/ 33 w 160"/>
                <a:gd name="T117" fmla="*/ 6 h 11"/>
                <a:gd name="T118" fmla="*/ 33 w 160"/>
                <a:gd name="T119" fmla="*/ 6 h 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0" h="11">
                  <a:moveTo>
                    <a:pt x="0" y="6"/>
                  </a:moveTo>
                  <a:lnTo>
                    <a:pt x="0" y="6"/>
                  </a:lnTo>
                  <a:lnTo>
                    <a:pt x="7" y="6"/>
                  </a:lnTo>
                  <a:lnTo>
                    <a:pt x="13" y="6"/>
                  </a:lnTo>
                  <a:lnTo>
                    <a:pt x="19" y="0"/>
                  </a:lnTo>
                  <a:lnTo>
                    <a:pt x="19" y="6"/>
                  </a:lnTo>
                  <a:lnTo>
                    <a:pt x="26" y="6"/>
                  </a:lnTo>
                  <a:lnTo>
                    <a:pt x="32" y="0"/>
                  </a:lnTo>
                  <a:lnTo>
                    <a:pt x="32" y="6"/>
                  </a:lnTo>
                  <a:lnTo>
                    <a:pt x="39" y="6"/>
                  </a:lnTo>
                  <a:lnTo>
                    <a:pt x="45" y="6"/>
                  </a:lnTo>
                  <a:lnTo>
                    <a:pt x="51" y="6"/>
                  </a:lnTo>
                  <a:lnTo>
                    <a:pt x="58" y="6"/>
                  </a:lnTo>
                  <a:lnTo>
                    <a:pt x="64" y="6"/>
                  </a:lnTo>
                  <a:lnTo>
                    <a:pt x="70" y="6"/>
                  </a:lnTo>
                  <a:lnTo>
                    <a:pt x="77" y="11"/>
                  </a:lnTo>
                  <a:lnTo>
                    <a:pt x="77" y="6"/>
                  </a:lnTo>
                  <a:lnTo>
                    <a:pt x="83" y="6"/>
                  </a:lnTo>
                  <a:lnTo>
                    <a:pt x="90" y="6"/>
                  </a:lnTo>
                  <a:lnTo>
                    <a:pt x="96" y="6"/>
                  </a:lnTo>
                  <a:lnTo>
                    <a:pt x="102" y="6"/>
                  </a:lnTo>
                  <a:lnTo>
                    <a:pt x="109" y="6"/>
                  </a:lnTo>
                  <a:lnTo>
                    <a:pt x="109" y="11"/>
                  </a:lnTo>
                  <a:lnTo>
                    <a:pt x="115" y="6"/>
                  </a:lnTo>
                  <a:lnTo>
                    <a:pt x="121" y="6"/>
                  </a:lnTo>
                  <a:lnTo>
                    <a:pt x="121" y="11"/>
                  </a:lnTo>
                  <a:lnTo>
                    <a:pt x="128" y="11"/>
                  </a:lnTo>
                  <a:lnTo>
                    <a:pt x="128" y="6"/>
                  </a:lnTo>
                  <a:lnTo>
                    <a:pt x="134" y="11"/>
                  </a:lnTo>
                  <a:lnTo>
                    <a:pt x="134" y="6"/>
                  </a:lnTo>
                  <a:lnTo>
                    <a:pt x="141" y="6"/>
                  </a:lnTo>
                  <a:lnTo>
                    <a:pt x="147" y="11"/>
                  </a:lnTo>
                  <a:lnTo>
                    <a:pt x="147" y="6"/>
                  </a:lnTo>
                  <a:lnTo>
                    <a:pt x="153" y="11"/>
                  </a:lnTo>
                  <a:lnTo>
                    <a:pt x="160" y="6"/>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1" name="Group 68"/>
          <p:cNvGrpSpPr>
            <a:grpSpLocks/>
          </p:cNvGrpSpPr>
          <p:nvPr/>
        </p:nvGrpSpPr>
        <p:grpSpPr bwMode="auto">
          <a:xfrm>
            <a:off x="4429125" y="6003925"/>
            <a:ext cx="817563" cy="250825"/>
            <a:chOff x="4128" y="3630"/>
            <a:chExt cx="578" cy="125"/>
          </a:xfrm>
        </p:grpSpPr>
        <p:sp>
          <p:nvSpPr>
            <p:cNvPr id="32914" name="Freeform 69"/>
            <p:cNvSpPr>
              <a:spLocks/>
            </p:cNvSpPr>
            <p:nvPr/>
          </p:nvSpPr>
          <p:spPr bwMode="auto">
            <a:xfrm>
              <a:off x="4128" y="3630"/>
              <a:ext cx="139" cy="36"/>
            </a:xfrm>
            <a:custGeom>
              <a:avLst/>
              <a:gdLst>
                <a:gd name="T0" fmla="*/ 1 w 224"/>
                <a:gd name="T1" fmla="*/ 27 h 36"/>
                <a:gd name="T2" fmla="*/ 1 w 224"/>
                <a:gd name="T3" fmla="*/ 27 h 36"/>
                <a:gd name="T4" fmla="*/ 1 w 224"/>
                <a:gd name="T5" fmla="*/ 27 h 36"/>
                <a:gd name="T6" fmla="*/ 1 w 224"/>
                <a:gd name="T7" fmla="*/ 27 h 36"/>
                <a:gd name="T8" fmla="*/ 1 w 224"/>
                <a:gd name="T9" fmla="*/ 27 h 36"/>
                <a:gd name="T10" fmla="*/ 1 w 224"/>
                <a:gd name="T11" fmla="*/ 18 h 36"/>
                <a:gd name="T12" fmla="*/ 1 w 224"/>
                <a:gd name="T13" fmla="*/ 18 h 36"/>
                <a:gd name="T14" fmla="*/ 1 w 224"/>
                <a:gd name="T15" fmla="*/ 27 h 36"/>
                <a:gd name="T16" fmla="*/ 1 w 224"/>
                <a:gd name="T17" fmla="*/ 18 h 36"/>
                <a:gd name="T18" fmla="*/ 1 w 224"/>
                <a:gd name="T19" fmla="*/ 27 h 36"/>
                <a:gd name="T20" fmla="*/ 1 w 224"/>
                <a:gd name="T21" fmla="*/ 0 h 36"/>
                <a:gd name="T22" fmla="*/ 1 w 224"/>
                <a:gd name="T23" fmla="*/ 27 h 36"/>
                <a:gd name="T24" fmla="*/ 1 w 224"/>
                <a:gd name="T25" fmla="*/ 27 h 36"/>
                <a:gd name="T26" fmla="*/ 1 w 224"/>
                <a:gd name="T27" fmla="*/ 27 h 36"/>
                <a:gd name="T28" fmla="*/ 1 w 224"/>
                <a:gd name="T29" fmla="*/ 18 h 36"/>
                <a:gd name="T30" fmla="*/ 1 w 224"/>
                <a:gd name="T31" fmla="*/ 9 h 36"/>
                <a:gd name="T32" fmla="*/ 1 w 224"/>
                <a:gd name="T33" fmla="*/ 18 h 36"/>
                <a:gd name="T34" fmla="*/ 1 w 224"/>
                <a:gd name="T35" fmla="*/ 9 h 36"/>
                <a:gd name="T36" fmla="*/ 1 w 224"/>
                <a:gd name="T37" fmla="*/ 18 h 36"/>
                <a:gd name="T38" fmla="*/ 1 w 224"/>
                <a:gd name="T39" fmla="*/ 9 h 36"/>
                <a:gd name="T40" fmla="*/ 1 w 224"/>
                <a:gd name="T41" fmla="*/ 0 h 36"/>
                <a:gd name="T42" fmla="*/ 1 w 224"/>
                <a:gd name="T43" fmla="*/ 9 h 36"/>
                <a:gd name="T44" fmla="*/ 1 w 224"/>
                <a:gd name="T45" fmla="*/ 18 h 36"/>
                <a:gd name="T46" fmla="*/ 1 w 224"/>
                <a:gd name="T47" fmla="*/ 27 h 36"/>
                <a:gd name="T48" fmla="*/ 1 w 224"/>
                <a:gd name="T49" fmla="*/ 18 h 36"/>
                <a:gd name="T50" fmla="*/ 1 w 224"/>
                <a:gd name="T51" fmla="*/ 18 h 36"/>
                <a:gd name="T52" fmla="*/ 1 w 224"/>
                <a:gd name="T53" fmla="*/ 9 h 36"/>
                <a:gd name="T54" fmla="*/ 1 w 224"/>
                <a:gd name="T55" fmla="*/ 27 h 36"/>
                <a:gd name="T56" fmla="*/ 1 w 224"/>
                <a:gd name="T57" fmla="*/ 27 h 36"/>
                <a:gd name="T58" fmla="*/ 1 w 224"/>
                <a:gd name="T59" fmla="*/ 27 h 36"/>
                <a:gd name="T60" fmla="*/ 1 w 224"/>
                <a:gd name="T61" fmla="*/ 18 h 36"/>
                <a:gd name="T62" fmla="*/ 1 w 224"/>
                <a:gd name="T63" fmla="*/ 18 h 36"/>
                <a:gd name="T64" fmla="*/ 1 w 224"/>
                <a:gd name="T65" fmla="*/ 27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4" h="36">
                  <a:moveTo>
                    <a:pt x="0" y="27"/>
                  </a:moveTo>
                  <a:lnTo>
                    <a:pt x="8" y="27"/>
                  </a:lnTo>
                  <a:lnTo>
                    <a:pt x="16" y="27"/>
                  </a:lnTo>
                  <a:lnTo>
                    <a:pt x="16" y="36"/>
                  </a:lnTo>
                  <a:lnTo>
                    <a:pt x="24" y="27"/>
                  </a:lnTo>
                  <a:lnTo>
                    <a:pt x="24" y="36"/>
                  </a:lnTo>
                  <a:lnTo>
                    <a:pt x="32" y="27"/>
                  </a:lnTo>
                  <a:lnTo>
                    <a:pt x="40" y="27"/>
                  </a:lnTo>
                  <a:lnTo>
                    <a:pt x="48" y="18"/>
                  </a:lnTo>
                  <a:lnTo>
                    <a:pt x="56" y="27"/>
                  </a:lnTo>
                  <a:lnTo>
                    <a:pt x="64" y="27"/>
                  </a:lnTo>
                  <a:lnTo>
                    <a:pt x="64" y="18"/>
                  </a:lnTo>
                  <a:lnTo>
                    <a:pt x="72" y="27"/>
                  </a:lnTo>
                  <a:lnTo>
                    <a:pt x="80" y="18"/>
                  </a:lnTo>
                  <a:lnTo>
                    <a:pt x="80" y="0"/>
                  </a:lnTo>
                  <a:lnTo>
                    <a:pt x="88" y="9"/>
                  </a:lnTo>
                  <a:lnTo>
                    <a:pt x="88" y="27"/>
                  </a:lnTo>
                  <a:lnTo>
                    <a:pt x="96" y="9"/>
                  </a:lnTo>
                  <a:lnTo>
                    <a:pt x="96" y="27"/>
                  </a:lnTo>
                  <a:lnTo>
                    <a:pt x="104" y="27"/>
                  </a:lnTo>
                  <a:lnTo>
                    <a:pt x="112" y="18"/>
                  </a:lnTo>
                  <a:lnTo>
                    <a:pt x="120" y="9"/>
                  </a:lnTo>
                  <a:lnTo>
                    <a:pt x="120" y="18"/>
                  </a:lnTo>
                  <a:lnTo>
                    <a:pt x="128" y="18"/>
                  </a:lnTo>
                  <a:lnTo>
                    <a:pt x="136" y="9"/>
                  </a:lnTo>
                  <a:lnTo>
                    <a:pt x="136" y="18"/>
                  </a:lnTo>
                  <a:lnTo>
                    <a:pt x="144" y="18"/>
                  </a:lnTo>
                  <a:lnTo>
                    <a:pt x="144" y="9"/>
                  </a:lnTo>
                  <a:lnTo>
                    <a:pt x="152" y="9"/>
                  </a:lnTo>
                  <a:lnTo>
                    <a:pt x="160" y="0"/>
                  </a:lnTo>
                  <a:lnTo>
                    <a:pt x="160" y="27"/>
                  </a:lnTo>
                  <a:lnTo>
                    <a:pt x="168" y="9"/>
                  </a:lnTo>
                  <a:lnTo>
                    <a:pt x="176" y="18"/>
                  </a:lnTo>
                  <a:lnTo>
                    <a:pt x="176" y="9"/>
                  </a:lnTo>
                  <a:lnTo>
                    <a:pt x="184" y="27"/>
                  </a:lnTo>
                  <a:lnTo>
                    <a:pt x="184" y="0"/>
                  </a:lnTo>
                  <a:lnTo>
                    <a:pt x="192" y="18"/>
                  </a:lnTo>
                  <a:lnTo>
                    <a:pt x="192" y="27"/>
                  </a:lnTo>
                  <a:lnTo>
                    <a:pt x="200" y="9"/>
                  </a:lnTo>
                  <a:lnTo>
                    <a:pt x="200" y="27"/>
                  </a:lnTo>
                  <a:lnTo>
                    <a:pt x="208" y="27"/>
                  </a:lnTo>
                  <a:lnTo>
                    <a:pt x="216" y="27"/>
                  </a:lnTo>
                  <a:lnTo>
                    <a:pt x="216" y="18"/>
                  </a:lnTo>
                  <a:lnTo>
                    <a:pt x="224" y="18"/>
                  </a:lnTo>
                  <a:lnTo>
                    <a:pt x="224"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15" name="Freeform 70"/>
            <p:cNvSpPr>
              <a:spLocks/>
            </p:cNvSpPr>
            <p:nvPr/>
          </p:nvSpPr>
          <p:spPr bwMode="auto">
            <a:xfrm>
              <a:off x="4272" y="3648"/>
              <a:ext cx="434" cy="107"/>
            </a:xfrm>
            <a:custGeom>
              <a:avLst/>
              <a:gdLst>
                <a:gd name="T0" fmla="*/ 212473232 w 88"/>
                <a:gd name="T1" fmla="*/ 2147483647 h 12"/>
                <a:gd name="T2" fmla="*/ 417911664 w 88"/>
                <a:gd name="T3" fmla="*/ 2147483647 h 12"/>
                <a:gd name="T4" fmla="*/ 842440305 w 88"/>
                <a:gd name="T5" fmla="*/ 2147483647 h 12"/>
                <a:gd name="T6" fmla="*/ 1047879349 w 88"/>
                <a:gd name="T7" fmla="*/ 2147483647 h 12"/>
                <a:gd name="T8" fmla="*/ 1472393253 w 88"/>
                <a:gd name="T9" fmla="*/ 2147483647 h 12"/>
                <a:gd name="T10" fmla="*/ 2061064343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2" name="Group 71"/>
          <p:cNvGrpSpPr>
            <a:grpSpLocks/>
          </p:cNvGrpSpPr>
          <p:nvPr/>
        </p:nvGrpSpPr>
        <p:grpSpPr bwMode="auto">
          <a:xfrm>
            <a:off x="4476750" y="6005513"/>
            <a:ext cx="1030288" cy="565150"/>
            <a:chOff x="3182" y="3314"/>
            <a:chExt cx="649" cy="356"/>
          </a:xfrm>
        </p:grpSpPr>
        <p:sp>
          <p:nvSpPr>
            <p:cNvPr id="32912" name="Freeform 72"/>
            <p:cNvSpPr>
              <a:spLocks/>
            </p:cNvSpPr>
            <p:nvPr/>
          </p:nvSpPr>
          <p:spPr bwMode="auto">
            <a:xfrm>
              <a:off x="3269" y="3328"/>
              <a:ext cx="562" cy="342"/>
            </a:xfrm>
            <a:custGeom>
              <a:avLst/>
              <a:gdLst>
                <a:gd name="T0" fmla="*/ 1 w 992"/>
                <a:gd name="T1" fmla="*/ 2534 h 284"/>
                <a:gd name="T2" fmla="*/ 1 w 992"/>
                <a:gd name="T3" fmla="*/ 2583 h 284"/>
                <a:gd name="T4" fmla="*/ 1 w 992"/>
                <a:gd name="T5" fmla="*/ 2642 h 284"/>
                <a:gd name="T6" fmla="*/ 1 w 992"/>
                <a:gd name="T7" fmla="*/ 2358 h 284"/>
                <a:gd name="T8" fmla="*/ 1 w 992"/>
                <a:gd name="T9" fmla="*/ 2316 h 284"/>
                <a:gd name="T10" fmla="*/ 1 w 992"/>
                <a:gd name="T11" fmla="*/ 2194 h 284"/>
                <a:gd name="T12" fmla="*/ 1 w 992"/>
                <a:gd name="T13" fmla="*/ 2194 h 284"/>
                <a:gd name="T14" fmla="*/ 1 w 992"/>
                <a:gd name="T15" fmla="*/ 2081 h 284"/>
                <a:gd name="T16" fmla="*/ 1 w 992"/>
                <a:gd name="T17" fmla="*/ 2081 h 284"/>
                <a:gd name="T18" fmla="*/ 1 w 992"/>
                <a:gd name="T19" fmla="*/ 2081 h 284"/>
                <a:gd name="T20" fmla="*/ 1 w 992"/>
                <a:gd name="T21" fmla="*/ 1907 h 284"/>
                <a:gd name="T22" fmla="*/ 1 w 992"/>
                <a:gd name="T23" fmla="*/ 1853 h 284"/>
                <a:gd name="T24" fmla="*/ 1 w 992"/>
                <a:gd name="T25" fmla="*/ 1853 h 284"/>
                <a:gd name="T26" fmla="*/ 1 w 992"/>
                <a:gd name="T27" fmla="*/ 1738 h 284"/>
                <a:gd name="T28" fmla="*/ 1 w 992"/>
                <a:gd name="T29" fmla="*/ 1794 h 284"/>
                <a:gd name="T30" fmla="*/ 1 w 992"/>
                <a:gd name="T31" fmla="*/ 1738 h 284"/>
                <a:gd name="T32" fmla="*/ 1 w 992"/>
                <a:gd name="T33" fmla="*/ 1738 h 284"/>
                <a:gd name="T34" fmla="*/ 1 w 992"/>
                <a:gd name="T35" fmla="*/ 1688 h 284"/>
                <a:gd name="T36" fmla="*/ 1 w 992"/>
                <a:gd name="T37" fmla="*/ 1794 h 284"/>
                <a:gd name="T38" fmla="*/ 1 w 992"/>
                <a:gd name="T39" fmla="*/ 1688 h 284"/>
                <a:gd name="T40" fmla="*/ 1 w 992"/>
                <a:gd name="T41" fmla="*/ 1626 h 284"/>
                <a:gd name="T42" fmla="*/ 1 w 992"/>
                <a:gd name="T43" fmla="*/ 1576 h 284"/>
                <a:gd name="T44" fmla="*/ 1 w 992"/>
                <a:gd name="T45" fmla="*/ 1688 h 284"/>
                <a:gd name="T46" fmla="*/ 1 w 992"/>
                <a:gd name="T47" fmla="*/ 1688 h 284"/>
                <a:gd name="T48" fmla="*/ 1 w 992"/>
                <a:gd name="T49" fmla="*/ 1513 h 284"/>
                <a:gd name="T50" fmla="*/ 1 w 992"/>
                <a:gd name="T51" fmla="*/ 1576 h 284"/>
                <a:gd name="T52" fmla="*/ 1 w 992"/>
                <a:gd name="T53" fmla="*/ 1626 h 284"/>
                <a:gd name="T54" fmla="*/ 1 w 992"/>
                <a:gd name="T55" fmla="*/ 1576 h 284"/>
                <a:gd name="T56" fmla="*/ 1 w 992"/>
                <a:gd name="T57" fmla="*/ 1576 h 284"/>
                <a:gd name="T58" fmla="*/ 1 w 992"/>
                <a:gd name="T59" fmla="*/ 1513 h 284"/>
                <a:gd name="T60" fmla="*/ 1 w 992"/>
                <a:gd name="T61" fmla="*/ 1576 h 284"/>
                <a:gd name="T62" fmla="*/ 1 w 992"/>
                <a:gd name="T63" fmla="*/ 1513 h 284"/>
                <a:gd name="T64" fmla="*/ 1 w 992"/>
                <a:gd name="T65" fmla="*/ 1463 h 284"/>
                <a:gd name="T66" fmla="*/ 1 w 992"/>
                <a:gd name="T67" fmla="*/ 1463 h 284"/>
                <a:gd name="T68" fmla="*/ 1 w 992"/>
                <a:gd name="T69" fmla="*/ 1513 h 284"/>
                <a:gd name="T70" fmla="*/ 1 w 992"/>
                <a:gd name="T71" fmla="*/ 1463 h 284"/>
                <a:gd name="T72" fmla="*/ 1 w 992"/>
                <a:gd name="T73" fmla="*/ 1463 h 284"/>
                <a:gd name="T74" fmla="*/ 1 w 992"/>
                <a:gd name="T75" fmla="*/ 1463 h 284"/>
                <a:gd name="T76" fmla="*/ 1 w 992"/>
                <a:gd name="T77" fmla="*/ 1463 h 284"/>
                <a:gd name="T78" fmla="*/ 1 w 992"/>
                <a:gd name="T79" fmla="*/ 1463 h 284"/>
                <a:gd name="T80" fmla="*/ 1 w 992"/>
                <a:gd name="T81" fmla="*/ 1463 h 284"/>
                <a:gd name="T82" fmla="*/ 1 w 992"/>
                <a:gd name="T83" fmla="*/ 1463 h 284"/>
                <a:gd name="T84" fmla="*/ 1 w 992"/>
                <a:gd name="T85" fmla="*/ 1463 h 284"/>
                <a:gd name="T86" fmla="*/ 1 w 992"/>
                <a:gd name="T87" fmla="*/ 1463 h 284"/>
                <a:gd name="T88" fmla="*/ 1 w 992"/>
                <a:gd name="T89" fmla="*/ 1463 h 284"/>
                <a:gd name="T90" fmla="*/ 1 w 992"/>
                <a:gd name="T91" fmla="*/ 1350 h 284"/>
                <a:gd name="T92" fmla="*/ 1 w 992"/>
                <a:gd name="T93" fmla="*/ 1463 h 284"/>
                <a:gd name="T94" fmla="*/ 1 w 992"/>
                <a:gd name="T95" fmla="*/ 1463 h 284"/>
                <a:gd name="T96" fmla="*/ 1 w 992"/>
                <a:gd name="T97" fmla="*/ 1513 h 284"/>
                <a:gd name="T98" fmla="*/ 1 w 992"/>
                <a:gd name="T99" fmla="*/ 1350 h 284"/>
                <a:gd name="T100" fmla="*/ 1 w 992"/>
                <a:gd name="T101" fmla="*/ 1463 h 284"/>
                <a:gd name="T102" fmla="*/ 1 w 992"/>
                <a:gd name="T103" fmla="*/ 1463 h 284"/>
                <a:gd name="T104" fmla="*/ 1 w 992"/>
                <a:gd name="T105" fmla="*/ 1350 h 284"/>
                <a:gd name="T106" fmla="*/ 1 w 992"/>
                <a:gd name="T107" fmla="*/ 1350 h 284"/>
                <a:gd name="T108" fmla="*/ 1 w 992"/>
                <a:gd name="T109" fmla="*/ 1350 h 284"/>
                <a:gd name="T110" fmla="*/ 1 w 992"/>
                <a:gd name="T111" fmla="*/ 1350 h 284"/>
                <a:gd name="T112" fmla="*/ 1 w 992"/>
                <a:gd name="T113" fmla="*/ 1350 h 284"/>
                <a:gd name="T114" fmla="*/ 1 w 992"/>
                <a:gd name="T115" fmla="*/ 1350 h 284"/>
                <a:gd name="T116" fmla="*/ 1 w 992"/>
                <a:gd name="T117" fmla="*/ 1350 h 284"/>
                <a:gd name="T118" fmla="*/ 1 w 992"/>
                <a:gd name="T119" fmla="*/ 1285 h 284"/>
                <a:gd name="T120" fmla="*/ 1 w 992"/>
                <a:gd name="T121" fmla="*/ 1285 h 284"/>
                <a:gd name="T122" fmla="*/ 1 w 992"/>
                <a:gd name="T123" fmla="*/ 1350 h 284"/>
                <a:gd name="T124" fmla="*/ 1 w 992"/>
                <a:gd name="T125" fmla="*/ 1285 h 2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92" h="284">
                  <a:moveTo>
                    <a:pt x="0" y="0"/>
                  </a:moveTo>
                  <a:lnTo>
                    <a:pt x="0" y="24"/>
                  </a:lnTo>
                  <a:lnTo>
                    <a:pt x="0" y="48"/>
                  </a:lnTo>
                  <a:lnTo>
                    <a:pt x="0" y="85"/>
                  </a:lnTo>
                  <a:lnTo>
                    <a:pt x="4" y="115"/>
                  </a:lnTo>
                  <a:lnTo>
                    <a:pt x="4" y="145"/>
                  </a:lnTo>
                  <a:lnTo>
                    <a:pt x="4" y="187"/>
                  </a:lnTo>
                  <a:lnTo>
                    <a:pt x="4" y="199"/>
                  </a:lnTo>
                  <a:lnTo>
                    <a:pt x="4" y="218"/>
                  </a:lnTo>
                  <a:lnTo>
                    <a:pt x="9" y="236"/>
                  </a:lnTo>
                  <a:lnTo>
                    <a:pt x="9" y="242"/>
                  </a:lnTo>
                  <a:lnTo>
                    <a:pt x="9" y="248"/>
                  </a:lnTo>
                  <a:lnTo>
                    <a:pt x="9" y="254"/>
                  </a:lnTo>
                  <a:lnTo>
                    <a:pt x="13" y="260"/>
                  </a:lnTo>
                  <a:lnTo>
                    <a:pt x="13" y="272"/>
                  </a:lnTo>
                  <a:lnTo>
                    <a:pt x="17" y="272"/>
                  </a:lnTo>
                  <a:lnTo>
                    <a:pt x="17" y="260"/>
                  </a:lnTo>
                  <a:lnTo>
                    <a:pt x="17" y="272"/>
                  </a:lnTo>
                  <a:lnTo>
                    <a:pt x="21" y="272"/>
                  </a:lnTo>
                  <a:lnTo>
                    <a:pt x="21" y="260"/>
                  </a:lnTo>
                  <a:lnTo>
                    <a:pt x="21" y="272"/>
                  </a:lnTo>
                  <a:lnTo>
                    <a:pt x="21" y="260"/>
                  </a:lnTo>
                  <a:lnTo>
                    <a:pt x="26" y="278"/>
                  </a:lnTo>
                  <a:lnTo>
                    <a:pt x="26" y="284"/>
                  </a:lnTo>
                  <a:lnTo>
                    <a:pt x="26" y="260"/>
                  </a:lnTo>
                  <a:lnTo>
                    <a:pt x="26" y="278"/>
                  </a:lnTo>
                  <a:lnTo>
                    <a:pt x="30" y="278"/>
                  </a:lnTo>
                  <a:lnTo>
                    <a:pt x="30" y="272"/>
                  </a:lnTo>
                  <a:lnTo>
                    <a:pt x="34" y="284"/>
                  </a:lnTo>
                  <a:lnTo>
                    <a:pt x="34" y="272"/>
                  </a:lnTo>
                  <a:lnTo>
                    <a:pt x="38" y="272"/>
                  </a:lnTo>
                  <a:lnTo>
                    <a:pt x="38" y="260"/>
                  </a:lnTo>
                  <a:lnTo>
                    <a:pt x="38" y="272"/>
                  </a:lnTo>
                  <a:lnTo>
                    <a:pt x="43" y="278"/>
                  </a:lnTo>
                  <a:lnTo>
                    <a:pt x="43" y="272"/>
                  </a:lnTo>
                  <a:lnTo>
                    <a:pt x="43" y="260"/>
                  </a:lnTo>
                  <a:lnTo>
                    <a:pt x="43" y="284"/>
                  </a:lnTo>
                  <a:lnTo>
                    <a:pt x="47" y="260"/>
                  </a:lnTo>
                  <a:lnTo>
                    <a:pt x="47" y="272"/>
                  </a:lnTo>
                  <a:lnTo>
                    <a:pt x="47" y="260"/>
                  </a:lnTo>
                  <a:lnTo>
                    <a:pt x="51" y="260"/>
                  </a:lnTo>
                  <a:lnTo>
                    <a:pt x="51" y="272"/>
                  </a:lnTo>
                  <a:lnTo>
                    <a:pt x="51" y="260"/>
                  </a:lnTo>
                  <a:lnTo>
                    <a:pt x="55" y="260"/>
                  </a:lnTo>
                  <a:lnTo>
                    <a:pt x="55" y="272"/>
                  </a:lnTo>
                  <a:lnTo>
                    <a:pt x="60" y="260"/>
                  </a:lnTo>
                  <a:lnTo>
                    <a:pt x="60" y="254"/>
                  </a:lnTo>
                  <a:lnTo>
                    <a:pt x="64" y="260"/>
                  </a:lnTo>
                  <a:lnTo>
                    <a:pt x="64" y="254"/>
                  </a:lnTo>
                  <a:lnTo>
                    <a:pt x="64" y="248"/>
                  </a:lnTo>
                  <a:lnTo>
                    <a:pt x="68" y="248"/>
                  </a:lnTo>
                  <a:lnTo>
                    <a:pt x="68" y="260"/>
                  </a:lnTo>
                  <a:lnTo>
                    <a:pt x="68" y="254"/>
                  </a:lnTo>
                  <a:lnTo>
                    <a:pt x="68" y="248"/>
                  </a:lnTo>
                  <a:lnTo>
                    <a:pt x="68" y="254"/>
                  </a:lnTo>
                  <a:lnTo>
                    <a:pt x="72" y="260"/>
                  </a:lnTo>
                  <a:lnTo>
                    <a:pt x="72" y="248"/>
                  </a:lnTo>
                  <a:lnTo>
                    <a:pt x="72" y="242"/>
                  </a:lnTo>
                  <a:lnTo>
                    <a:pt x="77" y="248"/>
                  </a:lnTo>
                  <a:lnTo>
                    <a:pt x="77" y="242"/>
                  </a:lnTo>
                  <a:lnTo>
                    <a:pt x="77" y="254"/>
                  </a:lnTo>
                  <a:lnTo>
                    <a:pt x="81" y="242"/>
                  </a:lnTo>
                  <a:lnTo>
                    <a:pt x="81" y="248"/>
                  </a:lnTo>
                  <a:lnTo>
                    <a:pt x="81" y="242"/>
                  </a:lnTo>
                  <a:lnTo>
                    <a:pt x="81" y="248"/>
                  </a:lnTo>
                  <a:lnTo>
                    <a:pt x="85" y="248"/>
                  </a:lnTo>
                  <a:lnTo>
                    <a:pt x="85" y="242"/>
                  </a:lnTo>
                  <a:lnTo>
                    <a:pt x="89" y="236"/>
                  </a:lnTo>
                  <a:lnTo>
                    <a:pt x="89" y="242"/>
                  </a:lnTo>
                  <a:lnTo>
                    <a:pt x="89" y="236"/>
                  </a:lnTo>
                  <a:lnTo>
                    <a:pt x="89" y="254"/>
                  </a:lnTo>
                  <a:lnTo>
                    <a:pt x="94" y="236"/>
                  </a:lnTo>
                  <a:lnTo>
                    <a:pt x="94" y="254"/>
                  </a:lnTo>
                  <a:lnTo>
                    <a:pt x="94" y="242"/>
                  </a:lnTo>
                  <a:lnTo>
                    <a:pt x="98" y="242"/>
                  </a:lnTo>
                  <a:lnTo>
                    <a:pt x="98" y="236"/>
                  </a:lnTo>
                  <a:lnTo>
                    <a:pt x="98" y="242"/>
                  </a:lnTo>
                  <a:lnTo>
                    <a:pt x="98" y="236"/>
                  </a:lnTo>
                  <a:lnTo>
                    <a:pt x="102" y="236"/>
                  </a:lnTo>
                  <a:lnTo>
                    <a:pt x="102" y="242"/>
                  </a:lnTo>
                  <a:lnTo>
                    <a:pt x="102" y="236"/>
                  </a:lnTo>
                  <a:lnTo>
                    <a:pt x="102" y="230"/>
                  </a:lnTo>
                  <a:lnTo>
                    <a:pt x="106" y="236"/>
                  </a:lnTo>
                  <a:lnTo>
                    <a:pt x="106" y="230"/>
                  </a:lnTo>
                  <a:lnTo>
                    <a:pt x="111" y="230"/>
                  </a:lnTo>
                  <a:lnTo>
                    <a:pt x="111" y="236"/>
                  </a:lnTo>
                  <a:lnTo>
                    <a:pt x="111" y="230"/>
                  </a:lnTo>
                  <a:lnTo>
                    <a:pt x="115" y="236"/>
                  </a:lnTo>
                  <a:lnTo>
                    <a:pt x="115" y="230"/>
                  </a:lnTo>
                  <a:lnTo>
                    <a:pt x="115" y="224"/>
                  </a:lnTo>
                  <a:lnTo>
                    <a:pt x="119" y="224"/>
                  </a:lnTo>
                  <a:lnTo>
                    <a:pt x="123" y="218"/>
                  </a:lnTo>
                  <a:lnTo>
                    <a:pt x="123" y="224"/>
                  </a:lnTo>
                  <a:lnTo>
                    <a:pt x="123" y="218"/>
                  </a:lnTo>
                  <a:lnTo>
                    <a:pt x="128" y="230"/>
                  </a:lnTo>
                  <a:lnTo>
                    <a:pt x="128" y="218"/>
                  </a:lnTo>
                  <a:lnTo>
                    <a:pt x="128" y="224"/>
                  </a:lnTo>
                  <a:lnTo>
                    <a:pt x="128" y="211"/>
                  </a:lnTo>
                  <a:lnTo>
                    <a:pt x="132" y="211"/>
                  </a:lnTo>
                  <a:lnTo>
                    <a:pt x="132" y="218"/>
                  </a:lnTo>
                  <a:lnTo>
                    <a:pt x="132" y="205"/>
                  </a:lnTo>
                  <a:lnTo>
                    <a:pt x="132" y="218"/>
                  </a:lnTo>
                  <a:lnTo>
                    <a:pt x="132" y="224"/>
                  </a:lnTo>
                  <a:lnTo>
                    <a:pt x="136" y="218"/>
                  </a:lnTo>
                  <a:lnTo>
                    <a:pt x="136" y="205"/>
                  </a:lnTo>
                  <a:lnTo>
                    <a:pt x="136" y="224"/>
                  </a:lnTo>
                  <a:lnTo>
                    <a:pt x="136" y="218"/>
                  </a:lnTo>
                  <a:lnTo>
                    <a:pt x="140" y="211"/>
                  </a:lnTo>
                  <a:lnTo>
                    <a:pt x="140" y="218"/>
                  </a:lnTo>
                  <a:lnTo>
                    <a:pt x="140" y="211"/>
                  </a:lnTo>
                  <a:lnTo>
                    <a:pt x="140" y="224"/>
                  </a:lnTo>
                  <a:lnTo>
                    <a:pt x="140" y="211"/>
                  </a:lnTo>
                  <a:lnTo>
                    <a:pt x="145" y="218"/>
                  </a:lnTo>
                  <a:lnTo>
                    <a:pt x="145" y="205"/>
                  </a:lnTo>
                  <a:lnTo>
                    <a:pt x="145" y="218"/>
                  </a:lnTo>
                  <a:lnTo>
                    <a:pt x="145" y="224"/>
                  </a:lnTo>
                  <a:lnTo>
                    <a:pt x="149" y="211"/>
                  </a:lnTo>
                  <a:lnTo>
                    <a:pt x="149" y="205"/>
                  </a:lnTo>
                  <a:lnTo>
                    <a:pt x="149" y="218"/>
                  </a:lnTo>
                  <a:lnTo>
                    <a:pt x="149" y="211"/>
                  </a:lnTo>
                  <a:lnTo>
                    <a:pt x="153" y="211"/>
                  </a:lnTo>
                  <a:lnTo>
                    <a:pt x="153" y="224"/>
                  </a:lnTo>
                  <a:lnTo>
                    <a:pt x="153" y="205"/>
                  </a:lnTo>
                  <a:lnTo>
                    <a:pt x="153" y="211"/>
                  </a:lnTo>
                  <a:lnTo>
                    <a:pt x="157" y="211"/>
                  </a:lnTo>
                  <a:lnTo>
                    <a:pt x="157" y="205"/>
                  </a:lnTo>
                  <a:lnTo>
                    <a:pt x="157" y="218"/>
                  </a:lnTo>
                  <a:lnTo>
                    <a:pt x="162" y="218"/>
                  </a:lnTo>
                  <a:lnTo>
                    <a:pt x="162" y="205"/>
                  </a:lnTo>
                  <a:lnTo>
                    <a:pt x="162" y="211"/>
                  </a:lnTo>
                  <a:lnTo>
                    <a:pt x="166" y="205"/>
                  </a:lnTo>
                  <a:lnTo>
                    <a:pt x="166" y="211"/>
                  </a:lnTo>
                  <a:lnTo>
                    <a:pt x="166" y="205"/>
                  </a:lnTo>
                  <a:lnTo>
                    <a:pt x="170" y="211"/>
                  </a:lnTo>
                  <a:lnTo>
                    <a:pt x="170" y="205"/>
                  </a:lnTo>
                  <a:lnTo>
                    <a:pt x="170" y="211"/>
                  </a:lnTo>
                  <a:lnTo>
                    <a:pt x="170" y="205"/>
                  </a:lnTo>
                  <a:lnTo>
                    <a:pt x="174" y="199"/>
                  </a:lnTo>
                  <a:lnTo>
                    <a:pt x="174" y="205"/>
                  </a:lnTo>
                  <a:lnTo>
                    <a:pt x="174" y="199"/>
                  </a:lnTo>
                  <a:lnTo>
                    <a:pt x="179" y="205"/>
                  </a:lnTo>
                  <a:lnTo>
                    <a:pt x="179" y="199"/>
                  </a:lnTo>
                  <a:lnTo>
                    <a:pt x="183" y="193"/>
                  </a:lnTo>
                  <a:lnTo>
                    <a:pt x="183" y="199"/>
                  </a:lnTo>
                  <a:lnTo>
                    <a:pt x="183" y="205"/>
                  </a:lnTo>
                  <a:lnTo>
                    <a:pt x="187" y="205"/>
                  </a:lnTo>
                  <a:lnTo>
                    <a:pt x="187" y="193"/>
                  </a:lnTo>
                  <a:lnTo>
                    <a:pt x="187" y="199"/>
                  </a:lnTo>
                  <a:lnTo>
                    <a:pt x="187" y="205"/>
                  </a:lnTo>
                  <a:lnTo>
                    <a:pt x="191" y="193"/>
                  </a:lnTo>
                  <a:lnTo>
                    <a:pt x="191" y="211"/>
                  </a:lnTo>
                  <a:lnTo>
                    <a:pt x="191" y="193"/>
                  </a:lnTo>
                  <a:lnTo>
                    <a:pt x="191" y="199"/>
                  </a:lnTo>
                  <a:lnTo>
                    <a:pt x="196" y="193"/>
                  </a:lnTo>
                  <a:lnTo>
                    <a:pt x="196" y="187"/>
                  </a:lnTo>
                  <a:lnTo>
                    <a:pt x="200" y="199"/>
                  </a:lnTo>
                  <a:lnTo>
                    <a:pt x="200" y="193"/>
                  </a:lnTo>
                  <a:lnTo>
                    <a:pt x="200" y="199"/>
                  </a:lnTo>
                  <a:lnTo>
                    <a:pt x="204" y="193"/>
                  </a:lnTo>
                  <a:lnTo>
                    <a:pt x="204" y="199"/>
                  </a:lnTo>
                  <a:lnTo>
                    <a:pt x="204" y="187"/>
                  </a:lnTo>
                  <a:lnTo>
                    <a:pt x="208" y="205"/>
                  </a:lnTo>
                  <a:lnTo>
                    <a:pt x="208" y="193"/>
                  </a:lnTo>
                  <a:lnTo>
                    <a:pt x="208" y="199"/>
                  </a:lnTo>
                  <a:lnTo>
                    <a:pt x="213" y="193"/>
                  </a:lnTo>
                  <a:lnTo>
                    <a:pt x="213" y="199"/>
                  </a:lnTo>
                  <a:lnTo>
                    <a:pt x="213" y="187"/>
                  </a:lnTo>
                  <a:lnTo>
                    <a:pt x="217" y="187"/>
                  </a:lnTo>
                  <a:lnTo>
                    <a:pt x="217" y="199"/>
                  </a:lnTo>
                  <a:lnTo>
                    <a:pt x="217" y="187"/>
                  </a:lnTo>
                  <a:lnTo>
                    <a:pt x="221" y="181"/>
                  </a:lnTo>
                  <a:lnTo>
                    <a:pt x="221" y="193"/>
                  </a:lnTo>
                  <a:lnTo>
                    <a:pt x="221" y="187"/>
                  </a:lnTo>
                  <a:lnTo>
                    <a:pt x="225" y="187"/>
                  </a:lnTo>
                  <a:lnTo>
                    <a:pt x="225" y="181"/>
                  </a:lnTo>
                  <a:lnTo>
                    <a:pt x="225" y="187"/>
                  </a:lnTo>
                  <a:lnTo>
                    <a:pt x="230" y="187"/>
                  </a:lnTo>
                  <a:lnTo>
                    <a:pt x="230" y="193"/>
                  </a:lnTo>
                  <a:lnTo>
                    <a:pt x="230" y="187"/>
                  </a:lnTo>
                  <a:lnTo>
                    <a:pt x="234" y="187"/>
                  </a:lnTo>
                  <a:lnTo>
                    <a:pt x="238" y="187"/>
                  </a:lnTo>
                  <a:lnTo>
                    <a:pt x="242" y="187"/>
                  </a:lnTo>
                  <a:lnTo>
                    <a:pt x="247" y="187"/>
                  </a:lnTo>
                  <a:lnTo>
                    <a:pt x="247" y="193"/>
                  </a:lnTo>
                  <a:lnTo>
                    <a:pt x="247" y="181"/>
                  </a:lnTo>
                  <a:lnTo>
                    <a:pt x="247" y="199"/>
                  </a:lnTo>
                  <a:lnTo>
                    <a:pt x="251" y="187"/>
                  </a:lnTo>
                  <a:lnTo>
                    <a:pt x="251" y="193"/>
                  </a:lnTo>
                  <a:lnTo>
                    <a:pt x="251" y="181"/>
                  </a:lnTo>
                  <a:lnTo>
                    <a:pt x="255" y="199"/>
                  </a:lnTo>
                  <a:lnTo>
                    <a:pt x="255" y="187"/>
                  </a:lnTo>
                  <a:lnTo>
                    <a:pt x="259" y="181"/>
                  </a:lnTo>
                  <a:lnTo>
                    <a:pt x="259" y="187"/>
                  </a:lnTo>
                  <a:lnTo>
                    <a:pt x="259" y="193"/>
                  </a:lnTo>
                  <a:lnTo>
                    <a:pt x="264" y="181"/>
                  </a:lnTo>
                  <a:lnTo>
                    <a:pt x="264" y="199"/>
                  </a:lnTo>
                  <a:lnTo>
                    <a:pt x="264" y="169"/>
                  </a:lnTo>
                  <a:lnTo>
                    <a:pt x="264" y="175"/>
                  </a:lnTo>
                  <a:lnTo>
                    <a:pt x="268" y="193"/>
                  </a:lnTo>
                  <a:lnTo>
                    <a:pt x="268" y="181"/>
                  </a:lnTo>
                  <a:lnTo>
                    <a:pt x="268" y="187"/>
                  </a:lnTo>
                  <a:lnTo>
                    <a:pt x="272" y="181"/>
                  </a:lnTo>
                  <a:lnTo>
                    <a:pt x="272" y="175"/>
                  </a:lnTo>
                  <a:lnTo>
                    <a:pt x="276" y="175"/>
                  </a:lnTo>
                  <a:lnTo>
                    <a:pt x="276" y="181"/>
                  </a:lnTo>
                  <a:lnTo>
                    <a:pt x="276" y="187"/>
                  </a:lnTo>
                  <a:lnTo>
                    <a:pt x="281" y="181"/>
                  </a:lnTo>
                  <a:lnTo>
                    <a:pt x="281" y="175"/>
                  </a:lnTo>
                  <a:lnTo>
                    <a:pt x="281" y="187"/>
                  </a:lnTo>
                  <a:lnTo>
                    <a:pt x="281" y="175"/>
                  </a:lnTo>
                  <a:lnTo>
                    <a:pt x="285" y="181"/>
                  </a:lnTo>
                  <a:lnTo>
                    <a:pt x="285" y="187"/>
                  </a:lnTo>
                  <a:lnTo>
                    <a:pt x="289" y="187"/>
                  </a:lnTo>
                  <a:lnTo>
                    <a:pt x="289" y="175"/>
                  </a:lnTo>
                  <a:lnTo>
                    <a:pt x="289" y="181"/>
                  </a:lnTo>
                  <a:lnTo>
                    <a:pt x="289" y="193"/>
                  </a:lnTo>
                  <a:lnTo>
                    <a:pt x="293" y="187"/>
                  </a:lnTo>
                  <a:lnTo>
                    <a:pt x="293" y="175"/>
                  </a:lnTo>
                  <a:lnTo>
                    <a:pt x="298" y="187"/>
                  </a:lnTo>
                  <a:lnTo>
                    <a:pt x="298" y="181"/>
                  </a:lnTo>
                  <a:lnTo>
                    <a:pt x="302" y="175"/>
                  </a:lnTo>
                  <a:lnTo>
                    <a:pt x="302" y="181"/>
                  </a:lnTo>
                  <a:lnTo>
                    <a:pt x="302" y="175"/>
                  </a:lnTo>
                  <a:lnTo>
                    <a:pt x="302" y="181"/>
                  </a:lnTo>
                  <a:lnTo>
                    <a:pt x="306" y="181"/>
                  </a:lnTo>
                  <a:lnTo>
                    <a:pt x="306" y="169"/>
                  </a:lnTo>
                  <a:lnTo>
                    <a:pt x="306" y="181"/>
                  </a:lnTo>
                  <a:lnTo>
                    <a:pt x="306" y="175"/>
                  </a:lnTo>
                  <a:lnTo>
                    <a:pt x="310" y="175"/>
                  </a:lnTo>
                  <a:lnTo>
                    <a:pt x="310" y="181"/>
                  </a:lnTo>
                  <a:lnTo>
                    <a:pt x="310" y="187"/>
                  </a:lnTo>
                  <a:lnTo>
                    <a:pt x="310" y="175"/>
                  </a:lnTo>
                  <a:lnTo>
                    <a:pt x="315" y="175"/>
                  </a:lnTo>
                  <a:lnTo>
                    <a:pt x="315" y="181"/>
                  </a:lnTo>
                  <a:lnTo>
                    <a:pt x="315" y="175"/>
                  </a:lnTo>
                  <a:lnTo>
                    <a:pt x="315" y="169"/>
                  </a:lnTo>
                  <a:lnTo>
                    <a:pt x="319" y="181"/>
                  </a:lnTo>
                  <a:lnTo>
                    <a:pt x="319" y="175"/>
                  </a:lnTo>
                  <a:lnTo>
                    <a:pt x="319" y="181"/>
                  </a:lnTo>
                  <a:lnTo>
                    <a:pt x="319" y="169"/>
                  </a:lnTo>
                  <a:lnTo>
                    <a:pt x="323" y="181"/>
                  </a:lnTo>
                  <a:lnTo>
                    <a:pt x="323" y="175"/>
                  </a:lnTo>
                  <a:lnTo>
                    <a:pt x="323" y="169"/>
                  </a:lnTo>
                  <a:lnTo>
                    <a:pt x="323" y="181"/>
                  </a:lnTo>
                  <a:lnTo>
                    <a:pt x="323" y="169"/>
                  </a:lnTo>
                  <a:lnTo>
                    <a:pt x="327" y="175"/>
                  </a:lnTo>
                  <a:lnTo>
                    <a:pt x="327" y="169"/>
                  </a:lnTo>
                  <a:lnTo>
                    <a:pt x="327" y="175"/>
                  </a:lnTo>
                  <a:lnTo>
                    <a:pt x="332" y="175"/>
                  </a:lnTo>
                  <a:lnTo>
                    <a:pt x="332" y="169"/>
                  </a:lnTo>
                  <a:lnTo>
                    <a:pt x="332" y="175"/>
                  </a:lnTo>
                  <a:lnTo>
                    <a:pt x="332" y="169"/>
                  </a:lnTo>
                  <a:lnTo>
                    <a:pt x="332" y="163"/>
                  </a:lnTo>
                  <a:lnTo>
                    <a:pt x="336" y="169"/>
                  </a:lnTo>
                  <a:lnTo>
                    <a:pt x="336" y="175"/>
                  </a:lnTo>
                  <a:lnTo>
                    <a:pt x="336" y="169"/>
                  </a:lnTo>
                  <a:lnTo>
                    <a:pt x="340" y="169"/>
                  </a:lnTo>
                  <a:lnTo>
                    <a:pt x="340" y="175"/>
                  </a:lnTo>
                  <a:lnTo>
                    <a:pt x="340" y="169"/>
                  </a:lnTo>
                  <a:lnTo>
                    <a:pt x="340" y="175"/>
                  </a:lnTo>
                  <a:lnTo>
                    <a:pt x="344" y="175"/>
                  </a:lnTo>
                  <a:lnTo>
                    <a:pt x="344" y="169"/>
                  </a:lnTo>
                  <a:lnTo>
                    <a:pt x="344" y="181"/>
                  </a:lnTo>
                  <a:lnTo>
                    <a:pt x="344" y="175"/>
                  </a:lnTo>
                  <a:lnTo>
                    <a:pt x="349" y="187"/>
                  </a:lnTo>
                  <a:lnTo>
                    <a:pt x="349" y="175"/>
                  </a:lnTo>
                  <a:lnTo>
                    <a:pt x="349" y="181"/>
                  </a:lnTo>
                  <a:lnTo>
                    <a:pt x="353" y="175"/>
                  </a:lnTo>
                  <a:lnTo>
                    <a:pt x="353" y="169"/>
                  </a:lnTo>
                  <a:lnTo>
                    <a:pt x="353" y="181"/>
                  </a:lnTo>
                  <a:lnTo>
                    <a:pt x="353" y="175"/>
                  </a:lnTo>
                  <a:lnTo>
                    <a:pt x="357" y="181"/>
                  </a:lnTo>
                  <a:lnTo>
                    <a:pt x="357" y="175"/>
                  </a:lnTo>
                  <a:lnTo>
                    <a:pt x="362" y="175"/>
                  </a:lnTo>
                  <a:lnTo>
                    <a:pt x="362" y="181"/>
                  </a:lnTo>
                  <a:lnTo>
                    <a:pt x="362" y="169"/>
                  </a:lnTo>
                  <a:lnTo>
                    <a:pt x="366" y="169"/>
                  </a:lnTo>
                  <a:lnTo>
                    <a:pt x="366" y="175"/>
                  </a:lnTo>
                  <a:lnTo>
                    <a:pt x="366" y="169"/>
                  </a:lnTo>
                  <a:lnTo>
                    <a:pt x="370" y="181"/>
                  </a:lnTo>
                  <a:lnTo>
                    <a:pt x="370" y="175"/>
                  </a:lnTo>
                  <a:lnTo>
                    <a:pt x="370" y="157"/>
                  </a:lnTo>
                  <a:lnTo>
                    <a:pt x="370" y="175"/>
                  </a:lnTo>
                  <a:lnTo>
                    <a:pt x="374" y="169"/>
                  </a:lnTo>
                  <a:lnTo>
                    <a:pt x="374" y="181"/>
                  </a:lnTo>
                  <a:lnTo>
                    <a:pt x="374" y="169"/>
                  </a:lnTo>
                  <a:lnTo>
                    <a:pt x="379" y="169"/>
                  </a:lnTo>
                  <a:lnTo>
                    <a:pt x="379" y="181"/>
                  </a:lnTo>
                  <a:lnTo>
                    <a:pt x="379" y="169"/>
                  </a:lnTo>
                  <a:lnTo>
                    <a:pt x="383" y="175"/>
                  </a:lnTo>
                  <a:lnTo>
                    <a:pt x="383" y="169"/>
                  </a:lnTo>
                  <a:lnTo>
                    <a:pt x="383" y="163"/>
                  </a:lnTo>
                  <a:lnTo>
                    <a:pt x="383" y="175"/>
                  </a:lnTo>
                  <a:lnTo>
                    <a:pt x="387" y="175"/>
                  </a:lnTo>
                  <a:lnTo>
                    <a:pt x="387" y="163"/>
                  </a:lnTo>
                  <a:lnTo>
                    <a:pt x="387" y="175"/>
                  </a:lnTo>
                  <a:lnTo>
                    <a:pt x="391" y="169"/>
                  </a:lnTo>
                  <a:lnTo>
                    <a:pt x="391" y="181"/>
                  </a:lnTo>
                  <a:lnTo>
                    <a:pt x="391" y="175"/>
                  </a:lnTo>
                  <a:lnTo>
                    <a:pt x="396" y="169"/>
                  </a:lnTo>
                  <a:lnTo>
                    <a:pt x="396" y="175"/>
                  </a:lnTo>
                  <a:lnTo>
                    <a:pt x="396" y="169"/>
                  </a:lnTo>
                  <a:lnTo>
                    <a:pt x="396" y="175"/>
                  </a:lnTo>
                  <a:lnTo>
                    <a:pt x="400" y="175"/>
                  </a:lnTo>
                  <a:lnTo>
                    <a:pt x="400" y="169"/>
                  </a:lnTo>
                  <a:lnTo>
                    <a:pt x="400" y="163"/>
                  </a:lnTo>
                  <a:lnTo>
                    <a:pt x="404" y="163"/>
                  </a:lnTo>
                  <a:lnTo>
                    <a:pt x="404" y="175"/>
                  </a:lnTo>
                  <a:lnTo>
                    <a:pt x="404" y="169"/>
                  </a:lnTo>
                  <a:lnTo>
                    <a:pt x="404" y="175"/>
                  </a:lnTo>
                  <a:lnTo>
                    <a:pt x="404" y="163"/>
                  </a:lnTo>
                  <a:lnTo>
                    <a:pt x="408" y="187"/>
                  </a:lnTo>
                  <a:lnTo>
                    <a:pt x="408" y="175"/>
                  </a:lnTo>
                  <a:lnTo>
                    <a:pt x="408" y="169"/>
                  </a:lnTo>
                  <a:lnTo>
                    <a:pt x="408" y="163"/>
                  </a:lnTo>
                  <a:lnTo>
                    <a:pt x="413" y="187"/>
                  </a:lnTo>
                  <a:lnTo>
                    <a:pt x="413" y="175"/>
                  </a:lnTo>
                  <a:lnTo>
                    <a:pt x="413" y="169"/>
                  </a:lnTo>
                  <a:lnTo>
                    <a:pt x="413" y="163"/>
                  </a:lnTo>
                  <a:lnTo>
                    <a:pt x="417" y="175"/>
                  </a:lnTo>
                  <a:lnTo>
                    <a:pt x="417" y="163"/>
                  </a:lnTo>
                  <a:lnTo>
                    <a:pt x="417" y="169"/>
                  </a:lnTo>
                  <a:lnTo>
                    <a:pt x="421" y="163"/>
                  </a:lnTo>
                  <a:lnTo>
                    <a:pt x="421" y="169"/>
                  </a:lnTo>
                  <a:lnTo>
                    <a:pt x="421" y="163"/>
                  </a:lnTo>
                  <a:lnTo>
                    <a:pt x="425" y="175"/>
                  </a:lnTo>
                  <a:lnTo>
                    <a:pt x="425" y="169"/>
                  </a:lnTo>
                  <a:lnTo>
                    <a:pt x="425" y="163"/>
                  </a:lnTo>
                  <a:lnTo>
                    <a:pt x="425" y="169"/>
                  </a:lnTo>
                  <a:lnTo>
                    <a:pt x="430" y="163"/>
                  </a:lnTo>
                  <a:lnTo>
                    <a:pt x="430" y="169"/>
                  </a:lnTo>
                  <a:lnTo>
                    <a:pt x="430" y="175"/>
                  </a:lnTo>
                  <a:lnTo>
                    <a:pt x="434" y="169"/>
                  </a:lnTo>
                  <a:lnTo>
                    <a:pt x="438" y="163"/>
                  </a:lnTo>
                  <a:lnTo>
                    <a:pt x="438" y="157"/>
                  </a:lnTo>
                  <a:lnTo>
                    <a:pt x="438" y="163"/>
                  </a:lnTo>
                  <a:lnTo>
                    <a:pt x="438" y="175"/>
                  </a:lnTo>
                  <a:lnTo>
                    <a:pt x="438" y="163"/>
                  </a:lnTo>
                  <a:lnTo>
                    <a:pt x="442" y="175"/>
                  </a:lnTo>
                  <a:lnTo>
                    <a:pt x="442" y="169"/>
                  </a:lnTo>
                  <a:lnTo>
                    <a:pt x="442" y="157"/>
                  </a:lnTo>
                  <a:lnTo>
                    <a:pt x="442" y="163"/>
                  </a:lnTo>
                  <a:lnTo>
                    <a:pt x="447" y="163"/>
                  </a:lnTo>
                  <a:lnTo>
                    <a:pt x="447" y="169"/>
                  </a:lnTo>
                  <a:lnTo>
                    <a:pt x="447" y="163"/>
                  </a:lnTo>
                  <a:lnTo>
                    <a:pt x="451" y="163"/>
                  </a:lnTo>
                  <a:lnTo>
                    <a:pt x="451" y="169"/>
                  </a:lnTo>
                  <a:lnTo>
                    <a:pt x="451" y="157"/>
                  </a:lnTo>
                  <a:lnTo>
                    <a:pt x="455" y="157"/>
                  </a:lnTo>
                  <a:lnTo>
                    <a:pt x="455" y="163"/>
                  </a:lnTo>
                  <a:lnTo>
                    <a:pt x="455" y="157"/>
                  </a:lnTo>
                  <a:lnTo>
                    <a:pt x="459" y="163"/>
                  </a:lnTo>
                  <a:lnTo>
                    <a:pt x="459" y="175"/>
                  </a:lnTo>
                  <a:lnTo>
                    <a:pt x="459" y="169"/>
                  </a:lnTo>
                  <a:lnTo>
                    <a:pt x="459" y="157"/>
                  </a:lnTo>
                  <a:lnTo>
                    <a:pt x="459" y="163"/>
                  </a:lnTo>
                  <a:lnTo>
                    <a:pt x="464" y="157"/>
                  </a:lnTo>
                  <a:lnTo>
                    <a:pt x="464" y="163"/>
                  </a:lnTo>
                  <a:lnTo>
                    <a:pt x="464" y="157"/>
                  </a:lnTo>
                  <a:lnTo>
                    <a:pt x="464" y="163"/>
                  </a:lnTo>
                  <a:lnTo>
                    <a:pt x="468" y="157"/>
                  </a:lnTo>
                  <a:lnTo>
                    <a:pt x="468" y="163"/>
                  </a:lnTo>
                  <a:lnTo>
                    <a:pt x="468" y="169"/>
                  </a:lnTo>
                  <a:lnTo>
                    <a:pt x="468" y="157"/>
                  </a:lnTo>
                  <a:lnTo>
                    <a:pt x="472" y="163"/>
                  </a:lnTo>
                  <a:lnTo>
                    <a:pt x="472" y="157"/>
                  </a:lnTo>
                  <a:lnTo>
                    <a:pt x="476" y="157"/>
                  </a:lnTo>
                  <a:lnTo>
                    <a:pt x="476" y="169"/>
                  </a:lnTo>
                  <a:lnTo>
                    <a:pt x="476" y="163"/>
                  </a:lnTo>
                  <a:lnTo>
                    <a:pt x="481" y="169"/>
                  </a:lnTo>
                  <a:lnTo>
                    <a:pt x="481" y="163"/>
                  </a:lnTo>
                  <a:lnTo>
                    <a:pt x="485" y="157"/>
                  </a:lnTo>
                  <a:lnTo>
                    <a:pt x="485" y="163"/>
                  </a:lnTo>
                  <a:lnTo>
                    <a:pt x="489" y="157"/>
                  </a:lnTo>
                  <a:lnTo>
                    <a:pt x="489" y="169"/>
                  </a:lnTo>
                  <a:lnTo>
                    <a:pt x="493" y="163"/>
                  </a:lnTo>
                  <a:lnTo>
                    <a:pt x="493" y="157"/>
                  </a:lnTo>
                  <a:lnTo>
                    <a:pt x="493" y="163"/>
                  </a:lnTo>
                  <a:lnTo>
                    <a:pt x="498" y="169"/>
                  </a:lnTo>
                  <a:lnTo>
                    <a:pt x="498" y="157"/>
                  </a:lnTo>
                  <a:lnTo>
                    <a:pt x="498" y="169"/>
                  </a:lnTo>
                  <a:lnTo>
                    <a:pt x="498" y="163"/>
                  </a:lnTo>
                  <a:lnTo>
                    <a:pt x="498" y="169"/>
                  </a:lnTo>
                  <a:lnTo>
                    <a:pt x="502" y="157"/>
                  </a:lnTo>
                  <a:lnTo>
                    <a:pt x="502" y="163"/>
                  </a:lnTo>
                  <a:lnTo>
                    <a:pt x="502" y="157"/>
                  </a:lnTo>
                  <a:lnTo>
                    <a:pt x="506" y="169"/>
                  </a:lnTo>
                  <a:lnTo>
                    <a:pt x="506" y="157"/>
                  </a:lnTo>
                  <a:lnTo>
                    <a:pt x="506" y="163"/>
                  </a:lnTo>
                  <a:lnTo>
                    <a:pt x="506" y="157"/>
                  </a:lnTo>
                  <a:lnTo>
                    <a:pt x="510" y="163"/>
                  </a:lnTo>
                  <a:lnTo>
                    <a:pt x="510" y="157"/>
                  </a:lnTo>
                  <a:lnTo>
                    <a:pt x="510" y="163"/>
                  </a:lnTo>
                  <a:lnTo>
                    <a:pt x="510" y="157"/>
                  </a:lnTo>
                  <a:lnTo>
                    <a:pt x="515" y="157"/>
                  </a:lnTo>
                  <a:lnTo>
                    <a:pt x="515" y="163"/>
                  </a:lnTo>
                  <a:lnTo>
                    <a:pt x="515" y="157"/>
                  </a:lnTo>
                  <a:lnTo>
                    <a:pt x="519" y="157"/>
                  </a:lnTo>
                  <a:lnTo>
                    <a:pt x="519" y="163"/>
                  </a:lnTo>
                  <a:lnTo>
                    <a:pt x="523" y="157"/>
                  </a:lnTo>
                  <a:lnTo>
                    <a:pt x="523" y="145"/>
                  </a:lnTo>
                  <a:lnTo>
                    <a:pt x="527" y="157"/>
                  </a:lnTo>
                  <a:lnTo>
                    <a:pt x="532" y="163"/>
                  </a:lnTo>
                  <a:lnTo>
                    <a:pt x="532" y="157"/>
                  </a:lnTo>
                  <a:lnTo>
                    <a:pt x="536" y="157"/>
                  </a:lnTo>
                  <a:lnTo>
                    <a:pt x="536" y="163"/>
                  </a:lnTo>
                  <a:lnTo>
                    <a:pt x="536" y="157"/>
                  </a:lnTo>
                  <a:lnTo>
                    <a:pt x="540" y="163"/>
                  </a:lnTo>
                  <a:lnTo>
                    <a:pt x="540" y="157"/>
                  </a:lnTo>
                  <a:lnTo>
                    <a:pt x="540" y="163"/>
                  </a:lnTo>
                  <a:lnTo>
                    <a:pt x="540" y="157"/>
                  </a:lnTo>
                  <a:lnTo>
                    <a:pt x="544" y="157"/>
                  </a:lnTo>
                  <a:lnTo>
                    <a:pt x="544" y="163"/>
                  </a:lnTo>
                  <a:lnTo>
                    <a:pt x="549" y="157"/>
                  </a:lnTo>
                  <a:lnTo>
                    <a:pt x="553" y="157"/>
                  </a:lnTo>
                  <a:lnTo>
                    <a:pt x="553" y="169"/>
                  </a:lnTo>
                  <a:lnTo>
                    <a:pt x="553" y="157"/>
                  </a:lnTo>
                  <a:lnTo>
                    <a:pt x="557" y="157"/>
                  </a:lnTo>
                  <a:lnTo>
                    <a:pt x="561" y="157"/>
                  </a:lnTo>
                  <a:lnTo>
                    <a:pt x="561" y="163"/>
                  </a:lnTo>
                  <a:lnTo>
                    <a:pt x="561" y="157"/>
                  </a:lnTo>
                  <a:lnTo>
                    <a:pt x="566" y="157"/>
                  </a:lnTo>
                  <a:lnTo>
                    <a:pt x="570" y="157"/>
                  </a:lnTo>
                  <a:lnTo>
                    <a:pt x="570" y="163"/>
                  </a:lnTo>
                  <a:lnTo>
                    <a:pt x="574" y="157"/>
                  </a:lnTo>
                  <a:lnTo>
                    <a:pt x="578" y="157"/>
                  </a:lnTo>
                  <a:lnTo>
                    <a:pt x="583" y="157"/>
                  </a:lnTo>
                  <a:lnTo>
                    <a:pt x="587" y="157"/>
                  </a:lnTo>
                  <a:lnTo>
                    <a:pt x="587" y="163"/>
                  </a:lnTo>
                  <a:lnTo>
                    <a:pt x="587" y="157"/>
                  </a:lnTo>
                  <a:lnTo>
                    <a:pt x="591" y="157"/>
                  </a:lnTo>
                  <a:lnTo>
                    <a:pt x="591" y="163"/>
                  </a:lnTo>
                  <a:lnTo>
                    <a:pt x="591" y="157"/>
                  </a:lnTo>
                  <a:lnTo>
                    <a:pt x="595" y="157"/>
                  </a:lnTo>
                  <a:lnTo>
                    <a:pt x="595" y="145"/>
                  </a:lnTo>
                  <a:lnTo>
                    <a:pt x="595" y="157"/>
                  </a:lnTo>
                  <a:lnTo>
                    <a:pt x="600" y="157"/>
                  </a:lnTo>
                  <a:lnTo>
                    <a:pt x="600" y="163"/>
                  </a:lnTo>
                  <a:lnTo>
                    <a:pt x="604" y="157"/>
                  </a:lnTo>
                  <a:lnTo>
                    <a:pt x="604" y="145"/>
                  </a:lnTo>
                  <a:lnTo>
                    <a:pt x="604" y="157"/>
                  </a:lnTo>
                  <a:lnTo>
                    <a:pt x="608" y="157"/>
                  </a:lnTo>
                  <a:lnTo>
                    <a:pt x="608" y="145"/>
                  </a:lnTo>
                  <a:lnTo>
                    <a:pt x="612" y="157"/>
                  </a:lnTo>
                  <a:lnTo>
                    <a:pt x="612" y="145"/>
                  </a:lnTo>
                  <a:lnTo>
                    <a:pt x="612" y="157"/>
                  </a:lnTo>
                  <a:lnTo>
                    <a:pt x="617" y="157"/>
                  </a:lnTo>
                  <a:lnTo>
                    <a:pt x="617" y="163"/>
                  </a:lnTo>
                  <a:lnTo>
                    <a:pt x="617" y="157"/>
                  </a:lnTo>
                  <a:lnTo>
                    <a:pt x="617" y="163"/>
                  </a:lnTo>
                  <a:lnTo>
                    <a:pt x="621" y="157"/>
                  </a:lnTo>
                  <a:lnTo>
                    <a:pt x="625" y="157"/>
                  </a:lnTo>
                  <a:lnTo>
                    <a:pt x="629" y="157"/>
                  </a:lnTo>
                  <a:lnTo>
                    <a:pt x="629" y="139"/>
                  </a:lnTo>
                  <a:lnTo>
                    <a:pt x="629" y="157"/>
                  </a:lnTo>
                  <a:lnTo>
                    <a:pt x="634" y="157"/>
                  </a:lnTo>
                  <a:lnTo>
                    <a:pt x="634" y="139"/>
                  </a:lnTo>
                  <a:lnTo>
                    <a:pt x="634" y="157"/>
                  </a:lnTo>
                  <a:lnTo>
                    <a:pt x="638" y="157"/>
                  </a:lnTo>
                  <a:lnTo>
                    <a:pt x="642" y="157"/>
                  </a:lnTo>
                  <a:lnTo>
                    <a:pt x="646" y="157"/>
                  </a:lnTo>
                  <a:lnTo>
                    <a:pt x="651" y="157"/>
                  </a:lnTo>
                  <a:lnTo>
                    <a:pt x="655" y="157"/>
                  </a:lnTo>
                  <a:lnTo>
                    <a:pt x="659" y="145"/>
                  </a:lnTo>
                  <a:lnTo>
                    <a:pt x="659" y="157"/>
                  </a:lnTo>
                  <a:lnTo>
                    <a:pt x="663" y="157"/>
                  </a:lnTo>
                  <a:lnTo>
                    <a:pt x="663" y="145"/>
                  </a:lnTo>
                  <a:lnTo>
                    <a:pt x="668" y="145"/>
                  </a:lnTo>
                  <a:lnTo>
                    <a:pt x="668" y="157"/>
                  </a:lnTo>
                  <a:lnTo>
                    <a:pt x="672" y="145"/>
                  </a:lnTo>
                  <a:lnTo>
                    <a:pt x="672" y="157"/>
                  </a:lnTo>
                  <a:lnTo>
                    <a:pt x="676" y="157"/>
                  </a:lnTo>
                  <a:lnTo>
                    <a:pt x="680" y="157"/>
                  </a:lnTo>
                  <a:lnTo>
                    <a:pt x="680" y="145"/>
                  </a:lnTo>
                  <a:lnTo>
                    <a:pt x="680" y="157"/>
                  </a:lnTo>
                  <a:lnTo>
                    <a:pt x="685" y="157"/>
                  </a:lnTo>
                  <a:lnTo>
                    <a:pt x="685" y="145"/>
                  </a:lnTo>
                  <a:lnTo>
                    <a:pt x="685" y="139"/>
                  </a:lnTo>
                  <a:lnTo>
                    <a:pt x="685" y="157"/>
                  </a:lnTo>
                  <a:lnTo>
                    <a:pt x="689" y="157"/>
                  </a:lnTo>
                  <a:lnTo>
                    <a:pt x="689" y="145"/>
                  </a:lnTo>
                  <a:lnTo>
                    <a:pt x="689" y="157"/>
                  </a:lnTo>
                  <a:lnTo>
                    <a:pt x="693" y="145"/>
                  </a:lnTo>
                  <a:lnTo>
                    <a:pt x="693" y="157"/>
                  </a:lnTo>
                  <a:lnTo>
                    <a:pt x="693" y="139"/>
                  </a:lnTo>
                  <a:lnTo>
                    <a:pt x="698" y="145"/>
                  </a:lnTo>
                  <a:lnTo>
                    <a:pt x="698" y="157"/>
                  </a:lnTo>
                  <a:lnTo>
                    <a:pt x="702" y="157"/>
                  </a:lnTo>
                  <a:lnTo>
                    <a:pt x="706" y="157"/>
                  </a:lnTo>
                  <a:lnTo>
                    <a:pt x="706" y="145"/>
                  </a:lnTo>
                  <a:lnTo>
                    <a:pt x="706" y="157"/>
                  </a:lnTo>
                  <a:lnTo>
                    <a:pt x="710" y="145"/>
                  </a:lnTo>
                  <a:lnTo>
                    <a:pt x="710" y="157"/>
                  </a:lnTo>
                  <a:lnTo>
                    <a:pt x="710" y="145"/>
                  </a:lnTo>
                  <a:lnTo>
                    <a:pt x="710" y="157"/>
                  </a:lnTo>
                  <a:lnTo>
                    <a:pt x="715" y="157"/>
                  </a:lnTo>
                  <a:lnTo>
                    <a:pt x="719" y="145"/>
                  </a:lnTo>
                  <a:lnTo>
                    <a:pt x="719" y="157"/>
                  </a:lnTo>
                  <a:lnTo>
                    <a:pt x="719" y="145"/>
                  </a:lnTo>
                  <a:lnTo>
                    <a:pt x="719" y="157"/>
                  </a:lnTo>
                  <a:lnTo>
                    <a:pt x="719" y="145"/>
                  </a:lnTo>
                  <a:lnTo>
                    <a:pt x="723" y="157"/>
                  </a:lnTo>
                  <a:lnTo>
                    <a:pt x="727" y="157"/>
                  </a:lnTo>
                  <a:lnTo>
                    <a:pt x="727" y="145"/>
                  </a:lnTo>
                  <a:lnTo>
                    <a:pt x="727" y="157"/>
                  </a:lnTo>
                  <a:lnTo>
                    <a:pt x="732" y="157"/>
                  </a:lnTo>
                  <a:lnTo>
                    <a:pt x="732" y="145"/>
                  </a:lnTo>
                  <a:lnTo>
                    <a:pt x="732" y="157"/>
                  </a:lnTo>
                  <a:lnTo>
                    <a:pt x="736" y="157"/>
                  </a:lnTo>
                  <a:lnTo>
                    <a:pt x="740" y="157"/>
                  </a:lnTo>
                  <a:lnTo>
                    <a:pt x="744" y="157"/>
                  </a:lnTo>
                  <a:lnTo>
                    <a:pt x="749" y="157"/>
                  </a:lnTo>
                  <a:lnTo>
                    <a:pt x="749" y="145"/>
                  </a:lnTo>
                  <a:lnTo>
                    <a:pt x="749" y="157"/>
                  </a:lnTo>
                  <a:lnTo>
                    <a:pt x="753" y="157"/>
                  </a:lnTo>
                  <a:lnTo>
                    <a:pt x="753" y="139"/>
                  </a:lnTo>
                  <a:lnTo>
                    <a:pt x="753" y="157"/>
                  </a:lnTo>
                  <a:lnTo>
                    <a:pt x="753" y="163"/>
                  </a:lnTo>
                  <a:lnTo>
                    <a:pt x="757" y="145"/>
                  </a:lnTo>
                  <a:lnTo>
                    <a:pt x="757" y="157"/>
                  </a:lnTo>
                  <a:lnTo>
                    <a:pt x="761" y="157"/>
                  </a:lnTo>
                  <a:lnTo>
                    <a:pt x="761" y="145"/>
                  </a:lnTo>
                  <a:lnTo>
                    <a:pt x="761" y="157"/>
                  </a:lnTo>
                  <a:lnTo>
                    <a:pt x="761" y="139"/>
                  </a:lnTo>
                  <a:lnTo>
                    <a:pt x="761" y="145"/>
                  </a:lnTo>
                  <a:lnTo>
                    <a:pt x="766" y="157"/>
                  </a:lnTo>
                  <a:lnTo>
                    <a:pt x="770" y="157"/>
                  </a:lnTo>
                  <a:lnTo>
                    <a:pt x="770" y="145"/>
                  </a:lnTo>
                  <a:lnTo>
                    <a:pt x="770" y="157"/>
                  </a:lnTo>
                  <a:lnTo>
                    <a:pt x="770" y="145"/>
                  </a:lnTo>
                  <a:lnTo>
                    <a:pt x="774" y="157"/>
                  </a:lnTo>
                  <a:lnTo>
                    <a:pt x="774" y="145"/>
                  </a:lnTo>
                  <a:lnTo>
                    <a:pt x="774" y="139"/>
                  </a:lnTo>
                  <a:lnTo>
                    <a:pt x="778" y="145"/>
                  </a:lnTo>
                  <a:lnTo>
                    <a:pt x="778" y="157"/>
                  </a:lnTo>
                  <a:lnTo>
                    <a:pt x="778" y="145"/>
                  </a:lnTo>
                  <a:lnTo>
                    <a:pt x="783" y="157"/>
                  </a:lnTo>
                  <a:lnTo>
                    <a:pt x="783" y="145"/>
                  </a:lnTo>
                  <a:lnTo>
                    <a:pt x="783" y="157"/>
                  </a:lnTo>
                  <a:lnTo>
                    <a:pt x="787" y="157"/>
                  </a:lnTo>
                  <a:lnTo>
                    <a:pt x="787" y="145"/>
                  </a:lnTo>
                  <a:lnTo>
                    <a:pt x="787" y="157"/>
                  </a:lnTo>
                  <a:lnTo>
                    <a:pt x="787" y="139"/>
                  </a:lnTo>
                  <a:lnTo>
                    <a:pt x="791" y="145"/>
                  </a:lnTo>
                  <a:lnTo>
                    <a:pt x="791" y="157"/>
                  </a:lnTo>
                  <a:lnTo>
                    <a:pt x="795" y="157"/>
                  </a:lnTo>
                  <a:lnTo>
                    <a:pt x="800" y="145"/>
                  </a:lnTo>
                  <a:lnTo>
                    <a:pt x="800" y="157"/>
                  </a:lnTo>
                  <a:lnTo>
                    <a:pt x="800" y="145"/>
                  </a:lnTo>
                  <a:lnTo>
                    <a:pt x="800" y="157"/>
                  </a:lnTo>
                  <a:lnTo>
                    <a:pt x="804" y="145"/>
                  </a:lnTo>
                  <a:lnTo>
                    <a:pt x="804" y="139"/>
                  </a:lnTo>
                  <a:lnTo>
                    <a:pt x="804" y="157"/>
                  </a:lnTo>
                  <a:lnTo>
                    <a:pt x="808" y="157"/>
                  </a:lnTo>
                  <a:lnTo>
                    <a:pt x="808" y="145"/>
                  </a:lnTo>
                  <a:lnTo>
                    <a:pt x="808" y="157"/>
                  </a:lnTo>
                  <a:lnTo>
                    <a:pt x="812" y="145"/>
                  </a:lnTo>
                  <a:lnTo>
                    <a:pt x="812" y="139"/>
                  </a:lnTo>
                  <a:lnTo>
                    <a:pt x="812" y="157"/>
                  </a:lnTo>
                  <a:lnTo>
                    <a:pt x="812" y="145"/>
                  </a:lnTo>
                  <a:lnTo>
                    <a:pt x="812" y="157"/>
                  </a:lnTo>
                  <a:lnTo>
                    <a:pt x="817" y="145"/>
                  </a:lnTo>
                  <a:lnTo>
                    <a:pt x="817" y="139"/>
                  </a:lnTo>
                  <a:lnTo>
                    <a:pt x="821" y="145"/>
                  </a:lnTo>
                  <a:lnTo>
                    <a:pt x="821" y="157"/>
                  </a:lnTo>
                  <a:lnTo>
                    <a:pt x="821" y="139"/>
                  </a:lnTo>
                  <a:lnTo>
                    <a:pt x="821" y="157"/>
                  </a:lnTo>
                  <a:lnTo>
                    <a:pt x="825" y="157"/>
                  </a:lnTo>
                  <a:lnTo>
                    <a:pt x="825" y="139"/>
                  </a:lnTo>
                  <a:lnTo>
                    <a:pt x="825" y="157"/>
                  </a:lnTo>
                  <a:lnTo>
                    <a:pt x="825" y="145"/>
                  </a:lnTo>
                  <a:lnTo>
                    <a:pt x="825" y="157"/>
                  </a:lnTo>
                  <a:lnTo>
                    <a:pt x="829" y="145"/>
                  </a:lnTo>
                  <a:lnTo>
                    <a:pt x="829" y="157"/>
                  </a:lnTo>
                  <a:lnTo>
                    <a:pt x="829" y="145"/>
                  </a:lnTo>
                  <a:lnTo>
                    <a:pt x="834" y="145"/>
                  </a:lnTo>
                  <a:lnTo>
                    <a:pt x="834" y="157"/>
                  </a:lnTo>
                  <a:lnTo>
                    <a:pt x="834" y="139"/>
                  </a:lnTo>
                  <a:lnTo>
                    <a:pt x="838" y="157"/>
                  </a:lnTo>
                  <a:lnTo>
                    <a:pt x="838" y="145"/>
                  </a:lnTo>
                  <a:lnTo>
                    <a:pt x="838" y="139"/>
                  </a:lnTo>
                  <a:lnTo>
                    <a:pt x="842" y="157"/>
                  </a:lnTo>
                  <a:lnTo>
                    <a:pt x="842" y="145"/>
                  </a:lnTo>
                  <a:lnTo>
                    <a:pt x="842" y="157"/>
                  </a:lnTo>
                  <a:lnTo>
                    <a:pt x="842" y="145"/>
                  </a:lnTo>
                  <a:lnTo>
                    <a:pt x="846" y="139"/>
                  </a:lnTo>
                  <a:lnTo>
                    <a:pt x="846" y="145"/>
                  </a:lnTo>
                  <a:lnTo>
                    <a:pt x="851" y="157"/>
                  </a:lnTo>
                  <a:lnTo>
                    <a:pt x="851" y="139"/>
                  </a:lnTo>
                  <a:lnTo>
                    <a:pt x="851" y="145"/>
                  </a:lnTo>
                  <a:lnTo>
                    <a:pt x="851" y="157"/>
                  </a:lnTo>
                  <a:lnTo>
                    <a:pt x="855" y="157"/>
                  </a:lnTo>
                  <a:lnTo>
                    <a:pt x="855" y="145"/>
                  </a:lnTo>
                  <a:lnTo>
                    <a:pt x="859" y="157"/>
                  </a:lnTo>
                  <a:lnTo>
                    <a:pt x="859" y="139"/>
                  </a:lnTo>
                  <a:lnTo>
                    <a:pt x="859" y="157"/>
                  </a:lnTo>
                  <a:lnTo>
                    <a:pt x="859" y="139"/>
                  </a:lnTo>
                  <a:lnTo>
                    <a:pt x="863" y="145"/>
                  </a:lnTo>
                  <a:lnTo>
                    <a:pt x="863" y="157"/>
                  </a:lnTo>
                  <a:lnTo>
                    <a:pt x="863" y="145"/>
                  </a:lnTo>
                  <a:lnTo>
                    <a:pt x="868" y="157"/>
                  </a:lnTo>
                  <a:lnTo>
                    <a:pt x="868" y="145"/>
                  </a:lnTo>
                  <a:lnTo>
                    <a:pt x="868" y="139"/>
                  </a:lnTo>
                  <a:lnTo>
                    <a:pt x="872" y="139"/>
                  </a:lnTo>
                  <a:lnTo>
                    <a:pt x="872" y="157"/>
                  </a:lnTo>
                  <a:lnTo>
                    <a:pt x="872" y="145"/>
                  </a:lnTo>
                  <a:lnTo>
                    <a:pt x="872" y="139"/>
                  </a:lnTo>
                  <a:lnTo>
                    <a:pt x="876" y="145"/>
                  </a:lnTo>
                  <a:lnTo>
                    <a:pt x="876" y="157"/>
                  </a:lnTo>
                  <a:lnTo>
                    <a:pt x="876" y="145"/>
                  </a:lnTo>
                  <a:lnTo>
                    <a:pt x="880" y="145"/>
                  </a:lnTo>
                  <a:lnTo>
                    <a:pt x="880" y="139"/>
                  </a:lnTo>
                  <a:lnTo>
                    <a:pt x="880" y="145"/>
                  </a:lnTo>
                  <a:lnTo>
                    <a:pt x="885" y="145"/>
                  </a:lnTo>
                  <a:lnTo>
                    <a:pt x="885" y="157"/>
                  </a:lnTo>
                  <a:lnTo>
                    <a:pt x="889" y="145"/>
                  </a:lnTo>
                  <a:lnTo>
                    <a:pt x="889" y="139"/>
                  </a:lnTo>
                  <a:lnTo>
                    <a:pt x="889" y="145"/>
                  </a:lnTo>
                  <a:lnTo>
                    <a:pt x="893" y="139"/>
                  </a:lnTo>
                  <a:lnTo>
                    <a:pt x="893" y="145"/>
                  </a:lnTo>
                  <a:lnTo>
                    <a:pt x="893" y="139"/>
                  </a:lnTo>
                  <a:lnTo>
                    <a:pt x="897" y="139"/>
                  </a:lnTo>
                  <a:lnTo>
                    <a:pt x="897" y="133"/>
                  </a:lnTo>
                  <a:lnTo>
                    <a:pt x="897" y="139"/>
                  </a:lnTo>
                  <a:lnTo>
                    <a:pt x="902" y="139"/>
                  </a:lnTo>
                  <a:lnTo>
                    <a:pt x="906" y="139"/>
                  </a:lnTo>
                  <a:lnTo>
                    <a:pt x="910" y="145"/>
                  </a:lnTo>
                  <a:lnTo>
                    <a:pt x="910" y="139"/>
                  </a:lnTo>
                  <a:lnTo>
                    <a:pt x="910" y="133"/>
                  </a:lnTo>
                  <a:lnTo>
                    <a:pt x="910" y="157"/>
                  </a:lnTo>
                  <a:lnTo>
                    <a:pt x="914" y="157"/>
                  </a:lnTo>
                  <a:lnTo>
                    <a:pt x="914" y="139"/>
                  </a:lnTo>
                  <a:lnTo>
                    <a:pt x="914" y="145"/>
                  </a:lnTo>
                  <a:lnTo>
                    <a:pt x="919" y="133"/>
                  </a:lnTo>
                  <a:lnTo>
                    <a:pt x="919" y="139"/>
                  </a:lnTo>
                  <a:lnTo>
                    <a:pt x="919" y="145"/>
                  </a:lnTo>
                  <a:lnTo>
                    <a:pt x="919" y="139"/>
                  </a:lnTo>
                  <a:lnTo>
                    <a:pt x="923" y="157"/>
                  </a:lnTo>
                  <a:lnTo>
                    <a:pt x="923" y="133"/>
                  </a:lnTo>
                  <a:lnTo>
                    <a:pt x="923" y="139"/>
                  </a:lnTo>
                  <a:lnTo>
                    <a:pt x="927" y="145"/>
                  </a:lnTo>
                  <a:lnTo>
                    <a:pt x="927" y="139"/>
                  </a:lnTo>
                  <a:lnTo>
                    <a:pt x="927" y="133"/>
                  </a:lnTo>
                  <a:lnTo>
                    <a:pt x="927" y="139"/>
                  </a:lnTo>
                  <a:lnTo>
                    <a:pt x="931" y="133"/>
                  </a:lnTo>
                  <a:lnTo>
                    <a:pt x="931" y="139"/>
                  </a:lnTo>
                  <a:lnTo>
                    <a:pt x="931" y="145"/>
                  </a:lnTo>
                  <a:lnTo>
                    <a:pt x="931" y="133"/>
                  </a:lnTo>
                  <a:lnTo>
                    <a:pt x="936" y="139"/>
                  </a:lnTo>
                  <a:lnTo>
                    <a:pt x="936" y="145"/>
                  </a:lnTo>
                  <a:lnTo>
                    <a:pt x="936" y="139"/>
                  </a:lnTo>
                  <a:lnTo>
                    <a:pt x="940" y="133"/>
                  </a:lnTo>
                  <a:lnTo>
                    <a:pt x="940" y="139"/>
                  </a:lnTo>
                  <a:lnTo>
                    <a:pt x="940" y="145"/>
                  </a:lnTo>
                  <a:lnTo>
                    <a:pt x="944" y="145"/>
                  </a:lnTo>
                  <a:lnTo>
                    <a:pt x="944" y="139"/>
                  </a:lnTo>
                  <a:lnTo>
                    <a:pt x="944" y="145"/>
                  </a:lnTo>
                  <a:lnTo>
                    <a:pt x="944" y="139"/>
                  </a:lnTo>
                  <a:lnTo>
                    <a:pt x="948" y="145"/>
                  </a:lnTo>
                  <a:lnTo>
                    <a:pt x="948" y="133"/>
                  </a:lnTo>
                  <a:lnTo>
                    <a:pt x="948" y="139"/>
                  </a:lnTo>
                  <a:lnTo>
                    <a:pt x="948" y="133"/>
                  </a:lnTo>
                  <a:lnTo>
                    <a:pt x="953" y="145"/>
                  </a:lnTo>
                  <a:lnTo>
                    <a:pt x="957" y="145"/>
                  </a:lnTo>
                  <a:lnTo>
                    <a:pt x="957" y="139"/>
                  </a:lnTo>
                  <a:lnTo>
                    <a:pt x="957" y="133"/>
                  </a:lnTo>
                  <a:lnTo>
                    <a:pt x="961" y="145"/>
                  </a:lnTo>
                  <a:lnTo>
                    <a:pt x="961" y="133"/>
                  </a:lnTo>
                  <a:lnTo>
                    <a:pt x="961" y="139"/>
                  </a:lnTo>
                  <a:lnTo>
                    <a:pt x="961" y="145"/>
                  </a:lnTo>
                  <a:lnTo>
                    <a:pt x="965" y="139"/>
                  </a:lnTo>
                  <a:lnTo>
                    <a:pt x="965" y="145"/>
                  </a:lnTo>
                  <a:lnTo>
                    <a:pt x="970" y="133"/>
                  </a:lnTo>
                  <a:lnTo>
                    <a:pt x="970" y="145"/>
                  </a:lnTo>
                  <a:lnTo>
                    <a:pt x="970" y="139"/>
                  </a:lnTo>
                  <a:lnTo>
                    <a:pt x="970" y="145"/>
                  </a:lnTo>
                  <a:lnTo>
                    <a:pt x="974" y="139"/>
                  </a:lnTo>
                  <a:lnTo>
                    <a:pt x="974" y="133"/>
                  </a:lnTo>
                  <a:lnTo>
                    <a:pt x="974" y="139"/>
                  </a:lnTo>
                  <a:lnTo>
                    <a:pt x="974" y="133"/>
                  </a:lnTo>
                  <a:lnTo>
                    <a:pt x="978" y="145"/>
                  </a:lnTo>
                  <a:lnTo>
                    <a:pt x="978" y="139"/>
                  </a:lnTo>
                  <a:lnTo>
                    <a:pt x="982" y="145"/>
                  </a:lnTo>
                  <a:lnTo>
                    <a:pt x="992" y="14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13" name="Freeform 73"/>
            <p:cNvSpPr>
              <a:spLocks/>
            </p:cNvSpPr>
            <p:nvPr/>
          </p:nvSpPr>
          <p:spPr bwMode="auto">
            <a:xfrm>
              <a:off x="3182" y="3314"/>
              <a:ext cx="89" cy="13"/>
            </a:xfrm>
            <a:custGeom>
              <a:avLst/>
              <a:gdLst>
                <a:gd name="T0" fmla="*/ 0 w 160"/>
                <a:gd name="T1" fmla="*/ 41 h 11"/>
                <a:gd name="T2" fmla="*/ 0 w 160"/>
                <a:gd name="T3" fmla="*/ 41 h 11"/>
                <a:gd name="T4" fmla="*/ 1 w 160"/>
                <a:gd name="T5" fmla="*/ 41 h 11"/>
                <a:gd name="T6" fmla="*/ 1 w 160"/>
                <a:gd name="T7" fmla="*/ 41 h 11"/>
                <a:gd name="T8" fmla="*/ 1 w 160"/>
                <a:gd name="T9" fmla="*/ 41 h 11"/>
                <a:gd name="T10" fmla="*/ 1 w 160"/>
                <a:gd name="T11" fmla="*/ 41 h 11"/>
                <a:gd name="T12" fmla="*/ 1 w 160"/>
                <a:gd name="T13" fmla="*/ 0 h 11"/>
                <a:gd name="T14" fmla="*/ 1 w 160"/>
                <a:gd name="T15" fmla="*/ 41 h 11"/>
                <a:gd name="T16" fmla="*/ 1 w 160"/>
                <a:gd name="T17" fmla="*/ 41 h 11"/>
                <a:gd name="T18" fmla="*/ 1 w 160"/>
                <a:gd name="T19" fmla="*/ 41 h 11"/>
                <a:gd name="T20" fmla="*/ 1 w 160"/>
                <a:gd name="T21" fmla="*/ 0 h 11"/>
                <a:gd name="T22" fmla="*/ 1 w 160"/>
                <a:gd name="T23" fmla="*/ 41 h 11"/>
                <a:gd name="T24" fmla="*/ 1 w 160"/>
                <a:gd name="T25" fmla="*/ 41 h 11"/>
                <a:gd name="T26" fmla="*/ 1 w 160"/>
                <a:gd name="T27" fmla="*/ 41 h 11"/>
                <a:gd name="T28" fmla="*/ 1 w 160"/>
                <a:gd name="T29" fmla="*/ 41 h 11"/>
                <a:gd name="T30" fmla="*/ 1 w 160"/>
                <a:gd name="T31" fmla="*/ 41 h 11"/>
                <a:gd name="T32" fmla="*/ 1 w 160"/>
                <a:gd name="T33" fmla="*/ 41 h 11"/>
                <a:gd name="T34" fmla="*/ 1 w 160"/>
                <a:gd name="T35" fmla="*/ 41 h 11"/>
                <a:gd name="T36" fmla="*/ 1 w 160"/>
                <a:gd name="T37" fmla="*/ 41 h 11"/>
                <a:gd name="T38" fmla="*/ 1 w 160"/>
                <a:gd name="T39" fmla="*/ 41 h 11"/>
                <a:gd name="T40" fmla="*/ 1 w 160"/>
                <a:gd name="T41" fmla="*/ 41 h 11"/>
                <a:gd name="T42" fmla="*/ 1 w 160"/>
                <a:gd name="T43" fmla="*/ 41 h 11"/>
                <a:gd name="T44" fmla="*/ 1 w 160"/>
                <a:gd name="T45" fmla="*/ 41 h 11"/>
                <a:gd name="T46" fmla="*/ 1 w 160"/>
                <a:gd name="T47" fmla="*/ 41 h 11"/>
                <a:gd name="T48" fmla="*/ 1 w 160"/>
                <a:gd name="T49" fmla="*/ 41 h 11"/>
                <a:gd name="T50" fmla="*/ 1 w 160"/>
                <a:gd name="T51" fmla="*/ 41 h 11"/>
                <a:gd name="T52" fmla="*/ 1 w 160"/>
                <a:gd name="T53" fmla="*/ 79 h 11"/>
                <a:gd name="T54" fmla="*/ 1 w 160"/>
                <a:gd name="T55" fmla="*/ 41 h 11"/>
                <a:gd name="T56" fmla="*/ 1 w 160"/>
                <a:gd name="T57" fmla="*/ 41 h 11"/>
                <a:gd name="T58" fmla="*/ 1 w 160"/>
                <a:gd name="T59" fmla="*/ 41 h 11"/>
                <a:gd name="T60" fmla="*/ 1 w 160"/>
                <a:gd name="T61" fmla="*/ 41 h 11"/>
                <a:gd name="T62" fmla="*/ 1 w 160"/>
                <a:gd name="T63" fmla="*/ 41 h 11"/>
                <a:gd name="T64" fmla="*/ 1 w 160"/>
                <a:gd name="T65" fmla="*/ 41 h 11"/>
                <a:gd name="T66" fmla="*/ 1 w 160"/>
                <a:gd name="T67" fmla="*/ 41 h 11"/>
                <a:gd name="T68" fmla="*/ 1 w 160"/>
                <a:gd name="T69" fmla="*/ 41 h 11"/>
                <a:gd name="T70" fmla="*/ 1 w 160"/>
                <a:gd name="T71" fmla="*/ 41 h 11"/>
                <a:gd name="T72" fmla="*/ 1 w 160"/>
                <a:gd name="T73" fmla="*/ 41 h 11"/>
                <a:gd name="T74" fmla="*/ 1 w 160"/>
                <a:gd name="T75" fmla="*/ 41 h 11"/>
                <a:gd name="T76" fmla="*/ 1 w 160"/>
                <a:gd name="T77" fmla="*/ 79 h 11"/>
                <a:gd name="T78" fmla="*/ 1 w 160"/>
                <a:gd name="T79" fmla="*/ 41 h 11"/>
                <a:gd name="T80" fmla="*/ 1 w 160"/>
                <a:gd name="T81" fmla="*/ 41 h 11"/>
                <a:gd name="T82" fmla="*/ 1 w 160"/>
                <a:gd name="T83" fmla="*/ 41 h 11"/>
                <a:gd name="T84" fmla="*/ 1 w 160"/>
                <a:gd name="T85" fmla="*/ 79 h 11"/>
                <a:gd name="T86" fmla="*/ 1 w 160"/>
                <a:gd name="T87" fmla="*/ 79 h 11"/>
                <a:gd name="T88" fmla="*/ 1 w 160"/>
                <a:gd name="T89" fmla="*/ 41 h 11"/>
                <a:gd name="T90" fmla="*/ 1 w 160"/>
                <a:gd name="T91" fmla="*/ 79 h 11"/>
                <a:gd name="T92" fmla="*/ 1 w 160"/>
                <a:gd name="T93" fmla="*/ 41 h 11"/>
                <a:gd name="T94" fmla="*/ 1 w 160"/>
                <a:gd name="T95" fmla="*/ 41 h 11"/>
                <a:gd name="T96" fmla="*/ 1 w 160"/>
                <a:gd name="T97" fmla="*/ 41 h 11"/>
                <a:gd name="T98" fmla="*/ 1 w 160"/>
                <a:gd name="T99" fmla="*/ 41 h 11"/>
                <a:gd name="T100" fmla="*/ 1 w 160"/>
                <a:gd name="T101" fmla="*/ 79 h 11"/>
                <a:gd name="T102" fmla="*/ 1 w 160"/>
                <a:gd name="T103" fmla="*/ 79 h 11"/>
                <a:gd name="T104" fmla="*/ 1 w 160"/>
                <a:gd name="T105" fmla="*/ 41 h 11"/>
                <a:gd name="T106" fmla="*/ 1 w 160"/>
                <a:gd name="T107" fmla="*/ 41 h 11"/>
                <a:gd name="T108" fmla="*/ 1 w 160"/>
                <a:gd name="T109" fmla="*/ 79 h 11"/>
                <a:gd name="T110" fmla="*/ 1 w 160"/>
                <a:gd name="T111" fmla="*/ 79 h 11"/>
                <a:gd name="T112" fmla="*/ 1 w 160"/>
                <a:gd name="T113" fmla="*/ 79 h 11"/>
                <a:gd name="T114" fmla="*/ 1 w 160"/>
                <a:gd name="T115" fmla="*/ 41 h 11"/>
                <a:gd name="T116" fmla="*/ 1 w 160"/>
                <a:gd name="T117" fmla="*/ 41 h 11"/>
                <a:gd name="T118" fmla="*/ 1 w 160"/>
                <a:gd name="T119" fmla="*/ 41 h 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0" h="11">
                  <a:moveTo>
                    <a:pt x="0" y="6"/>
                  </a:moveTo>
                  <a:lnTo>
                    <a:pt x="0" y="6"/>
                  </a:lnTo>
                  <a:lnTo>
                    <a:pt x="7" y="6"/>
                  </a:lnTo>
                  <a:lnTo>
                    <a:pt x="13" y="6"/>
                  </a:lnTo>
                  <a:lnTo>
                    <a:pt x="19" y="0"/>
                  </a:lnTo>
                  <a:lnTo>
                    <a:pt x="19" y="6"/>
                  </a:lnTo>
                  <a:lnTo>
                    <a:pt x="26" y="6"/>
                  </a:lnTo>
                  <a:lnTo>
                    <a:pt x="32" y="0"/>
                  </a:lnTo>
                  <a:lnTo>
                    <a:pt x="32" y="6"/>
                  </a:lnTo>
                  <a:lnTo>
                    <a:pt x="39" y="6"/>
                  </a:lnTo>
                  <a:lnTo>
                    <a:pt x="45" y="6"/>
                  </a:lnTo>
                  <a:lnTo>
                    <a:pt x="51" y="6"/>
                  </a:lnTo>
                  <a:lnTo>
                    <a:pt x="58" y="6"/>
                  </a:lnTo>
                  <a:lnTo>
                    <a:pt x="64" y="6"/>
                  </a:lnTo>
                  <a:lnTo>
                    <a:pt x="70" y="6"/>
                  </a:lnTo>
                  <a:lnTo>
                    <a:pt x="77" y="11"/>
                  </a:lnTo>
                  <a:lnTo>
                    <a:pt x="77" y="6"/>
                  </a:lnTo>
                  <a:lnTo>
                    <a:pt x="83" y="6"/>
                  </a:lnTo>
                  <a:lnTo>
                    <a:pt x="90" y="6"/>
                  </a:lnTo>
                  <a:lnTo>
                    <a:pt x="96" y="6"/>
                  </a:lnTo>
                  <a:lnTo>
                    <a:pt x="102" y="6"/>
                  </a:lnTo>
                  <a:lnTo>
                    <a:pt x="109" y="6"/>
                  </a:lnTo>
                  <a:lnTo>
                    <a:pt x="109" y="11"/>
                  </a:lnTo>
                  <a:lnTo>
                    <a:pt x="115" y="6"/>
                  </a:lnTo>
                  <a:lnTo>
                    <a:pt x="121" y="6"/>
                  </a:lnTo>
                  <a:lnTo>
                    <a:pt x="121" y="11"/>
                  </a:lnTo>
                  <a:lnTo>
                    <a:pt x="128" y="11"/>
                  </a:lnTo>
                  <a:lnTo>
                    <a:pt x="128" y="6"/>
                  </a:lnTo>
                  <a:lnTo>
                    <a:pt x="134" y="11"/>
                  </a:lnTo>
                  <a:lnTo>
                    <a:pt x="134" y="6"/>
                  </a:lnTo>
                  <a:lnTo>
                    <a:pt x="141" y="6"/>
                  </a:lnTo>
                  <a:lnTo>
                    <a:pt x="147" y="11"/>
                  </a:lnTo>
                  <a:lnTo>
                    <a:pt x="147" y="6"/>
                  </a:lnTo>
                  <a:lnTo>
                    <a:pt x="153" y="11"/>
                  </a:lnTo>
                  <a:lnTo>
                    <a:pt x="160" y="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689226" name="Text Box 74"/>
          <p:cNvSpPr txBox="1">
            <a:spLocks noChangeAspect="1" noChangeArrowheads="1"/>
          </p:cNvSpPr>
          <p:nvPr/>
        </p:nvSpPr>
        <p:spPr bwMode="auto">
          <a:xfrm>
            <a:off x="3914775" y="5694363"/>
            <a:ext cx="6921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RhAG</a:t>
            </a:r>
          </a:p>
        </p:txBody>
      </p:sp>
      <p:sp>
        <p:nvSpPr>
          <p:cNvPr id="689227" name="Text Box 75"/>
          <p:cNvSpPr txBox="1">
            <a:spLocks noChangeAspect="1" noChangeArrowheads="1"/>
          </p:cNvSpPr>
          <p:nvPr/>
        </p:nvSpPr>
        <p:spPr bwMode="auto">
          <a:xfrm>
            <a:off x="3849688" y="6105525"/>
            <a:ext cx="758825" cy="263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70000"/>
              </a:lnSpc>
              <a:spcBef>
                <a:spcPct val="50000"/>
              </a:spcBef>
            </a:pPr>
            <a:r>
              <a:rPr lang="en-US" sz="1600">
                <a:solidFill>
                  <a:srgbClr val="0000CC"/>
                </a:solidFill>
                <a:latin typeface="Arial Narrow" pitchFamily="34" charset="0"/>
              </a:rPr>
              <a:t>D167N</a:t>
            </a:r>
          </a:p>
        </p:txBody>
      </p:sp>
      <p:grpSp>
        <p:nvGrpSpPr>
          <p:cNvPr id="23" name="Group 76"/>
          <p:cNvGrpSpPr>
            <a:grpSpLocks/>
          </p:cNvGrpSpPr>
          <p:nvPr/>
        </p:nvGrpSpPr>
        <p:grpSpPr bwMode="auto">
          <a:xfrm>
            <a:off x="3325813" y="3709988"/>
            <a:ext cx="782637" cy="328612"/>
            <a:chOff x="2010" y="1015"/>
            <a:chExt cx="662" cy="164"/>
          </a:xfrm>
        </p:grpSpPr>
        <p:sp>
          <p:nvSpPr>
            <p:cNvPr id="32908" name="Freeform 77"/>
            <p:cNvSpPr>
              <a:spLocks/>
            </p:cNvSpPr>
            <p:nvPr/>
          </p:nvSpPr>
          <p:spPr bwMode="auto">
            <a:xfrm>
              <a:off x="2010" y="1160"/>
              <a:ext cx="74" cy="17"/>
            </a:xfrm>
            <a:custGeom>
              <a:avLst/>
              <a:gdLst>
                <a:gd name="T0" fmla="*/ 0 w 87"/>
                <a:gd name="T1" fmla="*/ 1 h 25"/>
                <a:gd name="T2" fmla="*/ 3 w 87"/>
                <a:gd name="T3" fmla="*/ 1 h 25"/>
                <a:gd name="T4" fmla="*/ 3 w 87"/>
                <a:gd name="T5" fmla="*/ 1 h 25"/>
                <a:gd name="T6" fmla="*/ 3 w 87"/>
                <a:gd name="T7" fmla="*/ 1 h 25"/>
                <a:gd name="T8" fmla="*/ 3 w 87"/>
                <a:gd name="T9" fmla="*/ 1 h 25"/>
                <a:gd name="T10" fmla="*/ 3 w 87"/>
                <a:gd name="T11" fmla="*/ 1 h 25"/>
                <a:gd name="T12" fmla="*/ 3 w 87"/>
                <a:gd name="T13" fmla="*/ 1 h 25"/>
                <a:gd name="T14" fmla="*/ 3 w 87"/>
                <a:gd name="T15" fmla="*/ 1 h 25"/>
                <a:gd name="T16" fmla="*/ 3 w 87"/>
                <a:gd name="T17" fmla="*/ 1 h 25"/>
                <a:gd name="T18" fmla="*/ 3 w 87"/>
                <a:gd name="T19" fmla="*/ 1 h 25"/>
                <a:gd name="T20" fmla="*/ 3 w 87"/>
                <a:gd name="T21" fmla="*/ 1 h 25"/>
                <a:gd name="T22" fmla="*/ 4 w 87"/>
                <a:gd name="T23" fmla="*/ 0 h 25"/>
                <a:gd name="T24" fmla="*/ 4 w 87"/>
                <a:gd name="T25" fmla="*/ 1 h 25"/>
                <a:gd name="T26" fmla="*/ 5 w 87"/>
                <a:gd name="T27" fmla="*/ 1 h 25"/>
                <a:gd name="T28" fmla="*/ 5 w 87"/>
                <a:gd name="T29" fmla="*/ 1 h 25"/>
                <a:gd name="T30" fmla="*/ 6 w 87"/>
                <a:gd name="T31" fmla="*/ 1 h 25"/>
                <a:gd name="T32" fmla="*/ 6 w 87"/>
                <a:gd name="T33" fmla="*/ 1 h 25"/>
                <a:gd name="T34" fmla="*/ 7 w 87"/>
                <a:gd name="T35" fmla="*/ 1 h 25"/>
                <a:gd name="T36" fmla="*/ 7 w 87"/>
                <a:gd name="T37" fmla="*/ 1 h 25"/>
                <a:gd name="T38" fmla="*/ 8 w 87"/>
                <a:gd name="T39" fmla="*/ 0 h 25"/>
                <a:gd name="T40" fmla="*/ 8 w 87"/>
                <a:gd name="T41" fmla="*/ 1 h 25"/>
                <a:gd name="T42" fmla="*/ 8 w 87"/>
                <a:gd name="T43" fmla="*/ 1 h 25"/>
                <a:gd name="T44" fmla="*/ 8 w 87"/>
                <a:gd name="T45" fmla="*/ 1 h 25"/>
                <a:gd name="T46" fmla="*/ 9 w 87"/>
                <a:gd name="T47" fmla="*/ 1 h 25"/>
                <a:gd name="T48" fmla="*/ 9 w 87"/>
                <a:gd name="T49" fmla="*/ 1 h 25"/>
                <a:gd name="T50" fmla="*/ 9 w 87"/>
                <a:gd name="T51" fmla="*/ 1 h 25"/>
                <a:gd name="T52" fmla="*/ 9 w 87"/>
                <a:gd name="T53" fmla="*/ 1 h 25"/>
                <a:gd name="T54" fmla="*/ 10 w 87"/>
                <a:gd name="T55" fmla="*/ 1 h 25"/>
                <a:gd name="T56" fmla="*/ 10 w 87"/>
                <a:gd name="T57" fmla="*/ 1 h 25"/>
                <a:gd name="T58" fmla="*/ 10 w 87"/>
                <a:gd name="T59" fmla="*/ 1 h 25"/>
                <a:gd name="T60" fmla="*/ 11 w 87"/>
                <a:gd name="T61" fmla="*/ 1 h 25"/>
                <a:gd name="T62" fmla="*/ 11 w 87"/>
                <a:gd name="T63" fmla="*/ 1 h 25"/>
                <a:gd name="T64" fmla="*/ 12 w 87"/>
                <a:gd name="T65" fmla="*/ 1 h 25"/>
                <a:gd name="T66" fmla="*/ 12 w 87"/>
                <a:gd name="T67" fmla="*/ 1 h 25"/>
                <a:gd name="T68" fmla="*/ 12 w 87"/>
                <a:gd name="T69" fmla="*/ 1 h 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7" h="25">
                  <a:moveTo>
                    <a:pt x="0" y="13"/>
                  </a:moveTo>
                  <a:lnTo>
                    <a:pt x="0" y="13"/>
                  </a:lnTo>
                  <a:lnTo>
                    <a:pt x="0" y="19"/>
                  </a:lnTo>
                  <a:lnTo>
                    <a:pt x="5" y="6"/>
                  </a:lnTo>
                  <a:lnTo>
                    <a:pt x="5" y="19"/>
                  </a:lnTo>
                  <a:lnTo>
                    <a:pt x="5" y="13"/>
                  </a:lnTo>
                  <a:lnTo>
                    <a:pt x="10" y="13"/>
                  </a:lnTo>
                  <a:lnTo>
                    <a:pt x="10" y="6"/>
                  </a:lnTo>
                  <a:lnTo>
                    <a:pt x="10" y="13"/>
                  </a:lnTo>
                  <a:lnTo>
                    <a:pt x="15" y="13"/>
                  </a:lnTo>
                  <a:lnTo>
                    <a:pt x="15" y="6"/>
                  </a:lnTo>
                  <a:lnTo>
                    <a:pt x="20" y="13"/>
                  </a:lnTo>
                  <a:lnTo>
                    <a:pt x="20" y="6"/>
                  </a:lnTo>
                  <a:lnTo>
                    <a:pt x="20" y="13"/>
                  </a:lnTo>
                  <a:lnTo>
                    <a:pt x="24" y="13"/>
                  </a:lnTo>
                  <a:lnTo>
                    <a:pt x="24" y="25"/>
                  </a:lnTo>
                  <a:lnTo>
                    <a:pt x="24" y="6"/>
                  </a:lnTo>
                  <a:lnTo>
                    <a:pt x="24" y="13"/>
                  </a:lnTo>
                  <a:lnTo>
                    <a:pt x="29" y="0"/>
                  </a:lnTo>
                  <a:lnTo>
                    <a:pt x="29" y="19"/>
                  </a:lnTo>
                  <a:lnTo>
                    <a:pt x="29" y="13"/>
                  </a:lnTo>
                  <a:lnTo>
                    <a:pt x="34" y="6"/>
                  </a:lnTo>
                  <a:lnTo>
                    <a:pt x="34" y="25"/>
                  </a:lnTo>
                  <a:lnTo>
                    <a:pt x="34" y="6"/>
                  </a:lnTo>
                  <a:lnTo>
                    <a:pt x="39" y="13"/>
                  </a:lnTo>
                  <a:lnTo>
                    <a:pt x="39" y="6"/>
                  </a:lnTo>
                  <a:lnTo>
                    <a:pt x="44" y="13"/>
                  </a:lnTo>
                  <a:lnTo>
                    <a:pt x="44" y="6"/>
                  </a:lnTo>
                  <a:lnTo>
                    <a:pt x="44" y="19"/>
                  </a:lnTo>
                  <a:lnTo>
                    <a:pt x="48" y="0"/>
                  </a:lnTo>
                  <a:lnTo>
                    <a:pt x="48" y="6"/>
                  </a:lnTo>
                  <a:lnTo>
                    <a:pt x="48" y="13"/>
                  </a:lnTo>
                  <a:lnTo>
                    <a:pt x="53" y="6"/>
                  </a:lnTo>
                  <a:lnTo>
                    <a:pt x="53" y="13"/>
                  </a:lnTo>
                  <a:lnTo>
                    <a:pt x="53" y="19"/>
                  </a:lnTo>
                  <a:lnTo>
                    <a:pt x="53" y="13"/>
                  </a:lnTo>
                  <a:lnTo>
                    <a:pt x="58" y="13"/>
                  </a:lnTo>
                  <a:lnTo>
                    <a:pt x="58" y="6"/>
                  </a:lnTo>
                  <a:lnTo>
                    <a:pt x="58" y="13"/>
                  </a:lnTo>
                  <a:lnTo>
                    <a:pt x="63" y="6"/>
                  </a:lnTo>
                  <a:lnTo>
                    <a:pt x="63" y="13"/>
                  </a:lnTo>
                  <a:lnTo>
                    <a:pt x="63" y="6"/>
                  </a:lnTo>
                  <a:lnTo>
                    <a:pt x="68" y="19"/>
                  </a:lnTo>
                  <a:lnTo>
                    <a:pt x="68" y="13"/>
                  </a:lnTo>
                  <a:lnTo>
                    <a:pt x="68" y="19"/>
                  </a:lnTo>
                  <a:lnTo>
                    <a:pt x="73" y="6"/>
                  </a:lnTo>
                  <a:lnTo>
                    <a:pt x="73" y="13"/>
                  </a:lnTo>
                  <a:lnTo>
                    <a:pt x="77" y="13"/>
                  </a:lnTo>
                  <a:lnTo>
                    <a:pt x="77" y="6"/>
                  </a:lnTo>
                  <a:lnTo>
                    <a:pt x="77" y="13"/>
                  </a:lnTo>
                  <a:lnTo>
                    <a:pt x="82" y="19"/>
                  </a:lnTo>
                  <a:lnTo>
                    <a:pt x="82" y="13"/>
                  </a:lnTo>
                  <a:lnTo>
                    <a:pt x="82" y="19"/>
                  </a:lnTo>
                  <a:lnTo>
                    <a:pt x="82" y="13"/>
                  </a:lnTo>
                  <a:lnTo>
                    <a:pt x="87" y="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09" name="Freeform 78"/>
            <p:cNvSpPr>
              <a:spLocks/>
            </p:cNvSpPr>
            <p:nvPr/>
          </p:nvSpPr>
          <p:spPr bwMode="auto">
            <a:xfrm>
              <a:off x="2173" y="1015"/>
              <a:ext cx="223" cy="147"/>
            </a:xfrm>
            <a:custGeom>
              <a:avLst/>
              <a:gdLst>
                <a:gd name="T0" fmla="*/ 0 w 54"/>
                <a:gd name="T1" fmla="*/ 354649606 h 37"/>
                <a:gd name="T2" fmla="*/ 24437558 w 54"/>
                <a:gd name="T3" fmla="*/ 31344178 h 37"/>
                <a:gd name="T4" fmla="*/ 71976896 w 54"/>
                <a:gd name="T5" fmla="*/ 15766787 h 37"/>
                <a:gd name="T6" fmla="*/ 100918064 w 54"/>
                <a:gd name="T7" fmla="*/ 15766787 h 37"/>
                <a:gd name="T8" fmla="*/ 125433577 w 54"/>
                <a:gd name="T9" fmla="*/ 31344178 h 37"/>
                <a:gd name="T10" fmla="*/ 148457402 w 54"/>
                <a:gd name="T11" fmla="*/ 47109972 h 37"/>
                <a:gd name="T12" fmla="*/ 173216951 w 54"/>
                <a:gd name="T13" fmla="*/ 77467272 h 37"/>
                <a:gd name="T14" fmla="*/ 196324790 w 54"/>
                <a:gd name="T15" fmla="*/ 92997321 h 37"/>
                <a:gd name="T16" fmla="*/ 220757483 w 54"/>
                <a:gd name="T17" fmla="*/ 124529572 h 37"/>
                <a:gd name="T18" fmla="*/ 243780119 w 54"/>
                <a:gd name="T19" fmla="*/ 124529572 h 37"/>
                <a:gd name="T20" fmla="*/ 268296821 w 54"/>
                <a:gd name="T21" fmla="*/ 171387876 h 37"/>
                <a:gd name="T22" fmla="*/ 297237922 w 54"/>
                <a:gd name="T23" fmla="*/ 171387876 h 37"/>
                <a:gd name="T24" fmla="*/ 321674357 w 54"/>
                <a:gd name="T25" fmla="*/ 202744053 h 37"/>
                <a:gd name="T26" fmla="*/ 346106968 w 54"/>
                <a:gd name="T27" fmla="*/ 233273732 h 37"/>
                <a:gd name="T28" fmla="*/ 369214889 w 54"/>
                <a:gd name="T29" fmla="*/ 248871075 h 37"/>
                <a:gd name="T30" fmla="*/ 393646323 w 54"/>
                <a:gd name="T31" fmla="*/ 248871075 h 37"/>
                <a:gd name="T32" fmla="*/ 416754227 w 54"/>
                <a:gd name="T33" fmla="*/ 280148027 h 37"/>
                <a:gd name="T34" fmla="*/ 441533781 w 54"/>
                <a:gd name="T35" fmla="*/ 307775378 h 37"/>
                <a:gd name="T36" fmla="*/ 464537247 w 54"/>
                <a:gd name="T37" fmla="*/ 307775378 h 37"/>
                <a:gd name="T38" fmla="*/ 494648462 w 54"/>
                <a:gd name="T39" fmla="*/ 307775378 h 37"/>
                <a:gd name="T40" fmla="*/ 517994216 w 54"/>
                <a:gd name="T41" fmla="*/ 323352765 h 37"/>
                <a:gd name="T42" fmla="*/ 542431754 w 54"/>
                <a:gd name="T43" fmla="*/ 339114534 h 37"/>
                <a:gd name="T44" fmla="*/ 565534748 w 54"/>
                <a:gd name="T45" fmla="*/ 354649606 h 37"/>
                <a:gd name="T46" fmla="*/ 589971179 w 54"/>
                <a:gd name="T47" fmla="*/ 354649606 h 37"/>
                <a:gd name="T48" fmla="*/ 613074086 w 54"/>
                <a:gd name="T49" fmla="*/ 354649606 h 37"/>
                <a:gd name="T50" fmla="*/ 637511644 w 54"/>
                <a:gd name="T51" fmla="*/ 384989969 h 37"/>
                <a:gd name="T52" fmla="*/ 667885694 w 54"/>
                <a:gd name="T53" fmla="*/ 369475843 h 37"/>
                <a:gd name="T54" fmla="*/ 690889242 w 54"/>
                <a:gd name="T55" fmla="*/ 400772433 h 37"/>
                <a:gd name="T56" fmla="*/ 715321853 w 54"/>
                <a:gd name="T57" fmla="*/ 384989969 h 37"/>
                <a:gd name="T58" fmla="*/ 738423584 w 54"/>
                <a:gd name="T59" fmla="*/ 400772433 h 37"/>
                <a:gd name="T60" fmla="*/ 763208117 w 54"/>
                <a:gd name="T61" fmla="*/ 400772433 h 37"/>
                <a:gd name="T62" fmla="*/ 786291037 w 54"/>
                <a:gd name="T63" fmla="*/ 400772433 h 37"/>
                <a:gd name="T64" fmla="*/ 810748670 w 54"/>
                <a:gd name="T65" fmla="*/ 416534202 h 37"/>
                <a:gd name="T66" fmla="*/ 833752132 w 54"/>
                <a:gd name="T67" fmla="*/ 432115868 h 37"/>
                <a:gd name="T68" fmla="*/ 864185276 w 54"/>
                <a:gd name="T69" fmla="*/ 447878392 h 37"/>
                <a:gd name="T70" fmla="*/ 887209105 w 54"/>
                <a:gd name="T71" fmla="*/ 432115868 h 37"/>
                <a:gd name="T72" fmla="*/ 911646643 w 54"/>
                <a:gd name="T73" fmla="*/ 432115868 h 37"/>
                <a:gd name="T74" fmla="*/ 934749567 w 54"/>
                <a:gd name="T75" fmla="*/ 432115868 h 37"/>
                <a:gd name="T76" fmla="*/ 959185998 w 54"/>
                <a:gd name="T77" fmla="*/ 432115868 h 37"/>
                <a:gd name="T78" fmla="*/ 982269752 w 54"/>
                <a:gd name="T79" fmla="*/ 463392772 h 37"/>
                <a:gd name="T80" fmla="*/ 1006721603 w 54"/>
                <a:gd name="T81" fmla="*/ 447878392 h 37"/>
                <a:gd name="T82" fmla="*/ 1030071994 w 54"/>
                <a:gd name="T83" fmla="*/ 463392772 h 37"/>
                <a:gd name="T84" fmla="*/ 1060099118 w 54"/>
                <a:gd name="T85" fmla="*/ 479159245 h 37"/>
                <a:gd name="T86" fmla="*/ 1107966502 w 54"/>
                <a:gd name="T87" fmla="*/ 463392772 h 37"/>
                <a:gd name="T88" fmla="*/ 1132402660 w 54"/>
                <a:gd name="T89" fmla="*/ 432115868 h 37"/>
                <a:gd name="T90" fmla="*/ 1155505856 w 54"/>
                <a:gd name="T91" fmla="*/ 463392772 h 37"/>
                <a:gd name="T92" fmla="*/ 1179943192 w 54"/>
                <a:gd name="T93" fmla="*/ 463392772 h 37"/>
                <a:gd name="T94" fmla="*/ 1202962367 w 54"/>
                <a:gd name="T95" fmla="*/ 463392772 h 37"/>
                <a:gd name="T96" fmla="*/ 1227482530 w 54"/>
                <a:gd name="T97" fmla="*/ 463392772 h 37"/>
                <a:gd name="T98" fmla="*/ 1256423907 w 54"/>
                <a:gd name="T99" fmla="*/ 463392772 h 37"/>
                <a:gd name="T100" fmla="*/ 1280855408 w 54"/>
                <a:gd name="T101" fmla="*/ 463392772 h 37"/>
                <a:gd name="T102" fmla="*/ 1303939162 w 54"/>
                <a:gd name="T103" fmla="*/ 479159245 h 37"/>
                <a:gd name="T104" fmla="*/ 1328395956 w 54"/>
                <a:gd name="T105" fmla="*/ 494752624 h 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 h="37">
                  <a:moveTo>
                    <a:pt x="0" y="37"/>
                  </a:moveTo>
                  <a:lnTo>
                    <a:pt x="0" y="34"/>
                  </a:lnTo>
                  <a:lnTo>
                    <a:pt x="0" y="29"/>
                  </a:lnTo>
                  <a:lnTo>
                    <a:pt x="0" y="23"/>
                  </a:lnTo>
                  <a:lnTo>
                    <a:pt x="1" y="13"/>
                  </a:lnTo>
                  <a:lnTo>
                    <a:pt x="1" y="10"/>
                  </a:lnTo>
                  <a:lnTo>
                    <a:pt x="1" y="7"/>
                  </a:lnTo>
                  <a:lnTo>
                    <a:pt x="1" y="2"/>
                  </a:lnTo>
                  <a:lnTo>
                    <a:pt x="2" y="2"/>
                  </a:lnTo>
                  <a:lnTo>
                    <a:pt x="2" y="1"/>
                  </a:lnTo>
                  <a:lnTo>
                    <a:pt x="3" y="1"/>
                  </a:lnTo>
                  <a:lnTo>
                    <a:pt x="3" y="0"/>
                  </a:lnTo>
                  <a:lnTo>
                    <a:pt x="3" y="2"/>
                  </a:lnTo>
                  <a:lnTo>
                    <a:pt x="4" y="1"/>
                  </a:lnTo>
                  <a:lnTo>
                    <a:pt x="4" y="2"/>
                  </a:lnTo>
                  <a:lnTo>
                    <a:pt x="5" y="2"/>
                  </a:lnTo>
                  <a:lnTo>
                    <a:pt x="5" y="3"/>
                  </a:lnTo>
                  <a:lnTo>
                    <a:pt x="6" y="3"/>
                  </a:lnTo>
                  <a:lnTo>
                    <a:pt x="6" y="6"/>
                  </a:lnTo>
                  <a:lnTo>
                    <a:pt x="6" y="4"/>
                  </a:lnTo>
                  <a:lnTo>
                    <a:pt x="7" y="5"/>
                  </a:lnTo>
                  <a:lnTo>
                    <a:pt x="7" y="6"/>
                  </a:lnTo>
                  <a:lnTo>
                    <a:pt x="8" y="6"/>
                  </a:lnTo>
                  <a:lnTo>
                    <a:pt x="8" y="7"/>
                  </a:lnTo>
                  <a:lnTo>
                    <a:pt x="8" y="8"/>
                  </a:lnTo>
                  <a:lnTo>
                    <a:pt x="9" y="8"/>
                  </a:lnTo>
                  <a:lnTo>
                    <a:pt x="9" y="9"/>
                  </a:lnTo>
                  <a:lnTo>
                    <a:pt x="10" y="8"/>
                  </a:lnTo>
                  <a:lnTo>
                    <a:pt x="10" y="10"/>
                  </a:lnTo>
                  <a:lnTo>
                    <a:pt x="10" y="11"/>
                  </a:lnTo>
                  <a:lnTo>
                    <a:pt x="11" y="11"/>
                  </a:lnTo>
                  <a:lnTo>
                    <a:pt x="11" y="12"/>
                  </a:lnTo>
                  <a:lnTo>
                    <a:pt x="12" y="11"/>
                  </a:lnTo>
                  <a:lnTo>
                    <a:pt x="12" y="13"/>
                  </a:lnTo>
                  <a:lnTo>
                    <a:pt x="12" y="12"/>
                  </a:lnTo>
                  <a:lnTo>
                    <a:pt x="13" y="14"/>
                  </a:lnTo>
                  <a:lnTo>
                    <a:pt x="13" y="13"/>
                  </a:lnTo>
                  <a:lnTo>
                    <a:pt x="13" y="15"/>
                  </a:lnTo>
                  <a:lnTo>
                    <a:pt x="14" y="15"/>
                  </a:lnTo>
                  <a:lnTo>
                    <a:pt x="15" y="16"/>
                  </a:lnTo>
                  <a:lnTo>
                    <a:pt x="16" y="16"/>
                  </a:lnTo>
                  <a:lnTo>
                    <a:pt x="16" y="18"/>
                  </a:lnTo>
                  <a:lnTo>
                    <a:pt x="16" y="17"/>
                  </a:lnTo>
                  <a:lnTo>
                    <a:pt x="17" y="17"/>
                  </a:lnTo>
                  <a:lnTo>
                    <a:pt x="17" y="18"/>
                  </a:lnTo>
                  <a:lnTo>
                    <a:pt x="18" y="17"/>
                  </a:lnTo>
                  <a:lnTo>
                    <a:pt x="18" y="20"/>
                  </a:lnTo>
                  <a:lnTo>
                    <a:pt x="18" y="18"/>
                  </a:lnTo>
                  <a:lnTo>
                    <a:pt x="19" y="18"/>
                  </a:lnTo>
                  <a:lnTo>
                    <a:pt x="19" y="20"/>
                  </a:lnTo>
                  <a:lnTo>
                    <a:pt x="20" y="21"/>
                  </a:lnTo>
                  <a:lnTo>
                    <a:pt x="20" y="20"/>
                  </a:lnTo>
                  <a:lnTo>
                    <a:pt x="20" y="21"/>
                  </a:lnTo>
                  <a:lnTo>
                    <a:pt x="20" y="20"/>
                  </a:lnTo>
                  <a:lnTo>
                    <a:pt x="21" y="21"/>
                  </a:lnTo>
                  <a:lnTo>
                    <a:pt x="21" y="22"/>
                  </a:lnTo>
                  <a:lnTo>
                    <a:pt x="22" y="22"/>
                  </a:lnTo>
                  <a:lnTo>
                    <a:pt x="22" y="21"/>
                  </a:lnTo>
                  <a:lnTo>
                    <a:pt x="22" y="22"/>
                  </a:lnTo>
                  <a:lnTo>
                    <a:pt x="23" y="23"/>
                  </a:lnTo>
                  <a:lnTo>
                    <a:pt x="24" y="23"/>
                  </a:lnTo>
                  <a:lnTo>
                    <a:pt x="25" y="23"/>
                  </a:lnTo>
                  <a:lnTo>
                    <a:pt x="26" y="24"/>
                  </a:lnTo>
                  <a:lnTo>
                    <a:pt x="26" y="23"/>
                  </a:lnTo>
                  <a:lnTo>
                    <a:pt x="26" y="25"/>
                  </a:lnTo>
                  <a:lnTo>
                    <a:pt x="26" y="24"/>
                  </a:lnTo>
                  <a:lnTo>
                    <a:pt x="27" y="24"/>
                  </a:lnTo>
                  <a:lnTo>
                    <a:pt x="28" y="25"/>
                  </a:lnTo>
                  <a:lnTo>
                    <a:pt x="28" y="26"/>
                  </a:lnTo>
                  <a:lnTo>
                    <a:pt x="28" y="25"/>
                  </a:lnTo>
                  <a:lnTo>
                    <a:pt x="29" y="25"/>
                  </a:lnTo>
                  <a:lnTo>
                    <a:pt x="29" y="26"/>
                  </a:lnTo>
                  <a:lnTo>
                    <a:pt x="29" y="25"/>
                  </a:lnTo>
                  <a:lnTo>
                    <a:pt x="30" y="26"/>
                  </a:lnTo>
                  <a:lnTo>
                    <a:pt x="31" y="26"/>
                  </a:lnTo>
                  <a:lnTo>
                    <a:pt x="31" y="25"/>
                  </a:lnTo>
                  <a:lnTo>
                    <a:pt x="32" y="27"/>
                  </a:lnTo>
                  <a:lnTo>
                    <a:pt x="32" y="26"/>
                  </a:lnTo>
                  <a:lnTo>
                    <a:pt x="32" y="27"/>
                  </a:lnTo>
                  <a:lnTo>
                    <a:pt x="33" y="27"/>
                  </a:lnTo>
                  <a:lnTo>
                    <a:pt x="33" y="28"/>
                  </a:lnTo>
                  <a:lnTo>
                    <a:pt x="34" y="27"/>
                  </a:lnTo>
                  <a:lnTo>
                    <a:pt x="34" y="28"/>
                  </a:lnTo>
                  <a:lnTo>
                    <a:pt x="35" y="27"/>
                  </a:lnTo>
                  <a:lnTo>
                    <a:pt x="35" y="29"/>
                  </a:lnTo>
                  <a:lnTo>
                    <a:pt x="36" y="28"/>
                  </a:lnTo>
                  <a:lnTo>
                    <a:pt x="36" y="27"/>
                  </a:lnTo>
                  <a:lnTo>
                    <a:pt x="36" y="28"/>
                  </a:lnTo>
                  <a:lnTo>
                    <a:pt x="37" y="27"/>
                  </a:lnTo>
                  <a:lnTo>
                    <a:pt x="37" y="28"/>
                  </a:lnTo>
                  <a:lnTo>
                    <a:pt x="38" y="28"/>
                  </a:lnTo>
                  <a:lnTo>
                    <a:pt x="38" y="27"/>
                  </a:lnTo>
                  <a:lnTo>
                    <a:pt x="38" y="28"/>
                  </a:lnTo>
                  <a:lnTo>
                    <a:pt x="39" y="27"/>
                  </a:lnTo>
                  <a:lnTo>
                    <a:pt x="39" y="29"/>
                  </a:lnTo>
                  <a:lnTo>
                    <a:pt x="39" y="28"/>
                  </a:lnTo>
                  <a:lnTo>
                    <a:pt x="40" y="27"/>
                  </a:lnTo>
                  <a:lnTo>
                    <a:pt x="40" y="29"/>
                  </a:lnTo>
                  <a:lnTo>
                    <a:pt x="40" y="30"/>
                  </a:lnTo>
                  <a:lnTo>
                    <a:pt x="41" y="28"/>
                  </a:lnTo>
                  <a:lnTo>
                    <a:pt x="41" y="29"/>
                  </a:lnTo>
                  <a:lnTo>
                    <a:pt x="42" y="29"/>
                  </a:lnTo>
                  <a:lnTo>
                    <a:pt x="42" y="31"/>
                  </a:lnTo>
                  <a:lnTo>
                    <a:pt x="42" y="30"/>
                  </a:lnTo>
                  <a:lnTo>
                    <a:pt x="43" y="30"/>
                  </a:lnTo>
                  <a:lnTo>
                    <a:pt x="43" y="28"/>
                  </a:lnTo>
                  <a:lnTo>
                    <a:pt x="43" y="31"/>
                  </a:lnTo>
                  <a:lnTo>
                    <a:pt x="44" y="29"/>
                  </a:lnTo>
                  <a:lnTo>
                    <a:pt x="45" y="30"/>
                  </a:lnTo>
                  <a:lnTo>
                    <a:pt x="45" y="29"/>
                  </a:lnTo>
                  <a:lnTo>
                    <a:pt x="46" y="28"/>
                  </a:lnTo>
                  <a:lnTo>
                    <a:pt x="46" y="29"/>
                  </a:lnTo>
                  <a:lnTo>
                    <a:pt x="47" y="30"/>
                  </a:lnTo>
                  <a:lnTo>
                    <a:pt x="47" y="31"/>
                  </a:lnTo>
                  <a:lnTo>
                    <a:pt x="47" y="28"/>
                  </a:lnTo>
                  <a:lnTo>
                    <a:pt x="48" y="30"/>
                  </a:lnTo>
                  <a:lnTo>
                    <a:pt x="48" y="32"/>
                  </a:lnTo>
                  <a:lnTo>
                    <a:pt x="48" y="30"/>
                  </a:lnTo>
                  <a:lnTo>
                    <a:pt x="48" y="31"/>
                  </a:lnTo>
                  <a:lnTo>
                    <a:pt x="49" y="30"/>
                  </a:lnTo>
                  <a:lnTo>
                    <a:pt x="49" y="31"/>
                  </a:lnTo>
                  <a:lnTo>
                    <a:pt x="49" y="32"/>
                  </a:lnTo>
                  <a:lnTo>
                    <a:pt x="50" y="30"/>
                  </a:lnTo>
                  <a:lnTo>
                    <a:pt x="51" y="30"/>
                  </a:lnTo>
                  <a:lnTo>
                    <a:pt x="51" y="31"/>
                  </a:lnTo>
                  <a:lnTo>
                    <a:pt x="51" y="32"/>
                  </a:lnTo>
                  <a:lnTo>
                    <a:pt x="51" y="31"/>
                  </a:lnTo>
                  <a:lnTo>
                    <a:pt x="52" y="30"/>
                  </a:lnTo>
                  <a:lnTo>
                    <a:pt x="52" y="31"/>
                  </a:lnTo>
                  <a:lnTo>
                    <a:pt x="53" y="31"/>
                  </a:lnTo>
                  <a:lnTo>
                    <a:pt x="53" y="30"/>
                  </a:lnTo>
                  <a:lnTo>
                    <a:pt x="53" y="32"/>
                  </a:lnTo>
                  <a:lnTo>
                    <a:pt x="54" y="32"/>
                  </a:lnTo>
                  <a:lnTo>
                    <a:pt x="54" y="31"/>
                  </a:lnTo>
                  <a:lnTo>
                    <a:pt x="54" y="3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10" name="Freeform 79"/>
            <p:cNvSpPr>
              <a:spLocks/>
            </p:cNvSpPr>
            <p:nvPr/>
          </p:nvSpPr>
          <p:spPr bwMode="auto">
            <a:xfrm>
              <a:off x="2400" y="1141"/>
              <a:ext cx="272" cy="11"/>
            </a:xfrm>
            <a:custGeom>
              <a:avLst/>
              <a:gdLst>
                <a:gd name="T0" fmla="*/ 0 w 272"/>
                <a:gd name="T1" fmla="*/ 7 h 11"/>
                <a:gd name="T2" fmla="*/ 4 w 272"/>
                <a:gd name="T3" fmla="*/ 3 h 11"/>
                <a:gd name="T4" fmla="*/ 8 w 272"/>
                <a:gd name="T5" fmla="*/ 3 h 11"/>
                <a:gd name="T6" fmla="*/ 12 w 272"/>
                <a:gd name="T7" fmla="*/ 7 h 11"/>
                <a:gd name="T8" fmla="*/ 16 w 272"/>
                <a:gd name="T9" fmla="*/ 7 h 11"/>
                <a:gd name="T10" fmla="*/ 20 w 272"/>
                <a:gd name="T11" fmla="*/ 7 h 11"/>
                <a:gd name="T12" fmla="*/ 24 w 272"/>
                <a:gd name="T13" fmla="*/ 3 h 11"/>
                <a:gd name="T14" fmla="*/ 33 w 272"/>
                <a:gd name="T15" fmla="*/ 7 h 11"/>
                <a:gd name="T16" fmla="*/ 37 w 272"/>
                <a:gd name="T17" fmla="*/ 7 h 11"/>
                <a:gd name="T18" fmla="*/ 41 w 272"/>
                <a:gd name="T19" fmla="*/ 7 h 11"/>
                <a:gd name="T20" fmla="*/ 45 w 272"/>
                <a:gd name="T21" fmla="*/ 7 h 11"/>
                <a:gd name="T22" fmla="*/ 49 w 272"/>
                <a:gd name="T23" fmla="*/ 7 h 11"/>
                <a:gd name="T24" fmla="*/ 53 w 272"/>
                <a:gd name="T25" fmla="*/ 7 h 11"/>
                <a:gd name="T26" fmla="*/ 57 w 272"/>
                <a:gd name="T27" fmla="*/ 7 h 11"/>
                <a:gd name="T28" fmla="*/ 61 w 272"/>
                <a:gd name="T29" fmla="*/ 7 h 11"/>
                <a:gd name="T30" fmla="*/ 66 w 272"/>
                <a:gd name="T31" fmla="*/ 7 h 11"/>
                <a:gd name="T32" fmla="*/ 70 w 272"/>
                <a:gd name="T33" fmla="*/ 7 h 11"/>
                <a:gd name="T34" fmla="*/ 74 w 272"/>
                <a:gd name="T35" fmla="*/ 7 h 11"/>
                <a:gd name="T36" fmla="*/ 78 w 272"/>
                <a:gd name="T37" fmla="*/ 7 h 11"/>
                <a:gd name="T38" fmla="*/ 82 w 272"/>
                <a:gd name="T39" fmla="*/ 7 h 11"/>
                <a:gd name="T40" fmla="*/ 86 w 272"/>
                <a:gd name="T41" fmla="*/ 7 h 11"/>
                <a:gd name="T42" fmla="*/ 90 w 272"/>
                <a:gd name="T43" fmla="*/ 7 h 11"/>
                <a:gd name="T44" fmla="*/ 94 w 272"/>
                <a:gd name="T45" fmla="*/ 7 h 11"/>
                <a:gd name="T46" fmla="*/ 99 w 272"/>
                <a:gd name="T47" fmla="*/ 7 h 11"/>
                <a:gd name="T48" fmla="*/ 103 w 272"/>
                <a:gd name="T49" fmla="*/ 7 h 11"/>
                <a:gd name="T50" fmla="*/ 107 w 272"/>
                <a:gd name="T51" fmla="*/ 7 h 11"/>
                <a:gd name="T52" fmla="*/ 111 w 272"/>
                <a:gd name="T53" fmla="*/ 7 h 11"/>
                <a:gd name="T54" fmla="*/ 115 w 272"/>
                <a:gd name="T55" fmla="*/ 7 h 11"/>
                <a:gd name="T56" fmla="*/ 119 w 272"/>
                <a:gd name="T57" fmla="*/ 11 h 11"/>
                <a:gd name="T58" fmla="*/ 123 w 272"/>
                <a:gd name="T59" fmla="*/ 7 h 11"/>
                <a:gd name="T60" fmla="*/ 127 w 272"/>
                <a:gd name="T61" fmla="*/ 7 h 11"/>
                <a:gd name="T62" fmla="*/ 132 w 272"/>
                <a:gd name="T63" fmla="*/ 7 h 11"/>
                <a:gd name="T64" fmla="*/ 136 w 272"/>
                <a:gd name="T65" fmla="*/ 7 h 11"/>
                <a:gd name="T66" fmla="*/ 140 w 272"/>
                <a:gd name="T67" fmla="*/ 11 h 11"/>
                <a:gd name="T68" fmla="*/ 144 w 272"/>
                <a:gd name="T69" fmla="*/ 7 h 11"/>
                <a:gd name="T70" fmla="*/ 148 w 272"/>
                <a:gd name="T71" fmla="*/ 7 h 11"/>
                <a:gd name="T72" fmla="*/ 152 w 272"/>
                <a:gd name="T73" fmla="*/ 7 h 11"/>
                <a:gd name="T74" fmla="*/ 156 w 272"/>
                <a:gd name="T75" fmla="*/ 7 h 11"/>
                <a:gd name="T76" fmla="*/ 160 w 272"/>
                <a:gd name="T77" fmla="*/ 7 h 11"/>
                <a:gd name="T78" fmla="*/ 165 w 272"/>
                <a:gd name="T79" fmla="*/ 7 h 11"/>
                <a:gd name="T80" fmla="*/ 169 w 272"/>
                <a:gd name="T81" fmla="*/ 3 h 11"/>
                <a:gd name="T82" fmla="*/ 173 w 272"/>
                <a:gd name="T83" fmla="*/ 11 h 11"/>
                <a:gd name="T84" fmla="*/ 177 w 272"/>
                <a:gd name="T85" fmla="*/ 7 h 11"/>
                <a:gd name="T86" fmla="*/ 181 w 272"/>
                <a:gd name="T87" fmla="*/ 7 h 11"/>
                <a:gd name="T88" fmla="*/ 185 w 272"/>
                <a:gd name="T89" fmla="*/ 3 h 11"/>
                <a:gd name="T90" fmla="*/ 189 w 272"/>
                <a:gd name="T91" fmla="*/ 7 h 11"/>
                <a:gd name="T92" fmla="*/ 193 w 272"/>
                <a:gd name="T93" fmla="*/ 7 h 11"/>
                <a:gd name="T94" fmla="*/ 198 w 272"/>
                <a:gd name="T95" fmla="*/ 7 h 11"/>
                <a:gd name="T96" fmla="*/ 206 w 272"/>
                <a:gd name="T97" fmla="*/ 7 h 11"/>
                <a:gd name="T98" fmla="*/ 210 w 272"/>
                <a:gd name="T99" fmla="*/ 7 h 11"/>
                <a:gd name="T100" fmla="*/ 214 w 272"/>
                <a:gd name="T101" fmla="*/ 7 h 11"/>
                <a:gd name="T102" fmla="*/ 218 w 272"/>
                <a:gd name="T103" fmla="*/ 7 h 11"/>
                <a:gd name="T104" fmla="*/ 222 w 272"/>
                <a:gd name="T105" fmla="*/ 7 h 11"/>
                <a:gd name="T106" fmla="*/ 226 w 272"/>
                <a:gd name="T107" fmla="*/ 7 h 11"/>
                <a:gd name="T108" fmla="*/ 231 w 272"/>
                <a:gd name="T109" fmla="*/ 7 h 11"/>
                <a:gd name="T110" fmla="*/ 235 w 272"/>
                <a:gd name="T111" fmla="*/ 7 h 11"/>
                <a:gd name="T112" fmla="*/ 239 w 272"/>
                <a:gd name="T113" fmla="*/ 7 h 11"/>
                <a:gd name="T114" fmla="*/ 243 w 272"/>
                <a:gd name="T115" fmla="*/ 11 h 11"/>
                <a:gd name="T116" fmla="*/ 247 w 272"/>
                <a:gd name="T117" fmla="*/ 7 h 11"/>
                <a:gd name="T118" fmla="*/ 251 w 272"/>
                <a:gd name="T119" fmla="*/ 7 h 11"/>
                <a:gd name="T120" fmla="*/ 255 w 272"/>
                <a:gd name="T121" fmla="*/ 7 h 11"/>
                <a:gd name="T122" fmla="*/ 259 w 272"/>
                <a:gd name="T123" fmla="*/ 7 h 1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72" h="11">
                  <a:moveTo>
                    <a:pt x="0" y="0"/>
                  </a:moveTo>
                  <a:lnTo>
                    <a:pt x="0" y="7"/>
                  </a:lnTo>
                  <a:lnTo>
                    <a:pt x="4" y="7"/>
                  </a:lnTo>
                  <a:lnTo>
                    <a:pt x="4" y="3"/>
                  </a:lnTo>
                  <a:lnTo>
                    <a:pt x="8" y="7"/>
                  </a:lnTo>
                  <a:lnTo>
                    <a:pt x="8" y="3"/>
                  </a:lnTo>
                  <a:lnTo>
                    <a:pt x="12" y="7"/>
                  </a:lnTo>
                  <a:lnTo>
                    <a:pt x="16" y="7"/>
                  </a:lnTo>
                  <a:lnTo>
                    <a:pt x="20" y="3"/>
                  </a:lnTo>
                  <a:lnTo>
                    <a:pt x="20" y="7"/>
                  </a:lnTo>
                  <a:lnTo>
                    <a:pt x="24" y="3"/>
                  </a:lnTo>
                  <a:lnTo>
                    <a:pt x="24" y="7"/>
                  </a:lnTo>
                  <a:lnTo>
                    <a:pt x="24" y="3"/>
                  </a:lnTo>
                  <a:lnTo>
                    <a:pt x="28" y="7"/>
                  </a:lnTo>
                  <a:lnTo>
                    <a:pt x="33" y="7"/>
                  </a:lnTo>
                  <a:lnTo>
                    <a:pt x="37" y="7"/>
                  </a:lnTo>
                  <a:lnTo>
                    <a:pt x="37" y="3"/>
                  </a:lnTo>
                  <a:lnTo>
                    <a:pt x="37" y="7"/>
                  </a:lnTo>
                  <a:lnTo>
                    <a:pt x="41" y="7"/>
                  </a:lnTo>
                  <a:lnTo>
                    <a:pt x="41" y="3"/>
                  </a:lnTo>
                  <a:lnTo>
                    <a:pt x="41" y="7"/>
                  </a:lnTo>
                  <a:lnTo>
                    <a:pt x="45" y="7"/>
                  </a:lnTo>
                  <a:lnTo>
                    <a:pt x="45" y="3"/>
                  </a:lnTo>
                  <a:lnTo>
                    <a:pt x="45" y="7"/>
                  </a:lnTo>
                  <a:lnTo>
                    <a:pt x="49" y="7"/>
                  </a:lnTo>
                  <a:lnTo>
                    <a:pt x="53" y="7"/>
                  </a:lnTo>
                  <a:lnTo>
                    <a:pt x="53" y="11"/>
                  </a:lnTo>
                  <a:lnTo>
                    <a:pt x="53" y="7"/>
                  </a:lnTo>
                  <a:lnTo>
                    <a:pt x="57" y="7"/>
                  </a:lnTo>
                  <a:lnTo>
                    <a:pt x="57" y="3"/>
                  </a:lnTo>
                  <a:lnTo>
                    <a:pt x="61" y="7"/>
                  </a:lnTo>
                  <a:lnTo>
                    <a:pt x="61" y="11"/>
                  </a:lnTo>
                  <a:lnTo>
                    <a:pt x="61" y="7"/>
                  </a:lnTo>
                  <a:lnTo>
                    <a:pt x="66" y="7"/>
                  </a:lnTo>
                  <a:lnTo>
                    <a:pt x="70" y="7"/>
                  </a:lnTo>
                  <a:lnTo>
                    <a:pt x="74" y="7"/>
                  </a:lnTo>
                  <a:lnTo>
                    <a:pt x="78" y="11"/>
                  </a:lnTo>
                  <a:lnTo>
                    <a:pt x="78" y="7"/>
                  </a:lnTo>
                  <a:lnTo>
                    <a:pt x="82" y="7"/>
                  </a:lnTo>
                  <a:lnTo>
                    <a:pt x="86" y="7"/>
                  </a:lnTo>
                  <a:lnTo>
                    <a:pt x="90" y="7"/>
                  </a:lnTo>
                  <a:lnTo>
                    <a:pt x="94" y="7"/>
                  </a:lnTo>
                  <a:lnTo>
                    <a:pt x="94" y="11"/>
                  </a:lnTo>
                  <a:lnTo>
                    <a:pt x="94" y="7"/>
                  </a:lnTo>
                  <a:lnTo>
                    <a:pt x="99" y="7"/>
                  </a:lnTo>
                  <a:lnTo>
                    <a:pt x="103" y="7"/>
                  </a:lnTo>
                  <a:lnTo>
                    <a:pt x="107" y="11"/>
                  </a:lnTo>
                  <a:lnTo>
                    <a:pt x="107" y="7"/>
                  </a:lnTo>
                  <a:lnTo>
                    <a:pt x="107" y="11"/>
                  </a:lnTo>
                  <a:lnTo>
                    <a:pt x="107" y="7"/>
                  </a:lnTo>
                  <a:lnTo>
                    <a:pt x="111" y="7"/>
                  </a:lnTo>
                  <a:lnTo>
                    <a:pt x="115" y="7"/>
                  </a:lnTo>
                  <a:lnTo>
                    <a:pt x="115" y="11"/>
                  </a:lnTo>
                  <a:lnTo>
                    <a:pt x="119" y="7"/>
                  </a:lnTo>
                  <a:lnTo>
                    <a:pt x="119" y="11"/>
                  </a:lnTo>
                  <a:lnTo>
                    <a:pt x="119" y="7"/>
                  </a:lnTo>
                  <a:lnTo>
                    <a:pt x="123" y="7"/>
                  </a:lnTo>
                  <a:lnTo>
                    <a:pt x="127" y="7"/>
                  </a:lnTo>
                  <a:lnTo>
                    <a:pt x="127" y="11"/>
                  </a:lnTo>
                  <a:lnTo>
                    <a:pt x="132" y="11"/>
                  </a:lnTo>
                  <a:lnTo>
                    <a:pt x="132" y="7"/>
                  </a:lnTo>
                  <a:lnTo>
                    <a:pt x="136" y="7"/>
                  </a:lnTo>
                  <a:lnTo>
                    <a:pt x="140" y="7"/>
                  </a:lnTo>
                  <a:lnTo>
                    <a:pt x="140" y="11"/>
                  </a:lnTo>
                  <a:lnTo>
                    <a:pt x="140" y="7"/>
                  </a:lnTo>
                  <a:lnTo>
                    <a:pt x="144" y="7"/>
                  </a:lnTo>
                  <a:lnTo>
                    <a:pt x="144" y="3"/>
                  </a:lnTo>
                  <a:lnTo>
                    <a:pt x="144" y="7"/>
                  </a:lnTo>
                  <a:lnTo>
                    <a:pt x="148" y="7"/>
                  </a:lnTo>
                  <a:lnTo>
                    <a:pt x="148" y="11"/>
                  </a:lnTo>
                  <a:lnTo>
                    <a:pt x="148" y="7"/>
                  </a:lnTo>
                  <a:lnTo>
                    <a:pt x="152" y="3"/>
                  </a:lnTo>
                  <a:lnTo>
                    <a:pt x="152" y="11"/>
                  </a:lnTo>
                  <a:lnTo>
                    <a:pt x="152" y="7"/>
                  </a:lnTo>
                  <a:lnTo>
                    <a:pt x="156" y="7"/>
                  </a:lnTo>
                  <a:lnTo>
                    <a:pt x="160" y="11"/>
                  </a:lnTo>
                  <a:lnTo>
                    <a:pt x="160" y="7"/>
                  </a:lnTo>
                  <a:lnTo>
                    <a:pt x="165" y="7"/>
                  </a:lnTo>
                  <a:lnTo>
                    <a:pt x="169" y="7"/>
                  </a:lnTo>
                  <a:lnTo>
                    <a:pt x="169" y="3"/>
                  </a:lnTo>
                  <a:lnTo>
                    <a:pt x="173" y="7"/>
                  </a:lnTo>
                  <a:lnTo>
                    <a:pt x="173" y="11"/>
                  </a:lnTo>
                  <a:lnTo>
                    <a:pt x="173" y="3"/>
                  </a:lnTo>
                  <a:lnTo>
                    <a:pt x="173" y="11"/>
                  </a:lnTo>
                  <a:lnTo>
                    <a:pt x="177" y="7"/>
                  </a:lnTo>
                  <a:lnTo>
                    <a:pt x="177" y="11"/>
                  </a:lnTo>
                  <a:lnTo>
                    <a:pt x="177" y="3"/>
                  </a:lnTo>
                  <a:lnTo>
                    <a:pt x="177" y="7"/>
                  </a:lnTo>
                  <a:lnTo>
                    <a:pt x="181" y="7"/>
                  </a:lnTo>
                  <a:lnTo>
                    <a:pt x="185" y="7"/>
                  </a:lnTo>
                  <a:lnTo>
                    <a:pt x="185" y="3"/>
                  </a:lnTo>
                  <a:lnTo>
                    <a:pt x="189" y="11"/>
                  </a:lnTo>
                  <a:lnTo>
                    <a:pt x="189" y="7"/>
                  </a:lnTo>
                  <a:lnTo>
                    <a:pt x="193" y="7"/>
                  </a:lnTo>
                  <a:lnTo>
                    <a:pt x="198" y="7"/>
                  </a:lnTo>
                  <a:lnTo>
                    <a:pt x="202" y="3"/>
                  </a:lnTo>
                  <a:lnTo>
                    <a:pt x="202" y="7"/>
                  </a:lnTo>
                  <a:lnTo>
                    <a:pt x="206" y="7"/>
                  </a:lnTo>
                  <a:lnTo>
                    <a:pt x="206" y="3"/>
                  </a:lnTo>
                  <a:lnTo>
                    <a:pt x="206" y="11"/>
                  </a:lnTo>
                  <a:lnTo>
                    <a:pt x="210" y="7"/>
                  </a:lnTo>
                  <a:lnTo>
                    <a:pt x="214" y="7"/>
                  </a:lnTo>
                  <a:lnTo>
                    <a:pt x="218" y="7"/>
                  </a:lnTo>
                  <a:lnTo>
                    <a:pt x="222" y="7"/>
                  </a:lnTo>
                  <a:lnTo>
                    <a:pt x="222" y="3"/>
                  </a:lnTo>
                  <a:lnTo>
                    <a:pt x="222" y="7"/>
                  </a:lnTo>
                  <a:lnTo>
                    <a:pt x="226" y="7"/>
                  </a:lnTo>
                  <a:lnTo>
                    <a:pt x="226" y="3"/>
                  </a:lnTo>
                  <a:lnTo>
                    <a:pt x="226" y="7"/>
                  </a:lnTo>
                  <a:lnTo>
                    <a:pt x="226" y="11"/>
                  </a:lnTo>
                  <a:lnTo>
                    <a:pt x="231" y="7"/>
                  </a:lnTo>
                  <a:lnTo>
                    <a:pt x="235" y="7"/>
                  </a:lnTo>
                  <a:lnTo>
                    <a:pt x="235" y="11"/>
                  </a:lnTo>
                  <a:lnTo>
                    <a:pt x="235" y="7"/>
                  </a:lnTo>
                  <a:lnTo>
                    <a:pt x="239" y="7"/>
                  </a:lnTo>
                  <a:lnTo>
                    <a:pt x="239" y="11"/>
                  </a:lnTo>
                  <a:lnTo>
                    <a:pt x="243" y="11"/>
                  </a:lnTo>
                  <a:lnTo>
                    <a:pt x="243" y="7"/>
                  </a:lnTo>
                  <a:lnTo>
                    <a:pt x="247" y="7"/>
                  </a:lnTo>
                  <a:lnTo>
                    <a:pt x="247" y="3"/>
                  </a:lnTo>
                  <a:lnTo>
                    <a:pt x="247" y="7"/>
                  </a:lnTo>
                  <a:lnTo>
                    <a:pt x="251" y="7"/>
                  </a:lnTo>
                  <a:lnTo>
                    <a:pt x="255" y="7"/>
                  </a:lnTo>
                  <a:lnTo>
                    <a:pt x="259" y="7"/>
                  </a:lnTo>
                  <a:lnTo>
                    <a:pt x="272" y="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11" name="Freeform 80"/>
            <p:cNvSpPr>
              <a:spLocks/>
            </p:cNvSpPr>
            <p:nvPr/>
          </p:nvSpPr>
          <p:spPr bwMode="auto">
            <a:xfrm>
              <a:off x="2086" y="1163"/>
              <a:ext cx="87" cy="16"/>
            </a:xfrm>
            <a:custGeom>
              <a:avLst/>
              <a:gdLst>
                <a:gd name="T0" fmla="*/ 16 w 101"/>
                <a:gd name="T1" fmla="*/ 1 h 25"/>
                <a:gd name="T2" fmla="*/ 16 w 101"/>
                <a:gd name="T3" fmla="*/ 1 h 25"/>
                <a:gd name="T4" fmla="*/ 16 w 101"/>
                <a:gd name="T5" fmla="*/ 1 h 25"/>
                <a:gd name="T6" fmla="*/ 16 w 101"/>
                <a:gd name="T7" fmla="*/ 1 h 25"/>
                <a:gd name="T8" fmla="*/ 16 w 101"/>
                <a:gd name="T9" fmla="*/ 1 h 25"/>
                <a:gd name="T10" fmla="*/ 16 w 101"/>
                <a:gd name="T11" fmla="*/ 1 h 25"/>
                <a:gd name="T12" fmla="*/ 14 w 101"/>
                <a:gd name="T13" fmla="*/ 1 h 25"/>
                <a:gd name="T14" fmla="*/ 14 w 101"/>
                <a:gd name="T15" fmla="*/ 1 h 25"/>
                <a:gd name="T16" fmla="*/ 14 w 101"/>
                <a:gd name="T17" fmla="*/ 1 h 25"/>
                <a:gd name="T18" fmla="*/ 13 w 101"/>
                <a:gd name="T19" fmla="*/ 1 h 25"/>
                <a:gd name="T20" fmla="*/ 13 w 101"/>
                <a:gd name="T21" fmla="*/ 1 h 25"/>
                <a:gd name="T22" fmla="*/ 12 w 101"/>
                <a:gd name="T23" fmla="*/ 1 h 25"/>
                <a:gd name="T24" fmla="*/ 12 w 101"/>
                <a:gd name="T25" fmla="*/ 1 h 25"/>
                <a:gd name="T26" fmla="*/ 12 w 101"/>
                <a:gd name="T27" fmla="*/ 1 h 25"/>
                <a:gd name="T28" fmla="*/ 12 w 101"/>
                <a:gd name="T29" fmla="*/ 1 h 25"/>
                <a:gd name="T30" fmla="*/ 10 w 101"/>
                <a:gd name="T31" fmla="*/ 1 h 25"/>
                <a:gd name="T32" fmla="*/ 10 w 101"/>
                <a:gd name="T33" fmla="*/ 1 h 25"/>
                <a:gd name="T34" fmla="*/ 10 w 101"/>
                <a:gd name="T35" fmla="*/ 1 h 25"/>
                <a:gd name="T36" fmla="*/ 10 w 101"/>
                <a:gd name="T37" fmla="*/ 1 h 25"/>
                <a:gd name="T38" fmla="*/ 9 w 101"/>
                <a:gd name="T39" fmla="*/ 1 h 25"/>
                <a:gd name="T40" fmla="*/ 9 w 101"/>
                <a:gd name="T41" fmla="*/ 1 h 25"/>
                <a:gd name="T42" fmla="*/ 8 w 101"/>
                <a:gd name="T43" fmla="*/ 1 h 25"/>
                <a:gd name="T44" fmla="*/ 8 w 101"/>
                <a:gd name="T45" fmla="*/ 1 h 25"/>
                <a:gd name="T46" fmla="*/ 8 w 101"/>
                <a:gd name="T47" fmla="*/ 1 h 25"/>
                <a:gd name="T48" fmla="*/ 8 w 101"/>
                <a:gd name="T49" fmla="*/ 1 h 25"/>
                <a:gd name="T50" fmla="*/ 7 w 101"/>
                <a:gd name="T51" fmla="*/ 1 h 25"/>
                <a:gd name="T52" fmla="*/ 7 w 101"/>
                <a:gd name="T53" fmla="*/ 1 h 25"/>
                <a:gd name="T54" fmla="*/ 6 w 101"/>
                <a:gd name="T55" fmla="*/ 1 h 25"/>
                <a:gd name="T56" fmla="*/ 6 w 101"/>
                <a:gd name="T57" fmla="*/ 1 h 25"/>
                <a:gd name="T58" fmla="*/ 5 w 101"/>
                <a:gd name="T59" fmla="*/ 1 h 25"/>
                <a:gd name="T60" fmla="*/ 5 w 101"/>
                <a:gd name="T61" fmla="*/ 1 h 25"/>
                <a:gd name="T62" fmla="*/ 4 w 101"/>
                <a:gd name="T63" fmla="*/ 1 h 25"/>
                <a:gd name="T64" fmla="*/ 4 w 101"/>
                <a:gd name="T65" fmla="*/ 1 h 25"/>
                <a:gd name="T66" fmla="*/ 3 w 101"/>
                <a:gd name="T67" fmla="*/ 1 h 25"/>
                <a:gd name="T68" fmla="*/ 3 w 101"/>
                <a:gd name="T69" fmla="*/ 1 h 25"/>
                <a:gd name="T70" fmla="*/ 3 w 101"/>
                <a:gd name="T71" fmla="*/ 1 h 25"/>
                <a:gd name="T72" fmla="*/ 3 w 101"/>
                <a:gd name="T73" fmla="*/ 1 h 25"/>
                <a:gd name="T74" fmla="*/ 3 w 101"/>
                <a:gd name="T75" fmla="*/ 1 h 25"/>
                <a:gd name="T76" fmla="*/ 3 w 101"/>
                <a:gd name="T77" fmla="*/ 1 h 25"/>
                <a:gd name="T78" fmla="*/ 3 w 101"/>
                <a:gd name="T79" fmla="*/ 1 h 25"/>
                <a:gd name="T80" fmla="*/ 0 w 101"/>
                <a:gd name="T81" fmla="*/ 1 h 25"/>
                <a:gd name="T82" fmla="*/ 0 w 101"/>
                <a:gd name="T83" fmla="*/ 1 h 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1" h="25">
                  <a:moveTo>
                    <a:pt x="101" y="0"/>
                  </a:moveTo>
                  <a:lnTo>
                    <a:pt x="101" y="12"/>
                  </a:lnTo>
                  <a:lnTo>
                    <a:pt x="101" y="6"/>
                  </a:lnTo>
                  <a:lnTo>
                    <a:pt x="96" y="19"/>
                  </a:lnTo>
                  <a:lnTo>
                    <a:pt x="96" y="6"/>
                  </a:lnTo>
                  <a:lnTo>
                    <a:pt x="96" y="12"/>
                  </a:lnTo>
                  <a:lnTo>
                    <a:pt x="91" y="12"/>
                  </a:lnTo>
                  <a:lnTo>
                    <a:pt x="91" y="19"/>
                  </a:lnTo>
                  <a:lnTo>
                    <a:pt x="91" y="6"/>
                  </a:lnTo>
                  <a:lnTo>
                    <a:pt x="87" y="12"/>
                  </a:lnTo>
                  <a:lnTo>
                    <a:pt x="87" y="19"/>
                  </a:lnTo>
                  <a:lnTo>
                    <a:pt x="82" y="12"/>
                  </a:lnTo>
                  <a:lnTo>
                    <a:pt x="82" y="6"/>
                  </a:lnTo>
                  <a:lnTo>
                    <a:pt x="82" y="25"/>
                  </a:lnTo>
                  <a:lnTo>
                    <a:pt x="77" y="19"/>
                  </a:lnTo>
                  <a:lnTo>
                    <a:pt x="77" y="6"/>
                  </a:lnTo>
                  <a:lnTo>
                    <a:pt x="77" y="12"/>
                  </a:lnTo>
                  <a:lnTo>
                    <a:pt x="72" y="12"/>
                  </a:lnTo>
                  <a:lnTo>
                    <a:pt x="72" y="19"/>
                  </a:lnTo>
                  <a:lnTo>
                    <a:pt x="72" y="12"/>
                  </a:lnTo>
                  <a:lnTo>
                    <a:pt x="67" y="12"/>
                  </a:lnTo>
                  <a:lnTo>
                    <a:pt x="67" y="19"/>
                  </a:lnTo>
                  <a:lnTo>
                    <a:pt x="62" y="12"/>
                  </a:lnTo>
                  <a:lnTo>
                    <a:pt x="62" y="19"/>
                  </a:lnTo>
                  <a:lnTo>
                    <a:pt x="62" y="12"/>
                  </a:lnTo>
                  <a:lnTo>
                    <a:pt x="58" y="12"/>
                  </a:lnTo>
                  <a:lnTo>
                    <a:pt x="58" y="0"/>
                  </a:lnTo>
                  <a:lnTo>
                    <a:pt x="58" y="19"/>
                  </a:lnTo>
                  <a:lnTo>
                    <a:pt x="58" y="12"/>
                  </a:lnTo>
                  <a:lnTo>
                    <a:pt x="53" y="25"/>
                  </a:lnTo>
                  <a:lnTo>
                    <a:pt x="53" y="6"/>
                  </a:lnTo>
                  <a:lnTo>
                    <a:pt x="53" y="12"/>
                  </a:lnTo>
                  <a:lnTo>
                    <a:pt x="48" y="19"/>
                  </a:lnTo>
                  <a:lnTo>
                    <a:pt x="48" y="0"/>
                  </a:lnTo>
                  <a:lnTo>
                    <a:pt x="48" y="19"/>
                  </a:lnTo>
                  <a:lnTo>
                    <a:pt x="43" y="12"/>
                  </a:lnTo>
                  <a:lnTo>
                    <a:pt x="43" y="19"/>
                  </a:lnTo>
                  <a:lnTo>
                    <a:pt x="38" y="12"/>
                  </a:lnTo>
                  <a:lnTo>
                    <a:pt x="38" y="19"/>
                  </a:lnTo>
                  <a:lnTo>
                    <a:pt x="38" y="6"/>
                  </a:lnTo>
                  <a:lnTo>
                    <a:pt x="34" y="25"/>
                  </a:lnTo>
                  <a:lnTo>
                    <a:pt x="34" y="19"/>
                  </a:lnTo>
                  <a:lnTo>
                    <a:pt x="34" y="12"/>
                  </a:lnTo>
                  <a:lnTo>
                    <a:pt x="29" y="19"/>
                  </a:lnTo>
                  <a:lnTo>
                    <a:pt x="29" y="12"/>
                  </a:lnTo>
                  <a:lnTo>
                    <a:pt x="29" y="6"/>
                  </a:lnTo>
                  <a:lnTo>
                    <a:pt x="29" y="12"/>
                  </a:lnTo>
                  <a:lnTo>
                    <a:pt x="24" y="12"/>
                  </a:lnTo>
                  <a:lnTo>
                    <a:pt x="24" y="19"/>
                  </a:lnTo>
                  <a:lnTo>
                    <a:pt x="24" y="12"/>
                  </a:lnTo>
                  <a:lnTo>
                    <a:pt x="19" y="19"/>
                  </a:lnTo>
                  <a:lnTo>
                    <a:pt x="19" y="12"/>
                  </a:lnTo>
                  <a:lnTo>
                    <a:pt x="19" y="19"/>
                  </a:lnTo>
                  <a:lnTo>
                    <a:pt x="14" y="6"/>
                  </a:lnTo>
                  <a:lnTo>
                    <a:pt x="14" y="12"/>
                  </a:lnTo>
                  <a:lnTo>
                    <a:pt x="14" y="6"/>
                  </a:lnTo>
                  <a:lnTo>
                    <a:pt x="9" y="19"/>
                  </a:lnTo>
                  <a:lnTo>
                    <a:pt x="9" y="12"/>
                  </a:lnTo>
                  <a:lnTo>
                    <a:pt x="5" y="12"/>
                  </a:lnTo>
                  <a:lnTo>
                    <a:pt x="5" y="19"/>
                  </a:lnTo>
                  <a:lnTo>
                    <a:pt x="5" y="12"/>
                  </a:lnTo>
                  <a:lnTo>
                    <a:pt x="0" y="6"/>
                  </a:lnTo>
                  <a:lnTo>
                    <a:pt x="0" y="12"/>
                  </a:lnTo>
                  <a:lnTo>
                    <a:pt x="0" y="6"/>
                  </a:lnTo>
                  <a:lnTo>
                    <a:pt x="0" y="1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4" name="Group 81"/>
          <p:cNvGrpSpPr>
            <a:grpSpLocks/>
          </p:cNvGrpSpPr>
          <p:nvPr/>
        </p:nvGrpSpPr>
        <p:grpSpPr bwMode="auto">
          <a:xfrm>
            <a:off x="3379788" y="3817938"/>
            <a:ext cx="741362" cy="241300"/>
            <a:chOff x="3426" y="1685"/>
            <a:chExt cx="526" cy="121"/>
          </a:xfrm>
        </p:grpSpPr>
        <p:sp>
          <p:nvSpPr>
            <p:cNvPr id="32906" name="Freeform 82"/>
            <p:cNvSpPr>
              <a:spLocks/>
            </p:cNvSpPr>
            <p:nvPr/>
          </p:nvSpPr>
          <p:spPr bwMode="auto">
            <a:xfrm>
              <a:off x="3426" y="1785"/>
              <a:ext cx="99" cy="21"/>
            </a:xfrm>
            <a:custGeom>
              <a:avLst/>
              <a:gdLst>
                <a:gd name="T0" fmla="*/ 1 w 148"/>
                <a:gd name="T1" fmla="*/ 1 h 35"/>
                <a:gd name="T2" fmla="*/ 1 w 148"/>
                <a:gd name="T3" fmla="*/ 1 h 35"/>
                <a:gd name="T4" fmla="*/ 1 w 148"/>
                <a:gd name="T5" fmla="*/ 1 h 35"/>
                <a:gd name="T6" fmla="*/ 1 w 148"/>
                <a:gd name="T7" fmla="*/ 1 h 35"/>
                <a:gd name="T8" fmla="*/ 1 w 148"/>
                <a:gd name="T9" fmla="*/ 1 h 35"/>
                <a:gd name="T10" fmla="*/ 1 w 148"/>
                <a:gd name="T11" fmla="*/ 1 h 35"/>
                <a:gd name="T12" fmla="*/ 1 w 148"/>
                <a:gd name="T13" fmla="*/ 1 h 35"/>
                <a:gd name="T14" fmla="*/ 1 w 148"/>
                <a:gd name="T15" fmla="*/ 1 h 35"/>
                <a:gd name="T16" fmla="*/ 1 w 148"/>
                <a:gd name="T17" fmla="*/ 0 h 35"/>
                <a:gd name="T18" fmla="*/ 1 w 148"/>
                <a:gd name="T19" fmla="*/ 1 h 35"/>
                <a:gd name="T20" fmla="*/ 1 w 148"/>
                <a:gd name="T21" fmla="*/ 1 h 35"/>
                <a:gd name="T22" fmla="*/ 1 w 148"/>
                <a:gd name="T23" fmla="*/ 1 h 35"/>
                <a:gd name="T24" fmla="*/ 1 w 148"/>
                <a:gd name="T25" fmla="*/ 1 h 35"/>
                <a:gd name="T26" fmla="*/ 1 w 148"/>
                <a:gd name="T27" fmla="*/ 1 h 35"/>
                <a:gd name="T28" fmla="*/ 1 w 148"/>
                <a:gd name="T29" fmla="*/ 1 h 35"/>
                <a:gd name="T30" fmla="*/ 1 w 148"/>
                <a:gd name="T31" fmla="*/ 1 h 35"/>
                <a:gd name="T32" fmla="*/ 1 w 148"/>
                <a:gd name="T33" fmla="*/ 1 h 35"/>
                <a:gd name="T34" fmla="*/ 1 w 148"/>
                <a:gd name="T35" fmla="*/ 1 h 35"/>
                <a:gd name="T36" fmla="*/ 1 w 148"/>
                <a:gd name="T37" fmla="*/ 1 h 35"/>
                <a:gd name="T38" fmla="*/ 1 w 148"/>
                <a:gd name="T39" fmla="*/ 1 h 35"/>
                <a:gd name="T40" fmla="*/ 1 w 148"/>
                <a:gd name="T41" fmla="*/ 1 h 35"/>
                <a:gd name="T42" fmla="*/ 1 w 148"/>
                <a:gd name="T43" fmla="*/ 1 h 35"/>
                <a:gd name="T44" fmla="*/ 1 w 148"/>
                <a:gd name="T45" fmla="*/ 1 h 35"/>
                <a:gd name="T46" fmla="*/ 1 w 148"/>
                <a:gd name="T47" fmla="*/ 1 h 35"/>
                <a:gd name="T48" fmla="*/ 1 w 148"/>
                <a:gd name="T49" fmla="*/ 1 h 35"/>
                <a:gd name="T50" fmla="*/ 1 w 148"/>
                <a:gd name="T51" fmla="*/ 1 h 35"/>
                <a:gd name="T52" fmla="*/ 1 w 148"/>
                <a:gd name="T53" fmla="*/ 1 h 35"/>
                <a:gd name="T54" fmla="*/ 1 w 148"/>
                <a:gd name="T55" fmla="*/ 1 h 35"/>
                <a:gd name="T56" fmla="*/ 1 w 148"/>
                <a:gd name="T57" fmla="*/ 1 h 35"/>
                <a:gd name="T58" fmla="*/ 1 w 148"/>
                <a:gd name="T59" fmla="*/ 1 h 35"/>
                <a:gd name="T60" fmla="*/ 1 w 148"/>
                <a:gd name="T61" fmla="*/ 1 h 35"/>
                <a:gd name="T62" fmla="*/ 1 w 148"/>
                <a:gd name="T63" fmla="*/ 1 h 35"/>
                <a:gd name="T64" fmla="*/ 1 w 148"/>
                <a:gd name="T65" fmla="*/ 1 h 35"/>
                <a:gd name="T66" fmla="*/ 1 w 148"/>
                <a:gd name="T67" fmla="*/ 1 h 35"/>
                <a:gd name="T68" fmla="*/ 1 w 148"/>
                <a:gd name="T69" fmla="*/ 1 h 35"/>
                <a:gd name="T70" fmla="*/ 1 w 148"/>
                <a:gd name="T71" fmla="*/ 1 h 35"/>
                <a:gd name="T72" fmla="*/ 1 w 148"/>
                <a:gd name="T73" fmla="*/ 1 h 35"/>
                <a:gd name="T74" fmla="*/ 1 w 148"/>
                <a:gd name="T75" fmla="*/ 1 h 35"/>
                <a:gd name="T76" fmla="*/ 1 w 148"/>
                <a:gd name="T77" fmla="*/ 1 h 35"/>
                <a:gd name="T78" fmla="*/ 1 w 148"/>
                <a:gd name="T79" fmla="*/ 1 h 35"/>
                <a:gd name="T80" fmla="*/ 1 w 148"/>
                <a:gd name="T81" fmla="*/ 1 h 35"/>
                <a:gd name="T82" fmla="*/ 1 w 148"/>
                <a:gd name="T83" fmla="*/ 1 h 35"/>
                <a:gd name="T84" fmla="*/ 1 w 148"/>
                <a:gd name="T85" fmla="*/ 1 h 35"/>
                <a:gd name="T86" fmla="*/ 1 w 148"/>
                <a:gd name="T87" fmla="*/ 1 h 35"/>
                <a:gd name="T88" fmla="*/ 1 w 148"/>
                <a:gd name="T89" fmla="*/ 1 h 35"/>
                <a:gd name="T90" fmla="*/ 1 w 148"/>
                <a:gd name="T91" fmla="*/ 1 h 35"/>
                <a:gd name="T92" fmla="*/ 1 w 148"/>
                <a:gd name="T93" fmla="*/ 1 h 35"/>
                <a:gd name="T94" fmla="*/ 1 w 148"/>
                <a:gd name="T95" fmla="*/ 1 h 35"/>
                <a:gd name="T96" fmla="*/ 1 w 148"/>
                <a:gd name="T97" fmla="*/ 1 h 35"/>
                <a:gd name="T98" fmla="*/ 1 w 148"/>
                <a:gd name="T99" fmla="*/ 1 h 35"/>
                <a:gd name="T100" fmla="*/ 1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07" name="Freeform 83"/>
            <p:cNvSpPr>
              <a:spLocks/>
            </p:cNvSpPr>
            <p:nvPr/>
          </p:nvSpPr>
          <p:spPr bwMode="auto">
            <a:xfrm>
              <a:off x="3525" y="1685"/>
              <a:ext cx="427" cy="113"/>
            </a:xfrm>
            <a:custGeom>
              <a:avLst/>
              <a:gdLst>
                <a:gd name="T0" fmla="*/ 1 w 639"/>
                <a:gd name="T1" fmla="*/ 1 h 186"/>
                <a:gd name="T2" fmla="*/ 1 w 639"/>
                <a:gd name="T3" fmla="*/ 1 h 186"/>
                <a:gd name="T4" fmla="*/ 1 w 639"/>
                <a:gd name="T5" fmla="*/ 1 h 186"/>
                <a:gd name="T6" fmla="*/ 1 w 639"/>
                <a:gd name="T7" fmla="*/ 1 h 186"/>
                <a:gd name="T8" fmla="*/ 1 w 639"/>
                <a:gd name="T9" fmla="*/ 1 h 186"/>
                <a:gd name="T10" fmla="*/ 1 w 639"/>
                <a:gd name="T11" fmla="*/ 1 h 186"/>
                <a:gd name="T12" fmla="*/ 1 w 639"/>
                <a:gd name="T13" fmla="*/ 1 h 186"/>
                <a:gd name="T14" fmla="*/ 1 w 639"/>
                <a:gd name="T15" fmla="*/ 1 h 186"/>
                <a:gd name="T16" fmla="*/ 1 w 639"/>
                <a:gd name="T17" fmla="*/ 1 h 186"/>
                <a:gd name="T18" fmla="*/ 1 w 639"/>
                <a:gd name="T19" fmla="*/ 1 h 186"/>
                <a:gd name="T20" fmla="*/ 1 w 639"/>
                <a:gd name="T21" fmla="*/ 1 h 186"/>
                <a:gd name="T22" fmla="*/ 1 w 639"/>
                <a:gd name="T23" fmla="*/ 1 h 186"/>
                <a:gd name="T24" fmla="*/ 1 w 639"/>
                <a:gd name="T25" fmla="*/ 1 h 186"/>
                <a:gd name="T26" fmla="*/ 1 w 639"/>
                <a:gd name="T27" fmla="*/ 1 h 186"/>
                <a:gd name="T28" fmla="*/ 1 w 639"/>
                <a:gd name="T29" fmla="*/ 1 h 186"/>
                <a:gd name="T30" fmla="*/ 1 w 639"/>
                <a:gd name="T31" fmla="*/ 1 h 186"/>
                <a:gd name="T32" fmla="*/ 1 w 639"/>
                <a:gd name="T33" fmla="*/ 1 h 186"/>
                <a:gd name="T34" fmla="*/ 1 w 639"/>
                <a:gd name="T35" fmla="*/ 1 h 186"/>
                <a:gd name="T36" fmla="*/ 1 w 639"/>
                <a:gd name="T37" fmla="*/ 1 h 186"/>
                <a:gd name="T38" fmla="*/ 1 w 639"/>
                <a:gd name="T39" fmla="*/ 1 h 186"/>
                <a:gd name="T40" fmla="*/ 2 w 639"/>
                <a:gd name="T41" fmla="*/ 1 h 186"/>
                <a:gd name="T42" fmla="*/ 2 w 639"/>
                <a:gd name="T43" fmla="*/ 1 h 186"/>
                <a:gd name="T44" fmla="*/ 2 w 639"/>
                <a:gd name="T45" fmla="*/ 1 h 186"/>
                <a:gd name="T46" fmla="*/ 2 w 639"/>
                <a:gd name="T47" fmla="*/ 1 h 186"/>
                <a:gd name="T48" fmla="*/ 2 w 639"/>
                <a:gd name="T49" fmla="*/ 1 h 186"/>
                <a:gd name="T50" fmla="*/ 2 w 639"/>
                <a:gd name="T51" fmla="*/ 1 h 186"/>
                <a:gd name="T52" fmla="*/ 2 w 639"/>
                <a:gd name="T53" fmla="*/ 1 h 186"/>
                <a:gd name="T54" fmla="*/ 2 w 639"/>
                <a:gd name="T55" fmla="*/ 1 h 186"/>
                <a:gd name="T56" fmla="*/ 2 w 639"/>
                <a:gd name="T57" fmla="*/ 1 h 186"/>
                <a:gd name="T58" fmla="*/ 2 w 639"/>
                <a:gd name="T59" fmla="*/ 1 h 186"/>
                <a:gd name="T60" fmla="*/ 3 w 639"/>
                <a:gd name="T61" fmla="*/ 1 h 186"/>
                <a:gd name="T62" fmla="*/ 3 w 639"/>
                <a:gd name="T63" fmla="*/ 1 h 186"/>
                <a:gd name="T64" fmla="*/ 3 w 639"/>
                <a:gd name="T65" fmla="*/ 1 h 186"/>
                <a:gd name="T66" fmla="*/ 3 w 639"/>
                <a:gd name="T67" fmla="*/ 1 h 186"/>
                <a:gd name="T68" fmla="*/ 3 w 639"/>
                <a:gd name="T69" fmla="*/ 1 h 186"/>
                <a:gd name="T70" fmla="*/ 3 w 639"/>
                <a:gd name="T71" fmla="*/ 1 h 186"/>
                <a:gd name="T72" fmla="*/ 3 w 639"/>
                <a:gd name="T73" fmla="*/ 1 h 186"/>
                <a:gd name="T74" fmla="*/ 3 w 639"/>
                <a:gd name="T75" fmla="*/ 1 h 186"/>
                <a:gd name="T76" fmla="*/ 3 w 639"/>
                <a:gd name="T77" fmla="*/ 1 h 186"/>
                <a:gd name="T78" fmla="*/ 3 w 639"/>
                <a:gd name="T79" fmla="*/ 1 h 186"/>
                <a:gd name="T80" fmla="*/ 3 w 639"/>
                <a:gd name="T81" fmla="*/ 1 h 186"/>
                <a:gd name="T82" fmla="*/ 3 w 639"/>
                <a:gd name="T83" fmla="*/ 1 h 186"/>
                <a:gd name="T84" fmla="*/ 3 w 639"/>
                <a:gd name="T85" fmla="*/ 1 h 186"/>
                <a:gd name="T86" fmla="*/ 3 w 639"/>
                <a:gd name="T87" fmla="*/ 1 h 186"/>
                <a:gd name="T88" fmla="*/ 3 w 639"/>
                <a:gd name="T89" fmla="*/ 1 h 186"/>
                <a:gd name="T90" fmla="*/ 4 w 639"/>
                <a:gd name="T91" fmla="*/ 1 h 186"/>
                <a:gd name="T92" fmla="*/ 4 w 639"/>
                <a:gd name="T93" fmla="*/ 1 h 186"/>
                <a:gd name="T94" fmla="*/ 4 w 639"/>
                <a:gd name="T95" fmla="*/ 1 h 186"/>
                <a:gd name="T96" fmla="*/ 4 w 639"/>
                <a:gd name="T97" fmla="*/ 1 h 186"/>
                <a:gd name="T98" fmla="*/ 4 w 639"/>
                <a:gd name="T99" fmla="*/ 1 h 186"/>
                <a:gd name="T100" fmla="*/ 4 w 639"/>
                <a:gd name="T101" fmla="*/ 1 h 186"/>
                <a:gd name="T102" fmla="*/ 4 w 639"/>
                <a:gd name="T103" fmla="*/ 1 h 186"/>
                <a:gd name="T104" fmla="*/ 5 w 639"/>
                <a:gd name="T105" fmla="*/ 1 h 186"/>
                <a:gd name="T106" fmla="*/ 5 w 639"/>
                <a:gd name="T107" fmla="*/ 1 h 186"/>
                <a:gd name="T108" fmla="*/ 5 w 639"/>
                <a:gd name="T109" fmla="*/ 1 h 186"/>
                <a:gd name="T110" fmla="*/ 5 w 639"/>
                <a:gd name="T111" fmla="*/ 1 h 186"/>
                <a:gd name="T112" fmla="*/ 5 w 639"/>
                <a:gd name="T113" fmla="*/ 1 h 186"/>
                <a:gd name="T114" fmla="*/ 5 w 639"/>
                <a:gd name="T115" fmla="*/ 1 h 186"/>
                <a:gd name="T116" fmla="*/ 5 w 639"/>
                <a:gd name="T117" fmla="*/ 1 h 186"/>
                <a:gd name="T118" fmla="*/ 5 w 639"/>
                <a:gd name="T119" fmla="*/ 1 h 186"/>
                <a:gd name="T120" fmla="*/ 5 w 639"/>
                <a:gd name="T121" fmla="*/ 1 h 186"/>
                <a:gd name="T122" fmla="*/ 5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5" name="Group 84"/>
          <p:cNvGrpSpPr>
            <a:grpSpLocks/>
          </p:cNvGrpSpPr>
          <p:nvPr/>
        </p:nvGrpSpPr>
        <p:grpSpPr bwMode="auto">
          <a:xfrm>
            <a:off x="4384675" y="4010025"/>
            <a:ext cx="819150" cy="141288"/>
            <a:chOff x="2988" y="2016"/>
            <a:chExt cx="691" cy="71"/>
          </a:xfrm>
        </p:grpSpPr>
        <p:sp>
          <p:nvSpPr>
            <p:cNvPr id="32904" name="Freeform 85"/>
            <p:cNvSpPr>
              <a:spLocks/>
            </p:cNvSpPr>
            <p:nvPr/>
          </p:nvSpPr>
          <p:spPr bwMode="auto">
            <a:xfrm>
              <a:off x="2988" y="2016"/>
              <a:ext cx="193" cy="7"/>
            </a:xfrm>
            <a:custGeom>
              <a:avLst/>
              <a:gdLst>
                <a:gd name="T0" fmla="*/ 0 w 181"/>
                <a:gd name="T1" fmla="*/ 2 h 8"/>
                <a:gd name="T2" fmla="*/ 0 w 181"/>
                <a:gd name="T3" fmla="*/ 4 h 8"/>
                <a:gd name="T4" fmla="*/ 21 w 181"/>
                <a:gd name="T5" fmla="*/ 2 h 8"/>
                <a:gd name="T6" fmla="*/ 37 w 181"/>
                <a:gd name="T7" fmla="*/ 2 h 8"/>
                <a:gd name="T8" fmla="*/ 37 w 181"/>
                <a:gd name="T9" fmla="*/ 2 h 8"/>
                <a:gd name="T10" fmla="*/ 37 w 181"/>
                <a:gd name="T11" fmla="*/ 4 h 8"/>
                <a:gd name="T12" fmla="*/ 37 w 181"/>
                <a:gd name="T13" fmla="*/ 2 h 8"/>
                <a:gd name="T14" fmla="*/ 57 w 181"/>
                <a:gd name="T15" fmla="*/ 2 h 8"/>
                <a:gd name="T16" fmla="*/ 57 w 181"/>
                <a:gd name="T17" fmla="*/ 4 h 8"/>
                <a:gd name="T18" fmla="*/ 75 w 181"/>
                <a:gd name="T19" fmla="*/ 2 h 8"/>
                <a:gd name="T20" fmla="*/ 75 w 181"/>
                <a:gd name="T21" fmla="*/ 2 h 8"/>
                <a:gd name="T22" fmla="*/ 92 w 181"/>
                <a:gd name="T23" fmla="*/ 2 h 8"/>
                <a:gd name="T24" fmla="*/ 111 w 181"/>
                <a:gd name="T25" fmla="*/ 2 h 8"/>
                <a:gd name="T26" fmla="*/ 111 w 181"/>
                <a:gd name="T27" fmla="*/ 4 h 8"/>
                <a:gd name="T28" fmla="*/ 132 w 181"/>
                <a:gd name="T29" fmla="*/ 4 h 8"/>
                <a:gd name="T30" fmla="*/ 132 w 181"/>
                <a:gd name="T31" fmla="*/ 4 h 8"/>
                <a:gd name="T32" fmla="*/ 150 w 181"/>
                <a:gd name="T33" fmla="*/ 4 h 8"/>
                <a:gd name="T34" fmla="*/ 150 w 181"/>
                <a:gd name="T35" fmla="*/ 4 h 8"/>
                <a:gd name="T36" fmla="*/ 170 w 181"/>
                <a:gd name="T37" fmla="*/ 4 h 8"/>
                <a:gd name="T38" fmla="*/ 170 w 181"/>
                <a:gd name="T39" fmla="*/ 4 h 8"/>
                <a:gd name="T40" fmla="*/ 184 w 181"/>
                <a:gd name="T41" fmla="*/ 4 h 8"/>
                <a:gd name="T42" fmla="*/ 206 w 181"/>
                <a:gd name="T43" fmla="*/ 2 h 8"/>
                <a:gd name="T44" fmla="*/ 206 w 181"/>
                <a:gd name="T45" fmla="*/ 4 h 8"/>
                <a:gd name="T46" fmla="*/ 223 w 181"/>
                <a:gd name="T47" fmla="*/ 2 h 8"/>
                <a:gd name="T48" fmla="*/ 223 w 181"/>
                <a:gd name="T49" fmla="*/ 4 h 8"/>
                <a:gd name="T50" fmla="*/ 241 w 181"/>
                <a:gd name="T51" fmla="*/ 2 h 8"/>
                <a:gd name="T52" fmla="*/ 241 w 181"/>
                <a:gd name="T53" fmla="*/ 2 h 8"/>
                <a:gd name="T54" fmla="*/ 261 w 181"/>
                <a:gd name="T55" fmla="*/ 4 h 8"/>
                <a:gd name="T56" fmla="*/ 261 w 181"/>
                <a:gd name="T57" fmla="*/ 4 h 8"/>
                <a:gd name="T58" fmla="*/ 278 w 181"/>
                <a:gd name="T59" fmla="*/ 2 h 8"/>
                <a:gd name="T60" fmla="*/ 296 w 181"/>
                <a:gd name="T61" fmla="*/ 4 h 8"/>
                <a:gd name="T62" fmla="*/ 296 w 181"/>
                <a:gd name="T63" fmla="*/ 2 h 8"/>
                <a:gd name="T64" fmla="*/ 316 w 181"/>
                <a:gd name="T65" fmla="*/ 2 h 8"/>
                <a:gd name="T66" fmla="*/ 333 w 181"/>
                <a:gd name="T67" fmla="*/ 2 h 8"/>
                <a:gd name="T68" fmla="*/ 333 w 181"/>
                <a:gd name="T69" fmla="*/ 4 h 8"/>
                <a:gd name="T70" fmla="*/ 333 w 181"/>
                <a:gd name="T71" fmla="*/ 4 h 8"/>
                <a:gd name="T72" fmla="*/ 354 w 181"/>
                <a:gd name="T73" fmla="*/ 4 h 8"/>
                <a:gd name="T74" fmla="*/ 354 w 181"/>
                <a:gd name="T75" fmla="*/ 4 h 8"/>
                <a:gd name="T76" fmla="*/ 354 w 181"/>
                <a:gd name="T77" fmla="*/ 4 h 8"/>
                <a:gd name="T78" fmla="*/ 354 w 181"/>
                <a:gd name="T79" fmla="*/ 4 h 8"/>
                <a:gd name="T80" fmla="*/ 372 w 181"/>
                <a:gd name="T81" fmla="*/ 4 h 8"/>
                <a:gd name="T82" fmla="*/ 372 w 181"/>
                <a:gd name="T83" fmla="*/ 4 h 8"/>
                <a:gd name="T84" fmla="*/ 372 w 181"/>
                <a:gd name="T85" fmla="*/ 4 h 8"/>
                <a:gd name="T86" fmla="*/ 395 w 181"/>
                <a:gd name="T87" fmla="*/ 4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81" h="8">
                  <a:moveTo>
                    <a:pt x="0" y="0"/>
                  </a:moveTo>
                  <a:lnTo>
                    <a:pt x="0" y="2"/>
                  </a:lnTo>
                  <a:lnTo>
                    <a:pt x="0" y="5"/>
                  </a:lnTo>
                  <a:lnTo>
                    <a:pt x="9" y="5"/>
                  </a:lnTo>
                  <a:lnTo>
                    <a:pt x="9" y="2"/>
                  </a:lnTo>
                  <a:lnTo>
                    <a:pt x="18" y="2"/>
                  </a:lnTo>
                  <a:lnTo>
                    <a:pt x="18" y="0"/>
                  </a:lnTo>
                  <a:lnTo>
                    <a:pt x="18" y="2"/>
                  </a:lnTo>
                  <a:lnTo>
                    <a:pt x="18" y="5"/>
                  </a:lnTo>
                  <a:lnTo>
                    <a:pt x="18" y="2"/>
                  </a:lnTo>
                  <a:lnTo>
                    <a:pt x="26" y="2"/>
                  </a:lnTo>
                  <a:lnTo>
                    <a:pt x="26" y="5"/>
                  </a:lnTo>
                  <a:lnTo>
                    <a:pt x="35" y="2"/>
                  </a:lnTo>
                  <a:lnTo>
                    <a:pt x="35" y="5"/>
                  </a:lnTo>
                  <a:lnTo>
                    <a:pt x="35" y="2"/>
                  </a:lnTo>
                  <a:lnTo>
                    <a:pt x="43" y="2"/>
                  </a:lnTo>
                  <a:lnTo>
                    <a:pt x="52" y="2"/>
                  </a:lnTo>
                  <a:lnTo>
                    <a:pt x="52" y="5"/>
                  </a:lnTo>
                  <a:lnTo>
                    <a:pt x="52" y="2"/>
                  </a:lnTo>
                  <a:lnTo>
                    <a:pt x="61" y="5"/>
                  </a:lnTo>
                  <a:lnTo>
                    <a:pt x="61" y="8"/>
                  </a:lnTo>
                  <a:lnTo>
                    <a:pt x="61" y="5"/>
                  </a:lnTo>
                  <a:lnTo>
                    <a:pt x="69" y="2"/>
                  </a:lnTo>
                  <a:lnTo>
                    <a:pt x="69" y="5"/>
                  </a:lnTo>
                  <a:lnTo>
                    <a:pt x="69" y="2"/>
                  </a:lnTo>
                  <a:lnTo>
                    <a:pt x="69" y="5"/>
                  </a:lnTo>
                  <a:lnTo>
                    <a:pt x="78" y="2"/>
                  </a:lnTo>
                  <a:lnTo>
                    <a:pt x="78" y="5"/>
                  </a:lnTo>
                  <a:lnTo>
                    <a:pt x="86" y="5"/>
                  </a:lnTo>
                  <a:lnTo>
                    <a:pt x="86" y="2"/>
                  </a:lnTo>
                  <a:lnTo>
                    <a:pt x="95" y="2"/>
                  </a:lnTo>
                  <a:lnTo>
                    <a:pt x="95" y="5"/>
                  </a:lnTo>
                  <a:lnTo>
                    <a:pt x="95" y="8"/>
                  </a:lnTo>
                  <a:lnTo>
                    <a:pt x="95" y="2"/>
                  </a:lnTo>
                  <a:lnTo>
                    <a:pt x="104" y="2"/>
                  </a:lnTo>
                  <a:lnTo>
                    <a:pt x="104" y="8"/>
                  </a:lnTo>
                  <a:lnTo>
                    <a:pt x="104" y="5"/>
                  </a:lnTo>
                  <a:lnTo>
                    <a:pt x="112" y="2"/>
                  </a:lnTo>
                  <a:lnTo>
                    <a:pt x="121" y="5"/>
                  </a:lnTo>
                  <a:lnTo>
                    <a:pt x="121" y="2"/>
                  </a:lnTo>
                  <a:lnTo>
                    <a:pt x="121" y="5"/>
                  </a:lnTo>
                  <a:lnTo>
                    <a:pt x="129" y="5"/>
                  </a:lnTo>
                  <a:lnTo>
                    <a:pt x="129" y="2"/>
                  </a:lnTo>
                  <a:lnTo>
                    <a:pt x="129" y="0"/>
                  </a:lnTo>
                  <a:lnTo>
                    <a:pt x="138" y="8"/>
                  </a:lnTo>
                  <a:lnTo>
                    <a:pt x="138" y="5"/>
                  </a:lnTo>
                  <a:lnTo>
                    <a:pt x="138" y="2"/>
                  </a:lnTo>
                  <a:lnTo>
                    <a:pt x="138" y="5"/>
                  </a:lnTo>
                  <a:lnTo>
                    <a:pt x="147" y="2"/>
                  </a:lnTo>
                  <a:lnTo>
                    <a:pt x="155" y="2"/>
                  </a:lnTo>
                  <a:lnTo>
                    <a:pt x="155" y="8"/>
                  </a:lnTo>
                  <a:lnTo>
                    <a:pt x="155" y="5"/>
                  </a:lnTo>
                  <a:lnTo>
                    <a:pt x="164" y="5"/>
                  </a:lnTo>
                  <a:lnTo>
                    <a:pt x="164" y="2"/>
                  </a:lnTo>
                  <a:lnTo>
                    <a:pt x="164" y="8"/>
                  </a:lnTo>
                  <a:lnTo>
                    <a:pt x="164" y="2"/>
                  </a:lnTo>
                  <a:lnTo>
                    <a:pt x="164" y="8"/>
                  </a:lnTo>
                  <a:lnTo>
                    <a:pt x="164" y="5"/>
                  </a:lnTo>
                  <a:lnTo>
                    <a:pt x="172" y="8"/>
                  </a:lnTo>
                  <a:lnTo>
                    <a:pt x="172" y="5"/>
                  </a:lnTo>
                  <a:lnTo>
                    <a:pt x="172" y="8"/>
                  </a:lnTo>
                  <a:lnTo>
                    <a:pt x="172" y="5"/>
                  </a:lnTo>
                  <a:lnTo>
                    <a:pt x="172" y="8"/>
                  </a:lnTo>
                  <a:lnTo>
                    <a:pt x="172" y="5"/>
                  </a:lnTo>
                  <a:lnTo>
                    <a:pt x="181"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905" name="Freeform 86"/>
            <p:cNvSpPr>
              <a:spLocks/>
            </p:cNvSpPr>
            <p:nvPr/>
          </p:nvSpPr>
          <p:spPr bwMode="auto">
            <a:xfrm>
              <a:off x="3179" y="2023"/>
              <a:ext cx="500" cy="64"/>
            </a:xfrm>
            <a:custGeom>
              <a:avLst/>
              <a:gdLst>
                <a:gd name="T0" fmla="*/ 27 w 473"/>
                <a:gd name="T1" fmla="*/ 0 h 148"/>
                <a:gd name="T2" fmla="*/ 27 w 473"/>
                <a:gd name="T3" fmla="*/ 0 h 148"/>
                <a:gd name="T4" fmla="*/ 43 w 473"/>
                <a:gd name="T5" fmla="*/ 0 h 148"/>
                <a:gd name="T6" fmla="*/ 43 w 473"/>
                <a:gd name="T7" fmla="*/ 0 h 148"/>
                <a:gd name="T8" fmla="*/ 62 w 473"/>
                <a:gd name="T9" fmla="*/ 0 h 148"/>
                <a:gd name="T10" fmla="*/ 79 w 473"/>
                <a:gd name="T11" fmla="*/ 0 h 148"/>
                <a:gd name="T12" fmla="*/ 79 w 473"/>
                <a:gd name="T13" fmla="*/ 0 h 148"/>
                <a:gd name="T14" fmla="*/ 95 w 473"/>
                <a:gd name="T15" fmla="*/ 0 h 148"/>
                <a:gd name="T16" fmla="*/ 95 w 473"/>
                <a:gd name="T17" fmla="*/ 0 h 148"/>
                <a:gd name="T18" fmla="*/ 112 w 473"/>
                <a:gd name="T19" fmla="*/ 0 h 148"/>
                <a:gd name="T20" fmla="*/ 131 w 473"/>
                <a:gd name="T21" fmla="*/ 0 h 148"/>
                <a:gd name="T22" fmla="*/ 131 w 473"/>
                <a:gd name="T23" fmla="*/ 0 h 148"/>
                <a:gd name="T24" fmla="*/ 146 w 473"/>
                <a:gd name="T25" fmla="*/ 0 h 148"/>
                <a:gd name="T26" fmla="*/ 163 w 473"/>
                <a:gd name="T27" fmla="*/ 0 h 148"/>
                <a:gd name="T28" fmla="*/ 180 w 473"/>
                <a:gd name="T29" fmla="*/ 0 h 148"/>
                <a:gd name="T30" fmla="*/ 198 w 473"/>
                <a:gd name="T31" fmla="*/ 0 h 148"/>
                <a:gd name="T32" fmla="*/ 230 w 473"/>
                <a:gd name="T33" fmla="*/ 0 h 148"/>
                <a:gd name="T34" fmla="*/ 248 w 473"/>
                <a:gd name="T35" fmla="*/ 0 h 148"/>
                <a:gd name="T36" fmla="*/ 265 w 473"/>
                <a:gd name="T37" fmla="*/ 0 h 148"/>
                <a:gd name="T38" fmla="*/ 280 w 473"/>
                <a:gd name="T39" fmla="*/ 0 h 148"/>
                <a:gd name="T40" fmla="*/ 280 w 473"/>
                <a:gd name="T41" fmla="*/ 0 h 148"/>
                <a:gd name="T42" fmla="*/ 298 w 473"/>
                <a:gd name="T43" fmla="*/ 0 h 148"/>
                <a:gd name="T44" fmla="*/ 315 w 473"/>
                <a:gd name="T45" fmla="*/ 0 h 148"/>
                <a:gd name="T46" fmla="*/ 331 w 473"/>
                <a:gd name="T47" fmla="*/ 0 h 148"/>
                <a:gd name="T48" fmla="*/ 348 w 473"/>
                <a:gd name="T49" fmla="*/ 0 h 148"/>
                <a:gd name="T50" fmla="*/ 367 w 473"/>
                <a:gd name="T51" fmla="*/ 0 h 148"/>
                <a:gd name="T52" fmla="*/ 397 w 473"/>
                <a:gd name="T53" fmla="*/ 0 h 148"/>
                <a:gd name="T54" fmla="*/ 415 w 473"/>
                <a:gd name="T55" fmla="*/ 0 h 148"/>
                <a:gd name="T56" fmla="*/ 433 w 473"/>
                <a:gd name="T57" fmla="*/ 0 h 148"/>
                <a:gd name="T58" fmla="*/ 448 w 473"/>
                <a:gd name="T59" fmla="*/ 0 h 148"/>
                <a:gd name="T60" fmla="*/ 465 w 473"/>
                <a:gd name="T61" fmla="*/ 0 h 148"/>
                <a:gd name="T62" fmla="*/ 484 w 473"/>
                <a:gd name="T63" fmla="*/ 0 h 148"/>
                <a:gd name="T64" fmla="*/ 516 w 473"/>
                <a:gd name="T65" fmla="*/ 0 h 148"/>
                <a:gd name="T66" fmla="*/ 537 w 473"/>
                <a:gd name="T67" fmla="*/ 0 h 148"/>
                <a:gd name="T68" fmla="*/ 550 w 473"/>
                <a:gd name="T69" fmla="*/ 0 h 148"/>
                <a:gd name="T70" fmla="*/ 570 w 473"/>
                <a:gd name="T71" fmla="*/ 0 h 148"/>
                <a:gd name="T72" fmla="*/ 584 w 473"/>
                <a:gd name="T73" fmla="*/ 0 h 148"/>
                <a:gd name="T74" fmla="*/ 604 w 473"/>
                <a:gd name="T75" fmla="*/ 0 h 148"/>
                <a:gd name="T76" fmla="*/ 617 w 473"/>
                <a:gd name="T77" fmla="*/ 0 h 148"/>
                <a:gd name="T78" fmla="*/ 652 w 473"/>
                <a:gd name="T79" fmla="*/ 0 h 148"/>
                <a:gd name="T80" fmla="*/ 668 w 473"/>
                <a:gd name="T81" fmla="*/ 0 h 148"/>
                <a:gd name="T82" fmla="*/ 684 w 473"/>
                <a:gd name="T83" fmla="*/ 0 h 148"/>
                <a:gd name="T84" fmla="*/ 703 w 473"/>
                <a:gd name="T85" fmla="*/ 0 h 148"/>
                <a:gd name="T86" fmla="*/ 719 w 473"/>
                <a:gd name="T87" fmla="*/ 0 h 148"/>
                <a:gd name="T88" fmla="*/ 739 w 473"/>
                <a:gd name="T89" fmla="*/ 0 h 148"/>
                <a:gd name="T90" fmla="*/ 753 w 473"/>
                <a:gd name="T91" fmla="*/ 0 h 148"/>
                <a:gd name="T92" fmla="*/ 770 w 473"/>
                <a:gd name="T93" fmla="*/ 0 h 148"/>
                <a:gd name="T94" fmla="*/ 785 w 473"/>
                <a:gd name="T95" fmla="*/ 0 h 148"/>
                <a:gd name="T96" fmla="*/ 819 w 473"/>
                <a:gd name="T97" fmla="*/ 0 h 148"/>
                <a:gd name="T98" fmla="*/ 836 w 473"/>
                <a:gd name="T99" fmla="*/ 0 h 148"/>
                <a:gd name="T100" fmla="*/ 853 w 473"/>
                <a:gd name="T101" fmla="*/ 0 h 148"/>
                <a:gd name="T102" fmla="*/ 873 w 473"/>
                <a:gd name="T103" fmla="*/ 0 h 148"/>
                <a:gd name="T104" fmla="*/ 873 w 473"/>
                <a:gd name="T105" fmla="*/ 0 h 148"/>
                <a:gd name="T106" fmla="*/ 903 w 473"/>
                <a:gd name="T107" fmla="*/ 0 h 148"/>
                <a:gd name="T108" fmla="*/ 923 w 473"/>
                <a:gd name="T109" fmla="*/ 0 h 1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3" h="148">
                  <a:moveTo>
                    <a:pt x="0" y="0"/>
                  </a:moveTo>
                  <a:lnTo>
                    <a:pt x="15" y="37"/>
                  </a:lnTo>
                  <a:lnTo>
                    <a:pt x="15" y="43"/>
                  </a:lnTo>
                  <a:lnTo>
                    <a:pt x="15" y="62"/>
                  </a:lnTo>
                  <a:lnTo>
                    <a:pt x="15" y="71"/>
                  </a:lnTo>
                  <a:lnTo>
                    <a:pt x="15" y="90"/>
                  </a:lnTo>
                  <a:lnTo>
                    <a:pt x="23" y="95"/>
                  </a:lnTo>
                  <a:lnTo>
                    <a:pt x="23" y="105"/>
                  </a:lnTo>
                  <a:lnTo>
                    <a:pt x="23" y="110"/>
                  </a:lnTo>
                  <a:lnTo>
                    <a:pt x="23" y="124"/>
                  </a:lnTo>
                  <a:lnTo>
                    <a:pt x="23" y="120"/>
                  </a:lnTo>
                  <a:lnTo>
                    <a:pt x="32" y="124"/>
                  </a:lnTo>
                  <a:lnTo>
                    <a:pt x="32" y="133"/>
                  </a:lnTo>
                  <a:lnTo>
                    <a:pt x="32" y="129"/>
                  </a:lnTo>
                  <a:lnTo>
                    <a:pt x="32" y="133"/>
                  </a:lnTo>
                  <a:lnTo>
                    <a:pt x="32" y="139"/>
                  </a:lnTo>
                  <a:lnTo>
                    <a:pt x="41" y="139"/>
                  </a:lnTo>
                  <a:lnTo>
                    <a:pt x="41" y="133"/>
                  </a:lnTo>
                  <a:lnTo>
                    <a:pt x="41" y="143"/>
                  </a:lnTo>
                  <a:lnTo>
                    <a:pt x="41" y="133"/>
                  </a:lnTo>
                  <a:lnTo>
                    <a:pt x="41" y="139"/>
                  </a:lnTo>
                  <a:lnTo>
                    <a:pt x="49" y="139"/>
                  </a:lnTo>
                  <a:lnTo>
                    <a:pt x="49" y="143"/>
                  </a:lnTo>
                  <a:lnTo>
                    <a:pt x="49" y="139"/>
                  </a:lnTo>
                  <a:lnTo>
                    <a:pt x="49" y="143"/>
                  </a:lnTo>
                  <a:lnTo>
                    <a:pt x="49" y="139"/>
                  </a:lnTo>
                  <a:lnTo>
                    <a:pt x="58" y="133"/>
                  </a:lnTo>
                  <a:lnTo>
                    <a:pt x="58" y="148"/>
                  </a:lnTo>
                  <a:lnTo>
                    <a:pt x="58" y="139"/>
                  </a:lnTo>
                  <a:lnTo>
                    <a:pt x="58" y="133"/>
                  </a:lnTo>
                  <a:lnTo>
                    <a:pt x="67" y="133"/>
                  </a:lnTo>
                  <a:lnTo>
                    <a:pt x="67" y="139"/>
                  </a:lnTo>
                  <a:lnTo>
                    <a:pt x="67" y="143"/>
                  </a:lnTo>
                  <a:lnTo>
                    <a:pt x="67" y="139"/>
                  </a:lnTo>
                  <a:lnTo>
                    <a:pt x="75" y="139"/>
                  </a:lnTo>
                  <a:lnTo>
                    <a:pt x="75" y="143"/>
                  </a:lnTo>
                  <a:lnTo>
                    <a:pt x="84" y="129"/>
                  </a:lnTo>
                  <a:lnTo>
                    <a:pt x="84" y="133"/>
                  </a:lnTo>
                  <a:lnTo>
                    <a:pt x="84" y="139"/>
                  </a:lnTo>
                  <a:lnTo>
                    <a:pt x="92" y="129"/>
                  </a:lnTo>
                  <a:lnTo>
                    <a:pt x="92" y="133"/>
                  </a:lnTo>
                  <a:lnTo>
                    <a:pt x="101" y="139"/>
                  </a:lnTo>
                  <a:lnTo>
                    <a:pt x="101" y="129"/>
                  </a:lnTo>
                  <a:lnTo>
                    <a:pt x="101" y="124"/>
                  </a:lnTo>
                  <a:lnTo>
                    <a:pt x="101" y="129"/>
                  </a:lnTo>
                  <a:lnTo>
                    <a:pt x="110" y="129"/>
                  </a:lnTo>
                  <a:lnTo>
                    <a:pt x="110" y="133"/>
                  </a:lnTo>
                  <a:lnTo>
                    <a:pt x="110" y="124"/>
                  </a:lnTo>
                  <a:lnTo>
                    <a:pt x="118" y="129"/>
                  </a:lnTo>
                  <a:lnTo>
                    <a:pt x="118" y="124"/>
                  </a:lnTo>
                  <a:lnTo>
                    <a:pt x="118" y="133"/>
                  </a:lnTo>
                  <a:lnTo>
                    <a:pt x="118" y="124"/>
                  </a:lnTo>
                  <a:lnTo>
                    <a:pt x="127" y="124"/>
                  </a:lnTo>
                  <a:lnTo>
                    <a:pt x="127" y="129"/>
                  </a:lnTo>
                  <a:lnTo>
                    <a:pt x="136" y="129"/>
                  </a:lnTo>
                  <a:lnTo>
                    <a:pt x="136" y="124"/>
                  </a:lnTo>
                  <a:lnTo>
                    <a:pt x="136" y="120"/>
                  </a:lnTo>
                  <a:lnTo>
                    <a:pt x="144" y="120"/>
                  </a:lnTo>
                  <a:lnTo>
                    <a:pt x="144" y="124"/>
                  </a:lnTo>
                  <a:lnTo>
                    <a:pt x="144" y="120"/>
                  </a:lnTo>
                  <a:lnTo>
                    <a:pt x="144" y="124"/>
                  </a:lnTo>
                  <a:lnTo>
                    <a:pt x="144" y="129"/>
                  </a:lnTo>
                  <a:lnTo>
                    <a:pt x="144" y="124"/>
                  </a:lnTo>
                  <a:lnTo>
                    <a:pt x="153" y="129"/>
                  </a:lnTo>
                  <a:lnTo>
                    <a:pt x="153" y="120"/>
                  </a:lnTo>
                  <a:lnTo>
                    <a:pt x="153" y="114"/>
                  </a:lnTo>
                  <a:lnTo>
                    <a:pt x="162" y="120"/>
                  </a:lnTo>
                  <a:lnTo>
                    <a:pt x="162" y="114"/>
                  </a:lnTo>
                  <a:lnTo>
                    <a:pt x="170" y="120"/>
                  </a:lnTo>
                  <a:lnTo>
                    <a:pt x="170" y="114"/>
                  </a:lnTo>
                  <a:lnTo>
                    <a:pt x="170" y="120"/>
                  </a:lnTo>
                  <a:lnTo>
                    <a:pt x="170" y="114"/>
                  </a:lnTo>
                  <a:lnTo>
                    <a:pt x="179" y="114"/>
                  </a:lnTo>
                  <a:lnTo>
                    <a:pt x="179" y="120"/>
                  </a:lnTo>
                  <a:lnTo>
                    <a:pt x="188" y="124"/>
                  </a:lnTo>
                  <a:lnTo>
                    <a:pt x="188" y="120"/>
                  </a:lnTo>
                  <a:lnTo>
                    <a:pt x="188" y="110"/>
                  </a:lnTo>
                  <a:lnTo>
                    <a:pt x="188" y="120"/>
                  </a:lnTo>
                  <a:lnTo>
                    <a:pt x="196" y="110"/>
                  </a:lnTo>
                  <a:lnTo>
                    <a:pt x="196" y="114"/>
                  </a:lnTo>
                  <a:lnTo>
                    <a:pt x="205" y="110"/>
                  </a:lnTo>
                  <a:lnTo>
                    <a:pt x="205" y="105"/>
                  </a:lnTo>
                  <a:lnTo>
                    <a:pt x="205" y="110"/>
                  </a:lnTo>
                  <a:lnTo>
                    <a:pt x="214" y="110"/>
                  </a:lnTo>
                  <a:lnTo>
                    <a:pt x="214" y="105"/>
                  </a:lnTo>
                  <a:lnTo>
                    <a:pt x="214" y="110"/>
                  </a:lnTo>
                  <a:lnTo>
                    <a:pt x="222" y="105"/>
                  </a:lnTo>
                  <a:lnTo>
                    <a:pt x="222" y="110"/>
                  </a:lnTo>
                  <a:lnTo>
                    <a:pt x="231" y="105"/>
                  </a:lnTo>
                  <a:lnTo>
                    <a:pt x="231" y="110"/>
                  </a:lnTo>
                  <a:lnTo>
                    <a:pt x="231" y="105"/>
                  </a:lnTo>
                  <a:lnTo>
                    <a:pt x="240" y="105"/>
                  </a:lnTo>
                  <a:lnTo>
                    <a:pt x="240" y="110"/>
                  </a:lnTo>
                  <a:lnTo>
                    <a:pt x="248" y="110"/>
                  </a:lnTo>
                  <a:lnTo>
                    <a:pt x="248" y="105"/>
                  </a:lnTo>
                  <a:lnTo>
                    <a:pt x="257" y="105"/>
                  </a:lnTo>
                  <a:lnTo>
                    <a:pt x="257" y="95"/>
                  </a:lnTo>
                  <a:lnTo>
                    <a:pt x="265" y="110"/>
                  </a:lnTo>
                  <a:lnTo>
                    <a:pt x="265" y="105"/>
                  </a:lnTo>
                  <a:lnTo>
                    <a:pt x="274" y="105"/>
                  </a:lnTo>
                  <a:lnTo>
                    <a:pt x="274" y="95"/>
                  </a:lnTo>
                  <a:lnTo>
                    <a:pt x="274" y="105"/>
                  </a:lnTo>
                  <a:lnTo>
                    <a:pt x="283" y="105"/>
                  </a:lnTo>
                  <a:lnTo>
                    <a:pt x="283" y="110"/>
                  </a:lnTo>
                  <a:lnTo>
                    <a:pt x="291" y="105"/>
                  </a:lnTo>
                  <a:lnTo>
                    <a:pt x="291" y="110"/>
                  </a:lnTo>
                  <a:lnTo>
                    <a:pt x="291" y="105"/>
                  </a:lnTo>
                  <a:lnTo>
                    <a:pt x="300" y="105"/>
                  </a:lnTo>
                  <a:lnTo>
                    <a:pt x="300" y="95"/>
                  </a:lnTo>
                  <a:lnTo>
                    <a:pt x="309" y="95"/>
                  </a:lnTo>
                  <a:lnTo>
                    <a:pt x="309" y="105"/>
                  </a:lnTo>
                  <a:lnTo>
                    <a:pt x="309" y="110"/>
                  </a:lnTo>
                  <a:lnTo>
                    <a:pt x="317" y="105"/>
                  </a:lnTo>
                  <a:lnTo>
                    <a:pt x="317" y="95"/>
                  </a:lnTo>
                  <a:lnTo>
                    <a:pt x="326" y="95"/>
                  </a:lnTo>
                  <a:lnTo>
                    <a:pt x="326" y="105"/>
                  </a:lnTo>
                  <a:lnTo>
                    <a:pt x="326" y="95"/>
                  </a:lnTo>
                  <a:lnTo>
                    <a:pt x="335" y="105"/>
                  </a:lnTo>
                  <a:lnTo>
                    <a:pt x="335" y="95"/>
                  </a:lnTo>
                  <a:lnTo>
                    <a:pt x="343" y="95"/>
                  </a:lnTo>
                  <a:lnTo>
                    <a:pt x="352" y="95"/>
                  </a:lnTo>
                  <a:lnTo>
                    <a:pt x="361" y="105"/>
                  </a:lnTo>
                  <a:lnTo>
                    <a:pt x="361" y="95"/>
                  </a:lnTo>
                  <a:lnTo>
                    <a:pt x="369" y="95"/>
                  </a:lnTo>
                  <a:lnTo>
                    <a:pt x="369" y="105"/>
                  </a:lnTo>
                  <a:lnTo>
                    <a:pt x="369" y="95"/>
                  </a:lnTo>
                  <a:lnTo>
                    <a:pt x="378" y="95"/>
                  </a:lnTo>
                  <a:lnTo>
                    <a:pt x="387" y="95"/>
                  </a:lnTo>
                  <a:lnTo>
                    <a:pt x="387" y="90"/>
                  </a:lnTo>
                  <a:lnTo>
                    <a:pt x="387" y="95"/>
                  </a:lnTo>
                  <a:lnTo>
                    <a:pt x="395" y="95"/>
                  </a:lnTo>
                  <a:lnTo>
                    <a:pt x="404" y="110"/>
                  </a:lnTo>
                  <a:lnTo>
                    <a:pt x="404" y="95"/>
                  </a:lnTo>
                  <a:lnTo>
                    <a:pt x="412" y="95"/>
                  </a:lnTo>
                  <a:lnTo>
                    <a:pt x="412" y="105"/>
                  </a:lnTo>
                  <a:lnTo>
                    <a:pt x="412" y="95"/>
                  </a:lnTo>
                  <a:lnTo>
                    <a:pt x="421" y="95"/>
                  </a:lnTo>
                  <a:lnTo>
                    <a:pt x="430" y="95"/>
                  </a:lnTo>
                  <a:lnTo>
                    <a:pt x="438" y="95"/>
                  </a:lnTo>
                  <a:lnTo>
                    <a:pt x="447" y="95"/>
                  </a:lnTo>
                  <a:lnTo>
                    <a:pt x="447" y="105"/>
                  </a:lnTo>
                  <a:lnTo>
                    <a:pt x="456" y="95"/>
                  </a:lnTo>
                  <a:lnTo>
                    <a:pt x="464" y="105"/>
                  </a:lnTo>
                  <a:lnTo>
                    <a:pt x="464" y="95"/>
                  </a:lnTo>
                  <a:lnTo>
                    <a:pt x="473" y="90"/>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689239" name="Text Box 87"/>
          <p:cNvSpPr txBox="1">
            <a:spLocks noChangeAspect="1" noChangeArrowheads="1"/>
          </p:cNvSpPr>
          <p:nvPr/>
        </p:nvSpPr>
        <p:spPr bwMode="auto">
          <a:xfrm>
            <a:off x="3962400" y="3700463"/>
            <a:ext cx="6651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AQP4</a:t>
            </a:r>
          </a:p>
        </p:txBody>
      </p:sp>
      <p:grpSp>
        <p:nvGrpSpPr>
          <p:cNvPr id="26" name="Group 88"/>
          <p:cNvGrpSpPr>
            <a:grpSpLocks/>
          </p:cNvGrpSpPr>
          <p:nvPr/>
        </p:nvGrpSpPr>
        <p:grpSpPr bwMode="auto">
          <a:xfrm>
            <a:off x="2836863" y="3929063"/>
            <a:ext cx="404812" cy="244475"/>
            <a:chOff x="2200" y="2142"/>
            <a:chExt cx="255" cy="154"/>
          </a:xfrm>
        </p:grpSpPr>
        <p:sp>
          <p:nvSpPr>
            <p:cNvPr id="32902" name="Line 89"/>
            <p:cNvSpPr>
              <a:spLocks noChangeShapeType="1"/>
            </p:cNvSpPr>
            <p:nvPr/>
          </p:nvSpPr>
          <p:spPr bwMode="auto">
            <a:xfrm>
              <a:off x="2397" y="2219"/>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903" name="Rectangle 90"/>
            <p:cNvSpPr>
              <a:spLocks noChangeArrowheads="1"/>
            </p:cNvSpPr>
            <p:nvPr/>
          </p:nvSpPr>
          <p:spPr bwMode="auto">
            <a:xfrm>
              <a:off x="2200" y="2142"/>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grpSp>
      <p:grpSp>
        <p:nvGrpSpPr>
          <p:cNvPr id="27" name="Group 194"/>
          <p:cNvGrpSpPr>
            <a:grpSpLocks/>
          </p:cNvGrpSpPr>
          <p:nvPr/>
        </p:nvGrpSpPr>
        <p:grpSpPr bwMode="auto">
          <a:xfrm>
            <a:off x="2836863" y="2133600"/>
            <a:ext cx="411162" cy="244475"/>
            <a:chOff x="1787" y="1344"/>
            <a:chExt cx="259" cy="154"/>
          </a:xfrm>
        </p:grpSpPr>
        <p:sp>
          <p:nvSpPr>
            <p:cNvPr id="32900" name="Rectangle 92"/>
            <p:cNvSpPr>
              <a:spLocks noChangeArrowheads="1"/>
            </p:cNvSpPr>
            <p:nvPr/>
          </p:nvSpPr>
          <p:spPr bwMode="auto">
            <a:xfrm>
              <a:off x="1787" y="1344"/>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2901" name="Line 96"/>
            <p:cNvSpPr>
              <a:spLocks noChangeShapeType="1"/>
            </p:cNvSpPr>
            <p:nvPr/>
          </p:nvSpPr>
          <p:spPr bwMode="auto">
            <a:xfrm>
              <a:off x="1988" y="1419"/>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8" name="Group 100"/>
          <p:cNvGrpSpPr>
            <a:grpSpLocks/>
          </p:cNvGrpSpPr>
          <p:nvPr/>
        </p:nvGrpSpPr>
        <p:grpSpPr bwMode="auto">
          <a:xfrm>
            <a:off x="7239000" y="3776663"/>
            <a:ext cx="1654175" cy="1195387"/>
            <a:chOff x="3962" y="3291"/>
            <a:chExt cx="1042" cy="753"/>
          </a:xfrm>
        </p:grpSpPr>
        <p:sp>
          <p:nvSpPr>
            <p:cNvPr id="32885" name="Text Box 101"/>
            <p:cNvSpPr txBox="1">
              <a:spLocks noChangeAspect="1" noChangeArrowheads="1"/>
            </p:cNvSpPr>
            <p:nvPr/>
          </p:nvSpPr>
          <p:spPr bwMode="auto">
            <a:xfrm>
              <a:off x="3962" y="3313"/>
              <a:ext cx="50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zh-CN" altLang="en-US" sz="1200">
                  <a:solidFill>
                    <a:schemeClr val="tx1"/>
                  </a:solidFill>
                  <a:latin typeface="Arial Narrow" pitchFamily="34" charset="0"/>
                  <a:ea typeface="宋体" pitchFamily="2" charset="-122"/>
                  <a:sym typeface="Symbol" pitchFamily="18" charset="2"/>
                </a:rPr>
                <a:t></a:t>
              </a:r>
              <a:r>
                <a:rPr lang="en-US" altLang="zh-CN" sz="1200">
                  <a:solidFill>
                    <a:schemeClr val="tx1"/>
                  </a:solidFill>
                  <a:latin typeface="Arial Narrow" pitchFamily="34" charset="0"/>
                  <a:ea typeface="宋体" pitchFamily="2" charset="-122"/>
                </a:rPr>
                <a:t>[NH</a:t>
              </a:r>
              <a:r>
                <a:rPr lang="en-US" altLang="zh-CN" sz="1200" baseline="-25000">
                  <a:solidFill>
                    <a:schemeClr val="tx1"/>
                  </a:solidFill>
                  <a:latin typeface="Arial Narrow" pitchFamily="34" charset="0"/>
                  <a:ea typeface="宋体" pitchFamily="2" charset="-122"/>
                </a:rPr>
                <a:t>3</a:t>
              </a:r>
              <a:r>
                <a:rPr lang="en-US" altLang="zh-CN" sz="1200">
                  <a:solidFill>
                    <a:schemeClr val="tx1"/>
                  </a:solidFill>
                  <a:latin typeface="Arial Narrow" pitchFamily="34" charset="0"/>
                  <a:ea typeface="宋体" pitchFamily="2" charset="-122"/>
                </a:rPr>
                <a:t>]</a:t>
              </a:r>
              <a:r>
                <a:rPr lang="en-US" altLang="zh-CN" sz="1200" baseline="-25000">
                  <a:solidFill>
                    <a:schemeClr val="tx1"/>
                  </a:solidFill>
                  <a:latin typeface="Arial Narrow" pitchFamily="34" charset="0"/>
                  <a:ea typeface="宋体" pitchFamily="2" charset="-122"/>
                </a:rPr>
                <a:t>S</a:t>
              </a:r>
            </a:p>
          </p:txBody>
        </p:sp>
        <p:sp>
          <p:nvSpPr>
            <p:cNvPr id="32886" name="Text Box 102"/>
            <p:cNvSpPr txBox="1">
              <a:spLocks noChangeAspect="1" noChangeArrowheads="1"/>
            </p:cNvSpPr>
            <p:nvPr/>
          </p:nvSpPr>
          <p:spPr bwMode="auto">
            <a:xfrm>
              <a:off x="3969" y="3739"/>
              <a:ext cx="40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a:r>
                <a:rPr lang="zh-CN" altLang="en-US" sz="1200">
                  <a:solidFill>
                    <a:srgbClr val="FF0000"/>
                  </a:solidFill>
                  <a:latin typeface="Arial Narrow" pitchFamily="34" charset="0"/>
                  <a:ea typeface="宋体" pitchFamily="2" charset="-122"/>
                  <a:sym typeface="Symbol" pitchFamily="18" charset="2"/>
                </a:rPr>
                <a:t></a:t>
              </a:r>
              <a:r>
                <a:rPr lang="en-US" altLang="zh-CN" sz="1200">
                  <a:solidFill>
                    <a:srgbClr val="FF0000"/>
                  </a:solidFill>
                  <a:latin typeface="Arial Narrow" pitchFamily="34" charset="0"/>
                  <a:ea typeface="宋体" pitchFamily="2" charset="-122"/>
                </a:rPr>
                <a:t>pH</a:t>
              </a:r>
              <a:r>
                <a:rPr lang="en-US" altLang="zh-CN" sz="1200" baseline="-25000">
                  <a:solidFill>
                    <a:srgbClr val="FF0000"/>
                  </a:solidFill>
                  <a:latin typeface="Arial Narrow" pitchFamily="34" charset="0"/>
                  <a:ea typeface="宋体" pitchFamily="2" charset="-122"/>
                </a:rPr>
                <a:t>S</a:t>
              </a:r>
            </a:p>
          </p:txBody>
        </p:sp>
        <p:sp>
          <p:nvSpPr>
            <p:cNvPr id="32887" name="Freeform 103" descr="50%"/>
            <p:cNvSpPr>
              <a:spLocks noChangeAspect="1"/>
            </p:cNvSpPr>
            <p:nvPr/>
          </p:nvSpPr>
          <p:spPr bwMode="auto">
            <a:xfrm flipH="1" flipV="1">
              <a:off x="4772" y="3732"/>
              <a:ext cx="94" cy="83"/>
            </a:xfrm>
            <a:custGeom>
              <a:avLst/>
              <a:gdLst>
                <a:gd name="T0" fmla="*/ 0 w 257"/>
                <a:gd name="T1" fmla="*/ 0 h 265"/>
                <a:gd name="T2" fmla="*/ 0 w 257"/>
                <a:gd name="T3" fmla="*/ 0 h 265"/>
                <a:gd name="T4" fmla="*/ 0 w 257"/>
                <a:gd name="T5" fmla="*/ 0 h 265"/>
                <a:gd name="T6" fmla="*/ 0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pattFill prst="pct50">
              <a:fgClr>
                <a:srgbClr val="000000"/>
              </a:fgClr>
              <a:bgClr>
                <a:srgbClr val="FFFFFF"/>
              </a:bgClr>
            </a:patt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9" name="Group 104"/>
            <p:cNvGrpSpPr>
              <a:grpSpLocks noChangeAspect="1"/>
            </p:cNvGrpSpPr>
            <p:nvPr/>
          </p:nvGrpSpPr>
          <p:grpSpPr bwMode="auto">
            <a:xfrm>
              <a:off x="4770" y="3732"/>
              <a:ext cx="200" cy="173"/>
              <a:chOff x="5132" y="1338"/>
              <a:chExt cx="284" cy="249"/>
            </a:xfrm>
          </p:grpSpPr>
          <p:sp>
            <p:nvSpPr>
              <p:cNvPr id="32898" name="Line 105"/>
              <p:cNvSpPr>
                <a:spLocks noChangeAspect="1" noChangeShapeType="1"/>
              </p:cNvSpPr>
              <p:nvPr/>
            </p:nvSpPr>
            <p:spPr bwMode="auto">
              <a:xfrm>
                <a:off x="5132" y="1338"/>
                <a:ext cx="223" cy="249"/>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899" name="Line 106"/>
              <p:cNvSpPr>
                <a:spLocks noChangeAspect="1" noChangeShapeType="1"/>
              </p:cNvSpPr>
              <p:nvPr/>
            </p:nvSpPr>
            <p:spPr bwMode="auto">
              <a:xfrm>
                <a:off x="5134" y="1339"/>
                <a:ext cx="282" cy="196"/>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2889" name="Rectangle 107"/>
            <p:cNvSpPr>
              <a:spLocks noChangeAspect="1" noChangeArrowheads="1"/>
            </p:cNvSpPr>
            <p:nvPr/>
          </p:nvSpPr>
          <p:spPr bwMode="auto">
            <a:xfrm rot="7947096" flipH="1" flipV="1">
              <a:off x="4757" y="3722"/>
              <a:ext cx="65" cy="54"/>
            </a:xfrm>
            <a:prstGeom prst="rect">
              <a:avLst/>
            </a:prstGeom>
            <a:solidFill>
              <a:schemeClr val="bg1"/>
            </a:solidFill>
            <a:ln w="3175">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2890" name="Oval 108"/>
            <p:cNvSpPr>
              <a:spLocks noChangeAspect="1" noChangeArrowheads="1"/>
            </p:cNvSpPr>
            <p:nvPr/>
          </p:nvSpPr>
          <p:spPr bwMode="auto">
            <a:xfrm rot="-2700000">
              <a:off x="4335" y="3291"/>
              <a:ext cx="559" cy="554"/>
            </a:xfrm>
            <a:prstGeom prst="ellipse">
              <a:avLst/>
            </a:prstGeom>
            <a:gradFill rotWithShape="1">
              <a:gsLst>
                <a:gs pos="0">
                  <a:srgbClr val="595959"/>
                </a:gs>
                <a:gs pos="100000">
                  <a:srgbClr val="C0C0C0"/>
                </a:gs>
              </a:gsLst>
              <a:lin ang="5400000" scaled="1"/>
            </a:gradFill>
            <a:ln>
              <a:noFill/>
            </a:ln>
            <a:effectLst/>
            <a:extLst>
              <a:ext uri="{91240B29-F687-4F45-9708-019B960494DF}">
                <a14:hiddenLine xmlns:a14="http://schemas.microsoft.com/office/drawing/2010/main" xmlns="" w="19050">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2891" name="Rectangle 109"/>
            <p:cNvSpPr>
              <a:spLocks noChangeAspect="1" noChangeArrowheads="1"/>
            </p:cNvSpPr>
            <p:nvPr/>
          </p:nvSpPr>
          <p:spPr bwMode="auto">
            <a:xfrm>
              <a:off x="4034" y="3476"/>
              <a:ext cx="25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altLang="zh-CN" sz="1200">
                  <a:solidFill>
                    <a:schemeClr val="tx1"/>
                  </a:solidFill>
                  <a:latin typeface="Arial Narrow" pitchFamily="34" charset="0"/>
                  <a:ea typeface="宋体" pitchFamily="2" charset="-122"/>
                </a:rPr>
                <a:t>NH</a:t>
              </a:r>
              <a:r>
                <a:rPr lang="en-US" altLang="zh-CN" sz="1200" baseline="-25000">
                  <a:solidFill>
                    <a:schemeClr val="tx1"/>
                  </a:solidFill>
                  <a:latin typeface="Arial Narrow" pitchFamily="34" charset="0"/>
                  <a:ea typeface="宋体" pitchFamily="2" charset="-122"/>
                </a:rPr>
                <a:t>3</a:t>
              </a:r>
              <a:endParaRPr lang="en-US" altLang="zh-CN" sz="1200">
                <a:solidFill>
                  <a:schemeClr val="tx1"/>
                </a:solidFill>
                <a:latin typeface="Arial Narrow" pitchFamily="34" charset="0"/>
                <a:ea typeface="宋体" pitchFamily="2" charset="-122"/>
              </a:endParaRPr>
            </a:p>
          </p:txBody>
        </p:sp>
        <p:sp>
          <p:nvSpPr>
            <p:cNvPr id="32892" name="Line 110"/>
            <p:cNvSpPr>
              <a:spLocks noChangeAspect="1" noChangeShapeType="1"/>
            </p:cNvSpPr>
            <p:nvPr/>
          </p:nvSpPr>
          <p:spPr bwMode="auto">
            <a:xfrm flipH="1">
              <a:off x="4257" y="3568"/>
              <a:ext cx="257" cy="3"/>
            </a:xfrm>
            <a:prstGeom prst="line">
              <a:avLst/>
            </a:prstGeom>
            <a:noFill/>
            <a:ln w="9525">
              <a:solidFill>
                <a:schemeClr val="tx1"/>
              </a:solidFill>
              <a:round/>
              <a:headEnd type="stealth" w="sm"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893" name="Rectangle 111"/>
            <p:cNvSpPr>
              <a:spLocks noChangeAspect="1" noChangeArrowheads="1"/>
            </p:cNvSpPr>
            <p:nvPr/>
          </p:nvSpPr>
          <p:spPr bwMode="auto">
            <a:xfrm>
              <a:off x="4359" y="3839"/>
              <a:ext cx="29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altLang="zh-CN" sz="1200">
                  <a:solidFill>
                    <a:schemeClr val="tx1"/>
                  </a:solidFill>
                  <a:latin typeface="Arial Narrow" pitchFamily="34" charset="0"/>
                  <a:ea typeface="宋体" pitchFamily="2" charset="-122"/>
                </a:rPr>
                <a:t>NH</a:t>
              </a:r>
              <a:r>
                <a:rPr lang="en-US" altLang="zh-CN" sz="1200" baseline="-14000">
                  <a:solidFill>
                    <a:schemeClr val="tx1"/>
                  </a:solidFill>
                  <a:latin typeface="Arial Narrow" pitchFamily="34" charset="0"/>
                  <a:ea typeface="宋体" pitchFamily="2" charset="-122"/>
                </a:rPr>
                <a:t>4</a:t>
              </a:r>
              <a:r>
                <a:rPr lang="en-US" altLang="zh-CN" sz="1200" baseline="30000">
                  <a:solidFill>
                    <a:schemeClr val="tx1"/>
                  </a:solidFill>
                  <a:latin typeface="Arial Narrow" pitchFamily="34" charset="0"/>
                  <a:ea typeface="宋体" pitchFamily="2" charset="-122"/>
                </a:rPr>
                <a:t>+</a:t>
              </a:r>
            </a:p>
          </p:txBody>
        </p:sp>
        <p:sp>
          <p:nvSpPr>
            <p:cNvPr id="32894" name="Rectangle 112"/>
            <p:cNvSpPr>
              <a:spLocks noChangeAspect="1" noChangeArrowheads="1"/>
            </p:cNvSpPr>
            <p:nvPr/>
          </p:nvSpPr>
          <p:spPr bwMode="auto">
            <a:xfrm>
              <a:off x="4032" y="3622"/>
              <a:ext cx="29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zh-CN" sz="1200">
                  <a:solidFill>
                    <a:schemeClr val="tx1"/>
                  </a:solidFill>
                  <a:latin typeface="Arial Narrow" pitchFamily="34" charset="0"/>
                  <a:ea typeface="宋体" pitchFamily="2" charset="-122"/>
                </a:rPr>
                <a:t>H</a:t>
              </a:r>
              <a:r>
                <a:rPr lang="en-US" altLang="zh-CN" sz="1200" baseline="30000">
                  <a:solidFill>
                    <a:schemeClr val="tx1"/>
                  </a:solidFill>
                  <a:latin typeface="Arial Narrow" pitchFamily="34" charset="0"/>
                  <a:ea typeface="宋体" pitchFamily="2" charset="-122"/>
                </a:rPr>
                <a:t>+</a:t>
              </a:r>
            </a:p>
          </p:txBody>
        </p:sp>
        <p:sp>
          <p:nvSpPr>
            <p:cNvPr id="32895" name="Freeform 113"/>
            <p:cNvSpPr>
              <a:spLocks noChangeAspect="1"/>
            </p:cNvSpPr>
            <p:nvPr/>
          </p:nvSpPr>
          <p:spPr bwMode="auto">
            <a:xfrm rot="3420073" flipH="1">
              <a:off x="4185" y="3728"/>
              <a:ext cx="329" cy="27"/>
            </a:xfrm>
            <a:custGeom>
              <a:avLst/>
              <a:gdLst>
                <a:gd name="T0" fmla="*/ 0 w 615"/>
                <a:gd name="T1" fmla="*/ 0 h 74"/>
                <a:gd name="T2" fmla="*/ 1 w 615"/>
                <a:gd name="T3" fmla="*/ 0 h 74"/>
                <a:gd name="T4" fmla="*/ 1 w 615"/>
                <a:gd name="T5" fmla="*/ 0 h 74"/>
                <a:gd name="T6" fmla="*/ 1 w 615"/>
                <a:gd name="T7" fmla="*/ 0 h 74"/>
                <a:gd name="T8" fmla="*/ 1 w 615"/>
                <a:gd name="T9" fmla="*/ 0 h 74"/>
                <a:gd name="T10" fmla="*/ 1 w 615"/>
                <a:gd name="T11" fmla="*/ 0 h 74"/>
                <a:gd name="T12" fmla="*/ 1 w 615"/>
                <a:gd name="T13" fmla="*/ 0 h 74"/>
                <a:gd name="T14" fmla="*/ 1 w 615"/>
                <a:gd name="T15" fmla="*/ 0 h 74"/>
                <a:gd name="T16" fmla="*/ 1 w 615"/>
                <a:gd name="T17" fmla="*/ 0 h 74"/>
                <a:gd name="T18" fmla="*/ 1 w 615"/>
                <a:gd name="T19" fmla="*/ 0 h 74"/>
                <a:gd name="T20" fmla="*/ 1 w 615"/>
                <a:gd name="T21" fmla="*/ 0 h 74"/>
                <a:gd name="T22" fmla="*/ 1 w 615"/>
                <a:gd name="T23" fmla="*/ 0 h 74"/>
                <a:gd name="T24" fmla="*/ 1 w 615"/>
                <a:gd name="T25" fmla="*/ 0 h 74"/>
                <a:gd name="T26" fmla="*/ 1 w 615"/>
                <a:gd name="T27" fmla="*/ 0 h 74"/>
                <a:gd name="T28" fmla="*/ 1 w 615"/>
                <a:gd name="T29" fmla="*/ 0 h 74"/>
                <a:gd name="T30" fmla="*/ 1 w 615"/>
                <a:gd name="T31" fmla="*/ 0 h 74"/>
                <a:gd name="T32" fmla="*/ 1 w 615"/>
                <a:gd name="T33" fmla="*/ 0 h 74"/>
                <a:gd name="T34" fmla="*/ 1 w 615"/>
                <a:gd name="T35" fmla="*/ 0 h 74"/>
                <a:gd name="T36" fmla="*/ 1 w 615"/>
                <a:gd name="T37" fmla="*/ 0 h 74"/>
                <a:gd name="T38" fmla="*/ 1 w 615"/>
                <a:gd name="T39" fmla="*/ 0 h 74"/>
                <a:gd name="T40" fmla="*/ 1 w 615"/>
                <a:gd name="T41" fmla="*/ 0 h 74"/>
                <a:gd name="T42" fmla="*/ 1 w 615"/>
                <a:gd name="T43" fmla="*/ 0 h 74"/>
                <a:gd name="T44" fmla="*/ 1 w 615"/>
                <a:gd name="T45" fmla="*/ 0 h 74"/>
                <a:gd name="T46" fmla="*/ 1 w 615"/>
                <a:gd name="T47" fmla="*/ 0 h 74"/>
                <a:gd name="T48" fmla="*/ 1 w 615"/>
                <a:gd name="T49" fmla="*/ 0 h 74"/>
                <a:gd name="T50" fmla="*/ 1 w 615"/>
                <a:gd name="T51" fmla="*/ 0 h 74"/>
                <a:gd name="T52" fmla="*/ 1 w 615"/>
                <a:gd name="T53" fmla="*/ 0 h 74"/>
                <a:gd name="T54" fmla="*/ 1 w 615"/>
                <a:gd name="T55" fmla="*/ 0 h 74"/>
                <a:gd name="T56" fmla="*/ 1 w 615"/>
                <a:gd name="T57" fmla="*/ 0 h 74"/>
                <a:gd name="T58" fmla="*/ 1 w 615"/>
                <a:gd name="T59" fmla="*/ 0 h 74"/>
                <a:gd name="T60" fmla="*/ 1 w 615"/>
                <a:gd name="T61" fmla="*/ 0 h 74"/>
                <a:gd name="T62" fmla="*/ 1 w 615"/>
                <a:gd name="T63" fmla="*/ 0 h 74"/>
                <a:gd name="T64" fmla="*/ 1 w 615"/>
                <a:gd name="T65" fmla="*/ 0 h 74"/>
                <a:gd name="T66" fmla="*/ 1 w 615"/>
                <a:gd name="T67" fmla="*/ 0 h 74"/>
                <a:gd name="T68" fmla="*/ 1 w 615"/>
                <a:gd name="T69" fmla="*/ 0 h 74"/>
                <a:gd name="T70" fmla="*/ 1 w 615"/>
                <a:gd name="T71" fmla="*/ 0 h 74"/>
                <a:gd name="T72" fmla="*/ 1 w 615"/>
                <a:gd name="T73" fmla="*/ 0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9525" cap="rnd" cmpd="sng">
              <a:solidFill>
                <a:schemeClr val="tx1"/>
              </a:solidFill>
              <a:prstDash val="solid"/>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96" name="Arc 114"/>
            <p:cNvSpPr>
              <a:spLocks noChangeAspect="1"/>
            </p:cNvSpPr>
            <p:nvPr/>
          </p:nvSpPr>
          <p:spPr bwMode="auto">
            <a:xfrm rot="5363961" flipH="1">
              <a:off x="4215" y="3678"/>
              <a:ext cx="116" cy="163"/>
            </a:xfrm>
            <a:custGeom>
              <a:avLst/>
              <a:gdLst>
                <a:gd name="T0" fmla="*/ 0 w 21600"/>
                <a:gd name="T1" fmla="*/ 0 h 26268"/>
                <a:gd name="T2" fmla="*/ 0 w 21600"/>
                <a:gd name="T3" fmla="*/ 0 h 26268"/>
                <a:gd name="T4" fmla="*/ 0 w 21600"/>
                <a:gd name="T5" fmla="*/ 0 h 26268"/>
                <a:gd name="T6" fmla="*/ 0 60000 65536"/>
                <a:gd name="T7" fmla="*/ 0 60000 65536"/>
                <a:gd name="T8" fmla="*/ 0 60000 65536"/>
              </a:gdLst>
              <a:ahLst/>
              <a:cxnLst>
                <a:cxn ang="T6">
                  <a:pos x="T0" y="T1"/>
                </a:cxn>
                <a:cxn ang="T7">
                  <a:pos x="T2" y="T3"/>
                </a:cxn>
                <a:cxn ang="T8">
                  <a:pos x="T4" y="T5"/>
                </a:cxn>
              </a:cxnLst>
              <a:rect l="0" t="0" r="r" b="b"/>
              <a:pathLst>
                <a:path w="21600" h="26268" fill="none" extrusionOk="0">
                  <a:moveTo>
                    <a:pt x="8970" y="0"/>
                  </a:moveTo>
                  <a:cubicBezTo>
                    <a:pt x="16664" y="3512"/>
                    <a:pt x="21600" y="11191"/>
                    <a:pt x="21600" y="19649"/>
                  </a:cubicBezTo>
                  <a:cubicBezTo>
                    <a:pt x="21600" y="21895"/>
                    <a:pt x="21249" y="24129"/>
                    <a:pt x="20560" y="26267"/>
                  </a:cubicBezTo>
                </a:path>
                <a:path w="21600" h="26268" stroke="0" extrusionOk="0">
                  <a:moveTo>
                    <a:pt x="8970" y="0"/>
                  </a:moveTo>
                  <a:cubicBezTo>
                    <a:pt x="16664" y="3512"/>
                    <a:pt x="21600" y="11191"/>
                    <a:pt x="21600" y="19649"/>
                  </a:cubicBezTo>
                  <a:cubicBezTo>
                    <a:pt x="21600" y="21895"/>
                    <a:pt x="21249" y="24129"/>
                    <a:pt x="20560" y="26267"/>
                  </a:cubicBezTo>
                  <a:lnTo>
                    <a:pt x="0" y="19649"/>
                  </a:lnTo>
                  <a:lnTo>
                    <a:pt x="8970" y="0"/>
                  </a:lnTo>
                  <a:close/>
                </a:path>
              </a:pathLst>
            </a:custGeom>
            <a:noFill/>
            <a:ln w="9525">
              <a:solidFill>
                <a:schemeClr val="tx1"/>
              </a:solidFill>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897" name="Rectangle 115"/>
            <p:cNvSpPr>
              <a:spLocks noChangeAspect="1" noChangeArrowheads="1"/>
            </p:cNvSpPr>
            <p:nvPr/>
          </p:nvSpPr>
          <p:spPr bwMode="auto">
            <a:xfrm>
              <a:off x="4812" y="3905"/>
              <a:ext cx="192" cy="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1275" tIns="19050" rIns="41275" bIns="19050">
              <a:spAutoFit/>
            </a:bodyPr>
            <a:lstStyle/>
            <a:p>
              <a:pPr defTabSz="165100" eaLnBrk="0" hangingPunct="0"/>
              <a:r>
                <a:rPr lang="en-US" altLang="zh-CN" sz="1200">
                  <a:solidFill>
                    <a:schemeClr val="tx1"/>
                  </a:solidFill>
                  <a:latin typeface="Arial Narrow" pitchFamily="34" charset="0"/>
                  <a:ea typeface="宋体" pitchFamily="2" charset="-122"/>
                </a:rPr>
                <a:t>pHs</a:t>
              </a:r>
              <a:endParaRPr lang="en-US" altLang="zh-CN" sz="1200">
                <a:solidFill>
                  <a:schemeClr val="tx1"/>
                </a:solidFill>
                <a:latin typeface="Arial Narrow" pitchFamily="34" charset="0"/>
                <a:ea typeface="宋体" pitchFamily="2" charset="-122"/>
                <a:sym typeface="Symbol" pitchFamily="18" charset="2"/>
              </a:endParaRPr>
            </a:p>
          </p:txBody>
        </p:sp>
      </p:grpSp>
      <p:grpSp>
        <p:nvGrpSpPr>
          <p:cNvPr id="30" name="Group 116"/>
          <p:cNvGrpSpPr>
            <a:grpSpLocks/>
          </p:cNvGrpSpPr>
          <p:nvPr/>
        </p:nvGrpSpPr>
        <p:grpSpPr bwMode="auto">
          <a:xfrm>
            <a:off x="228600" y="3776663"/>
            <a:ext cx="1760538" cy="1246187"/>
            <a:chOff x="1028" y="3483"/>
            <a:chExt cx="1109" cy="785"/>
          </a:xfrm>
        </p:grpSpPr>
        <p:sp>
          <p:nvSpPr>
            <p:cNvPr id="32868" name="Rectangle 117"/>
            <p:cNvSpPr>
              <a:spLocks noChangeAspect="1" noChangeArrowheads="1"/>
            </p:cNvSpPr>
            <p:nvPr/>
          </p:nvSpPr>
          <p:spPr bwMode="auto">
            <a:xfrm>
              <a:off x="1945" y="4063"/>
              <a:ext cx="192" cy="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41275" tIns="19050" rIns="41275" bIns="19050">
              <a:spAutoFit/>
            </a:bodyPr>
            <a:lstStyle/>
            <a:p>
              <a:pPr defTabSz="165100" eaLnBrk="0" hangingPunct="0"/>
              <a:r>
                <a:rPr lang="en-US" altLang="zh-CN" sz="1200">
                  <a:solidFill>
                    <a:schemeClr val="tx1"/>
                  </a:solidFill>
                  <a:latin typeface="Arial Narrow" pitchFamily="34" charset="0"/>
                  <a:ea typeface="宋体" pitchFamily="2" charset="-122"/>
                </a:rPr>
                <a:t>pHs</a:t>
              </a:r>
              <a:endParaRPr lang="en-US" altLang="zh-CN" sz="1200">
                <a:solidFill>
                  <a:schemeClr val="tx1"/>
                </a:solidFill>
                <a:latin typeface="Arial Narrow" pitchFamily="34" charset="0"/>
                <a:ea typeface="宋体" pitchFamily="2" charset="-122"/>
                <a:sym typeface="Symbol" pitchFamily="18" charset="2"/>
              </a:endParaRPr>
            </a:p>
          </p:txBody>
        </p:sp>
        <p:grpSp>
          <p:nvGrpSpPr>
            <p:cNvPr id="31" name="Group 118"/>
            <p:cNvGrpSpPr>
              <a:grpSpLocks noChangeAspect="1"/>
            </p:cNvGrpSpPr>
            <p:nvPr/>
          </p:nvGrpSpPr>
          <p:grpSpPr bwMode="auto">
            <a:xfrm>
              <a:off x="1896" y="3898"/>
              <a:ext cx="207" cy="189"/>
              <a:chOff x="2464" y="412"/>
              <a:chExt cx="141" cy="130"/>
            </a:xfrm>
          </p:grpSpPr>
          <p:sp>
            <p:nvSpPr>
              <p:cNvPr id="32880" name="Freeform 119" descr="50%"/>
              <p:cNvSpPr>
                <a:spLocks noChangeAspect="1"/>
              </p:cNvSpPr>
              <p:nvPr/>
            </p:nvSpPr>
            <p:spPr bwMode="auto">
              <a:xfrm flipH="1" flipV="1">
                <a:off x="2470" y="423"/>
                <a:ext cx="64" cy="57"/>
              </a:xfrm>
              <a:custGeom>
                <a:avLst/>
                <a:gdLst>
                  <a:gd name="T0" fmla="*/ 0 w 257"/>
                  <a:gd name="T1" fmla="*/ 0 h 265"/>
                  <a:gd name="T2" fmla="*/ 0 w 257"/>
                  <a:gd name="T3" fmla="*/ 0 h 265"/>
                  <a:gd name="T4" fmla="*/ 0 w 257"/>
                  <a:gd name="T5" fmla="*/ 0 h 265"/>
                  <a:gd name="T6" fmla="*/ 0 w 257"/>
                  <a:gd name="T7" fmla="*/ 0 h 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7" h="265">
                    <a:moveTo>
                      <a:pt x="53" y="0"/>
                    </a:moveTo>
                    <a:lnTo>
                      <a:pt x="256" y="264"/>
                    </a:lnTo>
                    <a:lnTo>
                      <a:pt x="0" y="56"/>
                    </a:lnTo>
                    <a:lnTo>
                      <a:pt x="53" y="0"/>
                    </a:lnTo>
                  </a:path>
                </a:pathLst>
              </a:custGeom>
              <a:pattFill prst="pct50">
                <a:fgClr>
                  <a:srgbClr val="000000"/>
                </a:fgClr>
                <a:bgClr>
                  <a:srgbClr val="FFFFFF"/>
                </a:bgClr>
              </a:pattFill>
              <a:ln w="9525" cap="rnd">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689152" name="Group 120"/>
              <p:cNvGrpSpPr>
                <a:grpSpLocks noChangeAspect="1"/>
              </p:cNvGrpSpPr>
              <p:nvPr/>
            </p:nvGrpSpPr>
            <p:grpSpPr bwMode="auto">
              <a:xfrm>
                <a:off x="2469" y="423"/>
                <a:ext cx="136" cy="119"/>
                <a:chOff x="2469" y="423"/>
                <a:chExt cx="136" cy="119"/>
              </a:xfrm>
            </p:grpSpPr>
            <p:sp>
              <p:nvSpPr>
                <p:cNvPr id="32883" name="Line 121"/>
                <p:cNvSpPr>
                  <a:spLocks noChangeAspect="1" noChangeShapeType="1"/>
                </p:cNvSpPr>
                <p:nvPr/>
              </p:nvSpPr>
              <p:spPr bwMode="auto">
                <a:xfrm>
                  <a:off x="2469" y="423"/>
                  <a:ext cx="107" cy="119"/>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884" name="Line 122"/>
                <p:cNvSpPr>
                  <a:spLocks noChangeAspect="1" noChangeShapeType="1"/>
                </p:cNvSpPr>
                <p:nvPr/>
              </p:nvSpPr>
              <p:spPr bwMode="auto">
                <a:xfrm>
                  <a:off x="2470" y="423"/>
                  <a:ext cx="135" cy="94"/>
                </a:xfrm>
                <a:prstGeom prst="line">
                  <a:avLst/>
                </a:prstGeom>
                <a:noFill/>
                <a:ln w="9525">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2882" name="Rectangle 123"/>
              <p:cNvSpPr>
                <a:spLocks noChangeAspect="1" noChangeArrowheads="1"/>
              </p:cNvSpPr>
              <p:nvPr/>
            </p:nvSpPr>
            <p:spPr bwMode="auto">
              <a:xfrm rot="7947096" flipH="1" flipV="1">
                <a:off x="2460" y="416"/>
                <a:ext cx="45" cy="37"/>
              </a:xfrm>
              <a:prstGeom prst="rect">
                <a:avLst/>
              </a:prstGeom>
              <a:solidFill>
                <a:schemeClr val="bg1"/>
              </a:solidFill>
              <a:ln w="3175">
                <a:solidFill>
                  <a:schemeClr val="bg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32870" name="Rectangle 124"/>
            <p:cNvSpPr>
              <a:spLocks noChangeAspect="1" noChangeArrowheads="1"/>
            </p:cNvSpPr>
            <p:nvPr/>
          </p:nvSpPr>
          <p:spPr bwMode="auto">
            <a:xfrm>
              <a:off x="1266" y="4035"/>
              <a:ext cx="34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r>
                <a:rPr lang="en-US" altLang="zh-CN" sz="1200">
                  <a:solidFill>
                    <a:schemeClr val="tx1"/>
                  </a:solidFill>
                  <a:latin typeface="Arial Narrow" pitchFamily="34" charset="0"/>
                  <a:ea typeface="宋体" pitchFamily="2" charset="-122"/>
                </a:rPr>
                <a:t>HCO</a:t>
              </a:r>
              <a:r>
                <a:rPr lang="en-US" altLang="zh-CN" sz="1200" baseline="-14000">
                  <a:solidFill>
                    <a:schemeClr val="tx1"/>
                  </a:solidFill>
                  <a:latin typeface="Arial Narrow" pitchFamily="34" charset="0"/>
                  <a:ea typeface="宋体" pitchFamily="2" charset="-122"/>
                </a:rPr>
                <a:t>3</a:t>
              </a:r>
              <a:r>
                <a:rPr lang="en-US" altLang="zh-CN" sz="1200" baseline="30000">
                  <a:solidFill>
                    <a:schemeClr val="tx1"/>
                  </a:solidFill>
                  <a:latin typeface="Arial Narrow" pitchFamily="34" charset="0"/>
                  <a:ea typeface="宋体" pitchFamily="2" charset="-122"/>
                </a:rPr>
                <a:t>–</a:t>
              </a:r>
            </a:p>
          </p:txBody>
        </p:sp>
        <p:sp>
          <p:nvSpPr>
            <p:cNvPr id="32871" name="Rectangle 125"/>
            <p:cNvSpPr>
              <a:spLocks noChangeAspect="1" noChangeArrowheads="1"/>
            </p:cNvSpPr>
            <p:nvPr/>
          </p:nvSpPr>
          <p:spPr bwMode="auto">
            <a:xfrm>
              <a:off x="1582" y="3991"/>
              <a:ext cx="30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zh-CN" sz="1200">
                  <a:solidFill>
                    <a:schemeClr val="tx1"/>
                  </a:solidFill>
                  <a:latin typeface="Arial Narrow" pitchFamily="34" charset="0"/>
                  <a:ea typeface="宋体" pitchFamily="2" charset="-122"/>
                </a:rPr>
                <a:t>H</a:t>
              </a:r>
              <a:r>
                <a:rPr lang="en-US" altLang="zh-CN" sz="1200" baseline="30000">
                  <a:solidFill>
                    <a:schemeClr val="tx1"/>
                  </a:solidFill>
                  <a:latin typeface="Arial Narrow" pitchFamily="34" charset="0"/>
                  <a:ea typeface="宋体" pitchFamily="2" charset="-122"/>
                </a:rPr>
                <a:t>+</a:t>
              </a:r>
            </a:p>
          </p:txBody>
        </p:sp>
        <p:sp>
          <p:nvSpPr>
            <p:cNvPr id="32872" name="Freeform 126"/>
            <p:cNvSpPr>
              <a:spLocks noChangeAspect="1"/>
            </p:cNvSpPr>
            <p:nvPr/>
          </p:nvSpPr>
          <p:spPr bwMode="auto">
            <a:xfrm rot="1998638" flipH="1" flipV="1">
              <a:off x="1295" y="3942"/>
              <a:ext cx="330" cy="61"/>
            </a:xfrm>
            <a:custGeom>
              <a:avLst/>
              <a:gdLst>
                <a:gd name="T0" fmla="*/ 0 w 615"/>
                <a:gd name="T1" fmla="*/ 0 h 74"/>
                <a:gd name="T2" fmla="*/ 1 w 615"/>
                <a:gd name="T3" fmla="*/ 2 h 74"/>
                <a:gd name="T4" fmla="*/ 1 w 615"/>
                <a:gd name="T5" fmla="*/ 2 h 74"/>
                <a:gd name="T6" fmla="*/ 1 w 615"/>
                <a:gd name="T7" fmla="*/ 2 h 74"/>
                <a:gd name="T8" fmla="*/ 1 w 615"/>
                <a:gd name="T9" fmla="*/ 2 h 74"/>
                <a:gd name="T10" fmla="*/ 1 w 615"/>
                <a:gd name="T11" fmla="*/ 3 h 74"/>
                <a:gd name="T12" fmla="*/ 1 w 615"/>
                <a:gd name="T13" fmla="*/ 4 h 74"/>
                <a:gd name="T14" fmla="*/ 1 w 615"/>
                <a:gd name="T15" fmla="*/ 4 h 74"/>
                <a:gd name="T16" fmla="*/ 1 w 615"/>
                <a:gd name="T17" fmla="*/ 5 h 74"/>
                <a:gd name="T18" fmla="*/ 1 w 615"/>
                <a:gd name="T19" fmla="*/ 5 h 74"/>
                <a:gd name="T20" fmla="*/ 1 w 615"/>
                <a:gd name="T21" fmla="*/ 6 h 74"/>
                <a:gd name="T22" fmla="*/ 1 w 615"/>
                <a:gd name="T23" fmla="*/ 6 h 74"/>
                <a:gd name="T24" fmla="*/ 1 w 615"/>
                <a:gd name="T25" fmla="*/ 6 h 74"/>
                <a:gd name="T26" fmla="*/ 1 w 615"/>
                <a:gd name="T27" fmla="*/ 7 h 74"/>
                <a:gd name="T28" fmla="*/ 1 w 615"/>
                <a:gd name="T29" fmla="*/ 7 h 74"/>
                <a:gd name="T30" fmla="*/ 1 w 615"/>
                <a:gd name="T31" fmla="*/ 7 h 74"/>
                <a:gd name="T32" fmla="*/ 1 w 615"/>
                <a:gd name="T33" fmla="*/ 7 h 74"/>
                <a:gd name="T34" fmla="*/ 1 w 615"/>
                <a:gd name="T35" fmla="*/ 7 h 74"/>
                <a:gd name="T36" fmla="*/ 1 w 615"/>
                <a:gd name="T37" fmla="*/ 7 h 74"/>
                <a:gd name="T38" fmla="*/ 1 w 615"/>
                <a:gd name="T39" fmla="*/ 7 h 74"/>
                <a:gd name="T40" fmla="*/ 1 w 615"/>
                <a:gd name="T41" fmla="*/ 7 h 74"/>
                <a:gd name="T42" fmla="*/ 1 w 615"/>
                <a:gd name="T43" fmla="*/ 7 h 74"/>
                <a:gd name="T44" fmla="*/ 1 w 615"/>
                <a:gd name="T45" fmla="*/ 7 h 74"/>
                <a:gd name="T46" fmla="*/ 1 w 615"/>
                <a:gd name="T47" fmla="*/ 7 h 74"/>
                <a:gd name="T48" fmla="*/ 1 w 615"/>
                <a:gd name="T49" fmla="*/ 7 h 74"/>
                <a:gd name="T50" fmla="*/ 1 w 615"/>
                <a:gd name="T51" fmla="*/ 6 h 74"/>
                <a:gd name="T52" fmla="*/ 1 w 615"/>
                <a:gd name="T53" fmla="*/ 6 h 74"/>
                <a:gd name="T54" fmla="*/ 1 w 615"/>
                <a:gd name="T55" fmla="*/ 6 h 74"/>
                <a:gd name="T56" fmla="*/ 1 w 615"/>
                <a:gd name="T57" fmla="*/ 6 h 74"/>
                <a:gd name="T58" fmla="*/ 1 w 615"/>
                <a:gd name="T59" fmla="*/ 5 h 74"/>
                <a:gd name="T60" fmla="*/ 1 w 615"/>
                <a:gd name="T61" fmla="*/ 5 h 74"/>
                <a:gd name="T62" fmla="*/ 1 w 615"/>
                <a:gd name="T63" fmla="*/ 4 h 74"/>
                <a:gd name="T64" fmla="*/ 1 w 615"/>
                <a:gd name="T65" fmla="*/ 3 h 74"/>
                <a:gd name="T66" fmla="*/ 1 w 615"/>
                <a:gd name="T67" fmla="*/ 2 h 74"/>
                <a:gd name="T68" fmla="*/ 1 w 615"/>
                <a:gd name="T69" fmla="*/ 2 h 74"/>
                <a:gd name="T70" fmla="*/ 1 w 615"/>
                <a:gd name="T71" fmla="*/ 2 h 74"/>
                <a:gd name="T72" fmla="*/ 1 w 615"/>
                <a:gd name="T73" fmla="*/ 2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9525" cap="rnd" cmpd="sng">
              <a:solidFill>
                <a:schemeClr val="tx1"/>
              </a:solidFill>
              <a:prstDash val="solid"/>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73" name="Freeform 127"/>
            <p:cNvSpPr>
              <a:spLocks noChangeAspect="1"/>
            </p:cNvSpPr>
            <p:nvPr/>
          </p:nvSpPr>
          <p:spPr bwMode="auto">
            <a:xfrm rot="2852334" flipH="1">
              <a:off x="1336" y="3925"/>
              <a:ext cx="325" cy="25"/>
            </a:xfrm>
            <a:custGeom>
              <a:avLst/>
              <a:gdLst>
                <a:gd name="T0" fmla="*/ 0 w 615"/>
                <a:gd name="T1" fmla="*/ 0 h 74"/>
                <a:gd name="T2" fmla="*/ 1 w 615"/>
                <a:gd name="T3" fmla="*/ 0 h 74"/>
                <a:gd name="T4" fmla="*/ 1 w 615"/>
                <a:gd name="T5" fmla="*/ 0 h 74"/>
                <a:gd name="T6" fmla="*/ 1 w 615"/>
                <a:gd name="T7" fmla="*/ 0 h 74"/>
                <a:gd name="T8" fmla="*/ 1 w 615"/>
                <a:gd name="T9" fmla="*/ 0 h 74"/>
                <a:gd name="T10" fmla="*/ 1 w 615"/>
                <a:gd name="T11" fmla="*/ 0 h 74"/>
                <a:gd name="T12" fmla="*/ 1 w 615"/>
                <a:gd name="T13" fmla="*/ 0 h 74"/>
                <a:gd name="T14" fmla="*/ 1 w 615"/>
                <a:gd name="T15" fmla="*/ 0 h 74"/>
                <a:gd name="T16" fmla="*/ 1 w 615"/>
                <a:gd name="T17" fmla="*/ 0 h 74"/>
                <a:gd name="T18" fmla="*/ 1 w 615"/>
                <a:gd name="T19" fmla="*/ 0 h 74"/>
                <a:gd name="T20" fmla="*/ 1 w 615"/>
                <a:gd name="T21" fmla="*/ 0 h 74"/>
                <a:gd name="T22" fmla="*/ 1 w 615"/>
                <a:gd name="T23" fmla="*/ 0 h 74"/>
                <a:gd name="T24" fmla="*/ 1 w 615"/>
                <a:gd name="T25" fmla="*/ 0 h 74"/>
                <a:gd name="T26" fmla="*/ 1 w 615"/>
                <a:gd name="T27" fmla="*/ 0 h 74"/>
                <a:gd name="T28" fmla="*/ 1 w 615"/>
                <a:gd name="T29" fmla="*/ 0 h 74"/>
                <a:gd name="T30" fmla="*/ 1 w 615"/>
                <a:gd name="T31" fmla="*/ 0 h 74"/>
                <a:gd name="T32" fmla="*/ 1 w 615"/>
                <a:gd name="T33" fmla="*/ 0 h 74"/>
                <a:gd name="T34" fmla="*/ 1 w 615"/>
                <a:gd name="T35" fmla="*/ 0 h 74"/>
                <a:gd name="T36" fmla="*/ 1 w 615"/>
                <a:gd name="T37" fmla="*/ 0 h 74"/>
                <a:gd name="T38" fmla="*/ 1 w 615"/>
                <a:gd name="T39" fmla="*/ 0 h 74"/>
                <a:gd name="T40" fmla="*/ 1 w 615"/>
                <a:gd name="T41" fmla="*/ 0 h 74"/>
                <a:gd name="T42" fmla="*/ 1 w 615"/>
                <a:gd name="T43" fmla="*/ 0 h 74"/>
                <a:gd name="T44" fmla="*/ 1 w 615"/>
                <a:gd name="T45" fmla="*/ 0 h 74"/>
                <a:gd name="T46" fmla="*/ 1 w 615"/>
                <a:gd name="T47" fmla="*/ 0 h 74"/>
                <a:gd name="T48" fmla="*/ 1 w 615"/>
                <a:gd name="T49" fmla="*/ 0 h 74"/>
                <a:gd name="T50" fmla="*/ 1 w 615"/>
                <a:gd name="T51" fmla="*/ 0 h 74"/>
                <a:gd name="T52" fmla="*/ 1 w 615"/>
                <a:gd name="T53" fmla="*/ 0 h 74"/>
                <a:gd name="T54" fmla="*/ 1 w 615"/>
                <a:gd name="T55" fmla="*/ 0 h 74"/>
                <a:gd name="T56" fmla="*/ 1 w 615"/>
                <a:gd name="T57" fmla="*/ 0 h 74"/>
                <a:gd name="T58" fmla="*/ 1 w 615"/>
                <a:gd name="T59" fmla="*/ 0 h 74"/>
                <a:gd name="T60" fmla="*/ 1 w 615"/>
                <a:gd name="T61" fmla="*/ 0 h 74"/>
                <a:gd name="T62" fmla="*/ 1 w 615"/>
                <a:gd name="T63" fmla="*/ 0 h 74"/>
                <a:gd name="T64" fmla="*/ 1 w 615"/>
                <a:gd name="T65" fmla="*/ 0 h 74"/>
                <a:gd name="T66" fmla="*/ 1 w 615"/>
                <a:gd name="T67" fmla="*/ 0 h 74"/>
                <a:gd name="T68" fmla="*/ 1 w 615"/>
                <a:gd name="T69" fmla="*/ 0 h 74"/>
                <a:gd name="T70" fmla="*/ 1 w 615"/>
                <a:gd name="T71" fmla="*/ 0 h 74"/>
                <a:gd name="T72" fmla="*/ 1 w 615"/>
                <a:gd name="T73" fmla="*/ 0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15" h="74">
                  <a:moveTo>
                    <a:pt x="0" y="0"/>
                  </a:moveTo>
                  <a:lnTo>
                    <a:pt x="14" y="6"/>
                  </a:lnTo>
                  <a:lnTo>
                    <a:pt x="30" y="14"/>
                  </a:lnTo>
                  <a:lnTo>
                    <a:pt x="46" y="21"/>
                  </a:lnTo>
                  <a:lnTo>
                    <a:pt x="62" y="27"/>
                  </a:lnTo>
                  <a:lnTo>
                    <a:pt x="81" y="33"/>
                  </a:lnTo>
                  <a:lnTo>
                    <a:pt x="97" y="37"/>
                  </a:lnTo>
                  <a:lnTo>
                    <a:pt x="113" y="42"/>
                  </a:lnTo>
                  <a:lnTo>
                    <a:pt x="130" y="48"/>
                  </a:lnTo>
                  <a:lnTo>
                    <a:pt x="148" y="51"/>
                  </a:lnTo>
                  <a:lnTo>
                    <a:pt x="165" y="55"/>
                  </a:lnTo>
                  <a:lnTo>
                    <a:pt x="181" y="60"/>
                  </a:lnTo>
                  <a:lnTo>
                    <a:pt x="200" y="63"/>
                  </a:lnTo>
                  <a:lnTo>
                    <a:pt x="217" y="66"/>
                  </a:lnTo>
                  <a:lnTo>
                    <a:pt x="234" y="67"/>
                  </a:lnTo>
                  <a:lnTo>
                    <a:pt x="253" y="69"/>
                  </a:lnTo>
                  <a:lnTo>
                    <a:pt x="269" y="70"/>
                  </a:lnTo>
                  <a:lnTo>
                    <a:pt x="288" y="72"/>
                  </a:lnTo>
                  <a:lnTo>
                    <a:pt x="305" y="73"/>
                  </a:lnTo>
                  <a:lnTo>
                    <a:pt x="323" y="73"/>
                  </a:lnTo>
                  <a:lnTo>
                    <a:pt x="340" y="72"/>
                  </a:lnTo>
                  <a:lnTo>
                    <a:pt x="359" y="72"/>
                  </a:lnTo>
                  <a:lnTo>
                    <a:pt x="376" y="69"/>
                  </a:lnTo>
                  <a:lnTo>
                    <a:pt x="392" y="69"/>
                  </a:lnTo>
                  <a:lnTo>
                    <a:pt x="411" y="66"/>
                  </a:lnTo>
                  <a:lnTo>
                    <a:pt x="428" y="63"/>
                  </a:lnTo>
                  <a:lnTo>
                    <a:pt x="445" y="60"/>
                  </a:lnTo>
                  <a:lnTo>
                    <a:pt x="463" y="57"/>
                  </a:lnTo>
                  <a:lnTo>
                    <a:pt x="480" y="54"/>
                  </a:lnTo>
                  <a:lnTo>
                    <a:pt x="497" y="48"/>
                  </a:lnTo>
                  <a:lnTo>
                    <a:pt x="515" y="45"/>
                  </a:lnTo>
                  <a:lnTo>
                    <a:pt x="532" y="39"/>
                  </a:lnTo>
                  <a:lnTo>
                    <a:pt x="548" y="35"/>
                  </a:lnTo>
                  <a:lnTo>
                    <a:pt x="564" y="29"/>
                  </a:lnTo>
                  <a:lnTo>
                    <a:pt x="581" y="23"/>
                  </a:lnTo>
                  <a:lnTo>
                    <a:pt x="596" y="15"/>
                  </a:lnTo>
                  <a:lnTo>
                    <a:pt x="614" y="9"/>
                  </a:lnTo>
                </a:path>
              </a:pathLst>
            </a:custGeom>
            <a:noFill/>
            <a:ln w="9525" cap="rnd" cmpd="sng">
              <a:solidFill>
                <a:schemeClr val="tx1"/>
              </a:solidFill>
              <a:prstDash val="solid"/>
              <a:round/>
              <a:headEnd type="none" w="med" len="lg"/>
              <a:tailEnd type="stealth" w="sm"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74" name="Text Box 128"/>
            <p:cNvSpPr txBox="1">
              <a:spLocks noChangeAspect="1" noChangeArrowheads="1"/>
            </p:cNvSpPr>
            <p:nvPr/>
          </p:nvSpPr>
          <p:spPr bwMode="auto">
            <a:xfrm>
              <a:off x="1144" y="3841"/>
              <a:ext cx="147" cy="1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0" rIns="0" bIns="0">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nSpc>
                  <a:spcPct val="105000"/>
                </a:lnSpc>
                <a:spcAft>
                  <a:spcPct val="5000"/>
                </a:spcAft>
              </a:pPr>
              <a:r>
                <a:rPr lang="en-US" altLang="zh-CN" sz="1200">
                  <a:solidFill>
                    <a:schemeClr val="tx1"/>
                  </a:solidFill>
                  <a:latin typeface="Arial Narrow" pitchFamily="34" charset="0"/>
                  <a:ea typeface="宋体" pitchFamily="2" charset="-122"/>
                </a:rPr>
                <a:t>H</a:t>
              </a:r>
              <a:r>
                <a:rPr lang="en-US" altLang="zh-CN" sz="1200" baseline="-25000">
                  <a:solidFill>
                    <a:schemeClr val="tx1"/>
                  </a:solidFill>
                  <a:latin typeface="Arial Narrow" pitchFamily="34" charset="0"/>
                  <a:ea typeface="宋体" pitchFamily="2" charset="-122"/>
                </a:rPr>
                <a:t>2</a:t>
              </a:r>
              <a:r>
                <a:rPr lang="en-US" altLang="zh-CN" sz="1200">
                  <a:solidFill>
                    <a:schemeClr val="tx1"/>
                  </a:solidFill>
                  <a:latin typeface="Arial Narrow" pitchFamily="34" charset="0"/>
                  <a:ea typeface="宋体" pitchFamily="2" charset="-122"/>
                </a:rPr>
                <a:t>O</a:t>
              </a:r>
            </a:p>
          </p:txBody>
        </p:sp>
        <p:sp>
          <p:nvSpPr>
            <p:cNvPr id="32875" name="Text Box 129"/>
            <p:cNvSpPr txBox="1">
              <a:spLocks noChangeAspect="1" noChangeArrowheads="1"/>
            </p:cNvSpPr>
            <p:nvPr/>
          </p:nvSpPr>
          <p:spPr bwMode="auto">
            <a:xfrm>
              <a:off x="1545" y="4095"/>
              <a:ext cx="40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zh-CN" altLang="en-US" sz="1200">
                  <a:solidFill>
                    <a:srgbClr val="FF0000"/>
                  </a:solidFill>
                  <a:latin typeface="Arial Narrow" pitchFamily="34" charset="0"/>
                  <a:ea typeface="宋体" pitchFamily="2" charset="-122"/>
                  <a:sym typeface="Symbol" pitchFamily="18" charset="2"/>
                </a:rPr>
                <a:t></a:t>
              </a:r>
              <a:r>
                <a:rPr lang="en-US" altLang="zh-CN" sz="1200">
                  <a:solidFill>
                    <a:srgbClr val="FF0000"/>
                  </a:solidFill>
                  <a:latin typeface="Arial Narrow" pitchFamily="34" charset="0"/>
                  <a:ea typeface="宋体" pitchFamily="2" charset="-122"/>
                </a:rPr>
                <a:t>pH</a:t>
              </a:r>
              <a:r>
                <a:rPr lang="en-US" altLang="zh-CN" sz="1200" baseline="-25000">
                  <a:solidFill>
                    <a:srgbClr val="FF0000"/>
                  </a:solidFill>
                  <a:latin typeface="Arial Narrow" pitchFamily="34" charset="0"/>
                  <a:ea typeface="宋体" pitchFamily="2" charset="-122"/>
                </a:rPr>
                <a:t>S</a:t>
              </a:r>
            </a:p>
          </p:txBody>
        </p:sp>
        <p:sp>
          <p:nvSpPr>
            <p:cNvPr id="32876" name="Text Box 130"/>
            <p:cNvSpPr txBox="1">
              <a:spLocks noChangeAspect="1" noChangeArrowheads="1"/>
            </p:cNvSpPr>
            <p:nvPr/>
          </p:nvSpPr>
          <p:spPr bwMode="auto">
            <a:xfrm>
              <a:off x="1028" y="3506"/>
              <a:ext cx="492"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r>
                <a:rPr lang="zh-CN" altLang="en-US" sz="1200">
                  <a:solidFill>
                    <a:schemeClr val="tx1"/>
                  </a:solidFill>
                  <a:latin typeface="Arial Narrow" pitchFamily="34" charset="0"/>
                  <a:ea typeface="宋体" pitchFamily="2" charset="-122"/>
                  <a:sym typeface="Symbol" pitchFamily="18" charset="2"/>
                </a:rPr>
                <a:t></a:t>
              </a:r>
              <a:r>
                <a:rPr lang="en-US" altLang="zh-CN" sz="1200">
                  <a:solidFill>
                    <a:schemeClr val="tx1"/>
                  </a:solidFill>
                  <a:latin typeface="Arial Narrow" pitchFamily="34" charset="0"/>
                  <a:ea typeface="宋体" pitchFamily="2" charset="-122"/>
                </a:rPr>
                <a:t>[CO</a:t>
              </a:r>
              <a:r>
                <a:rPr lang="en-US" altLang="zh-CN" sz="1200" baseline="-25000">
                  <a:solidFill>
                    <a:schemeClr val="tx1"/>
                  </a:solidFill>
                  <a:latin typeface="Arial Narrow" pitchFamily="34" charset="0"/>
                  <a:ea typeface="宋体" pitchFamily="2" charset="-122"/>
                </a:rPr>
                <a:t>2</a:t>
              </a:r>
              <a:r>
                <a:rPr lang="en-US" altLang="zh-CN" sz="1200">
                  <a:solidFill>
                    <a:schemeClr val="tx1"/>
                  </a:solidFill>
                  <a:latin typeface="Arial Narrow" pitchFamily="34" charset="0"/>
                  <a:ea typeface="宋体" pitchFamily="2" charset="-122"/>
                </a:rPr>
                <a:t>]</a:t>
              </a:r>
              <a:r>
                <a:rPr lang="en-US" altLang="zh-CN" sz="1200" baseline="-25000">
                  <a:solidFill>
                    <a:schemeClr val="tx1"/>
                  </a:solidFill>
                  <a:latin typeface="Arial Narrow" pitchFamily="34" charset="0"/>
                  <a:ea typeface="宋体" pitchFamily="2" charset="-122"/>
                </a:rPr>
                <a:t>S</a:t>
              </a:r>
            </a:p>
          </p:txBody>
        </p:sp>
        <p:sp>
          <p:nvSpPr>
            <p:cNvPr id="32877" name="Rectangle 131"/>
            <p:cNvSpPr>
              <a:spLocks noChangeAspect="1" noChangeArrowheads="1"/>
            </p:cNvSpPr>
            <p:nvPr/>
          </p:nvSpPr>
          <p:spPr bwMode="auto">
            <a:xfrm>
              <a:off x="1100" y="3668"/>
              <a:ext cx="263"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algn="r" eaLnBrk="0" hangingPunct="0"/>
              <a:r>
                <a:rPr lang="en-US" altLang="zh-CN" sz="1200">
                  <a:solidFill>
                    <a:schemeClr val="tx1"/>
                  </a:solidFill>
                  <a:latin typeface="Arial Narrow" pitchFamily="34" charset="0"/>
                  <a:ea typeface="宋体" pitchFamily="2" charset="-122"/>
                </a:rPr>
                <a:t>CO</a:t>
              </a:r>
              <a:r>
                <a:rPr lang="en-US" altLang="zh-CN" sz="1200" baseline="-25000">
                  <a:solidFill>
                    <a:schemeClr val="tx1"/>
                  </a:solidFill>
                  <a:latin typeface="Arial Narrow" pitchFamily="34" charset="0"/>
                  <a:ea typeface="宋体" pitchFamily="2" charset="-122"/>
                </a:rPr>
                <a:t>2</a:t>
              </a:r>
            </a:p>
          </p:txBody>
        </p:sp>
        <p:sp>
          <p:nvSpPr>
            <p:cNvPr id="32878" name="Oval 132"/>
            <p:cNvSpPr>
              <a:spLocks noChangeAspect="1" noChangeArrowheads="1"/>
            </p:cNvSpPr>
            <p:nvPr/>
          </p:nvSpPr>
          <p:spPr bwMode="auto">
            <a:xfrm rot="-2700000">
              <a:off x="1460" y="3483"/>
              <a:ext cx="559" cy="553"/>
            </a:xfrm>
            <a:prstGeom prst="ellipse">
              <a:avLst/>
            </a:prstGeom>
            <a:gradFill rotWithShape="1">
              <a:gsLst>
                <a:gs pos="0">
                  <a:srgbClr val="525252"/>
                </a:gs>
                <a:gs pos="100000">
                  <a:srgbClr val="B1B1B1"/>
                </a:gs>
              </a:gsLst>
              <a:lin ang="5400000" scaled="1"/>
            </a:gradFill>
            <a:ln>
              <a:noFill/>
            </a:ln>
            <a:effectLst/>
            <a:extLst>
              <a:ext uri="{91240B29-F687-4F45-9708-019B960494DF}">
                <a14:hiddenLine xmlns:a14="http://schemas.microsoft.com/office/drawing/2010/main" xmlns="" w="19050">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2879" name="Line 133"/>
            <p:cNvSpPr>
              <a:spLocks noChangeAspect="1" noChangeShapeType="1"/>
            </p:cNvSpPr>
            <p:nvPr/>
          </p:nvSpPr>
          <p:spPr bwMode="auto">
            <a:xfrm flipH="1">
              <a:off x="1327" y="3762"/>
              <a:ext cx="300" cy="1"/>
            </a:xfrm>
            <a:prstGeom prst="line">
              <a:avLst/>
            </a:prstGeom>
            <a:noFill/>
            <a:ln w="9525">
              <a:solidFill>
                <a:schemeClr val="tx1"/>
              </a:solidFill>
              <a:round/>
              <a:headEnd type="stealth" w="sm"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2805" name="Rectangle 134"/>
          <p:cNvSpPr>
            <a:spLocks noChangeArrowheads="1"/>
          </p:cNvSpPr>
          <p:nvPr/>
        </p:nvSpPr>
        <p:spPr bwMode="auto">
          <a:xfrm>
            <a:off x="0" y="66675"/>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4400" i="1">
                <a:solidFill>
                  <a:schemeClr val="tx2"/>
                </a:solidFill>
                <a:latin typeface="Arial Narrow" pitchFamily="34" charset="0"/>
              </a:rPr>
              <a:t>Xenopus</a:t>
            </a:r>
            <a:r>
              <a:rPr lang="en-US" sz="4400">
                <a:solidFill>
                  <a:schemeClr val="tx2"/>
                </a:solidFill>
                <a:latin typeface="Arial Narrow" pitchFamily="34" charset="0"/>
              </a:rPr>
              <a:t> oocytes: Surface pH Changes Caused by Influx of CO</a:t>
            </a:r>
            <a:r>
              <a:rPr lang="en-US" sz="4400" baseline="-25000">
                <a:solidFill>
                  <a:schemeClr val="tx2"/>
                </a:solidFill>
                <a:latin typeface="Arial Narrow" pitchFamily="34" charset="0"/>
              </a:rPr>
              <a:t>2</a:t>
            </a:r>
            <a:r>
              <a:rPr lang="en-US" sz="4400">
                <a:solidFill>
                  <a:schemeClr val="tx2"/>
                </a:solidFill>
                <a:latin typeface="Arial Narrow" pitchFamily="34" charset="0"/>
              </a:rPr>
              <a:t> or NH</a:t>
            </a:r>
            <a:r>
              <a:rPr lang="en-US" sz="4400" baseline="-25000">
                <a:solidFill>
                  <a:schemeClr val="tx2"/>
                </a:solidFill>
                <a:latin typeface="Arial Narrow" pitchFamily="34" charset="0"/>
              </a:rPr>
              <a:t>3</a:t>
            </a:r>
          </a:p>
        </p:txBody>
      </p:sp>
      <p:grpSp>
        <p:nvGrpSpPr>
          <p:cNvPr id="689153" name="Group 135"/>
          <p:cNvGrpSpPr>
            <a:grpSpLocks/>
          </p:cNvGrpSpPr>
          <p:nvPr/>
        </p:nvGrpSpPr>
        <p:grpSpPr bwMode="auto">
          <a:xfrm>
            <a:off x="4410075" y="4000500"/>
            <a:ext cx="862013" cy="203200"/>
            <a:chOff x="4170" y="2106"/>
            <a:chExt cx="609" cy="102"/>
          </a:xfrm>
        </p:grpSpPr>
        <p:sp>
          <p:nvSpPr>
            <p:cNvPr id="32866" name="Freeform 136"/>
            <p:cNvSpPr>
              <a:spLocks/>
            </p:cNvSpPr>
            <p:nvPr/>
          </p:nvSpPr>
          <p:spPr bwMode="auto">
            <a:xfrm>
              <a:off x="4170" y="2106"/>
              <a:ext cx="148" cy="22"/>
            </a:xfrm>
            <a:custGeom>
              <a:avLst/>
              <a:gdLst>
                <a:gd name="T0" fmla="*/ 0 w 207"/>
                <a:gd name="T1" fmla="*/ 25 h 20"/>
                <a:gd name="T2" fmla="*/ 1 w 207"/>
                <a:gd name="T3" fmla="*/ 63 h 20"/>
                <a:gd name="T4" fmla="*/ 1 w 207"/>
                <a:gd name="T5" fmla="*/ 52 h 20"/>
                <a:gd name="T6" fmla="*/ 1 w 207"/>
                <a:gd name="T7" fmla="*/ 63 h 20"/>
                <a:gd name="T8" fmla="*/ 1 w 207"/>
                <a:gd name="T9" fmla="*/ 52 h 20"/>
                <a:gd name="T10" fmla="*/ 1 w 207"/>
                <a:gd name="T11" fmla="*/ 52 h 20"/>
                <a:gd name="T12" fmla="*/ 1 w 207"/>
                <a:gd name="T13" fmla="*/ 52 h 20"/>
                <a:gd name="T14" fmla="*/ 1 w 207"/>
                <a:gd name="T15" fmla="*/ 25 h 20"/>
                <a:gd name="T16" fmla="*/ 1 w 207"/>
                <a:gd name="T17" fmla="*/ 52 h 20"/>
                <a:gd name="T18" fmla="*/ 1 w 207"/>
                <a:gd name="T19" fmla="*/ 52 h 20"/>
                <a:gd name="T20" fmla="*/ 1 w 207"/>
                <a:gd name="T21" fmla="*/ 52 h 20"/>
                <a:gd name="T22" fmla="*/ 1 w 207"/>
                <a:gd name="T23" fmla="*/ 25 h 20"/>
                <a:gd name="T24" fmla="*/ 1 w 207"/>
                <a:gd name="T25" fmla="*/ 52 h 20"/>
                <a:gd name="T26" fmla="*/ 1 w 207"/>
                <a:gd name="T27" fmla="*/ 52 h 20"/>
                <a:gd name="T28" fmla="*/ 1 w 207"/>
                <a:gd name="T29" fmla="*/ 25 h 20"/>
                <a:gd name="T30" fmla="*/ 1 w 207"/>
                <a:gd name="T31" fmla="*/ 4 h 20"/>
                <a:gd name="T32" fmla="*/ 1 w 207"/>
                <a:gd name="T33" fmla="*/ 52 h 20"/>
                <a:gd name="T34" fmla="*/ 1 w 207"/>
                <a:gd name="T35" fmla="*/ 25 h 20"/>
                <a:gd name="T36" fmla="*/ 1 w 207"/>
                <a:gd name="T37" fmla="*/ 25 h 20"/>
                <a:gd name="T38" fmla="*/ 1 w 207"/>
                <a:gd name="T39" fmla="*/ 52 h 20"/>
                <a:gd name="T40" fmla="*/ 1 w 207"/>
                <a:gd name="T41" fmla="*/ 25 h 20"/>
                <a:gd name="T42" fmla="*/ 1 w 207"/>
                <a:gd name="T43" fmla="*/ 25 h 20"/>
                <a:gd name="T44" fmla="*/ 1 w 207"/>
                <a:gd name="T45" fmla="*/ 25 h 20"/>
                <a:gd name="T46" fmla="*/ 1 w 207"/>
                <a:gd name="T47" fmla="*/ 25 h 20"/>
                <a:gd name="T48" fmla="*/ 1 w 207"/>
                <a:gd name="T49" fmla="*/ 25 h 20"/>
                <a:gd name="T50" fmla="*/ 2 w 207"/>
                <a:gd name="T51" fmla="*/ 52 h 20"/>
                <a:gd name="T52" fmla="*/ 2 w 207"/>
                <a:gd name="T53" fmla="*/ 52 h 20"/>
                <a:gd name="T54" fmla="*/ 2 w 207"/>
                <a:gd name="T55" fmla="*/ 25 h 20"/>
                <a:gd name="T56" fmla="*/ 2 w 207"/>
                <a:gd name="T57" fmla="*/ 52 h 20"/>
                <a:gd name="T58" fmla="*/ 2 w 207"/>
                <a:gd name="T59" fmla="*/ 25 h 20"/>
                <a:gd name="T60" fmla="*/ 2 w 207"/>
                <a:gd name="T61" fmla="*/ 25 h 20"/>
                <a:gd name="T62" fmla="*/ 2 w 207"/>
                <a:gd name="T63" fmla="*/ 25 h 20"/>
                <a:gd name="T64" fmla="*/ 2 w 207"/>
                <a:gd name="T65" fmla="*/ 25 h 20"/>
                <a:gd name="T66" fmla="*/ 2 w 207"/>
                <a:gd name="T67" fmla="*/ 4 h 20"/>
                <a:gd name="T68" fmla="*/ 2 w 207"/>
                <a:gd name="T69" fmla="*/ 25 h 20"/>
                <a:gd name="T70" fmla="*/ 2 w 207"/>
                <a:gd name="T71" fmla="*/ 25 h 20"/>
                <a:gd name="T72" fmla="*/ 2 w 207"/>
                <a:gd name="T73" fmla="*/ 4 h 20"/>
                <a:gd name="T74" fmla="*/ 3 w 207"/>
                <a:gd name="T75" fmla="*/ 4 h 20"/>
                <a:gd name="T76" fmla="*/ 3 w 207"/>
                <a:gd name="T77" fmla="*/ 25 h 20"/>
                <a:gd name="T78" fmla="*/ 3 w 207"/>
                <a:gd name="T79" fmla="*/ 25 h 20"/>
                <a:gd name="T80" fmla="*/ 3 w 207"/>
                <a:gd name="T81" fmla="*/ 25 h 20"/>
                <a:gd name="T82" fmla="*/ 3 w 207"/>
                <a:gd name="T83" fmla="*/ 4 h 20"/>
                <a:gd name="T84" fmla="*/ 3 w 207"/>
                <a:gd name="T85" fmla="*/ 25 h 20"/>
                <a:gd name="T86" fmla="*/ 3 w 207"/>
                <a:gd name="T87" fmla="*/ 4 h 20"/>
                <a:gd name="T88" fmla="*/ 3 w 207"/>
                <a:gd name="T89" fmla="*/ 0 h 20"/>
                <a:gd name="T90" fmla="*/ 3 w 207"/>
                <a:gd name="T91" fmla="*/ 4 h 20"/>
                <a:gd name="T92" fmla="*/ 3 w 207"/>
                <a:gd name="T93" fmla="*/ 25 h 20"/>
                <a:gd name="T94" fmla="*/ 3 w 207"/>
                <a:gd name="T95" fmla="*/ 4 h 20"/>
                <a:gd name="T96" fmla="*/ 3 w 207"/>
                <a:gd name="T97" fmla="*/ 25 h 20"/>
                <a:gd name="T98" fmla="*/ 3 w 207"/>
                <a:gd name="T99" fmla="*/ 25 h 20"/>
                <a:gd name="T100" fmla="*/ 3 w 207"/>
                <a:gd name="T101" fmla="*/ 4 h 20"/>
                <a:gd name="T102" fmla="*/ 3 w 207"/>
                <a:gd name="T103" fmla="*/ 25 h 20"/>
                <a:gd name="T104" fmla="*/ 3 w 207"/>
                <a:gd name="T105" fmla="*/ 25 h 20"/>
                <a:gd name="T106" fmla="*/ 3 w 207"/>
                <a:gd name="T107" fmla="*/ 4 h 20"/>
                <a:gd name="T108" fmla="*/ 4 w 207"/>
                <a:gd name="T109" fmla="*/ 0 h 20"/>
                <a:gd name="T110" fmla="*/ 4 w 207"/>
                <a:gd name="T111" fmla="*/ 25 h 20"/>
                <a:gd name="T112" fmla="*/ 4 w 207"/>
                <a:gd name="T113" fmla="*/ 4 h 20"/>
                <a:gd name="T114" fmla="*/ 4 w 207"/>
                <a:gd name="T115" fmla="*/ 25 h 20"/>
                <a:gd name="T116" fmla="*/ 4 w 207"/>
                <a:gd name="T117" fmla="*/ 25 h 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7" h="20">
                  <a:moveTo>
                    <a:pt x="0" y="8"/>
                  </a:moveTo>
                  <a:lnTo>
                    <a:pt x="0" y="8"/>
                  </a:lnTo>
                  <a:lnTo>
                    <a:pt x="4" y="8"/>
                  </a:lnTo>
                  <a:lnTo>
                    <a:pt x="8" y="16"/>
                  </a:lnTo>
                  <a:lnTo>
                    <a:pt x="8" y="20"/>
                  </a:lnTo>
                  <a:lnTo>
                    <a:pt x="12" y="16"/>
                  </a:lnTo>
                  <a:lnTo>
                    <a:pt x="12" y="20"/>
                  </a:lnTo>
                  <a:lnTo>
                    <a:pt x="16" y="16"/>
                  </a:lnTo>
                  <a:lnTo>
                    <a:pt x="16" y="20"/>
                  </a:lnTo>
                  <a:lnTo>
                    <a:pt x="16" y="16"/>
                  </a:lnTo>
                  <a:lnTo>
                    <a:pt x="16" y="8"/>
                  </a:lnTo>
                  <a:lnTo>
                    <a:pt x="21" y="16"/>
                  </a:lnTo>
                  <a:lnTo>
                    <a:pt x="21" y="8"/>
                  </a:lnTo>
                  <a:lnTo>
                    <a:pt x="21" y="16"/>
                  </a:lnTo>
                  <a:lnTo>
                    <a:pt x="25" y="16"/>
                  </a:lnTo>
                  <a:lnTo>
                    <a:pt x="25" y="8"/>
                  </a:lnTo>
                  <a:lnTo>
                    <a:pt x="25" y="16"/>
                  </a:lnTo>
                  <a:lnTo>
                    <a:pt x="25" y="20"/>
                  </a:lnTo>
                  <a:lnTo>
                    <a:pt x="29" y="16"/>
                  </a:lnTo>
                  <a:lnTo>
                    <a:pt x="29" y="8"/>
                  </a:lnTo>
                  <a:lnTo>
                    <a:pt x="29" y="16"/>
                  </a:lnTo>
                  <a:lnTo>
                    <a:pt x="33" y="16"/>
                  </a:lnTo>
                  <a:lnTo>
                    <a:pt x="37" y="16"/>
                  </a:lnTo>
                  <a:lnTo>
                    <a:pt x="41" y="16"/>
                  </a:lnTo>
                  <a:lnTo>
                    <a:pt x="45" y="16"/>
                  </a:lnTo>
                  <a:lnTo>
                    <a:pt x="45" y="8"/>
                  </a:lnTo>
                  <a:lnTo>
                    <a:pt x="50" y="8"/>
                  </a:lnTo>
                  <a:lnTo>
                    <a:pt x="54" y="8"/>
                  </a:lnTo>
                  <a:lnTo>
                    <a:pt x="54" y="16"/>
                  </a:lnTo>
                  <a:lnTo>
                    <a:pt x="58" y="8"/>
                  </a:lnTo>
                  <a:lnTo>
                    <a:pt x="58" y="16"/>
                  </a:lnTo>
                  <a:lnTo>
                    <a:pt x="62" y="16"/>
                  </a:lnTo>
                  <a:lnTo>
                    <a:pt x="62" y="8"/>
                  </a:lnTo>
                  <a:lnTo>
                    <a:pt x="62" y="16"/>
                  </a:lnTo>
                  <a:lnTo>
                    <a:pt x="62" y="8"/>
                  </a:lnTo>
                  <a:lnTo>
                    <a:pt x="66" y="16"/>
                  </a:lnTo>
                  <a:lnTo>
                    <a:pt x="66" y="8"/>
                  </a:lnTo>
                  <a:lnTo>
                    <a:pt x="66" y="4"/>
                  </a:lnTo>
                  <a:lnTo>
                    <a:pt x="66" y="8"/>
                  </a:lnTo>
                  <a:lnTo>
                    <a:pt x="70" y="16"/>
                  </a:lnTo>
                  <a:lnTo>
                    <a:pt x="70" y="8"/>
                  </a:lnTo>
                  <a:lnTo>
                    <a:pt x="74" y="8"/>
                  </a:lnTo>
                  <a:lnTo>
                    <a:pt x="74" y="16"/>
                  </a:lnTo>
                  <a:lnTo>
                    <a:pt x="74" y="8"/>
                  </a:lnTo>
                  <a:lnTo>
                    <a:pt x="79" y="8"/>
                  </a:lnTo>
                  <a:lnTo>
                    <a:pt x="79" y="16"/>
                  </a:lnTo>
                  <a:lnTo>
                    <a:pt x="83" y="16"/>
                  </a:lnTo>
                  <a:lnTo>
                    <a:pt x="83" y="8"/>
                  </a:lnTo>
                  <a:lnTo>
                    <a:pt x="83" y="16"/>
                  </a:lnTo>
                  <a:lnTo>
                    <a:pt x="83" y="8"/>
                  </a:lnTo>
                  <a:lnTo>
                    <a:pt x="87" y="8"/>
                  </a:lnTo>
                  <a:lnTo>
                    <a:pt x="87" y="4"/>
                  </a:lnTo>
                  <a:lnTo>
                    <a:pt x="87" y="16"/>
                  </a:lnTo>
                  <a:lnTo>
                    <a:pt x="87" y="8"/>
                  </a:lnTo>
                  <a:lnTo>
                    <a:pt x="91" y="8"/>
                  </a:lnTo>
                  <a:lnTo>
                    <a:pt x="91" y="4"/>
                  </a:lnTo>
                  <a:lnTo>
                    <a:pt x="95" y="8"/>
                  </a:lnTo>
                  <a:lnTo>
                    <a:pt x="95" y="16"/>
                  </a:lnTo>
                  <a:lnTo>
                    <a:pt x="99" y="16"/>
                  </a:lnTo>
                  <a:lnTo>
                    <a:pt x="99" y="8"/>
                  </a:lnTo>
                  <a:lnTo>
                    <a:pt x="99" y="16"/>
                  </a:lnTo>
                  <a:lnTo>
                    <a:pt x="103" y="4"/>
                  </a:lnTo>
                  <a:lnTo>
                    <a:pt x="103" y="8"/>
                  </a:lnTo>
                  <a:lnTo>
                    <a:pt x="108" y="8"/>
                  </a:lnTo>
                  <a:lnTo>
                    <a:pt x="108" y="16"/>
                  </a:lnTo>
                  <a:lnTo>
                    <a:pt x="108" y="8"/>
                  </a:lnTo>
                  <a:lnTo>
                    <a:pt x="112" y="8"/>
                  </a:lnTo>
                  <a:lnTo>
                    <a:pt x="116" y="8"/>
                  </a:lnTo>
                  <a:lnTo>
                    <a:pt x="120" y="8"/>
                  </a:lnTo>
                  <a:lnTo>
                    <a:pt x="124" y="8"/>
                  </a:lnTo>
                  <a:lnTo>
                    <a:pt x="124" y="4"/>
                  </a:lnTo>
                  <a:lnTo>
                    <a:pt x="124" y="8"/>
                  </a:lnTo>
                  <a:lnTo>
                    <a:pt x="128" y="8"/>
                  </a:lnTo>
                  <a:lnTo>
                    <a:pt x="132" y="8"/>
                  </a:lnTo>
                  <a:lnTo>
                    <a:pt x="132" y="0"/>
                  </a:lnTo>
                  <a:lnTo>
                    <a:pt x="132" y="4"/>
                  </a:lnTo>
                  <a:lnTo>
                    <a:pt x="132" y="8"/>
                  </a:lnTo>
                  <a:lnTo>
                    <a:pt x="137" y="0"/>
                  </a:lnTo>
                  <a:lnTo>
                    <a:pt x="137" y="4"/>
                  </a:lnTo>
                  <a:lnTo>
                    <a:pt x="137" y="8"/>
                  </a:lnTo>
                  <a:lnTo>
                    <a:pt x="137" y="16"/>
                  </a:lnTo>
                  <a:lnTo>
                    <a:pt x="141" y="8"/>
                  </a:lnTo>
                  <a:lnTo>
                    <a:pt x="145" y="8"/>
                  </a:lnTo>
                  <a:lnTo>
                    <a:pt x="145" y="4"/>
                  </a:lnTo>
                  <a:lnTo>
                    <a:pt x="145" y="8"/>
                  </a:lnTo>
                  <a:lnTo>
                    <a:pt x="149" y="8"/>
                  </a:lnTo>
                  <a:lnTo>
                    <a:pt x="149" y="4"/>
                  </a:lnTo>
                  <a:lnTo>
                    <a:pt x="149" y="8"/>
                  </a:lnTo>
                  <a:lnTo>
                    <a:pt x="153" y="8"/>
                  </a:lnTo>
                  <a:lnTo>
                    <a:pt x="153" y="4"/>
                  </a:lnTo>
                  <a:lnTo>
                    <a:pt x="157" y="4"/>
                  </a:lnTo>
                  <a:lnTo>
                    <a:pt x="157" y="8"/>
                  </a:lnTo>
                  <a:lnTo>
                    <a:pt x="157" y="0"/>
                  </a:lnTo>
                  <a:lnTo>
                    <a:pt x="161" y="8"/>
                  </a:lnTo>
                  <a:lnTo>
                    <a:pt x="161" y="4"/>
                  </a:lnTo>
                  <a:lnTo>
                    <a:pt x="166" y="4"/>
                  </a:lnTo>
                  <a:lnTo>
                    <a:pt x="166" y="8"/>
                  </a:lnTo>
                  <a:lnTo>
                    <a:pt x="166" y="4"/>
                  </a:lnTo>
                  <a:lnTo>
                    <a:pt x="170" y="4"/>
                  </a:lnTo>
                  <a:lnTo>
                    <a:pt x="170" y="8"/>
                  </a:lnTo>
                  <a:lnTo>
                    <a:pt x="174" y="4"/>
                  </a:lnTo>
                  <a:lnTo>
                    <a:pt x="174" y="0"/>
                  </a:lnTo>
                  <a:lnTo>
                    <a:pt x="174" y="8"/>
                  </a:lnTo>
                  <a:lnTo>
                    <a:pt x="178" y="8"/>
                  </a:lnTo>
                  <a:lnTo>
                    <a:pt x="178" y="4"/>
                  </a:lnTo>
                  <a:lnTo>
                    <a:pt x="182" y="8"/>
                  </a:lnTo>
                  <a:lnTo>
                    <a:pt x="182" y="4"/>
                  </a:lnTo>
                  <a:lnTo>
                    <a:pt x="186" y="0"/>
                  </a:lnTo>
                  <a:lnTo>
                    <a:pt x="186" y="8"/>
                  </a:lnTo>
                  <a:lnTo>
                    <a:pt x="186" y="4"/>
                  </a:lnTo>
                  <a:lnTo>
                    <a:pt x="186" y="8"/>
                  </a:lnTo>
                  <a:lnTo>
                    <a:pt x="190" y="4"/>
                  </a:lnTo>
                  <a:lnTo>
                    <a:pt x="195" y="0"/>
                  </a:lnTo>
                  <a:lnTo>
                    <a:pt x="195" y="8"/>
                  </a:lnTo>
                  <a:lnTo>
                    <a:pt x="195" y="4"/>
                  </a:lnTo>
                  <a:lnTo>
                    <a:pt x="195" y="8"/>
                  </a:lnTo>
                  <a:lnTo>
                    <a:pt x="199" y="8"/>
                  </a:lnTo>
                  <a:lnTo>
                    <a:pt x="199" y="4"/>
                  </a:lnTo>
                  <a:lnTo>
                    <a:pt x="203" y="4"/>
                  </a:lnTo>
                  <a:lnTo>
                    <a:pt x="203" y="8"/>
                  </a:lnTo>
                  <a:lnTo>
                    <a:pt x="203" y="4"/>
                  </a:lnTo>
                  <a:lnTo>
                    <a:pt x="203" y="8"/>
                  </a:lnTo>
                  <a:lnTo>
                    <a:pt x="207" y="8"/>
                  </a:lnTo>
                  <a:lnTo>
                    <a:pt x="207" y="1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67" name="Freeform 137"/>
            <p:cNvSpPr>
              <a:spLocks/>
            </p:cNvSpPr>
            <p:nvPr/>
          </p:nvSpPr>
          <p:spPr bwMode="auto">
            <a:xfrm>
              <a:off x="4320" y="2112"/>
              <a:ext cx="459" cy="96"/>
            </a:xfrm>
            <a:custGeom>
              <a:avLst/>
              <a:gdLst>
                <a:gd name="T0" fmla="*/ 1 w 641"/>
                <a:gd name="T1" fmla="*/ 307 h 82"/>
                <a:gd name="T2" fmla="*/ 1 w 641"/>
                <a:gd name="T3" fmla="*/ 462 h 82"/>
                <a:gd name="T4" fmla="*/ 1 w 641"/>
                <a:gd name="T5" fmla="*/ 541 h 82"/>
                <a:gd name="T6" fmla="*/ 1 w 641"/>
                <a:gd name="T7" fmla="*/ 515 h 82"/>
                <a:gd name="T8" fmla="*/ 1 w 641"/>
                <a:gd name="T9" fmla="*/ 515 h 82"/>
                <a:gd name="T10" fmla="*/ 1 w 641"/>
                <a:gd name="T11" fmla="*/ 492 h 82"/>
                <a:gd name="T12" fmla="*/ 1 w 641"/>
                <a:gd name="T13" fmla="*/ 462 h 82"/>
                <a:gd name="T14" fmla="*/ 1 w 641"/>
                <a:gd name="T15" fmla="*/ 492 h 82"/>
                <a:gd name="T16" fmla="*/ 1 w 641"/>
                <a:gd name="T17" fmla="*/ 462 h 82"/>
                <a:gd name="T18" fmla="*/ 2 w 641"/>
                <a:gd name="T19" fmla="*/ 462 h 82"/>
                <a:gd name="T20" fmla="*/ 2 w 641"/>
                <a:gd name="T21" fmla="*/ 462 h 82"/>
                <a:gd name="T22" fmla="*/ 2 w 641"/>
                <a:gd name="T23" fmla="*/ 462 h 82"/>
                <a:gd name="T24" fmla="*/ 2 w 641"/>
                <a:gd name="T25" fmla="*/ 462 h 82"/>
                <a:gd name="T26" fmla="*/ 3 w 641"/>
                <a:gd name="T27" fmla="*/ 411 h 82"/>
                <a:gd name="T28" fmla="*/ 3 w 641"/>
                <a:gd name="T29" fmla="*/ 388 h 82"/>
                <a:gd name="T30" fmla="*/ 3 w 641"/>
                <a:gd name="T31" fmla="*/ 411 h 82"/>
                <a:gd name="T32" fmla="*/ 3 w 641"/>
                <a:gd name="T33" fmla="*/ 436 h 82"/>
                <a:gd name="T34" fmla="*/ 3 w 641"/>
                <a:gd name="T35" fmla="*/ 411 h 82"/>
                <a:gd name="T36" fmla="*/ 3 w 641"/>
                <a:gd name="T37" fmla="*/ 388 h 82"/>
                <a:gd name="T38" fmla="*/ 4 w 641"/>
                <a:gd name="T39" fmla="*/ 359 h 82"/>
                <a:gd name="T40" fmla="*/ 4 w 641"/>
                <a:gd name="T41" fmla="*/ 359 h 82"/>
                <a:gd name="T42" fmla="*/ 4 w 641"/>
                <a:gd name="T43" fmla="*/ 359 h 82"/>
                <a:gd name="T44" fmla="*/ 4 w 641"/>
                <a:gd name="T45" fmla="*/ 388 h 82"/>
                <a:gd name="T46" fmla="*/ 4 w 641"/>
                <a:gd name="T47" fmla="*/ 359 h 82"/>
                <a:gd name="T48" fmla="*/ 4 w 641"/>
                <a:gd name="T49" fmla="*/ 359 h 82"/>
                <a:gd name="T50" fmla="*/ 4 w 641"/>
                <a:gd name="T51" fmla="*/ 359 h 82"/>
                <a:gd name="T52" fmla="*/ 5 w 641"/>
                <a:gd name="T53" fmla="*/ 359 h 82"/>
                <a:gd name="T54" fmla="*/ 5 w 641"/>
                <a:gd name="T55" fmla="*/ 359 h 82"/>
                <a:gd name="T56" fmla="*/ 5 w 641"/>
                <a:gd name="T57" fmla="*/ 359 h 82"/>
                <a:gd name="T58" fmla="*/ 6 w 641"/>
                <a:gd name="T59" fmla="*/ 388 h 82"/>
                <a:gd name="T60" fmla="*/ 6 w 641"/>
                <a:gd name="T61" fmla="*/ 359 h 82"/>
                <a:gd name="T62" fmla="*/ 6 w 641"/>
                <a:gd name="T63" fmla="*/ 359 h 82"/>
                <a:gd name="T64" fmla="*/ 6 w 641"/>
                <a:gd name="T65" fmla="*/ 359 h 82"/>
                <a:gd name="T66" fmla="*/ 6 w 641"/>
                <a:gd name="T67" fmla="*/ 335 h 82"/>
                <a:gd name="T68" fmla="*/ 6 w 641"/>
                <a:gd name="T69" fmla="*/ 335 h 82"/>
                <a:gd name="T70" fmla="*/ 6 w 641"/>
                <a:gd name="T71" fmla="*/ 335 h 82"/>
                <a:gd name="T72" fmla="*/ 6 w 641"/>
                <a:gd name="T73" fmla="*/ 335 h 82"/>
                <a:gd name="T74" fmla="*/ 7 w 641"/>
                <a:gd name="T75" fmla="*/ 359 h 82"/>
                <a:gd name="T76" fmla="*/ 7 w 641"/>
                <a:gd name="T77" fmla="*/ 359 h 82"/>
                <a:gd name="T78" fmla="*/ 7 w 641"/>
                <a:gd name="T79" fmla="*/ 359 h 82"/>
                <a:gd name="T80" fmla="*/ 7 w 641"/>
                <a:gd name="T81" fmla="*/ 335 h 82"/>
                <a:gd name="T82" fmla="*/ 8 w 641"/>
                <a:gd name="T83" fmla="*/ 335 h 82"/>
                <a:gd name="T84" fmla="*/ 8 w 641"/>
                <a:gd name="T85" fmla="*/ 307 h 82"/>
                <a:gd name="T86" fmla="*/ 8 w 641"/>
                <a:gd name="T87" fmla="*/ 335 h 82"/>
                <a:gd name="T88" fmla="*/ 8 w 641"/>
                <a:gd name="T89" fmla="*/ 335 h 82"/>
                <a:gd name="T90" fmla="*/ 8 w 641"/>
                <a:gd name="T91" fmla="*/ 307 h 82"/>
                <a:gd name="T92" fmla="*/ 8 w 641"/>
                <a:gd name="T93" fmla="*/ 335 h 82"/>
                <a:gd name="T94" fmla="*/ 9 w 641"/>
                <a:gd name="T95" fmla="*/ 335 h 82"/>
                <a:gd name="T96" fmla="*/ 9 w 641"/>
                <a:gd name="T97" fmla="*/ 335 h 82"/>
                <a:gd name="T98" fmla="*/ 9 w 641"/>
                <a:gd name="T99" fmla="*/ 307 h 82"/>
                <a:gd name="T100" fmla="*/ 9 w 641"/>
                <a:gd name="T101" fmla="*/ 335 h 82"/>
                <a:gd name="T102" fmla="*/ 9 w 641"/>
                <a:gd name="T103" fmla="*/ 335 h 82"/>
                <a:gd name="T104" fmla="*/ 10 w 641"/>
                <a:gd name="T105" fmla="*/ 286 h 82"/>
                <a:gd name="T106" fmla="*/ 10 w 641"/>
                <a:gd name="T107" fmla="*/ 286 h 82"/>
                <a:gd name="T108" fmla="*/ 10 w 641"/>
                <a:gd name="T109" fmla="*/ 335 h 82"/>
                <a:gd name="T110" fmla="*/ 10 w 641"/>
                <a:gd name="T111" fmla="*/ 262 h 82"/>
                <a:gd name="T112" fmla="*/ 10 w 641"/>
                <a:gd name="T113" fmla="*/ 307 h 82"/>
                <a:gd name="T114" fmla="*/ 11 w 641"/>
                <a:gd name="T115" fmla="*/ 262 h 82"/>
                <a:gd name="T116" fmla="*/ 11 w 641"/>
                <a:gd name="T117" fmla="*/ 232 h 82"/>
                <a:gd name="T118" fmla="*/ 11 w 641"/>
                <a:gd name="T119" fmla="*/ 307 h 82"/>
                <a:gd name="T120" fmla="*/ 11 w 641"/>
                <a:gd name="T121" fmla="*/ 232 h 82"/>
                <a:gd name="T122" fmla="*/ 11 w 641"/>
                <a:gd name="T123" fmla="*/ 262 h 82"/>
                <a:gd name="T124" fmla="*/ 11 w 641"/>
                <a:gd name="T125" fmla="*/ 262 h 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1" h="82">
                  <a:moveTo>
                    <a:pt x="2" y="7"/>
                  </a:moveTo>
                  <a:lnTo>
                    <a:pt x="1" y="5"/>
                  </a:lnTo>
                  <a:lnTo>
                    <a:pt x="0" y="0"/>
                  </a:lnTo>
                  <a:lnTo>
                    <a:pt x="2" y="7"/>
                  </a:lnTo>
                  <a:lnTo>
                    <a:pt x="2" y="11"/>
                  </a:lnTo>
                  <a:lnTo>
                    <a:pt x="5" y="19"/>
                  </a:lnTo>
                  <a:lnTo>
                    <a:pt x="5" y="31"/>
                  </a:lnTo>
                  <a:lnTo>
                    <a:pt x="5" y="27"/>
                  </a:lnTo>
                  <a:lnTo>
                    <a:pt x="8" y="35"/>
                  </a:lnTo>
                  <a:lnTo>
                    <a:pt x="8" y="39"/>
                  </a:lnTo>
                  <a:lnTo>
                    <a:pt x="8" y="46"/>
                  </a:lnTo>
                  <a:lnTo>
                    <a:pt x="8" y="50"/>
                  </a:lnTo>
                  <a:lnTo>
                    <a:pt x="11" y="50"/>
                  </a:lnTo>
                  <a:lnTo>
                    <a:pt x="11" y="54"/>
                  </a:lnTo>
                  <a:lnTo>
                    <a:pt x="11" y="62"/>
                  </a:lnTo>
                  <a:lnTo>
                    <a:pt x="15" y="62"/>
                  </a:lnTo>
                  <a:lnTo>
                    <a:pt x="15" y="70"/>
                  </a:lnTo>
                  <a:lnTo>
                    <a:pt x="19" y="70"/>
                  </a:lnTo>
                  <a:lnTo>
                    <a:pt x="19" y="78"/>
                  </a:lnTo>
                  <a:lnTo>
                    <a:pt x="22" y="78"/>
                  </a:lnTo>
                  <a:lnTo>
                    <a:pt x="22" y="74"/>
                  </a:lnTo>
                  <a:lnTo>
                    <a:pt x="25" y="74"/>
                  </a:lnTo>
                  <a:lnTo>
                    <a:pt x="25" y="78"/>
                  </a:lnTo>
                  <a:lnTo>
                    <a:pt x="25" y="74"/>
                  </a:lnTo>
                  <a:lnTo>
                    <a:pt x="28" y="70"/>
                  </a:lnTo>
                  <a:lnTo>
                    <a:pt x="28" y="78"/>
                  </a:lnTo>
                  <a:lnTo>
                    <a:pt x="28" y="82"/>
                  </a:lnTo>
                  <a:lnTo>
                    <a:pt x="31" y="82"/>
                  </a:lnTo>
                  <a:lnTo>
                    <a:pt x="31" y="74"/>
                  </a:lnTo>
                  <a:lnTo>
                    <a:pt x="31" y="78"/>
                  </a:lnTo>
                  <a:lnTo>
                    <a:pt x="31" y="82"/>
                  </a:lnTo>
                  <a:lnTo>
                    <a:pt x="34" y="74"/>
                  </a:lnTo>
                  <a:lnTo>
                    <a:pt x="34" y="82"/>
                  </a:lnTo>
                  <a:lnTo>
                    <a:pt x="34" y="78"/>
                  </a:lnTo>
                  <a:lnTo>
                    <a:pt x="34" y="74"/>
                  </a:lnTo>
                  <a:lnTo>
                    <a:pt x="38" y="78"/>
                  </a:lnTo>
                  <a:lnTo>
                    <a:pt x="41" y="78"/>
                  </a:lnTo>
                  <a:lnTo>
                    <a:pt x="41" y="82"/>
                  </a:lnTo>
                  <a:lnTo>
                    <a:pt x="41" y="78"/>
                  </a:lnTo>
                  <a:lnTo>
                    <a:pt x="41" y="74"/>
                  </a:lnTo>
                  <a:lnTo>
                    <a:pt x="45" y="82"/>
                  </a:lnTo>
                  <a:lnTo>
                    <a:pt x="45" y="78"/>
                  </a:lnTo>
                  <a:lnTo>
                    <a:pt x="45" y="82"/>
                  </a:lnTo>
                  <a:lnTo>
                    <a:pt x="48" y="74"/>
                  </a:lnTo>
                  <a:lnTo>
                    <a:pt x="48" y="78"/>
                  </a:lnTo>
                  <a:lnTo>
                    <a:pt x="51" y="78"/>
                  </a:lnTo>
                  <a:lnTo>
                    <a:pt x="51" y="74"/>
                  </a:lnTo>
                  <a:lnTo>
                    <a:pt x="51" y="78"/>
                  </a:lnTo>
                  <a:lnTo>
                    <a:pt x="51" y="82"/>
                  </a:lnTo>
                  <a:lnTo>
                    <a:pt x="54" y="70"/>
                  </a:lnTo>
                  <a:lnTo>
                    <a:pt x="54" y="74"/>
                  </a:lnTo>
                  <a:lnTo>
                    <a:pt x="54" y="78"/>
                  </a:lnTo>
                  <a:lnTo>
                    <a:pt x="57" y="70"/>
                  </a:lnTo>
                  <a:lnTo>
                    <a:pt x="57" y="74"/>
                  </a:lnTo>
                  <a:lnTo>
                    <a:pt x="60" y="74"/>
                  </a:lnTo>
                  <a:lnTo>
                    <a:pt x="60" y="70"/>
                  </a:lnTo>
                  <a:lnTo>
                    <a:pt x="64" y="74"/>
                  </a:lnTo>
                  <a:lnTo>
                    <a:pt x="64" y="78"/>
                  </a:lnTo>
                  <a:lnTo>
                    <a:pt x="64" y="74"/>
                  </a:lnTo>
                  <a:lnTo>
                    <a:pt x="67" y="74"/>
                  </a:lnTo>
                  <a:lnTo>
                    <a:pt x="67" y="78"/>
                  </a:lnTo>
                  <a:lnTo>
                    <a:pt x="67" y="74"/>
                  </a:lnTo>
                  <a:lnTo>
                    <a:pt x="71" y="70"/>
                  </a:lnTo>
                  <a:lnTo>
                    <a:pt x="71" y="74"/>
                  </a:lnTo>
                  <a:lnTo>
                    <a:pt x="71" y="78"/>
                  </a:lnTo>
                  <a:lnTo>
                    <a:pt x="74" y="74"/>
                  </a:lnTo>
                  <a:lnTo>
                    <a:pt x="74" y="70"/>
                  </a:lnTo>
                  <a:lnTo>
                    <a:pt x="77" y="78"/>
                  </a:lnTo>
                  <a:lnTo>
                    <a:pt x="77" y="74"/>
                  </a:lnTo>
                  <a:lnTo>
                    <a:pt x="77" y="70"/>
                  </a:lnTo>
                  <a:lnTo>
                    <a:pt x="77" y="74"/>
                  </a:lnTo>
                  <a:lnTo>
                    <a:pt x="80" y="74"/>
                  </a:lnTo>
                  <a:lnTo>
                    <a:pt x="80" y="78"/>
                  </a:lnTo>
                  <a:lnTo>
                    <a:pt x="80" y="70"/>
                  </a:lnTo>
                  <a:lnTo>
                    <a:pt x="80" y="74"/>
                  </a:lnTo>
                  <a:lnTo>
                    <a:pt x="83" y="74"/>
                  </a:lnTo>
                  <a:lnTo>
                    <a:pt x="83" y="70"/>
                  </a:lnTo>
                  <a:lnTo>
                    <a:pt x="83" y="74"/>
                  </a:lnTo>
                  <a:lnTo>
                    <a:pt x="86" y="70"/>
                  </a:lnTo>
                  <a:lnTo>
                    <a:pt x="86" y="66"/>
                  </a:lnTo>
                  <a:lnTo>
                    <a:pt x="90" y="70"/>
                  </a:lnTo>
                  <a:lnTo>
                    <a:pt x="90" y="74"/>
                  </a:lnTo>
                  <a:lnTo>
                    <a:pt x="90" y="70"/>
                  </a:lnTo>
                  <a:lnTo>
                    <a:pt x="94" y="74"/>
                  </a:lnTo>
                  <a:lnTo>
                    <a:pt x="94" y="70"/>
                  </a:lnTo>
                  <a:lnTo>
                    <a:pt x="97" y="74"/>
                  </a:lnTo>
                  <a:lnTo>
                    <a:pt x="97" y="70"/>
                  </a:lnTo>
                  <a:lnTo>
                    <a:pt x="100" y="70"/>
                  </a:lnTo>
                  <a:lnTo>
                    <a:pt x="103" y="66"/>
                  </a:lnTo>
                  <a:lnTo>
                    <a:pt x="103" y="70"/>
                  </a:lnTo>
                  <a:lnTo>
                    <a:pt x="103" y="74"/>
                  </a:lnTo>
                  <a:lnTo>
                    <a:pt x="106" y="70"/>
                  </a:lnTo>
                  <a:lnTo>
                    <a:pt x="109" y="70"/>
                  </a:lnTo>
                  <a:lnTo>
                    <a:pt x="113" y="66"/>
                  </a:lnTo>
                  <a:lnTo>
                    <a:pt x="113" y="70"/>
                  </a:lnTo>
                  <a:lnTo>
                    <a:pt x="116" y="70"/>
                  </a:lnTo>
                  <a:lnTo>
                    <a:pt x="116" y="66"/>
                  </a:lnTo>
                  <a:lnTo>
                    <a:pt x="116" y="70"/>
                  </a:lnTo>
                  <a:lnTo>
                    <a:pt x="120" y="70"/>
                  </a:lnTo>
                  <a:lnTo>
                    <a:pt x="123" y="66"/>
                  </a:lnTo>
                  <a:lnTo>
                    <a:pt x="123" y="70"/>
                  </a:lnTo>
                  <a:lnTo>
                    <a:pt x="123" y="66"/>
                  </a:lnTo>
                  <a:lnTo>
                    <a:pt x="126" y="70"/>
                  </a:lnTo>
                  <a:lnTo>
                    <a:pt x="126" y="66"/>
                  </a:lnTo>
                  <a:lnTo>
                    <a:pt x="126" y="70"/>
                  </a:lnTo>
                  <a:lnTo>
                    <a:pt x="129" y="70"/>
                  </a:lnTo>
                  <a:lnTo>
                    <a:pt x="129" y="66"/>
                  </a:lnTo>
                  <a:lnTo>
                    <a:pt x="129" y="70"/>
                  </a:lnTo>
                  <a:lnTo>
                    <a:pt x="132" y="70"/>
                  </a:lnTo>
                  <a:lnTo>
                    <a:pt x="132" y="66"/>
                  </a:lnTo>
                  <a:lnTo>
                    <a:pt x="132" y="70"/>
                  </a:lnTo>
                  <a:lnTo>
                    <a:pt x="135" y="70"/>
                  </a:lnTo>
                  <a:lnTo>
                    <a:pt x="135" y="62"/>
                  </a:lnTo>
                  <a:lnTo>
                    <a:pt x="135" y="70"/>
                  </a:lnTo>
                  <a:lnTo>
                    <a:pt x="135" y="62"/>
                  </a:lnTo>
                  <a:lnTo>
                    <a:pt x="139" y="58"/>
                  </a:lnTo>
                  <a:lnTo>
                    <a:pt x="139" y="70"/>
                  </a:lnTo>
                  <a:lnTo>
                    <a:pt x="139" y="62"/>
                  </a:lnTo>
                  <a:lnTo>
                    <a:pt x="139" y="66"/>
                  </a:lnTo>
                  <a:lnTo>
                    <a:pt x="142" y="66"/>
                  </a:lnTo>
                  <a:lnTo>
                    <a:pt x="142" y="70"/>
                  </a:lnTo>
                  <a:lnTo>
                    <a:pt x="146" y="62"/>
                  </a:lnTo>
                  <a:lnTo>
                    <a:pt x="146" y="70"/>
                  </a:lnTo>
                  <a:lnTo>
                    <a:pt x="146" y="66"/>
                  </a:lnTo>
                  <a:lnTo>
                    <a:pt x="146" y="62"/>
                  </a:lnTo>
                  <a:lnTo>
                    <a:pt x="149" y="66"/>
                  </a:lnTo>
                  <a:lnTo>
                    <a:pt x="149" y="58"/>
                  </a:lnTo>
                  <a:lnTo>
                    <a:pt x="149" y="62"/>
                  </a:lnTo>
                  <a:lnTo>
                    <a:pt x="152" y="66"/>
                  </a:lnTo>
                  <a:lnTo>
                    <a:pt x="152" y="62"/>
                  </a:lnTo>
                  <a:lnTo>
                    <a:pt x="155" y="62"/>
                  </a:lnTo>
                  <a:lnTo>
                    <a:pt x="155" y="66"/>
                  </a:lnTo>
                  <a:lnTo>
                    <a:pt x="155" y="62"/>
                  </a:lnTo>
                  <a:lnTo>
                    <a:pt x="158" y="62"/>
                  </a:lnTo>
                  <a:lnTo>
                    <a:pt x="158" y="66"/>
                  </a:lnTo>
                  <a:lnTo>
                    <a:pt x="158" y="62"/>
                  </a:lnTo>
                  <a:lnTo>
                    <a:pt x="158" y="58"/>
                  </a:lnTo>
                  <a:lnTo>
                    <a:pt x="162" y="66"/>
                  </a:lnTo>
                  <a:lnTo>
                    <a:pt x="162" y="58"/>
                  </a:lnTo>
                  <a:lnTo>
                    <a:pt x="162" y="66"/>
                  </a:lnTo>
                  <a:lnTo>
                    <a:pt x="165" y="70"/>
                  </a:lnTo>
                  <a:lnTo>
                    <a:pt x="165" y="62"/>
                  </a:lnTo>
                  <a:lnTo>
                    <a:pt x="165" y="58"/>
                  </a:lnTo>
                  <a:lnTo>
                    <a:pt x="165" y="62"/>
                  </a:lnTo>
                  <a:lnTo>
                    <a:pt x="168" y="70"/>
                  </a:lnTo>
                  <a:lnTo>
                    <a:pt x="168" y="66"/>
                  </a:lnTo>
                  <a:lnTo>
                    <a:pt x="172" y="58"/>
                  </a:lnTo>
                  <a:lnTo>
                    <a:pt x="172" y="62"/>
                  </a:lnTo>
                  <a:lnTo>
                    <a:pt x="172" y="66"/>
                  </a:lnTo>
                  <a:lnTo>
                    <a:pt x="172" y="58"/>
                  </a:lnTo>
                  <a:lnTo>
                    <a:pt x="175" y="58"/>
                  </a:lnTo>
                  <a:lnTo>
                    <a:pt x="175" y="66"/>
                  </a:lnTo>
                  <a:lnTo>
                    <a:pt x="175" y="58"/>
                  </a:lnTo>
                  <a:lnTo>
                    <a:pt x="178" y="62"/>
                  </a:lnTo>
                  <a:lnTo>
                    <a:pt x="178" y="58"/>
                  </a:lnTo>
                  <a:lnTo>
                    <a:pt x="178" y="62"/>
                  </a:lnTo>
                  <a:lnTo>
                    <a:pt x="181" y="58"/>
                  </a:lnTo>
                  <a:lnTo>
                    <a:pt x="181" y="66"/>
                  </a:lnTo>
                  <a:lnTo>
                    <a:pt x="181" y="62"/>
                  </a:lnTo>
                  <a:lnTo>
                    <a:pt x="181" y="58"/>
                  </a:lnTo>
                  <a:lnTo>
                    <a:pt x="184" y="62"/>
                  </a:lnTo>
                  <a:lnTo>
                    <a:pt x="184" y="58"/>
                  </a:lnTo>
                  <a:lnTo>
                    <a:pt x="188" y="62"/>
                  </a:lnTo>
                  <a:lnTo>
                    <a:pt x="188" y="58"/>
                  </a:lnTo>
                  <a:lnTo>
                    <a:pt x="188" y="62"/>
                  </a:lnTo>
                  <a:lnTo>
                    <a:pt x="188" y="58"/>
                  </a:lnTo>
                  <a:lnTo>
                    <a:pt x="191" y="58"/>
                  </a:lnTo>
                  <a:lnTo>
                    <a:pt x="191" y="62"/>
                  </a:lnTo>
                  <a:lnTo>
                    <a:pt x="191" y="58"/>
                  </a:lnTo>
                  <a:lnTo>
                    <a:pt x="191" y="62"/>
                  </a:lnTo>
                  <a:lnTo>
                    <a:pt x="194" y="58"/>
                  </a:lnTo>
                  <a:lnTo>
                    <a:pt x="194" y="62"/>
                  </a:lnTo>
                  <a:lnTo>
                    <a:pt x="194" y="58"/>
                  </a:lnTo>
                  <a:lnTo>
                    <a:pt x="198" y="54"/>
                  </a:lnTo>
                  <a:lnTo>
                    <a:pt x="198" y="58"/>
                  </a:lnTo>
                  <a:lnTo>
                    <a:pt x="198" y="62"/>
                  </a:lnTo>
                  <a:lnTo>
                    <a:pt x="201" y="54"/>
                  </a:lnTo>
                  <a:lnTo>
                    <a:pt x="201" y="58"/>
                  </a:lnTo>
                  <a:lnTo>
                    <a:pt x="204" y="58"/>
                  </a:lnTo>
                  <a:lnTo>
                    <a:pt x="204" y="54"/>
                  </a:lnTo>
                  <a:lnTo>
                    <a:pt x="207" y="62"/>
                  </a:lnTo>
                  <a:lnTo>
                    <a:pt x="207" y="54"/>
                  </a:lnTo>
                  <a:lnTo>
                    <a:pt x="207" y="58"/>
                  </a:lnTo>
                  <a:lnTo>
                    <a:pt x="210" y="54"/>
                  </a:lnTo>
                  <a:lnTo>
                    <a:pt x="210" y="58"/>
                  </a:lnTo>
                  <a:lnTo>
                    <a:pt x="210" y="54"/>
                  </a:lnTo>
                  <a:lnTo>
                    <a:pt x="214" y="54"/>
                  </a:lnTo>
                  <a:lnTo>
                    <a:pt x="214" y="50"/>
                  </a:lnTo>
                  <a:lnTo>
                    <a:pt x="214" y="58"/>
                  </a:lnTo>
                  <a:lnTo>
                    <a:pt x="217" y="54"/>
                  </a:lnTo>
                  <a:lnTo>
                    <a:pt x="217" y="58"/>
                  </a:lnTo>
                  <a:lnTo>
                    <a:pt x="217" y="54"/>
                  </a:lnTo>
                  <a:lnTo>
                    <a:pt x="221" y="54"/>
                  </a:lnTo>
                  <a:lnTo>
                    <a:pt x="221" y="58"/>
                  </a:lnTo>
                  <a:lnTo>
                    <a:pt x="224" y="54"/>
                  </a:lnTo>
                  <a:lnTo>
                    <a:pt x="224" y="58"/>
                  </a:lnTo>
                  <a:lnTo>
                    <a:pt x="224" y="54"/>
                  </a:lnTo>
                  <a:lnTo>
                    <a:pt x="227" y="50"/>
                  </a:lnTo>
                  <a:lnTo>
                    <a:pt x="227" y="54"/>
                  </a:lnTo>
                  <a:lnTo>
                    <a:pt x="230" y="58"/>
                  </a:lnTo>
                  <a:lnTo>
                    <a:pt x="230" y="54"/>
                  </a:lnTo>
                  <a:lnTo>
                    <a:pt x="233" y="54"/>
                  </a:lnTo>
                  <a:lnTo>
                    <a:pt x="233" y="50"/>
                  </a:lnTo>
                  <a:lnTo>
                    <a:pt x="233" y="62"/>
                  </a:lnTo>
                  <a:lnTo>
                    <a:pt x="237" y="54"/>
                  </a:lnTo>
                  <a:lnTo>
                    <a:pt x="237" y="50"/>
                  </a:lnTo>
                  <a:lnTo>
                    <a:pt x="237" y="54"/>
                  </a:lnTo>
                  <a:lnTo>
                    <a:pt x="240" y="54"/>
                  </a:lnTo>
                  <a:lnTo>
                    <a:pt x="240" y="58"/>
                  </a:lnTo>
                  <a:lnTo>
                    <a:pt x="243" y="58"/>
                  </a:lnTo>
                  <a:lnTo>
                    <a:pt x="243" y="54"/>
                  </a:lnTo>
                  <a:lnTo>
                    <a:pt x="243" y="58"/>
                  </a:lnTo>
                  <a:lnTo>
                    <a:pt x="243" y="54"/>
                  </a:lnTo>
                  <a:lnTo>
                    <a:pt x="247" y="54"/>
                  </a:lnTo>
                  <a:lnTo>
                    <a:pt x="247" y="62"/>
                  </a:lnTo>
                  <a:lnTo>
                    <a:pt x="247" y="54"/>
                  </a:lnTo>
                  <a:lnTo>
                    <a:pt x="250" y="54"/>
                  </a:lnTo>
                  <a:lnTo>
                    <a:pt x="250" y="58"/>
                  </a:lnTo>
                  <a:lnTo>
                    <a:pt x="250" y="54"/>
                  </a:lnTo>
                  <a:lnTo>
                    <a:pt x="253" y="54"/>
                  </a:lnTo>
                  <a:lnTo>
                    <a:pt x="253" y="58"/>
                  </a:lnTo>
                  <a:lnTo>
                    <a:pt x="253" y="50"/>
                  </a:lnTo>
                  <a:lnTo>
                    <a:pt x="253" y="54"/>
                  </a:lnTo>
                  <a:lnTo>
                    <a:pt x="256" y="58"/>
                  </a:lnTo>
                  <a:lnTo>
                    <a:pt x="256" y="54"/>
                  </a:lnTo>
                  <a:lnTo>
                    <a:pt x="256" y="50"/>
                  </a:lnTo>
                  <a:lnTo>
                    <a:pt x="259" y="50"/>
                  </a:lnTo>
                  <a:lnTo>
                    <a:pt x="259" y="54"/>
                  </a:lnTo>
                  <a:lnTo>
                    <a:pt x="259" y="50"/>
                  </a:lnTo>
                  <a:lnTo>
                    <a:pt x="259" y="54"/>
                  </a:lnTo>
                  <a:lnTo>
                    <a:pt x="263" y="54"/>
                  </a:lnTo>
                  <a:lnTo>
                    <a:pt x="263" y="50"/>
                  </a:lnTo>
                  <a:lnTo>
                    <a:pt x="266" y="58"/>
                  </a:lnTo>
                  <a:lnTo>
                    <a:pt x="266" y="54"/>
                  </a:lnTo>
                  <a:lnTo>
                    <a:pt x="266" y="50"/>
                  </a:lnTo>
                  <a:lnTo>
                    <a:pt x="266" y="58"/>
                  </a:lnTo>
                  <a:lnTo>
                    <a:pt x="269" y="54"/>
                  </a:lnTo>
                  <a:lnTo>
                    <a:pt x="269" y="58"/>
                  </a:lnTo>
                  <a:lnTo>
                    <a:pt x="269" y="54"/>
                  </a:lnTo>
                  <a:lnTo>
                    <a:pt x="273" y="58"/>
                  </a:lnTo>
                  <a:lnTo>
                    <a:pt x="273" y="54"/>
                  </a:lnTo>
                  <a:lnTo>
                    <a:pt x="276" y="54"/>
                  </a:lnTo>
                  <a:lnTo>
                    <a:pt x="276" y="50"/>
                  </a:lnTo>
                  <a:lnTo>
                    <a:pt x="276" y="54"/>
                  </a:lnTo>
                  <a:lnTo>
                    <a:pt x="276" y="50"/>
                  </a:lnTo>
                  <a:lnTo>
                    <a:pt x="279" y="54"/>
                  </a:lnTo>
                  <a:lnTo>
                    <a:pt x="279" y="50"/>
                  </a:lnTo>
                  <a:lnTo>
                    <a:pt x="279" y="54"/>
                  </a:lnTo>
                  <a:lnTo>
                    <a:pt x="282" y="54"/>
                  </a:lnTo>
                  <a:lnTo>
                    <a:pt x="282" y="58"/>
                  </a:lnTo>
                  <a:lnTo>
                    <a:pt x="282" y="54"/>
                  </a:lnTo>
                  <a:lnTo>
                    <a:pt x="286" y="54"/>
                  </a:lnTo>
                  <a:lnTo>
                    <a:pt x="286" y="58"/>
                  </a:lnTo>
                  <a:lnTo>
                    <a:pt x="286" y="50"/>
                  </a:lnTo>
                  <a:lnTo>
                    <a:pt x="286" y="54"/>
                  </a:lnTo>
                  <a:lnTo>
                    <a:pt x="289" y="54"/>
                  </a:lnTo>
                  <a:lnTo>
                    <a:pt x="289" y="50"/>
                  </a:lnTo>
                  <a:lnTo>
                    <a:pt x="289" y="54"/>
                  </a:lnTo>
                  <a:lnTo>
                    <a:pt x="292" y="50"/>
                  </a:lnTo>
                  <a:lnTo>
                    <a:pt x="292" y="54"/>
                  </a:lnTo>
                  <a:lnTo>
                    <a:pt x="295" y="54"/>
                  </a:lnTo>
                  <a:lnTo>
                    <a:pt x="295" y="50"/>
                  </a:lnTo>
                  <a:lnTo>
                    <a:pt x="299" y="50"/>
                  </a:lnTo>
                  <a:lnTo>
                    <a:pt x="299" y="54"/>
                  </a:lnTo>
                  <a:lnTo>
                    <a:pt x="299" y="58"/>
                  </a:lnTo>
                  <a:lnTo>
                    <a:pt x="302" y="50"/>
                  </a:lnTo>
                  <a:lnTo>
                    <a:pt x="302" y="54"/>
                  </a:lnTo>
                  <a:lnTo>
                    <a:pt x="305" y="50"/>
                  </a:lnTo>
                  <a:lnTo>
                    <a:pt x="305" y="54"/>
                  </a:lnTo>
                  <a:lnTo>
                    <a:pt x="305" y="50"/>
                  </a:lnTo>
                  <a:lnTo>
                    <a:pt x="308" y="50"/>
                  </a:lnTo>
                  <a:lnTo>
                    <a:pt x="308" y="54"/>
                  </a:lnTo>
                  <a:lnTo>
                    <a:pt x="312" y="50"/>
                  </a:lnTo>
                  <a:lnTo>
                    <a:pt x="312" y="54"/>
                  </a:lnTo>
                  <a:lnTo>
                    <a:pt x="312" y="50"/>
                  </a:lnTo>
                  <a:lnTo>
                    <a:pt x="315" y="50"/>
                  </a:lnTo>
                  <a:lnTo>
                    <a:pt x="315" y="54"/>
                  </a:lnTo>
                  <a:lnTo>
                    <a:pt x="315" y="50"/>
                  </a:lnTo>
                  <a:lnTo>
                    <a:pt x="318" y="50"/>
                  </a:lnTo>
                  <a:lnTo>
                    <a:pt x="318" y="54"/>
                  </a:lnTo>
                  <a:lnTo>
                    <a:pt x="322" y="50"/>
                  </a:lnTo>
                  <a:lnTo>
                    <a:pt x="322" y="54"/>
                  </a:lnTo>
                  <a:lnTo>
                    <a:pt x="322" y="50"/>
                  </a:lnTo>
                  <a:lnTo>
                    <a:pt x="322" y="54"/>
                  </a:lnTo>
                  <a:lnTo>
                    <a:pt x="325" y="50"/>
                  </a:lnTo>
                  <a:lnTo>
                    <a:pt x="325" y="54"/>
                  </a:lnTo>
                  <a:lnTo>
                    <a:pt x="325" y="50"/>
                  </a:lnTo>
                  <a:lnTo>
                    <a:pt x="328" y="50"/>
                  </a:lnTo>
                  <a:lnTo>
                    <a:pt x="328" y="54"/>
                  </a:lnTo>
                  <a:lnTo>
                    <a:pt x="331" y="54"/>
                  </a:lnTo>
                  <a:lnTo>
                    <a:pt x="331" y="50"/>
                  </a:lnTo>
                  <a:lnTo>
                    <a:pt x="331" y="54"/>
                  </a:lnTo>
                  <a:lnTo>
                    <a:pt x="331" y="50"/>
                  </a:lnTo>
                  <a:lnTo>
                    <a:pt x="335" y="50"/>
                  </a:lnTo>
                  <a:lnTo>
                    <a:pt x="338" y="50"/>
                  </a:lnTo>
                  <a:lnTo>
                    <a:pt x="338" y="54"/>
                  </a:lnTo>
                  <a:lnTo>
                    <a:pt x="338" y="58"/>
                  </a:lnTo>
                  <a:lnTo>
                    <a:pt x="338" y="50"/>
                  </a:lnTo>
                  <a:lnTo>
                    <a:pt x="341" y="50"/>
                  </a:lnTo>
                  <a:lnTo>
                    <a:pt x="341" y="54"/>
                  </a:lnTo>
                  <a:lnTo>
                    <a:pt x="341" y="50"/>
                  </a:lnTo>
                  <a:lnTo>
                    <a:pt x="344" y="50"/>
                  </a:lnTo>
                  <a:lnTo>
                    <a:pt x="344" y="54"/>
                  </a:lnTo>
                  <a:lnTo>
                    <a:pt x="344" y="58"/>
                  </a:lnTo>
                  <a:lnTo>
                    <a:pt x="344" y="50"/>
                  </a:lnTo>
                  <a:lnTo>
                    <a:pt x="348" y="54"/>
                  </a:lnTo>
                  <a:lnTo>
                    <a:pt x="348" y="50"/>
                  </a:lnTo>
                  <a:lnTo>
                    <a:pt x="351" y="50"/>
                  </a:lnTo>
                  <a:lnTo>
                    <a:pt x="351" y="54"/>
                  </a:lnTo>
                  <a:lnTo>
                    <a:pt x="354" y="50"/>
                  </a:lnTo>
                  <a:lnTo>
                    <a:pt x="354" y="58"/>
                  </a:lnTo>
                  <a:lnTo>
                    <a:pt x="357" y="50"/>
                  </a:lnTo>
                  <a:lnTo>
                    <a:pt x="361" y="50"/>
                  </a:lnTo>
                  <a:lnTo>
                    <a:pt x="364" y="50"/>
                  </a:lnTo>
                  <a:lnTo>
                    <a:pt x="367" y="54"/>
                  </a:lnTo>
                  <a:lnTo>
                    <a:pt x="367" y="50"/>
                  </a:lnTo>
                  <a:lnTo>
                    <a:pt x="367" y="58"/>
                  </a:lnTo>
                  <a:lnTo>
                    <a:pt x="370" y="50"/>
                  </a:lnTo>
                  <a:lnTo>
                    <a:pt x="374" y="50"/>
                  </a:lnTo>
                  <a:lnTo>
                    <a:pt x="374" y="54"/>
                  </a:lnTo>
                  <a:lnTo>
                    <a:pt x="374" y="50"/>
                  </a:lnTo>
                  <a:lnTo>
                    <a:pt x="377" y="50"/>
                  </a:lnTo>
                  <a:lnTo>
                    <a:pt x="380" y="50"/>
                  </a:lnTo>
                  <a:lnTo>
                    <a:pt x="380" y="54"/>
                  </a:lnTo>
                  <a:lnTo>
                    <a:pt x="380" y="50"/>
                  </a:lnTo>
                  <a:lnTo>
                    <a:pt x="384" y="54"/>
                  </a:lnTo>
                  <a:lnTo>
                    <a:pt x="384" y="50"/>
                  </a:lnTo>
                  <a:lnTo>
                    <a:pt x="387" y="50"/>
                  </a:lnTo>
                  <a:lnTo>
                    <a:pt x="387" y="54"/>
                  </a:lnTo>
                  <a:lnTo>
                    <a:pt x="390" y="50"/>
                  </a:lnTo>
                  <a:lnTo>
                    <a:pt x="390" y="54"/>
                  </a:lnTo>
                  <a:lnTo>
                    <a:pt x="390" y="50"/>
                  </a:lnTo>
                  <a:lnTo>
                    <a:pt x="393" y="54"/>
                  </a:lnTo>
                  <a:lnTo>
                    <a:pt x="393" y="50"/>
                  </a:lnTo>
                  <a:lnTo>
                    <a:pt x="393" y="54"/>
                  </a:lnTo>
                  <a:lnTo>
                    <a:pt x="396" y="50"/>
                  </a:lnTo>
                  <a:lnTo>
                    <a:pt x="396" y="54"/>
                  </a:lnTo>
                  <a:lnTo>
                    <a:pt x="396" y="50"/>
                  </a:lnTo>
                  <a:lnTo>
                    <a:pt x="396" y="54"/>
                  </a:lnTo>
                  <a:lnTo>
                    <a:pt x="400" y="50"/>
                  </a:lnTo>
                  <a:lnTo>
                    <a:pt x="400" y="54"/>
                  </a:lnTo>
                  <a:lnTo>
                    <a:pt x="400" y="50"/>
                  </a:lnTo>
                  <a:lnTo>
                    <a:pt x="403" y="50"/>
                  </a:lnTo>
                  <a:lnTo>
                    <a:pt x="406" y="50"/>
                  </a:lnTo>
                  <a:lnTo>
                    <a:pt x="410" y="50"/>
                  </a:lnTo>
                  <a:lnTo>
                    <a:pt x="413" y="50"/>
                  </a:lnTo>
                  <a:lnTo>
                    <a:pt x="413" y="54"/>
                  </a:lnTo>
                  <a:lnTo>
                    <a:pt x="413" y="50"/>
                  </a:lnTo>
                  <a:lnTo>
                    <a:pt x="416" y="50"/>
                  </a:lnTo>
                  <a:lnTo>
                    <a:pt x="416" y="54"/>
                  </a:lnTo>
                  <a:lnTo>
                    <a:pt x="416" y="50"/>
                  </a:lnTo>
                  <a:lnTo>
                    <a:pt x="419" y="50"/>
                  </a:lnTo>
                  <a:lnTo>
                    <a:pt x="422" y="46"/>
                  </a:lnTo>
                  <a:lnTo>
                    <a:pt x="422" y="54"/>
                  </a:lnTo>
                  <a:lnTo>
                    <a:pt x="422" y="50"/>
                  </a:lnTo>
                  <a:lnTo>
                    <a:pt x="426" y="50"/>
                  </a:lnTo>
                  <a:lnTo>
                    <a:pt x="429" y="50"/>
                  </a:lnTo>
                  <a:lnTo>
                    <a:pt x="429" y="46"/>
                  </a:lnTo>
                  <a:lnTo>
                    <a:pt x="429" y="50"/>
                  </a:lnTo>
                  <a:lnTo>
                    <a:pt x="433" y="50"/>
                  </a:lnTo>
                  <a:lnTo>
                    <a:pt x="436" y="50"/>
                  </a:lnTo>
                  <a:lnTo>
                    <a:pt x="436" y="54"/>
                  </a:lnTo>
                  <a:lnTo>
                    <a:pt x="439" y="50"/>
                  </a:lnTo>
                  <a:lnTo>
                    <a:pt x="442" y="50"/>
                  </a:lnTo>
                  <a:lnTo>
                    <a:pt x="442" y="46"/>
                  </a:lnTo>
                  <a:lnTo>
                    <a:pt x="442" y="50"/>
                  </a:lnTo>
                  <a:lnTo>
                    <a:pt x="445" y="50"/>
                  </a:lnTo>
                  <a:lnTo>
                    <a:pt x="449" y="50"/>
                  </a:lnTo>
                  <a:lnTo>
                    <a:pt x="452" y="46"/>
                  </a:lnTo>
                  <a:lnTo>
                    <a:pt x="452" y="50"/>
                  </a:lnTo>
                  <a:lnTo>
                    <a:pt x="452" y="46"/>
                  </a:lnTo>
                  <a:lnTo>
                    <a:pt x="455" y="50"/>
                  </a:lnTo>
                  <a:lnTo>
                    <a:pt x="455" y="46"/>
                  </a:lnTo>
                  <a:lnTo>
                    <a:pt x="459" y="50"/>
                  </a:lnTo>
                  <a:lnTo>
                    <a:pt x="459" y="46"/>
                  </a:lnTo>
                  <a:lnTo>
                    <a:pt x="459" y="50"/>
                  </a:lnTo>
                  <a:lnTo>
                    <a:pt x="459" y="46"/>
                  </a:lnTo>
                  <a:lnTo>
                    <a:pt x="462" y="50"/>
                  </a:lnTo>
                  <a:lnTo>
                    <a:pt x="465" y="46"/>
                  </a:lnTo>
                  <a:lnTo>
                    <a:pt x="465" y="50"/>
                  </a:lnTo>
                  <a:lnTo>
                    <a:pt x="468" y="46"/>
                  </a:lnTo>
                  <a:lnTo>
                    <a:pt x="468" y="50"/>
                  </a:lnTo>
                  <a:lnTo>
                    <a:pt x="471" y="46"/>
                  </a:lnTo>
                  <a:lnTo>
                    <a:pt x="471" y="50"/>
                  </a:lnTo>
                  <a:lnTo>
                    <a:pt x="475" y="50"/>
                  </a:lnTo>
                  <a:lnTo>
                    <a:pt x="475" y="46"/>
                  </a:lnTo>
                  <a:lnTo>
                    <a:pt x="478" y="46"/>
                  </a:lnTo>
                  <a:lnTo>
                    <a:pt x="482" y="50"/>
                  </a:lnTo>
                  <a:lnTo>
                    <a:pt x="482" y="46"/>
                  </a:lnTo>
                  <a:lnTo>
                    <a:pt x="482" y="50"/>
                  </a:lnTo>
                  <a:lnTo>
                    <a:pt x="482" y="46"/>
                  </a:lnTo>
                  <a:lnTo>
                    <a:pt x="485" y="50"/>
                  </a:lnTo>
                  <a:lnTo>
                    <a:pt x="485" y="39"/>
                  </a:lnTo>
                  <a:lnTo>
                    <a:pt x="485" y="46"/>
                  </a:lnTo>
                  <a:lnTo>
                    <a:pt x="485" y="50"/>
                  </a:lnTo>
                  <a:lnTo>
                    <a:pt x="488" y="50"/>
                  </a:lnTo>
                  <a:lnTo>
                    <a:pt x="488" y="46"/>
                  </a:lnTo>
                  <a:lnTo>
                    <a:pt x="488" y="50"/>
                  </a:lnTo>
                  <a:lnTo>
                    <a:pt x="491" y="50"/>
                  </a:lnTo>
                  <a:lnTo>
                    <a:pt x="491" y="43"/>
                  </a:lnTo>
                  <a:lnTo>
                    <a:pt x="491" y="46"/>
                  </a:lnTo>
                  <a:lnTo>
                    <a:pt x="494" y="50"/>
                  </a:lnTo>
                  <a:lnTo>
                    <a:pt x="494" y="46"/>
                  </a:lnTo>
                  <a:lnTo>
                    <a:pt x="497" y="50"/>
                  </a:lnTo>
                  <a:lnTo>
                    <a:pt x="497" y="46"/>
                  </a:lnTo>
                  <a:lnTo>
                    <a:pt x="501" y="46"/>
                  </a:lnTo>
                  <a:lnTo>
                    <a:pt x="501" y="50"/>
                  </a:lnTo>
                  <a:lnTo>
                    <a:pt x="504" y="46"/>
                  </a:lnTo>
                  <a:lnTo>
                    <a:pt x="504" y="50"/>
                  </a:lnTo>
                  <a:lnTo>
                    <a:pt x="508" y="54"/>
                  </a:lnTo>
                  <a:lnTo>
                    <a:pt x="508" y="46"/>
                  </a:lnTo>
                  <a:lnTo>
                    <a:pt x="508" y="50"/>
                  </a:lnTo>
                  <a:lnTo>
                    <a:pt x="511" y="43"/>
                  </a:lnTo>
                  <a:lnTo>
                    <a:pt x="511" y="50"/>
                  </a:lnTo>
                  <a:lnTo>
                    <a:pt x="511" y="46"/>
                  </a:lnTo>
                  <a:lnTo>
                    <a:pt x="514" y="50"/>
                  </a:lnTo>
                  <a:lnTo>
                    <a:pt x="514" y="46"/>
                  </a:lnTo>
                  <a:lnTo>
                    <a:pt x="514" y="50"/>
                  </a:lnTo>
                  <a:lnTo>
                    <a:pt x="517" y="46"/>
                  </a:lnTo>
                  <a:lnTo>
                    <a:pt x="517" y="50"/>
                  </a:lnTo>
                  <a:lnTo>
                    <a:pt x="520" y="50"/>
                  </a:lnTo>
                  <a:lnTo>
                    <a:pt x="523" y="46"/>
                  </a:lnTo>
                  <a:lnTo>
                    <a:pt x="523" y="43"/>
                  </a:lnTo>
                  <a:lnTo>
                    <a:pt x="523" y="46"/>
                  </a:lnTo>
                  <a:lnTo>
                    <a:pt x="527" y="43"/>
                  </a:lnTo>
                  <a:lnTo>
                    <a:pt x="527" y="46"/>
                  </a:lnTo>
                  <a:lnTo>
                    <a:pt x="527" y="50"/>
                  </a:lnTo>
                  <a:lnTo>
                    <a:pt x="527" y="46"/>
                  </a:lnTo>
                  <a:lnTo>
                    <a:pt x="530" y="50"/>
                  </a:lnTo>
                  <a:lnTo>
                    <a:pt x="530" y="43"/>
                  </a:lnTo>
                  <a:lnTo>
                    <a:pt x="530" y="50"/>
                  </a:lnTo>
                  <a:lnTo>
                    <a:pt x="534" y="46"/>
                  </a:lnTo>
                  <a:lnTo>
                    <a:pt x="534" y="50"/>
                  </a:lnTo>
                  <a:lnTo>
                    <a:pt x="534" y="46"/>
                  </a:lnTo>
                  <a:lnTo>
                    <a:pt x="537" y="43"/>
                  </a:lnTo>
                  <a:lnTo>
                    <a:pt x="537" y="50"/>
                  </a:lnTo>
                  <a:lnTo>
                    <a:pt x="540" y="43"/>
                  </a:lnTo>
                  <a:lnTo>
                    <a:pt x="543" y="46"/>
                  </a:lnTo>
                  <a:lnTo>
                    <a:pt x="543" y="50"/>
                  </a:lnTo>
                  <a:lnTo>
                    <a:pt x="543" y="46"/>
                  </a:lnTo>
                  <a:lnTo>
                    <a:pt x="546" y="50"/>
                  </a:lnTo>
                  <a:lnTo>
                    <a:pt x="546" y="46"/>
                  </a:lnTo>
                  <a:lnTo>
                    <a:pt x="546" y="39"/>
                  </a:lnTo>
                  <a:lnTo>
                    <a:pt x="546" y="46"/>
                  </a:lnTo>
                  <a:lnTo>
                    <a:pt x="549" y="43"/>
                  </a:lnTo>
                  <a:lnTo>
                    <a:pt x="549" y="39"/>
                  </a:lnTo>
                  <a:lnTo>
                    <a:pt x="549" y="50"/>
                  </a:lnTo>
                  <a:lnTo>
                    <a:pt x="549" y="43"/>
                  </a:lnTo>
                  <a:lnTo>
                    <a:pt x="553" y="46"/>
                  </a:lnTo>
                  <a:lnTo>
                    <a:pt x="553" y="39"/>
                  </a:lnTo>
                  <a:lnTo>
                    <a:pt x="553" y="46"/>
                  </a:lnTo>
                  <a:lnTo>
                    <a:pt x="553" y="43"/>
                  </a:lnTo>
                  <a:lnTo>
                    <a:pt x="557" y="46"/>
                  </a:lnTo>
                  <a:lnTo>
                    <a:pt x="557" y="43"/>
                  </a:lnTo>
                  <a:lnTo>
                    <a:pt x="557" y="46"/>
                  </a:lnTo>
                  <a:lnTo>
                    <a:pt x="560" y="43"/>
                  </a:lnTo>
                  <a:lnTo>
                    <a:pt x="560" y="39"/>
                  </a:lnTo>
                  <a:lnTo>
                    <a:pt x="560" y="43"/>
                  </a:lnTo>
                  <a:lnTo>
                    <a:pt x="563" y="46"/>
                  </a:lnTo>
                  <a:lnTo>
                    <a:pt x="563" y="39"/>
                  </a:lnTo>
                  <a:lnTo>
                    <a:pt x="563" y="43"/>
                  </a:lnTo>
                  <a:lnTo>
                    <a:pt x="566" y="46"/>
                  </a:lnTo>
                  <a:lnTo>
                    <a:pt x="566" y="43"/>
                  </a:lnTo>
                  <a:lnTo>
                    <a:pt x="569" y="43"/>
                  </a:lnTo>
                  <a:lnTo>
                    <a:pt x="569" y="46"/>
                  </a:lnTo>
                  <a:lnTo>
                    <a:pt x="569" y="39"/>
                  </a:lnTo>
                  <a:lnTo>
                    <a:pt x="572" y="43"/>
                  </a:lnTo>
                  <a:lnTo>
                    <a:pt x="572" y="46"/>
                  </a:lnTo>
                  <a:lnTo>
                    <a:pt x="572" y="43"/>
                  </a:lnTo>
                  <a:lnTo>
                    <a:pt x="576" y="43"/>
                  </a:lnTo>
                  <a:lnTo>
                    <a:pt x="579" y="43"/>
                  </a:lnTo>
                  <a:lnTo>
                    <a:pt x="579" y="46"/>
                  </a:lnTo>
                  <a:lnTo>
                    <a:pt x="579" y="39"/>
                  </a:lnTo>
                  <a:lnTo>
                    <a:pt x="583" y="50"/>
                  </a:lnTo>
                  <a:lnTo>
                    <a:pt x="583" y="39"/>
                  </a:lnTo>
                  <a:lnTo>
                    <a:pt x="583" y="43"/>
                  </a:lnTo>
                  <a:lnTo>
                    <a:pt x="583" y="39"/>
                  </a:lnTo>
                  <a:lnTo>
                    <a:pt x="586" y="39"/>
                  </a:lnTo>
                  <a:lnTo>
                    <a:pt x="586" y="43"/>
                  </a:lnTo>
                  <a:lnTo>
                    <a:pt x="589" y="43"/>
                  </a:lnTo>
                  <a:lnTo>
                    <a:pt x="589" y="46"/>
                  </a:lnTo>
                  <a:lnTo>
                    <a:pt x="589" y="39"/>
                  </a:lnTo>
                  <a:lnTo>
                    <a:pt x="589" y="35"/>
                  </a:lnTo>
                  <a:lnTo>
                    <a:pt x="592" y="43"/>
                  </a:lnTo>
                  <a:lnTo>
                    <a:pt x="592" y="46"/>
                  </a:lnTo>
                  <a:lnTo>
                    <a:pt x="592" y="39"/>
                  </a:lnTo>
                  <a:lnTo>
                    <a:pt x="592" y="43"/>
                  </a:lnTo>
                  <a:lnTo>
                    <a:pt x="595" y="39"/>
                  </a:lnTo>
                  <a:lnTo>
                    <a:pt x="595" y="46"/>
                  </a:lnTo>
                  <a:lnTo>
                    <a:pt x="595" y="43"/>
                  </a:lnTo>
                  <a:lnTo>
                    <a:pt x="598" y="43"/>
                  </a:lnTo>
                  <a:lnTo>
                    <a:pt x="598" y="46"/>
                  </a:lnTo>
                  <a:lnTo>
                    <a:pt x="598" y="35"/>
                  </a:lnTo>
                  <a:lnTo>
                    <a:pt x="598" y="46"/>
                  </a:lnTo>
                  <a:lnTo>
                    <a:pt x="602" y="39"/>
                  </a:lnTo>
                  <a:lnTo>
                    <a:pt x="602" y="43"/>
                  </a:lnTo>
                  <a:lnTo>
                    <a:pt x="602" y="39"/>
                  </a:lnTo>
                  <a:lnTo>
                    <a:pt x="606" y="39"/>
                  </a:lnTo>
                  <a:lnTo>
                    <a:pt x="606" y="43"/>
                  </a:lnTo>
                  <a:lnTo>
                    <a:pt x="609" y="43"/>
                  </a:lnTo>
                  <a:lnTo>
                    <a:pt x="609" y="39"/>
                  </a:lnTo>
                  <a:lnTo>
                    <a:pt x="612" y="35"/>
                  </a:lnTo>
                  <a:lnTo>
                    <a:pt x="612" y="43"/>
                  </a:lnTo>
                  <a:lnTo>
                    <a:pt x="612" y="39"/>
                  </a:lnTo>
                  <a:lnTo>
                    <a:pt x="612" y="43"/>
                  </a:lnTo>
                  <a:lnTo>
                    <a:pt x="615" y="43"/>
                  </a:lnTo>
                  <a:lnTo>
                    <a:pt x="615" y="39"/>
                  </a:lnTo>
                  <a:lnTo>
                    <a:pt x="615" y="43"/>
                  </a:lnTo>
                  <a:lnTo>
                    <a:pt x="618" y="43"/>
                  </a:lnTo>
                  <a:lnTo>
                    <a:pt x="618" y="39"/>
                  </a:lnTo>
                  <a:lnTo>
                    <a:pt x="618" y="43"/>
                  </a:lnTo>
                  <a:lnTo>
                    <a:pt x="621" y="39"/>
                  </a:lnTo>
                  <a:lnTo>
                    <a:pt x="624" y="39"/>
                  </a:lnTo>
                  <a:lnTo>
                    <a:pt x="624" y="46"/>
                  </a:lnTo>
                  <a:lnTo>
                    <a:pt x="624" y="39"/>
                  </a:lnTo>
                  <a:lnTo>
                    <a:pt x="628" y="35"/>
                  </a:lnTo>
                  <a:lnTo>
                    <a:pt x="628" y="46"/>
                  </a:lnTo>
                  <a:lnTo>
                    <a:pt x="632" y="39"/>
                  </a:lnTo>
                  <a:lnTo>
                    <a:pt x="632" y="43"/>
                  </a:lnTo>
                  <a:lnTo>
                    <a:pt x="632" y="39"/>
                  </a:lnTo>
                  <a:lnTo>
                    <a:pt x="635" y="39"/>
                  </a:lnTo>
                  <a:lnTo>
                    <a:pt x="635" y="46"/>
                  </a:lnTo>
                  <a:lnTo>
                    <a:pt x="638" y="43"/>
                  </a:lnTo>
                  <a:lnTo>
                    <a:pt x="641" y="39"/>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689159" name="Group 138"/>
          <p:cNvGrpSpPr>
            <a:grpSpLocks/>
          </p:cNvGrpSpPr>
          <p:nvPr/>
        </p:nvGrpSpPr>
        <p:grpSpPr bwMode="auto">
          <a:xfrm>
            <a:off x="4527550" y="5286375"/>
            <a:ext cx="720725" cy="247650"/>
            <a:chOff x="3207" y="2919"/>
            <a:chExt cx="454" cy="156"/>
          </a:xfrm>
        </p:grpSpPr>
        <p:sp>
          <p:nvSpPr>
            <p:cNvPr id="32864" name="Freeform 139"/>
            <p:cNvSpPr>
              <a:spLocks/>
            </p:cNvSpPr>
            <p:nvPr/>
          </p:nvSpPr>
          <p:spPr bwMode="auto">
            <a:xfrm>
              <a:off x="3207" y="2919"/>
              <a:ext cx="73" cy="46"/>
            </a:xfrm>
            <a:custGeom>
              <a:avLst/>
              <a:gdLst>
                <a:gd name="T0" fmla="*/ 0 w 224"/>
                <a:gd name="T1" fmla="*/ 518 h 36"/>
                <a:gd name="T2" fmla="*/ 0 w 224"/>
                <a:gd name="T3" fmla="*/ 518 h 36"/>
                <a:gd name="T4" fmla="*/ 0 w 224"/>
                <a:gd name="T5" fmla="*/ 518 h 36"/>
                <a:gd name="T6" fmla="*/ 0 w 224"/>
                <a:gd name="T7" fmla="*/ 518 h 36"/>
                <a:gd name="T8" fmla="*/ 0 w 224"/>
                <a:gd name="T9" fmla="*/ 518 h 36"/>
                <a:gd name="T10" fmla="*/ 0 w 224"/>
                <a:gd name="T11" fmla="*/ 334 h 36"/>
                <a:gd name="T12" fmla="*/ 0 w 224"/>
                <a:gd name="T13" fmla="*/ 334 h 36"/>
                <a:gd name="T14" fmla="*/ 0 w 224"/>
                <a:gd name="T15" fmla="*/ 518 h 36"/>
                <a:gd name="T16" fmla="*/ 0 w 224"/>
                <a:gd name="T17" fmla="*/ 334 h 36"/>
                <a:gd name="T18" fmla="*/ 0 w 224"/>
                <a:gd name="T19" fmla="*/ 518 h 36"/>
                <a:gd name="T20" fmla="*/ 0 w 224"/>
                <a:gd name="T21" fmla="*/ 0 h 36"/>
                <a:gd name="T22" fmla="*/ 0 w 224"/>
                <a:gd name="T23" fmla="*/ 518 h 36"/>
                <a:gd name="T24" fmla="*/ 0 w 224"/>
                <a:gd name="T25" fmla="*/ 518 h 36"/>
                <a:gd name="T26" fmla="*/ 0 w 224"/>
                <a:gd name="T27" fmla="*/ 518 h 36"/>
                <a:gd name="T28" fmla="*/ 0 w 224"/>
                <a:gd name="T29" fmla="*/ 334 h 36"/>
                <a:gd name="T30" fmla="*/ 0 w 224"/>
                <a:gd name="T31" fmla="*/ 173 h 36"/>
                <a:gd name="T32" fmla="*/ 0 w 224"/>
                <a:gd name="T33" fmla="*/ 334 h 36"/>
                <a:gd name="T34" fmla="*/ 0 w 224"/>
                <a:gd name="T35" fmla="*/ 173 h 36"/>
                <a:gd name="T36" fmla="*/ 0 w 224"/>
                <a:gd name="T37" fmla="*/ 334 h 36"/>
                <a:gd name="T38" fmla="*/ 0 w 224"/>
                <a:gd name="T39" fmla="*/ 173 h 36"/>
                <a:gd name="T40" fmla="*/ 0 w 224"/>
                <a:gd name="T41" fmla="*/ 0 h 36"/>
                <a:gd name="T42" fmla="*/ 0 w 224"/>
                <a:gd name="T43" fmla="*/ 173 h 36"/>
                <a:gd name="T44" fmla="*/ 0 w 224"/>
                <a:gd name="T45" fmla="*/ 334 h 36"/>
                <a:gd name="T46" fmla="*/ 0 w 224"/>
                <a:gd name="T47" fmla="*/ 518 h 36"/>
                <a:gd name="T48" fmla="*/ 0 w 224"/>
                <a:gd name="T49" fmla="*/ 334 h 36"/>
                <a:gd name="T50" fmla="*/ 0 w 224"/>
                <a:gd name="T51" fmla="*/ 334 h 36"/>
                <a:gd name="T52" fmla="*/ 0 w 224"/>
                <a:gd name="T53" fmla="*/ 173 h 36"/>
                <a:gd name="T54" fmla="*/ 0 w 224"/>
                <a:gd name="T55" fmla="*/ 518 h 36"/>
                <a:gd name="T56" fmla="*/ 0 w 224"/>
                <a:gd name="T57" fmla="*/ 518 h 36"/>
                <a:gd name="T58" fmla="*/ 0 w 224"/>
                <a:gd name="T59" fmla="*/ 518 h 36"/>
                <a:gd name="T60" fmla="*/ 0 w 224"/>
                <a:gd name="T61" fmla="*/ 334 h 36"/>
                <a:gd name="T62" fmla="*/ 0 w 224"/>
                <a:gd name="T63" fmla="*/ 334 h 36"/>
                <a:gd name="T64" fmla="*/ 0 w 224"/>
                <a:gd name="T65" fmla="*/ 518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4" h="36">
                  <a:moveTo>
                    <a:pt x="0" y="27"/>
                  </a:moveTo>
                  <a:lnTo>
                    <a:pt x="8" y="27"/>
                  </a:lnTo>
                  <a:lnTo>
                    <a:pt x="16" y="27"/>
                  </a:lnTo>
                  <a:lnTo>
                    <a:pt x="16" y="36"/>
                  </a:lnTo>
                  <a:lnTo>
                    <a:pt x="24" y="27"/>
                  </a:lnTo>
                  <a:lnTo>
                    <a:pt x="24" y="36"/>
                  </a:lnTo>
                  <a:lnTo>
                    <a:pt x="32" y="27"/>
                  </a:lnTo>
                  <a:lnTo>
                    <a:pt x="40" y="27"/>
                  </a:lnTo>
                  <a:lnTo>
                    <a:pt x="48" y="18"/>
                  </a:lnTo>
                  <a:lnTo>
                    <a:pt x="56" y="27"/>
                  </a:lnTo>
                  <a:lnTo>
                    <a:pt x="64" y="27"/>
                  </a:lnTo>
                  <a:lnTo>
                    <a:pt x="64" y="18"/>
                  </a:lnTo>
                  <a:lnTo>
                    <a:pt x="72" y="27"/>
                  </a:lnTo>
                  <a:lnTo>
                    <a:pt x="80" y="18"/>
                  </a:lnTo>
                  <a:lnTo>
                    <a:pt x="80" y="0"/>
                  </a:lnTo>
                  <a:lnTo>
                    <a:pt x="88" y="9"/>
                  </a:lnTo>
                  <a:lnTo>
                    <a:pt x="88" y="27"/>
                  </a:lnTo>
                  <a:lnTo>
                    <a:pt x="96" y="9"/>
                  </a:lnTo>
                  <a:lnTo>
                    <a:pt x="96" y="27"/>
                  </a:lnTo>
                  <a:lnTo>
                    <a:pt x="104" y="27"/>
                  </a:lnTo>
                  <a:lnTo>
                    <a:pt x="112" y="18"/>
                  </a:lnTo>
                  <a:lnTo>
                    <a:pt x="120" y="9"/>
                  </a:lnTo>
                  <a:lnTo>
                    <a:pt x="120" y="18"/>
                  </a:lnTo>
                  <a:lnTo>
                    <a:pt x="128" y="18"/>
                  </a:lnTo>
                  <a:lnTo>
                    <a:pt x="136" y="9"/>
                  </a:lnTo>
                  <a:lnTo>
                    <a:pt x="136" y="18"/>
                  </a:lnTo>
                  <a:lnTo>
                    <a:pt x="144" y="18"/>
                  </a:lnTo>
                  <a:lnTo>
                    <a:pt x="144" y="9"/>
                  </a:lnTo>
                  <a:lnTo>
                    <a:pt x="152" y="9"/>
                  </a:lnTo>
                  <a:lnTo>
                    <a:pt x="160" y="0"/>
                  </a:lnTo>
                  <a:lnTo>
                    <a:pt x="160" y="27"/>
                  </a:lnTo>
                  <a:lnTo>
                    <a:pt x="168" y="9"/>
                  </a:lnTo>
                  <a:lnTo>
                    <a:pt x="176" y="18"/>
                  </a:lnTo>
                  <a:lnTo>
                    <a:pt x="176" y="9"/>
                  </a:lnTo>
                  <a:lnTo>
                    <a:pt x="184" y="27"/>
                  </a:lnTo>
                  <a:lnTo>
                    <a:pt x="184" y="0"/>
                  </a:lnTo>
                  <a:lnTo>
                    <a:pt x="192" y="18"/>
                  </a:lnTo>
                  <a:lnTo>
                    <a:pt x="192" y="27"/>
                  </a:lnTo>
                  <a:lnTo>
                    <a:pt x="200" y="9"/>
                  </a:lnTo>
                  <a:lnTo>
                    <a:pt x="200" y="27"/>
                  </a:lnTo>
                  <a:lnTo>
                    <a:pt x="208" y="27"/>
                  </a:lnTo>
                  <a:lnTo>
                    <a:pt x="216" y="27"/>
                  </a:lnTo>
                  <a:lnTo>
                    <a:pt x="216" y="18"/>
                  </a:lnTo>
                  <a:lnTo>
                    <a:pt x="224" y="18"/>
                  </a:lnTo>
                  <a:lnTo>
                    <a:pt x="224"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65" name="Freeform 140"/>
            <p:cNvSpPr>
              <a:spLocks/>
            </p:cNvSpPr>
            <p:nvPr/>
          </p:nvSpPr>
          <p:spPr bwMode="auto">
            <a:xfrm>
              <a:off x="3275" y="2940"/>
              <a:ext cx="386" cy="135"/>
            </a:xfrm>
            <a:custGeom>
              <a:avLst/>
              <a:gdLst>
                <a:gd name="T0" fmla="*/ 47548774 w 88"/>
                <a:gd name="T1" fmla="*/ 2147483647 h 12"/>
                <a:gd name="T2" fmla="*/ 102784422 w 88"/>
                <a:gd name="T3" fmla="*/ 2147483647 h 12"/>
                <a:gd name="T4" fmla="*/ 208566213 w 88"/>
                <a:gd name="T5" fmla="*/ 2147483647 h 12"/>
                <a:gd name="T6" fmla="*/ 255431210 w 88"/>
                <a:gd name="T7" fmla="*/ 2147483647 h 12"/>
                <a:gd name="T8" fmla="*/ 358905638 w 88"/>
                <a:gd name="T9" fmla="*/ 2147483647 h 12"/>
                <a:gd name="T10" fmla="*/ 509082873 w 88"/>
                <a:gd name="T11" fmla="*/ 2147483647 h 12"/>
                <a:gd name="T12" fmla="*/ 611865426 w 88"/>
                <a:gd name="T13" fmla="*/ 2147483647 h 12"/>
                <a:gd name="T14" fmla="*/ 706836370 w 88"/>
                <a:gd name="T15" fmla="*/ 2147483647 h 12"/>
                <a:gd name="T16" fmla="*/ 809627043 w 88"/>
                <a:gd name="T17" fmla="*/ 2147483647 h 12"/>
                <a:gd name="T18" fmla="*/ 914847252 w 88"/>
                <a:gd name="T19" fmla="*/ 2147483647 h 12"/>
                <a:gd name="T20" fmla="*/ 1017629731 w 88"/>
                <a:gd name="T21" fmla="*/ 2147483647 h 12"/>
                <a:gd name="T22" fmla="*/ 1120414171 w 88"/>
                <a:gd name="T23" fmla="*/ 2147483647 h 12"/>
                <a:gd name="T24" fmla="*/ 1273746140 w 88"/>
                <a:gd name="T25" fmla="*/ 2147483647 h 12"/>
                <a:gd name="T26" fmla="*/ 1365724444 w 88"/>
                <a:gd name="T27" fmla="*/ 2147483647 h 12"/>
                <a:gd name="T28" fmla="*/ 1526712604 w 88"/>
                <a:gd name="T29" fmla="*/ 2147483647 h 12"/>
                <a:gd name="T30" fmla="*/ 1618684328 w 88"/>
                <a:gd name="T31" fmla="*/ 2147483647 h 12"/>
                <a:gd name="T32" fmla="*/ 1724474204 w 88"/>
                <a:gd name="T33" fmla="*/ 2147483647 h 12"/>
                <a:gd name="T34" fmla="*/ 1874806970 w 88"/>
                <a:gd name="T35" fmla="*/ 2147483647 h 12"/>
                <a:gd name="T36" fmla="*/ 1977591392 w 88"/>
                <a:gd name="T37" fmla="*/ 2147483647 h 12"/>
                <a:gd name="T38" fmla="*/ 2082809755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689160" name="Group 141"/>
          <p:cNvGrpSpPr>
            <a:grpSpLocks/>
          </p:cNvGrpSpPr>
          <p:nvPr/>
        </p:nvGrpSpPr>
        <p:grpSpPr bwMode="auto">
          <a:xfrm>
            <a:off x="4484688" y="5316538"/>
            <a:ext cx="771525" cy="328612"/>
            <a:chOff x="3182" y="2938"/>
            <a:chExt cx="486" cy="207"/>
          </a:xfrm>
        </p:grpSpPr>
        <p:sp>
          <p:nvSpPr>
            <p:cNvPr id="32862" name="Freeform 142"/>
            <p:cNvSpPr>
              <a:spLocks/>
            </p:cNvSpPr>
            <p:nvPr/>
          </p:nvSpPr>
          <p:spPr bwMode="auto">
            <a:xfrm>
              <a:off x="3182" y="2938"/>
              <a:ext cx="86" cy="9"/>
            </a:xfrm>
            <a:custGeom>
              <a:avLst/>
              <a:gdLst>
                <a:gd name="T0" fmla="*/ 0 w 261"/>
                <a:gd name="T1" fmla="*/ 140 h 7"/>
                <a:gd name="T2" fmla="*/ 0 w 261"/>
                <a:gd name="T3" fmla="*/ 140 h 7"/>
                <a:gd name="T4" fmla="*/ 0 w 261"/>
                <a:gd name="T5" fmla="*/ 140 h 7"/>
                <a:gd name="T6" fmla="*/ 0 w 261"/>
                <a:gd name="T7" fmla="*/ 59 h 7"/>
                <a:gd name="T8" fmla="*/ 0 w 261"/>
                <a:gd name="T9" fmla="*/ 140 h 7"/>
                <a:gd name="T10" fmla="*/ 0 w 261"/>
                <a:gd name="T11" fmla="*/ 140 h 7"/>
                <a:gd name="T12" fmla="*/ 0 w 261"/>
                <a:gd name="T13" fmla="*/ 140 h 7"/>
                <a:gd name="T14" fmla="*/ 0 w 261"/>
                <a:gd name="T15" fmla="*/ 59 h 7"/>
                <a:gd name="T16" fmla="*/ 0 w 261"/>
                <a:gd name="T17" fmla="*/ 59 h 7"/>
                <a:gd name="T18" fmla="*/ 0 w 261"/>
                <a:gd name="T19" fmla="*/ 140 h 7"/>
                <a:gd name="T20" fmla="*/ 0 w 261"/>
                <a:gd name="T21" fmla="*/ 140 h 7"/>
                <a:gd name="T22" fmla="*/ 0 w 261"/>
                <a:gd name="T23" fmla="*/ 140 h 7"/>
                <a:gd name="T24" fmla="*/ 0 w 261"/>
                <a:gd name="T25" fmla="*/ 140 h 7"/>
                <a:gd name="T26" fmla="*/ 0 w 261"/>
                <a:gd name="T27" fmla="*/ 140 h 7"/>
                <a:gd name="T28" fmla="*/ 0 w 261"/>
                <a:gd name="T29" fmla="*/ 140 h 7"/>
                <a:gd name="T30" fmla="*/ 0 w 261"/>
                <a:gd name="T31" fmla="*/ 59 h 7"/>
                <a:gd name="T32" fmla="*/ 0 w 261"/>
                <a:gd name="T33" fmla="*/ 59 h 7"/>
                <a:gd name="T34" fmla="*/ 0 w 261"/>
                <a:gd name="T35" fmla="*/ 140 h 7"/>
                <a:gd name="T36" fmla="*/ 0 w 261"/>
                <a:gd name="T37" fmla="*/ 140 h 7"/>
                <a:gd name="T38" fmla="*/ 0 w 261"/>
                <a:gd name="T39" fmla="*/ 0 h 7"/>
                <a:gd name="T40" fmla="*/ 0 w 261"/>
                <a:gd name="T41" fmla="*/ 140 h 7"/>
                <a:gd name="T42" fmla="*/ 0 w 261"/>
                <a:gd name="T43" fmla="*/ 140 h 7"/>
                <a:gd name="T44" fmla="*/ 0 w 261"/>
                <a:gd name="T45" fmla="*/ 59 h 7"/>
                <a:gd name="T46" fmla="*/ 0 w 261"/>
                <a:gd name="T47" fmla="*/ 59 h 7"/>
                <a:gd name="T48" fmla="*/ 0 w 261"/>
                <a:gd name="T49" fmla="*/ 140 h 7"/>
                <a:gd name="T50" fmla="*/ 0 w 261"/>
                <a:gd name="T51" fmla="*/ 59 h 7"/>
                <a:gd name="T52" fmla="*/ 0 w 261"/>
                <a:gd name="T53" fmla="*/ 59 h 7"/>
                <a:gd name="T54" fmla="*/ 0 w 261"/>
                <a:gd name="T55" fmla="*/ 59 h 7"/>
                <a:gd name="T56" fmla="*/ 0 w 261"/>
                <a:gd name="T57" fmla="*/ 140 h 7"/>
                <a:gd name="T58" fmla="*/ 0 w 261"/>
                <a:gd name="T59" fmla="*/ 0 h 7"/>
                <a:gd name="T60" fmla="*/ 0 w 261"/>
                <a:gd name="T61" fmla="*/ 140 h 7"/>
                <a:gd name="T62" fmla="*/ 0 w 261"/>
                <a:gd name="T63" fmla="*/ 59 h 7"/>
                <a:gd name="T64" fmla="*/ 0 w 261"/>
                <a:gd name="T65" fmla="*/ 0 h 7"/>
                <a:gd name="T66" fmla="*/ 0 w 261"/>
                <a:gd name="T67" fmla="*/ 140 h 7"/>
                <a:gd name="T68" fmla="*/ 0 w 261"/>
                <a:gd name="T69" fmla="*/ 59 h 7"/>
                <a:gd name="T70" fmla="*/ 0 w 261"/>
                <a:gd name="T71" fmla="*/ 140 h 7"/>
                <a:gd name="T72" fmla="*/ 0 w 261"/>
                <a:gd name="T73" fmla="*/ 59 h 7"/>
                <a:gd name="T74" fmla="*/ 0 w 261"/>
                <a:gd name="T75" fmla="*/ 0 h 7"/>
                <a:gd name="T76" fmla="*/ 0 w 261"/>
                <a:gd name="T77" fmla="*/ 59 h 7"/>
                <a:gd name="T78" fmla="*/ 0 w 261"/>
                <a:gd name="T79" fmla="*/ 0 h 7"/>
                <a:gd name="T80" fmla="*/ 0 w 261"/>
                <a:gd name="T81" fmla="*/ 0 h 7"/>
                <a:gd name="T82" fmla="*/ 0 w 261"/>
                <a:gd name="T83" fmla="*/ 59 h 7"/>
                <a:gd name="T84" fmla="*/ 0 w 261"/>
                <a:gd name="T85" fmla="*/ 0 h 7"/>
                <a:gd name="T86" fmla="*/ 0 w 261"/>
                <a:gd name="T87" fmla="*/ 140 h 7"/>
                <a:gd name="T88" fmla="*/ 0 w 261"/>
                <a:gd name="T89" fmla="*/ 140 h 7"/>
                <a:gd name="T90" fmla="*/ 0 w 261"/>
                <a:gd name="T91" fmla="*/ 59 h 7"/>
                <a:gd name="T92" fmla="*/ 0 w 261"/>
                <a:gd name="T93" fmla="*/ 140 h 7"/>
                <a:gd name="T94" fmla="*/ 0 w 261"/>
                <a:gd name="T95" fmla="*/ 140 h 7"/>
                <a:gd name="T96" fmla="*/ 0 w 261"/>
                <a:gd name="T97" fmla="*/ 59 h 7"/>
                <a:gd name="T98" fmla="*/ 0 w 261"/>
                <a:gd name="T99" fmla="*/ 140 h 7"/>
                <a:gd name="T100" fmla="*/ 0 w 261"/>
                <a:gd name="T101" fmla="*/ 59 h 7"/>
                <a:gd name="T102" fmla="*/ 0 w 261"/>
                <a:gd name="T103" fmla="*/ 59 h 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1" h="7">
                  <a:moveTo>
                    <a:pt x="0" y="7"/>
                  </a:moveTo>
                  <a:lnTo>
                    <a:pt x="0" y="7"/>
                  </a:lnTo>
                  <a:lnTo>
                    <a:pt x="0" y="0"/>
                  </a:lnTo>
                  <a:lnTo>
                    <a:pt x="0" y="3"/>
                  </a:lnTo>
                  <a:lnTo>
                    <a:pt x="15" y="7"/>
                  </a:lnTo>
                  <a:lnTo>
                    <a:pt x="15" y="3"/>
                  </a:lnTo>
                  <a:lnTo>
                    <a:pt x="15" y="7"/>
                  </a:lnTo>
                  <a:lnTo>
                    <a:pt x="27" y="7"/>
                  </a:lnTo>
                  <a:lnTo>
                    <a:pt x="27" y="3"/>
                  </a:lnTo>
                  <a:lnTo>
                    <a:pt x="27" y="7"/>
                  </a:lnTo>
                  <a:lnTo>
                    <a:pt x="27" y="3"/>
                  </a:lnTo>
                  <a:lnTo>
                    <a:pt x="27" y="7"/>
                  </a:lnTo>
                  <a:lnTo>
                    <a:pt x="40" y="3"/>
                  </a:lnTo>
                  <a:lnTo>
                    <a:pt x="40" y="7"/>
                  </a:lnTo>
                  <a:lnTo>
                    <a:pt x="40" y="3"/>
                  </a:lnTo>
                  <a:lnTo>
                    <a:pt x="40" y="7"/>
                  </a:lnTo>
                  <a:lnTo>
                    <a:pt x="53" y="7"/>
                  </a:lnTo>
                  <a:lnTo>
                    <a:pt x="53" y="3"/>
                  </a:lnTo>
                  <a:lnTo>
                    <a:pt x="53" y="7"/>
                  </a:lnTo>
                  <a:lnTo>
                    <a:pt x="66" y="3"/>
                  </a:lnTo>
                  <a:lnTo>
                    <a:pt x="66" y="7"/>
                  </a:lnTo>
                  <a:lnTo>
                    <a:pt x="66" y="3"/>
                  </a:lnTo>
                  <a:lnTo>
                    <a:pt x="66" y="7"/>
                  </a:lnTo>
                  <a:lnTo>
                    <a:pt x="66" y="3"/>
                  </a:lnTo>
                  <a:lnTo>
                    <a:pt x="78" y="3"/>
                  </a:lnTo>
                  <a:lnTo>
                    <a:pt x="78" y="7"/>
                  </a:lnTo>
                  <a:lnTo>
                    <a:pt x="78" y="3"/>
                  </a:lnTo>
                  <a:lnTo>
                    <a:pt x="78" y="7"/>
                  </a:lnTo>
                  <a:lnTo>
                    <a:pt x="78" y="3"/>
                  </a:lnTo>
                  <a:lnTo>
                    <a:pt x="78" y="7"/>
                  </a:lnTo>
                  <a:lnTo>
                    <a:pt x="91" y="7"/>
                  </a:lnTo>
                  <a:lnTo>
                    <a:pt x="91" y="3"/>
                  </a:lnTo>
                  <a:lnTo>
                    <a:pt x="91" y="0"/>
                  </a:lnTo>
                  <a:lnTo>
                    <a:pt x="91" y="7"/>
                  </a:lnTo>
                  <a:lnTo>
                    <a:pt x="105" y="7"/>
                  </a:lnTo>
                  <a:lnTo>
                    <a:pt x="105" y="3"/>
                  </a:lnTo>
                  <a:lnTo>
                    <a:pt x="105" y="7"/>
                  </a:lnTo>
                  <a:lnTo>
                    <a:pt x="105" y="3"/>
                  </a:lnTo>
                  <a:lnTo>
                    <a:pt x="118" y="7"/>
                  </a:lnTo>
                  <a:lnTo>
                    <a:pt x="118" y="3"/>
                  </a:lnTo>
                  <a:lnTo>
                    <a:pt x="118" y="7"/>
                  </a:lnTo>
                  <a:lnTo>
                    <a:pt x="118" y="3"/>
                  </a:lnTo>
                  <a:lnTo>
                    <a:pt x="118" y="7"/>
                  </a:lnTo>
                  <a:lnTo>
                    <a:pt x="118" y="3"/>
                  </a:lnTo>
                  <a:lnTo>
                    <a:pt x="130" y="7"/>
                  </a:lnTo>
                  <a:lnTo>
                    <a:pt x="130" y="3"/>
                  </a:lnTo>
                  <a:lnTo>
                    <a:pt x="130" y="0"/>
                  </a:lnTo>
                  <a:lnTo>
                    <a:pt x="130" y="3"/>
                  </a:lnTo>
                  <a:lnTo>
                    <a:pt x="130" y="7"/>
                  </a:lnTo>
                  <a:lnTo>
                    <a:pt x="145" y="7"/>
                  </a:lnTo>
                  <a:lnTo>
                    <a:pt x="145" y="3"/>
                  </a:lnTo>
                  <a:lnTo>
                    <a:pt x="145" y="0"/>
                  </a:lnTo>
                  <a:lnTo>
                    <a:pt x="145" y="3"/>
                  </a:lnTo>
                  <a:lnTo>
                    <a:pt x="145" y="7"/>
                  </a:lnTo>
                  <a:lnTo>
                    <a:pt x="157" y="7"/>
                  </a:lnTo>
                  <a:lnTo>
                    <a:pt x="157" y="3"/>
                  </a:lnTo>
                  <a:lnTo>
                    <a:pt x="157" y="0"/>
                  </a:lnTo>
                  <a:lnTo>
                    <a:pt x="157" y="3"/>
                  </a:lnTo>
                  <a:lnTo>
                    <a:pt x="157" y="0"/>
                  </a:lnTo>
                  <a:lnTo>
                    <a:pt x="170" y="7"/>
                  </a:lnTo>
                  <a:lnTo>
                    <a:pt x="170" y="3"/>
                  </a:lnTo>
                  <a:lnTo>
                    <a:pt x="170" y="7"/>
                  </a:lnTo>
                  <a:lnTo>
                    <a:pt x="170" y="3"/>
                  </a:lnTo>
                  <a:lnTo>
                    <a:pt x="170" y="7"/>
                  </a:lnTo>
                  <a:lnTo>
                    <a:pt x="170" y="0"/>
                  </a:lnTo>
                  <a:lnTo>
                    <a:pt x="182" y="0"/>
                  </a:lnTo>
                  <a:lnTo>
                    <a:pt x="182" y="3"/>
                  </a:lnTo>
                  <a:lnTo>
                    <a:pt x="182" y="0"/>
                  </a:lnTo>
                  <a:lnTo>
                    <a:pt x="182" y="7"/>
                  </a:lnTo>
                  <a:lnTo>
                    <a:pt x="182" y="3"/>
                  </a:lnTo>
                  <a:lnTo>
                    <a:pt x="196" y="3"/>
                  </a:lnTo>
                  <a:lnTo>
                    <a:pt x="196" y="7"/>
                  </a:lnTo>
                  <a:lnTo>
                    <a:pt x="196" y="0"/>
                  </a:lnTo>
                  <a:lnTo>
                    <a:pt x="196" y="3"/>
                  </a:lnTo>
                  <a:lnTo>
                    <a:pt x="196" y="0"/>
                  </a:lnTo>
                  <a:lnTo>
                    <a:pt x="196" y="3"/>
                  </a:lnTo>
                  <a:lnTo>
                    <a:pt x="209" y="3"/>
                  </a:lnTo>
                  <a:lnTo>
                    <a:pt x="209" y="0"/>
                  </a:lnTo>
                  <a:lnTo>
                    <a:pt x="209" y="3"/>
                  </a:lnTo>
                  <a:lnTo>
                    <a:pt x="209" y="0"/>
                  </a:lnTo>
                  <a:lnTo>
                    <a:pt x="209" y="3"/>
                  </a:lnTo>
                  <a:lnTo>
                    <a:pt x="209" y="7"/>
                  </a:lnTo>
                  <a:lnTo>
                    <a:pt x="222" y="0"/>
                  </a:lnTo>
                  <a:lnTo>
                    <a:pt x="222" y="3"/>
                  </a:lnTo>
                  <a:lnTo>
                    <a:pt x="222" y="7"/>
                  </a:lnTo>
                  <a:lnTo>
                    <a:pt x="222" y="0"/>
                  </a:lnTo>
                  <a:lnTo>
                    <a:pt x="222" y="3"/>
                  </a:lnTo>
                  <a:lnTo>
                    <a:pt x="222" y="7"/>
                  </a:lnTo>
                  <a:lnTo>
                    <a:pt x="234" y="3"/>
                  </a:lnTo>
                  <a:lnTo>
                    <a:pt x="234" y="7"/>
                  </a:lnTo>
                  <a:lnTo>
                    <a:pt x="234" y="3"/>
                  </a:lnTo>
                  <a:lnTo>
                    <a:pt x="234" y="7"/>
                  </a:lnTo>
                  <a:lnTo>
                    <a:pt x="234" y="3"/>
                  </a:lnTo>
                  <a:lnTo>
                    <a:pt x="248" y="3"/>
                  </a:lnTo>
                  <a:lnTo>
                    <a:pt x="248" y="7"/>
                  </a:lnTo>
                  <a:lnTo>
                    <a:pt x="248" y="0"/>
                  </a:lnTo>
                  <a:lnTo>
                    <a:pt x="248" y="3"/>
                  </a:lnTo>
                  <a:lnTo>
                    <a:pt x="261" y="3"/>
                  </a:lnTo>
                  <a:lnTo>
                    <a:pt x="261" y="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63" name="Freeform 143"/>
            <p:cNvSpPr>
              <a:spLocks/>
            </p:cNvSpPr>
            <p:nvPr/>
          </p:nvSpPr>
          <p:spPr bwMode="auto">
            <a:xfrm>
              <a:off x="3269" y="2938"/>
              <a:ext cx="399" cy="207"/>
            </a:xfrm>
            <a:custGeom>
              <a:avLst/>
              <a:gdLst>
                <a:gd name="T0" fmla="*/ 4 w 445"/>
                <a:gd name="T1" fmla="*/ 1 h 340"/>
                <a:gd name="T2" fmla="*/ 7 w 445"/>
                <a:gd name="T3" fmla="*/ 1 h 340"/>
                <a:gd name="T4" fmla="*/ 9 w 445"/>
                <a:gd name="T5" fmla="*/ 1 h 340"/>
                <a:gd name="T6" fmla="*/ 9 w 445"/>
                <a:gd name="T7" fmla="*/ 1 h 340"/>
                <a:gd name="T8" fmla="*/ 11 w 445"/>
                <a:gd name="T9" fmla="*/ 1 h 340"/>
                <a:gd name="T10" fmla="*/ 11 w 445"/>
                <a:gd name="T11" fmla="*/ 1 h 340"/>
                <a:gd name="T12" fmla="*/ 13 w 445"/>
                <a:gd name="T13" fmla="*/ 1 h 340"/>
                <a:gd name="T14" fmla="*/ 16 w 445"/>
                <a:gd name="T15" fmla="*/ 1 h 340"/>
                <a:gd name="T16" fmla="*/ 16 w 445"/>
                <a:gd name="T17" fmla="*/ 1 h 340"/>
                <a:gd name="T18" fmla="*/ 18 w 445"/>
                <a:gd name="T19" fmla="*/ 1 h 340"/>
                <a:gd name="T20" fmla="*/ 20 w 445"/>
                <a:gd name="T21" fmla="*/ 1 h 340"/>
                <a:gd name="T22" fmla="*/ 20 w 445"/>
                <a:gd name="T23" fmla="*/ 1 h 340"/>
                <a:gd name="T24" fmla="*/ 22 w 445"/>
                <a:gd name="T25" fmla="*/ 1 h 340"/>
                <a:gd name="T26" fmla="*/ 24 w 445"/>
                <a:gd name="T27" fmla="*/ 1 h 340"/>
                <a:gd name="T28" fmla="*/ 24 w 445"/>
                <a:gd name="T29" fmla="*/ 1 h 340"/>
                <a:gd name="T30" fmla="*/ 27 w 445"/>
                <a:gd name="T31" fmla="*/ 1 h 340"/>
                <a:gd name="T32" fmla="*/ 28 w 445"/>
                <a:gd name="T33" fmla="*/ 1 h 340"/>
                <a:gd name="T34" fmla="*/ 28 w 445"/>
                <a:gd name="T35" fmla="*/ 1 h 340"/>
                <a:gd name="T36" fmla="*/ 31 w 445"/>
                <a:gd name="T37" fmla="*/ 1 h 340"/>
                <a:gd name="T38" fmla="*/ 34 w 445"/>
                <a:gd name="T39" fmla="*/ 1 h 340"/>
                <a:gd name="T40" fmla="*/ 34 w 445"/>
                <a:gd name="T41" fmla="*/ 1 h 340"/>
                <a:gd name="T42" fmla="*/ 35 w 445"/>
                <a:gd name="T43" fmla="*/ 1 h 340"/>
                <a:gd name="T44" fmla="*/ 35 w 445"/>
                <a:gd name="T45" fmla="*/ 1 h 340"/>
                <a:gd name="T46" fmla="*/ 38 w 445"/>
                <a:gd name="T47" fmla="*/ 1 h 340"/>
                <a:gd name="T48" fmla="*/ 40 w 445"/>
                <a:gd name="T49" fmla="*/ 1 h 340"/>
                <a:gd name="T50" fmla="*/ 40 w 445"/>
                <a:gd name="T51" fmla="*/ 1 h 340"/>
                <a:gd name="T52" fmla="*/ 43 w 445"/>
                <a:gd name="T53" fmla="*/ 1 h 340"/>
                <a:gd name="T54" fmla="*/ 44 w 445"/>
                <a:gd name="T55" fmla="*/ 1 h 340"/>
                <a:gd name="T56" fmla="*/ 44 w 445"/>
                <a:gd name="T57" fmla="*/ 1 h 340"/>
                <a:gd name="T58" fmla="*/ 47 w 445"/>
                <a:gd name="T59" fmla="*/ 1 h 340"/>
                <a:gd name="T60" fmla="*/ 48 w 445"/>
                <a:gd name="T61" fmla="*/ 1 h 340"/>
                <a:gd name="T62" fmla="*/ 53 w 445"/>
                <a:gd name="T63" fmla="*/ 1 h 340"/>
                <a:gd name="T64" fmla="*/ 56 w 445"/>
                <a:gd name="T65" fmla="*/ 1 h 340"/>
                <a:gd name="T66" fmla="*/ 58 w 445"/>
                <a:gd name="T67" fmla="*/ 1 h 340"/>
                <a:gd name="T68" fmla="*/ 63 w 445"/>
                <a:gd name="T69" fmla="*/ 1 h 340"/>
                <a:gd name="T70" fmla="*/ 65 w 445"/>
                <a:gd name="T71" fmla="*/ 1 h 340"/>
                <a:gd name="T72" fmla="*/ 66 w 445"/>
                <a:gd name="T73" fmla="*/ 1 h 340"/>
                <a:gd name="T74" fmla="*/ 69 w 445"/>
                <a:gd name="T75" fmla="*/ 1 h 340"/>
                <a:gd name="T76" fmla="*/ 74 w 445"/>
                <a:gd name="T77" fmla="*/ 1 h 340"/>
                <a:gd name="T78" fmla="*/ 75 w 445"/>
                <a:gd name="T79" fmla="*/ 1 h 340"/>
                <a:gd name="T80" fmla="*/ 78 w 445"/>
                <a:gd name="T81" fmla="*/ 1 h 340"/>
                <a:gd name="T82" fmla="*/ 82 w 445"/>
                <a:gd name="T83" fmla="*/ 1 h 340"/>
                <a:gd name="T84" fmla="*/ 84 w 445"/>
                <a:gd name="T85" fmla="*/ 1 h 340"/>
                <a:gd name="T86" fmla="*/ 87 w 445"/>
                <a:gd name="T87" fmla="*/ 1 h 340"/>
                <a:gd name="T88" fmla="*/ 89 w 445"/>
                <a:gd name="T89" fmla="*/ 1 h 340"/>
                <a:gd name="T90" fmla="*/ 91 w 445"/>
                <a:gd name="T91" fmla="*/ 1 h 340"/>
                <a:gd name="T92" fmla="*/ 96 w 445"/>
                <a:gd name="T93" fmla="*/ 1 h 340"/>
                <a:gd name="T94" fmla="*/ 98 w 445"/>
                <a:gd name="T95" fmla="*/ 1 h 340"/>
                <a:gd name="T96" fmla="*/ 100 w 445"/>
                <a:gd name="T97" fmla="*/ 1 h 340"/>
                <a:gd name="T98" fmla="*/ 104 w 445"/>
                <a:gd name="T99" fmla="*/ 1 h 340"/>
                <a:gd name="T100" fmla="*/ 107 w 445"/>
                <a:gd name="T101" fmla="*/ 1 h 340"/>
                <a:gd name="T102" fmla="*/ 109 w 445"/>
                <a:gd name="T103" fmla="*/ 1 h 340"/>
                <a:gd name="T104" fmla="*/ 111 w 445"/>
                <a:gd name="T105" fmla="*/ 1 h 340"/>
                <a:gd name="T106" fmla="*/ 115 w 445"/>
                <a:gd name="T107" fmla="*/ 1 h 340"/>
                <a:gd name="T108" fmla="*/ 118 w 445"/>
                <a:gd name="T109" fmla="*/ 1 h 3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5" h="340">
                  <a:moveTo>
                    <a:pt x="0" y="0"/>
                  </a:moveTo>
                  <a:cubicBezTo>
                    <a:pt x="1" y="14"/>
                    <a:pt x="6" y="100"/>
                    <a:pt x="7" y="125"/>
                  </a:cubicBezTo>
                  <a:lnTo>
                    <a:pt x="7" y="191"/>
                  </a:lnTo>
                  <a:lnTo>
                    <a:pt x="7" y="249"/>
                  </a:lnTo>
                  <a:lnTo>
                    <a:pt x="7" y="290"/>
                  </a:lnTo>
                  <a:lnTo>
                    <a:pt x="16" y="315"/>
                  </a:lnTo>
                  <a:lnTo>
                    <a:pt x="16" y="332"/>
                  </a:lnTo>
                  <a:lnTo>
                    <a:pt x="24" y="340"/>
                  </a:lnTo>
                  <a:lnTo>
                    <a:pt x="24" y="332"/>
                  </a:lnTo>
                  <a:lnTo>
                    <a:pt x="24" y="340"/>
                  </a:lnTo>
                  <a:lnTo>
                    <a:pt x="32" y="332"/>
                  </a:lnTo>
                  <a:lnTo>
                    <a:pt x="32" y="340"/>
                  </a:lnTo>
                  <a:lnTo>
                    <a:pt x="32" y="323"/>
                  </a:lnTo>
                  <a:lnTo>
                    <a:pt x="32" y="315"/>
                  </a:lnTo>
                  <a:lnTo>
                    <a:pt x="32" y="323"/>
                  </a:lnTo>
                  <a:lnTo>
                    <a:pt x="32" y="315"/>
                  </a:lnTo>
                  <a:lnTo>
                    <a:pt x="32" y="323"/>
                  </a:lnTo>
                  <a:lnTo>
                    <a:pt x="32" y="315"/>
                  </a:lnTo>
                  <a:lnTo>
                    <a:pt x="40" y="315"/>
                  </a:lnTo>
                  <a:lnTo>
                    <a:pt x="40" y="323"/>
                  </a:lnTo>
                  <a:lnTo>
                    <a:pt x="40" y="315"/>
                  </a:lnTo>
                  <a:lnTo>
                    <a:pt x="40" y="307"/>
                  </a:lnTo>
                  <a:lnTo>
                    <a:pt x="40" y="315"/>
                  </a:lnTo>
                  <a:lnTo>
                    <a:pt x="40" y="307"/>
                  </a:lnTo>
                  <a:lnTo>
                    <a:pt x="49" y="299"/>
                  </a:lnTo>
                  <a:lnTo>
                    <a:pt x="49" y="290"/>
                  </a:lnTo>
                  <a:lnTo>
                    <a:pt x="49" y="282"/>
                  </a:lnTo>
                  <a:lnTo>
                    <a:pt x="49" y="290"/>
                  </a:lnTo>
                  <a:lnTo>
                    <a:pt x="49" y="282"/>
                  </a:lnTo>
                  <a:lnTo>
                    <a:pt x="57" y="282"/>
                  </a:lnTo>
                  <a:lnTo>
                    <a:pt x="57" y="274"/>
                  </a:lnTo>
                  <a:lnTo>
                    <a:pt x="57" y="265"/>
                  </a:lnTo>
                  <a:lnTo>
                    <a:pt x="65" y="265"/>
                  </a:lnTo>
                  <a:lnTo>
                    <a:pt x="65" y="257"/>
                  </a:lnTo>
                  <a:lnTo>
                    <a:pt x="65" y="249"/>
                  </a:lnTo>
                  <a:lnTo>
                    <a:pt x="73" y="257"/>
                  </a:lnTo>
                  <a:lnTo>
                    <a:pt x="73" y="241"/>
                  </a:lnTo>
                  <a:lnTo>
                    <a:pt x="73" y="232"/>
                  </a:lnTo>
                  <a:lnTo>
                    <a:pt x="73" y="241"/>
                  </a:lnTo>
                  <a:lnTo>
                    <a:pt x="82" y="257"/>
                  </a:lnTo>
                  <a:lnTo>
                    <a:pt x="82" y="241"/>
                  </a:lnTo>
                  <a:lnTo>
                    <a:pt x="82" y="232"/>
                  </a:lnTo>
                  <a:lnTo>
                    <a:pt x="90" y="232"/>
                  </a:lnTo>
                  <a:lnTo>
                    <a:pt x="90" y="224"/>
                  </a:lnTo>
                  <a:lnTo>
                    <a:pt x="90" y="232"/>
                  </a:lnTo>
                  <a:lnTo>
                    <a:pt x="90" y="224"/>
                  </a:lnTo>
                  <a:lnTo>
                    <a:pt x="90" y="216"/>
                  </a:lnTo>
                  <a:lnTo>
                    <a:pt x="98" y="216"/>
                  </a:lnTo>
                  <a:lnTo>
                    <a:pt x="98" y="208"/>
                  </a:lnTo>
                  <a:lnTo>
                    <a:pt x="98" y="216"/>
                  </a:lnTo>
                  <a:lnTo>
                    <a:pt x="98" y="208"/>
                  </a:lnTo>
                  <a:lnTo>
                    <a:pt x="98" y="199"/>
                  </a:lnTo>
                  <a:lnTo>
                    <a:pt x="106" y="199"/>
                  </a:lnTo>
                  <a:lnTo>
                    <a:pt x="106" y="191"/>
                  </a:lnTo>
                  <a:lnTo>
                    <a:pt x="106" y="208"/>
                  </a:lnTo>
                  <a:lnTo>
                    <a:pt x="106" y="199"/>
                  </a:lnTo>
                  <a:lnTo>
                    <a:pt x="106" y="191"/>
                  </a:lnTo>
                  <a:lnTo>
                    <a:pt x="106" y="199"/>
                  </a:lnTo>
                  <a:lnTo>
                    <a:pt x="115" y="191"/>
                  </a:lnTo>
                  <a:lnTo>
                    <a:pt x="115" y="183"/>
                  </a:lnTo>
                  <a:lnTo>
                    <a:pt x="115" y="191"/>
                  </a:lnTo>
                  <a:lnTo>
                    <a:pt x="115" y="199"/>
                  </a:lnTo>
                  <a:lnTo>
                    <a:pt x="115" y="191"/>
                  </a:lnTo>
                  <a:lnTo>
                    <a:pt x="115" y="183"/>
                  </a:lnTo>
                  <a:lnTo>
                    <a:pt x="123" y="191"/>
                  </a:lnTo>
                  <a:lnTo>
                    <a:pt x="123" y="183"/>
                  </a:lnTo>
                  <a:lnTo>
                    <a:pt x="123" y="174"/>
                  </a:lnTo>
                  <a:lnTo>
                    <a:pt x="123" y="183"/>
                  </a:lnTo>
                  <a:lnTo>
                    <a:pt x="123" y="174"/>
                  </a:lnTo>
                  <a:lnTo>
                    <a:pt x="123" y="183"/>
                  </a:lnTo>
                  <a:lnTo>
                    <a:pt x="131" y="183"/>
                  </a:lnTo>
                  <a:lnTo>
                    <a:pt x="131" y="174"/>
                  </a:lnTo>
                  <a:lnTo>
                    <a:pt x="131" y="166"/>
                  </a:lnTo>
                  <a:lnTo>
                    <a:pt x="131" y="174"/>
                  </a:lnTo>
                  <a:lnTo>
                    <a:pt x="131" y="183"/>
                  </a:lnTo>
                  <a:lnTo>
                    <a:pt x="131" y="174"/>
                  </a:lnTo>
                  <a:lnTo>
                    <a:pt x="139" y="166"/>
                  </a:lnTo>
                  <a:lnTo>
                    <a:pt x="139" y="158"/>
                  </a:lnTo>
                  <a:lnTo>
                    <a:pt x="148" y="158"/>
                  </a:lnTo>
                  <a:lnTo>
                    <a:pt x="148" y="150"/>
                  </a:lnTo>
                  <a:lnTo>
                    <a:pt x="148" y="158"/>
                  </a:lnTo>
                  <a:lnTo>
                    <a:pt x="156" y="158"/>
                  </a:lnTo>
                  <a:lnTo>
                    <a:pt x="156" y="150"/>
                  </a:lnTo>
                  <a:lnTo>
                    <a:pt x="156" y="141"/>
                  </a:lnTo>
                  <a:lnTo>
                    <a:pt x="156" y="150"/>
                  </a:lnTo>
                  <a:lnTo>
                    <a:pt x="156" y="141"/>
                  </a:lnTo>
                  <a:lnTo>
                    <a:pt x="164" y="141"/>
                  </a:lnTo>
                  <a:lnTo>
                    <a:pt x="172" y="133"/>
                  </a:lnTo>
                  <a:lnTo>
                    <a:pt x="172" y="141"/>
                  </a:lnTo>
                  <a:lnTo>
                    <a:pt x="172" y="125"/>
                  </a:lnTo>
                  <a:lnTo>
                    <a:pt x="181" y="133"/>
                  </a:lnTo>
                  <a:lnTo>
                    <a:pt x="181" y="125"/>
                  </a:lnTo>
                  <a:lnTo>
                    <a:pt x="181" y="116"/>
                  </a:lnTo>
                  <a:lnTo>
                    <a:pt x="189" y="125"/>
                  </a:lnTo>
                  <a:lnTo>
                    <a:pt x="189" y="108"/>
                  </a:lnTo>
                  <a:lnTo>
                    <a:pt x="197" y="108"/>
                  </a:lnTo>
                  <a:lnTo>
                    <a:pt x="197" y="116"/>
                  </a:lnTo>
                  <a:lnTo>
                    <a:pt x="197" y="108"/>
                  </a:lnTo>
                  <a:lnTo>
                    <a:pt x="197" y="116"/>
                  </a:lnTo>
                  <a:lnTo>
                    <a:pt x="205" y="108"/>
                  </a:lnTo>
                  <a:lnTo>
                    <a:pt x="205" y="116"/>
                  </a:lnTo>
                  <a:lnTo>
                    <a:pt x="205" y="108"/>
                  </a:lnTo>
                  <a:lnTo>
                    <a:pt x="214" y="116"/>
                  </a:lnTo>
                  <a:lnTo>
                    <a:pt x="214" y="108"/>
                  </a:lnTo>
                  <a:lnTo>
                    <a:pt x="222" y="108"/>
                  </a:lnTo>
                  <a:lnTo>
                    <a:pt x="222" y="100"/>
                  </a:lnTo>
                  <a:lnTo>
                    <a:pt x="222" y="108"/>
                  </a:lnTo>
                  <a:lnTo>
                    <a:pt x="230" y="92"/>
                  </a:lnTo>
                  <a:lnTo>
                    <a:pt x="230" y="100"/>
                  </a:lnTo>
                  <a:lnTo>
                    <a:pt x="239" y="100"/>
                  </a:lnTo>
                  <a:lnTo>
                    <a:pt x="239" y="92"/>
                  </a:lnTo>
                  <a:lnTo>
                    <a:pt x="247" y="92"/>
                  </a:lnTo>
                  <a:lnTo>
                    <a:pt x="247" y="83"/>
                  </a:lnTo>
                  <a:lnTo>
                    <a:pt x="255" y="83"/>
                  </a:lnTo>
                  <a:lnTo>
                    <a:pt x="255" y="92"/>
                  </a:lnTo>
                  <a:lnTo>
                    <a:pt x="255" y="83"/>
                  </a:lnTo>
                  <a:lnTo>
                    <a:pt x="263" y="83"/>
                  </a:lnTo>
                  <a:lnTo>
                    <a:pt x="272" y="83"/>
                  </a:lnTo>
                  <a:lnTo>
                    <a:pt x="272" y="92"/>
                  </a:lnTo>
                  <a:lnTo>
                    <a:pt x="280" y="83"/>
                  </a:lnTo>
                  <a:lnTo>
                    <a:pt x="288" y="83"/>
                  </a:lnTo>
                  <a:lnTo>
                    <a:pt x="288" y="75"/>
                  </a:lnTo>
                  <a:lnTo>
                    <a:pt x="288" y="83"/>
                  </a:lnTo>
                  <a:lnTo>
                    <a:pt x="296" y="83"/>
                  </a:lnTo>
                  <a:lnTo>
                    <a:pt x="296" y="75"/>
                  </a:lnTo>
                  <a:lnTo>
                    <a:pt x="305" y="83"/>
                  </a:lnTo>
                  <a:lnTo>
                    <a:pt x="305" y="67"/>
                  </a:lnTo>
                  <a:lnTo>
                    <a:pt x="313" y="75"/>
                  </a:lnTo>
                  <a:lnTo>
                    <a:pt x="313" y="67"/>
                  </a:lnTo>
                  <a:lnTo>
                    <a:pt x="313" y="58"/>
                  </a:lnTo>
                  <a:lnTo>
                    <a:pt x="321" y="75"/>
                  </a:lnTo>
                  <a:lnTo>
                    <a:pt x="321" y="67"/>
                  </a:lnTo>
                  <a:lnTo>
                    <a:pt x="321" y="83"/>
                  </a:lnTo>
                  <a:lnTo>
                    <a:pt x="329" y="83"/>
                  </a:lnTo>
                  <a:lnTo>
                    <a:pt x="329" y="67"/>
                  </a:lnTo>
                  <a:lnTo>
                    <a:pt x="329" y="58"/>
                  </a:lnTo>
                  <a:lnTo>
                    <a:pt x="329" y="67"/>
                  </a:lnTo>
                  <a:lnTo>
                    <a:pt x="338" y="67"/>
                  </a:lnTo>
                  <a:lnTo>
                    <a:pt x="346" y="58"/>
                  </a:lnTo>
                  <a:lnTo>
                    <a:pt x="346" y="67"/>
                  </a:lnTo>
                  <a:lnTo>
                    <a:pt x="346" y="58"/>
                  </a:lnTo>
                  <a:lnTo>
                    <a:pt x="354" y="67"/>
                  </a:lnTo>
                  <a:lnTo>
                    <a:pt x="354" y="75"/>
                  </a:lnTo>
                  <a:lnTo>
                    <a:pt x="354" y="58"/>
                  </a:lnTo>
                  <a:lnTo>
                    <a:pt x="362" y="67"/>
                  </a:lnTo>
                  <a:lnTo>
                    <a:pt x="362" y="58"/>
                  </a:lnTo>
                  <a:lnTo>
                    <a:pt x="371" y="67"/>
                  </a:lnTo>
                  <a:lnTo>
                    <a:pt x="371" y="58"/>
                  </a:lnTo>
                  <a:lnTo>
                    <a:pt x="371" y="67"/>
                  </a:lnTo>
                  <a:lnTo>
                    <a:pt x="379" y="75"/>
                  </a:lnTo>
                  <a:lnTo>
                    <a:pt x="379" y="58"/>
                  </a:lnTo>
                  <a:lnTo>
                    <a:pt x="387" y="58"/>
                  </a:lnTo>
                  <a:lnTo>
                    <a:pt x="395" y="58"/>
                  </a:lnTo>
                  <a:lnTo>
                    <a:pt x="404" y="58"/>
                  </a:lnTo>
                  <a:lnTo>
                    <a:pt x="412" y="58"/>
                  </a:lnTo>
                  <a:lnTo>
                    <a:pt x="420" y="58"/>
                  </a:lnTo>
                  <a:lnTo>
                    <a:pt x="420" y="50"/>
                  </a:lnTo>
                  <a:lnTo>
                    <a:pt x="428" y="58"/>
                  </a:lnTo>
                  <a:lnTo>
                    <a:pt x="437" y="58"/>
                  </a:lnTo>
                  <a:lnTo>
                    <a:pt x="437" y="50"/>
                  </a:lnTo>
                  <a:lnTo>
                    <a:pt x="437" y="58"/>
                  </a:lnTo>
                  <a:lnTo>
                    <a:pt x="445" y="58"/>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689296" name="Text Box 144"/>
          <p:cNvSpPr txBox="1">
            <a:spLocks noChangeAspect="1" noChangeArrowheads="1"/>
          </p:cNvSpPr>
          <p:nvPr/>
        </p:nvSpPr>
        <p:spPr bwMode="auto">
          <a:xfrm>
            <a:off x="5562600" y="3065463"/>
            <a:ext cx="1114425" cy="48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lnSpc>
                <a:spcPct val="80000"/>
              </a:lnSpc>
            </a:pPr>
            <a:r>
              <a:rPr lang="en-US" sz="1600">
                <a:solidFill>
                  <a:srgbClr val="008000"/>
                </a:solidFill>
                <a:latin typeface="Arial Narrow" pitchFamily="34" charset="0"/>
              </a:rPr>
              <a:t>RBCs, “ubiquitous”</a:t>
            </a:r>
          </a:p>
        </p:txBody>
      </p:sp>
      <p:sp>
        <p:nvSpPr>
          <p:cNvPr id="689297" name="Text Box 145"/>
          <p:cNvSpPr txBox="1">
            <a:spLocks noChangeAspect="1" noChangeArrowheads="1"/>
          </p:cNvSpPr>
          <p:nvPr/>
        </p:nvSpPr>
        <p:spPr bwMode="auto">
          <a:xfrm>
            <a:off x="5578475" y="3878263"/>
            <a:ext cx="1471613" cy="48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lnSpc>
                <a:spcPct val="80000"/>
              </a:lnSpc>
            </a:pPr>
            <a:r>
              <a:rPr lang="en-US" sz="1600">
                <a:solidFill>
                  <a:srgbClr val="008000"/>
                </a:solidFill>
                <a:latin typeface="Arial Narrow" pitchFamily="34" charset="0"/>
              </a:rPr>
              <a:t>Astrocytic endfeet of BBB</a:t>
            </a:r>
          </a:p>
        </p:txBody>
      </p:sp>
      <p:sp>
        <p:nvSpPr>
          <p:cNvPr id="689298" name="Text Box 146"/>
          <p:cNvSpPr txBox="1">
            <a:spLocks noChangeAspect="1" noChangeArrowheads="1"/>
          </p:cNvSpPr>
          <p:nvPr/>
        </p:nvSpPr>
        <p:spPr bwMode="auto">
          <a:xfrm>
            <a:off x="5578475" y="4614863"/>
            <a:ext cx="995363" cy="48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lnSpc>
                <a:spcPct val="80000"/>
              </a:lnSpc>
            </a:pPr>
            <a:r>
              <a:rPr lang="en-US" sz="1600">
                <a:solidFill>
                  <a:srgbClr val="008000"/>
                </a:solidFill>
                <a:latin typeface="Arial Narrow" pitchFamily="34" charset="0"/>
              </a:rPr>
              <a:t>Alveolar type I cells</a:t>
            </a:r>
          </a:p>
        </p:txBody>
      </p:sp>
      <p:sp>
        <p:nvSpPr>
          <p:cNvPr id="689299" name="Text Box 147"/>
          <p:cNvSpPr txBox="1">
            <a:spLocks noChangeAspect="1" noChangeArrowheads="1"/>
          </p:cNvSpPr>
          <p:nvPr/>
        </p:nvSpPr>
        <p:spPr bwMode="auto">
          <a:xfrm>
            <a:off x="5578475" y="5214938"/>
            <a:ext cx="1214438" cy="48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lnSpc>
                <a:spcPct val="80000"/>
              </a:lnSpc>
            </a:pPr>
            <a:r>
              <a:rPr lang="en-US" sz="1600">
                <a:solidFill>
                  <a:srgbClr val="008000"/>
                </a:solidFill>
                <a:latin typeface="Arial Narrow" pitchFamily="34" charset="0"/>
              </a:rPr>
              <a:t>Bacterial Rh homolog</a:t>
            </a:r>
          </a:p>
        </p:txBody>
      </p:sp>
      <p:sp>
        <p:nvSpPr>
          <p:cNvPr id="689300" name="Text Box 148"/>
          <p:cNvSpPr txBox="1">
            <a:spLocks noChangeAspect="1" noChangeArrowheads="1"/>
          </p:cNvSpPr>
          <p:nvPr/>
        </p:nvSpPr>
        <p:spPr bwMode="auto">
          <a:xfrm>
            <a:off x="5578475" y="6067425"/>
            <a:ext cx="1604963" cy="2873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lnSpc>
                <a:spcPct val="80000"/>
              </a:lnSpc>
            </a:pPr>
            <a:r>
              <a:rPr lang="en-US" sz="1600">
                <a:solidFill>
                  <a:srgbClr val="008000"/>
                </a:solidFill>
                <a:latin typeface="Arial Narrow" pitchFamily="34" charset="0"/>
              </a:rPr>
              <a:t>RBC Rh complex</a:t>
            </a:r>
          </a:p>
        </p:txBody>
      </p:sp>
      <p:grpSp>
        <p:nvGrpSpPr>
          <p:cNvPr id="689161" name="Group 149"/>
          <p:cNvGrpSpPr>
            <a:grpSpLocks/>
          </p:cNvGrpSpPr>
          <p:nvPr/>
        </p:nvGrpSpPr>
        <p:grpSpPr bwMode="auto">
          <a:xfrm>
            <a:off x="3368675" y="1993900"/>
            <a:ext cx="750888" cy="284163"/>
            <a:chOff x="2543" y="2316"/>
            <a:chExt cx="473" cy="121"/>
          </a:xfrm>
        </p:grpSpPr>
        <p:sp>
          <p:nvSpPr>
            <p:cNvPr id="32860" name="Freeform 150"/>
            <p:cNvSpPr>
              <a:spLocks/>
            </p:cNvSpPr>
            <p:nvPr/>
          </p:nvSpPr>
          <p:spPr bwMode="auto">
            <a:xfrm>
              <a:off x="2543" y="2417"/>
              <a:ext cx="100" cy="20"/>
            </a:xfrm>
            <a:custGeom>
              <a:avLst/>
              <a:gdLst>
                <a:gd name="T0" fmla="*/ 0 w 100"/>
                <a:gd name="T1" fmla="*/ 3 h 20"/>
                <a:gd name="T2" fmla="*/ 0 w 100"/>
                <a:gd name="T3" fmla="*/ 8 h 20"/>
                <a:gd name="T4" fmla="*/ 0 w 100"/>
                <a:gd name="T5" fmla="*/ 3 h 20"/>
                <a:gd name="T6" fmla="*/ 7 w 100"/>
                <a:gd name="T7" fmla="*/ 0 h 20"/>
                <a:gd name="T8" fmla="*/ 7 w 100"/>
                <a:gd name="T9" fmla="*/ 3 h 20"/>
                <a:gd name="T10" fmla="*/ 7 w 100"/>
                <a:gd name="T11" fmla="*/ 3 h 20"/>
                <a:gd name="T12" fmla="*/ 7 w 100"/>
                <a:gd name="T13" fmla="*/ 8 h 20"/>
                <a:gd name="T14" fmla="*/ 14 w 100"/>
                <a:gd name="T15" fmla="*/ 11 h 20"/>
                <a:gd name="T16" fmla="*/ 14 w 100"/>
                <a:gd name="T17" fmla="*/ 11 h 20"/>
                <a:gd name="T18" fmla="*/ 14 w 100"/>
                <a:gd name="T19" fmla="*/ 11 h 20"/>
                <a:gd name="T20" fmla="*/ 21 w 100"/>
                <a:gd name="T21" fmla="*/ 11 h 20"/>
                <a:gd name="T22" fmla="*/ 21 w 100"/>
                <a:gd name="T23" fmla="*/ 14 h 20"/>
                <a:gd name="T24" fmla="*/ 21 w 100"/>
                <a:gd name="T25" fmla="*/ 11 h 20"/>
                <a:gd name="T26" fmla="*/ 29 w 100"/>
                <a:gd name="T27" fmla="*/ 11 h 20"/>
                <a:gd name="T28" fmla="*/ 29 w 100"/>
                <a:gd name="T29" fmla="*/ 17 h 20"/>
                <a:gd name="T30" fmla="*/ 29 w 100"/>
                <a:gd name="T31" fmla="*/ 11 h 20"/>
                <a:gd name="T32" fmla="*/ 29 w 100"/>
                <a:gd name="T33" fmla="*/ 11 h 20"/>
                <a:gd name="T34" fmla="*/ 36 w 100"/>
                <a:gd name="T35" fmla="*/ 11 h 20"/>
                <a:gd name="T36" fmla="*/ 36 w 100"/>
                <a:gd name="T37" fmla="*/ 8 h 20"/>
                <a:gd name="T38" fmla="*/ 36 w 100"/>
                <a:gd name="T39" fmla="*/ 8 h 20"/>
                <a:gd name="T40" fmla="*/ 43 w 100"/>
                <a:gd name="T41" fmla="*/ 8 h 20"/>
                <a:gd name="T42" fmla="*/ 43 w 100"/>
                <a:gd name="T43" fmla="*/ 8 h 20"/>
                <a:gd name="T44" fmla="*/ 43 w 100"/>
                <a:gd name="T45" fmla="*/ 8 h 20"/>
                <a:gd name="T46" fmla="*/ 43 w 100"/>
                <a:gd name="T47" fmla="*/ 11 h 20"/>
                <a:gd name="T48" fmla="*/ 50 w 100"/>
                <a:gd name="T49" fmla="*/ 8 h 20"/>
                <a:gd name="T50" fmla="*/ 50 w 100"/>
                <a:gd name="T51" fmla="*/ 11 h 20"/>
                <a:gd name="T52" fmla="*/ 50 w 100"/>
                <a:gd name="T53" fmla="*/ 11 h 20"/>
                <a:gd name="T54" fmla="*/ 57 w 100"/>
                <a:gd name="T55" fmla="*/ 14 h 20"/>
                <a:gd name="T56" fmla="*/ 57 w 100"/>
                <a:gd name="T57" fmla="*/ 11 h 20"/>
                <a:gd name="T58" fmla="*/ 57 w 100"/>
                <a:gd name="T59" fmla="*/ 11 h 20"/>
                <a:gd name="T60" fmla="*/ 57 w 100"/>
                <a:gd name="T61" fmla="*/ 14 h 20"/>
                <a:gd name="T62" fmla="*/ 64 w 100"/>
                <a:gd name="T63" fmla="*/ 8 h 20"/>
                <a:gd name="T64" fmla="*/ 64 w 100"/>
                <a:gd name="T65" fmla="*/ 14 h 20"/>
                <a:gd name="T66" fmla="*/ 64 w 100"/>
                <a:gd name="T67" fmla="*/ 14 h 20"/>
                <a:gd name="T68" fmla="*/ 71 w 100"/>
                <a:gd name="T69" fmla="*/ 14 h 20"/>
                <a:gd name="T70" fmla="*/ 71 w 100"/>
                <a:gd name="T71" fmla="*/ 11 h 20"/>
                <a:gd name="T72" fmla="*/ 71 w 100"/>
                <a:gd name="T73" fmla="*/ 8 h 20"/>
                <a:gd name="T74" fmla="*/ 71 w 100"/>
                <a:gd name="T75" fmla="*/ 17 h 20"/>
                <a:gd name="T76" fmla="*/ 79 w 100"/>
                <a:gd name="T77" fmla="*/ 11 h 20"/>
                <a:gd name="T78" fmla="*/ 79 w 100"/>
                <a:gd name="T79" fmla="*/ 20 h 20"/>
                <a:gd name="T80" fmla="*/ 86 w 100"/>
                <a:gd name="T81" fmla="*/ 14 h 20"/>
                <a:gd name="T82" fmla="*/ 86 w 100"/>
                <a:gd name="T83" fmla="*/ 11 h 20"/>
                <a:gd name="T84" fmla="*/ 86 w 100"/>
                <a:gd name="T85" fmla="*/ 11 h 20"/>
                <a:gd name="T86" fmla="*/ 86 w 100"/>
                <a:gd name="T87" fmla="*/ 14 h 20"/>
                <a:gd name="T88" fmla="*/ 93 w 100"/>
                <a:gd name="T89" fmla="*/ 3 h 20"/>
                <a:gd name="T90" fmla="*/ 93 w 100"/>
                <a:gd name="T91" fmla="*/ 11 h 20"/>
                <a:gd name="T92" fmla="*/ 93 w 100"/>
                <a:gd name="T93" fmla="*/ 11 h 20"/>
                <a:gd name="T94" fmla="*/ 100 w 100"/>
                <a:gd name="T95" fmla="*/ 11 h 2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 h="20">
                  <a:moveTo>
                    <a:pt x="0" y="3"/>
                  </a:moveTo>
                  <a:lnTo>
                    <a:pt x="0" y="3"/>
                  </a:lnTo>
                  <a:lnTo>
                    <a:pt x="0" y="8"/>
                  </a:lnTo>
                  <a:lnTo>
                    <a:pt x="0" y="11"/>
                  </a:lnTo>
                  <a:lnTo>
                    <a:pt x="0" y="3"/>
                  </a:lnTo>
                  <a:lnTo>
                    <a:pt x="0" y="8"/>
                  </a:lnTo>
                  <a:lnTo>
                    <a:pt x="7" y="0"/>
                  </a:lnTo>
                  <a:lnTo>
                    <a:pt x="7" y="8"/>
                  </a:lnTo>
                  <a:lnTo>
                    <a:pt x="7" y="3"/>
                  </a:lnTo>
                  <a:lnTo>
                    <a:pt x="7" y="8"/>
                  </a:lnTo>
                  <a:lnTo>
                    <a:pt x="7" y="3"/>
                  </a:lnTo>
                  <a:lnTo>
                    <a:pt x="7" y="8"/>
                  </a:lnTo>
                  <a:lnTo>
                    <a:pt x="14" y="8"/>
                  </a:lnTo>
                  <a:lnTo>
                    <a:pt x="14" y="11"/>
                  </a:lnTo>
                  <a:lnTo>
                    <a:pt x="14" y="3"/>
                  </a:lnTo>
                  <a:lnTo>
                    <a:pt x="14" y="11"/>
                  </a:lnTo>
                  <a:lnTo>
                    <a:pt x="14" y="8"/>
                  </a:lnTo>
                  <a:lnTo>
                    <a:pt x="14" y="11"/>
                  </a:lnTo>
                  <a:lnTo>
                    <a:pt x="21" y="11"/>
                  </a:lnTo>
                  <a:lnTo>
                    <a:pt x="21" y="14"/>
                  </a:lnTo>
                  <a:lnTo>
                    <a:pt x="21" y="11"/>
                  </a:lnTo>
                  <a:lnTo>
                    <a:pt x="29" y="11"/>
                  </a:lnTo>
                  <a:lnTo>
                    <a:pt x="29" y="8"/>
                  </a:lnTo>
                  <a:lnTo>
                    <a:pt x="29" y="17"/>
                  </a:lnTo>
                  <a:lnTo>
                    <a:pt x="29" y="11"/>
                  </a:lnTo>
                  <a:lnTo>
                    <a:pt x="29" y="17"/>
                  </a:lnTo>
                  <a:lnTo>
                    <a:pt x="29" y="11"/>
                  </a:lnTo>
                  <a:lnTo>
                    <a:pt x="36" y="8"/>
                  </a:lnTo>
                  <a:lnTo>
                    <a:pt x="36" y="11"/>
                  </a:lnTo>
                  <a:lnTo>
                    <a:pt x="36" y="8"/>
                  </a:lnTo>
                  <a:lnTo>
                    <a:pt x="36" y="14"/>
                  </a:lnTo>
                  <a:lnTo>
                    <a:pt x="43" y="8"/>
                  </a:lnTo>
                  <a:lnTo>
                    <a:pt x="43" y="11"/>
                  </a:lnTo>
                  <a:lnTo>
                    <a:pt x="43" y="8"/>
                  </a:lnTo>
                  <a:lnTo>
                    <a:pt x="43" y="14"/>
                  </a:lnTo>
                  <a:lnTo>
                    <a:pt x="43" y="11"/>
                  </a:lnTo>
                  <a:lnTo>
                    <a:pt x="50" y="8"/>
                  </a:lnTo>
                  <a:lnTo>
                    <a:pt x="50" y="11"/>
                  </a:lnTo>
                  <a:lnTo>
                    <a:pt x="50" y="3"/>
                  </a:lnTo>
                  <a:lnTo>
                    <a:pt x="50" y="11"/>
                  </a:lnTo>
                  <a:lnTo>
                    <a:pt x="50" y="8"/>
                  </a:lnTo>
                  <a:lnTo>
                    <a:pt x="57" y="14"/>
                  </a:lnTo>
                  <a:lnTo>
                    <a:pt x="57" y="8"/>
                  </a:lnTo>
                  <a:lnTo>
                    <a:pt x="57" y="11"/>
                  </a:lnTo>
                  <a:lnTo>
                    <a:pt x="57" y="14"/>
                  </a:lnTo>
                  <a:lnTo>
                    <a:pt x="64" y="11"/>
                  </a:lnTo>
                  <a:lnTo>
                    <a:pt x="64" y="8"/>
                  </a:lnTo>
                  <a:lnTo>
                    <a:pt x="64" y="11"/>
                  </a:lnTo>
                  <a:lnTo>
                    <a:pt x="64" y="14"/>
                  </a:lnTo>
                  <a:lnTo>
                    <a:pt x="64" y="8"/>
                  </a:lnTo>
                  <a:lnTo>
                    <a:pt x="71" y="14"/>
                  </a:lnTo>
                  <a:lnTo>
                    <a:pt x="71" y="11"/>
                  </a:lnTo>
                  <a:lnTo>
                    <a:pt x="71" y="14"/>
                  </a:lnTo>
                  <a:lnTo>
                    <a:pt x="71" y="8"/>
                  </a:lnTo>
                  <a:lnTo>
                    <a:pt x="71" y="14"/>
                  </a:lnTo>
                  <a:lnTo>
                    <a:pt x="71" y="17"/>
                  </a:lnTo>
                  <a:lnTo>
                    <a:pt x="79" y="11"/>
                  </a:lnTo>
                  <a:lnTo>
                    <a:pt x="79" y="14"/>
                  </a:lnTo>
                  <a:lnTo>
                    <a:pt x="79" y="20"/>
                  </a:lnTo>
                  <a:lnTo>
                    <a:pt x="79" y="14"/>
                  </a:lnTo>
                  <a:lnTo>
                    <a:pt x="86" y="14"/>
                  </a:lnTo>
                  <a:lnTo>
                    <a:pt x="86" y="11"/>
                  </a:lnTo>
                  <a:lnTo>
                    <a:pt x="86" y="14"/>
                  </a:lnTo>
                  <a:lnTo>
                    <a:pt x="93" y="17"/>
                  </a:lnTo>
                  <a:lnTo>
                    <a:pt x="93" y="3"/>
                  </a:lnTo>
                  <a:lnTo>
                    <a:pt x="93" y="11"/>
                  </a:lnTo>
                  <a:lnTo>
                    <a:pt x="93" y="14"/>
                  </a:lnTo>
                  <a:lnTo>
                    <a:pt x="93" y="11"/>
                  </a:lnTo>
                  <a:lnTo>
                    <a:pt x="93" y="14"/>
                  </a:lnTo>
                  <a:lnTo>
                    <a:pt x="100" y="11"/>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2861" name="Freeform 151"/>
            <p:cNvSpPr>
              <a:spLocks/>
            </p:cNvSpPr>
            <p:nvPr/>
          </p:nvSpPr>
          <p:spPr bwMode="auto">
            <a:xfrm>
              <a:off x="2638" y="2316"/>
              <a:ext cx="378" cy="117"/>
            </a:xfrm>
            <a:custGeom>
              <a:avLst/>
              <a:gdLst>
                <a:gd name="T0" fmla="*/ 7 w 378"/>
                <a:gd name="T1" fmla="*/ 6 h 117"/>
                <a:gd name="T2" fmla="*/ 14 w 378"/>
                <a:gd name="T3" fmla="*/ 6 h 117"/>
                <a:gd name="T4" fmla="*/ 14 w 378"/>
                <a:gd name="T5" fmla="*/ 23 h 117"/>
                <a:gd name="T6" fmla="*/ 21 w 378"/>
                <a:gd name="T7" fmla="*/ 38 h 117"/>
                <a:gd name="T8" fmla="*/ 29 w 378"/>
                <a:gd name="T9" fmla="*/ 47 h 117"/>
                <a:gd name="T10" fmla="*/ 36 w 378"/>
                <a:gd name="T11" fmla="*/ 55 h 117"/>
                <a:gd name="T12" fmla="*/ 43 w 378"/>
                <a:gd name="T13" fmla="*/ 70 h 117"/>
                <a:gd name="T14" fmla="*/ 50 w 378"/>
                <a:gd name="T15" fmla="*/ 70 h 117"/>
                <a:gd name="T16" fmla="*/ 57 w 378"/>
                <a:gd name="T17" fmla="*/ 73 h 117"/>
                <a:gd name="T18" fmla="*/ 57 w 378"/>
                <a:gd name="T19" fmla="*/ 79 h 117"/>
                <a:gd name="T20" fmla="*/ 64 w 378"/>
                <a:gd name="T21" fmla="*/ 82 h 117"/>
                <a:gd name="T22" fmla="*/ 71 w 378"/>
                <a:gd name="T23" fmla="*/ 87 h 117"/>
                <a:gd name="T24" fmla="*/ 78 w 378"/>
                <a:gd name="T25" fmla="*/ 84 h 117"/>
                <a:gd name="T26" fmla="*/ 86 w 378"/>
                <a:gd name="T27" fmla="*/ 87 h 117"/>
                <a:gd name="T28" fmla="*/ 93 w 378"/>
                <a:gd name="T29" fmla="*/ 87 h 117"/>
                <a:gd name="T30" fmla="*/ 100 w 378"/>
                <a:gd name="T31" fmla="*/ 87 h 117"/>
                <a:gd name="T32" fmla="*/ 107 w 378"/>
                <a:gd name="T33" fmla="*/ 90 h 117"/>
                <a:gd name="T34" fmla="*/ 107 w 378"/>
                <a:gd name="T35" fmla="*/ 90 h 117"/>
                <a:gd name="T36" fmla="*/ 114 w 378"/>
                <a:gd name="T37" fmla="*/ 93 h 117"/>
                <a:gd name="T38" fmla="*/ 121 w 378"/>
                <a:gd name="T39" fmla="*/ 93 h 117"/>
                <a:gd name="T40" fmla="*/ 128 w 378"/>
                <a:gd name="T41" fmla="*/ 96 h 117"/>
                <a:gd name="T42" fmla="*/ 135 w 378"/>
                <a:gd name="T43" fmla="*/ 96 h 117"/>
                <a:gd name="T44" fmla="*/ 143 w 378"/>
                <a:gd name="T45" fmla="*/ 96 h 117"/>
                <a:gd name="T46" fmla="*/ 150 w 378"/>
                <a:gd name="T47" fmla="*/ 99 h 117"/>
                <a:gd name="T48" fmla="*/ 150 w 378"/>
                <a:gd name="T49" fmla="*/ 99 h 117"/>
                <a:gd name="T50" fmla="*/ 157 w 378"/>
                <a:gd name="T51" fmla="*/ 105 h 117"/>
                <a:gd name="T52" fmla="*/ 164 w 378"/>
                <a:gd name="T53" fmla="*/ 102 h 117"/>
                <a:gd name="T54" fmla="*/ 171 w 378"/>
                <a:gd name="T55" fmla="*/ 99 h 117"/>
                <a:gd name="T56" fmla="*/ 178 w 378"/>
                <a:gd name="T57" fmla="*/ 105 h 117"/>
                <a:gd name="T58" fmla="*/ 185 w 378"/>
                <a:gd name="T59" fmla="*/ 105 h 117"/>
                <a:gd name="T60" fmla="*/ 193 w 378"/>
                <a:gd name="T61" fmla="*/ 105 h 117"/>
                <a:gd name="T62" fmla="*/ 193 w 378"/>
                <a:gd name="T63" fmla="*/ 105 h 117"/>
                <a:gd name="T64" fmla="*/ 200 w 378"/>
                <a:gd name="T65" fmla="*/ 108 h 117"/>
                <a:gd name="T66" fmla="*/ 207 w 378"/>
                <a:gd name="T67" fmla="*/ 108 h 117"/>
                <a:gd name="T68" fmla="*/ 214 w 378"/>
                <a:gd name="T69" fmla="*/ 105 h 117"/>
                <a:gd name="T70" fmla="*/ 221 w 378"/>
                <a:gd name="T71" fmla="*/ 117 h 117"/>
                <a:gd name="T72" fmla="*/ 228 w 378"/>
                <a:gd name="T73" fmla="*/ 111 h 117"/>
                <a:gd name="T74" fmla="*/ 235 w 378"/>
                <a:gd name="T75" fmla="*/ 117 h 117"/>
                <a:gd name="T76" fmla="*/ 242 w 378"/>
                <a:gd name="T77" fmla="*/ 99 h 117"/>
                <a:gd name="T78" fmla="*/ 250 w 378"/>
                <a:gd name="T79" fmla="*/ 99 h 117"/>
                <a:gd name="T80" fmla="*/ 250 w 378"/>
                <a:gd name="T81" fmla="*/ 102 h 117"/>
                <a:gd name="T82" fmla="*/ 257 w 378"/>
                <a:gd name="T83" fmla="*/ 99 h 117"/>
                <a:gd name="T84" fmla="*/ 264 w 378"/>
                <a:gd name="T85" fmla="*/ 102 h 117"/>
                <a:gd name="T86" fmla="*/ 271 w 378"/>
                <a:gd name="T87" fmla="*/ 102 h 117"/>
                <a:gd name="T88" fmla="*/ 278 w 378"/>
                <a:gd name="T89" fmla="*/ 102 h 117"/>
                <a:gd name="T90" fmla="*/ 285 w 378"/>
                <a:gd name="T91" fmla="*/ 102 h 117"/>
                <a:gd name="T92" fmla="*/ 292 w 378"/>
                <a:gd name="T93" fmla="*/ 102 h 117"/>
                <a:gd name="T94" fmla="*/ 292 w 378"/>
                <a:gd name="T95" fmla="*/ 102 h 117"/>
                <a:gd name="T96" fmla="*/ 299 w 378"/>
                <a:gd name="T97" fmla="*/ 108 h 117"/>
                <a:gd name="T98" fmla="*/ 307 w 378"/>
                <a:gd name="T99" fmla="*/ 102 h 117"/>
                <a:gd name="T100" fmla="*/ 314 w 378"/>
                <a:gd name="T101" fmla="*/ 102 h 117"/>
                <a:gd name="T102" fmla="*/ 321 w 378"/>
                <a:gd name="T103" fmla="*/ 102 h 117"/>
                <a:gd name="T104" fmla="*/ 328 w 378"/>
                <a:gd name="T105" fmla="*/ 102 h 117"/>
                <a:gd name="T106" fmla="*/ 335 w 378"/>
                <a:gd name="T107" fmla="*/ 105 h 117"/>
                <a:gd name="T108" fmla="*/ 335 w 378"/>
                <a:gd name="T109" fmla="*/ 105 h 117"/>
                <a:gd name="T110" fmla="*/ 342 w 378"/>
                <a:gd name="T111" fmla="*/ 105 h 117"/>
                <a:gd name="T112" fmla="*/ 349 w 378"/>
                <a:gd name="T113" fmla="*/ 105 h 117"/>
                <a:gd name="T114" fmla="*/ 357 w 378"/>
                <a:gd name="T115" fmla="*/ 102 h 117"/>
                <a:gd name="T116" fmla="*/ 364 w 378"/>
                <a:gd name="T117" fmla="*/ 102 h 117"/>
                <a:gd name="T118" fmla="*/ 371 w 378"/>
                <a:gd name="T119" fmla="*/ 99 h 117"/>
                <a:gd name="T120" fmla="*/ 378 w 378"/>
                <a:gd name="T121" fmla="*/ 105 h 1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78" h="117">
                  <a:moveTo>
                    <a:pt x="0" y="108"/>
                  </a:moveTo>
                  <a:lnTo>
                    <a:pt x="0" y="70"/>
                  </a:lnTo>
                  <a:lnTo>
                    <a:pt x="0" y="41"/>
                  </a:lnTo>
                  <a:lnTo>
                    <a:pt x="0" y="23"/>
                  </a:lnTo>
                  <a:lnTo>
                    <a:pt x="7" y="12"/>
                  </a:lnTo>
                  <a:lnTo>
                    <a:pt x="7" y="6"/>
                  </a:lnTo>
                  <a:lnTo>
                    <a:pt x="7" y="0"/>
                  </a:lnTo>
                  <a:lnTo>
                    <a:pt x="7" y="6"/>
                  </a:lnTo>
                  <a:lnTo>
                    <a:pt x="7" y="12"/>
                  </a:lnTo>
                  <a:lnTo>
                    <a:pt x="14" y="6"/>
                  </a:lnTo>
                  <a:lnTo>
                    <a:pt x="14" y="9"/>
                  </a:lnTo>
                  <a:lnTo>
                    <a:pt x="14" y="15"/>
                  </a:lnTo>
                  <a:lnTo>
                    <a:pt x="14" y="17"/>
                  </a:lnTo>
                  <a:lnTo>
                    <a:pt x="14" y="23"/>
                  </a:lnTo>
                  <a:lnTo>
                    <a:pt x="21" y="26"/>
                  </a:lnTo>
                  <a:lnTo>
                    <a:pt x="21" y="29"/>
                  </a:lnTo>
                  <a:lnTo>
                    <a:pt x="21" y="35"/>
                  </a:lnTo>
                  <a:lnTo>
                    <a:pt x="21" y="32"/>
                  </a:lnTo>
                  <a:lnTo>
                    <a:pt x="21" y="35"/>
                  </a:lnTo>
                  <a:lnTo>
                    <a:pt x="21" y="38"/>
                  </a:lnTo>
                  <a:lnTo>
                    <a:pt x="21" y="35"/>
                  </a:lnTo>
                  <a:lnTo>
                    <a:pt x="29" y="41"/>
                  </a:lnTo>
                  <a:lnTo>
                    <a:pt x="29" y="47"/>
                  </a:lnTo>
                  <a:lnTo>
                    <a:pt x="29" y="50"/>
                  </a:lnTo>
                  <a:lnTo>
                    <a:pt x="29" y="47"/>
                  </a:lnTo>
                  <a:lnTo>
                    <a:pt x="29" y="55"/>
                  </a:lnTo>
                  <a:lnTo>
                    <a:pt x="29" y="52"/>
                  </a:lnTo>
                  <a:lnTo>
                    <a:pt x="36" y="55"/>
                  </a:lnTo>
                  <a:lnTo>
                    <a:pt x="36" y="50"/>
                  </a:lnTo>
                  <a:lnTo>
                    <a:pt x="36" y="52"/>
                  </a:lnTo>
                  <a:lnTo>
                    <a:pt x="36" y="55"/>
                  </a:lnTo>
                  <a:lnTo>
                    <a:pt x="36" y="61"/>
                  </a:lnTo>
                  <a:lnTo>
                    <a:pt x="43" y="61"/>
                  </a:lnTo>
                  <a:lnTo>
                    <a:pt x="43" y="70"/>
                  </a:lnTo>
                  <a:lnTo>
                    <a:pt x="43" y="64"/>
                  </a:lnTo>
                  <a:lnTo>
                    <a:pt x="43" y="70"/>
                  </a:lnTo>
                  <a:lnTo>
                    <a:pt x="43" y="64"/>
                  </a:lnTo>
                  <a:lnTo>
                    <a:pt x="43" y="70"/>
                  </a:lnTo>
                  <a:lnTo>
                    <a:pt x="50" y="64"/>
                  </a:lnTo>
                  <a:lnTo>
                    <a:pt x="50" y="70"/>
                  </a:lnTo>
                  <a:lnTo>
                    <a:pt x="50" y="73"/>
                  </a:lnTo>
                  <a:lnTo>
                    <a:pt x="50" y="76"/>
                  </a:lnTo>
                  <a:lnTo>
                    <a:pt x="50" y="70"/>
                  </a:lnTo>
                  <a:lnTo>
                    <a:pt x="50" y="73"/>
                  </a:lnTo>
                  <a:lnTo>
                    <a:pt x="57" y="73"/>
                  </a:lnTo>
                  <a:lnTo>
                    <a:pt x="57" y="76"/>
                  </a:lnTo>
                  <a:lnTo>
                    <a:pt x="57" y="79"/>
                  </a:lnTo>
                  <a:lnTo>
                    <a:pt x="57" y="76"/>
                  </a:lnTo>
                  <a:lnTo>
                    <a:pt x="57" y="79"/>
                  </a:lnTo>
                  <a:lnTo>
                    <a:pt x="64" y="79"/>
                  </a:lnTo>
                  <a:lnTo>
                    <a:pt x="64" y="82"/>
                  </a:lnTo>
                  <a:lnTo>
                    <a:pt x="64" y="79"/>
                  </a:lnTo>
                  <a:lnTo>
                    <a:pt x="64" y="82"/>
                  </a:lnTo>
                  <a:lnTo>
                    <a:pt x="71" y="79"/>
                  </a:lnTo>
                  <a:lnTo>
                    <a:pt x="71" y="84"/>
                  </a:lnTo>
                  <a:lnTo>
                    <a:pt x="71" y="87"/>
                  </a:lnTo>
                  <a:lnTo>
                    <a:pt x="71" y="84"/>
                  </a:lnTo>
                  <a:lnTo>
                    <a:pt x="71" y="87"/>
                  </a:lnTo>
                  <a:lnTo>
                    <a:pt x="71" y="84"/>
                  </a:lnTo>
                  <a:lnTo>
                    <a:pt x="78" y="87"/>
                  </a:lnTo>
                  <a:lnTo>
                    <a:pt x="78" y="84"/>
                  </a:lnTo>
                  <a:lnTo>
                    <a:pt x="78" y="87"/>
                  </a:lnTo>
                  <a:lnTo>
                    <a:pt x="86" y="82"/>
                  </a:lnTo>
                  <a:lnTo>
                    <a:pt x="86" y="90"/>
                  </a:lnTo>
                  <a:lnTo>
                    <a:pt x="86" y="84"/>
                  </a:lnTo>
                  <a:lnTo>
                    <a:pt x="86" y="87"/>
                  </a:lnTo>
                  <a:lnTo>
                    <a:pt x="86" y="84"/>
                  </a:lnTo>
                  <a:lnTo>
                    <a:pt x="86" y="87"/>
                  </a:lnTo>
                  <a:lnTo>
                    <a:pt x="93" y="87"/>
                  </a:lnTo>
                  <a:lnTo>
                    <a:pt x="93" y="96"/>
                  </a:lnTo>
                  <a:lnTo>
                    <a:pt x="93" y="90"/>
                  </a:lnTo>
                  <a:lnTo>
                    <a:pt x="100" y="93"/>
                  </a:lnTo>
                  <a:lnTo>
                    <a:pt x="100" y="87"/>
                  </a:lnTo>
                  <a:lnTo>
                    <a:pt x="100" y="93"/>
                  </a:lnTo>
                  <a:lnTo>
                    <a:pt x="100" y="87"/>
                  </a:lnTo>
                  <a:lnTo>
                    <a:pt x="100" y="90"/>
                  </a:lnTo>
                  <a:lnTo>
                    <a:pt x="107" y="90"/>
                  </a:lnTo>
                  <a:lnTo>
                    <a:pt x="107" y="87"/>
                  </a:lnTo>
                  <a:lnTo>
                    <a:pt x="107" y="93"/>
                  </a:lnTo>
                  <a:lnTo>
                    <a:pt x="107" y="87"/>
                  </a:lnTo>
                  <a:lnTo>
                    <a:pt x="107" y="90"/>
                  </a:lnTo>
                  <a:lnTo>
                    <a:pt x="114" y="90"/>
                  </a:lnTo>
                  <a:lnTo>
                    <a:pt x="114" y="93"/>
                  </a:lnTo>
                  <a:lnTo>
                    <a:pt x="114" y="90"/>
                  </a:lnTo>
                  <a:lnTo>
                    <a:pt x="114" y="96"/>
                  </a:lnTo>
                  <a:lnTo>
                    <a:pt x="114" y="93"/>
                  </a:lnTo>
                  <a:lnTo>
                    <a:pt x="114" y="99"/>
                  </a:lnTo>
                  <a:lnTo>
                    <a:pt x="121" y="96"/>
                  </a:lnTo>
                  <a:lnTo>
                    <a:pt x="121" y="90"/>
                  </a:lnTo>
                  <a:lnTo>
                    <a:pt x="121" y="93"/>
                  </a:lnTo>
                  <a:lnTo>
                    <a:pt x="121" y="99"/>
                  </a:lnTo>
                  <a:lnTo>
                    <a:pt x="128" y="99"/>
                  </a:lnTo>
                  <a:lnTo>
                    <a:pt x="128" y="96"/>
                  </a:lnTo>
                  <a:lnTo>
                    <a:pt x="128" y="99"/>
                  </a:lnTo>
                  <a:lnTo>
                    <a:pt x="128" y="96"/>
                  </a:lnTo>
                  <a:lnTo>
                    <a:pt x="135" y="99"/>
                  </a:lnTo>
                  <a:lnTo>
                    <a:pt x="135" y="96"/>
                  </a:lnTo>
                  <a:lnTo>
                    <a:pt x="135" y="93"/>
                  </a:lnTo>
                  <a:lnTo>
                    <a:pt x="143" y="99"/>
                  </a:lnTo>
                  <a:lnTo>
                    <a:pt x="143" y="96"/>
                  </a:lnTo>
                  <a:lnTo>
                    <a:pt x="143" y="99"/>
                  </a:lnTo>
                  <a:lnTo>
                    <a:pt x="143" y="96"/>
                  </a:lnTo>
                  <a:lnTo>
                    <a:pt x="150" y="99"/>
                  </a:lnTo>
                  <a:lnTo>
                    <a:pt x="150" y="96"/>
                  </a:lnTo>
                  <a:lnTo>
                    <a:pt x="150" y="99"/>
                  </a:lnTo>
                  <a:lnTo>
                    <a:pt x="150" y="102"/>
                  </a:lnTo>
                  <a:lnTo>
                    <a:pt x="150" y="99"/>
                  </a:lnTo>
                  <a:lnTo>
                    <a:pt x="157" y="96"/>
                  </a:lnTo>
                  <a:lnTo>
                    <a:pt x="157" y="99"/>
                  </a:lnTo>
                  <a:lnTo>
                    <a:pt x="157" y="105"/>
                  </a:lnTo>
                  <a:lnTo>
                    <a:pt x="157" y="102"/>
                  </a:lnTo>
                  <a:lnTo>
                    <a:pt x="164" y="102"/>
                  </a:lnTo>
                  <a:lnTo>
                    <a:pt x="164" y="105"/>
                  </a:lnTo>
                  <a:lnTo>
                    <a:pt x="164" y="99"/>
                  </a:lnTo>
                  <a:lnTo>
                    <a:pt x="164" y="102"/>
                  </a:lnTo>
                  <a:lnTo>
                    <a:pt x="164" y="105"/>
                  </a:lnTo>
                  <a:lnTo>
                    <a:pt x="164" y="99"/>
                  </a:lnTo>
                  <a:lnTo>
                    <a:pt x="171" y="96"/>
                  </a:lnTo>
                  <a:lnTo>
                    <a:pt x="171" y="105"/>
                  </a:lnTo>
                  <a:lnTo>
                    <a:pt x="171" y="102"/>
                  </a:lnTo>
                  <a:lnTo>
                    <a:pt x="171" y="99"/>
                  </a:lnTo>
                  <a:lnTo>
                    <a:pt x="171" y="102"/>
                  </a:lnTo>
                  <a:lnTo>
                    <a:pt x="178" y="105"/>
                  </a:lnTo>
                  <a:lnTo>
                    <a:pt x="178" y="102"/>
                  </a:lnTo>
                  <a:lnTo>
                    <a:pt x="178" y="105"/>
                  </a:lnTo>
                  <a:lnTo>
                    <a:pt x="178" y="102"/>
                  </a:lnTo>
                  <a:lnTo>
                    <a:pt x="178" y="105"/>
                  </a:lnTo>
                  <a:lnTo>
                    <a:pt x="178" y="102"/>
                  </a:lnTo>
                  <a:lnTo>
                    <a:pt x="185" y="102"/>
                  </a:lnTo>
                  <a:lnTo>
                    <a:pt x="185" y="105"/>
                  </a:lnTo>
                  <a:lnTo>
                    <a:pt x="185" y="99"/>
                  </a:lnTo>
                  <a:lnTo>
                    <a:pt x="185" y="105"/>
                  </a:lnTo>
                  <a:lnTo>
                    <a:pt x="185" y="102"/>
                  </a:lnTo>
                  <a:lnTo>
                    <a:pt x="193" y="105"/>
                  </a:lnTo>
                  <a:lnTo>
                    <a:pt x="193" y="108"/>
                  </a:lnTo>
                  <a:lnTo>
                    <a:pt x="193" y="102"/>
                  </a:lnTo>
                  <a:lnTo>
                    <a:pt x="193" y="105"/>
                  </a:lnTo>
                  <a:lnTo>
                    <a:pt x="200" y="105"/>
                  </a:lnTo>
                  <a:lnTo>
                    <a:pt x="200" y="108"/>
                  </a:lnTo>
                  <a:lnTo>
                    <a:pt x="200" y="105"/>
                  </a:lnTo>
                  <a:lnTo>
                    <a:pt x="200" y="108"/>
                  </a:lnTo>
                  <a:lnTo>
                    <a:pt x="207" y="108"/>
                  </a:lnTo>
                  <a:lnTo>
                    <a:pt x="207" y="105"/>
                  </a:lnTo>
                  <a:lnTo>
                    <a:pt x="207" y="108"/>
                  </a:lnTo>
                  <a:lnTo>
                    <a:pt x="207" y="102"/>
                  </a:lnTo>
                  <a:lnTo>
                    <a:pt x="207" y="105"/>
                  </a:lnTo>
                  <a:lnTo>
                    <a:pt x="207" y="108"/>
                  </a:lnTo>
                  <a:lnTo>
                    <a:pt x="207" y="105"/>
                  </a:lnTo>
                  <a:lnTo>
                    <a:pt x="214" y="102"/>
                  </a:lnTo>
                  <a:lnTo>
                    <a:pt x="214" y="105"/>
                  </a:lnTo>
                  <a:lnTo>
                    <a:pt x="214" y="108"/>
                  </a:lnTo>
                  <a:lnTo>
                    <a:pt x="214" y="111"/>
                  </a:lnTo>
                  <a:lnTo>
                    <a:pt x="221" y="111"/>
                  </a:lnTo>
                  <a:lnTo>
                    <a:pt x="221" y="117"/>
                  </a:lnTo>
                  <a:lnTo>
                    <a:pt x="221" y="111"/>
                  </a:lnTo>
                  <a:lnTo>
                    <a:pt x="221" y="108"/>
                  </a:lnTo>
                  <a:lnTo>
                    <a:pt x="221" y="105"/>
                  </a:lnTo>
                  <a:lnTo>
                    <a:pt x="228" y="111"/>
                  </a:lnTo>
                  <a:lnTo>
                    <a:pt x="228" y="108"/>
                  </a:lnTo>
                  <a:lnTo>
                    <a:pt x="228" y="111"/>
                  </a:lnTo>
                  <a:lnTo>
                    <a:pt x="228" y="105"/>
                  </a:lnTo>
                  <a:lnTo>
                    <a:pt x="228" y="117"/>
                  </a:lnTo>
                  <a:lnTo>
                    <a:pt x="228" y="111"/>
                  </a:lnTo>
                  <a:lnTo>
                    <a:pt x="228" y="105"/>
                  </a:lnTo>
                  <a:lnTo>
                    <a:pt x="235" y="111"/>
                  </a:lnTo>
                  <a:lnTo>
                    <a:pt x="235" y="117"/>
                  </a:lnTo>
                  <a:lnTo>
                    <a:pt x="235" y="111"/>
                  </a:lnTo>
                  <a:lnTo>
                    <a:pt x="235" y="117"/>
                  </a:lnTo>
                  <a:lnTo>
                    <a:pt x="235" y="99"/>
                  </a:lnTo>
                  <a:lnTo>
                    <a:pt x="235" y="102"/>
                  </a:lnTo>
                  <a:lnTo>
                    <a:pt x="242" y="96"/>
                  </a:lnTo>
                  <a:lnTo>
                    <a:pt x="242" y="99"/>
                  </a:lnTo>
                  <a:lnTo>
                    <a:pt x="242" y="96"/>
                  </a:lnTo>
                  <a:lnTo>
                    <a:pt x="242" y="99"/>
                  </a:lnTo>
                  <a:lnTo>
                    <a:pt x="250" y="99"/>
                  </a:lnTo>
                  <a:lnTo>
                    <a:pt x="250" y="96"/>
                  </a:lnTo>
                  <a:lnTo>
                    <a:pt x="250" y="93"/>
                  </a:lnTo>
                  <a:lnTo>
                    <a:pt x="250" y="99"/>
                  </a:lnTo>
                  <a:lnTo>
                    <a:pt x="250" y="96"/>
                  </a:lnTo>
                  <a:lnTo>
                    <a:pt x="250" y="102"/>
                  </a:lnTo>
                  <a:lnTo>
                    <a:pt x="257" y="99"/>
                  </a:lnTo>
                  <a:lnTo>
                    <a:pt x="257" y="102"/>
                  </a:lnTo>
                  <a:lnTo>
                    <a:pt x="257" y="99"/>
                  </a:lnTo>
                  <a:lnTo>
                    <a:pt x="264" y="105"/>
                  </a:lnTo>
                  <a:lnTo>
                    <a:pt x="264" y="102"/>
                  </a:lnTo>
                  <a:lnTo>
                    <a:pt x="264" y="105"/>
                  </a:lnTo>
                  <a:lnTo>
                    <a:pt x="264" y="102"/>
                  </a:lnTo>
                  <a:lnTo>
                    <a:pt x="264" y="99"/>
                  </a:lnTo>
                  <a:lnTo>
                    <a:pt x="271" y="99"/>
                  </a:lnTo>
                  <a:lnTo>
                    <a:pt x="271" y="102"/>
                  </a:lnTo>
                  <a:lnTo>
                    <a:pt x="271" y="96"/>
                  </a:lnTo>
                  <a:lnTo>
                    <a:pt x="271" y="99"/>
                  </a:lnTo>
                  <a:lnTo>
                    <a:pt x="271" y="108"/>
                  </a:lnTo>
                  <a:lnTo>
                    <a:pt x="278" y="105"/>
                  </a:lnTo>
                  <a:lnTo>
                    <a:pt x="278" y="99"/>
                  </a:lnTo>
                  <a:lnTo>
                    <a:pt x="278" y="102"/>
                  </a:lnTo>
                  <a:lnTo>
                    <a:pt x="278" y="96"/>
                  </a:lnTo>
                  <a:lnTo>
                    <a:pt x="278" y="102"/>
                  </a:lnTo>
                  <a:lnTo>
                    <a:pt x="278" y="99"/>
                  </a:lnTo>
                  <a:lnTo>
                    <a:pt x="285" y="99"/>
                  </a:lnTo>
                  <a:lnTo>
                    <a:pt x="285" y="102"/>
                  </a:lnTo>
                  <a:lnTo>
                    <a:pt x="285" y="99"/>
                  </a:lnTo>
                  <a:lnTo>
                    <a:pt x="285" y="102"/>
                  </a:lnTo>
                  <a:lnTo>
                    <a:pt x="292" y="102"/>
                  </a:lnTo>
                  <a:lnTo>
                    <a:pt x="292" y="99"/>
                  </a:lnTo>
                  <a:lnTo>
                    <a:pt x="292" y="102"/>
                  </a:lnTo>
                  <a:lnTo>
                    <a:pt x="292" y="99"/>
                  </a:lnTo>
                  <a:lnTo>
                    <a:pt x="292" y="102"/>
                  </a:lnTo>
                  <a:lnTo>
                    <a:pt x="299" y="108"/>
                  </a:lnTo>
                  <a:lnTo>
                    <a:pt x="299" y="102"/>
                  </a:lnTo>
                  <a:lnTo>
                    <a:pt x="299" y="105"/>
                  </a:lnTo>
                  <a:lnTo>
                    <a:pt x="299" y="99"/>
                  </a:lnTo>
                  <a:lnTo>
                    <a:pt x="299" y="102"/>
                  </a:lnTo>
                  <a:lnTo>
                    <a:pt x="299" y="108"/>
                  </a:lnTo>
                  <a:lnTo>
                    <a:pt x="299" y="105"/>
                  </a:lnTo>
                  <a:lnTo>
                    <a:pt x="307" y="102"/>
                  </a:lnTo>
                  <a:lnTo>
                    <a:pt x="307" y="105"/>
                  </a:lnTo>
                  <a:lnTo>
                    <a:pt x="307" y="99"/>
                  </a:lnTo>
                  <a:lnTo>
                    <a:pt x="314" y="102"/>
                  </a:lnTo>
                  <a:lnTo>
                    <a:pt x="314" y="108"/>
                  </a:lnTo>
                  <a:lnTo>
                    <a:pt x="314" y="102"/>
                  </a:lnTo>
                  <a:lnTo>
                    <a:pt x="314" y="105"/>
                  </a:lnTo>
                  <a:lnTo>
                    <a:pt x="314" y="99"/>
                  </a:lnTo>
                  <a:lnTo>
                    <a:pt x="314" y="108"/>
                  </a:lnTo>
                  <a:lnTo>
                    <a:pt x="321" y="102"/>
                  </a:lnTo>
                  <a:lnTo>
                    <a:pt x="321" y="105"/>
                  </a:lnTo>
                  <a:lnTo>
                    <a:pt x="321" y="102"/>
                  </a:lnTo>
                  <a:lnTo>
                    <a:pt x="321" y="105"/>
                  </a:lnTo>
                  <a:lnTo>
                    <a:pt x="321" y="108"/>
                  </a:lnTo>
                  <a:lnTo>
                    <a:pt x="321" y="105"/>
                  </a:lnTo>
                  <a:lnTo>
                    <a:pt x="328" y="102"/>
                  </a:lnTo>
                  <a:lnTo>
                    <a:pt x="328" y="99"/>
                  </a:lnTo>
                  <a:lnTo>
                    <a:pt x="328" y="102"/>
                  </a:lnTo>
                  <a:lnTo>
                    <a:pt x="328" y="105"/>
                  </a:lnTo>
                  <a:lnTo>
                    <a:pt x="335" y="105"/>
                  </a:lnTo>
                  <a:lnTo>
                    <a:pt x="335" y="102"/>
                  </a:lnTo>
                  <a:lnTo>
                    <a:pt x="335" y="99"/>
                  </a:lnTo>
                  <a:lnTo>
                    <a:pt x="335" y="105"/>
                  </a:lnTo>
                  <a:lnTo>
                    <a:pt x="342" y="105"/>
                  </a:lnTo>
                  <a:lnTo>
                    <a:pt x="342" y="102"/>
                  </a:lnTo>
                  <a:lnTo>
                    <a:pt x="342" y="105"/>
                  </a:lnTo>
                  <a:lnTo>
                    <a:pt x="342" y="102"/>
                  </a:lnTo>
                  <a:lnTo>
                    <a:pt x="342" y="105"/>
                  </a:lnTo>
                  <a:lnTo>
                    <a:pt x="349" y="102"/>
                  </a:lnTo>
                  <a:lnTo>
                    <a:pt x="349" y="105"/>
                  </a:lnTo>
                  <a:lnTo>
                    <a:pt x="349" y="102"/>
                  </a:lnTo>
                  <a:lnTo>
                    <a:pt x="349" y="105"/>
                  </a:lnTo>
                  <a:lnTo>
                    <a:pt x="349" y="102"/>
                  </a:lnTo>
                  <a:lnTo>
                    <a:pt x="357" y="105"/>
                  </a:lnTo>
                  <a:lnTo>
                    <a:pt x="357" y="102"/>
                  </a:lnTo>
                  <a:lnTo>
                    <a:pt x="357" y="105"/>
                  </a:lnTo>
                  <a:lnTo>
                    <a:pt x="357" y="96"/>
                  </a:lnTo>
                  <a:lnTo>
                    <a:pt x="364" y="105"/>
                  </a:lnTo>
                  <a:lnTo>
                    <a:pt x="364" y="102"/>
                  </a:lnTo>
                  <a:lnTo>
                    <a:pt x="364" y="99"/>
                  </a:lnTo>
                  <a:lnTo>
                    <a:pt x="364" y="105"/>
                  </a:lnTo>
                  <a:lnTo>
                    <a:pt x="364" y="102"/>
                  </a:lnTo>
                  <a:lnTo>
                    <a:pt x="371" y="102"/>
                  </a:lnTo>
                  <a:lnTo>
                    <a:pt x="371" y="105"/>
                  </a:lnTo>
                  <a:lnTo>
                    <a:pt x="371" y="99"/>
                  </a:lnTo>
                  <a:lnTo>
                    <a:pt x="371" y="105"/>
                  </a:lnTo>
                  <a:lnTo>
                    <a:pt x="371" y="99"/>
                  </a:lnTo>
                  <a:lnTo>
                    <a:pt x="371" y="105"/>
                  </a:lnTo>
                  <a:lnTo>
                    <a:pt x="371" y="102"/>
                  </a:lnTo>
                  <a:lnTo>
                    <a:pt x="378" y="102"/>
                  </a:lnTo>
                  <a:lnTo>
                    <a:pt x="378" y="105"/>
                  </a:lnTo>
                  <a:lnTo>
                    <a:pt x="378" y="102"/>
                  </a:lnTo>
                  <a:lnTo>
                    <a:pt x="378" y="105"/>
                  </a:lnTo>
                  <a:lnTo>
                    <a:pt x="378" y="102"/>
                  </a:lnTo>
                  <a:lnTo>
                    <a:pt x="378" y="108"/>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689162" name="Group 152"/>
          <p:cNvGrpSpPr>
            <a:grpSpLocks/>
          </p:cNvGrpSpPr>
          <p:nvPr/>
        </p:nvGrpSpPr>
        <p:grpSpPr bwMode="auto">
          <a:xfrm>
            <a:off x="4392613" y="2201863"/>
            <a:ext cx="1006475" cy="182562"/>
            <a:chOff x="3128" y="2429"/>
            <a:chExt cx="634" cy="56"/>
          </a:xfrm>
        </p:grpSpPr>
        <p:sp>
          <p:nvSpPr>
            <p:cNvPr id="32858" name="Freeform 153"/>
            <p:cNvSpPr>
              <a:spLocks/>
            </p:cNvSpPr>
            <p:nvPr/>
          </p:nvSpPr>
          <p:spPr bwMode="auto">
            <a:xfrm>
              <a:off x="3128" y="2429"/>
              <a:ext cx="144" cy="21"/>
            </a:xfrm>
            <a:custGeom>
              <a:avLst/>
              <a:gdLst>
                <a:gd name="T0" fmla="*/ 1 w 261"/>
                <a:gd name="T1" fmla="*/ 6 h 21"/>
                <a:gd name="T2" fmla="*/ 1 w 261"/>
                <a:gd name="T3" fmla="*/ 3 h 21"/>
                <a:gd name="T4" fmla="*/ 1 w 261"/>
                <a:gd name="T5" fmla="*/ 9 h 21"/>
                <a:gd name="T6" fmla="*/ 1 w 261"/>
                <a:gd name="T7" fmla="*/ 6 h 21"/>
                <a:gd name="T8" fmla="*/ 1 w 261"/>
                <a:gd name="T9" fmla="*/ 6 h 21"/>
                <a:gd name="T10" fmla="*/ 1 w 261"/>
                <a:gd name="T11" fmla="*/ 9 h 21"/>
                <a:gd name="T12" fmla="*/ 1 w 261"/>
                <a:gd name="T13" fmla="*/ 3 h 21"/>
                <a:gd name="T14" fmla="*/ 1 w 261"/>
                <a:gd name="T15" fmla="*/ 6 h 21"/>
                <a:gd name="T16" fmla="*/ 1 w 261"/>
                <a:gd name="T17" fmla="*/ 6 h 21"/>
                <a:gd name="T18" fmla="*/ 1 w 261"/>
                <a:gd name="T19" fmla="*/ 9 h 21"/>
                <a:gd name="T20" fmla="*/ 1 w 261"/>
                <a:gd name="T21" fmla="*/ 6 h 21"/>
                <a:gd name="T22" fmla="*/ 1 w 261"/>
                <a:gd name="T23" fmla="*/ 9 h 21"/>
                <a:gd name="T24" fmla="*/ 1 w 261"/>
                <a:gd name="T25" fmla="*/ 9 h 21"/>
                <a:gd name="T26" fmla="*/ 1 w 261"/>
                <a:gd name="T27" fmla="*/ 18 h 21"/>
                <a:gd name="T28" fmla="*/ 1 w 261"/>
                <a:gd name="T29" fmla="*/ 18 h 21"/>
                <a:gd name="T30" fmla="*/ 1 w 261"/>
                <a:gd name="T31" fmla="*/ 18 h 21"/>
                <a:gd name="T32" fmla="*/ 1 w 261"/>
                <a:gd name="T33" fmla="*/ 21 h 21"/>
                <a:gd name="T34" fmla="*/ 1 w 261"/>
                <a:gd name="T35" fmla="*/ 18 h 21"/>
                <a:gd name="T36" fmla="*/ 1 w 261"/>
                <a:gd name="T37" fmla="*/ 18 h 21"/>
                <a:gd name="T38" fmla="*/ 1 w 261"/>
                <a:gd name="T39" fmla="*/ 15 h 21"/>
                <a:gd name="T40" fmla="*/ 1 w 261"/>
                <a:gd name="T41" fmla="*/ 12 h 21"/>
                <a:gd name="T42" fmla="*/ 1 w 261"/>
                <a:gd name="T43" fmla="*/ 15 h 21"/>
                <a:gd name="T44" fmla="*/ 1 w 261"/>
                <a:gd name="T45" fmla="*/ 9 h 21"/>
                <a:gd name="T46" fmla="*/ 1 w 261"/>
                <a:gd name="T47" fmla="*/ 9 h 21"/>
                <a:gd name="T48" fmla="*/ 1 w 261"/>
                <a:gd name="T49" fmla="*/ 15 h 21"/>
                <a:gd name="T50" fmla="*/ 1 w 261"/>
                <a:gd name="T51" fmla="*/ 12 h 21"/>
                <a:gd name="T52" fmla="*/ 1 w 261"/>
                <a:gd name="T53" fmla="*/ 15 h 21"/>
                <a:gd name="T54" fmla="*/ 1 w 261"/>
                <a:gd name="T55" fmla="*/ 9 h 21"/>
                <a:gd name="T56" fmla="*/ 1 w 261"/>
                <a:gd name="T57" fmla="*/ 12 h 21"/>
                <a:gd name="T58" fmla="*/ 1 w 261"/>
                <a:gd name="T59" fmla="*/ 12 h 21"/>
                <a:gd name="T60" fmla="*/ 1 w 261"/>
                <a:gd name="T61" fmla="*/ 15 h 21"/>
                <a:gd name="T62" fmla="*/ 1 w 261"/>
                <a:gd name="T63" fmla="*/ 12 h 21"/>
                <a:gd name="T64" fmla="*/ 1 w 261"/>
                <a:gd name="T65" fmla="*/ 18 h 21"/>
                <a:gd name="T66" fmla="*/ 1 w 261"/>
                <a:gd name="T67" fmla="*/ 15 h 21"/>
                <a:gd name="T68" fmla="*/ 1 w 261"/>
                <a:gd name="T69" fmla="*/ 15 h 21"/>
                <a:gd name="T70" fmla="*/ 1 w 261"/>
                <a:gd name="T71" fmla="*/ 15 h 21"/>
                <a:gd name="T72" fmla="*/ 1 w 261"/>
                <a:gd name="T73" fmla="*/ 15 h 21"/>
                <a:gd name="T74" fmla="*/ 1 w 261"/>
                <a:gd name="T75" fmla="*/ 12 h 21"/>
                <a:gd name="T76" fmla="*/ 1 w 261"/>
                <a:gd name="T77" fmla="*/ 9 h 21"/>
                <a:gd name="T78" fmla="*/ 1 w 261"/>
                <a:gd name="T79" fmla="*/ 15 h 21"/>
                <a:gd name="T80" fmla="*/ 1 w 261"/>
                <a:gd name="T81" fmla="*/ 15 h 21"/>
                <a:gd name="T82" fmla="*/ 1 w 261"/>
                <a:gd name="T83" fmla="*/ 15 h 21"/>
                <a:gd name="T84" fmla="*/ 1 w 261"/>
                <a:gd name="T85" fmla="*/ 9 h 21"/>
                <a:gd name="T86" fmla="*/ 1 w 261"/>
                <a:gd name="T87" fmla="*/ 18 h 21"/>
                <a:gd name="T88" fmla="*/ 1 w 261"/>
                <a:gd name="T89" fmla="*/ 15 h 21"/>
                <a:gd name="T90" fmla="*/ 1 w 261"/>
                <a:gd name="T91" fmla="*/ 15 h 21"/>
                <a:gd name="T92" fmla="*/ 1 w 261"/>
                <a:gd name="T93" fmla="*/ 6 h 21"/>
                <a:gd name="T94" fmla="*/ 1 w 261"/>
                <a:gd name="T95" fmla="*/ 9 h 21"/>
                <a:gd name="T96" fmla="*/ 1 w 261"/>
                <a:gd name="T97" fmla="*/ 9 h 21"/>
                <a:gd name="T98" fmla="*/ 1 w 261"/>
                <a:gd name="T99" fmla="*/ 12 h 21"/>
                <a:gd name="T100" fmla="*/ 1 w 261"/>
                <a:gd name="T101" fmla="*/ 9 h 21"/>
                <a:gd name="T102" fmla="*/ 1 w 261"/>
                <a:gd name="T103" fmla="*/ 12 h 21"/>
                <a:gd name="T104" fmla="*/ 1 w 261"/>
                <a:gd name="T105" fmla="*/ 15 h 21"/>
                <a:gd name="T106" fmla="*/ 1 w 261"/>
                <a:gd name="T107" fmla="*/ 12 h 21"/>
                <a:gd name="T108" fmla="*/ 1 w 261"/>
                <a:gd name="T109" fmla="*/ 9 h 21"/>
                <a:gd name="T110" fmla="*/ 1 w 261"/>
                <a:gd name="T111" fmla="*/ 9 h 21"/>
                <a:gd name="T112" fmla="*/ 1 w 261"/>
                <a:gd name="T113" fmla="*/ 6 h 21"/>
                <a:gd name="T114" fmla="*/ 1 w 261"/>
                <a:gd name="T115" fmla="*/ 9 h 21"/>
                <a:gd name="T116" fmla="*/ 1 w 261"/>
                <a:gd name="T117" fmla="*/ 9 h 21"/>
                <a:gd name="T118" fmla="*/ 1 w 261"/>
                <a:gd name="T119" fmla="*/ 9 h 21"/>
                <a:gd name="T120" fmla="*/ 1 w 261"/>
                <a:gd name="T121" fmla="*/ 9 h 21"/>
                <a:gd name="T122" fmla="*/ 1 w 261"/>
                <a:gd name="T123" fmla="*/ 6 h 21"/>
                <a:gd name="T124" fmla="*/ 1 w 261"/>
                <a:gd name="T125" fmla="*/ 12 h 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 h="21">
                  <a:moveTo>
                    <a:pt x="0" y="6"/>
                  </a:moveTo>
                  <a:lnTo>
                    <a:pt x="4" y="12"/>
                  </a:lnTo>
                  <a:lnTo>
                    <a:pt x="7" y="12"/>
                  </a:lnTo>
                  <a:lnTo>
                    <a:pt x="7" y="6"/>
                  </a:lnTo>
                  <a:lnTo>
                    <a:pt x="11" y="6"/>
                  </a:lnTo>
                  <a:lnTo>
                    <a:pt x="11" y="9"/>
                  </a:lnTo>
                  <a:lnTo>
                    <a:pt x="11" y="6"/>
                  </a:lnTo>
                  <a:lnTo>
                    <a:pt x="11" y="3"/>
                  </a:lnTo>
                  <a:lnTo>
                    <a:pt x="14" y="3"/>
                  </a:lnTo>
                  <a:lnTo>
                    <a:pt x="14" y="0"/>
                  </a:lnTo>
                  <a:lnTo>
                    <a:pt x="14" y="12"/>
                  </a:lnTo>
                  <a:lnTo>
                    <a:pt x="18" y="6"/>
                  </a:lnTo>
                  <a:lnTo>
                    <a:pt x="18" y="9"/>
                  </a:lnTo>
                  <a:lnTo>
                    <a:pt x="18" y="6"/>
                  </a:lnTo>
                  <a:lnTo>
                    <a:pt x="21" y="6"/>
                  </a:lnTo>
                  <a:lnTo>
                    <a:pt x="21" y="9"/>
                  </a:lnTo>
                  <a:lnTo>
                    <a:pt x="21" y="6"/>
                  </a:lnTo>
                  <a:lnTo>
                    <a:pt x="25" y="3"/>
                  </a:lnTo>
                  <a:lnTo>
                    <a:pt x="25" y="9"/>
                  </a:lnTo>
                  <a:lnTo>
                    <a:pt x="25" y="6"/>
                  </a:lnTo>
                  <a:lnTo>
                    <a:pt x="28" y="6"/>
                  </a:lnTo>
                  <a:lnTo>
                    <a:pt x="32" y="12"/>
                  </a:lnTo>
                  <a:lnTo>
                    <a:pt x="32" y="9"/>
                  </a:lnTo>
                  <a:lnTo>
                    <a:pt x="35" y="9"/>
                  </a:lnTo>
                  <a:lnTo>
                    <a:pt x="35" y="6"/>
                  </a:lnTo>
                  <a:lnTo>
                    <a:pt x="35" y="12"/>
                  </a:lnTo>
                  <a:lnTo>
                    <a:pt x="39" y="3"/>
                  </a:lnTo>
                  <a:lnTo>
                    <a:pt x="39" y="6"/>
                  </a:lnTo>
                  <a:lnTo>
                    <a:pt x="42" y="9"/>
                  </a:lnTo>
                  <a:lnTo>
                    <a:pt x="42" y="6"/>
                  </a:lnTo>
                  <a:lnTo>
                    <a:pt x="46" y="6"/>
                  </a:lnTo>
                  <a:lnTo>
                    <a:pt x="46" y="3"/>
                  </a:lnTo>
                  <a:lnTo>
                    <a:pt x="46" y="6"/>
                  </a:lnTo>
                  <a:lnTo>
                    <a:pt x="50" y="9"/>
                  </a:lnTo>
                  <a:lnTo>
                    <a:pt x="50" y="6"/>
                  </a:lnTo>
                  <a:lnTo>
                    <a:pt x="53" y="12"/>
                  </a:lnTo>
                  <a:lnTo>
                    <a:pt x="53" y="9"/>
                  </a:lnTo>
                  <a:lnTo>
                    <a:pt x="53" y="3"/>
                  </a:lnTo>
                  <a:lnTo>
                    <a:pt x="57" y="12"/>
                  </a:lnTo>
                  <a:lnTo>
                    <a:pt x="57" y="6"/>
                  </a:lnTo>
                  <a:lnTo>
                    <a:pt x="57" y="15"/>
                  </a:lnTo>
                  <a:lnTo>
                    <a:pt x="57" y="6"/>
                  </a:lnTo>
                  <a:lnTo>
                    <a:pt x="60" y="6"/>
                  </a:lnTo>
                  <a:lnTo>
                    <a:pt x="60" y="12"/>
                  </a:lnTo>
                  <a:lnTo>
                    <a:pt x="60" y="6"/>
                  </a:lnTo>
                  <a:lnTo>
                    <a:pt x="64" y="15"/>
                  </a:lnTo>
                  <a:lnTo>
                    <a:pt x="64" y="9"/>
                  </a:lnTo>
                  <a:lnTo>
                    <a:pt x="64" y="15"/>
                  </a:lnTo>
                  <a:lnTo>
                    <a:pt x="67" y="9"/>
                  </a:lnTo>
                  <a:lnTo>
                    <a:pt x="67" y="15"/>
                  </a:lnTo>
                  <a:lnTo>
                    <a:pt x="67" y="9"/>
                  </a:lnTo>
                  <a:lnTo>
                    <a:pt x="71" y="6"/>
                  </a:lnTo>
                  <a:lnTo>
                    <a:pt x="71" y="15"/>
                  </a:lnTo>
                  <a:lnTo>
                    <a:pt x="74" y="18"/>
                  </a:lnTo>
                  <a:lnTo>
                    <a:pt x="78" y="21"/>
                  </a:lnTo>
                  <a:lnTo>
                    <a:pt x="78" y="18"/>
                  </a:lnTo>
                  <a:lnTo>
                    <a:pt x="78" y="21"/>
                  </a:lnTo>
                  <a:lnTo>
                    <a:pt x="81" y="18"/>
                  </a:lnTo>
                  <a:lnTo>
                    <a:pt x="81" y="21"/>
                  </a:lnTo>
                  <a:lnTo>
                    <a:pt x="85" y="21"/>
                  </a:lnTo>
                  <a:lnTo>
                    <a:pt x="85" y="15"/>
                  </a:lnTo>
                  <a:lnTo>
                    <a:pt x="85" y="18"/>
                  </a:lnTo>
                  <a:lnTo>
                    <a:pt x="88" y="21"/>
                  </a:lnTo>
                  <a:lnTo>
                    <a:pt x="92" y="21"/>
                  </a:lnTo>
                  <a:lnTo>
                    <a:pt x="92" y="18"/>
                  </a:lnTo>
                  <a:lnTo>
                    <a:pt x="95" y="18"/>
                  </a:lnTo>
                  <a:lnTo>
                    <a:pt x="95" y="21"/>
                  </a:lnTo>
                  <a:lnTo>
                    <a:pt x="99" y="18"/>
                  </a:lnTo>
                  <a:lnTo>
                    <a:pt x="102" y="18"/>
                  </a:lnTo>
                  <a:lnTo>
                    <a:pt x="102" y="15"/>
                  </a:lnTo>
                  <a:lnTo>
                    <a:pt x="106" y="18"/>
                  </a:lnTo>
                  <a:lnTo>
                    <a:pt x="106" y="15"/>
                  </a:lnTo>
                  <a:lnTo>
                    <a:pt x="106" y="18"/>
                  </a:lnTo>
                  <a:lnTo>
                    <a:pt x="109" y="15"/>
                  </a:lnTo>
                  <a:lnTo>
                    <a:pt x="109" y="18"/>
                  </a:lnTo>
                  <a:lnTo>
                    <a:pt x="109" y="15"/>
                  </a:lnTo>
                  <a:lnTo>
                    <a:pt x="113" y="15"/>
                  </a:lnTo>
                  <a:lnTo>
                    <a:pt x="113" y="12"/>
                  </a:lnTo>
                  <a:lnTo>
                    <a:pt x="116" y="15"/>
                  </a:lnTo>
                  <a:lnTo>
                    <a:pt x="116" y="9"/>
                  </a:lnTo>
                  <a:lnTo>
                    <a:pt x="116" y="12"/>
                  </a:lnTo>
                  <a:lnTo>
                    <a:pt x="116" y="15"/>
                  </a:lnTo>
                  <a:lnTo>
                    <a:pt x="120" y="9"/>
                  </a:lnTo>
                  <a:lnTo>
                    <a:pt x="120" y="15"/>
                  </a:lnTo>
                  <a:lnTo>
                    <a:pt x="120" y="9"/>
                  </a:lnTo>
                  <a:lnTo>
                    <a:pt x="124" y="12"/>
                  </a:lnTo>
                  <a:lnTo>
                    <a:pt x="124" y="9"/>
                  </a:lnTo>
                  <a:lnTo>
                    <a:pt x="124" y="12"/>
                  </a:lnTo>
                  <a:lnTo>
                    <a:pt x="124" y="6"/>
                  </a:lnTo>
                  <a:lnTo>
                    <a:pt x="127" y="9"/>
                  </a:lnTo>
                  <a:lnTo>
                    <a:pt x="127" y="12"/>
                  </a:lnTo>
                  <a:lnTo>
                    <a:pt x="127" y="9"/>
                  </a:lnTo>
                  <a:lnTo>
                    <a:pt x="131" y="15"/>
                  </a:lnTo>
                  <a:lnTo>
                    <a:pt x="131" y="6"/>
                  </a:lnTo>
                  <a:lnTo>
                    <a:pt x="131" y="18"/>
                  </a:lnTo>
                  <a:lnTo>
                    <a:pt x="134" y="15"/>
                  </a:lnTo>
                  <a:lnTo>
                    <a:pt x="134" y="9"/>
                  </a:lnTo>
                  <a:lnTo>
                    <a:pt x="134" y="12"/>
                  </a:lnTo>
                  <a:lnTo>
                    <a:pt x="138" y="15"/>
                  </a:lnTo>
                  <a:lnTo>
                    <a:pt x="138" y="12"/>
                  </a:lnTo>
                  <a:lnTo>
                    <a:pt x="141" y="18"/>
                  </a:lnTo>
                  <a:lnTo>
                    <a:pt x="141" y="12"/>
                  </a:lnTo>
                  <a:lnTo>
                    <a:pt x="145" y="15"/>
                  </a:lnTo>
                  <a:lnTo>
                    <a:pt x="145" y="9"/>
                  </a:lnTo>
                  <a:lnTo>
                    <a:pt x="148" y="9"/>
                  </a:lnTo>
                  <a:lnTo>
                    <a:pt x="148" y="12"/>
                  </a:lnTo>
                  <a:lnTo>
                    <a:pt x="152" y="9"/>
                  </a:lnTo>
                  <a:lnTo>
                    <a:pt x="152" y="15"/>
                  </a:lnTo>
                  <a:lnTo>
                    <a:pt x="152" y="12"/>
                  </a:lnTo>
                  <a:lnTo>
                    <a:pt x="155" y="9"/>
                  </a:lnTo>
                  <a:lnTo>
                    <a:pt x="155" y="12"/>
                  </a:lnTo>
                  <a:lnTo>
                    <a:pt x="155" y="9"/>
                  </a:lnTo>
                  <a:lnTo>
                    <a:pt x="159" y="12"/>
                  </a:lnTo>
                  <a:lnTo>
                    <a:pt x="159" y="18"/>
                  </a:lnTo>
                  <a:lnTo>
                    <a:pt x="159" y="12"/>
                  </a:lnTo>
                  <a:lnTo>
                    <a:pt x="162" y="12"/>
                  </a:lnTo>
                  <a:lnTo>
                    <a:pt x="162" y="15"/>
                  </a:lnTo>
                  <a:lnTo>
                    <a:pt x="166" y="15"/>
                  </a:lnTo>
                  <a:lnTo>
                    <a:pt x="166" y="12"/>
                  </a:lnTo>
                  <a:lnTo>
                    <a:pt x="169" y="12"/>
                  </a:lnTo>
                  <a:lnTo>
                    <a:pt x="169" y="18"/>
                  </a:lnTo>
                  <a:lnTo>
                    <a:pt x="173" y="18"/>
                  </a:lnTo>
                  <a:lnTo>
                    <a:pt x="173" y="15"/>
                  </a:lnTo>
                  <a:lnTo>
                    <a:pt x="176" y="18"/>
                  </a:lnTo>
                  <a:lnTo>
                    <a:pt x="176" y="15"/>
                  </a:lnTo>
                  <a:lnTo>
                    <a:pt x="176" y="18"/>
                  </a:lnTo>
                  <a:lnTo>
                    <a:pt x="176" y="15"/>
                  </a:lnTo>
                  <a:lnTo>
                    <a:pt x="180" y="12"/>
                  </a:lnTo>
                  <a:lnTo>
                    <a:pt x="180" y="15"/>
                  </a:lnTo>
                  <a:lnTo>
                    <a:pt x="180" y="12"/>
                  </a:lnTo>
                  <a:lnTo>
                    <a:pt x="183" y="12"/>
                  </a:lnTo>
                  <a:lnTo>
                    <a:pt x="183" y="15"/>
                  </a:lnTo>
                  <a:lnTo>
                    <a:pt x="183" y="18"/>
                  </a:lnTo>
                  <a:lnTo>
                    <a:pt x="183" y="15"/>
                  </a:lnTo>
                  <a:lnTo>
                    <a:pt x="187" y="9"/>
                  </a:lnTo>
                  <a:lnTo>
                    <a:pt x="187" y="12"/>
                  </a:lnTo>
                  <a:lnTo>
                    <a:pt x="187" y="9"/>
                  </a:lnTo>
                  <a:lnTo>
                    <a:pt x="187" y="18"/>
                  </a:lnTo>
                  <a:lnTo>
                    <a:pt x="187" y="15"/>
                  </a:lnTo>
                  <a:lnTo>
                    <a:pt x="191" y="15"/>
                  </a:lnTo>
                  <a:lnTo>
                    <a:pt x="191" y="12"/>
                  </a:lnTo>
                  <a:lnTo>
                    <a:pt x="191" y="15"/>
                  </a:lnTo>
                  <a:lnTo>
                    <a:pt x="191" y="9"/>
                  </a:lnTo>
                  <a:lnTo>
                    <a:pt x="191" y="15"/>
                  </a:lnTo>
                  <a:lnTo>
                    <a:pt x="194" y="15"/>
                  </a:lnTo>
                  <a:lnTo>
                    <a:pt x="194" y="12"/>
                  </a:lnTo>
                  <a:lnTo>
                    <a:pt x="194" y="15"/>
                  </a:lnTo>
                  <a:lnTo>
                    <a:pt x="198" y="18"/>
                  </a:lnTo>
                  <a:lnTo>
                    <a:pt x="198" y="12"/>
                  </a:lnTo>
                  <a:lnTo>
                    <a:pt x="198" y="9"/>
                  </a:lnTo>
                  <a:lnTo>
                    <a:pt x="198" y="12"/>
                  </a:lnTo>
                  <a:lnTo>
                    <a:pt x="198" y="15"/>
                  </a:lnTo>
                  <a:lnTo>
                    <a:pt x="201" y="12"/>
                  </a:lnTo>
                  <a:lnTo>
                    <a:pt x="201" y="15"/>
                  </a:lnTo>
                  <a:lnTo>
                    <a:pt x="201" y="12"/>
                  </a:lnTo>
                  <a:lnTo>
                    <a:pt x="201" y="15"/>
                  </a:lnTo>
                  <a:lnTo>
                    <a:pt x="205" y="12"/>
                  </a:lnTo>
                  <a:lnTo>
                    <a:pt x="205" y="9"/>
                  </a:lnTo>
                  <a:lnTo>
                    <a:pt x="205" y="15"/>
                  </a:lnTo>
                  <a:lnTo>
                    <a:pt x="205" y="9"/>
                  </a:lnTo>
                  <a:lnTo>
                    <a:pt x="205" y="12"/>
                  </a:lnTo>
                  <a:lnTo>
                    <a:pt x="208" y="15"/>
                  </a:lnTo>
                  <a:lnTo>
                    <a:pt x="208" y="9"/>
                  </a:lnTo>
                  <a:lnTo>
                    <a:pt x="208" y="15"/>
                  </a:lnTo>
                  <a:lnTo>
                    <a:pt x="208" y="12"/>
                  </a:lnTo>
                  <a:lnTo>
                    <a:pt x="208" y="15"/>
                  </a:lnTo>
                  <a:lnTo>
                    <a:pt x="208" y="12"/>
                  </a:lnTo>
                  <a:lnTo>
                    <a:pt x="212" y="18"/>
                  </a:lnTo>
                  <a:lnTo>
                    <a:pt x="212" y="15"/>
                  </a:lnTo>
                  <a:lnTo>
                    <a:pt x="212" y="12"/>
                  </a:lnTo>
                  <a:lnTo>
                    <a:pt x="212" y="15"/>
                  </a:lnTo>
                  <a:lnTo>
                    <a:pt x="212" y="12"/>
                  </a:lnTo>
                  <a:lnTo>
                    <a:pt x="212" y="15"/>
                  </a:lnTo>
                  <a:lnTo>
                    <a:pt x="212" y="12"/>
                  </a:lnTo>
                  <a:lnTo>
                    <a:pt x="215" y="15"/>
                  </a:lnTo>
                  <a:lnTo>
                    <a:pt x="215" y="9"/>
                  </a:lnTo>
                  <a:lnTo>
                    <a:pt x="215" y="15"/>
                  </a:lnTo>
                  <a:lnTo>
                    <a:pt x="215" y="12"/>
                  </a:lnTo>
                  <a:lnTo>
                    <a:pt x="215" y="9"/>
                  </a:lnTo>
                  <a:lnTo>
                    <a:pt x="215" y="15"/>
                  </a:lnTo>
                  <a:lnTo>
                    <a:pt x="219" y="12"/>
                  </a:lnTo>
                  <a:lnTo>
                    <a:pt x="219" y="6"/>
                  </a:lnTo>
                  <a:lnTo>
                    <a:pt x="219" y="12"/>
                  </a:lnTo>
                  <a:lnTo>
                    <a:pt x="219" y="9"/>
                  </a:lnTo>
                  <a:lnTo>
                    <a:pt x="219" y="6"/>
                  </a:lnTo>
                  <a:lnTo>
                    <a:pt x="219" y="9"/>
                  </a:lnTo>
                  <a:lnTo>
                    <a:pt x="222" y="6"/>
                  </a:lnTo>
                  <a:lnTo>
                    <a:pt x="222" y="9"/>
                  </a:lnTo>
                  <a:lnTo>
                    <a:pt x="222" y="12"/>
                  </a:lnTo>
                  <a:lnTo>
                    <a:pt x="222" y="9"/>
                  </a:lnTo>
                  <a:lnTo>
                    <a:pt x="222" y="6"/>
                  </a:lnTo>
                  <a:lnTo>
                    <a:pt x="222" y="9"/>
                  </a:lnTo>
                  <a:lnTo>
                    <a:pt x="226" y="9"/>
                  </a:lnTo>
                  <a:lnTo>
                    <a:pt x="226" y="6"/>
                  </a:lnTo>
                  <a:lnTo>
                    <a:pt x="226" y="12"/>
                  </a:lnTo>
                  <a:lnTo>
                    <a:pt x="229" y="12"/>
                  </a:lnTo>
                  <a:lnTo>
                    <a:pt x="229" y="9"/>
                  </a:lnTo>
                  <a:lnTo>
                    <a:pt x="229" y="12"/>
                  </a:lnTo>
                  <a:lnTo>
                    <a:pt x="229" y="9"/>
                  </a:lnTo>
                  <a:lnTo>
                    <a:pt x="229" y="12"/>
                  </a:lnTo>
                  <a:lnTo>
                    <a:pt x="233" y="6"/>
                  </a:lnTo>
                  <a:lnTo>
                    <a:pt x="233" y="12"/>
                  </a:lnTo>
                  <a:lnTo>
                    <a:pt x="233" y="15"/>
                  </a:lnTo>
                  <a:lnTo>
                    <a:pt x="233" y="12"/>
                  </a:lnTo>
                  <a:lnTo>
                    <a:pt x="233" y="15"/>
                  </a:lnTo>
                  <a:lnTo>
                    <a:pt x="233" y="12"/>
                  </a:lnTo>
                  <a:lnTo>
                    <a:pt x="233" y="15"/>
                  </a:lnTo>
                  <a:lnTo>
                    <a:pt x="236" y="9"/>
                  </a:lnTo>
                  <a:lnTo>
                    <a:pt x="236" y="12"/>
                  </a:lnTo>
                  <a:lnTo>
                    <a:pt x="236" y="6"/>
                  </a:lnTo>
                  <a:lnTo>
                    <a:pt x="236" y="12"/>
                  </a:lnTo>
                  <a:lnTo>
                    <a:pt x="236" y="9"/>
                  </a:lnTo>
                  <a:lnTo>
                    <a:pt x="240" y="9"/>
                  </a:lnTo>
                  <a:lnTo>
                    <a:pt x="240" y="12"/>
                  </a:lnTo>
                  <a:lnTo>
                    <a:pt x="240" y="9"/>
                  </a:lnTo>
                  <a:lnTo>
                    <a:pt x="240" y="12"/>
                  </a:lnTo>
                  <a:lnTo>
                    <a:pt x="240" y="9"/>
                  </a:lnTo>
                  <a:lnTo>
                    <a:pt x="243" y="9"/>
                  </a:lnTo>
                  <a:lnTo>
                    <a:pt x="243" y="12"/>
                  </a:lnTo>
                  <a:lnTo>
                    <a:pt x="243" y="6"/>
                  </a:lnTo>
                  <a:lnTo>
                    <a:pt x="243" y="12"/>
                  </a:lnTo>
                  <a:lnTo>
                    <a:pt x="243" y="9"/>
                  </a:lnTo>
                  <a:lnTo>
                    <a:pt x="247" y="15"/>
                  </a:lnTo>
                  <a:lnTo>
                    <a:pt x="247" y="9"/>
                  </a:lnTo>
                  <a:lnTo>
                    <a:pt x="247" y="12"/>
                  </a:lnTo>
                  <a:lnTo>
                    <a:pt x="250" y="9"/>
                  </a:lnTo>
                  <a:lnTo>
                    <a:pt x="250" y="15"/>
                  </a:lnTo>
                  <a:lnTo>
                    <a:pt x="250" y="12"/>
                  </a:lnTo>
                  <a:lnTo>
                    <a:pt x="250" y="9"/>
                  </a:lnTo>
                  <a:lnTo>
                    <a:pt x="254" y="9"/>
                  </a:lnTo>
                  <a:lnTo>
                    <a:pt x="254" y="6"/>
                  </a:lnTo>
                  <a:lnTo>
                    <a:pt x="254" y="12"/>
                  </a:lnTo>
                  <a:lnTo>
                    <a:pt x="254" y="9"/>
                  </a:lnTo>
                  <a:lnTo>
                    <a:pt x="254" y="6"/>
                  </a:lnTo>
                  <a:lnTo>
                    <a:pt x="254" y="9"/>
                  </a:lnTo>
                  <a:lnTo>
                    <a:pt x="257" y="12"/>
                  </a:lnTo>
                  <a:lnTo>
                    <a:pt x="257" y="6"/>
                  </a:lnTo>
                  <a:lnTo>
                    <a:pt x="257" y="9"/>
                  </a:lnTo>
                  <a:lnTo>
                    <a:pt x="257" y="12"/>
                  </a:lnTo>
                  <a:lnTo>
                    <a:pt x="257" y="9"/>
                  </a:lnTo>
                  <a:lnTo>
                    <a:pt x="257" y="12"/>
                  </a:lnTo>
                  <a:lnTo>
                    <a:pt x="261" y="9"/>
                  </a:lnTo>
                  <a:lnTo>
                    <a:pt x="261" y="12"/>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2859" name="Freeform 154"/>
            <p:cNvSpPr>
              <a:spLocks/>
            </p:cNvSpPr>
            <p:nvPr/>
          </p:nvSpPr>
          <p:spPr bwMode="auto">
            <a:xfrm>
              <a:off x="3273" y="2441"/>
              <a:ext cx="489" cy="44"/>
            </a:xfrm>
            <a:custGeom>
              <a:avLst/>
              <a:gdLst>
                <a:gd name="T0" fmla="*/ 2 w 606"/>
                <a:gd name="T1" fmla="*/ 0 h 90"/>
                <a:gd name="T2" fmla="*/ 2 w 606"/>
                <a:gd name="T3" fmla="*/ 0 h 90"/>
                <a:gd name="T4" fmla="*/ 2 w 606"/>
                <a:gd name="T5" fmla="*/ 0 h 90"/>
                <a:gd name="T6" fmla="*/ 2 w 606"/>
                <a:gd name="T7" fmla="*/ 0 h 90"/>
                <a:gd name="T8" fmla="*/ 2 w 606"/>
                <a:gd name="T9" fmla="*/ 0 h 90"/>
                <a:gd name="T10" fmla="*/ 3 w 606"/>
                <a:gd name="T11" fmla="*/ 0 h 90"/>
                <a:gd name="T12" fmla="*/ 4 w 606"/>
                <a:gd name="T13" fmla="*/ 0 h 90"/>
                <a:gd name="T14" fmla="*/ 5 w 606"/>
                <a:gd name="T15" fmla="*/ 0 h 90"/>
                <a:gd name="T16" fmla="*/ 6 w 606"/>
                <a:gd name="T17" fmla="*/ 0 h 90"/>
                <a:gd name="T18" fmla="*/ 7 w 606"/>
                <a:gd name="T19" fmla="*/ 0 h 90"/>
                <a:gd name="T20" fmla="*/ 8 w 606"/>
                <a:gd name="T21" fmla="*/ 0 h 90"/>
                <a:gd name="T22" fmla="*/ 10 w 606"/>
                <a:gd name="T23" fmla="*/ 0 h 90"/>
                <a:gd name="T24" fmla="*/ 10 w 606"/>
                <a:gd name="T25" fmla="*/ 0 h 90"/>
                <a:gd name="T26" fmla="*/ 11 w 606"/>
                <a:gd name="T27" fmla="*/ 0 h 90"/>
                <a:gd name="T28" fmla="*/ 12 w 606"/>
                <a:gd name="T29" fmla="*/ 0 h 90"/>
                <a:gd name="T30" fmla="*/ 13 w 606"/>
                <a:gd name="T31" fmla="*/ 0 h 90"/>
                <a:gd name="T32" fmla="*/ 15 w 606"/>
                <a:gd name="T33" fmla="*/ 0 h 90"/>
                <a:gd name="T34" fmla="*/ 15 w 606"/>
                <a:gd name="T35" fmla="*/ 0 h 90"/>
                <a:gd name="T36" fmla="*/ 16 w 606"/>
                <a:gd name="T37" fmla="*/ 0 h 90"/>
                <a:gd name="T38" fmla="*/ 17 w 606"/>
                <a:gd name="T39" fmla="*/ 0 h 90"/>
                <a:gd name="T40" fmla="*/ 19 w 606"/>
                <a:gd name="T41" fmla="*/ 0 h 90"/>
                <a:gd name="T42" fmla="*/ 19 w 606"/>
                <a:gd name="T43" fmla="*/ 0 h 90"/>
                <a:gd name="T44" fmla="*/ 20 w 606"/>
                <a:gd name="T45" fmla="*/ 0 h 90"/>
                <a:gd name="T46" fmla="*/ 21 w 606"/>
                <a:gd name="T47" fmla="*/ 0 h 90"/>
                <a:gd name="T48" fmla="*/ 21 w 606"/>
                <a:gd name="T49" fmla="*/ 0 h 90"/>
                <a:gd name="T50" fmla="*/ 21 w 606"/>
                <a:gd name="T51" fmla="*/ 0 h 90"/>
                <a:gd name="T52" fmla="*/ 22 w 606"/>
                <a:gd name="T53" fmla="*/ 0 h 90"/>
                <a:gd name="T54" fmla="*/ 22 w 606"/>
                <a:gd name="T55" fmla="*/ 0 h 90"/>
                <a:gd name="T56" fmla="*/ 23 w 606"/>
                <a:gd name="T57" fmla="*/ 0 h 90"/>
                <a:gd name="T58" fmla="*/ 23 w 606"/>
                <a:gd name="T59" fmla="*/ 0 h 90"/>
                <a:gd name="T60" fmla="*/ 23 w 606"/>
                <a:gd name="T61" fmla="*/ 0 h 90"/>
                <a:gd name="T62" fmla="*/ 24 w 606"/>
                <a:gd name="T63" fmla="*/ 0 h 90"/>
                <a:gd name="T64" fmla="*/ 25 w 606"/>
                <a:gd name="T65" fmla="*/ 0 h 90"/>
                <a:gd name="T66" fmla="*/ 26 w 606"/>
                <a:gd name="T67" fmla="*/ 0 h 90"/>
                <a:gd name="T68" fmla="*/ 26 w 606"/>
                <a:gd name="T69" fmla="*/ 0 h 90"/>
                <a:gd name="T70" fmla="*/ 27 w 606"/>
                <a:gd name="T71" fmla="*/ 0 h 90"/>
                <a:gd name="T72" fmla="*/ 28 w 606"/>
                <a:gd name="T73" fmla="*/ 0 h 90"/>
                <a:gd name="T74" fmla="*/ 29 w 606"/>
                <a:gd name="T75" fmla="*/ 0 h 90"/>
                <a:gd name="T76" fmla="*/ 31 w 606"/>
                <a:gd name="T77" fmla="*/ 0 h 90"/>
                <a:gd name="T78" fmla="*/ 32 w 606"/>
                <a:gd name="T79" fmla="*/ 0 h 90"/>
                <a:gd name="T80" fmla="*/ 32 w 606"/>
                <a:gd name="T81" fmla="*/ 0 h 90"/>
                <a:gd name="T82" fmla="*/ 34 w 606"/>
                <a:gd name="T83" fmla="*/ 0 h 90"/>
                <a:gd name="T84" fmla="*/ 34 w 606"/>
                <a:gd name="T85" fmla="*/ 0 h 90"/>
                <a:gd name="T86" fmla="*/ 35 w 606"/>
                <a:gd name="T87" fmla="*/ 0 h 90"/>
                <a:gd name="T88" fmla="*/ 36 w 606"/>
                <a:gd name="T89" fmla="*/ 0 h 90"/>
                <a:gd name="T90" fmla="*/ 36 w 606"/>
                <a:gd name="T91" fmla="*/ 0 h 90"/>
                <a:gd name="T92" fmla="*/ 39 w 606"/>
                <a:gd name="T93" fmla="*/ 0 h 90"/>
                <a:gd name="T94" fmla="*/ 39 w 606"/>
                <a:gd name="T95" fmla="*/ 0 h 90"/>
                <a:gd name="T96" fmla="*/ 40 w 606"/>
                <a:gd name="T97" fmla="*/ 0 h 90"/>
                <a:gd name="T98" fmla="*/ 40 w 606"/>
                <a:gd name="T99" fmla="*/ 0 h 90"/>
                <a:gd name="T100" fmla="*/ 42 w 606"/>
                <a:gd name="T101" fmla="*/ 0 h 90"/>
                <a:gd name="T102" fmla="*/ 42 w 606"/>
                <a:gd name="T103" fmla="*/ 0 h 90"/>
                <a:gd name="T104" fmla="*/ 42 w 606"/>
                <a:gd name="T105" fmla="*/ 0 h 90"/>
                <a:gd name="T106" fmla="*/ 43 w 606"/>
                <a:gd name="T107" fmla="*/ 0 h 90"/>
                <a:gd name="T108" fmla="*/ 43 w 606"/>
                <a:gd name="T109" fmla="*/ 0 h 90"/>
                <a:gd name="T110" fmla="*/ 44 w 606"/>
                <a:gd name="T111" fmla="*/ 0 h 90"/>
                <a:gd name="T112" fmla="*/ 45 w 606"/>
                <a:gd name="T113" fmla="*/ 0 h 90"/>
                <a:gd name="T114" fmla="*/ 45 w 606"/>
                <a:gd name="T115" fmla="*/ 0 h 90"/>
                <a:gd name="T116" fmla="*/ 45 w 606"/>
                <a:gd name="T117" fmla="*/ 0 h 90"/>
                <a:gd name="T118" fmla="*/ 45 w 606"/>
                <a:gd name="T119" fmla="*/ 0 h 90"/>
                <a:gd name="T120" fmla="*/ 46 w 606"/>
                <a:gd name="T121" fmla="*/ 0 h 9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6" h="90">
                  <a:moveTo>
                    <a:pt x="0" y="0"/>
                  </a:moveTo>
                  <a:lnTo>
                    <a:pt x="0" y="0"/>
                  </a:lnTo>
                  <a:lnTo>
                    <a:pt x="0" y="6"/>
                  </a:lnTo>
                  <a:lnTo>
                    <a:pt x="0" y="18"/>
                  </a:lnTo>
                  <a:lnTo>
                    <a:pt x="0" y="6"/>
                  </a:lnTo>
                  <a:lnTo>
                    <a:pt x="6" y="18"/>
                  </a:lnTo>
                  <a:lnTo>
                    <a:pt x="6" y="30"/>
                  </a:lnTo>
                  <a:lnTo>
                    <a:pt x="6" y="18"/>
                  </a:lnTo>
                  <a:lnTo>
                    <a:pt x="12" y="30"/>
                  </a:lnTo>
                  <a:lnTo>
                    <a:pt x="12" y="24"/>
                  </a:lnTo>
                  <a:lnTo>
                    <a:pt x="12" y="30"/>
                  </a:lnTo>
                  <a:lnTo>
                    <a:pt x="12" y="36"/>
                  </a:lnTo>
                  <a:lnTo>
                    <a:pt x="12" y="24"/>
                  </a:lnTo>
                  <a:lnTo>
                    <a:pt x="18" y="36"/>
                  </a:lnTo>
                  <a:lnTo>
                    <a:pt x="18" y="30"/>
                  </a:lnTo>
                  <a:lnTo>
                    <a:pt x="18" y="42"/>
                  </a:lnTo>
                  <a:lnTo>
                    <a:pt x="24" y="36"/>
                  </a:lnTo>
                  <a:lnTo>
                    <a:pt x="24" y="42"/>
                  </a:lnTo>
                  <a:lnTo>
                    <a:pt x="24" y="36"/>
                  </a:lnTo>
                  <a:lnTo>
                    <a:pt x="30" y="36"/>
                  </a:lnTo>
                  <a:lnTo>
                    <a:pt x="30" y="42"/>
                  </a:lnTo>
                  <a:lnTo>
                    <a:pt x="30" y="36"/>
                  </a:lnTo>
                  <a:lnTo>
                    <a:pt x="36" y="48"/>
                  </a:lnTo>
                  <a:lnTo>
                    <a:pt x="36" y="42"/>
                  </a:lnTo>
                  <a:lnTo>
                    <a:pt x="42" y="42"/>
                  </a:lnTo>
                  <a:lnTo>
                    <a:pt x="42" y="48"/>
                  </a:lnTo>
                  <a:lnTo>
                    <a:pt x="42" y="54"/>
                  </a:lnTo>
                  <a:lnTo>
                    <a:pt x="48" y="48"/>
                  </a:lnTo>
                  <a:lnTo>
                    <a:pt x="48" y="54"/>
                  </a:lnTo>
                  <a:lnTo>
                    <a:pt x="54" y="48"/>
                  </a:lnTo>
                  <a:lnTo>
                    <a:pt x="60" y="48"/>
                  </a:lnTo>
                  <a:lnTo>
                    <a:pt x="60" y="54"/>
                  </a:lnTo>
                  <a:lnTo>
                    <a:pt x="60" y="42"/>
                  </a:lnTo>
                  <a:lnTo>
                    <a:pt x="66" y="42"/>
                  </a:lnTo>
                  <a:lnTo>
                    <a:pt x="66" y="48"/>
                  </a:lnTo>
                  <a:lnTo>
                    <a:pt x="66" y="54"/>
                  </a:lnTo>
                  <a:lnTo>
                    <a:pt x="72" y="48"/>
                  </a:lnTo>
                  <a:lnTo>
                    <a:pt x="78" y="54"/>
                  </a:lnTo>
                  <a:lnTo>
                    <a:pt x="78" y="48"/>
                  </a:lnTo>
                  <a:lnTo>
                    <a:pt x="78" y="54"/>
                  </a:lnTo>
                  <a:lnTo>
                    <a:pt x="78" y="60"/>
                  </a:lnTo>
                  <a:lnTo>
                    <a:pt x="84" y="60"/>
                  </a:lnTo>
                  <a:lnTo>
                    <a:pt x="84" y="54"/>
                  </a:lnTo>
                  <a:lnTo>
                    <a:pt x="90" y="60"/>
                  </a:lnTo>
                  <a:lnTo>
                    <a:pt x="90" y="48"/>
                  </a:lnTo>
                  <a:lnTo>
                    <a:pt x="96" y="42"/>
                  </a:lnTo>
                  <a:lnTo>
                    <a:pt x="96" y="54"/>
                  </a:lnTo>
                  <a:lnTo>
                    <a:pt x="102" y="66"/>
                  </a:lnTo>
                  <a:lnTo>
                    <a:pt x="102" y="48"/>
                  </a:lnTo>
                  <a:lnTo>
                    <a:pt x="102" y="60"/>
                  </a:lnTo>
                  <a:lnTo>
                    <a:pt x="108" y="54"/>
                  </a:lnTo>
                  <a:lnTo>
                    <a:pt x="108" y="66"/>
                  </a:lnTo>
                  <a:lnTo>
                    <a:pt x="108" y="60"/>
                  </a:lnTo>
                  <a:lnTo>
                    <a:pt x="114" y="66"/>
                  </a:lnTo>
                  <a:lnTo>
                    <a:pt x="114" y="60"/>
                  </a:lnTo>
                  <a:lnTo>
                    <a:pt x="114" y="66"/>
                  </a:lnTo>
                  <a:lnTo>
                    <a:pt x="114" y="60"/>
                  </a:lnTo>
                  <a:lnTo>
                    <a:pt x="120" y="66"/>
                  </a:lnTo>
                  <a:lnTo>
                    <a:pt x="120" y="60"/>
                  </a:lnTo>
                  <a:lnTo>
                    <a:pt x="126" y="66"/>
                  </a:lnTo>
                  <a:lnTo>
                    <a:pt x="132" y="60"/>
                  </a:lnTo>
                  <a:lnTo>
                    <a:pt x="132" y="66"/>
                  </a:lnTo>
                  <a:lnTo>
                    <a:pt x="138" y="60"/>
                  </a:lnTo>
                  <a:lnTo>
                    <a:pt x="138" y="66"/>
                  </a:lnTo>
                  <a:lnTo>
                    <a:pt x="138" y="54"/>
                  </a:lnTo>
                  <a:lnTo>
                    <a:pt x="144" y="60"/>
                  </a:lnTo>
                  <a:lnTo>
                    <a:pt x="144" y="66"/>
                  </a:lnTo>
                  <a:lnTo>
                    <a:pt x="144" y="60"/>
                  </a:lnTo>
                  <a:lnTo>
                    <a:pt x="150" y="66"/>
                  </a:lnTo>
                  <a:lnTo>
                    <a:pt x="150" y="60"/>
                  </a:lnTo>
                  <a:lnTo>
                    <a:pt x="150" y="54"/>
                  </a:lnTo>
                  <a:lnTo>
                    <a:pt x="156" y="60"/>
                  </a:lnTo>
                  <a:lnTo>
                    <a:pt x="156" y="66"/>
                  </a:lnTo>
                  <a:lnTo>
                    <a:pt x="156" y="60"/>
                  </a:lnTo>
                  <a:lnTo>
                    <a:pt x="162" y="66"/>
                  </a:lnTo>
                  <a:lnTo>
                    <a:pt x="162" y="60"/>
                  </a:lnTo>
                  <a:lnTo>
                    <a:pt x="162" y="66"/>
                  </a:lnTo>
                  <a:lnTo>
                    <a:pt x="168" y="66"/>
                  </a:lnTo>
                  <a:lnTo>
                    <a:pt x="168" y="60"/>
                  </a:lnTo>
                  <a:lnTo>
                    <a:pt x="174" y="60"/>
                  </a:lnTo>
                  <a:lnTo>
                    <a:pt x="180" y="66"/>
                  </a:lnTo>
                  <a:lnTo>
                    <a:pt x="180" y="60"/>
                  </a:lnTo>
                  <a:lnTo>
                    <a:pt x="186" y="66"/>
                  </a:lnTo>
                  <a:lnTo>
                    <a:pt x="192" y="66"/>
                  </a:lnTo>
                  <a:lnTo>
                    <a:pt x="198" y="66"/>
                  </a:lnTo>
                  <a:lnTo>
                    <a:pt x="198" y="60"/>
                  </a:lnTo>
                  <a:lnTo>
                    <a:pt x="198" y="66"/>
                  </a:lnTo>
                  <a:lnTo>
                    <a:pt x="204" y="60"/>
                  </a:lnTo>
                  <a:lnTo>
                    <a:pt x="204" y="66"/>
                  </a:lnTo>
                  <a:lnTo>
                    <a:pt x="204" y="60"/>
                  </a:lnTo>
                  <a:lnTo>
                    <a:pt x="210" y="66"/>
                  </a:lnTo>
                  <a:lnTo>
                    <a:pt x="216" y="60"/>
                  </a:lnTo>
                  <a:lnTo>
                    <a:pt x="216" y="66"/>
                  </a:lnTo>
                  <a:lnTo>
                    <a:pt x="216" y="60"/>
                  </a:lnTo>
                  <a:lnTo>
                    <a:pt x="222" y="60"/>
                  </a:lnTo>
                  <a:lnTo>
                    <a:pt x="222" y="54"/>
                  </a:lnTo>
                  <a:lnTo>
                    <a:pt x="228" y="66"/>
                  </a:lnTo>
                  <a:lnTo>
                    <a:pt x="234" y="60"/>
                  </a:lnTo>
                  <a:lnTo>
                    <a:pt x="234" y="66"/>
                  </a:lnTo>
                  <a:lnTo>
                    <a:pt x="240" y="66"/>
                  </a:lnTo>
                  <a:lnTo>
                    <a:pt x="240" y="60"/>
                  </a:lnTo>
                  <a:lnTo>
                    <a:pt x="240" y="54"/>
                  </a:lnTo>
                  <a:lnTo>
                    <a:pt x="240" y="66"/>
                  </a:lnTo>
                  <a:lnTo>
                    <a:pt x="246" y="66"/>
                  </a:lnTo>
                  <a:lnTo>
                    <a:pt x="252" y="54"/>
                  </a:lnTo>
                  <a:lnTo>
                    <a:pt x="252" y="60"/>
                  </a:lnTo>
                  <a:lnTo>
                    <a:pt x="252" y="66"/>
                  </a:lnTo>
                  <a:lnTo>
                    <a:pt x="258" y="66"/>
                  </a:lnTo>
                  <a:lnTo>
                    <a:pt x="258" y="60"/>
                  </a:lnTo>
                  <a:lnTo>
                    <a:pt x="258" y="66"/>
                  </a:lnTo>
                  <a:lnTo>
                    <a:pt x="264" y="78"/>
                  </a:lnTo>
                  <a:lnTo>
                    <a:pt x="264" y="60"/>
                  </a:lnTo>
                  <a:lnTo>
                    <a:pt x="264" y="78"/>
                  </a:lnTo>
                  <a:lnTo>
                    <a:pt x="270" y="78"/>
                  </a:lnTo>
                  <a:lnTo>
                    <a:pt x="270" y="60"/>
                  </a:lnTo>
                  <a:lnTo>
                    <a:pt x="270" y="78"/>
                  </a:lnTo>
                  <a:lnTo>
                    <a:pt x="270" y="66"/>
                  </a:lnTo>
                  <a:lnTo>
                    <a:pt x="270" y="78"/>
                  </a:lnTo>
                  <a:lnTo>
                    <a:pt x="276" y="66"/>
                  </a:lnTo>
                  <a:lnTo>
                    <a:pt x="276" y="60"/>
                  </a:lnTo>
                  <a:lnTo>
                    <a:pt x="276" y="66"/>
                  </a:lnTo>
                  <a:lnTo>
                    <a:pt x="276" y="60"/>
                  </a:lnTo>
                  <a:lnTo>
                    <a:pt x="276" y="66"/>
                  </a:lnTo>
                  <a:lnTo>
                    <a:pt x="282" y="54"/>
                  </a:lnTo>
                  <a:lnTo>
                    <a:pt x="282" y="78"/>
                  </a:lnTo>
                  <a:lnTo>
                    <a:pt x="282" y="60"/>
                  </a:lnTo>
                  <a:lnTo>
                    <a:pt x="282" y="66"/>
                  </a:lnTo>
                  <a:lnTo>
                    <a:pt x="282" y="78"/>
                  </a:lnTo>
                  <a:lnTo>
                    <a:pt x="288" y="60"/>
                  </a:lnTo>
                  <a:lnTo>
                    <a:pt x="288" y="66"/>
                  </a:lnTo>
                  <a:lnTo>
                    <a:pt x="288" y="78"/>
                  </a:lnTo>
                  <a:lnTo>
                    <a:pt x="288" y="60"/>
                  </a:lnTo>
                  <a:lnTo>
                    <a:pt x="288" y="66"/>
                  </a:lnTo>
                  <a:lnTo>
                    <a:pt x="288" y="78"/>
                  </a:lnTo>
                  <a:lnTo>
                    <a:pt x="294" y="66"/>
                  </a:lnTo>
                  <a:lnTo>
                    <a:pt x="294" y="78"/>
                  </a:lnTo>
                  <a:lnTo>
                    <a:pt x="294" y="84"/>
                  </a:lnTo>
                  <a:lnTo>
                    <a:pt x="294" y="78"/>
                  </a:lnTo>
                  <a:lnTo>
                    <a:pt x="294" y="66"/>
                  </a:lnTo>
                  <a:lnTo>
                    <a:pt x="300" y="66"/>
                  </a:lnTo>
                  <a:lnTo>
                    <a:pt x="300" y="78"/>
                  </a:lnTo>
                  <a:lnTo>
                    <a:pt x="300" y="66"/>
                  </a:lnTo>
                  <a:lnTo>
                    <a:pt x="306" y="66"/>
                  </a:lnTo>
                  <a:lnTo>
                    <a:pt x="306" y="78"/>
                  </a:lnTo>
                  <a:lnTo>
                    <a:pt x="306" y="66"/>
                  </a:lnTo>
                  <a:lnTo>
                    <a:pt x="306" y="60"/>
                  </a:lnTo>
                  <a:lnTo>
                    <a:pt x="306" y="66"/>
                  </a:lnTo>
                  <a:lnTo>
                    <a:pt x="312" y="60"/>
                  </a:lnTo>
                  <a:lnTo>
                    <a:pt x="312" y="78"/>
                  </a:lnTo>
                  <a:lnTo>
                    <a:pt x="312" y="66"/>
                  </a:lnTo>
                  <a:lnTo>
                    <a:pt x="312" y="60"/>
                  </a:lnTo>
                  <a:lnTo>
                    <a:pt x="312" y="66"/>
                  </a:lnTo>
                  <a:lnTo>
                    <a:pt x="312" y="60"/>
                  </a:lnTo>
                  <a:lnTo>
                    <a:pt x="318" y="60"/>
                  </a:lnTo>
                  <a:lnTo>
                    <a:pt x="318" y="66"/>
                  </a:lnTo>
                  <a:lnTo>
                    <a:pt x="318" y="60"/>
                  </a:lnTo>
                  <a:lnTo>
                    <a:pt x="318" y="78"/>
                  </a:lnTo>
                  <a:lnTo>
                    <a:pt x="318" y="60"/>
                  </a:lnTo>
                  <a:lnTo>
                    <a:pt x="318" y="66"/>
                  </a:lnTo>
                  <a:lnTo>
                    <a:pt x="324" y="78"/>
                  </a:lnTo>
                  <a:lnTo>
                    <a:pt x="324" y="60"/>
                  </a:lnTo>
                  <a:lnTo>
                    <a:pt x="324" y="66"/>
                  </a:lnTo>
                  <a:lnTo>
                    <a:pt x="330" y="66"/>
                  </a:lnTo>
                  <a:lnTo>
                    <a:pt x="330" y="78"/>
                  </a:lnTo>
                  <a:lnTo>
                    <a:pt x="336" y="84"/>
                  </a:lnTo>
                  <a:lnTo>
                    <a:pt x="336" y="78"/>
                  </a:lnTo>
                  <a:lnTo>
                    <a:pt x="342" y="78"/>
                  </a:lnTo>
                  <a:lnTo>
                    <a:pt x="342" y="84"/>
                  </a:lnTo>
                  <a:lnTo>
                    <a:pt x="348" y="66"/>
                  </a:lnTo>
                  <a:lnTo>
                    <a:pt x="354" y="66"/>
                  </a:lnTo>
                  <a:lnTo>
                    <a:pt x="354" y="78"/>
                  </a:lnTo>
                  <a:lnTo>
                    <a:pt x="354" y="66"/>
                  </a:lnTo>
                  <a:lnTo>
                    <a:pt x="360" y="60"/>
                  </a:lnTo>
                  <a:lnTo>
                    <a:pt x="360" y="66"/>
                  </a:lnTo>
                  <a:lnTo>
                    <a:pt x="366" y="60"/>
                  </a:lnTo>
                  <a:lnTo>
                    <a:pt x="366" y="66"/>
                  </a:lnTo>
                  <a:lnTo>
                    <a:pt x="366" y="60"/>
                  </a:lnTo>
                  <a:lnTo>
                    <a:pt x="372" y="60"/>
                  </a:lnTo>
                  <a:lnTo>
                    <a:pt x="372" y="66"/>
                  </a:lnTo>
                  <a:lnTo>
                    <a:pt x="378" y="66"/>
                  </a:lnTo>
                  <a:lnTo>
                    <a:pt x="384" y="66"/>
                  </a:lnTo>
                  <a:lnTo>
                    <a:pt x="390" y="66"/>
                  </a:lnTo>
                  <a:lnTo>
                    <a:pt x="396" y="78"/>
                  </a:lnTo>
                  <a:lnTo>
                    <a:pt x="396" y="66"/>
                  </a:lnTo>
                  <a:lnTo>
                    <a:pt x="402" y="66"/>
                  </a:lnTo>
                  <a:lnTo>
                    <a:pt x="402" y="78"/>
                  </a:lnTo>
                  <a:lnTo>
                    <a:pt x="408" y="84"/>
                  </a:lnTo>
                  <a:lnTo>
                    <a:pt x="408" y="78"/>
                  </a:lnTo>
                  <a:lnTo>
                    <a:pt x="408" y="66"/>
                  </a:lnTo>
                  <a:lnTo>
                    <a:pt x="414" y="78"/>
                  </a:lnTo>
                  <a:lnTo>
                    <a:pt x="414" y="66"/>
                  </a:lnTo>
                  <a:lnTo>
                    <a:pt x="420" y="78"/>
                  </a:lnTo>
                  <a:lnTo>
                    <a:pt x="420" y="66"/>
                  </a:lnTo>
                  <a:lnTo>
                    <a:pt x="420" y="78"/>
                  </a:lnTo>
                  <a:lnTo>
                    <a:pt x="426" y="66"/>
                  </a:lnTo>
                  <a:lnTo>
                    <a:pt x="426" y="78"/>
                  </a:lnTo>
                  <a:lnTo>
                    <a:pt x="426" y="66"/>
                  </a:lnTo>
                  <a:lnTo>
                    <a:pt x="432" y="60"/>
                  </a:lnTo>
                  <a:lnTo>
                    <a:pt x="432" y="84"/>
                  </a:lnTo>
                  <a:lnTo>
                    <a:pt x="432" y="66"/>
                  </a:lnTo>
                  <a:lnTo>
                    <a:pt x="432" y="78"/>
                  </a:lnTo>
                  <a:lnTo>
                    <a:pt x="438" y="78"/>
                  </a:lnTo>
                  <a:lnTo>
                    <a:pt x="438" y="66"/>
                  </a:lnTo>
                  <a:lnTo>
                    <a:pt x="444" y="78"/>
                  </a:lnTo>
                  <a:lnTo>
                    <a:pt x="450" y="78"/>
                  </a:lnTo>
                  <a:lnTo>
                    <a:pt x="450" y="66"/>
                  </a:lnTo>
                  <a:lnTo>
                    <a:pt x="456" y="78"/>
                  </a:lnTo>
                  <a:lnTo>
                    <a:pt x="456" y="60"/>
                  </a:lnTo>
                  <a:lnTo>
                    <a:pt x="456" y="78"/>
                  </a:lnTo>
                  <a:lnTo>
                    <a:pt x="462" y="66"/>
                  </a:lnTo>
                  <a:lnTo>
                    <a:pt x="462" y="78"/>
                  </a:lnTo>
                  <a:lnTo>
                    <a:pt x="468" y="78"/>
                  </a:lnTo>
                  <a:lnTo>
                    <a:pt x="468" y="60"/>
                  </a:lnTo>
                  <a:lnTo>
                    <a:pt x="468" y="66"/>
                  </a:lnTo>
                  <a:lnTo>
                    <a:pt x="468" y="60"/>
                  </a:lnTo>
                  <a:lnTo>
                    <a:pt x="474" y="78"/>
                  </a:lnTo>
                  <a:lnTo>
                    <a:pt x="474" y="84"/>
                  </a:lnTo>
                  <a:lnTo>
                    <a:pt x="474" y="78"/>
                  </a:lnTo>
                  <a:lnTo>
                    <a:pt x="480" y="66"/>
                  </a:lnTo>
                  <a:lnTo>
                    <a:pt x="480" y="60"/>
                  </a:lnTo>
                  <a:lnTo>
                    <a:pt x="480" y="66"/>
                  </a:lnTo>
                  <a:lnTo>
                    <a:pt x="486" y="66"/>
                  </a:lnTo>
                  <a:lnTo>
                    <a:pt x="486" y="78"/>
                  </a:lnTo>
                  <a:lnTo>
                    <a:pt x="486" y="66"/>
                  </a:lnTo>
                  <a:lnTo>
                    <a:pt x="492" y="78"/>
                  </a:lnTo>
                  <a:lnTo>
                    <a:pt x="492" y="84"/>
                  </a:lnTo>
                  <a:lnTo>
                    <a:pt x="492" y="66"/>
                  </a:lnTo>
                  <a:lnTo>
                    <a:pt x="498" y="78"/>
                  </a:lnTo>
                  <a:lnTo>
                    <a:pt x="498" y="84"/>
                  </a:lnTo>
                  <a:lnTo>
                    <a:pt x="498" y="78"/>
                  </a:lnTo>
                  <a:lnTo>
                    <a:pt x="504" y="78"/>
                  </a:lnTo>
                  <a:lnTo>
                    <a:pt x="504" y="90"/>
                  </a:lnTo>
                  <a:lnTo>
                    <a:pt x="504" y="84"/>
                  </a:lnTo>
                  <a:lnTo>
                    <a:pt x="510" y="84"/>
                  </a:lnTo>
                  <a:lnTo>
                    <a:pt x="510" y="66"/>
                  </a:lnTo>
                  <a:lnTo>
                    <a:pt x="510" y="78"/>
                  </a:lnTo>
                  <a:lnTo>
                    <a:pt x="516" y="78"/>
                  </a:lnTo>
                  <a:lnTo>
                    <a:pt x="516" y="60"/>
                  </a:lnTo>
                  <a:lnTo>
                    <a:pt x="522" y="66"/>
                  </a:lnTo>
                  <a:lnTo>
                    <a:pt x="528" y="66"/>
                  </a:lnTo>
                  <a:lnTo>
                    <a:pt x="528" y="60"/>
                  </a:lnTo>
                  <a:lnTo>
                    <a:pt x="528" y="66"/>
                  </a:lnTo>
                  <a:lnTo>
                    <a:pt x="534" y="78"/>
                  </a:lnTo>
                  <a:lnTo>
                    <a:pt x="540" y="78"/>
                  </a:lnTo>
                  <a:lnTo>
                    <a:pt x="540" y="84"/>
                  </a:lnTo>
                  <a:lnTo>
                    <a:pt x="540" y="78"/>
                  </a:lnTo>
                  <a:lnTo>
                    <a:pt x="546" y="66"/>
                  </a:lnTo>
                  <a:lnTo>
                    <a:pt x="546" y="78"/>
                  </a:lnTo>
                  <a:lnTo>
                    <a:pt x="546" y="66"/>
                  </a:lnTo>
                  <a:lnTo>
                    <a:pt x="552" y="66"/>
                  </a:lnTo>
                  <a:lnTo>
                    <a:pt x="552" y="84"/>
                  </a:lnTo>
                  <a:lnTo>
                    <a:pt x="552" y="66"/>
                  </a:lnTo>
                  <a:lnTo>
                    <a:pt x="552" y="78"/>
                  </a:lnTo>
                  <a:lnTo>
                    <a:pt x="552" y="84"/>
                  </a:lnTo>
                  <a:lnTo>
                    <a:pt x="552" y="66"/>
                  </a:lnTo>
                  <a:lnTo>
                    <a:pt x="558" y="90"/>
                  </a:lnTo>
                  <a:lnTo>
                    <a:pt x="558" y="66"/>
                  </a:lnTo>
                  <a:lnTo>
                    <a:pt x="558" y="78"/>
                  </a:lnTo>
                  <a:lnTo>
                    <a:pt x="558" y="84"/>
                  </a:lnTo>
                  <a:lnTo>
                    <a:pt x="564" y="84"/>
                  </a:lnTo>
                  <a:lnTo>
                    <a:pt x="564" y="78"/>
                  </a:lnTo>
                  <a:lnTo>
                    <a:pt x="564" y="66"/>
                  </a:lnTo>
                  <a:lnTo>
                    <a:pt x="564" y="78"/>
                  </a:lnTo>
                  <a:lnTo>
                    <a:pt x="564" y="90"/>
                  </a:lnTo>
                  <a:lnTo>
                    <a:pt x="570" y="84"/>
                  </a:lnTo>
                  <a:lnTo>
                    <a:pt x="570" y="90"/>
                  </a:lnTo>
                  <a:lnTo>
                    <a:pt x="570" y="84"/>
                  </a:lnTo>
                  <a:lnTo>
                    <a:pt x="570" y="78"/>
                  </a:lnTo>
                  <a:lnTo>
                    <a:pt x="570" y="66"/>
                  </a:lnTo>
                  <a:lnTo>
                    <a:pt x="570" y="78"/>
                  </a:lnTo>
                  <a:lnTo>
                    <a:pt x="576" y="78"/>
                  </a:lnTo>
                  <a:lnTo>
                    <a:pt x="576" y="84"/>
                  </a:lnTo>
                  <a:lnTo>
                    <a:pt x="576" y="78"/>
                  </a:lnTo>
                  <a:lnTo>
                    <a:pt x="576" y="84"/>
                  </a:lnTo>
                  <a:lnTo>
                    <a:pt x="576" y="66"/>
                  </a:lnTo>
                  <a:lnTo>
                    <a:pt x="582" y="90"/>
                  </a:lnTo>
                  <a:lnTo>
                    <a:pt x="582" y="84"/>
                  </a:lnTo>
                  <a:lnTo>
                    <a:pt x="582" y="78"/>
                  </a:lnTo>
                  <a:lnTo>
                    <a:pt x="582" y="84"/>
                  </a:lnTo>
                  <a:lnTo>
                    <a:pt x="588" y="78"/>
                  </a:lnTo>
                  <a:lnTo>
                    <a:pt x="588" y="66"/>
                  </a:lnTo>
                  <a:lnTo>
                    <a:pt x="588" y="78"/>
                  </a:lnTo>
                  <a:lnTo>
                    <a:pt x="588" y="84"/>
                  </a:lnTo>
                  <a:lnTo>
                    <a:pt x="594" y="84"/>
                  </a:lnTo>
                  <a:lnTo>
                    <a:pt x="594" y="66"/>
                  </a:lnTo>
                  <a:lnTo>
                    <a:pt x="594" y="78"/>
                  </a:lnTo>
                  <a:lnTo>
                    <a:pt x="594" y="66"/>
                  </a:lnTo>
                  <a:lnTo>
                    <a:pt x="600" y="78"/>
                  </a:lnTo>
                  <a:lnTo>
                    <a:pt x="600" y="84"/>
                  </a:lnTo>
                  <a:lnTo>
                    <a:pt x="600" y="78"/>
                  </a:lnTo>
                  <a:lnTo>
                    <a:pt x="606" y="84"/>
                  </a:lnTo>
                  <a:lnTo>
                    <a:pt x="606" y="78"/>
                  </a:lnTo>
                  <a:lnTo>
                    <a:pt x="606" y="66"/>
                  </a:lnTo>
                  <a:lnTo>
                    <a:pt x="606" y="78"/>
                  </a:lnTo>
                  <a:lnTo>
                    <a:pt x="606" y="66"/>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689163" name="Group 155"/>
          <p:cNvGrpSpPr>
            <a:grpSpLocks/>
          </p:cNvGrpSpPr>
          <p:nvPr/>
        </p:nvGrpSpPr>
        <p:grpSpPr bwMode="auto">
          <a:xfrm>
            <a:off x="3333750" y="2117725"/>
            <a:ext cx="858838" cy="152400"/>
            <a:chOff x="2522" y="2544"/>
            <a:chExt cx="541" cy="96"/>
          </a:xfrm>
        </p:grpSpPr>
        <p:sp>
          <p:nvSpPr>
            <p:cNvPr id="32856" name="Freeform 156"/>
            <p:cNvSpPr>
              <a:spLocks/>
            </p:cNvSpPr>
            <p:nvPr/>
          </p:nvSpPr>
          <p:spPr bwMode="auto">
            <a:xfrm>
              <a:off x="2522" y="2616"/>
              <a:ext cx="124" cy="24"/>
            </a:xfrm>
            <a:custGeom>
              <a:avLst/>
              <a:gdLst>
                <a:gd name="T0" fmla="*/ 0 w 124"/>
                <a:gd name="T1" fmla="*/ 4 h 24"/>
                <a:gd name="T2" fmla="*/ 3 w 124"/>
                <a:gd name="T3" fmla="*/ 11 h 24"/>
                <a:gd name="T4" fmla="*/ 3 w 124"/>
                <a:gd name="T5" fmla="*/ 11 h 24"/>
                <a:gd name="T6" fmla="*/ 6 w 124"/>
                <a:gd name="T7" fmla="*/ 7 h 24"/>
                <a:gd name="T8" fmla="*/ 6 w 124"/>
                <a:gd name="T9" fmla="*/ 4 h 24"/>
                <a:gd name="T10" fmla="*/ 9 w 124"/>
                <a:gd name="T11" fmla="*/ 11 h 24"/>
                <a:gd name="T12" fmla="*/ 9 w 124"/>
                <a:gd name="T13" fmla="*/ 4 h 24"/>
                <a:gd name="T14" fmla="*/ 12 w 124"/>
                <a:gd name="T15" fmla="*/ 11 h 24"/>
                <a:gd name="T16" fmla="*/ 15 w 124"/>
                <a:gd name="T17" fmla="*/ 7 h 24"/>
                <a:gd name="T18" fmla="*/ 15 w 124"/>
                <a:gd name="T19" fmla="*/ 11 h 24"/>
                <a:gd name="T20" fmla="*/ 18 w 124"/>
                <a:gd name="T21" fmla="*/ 4 h 24"/>
                <a:gd name="T22" fmla="*/ 21 w 124"/>
                <a:gd name="T23" fmla="*/ 7 h 24"/>
                <a:gd name="T24" fmla="*/ 21 w 124"/>
                <a:gd name="T25" fmla="*/ 4 h 24"/>
                <a:gd name="T26" fmla="*/ 24 w 124"/>
                <a:gd name="T27" fmla="*/ 7 h 24"/>
                <a:gd name="T28" fmla="*/ 24 w 124"/>
                <a:gd name="T29" fmla="*/ 4 h 24"/>
                <a:gd name="T30" fmla="*/ 27 w 124"/>
                <a:gd name="T31" fmla="*/ 11 h 24"/>
                <a:gd name="T32" fmla="*/ 27 w 124"/>
                <a:gd name="T33" fmla="*/ 11 h 24"/>
                <a:gd name="T34" fmla="*/ 30 w 124"/>
                <a:gd name="T35" fmla="*/ 14 h 24"/>
                <a:gd name="T36" fmla="*/ 30 w 124"/>
                <a:gd name="T37" fmla="*/ 4 h 24"/>
                <a:gd name="T38" fmla="*/ 33 w 124"/>
                <a:gd name="T39" fmla="*/ 7 h 24"/>
                <a:gd name="T40" fmla="*/ 33 w 124"/>
                <a:gd name="T41" fmla="*/ 11 h 24"/>
                <a:gd name="T42" fmla="*/ 36 w 124"/>
                <a:gd name="T43" fmla="*/ 7 h 24"/>
                <a:gd name="T44" fmla="*/ 36 w 124"/>
                <a:gd name="T45" fmla="*/ 7 h 24"/>
                <a:gd name="T46" fmla="*/ 39 w 124"/>
                <a:gd name="T47" fmla="*/ 11 h 24"/>
                <a:gd name="T48" fmla="*/ 39 w 124"/>
                <a:gd name="T49" fmla="*/ 11 h 24"/>
                <a:gd name="T50" fmla="*/ 42 w 124"/>
                <a:gd name="T51" fmla="*/ 4 h 24"/>
                <a:gd name="T52" fmla="*/ 42 w 124"/>
                <a:gd name="T53" fmla="*/ 11 h 24"/>
                <a:gd name="T54" fmla="*/ 45 w 124"/>
                <a:gd name="T55" fmla="*/ 7 h 24"/>
                <a:gd name="T56" fmla="*/ 45 w 124"/>
                <a:gd name="T57" fmla="*/ 11 h 24"/>
                <a:gd name="T58" fmla="*/ 48 w 124"/>
                <a:gd name="T59" fmla="*/ 11 h 24"/>
                <a:gd name="T60" fmla="*/ 48 w 124"/>
                <a:gd name="T61" fmla="*/ 7 h 24"/>
                <a:gd name="T62" fmla="*/ 50 w 124"/>
                <a:gd name="T63" fmla="*/ 7 h 24"/>
                <a:gd name="T64" fmla="*/ 50 w 124"/>
                <a:gd name="T65" fmla="*/ 17 h 24"/>
                <a:gd name="T66" fmla="*/ 53 w 124"/>
                <a:gd name="T67" fmla="*/ 7 h 24"/>
                <a:gd name="T68" fmla="*/ 53 w 124"/>
                <a:gd name="T69" fmla="*/ 7 h 24"/>
                <a:gd name="T70" fmla="*/ 56 w 124"/>
                <a:gd name="T71" fmla="*/ 11 h 24"/>
                <a:gd name="T72" fmla="*/ 56 w 124"/>
                <a:gd name="T73" fmla="*/ 4 h 24"/>
                <a:gd name="T74" fmla="*/ 59 w 124"/>
                <a:gd name="T75" fmla="*/ 7 h 24"/>
                <a:gd name="T76" fmla="*/ 59 w 124"/>
                <a:gd name="T77" fmla="*/ 7 h 24"/>
                <a:gd name="T78" fmla="*/ 62 w 124"/>
                <a:gd name="T79" fmla="*/ 7 h 24"/>
                <a:gd name="T80" fmla="*/ 62 w 124"/>
                <a:gd name="T81" fmla="*/ 7 h 24"/>
                <a:gd name="T82" fmla="*/ 65 w 124"/>
                <a:gd name="T83" fmla="*/ 0 h 24"/>
                <a:gd name="T84" fmla="*/ 65 w 124"/>
                <a:gd name="T85" fmla="*/ 11 h 24"/>
                <a:gd name="T86" fmla="*/ 68 w 124"/>
                <a:gd name="T87" fmla="*/ 7 h 24"/>
                <a:gd name="T88" fmla="*/ 68 w 124"/>
                <a:gd name="T89" fmla="*/ 11 h 24"/>
                <a:gd name="T90" fmla="*/ 71 w 124"/>
                <a:gd name="T91" fmla="*/ 11 h 24"/>
                <a:gd name="T92" fmla="*/ 74 w 124"/>
                <a:gd name="T93" fmla="*/ 7 h 24"/>
                <a:gd name="T94" fmla="*/ 77 w 124"/>
                <a:gd name="T95" fmla="*/ 11 h 24"/>
                <a:gd name="T96" fmla="*/ 80 w 124"/>
                <a:gd name="T97" fmla="*/ 11 h 24"/>
                <a:gd name="T98" fmla="*/ 83 w 124"/>
                <a:gd name="T99" fmla="*/ 7 h 24"/>
                <a:gd name="T100" fmla="*/ 109 w 124"/>
                <a:gd name="T101" fmla="*/ 7 h 24"/>
                <a:gd name="T102" fmla="*/ 112 w 124"/>
                <a:gd name="T103" fmla="*/ 7 h 24"/>
                <a:gd name="T104" fmla="*/ 112 w 124"/>
                <a:gd name="T105" fmla="*/ 7 h 24"/>
                <a:gd name="T106" fmla="*/ 115 w 124"/>
                <a:gd name="T107" fmla="*/ 17 h 24"/>
                <a:gd name="T108" fmla="*/ 115 w 124"/>
                <a:gd name="T109" fmla="*/ 14 h 24"/>
                <a:gd name="T110" fmla="*/ 118 w 124"/>
                <a:gd name="T111" fmla="*/ 14 h 24"/>
                <a:gd name="T112" fmla="*/ 118 w 124"/>
                <a:gd name="T113" fmla="*/ 14 h 24"/>
                <a:gd name="T114" fmla="*/ 121 w 124"/>
                <a:gd name="T115" fmla="*/ 11 h 24"/>
                <a:gd name="T116" fmla="*/ 121 w 124"/>
                <a:gd name="T117" fmla="*/ 14 h 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4" h="24">
                  <a:moveTo>
                    <a:pt x="0" y="7"/>
                  </a:moveTo>
                  <a:lnTo>
                    <a:pt x="0" y="4"/>
                  </a:lnTo>
                  <a:lnTo>
                    <a:pt x="0" y="7"/>
                  </a:lnTo>
                  <a:lnTo>
                    <a:pt x="3" y="11"/>
                  </a:lnTo>
                  <a:lnTo>
                    <a:pt x="6" y="7"/>
                  </a:lnTo>
                  <a:lnTo>
                    <a:pt x="6" y="4"/>
                  </a:lnTo>
                  <a:lnTo>
                    <a:pt x="9" y="11"/>
                  </a:lnTo>
                  <a:lnTo>
                    <a:pt x="9" y="4"/>
                  </a:lnTo>
                  <a:lnTo>
                    <a:pt x="12" y="11"/>
                  </a:lnTo>
                  <a:lnTo>
                    <a:pt x="15" y="11"/>
                  </a:lnTo>
                  <a:lnTo>
                    <a:pt x="15" y="7"/>
                  </a:lnTo>
                  <a:lnTo>
                    <a:pt x="15" y="4"/>
                  </a:lnTo>
                  <a:lnTo>
                    <a:pt x="15" y="11"/>
                  </a:lnTo>
                  <a:lnTo>
                    <a:pt x="18" y="7"/>
                  </a:lnTo>
                  <a:lnTo>
                    <a:pt x="18" y="4"/>
                  </a:lnTo>
                  <a:lnTo>
                    <a:pt x="18" y="11"/>
                  </a:lnTo>
                  <a:lnTo>
                    <a:pt x="21" y="7"/>
                  </a:lnTo>
                  <a:lnTo>
                    <a:pt x="21" y="11"/>
                  </a:lnTo>
                  <a:lnTo>
                    <a:pt x="21" y="4"/>
                  </a:lnTo>
                  <a:lnTo>
                    <a:pt x="24" y="7"/>
                  </a:lnTo>
                  <a:lnTo>
                    <a:pt x="24" y="4"/>
                  </a:lnTo>
                  <a:lnTo>
                    <a:pt x="24" y="7"/>
                  </a:lnTo>
                  <a:lnTo>
                    <a:pt x="27" y="11"/>
                  </a:lnTo>
                  <a:lnTo>
                    <a:pt x="27" y="7"/>
                  </a:lnTo>
                  <a:lnTo>
                    <a:pt x="27" y="11"/>
                  </a:lnTo>
                  <a:lnTo>
                    <a:pt x="27" y="7"/>
                  </a:lnTo>
                  <a:lnTo>
                    <a:pt x="30" y="14"/>
                  </a:lnTo>
                  <a:lnTo>
                    <a:pt x="30" y="7"/>
                  </a:lnTo>
                  <a:lnTo>
                    <a:pt x="30" y="4"/>
                  </a:lnTo>
                  <a:lnTo>
                    <a:pt x="30" y="11"/>
                  </a:lnTo>
                  <a:lnTo>
                    <a:pt x="33" y="7"/>
                  </a:lnTo>
                  <a:lnTo>
                    <a:pt x="33" y="11"/>
                  </a:lnTo>
                  <a:lnTo>
                    <a:pt x="36" y="7"/>
                  </a:lnTo>
                  <a:lnTo>
                    <a:pt x="36" y="11"/>
                  </a:lnTo>
                  <a:lnTo>
                    <a:pt x="36" y="7"/>
                  </a:lnTo>
                  <a:lnTo>
                    <a:pt x="36" y="4"/>
                  </a:lnTo>
                  <a:lnTo>
                    <a:pt x="39" y="11"/>
                  </a:lnTo>
                  <a:lnTo>
                    <a:pt x="39" y="14"/>
                  </a:lnTo>
                  <a:lnTo>
                    <a:pt x="39" y="11"/>
                  </a:lnTo>
                  <a:lnTo>
                    <a:pt x="39" y="7"/>
                  </a:lnTo>
                  <a:lnTo>
                    <a:pt x="42" y="4"/>
                  </a:lnTo>
                  <a:lnTo>
                    <a:pt x="42" y="14"/>
                  </a:lnTo>
                  <a:lnTo>
                    <a:pt x="42" y="11"/>
                  </a:lnTo>
                  <a:lnTo>
                    <a:pt x="42" y="7"/>
                  </a:lnTo>
                  <a:lnTo>
                    <a:pt x="45" y="7"/>
                  </a:lnTo>
                  <a:lnTo>
                    <a:pt x="45" y="11"/>
                  </a:lnTo>
                  <a:lnTo>
                    <a:pt x="45" y="7"/>
                  </a:lnTo>
                  <a:lnTo>
                    <a:pt x="48" y="11"/>
                  </a:lnTo>
                  <a:lnTo>
                    <a:pt x="48" y="7"/>
                  </a:lnTo>
                  <a:lnTo>
                    <a:pt x="50" y="7"/>
                  </a:lnTo>
                  <a:lnTo>
                    <a:pt x="50" y="4"/>
                  </a:lnTo>
                  <a:lnTo>
                    <a:pt x="50" y="17"/>
                  </a:lnTo>
                  <a:lnTo>
                    <a:pt x="50" y="7"/>
                  </a:lnTo>
                  <a:lnTo>
                    <a:pt x="53" y="7"/>
                  </a:lnTo>
                  <a:lnTo>
                    <a:pt x="53" y="11"/>
                  </a:lnTo>
                  <a:lnTo>
                    <a:pt x="53" y="7"/>
                  </a:lnTo>
                  <a:lnTo>
                    <a:pt x="53" y="11"/>
                  </a:lnTo>
                  <a:lnTo>
                    <a:pt x="56" y="11"/>
                  </a:lnTo>
                  <a:lnTo>
                    <a:pt x="56" y="4"/>
                  </a:lnTo>
                  <a:lnTo>
                    <a:pt x="56" y="11"/>
                  </a:lnTo>
                  <a:lnTo>
                    <a:pt x="59" y="7"/>
                  </a:lnTo>
                  <a:lnTo>
                    <a:pt x="62" y="7"/>
                  </a:lnTo>
                  <a:lnTo>
                    <a:pt x="62" y="14"/>
                  </a:lnTo>
                  <a:lnTo>
                    <a:pt x="65" y="0"/>
                  </a:lnTo>
                  <a:lnTo>
                    <a:pt x="65" y="7"/>
                  </a:lnTo>
                  <a:lnTo>
                    <a:pt x="65" y="11"/>
                  </a:lnTo>
                  <a:lnTo>
                    <a:pt x="68" y="7"/>
                  </a:lnTo>
                  <a:lnTo>
                    <a:pt x="68" y="11"/>
                  </a:lnTo>
                  <a:lnTo>
                    <a:pt x="71" y="11"/>
                  </a:lnTo>
                  <a:lnTo>
                    <a:pt x="74" y="7"/>
                  </a:lnTo>
                  <a:lnTo>
                    <a:pt x="77" y="11"/>
                  </a:lnTo>
                  <a:lnTo>
                    <a:pt x="80" y="11"/>
                  </a:lnTo>
                  <a:lnTo>
                    <a:pt x="83" y="7"/>
                  </a:lnTo>
                  <a:lnTo>
                    <a:pt x="109" y="24"/>
                  </a:lnTo>
                  <a:lnTo>
                    <a:pt x="109" y="7"/>
                  </a:lnTo>
                  <a:lnTo>
                    <a:pt x="109" y="4"/>
                  </a:lnTo>
                  <a:lnTo>
                    <a:pt x="112" y="7"/>
                  </a:lnTo>
                  <a:lnTo>
                    <a:pt x="112" y="14"/>
                  </a:lnTo>
                  <a:lnTo>
                    <a:pt x="112" y="7"/>
                  </a:lnTo>
                  <a:lnTo>
                    <a:pt x="115" y="14"/>
                  </a:lnTo>
                  <a:lnTo>
                    <a:pt x="115" y="17"/>
                  </a:lnTo>
                  <a:lnTo>
                    <a:pt x="115" y="14"/>
                  </a:lnTo>
                  <a:lnTo>
                    <a:pt x="118" y="7"/>
                  </a:lnTo>
                  <a:lnTo>
                    <a:pt x="118" y="14"/>
                  </a:lnTo>
                  <a:lnTo>
                    <a:pt x="121" y="11"/>
                  </a:lnTo>
                  <a:lnTo>
                    <a:pt x="121" y="14"/>
                  </a:lnTo>
                  <a:lnTo>
                    <a:pt x="124" y="7"/>
                  </a:lnTo>
                </a:path>
              </a:pathLst>
            </a:custGeom>
            <a:noFill/>
            <a:ln w="12700" cap="flat" cmpd="sng">
              <a:solidFill>
                <a:srgbClr val="FF66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32857" name="Freeform 157"/>
            <p:cNvSpPr>
              <a:spLocks/>
            </p:cNvSpPr>
            <p:nvPr/>
          </p:nvSpPr>
          <p:spPr bwMode="auto">
            <a:xfrm>
              <a:off x="2646" y="2544"/>
              <a:ext cx="417" cy="78"/>
            </a:xfrm>
            <a:custGeom>
              <a:avLst/>
              <a:gdLst>
                <a:gd name="T0" fmla="*/ 6 w 417"/>
                <a:gd name="T1" fmla="*/ 7 h 78"/>
                <a:gd name="T2" fmla="*/ 9 w 417"/>
                <a:gd name="T3" fmla="*/ 0 h 78"/>
                <a:gd name="T4" fmla="*/ 15 w 417"/>
                <a:gd name="T5" fmla="*/ 4 h 78"/>
                <a:gd name="T6" fmla="*/ 23 w 417"/>
                <a:gd name="T7" fmla="*/ 17 h 78"/>
                <a:gd name="T8" fmla="*/ 33 w 417"/>
                <a:gd name="T9" fmla="*/ 24 h 78"/>
                <a:gd name="T10" fmla="*/ 38 w 417"/>
                <a:gd name="T11" fmla="*/ 21 h 78"/>
                <a:gd name="T12" fmla="*/ 44 w 417"/>
                <a:gd name="T13" fmla="*/ 27 h 78"/>
                <a:gd name="T14" fmla="*/ 50 w 417"/>
                <a:gd name="T15" fmla="*/ 24 h 78"/>
                <a:gd name="T16" fmla="*/ 53 w 417"/>
                <a:gd name="T17" fmla="*/ 34 h 78"/>
                <a:gd name="T18" fmla="*/ 59 w 417"/>
                <a:gd name="T19" fmla="*/ 31 h 78"/>
                <a:gd name="T20" fmla="*/ 62 w 417"/>
                <a:gd name="T21" fmla="*/ 37 h 78"/>
                <a:gd name="T22" fmla="*/ 68 w 417"/>
                <a:gd name="T23" fmla="*/ 41 h 78"/>
                <a:gd name="T24" fmla="*/ 70 w 417"/>
                <a:gd name="T25" fmla="*/ 37 h 78"/>
                <a:gd name="T26" fmla="*/ 76 w 417"/>
                <a:gd name="T27" fmla="*/ 41 h 78"/>
                <a:gd name="T28" fmla="*/ 80 w 417"/>
                <a:gd name="T29" fmla="*/ 37 h 78"/>
                <a:gd name="T30" fmla="*/ 85 w 417"/>
                <a:gd name="T31" fmla="*/ 48 h 78"/>
                <a:gd name="T32" fmla="*/ 88 w 417"/>
                <a:gd name="T33" fmla="*/ 48 h 78"/>
                <a:gd name="T34" fmla="*/ 94 w 417"/>
                <a:gd name="T35" fmla="*/ 41 h 78"/>
                <a:gd name="T36" fmla="*/ 100 w 417"/>
                <a:gd name="T37" fmla="*/ 48 h 78"/>
                <a:gd name="T38" fmla="*/ 109 w 417"/>
                <a:gd name="T39" fmla="*/ 51 h 78"/>
                <a:gd name="T40" fmla="*/ 117 w 417"/>
                <a:gd name="T41" fmla="*/ 51 h 78"/>
                <a:gd name="T42" fmla="*/ 126 w 417"/>
                <a:gd name="T43" fmla="*/ 48 h 78"/>
                <a:gd name="T44" fmla="*/ 135 w 417"/>
                <a:gd name="T45" fmla="*/ 48 h 78"/>
                <a:gd name="T46" fmla="*/ 144 w 417"/>
                <a:gd name="T47" fmla="*/ 54 h 78"/>
                <a:gd name="T48" fmla="*/ 152 w 417"/>
                <a:gd name="T49" fmla="*/ 58 h 78"/>
                <a:gd name="T50" fmla="*/ 162 w 417"/>
                <a:gd name="T51" fmla="*/ 54 h 78"/>
                <a:gd name="T52" fmla="*/ 171 w 417"/>
                <a:gd name="T53" fmla="*/ 54 h 78"/>
                <a:gd name="T54" fmla="*/ 179 w 417"/>
                <a:gd name="T55" fmla="*/ 58 h 78"/>
                <a:gd name="T56" fmla="*/ 188 w 417"/>
                <a:gd name="T57" fmla="*/ 61 h 78"/>
                <a:gd name="T58" fmla="*/ 197 w 417"/>
                <a:gd name="T59" fmla="*/ 54 h 78"/>
                <a:gd name="T60" fmla="*/ 208 w 417"/>
                <a:gd name="T61" fmla="*/ 54 h 78"/>
                <a:gd name="T62" fmla="*/ 218 w 417"/>
                <a:gd name="T63" fmla="*/ 61 h 78"/>
                <a:gd name="T64" fmla="*/ 226 w 417"/>
                <a:gd name="T65" fmla="*/ 54 h 78"/>
                <a:gd name="T66" fmla="*/ 235 w 417"/>
                <a:gd name="T67" fmla="*/ 64 h 78"/>
                <a:gd name="T68" fmla="*/ 244 w 417"/>
                <a:gd name="T69" fmla="*/ 61 h 78"/>
                <a:gd name="T70" fmla="*/ 253 w 417"/>
                <a:gd name="T71" fmla="*/ 64 h 78"/>
                <a:gd name="T72" fmla="*/ 261 w 417"/>
                <a:gd name="T73" fmla="*/ 68 h 78"/>
                <a:gd name="T74" fmla="*/ 270 w 417"/>
                <a:gd name="T75" fmla="*/ 61 h 78"/>
                <a:gd name="T76" fmla="*/ 279 w 417"/>
                <a:gd name="T77" fmla="*/ 68 h 78"/>
                <a:gd name="T78" fmla="*/ 288 w 417"/>
                <a:gd name="T79" fmla="*/ 68 h 78"/>
                <a:gd name="T80" fmla="*/ 296 w 417"/>
                <a:gd name="T81" fmla="*/ 68 h 78"/>
                <a:gd name="T82" fmla="*/ 305 w 417"/>
                <a:gd name="T83" fmla="*/ 61 h 78"/>
                <a:gd name="T84" fmla="*/ 315 w 417"/>
                <a:gd name="T85" fmla="*/ 64 h 78"/>
                <a:gd name="T86" fmla="*/ 321 w 417"/>
                <a:gd name="T87" fmla="*/ 61 h 78"/>
                <a:gd name="T88" fmla="*/ 326 w 417"/>
                <a:gd name="T89" fmla="*/ 68 h 78"/>
                <a:gd name="T90" fmla="*/ 335 w 417"/>
                <a:gd name="T91" fmla="*/ 64 h 78"/>
                <a:gd name="T92" fmla="*/ 344 w 417"/>
                <a:gd name="T93" fmla="*/ 68 h 78"/>
                <a:gd name="T94" fmla="*/ 352 w 417"/>
                <a:gd name="T95" fmla="*/ 61 h 78"/>
                <a:gd name="T96" fmla="*/ 362 w 417"/>
                <a:gd name="T97" fmla="*/ 61 h 78"/>
                <a:gd name="T98" fmla="*/ 370 w 417"/>
                <a:gd name="T99" fmla="*/ 64 h 78"/>
                <a:gd name="T100" fmla="*/ 379 w 417"/>
                <a:gd name="T101" fmla="*/ 64 h 78"/>
                <a:gd name="T102" fmla="*/ 387 w 417"/>
                <a:gd name="T103" fmla="*/ 64 h 78"/>
                <a:gd name="T104" fmla="*/ 397 w 417"/>
                <a:gd name="T105" fmla="*/ 61 h 78"/>
                <a:gd name="T106" fmla="*/ 405 w 417"/>
                <a:gd name="T107" fmla="*/ 68 h 78"/>
                <a:gd name="T108" fmla="*/ 408 w 417"/>
                <a:gd name="T109" fmla="*/ 68 h 78"/>
                <a:gd name="T110" fmla="*/ 414 w 417"/>
                <a:gd name="T111" fmla="*/ 61 h 7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17" h="78">
                  <a:moveTo>
                    <a:pt x="0" y="78"/>
                  </a:moveTo>
                  <a:lnTo>
                    <a:pt x="3" y="51"/>
                  </a:lnTo>
                  <a:lnTo>
                    <a:pt x="3" y="34"/>
                  </a:lnTo>
                  <a:lnTo>
                    <a:pt x="3" y="24"/>
                  </a:lnTo>
                  <a:lnTo>
                    <a:pt x="3" y="14"/>
                  </a:lnTo>
                  <a:lnTo>
                    <a:pt x="6" y="7"/>
                  </a:lnTo>
                  <a:lnTo>
                    <a:pt x="6" y="10"/>
                  </a:lnTo>
                  <a:lnTo>
                    <a:pt x="6" y="7"/>
                  </a:lnTo>
                  <a:lnTo>
                    <a:pt x="9" y="4"/>
                  </a:lnTo>
                  <a:lnTo>
                    <a:pt x="9" y="0"/>
                  </a:lnTo>
                  <a:lnTo>
                    <a:pt x="9" y="4"/>
                  </a:lnTo>
                  <a:lnTo>
                    <a:pt x="12" y="4"/>
                  </a:lnTo>
                  <a:lnTo>
                    <a:pt x="15" y="4"/>
                  </a:lnTo>
                  <a:lnTo>
                    <a:pt x="18" y="4"/>
                  </a:lnTo>
                  <a:lnTo>
                    <a:pt x="18" y="10"/>
                  </a:lnTo>
                  <a:lnTo>
                    <a:pt x="21" y="17"/>
                  </a:lnTo>
                  <a:lnTo>
                    <a:pt x="21" y="21"/>
                  </a:lnTo>
                  <a:lnTo>
                    <a:pt x="23" y="7"/>
                  </a:lnTo>
                  <a:lnTo>
                    <a:pt x="23" y="17"/>
                  </a:lnTo>
                  <a:lnTo>
                    <a:pt x="27" y="10"/>
                  </a:lnTo>
                  <a:lnTo>
                    <a:pt x="27" y="14"/>
                  </a:lnTo>
                  <a:lnTo>
                    <a:pt x="29" y="17"/>
                  </a:lnTo>
                  <a:lnTo>
                    <a:pt x="29" y="21"/>
                  </a:lnTo>
                  <a:lnTo>
                    <a:pt x="33" y="21"/>
                  </a:lnTo>
                  <a:lnTo>
                    <a:pt x="33" y="24"/>
                  </a:lnTo>
                  <a:lnTo>
                    <a:pt x="35" y="17"/>
                  </a:lnTo>
                  <a:lnTo>
                    <a:pt x="35" y="24"/>
                  </a:lnTo>
                  <a:lnTo>
                    <a:pt x="38" y="24"/>
                  </a:lnTo>
                  <a:lnTo>
                    <a:pt x="38" y="21"/>
                  </a:lnTo>
                  <a:lnTo>
                    <a:pt x="41" y="21"/>
                  </a:lnTo>
                  <a:lnTo>
                    <a:pt x="41" y="27"/>
                  </a:lnTo>
                  <a:lnTo>
                    <a:pt x="41" y="24"/>
                  </a:lnTo>
                  <a:lnTo>
                    <a:pt x="41" y="27"/>
                  </a:lnTo>
                  <a:lnTo>
                    <a:pt x="44" y="31"/>
                  </a:lnTo>
                  <a:lnTo>
                    <a:pt x="44" y="27"/>
                  </a:lnTo>
                  <a:lnTo>
                    <a:pt x="44" y="31"/>
                  </a:lnTo>
                  <a:lnTo>
                    <a:pt x="47" y="27"/>
                  </a:lnTo>
                  <a:lnTo>
                    <a:pt x="47" y="31"/>
                  </a:lnTo>
                  <a:lnTo>
                    <a:pt x="50" y="24"/>
                  </a:lnTo>
                  <a:lnTo>
                    <a:pt x="50" y="27"/>
                  </a:lnTo>
                  <a:lnTo>
                    <a:pt x="50" y="31"/>
                  </a:lnTo>
                  <a:lnTo>
                    <a:pt x="53" y="34"/>
                  </a:lnTo>
                  <a:lnTo>
                    <a:pt x="53" y="27"/>
                  </a:lnTo>
                  <a:lnTo>
                    <a:pt x="53" y="34"/>
                  </a:lnTo>
                  <a:lnTo>
                    <a:pt x="53" y="37"/>
                  </a:lnTo>
                  <a:lnTo>
                    <a:pt x="56" y="34"/>
                  </a:lnTo>
                  <a:lnTo>
                    <a:pt x="56" y="37"/>
                  </a:lnTo>
                  <a:lnTo>
                    <a:pt x="59" y="31"/>
                  </a:lnTo>
                  <a:lnTo>
                    <a:pt x="59" y="34"/>
                  </a:lnTo>
                  <a:lnTo>
                    <a:pt x="59" y="37"/>
                  </a:lnTo>
                  <a:lnTo>
                    <a:pt x="59" y="34"/>
                  </a:lnTo>
                  <a:lnTo>
                    <a:pt x="62" y="37"/>
                  </a:lnTo>
                  <a:lnTo>
                    <a:pt x="62" y="34"/>
                  </a:lnTo>
                  <a:lnTo>
                    <a:pt x="62" y="37"/>
                  </a:lnTo>
                  <a:lnTo>
                    <a:pt x="64" y="37"/>
                  </a:lnTo>
                  <a:lnTo>
                    <a:pt x="64" y="41"/>
                  </a:lnTo>
                  <a:lnTo>
                    <a:pt x="64" y="34"/>
                  </a:lnTo>
                  <a:lnTo>
                    <a:pt x="68" y="41"/>
                  </a:lnTo>
                  <a:lnTo>
                    <a:pt x="68" y="34"/>
                  </a:lnTo>
                  <a:lnTo>
                    <a:pt x="68" y="41"/>
                  </a:lnTo>
                  <a:lnTo>
                    <a:pt x="70" y="41"/>
                  </a:lnTo>
                  <a:lnTo>
                    <a:pt x="70" y="37"/>
                  </a:lnTo>
                  <a:lnTo>
                    <a:pt x="74" y="37"/>
                  </a:lnTo>
                  <a:lnTo>
                    <a:pt x="74" y="41"/>
                  </a:lnTo>
                  <a:lnTo>
                    <a:pt x="76" y="41"/>
                  </a:lnTo>
                  <a:lnTo>
                    <a:pt x="76" y="44"/>
                  </a:lnTo>
                  <a:lnTo>
                    <a:pt x="76" y="41"/>
                  </a:lnTo>
                  <a:lnTo>
                    <a:pt x="80" y="44"/>
                  </a:lnTo>
                  <a:lnTo>
                    <a:pt x="80" y="48"/>
                  </a:lnTo>
                  <a:lnTo>
                    <a:pt x="80" y="37"/>
                  </a:lnTo>
                  <a:lnTo>
                    <a:pt x="82" y="37"/>
                  </a:lnTo>
                  <a:lnTo>
                    <a:pt x="82" y="41"/>
                  </a:lnTo>
                  <a:lnTo>
                    <a:pt x="82" y="48"/>
                  </a:lnTo>
                  <a:lnTo>
                    <a:pt x="82" y="41"/>
                  </a:lnTo>
                  <a:lnTo>
                    <a:pt x="85" y="41"/>
                  </a:lnTo>
                  <a:lnTo>
                    <a:pt x="85" y="48"/>
                  </a:lnTo>
                  <a:lnTo>
                    <a:pt x="85" y="44"/>
                  </a:lnTo>
                  <a:lnTo>
                    <a:pt x="85" y="41"/>
                  </a:lnTo>
                  <a:lnTo>
                    <a:pt x="88" y="48"/>
                  </a:lnTo>
                  <a:lnTo>
                    <a:pt x="88" y="44"/>
                  </a:lnTo>
                  <a:lnTo>
                    <a:pt x="88" y="48"/>
                  </a:lnTo>
                  <a:lnTo>
                    <a:pt x="91" y="44"/>
                  </a:lnTo>
                  <a:lnTo>
                    <a:pt x="91" y="48"/>
                  </a:lnTo>
                  <a:lnTo>
                    <a:pt x="91" y="44"/>
                  </a:lnTo>
                  <a:lnTo>
                    <a:pt x="94" y="44"/>
                  </a:lnTo>
                  <a:lnTo>
                    <a:pt x="94" y="41"/>
                  </a:lnTo>
                  <a:lnTo>
                    <a:pt x="94" y="48"/>
                  </a:lnTo>
                  <a:lnTo>
                    <a:pt x="94" y="44"/>
                  </a:lnTo>
                  <a:lnTo>
                    <a:pt x="97" y="48"/>
                  </a:lnTo>
                  <a:lnTo>
                    <a:pt x="97" y="51"/>
                  </a:lnTo>
                  <a:lnTo>
                    <a:pt x="97" y="48"/>
                  </a:lnTo>
                  <a:lnTo>
                    <a:pt x="100" y="48"/>
                  </a:lnTo>
                  <a:lnTo>
                    <a:pt x="103" y="51"/>
                  </a:lnTo>
                  <a:lnTo>
                    <a:pt x="105" y="48"/>
                  </a:lnTo>
                  <a:lnTo>
                    <a:pt x="105" y="41"/>
                  </a:lnTo>
                  <a:lnTo>
                    <a:pt x="109" y="51"/>
                  </a:lnTo>
                  <a:lnTo>
                    <a:pt x="111" y="48"/>
                  </a:lnTo>
                  <a:lnTo>
                    <a:pt x="111" y="51"/>
                  </a:lnTo>
                  <a:lnTo>
                    <a:pt x="115" y="51"/>
                  </a:lnTo>
                  <a:lnTo>
                    <a:pt x="115" y="54"/>
                  </a:lnTo>
                  <a:lnTo>
                    <a:pt x="117" y="51"/>
                  </a:lnTo>
                  <a:lnTo>
                    <a:pt x="121" y="51"/>
                  </a:lnTo>
                  <a:lnTo>
                    <a:pt x="123" y="58"/>
                  </a:lnTo>
                  <a:lnTo>
                    <a:pt x="123" y="44"/>
                  </a:lnTo>
                  <a:lnTo>
                    <a:pt x="126" y="51"/>
                  </a:lnTo>
                  <a:lnTo>
                    <a:pt x="126" y="48"/>
                  </a:lnTo>
                  <a:lnTo>
                    <a:pt x="129" y="54"/>
                  </a:lnTo>
                  <a:lnTo>
                    <a:pt x="129" y="51"/>
                  </a:lnTo>
                  <a:lnTo>
                    <a:pt x="132" y="54"/>
                  </a:lnTo>
                  <a:lnTo>
                    <a:pt x="135" y="54"/>
                  </a:lnTo>
                  <a:lnTo>
                    <a:pt x="135" y="48"/>
                  </a:lnTo>
                  <a:lnTo>
                    <a:pt x="138" y="54"/>
                  </a:lnTo>
                  <a:lnTo>
                    <a:pt x="138" y="48"/>
                  </a:lnTo>
                  <a:lnTo>
                    <a:pt x="141" y="51"/>
                  </a:lnTo>
                  <a:lnTo>
                    <a:pt x="141" y="54"/>
                  </a:lnTo>
                  <a:lnTo>
                    <a:pt x="144" y="58"/>
                  </a:lnTo>
                  <a:lnTo>
                    <a:pt x="144" y="54"/>
                  </a:lnTo>
                  <a:lnTo>
                    <a:pt x="146" y="54"/>
                  </a:lnTo>
                  <a:lnTo>
                    <a:pt x="146" y="58"/>
                  </a:lnTo>
                  <a:lnTo>
                    <a:pt x="150" y="54"/>
                  </a:lnTo>
                  <a:lnTo>
                    <a:pt x="150" y="51"/>
                  </a:lnTo>
                  <a:lnTo>
                    <a:pt x="152" y="58"/>
                  </a:lnTo>
                  <a:lnTo>
                    <a:pt x="156" y="58"/>
                  </a:lnTo>
                  <a:lnTo>
                    <a:pt x="156" y="54"/>
                  </a:lnTo>
                  <a:lnTo>
                    <a:pt x="159" y="54"/>
                  </a:lnTo>
                  <a:lnTo>
                    <a:pt x="162" y="58"/>
                  </a:lnTo>
                  <a:lnTo>
                    <a:pt x="162" y="54"/>
                  </a:lnTo>
                  <a:lnTo>
                    <a:pt x="165" y="58"/>
                  </a:lnTo>
                  <a:lnTo>
                    <a:pt x="167" y="54"/>
                  </a:lnTo>
                  <a:lnTo>
                    <a:pt x="171" y="54"/>
                  </a:lnTo>
                  <a:lnTo>
                    <a:pt x="173" y="51"/>
                  </a:lnTo>
                  <a:lnTo>
                    <a:pt x="173" y="58"/>
                  </a:lnTo>
                  <a:lnTo>
                    <a:pt x="177" y="61"/>
                  </a:lnTo>
                  <a:lnTo>
                    <a:pt x="177" y="58"/>
                  </a:lnTo>
                  <a:lnTo>
                    <a:pt x="179" y="61"/>
                  </a:lnTo>
                  <a:lnTo>
                    <a:pt x="179" y="58"/>
                  </a:lnTo>
                  <a:lnTo>
                    <a:pt x="182" y="61"/>
                  </a:lnTo>
                  <a:lnTo>
                    <a:pt x="182" y="58"/>
                  </a:lnTo>
                  <a:lnTo>
                    <a:pt x="185" y="54"/>
                  </a:lnTo>
                  <a:lnTo>
                    <a:pt x="185" y="58"/>
                  </a:lnTo>
                  <a:lnTo>
                    <a:pt x="188" y="58"/>
                  </a:lnTo>
                  <a:lnTo>
                    <a:pt x="188" y="61"/>
                  </a:lnTo>
                  <a:lnTo>
                    <a:pt x="191" y="61"/>
                  </a:lnTo>
                  <a:lnTo>
                    <a:pt x="191" y="54"/>
                  </a:lnTo>
                  <a:lnTo>
                    <a:pt x="194" y="61"/>
                  </a:lnTo>
                  <a:lnTo>
                    <a:pt x="194" y="58"/>
                  </a:lnTo>
                  <a:lnTo>
                    <a:pt x="197" y="61"/>
                  </a:lnTo>
                  <a:lnTo>
                    <a:pt x="197" y="54"/>
                  </a:lnTo>
                  <a:lnTo>
                    <a:pt x="200" y="61"/>
                  </a:lnTo>
                  <a:lnTo>
                    <a:pt x="200" y="58"/>
                  </a:lnTo>
                  <a:lnTo>
                    <a:pt x="203" y="64"/>
                  </a:lnTo>
                  <a:lnTo>
                    <a:pt x="206" y="64"/>
                  </a:lnTo>
                  <a:lnTo>
                    <a:pt x="206" y="61"/>
                  </a:lnTo>
                  <a:lnTo>
                    <a:pt x="208" y="54"/>
                  </a:lnTo>
                  <a:lnTo>
                    <a:pt x="208" y="61"/>
                  </a:lnTo>
                  <a:lnTo>
                    <a:pt x="212" y="68"/>
                  </a:lnTo>
                  <a:lnTo>
                    <a:pt x="212" y="61"/>
                  </a:lnTo>
                  <a:lnTo>
                    <a:pt x="214" y="61"/>
                  </a:lnTo>
                  <a:lnTo>
                    <a:pt x="218" y="61"/>
                  </a:lnTo>
                  <a:lnTo>
                    <a:pt x="220" y="64"/>
                  </a:lnTo>
                  <a:lnTo>
                    <a:pt x="223" y="61"/>
                  </a:lnTo>
                  <a:lnTo>
                    <a:pt x="226" y="54"/>
                  </a:lnTo>
                  <a:lnTo>
                    <a:pt x="226" y="61"/>
                  </a:lnTo>
                  <a:lnTo>
                    <a:pt x="229" y="61"/>
                  </a:lnTo>
                  <a:lnTo>
                    <a:pt x="229" y="64"/>
                  </a:lnTo>
                  <a:lnTo>
                    <a:pt x="232" y="64"/>
                  </a:lnTo>
                  <a:lnTo>
                    <a:pt x="232" y="58"/>
                  </a:lnTo>
                  <a:lnTo>
                    <a:pt x="235" y="64"/>
                  </a:lnTo>
                  <a:lnTo>
                    <a:pt x="235" y="61"/>
                  </a:lnTo>
                  <a:lnTo>
                    <a:pt x="238" y="61"/>
                  </a:lnTo>
                  <a:lnTo>
                    <a:pt x="238" y="64"/>
                  </a:lnTo>
                  <a:lnTo>
                    <a:pt x="241" y="58"/>
                  </a:lnTo>
                  <a:lnTo>
                    <a:pt x="241" y="61"/>
                  </a:lnTo>
                  <a:lnTo>
                    <a:pt x="244" y="61"/>
                  </a:lnTo>
                  <a:lnTo>
                    <a:pt x="247" y="68"/>
                  </a:lnTo>
                  <a:lnTo>
                    <a:pt x="247" y="61"/>
                  </a:lnTo>
                  <a:lnTo>
                    <a:pt x="249" y="61"/>
                  </a:lnTo>
                  <a:lnTo>
                    <a:pt x="249" y="64"/>
                  </a:lnTo>
                  <a:lnTo>
                    <a:pt x="253" y="64"/>
                  </a:lnTo>
                  <a:lnTo>
                    <a:pt x="253" y="54"/>
                  </a:lnTo>
                  <a:lnTo>
                    <a:pt x="255" y="68"/>
                  </a:lnTo>
                  <a:lnTo>
                    <a:pt x="259" y="61"/>
                  </a:lnTo>
                  <a:lnTo>
                    <a:pt x="259" y="64"/>
                  </a:lnTo>
                  <a:lnTo>
                    <a:pt x="261" y="68"/>
                  </a:lnTo>
                  <a:lnTo>
                    <a:pt x="264" y="68"/>
                  </a:lnTo>
                  <a:lnTo>
                    <a:pt x="267" y="64"/>
                  </a:lnTo>
                  <a:lnTo>
                    <a:pt x="270" y="61"/>
                  </a:lnTo>
                  <a:lnTo>
                    <a:pt x="273" y="64"/>
                  </a:lnTo>
                  <a:lnTo>
                    <a:pt x="276" y="68"/>
                  </a:lnTo>
                  <a:lnTo>
                    <a:pt x="276" y="61"/>
                  </a:lnTo>
                  <a:lnTo>
                    <a:pt x="279" y="68"/>
                  </a:lnTo>
                  <a:lnTo>
                    <a:pt x="282" y="68"/>
                  </a:lnTo>
                  <a:lnTo>
                    <a:pt x="285" y="61"/>
                  </a:lnTo>
                  <a:lnTo>
                    <a:pt x="285" y="64"/>
                  </a:lnTo>
                  <a:lnTo>
                    <a:pt x="288" y="68"/>
                  </a:lnTo>
                  <a:lnTo>
                    <a:pt x="288" y="64"/>
                  </a:lnTo>
                  <a:lnTo>
                    <a:pt x="290" y="61"/>
                  </a:lnTo>
                  <a:lnTo>
                    <a:pt x="290" y="58"/>
                  </a:lnTo>
                  <a:lnTo>
                    <a:pt x="294" y="64"/>
                  </a:lnTo>
                  <a:lnTo>
                    <a:pt x="294" y="68"/>
                  </a:lnTo>
                  <a:lnTo>
                    <a:pt x="296" y="68"/>
                  </a:lnTo>
                  <a:lnTo>
                    <a:pt x="296" y="64"/>
                  </a:lnTo>
                  <a:lnTo>
                    <a:pt x="300" y="68"/>
                  </a:lnTo>
                  <a:lnTo>
                    <a:pt x="300" y="64"/>
                  </a:lnTo>
                  <a:lnTo>
                    <a:pt x="302" y="64"/>
                  </a:lnTo>
                  <a:lnTo>
                    <a:pt x="305" y="61"/>
                  </a:lnTo>
                  <a:lnTo>
                    <a:pt x="308" y="64"/>
                  </a:lnTo>
                  <a:lnTo>
                    <a:pt x="311" y="68"/>
                  </a:lnTo>
                  <a:lnTo>
                    <a:pt x="311" y="61"/>
                  </a:lnTo>
                  <a:lnTo>
                    <a:pt x="315" y="61"/>
                  </a:lnTo>
                  <a:lnTo>
                    <a:pt x="315" y="64"/>
                  </a:lnTo>
                  <a:lnTo>
                    <a:pt x="315" y="61"/>
                  </a:lnTo>
                  <a:lnTo>
                    <a:pt x="317" y="61"/>
                  </a:lnTo>
                  <a:lnTo>
                    <a:pt x="317" y="64"/>
                  </a:lnTo>
                  <a:lnTo>
                    <a:pt x="321" y="61"/>
                  </a:lnTo>
                  <a:lnTo>
                    <a:pt x="321" y="64"/>
                  </a:lnTo>
                  <a:lnTo>
                    <a:pt x="321" y="61"/>
                  </a:lnTo>
                  <a:lnTo>
                    <a:pt x="323" y="64"/>
                  </a:lnTo>
                  <a:lnTo>
                    <a:pt x="323" y="68"/>
                  </a:lnTo>
                  <a:lnTo>
                    <a:pt x="326" y="68"/>
                  </a:lnTo>
                  <a:lnTo>
                    <a:pt x="329" y="61"/>
                  </a:lnTo>
                  <a:lnTo>
                    <a:pt x="329" y="64"/>
                  </a:lnTo>
                  <a:lnTo>
                    <a:pt x="332" y="68"/>
                  </a:lnTo>
                  <a:lnTo>
                    <a:pt x="332" y="64"/>
                  </a:lnTo>
                  <a:lnTo>
                    <a:pt x="335" y="64"/>
                  </a:lnTo>
                  <a:lnTo>
                    <a:pt x="335" y="68"/>
                  </a:lnTo>
                  <a:lnTo>
                    <a:pt x="338" y="61"/>
                  </a:lnTo>
                  <a:lnTo>
                    <a:pt x="341" y="61"/>
                  </a:lnTo>
                  <a:lnTo>
                    <a:pt x="341" y="68"/>
                  </a:lnTo>
                  <a:lnTo>
                    <a:pt x="344" y="68"/>
                  </a:lnTo>
                  <a:lnTo>
                    <a:pt x="344" y="71"/>
                  </a:lnTo>
                  <a:lnTo>
                    <a:pt x="346" y="71"/>
                  </a:lnTo>
                  <a:lnTo>
                    <a:pt x="350" y="68"/>
                  </a:lnTo>
                  <a:lnTo>
                    <a:pt x="350" y="64"/>
                  </a:lnTo>
                  <a:lnTo>
                    <a:pt x="352" y="61"/>
                  </a:lnTo>
                  <a:lnTo>
                    <a:pt x="352" y="64"/>
                  </a:lnTo>
                  <a:lnTo>
                    <a:pt x="356" y="64"/>
                  </a:lnTo>
                  <a:lnTo>
                    <a:pt x="358" y="64"/>
                  </a:lnTo>
                  <a:lnTo>
                    <a:pt x="358" y="61"/>
                  </a:lnTo>
                  <a:lnTo>
                    <a:pt x="362" y="61"/>
                  </a:lnTo>
                  <a:lnTo>
                    <a:pt x="362" y="68"/>
                  </a:lnTo>
                  <a:lnTo>
                    <a:pt x="364" y="68"/>
                  </a:lnTo>
                  <a:lnTo>
                    <a:pt x="364" y="71"/>
                  </a:lnTo>
                  <a:lnTo>
                    <a:pt x="367" y="61"/>
                  </a:lnTo>
                  <a:lnTo>
                    <a:pt x="367" y="68"/>
                  </a:lnTo>
                  <a:lnTo>
                    <a:pt x="370" y="64"/>
                  </a:lnTo>
                  <a:lnTo>
                    <a:pt x="373" y="61"/>
                  </a:lnTo>
                  <a:lnTo>
                    <a:pt x="376" y="68"/>
                  </a:lnTo>
                  <a:lnTo>
                    <a:pt x="376" y="64"/>
                  </a:lnTo>
                  <a:lnTo>
                    <a:pt x="379" y="64"/>
                  </a:lnTo>
                  <a:lnTo>
                    <a:pt x="379" y="68"/>
                  </a:lnTo>
                  <a:lnTo>
                    <a:pt x="382" y="71"/>
                  </a:lnTo>
                  <a:lnTo>
                    <a:pt x="385" y="68"/>
                  </a:lnTo>
                  <a:lnTo>
                    <a:pt x="387" y="64"/>
                  </a:lnTo>
                  <a:lnTo>
                    <a:pt x="387" y="68"/>
                  </a:lnTo>
                  <a:lnTo>
                    <a:pt x="391" y="71"/>
                  </a:lnTo>
                  <a:lnTo>
                    <a:pt x="391" y="64"/>
                  </a:lnTo>
                  <a:lnTo>
                    <a:pt x="393" y="68"/>
                  </a:lnTo>
                  <a:lnTo>
                    <a:pt x="393" y="64"/>
                  </a:lnTo>
                  <a:lnTo>
                    <a:pt x="397" y="61"/>
                  </a:lnTo>
                  <a:lnTo>
                    <a:pt x="397" y="64"/>
                  </a:lnTo>
                  <a:lnTo>
                    <a:pt x="399" y="68"/>
                  </a:lnTo>
                  <a:lnTo>
                    <a:pt x="399" y="64"/>
                  </a:lnTo>
                  <a:lnTo>
                    <a:pt x="403" y="68"/>
                  </a:lnTo>
                  <a:lnTo>
                    <a:pt x="403" y="61"/>
                  </a:lnTo>
                  <a:lnTo>
                    <a:pt x="405" y="68"/>
                  </a:lnTo>
                  <a:lnTo>
                    <a:pt x="405" y="64"/>
                  </a:lnTo>
                  <a:lnTo>
                    <a:pt x="405" y="68"/>
                  </a:lnTo>
                  <a:lnTo>
                    <a:pt x="408" y="64"/>
                  </a:lnTo>
                  <a:lnTo>
                    <a:pt x="408" y="68"/>
                  </a:lnTo>
                  <a:lnTo>
                    <a:pt x="411" y="71"/>
                  </a:lnTo>
                  <a:lnTo>
                    <a:pt x="411" y="64"/>
                  </a:lnTo>
                  <a:lnTo>
                    <a:pt x="411" y="61"/>
                  </a:lnTo>
                  <a:lnTo>
                    <a:pt x="411" y="64"/>
                  </a:lnTo>
                  <a:lnTo>
                    <a:pt x="414" y="64"/>
                  </a:lnTo>
                  <a:lnTo>
                    <a:pt x="414" y="61"/>
                  </a:lnTo>
                  <a:lnTo>
                    <a:pt x="414" y="68"/>
                  </a:lnTo>
                  <a:lnTo>
                    <a:pt x="414" y="64"/>
                  </a:lnTo>
                  <a:lnTo>
                    <a:pt x="417" y="68"/>
                  </a:lnTo>
                </a:path>
              </a:pathLst>
            </a:custGeom>
            <a:noFill/>
            <a:ln w="12700" cap="flat" cmpd="sng">
              <a:solidFill>
                <a:srgbClr val="FF66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sp>
        <p:nvSpPr>
          <p:cNvPr id="689310" name="Freeform 158"/>
          <p:cNvSpPr>
            <a:spLocks/>
          </p:cNvSpPr>
          <p:nvPr/>
        </p:nvSpPr>
        <p:spPr bwMode="auto">
          <a:xfrm>
            <a:off x="4378325" y="2205038"/>
            <a:ext cx="828675" cy="182562"/>
          </a:xfrm>
          <a:custGeom>
            <a:avLst/>
            <a:gdLst>
              <a:gd name="T0" fmla="*/ 2147483647 w 522"/>
              <a:gd name="T1" fmla="*/ 2147483647 h 115"/>
              <a:gd name="T2" fmla="*/ 2147483647 w 522"/>
              <a:gd name="T3" fmla="*/ 2147483647 h 115"/>
              <a:gd name="T4" fmla="*/ 2147483647 w 522"/>
              <a:gd name="T5" fmla="*/ 2147483647 h 115"/>
              <a:gd name="T6" fmla="*/ 2147483647 w 522"/>
              <a:gd name="T7" fmla="*/ 2147483647 h 115"/>
              <a:gd name="T8" fmla="*/ 2147483647 w 522"/>
              <a:gd name="T9" fmla="*/ 2147483647 h 115"/>
              <a:gd name="T10" fmla="*/ 2147483647 w 522"/>
              <a:gd name="T11" fmla="*/ 2147483647 h 115"/>
              <a:gd name="T12" fmla="*/ 2147483647 w 522"/>
              <a:gd name="T13" fmla="*/ 2147483647 h 115"/>
              <a:gd name="T14" fmla="*/ 2147483647 w 522"/>
              <a:gd name="T15" fmla="*/ 2147483647 h 115"/>
              <a:gd name="T16" fmla="*/ 2147483647 w 522"/>
              <a:gd name="T17" fmla="*/ 2147483647 h 115"/>
              <a:gd name="T18" fmla="*/ 2147483647 w 522"/>
              <a:gd name="T19" fmla="*/ 2147483647 h 115"/>
              <a:gd name="T20" fmla="*/ 2147483647 w 522"/>
              <a:gd name="T21" fmla="*/ 2147483647 h 115"/>
              <a:gd name="T22" fmla="*/ 2147483647 w 522"/>
              <a:gd name="T23" fmla="*/ 2147483647 h 115"/>
              <a:gd name="T24" fmla="*/ 2147483647 w 522"/>
              <a:gd name="T25" fmla="*/ 2147483647 h 115"/>
              <a:gd name="T26" fmla="*/ 2147483647 w 522"/>
              <a:gd name="T27" fmla="*/ 2147483647 h 115"/>
              <a:gd name="T28" fmla="*/ 2147483647 w 522"/>
              <a:gd name="T29" fmla="*/ 2147483647 h 115"/>
              <a:gd name="T30" fmla="*/ 2147483647 w 522"/>
              <a:gd name="T31" fmla="*/ 2147483647 h 115"/>
              <a:gd name="T32" fmla="*/ 2147483647 w 522"/>
              <a:gd name="T33" fmla="*/ 2147483647 h 115"/>
              <a:gd name="T34" fmla="*/ 2147483647 w 522"/>
              <a:gd name="T35" fmla="*/ 2147483647 h 115"/>
              <a:gd name="T36" fmla="*/ 2147483647 w 522"/>
              <a:gd name="T37" fmla="*/ 2147483647 h 115"/>
              <a:gd name="T38" fmla="*/ 2147483647 w 522"/>
              <a:gd name="T39" fmla="*/ 2147483647 h 115"/>
              <a:gd name="T40" fmla="*/ 2147483647 w 522"/>
              <a:gd name="T41" fmla="*/ 2147483647 h 115"/>
              <a:gd name="T42" fmla="*/ 2147483647 w 522"/>
              <a:gd name="T43" fmla="*/ 2147483647 h 115"/>
              <a:gd name="T44" fmla="*/ 2147483647 w 522"/>
              <a:gd name="T45" fmla="*/ 0 h 115"/>
              <a:gd name="T46" fmla="*/ 2147483647 w 522"/>
              <a:gd name="T47" fmla="*/ 2147483647 h 115"/>
              <a:gd name="T48" fmla="*/ 2147483647 w 522"/>
              <a:gd name="T49" fmla="*/ 2147483647 h 115"/>
              <a:gd name="T50" fmla="*/ 2147483647 w 522"/>
              <a:gd name="T51" fmla="*/ 2147483647 h 115"/>
              <a:gd name="T52" fmla="*/ 2147483647 w 522"/>
              <a:gd name="T53" fmla="*/ 2147483647 h 115"/>
              <a:gd name="T54" fmla="*/ 2147483647 w 522"/>
              <a:gd name="T55" fmla="*/ 2147483647 h 115"/>
              <a:gd name="T56" fmla="*/ 2147483647 w 522"/>
              <a:gd name="T57" fmla="*/ 2147483647 h 115"/>
              <a:gd name="T58" fmla="*/ 2147483647 w 522"/>
              <a:gd name="T59" fmla="*/ 2147483647 h 115"/>
              <a:gd name="T60" fmla="*/ 2147483647 w 522"/>
              <a:gd name="T61" fmla="*/ 2147483647 h 115"/>
              <a:gd name="T62" fmla="*/ 2147483647 w 522"/>
              <a:gd name="T63" fmla="*/ 2147483647 h 115"/>
              <a:gd name="T64" fmla="*/ 2147483647 w 522"/>
              <a:gd name="T65" fmla="*/ 2147483647 h 115"/>
              <a:gd name="T66" fmla="*/ 2147483647 w 522"/>
              <a:gd name="T67" fmla="*/ 2147483647 h 115"/>
              <a:gd name="T68" fmla="*/ 2147483647 w 522"/>
              <a:gd name="T69" fmla="*/ 2147483647 h 115"/>
              <a:gd name="T70" fmla="*/ 2147483647 w 522"/>
              <a:gd name="T71" fmla="*/ 2147483647 h 115"/>
              <a:gd name="T72" fmla="*/ 2147483647 w 522"/>
              <a:gd name="T73" fmla="*/ 2147483647 h 115"/>
              <a:gd name="T74" fmla="*/ 2147483647 w 522"/>
              <a:gd name="T75" fmla="*/ 2147483647 h 115"/>
              <a:gd name="T76" fmla="*/ 2147483647 w 522"/>
              <a:gd name="T77" fmla="*/ 2147483647 h 115"/>
              <a:gd name="T78" fmla="*/ 2147483647 w 522"/>
              <a:gd name="T79" fmla="*/ 2147483647 h 115"/>
              <a:gd name="T80" fmla="*/ 2147483647 w 522"/>
              <a:gd name="T81" fmla="*/ 2147483647 h 115"/>
              <a:gd name="T82" fmla="*/ 2147483647 w 522"/>
              <a:gd name="T83" fmla="*/ 2147483647 h 115"/>
              <a:gd name="T84" fmla="*/ 2147483647 w 522"/>
              <a:gd name="T85" fmla="*/ 2147483647 h 115"/>
              <a:gd name="T86" fmla="*/ 2147483647 w 522"/>
              <a:gd name="T87" fmla="*/ 2147483647 h 115"/>
              <a:gd name="T88" fmla="*/ 2147483647 w 522"/>
              <a:gd name="T89" fmla="*/ 2147483647 h 115"/>
              <a:gd name="T90" fmla="*/ 2147483647 w 522"/>
              <a:gd name="T91" fmla="*/ 2147483647 h 115"/>
              <a:gd name="T92" fmla="*/ 2147483647 w 522"/>
              <a:gd name="T93" fmla="*/ 2147483647 h 115"/>
              <a:gd name="T94" fmla="*/ 2147483647 w 522"/>
              <a:gd name="T95" fmla="*/ 2147483647 h 115"/>
              <a:gd name="T96" fmla="*/ 2147483647 w 522"/>
              <a:gd name="T97" fmla="*/ 2147483647 h 115"/>
              <a:gd name="T98" fmla="*/ 2147483647 w 522"/>
              <a:gd name="T99" fmla="*/ 2147483647 h 115"/>
              <a:gd name="T100" fmla="*/ 2147483647 w 522"/>
              <a:gd name="T101" fmla="*/ 2147483647 h 115"/>
              <a:gd name="T102" fmla="*/ 2147483647 w 522"/>
              <a:gd name="T103" fmla="*/ 2147483647 h 115"/>
              <a:gd name="T104" fmla="*/ 2147483647 w 522"/>
              <a:gd name="T105" fmla="*/ 2147483647 h 115"/>
              <a:gd name="T106" fmla="*/ 2147483647 w 522"/>
              <a:gd name="T107" fmla="*/ 2147483647 h 115"/>
              <a:gd name="T108" fmla="*/ 2147483647 w 522"/>
              <a:gd name="T109" fmla="*/ 2147483647 h 115"/>
              <a:gd name="T110" fmla="*/ 2147483647 w 522"/>
              <a:gd name="T111" fmla="*/ 2147483647 h 115"/>
              <a:gd name="T112" fmla="*/ 2147483647 w 522"/>
              <a:gd name="T113" fmla="*/ 2147483647 h 115"/>
              <a:gd name="T114" fmla="*/ 2147483647 w 522"/>
              <a:gd name="T115" fmla="*/ 2147483647 h 115"/>
              <a:gd name="T116" fmla="*/ 2147483647 w 522"/>
              <a:gd name="T117" fmla="*/ 2147483647 h 11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22" h="115">
                <a:moveTo>
                  <a:pt x="0" y="30"/>
                </a:moveTo>
                <a:lnTo>
                  <a:pt x="0" y="24"/>
                </a:lnTo>
                <a:lnTo>
                  <a:pt x="7" y="18"/>
                </a:lnTo>
                <a:lnTo>
                  <a:pt x="7" y="30"/>
                </a:lnTo>
                <a:lnTo>
                  <a:pt x="7" y="24"/>
                </a:lnTo>
                <a:lnTo>
                  <a:pt x="7" y="18"/>
                </a:lnTo>
                <a:lnTo>
                  <a:pt x="7" y="24"/>
                </a:lnTo>
                <a:lnTo>
                  <a:pt x="15" y="18"/>
                </a:lnTo>
                <a:lnTo>
                  <a:pt x="15" y="6"/>
                </a:lnTo>
                <a:lnTo>
                  <a:pt x="15" y="18"/>
                </a:lnTo>
                <a:lnTo>
                  <a:pt x="15" y="24"/>
                </a:lnTo>
                <a:lnTo>
                  <a:pt x="22" y="18"/>
                </a:lnTo>
                <a:lnTo>
                  <a:pt x="22" y="24"/>
                </a:lnTo>
                <a:lnTo>
                  <a:pt x="22" y="18"/>
                </a:lnTo>
                <a:lnTo>
                  <a:pt x="22" y="24"/>
                </a:lnTo>
                <a:lnTo>
                  <a:pt x="30" y="24"/>
                </a:lnTo>
                <a:lnTo>
                  <a:pt x="30" y="18"/>
                </a:lnTo>
                <a:lnTo>
                  <a:pt x="30" y="24"/>
                </a:lnTo>
                <a:lnTo>
                  <a:pt x="30" y="18"/>
                </a:lnTo>
                <a:lnTo>
                  <a:pt x="30" y="6"/>
                </a:lnTo>
                <a:lnTo>
                  <a:pt x="30" y="18"/>
                </a:lnTo>
                <a:lnTo>
                  <a:pt x="38" y="30"/>
                </a:lnTo>
                <a:lnTo>
                  <a:pt x="38" y="24"/>
                </a:lnTo>
                <a:lnTo>
                  <a:pt x="38" y="18"/>
                </a:lnTo>
                <a:lnTo>
                  <a:pt x="38" y="24"/>
                </a:lnTo>
                <a:lnTo>
                  <a:pt x="38" y="30"/>
                </a:lnTo>
                <a:lnTo>
                  <a:pt x="46" y="24"/>
                </a:lnTo>
                <a:lnTo>
                  <a:pt x="46" y="30"/>
                </a:lnTo>
                <a:lnTo>
                  <a:pt x="46" y="18"/>
                </a:lnTo>
                <a:lnTo>
                  <a:pt x="46" y="36"/>
                </a:lnTo>
                <a:lnTo>
                  <a:pt x="46" y="24"/>
                </a:lnTo>
                <a:lnTo>
                  <a:pt x="46" y="30"/>
                </a:lnTo>
                <a:lnTo>
                  <a:pt x="46" y="36"/>
                </a:lnTo>
                <a:lnTo>
                  <a:pt x="53" y="36"/>
                </a:lnTo>
                <a:lnTo>
                  <a:pt x="53" y="30"/>
                </a:lnTo>
                <a:lnTo>
                  <a:pt x="53" y="18"/>
                </a:lnTo>
                <a:lnTo>
                  <a:pt x="53" y="24"/>
                </a:lnTo>
                <a:lnTo>
                  <a:pt x="53" y="18"/>
                </a:lnTo>
                <a:lnTo>
                  <a:pt x="61" y="24"/>
                </a:lnTo>
                <a:lnTo>
                  <a:pt x="61" y="6"/>
                </a:lnTo>
                <a:lnTo>
                  <a:pt x="61" y="30"/>
                </a:lnTo>
                <a:lnTo>
                  <a:pt x="61" y="6"/>
                </a:lnTo>
                <a:lnTo>
                  <a:pt x="61" y="18"/>
                </a:lnTo>
                <a:lnTo>
                  <a:pt x="61" y="0"/>
                </a:lnTo>
                <a:lnTo>
                  <a:pt x="61" y="6"/>
                </a:lnTo>
                <a:lnTo>
                  <a:pt x="68" y="30"/>
                </a:lnTo>
                <a:lnTo>
                  <a:pt x="68" y="18"/>
                </a:lnTo>
                <a:lnTo>
                  <a:pt x="77" y="6"/>
                </a:lnTo>
                <a:lnTo>
                  <a:pt x="77" y="18"/>
                </a:lnTo>
                <a:lnTo>
                  <a:pt x="77" y="6"/>
                </a:lnTo>
                <a:lnTo>
                  <a:pt x="77" y="18"/>
                </a:lnTo>
                <a:lnTo>
                  <a:pt x="84" y="6"/>
                </a:lnTo>
                <a:lnTo>
                  <a:pt x="84" y="18"/>
                </a:lnTo>
                <a:lnTo>
                  <a:pt x="84" y="6"/>
                </a:lnTo>
                <a:lnTo>
                  <a:pt x="84" y="18"/>
                </a:lnTo>
                <a:lnTo>
                  <a:pt x="84" y="0"/>
                </a:lnTo>
                <a:lnTo>
                  <a:pt x="92" y="6"/>
                </a:lnTo>
                <a:lnTo>
                  <a:pt x="92" y="18"/>
                </a:lnTo>
                <a:lnTo>
                  <a:pt x="92" y="6"/>
                </a:lnTo>
                <a:lnTo>
                  <a:pt x="92" y="18"/>
                </a:lnTo>
                <a:lnTo>
                  <a:pt x="92" y="24"/>
                </a:lnTo>
                <a:lnTo>
                  <a:pt x="92" y="36"/>
                </a:lnTo>
                <a:lnTo>
                  <a:pt x="99" y="18"/>
                </a:lnTo>
                <a:lnTo>
                  <a:pt x="99" y="24"/>
                </a:lnTo>
                <a:lnTo>
                  <a:pt x="99" y="18"/>
                </a:lnTo>
                <a:lnTo>
                  <a:pt x="107" y="6"/>
                </a:lnTo>
                <a:lnTo>
                  <a:pt x="107" y="18"/>
                </a:lnTo>
                <a:lnTo>
                  <a:pt x="107" y="24"/>
                </a:lnTo>
                <a:lnTo>
                  <a:pt x="107" y="18"/>
                </a:lnTo>
                <a:lnTo>
                  <a:pt x="107" y="24"/>
                </a:lnTo>
                <a:lnTo>
                  <a:pt x="107" y="18"/>
                </a:lnTo>
                <a:lnTo>
                  <a:pt x="115" y="18"/>
                </a:lnTo>
                <a:lnTo>
                  <a:pt x="115" y="24"/>
                </a:lnTo>
                <a:lnTo>
                  <a:pt x="115" y="18"/>
                </a:lnTo>
                <a:lnTo>
                  <a:pt x="115" y="24"/>
                </a:lnTo>
                <a:lnTo>
                  <a:pt x="115" y="18"/>
                </a:lnTo>
                <a:lnTo>
                  <a:pt x="123" y="24"/>
                </a:lnTo>
                <a:lnTo>
                  <a:pt x="123" y="30"/>
                </a:lnTo>
                <a:lnTo>
                  <a:pt x="123" y="24"/>
                </a:lnTo>
                <a:lnTo>
                  <a:pt x="123" y="18"/>
                </a:lnTo>
                <a:lnTo>
                  <a:pt x="123" y="24"/>
                </a:lnTo>
                <a:lnTo>
                  <a:pt x="130" y="24"/>
                </a:lnTo>
                <a:lnTo>
                  <a:pt x="130" y="30"/>
                </a:lnTo>
                <a:lnTo>
                  <a:pt x="130" y="24"/>
                </a:lnTo>
                <a:lnTo>
                  <a:pt x="130" y="6"/>
                </a:lnTo>
                <a:lnTo>
                  <a:pt x="130" y="18"/>
                </a:lnTo>
                <a:lnTo>
                  <a:pt x="130" y="24"/>
                </a:lnTo>
                <a:lnTo>
                  <a:pt x="130" y="18"/>
                </a:lnTo>
                <a:lnTo>
                  <a:pt x="138" y="6"/>
                </a:lnTo>
                <a:lnTo>
                  <a:pt x="138" y="24"/>
                </a:lnTo>
                <a:lnTo>
                  <a:pt x="138" y="18"/>
                </a:lnTo>
                <a:lnTo>
                  <a:pt x="138" y="24"/>
                </a:lnTo>
                <a:lnTo>
                  <a:pt x="138" y="6"/>
                </a:lnTo>
                <a:lnTo>
                  <a:pt x="138" y="18"/>
                </a:lnTo>
                <a:lnTo>
                  <a:pt x="145" y="18"/>
                </a:lnTo>
                <a:lnTo>
                  <a:pt x="145" y="24"/>
                </a:lnTo>
                <a:lnTo>
                  <a:pt x="145" y="0"/>
                </a:lnTo>
                <a:lnTo>
                  <a:pt x="145" y="18"/>
                </a:lnTo>
                <a:lnTo>
                  <a:pt x="145" y="6"/>
                </a:lnTo>
                <a:lnTo>
                  <a:pt x="145" y="18"/>
                </a:lnTo>
                <a:lnTo>
                  <a:pt x="154" y="6"/>
                </a:lnTo>
                <a:lnTo>
                  <a:pt x="154" y="18"/>
                </a:lnTo>
                <a:lnTo>
                  <a:pt x="154" y="24"/>
                </a:lnTo>
                <a:lnTo>
                  <a:pt x="154" y="30"/>
                </a:lnTo>
                <a:lnTo>
                  <a:pt x="161" y="36"/>
                </a:lnTo>
                <a:lnTo>
                  <a:pt x="161" y="42"/>
                </a:lnTo>
                <a:lnTo>
                  <a:pt x="161" y="36"/>
                </a:lnTo>
                <a:lnTo>
                  <a:pt x="161" y="42"/>
                </a:lnTo>
                <a:lnTo>
                  <a:pt x="161" y="73"/>
                </a:lnTo>
                <a:lnTo>
                  <a:pt x="161" y="48"/>
                </a:lnTo>
                <a:lnTo>
                  <a:pt x="161" y="61"/>
                </a:lnTo>
                <a:lnTo>
                  <a:pt x="169" y="61"/>
                </a:lnTo>
                <a:lnTo>
                  <a:pt x="169" y="48"/>
                </a:lnTo>
                <a:lnTo>
                  <a:pt x="169" y="67"/>
                </a:lnTo>
                <a:lnTo>
                  <a:pt x="169" y="73"/>
                </a:lnTo>
                <a:lnTo>
                  <a:pt x="169" y="79"/>
                </a:lnTo>
                <a:lnTo>
                  <a:pt x="169" y="73"/>
                </a:lnTo>
                <a:lnTo>
                  <a:pt x="176" y="79"/>
                </a:lnTo>
                <a:lnTo>
                  <a:pt x="176" y="73"/>
                </a:lnTo>
                <a:lnTo>
                  <a:pt x="176" y="85"/>
                </a:lnTo>
                <a:lnTo>
                  <a:pt x="176" y="79"/>
                </a:lnTo>
                <a:lnTo>
                  <a:pt x="176" y="97"/>
                </a:lnTo>
                <a:lnTo>
                  <a:pt x="176" y="91"/>
                </a:lnTo>
                <a:lnTo>
                  <a:pt x="184" y="79"/>
                </a:lnTo>
                <a:lnTo>
                  <a:pt x="184" y="85"/>
                </a:lnTo>
                <a:lnTo>
                  <a:pt x="184" y="91"/>
                </a:lnTo>
                <a:lnTo>
                  <a:pt x="184" y="97"/>
                </a:lnTo>
                <a:lnTo>
                  <a:pt x="192" y="97"/>
                </a:lnTo>
                <a:lnTo>
                  <a:pt x="192" y="103"/>
                </a:lnTo>
                <a:lnTo>
                  <a:pt x="192" y="97"/>
                </a:lnTo>
                <a:lnTo>
                  <a:pt x="192" y="91"/>
                </a:lnTo>
                <a:lnTo>
                  <a:pt x="192" y="103"/>
                </a:lnTo>
                <a:lnTo>
                  <a:pt x="200" y="97"/>
                </a:lnTo>
                <a:lnTo>
                  <a:pt x="200" y="103"/>
                </a:lnTo>
                <a:lnTo>
                  <a:pt x="200" y="97"/>
                </a:lnTo>
                <a:lnTo>
                  <a:pt x="200" y="103"/>
                </a:lnTo>
                <a:lnTo>
                  <a:pt x="200" y="109"/>
                </a:lnTo>
                <a:lnTo>
                  <a:pt x="200" y="91"/>
                </a:lnTo>
                <a:lnTo>
                  <a:pt x="200" y="97"/>
                </a:lnTo>
                <a:lnTo>
                  <a:pt x="207" y="97"/>
                </a:lnTo>
                <a:lnTo>
                  <a:pt x="207" y="103"/>
                </a:lnTo>
                <a:lnTo>
                  <a:pt x="207" y="109"/>
                </a:lnTo>
                <a:lnTo>
                  <a:pt x="207" y="103"/>
                </a:lnTo>
                <a:lnTo>
                  <a:pt x="215" y="103"/>
                </a:lnTo>
                <a:lnTo>
                  <a:pt x="215" y="97"/>
                </a:lnTo>
                <a:lnTo>
                  <a:pt x="215" y="103"/>
                </a:lnTo>
                <a:lnTo>
                  <a:pt x="222" y="103"/>
                </a:lnTo>
                <a:lnTo>
                  <a:pt x="222" y="91"/>
                </a:lnTo>
                <a:lnTo>
                  <a:pt x="222" y="97"/>
                </a:lnTo>
                <a:lnTo>
                  <a:pt x="222" y="103"/>
                </a:lnTo>
                <a:lnTo>
                  <a:pt x="222" y="97"/>
                </a:lnTo>
                <a:lnTo>
                  <a:pt x="222" y="109"/>
                </a:lnTo>
                <a:lnTo>
                  <a:pt x="222" y="97"/>
                </a:lnTo>
                <a:lnTo>
                  <a:pt x="231" y="97"/>
                </a:lnTo>
                <a:lnTo>
                  <a:pt x="231" y="103"/>
                </a:lnTo>
                <a:lnTo>
                  <a:pt x="231" y="97"/>
                </a:lnTo>
                <a:lnTo>
                  <a:pt x="231" y="103"/>
                </a:lnTo>
                <a:lnTo>
                  <a:pt x="231" y="97"/>
                </a:lnTo>
                <a:lnTo>
                  <a:pt x="238" y="103"/>
                </a:lnTo>
                <a:lnTo>
                  <a:pt x="238" y="109"/>
                </a:lnTo>
                <a:lnTo>
                  <a:pt x="238" y="103"/>
                </a:lnTo>
                <a:lnTo>
                  <a:pt x="238" y="97"/>
                </a:lnTo>
                <a:lnTo>
                  <a:pt x="238" y="91"/>
                </a:lnTo>
                <a:lnTo>
                  <a:pt x="238" y="103"/>
                </a:lnTo>
                <a:lnTo>
                  <a:pt x="238" y="97"/>
                </a:lnTo>
                <a:lnTo>
                  <a:pt x="246" y="103"/>
                </a:lnTo>
                <a:lnTo>
                  <a:pt x="246" y="97"/>
                </a:lnTo>
                <a:lnTo>
                  <a:pt x="253" y="97"/>
                </a:lnTo>
                <a:lnTo>
                  <a:pt x="253" y="103"/>
                </a:lnTo>
                <a:lnTo>
                  <a:pt x="253" y="97"/>
                </a:lnTo>
                <a:lnTo>
                  <a:pt x="261" y="103"/>
                </a:lnTo>
                <a:lnTo>
                  <a:pt x="261" y="97"/>
                </a:lnTo>
                <a:lnTo>
                  <a:pt x="261" y="103"/>
                </a:lnTo>
                <a:lnTo>
                  <a:pt x="269" y="103"/>
                </a:lnTo>
                <a:lnTo>
                  <a:pt x="269" y="109"/>
                </a:lnTo>
                <a:lnTo>
                  <a:pt x="277" y="109"/>
                </a:lnTo>
                <a:lnTo>
                  <a:pt x="277" y="103"/>
                </a:lnTo>
                <a:lnTo>
                  <a:pt x="277" y="97"/>
                </a:lnTo>
                <a:lnTo>
                  <a:pt x="284" y="103"/>
                </a:lnTo>
                <a:lnTo>
                  <a:pt x="284" y="109"/>
                </a:lnTo>
                <a:lnTo>
                  <a:pt x="284" y="103"/>
                </a:lnTo>
                <a:lnTo>
                  <a:pt x="284" y="109"/>
                </a:lnTo>
                <a:lnTo>
                  <a:pt x="292" y="103"/>
                </a:lnTo>
                <a:lnTo>
                  <a:pt x="292" y="109"/>
                </a:lnTo>
                <a:lnTo>
                  <a:pt x="292" y="103"/>
                </a:lnTo>
                <a:lnTo>
                  <a:pt x="299" y="103"/>
                </a:lnTo>
                <a:lnTo>
                  <a:pt x="299" y="109"/>
                </a:lnTo>
                <a:lnTo>
                  <a:pt x="299" y="97"/>
                </a:lnTo>
                <a:lnTo>
                  <a:pt x="308" y="103"/>
                </a:lnTo>
                <a:lnTo>
                  <a:pt x="308" y="97"/>
                </a:lnTo>
                <a:lnTo>
                  <a:pt x="308" y="109"/>
                </a:lnTo>
                <a:lnTo>
                  <a:pt x="308" y="103"/>
                </a:lnTo>
                <a:lnTo>
                  <a:pt x="315" y="103"/>
                </a:lnTo>
                <a:lnTo>
                  <a:pt x="323" y="97"/>
                </a:lnTo>
                <a:lnTo>
                  <a:pt x="323" y="109"/>
                </a:lnTo>
                <a:lnTo>
                  <a:pt x="323" y="97"/>
                </a:lnTo>
                <a:lnTo>
                  <a:pt x="330" y="109"/>
                </a:lnTo>
                <a:lnTo>
                  <a:pt x="330" y="103"/>
                </a:lnTo>
                <a:lnTo>
                  <a:pt x="338" y="109"/>
                </a:lnTo>
                <a:lnTo>
                  <a:pt x="338" y="103"/>
                </a:lnTo>
                <a:lnTo>
                  <a:pt x="346" y="109"/>
                </a:lnTo>
                <a:lnTo>
                  <a:pt x="346" y="103"/>
                </a:lnTo>
                <a:lnTo>
                  <a:pt x="346" y="97"/>
                </a:lnTo>
                <a:lnTo>
                  <a:pt x="346" y="103"/>
                </a:lnTo>
                <a:lnTo>
                  <a:pt x="354" y="103"/>
                </a:lnTo>
                <a:lnTo>
                  <a:pt x="354" y="109"/>
                </a:lnTo>
                <a:lnTo>
                  <a:pt x="361" y="97"/>
                </a:lnTo>
                <a:lnTo>
                  <a:pt x="361" y="109"/>
                </a:lnTo>
                <a:lnTo>
                  <a:pt x="361" y="103"/>
                </a:lnTo>
                <a:lnTo>
                  <a:pt x="369" y="103"/>
                </a:lnTo>
                <a:lnTo>
                  <a:pt x="369" y="109"/>
                </a:lnTo>
                <a:lnTo>
                  <a:pt x="376" y="103"/>
                </a:lnTo>
                <a:lnTo>
                  <a:pt x="376" y="109"/>
                </a:lnTo>
                <a:lnTo>
                  <a:pt x="376" y="97"/>
                </a:lnTo>
                <a:lnTo>
                  <a:pt x="385" y="103"/>
                </a:lnTo>
                <a:lnTo>
                  <a:pt x="385" y="109"/>
                </a:lnTo>
                <a:lnTo>
                  <a:pt x="392" y="109"/>
                </a:lnTo>
                <a:lnTo>
                  <a:pt x="392" y="97"/>
                </a:lnTo>
                <a:lnTo>
                  <a:pt x="392" y="103"/>
                </a:lnTo>
                <a:lnTo>
                  <a:pt x="400" y="109"/>
                </a:lnTo>
                <a:lnTo>
                  <a:pt x="400" y="97"/>
                </a:lnTo>
                <a:lnTo>
                  <a:pt x="400" y="115"/>
                </a:lnTo>
                <a:lnTo>
                  <a:pt x="407" y="115"/>
                </a:lnTo>
                <a:lnTo>
                  <a:pt x="407" y="103"/>
                </a:lnTo>
                <a:lnTo>
                  <a:pt x="407" y="109"/>
                </a:lnTo>
                <a:lnTo>
                  <a:pt x="415" y="109"/>
                </a:lnTo>
                <a:lnTo>
                  <a:pt x="415" y="115"/>
                </a:lnTo>
                <a:lnTo>
                  <a:pt x="423" y="109"/>
                </a:lnTo>
                <a:lnTo>
                  <a:pt x="423" y="115"/>
                </a:lnTo>
                <a:lnTo>
                  <a:pt x="431" y="115"/>
                </a:lnTo>
                <a:lnTo>
                  <a:pt x="431" y="109"/>
                </a:lnTo>
                <a:lnTo>
                  <a:pt x="431" y="103"/>
                </a:lnTo>
                <a:lnTo>
                  <a:pt x="438" y="109"/>
                </a:lnTo>
                <a:lnTo>
                  <a:pt x="438" y="115"/>
                </a:lnTo>
                <a:lnTo>
                  <a:pt x="446" y="115"/>
                </a:lnTo>
                <a:lnTo>
                  <a:pt x="453" y="103"/>
                </a:lnTo>
                <a:lnTo>
                  <a:pt x="453" y="109"/>
                </a:lnTo>
                <a:lnTo>
                  <a:pt x="462" y="103"/>
                </a:lnTo>
                <a:lnTo>
                  <a:pt x="462" y="109"/>
                </a:lnTo>
                <a:lnTo>
                  <a:pt x="462" y="115"/>
                </a:lnTo>
                <a:lnTo>
                  <a:pt x="469" y="109"/>
                </a:lnTo>
                <a:lnTo>
                  <a:pt x="477" y="109"/>
                </a:lnTo>
                <a:lnTo>
                  <a:pt x="477" y="115"/>
                </a:lnTo>
                <a:lnTo>
                  <a:pt x="477" y="103"/>
                </a:lnTo>
                <a:lnTo>
                  <a:pt x="484" y="109"/>
                </a:lnTo>
                <a:lnTo>
                  <a:pt x="484" y="103"/>
                </a:lnTo>
                <a:lnTo>
                  <a:pt x="484" y="109"/>
                </a:lnTo>
                <a:lnTo>
                  <a:pt x="484" y="103"/>
                </a:lnTo>
                <a:lnTo>
                  <a:pt x="497" y="114"/>
                </a:lnTo>
                <a:lnTo>
                  <a:pt x="492" y="103"/>
                </a:lnTo>
                <a:lnTo>
                  <a:pt x="501" y="105"/>
                </a:lnTo>
                <a:lnTo>
                  <a:pt x="499" y="103"/>
                </a:lnTo>
                <a:lnTo>
                  <a:pt x="510" y="109"/>
                </a:lnTo>
                <a:lnTo>
                  <a:pt x="510" y="106"/>
                </a:lnTo>
                <a:lnTo>
                  <a:pt x="522" y="109"/>
                </a:lnTo>
              </a:path>
            </a:pathLst>
          </a:custGeom>
          <a:noFill/>
          <a:ln w="12700" cap="flat" cmpd="sng">
            <a:solidFill>
              <a:srgbClr val="FF66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sp>
        <p:nvSpPr>
          <p:cNvPr id="689311" name="Text Box 159"/>
          <p:cNvSpPr txBox="1">
            <a:spLocks noChangeAspect="1" noChangeArrowheads="1"/>
          </p:cNvSpPr>
          <p:nvPr/>
        </p:nvSpPr>
        <p:spPr bwMode="auto">
          <a:xfrm>
            <a:off x="3944938" y="1922463"/>
            <a:ext cx="62865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AQP0</a:t>
            </a:r>
          </a:p>
        </p:txBody>
      </p:sp>
      <p:sp>
        <p:nvSpPr>
          <p:cNvPr id="689312" name="Text Box 160"/>
          <p:cNvSpPr txBox="1">
            <a:spLocks noChangeAspect="1" noChangeArrowheads="1"/>
          </p:cNvSpPr>
          <p:nvPr/>
        </p:nvSpPr>
        <p:spPr bwMode="auto">
          <a:xfrm>
            <a:off x="5508625" y="2201863"/>
            <a:ext cx="1604963" cy="287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lnSpc>
                <a:spcPct val="80000"/>
              </a:lnSpc>
            </a:pPr>
            <a:r>
              <a:rPr lang="en-US" sz="1600">
                <a:solidFill>
                  <a:srgbClr val="008000"/>
                </a:solidFill>
                <a:latin typeface="Arial Narrow" pitchFamily="34" charset="0"/>
              </a:rPr>
              <a:t>Eye (lens)</a:t>
            </a:r>
          </a:p>
        </p:txBody>
      </p:sp>
      <p:grpSp>
        <p:nvGrpSpPr>
          <p:cNvPr id="689164" name="Group 161"/>
          <p:cNvGrpSpPr>
            <a:grpSpLocks/>
          </p:cNvGrpSpPr>
          <p:nvPr/>
        </p:nvGrpSpPr>
        <p:grpSpPr bwMode="auto">
          <a:xfrm>
            <a:off x="3362325" y="2794000"/>
            <a:ext cx="858838" cy="425450"/>
            <a:chOff x="811" y="800"/>
            <a:chExt cx="606" cy="213"/>
          </a:xfrm>
        </p:grpSpPr>
        <p:sp>
          <p:nvSpPr>
            <p:cNvPr id="32854" name="Freeform 162"/>
            <p:cNvSpPr>
              <a:spLocks/>
            </p:cNvSpPr>
            <p:nvPr/>
          </p:nvSpPr>
          <p:spPr bwMode="auto">
            <a:xfrm>
              <a:off x="811" y="987"/>
              <a:ext cx="109" cy="26"/>
            </a:xfrm>
            <a:custGeom>
              <a:avLst/>
              <a:gdLst>
                <a:gd name="T0" fmla="*/ 1 w 206"/>
                <a:gd name="T1" fmla="*/ 13 h 26"/>
                <a:gd name="T2" fmla="*/ 1 w 206"/>
                <a:gd name="T3" fmla="*/ 17 h 26"/>
                <a:gd name="T4" fmla="*/ 1 w 206"/>
                <a:gd name="T5" fmla="*/ 13 h 26"/>
                <a:gd name="T6" fmla="*/ 1 w 206"/>
                <a:gd name="T7" fmla="*/ 13 h 26"/>
                <a:gd name="T8" fmla="*/ 1 w 206"/>
                <a:gd name="T9" fmla="*/ 13 h 26"/>
                <a:gd name="T10" fmla="*/ 1 w 206"/>
                <a:gd name="T11" fmla="*/ 9 h 26"/>
                <a:gd name="T12" fmla="*/ 1 w 206"/>
                <a:gd name="T13" fmla="*/ 22 h 26"/>
                <a:gd name="T14" fmla="*/ 1 w 206"/>
                <a:gd name="T15" fmla="*/ 17 h 26"/>
                <a:gd name="T16" fmla="*/ 1 w 206"/>
                <a:gd name="T17" fmla="*/ 9 h 26"/>
                <a:gd name="T18" fmla="*/ 1 w 206"/>
                <a:gd name="T19" fmla="*/ 9 h 26"/>
                <a:gd name="T20" fmla="*/ 1 w 206"/>
                <a:gd name="T21" fmla="*/ 13 h 26"/>
                <a:gd name="T22" fmla="*/ 1 w 206"/>
                <a:gd name="T23" fmla="*/ 22 h 26"/>
                <a:gd name="T24" fmla="*/ 1 w 206"/>
                <a:gd name="T25" fmla="*/ 13 h 26"/>
                <a:gd name="T26" fmla="*/ 1 w 206"/>
                <a:gd name="T27" fmla="*/ 13 h 26"/>
                <a:gd name="T28" fmla="*/ 1 w 206"/>
                <a:gd name="T29" fmla="*/ 9 h 26"/>
                <a:gd name="T30" fmla="*/ 1 w 206"/>
                <a:gd name="T31" fmla="*/ 17 h 26"/>
                <a:gd name="T32" fmla="*/ 1 w 206"/>
                <a:gd name="T33" fmla="*/ 13 h 26"/>
                <a:gd name="T34" fmla="*/ 1 w 206"/>
                <a:gd name="T35" fmla="*/ 13 h 26"/>
                <a:gd name="T36" fmla="*/ 1 w 206"/>
                <a:gd name="T37" fmla="*/ 17 h 26"/>
                <a:gd name="T38" fmla="*/ 1 w 206"/>
                <a:gd name="T39" fmla="*/ 13 h 26"/>
                <a:gd name="T40" fmla="*/ 1 w 206"/>
                <a:gd name="T41" fmla="*/ 13 h 26"/>
                <a:gd name="T42" fmla="*/ 1 w 206"/>
                <a:gd name="T43" fmla="*/ 17 h 26"/>
                <a:gd name="T44" fmla="*/ 1 w 206"/>
                <a:gd name="T45" fmla="*/ 22 h 26"/>
                <a:gd name="T46" fmla="*/ 1 w 206"/>
                <a:gd name="T47" fmla="*/ 17 h 26"/>
                <a:gd name="T48" fmla="*/ 1 w 206"/>
                <a:gd name="T49" fmla="*/ 9 h 26"/>
                <a:gd name="T50" fmla="*/ 1 w 206"/>
                <a:gd name="T51" fmla="*/ 13 h 26"/>
                <a:gd name="T52" fmla="*/ 1 w 206"/>
                <a:gd name="T53" fmla="*/ 22 h 26"/>
                <a:gd name="T54" fmla="*/ 1 w 206"/>
                <a:gd name="T55" fmla="*/ 9 h 26"/>
                <a:gd name="T56" fmla="*/ 1 w 206"/>
                <a:gd name="T57" fmla="*/ 9 h 26"/>
                <a:gd name="T58" fmla="*/ 1 w 206"/>
                <a:gd name="T59" fmla="*/ 17 h 26"/>
                <a:gd name="T60" fmla="*/ 1 w 206"/>
                <a:gd name="T61" fmla="*/ 9 h 26"/>
                <a:gd name="T62" fmla="*/ 1 w 206"/>
                <a:gd name="T63" fmla="*/ 9 h 26"/>
                <a:gd name="T64" fmla="*/ 1 w 206"/>
                <a:gd name="T65" fmla="*/ 13 h 26"/>
                <a:gd name="T66" fmla="*/ 1 w 206"/>
                <a:gd name="T67" fmla="*/ 9 h 26"/>
                <a:gd name="T68" fmla="*/ 1 w 206"/>
                <a:gd name="T69" fmla="*/ 17 h 26"/>
                <a:gd name="T70" fmla="*/ 1 w 206"/>
                <a:gd name="T71" fmla="*/ 13 h 26"/>
                <a:gd name="T72" fmla="*/ 1 w 206"/>
                <a:gd name="T73" fmla="*/ 13 h 26"/>
                <a:gd name="T74" fmla="*/ 1 w 206"/>
                <a:gd name="T75" fmla="*/ 13 h 26"/>
                <a:gd name="T76" fmla="*/ 1 w 206"/>
                <a:gd name="T77" fmla="*/ 22 h 26"/>
                <a:gd name="T78" fmla="*/ 1 w 206"/>
                <a:gd name="T79" fmla="*/ 22 h 26"/>
                <a:gd name="T80" fmla="*/ 1 w 206"/>
                <a:gd name="T81" fmla="*/ 13 h 26"/>
                <a:gd name="T82" fmla="*/ 1 w 206"/>
                <a:gd name="T83" fmla="*/ 13 h 26"/>
                <a:gd name="T84" fmla="*/ 1 w 206"/>
                <a:gd name="T85" fmla="*/ 13 h 26"/>
                <a:gd name="T86" fmla="*/ 1 w 206"/>
                <a:gd name="T87" fmla="*/ 17 h 26"/>
                <a:gd name="T88" fmla="*/ 1 w 206"/>
                <a:gd name="T89" fmla="*/ 9 h 26"/>
                <a:gd name="T90" fmla="*/ 1 w 206"/>
                <a:gd name="T91" fmla="*/ 17 h 26"/>
                <a:gd name="T92" fmla="*/ 1 w 206"/>
                <a:gd name="T93" fmla="*/ 9 h 26"/>
                <a:gd name="T94" fmla="*/ 1 w 206"/>
                <a:gd name="T95" fmla="*/ 22 h 26"/>
                <a:gd name="T96" fmla="*/ 1 w 206"/>
                <a:gd name="T97" fmla="*/ 17 h 26"/>
                <a:gd name="T98" fmla="*/ 1 w 206"/>
                <a:gd name="T99" fmla="*/ 0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6" h="26">
                  <a:moveTo>
                    <a:pt x="0" y="5"/>
                  </a:moveTo>
                  <a:lnTo>
                    <a:pt x="0" y="5"/>
                  </a:lnTo>
                  <a:lnTo>
                    <a:pt x="4" y="9"/>
                  </a:lnTo>
                  <a:lnTo>
                    <a:pt x="4" y="13"/>
                  </a:lnTo>
                  <a:lnTo>
                    <a:pt x="8" y="5"/>
                  </a:lnTo>
                  <a:lnTo>
                    <a:pt x="11" y="17"/>
                  </a:lnTo>
                  <a:lnTo>
                    <a:pt x="11" y="9"/>
                  </a:lnTo>
                  <a:lnTo>
                    <a:pt x="15" y="13"/>
                  </a:lnTo>
                  <a:lnTo>
                    <a:pt x="19" y="13"/>
                  </a:lnTo>
                  <a:lnTo>
                    <a:pt x="23" y="13"/>
                  </a:lnTo>
                  <a:lnTo>
                    <a:pt x="26" y="13"/>
                  </a:lnTo>
                  <a:lnTo>
                    <a:pt x="26" y="17"/>
                  </a:lnTo>
                  <a:lnTo>
                    <a:pt x="30" y="13"/>
                  </a:lnTo>
                  <a:lnTo>
                    <a:pt x="30" y="5"/>
                  </a:lnTo>
                  <a:lnTo>
                    <a:pt x="34" y="9"/>
                  </a:lnTo>
                  <a:lnTo>
                    <a:pt x="34" y="17"/>
                  </a:lnTo>
                  <a:lnTo>
                    <a:pt x="34" y="9"/>
                  </a:lnTo>
                  <a:lnTo>
                    <a:pt x="38" y="9"/>
                  </a:lnTo>
                  <a:lnTo>
                    <a:pt x="38" y="17"/>
                  </a:lnTo>
                  <a:lnTo>
                    <a:pt x="41" y="22"/>
                  </a:lnTo>
                  <a:lnTo>
                    <a:pt x="45" y="9"/>
                  </a:lnTo>
                  <a:lnTo>
                    <a:pt x="45" y="13"/>
                  </a:lnTo>
                  <a:lnTo>
                    <a:pt x="49" y="17"/>
                  </a:lnTo>
                  <a:lnTo>
                    <a:pt x="49" y="13"/>
                  </a:lnTo>
                  <a:lnTo>
                    <a:pt x="53" y="13"/>
                  </a:lnTo>
                  <a:lnTo>
                    <a:pt x="53" y="17"/>
                  </a:lnTo>
                  <a:lnTo>
                    <a:pt x="53" y="9"/>
                  </a:lnTo>
                  <a:lnTo>
                    <a:pt x="56" y="13"/>
                  </a:lnTo>
                  <a:lnTo>
                    <a:pt x="56" y="17"/>
                  </a:lnTo>
                  <a:lnTo>
                    <a:pt x="60" y="9"/>
                  </a:lnTo>
                  <a:lnTo>
                    <a:pt x="64" y="13"/>
                  </a:lnTo>
                  <a:lnTo>
                    <a:pt x="64" y="17"/>
                  </a:lnTo>
                  <a:lnTo>
                    <a:pt x="68" y="13"/>
                  </a:lnTo>
                  <a:lnTo>
                    <a:pt x="68" y="17"/>
                  </a:lnTo>
                  <a:lnTo>
                    <a:pt x="71" y="17"/>
                  </a:lnTo>
                  <a:lnTo>
                    <a:pt x="71" y="13"/>
                  </a:lnTo>
                  <a:lnTo>
                    <a:pt x="75" y="22"/>
                  </a:lnTo>
                  <a:lnTo>
                    <a:pt x="75" y="13"/>
                  </a:lnTo>
                  <a:lnTo>
                    <a:pt x="79" y="13"/>
                  </a:lnTo>
                  <a:lnTo>
                    <a:pt x="82" y="13"/>
                  </a:lnTo>
                  <a:lnTo>
                    <a:pt x="86" y="13"/>
                  </a:lnTo>
                  <a:lnTo>
                    <a:pt x="90" y="13"/>
                  </a:lnTo>
                  <a:lnTo>
                    <a:pt x="90" y="17"/>
                  </a:lnTo>
                  <a:lnTo>
                    <a:pt x="94" y="9"/>
                  </a:lnTo>
                  <a:lnTo>
                    <a:pt x="94" y="13"/>
                  </a:lnTo>
                  <a:lnTo>
                    <a:pt x="97" y="17"/>
                  </a:lnTo>
                  <a:lnTo>
                    <a:pt x="101" y="13"/>
                  </a:lnTo>
                  <a:lnTo>
                    <a:pt x="101" y="9"/>
                  </a:lnTo>
                  <a:lnTo>
                    <a:pt x="105" y="9"/>
                  </a:lnTo>
                  <a:lnTo>
                    <a:pt x="105" y="13"/>
                  </a:lnTo>
                  <a:lnTo>
                    <a:pt x="105" y="17"/>
                  </a:lnTo>
                  <a:lnTo>
                    <a:pt x="105" y="9"/>
                  </a:lnTo>
                  <a:lnTo>
                    <a:pt x="105" y="13"/>
                  </a:lnTo>
                  <a:lnTo>
                    <a:pt x="109" y="13"/>
                  </a:lnTo>
                  <a:lnTo>
                    <a:pt x="109" y="9"/>
                  </a:lnTo>
                  <a:lnTo>
                    <a:pt x="109" y="17"/>
                  </a:lnTo>
                  <a:lnTo>
                    <a:pt x="109" y="13"/>
                  </a:lnTo>
                  <a:lnTo>
                    <a:pt x="109" y="17"/>
                  </a:lnTo>
                  <a:lnTo>
                    <a:pt x="112" y="9"/>
                  </a:lnTo>
                  <a:lnTo>
                    <a:pt x="112" y="13"/>
                  </a:lnTo>
                  <a:lnTo>
                    <a:pt x="116" y="13"/>
                  </a:lnTo>
                  <a:lnTo>
                    <a:pt x="116" y="9"/>
                  </a:lnTo>
                  <a:lnTo>
                    <a:pt x="116" y="13"/>
                  </a:lnTo>
                  <a:lnTo>
                    <a:pt x="116" y="9"/>
                  </a:lnTo>
                  <a:lnTo>
                    <a:pt x="120" y="9"/>
                  </a:lnTo>
                  <a:lnTo>
                    <a:pt x="120" y="17"/>
                  </a:lnTo>
                  <a:lnTo>
                    <a:pt x="124" y="9"/>
                  </a:lnTo>
                  <a:lnTo>
                    <a:pt x="124" y="22"/>
                  </a:lnTo>
                  <a:lnTo>
                    <a:pt x="124" y="9"/>
                  </a:lnTo>
                  <a:lnTo>
                    <a:pt x="124" y="17"/>
                  </a:lnTo>
                  <a:lnTo>
                    <a:pt x="124" y="13"/>
                  </a:lnTo>
                  <a:lnTo>
                    <a:pt x="127" y="17"/>
                  </a:lnTo>
                  <a:lnTo>
                    <a:pt x="127" y="13"/>
                  </a:lnTo>
                  <a:lnTo>
                    <a:pt x="127" y="9"/>
                  </a:lnTo>
                  <a:lnTo>
                    <a:pt x="127" y="22"/>
                  </a:lnTo>
                  <a:lnTo>
                    <a:pt x="127" y="9"/>
                  </a:lnTo>
                  <a:lnTo>
                    <a:pt x="131" y="13"/>
                  </a:lnTo>
                  <a:lnTo>
                    <a:pt x="135" y="9"/>
                  </a:lnTo>
                  <a:lnTo>
                    <a:pt x="135" y="22"/>
                  </a:lnTo>
                  <a:lnTo>
                    <a:pt x="135" y="13"/>
                  </a:lnTo>
                  <a:lnTo>
                    <a:pt x="139" y="17"/>
                  </a:lnTo>
                  <a:lnTo>
                    <a:pt x="139" y="9"/>
                  </a:lnTo>
                  <a:lnTo>
                    <a:pt x="139" y="13"/>
                  </a:lnTo>
                  <a:lnTo>
                    <a:pt x="142" y="13"/>
                  </a:lnTo>
                  <a:lnTo>
                    <a:pt x="142" y="9"/>
                  </a:lnTo>
                  <a:lnTo>
                    <a:pt x="142" y="13"/>
                  </a:lnTo>
                  <a:lnTo>
                    <a:pt x="142" y="9"/>
                  </a:lnTo>
                  <a:lnTo>
                    <a:pt x="146" y="17"/>
                  </a:lnTo>
                  <a:lnTo>
                    <a:pt x="146" y="13"/>
                  </a:lnTo>
                  <a:lnTo>
                    <a:pt x="146" y="9"/>
                  </a:lnTo>
                  <a:lnTo>
                    <a:pt x="150" y="13"/>
                  </a:lnTo>
                  <a:lnTo>
                    <a:pt x="150" y="9"/>
                  </a:lnTo>
                  <a:lnTo>
                    <a:pt x="154" y="13"/>
                  </a:lnTo>
                  <a:lnTo>
                    <a:pt x="154" y="17"/>
                  </a:lnTo>
                  <a:lnTo>
                    <a:pt x="154" y="13"/>
                  </a:lnTo>
                  <a:lnTo>
                    <a:pt x="157" y="13"/>
                  </a:lnTo>
                  <a:lnTo>
                    <a:pt x="157" y="9"/>
                  </a:lnTo>
                  <a:lnTo>
                    <a:pt x="157" y="13"/>
                  </a:lnTo>
                  <a:lnTo>
                    <a:pt x="157" y="17"/>
                  </a:lnTo>
                  <a:lnTo>
                    <a:pt x="161" y="13"/>
                  </a:lnTo>
                  <a:lnTo>
                    <a:pt x="161" y="17"/>
                  </a:lnTo>
                  <a:lnTo>
                    <a:pt x="161" y="9"/>
                  </a:lnTo>
                  <a:lnTo>
                    <a:pt x="165" y="13"/>
                  </a:lnTo>
                  <a:lnTo>
                    <a:pt x="165" y="17"/>
                  </a:lnTo>
                  <a:lnTo>
                    <a:pt x="165" y="13"/>
                  </a:lnTo>
                  <a:lnTo>
                    <a:pt x="165" y="22"/>
                  </a:lnTo>
                  <a:lnTo>
                    <a:pt x="169" y="13"/>
                  </a:lnTo>
                  <a:lnTo>
                    <a:pt x="169" y="17"/>
                  </a:lnTo>
                  <a:lnTo>
                    <a:pt x="169" y="22"/>
                  </a:lnTo>
                  <a:lnTo>
                    <a:pt x="169" y="13"/>
                  </a:lnTo>
                  <a:lnTo>
                    <a:pt x="172" y="22"/>
                  </a:lnTo>
                  <a:lnTo>
                    <a:pt x="172" y="13"/>
                  </a:lnTo>
                  <a:lnTo>
                    <a:pt x="172" y="22"/>
                  </a:lnTo>
                  <a:lnTo>
                    <a:pt x="172" y="26"/>
                  </a:lnTo>
                  <a:lnTo>
                    <a:pt x="176" y="22"/>
                  </a:lnTo>
                  <a:lnTo>
                    <a:pt x="176" y="5"/>
                  </a:lnTo>
                  <a:lnTo>
                    <a:pt x="176" y="22"/>
                  </a:lnTo>
                  <a:lnTo>
                    <a:pt x="176" y="13"/>
                  </a:lnTo>
                  <a:lnTo>
                    <a:pt x="176" y="17"/>
                  </a:lnTo>
                  <a:lnTo>
                    <a:pt x="180" y="9"/>
                  </a:lnTo>
                  <a:lnTo>
                    <a:pt x="180" y="13"/>
                  </a:lnTo>
                  <a:lnTo>
                    <a:pt x="184" y="13"/>
                  </a:lnTo>
                  <a:lnTo>
                    <a:pt x="184" y="9"/>
                  </a:lnTo>
                  <a:lnTo>
                    <a:pt x="184" y="17"/>
                  </a:lnTo>
                  <a:lnTo>
                    <a:pt x="187" y="13"/>
                  </a:lnTo>
                  <a:lnTo>
                    <a:pt x="187" y="9"/>
                  </a:lnTo>
                  <a:lnTo>
                    <a:pt x="187" y="13"/>
                  </a:lnTo>
                  <a:lnTo>
                    <a:pt x="187" y="17"/>
                  </a:lnTo>
                  <a:lnTo>
                    <a:pt x="191" y="13"/>
                  </a:lnTo>
                  <a:lnTo>
                    <a:pt x="191" y="9"/>
                  </a:lnTo>
                  <a:lnTo>
                    <a:pt x="191" y="13"/>
                  </a:lnTo>
                  <a:lnTo>
                    <a:pt x="195" y="13"/>
                  </a:lnTo>
                  <a:lnTo>
                    <a:pt x="195" y="9"/>
                  </a:lnTo>
                  <a:lnTo>
                    <a:pt x="195" y="17"/>
                  </a:lnTo>
                  <a:lnTo>
                    <a:pt x="195" y="13"/>
                  </a:lnTo>
                  <a:lnTo>
                    <a:pt x="199" y="13"/>
                  </a:lnTo>
                  <a:lnTo>
                    <a:pt x="199" y="9"/>
                  </a:lnTo>
                  <a:lnTo>
                    <a:pt x="199" y="17"/>
                  </a:lnTo>
                  <a:lnTo>
                    <a:pt x="199" y="26"/>
                  </a:lnTo>
                  <a:lnTo>
                    <a:pt x="202" y="17"/>
                  </a:lnTo>
                  <a:lnTo>
                    <a:pt x="202" y="22"/>
                  </a:lnTo>
                  <a:lnTo>
                    <a:pt x="202" y="17"/>
                  </a:lnTo>
                  <a:lnTo>
                    <a:pt x="202" y="13"/>
                  </a:lnTo>
                  <a:lnTo>
                    <a:pt x="206" y="17"/>
                  </a:lnTo>
                  <a:lnTo>
                    <a:pt x="206" y="13"/>
                  </a:lnTo>
                  <a:lnTo>
                    <a:pt x="206"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55" name="Freeform 163"/>
            <p:cNvSpPr>
              <a:spLocks/>
            </p:cNvSpPr>
            <p:nvPr/>
          </p:nvSpPr>
          <p:spPr bwMode="auto">
            <a:xfrm>
              <a:off x="918" y="800"/>
              <a:ext cx="499" cy="188"/>
            </a:xfrm>
            <a:custGeom>
              <a:avLst/>
              <a:gdLst>
                <a:gd name="T0" fmla="*/ 3 w 596"/>
                <a:gd name="T1" fmla="*/ 9 h 192"/>
                <a:gd name="T2" fmla="*/ 3 w 596"/>
                <a:gd name="T3" fmla="*/ 22 h 192"/>
                <a:gd name="T4" fmla="*/ 3 w 596"/>
                <a:gd name="T5" fmla="*/ 24 h 192"/>
                <a:gd name="T6" fmla="*/ 4 w 596"/>
                <a:gd name="T7" fmla="*/ 41 h 192"/>
                <a:gd name="T8" fmla="*/ 5 w 596"/>
                <a:gd name="T9" fmla="*/ 54 h 192"/>
                <a:gd name="T10" fmla="*/ 7 w 596"/>
                <a:gd name="T11" fmla="*/ 63 h 192"/>
                <a:gd name="T12" fmla="*/ 7 w 596"/>
                <a:gd name="T13" fmla="*/ 68 h 192"/>
                <a:gd name="T14" fmla="*/ 8 w 596"/>
                <a:gd name="T15" fmla="*/ 81 h 192"/>
                <a:gd name="T16" fmla="*/ 9 w 596"/>
                <a:gd name="T17" fmla="*/ 81 h 192"/>
                <a:gd name="T18" fmla="*/ 10 w 596"/>
                <a:gd name="T19" fmla="*/ 90 h 192"/>
                <a:gd name="T20" fmla="*/ 11 w 596"/>
                <a:gd name="T21" fmla="*/ 90 h 192"/>
                <a:gd name="T22" fmla="*/ 11 w 596"/>
                <a:gd name="T23" fmla="*/ 100 h 192"/>
                <a:gd name="T24" fmla="*/ 13 w 596"/>
                <a:gd name="T25" fmla="*/ 104 h 192"/>
                <a:gd name="T26" fmla="*/ 13 w 596"/>
                <a:gd name="T27" fmla="*/ 106 h 192"/>
                <a:gd name="T28" fmla="*/ 15 w 596"/>
                <a:gd name="T29" fmla="*/ 110 h 192"/>
                <a:gd name="T30" fmla="*/ 16 w 596"/>
                <a:gd name="T31" fmla="*/ 106 h 192"/>
                <a:gd name="T32" fmla="*/ 17 w 596"/>
                <a:gd name="T33" fmla="*/ 113 h 192"/>
                <a:gd name="T34" fmla="*/ 18 w 596"/>
                <a:gd name="T35" fmla="*/ 110 h 192"/>
                <a:gd name="T36" fmla="*/ 19 w 596"/>
                <a:gd name="T37" fmla="*/ 113 h 192"/>
                <a:gd name="T38" fmla="*/ 19 w 596"/>
                <a:gd name="T39" fmla="*/ 110 h 192"/>
                <a:gd name="T40" fmla="*/ 22 w 596"/>
                <a:gd name="T41" fmla="*/ 116 h 192"/>
                <a:gd name="T42" fmla="*/ 23 w 596"/>
                <a:gd name="T43" fmla="*/ 118 h 192"/>
                <a:gd name="T44" fmla="*/ 23 w 596"/>
                <a:gd name="T45" fmla="*/ 123 h 192"/>
                <a:gd name="T46" fmla="*/ 23 w 596"/>
                <a:gd name="T47" fmla="*/ 123 h 192"/>
                <a:gd name="T48" fmla="*/ 26 w 596"/>
                <a:gd name="T49" fmla="*/ 116 h 192"/>
                <a:gd name="T50" fmla="*/ 27 w 596"/>
                <a:gd name="T51" fmla="*/ 123 h 192"/>
                <a:gd name="T52" fmla="*/ 28 w 596"/>
                <a:gd name="T53" fmla="*/ 123 h 192"/>
                <a:gd name="T54" fmla="*/ 28 w 596"/>
                <a:gd name="T55" fmla="*/ 123 h 192"/>
                <a:gd name="T56" fmla="*/ 29 w 596"/>
                <a:gd name="T57" fmla="*/ 123 h 192"/>
                <a:gd name="T58" fmla="*/ 31 w 596"/>
                <a:gd name="T59" fmla="*/ 123 h 192"/>
                <a:gd name="T60" fmla="*/ 32 w 596"/>
                <a:gd name="T61" fmla="*/ 127 h 192"/>
                <a:gd name="T62" fmla="*/ 33 w 596"/>
                <a:gd name="T63" fmla="*/ 127 h 192"/>
                <a:gd name="T64" fmla="*/ 34 w 596"/>
                <a:gd name="T65" fmla="*/ 127 h 192"/>
                <a:gd name="T66" fmla="*/ 34 w 596"/>
                <a:gd name="T67" fmla="*/ 127 h 192"/>
                <a:gd name="T68" fmla="*/ 35 w 596"/>
                <a:gd name="T69" fmla="*/ 127 h 192"/>
                <a:gd name="T70" fmla="*/ 37 w 596"/>
                <a:gd name="T71" fmla="*/ 135 h 192"/>
                <a:gd name="T72" fmla="*/ 38 w 596"/>
                <a:gd name="T73" fmla="*/ 127 h 192"/>
                <a:gd name="T74" fmla="*/ 39 w 596"/>
                <a:gd name="T75" fmla="*/ 135 h 192"/>
                <a:gd name="T76" fmla="*/ 40 w 596"/>
                <a:gd name="T77" fmla="*/ 135 h 192"/>
                <a:gd name="T78" fmla="*/ 41 w 596"/>
                <a:gd name="T79" fmla="*/ 135 h 192"/>
                <a:gd name="T80" fmla="*/ 41 w 596"/>
                <a:gd name="T81" fmla="*/ 127 h 192"/>
                <a:gd name="T82" fmla="*/ 44 w 596"/>
                <a:gd name="T83" fmla="*/ 135 h 192"/>
                <a:gd name="T84" fmla="*/ 44 w 596"/>
                <a:gd name="T85" fmla="*/ 127 h 192"/>
                <a:gd name="T86" fmla="*/ 47 w 596"/>
                <a:gd name="T87" fmla="*/ 127 h 192"/>
                <a:gd name="T88" fmla="*/ 49 w 596"/>
                <a:gd name="T89" fmla="*/ 135 h 192"/>
                <a:gd name="T90" fmla="*/ 49 w 596"/>
                <a:gd name="T91" fmla="*/ 127 h 192"/>
                <a:gd name="T92" fmla="*/ 52 w 596"/>
                <a:gd name="T93" fmla="*/ 135 h 192"/>
                <a:gd name="T94" fmla="*/ 54 w 596"/>
                <a:gd name="T95" fmla="*/ 135 h 192"/>
                <a:gd name="T96" fmla="*/ 56 w 596"/>
                <a:gd name="T97" fmla="*/ 135 h 192"/>
                <a:gd name="T98" fmla="*/ 58 w 596"/>
                <a:gd name="T99" fmla="*/ 135 h 192"/>
                <a:gd name="T100" fmla="*/ 59 w 596"/>
                <a:gd name="T101" fmla="*/ 135 h 192"/>
                <a:gd name="T102" fmla="*/ 60 w 596"/>
                <a:gd name="T103" fmla="*/ 135 h 192"/>
                <a:gd name="T104" fmla="*/ 62 w 596"/>
                <a:gd name="T105" fmla="*/ 141 h 192"/>
                <a:gd name="T106" fmla="*/ 63 w 596"/>
                <a:gd name="T107" fmla="*/ 141 h 192"/>
                <a:gd name="T108" fmla="*/ 63 w 596"/>
                <a:gd name="T109" fmla="*/ 141 h 192"/>
                <a:gd name="T110" fmla="*/ 64 w 596"/>
                <a:gd name="T111" fmla="*/ 141 h 192"/>
                <a:gd name="T112" fmla="*/ 66 w 596"/>
                <a:gd name="T113" fmla="*/ 135 h 192"/>
                <a:gd name="T114" fmla="*/ 67 w 596"/>
                <a:gd name="T115" fmla="*/ 135 h 192"/>
                <a:gd name="T116" fmla="*/ 68 w 596"/>
                <a:gd name="T117" fmla="*/ 135 h 192"/>
                <a:gd name="T118" fmla="*/ 69 w 596"/>
                <a:gd name="T119" fmla="*/ 135 h 192"/>
                <a:gd name="T120" fmla="*/ 70 w 596"/>
                <a:gd name="T121" fmla="*/ 135 h 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6" h="192">
                  <a:moveTo>
                    <a:pt x="3" y="192"/>
                  </a:moveTo>
                  <a:lnTo>
                    <a:pt x="0" y="141"/>
                  </a:lnTo>
                  <a:lnTo>
                    <a:pt x="0" y="110"/>
                  </a:lnTo>
                  <a:lnTo>
                    <a:pt x="4" y="83"/>
                  </a:lnTo>
                  <a:lnTo>
                    <a:pt x="4" y="57"/>
                  </a:lnTo>
                  <a:lnTo>
                    <a:pt x="4" y="39"/>
                  </a:lnTo>
                  <a:lnTo>
                    <a:pt x="4" y="22"/>
                  </a:lnTo>
                  <a:lnTo>
                    <a:pt x="8" y="13"/>
                  </a:lnTo>
                  <a:lnTo>
                    <a:pt x="8" y="9"/>
                  </a:lnTo>
                  <a:lnTo>
                    <a:pt x="12" y="0"/>
                  </a:lnTo>
                  <a:lnTo>
                    <a:pt x="12" y="4"/>
                  </a:lnTo>
                  <a:lnTo>
                    <a:pt x="12" y="0"/>
                  </a:lnTo>
                  <a:lnTo>
                    <a:pt x="15" y="9"/>
                  </a:lnTo>
                  <a:lnTo>
                    <a:pt x="15" y="13"/>
                  </a:lnTo>
                  <a:lnTo>
                    <a:pt x="15" y="9"/>
                  </a:lnTo>
                  <a:lnTo>
                    <a:pt x="15" y="22"/>
                  </a:lnTo>
                  <a:lnTo>
                    <a:pt x="19" y="31"/>
                  </a:lnTo>
                  <a:lnTo>
                    <a:pt x="19" y="22"/>
                  </a:lnTo>
                  <a:lnTo>
                    <a:pt x="19" y="31"/>
                  </a:lnTo>
                  <a:lnTo>
                    <a:pt x="19" y="22"/>
                  </a:lnTo>
                  <a:lnTo>
                    <a:pt x="23" y="22"/>
                  </a:lnTo>
                  <a:lnTo>
                    <a:pt x="23" y="31"/>
                  </a:lnTo>
                  <a:lnTo>
                    <a:pt x="27" y="31"/>
                  </a:lnTo>
                  <a:lnTo>
                    <a:pt x="30" y="35"/>
                  </a:lnTo>
                  <a:lnTo>
                    <a:pt x="30" y="44"/>
                  </a:lnTo>
                  <a:lnTo>
                    <a:pt x="30" y="39"/>
                  </a:lnTo>
                  <a:lnTo>
                    <a:pt x="30" y="53"/>
                  </a:lnTo>
                  <a:lnTo>
                    <a:pt x="34" y="44"/>
                  </a:lnTo>
                  <a:lnTo>
                    <a:pt x="34" y="53"/>
                  </a:lnTo>
                  <a:lnTo>
                    <a:pt x="34" y="44"/>
                  </a:lnTo>
                  <a:lnTo>
                    <a:pt x="34" y="53"/>
                  </a:lnTo>
                  <a:lnTo>
                    <a:pt x="38" y="53"/>
                  </a:lnTo>
                  <a:lnTo>
                    <a:pt x="38" y="57"/>
                  </a:lnTo>
                  <a:lnTo>
                    <a:pt x="38" y="61"/>
                  </a:lnTo>
                  <a:lnTo>
                    <a:pt x="42" y="66"/>
                  </a:lnTo>
                  <a:lnTo>
                    <a:pt x="42" y="57"/>
                  </a:lnTo>
                  <a:lnTo>
                    <a:pt x="42" y="66"/>
                  </a:lnTo>
                  <a:lnTo>
                    <a:pt x="45" y="66"/>
                  </a:lnTo>
                  <a:lnTo>
                    <a:pt x="45" y="70"/>
                  </a:lnTo>
                  <a:lnTo>
                    <a:pt x="45" y="66"/>
                  </a:lnTo>
                  <a:lnTo>
                    <a:pt x="45" y="75"/>
                  </a:lnTo>
                  <a:lnTo>
                    <a:pt x="49" y="70"/>
                  </a:lnTo>
                  <a:lnTo>
                    <a:pt x="49" y="79"/>
                  </a:lnTo>
                  <a:lnTo>
                    <a:pt x="49" y="75"/>
                  </a:lnTo>
                  <a:lnTo>
                    <a:pt x="49" y="79"/>
                  </a:lnTo>
                  <a:lnTo>
                    <a:pt x="53" y="79"/>
                  </a:lnTo>
                  <a:lnTo>
                    <a:pt x="53" y="88"/>
                  </a:lnTo>
                  <a:lnTo>
                    <a:pt x="53" y="79"/>
                  </a:lnTo>
                  <a:lnTo>
                    <a:pt x="53" y="83"/>
                  </a:lnTo>
                  <a:lnTo>
                    <a:pt x="56" y="88"/>
                  </a:lnTo>
                  <a:lnTo>
                    <a:pt x="56" y="92"/>
                  </a:lnTo>
                  <a:lnTo>
                    <a:pt x="56" y="88"/>
                  </a:lnTo>
                  <a:lnTo>
                    <a:pt x="56" y="92"/>
                  </a:lnTo>
                  <a:lnTo>
                    <a:pt x="60" y="88"/>
                  </a:lnTo>
                  <a:lnTo>
                    <a:pt x="60" y="97"/>
                  </a:lnTo>
                  <a:lnTo>
                    <a:pt x="60" y="92"/>
                  </a:lnTo>
                  <a:lnTo>
                    <a:pt x="64" y="105"/>
                  </a:lnTo>
                  <a:lnTo>
                    <a:pt x="64" y="92"/>
                  </a:lnTo>
                  <a:lnTo>
                    <a:pt x="64" y="97"/>
                  </a:lnTo>
                  <a:lnTo>
                    <a:pt x="64" y="92"/>
                  </a:lnTo>
                  <a:lnTo>
                    <a:pt x="64" y="97"/>
                  </a:lnTo>
                  <a:lnTo>
                    <a:pt x="68" y="92"/>
                  </a:lnTo>
                  <a:lnTo>
                    <a:pt x="68" y="97"/>
                  </a:lnTo>
                  <a:lnTo>
                    <a:pt x="68" y="105"/>
                  </a:lnTo>
                  <a:lnTo>
                    <a:pt x="68" y="101"/>
                  </a:lnTo>
                  <a:lnTo>
                    <a:pt x="71" y="105"/>
                  </a:lnTo>
                  <a:lnTo>
                    <a:pt x="71" y="101"/>
                  </a:lnTo>
                  <a:lnTo>
                    <a:pt x="71" y="110"/>
                  </a:lnTo>
                  <a:lnTo>
                    <a:pt x="75" y="105"/>
                  </a:lnTo>
                  <a:lnTo>
                    <a:pt x="75" y="101"/>
                  </a:lnTo>
                  <a:lnTo>
                    <a:pt x="75" y="114"/>
                  </a:lnTo>
                  <a:lnTo>
                    <a:pt x="75" y="97"/>
                  </a:lnTo>
                  <a:lnTo>
                    <a:pt x="75" y="110"/>
                  </a:lnTo>
                  <a:lnTo>
                    <a:pt x="79" y="105"/>
                  </a:lnTo>
                  <a:lnTo>
                    <a:pt x="79" y="110"/>
                  </a:lnTo>
                  <a:lnTo>
                    <a:pt x="79" y="114"/>
                  </a:lnTo>
                  <a:lnTo>
                    <a:pt x="79" y="110"/>
                  </a:lnTo>
                  <a:lnTo>
                    <a:pt x="79" y="114"/>
                  </a:lnTo>
                  <a:lnTo>
                    <a:pt x="83" y="114"/>
                  </a:lnTo>
                  <a:lnTo>
                    <a:pt x="83" y="110"/>
                  </a:lnTo>
                  <a:lnTo>
                    <a:pt x="83" y="114"/>
                  </a:lnTo>
                  <a:lnTo>
                    <a:pt x="83" y="118"/>
                  </a:lnTo>
                  <a:lnTo>
                    <a:pt x="86" y="118"/>
                  </a:lnTo>
                  <a:lnTo>
                    <a:pt x="86" y="114"/>
                  </a:lnTo>
                  <a:lnTo>
                    <a:pt x="86" y="118"/>
                  </a:lnTo>
                  <a:lnTo>
                    <a:pt x="90" y="123"/>
                  </a:lnTo>
                  <a:lnTo>
                    <a:pt x="90" y="118"/>
                  </a:lnTo>
                  <a:lnTo>
                    <a:pt x="90" y="114"/>
                  </a:lnTo>
                  <a:lnTo>
                    <a:pt x="90" y="118"/>
                  </a:lnTo>
                  <a:lnTo>
                    <a:pt x="94" y="127"/>
                  </a:lnTo>
                  <a:lnTo>
                    <a:pt x="94" y="114"/>
                  </a:lnTo>
                  <a:lnTo>
                    <a:pt x="94" y="127"/>
                  </a:lnTo>
                  <a:lnTo>
                    <a:pt x="94" y="114"/>
                  </a:lnTo>
                  <a:lnTo>
                    <a:pt x="94" y="123"/>
                  </a:lnTo>
                  <a:lnTo>
                    <a:pt x="98" y="114"/>
                  </a:lnTo>
                  <a:lnTo>
                    <a:pt x="98" y="123"/>
                  </a:lnTo>
                  <a:lnTo>
                    <a:pt x="98" y="127"/>
                  </a:lnTo>
                  <a:lnTo>
                    <a:pt x="101" y="127"/>
                  </a:lnTo>
                  <a:lnTo>
                    <a:pt x="101" y="123"/>
                  </a:lnTo>
                  <a:lnTo>
                    <a:pt x="101" y="127"/>
                  </a:lnTo>
                  <a:lnTo>
                    <a:pt x="106" y="132"/>
                  </a:lnTo>
                  <a:lnTo>
                    <a:pt x="106" y="127"/>
                  </a:lnTo>
                  <a:lnTo>
                    <a:pt x="109" y="127"/>
                  </a:lnTo>
                  <a:lnTo>
                    <a:pt x="109" y="132"/>
                  </a:lnTo>
                  <a:lnTo>
                    <a:pt x="112" y="127"/>
                  </a:lnTo>
                  <a:lnTo>
                    <a:pt x="112" y="132"/>
                  </a:lnTo>
                  <a:lnTo>
                    <a:pt x="112" y="136"/>
                  </a:lnTo>
                  <a:lnTo>
                    <a:pt x="112" y="132"/>
                  </a:lnTo>
                  <a:lnTo>
                    <a:pt x="116" y="136"/>
                  </a:lnTo>
                  <a:lnTo>
                    <a:pt x="116" y="127"/>
                  </a:lnTo>
                  <a:lnTo>
                    <a:pt x="116" y="132"/>
                  </a:lnTo>
                  <a:lnTo>
                    <a:pt x="116" y="136"/>
                  </a:lnTo>
                  <a:lnTo>
                    <a:pt x="120" y="127"/>
                  </a:lnTo>
                  <a:lnTo>
                    <a:pt x="120" y="132"/>
                  </a:lnTo>
                  <a:lnTo>
                    <a:pt x="120" y="136"/>
                  </a:lnTo>
                  <a:lnTo>
                    <a:pt x="124" y="141"/>
                  </a:lnTo>
                  <a:lnTo>
                    <a:pt x="124" y="136"/>
                  </a:lnTo>
                  <a:lnTo>
                    <a:pt x="124" y="141"/>
                  </a:lnTo>
                  <a:lnTo>
                    <a:pt x="124" y="136"/>
                  </a:lnTo>
                  <a:lnTo>
                    <a:pt x="127" y="132"/>
                  </a:lnTo>
                  <a:lnTo>
                    <a:pt x="127" y="136"/>
                  </a:lnTo>
                  <a:lnTo>
                    <a:pt x="127" y="141"/>
                  </a:lnTo>
                  <a:lnTo>
                    <a:pt x="132" y="136"/>
                  </a:lnTo>
                  <a:lnTo>
                    <a:pt x="132" y="146"/>
                  </a:lnTo>
                  <a:lnTo>
                    <a:pt x="132" y="141"/>
                  </a:lnTo>
                  <a:lnTo>
                    <a:pt x="132" y="136"/>
                  </a:lnTo>
                  <a:lnTo>
                    <a:pt x="132" y="141"/>
                  </a:lnTo>
                  <a:lnTo>
                    <a:pt x="135" y="141"/>
                  </a:lnTo>
                  <a:lnTo>
                    <a:pt x="135" y="150"/>
                  </a:lnTo>
                  <a:lnTo>
                    <a:pt x="135" y="141"/>
                  </a:lnTo>
                  <a:lnTo>
                    <a:pt x="135" y="136"/>
                  </a:lnTo>
                  <a:lnTo>
                    <a:pt x="139" y="136"/>
                  </a:lnTo>
                  <a:lnTo>
                    <a:pt x="139" y="141"/>
                  </a:lnTo>
                  <a:lnTo>
                    <a:pt x="142" y="141"/>
                  </a:lnTo>
                  <a:lnTo>
                    <a:pt x="142" y="146"/>
                  </a:lnTo>
                  <a:lnTo>
                    <a:pt x="142" y="141"/>
                  </a:lnTo>
                  <a:lnTo>
                    <a:pt x="142" y="136"/>
                  </a:lnTo>
                  <a:lnTo>
                    <a:pt x="147" y="146"/>
                  </a:lnTo>
                  <a:lnTo>
                    <a:pt x="147" y="141"/>
                  </a:lnTo>
                  <a:lnTo>
                    <a:pt x="147" y="146"/>
                  </a:lnTo>
                  <a:lnTo>
                    <a:pt x="147" y="141"/>
                  </a:lnTo>
                  <a:lnTo>
                    <a:pt x="150" y="146"/>
                  </a:lnTo>
                  <a:lnTo>
                    <a:pt x="150" y="154"/>
                  </a:lnTo>
                  <a:lnTo>
                    <a:pt x="150" y="141"/>
                  </a:lnTo>
                  <a:lnTo>
                    <a:pt x="150" y="146"/>
                  </a:lnTo>
                  <a:lnTo>
                    <a:pt x="154" y="150"/>
                  </a:lnTo>
                  <a:lnTo>
                    <a:pt x="154" y="146"/>
                  </a:lnTo>
                  <a:lnTo>
                    <a:pt x="154" y="141"/>
                  </a:lnTo>
                  <a:lnTo>
                    <a:pt x="154" y="150"/>
                  </a:lnTo>
                  <a:lnTo>
                    <a:pt x="157" y="159"/>
                  </a:lnTo>
                  <a:lnTo>
                    <a:pt x="157" y="146"/>
                  </a:lnTo>
                  <a:lnTo>
                    <a:pt x="157" y="150"/>
                  </a:lnTo>
                  <a:lnTo>
                    <a:pt x="157" y="146"/>
                  </a:lnTo>
                  <a:lnTo>
                    <a:pt x="161" y="150"/>
                  </a:lnTo>
                  <a:lnTo>
                    <a:pt x="161" y="146"/>
                  </a:lnTo>
                  <a:lnTo>
                    <a:pt x="161" y="150"/>
                  </a:lnTo>
                  <a:lnTo>
                    <a:pt x="161" y="154"/>
                  </a:lnTo>
                  <a:lnTo>
                    <a:pt x="165" y="146"/>
                  </a:lnTo>
                  <a:lnTo>
                    <a:pt x="165" y="150"/>
                  </a:lnTo>
                  <a:lnTo>
                    <a:pt x="165" y="141"/>
                  </a:lnTo>
                  <a:lnTo>
                    <a:pt x="165" y="150"/>
                  </a:lnTo>
                  <a:lnTo>
                    <a:pt x="168" y="146"/>
                  </a:lnTo>
                  <a:lnTo>
                    <a:pt x="168" y="150"/>
                  </a:lnTo>
                  <a:lnTo>
                    <a:pt x="168" y="154"/>
                  </a:lnTo>
                  <a:lnTo>
                    <a:pt x="168" y="146"/>
                  </a:lnTo>
                  <a:lnTo>
                    <a:pt x="168" y="150"/>
                  </a:lnTo>
                  <a:lnTo>
                    <a:pt x="173" y="141"/>
                  </a:lnTo>
                  <a:lnTo>
                    <a:pt x="173" y="150"/>
                  </a:lnTo>
                  <a:lnTo>
                    <a:pt x="173" y="141"/>
                  </a:lnTo>
                  <a:lnTo>
                    <a:pt x="176" y="154"/>
                  </a:lnTo>
                  <a:lnTo>
                    <a:pt x="176" y="150"/>
                  </a:lnTo>
                  <a:lnTo>
                    <a:pt x="180" y="159"/>
                  </a:lnTo>
                  <a:lnTo>
                    <a:pt x="180" y="150"/>
                  </a:lnTo>
                  <a:lnTo>
                    <a:pt x="180" y="154"/>
                  </a:lnTo>
                  <a:lnTo>
                    <a:pt x="183" y="154"/>
                  </a:lnTo>
                  <a:lnTo>
                    <a:pt x="183" y="150"/>
                  </a:lnTo>
                  <a:lnTo>
                    <a:pt x="183" y="163"/>
                  </a:lnTo>
                  <a:lnTo>
                    <a:pt x="188" y="154"/>
                  </a:lnTo>
                  <a:lnTo>
                    <a:pt x="188" y="150"/>
                  </a:lnTo>
                  <a:lnTo>
                    <a:pt x="191" y="154"/>
                  </a:lnTo>
                  <a:lnTo>
                    <a:pt x="191" y="150"/>
                  </a:lnTo>
                  <a:lnTo>
                    <a:pt x="191" y="154"/>
                  </a:lnTo>
                  <a:lnTo>
                    <a:pt x="195" y="150"/>
                  </a:lnTo>
                  <a:lnTo>
                    <a:pt x="195" y="154"/>
                  </a:lnTo>
                  <a:lnTo>
                    <a:pt x="195" y="150"/>
                  </a:lnTo>
                  <a:lnTo>
                    <a:pt x="195" y="154"/>
                  </a:lnTo>
                  <a:lnTo>
                    <a:pt x="199" y="159"/>
                  </a:lnTo>
                  <a:lnTo>
                    <a:pt x="199" y="150"/>
                  </a:lnTo>
                  <a:lnTo>
                    <a:pt x="199" y="163"/>
                  </a:lnTo>
                  <a:lnTo>
                    <a:pt x="199" y="154"/>
                  </a:lnTo>
                  <a:lnTo>
                    <a:pt x="203" y="154"/>
                  </a:lnTo>
                  <a:lnTo>
                    <a:pt x="203" y="150"/>
                  </a:lnTo>
                  <a:lnTo>
                    <a:pt x="203" y="159"/>
                  </a:lnTo>
                  <a:lnTo>
                    <a:pt x="203" y="150"/>
                  </a:lnTo>
                  <a:lnTo>
                    <a:pt x="206" y="154"/>
                  </a:lnTo>
                  <a:lnTo>
                    <a:pt x="206" y="159"/>
                  </a:lnTo>
                  <a:lnTo>
                    <a:pt x="206" y="154"/>
                  </a:lnTo>
                  <a:lnTo>
                    <a:pt x="210" y="159"/>
                  </a:lnTo>
                  <a:lnTo>
                    <a:pt x="210" y="154"/>
                  </a:lnTo>
                  <a:lnTo>
                    <a:pt x="210" y="159"/>
                  </a:lnTo>
                  <a:lnTo>
                    <a:pt x="214" y="163"/>
                  </a:lnTo>
                  <a:lnTo>
                    <a:pt x="214" y="154"/>
                  </a:lnTo>
                  <a:lnTo>
                    <a:pt x="214" y="150"/>
                  </a:lnTo>
                  <a:lnTo>
                    <a:pt x="217" y="154"/>
                  </a:lnTo>
                  <a:lnTo>
                    <a:pt x="217" y="150"/>
                  </a:lnTo>
                  <a:lnTo>
                    <a:pt x="217" y="154"/>
                  </a:lnTo>
                  <a:lnTo>
                    <a:pt x="217" y="159"/>
                  </a:lnTo>
                  <a:lnTo>
                    <a:pt x="221" y="159"/>
                  </a:lnTo>
                  <a:lnTo>
                    <a:pt x="221" y="154"/>
                  </a:lnTo>
                  <a:lnTo>
                    <a:pt x="225" y="159"/>
                  </a:lnTo>
                  <a:lnTo>
                    <a:pt x="225" y="154"/>
                  </a:lnTo>
                  <a:lnTo>
                    <a:pt x="225" y="163"/>
                  </a:lnTo>
                  <a:lnTo>
                    <a:pt x="225" y="154"/>
                  </a:lnTo>
                  <a:lnTo>
                    <a:pt x="229" y="154"/>
                  </a:lnTo>
                  <a:lnTo>
                    <a:pt x="229" y="159"/>
                  </a:lnTo>
                  <a:lnTo>
                    <a:pt x="229" y="154"/>
                  </a:lnTo>
                  <a:lnTo>
                    <a:pt x="229" y="159"/>
                  </a:lnTo>
                  <a:lnTo>
                    <a:pt x="232" y="154"/>
                  </a:lnTo>
                  <a:lnTo>
                    <a:pt x="232" y="163"/>
                  </a:lnTo>
                  <a:lnTo>
                    <a:pt x="232" y="159"/>
                  </a:lnTo>
                  <a:lnTo>
                    <a:pt x="232" y="163"/>
                  </a:lnTo>
                  <a:lnTo>
                    <a:pt x="232" y="154"/>
                  </a:lnTo>
                  <a:lnTo>
                    <a:pt x="236" y="159"/>
                  </a:lnTo>
                  <a:lnTo>
                    <a:pt x="236" y="154"/>
                  </a:lnTo>
                  <a:lnTo>
                    <a:pt x="236" y="159"/>
                  </a:lnTo>
                  <a:lnTo>
                    <a:pt x="236" y="154"/>
                  </a:lnTo>
                  <a:lnTo>
                    <a:pt x="240" y="159"/>
                  </a:lnTo>
                  <a:lnTo>
                    <a:pt x="244" y="150"/>
                  </a:lnTo>
                  <a:lnTo>
                    <a:pt x="244" y="163"/>
                  </a:lnTo>
                  <a:lnTo>
                    <a:pt x="244" y="159"/>
                  </a:lnTo>
                  <a:lnTo>
                    <a:pt x="247" y="159"/>
                  </a:lnTo>
                  <a:lnTo>
                    <a:pt x="247" y="163"/>
                  </a:lnTo>
                  <a:lnTo>
                    <a:pt x="247" y="159"/>
                  </a:lnTo>
                  <a:lnTo>
                    <a:pt x="247" y="163"/>
                  </a:lnTo>
                  <a:lnTo>
                    <a:pt x="251" y="159"/>
                  </a:lnTo>
                  <a:lnTo>
                    <a:pt x="251" y="163"/>
                  </a:lnTo>
                  <a:lnTo>
                    <a:pt x="251" y="159"/>
                  </a:lnTo>
                  <a:lnTo>
                    <a:pt x="251" y="163"/>
                  </a:lnTo>
                  <a:lnTo>
                    <a:pt x="255" y="159"/>
                  </a:lnTo>
                  <a:lnTo>
                    <a:pt x="255" y="163"/>
                  </a:lnTo>
                  <a:lnTo>
                    <a:pt x="255" y="154"/>
                  </a:lnTo>
                  <a:lnTo>
                    <a:pt x="259" y="159"/>
                  </a:lnTo>
                  <a:lnTo>
                    <a:pt x="259" y="163"/>
                  </a:lnTo>
                  <a:lnTo>
                    <a:pt x="259" y="159"/>
                  </a:lnTo>
                  <a:lnTo>
                    <a:pt x="259" y="163"/>
                  </a:lnTo>
                  <a:lnTo>
                    <a:pt x="262" y="163"/>
                  </a:lnTo>
                  <a:lnTo>
                    <a:pt x="262" y="159"/>
                  </a:lnTo>
                  <a:lnTo>
                    <a:pt x="266" y="163"/>
                  </a:lnTo>
                  <a:lnTo>
                    <a:pt x="266" y="159"/>
                  </a:lnTo>
                  <a:lnTo>
                    <a:pt x="266" y="163"/>
                  </a:lnTo>
                  <a:lnTo>
                    <a:pt x="270" y="163"/>
                  </a:lnTo>
                  <a:lnTo>
                    <a:pt x="270" y="159"/>
                  </a:lnTo>
                  <a:lnTo>
                    <a:pt x="270" y="163"/>
                  </a:lnTo>
                  <a:lnTo>
                    <a:pt x="273" y="172"/>
                  </a:lnTo>
                  <a:lnTo>
                    <a:pt x="273" y="163"/>
                  </a:lnTo>
                  <a:lnTo>
                    <a:pt x="277" y="163"/>
                  </a:lnTo>
                  <a:lnTo>
                    <a:pt x="281" y="163"/>
                  </a:lnTo>
                  <a:lnTo>
                    <a:pt x="281" y="172"/>
                  </a:lnTo>
                  <a:lnTo>
                    <a:pt x="281" y="163"/>
                  </a:lnTo>
                  <a:lnTo>
                    <a:pt x="285" y="163"/>
                  </a:lnTo>
                  <a:lnTo>
                    <a:pt x="285" y="172"/>
                  </a:lnTo>
                  <a:lnTo>
                    <a:pt x="285" y="163"/>
                  </a:lnTo>
                  <a:lnTo>
                    <a:pt x="288" y="163"/>
                  </a:lnTo>
                  <a:lnTo>
                    <a:pt x="288" y="159"/>
                  </a:lnTo>
                  <a:lnTo>
                    <a:pt x="288" y="163"/>
                  </a:lnTo>
                  <a:lnTo>
                    <a:pt x="292" y="163"/>
                  </a:lnTo>
                  <a:lnTo>
                    <a:pt x="292" y="172"/>
                  </a:lnTo>
                  <a:lnTo>
                    <a:pt x="296" y="163"/>
                  </a:lnTo>
                  <a:lnTo>
                    <a:pt x="296" y="172"/>
                  </a:lnTo>
                  <a:lnTo>
                    <a:pt x="296" y="163"/>
                  </a:lnTo>
                  <a:lnTo>
                    <a:pt x="300" y="172"/>
                  </a:lnTo>
                  <a:lnTo>
                    <a:pt x="300" y="163"/>
                  </a:lnTo>
                  <a:lnTo>
                    <a:pt x="300" y="172"/>
                  </a:lnTo>
                  <a:lnTo>
                    <a:pt x="300" y="163"/>
                  </a:lnTo>
                  <a:lnTo>
                    <a:pt x="303" y="172"/>
                  </a:lnTo>
                  <a:lnTo>
                    <a:pt x="303" y="163"/>
                  </a:lnTo>
                  <a:lnTo>
                    <a:pt x="307" y="163"/>
                  </a:lnTo>
                  <a:lnTo>
                    <a:pt x="307" y="172"/>
                  </a:lnTo>
                  <a:lnTo>
                    <a:pt x="311" y="163"/>
                  </a:lnTo>
                  <a:lnTo>
                    <a:pt x="311" y="172"/>
                  </a:lnTo>
                  <a:lnTo>
                    <a:pt x="311" y="163"/>
                  </a:lnTo>
                  <a:lnTo>
                    <a:pt x="315" y="163"/>
                  </a:lnTo>
                  <a:lnTo>
                    <a:pt x="315" y="172"/>
                  </a:lnTo>
                  <a:lnTo>
                    <a:pt x="315" y="163"/>
                  </a:lnTo>
                  <a:lnTo>
                    <a:pt x="318" y="172"/>
                  </a:lnTo>
                  <a:lnTo>
                    <a:pt x="318" y="163"/>
                  </a:lnTo>
                  <a:lnTo>
                    <a:pt x="323" y="172"/>
                  </a:lnTo>
                  <a:lnTo>
                    <a:pt x="326" y="163"/>
                  </a:lnTo>
                  <a:lnTo>
                    <a:pt x="326" y="172"/>
                  </a:lnTo>
                  <a:lnTo>
                    <a:pt x="329" y="172"/>
                  </a:lnTo>
                  <a:lnTo>
                    <a:pt x="329" y="163"/>
                  </a:lnTo>
                  <a:lnTo>
                    <a:pt x="333" y="172"/>
                  </a:lnTo>
                  <a:lnTo>
                    <a:pt x="333" y="163"/>
                  </a:lnTo>
                  <a:lnTo>
                    <a:pt x="333" y="172"/>
                  </a:lnTo>
                  <a:lnTo>
                    <a:pt x="333" y="163"/>
                  </a:lnTo>
                  <a:lnTo>
                    <a:pt x="337" y="172"/>
                  </a:lnTo>
                  <a:lnTo>
                    <a:pt x="341" y="163"/>
                  </a:lnTo>
                  <a:lnTo>
                    <a:pt x="344" y="172"/>
                  </a:lnTo>
                  <a:lnTo>
                    <a:pt x="344" y="163"/>
                  </a:lnTo>
                  <a:lnTo>
                    <a:pt x="344" y="172"/>
                  </a:lnTo>
                  <a:lnTo>
                    <a:pt x="349" y="172"/>
                  </a:lnTo>
                  <a:lnTo>
                    <a:pt x="352" y="172"/>
                  </a:lnTo>
                  <a:lnTo>
                    <a:pt x="352" y="181"/>
                  </a:lnTo>
                  <a:lnTo>
                    <a:pt x="352" y="172"/>
                  </a:lnTo>
                  <a:lnTo>
                    <a:pt x="352" y="163"/>
                  </a:lnTo>
                  <a:lnTo>
                    <a:pt x="356" y="172"/>
                  </a:lnTo>
                  <a:lnTo>
                    <a:pt x="356" y="163"/>
                  </a:lnTo>
                  <a:lnTo>
                    <a:pt x="356" y="181"/>
                  </a:lnTo>
                  <a:lnTo>
                    <a:pt x="359" y="163"/>
                  </a:lnTo>
                  <a:lnTo>
                    <a:pt x="359" y="172"/>
                  </a:lnTo>
                  <a:lnTo>
                    <a:pt x="359" y="163"/>
                  </a:lnTo>
                  <a:lnTo>
                    <a:pt x="364" y="172"/>
                  </a:lnTo>
                  <a:lnTo>
                    <a:pt x="364" y="163"/>
                  </a:lnTo>
                  <a:lnTo>
                    <a:pt x="367" y="163"/>
                  </a:lnTo>
                  <a:lnTo>
                    <a:pt x="371" y="172"/>
                  </a:lnTo>
                  <a:lnTo>
                    <a:pt x="371" y="163"/>
                  </a:lnTo>
                  <a:lnTo>
                    <a:pt x="374" y="163"/>
                  </a:lnTo>
                  <a:lnTo>
                    <a:pt x="379" y="172"/>
                  </a:lnTo>
                  <a:lnTo>
                    <a:pt x="382" y="163"/>
                  </a:lnTo>
                  <a:lnTo>
                    <a:pt x="385" y="172"/>
                  </a:lnTo>
                  <a:lnTo>
                    <a:pt x="385" y="163"/>
                  </a:lnTo>
                  <a:lnTo>
                    <a:pt x="390" y="163"/>
                  </a:lnTo>
                  <a:lnTo>
                    <a:pt x="390" y="172"/>
                  </a:lnTo>
                  <a:lnTo>
                    <a:pt x="393" y="172"/>
                  </a:lnTo>
                  <a:lnTo>
                    <a:pt x="397" y="163"/>
                  </a:lnTo>
                  <a:lnTo>
                    <a:pt x="400" y="172"/>
                  </a:lnTo>
                  <a:lnTo>
                    <a:pt x="400" y="163"/>
                  </a:lnTo>
                  <a:lnTo>
                    <a:pt x="405" y="163"/>
                  </a:lnTo>
                  <a:lnTo>
                    <a:pt x="405" y="172"/>
                  </a:lnTo>
                  <a:lnTo>
                    <a:pt x="408" y="163"/>
                  </a:lnTo>
                  <a:lnTo>
                    <a:pt x="408" y="172"/>
                  </a:lnTo>
                  <a:lnTo>
                    <a:pt x="412" y="172"/>
                  </a:lnTo>
                  <a:lnTo>
                    <a:pt x="412" y="163"/>
                  </a:lnTo>
                  <a:lnTo>
                    <a:pt x="416" y="172"/>
                  </a:lnTo>
                  <a:lnTo>
                    <a:pt x="416" y="163"/>
                  </a:lnTo>
                  <a:lnTo>
                    <a:pt x="420" y="172"/>
                  </a:lnTo>
                  <a:lnTo>
                    <a:pt x="423" y="163"/>
                  </a:lnTo>
                  <a:lnTo>
                    <a:pt x="427" y="163"/>
                  </a:lnTo>
                  <a:lnTo>
                    <a:pt x="427" y="181"/>
                  </a:lnTo>
                  <a:lnTo>
                    <a:pt x="427" y="163"/>
                  </a:lnTo>
                  <a:lnTo>
                    <a:pt x="431" y="163"/>
                  </a:lnTo>
                  <a:lnTo>
                    <a:pt x="431" y="172"/>
                  </a:lnTo>
                  <a:lnTo>
                    <a:pt x="435" y="163"/>
                  </a:lnTo>
                  <a:lnTo>
                    <a:pt x="438" y="172"/>
                  </a:lnTo>
                  <a:lnTo>
                    <a:pt x="442" y="172"/>
                  </a:lnTo>
                  <a:lnTo>
                    <a:pt x="446" y="172"/>
                  </a:lnTo>
                  <a:lnTo>
                    <a:pt x="446" y="163"/>
                  </a:lnTo>
                  <a:lnTo>
                    <a:pt x="449" y="163"/>
                  </a:lnTo>
                  <a:lnTo>
                    <a:pt x="453" y="163"/>
                  </a:lnTo>
                  <a:lnTo>
                    <a:pt x="457" y="172"/>
                  </a:lnTo>
                  <a:lnTo>
                    <a:pt x="457" y="163"/>
                  </a:lnTo>
                  <a:lnTo>
                    <a:pt x="461" y="163"/>
                  </a:lnTo>
                  <a:lnTo>
                    <a:pt x="461" y="172"/>
                  </a:lnTo>
                  <a:lnTo>
                    <a:pt x="464" y="172"/>
                  </a:lnTo>
                  <a:lnTo>
                    <a:pt x="468" y="181"/>
                  </a:lnTo>
                  <a:lnTo>
                    <a:pt x="468" y="172"/>
                  </a:lnTo>
                  <a:lnTo>
                    <a:pt x="468" y="181"/>
                  </a:lnTo>
                  <a:lnTo>
                    <a:pt x="472" y="172"/>
                  </a:lnTo>
                  <a:lnTo>
                    <a:pt x="476" y="172"/>
                  </a:lnTo>
                  <a:lnTo>
                    <a:pt x="479" y="181"/>
                  </a:lnTo>
                  <a:lnTo>
                    <a:pt x="479" y="172"/>
                  </a:lnTo>
                  <a:lnTo>
                    <a:pt x="483" y="181"/>
                  </a:lnTo>
                  <a:lnTo>
                    <a:pt x="483" y="172"/>
                  </a:lnTo>
                  <a:lnTo>
                    <a:pt x="487" y="172"/>
                  </a:lnTo>
                  <a:lnTo>
                    <a:pt x="490" y="172"/>
                  </a:lnTo>
                  <a:lnTo>
                    <a:pt x="494" y="172"/>
                  </a:lnTo>
                  <a:lnTo>
                    <a:pt x="494" y="163"/>
                  </a:lnTo>
                  <a:lnTo>
                    <a:pt x="494" y="172"/>
                  </a:lnTo>
                  <a:lnTo>
                    <a:pt x="498" y="172"/>
                  </a:lnTo>
                  <a:lnTo>
                    <a:pt x="498" y="181"/>
                  </a:lnTo>
                  <a:lnTo>
                    <a:pt x="498" y="172"/>
                  </a:lnTo>
                  <a:lnTo>
                    <a:pt x="502" y="172"/>
                  </a:lnTo>
                  <a:lnTo>
                    <a:pt x="505" y="172"/>
                  </a:lnTo>
                  <a:lnTo>
                    <a:pt x="509" y="172"/>
                  </a:lnTo>
                  <a:lnTo>
                    <a:pt x="509" y="181"/>
                  </a:lnTo>
                  <a:lnTo>
                    <a:pt x="509" y="172"/>
                  </a:lnTo>
                  <a:lnTo>
                    <a:pt x="513" y="172"/>
                  </a:lnTo>
                  <a:lnTo>
                    <a:pt x="513" y="181"/>
                  </a:lnTo>
                  <a:lnTo>
                    <a:pt x="513" y="172"/>
                  </a:lnTo>
                  <a:lnTo>
                    <a:pt x="517" y="172"/>
                  </a:lnTo>
                  <a:lnTo>
                    <a:pt x="517" y="181"/>
                  </a:lnTo>
                  <a:lnTo>
                    <a:pt x="517" y="172"/>
                  </a:lnTo>
                  <a:lnTo>
                    <a:pt x="517" y="181"/>
                  </a:lnTo>
                  <a:lnTo>
                    <a:pt x="520" y="181"/>
                  </a:lnTo>
                  <a:lnTo>
                    <a:pt x="524" y="181"/>
                  </a:lnTo>
                  <a:lnTo>
                    <a:pt x="524" y="172"/>
                  </a:lnTo>
                  <a:lnTo>
                    <a:pt x="524" y="181"/>
                  </a:lnTo>
                  <a:lnTo>
                    <a:pt x="528" y="172"/>
                  </a:lnTo>
                  <a:lnTo>
                    <a:pt x="528" y="181"/>
                  </a:lnTo>
                  <a:lnTo>
                    <a:pt x="528" y="172"/>
                  </a:lnTo>
                  <a:lnTo>
                    <a:pt x="532" y="181"/>
                  </a:lnTo>
                  <a:lnTo>
                    <a:pt x="532" y="172"/>
                  </a:lnTo>
                  <a:lnTo>
                    <a:pt x="535" y="172"/>
                  </a:lnTo>
                  <a:lnTo>
                    <a:pt x="535" y="181"/>
                  </a:lnTo>
                  <a:lnTo>
                    <a:pt x="540" y="181"/>
                  </a:lnTo>
                  <a:lnTo>
                    <a:pt x="540" y="172"/>
                  </a:lnTo>
                  <a:lnTo>
                    <a:pt x="543" y="181"/>
                  </a:lnTo>
                  <a:lnTo>
                    <a:pt x="546" y="181"/>
                  </a:lnTo>
                  <a:lnTo>
                    <a:pt x="550" y="181"/>
                  </a:lnTo>
                  <a:lnTo>
                    <a:pt x="554" y="181"/>
                  </a:lnTo>
                  <a:lnTo>
                    <a:pt x="554" y="172"/>
                  </a:lnTo>
                  <a:lnTo>
                    <a:pt x="554" y="181"/>
                  </a:lnTo>
                  <a:lnTo>
                    <a:pt x="554" y="185"/>
                  </a:lnTo>
                  <a:lnTo>
                    <a:pt x="558" y="185"/>
                  </a:lnTo>
                  <a:lnTo>
                    <a:pt x="558" y="172"/>
                  </a:lnTo>
                  <a:lnTo>
                    <a:pt x="558" y="181"/>
                  </a:lnTo>
                  <a:lnTo>
                    <a:pt x="561" y="181"/>
                  </a:lnTo>
                  <a:lnTo>
                    <a:pt x="561" y="172"/>
                  </a:lnTo>
                  <a:lnTo>
                    <a:pt x="561" y="181"/>
                  </a:lnTo>
                  <a:lnTo>
                    <a:pt x="561" y="172"/>
                  </a:lnTo>
                  <a:lnTo>
                    <a:pt x="565" y="181"/>
                  </a:lnTo>
                  <a:lnTo>
                    <a:pt x="565" y="185"/>
                  </a:lnTo>
                  <a:lnTo>
                    <a:pt x="569" y="181"/>
                  </a:lnTo>
                  <a:lnTo>
                    <a:pt x="569" y="172"/>
                  </a:lnTo>
                  <a:lnTo>
                    <a:pt x="569" y="181"/>
                  </a:lnTo>
                  <a:lnTo>
                    <a:pt x="573" y="172"/>
                  </a:lnTo>
                  <a:lnTo>
                    <a:pt x="573" y="181"/>
                  </a:lnTo>
                  <a:lnTo>
                    <a:pt x="573" y="172"/>
                  </a:lnTo>
                  <a:lnTo>
                    <a:pt x="576" y="172"/>
                  </a:lnTo>
                  <a:lnTo>
                    <a:pt x="576" y="181"/>
                  </a:lnTo>
                  <a:lnTo>
                    <a:pt x="576" y="172"/>
                  </a:lnTo>
                  <a:lnTo>
                    <a:pt x="576" y="181"/>
                  </a:lnTo>
                  <a:lnTo>
                    <a:pt x="581" y="172"/>
                  </a:lnTo>
                  <a:lnTo>
                    <a:pt x="584" y="181"/>
                  </a:lnTo>
                  <a:lnTo>
                    <a:pt x="588" y="172"/>
                  </a:lnTo>
                  <a:lnTo>
                    <a:pt x="588" y="181"/>
                  </a:lnTo>
                  <a:lnTo>
                    <a:pt x="588" y="185"/>
                  </a:lnTo>
                  <a:lnTo>
                    <a:pt x="588" y="172"/>
                  </a:lnTo>
                  <a:lnTo>
                    <a:pt x="591" y="181"/>
                  </a:lnTo>
                  <a:lnTo>
                    <a:pt x="591" y="172"/>
                  </a:lnTo>
                  <a:lnTo>
                    <a:pt x="596" y="172"/>
                  </a:lnTo>
                  <a:lnTo>
                    <a:pt x="596" y="18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689165" name="Group 164"/>
          <p:cNvGrpSpPr>
            <a:grpSpLocks/>
          </p:cNvGrpSpPr>
          <p:nvPr/>
        </p:nvGrpSpPr>
        <p:grpSpPr bwMode="auto">
          <a:xfrm>
            <a:off x="3376613" y="2976563"/>
            <a:ext cx="746125" cy="260350"/>
            <a:chOff x="2031" y="2606"/>
            <a:chExt cx="629" cy="130"/>
          </a:xfrm>
        </p:grpSpPr>
        <p:sp>
          <p:nvSpPr>
            <p:cNvPr id="32852" name="Freeform 165"/>
            <p:cNvSpPr>
              <a:spLocks/>
            </p:cNvSpPr>
            <p:nvPr/>
          </p:nvSpPr>
          <p:spPr bwMode="auto">
            <a:xfrm>
              <a:off x="2031" y="2713"/>
              <a:ext cx="118" cy="23"/>
            </a:xfrm>
            <a:custGeom>
              <a:avLst/>
              <a:gdLst>
                <a:gd name="T0" fmla="*/ 2 w 148"/>
                <a:gd name="T1" fmla="*/ 1 h 35"/>
                <a:gd name="T2" fmla="*/ 2 w 148"/>
                <a:gd name="T3" fmla="*/ 1 h 35"/>
                <a:gd name="T4" fmla="*/ 2 w 148"/>
                <a:gd name="T5" fmla="*/ 1 h 35"/>
                <a:gd name="T6" fmla="*/ 2 w 148"/>
                <a:gd name="T7" fmla="*/ 1 h 35"/>
                <a:gd name="T8" fmla="*/ 2 w 148"/>
                <a:gd name="T9" fmla="*/ 1 h 35"/>
                <a:gd name="T10" fmla="*/ 2 w 148"/>
                <a:gd name="T11" fmla="*/ 1 h 35"/>
                <a:gd name="T12" fmla="*/ 2 w 148"/>
                <a:gd name="T13" fmla="*/ 1 h 35"/>
                <a:gd name="T14" fmla="*/ 2 w 148"/>
                <a:gd name="T15" fmla="*/ 1 h 35"/>
                <a:gd name="T16" fmla="*/ 2 w 148"/>
                <a:gd name="T17" fmla="*/ 0 h 35"/>
                <a:gd name="T18" fmla="*/ 2 w 148"/>
                <a:gd name="T19" fmla="*/ 1 h 35"/>
                <a:gd name="T20" fmla="*/ 2 w 148"/>
                <a:gd name="T21" fmla="*/ 1 h 35"/>
                <a:gd name="T22" fmla="*/ 2 w 148"/>
                <a:gd name="T23" fmla="*/ 1 h 35"/>
                <a:gd name="T24" fmla="*/ 2 w 148"/>
                <a:gd name="T25" fmla="*/ 1 h 35"/>
                <a:gd name="T26" fmla="*/ 2 w 148"/>
                <a:gd name="T27" fmla="*/ 1 h 35"/>
                <a:gd name="T28" fmla="*/ 3 w 148"/>
                <a:gd name="T29" fmla="*/ 1 h 35"/>
                <a:gd name="T30" fmla="*/ 3 w 148"/>
                <a:gd name="T31" fmla="*/ 1 h 35"/>
                <a:gd name="T32" fmla="*/ 3 w 148"/>
                <a:gd name="T33" fmla="*/ 1 h 35"/>
                <a:gd name="T34" fmla="*/ 4 w 148"/>
                <a:gd name="T35" fmla="*/ 1 h 35"/>
                <a:gd name="T36" fmla="*/ 4 w 148"/>
                <a:gd name="T37" fmla="*/ 1 h 35"/>
                <a:gd name="T38" fmla="*/ 4 w 148"/>
                <a:gd name="T39" fmla="*/ 1 h 35"/>
                <a:gd name="T40" fmla="*/ 4 w 148"/>
                <a:gd name="T41" fmla="*/ 1 h 35"/>
                <a:gd name="T42" fmla="*/ 4 w 148"/>
                <a:gd name="T43" fmla="*/ 1 h 35"/>
                <a:gd name="T44" fmla="*/ 4 w 148"/>
                <a:gd name="T45" fmla="*/ 1 h 35"/>
                <a:gd name="T46" fmla="*/ 5 w 148"/>
                <a:gd name="T47" fmla="*/ 1 h 35"/>
                <a:gd name="T48" fmla="*/ 5 w 148"/>
                <a:gd name="T49" fmla="*/ 1 h 35"/>
                <a:gd name="T50" fmla="*/ 5 w 148"/>
                <a:gd name="T51" fmla="*/ 1 h 35"/>
                <a:gd name="T52" fmla="*/ 5 w 148"/>
                <a:gd name="T53" fmla="*/ 1 h 35"/>
                <a:gd name="T54" fmla="*/ 5 w 148"/>
                <a:gd name="T55" fmla="*/ 1 h 35"/>
                <a:gd name="T56" fmla="*/ 6 w 148"/>
                <a:gd name="T57" fmla="*/ 1 h 35"/>
                <a:gd name="T58" fmla="*/ 6 w 148"/>
                <a:gd name="T59" fmla="*/ 1 h 35"/>
                <a:gd name="T60" fmla="*/ 6 w 148"/>
                <a:gd name="T61" fmla="*/ 1 h 35"/>
                <a:gd name="T62" fmla="*/ 6 w 148"/>
                <a:gd name="T63" fmla="*/ 1 h 35"/>
                <a:gd name="T64" fmla="*/ 6 w 148"/>
                <a:gd name="T65" fmla="*/ 1 h 35"/>
                <a:gd name="T66" fmla="*/ 6 w 148"/>
                <a:gd name="T67" fmla="*/ 1 h 35"/>
                <a:gd name="T68" fmla="*/ 6 w 148"/>
                <a:gd name="T69" fmla="*/ 1 h 35"/>
                <a:gd name="T70" fmla="*/ 7 w 148"/>
                <a:gd name="T71" fmla="*/ 1 h 35"/>
                <a:gd name="T72" fmla="*/ 7 w 148"/>
                <a:gd name="T73" fmla="*/ 1 h 35"/>
                <a:gd name="T74" fmla="*/ 7 w 148"/>
                <a:gd name="T75" fmla="*/ 1 h 35"/>
                <a:gd name="T76" fmla="*/ 7 w 148"/>
                <a:gd name="T77" fmla="*/ 1 h 35"/>
                <a:gd name="T78" fmla="*/ 7 w 148"/>
                <a:gd name="T79" fmla="*/ 1 h 35"/>
                <a:gd name="T80" fmla="*/ 8 w 148"/>
                <a:gd name="T81" fmla="*/ 1 h 35"/>
                <a:gd name="T82" fmla="*/ 8 w 148"/>
                <a:gd name="T83" fmla="*/ 1 h 35"/>
                <a:gd name="T84" fmla="*/ 8 w 148"/>
                <a:gd name="T85" fmla="*/ 1 h 35"/>
                <a:gd name="T86" fmla="*/ 8 w 148"/>
                <a:gd name="T87" fmla="*/ 1 h 35"/>
                <a:gd name="T88" fmla="*/ 9 w 148"/>
                <a:gd name="T89" fmla="*/ 1 h 35"/>
                <a:gd name="T90" fmla="*/ 9 w 148"/>
                <a:gd name="T91" fmla="*/ 1 h 35"/>
                <a:gd name="T92" fmla="*/ 9 w 148"/>
                <a:gd name="T93" fmla="*/ 1 h 35"/>
                <a:gd name="T94" fmla="*/ 9 w 148"/>
                <a:gd name="T95" fmla="*/ 1 h 35"/>
                <a:gd name="T96" fmla="*/ 9 w 148"/>
                <a:gd name="T97" fmla="*/ 1 h 35"/>
                <a:gd name="T98" fmla="*/ 9 w 148"/>
                <a:gd name="T99" fmla="*/ 1 h 35"/>
                <a:gd name="T100" fmla="*/ 10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53" name="Freeform 166"/>
            <p:cNvSpPr>
              <a:spLocks/>
            </p:cNvSpPr>
            <p:nvPr/>
          </p:nvSpPr>
          <p:spPr bwMode="auto">
            <a:xfrm>
              <a:off x="2149" y="2606"/>
              <a:ext cx="511" cy="121"/>
            </a:xfrm>
            <a:custGeom>
              <a:avLst/>
              <a:gdLst>
                <a:gd name="T0" fmla="*/ 2 w 639"/>
                <a:gd name="T1" fmla="*/ 1 h 186"/>
                <a:gd name="T2" fmla="*/ 2 w 639"/>
                <a:gd name="T3" fmla="*/ 1 h 186"/>
                <a:gd name="T4" fmla="*/ 2 w 639"/>
                <a:gd name="T5" fmla="*/ 1 h 186"/>
                <a:gd name="T6" fmla="*/ 2 w 639"/>
                <a:gd name="T7" fmla="*/ 1 h 186"/>
                <a:gd name="T8" fmla="*/ 4 w 639"/>
                <a:gd name="T9" fmla="*/ 1 h 186"/>
                <a:gd name="T10" fmla="*/ 4 w 639"/>
                <a:gd name="T11" fmla="*/ 1 h 186"/>
                <a:gd name="T12" fmla="*/ 5 w 639"/>
                <a:gd name="T13" fmla="*/ 1 h 186"/>
                <a:gd name="T14" fmla="*/ 6 w 639"/>
                <a:gd name="T15" fmla="*/ 1 h 186"/>
                <a:gd name="T16" fmla="*/ 6 w 639"/>
                <a:gd name="T17" fmla="*/ 1 h 186"/>
                <a:gd name="T18" fmla="*/ 7 w 639"/>
                <a:gd name="T19" fmla="*/ 1 h 186"/>
                <a:gd name="T20" fmla="*/ 8 w 639"/>
                <a:gd name="T21" fmla="*/ 1 h 186"/>
                <a:gd name="T22" fmla="*/ 9 w 639"/>
                <a:gd name="T23" fmla="*/ 1 h 186"/>
                <a:gd name="T24" fmla="*/ 9 w 639"/>
                <a:gd name="T25" fmla="*/ 1 h 186"/>
                <a:gd name="T26" fmla="*/ 10 w 639"/>
                <a:gd name="T27" fmla="*/ 1 h 186"/>
                <a:gd name="T28" fmla="*/ 11 w 639"/>
                <a:gd name="T29" fmla="*/ 1 h 186"/>
                <a:gd name="T30" fmla="*/ 11 w 639"/>
                <a:gd name="T31" fmla="*/ 1 h 186"/>
                <a:gd name="T32" fmla="*/ 12 w 639"/>
                <a:gd name="T33" fmla="*/ 1 h 186"/>
                <a:gd name="T34" fmla="*/ 12 w 639"/>
                <a:gd name="T35" fmla="*/ 1 h 186"/>
                <a:gd name="T36" fmla="*/ 14 w 639"/>
                <a:gd name="T37" fmla="*/ 1 h 186"/>
                <a:gd name="T38" fmla="*/ 14 w 639"/>
                <a:gd name="T39" fmla="*/ 1 h 186"/>
                <a:gd name="T40" fmla="*/ 14 w 639"/>
                <a:gd name="T41" fmla="*/ 1 h 186"/>
                <a:gd name="T42" fmla="*/ 15 w 639"/>
                <a:gd name="T43" fmla="*/ 1 h 186"/>
                <a:gd name="T44" fmla="*/ 17 w 639"/>
                <a:gd name="T45" fmla="*/ 1 h 186"/>
                <a:gd name="T46" fmla="*/ 18 w 639"/>
                <a:gd name="T47" fmla="*/ 1 h 186"/>
                <a:gd name="T48" fmla="*/ 18 w 639"/>
                <a:gd name="T49" fmla="*/ 1 h 186"/>
                <a:gd name="T50" fmla="*/ 18 w 639"/>
                <a:gd name="T51" fmla="*/ 1 h 186"/>
                <a:gd name="T52" fmla="*/ 19 w 639"/>
                <a:gd name="T53" fmla="*/ 1 h 186"/>
                <a:gd name="T54" fmla="*/ 19 w 639"/>
                <a:gd name="T55" fmla="*/ 1 h 186"/>
                <a:gd name="T56" fmla="*/ 21 w 639"/>
                <a:gd name="T57" fmla="*/ 1 h 186"/>
                <a:gd name="T58" fmla="*/ 22 w 639"/>
                <a:gd name="T59" fmla="*/ 1 h 186"/>
                <a:gd name="T60" fmla="*/ 22 w 639"/>
                <a:gd name="T61" fmla="*/ 1 h 186"/>
                <a:gd name="T62" fmla="*/ 23 w 639"/>
                <a:gd name="T63" fmla="*/ 1 h 186"/>
                <a:gd name="T64" fmla="*/ 24 w 639"/>
                <a:gd name="T65" fmla="*/ 1 h 186"/>
                <a:gd name="T66" fmla="*/ 24 w 639"/>
                <a:gd name="T67" fmla="*/ 1 h 186"/>
                <a:gd name="T68" fmla="*/ 24 w 639"/>
                <a:gd name="T69" fmla="*/ 1 h 186"/>
                <a:gd name="T70" fmla="*/ 26 w 639"/>
                <a:gd name="T71" fmla="*/ 1 h 186"/>
                <a:gd name="T72" fmla="*/ 26 w 639"/>
                <a:gd name="T73" fmla="*/ 1 h 186"/>
                <a:gd name="T74" fmla="*/ 27 w 639"/>
                <a:gd name="T75" fmla="*/ 1 h 186"/>
                <a:gd name="T76" fmla="*/ 27 w 639"/>
                <a:gd name="T77" fmla="*/ 1 h 186"/>
                <a:gd name="T78" fmla="*/ 27 w 639"/>
                <a:gd name="T79" fmla="*/ 1 h 186"/>
                <a:gd name="T80" fmla="*/ 29 w 639"/>
                <a:gd name="T81" fmla="*/ 1 h 186"/>
                <a:gd name="T82" fmla="*/ 30 w 639"/>
                <a:gd name="T83" fmla="*/ 1 h 186"/>
                <a:gd name="T84" fmla="*/ 30 w 639"/>
                <a:gd name="T85" fmla="*/ 1 h 186"/>
                <a:gd name="T86" fmla="*/ 31 w 639"/>
                <a:gd name="T87" fmla="*/ 1 h 186"/>
                <a:gd name="T88" fmla="*/ 32 w 639"/>
                <a:gd name="T89" fmla="*/ 1 h 186"/>
                <a:gd name="T90" fmla="*/ 32 w 639"/>
                <a:gd name="T91" fmla="*/ 1 h 186"/>
                <a:gd name="T92" fmla="*/ 34 w 639"/>
                <a:gd name="T93" fmla="*/ 1 h 186"/>
                <a:gd name="T94" fmla="*/ 34 w 639"/>
                <a:gd name="T95" fmla="*/ 1 h 186"/>
                <a:gd name="T96" fmla="*/ 34 w 639"/>
                <a:gd name="T97" fmla="*/ 1 h 186"/>
                <a:gd name="T98" fmla="*/ 35 w 639"/>
                <a:gd name="T99" fmla="*/ 1 h 186"/>
                <a:gd name="T100" fmla="*/ 36 w 639"/>
                <a:gd name="T101" fmla="*/ 1 h 186"/>
                <a:gd name="T102" fmla="*/ 37 w 639"/>
                <a:gd name="T103" fmla="*/ 1 h 186"/>
                <a:gd name="T104" fmla="*/ 37 w 639"/>
                <a:gd name="T105" fmla="*/ 1 h 186"/>
                <a:gd name="T106" fmla="*/ 38 w 639"/>
                <a:gd name="T107" fmla="*/ 1 h 186"/>
                <a:gd name="T108" fmla="*/ 38 w 639"/>
                <a:gd name="T109" fmla="*/ 1 h 186"/>
                <a:gd name="T110" fmla="*/ 40 w 639"/>
                <a:gd name="T111" fmla="*/ 1 h 186"/>
                <a:gd name="T112" fmla="*/ 40 w 639"/>
                <a:gd name="T113" fmla="*/ 1 h 186"/>
                <a:gd name="T114" fmla="*/ 40 w 639"/>
                <a:gd name="T115" fmla="*/ 1 h 186"/>
                <a:gd name="T116" fmla="*/ 42 w 639"/>
                <a:gd name="T117" fmla="*/ 1 h 186"/>
                <a:gd name="T118" fmla="*/ 42 w 639"/>
                <a:gd name="T119" fmla="*/ 1 h 186"/>
                <a:gd name="T120" fmla="*/ 42 w 639"/>
                <a:gd name="T121" fmla="*/ 1 h 186"/>
                <a:gd name="T122" fmla="*/ 44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689166" name="Group 167"/>
          <p:cNvGrpSpPr>
            <a:grpSpLocks/>
          </p:cNvGrpSpPr>
          <p:nvPr/>
        </p:nvGrpSpPr>
        <p:grpSpPr bwMode="auto">
          <a:xfrm>
            <a:off x="4392613" y="3127375"/>
            <a:ext cx="955675" cy="381000"/>
            <a:chOff x="1513" y="949"/>
            <a:chExt cx="675" cy="190"/>
          </a:xfrm>
        </p:grpSpPr>
        <p:sp>
          <p:nvSpPr>
            <p:cNvPr id="32849" name="Freeform 168"/>
            <p:cNvSpPr>
              <a:spLocks/>
            </p:cNvSpPr>
            <p:nvPr/>
          </p:nvSpPr>
          <p:spPr bwMode="auto">
            <a:xfrm>
              <a:off x="1588" y="952"/>
              <a:ext cx="419" cy="187"/>
            </a:xfrm>
            <a:custGeom>
              <a:avLst/>
              <a:gdLst>
                <a:gd name="T0" fmla="*/ 1 w 601"/>
                <a:gd name="T1" fmla="*/ 0 h 273"/>
                <a:gd name="T2" fmla="*/ 1 w 601"/>
                <a:gd name="T3" fmla="*/ 1 h 273"/>
                <a:gd name="T4" fmla="*/ 1 w 601"/>
                <a:gd name="T5" fmla="*/ 0 h 273"/>
                <a:gd name="T6" fmla="*/ 1 w 601"/>
                <a:gd name="T7" fmla="*/ 1 h 273"/>
                <a:gd name="T8" fmla="*/ 1 w 601"/>
                <a:gd name="T9" fmla="*/ 1 h 273"/>
                <a:gd name="T10" fmla="*/ 1 w 601"/>
                <a:gd name="T11" fmla="*/ 1 h 273"/>
                <a:gd name="T12" fmla="*/ 1 w 601"/>
                <a:gd name="T13" fmla="*/ 1 h 273"/>
                <a:gd name="T14" fmla="*/ 1 w 601"/>
                <a:gd name="T15" fmla="*/ 1 h 273"/>
                <a:gd name="T16" fmla="*/ 1 w 601"/>
                <a:gd name="T17" fmla="*/ 1 h 273"/>
                <a:gd name="T18" fmla="*/ 1 w 601"/>
                <a:gd name="T19" fmla="*/ 1 h 273"/>
                <a:gd name="T20" fmla="*/ 1 w 601"/>
                <a:gd name="T21" fmla="*/ 1 h 273"/>
                <a:gd name="T22" fmla="*/ 1 w 601"/>
                <a:gd name="T23" fmla="*/ 1 h 273"/>
                <a:gd name="T24" fmla="*/ 1 w 601"/>
                <a:gd name="T25" fmla="*/ 1 h 273"/>
                <a:gd name="T26" fmla="*/ 2 w 601"/>
                <a:gd name="T27" fmla="*/ 2 h 273"/>
                <a:gd name="T28" fmla="*/ 2 w 601"/>
                <a:gd name="T29" fmla="*/ 2 h 273"/>
                <a:gd name="T30" fmla="*/ 2 w 601"/>
                <a:gd name="T31" fmla="*/ 2 h 273"/>
                <a:gd name="T32" fmla="*/ 2 w 601"/>
                <a:gd name="T33" fmla="*/ 2 h 273"/>
                <a:gd name="T34" fmla="*/ 2 w 601"/>
                <a:gd name="T35" fmla="*/ 2 h 273"/>
                <a:gd name="T36" fmla="*/ 2 w 601"/>
                <a:gd name="T37" fmla="*/ 2 h 273"/>
                <a:gd name="T38" fmla="*/ 3 w 601"/>
                <a:gd name="T39" fmla="*/ 2 h 273"/>
                <a:gd name="T40" fmla="*/ 3 w 601"/>
                <a:gd name="T41" fmla="*/ 2 h 273"/>
                <a:gd name="T42" fmla="*/ 3 w 601"/>
                <a:gd name="T43" fmla="*/ 2 h 273"/>
                <a:gd name="T44" fmla="*/ 3 w 601"/>
                <a:gd name="T45" fmla="*/ 2 h 273"/>
                <a:gd name="T46" fmla="*/ 3 w 601"/>
                <a:gd name="T47" fmla="*/ 2 h 273"/>
                <a:gd name="T48" fmla="*/ 3 w 601"/>
                <a:gd name="T49" fmla="*/ 2 h 273"/>
                <a:gd name="T50" fmla="*/ 3 w 601"/>
                <a:gd name="T51" fmla="*/ 2 h 273"/>
                <a:gd name="T52" fmla="*/ 3 w 601"/>
                <a:gd name="T53" fmla="*/ 2 h 273"/>
                <a:gd name="T54" fmla="*/ 3 w 601"/>
                <a:gd name="T55" fmla="*/ 2 h 273"/>
                <a:gd name="T56" fmla="*/ 4 w 601"/>
                <a:gd name="T57" fmla="*/ 2 h 273"/>
                <a:gd name="T58" fmla="*/ 4 w 601"/>
                <a:gd name="T59" fmla="*/ 2 h 273"/>
                <a:gd name="T60" fmla="*/ 4 w 601"/>
                <a:gd name="T61" fmla="*/ 2 h 273"/>
                <a:gd name="T62" fmla="*/ 4 w 601"/>
                <a:gd name="T63" fmla="*/ 2 h 273"/>
                <a:gd name="T64" fmla="*/ 4 w 601"/>
                <a:gd name="T65" fmla="*/ 2 h 273"/>
                <a:gd name="T66" fmla="*/ 4 w 601"/>
                <a:gd name="T67" fmla="*/ 2 h 273"/>
                <a:gd name="T68" fmla="*/ 5 w 601"/>
                <a:gd name="T69" fmla="*/ 2 h 273"/>
                <a:gd name="T70" fmla="*/ 5 w 601"/>
                <a:gd name="T71" fmla="*/ 2 h 273"/>
                <a:gd name="T72" fmla="*/ 5 w 601"/>
                <a:gd name="T73" fmla="*/ 2 h 273"/>
                <a:gd name="T74" fmla="*/ 5 w 601"/>
                <a:gd name="T75" fmla="*/ 2 h 273"/>
                <a:gd name="T76" fmla="*/ 5 w 601"/>
                <a:gd name="T77" fmla="*/ 2 h 273"/>
                <a:gd name="T78" fmla="*/ 5 w 601"/>
                <a:gd name="T79" fmla="*/ 2 h 273"/>
                <a:gd name="T80" fmla="*/ 6 w 601"/>
                <a:gd name="T81" fmla="*/ 2 h 273"/>
                <a:gd name="T82" fmla="*/ 6 w 601"/>
                <a:gd name="T83" fmla="*/ 2 h 273"/>
                <a:gd name="T84" fmla="*/ 6 w 601"/>
                <a:gd name="T85" fmla="*/ 2 h 273"/>
                <a:gd name="T86" fmla="*/ 6 w 601"/>
                <a:gd name="T87" fmla="*/ 2 h 273"/>
                <a:gd name="T88" fmla="*/ 6 w 601"/>
                <a:gd name="T89" fmla="*/ 2 h 273"/>
                <a:gd name="T90" fmla="*/ 6 w 601"/>
                <a:gd name="T91" fmla="*/ 2 h 273"/>
                <a:gd name="T92" fmla="*/ 6 w 601"/>
                <a:gd name="T93" fmla="*/ 2 h 273"/>
                <a:gd name="T94" fmla="*/ 6 w 601"/>
                <a:gd name="T95" fmla="*/ 2 h 273"/>
                <a:gd name="T96" fmla="*/ 6 w 601"/>
                <a:gd name="T97" fmla="*/ 2 h 273"/>
                <a:gd name="T98" fmla="*/ 6 w 601"/>
                <a:gd name="T99" fmla="*/ 2 h 273"/>
                <a:gd name="T100" fmla="*/ 7 w 601"/>
                <a:gd name="T101" fmla="*/ 2 h 273"/>
                <a:gd name="T102" fmla="*/ 7 w 601"/>
                <a:gd name="T103" fmla="*/ 2 h 273"/>
                <a:gd name="T104" fmla="*/ 7 w 601"/>
                <a:gd name="T105" fmla="*/ 2 h 273"/>
                <a:gd name="T106" fmla="*/ 7 w 601"/>
                <a:gd name="T107" fmla="*/ 2 h 273"/>
                <a:gd name="T108" fmla="*/ 7 w 601"/>
                <a:gd name="T109" fmla="*/ 2 h 273"/>
                <a:gd name="T110" fmla="*/ 7 w 601"/>
                <a:gd name="T111" fmla="*/ 2 h 273"/>
                <a:gd name="T112" fmla="*/ 7 w 601"/>
                <a:gd name="T113" fmla="*/ 2 h 273"/>
                <a:gd name="T114" fmla="*/ 7 w 601"/>
                <a:gd name="T115" fmla="*/ 2 h 273"/>
                <a:gd name="T116" fmla="*/ 8 w 601"/>
                <a:gd name="T117" fmla="*/ 2 h 273"/>
                <a:gd name="T118" fmla="*/ 8 w 601"/>
                <a:gd name="T119" fmla="*/ 1 h 273"/>
                <a:gd name="T120" fmla="*/ 8 w 601"/>
                <a:gd name="T121" fmla="*/ 1 h 2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1" h="273">
                  <a:moveTo>
                    <a:pt x="0" y="7"/>
                  </a:moveTo>
                  <a:lnTo>
                    <a:pt x="0" y="14"/>
                  </a:lnTo>
                  <a:lnTo>
                    <a:pt x="4" y="7"/>
                  </a:lnTo>
                  <a:lnTo>
                    <a:pt x="4" y="14"/>
                  </a:lnTo>
                  <a:lnTo>
                    <a:pt x="9" y="14"/>
                  </a:lnTo>
                  <a:lnTo>
                    <a:pt x="9" y="7"/>
                  </a:lnTo>
                  <a:lnTo>
                    <a:pt x="13" y="7"/>
                  </a:lnTo>
                  <a:lnTo>
                    <a:pt x="13" y="14"/>
                  </a:lnTo>
                  <a:lnTo>
                    <a:pt x="13" y="0"/>
                  </a:lnTo>
                  <a:lnTo>
                    <a:pt x="13" y="14"/>
                  </a:lnTo>
                  <a:lnTo>
                    <a:pt x="17" y="7"/>
                  </a:lnTo>
                  <a:lnTo>
                    <a:pt x="17" y="14"/>
                  </a:lnTo>
                  <a:lnTo>
                    <a:pt x="17" y="0"/>
                  </a:lnTo>
                  <a:lnTo>
                    <a:pt x="22" y="14"/>
                  </a:lnTo>
                  <a:lnTo>
                    <a:pt x="22" y="0"/>
                  </a:lnTo>
                  <a:lnTo>
                    <a:pt x="22" y="7"/>
                  </a:lnTo>
                  <a:lnTo>
                    <a:pt x="26" y="7"/>
                  </a:lnTo>
                  <a:lnTo>
                    <a:pt x="26" y="0"/>
                  </a:lnTo>
                  <a:lnTo>
                    <a:pt x="26" y="14"/>
                  </a:lnTo>
                  <a:lnTo>
                    <a:pt x="26" y="0"/>
                  </a:lnTo>
                  <a:lnTo>
                    <a:pt x="31" y="0"/>
                  </a:lnTo>
                  <a:lnTo>
                    <a:pt x="31" y="7"/>
                  </a:lnTo>
                  <a:lnTo>
                    <a:pt x="31" y="0"/>
                  </a:lnTo>
                  <a:lnTo>
                    <a:pt x="35" y="7"/>
                  </a:lnTo>
                  <a:lnTo>
                    <a:pt x="35" y="0"/>
                  </a:lnTo>
                  <a:lnTo>
                    <a:pt x="35" y="14"/>
                  </a:lnTo>
                  <a:lnTo>
                    <a:pt x="40" y="0"/>
                  </a:lnTo>
                  <a:lnTo>
                    <a:pt x="40" y="14"/>
                  </a:lnTo>
                  <a:lnTo>
                    <a:pt x="40" y="0"/>
                  </a:lnTo>
                  <a:lnTo>
                    <a:pt x="40" y="7"/>
                  </a:lnTo>
                  <a:lnTo>
                    <a:pt x="44" y="14"/>
                  </a:lnTo>
                  <a:lnTo>
                    <a:pt x="44" y="7"/>
                  </a:lnTo>
                  <a:lnTo>
                    <a:pt x="44" y="14"/>
                  </a:lnTo>
                  <a:lnTo>
                    <a:pt x="44" y="7"/>
                  </a:lnTo>
                  <a:lnTo>
                    <a:pt x="49" y="14"/>
                  </a:lnTo>
                  <a:lnTo>
                    <a:pt x="49" y="7"/>
                  </a:lnTo>
                  <a:lnTo>
                    <a:pt x="53" y="7"/>
                  </a:lnTo>
                  <a:lnTo>
                    <a:pt x="53" y="14"/>
                  </a:lnTo>
                  <a:lnTo>
                    <a:pt x="58" y="14"/>
                  </a:lnTo>
                  <a:lnTo>
                    <a:pt x="62" y="14"/>
                  </a:lnTo>
                  <a:lnTo>
                    <a:pt x="66" y="14"/>
                  </a:lnTo>
                  <a:lnTo>
                    <a:pt x="66" y="7"/>
                  </a:lnTo>
                  <a:lnTo>
                    <a:pt x="66" y="14"/>
                  </a:lnTo>
                  <a:lnTo>
                    <a:pt x="71" y="14"/>
                  </a:lnTo>
                  <a:lnTo>
                    <a:pt x="71" y="7"/>
                  </a:lnTo>
                  <a:lnTo>
                    <a:pt x="75" y="14"/>
                  </a:lnTo>
                  <a:lnTo>
                    <a:pt x="80" y="7"/>
                  </a:lnTo>
                  <a:lnTo>
                    <a:pt x="80" y="14"/>
                  </a:lnTo>
                  <a:lnTo>
                    <a:pt x="80" y="7"/>
                  </a:lnTo>
                  <a:lnTo>
                    <a:pt x="80" y="14"/>
                  </a:lnTo>
                  <a:lnTo>
                    <a:pt x="84" y="14"/>
                  </a:lnTo>
                  <a:lnTo>
                    <a:pt x="84" y="28"/>
                  </a:lnTo>
                  <a:lnTo>
                    <a:pt x="84" y="14"/>
                  </a:lnTo>
                  <a:lnTo>
                    <a:pt x="89" y="14"/>
                  </a:lnTo>
                  <a:lnTo>
                    <a:pt x="93" y="14"/>
                  </a:lnTo>
                  <a:lnTo>
                    <a:pt x="98" y="7"/>
                  </a:lnTo>
                  <a:lnTo>
                    <a:pt x="98" y="14"/>
                  </a:lnTo>
                  <a:lnTo>
                    <a:pt x="98" y="7"/>
                  </a:lnTo>
                  <a:lnTo>
                    <a:pt x="102" y="14"/>
                  </a:lnTo>
                  <a:lnTo>
                    <a:pt x="107" y="14"/>
                  </a:lnTo>
                  <a:lnTo>
                    <a:pt x="107" y="7"/>
                  </a:lnTo>
                  <a:lnTo>
                    <a:pt x="111" y="14"/>
                  </a:lnTo>
                  <a:lnTo>
                    <a:pt x="115" y="14"/>
                  </a:lnTo>
                  <a:lnTo>
                    <a:pt x="120" y="14"/>
                  </a:lnTo>
                  <a:lnTo>
                    <a:pt x="120" y="28"/>
                  </a:lnTo>
                  <a:lnTo>
                    <a:pt x="120" y="14"/>
                  </a:lnTo>
                  <a:lnTo>
                    <a:pt x="120" y="28"/>
                  </a:lnTo>
                  <a:lnTo>
                    <a:pt x="120" y="14"/>
                  </a:lnTo>
                  <a:lnTo>
                    <a:pt x="124" y="14"/>
                  </a:lnTo>
                  <a:lnTo>
                    <a:pt x="124" y="28"/>
                  </a:lnTo>
                  <a:lnTo>
                    <a:pt x="129" y="43"/>
                  </a:lnTo>
                  <a:lnTo>
                    <a:pt x="129" y="50"/>
                  </a:lnTo>
                  <a:lnTo>
                    <a:pt x="129" y="72"/>
                  </a:lnTo>
                  <a:lnTo>
                    <a:pt x="129" y="86"/>
                  </a:lnTo>
                  <a:lnTo>
                    <a:pt x="129" y="100"/>
                  </a:lnTo>
                  <a:lnTo>
                    <a:pt x="133" y="122"/>
                  </a:lnTo>
                  <a:lnTo>
                    <a:pt x="133" y="136"/>
                  </a:lnTo>
                  <a:lnTo>
                    <a:pt x="133" y="158"/>
                  </a:lnTo>
                  <a:lnTo>
                    <a:pt x="133" y="172"/>
                  </a:lnTo>
                  <a:lnTo>
                    <a:pt x="133" y="165"/>
                  </a:lnTo>
                  <a:lnTo>
                    <a:pt x="138" y="201"/>
                  </a:lnTo>
                  <a:lnTo>
                    <a:pt x="138" y="215"/>
                  </a:lnTo>
                  <a:lnTo>
                    <a:pt x="138" y="230"/>
                  </a:lnTo>
                  <a:lnTo>
                    <a:pt x="142" y="230"/>
                  </a:lnTo>
                  <a:lnTo>
                    <a:pt x="142" y="244"/>
                  </a:lnTo>
                  <a:lnTo>
                    <a:pt x="142" y="251"/>
                  </a:lnTo>
                  <a:lnTo>
                    <a:pt x="147" y="244"/>
                  </a:lnTo>
                  <a:lnTo>
                    <a:pt x="147" y="251"/>
                  </a:lnTo>
                  <a:lnTo>
                    <a:pt x="147" y="259"/>
                  </a:lnTo>
                  <a:lnTo>
                    <a:pt x="147" y="244"/>
                  </a:lnTo>
                  <a:lnTo>
                    <a:pt x="151" y="259"/>
                  </a:lnTo>
                  <a:lnTo>
                    <a:pt x="151" y="251"/>
                  </a:lnTo>
                  <a:lnTo>
                    <a:pt x="151" y="259"/>
                  </a:lnTo>
                  <a:lnTo>
                    <a:pt x="156" y="259"/>
                  </a:lnTo>
                  <a:lnTo>
                    <a:pt x="156" y="266"/>
                  </a:lnTo>
                  <a:lnTo>
                    <a:pt x="156" y="259"/>
                  </a:lnTo>
                  <a:lnTo>
                    <a:pt x="160" y="259"/>
                  </a:lnTo>
                  <a:lnTo>
                    <a:pt x="160" y="266"/>
                  </a:lnTo>
                  <a:lnTo>
                    <a:pt x="164" y="259"/>
                  </a:lnTo>
                  <a:lnTo>
                    <a:pt x="164" y="266"/>
                  </a:lnTo>
                  <a:lnTo>
                    <a:pt x="164" y="259"/>
                  </a:lnTo>
                  <a:lnTo>
                    <a:pt x="164" y="266"/>
                  </a:lnTo>
                  <a:lnTo>
                    <a:pt x="169" y="259"/>
                  </a:lnTo>
                  <a:lnTo>
                    <a:pt x="169" y="266"/>
                  </a:lnTo>
                  <a:lnTo>
                    <a:pt x="169" y="273"/>
                  </a:lnTo>
                  <a:lnTo>
                    <a:pt x="169" y="259"/>
                  </a:lnTo>
                  <a:lnTo>
                    <a:pt x="169" y="273"/>
                  </a:lnTo>
                  <a:lnTo>
                    <a:pt x="173" y="259"/>
                  </a:lnTo>
                  <a:lnTo>
                    <a:pt x="173" y="266"/>
                  </a:lnTo>
                  <a:lnTo>
                    <a:pt x="173" y="259"/>
                  </a:lnTo>
                  <a:lnTo>
                    <a:pt x="178" y="266"/>
                  </a:lnTo>
                  <a:lnTo>
                    <a:pt x="178" y="259"/>
                  </a:lnTo>
                  <a:lnTo>
                    <a:pt x="178" y="266"/>
                  </a:lnTo>
                  <a:lnTo>
                    <a:pt x="178" y="259"/>
                  </a:lnTo>
                  <a:lnTo>
                    <a:pt x="182" y="259"/>
                  </a:lnTo>
                  <a:lnTo>
                    <a:pt x="182" y="266"/>
                  </a:lnTo>
                  <a:lnTo>
                    <a:pt x="182" y="259"/>
                  </a:lnTo>
                  <a:lnTo>
                    <a:pt x="187" y="273"/>
                  </a:lnTo>
                  <a:lnTo>
                    <a:pt x="187" y="259"/>
                  </a:lnTo>
                  <a:lnTo>
                    <a:pt x="191" y="259"/>
                  </a:lnTo>
                  <a:lnTo>
                    <a:pt x="196" y="259"/>
                  </a:lnTo>
                  <a:lnTo>
                    <a:pt x="196" y="266"/>
                  </a:lnTo>
                  <a:lnTo>
                    <a:pt x="196" y="259"/>
                  </a:lnTo>
                  <a:lnTo>
                    <a:pt x="196" y="266"/>
                  </a:lnTo>
                  <a:lnTo>
                    <a:pt x="196" y="259"/>
                  </a:lnTo>
                  <a:lnTo>
                    <a:pt x="200" y="259"/>
                  </a:lnTo>
                  <a:lnTo>
                    <a:pt x="205" y="259"/>
                  </a:lnTo>
                  <a:lnTo>
                    <a:pt x="209" y="251"/>
                  </a:lnTo>
                  <a:lnTo>
                    <a:pt x="209" y="259"/>
                  </a:lnTo>
                  <a:lnTo>
                    <a:pt x="213" y="259"/>
                  </a:lnTo>
                  <a:lnTo>
                    <a:pt x="213" y="266"/>
                  </a:lnTo>
                  <a:lnTo>
                    <a:pt x="213" y="244"/>
                  </a:lnTo>
                  <a:lnTo>
                    <a:pt x="213" y="251"/>
                  </a:lnTo>
                  <a:lnTo>
                    <a:pt x="218" y="259"/>
                  </a:lnTo>
                  <a:lnTo>
                    <a:pt x="218" y="251"/>
                  </a:lnTo>
                  <a:lnTo>
                    <a:pt x="218" y="266"/>
                  </a:lnTo>
                  <a:lnTo>
                    <a:pt x="218" y="259"/>
                  </a:lnTo>
                  <a:lnTo>
                    <a:pt x="222" y="259"/>
                  </a:lnTo>
                  <a:lnTo>
                    <a:pt x="222" y="251"/>
                  </a:lnTo>
                  <a:lnTo>
                    <a:pt x="222" y="259"/>
                  </a:lnTo>
                  <a:lnTo>
                    <a:pt x="227" y="259"/>
                  </a:lnTo>
                  <a:lnTo>
                    <a:pt x="227" y="251"/>
                  </a:lnTo>
                  <a:lnTo>
                    <a:pt x="227" y="244"/>
                  </a:lnTo>
                  <a:lnTo>
                    <a:pt x="231" y="244"/>
                  </a:lnTo>
                  <a:lnTo>
                    <a:pt x="231" y="251"/>
                  </a:lnTo>
                  <a:lnTo>
                    <a:pt x="231" y="244"/>
                  </a:lnTo>
                  <a:lnTo>
                    <a:pt x="231" y="259"/>
                  </a:lnTo>
                  <a:lnTo>
                    <a:pt x="236" y="251"/>
                  </a:lnTo>
                  <a:lnTo>
                    <a:pt x="236" y="244"/>
                  </a:lnTo>
                  <a:lnTo>
                    <a:pt x="236" y="251"/>
                  </a:lnTo>
                  <a:lnTo>
                    <a:pt x="240" y="251"/>
                  </a:lnTo>
                  <a:lnTo>
                    <a:pt x="240" y="259"/>
                  </a:lnTo>
                  <a:lnTo>
                    <a:pt x="245" y="251"/>
                  </a:lnTo>
                  <a:lnTo>
                    <a:pt x="245" y="259"/>
                  </a:lnTo>
                  <a:lnTo>
                    <a:pt x="245" y="251"/>
                  </a:lnTo>
                  <a:lnTo>
                    <a:pt x="249" y="251"/>
                  </a:lnTo>
                  <a:lnTo>
                    <a:pt x="249" y="244"/>
                  </a:lnTo>
                  <a:lnTo>
                    <a:pt x="254" y="251"/>
                  </a:lnTo>
                  <a:lnTo>
                    <a:pt x="254" y="244"/>
                  </a:lnTo>
                  <a:lnTo>
                    <a:pt x="254" y="251"/>
                  </a:lnTo>
                  <a:lnTo>
                    <a:pt x="254" y="237"/>
                  </a:lnTo>
                  <a:lnTo>
                    <a:pt x="258" y="251"/>
                  </a:lnTo>
                  <a:lnTo>
                    <a:pt x="258" y="237"/>
                  </a:lnTo>
                  <a:lnTo>
                    <a:pt x="258" y="251"/>
                  </a:lnTo>
                  <a:lnTo>
                    <a:pt x="262" y="251"/>
                  </a:lnTo>
                  <a:lnTo>
                    <a:pt x="262" y="244"/>
                  </a:lnTo>
                  <a:lnTo>
                    <a:pt x="267" y="230"/>
                  </a:lnTo>
                  <a:lnTo>
                    <a:pt x="267" y="237"/>
                  </a:lnTo>
                  <a:lnTo>
                    <a:pt x="267" y="244"/>
                  </a:lnTo>
                  <a:lnTo>
                    <a:pt x="267" y="237"/>
                  </a:lnTo>
                  <a:lnTo>
                    <a:pt x="271" y="237"/>
                  </a:lnTo>
                  <a:lnTo>
                    <a:pt x="271" y="244"/>
                  </a:lnTo>
                  <a:lnTo>
                    <a:pt x="271" y="237"/>
                  </a:lnTo>
                  <a:lnTo>
                    <a:pt x="276" y="244"/>
                  </a:lnTo>
                  <a:lnTo>
                    <a:pt x="276" y="237"/>
                  </a:lnTo>
                  <a:lnTo>
                    <a:pt x="276" y="244"/>
                  </a:lnTo>
                  <a:lnTo>
                    <a:pt x="280" y="237"/>
                  </a:lnTo>
                  <a:lnTo>
                    <a:pt x="280" y="244"/>
                  </a:lnTo>
                  <a:lnTo>
                    <a:pt x="280" y="237"/>
                  </a:lnTo>
                  <a:lnTo>
                    <a:pt x="280" y="244"/>
                  </a:lnTo>
                  <a:lnTo>
                    <a:pt x="285" y="237"/>
                  </a:lnTo>
                  <a:lnTo>
                    <a:pt x="285" y="244"/>
                  </a:lnTo>
                  <a:lnTo>
                    <a:pt x="285" y="230"/>
                  </a:lnTo>
                  <a:lnTo>
                    <a:pt x="289" y="244"/>
                  </a:lnTo>
                  <a:lnTo>
                    <a:pt x="289" y="237"/>
                  </a:lnTo>
                  <a:lnTo>
                    <a:pt x="289" y="230"/>
                  </a:lnTo>
                  <a:lnTo>
                    <a:pt x="294" y="244"/>
                  </a:lnTo>
                  <a:lnTo>
                    <a:pt x="294" y="237"/>
                  </a:lnTo>
                  <a:lnTo>
                    <a:pt x="294" y="244"/>
                  </a:lnTo>
                  <a:lnTo>
                    <a:pt x="294" y="237"/>
                  </a:lnTo>
                  <a:lnTo>
                    <a:pt x="298" y="244"/>
                  </a:lnTo>
                  <a:lnTo>
                    <a:pt x="298" y="230"/>
                  </a:lnTo>
                  <a:lnTo>
                    <a:pt x="303" y="230"/>
                  </a:lnTo>
                  <a:lnTo>
                    <a:pt x="303" y="237"/>
                  </a:lnTo>
                  <a:lnTo>
                    <a:pt x="303" y="244"/>
                  </a:lnTo>
                  <a:lnTo>
                    <a:pt x="307" y="230"/>
                  </a:lnTo>
                  <a:lnTo>
                    <a:pt x="307" y="223"/>
                  </a:lnTo>
                  <a:lnTo>
                    <a:pt x="307" y="230"/>
                  </a:lnTo>
                  <a:lnTo>
                    <a:pt x="307" y="223"/>
                  </a:lnTo>
                  <a:lnTo>
                    <a:pt x="311" y="223"/>
                  </a:lnTo>
                  <a:lnTo>
                    <a:pt x="311" y="215"/>
                  </a:lnTo>
                  <a:lnTo>
                    <a:pt x="311" y="230"/>
                  </a:lnTo>
                  <a:lnTo>
                    <a:pt x="311" y="215"/>
                  </a:lnTo>
                  <a:lnTo>
                    <a:pt x="311" y="230"/>
                  </a:lnTo>
                  <a:lnTo>
                    <a:pt x="316" y="223"/>
                  </a:lnTo>
                  <a:lnTo>
                    <a:pt x="320" y="223"/>
                  </a:lnTo>
                  <a:lnTo>
                    <a:pt x="320" y="230"/>
                  </a:lnTo>
                  <a:lnTo>
                    <a:pt x="320" y="223"/>
                  </a:lnTo>
                  <a:lnTo>
                    <a:pt x="325" y="215"/>
                  </a:lnTo>
                  <a:lnTo>
                    <a:pt x="325" y="223"/>
                  </a:lnTo>
                  <a:lnTo>
                    <a:pt x="325" y="230"/>
                  </a:lnTo>
                  <a:lnTo>
                    <a:pt x="329" y="223"/>
                  </a:lnTo>
                  <a:lnTo>
                    <a:pt x="329" y="230"/>
                  </a:lnTo>
                  <a:lnTo>
                    <a:pt x="329" y="223"/>
                  </a:lnTo>
                  <a:lnTo>
                    <a:pt x="334" y="230"/>
                  </a:lnTo>
                  <a:lnTo>
                    <a:pt x="334" y="223"/>
                  </a:lnTo>
                  <a:lnTo>
                    <a:pt x="338" y="230"/>
                  </a:lnTo>
                  <a:lnTo>
                    <a:pt x="338" y="215"/>
                  </a:lnTo>
                  <a:lnTo>
                    <a:pt x="343" y="215"/>
                  </a:lnTo>
                  <a:lnTo>
                    <a:pt x="343" y="223"/>
                  </a:lnTo>
                  <a:lnTo>
                    <a:pt x="343" y="215"/>
                  </a:lnTo>
                  <a:lnTo>
                    <a:pt x="343" y="223"/>
                  </a:lnTo>
                  <a:lnTo>
                    <a:pt x="347" y="215"/>
                  </a:lnTo>
                  <a:lnTo>
                    <a:pt x="347" y="237"/>
                  </a:lnTo>
                  <a:lnTo>
                    <a:pt x="347" y="223"/>
                  </a:lnTo>
                  <a:lnTo>
                    <a:pt x="347" y="215"/>
                  </a:lnTo>
                  <a:lnTo>
                    <a:pt x="352" y="215"/>
                  </a:lnTo>
                  <a:lnTo>
                    <a:pt x="352" y="223"/>
                  </a:lnTo>
                  <a:lnTo>
                    <a:pt x="352" y="215"/>
                  </a:lnTo>
                  <a:lnTo>
                    <a:pt x="356" y="230"/>
                  </a:lnTo>
                  <a:lnTo>
                    <a:pt x="356" y="223"/>
                  </a:lnTo>
                  <a:lnTo>
                    <a:pt x="356" y="215"/>
                  </a:lnTo>
                  <a:lnTo>
                    <a:pt x="360" y="215"/>
                  </a:lnTo>
                  <a:lnTo>
                    <a:pt x="360" y="223"/>
                  </a:lnTo>
                  <a:lnTo>
                    <a:pt x="360" y="215"/>
                  </a:lnTo>
                  <a:lnTo>
                    <a:pt x="365" y="215"/>
                  </a:lnTo>
                  <a:lnTo>
                    <a:pt x="365" y="223"/>
                  </a:lnTo>
                  <a:lnTo>
                    <a:pt x="365" y="215"/>
                  </a:lnTo>
                  <a:lnTo>
                    <a:pt x="369" y="215"/>
                  </a:lnTo>
                  <a:lnTo>
                    <a:pt x="374" y="215"/>
                  </a:lnTo>
                  <a:lnTo>
                    <a:pt x="374" y="201"/>
                  </a:lnTo>
                  <a:lnTo>
                    <a:pt x="374" y="215"/>
                  </a:lnTo>
                  <a:lnTo>
                    <a:pt x="378" y="215"/>
                  </a:lnTo>
                  <a:lnTo>
                    <a:pt x="378" y="201"/>
                  </a:lnTo>
                  <a:lnTo>
                    <a:pt x="378" y="215"/>
                  </a:lnTo>
                  <a:lnTo>
                    <a:pt x="383" y="215"/>
                  </a:lnTo>
                  <a:lnTo>
                    <a:pt x="383" y="201"/>
                  </a:lnTo>
                  <a:lnTo>
                    <a:pt x="383" y="215"/>
                  </a:lnTo>
                  <a:lnTo>
                    <a:pt x="383" y="201"/>
                  </a:lnTo>
                  <a:lnTo>
                    <a:pt x="387" y="215"/>
                  </a:lnTo>
                  <a:lnTo>
                    <a:pt x="392" y="215"/>
                  </a:lnTo>
                  <a:lnTo>
                    <a:pt x="396" y="201"/>
                  </a:lnTo>
                  <a:lnTo>
                    <a:pt x="396" y="215"/>
                  </a:lnTo>
                  <a:lnTo>
                    <a:pt x="396" y="201"/>
                  </a:lnTo>
                  <a:lnTo>
                    <a:pt x="401" y="201"/>
                  </a:lnTo>
                  <a:lnTo>
                    <a:pt x="401" y="215"/>
                  </a:lnTo>
                  <a:lnTo>
                    <a:pt x="401" y="201"/>
                  </a:lnTo>
                  <a:lnTo>
                    <a:pt x="401" y="215"/>
                  </a:lnTo>
                  <a:lnTo>
                    <a:pt x="405" y="201"/>
                  </a:lnTo>
                  <a:lnTo>
                    <a:pt x="405" y="215"/>
                  </a:lnTo>
                  <a:lnTo>
                    <a:pt x="405" y="201"/>
                  </a:lnTo>
                  <a:lnTo>
                    <a:pt x="409" y="194"/>
                  </a:lnTo>
                  <a:lnTo>
                    <a:pt x="409" y="215"/>
                  </a:lnTo>
                  <a:lnTo>
                    <a:pt x="409" y="201"/>
                  </a:lnTo>
                  <a:lnTo>
                    <a:pt x="409" y="215"/>
                  </a:lnTo>
                  <a:lnTo>
                    <a:pt x="414" y="201"/>
                  </a:lnTo>
                  <a:lnTo>
                    <a:pt x="414" y="215"/>
                  </a:lnTo>
                  <a:lnTo>
                    <a:pt x="414" y="201"/>
                  </a:lnTo>
                  <a:lnTo>
                    <a:pt x="418" y="201"/>
                  </a:lnTo>
                  <a:lnTo>
                    <a:pt x="418" y="215"/>
                  </a:lnTo>
                  <a:lnTo>
                    <a:pt x="418" y="201"/>
                  </a:lnTo>
                  <a:lnTo>
                    <a:pt x="418" y="215"/>
                  </a:lnTo>
                  <a:lnTo>
                    <a:pt x="418" y="201"/>
                  </a:lnTo>
                  <a:lnTo>
                    <a:pt x="423" y="201"/>
                  </a:lnTo>
                  <a:lnTo>
                    <a:pt x="427" y="201"/>
                  </a:lnTo>
                  <a:lnTo>
                    <a:pt x="432" y="201"/>
                  </a:lnTo>
                  <a:lnTo>
                    <a:pt x="436" y="201"/>
                  </a:lnTo>
                  <a:lnTo>
                    <a:pt x="436" y="215"/>
                  </a:lnTo>
                  <a:lnTo>
                    <a:pt x="436" y="201"/>
                  </a:lnTo>
                  <a:lnTo>
                    <a:pt x="441" y="215"/>
                  </a:lnTo>
                  <a:lnTo>
                    <a:pt x="441" y="201"/>
                  </a:lnTo>
                  <a:lnTo>
                    <a:pt x="445" y="201"/>
                  </a:lnTo>
                  <a:lnTo>
                    <a:pt x="445" y="187"/>
                  </a:lnTo>
                  <a:lnTo>
                    <a:pt x="445" y="201"/>
                  </a:lnTo>
                  <a:lnTo>
                    <a:pt x="445" y="194"/>
                  </a:lnTo>
                  <a:lnTo>
                    <a:pt x="450" y="201"/>
                  </a:lnTo>
                  <a:lnTo>
                    <a:pt x="450" y="215"/>
                  </a:lnTo>
                  <a:lnTo>
                    <a:pt x="450" y="201"/>
                  </a:lnTo>
                  <a:lnTo>
                    <a:pt x="454" y="201"/>
                  </a:lnTo>
                  <a:lnTo>
                    <a:pt x="454" y="194"/>
                  </a:lnTo>
                  <a:lnTo>
                    <a:pt x="454" y="201"/>
                  </a:lnTo>
                  <a:lnTo>
                    <a:pt x="458" y="201"/>
                  </a:lnTo>
                  <a:lnTo>
                    <a:pt x="458" y="194"/>
                  </a:lnTo>
                  <a:lnTo>
                    <a:pt x="458" y="201"/>
                  </a:lnTo>
                  <a:lnTo>
                    <a:pt x="463" y="201"/>
                  </a:lnTo>
                  <a:lnTo>
                    <a:pt x="463" y="194"/>
                  </a:lnTo>
                  <a:lnTo>
                    <a:pt x="463" y="201"/>
                  </a:lnTo>
                  <a:lnTo>
                    <a:pt x="467" y="194"/>
                  </a:lnTo>
                  <a:lnTo>
                    <a:pt x="467" y="201"/>
                  </a:lnTo>
                  <a:lnTo>
                    <a:pt x="467" y="194"/>
                  </a:lnTo>
                  <a:lnTo>
                    <a:pt x="467" y="201"/>
                  </a:lnTo>
                  <a:lnTo>
                    <a:pt x="472" y="194"/>
                  </a:lnTo>
                  <a:lnTo>
                    <a:pt x="472" y="201"/>
                  </a:lnTo>
                  <a:lnTo>
                    <a:pt x="472" y="194"/>
                  </a:lnTo>
                  <a:lnTo>
                    <a:pt x="472" y="201"/>
                  </a:lnTo>
                  <a:lnTo>
                    <a:pt x="472" y="194"/>
                  </a:lnTo>
                  <a:lnTo>
                    <a:pt x="476" y="201"/>
                  </a:lnTo>
                  <a:lnTo>
                    <a:pt x="476" y="194"/>
                  </a:lnTo>
                  <a:lnTo>
                    <a:pt x="476" y="201"/>
                  </a:lnTo>
                  <a:lnTo>
                    <a:pt x="481" y="194"/>
                  </a:lnTo>
                  <a:lnTo>
                    <a:pt x="481" y="201"/>
                  </a:lnTo>
                  <a:lnTo>
                    <a:pt x="481" y="194"/>
                  </a:lnTo>
                  <a:lnTo>
                    <a:pt x="481" y="201"/>
                  </a:lnTo>
                  <a:lnTo>
                    <a:pt x="485" y="187"/>
                  </a:lnTo>
                  <a:lnTo>
                    <a:pt x="485" y="201"/>
                  </a:lnTo>
                  <a:lnTo>
                    <a:pt x="485" y="194"/>
                  </a:lnTo>
                  <a:lnTo>
                    <a:pt x="485" y="201"/>
                  </a:lnTo>
                  <a:lnTo>
                    <a:pt x="490" y="201"/>
                  </a:lnTo>
                  <a:lnTo>
                    <a:pt x="490" y="194"/>
                  </a:lnTo>
                  <a:lnTo>
                    <a:pt x="494" y="194"/>
                  </a:lnTo>
                  <a:lnTo>
                    <a:pt x="494" y="187"/>
                  </a:lnTo>
                  <a:lnTo>
                    <a:pt x="494" y="194"/>
                  </a:lnTo>
                  <a:lnTo>
                    <a:pt x="494" y="187"/>
                  </a:lnTo>
                  <a:lnTo>
                    <a:pt x="499" y="194"/>
                  </a:lnTo>
                  <a:lnTo>
                    <a:pt x="499" y="201"/>
                  </a:lnTo>
                  <a:lnTo>
                    <a:pt x="499" y="194"/>
                  </a:lnTo>
                  <a:lnTo>
                    <a:pt x="499" y="201"/>
                  </a:lnTo>
                  <a:lnTo>
                    <a:pt x="503" y="201"/>
                  </a:lnTo>
                  <a:lnTo>
                    <a:pt x="503" y="194"/>
                  </a:lnTo>
                  <a:lnTo>
                    <a:pt x="503" y="187"/>
                  </a:lnTo>
                  <a:lnTo>
                    <a:pt x="503" y="201"/>
                  </a:lnTo>
                  <a:lnTo>
                    <a:pt x="507" y="187"/>
                  </a:lnTo>
                  <a:lnTo>
                    <a:pt x="507" y="194"/>
                  </a:lnTo>
                  <a:lnTo>
                    <a:pt x="507" y="187"/>
                  </a:lnTo>
                  <a:lnTo>
                    <a:pt x="507" y="194"/>
                  </a:lnTo>
                  <a:lnTo>
                    <a:pt x="512" y="187"/>
                  </a:lnTo>
                  <a:lnTo>
                    <a:pt x="512" y="194"/>
                  </a:lnTo>
                  <a:lnTo>
                    <a:pt x="512" y="187"/>
                  </a:lnTo>
                  <a:lnTo>
                    <a:pt x="516" y="194"/>
                  </a:lnTo>
                  <a:lnTo>
                    <a:pt x="516" y="187"/>
                  </a:lnTo>
                  <a:lnTo>
                    <a:pt x="516" y="194"/>
                  </a:lnTo>
                  <a:lnTo>
                    <a:pt x="521" y="194"/>
                  </a:lnTo>
                  <a:lnTo>
                    <a:pt x="521" y="187"/>
                  </a:lnTo>
                  <a:lnTo>
                    <a:pt x="521" y="179"/>
                  </a:lnTo>
                  <a:lnTo>
                    <a:pt x="521" y="187"/>
                  </a:lnTo>
                  <a:lnTo>
                    <a:pt x="525" y="187"/>
                  </a:lnTo>
                  <a:lnTo>
                    <a:pt x="530" y="194"/>
                  </a:lnTo>
                  <a:lnTo>
                    <a:pt x="530" y="179"/>
                  </a:lnTo>
                  <a:lnTo>
                    <a:pt x="530" y="201"/>
                  </a:lnTo>
                  <a:lnTo>
                    <a:pt x="530" y="194"/>
                  </a:lnTo>
                  <a:lnTo>
                    <a:pt x="534" y="187"/>
                  </a:lnTo>
                  <a:lnTo>
                    <a:pt x="534" y="194"/>
                  </a:lnTo>
                  <a:lnTo>
                    <a:pt x="534" y="187"/>
                  </a:lnTo>
                  <a:lnTo>
                    <a:pt x="539" y="201"/>
                  </a:lnTo>
                  <a:lnTo>
                    <a:pt x="539" y="187"/>
                  </a:lnTo>
                  <a:lnTo>
                    <a:pt x="539" y="179"/>
                  </a:lnTo>
                  <a:lnTo>
                    <a:pt x="539" y="187"/>
                  </a:lnTo>
                  <a:lnTo>
                    <a:pt x="539" y="194"/>
                  </a:lnTo>
                  <a:lnTo>
                    <a:pt x="543" y="179"/>
                  </a:lnTo>
                  <a:lnTo>
                    <a:pt x="543" y="187"/>
                  </a:lnTo>
                  <a:lnTo>
                    <a:pt x="543" y="194"/>
                  </a:lnTo>
                  <a:lnTo>
                    <a:pt x="548" y="187"/>
                  </a:lnTo>
                  <a:lnTo>
                    <a:pt x="548" y="194"/>
                  </a:lnTo>
                  <a:lnTo>
                    <a:pt x="548" y="187"/>
                  </a:lnTo>
                  <a:lnTo>
                    <a:pt x="548" y="194"/>
                  </a:lnTo>
                  <a:lnTo>
                    <a:pt x="548" y="187"/>
                  </a:lnTo>
                  <a:lnTo>
                    <a:pt x="552" y="187"/>
                  </a:lnTo>
                  <a:lnTo>
                    <a:pt x="552" y="194"/>
                  </a:lnTo>
                  <a:lnTo>
                    <a:pt x="552" y="201"/>
                  </a:lnTo>
                  <a:lnTo>
                    <a:pt x="556" y="187"/>
                  </a:lnTo>
                  <a:lnTo>
                    <a:pt x="556" y="194"/>
                  </a:lnTo>
                  <a:lnTo>
                    <a:pt x="561" y="194"/>
                  </a:lnTo>
                  <a:lnTo>
                    <a:pt x="561" y="187"/>
                  </a:lnTo>
                  <a:lnTo>
                    <a:pt x="561" y="179"/>
                  </a:lnTo>
                  <a:lnTo>
                    <a:pt x="561" y="187"/>
                  </a:lnTo>
                  <a:lnTo>
                    <a:pt x="565" y="187"/>
                  </a:lnTo>
                  <a:lnTo>
                    <a:pt x="565" y="194"/>
                  </a:lnTo>
                  <a:lnTo>
                    <a:pt x="565" y="187"/>
                  </a:lnTo>
                  <a:lnTo>
                    <a:pt x="570" y="179"/>
                  </a:lnTo>
                  <a:lnTo>
                    <a:pt x="570" y="187"/>
                  </a:lnTo>
                  <a:lnTo>
                    <a:pt x="570" y="179"/>
                  </a:lnTo>
                  <a:lnTo>
                    <a:pt x="570" y="187"/>
                  </a:lnTo>
                  <a:lnTo>
                    <a:pt x="574" y="187"/>
                  </a:lnTo>
                  <a:lnTo>
                    <a:pt x="574" y="172"/>
                  </a:lnTo>
                  <a:lnTo>
                    <a:pt x="574" y="179"/>
                  </a:lnTo>
                  <a:lnTo>
                    <a:pt x="579" y="179"/>
                  </a:lnTo>
                  <a:lnTo>
                    <a:pt x="579" y="187"/>
                  </a:lnTo>
                  <a:lnTo>
                    <a:pt x="579" y="172"/>
                  </a:lnTo>
                  <a:lnTo>
                    <a:pt x="579" y="187"/>
                  </a:lnTo>
                  <a:lnTo>
                    <a:pt x="583" y="172"/>
                  </a:lnTo>
                  <a:lnTo>
                    <a:pt x="583" y="187"/>
                  </a:lnTo>
                  <a:lnTo>
                    <a:pt x="583" y="172"/>
                  </a:lnTo>
                  <a:lnTo>
                    <a:pt x="583" y="179"/>
                  </a:lnTo>
                  <a:lnTo>
                    <a:pt x="588" y="179"/>
                  </a:lnTo>
                  <a:lnTo>
                    <a:pt x="588" y="172"/>
                  </a:lnTo>
                  <a:lnTo>
                    <a:pt x="588" y="179"/>
                  </a:lnTo>
                  <a:lnTo>
                    <a:pt x="588" y="194"/>
                  </a:lnTo>
                  <a:lnTo>
                    <a:pt x="592" y="172"/>
                  </a:lnTo>
                  <a:lnTo>
                    <a:pt x="592" y="187"/>
                  </a:lnTo>
                  <a:lnTo>
                    <a:pt x="592" y="179"/>
                  </a:lnTo>
                  <a:lnTo>
                    <a:pt x="592" y="172"/>
                  </a:lnTo>
                  <a:lnTo>
                    <a:pt x="592" y="179"/>
                  </a:lnTo>
                  <a:lnTo>
                    <a:pt x="597" y="179"/>
                  </a:lnTo>
                  <a:lnTo>
                    <a:pt x="597" y="172"/>
                  </a:lnTo>
                  <a:lnTo>
                    <a:pt x="597" y="165"/>
                  </a:lnTo>
                  <a:lnTo>
                    <a:pt x="597" y="179"/>
                  </a:lnTo>
                  <a:lnTo>
                    <a:pt x="601" y="179"/>
                  </a:lnTo>
                  <a:lnTo>
                    <a:pt x="601" y="172"/>
                  </a:lnTo>
                  <a:lnTo>
                    <a:pt x="601" y="179"/>
                  </a:lnTo>
                  <a:lnTo>
                    <a:pt x="601" y="17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50" name="Freeform 169"/>
            <p:cNvSpPr>
              <a:spLocks/>
            </p:cNvSpPr>
            <p:nvPr/>
          </p:nvSpPr>
          <p:spPr bwMode="auto">
            <a:xfrm>
              <a:off x="1513" y="949"/>
              <a:ext cx="81" cy="23"/>
            </a:xfrm>
            <a:custGeom>
              <a:avLst/>
              <a:gdLst>
                <a:gd name="T0" fmla="*/ 0 w 369"/>
                <a:gd name="T1" fmla="*/ 1 h 35"/>
                <a:gd name="T2" fmla="*/ 0 w 369"/>
                <a:gd name="T3" fmla="*/ 1 h 35"/>
                <a:gd name="T4" fmla="*/ 0 w 369"/>
                <a:gd name="T5" fmla="*/ 1 h 35"/>
                <a:gd name="T6" fmla="*/ 0 w 369"/>
                <a:gd name="T7" fmla="*/ 1 h 35"/>
                <a:gd name="T8" fmla="*/ 0 w 369"/>
                <a:gd name="T9" fmla="*/ 1 h 35"/>
                <a:gd name="T10" fmla="*/ 0 w 369"/>
                <a:gd name="T11" fmla="*/ 1 h 35"/>
                <a:gd name="T12" fmla="*/ 0 w 369"/>
                <a:gd name="T13" fmla="*/ 1 h 35"/>
                <a:gd name="T14" fmla="*/ 0 w 369"/>
                <a:gd name="T15" fmla="*/ 1 h 35"/>
                <a:gd name="T16" fmla="*/ 0 w 369"/>
                <a:gd name="T17" fmla="*/ 1 h 35"/>
                <a:gd name="T18" fmla="*/ 0 w 369"/>
                <a:gd name="T19" fmla="*/ 1 h 35"/>
                <a:gd name="T20" fmla="*/ 0 w 369"/>
                <a:gd name="T21" fmla="*/ 1 h 35"/>
                <a:gd name="T22" fmla="*/ 0 w 369"/>
                <a:gd name="T23" fmla="*/ 0 h 35"/>
                <a:gd name="T24" fmla="*/ 0 w 369"/>
                <a:gd name="T25" fmla="*/ 1 h 35"/>
                <a:gd name="T26" fmla="*/ 0 w 369"/>
                <a:gd name="T27" fmla="*/ 1 h 35"/>
                <a:gd name="T28" fmla="*/ 0 w 369"/>
                <a:gd name="T29" fmla="*/ 1 h 35"/>
                <a:gd name="T30" fmla="*/ 0 w 369"/>
                <a:gd name="T31" fmla="*/ 1 h 35"/>
                <a:gd name="T32" fmla="*/ 0 w 369"/>
                <a:gd name="T33" fmla="*/ 1 h 35"/>
                <a:gd name="T34" fmla="*/ 0 w 369"/>
                <a:gd name="T35" fmla="*/ 1 h 35"/>
                <a:gd name="T36" fmla="*/ 0 w 369"/>
                <a:gd name="T37" fmla="*/ 1 h 35"/>
                <a:gd name="T38" fmla="*/ 0 w 369"/>
                <a:gd name="T39" fmla="*/ 1 h 35"/>
                <a:gd name="T40" fmla="*/ 0 w 369"/>
                <a:gd name="T41" fmla="*/ 1 h 35"/>
                <a:gd name="T42" fmla="*/ 0 w 369"/>
                <a:gd name="T43" fmla="*/ 1 h 35"/>
                <a:gd name="T44" fmla="*/ 0 w 369"/>
                <a:gd name="T45" fmla="*/ 1 h 35"/>
                <a:gd name="T46" fmla="*/ 0 w 369"/>
                <a:gd name="T47" fmla="*/ 1 h 35"/>
                <a:gd name="T48" fmla="*/ 0 w 369"/>
                <a:gd name="T49" fmla="*/ 1 h 35"/>
                <a:gd name="T50" fmla="*/ 0 w 369"/>
                <a:gd name="T51" fmla="*/ 1 h 35"/>
                <a:gd name="T52" fmla="*/ 0 w 369"/>
                <a:gd name="T53" fmla="*/ 1 h 35"/>
                <a:gd name="T54" fmla="*/ 0 w 369"/>
                <a:gd name="T55" fmla="*/ 1 h 35"/>
                <a:gd name="T56" fmla="*/ 0 w 369"/>
                <a:gd name="T57" fmla="*/ 1 h 35"/>
                <a:gd name="T58" fmla="*/ 0 w 369"/>
                <a:gd name="T59" fmla="*/ 1 h 35"/>
                <a:gd name="T60" fmla="*/ 0 w 369"/>
                <a:gd name="T61" fmla="*/ 1 h 35"/>
                <a:gd name="T62" fmla="*/ 0 w 369"/>
                <a:gd name="T63" fmla="*/ 1 h 35"/>
                <a:gd name="T64" fmla="*/ 0 w 369"/>
                <a:gd name="T65" fmla="*/ 1 h 35"/>
                <a:gd name="T66" fmla="*/ 0 w 369"/>
                <a:gd name="T67" fmla="*/ 1 h 35"/>
                <a:gd name="T68" fmla="*/ 0 w 369"/>
                <a:gd name="T69" fmla="*/ 1 h 35"/>
                <a:gd name="T70" fmla="*/ 0 w 369"/>
                <a:gd name="T71" fmla="*/ 1 h 35"/>
                <a:gd name="T72" fmla="*/ 0 w 369"/>
                <a:gd name="T73" fmla="*/ 1 h 35"/>
                <a:gd name="T74" fmla="*/ 0 w 369"/>
                <a:gd name="T75" fmla="*/ 1 h 35"/>
                <a:gd name="T76" fmla="*/ 0 w 369"/>
                <a:gd name="T77" fmla="*/ 1 h 35"/>
                <a:gd name="T78" fmla="*/ 0 w 36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9" h="35">
                  <a:moveTo>
                    <a:pt x="0" y="26"/>
                  </a:moveTo>
                  <a:lnTo>
                    <a:pt x="0" y="26"/>
                  </a:lnTo>
                  <a:lnTo>
                    <a:pt x="0" y="11"/>
                  </a:lnTo>
                  <a:lnTo>
                    <a:pt x="0" y="26"/>
                  </a:lnTo>
                  <a:lnTo>
                    <a:pt x="25" y="26"/>
                  </a:lnTo>
                  <a:lnTo>
                    <a:pt x="44" y="26"/>
                  </a:lnTo>
                  <a:lnTo>
                    <a:pt x="44" y="11"/>
                  </a:lnTo>
                  <a:lnTo>
                    <a:pt x="44" y="35"/>
                  </a:lnTo>
                  <a:lnTo>
                    <a:pt x="44" y="11"/>
                  </a:lnTo>
                  <a:lnTo>
                    <a:pt x="44" y="26"/>
                  </a:lnTo>
                  <a:lnTo>
                    <a:pt x="68" y="11"/>
                  </a:lnTo>
                  <a:lnTo>
                    <a:pt x="68" y="35"/>
                  </a:lnTo>
                  <a:lnTo>
                    <a:pt x="68" y="0"/>
                  </a:lnTo>
                  <a:lnTo>
                    <a:pt x="68" y="26"/>
                  </a:lnTo>
                  <a:lnTo>
                    <a:pt x="68" y="11"/>
                  </a:lnTo>
                  <a:lnTo>
                    <a:pt x="87" y="11"/>
                  </a:lnTo>
                  <a:lnTo>
                    <a:pt x="87" y="26"/>
                  </a:lnTo>
                  <a:lnTo>
                    <a:pt x="87" y="0"/>
                  </a:lnTo>
                  <a:lnTo>
                    <a:pt x="112" y="26"/>
                  </a:lnTo>
                  <a:lnTo>
                    <a:pt x="112" y="11"/>
                  </a:lnTo>
                  <a:lnTo>
                    <a:pt x="112" y="26"/>
                  </a:lnTo>
                  <a:lnTo>
                    <a:pt x="112" y="11"/>
                  </a:lnTo>
                  <a:lnTo>
                    <a:pt x="112" y="26"/>
                  </a:lnTo>
                  <a:lnTo>
                    <a:pt x="131" y="26"/>
                  </a:lnTo>
                  <a:lnTo>
                    <a:pt x="131" y="35"/>
                  </a:lnTo>
                  <a:lnTo>
                    <a:pt x="131" y="26"/>
                  </a:lnTo>
                  <a:lnTo>
                    <a:pt x="131" y="35"/>
                  </a:lnTo>
                  <a:lnTo>
                    <a:pt x="156" y="26"/>
                  </a:lnTo>
                  <a:lnTo>
                    <a:pt x="156" y="11"/>
                  </a:lnTo>
                  <a:lnTo>
                    <a:pt x="156" y="26"/>
                  </a:lnTo>
                  <a:lnTo>
                    <a:pt x="175" y="26"/>
                  </a:lnTo>
                  <a:lnTo>
                    <a:pt x="175" y="11"/>
                  </a:lnTo>
                  <a:lnTo>
                    <a:pt x="175" y="26"/>
                  </a:lnTo>
                  <a:lnTo>
                    <a:pt x="175" y="11"/>
                  </a:lnTo>
                  <a:lnTo>
                    <a:pt x="194" y="11"/>
                  </a:lnTo>
                  <a:lnTo>
                    <a:pt x="194" y="26"/>
                  </a:lnTo>
                  <a:lnTo>
                    <a:pt x="194" y="11"/>
                  </a:lnTo>
                  <a:lnTo>
                    <a:pt x="194" y="26"/>
                  </a:lnTo>
                  <a:lnTo>
                    <a:pt x="218" y="26"/>
                  </a:lnTo>
                  <a:lnTo>
                    <a:pt x="218" y="11"/>
                  </a:lnTo>
                  <a:lnTo>
                    <a:pt x="218" y="26"/>
                  </a:lnTo>
                  <a:lnTo>
                    <a:pt x="238" y="26"/>
                  </a:lnTo>
                  <a:lnTo>
                    <a:pt x="238" y="11"/>
                  </a:lnTo>
                  <a:lnTo>
                    <a:pt x="262" y="35"/>
                  </a:lnTo>
                  <a:lnTo>
                    <a:pt x="262" y="26"/>
                  </a:lnTo>
                  <a:lnTo>
                    <a:pt x="262" y="35"/>
                  </a:lnTo>
                  <a:lnTo>
                    <a:pt x="262" y="26"/>
                  </a:lnTo>
                  <a:lnTo>
                    <a:pt x="282" y="26"/>
                  </a:lnTo>
                  <a:lnTo>
                    <a:pt x="282" y="35"/>
                  </a:lnTo>
                  <a:lnTo>
                    <a:pt x="282" y="26"/>
                  </a:lnTo>
                  <a:lnTo>
                    <a:pt x="282" y="11"/>
                  </a:lnTo>
                  <a:lnTo>
                    <a:pt x="306" y="35"/>
                  </a:lnTo>
                  <a:lnTo>
                    <a:pt x="306" y="26"/>
                  </a:lnTo>
                  <a:lnTo>
                    <a:pt x="325" y="35"/>
                  </a:lnTo>
                  <a:lnTo>
                    <a:pt x="325" y="11"/>
                  </a:lnTo>
                  <a:lnTo>
                    <a:pt x="325" y="26"/>
                  </a:lnTo>
                  <a:lnTo>
                    <a:pt x="350" y="11"/>
                  </a:lnTo>
                  <a:lnTo>
                    <a:pt x="350" y="26"/>
                  </a:lnTo>
                  <a:lnTo>
                    <a:pt x="350" y="35"/>
                  </a:lnTo>
                  <a:lnTo>
                    <a:pt x="350" y="26"/>
                  </a:lnTo>
                  <a:lnTo>
                    <a:pt x="369" y="2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51" name="Freeform 170"/>
            <p:cNvSpPr>
              <a:spLocks/>
            </p:cNvSpPr>
            <p:nvPr/>
          </p:nvSpPr>
          <p:spPr bwMode="auto">
            <a:xfrm>
              <a:off x="2004" y="1048"/>
              <a:ext cx="184" cy="32"/>
            </a:xfrm>
            <a:custGeom>
              <a:avLst/>
              <a:gdLst>
                <a:gd name="T0" fmla="*/ 0 w 220"/>
                <a:gd name="T1" fmla="*/ 58 h 30"/>
                <a:gd name="T2" fmla="*/ 3 w 220"/>
                <a:gd name="T3" fmla="*/ 58 h 30"/>
                <a:gd name="T4" fmla="*/ 3 w 220"/>
                <a:gd name="T5" fmla="*/ 33 h 30"/>
                <a:gd name="T6" fmla="*/ 3 w 220"/>
                <a:gd name="T7" fmla="*/ 51 h 30"/>
                <a:gd name="T8" fmla="*/ 3 w 220"/>
                <a:gd name="T9" fmla="*/ 51 h 30"/>
                <a:gd name="T10" fmla="*/ 3 w 220"/>
                <a:gd name="T11" fmla="*/ 42 h 30"/>
                <a:gd name="T12" fmla="*/ 3 w 220"/>
                <a:gd name="T13" fmla="*/ 51 h 30"/>
                <a:gd name="T14" fmla="*/ 4 w 220"/>
                <a:gd name="T15" fmla="*/ 33 h 30"/>
                <a:gd name="T16" fmla="*/ 4 w 220"/>
                <a:gd name="T17" fmla="*/ 33 h 30"/>
                <a:gd name="T18" fmla="*/ 5 w 220"/>
                <a:gd name="T19" fmla="*/ 33 h 30"/>
                <a:gd name="T20" fmla="*/ 6 w 220"/>
                <a:gd name="T21" fmla="*/ 42 h 30"/>
                <a:gd name="T22" fmla="*/ 7 w 220"/>
                <a:gd name="T23" fmla="*/ 42 h 30"/>
                <a:gd name="T24" fmla="*/ 7 w 220"/>
                <a:gd name="T25" fmla="*/ 42 h 30"/>
                <a:gd name="T26" fmla="*/ 7 w 220"/>
                <a:gd name="T27" fmla="*/ 33 h 30"/>
                <a:gd name="T28" fmla="*/ 8 w 220"/>
                <a:gd name="T29" fmla="*/ 33 h 30"/>
                <a:gd name="T30" fmla="*/ 8 w 220"/>
                <a:gd name="T31" fmla="*/ 33 h 30"/>
                <a:gd name="T32" fmla="*/ 9 w 220"/>
                <a:gd name="T33" fmla="*/ 22 h 30"/>
                <a:gd name="T34" fmla="*/ 9 w 220"/>
                <a:gd name="T35" fmla="*/ 33 h 30"/>
                <a:gd name="T36" fmla="*/ 9 w 220"/>
                <a:gd name="T37" fmla="*/ 27 h 30"/>
                <a:gd name="T38" fmla="*/ 9 w 220"/>
                <a:gd name="T39" fmla="*/ 33 h 30"/>
                <a:gd name="T40" fmla="*/ 11 w 220"/>
                <a:gd name="T41" fmla="*/ 42 h 30"/>
                <a:gd name="T42" fmla="*/ 11 w 220"/>
                <a:gd name="T43" fmla="*/ 33 h 30"/>
                <a:gd name="T44" fmla="*/ 11 w 220"/>
                <a:gd name="T45" fmla="*/ 27 h 30"/>
                <a:gd name="T46" fmla="*/ 11 w 220"/>
                <a:gd name="T47" fmla="*/ 22 h 30"/>
                <a:gd name="T48" fmla="*/ 13 w 220"/>
                <a:gd name="T49" fmla="*/ 22 h 30"/>
                <a:gd name="T50" fmla="*/ 13 w 220"/>
                <a:gd name="T51" fmla="*/ 27 h 30"/>
                <a:gd name="T52" fmla="*/ 13 w 220"/>
                <a:gd name="T53" fmla="*/ 27 h 30"/>
                <a:gd name="T54" fmla="*/ 16 w 220"/>
                <a:gd name="T55" fmla="*/ 22 h 30"/>
                <a:gd name="T56" fmla="*/ 16 w 220"/>
                <a:gd name="T57" fmla="*/ 33 h 30"/>
                <a:gd name="T58" fmla="*/ 17 w 220"/>
                <a:gd name="T59" fmla="*/ 22 h 30"/>
                <a:gd name="T60" fmla="*/ 17 w 220"/>
                <a:gd name="T61" fmla="*/ 22 h 30"/>
                <a:gd name="T62" fmla="*/ 18 w 220"/>
                <a:gd name="T63" fmla="*/ 3 h 30"/>
                <a:gd name="T64" fmla="*/ 19 w 220"/>
                <a:gd name="T65" fmla="*/ 22 h 30"/>
                <a:gd name="T66" fmla="*/ 19 w 220"/>
                <a:gd name="T67" fmla="*/ 22 h 30"/>
                <a:gd name="T68" fmla="*/ 19 w 220"/>
                <a:gd name="T69" fmla="*/ 3 h 30"/>
                <a:gd name="T70" fmla="*/ 19 w 220"/>
                <a:gd name="T71" fmla="*/ 22 h 30"/>
                <a:gd name="T72" fmla="*/ 19 w 220"/>
                <a:gd name="T73" fmla="*/ 7 h 30"/>
                <a:gd name="T74" fmla="*/ 21 w 220"/>
                <a:gd name="T75" fmla="*/ 22 h 30"/>
                <a:gd name="T76" fmla="*/ 21 w 220"/>
                <a:gd name="T77" fmla="*/ 3 h 30"/>
                <a:gd name="T78" fmla="*/ 23 w 220"/>
                <a:gd name="T79" fmla="*/ 22 h 30"/>
                <a:gd name="T80" fmla="*/ 23 w 220"/>
                <a:gd name="T81" fmla="*/ 22 h 30"/>
                <a:gd name="T82" fmla="*/ 23 w 220"/>
                <a:gd name="T83" fmla="*/ 7 h 30"/>
                <a:gd name="T84" fmla="*/ 23 w 220"/>
                <a:gd name="T85" fmla="*/ 7 h 30"/>
                <a:gd name="T86" fmla="*/ 23 w 220"/>
                <a:gd name="T87" fmla="*/ 7 h 30"/>
                <a:gd name="T88" fmla="*/ 23 w 220"/>
                <a:gd name="T89" fmla="*/ 3 h 30"/>
                <a:gd name="T90" fmla="*/ 25 w 220"/>
                <a:gd name="T91" fmla="*/ 7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0" h="30">
                  <a:moveTo>
                    <a:pt x="0" y="30"/>
                  </a:moveTo>
                  <a:lnTo>
                    <a:pt x="0" y="27"/>
                  </a:lnTo>
                  <a:lnTo>
                    <a:pt x="6" y="20"/>
                  </a:lnTo>
                  <a:lnTo>
                    <a:pt x="6" y="27"/>
                  </a:lnTo>
                  <a:lnTo>
                    <a:pt x="6" y="20"/>
                  </a:lnTo>
                  <a:lnTo>
                    <a:pt x="11" y="20"/>
                  </a:lnTo>
                  <a:lnTo>
                    <a:pt x="11" y="16"/>
                  </a:lnTo>
                  <a:lnTo>
                    <a:pt x="11" y="20"/>
                  </a:lnTo>
                  <a:lnTo>
                    <a:pt x="17" y="23"/>
                  </a:lnTo>
                  <a:lnTo>
                    <a:pt x="17" y="20"/>
                  </a:lnTo>
                  <a:lnTo>
                    <a:pt x="17" y="23"/>
                  </a:lnTo>
                  <a:lnTo>
                    <a:pt x="22" y="30"/>
                  </a:lnTo>
                  <a:lnTo>
                    <a:pt x="22" y="20"/>
                  </a:lnTo>
                  <a:lnTo>
                    <a:pt x="29" y="23"/>
                  </a:lnTo>
                  <a:lnTo>
                    <a:pt x="29" y="20"/>
                  </a:lnTo>
                  <a:lnTo>
                    <a:pt x="34" y="16"/>
                  </a:lnTo>
                  <a:lnTo>
                    <a:pt x="40" y="16"/>
                  </a:lnTo>
                  <a:lnTo>
                    <a:pt x="40" y="20"/>
                  </a:lnTo>
                  <a:lnTo>
                    <a:pt x="45" y="20"/>
                  </a:lnTo>
                  <a:lnTo>
                    <a:pt x="45" y="16"/>
                  </a:lnTo>
                  <a:lnTo>
                    <a:pt x="51" y="20"/>
                  </a:lnTo>
                  <a:lnTo>
                    <a:pt x="51" y="23"/>
                  </a:lnTo>
                  <a:lnTo>
                    <a:pt x="57" y="20"/>
                  </a:lnTo>
                  <a:lnTo>
                    <a:pt x="57" y="16"/>
                  </a:lnTo>
                  <a:lnTo>
                    <a:pt x="63" y="16"/>
                  </a:lnTo>
                  <a:lnTo>
                    <a:pt x="63" y="20"/>
                  </a:lnTo>
                  <a:lnTo>
                    <a:pt x="63" y="16"/>
                  </a:lnTo>
                  <a:lnTo>
                    <a:pt x="68" y="16"/>
                  </a:lnTo>
                  <a:lnTo>
                    <a:pt x="68" y="10"/>
                  </a:lnTo>
                  <a:lnTo>
                    <a:pt x="74" y="10"/>
                  </a:lnTo>
                  <a:lnTo>
                    <a:pt x="74" y="16"/>
                  </a:lnTo>
                  <a:lnTo>
                    <a:pt x="74" y="13"/>
                  </a:lnTo>
                  <a:lnTo>
                    <a:pt x="74" y="16"/>
                  </a:lnTo>
                  <a:lnTo>
                    <a:pt x="79" y="13"/>
                  </a:lnTo>
                  <a:lnTo>
                    <a:pt x="79" y="16"/>
                  </a:lnTo>
                  <a:lnTo>
                    <a:pt x="79" y="13"/>
                  </a:lnTo>
                  <a:lnTo>
                    <a:pt x="85" y="16"/>
                  </a:lnTo>
                  <a:lnTo>
                    <a:pt x="85" y="20"/>
                  </a:lnTo>
                  <a:lnTo>
                    <a:pt x="85" y="16"/>
                  </a:lnTo>
                  <a:lnTo>
                    <a:pt x="90" y="20"/>
                  </a:lnTo>
                  <a:lnTo>
                    <a:pt x="90" y="16"/>
                  </a:lnTo>
                  <a:lnTo>
                    <a:pt x="96" y="13"/>
                  </a:lnTo>
                  <a:lnTo>
                    <a:pt x="96" y="10"/>
                  </a:lnTo>
                  <a:lnTo>
                    <a:pt x="101" y="16"/>
                  </a:lnTo>
                  <a:lnTo>
                    <a:pt x="101" y="10"/>
                  </a:lnTo>
                  <a:lnTo>
                    <a:pt x="101" y="16"/>
                  </a:lnTo>
                  <a:lnTo>
                    <a:pt x="101" y="13"/>
                  </a:lnTo>
                  <a:lnTo>
                    <a:pt x="108" y="10"/>
                  </a:lnTo>
                  <a:lnTo>
                    <a:pt x="108" y="16"/>
                  </a:lnTo>
                  <a:lnTo>
                    <a:pt x="108" y="13"/>
                  </a:lnTo>
                  <a:lnTo>
                    <a:pt x="114" y="16"/>
                  </a:lnTo>
                  <a:lnTo>
                    <a:pt x="119" y="10"/>
                  </a:lnTo>
                  <a:lnTo>
                    <a:pt x="119" y="13"/>
                  </a:lnTo>
                  <a:lnTo>
                    <a:pt x="125" y="10"/>
                  </a:lnTo>
                  <a:lnTo>
                    <a:pt x="125" y="7"/>
                  </a:lnTo>
                  <a:lnTo>
                    <a:pt x="130" y="10"/>
                  </a:lnTo>
                  <a:lnTo>
                    <a:pt x="130" y="13"/>
                  </a:lnTo>
                  <a:lnTo>
                    <a:pt x="136" y="16"/>
                  </a:lnTo>
                  <a:lnTo>
                    <a:pt x="141" y="13"/>
                  </a:lnTo>
                  <a:lnTo>
                    <a:pt x="141" y="10"/>
                  </a:lnTo>
                  <a:lnTo>
                    <a:pt x="147" y="10"/>
                  </a:lnTo>
                  <a:lnTo>
                    <a:pt x="152" y="10"/>
                  </a:lnTo>
                  <a:lnTo>
                    <a:pt x="152" y="3"/>
                  </a:lnTo>
                  <a:lnTo>
                    <a:pt x="152" y="10"/>
                  </a:lnTo>
                  <a:lnTo>
                    <a:pt x="158" y="3"/>
                  </a:lnTo>
                  <a:lnTo>
                    <a:pt x="158" y="10"/>
                  </a:lnTo>
                  <a:lnTo>
                    <a:pt x="158" y="13"/>
                  </a:lnTo>
                  <a:lnTo>
                    <a:pt x="164" y="10"/>
                  </a:lnTo>
                  <a:lnTo>
                    <a:pt x="164" y="3"/>
                  </a:lnTo>
                  <a:lnTo>
                    <a:pt x="170" y="10"/>
                  </a:lnTo>
                  <a:lnTo>
                    <a:pt x="170" y="3"/>
                  </a:lnTo>
                  <a:lnTo>
                    <a:pt x="170" y="10"/>
                  </a:lnTo>
                  <a:lnTo>
                    <a:pt x="175" y="10"/>
                  </a:lnTo>
                  <a:lnTo>
                    <a:pt x="175" y="7"/>
                  </a:lnTo>
                  <a:lnTo>
                    <a:pt x="175" y="10"/>
                  </a:lnTo>
                  <a:lnTo>
                    <a:pt x="182" y="10"/>
                  </a:lnTo>
                  <a:lnTo>
                    <a:pt x="182" y="7"/>
                  </a:lnTo>
                  <a:lnTo>
                    <a:pt x="182" y="3"/>
                  </a:lnTo>
                  <a:lnTo>
                    <a:pt x="187" y="0"/>
                  </a:lnTo>
                  <a:lnTo>
                    <a:pt x="187" y="3"/>
                  </a:lnTo>
                  <a:lnTo>
                    <a:pt x="187" y="10"/>
                  </a:lnTo>
                  <a:lnTo>
                    <a:pt x="193" y="10"/>
                  </a:lnTo>
                  <a:lnTo>
                    <a:pt x="193" y="7"/>
                  </a:lnTo>
                  <a:lnTo>
                    <a:pt x="198" y="7"/>
                  </a:lnTo>
                  <a:lnTo>
                    <a:pt x="198" y="10"/>
                  </a:lnTo>
                  <a:lnTo>
                    <a:pt x="198" y="7"/>
                  </a:lnTo>
                  <a:lnTo>
                    <a:pt x="204" y="3"/>
                  </a:lnTo>
                  <a:lnTo>
                    <a:pt x="204" y="7"/>
                  </a:lnTo>
                  <a:lnTo>
                    <a:pt x="209" y="7"/>
                  </a:lnTo>
                  <a:lnTo>
                    <a:pt x="209" y="3"/>
                  </a:lnTo>
                  <a:lnTo>
                    <a:pt x="209" y="7"/>
                  </a:lnTo>
                  <a:lnTo>
                    <a:pt x="209" y="3"/>
                  </a:lnTo>
                  <a:lnTo>
                    <a:pt x="215" y="7"/>
                  </a:lnTo>
                  <a:lnTo>
                    <a:pt x="215" y="3"/>
                  </a:lnTo>
                  <a:lnTo>
                    <a:pt x="220" y="7"/>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689167" name="Group 171"/>
          <p:cNvGrpSpPr>
            <a:grpSpLocks/>
          </p:cNvGrpSpPr>
          <p:nvPr/>
        </p:nvGrpSpPr>
        <p:grpSpPr bwMode="auto">
          <a:xfrm>
            <a:off x="4424363" y="3095625"/>
            <a:ext cx="1046162" cy="252413"/>
            <a:chOff x="1527" y="933"/>
            <a:chExt cx="739" cy="126"/>
          </a:xfrm>
        </p:grpSpPr>
        <p:sp>
          <p:nvSpPr>
            <p:cNvPr id="32847" name="Freeform 172"/>
            <p:cNvSpPr>
              <a:spLocks/>
            </p:cNvSpPr>
            <p:nvPr/>
          </p:nvSpPr>
          <p:spPr bwMode="auto">
            <a:xfrm>
              <a:off x="1527" y="933"/>
              <a:ext cx="150" cy="36"/>
            </a:xfrm>
            <a:custGeom>
              <a:avLst/>
              <a:gdLst>
                <a:gd name="T0" fmla="*/ 0 w 295"/>
                <a:gd name="T1" fmla="*/ 27 h 36"/>
                <a:gd name="T2" fmla="*/ 1 w 295"/>
                <a:gd name="T3" fmla="*/ 27 h 36"/>
                <a:gd name="T4" fmla="*/ 1 w 295"/>
                <a:gd name="T5" fmla="*/ 27 h 36"/>
                <a:gd name="T6" fmla="*/ 1 w 295"/>
                <a:gd name="T7" fmla="*/ 27 h 36"/>
                <a:gd name="T8" fmla="*/ 1 w 295"/>
                <a:gd name="T9" fmla="*/ 27 h 36"/>
                <a:gd name="T10" fmla="*/ 1 w 295"/>
                <a:gd name="T11" fmla="*/ 27 h 36"/>
                <a:gd name="T12" fmla="*/ 1 w 295"/>
                <a:gd name="T13" fmla="*/ 36 h 36"/>
                <a:gd name="T14" fmla="*/ 1 w 295"/>
                <a:gd name="T15" fmla="*/ 27 h 36"/>
                <a:gd name="T16" fmla="*/ 1 w 295"/>
                <a:gd name="T17" fmla="*/ 27 h 36"/>
                <a:gd name="T18" fmla="*/ 1 w 295"/>
                <a:gd name="T19" fmla="*/ 27 h 36"/>
                <a:gd name="T20" fmla="*/ 1 w 295"/>
                <a:gd name="T21" fmla="*/ 27 h 36"/>
                <a:gd name="T22" fmla="*/ 1 w 295"/>
                <a:gd name="T23" fmla="*/ 27 h 36"/>
                <a:gd name="T24" fmla="*/ 1 w 295"/>
                <a:gd name="T25" fmla="*/ 27 h 36"/>
                <a:gd name="T26" fmla="*/ 1 w 295"/>
                <a:gd name="T27" fmla="*/ 36 h 36"/>
                <a:gd name="T28" fmla="*/ 1 w 295"/>
                <a:gd name="T29" fmla="*/ 36 h 36"/>
                <a:gd name="T30" fmla="*/ 1 w 295"/>
                <a:gd name="T31" fmla="*/ 27 h 36"/>
                <a:gd name="T32" fmla="*/ 1 w 295"/>
                <a:gd name="T33" fmla="*/ 27 h 36"/>
                <a:gd name="T34" fmla="*/ 1 w 295"/>
                <a:gd name="T35" fmla="*/ 18 h 36"/>
                <a:gd name="T36" fmla="*/ 1 w 295"/>
                <a:gd name="T37" fmla="*/ 27 h 36"/>
                <a:gd name="T38" fmla="*/ 1 w 295"/>
                <a:gd name="T39" fmla="*/ 27 h 36"/>
                <a:gd name="T40" fmla="*/ 1 w 295"/>
                <a:gd name="T41" fmla="*/ 27 h 36"/>
                <a:gd name="T42" fmla="*/ 1 w 295"/>
                <a:gd name="T43" fmla="*/ 18 h 36"/>
                <a:gd name="T44" fmla="*/ 1 w 295"/>
                <a:gd name="T45" fmla="*/ 9 h 36"/>
                <a:gd name="T46" fmla="*/ 1 w 295"/>
                <a:gd name="T47" fmla="*/ 9 h 36"/>
                <a:gd name="T48" fmla="*/ 1 w 295"/>
                <a:gd name="T49" fmla="*/ 27 h 36"/>
                <a:gd name="T50" fmla="*/ 1 w 295"/>
                <a:gd name="T51" fmla="*/ 18 h 36"/>
                <a:gd name="T52" fmla="*/ 1 w 295"/>
                <a:gd name="T53" fmla="*/ 9 h 36"/>
                <a:gd name="T54" fmla="*/ 1 w 295"/>
                <a:gd name="T55" fmla="*/ 18 h 36"/>
                <a:gd name="T56" fmla="*/ 1 w 295"/>
                <a:gd name="T57" fmla="*/ 18 h 36"/>
                <a:gd name="T58" fmla="*/ 1 w 295"/>
                <a:gd name="T59" fmla="*/ 18 h 36"/>
                <a:gd name="T60" fmla="*/ 1 w 295"/>
                <a:gd name="T61" fmla="*/ 9 h 36"/>
                <a:gd name="T62" fmla="*/ 1 w 295"/>
                <a:gd name="T63" fmla="*/ 9 h 36"/>
                <a:gd name="T64" fmla="*/ 1 w 295"/>
                <a:gd name="T65" fmla="*/ 27 h 36"/>
                <a:gd name="T66" fmla="*/ 1 w 295"/>
                <a:gd name="T67" fmla="*/ 9 h 36"/>
                <a:gd name="T68" fmla="*/ 1 w 295"/>
                <a:gd name="T69" fmla="*/ 9 h 36"/>
                <a:gd name="T70" fmla="*/ 1 w 295"/>
                <a:gd name="T71" fmla="*/ 0 h 36"/>
                <a:gd name="T72" fmla="*/ 1 w 295"/>
                <a:gd name="T73" fmla="*/ 18 h 36"/>
                <a:gd name="T74" fmla="*/ 1 w 295"/>
                <a:gd name="T75" fmla="*/ 27 h 36"/>
                <a:gd name="T76" fmla="*/ 1 w 295"/>
                <a:gd name="T77" fmla="*/ 9 h 36"/>
                <a:gd name="T78" fmla="*/ 1 w 295"/>
                <a:gd name="T79" fmla="*/ 27 h 36"/>
                <a:gd name="T80" fmla="*/ 1 w 295"/>
                <a:gd name="T81" fmla="*/ 27 h 36"/>
                <a:gd name="T82" fmla="*/ 1 w 295"/>
                <a:gd name="T83" fmla="*/ 27 h 36"/>
                <a:gd name="T84" fmla="*/ 1 w 295"/>
                <a:gd name="T85" fmla="*/ 18 h 36"/>
                <a:gd name="T86" fmla="*/ 1 w 295"/>
                <a:gd name="T87" fmla="*/ 27 h 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5" h="36">
                  <a:moveTo>
                    <a:pt x="0" y="27"/>
                  </a:moveTo>
                  <a:lnTo>
                    <a:pt x="0" y="27"/>
                  </a:lnTo>
                  <a:lnTo>
                    <a:pt x="8" y="27"/>
                  </a:lnTo>
                  <a:lnTo>
                    <a:pt x="15" y="27"/>
                  </a:lnTo>
                  <a:lnTo>
                    <a:pt x="23" y="27"/>
                  </a:lnTo>
                  <a:lnTo>
                    <a:pt x="31" y="27"/>
                  </a:lnTo>
                  <a:lnTo>
                    <a:pt x="39" y="27"/>
                  </a:lnTo>
                  <a:lnTo>
                    <a:pt x="47" y="36"/>
                  </a:lnTo>
                  <a:lnTo>
                    <a:pt x="47" y="18"/>
                  </a:lnTo>
                  <a:lnTo>
                    <a:pt x="47" y="27"/>
                  </a:lnTo>
                  <a:lnTo>
                    <a:pt x="55" y="27"/>
                  </a:lnTo>
                  <a:lnTo>
                    <a:pt x="63" y="27"/>
                  </a:lnTo>
                  <a:lnTo>
                    <a:pt x="71" y="27"/>
                  </a:lnTo>
                  <a:lnTo>
                    <a:pt x="79" y="27"/>
                  </a:lnTo>
                  <a:lnTo>
                    <a:pt x="87" y="27"/>
                  </a:lnTo>
                  <a:lnTo>
                    <a:pt x="87" y="36"/>
                  </a:lnTo>
                  <a:lnTo>
                    <a:pt x="95" y="27"/>
                  </a:lnTo>
                  <a:lnTo>
                    <a:pt x="95" y="36"/>
                  </a:lnTo>
                  <a:lnTo>
                    <a:pt x="103" y="27"/>
                  </a:lnTo>
                  <a:lnTo>
                    <a:pt x="111" y="27"/>
                  </a:lnTo>
                  <a:lnTo>
                    <a:pt x="119" y="18"/>
                  </a:lnTo>
                  <a:lnTo>
                    <a:pt x="127" y="27"/>
                  </a:lnTo>
                  <a:lnTo>
                    <a:pt x="135" y="27"/>
                  </a:lnTo>
                  <a:lnTo>
                    <a:pt x="135" y="18"/>
                  </a:lnTo>
                  <a:lnTo>
                    <a:pt x="143" y="27"/>
                  </a:lnTo>
                  <a:lnTo>
                    <a:pt x="151" y="18"/>
                  </a:lnTo>
                  <a:lnTo>
                    <a:pt x="151" y="0"/>
                  </a:lnTo>
                  <a:lnTo>
                    <a:pt x="159" y="9"/>
                  </a:lnTo>
                  <a:lnTo>
                    <a:pt x="159" y="27"/>
                  </a:lnTo>
                  <a:lnTo>
                    <a:pt x="167" y="9"/>
                  </a:lnTo>
                  <a:lnTo>
                    <a:pt x="167" y="27"/>
                  </a:lnTo>
                  <a:lnTo>
                    <a:pt x="175" y="27"/>
                  </a:lnTo>
                  <a:lnTo>
                    <a:pt x="183" y="18"/>
                  </a:lnTo>
                  <a:lnTo>
                    <a:pt x="191" y="9"/>
                  </a:lnTo>
                  <a:lnTo>
                    <a:pt x="191" y="18"/>
                  </a:lnTo>
                  <a:lnTo>
                    <a:pt x="199" y="18"/>
                  </a:lnTo>
                  <a:lnTo>
                    <a:pt x="207" y="9"/>
                  </a:lnTo>
                  <a:lnTo>
                    <a:pt x="207" y="18"/>
                  </a:lnTo>
                  <a:lnTo>
                    <a:pt x="215" y="18"/>
                  </a:lnTo>
                  <a:lnTo>
                    <a:pt x="215" y="9"/>
                  </a:lnTo>
                  <a:lnTo>
                    <a:pt x="223" y="9"/>
                  </a:lnTo>
                  <a:lnTo>
                    <a:pt x="231" y="0"/>
                  </a:lnTo>
                  <a:lnTo>
                    <a:pt x="231" y="27"/>
                  </a:lnTo>
                  <a:lnTo>
                    <a:pt x="239" y="9"/>
                  </a:lnTo>
                  <a:lnTo>
                    <a:pt x="247" y="18"/>
                  </a:lnTo>
                  <a:lnTo>
                    <a:pt x="247" y="9"/>
                  </a:lnTo>
                  <a:lnTo>
                    <a:pt x="255" y="27"/>
                  </a:lnTo>
                  <a:lnTo>
                    <a:pt x="255" y="0"/>
                  </a:lnTo>
                  <a:lnTo>
                    <a:pt x="263" y="18"/>
                  </a:lnTo>
                  <a:lnTo>
                    <a:pt x="263" y="27"/>
                  </a:lnTo>
                  <a:lnTo>
                    <a:pt x="271" y="9"/>
                  </a:lnTo>
                  <a:lnTo>
                    <a:pt x="271" y="27"/>
                  </a:lnTo>
                  <a:lnTo>
                    <a:pt x="279" y="27"/>
                  </a:lnTo>
                  <a:lnTo>
                    <a:pt x="287" y="27"/>
                  </a:lnTo>
                  <a:lnTo>
                    <a:pt x="287" y="18"/>
                  </a:lnTo>
                  <a:lnTo>
                    <a:pt x="295" y="18"/>
                  </a:lnTo>
                  <a:lnTo>
                    <a:pt x="295"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848" name="Freeform 173"/>
            <p:cNvSpPr>
              <a:spLocks/>
            </p:cNvSpPr>
            <p:nvPr/>
          </p:nvSpPr>
          <p:spPr bwMode="auto">
            <a:xfrm>
              <a:off x="1678" y="952"/>
              <a:ext cx="588" cy="107"/>
            </a:xfrm>
            <a:custGeom>
              <a:avLst/>
              <a:gdLst>
                <a:gd name="T0" fmla="*/ 2147483647 w 88"/>
                <a:gd name="T1" fmla="*/ 2147483647 h 12"/>
                <a:gd name="T2" fmla="*/ 2147483647 w 88"/>
                <a:gd name="T3" fmla="*/ 2147483647 h 12"/>
                <a:gd name="T4" fmla="*/ 2147483647 w 88"/>
                <a:gd name="T5" fmla="*/ 2147483647 h 12"/>
                <a:gd name="T6" fmla="*/ 2147483647 w 88"/>
                <a:gd name="T7" fmla="*/ 2147483647 h 12"/>
                <a:gd name="T8" fmla="*/ 2147483647 w 88"/>
                <a:gd name="T9" fmla="*/ 2147483647 h 12"/>
                <a:gd name="T10" fmla="*/ 2147483647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689326" name="Text Box 174"/>
          <p:cNvSpPr txBox="1">
            <a:spLocks noChangeAspect="1" noChangeArrowheads="1"/>
          </p:cNvSpPr>
          <p:nvPr/>
        </p:nvSpPr>
        <p:spPr bwMode="auto">
          <a:xfrm>
            <a:off x="3997325" y="2838450"/>
            <a:ext cx="690563"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008000"/>
                </a:solidFill>
                <a:latin typeface="Arial Narrow" pitchFamily="34" charset="0"/>
              </a:rPr>
              <a:t>AQP1</a:t>
            </a:r>
          </a:p>
        </p:txBody>
      </p:sp>
      <p:sp>
        <p:nvSpPr>
          <p:cNvPr id="689327" name="Text Box 175"/>
          <p:cNvSpPr txBox="1">
            <a:spLocks noChangeAspect="1" noChangeArrowheads="1"/>
          </p:cNvSpPr>
          <p:nvPr/>
        </p:nvSpPr>
        <p:spPr bwMode="auto">
          <a:xfrm>
            <a:off x="4003675" y="3171825"/>
            <a:ext cx="596900"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CC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a:solidFill>
                  <a:srgbClr val="FF6600"/>
                </a:solidFill>
                <a:latin typeface="Arial Narrow" pitchFamily="34" charset="0"/>
              </a:rPr>
              <a:t>H</a:t>
            </a:r>
            <a:r>
              <a:rPr lang="en-US" sz="1600" baseline="-25000">
                <a:solidFill>
                  <a:srgbClr val="FF6600"/>
                </a:solidFill>
                <a:latin typeface="Arial Narrow" pitchFamily="34" charset="0"/>
              </a:rPr>
              <a:t>2</a:t>
            </a:r>
            <a:r>
              <a:rPr lang="en-US" sz="1600">
                <a:solidFill>
                  <a:srgbClr val="FF6600"/>
                </a:solidFill>
                <a:latin typeface="Arial Narrow" pitchFamily="34" charset="0"/>
              </a:rPr>
              <a:t>O</a:t>
            </a:r>
          </a:p>
        </p:txBody>
      </p:sp>
      <p:grpSp>
        <p:nvGrpSpPr>
          <p:cNvPr id="689168" name="Group 190"/>
          <p:cNvGrpSpPr>
            <a:grpSpLocks/>
          </p:cNvGrpSpPr>
          <p:nvPr/>
        </p:nvGrpSpPr>
        <p:grpSpPr bwMode="auto">
          <a:xfrm>
            <a:off x="2362200" y="2636838"/>
            <a:ext cx="885825" cy="1160462"/>
            <a:chOff x="1488" y="1661"/>
            <a:chExt cx="558" cy="731"/>
          </a:xfrm>
        </p:grpSpPr>
        <p:sp>
          <p:nvSpPr>
            <p:cNvPr id="32839" name="Rectangle 181"/>
            <p:cNvSpPr>
              <a:spLocks noChangeArrowheads="1"/>
            </p:cNvSpPr>
            <p:nvPr/>
          </p:nvSpPr>
          <p:spPr bwMode="auto">
            <a:xfrm>
              <a:off x="1787" y="1950"/>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7.5</a:t>
              </a:r>
              <a:endParaRPr lang="en-US" sz="1600">
                <a:solidFill>
                  <a:schemeClr val="tx1"/>
                </a:solidFill>
                <a:latin typeface="Arial Narrow" pitchFamily="34" charset="0"/>
              </a:endParaRPr>
            </a:p>
          </p:txBody>
        </p:sp>
        <p:sp>
          <p:nvSpPr>
            <p:cNvPr id="32840" name="Rectangle 182"/>
            <p:cNvSpPr>
              <a:spLocks noChangeArrowheads="1"/>
            </p:cNvSpPr>
            <p:nvPr/>
          </p:nvSpPr>
          <p:spPr bwMode="auto">
            <a:xfrm>
              <a:off x="1787" y="1661"/>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7.7</a:t>
              </a:r>
              <a:endParaRPr lang="en-US" sz="1600">
                <a:solidFill>
                  <a:schemeClr val="tx1"/>
                </a:solidFill>
                <a:latin typeface="Arial Narrow" pitchFamily="34" charset="0"/>
              </a:endParaRPr>
            </a:p>
          </p:txBody>
        </p:sp>
        <p:sp>
          <p:nvSpPr>
            <p:cNvPr id="32841" name="Text Box 183"/>
            <p:cNvSpPr txBox="1">
              <a:spLocks noChangeArrowheads="1"/>
            </p:cNvSpPr>
            <p:nvPr/>
          </p:nvSpPr>
          <p:spPr bwMode="auto">
            <a:xfrm>
              <a:off x="1488" y="1915"/>
              <a:ext cx="34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600" b="1">
                  <a:solidFill>
                    <a:schemeClr val="tx1"/>
                  </a:solidFill>
                  <a:latin typeface="Arial Narrow" pitchFamily="34" charset="0"/>
                </a:rPr>
                <a:t>pH</a:t>
              </a:r>
              <a:r>
                <a:rPr lang="en-US" sz="1600" b="1" baseline="-25000">
                  <a:solidFill>
                    <a:schemeClr val="tx1"/>
                  </a:solidFill>
                  <a:latin typeface="Arial Narrow" pitchFamily="34" charset="0"/>
                </a:rPr>
                <a:t>S</a:t>
              </a:r>
            </a:p>
          </p:txBody>
        </p:sp>
        <p:sp>
          <p:nvSpPr>
            <p:cNvPr id="32842" name="Line 184"/>
            <p:cNvSpPr>
              <a:spLocks noChangeShapeType="1"/>
            </p:cNvSpPr>
            <p:nvPr/>
          </p:nvSpPr>
          <p:spPr bwMode="auto">
            <a:xfrm>
              <a:off x="1988" y="1728"/>
              <a:ext cx="0" cy="597"/>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3" name="Line 185"/>
            <p:cNvSpPr>
              <a:spLocks noChangeShapeType="1"/>
            </p:cNvSpPr>
            <p:nvPr/>
          </p:nvSpPr>
          <p:spPr bwMode="auto">
            <a:xfrm>
              <a:off x="1988" y="2025"/>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4" name="Line 186"/>
            <p:cNvSpPr>
              <a:spLocks noChangeShapeType="1"/>
            </p:cNvSpPr>
            <p:nvPr/>
          </p:nvSpPr>
          <p:spPr bwMode="auto">
            <a:xfrm>
              <a:off x="1988" y="1733"/>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5" name="Line 187"/>
            <p:cNvSpPr>
              <a:spLocks noChangeShapeType="1"/>
            </p:cNvSpPr>
            <p:nvPr/>
          </p:nvSpPr>
          <p:spPr bwMode="auto">
            <a:xfrm>
              <a:off x="1988" y="2319"/>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46" name="Rectangle 188"/>
            <p:cNvSpPr>
              <a:spLocks noChangeArrowheads="1"/>
            </p:cNvSpPr>
            <p:nvPr/>
          </p:nvSpPr>
          <p:spPr bwMode="auto">
            <a:xfrm>
              <a:off x="1793" y="2238"/>
              <a:ext cx="14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7.3</a:t>
              </a:r>
              <a:endParaRPr lang="en-US" sz="1600">
                <a:solidFill>
                  <a:schemeClr val="tx1"/>
                </a:solidFill>
                <a:latin typeface="Arial Narrow" pitchFamily="34" charset="0"/>
              </a:endParaRPr>
            </a:p>
          </p:txBody>
        </p:sp>
      </p:grpSp>
      <p:grpSp>
        <p:nvGrpSpPr>
          <p:cNvPr id="689169" name="Group 191"/>
          <p:cNvGrpSpPr>
            <a:grpSpLocks/>
          </p:cNvGrpSpPr>
          <p:nvPr/>
        </p:nvGrpSpPr>
        <p:grpSpPr bwMode="auto">
          <a:xfrm>
            <a:off x="2273300" y="1228725"/>
            <a:ext cx="4565650" cy="0"/>
            <a:chOff x="0" y="672"/>
            <a:chExt cx="2876" cy="0"/>
          </a:xfrm>
        </p:grpSpPr>
        <p:sp>
          <p:nvSpPr>
            <p:cNvPr id="32837" name="Line 192"/>
            <p:cNvSpPr>
              <a:spLocks noChangeShapeType="1"/>
            </p:cNvSpPr>
            <p:nvPr/>
          </p:nvSpPr>
          <p:spPr bwMode="auto">
            <a:xfrm>
              <a:off x="0"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838" name="Line 193"/>
            <p:cNvSpPr>
              <a:spLocks noChangeShapeType="1"/>
            </p:cNvSpPr>
            <p:nvPr/>
          </p:nvSpPr>
          <p:spPr bwMode="auto">
            <a:xfrm>
              <a:off x="1436"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89168"/>
                                        </p:tgtEl>
                                        <p:attrNameLst>
                                          <p:attrName>style.visibility</p:attrName>
                                        </p:attrNameLst>
                                      </p:cBhvr>
                                      <p:to>
                                        <p:strVal val="visible"/>
                                      </p:to>
                                    </p:set>
                                    <p:animEffect transition="in" filter="dissolve">
                                      <p:cBhvr>
                                        <p:cTn id="7" dur="500"/>
                                        <p:tgtEl>
                                          <p:spTgt spid="689168"/>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89156"/>
                                        </p:tgtEl>
                                        <p:attrNameLst>
                                          <p:attrName>style.visibility</p:attrName>
                                        </p:attrNameLst>
                                      </p:cBhvr>
                                      <p:to>
                                        <p:strVal val="visible"/>
                                      </p:to>
                                    </p:set>
                                    <p:animEffect transition="in" filter="dissolve">
                                      <p:cBhvr>
                                        <p:cTn id="15" dur="500"/>
                                        <p:tgtEl>
                                          <p:spTgt spid="68915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89157"/>
                                        </p:tgtEl>
                                        <p:attrNameLst>
                                          <p:attrName>style.visibility</p:attrName>
                                        </p:attrNameLst>
                                      </p:cBhvr>
                                      <p:to>
                                        <p:strVal val="visible"/>
                                      </p:to>
                                    </p:set>
                                    <p:animEffect transition="in" filter="dissolve">
                                      <p:cBhvr>
                                        <p:cTn id="18" dur="500"/>
                                        <p:tgtEl>
                                          <p:spTgt spid="689157"/>
                                        </p:tgtEl>
                                      </p:cBhvr>
                                    </p:animEffect>
                                  </p:childTnLst>
                                </p:cTn>
                              </p:par>
                              <p:par>
                                <p:cTn id="19" presetID="9"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dissolve">
                                      <p:cBhvr>
                                        <p:cTn id="21" dur="500"/>
                                        <p:tgtEl>
                                          <p:spTgt spid="3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89154"/>
                                        </p:tgtEl>
                                        <p:attrNameLst>
                                          <p:attrName>style.visibility</p:attrName>
                                        </p:attrNameLst>
                                      </p:cBhvr>
                                      <p:to>
                                        <p:strVal val="visible"/>
                                      </p:to>
                                    </p:set>
                                    <p:animEffect transition="in" filter="dissolve">
                                      <p:cBhvr>
                                        <p:cTn id="26" dur="500"/>
                                        <p:tgtEl>
                                          <p:spTgt spid="689154"/>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689155"/>
                                        </p:tgtEl>
                                        <p:attrNameLst>
                                          <p:attrName>style.visibility</p:attrName>
                                        </p:attrNameLst>
                                      </p:cBhvr>
                                      <p:to>
                                        <p:strVal val="visible"/>
                                      </p:to>
                                    </p:set>
                                    <p:animEffect transition="in" filter="dissolve">
                                      <p:cBhvr>
                                        <p:cTn id="29" dur="500"/>
                                        <p:tgtEl>
                                          <p:spTgt spid="689155"/>
                                        </p:tgtEl>
                                      </p:cBhvr>
                                    </p:animEffect>
                                  </p:childTnLst>
                                </p:cTn>
                              </p:par>
                              <p:par>
                                <p:cTn id="30" presetID="9"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dissolve">
                                      <p:cBhvr>
                                        <p:cTn id="32" dur="500"/>
                                        <p:tgtEl>
                                          <p:spTgt spid="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89326"/>
                                        </p:tgtEl>
                                        <p:attrNameLst>
                                          <p:attrName>style.visibility</p:attrName>
                                        </p:attrNameLst>
                                      </p:cBhvr>
                                      <p:to>
                                        <p:strVal val="visible"/>
                                      </p:to>
                                    </p:set>
                                    <p:animEffect transition="in" filter="dissolve">
                                      <p:cBhvr>
                                        <p:cTn id="37" dur="500"/>
                                        <p:tgtEl>
                                          <p:spTgt spid="689326"/>
                                        </p:tgtEl>
                                      </p:cBhvr>
                                    </p:animEffect>
                                  </p:childTnLst>
                                </p:cTn>
                              </p:par>
                            </p:childTnLst>
                          </p:cTn>
                        </p:par>
                        <p:par>
                          <p:cTn id="38" fill="hold" nodeType="afterGroup">
                            <p:stCondLst>
                              <p:cond delay="500"/>
                            </p:stCondLst>
                            <p:childTnLst>
                              <p:par>
                                <p:cTn id="39" presetID="22" presetClass="entr" presetSubtype="8" fill="hold" nodeType="afterEffect">
                                  <p:stCondLst>
                                    <p:cond delay="0"/>
                                  </p:stCondLst>
                                  <p:childTnLst>
                                    <p:set>
                                      <p:cBhvr>
                                        <p:cTn id="40" dur="1" fill="hold">
                                          <p:stCondLst>
                                            <p:cond delay="0"/>
                                          </p:stCondLst>
                                        </p:cTn>
                                        <p:tgtEl>
                                          <p:spTgt spid="689164"/>
                                        </p:tgtEl>
                                        <p:attrNameLst>
                                          <p:attrName>style.visibility</p:attrName>
                                        </p:attrNameLst>
                                      </p:cBhvr>
                                      <p:to>
                                        <p:strVal val="visible"/>
                                      </p:to>
                                    </p:set>
                                    <p:animEffect transition="in" filter="wipe(left)">
                                      <p:cBhvr>
                                        <p:cTn id="41" dur="500"/>
                                        <p:tgtEl>
                                          <p:spTgt spid="689164"/>
                                        </p:tgtEl>
                                      </p:cBhvr>
                                    </p:animEffect>
                                  </p:childTnLst>
                                </p:cTn>
                              </p:par>
                            </p:childTnLst>
                          </p:cTn>
                        </p:par>
                        <p:par>
                          <p:cTn id="42" fill="hold" nodeType="afterGroup">
                            <p:stCondLst>
                              <p:cond delay="1000"/>
                            </p:stCondLst>
                            <p:childTnLst>
                              <p:par>
                                <p:cTn id="43" presetID="22" presetClass="entr" presetSubtype="8" fill="hold" nodeType="afterEffect">
                                  <p:stCondLst>
                                    <p:cond delay="0"/>
                                  </p:stCondLst>
                                  <p:childTnLst>
                                    <p:set>
                                      <p:cBhvr>
                                        <p:cTn id="44" dur="1" fill="hold">
                                          <p:stCondLst>
                                            <p:cond delay="0"/>
                                          </p:stCondLst>
                                        </p:cTn>
                                        <p:tgtEl>
                                          <p:spTgt spid="689166"/>
                                        </p:tgtEl>
                                        <p:attrNameLst>
                                          <p:attrName>style.visibility</p:attrName>
                                        </p:attrNameLst>
                                      </p:cBhvr>
                                      <p:to>
                                        <p:strVal val="visible"/>
                                      </p:to>
                                    </p:set>
                                    <p:animEffect transition="in" filter="wipe(left)">
                                      <p:cBhvr>
                                        <p:cTn id="45" dur="500"/>
                                        <p:tgtEl>
                                          <p:spTgt spid="689166"/>
                                        </p:tgtEl>
                                      </p:cBhvr>
                                    </p:animEffect>
                                  </p:childTnLst>
                                </p:cTn>
                              </p:par>
                            </p:childTnLst>
                          </p:cTn>
                        </p:par>
                        <p:par>
                          <p:cTn id="46" fill="hold" nodeType="afterGroup">
                            <p:stCondLst>
                              <p:cond delay="1500"/>
                            </p:stCondLst>
                            <p:childTnLst>
                              <p:par>
                                <p:cTn id="47" presetID="9" presetClass="entr" presetSubtype="0" fill="hold" grpId="0" nodeType="afterEffect">
                                  <p:stCondLst>
                                    <p:cond delay="0"/>
                                  </p:stCondLst>
                                  <p:childTnLst>
                                    <p:set>
                                      <p:cBhvr>
                                        <p:cTn id="48" dur="1" fill="hold">
                                          <p:stCondLst>
                                            <p:cond delay="0"/>
                                          </p:stCondLst>
                                        </p:cTn>
                                        <p:tgtEl>
                                          <p:spTgt spid="689296"/>
                                        </p:tgtEl>
                                        <p:attrNameLst>
                                          <p:attrName>style.visibility</p:attrName>
                                        </p:attrNameLst>
                                      </p:cBhvr>
                                      <p:to>
                                        <p:strVal val="visible"/>
                                      </p:to>
                                    </p:set>
                                    <p:animEffect transition="in" filter="dissolve">
                                      <p:cBhvr>
                                        <p:cTn id="49" dur="500"/>
                                        <p:tgtEl>
                                          <p:spTgt spid="68929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689327"/>
                                        </p:tgtEl>
                                        <p:attrNameLst>
                                          <p:attrName>style.visibility</p:attrName>
                                        </p:attrNameLst>
                                      </p:cBhvr>
                                      <p:to>
                                        <p:strVal val="visible"/>
                                      </p:to>
                                    </p:set>
                                    <p:animEffect transition="in" filter="dissolve">
                                      <p:cBhvr>
                                        <p:cTn id="54" dur="500"/>
                                        <p:tgtEl>
                                          <p:spTgt spid="689327"/>
                                        </p:tgtEl>
                                      </p:cBhvr>
                                    </p:animEffect>
                                  </p:childTnLst>
                                </p:cTn>
                              </p:par>
                            </p:childTnLst>
                          </p:cTn>
                        </p:par>
                        <p:par>
                          <p:cTn id="55" fill="hold" nodeType="afterGroup">
                            <p:stCondLst>
                              <p:cond delay="500"/>
                            </p:stCondLst>
                            <p:childTnLst>
                              <p:par>
                                <p:cTn id="56" presetID="22" presetClass="entr" presetSubtype="8" fill="hold" nodeType="afterEffect">
                                  <p:stCondLst>
                                    <p:cond delay="0"/>
                                  </p:stCondLst>
                                  <p:childTnLst>
                                    <p:set>
                                      <p:cBhvr>
                                        <p:cTn id="57" dur="1" fill="hold">
                                          <p:stCondLst>
                                            <p:cond delay="0"/>
                                          </p:stCondLst>
                                        </p:cTn>
                                        <p:tgtEl>
                                          <p:spTgt spid="689165"/>
                                        </p:tgtEl>
                                        <p:attrNameLst>
                                          <p:attrName>style.visibility</p:attrName>
                                        </p:attrNameLst>
                                      </p:cBhvr>
                                      <p:to>
                                        <p:strVal val="visible"/>
                                      </p:to>
                                    </p:set>
                                    <p:animEffect transition="in" filter="wipe(left)">
                                      <p:cBhvr>
                                        <p:cTn id="58" dur="500"/>
                                        <p:tgtEl>
                                          <p:spTgt spid="689165"/>
                                        </p:tgtEl>
                                      </p:cBhvr>
                                    </p:animEffect>
                                  </p:childTnLst>
                                </p:cTn>
                              </p:par>
                            </p:childTnLst>
                          </p:cTn>
                        </p:par>
                        <p:par>
                          <p:cTn id="59" fill="hold" nodeType="afterGroup">
                            <p:stCondLst>
                              <p:cond delay="1000"/>
                            </p:stCondLst>
                            <p:childTnLst>
                              <p:par>
                                <p:cTn id="60" presetID="22" presetClass="entr" presetSubtype="8" fill="hold" nodeType="afterEffect">
                                  <p:stCondLst>
                                    <p:cond delay="0"/>
                                  </p:stCondLst>
                                  <p:childTnLst>
                                    <p:set>
                                      <p:cBhvr>
                                        <p:cTn id="61" dur="1" fill="hold">
                                          <p:stCondLst>
                                            <p:cond delay="0"/>
                                          </p:stCondLst>
                                        </p:cTn>
                                        <p:tgtEl>
                                          <p:spTgt spid="689167"/>
                                        </p:tgtEl>
                                        <p:attrNameLst>
                                          <p:attrName>style.visibility</p:attrName>
                                        </p:attrNameLst>
                                      </p:cBhvr>
                                      <p:to>
                                        <p:strVal val="visible"/>
                                      </p:to>
                                    </p:set>
                                    <p:animEffect transition="in" filter="wipe(left)">
                                      <p:cBhvr>
                                        <p:cTn id="62" dur="500"/>
                                        <p:tgtEl>
                                          <p:spTgt spid="689167"/>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689311"/>
                                        </p:tgtEl>
                                        <p:attrNameLst>
                                          <p:attrName>style.visibility</p:attrName>
                                        </p:attrNameLst>
                                      </p:cBhvr>
                                      <p:to>
                                        <p:strVal val="visible"/>
                                      </p:to>
                                    </p:set>
                                    <p:animEffect transition="in" filter="dissolve">
                                      <p:cBhvr>
                                        <p:cTn id="67" dur="500"/>
                                        <p:tgtEl>
                                          <p:spTgt spid="689311"/>
                                        </p:tgtEl>
                                      </p:cBhvr>
                                    </p:animEffect>
                                  </p:childTnLst>
                                </p:cTn>
                              </p:par>
                            </p:childTnLst>
                          </p:cTn>
                        </p:par>
                        <p:par>
                          <p:cTn id="68" fill="hold" nodeType="afterGroup">
                            <p:stCondLst>
                              <p:cond delay="500"/>
                            </p:stCondLst>
                            <p:childTnLst>
                              <p:par>
                                <p:cTn id="69" presetID="9" presetClass="entr" presetSubtype="0"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dissolve">
                                      <p:cBhvr>
                                        <p:cTn id="71" dur="500"/>
                                        <p:tgtEl>
                                          <p:spTgt spid="27"/>
                                        </p:tgtEl>
                                      </p:cBhvr>
                                    </p:animEffect>
                                  </p:childTnLst>
                                </p:cTn>
                              </p:par>
                            </p:childTnLst>
                          </p:cTn>
                        </p:par>
                        <p:par>
                          <p:cTn id="72" fill="hold" nodeType="afterGroup">
                            <p:stCondLst>
                              <p:cond delay="1000"/>
                            </p:stCondLst>
                            <p:childTnLst>
                              <p:par>
                                <p:cTn id="73" presetID="22" presetClass="entr" presetSubtype="8" fill="hold" nodeType="afterEffect">
                                  <p:stCondLst>
                                    <p:cond delay="0"/>
                                  </p:stCondLst>
                                  <p:childTnLst>
                                    <p:set>
                                      <p:cBhvr>
                                        <p:cTn id="74" dur="1" fill="hold">
                                          <p:stCondLst>
                                            <p:cond delay="0"/>
                                          </p:stCondLst>
                                        </p:cTn>
                                        <p:tgtEl>
                                          <p:spTgt spid="689161"/>
                                        </p:tgtEl>
                                        <p:attrNameLst>
                                          <p:attrName>style.visibility</p:attrName>
                                        </p:attrNameLst>
                                      </p:cBhvr>
                                      <p:to>
                                        <p:strVal val="visible"/>
                                      </p:to>
                                    </p:set>
                                    <p:animEffect transition="in" filter="wipe(left)">
                                      <p:cBhvr>
                                        <p:cTn id="75" dur="500"/>
                                        <p:tgtEl>
                                          <p:spTgt spid="689161"/>
                                        </p:tgtEl>
                                      </p:cBhvr>
                                    </p:animEffect>
                                  </p:childTnLst>
                                </p:cTn>
                              </p:par>
                            </p:childTnLst>
                          </p:cTn>
                        </p:par>
                        <p:par>
                          <p:cTn id="76" fill="hold" nodeType="afterGroup">
                            <p:stCondLst>
                              <p:cond delay="1500"/>
                            </p:stCondLst>
                            <p:childTnLst>
                              <p:par>
                                <p:cTn id="77" presetID="22" presetClass="entr" presetSubtype="8" fill="hold" nodeType="afterEffect">
                                  <p:stCondLst>
                                    <p:cond delay="0"/>
                                  </p:stCondLst>
                                  <p:childTnLst>
                                    <p:set>
                                      <p:cBhvr>
                                        <p:cTn id="78" dur="1" fill="hold">
                                          <p:stCondLst>
                                            <p:cond delay="0"/>
                                          </p:stCondLst>
                                        </p:cTn>
                                        <p:tgtEl>
                                          <p:spTgt spid="689162"/>
                                        </p:tgtEl>
                                        <p:attrNameLst>
                                          <p:attrName>style.visibility</p:attrName>
                                        </p:attrNameLst>
                                      </p:cBhvr>
                                      <p:to>
                                        <p:strVal val="visible"/>
                                      </p:to>
                                    </p:set>
                                    <p:animEffect transition="in" filter="wipe(left)">
                                      <p:cBhvr>
                                        <p:cTn id="79" dur="500"/>
                                        <p:tgtEl>
                                          <p:spTgt spid="689162"/>
                                        </p:tgtEl>
                                      </p:cBhvr>
                                    </p:animEffect>
                                  </p:childTnLst>
                                </p:cTn>
                              </p:par>
                            </p:childTnLst>
                          </p:cTn>
                        </p:par>
                        <p:par>
                          <p:cTn id="80" fill="hold" nodeType="afterGroup">
                            <p:stCondLst>
                              <p:cond delay="2000"/>
                            </p:stCondLst>
                            <p:childTnLst>
                              <p:par>
                                <p:cTn id="81" presetID="9" presetClass="entr" presetSubtype="0" fill="hold" grpId="0" nodeType="afterEffect">
                                  <p:stCondLst>
                                    <p:cond delay="0"/>
                                  </p:stCondLst>
                                  <p:childTnLst>
                                    <p:set>
                                      <p:cBhvr>
                                        <p:cTn id="82" dur="1" fill="hold">
                                          <p:stCondLst>
                                            <p:cond delay="0"/>
                                          </p:stCondLst>
                                        </p:cTn>
                                        <p:tgtEl>
                                          <p:spTgt spid="689312"/>
                                        </p:tgtEl>
                                        <p:attrNameLst>
                                          <p:attrName>style.visibility</p:attrName>
                                        </p:attrNameLst>
                                      </p:cBhvr>
                                      <p:to>
                                        <p:strVal val="visible"/>
                                      </p:to>
                                    </p:set>
                                    <p:animEffect transition="in" filter="dissolve">
                                      <p:cBhvr>
                                        <p:cTn id="83" dur="500"/>
                                        <p:tgtEl>
                                          <p:spTgt spid="689312"/>
                                        </p:tgtEl>
                                      </p:cBhvr>
                                    </p:animEffect>
                                  </p:childTnLst>
                                </p:cTn>
                              </p:par>
                            </p:childTnLst>
                          </p:cTn>
                        </p:par>
                        <p:par>
                          <p:cTn id="84" fill="hold" nodeType="afterGroup">
                            <p:stCondLst>
                              <p:cond delay="2500"/>
                            </p:stCondLst>
                            <p:childTnLst>
                              <p:par>
                                <p:cTn id="85" presetID="22" presetClass="entr" presetSubtype="8" fill="hold" nodeType="afterEffect">
                                  <p:stCondLst>
                                    <p:cond delay="0"/>
                                  </p:stCondLst>
                                  <p:childTnLst>
                                    <p:set>
                                      <p:cBhvr>
                                        <p:cTn id="86" dur="1" fill="hold">
                                          <p:stCondLst>
                                            <p:cond delay="0"/>
                                          </p:stCondLst>
                                        </p:cTn>
                                        <p:tgtEl>
                                          <p:spTgt spid="689163"/>
                                        </p:tgtEl>
                                        <p:attrNameLst>
                                          <p:attrName>style.visibility</p:attrName>
                                        </p:attrNameLst>
                                      </p:cBhvr>
                                      <p:to>
                                        <p:strVal val="visible"/>
                                      </p:to>
                                    </p:set>
                                    <p:animEffect transition="in" filter="wipe(left)">
                                      <p:cBhvr>
                                        <p:cTn id="87" dur="500"/>
                                        <p:tgtEl>
                                          <p:spTgt spid="689163"/>
                                        </p:tgtEl>
                                      </p:cBhvr>
                                    </p:animEffect>
                                  </p:childTnLst>
                                </p:cTn>
                              </p:par>
                            </p:childTnLst>
                          </p:cTn>
                        </p:par>
                        <p:par>
                          <p:cTn id="88" fill="hold" nodeType="afterGroup">
                            <p:stCondLst>
                              <p:cond delay="3000"/>
                            </p:stCondLst>
                            <p:childTnLst>
                              <p:par>
                                <p:cTn id="89" presetID="22" presetClass="entr" presetSubtype="8" fill="hold" grpId="0" nodeType="afterEffect">
                                  <p:stCondLst>
                                    <p:cond delay="0"/>
                                  </p:stCondLst>
                                  <p:childTnLst>
                                    <p:set>
                                      <p:cBhvr>
                                        <p:cTn id="90" dur="1" fill="hold">
                                          <p:stCondLst>
                                            <p:cond delay="0"/>
                                          </p:stCondLst>
                                        </p:cTn>
                                        <p:tgtEl>
                                          <p:spTgt spid="689310"/>
                                        </p:tgtEl>
                                        <p:attrNameLst>
                                          <p:attrName>style.visibility</p:attrName>
                                        </p:attrNameLst>
                                      </p:cBhvr>
                                      <p:to>
                                        <p:strVal val="visible"/>
                                      </p:to>
                                    </p:set>
                                    <p:animEffect transition="in" filter="wipe(left)">
                                      <p:cBhvr>
                                        <p:cTn id="91" dur="500"/>
                                        <p:tgtEl>
                                          <p:spTgt spid="689310"/>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689239"/>
                                        </p:tgtEl>
                                        <p:attrNameLst>
                                          <p:attrName>style.visibility</p:attrName>
                                        </p:attrNameLst>
                                      </p:cBhvr>
                                      <p:to>
                                        <p:strVal val="visible"/>
                                      </p:to>
                                    </p:set>
                                    <p:animEffect transition="in" filter="dissolve">
                                      <p:cBhvr>
                                        <p:cTn id="96" dur="500"/>
                                        <p:tgtEl>
                                          <p:spTgt spid="689239"/>
                                        </p:tgtEl>
                                      </p:cBhvr>
                                    </p:animEffect>
                                  </p:childTnLst>
                                </p:cTn>
                              </p:par>
                            </p:childTnLst>
                          </p:cTn>
                        </p:par>
                        <p:par>
                          <p:cTn id="97" fill="hold" nodeType="afterGroup">
                            <p:stCondLst>
                              <p:cond delay="500"/>
                            </p:stCondLst>
                            <p:childTnLst>
                              <p:par>
                                <p:cTn id="98" presetID="9" presetClass="entr" presetSubtype="0" fill="hold" nodeType="after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dissolve">
                                      <p:cBhvr>
                                        <p:cTn id="100" dur="500"/>
                                        <p:tgtEl>
                                          <p:spTgt spid="26"/>
                                        </p:tgtEl>
                                      </p:cBhvr>
                                    </p:animEffect>
                                  </p:childTnLst>
                                </p:cTn>
                              </p:par>
                            </p:childTnLst>
                          </p:cTn>
                        </p:par>
                        <p:par>
                          <p:cTn id="101" fill="hold" nodeType="afterGroup">
                            <p:stCondLst>
                              <p:cond delay="1000"/>
                            </p:stCondLst>
                            <p:childTnLst>
                              <p:par>
                                <p:cTn id="102" presetID="22" presetClass="entr" presetSubtype="8" fill="hold" nodeType="after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wipe(left)">
                                      <p:cBhvr>
                                        <p:cTn id="104" dur="500"/>
                                        <p:tgtEl>
                                          <p:spTgt spid="23"/>
                                        </p:tgtEl>
                                      </p:cBhvr>
                                    </p:animEffect>
                                  </p:childTnLst>
                                </p:cTn>
                              </p:par>
                            </p:childTnLst>
                          </p:cTn>
                        </p:par>
                        <p:par>
                          <p:cTn id="105" fill="hold" nodeType="afterGroup">
                            <p:stCondLst>
                              <p:cond delay="1500"/>
                            </p:stCondLst>
                            <p:childTnLst>
                              <p:par>
                                <p:cTn id="106" presetID="22" presetClass="entr" presetSubtype="8" fill="hold" nodeType="afterEffect">
                                  <p:stCondLst>
                                    <p:cond delay="0"/>
                                  </p:stCondLst>
                                  <p:childTnLst>
                                    <p:set>
                                      <p:cBhvr>
                                        <p:cTn id="107" dur="1" fill="hold">
                                          <p:stCondLst>
                                            <p:cond delay="0"/>
                                          </p:stCondLst>
                                        </p:cTn>
                                        <p:tgtEl>
                                          <p:spTgt spid="689153"/>
                                        </p:tgtEl>
                                        <p:attrNameLst>
                                          <p:attrName>style.visibility</p:attrName>
                                        </p:attrNameLst>
                                      </p:cBhvr>
                                      <p:to>
                                        <p:strVal val="visible"/>
                                      </p:to>
                                    </p:set>
                                    <p:animEffect transition="in" filter="wipe(left)">
                                      <p:cBhvr>
                                        <p:cTn id="108" dur="500"/>
                                        <p:tgtEl>
                                          <p:spTgt spid="689153"/>
                                        </p:tgtEl>
                                      </p:cBhvr>
                                    </p:animEffect>
                                  </p:childTnLst>
                                </p:cTn>
                              </p:par>
                            </p:childTnLst>
                          </p:cTn>
                        </p:par>
                        <p:par>
                          <p:cTn id="109" fill="hold" nodeType="afterGroup">
                            <p:stCondLst>
                              <p:cond delay="2000"/>
                            </p:stCondLst>
                            <p:childTnLst>
                              <p:par>
                                <p:cTn id="110" presetID="9" presetClass="entr" presetSubtype="0" fill="hold" grpId="0" nodeType="afterEffect">
                                  <p:stCondLst>
                                    <p:cond delay="0"/>
                                  </p:stCondLst>
                                  <p:childTnLst>
                                    <p:set>
                                      <p:cBhvr>
                                        <p:cTn id="111" dur="1" fill="hold">
                                          <p:stCondLst>
                                            <p:cond delay="0"/>
                                          </p:stCondLst>
                                        </p:cTn>
                                        <p:tgtEl>
                                          <p:spTgt spid="689297"/>
                                        </p:tgtEl>
                                        <p:attrNameLst>
                                          <p:attrName>style.visibility</p:attrName>
                                        </p:attrNameLst>
                                      </p:cBhvr>
                                      <p:to>
                                        <p:strVal val="visible"/>
                                      </p:to>
                                    </p:set>
                                    <p:animEffect transition="in" filter="dissolve">
                                      <p:cBhvr>
                                        <p:cTn id="112" dur="500"/>
                                        <p:tgtEl>
                                          <p:spTgt spid="689297"/>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22" presetClass="entr" presetSubtype="8" fill="hold" nodeType="click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wipe(left)">
                                      <p:cBhvr>
                                        <p:cTn id="117" dur="500"/>
                                        <p:tgtEl>
                                          <p:spTgt spid="24"/>
                                        </p:tgtEl>
                                      </p:cBhvr>
                                    </p:animEffect>
                                  </p:childTnLst>
                                </p:cTn>
                              </p:par>
                            </p:childTnLst>
                          </p:cTn>
                        </p:par>
                        <p:par>
                          <p:cTn id="118" fill="hold" nodeType="afterGroup">
                            <p:stCondLst>
                              <p:cond delay="500"/>
                            </p:stCondLst>
                            <p:childTnLst>
                              <p:par>
                                <p:cTn id="119" presetID="22" presetClass="entr" presetSubtype="8" fill="hold"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wipe(left)">
                                      <p:cBhvr>
                                        <p:cTn id="121" dur="500"/>
                                        <p:tgtEl>
                                          <p:spTgt spid="25"/>
                                        </p:tgtEl>
                                      </p:cBhvr>
                                    </p:animEffect>
                                  </p:childTnLst>
                                </p:cTn>
                              </p:par>
                            </p:childTnLst>
                          </p:cTn>
                        </p:par>
                      </p:childTnLst>
                    </p:cTn>
                  </p:par>
                  <p:par>
                    <p:cTn id="122" fill="hold" nodeType="clickPar">
                      <p:stCondLst>
                        <p:cond delay="indefinite"/>
                      </p:stCondLst>
                      <p:childTnLst>
                        <p:par>
                          <p:cTn id="123" fill="hold" nodeType="withGroup">
                            <p:stCondLst>
                              <p:cond delay="0"/>
                            </p:stCondLst>
                            <p:childTnLst>
                              <p:par>
                                <p:cTn id="124" presetID="9" presetClass="entr" presetSubtype="0" fill="hold" grpId="0" nodeType="clickEffect">
                                  <p:stCondLst>
                                    <p:cond delay="0"/>
                                  </p:stCondLst>
                                  <p:childTnLst>
                                    <p:set>
                                      <p:cBhvr>
                                        <p:cTn id="125" dur="1" fill="hold">
                                          <p:stCondLst>
                                            <p:cond delay="0"/>
                                          </p:stCondLst>
                                        </p:cTn>
                                        <p:tgtEl>
                                          <p:spTgt spid="689194"/>
                                        </p:tgtEl>
                                        <p:attrNameLst>
                                          <p:attrName>style.visibility</p:attrName>
                                        </p:attrNameLst>
                                      </p:cBhvr>
                                      <p:to>
                                        <p:strVal val="visible"/>
                                      </p:to>
                                    </p:set>
                                    <p:animEffect transition="in" filter="dissolve">
                                      <p:cBhvr>
                                        <p:cTn id="126" dur="500"/>
                                        <p:tgtEl>
                                          <p:spTgt spid="689194"/>
                                        </p:tgtEl>
                                      </p:cBhvr>
                                    </p:animEffect>
                                  </p:childTnLst>
                                </p:cTn>
                              </p:par>
                            </p:childTnLst>
                          </p:cTn>
                        </p:par>
                        <p:par>
                          <p:cTn id="127" fill="hold" nodeType="afterGroup">
                            <p:stCondLst>
                              <p:cond delay="500"/>
                            </p:stCondLst>
                            <p:childTnLst>
                              <p:par>
                                <p:cTn id="128" presetID="9" presetClass="entr" presetSubtype="0" fill="hold" nodeType="afterEffect">
                                  <p:stCondLst>
                                    <p:cond delay="0"/>
                                  </p:stCondLst>
                                  <p:childTnLst>
                                    <p:set>
                                      <p:cBhvr>
                                        <p:cTn id="129" dur="1" fill="hold">
                                          <p:stCondLst>
                                            <p:cond delay="0"/>
                                          </p:stCondLst>
                                        </p:cTn>
                                        <p:tgtEl>
                                          <p:spTgt spid="2"/>
                                        </p:tgtEl>
                                        <p:attrNameLst>
                                          <p:attrName>style.visibility</p:attrName>
                                        </p:attrNameLst>
                                      </p:cBhvr>
                                      <p:to>
                                        <p:strVal val="visible"/>
                                      </p:to>
                                    </p:set>
                                    <p:animEffect transition="in" filter="dissolve">
                                      <p:cBhvr>
                                        <p:cTn id="130" dur="500"/>
                                        <p:tgtEl>
                                          <p:spTgt spid="2"/>
                                        </p:tgtEl>
                                      </p:cBhvr>
                                    </p:animEffect>
                                  </p:childTnLst>
                                </p:cTn>
                              </p:par>
                            </p:childTnLst>
                          </p:cTn>
                        </p:par>
                        <p:par>
                          <p:cTn id="131" fill="hold" nodeType="afterGroup">
                            <p:stCondLst>
                              <p:cond delay="1000"/>
                            </p:stCondLst>
                            <p:childTnLst>
                              <p:par>
                                <p:cTn id="132" presetID="22" presetClass="entr" presetSubtype="8" fill="hold" nodeType="afterEffect">
                                  <p:stCondLst>
                                    <p:cond delay="0"/>
                                  </p:stCondLst>
                                  <p:childTnLst>
                                    <p:set>
                                      <p:cBhvr>
                                        <p:cTn id="133" dur="1" fill="hold">
                                          <p:stCondLst>
                                            <p:cond delay="0"/>
                                          </p:stCondLst>
                                        </p:cTn>
                                        <p:tgtEl>
                                          <p:spTgt spid="5"/>
                                        </p:tgtEl>
                                        <p:attrNameLst>
                                          <p:attrName>style.visibility</p:attrName>
                                        </p:attrNameLst>
                                      </p:cBhvr>
                                      <p:to>
                                        <p:strVal val="visible"/>
                                      </p:to>
                                    </p:set>
                                    <p:animEffect transition="in" filter="wipe(left)">
                                      <p:cBhvr>
                                        <p:cTn id="134" dur="500"/>
                                        <p:tgtEl>
                                          <p:spTgt spid="5"/>
                                        </p:tgtEl>
                                      </p:cBhvr>
                                    </p:animEffect>
                                  </p:childTnLst>
                                </p:cTn>
                              </p:par>
                            </p:childTnLst>
                          </p:cTn>
                        </p:par>
                        <p:par>
                          <p:cTn id="135" fill="hold" nodeType="afterGroup">
                            <p:stCondLst>
                              <p:cond delay="1500"/>
                            </p:stCondLst>
                            <p:childTnLst>
                              <p:par>
                                <p:cTn id="136" presetID="22" presetClass="entr" presetSubtype="8" fill="hold" nodeType="afterEffect">
                                  <p:stCondLst>
                                    <p:cond delay="0"/>
                                  </p:stCondLst>
                                  <p:childTnLst>
                                    <p:set>
                                      <p:cBhvr>
                                        <p:cTn id="137" dur="1" fill="hold">
                                          <p:stCondLst>
                                            <p:cond delay="0"/>
                                          </p:stCondLst>
                                        </p:cTn>
                                        <p:tgtEl>
                                          <p:spTgt spid="12"/>
                                        </p:tgtEl>
                                        <p:attrNameLst>
                                          <p:attrName>style.visibility</p:attrName>
                                        </p:attrNameLst>
                                      </p:cBhvr>
                                      <p:to>
                                        <p:strVal val="visible"/>
                                      </p:to>
                                    </p:set>
                                    <p:animEffect transition="in" filter="wipe(left)">
                                      <p:cBhvr>
                                        <p:cTn id="138" dur="500"/>
                                        <p:tgtEl>
                                          <p:spTgt spid="12"/>
                                        </p:tgtEl>
                                      </p:cBhvr>
                                    </p:animEffect>
                                  </p:childTnLst>
                                </p:cTn>
                              </p:par>
                            </p:childTnLst>
                          </p:cTn>
                        </p:par>
                        <p:par>
                          <p:cTn id="139" fill="hold" nodeType="afterGroup">
                            <p:stCondLst>
                              <p:cond delay="2000"/>
                            </p:stCondLst>
                            <p:childTnLst>
                              <p:par>
                                <p:cTn id="140" presetID="9" presetClass="entr" presetSubtype="0" fill="hold" grpId="0" nodeType="afterEffect">
                                  <p:stCondLst>
                                    <p:cond delay="0"/>
                                  </p:stCondLst>
                                  <p:childTnLst>
                                    <p:set>
                                      <p:cBhvr>
                                        <p:cTn id="141" dur="1" fill="hold">
                                          <p:stCondLst>
                                            <p:cond delay="0"/>
                                          </p:stCondLst>
                                        </p:cTn>
                                        <p:tgtEl>
                                          <p:spTgt spid="689298"/>
                                        </p:tgtEl>
                                        <p:attrNameLst>
                                          <p:attrName>style.visibility</p:attrName>
                                        </p:attrNameLst>
                                      </p:cBhvr>
                                      <p:to>
                                        <p:strVal val="visible"/>
                                      </p:to>
                                    </p:set>
                                    <p:animEffect transition="in" filter="dissolve">
                                      <p:cBhvr>
                                        <p:cTn id="142" dur="500"/>
                                        <p:tgtEl>
                                          <p:spTgt spid="689298"/>
                                        </p:tgtEl>
                                      </p:cBhvr>
                                    </p:animEffec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22" presetClass="entr" presetSubtype="8" fill="hold" nodeType="clickEffect">
                                  <p:stCondLst>
                                    <p:cond delay="0"/>
                                  </p:stCondLst>
                                  <p:childTnLst>
                                    <p:set>
                                      <p:cBhvr>
                                        <p:cTn id="146" dur="1" fill="hold">
                                          <p:stCondLst>
                                            <p:cond delay="0"/>
                                          </p:stCondLst>
                                        </p:cTn>
                                        <p:tgtEl>
                                          <p:spTgt spid="4"/>
                                        </p:tgtEl>
                                        <p:attrNameLst>
                                          <p:attrName>style.visibility</p:attrName>
                                        </p:attrNameLst>
                                      </p:cBhvr>
                                      <p:to>
                                        <p:strVal val="visible"/>
                                      </p:to>
                                    </p:set>
                                    <p:animEffect transition="in" filter="wipe(left)">
                                      <p:cBhvr>
                                        <p:cTn id="147" dur="500"/>
                                        <p:tgtEl>
                                          <p:spTgt spid="4"/>
                                        </p:tgtEl>
                                      </p:cBhvr>
                                    </p:animEffect>
                                  </p:childTnLst>
                                </p:cTn>
                              </p:par>
                            </p:childTnLst>
                          </p:cTn>
                        </p:par>
                        <p:par>
                          <p:cTn id="148" fill="hold" nodeType="afterGroup">
                            <p:stCondLst>
                              <p:cond delay="500"/>
                            </p:stCondLst>
                            <p:childTnLst>
                              <p:par>
                                <p:cTn id="149" presetID="22" presetClass="entr" presetSubtype="8" fill="hold" nodeType="afterEffect">
                                  <p:stCondLst>
                                    <p:cond delay="0"/>
                                  </p:stCondLst>
                                  <p:childTnLst>
                                    <p:set>
                                      <p:cBhvr>
                                        <p:cTn id="150" dur="1" fill="hold">
                                          <p:stCondLst>
                                            <p:cond delay="0"/>
                                          </p:stCondLst>
                                        </p:cTn>
                                        <p:tgtEl>
                                          <p:spTgt spid="11"/>
                                        </p:tgtEl>
                                        <p:attrNameLst>
                                          <p:attrName>style.visibility</p:attrName>
                                        </p:attrNameLst>
                                      </p:cBhvr>
                                      <p:to>
                                        <p:strVal val="visible"/>
                                      </p:to>
                                    </p:set>
                                    <p:animEffect transition="in" filter="wipe(left)">
                                      <p:cBhvr>
                                        <p:cTn id="151" dur="500"/>
                                        <p:tgtEl>
                                          <p:spTgt spid="11"/>
                                        </p:tgtEl>
                                      </p:cBhvr>
                                    </p:animEffec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9" presetClass="entr" presetSubtype="0" fill="hold" grpId="0" nodeType="clickEffect">
                                  <p:stCondLst>
                                    <p:cond delay="0"/>
                                  </p:stCondLst>
                                  <p:childTnLst>
                                    <p:set>
                                      <p:cBhvr>
                                        <p:cTn id="155" dur="1" fill="hold">
                                          <p:stCondLst>
                                            <p:cond delay="0"/>
                                          </p:stCondLst>
                                        </p:cTn>
                                        <p:tgtEl>
                                          <p:spTgt spid="689195"/>
                                        </p:tgtEl>
                                        <p:attrNameLst>
                                          <p:attrName>style.visibility</p:attrName>
                                        </p:attrNameLst>
                                      </p:cBhvr>
                                      <p:to>
                                        <p:strVal val="visible"/>
                                      </p:to>
                                    </p:set>
                                    <p:animEffect transition="in" filter="dissolve">
                                      <p:cBhvr>
                                        <p:cTn id="156" dur="500"/>
                                        <p:tgtEl>
                                          <p:spTgt spid="689195"/>
                                        </p:tgtEl>
                                      </p:cBhvr>
                                    </p:animEffect>
                                  </p:childTnLst>
                                </p:cTn>
                              </p:par>
                            </p:childTnLst>
                          </p:cTn>
                        </p:par>
                        <p:par>
                          <p:cTn id="157" fill="hold" nodeType="afterGroup">
                            <p:stCondLst>
                              <p:cond delay="500"/>
                            </p:stCondLst>
                            <p:childTnLst>
                              <p:par>
                                <p:cTn id="158" presetID="9" presetClass="entr" presetSubtype="0" fill="hold" nodeType="afterEffect">
                                  <p:stCondLst>
                                    <p:cond delay="0"/>
                                  </p:stCondLst>
                                  <p:childTnLst>
                                    <p:set>
                                      <p:cBhvr>
                                        <p:cTn id="159" dur="1" fill="hold">
                                          <p:stCondLst>
                                            <p:cond delay="0"/>
                                          </p:stCondLst>
                                        </p:cTn>
                                        <p:tgtEl>
                                          <p:spTgt spid="3"/>
                                        </p:tgtEl>
                                        <p:attrNameLst>
                                          <p:attrName>style.visibility</p:attrName>
                                        </p:attrNameLst>
                                      </p:cBhvr>
                                      <p:to>
                                        <p:strVal val="visible"/>
                                      </p:to>
                                    </p:set>
                                    <p:animEffect transition="in" filter="dissolve">
                                      <p:cBhvr>
                                        <p:cTn id="160" dur="500"/>
                                        <p:tgtEl>
                                          <p:spTgt spid="3"/>
                                        </p:tgtEl>
                                      </p:cBhvr>
                                    </p:animEffect>
                                  </p:childTnLst>
                                </p:cTn>
                              </p:par>
                            </p:childTnLst>
                          </p:cTn>
                        </p:par>
                        <p:par>
                          <p:cTn id="161" fill="hold" nodeType="afterGroup">
                            <p:stCondLst>
                              <p:cond delay="1000"/>
                            </p:stCondLst>
                            <p:childTnLst>
                              <p:par>
                                <p:cTn id="162" presetID="22" presetClass="entr" presetSubtype="8" fill="hold" nodeType="afterEffect">
                                  <p:stCondLst>
                                    <p:cond delay="0"/>
                                  </p:stCondLst>
                                  <p:childTnLst>
                                    <p:set>
                                      <p:cBhvr>
                                        <p:cTn id="163" dur="1" fill="hold">
                                          <p:stCondLst>
                                            <p:cond delay="0"/>
                                          </p:stCondLst>
                                        </p:cTn>
                                        <p:tgtEl>
                                          <p:spTgt spid="10"/>
                                        </p:tgtEl>
                                        <p:attrNameLst>
                                          <p:attrName>style.visibility</p:attrName>
                                        </p:attrNameLst>
                                      </p:cBhvr>
                                      <p:to>
                                        <p:strVal val="visible"/>
                                      </p:to>
                                    </p:set>
                                    <p:animEffect transition="in" filter="wipe(left)">
                                      <p:cBhvr>
                                        <p:cTn id="164" dur="500"/>
                                        <p:tgtEl>
                                          <p:spTgt spid="10"/>
                                        </p:tgtEl>
                                      </p:cBhvr>
                                    </p:animEffect>
                                  </p:childTnLst>
                                </p:cTn>
                              </p:par>
                            </p:childTnLst>
                          </p:cTn>
                        </p:par>
                        <p:par>
                          <p:cTn id="165" fill="hold" nodeType="afterGroup">
                            <p:stCondLst>
                              <p:cond delay="1500"/>
                            </p:stCondLst>
                            <p:childTnLst>
                              <p:par>
                                <p:cTn id="166" presetID="22" presetClass="entr" presetSubtype="8" fill="hold" nodeType="afterEffect">
                                  <p:stCondLst>
                                    <p:cond delay="0"/>
                                  </p:stCondLst>
                                  <p:childTnLst>
                                    <p:set>
                                      <p:cBhvr>
                                        <p:cTn id="167" dur="1" fill="hold">
                                          <p:stCondLst>
                                            <p:cond delay="0"/>
                                          </p:stCondLst>
                                        </p:cTn>
                                        <p:tgtEl>
                                          <p:spTgt spid="689160"/>
                                        </p:tgtEl>
                                        <p:attrNameLst>
                                          <p:attrName>style.visibility</p:attrName>
                                        </p:attrNameLst>
                                      </p:cBhvr>
                                      <p:to>
                                        <p:strVal val="visible"/>
                                      </p:to>
                                    </p:set>
                                    <p:animEffect transition="in" filter="wipe(left)">
                                      <p:cBhvr>
                                        <p:cTn id="168" dur="500"/>
                                        <p:tgtEl>
                                          <p:spTgt spid="689160"/>
                                        </p:tgtEl>
                                      </p:cBhvr>
                                    </p:animEffect>
                                  </p:childTnLst>
                                </p:cTn>
                              </p:par>
                            </p:childTnLst>
                          </p:cTn>
                        </p:par>
                        <p:par>
                          <p:cTn id="169" fill="hold" nodeType="afterGroup">
                            <p:stCondLst>
                              <p:cond delay="2000"/>
                            </p:stCondLst>
                            <p:childTnLst>
                              <p:par>
                                <p:cTn id="170" presetID="9" presetClass="entr" presetSubtype="0" fill="hold" grpId="0" nodeType="afterEffect">
                                  <p:stCondLst>
                                    <p:cond delay="0"/>
                                  </p:stCondLst>
                                  <p:childTnLst>
                                    <p:set>
                                      <p:cBhvr>
                                        <p:cTn id="171" dur="1" fill="hold">
                                          <p:stCondLst>
                                            <p:cond delay="0"/>
                                          </p:stCondLst>
                                        </p:cTn>
                                        <p:tgtEl>
                                          <p:spTgt spid="689299"/>
                                        </p:tgtEl>
                                        <p:attrNameLst>
                                          <p:attrName>style.visibility</p:attrName>
                                        </p:attrNameLst>
                                      </p:cBhvr>
                                      <p:to>
                                        <p:strVal val="visible"/>
                                      </p:to>
                                    </p:set>
                                    <p:animEffect transition="in" filter="dissolve">
                                      <p:cBhvr>
                                        <p:cTn id="172" dur="500"/>
                                        <p:tgtEl>
                                          <p:spTgt spid="689299"/>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9" presetClass="entr" presetSubtype="0" fill="hold" grpId="0" nodeType="clickEffect">
                                  <p:stCondLst>
                                    <p:cond delay="0"/>
                                  </p:stCondLst>
                                  <p:childTnLst>
                                    <p:set>
                                      <p:cBhvr>
                                        <p:cTn id="176" dur="1" fill="hold">
                                          <p:stCondLst>
                                            <p:cond delay="0"/>
                                          </p:stCondLst>
                                        </p:cTn>
                                        <p:tgtEl>
                                          <p:spTgt spid="689158"/>
                                        </p:tgtEl>
                                        <p:attrNameLst>
                                          <p:attrName>style.visibility</p:attrName>
                                        </p:attrNameLst>
                                      </p:cBhvr>
                                      <p:to>
                                        <p:strVal val="visible"/>
                                      </p:to>
                                    </p:set>
                                    <p:animEffect transition="in" filter="dissolve">
                                      <p:cBhvr>
                                        <p:cTn id="177" dur="500"/>
                                        <p:tgtEl>
                                          <p:spTgt spid="689158"/>
                                        </p:tgtEl>
                                      </p:cBhvr>
                                    </p:animEffect>
                                  </p:childTnLst>
                                </p:cTn>
                              </p:par>
                            </p:childTnLst>
                          </p:cTn>
                        </p:par>
                        <p:par>
                          <p:cTn id="178" fill="hold" nodeType="afterGroup">
                            <p:stCondLst>
                              <p:cond delay="500"/>
                            </p:stCondLst>
                            <p:childTnLst>
                              <p:par>
                                <p:cTn id="179" presetID="22" presetClass="entr" presetSubtype="8" fill="hold" nodeType="afterEffect">
                                  <p:stCondLst>
                                    <p:cond delay="0"/>
                                  </p:stCondLst>
                                  <p:childTnLst>
                                    <p:set>
                                      <p:cBhvr>
                                        <p:cTn id="180" dur="1" fill="hold">
                                          <p:stCondLst>
                                            <p:cond delay="0"/>
                                          </p:stCondLst>
                                        </p:cTn>
                                        <p:tgtEl>
                                          <p:spTgt spid="8"/>
                                        </p:tgtEl>
                                        <p:attrNameLst>
                                          <p:attrName>style.visibility</p:attrName>
                                        </p:attrNameLst>
                                      </p:cBhvr>
                                      <p:to>
                                        <p:strVal val="visible"/>
                                      </p:to>
                                    </p:set>
                                    <p:animEffect transition="in" filter="wipe(left)">
                                      <p:cBhvr>
                                        <p:cTn id="181" dur="500"/>
                                        <p:tgtEl>
                                          <p:spTgt spid="8"/>
                                        </p:tgtEl>
                                      </p:cBhvr>
                                    </p:animEffect>
                                  </p:childTnLst>
                                </p:cTn>
                              </p:par>
                            </p:childTnLst>
                          </p:cTn>
                        </p:par>
                        <p:par>
                          <p:cTn id="182" fill="hold" nodeType="afterGroup">
                            <p:stCondLst>
                              <p:cond delay="1000"/>
                            </p:stCondLst>
                            <p:childTnLst>
                              <p:par>
                                <p:cTn id="183" presetID="22" presetClass="entr" presetSubtype="8" fill="hold" nodeType="afterEffect">
                                  <p:stCondLst>
                                    <p:cond delay="0"/>
                                  </p:stCondLst>
                                  <p:childTnLst>
                                    <p:set>
                                      <p:cBhvr>
                                        <p:cTn id="184" dur="1" fill="hold">
                                          <p:stCondLst>
                                            <p:cond delay="0"/>
                                          </p:stCondLst>
                                        </p:cTn>
                                        <p:tgtEl>
                                          <p:spTgt spid="6"/>
                                        </p:tgtEl>
                                        <p:attrNameLst>
                                          <p:attrName>style.visibility</p:attrName>
                                        </p:attrNameLst>
                                      </p:cBhvr>
                                      <p:to>
                                        <p:strVal val="visible"/>
                                      </p:to>
                                    </p:set>
                                    <p:animEffect transition="in" filter="wipe(left)">
                                      <p:cBhvr>
                                        <p:cTn id="185" dur="500"/>
                                        <p:tgtEl>
                                          <p:spTgt spid="6"/>
                                        </p:tgtEl>
                                      </p:cBhvr>
                                    </p:animEffect>
                                  </p:childTnLst>
                                </p:cTn>
                              </p:par>
                            </p:childTnLst>
                          </p:cTn>
                        </p:par>
                      </p:childTnLst>
                    </p:cTn>
                  </p:par>
                  <p:par>
                    <p:cTn id="186" fill="hold" nodeType="clickPar">
                      <p:stCondLst>
                        <p:cond delay="indefinite"/>
                      </p:stCondLst>
                      <p:childTnLst>
                        <p:par>
                          <p:cTn id="187" fill="hold" nodeType="withGroup">
                            <p:stCondLst>
                              <p:cond delay="0"/>
                            </p:stCondLst>
                            <p:childTnLst>
                              <p:par>
                                <p:cTn id="188" presetID="22" presetClass="entr" presetSubtype="8" fill="hold" nodeType="clickEffect">
                                  <p:stCondLst>
                                    <p:cond delay="0"/>
                                  </p:stCondLst>
                                  <p:childTnLst>
                                    <p:set>
                                      <p:cBhvr>
                                        <p:cTn id="189" dur="1" fill="hold">
                                          <p:stCondLst>
                                            <p:cond delay="0"/>
                                          </p:stCondLst>
                                        </p:cTn>
                                        <p:tgtEl>
                                          <p:spTgt spid="7"/>
                                        </p:tgtEl>
                                        <p:attrNameLst>
                                          <p:attrName>style.visibility</p:attrName>
                                        </p:attrNameLst>
                                      </p:cBhvr>
                                      <p:to>
                                        <p:strVal val="visible"/>
                                      </p:to>
                                    </p:set>
                                    <p:animEffect transition="in" filter="wipe(left)">
                                      <p:cBhvr>
                                        <p:cTn id="190" dur="500"/>
                                        <p:tgtEl>
                                          <p:spTgt spid="7"/>
                                        </p:tgtEl>
                                      </p:cBhvr>
                                    </p:animEffect>
                                  </p:childTnLst>
                                </p:cTn>
                              </p:par>
                            </p:childTnLst>
                          </p:cTn>
                        </p:par>
                        <p:par>
                          <p:cTn id="191" fill="hold" nodeType="afterGroup">
                            <p:stCondLst>
                              <p:cond delay="500"/>
                            </p:stCondLst>
                            <p:childTnLst>
                              <p:par>
                                <p:cTn id="192" presetID="22" presetClass="entr" presetSubtype="8" fill="hold" nodeType="afterEffect">
                                  <p:stCondLst>
                                    <p:cond delay="0"/>
                                  </p:stCondLst>
                                  <p:childTnLst>
                                    <p:set>
                                      <p:cBhvr>
                                        <p:cTn id="193" dur="1" fill="hold">
                                          <p:stCondLst>
                                            <p:cond delay="0"/>
                                          </p:stCondLst>
                                        </p:cTn>
                                        <p:tgtEl>
                                          <p:spTgt spid="689159"/>
                                        </p:tgtEl>
                                        <p:attrNameLst>
                                          <p:attrName>style.visibility</p:attrName>
                                        </p:attrNameLst>
                                      </p:cBhvr>
                                      <p:to>
                                        <p:strVal val="visible"/>
                                      </p:to>
                                    </p:set>
                                    <p:animEffect transition="in" filter="wipe(left)">
                                      <p:cBhvr>
                                        <p:cTn id="194" dur="500"/>
                                        <p:tgtEl>
                                          <p:spTgt spid="689159"/>
                                        </p:tgtEl>
                                      </p:cBhvr>
                                    </p:animEffect>
                                  </p:childTnLst>
                                </p:cTn>
                              </p:par>
                            </p:childTnLst>
                          </p:cTn>
                        </p:par>
                      </p:childTnLst>
                    </p:cTn>
                  </p:par>
                  <p:par>
                    <p:cTn id="195" fill="hold" nodeType="clickPar">
                      <p:stCondLst>
                        <p:cond delay="indefinite"/>
                      </p:stCondLst>
                      <p:childTnLst>
                        <p:par>
                          <p:cTn id="196" fill="hold" nodeType="withGroup">
                            <p:stCondLst>
                              <p:cond delay="0"/>
                            </p:stCondLst>
                            <p:childTnLst>
                              <p:par>
                                <p:cTn id="197" presetID="9" presetClass="entr" presetSubtype="0" fill="hold" grpId="0" nodeType="clickEffect">
                                  <p:stCondLst>
                                    <p:cond delay="0"/>
                                  </p:stCondLst>
                                  <p:childTnLst>
                                    <p:set>
                                      <p:cBhvr>
                                        <p:cTn id="198" dur="1" fill="hold">
                                          <p:stCondLst>
                                            <p:cond delay="0"/>
                                          </p:stCondLst>
                                        </p:cTn>
                                        <p:tgtEl>
                                          <p:spTgt spid="689226"/>
                                        </p:tgtEl>
                                        <p:attrNameLst>
                                          <p:attrName>style.visibility</p:attrName>
                                        </p:attrNameLst>
                                      </p:cBhvr>
                                      <p:to>
                                        <p:strVal val="visible"/>
                                      </p:to>
                                    </p:set>
                                    <p:animEffect transition="in" filter="dissolve">
                                      <p:cBhvr>
                                        <p:cTn id="199" dur="500"/>
                                        <p:tgtEl>
                                          <p:spTgt spid="689226"/>
                                        </p:tgtEl>
                                      </p:cBhvr>
                                    </p:animEffect>
                                  </p:childTnLst>
                                </p:cTn>
                              </p:par>
                            </p:childTnLst>
                          </p:cTn>
                        </p:par>
                        <p:par>
                          <p:cTn id="200" fill="hold" nodeType="afterGroup">
                            <p:stCondLst>
                              <p:cond delay="500"/>
                            </p:stCondLst>
                            <p:childTnLst>
                              <p:par>
                                <p:cTn id="201" presetID="9" presetClass="entr" presetSubtype="0" fill="hold" nodeType="afterEffect">
                                  <p:stCondLst>
                                    <p:cond delay="0"/>
                                  </p:stCondLst>
                                  <p:childTnLst>
                                    <p:set>
                                      <p:cBhvr>
                                        <p:cTn id="202" dur="1" fill="hold">
                                          <p:stCondLst>
                                            <p:cond delay="0"/>
                                          </p:stCondLst>
                                        </p:cTn>
                                        <p:tgtEl>
                                          <p:spTgt spid="15"/>
                                        </p:tgtEl>
                                        <p:attrNameLst>
                                          <p:attrName>style.visibility</p:attrName>
                                        </p:attrNameLst>
                                      </p:cBhvr>
                                      <p:to>
                                        <p:strVal val="visible"/>
                                      </p:to>
                                    </p:set>
                                    <p:animEffect transition="in" filter="dissolve">
                                      <p:cBhvr>
                                        <p:cTn id="203" dur="500"/>
                                        <p:tgtEl>
                                          <p:spTgt spid="15"/>
                                        </p:tgtEl>
                                      </p:cBhvr>
                                    </p:animEffect>
                                  </p:childTnLst>
                                </p:cTn>
                              </p:par>
                            </p:childTnLst>
                          </p:cTn>
                        </p:par>
                        <p:par>
                          <p:cTn id="204" fill="hold" nodeType="afterGroup">
                            <p:stCondLst>
                              <p:cond delay="1000"/>
                            </p:stCondLst>
                            <p:childTnLst>
                              <p:par>
                                <p:cTn id="205" presetID="22" presetClass="entr" presetSubtype="8" fill="hold" nodeType="afterEffect">
                                  <p:stCondLst>
                                    <p:cond delay="0"/>
                                  </p:stCondLst>
                                  <p:childTnLst>
                                    <p:set>
                                      <p:cBhvr>
                                        <p:cTn id="206" dur="1" fill="hold">
                                          <p:stCondLst>
                                            <p:cond delay="0"/>
                                          </p:stCondLst>
                                        </p:cTn>
                                        <p:tgtEl>
                                          <p:spTgt spid="18"/>
                                        </p:tgtEl>
                                        <p:attrNameLst>
                                          <p:attrName>style.visibility</p:attrName>
                                        </p:attrNameLst>
                                      </p:cBhvr>
                                      <p:to>
                                        <p:strVal val="visible"/>
                                      </p:to>
                                    </p:set>
                                    <p:animEffect transition="in" filter="wipe(left)">
                                      <p:cBhvr>
                                        <p:cTn id="207" dur="500"/>
                                        <p:tgtEl>
                                          <p:spTgt spid="18"/>
                                        </p:tgtEl>
                                      </p:cBhvr>
                                    </p:animEffect>
                                  </p:childTnLst>
                                </p:cTn>
                              </p:par>
                            </p:childTnLst>
                          </p:cTn>
                        </p:par>
                        <p:par>
                          <p:cTn id="208" fill="hold" nodeType="afterGroup">
                            <p:stCondLst>
                              <p:cond delay="1500"/>
                            </p:stCondLst>
                            <p:childTnLst>
                              <p:par>
                                <p:cTn id="209" presetID="22" presetClass="entr" presetSubtype="8" fill="hold" nodeType="afterEffect">
                                  <p:stCondLst>
                                    <p:cond delay="0"/>
                                  </p:stCondLst>
                                  <p:childTnLst>
                                    <p:set>
                                      <p:cBhvr>
                                        <p:cTn id="210" dur="1" fill="hold">
                                          <p:stCondLst>
                                            <p:cond delay="0"/>
                                          </p:stCondLst>
                                        </p:cTn>
                                        <p:tgtEl>
                                          <p:spTgt spid="22"/>
                                        </p:tgtEl>
                                        <p:attrNameLst>
                                          <p:attrName>style.visibility</p:attrName>
                                        </p:attrNameLst>
                                      </p:cBhvr>
                                      <p:to>
                                        <p:strVal val="visible"/>
                                      </p:to>
                                    </p:set>
                                    <p:animEffect transition="in" filter="wipe(left)">
                                      <p:cBhvr>
                                        <p:cTn id="211" dur="500"/>
                                        <p:tgtEl>
                                          <p:spTgt spid="22"/>
                                        </p:tgtEl>
                                      </p:cBhvr>
                                    </p:animEffect>
                                  </p:childTnLst>
                                </p:cTn>
                              </p:par>
                            </p:childTnLst>
                          </p:cTn>
                        </p:par>
                        <p:par>
                          <p:cTn id="212" fill="hold" nodeType="afterGroup">
                            <p:stCondLst>
                              <p:cond delay="2000"/>
                            </p:stCondLst>
                            <p:childTnLst>
                              <p:par>
                                <p:cTn id="213" presetID="9" presetClass="entr" presetSubtype="0" fill="hold" grpId="0" nodeType="afterEffect">
                                  <p:stCondLst>
                                    <p:cond delay="0"/>
                                  </p:stCondLst>
                                  <p:childTnLst>
                                    <p:set>
                                      <p:cBhvr>
                                        <p:cTn id="214" dur="1" fill="hold">
                                          <p:stCondLst>
                                            <p:cond delay="0"/>
                                          </p:stCondLst>
                                        </p:cTn>
                                        <p:tgtEl>
                                          <p:spTgt spid="689300"/>
                                        </p:tgtEl>
                                        <p:attrNameLst>
                                          <p:attrName>style.visibility</p:attrName>
                                        </p:attrNameLst>
                                      </p:cBhvr>
                                      <p:to>
                                        <p:strVal val="visible"/>
                                      </p:to>
                                    </p:set>
                                    <p:animEffect transition="in" filter="dissolve">
                                      <p:cBhvr>
                                        <p:cTn id="215" dur="500"/>
                                        <p:tgtEl>
                                          <p:spTgt spid="689300"/>
                                        </p:tgtEl>
                                      </p:cBhvr>
                                    </p:animEffect>
                                  </p:childTnLst>
                                </p:cTn>
                              </p:par>
                            </p:childTnLst>
                          </p:cTn>
                        </p:par>
                      </p:childTnLst>
                    </p:cTn>
                  </p:par>
                  <p:par>
                    <p:cTn id="216" fill="hold" nodeType="clickPar">
                      <p:stCondLst>
                        <p:cond delay="indefinite"/>
                      </p:stCondLst>
                      <p:childTnLst>
                        <p:par>
                          <p:cTn id="217" fill="hold" nodeType="withGroup">
                            <p:stCondLst>
                              <p:cond delay="0"/>
                            </p:stCondLst>
                            <p:childTnLst>
                              <p:par>
                                <p:cTn id="218" presetID="9" presetClass="entr" presetSubtype="0" fill="hold" grpId="0" nodeType="clickEffect">
                                  <p:stCondLst>
                                    <p:cond delay="0"/>
                                  </p:stCondLst>
                                  <p:childTnLst>
                                    <p:set>
                                      <p:cBhvr>
                                        <p:cTn id="219" dur="1" fill="hold">
                                          <p:stCondLst>
                                            <p:cond delay="0"/>
                                          </p:stCondLst>
                                        </p:cTn>
                                        <p:tgtEl>
                                          <p:spTgt spid="689227"/>
                                        </p:tgtEl>
                                        <p:attrNameLst>
                                          <p:attrName>style.visibility</p:attrName>
                                        </p:attrNameLst>
                                      </p:cBhvr>
                                      <p:to>
                                        <p:strVal val="visible"/>
                                      </p:to>
                                    </p:set>
                                    <p:animEffect transition="in" filter="dissolve">
                                      <p:cBhvr>
                                        <p:cTn id="220" dur="500"/>
                                        <p:tgtEl>
                                          <p:spTgt spid="689227"/>
                                        </p:tgtEl>
                                      </p:cBhvr>
                                    </p:animEffect>
                                  </p:childTnLst>
                                </p:cTn>
                              </p:par>
                            </p:childTnLst>
                          </p:cTn>
                        </p:par>
                        <p:par>
                          <p:cTn id="221" fill="hold" nodeType="afterGroup">
                            <p:stCondLst>
                              <p:cond delay="500"/>
                            </p:stCondLst>
                            <p:childTnLst>
                              <p:par>
                                <p:cTn id="222" presetID="22" presetClass="entr" presetSubtype="8" fill="hold" nodeType="afterEffect">
                                  <p:stCondLst>
                                    <p:cond delay="0"/>
                                  </p:stCondLst>
                                  <p:childTnLst>
                                    <p:set>
                                      <p:cBhvr>
                                        <p:cTn id="223" dur="1" fill="hold">
                                          <p:stCondLst>
                                            <p:cond delay="0"/>
                                          </p:stCondLst>
                                        </p:cTn>
                                        <p:tgtEl>
                                          <p:spTgt spid="17"/>
                                        </p:tgtEl>
                                        <p:attrNameLst>
                                          <p:attrName>style.visibility</p:attrName>
                                        </p:attrNameLst>
                                      </p:cBhvr>
                                      <p:to>
                                        <p:strVal val="visible"/>
                                      </p:to>
                                    </p:set>
                                    <p:animEffect transition="in" filter="wipe(left)">
                                      <p:cBhvr>
                                        <p:cTn id="224" dur="500"/>
                                        <p:tgtEl>
                                          <p:spTgt spid="17"/>
                                        </p:tgtEl>
                                      </p:cBhvr>
                                    </p:animEffect>
                                  </p:childTnLst>
                                </p:cTn>
                              </p:par>
                            </p:childTnLst>
                          </p:cTn>
                        </p:par>
                        <p:par>
                          <p:cTn id="225" fill="hold" nodeType="afterGroup">
                            <p:stCondLst>
                              <p:cond delay="1000"/>
                            </p:stCondLst>
                            <p:childTnLst>
                              <p:par>
                                <p:cTn id="226" presetID="22" presetClass="entr" presetSubtype="8" fill="hold" nodeType="afterEffect">
                                  <p:stCondLst>
                                    <p:cond delay="0"/>
                                  </p:stCondLst>
                                  <p:childTnLst>
                                    <p:set>
                                      <p:cBhvr>
                                        <p:cTn id="227" dur="1" fill="hold">
                                          <p:stCondLst>
                                            <p:cond delay="0"/>
                                          </p:stCondLst>
                                        </p:cTn>
                                        <p:tgtEl>
                                          <p:spTgt spid="19"/>
                                        </p:tgtEl>
                                        <p:attrNameLst>
                                          <p:attrName>style.visibility</p:attrName>
                                        </p:attrNameLst>
                                      </p:cBhvr>
                                      <p:to>
                                        <p:strVal val="visible"/>
                                      </p:to>
                                    </p:set>
                                    <p:animEffect transition="in" filter="wipe(left)">
                                      <p:cBhvr>
                                        <p:cTn id="228" dur="500"/>
                                        <p:tgtEl>
                                          <p:spTgt spid="19"/>
                                        </p:tgtEl>
                                      </p:cBhvr>
                                    </p:animEffect>
                                  </p:childTnLst>
                                </p:cTn>
                              </p:par>
                            </p:childTnLst>
                          </p:cTn>
                        </p:par>
                        <p:par>
                          <p:cTn id="229" fill="hold" nodeType="afterGroup">
                            <p:stCondLst>
                              <p:cond delay="1500"/>
                            </p:stCondLst>
                            <p:childTnLst>
                              <p:par>
                                <p:cTn id="230" presetID="22" presetClass="entr" presetSubtype="8" fill="hold" nodeType="afterEffect">
                                  <p:stCondLst>
                                    <p:cond delay="0"/>
                                  </p:stCondLst>
                                  <p:childTnLst>
                                    <p:set>
                                      <p:cBhvr>
                                        <p:cTn id="231" dur="1" fill="hold">
                                          <p:stCondLst>
                                            <p:cond delay="0"/>
                                          </p:stCondLst>
                                        </p:cTn>
                                        <p:tgtEl>
                                          <p:spTgt spid="16"/>
                                        </p:tgtEl>
                                        <p:attrNameLst>
                                          <p:attrName>style.visibility</p:attrName>
                                        </p:attrNameLst>
                                      </p:cBhvr>
                                      <p:to>
                                        <p:strVal val="visible"/>
                                      </p:to>
                                    </p:set>
                                    <p:animEffect transition="in" filter="wipe(left)">
                                      <p:cBhvr>
                                        <p:cTn id="232" dur="500"/>
                                        <p:tgtEl>
                                          <p:spTgt spid="16"/>
                                        </p:tgtEl>
                                      </p:cBhvr>
                                    </p:animEffect>
                                  </p:childTnLst>
                                </p:cTn>
                              </p:par>
                            </p:childTnLst>
                          </p:cTn>
                        </p:par>
                        <p:par>
                          <p:cTn id="233" fill="hold" nodeType="afterGroup">
                            <p:stCondLst>
                              <p:cond delay="2000"/>
                            </p:stCondLst>
                            <p:childTnLst>
                              <p:par>
                                <p:cTn id="234" presetID="22" presetClass="entr" presetSubtype="8" fill="hold" nodeType="afterEffect">
                                  <p:stCondLst>
                                    <p:cond delay="0"/>
                                  </p:stCondLst>
                                  <p:childTnLst>
                                    <p:set>
                                      <p:cBhvr>
                                        <p:cTn id="235" dur="1" fill="hold">
                                          <p:stCondLst>
                                            <p:cond delay="0"/>
                                          </p:stCondLst>
                                        </p:cTn>
                                        <p:tgtEl>
                                          <p:spTgt spid="21"/>
                                        </p:tgtEl>
                                        <p:attrNameLst>
                                          <p:attrName>style.visibility</p:attrName>
                                        </p:attrNameLst>
                                      </p:cBhvr>
                                      <p:to>
                                        <p:strVal val="visible"/>
                                      </p:to>
                                    </p:set>
                                    <p:animEffect transition="in" filter="wipe(left)">
                                      <p:cBhvr>
                                        <p:cTn id="2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9154" grpId="0"/>
      <p:bldP spid="689155" grpId="0" animBg="1"/>
      <p:bldP spid="689156" grpId="0"/>
      <p:bldP spid="689157" grpId="0" animBg="1"/>
      <p:bldP spid="689158" grpId="0"/>
      <p:bldP spid="689194" grpId="0"/>
      <p:bldP spid="689195" grpId="0"/>
      <p:bldP spid="689226" grpId="0"/>
      <p:bldP spid="689227" grpId="0"/>
      <p:bldP spid="689239" grpId="0"/>
      <p:bldP spid="689296" grpId="0"/>
      <p:bldP spid="689297" grpId="0"/>
      <p:bldP spid="689298" grpId="0"/>
      <p:bldP spid="689299" grpId="0"/>
      <p:bldP spid="689300" grpId="0"/>
      <p:bldP spid="689310" grpId="0" animBg="1"/>
      <p:bldP spid="689311" grpId="0"/>
      <p:bldP spid="689312" grpId="0"/>
      <p:bldP spid="689326" grpId="0"/>
      <p:bldP spid="689327"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3"/>
          <p:cNvGrpSpPr>
            <a:grpSpLocks/>
          </p:cNvGrpSpPr>
          <p:nvPr/>
        </p:nvGrpSpPr>
        <p:grpSpPr bwMode="auto">
          <a:xfrm>
            <a:off x="3322638" y="1846263"/>
            <a:ext cx="5897562" cy="2508250"/>
            <a:chOff x="2093" y="1163"/>
            <a:chExt cx="3715" cy="1580"/>
          </a:xfrm>
        </p:grpSpPr>
        <p:sp>
          <p:nvSpPr>
            <p:cNvPr id="34033" name="Text Box 118"/>
            <p:cNvSpPr txBox="1">
              <a:spLocks noChangeArrowheads="1"/>
            </p:cNvSpPr>
            <p:nvPr/>
          </p:nvSpPr>
          <p:spPr bwMode="auto">
            <a:xfrm>
              <a:off x="3284" y="1417"/>
              <a:ext cx="73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P=10</a:t>
              </a:r>
              <a:r>
                <a:rPr lang="en-US" sz="1200" baseline="30000">
                  <a:solidFill>
                    <a:schemeClr val="tx1"/>
                  </a:solidFill>
                  <a:latin typeface="Arial Narrow" pitchFamily="34" charset="0"/>
                </a:rPr>
                <a:t>-13</a:t>
              </a:r>
            </a:p>
          </p:txBody>
        </p:sp>
        <p:sp>
          <p:nvSpPr>
            <p:cNvPr id="34034" name="Text Box 116"/>
            <p:cNvSpPr txBox="1">
              <a:spLocks noChangeArrowheads="1"/>
            </p:cNvSpPr>
            <p:nvPr/>
          </p:nvSpPr>
          <p:spPr bwMode="auto">
            <a:xfrm>
              <a:off x="3396" y="1934"/>
              <a:ext cx="51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(13)</a:t>
              </a:r>
            </a:p>
          </p:txBody>
        </p:sp>
        <p:sp>
          <p:nvSpPr>
            <p:cNvPr id="34035" name="Rectangle 119"/>
            <p:cNvSpPr>
              <a:spLocks noChangeArrowheads="1"/>
            </p:cNvSpPr>
            <p:nvPr/>
          </p:nvSpPr>
          <p:spPr bwMode="auto">
            <a:xfrm rot="-5400000">
              <a:off x="3369" y="2496"/>
              <a:ext cx="244"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AQP5</a:t>
              </a:r>
              <a:endParaRPr lang="en-US" sz="1400">
                <a:solidFill>
                  <a:schemeClr val="tx1"/>
                </a:solidFill>
                <a:latin typeface="Arial Narrow" pitchFamily="34" charset="0"/>
              </a:endParaRPr>
            </a:p>
          </p:txBody>
        </p:sp>
        <p:sp>
          <p:nvSpPr>
            <p:cNvPr id="34036" name="Rectangle 120"/>
            <p:cNvSpPr>
              <a:spLocks noChangeArrowheads="1"/>
            </p:cNvSpPr>
            <p:nvPr/>
          </p:nvSpPr>
          <p:spPr bwMode="auto">
            <a:xfrm rot="-5400000">
              <a:off x="3558" y="2504"/>
              <a:ext cx="17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H</a:t>
              </a:r>
              <a:r>
                <a:rPr lang="en-US" sz="1400" baseline="-25000">
                  <a:solidFill>
                    <a:srgbClr val="000000"/>
                  </a:solidFill>
                  <a:latin typeface="Arial Narrow" pitchFamily="34" charset="0"/>
                </a:rPr>
                <a:t>2</a:t>
              </a:r>
              <a:r>
                <a:rPr lang="en-US" sz="1400">
                  <a:solidFill>
                    <a:srgbClr val="000000"/>
                  </a:solidFill>
                  <a:latin typeface="Arial Narrow" pitchFamily="34" charset="0"/>
                </a:rPr>
                <a:t>O</a:t>
              </a:r>
              <a:endParaRPr lang="en-US" sz="1400">
                <a:solidFill>
                  <a:schemeClr val="tx1"/>
                </a:solidFill>
                <a:latin typeface="Arial Narrow" pitchFamily="34" charset="0"/>
              </a:endParaRPr>
            </a:p>
          </p:txBody>
        </p:sp>
        <p:sp>
          <p:nvSpPr>
            <p:cNvPr id="34037" name="Rectangle 128"/>
            <p:cNvSpPr>
              <a:spLocks noChangeArrowheads="1"/>
            </p:cNvSpPr>
            <p:nvPr/>
          </p:nvSpPr>
          <p:spPr bwMode="auto">
            <a:xfrm>
              <a:off x="3425" y="1767"/>
              <a:ext cx="131" cy="648"/>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4038" name="Rectangle 129"/>
            <p:cNvSpPr>
              <a:spLocks noChangeArrowheads="1"/>
            </p:cNvSpPr>
            <p:nvPr/>
          </p:nvSpPr>
          <p:spPr bwMode="auto">
            <a:xfrm>
              <a:off x="3578" y="2100"/>
              <a:ext cx="131" cy="315"/>
            </a:xfrm>
            <a:prstGeom prst="rect">
              <a:avLst/>
            </a:prstGeom>
            <a:solidFill>
              <a:srgbClr val="FF6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4039" name="Line 130"/>
            <p:cNvSpPr>
              <a:spLocks noChangeShapeType="1"/>
            </p:cNvSpPr>
            <p:nvPr/>
          </p:nvSpPr>
          <p:spPr bwMode="auto">
            <a:xfrm flipV="1">
              <a:off x="3490" y="1747"/>
              <a:ext cx="2" cy="2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40" name="Line 131"/>
            <p:cNvSpPr>
              <a:spLocks noChangeShapeType="1"/>
            </p:cNvSpPr>
            <p:nvPr/>
          </p:nvSpPr>
          <p:spPr bwMode="auto">
            <a:xfrm flipV="1">
              <a:off x="3642" y="2087"/>
              <a:ext cx="2" cy="1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41" name="Line 132"/>
            <p:cNvSpPr>
              <a:spLocks noChangeShapeType="1"/>
            </p:cNvSpPr>
            <p:nvPr/>
          </p:nvSpPr>
          <p:spPr bwMode="auto">
            <a:xfrm>
              <a:off x="3380" y="2415"/>
              <a:ext cx="371" cy="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42" name="Line 133"/>
            <p:cNvSpPr>
              <a:spLocks noChangeShapeType="1"/>
            </p:cNvSpPr>
            <p:nvPr/>
          </p:nvSpPr>
          <p:spPr bwMode="auto">
            <a:xfrm>
              <a:off x="3463" y="1747"/>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43" name="Line 134"/>
            <p:cNvSpPr>
              <a:spLocks noChangeShapeType="1"/>
            </p:cNvSpPr>
            <p:nvPr/>
          </p:nvSpPr>
          <p:spPr bwMode="auto">
            <a:xfrm>
              <a:off x="3616" y="2088"/>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44" name="Rectangle 135"/>
            <p:cNvSpPr>
              <a:spLocks noChangeArrowheads="1"/>
            </p:cNvSpPr>
            <p:nvPr/>
          </p:nvSpPr>
          <p:spPr bwMode="auto">
            <a:xfrm rot="-5400000">
              <a:off x="2948" y="2518"/>
              <a:ext cx="244"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AQP4</a:t>
              </a:r>
              <a:endParaRPr lang="en-US" sz="1400">
                <a:solidFill>
                  <a:schemeClr val="tx1"/>
                </a:solidFill>
                <a:latin typeface="Arial Narrow" pitchFamily="34" charset="0"/>
              </a:endParaRPr>
            </a:p>
          </p:txBody>
        </p:sp>
        <p:sp>
          <p:nvSpPr>
            <p:cNvPr id="34045" name="Rectangle 136"/>
            <p:cNvSpPr>
              <a:spLocks noChangeArrowheads="1"/>
            </p:cNvSpPr>
            <p:nvPr/>
          </p:nvSpPr>
          <p:spPr bwMode="auto">
            <a:xfrm rot="-5400000">
              <a:off x="3146" y="2517"/>
              <a:ext cx="17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H</a:t>
              </a:r>
              <a:r>
                <a:rPr lang="en-US" sz="1400" baseline="-25000">
                  <a:solidFill>
                    <a:srgbClr val="000000"/>
                  </a:solidFill>
                  <a:latin typeface="Arial Narrow" pitchFamily="34" charset="0"/>
                </a:rPr>
                <a:t>2</a:t>
              </a:r>
              <a:r>
                <a:rPr lang="en-US" sz="1400">
                  <a:solidFill>
                    <a:srgbClr val="000000"/>
                  </a:solidFill>
                  <a:latin typeface="Arial Narrow" pitchFamily="34" charset="0"/>
                </a:rPr>
                <a:t>O</a:t>
              </a:r>
              <a:endParaRPr lang="en-US" sz="1400">
                <a:solidFill>
                  <a:schemeClr val="tx1"/>
                </a:solidFill>
                <a:latin typeface="Arial Narrow" pitchFamily="34" charset="0"/>
              </a:endParaRPr>
            </a:p>
          </p:txBody>
        </p:sp>
        <p:sp>
          <p:nvSpPr>
            <p:cNvPr id="34046" name="Rectangle 137"/>
            <p:cNvSpPr>
              <a:spLocks noChangeArrowheads="1"/>
            </p:cNvSpPr>
            <p:nvPr/>
          </p:nvSpPr>
          <p:spPr bwMode="auto">
            <a:xfrm>
              <a:off x="3004" y="1947"/>
              <a:ext cx="131" cy="469"/>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4047" name="Line 138"/>
            <p:cNvSpPr>
              <a:spLocks noChangeShapeType="1"/>
            </p:cNvSpPr>
            <p:nvPr/>
          </p:nvSpPr>
          <p:spPr bwMode="auto">
            <a:xfrm flipV="1">
              <a:off x="3069" y="1919"/>
              <a:ext cx="0" cy="28"/>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48" name="Line 139"/>
            <p:cNvSpPr>
              <a:spLocks noChangeShapeType="1"/>
            </p:cNvSpPr>
            <p:nvPr/>
          </p:nvSpPr>
          <p:spPr bwMode="auto">
            <a:xfrm>
              <a:off x="3042" y="1919"/>
              <a:ext cx="53"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49" name="Text Box 140"/>
            <p:cNvSpPr txBox="1">
              <a:spLocks noChangeArrowheads="1"/>
            </p:cNvSpPr>
            <p:nvPr/>
          </p:nvSpPr>
          <p:spPr bwMode="auto">
            <a:xfrm>
              <a:off x="2982" y="1930"/>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(11)</a:t>
              </a:r>
            </a:p>
          </p:txBody>
        </p:sp>
        <p:sp>
          <p:nvSpPr>
            <p:cNvPr id="34050" name="Rectangle 141"/>
            <p:cNvSpPr>
              <a:spLocks noChangeArrowheads="1"/>
            </p:cNvSpPr>
            <p:nvPr/>
          </p:nvSpPr>
          <p:spPr bwMode="auto">
            <a:xfrm>
              <a:off x="3164" y="2120"/>
              <a:ext cx="132" cy="296"/>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051" name="Line 142"/>
            <p:cNvSpPr>
              <a:spLocks noChangeShapeType="1"/>
            </p:cNvSpPr>
            <p:nvPr/>
          </p:nvSpPr>
          <p:spPr bwMode="auto">
            <a:xfrm flipV="1">
              <a:off x="3230" y="2109"/>
              <a:ext cx="0" cy="1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52" name="Line 143"/>
            <p:cNvSpPr>
              <a:spLocks noChangeShapeType="1"/>
            </p:cNvSpPr>
            <p:nvPr/>
          </p:nvSpPr>
          <p:spPr bwMode="auto">
            <a:xfrm>
              <a:off x="3203" y="2109"/>
              <a:ext cx="53"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 name="Group 144"/>
            <p:cNvGrpSpPr>
              <a:grpSpLocks/>
            </p:cNvGrpSpPr>
            <p:nvPr/>
          </p:nvGrpSpPr>
          <p:grpSpPr bwMode="auto">
            <a:xfrm rot="10800000">
              <a:off x="3031" y="1724"/>
              <a:ext cx="309" cy="29"/>
              <a:chOff x="852" y="1680"/>
              <a:chExt cx="240" cy="48"/>
            </a:xfrm>
          </p:grpSpPr>
          <p:sp>
            <p:nvSpPr>
              <p:cNvPr id="34163" name="Line 145"/>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64" name="Line 146"/>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65" name="Line 147"/>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054" name="Text Box 148"/>
            <p:cNvSpPr txBox="1">
              <a:spLocks noChangeArrowheads="1"/>
            </p:cNvSpPr>
            <p:nvPr/>
          </p:nvSpPr>
          <p:spPr bwMode="auto">
            <a:xfrm>
              <a:off x="2968" y="1577"/>
              <a:ext cx="45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P=10</a:t>
              </a:r>
              <a:r>
                <a:rPr lang="en-US" sz="1200" baseline="30000">
                  <a:solidFill>
                    <a:schemeClr val="tx1"/>
                  </a:solidFill>
                  <a:latin typeface="Arial Narrow" pitchFamily="34" charset="0"/>
                </a:rPr>
                <a:t>-5</a:t>
              </a:r>
            </a:p>
          </p:txBody>
        </p:sp>
        <p:sp>
          <p:nvSpPr>
            <p:cNvPr id="34055" name="Line 167"/>
            <p:cNvSpPr>
              <a:spLocks noChangeShapeType="1"/>
            </p:cNvSpPr>
            <p:nvPr/>
          </p:nvSpPr>
          <p:spPr bwMode="auto">
            <a:xfrm>
              <a:off x="2515" y="1705"/>
              <a:ext cx="0" cy="71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56" name="Line 168"/>
            <p:cNvSpPr>
              <a:spLocks noChangeShapeType="1"/>
            </p:cNvSpPr>
            <p:nvPr/>
          </p:nvSpPr>
          <p:spPr bwMode="auto">
            <a:xfrm>
              <a:off x="2512" y="1705"/>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57" name="Line 169"/>
            <p:cNvSpPr>
              <a:spLocks noChangeShapeType="1"/>
            </p:cNvSpPr>
            <p:nvPr/>
          </p:nvSpPr>
          <p:spPr bwMode="auto">
            <a:xfrm>
              <a:off x="2512" y="1941"/>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58" name="Line 170"/>
            <p:cNvSpPr>
              <a:spLocks noChangeShapeType="1"/>
            </p:cNvSpPr>
            <p:nvPr/>
          </p:nvSpPr>
          <p:spPr bwMode="auto">
            <a:xfrm>
              <a:off x="2512" y="2176"/>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59" name="Text Box 171"/>
            <p:cNvSpPr txBox="1">
              <a:spLocks noChangeArrowheads="1"/>
            </p:cNvSpPr>
            <p:nvPr/>
          </p:nvSpPr>
          <p:spPr bwMode="auto">
            <a:xfrm>
              <a:off x="3233" y="1584"/>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(17)</a:t>
              </a:r>
            </a:p>
          </p:txBody>
        </p:sp>
        <p:sp>
          <p:nvSpPr>
            <p:cNvPr id="34060" name="Text Box 172"/>
            <p:cNvSpPr txBox="1">
              <a:spLocks noChangeArrowheads="1"/>
            </p:cNvSpPr>
            <p:nvPr/>
          </p:nvSpPr>
          <p:spPr bwMode="auto">
            <a:xfrm>
              <a:off x="2812" y="1753"/>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(14)</a:t>
              </a:r>
            </a:p>
          </p:txBody>
        </p:sp>
        <p:sp>
          <p:nvSpPr>
            <p:cNvPr id="34061" name="Rectangle 177"/>
            <p:cNvSpPr>
              <a:spLocks noChangeArrowheads="1"/>
            </p:cNvSpPr>
            <p:nvPr/>
          </p:nvSpPr>
          <p:spPr bwMode="auto">
            <a:xfrm rot="-5400000">
              <a:off x="2556" y="2518"/>
              <a:ext cx="244"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AQP1</a:t>
              </a:r>
              <a:endParaRPr lang="en-US" sz="1400">
                <a:solidFill>
                  <a:schemeClr val="tx1"/>
                </a:solidFill>
                <a:latin typeface="Arial Narrow" pitchFamily="34" charset="0"/>
              </a:endParaRPr>
            </a:p>
          </p:txBody>
        </p:sp>
        <p:sp>
          <p:nvSpPr>
            <p:cNvPr id="34062" name="Text Box 178"/>
            <p:cNvSpPr txBox="1">
              <a:spLocks noChangeArrowheads="1"/>
            </p:cNvSpPr>
            <p:nvPr/>
          </p:nvSpPr>
          <p:spPr bwMode="auto">
            <a:xfrm>
              <a:off x="2425" y="1632"/>
              <a:ext cx="51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(10)</a:t>
              </a:r>
            </a:p>
          </p:txBody>
        </p:sp>
        <p:sp>
          <p:nvSpPr>
            <p:cNvPr id="34063" name="Rectangle 179"/>
            <p:cNvSpPr>
              <a:spLocks noChangeArrowheads="1"/>
            </p:cNvSpPr>
            <p:nvPr/>
          </p:nvSpPr>
          <p:spPr bwMode="auto">
            <a:xfrm>
              <a:off x="2610" y="1837"/>
              <a:ext cx="132" cy="575"/>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4064" name="Line 180"/>
            <p:cNvSpPr>
              <a:spLocks noChangeShapeType="1"/>
            </p:cNvSpPr>
            <p:nvPr/>
          </p:nvSpPr>
          <p:spPr bwMode="auto">
            <a:xfrm flipV="1">
              <a:off x="2676" y="1800"/>
              <a:ext cx="0" cy="3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65" name="Line 181"/>
            <p:cNvSpPr>
              <a:spLocks noChangeShapeType="1"/>
            </p:cNvSpPr>
            <p:nvPr/>
          </p:nvSpPr>
          <p:spPr bwMode="auto">
            <a:xfrm>
              <a:off x="2648" y="1800"/>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66" name="Rectangle 186"/>
            <p:cNvSpPr>
              <a:spLocks noChangeArrowheads="1"/>
            </p:cNvSpPr>
            <p:nvPr/>
          </p:nvSpPr>
          <p:spPr bwMode="auto">
            <a:xfrm rot="-5400000">
              <a:off x="2740" y="2517"/>
              <a:ext cx="17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H</a:t>
              </a:r>
              <a:r>
                <a:rPr lang="en-US" sz="1400" baseline="-25000">
                  <a:solidFill>
                    <a:srgbClr val="000000"/>
                  </a:solidFill>
                  <a:latin typeface="Arial Narrow" pitchFamily="34" charset="0"/>
                </a:rPr>
                <a:t>2</a:t>
              </a:r>
              <a:r>
                <a:rPr lang="en-US" sz="1400">
                  <a:solidFill>
                    <a:srgbClr val="000000"/>
                  </a:solidFill>
                  <a:latin typeface="Arial Narrow" pitchFamily="34" charset="0"/>
                </a:rPr>
                <a:t>O</a:t>
              </a:r>
              <a:endParaRPr lang="en-US" sz="1400">
                <a:solidFill>
                  <a:schemeClr val="tx1"/>
                </a:solidFill>
                <a:latin typeface="Arial Narrow" pitchFamily="34" charset="0"/>
              </a:endParaRPr>
            </a:p>
          </p:txBody>
        </p:sp>
        <p:sp>
          <p:nvSpPr>
            <p:cNvPr id="34067" name="Text Box 187"/>
            <p:cNvSpPr txBox="1">
              <a:spLocks noChangeArrowheads="1"/>
            </p:cNvSpPr>
            <p:nvPr/>
          </p:nvSpPr>
          <p:spPr bwMode="auto">
            <a:xfrm>
              <a:off x="2564" y="1928"/>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(9)</a:t>
              </a:r>
            </a:p>
          </p:txBody>
        </p:sp>
        <p:sp>
          <p:nvSpPr>
            <p:cNvPr id="34068" name="Rectangle 188"/>
            <p:cNvSpPr>
              <a:spLocks noChangeArrowheads="1"/>
            </p:cNvSpPr>
            <p:nvPr/>
          </p:nvSpPr>
          <p:spPr bwMode="auto">
            <a:xfrm>
              <a:off x="2758" y="2108"/>
              <a:ext cx="132" cy="303"/>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069" name="Line 189"/>
            <p:cNvSpPr>
              <a:spLocks noChangeShapeType="1"/>
            </p:cNvSpPr>
            <p:nvPr/>
          </p:nvSpPr>
          <p:spPr bwMode="auto">
            <a:xfrm flipV="1">
              <a:off x="2824" y="2096"/>
              <a:ext cx="0" cy="1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70" name="Line 190"/>
            <p:cNvSpPr>
              <a:spLocks noChangeShapeType="1"/>
            </p:cNvSpPr>
            <p:nvPr/>
          </p:nvSpPr>
          <p:spPr bwMode="auto">
            <a:xfrm>
              <a:off x="2797" y="2096"/>
              <a:ext cx="53"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4" name="Group 191"/>
            <p:cNvGrpSpPr>
              <a:grpSpLocks/>
            </p:cNvGrpSpPr>
            <p:nvPr/>
          </p:nvGrpSpPr>
          <p:grpSpPr bwMode="auto">
            <a:xfrm rot="10800000">
              <a:off x="2650" y="1627"/>
              <a:ext cx="309" cy="29"/>
              <a:chOff x="852" y="1680"/>
              <a:chExt cx="240" cy="48"/>
            </a:xfrm>
          </p:grpSpPr>
          <p:sp>
            <p:nvSpPr>
              <p:cNvPr id="34160" name="Line 192"/>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61" name="Line 193"/>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62" name="Line 194"/>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072" name="Text Box 195"/>
            <p:cNvSpPr txBox="1">
              <a:spLocks noChangeArrowheads="1"/>
            </p:cNvSpPr>
            <p:nvPr/>
          </p:nvSpPr>
          <p:spPr bwMode="auto">
            <a:xfrm>
              <a:off x="2567" y="1477"/>
              <a:ext cx="49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P=10</a:t>
              </a:r>
              <a:r>
                <a:rPr lang="en-US" sz="1200" baseline="30000">
                  <a:solidFill>
                    <a:schemeClr val="tx1"/>
                  </a:solidFill>
                  <a:latin typeface="Arial Narrow" pitchFamily="34" charset="0"/>
                </a:rPr>
                <a:t>-6</a:t>
              </a:r>
            </a:p>
          </p:txBody>
        </p:sp>
        <p:sp>
          <p:nvSpPr>
            <p:cNvPr id="34073" name="Rectangle 196"/>
            <p:cNvSpPr>
              <a:spLocks noChangeArrowheads="1"/>
            </p:cNvSpPr>
            <p:nvPr/>
          </p:nvSpPr>
          <p:spPr bwMode="auto">
            <a:xfrm>
              <a:off x="2296" y="2346"/>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0.00</a:t>
              </a:r>
              <a:endParaRPr lang="en-US" sz="1400">
                <a:solidFill>
                  <a:schemeClr val="tx1"/>
                </a:solidFill>
                <a:latin typeface="Arial Narrow" pitchFamily="34" charset="0"/>
              </a:endParaRPr>
            </a:p>
          </p:txBody>
        </p:sp>
        <p:sp>
          <p:nvSpPr>
            <p:cNvPr id="34074" name="Rectangle 197"/>
            <p:cNvSpPr>
              <a:spLocks noChangeArrowheads="1"/>
            </p:cNvSpPr>
            <p:nvPr/>
          </p:nvSpPr>
          <p:spPr bwMode="auto">
            <a:xfrm>
              <a:off x="2296" y="2113"/>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0.05</a:t>
              </a:r>
              <a:endParaRPr lang="en-US" sz="1400">
                <a:solidFill>
                  <a:schemeClr val="tx1"/>
                </a:solidFill>
                <a:latin typeface="Arial Narrow" pitchFamily="34" charset="0"/>
              </a:endParaRPr>
            </a:p>
          </p:txBody>
        </p:sp>
        <p:sp>
          <p:nvSpPr>
            <p:cNvPr id="34075" name="Rectangle 198"/>
            <p:cNvSpPr>
              <a:spLocks noChangeArrowheads="1"/>
            </p:cNvSpPr>
            <p:nvPr/>
          </p:nvSpPr>
          <p:spPr bwMode="auto">
            <a:xfrm>
              <a:off x="2296" y="1872"/>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0.10</a:t>
              </a:r>
              <a:endParaRPr lang="en-US" sz="1400">
                <a:solidFill>
                  <a:schemeClr val="tx1"/>
                </a:solidFill>
                <a:latin typeface="Arial Narrow" pitchFamily="34" charset="0"/>
              </a:endParaRPr>
            </a:p>
          </p:txBody>
        </p:sp>
        <p:sp>
          <p:nvSpPr>
            <p:cNvPr id="34076" name="Rectangle 199"/>
            <p:cNvSpPr>
              <a:spLocks noChangeArrowheads="1"/>
            </p:cNvSpPr>
            <p:nvPr/>
          </p:nvSpPr>
          <p:spPr bwMode="auto">
            <a:xfrm>
              <a:off x="2296" y="1639"/>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0.15</a:t>
              </a:r>
              <a:endParaRPr lang="en-US" sz="1400">
                <a:solidFill>
                  <a:schemeClr val="tx1"/>
                </a:solidFill>
                <a:latin typeface="Arial Narrow" pitchFamily="34" charset="0"/>
              </a:endParaRPr>
            </a:p>
          </p:txBody>
        </p:sp>
        <p:sp>
          <p:nvSpPr>
            <p:cNvPr id="34077" name="Rectangle 204"/>
            <p:cNvSpPr>
              <a:spLocks noChangeArrowheads="1"/>
            </p:cNvSpPr>
            <p:nvPr/>
          </p:nvSpPr>
          <p:spPr bwMode="auto">
            <a:xfrm>
              <a:off x="2596" y="1163"/>
              <a:ext cx="160"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a:solidFill>
                    <a:schemeClr val="tx1"/>
                  </a:solidFill>
                  <a:latin typeface="Arial Narrow" pitchFamily="34" charset="0"/>
                </a:rPr>
                <a:t>F</a:t>
              </a:r>
            </a:p>
          </p:txBody>
        </p:sp>
        <p:sp>
          <p:nvSpPr>
            <p:cNvPr id="34078" name="Rectangle 205"/>
            <p:cNvSpPr>
              <a:spLocks noChangeArrowheads="1"/>
            </p:cNvSpPr>
            <p:nvPr/>
          </p:nvSpPr>
          <p:spPr bwMode="auto">
            <a:xfrm>
              <a:off x="3060" y="1163"/>
              <a:ext cx="172"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a:solidFill>
                    <a:schemeClr val="tx1"/>
                  </a:solidFill>
                  <a:latin typeface="Arial Narrow" pitchFamily="34" charset="0"/>
                </a:rPr>
                <a:t>G</a:t>
              </a:r>
            </a:p>
          </p:txBody>
        </p:sp>
        <p:sp>
          <p:nvSpPr>
            <p:cNvPr id="34079" name="Rectangle 206"/>
            <p:cNvSpPr>
              <a:spLocks noChangeArrowheads="1"/>
            </p:cNvSpPr>
            <p:nvPr/>
          </p:nvSpPr>
          <p:spPr bwMode="auto">
            <a:xfrm>
              <a:off x="3507" y="1163"/>
              <a:ext cx="168"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a:solidFill>
                    <a:schemeClr val="tx1"/>
                  </a:solidFill>
                  <a:latin typeface="Arial Narrow" pitchFamily="34" charset="0"/>
                </a:rPr>
                <a:t>H</a:t>
              </a:r>
            </a:p>
          </p:txBody>
        </p:sp>
        <p:grpSp>
          <p:nvGrpSpPr>
            <p:cNvPr id="5" name="Group 207"/>
            <p:cNvGrpSpPr>
              <a:grpSpLocks/>
            </p:cNvGrpSpPr>
            <p:nvPr/>
          </p:nvGrpSpPr>
          <p:grpSpPr bwMode="auto">
            <a:xfrm rot="10800000">
              <a:off x="3454" y="1567"/>
              <a:ext cx="309" cy="29"/>
              <a:chOff x="852" y="1680"/>
              <a:chExt cx="240" cy="48"/>
            </a:xfrm>
          </p:grpSpPr>
          <p:sp>
            <p:nvSpPr>
              <p:cNvPr id="34157" name="Line 208"/>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8" name="Line 209"/>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9" name="Line 210"/>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081" name="Rectangle 216"/>
            <p:cNvSpPr>
              <a:spLocks noChangeAspect="1" noChangeArrowheads="1"/>
            </p:cNvSpPr>
            <p:nvPr/>
          </p:nvSpPr>
          <p:spPr bwMode="auto">
            <a:xfrm rot="-5400000">
              <a:off x="1758" y="1957"/>
              <a:ext cx="804"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l-GR" sz="1400">
                  <a:solidFill>
                    <a:srgbClr val="000000"/>
                  </a:solidFill>
                  <a:latin typeface="Arial Narrow" pitchFamily="34" charset="0"/>
                </a:rPr>
                <a:t>Δ</a:t>
              </a:r>
              <a:r>
                <a:rPr lang="en-US" sz="1400">
                  <a:solidFill>
                    <a:srgbClr val="000000"/>
                  </a:solidFill>
                  <a:latin typeface="Arial Narrow" pitchFamily="34" charset="0"/>
                </a:rPr>
                <a:t>pH</a:t>
              </a:r>
              <a:r>
                <a:rPr lang="en-US" sz="1400" baseline="-25000">
                  <a:solidFill>
                    <a:srgbClr val="000000"/>
                  </a:solidFill>
                  <a:latin typeface="Arial Narrow" pitchFamily="34" charset="0"/>
                </a:rPr>
                <a:t>S </a:t>
              </a:r>
              <a:r>
                <a:rPr lang="en-US" sz="1400">
                  <a:solidFill>
                    <a:srgbClr val="000000"/>
                  </a:solidFill>
                  <a:latin typeface="Arial Narrow" pitchFamily="34" charset="0"/>
                </a:rPr>
                <a:t>for CO</a:t>
              </a:r>
              <a:r>
                <a:rPr lang="en-US" sz="1400" baseline="-25000">
                  <a:solidFill>
                    <a:srgbClr val="000000"/>
                  </a:solidFill>
                  <a:latin typeface="Arial Narrow" pitchFamily="34" charset="0"/>
                </a:rPr>
                <a:t>2</a:t>
              </a:r>
              <a:endParaRPr lang="en-US" sz="1400" baseline="-25000">
                <a:solidFill>
                  <a:schemeClr val="tx1"/>
                </a:solidFill>
                <a:latin typeface="Arial Narrow" pitchFamily="34" charset="0"/>
              </a:endParaRPr>
            </a:p>
          </p:txBody>
        </p:sp>
        <p:sp>
          <p:nvSpPr>
            <p:cNvPr id="34082" name="Line 220"/>
            <p:cNvSpPr>
              <a:spLocks noChangeShapeType="1"/>
            </p:cNvSpPr>
            <p:nvPr/>
          </p:nvSpPr>
          <p:spPr bwMode="auto">
            <a:xfrm>
              <a:off x="2518" y="2416"/>
              <a:ext cx="397"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83" name="Line 221"/>
            <p:cNvSpPr>
              <a:spLocks noChangeShapeType="1"/>
            </p:cNvSpPr>
            <p:nvPr/>
          </p:nvSpPr>
          <p:spPr bwMode="auto">
            <a:xfrm>
              <a:off x="2953" y="2416"/>
              <a:ext cx="371"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84" name="Rectangle 227"/>
            <p:cNvSpPr>
              <a:spLocks noChangeArrowheads="1"/>
            </p:cNvSpPr>
            <p:nvPr/>
          </p:nvSpPr>
          <p:spPr bwMode="auto">
            <a:xfrm>
              <a:off x="4619" y="1163"/>
              <a:ext cx="13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solidFill>
                    <a:schemeClr val="tx1"/>
                  </a:solidFill>
                  <a:latin typeface="Arial Narrow" pitchFamily="34" charset="0"/>
                </a:rPr>
                <a:t>I</a:t>
              </a:r>
            </a:p>
          </p:txBody>
        </p:sp>
        <p:sp>
          <p:nvSpPr>
            <p:cNvPr id="34085" name="Rectangle 228"/>
            <p:cNvSpPr>
              <a:spLocks noChangeAspect="1" noChangeArrowheads="1"/>
            </p:cNvSpPr>
            <p:nvPr/>
          </p:nvSpPr>
          <p:spPr bwMode="auto">
            <a:xfrm rot="-5400000">
              <a:off x="3620" y="2084"/>
              <a:ext cx="75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l-GR" sz="1400">
                  <a:solidFill>
                    <a:srgbClr val="000000"/>
                  </a:solidFill>
                  <a:latin typeface="Arial Narrow" pitchFamily="34" charset="0"/>
                </a:rPr>
                <a:t>Δ</a:t>
              </a:r>
              <a:r>
                <a:rPr lang="en-US" sz="1400">
                  <a:solidFill>
                    <a:srgbClr val="000000"/>
                  </a:solidFill>
                  <a:latin typeface="Arial Narrow" pitchFamily="34" charset="0"/>
                </a:rPr>
                <a:t>pH</a:t>
              </a:r>
              <a:r>
                <a:rPr lang="en-US" sz="1400" baseline="-25000">
                  <a:solidFill>
                    <a:srgbClr val="000000"/>
                  </a:solidFill>
                  <a:latin typeface="Arial Narrow" pitchFamily="34" charset="0"/>
                </a:rPr>
                <a:t>S </a:t>
              </a:r>
              <a:r>
                <a:rPr lang="en-US" sz="1400">
                  <a:solidFill>
                    <a:srgbClr val="000000"/>
                  </a:solidFill>
                  <a:latin typeface="Arial Narrow" pitchFamily="34" charset="0"/>
                </a:rPr>
                <a:t>for CO</a:t>
              </a:r>
              <a:r>
                <a:rPr lang="en-US" sz="1400" baseline="-25000">
                  <a:solidFill>
                    <a:srgbClr val="000000"/>
                  </a:solidFill>
                  <a:latin typeface="Arial Narrow" pitchFamily="34" charset="0"/>
                </a:rPr>
                <a:t>2</a:t>
              </a:r>
              <a:endParaRPr lang="en-US" sz="1400">
                <a:solidFill>
                  <a:schemeClr val="tx1"/>
                </a:solidFill>
                <a:latin typeface="Arial Narrow" pitchFamily="34" charset="0"/>
              </a:endParaRPr>
            </a:p>
          </p:txBody>
        </p:sp>
        <p:sp>
          <p:nvSpPr>
            <p:cNvPr id="34086" name="Rectangle 230"/>
            <p:cNvSpPr>
              <a:spLocks noChangeArrowheads="1"/>
            </p:cNvSpPr>
            <p:nvPr/>
          </p:nvSpPr>
          <p:spPr bwMode="auto">
            <a:xfrm rot="-5400000">
              <a:off x="4425" y="2535"/>
              <a:ext cx="225"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AmtB</a:t>
              </a:r>
              <a:endParaRPr lang="en-US" sz="1400">
                <a:solidFill>
                  <a:schemeClr val="tx1"/>
                </a:solidFill>
                <a:latin typeface="Arial Narrow" pitchFamily="34" charset="0"/>
              </a:endParaRPr>
            </a:p>
          </p:txBody>
        </p:sp>
        <p:sp>
          <p:nvSpPr>
            <p:cNvPr id="34087" name="Rectangle 231"/>
            <p:cNvSpPr>
              <a:spLocks noChangeArrowheads="1"/>
            </p:cNvSpPr>
            <p:nvPr/>
          </p:nvSpPr>
          <p:spPr bwMode="auto">
            <a:xfrm>
              <a:off x="4119" y="2359"/>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0.00</a:t>
              </a:r>
              <a:endParaRPr lang="en-US" sz="1400">
                <a:solidFill>
                  <a:schemeClr val="tx1"/>
                </a:solidFill>
                <a:latin typeface="Arial Narrow" pitchFamily="34" charset="0"/>
              </a:endParaRPr>
            </a:p>
          </p:txBody>
        </p:sp>
        <p:sp>
          <p:nvSpPr>
            <p:cNvPr id="34088" name="Rectangle 232"/>
            <p:cNvSpPr>
              <a:spLocks noChangeArrowheads="1"/>
            </p:cNvSpPr>
            <p:nvPr/>
          </p:nvSpPr>
          <p:spPr bwMode="auto">
            <a:xfrm>
              <a:off x="4119" y="2153"/>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0.05</a:t>
              </a:r>
              <a:endParaRPr lang="en-US" sz="1400">
                <a:solidFill>
                  <a:schemeClr val="tx1"/>
                </a:solidFill>
                <a:latin typeface="Arial Narrow" pitchFamily="34" charset="0"/>
              </a:endParaRPr>
            </a:p>
          </p:txBody>
        </p:sp>
        <p:sp>
          <p:nvSpPr>
            <p:cNvPr id="34089" name="Rectangle 233"/>
            <p:cNvSpPr>
              <a:spLocks noChangeArrowheads="1"/>
            </p:cNvSpPr>
            <p:nvPr/>
          </p:nvSpPr>
          <p:spPr bwMode="auto">
            <a:xfrm>
              <a:off x="4119" y="1922"/>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0.10</a:t>
              </a:r>
              <a:endParaRPr lang="en-US" sz="1400">
                <a:solidFill>
                  <a:schemeClr val="tx1"/>
                </a:solidFill>
                <a:latin typeface="Arial Narrow" pitchFamily="34" charset="0"/>
              </a:endParaRPr>
            </a:p>
          </p:txBody>
        </p:sp>
        <p:sp>
          <p:nvSpPr>
            <p:cNvPr id="34090" name="Rectangle 234"/>
            <p:cNvSpPr>
              <a:spLocks noChangeArrowheads="1"/>
            </p:cNvSpPr>
            <p:nvPr/>
          </p:nvSpPr>
          <p:spPr bwMode="auto">
            <a:xfrm>
              <a:off x="4119" y="1704"/>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0.15</a:t>
              </a:r>
              <a:endParaRPr lang="en-US" sz="1400">
                <a:solidFill>
                  <a:schemeClr val="tx1"/>
                </a:solidFill>
                <a:latin typeface="Arial Narrow" pitchFamily="34" charset="0"/>
              </a:endParaRPr>
            </a:p>
          </p:txBody>
        </p:sp>
        <p:sp>
          <p:nvSpPr>
            <p:cNvPr id="34091" name="Line 235"/>
            <p:cNvSpPr>
              <a:spLocks noChangeShapeType="1"/>
            </p:cNvSpPr>
            <p:nvPr/>
          </p:nvSpPr>
          <p:spPr bwMode="auto">
            <a:xfrm>
              <a:off x="4318" y="1756"/>
              <a:ext cx="0" cy="67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92" name="Line 236"/>
            <p:cNvSpPr>
              <a:spLocks noChangeShapeType="1"/>
            </p:cNvSpPr>
            <p:nvPr/>
          </p:nvSpPr>
          <p:spPr bwMode="auto">
            <a:xfrm>
              <a:off x="4315" y="1761"/>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93" name="Line 237"/>
            <p:cNvSpPr>
              <a:spLocks noChangeShapeType="1"/>
            </p:cNvSpPr>
            <p:nvPr/>
          </p:nvSpPr>
          <p:spPr bwMode="auto">
            <a:xfrm>
              <a:off x="4315" y="1982"/>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94" name="Line 238"/>
            <p:cNvSpPr>
              <a:spLocks noChangeShapeType="1"/>
            </p:cNvSpPr>
            <p:nvPr/>
          </p:nvSpPr>
          <p:spPr bwMode="auto">
            <a:xfrm>
              <a:off x="4315" y="2207"/>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95" name="Rectangle 239"/>
            <p:cNvSpPr>
              <a:spLocks noChangeArrowheads="1"/>
            </p:cNvSpPr>
            <p:nvPr/>
          </p:nvSpPr>
          <p:spPr bwMode="auto">
            <a:xfrm>
              <a:off x="4488" y="2031"/>
              <a:ext cx="132" cy="399"/>
            </a:xfrm>
            <a:prstGeom prst="rect">
              <a:avLst/>
            </a:prstGeom>
            <a:solidFill>
              <a:srgbClr val="0080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096" name="Line 240"/>
            <p:cNvSpPr>
              <a:spLocks noChangeShapeType="1"/>
            </p:cNvSpPr>
            <p:nvPr/>
          </p:nvSpPr>
          <p:spPr bwMode="auto">
            <a:xfrm flipV="1">
              <a:off x="4554" y="1992"/>
              <a:ext cx="0" cy="3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97" name="Text Box 241"/>
            <p:cNvSpPr txBox="1">
              <a:spLocks noChangeArrowheads="1"/>
            </p:cNvSpPr>
            <p:nvPr/>
          </p:nvSpPr>
          <p:spPr bwMode="auto">
            <a:xfrm>
              <a:off x="4297" y="1814"/>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(16)</a:t>
              </a:r>
            </a:p>
          </p:txBody>
        </p:sp>
        <p:sp>
          <p:nvSpPr>
            <p:cNvPr id="34098" name="Line 242"/>
            <p:cNvSpPr>
              <a:spLocks noChangeShapeType="1"/>
            </p:cNvSpPr>
            <p:nvPr/>
          </p:nvSpPr>
          <p:spPr bwMode="auto">
            <a:xfrm>
              <a:off x="4510" y="1992"/>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6" name="Group 243"/>
            <p:cNvGrpSpPr>
              <a:grpSpLocks/>
            </p:cNvGrpSpPr>
            <p:nvPr/>
          </p:nvGrpSpPr>
          <p:grpSpPr bwMode="auto">
            <a:xfrm rot="10800000">
              <a:off x="4472" y="1575"/>
              <a:ext cx="529" cy="28"/>
              <a:chOff x="906" y="3476"/>
              <a:chExt cx="588" cy="81"/>
            </a:xfrm>
          </p:grpSpPr>
          <p:sp>
            <p:nvSpPr>
              <p:cNvPr id="34154" name="Line 244"/>
              <p:cNvSpPr>
                <a:spLocks noChangeShapeType="1"/>
              </p:cNvSpPr>
              <p:nvPr/>
            </p:nvSpPr>
            <p:spPr bwMode="auto">
              <a:xfrm>
                <a:off x="912" y="3557"/>
                <a:ext cx="5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5" name="Line 245"/>
              <p:cNvSpPr>
                <a:spLocks noChangeShapeType="1"/>
              </p:cNvSpPr>
              <p:nvPr/>
            </p:nvSpPr>
            <p:spPr bwMode="auto">
              <a:xfrm>
                <a:off x="1494" y="3476"/>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6" name="Line 246"/>
              <p:cNvSpPr>
                <a:spLocks noChangeShapeType="1"/>
              </p:cNvSpPr>
              <p:nvPr/>
            </p:nvSpPr>
            <p:spPr bwMode="auto">
              <a:xfrm>
                <a:off x="906" y="3476"/>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7" name="Group 247"/>
            <p:cNvGrpSpPr>
              <a:grpSpLocks/>
            </p:cNvGrpSpPr>
            <p:nvPr/>
          </p:nvGrpSpPr>
          <p:grpSpPr bwMode="auto">
            <a:xfrm rot="10800000">
              <a:off x="4748" y="1972"/>
              <a:ext cx="310" cy="28"/>
              <a:chOff x="852" y="1680"/>
              <a:chExt cx="240" cy="48"/>
            </a:xfrm>
          </p:grpSpPr>
          <p:sp>
            <p:nvSpPr>
              <p:cNvPr id="34151" name="Line 248"/>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2" name="Line 249"/>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3" name="Line 250"/>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 name="Group 251"/>
            <p:cNvGrpSpPr>
              <a:grpSpLocks/>
            </p:cNvGrpSpPr>
            <p:nvPr/>
          </p:nvGrpSpPr>
          <p:grpSpPr bwMode="auto">
            <a:xfrm rot="10800000">
              <a:off x="4498" y="1792"/>
              <a:ext cx="310" cy="28"/>
              <a:chOff x="852" y="1680"/>
              <a:chExt cx="240" cy="48"/>
            </a:xfrm>
          </p:grpSpPr>
          <p:sp>
            <p:nvSpPr>
              <p:cNvPr id="34148" name="Line 252"/>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9" name="Line 253"/>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50" name="Line 254"/>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102" name="Text Box 255"/>
            <p:cNvSpPr txBox="1">
              <a:spLocks noChangeArrowheads="1"/>
            </p:cNvSpPr>
            <p:nvPr/>
          </p:nvSpPr>
          <p:spPr bwMode="auto">
            <a:xfrm>
              <a:off x="4369" y="1419"/>
              <a:ext cx="73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P=0.02</a:t>
              </a:r>
              <a:endParaRPr lang="en-US" sz="1200" baseline="30000">
                <a:solidFill>
                  <a:schemeClr val="tx1"/>
                </a:solidFill>
                <a:latin typeface="Arial Narrow" pitchFamily="34" charset="0"/>
              </a:endParaRPr>
            </a:p>
          </p:txBody>
        </p:sp>
        <p:sp>
          <p:nvSpPr>
            <p:cNvPr id="34103" name="Text Box 256"/>
            <p:cNvSpPr txBox="1">
              <a:spLocks noChangeArrowheads="1"/>
            </p:cNvSpPr>
            <p:nvPr/>
          </p:nvSpPr>
          <p:spPr bwMode="auto">
            <a:xfrm>
              <a:off x="4364" y="1610"/>
              <a:ext cx="511"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P&lt;10</a:t>
              </a:r>
              <a:r>
                <a:rPr lang="en-US" sz="1200" baseline="30000">
                  <a:solidFill>
                    <a:schemeClr val="tx1"/>
                  </a:solidFill>
                  <a:latin typeface="Arial Narrow" pitchFamily="34" charset="0"/>
                </a:rPr>
                <a:t>-4</a:t>
              </a:r>
            </a:p>
          </p:txBody>
        </p:sp>
        <p:sp>
          <p:nvSpPr>
            <p:cNvPr id="34104" name="Text Box 257"/>
            <p:cNvSpPr txBox="1">
              <a:spLocks noChangeArrowheads="1"/>
            </p:cNvSpPr>
            <p:nvPr/>
          </p:nvSpPr>
          <p:spPr bwMode="auto">
            <a:xfrm>
              <a:off x="4645" y="1823"/>
              <a:ext cx="511"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P=0.35</a:t>
              </a:r>
              <a:endParaRPr lang="en-US" sz="1200" baseline="30000">
                <a:solidFill>
                  <a:schemeClr val="tx1"/>
                </a:solidFill>
                <a:latin typeface="Arial Narrow" pitchFamily="34" charset="0"/>
              </a:endParaRPr>
            </a:p>
          </p:txBody>
        </p:sp>
        <p:sp>
          <p:nvSpPr>
            <p:cNvPr id="34105" name="Rectangle 266"/>
            <p:cNvSpPr>
              <a:spLocks noChangeArrowheads="1"/>
            </p:cNvSpPr>
            <p:nvPr/>
          </p:nvSpPr>
          <p:spPr bwMode="auto">
            <a:xfrm rot="-5400000">
              <a:off x="4572" y="2513"/>
              <a:ext cx="280"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lnSpc>
                  <a:spcPct val="65000"/>
                </a:lnSpc>
              </a:pPr>
              <a:r>
                <a:rPr lang="en-US" sz="1400">
                  <a:solidFill>
                    <a:srgbClr val="000000"/>
                  </a:solidFill>
                  <a:latin typeface="Arial Narrow" pitchFamily="34" charset="0"/>
                </a:rPr>
                <a:t>D160A</a:t>
              </a:r>
            </a:p>
            <a:p>
              <a:pPr algn="ctr">
                <a:lnSpc>
                  <a:spcPct val="65000"/>
                </a:lnSpc>
              </a:pPr>
              <a:r>
                <a:rPr lang="en-US" sz="1400">
                  <a:solidFill>
                    <a:srgbClr val="000000"/>
                  </a:solidFill>
                  <a:latin typeface="Arial Narrow" pitchFamily="34" charset="0"/>
                </a:rPr>
                <a:t> AmtB</a:t>
              </a:r>
              <a:endParaRPr lang="en-US" sz="1400">
                <a:solidFill>
                  <a:schemeClr val="tx1"/>
                </a:solidFill>
                <a:latin typeface="Arial Narrow" pitchFamily="34" charset="0"/>
              </a:endParaRPr>
            </a:p>
          </p:txBody>
        </p:sp>
        <p:sp>
          <p:nvSpPr>
            <p:cNvPr id="34106" name="Rectangle 267"/>
            <p:cNvSpPr>
              <a:spLocks noChangeArrowheads="1"/>
            </p:cNvSpPr>
            <p:nvPr/>
          </p:nvSpPr>
          <p:spPr bwMode="auto">
            <a:xfrm>
              <a:off x="4640" y="2228"/>
              <a:ext cx="132" cy="205"/>
            </a:xfrm>
            <a:prstGeom prst="rect">
              <a:avLst/>
            </a:prstGeom>
            <a:solidFill>
              <a:srgbClr val="0000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107" name="Line 268"/>
            <p:cNvSpPr>
              <a:spLocks noChangeShapeType="1"/>
            </p:cNvSpPr>
            <p:nvPr/>
          </p:nvSpPr>
          <p:spPr bwMode="auto">
            <a:xfrm flipV="1">
              <a:off x="4706" y="2217"/>
              <a:ext cx="0" cy="1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08" name="Text Box 269"/>
            <p:cNvSpPr txBox="1">
              <a:spLocks noChangeArrowheads="1"/>
            </p:cNvSpPr>
            <p:nvPr/>
          </p:nvSpPr>
          <p:spPr bwMode="auto">
            <a:xfrm>
              <a:off x="4449" y="2036"/>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(10)</a:t>
              </a:r>
            </a:p>
          </p:txBody>
        </p:sp>
        <p:sp>
          <p:nvSpPr>
            <p:cNvPr id="34109" name="Line 270"/>
            <p:cNvSpPr>
              <a:spLocks noChangeShapeType="1"/>
            </p:cNvSpPr>
            <p:nvPr/>
          </p:nvSpPr>
          <p:spPr bwMode="auto">
            <a:xfrm>
              <a:off x="4662" y="2217"/>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10" name="Rectangle 275"/>
            <p:cNvSpPr>
              <a:spLocks noChangeArrowheads="1"/>
            </p:cNvSpPr>
            <p:nvPr/>
          </p:nvSpPr>
          <p:spPr bwMode="auto">
            <a:xfrm rot="-5400000">
              <a:off x="4771" y="2534"/>
              <a:ext cx="17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H</a:t>
              </a:r>
              <a:r>
                <a:rPr lang="en-US" sz="1400" baseline="-25000">
                  <a:solidFill>
                    <a:srgbClr val="000000"/>
                  </a:solidFill>
                  <a:latin typeface="Arial Narrow" pitchFamily="34" charset="0"/>
                </a:rPr>
                <a:t>2</a:t>
              </a:r>
              <a:r>
                <a:rPr lang="en-US" sz="1400">
                  <a:solidFill>
                    <a:srgbClr val="000000"/>
                  </a:solidFill>
                  <a:latin typeface="Arial Narrow" pitchFamily="34" charset="0"/>
                </a:rPr>
                <a:t>O</a:t>
              </a:r>
              <a:endParaRPr lang="en-US" sz="1400">
                <a:solidFill>
                  <a:schemeClr val="tx1"/>
                </a:solidFill>
                <a:latin typeface="Arial Narrow" pitchFamily="34" charset="0"/>
              </a:endParaRPr>
            </a:p>
          </p:txBody>
        </p:sp>
        <p:sp>
          <p:nvSpPr>
            <p:cNvPr id="34111" name="Rectangle 276"/>
            <p:cNvSpPr>
              <a:spLocks noChangeArrowheads="1"/>
            </p:cNvSpPr>
            <p:nvPr/>
          </p:nvSpPr>
          <p:spPr bwMode="auto">
            <a:xfrm>
              <a:off x="4806" y="2201"/>
              <a:ext cx="132" cy="233"/>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112" name="Line 277"/>
            <p:cNvSpPr>
              <a:spLocks noChangeShapeType="1"/>
            </p:cNvSpPr>
            <p:nvPr/>
          </p:nvSpPr>
          <p:spPr bwMode="auto">
            <a:xfrm flipV="1">
              <a:off x="4874" y="2178"/>
              <a:ext cx="0" cy="2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13" name="Text Box 278"/>
            <p:cNvSpPr txBox="1">
              <a:spLocks noChangeArrowheads="1"/>
            </p:cNvSpPr>
            <p:nvPr/>
          </p:nvSpPr>
          <p:spPr bwMode="auto">
            <a:xfrm>
              <a:off x="4616" y="1998"/>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(8)</a:t>
              </a:r>
            </a:p>
          </p:txBody>
        </p:sp>
        <p:sp>
          <p:nvSpPr>
            <p:cNvPr id="34114" name="Line 279"/>
            <p:cNvSpPr>
              <a:spLocks noChangeShapeType="1"/>
            </p:cNvSpPr>
            <p:nvPr/>
          </p:nvSpPr>
          <p:spPr bwMode="auto">
            <a:xfrm>
              <a:off x="4829" y="2178"/>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15" name="Line 303"/>
            <p:cNvSpPr>
              <a:spLocks noChangeShapeType="1"/>
            </p:cNvSpPr>
            <p:nvPr/>
          </p:nvSpPr>
          <p:spPr bwMode="auto">
            <a:xfrm>
              <a:off x="4312" y="2439"/>
              <a:ext cx="708"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16" name="Rectangle 305"/>
            <p:cNvSpPr>
              <a:spLocks noChangeArrowheads="1"/>
            </p:cNvSpPr>
            <p:nvPr/>
          </p:nvSpPr>
          <p:spPr bwMode="auto">
            <a:xfrm>
              <a:off x="5248" y="1163"/>
              <a:ext cx="15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a:solidFill>
                    <a:schemeClr val="tx1"/>
                  </a:solidFill>
                  <a:latin typeface="Arial Narrow" pitchFamily="34" charset="0"/>
                </a:rPr>
                <a:t>J</a:t>
              </a:r>
            </a:p>
          </p:txBody>
        </p:sp>
        <p:sp>
          <p:nvSpPr>
            <p:cNvPr id="34117" name="Rectangle 306"/>
            <p:cNvSpPr>
              <a:spLocks noChangeArrowheads="1"/>
            </p:cNvSpPr>
            <p:nvPr/>
          </p:nvSpPr>
          <p:spPr bwMode="auto">
            <a:xfrm rot="-5400000">
              <a:off x="5254" y="2514"/>
              <a:ext cx="285"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lnSpc>
                  <a:spcPct val="65000"/>
                </a:lnSpc>
              </a:pPr>
              <a:r>
                <a:rPr lang="en-US" sz="1400">
                  <a:solidFill>
                    <a:srgbClr val="000000"/>
                  </a:solidFill>
                  <a:latin typeface="Arial Narrow" pitchFamily="34" charset="0"/>
                </a:rPr>
                <a:t>D167N</a:t>
              </a:r>
            </a:p>
            <a:p>
              <a:pPr algn="ctr">
                <a:lnSpc>
                  <a:spcPct val="65000"/>
                </a:lnSpc>
              </a:pPr>
              <a:r>
                <a:rPr lang="en-US" sz="1400">
                  <a:solidFill>
                    <a:srgbClr val="000000"/>
                  </a:solidFill>
                  <a:latin typeface="Arial Narrow" pitchFamily="34" charset="0"/>
                </a:rPr>
                <a:t>RhAG</a:t>
              </a:r>
              <a:endParaRPr lang="en-US" sz="1400">
                <a:solidFill>
                  <a:schemeClr val="tx1"/>
                </a:solidFill>
                <a:latin typeface="Arial Narrow" pitchFamily="34" charset="0"/>
              </a:endParaRPr>
            </a:p>
          </p:txBody>
        </p:sp>
        <p:sp>
          <p:nvSpPr>
            <p:cNvPr id="34118" name="Rectangle 307"/>
            <p:cNvSpPr>
              <a:spLocks noChangeArrowheads="1"/>
            </p:cNvSpPr>
            <p:nvPr/>
          </p:nvSpPr>
          <p:spPr bwMode="auto">
            <a:xfrm rot="-5400000">
              <a:off x="5085" y="2536"/>
              <a:ext cx="24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RhAG</a:t>
              </a:r>
              <a:endParaRPr lang="en-US" sz="1400">
                <a:solidFill>
                  <a:schemeClr val="tx1"/>
                </a:solidFill>
                <a:latin typeface="Arial Narrow" pitchFamily="34" charset="0"/>
              </a:endParaRPr>
            </a:p>
          </p:txBody>
        </p:sp>
        <p:sp>
          <p:nvSpPr>
            <p:cNvPr id="34119" name="Rectangle 308"/>
            <p:cNvSpPr>
              <a:spLocks noChangeArrowheads="1"/>
            </p:cNvSpPr>
            <p:nvPr/>
          </p:nvSpPr>
          <p:spPr bwMode="auto">
            <a:xfrm rot="-5400000">
              <a:off x="5449" y="2534"/>
              <a:ext cx="17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r>
                <a:rPr lang="en-US" sz="1400">
                  <a:solidFill>
                    <a:srgbClr val="000000"/>
                  </a:solidFill>
                  <a:latin typeface="Arial Narrow" pitchFamily="34" charset="0"/>
                </a:rPr>
                <a:t>H</a:t>
              </a:r>
              <a:r>
                <a:rPr lang="en-US" sz="1400" baseline="-25000">
                  <a:solidFill>
                    <a:srgbClr val="000000"/>
                  </a:solidFill>
                  <a:latin typeface="Arial Narrow" pitchFamily="34" charset="0"/>
                </a:rPr>
                <a:t>2</a:t>
              </a:r>
              <a:r>
                <a:rPr lang="en-US" sz="1400">
                  <a:solidFill>
                    <a:srgbClr val="000000"/>
                  </a:solidFill>
                  <a:latin typeface="Arial Narrow" pitchFamily="34" charset="0"/>
                </a:rPr>
                <a:t>O</a:t>
              </a:r>
              <a:endParaRPr lang="en-US" sz="1400">
                <a:solidFill>
                  <a:schemeClr val="tx1"/>
                </a:solidFill>
                <a:latin typeface="Arial Narrow" pitchFamily="34" charset="0"/>
              </a:endParaRPr>
            </a:p>
          </p:txBody>
        </p:sp>
        <p:grpSp>
          <p:nvGrpSpPr>
            <p:cNvPr id="9" name="Group 309"/>
            <p:cNvGrpSpPr>
              <a:grpSpLocks/>
            </p:cNvGrpSpPr>
            <p:nvPr/>
          </p:nvGrpSpPr>
          <p:grpSpPr bwMode="auto">
            <a:xfrm flipV="1">
              <a:off x="5157" y="1892"/>
              <a:ext cx="310" cy="28"/>
              <a:chOff x="852" y="1680"/>
              <a:chExt cx="240" cy="48"/>
            </a:xfrm>
          </p:grpSpPr>
          <p:sp>
            <p:nvSpPr>
              <p:cNvPr id="34145" name="Line 310"/>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6" name="Line 311"/>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7" name="Line 312"/>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0" name="Group 313"/>
            <p:cNvGrpSpPr>
              <a:grpSpLocks/>
            </p:cNvGrpSpPr>
            <p:nvPr/>
          </p:nvGrpSpPr>
          <p:grpSpPr bwMode="auto">
            <a:xfrm flipV="1">
              <a:off x="5323" y="2022"/>
              <a:ext cx="310" cy="27"/>
              <a:chOff x="852" y="1680"/>
              <a:chExt cx="240" cy="48"/>
            </a:xfrm>
          </p:grpSpPr>
          <p:sp>
            <p:nvSpPr>
              <p:cNvPr id="34142" name="Line 314"/>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3" name="Line 315"/>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4" name="Line 316"/>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122" name="Rectangle 317"/>
            <p:cNvSpPr>
              <a:spLocks noChangeArrowheads="1"/>
            </p:cNvSpPr>
            <p:nvPr/>
          </p:nvSpPr>
          <p:spPr bwMode="auto">
            <a:xfrm>
              <a:off x="5323" y="2225"/>
              <a:ext cx="132" cy="208"/>
            </a:xfrm>
            <a:prstGeom prst="rect">
              <a:avLst/>
            </a:prstGeom>
            <a:solidFill>
              <a:srgbClr val="0000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123" name="Line 318"/>
            <p:cNvSpPr>
              <a:spLocks noChangeShapeType="1"/>
            </p:cNvSpPr>
            <p:nvPr/>
          </p:nvSpPr>
          <p:spPr bwMode="auto">
            <a:xfrm flipV="1">
              <a:off x="5389" y="2212"/>
              <a:ext cx="0" cy="1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24" name="Text Box 319"/>
            <p:cNvSpPr txBox="1">
              <a:spLocks noChangeArrowheads="1"/>
            </p:cNvSpPr>
            <p:nvPr/>
          </p:nvSpPr>
          <p:spPr bwMode="auto">
            <a:xfrm>
              <a:off x="5122" y="2052"/>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(11)</a:t>
              </a:r>
            </a:p>
          </p:txBody>
        </p:sp>
        <p:sp>
          <p:nvSpPr>
            <p:cNvPr id="34125" name="Line 320"/>
            <p:cNvSpPr>
              <a:spLocks noChangeShapeType="1"/>
            </p:cNvSpPr>
            <p:nvPr/>
          </p:nvSpPr>
          <p:spPr bwMode="auto">
            <a:xfrm>
              <a:off x="5345" y="2212"/>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26" name="Rectangle 321"/>
            <p:cNvSpPr>
              <a:spLocks noChangeArrowheads="1"/>
            </p:cNvSpPr>
            <p:nvPr/>
          </p:nvSpPr>
          <p:spPr bwMode="auto">
            <a:xfrm>
              <a:off x="5162" y="2093"/>
              <a:ext cx="132" cy="339"/>
            </a:xfrm>
            <a:prstGeom prst="rect">
              <a:avLst/>
            </a:prstGeom>
            <a:solidFill>
              <a:srgbClr val="0080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127" name="Line 322"/>
            <p:cNvSpPr>
              <a:spLocks noChangeShapeType="1"/>
            </p:cNvSpPr>
            <p:nvPr/>
          </p:nvSpPr>
          <p:spPr bwMode="auto">
            <a:xfrm flipV="1">
              <a:off x="5228" y="2077"/>
              <a:ext cx="0" cy="1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28" name="Text Box 323"/>
            <p:cNvSpPr txBox="1">
              <a:spLocks noChangeArrowheads="1"/>
            </p:cNvSpPr>
            <p:nvPr/>
          </p:nvSpPr>
          <p:spPr bwMode="auto">
            <a:xfrm>
              <a:off x="4970" y="1913"/>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(24)</a:t>
              </a:r>
            </a:p>
          </p:txBody>
        </p:sp>
        <p:sp>
          <p:nvSpPr>
            <p:cNvPr id="34129" name="Line 324"/>
            <p:cNvSpPr>
              <a:spLocks noChangeShapeType="1"/>
            </p:cNvSpPr>
            <p:nvPr/>
          </p:nvSpPr>
          <p:spPr bwMode="auto">
            <a:xfrm>
              <a:off x="5184" y="2077"/>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30" name="Rectangle 325"/>
            <p:cNvSpPr>
              <a:spLocks noChangeArrowheads="1"/>
            </p:cNvSpPr>
            <p:nvPr/>
          </p:nvSpPr>
          <p:spPr bwMode="auto">
            <a:xfrm>
              <a:off x="5484" y="2225"/>
              <a:ext cx="132" cy="208"/>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131" name="Line 326"/>
            <p:cNvSpPr>
              <a:spLocks noChangeShapeType="1"/>
            </p:cNvSpPr>
            <p:nvPr/>
          </p:nvSpPr>
          <p:spPr bwMode="auto">
            <a:xfrm flipV="1">
              <a:off x="5550" y="2212"/>
              <a:ext cx="0" cy="1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132" name="Text Box 327"/>
            <p:cNvSpPr txBox="1">
              <a:spLocks noChangeArrowheads="1"/>
            </p:cNvSpPr>
            <p:nvPr/>
          </p:nvSpPr>
          <p:spPr bwMode="auto">
            <a:xfrm>
              <a:off x="5292" y="2058"/>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(26)</a:t>
              </a:r>
            </a:p>
          </p:txBody>
        </p:sp>
        <p:sp>
          <p:nvSpPr>
            <p:cNvPr id="34133" name="Line 328"/>
            <p:cNvSpPr>
              <a:spLocks noChangeShapeType="1"/>
            </p:cNvSpPr>
            <p:nvPr/>
          </p:nvSpPr>
          <p:spPr bwMode="auto">
            <a:xfrm>
              <a:off x="5506" y="2212"/>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1" name="Group 329"/>
            <p:cNvGrpSpPr>
              <a:grpSpLocks/>
            </p:cNvGrpSpPr>
            <p:nvPr/>
          </p:nvGrpSpPr>
          <p:grpSpPr bwMode="auto">
            <a:xfrm flipV="1">
              <a:off x="5148" y="1772"/>
              <a:ext cx="530" cy="27"/>
              <a:chOff x="3708" y="3470"/>
              <a:chExt cx="588" cy="81"/>
            </a:xfrm>
          </p:grpSpPr>
          <p:sp>
            <p:nvSpPr>
              <p:cNvPr id="34139" name="Line 330"/>
              <p:cNvSpPr>
                <a:spLocks noChangeShapeType="1"/>
              </p:cNvSpPr>
              <p:nvPr/>
            </p:nvSpPr>
            <p:spPr bwMode="auto">
              <a:xfrm>
                <a:off x="3714" y="3551"/>
                <a:ext cx="5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0" name="Line 331"/>
              <p:cNvSpPr>
                <a:spLocks noChangeShapeType="1"/>
              </p:cNvSpPr>
              <p:nvPr/>
            </p:nvSpPr>
            <p:spPr bwMode="auto">
              <a:xfrm>
                <a:off x="4296" y="3470"/>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141" name="Line 332"/>
              <p:cNvSpPr>
                <a:spLocks noChangeShapeType="1"/>
              </p:cNvSpPr>
              <p:nvPr/>
            </p:nvSpPr>
            <p:spPr bwMode="auto">
              <a:xfrm>
                <a:off x="3708" y="3470"/>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135" name="Text Box 333"/>
            <p:cNvSpPr txBox="1">
              <a:spLocks noChangeArrowheads="1"/>
            </p:cNvSpPr>
            <p:nvPr/>
          </p:nvSpPr>
          <p:spPr bwMode="auto">
            <a:xfrm>
              <a:off x="5121" y="1622"/>
              <a:ext cx="50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P=10</a:t>
              </a:r>
              <a:r>
                <a:rPr lang="en-US" sz="1200" baseline="30000">
                  <a:solidFill>
                    <a:schemeClr val="tx1"/>
                  </a:solidFill>
                  <a:latin typeface="Arial Narrow" pitchFamily="34" charset="0"/>
                </a:rPr>
                <a:t>-4</a:t>
              </a:r>
            </a:p>
          </p:txBody>
        </p:sp>
        <p:sp>
          <p:nvSpPr>
            <p:cNvPr id="34136" name="Text Box 334"/>
            <p:cNvSpPr txBox="1">
              <a:spLocks noChangeArrowheads="1"/>
            </p:cNvSpPr>
            <p:nvPr/>
          </p:nvSpPr>
          <p:spPr bwMode="auto">
            <a:xfrm>
              <a:off x="5019" y="1755"/>
              <a:ext cx="58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P&lt;10</a:t>
              </a:r>
              <a:r>
                <a:rPr lang="en-US" sz="1200" baseline="30000">
                  <a:solidFill>
                    <a:schemeClr val="tx1"/>
                  </a:solidFill>
                  <a:latin typeface="Arial Narrow" pitchFamily="34" charset="0"/>
                </a:rPr>
                <a:t>-4</a:t>
              </a:r>
            </a:p>
          </p:txBody>
        </p:sp>
        <p:sp>
          <p:nvSpPr>
            <p:cNvPr id="34137" name="Text Box 335"/>
            <p:cNvSpPr txBox="1">
              <a:spLocks noChangeArrowheads="1"/>
            </p:cNvSpPr>
            <p:nvPr/>
          </p:nvSpPr>
          <p:spPr bwMode="auto">
            <a:xfrm>
              <a:off x="5203" y="1885"/>
              <a:ext cx="55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P=0.6</a:t>
              </a:r>
              <a:endParaRPr lang="en-US" sz="1200" baseline="30000">
                <a:solidFill>
                  <a:schemeClr val="tx1"/>
                </a:solidFill>
                <a:latin typeface="Arial Narrow" pitchFamily="34" charset="0"/>
              </a:endParaRPr>
            </a:p>
          </p:txBody>
        </p:sp>
        <p:sp>
          <p:nvSpPr>
            <p:cNvPr id="34138" name="Line 362"/>
            <p:cNvSpPr>
              <a:spLocks noChangeShapeType="1"/>
            </p:cNvSpPr>
            <p:nvPr/>
          </p:nvSpPr>
          <p:spPr bwMode="auto">
            <a:xfrm>
              <a:off x="5078" y="2438"/>
              <a:ext cx="574"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2" name="Group 374"/>
          <p:cNvGrpSpPr>
            <a:grpSpLocks/>
          </p:cNvGrpSpPr>
          <p:nvPr/>
        </p:nvGrpSpPr>
        <p:grpSpPr bwMode="auto">
          <a:xfrm>
            <a:off x="3322638" y="4297363"/>
            <a:ext cx="5897562" cy="1649412"/>
            <a:chOff x="2093" y="2707"/>
            <a:chExt cx="3715" cy="1039"/>
          </a:xfrm>
        </p:grpSpPr>
        <p:sp>
          <p:nvSpPr>
            <p:cNvPr id="33917" name="Text Box 117"/>
            <p:cNvSpPr txBox="1">
              <a:spLocks noChangeArrowheads="1"/>
            </p:cNvSpPr>
            <p:nvPr/>
          </p:nvSpPr>
          <p:spPr bwMode="auto">
            <a:xfrm>
              <a:off x="3396" y="2982"/>
              <a:ext cx="51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(13)</a:t>
              </a:r>
            </a:p>
          </p:txBody>
        </p:sp>
        <p:sp>
          <p:nvSpPr>
            <p:cNvPr id="33918" name="Rectangle 121"/>
            <p:cNvSpPr>
              <a:spLocks noChangeArrowheads="1"/>
            </p:cNvSpPr>
            <p:nvPr/>
          </p:nvSpPr>
          <p:spPr bwMode="auto">
            <a:xfrm>
              <a:off x="3425" y="2777"/>
              <a:ext cx="131" cy="268"/>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3919" name="Rectangle 122"/>
            <p:cNvSpPr>
              <a:spLocks noChangeArrowheads="1"/>
            </p:cNvSpPr>
            <p:nvPr/>
          </p:nvSpPr>
          <p:spPr bwMode="auto">
            <a:xfrm>
              <a:off x="3578" y="2777"/>
              <a:ext cx="131" cy="227"/>
            </a:xfrm>
            <a:prstGeom prst="rect">
              <a:avLst/>
            </a:prstGeom>
            <a:solidFill>
              <a:srgbClr val="FF66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3920" name="Line 123"/>
            <p:cNvSpPr>
              <a:spLocks noChangeShapeType="1"/>
            </p:cNvSpPr>
            <p:nvPr/>
          </p:nvSpPr>
          <p:spPr bwMode="auto">
            <a:xfrm>
              <a:off x="3642" y="3004"/>
              <a:ext cx="2" cy="1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21" name="Line 124"/>
            <p:cNvSpPr>
              <a:spLocks noChangeShapeType="1"/>
            </p:cNvSpPr>
            <p:nvPr/>
          </p:nvSpPr>
          <p:spPr bwMode="auto">
            <a:xfrm>
              <a:off x="3380" y="2777"/>
              <a:ext cx="371"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22" name="Line 125"/>
            <p:cNvSpPr>
              <a:spLocks noChangeShapeType="1"/>
            </p:cNvSpPr>
            <p:nvPr/>
          </p:nvSpPr>
          <p:spPr bwMode="auto">
            <a:xfrm>
              <a:off x="3463" y="3069"/>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23" name="Line 126"/>
            <p:cNvSpPr>
              <a:spLocks noChangeShapeType="1"/>
            </p:cNvSpPr>
            <p:nvPr/>
          </p:nvSpPr>
          <p:spPr bwMode="auto">
            <a:xfrm>
              <a:off x="3616" y="3020"/>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24" name="Line 127"/>
            <p:cNvSpPr>
              <a:spLocks noChangeShapeType="1"/>
            </p:cNvSpPr>
            <p:nvPr/>
          </p:nvSpPr>
          <p:spPr bwMode="auto">
            <a:xfrm>
              <a:off x="3490" y="3045"/>
              <a:ext cx="0" cy="2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25" name="Rectangle 149"/>
            <p:cNvSpPr>
              <a:spLocks noChangeArrowheads="1"/>
            </p:cNvSpPr>
            <p:nvPr/>
          </p:nvSpPr>
          <p:spPr bwMode="auto">
            <a:xfrm>
              <a:off x="3004" y="2777"/>
              <a:ext cx="131" cy="242"/>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3926" name="Line 150"/>
            <p:cNvSpPr>
              <a:spLocks noChangeShapeType="1"/>
            </p:cNvSpPr>
            <p:nvPr/>
          </p:nvSpPr>
          <p:spPr bwMode="auto">
            <a:xfrm>
              <a:off x="3069" y="3019"/>
              <a:ext cx="0" cy="17"/>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27" name="Text Box 151"/>
            <p:cNvSpPr txBox="1">
              <a:spLocks noChangeArrowheads="1"/>
            </p:cNvSpPr>
            <p:nvPr/>
          </p:nvSpPr>
          <p:spPr bwMode="auto">
            <a:xfrm>
              <a:off x="2812" y="3006"/>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(14)</a:t>
              </a:r>
            </a:p>
          </p:txBody>
        </p:sp>
        <p:sp>
          <p:nvSpPr>
            <p:cNvPr id="33928" name="Line 152"/>
            <p:cNvSpPr>
              <a:spLocks noChangeShapeType="1"/>
            </p:cNvSpPr>
            <p:nvPr/>
          </p:nvSpPr>
          <p:spPr bwMode="auto">
            <a:xfrm>
              <a:off x="3042" y="3036"/>
              <a:ext cx="53"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29" name="Rectangle 153"/>
            <p:cNvSpPr>
              <a:spLocks noChangeArrowheads="1"/>
            </p:cNvSpPr>
            <p:nvPr/>
          </p:nvSpPr>
          <p:spPr bwMode="auto">
            <a:xfrm>
              <a:off x="3164" y="2777"/>
              <a:ext cx="132" cy="231"/>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30" name="Line 154"/>
            <p:cNvSpPr>
              <a:spLocks noChangeShapeType="1"/>
            </p:cNvSpPr>
            <p:nvPr/>
          </p:nvSpPr>
          <p:spPr bwMode="auto">
            <a:xfrm>
              <a:off x="3230" y="3008"/>
              <a:ext cx="0" cy="11"/>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31" name="Text Box 155"/>
            <p:cNvSpPr txBox="1">
              <a:spLocks noChangeArrowheads="1"/>
            </p:cNvSpPr>
            <p:nvPr/>
          </p:nvSpPr>
          <p:spPr bwMode="auto">
            <a:xfrm>
              <a:off x="2982" y="2991"/>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(11)</a:t>
              </a:r>
            </a:p>
          </p:txBody>
        </p:sp>
        <p:sp>
          <p:nvSpPr>
            <p:cNvPr id="33932" name="Line 156"/>
            <p:cNvSpPr>
              <a:spLocks noChangeShapeType="1"/>
            </p:cNvSpPr>
            <p:nvPr/>
          </p:nvSpPr>
          <p:spPr bwMode="auto">
            <a:xfrm>
              <a:off x="3203" y="3019"/>
              <a:ext cx="53"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3" name="Group 157"/>
            <p:cNvGrpSpPr>
              <a:grpSpLocks/>
            </p:cNvGrpSpPr>
            <p:nvPr/>
          </p:nvGrpSpPr>
          <p:grpSpPr bwMode="auto">
            <a:xfrm rot="10800000">
              <a:off x="3016" y="3198"/>
              <a:ext cx="309" cy="29"/>
              <a:chOff x="1422" y="912"/>
              <a:chExt cx="240" cy="48"/>
            </a:xfrm>
          </p:grpSpPr>
          <p:sp>
            <p:nvSpPr>
              <p:cNvPr id="34030" name="Line 158"/>
              <p:cNvSpPr>
                <a:spLocks noChangeShapeType="1"/>
              </p:cNvSpPr>
              <p:nvPr/>
            </p:nvSpPr>
            <p:spPr bwMode="auto">
              <a:xfrm>
                <a:off x="1422" y="912"/>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31" name="Line 159"/>
              <p:cNvSpPr>
                <a:spLocks noChangeShapeType="1"/>
              </p:cNvSpPr>
              <p:nvPr/>
            </p:nvSpPr>
            <p:spPr bwMode="auto">
              <a:xfrm>
                <a:off x="1662" y="912"/>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32" name="Line 160"/>
              <p:cNvSpPr>
                <a:spLocks noChangeShapeType="1"/>
              </p:cNvSpPr>
              <p:nvPr/>
            </p:nvSpPr>
            <p:spPr bwMode="auto">
              <a:xfrm>
                <a:off x="1422" y="912"/>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3934" name="Text Box 161"/>
            <p:cNvSpPr txBox="1">
              <a:spLocks noChangeArrowheads="1"/>
            </p:cNvSpPr>
            <p:nvPr/>
          </p:nvSpPr>
          <p:spPr bwMode="auto">
            <a:xfrm>
              <a:off x="2927" y="3215"/>
              <a:ext cx="50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P=0.6</a:t>
              </a:r>
              <a:endParaRPr lang="en-US" sz="1200" baseline="30000">
                <a:solidFill>
                  <a:schemeClr val="tx1"/>
                </a:solidFill>
                <a:latin typeface="Arial Narrow" pitchFamily="34" charset="0"/>
              </a:endParaRPr>
            </a:p>
          </p:txBody>
        </p:sp>
        <p:sp>
          <p:nvSpPr>
            <p:cNvPr id="33935" name="Line 162"/>
            <p:cNvSpPr>
              <a:spLocks noChangeShapeType="1"/>
            </p:cNvSpPr>
            <p:nvPr/>
          </p:nvSpPr>
          <p:spPr bwMode="auto">
            <a:xfrm>
              <a:off x="2515" y="2769"/>
              <a:ext cx="0" cy="71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36" name="Line 163"/>
            <p:cNvSpPr>
              <a:spLocks noChangeShapeType="1"/>
            </p:cNvSpPr>
            <p:nvPr/>
          </p:nvSpPr>
          <p:spPr bwMode="auto">
            <a:xfrm>
              <a:off x="2512" y="3014"/>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37" name="Line 164"/>
            <p:cNvSpPr>
              <a:spLocks noChangeShapeType="1"/>
            </p:cNvSpPr>
            <p:nvPr/>
          </p:nvSpPr>
          <p:spPr bwMode="auto">
            <a:xfrm>
              <a:off x="2512" y="3250"/>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38" name="Line 165"/>
            <p:cNvSpPr>
              <a:spLocks noChangeShapeType="1"/>
            </p:cNvSpPr>
            <p:nvPr/>
          </p:nvSpPr>
          <p:spPr bwMode="auto">
            <a:xfrm>
              <a:off x="2512" y="3486"/>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39" name="Text Box 166"/>
            <p:cNvSpPr txBox="1">
              <a:spLocks noChangeArrowheads="1"/>
            </p:cNvSpPr>
            <p:nvPr/>
          </p:nvSpPr>
          <p:spPr bwMode="auto">
            <a:xfrm>
              <a:off x="2477" y="3299"/>
              <a:ext cx="62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P=10</a:t>
              </a:r>
              <a:r>
                <a:rPr lang="en-US" sz="1200" baseline="30000">
                  <a:solidFill>
                    <a:schemeClr val="tx1"/>
                  </a:solidFill>
                  <a:latin typeface="Arial Narrow" pitchFamily="34" charset="0"/>
                </a:rPr>
                <a:t>-4</a:t>
              </a:r>
            </a:p>
          </p:txBody>
        </p:sp>
        <p:sp>
          <p:nvSpPr>
            <p:cNvPr id="33940" name="Rectangle 173"/>
            <p:cNvSpPr>
              <a:spLocks noChangeArrowheads="1"/>
            </p:cNvSpPr>
            <p:nvPr/>
          </p:nvSpPr>
          <p:spPr bwMode="auto">
            <a:xfrm>
              <a:off x="2610" y="2779"/>
              <a:ext cx="132" cy="355"/>
            </a:xfrm>
            <a:prstGeom prst="rect">
              <a:avLst/>
            </a:prstGeom>
            <a:solidFill>
              <a:srgbClr val="008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endParaRPr lang="en-US"/>
            </a:p>
          </p:txBody>
        </p:sp>
        <p:sp>
          <p:nvSpPr>
            <p:cNvPr id="33941" name="Line 174"/>
            <p:cNvSpPr>
              <a:spLocks noChangeShapeType="1"/>
            </p:cNvSpPr>
            <p:nvPr/>
          </p:nvSpPr>
          <p:spPr bwMode="auto">
            <a:xfrm>
              <a:off x="2676" y="3134"/>
              <a:ext cx="0" cy="1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42" name="Text Box 175"/>
            <p:cNvSpPr txBox="1">
              <a:spLocks noChangeArrowheads="1"/>
            </p:cNvSpPr>
            <p:nvPr/>
          </p:nvSpPr>
          <p:spPr bwMode="auto">
            <a:xfrm>
              <a:off x="2478" y="3113"/>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(10)</a:t>
              </a:r>
            </a:p>
          </p:txBody>
        </p:sp>
        <p:sp>
          <p:nvSpPr>
            <p:cNvPr id="33943" name="Line 176"/>
            <p:cNvSpPr>
              <a:spLocks noChangeShapeType="1"/>
            </p:cNvSpPr>
            <p:nvPr/>
          </p:nvSpPr>
          <p:spPr bwMode="auto">
            <a:xfrm>
              <a:off x="2648" y="3150"/>
              <a:ext cx="54"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44" name="Rectangle 182"/>
            <p:cNvSpPr>
              <a:spLocks noChangeArrowheads="1"/>
            </p:cNvSpPr>
            <p:nvPr/>
          </p:nvSpPr>
          <p:spPr bwMode="auto">
            <a:xfrm>
              <a:off x="2758" y="2779"/>
              <a:ext cx="132" cy="240"/>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45" name="Line 183"/>
            <p:cNvSpPr>
              <a:spLocks noChangeShapeType="1"/>
            </p:cNvSpPr>
            <p:nvPr/>
          </p:nvSpPr>
          <p:spPr bwMode="auto">
            <a:xfrm>
              <a:off x="2824" y="3019"/>
              <a:ext cx="0" cy="1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46" name="Text Box 184"/>
            <p:cNvSpPr txBox="1">
              <a:spLocks noChangeArrowheads="1"/>
            </p:cNvSpPr>
            <p:nvPr/>
          </p:nvSpPr>
          <p:spPr bwMode="auto">
            <a:xfrm>
              <a:off x="2567" y="2990"/>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(9)</a:t>
              </a:r>
            </a:p>
          </p:txBody>
        </p:sp>
        <p:sp>
          <p:nvSpPr>
            <p:cNvPr id="33947" name="Line 185"/>
            <p:cNvSpPr>
              <a:spLocks noChangeShapeType="1"/>
            </p:cNvSpPr>
            <p:nvPr/>
          </p:nvSpPr>
          <p:spPr bwMode="auto">
            <a:xfrm>
              <a:off x="2797" y="3031"/>
              <a:ext cx="53"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48" name="Rectangle 200"/>
            <p:cNvSpPr>
              <a:spLocks noChangeArrowheads="1"/>
            </p:cNvSpPr>
            <p:nvPr/>
          </p:nvSpPr>
          <p:spPr bwMode="auto">
            <a:xfrm>
              <a:off x="2259" y="3417"/>
              <a:ext cx="2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-0.15</a:t>
              </a:r>
              <a:endParaRPr lang="en-US" sz="1400">
                <a:solidFill>
                  <a:schemeClr val="tx1"/>
                </a:solidFill>
                <a:latin typeface="Arial Narrow" pitchFamily="34" charset="0"/>
              </a:endParaRPr>
            </a:p>
          </p:txBody>
        </p:sp>
        <p:sp>
          <p:nvSpPr>
            <p:cNvPr id="33949" name="Rectangle 201"/>
            <p:cNvSpPr>
              <a:spLocks noChangeArrowheads="1"/>
            </p:cNvSpPr>
            <p:nvPr/>
          </p:nvSpPr>
          <p:spPr bwMode="auto">
            <a:xfrm>
              <a:off x="2259" y="3181"/>
              <a:ext cx="2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-0.10</a:t>
              </a:r>
              <a:endParaRPr lang="en-US" sz="1400">
                <a:solidFill>
                  <a:schemeClr val="tx1"/>
                </a:solidFill>
                <a:latin typeface="Arial Narrow" pitchFamily="34" charset="0"/>
              </a:endParaRPr>
            </a:p>
          </p:txBody>
        </p:sp>
        <p:sp>
          <p:nvSpPr>
            <p:cNvPr id="33950" name="Rectangle 202"/>
            <p:cNvSpPr>
              <a:spLocks noChangeArrowheads="1"/>
            </p:cNvSpPr>
            <p:nvPr/>
          </p:nvSpPr>
          <p:spPr bwMode="auto">
            <a:xfrm>
              <a:off x="2259" y="2944"/>
              <a:ext cx="2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-0.05</a:t>
              </a:r>
              <a:endParaRPr lang="en-US" sz="1400">
                <a:solidFill>
                  <a:schemeClr val="tx1"/>
                </a:solidFill>
                <a:latin typeface="Arial Narrow" pitchFamily="34" charset="0"/>
              </a:endParaRPr>
            </a:p>
          </p:txBody>
        </p:sp>
        <p:sp>
          <p:nvSpPr>
            <p:cNvPr id="33951" name="Rectangle 203"/>
            <p:cNvSpPr>
              <a:spLocks noChangeArrowheads="1"/>
            </p:cNvSpPr>
            <p:nvPr/>
          </p:nvSpPr>
          <p:spPr bwMode="auto">
            <a:xfrm>
              <a:off x="2296" y="2707"/>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0.00</a:t>
              </a:r>
              <a:endParaRPr lang="en-US" sz="1400">
                <a:solidFill>
                  <a:schemeClr val="tx1"/>
                </a:solidFill>
                <a:latin typeface="Arial Narrow" pitchFamily="34" charset="0"/>
              </a:endParaRPr>
            </a:p>
          </p:txBody>
        </p:sp>
        <p:grpSp>
          <p:nvGrpSpPr>
            <p:cNvPr id="14" name="Group 211"/>
            <p:cNvGrpSpPr>
              <a:grpSpLocks/>
            </p:cNvGrpSpPr>
            <p:nvPr/>
          </p:nvGrpSpPr>
          <p:grpSpPr bwMode="auto">
            <a:xfrm rot="10800000">
              <a:off x="3432" y="3225"/>
              <a:ext cx="310" cy="29"/>
              <a:chOff x="1422" y="912"/>
              <a:chExt cx="240" cy="48"/>
            </a:xfrm>
          </p:grpSpPr>
          <p:sp>
            <p:nvSpPr>
              <p:cNvPr id="34027" name="Line 212"/>
              <p:cNvSpPr>
                <a:spLocks noChangeShapeType="1"/>
              </p:cNvSpPr>
              <p:nvPr/>
            </p:nvSpPr>
            <p:spPr bwMode="auto">
              <a:xfrm>
                <a:off x="1422" y="912"/>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8" name="Line 213"/>
              <p:cNvSpPr>
                <a:spLocks noChangeShapeType="1"/>
              </p:cNvSpPr>
              <p:nvPr/>
            </p:nvSpPr>
            <p:spPr bwMode="auto">
              <a:xfrm>
                <a:off x="1662" y="912"/>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9" name="Line 214"/>
              <p:cNvSpPr>
                <a:spLocks noChangeShapeType="1"/>
              </p:cNvSpPr>
              <p:nvPr/>
            </p:nvSpPr>
            <p:spPr bwMode="auto">
              <a:xfrm>
                <a:off x="1422" y="912"/>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3953" name="Text Box 215"/>
            <p:cNvSpPr txBox="1">
              <a:spLocks noChangeArrowheads="1"/>
            </p:cNvSpPr>
            <p:nvPr/>
          </p:nvSpPr>
          <p:spPr bwMode="auto">
            <a:xfrm>
              <a:off x="3340" y="3241"/>
              <a:ext cx="50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P=0.8</a:t>
              </a:r>
              <a:endParaRPr lang="en-US" sz="1200" baseline="30000">
                <a:solidFill>
                  <a:schemeClr val="tx1"/>
                </a:solidFill>
                <a:latin typeface="Arial Narrow" pitchFamily="34" charset="0"/>
              </a:endParaRPr>
            </a:p>
          </p:txBody>
        </p:sp>
        <p:sp>
          <p:nvSpPr>
            <p:cNvPr id="33954" name="Rectangle 217"/>
            <p:cNvSpPr>
              <a:spLocks noChangeAspect="1" noChangeArrowheads="1"/>
            </p:cNvSpPr>
            <p:nvPr/>
          </p:nvSpPr>
          <p:spPr bwMode="auto">
            <a:xfrm rot="-5400000">
              <a:off x="1765" y="3057"/>
              <a:ext cx="79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l-GR" sz="1400">
                  <a:solidFill>
                    <a:srgbClr val="000000"/>
                  </a:solidFill>
                  <a:latin typeface="Arial Narrow" pitchFamily="34" charset="0"/>
                </a:rPr>
                <a:t>Δ</a:t>
              </a:r>
              <a:r>
                <a:rPr lang="en-US" sz="1400">
                  <a:solidFill>
                    <a:srgbClr val="000000"/>
                  </a:solidFill>
                  <a:latin typeface="Arial Narrow" pitchFamily="34" charset="0"/>
                </a:rPr>
                <a:t>pH</a:t>
              </a:r>
              <a:r>
                <a:rPr lang="en-US" sz="1400" baseline="-25000">
                  <a:solidFill>
                    <a:srgbClr val="000000"/>
                  </a:solidFill>
                  <a:latin typeface="Arial Narrow" pitchFamily="34" charset="0"/>
                </a:rPr>
                <a:t>S </a:t>
              </a:r>
              <a:r>
                <a:rPr lang="en-US" sz="1400">
                  <a:solidFill>
                    <a:srgbClr val="000000"/>
                  </a:solidFill>
                  <a:latin typeface="Arial Narrow" pitchFamily="34" charset="0"/>
                </a:rPr>
                <a:t>for NH</a:t>
              </a:r>
              <a:r>
                <a:rPr lang="en-US" sz="1400" baseline="-25000">
                  <a:solidFill>
                    <a:srgbClr val="000000"/>
                  </a:solidFill>
                  <a:latin typeface="Arial Narrow" pitchFamily="34" charset="0"/>
                </a:rPr>
                <a:t>3</a:t>
              </a:r>
              <a:endParaRPr lang="en-US" sz="1400" baseline="-25000">
                <a:solidFill>
                  <a:schemeClr val="tx1"/>
                </a:solidFill>
                <a:latin typeface="Arial Narrow" pitchFamily="34" charset="0"/>
              </a:endParaRPr>
            </a:p>
          </p:txBody>
        </p:sp>
        <p:sp>
          <p:nvSpPr>
            <p:cNvPr id="33955" name="Text Box 218"/>
            <p:cNvSpPr txBox="1">
              <a:spLocks noChangeArrowheads="1"/>
            </p:cNvSpPr>
            <p:nvPr/>
          </p:nvSpPr>
          <p:spPr bwMode="auto">
            <a:xfrm>
              <a:off x="3236" y="3047"/>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(17)</a:t>
              </a:r>
            </a:p>
          </p:txBody>
        </p:sp>
        <p:sp>
          <p:nvSpPr>
            <p:cNvPr id="33956" name="Line 219"/>
            <p:cNvSpPr>
              <a:spLocks noChangeShapeType="1"/>
            </p:cNvSpPr>
            <p:nvPr/>
          </p:nvSpPr>
          <p:spPr bwMode="auto">
            <a:xfrm>
              <a:off x="2518" y="2776"/>
              <a:ext cx="397"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57" name="Line 222"/>
            <p:cNvSpPr>
              <a:spLocks noChangeShapeType="1"/>
            </p:cNvSpPr>
            <p:nvPr/>
          </p:nvSpPr>
          <p:spPr bwMode="auto">
            <a:xfrm>
              <a:off x="2953" y="2777"/>
              <a:ext cx="371"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15" name="Group 223"/>
            <p:cNvGrpSpPr>
              <a:grpSpLocks/>
            </p:cNvGrpSpPr>
            <p:nvPr/>
          </p:nvGrpSpPr>
          <p:grpSpPr bwMode="auto">
            <a:xfrm rot="10800000">
              <a:off x="2621" y="3288"/>
              <a:ext cx="309" cy="29"/>
              <a:chOff x="1422" y="912"/>
              <a:chExt cx="240" cy="48"/>
            </a:xfrm>
          </p:grpSpPr>
          <p:sp>
            <p:nvSpPr>
              <p:cNvPr id="34024" name="Line 224"/>
              <p:cNvSpPr>
                <a:spLocks noChangeShapeType="1"/>
              </p:cNvSpPr>
              <p:nvPr/>
            </p:nvSpPr>
            <p:spPr bwMode="auto">
              <a:xfrm>
                <a:off x="1422" y="912"/>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5" name="Line 225"/>
              <p:cNvSpPr>
                <a:spLocks noChangeShapeType="1"/>
              </p:cNvSpPr>
              <p:nvPr/>
            </p:nvSpPr>
            <p:spPr bwMode="auto">
              <a:xfrm>
                <a:off x="1662" y="912"/>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6" name="Line 226"/>
              <p:cNvSpPr>
                <a:spLocks noChangeShapeType="1"/>
              </p:cNvSpPr>
              <p:nvPr/>
            </p:nvSpPr>
            <p:spPr bwMode="auto">
              <a:xfrm>
                <a:off x="1422" y="912"/>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3959" name="Rectangle 229"/>
            <p:cNvSpPr>
              <a:spLocks noChangeAspect="1" noChangeArrowheads="1"/>
            </p:cNvSpPr>
            <p:nvPr/>
          </p:nvSpPr>
          <p:spPr bwMode="auto">
            <a:xfrm rot="-5400000">
              <a:off x="3626" y="3021"/>
              <a:ext cx="747"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r>
                <a:rPr lang="el-GR" sz="1400">
                  <a:solidFill>
                    <a:srgbClr val="000000"/>
                  </a:solidFill>
                  <a:latin typeface="Arial Narrow" pitchFamily="34" charset="0"/>
                </a:rPr>
                <a:t>Δ</a:t>
              </a:r>
              <a:r>
                <a:rPr lang="en-US" sz="1400">
                  <a:solidFill>
                    <a:srgbClr val="000000"/>
                  </a:solidFill>
                  <a:latin typeface="Arial Narrow" pitchFamily="34" charset="0"/>
                </a:rPr>
                <a:t>pH</a:t>
              </a:r>
              <a:r>
                <a:rPr lang="en-US" sz="1400" baseline="-25000">
                  <a:solidFill>
                    <a:srgbClr val="000000"/>
                  </a:solidFill>
                  <a:latin typeface="Arial Narrow" pitchFamily="34" charset="0"/>
                </a:rPr>
                <a:t>S </a:t>
              </a:r>
              <a:r>
                <a:rPr lang="en-US" sz="1400">
                  <a:solidFill>
                    <a:srgbClr val="000000"/>
                  </a:solidFill>
                  <a:latin typeface="Arial Narrow" pitchFamily="34" charset="0"/>
                </a:rPr>
                <a:t>for NH</a:t>
              </a:r>
              <a:r>
                <a:rPr lang="en-US" sz="1400" baseline="-25000">
                  <a:solidFill>
                    <a:srgbClr val="000000"/>
                  </a:solidFill>
                  <a:latin typeface="Arial Narrow" pitchFamily="34" charset="0"/>
                </a:rPr>
                <a:t>3</a:t>
              </a:r>
              <a:endParaRPr lang="en-US" sz="1400" baseline="-25000">
                <a:solidFill>
                  <a:schemeClr val="tx1"/>
                </a:solidFill>
                <a:latin typeface="Arial Narrow" pitchFamily="34" charset="0"/>
              </a:endParaRPr>
            </a:p>
          </p:txBody>
        </p:sp>
        <p:sp>
          <p:nvSpPr>
            <p:cNvPr id="33960" name="Rectangle 258"/>
            <p:cNvSpPr>
              <a:spLocks noChangeArrowheads="1"/>
            </p:cNvSpPr>
            <p:nvPr/>
          </p:nvSpPr>
          <p:spPr bwMode="auto">
            <a:xfrm>
              <a:off x="4079" y="3374"/>
              <a:ext cx="2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-0.15</a:t>
              </a:r>
              <a:endParaRPr lang="en-US" sz="1400">
                <a:solidFill>
                  <a:schemeClr val="tx1"/>
                </a:solidFill>
                <a:latin typeface="Arial Narrow" pitchFamily="34" charset="0"/>
              </a:endParaRPr>
            </a:p>
          </p:txBody>
        </p:sp>
        <p:sp>
          <p:nvSpPr>
            <p:cNvPr id="33961" name="Rectangle 259"/>
            <p:cNvSpPr>
              <a:spLocks noChangeArrowheads="1"/>
            </p:cNvSpPr>
            <p:nvPr/>
          </p:nvSpPr>
          <p:spPr bwMode="auto">
            <a:xfrm>
              <a:off x="4079" y="3156"/>
              <a:ext cx="2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-0.10</a:t>
              </a:r>
              <a:endParaRPr lang="en-US" sz="1400">
                <a:solidFill>
                  <a:schemeClr val="tx1"/>
                </a:solidFill>
                <a:latin typeface="Arial Narrow" pitchFamily="34" charset="0"/>
              </a:endParaRPr>
            </a:p>
          </p:txBody>
        </p:sp>
        <p:sp>
          <p:nvSpPr>
            <p:cNvPr id="33962" name="Rectangle 260"/>
            <p:cNvSpPr>
              <a:spLocks noChangeArrowheads="1"/>
            </p:cNvSpPr>
            <p:nvPr/>
          </p:nvSpPr>
          <p:spPr bwMode="auto">
            <a:xfrm>
              <a:off x="4079" y="2937"/>
              <a:ext cx="210"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-0.05</a:t>
              </a:r>
              <a:endParaRPr lang="en-US" sz="1400">
                <a:solidFill>
                  <a:schemeClr val="tx1"/>
                </a:solidFill>
                <a:latin typeface="Arial Narrow" pitchFamily="34" charset="0"/>
              </a:endParaRPr>
            </a:p>
          </p:txBody>
        </p:sp>
        <p:sp>
          <p:nvSpPr>
            <p:cNvPr id="33963" name="Rectangle 261"/>
            <p:cNvSpPr>
              <a:spLocks noChangeArrowheads="1"/>
            </p:cNvSpPr>
            <p:nvPr/>
          </p:nvSpPr>
          <p:spPr bwMode="auto">
            <a:xfrm>
              <a:off x="4119" y="2725"/>
              <a:ext cx="179"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0.00</a:t>
              </a:r>
              <a:endParaRPr lang="en-US" sz="1400">
                <a:solidFill>
                  <a:schemeClr val="tx1"/>
                </a:solidFill>
                <a:latin typeface="Arial Narrow" pitchFamily="34" charset="0"/>
              </a:endParaRPr>
            </a:p>
          </p:txBody>
        </p:sp>
        <p:sp>
          <p:nvSpPr>
            <p:cNvPr id="33964" name="Rectangle 262"/>
            <p:cNvSpPr>
              <a:spLocks noChangeArrowheads="1"/>
            </p:cNvSpPr>
            <p:nvPr/>
          </p:nvSpPr>
          <p:spPr bwMode="auto">
            <a:xfrm>
              <a:off x="4488" y="2777"/>
              <a:ext cx="132" cy="472"/>
            </a:xfrm>
            <a:prstGeom prst="rect">
              <a:avLst/>
            </a:prstGeom>
            <a:solidFill>
              <a:srgbClr val="0080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65" name="Line 263"/>
            <p:cNvSpPr>
              <a:spLocks noChangeShapeType="1"/>
            </p:cNvSpPr>
            <p:nvPr/>
          </p:nvSpPr>
          <p:spPr bwMode="auto">
            <a:xfrm>
              <a:off x="4554" y="3245"/>
              <a:ext cx="0" cy="4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66" name="Text Box 264"/>
            <p:cNvSpPr txBox="1">
              <a:spLocks noChangeArrowheads="1"/>
            </p:cNvSpPr>
            <p:nvPr/>
          </p:nvSpPr>
          <p:spPr bwMode="auto">
            <a:xfrm>
              <a:off x="4301" y="3254"/>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(16)</a:t>
              </a:r>
            </a:p>
          </p:txBody>
        </p:sp>
        <p:sp>
          <p:nvSpPr>
            <p:cNvPr id="33967" name="Line 265"/>
            <p:cNvSpPr>
              <a:spLocks noChangeShapeType="1"/>
            </p:cNvSpPr>
            <p:nvPr/>
          </p:nvSpPr>
          <p:spPr bwMode="auto">
            <a:xfrm>
              <a:off x="4510" y="3287"/>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68" name="Rectangle 271"/>
            <p:cNvSpPr>
              <a:spLocks noChangeArrowheads="1"/>
            </p:cNvSpPr>
            <p:nvPr/>
          </p:nvSpPr>
          <p:spPr bwMode="auto">
            <a:xfrm>
              <a:off x="4640" y="2777"/>
              <a:ext cx="132" cy="210"/>
            </a:xfrm>
            <a:prstGeom prst="rect">
              <a:avLst/>
            </a:prstGeom>
            <a:solidFill>
              <a:srgbClr val="0000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69" name="Line 272"/>
            <p:cNvSpPr>
              <a:spLocks noChangeShapeType="1"/>
            </p:cNvSpPr>
            <p:nvPr/>
          </p:nvSpPr>
          <p:spPr bwMode="auto">
            <a:xfrm>
              <a:off x="4706" y="2987"/>
              <a:ext cx="0" cy="1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70" name="Text Box 273"/>
            <p:cNvSpPr txBox="1">
              <a:spLocks noChangeArrowheads="1"/>
            </p:cNvSpPr>
            <p:nvPr/>
          </p:nvSpPr>
          <p:spPr bwMode="auto">
            <a:xfrm>
              <a:off x="4449" y="2973"/>
              <a:ext cx="51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(10)</a:t>
              </a:r>
            </a:p>
          </p:txBody>
        </p:sp>
        <p:sp>
          <p:nvSpPr>
            <p:cNvPr id="33971" name="Line 274"/>
            <p:cNvSpPr>
              <a:spLocks noChangeShapeType="1"/>
            </p:cNvSpPr>
            <p:nvPr/>
          </p:nvSpPr>
          <p:spPr bwMode="auto">
            <a:xfrm>
              <a:off x="4662" y="3006"/>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72" name="Rectangle 280"/>
            <p:cNvSpPr>
              <a:spLocks noChangeArrowheads="1"/>
            </p:cNvSpPr>
            <p:nvPr/>
          </p:nvSpPr>
          <p:spPr bwMode="auto">
            <a:xfrm>
              <a:off x="4806" y="2777"/>
              <a:ext cx="132" cy="248"/>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73" name="Line 281"/>
            <p:cNvSpPr>
              <a:spLocks noChangeShapeType="1"/>
            </p:cNvSpPr>
            <p:nvPr/>
          </p:nvSpPr>
          <p:spPr bwMode="auto">
            <a:xfrm>
              <a:off x="4872" y="3025"/>
              <a:ext cx="0" cy="1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74" name="Text Box 282"/>
            <p:cNvSpPr txBox="1">
              <a:spLocks noChangeArrowheads="1"/>
            </p:cNvSpPr>
            <p:nvPr/>
          </p:nvSpPr>
          <p:spPr bwMode="auto">
            <a:xfrm>
              <a:off x="4614" y="3006"/>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(8)</a:t>
              </a:r>
            </a:p>
          </p:txBody>
        </p:sp>
        <p:sp>
          <p:nvSpPr>
            <p:cNvPr id="33975" name="Line 283"/>
            <p:cNvSpPr>
              <a:spLocks noChangeShapeType="1"/>
            </p:cNvSpPr>
            <p:nvPr/>
          </p:nvSpPr>
          <p:spPr bwMode="auto">
            <a:xfrm>
              <a:off x="4828" y="3040"/>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6" name="Group 284"/>
            <p:cNvGrpSpPr>
              <a:grpSpLocks/>
            </p:cNvGrpSpPr>
            <p:nvPr/>
          </p:nvGrpSpPr>
          <p:grpSpPr bwMode="auto">
            <a:xfrm>
              <a:off x="4488" y="3562"/>
              <a:ext cx="530" cy="27"/>
              <a:chOff x="1884" y="3747"/>
              <a:chExt cx="588" cy="81"/>
            </a:xfrm>
          </p:grpSpPr>
          <p:sp>
            <p:nvSpPr>
              <p:cNvPr id="34021" name="Line 285"/>
              <p:cNvSpPr>
                <a:spLocks noChangeShapeType="1"/>
              </p:cNvSpPr>
              <p:nvPr/>
            </p:nvSpPr>
            <p:spPr bwMode="auto">
              <a:xfrm>
                <a:off x="1890" y="3828"/>
                <a:ext cx="5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2" name="Line 286"/>
              <p:cNvSpPr>
                <a:spLocks noChangeShapeType="1"/>
              </p:cNvSpPr>
              <p:nvPr/>
            </p:nvSpPr>
            <p:spPr bwMode="auto">
              <a:xfrm>
                <a:off x="2472" y="3747"/>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3" name="Line 287"/>
              <p:cNvSpPr>
                <a:spLocks noChangeShapeType="1"/>
              </p:cNvSpPr>
              <p:nvPr/>
            </p:nvSpPr>
            <p:spPr bwMode="auto">
              <a:xfrm>
                <a:off x="1884" y="3747"/>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7" name="Group 288"/>
            <p:cNvGrpSpPr>
              <a:grpSpLocks/>
            </p:cNvGrpSpPr>
            <p:nvPr/>
          </p:nvGrpSpPr>
          <p:grpSpPr bwMode="auto">
            <a:xfrm>
              <a:off x="4493" y="3408"/>
              <a:ext cx="310" cy="27"/>
              <a:chOff x="852" y="1680"/>
              <a:chExt cx="240" cy="48"/>
            </a:xfrm>
          </p:grpSpPr>
          <p:sp>
            <p:nvSpPr>
              <p:cNvPr id="34018" name="Line 289"/>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9" name="Line 290"/>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20" name="Line 291"/>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8" name="Group 292"/>
            <p:cNvGrpSpPr>
              <a:grpSpLocks/>
            </p:cNvGrpSpPr>
            <p:nvPr/>
          </p:nvGrpSpPr>
          <p:grpSpPr bwMode="auto">
            <a:xfrm>
              <a:off x="4640" y="3165"/>
              <a:ext cx="310" cy="27"/>
              <a:chOff x="852" y="1680"/>
              <a:chExt cx="240" cy="48"/>
            </a:xfrm>
          </p:grpSpPr>
          <p:sp>
            <p:nvSpPr>
              <p:cNvPr id="34015" name="Line 293"/>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6" name="Line 294"/>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7" name="Line 295"/>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3979" name="Text Box 296"/>
            <p:cNvSpPr txBox="1">
              <a:spLocks noChangeArrowheads="1"/>
            </p:cNvSpPr>
            <p:nvPr/>
          </p:nvSpPr>
          <p:spPr bwMode="auto">
            <a:xfrm>
              <a:off x="4350" y="3573"/>
              <a:ext cx="737"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P&lt;10</a:t>
              </a:r>
              <a:r>
                <a:rPr lang="en-US" sz="1200" baseline="30000">
                  <a:solidFill>
                    <a:schemeClr val="tx1"/>
                  </a:solidFill>
                  <a:latin typeface="Arial Narrow" pitchFamily="34" charset="0"/>
                </a:rPr>
                <a:t>-4</a:t>
              </a:r>
            </a:p>
          </p:txBody>
        </p:sp>
        <p:sp>
          <p:nvSpPr>
            <p:cNvPr id="33980" name="Text Box 297"/>
            <p:cNvSpPr txBox="1">
              <a:spLocks noChangeArrowheads="1"/>
            </p:cNvSpPr>
            <p:nvPr/>
          </p:nvSpPr>
          <p:spPr bwMode="auto">
            <a:xfrm>
              <a:off x="4383" y="3417"/>
              <a:ext cx="580"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P&lt;10</a:t>
              </a:r>
              <a:r>
                <a:rPr lang="en-US" sz="1200" baseline="30000">
                  <a:solidFill>
                    <a:schemeClr val="tx1"/>
                  </a:solidFill>
                  <a:latin typeface="Arial Narrow" pitchFamily="34" charset="0"/>
                </a:rPr>
                <a:t>-4</a:t>
              </a:r>
            </a:p>
          </p:txBody>
        </p:sp>
        <p:sp>
          <p:nvSpPr>
            <p:cNvPr id="33981" name="Text Box 298"/>
            <p:cNvSpPr txBox="1">
              <a:spLocks noChangeArrowheads="1"/>
            </p:cNvSpPr>
            <p:nvPr/>
          </p:nvSpPr>
          <p:spPr bwMode="auto">
            <a:xfrm>
              <a:off x="4507" y="3161"/>
              <a:ext cx="59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P=0.5</a:t>
              </a:r>
              <a:endParaRPr lang="en-US" sz="1200" baseline="30000">
                <a:solidFill>
                  <a:schemeClr val="tx1"/>
                </a:solidFill>
                <a:latin typeface="Arial Narrow" pitchFamily="34" charset="0"/>
              </a:endParaRPr>
            </a:p>
          </p:txBody>
        </p:sp>
        <p:sp>
          <p:nvSpPr>
            <p:cNvPr id="33982" name="Line 299"/>
            <p:cNvSpPr>
              <a:spLocks noChangeShapeType="1"/>
            </p:cNvSpPr>
            <p:nvPr/>
          </p:nvSpPr>
          <p:spPr bwMode="auto">
            <a:xfrm>
              <a:off x="4318" y="2770"/>
              <a:ext cx="0" cy="67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83" name="Line 300"/>
            <p:cNvSpPr>
              <a:spLocks noChangeShapeType="1"/>
            </p:cNvSpPr>
            <p:nvPr/>
          </p:nvSpPr>
          <p:spPr bwMode="auto">
            <a:xfrm>
              <a:off x="4315" y="3001"/>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84" name="Line 301"/>
            <p:cNvSpPr>
              <a:spLocks noChangeShapeType="1"/>
            </p:cNvSpPr>
            <p:nvPr/>
          </p:nvSpPr>
          <p:spPr bwMode="auto">
            <a:xfrm>
              <a:off x="4315" y="3449"/>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85" name="Line 302"/>
            <p:cNvSpPr>
              <a:spLocks noChangeShapeType="1"/>
            </p:cNvSpPr>
            <p:nvPr/>
          </p:nvSpPr>
          <p:spPr bwMode="auto">
            <a:xfrm>
              <a:off x="4315" y="3225"/>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86" name="Line 304"/>
            <p:cNvSpPr>
              <a:spLocks noChangeShapeType="1"/>
            </p:cNvSpPr>
            <p:nvPr/>
          </p:nvSpPr>
          <p:spPr bwMode="auto">
            <a:xfrm>
              <a:off x="4314" y="2783"/>
              <a:ext cx="707"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87" name="Rectangle 336"/>
            <p:cNvSpPr>
              <a:spLocks noChangeArrowheads="1"/>
            </p:cNvSpPr>
            <p:nvPr/>
          </p:nvSpPr>
          <p:spPr bwMode="auto">
            <a:xfrm>
              <a:off x="5162" y="2778"/>
              <a:ext cx="132" cy="490"/>
            </a:xfrm>
            <a:prstGeom prst="rect">
              <a:avLst/>
            </a:prstGeom>
            <a:solidFill>
              <a:srgbClr val="0080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88" name="Line 337"/>
            <p:cNvSpPr>
              <a:spLocks noChangeShapeType="1"/>
            </p:cNvSpPr>
            <p:nvPr/>
          </p:nvSpPr>
          <p:spPr bwMode="auto">
            <a:xfrm>
              <a:off x="5228" y="3268"/>
              <a:ext cx="0" cy="3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89" name="Line 338"/>
            <p:cNvSpPr>
              <a:spLocks noChangeShapeType="1"/>
            </p:cNvSpPr>
            <p:nvPr/>
          </p:nvSpPr>
          <p:spPr bwMode="auto">
            <a:xfrm>
              <a:off x="5184" y="3298"/>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90" name="Text Box 339"/>
            <p:cNvSpPr txBox="1">
              <a:spLocks noChangeArrowheads="1"/>
            </p:cNvSpPr>
            <p:nvPr/>
          </p:nvSpPr>
          <p:spPr bwMode="auto">
            <a:xfrm>
              <a:off x="5292" y="2957"/>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(26)</a:t>
              </a:r>
            </a:p>
          </p:txBody>
        </p:sp>
        <p:sp>
          <p:nvSpPr>
            <p:cNvPr id="33991" name="Rectangle 340"/>
            <p:cNvSpPr>
              <a:spLocks noChangeArrowheads="1"/>
            </p:cNvSpPr>
            <p:nvPr/>
          </p:nvSpPr>
          <p:spPr bwMode="auto">
            <a:xfrm>
              <a:off x="5484" y="2778"/>
              <a:ext cx="132" cy="177"/>
            </a:xfrm>
            <a:prstGeom prst="rect">
              <a:avLst/>
            </a:prstGeom>
            <a:solidFill>
              <a:srgbClr val="FF6600"/>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92" name="Line 341"/>
            <p:cNvSpPr>
              <a:spLocks noChangeShapeType="1"/>
            </p:cNvSpPr>
            <p:nvPr/>
          </p:nvSpPr>
          <p:spPr bwMode="auto">
            <a:xfrm>
              <a:off x="5550" y="2955"/>
              <a:ext cx="0" cy="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93" name="Line 342"/>
            <p:cNvSpPr>
              <a:spLocks noChangeShapeType="1"/>
            </p:cNvSpPr>
            <p:nvPr/>
          </p:nvSpPr>
          <p:spPr bwMode="auto">
            <a:xfrm>
              <a:off x="5506" y="2964"/>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94" name="Text Box 343"/>
            <p:cNvSpPr txBox="1">
              <a:spLocks noChangeArrowheads="1"/>
            </p:cNvSpPr>
            <p:nvPr/>
          </p:nvSpPr>
          <p:spPr bwMode="auto">
            <a:xfrm>
              <a:off x="5122" y="2955"/>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(11)</a:t>
              </a:r>
            </a:p>
          </p:txBody>
        </p:sp>
        <p:sp>
          <p:nvSpPr>
            <p:cNvPr id="33995" name="Rectangle 344"/>
            <p:cNvSpPr>
              <a:spLocks noChangeArrowheads="1"/>
            </p:cNvSpPr>
            <p:nvPr/>
          </p:nvSpPr>
          <p:spPr bwMode="auto">
            <a:xfrm>
              <a:off x="5323" y="2778"/>
              <a:ext cx="132" cy="177"/>
            </a:xfrm>
            <a:prstGeom prst="rect">
              <a:avLst/>
            </a:prstGeom>
            <a:solidFill>
              <a:srgbClr val="0000FF"/>
            </a:solidFill>
            <a:ln>
              <a:noFill/>
            </a:ln>
            <a:effectLst/>
            <a:extLst>
              <a:ext uri="{91240B29-F687-4F45-9708-019B960494DF}">
                <a14:hiddenLine xmlns:a14="http://schemas.microsoft.com/office/drawing/2010/main" xmlns="" w="9525"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3996" name="Line 345"/>
            <p:cNvSpPr>
              <a:spLocks noChangeShapeType="1"/>
            </p:cNvSpPr>
            <p:nvPr/>
          </p:nvSpPr>
          <p:spPr bwMode="auto">
            <a:xfrm>
              <a:off x="5389" y="2955"/>
              <a:ext cx="0" cy="9"/>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3997" name="Line 346"/>
            <p:cNvSpPr>
              <a:spLocks noChangeShapeType="1"/>
            </p:cNvSpPr>
            <p:nvPr/>
          </p:nvSpPr>
          <p:spPr bwMode="auto">
            <a:xfrm>
              <a:off x="5345" y="2964"/>
              <a:ext cx="8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9" name="Group 347"/>
            <p:cNvGrpSpPr>
              <a:grpSpLocks/>
            </p:cNvGrpSpPr>
            <p:nvPr/>
          </p:nvGrpSpPr>
          <p:grpSpPr bwMode="auto">
            <a:xfrm>
              <a:off x="5156" y="3567"/>
              <a:ext cx="529" cy="27"/>
              <a:chOff x="4668" y="3747"/>
              <a:chExt cx="588" cy="81"/>
            </a:xfrm>
          </p:grpSpPr>
          <p:sp>
            <p:nvSpPr>
              <p:cNvPr id="34012" name="Line 348"/>
              <p:cNvSpPr>
                <a:spLocks noChangeShapeType="1"/>
              </p:cNvSpPr>
              <p:nvPr/>
            </p:nvSpPr>
            <p:spPr bwMode="auto">
              <a:xfrm>
                <a:off x="4674" y="3828"/>
                <a:ext cx="57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3" name="Line 349"/>
              <p:cNvSpPr>
                <a:spLocks noChangeShapeType="1"/>
              </p:cNvSpPr>
              <p:nvPr/>
            </p:nvSpPr>
            <p:spPr bwMode="auto">
              <a:xfrm>
                <a:off x="5256" y="3747"/>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4" name="Line 350"/>
              <p:cNvSpPr>
                <a:spLocks noChangeShapeType="1"/>
              </p:cNvSpPr>
              <p:nvPr/>
            </p:nvSpPr>
            <p:spPr bwMode="auto">
              <a:xfrm>
                <a:off x="4668" y="3747"/>
                <a:ext cx="0" cy="81"/>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0" name="Group 351"/>
            <p:cNvGrpSpPr>
              <a:grpSpLocks/>
            </p:cNvGrpSpPr>
            <p:nvPr/>
          </p:nvGrpSpPr>
          <p:grpSpPr bwMode="auto">
            <a:xfrm>
              <a:off x="5165" y="3427"/>
              <a:ext cx="310" cy="28"/>
              <a:chOff x="852" y="1680"/>
              <a:chExt cx="240" cy="48"/>
            </a:xfrm>
          </p:grpSpPr>
          <p:sp>
            <p:nvSpPr>
              <p:cNvPr id="34009" name="Line 352"/>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0" name="Line 353"/>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11" name="Line 354"/>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1" name="Group 355"/>
            <p:cNvGrpSpPr>
              <a:grpSpLocks/>
            </p:cNvGrpSpPr>
            <p:nvPr/>
          </p:nvGrpSpPr>
          <p:grpSpPr bwMode="auto">
            <a:xfrm>
              <a:off x="5340" y="3151"/>
              <a:ext cx="310" cy="28"/>
              <a:chOff x="852" y="1680"/>
              <a:chExt cx="240" cy="48"/>
            </a:xfrm>
          </p:grpSpPr>
          <p:sp>
            <p:nvSpPr>
              <p:cNvPr id="34006" name="Line 356"/>
              <p:cNvSpPr>
                <a:spLocks noChangeShapeType="1"/>
              </p:cNvSpPr>
              <p:nvPr/>
            </p:nvSpPr>
            <p:spPr bwMode="auto">
              <a:xfrm>
                <a:off x="852" y="1728"/>
                <a:ext cx="240"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07" name="Line 357"/>
              <p:cNvSpPr>
                <a:spLocks noChangeShapeType="1"/>
              </p:cNvSpPr>
              <p:nvPr/>
            </p:nvSpPr>
            <p:spPr bwMode="auto">
              <a:xfrm>
                <a:off x="109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008" name="Line 358"/>
              <p:cNvSpPr>
                <a:spLocks noChangeShapeType="1"/>
              </p:cNvSpPr>
              <p:nvPr/>
            </p:nvSpPr>
            <p:spPr bwMode="auto">
              <a:xfrm>
                <a:off x="852" y="1680"/>
                <a:ext cx="0" cy="48"/>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001" name="Text Box 359"/>
            <p:cNvSpPr txBox="1">
              <a:spLocks noChangeArrowheads="1"/>
            </p:cNvSpPr>
            <p:nvPr/>
          </p:nvSpPr>
          <p:spPr bwMode="auto">
            <a:xfrm>
              <a:off x="5055" y="3570"/>
              <a:ext cx="73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P&lt;10</a:t>
              </a:r>
              <a:r>
                <a:rPr lang="en-US" sz="1200" baseline="30000">
                  <a:solidFill>
                    <a:schemeClr val="tx1"/>
                  </a:solidFill>
                  <a:latin typeface="Arial Narrow" pitchFamily="34" charset="0"/>
                </a:rPr>
                <a:t>-4</a:t>
              </a:r>
            </a:p>
          </p:txBody>
        </p:sp>
        <p:sp>
          <p:nvSpPr>
            <p:cNvPr id="34002" name="Text Box 360"/>
            <p:cNvSpPr txBox="1">
              <a:spLocks noChangeArrowheads="1"/>
            </p:cNvSpPr>
            <p:nvPr/>
          </p:nvSpPr>
          <p:spPr bwMode="auto">
            <a:xfrm>
              <a:off x="5036" y="3427"/>
              <a:ext cx="579"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P&lt;10</a:t>
              </a:r>
              <a:r>
                <a:rPr lang="en-US" sz="1200" baseline="30000">
                  <a:solidFill>
                    <a:schemeClr val="tx1"/>
                  </a:solidFill>
                  <a:latin typeface="Arial Narrow" pitchFamily="34" charset="0"/>
                </a:rPr>
                <a:t>-4</a:t>
              </a:r>
            </a:p>
          </p:txBody>
        </p:sp>
        <p:sp>
          <p:nvSpPr>
            <p:cNvPr id="34003" name="Text Box 361"/>
            <p:cNvSpPr txBox="1">
              <a:spLocks noChangeArrowheads="1"/>
            </p:cNvSpPr>
            <p:nvPr/>
          </p:nvSpPr>
          <p:spPr bwMode="auto">
            <a:xfrm>
              <a:off x="5202" y="3166"/>
              <a:ext cx="60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P=0.3</a:t>
              </a:r>
              <a:endParaRPr lang="en-US" sz="1200" baseline="30000">
                <a:solidFill>
                  <a:schemeClr val="tx1"/>
                </a:solidFill>
                <a:latin typeface="Arial Narrow" pitchFamily="34" charset="0"/>
              </a:endParaRPr>
            </a:p>
          </p:txBody>
        </p:sp>
        <p:sp>
          <p:nvSpPr>
            <p:cNvPr id="34004" name="Line 363"/>
            <p:cNvSpPr>
              <a:spLocks noChangeShapeType="1"/>
            </p:cNvSpPr>
            <p:nvPr/>
          </p:nvSpPr>
          <p:spPr bwMode="auto">
            <a:xfrm>
              <a:off x="5078" y="2784"/>
              <a:ext cx="574"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005" name="Text Box 364"/>
            <p:cNvSpPr txBox="1">
              <a:spLocks noChangeArrowheads="1"/>
            </p:cNvSpPr>
            <p:nvPr/>
          </p:nvSpPr>
          <p:spPr bwMode="auto">
            <a:xfrm>
              <a:off x="4970" y="3260"/>
              <a:ext cx="516"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200">
                  <a:solidFill>
                    <a:schemeClr val="tx1"/>
                  </a:solidFill>
                  <a:latin typeface="Arial Narrow" pitchFamily="34" charset="0"/>
                </a:rPr>
                <a:t>(24)</a:t>
              </a:r>
            </a:p>
          </p:txBody>
        </p:sp>
      </p:grpSp>
      <p:grpSp>
        <p:nvGrpSpPr>
          <p:cNvPr id="22" name="Group 369"/>
          <p:cNvGrpSpPr>
            <a:grpSpLocks/>
          </p:cNvGrpSpPr>
          <p:nvPr/>
        </p:nvGrpSpPr>
        <p:grpSpPr bwMode="auto">
          <a:xfrm>
            <a:off x="0" y="1493838"/>
            <a:ext cx="3152775" cy="4451350"/>
            <a:chOff x="0" y="941"/>
            <a:chExt cx="1986" cy="2804"/>
          </a:xfrm>
        </p:grpSpPr>
        <p:sp>
          <p:nvSpPr>
            <p:cNvPr id="33802" name="Text Box 3"/>
            <p:cNvSpPr txBox="1">
              <a:spLocks noChangeArrowheads="1"/>
            </p:cNvSpPr>
            <p:nvPr/>
          </p:nvSpPr>
          <p:spPr bwMode="auto">
            <a:xfrm>
              <a:off x="691" y="941"/>
              <a:ext cx="744"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400">
                  <a:solidFill>
                    <a:schemeClr val="tx1"/>
                  </a:solidFill>
                  <a:latin typeface="Arial Narrow" pitchFamily="34" charset="0"/>
                </a:rPr>
                <a:t>5%CO</a:t>
              </a:r>
              <a:r>
                <a:rPr lang="en-US" sz="1400" baseline="-25000">
                  <a:solidFill>
                    <a:schemeClr val="tx1"/>
                  </a:solidFill>
                  <a:latin typeface="Arial Narrow" pitchFamily="34" charset="0"/>
                </a:rPr>
                <a:t>2</a:t>
              </a:r>
              <a:r>
                <a:rPr lang="en-US" sz="1400">
                  <a:solidFill>
                    <a:schemeClr val="tx1"/>
                  </a:solidFill>
                  <a:latin typeface="Arial Narrow" pitchFamily="34" charset="0"/>
                </a:rPr>
                <a:t>/  33mMHCO</a:t>
              </a:r>
              <a:r>
                <a:rPr lang="en-US" sz="1400" baseline="-25000">
                  <a:solidFill>
                    <a:schemeClr val="tx1"/>
                  </a:solidFill>
                  <a:latin typeface="Arial Narrow" pitchFamily="34" charset="0"/>
                </a:rPr>
                <a:t>3</a:t>
              </a:r>
              <a:r>
                <a:rPr lang="en-US" sz="1400" baseline="30000">
                  <a:solidFill>
                    <a:schemeClr val="tx1"/>
                  </a:solidFill>
                  <a:latin typeface="Arial Narrow" pitchFamily="34" charset="0"/>
                  <a:sym typeface="Symbol" pitchFamily="18" charset="2"/>
                </a:rPr>
                <a:t></a:t>
              </a:r>
              <a:endParaRPr lang="en-US" sz="1400" baseline="-25000">
                <a:solidFill>
                  <a:schemeClr val="tx1"/>
                </a:solidFill>
                <a:latin typeface="Arial Narrow" pitchFamily="34" charset="0"/>
                <a:sym typeface="Symbol" pitchFamily="18" charset="2"/>
              </a:endParaRPr>
            </a:p>
          </p:txBody>
        </p:sp>
        <p:sp>
          <p:nvSpPr>
            <p:cNvPr id="33803" name="Text Box 4"/>
            <p:cNvSpPr txBox="1">
              <a:spLocks noChangeArrowheads="1"/>
            </p:cNvSpPr>
            <p:nvPr/>
          </p:nvSpPr>
          <p:spPr bwMode="auto">
            <a:xfrm>
              <a:off x="1351" y="941"/>
              <a:ext cx="593"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400">
                  <a:solidFill>
                    <a:schemeClr val="tx1"/>
                  </a:solidFill>
                  <a:latin typeface="Arial Narrow" pitchFamily="34" charset="0"/>
                </a:rPr>
                <a:t>0.5 mM NH</a:t>
              </a:r>
              <a:r>
                <a:rPr lang="en-US" sz="1400" baseline="-25000">
                  <a:solidFill>
                    <a:schemeClr val="tx1"/>
                  </a:solidFill>
                  <a:latin typeface="Arial Narrow" pitchFamily="34" charset="0"/>
                </a:rPr>
                <a:t>4</a:t>
              </a:r>
              <a:r>
                <a:rPr lang="en-US" sz="1400">
                  <a:solidFill>
                    <a:schemeClr val="tx1"/>
                  </a:solidFill>
                  <a:latin typeface="Arial Narrow" pitchFamily="34" charset="0"/>
                </a:rPr>
                <a:t>Cl</a:t>
              </a:r>
              <a:endParaRPr lang="en-US" sz="1400" baseline="-25000">
                <a:solidFill>
                  <a:schemeClr val="tx1"/>
                </a:solidFill>
                <a:latin typeface="Arial Narrow" pitchFamily="34" charset="0"/>
                <a:sym typeface="Symbol" pitchFamily="18" charset="2"/>
              </a:endParaRPr>
            </a:p>
          </p:txBody>
        </p:sp>
        <p:sp>
          <p:nvSpPr>
            <p:cNvPr id="33804" name="Rectangle 5"/>
            <p:cNvSpPr>
              <a:spLocks noChangeArrowheads="1"/>
            </p:cNvSpPr>
            <p:nvPr/>
          </p:nvSpPr>
          <p:spPr bwMode="auto">
            <a:xfrm>
              <a:off x="1414" y="1324"/>
              <a:ext cx="477" cy="2421"/>
            </a:xfrm>
            <a:prstGeom prst="rect">
              <a:avLst/>
            </a:prstGeom>
            <a:solidFill>
              <a:srgbClr val="CCCCFF">
                <a:alpha val="70195"/>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3805" name="Rectangle 6"/>
            <p:cNvSpPr>
              <a:spLocks noChangeArrowheads="1"/>
            </p:cNvSpPr>
            <p:nvPr/>
          </p:nvSpPr>
          <p:spPr bwMode="auto">
            <a:xfrm>
              <a:off x="785" y="1330"/>
              <a:ext cx="431" cy="2415"/>
            </a:xfrm>
            <a:prstGeom prst="rect">
              <a:avLst/>
            </a:prstGeom>
            <a:solidFill>
              <a:srgbClr val="CCFFCC">
                <a:alpha val="59999"/>
              </a:srgb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sp>
          <p:nvSpPr>
            <p:cNvPr id="33806" name="Rectangle 7"/>
            <p:cNvSpPr>
              <a:spLocks noChangeArrowheads="1"/>
            </p:cNvSpPr>
            <p:nvPr/>
          </p:nvSpPr>
          <p:spPr bwMode="auto">
            <a:xfrm>
              <a:off x="355" y="2896"/>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7.5</a:t>
              </a:r>
              <a:endParaRPr lang="en-US" sz="1400">
                <a:solidFill>
                  <a:schemeClr val="tx1"/>
                </a:solidFill>
                <a:latin typeface="Arial Narrow" pitchFamily="34" charset="0"/>
              </a:endParaRPr>
            </a:p>
          </p:txBody>
        </p:sp>
        <p:sp>
          <p:nvSpPr>
            <p:cNvPr id="33807" name="Rectangle 8"/>
            <p:cNvSpPr>
              <a:spLocks noChangeArrowheads="1"/>
            </p:cNvSpPr>
            <p:nvPr/>
          </p:nvSpPr>
          <p:spPr bwMode="auto">
            <a:xfrm>
              <a:off x="355" y="1568"/>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7.5</a:t>
              </a:r>
              <a:endParaRPr lang="en-US" sz="1400">
                <a:solidFill>
                  <a:schemeClr val="tx1"/>
                </a:solidFill>
                <a:latin typeface="Arial Narrow" pitchFamily="34" charset="0"/>
              </a:endParaRPr>
            </a:p>
          </p:txBody>
        </p:sp>
        <p:sp>
          <p:nvSpPr>
            <p:cNvPr id="33808" name="Rectangle 9"/>
            <p:cNvSpPr>
              <a:spLocks noChangeArrowheads="1"/>
            </p:cNvSpPr>
            <p:nvPr/>
          </p:nvSpPr>
          <p:spPr bwMode="auto">
            <a:xfrm>
              <a:off x="355" y="1279"/>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7.7</a:t>
              </a:r>
              <a:endParaRPr lang="en-US" sz="1400">
                <a:solidFill>
                  <a:schemeClr val="tx1"/>
                </a:solidFill>
                <a:latin typeface="Arial Narrow" pitchFamily="34" charset="0"/>
              </a:endParaRPr>
            </a:p>
          </p:txBody>
        </p:sp>
        <p:sp>
          <p:nvSpPr>
            <p:cNvPr id="33809" name="Text Box 10"/>
            <p:cNvSpPr txBox="1">
              <a:spLocks noChangeArrowheads="1"/>
            </p:cNvSpPr>
            <p:nvPr/>
          </p:nvSpPr>
          <p:spPr bwMode="auto">
            <a:xfrm>
              <a:off x="0" y="1535"/>
              <a:ext cx="476"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b="1">
                  <a:solidFill>
                    <a:schemeClr val="tx1"/>
                  </a:solidFill>
                  <a:latin typeface="Arial Narrow" pitchFamily="34" charset="0"/>
                </a:rPr>
                <a:t>pH</a:t>
              </a:r>
              <a:r>
                <a:rPr lang="en-US" sz="1400" b="1" baseline="-25000">
                  <a:solidFill>
                    <a:schemeClr val="tx1"/>
                  </a:solidFill>
                  <a:latin typeface="Arial Narrow" pitchFamily="34" charset="0"/>
                </a:rPr>
                <a:t>S</a:t>
              </a:r>
            </a:p>
          </p:txBody>
        </p:sp>
        <p:sp>
          <p:nvSpPr>
            <p:cNvPr id="33810" name="Rectangle 11"/>
            <p:cNvSpPr>
              <a:spLocks noChangeArrowheads="1"/>
            </p:cNvSpPr>
            <p:nvPr/>
          </p:nvSpPr>
          <p:spPr bwMode="auto">
            <a:xfrm>
              <a:off x="16" y="1239"/>
              <a:ext cx="164"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i="1">
                  <a:solidFill>
                    <a:schemeClr val="tx1"/>
                  </a:solidFill>
                  <a:latin typeface="Arial Narrow" pitchFamily="34" charset="0"/>
                </a:rPr>
                <a:t>A</a:t>
              </a:r>
            </a:p>
          </p:txBody>
        </p:sp>
        <p:sp>
          <p:nvSpPr>
            <p:cNvPr id="33811" name="Rectangle 12"/>
            <p:cNvSpPr>
              <a:spLocks noChangeArrowheads="1"/>
            </p:cNvSpPr>
            <p:nvPr/>
          </p:nvSpPr>
          <p:spPr bwMode="auto">
            <a:xfrm>
              <a:off x="16" y="2112"/>
              <a:ext cx="164"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i="1">
                  <a:solidFill>
                    <a:schemeClr val="tx1"/>
                  </a:solidFill>
                  <a:latin typeface="Arial Narrow" pitchFamily="34" charset="0"/>
                </a:rPr>
                <a:t>B</a:t>
              </a:r>
            </a:p>
          </p:txBody>
        </p:sp>
        <p:sp>
          <p:nvSpPr>
            <p:cNvPr id="33812" name="Rectangle 13"/>
            <p:cNvSpPr>
              <a:spLocks noChangeArrowheads="1"/>
            </p:cNvSpPr>
            <p:nvPr/>
          </p:nvSpPr>
          <p:spPr bwMode="auto">
            <a:xfrm>
              <a:off x="4" y="2468"/>
              <a:ext cx="168"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i="1">
                  <a:solidFill>
                    <a:schemeClr val="tx1"/>
                  </a:solidFill>
                  <a:latin typeface="Arial Narrow" pitchFamily="34" charset="0"/>
                </a:rPr>
                <a:t>C</a:t>
              </a:r>
            </a:p>
          </p:txBody>
        </p:sp>
        <p:sp>
          <p:nvSpPr>
            <p:cNvPr id="33813" name="Rectangle 14"/>
            <p:cNvSpPr>
              <a:spLocks noChangeArrowheads="1"/>
            </p:cNvSpPr>
            <p:nvPr/>
          </p:nvSpPr>
          <p:spPr bwMode="auto">
            <a:xfrm>
              <a:off x="4" y="2839"/>
              <a:ext cx="168"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i="1">
                  <a:solidFill>
                    <a:schemeClr val="tx1"/>
                  </a:solidFill>
                  <a:latin typeface="Arial Narrow" pitchFamily="34" charset="0"/>
                </a:rPr>
                <a:t>D</a:t>
              </a:r>
            </a:p>
          </p:txBody>
        </p:sp>
        <p:sp>
          <p:nvSpPr>
            <p:cNvPr id="33814" name="Rectangle 15"/>
            <p:cNvSpPr>
              <a:spLocks noChangeArrowheads="1"/>
            </p:cNvSpPr>
            <p:nvPr/>
          </p:nvSpPr>
          <p:spPr bwMode="auto">
            <a:xfrm>
              <a:off x="16" y="3211"/>
              <a:ext cx="164" cy="1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100" i="1">
                  <a:solidFill>
                    <a:schemeClr val="tx1"/>
                  </a:solidFill>
                  <a:latin typeface="Arial Narrow" pitchFamily="34" charset="0"/>
                </a:rPr>
                <a:t>E</a:t>
              </a:r>
            </a:p>
          </p:txBody>
        </p:sp>
        <p:sp>
          <p:nvSpPr>
            <p:cNvPr id="33815" name="Rectangle 16"/>
            <p:cNvSpPr>
              <a:spLocks noChangeArrowheads="1"/>
            </p:cNvSpPr>
            <p:nvPr/>
          </p:nvSpPr>
          <p:spPr bwMode="auto">
            <a:xfrm>
              <a:off x="355" y="3295"/>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7.5</a:t>
              </a:r>
              <a:endParaRPr lang="en-US" sz="1400">
                <a:solidFill>
                  <a:schemeClr val="tx1"/>
                </a:solidFill>
                <a:latin typeface="Arial Narrow" pitchFamily="34" charset="0"/>
              </a:endParaRPr>
            </a:p>
          </p:txBody>
        </p:sp>
        <p:sp>
          <p:nvSpPr>
            <p:cNvPr id="33816" name="Rectangle 17"/>
            <p:cNvSpPr>
              <a:spLocks noChangeArrowheads="1"/>
            </p:cNvSpPr>
            <p:nvPr/>
          </p:nvSpPr>
          <p:spPr bwMode="auto">
            <a:xfrm>
              <a:off x="355" y="2558"/>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7.5</a:t>
              </a:r>
              <a:endParaRPr lang="en-US" sz="1400">
                <a:solidFill>
                  <a:schemeClr val="tx1"/>
                </a:solidFill>
                <a:latin typeface="Arial Narrow" pitchFamily="34" charset="0"/>
              </a:endParaRPr>
            </a:p>
          </p:txBody>
        </p:sp>
        <p:sp>
          <p:nvSpPr>
            <p:cNvPr id="33817" name="Text Box 18"/>
            <p:cNvSpPr txBox="1">
              <a:spLocks noChangeAspect="1" noChangeArrowheads="1"/>
            </p:cNvSpPr>
            <p:nvPr/>
          </p:nvSpPr>
          <p:spPr bwMode="auto">
            <a:xfrm>
              <a:off x="1024" y="3000"/>
              <a:ext cx="445" cy="1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70000"/>
                </a:lnSpc>
                <a:spcBef>
                  <a:spcPct val="50000"/>
                </a:spcBef>
              </a:pPr>
              <a:r>
                <a:rPr lang="en-US" sz="1400">
                  <a:solidFill>
                    <a:srgbClr val="0000CC"/>
                  </a:solidFill>
                  <a:latin typeface="Arial Narrow" pitchFamily="34" charset="0"/>
                </a:rPr>
                <a:t>D160A</a:t>
              </a:r>
            </a:p>
          </p:txBody>
        </p:sp>
        <p:sp>
          <p:nvSpPr>
            <p:cNvPr id="33818" name="Line 19"/>
            <p:cNvSpPr>
              <a:spLocks noChangeShapeType="1"/>
            </p:cNvSpPr>
            <p:nvPr/>
          </p:nvSpPr>
          <p:spPr bwMode="auto">
            <a:xfrm>
              <a:off x="552" y="2626"/>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19" name="Line 20"/>
            <p:cNvSpPr>
              <a:spLocks noChangeShapeType="1"/>
            </p:cNvSpPr>
            <p:nvPr/>
          </p:nvSpPr>
          <p:spPr bwMode="auto">
            <a:xfrm>
              <a:off x="556" y="1336"/>
              <a:ext cx="0" cy="599"/>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20" name="Line 21"/>
            <p:cNvSpPr>
              <a:spLocks noChangeShapeType="1"/>
            </p:cNvSpPr>
            <p:nvPr/>
          </p:nvSpPr>
          <p:spPr bwMode="auto">
            <a:xfrm>
              <a:off x="556" y="1633"/>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21" name="Line 22"/>
            <p:cNvSpPr>
              <a:spLocks noChangeShapeType="1"/>
            </p:cNvSpPr>
            <p:nvPr/>
          </p:nvSpPr>
          <p:spPr bwMode="auto">
            <a:xfrm>
              <a:off x="556" y="1341"/>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22" name="Line 23"/>
            <p:cNvSpPr>
              <a:spLocks noChangeShapeType="1"/>
            </p:cNvSpPr>
            <p:nvPr/>
          </p:nvSpPr>
          <p:spPr bwMode="auto">
            <a:xfrm>
              <a:off x="552" y="2963"/>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3" name="Group 24"/>
            <p:cNvGrpSpPr>
              <a:grpSpLocks/>
            </p:cNvGrpSpPr>
            <p:nvPr/>
          </p:nvGrpSpPr>
          <p:grpSpPr bwMode="auto">
            <a:xfrm>
              <a:off x="706" y="2493"/>
              <a:ext cx="469" cy="171"/>
              <a:chOff x="1968" y="3344"/>
              <a:chExt cx="627" cy="135"/>
            </a:xfrm>
          </p:grpSpPr>
          <p:sp>
            <p:nvSpPr>
              <p:cNvPr id="33915" name="Freeform 25"/>
              <p:cNvSpPr>
                <a:spLocks/>
              </p:cNvSpPr>
              <p:nvPr/>
            </p:nvSpPr>
            <p:spPr bwMode="auto">
              <a:xfrm>
                <a:off x="1968" y="3456"/>
                <a:ext cx="118" cy="23"/>
              </a:xfrm>
              <a:custGeom>
                <a:avLst/>
                <a:gdLst>
                  <a:gd name="T0" fmla="*/ 2 w 148"/>
                  <a:gd name="T1" fmla="*/ 1 h 35"/>
                  <a:gd name="T2" fmla="*/ 2 w 148"/>
                  <a:gd name="T3" fmla="*/ 1 h 35"/>
                  <a:gd name="T4" fmla="*/ 2 w 148"/>
                  <a:gd name="T5" fmla="*/ 1 h 35"/>
                  <a:gd name="T6" fmla="*/ 2 w 148"/>
                  <a:gd name="T7" fmla="*/ 1 h 35"/>
                  <a:gd name="T8" fmla="*/ 2 w 148"/>
                  <a:gd name="T9" fmla="*/ 1 h 35"/>
                  <a:gd name="T10" fmla="*/ 2 w 148"/>
                  <a:gd name="T11" fmla="*/ 1 h 35"/>
                  <a:gd name="T12" fmla="*/ 2 w 148"/>
                  <a:gd name="T13" fmla="*/ 1 h 35"/>
                  <a:gd name="T14" fmla="*/ 2 w 148"/>
                  <a:gd name="T15" fmla="*/ 1 h 35"/>
                  <a:gd name="T16" fmla="*/ 2 w 148"/>
                  <a:gd name="T17" fmla="*/ 0 h 35"/>
                  <a:gd name="T18" fmla="*/ 2 w 148"/>
                  <a:gd name="T19" fmla="*/ 1 h 35"/>
                  <a:gd name="T20" fmla="*/ 2 w 148"/>
                  <a:gd name="T21" fmla="*/ 1 h 35"/>
                  <a:gd name="T22" fmla="*/ 2 w 148"/>
                  <a:gd name="T23" fmla="*/ 1 h 35"/>
                  <a:gd name="T24" fmla="*/ 2 w 148"/>
                  <a:gd name="T25" fmla="*/ 1 h 35"/>
                  <a:gd name="T26" fmla="*/ 2 w 148"/>
                  <a:gd name="T27" fmla="*/ 1 h 35"/>
                  <a:gd name="T28" fmla="*/ 3 w 148"/>
                  <a:gd name="T29" fmla="*/ 1 h 35"/>
                  <a:gd name="T30" fmla="*/ 3 w 148"/>
                  <a:gd name="T31" fmla="*/ 1 h 35"/>
                  <a:gd name="T32" fmla="*/ 3 w 148"/>
                  <a:gd name="T33" fmla="*/ 1 h 35"/>
                  <a:gd name="T34" fmla="*/ 4 w 148"/>
                  <a:gd name="T35" fmla="*/ 1 h 35"/>
                  <a:gd name="T36" fmla="*/ 4 w 148"/>
                  <a:gd name="T37" fmla="*/ 1 h 35"/>
                  <a:gd name="T38" fmla="*/ 4 w 148"/>
                  <a:gd name="T39" fmla="*/ 1 h 35"/>
                  <a:gd name="T40" fmla="*/ 4 w 148"/>
                  <a:gd name="T41" fmla="*/ 1 h 35"/>
                  <a:gd name="T42" fmla="*/ 4 w 148"/>
                  <a:gd name="T43" fmla="*/ 1 h 35"/>
                  <a:gd name="T44" fmla="*/ 4 w 148"/>
                  <a:gd name="T45" fmla="*/ 1 h 35"/>
                  <a:gd name="T46" fmla="*/ 5 w 148"/>
                  <a:gd name="T47" fmla="*/ 1 h 35"/>
                  <a:gd name="T48" fmla="*/ 5 w 148"/>
                  <a:gd name="T49" fmla="*/ 1 h 35"/>
                  <a:gd name="T50" fmla="*/ 5 w 148"/>
                  <a:gd name="T51" fmla="*/ 1 h 35"/>
                  <a:gd name="T52" fmla="*/ 5 w 148"/>
                  <a:gd name="T53" fmla="*/ 1 h 35"/>
                  <a:gd name="T54" fmla="*/ 5 w 148"/>
                  <a:gd name="T55" fmla="*/ 1 h 35"/>
                  <a:gd name="T56" fmla="*/ 6 w 148"/>
                  <a:gd name="T57" fmla="*/ 1 h 35"/>
                  <a:gd name="T58" fmla="*/ 6 w 148"/>
                  <a:gd name="T59" fmla="*/ 1 h 35"/>
                  <a:gd name="T60" fmla="*/ 6 w 148"/>
                  <a:gd name="T61" fmla="*/ 1 h 35"/>
                  <a:gd name="T62" fmla="*/ 6 w 148"/>
                  <a:gd name="T63" fmla="*/ 1 h 35"/>
                  <a:gd name="T64" fmla="*/ 6 w 148"/>
                  <a:gd name="T65" fmla="*/ 1 h 35"/>
                  <a:gd name="T66" fmla="*/ 6 w 148"/>
                  <a:gd name="T67" fmla="*/ 1 h 35"/>
                  <a:gd name="T68" fmla="*/ 6 w 148"/>
                  <a:gd name="T69" fmla="*/ 1 h 35"/>
                  <a:gd name="T70" fmla="*/ 7 w 148"/>
                  <a:gd name="T71" fmla="*/ 1 h 35"/>
                  <a:gd name="T72" fmla="*/ 7 w 148"/>
                  <a:gd name="T73" fmla="*/ 1 h 35"/>
                  <a:gd name="T74" fmla="*/ 7 w 148"/>
                  <a:gd name="T75" fmla="*/ 1 h 35"/>
                  <a:gd name="T76" fmla="*/ 7 w 148"/>
                  <a:gd name="T77" fmla="*/ 1 h 35"/>
                  <a:gd name="T78" fmla="*/ 7 w 148"/>
                  <a:gd name="T79" fmla="*/ 1 h 35"/>
                  <a:gd name="T80" fmla="*/ 8 w 148"/>
                  <a:gd name="T81" fmla="*/ 1 h 35"/>
                  <a:gd name="T82" fmla="*/ 8 w 148"/>
                  <a:gd name="T83" fmla="*/ 1 h 35"/>
                  <a:gd name="T84" fmla="*/ 8 w 148"/>
                  <a:gd name="T85" fmla="*/ 1 h 35"/>
                  <a:gd name="T86" fmla="*/ 8 w 148"/>
                  <a:gd name="T87" fmla="*/ 1 h 35"/>
                  <a:gd name="T88" fmla="*/ 9 w 148"/>
                  <a:gd name="T89" fmla="*/ 1 h 35"/>
                  <a:gd name="T90" fmla="*/ 9 w 148"/>
                  <a:gd name="T91" fmla="*/ 1 h 35"/>
                  <a:gd name="T92" fmla="*/ 9 w 148"/>
                  <a:gd name="T93" fmla="*/ 1 h 35"/>
                  <a:gd name="T94" fmla="*/ 9 w 148"/>
                  <a:gd name="T95" fmla="*/ 1 h 35"/>
                  <a:gd name="T96" fmla="*/ 9 w 148"/>
                  <a:gd name="T97" fmla="*/ 1 h 35"/>
                  <a:gd name="T98" fmla="*/ 9 w 148"/>
                  <a:gd name="T99" fmla="*/ 1 h 35"/>
                  <a:gd name="T100" fmla="*/ 10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16" name="Freeform 26"/>
              <p:cNvSpPr>
                <a:spLocks/>
              </p:cNvSpPr>
              <p:nvPr/>
            </p:nvSpPr>
            <p:spPr bwMode="auto">
              <a:xfrm>
                <a:off x="2084" y="3344"/>
                <a:ext cx="511" cy="121"/>
              </a:xfrm>
              <a:custGeom>
                <a:avLst/>
                <a:gdLst>
                  <a:gd name="T0" fmla="*/ 2 w 639"/>
                  <a:gd name="T1" fmla="*/ 1 h 186"/>
                  <a:gd name="T2" fmla="*/ 2 w 639"/>
                  <a:gd name="T3" fmla="*/ 1 h 186"/>
                  <a:gd name="T4" fmla="*/ 2 w 639"/>
                  <a:gd name="T5" fmla="*/ 1 h 186"/>
                  <a:gd name="T6" fmla="*/ 2 w 639"/>
                  <a:gd name="T7" fmla="*/ 1 h 186"/>
                  <a:gd name="T8" fmla="*/ 4 w 639"/>
                  <a:gd name="T9" fmla="*/ 1 h 186"/>
                  <a:gd name="T10" fmla="*/ 4 w 639"/>
                  <a:gd name="T11" fmla="*/ 1 h 186"/>
                  <a:gd name="T12" fmla="*/ 5 w 639"/>
                  <a:gd name="T13" fmla="*/ 1 h 186"/>
                  <a:gd name="T14" fmla="*/ 6 w 639"/>
                  <a:gd name="T15" fmla="*/ 1 h 186"/>
                  <a:gd name="T16" fmla="*/ 6 w 639"/>
                  <a:gd name="T17" fmla="*/ 1 h 186"/>
                  <a:gd name="T18" fmla="*/ 7 w 639"/>
                  <a:gd name="T19" fmla="*/ 1 h 186"/>
                  <a:gd name="T20" fmla="*/ 8 w 639"/>
                  <a:gd name="T21" fmla="*/ 1 h 186"/>
                  <a:gd name="T22" fmla="*/ 9 w 639"/>
                  <a:gd name="T23" fmla="*/ 1 h 186"/>
                  <a:gd name="T24" fmla="*/ 9 w 639"/>
                  <a:gd name="T25" fmla="*/ 1 h 186"/>
                  <a:gd name="T26" fmla="*/ 10 w 639"/>
                  <a:gd name="T27" fmla="*/ 1 h 186"/>
                  <a:gd name="T28" fmla="*/ 11 w 639"/>
                  <a:gd name="T29" fmla="*/ 1 h 186"/>
                  <a:gd name="T30" fmla="*/ 11 w 639"/>
                  <a:gd name="T31" fmla="*/ 1 h 186"/>
                  <a:gd name="T32" fmla="*/ 12 w 639"/>
                  <a:gd name="T33" fmla="*/ 1 h 186"/>
                  <a:gd name="T34" fmla="*/ 12 w 639"/>
                  <a:gd name="T35" fmla="*/ 1 h 186"/>
                  <a:gd name="T36" fmla="*/ 14 w 639"/>
                  <a:gd name="T37" fmla="*/ 1 h 186"/>
                  <a:gd name="T38" fmla="*/ 14 w 639"/>
                  <a:gd name="T39" fmla="*/ 1 h 186"/>
                  <a:gd name="T40" fmla="*/ 14 w 639"/>
                  <a:gd name="T41" fmla="*/ 1 h 186"/>
                  <a:gd name="T42" fmla="*/ 15 w 639"/>
                  <a:gd name="T43" fmla="*/ 1 h 186"/>
                  <a:gd name="T44" fmla="*/ 17 w 639"/>
                  <a:gd name="T45" fmla="*/ 1 h 186"/>
                  <a:gd name="T46" fmla="*/ 18 w 639"/>
                  <a:gd name="T47" fmla="*/ 1 h 186"/>
                  <a:gd name="T48" fmla="*/ 18 w 639"/>
                  <a:gd name="T49" fmla="*/ 1 h 186"/>
                  <a:gd name="T50" fmla="*/ 18 w 639"/>
                  <a:gd name="T51" fmla="*/ 1 h 186"/>
                  <a:gd name="T52" fmla="*/ 19 w 639"/>
                  <a:gd name="T53" fmla="*/ 1 h 186"/>
                  <a:gd name="T54" fmla="*/ 19 w 639"/>
                  <a:gd name="T55" fmla="*/ 1 h 186"/>
                  <a:gd name="T56" fmla="*/ 21 w 639"/>
                  <a:gd name="T57" fmla="*/ 1 h 186"/>
                  <a:gd name="T58" fmla="*/ 22 w 639"/>
                  <a:gd name="T59" fmla="*/ 1 h 186"/>
                  <a:gd name="T60" fmla="*/ 22 w 639"/>
                  <a:gd name="T61" fmla="*/ 1 h 186"/>
                  <a:gd name="T62" fmla="*/ 23 w 639"/>
                  <a:gd name="T63" fmla="*/ 1 h 186"/>
                  <a:gd name="T64" fmla="*/ 24 w 639"/>
                  <a:gd name="T65" fmla="*/ 1 h 186"/>
                  <a:gd name="T66" fmla="*/ 24 w 639"/>
                  <a:gd name="T67" fmla="*/ 1 h 186"/>
                  <a:gd name="T68" fmla="*/ 24 w 639"/>
                  <a:gd name="T69" fmla="*/ 1 h 186"/>
                  <a:gd name="T70" fmla="*/ 26 w 639"/>
                  <a:gd name="T71" fmla="*/ 1 h 186"/>
                  <a:gd name="T72" fmla="*/ 26 w 639"/>
                  <a:gd name="T73" fmla="*/ 1 h 186"/>
                  <a:gd name="T74" fmla="*/ 27 w 639"/>
                  <a:gd name="T75" fmla="*/ 1 h 186"/>
                  <a:gd name="T76" fmla="*/ 27 w 639"/>
                  <a:gd name="T77" fmla="*/ 1 h 186"/>
                  <a:gd name="T78" fmla="*/ 27 w 639"/>
                  <a:gd name="T79" fmla="*/ 1 h 186"/>
                  <a:gd name="T80" fmla="*/ 29 w 639"/>
                  <a:gd name="T81" fmla="*/ 1 h 186"/>
                  <a:gd name="T82" fmla="*/ 30 w 639"/>
                  <a:gd name="T83" fmla="*/ 1 h 186"/>
                  <a:gd name="T84" fmla="*/ 30 w 639"/>
                  <a:gd name="T85" fmla="*/ 1 h 186"/>
                  <a:gd name="T86" fmla="*/ 31 w 639"/>
                  <a:gd name="T87" fmla="*/ 1 h 186"/>
                  <a:gd name="T88" fmla="*/ 32 w 639"/>
                  <a:gd name="T89" fmla="*/ 1 h 186"/>
                  <a:gd name="T90" fmla="*/ 32 w 639"/>
                  <a:gd name="T91" fmla="*/ 1 h 186"/>
                  <a:gd name="T92" fmla="*/ 34 w 639"/>
                  <a:gd name="T93" fmla="*/ 1 h 186"/>
                  <a:gd name="T94" fmla="*/ 34 w 639"/>
                  <a:gd name="T95" fmla="*/ 1 h 186"/>
                  <a:gd name="T96" fmla="*/ 34 w 639"/>
                  <a:gd name="T97" fmla="*/ 1 h 186"/>
                  <a:gd name="T98" fmla="*/ 35 w 639"/>
                  <a:gd name="T99" fmla="*/ 1 h 186"/>
                  <a:gd name="T100" fmla="*/ 36 w 639"/>
                  <a:gd name="T101" fmla="*/ 1 h 186"/>
                  <a:gd name="T102" fmla="*/ 37 w 639"/>
                  <a:gd name="T103" fmla="*/ 1 h 186"/>
                  <a:gd name="T104" fmla="*/ 37 w 639"/>
                  <a:gd name="T105" fmla="*/ 1 h 186"/>
                  <a:gd name="T106" fmla="*/ 38 w 639"/>
                  <a:gd name="T107" fmla="*/ 1 h 186"/>
                  <a:gd name="T108" fmla="*/ 38 w 639"/>
                  <a:gd name="T109" fmla="*/ 1 h 186"/>
                  <a:gd name="T110" fmla="*/ 40 w 639"/>
                  <a:gd name="T111" fmla="*/ 1 h 186"/>
                  <a:gd name="T112" fmla="*/ 40 w 639"/>
                  <a:gd name="T113" fmla="*/ 1 h 186"/>
                  <a:gd name="T114" fmla="*/ 40 w 639"/>
                  <a:gd name="T115" fmla="*/ 1 h 186"/>
                  <a:gd name="T116" fmla="*/ 42 w 639"/>
                  <a:gd name="T117" fmla="*/ 1 h 186"/>
                  <a:gd name="T118" fmla="*/ 42 w 639"/>
                  <a:gd name="T119" fmla="*/ 1 h 186"/>
                  <a:gd name="T120" fmla="*/ 42 w 639"/>
                  <a:gd name="T121" fmla="*/ 1 h 186"/>
                  <a:gd name="T122" fmla="*/ 44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4" name="Group 27"/>
            <p:cNvGrpSpPr>
              <a:grpSpLocks/>
            </p:cNvGrpSpPr>
            <p:nvPr/>
          </p:nvGrpSpPr>
          <p:grpSpPr bwMode="auto">
            <a:xfrm>
              <a:off x="709" y="2355"/>
              <a:ext cx="384" cy="315"/>
              <a:chOff x="1920" y="3103"/>
              <a:chExt cx="515" cy="280"/>
            </a:xfrm>
          </p:grpSpPr>
          <p:sp>
            <p:nvSpPr>
              <p:cNvPr id="33912" name="Freeform 28"/>
              <p:cNvSpPr>
                <a:spLocks/>
              </p:cNvSpPr>
              <p:nvPr/>
            </p:nvSpPr>
            <p:spPr bwMode="auto">
              <a:xfrm>
                <a:off x="1920" y="3360"/>
                <a:ext cx="128" cy="23"/>
              </a:xfrm>
              <a:custGeom>
                <a:avLst/>
                <a:gdLst>
                  <a:gd name="T0" fmla="*/ 0 w 128"/>
                  <a:gd name="T1" fmla="*/ 7 h 23"/>
                  <a:gd name="T2" fmla="*/ 5 w 128"/>
                  <a:gd name="T3" fmla="*/ 4 h 23"/>
                  <a:gd name="T4" fmla="*/ 5 w 128"/>
                  <a:gd name="T5" fmla="*/ 11 h 23"/>
                  <a:gd name="T6" fmla="*/ 10 w 128"/>
                  <a:gd name="T7" fmla="*/ 11 h 23"/>
                  <a:gd name="T8" fmla="*/ 10 w 128"/>
                  <a:gd name="T9" fmla="*/ 7 h 23"/>
                  <a:gd name="T10" fmla="*/ 14 w 128"/>
                  <a:gd name="T11" fmla="*/ 15 h 23"/>
                  <a:gd name="T12" fmla="*/ 14 w 128"/>
                  <a:gd name="T13" fmla="*/ 11 h 23"/>
                  <a:gd name="T14" fmla="*/ 19 w 128"/>
                  <a:gd name="T15" fmla="*/ 11 h 23"/>
                  <a:gd name="T16" fmla="*/ 24 w 128"/>
                  <a:gd name="T17" fmla="*/ 7 h 23"/>
                  <a:gd name="T18" fmla="*/ 24 w 128"/>
                  <a:gd name="T19" fmla="*/ 15 h 23"/>
                  <a:gd name="T20" fmla="*/ 29 w 128"/>
                  <a:gd name="T21" fmla="*/ 4 h 23"/>
                  <a:gd name="T22" fmla="*/ 29 w 128"/>
                  <a:gd name="T23" fmla="*/ 11 h 23"/>
                  <a:gd name="T24" fmla="*/ 33 w 128"/>
                  <a:gd name="T25" fmla="*/ 11 h 23"/>
                  <a:gd name="T26" fmla="*/ 33 w 128"/>
                  <a:gd name="T27" fmla="*/ 11 h 23"/>
                  <a:gd name="T28" fmla="*/ 38 w 128"/>
                  <a:gd name="T29" fmla="*/ 19 h 23"/>
                  <a:gd name="T30" fmla="*/ 43 w 128"/>
                  <a:gd name="T31" fmla="*/ 15 h 23"/>
                  <a:gd name="T32" fmla="*/ 43 w 128"/>
                  <a:gd name="T33" fmla="*/ 15 h 23"/>
                  <a:gd name="T34" fmla="*/ 48 w 128"/>
                  <a:gd name="T35" fmla="*/ 11 h 23"/>
                  <a:gd name="T36" fmla="*/ 48 w 128"/>
                  <a:gd name="T37" fmla="*/ 15 h 23"/>
                  <a:gd name="T38" fmla="*/ 52 w 128"/>
                  <a:gd name="T39" fmla="*/ 11 h 23"/>
                  <a:gd name="T40" fmla="*/ 57 w 128"/>
                  <a:gd name="T41" fmla="*/ 15 h 23"/>
                  <a:gd name="T42" fmla="*/ 57 w 128"/>
                  <a:gd name="T43" fmla="*/ 15 h 23"/>
                  <a:gd name="T44" fmla="*/ 62 w 128"/>
                  <a:gd name="T45" fmla="*/ 11 h 23"/>
                  <a:gd name="T46" fmla="*/ 62 w 128"/>
                  <a:gd name="T47" fmla="*/ 11 h 23"/>
                  <a:gd name="T48" fmla="*/ 66 w 128"/>
                  <a:gd name="T49" fmla="*/ 11 h 23"/>
                  <a:gd name="T50" fmla="*/ 66 w 128"/>
                  <a:gd name="T51" fmla="*/ 15 h 23"/>
                  <a:gd name="T52" fmla="*/ 71 w 128"/>
                  <a:gd name="T53" fmla="*/ 15 h 23"/>
                  <a:gd name="T54" fmla="*/ 76 w 128"/>
                  <a:gd name="T55" fmla="*/ 15 h 23"/>
                  <a:gd name="T56" fmla="*/ 76 w 128"/>
                  <a:gd name="T57" fmla="*/ 15 h 23"/>
                  <a:gd name="T58" fmla="*/ 81 w 128"/>
                  <a:gd name="T59" fmla="*/ 15 h 23"/>
                  <a:gd name="T60" fmla="*/ 81 w 128"/>
                  <a:gd name="T61" fmla="*/ 19 h 23"/>
                  <a:gd name="T62" fmla="*/ 85 w 128"/>
                  <a:gd name="T63" fmla="*/ 15 h 23"/>
                  <a:gd name="T64" fmla="*/ 85 w 128"/>
                  <a:gd name="T65" fmla="*/ 11 h 23"/>
                  <a:gd name="T66" fmla="*/ 90 w 128"/>
                  <a:gd name="T67" fmla="*/ 11 h 23"/>
                  <a:gd name="T68" fmla="*/ 95 w 128"/>
                  <a:gd name="T69" fmla="*/ 19 h 23"/>
                  <a:gd name="T70" fmla="*/ 95 w 128"/>
                  <a:gd name="T71" fmla="*/ 19 h 23"/>
                  <a:gd name="T72" fmla="*/ 100 w 128"/>
                  <a:gd name="T73" fmla="*/ 15 h 23"/>
                  <a:gd name="T74" fmla="*/ 100 w 128"/>
                  <a:gd name="T75" fmla="*/ 15 h 23"/>
                  <a:gd name="T76" fmla="*/ 104 w 128"/>
                  <a:gd name="T77" fmla="*/ 15 h 23"/>
                  <a:gd name="T78" fmla="*/ 104 w 128"/>
                  <a:gd name="T79" fmla="*/ 15 h 23"/>
                  <a:gd name="T80" fmla="*/ 109 w 128"/>
                  <a:gd name="T81" fmla="*/ 11 h 23"/>
                  <a:gd name="T82" fmla="*/ 114 w 128"/>
                  <a:gd name="T83" fmla="*/ 15 h 23"/>
                  <a:gd name="T84" fmla="*/ 114 w 128"/>
                  <a:gd name="T85" fmla="*/ 19 h 23"/>
                  <a:gd name="T86" fmla="*/ 119 w 128"/>
                  <a:gd name="T87" fmla="*/ 11 h 23"/>
                  <a:gd name="T88" fmla="*/ 123 w 128"/>
                  <a:gd name="T89" fmla="*/ 7 h 23"/>
                  <a:gd name="T90" fmla="*/ 123 w 128"/>
                  <a:gd name="T91" fmla="*/ 11 h 23"/>
                  <a:gd name="T92" fmla="*/ 128 w 128"/>
                  <a:gd name="T93" fmla="*/ 11 h 23"/>
                  <a:gd name="T94" fmla="*/ 128 w 128"/>
                  <a:gd name="T95" fmla="*/ 0 h 2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28" h="23">
                    <a:moveTo>
                      <a:pt x="0" y="4"/>
                    </a:moveTo>
                    <a:lnTo>
                      <a:pt x="0" y="4"/>
                    </a:lnTo>
                    <a:lnTo>
                      <a:pt x="0" y="7"/>
                    </a:lnTo>
                    <a:lnTo>
                      <a:pt x="0" y="11"/>
                    </a:lnTo>
                    <a:lnTo>
                      <a:pt x="5" y="4"/>
                    </a:lnTo>
                    <a:lnTo>
                      <a:pt x="5" y="11"/>
                    </a:lnTo>
                    <a:lnTo>
                      <a:pt x="5" y="7"/>
                    </a:lnTo>
                    <a:lnTo>
                      <a:pt x="5" y="11"/>
                    </a:lnTo>
                    <a:lnTo>
                      <a:pt x="5" y="7"/>
                    </a:lnTo>
                    <a:lnTo>
                      <a:pt x="10" y="7"/>
                    </a:lnTo>
                    <a:lnTo>
                      <a:pt x="10" y="11"/>
                    </a:lnTo>
                    <a:lnTo>
                      <a:pt x="10" y="7"/>
                    </a:lnTo>
                    <a:lnTo>
                      <a:pt x="10" y="19"/>
                    </a:lnTo>
                    <a:lnTo>
                      <a:pt x="10" y="7"/>
                    </a:lnTo>
                    <a:lnTo>
                      <a:pt x="14" y="11"/>
                    </a:lnTo>
                    <a:lnTo>
                      <a:pt x="14" y="7"/>
                    </a:lnTo>
                    <a:lnTo>
                      <a:pt x="14" y="15"/>
                    </a:lnTo>
                    <a:lnTo>
                      <a:pt x="14" y="11"/>
                    </a:lnTo>
                    <a:lnTo>
                      <a:pt x="19" y="19"/>
                    </a:lnTo>
                    <a:lnTo>
                      <a:pt x="19" y="11"/>
                    </a:lnTo>
                    <a:lnTo>
                      <a:pt x="24" y="7"/>
                    </a:lnTo>
                    <a:lnTo>
                      <a:pt x="24" y="11"/>
                    </a:lnTo>
                    <a:lnTo>
                      <a:pt x="24" y="15"/>
                    </a:lnTo>
                    <a:lnTo>
                      <a:pt x="24" y="19"/>
                    </a:lnTo>
                    <a:lnTo>
                      <a:pt x="29" y="7"/>
                    </a:lnTo>
                    <a:lnTo>
                      <a:pt x="29" y="4"/>
                    </a:lnTo>
                    <a:lnTo>
                      <a:pt x="29" y="11"/>
                    </a:lnTo>
                    <a:lnTo>
                      <a:pt x="29" y="15"/>
                    </a:lnTo>
                    <a:lnTo>
                      <a:pt x="29" y="11"/>
                    </a:lnTo>
                    <a:lnTo>
                      <a:pt x="33" y="15"/>
                    </a:lnTo>
                    <a:lnTo>
                      <a:pt x="33" y="11"/>
                    </a:lnTo>
                    <a:lnTo>
                      <a:pt x="33" y="15"/>
                    </a:lnTo>
                    <a:lnTo>
                      <a:pt x="33" y="11"/>
                    </a:lnTo>
                    <a:lnTo>
                      <a:pt x="38" y="15"/>
                    </a:lnTo>
                    <a:lnTo>
                      <a:pt x="38" y="4"/>
                    </a:lnTo>
                    <a:lnTo>
                      <a:pt x="38" y="19"/>
                    </a:lnTo>
                    <a:lnTo>
                      <a:pt x="38" y="11"/>
                    </a:lnTo>
                    <a:lnTo>
                      <a:pt x="38" y="19"/>
                    </a:lnTo>
                    <a:lnTo>
                      <a:pt x="43" y="15"/>
                    </a:lnTo>
                    <a:lnTo>
                      <a:pt x="43" y="11"/>
                    </a:lnTo>
                    <a:lnTo>
                      <a:pt x="43" y="15"/>
                    </a:lnTo>
                    <a:lnTo>
                      <a:pt x="48" y="15"/>
                    </a:lnTo>
                    <a:lnTo>
                      <a:pt x="48" y="11"/>
                    </a:lnTo>
                    <a:lnTo>
                      <a:pt x="48" y="15"/>
                    </a:lnTo>
                    <a:lnTo>
                      <a:pt x="48" y="19"/>
                    </a:lnTo>
                    <a:lnTo>
                      <a:pt x="48" y="15"/>
                    </a:lnTo>
                    <a:lnTo>
                      <a:pt x="52" y="15"/>
                    </a:lnTo>
                    <a:lnTo>
                      <a:pt x="52" y="11"/>
                    </a:lnTo>
                    <a:lnTo>
                      <a:pt x="52" y="19"/>
                    </a:lnTo>
                    <a:lnTo>
                      <a:pt x="52" y="15"/>
                    </a:lnTo>
                    <a:lnTo>
                      <a:pt x="57" y="15"/>
                    </a:lnTo>
                    <a:lnTo>
                      <a:pt x="57" y="11"/>
                    </a:lnTo>
                    <a:lnTo>
                      <a:pt x="57" y="15"/>
                    </a:lnTo>
                    <a:lnTo>
                      <a:pt x="57" y="19"/>
                    </a:lnTo>
                    <a:lnTo>
                      <a:pt x="57" y="15"/>
                    </a:lnTo>
                    <a:lnTo>
                      <a:pt x="62" y="11"/>
                    </a:lnTo>
                    <a:lnTo>
                      <a:pt x="62" y="15"/>
                    </a:lnTo>
                    <a:lnTo>
                      <a:pt x="62" y="19"/>
                    </a:lnTo>
                    <a:lnTo>
                      <a:pt x="62" y="11"/>
                    </a:lnTo>
                    <a:lnTo>
                      <a:pt x="66" y="15"/>
                    </a:lnTo>
                    <a:lnTo>
                      <a:pt x="66" y="11"/>
                    </a:lnTo>
                    <a:lnTo>
                      <a:pt x="66" y="15"/>
                    </a:lnTo>
                    <a:lnTo>
                      <a:pt x="66" y="19"/>
                    </a:lnTo>
                    <a:lnTo>
                      <a:pt x="66" y="15"/>
                    </a:lnTo>
                    <a:lnTo>
                      <a:pt x="71" y="15"/>
                    </a:lnTo>
                    <a:lnTo>
                      <a:pt x="71" y="19"/>
                    </a:lnTo>
                    <a:lnTo>
                      <a:pt x="71" y="15"/>
                    </a:lnTo>
                    <a:lnTo>
                      <a:pt x="71" y="11"/>
                    </a:lnTo>
                    <a:lnTo>
                      <a:pt x="71" y="19"/>
                    </a:lnTo>
                    <a:lnTo>
                      <a:pt x="76" y="15"/>
                    </a:lnTo>
                    <a:lnTo>
                      <a:pt x="76" y="11"/>
                    </a:lnTo>
                    <a:lnTo>
                      <a:pt x="76" y="15"/>
                    </a:lnTo>
                    <a:lnTo>
                      <a:pt x="76" y="11"/>
                    </a:lnTo>
                    <a:lnTo>
                      <a:pt x="76" y="15"/>
                    </a:lnTo>
                    <a:lnTo>
                      <a:pt x="81" y="15"/>
                    </a:lnTo>
                    <a:lnTo>
                      <a:pt x="81" y="19"/>
                    </a:lnTo>
                    <a:lnTo>
                      <a:pt x="81" y="11"/>
                    </a:lnTo>
                    <a:lnTo>
                      <a:pt x="81" y="19"/>
                    </a:lnTo>
                    <a:lnTo>
                      <a:pt x="81" y="15"/>
                    </a:lnTo>
                    <a:lnTo>
                      <a:pt x="85" y="19"/>
                    </a:lnTo>
                    <a:lnTo>
                      <a:pt x="85" y="15"/>
                    </a:lnTo>
                    <a:lnTo>
                      <a:pt x="85" y="11"/>
                    </a:lnTo>
                    <a:lnTo>
                      <a:pt x="85" y="15"/>
                    </a:lnTo>
                    <a:lnTo>
                      <a:pt x="85" y="11"/>
                    </a:lnTo>
                    <a:lnTo>
                      <a:pt x="90" y="15"/>
                    </a:lnTo>
                    <a:lnTo>
                      <a:pt x="90" y="11"/>
                    </a:lnTo>
                    <a:lnTo>
                      <a:pt x="90" y="15"/>
                    </a:lnTo>
                    <a:lnTo>
                      <a:pt x="90" y="11"/>
                    </a:lnTo>
                    <a:lnTo>
                      <a:pt x="95" y="19"/>
                    </a:lnTo>
                    <a:lnTo>
                      <a:pt x="95" y="15"/>
                    </a:lnTo>
                    <a:lnTo>
                      <a:pt x="95" y="19"/>
                    </a:lnTo>
                    <a:lnTo>
                      <a:pt x="95" y="23"/>
                    </a:lnTo>
                    <a:lnTo>
                      <a:pt x="95" y="15"/>
                    </a:lnTo>
                    <a:lnTo>
                      <a:pt x="100" y="15"/>
                    </a:lnTo>
                    <a:lnTo>
                      <a:pt x="100" y="11"/>
                    </a:lnTo>
                    <a:lnTo>
                      <a:pt x="104" y="23"/>
                    </a:lnTo>
                    <a:lnTo>
                      <a:pt x="104" y="15"/>
                    </a:lnTo>
                    <a:lnTo>
                      <a:pt x="109" y="15"/>
                    </a:lnTo>
                    <a:lnTo>
                      <a:pt x="109" y="11"/>
                    </a:lnTo>
                    <a:lnTo>
                      <a:pt x="109" y="15"/>
                    </a:lnTo>
                    <a:lnTo>
                      <a:pt x="114" y="11"/>
                    </a:lnTo>
                    <a:lnTo>
                      <a:pt x="114" y="15"/>
                    </a:lnTo>
                    <a:lnTo>
                      <a:pt x="114" y="19"/>
                    </a:lnTo>
                    <a:lnTo>
                      <a:pt x="119" y="11"/>
                    </a:lnTo>
                    <a:lnTo>
                      <a:pt x="119" y="15"/>
                    </a:lnTo>
                    <a:lnTo>
                      <a:pt x="119" y="11"/>
                    </a:lnTo>
                    <a:lnTo>
                      <a:pt x="119" y="15"/>
                    </a:lnTo>
                    <a:lnTo>
                      <a:pt x="119" y="11"/>
                    </a:lnTo>
                    <a:lnTo>
                      <a:pt x="123" y="7"/>
                    </a:lnTo>
                    <a:lnTo>
                      <a:pt x="123" y="15"/>
                    </a:lnTo>
                    <a:lnTo>
                      <a:pt x="123" y="7"/>
                    </a:lnTo>
                    <a:lnTo>
                      <a:pt x="123" y="11"/>
                    </a:lnTo>
                    <a:lnTo>
                      <a:pt x="128" y="11"/>
                    </a:lnTo>
                    <a:lnTo>
                      <a:pt x="128" y="4"/>
                    </a:lnTo>
                    <a:lnTo>
                      <a:pt x="128"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13" name="Freeform 29"/>
              <p:cNvSpPr>
                <a:spLocks/>
              </p:cNvSpPr>
              <p:nvPr/>
            </p:nvSpPr>
            <p:spPr bwMode="auto">
              <a:xfrm>
                <a:off x="2049" y="3103"/>
                <a:ext cx="203" cy="261"/>
              </a:xfrm>
              <a:custGeom>
                <a:avLst/>
                <a:gdLst>
                  <a:gd name="T0" fmla="*/ 0 w 203"/>
                  <a:gd name="T1" fmla="*/ 121 h 261"/>
                  <a:gd name="T2" fmla="*/ 5 w 203"/>
                  <a:gd name="T3" fmla="*/ 23 h 261"/>
                  <a:gd name="T4" fmla="*/ 9 w 203"/>
                  <a:gd name="T5" fmla="*/ 0 h 261"/>
                  <a:gd name="T6" fmla="*/ 14 w 203"/>
                  <a:gd name="T7" fmla="*/ 12 h 261"/>
                  <a:gd name="T8" fmla="*/ 19 w 203"/>
                  <a:gd name="T9" fmla="*/ 19 h 261"/>
                  <a:gd name="T10" fmla="*/ 19 w 203"/>
                  <a:gd name="T11" fmla="*/ 35 h 261"/>
                  <a:gd name="T12" fmla="*/ 24 w 203"/>
                  <a:gd name="T13" fmla="*/ 39 h 261"/>
                  <a:gd name="T14" fmla="*/ 28 w 203"/>
                  <a:gd name="T15" fmla="*/ 55 h 261"/>
                  <a:gd name="T16" fmla="*/ 33 w 203"/>
                  <a:gd name="T17" fmla="*/ 58 h 261"/>
                  <a:gd name="T18" fmla="*/ 33 w 203"/>
                  <a:gd name="T19" fmla="*/ 66 h 261"/>
                  <a:gd name="T20" fmla="*/ 38 w 203"/>
                  <a:gd name="T21" fmla="*/ 82 h 261"/>
                  <a:gd name="T22" fmla="*/ 43 w 203"/>
                  <a:gd name="T23" fmla="*/ 90 h 261"/>
                  <a:gd name="T24" fmla="*/ 47 w 203"/>
                  <a:gd name="T25" fmla="*/ 93 h 261"/>
                  <a:gd name="T26" fmla="*/ 47 w 203"/>
                  <a:gd name="T27" fmla="*/ 101 h 261"/>
                  <a:gd name="T28" fmla="*/ 52 w 203"/>
                  <a:gd name="T29" fmla="*/ 105 h 261"/>
                  <a:gd name="T30" fmla="*/ 57 w 203"/>
                  <a:gd name="T31" fmla="*/ 117 h 261"/>
                  <a:gd name="T32" fmla="*/ 61 w 203"/>
                  <a:gd name="T33" fmla="*/ 121 h 261"/>
                  <a:gd name="T34" fmla="*/ 61 w 203"/>
                  <a:gd name="T35" fmla="*/ 121 h 261"/>
                  <a:gd name="T36" fmla="*/ 66 w 203"/>
                  <a:gd name="T37" fmla="*/ 129 h 261"/>
                  <a:gd name="T38" fmla="*/ 71 w 203"/>
                  <a:gd name="T39" fmla="*/ 132 h 261"/>
                  <a:gd name="T40" fmla="*/ 76 w 203"/>
                  <a:gd name="T41" fmla="*/ 136 h 261"/>
                  <a:gd name="T42" fmla="*/ 76 w 203"/>
                  <a:gd name="T43" fmla="*/ 140 h 261"/>
                  <a:gd name="T44" fmla="*/ 80 w 203"/>
                  <a:gd name="T45" fmla="*/ 140 h 261"/>
                  <a:gd name="T46" fmla="*/ 85 w 203"/>
                  <a:gd name="T47" fmla="*/ 148 h 261"/>
                  <a:gd name="T48" fmla="*/ 90 w 203"/>
                  <a:gd name="T49" fmla="*/ 156 h 261"/>
                  <a:gd name="T50" fmla="*/ 95 w 203"/>
                  <a:gd name="T51" fmla="*/ 152 h 261"/>
                  <a:gd name="T52" fmla="*/ 95 w 203"/>
                  <a:gd name="T53" fmla="*/ 156 h 261"/>
                  <a:gd name="T54" fmla="*/ 99 w 203"/>
                  <a:gd name="T55" fmla="*/ 156 h 261"/>
                  <a:gd name="T56" fmla="*/ 104 w 203"/>
                  <a:gd name="T57" fmla="*/ 160 h 261"/>
                  <a:gd name="T58" fmla="*/ 109 w 203"/>
                  <a:gd name="T59" fmla="*/ 160 h 261"/>
                  <a:gd name="T60" fmla="*/ 109 w 203"/>
                  <a:gd name="T61" fmla="*/ 164 h 261"/>
                  <a:gd name="T62" fmla="*/ 113 w 203"/>
                  <a:gd name="T63" fmla="*/ 160 h 261"/>
                  <a:gd name="T64" fmla="*/ 118 w 203"/>
                  <a:gd name="T65" fmla="*/ 171 h 261"/>
                  <a:gd name="T66" fmla="*/ 123 w 203"/>
                  <a:gd name="T67" fmla="*/ 164 h 261"/>
                  <a:gd name="T68" fmla="*/ 123 w 203"/>
                  <a:gd name="T69" fmla="*/ 168 h 261"/>
                  <a:gd name="T70" fmla="*/ 128 w 203"/>
                  <a:gd name="T71" fmla="*/ 171 h 261"/>
                  <a:gd name="T72" fmla="*/ 132 w 203"/>
                  <a:gd name="T73" fmla="*/ 168 h 261"/>
                  <a:gd name="T74" fmla="*/ 137 w 203"/>
                  <a:gd name="T75" fmla="*/ 175 h 261"/>
                  <a:gd name="T76" fmla="*/ 137 w 203"/>
                  <a:gd name="T77" fmla="*/ 171 h 261"/>
                  <a:gd name="T78" fmla="*/ 142 w 203"/>
                  <a:gd name="T79" fmla="*/ 179 h 261"/>
                  <a:gd name="T80" fmla="*/ 147 w 203"/>
                  <a:gd name="T81" fmla="*/ 179 h 261"/>
                  <a:gd name="T82" fmla="*/ 151 w 203"/>
                  <a:gd name="T83" fmla="*/ 175 h 261"/>
                  <a:gd name="T84" fmla="*/ 156 w 203"/>
                  <a:gd name="T85" fmla="*/ 179 h 261"/>
                  <a:gd name="T86" fmla="*/ 156 w 203"/>
                  <a:gd name="T87" fmla="*/ 179 h 261"/>
                  <a:gd name="T88" fmla="*/ 161 w 203"/>
                  <a:gd name="T89" fmla="*/ 179 h 261"/>
                  <a:gd name="T90" fmla="*/ 165 w 203"/>
                  <a:gd name="T91" fmla="*/ 191 h 261"/>
                  <a:gd name="T92" fmla="*/ 170 w 203"/>
                  <a:gd name="T93" fmla="*/ 183 h 261"/>
                  <a:gd name="T94" fmla="*/ 170 w 203"/>
                  <a:gd name="T95" fmla="*/ 191 h 261"/>
                  <a:gd name="T96" fmla="*/ 175 w 203"/>
                  <a:gd name="T97" fmla="*/ 187 h 261"/>
                  <a:gd name="T98" fmla="*/ 180 w 203"/>
                  <a:gd name="T99" fmla="*/ 191 h 261"/>
                  <a:gd name="T100" fmla="*/ 184 w 203"/>
                  <a:gd name="T101" fmla="*/ 187 h 261"/>
                  <a:gd name="T102" fmla="*/ 184 w 203"/>
                  <a:gd name="T103" fmla="*/ 187 h 261"/>
                  <a:gd name="T104" fmla="*/ 189 w 203"/>
                  <a:gd name="T105" fmla="*/ 187 h 261"/>
                  <a:gd name="T106" fmla="*/ 194 w 203"/>
                  <a:gd name="T107" fmla="*/ 187 h 261"/>
                  <a:gd name="T108" fmla="*/ 199 w 203"/>
                  <a:gd name="T109" fmla="*/ 187 h 261"/>
                  <a:gd name="T110" fmla="*/ 199 w 203"/>
                  <a:gd name="T111" fmla="*/ 187 h 2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03" h="261">
                    <a:moveTo>
                      <a:pt x="0" y="261"/>
                    </a:moveTo>
                    <a:lnTo>
                      <a:pt x="0" y="210"/>
                    </a:lnTo>
                    <a:lnTo>
                      <a:pt x="0" y="168"/>
                    </a:lnTo>
                    <a:lnTo>
                      <a:pt x="0" y="121"/>
                    </a:lnTo>
                    <a:lnTo>
                      <a:pt x="5" y="90"/>
                    </a:lnTo>
                    <a:lnTo>
                      <a:pt x="5" y="58"/>
                    </a:lnTo>
                    <a:lnTo>
                      <a:pt x="5" y="43"/>
                    </a:lnTo>
                    <a:lnTo>
                      <a:pt x="5" y="23"/>
                    </a:lnTo>
                    <a:lnTo>
                      <a:pt x="5" y="16"/>
                    </a:lnTo>
                    <a:lnTo>
                      <a:pt x="9" y="16"/>
                    </a:lnTo>
                    <a:lnTo>
                      <a:pt x="9" y="8"/>
                    </a:lnTo>
                    <a:lnTo>
                      <a:pt x="9" y="0"/>
                    </a:lnTo>
                    <a:lnTo>
                      <a:pt x="9" y="12"/>
                    </a:lnTo>
                    <a:lnTo>
                      <a:pt x="14" y="12"/>
                    </a:lnTo>
                    <a:lnTo>
                      <a:pt x="14" y="16"/>
                    </a:lnTo>
                    <a:lnTo>
                      <a:pt x="19" y="19"/>
                    </a:lnTo>
                    <a:lnTo>
                      <a:pt x="19" y="23"/>
                    </a:lnTo>
                    <a:lnTo>
                      <a:pt x="19" y="27"/>
                    </a:lnTo>
                    <a:lnTo>
                      <a:pt x="19" y="31"/>
                    </a:lnTo>
                    <a:lnTo>
                      <a:pt x="19" y="35"/>
                    </a:lnTo>
                    <a:lnTo>
                      <a:pt x="24" y="35"/>
                    </a:lnTo>
                    <a:lnTo>
                      <a:pt x="24" y="39"/>
                    </a:lnTo>
                    <a:lnTo>
                      <a:pt x="24" y="43"/>
                    </a:lnTo>
                    <a:lnTo>
                      <a:pt x="24" y="47"/>
                    </a:lnTo>
                    <a:lnTo>
                      <a:pt x="28" y="51"/>
                    </a:lnTo>
                    <a:lnTo>
                      <a:pt x="28" y="55"/>
                    </a:lnTo>
                    <a:lnTo>
                      <a:pt x="33" y="58"/>
                    </a:lnTo>
                    <a:lnTo>
                      <a:pt x="33" y="62"/>
                    </a:lnTo>
                    <a:lnTo>
                      <a:pt x="33" y="74"/>
                    </a:lnTo>
                    <a:lnTo>
                      <a:pt x="33" y="66"/>
                    </a:lnTo>
                    <a:lnTo>
                      <a:pt x="38" y="74"/>
                    </a:lnTo>
                    <a:lnTo>
                      <a:pt x="38" y="82"/>
                    </a:lnTo>
                    <a:lnTo>
                      <a:pt x="38" y="86"/>
                    </a:lnTo>
                    <a:lnTo>
                      <a:pt x="43" y="86"/>
                    </a:lnTo>
                    <a:lnTo>
                      <a:pt x="43" y="90"/>
                    </a:lnTo>
                    <a:lnTo>
                      <a:pt x="43" y="93"/>
                    </a:lnTo>
                    <a:lnTo>
                      <a:pt x="43" y="86"/>
                    </a:lnTo>
                    <a:lnTo>
                      <a:pt x="43" y="93"/>
                    </a:lnTo>
                    <a:lnTo>
                      <a:pt x="47" y="93"/>
                    </a:lnTo>
                    <a:lnTo>
                      <a:pt x="47" y="101"/>
                    </a:lnTo>
                    <a:lnTo>
                      <a:pt x="52" y="101"/>
                    </a:lnTo>
                    <a:lnTo>
                      <a:pt x="52" y="109"/>
                    </a:lnTo>
                    <a:lnTo>
                      <a:pt x="52" y="105"/>
                    </a:lnTo>
                    <a:lnTo>
                      <a:pt x="57" y="109"/>
                    </a:lnTo>
                    <a:lnTo>
                      <a:pt x="57" y="113"/>
                    </a:lnTo>
                    <a:lnTo>
                      <a:pt x="57" y="117"/>
                    </a:lnTo>
                    <a:lnTo>
                      <a:pt x="57" y="113"/>
                    </a:lnTo>
                    <a:lnTo>
                      <a:pt x="57" y="109"/>
                    </a:lnTo>
                    <a:lnTo>
                      <a:pt x="57" y="121"/>
                    </a:lnTo>
                    <a:lnTo>
                      <a:pt x="61" y="121"/>
                    </a:lnTo>
                    <a:lnTo>
                      <a:pt x="61" y="117"/>
                    </a:lnTo>
                    <a:lnTo>
                      <a:pt x="61" y="121"/>
                    </a:lnTo>
                    <a:lnTo>
                      <a:pt x="66" y="121"/>
                    </a:lnTo>
                    <a:lnTo>
                      <a:pt x="66" y="125"/>
                    </a:lnTo>
                    <a:lnTo>
                      <a:pt x="66" y="129"/>
                    </a:lnTo>
                    <a:lnTo>
                      <a:pt x="71" y="129"/>
                    </a:lnTo>
                    <a:lnTo>
                      <a:pt x="71" y="132"/>
                    </a:lnTo>
                    <a:lnTo>
                      <a:pt x="71" y="140"/>
                    </a:lnTo>
                    <a:lnTo>
                      <a:pt x="76" y="136"/>
                    </a:lnTo>
                    <a:lnTo>
                      <a:pt x="76" y="140"/>
                    </a:lnTo>
                    <a:lnTo>
                      <a:pt x="80" y="140"/>
                    </a:lnTo>
                    <a:lnTo>
                      <a:pt x="80" y="144"/>
                    </a:lnTo>
                    <a:lnTo>
                      <a:pt x="80" y="140"/>
                    </a:lnTo>
                    <a:lnTo>
                      <a:pt x="85" y="144"/>
                    </a:lnTo>
                    <a:lnTo>
                      <a:pt x="85" y="148"/>
                    </a:lnTo>
                    <a:lnTo>
                      <a:pt x="85" y="144"/>
                    </a:lnTo>
                    <a:lnTo>
                      <a:pt x="90" y="144"/>
                    </a:lnTo>
                    <a:lnTo>
                      <a:pt x="90" y="156"/>
                    </a:lnTo>
                    <a:lnTo>
                      <a:pt x="90" y="148"/>
                    </a:lnTo>
                    <a:lnTo>
                      <a:pt x="90" y="152"/>
                    </a:lnTo>
                    <a:lnTo>
                      <a:pt x="90" y="148"/>
                    </a:lnTo>
                    <a:lnTo>
                      <a:pt x="95" y="152"/>
                    </a:lnTo>
                    <a:lnTo>
                      <a:pt x="95" y="156"/>
                    </a:lnTo>
                    <a:lnTo>
                      <a:pt x="99" y="160"/>
                    </a:lnTo>
                    <a:lnTo>
                      <a:pt x="99" y="156"/>
                    </a:lnTo>
                    <a:lnTo>
                      <a:pt x="99" y="160"/>
                    </a:lnTo>
                    <a:lnTo>
                      <a:pt x="99" y="156"/>
                    </a:lnTo>
                    <a:lnTo>
                      <a:pt x="99" y="160"/>
                    </a:lnTo>
                    <a:lnTo>
                      <a:pt x="104" y="160"/>
                    </a:lnTo>
                    <a:lnTo>
                      <a:pt x="109" y="160"/>
                    </a:lnTo>
                    <a:lnTo>
                      <a:pt x="109" y="164"/>
                    </a:lnTo>
                    <a:lnTo>
                      <a:pt x="109" y="160"/>
                    </a:lnTo>
                    <a:lnTo>
                      <a:pt x="109" y="164"/>
                    </a:lnTo>
                    <a:lnTo>
                      <a:pt x="113" y="168"/>
                    </a:lnTo>
                    <a:lnTo>
                      <a:pt x="113" y="164"/>
                    </a:lnTo>
                    <a:lnTo>
                      <a:pt x="113" y="160"/>
                    </a:lnTo>
                    <a:lnTo>
                      <a:pt x="118" y="160"/>
                    </a:lnTo>
                    <a:lnTo>
                      <a:pt x="118" y="171"/>
                    </a:lnTo>
                    <a:lnTo>
                      <a:pt x="118" y="164"/>
                    </a:lnTo>
                    <a:lnTo>
                      <a:pt x="123" y="164"/>
                    </a:lnTo>
                    <a:lnTo>
                      <a:pt x="123" y="168"/>
                    </a:lnTo>
                    <a:lnTo>
                      <a:pt x="123" y="164"/>
                    </a:lnTo>
                    <a:lnTo>
                      <a:pt x="123" y="168"/>
                    </a:lnTo>
                    <a:lnTo>
                      <a:pt x="128" y="168"/>
                    </a:lnTo>
                    <a:lnTo>
                      <a:pt x="128" y="171"/>
                    </a:lnTo>
                    <a:lnTo>
                      <a:pt x="132" y="171"/>
                    </a:lnTo>
                    <a:lnTo>
                      <a:pt x="132" y="164"/>
                    </a:lnTo>
                    <a:lnTo>
                      <a:pt x="132" y="168"/>
                    </a:lnTo>
                    <a:lnTo>
                      <a:pt x="132" y="171"/>
                    </a:lnTo>
                    <a:lnTo>
                      <a:pt x="137" y="171"/>
                    </a:lnTo>
                    <a:lnTo>
                      <a:pt x="137" y="175"/>
                    </a:lnTo>
                    <a:lnTo>
                      <a:pt x="137" y="171"/>
                    </a:lnTo>
                    <a:lnTo>
                      <a:pt x="137" y="179"/>
                    </a:lnTo>
                    <a:lnTo>
                      <a:pt x="137" y="171"/>
                    </a:lnTo>
                    <a:lnTo>
                      <a:pt x="142" y="175"/>
                    </a:lnTo>
                    <a:lnTo>
                      <a:pt x="142" y="179"/>
                    </a:lnTo>
                    <a:lnTo>
                      <a:pt x="142" y="183"/>
                    </a:lnTo>
                    <a:lnTo>
                      <a:pt x="147" y="175"/>
                    </a:lnTo>
                    <a:lnTo>
                      <a:pt x="147" y="179"/>
                    </a:lnTo>
                    <a:lnTo>
                      <a:pt x="151" y="179"/>
                    </a:lnTo>
                    <a:lnTo>
                      <a:pt x="151" y="175"/>
                    </a:lnTo>
                    <a:lnTo>
                      <a:pt x="151" y="179"/>
                    </a:lnTo>
                    <a:lnTo>
                      <a:pt x="156" y="179"/>
                    </a:lnTo>
                    <a:lnTo>
                      <a:pt x="156" y="175"/>
                    </a:lnTo>
                    <a:lnTo>
                      <a:pt x="156" y="179"/>
                    </a:lnTo>
                    <a:lnTo>
                      <a:pt x="161" y="179"/>
                    </a:lnTo>
                    <a:lnTo>
                      <a:pt x="161" y="183"/>
                    </a:lnTo>
                    <a:lnTo>
                      <a:pt x="165" y="183"/>
                    </a:lnTo>
                    <a:lnTo>
                      <a:pt x="165" y="191"/>
                    </a:lnTo>
                    <a:lnTo>
                      <a:pt x="165" y="183"/>
                    </a:lnTo>
                    <a:lnTo>
                      <a:pt x="165" y="187"/>
                    </a:lnTo>
                    <a:lnTo>
                      <a:pt x="170" y="183"/>
                    </a:lnTo>
                    <a:lnTo>
                      <a:pt x="170" y="191"/>
                    </a:lnTo>
                    <a:lnTo>
                      <a:pt x="175" y="187"/>
                    </a:lnTo>
                    <a:lnTo>
                      <a:pt x="175" y="191"/>
                    </a:lnTo>
                    <a:lnTo>
                      <a:pt x="175" y="187"/>
                    </a:lnTo>
                    <a:lnTo>
                      <a:pt x="175" y="191"/>
                    </a:lnTo>
                    <a:lnTo>
                      <a:pt x="175" y="187"/>
                    </a:lnTo>
                    <a:lnTo>
                      <a:pt x="180" y="183"/>
                    </a:lnTo>
                    <a:lnTo>
                      <a:pt x="180" y="191"/>
                    </a:lnTo>
                    <a:lnTo>
                      <a:pt x="180" y="183"/>
                    </a:lnTo>
                    <a:lnTo>
                      <a:pt x="180" y="187"/>
                    </a:lnTo>
                    <a:lnTo>
                      <a:pt x="184" y="187"/>
                    </a:lnTo>
                    <a:lnTo>
                      <a:pt x="184" y="191"/>
                    </a:lnTo>
                    <a:lnTo>
                      <a:pt x="184" y="187"/>
                    </a:lnTo>
                    <a:lnTo>
                      <a:pt x="189" y="191"/>
                    </a:lnTo>
                    <a:lnTo>
                      <a:pt x="189" y="183"/>
                    </a:lnTo>
                    <a:lnTo>
                      <a:pt x="189" y="187"/>
                    </a:lnTo>
                    <a:lnTo>
                      <a:pt x="189" y="191"/>
                    </a:lnTo>
                    <a:lnTo>
                      <a:pt x="194" y="191"/>
                    </a:lnTo>
                    <a:lnTo>
                      <a:pt x="194" y="187"/>
                    </a:lnTo>
                    <a:lnTo>
                      <a:pt x="194" y="191"/>
                    </a:lnTo>
                    <a:lnTo>
                      <a:pt x="194" y="187"/>
                    </a:lnTo>
                    <a:lnTo>
                      <a:pt x="194" y="195"/>
                    </a:lnTo>
                    <a:lnTo>
                      <a:pt x="199" y="187"/>
                    </a:lnTo>
                    <a:lnTo>
                      <a:pt x="199" y="191"/>
                    </a:lnTo>
                    <a:lnTo>
                      <a:pt x="199" y="195"/>
                    </a:lnTo>
                    <a:lnTo>
                      <a:pt x="199" y="187"/>
                    </a:lnTo>
                    <a:lnTo>
                      <a:pt x="203" y="187"/>
                    </a:lnTo>
                    <a:lnTo>
                      <a:pt x="203" y="19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14" name="Freeform 30"/>
              <p:cNvSpPr>
                <a:spLocks/>
              </p:cNvSpPr>
              <p:nvPr/>
            </p:nvSpPr>
            <p:spPr bwMode="auto">
              <a:xfrm rot="402789">
                <a:off x="2255" y="3303"/>
                <a:ext cx="180" cy="12"/>
              </a:xfrm>
              <a:custGeom>
                <a:avLst/>
                <a:gdLst>
                  <a:gd name="T0" fmla="*/ 0 w 30"/>
                  <a:gd name="T1" fmla="*/ 107827 h 5"/>
                  <a:gd name="T2" fmla="*/ 2147483647 w 30"/>
                  <a:gd name="T3" fmla="*/ 0 h 5"/>
                  <a:gd name="T4" fmla="*/ 2147483647 w 30"/>
                  <a:gd name="T5" fmla="*/ 76999 h 5"/>
                  <a:gd name="T6" fmla="*/ 2147483647 w 30"/>
                  <a:gd name="T7" fmla="*/ 32083 h 5"/>
                  <a:gd name="T8" fmla="*/ 2147483647 w 30"/>
                  <a:gd name="T9" fmla="*/ 32083 h 5"/>
                  <a:gd name="T10" fmla="*/ 2147483647 w 30"/>
                  <a:gd name="T11" fmla="*/ 76999 h 5"/>
                  <a:gd name="T12" fmla="*/ 2147483647 w 30"/>
                  <a:gd name="T13" fmla="*/ 76999 h 5"/>
                  <a:gd name="T14" fmla="*/ 2147483647 w 30"/>
                  <a:gd name="T15" fmla="*/ 32083 h 5"/>
                  <a:gd name="T16" fmla="*/ 2147483647 w 30"/>
                  <a:gd name="T17" fmla="*/ 32083 h 5"/>
                  <a:gd name="T18" fmla="*/ 2147483647 w 30"/>
                  <a:gd name="T19" fmla="*/ 76999 h 5"/>
                  <a:gd name="T20" fmla="*/ 2147483647 w 30"/>
                  <a:gd name="T21" fmla="*/ 76999 h 5"/>
                  <a:gd name="T22" fmla="*/ 2147483647 w 30"/>
                  <a:gd name="T23" fmla="*/ 76999 h 5"/>
                  <a:gd name="T24" fmla="*/ 2147483647 w 30"/>
                  <a:gd name="T25" fmla="*/ 32083 h 5"/>
                  <a:gd name="T26" fmla="*/ 2147483647 w 30"/>
                  <a:gd name="T27" fmla="*/ 0 h 5"/>
                  <a:gd name="T28" fmla="*/ 2147483647 w 30"/>
                  <a:gd name="T29" fmla="*/ 32083 h 5"/>
                  <a:gd name="T30" fmla="*/ 2147483647 w 30"/>
                  <a:gd name="T31" fmla="*/ 0 h 5"/>
                  <a:gd name="T32" fmla="*/ 2147483647 w 30"/>
                  <a:gd name="T33" fmla="*/ 76999 h 5"/>
                  <a:gd name="T34" fmla="*/ 2147483647 w 30"/>
                  <a:gd name="T35" fmla="*/ 32083 h 5"/>
                  <a:gd name="T36" fmla="*/ 2147483647 w 30"/>
                  <a:gd name="T37" fmla="*/ 32083 h 5"/>
                  <a:gd name="T38" fmla="*/ 2147483647 w 30"/>
                  <a:gd name="T39" fmla="*/ 76999 h 5"/>
                  <a:gd name="T40" fmla="*/ 2147483647 w 30"/>
                  <a:gd name="T41" fmla="*/ 76999 h 5"/>
                  <a:gd name="T42" fmla="*/ 2147483647 w 30"/>
                  <a:gd name="T43" fmla="*/ 76999 h 5"/>
                  <a:gd name="T44" fmla="*/ 2147483647 w 30"/>
                  <a:gd name="T45" fmla="*/ 0 h 5"/>
                  <a:gd name="T46" fmla="*/ 2147483647 w 30"/>
                  <a:gd name="T47" fmla="*/ 76999 h 5"/>
                  <a:gd name="T48" fmla="*/ 2147483647 w 30"/>
                  <a:gd name="T49" fmla="*/ 32083 h 5"/>
                  <a:gd name="T50" fmla="*/ 2147483647 w 30"/>
                  <a:gd name="T51" fmla="*/ 76999 h 5"/>
                  <a:gd name="T52" fmla="*/ 2147483647 w 30"/>
                  <a:gd name="T53" fmla="*/ 76999 h 5"/>
                  <a:gd name="T54" fmla="*/ 2147483647 w 30"/>
                  <a:gd name="T55" fmla="*/ 76999 h 5"/>
                  <a:gd name="T56" fmla="*/ 2147483647 w 30"/>
                  <a:gd name="T57" fmla="*/ 76999 h 5"/>
                  <a:gd name="T58" fmla="*/ 2147483647 w 30"/>
                  <a:gd name="T59" fmla="*/ 76999 h 5"/>
                  <a:gd name="T60" fmla="*/ 2147483647 w 30"/>
                  <a:gd name="T61" fmla="*/ 76999 h 5"/>
                  <a:gd name="T62" fmla="*/ 2147483647 w 30"/>
                  <a:gd name="T63" fmla="*/ 76999 h 5"/>
                  <a:gd name="T64" fmla="*/ 2147483647 w 30"/>
                  <a:gd name="T65" fmla="*/ 76999 h 5"/>
                  <a:gd name="T66" fmla="*/ 2147483647 w 30"/>
                  <a:gd name="T67" fmla="*/ 76999 h 5"/>
                  <a:gd name="T68" fmla="*/ 2147483647 w 30"/>
                  <a:gd name="T69" fmla="*/ 76999 h 5"/>
                  <a:gd name="T70" fmla="*/ 2147483647 w 30"/>
                  <a:gd name="T71" fmla="*/ 32083 h 5"/>
                  <a:gd name="T72" fmla="*/ 2147483647 w 30"/>
                  <a:gd name="T73" fmla="*/ 107827 h 5"/>
                  <a:gd name="T74" fmla="*/ 2147483647 w 30"/>
                  <a:gd name="T75" fmla="*/ 76999 h 5"/>
                  <a:gd name="T76" fmla="*/ 2147483647 w 30"/>
                  <a:gd name="T77" fmla="*/ 76999 h 5"/>
                  <a:gd name="T78" fmla="*/ 2147483647 w 30"/>
                  <a:gd name="T79" fmla="*/ 107827 h 5"/>
                  <a:gd name="T80" fmla="*/ 2147483647 w 30"/>
                  <a:gd name="T81" fmla="*/ 76999 h 5"/>
                  <a:gd name="T82" fmla="*/ 2147483647 w 30"/>
                  <a:gd name="T83" fmla="*/ 153278 h 5"/>
                  <a:gd name="T84" fmla="*/ 2147483647 w 30"/>
                  <a:gd name="T85" fmla="*/ 76999 h 5"/>
                  <a:gd name="T86" fmla="*/ 2147483647 w 30"/>
                  <a:gd name="T87" fmla="*/ 107827 h 5"/>
                  <a:gd name="T88" fmla="*/ 2147483647 w 30"/>
                  <a:gd name="T89" fmla="*/ 76999 h 5"/>
                  <a:gd name="T90" fmla="*/ 2147483647 w 30"/>
                  <a:gd name="T91" fmla="*/ 76999 h 5"/>
                  <a:gd name="T92" fmla="*/ 2147483647 w 30"/>
                  <a:gd name="T93" fmla="*/ 107827 h 5"/>
                  <a:gd name="T94" fmla="*/ 2147483647 w 30"/>
                  <a:gd name="T95" fmla="*/ 153278 h 5"/>
                  <a:gd name="T96" fmla="*/ 2147483647 w 30"/>
                  <a:gd name="T97" fmla="*/ 107827 h 5"/>
                  <a:gd name="T98" fmla="*/ 2147483647 w 30"/>
                  <a:gd name="T99" fmla="*/ 184798 h 5"/>
                  <a:gd name="T100" fmla="*/ 2147483647 w 30"/>
                  <a:gd name="T101" fmla="*/ 107827 h 5"/>
                  <a:gd name="T102" fmla="*/ 2147483647 w 30"/>
                  <a:gd name="T103" fmla="*/ 107827 h 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 h="5">
                    <a:moveTo>
                      <a:pt x="0" y="0"/>
                    </a:moveTo>
                    <a:lnTo>
                      <a:pt x="0" y="0"/>
                    </a:lnTo>
                    <a:lnTo>
                      <a:pt x="0" y="3"/>
                    </a:lnTo>
                    <a:lnTo>
                      <a:pt x="1" y="2"/>
                    </a:lnTo>
                    <a:lnTo>
                      <a:pt x="1" y="1"/>
                    </a:lnTo>
                    <a:lnTo>
                      <a:pt x="1" y="0"/>
                    </a:lnTo>
                    <a:lnTo>
                      <a:pt x="1" y="1"/>
                    </a:lnTo>
                    <a:lnTo>
                      <a:pt x="1" y="0"/>
                    </a:lnTo>
                    <a:lnTo>
                      <a:pt x="2" y="2"/>
                    </a:lnTo>
                    <a:lnTo>
                      <a:pt x="2" y="1"/>
                    </a:lnTo>
                    <a:lnTo>
                      <a:pt x="2" y="0"/>
                    </a:lnTo>
                    <a:lnTo>
                      <a:pt x="3" y="0"/>
                    </a:lnTo>
                    <a:lnTo>
                      <a:pt x="3" y="1"/>
                    </a:lnTo>
                    <a:lnTo>
                      <a:pt x="3" y="0"/>
                    </a:lnTo>
                    <a:lnTo>
                      <a:pt x="3" y="2"/>
                    </a:lnTo>
                    <a:lnTo>
                      <a:pt x="4" y="2"/>
                    </a:lnTo>
                    <a:lnTo>
                      <a:pt x="4" y="1"/>
                    </a:lnTo>
                    <a:lnTo>
                      <a:pt x="4" y="2"/>
                    </a:lnTo>
                    <a:lnTo>
                      <a:pt x="4" y="3"/>
                    </a:lnTo>
                    <a:lnTo>
                      <a:pt x="4" y="1"/>
                    </a:lnTo>
                    <a:lnTo>
                      <a:pt x="5" y="1"/>
                    </a:lnTo>
                    <a:lnTo>
                      <a:pt x="5" y="0"/>
                    </a:lnTo>
                    <a:lnTo>
                      <a:pt x="5" y="1"/>
                    </a:lnTo>
                    <a:lnTo>
                      <a:pt x="5" y="0"/>
                    </a:lnTo>
                    <a:lnTo>
                      <a:pt x="5" y="3"/>
                    </a:lnTo>
                    <a:lnTo>
                      <a:pt x="6" y="2"/>
                    </a:lnTo>
                    <a:lnTo>
                      <a:pt x="6" y="0"/>
                    </a:lnTo>
                    <a:lnTo>
                      <a:pt x="6" y="1"/>
                    </a:lnTo>
                    <a:lnTo>
                      <a:pt x="6" y="2"/>
                    </a:lnTo>
                    <a:lnTo>
                      <a:pt x="7" y="2"/>
                    </a:lnTo>
                    <a:lnTo>
                      <a:pt x="7" y="0"/>
                    </a:lnTo>
                    <a:lnTo>
                      <a:pt x="7" y="1"/>
                    </a:lnTo>
                    <a:lnTo>
                      <a:pt x="8" y="1"/>
                    </a:lnTo>
                    <a:lnTo>
                      <a:pt x="8" y="4"/>
                    </a:lnTo>
                    <a:lnTo>
                      <a:pt x="8" y="0"/>
                    </a:lnTo>
                    <a:lnTo>
                      <a:pt x="8" y="2"/>
                    </a:lnTo>
                    <a:lnTo>
                      <a:pt x="8" y="1"/>
                    </a:lnTo>
                    <a:lnTo>
                      <a:pt x="9" y="2"/>
                    </a:lnTo>
                    <a:lnTo>
                      <a:pt x="9" y="0"/>
                    </a:lnTo>
                    <a:lnTo>
                      <a:pt x="9" y="1"/>
                    </a:lnTo>
                    <a:lnTo>
                      <a:pt x="9" y="0"/>
                    </a:lnTo>
                    <a:lnTo>
                      <a:pt x="10" y="2"/>
                    </a:lnTo>
                    <a:lnTo>
                      <a:pt x="10" y="1"/>
                    </a:lnTo>
                    <a:lnTo>
                      <a:pt x="10" y="3"/>
                    </a:lnTo>
                    <a:lnTo>
                      <a:pt x="11" y="2"/>
                    </a:lnTo>
                    <a:lnTo>
                      <a:pt x="11" y="1"/>
                    </a:lnTo>
                    <a:lnTo>
                      <a:pt x="11" y="2"/>
                    </a:lnTo>
                    <a:lnTo>
                      <a:pt x="12" y="0"/>
                    </a:lnTo>
                    <a:lnTo>
                      <a:pt x="12" y="2"/>
                    </a:lnTo>
                    <a:lnTo>
                      <a:pt x="13" y="2"/>
                    </a:lnTo>
                    <a:lnTo>
                      <a:pt x="13" y="1"/>
                    </a:lnTo>
                    <a:lnTo>
                      <a:pt x="13" y="0"/>
                    </a:lnTo>
                    <a:lnTo>
                      <a:pt x="13" y="1"/>
                    </a:lnTo>
                    <a:lnTo>
                      <a:pt x="14" y="2"/>
                    </a:lnTo>
                    <a:lnTo>
                      <a:pt x="14" y="3"/>
                    </a:lnTo>
                    <a:lnTo>
                      <a:pt x="14" y="1"/>
                    </a:lnTo>
                    <a:lnTo>
                      <a:pt x="14" y="4"/>
                    </a:lnTo>
                    <a:lnTo>
                      <a:pt x="15" y="2"/>
                    </a:lnTo>
                    <a:lnTo>
                      <a:pt x="15" y="1"/>
                    </a:lnTo>
                    <a:lnTo>
                      <a:pt x="15" y="3"/>
                    </a:lnTo>
                    <a:lnTo>
                      <a:pt x="15" y="2"/>
                    </a:lnTo>
                    <a:lnTo>
                      <a:pt x="16" y="2"/>
                    </a:lnTo>
                    <a:lnTo>
                      <a:pt x="16" y="0"/>
                    </a:lnTo>
                    <a:lnTo>
                      <a:pt x="16" y="2"/>
                    </a:lnTo>
                    <a:lnTo>
                      <a:pt x="16" y="3"/>
                    </a:lnTo>
                    <a:lnTo>
                      <a:pt x="17" y="2"/>
                    </a:lnTo>
                    <a:lnTo>
                      <a:pt x="17" y="3"/>
                    </a:lnTo>
                    <a:lnTo>
                      <a:pt x="17" y="2"/>
                    </a:lnTo>
                    <a:lnTo>
                      <a:pt x="18" y="2"/>
                    </a:lnTo>
                    <a:lnTo>
                      <a:pt x="19" y="2"/>
                    </a:lnTo>
                    <a:lnTo>
                      <a:pt x="19" y="1"/>
                    </a:lnTo>
                    <a:lnTo>
                      <a:pt x="19" y="2"/>
                    </a:lnTo>
                    <a:lnTo>
                      <a:pt x="20" y="2"/>
                    </a:lnTo>
                    <a:lnTo>
                      <a:pt x="20" y="1"/>
                    </a:lnTo>
                    <a:lnTo>
                      <a:pt x="20" y="2"/>
                    </a:lnTo>
                    <a:lnTo>
                      <a:pt x="20" y="3"/>
                    </a:lnTo>
                    <a:lnTo>
                      <a:pt x="20" y="2"/>
                    </a:lnTo>
                    <a:lnTo>
                      <a:pt x="21" y="1"/>
                    </a:lnTo>
                    <a:lnTo>
                      <a:pt x="21" y="5"/>
                    </a:lnTo>
                    <a:lnTo>
                      <a:pt x="21" y="2"/>
                    </a:lnTo>
                    <a:lnTo>
                      <a:pt x="21" y="3"/>
                    </a:lnTo>
                    <a:lnTo>
                      <a:pt x="21" y="2"/>
                    </a:lnTo>
                    <a:lnTo>
                      <a:pt x="22" y="2"/>
                    </a:lnTo>
                    <a:lnTo>
                      <a:pt x="22" y="3"/>
                    </a:lnTo>
                    <a:lnTo>
                      <a:pt x="22" y="2"/>
                    </a:lnTo>
                    <a:lnTo>
                      <a:pt x="22" y="1"/>
                    </a:lnTo>
                    <a:lnTo>
                      <a:pt x="23" y="2"/>
                    </a:lnTo>
                    <a:lnTo>
                      <a:pt x="23" y="3"/>
                    </a:lnTo>
                    <a:lnTo>
                      <a:pt x="23" y="1"/>
                    </a:lnTo>
                    <a:lnTo>
                      <a:pt x="23" y="2"/>
                    </a:lnTo>
                    <a:lnTo>
                      <a:pt x="24" y="1"/>
                    </a:lnTo>
                    <a:lnTo>
                      <a:pt x="24" y="2"/>
                    </a:lnTo>
                    <a:lnTo>
                      <a:pt x="24" y="4"/>
                    </a:lnTo>
                    <a:lnTo>
                      <a:pt x="24" y="2"/>
                    </a:lnTo>
                    <a:lnTo>
                      <a:pt x="24" y="3"/>
                    </a:lnTo>
                    <a:lnTo>
                      <a:pt x="25" y="2"/>
                    </a:lnTo>
                    <a:lnTo>
                      <a:pt x="25" y="1"/>
                    </a:lnTo>
                    <a:lnTo>
                      <a:pt x="25" y="2"/>
                    </a:lnTo>
                    <a:lnTo>
                      <a:pt x="25" y="3"/>
                    </a:lnTo>
                    <a:lnTo>
                      <a:pt x="25" y="2"/>
                    </a:lnTo>
                    <a:lnTo>
                      <a:pt x="26" y="2"/>
                    </a:lnTo>
                    <a:lnTo>
                      <a:pt x="26" y="1"/>
                    </a:lnTo>
                    <a:lnTo>
                      <a:pt x="26" y="2"/>
                    </a:lnTo>
                    <a:lnTo>
                      <a:pt x="27" y="3"/>
                    </a:lnTo>
                    <a:lnTo>
                      <a:pt x="27" y="4"/>
                    </a:lnTo>
                    <a:lnTo>
                      <a:pt x="28" y="4"/>
                    </a:lnTo>
                    <a:lnTo>
                      <a:pt x="28" y="3"/>
                    </a:lnTo>
                    <a:lnTo>
                      <a:pt x="28" y="2"/>
                    </a:lnTo>
                    <a:lnTo>
                      <a:pt x="29" y="5"/>
                    </a:lnTo>
                    <a:lnTo>
                      <a:pt x="29" y="3"/>
                    </a:lnTo>
                    <a:lnTo>
                      <a:pt x="30" y="3"/>
                    </a:lnTo>
                    <a:lnTo>
                      <a:pt x="30" y="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5" name="Group 31"/>
            <p:cNvGrpSpPr>
              <a:grpSpLocks/>
            </p:cNvGrpSpPr>
            <p:nvPr/>
          </p:nvGrpSpPr>
          <p:grpSpPr bwMode="auto">
            <a:xfrm>
              <a:off x="696" y="1353"/>
              <a:ext cx="541" cy="268"/>
              <a:chOff x="811" y="800"/>
              <a:chExt cx="606" cy="213"/>
            </a:xfrm>
          </p:grpSpPr>
          <p:sp>
            <p:nvSpPr>
              <p:cNvPr id="33910" name="Freeform 32"/>
              <p:cNvSpPr>
                <a:spLocks/>
              </p:cNvSpPr>
              <p:nvPr/>
            </p:nvSpPr>
            <p:spPr bwMode="auto">
              <a:xfrm>
                <a:off x="811" y="987"/>
                <a:ext cx="109" cy="26"/>
              </a:xfrm>
              <a:custGeom>
                <a:avLst/>
                <a:gdLst>
                  <a:gd name="T0" fmla="*/ 1 w 206"/>
                  <a:gd name="T1" fmla="*/ 13 h 26"/>
                  <a:gd name="T2" fmla="*/ 1 w 206"/>
                  <a:gd name="T3" fmla="*/ 17 h 26"/>
                  <a:gd name="T4" fmla="*/ 1 w 206"/>
                  <a:gd name="T5" fmla="*/ 13 h 26"/>
                  <a:gd name="T6" fmla="*/ 1 w 206"/>
                  <a:gd name="T7" fmla="*/ 13 h 26"/>
                  <a:gd name="T8" fmla="*/ 1 w 206"/>
                  <a:gd name="T9" fmla="*/ 13 h 26"/>
                  <a:gd name="T10" fmla="*/ 1 w 206"/>
                  <a:gd name="T11" fmla="*/ 9 h 26"/>
                  <a:gd name="T12" fmla="*/ 1 w 206"/>
                  <a:gd name="T13" fmla="*/ 22 h 26"/>
                  <a:gd name="T14" fmla="*/ 1 w 206"/>
                  <a:gd name="T15" fmla="*/ 17 h 26"/>
                  <a:gd name="T16" fmla="*/ 1 w 206"/>
                  <a:gd name="T17" fmla="*/ 9 h 26"/>
                  <a:gd name="T18" fmla="*/ 1 w 206"/>
                  <a:gd name="T19" fmla="*/ 9 h 26"/>
                  <a:gd name="T20" fmla="*/ 1 w 206"/>
                  <a:gd name="T21" fmla="*/ 13 h 26"/>
                  <a:gd name="T22" fmla="*/ 1 w 206"/>
                  <a:gd name="T23" fmla="*/ 22 h 26"/>
                  <a:gd name="T24" fmla="*/ 1 w 206"/>
                  <a:gd name="T25" fmla="*/ 13 h 26"/>
                  <a:gd name="T26" fmla="*/ 1 w 206"/>
                  <a:gd name="T27" fmla="*/ 13 h 26"/>
                  <a:gd name="T28" fmla="*/ 1 w 206"/>
                  <a:gd name="T29" fmla="*/ 9 h 26"/>
                  <a:gd name="T30" fmla="*/ 1 w 206"/>
                  <a:gd name="T31" fmla="*/ 17 h 26"/>
                  <a:gd name="T32" fmla="*/ 1 w 206"/>
                  <a:gd name="T33" fmla="*/ 13 h 26"/>
                  <a:gd name="T34" fmla="*/ 1 w 206"/>
                  <a:gd name="T35" fmla="*/ 13 h 26"/>
                  <a:gd name="T36" fmla="*/ 1 w 206"/>
                  <a:gd name="T37" fmla="*/ 17 h 26"/>
                  <a:gd name="T38" fmla="*/ 1 w 206"/>
                  <a:gd name="T39" fmla="*/ 13 h 26"/>
                  <a:gd name="T40" fmla="*/ 1 w 206"/>
                  <a:gd name="T41" fmla="*/ 13 h 26"/>
                  <a:gd name="T42" fmla="*/ 1 w 206"/>
                  <a:gd name="T43" fmla="*/ 17 h 26"/>
                  <a:gd name="T44" fmla="*/ 1 w 206"/>
                  <a:gd name="T45" fmla="*/ 22 h 26"/>
                  <a:gd name="T46" fmla="*/ 1 w 206"/>
                  <a:gd name="T47" fmla="*/ 17 h 26"/>
                  <a:gd name="T48" fmla="*/ 1 w 206"/>
                  <a:gd name="T49" fmla="*/ 9 h 26"/>
                  <a:gd name="T50" fmla="*/ 1 w 206"/>
                  <a:gd name="T51" fmla="*/ 13 h 26"/>
                  <a:gd name="T52" fmla="*/ 1 w 206"/>
                  <a:gd name="T53" fmla="*/ 22 h 26"/>
                  <a:gd name="T54" fmla="*/ 1 w 206"/>
                  <a:gd name="T55" fmla="*/ 9 h 26"/>
                  <a:gd name="T56" fmla="*/ 1 w 206"/>
                  <a:gd name="T57" fmla="*/ 9 h 26"/>
                  <a:gd name="T58" fmla="*/ 1 w 206"/>
                  <a:gd name="T59" fmla="*/ 17 h 26"/>
                  <a:gd name="T60" fmla="*/ 1 w 206"/>
                  <a:gd name="T61" fmla="*/ 9 h 26"/>
                  <a:gd name="T62" fmla="*/ 1 w 206"/>
                  <a:gd name="T63" fmla="*/ 9 h 26"/>
                  <a:gd name="T64" fmla="*/ 1 w 206"/>
                  <a:gd name="T65" fmla="*/ 13 h 26"/>
                  <a:gd name="T66" fmla="*/ 1 w 206"/>
                  <a:gd name="T67" fmla="*/ 9 h 26"/>
                  <a:gd name="T68" fmla="*/ 1 w 206"/>
                  <a:gd name="T69" fmla="*/ 17 h 26"/>
                  <a:gd name="T70" fmla="*/ 1 w 206"/>
                  <a:gd name="T71" fmla="*/ 13 h 26"/>
                  <a:gd name="T72" fmla="*/ 1 w 206"/>
                  <a:gd name="T73" fmla="*/ 13 h 26"/>
                  <a:gd name="T74" fmla="*/ 1 w 206"/>
                  <a:gd name="T75" fmla="*/ 13 h 26"/>
                  <a:gd name="T76" fmla="*/ 1 w 206"/>
                  <a:gd name="T77" fmla="*/ 22 h 26"/>
                  <a:gd name="T78" fmla="*/ 1 w 206"/>
                  <a:gd name="T79" fmla="*/ 22 h 26"/>
                  <a:gd name="T80" fmla="*/ 1 w 206"/>
                  <a:gd name="T81" fmla="*/ 13 h 26"/>
                  <a:gd name="T82" fmla="*/ 1 w 206"/>
                  <a:gd name="T83" fmla="*/ 13 h 26"/>
                  <a:gd name="T84" fmla="*/ 1 w 206"/>
                  <a:gd name="T85" fmla="*/ 13 h 26"/>
                  <a:gd name="T86" fmla="*/ 1 w 206"/>
                  <a:gd name="T87" fmla="*/ 17 h 26"/>
                  <a:gd name="T88" fmla="*/ 1 w 206"/>
                  <a:gd name="T89" fmla="*/ 9 h 26"/>
                  <a:gd name="T90" fmla="*/ 1 w 206"/>
                  <a:gd name="T91" fmla="*/ 17 h 26"/>
                  <a:gd name="T92" fmla="*/ 1 w 206"/>
                  <a:gd name="T93" fmla="*/ 9 h 26"/>
                  <a:gd name="T94" fmla="*/ 1 w 206"/>
                  <a:gd name="T95" fmla="*/ 22 h 26"/>
                  <a:gd name="T96" fmla="*/ 1 w 206"/>
                  <a:gd name="T97" fmla="*/ 17 h 26"/>
                  <a:gd name="T98" fmla="*/ 1 w 206"/>
                  <a:gd name="T99" fmla="*/ 0 h 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6" h="26">
                    <a:moveTo>
                      <a:pt x="0" y="5"/>
                    </a:moveTo>
                    <a:lnTo>
                      <a:pt x="0" y="5"/>
                    </a:lnTo>
                    <a:lnTo>
                      <a:pt x="4" y="9"/>
                    </a:lnTo>
                    <a:lnTo>
                      <a:pt x="4" y="13"/>
                    </a:lnTo>
                    <a:lnTo>
                      <a:pt x="8" y="5"/>
                    </a:lnTo>
                    <a:lnTo>
                      <a:pt x="11" y="17"/>
                    </a:lnTo>
                    <a:lnTo>
                      <a:pt x="11" y="9"/>
                    </a:lnTo>
                    <a:lnTo>
                      <a:pt x="15" y="13"/>
                    </a:lnTo>
                    <a:lnTo>
                      <a:pt x="19" y="13"/>
                    </a:lnTo>
                    <a:lnTo>
                      <a:pt x="23" y="13"/>
                    </a:lnTo>
                    <a:lnTo>
                      <a:pt x="26" y="13"/>
                    </a:lnTo>
                    <a:lnTo>
                      <a:pt x="26" y="17"/>
                    </a:lnTo>
                    <a:lnTo>
                      <a:pt x="30" y="13"/>
                    </a:lnTo>
                    <a:lnTo>
                      <a:pt x="30" y="5"/>
                    </a:lnTo>
                    <a:lnTo>
                      <a:pt x="34" y="9"/>
                    </a:lnTo>
                    <a:lnTo>
                      <a:pt x="34" y="17"/>
                    </a:lnTo>
                    <a:lnTo>
                      <a:pt x="34" y="9"/>
                    </a:lnTo>
                    <a:lnTo>
                      <a:pt x="38" y="9"/>
                    </a:lnTo>
                    <a:lnTo>
                      <a:pt x="38" y="17"/>
                    </a:lnTo>
                    <a:lnTo>
                      <a:pt x="41" y="22"/>
                    </a:lnTo>
                    <a:lnTo>
                      <a:pt x="45" y="9"/>
                    </a:lnTo>
                    <a:lnTo>
                      <a:pt x="45" y="13"/>
                    </a:lnTo>
                    <a:lnTo>
                      <a:pt x="49" y="17"/>
                    </a:lnTo>
                    <a:lnTo>
                      <a:pt x="49" y="13"/>
                    </a:lnTo>
                    <a:lnTo>
                      <a:pt x="53" y="13"/>
                    </a:lnTo>
                    <a:lnTo>
                      <a:pt x="53" y="17"/>
                    </a:lnTo>
                    <a:lnTo>
                      <a:pt x="53" y="9"/>
                    </a:lnTo>
                    <a:lnTo>
                      <a:pt x="56" y="13"/>
                    </a:lnTo>
                    <a:lnTo>
                      <a:pt x="56" y="17"/>
                    </a:lnTo>
                    <a:lnTo>
                      <a:pt x="60" y="9"/>
                    </a:lnTo>
                    <a:lnTo>
                      <a:pt x="64" y="13"/>
                    </a:lnTo>
                    <a:lnTo>
                      <a:pt x="64" y="17"/>
                    </a:lnTo>
                    <a:lnTo>
                      <a:pt x="68" y="13"/>
                    </a:lnTo>
                    <a:lnTo>
                      <a:pt x="68" y="17"/>
                    </a:lnTo>
                    <a:lnTo>
                      <a:pt x="71" y="17"/>
                    </a:lnTo>
                    <a:lnTo>
                      <a:pt x="71" y="13"/>
                    </a:lnTo>
                    <a:lnTo>
                      <a:pt x="75" y="22"/>
                    </a:lnTo>
                    <a:lnTo>
                      <a:pt x="75" y="13"/>
                    </a:lnTo>
                    <a:lnTo>
                      <a:pt x="79" y="13"/>
                    </a:lnTo>
                    <a:lnTo>
                      <a:pt x="82" y="13"/>
                    </a:lnTo>
                    <a:lnTo>
                      <a:pt x="86" y="13"/>
                    </a:lnTo>
                    <a:lnTo>
                      <a:pt x="90" y="13"/>
                    </a:lnTo>
                    <a:lnTo>
                      <a:pt x="90" y="17"/>
                    </a:lnTo>
                    <a:lnTo>
                      <a:pt x="94" y="9"/>
                    </a:lnTo>
                    <a:lnTo>
                      <a:pt x="94" y="13"/>
                    </a:lnTo>
                    <a:lnTo>
                      <a:pt x="97" y="17"/>
                    </a:lnTo>
                    <a:lnTo>
                      <a:pt x="101" y="13"/>
                    </a:lnTo>
                    <a:lnTo>
                      <a:pt x="101" y="9"/>
                    </a:lnTo>
                    <a:lnTo>
                      <a:pt x="105" y="9"/>
                    </a:lnTo>
                    <a:lnTo>
                      <a:pt x="105" y="13"/>
                    </a:lnTo>
                    <a:lnTo>
                      <a:pt x="105" y="17"/>
                    </a:lnTo>
                    <a:lnTo>
                      <a:pt x="105" y="9"/>
                    </a:lnTo>
                    <a:lnTo>
                      <a:pt x="105" y="13"/>
                    </a:lnTo>
                    <a:lnTo>
                      <a:pt x="109" y="13"/>
                    </a:lnTo>
                    <a:lnTo>
                      <a:pt x="109" y="9"/>
                    </a:lnTo>
                    <a:lnTo>
                      <a:pt x="109" y="17"/>
                    </a:lnTo>
                    <a:lnTo>
                      <a:pt x="109" y="13"/>
                    </a:lnTo>
                    <a:lnTo>
                      <a:pt x="109" y="17"/>
                    </a:lnTo>
                    <a:lnTo>
                      <a:pt x="112" y="9"/>
                    </a:lnTo>
                    <a:lnTo>
                      <a:pt x="112" y="13"/>
                    </a:lnTo>
                    <a:lnTo>
                      <a:pt x="116" y="13"/>
                    </a:lnTo>
                    <a:lnTo>
                      <a:pt x="116" y="9"/>
                    </a:lnTo>
                    <a:lnTo>
                      <a:pt x="116" y="13"/>
                    </a:lnTo>
                    <a:lnTo>
                      <a:pt x="116" y="9"/>
                    </a:lnTo>
                    <a:lnTo>
                      <a:pt x="120" y="9"/>
                    </a:lnTo>
                    <a:lnTo>
                      <a:pt x="120" y="17"/>
                    </a:lnTo>
                    <a:lnTo>
                      <a:pt x="124" y="9"/>
                    </a:lnTo>
                    <a:lnTo>
                      <a:pt x="124" y="22"/>
                    </a:lnTo>
                    <a:lnTo>
                      <a:pt x="124" y="9"/>
                    </a:lnTo>
                    <a:lnTo>
                      <a:pt x="124" y="17"/>
                    </a:lnTo>
                    <a:lnTo>
                      <a:pt x="124" y="13"/>
                    </a:lnTo>
                    <a:lnTo>
                      <a:pt x="127" y="17"/>
                    </a:lnTo>
                    <a:lnTo>
                      <a:pt x="127" y="13"/>
                    </a:lnTo>
                    <a:lnTo>
                      <a:pt x="127" y="9"/>
                    </a:lnTo>
                    <a:lnTo>
                      <a:pt x="127" y="22"/>
                    </a:lnTo>
                    <a:lnTo>
                      <a:pt x="127" y="9"/>
                    </a:lnTo>
                    <a:lnTo>
                      <a:pt x="131" y="13"/>
                    </a:lnTo>
                    <a:lnTo>
                      <a:pt x="135" y="9"/>
                    </a:lnTo>
                    <a:lnTo>
                      <a:pt x="135" y="22"/>
                    </a:lnTo>
                    <a:lnTo>
                      <a:pt x="135" y="13"/>
                    </a:lnTo>
                    <a:lnTo>
                      <a:pt x="139" y="17"/>
                    </a:lnTo>
                    <a:lnTo>
                      <a:pt x="139" y="9"/>
                    </a:lnTo>
                    <a:lnTo>
                      <a:pt x="139" y="13"/>
                    </a:lnTo>
                    <a:lnTo>
                      <a:pt x="142" y="13"/>
                    </a:lnTo>
                    <a:lnTo>
                      <a:pt x="142" y="9"/>
                    </a:lnTo>
                    <a:lnTo>
                      <a:pt x="142" y="13"/>
                    </a:lnTo>
                    <a:lnTo>
                      <a:pt x="142" y="9"/>
                    </a:lnTo>
                    <a:lnTo>
                      <a:pt x="146" y="17"/>
                    </a:lnTo>
                    <a:lnTo>
                      <a:pt x="146" y="13"/>
                    </a:lnTo>
                    <a:lnTo>
                      <a:pt x="146" y="9"/>
                    </a:lnTo>
                    <a:lnTo>
                      <a:pt x="150" y="13"/>
                    </a:lnTo>
                    <a:lnTo>
                      <a:pt x="150" y="9"/>
                    </a:lnTo>
                    <a:lnTo>
                      <a:pt x="154" y="13"/>
                    </a:lnTo>
                    <a:lnTo>
                      <a:pt x="154" y="17"/>
                    </a:lnTo>
                    <a:lnTo>
                      <a:pt x="154" y="13"/>
                    </a:lnTo>
                    <a:lnTo>
                      <a:pt x="157" y="13"/>
                    </a:lnTo>
                    <a:lnTo>
                      <a:pt x="157" y="9"/>
                    </a:lnTo>
                    <a:lnTo>
                      <a:pt x="157" y="13"/>
                    </a:lnTo>
                    <a:lnTo>
                      <a:pt x="157" y="17"/>
                    </a:lnTo>
                    <a:lnTo>
                      <a:pt x="161" y="13"/>
                    </a:lnTo>
                    <a:lnTo>
                      <a:pt x="161" y="17"/>
                    </a:lnTo>
                    <a:lnTo>
                      <a:pt x="161" y="9"/>
                    </a:lnTo>
                    <a:lnTo>
                      <a:pt x="165" y="13"/>
                    </a:lnTo>
                    <a:lnTo>
                      <a:pt x="165" y="17"/>
                    </a:lnTo>
                    <a:lnTo>
                      <a:pt x="165" y="13"/>
                    </a:lnTo>
                    <a:lnTo>
                      <a:pt x="165" y="22"/>
                    </a:lnTo>
                    <a:lnTo>
                      <a:pt x="169" y="13"/>
                    </a:lnTo>
                    <a:lnTo>
                      <a:pt x="169" y="17"/>
                    </a:lnTo>
                    <a:lnTo>
                      <a:pt x="169" y="22"/>
                    </a:lnTo>
                    <a:lnTo>
                      <a:pt x="169" y="13"/>
                    </a:lnTo>
                    <a:lnTo>
                      <a:pt x="172" y="22"/>
                    </a:lnTo>
                    <a:lnTo>
                      <a:pt x="172" y="13"/>
                    </a:lnTo>
                    <a:lnTo>
                      <a:pt x="172" y="22"/>
                    </a:lnTo>
                    <a:lnTo>
                      <a:pt x="172" y="26"/>
                    </a:lnTo>
                    <a:lnTo>
                      <a:pt x="176" y="22"/>
                    </a:lnTo>
                    <a:lnTo>
                      <a:pt x="176" y="5"/>
                    </a:lnTo>
                    <a:lnTo>
                      <a:pt x="176" y="22"/>
                    </a:lnTo>
                    <a:lnTo>
                      <a:pt x="176" y="13"/>
                    </a:lnTo>
                    <a:lnTo>
                      <a:pt x="176" y="17"/>
                    </a:lnTo>
                    <a:lnTo>
                      <a:pt x="180" y="9"/>
                    </a:lnTo>
                    <a:lnTo>
                      <a:pt x="180" y="13"/>
                    </a:lnTo>
                    <a:lnTo>
                      <a:pt x="184" y="13"/>
                    </a:lnTo>
                    <a:lnTo>
                      <a:pt x="184" y="9"/>
                    </a:lnTo>
                    <a:lnTo>
                      <a:pt x="184" y="17"/>
                    </a:lnTo>
                    <a:lnTo>
                      <a:pt x="187" y="13"/>
                    </a:lnTo>
                    <a:lnTo>
                      <a:pt x="187" y="9"/>
                    </a:lnTo>
                    <a:lnTo>
                      <a:pt x="187" y="13"/>
                    </a:lnTo>
                    <a:lnTo>
                      <a:pt x="187" y="17"/>
                    </a:lnTo>
                    <a:lnTo>
                      <a:pt x="191" y="13"/>
                    </a:lnTo>
                    <a:lnTo>
                      <a:pt x="191" y="9"/>
                    </a:lnTo>
                    <a:lnTo>
                      <a:pt x="191" y="13"/>
                    </a:lnTo>
                    <a:lnTo>
                      <a:pt x="195" y="13"/>
                    </a:lnTo>
                    <a:lnTo>
                      <a:pt x="195" y="9"/>
                    </a:lnTo>
                    <a:lnTo>
                      <a:pt x="195" y="17"/>
                    </a:lnTo>
                    <a:lnTo>
                      <a:pt x="195" y="13"/>
                    </a:lnTo>
                    <a:lnTo>
                      <a:pt x="199" y="13"/>
                    </a:lnTo>
                    <a:lnTo>
                      <a:pt x="199" y="9"/>
                    </a:lnTo>
                    <a:lnTo>
                      <a:pt x="199" y="17"/>
                    </a:lnTo>
                    <a:lnTo>
                      <a:pt x="199" y="26"/>
                    </a:lnTo>
                    <a:lnTo>
                      <a:pt x="202" y="17"/>
                    </a:lnTo>
                    <a:lnTo>
                      <a:pt x="202" y="22"/>
                    </a:lnTo>
                    <a:lnTo>
                      <a:pt x="202" y="17"/>
                    </a:lnTo>
                    <a:lnTo>
                      <a:pt x="202" y="13"/>
                    </a:lnTo>
                    <a:lnTo>
                      <a:pt x="206" y="17"/>
                    </a:lnTo>
                    <a:lnTo>
                      <a:pt x="206" y="13"/>
                    </a:lnTo>
                    <a:lnTo>
                      <a:pt x="206" y="0"/>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11" name="Freeform 33"/>
              <p:cNvSpPr>
                <a:spLocks/>
              </p:cNvSpPr>
              <p:nvPr/>
            </p:nvSpPr>
            <p:spPr bwMode="auto">
              <a:xfrm>
                <a:off x="918" y="800"/>
                <a:ext cx="499" cy="188"/>
              </a:xfrm>
              <a:custGeom>
                <a:avLst/>
                <a:gdLst>
                  <a:gd name="T0" fmla="*/ 3 w 596"/>
                  <a:gd name="T1" fmla="*/ 9 h 192"/>
                  <a:gd name="T2" fmla="*/ 3 w 596"/>
                  <a:gd name="T3" fmla="*/ 22 h 192"/>
                  <a:gd name="T4" fmla="*/ 3 w 596"/>
                  <a:gd name="T5" fmla="*/ 24 h 192"/>
                  <a:gd name="T6" fmla="*/ 4 w 596"/>
                  <a:gd name="T7" fmla="*/ 41 h 192"/>
                  <a:gd name="T8" fmla="*/ 5 w 596"/>
                  <a:gd name="T9" fmla="*/ 54 h 192"/>
                  <a:gd name="T10" fmla="*/ 7 w 596"/>
                  <a:gd name="T11" fmla="*/ 63 h 192"/>
                  <a:gd name="T12" fmla="*/ 7 w 596"/>
                  <a:gd name="T13" fmla="*/ 68 h 192"/>
                  <a:gd name="T14" fmla="*/ 8 w 596"/>
                  <a:gd name="T15" fmla="*/ 81 h 192"/>
                  <a:gd name="T16" fmla="*/ 9 w 596"/>
                  <a:gd name="T17" fmla="*/ 81 h 192"/>
                  <a:gd name="T18" fmla="*/ 10 w 596"/>
                  <a:gd name="T19" fmla="*/ 90 h 192"/>
                  <a:gd name="T20" fmla="*/ 11 w 596"/>
                  <a:gd name="T21" fmla="*/ 90 h 192"/>
                  <a:gd name="T22" fmla="*/ 11 w 596"/>
                  <a:gd name="T23" fmla="*/ 100 h 192"/>
                  <a:gd name="T24" fmla="*/ 13 w 596"/>
                  <a:gd name="T25" fmla="*/ 104 h 192"/>
                  <a:gd name="T26" fmla="*/ 13 w 596"/>
                  <a:gd name="T27" fmla="*/ 106 h 192"/>
                  <a:gd name="T28" fmla="*/ 15 w 596"/>
                  <a:gd name="T29" fmla="*/ 110 h 192"/>
                  <a:gd name="T30" fmla="*/ 16 w 596"/>
                  <a:gd name="T31" fmla="*/ 106 h 192"/>
                  <a:gd name="T32" fmla="*/ 17 w 596"/>
                  <a:gd name="T33" fmla="*/ 113 h 192"/>
                  <a:gd name="T34" fmla="*/ 18 w 596"/>
                  <a:gd name="T35" fmla="*/ 110 h 192"/>
                  <a:gd name="T36" fmla="*/ 19 w 596"/>
                  <a:gd name="T37" fmla="*/ 113 h 192"/>
                  <a:gd name="T38" fmla="*/ 19 w 596"/>
                  <a:gd name="T39" fmla="*/ 110 h 192"/>
                  <a:gd name="T40" fmla="*/ 22 w 596"/>
                  <a:gd name="T41" fmla="*/ 116 h 192"/>
                  <a:gd name="T42" fmla="*/ 23 w 596"/>
                  <a:gd name="T43" fmla="*/ 118 h 192"/>
                  <a:gd name="T44" fmla="*/ 23 w 596"/>
                  <a:gd name="T45" fmla="*/ 123 h 192"/>
                  <a:gd name="T46" fmla="*/ 23 w 596"/>
                  <a:gd name="T47" fmla="*/ 123 h 192"/>
                  <a:gd name="T48" fmla="*/ 26 w 596"/>
                  <a:gd name="T49" fmla="*/ 116 h 192"/>
                  <a:gd name="T50" fmla="*/ 27 w 596"/>
                  <a:gd name="T51" fmla="*/ 123 h 192"/>
                  <a:gd name="T52" fmla="*/ 28 w 596"/>
                  <a:gd name="T53" fmla="*/ 123 h 192"/>
                  <a:gd name="T54" fmla="*/ 28 w 596"/>
                  <a:gd name="T55" fmla="*/ 123 h 192"/>
                  <a:gd name="T56" fmla="*/ 29 w 596"/>
                  <a:gd name="T57" fmla="*/ 123 h 192"/>
                  <a:gd name="T58" fmla="*/ 31 w 596"/>
                  <a:gd name="T59" fmla="*/ 123 h 192"/>
                  <a:gd name="T60" fmla="*/ 32 w 596"/>
                  <a:gd name="T61" fmla="*/ 127 h 192"/>
                  <a:gd name="T62" fmla="*/ 33 w 596"/>
                  <a:gd name="T63" fmla="*/ 127 h 192"/>
                  <a:gd name="T64" fmla="*/ 34 w 596"/>
                  <a:gd name="T65" fmla="*/ 127 h 192"/>
                  <a:gd name="T66" fmla="*/ 34 w 596"/>
                  <a:gd name="T67" fmla="*/ 127 h 192"/>
                  <a:gd name="T68" fmla="*/ 35 w 596"/>
                  <a:gd name="T69" fmla="*/ 127 h 192"/>
                  <a:gd name="T70" fmla="*/ 37 w 596"/>
                  <a:gd name="T71" fmla="*/ 135 h 192"/>
                  <a:gd name="T72" fmla="*/ 38 w 596"/>
                  <a:gd name="T73" fmla="*/ 127 h 192"/>
                  <a:gd name="T74" fmla="*/ 39 w 596"/>
                  <a:gd name="T75" fmla="*/ 135 h 192"/>
                  <a:gd name="T76" fmla="*/ 40 w 596"/>
                  <a:gd name="T77" fmla="*/ 135 h 192"/>
                  <a:gd name="T78" fmla="*/ 41 w 596"/>
                  <a:gd name="T79" fmla="*/ 135 h 192"/>
                  <a:gd name="T80" fmla="*/ 41 w 596"/>
                  <a:gd name="T81" fmla="*/ 127 h 192"/>
                  <a:gd name="T82" fmla="*/ 44 w 596"/>
                  <a:gd name="T83" fmla="*/ 135 h 192"/>
                  <a:gd name="T84" fmla="*/ 44 w 596"/>
                  <a:gd name="T85" fmla="*/ 127 h 192"/>
                  <a:gd name="T86" fmla="*/ 47 w 596"/>
                  <a:gd name="T87" fmla="*/ 127 h 192"/>
                  <a:gd name="T88" fmla="*/ 49 w 596"/>
                  <a:gd name="T89" fmla="*/ 135 h 192"/>
                  <a:gd name="T90" fmla="*/ 49 w 596"/>
                  <a:gd name="T91" fmla="*/ 127 h 192"/>
                  <a:gd name="T92" fmla="*/ 52 w 596"/>
                  <a:gd name="T93" fmla="*/ 135 h 192"/>
                  <a:gd name="T94" fmla="*/ 54 w 596"/>
                  <a:gd name="T95" fmla="*/ 135 h 192"/>
                  <a:gd name="T96" fmla="*/ 56 w 596"/>
                  <a:gd name="T97" fmla="*/ 135 h 192"/>
                  <a:gd name="T98" fmla="*/ 58 w 596"/>
                  <a:gd name="T99" fmla="*/ 135 h 192"/>
                  <a:gd name="T100" fmla="*/ 59 w 596"/>
                  <a:gd name="T101" fmla="*/ 135 h 192"/>
                  <a:gd name="T102" fmla="*/ 60 w 596"/>
                  <a:gd name="T103" fmla="*/ 135 h 192"/>
                  <a:gd name="T104" fmla="*/ 62 w 596"/>
                  <a:gd name="T105" fmla="*/ 141 h 192"/>
                  <a:gd name="T106" fmla="*/ 63 w 596"/>
                  <a:gd name="T107" fmla="*/ 141 h 192"/>
                  <a:gd name="T108" fmla="*/ 63 w 596"/>
                  <a:gd name="T109" fmla="*/ 141 h 192"/>
                  <a:gd name="T110" fmla="*/ 64 w 596"/>
                  <a:gd name="T111" fmla="*/ 141 h 192"/>
                  <a:gd name="T112" fmla="*/ 66 w 596"/>
                  <a:gd name="T113" fmla="*/ 135 h 192"/>
                  <a:gd name="T114" fmla="*/ 67 w 596"/>
                  <a:gd name="T115" fmla="*/ 135 h 192"/>
                  <a:gd name="T116" fmla="*/ 68 w 596"/>
                  <a:gd name="T117" fmla="*/ 135 h 192"/>
                  <a:gd name="T118" fmla="*/ 69 w 596"/>
                  <a:gd name="T119" fmla="*/ 135 h 192"/>
                  <a:gd name="T120" fmla="*/ 70 w 596"/>
                  <a:gd name="T121" fmla="*/ 135 h 19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6" h="192">
                    <a:moveTo>
                      <a:pt x="3" y="192"/>
                    </a:moveTo>
                    <a:lnTo>
                      <a:pt x="0" y="141"/>
                    </a:lnTo>
                    <a:lnTo>
                      <a:pt x="0" y="110"/>
                    </a:lnTo>
                    <a:lnTo>
                      <a:pt x="4" y="83"/>
                    </a:lnTo>
                    <a:lnTo>
                      <a:pt x="4" y="57"/>
                    </a:lnTo>
                    <a:lnTo>
                      <a:pt x="4" y="39"/>
                    </a:lnTo>
                    <a:lnTo>
                      <a:pt x="4" y="22"/>
                    </a:lnTo>
                    <a:lnTo>
                      <a:pt x="8" y="13"/>
                    </a:lnTo>
                    <a:lnTo>
                      <a:pt x="8" y="9"/>
                    </a:lnTo>
                    <a:lnTo>
                      <a:pt x="12" y="0"/>
                    </a:lnTo>
                    <a:lnTo>
                      <a:pt x="12" y="4"/>
                    </a:lnTo>
                    <a:lnTo>
                      <a:pt x="12" y="0"/>
                    </a:lnTo>
                    <a:lnTo>
                      <a:pt x="15" y="9"/>
                    </a:lnTo>
                    <a:lnTo>
                      <a:pt x="15" y="13"/>
                    </a:lnTo>
                    <a:lnTo>
                      <a:pt x="15" y="9"/>
                    </a:lnTo>
                    <a:lnTo>
                      <a:pt x="15" y="22"/>
                    </a:lnTo>
                    <a:lnTo>
                      <a:pt x="19" y="31"/>
                    </a:lnTo>
                    <a:lnTo>
                      <a:pt x="19" y="22"/>
                    </a:lnTo>
                    <a:lnTo>
                      <a:pt x="19" y="31"/>
                    </a:lnTo>
                    <a:lnTo>
                      <a:pt x="19" y="22"/>
                    </a:lnTo>
                    <a:lnTo>
                      <a:pt x="23" y="22"/>
                    </a:lnTo>
                    <a:lnTo>
                      <a:pt x="23" y="31"/>
                    </a:lnTo>
                    <a:lnTo>
                      <a:pt x="27" y="31"/>
                    </a:lnTo>
                    <a:lnTo>
                      <a:pt x="30" y="35"/>
                    </a:lnTo>
                    <a:lnTo>
                      <a:pt x="30" y="44"/>
                    </a:lnTo>
                    <a:lnTo>
                      <a:pt x="30" y="39"/>
                    </a:lnTo>
                    <a:lnTo>
                      <a:pt x="30" y="53"/>
                    </a:lnTo>
                    <a:lnTo>
                      <a:pt x="34" y="44"/>
                    </a:lnTo>
                    <a:lnTo>
                      <a:pt x="34" y="53"/>
                    </a:lnTo>
                    <a:lnTo>
                      <a:pt x="34" y="44"/>
                    </a:lnTo>
                    <a:lnTo>
                      <a:pt x="34" y="53"/>
                    </a:lnTo>
                    <a:lnTo>
                      <a:pt x="38" y="53"/>
                    </a:lnTo>
                    <a:lnTo>
                      <a:pt x="38" y="57"/>
                    </a:lnTo>
                    <a:lnTo>
                      <a:pt x="38" y="61"/>
                    </a:lnTo>
                    <a:lnTo>
                      <a:pt x="42" y="66"/>
                    </a:lnTo>
                    <a:lnTo>
                      <a:pt x="42" y="57"/>
                    </a:lnTo>
                    <a:lnTo>
                      <a:pt x="42" y="66"/>
                    </a:lnTo>
                    <a:lnTo>
                      <a:pt x="45" y="66"/>
                    </a:lnTo>
                    <a:lnTo>
                      <a:pt x="45" y="70"/>
                    </a:lnTo>
                    <a:lnTo>
                      <a:pt x="45" y="66"/>
                    </a:lnTo>
                    <a:lnTo>
                      <a:pt x="45" y="75"/>
                    </a:lnTo>
                    <a:lnTo>
                      <a:pt x="49" y="70"/>
                    </a:lnTo>
                    <a:lnTo>
                      <a:pt x="49" y="79"/>
                    </a:lnTo>
                    <a:lnTo>
                      <a:pt x="49" y="75"/>
                    </a:lnTo>
                    <a:lnTo>
                      <a:pt x="49" y="79"/>
                    </a:lnTo>
                    <a:lnTo>
                      <a:pt x="53" y="79"/>
                    </a:lnTo>
                    <a:lnTo>
                      <a:pt x="53" y="88"/>
                    </a:lnTo>
                    <a:lnTo>
                      <a:pt x="53" y="79"/>
                    </a:lnTo>
                    <a:lnTo>
                      <a:pt x="53" y="83"/>
                    </a:lnTo>
                    <a:lnTo>
                      <a:pt x="56" y="88"/>
                    </a:lnTo>
                    <a:lnTo>
                      <a:pt x="56" y="92"/>
                    </a:lnTo>
                    <a:lnTo>
                      <a:pt x="56" y="88"/>
                    </a:lnTo>
                    <a:lnTo>
                      <a:pt x="56" y="92"/>
                    </a:lnTo>
                    <a:lnTo>
                      <a:pt x="60" y="88"/>
                    </a:lnTo>
                    <a:lnTo>
                      <a:pt x="60" y="97"/>
                    </a:lnTo>
                    <a:lnTo>
                      <a:pt x="60" y="92"/>
                    </a:lnTo>
                    <a:lnTo>
                      <a:pt x="64" y="105"/>
                    </a:lnTo>
                    <a:lnTo>
                      <a:pt x="64" y="92"/>
                    </a:lnTo>
                    <a:lnTo>
                      <a:pt x="64" y="97"/>
                    </a:lnTo>
                    <a:lnTo>
                      <a:pt x="64" y="92"/>
                    </a:lnTo>
                    <a:lnTo>
                      <a:pt x="64" y="97"/>
                    </a:lnTo>
                    <a:lnTo>
                      <a:pt x="68" y="92"/>
                    </a:lnTo>
                    <a:lnTo>
                      <a:pt x="68" y="97"/>
                    </a:lnTo>
                    <a:lnTo>
                      <a:pt x="68" y="105"/>
                    </a:lnTo>
                    <a:lnTo>
                      <a:pt x="68" y="101"/>
                    </a:lnTo>
                    <a:lnTo>
                      <a:pt x="71" y="105"/>
                    </a:lnTo>
                    <a:lnTo>
                      <a:pt x="71" y="101"/>
                    </a:lnTo>
                    <a:lnTo>
                      <a:pt x="71" y="110"/>
                    </a:lnTo>
                    <a:lnTo>
                      <a:pt x="75" y="105"/>
                    </a:lnTo>
                    <a:lnTo>
                      <a:pt x="75" y="101"/>
                    </a:lnTo>
                    <a:lnTo>
                      <a:pt x="75" y="114"/>
                    </a:lnTo>
                    <a:lnTo>
                      <a:pt x="75" y="97"/>
                    </a:lnTo>
                    <a:lnTo>
                      <a:pt x="75" y="110"/>
                    </a:lnTo>
                    <a:lnTo>
                      <a:pt x="79" y="105"/>
                    </a:lnTo>
                    <a:lnTo>
                      <a:pt x="79" y="110"/>
                    </a:lnTo>
                    <a:lnTo>
                      <a:pt x="79" y="114"/>
                    </a:lnTo>
                    <a:lnTo>
                      <a:pt x="79" y="110"/>
                    </a:lnTo>
                    <a:lnTo>
                      <a:pt x="79" y="114"/>
                    </a:lnTo>
                    <a:lnTo>
                      <a:pt x="83" y="114"/>
                    </a:lnTo>
                    <a:lnTo>
                      <a:pt x="83" y="110"/>
                    </a:lnTo>
                    <a:lnTo>
                      <a:pt x="83" y="114"/>
                    </a:lnTo>
                    <a:lnTo>
                      <a:pt x="83" y="118"/>
                    </a:lnTo>
                    <a:lnTo>
                      <a:pt x="86" y="118"/>
                    </a:lnTo>
                    <a:lnTo>
                      <a:pt x="86" y="114"/>
                    </a:lnTo>
                    <a:lnTo>
                      <a:pt x="86" y="118"/>
                    </a:lnTo>
                    <a:lnTo>
                      <a:pt x="90" y="123"/>
                    </a:lnTo>
                    <a:lnTo>
                      <a:pt x="90" y="118"/>
                    </a:lnTo>
                    <a:lnTo>
                      <a:pt x="90" y="114"/>
                    </a:lnTo>
                    <a:lnTo>
                      <a:pt x="90" y="118"/>
                    </a:lnTo>
                    <a:lnTo>
                      <a:pt x="94" y="127"/>
                    </a:lnTo>
                    <a:lnTo>
                      <a:pt x="94" y="114"/>
                    </a:lnTo>
                    <a:lnTo>
                      <a:pt x="94" y="127"/>
                    </a:lnTo>
                    <a:lnTo>
                      <a:pt x="94" y="114"/>
                    </a:lnTo>
                    <a:lnTo>
                      <a:pt x="94" y="123"/>
                    </a:lnTo>
                    <a:lnTo>
                      <a:pt x="98" y="114"/>
                    </a:lnTo>
                    <a:lnTo>
                      <a:pt x="98" y="123"/>
                    </a:lnTo>
                    <a:lnTo>
                      <a:pt x="98" y="127"/>
                    </a:lnTo>
                    <a:lnTo>
                      <a:pt x="101" y="127"/>
                    </a:lnTo>
                    <a:lnTo>
                      <a:pt x="101" y="123"/>
                    </a:lnTo>
                    <a:lnTo>
                      <a:pt x="101" y="127"/>
                    </a:lnTo>
                    <a:lnTo>
                      <a:pt x="106" y="132"/>
                    </a:lnTo>
                    <a:lnTo>
                      <a:pt x="106" y="127"/>
                    </a:lnTo>
                    <a:lnTo>
                      <a:pt x="109" y="127"/>
                    </a:lnTo>
                    <a:lnTo>
                      <a:pt x="109" y="132"/>
                    </a:lnTo>
                    <a:lnTo>
                      <a:pt x="112" y="127"/>
                    </a:lnTo>
                    <a:lnTo>
                      <a:pt x="112" y="132"/>
                    </a:lnTo>
                    <a:lnTo>
                      <a:pt x="112" y="136"/>
                    </a:lnTo>
                    <a:lnTo>
                      <a:pt x="112" y="132"/>
                    </a:lnTo>
                    <a:lnTo>
                      <a:pt x="116" y="136"/>
                    </a:lnTo>
                    <a:lnTo>
                      <a:pt x="116" y="127"/>
                    </a:lnTo>
                    <a:lnTo>
                      <a:pt x="116" y="132"/>
                    </a:lnTo>
                    <a:lnTo>
                      <a:pt x="116" y="136"/>
                    </a:lnTo>
                    <a:lnTo>
                      <a:pt x="120" y="127"/>
                    </a:lnTo>
                    <a:lnTo>
                      <a:pt x="120" y="132"/>
                    </a:lnTo>
                    <a:lnTo>
                      <a:pt x="120" y="136"/>
                    </a:lnTo>
                    <a:lnTo>
                      <a:pt x="124" y="141"/>
                    </a:lnTo>
                    <a:lnTo>
                      <a:pt x="124" y="136"/>
                    </a:lnTo>
                    <a:lnTo>
                      <a:pt x="124" y="141"/>
                    </a:lnTo>
                    <a:lnTo>
                      <a:pt x="124" y="136"/>
                    </a:lnTo>
                    <a:lnTo>
                      <a:pt x="127" y="132"/>
                    </a:lnTo>
                    <a:lnTo>
                      <a:pt x="127" y="136"/>
                    </a:lnTo>
                    <a:lnTo>
                      <a:pt x="127" y="141"/>
                    </a:lnTo>
                    <a:lnTo>
                      <a:pt x="132" y="136"/>
                    </a:lnTo>
                    <a:lnTo>
                      <a:pt x="132" y="146"/>
                    </a:lnTo>
                    <a:lnTo>
                      <a:pt x="132" y="141"/>
                    </a:lnTo>
                    <a:lnTo>
                      <a:pt x="132" y="136"/>
                    </a:lnTo>
                    <a:lnTo>
                      <a:pt x="132" y="141"/>
                    </a:lnTo>
                    <a:lnTo>
                      <a:pt x="135" y="141"/>
                    </a:lnTo>
                    <a:lnTo>
                      <a:pt x="135" y="150"/>
                    </a:lnTo>
                    <a:lnTo>
                      <a:pt x="135" y="141"/>
                    </a:lnTo>
                    <a:lnTo>
                      <a:pt x="135" y="136"/>
                    </a:lnTo>
                    <a:lnTo>
                      <a:pt x="139" y="136"/>
                    </a:lnTo>
                    <a:lnTo>
                      <a:pt x="139" y="141"/>
                    </a:lnTo>
                    <a:lnTo>
                      <a:pt x="142" y="141"/>
                    </a:lnTo>
                    <a:lnTo>
                      <a:pt x="142" y="146"/>
                    </a:lnTo>
                    <a:lnTo>
                      <a:pt x="142" y="141"/>
                    </a:lnTo>
                    <a:lnTo>
                      <a:pt x="142" y="136"/>
                    </a:lnTo>
                    <a:lnTo>
                      <a:pt x="147" y="146"/>
                    </a:lnTo>
                    <a:lnTo>
                      <a:pt x="147" y="141"/>
                    </a:lnTo>
                    <a:lnTo>
                      <a:pt x="147" y="146"/>
                    </a:lnTo>
                    <a:lnTo>
                      <a:pt x="147" y="141"/>
                    </a:lnTo>
                    <a:lnTo>
                      <a:pt x="150" y="146"/>
                    </a:lnTo>
                    <a:lnTo>
                      <a:pt x="150" y="154"/>
                    </a:lnTo>
                    <a:lnTo>
                      <a:pt x="150" y="141"/>
                    </a:lnTo>
                    <a:lnTo>
                      <a:pt x="150" y="146"/>
                    </a:lnTo>
                    <a:lnTo>
                      <a:pt x="154" y="150"/>
                    </a:lnTo>
                    <a:lnTo>
                      <a:pt x="154" y="146"/>
                    </a:lnTo>
                    <a:lnTo>
                      <a:pt x="154" y="141"/>
                    </a:lnTo>
                    <a:lnTo>
                      <a:pt x="154" y="150"/>
                    </a:lnTo>
                    <a:lnTo>
                      <a:pt x="157" y="159"/>
                    </a:lnTo>
                    <a:lnTo>
                      <a:pt x="157" y="146"/>
                    </a:lnTo>
                    <a:lnTo>
                      <a:pt x="157" y="150"/>
                    </a:lnTo>
                    <a:lnTo>
                      <a:pt x="157" y="146"/>
                    </a:lnTo>
                    <a:lnTo>
                      <a:pt x="161" y="150"/>
                    </a:lnTo>
                    <a:lnTo>
                      <a:pt x="161" y="146"/>
                    </a:lnTo>
                    <a:lnTo>
                      <a:pt x="161" y="150"/>
                    </a:lnTo>
                    <a:lnTo>
                      <a:pt x="161" y="154"/>
                    </a:lnTo>
                    <a:lnTo>
                      <a:pt x="165" y="146"/>
                    </a:lnTo>
                    <a:lnTo>
                      <a:pt x="165" y="150"/>
                    </a:lnTo>
                    <a:lnTo>
                      <a:pt x="165" y="141"/>
                    </a:lnTo>
                    <a:lnTo>
                      <a:pt x="165" y="150"/>
                    </a:lnTo>
                    <a:lnTo>
                      <a:pt x="168" y="146"/>
                    </a:lnTo>
                    <a:lnTo>
                      <a:pt x="168" y="150"/>
                    </a:lnTo>
                    <a:lnTo>
                      <a:pt x="168" y="154"/>
                    </a:lnTo>
                    <a:lnTo>
                      <a:pt x="168" y="146"/>
                    </a:lnTo>
                    <a:lnTo>
                      <a:pt x="168" y="150"/>
                    </a:lnTo>
                    <a:lnTo>
                      <a:pt x="173" y="141"/>
                    </a:lnTo>
                    <a:lnTo>
                      <a:pt x="173" y="150"/>
                    </a:lnTo>
                    <a:lnTo>
                      <a:pt x="173" y="141"/>
                    </a:lnTo>
                    <a:lnTo>
                      <a:pt x="176" y="154"/>
                    </a:lnTo>
                    <a:lnTo>
                      <a:pt x="176" y="150"/>
                    </a:lnTo>
                    <a:lnTo>
                      <a:pt x="180" y="159"/>
                    </a:lnTo>
                    <a:lnTo>
                      <a:pt x="180" y="150"/>
                    </a:lnTo>
                    <a:lnTo>
                      <a:pt x="180" y="154"/>
                    </a:lnTo>
                    <a:lnTo>
                      <a:pt x="183" y="154"/>
                    </a:lnTo>
                    <a:lnTo>
                      <a:pt x="183" y="150"/>
                    </a:lnTo>
                    <a:lnTo>
                      <a:pt x="183" y="163"/>
                    </a:lnTo>
                    <a:lnTo>
                      <a:pt x="188" y="154"/>
                    </a:lnTo>
                    <a:lnTo>
                      <a:pt x="188" y="150"/>
                    </a:lnTo>
                    <a:lnTo>
                      <a:pt x="191" y="154"/>
                    </a:lnTo>
                    <a:lnTo>
                      <a:pt x="191" y="150"/>
                    </a:lnTo>
                    <a:lnTo>
                      <a:pt x="191" y="154"/>
                    </a:lnTo>
                    <a:lnTo>
                      <a:pt x="195" y="150"/>
                    </a:lnTo>
                    <a:lnTo>
                      <a:pt x="195" y="154"/>
                    </a:lnTo>
                    <a:lnTo>
                      <a:pt x="195" y="150"/>
                    </a:lnTo>
                    <a:lnTo>
                      <a:pt x="195" y="154"/>
                    </a:lnTo>
                    <a:lnTo>
                      <a:pt x="199" y="159"/>
                    </a:lnTo>
                    <a:lnTo>
                      <a:pt x="199" y="150"/>
                    </a:lnTo>
                    <a:lnTo>
                      <a:pt x="199" y="163"/>
                    </a:lnTo>
                    <a:lnTo>
                      <a:pt x="199" y="154"/>
                    </a:lnTo>
                    <a:lnTo>
                      <a:pt x="203" y="154"/>
                    </a:lnTo>
                    <a:lnTo>
                      <a:pt x="203" y="150"/>
                    </a:lnTo>
                    <a:lnTo>
                      <a:pt x="203" y="159"/>
                    </a:lnTo>
                    <a:lnTo>
                      <a:pt x="203" y="150"/>
                    </a:lnTo>
                    <a:lnTo>
                      <a:pt x="206" y="154"/>
                    </a:lnTo>
                    <a:lnTo>
                      <a:pt x="206" y="159"/>
                    </a:lnTo>
                    <a:lnTo>
                      <a:pt x="206" y="154"/>
                    </a:lnTo>
                    <a:lnTo>
                      <a:pt x="210" y="159"/>
                    </a:lnTo>
                    <a:lnTo>
                      <a:pt x="210" y="154"/>
                    </a:lnTo>
                    <a:lnTo>
                      <a:pt x="210" y="159"/>
                    </a:lnTo>
                    <a:lnTo>
                      <a:pt x="214" y="163"/>
                    </a:lnTo>
                    <a:lnTo>
                      <a:pt x="214" y="154"/>
                    </a:lnTo>
                    <a:lnTo>
                      <a:pt x="214" y="150"/>
                    </a:lnTo>
                    <a:lnTo>
                      <a:pt x="217" y="154"/>
                    </a:lnTo>
                    <a:lnTo>
                      <a:pt x="217" y="150"/>
                    </a:lnTo>
                    <a:lnTo>
                      <a:pt x="217" y="154"/>
                    </a:lnTo>
                    <a:lnTo>
                      <a:pt x="217" y="159"/>
                    </a:lnTo>
                    <a:lnTo>
                      <a:pt x="221" y="159"/>
                    </a:lnTo>
                    <a:lnTo>
                      <a:pt x="221" y="154"/>
                    </a:lnTo>
                    <a:lnTo>
                      <a:pt x="225" y="159"/>
                    </a:lnTo>
                    <a:lnTo>
                      <a:pt x="225" y="154"/>
                    </a:lnTo>
                    <a:lnTo>
                      <a:pt x="225" y="163"/>
                    </a:lnTo>
                    <a:lnTo>
                      <a:pt x="225" y="154"/>
                    </a:lnTo>
                    <a:lnTo>
                      <a:pt x="229" y="154"/>
                    </a:lnTo>
                    <a:lnTo>
                      <a:pt x="229" y="159"/>
                    </a:lnTo>
                    <a:lnTo>
                      <a:pt x="229" y="154"/>
                    </a:lnTo>
                    <a:lnTo>
                      <a:pt x="229" y="159"/>
                    </a:lnTo>
                    <a:lnTo>
                      <a:pt x="232" y="154"/>
                    </a:lnTo>
                    <a:lnTo>
                      <a:pt x="232" y="163"/>
                    </a:lnTo>
                    <a:lnTo>
                      <a:pt x="232" y="159"/>
                    </a:lnTo>
                    <a:lnTo>
                      <a:pt x="232" y="163"/>
                    </a:lnTo>
                    <a:lnTo>
                      <a:pt x="232" y="154"/>
                    </a:lnTo>
                    <a:lnTo>
                      <a:pt x="236" y="159"/>
                    </a:lnTo>
                    <a:lnTo>
                      <a:pt x="236" y="154"/>
                    </a:lnTo>
                    <a:lnTo>
                      <a:pt x="236" y="159"/>
                    </a:lnTo>
                    <a:lnTo>
                      <a:pt x="236" y="154"/>
                    </a:lnTo>
                    <a:lnTo>
                      <a:pt x="240" y="159"/>
                    </a:lnTo>
                    <a:lnTo>
                      <a:pt x="244" y="150"/>
                    </a:lnTo>
                    <a:lnTo>
                      <a:pt x="244" y="163"/>
                    </a:lnTo>
                    <a:lnTo>
                      <a:pt x="244" y="159"/>
                    </a:lnTo>
                    <a:lnTo>
                      <a:pt x="247" y="159"/>
                    </a:lnTo>
                    <a:lnTo>
                      <a:pt x="247" y="163"/>
                    </a:lnTo>
                    <a:lnTo>
                      <a:pt x="247" y="159"/>
                    </a:lnTo>
                    <a:lnTo>
                      <a:pt x="247" y="163"/>
                    </a:lnTo>
                    <a:lnTo>
                      <a:pt x="251" y="159"/>
                    </a:lnTo>
                    <a:lnTo>
                      <a:pt x="251" y="163"/>
                    </a:lnTo>
                    <a:lnTo>
                      <a:pt x="251" y="159"/>
                    </a:lnTo>
                    <a:lnTo>
                      <a:pt x="251" y="163"/>
                    </a:lnTo>
                    <a:lnTo>
                      <a:pt x="255" y="159"/>
                    </a:lnTo>
                    <a:lnTo>
                      <a:pt x="255" y="163"/>
                    </a:lnTo>
                    <a:lnTo>
                      <a:pt x="255" y="154"/>
                    </a:lnTo>
                    <a:lnTo>
                      <a:pt x="259" y="159"/>
                    </a:lnTo>
                    <a:lnTo>
                      <a:pt x="259" y="163"/>
                    </a:lnTo>
                    <a:lnTo>
                      <a:pt x="259" y="159"/>
                    </a:lnTo>
                    <a:lnTo>
                      <a:pt x="259" y="163"/>
                    </a:lnTo>
                    <a:lnTo>
                      <a:pt x="262" y="163"/>
                    </a:lnTo>
                    <a:lnTo>
                      <a:pt x="262" y="159"/>
                    </a:lnTo>
                    <a:lnTo>
                      <a:pt x="266" y="163"/>
                    </a:lnTo>
                    <a:lnTo>
                      <a:pt x="266" y="159"/>
                    </a:lnTo>
                    <a:lnTo>
                      <a:pt x="266" y="163"/>
                    </a:lnTo>
                    <a:lnTo>
                      <a:pt x="270" y="163"/>
                    </a:lnTo>
                    <a:lnTo>
                      <a:pt x="270" y="159"/>
                    </a:lnTo>
                    <a:lnTo>
                      <a:pt x="270" y="163"/>
                    </a:lnTo>
                    <a:lnTo>
                      <a:pt x="273" y="172"/>
                    </a:lnTo>
                    <a:lnTo>
                      <a:pt x="273" y="163"/>
                    </a:lnTo>
                    <a:lnTo>
                      <a:pt x="277" y="163"/>
                    </a:lnTo>
                    <a:lnTo>
                      <a:pt x="281" y="163"/>
                    </a:lnTo>
                    <a:lnTo>
                      <a:pt x="281" y="172"/>
                    </a:lnTo>
                    <a:lnTo>
                      <a:pt x="281" y="163"/>
                    </a:lnTo>
                    <a:lnTo>
                      <a:pt x="285" y="163"/>
                    </a:lnTo>
                    <a:lnTo>
                      <a:pt x="285" y="172"/>
                    </a:lnTo>
                    <a:lnTo>
                      <a:pt x="285" y="163"/>
                    </a:lnTo>
                    <a:lnTo>
                      <a:pt x="288" y="163"/>
                    </a:lnTo>
                    <a:lnTo>
                      <a:pt x="288" y="159"/>
                    </a:lnTo>
                    <a:lnTo>
                      <a:pt x="288" y="163"/>
                    </a:lnTo>
                    <a:lnTo>
                      <a:pt x="292" y="163"/>
                    </a:lnTo>
                    <a:lnTo>
                      <a:pt x="292" y="172"/>
                    </a:lnTo>
                    <a:lnTo>
                      <a:pt x="296" y="163"/>
                    </a:lnTo>
                    <a:lnTo>
                      <a:pt x="296" y="172"/>
                    </a:lnTo>
                    <a:lnTo>
                      <a:pt x="296" y="163"/>
                    </a:lnTo>
                    <a:lnTo>
                      <a:pt x="300" y="172"/>
                    </a:lnTo>
                    <a:lnTo>
                      <a:pt x="300" y="163"/>
                    </a:lnTo>
                    <a:lnTo>
                      <a:pt x="300" y="172"/>
                    </a:lnTo>
                    <a:lnTo>
                      <a:pt x="300" y="163"/>
                    </a:lnTo>
                    <a:lnTo>
                      <a:pt x="303" y="172"/>
                    </a:lnTo>
                    <a:lnTo>
                      <a:pt x="303" y="163"/>
                    </a:lnTo>
                    <a:lnTo>
                      <a:pt x="307" y="163"/>
                    </a:lnTo>
                    <a:lnTo>
                      <a:pt x="307" y="172"/>
                    </a:lnTo>
                    <a:lnTo>
                      <a:pt x="311" y="163"/>
                    </a:lnTo>
                    <a:lnTo>
                      <a:pt x="311" y="172"/>
                    </a:lnTo>
                    <a:lnTo>
                      <a:pt x="311" y="163"/>
                    </a:lnTo>
                    <a:lnTo>
                      <a:pt x="315" y="163"/>
                    </a:lnTo>
                    <a:lnTo>
                      <a:pt x="315" y="172"/>
                    </a:lnTo>
                    <a:lnTo>
                      <a:pt x="315" y="163"/>
                    </a:lnTo>
                    <a:lnTo>
                      <a:pt x="318" y="172"/>
                    </a:lnTo>
                    <a:lnTo>
                      <a:pt x="318" y="163"/>
                    </a:lnTo>
                    <a:lnTo>
                      <a:pt x="323" y="172"/>
                    </a:lnTo>
                    <a:lnTo>
                      <a:pt x="326" y="163"/>
                    </a:lnTo>
                    <a:lnTo>
                      <a:pt x="326" y="172"/>
                    </a:lnTo>
                    <a:lnTo>
                      <a:pt x="329" y="172"/>
                    </a:lnTo>
                    <a:lnTo>
                      <a:pt x="329" y="163"/>
                    </a:lnTo>
                    <a:lnTo>
                      <a:pt x="333" y="172"/>
                    </a:lnTo>
                    <a:lnTo>
                      <a:pt x="333" y="163"/>
                    </a:lnTo>
                    <a:lnTo>
                      <a:pt x="333" y="172"/>
                    </a:lnTo>
                    <a:lnTo>
                      <a:pt x="333" y="163"/>
                    </a:lnTo>
                    <a:lnTo>
                      <a:pt x="337" y="172"/>
                    </a:lnTo>
                    <a:lnTo>
                      <a:pt x="341" y="163"/>
                    </a:lnTo>
                    <a:lnTo>
                      <a:pt x="344" y="172"/>
                    </a:lnTo>
                    <a:lnTo>
                      <a:pt x="344" y="163"/>
                    </a:lnTo>
                    <a:lnTo>
                      <a:pt x="344" y="172"/>
                    </a:lnTo>
                    <a:lnTo>
                      <a:pt x="349" y="172"/>
                    </a:lnTo>
                    <a:lnTo>
                      <a:pt x="352" y="172"/>
                    </a:lnTo>
                    <a:lnTo>
                      <a:pt x="352" y="181"/>
                    </a:lnTo>
                    <a:lnTo>
                      <a:pt x="352" y="172"/>
                    </a:lnTo>
                    <a:lnTo>
                      <a:pt x="352" y="163"/>
                    </a:lnTo>
                    <a:lnTo>
                      <a:pt x="356" y="172"/>
                    </a:lnTo>
                    <a:lnTo>
                      <a:pt x="356" y="163"/>
                    </a:lnTo>
                    <a:lnTo>
                      <a:pt x="356" y="181"/>
                    </a:lnTo>
                    <a:lnTo>
                      <a:pt x="359" y="163"/>
                    </a:lnTo>
                    <a:lnTo>
                      <a:pt x="359" y="172"/>
                    </a:lnTo>
                    <a:lnTo>
                      <a:pt x="359" y="163"/>
                    </a:lnTo>
                    <a:lnTo>
                      <a:pt x="364" y="172"/>
                    </a:lnTo>
                    <a:lnTo>
                      <a:pt x="364" y="163"/>
                    </a:lnTo>
                    <a:lnTo>
                      <a:pt x="367" y="163"/>
                    </a:lnTo>
                    <a:lnTo>
                      <a:pt x="371" y="172"/>
                    </a:lnTo>
                    <a:lnTo>
                      <a:pt x="371" y="163"/>
                    </a:lnTo>
                    <a:lnTo>
                      <a:pt x="374" y="163"/>
                    </a:lnTo>
                    <a:lnTo>
                      <a:pt x="379" y="172"/>
                    </a:lnTo>
                    <a:lnTo>
                      <a:pt x="382" y="163"/>
                    </a:lnTo>
                    <a:lnTo>
                      <a:pt x="385" y="172"/>
                    </a:lnTo>
                    <a:lnTo>
                      <a:pt x="385" y="163"/>
                    </a:lnTo>
                    <a:lnTo>
                      <a:pt x="390" y="163"/>
                    </a:lnTo>
                    <a:lnTo>
                      <a:pt x="390" y="172"/>
                    </a:lnTo>
                    <a:lnTo>
                      <a:pt x="393" y="172"/>
                    </a:lnTo>
                    <a:lnTo>
                      <a:pt x="397" y="163"/>
                    </a:lnTo>
                    <a:lnTo>
                      <a:pt x="400" y="172"/>
                    </a:lnTo>
                    <a:lnTo>
                      <a:pt x="400" y="163"/>
                    </a:lnTo>
                    <a:lnTo>
                      <a:pt x="405" y="163"/>
                    </a:lnTo>
                    <a:lnTo>
                      <a:pt x="405" y="172"/>
                    </a:lnTo>
                    <a:lnTo>
                      <a:pt x="408" y="163"/>
                    </a:lnTo>
                    <a:lnTo>
                      <a:pt x="408" y="172"/>
                    </a:lnTo>
                    <a:lnTo>
                      <a:pt x="412" y="172"/>
                    </a:lnTo>
                    <a:lnTo>
                      <a:pt x="412" y="163"/>
                    </a:lnTo>
                    <a:lnTo>
                      <a:pt x="416" y="172"/>
                    </a:lnTo>
                    <a:lnTo>
                      <a:pt x="416" y="163"/>
                    </a:lnTo>
                    <a:lnTo>
                      <a:pt x="420" y="172"/>
                    </a:lnTo>
                    <a:lnTo>
                      <a:pt x="423" y="163"/>
                    </a:lnTo>
                    <a:lnTo>
                      <a:pt x="427" y="163"/>
                    </a:lnTo>
                    <a:lnTo>
                      <a:pt x="427" y="181"/>
                    </a:lnTo>
                    <a:lnTo>
                      <a:pt x="427" y="163"/>
                    </a:lnTo>
                    <a:lnTo>
                      <a:pt x="431" y="163"/>
                    </a:lnTo>
                    <a:lnTo>
                      <a:pt x="431" y="172"/>
                    </a:lnTo>
                    <a:lnTo>
                      <a:pt x="435" y="163"/>
                    </a:lnTo>
                    <a:lnTo>
                      <a:pt x="438" y="172"/>
                    </a:lnTo>
                    <a:lnTo>
                      <a:pt x="442" y="172"/>
                    </a:lnTo>
                    <a:lnTo>
                      <a:pt x="446" y="172"/>
                    </a:lnTo>
                    <a:lnTo>
                      <a:pt x="446" y="163"/>
                    </a:lnTo>
                    <a:lnTo>
                      <a:pt x="449" y="163"/>
                    </a:lnTo>
                    <a:lnTo>
                      <a:pt x="453" y="163"/>
                    </a:lnTo>
                    <a:lnTo>
                      <a:pt x="457" y="172"/>
                    </a:lnTo>
                    <a:lnTo>
                      <a:pt x="457" y="163"/>
                    </a:lnTo>
                    <a:lnTo>
                      <a:pt x="461" y="163"/>
                    </a:lnTo>
                    <a:lnTo>
                      <a:pt x="461" y="172"/>
                    </a:lnTo>
                    <a:lnTo>
                      <a:pt x="464" y="172"/>
                    </a:lnTo>
                    <a:lnTo>
                      <a:pt x="468" y="181"/>
                    </a:lnTo>
                    <a:lnTo>
                      <a:pt x="468" y="172"/>
                    </a:lnTo>
                    <a:lnTo>
                      <a:pt x="468" y="181"/>
                    </a:lnTo>
                    <a:lnTo>
                      <a:pt x="472" y="172"/>
                    </a:lnTo>
                    <a:lnTo>
                      <a:pt x="476" y="172"/>
                    </a:lnTo>
                    <a:lnTo>
                      <a:pt x="479" y="181"/>
                    </a:lnTo>
                    <a:lnTo>
                      <a:pt x="479" y="172"/>
                    </a:lnTo>
                    <a:lnTo>
                      <a:pt x="483" y="181"/>
                    </a:lnTo>
                    <a:lnTo>
                      <a:pt x="483" y="172"/>
                    </a:lnTo>
                    <a:lnTo>
                      <a:pt x="487" y="172"/>
                    </a:lnTo>
                    <a:lnTo>
                      <a:pt x="490" y="172"/>
                    </a:lnTo>
                    <a:lnTo>
                      <a:pt x="494" y="172"/>
                    </a:lnTo>
                    <a:lnTo>
                      <a:pt x="494" y="163"/>
                    </a:lnTo>
                    <a:lnTo>
                      <a:pt x="494" y="172"/>
                    </a:lnTo>
                    <a:lnTo>
                      <a:pt x="498" y="172"/>
                    </a:lnTo>
                    <a:lnTo>
                      <a:pt x="498" y="181"/>
                    </a:lnTo>
                    <a:lnTo>
                      <a:pt x="498" y="172"/>
                    </a:lnTo>
                    <a:lnTo>
                      <a:pt x="502" y="172"/>
                    </a:lnTo>
                    <a:lnTo>
                      <a:pt x="505" y="172"/>
                    </a:lnTo>
                    <a:lnTo>
                      <a:pt x="509" y="172"/>
                    </a:lnTo>
                    <a:lnTo>
                      <a:pt x="509" y="181"/>
                    </a:lnTo>
                    <a:lnTo>
                      <a:pt x="509" y="172"/>
                    </a:lnTo>
                    <a:lnTo>
                      <a:pt x="513" y="172"/>
                    </a:lnTo>
                    <a:lnTo>
                      <a:pt x="513" y="181"/>
                    </a:lnTo>
                    <a:lnTo>
                      <a:pt x="513" y="172"/>
                    </a:lnTo>
                    <a:lnTo>
                      <a:pt x="517" y="172"/>
                    </a:lnTo>
                    <a:lnTo>
                      <a:pt x="517" y="181"/>
                    </a:lnTo>
                    <a:lnTo>
                      <a:pt x="517" y="172"/>
                    </a:lnTo>
                    <a:lnTo>
                      <a:pt x="517" y="181"/>
                    </a:lnTo>
                    <a:lnTo>
                      <a:pt x="520" y="181"/>
                    </a:lnTo>
                    <a:lnTo>
                      <a:pt x="524" y="181"/>
                    </a:lnTo>
                    <a:lnTo>
                      <a:pt x="524" y="172"/>
                    </a:lnTo>
                    <a:lnTo>
                      <a:pt x="524" y="181"/>
                    </a:lnTo>
                    <a:lnTo>
                      <a:pt x="528" y="172"/>
                    </a:lnTo>
                    <a:lnTo>
                      <a:pt x="528" y="181"/>
                    </a:lnTo>
                    <a:lnTo>
                      <a:pt x="528" y="172"/>
                    </a:lnTo>
                    <a:lnTo>
                      <a:pt x="532" y="181"/>
                    </a:lnTo>
                    <a:lnTo>
                      <a:pt x="532" y="172"/>
                    </a:lnTo>
                    <a:lnTo>
                      <a:pt x="535" y="172"/>
                    </a:lnTo>
                    <a:lnTo>
                      <a:pt x="535" y="181"/>
                    </a:lnTo>
                    <a:lnTo>
                      <a:pt x="540" y="181"/>
                    </a:lnTo>
                    <a:lnTo>
                      <a:pt x="540" y="172"/>
                    </a:lnTo>
                    <a:lnTo>
                      <a:pt x="543" y="181"/>
                    </a:lnTo>
                    <a:lnTo>
                      <a:pt x="546" y="181"/>
                    </a:lnTo>
                    <a:lnTo>
                      <a:pt x="550" y="181"/>
                    </a:lnTo>
                    <a:lnTo>
                      <a:pt x="554" y="181"/>
                    </a:lnTo>
                    <a:lnTo>
                      <a:pt x="554" y="172"/>
                    </a:lnTo>
                    <a:lnTo>
                      <a:pt x="554" y="181"/>
                    </a:lnTo>
                    <a:lnTo>
                      <a:pt x="554" y="185"/>
                    </a:lnTo>
                    <a:lnTo>
                      <a:pt x="558" y="185"/>
                    </a:lnTo>
                    <a:lnTo>
                      <a:pt x="558" y="172"/>
                    </a:lnTo>
                    <a:lnTo>
                      <a:pt x="558" y="181"/>
                    </a:lnTo>
                    <a:lnTo>
                      <a:pt x="561" y="181"/>
                    </a:lnTo>
                    <a:lnTo>
                      <a:pt x="561" y="172"/>
                    </a:lnTo>
                    <a:lnTo>
                      <a:pt x="561" y="181"/>
                    </a:lnTo>
                    <a:lnTo>
                      <a:pt x="561" y="172"/>
                    </a:lnTo>
                    <a:lnTo>
                      <a:pt x="565" y="181"/>
                    </a:lnTo>
                    <a:lnTo>
                      <a:pt x="565" y="185"/>
                    </a:lnTo>
                    <a:lnTo>
                      <a:pt x="569" y="181"/>
                    </a:lnTo>
                    <a:lnTo>
                      <a:pt x="569" y="172"/>
                    </a:lnTo>
                    <a:lnTo>
                      <a:pt x="569" y="181"/>
                    </a:lnTo>
                    <a:lnTo>
                      <a:pt x="573" y="172"/>
                    </a:lnTo>
                    <a:lnTo>
                      <a:pt x="573" y="181"/>
                    </a:lnTo>
                    <a:lnTo>
                      <a:pt x="573" y="172"/>
                    </a:lnTo>
                    <a:lnTo>
                      <a:pt x="576" y="172"/>
                    </a:lnTo>
                    <a:lnTo>
                      <a:pt x="576" y="181"/>
                    </a:lnTo>
                    <a:lnTo>
                      <a:pt x="576" y="172"/>
                    </a:lnTo>
                    <a:lnTo>
                      <a:pt x="576" y="181"/>
                    </a:lnTo>
                    <a:lnTo>
                      <a:pt x="581" y="172"/>
                    </a:lnTo>
                    <a:lnTo>
                      <a:pt x="584" y="181"/>
                    </a:lnTo>
                    <a:lnTo>
                      <a:pt x="588" y="172"/>
                    </a:lnTo>
                    <a:lnTo>
                      <a:pt x="588" y="181"/>
                    </a:lnTo>
                    <a:lnTo>
                      <a:pt x="588" y="185"/>
                    </a:lnTo>
                    <a:lnTo>
                      <a:pt x="588" y="172"/>
                    </a:lnTo>
                    <a:lnTo>
                      <a:pt x="591" y="181"/>
                    </a:lnTo>
                    <a:lnTo>
                      <a:pt x="591" y="172"/>
                    </a:lnTo>
                    <a:lnTo>
                      <a:pt x="596" y="172"/>
                    </a:lnTo>
                    <a:lnTo>
                      <a:pt x="596" y="185"/>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6" name="Group 34"/>
            <p:cNvGrpSpPr>
              <a:grpSpLocks/>
            </p:cNvGrpSpPr>
            <p:nvPr/>
          </p:nvGrpSpPr>
          <p:grpSpPr bwMode="auto">
            <a:xfrm>
              <a:off x="705" y="1468"/>
              <a:ext cx="470" cy="164"/>
              <a:chOff x="2031" y="2606"/>
              <a:chExt cx="629" cy="130"/>
            </a:xfrm>
          </p:grpSpPr>
          <p:sp>
            <p:nvSpPr>
              <p:cNvPr id="33908" name="Freeform 35"/>
              <p:cNvSpPr>
                <a:spLocks/>
              </p:cNvSpPr>
              <p:nvPr/>
            </p:nvSpPr>
            <p:spPr bwMode="auto">
              <a:xfrm>
                <a:off x="2031" y="2713"/>
                <a:ext cx="118" cy="23"/>
              </a:xfrm>
              <a:custGeom>
                <a:avLst/>
                <a:gdLst>
                  <a:gd name="T0" fmla="*/ 2 w 148"/>
                  <a:gd name="T1" fmla="*/ 1 h 35"/>
                  <a:gd name="T2" fmla="*/ 2 w 148"/>
                  <a:gd name="T3" fmla="*/ 1 h 35"/>
                  <a:gd name="T4" fmla="*/ 2 w 148"/>
                  <a:gd name="T5" fmla="*/ 1 h 35"/>
                  <a:gd name="T6" fmla="*/ 2 w 148"/>
                  <a:gd name="T7" fmla="*/ 1 h 35"/>
                  <a:gd name="T8" fmla="*/ 2 w 148"/>
                  <a:gd name="T9" fmla="*/ 1 h 35"/>
                  <a:gd name="T10" fmla="*/ 2 w 148"/>
                  <a:gd name="T11" fmla="*/ 1 h 35"/>
                  <a:gd name="T12" fmla="*/ 2 w 148"/>
                  <a:gd name="T13" fmla="*/ 1 h 35"/>
                  <a:gd name="T14" fmla="*/ 2 w 148"/>
                  <a:gd name="T15" fmla="*/ 1 h 35"/>
                  <a:gd name="T16" fmla="*/ 2 w 148"/>
                  <a:gd name="T17" fmla="*/ 0 h 35"/>
                  <a:gd name="T18" fmla="*/ 2 w 148"/>
                  <a:gd name="T19" fmla="*/ 1 h 35"/>
                  <a:gd name="T20" fmla="*/ 2 w 148"/>
                  <a:gd name="T21" fmla="*/ 1 h 35"/>
                  <a:gd name="T22" fmla="*/ 2 w 148"/>
                  <a:gd name="T23" fmla="*/ 1 h 35"/>
                  <a:gd name="T24" fmla="*/ 2 w 148"/>
                  <a:gd name="T25" fmla="*/ 1 h 35"/>
                  <a:gd name="T26" fmla="*/ 2 w 148"/>
                  <a:gd name="T27" fmla="*/ 1 h 35"/>
                  <a:gd name="T28" fmla="*/ 3 w 148"/>
                  <a:gd name="T29" fmla="*/ 1 h 35"/>
                  <a:gd name="T30" fmla="*/ 3 w 148"/>
                  <a:gd name="T31" fmla="*/ 1 h 35"/>
                  <a:gd name="T32" fmla="*/ 3 w 148"/>
                  <a:gd name="T33" fmla="*/ 1 h 35"/>
                  <a:gd name="T34" fmla="*/ 4 w 148"/>
                  <a:gd name="T35" fmla="*/ 1 h 35"/>
                  <a:gd name="T36" fmla="*/ 4 w 148"/>
                  <a:gd name="T37" fmla="*/ 1 h 35"/>
                  <a:gd name="T38" fmla="*/ 4 w 148"/>
                  <a:gd name="T39" fmla="*/ 1 h 35"/>
                  <a:gd name="T40" fmla="*/ 4 w 148"/>
                  <a:gd name="T41" fmla="*/ 1 h 35"/>
                  <a:gd name="T42" fmla="*/ 4 w 148"/>
                  <a:gd name="T43" fmla="*/ 1 h 35"/>
                  <a:gd name="T44" fmla="*/ 4 w 148"/>
                  <a:gd name="T45" fmla="*/ 1 h 35"/>
                  <a:gd name="T46" fmla="*/ 5 w 148"/>
                  <a:gd name="T47" fmla="*/ 1 h 35"/>
                  <a:gd name="T48" fmla="*/ 5 w 148"/>
                  <a:gd name="T49" fmla="*/ 1 h 35"/>
                  <a:gd name="T50" fmla="*/ 5 w 148"/>
                  <a:gd name="T51" fmla="*/ 1 h 35"/>
                  <a:gd name="T52" fmla="*/ 5 w 148"/>
                  <a:gd name="T53" fmla="*/ 1 h 35"/>
                  <a:gd name="T54" fmla="*/ 5 w 148"/>
                  <a:gd name="T55" fmla="*/ 1 h 35"/>
                  <a:gd name="T56" fmla="*/ 6 w 148"/>
                  <a:gd name="T57" fmla="*/ 1 h 35"/>
                  <a:gd name="T58" fmla="*/ 6 w 148"/>
                  <a:gd name="T59" fmla="*/ 1 h 35"/>
                  <a:gd name="T60" fmla="*/ 6 w 148"/>
                  <a:gd name="T61" fmla="*/ 1 h 35"/>
                  <a:gd name="T62" fmla="*/ 6 w 148"/>
                  <a:gd name="T63" fmla="*/ 1 h 35"/>
                  <a:gd name="T64" fmla="*/ 6 w 148"/>
                  <a:gd name="T65" fmla="*/ 1 h 35"/>
                  <a:gd name="T66" fmla="*/ 6 w 148"/>
                  <a:gd name="T67" fmla="*/ 1 h 35"/>
                  <a:gd name="T68" fmla="*/ 6 w 148"/>
                  <a:gd name="T69" fmla="*/ 1 h 35"/>
                  <a:gd name="T70" fmla="*/ 7 w 148"/>
                  <a:gd name="T71" fmla="*/ 1 h 35"/>
                  <a:gd name="T72" fmla="*/ 7 w 148"/>
                  <a:gd name="T73" fmla="*/ 1 h 35"/>
                  <a:gd name="T74" fmla="*/ 7 w 148"/>
                  <a:gd name="T75" fmla="*/ 1 h 35"/>
                  <a:gd name="T76" fmla="*/ 7 w 148"/>
                  <a:gd name="T77" fmla="*/ 1 h 35"/>
                  <a:gd name="T78" fmla="*/ 7 w 148"/>
                  <a:gd name="T79" fmla="*/ 1 h 35"/>
                  <a:gd name="T80" fmla="*/ 8 w 148"/>
                  <a:gd name="T81" fmla="*/ 1 h 35"/>
                  <a:gd name="T82" fmla="*/ 8 w 148"/>
                  <a:gd name="T83" fmla="*/ 1 h 35"/>
                  <a:gd name="T84" fmla="*/ 8 w 148"/>
                  <a:gd name="T85" fmla="*/ 1 h 35"/>
                  <a:gd name="T86" fmla="*/ 8 w 148"/>
                  <a:gd name="T87" fmla="*/ 1 h 35"/>
                  <a:gd name="T88" fmla="*/ 9 w 148"/>
                  <a:gd name="T89" fmla="*/ 1 h 35"/>
                  <a:gd name="T90" fmla="*/ 9 w 148"/>
                  <a:gd name="T91" fmla="*/ 1 h 35"/>
                  <a:gd name="T92" fmla="*/ 9 w 148"/>
                  <a:gd name="T93" fmla="*/ 1 h 35"/>
                  <a:gd name="T94" fmla="*/ 9 w 148"/>
                  <a:gd name="T95" fmla="*/ 1 h 35"/>
                  <a:gd name="T96" fmla="*/ 9 w 148"/>
                  <a:gd name="T97" fmla="*/ 1 h 35"/>
                  <a:gd name="T98" fmla="*/ 9 w 148"/>
                  <a:gd name="T99" fmla="*/ 1 h 35"/>
                  <a:gd name="T100" fmla="*/ 10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09" name="Freeform 36"/>
              <p:cNvSpPr>
                <a:spLocks/>
              </p:cNvSpPr>
              <p:nvPr/>
            </p:nvSpPr>
            <p:spPr bwMode="auto">
              <a:xfrm>
                <a:off x="2149" y="2606"/>
                <a:ext cx="511" cy="121"/>
              </a:xfrm>
              <a:custGeom>
                <a:avLst/>
                <a:gdLst>
                  <a:gd name="T0" fmla="*/ 2 w 639"/>
                  <a:gd name="T1" fmla="*/ 1 h 186"/>
                  <a:gd name="T2" fmla="*/ 2 w 639"/>
                  <a:gd name="T3" fmla="*/ 1 h 186"/>
                  <a:gd name="T4" fmla="*/ 2 w 639"/>
                  <a:gd name="T5" fmla="*/ 1 h 186"/>
                  <a:gd name="T6" fmla="*/ 2 w 639"/>
                  <a:gd name="T7" fmla="*/ 1 h 186"/>
                  <a:gd name="T8" fmla="*/ 4 w 639"/>
                  <a:gd name="T9" fmla="*/ 1 h 186"/>
                  <a:gd name="T10" fmla="*/ 4 w 639"/>
                  <a:gd name="T11" fmla="*/ 1 h 186"/>
                  <a:gd name="T12" fmla="*/ 5 w 639"/>
                  <a:gd name="T13" fmla="*/ 1 h 186"/>
                  <a:gd name="T14" fmla="*/ 6 w 639"/>
                  <a:gd name="T15" fmla="*/ 1 h 186"/>
                  <a:gd name="T16" fmla="*/ 6 w 639"/>
                  <a:gd name="T17" fmla="*/ 1 h 186"/>
                  <a:gd name="T18" fmla="*/ 7 w 639"/>
                  <a:gd name="T19" fmla="*/ 1 h 186"/>
                  <a:gd name="T20" fmla="*/ 8 w 639"/>
                  <a:gd name="T21" fmla="*/ 1 h 186"/>
                  <a:gd name="T22" fmla="*/ 9 w 639"/>
                  <a:gd name="T23" fmla="*/ 1 h 186"/>
                  <a:gd name="T24" fmla="*/ 9 w 639"/>
                  <a:gd name="T25" fmla="*/ 1 h 186"/>
                  <a:gd name="T26" fmla="*/ 10 w 639"/>
                  <a:gd name="T27" fmla="*/ 1 h 186"/>
                  <a:gd name="T28" fmla="*/ 11 w 639"/>
                  <a:gd name="T29" fmla="*/ 1 h 186"/>
                  <a:gd name="T30" fmla="*/ 11 w 639"/>
                  <a:gd name="T31" fmla="*/ 1 h 186"/>
                  <a:gd name="T32" fmla="*/ 12 w 639"/>
                  <a:gd name="T33" fmla="*/ 1 h 186"/>
                  <a:gd name="T34" fmla="*/ 12 w 639"/>
                  <a:gd name="T35" fmla="*/ 1 h 186"/>
                  <a:gd name="T36" fmla="*/ 14 w 639"/>
                  <a:gd name="T37" fmla="*/ 1 h 186"/>
                  <a:gd name="T38" fmla="*/ 14 w 639"/>
                  <a:gd name="T39" fmla="*/ 1 h 186"/>
                  <a:gd name="T40" fmla="*/ 14 w 639"/>
                  <a:gd name="T41" fmla="*/ 1 h 186"/>
                  <a:gd name="T42" fmla="*/ 15 w 639"/>
                  <a:gd name="T43" fmla="*/ 1 h 186"/>
                  <a:gd name="T44" fmla="*/ 17 w 639"/>
                  <a:gd name="T45" fmla="*/ 1 h 186"/>
                  <a:gd name="T46" fmla="*/ 18 w 639"/>
                  <a:gd name="T47" fmla="*/ 1 h 186"/>
                  <a:gd name="T48" fmla="*/ 18 w 639"/>
                  <a:gd name="T49" fmla="*/ 1 h 186"/>
                  <a:gd name="T50" fmla="*/ 18 w 639"/>
                  <a:gd name="T51" fmla="*/ 1 h 186"/>
                  <a:gd name="T52" fmla="*/ 19 w 639"/>
                  <a:gd name="T53" fmla="*/ 1 h 186"/>
                  <a:gd name="T54" fmla="*/ 19 w 639"/>
                  <a:gd name="T55" fmla="*/ 1 h 186"/>
                  <a:gd name="T56" fmla="*/ 21 w 639"/>
                  <a:gd name="T57" fmla="*/ 1 h 186"/>
                  <a:gd name="T58" fmla="*/ 22 w 639"/>
                  <a:gd name="T59" fmla="*/ 1 h 186"/>
                  <a:gd name="T60" fmla="*/ 22 w 639"/>
                  <a:gd name="T61" fmla="*/ 1 h 186"/>
                  <a:gd name="T62" fmla="*/ 23 w 639"/>
                  <a:gd name="T63" fmla="*/ 1 h 186"/>
                  <a:gd name="T64" fmla="*/ 24 w 639"/>
                  <a:gd name="T65" fmla="*/ 1 h 186"/>
                  <a:gd name="T66" fmla="*/ 24 w 639"/>
                  <a:gd name="T67" fmla="*/ 1 h 186"/>
                  <a:gd name="T68" fmla="*/ 24 w 639"/>
                  <a:gd name="T69" fmla="*/ 1 h 186"/>
                  <a:gd name="T70" fmla="*/ 26 w 639"/>
                  <a:gd name="T71" fmla="*/ 1 h 186"/>
                  <a:gd name="T72" fmla="*/ 26 w 639"/>
                  <a:gd name="T73" fmla="*/ 1 h 186"/>
                  <a:gd name="T74" fmla="*/ 27 w 639"/>
                  <a:gd name="T75" fmla="*/ 1 h 186"/>
                  <a:gd name="T76" fmla="*/ 27 w 639"/>
                  <a:gd name="T77" fmla="*/ 1 h 186"/>
                  <a:gd name="T78" fmla="*/ 27 w 639"/>
                  <a:gd name="T79" fmla="*/ 1 h 186"/>
                  <a:gd name="T80" fmla="*/ 29 w 639"/>
                  <a:gd name="T81" fmla="*/ 1 h 186"/>
                  <a:gd name="T82" fmla="*/ 30 w 639"/>
                  <a:gd name="T83" fmla="*/ 1 h 186"/>
                  <a:gd name="T84" fmla="*/ 30 w 639"/>
                  <a:gd name="T85" fmla="*/ 1 h 186"/>
                  <a:gd name="T86" fmla="*/ 31 w 639"/>
                  <a:gd name="T87" fmla="*/ 1 h 186"/>
                  <a:gd name="T88" fmla="*/ 32 w 639"/>
                  <a:gd name="T89" fmla="*/ 1 h 186"/>
                  <a:gd name="T90" fmla="*/ 32 w 639"/>
                  <a:gd name="T91" fmla="*/ 1 h 186"/>
                  <a:gd name="T92" fmla="*/ 34 w 639"/>
                  <a:gd name="T93" fmla="*/ 1 h 186"/>
                  <a:gd name="T94" fmla="*/ 34 w 639"/>
                  <a:gd name="T95" fmla="*/ 1 h 186"/>
                  <a:gd name="T96" fmla="*/ 34 w 639"/>
                  <a:gd name="T97" fmla="*/ 1 h 186"/>
                  <a:gd name="T98" fmla="*/ 35 w 639"/>
                  <a:gd name="T99" fmla="*/ 1 h 186"/>
                  <a:gd name="T100" fmla="*/ 36 w 639"/>
                  <a:gd name="T101" fmla="*/ 1 h 186"/>
                  <a:gd name="T102" fmla="*/ 37 w 639"/>
                  <a:gd name="T103" fmla="*/ 1 h 186"/>
                  <a:gd name="T104" fmla="*/ 37 w 639"/>
                  <a:gd name="T105" fmla="*/ 1 h 186"/>
                  <a:gd name="T106" fmla="*/ 38 w 639"/>
                  <a:gd name="T107" fmla="*/ 1 h 186"/>
                  <a:gd name="T108" fmla="*/ 38 w 639"/>
                  <a:gd name="T109" fmla="*/ 1 h 186"/>
                  <a:gd name="T110" fmla="*/ 40 w 639"/>
                  <a:gd name="T111" fmla="*/ 1 h 186"/>
                  <a:gd name="T112" fmla="*/ 40 w 639"/>
                  <a:gd name="T113" fmla="*/ 1 h 186"/>
                  <a:gd name="T114" fmla="*/ 40 w 639"/>
                  <a:gd name="T115" fmla="*/ 1 h 186"/>
                  <a:gd name="T116" fmla="*/ 42 w 639"/>
                  <a:gd name="T117" fmla="*/ 1 h 186"/>
                  <a:gd name="T118" fmla="*/ 42 w 639"/>
                  <a:gd name="T119" fmla="*/ 1 h 186"/>
                  <a:gd name="T120" fmla="*/ 42 w 639"/>
                  <a:gd name="T121" fmla="*/ 1 h 186"/>
                  <a:gd name="T122" fmla="*/ 44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3827" name="Text Box 37"/>
            <p:cNvSpPr txBox="1">
              <a:spLocks noChangeArrowheads="1"/>
            </p:cNvSpPr>
            <p:nvPr/>
          </p:nvSpPr>
          <p:spPr bwMode="auto">
            <a:xfrm>
              <a:off x="754" y="3447"/>
              <a:ext cx="681"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chemeClr val="tx1"/>
                  </a:solidFill>
                  <a:latin typeface="Arial Narrow" pitchFamily="34" charset="0"/>
                </a:rPr>
                <a:t>2 min</a:t>
              </a:r>
            </a:p>
          </p:txBody>
        </p:sp>
        <p:grpSp>
          <p:nvGrpSpPr>
            <p:cNvPr id="27" name="Group 38"/>
            <p:cNvGrpSpPr>
              <a:grpSpLocks/>
            </p:cNvGrpSpPr>
            <p:nvPr/>
          </p:nvGrpSpPr>
          <p:grpSpPr bwMode="auto">
            <a:xfrm>
              <a:off x="804" y="3614"/>
              <a:ext cx="236" cy="29"/>
              <a:chOff x="1038" y="2054"/>
              <a:chExt cx="113" cy="23"/>
            </a:xfrm>
          </p:grpSpPr>
          <p:sp>
            <p:nvSpPr>
              <p:cNvPr id="33905" name="Line 39"/>
              <p:cNvSpPr>
                <a:spLocks noChangeShapeType="1"/>
              </p:cNvSpPr>
              <p:nvPr/>
            </p:nvSpPr>
            <p:spPr bwMode="auto">
              <a:xfrm>
                <a:off x="1040" y="2055"/>
                <a:ext cx="111"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06" name="Line 40"/>
              <p:cNvSpPr>
                <a:spLocks noChangeShapeType="1"/>
              </p:cNvSpPr>
              <p:nvPr/>
            </p:nvSpPr>
            <p:spPr bwMode="auto">
              <a:xfrm>
                <a:off x="1038" y="2054"/>
                <a:ext cx="0" cy="23"/>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907" name="Line 41"/>
              <p:cNvSpPr>
                <a:spLocks noChangeShapeType="1"/>
              </p:cNvSpPr>
              <p:nvPr/>
            </p:nvSpPr>
            <p:spPr bwMode="auto">
              <a:xfrm>
                <a:off x="1151" y="2054"/>
                <a:ext cx="0" cy="23"/>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3829" name="Freeform 42"/>
            <p:cNvSpPr>
              <a:spLocks/>
            </p:cNvSpPr>
            <p:nvPr/>
          </p:nvSpPr>
          <p:spPr bwMode="auto">
            <a:xfrm>
              <a:off x="1424" y="2980"/>
              <a:ext cx="407" cy="90"/>
            </a:xfrm>
            <a:custGeom>
              <a:avLst/>
              <a:gdLst>
                <a:gd name="T0" fmla="*/ 226560312 w 82"/>
                <a:gd name="T1" fmla="*/ 2147483647 h 14"/>
                <a:gd name="T2" fmla="*/ 671081474 w 82"/>
                <a:gd name="T3" fmla="*/ 2147483647 h 14"/>
                <a:gd name="T4" fmla="*/ 897641756 w 82"/>
                <a:gd name="T5" fmla="*/ 2147483647 h 14"/>
                <a:gd name="T6" fmla="*/ 1352925174 w 82"/>
                <a:gd name="T7" fmla="*/ 2147483647 h 14"/>
                <a:gd name="T8" fmla="*/ 1579410891 w 82"/>
                <a:gd name="T9" fmla="*/ 2147483647 h 14"/>
                <a:gd name="T10" fmla="*/ 2024006746 w 82"/>
                <a:gd name="T11" fmla="*/ 2147483647 h 14"/>
                <a:gd name="T12" fmla="*/ 2147483647 w 82"/>
                <a:gd name="T13" fmla="*/ 2147483647 h 14"/>
                <a:gd name="T14" fmla="*/ 2147483647 w 82"/>
                <a:gd name="T15" fmla="*/ 2147483647 h 14"/>
                <a:gd name="T16" fmla="*/ 2147483647 w 82"/>
                <a:gd name="T17" fmla="*/ 2147483647 h 14"/>
                <a:gd name="T18" fmla="*/ 2147483647 w 82"/>
                <a:gd name="T19" fmla="*/ 2147483647 h 14"/>
                <a:gd name="T20" fmla="*/ 2147483647 w 82"/>
                <a:gd name="T21" fmla="*/ 2147483647 h 14"/>
                <a:gd name="T22" fmla="*/ 2147483647 w 82"/>
                <a:gd name="T23" fmla="*/ 2147483647 h 14"/>
                <a:gd name="T24" fmla="*/ 2147483647 w 82"/>
                <a:gd name="T25" fmla="*/ 2147483647 h 14"/>
                <a:gd name="T26" fmla="*/ 2147483647 w 82"/>
                <a:gd name="T27" fmla="*/ 2147483647 h 14"/>
                <a:gd name="T28" fmla="*/ 2147483647 w 82"/>
                <a:gd name="T29" fmla="*/ 2147483647 h 14"/>
                <a:gd name="T30" fmla="*/ 2147483647 w 82"/>
                <a:gd name="T31" fmla="*/ 2147483647 h 14"/>
                <a:gd name="T32" fmla="*/ 2147483647 w 82"/>
                <a:gd name="T33" fmla="*/ 2147483647 h 14"/>
                <a:gd name="T34" fmla="*/ 2147483647 w 82"/>
                <a:gd name="T35" fmla="*/ 2147483647 h 14"/>
                <a:gd name="T36" fmla="*/ 2147483647 w 82"/>
                <a:gd name="T37" fmla="*/ 2147483647 h 14"/>
                <a:gd name="T38" fmla="*/ 2147483647 w 82"/>
                <a:gd name="T39" fmla="*/ 2147483647 h 14"/>
                <a:gd name="T40" fmla="*/ 2147483647 w 82"/>
                <a:gd name="T41" fmla="*/ 2147483647 h 14"/>
                <a:gd name="T42" fmla="*/ 2147483647 w 82"/>
                <a:gd name="T43" fmla="*/ 2147483647 h 14"/>
                <a:gd name="T44" fmla="*/ 2147483647 w 82"/>
                <a:gd name="T45" fmla="*/ 2147483647 h 14"/>
                <a:gd name="T46" fmla="*/ 2147483647 w 82"/>
                <a:gd name="T47" fmla="*/ 2147483647 h 14"/>
                <a:gd name="T48" fmla="*/ 2147483647 w 82"/>
                <a:gd name="T49" fmla="*/ 2147483647 h 14"/>
                <a:gd name="T50" fmla="*/ 2147483647 w 82"/>
                <a:gd name="T51" fmla="*/ 2147483647 h 14"/>
                <a:gd name="T52" fmla="*/ 2147483647 w 82"/>
                <a:gd name="T53" fmla="*/ 2147483647 h 14"/>
                <a:gd name="T54" fmla="*/ 2147483647 w 82"/>
                <a:gd name="T55" fmla="*/ 2147483647 h 14"/>
                <a:gd name="T56" fmla="*/ 2147483647 w 82"/>
                <a:gd name="T57" fmla="*/ 2147483647 h 14"/>
                <a:gd name="T58" fmla="*/ 2147483647 w 82"/>
                <a:gd name="T59" fmla="*/ 2147483647 h 14"/>
                <a:gd name="T60" fmla="*/ 2147483647 w 82"/>
                <a:gd name="T61" fmla="*/ 2147483647 h 14"/>
                <a:gd name="T62" fmla="*/ 2147483647 w 82"/>
                <a:gd name="T63" fmla="*/ 2147483647 h 14"/>
                <a:gd name="T64" fmla="*/ 2147483647 w 82"/>
                <a:gd name="T65" fmla="*/ 2147483647 h 14"/>
                <a:gd name="T66" fmla="*/ 2147483647 w 82"/>
                <a:gd name="T67" fmla="*/ 2147483647 h 14"/>
                <a:gd name="T68" fmla="*/ 2147483647 w 82"/>
                <a:gd name="T69" fmla="*/ 2147483647 h 14"/>
                <a:gd name="T70" fmla="*/ 2147483647 w 82"/>
                <a:gd name="T71" fmla="*/ 2147483647 h 14"/>
                <a:gd name="T72" fmla="*/ 2147483647 w 82"/>
                <a:gd name="T73" fmla="*/ 2147483647 h 14"/>
                <a:gd name="T74" fmla="*/ 2147483647 w 82"/>
                <a:gd name="T75" fmla="*/ 2147483647 h 14"/>
                <a:gd name="T76" fmla="*/ 2147483647 w 82"/>
                <a:gd name="T77" fmla="*/ 2147483647 h 14"/>
                <a:gd name="T78" fmla="*/ 2147483647 w 82"/>
                <a:gd name="T79" fmla="*/ 2147483647 h 14"/>
                <a:gd name="T80" fmla="*/ 2147483647 w 82"/>
                <a:gd name="T81" fmla="*/ 2147483647 h 14"/>
                <a:gd name="T82" fmla="*/ 2147483647 w 82"/>
                <a:gd name="T83" fmla="*/ 2147483647 h 14"/>
                <a:gd name="T84" fmla="*/ 2147483647 w 82"/>
                <a:gd name="T85" fmla="*/ 2147483647 h 14"/>
                <a:gd name="T86" fmla="*/ 2147483647 w 82"/>
                <a:gd name="T87" fmla="*/ 2147483647 h 14"/>
                <a:gd name="T88" fmla="*/ 2147483647 w 82"/>
                <a:gd name="T89" fmla="*/ 2147483647 h 14"/>
                <a:gd name="T90" fmla="*/ 2147483647 w 82"/>
                <a:gd name="T91" fmla="*/ 2147483647 h 14"/>
                <a:gd name="T92" fmla="*/ 2147483647 w 82"/>
                <a:gd name="T93" fmla="*/ 2147483647 h 14"/>
                <a:gd name="T94" fmla="*/ 2147483647 w 82"/>
                <a:gd name="T95" fmla="*/ 2147483647 h 14"/>
                <a:gd name="T96" fmla="*/ 2147483647 w 82"/>
                <a:gd name="T97" fmla="*/ 2147483647 h 14"/>
                <a:gd name="T98" fmla="*/ 2147483647 w 82"/>
                <a:gd name="T99" fmla="*/ 2147483647 h 14"/>
                <a:gd name="T100" fmla="*/ 2147483647 w 82"/>
                <a:gd name="T101" fmla="*/ 2147483647 h 14"/>
                <a:gd name="T102" fmla="*/ 2147483647 w 82"/>
                <a:gd name="T103" fmla="*/ 2147483647 h 14"/>
                <a:gd name="T104" fmla="*/ 2147483647 w 82"/>
                <a:gd name="T105" fmla="*/ 2147483647 h 1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2" h="14">
                  <a:moveTo>
                    <a:pt x="0" y="0"/>
                  </a:moveTo>
                  <a:lnTo>
                    <a:pt x="0" y="2"/>
                  </a:lnTo>
                  <a:lnTo>
                    <a:pt x="1" y="4"/>
                  </a:lnTo>
                  <a:lnTo>
                    <a:pt x="1" y="7"/>
                  </a:lnTo>
                  <a:lnTo>
                    <a:pt x="2" y="8"/>
                  </a:lnTo>
                  <a:lnTo>
                    <a:pt x="2" y="9"/>
                  </a:lnTo>
                  <a:lnTo>
                    <a:pt x="2" y="11"/>
                  </a:lnTo>
                  <a:lnTo>
                    <a:pt x="3" y="12"/>
                  </a:lnTo>
                  <a:lnTo>
                    <a:pt x="4" y="12"/>
                  </a:lnTo>
                  <a:lnTo>
                    <a:pt x="5" y="12"/>
                  </a:lnTo>
                  <a:lnTo>
                    <a:pt x="5" y="13"/>
                  </a:lnTo>
                  <a:lnTo>
                    <a:pt x="6" y="13"/>
                  </a:lnTo>
                  <a:lnTo>
                    <a:pt x="6" y="14"/>
                  </a:lnTo>
                  <a:lnTo>
                    <a:pt x="6" y="13"/>
                  </a:lnTo>
                  <a:lnTo>
                    <a:pt x="7" y="14"/>
                  </a:lnTo>
                  <a:lnTo>
                    <a:pt x="7" y="13"/>
                  </a:lnTo>
                  <a:lnTo>
                    <a:pt x="7" y="14"/>
                  </a:lnTo>
                  <a:lnTo>
                    <a:pt x="8" y="13"/>
                  </a:lnTo>
                  <a:lnTo>
                    <a:pt x="9" y="13"/>
                  </a:lnTo>
                  <a:lnTo>
                    <a:pt x="9" y="12"/>
                  </a:lnTo>
                  <a:lnTo>
                    <a:pt x="10" y="14"/>
                  </a:lnTo>
                  <a:lnTo>
                    <a:pt x="10" y="13"/>
                  </a:lnTo>
                  <a:lnTo>
                    <a:pt x="11" y="13"/>
                  </a:lnTo>
                  <a:lnTo>
                    <a:pt x="12" y="12"/>
                  </a:lnTo>
                  <a:lnTo>
                    <a:pt x="13" y="13"/>
                  </a:lnTo>
                  <a:lnTo>
                    <a:pt x="13" y="12"/>
                  </a:lnTo>
                  <a:lnTo>
                    <a:pt x="14" y="12"/>
                  </a:lnTo>
                  <a:lnTo>
                    <a:pt x="15" y="12"/>
                  </a:lnTo>
                  <a:lnTo>
                    <a:pt x="16" y="12"/>
                  </a:lnTo>
                  <a:lnTo>
                    <a:pt x="16" y="13"/>
                  </a:lnTo>
                  <a:lnTo>
                    <a:pt x="16" y="12"/>
                  </a:lnTo>
                  <a:lnTo>
                    <a:pt x="17" y="13"/>
                  </a:lnTo>
                  <a:lnTo>
                    <a:pt x="17" y="12"/>
                  </a:lnTo>
                  <a:lnTo>
                    <a:pt x="18" y="12"/>
                  </a:lnTo>
                  <a:lnTo>
                    <a:pt x="19" y="14"/>
                  </a:lnTo>
                  <a:lnTo>
                    <a:pt x="19" y="12"/>
                  </a:lnTo>
                  <a:lnTo>
                    <a:pt x="20" y="12"/>
                  </a:lnTo>
                  <a:lnTo>
                    <a:pt x="21" y="13"/>
                  </a:lnTo>
                  <a:lnTo>
                    <a:pt x="21" y="12"/>
                  </a:lnTo>
                  <a:lnTo>
                    <a:pt x="22" y="12"/>
                  </a:lnTo>
                  <a:lnTo>
                    <a:pt x="23" y="12"/>
                  </a:lnTo>
                  <a:lnTo>
                    <a:pt x="23" y="11"/>
                  </a:lnTo>
                  <a:lnTo>
                    <a:pt x="24" y="11"/>
                  </a:lnTo>
                  <a:lnTo>
                    <a:pt x="24" y="12"/>
                  </a:lnTo>
                  <a:lnTo>
                    <a:pt x="25" y="12"/>
                  </a:lnTo>
                  <a:lnTo>
                    <a:pt x="25" y="11"/>
                  </a:lnTo>
                  <a:lnTo>
                    <a:pt x="26" y="11"/>
                  </a:lnTo>
                  <a:lnTo>
                    <a:pt x="26" y="12"/>
                  </a:lnTo>
                  <a:lnTo>
                    <a:pt x="27" y="11"/>
                  </a:lnTo>
                  <a:lnTo>
                    <a:pt x="27" y="13"/>
                  </a:lnTo>
                  <a:lnTo>
                    <a:pt x="27" y="11"/>
                  </a:lnTo>
                  <a:lnTo>
                    <a:pt x="28" y="11"/>
                  </a:lnTo>
                  <a:lnTo>
                    <a:pt x="28" y="12"/>
                  </a:lnTo>
                  <a:lnTo>
                    <a:pt x="28" y="11"/>
                  </a:lnTo>
                  <a:lnTo>
                    <a:pt x="29" y="11"/>
                  </a:lnTo>
                  <a:lnTo>
                    <a:pt x="30" y="11"/>
                  </a:lnTo>
                  <a:lnTo>
                    <a:pt x="31" y="10"/>
                  </a:lnTo>
                  <a:lnTo>
                    <a:pt x="31" y="11"/>
                  </a:lnTo>
                  <a:lnTo>
                    <a:pt x="32" y="12"/>
                  </a:lnTo>
                  <a:lnTo>
                    <a:pt x="32" y="11"/>
                  </a:lnTo>
                  <a:lnTo>
                    <a:pt x="33" y="11"/>
                  </a:lnTo>
                  <a:lnTo>
                    <a:pt x="33" y="10"/>
                  </a:lnTo>
                  <a:lnTo>
                    <a:pt x="33" y="11"/>
                  </a:lnTo>
                  <a:lnTo>
                    <a:pt x="34" y="11"/>
                  </a:lnTo>
                  <a:lnTo>
                    <a:pt x="34" y="12"/>
                  </a:lnTo>
                  <a:lnTo>
                    <a:pt x="35" y="10"/>
                  </a:lnTo>
                  <a:lnTo>
                    <a:pt x="35" y="11"/>
                  </a:lnTo>
                  <a:lnTo>
                    <a:pt x="36" y="11"/>
                  </a:lnTo>
                  <a:lnTo>
                    <a:pt x="37" y="9"/>
                  </a:lnTo>
                  <a:lnTo>
                    <a:pt x="37" y="11"/>
                  </a:lnTo>
                  <a:lnTo>
                    <a:pt x="38" y="12"/>
                  </a:lnTo>
                  <a:lnTo>
                    <a:pt x="38" y="11"/>
                  </a:lnTo>
                  <a:lnTo>
                    <a:pt x="39" y="11"/>
                  </a:lnTo>
                  <a:lnTo>
                    <a:pt x="39" y="10"/>
                  </a:lnTo>
                  <a:lnTo>
                    <a:pt x="39" y="11"/>
                  </a:lnTo>
                  <a:lnTo>
                    <a:pt x="40" y="11"/>
                  </a:lnTo>
                  <a:lnTo>
                    <a:pt x="41" y="11"/>
                  </a:lnTo>
                  <a:lnTo>
                    <a:pt x="41" y="10"/>
                  </a:lnTo>
                  <a:lnTo>
                    <a:pt x="42" y="11"/>
                  </a:lnTo>
                  <a:lnTo>
                    <a:pt x="43" y="10"/>
                  </a:lnTo>
                  <a:lnTo>
                    <a:pt x="43" y="11"/>
                  </a:lnTo>
                  <a:lnTo>
                    <a:pt x="44" y="11"/>
                  </a:lnTo>
                  <a:lnTo>
                    <a:pt x="44" y="12"/>
                  </a:lnTo>
                  <a:lnTo>
                    <a:pt x="44" y="11"/>
                  </a:lnTo>
                  <a:lnTo>
                    <a:pt x="45" y="11"/>
                  </a:lnTo>
                  <a:lnTo>
                    <a:pt x="45" y="10"/>
                  </a:lnTo>
                  <a:lnTo>
                    <a:pt x="46" y="11"/>
                  </a:lnTo>
                  <a:lnTo>
                    <a:pt x="46" y="10"/>
                  </a:lnTo>
                  <a:lnTo>
                    <a:pt x="47" y="11"/>
                  </a:lnTo>
                  <a:lnTo>
                    <a:pt x="48" y="10"/>
                  </a:lnTo>
                  <a:lnTo>
                    <a:pt x="48" y="11"/>
                  </a:lnTo>
                  <a:lnTo>
                    <a:pt x="48" y="10"/>
                  </a:lnTo>
                  <a:lnTo>
                    <a:pt x="49" y="9"/>
                  </a:lnTo>
                  <a:lnTo>
                    <a:pt x="49" y="10"/>
                  </a:lnTo>
                  <a:lnTo>
                    <a:pt x="50" y="10"/>
                  </a:lnTo>
                  <a:lnTo>
                    <a:pt x="50" y="11"/>
                  </a:lnTo>
                  <a:lnTo>
                    <a:pt x="51" y="10"/>
                  </a:lnTo>
                  <a:lnTo>
                    <a:pt x="52" y="10"/>
                  </a:lnTo>
                  <a:lnTo>
                    <a:pt x="52" y="11"/>
                  </a:lnTo>
                  <a:lnTo>
                    <a:pt x="53" y="10"/>
                  </a:lnTo>
                  <a:lnTo>
                    <a:pt x="53" y="11"/>
                  </a:lnTo>
                  <a:lnTo>
                    <a:pt x="53" y="9"/>
                  </a:lnTo>
                  <a:lnTo>
                    <a:pt x="54" y="11"/>
                  </a:lnTo>
                  <a:lnTo>
                    <a:pt x="55" y="11"/>
                  </a:lnTo>
                  <a:lnTo>
                    <a:pt x="56" y="11"/>
                  </a:lnTo>
                  <a:lnTo>
                    <a:pt x="56" y="10"/>
                  </a:lnTo>
                  <a:lnTo>
                    <a:pt x="57" y="10"/>
                  </a:lnTo>
                  <a:lnTo>
                    <a:pt x="57" y="11"/>
                  </a:lnTo>
                  <a:lnTo>
                    <a:pt x="58" y="11"/>
                  </a:lnTo>
                  <a:lnTo>
                    <a:pt x="58" y="10"/>
                  </a:lnTo>
                  <a:lnTo>
                    <a:pt x="59" y="11"/>
                  </a:lnTo>
                  <a:lnTo>
                    <a:pt x="59" y="10"/>
                  </a:lnTo>
                  <a:lnTo>
                    <a:pt x="59" y="11"/>
                  </a:lnTo>
                  <a:lnTo>
                    <a:pt x="60" y="10"/>
                  </a:lnTo>
                  <a:lnTo>
                    <a:pt x="60" y="9"/>
                  </a:lnTo>
                  <a:lnTo>
                    <a:pt x="60" y="10"/>
                  </a:lnTo>
                  <a:lnTo>
                    <a:pt x="61" y="9"/>
                  </a:lnTo>
                  <a:lnTo>
                    <a:pt x="61" y="10"/>
                  </a:lnTo>
                  <a:lnTo>
                    <a:pt x="62" y="10"/>
                  </a:lnTo>
                  <a:lnTo>
                    <a:pt x="63" y="9"/>
                  </a:lnTo>
                  <a:lnTo>
                    <a:pt x="63" y="10"/>
                  </a:lnTo>
                  <a:lnTo>
                    <a:pt x="64" y="9"/>
                  </a:lnTo>
                  <a:lnTo>
                    <a:pt x="64" y="10"/>
                  </a:lnTo>
                  <a:lnTo>
                    <a:pt x="64" y="9"/>
                  </a:lnTo>
                  <a:lnTo>
                    <a:pt x="65" y="11"/>
                  </a:lnTo>
                  <a:lnTo>
                    <a:pt x="66" y="11"/>
                  </a:lnTo>
                  <a:lnTo>
                    <a:pt x="66" y="10"/>
                  </a:lnTo>
                  <a:lnTo>
                    <a:pt x="66" y="11"/>
                  </a:lnTo>
                  <a:lnTo>
                    <a:pt x="67" y="10"/>
                  </a:lnTo>
                  <a:lnTo>
                    <a:pt x="67" y="11"/>
                  </a:lnTo>
                  <a:lnTo>
                    <a:pt x="68" y="9"/>
                  </a:lnTo>
                  <a:lnTo>
                    <a:pt x="68" y="11"/>
                  </a:lnTo>
                  <a:lnTo>
                    <a:pt x="69" y="10"/>
                  </a:lnTo>
                  <a:lnTo>
                    <a:pt x="69" y="9"/>
                  </a:lnTo>
                  <a:lnTo>
                    <a:pt x="70" y="10"/>
                  </a:lnTo>
                  <a:lnTo>
                    <a:pt x="71" y="10"/>
                  </a:lnTo>
                  <a:lnTo>
                    <a:pt x="71" y="9"/>
                  </a:lnTo>
                  <a:lnTo>
                    <a:pt x="71" y="10"/>
                  </a:lnTo>
                  <a:lnTo>
                    <a:pt x="72" y="10"/>
                  </a:lnTo>
                  <a:lnTo>
                    <a:pt x="73" y="10"/>
                  </a:lnTo>
                  <a:lnTo>
                    <a:pt x="73" y="9"/>
                  </a:lnTo>
                  <a:lnTo>
                    <a:pt x="74" y="10"/>
                  </a:lnTo>
                  <a:lnTo>
                    <a:pt x="74" y="9"/>
                  </a:lnTo>
                  <a:lnTo>
                    <a:pt x="75" y="10"/>
                  </a:lnTo>
                  <a:lnTo>
                    <a:pt x="76" y="11"/>
                  </a:lnTo>
                  <a:lnTo>
                    <a:pt x="76" y="9"/>
                  </a:lnTo>
                  <a:lnTo>
                    <a:pt x="77" y="9"/>
                  </a:lnTo>
                  <a:lnTo>
                    <a:pt x="77" y="10"/>
                  </a:lnTo>
                  <a:lnTo>
                    <a:pt x="78" y="9"/>
                  </a:lnTo>
                  <a:lnTo>
                    <a:pt x="78" y="10"/>
                  </a:lnTo>
                  <a:lnTo>
                    <a:pt x="79" y="11"/>
                  </a:lnTo>
                  <a:lnTo>
                    <a:pt x="79" y="10"/>
                  </a:lnTo>
                  <a:lnTo>
                    <a:pt x="80" y="9"/>
                  </a:lnTo>
                  <a:lnTo>
                    <a:pt x="80" y="10"/>
                  </a:lnTo>
                  <a:lnTo>
                    <a:pt x="81" y="9"/>
                  </a:lnTo>
                  <a:lnTo>
                    <a:pt x="82" y="9"/>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30" name="Freeform 43"/>
            <p:cNvSpPr>
              <a:spLocks noChangeAspect="1"/>
            </p:cNvSpPr>
            <p:nvPr/>
          </p:nvSpPr>
          <p:spPr bwMode="auto">
            <a:xfrm>
              <a:off x="1359" y="2983"/>
              <a:ext cx="71" cy="16"/>
            </a:xfrm>
            <a:custGeom>
              <a:avLst/>
              <a:gdLst>
                <a:gd name="T0" fmla="*/ 0 w 220"/>
                <a:gd name="T1" fmla="*/ 48 h 13"/>
                <a:gd name="T2" fmla="*/ 0 w 220"/>
                <a:gd name="T3" fmla="*/ 0 h 13"/>
                <a:gd name="T4" fmla="*/ 0 w 220"/>
                <a:gd name="T5" fmla="*/ 48 h 13"/>
                <a:gd name="T6" fmla="*/ 0 w 220"/>
                <a:gd name="T7" fmla="*/ 48 h 13"/>
                <a:gd name="T8" fmla="*/ 0 w 220"/>
                <a:gd name="T9" fmla="*/ 48 h 13"/>
                <a:gd name="T10" fmla="*/ 0 w 220"/>
                <a:gd name="T11" fmla="*/ 48 h 13"/>
                <a:gd name="T12" fmla="*/ 0 w 220"/>
                <a:gd name="T13" fmla="*/ 48 h 13"/>
                <a:gd name="T14" fmla="*/ 0 w 220"/>
                <a:gd name="T15" fmla="*/ 0 h 13"/>
                <a:gd name="T16" fmla="*/ 0 w 220"/>
                <a:gd name="T17" fmla="*/ 48 h 13"/>
                <a:gd name="T18" fmla="*/ 0 w 220"/>
                <a:gd name="T19" fmla="*/ 0 h 13"/>
                <a:gd name="T20" fmla="*/ 0 w 220"/>
                <a:gd name="T21" fmla="*/ 48 h 13"/>
                <a:gd name="T22" fmla="*/ 0 w 220"/>
                <a:gd name="T23" fmla="*/ 0 h 13"/>
                <a:gd name="T24" fmla="*/ 0 w 220"/>
                <a:gd name="T25" fmla="*/ 48 h 13"/>
                <a:gd name="T26" fmla="*/ 0 w 220"/>
                <a:gd name="T27" fmla="*/ 48 h 13"/>
                <a:gd name="T28" fmla="*/ 0 w 220"/>
                <a:gd name="T29" fmla="*/ 0 h 13"/>
                <a:gd name="T30" fmla="*/ 0 w 220"/>
                <a:gd name="T31" fmla="*/ 48 h 13"/>
                <a:gd name="T32" fmla="*/ 0 w 220"/>
                <a:gd name="T33" fmla="*/ 0 h 13"/>
                <a:gd name="T34" fmla="*/ 0 w 220"/>
                <a:gd name="T35" fmla="*/ 0 h 13"/>
                <a:gd name="T36" fmla="*/ 0 w 220"/>
                <a:gd name="T37" fmla="*/ 48 h 13"/>
                <a:gd name="T38" fmla="*/ 0 w 220"/>
                <a:gd name="T39" fmla="*/ 48 h 13"/>
                <a:gd name="T40" fmla="*/ 0 w 220"/>
                <a:gd name="T41" fmla="*/ 0 h 13"/>
                <a:gd name="T42" fmla="*/ 0 w 220"/>
                <a:gd name="T43" fmla="*/ 48 h 13"/>
                <a:gd name="T44" fmla="*/ 0 w 220"/>
                <a:gd name="T45" fmla="*/ 0 h 13"/>
                <a:gd name="T46" fmla="*/ 0 w 220"/>
                <a:gd name="T47" fmla="*/ 48 h 13"/>
                <a:gd name="T48" fmla="*/ 0 w 220"/>
                <a:gd name="T49" fmla="*/ 48 h 13"/>
                <a:gd name="T50" fmla="*/ 0 w 220"/>
                <a:gd name="T51" fmla="*/ 48 h 13"/>
                <a:gd name="T52" fmla="*/ 0 w 220"/>
                <a:gd name="T53" fmla="*/ 0 h 13"/>
                <a:gd name="T54" fmla="*/ 0 w 220"/>
                <a:gd name="T55" fmla="*/ 48 h 13"/>
                <a:gd name="T56" fmla="*/ 0 w 220"/>
                <a:gd name="T57" fmla="*/ 48 h 13"/>
                <a:gd name="T58" fmla="*/ 0 w 220"/>
                <a:gd name="T59" fmla="*/ 48 h 13"/>
                <a:gd name="T60" fmla="*/ 0 w 220"/>
                <a:gd name="T61" fmla="*/ 0 h 13"/>
                <a:gd name="T62" fmla="*/ 0 w 220"/>
                <a:gd name="T63" fmla="*/ 48 h 13"/>
                <a:gd name="T64" fmla="*/ 0 w 220"/>
                <a:gd name="T65" fmla="*/ 48 h 13"/>
                <a:gd name="T66" fmla="*/ 0 w 220"/>
                <a:gd name="T67" fmla="*/ 0 h 13"/>
                <a:gd name="T68" fmla="*/ 0 w 220"/>
                <a:gd name="T69" fmla="*/ 0 h 13"/>
                <a:gd name="T70" fmla="*/ 0 w 220"/>
                <a:gd name="T71" fmla="*/ 48 h 13"/>
                <a:gd name="T72" fmla="*/ 0 w 220"/>
                <a:gd name="T73" fmla="*/ 48 h 13"/>
                <a:gd name="T74" fmla="*/ 0 w 220"/>
                <a:gd name="T75" fmla="*/ 48 h 13"/>
                <a:gd name="T76" fmla="*/ 0 w 220"/>
                <a:gd name="T77" fmla="*/ 0 h 13"/>
                <a:gd name="T78" fmla="*/ 0 w 220"/>
                <a:gd name="T79" fmla="*/ 48 h 13"/>
                <a:gd name="T80" fmla="*/ 0 w 220"/>
                <a:gd name="T81" fmla="*/ 48 h 13"/>
                <a:gd name="T82" fmla="*/ 0 w 220"/>
                <a:gd name="T83" fmla="*/ 0 h 13"/>
                <a:gd name="T84" fmla="*/ 0 w 220"/>
                <a:gd name="T85" fmla="*/ 48 h 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20" h="13">
                  <a:moveTo>
                    <a:pt x="0" y="4"/>
                  </a:moveTo>
                  <a:lnTo>
                    <a:pt x="0" y="4"/>
                  </a:lnTo>
                  <a:lnTo>
                    <a:pt x="0" y="0"/>
                  </a:lnTo>
                  <a:lnTo>
                    <a:pt x="7" y="4"/>
                  </a:lnTo>
                  <a:lnTo>
                    <a:pt x="7" y="0"/>
                  </a:lnTo>
                  <a:lnTo>
                    <a:pt x="7" y="4"/>
                  </a:lnTo>
                  <a:lnTo>
                    <a:pt x="16" y="4"/>
                  </a:lnTo>
                  <a:lnTo>
                    <a:pt x="23" y="4"/>
                  </a:lnTo>
                  <a:lnTo>
                    <a:pt x="32" y="4"/>
                  </a:lnTo>
                  <a:lnTo>
                    <a:pt x="39" y="0"/>
                  </a:lnTo>
                  <a:lnTo>
                    <a:pt x="39" y="4"/>
                  </a:lnTo>
                  <a:lnTo>
                    <a:pt x="47" y="4"/>
                  </a:lnTo>
                  <a:lnTo>
                    <a:pt x="47" y="0"/>
                  </a:lnTo>
                  <a:lnTo>
                    <a:pt x="47" y="4"/>
                  </a:lnTo>
                  <a:lnTo>
                    <a:pt x="55" y="4"/>
                  </a:lnTo>
                  <a:lnTo>
                    <a:pt x="55" y="0"/>
                  </a:lnTo>
                  <a:lnTo>
                    <a:pt x="55" y="4"/>
                  </a:lnTo>
                  <a:lnTo>
                    <a:pt x="63" y="4"/>
                  </a:lnTo>
                  <a:lnTo>
                    <a:pt x="71" y="0"/>
                  </a:lnTo>
                  <a:lnTo>
                    <a:pt x="71" y="4"/>
                  </a:lnTo>
                  <a:lnTo>
                    <a:pt x="79" y="4"/>
                  </a:lnTo>
                  <a:lnTo>
                    <a:pt x="79" y="0"/>
                  </a:lnTo>
                  <a:lnTo>
                    <a:pt x="79" y="4"/>
                  </a:lnTo>
                  <a:lnTo>
                    <a:pt x="79" y="0"/>
                  </a:lnTo>
                  <a:lnTo>
                    <a:pt x="86" y="4"/>
                  </a:lnTo>
                  <a:lnTo>
                    <a:pt x="95" y="4"/>
                  </a:lnTo>
                  <a:lnTo>
                    <a:pt x="95" y="0"/>
                  </a:lnTo>
                  <a:lnTo>
                    <a:pt x="95" y="4"/>
                  </a:lnTo>
                  <a:lnTo>
                    <a:pt x="95" y="0"/>
                  </a:lnTo>
                  <a:lnTo>
                    <a:pt x="102" y="0"/>
                  </a:lnTo>
                  <a:lnTo>
                    <a:pt x="102" y="4"/>
                  </a:lnTo>
                  <a:lnTo>
                    <a:pt x="110" y="4"/>
                  </a:lnTo>
                  <a:lnTo>
                    <a:pt x="110" y="0"/>
                  </a:lnTo>
                  <a:lnTo>
                    <a:pt x="110" y="4"/>
                  </a:lnTo>
                  <a:lnTo>
                    <a:pt x="118" y="4"/>
                  </a:lnTo>
                  <a:lnTo>
                    <a:pt x="118" y="0"/>
                  </a:lnTo>
                  <a:lnTo>
                    <a:pt x="118" y="4"/>
                  </a:lnTo>
                  <a:lnTo>
                    <a:pt x="125" y="4"/>
                  </a:lnTo>
                  <a:lnTo>
                    <a:pt x="125" y="0"/>
                  </a:lnTo>
                  <a:lnTo>
                    <a:pt x="134" y="4"/>
                  </a:lnTo>
                  <a:lnTo>
                    <a:pt x="134" y="0"/>
                  </a:lnTo>
                  <a:lnTo>
                    <a:pt x="134" y="4"/>
                  </a:lnTo>
                  <a:lnTo>
                    <a:pt x="134" y="0"/>
                  </a:lnTo>
                  <a:lnTo>
                    <a:pt x="141" y="4"/>
                  </a:lnTo>
                  <a:lnTo>
                    <a:pt x="141" y="0"/>
                  </a:lnTo>
                  <a:lnTo>
                    <a:pt x="149" y="0"/>
                  </a:lnTo>
                  <a:lnTo>
                    <a:pt x="149" y="4"/>
                  </a:lnTo>
                  <a:lnTo>
                    <a:pt x="157" y="4"/>
                  </a:lnTo>
                  <a:lnTo>
                    <a:pt x="157" y="0"/>
                  </a:lnTo>
                  <a:lnTo>
                    <a:pt x="165" y="4"/>
                  </a:lnTo>
                  <a:lnTo>
                    <a:pt x="165" y="0"/>
                  </a:lnTo>
                  <a:lnTo>
                    <a:pt x="165" y="4"/>
                  </a:lnTo>
                  <a:lnTo>
                    <a:pt x="165" y="0"/>
                  </a:lnTo>
                  <a:lnTo>
                    <a:pt x="165" y="4"/>
                  </a:lnTo>
                  <a:lnTo>
                    <a:pt x="173" y="0"/>
                  </a:lnTo>
                  <a:lnTo>
                    <a:pt x="173" y="4"/>
                  </a:lnTo>
                  <a:lnTo>
                    <a:pt x="173" y="0"/>
                  </a:lnTo>
                  <a:lnTo>
                    <a:pt x="173" y="4"/>
                  </a:lnTo>
                  <a:lnTo>
                    <a:pt x="181" y="4"/>
                  </a:lnTo>
                  <a:lnTo>
                    <a:pt x="181" y="0"/>
                  </a:lnTo>
                  <a:lnTo>
                    <a:pt x="181" y="4"/>
                  </a:lnTo>
                  <a:lnTo>
                    <a:pt x="181" y="0"/>
                  </a:lnTo>
                  <a:lnTo>
                    <a:pt x="188" y="4"/>
                  </a:lnTo>
                  <a:lnTo>
                    <a:pt x="197" y="4"/>
                  </a:lnTo>
                  <a:lnTo>
                    <a:pt x="197" y="0"/>
                  </a:lnTo>
                  <a:lnTo>
                    <a:pt x="204" y="0"/>
                  </a:lnTo>
                  <a:lnTo>
                    <a:pt x="204" y="4"/>
                  </a:lnTo>
                  <a:lnTo>
                    <a:pt x="212" y="4"/>
                  </a:lnTo>
                  <a:lnTo>
                    <a:pt x="220" y="13"/>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31" name="Freeform 44"/>
            <p:cNvSpPr>
              <a:spLocks/>
            </p:cNvSpPr>
            <p:nvPr/>
          </p:nvSpPr>
          <p:spPr bwMode="auto">
            <a:xfrm>
              <a:off x="1362" y="2952"/>
              <a:ext cx="73" cy="46"/>
            </a:xfrm>
            <a:custGeom>
              <a:avLst/>
              <a:gdLst>
                <a:gd name="T0" fmla="*/ 0 w 224"/>
                <a:gd name="T1" fmla="*/ 518 h 36"/>
                <a:gd name="T2" fmla="*/ 0 w 224"/>
                <a:gd name="T3" fmla="*/ 518 h 36"/>
                <a:gd name="T4" fmla="*/ 0 w 224"/>
                <a:gd name="T5" fmla="*/ 518 h 36"/>
                <a:gd name="T6" fmla="*/ 0 w 224"/>
                <a:gd name="T7" fmla="*/ 518 h 36"/>
                <a:gd name="T8" fmla="*/ 0 w 224"/>
                <a:gd name="T9" fmla="*/ 518 h 36"/>
                <a:gd name="T10" fmla="*/ 0 w 224"/>
                <a:gd name="T11" fmla="*/ 334 h 36"/>
                <a:gd name="T12" fmla="*/ 0 w 224"/>
                <a:gd name="T13" fmla="*/ 334 h 36"/>
                <a:gd name="T14" fmla="*/ 0 w 224"/>
                <a:gd name="T15" fmla="*/ 518 h 36"/>
                <a:gd name="T16" fmla="*/ 0 w 224"/>
                <a:gd name="T17" fmla="*/ 334 h 36"/>
                <a:gd name="T18" fmla="*/ 0 w 224"/>
                <a:gd name="T19" fmla="*/ 518 h 36"/>
                <a:gd name="T20" fmla="*/ 0 w 224"/>
                <a:gd name="T21" fmla="*/ 0 h 36"/>
                <a:gd name="T22" fmla="*/ 0 w 224"/>
                <a:gd name="T23" fmla="*/ 518 h 36"/>
                <a:gd name="T24" fmla="*/ 0 w 224"/>
                <a:gd name="T25" fmla="*/ 518 h 36"/>
                <a:gd name="T26" fmla="*/ 0 w 224"/>
                <a:gd name="T27" fmla="*/ 518 h 36"/>
                <a:gd name="T28" fmla="*/ 0 w 224"/>
                <a:gd name="T29" fmla="*/ 334 h 36"/>
                <a:gd name="T30" fmla="*/ 0 w 224"/>
                <a:gd name="T31" fmla="*/ 173 h 36"/>
                <a:gd name="T32" fmla="*/ 0 w 224"/>
                <a:gd name="T33" fmla="*/ 334 h 36"/>
                <a:gd name="T34" fmla="*/ 0 w 224"/>
                <a:gd name="T35" fmla="*/ 173 h 36"/>
                <a:gd name="T36" fmla="*/ 0 w 224"/>
                <a:gd name="T37" fmla="*/ 334 h 36"/>
                <a:gd name="T38" fmla="*/ 0 w 224"/>
                <a:gd name="T39" fmla="*/ 173 h 36"/>
                <a:gd name="T40" fmla="*/ 0 w 224"/>
                <a:gd name="T41" fmla="*/ 0 h 36"/>
                <a:gd name="T42" fmla="*/ 0 w 224"/>
                <a:gd name="T43" fmla="*/ 173 h 36"/>
                <a:gd name="T44" fmla="*/ 0 w 224"/>
                <a:gd name="T45" fmla="*/ 334 h 36"/>
                <a:gd name="T46" fmla="*/ 0 w 224"/>
                <a:gd name="T47" fmla="*/ 518 h 36"/>
                <a:gd name="T48" fmla="*/ 0 w 224"/>
                <a:gd name="T49" fmla="*/ 334 h 36"/>
                <a:gd name="T50" fmla="*/ 0 w 224"/>
                <a:gd name="T51" fmla="*/ 334 h 36"/>
                <a:gd name="T52" fmla="*/ 0 w 224"/>
                <a:gd name="T53" fmla="*/ 173 h 36"/>
                <a:gd name="T54" fmla="*/ 0 w 224"/>
                <a:gd name="T55" fmla="*/ 518 h 36"/>
                <a:gd name="T56" fmla="*/ 0 w 224"/>
                <a:gd name="T57" fmla="*/ 518 h 36"/>
                <a:gd name="T58" fmla="*/ 0 w 224"/>
                <a:gd name="T59" fmla="*/ 518 h 36"/>
                <a:gd name="T60" fmla="*/ 0 w 224"/>
                <a:gd name="T61" fmla="*/ 334 h 36"/>
                <a:gd name="T62" fmla="*/ 0 w 224"/>
                <a:gd name="T63" fmla="*/ 334 h 36"/>
                <a:gd name="T64" fmla="*/ 0 w 224"/>
                <a:gd name="T65" fmla="*/ 518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4" h="36">
                  <a:moveTo>
                    <a:pt x="0" y="27"/>
                  </a:moveTo>
                  <a:lnTo>
                    <a:pt x="8" y="27"/>
                  </a:lnTo>
                  <a:lnTo>
                    <a:pt x="16" y="27"/>
                  </a:lnTo>
                  <a:lnTo>
                    <a:pt x="16" y="36"/>
                  </a:lnTo>
                  <a:lnTo>
                    <a:pt x="24" y="27"/>
                  </a:lnTo>
                  <a:lnTo>
                    <a:pt x="24" y="36"/>
                  </a:lnTo>
                  <a:lnTo>
                    <a:pt x="32" y="27"/>
                  </a:lnTo>
                  <a:lnTo>
                    <a:pt x="40" y="27"/>
                  </a:lnTo>
                  <a:lnTo>
                    <a:pt x="48" y="18"/>
                  </a:lnTo>
                  <a:lnTo>
                    <a:pt x="56" y="27"/>
                  </a:lnTo>
                  <a:lnTo>
                    <a:pt x="64" y="27"/>
                  </a:lnTo>
                  <a:lnTo>
                    <a:pt x="64" y="18"/>
                  </a:lnTo>
                  <a:lnTo>
                    <a:pt x="72" y="27"/>
                  </a:lnTo>
                  <a:lnTo>
                    <a:pt x="80" y="18"/>
                  </a:lnTo>
                  <a:lnTo>
                    <a:pt x="80" y="0"/>
                  </a:lnTo>
                  <a:lnTo>
                    <a:pt x="88" y="9"/>
                  </a:lnTo>
                  <a:lnTo>
                    <a:pt x="88" y="27"/>
                  </a:lnTo>
                  <a:lnTo>
                    <a:pt x="96" y="9"/>
                  </a:lnTo>
                  <a:lnTo>
                    <a:pt x="96" y="27"/>
                  </a:lnTo>
                  <a:lnTo>
                    <a:pt x="104" y="27"/>
                  </a:lnTo>
                  <a:lnTo>
                    <a:pt x="112" y="18"/>
                  </a:lnTo>
                  <a:lnTo>
                    <a:pt x="120" y="9"/>
                  </a:lnTo>
                  <a:lnTo>
                    <a:pt x="120" y="18"/>
                  </a:lnTo>
                  <a:lnTo>
                    <a:pt x="128" y="18"/>
                  </a:lnTo>
                  <a:lnTo>
                    <a:pt x="136" y="9"/>
                  </a:lnTo>
                  <a:lnTo>
                    <a:pt x="136" y="18"/>
                  </a:lnTo>
                  <a:lnTo>
                    <a:pt x="144" y="18"/>
                  </a:lnTo>
                  <a:lnTo>
                    <a:pt x="144" y="9"/>
                  </a:lnTo>
                  <a:lnTo>
                    <a:pt x="152" y="9"/>
                  </a:lnTo>
                  <a:lnTo>
                    <a:pt x="160" y="0"/>
                  </a:lnTo>
                  <a:lnTo>
                    <a:pt x="160" y="27"/>
                  </a:lnTo>
                  <a:lnTo>
                    <a:pt x="168" y="9"/>
                  </a:lnTo>
                  <a:lnTo>
                    <a:pt x="176" y="18"/>
                  </a:lnTo>
                  <a:lnTo>
                    <a:pt x="176" y="9"/>
                  </a:lnTo>
                  <a:lnTo>
                    <a:pt x="184" y="27"/>
                  </a:lnTo>
                  <a:lnTo>
                    <a:pt x="184" y="0"/>
                  </a:lnTo>
                  <a:lnTo>
                    <a:pt x="192" y="18"/>
                  </a:lnTo>
                  <a:lnTo>
                    <a:pt x="192" y="27"/>
                  </a:lnTo>
                  <a:lnTo>
                    <a:pt x="200" y="9"/>
                  </a:lnTo>
                  <a:lnTo>
                    <a:pt x="200" y="27"/>
                  </a:lnTo>
                  <a:lnTo>
                    <a:pt x="208" y="27"/>
                  </a:lnTo>
                  <a:lnTo>
                    <a:pt x="216" y="27"/>
                  </a:lnTo>
                  <a:lnTo>
                    <a:pt x="216" y="18"/>
                  </a:lnTo>
                  <a:lnTo>
                    <a:pt x="224" y="18"/>
                  </a:lnTo>
                  <a:lnTo>
                    <a:pt x="224"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32" name="Freeform 45"/>
            <p:cNvSpPr>
              <a:spLocks/>
            </p:cNvSpPr>
            <p:nvPr/>
          </p:nvSpPr>
          <p:spPr bwMode="auto">
            <a:xfrm>
              <a:off x="1430" y="2973"/>
              <a:ext cx="386" cy="135"/>
            </a:xfrm>
            <a:custGeom>
              <a:avLst/>
              <a:gdLst>
                <a:gd name="T0" fmla="*/ 47548774 w 88"/>
                <a:gd name="T1" fmla="*/ 2147483647 h 12"/>
                <a:gd name="T2" fmla="*/ 102784422 w 88"/>
                <a:gd name="T3" fmla="*/ 2147483647 h 12"/>
                <a:gd name="T4" fmla="*/ 208566213 w 88"/>
                <a:gd name="T5" fmla="*/ 2147483647 h 12"/>
                <a:gd name="T6" fmla="*/ 255431210 w 88"/>
                <a:gd name="T7" fmla="*/ 2147483647 h 12"/>
                <a:gd name="T8" fmla="*/ 358905638 w 88"/>
                <a:gd name="T9" fmla="*/ 2147483647 h 12"/>
                <a:gd name="T10" fmla="*/ 509082873 w 88"/>
                <a:gd name="T11" fmla="*/ 2147483647 h 12"/>
                <a:gd name="T12" fmla="*/ 611865426 w 88"/>
                <a:gd name="T13" fmla="*/ 2147483647 h 12"/>
                <a:gd name="T14" fmla="*/ 706836370 w 88"/>
                <a:gd name="T15" fmla="*/ 2147483647 h 12"/>
                <a:gd name="T16" fmla="*/ 809627043 w 88"/>
                <a:gd name="T17" fmla="*/ 2147483647 h 12"/>
                <a:gd name="T18" fmla="*/ 914847252 w 88"/>
                <a:gd name="T19" fmla="*/ 2147483647 h 12"/>
                <a:gd name="T20" fmla="*/ 1017629731 w 88"/>
                <a:gd name="T21" fmla="*/ 2147483647 h 12"/>
                <a:gd name="T22" fmla="*/ 1120414171 w 88"/>
                <a:gd name="T23" fmla="*/ 2147483647 h 12"/>
                <a:gd name="T24" fmla="*/ 1273746140 w 88"/>
                <a:gd name="T25" fmla="*/ 2147483647 h 12"/>
                <a:gd name="T26" fmla="*/ 1365724444 w 88"/>
                <a:gd name="T27" fmla="*/ 2147483647 h 12"/>
                <a:gd name="T28" fmla="*/ 1526712604 w 88"/>
                <a:gd name="T29" fmla="*/ 2147483647 h 12"/>
                <a:gd name="T30" fmla="*/ 1618684328 w 88"/>
                <a:gd name="T31" fmla="*/ 2147483647 h 12"/>
                <a:gd name="T32" fmla="*/ 1724474204 w 88"/>
                <a:gd name="T33" fmla="*/ 2147483647 h 12"/>
                <a:gd name="T34" fmla="*/ 1874806970 w 88"/>
                <a:gd name="T35" fmla="*/ 2147483647 h 12"/>
                <a:gd name="T36" fmla="*/ 1977591392 w 88"/>
                <a:gd name="T37" fmla="*/ 2147483647 h 12"/>
                <a:gd name="T38" fmla="*/ 2082809755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33" name="Freeform 46"/>
            <p:cNvSpPr>
              <a:spLocks/>
            </p:cNvSpPr>
            <p:nvPr/>
          </p:nvSpPr>
          <p:spPr bwMode="auto">
            <a:xfrm>
              <a:off x="1337" y="2971"/>
              <a:ext cx="86" cy="9"/>
            </a:xfrm>
            <a:custGeom>
              <a:avLst/>
              <a:gdLst>
                <a:gd name="T0" fmla="*/ 0 w 261"/>
                <a:gd name="T1" fmla="*/ 140 h 7"/>
                <a:gd name="T2" fmla="*/ 0 w 261"/>
                <a:gd name="T3" fmla="*/ 140 h 7"/>
                <a:gd name="T4" fmla="*/ 0 w 261"/>
                <a:gd name="T5" fmla="*/ 140 h 7"/>
                <a:gd name="T6" fmla="*/ 0 w 261"/>
                <a:gd name="T7" fmla="*/ 59 h 7"/>
                <a:gd name="T8" fmla="*/ 0 w 261"/>
                <a:gd name="T9" fmla="*/ 140 h 7"/>
                <a:gd name="T10" fmla="*/ 0 w 261"/>
                <a:gd name="T11" fmla="*/ 140 h 7"/>
                <a:gd name="T12" fmla="*/ 0 w 261"/>
                <a:gd name="T13" fmla="*/ 140 h 7"/>
                <a:gd name="T14" fmla="*/ 0 w 261"/>
                <a:gd name="T15" fmla="*/ 59 h 7"/>
                <a:gd name="T16" fmla="*/ 0 w 261"/>
                <a:gd name="T17" fmla="*/ 59 h 7"/>
                <a:gd name="T18" fmla="*/ 0 w 261"/>
                <a:gd name="T19" fmla="*/ 140 h 7"/>
                <a:gd name="T20" fmla="*/ 0 w 261"/>
                <a:gd name="T21" fmla="*/ 140 h 7"/>
                <a:gd name="T22" fmla="*/ 0 w 261"/>
                <a:gd name="T23" fmla="*/ 140 h 7"/>
                <a:gd name="T24" fmla="*/ 0 w 261"/>
                <a:gd name="T25" fmla="*/ 140 h 7"/>
                <a:gd name="T26" fmla="*/ 0 w 261"/>
                <a:gd name="T27" fmla="*/ 140 h 7"/>
                <a:gd name="T28" fmla="*/ 0 w 261"/>
                <a:gd name="T29" fmla="*/ 140 h 7"/>
                <a:gd name="T30" fmla="*/ 0 w 261"/>
                <a:gd name="T31" fmla="*/ 59 h 7"/>
                <a:gd name="T32" fmla="*/ 0 w 261"/>
                <a:gd name="T33" fmla="*/ 59 h 7"/>
                <a:gd name="T34" fmla="*/ 0 w 261"/>
                <a:gd name="T35" fmla="*/ 140 h 7"/>
                <a:gd name="T36" fmla="*/ 0 w 261"/>
                <a:gd name="T37" fmla="*/ 140 h 7"/>
                <a:gd name="T38" fmla="*/ 0 w 261"/>
                <a:gd name="T39" fmla="*/ 0 h 7"/>
                <a:gd name="T40" fmla="*/ 0 w 261"/>
                <a:gd name="T41" fmla="*/ 140 h 7"/>
                <a:gd name="T42" fmla="*/ 0 w 261"/>
                <a:gd name="T43" fmla="*/ 140 h 7"/>
                <a:gd name="T44" fmla="*/ 0 w 261"/>
                <a:gd name="T45" fmla="*/ 59 h 7"/>
                <a:gd name="T46" fmla="*/ 0 w 261"/>
                <a:gd name="T47" fmla="*/ 59 h 7"/>
                <a:gd name="T48" fmla="*/ 0 w 261"/>
                <a:gd name="T49" fmla="*/ 140 h 7"/>
                <a:gd name="T50" fmla="*/ 0 w 261"/>
                <a:gd name="T51" fmla="*/ 59 h 7"/>
                <a:gd name="T52" fmla="*/ 0 w 261"/>
                <a:gd name="T53" fmla="*/ 59 h 7"/>
                <a:gd name="T54" fmla="*/ 0 w 261"/>
                <a:gd name="T55" fmla="*/ 59 h 7"/>
                <a:gd name="T56" fmla="*/ 0 w 261"/>
                <a:gd name="T57" fmla="*/ 140 h 7"/>
                <a:gd name="T58" fmla="*/ 0 w 261"/>
                <a:gd name="T59" fmla="*/ 0 h 7"/>
                <a:gd name="T60" fmla="*/ 0 w 261"/>
                <a:gd name="T61" fmla="*/ 140 h 7"/>
                <a:gd name="T62" fmla="*/ 0 w 261"/>
                <a:gd name="T63" fmla="*/ 59 h 7"/>
                <a:gd name="T64" fmla="*/ 0 w 261"/>
                <a:gd name="T65" fmla="*/ 0 h 7"/>
                <a:gd name="T66" fmla="*/ 0 w 261"/>
                <a:gd name="T67" fmla="*/ 140 h 7"/>
                <a:gd name="T68" fmla="*/ 0 w 261"/>
                <a:gd name="T69" fmla="*/ 59 h 7"/>
                <a:gd name="T70" fmla="*/ 0 w 261"/>
                <a:gd name="T71" fmla="*/ 140 h 7"/>
                <a:gd name="T72" fmla="*/ 0 w 261"/>
                <a:gd name="T73" fmla="*/ 59 h 7"/>
                <a:gd name="T74" fmla="*/ 0 w 261"/>
                <a:gd name="T75" fmla="*/ 0 h 7"/>
                <a:gd name="T76" fmla="*/ 0 w 261"/>
                <a:gd name="T77" fmla="*/ 59 h 7"/>
                <a:gd name="T78" fmla="*/ 0 w 261"/>
                <a:gd name="T79" fmla="*/ 0 h 7"/>
                <a:gd name="T80" fmla="*/ 0 w 261"/>
                <a:gd name="T81" fmla="*/ 0 h 7"/>
                <a:gd name="T82" fmla="*/ 0 w 261"/>
                <a:gd name="T83" fmla="*/ 59 h 7"/>
                <a:gd name="T84" fmla="*/ 0 w 261"/>
                <a:gd name="T85" fmla="*/ 0 h 7"/>
                <a:gd name="T86" fmla="*/ 0 w 261"/>
                <a:gd name="T87" fmla="*/ 140 h 7"/>
                <a:gd name="T88" fmla="*/ 0 w 261"/>
                <a:gd name="T89" fmla="*/ 140 h 7"/>
                <a:gd name="T90" fmla="*/ 0 w 261"/>
                <a:gd name="T91" fmla="*/ 59 h 7"/>
                <a:gd name="T92" fmla="*/ 0 w 261"/>
                <a:gd name="T93" fmla="*/ 140 h 7"/>
                <a:gd name="T94" fmla="*/ 0 w 261"/>
                <a:gd name="T95" fmla="*/ 140 h 7"/>
                <a:gd name="T96" fmla="*/ 0 w 261"/>
                <a:gd name="T97" fmla="*/ 59 h 7"/>
                <a:gd name="T98" fmla="*/ 0 w 261"/>
                <a:gd name="T99" fmla="*/ 140 h 7"/>
                <a:gd name="T100" fmla="*/ 0 w 261"/>
                <a:gd name="T101" fmla="*/ 59 h 7"/>
                <a:gd name="T102" fmla="*/ 0 w 261"/>
                <a:gd name="T103" fmla="*/ 59 h 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1" h="7">
                  <a:moveTo>
                    <a:pt x="0" y="7"/>
                  </a:moveTo>
                  <a:lnTo>
                    <a:pt x="0" y="7"/>
                  </a:lnTo>
                  <a:lnTo>
                    <a:pt x="0" y="0"/>
                  </a:lnTo>
                  <a:lnTo>
                    <a:pt x="0" y="3"/>
                  </a:lnTo>
                  <a:lnTo>
                    <a:pt x="15" y="7"/>
                  </a:lnTo>
                  <a:lnTo>
                    <a:pt x="15" y="3"/>
                  </a:lnTo>
                  <a:lnTo>
                    <a:pt x="15" y="7"/>
                  </a:lnTo>
                  <a:lnTo>
                    <a:pt x="27" y="7"/>
                  </a:lnTo>
                  <a:lnTo>
                    <a:pt x="27" y="3"/>
                  </a:lnTo>
                  <a:lnTo>
                    <a:pt x="27" y="7"/>
                  </a:lnTo>
                  <a:lnTo>
                    <a:pt x="27" y="3"/>
                  </a:lnTo>
                  <a:lnTo>
                    <a:pt x="27" y="7"/>
                  </a:lnTo>
                  <a:lnTo>
                    <a:pt x="40" y="3"/>
                  </a:lnTo>
                  <a:lnTo>
                    <a:pt x="40" y="7"/>
                  </a:lnTo>
                  <a:lnTo>
                    <a:pt x="40" y="3"/>
                  </a:lnTo>
                  <a:lnTo>
                    <a:pt x="40" y="7"/>
                  </a:lnTo>
                  <a:lnTo>
                    <a:pt x="53" y="7"/>
                  </a:lnTo>
                  <a:lnTo>
                    <a:pt x="53" y="3"/>
                  </a:lnTo>
                  <a:lnTo>
                    <a:pt x="53" y="7"/>
                  </a:lnTo>
                  <a:lnTo>
                    <a:pt x="66" y="3"/>
                  </a:lnTo>
                  <a:lnTo>
                    <a:pt x="66" y="7"/>
                  </a:lnTo>
                  <a:lnTo>
                    <a:pt x="66" y="3"/>
                  </a:lnTo>
                  <a:lnTo>
                    <a:pt x="66" y="7"/>
                  </a:lnTo>
                  <a:lnTo>
                    <a:pt x="66" y="3"/>
                  </a:lnTo>
                  <a:lnTo>
                    <a:pt x="78" y="3"/>
                  </a:lnTo>
                  <a:lnTo>
                    <a:pt x="78" y="7"/>
                  </a:lnTo>
                  <a:lnTo>
                    <a:pt x="78" y="3"/>
                  </a:lnTo>
                  <a:lnTo>
                    <a:pt x="78" y="7"/>
                  </a:lnTo>
                  <a:lnTo>
                    <a:pt x="78" y="3"/>
                  </a:lnTo>
                  <a:lnTo>
                    <a:pt x="78" y="7"/>
                  </a:lnTo>
                  <a:lnTo>
                    <a:pt x="91" y="7"/>
                  </a:lnTo>
                  <a:lnTo>
                    <a:pt x="91" y="3"/>
                  </a:lnTo>
                  <a:lnTo>
                    <a:pt x="91" y="0"/>
                  </a:lnTo>
                  <a:lnTo>
                    <a:pt x="91" y="7"/>
                  </a:lnTo>
                  <a:lnTo>
                    <a:pt x="105" y="7"/>
                  </a:lnTo>
                  <a:lnTo>
                    <a:pt x="105" y="3"/>
                  </a:lnTo>
                  <a:lnTo>
                    <a:pt x="105" y="7"/>
                  </a:lnTo>
                  <a:lnTo>
                    <a:pt x="105" y="3"/>
                  </a:lnTo>
                  <a:lnTo>
                    <a:pt x="118" y="7"/>
                  </a:lnTo>
                  <a:lnTo>
                    <a:pt x="118" y="3"/>
                  </a:lnTo>
                  <a:lnTo>
                    <a:pt x="118" y="7"/>
                  </a:lnTo>
                  <a:lnTo>
                    <a:pt x="118" y="3"/>
                  </a:lnTo>
                  <a:lnTo>
                    <a:pt x="118" y="7"/>
                  </a:lnTo>
                  <a:lnTo>
                    <a:pt x="118" y="3"/>
                  </a:lnTo>
                  <a:lnTo>
                    <a:pt x="130" y="7"/>
                  </a:lnTo>
                  <a:lnTo>
                    <a:pt x="130" y="3"/>
                  </a:lnTo>
                  <a:lnTo>
                    <a:pt x="130" y="0"/>
                  </a:lnTo>
                  <a:lnTo>
                    <a:pt x="130" y="3"/>
                  </a:lnTo>
                  <a:lnTo>
                    <a:pt x="130" y="7"/>
                  </a:lnTo>
                  <a:lnTo>
                    <a:pt x="145" y="7"/>
                  </a:lnTo>
                  <a:lnTo>
                    <a:pt x="145" y="3"/>
                  </a:lnTo>
                  <a:lnTo>
                    <a:pt x="145" y="0"/>
                  </a:lnTo>
                  <a:lnTo>
                    <a:pt x="145" y="3"/>
                  </a:lnTo>
                  <a:lnTo>
                    <a:pt x="145" y="7"/>
                  </a:lnTo>
                  <a:lnTo>
                    <a:pt x="157" y="7"/>
                  </a:lnTo>
                  <a:lnTo>
                    <a:pt x="157" y="3"/>
                  </a:lnTo>
                  <a:lnTo>
                    <a:pt x="157" y="0"/>
                  </a:lnTo>
                  <a:lnTo>
                    <a:pt x="157" y="3"/>
                  </a:lnTo>
                  <a:lnTo>
                    <a:pt x="157" y="0"/>
                  </a:lnTo>
                  <a:lnTo>
                    <a:pt x="170" y="7"/>
                  </a:lnTo>
                  <a:lnTo>
                    <a:pt x="170" y="3"/>
                  </a:lnTo>
                  <a:lnTo>
                    <a:pt x="170" y="7"/>
                  </a:lnTo>
                  <a:lnTo>
                    <a:pt x="170" y="3"/>
                  </a:lnTo>
                  <a:lnTo>
                    <a:pt x="170" y="7"/>
                  </a:lnTo>
                  <a:lnTo>
                    <a:pt x="170" y="0"/>
                  </a:lnTo>
                  <a:lnTo>
                    <a:pt x="182" y="0"/>
                  </a:lnTo>
                  <a:lnTo>
                    <a:pt x="182" y="3"/>
                  </a:lnTo>
                  <a:lnTo>
                    <a:pt x="182" y="0"/>
                  </a:lnTo>
                  <a:lnTo>
                    <a:pt x="182" y="7"/>
                  </a:lnTo>
                  <a:lnTo>
                    <a:pt x="182" y="3"/>
                  </a:lnTo>
                  <a:lnTo>
                    <a:pt x="196" y="3"/>
                  </a:lnTo>
                  <a:lnTo>
                    <a:pt x="196" y="7"/>
                  </a:lnTo>
                  <a:lnTo>
                    <a:pt x="196" y="0"/>
                  </a:lnTo>
                  <a:lnTo>
                    <a:pt x="196" y="3"/>
                  </a:lnTo>
                  <a:lnTo>
                    <a:pt x="196" y="0"/>
                  </a:lnTo>
                  <a:lnTo>
                    <a:pt x="196" y="3"/>
                  </a:lnTo>
                  <a:lnTo>
                    <a:pt x="209" y="3"/>
                  </a:lnTo>
                  <a:lnTo>
                    <a:pt x="209" y="0"/>
                  </a:lnTo>
                  <a:lnTo>
                    <a:pt x="209" y="3"/>
                  </a:lnTo>
                  <a:lnTo>
                    <a:pt x="209" y="0"/>
                  </a:lnTo>
                  <a:lnTo>
                    <a:pt x="209" y="3"/>
                  </a:lnTo>
                  <a:lnTo>
                    <a:pt x="209" y="7"/>
                  </a:lnTo>
                  <a:lnTo>
                    <a:pt x="222" y="0"/>
                  </a:lnTo>
                  <a:lnTo>
                    <a:pt x="222" y="3"/>
                  </a:lnTo>
                  <a:lnTo>
                    <a:pt x="222" y="7"/>
                  </a:lnTo>
                  <a:lnTo>
                    <a:pt x="222" y="0"/>
                  </a:lnTo>
                  <a:lnTo>
                    <a:pt x="222" y="3"/>
                  </a:lnTo>
                  <a:lnTo>
                    <a:pt x="222" y="7"/>
                  </a:lnTo>
                  <a:lnTo>
                    <a:pt x="234" y="3"/>
                  </a:lnTo>
                  <a:lnTo>
                    <a:pt x="234" y="7"/>
                  </a:lnTo>
                  <a:lnTo>
                    <a:pt x="234" y="3"/>
                  </a:lnTo>
                  <a:lnTo>
                    <a:pt x="234" y="7"/>
                  </a:lnTo>
                  <a:lnTo>
                    <a:pt x="234" y="3"/>
                  </a:lnTo>
                  <a:lnTo>
                    <a:pt x="248" y="3"/>
                  </a:lnTo>
                  <a:lnTo>
                    <a:pt x="248" y="7"/>
                  </a:lnTo>
                  <a:lnTo>
                    <a:pt x="248" y="0"/>
                  </a:lnTo>
                  <a:lnTo>
                    <a:pt x="248" y="3"/>
                  </a:lnTo>
                  <a:lnTo>
                    <a:pt x="261" y="3"/>
                  </a:lnTo>
                  <a:lnTo>
                    <a:pt x="261" y="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34" name="Freeform 47"/>
            <p:cNvSpPr>
              <a:spLocks/>
            </p:cNvSpPr>
            <p:nvPr/>
          </p:nvSpPr>
          <p:spPr bwMode="auto">
            <a:xfrm>
              <a:off x="1424" y="2971"/>
              <a:ext cx="399" cy="207"/>
            </a:xfrm>
            <a:custGeom>
              <a:avLst/>
              <a:gdLst>
                <a:gd name="T0" fmla="*/ 4 w 445"/>
                <a:gd name="T1" fmla="*/ 1 h 340"/>
                <a:gd name="T2" fmla="*/ 7 w 445"/>
                <a:gd name="T3" fmla="*/ 1 h 340"/>
                <a:gd name="T4" fmla="*/ 9 w 445"/>
                <a:gd name="T5" fmla="*/ 1 h 340"/>
                <a:gd name="T6" fmla="*/ 9 w 445"/>
                <a:gd name="T7" fmla="*/ 1 h 340"/>
                <a:gd name="T8" fmla="*/ 11 w 445"/>
                <a:gd name="T9" fmla="*/ 1 h 340"/>
                <a:gd name="T10" fmla="*/ 11 w 445"/>
                <a:gd name="T11" fmla="*/ 1 h 340"/>
                <a:gd name="T12" fmla="*/ 13 w 445"/>
                <a:gd name="T13" fmla="*/ 1 h 340"/>
                <a:gd name="T14" fmla="*/ 16 w 445"/>
                <a:gd name="T15" fmla="*/ 1 h 340"/>
                <a:gd name="T16" fmla="*/ 16 w 445"/>
                <a:gd name="T17" fmla="*/ 1 h 340"/>
                <a:gd name="T18" fmla="*/ 18 w 445"/>
                <a:gd name="T19" fmla="*/ 1 h 340"/>
                <a:gd name="T20" fmla="*/ 20 w 445"/>
                <a:gd name="T21" fmla="*/ 1 h 340"/>
                <a:gd name="T22" fmla="*/ 20 w 445"/>
                <a:gd name="T23" fmla="*/ 1 h 340"/>
                <a:gd name="T24" fmla="*/ 22 w 445"/>
                <a:gd name="T25" fmla="*/ 1 h 340"/>
                <a:gd name="T26" fmla="*/ 24 w 445"/>
                <a:gd name="T27" fmla="*/ 1 h 340"/>
                <a:gd name="T28" fmla="*/ 24 w 445"/>
                <a:gd name="T29" fmla="*/ 1 h 340"/>
                <a:gd name="T30" fmla="*/ 27 w 445"/>
                <a:gd name="T31" fmla="*/ 1 h 340"/>
                <a:gd name="T32" fmla="*/ 28 w 445"/>
                <a:gd name="T33" fmla="*/ 1 h 340"/>
                <a:gd name="T34" fmla="*/ 28 w 445"/>
                <a:gd name="T35" fmla="*/ 1 h 340"/>
                <a:gd name="T36" fmla="*/ 31 w 445"/>
                <a:gd name="T37" fmla="*/ 1 h 340"/>
                <a:gd name="T38" fmla="*/ 34 w 445"/>
                <a:gd name="T39" fmla="*/ 1 h 340"/>
                <a:gd name="T40" fmla="*/ 34 w 445"/>
                <a:gd name="T41" fmla="*/ 1 h 340"/>
                <a:gd name="T42" fmla="*/ 35 w 445"/>
                <a:gd name="T43" fmla="*/ 1 h 340"/>
                <a:gd name="T44" fmla="*/ 35 w 445"/>
                <a:gd name="T45" fmla="*/ 1 h 340"/>
                <a:gd name="T46" fmla="*/ 38 w 445"/>
                <a:gd name="T47" fmla="*/ 1 h 340"/>
                <a:gd name="T48" fmla="*/ 40 w 445"/>
                <a:gd name="T49" fmla="*/ 1 h 340"/>
                <a:gd name="T50" fmla="*/ 40 w 445"/>
                <a:gd name="T51" fmla="*/ 1 h 340"/>
                <a:gd name="T52" fmla="*/ 43 w 445"/>
                <a:gd name="T53" fmla="*/ 1 h 340"/>
                <a:gd name="T54" fmla="*/ 44 w 445"/>
                <a:gd name="T55" fmla="*/ 1 h 340"/>
                <a:gd name="T56" fmla="*/ 44 w 445"/>
                <a:gd name="T57" fmla="*/ 1 h 340"/>
                <a:gd name="T58" fmla="*/ 47 w 445"/>
                <a:gd name="T59" fmla="*/ 1 h 340"/>
                <a:gd name="T60" fmla="*/ 48 w 445"/>
                <a:gd name="T61" fmla="*/ 1 h 340"/>
                <a:gd name="T62" fmla="*/ 53 w 445"/>
                <a:gd name="T63" fmla="*/ 1 h 340"/>
                <a:gd name="T64" fmla="*/ 56 w 445"/>
                <a:gd name="T65" fmla="*/ 1 h 340"/>
                <a:gd name="T66" fmla="*/ 58 w 445"/>
                <a:gd name="T67" fmla="*/ 1 h 340"/>
                <a:gd name="T68" fmla="*/ 63 w 445"/>
                <a:gd name="T69" fmla="*/ 1 h 340"/>
                <a:gd name="T70" fmla="*/ 65 w 445"/>
                <a:gd name="T71" fmla="*/ 1 h 340"/>
                <a:gd name="T72" fmla="*/ 66 w 445"/>
                <a:gd name="T73" fmla="*/ 1 h 340"/>
                <a:gd name="T74" fmla="*/ 69 w 445"/>
                <a:gd name="T75" fmla="*/ 1 h 340"/>
                <a:gd name="T76" fmla="*/ 74 w 445"/>
                <a:gd name="T77" fmla="*/ 1 h 340"/>
                <a:gd name="T78" fmla="*/ 75 w 445"/>
                <a:gd name="T79" fmla="*/ 1 h 340"/>
                <a:gd name="T80" fmla="*/ 78 w 445"/>
                <a:gd name="T81" fmla="*/ 1 h 340"/>
                <a:gd name="T82" fmla="*/ 82 w 445"/>
                <a:gd name="T83" fmla="*/ 1 h 340"/>
                <a:gd name="T84" fmla="*/ 84 w 445"/>
                <a:gd name="T85" fmla="*/ 1 h 340"/>
                <a:gd name="T86" fmla="*/ 87 w 445"/>
                <a:gd name="T87" fmla="*/ 1 h 340"/>
                <a:gd name="T88" fmla="*/ 89 w 445"/>
                <a:gd name="T89" fmla="*/ 1 h 340"/>
                <a:gd name="T90" fmla="*/ 91 w 445"/>
                <a:gd name="T91" fmla="*/ 1 h 340"/>
                <a:gd name="T92" fmla="*/ 96 w 445"/>
                <a:gd name="T93" fmla="*/ 1 h 340"/>
                <a:gd name="T94" fmla="*/ 98 w 445"/>
                <a:gd name="T95" fmla="*/ 1 h 340"/>
                <a:gd name="T96" fmla="*/ 100 w 445"/>
                <a:gd name="T97" fmla="*/ 1 h 340"/>
                <a:gd name="T98" fmla="*/ 104 w 445"/>
                <a:gd name="T99" fmla="*/ 1 h 340"/>
                <a:gd name="T100" fmla="*/ 107 w 445"/>
                <a:gd name="T101" fmla="*/ 1 h 340"/>
                <a:gd name="T102" fmla="*/ 109 w 445"/>
                <a:gd name="T103" fmla="*/ 1 h 340"/>
                <a:gd name="T104" fmla="*/ 111 w 445"/>
                <a:gd name="T105" fmla="*/ 1 h 340"/>
                <a:gd name="T106" fmla="*/ 115 w 445"/>
                <a:gd name="T107" fmla="*/ 1 h 340"/>
                <a:gd name="T108" fmla="*/ 118 w 445"/>
                <a:gd name="T109" fmla="*/ 1 h 3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5" h="340">
                  <a:moveTo>
                    <a:pt x="0" y="0"/>
                  </a:moveTo>
                  <a:cubicBezTo>
                    <a:pt x="1" y="14"/>
                    <a:pt x="6" y="100"/>
                    <a:pt x="7" y="125"/>
                  </a:cubicBezTo>
                  <a:lnTo>
                    <a:pt x="7" y="191"/>
                  </a:lnTo>
                  <a:lnTo>
                    <a:pt x="7" y="249"/>
                  </a:lnTo>
                  <a:lnTo>
                    <a:pt x="7" y="290"/>
                  </a:lnTo>
                  <a:lnTo>
                    <a:pt x="16" y="315"/>
                  </a:lnTo>
                  <a:lnTo>
                    <a:pt x="16" y="332"/>
                  </a:lnTo>
                  <a:lnTo>
                    <a:pt x="24" y="340"/>
                  </a:lnTo>
                  <a:lnTo>
                    <a:pt x="24" y="332"/>
                  </a:lnTo>
                  <a:lnTo>
                    <a:pt x="24" y="340"/>
                  </a:lnTo>
                  <a:lnTo>
                    <a:pt x="32" y="332"/>
                  </a:lnTo>
                  <a:lnTo>
                    <a:pt x="32" y="340"/>
                  </a:lnTo>
                  <a:lnTo>
                    <a:pt x="32" y="323"/>
                  </a:lnTo>
                  <a:lnTo>
                    <a:pt x="32" y="315"/>
                  </a:lnTo>
                  <a:lnTo>
                    <a:pt x="32" y="323"/>
                  </a:lnTo>
                  <a:lnTo>
                    <a:pt x="32" y="315"/>
                  </a:lnTo>
                  <a:lnTo>
                    <a:pt x="32" y="323"/>
                  </a:lnTo>
                  <a:lnTo>
                    <a:pt x="32" y="315"/>
                  </a:lnTo>
                  <a:lnTo>
                    <a:pt x="40" y="315"/>
                  </a:lnTo>
                  <a:lnTo>
                    <a:pt x="40" y="323"/>
                  </a:lnTo>
                  <a:lnTo>
                    <a:pt x="40" y="315"/>
                  </a:lnTo>
                  <a:lnTo>
                    <a:pt x="40" y="307"/>
                  </a:lnTo>
                  <a:lnTo>
                    <a:pt x="40" y="315"/>
                  </a:lnTo>
                  <a:lnTo>
                    <a:pt x="40" y="307"/>
                  </a:lnTo>
                  <a:lnTo>
                    <a:pt x="49" y="299"/>
                  </a:lnTo>
                  <a:lnTo>
                    <a:pt x="49" y="290"/>
                  </a:lnTo>
                  <a:lnTo>
                    <a:pt x="49" y="282"/>
                  </a:lnTo>
                  <a:lnTo>
                    <a:pt x="49" y="290"/>
                  </a:lnTo>
                  <a:lnTo>
                    <a:pt x="49" y="282"/>
                  </a:lnTo>
                  <a:lnTo>
                    <a:pt x="57" y="282"/>
                  </a:lnTo>
                  <a:lnTo>
                    <a:pt x="57" y="274"/>
                  </a:lnTo>
                  <a:lnTo>
                    <a:pt x="57" y="265"/>
                  </a:lnTo>
                  <a:lnTo>
                    <a:pt x="65" y="265"/>
                  </a:lnTo>
                  <a:lnTo>
                    <a:pt x="65" y="257"/>
                  </a:lnTo>
                  <a:lnTo>
                    <a:pt x="65" y="249"/>
                  </a:lnTo>
                  <a:lnTo>
                    <a:pt x="73" y="257"/>
                  </a:lnTo>
                  <a:lnTo>
                    <a:pt x="73" y="241"/>
                  </a:lnTo>
                  <a:lnTo>
                    <a:pt x="73" y="232"/>
                  </a:lnTo>
                  <a:lnTo>
                    <a:pt x="73" y="241"/>
                  </a:lnTo>
                  <a:lnTo>
                    <a:pt x="82" y="257"/>
                  </a:lnTo>
                  <a:lnTo>
                    <a:pt x="82" y="241"/>
                  </a:lnTo>
                  <a:lnTo>
                    <a:pt x="82" y="232"/>
                  </a:lnTo>
                  <a:lnTo>
                    <a:pt x="90" y="232"/>
                  </a:lnTo>
                  <a:lnTo>
                    <a:pt x="90" y="224"/>
                  </a:lnTo>
                  <a:lnTo>
                    <a:pt x="90" y="232"/>
                  </a:lnTo>
                  <a:lnTo>
                    <a:pt x="90" y="224"/>
                  </a:lnTo>
                  <a:lnTo>
                    <a:pt x="90" y="216"/>
                  </a:lnTo>
                  <a:lnTo>
                    <a:pt x="98" y="216"/>
                  </a:lnTo>
                  <a:lnTo>
                    <a:pt x="98" y="208"/>
                  </a:lnTo>
                  <a:lnTo>
                    <a:pt x="98" y="216"/>
                  </a:lnTo>
                  <a:lnTo>
                    <a:pt x="98" y="208"/>
                  </a:lnTo>
                  <a:lnTo>
                    <a:pt x="98" y="199"/>
                  </a:lnTo>
                  <a:lnTo>
                    <a:pt x="106" y="199"/>
                  </a:lnTo>
                  <a:lnTo>
                    <a:pt x="106" y="191"/>
                  </a:lnTo>
                  <a:lnTo>
                    <a:pt x="106" y="208"/>
                  </a:lnTo>
                  <a:lnTo>
                    <a:pt x="106" y="199"/>
                  </a:lnTo>
                  <a:lnTo>
                    <a:pt x="106" y="191"/>
                  </a:lnTo>
                  <a:lnTo>
                    <a:pt x="106" y="199"/>
                  </a:lnTo>
                  <a:lnTo>
                    <a:pt x="115" y="191"/>
                  </a:lnTo>
                  <a:lnTo>
                    <a:pt x="115" y="183"/>
                  </a:lnTo>
                  <a:lnTo>
                    <a:pt x="115" y="191"/>
                  </a:lnTo>
                  <a:lnTo>
                    <a:pt x="115" y="199"/>
                  </a:lnTo>
                  <a:lnTo>
                    <a:pt x="115" y="191"/>
                  </a:lnTo>
                  <a:lnTo>
                    <a:pt x="115" y="183"/>
                  </a:lnTo>
                  <a:lnTo>
                    <a:pt x="123" y="191"/>
                  </a:lnTo>
                  <a:lnTo>
                    <a:pt x="123" y="183"/>
                  </a:lnTo>
                  <a:lnTo>
                    <a:pt x="123" y="174"/>
                  </a:lnTo>
                  <a:lnTo>
                    <a:pt x="123" y="183"/>
                  </a:lnTo>
                  <a:lnTo>
                    <a:pt x="123" y="174"/>
                  </a:lnTo>
                  <a:lnTo>
                    <a:pt x="123" y="183"/>
                  </a:lnTo>
                  <a:lnTo>
                    <a:pt x="131" y="183"/>
                  </a:lnTo>
                  <a:lnTo>
                    <a:pt x="131" y="174"/>
                  </a:lnTo>
                  <a:lnTo>
                    <a:pt x="131" y="166"/>
                  </a:lnTo>
                  <a:lnTo>
                    <a:pt x="131" y="174"/>
                  </a:lnTo>
                  <a:lnTo>
                    <a:pt x="131" y="183"/>
                  </a:lnTo>
                  <a:lnTo>
                    <a:pt x="131" y="174"/>
                  </a:lnTo>
                  <a:lnTo>
                    <a:pt x="139" y="166"/>
                  </a:lnTo>
                  <a:lnTo>
                    <a:pt x="139" y="158"/>
                  </a:lnTo>
                  <a:lnTo>
                    <a:pt x="148" y="158"/>
                  </a:lnTo>
                  <a:lnTo>
                    <a:pt x="148" y="150"/>
                  </a:lnTo>
                  <a:lnTo>
                    <a:pt x="148" y="158"/>
                  </a:lnTo>
                  <a:lnTo>
                    <a:pt x="156" y="158"/>
                  </a:lnTo>
                  <a:lnTo>
                    <a:pt x="156" y="150"/>
                  </a:lnTo>
                  <a:lnTo>
                    <a:pt x="156" y="141"/>
                  </a:lnTo>
                  <a:lnTo>
                    <a:pt x="156" y="150"/>
                  </a:lnTo>
                  <a:lnTo>
                    <a:pt x="156" y="141"/>
                  </a:lnTo>
                  <a:lnTo>
                    <a:pt x="164" y="141"/>
                  </a:lnTo>
                  <a:lnTo>
                    <a:pt x="172" y="133"/>
                  </a:lnTo>
                  <a:lnTo>
                    <a:pt x="172" y="141"/>
                  </a:lnTo>
                  <a:lnTo>
                    <a:pt x="172" y="125"/>
                  </a:lnTo>
                  <a:lnTo>
                    <a:pt x="181" y="133"/>
                  </a:lnTo>
                  <a:lnTo>
                    <a:pt x="181" y="125"/>
                  </a:lnTo>
                  <a:lnTo>
                    <a:pt x="181" y="116"/>
                  </a:lnTo>
                  <a:lnTo>
                    <a:pt x="189" y="125"/>
                  </a:lnTo>
                  <a:lnTo>
                    <a:pt x="189" y="108"/>
                  </a:lnTo>
                  <a:lnTo>
                    <a:pt x="197" y="108"/>
                  </a:lnTo>
                  <a:lnTo>
                    <a:pt x="197" y="116"/>
                  </a:lnTo>
                  <a:lnTo>
                    <a:pt x="197" y="108"/>
                  </a:lnTo>
                  <a:lnTo>
                    <a:pt x="197" y="116"/>
                  </a:lnTo>
                  <a:lnTo>
                    <a:pt x="205" y="108"/>
                  </a:lnTo>
                  <a:lnTo>
                    <a:pt x="205" y="116"/>
                  </a:lnTo>
                  <a:lnTo>
                    <a:pt x="205" y="108"/>
                  </a:lnTo>
                  <a:lnTo>
                    <a:pt x="214" y="116"/>
                  </a:lnTo>
                  <a:lnTo>
                    <a:pt x="214" y="108"/>
                  </a:lnTo>
                  <a:lnTo>
                    <a:pt x="222" y="108"/>
                  </a:lnTo>
                  <a:lnTo>
                    <a:pt x="222" y="100"/>
                  </a:lnTo>
                  <a:lnTo>
                    <a:pt x="222" y="108"/>
                  </a:lnTo>
                  <a:lnTo>
                    <a:pt x="230" y="92"/>
                  </a:lnTo>
                  <a:lnTo>
                    <a:pt x="230" y="100"/>
                  </a:lnTo>
                  <a:lnTo>
                    <a:pt x="239" y="100"/>
                  </a:lnTo>
                  <a:lnTo>
                    <a:pt x="239" y="92"/>
                  </a:lnTo>
                  <a:lnTo>
                    <a:pt x="247" y="92"/>
                  </a:lnTo>
                  <a:lnTo>
                    <a:pt x="247" y="83"/>
                  </a:lnTo>
                  <a:lnTo>
                    <a:pt x="255" y="83"/>
                  </a:lnTo>
                  <a:lnTo>
                    <a:pt x="255" y="92"/>
                  </a:lnTo>
                  <a:lnTo>
                    <a:pt x="255" y="83"/>
                  </a:lnTo>
                  <a:lnTo>
                    <a:pt x="263" y="83"/>
                  </a:lnTo>
                  <a:lnTo>
                    <a:pt x="272" y="83"/>
                  </a:lnTo>
                  <a:lnTo>
                    <a:pt x="272" y="92"/>
                  </a:lnTo>
                  <a:lnTo>
                    <a:pt x="280" y="83"/>
                  </a:lnTo>
                  <a:lnTo>
                    <a:pt x="288" y="83"/>
                  </a:lnTo>
                  <a:lnTo>
                    <a:pt x="288" y="75"/>
                  </a:lnTo>
                  <a:lnTo>
                    <a:pt x="288" y="83"/>
                  </a:lnTo>
                  <a:lnTo>
                    <a:pt x="296" y="83"/>
                  </a:lnTo>
                  <a:lnTo>
                    <a:pt x="296" y="75"/>
                  </a:lnTo>
                  <a:lnTo>
                    <a:pt x="305" y="83"/>
                  </a:lnTo>
                  <a:lnTo>
                    <a:pt x="305" y="67"/>
                  </a:lnTo>
                  <a:lnTo>
                    <a:pt x="313" y="75"/>
                  </a:lnTo>
                  <a:lnTo>
                    <a:pt x="313" y="67"/>
                  </a:lnTo>
                  <a:lnTo>
                    <a:pt x="313" y="58"/>
                  </a:lnTo>
                  <a:lnTo>
                    <a:pt x="321" y="75"/>
                  </a:lnTo>
                  <a:lnTo>
                    <a:pt x="321" y="67"/>
                  </a:lnTo>
                  <a:lnTo>
                    <a:pt x="321" y="83"/>
                  </a:lnTo>
                  <a:lnTo>
                    <a:pt x="329" y="83"/>
                  </a:lnTo>
                  <a:lnTo>
                    <a:pt x="329" y="67"/>
                  </a:lnTo>
                  <a:lnTo>
                    <a:pt x="329" y="58"/>
                  </a:lnTo>
                  <a:lnTo>
                    <a:pt x="329" y="67"/>
                  </a:lnTo>
                  <a:lnTo>
                    <a:pt x="338" y="67"/>
                  </a:lnTo>
                  <a:lnTo>
                    <a:pt x="346" y="58"/>
                  </a:lnTo>
                  <a:lnTo>
                    <a:pt x="346" y="67"/>
                  </a:lnTo>
                  <a:lnTo>
                    <a:pt x="346" y="58"/>
                  </a:lnTo>
                  <a:lnTo>
                    <a:pt x="354" y="67"/>
                  </a:lnTo>
                  <a:lnTo>
                    <a:pt x="354" y="75"/>
                  </a:lnTo>
                  <a:lnTo>
                    <a:pt x="354" y="58"/>
                  </a:lnTo>
                  <a:lnTo>
                    <a:pt x="362" y="67"/>
                  </a:lnTo>
                  <a:lnTo>
                    <a:pt x="362" y="58"/>
                  </a:lnTo>
                  <a:lnTo>
                    <a:pt x="371" y="67"/>
                  </a:lnTo>
                  <a:lnTo>
                    <a:pt x="371" y="58"/>
                  </a:lnTo>
                  <a:lnTo>
                    <a:pt x="371" y="67"/>
                  </a:lnTo>
                  <a:lnTo>
                    <a:pt x="379" y="75"/>
                  </a:lnTo>
                  <a:lnTo>
                    <a:pt x="379" y="58"/>
                  </a:lnTo>
                  <a:lnTo>
                    <a:pt x="387" y="58"/>
                  </a:lnTo>
                  <a:lnTo>
                    <a:pt x="395" y="58"/>
                  </a:lnTo>
                  <a:lnTo>
                    <a:pt x="404" y="58"/>
                  </a:lnTo>
                  <a:lnTo>
                    <a:pt x="412" y="58"/>
                  </a:lnTo>
                  <a:lnTo>
                    <a:pt x="420" y="58"/>
                  </a:lnTo>
                  <a:lnTo>
                    <a:pt x="420" y="50"/>
                  </a:lnTo>
                  <a:lnTo>
                    <a:pt x="428" y="58"/>
                  </a:lnTo>
                  <a:lnTo>
                    <a:pt x="437" y="58"/>
                  </a:lnTo>
                  <a:lnTo>
                    <a:pt x="437" y="50"/>
                  </a:lnTo>
                  <a:lnTo>
                    <a:pt x="437" y="58"/>
                  </a:lnTo>
                  <a:lnTo>
                    <a:pt x="445" y="58"/>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28" name="Group 48"/>
            <p:cNvGrpSpPr>
              <a:grpSpLocks/>
            </p:cNvGrpSpPr>
            <p:nvPr/>
          </p:nvGrpSpPr>
          <p:grpSpPr bwMode="auto">
            <a:xfrm>
              <a:off x="694" y="2886"/>
              <a:ext cx="598" cy="97"/>
              <a:chOff x="2158" y="3568"/>
              <a:chExt cx="1089" cy="77"/>
            </a:xfrm>
          </p:grpSpPr>
          <p:sp>
            <p:nvSpPr>
              <p:cNvPr id="33903" name="Freeform 49"/>
              <p:cNvSpPr>
                <a:spLocks/>
              </p:cNvSpPr>
              <p:nvPr/>
            </p:nvSpPr>
            <p:spPr bwMode="auto">
              <a:xfrm>
                <a:off x="2158" y="3636"/>
                <a:ext cx="186" cy="9"/>
              </a:xfrm>
              <a:custGeom>
                <a:avLst/>
                <a:gdLst>
                  <a:gd name="T0" fmla="*/ 2 w 186"/>
                  <a:gd name="T1" fmla="*/ 5 h 9"/>
                  <a:gd name="T2" fmla="*/ 5 w 186"/>
                  <a:gd name="T3" fmla="*/ 5 h 9"/>
                  <a:gd name="T4" fmla="*/ 11 w 186"/>
                  <a:gd name="T5" fmla="*/ 7 h 9"/>
                  <a:gd name="T6" fmla="*/ 13 w 186"/>
                  <a:gd name="T7" fmla="*/ 7 h 9"/>
                  <a:gd name="T8" fmla="*/ 16 w 186"/>
                  <a:gd name="T9" fmla="*/ 5 h 9"/>
                  <a:gd name="T10" fmla="*/ 22 w 186"/>
                  <a:gd name="T11" fmla="*/ 7 h 9"/>
                  <a:gd name="T12" fmla="*/ 24 w 186"/>
                  <a:gd name="T13" fmla="*/ 7 h 9"/>
                  <a:gd name="T14" fmla="*/ 30 w 186"/>
                  <a:gd name="T15" fmla="*/ 3 h 9"/>
                  <a:gd name="T16" fmla="*/ 33 w 186"/>
                  <a:gd name="T17" fmla="*/ 3 h 9"/>
                  <a:gd name="T18" fmla="*/ 38 w 186"/>
                  <a:gd name="T19" fmla="*/ 3 h 9"/>
                  <a:gd name="T20" fmla="*/ 40 w 186"/>
                  <a:gd name="T21" fmla="*/ 7 h 9"/>
                  <a:gd name="T22" fmla="*/ 46 w 186"/>
                  <a:gd name="T23" fmla="*/ 3 h 9"/>
                  <a:gd name="T24" fmla="*/ 48 w 186"/>
                  <a:gd name="T25" fmla="*/ 5 h 9"/>
                  <a:gd name="T26" fmla="*/ 54 w 186"/>
                  <a:gd name="T27" fmla="*/ 7 h 9"/>
                  <a:gd name="T28" fmla="*/ 57 w 186"/>
                  <a:gd name="T29" fmla="*/ 3 h 9"/>
                  <a:gd name="T30" fmla="*/ 62 w 186"/>
                  <a:gd name="T31" fmla="*/ 3 h 9"/>
                  <a:gd name="T32" fmla="*/ 64 w 186"/>
                  <a:gd name="T33" fmla="*/ 7 h 9"/>
                  <a:gd name="T34" fmla="*/ 70 w 186"/>
                  <a:gd name="T35" fmla="*/ 3 h 9"/>
                  <a:gd name="T36" fmla="*/ 73 w 186"/>
                  <a:gd name="T37" fmla="*/ 7 h 9"/>
                  <a:gd name="T38" fmla="*/ 78 w 186"/>
                  <a:gd name="T39" fmla="*/ 5 h 9"/>
                  <a:gd name="T40" fmla="*/ 81 w 186"/>
                  <a:gd name="T41" fmla="*/ 5 h 9"/>
                  <a:gd name="T42" fmla="*/ 86 w 186"/>
                  <a:gd name="T43" fmla="*/ 3 h 9"/>
                  <a:gd name="T44" fmla="*/ 89 w 186"/>
                  <a:gd name="T45" fmla="*/ 5 h 9"/>
                  <a:gd name="T46" fmla="*/ 95 w 186"/>
                  <a:gd name="T47" fmla="*/ 5 h 9"/>
                  <a:gd name="T48" fmla="*/ 97 w 186"/>
                  <a:gd name="T49" fmla="*/ 7 h 9"/>
                  <a:gd name="T50" fmla="*/ 100 w 186"/>
                  <a:gd name="T51" fmla="*/ 7 h 9"/>
                  <a:gd name="T52" fmla="*/ 105 w 186"/>
                  <a:gd name="T53" fmla="*/ 7 h 9"/>
                  <a:gd name="T54" fmla="*/ 108 w 186"/>
                  <a:gd name="T55" fmla="*/ 7 h 9"/>
                  <a:gd name="T56" fmla="*/ 113 w 186"/>
                  <a:gd name="T57" fmla="*/ 7 h 9"/>
                  <a:gd name="T58" fmla="*/ 116 w 186"/>
                  <a:gd name="T59" fmla="*/ 7 h 9"/>
                  <a:gd name="T60" fmla="*/ 121 w 186"/>
                  <a:gd name="T61" fmla="*/ 5 h 9"/>
                  <a:gd name="T62" fmla="*/ 124 w 186"/>
                  <a:gd name="T63" fmla="*/ 5 h 9"/>
                  <a:gd name="T64" fmla="*/ 126 w 186"/>
                  <a:gd name="T65" fmla="*/ 3 h 9"/>
                  <a:gd name="T66" fmla="*/ 129 w 186"/>
                  <a:gd name="T67" fmla="*/ 7 h 9"/>
                  <a:gd name="T68" fmla="*/ 132 w 186"/>
                  <a:gd name="T69" fmla="*/ 5 h 9"/>
                  <a:gd name="T70" fmla="*/ 135 w 186"/>
                  <a:gd name="T71" fmla="*/ 5 h 9"/>
                  <a:gd name="T72" fmla="*/ 135 w 186"/>
                  <a:gd name="T73" fmla="*/ 3 h 9"/>
                  <a:gd name="T74" fmla="*/ 137 w 186"/>
                  <a:gd name="T75" fmla="*/ 7 h 9"/>
                  <a:gd name="T76" fmla="*/ 140 w 186"/>
                  <a:gd name="T77" fmla="*/ 5 h 9"/>
                  <a:gd name="T78" fmla="*/ 143 w 186"/>
                  <a:gd name="T79" fmla="*/ 3 h 9"/>
                  <a:gd name="T80" fmla="*/ 143 w 186"/>
                  <a:gd name="T81" fmla="*/ 7 h 9"/>
                  <a:gd name="T82" fmla="*/ 146 w 186"/>
                  <a:gd name="T83" fmla="*/ 5 h 9"/>
                  <a:gd name="T84" fmla="*/ 148 w 186"/>
                  <a:gd name="T85" fmla="*/ 7 h 9"/>
                  <a:gd name="T86" fmla="*/ 148 w 186"/>
                  <a:gd name="T87" fmla="*/ 5 h 9"/>
                  <a:gd name="T88" fmla="*/ 151 w 186"/>
                  <a:gd name="T89" fmla="*/ 7 h 9"/>
                  <a:gd name="T90" fmla="*/ 153 w 186"/>
                  <a:gd name="T91" fmla="*/ 7 h 9"/>
                  <a:gd name="T92" fmla="*/ 157 w 186"/>
                  <a:gd name="T93" fmla="*/ 5 h 9"/>
                  <a:gd name="T94" fmla="*/ 157 w 186"/>
                  <a:gd name="T95" fmla="*/ 7 h 9"/>
                  <a:gd name="T96" fmla="*/ 159 w 186"/>
                  <a:gd name="T97" fmla="*/ 7 h 9"/>
                  <a:gd name="T98" fmla="*/ 162 w 186"/>
                  <a:gd name="T99" fmla="*/ 5 h 9"/>
                  <a:gd name="T100" fmla="*/ 164 w 186"/>
                  <a:gd name="T101" fmla="*/ 5 h 9"/>
                  <a:gd name="T102" fmla="*/ 164 w 186"/>
                  <a:gd name="T103" fmla="*/ 7 h 9"/>
                  <a:gd name="T104" fmla="*/ 167 w 186"/>
                  <a:gd name="T105" fmla="*/ 7 h 9"/>
                  <a:gd name="T106" fmla="*/ 170 w 186"/>
                  <a:gd name="T107" fmla="*/ 5 h 9"/>
                  <a:gd name="T108" fmla="*/ 173 w 186"/>
                  <a:gd name="T109" fmla="*/ 7 h 9"/>
                  <a:gd name="T110" fmla="*/ 173 w 186"/>
                  <a:gd name="T111" fmla="*/ 5 h 9"/>
                  <a:gd name="T112" fmla="*/ 175 w 186"/>
                  <a:gd name="T113" fmla="*/ 7 h 9"/>
                  <a:gd name="T114" fmla="*/ 178 w 186"/>
                  <a:gd name="T115" fmla="*/ 7 h 9"/>
                  <a:gd name="T116" fmla="*/ 181 w 186"/>
                  <a:gd name="T117" fmla="*/ 7 h 9"/>
                  <a:gd name="T118" fmla="*/ 181 w 186"/>
                  <a:gd name="T119" fmla="*/ 5 h 9"/>
                  <a:gd name="T120" fmla="*/ 184 w 186"/>
                  <a:gd name="T121" fmla="*/ 7 h 9"/>
                  <a:gd name="T122" fmla="*/ 186 w 186"/>
                  <a:gd name="T123" fmla="*/ 5 h 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6" h="9">
                    <a:moveTo>
                      <a:pt x="0" y="3"/>
                    </a:moveTo>
                    <a:lnTo>
                      <a:pt x="0" y="5"/>
                    </a:lnTo>
                    <a:lnTo>
                      <a:pt x="2" y="5"/>
                    </a:lnTo>
                    <a:lnTo>
                      <a:pt x="2" y="3"/>
                    </a:lnTo>
                    <a:lnTo>
                      <a:pt x="5" y="5"/>
                    </a:lnTo>
                    <a:lnTo>
                      <a:pt x="8" y="5"/>
                    </a:lnTo>
                    <a:lnTo>
                      <a:pt x="8" y="7"/>
                    </a:lnTo>
                    <a:lnTo>
                      <a:pt x="11" y="7"/>
                    </a:lnTo>
                    <a:lnTo>
                      <a:pt x="13" y="7"/>
                    </a:lnTo>
                    <a:lnTo>
                      <a:pt x="16" y="3"/>
                    </a:lnTo>
                    <a:lnTo>
                      <a:pt x="16" y="5"/>
                    </a:lnTo>
                    <a:lnTo>
                      <a:pt x="19" y="5"/>
                    </a:lnTo>
                    <a:lnTo>
                      <a:pt x="19" y="0"/>
                    </a:lnTo>
                    <a:lnTo>
                      <a:pt x="22" y="7"/>
                    </a:lnTo>
                    <a:lnTo>
                      <a:pt x="22" y="5"/>
                    </a:lnTo>
                    <a:lnTo>
                      <a:pt x="24" y="3"/>
                    </a:lnTo>
                    <a:lnTo>
                      <a:pt x="24" y="7"/>
                    </a:lnTo>
                    <a:lnTo>
                      <a:pt x="27" y="7"/>
                    </a:lnTo>
                    <a:lnTo>
                      <a:pt x="27" y="5"/>
                    </a:lnTo>
                    <a:lnTo>
                      <a:pt x="30" y="3"/>
                    </a:lnTo>
                    <a:lnTo>
                      <a:pt x="30" y="5"/>
                    </a:lnTo>
                    <a:lnTo>
                      <a:pt x="33" y="7"/>
                    </a:lnTo>
                    <a:lnTo>
                      <a:pt x="33" y="3"/>
                    </a:lnTo>
                    <a:lnTo>
                      <a:pt x="35" y="5"/>
                    </a:lnTo>
                    <a:lnTo>
                      <a:pt x="35" y="0"/>
                    </a:lnTo>
                    <a:lnTo>
                      <a:pt x="38" y="3"/>
                    </a:lnTo>
                    <a:lnTo>
                      <a:pt x="40" y="7"/>
                    </a:lnTo>
                    <a:lnTo>
                      <a:pt x="43" y="7"/>
                    </a:lnTo>
                    <a:lnTo>
                      <a:pt x="43" y="3"/>
                    </a:lnTo>
                    <a:lnTo>
                      <a:pt x="46" y="3"/>
                    </a:lnTo>
                    <a:lnTo>
                      <a:pt x="48" y="5"/>
                    </a:lnTo>
                    <a:lnTo>
                      <a:pt x="51" y="5"/>
                    </a:lnTo>
                    <a:lnTo>
                      <a:pt x="54" y="7"/>
                    </a:lnTo>
                    <a:lnTo>
                      <a:pt x="54" y="5"/>
                    </a:lnTo>
                    <a:lnTo>
                      <a:pt x="57" y="5"/>
                    </a:lnTo>
                    <a:lnTo>
                      <a:pt x="57" y="3"/>
                    </a:lnTo>
                    <a:lnTo>
                      <a:pt x="59" y="5"/>
                    </a:lnTo>
                    <a:lnTo>
                      <a:pt x="62" y="3"/>
                    </a:lnTo>
                    <a:lnTo>
                      <a:pt x="62" y="5"/>
                    </a:lnTo>
                    <a:lnTo>
                      <a:pt x="64" y="3"/>
                    </a:lnTo>
                    <a:lnTo>
                      <a:pt x="64" y="7"/>
                    </a:lnTo>
                    <a:lnTo>
                      <a:pt x="67" y="5"/>
                    </a:lnTo>
                    <a:lnTo>
                      <a:pt x="70" y="3"/>
                    </a:lnTo>
                    <a:lnTo>
                      <a:pt x="70" y="5"/>
                    </a:lnTo>
                    <a:lnTo>
                      <a:pt x="73" y="5"/>
                    </a:lnTo>
                    <a:lnTo>
                      <a:pt x="73" y="7"/>
                    </a:lnTo>
                    <a:lnTo>
                      <a:pt x="75" y="5"/>
                    </a:lnTo>
                    <a:lnTo>
                      <a:pt x="75" y="7"/>
                    </a:lnTo>
                    <a:lnTo>
                      <a:pt x="78" y="5"/>
                    </a:lnTo>
                    <a:lnTo>
                      <a:pt x="78" y="3"/>
                    </a:lnTo>
                    <a:lnTo>
                      <a:pt x="81" y="3"/>
                    </a:lnTo>
                    <a:lnTo>
                      <a:pt x="81" y="5"/>
                    </a:lnTo>
                    <a:lnTo>
                      <a:pt x="84" y="7"/>
                    </a:lnTo>
                    <a:lnTo>
                      <a:pt x="84" y="5"/>
                    </a:lnTo>
                    <a:lnTo>
                      <a:pt x="86" y="3"/>
                    </a:lnTo>
                    <a:lnTo>
                      <a:pt x="86" y="5"/>
                    </a:lnTo>
                    <a:lnTo>
                      <a:pt x="89" y="5"/>
                    </a:lnTo>
                    <a:lnTo>
                      <a:pt x="91" y="7"/>
                    </a:lnTo>
                    <a:lnTo>
                      <a:pt x="91" y="5"/>
                    </a:lnTo>
                    <a:lnTo>
                      <a:pt x="95" y="5"/>
                    </a:lnTo>
                    <a:lnTo>
                      <a:pt x="97" y="7"/>
                    </a:lnTo>
                    <a:lnTo>
                      <a:pt x="100" y="7"/>
                    </a:lnTo>
                    <a:lnTo>
                      <a:pt x="100" y="3"/>
                    </a:lnTo>
                    <a:lnTo>
                      <a:pt x="100" y="7"/>
                    </a:lnTo>
                    <a:lnTo>
                      <a:pt x="102" y="5"/>
                    </a:lnTo>
                    <a:lnTo>
                      <a:pt x="102" y="7"/>
                    </a:lnTo>
                    <a:lnTo>
                      <a:pt x="105" y="7"/>
                    </a:lnTo>
                    <a:lnTo>
                      <a:pt x="108" y="5"/>
                    </a:lnTo>
                    <a:lnTo>
                      <a:pt x="108" y="7"/>
                    </a:lnTo>
                    <a:lnTo>
                      <a:pt x="111" y="5"/>
                    </a:lnTo>
                    <a:lnTo>
                      <a:pt x="113" y="7"/>
                    </a:lnTo>
                    <a:lnTo>
                      <a:pt x="113" y="3"/>
                    </a:lnTo>
                    <a:lnTo>
                      <a:pt x="116" y="7"/>
                    </a:lnTo>
                    <a:lnTo>
                      <a:pt x="119" y="7"/>
                    </a:lnTo>
                    <a:lnTo>
                      <a:pt x="119" y="5"/>
                    </a:lnTo>
                    <a:lnTo>
                      <a:pt x="121" y="5"/>
                    </a:lnTo>
                    <a:lnTo>
                      <a:pt x="124" y="3"/>
                    </a:lnTo>
                    <a:lnTo>
                      <a:pt x="124" y="5"/>
                    </a:lnTo>
                    <a:lnTo>
                      <a:pt x="126" y="3"/>
                    </a:lnTo>
                    <a:lnTo>
                      <a:pt x="126" y="7"/>
                    </a:lnTo>
                    <a:lnTo>
                      <a:pt x="126" y="3"/>
                    </a:lnTo>
                    <a:lnTo>
                      <a:pt x="129" y="5"/>
                    </a:lnTo>
                    <a:lnTo>
                      <a:pt x="129" y="3"/>
                    </a:lnTo>
                    <a:lnTo>
                      <a:pt x="129" y="7"/>
                    </a:lnTo>
                    <a:lnTo>
                      <a:pt x="129" y="3"/>
                    </a:lnTo>
                    <a:lnTo>
                      <a:pt x="132" y="3"/>
                    </a:lnTo>
                    <a:lnTo>
                      <a:pt x="132" y="5"/>
                    </a:lnTo>
                    <a:lnTo>
                      <a:pt x="132" y="3"/>
                    </a:lnTo>
                    <a:lnTo>
                      <a:pt x="132" y="5"/>
                    </a:lnTo>
                    <a:lnTo>
                      <a:pt x="135" y="5"/>
                    </a:lnTo>
                    <a:lnTo>
                      <a:pt x="135" y="3"/>
                    </a:lnTo>
                    <a:lnTo>
                      <a:pt x="137" y="3"/>
                    </a:lnTo>
                    <a:lnTo>
                      <a:pt x="137" y="5"/>
                    </a:lnTo>
                    <a:lnTo>
                      <a:pt x="137" y="7"/>
                    </a:lnTo>
                    <a:lnTo>
                      <a:pt x="137" y="5"/>
                    </a:lnTo>
                    <a:lnTo>
                      <a:pt x="140" y="5"/>
                    </a:lnTo>
                    <a:lnTo>
                      <a:pt x="140" y="3"/>
                    </a:lnTo>
                    <a:lnTo>
                      <a:pt x="140" y="5"/>
                    </a:lnTo>
                    <a:lnTo>
                      <a:pt x="143" y="3"/>
                    </a:lnTo>
                    <a:lnTo>
                      <a:pt x="143" y="5"/>
                    </a:lnTo>
                    <a:lnTo>
                      <a:pt x="143" y="7"/>
                    </a:lnTo>
                    <a:lnTo>
                      <a:pt x="143" y="5"/>
                    </a:lnTo>
                    <a:lnTo>
                      <a:pt x="146" y="7"/>
                    </a:lnTo>
                    <a:lnTo>
                      <a:pt x="146" y="5"/>
                    </a:lnTo>
                    <a:lnTo>
                      <a:pt x="148" y="7"/>
                    </a:lnTo>
                    <a:lnTo>
                      <a:pt x="148" y="3"/>
                    </a:lnTo>
                    <a:lnTo>
                      <a:pt x="148" y="5"/>
                    </a:lnTo>
                    <a:lnTo>
                      <a:pt x="151" y="5"/>
                    </a:lnTo>
                    <a:lnTo>
                      <a:pt x="151" y="7"/>
                    </a:lnTo>
                    <a:lnTo>
                      <a:pt x="151" y="5"/>
                    </a:lnTo>
                    <a:lnTo>
                      <a:pt x="153" y="5"/>
                    </a:lnTo>
                    <a:lnTo>
                      <a:pt x="153" y="7"/>
                    </a:lnTo>
                    <a:lnTo>
                      <a:pt x="153" y="5"/>
                    </a:lnTo>
                    <a:lnTo>
                      <a:pt x="157" y="5"/>
                    </a:lnTo>
                    <a:lnTo>
                      <a:pt x="157" y="7"/>
                    </a:lnTo>
                    <a:lnTo>
                      <a:pt x="159" y="7"/>
                    </a:lnTo>
                    <a:lnTo>
                      <a:pt x="162" y="7"/>
                    </a:lnTo>
                    <a:lnTo>
                      <a:pt x="162" y="5"/>
                    </a:lnTo>
                    <a:lnTo>
                      <a:pt x="162" y="7"/>
                    </a:lnTo>
                    <a:lnTo>
                      <a:pt x="162" y="5"/>
                    </a:lnTo>
                    <a:lnTo>
                      <a:pt x="164" y="5"/>
                    </a:lnTo>
                    <a:lnTo>
                      <a:pt x="164" y="7"/>
                    </a:lnTo>
                    <a:lnTo>
                      <a:pt x="167" y="5"/>
                    </a:lnTo>
                    <a:lnTo>
                      <a:pt x="167" y="7"/>
                    </a:lnTo>
                    <a:lnTo>
                      <a:pt x="170" y="5"/>
                    </a:lnTo>
                    <a:lnTo>
                      <a:pt x="170" y="7"/>
                    </a:lnTo>
                    <a:lnTo>
                      <a:pt x="173" y="7"/>
                    </a:lnTo>
                    <a:lnTo>
                      <a:pt x="173" y="5"/>
                    </a:lnTo>
                    <a:lnTo>
                      <a:pt x="173" y="7"/>
                    </a:lnTo>
                    <a:lnTo>
                      <a:pt x="173" y="5"/>
                    </a:lnTo>
                    <a:lnTo>
                      <a:pt x="175" y="9"/>
                    </a:lnTo>
                    <a:lnTo>
                      <a:pt x="175" y="7"/>
                    </a:lnTo>
                    <a:lnTo>
                      <a:pt x="175" y="5"/>
                    </a:lnTo>
                    <a:lnTo>
                      <a:pt x="178" y="7"/>
                    </a:lnTo>
                    <a:lnTo>
                      <a:pt x="181" y="7"/>
                    </a:lnTo>
                    <a:lnTo>
                      <a:pt x="181" y="5"/>
                    </a:lnTo>
                    <a:lnTo>
                      <a:pt x="181" y="7"/>
                    </a:lnTo>
                    <a:lnTo>
                      <a:pt x="181" y="5"/>
                    </a:lnTo>
                    <a:lnTo>
                      <a:pt x="181" y="7"/>
                    </a:lnTo>
                    <a:lnTo>
                      <a:pt x="184" y="3"/>
                    </a:lnTo>
                    <a:lnTo>
                      <a:pt x="184" y="7"/>
                    </a:lnTo>
                    <a:lnTo>
                      <a:pt x="184" y="5"/>
                    </a:lnTo>
                    <a:lnTo>
                      <a:pt x="186" y="3"/>
                    </a:lnTo>
                    <a:lnTo>
                      <a:pt x="186" y="5"/>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04" name="Freeform 50"/>
              <p:cNvSpPr>
                <a:spLocks/>
              </p:cNvSpPr>
              <p:nvPr/>
            </p:nvSpPr>
            <p:spPr bwMode="auto">
              <a:xfrm>
                <a:off x="2340" y="3568"/>
                <a:ext cx="907" cy="68"/>
              </a:xfrm>
              <a:custGeom>
                <a:avLst/>
                <a:gdLst>
                  <a:gd name="T0" fmla="*/ 3 w 1084"/>
                  <a:gd name="T1" fmla="*/ 0 h 188"/>
                  <a:gd name="T2" fmla="*/ 4 w 1084"/>
                  <a:gd name="T3" fmla="*/ 0 h 188"/>
                  <a:gd name="T4" fmla="*/ 7 w 1084"/>
                  <a:gd name="T5" fmla="*/ 0 h 188"/>
                  <a:gd name="T6" fmla="*/ 8 w 1084"/>
                  <a:gd name="T7" fmla="*/ 0 h 188"/>
                  <a:gd name="T8" fmla="*/ 9 w 1084"/>
                  <a:gd name="T9" fmla="*/ 0 h 188"/>
                  <a:gd name="T10" fmla="*/ 11 w 1084"/>
                  <a:gd name="T11" fmla="*/ 0 h 188"/>
                  <a:gd name="T12" fmla="*/ 13 w 1084"/>
                  <a:gd name="T13" fmla="*/ 0 h 188"/>
                  <a:gd name="T14" fmla="*/ 16 w 1084"/>
                  <a:gd name="T15" fmla="*/ 0 h 188"/>
                  <a:gd name="T16" fmla="*/ 19 w 1084"/>
                  <a:gd name="T17" fmla="*/ 0 h 188"/>
                  <a:gd name="T18" fmla="*/ 23 w 1084"/>
                  <a:gd name="T19" fmla="*/ 0 h 188"/>
                  <a:gd name="T20" fmla="*/ 27 w 1084"/>
                  <a:gd name="T21" fmla="*/ 0 h 188"/>
                  <a:gd name="T22" fmla="*/ 28 w 1084"/>
                  <a:gd name="T23" fmla="*/ 0 h 188"/>
                  <a:gd name="T24" fmla="*/ 34 w 1084"/>
                  <a:gd name="T25" fmla="*/ 0 h 188"/>
                  <a:gd name="T26" fmla="*/ 34 w 1084"/>
                  <a:gd name="T27" fmla="*/ 0 h 188"/>
                  <a:gd name="T28" fmla="*/ 38 w 1084"/>
                  <a:gd name="T29" fmla="*/ 0 h 188"/>
                  <a:gd name="T30" fmla="*/ 38 w 1084"/>
                  <a:gd name="T31" fmla="*/ 0 h 188"/>
                  <a:gd name="T32" fmla="*/ 41 w 1084"/>
                  <a:gd name="T33" fmla="*/ 0 h 188"/>
                  <a:gd name="T34" fmla="*/ 44 w 1084"/>
                  <a:gd name="T35" fmla="*/ 0 h 188"/>
                  <a:gd name="T36" fmla="*/ 44 w 1084"/>
                  <a:gd name="T37" fmla="*/ 0 h 188"/>
                  <a:gd name="T38" fmla="*/ 46 w 1084"/>
                  <a:gd name="T39" fmla="*/ 0 h 188"/>
                  <a:gd name="T40" fmla="*/ 49 w 1084"/>
                  <a:gd name="T41" fmla="*/ 0 h 188"/>
                  <a:gd name="T42" fmla="*/ 49 w 1084"/>
                  <a:gd name="T43" fmla="*/ 0 h 188"/>
                  <a:gd name="T44" fmla="*/ 52 w 1084"/>
                  <a:gd name="T45" fmla="*/ 0 h 188"/>
                  <a:gd name="T46" fmla="*/ 54 w 1084"/>
                  <a:gd name="T47" fmla="*/ 0 h 188"/>
                  <a:gd name="T48" fmla="*/ 55 w 1084"/>
                  <a:gd name="T49" fmla="*/ 0 h 188"/>
                  <a:gd name="T50" fmla="*/ 58 w 1084"/>
                  <a:gd name="T51" fmla="*/ 0 h 188"/>
                  <a:gd name="T52" fmla="*/ 59 w 1084"/>
                  <a:gd name="T53" fmla="*/ 0 h 188"/>
                  <a:gd name="T54" fmla="*/ 61 w 1084"/>
                  <a:gd name="T55" fmla="*/ 0 h 188"/>
                  <a:gd name="T56" fmla="*/ 62 w 1084"/>
                  <a:gd name="T57" fmla="*/ 0 h 188"/>
                  <a:gd name="T58" fmla="*/ 64 w 1084"/>
                  <a:gd name="T59" fmla="*/ 0 h 188"/>
                  <a:gd name="T60" fmla="*/ 66 w 1084"/>
                  <a:gd name="T61" fmla="*/ 0 h 188"/>
                  <a:gd name="T62" fmla="*/ 69 w 1084"/>
                  <a:gd name="T63" fmla="*/ 0 h 188"/>
                  <a:gd name="T64" fmla="*/ 70 w 1084"/>
                  <a:gd name="T65" fmla="*/ 0 h 188"/>
                  <a:gd name="T66" fmla="*/ 73 w 1084"/>
                  <a:gd name="T67" fmla="*/ 0 h 188"/>
                  <a:gd name="T68" fmla="*/ 74 w 1084"/>
                  <a:gd name="T69" fmla="*/ 0 h 188"/>
                  <a:gd name="T70" fmla="*/ 76 w 1084"/>
                  <a:gd name="T71" fmla="*/ 0 h 188"/>
                  <a:gd name="T72" fmla="*/ 77 w 1084"/>
                  <a:gd name="T73" fmla="*/ 0 h 188"/>
                  <a:gd name="T74" fmla="*/ 79 w 1084"/>
                  <a:gd name="T75" fmla="*/ 0 h 188"/>
                  <a:gd name="T76" fmla="*/ 82 w 1084"/>
                  <a:gd name="T77" fmla="*/ 0 h 188"/>
                  <a:gd name="T78" fmla="*/ 84 w 1084"/>
                  <a:gd name="T79" fmla="*/ 0 h 188"/>
                  <a:gd name="T80" fmla="*/ 86 w 1084"/>
                  <a:gd name="T81" fmla="*/ 0 h 188"/>
                  <a:gd name="T82" fmla="*/ 91 w 1084"/>
                  <a:gd name="T83" fmla="*/ 0 h 188"/>
                  <a:gd name="T84" fmla="*/ 94 w 1084"/>
                  <a:gd name="T85" fmla="*/ 0 h 188"/>
                  <a:gd name="T86" fmla="*/ 98 w 1084"/>
                  <a:gd name="T87" fmla="*/ 0 h 188"/>
                  <a:gd name="T88" fmla="*/ 101 w 1084"/>
                  <a:gd name="T89" fmla="*/ 0 h 188"/>
                  <a:gd name="T90" fmla="*/ 104 w 1084"/>
                  <a:gd name="T91" fmla="*/ 0 h 188"/>
                  <a:gd name="T92" fmla="*/ 105 w 1084"/>
                  <a:gd name="T93" fmla="*/ 0 h 188"/>
                  <a:gd name="T94" fmla="*/ 106 w 1084"/>
                  <a:gd name="T95" fmla="*/ 0 h 188"/>
                  <a:gd name="T96" fmla="*/ 110 w 1084"/>
                  <a:gd name="T97" fmla="*/ 0 h 188"/>
                  <a:gd name="T98" fmla="*/ 111 w 1084"/>
                  <a:gd name="T99" fmla="*/ 0 h 188"/>
                  <a:gd name="T100" fmla="*/ 113 w 1084"/>
                  <a:gd name="T101" fmla="*/ 0 h 188"/>
                  <a:gd name="T102" fmla="*/ 114 w 1084"/>
                  <a:gd name="T103" fmla="*/ 0 h 188"/>
                  <a:gd name="T104" fmla="*/ 115 w 1084"/>
                  <a:gd name="T105" fmla="*/ 0 h 188"/>
                  <a:gd name="T106" fmla="*/ 118 w 1084"/>
                  <a:gd name="T107" fmla="*/ 0 h 188"/>
                  <a:gd name="T108" fmla="*/ 120 w 1084"/>
                  <a:gd name="T109" fmla="*/ 0 h 188"/>
                  <a:gd name="T110" fmla="*/ 122 w 1084"/>
                  <a:gd name="T111" fmla="*/ 0 h 188"/>
                  <a:gd name="T112" fmla="*/ 124 w 1084"/>
                  <a:gd name="T113" fmla="*/ 0 h 188"/>
                  <a:gd name="T114" fmla="*/ 125 w 1084"/>
                  <a:gd name="T115" fmla="*/ 0 h 188"/>
                  <a:gd name="T116" fmla="*/ 127 w 1084"/>
                  <a:gd name="T117" fmla="*/ 0 h 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84" h="188">
                    <a:moveTo>
                      <a:pt x="0" y="188"/>
                    </a:moveTo>
                    <a:lnTo>
                      <a:pt x="10" y="162"/>
                    </a:lnTo>
                    <a:lnTo>
                      <a:pt x="10" y="114"/>
                    </a:lnTo>
                    <a:lnTo>
                      <a:pt x="10" y="90"/>
                    </a:lnTo>
                    <a:lnTo>
                      <a:pt x="10" y="60"/>
                    </a:lnTo>
                    <a:lnTo>
                      <a:pt x="10" y="48"/>
                    </a:lnTo>
                    <a:lnTo>
                      <a:pt x="18" y="24"/>
                    </a:lnTo>
                    <a:lnTo>
                      <a:pt x="18" y="18"/>
                    </a:lnTo>
                    <a:lnTo>
                      <a:pt x="18" y="0"/>
                    </a:lnTo>
                    <a:lnTo>
                      <a:pt x="25" y="18"/>
                    </a:lnTo>
                    <a:lnTo>
                      <a:pt x="25" y="6"/>
                    </a:lnTo>
                    <a:lnTo>
                      <a:pt x="25" y="0"/>
                    </a:lnTo>
                    <a:lnTo>
                      <a:pt x="31" y="0"/>
                    </a:lnTo>
                    <a:lnTo>
                      <a:pt x="31" y="6"/>
                    </a:lnTo>
                    <a:lnTo>
                      <a:pt x="38" y="0"/>
                    </a:lnTo>
                    <a:lnTo>
                      <a:pt x="38" y="6"/>
                    </a:lnTo>
                    <a:lnTo>
                      <a:pt x="38" y="12"/>
                    </a:lnTo>
                    <a:lnTo>
                      <a:pt x="46" y="18"/>
                    </a:lnTo>
                    <a:lnTo>
                      <a:pt x="46" y="6"/>
                    </a:lnTo>
                    <a:lnTo>
                      <a:pt x="46" y="24"/>
                    </a:lnTo>
                    <a:lnTo>
                      <a:pt x="46" y="18"/>
                    </a:lnTo>
                    <a:lnTo>
                      <a:pt x="53" y="24"/>
                    </a:lnTo>
                    <a:lnTo>
                      <a:pt x="53" y="30"/>
                    </a:lnTo>
                    <a:lnTo>
                      <a:pt x="59" y="30"/>
                    </a:lnTo>
                    <a:lnTo>
                      <a:pt x="66" y="36"/>
                    </a:lnTo>
                    <a:lnTo>
                      <a:pt x="66" y="42"/>
                    </a:lnTo>
                    <a:lnTo>
                      <a:pt x="66" y="36"/>
                    </a:lnTo>
                    <a:lnTo>
                      <a:pt x="66" y="42"/>
                    </a:lnTo>
                    <a:lnTo>
                      <a:pt x="74" y="48"/>
                    </a:lnTo>
                    <a:lnTo>
                      <a:pt x="74" y="42"/>
                    </a:lnTo>
                    <a:lnTo>
                      <a:pt x="81" y="48"/>
                    </a:lnTo>
                    <a:lnTo>
                      <a:pt x="81" y="54"/>
                    </a:lnTo>
                    <a:lnTo>
                      <a:pt x="81" y="48"/>
                    </a:lnTo>
                    <a:lnTo>
                      <a:pt x="81" y="54"/>
                    </a:lnTo>
                    <a:lnTo>
                      <a:pt x="87" y="54"/>
                    </a:lnTo>
                    <a:lnTo>
                      <a:pt x="87" y="60"/>
                    </a:lnTo>
                    <a:lnTo>
                      <a:pt x="87" y="54"/>
                    </a:lnTo>
                    <a:lnTo>
                      <a:pt x="95" y="66"/>
                    </a:lnTo>
                    <a:lnTo>
                      <a:pt x="95" y="60"/>
                    </a:lnTo>
                    <a:lnTo>
                      <a:pt x="95" y="54"/>
                    </a:lnTo>
                    <a:lnTo>
                      <a:pt x="95" y="66"/>
                    </a:lnTo>
                    <a:lnTo>
                      <a:pt x="102" y="66"/>
                    </a:lnTo>
                    <a:lnTo>
                      <a:pt x="102" y="72"/>
                    </a:lnTo>
                    <a:lnTo>
                      <a:pt x="109" y="78"/>
                    </a:lnTo>
                    <a:lnTo>
                      <a:pt x="115" y="78"/>
                    </a:lnTo>
                    <a:lnTo>
                      <a:pt x="115" y="84"/>
                    </a:lnTo>
                    <a:lnTo>
                      <a:pt x="123" y="84"/>
                    </a:lnTo>
                    <a:lnTo>
                      <a:pt x="130" y="84"/>
                    </a:lnTo>
                    <a:lnTo>
                      <a:pt x="130" y="90"/>
                    </a:lnTo>
                    <a:lnTo>
                      <a:pt x="137" y="102"/>
                    </a:lnTo>
                    <a:lnTo>
                      <a:pt x="137" y="84"/>
                    </a:lnTo>
                    <a:lnTo>
                      <a:pt x="143" y="96"/>
                    </a:lnTo>
                    <a:lnTo>
                      <a:pt x="143" y="102"/>
                    </a:lnTo>
                    <a:lnTo>
                      <a:pt x="151" y="96"/>
                    </a:lnTo>
                    <a:lnTo>
                      <a:pt x="151" y="108"/>
                    </a:lnTo>
                    <a:lnTo>
                      <a:pt x="158" y="108"/>
                    </a:lnTo>
                    <a:lnTo>
                      <a:pt x="158" y="102"/>
                    </a:lnTo>
                    <a:lnTo>
                      <a:pt x="165" y="108"/>
                    </a:lnTo>
                    <a:lnTo>
                      <a:pt x="165" y="102"/>
                    </a:lnTo>
                    <a:lnTo>
                      <a:pt x="171" y="102"/>
                    </a:lnTo>
                    <a:lnTo>
                      <a:pt x="171" y="96"/>
                    </a:lnTo>
                    <a:lnTo>
                      <a:pt x="179" y="108"/>
                    </a:lnTo>
                    <a:lnTo>
                      <a:pt x="186" y="108"/>
                    </a:lnTo>
                    <a:lnTo>
                      <a:pt x="186" y="114"/>
                    </a:lnTo>
                    <a:lnTo>
                      <a:pt x="193" y="114"/>
                    </a:lnTo>
                    <a:lnTo>
                      <a:pt x="199" y="120"/>
                    </a:lnTo>
                    <a:lnTo>
                      <a:pt x="199" y="126"/>
                    </a:lnTo>
                    <a:lnTo>
                      <a:pt x="207" y="132"/>
                    </a:lnTo>
                    <a:lnTo>
                      <a:pt x="207" y="114"/>
                    </a:lnTo>
                    <a:lnTo>
                      <a:pt x="214" y="114"/>
                    </a:lnTo>
                    <a:lnTo>
                      <a:pt x="214" y="126"/>
                    </a:lnTo>
                    <a:lnTo>
                      <a:pt x="222" y="126"/>
                    </a:lnTo>
                    <a:lnTo>
                      <a:pt x="227" y="126"/>
                    </a:lnTo>
                    <a:lnTo>
                      <a:pt x="227" y="120"/>
                    </a:lnTo>
                    <a:lnTo>
                      <a:pt x="227" y="132"/>
                    </a:lnTo>
                    <a:lnTo>
                      <a:pt x="235" y="132"/>
                    </a:lnTo>
                    <a:lnTo>
                      <a:pt x="235" y="126"/>
                    </a:lnTo>
                    <a:lnTo>
                      <a:pt x="242" y="132"/>
                    </a:lnTo>
                    <a:lnTo>
                      <a:pt x="250" y="132"/>
                    </a:lnTo>
                    <a:lnTo>
                      <a:pt x="255" y="126"/>
                    </a:lnTo>
                    <a:lnTo>
                      <a:pt x="255" y="138"/>
                    </a:lnTo>
                    <a:lnTo>
                      <a:pt x="263" y="126"/>
                    </a:lnTo>
                    <a:lnTo>
                      <a:pt x="263" y="138"/>
                    </a:lnTo>
                    <a:lnTo>
                      <a:pt x="270" y="132"/>
                    </a:lnTo>
                    <a:lnTo>
                      <a:pt x="270" y="138"/>
                    </a:lnTo>
                    <a:lnTo>
                      <a:pt x="278" y="132"/>
                    </a:lnTo>
                    <a:lnTo>
                      <a:pt x="284" y="138"/>
                    </a:lnTo>
                    <a:lnTo>
                      <a:pt x="291" y="138"/>
                    </a:lnTo>
                    <a:lnTo>
                      <a:pt x="291" y="132"/>
                    </a:lnTo>
                    <a:lnTo>
                      <a:pt x="291" y="126"/>
                    </a:lnTo>
                    <a:lnTo>
                      <a:pt x="298" y="138"/>
                    </a:lnTo>
                    <a:lnTo>
                      <a:pt x="298" y="132"/>
                    </a:lnTo>
                    <a:lnTo>
                      <a:pt x="298" y="138"/>
                    </a:lnTo>
                    <a:lnTo>
                      <a:pt x="306" y="132"/>
                    </a:lnTo>
                    <a:lnTo>
                      <a:pt x="306" y="138"/>
                    </a:lnTo>
                    <a:lnTo>
                      <a:pt x="312" y="138"/>
                    </a:lnTo>
                    <a:lnTo>
                      <a:pt x="319" y="138"/>
                    </a:lnTo>
                    <a:lnTo>
                      <a:pt x="319" y="132"/>
                    </a:lnTo>
                    <a:lnTo>
                      <a:pt x="319" y="138"/>
                    </a:lnTo>
                    <a:lnTo>
                      <a:pt x="326" y="138"/>
                    </a:lnTo>
                    <a:lnTo>
                      <a:pt x="326" y="144"/>
                    </a:lnTo>
                    <a:lnTo>
                      <a:pt x="326" y="138"/>
                    </a:lnTo>
                    <a:lnTo>
                      <a:pt x="334" y="138"/>
                    </a:lnTo>
                    <a:lnTo>
                      <a:pt x="334" y="144"/>
                    </a:lnTo>
                    <a:lnTo>
                      <a:pt x="334" y="150"/>
                    </a:lnTo>
                    <a:lnTo>
                      <a:pt x="334" y="138"/>
                    </a:lnTo>
                    <a:lnTo>
                      <a:pt x="340" y="144"/>
                    </a:lnTo>
                    <a:lnTo>
                      <a:pt x="340" y="138"/>
                    </a:lnTo>
                    <a:lnTo>
                      <a:pt x="347" y="138"/>
                    </a:lnTo>
                    <a:lnTo>
                      <a:pt x="347" y="144"/>
                    </a:lnTo>
                    <a:lnTo>
                      <a:pt x="347" y="138"/>
                    </a:lnTo>
                    <a:lnTo>
                      <a:pt x="354" y="138"/>
                    </a:lnTo>
                    <a:lnTo>
                      <a:pt x="354" y="144"/>
                    </a:lnTo>
                    <a:lnTo>
                      <a:pt x="362" y="138"/>
                    </a:lnTo>
                    <a:lnTo>
                      <a:pt x="362" y="150"/>
                    </a:lnTo>
                    <a:lnTo>
                      <a:pt x="362" y="144"/>
                    </a:lnTo>
                    <a:lnTo>
                      <a:pt x="368" y="150"/>
                    </a:lnTo>
                    <a:lnTo>
                      <a:pt x="368" y="144"/>
                    </a:lnTo>
                    <a:lnTo>
                      <a:pt x="375" y="150"/>
                    </a:lnTo>
                    <a:lnTo>
                      <a:pt x="375" y="144"/>
                    </a:lnTo>
                    <a:lnTo>
                      <a:pt x="375" y="150"/>
                    </a:lnTo>
                    <a:lnTo>
                      <a:pt x="375" y="144"/>
                    </a:lnTo>
                    <a:lnTo>
                      <a:pt x="383" y="144"/>
                    </a:lnTo>
                    <a:lnTo>
                      <a:pt x="383" y="150"/>
                    </a:lnTo>
                    <a:lnTo>
                      <a:pt x="390" y="150"/>
                    </a:lnTo>
                    <a:lnTo>
                      <a:pt x="390" y="144"/>
                    </a:lnTo>
                    <a:lnTo>
                      <a:pt x="390" y="150"/>
                    </a:lnTo>
                    <a:lnTo>
                      <a:pt x="390" y="156"/>
                    </a:lnTo>
                    <a:lnTo>
                      <a:pt x="396" y="150"/>
                    </a:lnTo>
                    <a:lnTo>
                      <a:pt x="396" y="156"/>
                    </a:lnTo>
                    <a:lnTo>
                      <a:pt x="396" y="150"/>
                    </a:lnTo>
                    <a:lnTo>
                      <a:pt x="396" y="156"/>
                    </a:lnTo>
                    <a:lnTo>
                      <a:pt x="403" y="156"/>
                    </a:lnTo>
                    <a:lnTo>
                      <a:pt x="403" y="144"/>
                    </a:lnTo>
                    <a:lnTo>
                      <a:pt x="403" y="156"/>
                    </a:lnTo>
                    <a:lnTo>
                      <a:pt x="403" y="150"/>
                    </a:lnTo>
                    <a:lnTo>
                      <a:pt x="411" y="156"/>
                    </a:lnTo>
                    <a:lnTo>
                      <a:pt x="411" y="150"/>
                    </a:lnTo>
                    <a:lnTo>
                      <a:pt x="411" y="156"/>
                    </a:lnTo>
                    <a:lnTo>
                      <a:pt x="418" y="150"/>
                    </a:lnTo>
                    <a:lnTo>
                      <a:pt x="418" y="144"/>
                    </a:lnTo>
                    <a:lnTo>
                      <a:pt x="418" y="150"/>
                    </a:lnTo>
                    <a:lnTo>
                      <a:pt x="424" y="156"/>
                    </a:lnTo>
                    <a:lnTo>
                      <a:pt x="424" y="144"/>
                    </a:lnTo>
                    <a:lnTo>
                      <a:pt x="424" y="150"/>
                    </a:lnTo>
                    <a:lnTo>
                      <a:pt x="424" y="144"/>
                    </a:lnTo>
                    <a:lnTo>
                      <a:pt x="431" y="156"/>
                    </a:lnTo>
                    <a:lnTo>
                      <a:pt x="431" y="144"/>
                    </a:lnTo>
                    <a:lnTo>
                      <a:pt x="431" y="156"/>
                    </a:lnTo>
                    <a:lnTo>
                      <a:pt x="431" y="150"/>
                    </a:lnTo>
                    <a:lnTo>
                      <a:pt x="439" y="156"/>
                    </a:lnTo>
                    <a:lnTo>
                      <a:pt x="439" y="162"/>
                    </a:lnTo>
                    <a:lnTo>
                      <a:pt x="439" y="150"/>
                    </a:lnTo>
                    <a:lnTo>
                      <a:pt x="446" y="150"/>
                    </a:lnTo>
                    <a:lnTo>
                      <a:pt x="446" y="162"/>
                    </a:lnTo>
                    <a:lnTo>
                      <a:pt x="446" y="150"/>
                    </a:lnTo>
                    <a:lnTo>
                      <a:pt x="452" y="156"/>
                    </a:lnTo>
                    <a:lnTo>
                      <a:pt x="452" y="150"/>
                    </a:lnTo>
                    <a:lnTo>
                      <a:pt x="459" y="150"/>
                    </a:lnTo>
                    <a:lnTo>
                      <a:pt x="459" y="156"/>
                    </a:lnTo>
                    <a:lnTo>
                      <a:pt x="459" y="162"/>
                    </a:lnTo>
                    <a:lnTo>
                      <a:pt x="467" y="150"/>
                    </a:lnTo>
                    <a:lnTo>
                      <a:pt x="467" y="156"/>
                    </a:lnTo>
                    <a:lnTo>
                      <a:pt x="467" y="162"/>
                    </a:lnTo>
                    <a:lnTo>
                      <a:pt x="474" y="150"/>
                    </a:lnTo>
                    <a:lnTo>
                      <a:pt x="474" y="156"/>
                    </a:lnTo>
                    <a:lnTo>
                      <a:pt x="480" y="156"/>
                    </a:lnTo>
                    <a:lnTo>
                      <a:pt x="480" y="150"/>
                    </a:lnTo>
                    <a:lnTo>
                      <a:pt x="487" y="156"/>
                    </a:lnTo>
                    <a:lnTo>
                      <a:pt x="487" y="162"/>
                    </a:lnTo>
                    <a:lnTo>
                      <a:pt x="487" y="150"/>
                    </a:lnTo>
                    <a:lnTo>
                      <a:pt x="495" y="156"/>
                    </a:lnTo>
                    <a:lnTo>
                      <a:pt x="495" y="150"/>
                    </a:lnTo>
                    <a:lnTo>
                      <a:pt x="495" y="162"/>
                    </a:lnTo>
                    <a:lnTo>
                      <a:pt x="502" y="156"/>
                    </a:lnTo>
                    <a:lnTo>
                      <a:pt x="502" y="162"/>
                    </a:lnTo>
                    <a:lnTo>
                      <a:pt x="502" y="150"/>
                    </a:lnTo>
                    <a:lnTo>
                      <a:pt x="508" y="162"/>
                    </a:lnTo>
                    <a:lnTo>
                      <a:pt x="508" y="156"/>
                    </a:lnTo>
                    <a:lnTo>
                      <a:pt x="508" y="162"/>
                    </a:lnTo>
                    <a:lnTo>
                      <a:pt x="508" y="156"/>
                    </a:lnTo>
                    <a:lnTo>
                      <a:pt x="515" y="162"/>
                    </a:lnTo>
                    <a:lnTo>
                      <a:pt x="515" y="156"/>
                    </a:lnTo>
                    <a:lnTo>
                      <a:pt x="515" y="162"/>
                    </a:lnTo>
                    <a:lnTo>
                      <a:pt x="523" y="156"/>
                    </a:lnTo>
                    <a:lnTo>
                      <a:pt x="523" y="162"/>
                    </a:lnTo>
                    <a:lnTo>
                      <a:pt x="530" y="162"/>
                    </a:lnTo>
                    <a:lnTo>
                      <a:pt x="530" y="156"/>
                    </a:lnTo>
                    <a:lnTo>
                      <a:pt x="530" y="162"/>
                    </a:lnTo>
                    <a:lnTo>
                      <a:pt x="536" y="162"/>
                    </a:lnTo>
                    <a:lnTo>
                      <a:pt x="536" y="156"/>
                    </a:lnTo>
                    <a:lnTo>
                      <a:pt x="543" y="162"/>
                    </a:lnTo>
                    <a:lnTo>
                      <a:pt x="543" y="156"/>
                    </a:lnTo>
                    <a:lnTo>
                      <a:pt x="543" y="162"/>
                    </a:lnTo>
                    <a:lnTo>
                      <a:pt x="551" y="162"/>
                    </a:lnTo>
                    <a:lnTo>
                      <a:pt x="551" y="168"/>
                    </a:lnTo>
                    <a:lnTo>
                      <a:pt x="558" y="162"/>
                    </a:lnTo>
                    <a:lnTo>
                      <a:pt x="564" y="168"/>
                    </a:lnTo>
                    <a:lnTo>
                      <a:pt x="564" y="162"/>
                    </a:lnTo>
                    <a:lnTo>
                      <a:pt x="572" y="156"/>
                    </a:lnTo>
                    <a:lnTo>
                      <a:pt x="572" y="162"/>
                    </a:lnTo>
                    <a:lnTo>
                      <a:pt x="579" y="162"/>
                    </a:lnTo>
                    <a:lnTo>
                      <a:pt x="579" y="156"/>
                    </a:lnTo>
                    <a:lnTo>
                      <a:pt x="586" y="162"/>
                    </a:lnTo>
                    <a:lnTo>
                      <a:pt x="586" y="156"/>
                    </a:lnTo>
                    <a:lnTo>
                      <a:pt x="592" y="162"/>
                    </a:lnTo>
                    <a:lnTo>
                      <a:pt x="600" y="162"/>
                    </a:lnTo>
                    <a:lnTo>
                      <a:pt x="600" y="168"/>
                    </a:lnTo>
                    <a:lnTo>
                      <a:pt x="607" y="162"/>
                    </a:lnTo>
                    <a:lnTo>
                      <a:pt x="607" y="156"/>
                    </a:lnTo>
                    <a:lnTo>
                      <a:pt x="614" y="162"/>
                    </a:lnTo>
                    <a:lnTo>
                      <a:pt x="614" y="168"/>
                    </a:lnTo>
                    <a:lnTo>
                      <a:pt x="614" y="162"/>
                    </a:lnTo>
                    <a:lnTo>
                      <a:pt x="620" y="162"/>
                    </a:lnTo>
                    <a:lnTo>
                      <a:pt x="620" y="156"/>
                    </a:lnTo>
                    <a:lnTo>
                      <a:pt x="620" y="162"/>
                    </a:lnTo>
                    <a:lnTo>
                      <a:pt x="628" y="156"/>
                    </a:lnTo>
                    <a:lnTo>
                      <a:pt x="628" y="162"/>
                    </a:lnTo>
                    <a:lnTo>
                      <a:pt x="635" y="156"/>
                    </a:lnTo>
                    <a:lnTo>
                      <a:pt x="635" y="162"/>
                    </a:lnTo>
                    <a:lnTo>
                      <a:pt x="635" y="156"/>
                    </a:lnTo>
                    <a:lnTo>
                      <a:pt x="642" y="156"/>
                    </a:lnTo>
                    <a:lnTo>
                      <a:pt x="642" y="150"/>
                    </a:lnTo>
                    <a:lnTo>
                      <a:pt x="642" y="156"/>
                    </a:lnTo>
                    <a:lnTo>
                      <a:pt x="642" y="150"/>
                    </a:lnTo>
                    <a:lnTo>
                      <a:pt x="648" y="156"/>
                    </a:lnTo>
                    <a:lnTo>
                      <a:pt x="648" y="162"/>
                    </a:lnTo>
                    <a:lnTo>
                      <a:pt x="648" y="156"/>
                    </a:lnTo>
                    <a:lnTo>
                      <a:pt x="656" y="162"/>
                    </a:lnTo>
                    <a:lnTo>
                      <a:pt x="656" y="156"/>
                    </a:lnTo>
                    <a:lnTo>
                      <a:pt x="663" y="162"/>
                    </a:lnTo>
                    <a:lnTo>
                      <a:pt x="663" y="156"/>
                    </a:lnTo>
                    <a:lnTo>
                      <a:pt x="663" y="162"/>
                    </a:lnTo>
                    <a:lnTo>
                      <a:pt x="663" y="156"/>
                    </a:lnTo>
                    <a:lnTo>
                      <a:pt x="670" y="162"/>
                    </a:lnTo>
                    <a:lnTo>
                      <a:pt x="670" y="156"/>
                    </a:lnTo>
                    <a:lnTo>
                      <a:pt x="676" y="162"/>
                    </a:lnTo>
                    <a:lnTo>
                      <a:pt x="684" y="162"/>
                    </a:lnTo>
                    <a:lnTo>
                      <a:pt x="684" y="156"/>
                    </a:lnTo>
                    <a:lnTo>
                      <a:pt x="684" y="162"/>
                    </a:lnTo>
                    <a:lnTo>
                      <a:pt x="691" y="162"/>
                    </a:lnTo>
                    <a:lnTo>
                      <a:pt x="691" y="156"/>
                    </a:lnTo>
                    <a:lnTo>
                      <a:pt x="691" y="162"/>
                    </a:lnTo>
                    <a:lnTo>
                      <a:pt x="691" y="156"/>
                    </a:lnTo>
                    <a:lnTo>
                      <a:pt x="699" y="156"/>
                    </a:lnTo>
                    <a:lnTo>
                      <a:pt x="699" y="162"/>
                    </a:lnTo>
                    <a:lnTo>
                      <a:pt x="704" y="156"/>
                    </a:lnTo>
                    <a:lnTo>
                      <a:pt x="704" y="162"/>
                    </a:lnTo>
                    <a:lnTo>
                      <a:pt x="704" y="156"/>
                    </a:lnTo>
                    <a:lnTo>
                      <a:pt x="712" y="162"/>
                    </a:lnTo>
                    <a:lnTo>
                      <a:pt x="712" y="156"/>
                    </a:lnTo>
                    <a:lnTo>
                      <a:pt x="719" y="162"/>
                    </a:lnTo>
                    <a:lnTo>
                      <a:pt x="719" y="156"/>
                    </a:lnTo>
                    <a:lnTo>
                      <a:pt x="727" y="162"/>
                    </a:lnTo>
                    <a:lnTo>
                      <a:pt x="733" y="150"/>
                    </a:lnTo>
                    <a:lnTo>
                      <a:pt x="740" y="156"/>
                    </a:lnTo>
                    <a:lnTo>
                      <a:pt x="740" y="162"/>
                    </a:lnTo>
                    <a:lnTo>
                      <a:pt x="747" y="162"/>
                    </a:lnTo>
                    <a:lnTo>
                      <a:pt x="747" y="156"/>
                    </a:lnTo>
                    <a:lnTo>
                      <a:pt x="755" y="156"/>
                    </a:lnTo>
                    <a:lnTo>
                      <a:pt x="755" y="150"/>
                    </a:lnTo>
                    <a:lnTo>
                      <a:pt x="761" y="156"/>
                    </a:lnTo>
                    <a:lnTo>
                      <a:pt x="761" y="162"/>
                    </a:lnTo>
                    <a:lnTo>
                      <a:pt x="768" y="156"/>
                    </a:lnTo>
                    <a:lnTo>
                      <a:pt x="775" y="162"/>
                    </a:lnTo>
                    <a:lnTo>
                      <a:pt x="783" y="162"/>
                    </a:lnTo>
                    <a:lnTo>
                      <a:pt x="789" y="162"/>
                    </a:lnTo>
                    <a:lnTo>
                      <a:pt x="789" y="156"/>
                    </a:lnTo>
                    <a:lnTo>
                      <a:pt x="796" y="156"/>
                    </a:lnTo>
                    <a:lnTo>
                      <a:pt x="796" y="162"/>
                    </a:lnTo>
                    <a:lnTo>
                      <a:pt x="803" y="162"/>
                    </a:lnTo>
                    <a:lnTo>
                      <a:pt x="803" y="156"/>
                    </a:lnTo>
                    <a:lnTo>
                      <a:pt x="811" y="162"/>
                    </a:lnTo>
                    <a:lnTo>
                      <a:pt x="811" y="156"/>
                    </a:lnTo>
                    <a:lnTo>
                      <a:pt x="817" y="162"/>
                    </a:lnTo>
                    <a:lnTo>
                      <a:pt x="817" y="168"/>
                    </a:lnTo>
                    <a:lnTo>
                      <a:pt x="824" y="162"/>
                    </a:lnTo>
                    <a:lnTo>
                      <a:pt x="831" y="174"/>
                    </a:lnTo>
                    <a:lnTo>
                      <a:pt x="839" y="174"/>
                    </a:lnTo>
                    <a:lnTo>
                      <a:pt x="839" y="162"/>
                    </a:lnTo>
                    <a:lnTo>
                      <a:pt x="845" y="174"/>
                    </a:lnTo>
                    <a:lnTo>
                      <a:pt x="845" y="168"/>
                    </a:lnTo>
                    <a:lnTo>
                      <a:pt x="852" y="174"/>
                    </a:lnTo>
                    <a:lnTo>
                      <a:pt x="852" y="168"/>
                    </a:lnTo>
                    <a:lnTo>
                      <a:pt x="860" y="174"/>
                    </a:lnTo>
                    <a:lnTo>
                      <a:pt x="860" y="180"/>
                    </a:lnTo>
                    <a:lnTo>
                      <a:pt x="867" y="174"/>
                    </a:lnTo>
                    <a:lnTo>
                      <a:pt x="867" y="162"/>
                    </a:lnTo>
                    <a:lnTo>
                      <a:pt x="867" y="168"/>
                    </a:lnTo>
                    <a:lnTo>
                      <a:pt x="873" y="168"/>
                    </a:lnTo>
                    <a:lnTo>
                      <a:pt x="873" y="162"/>
                    </a:lnTo>
                    <a:lnTo>
                      <a:pt x="873" y="168"/>
                    </a:lnTo>
                    <a:lnTo>
                      <a:pt x="873" y="162"/>
                    </a:lnTo>
                    <a:lnTo>
                      <a:pt x="880" y="174"/>
                    </a:lnTo>
                    <a:lnTo>
                      <a:pt x="880" y="168"/>
                    </a:lnTo>
                    <a:lnTo>
                      <a:pt x="880" y="162"/>
                    </a:lnTo>
                    <a:lnTo>
                      <a:pt x="880" y="168"/>
                    </a:lnTo>
                    <a:lnTo>
                      <a:pt x="888" y="168"/>
                    </a:lnTo>
                    <a:lnTo>
                      <a:pt x="888" y="174"/>
                    </a:lnTo>
                    <a:lnTo>
                      <a:pt x="888" y="168"/>
                    </a:lnTo>
                    <a:lnTo>
                      <a:pt x="895" y="174"/>
                    </a:lnTo>
                    <a:lnTo>
                      <a:pt x="895" y="168"/>
                    </a:lnTo>
                    <a:lnTo>
                      <a:pt x="895" y="162"/>
                    </a:lnTo>
                    <a:lnTo>
                      <a:pt x="895" y="168"/>
                    </a:lnTo>
                    <a:lnTo>
                      <a:pt x="901" y="162"/>
                    </a:lnTo>
                    <a:lnTo>
                      <a:pt x="901" y="168"/>
                    </a:lnTo>
                    <a:lnTo>
                      <a:pt x="901" y="174"/>
                    </a:lnTo>
                    <a:lnTo>
                      <a:pt x="908" y="174"/>
                    </a:lnTo>
                    <a:lnTo>
                      <a:pt x="908" y="168"/>
                    </a:lnTo>
                    <a:lnTo>
                      <a:pt x="908" y="174"/>
                    </a:lnTo>
                    <a:lnTo>
                      <a:pt x="916" y="168"/>
                    </a:lnTo>
                    <a:lnTo>
                      <a:pt x="916" y="162"/>
                    </a:lnTo>
                    <a:lnTo>
                      <a:pt x="916" y="168"/>
                    </a:lnTo>
                    <a:lnTo>
                      <a:pt x="916" y="174"/>
                    </a:lnTo>
                    <a:lnTo>
                      <a:pt x="923" y="168"/>
                    </a:lnTo>
                    <a:lnTo>
                      <a:pt x="929" y="174"/>
                    </a:lnTo>
                    <a:lnTo>
                      <a:pt x="929" y="168"/>
                    </a:lnTo>
                    <a:lnTo>
                      <a:pt x="929" y="180"/>
                    </a:lnTo>
                    <a:lnTo>
                      <a:pt x="929" y="174"/>
                    </a:lnTo>
                    <a:lnTo>
                      <a:pt x="936" y="174"/>
                    </a:lnTo>
                    <a:lnTo>
                      <a:pt x="936" y="168"/>
                    </a:lnTo>
                    <a:lnTo>
                      <a:pt x="944" y="186"/>
                    </a:lnTo>
                    <a:lnTo>
                      <a:pt x="944" y="174"/>
                    </a:lnTo>
                    <a:lnTo>
                      <a:pt x="951" y="174"/>
                    </a:lnTo>
                    <a:lnTo>
                      <a:pt x="951" y="168"/>
                    </a:lnTo>
                    <a:lnTo>
                      <a:pt x="957" y="174"/>
                    </a:lnTo>
                    <a:lnTo>
                      <a:pt x="957" y="168"/>
                    </a:lnTo>
                    <a:lnTo>
                      <a:pt x="957" y="174"/>
                    </a:lnTo>
                    <a:lnTo>
                      <a:pt x="957" y="180"/>
                    </a:lnTo>
                    <a:lnTo>
                      <a:pt x="964" y="168"/>
                    </a:lnTo>
                    <a:lnTo>
                      <a:pt x="964" y="180"/>
                    </a:lnTo>
                    <a:lnTo>
                      <a:pt x="964" y="168"/>
                    </a:lnTo>
                    <a:lnTo>
                      <a:pt x="964" y="180"/>
                    </a:lnTo>
                    <a:lnTo>
                      <a:pt x="972" y="168"/>
                    </a:lnTo>
                    <a:lnTo>
                      <a:pt x="972" y="180"/>
                    </a:lnTo>
                    <a:lnTo>
                      <a:pt x="972" y="168"/>
                    </a:lnTo>
                    <a:lnTo>
                      <a:pt x="972" y="174"/>
                    </a:lnTo>
                    <a:lnTo>
                      <a:pt x="979" y="180"/>
                    </a:lnTo>
                    <a:lnTo>
                      <a:pt x="979" y="174"/>
                    </a:lnTo>
                    <a:lnTo>
                      <a:pt x="979" y="168"/>
                    </a:lnTo>
                    <a:lnTo>
                      <a:pt x="985" y="180"/>
                    </a:lnTo>
                    <a:lnTo>
                      <a:pt x="985" y="168"/>
                    </a:lnTo>
                    <a:lnTo>
                      <a:pt x="985" y="174"/>
                    </a:lnTo>
                    <a:lnTo>
                      <a:pt x="985" y="180"/>
                    </a:lnTo>
                    <a:lnTo>
                      <a:pt x="992" y="174"/>
                    </a:lnTo>
                    <a:lnTo>
                      <a:pt x="992" y="186"/>
                    </a:lnTo>
                    <a:lnTo>
                      <a:pt x="992" y="174"/>
                    </a:lnTo>
                    <a:lnTo>
                      <a:pt x="992" y="168"/>
                    </a:lnTo>
                    <a:lnTo>
                      <a:pt x="1000" y="186"/>
                    </a:lnTo>
                    <a:lnTo>
                      <a:pt x="1000" y="174"/>
                    </a:lnTo>
                    <a:lnTo>
                      <a:pt x="1000" y="180"/>
                    </a:lnTo>
                    <a:lnTo>
                      <a:pt x="1007" y="180"/>
                    </a:lnTo>
                    <a:lnTo>
                      <a:pt x="1007" y="168"/>
                    </a:lnTo>
                    <a:lnTo>
                      <a:pt x="1007" y="174"/>
                    </a:lnTo>
                    <a:lnTo>
                      <a:pt x="1013" y="180"/>
                    </a:lnTo>
                    <a:lnTo>
                      <a:pt x="1013" y="174"/>
                    </a:lnTo>
                    <a:lnTo>
                      <a:pt x="1013" y="180"/>
                    </a:lnTo>
                    <a:lnTo>
                      <a:pt x="1020" y="180"/>
                    </a:lnTo>
                    <a:lnTo>
                      <a:pt x="1020" y="174"/>
                    </a:lnTo>
                    <a:lnTo>
                      <a:pt x="1020" y="168"/>
                    </a:lnTo>
                    <a:lnTo>
                      <a:pt x="1028" y="168"/>
                    </a:lnTo>
                    <a:lnTo>
                      <a:pt x="1028" y="174"/>
                    </a:lnTo>
                    <a:lnTo>
                      <a:pt x="1028" y="180"/>
                    </a:lnTo>
                    <a:lnTo>
                      <a:pt x="1028" y="174"/>
                    </a:lnTo>
                    <a:lnTo>
                      <a:pt x="1035" y="174"/>
                    </a:lnTo>
                    <a:lnTo>
                      <a:pt x="1035" y="180"/>
                    </a:lnTo>
                    <a:lnTo>
                      <a:pt x="1035" y="168"/>
                    </a:lnTo>
                    <a:lnTo>
                      <a:pt x="1035" y="174"/>
                    </a:lnTo>
                    <a:lnTo>
                      <a:pt x="1041" y="180"/>
                    </a:lnTo>
                    <a:lnTo>
                      <a:pt x="1041" y="174"/>
                    </a:lnTo>
                    <a:lnTo>
                      <a:pt x="1041" y="168"/>
                    </a:lnTo>
                    <a:lnTo>
                      <a:pt x="1041" y="174"/>
                    </a:lnTo>
                    <a:lnTo>
                      <a:pt x="1049" y="174"/>
                    </a:lnTo>
                    <a:lnTo>
                      <a:pt x="1049" y="168"/>
                    </a:lnTo>
                    <a:lnTo>
                      <a:pt x="1049" y="174"/>
                    </a:lnTo>
                    <a:lnTo>
                      <a:pt x="1056" y="174"/>
                    </a:lnTo>
                    <a:lnTo>
                      <a:pt x="1056" y="168"/>
                    </a:lnTo>
                    <a:lnTo>
                      <a:pt x="1063" y="174"/>
                    </a:lnTo>
                    <a:lnTo>
                      <a:pt x="1063" y="180"/>
                    </a:lnTo>
                    <a:lnTo>
                      <a:pt x="1069" y="180"/>
                    </a:lnTo>
                    <a:lnTo>
                      <a:pt x="1069" y="168"/>
                    </a:lnTo>
                    <a:lnTo>
                      <a:pt x="1069" y="174"/>
                    </a:lnTo>
                    <a:lnTo>
                      <a:pt x="1077" y="186"/>
                    </a:lnTo>
                    <a:lnTo>
                      <a:pt x="1077" y="174"/>
                    </a:lnTo>
                    <a:lnTo>
                      <a:pt x="1077" y="180"/>
                    </a:lnTo>
                    <a:lnTo>
                      <a:pt x="1077" y="174"/>
                    </a:lnTo>
                    <a:lnTo>
                      <a:pt x="1084"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9" name="Group 51"/>
            <p:cNvGrpSpPr>
              <a:grpSpLocks/>
            </p:cNvGrpSpPr>
            <p:nvPr/>
          </p:nvGrpSpPr>
          <p:grpSpPr bwMode="auto">
            <a:xfrm>
              <a:off x="671" y="2908"/>
              <a:ext cx="621" cy="104"/>
              <a:chOff x="2064" y="3612"/>
              <a:chExt cx="832" cy="82"/>
            </a:xfrm>
          </p:grpSpPr>
          <p:sp>
            <p:nvSpPr>
              <p:cNvPr id="33899" name="Freeform 52"/>
              <p:cNvSpPr>
                <a:spLocks/>
              </p:cNvSpPr>
              <p:nvPr/>
            </p:nvSpPr>
            <p:spPr bwMode="auto">
              <a:xfrm>
                <a:off x="2234" y="3612"/>
                <a:ext cx="184" cy="67"/>
              </a:xfrm>
              <a:custGeom>
                <a:avLst/>
                <a:gdLst>
                  <a:gd name="T0" fmla="*/ 0 w 144"/>
                  <a:gd name="T1" fmla="*/ 0 h 144"/>
                  <a:gd name="T2" fmla="*/ 96 w 144"/>
                  <a:gd name="T3" fmla="*/ 0 h 144"/>
                  <a:gd name="T4" fmla="*/ 96 w 144"/>
                  <a:gd name="T5" fmla="*/ 0 h 144"/>
                  <a:gd name="T6" fmla="*/ 96 w 144"/>
                  <a:gd name="T7" fmla="*/ 0 h 144"/>
                  <a:gd name="T8" fmla="*/ 96 w 144"/>
                  <a:gd name="T9" fmla="*/ 0 h 144"/>
                  <a:gd name="T10" fmla="*/ 382 w 144"/>
                  <a:gd name="T11" fmla="*/ 0 h 144"/>
                  <a:gd name="T12" fmla="*/ 382 w 144"/>
                  <a:gd name="T13" fmla="*/ 0 h 144"/>
                  <a:gd name="T14" fmla="*/ 382 w 144"/>
                  <a:gd name="T15" fmla="*/ 0 h 144"/>
                  <a:gd name="T16" fmla="*/ 662 w 144"/>
                  <a:gd name="T17" fmla="*/ 0 h 144"/>
                  <a:gd name="T18" fmla="*/ 662 w 144"/>
                  <a:gd name="T19" fmla="*/ 0 h 144"/>
                  <a:gd name="T20" fmla="*/ 960 w 144"/>
                  <a:gd name="T21" fmla="*/ 0 h 144"/>
                  <a:gd name="T22" fmla="*/ 960 w 144"/>
                  <a:gd name="T23" fmla="*/ 0 h 144"/>
                  <a:gd name="T24" fmla="*/ 960 w 144"/>
                  <a:gd name="T25" fmla="*/ 0 h 144"/>
                  <a:gd name="T26" fmla="*/ 960 w 144"/>
                  <a:gd name="T27" fmla="*/ 0 h 144"/>
                  <a:gd name="T28" fmla="*/ 960 w 144"/>
                  <a:gd name="T29" fmla="*/ 0 h 144"/>
                  <a:gd name="T30" fmla="*/ 1285 w 144"/>
                  <a:gd name="T31" fmla="*/ 0 h 144"/>
                  <a:gd name="T32" fmla="*/ 1285 w 144"/>
                  <a:gd name="T33" fmla="*/ 0 h 144"/>
                  <a:gd name="T34" fmla="*/ 1285 w 144"/>
                  <a:gd name="T35" fmla="*/ 0 h 144"/>
                  <a:gd name="T36" fmla="*/ 1864 w 144"/>
                  <a:gd name="T37" fmla="*/ 0 h 144"/>
                  <a:gd name="T38" fmla="*/ 1864 w 144"/>
                  <a:gd name="T39" fmla="*/ 0 h 144"/>
                  <a:gd name="T40" fmla="*/ 1864 w 144"/>
                  <a:gd name="T41" fmla="*/ 0 h 144"/>
                  <a:gd name="T42" fmla="*/ 1864 w 144"/>
                  <a:gd name="T43" fmla="*/ 0 h 144"/>
                  <a:gd name="T44" fmla="*/ 1864 w 144"/>
                  <a:gd name="T45" fmla="*/ 0 h 144"/>
                  <a:gd name="T46" fmla="*/ 1864 w 144"/>
                  <a:gd name="T47" fmla="*/ 0 h 144"/>
                  <a:gd name="T48" fmla="*/ 2168 w 144"/>
                  <a:gd name="T49" fmla="*/ 0 h 144"/>
                  <a:gd name="T50" fmla="*/ 2168 w 144"/>
                  <a:gd name="T51" fmla="*/ 0 h 144"/>
                  <a:gd name="T52" fmla="*/ 2168 w 144"/>
                  <a:gd name="T53" fmla="*/ 0 h 144"/>
                  <a:gd name="T54" fmla="*/ 2168 w 144"/>
                  <a:gd name="T55" fmla="*/ 0 h 144"/>
                  <a:gd name="T56" fmla="*/ 2168 w 144"/>
                  <a:gd name="T57" fmla="*/ 0 h 144"/>
                  <a:gd name="T58" fmla="*/ 2456 w 144"/>
                  <a:gd name="T59" fmla="*/ 0 h 144"/>
                  <a:gd name="T60" fmla="*/ 2456 w 144"/>
                  <a:gd name="T61" fmla="*/ 0 h 144"/>
                  <a:gd name="T62" fmla="*/ 2456 w 144"/>
                  <a:gd name="T63" fmla="*/ 0 h 144"/>
                  <a:gd name="T64" fmla="*/ 2456 w 144"/>
                  <a:gd name="T65" fmla="*/ 0 h 144"/>
                  <a:gd name="T66" fmla="*/ 2456 w 144"/>
                  <a:gd name="T67" fmla="*/ 0 h 144"/>
                  <a:gd name="T68" fmla="*/ 2722 w 144"/>
                  <a:gd name="T69" fmla="*/ 0 h 144"/>
                  <a:gd name="T70" fmla="*/ 2722 w 144"/>
                  <a:gd name="T71" fmla="*/ 0 h 144"/>
                  <a:gd name="T72" fmla="*/ 2722 w 144"/>
                  <a:gd name="T73" fmla="*/ 0 h 144"/>
                  <a:gd name="T74" fmla="*/ 2722 w 144"/>
                  <a:gd name="T75" fmla="*/ 0 h 1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44" h="144">
                    <a:moveTo>
                      <a:pt x="0" y="144"/>
                    </a:moveTo>
                    <a:lnTo>
                      <a:pt x="5" y="55"/>
                    </a:lnTo>
                    <a:lnTo>
                      <a:pt x="5" y="33"/>
                    </a:lnTo>
                    <a:lnTo>
                      <a:pt x="5" y="22"/>
                    </a:lnTo>
                    <a:lnTo>
                      <a:pt x="5" y="11"/>
                    </a:lnTo>
                    <a:lnTo>
                      <a:pt x="20" y="0"/>
                    </a:lnTo>
                    <a:lnTo>
                      <a:pt x="35" y="22"/>
                    </a:lnTo>
                    <a:lnTo>
                      <a:pt x="51" y="44"/>
                    </a:lnTo>
                    <a:lnTo>
                      <a:pt x="51" y="55"/>
                    </a:lnTo>
                    <a:lnTo>
                      <a:pt x="51" y="44"/>
                    </a:lnTo>
                    <a:lnTo>
                      <a:pt x="51" y="55"/>
                    </a:lnTo>
                    <a:lnTo>
                      <a:pt x="68" y="44"/>
                    </a:lnTo>
                    <a:lnTo>
                      <a:pt x="68" y="55"/>
                    </a:lnTo>
                    <a:lnTo>
                      <a:pt x="68" y="44"/>
                    </a:lnTo>
                    <a:lnTo>
                      <a:pt x="99" y="88"/>
                    </a:lnTo>
                    <a:lnTo>
                      <a:pt x="99" y="77"/>
                    </a:lnTo>
                    <a:lnTo>
                      <a:pt x="99" y="88"/>
                    </a:lnTo>
                    <a:lnTo>
                      <a:pt x="114" y="77"/>
                    </a:lnTo>
                    <a:lnTo>
                      <a:pt x="114" y="88"/>
                    </a:lnTo>
                    <a:lnTo>
                      <a:pt x="114" y="77"/>
                    </a:lnTo>
                    <a:lnTo>
                      <a:pt x="129" y="88"/>
                    </a:lnTo>
                    <a:lnTo>
                      <a:pt x="129" y="77"/>
                    </a:lnTo>
                    <a:lnTo>
                      <a:pt x="129" y="88"/>
                    </a:lnTo>
                    <a:lnTo>
                      <a:pt x="144" y="88"/>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30" name="Group 53"/>
              <p:cNvGrpSpPr>
                <a:grpSpLocks/>
              </p:cNvGrpSpPr>
              <p:nvPr/>
            </p:nvGrpSpPr>
            <p:grpSpPr bwMode="auto">
              <a:xfrm>
                <a:off x="2064" y="3648"/>
                <a:ext cx="832" cy="46"/>
                <a:chOff x="2109" y="3706"/>
                <a:chExt cx="1124" cy="46"/>
              </a:xfrm>
            </p:grpSpPr>
            <p:sp>
              <p:nvSpPr>
                <p:cNvPr id="33901" name="Freeform 54"/>
                <p:cNvSpPr>
                  <a:spLocks/>
                </p:cNvSpPr>
                <p:nvPr/>
              </p:nvSpPr>
              <p:spPr bwMode="auto">
                <a:xfrm>
                  <a:off x="2109" y="3736"/>
                  <a:ext cx="231" cy="16"/>
                </a:xfrm>
                <a:custGeom>
                  <a:avLst/>
                  <a:gdLst>
                    <a:gd name="T0" fmla="*/ 0 w 231"/>
                    <a:gd name="T1" fmla="*/ 6 h 16"/>
                    <a:gd name="T2" fmla="*/ 0 w 231"/>
                    <a:gd name="T3" fmla="*/ 11 h 16"/>
                    <a:gd name="T4" fmla="*/ 9 w 231"/>
                    <a:gd name="T5" fmla="*/ 6 h 16"/>
                    <a:gd name="T6" fmla="*/ 9 w 231"/>
                    <a:gd name="T7" fmla="*/ 6 h 16"/>
                    <a:gd name="T8" fmla="*/ 9 w 231"/>
                    <a:gd name="T9" fmla="*/ 6 h 16"/>
                    <a:gd name="T10" fmla="*/ 17 w 231"/>
                    <a:gd name="T11" fmla="*/ 6 h 16"/>
                    <a:gd name="T12" fmla="*/ 17 w 231"/>
                    <a:gd name="T13" fmla="*/ 0 h 16"/>
                    <a:gd name="T14" fmla="*/ 17 w 231"/>
                    <a:gd name="T15" fmla="*/ 0 h 16"/>
                    <a:gd name="T16" fmla="*/ 26 w 231"/>
                    <a:gd name="T17" fmla="*/ 11 h 16"/>
                    <a:gd name="T18" fmla="*/ 26 w 231"/>
                    <a:gd name="T19" fmla="*/ 6 h 16"/>
                    <a:gd name="T20" fmla="*/ 35 w 231"/>
                    <a:gd name="T21" fmla="*/ 11 h 16"/>
                    <a:gd name="T22" fmla="*/ 35 w 231"/>
                    <a:gd name="T23" fmla="*/ 11 h 16"/>
                    <a:gd name="T24" fmla="*/ 35 w 231"/>
                    <a:gd name="T25" fmla="*/ 0 h 16"/>
                    <a:gd name="T26" fmla="*/ 44 w 231"/>
                    <a:gd name="T27" fmla="*/ 0 h 16"/>
                    <a:gd name="T28" fmla="*/ 44 w 231"/>
                    <a:gd name="T29" fmla="*/ 11 h 16"/>
                    <a:gd name="T30" fmla="*/ 53 w 231"/>
                    <a:gd name="T31" fmla="*/ 0 h 16"/>
                    <a:gd name="T32" fmla="*/ 53 w 231"/>
                    <a:gd name="T33" fmla="*/ 0 h 16"/>
                    <a:gd name="T34" fmla="*/ 53 w 231"/>
                    <a:gd name="T35" fmla="*/ 6 h 16"/>
                    <a:gd name="T36" fmla="*/ 62 w 231"/>
                    <a:gd name="T37" fmla="*/ 0 h 16"/>
                    <a:gd name="T38" fmla="*/ 62 w 231"/>
                    <a:gd name="T39" fmla="*/ 6 h 16"/>
                    <a:gd name="T40" fmla="*/ 71 w 231"/>
                    <a:gd name="T41" fmla="*/ 6 h 16"/>
                    <a:gd name="T42" fmla="*/ 71 w 231"/>
                    <a:gd name="T43" fmla="*/ 6 h 16"/>
                    <a:gd name="T44" fmla="*/ 71 w 231"/>
                    <a:gd name="T45" fmla="*/ 0 h 16"/>
                    <a:gd name="T46" fmla="*/ 79 w 231"/>
                    <a:gd name="T47" fmla="*/ 11 h 16"/>
                    <a:gd name="T48" fmla="*/ 79 w 231"/>
                    <a:gd name="T49" fmla="*/ 0 h 16"/>
                    <a:gd name="T50" fmla="*/ 88 w 231"/>
                    <a:gd name="T51" fmla="*/ 0 h 16"/>
                    <a:gd name="T52" fmla="*/ 97 w 231"/>
                    <a:gd name="T53" fmla="*/ 0 h 16"/>
                    <a:gd name="T54" fmla="*/ 106 w 231"/>
                    <a:gd name="T55" fmla="*/ 0 h 16"/>
                    <a:gd name="T56" fmla="*/ 106 w 231"/>
                    <a:gd name="T57" fmla="*/ 11 h 16"/>
                    <a:gd name="T58" fmla="*/ 115 w 231"/>
                    <a:gd name="T59" fmla="*/ 6 h 16"/>
                    <a:gd name="T60" fmla="*/ 124 w 231"/>
                    <a:gd name="T61" fmla="*/ 0 h 16"/>
                    <a:gd name="T62" fmla="*/ 124 w 231"/>
                    <a:gd name="T63" fmla="*/ 0 h 16"/>
                    <a:gd name="T64" fmla="*/ 124 w 231"/>
                    <a:gd name="T65" fmla="*/ 6 h 16"/>
                    <a:gd name="T66" fmla="*/ 132 w 231"/>
                    <a:gd name="T67" fmla="*/ 0 h 16"/>
                    <a:gd name="T68" fmla="*/ 132 w 231"/>
                    <a:gd name="T69" fmla="*/ 0 h 16"/>
                    <a:gd name="T70" fmla="*/ 141 w 231"/>
                    <a:gd name="T71" fmla="*/ 6 h 16"/>
                    <a:gd name="T72" fmla="*/ 141 w 231"/>
                    <a:gd name="T73" fmla="*/ 0 h 16"/>
                    <a:gd name="T74" fmla="*/ 141 w 231"/>
                    <a:gd name="T75" fmla="*/ 6 h 16"/>
                    <a:gd name="T76" fmla="*/ 151 w 231"/>
                    <a:gd name="T77" fmla="*/ 0 h 16"/>
                    <a:gd name="T78" fmla="*/ 151 w 231"/>
                    <a:gd name="T79" fmla="*/ 6 h 16"/>
                    <a:gd name="T80" fmla="*/ 160 w 231"/>
                    <a:gd name="T81" fmla="*/ 6 h 16"/>
                    <a:gd name="T82" fmla="*/ 160 w 231"/>
                    <a:gd name="T83" fmla="*/ 0 h 16"/>
                    <a:gd name="T84" fmla="*/ 160 w 231"/>
                    <a:gd name="T85" fmla="*/ 0 h 16"/>
                    <a:gd name="T86" fmla="*/ 169 w 231"/>
                    <a:gd name="T87" fmla="*/ 0 h 16"/>
                    <a:gd name="T88" fmla="*/ 169 w 231"/>
                    <a:gd name="T89" fmla="*/ 11 h 16"/>
                    <a:gd name="T90" fmla="*/ 169 w 231"/>
                    <a:gd name="T91" fmla="*/ 0 h 16"/>
                    <a:gd name="T92" fmla="*/ 178 w 231"/>
                    <a:gd name="T93" fmla="*/ 0 h 16"/>
                    <a:gd name="T94" fmla="*/ 178 w 231"/>
                    <a:gd name="T95" fmla="*/ 0 h 16"/>
                    <a:gd name="T96" fmla="*/ 187 w 231"/>
                    <a:gd name="T97" fmla="*/ 0 h 16"/>
                    <a:gd name="T98" fmla="*/ 187 w 231"/>
                    <a:gd name="T99" fmla="*/ 6 h 16"/>
                    <a:gd name="T100" fmla="*/ 187 w 231"/>
                    <a:gd name="T101" fmla="*/ 0 h 16"/>
                    <a:gd name="T102" fmla="*/ 196 w 231"/>
                    <a:gd name="T103" fmla="*/ 0 h 16"/>
                    <a:gd name="T104" fmla="*/ 196 w 231"/>
                    <a:gd name="T105" fmla="*/ 0 h 16"/>
                    <a:gd name="T106" fmla="*/ 204 w 231"/>
                    <a:gd name="T107" fmla="*/ 0 h 16"/>
                    <a:gd name="T108" fmla="*/ 204 w 231"/>
                    <a:gd name="T109" fmla="*/ 11 h 16"/>
                    <a:gd name="T110" fmla="*/ 213 w 231"/>
                    <a:gd name="T111" fmla="*/ 16 h 16"/>
                    <a:gd name="T112" fmla="*/ 213 w 231"/>
                    <a:gd name="T113" fmla="*/ 11 h 16"/>
                    <a:gd name="T114" fmla="*/ 213 w 231"/>
                    <a:gd name="T115" fmla="*/ 0 h 16"/>
                    <a:gd name="T116" fmla="*/ 222 w 231"/>
                    <a:gd name="T117" fmla="*/ 6 h 16"/>
                    <a:gd name="T118" fmla="*/ 222 w 231"/>
                    <a:gd name="T119" fmla="*/ 6 h 16"/>
                    <a:gd name="T120" fmla="*/ 222 w 231"/>
                    <a:gd name="T121" fmla="*/ 6 h 1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31" h="16">
                      <a:moveTo>
                        <a:pt x="0" y="0"/>
                      </a:moveTo>
                      <a:lnTo>
                        <a:pt x="0" y="6"/>
                      </a:lnTo>
                      <a:lnTo>
                        <a:pt x="0" y="0"/>
                      </a:lnTo>
                      <a:lnTo>
                        <a:pt x="0" y="11"/>
                      </a:lnTo>
                      <a:lnTo>
                        <a:pt x="0" y="0"/>
                      </a:lnTo>
                      <a:lnTo>
                        <a:pt x="9" y="6"/>
                      </a:lnTo>
                      <a:lnTo>
                        <a:pt x="9" y="11"/>
                      </a:lnTo>
                      <a:lnTo>
                        <a:pt x="9" y="6"/>
                      </a:lnTo>
                      <a:lnTo>
                        <a:pt x="17" y="16"/>
                      </a:lnTo>
                      <a:lnTo>
                        <a:pt x="17" y="6"/>
                      </a:lnTo>
                      <a:lnTo>
                        <a:pt x="17" y="11"/>
                      </a:lnTo>
                      <a:lnTo>
                        <a:pt x="17" y="0"/>
                      </a:lnTo>
                      <a:lnTo>
                        <a:pt x="26" y="11"/>
                      </a:lnTo>
                      <a:lnTo>
                        <a:pt x="26" y="6"/>
                      </a:lnTo>
                      <a:lnTo>
                        <a:pt x="26" y="0"/>
                      </a:lnTo>
                      <a:lnTo>
                        <a:pt x="35" y="11"/>
                      </a:lnTo>
                      <a:lnTo>
                        <a:pt x="35" y="0"/>
                      </a:lnTo>
                      <a:lnTo>
                        <a:pt x="35" y="11"/>
                      </a:lnTo>
                      <a:lnTo>
                        <a:pt x="35" y="0"/>
                      </a:lnTo>
                      <a:lnTo>
                        <a:pt x="44" y="6"/>
                      </a:lnTo>
                      <a:lnTo>
                        <a:pt x="44" y="0"/>
                      </a:lnTo>
                      <a:lnTo>
                        <a:pt x="44" y="6"/>
                      </a:lnTo>
                      <a:lnTo>
                        <a:pt x="44" y="11"/>
                      </a:lnTo>
                      <a:lnTo>
                        <a:pt x="44" y="6"/>
                      </a:lnTo>
                      <a:lnTo>
                        <a:pt x="53" y="0"/>
                      </a:lnTo>
                      <a:lnTo>
                        <a:pt x="53" y="6"/>
                      </a:lnTo>
                      <a:lnTo>
                        <a:pt x="53" y="0"/>
                      </a:lnTo>
                      <a:lnTo>
                        <a:pt x="53" y="6"/>
                      </a:lnTo>
                      <a:lnTo>
                        <a:pt x="62" y="11"/>
                      </a:lnTo>
                      <a:lnTo>
                        <a:pt x="62" y="0"/>
                      </a:lnTo>
                      <a:lnTo>
                        <a:pt x="62" y="6"/>
                      </a:lnTo>
                      <a:lnTo>
                        <a:pt x="62" y="0"/>
                      </a:lnTo>
                      <a:lnTo>
                        <a:pt x="71" y="6"/>
                      </a:lnTo>
                      <a:lnTo>
                        <a:pt x="71" y="0"/>
                      </a:lnTo>
                      <a:lnTo>
                        <a:pt x="79" y="6"/>
                      </a:lnTo>
                      <a:lnTo>
                        <a:pt x="79" y="11"/>
                      </a:lnTo>
                      <a:lnTo>
                        <a:pt x="79" y="0"/>
                      </a:lnTo>
                      <a:lnTo>
                        <a:pt x="88" y="6"/>
                      </a:lnTo>
                      <a:lnTo>
                        <a:pt x="88" y="0"/>
                      </a:lnTo>
                      <a:lnTo>
                        <a:pt x="97" y="0"/>
                      </a:lnTo>
                      <a:lnTo>
                        <a:pt x="106" y="0"/>
                      </a:lnTo>
                      <a:lnTo>
                        <a:pt x="106" y="6"/>
                      </a:lnTo>
                      <a:lnTo>
                        <a:pt x="106" y="11"/>
                      </a:lnTo>
                      <a:lnTo>
                        <a:pt x="115" y="11"/>
                      </a:lnTo>
                      <a:lnTo>
                        <a:pt x="115" y="6"/>
                      </a:lnTo>
                      <a:lnTo>
                        <a:pt x="115" y="11"/>
                      </a:lnTo>
                      <a:lnTo>
                        <a:pt x="124" y="0"/>
                      </a:lnTo>
                      <a:lnTo>
                        <a:pt x="124" y="6"/>
                      </a:lnTo>
                      <a:lnTo>
                        <a:pt x="132" y="6"/>
                      </a:lnTo>
                      <a:lnTo>
                        <a:pt x="132" y="0"/>
                      </a:lnTo>
                      <a:lnTo>
                        <a:pt x="132" y="6"/>
                      </a:lnTo>
                      <a:lnTo>
                        <a:pt x="132" y="0"/>
                      </a:lnTo>
                      <a:lnTo>
                        <a:pt x="141" y="6"/>
                      </a:lnTo>
                      <a:lnTo>
                        <a:pt x="141" y="0"/>
                      </a:lnTo>
                      <a:lnTo>
                        <a:pt x="141" y="6"/>
                      </a:lnTo>
                      <a:lnTo>
                        <a:pt x="151" y="6"/>
                      </a:lnTo>
                      <a:lnTo>
                        <a:pt x="151" y="0"/>
                      </a:lnTo>
                      <a:lnTo>
                        <a:pt x="151" y="6"/>
                      </a:lnTo>
                      <a:lnTo>
                        <a:pt x="160" y="6"/>
                      </a:lnTo>
                      <a:lnTo>
                        <a:pt x="160" y="0"/>
                      </a:lnTo>
                      <a:lnTo>
                        <a:pt x="160" y="6"/>
                      </a:lnTo>
                      <a:lnTo>
                        <a:pt x="160" y="0"/>
                      </a:lnTo>
                      <a:lnTo>
                        <a:pt x="160" y="6"/>
                      </a:lnTo>
                      <a:lnTo>
                        <a:pt x="169" y="0"/>
                      </a:lnTo>
                      <a:lnTo>
                        <a:pt x="169" y="11"/>
                      </a:lnTo>
                      <a:lnTo>
                        <a:pt x="169" y="0"/>
                      </a:lnTo>
                      <a:lnTo>
                        <a:pt x="178" y="0"/>
                      </a:lnTo>
                      <a:lnTo>
                        <a:pt x="178" y="6"/>
                      </a:lnTo>
                      <a:lnTo>
                        <a:pt x="178" y="0"/>
                      </a:lnTo>
                      <a:lnTo>
                        <a:pt x="187" y="0"/>
                      </a:lnTo>
                      <a:lnTo>
                        <a:pt x="187" y="6"/>
                      </a:lnTo>
                      <a:lnTo>
                        <a:pt x="187" y="11"/>
                      </a:lnTo>
                      <a:lnTo>
                        <a:pt x="187" y="0"/>
                      </a:lnTo>
                      <a:lnTo>
                        <a:pt x="196" y="0"/>
                      </a:lnTo>
                      <a:lnTo>
                        <a:pt x="196" y="6"/>
                      </a:lnTo>
                      <a:lnTo>
                        <a:pt x="196" y="0"/>
                      </a:lnTo>
                      <a:lnTo>
                        <a:pt x="196" y="6"/>
                      </a:lnTo>
                      <a:lnTo>
                        <a:pt x="204" y="0"/>
                      </a:lnTo>
                      <a:lnTo>
                        <a:pt x="204" y="6"/>
                      </a:lnTo>
                      <a:lnTo>
                        <a:pt x="204" y="11"/>
                      </a:lnTo>
                      <a:lnTo>
                        <a:pt x="213" y="16"/>
                      </a:lnTo>
                      <a:lnTo>
                        <a:pt x="213" y="11"/>
                      </a:lnTo>
                      <a:lnTo>
                        <a:pt x="213" y="0"/>
                      </a:lnTo>
                      <a:lnTo>
                        <a:pt x="222" y="0"/>
                      </a:lnTo>
                      <a:lnTo>
                        <a:pt x="222" y="6"/>
                      </a:lnTo>
                      <a:lnTo>
                        <a:pt x="222" y="0"/>
                      </a:lnTo>
                      <a:lnTo>
                        <a:pt x="222" y="6"/>
                      </a:lnTo>
                      <a:lnTo>
                        <a:pt x="231" y="0"/>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902" name="Freeform 55"/>
                <p:cNvSpPr>
                  <a:spLocks/>
                </p:cNvSpPr>
                <p:nvPr/>
              </p:nvSpPr>
              <p:spPr bwMode="auto">
                <a:xfrm>
                  <a:off x="2586" y="3706"/>
                  <a:ext cx="647" cy="36"/>
                </a:xfrm>
                <a:custGeom>
                  <a:avLst/>
                  <a:gdLst>
                    <a:gd name="T0" fmla="*/ 0 w 376"/>
                    <a:gd name="T1" fmla="*/ 0 h 77"/>
                    <a:gd name="T2" fmla="*/ 4779 w 376"/>
                    <a:gd name="T3" fmla="*/ 0 h 77"/>
                    <a:gd name="T4" fmla="*/ 4779 w 376"/>
                    <a:gd name="T5" fmla="*/ 0 h 77"/>
                    <a:gd name="T6" fmla="*/ 9368 w 376"/>
                    <a:gd name="T7" fmla="*/ 0 h 77"/>
                    <a:gd name="T8" fmla="*/ 9368 w 376"/>
                    <a:gd name="T9" fmla="*/ 0 h 77"/>
                    <a:gd name="T10" fmla="*/ 13537 w 376"/>
                    <a:gd name="T11" fmla="*/ 0 h 77"/>
                    <a:gd name="T12" fmla="*/ 17982 w 376"/>
                    <a:gd name="T13" fmla="*/ 0 h 77"/>
                    <a:gd name="T14" fmla="*/ 17982 w 376"/>
                    <a:gd name="T15" fmla="*/ 0 h 77"/>
                    <a:gd name="T16" fmla="*/ 23294 w 376"/>
                    <a:gd name="T17" fmla="*/ 0 h 77"/>
                    <a:gd name="T18" fmla="*/ 23294 w 376"/>
                    <a:gd name="T19" fmla="*/ 0 h 77"/>
                    <a:gd name="T20" fmla="*/ 27738 w 376"/>
                    <a:gd name="T21" fmla="*/ 0 h 77"/>
                    <a:gd name="T22" fmla="*/ 27738 w 376"/>
                    <a:gd name="T23" fmla="*/ 0 h 77"/>
                    <a:gd name="T24" fmla="*/ 37027 w 376"/>
                    <a:gd name="T25" fmla="*/ 0 h 77"/>
                    <a:gd name="T26" fmla="*/ 41136 w 376"/>
                    <a:gd name="T27" fmla="*/ 0 h 77"/>
                    <a:gd name="T28" fmla="*/ 45737 w 376"/>
                    <a:gd name="T29" fmla="*/ 0 h 77"/>
                    <a:gd name="T30" fmla="*/ 50530 w 376"/>
                    <a:gd name="T31" fmla="*/ 0 h 77"/>
                    <a:gd name="T32" fmla="*/ 55260 w 376"/>
                    <a:gd name="T33" fmla="*/ 0 h 77"/>
                    <a:gd name="T34" fmla="*/ 64641 w 376"/>
                    <a:gd name="T35" fmla="*/ 0 h 77"/>
                    <a:gd name="T36" fmla="*/ 68973 w 376"/>
                    <a:gd name="T37" fmla="*/ 0 h 77"/>
                    <a:gd name="T38" fmla="*/ 73803 w 376"/>
                    <a:gd name="T39" fmla="*/ 0 h 77"/>
                    <a:gd name="T40" fmla="*/ 78299 w 376"/>
                    <a:gd name="T41" fmla="*/ 0 h 77"/>
                    <a:gd name="T42" fmla="*/ 83096 w 376"/>
                    <a:gd name="T43" fmla="*/ 0 h 77"/>
                    <a:gd name="T44" fmla="*/ 87558 w 376"/>
                    <a:gd name="T45" fmla="*/ 0 h 77"/>
                    <a:gd name="T46" fmla="*/ 96308 w 376"/>
                    <a:gd name="T47" fmla="*/ 0 h 77"/>
                    <a:gd name="T48" fmla="*/ 101095 w 376"/>
                    <a:gd name="T49" fmla="*/ 0 h 77"/>
                    <a:gd name="T50" fmla="*/ 105814 w 376"/>
                    <a:gd name="T51" fmla="*/ 0 h 77"/>
                    <a:gd name="T52" fmla="*/ 110461 w 376"/>
                    <a:gd name="T53" fmla="*/ 0 h 77"/>
                    <a:gd name="T54" fmla="*/ 115207 w 376"/>
                    <a:gd name="T55" fmla="*/ 0 h 77"/>
                    <a:gd name="T56" fmla="*/ 119979 w 376"/>
                    <a:gd name="T57" fmla="*/ 0 h 77"/>
                    <a:gd name="T58" fmla="*/ 124441 w 376"/>
                    <a:gd name="T59" fmla="*/ 0 h 77"/>
                    <a:gd name="T60" fmla="*/ 133623 w 376"/>
                    <a:gd name="T61" fmla="*/ 0 h 77"/>
                    <a:gd name="T62" fmla="*/ 138026 w 376"/>
                    <a:gd name="T63" fmla="*/ 0 h 77"/>
                    <a:gd name="T64" fmla="*/ 142987 w 376"/>
                    <a:gd name="T65" fmla="*/ 0 h 77"/>
                    <a:gd name="T66" fmla="*/ 147738 w 376"/>
                    <a:gd name="T67" fmla="*/ 0 h 77"/>
                    <a:gd name="T68" fmla="*/ 152282 w 376"/>
                    <a:gd name="T69" fmla="*/ 0 h 77"/>
                    <a:gd name="T70" fmla="*/ 156357 w 376"/>
                    <a:gd name="T71" fmla="*/ 0 h 77"/>
                    <a:gd name="T72" fmla="*/ 165721 w 376"/>
                    <a:gd name="T73" fmla="*/ 0 h 77"/>
                    <a:gd name="T74" fmla="*/ 170507 w 376"/>
                    <a:gd name="T75" fmla="*/ 0 h 77"/>
                    <a:gd name="T76" fmla="*/ 175017 w 376"/>
                    <a:gd name="T77" fmla="*/ 0 h 77"/>
                    <a:gd name="T78" fmla="*/ 179725 w 376"/>
                    <a:gd name="T79" fmla="*/ 0 h 77"/>
                    <a:gd name="T80" fmla="*/ 184085 w 376"/>
                    <a:gd name="T81" fmla="*/ 0 h 77"/>
                    <a:gd name="T82" fmla="*/ 193484 w 376"/>
                    <a:gd name="T83" fmla="*/ 0 h 77"/>
                    <a:gd name="T84" fmla="*/ 198242 w 376"/>
                    <a:gd name="T85" fmla="*/ 0 h 77"/>
                    <a:gd name="T86" fmla="*/ 202743 w 376"/>
                    <a:gd name="T87" fmla="*/ 0 h 77"/>
                    <a:gd name="T88" fmla="*/ 207537 w 376"/>
                    <a:gd name="T89" fmla="*/ 0 h 77"/>
                    <a:gd name="T90" fmla="*/ 211466 w 376"/>
                    <a:gd name="T91" fmla="*/ 0 h 77"/>
                    <a:gd name="T92" fmla="*/ 216182 w 376"/>
                    <a:gd name="T93" fmla="*/ 0 h 77"/>
                    <a:gd name="T94" fmla="*/ 225536 w 376"/>
                    <a:gd name="T95" fmla="*/ 0 h 77"/>
                    <a:gd name="T96" fmla="*/ 230265 w 376"/>
                    <a:gd name="T97" fmla="*/ 0 h 77"/>
                    <a:gd name="T98" fmla="*/ 235269 w 376"/>
                    <a:gd name="T99" fmla="*/ 0 h 77"/>
                    <a:gd name="T100" fmla="*/ 239294 w 376"/>
                    <a:gd name="T101" fmla="*/ 0 h 77"/>
                    <a:gd name="T102" fmla="*/ 244019 w 376"/>
                    <a:gd name="T103" fmla="*/ 0 h 77"/>
                    <a:gd name="T104" fmla="*/ 248818 w 376"/>
                    <a:gd name="T105" fmla="*/ 0 h 77"/>
                    <a:gd name="T106" fmla="*/ 248818 w 376"/>
                    <a:gd name="T107" fmla="*/ 0 h 77"/>
                    <a:gd name="T108" fmla="*/ 253287 w 376"/>
                    <a:gd name="T109" fmla="*/ 0 h 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6" h="77">
                      <a:moveTo>
                        <a:pt x="0" y="11"/>
                      </a:moveTo>
                      <a:lnTo>
                        <a:pt x="0" y="11"/>
                      </a:lnTo>
                      <a:lnTo>
                        <a:pt x="0" y="0"/>
                      </a:lnTo>
                      <a:lnTo>
                        <a:pt x="0" y="11"/>
                      </a:lnTo>
                      <a:lnTo>
                        <a:pt x="7" y="11"/>
                      </a:lnTo>
                      <a:lnTo>
                        <a:pt x="7" y="22"/>
                      </a:lnTo>
                      <a:lnTo>
                        <a:pt x="7" y="11"/>
                      </a:lnTo>
                      <a:lnTo>
                        <a:pt x="14" y="22"/>
                      </a:lnTo>
                      <a:lnTo>
                        <a:pt x="14" y="33"/>
                      </a:lnTo>
                      <a:lnTo>
                        <a:pt x="14" y="22"/>
                      </a:lnTo>
                      <a:lnTo>
                        <a:pt x="20" y="22"/>
                      </a:lnTo>
                      <a:lnTo>
                        <a:pt x="20" y="11"/>
                      </a:lnTo>
                      <a:lnTo>
                        <a:pt x="20" y="22"/>
                      </a:lnTo>
                      <a:lnTo>
                        <a:pt x="27" y="22"/>
                      </a:lnTo>
                      <a:lnTo>
                        <a:pt x="34" y="11"/>
                      </a:lnTo>
                      <a:lnTo>
                        <a:pt x="34" y="22"/>
                      </a:lnTo>
                      <a:lnTo>
                        <a:pt x="41" y="22"/>
                      </a:lnTo>
                      <a:lnTo>
                        <a:pt x="41" y="33"/>
                      </a:lnTo>
                      <a:lnTo>
                        <a:pt x="48" y="33"/>
                      </a:lnTo>
                      <a:lnTo>
                        <a:pt x="55" y="33"/>
                      </a:lnTo>
                      <a:lnTo>
                        <a:pt x="55" y="22"/>
                      </a:lnTo>
                      <a:lnTo>
                        <a:pt x="61" y="33"/>
                      </a:lnTo>
                      <a:lnTo>
                        <a:pt x="61" y="22"/>
                      </a:lnTo>
                      <a:lnTo>
                        <a:pt x="68" y="33"/>
                      </a:lnTo>
                      <a:lnTo>
                        <a:pt x="68" y="55"/>
                      </a:lnTo>
                      <a:lnTo>
                        <a:pt x="75" y="44"/>
                      </a:lnTo>
                      <a:lnTo>
                        <a:pt x="82" y="44"/>
                      </a:lnTo>
                      <a:lnTo>
                        <a:pt x="82" y="33"/>
                      </a:lnTo>
                      <a:lnTo>
                        <a:pt x="89" y="33"/>
                      </a:lnTo>
                      <a:lnTo>
                        <a:pt x="96" y="44"/>
                      </a:lnTo>
                      <a:lnTo>
                        <a:pt x="96" y="33"/>
                      </a:lnTo>
                      <a:lnTo>
                        <a:pt x="102" y="44"/>
                      </a:lnTo>
                      <a:lnTo>
                        <a:pt x="109" y="44"/>
                      </a:lnTo>
                      <a:lnTo>
                        <a:pt x="116" y="33"/>
                      </a:lnTo>
                      <a:lnTo>
                        <a:pt x="116" y="44"/>
                      </a:lnTo>
                      <a:lnTo>
                        <a:pt x="123" y="44"/>
                      </a:lnTo>
                      <a:lnTo>
                        <a:pt x="130" y="33"/>
                      </a:lnTo>
                      <a:lnTo>
                        <a:pt x="130" y="44"/>
                      </a:lnTo>
                      <a:lnTo>
                        <a:pt x="130" y="55"/>
                      </a:lnTo>
                      <a:lnTo>
                        <a:pt x="137" y="44"/>
                      </a:lnTo>
                      <a:lnTo>
                        <a:pt x="143" y="44"/>
                      </a:lnTo>
                      <a:lnTo>
                        <a:pt x="150" y="44"/>
                      </a:lnTo>
                      <a:lnTo>
                        <a:pt x="157" y="44"/>
                      </a:lnTo>
                      <a:lnTo>
                        <a:pt x="164" y="44"/>
                      </a:lnTo>
                      <a:lnTo>
                        <a:pt x="171" y="44"/>
                      </a:lnTo>
                      <a:lnTo>
                        <a:pt x="178" y="44"/>
                      </a:lnTo>
                      <a:lnTo>
                        <a:pt x="185" y="55"/>
                      </a:lnTo>
                      <a:lnTo>
                        <a:pt x="185" y="44"/>
                      </a:lnTo>
                      <a:lnTo>
                        <a:pt x="185" y="33"/>
                      </a:lnTo>
                      <a:lnTo>
                        <a:pt x="191" y="44"/>
                      </a:lnTo>
                      <a:lnTo>
                        <a:pt x="198" y="44"/>
                      </a:lnTo>
                      <a:lnTo>
                        <a:pt x="198" y="55"/>
                      </a:lnTo>
                      <a:lnTo>
                        <a:pt x="198" y="44"/>
                      </a:lnTo>
                      <a:lnTo>
                        <a:pt x="205" y="33"/>
                      </a:lnTo>
                      <a:lnTo>
                        <a:pt x="205" y="55"/>
                      </a:lnTo>
                      <a:lnTo>
                        <a:pt x="205" y="44"/>
                      </a:lnTo>
                      <a:lnTo>
                        <a:pt x="212" y="55"/>
                      </a:lnTo>
                      <a:lnTo>
                        <a:pt x="219" y="44"/>
                      </a:lnTo>
                      <a:lnTo>
                        <a:pt x="219" y="55"/>
                      </a:lnTo>
                      <a:lnTo>
                        <a:pt x="226" y="55"/>
                      </a:lnTo>
                      <a:lnTo>
                        <a:pt x="232" y="66"/>
                      </a:lnTo>
                      <a:lnTo>
                        <a:pt x="232" y="44"/>
                      </a:lnTo>
                      <a:lnTo>
                        <a:pt x="232" y="66"/>
                      </a:lnTo>
                      <a:lnTo>
                        <a:pt x="239" y="55"/>
                      </a:lnTo>
                      <a:lnTo>
                        <a:pt x="246" y="55"/>
                      </a:lnTo>
                      <a:lnTo>
                        <a:pt x="246" y="77"/>
                      </a:lnTo>
                      <a:lnTo>
                        <a:pt x="253" y="55"/>
                      </a:lnTo>
                      <a:lnTo>
                        <a:pt x="253" y="44"/>
                      </a:lnTo>
                      <a:lnTo>
                        <a:pt x="260" y="55"/>
                      </a:lnTo>
                      <a:lnTo>
                        <a:pt x="260" y="44"/>
                      </a:lnTo>
                      <a:lnTo>
                        <a:pt x="267" y="55"/>
                      </a:lnTo>
                      <a:lnTo>
                        <a:pt x="267" y="44"/>
                      </a:lnTo>
                      <a:lnTo>
                        <a:pt x="273" y="66"/>
                      </a:lnTo>
                      <a:lnTo>
                        <a:pt x="273" y="55"/>
                      </a:lnTo>
                      <a:lnTo>
                        <a:pt x="273" y="44"/>
                      </a:lnTo>
                      <a:lnTo>
                        <a:pt x="280" y="55"/>
                      </a:lnTo>
                      <a:lnTo>
                        <a:pt x="287" y="44"/>
                      </a:lnTo>
                      <a:lnTo>
                        <a:pt x="287" y="66"/>
                      </a:lnTo>
                      <a:lnTo>
                        <a:pt x="287" y="44"/>
                      </a:lnTo>
                      <a:lnTo>
                        <a:pt x="294" y="55"/>
                      </a:lnTo>
                      <a:lnTo>
                        <a:pt x="294" y="66"/>
                      </a:lnTo>
                      <a:lnTo>
                        <a:pt x="301" y="66"/>
                      </a:lnTo>
                      <a:lnTo>
                        <a:pt x="301" y="55"/>
                      </a:lnTo>
                      <a:lnTo>
                        <a:pt x="308" y="55"/>
                      </a:lnTo>
                      <a:lnTo>
                        <a:pt x="308" y="66"/>
                      </a:lnTo>
                      <a:lnTo>
                        <a:pt x="314" y="77"/>
                      </a:lnTo>
                      <a:lnTo>
                        <a:pt x="314" y="66"/>
                      </a:lnTo>
                      <a:lnTo>
                        <a:pt x="321" y="66"/>
                      </a:lnTo>
                      <a:lnTo>
                        <a:pt x="321" y="44"/>
                      </a:lnTo>
                      <a:lnTo>
                        <a:pt x="328" y="55"/>
                      </a:lnTo>
                      <a:lnTo>
                        <a:pt x="328" y="66"/>
                      </a:lnTo>
                      <a:lnTo>
                        <a:pt x="335" y="55"/>
                      </a:lnTo>
                      <a:lnTo>
                        <a:pt x="342" y="55"/>
                      </a:lnTo>
                      <a:lnTo>
                        <a:pt x="349" y="66"/>
                      </a:lnTo>
                      <a:lnTo>
                        <a:pt x="349" y="55"/>
                      </a:lnTo>
                      <a:lnTo>
                        <a:pt x="355" y="66"/>
                      </a:lnTo>
                      <a:lnTo>
                        <a:pt x="355" y="55"/>
                      </a:lnTo>
                      <a:lnTo>
                        <a:pt x="362" y="55"/>
                      </a:lnTo>
                      <a:lnTo>
                        <a:pt x="362" y="66"/>
                      </a:lnTo>
                      <a:lnTo>
                        <a:pt x="369" y="66"/>
                      </a:lnTo>
                      <a:lnTo>
                        <a:pt x="376" y="55"/>
                      </a:lnTo>
                      <a:lnTo>
                        <a:pt x="376" y="66"/>
                      </a:lnTo>
                      <a:lnTo>
                        <a:pt x="376" y="77"/>
                      </a:lnTo>
                    </a:path>
                  </a:pathLst>
                </a:custGeom>
                <a:noFill/>
                <a:ln w="12700" cmpd="sng">
                  <a:solidFill>
                    <a:srgbClr val="0000FF"/>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grpSp>
          <p:nvGrpSpPr>
            <p:cNvPr id="31" name="Group 56"/>
            <p:cNvGrpSpPr>
              <a:grpSpLocks/>
            </p:cNvGrpSpPr>
            <p:nvPr/>
          </p:nvGrpSpPr>
          <p:grpSpPr bwMode="auto">
            <a:xfrm>
              <a:off x="671" y="2819"/>
              <a:ext cx="611" cy="195"/>
              <a:chOff x="2094" y="3600"/>
              <a:chExt cx="1104" cy="142"/>
            </a:xfrm>
          </p:grpSpPr>
          <p:sp>
            <p:nvSpPr>
              <p:cNvPr id="33897" name="Freeform 57"/>
              <p:cNvSpPr>
                <a:spLocks/>
              </p:cNvSpPr>
              <p:nvPr/>
            </p:nvSpPr>
            <p:spPr bwMode="auto">
              <a:xfrm>
                <a:off x="2094" y="3715"/>
                <a:ext cx="221" cy="14"/>
              </a:xfrm>
              <a:custGeom>
                <a:avLst/>
                <a:gdLst>
                  <a:gd name="T0" fmla="*/ 12 w 221"/>
                  <a:gd name="T1" fmla="*/ 11 h 14"/>
                  <a:gd name="T2" fmla="*/ 12 w 221"/>
                  <a:gd name="T3" fmla="*/ 11 h 14"/>
                  <a:gd name="T4" fmla="*/ 25 w 221"/>
                  <a:gd name="T5" fmla="*/ 7 h 14"/>
                  <a:gd name="T6" fmla="*/ 25 w 221"/>
                  <a:gd name="T7" fmla="*/ 11 h 14"/>
                  <a:gd name="T8" fmla="*/ 37 w 221"/>
                  <a:gd name="T9" fmla="*/ 7 h 14"/>
                  <a:gd name="T10" fmla="*/ 37 w 221"/>
                  <a:gd name="T11" fmla="*/ 11 h 14"/>
                  <a:gd name="T12" fmla="*/ 50 w 221"/>
                  <a:gd name="T13" fmla="*/ 11 h 14"/>
                  <a:gd name="T14" fmla="*/ 50 w 221"/>
                  <a:gd name="T15" fmla="*/ 7 h 14"/>
                  <a:gd name="T16" fmla="*/ 61 w 221"/>
                  <a:gd name="T17" fmla="*/ 7 h 14"/>
                  <a:gd name="T18" fmla="*/ 61 w 221"/>
                  <a:gd name="T19" fmla="*/ 3 h 14"/>
                  <a:gd name="T20" fmla="*/ 61 w 221"/>
                  <a:gd name="T21" fmla="*/ 7 h 14"/>
                  <a:gd name="T22" fmla="*/ 61 w 221"/>
                  <a:gd name="T23" fmla="*/ 3 h 14"/>
                  <a:gd name="T24" fmla="*/ 74 w 221"/>
                  <a:gd name="T25" fmla="*/ 7 h 14"/>
                  <a:gd name="T26" fmla="*/ 74 w 221"/>
                  <a:gd name="T27" fmla="*/ 7 h 14"/>
                  <a:gd name="T28" fmla="*/ 74 w 221"/>
                  <a:gd name="T29" fmla="*/ 11 h 14"/>
                  <a:gd name="T30" fmla="*/ 74 w 221"/>
                  <a:gd name="T31" fmla="*/ 11 h 14"/>
                  <a:gd name="T32" fmla="*/ 86 w 221"/>
                  <a:gd name="T33" fmla="*/ 3 h 14"/>
                  <a:gd name="T34" fmla="*/ 86 w 221"/>
                  <a:gd name="T35" fmla="*/ 11 h 14"/>
                  <a:gd name="T36" fmla="*/ 86 w 221"/>
                  <a:gd name="T37" fmla="*/ 7 h 14"/>
                  <a:gd name="T38" fmla="*/ 86 w 221"/>
                  <a:gd name="T39" fmla="*/ 3 h 14"/>
                  <a:gd name="T40" fmla="*/ 98 w 221"/>
                  <a:gd name="T41" fmla="*/ 7 h 14"/>
                  <a:gd name="T42" fmla="*/ 98 w 221"/>
                  <a:gd name="T43" fmla="*/ 7 h 14"/>
                  <a:gd name="T44" fmla="*/ 98 w 221"/>
                  <a:gd name="T45" fmla="*/ 3 h 14"/>
                  <a:gd name="T46" fmla="*/ 98 w 221"/>
                  <a:gd name="T47" fmla="*/ 7 h 14"/>
                  <a:gd name="T48" fmla="*/ 111 w 221"/>
                  <a:gd name="T49" fmla="*/ 3 h 14"/>
                  <a:gd name="T50" fmla="*/ 111 w 221"/>
                  <a:gd name="T51" fmla="*/ 7 h 14"/>
                  <a:gd name="T52" fmla="*/ 111 w 221"/>
                  <a:gd name="T53" fmla="*/ 11 h 14"/>
                  <a:gd name="T54" fmla="*/ 111 w 221"/>
                  <a:gd name="T55" fmla="*/ 11 h 14"/>
                  <a:gd name="T56" fmla="*/ 123 w 221"/>
                  <a:gd name="T57" fmla="*/ 3 h 14"/>
                  <a:gd name="T58" fmla="*/ 123 w 221"/>
                  <a:gd name="T59" fmla="*/ 3 h 14"/>
                  <a:gd name="T60" fmla="*/ 123 w 221"/>
                  <a:gd name="T61" fmla="*/ 3 h 14"/>
                  <a:gd name="T62" fmla="*/ 135 w 221"/>
                  <a:gd name="T63" fmla="*/ 7 h 14"/>
                  <a:gd name="T64" fmla="*/ 135 w 221"/>
                  <a:gd name="T65" fmla="*/ 7 h 14"/>
                  <a:gd name="T66" fmla="*/ 135 w 221"/>
                  <a:gd name="T67" fmla="*/ 11 h 14"/>
                  <a:gd name="T68" fmla="*/ 135 w 221"/>
                  <a:gd name="T69" fmla="*/ 11 h 14"/>
                  <a:gd name="T70" fmla="*/ 147 w 221"/>
                  <a:gd name="T71" fmla="*/ 7 h 14"/>
                  <a:gd name="T72" fmla="*/ 147 w 221"/>
                  <a:gd name="T73" fmla="*/ 7 h 14"/>
                  <a:gd name="T74" fmla="*/ 147 w 221"/>
                  <a:gd name="T75" fmla="*/ 3 h 14"/>
                  <a:gd name="T76" fmla="*/ 147 w 221"/>
                  <a:gd name="T77" fmla="*/ 11 h 14"/>
                  <a:gd name="T78" fmla="*/ 160 w 221"/>
                  <a:gd name="T79" fmla="*/ 3 h 14"/>
                  <a:gd name="T80" fmla="*/ 160 w 221"/>
                  <a:gd name="T81" fmla="*/ 7 h 14"/>
                  <a:gd name="T82" fmla="*/ 160 w 221"/>
                  <a:gd name="T83" fmla="*/ 3 h 14"/>
                  <a:gd name="T84" fmla="*/ 160 w 221"/>
                  <a:gd name="T85" fmla="*/ 3 h 14"/>
                  <a:gd name="T86" fmla="*/ 172 w 221"/>
                  <a:gd name="T87" fmla="*/ 11 h 14"/>
                  <a:gd name="T88" fmla="*/ 172 w 221"/>
                  <a:gd name="T89" fmla="*/ 3 h 14"/>
                  <a:gd name="T90" fmla="*/ 172 w 221"/>
                  <a:gd name="T91" fmla="*/ 7 h 14"/>
                  <a:gd name="T92" fmla="*/ 172 w 221"/>
                  <a:gd name="T93" fmla="*/ 3 h 14"/>
                  <a:gd name="T94" fmla="*/ 184 w 221"/>
                  <a:gd name="T95" fmla="*/ 3 h 14"/>
                  <a:gd name="T96" fmla="*/ 184 w 221"/>
                  <a:gd name="T97" fmla="*/ 7 h 14"/>
                  <a:gd name="T98" fmla="*/ 184 w 221"/>
                  <a:gd name="T99" fmla="*/ 7 h 14"/>
                  <a:gd name="T100" fmla="*/ 184 w 221"/>
                  <a:gd name="T101" fmla="*/ 7 h 14"/>
                  <a:gd name="T102" fmla="*/ 196 w 221"/>
                  <a:gd name="T103" fmla="*/ 3 h 14"/>
                  <a:gd name="T104" fmla="*/ 196 w 221"/>
                  <a:gd name="T105" fmla="*/ 3 h 14"/>
                  <a:gd name="T106" fmla="*/ 196 w 221"/>
                  <a:gd name="T107" fmla="*/ 7 h 14"/>
                  <a:gd name="T108" fmla="*/ 196 w 221"/>
                  <a:gd name="T109" fmla="*/ 3 h 14"/>
                  <a:gd name="T110" fmla="*/ 209 w 221"/>
                  <a:gd name="T111" fmla="*/ 3 h 14"/>
                  <a:gd name="T112" fmla="*/ 209 w 221"/>
                  <a:gd name="T113" fmla="*/ 11 h 14"/>
                  <a:gd name="T114" fmla="*/ 209 w 221"/>
                  <a:gd name="T115" fmla="*/ 14 h 14"/>
                  <a:gd name="T116" fmla="*/ 221 w 221"/>
                  <a:gd name="T117" fmla="*/ 11 h 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1" h="14">
                    <a:moveTo>
                      <a:pt x="0" y="7"/>
                    </a:moveTo>
                    <a:lnTo>
                      <a:pt x="12" y="11"/>
                    </a:lnTo>
                    <a:lnTo>
                      <a:pt x="25" y="7"/>
                    </a:lnTo>
                    <a:lnTo>
                      <a:pt x="25" y="11"/>
                    </a:lnTo>
                    <a:lnTo>
                      <a:pt x="37" y="7"/>
                    </a:lnTo>
                    <a:lnTo>
                      <a:pt x="37" y="11"/>
                    </a:lnTo>
                    <a:lnTo>
                      <a:pt x="37" y="3"/>
                    </a:lnTo>
                    <a:lnTo>
                      <a:pt x="50" y="11"/>
                    </a:lnTo>
                    <a:lnTo>
                      <a:pt x="50" y="7"/>
                    </a:lnTo>
                    <a:lnTo>
                      <a:pt x="61" y="7"/>
                    </a:lnTo>
                    <a:lnTo>
                      <a:pt x="61" y="3"/>
                    </a:lnTo>
                    <a:lnTo>
                      <a:pt x="61" y="7"/>
                    </a:lnTo>
                    <a:lnTo>
                      <a:pt x="61" y="11"/>
                    </a:lnTo>
                    <a:lnTo>
                      <a:pt x="61" y="3"/>
                    </a:lnTo>
                    <a:lnTo>
                      <a:pt x="74" y="7"/>
                    </a:lnTo>
                    <a:lnTo>
                      <a:pt x="74" y="11"/>
                    </a:lnTo>
                    <a:lnTo>
                      <a:pt x="74" y="7"/>
                    </a:lnTo>
                    <a:lnTo>
                      <a:pt x="74" y="11"/>
                    </a:lnTo>
                    <a:lnTo>
                      <a:pt x="86" y="3"/>
                    </a:lnTo>
                    <a:lnTo>
                      <a:pt x="86" y="11"/>
                    </a:lnTo>
                    <a:lnTo>
                      <a:pt x="86" y="7"/>
                    </a:lnTo>
                    <a:lnTo>
                      <a:pt x="86" y="3"/>
                    </a:lnTo>
                    <a:lnTo>
                      <a:pt x="98" y="11"/>
                    </a:lnTo>
                    <a:lnTo>
                      <a:pt x="98" y="7"/>
                    </a:lnTo>
                    <a:lnTo>
                      <a:pt x="98" y="3"/>
                    </a:lnTo>
                    <a:lnTo>
                      <a:pt x="98" y="7"/>
                    </a:lnTo>
                    <a:lnTo>
                      <a:pt x="98" y="3"/>
                    </a:lnTo>
                    <a:lnTo>
                      <a:pt x="98" y="7"/>
                    </a:lnTo>
                    <a:lnTo>
                      <a:pt x="111" y="3"/>
                    </a:lnTo>
                    <a:lnTo>
                      <a:pt x="111" y="7"/>
                    </a:lnTo>
                    <a:lnTo>
                      <a:pt x="111" y="11"/>
                    </a:lnTo>
                    <a:lnTo>
                      <a:pt x="111" y="7"/>
                    </a:lnTo>
                    <a:lnTo>
                      <a:pt x="111" y="11"/>
                    </a:lnTo>
                    <a:lnTo>
                      <a:pt x="123" y="11"/>
                    </a:lnTo>
                    <a:lnTo>
                      <a:pt x="123" y="3"/>
                    </a:lnTo>
                    <a:lnTo>
                      <a:pt x="135" y="7"/>
                    </a:lnTo>
                    <a:lnTo>
                      <a:pt x="135" y="11"/>
                    </a:lnTo>
                    <a:lnTo>
                      <a:pt x="135" y="7"/>
                    </a:lnTo>
                    <a:lnTo>
                      <a:pt x="135" y="3"/>
                    </a:lnTo>
                    <a:lnTo>
                      <a:pt x="135" y="11"/>
                    </a:lnTo>
                    <a:lnTo>
                      <a:pt x="135" y="3"/>
                    </a:lnTo>
                    <a:lnTo>
                      <a:pt x="135" y="11"/>
                    </a:lnTo>
                    <a:lnTo>
                      <a:pt x="135" y="3"/>
                    </a:lnTo>
                    <a:lnTo>
                      <a:pt x="147" y="7"/>
                    </a:lnTo>
                    <a:lnTo>
                      <a:pt x="147" y="3"/>
                    </a:lnTo>
                    <a:lnTo>
                      <a:pt x="147" y="7"/>
                    </a:lnTo>
                    <a:lnTo>
                      <a:pt x="147" y="3"/>
                    </a:lnTo>
                    <a:lnTo>
                      <a:pt x="147" y="7"/>
                    </a:lnTo>
                    <a:lnTo>
                      <a:pt x="147" y="11"/>
                    </a:lnTo>
                    <a:lnTo>
                      <a:pt x="147" y="7"/>
                    </a:lnTo>
                    <a:lnTo>
                      <a:pt x="160" y="3"/>
                    </a:lnTo>
                    <a:lnTo>
                      <a:pt x="160" y="7"/>
                    </a:lnTo>
                    <a:lnTo>
                      <a:pt x="160" y="3"/>
                    </a:lnTo>
                    <a:lnTo>
                      <a:pt x="160" y="0"/>
                    </a:lnTo>
                    <a:lnTo>
                      <a:pt x="172" y="11"/>
                    </a:lnTo>
                    <a:lnTo>
                      <a:pt x="172" y="3"/>
                    </a:lnTo>
                    <a:lnTo>
                      <a:pt x="172" y="7"/>
                    </a:lnTo>
                    <a:lnTo>
                      <a:pt x="172" y="3"/>
                    </a:lnTo>
                    <a:lnTo>
                      <a:pt x="184" y="3"/>
                    </a:lnTo>
                    <a:lnTo>
                      <a:pt x="184" y="7"/>
                    </a:lnTo>
                    <a:lnTo>
                      <a:pt x="196" y="3"/>
                    </a:lnTo>
                    <a:lnTo>
                      <a:pt x="196" y="7"/>
                    </a:lnTo>
                    <a:lnTo>
                      <a:pt x="196" y="3"/>
                    </a:lnTo>
                    <a:lnTo>
                      <a:pt x="196" y="7"/>
                    </a:lnTo>
                    <a:lnTo>
                      <a:pt x="196" y="3"/>
                    </a:lnTo>
                    <a:lnTo>
                      <a:pt x="209" y="3"/>
                    </a:lnTo>
                    <a:lnTo>
                      <a:pt x="209" y="11"/>
                    </a:lnTo>
                    <a:lnTo>
                      <a:pt x="209" y="14"/>
                    </a:lnTo>
                    <a:lnTo>
                      <a:pt x="221" y="11"/>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98" name="Freeform 58"/>
              <p:cNvSpPr>
                <a:spLocks/>
              </p:cNvSpPr>
              <p:nvPr/>
            </p:nvSpPr>
            <p:spPr bwMode="auto">
              <a:xfrm>
                <a:off x="2307" y="3600"/>
                <a:ext cx="891" cy="142"/>
              </a:xfrm>
              <a:custGeom>
                <a:avLst/>
                <a:gdLst>
                  <a:gd name="T0" fmla="*/ 1464 w 600"/>
                  <a:gd name="T1" fmla="*/ 0 h 312"/>
                  <a:gd name="T2" fmla="*/ 3320 w 600"/>
                  <a:gd name="T3" fmla="*/ 0 h 312"/>
                  <a:gd name="T4" fmla="*/ 4283 w 600"/>
                  <a:gd name="T5" fmla="*/ 0 h 312"/>
                  <a:gd name="T6" fmla="*/ 5282 w 600"/>
                  <a:gd name="T7" fmla="*/ 0 h 312"/>
                  <a:gd name="T8" fmla="*/ 6234 w 600"/>
                  <a:gd name="T9" fmla="*/ 0 h 312"/>
                  <a:gd name="T10" fmla="*/ 7119 w 600"/>
                  <a:gd name="T11" fmla="*/ 0 h 312"/>
                  <a:gd name="T12" fmla="*/ 8043 w 600"/>
                  <a:gd name="T13" fmla="*/ 0 h 312"/>
                  <a:gd name="T14" fmla="*/ 10007 w 600"/>
                  <a:gd name="T15" fmla="*/ 0 h 312"/>
                  <a:gd name="T16" fmla="*/ 10872 w 600"/>
                  <a:gd name="T17" fmla="*/ 0 h 312"/>
                  <a:gd name="T18" fmla="*/ 11944 w 600"/>
                  <a:gd name="T19" fmla="*/ 0 h 312"/>
                  <a:gd name="T20" fmla="*/ 12876 w 600"/>
                  <a:gd name="T21" fmla="*/ 0 h 312"/>
                  <a:gd name="T22" fmla="*/ 13756 w 600"/>
                  <a:gd name="T23" fmla="*/ 0 h 312"/>
                  <a:gd name="T24" fmla="*/ 14710 w 600"/>
                  <a:gd name="T25" fmla="*/ 0 h 312"/>
                  <a:gd name="T26" fmla="*/ 16645 w 600"/>
                  <a:gd name="T27" fmla="*/ 0 h 312"/>
                  <a:gd name="T28" fmla="*/ 17568 w 600"/>
                  <a:gd name="T29" fmla="*/ 0 h 312"/>
                  <a:gd name="T30" fmla="*/ 18522 w 600"/>
                  <a:gd name="T31" fmla="*/ 0 h 312"/>
                  <a:gd name="T32" fmla="*/ 19501 w 600"/>
                  <a:gd name="T33" fmla="*/ 0 h 312"/>
                  <a:gd name="T34" fmla="*/ 20428 w 600"/>
                  <a:gd name="T35" fmla="*/ 0 h 312"/>
                  <a:gd name="T36" fmla="*/ 21378 w 600"/>
                  <a:gd name="T37" fmla="*/ 0 h 312"/>
                  <a:gd name="T38" fmla="*/ 23313 w 600"/>
                  <a:gd name="T39" fmla="*/ 0 h 312"/>
                  <a:gd name="T40" fmla="*/ 24272 w 600"/>
                  <a:gd name="T41" fmla="*/ 0 h 312"/>
                  <a:gd name="T42" fmla="*/ 25190 w 600"/>
                  <a:gd name="T43" fmla="*/ 0 h 312"/>
                  <a:gd name="T44" fmla="*/ 26231 w 600"/>
                  <a:gd name="T45" fmla="*/ 0 h 312"/>
                  <a:gd name="T46" fmla="*/ 27103 w 600"/>
                  <a:gd name="T47" fmla="*/ 0 h 312"/>
                  <a:gd name="T48" fmla="*/ 28077 w 600"/>
                  <a:gd name="T49" fmla="*/ 0 h 312"/>
                  <a:gd name="T50" fmla="*/ 30033 w 600"/>
                  <a:gd name="T51" fmla="*/ 0 h 312"/>
                  <a:gd name="T52" fmla="*/ 30931 w 600"/>
                  <a:gd name="T53" fmla="*/ 0 h 312"/>
                  <a:gd name="T54" fmla="*/ 31809 w 600"/>
                  <a:gd name="T55" fmla="*/ 0 h 312"/>
                  <a:gd name="T56" fmla="*/ 32905 w 600"/>
                  <a:gd name="T57" fmla="*/ 0 h 312"/>
                  <a:gd name="T58" fmla="*/ 33877 w 600"/>
                  <a:gd name="T59" fmla="*/ 0 h 312"/>
                  <a:gd name="T60" fmla="*/ 34679 w 600"/>
                  <a:gd name="T61" fmla="*/ 0 h 312"/>
                  <a:gd name="T62" fmla="*/ 36706 w 600"/>
                  <a:gd name="T63" fmla="*/ 0 h 312"/>
                  <a:gd name="T64" fmla="*/ 37654 w 600"/>
                  <a:gd name="T65" fmla="*/ 0 h 312"/>
                  <a:gd name="T66" fmla="*/ 38515 w 600"/>
                  <a:gd name="T67" fmla="*/ 0 h 312"/>
                  <a:gd name="T68" fmla="*/ 39445 w 600"/>
                  <a:gd name="T69" fmla="*/ 0 h 312"/>
                  <a:gd name="T70" fmla="*/ 40527 w 600"/>
                  <a:gd name="T71" fmla="*/ 0 h 312"/>
                  <a:gd name="T72" fmla="*/ 41409 w 600"/>
                  <a:gd name="T73" fmla="*/ 0 h 312"/>
                  <a:gd name="T74" fmla="*/ 42282 w 600"/>
                  <a:gd name="T75" fmla="*/ 0 h 312"/>
                  <a:gd name="T76" fmla="*/ 44292 w 600"/>
                  <a:gd name="T77" fmla="*/ 0 h 312"/>
                  <a:gd name="T78" fmla="*/ 45192 w 600"/>
                  <a:gd name="T79" fmla="*/ 0 h 312"/>
                  <a:gd name="T80" fmla="*/ 46124 w 600"/>
                  <a:gd name="T81" fmla="*/ 0 h 312"/>
                  <a:gd name="T82" fmla="*/ 47143 w 600"/>
                  <a:gd name="T83" fmla="*/ 0 h 312"/>
                  <a:gd name="T84" fmla="*/ 48075 w 600"/>
                  <a:gd name="T85" fmla="*/ 0 h 312"/>
                  <a:gd name="T86" fmla="*/ 49020 w 600"/>
                  <a:gd name="T87" fmla="*/ 0 h 312"/>
                  <a:gd name="T88" fmla="*/ 50965 w 600"/>
                  <a:gd name="T89" fmla="*/ 0 h 312"/>
                  <a:gd name="T90" fmla="*/ 51917 w 600"/>
                  <a:gd name="T91" fmla="*/ 0 h 312"/>
                  <a:gd name="T92" fmla="*/ 52802 w 600"/>
                  <a:gd name="T93" fmla="*/ 0 h 312"/>
                  <a:gd name="T94" fmla="*/ 53843 w 600"/>
                  <a:gd name="T95" fmla="*/ 0 h 312"/>
                  <a:gd name="T96" fmla="*/ 54747 w 600"/>
                  <a:gd name="T97" fmla="*/ 0 h 312"/>
                  <a:gd name="T98" fmla="*/ 55690 w 600"/>
                  <a:gd name="T99" fmla="*/ 0 h 312"/>
                  <a:gd name="T100" fmla="*/ 57627 w 600"/>
                  <a:gd name="T101" fmla="*/ 0 h 312"/>
                  <a:gd name="T102" fmla="*/ 58576 w 600"/>
                  <a:gd name="T103" fmla="*/ 0 h 312"/>
                  <a:gd name="T104" fmla="*/ 59458 w 600"/>
                  <a:gd name="T105" fmla="*/ 0 h 312"/>
                  <a:gd name="T106" fmla="*/ 60410 w 600"/>
                  <a:gd name="T107" fmla="*/ 0 h 312"/>
                  <a:gd name="T108" fmla="*/ 61424 w 600"/>
                  <a:gd name="T109" fmla="*/ 0 h 312"/>
                  <a:gd name="T110" fmla="*/ 62328 w 600"/>
                  <a:gd name="T111" fmla="*/ 0 h 312"/>
                  <a:gd name="T112" fmla="*/ 64301 w 600"/>
                  <a:gd name="T113" fmla="*/ 0 h 312"/>
                  <a:gd name="T114" fmla="*/ 65184 w 600"/>
                  <a:gd name="T115" fmla="*/ 0 h 312"/>
                  <a:gd name="T116" fmla="*/ 66129 w 600"/>
                  <a:gd name="T117" fmla="*/ 0 h 312"/>
                  <a:gd name="T118" fmla="*/ 68062 w 600"/>
                  <a:gd name="T119" fmla="*/ 0 h 3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312">
                    <a:moveTo>
                      <a:pt x="1" y="268"/>
                    </a:moveTo>
                    <a:cubicBezTo>
                      <a:pt x="0" y="312"/>
                      <a:pt x="12" y="191"/>
                      <a:pt x="13" y="167"/>
                    </a:cubicBezTo>
                    <a:lnTo>
                      <a:pt x="13" y="95"/>
                    </a:lnTo>
                    <a:lnTo>
                      <a:pt x="13" y="72"/>
                    </a:lnTo>
                    <a:lnTo>
                      <a:pt x="13" y="36"/>
                    </a:lnTo>
                    <a:lnTo>
                      <a:pt x="13" y="0"/>
                    </a:lnTo>
                    <a:lnTo>
                      <a:pt x="13" y="12"/>
                    </a:lnTo>
                    <a:lnTo>
                      <a:pt x="13" y="24"/>
                    </a:lnTo>
                    <a:lnTo>
                      <a:pt x="13" y="48"/>
                    </a:lnTo>
                    <a:lnTo>
                      <a:pt x="21" y="24"/>
                    </a:lnTo>
                    <a:lnTo>
                      <a:pt x="21" y="36"/>
                    </a:lnTo>
                    <a:lnTo>
                      <a:pt x="21" y="24"/>
                    </a:lnTo>
                    <a:lnTo>
                      <a:pt x="21" y="36"/>
                    </a:lnTo>
                    <a:lnTo>
                      <a:pt x="21" y="12"/>
                    </a:lnTo>
                    <a:lnTo>
                      <a:pt x="21" y="24"/>
                    </a:lnTo>
                    <a:lnTo>
                      <a:pt x="21" y="12"/>
                    </a:lnTo>
                    <a:lnTo>
                      <a:pt x="29" y="0"/>
                    </a:lnTo>
                    <a:lnTo>
                      <a:pt x="29" y="24"/>
                    </a:lnTo>
                    <a:lnTo>
                      <a:pt x="37" y="24"/>
                    </a:lnTo>
                    <a:lnTo>
                      <a:pt x="37" y="12"/>
                    </a:lnTo>
                    <a:lnTo>
                      <a:pt x="37" y="36"/>
                    </a:lnTo>
                    <a:lnTo>
                      <a:pt x="37" y="24"/>
                    </a:lnTo>
                    <a:lnTo>
                      <a:pt x="37" y="48"/>
                    </a:lnTo>
                    <a:lnTo>
                      <a:pt x="37" y="36"/>
                    </a:lnTo>
                    <a:lnTo>
                      <a:pt x="46" y="24"/>
                    </a:lnTo>
                    <a:lnTo>
                      <a:pt x="46" y="36"/>
                    </a:lnTo>
                    <a:lnTo>
                      <a:pt x="46" y="59"/>
                    </a:lnTo>
                    <a:lnTo>
                      <a:pt x="46" y="48"/>
                    </a:lnTo>
                    <a:lnTo>
                      <a:pt x="46" y="72"/>
                    </a:lnTo>
                    <a:lnTo>
                      <a:pt x="46" y="59"/>
                    </a:lnTo>
                    <a:lnTo>
                      <a:pt x="54" y="59"/>
                    </a:lnTo>
                    <a:lnTo>
                      <a:pt x="54" y="72"/>
                    </a:lnTo>
                    <a:lnTo>
                      <a:pt x="54" y="83"/>
                    </a:lnTo>
                    <a:lnTo>
                      <a:pt x="54" y="72"/>
                    </a:lnTo>
                    <a:lnTo>
                      <a:pt x="62" y="83"/>
                    </a:lnTo>
                    <a:lnTo>
                      <a:pt x="62" y="72"/>
                    </a:lnTo>
                    <a:lnTo>
                      <a:pt x="62" y="83"/>
                    </a:lnTo>
                    <a:lnTo>
                      <a:pt x="62" y="95"/>
                    </a:lnTo>
                    <a:lnTo>
                      <a:pt x="70" y="95"/>
                    </a:lnTo>
                    <a:lnTo>
                      <a:pt x="70" y="119"/>
                    </a:lnTo>
                    <a:lnTo>
                      <a:pt x="70" y="107"/>
                    </a:lnTo>
                    <a:lnTo>
                      <a:pt x="70" y="95"/>
                    </a:lnTo>
                    <a:lnTo>
                      <a:pt x="70" y="107"/>
                    </a:lnTo>
                    <a:lnTo>
                      <a:pt x="79" y="95"/>
                    </a:lnTo>
                    <a:lnTo>
                      <a:pt x="79" y="107"/>
                    </a:lnTo>
                    <a:lnTo>
                      <a:pt x="79" y="95"/>
                    </a:lnTo>
                    <a:lnTo>
                      <a:pt x="79" y="107"/>
                    </a:lnTo>
                    <a:lnTo>
                      <a:pt x="87" y="107"/>
                    </a:lnTo>
                    <a:lnTo>
                      <a:pt x="87" y="131"/>
                    </a:lnTo>
                    <a:lnTo>
                      <a:pt x="87" y="107"/>
                    </a:lnTo>
                    <a:lnTo>
                      <a:pt x="87" y="131"/>
                    </a:lnTo>
                    <a:lnTo>
                      <a:pt x="87" y="119"/>
                    </a:lnTo>
                    <a:lnTo>
                      <a:pt x="87" y="131"/>
                    </a:lnTo>
                    <a:lnTo>
                      <a:pt x="95" y="131"/>
                    </a:lnTo>
                    <a:lnTo>
                      <a:pt x="95" y="119"/>
                    </a:lnTo>
                    <a:lnTo>
                      <a:pt x="95" y="107"/>
                    </a:lnTo>
                    <a:lnTo>
                      <a:pt x="95" y="131"/>
                    </a:lnTo>
                    <a:lnTo>
                      <a:pt x="95" y="119"/>
                    </a:lnTo>
                    <a:lnTo>
                      <a:pt x="95" y="131"/>
                    </a:lnTo>
                    <a:lnTo>
                      <a:pt x="104" y="131"/>
                    </a:lnTo>
                    <a:lnTo>
                      <a:pt x="112" y="143"/>
                    </a:lnTo>
                    <a:lnTo>
                      <a:pt x="112" y="131"/>
                    </a:lnTo>
                    <a:lnTo>
                      <a:pt x="112" y="143"/>
                    </a:lnTo>
                    <a:lnTo>
                      <a:pt x="112" y="154"/>
                    </a:lnTo>
                    <a:lnTo>
                      <a:pt x="112" y="131"/>
                    </a:lnTo>
                    <a:lnTo>
                      <a:pt x="112" y="143"/>
                    </a:lnTo>
                    <a:lnTo>
                      <a:pt x="120" y="143"/>
                    </a:lnTo>
                    <a:lnTo>
                      <a:pt x="120" y="131"/>
                    </a:lnTo>
                    <a:lnTo>
                      <a:pt x="120" y="154"/>
                    </a:lnTo>
                    <a:lnTo>
                      <a:pt x="120" y="167"/>
                    </a:lnTo>
                    <a:lnTo>
                      <a:pt x="120" y="154"/>
                    </a:lnTo>
                    <a:lnTo>
                      <a:pt x="128" y="143"/>
                    </a:lnTo>
                    <a:lnTo>
                      <a:pt x="128" y="154"/>
                    </a:lnTo>
                    <a:lnTo>
                      <a:pt x="128" y="167"/>
                    </a:lnTo>
                    <a:lnTo>
                      <a:pt x="128" y="154"/>
                    </a:lnTo>
                    <a:lnTo>
                      <a:pt x="128" y="167"/>
                    </a:lnTo>
                    <a:lnTo>
                      <a:pt x="128" y="179"/>
                    </a:lnTo>
                    <a:lnTo>
                      <a:pt x="137" y="154"/>
                    </a:lnTo>
                    <a:lnTo>
                      <a:pt x="137" y="179"/>
                    </a:lnTo>
                    <a:lnTo>
                      <a:pt x="137" y="154"/>
                    </a:lnTo>
                    <a:lnTo>
                      <a:pt x="137" y="167"/>
                    </a:lnTo>
                    <a:lnTo>
                      <a:pt x="137" y="154"/>
                    </a:lnTo>
                    <a:lnTo>
                      <a:pt x="145" y="167"/>
                    </a:lnTo>
                    <a:lnTo>
                      <a:pt x="145" y="179"/>
                    </a:lnTo>
                    <a:lnTo>
                      <a:pt x="145" y="167"/>
                    </a:lnTo>
                    <a:lnTo>
                      <a:pt x="145" y="154"/>
                    </a:lnTo>
                    <a:lnTo>
                      <a:pt x="145" y="167"/>
                    </a:lnTo>
                    <a:lnTo>
                      <a:pt x="145" y="179"/>
                    </a:lnTo>
                    <a:lnTo>
                      <a:pt x="153" y="179"/>
                    </a:lnTo>
                    <a:lnTo>
                      <a:pt x="153" y="167"/>
                    </a:lnTo>
                    <a:lnTo>
                      <a:pt x="153" y="179"/>
                    </a:lnTo>
                    <a:lnTo>
                      <a:pt x="153" y="167"/>
                    </a:lnTo>
                    <a:lnTo>
                      <a:pt x="153" y="179"/>
                    </a:lnTo>
                    <a:lnTo>
                      <a:pt x="161" y="179"/>
                    </a:lnTo>
                    <a:lnTo>
                      <a:pt x="161" y="190"/>
                    </a:lnTo>
                    <a:lnTo>
                      <a:pt x="161" y="179"/>
                    </a:lnTo>
                    <a:lnTo>
                      <a:pt x="161" y="202"/>
                    </a:lnTo>
                    <a:lnTo>
                      <a:pt x="161" y="179"/>
                    </a:lnTo>
                    <a:lnTo>
                      <a:pt x="170" y="179"/>
                    </a:lnTo>
                    <a:lnTo>
                      <a:pt x="170" y="190"/>
                    </a:lnTo>
                    <a:lnTo>
                      <a:pt x="170" y="179"/>
                    </a:lnTo>
                    <a:lnTo>
                      <a:pt x="170" y="190"/>
                    </a:lnTo>
                    <a:lnTo>
                      <a:pt x="178" y="179"/>
                    </a:lnTo>
                    <a:lnTo>
                      <a:pt x="178" y="190"/>
                    </a:lnTo>
                    <a:lnTo>
                      <a:pt x="178" y="179"/>
                    </a:lnTo>
                    <a:lnTo>
                      <a:pt x="178" y="202"/>
                    </a:lnTo>
                    <a:lnTo>
                      <a:pt x="186" y="190"/>
                    </a:lnTo>
                    <a:lnTo>
                      <a:pt x="186" y="179"/>
                    </a:lnTo>
                    <a:lnTo>
                      <a:pt x="186" y="190"/>
                    </a:lnTo>
                    <a:lnTo>
                      <a:pt x="186" y="179"/>
                    </a:lnTo>
                    <a:lnTo>
                      <a:pt x="186" y="190"/>
                    </a:lnTo>
                    <a:lnTo>
                      <a:pt x="186" y="179"/>
                    </a:lnTo>
                    <a:lnTo>
                      <a:pt x="195" y="190"/>
                    </a:lnTo>
                    <a:lnTo>
                      <a:pt x="195" y="202"/>
                    </a:lnTo>
                    <a:lnTo>
                      <a:pt x="195" y="190"/>
                    </a:lnTo>
                    <a:lnTo>
                      <a:pt x="195" y="202"/>
                    </a:lnTo>
                    <a:lnTo>
                      <a:pt x="195" y="190"/>
                    </a:lnTo>
                    <a:lnTo>
                      <a:pt x="195" y="202"/>
                    </a:lnTo>
                    <a:lnTo>
                      <a:pt x="195" y="190"/>
                    </a:lnTo>
                    <a:lnTo>
                      <a:pt x="203" y="202"/>
                    </a:lnTo>
                    <a:lnTo>
                      <a:pt x="203" y="190"/>
                    </a:lnTo>
                    <a:lnTo>
                      <a:pt x="203" y="202"/>
                    </a:lnTo>
                    <a:lnTo>
                      <a:pt x="211" y="202"/>
                    </a:lnTo>
                    <a:lnTo>
                      <a:pt x="219" y="202"/>
                    </a:lnTo>
                    <a:lnTo>
                      <a:pt x="219" y="190"/>
                    </a:lnTo>
                    <a:lnTo>
                      <a:pt x="219" y="202"/>
                    </a:lnTo>
                    <a:lnTo>
                      <a:pt x="219" y="190"/>
                    </a:lnTo>
                    <a:lnTo>
                      <a:pt x="228" y="202"/>
                    </a:lnTo>
                    <a:lnTo>
                      <a:pt x="228" y="215"/>
                    </a:lnTo>
                    <a:lnTo>
                      <a:pt x="228" y="202"/>
                    </a:lnTo>
                    <a:lnTo>
                      <a:pt x="228" y="215"/>
                    </a:lnTo>
                    <a:lnTo>
                      <a:pt x="228" y="202"/>
                    </a:lnTo>
                    <a:lnTo>
                      <a:pt x="236" y="202"/>
                    </a:lnTo>
                    <a:lnTo>
                      <a:pt x="236" y="215"/>
                    </a:lnTo>
                    <a:lnTo>
                      <a:pt x="236" y="202"/>
                    </a:lnTo>
                    <a:lnTo>
                      <a:pt x="236" y="215"/>
                    </a:lnTo>
                    <a:lnTo>
                      <a:pt x="236" y="202"/>
                    </a:lnTo>
                    <a:lnTo>
                      <a:pt x="244" y="202"/>
                    </a:lnTo>
                    <a:lnTo>
                      <a:pt x="244" y="215"/>
                    </a:lnTo>
                    <a:lnTo>
                      <a:pt x="244" y="202"/>
                    </a:lnTo>
                    <a:lnTo>
                      <a:pt x="244" y="215"/>
                    </a:lnTo>
                    <a:lnTo>
                      <a:pt x="244" y="202"/>
                    </a:lnTo>
                    <a:lnTo>
                      <a:pt x="252" y="202"/>
                    </a:lnTo>
                    <a:lnTo>
                      <a:pt x="252" y="226"/>
                    </a:lnTo>
                    <a:lnTo>
                      <a:pt x="252" y="215"/>
                    </a:lnTo>
                    <a:lnTo>
                      <a:pt x="252" y="202"/>
                    </a:lnTo>
                    <a:lnTo>
                      <a:pt x="252" y="215"/>
                    </a:lnTo>
                    <a:lnTo>
                      <a:pt x="252" y="226"/>
                    </a:lnTo>
                    <a:lnTo>
                      <a:pt x="261" y="226"/>
                    </a:lnTo>
                    <a:lnTo>
                      <a:pt x="261" y="215"/>
                    </a:lnTo>
                    <a:lnTo>
                      <a:pt x="261" y="226"/>
                    </a:lnTo>
                    <a:lnTo>
                      <a:pt x="261" y="202"/>
                    </a:lnTo>
                    <a:lnTo>
                      <a:pt x="261" y="226"/>
                    </a:lnTo>
                    <a:lnTo>
                      <a:pt x="261" y="215"/>
                    </a:lnTo>
                    <a:lnTo>
                      <a:pt x="261" y="226"/>
                    </a:lnTo>
                    <a:lnTo>
                      <a:pt x="269" y="215"/>
                    </a:lnTo>
                    <a:lnTo>
                      <a:pt x="269" y="202"/>
                    </a:lnTo>
                    <a:lnTo>
                      <a:pt x="269" y="215"/>
                    </a:lnTo>
                    <a:lnTo>
                      <a:pt x="269" y="202"/>
                    </a:lnTo>
                    <a:lnTo>
                      <a:pt x="269" y="215"/>
                    </a:lnTo>
                    <a:lnTo>
                      <a:pt x="269" y="202"/>
                    </a:lnTo>
                    <a:lnTo>
                      <a:pt x="277" y="215"/>
                    </a:lnTo>
                    <a:lnTo>
                      <a:pt x="277" y="226"/>
                    </a:lnTo>
                    <a:lnTo>
                      <a:pt x="277" y="215"/>
                    </a:lnTo>
                    <a:lnTo>
                      <a:pt x="277" y="202"/>
                    </a:lnTo>
                    <a:lnTo>
                      <a:pt x="286" y="226"/>
                    </a:lnTo>
                    <a:lnTo>
                      <a:pt x="286" y="215"/>
                    </a:lnTo>
                    <a:lnTo>
                      <a:pt x="286" y="226"/>
                    </a:lnTo>
                    <a:lnTo>
                      <a:pt x="286" y="202"/>
                    </a:lnTo>
                    <a:lnTo>
                      <a:pt x="286" y="215"/>
                    </a:lnTo>
                    <a:lnTo>
                      <a:pt x="286" y="249"/>
                    </a:lnTo>
                    <a:lnTo>
                      <a:pt x="294" y="215"/>
                    </a:lnTo>
                    <a:lnTo>
                      <a:pt x="294" y="238"/>
                    </a:lnTo>
                    <a:lnTo>
                      <a:pt x="294" y="215"/>
                    </a:lnTo>
                    <a:lnTo>
                      <a:pt x="294" y="238"/>
                    </a:lnTo>
                    <a:lnTo>
                      <a:pt x="294" y="226"/>
                    </a:lnTo>
                    <a:lnTo>
                      <a:pt x="294" y="215"/>
                    </a:lnTo>
                    <a:lnTo>
                      <a:pt x="302" y="238"/>
                    </a:lnTo>
                    <a:lnTo>
                      <a:pt x="302" y="226"/>
                    </a:lnTo>
                    <a:lnTo>
                      <a:pt x="302" y="238"/>
                    </a:lnTo>
                    <a:lnTo>
                      <a:pt x="302" y="226"/>
                    </a:lnTo>
                    <a:lnTo>
                      <a:pt x="302" y="238"/>
                    </a:lnTo>
                    <a:lnTo>
                      <a:pt x="302" y="226"/>
                    </a:lnTo>
                    <a:lnTo>
                      <a:pt x="310" y="238"/>
                    </a:lnTo>
                    <a:lnTo>
                      <a:pt x="310" y="226"/>
                    </a:lnTo>
                    <a:lnTo>
                      <a:pt x="310" y="215"/>
                    </a:lnTo>
                    <a:lnTo>
                      <a:pt x="310" y="226"/>
                    </a:lnTo>
                    <a:lnTo>
                      <a:pt x="319" y="226"/>
                    </a:lnTo>
                    <a:lnTo>
                      <a:pt x="319" y="215"/>
                    </a:lnTo>
                    <a:lnTo>
                      <a:pt x="319" y="238"/>
                    </a:lnTo>
                    <a:lnTo>
                      <a:pt x="319" y="226"/>
                    </a:lnTo>
                    <a:lnTo>
                      <a:pt x="319" y="238"/>
                    </a:lnTo>
                    <a:lnTo>
                      <a:pt x="319" y="226"/>
                    </a:lnTo>
                    <a:lnTo>
                      <a:pt x="327" y="226"/>
                    </a:lnTo>
                    <a:lnTo>
                      <a:pt x="327" y="238"/>
                    </a:lnTo>
                    <a:lnTo>
                      <a:pt x="327" y="226"/>
                    </a:lnTo>
                    <a:lnTo>
                      <a:pt x="335" y="215"/>
                    </a:lnTo>
                    <a:lnTo>
                      <a:pt x="335" y="238"/>
                    </a:lnTo>
                    <a:lnTo>
                      <a:pt x="335" y="226"/>
                    </a:lnTo>
                    <a:lnTo>
                      <a:pt x="335" y="238"/>
                    </a:lnTo>
                    <a:lnTo>
                      <a:pt x="335" y="249"/>
                    </a:lnTo>
                    <a:lnTo>
                      <a:pt x="335" y="238"/>
                    </a:lnTo>
                    <a:lnTo>
                      <a:pt x="335" y="226"/>
                    </a:lnTo>
                    <a:lnTo>
                      <a:pt x="343" y="238"/>
                    </a:lnTo>
                    <a:lnTo>
                      <a:pt x="343" y="226"/>
                    </a:lnTo>
                    <a:lnTo>
                      <a:pt x="343" y="238"/>
                    </a:lnTo>
                    <a:lnTo>
                      <a:pt x="352" y="238"/>
                    </a:lnTo>
                    <a:lnTo>
                      <a:pt x="352" y="226"/>
                    </a:lnTo>
                    <a:lnTo>
                      <a:pt x="352" y="238"/>
                    </a:lnTo>
                    <a:lnTo>
                      <a:pt x="352" y="249"/>
                    </a:lnTo>
                    <a:lnTo>
                      <a:pt x="352" y="238"/>
                    </a:lnTo>
                    <a:lnTo>
                      <a:pt x="352" y="226"/>
                    </a:lnTo>
                    <a:lnTo>
                      <a:pt x="360" y="238"/>
                    </a:lnTo>
                    <a:lnTo>
                      <a:pt x="360" y="249"/>
                    </a:lnTo>
                    <a:lnTo>
                      <a:pt x="360" y="238"/>
                    </a:lnTo>
                    <a:lnTo>
                      <a:pt x="360" y="226"/>
                    </a:lnTo>
                    <a:lnTo>
                      <a:pt x="368" y="238"/>
                    </a:lnTo>
                    <a:lnTo>
                      <a:pt x="368" y="215"/>
                    </a:lnTo>
                    <a:lnTo>
                      <a:pt x="368" y="226"/>
                    </a:lnTo>
                    <a:lnTo>
                      <a:pt x="368" y="249"/>
                    </a:lnTo>
                    <a:lnTo>
                      <a:pt x="368" y="238"/>
                    </a:lnTo>
                    <a:lnTo>
                      <a:pt x="368" y="249"/>
                    </a:lnTo>
                    <a:lnTo>
                      <a:pt x="368" y="226"/>
                    </a:lnTo>
                    <a:lnTo>
                      <a:pt x="368" y="238"/>
                    </a:lnTo>
                    <a:lnTo>
                      <a:pt x="377" y="238"/>
                    </a:lnTo>
                    <a:lnTo>
                      <a:pt x="377" y="249"/>
                    </a:lnTo>
                    <a:lnTo>
                      <a:pt x="377" y="238"/>
                    </a:lnTo>
                    <a:lnTo>
                      <a:pt x="377" y="249"/>
                    </a:lnTo>
                    <a:lnTo>
                      <a:pt x="385" y="238"/>
                    </a:lnTo>
                    <a:lnTo>
                      <a:pt x="385" y="249"/>
                    </a:lnTo>
                    <a:lnTo>
                      <a:pt x="385" y="238"/>
                    </a:lnTo>
                    <a:lnTo>
                      <a:pt x="385" y="249"/>
                    </a:lnTo>
                    <a:lnTo>
                      <a:pt x="393" y="238"/>
                    </a:lnTo>
                    <a:lnTo>
                      <a:pt x="393" y="249"/>
                    </a:lnTo>
                    <a:lnTo>
                      <a:pt x="393" y="238"/>
                    </a:lnTo>
                    <a:lnTo>
                      <a:pt x="393" y="249"/>
                    </a:lnTo>
                    <a:lnTo>
                      <a:pt x="401" y="238"/>
                    </a:lnTo>
                    <a:lnTo>
                      <a:pt x="401" y="226"/>
                    </a:lnTo>
                    <a:lnTo>
                      <a:pt x="401" y="238"/>
                    </a:lnTo>
                    <a:lnTo>
                      <a:pt x="401" y="249"/>
                    </a:lnTo>
                    <a:lnTo>
                      <a:pt x="401" y="238"/>
                    </a:lnTo>
                    <a:lnTo>
                      <a:pt x="410" y="238"/>
                    </a:lnTo>
                    <a:lnTo>
                      <a:pt x="410" y="249"/>
                    </a:lnTo>
                    <a:lnTo>
                      <a:pt x="410" y="238"/>
                    </a:lnTo>
                    <a:lnTo>
                      <a:pt x="410" y="249"/>
                    </a:lnTo>
                    <a:lnTo>
                      <a:pt x="410" y="238"/>
                    </a:lnTo>
                    <a:lnTo>
                      <a:pt x="410" y="249"/>
                    </a:lnTo>
                    <a:lnTo>
                      <a:pt x="418" y="238"/>
                    </a:lnTo>
                    <a:lnTo>
                      <a:pt x="418" y="249"/>
                    </a:lnTo>
                    <a:lnTo>
                      <a:pt x="418" y="238"/>
                    </a:lnTo>
                    <a:lnTo>
                      <a:pt x="426" y="249"/>
                    </a:lnTo>
                    <a:lnTo>
                      <a:pt x="426" y="238"/>
                    </a:lnTo>
                    <a:lnTo>
                      <a:pt x="426" y="249"/>
                    </a:lnTo>
                    <a:lnTo>
                      <a:pt x="426" y="238"/>
                    </a:lnTo>
                    <a:lnTo>
                      <a:pt x="434" y="249"/>
                    </a:lnTo>
                    <a:lnTo>
                      <a:pt x="434" y="262"/>
                    </a:lnTo>
                    <a:lnTo>
                      <a:pt x="434" y="249"/>
                    </a:lnTo>
                    <a:lnTo>
                      <a:pt x="443" y="249"/>
                    </a:lnTo>
                    <a:lnTo>
                      <a:pt x="443" y="262"/>
                    </a:lnTo>
                    <a:lnTo>
                      <a:pt x="443" y="249"/>
                    </a:lnTo>
                    <a:lnTo>
                      <a:pt x="451" y="249"/>
                    </a:lnTo>
                    <a:lnTo>
                      <a:pt x="451" y="274"/>
                    </a:lnTo>
                    <a:lnTo>
                      <a:pt x="451" y="249"/>
                    </a:lnTo>
                    <a:lnTo>
                      <a:pt x="451" y="238"/>
                    </a:lnTo>
                    <a:lnTo>
                      <a:pt x="451" y="249"/>
                    </a:lnTo>
                    <a:lnTo>
                      <a:pt x="451" y="262"/>
                    </a:lnTo>
                    <a:lnTo>
                      <a:pt x="451" y="249"/>
                    </a:lnTo>
                    <a:lnTo>
                      <a:pt x="459" y="249"/>
                    </a:lnTo>
                    <a:lnTo>
                      <a:pt x="459" y="262"/>
                    </a:lnTo>
                    <a:lnTo>
                      <a:pt x="459" y="249"/>
                    </a:lnTo>
                    <a:lnTo>
                      <a:pt x="459" y="262"/>
                    </a:lnTo>
                    <a:lnTo>
                      <a:pt x="468" y="249"/>
                    </a:lnTo>
                    <a:lnTo>
                      <a:pt x="468" y="262"/>
                    </a:lnTo>
                    <a:lnTo>
                      <a:pt x="468" y="249"/>
                    </a:lnTo>
                    <a:lnTo>
                      <a:pt x="468" y="262"/>
                    </a:lnTo>
                    <a:lnTo>
                      <a:pt x="468" y="249"/>
                    </a:lnTo>
                    <a:lnTo>
                      <a:pt x="476" y="249"/>
                    </a:lnTo>
                    <a:lnTo>
                      <a:pt x="476" y="238"/>
                    </a:lnTo>
                    <a:lnTo>
                      <a:pt x="476" y="249"/>
                    </a:lnTo>
                    <a:lnTo>
                      <a:pt x="484" y="249"/>
                    </a:lnTo>
                    <a:lnTo>
                      <a:pt x="492" y="249"/>
                    </a:lnTo>
                    <a:lnTo>
                      <a:pt x="492" y="274"/>
                    </a:lnTo>
                    <a:lnTo>
                      <a:pt x="492" y="249"/>
                    </a:lnTo>
                    <a:lnTo>
                      <a:pt x="501" y="249"/>
                    </a:lnTo>
                    <a:lnTo>
                      <a:pt x="509" y="249"/>
                    </a:lnTo>
                    <a:lnTo>
                      <a:pt x="509" y="262"/>
                    </a:lnTo>
                    <a:lnTo>
                      <a:pt x="509" y="249"/>
                    </a:lnTo>
                    <a:lnTo>
                      <a:pt x="509" y="238"/>
                    </a:lnTo>
                    <a:lnTo>
                      <a:pt x="509" y="249"/>
                    </a:lnTo>
                    <a:lnTo>
                      <a:pt x="517" y="249"/>
                    </a:lnTo>
                    <a:lnTo>
                      <a:pt x="517" y="262"/>
                    </a:lnTo>
                    <a:lnTo>
                      <a:pt x="517" y="249"/>
                    </a:lnTo>
                    <a:lnTo>
                      <a:pt x="517" y="262"/>
                    </a:lnTo>
                    <a:lnTo>
                      <a:pt x="517" y="249"/>
                    </a:lnTo>
                    <a:lnTo>
                      <a:pt x="517" y="262"/>
                    </a:lnTo>
                    <a:lnTo>
                      <a:pt x="525" y="249"/>
                    </a:lnTo>
                    <a:lnTo>
                      <a:pt x="525" y="274"/>
                    </a:lnTo>
                    <a:lnTo>
                      <a:pt x="525" y="249"/>
                    </a:lnTo>
                    <a:lnTo>
                      <a:pt x="534" y="249"/>
                    </a:lnTo>
                    <a:lnTo>
                      <a:pt x="534" y="262"/>
                    </a:lnTo>
                    <a:lnTo>
                      <a:pt x="534" y="249"/>
                    </a:lnTo>
                    <a:lnTo>
                      <a:pt x="534" y="262"/>
                    </a:lnTo>
                    <a:lnTo>
                      <a:pt x="542" y="249"/>
                    </a:lnTo>
                    <a:lnTo>
                      <a:pt x="542" y="262"/>
                    </a:lnTo>
                    <a:lnTo>
                      <a:pt x="542" y="249"/>
                    </a:lnTo>
                    <a:lnTo>
                      <a:pt x="550" y="249"/>
                    </a:lnTo>
                    <a:lnTo>
                      <a:pt x="550" y="262"/>
                    </a:lnTo>
                    <a:lnTo>
                      <a:pt x="550" y="249"/>
                    </a:lnTo>
                    <a:lnTo>
                      <a:pt x="559" y="249"/>
                    </a:lnTo>
                    <a:lnTo>
                      <a:pt x="559" y="262"/>
                    </a:lnTo>
                    <a:lnTo>
                      <a:pt x="559" y="249"/>
                    </a:lnTo>
                    <a:lnTo>
                      <a:pt x="559" y="262"/>
                    </a:lnTo>
                    <a:lnTo>
                      <a:pt x="559" y="249"/>
                    </a:lnTo>
                    <a:lnTo>
                      <a:pt x="567" y="249"/>
                    </a:lnTo>
                    <a:lnTo>
                      <a:pt x="567" y="262"/>
                    </a:lnTo>
                    <a:lnTo>
                      <a:pt x="567" y="249"/>
                    </a:lnTo>
                    <a:lnTo>
                      <a:pt x="567" y="274"/>
                    </a:lnTo>
                    <a:lnTo>
                      <a:pt x="575" y="249"/>
                    </a:lnTo>
                    <a:lnTo>
                      <a:pt x="575" y="274"/>
                    </a:lnTo>
                    <a:lnTo>
                      <a:pt x="575" y="249"/>
                    </a:lnTo>
                    <a:lnTo>
                      <a:pt x="575" y="262"/>
                    </a:lnTo>
                    <a:lnTo>
                      <a:pt x="575" y="249"/>
                    </a:lnTo>
                    <a:lnTo>
                      <a:pt x="575" y="262"/>
                    </a:lnTo>
                    <a:lnTo>
                      <a:pt x="583" y="249"/>
                    </a:lnTo>
                    <a:lnTo>
                      <a:pt x="583" y="262"/>
                    </a:lnTo>
                    <a:lnTo>
                      <a:pt x="592" y="262"/>
                    </a:lnTo>
                    <a:lnTo>
                      <a:pt x="592" y="249"/>
                    </a:lnTo>
                    <a:lnTo>
                      <a:pt x="592" y="262"/>
                    </a:lnTo>
                    <a:lnTo>
                      <a:pt x="600" y="249"/>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858" name="Group 59"/>
            <p:cNvGrpSpPr>
              <a:grpSpLocks/>
            </p:cNvGrpSpPr>
            <p:nvPr/>
          </p:nvGrpSpPr>
          <p:grpSpPr bwMode="auto">
            <a:xfrm>
              <a:off x="1255" y="2601"/>
              <a:ext cx="691" cy="155"/>
              <a:chOff x="2992" y="3296"/>
              <a:chExt cx="926" cy="123"/>
            </a:xfrm>
          </p:grpSpPr>
          <p:sp>
            <p:nvSpPr>
              <p:cNvPr id="33895" name="Freeform 60"/>
              <p:cNvSpPr>
                <a:spLocks/>
              </p:cNvSpPr>
              <p:nvPr/>
            </p:nvSpPr>
            <p:spPr bwMode="auto">
              <a:xfrm>
                <a:off x="2992" y="3296"/>
                <a:ext cx="224" cy="36"/>
              </a:xfrm>
              <a:custGeom>
                <a:avLst/>
                <a:gdLst>
                  <a:gd name="T0" fmla="*/ 8 w 224"/>
                  <a:gd name="T1" fmla="*/ 27 h 36"/>
                  <a:gd name="T2" fmla="*/ 16 w 224"/>
                  <a:gd name="T3" fmla="*/ 27 h 36"/>
                  <a:gd name="T4" fmla="*/ 24 w 224"/>
                  <a:gd name="T5" fmla="*/ 27 h 36"/>
                  <a:gd name="T6" fmla="*/ 32 w 224"/>
                  <a:gd name="T7" fmla="*/ 27 h 36"/>
                  <a:gd name="T8" fmla="*/ 40 w 224"/>
                  <a:gd name="T9" fmla="*/ 27 h 36"/>
                  <a:gd name="T10" fmla="*/ 48 w 224"/>
                  <a:gd name="T11" fmla="*/ 18 h 36"/>
                  <a:gd name="T12" fmla="*/ 48 w 224"/>
                  <a:gd name="T13" fmla="*/ 18 h 36"/>
                  <a:gd name="T14" fmla="*/ 56 w 224"/>
                  <a:gd name="T15" fmla="*/ 27 h 36"/>
                  <a:gd name="T16" fmla="*/ 64 w 224"/>
                  <a:gd name="T17" fmla="*/ 18 h 36"/>
                  <a:gd name="T18" fmla="*/ 72 w 224"/>
                  <a:gd name="T19" fmla="*/ 27 h 36"/>
                  <a:gd name="T20" fmla="*/ 80 w 224"/>
                  <a:gd name="T21" fmla="*/ 0 h 36"/>
                  <a:gd name="T22" fmla="*/ 88 w 224"/>
                  <a:gd name="T23" fmla="*/ 27 h 36"/>
                  <a:gd name="T24" fmla="*/ 96 w 224"/>
                  <a:gd name="T25" fmla="*/ 27 h 36"/>
                  <a:gd name="T26" fmla="*/ 104 w 224"/>
                  <a:gd name="T27" fmla="*/ 27 h 36"/>
                  <a:gd name="T28" fmla="*/ 112 w 224"/>
                  <a:gd name="T29" fmla="*/ 18 h 36"/>
                  <a:gd name="T30" fmla="*/ 120 w 224"/>
                  <a:gd name="T31" fmla="*/ 9 h 36"/>
                  <a:gd name="T32" fmla="*/ 128 w 224"/>
                  <a:gd name="T33" fmla="*/ 18 h 36"/>
                  <a:gd name="T34" fmla="*/ 136 w 224"/>
                  <a:gd name="T35" fmla="*/ 9 h 36"/>
                  <a:gd name="T36" fmla="*/ 144 w 224"/>
                  <a:gd name="T37" fmla="*/ 18 h 36"/>
                  <a:gd name="T38" fmla="*/ 152 w 224"/>
                  <a:gd name="T39" fmla="*/ 9 h 36"/>
                  <a:gd name="T40" fmla="*/ 160 w 224"/>
                  <a:gd name="T41" fmla="*/ 0 h 36"/>
                  <a:gd name="T42" fmla="*/ 168 w 224"/>
                  <a:gd name="T43" fmla="*/ 9 h 36"/>
                  <a:gd name="T44" fmla="*/ 176 w 224"/>
                  <a:gd name="T45" fmla="*/ 18 h 36"/>
                  <a:gd name="T46" fmla="*/ 184 w 224"/>
                  <a:gd name="T47" fmla="*/ 27 h 36"/>
                  <a:gd name="T48" fmla="*/ 192 w 224"/>
                  <a:gd name="T49" fmla="*/ 18 h 36"/>
                  <a:gd name="T50" fmla="*/ 192 w 224"/>
                  <a:gd name="T51" fmla="*/ 18 h 36"/>
                  <a:gd name="T52" fmla="*/ 200 w 224"/>
                  <a:gd name="T53" fmla="*/ 9 h 36"/>
                  <a:gd name="T54" fmla="*/ 200 w 224"/>
                  <a:gd name="T55" fmla="*/ 27 h 36"/>
                  <a:gd name="T56" fmla="*/ 208 w 224"/>
                  <a:gd name="T57" fmla="*/ 27 h 36"/>
                  <a:gd name="T58" fmla="*/ 216 w 224"/>
                  <a:gd name="T59" fmla="*/ 27 h 36"/>
                  <a:gd name="T60" fmla="*/ 216 w 224"/>
                  <a:gd name="T61" fmla="*/ 18 h 36"/>
                  <a:gd name="T62" fmla="*/ 224 w 224"/>
                  <a:gd name="T63" fmla="*/ 18 h 36"/>
                  <a:gd name="T64" fmla="*/ 224 w 224"/>
                  <a:gd name="T65" fmla="*/ 27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4" h="36">
                    <a:moveTo>
                      <a:pt x="0" y="27"/>
                    </a:moveTo>
                    <a:lnTo>
                      <a:pt x="8" y="27"/>
                    </a:lnTo>
                    <a:lnTo>
                      <a:pt x="16" y="27"/>
                    </a:lnTo>
                    <a:lnTo>
                      <a:pt x="16" y="36"/>
                    </a:lnTo>
                    <a:lnTo>
                      <a:pt x="24" y="27"/>
                    </a:lnTo>
                    <a:lnTo>
                      <a:pt x="24" y="36"/>
                    </a:lnTo>
                    <a:lnTo>
                      <a:pt x="32" y="27"/>
                    </a:lnTo>
                    <a:lnTo>
                      <a:pt x="40" y="27"/>
                    </a:lnTo>
                    <a:lnTo>
                      <a:pt x="48" y="18"/>
                    </a:lnTo>
                    <a:lnTo>
                      <a:pt x="56" y="27"/>
                    </a:lnTo>
                    <a:lnTo>
                      <a:pt x="64" y="27"/>
                    </a:lnTo>
                    <a:lnTo>
                      <a:pt x="64" y="18"/>
                    </a:lnTo>
                    <a:lnTo>
                      <a:pt x="72" y="27"/>
                    </a:lnTo>
                    <a:lnTo>
                      <a:pt x="80" y="18"/>
                    </a:lnTo>
                    <a:lnTo>
                      <a:pt x="80" y="0"/>
                    </a:lnTo>
                    <a:lnTo>
                      <a:pt x="88" y="9"/>
                    </a:lnTo>
                    <a:lnTo>
                      <a:pt x="88" y="27"/>
                    </a:lnTo>
                    <a:lnTo>
                      <a:pt x="96" y="9"/>
                    </a:lnTo>
                    <a:lnTo>
                      <a:pt x="96" y="27"/>
                    </a:lnTo>
                    <a:lnTo>
                      <a:pt x="104" y="27"/>
                    </a:lnTo>
                    <a:lnTo>
                      <a:pt x="112" y="18"/>
                    </a:lnTo>
                    <a:lnTo>
                      <a:pt x="120" y="9"/>
                    </a:lnTo>
                    <a:lnTo>
                      <a:pt x="120" y="18"/>
                    </a:lnTo>
                    <a:lnTo>
                      <a:pt x="128" y="18"/>
                    </a:lnTo>
                    <a:lnTo>
                      <a:pt x="136" y="9"/>
                    </a:lnTo>
                    <a:lnTo>
                      <a:pt x="136" y="18"/>
                    </a:lnTo>
                    <a:lnTo>
                      <a:pt x="144" y="18"/>
                    </a:lnTo>
                    <a:lnTo>
                      <a:pt x="144" y="9"/>
                    </a:lnTo>
                    <a:lnTo>
                      <a:pt x="152" y="9"/>
                    </a:lnTo>
                    <a:lnTo>
                      <a:pt x="160" y="0"/>
                    </a:lnTo>
                    <a:lnTo>
                      <a:pt x="160" y="27"/>
                    </a:lnTo>
                    <a:lnTo>
                      <a:pt x="168" y="9"/>
                    </a:lnTo>
                    <a:lnTo>
                      <a:pt x="176" y="18"/>
                    </a:lnTo>
                    <a:lnTo>
                      <a:pt x="176" y="9"/>
                    </a:lnTo>
                    <a:lnTo>
                      <a:pt x="184" y="27"/>
                    </a:lnTo>
                    <a:lnTo>
                      <a:pt x="184" y="0"/>
                    </a:lnTo>
                    <a:lnTo>
                      <a:pt x="192" y="18"/>
                    </a:lnTo>
                    <a:lnTo>
                      <a:pt x="192" y="27"/>
                    </a:lnTo>
                    <a:lnTo>
                      <a:pt x="200" y="9"/>
                    </a:lnTo>
                    <a:lnTo>
                      <a:pt x="200" y="27"/>
                    </a:lnTo>
                    <a:lnTo>
                      <a:pt x="208" y="27"/>
                    </a:lnTo>
                    <a:lnTo>
                      <a:pt x="216" y="27"/>
                    </a:lnTo>
                    <a:lnTo>
                      <a:pt x="216" y="18"/>
                    </a:lnTo>
                    <a:lnTo>
                      <a:pt x="224" y="18"/>
                    </a:lnTo>
                    <a:lnTo>
                      <a:pt x="224"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96" name="Freeform 61"/>
              <p:cNvSpPr>
                <a:spLocks/>
              </p:cNvSpPr>
              <p:nvPr/>
            </p:nvSpPr>
            <p:spPr bwMode="auto">
              <a:xfrm>
                <a:off x="3216" y="3312"/>
                <a:ext cx="702" cy="107"/>
              </a:xfrm>
              <a:custGeom>
                <a:avLst/>
                <a:gdLst>
                  <a:gd name="T0" fmla="*/ 2147483647 w 88"/>
                  <a:gd name="T1" fmla="*/ 2147483647 h 12"/>
                  <a:gd name="T2" fmla="*/ 2147483647 w 88"/>
                  <a:gd name="T3" fmla="*/ 2147483647 h 12"/>
                  <a:gd name="T4" fmla="*/ 2147483647 w 88"/>
                  <a:gd name="T5" fmla="*/ 2147483647 h 12"/>
                  <a:gd name="T6" fmla="*/ 2147483647 w 88"/>
                  <a:gd name="T7" fmla="*/ 2147483647 h 12"/>
                  <a:gd name="T8" fmla="*/ 2147483647 w 88"/>
                  <a:gd name="T9" fmla="*/ 2147483647 h 12"/>
                  <a:gd name="T10" fmla="*/ 2147483647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859" name="Group 62"/>
            <p:cNvGrpSpPr>
              <a:grpSpLocks/>
            </p:cNvGrpSpPr>
            <p:nvPr/>
          </p:nvGrpSpPr>
          <p:grpSpPr bwMode="auto">
            <a:xfrm>
              <a:off x="1288" y="2619"/>
              <a:ext cx="520" cy="175"/>
              <a:chOff x="2980" y="3377"/>
              <a:chExt cx="699" cy="132"/>
            </a:xfrm>
          </p:grpSpPr>
          <p:sp>
            <p:nvSpPr>
              <p:cNvPr id="33891" name="Freeform 63"/>
              <p:cNvSpPr>
                <a:spLocks/>
              </p:cNvSpPr>
              <p:nvPr/>
            </p:nvSpPr>
            <p:spPr bwMode="auto">
              <a:xfrm>
                <a:off x="3164" y="3385"/>
                <a:ext cx="205" cy="124"/>
              </a:xfrm>
              <a:custGeom>
                <a:avLst/>
                <a:gdLst>
                  <a:gd name="T0" fmla="*/ 2 w 260"/>
                  <a:gd name="T1" fmla="*/ 1 h 195"/>
                  <a:gd name="T2" fmla="*/ 2 w 260"/>
                  <a:gd name="T3" fmla="*/ 1 h 195"/>
                  <a:gd name="T4" fmla="*/ 2 w 260"/>
                  <a:gd name="T5" fmla="*/ 1 h 195"/>
                  <a:gd name="T6" fmla="*/ 2 w 260"/>
                  <a:gd name="T7" fmla="*/ 1 h 195"/>
                  <a:gd name="T8" fmla="*/ 2 w 260"/>
                  <a:gd name="T9" fmla="*/ 1 h 195"/>
                  <a:gd name="T10" fmla="*/ 2 w 260"/>
                  <a:gd name="T11" fmla="*/ 1 h 195"/>
                  <a:gd name="T12" fmla="*/ 2 w 260"/>
                  <a:gd name="T13" fmla="*/ 1 h 195"/>
                  <a:gd name="T14" fmla="*/ 2 w 260"/>
                  <a:gd name="T15" fmla="*/ 1 h 195"/>
                  <a:gd name="T16" fmla="*/ 2 w 260"/>
                  <a:gd name="T17" fmla="*/ 1 h 195"/>
                  <a:gd name="T18" fmla="*/ 3 w 260"/>
                  <a:gd name="T19" fmla="*/ 1 h 195"/>
                  <a:gd name="T20" fmla="*/ 3 w 260"/>
                  <a:gd name="T21" fmla="*/ 1 h 195"/>
                  <a:gd name="T22" fmla="*/ 4 w 260"/>
                  <a:gd name="T23" fmla="*/ 1 h 195"/>
                  <a:gd name="T24" fmla="*/ 4 w 260"/>
                  <a:gd name="T25" fmla="*/ 1 h 195"/>
                  <a:gd name="T26" fmla="*/ 4 w 260"/>
                  <a:gd name="T27" fmla="*/ 1 h 195"/>
                  <a:gd name="T28" fmla="*/ 4 w 260"/>
                  <a:gd name="T29" fmla="*/ 1 h 195"/>
                  <a:gd name="T30" fmla="*/ 5 w 260"/>
                  <a:gd name="T31" fmla="*/ 1 h 195"/>
                  <a:gd name="T32" fmla="*/ 5 w 260"/>
                  <a:gd name="T33" fmla="*/ 1 h 195"/>
                  <a:gd name="T34" fmla="*/ 5 w 260"/>
                  <a:gd name="T35" fmla="*/ 1 h 195"/>
                  <a:gd name="T36" fmla="*/ 5 w 260"/>
                  <a:gd name="T37" fmla="*/ 1 h 195"/>
                  <a:gd name="T38" fmla="*/ 6 w 260"/>
                  <a:gd name="T39" fmla="*/ 1 h 195"/>
                  <a:gd name="T40" fmla="*/ 6 w 260"/>
                  <a:gd name="T41" fmla="*/ 1 h 195"/>
                  <a:gd name="T42" fmla="*/ 6 w 260"/>
                  <a:gd name="T43" fmla="*/ 1 h 195"/>
                  <a:gd name="T44" fmla="*/ 6 w 260"/>
                  <a:gd name="T45" fmla="*/ 1 h 195"/>
                  <a:gd name="T46" fmla="*/ 6 w 260"/>
                  <a:gd name="T47" fmla="*/ 1 h 195"/>
                  <a:gd name="T48" fmla="*/ 6 w 260"/>
                  <a:gd name="T49" fmla="*/ 1 h 195"/>
                  <a:gd name="T50" fmla="*/ 7 w 260"/>
                  <a:gd name="T51" fmla="*/ 1 h 195"/>
                  <a:gd name="T52" fmla="*/ 7 w 260"/>
                  <a:gd name="T53" fmla="*/ 1 h 195"/>
                  <a:gd name="T54" fmla="*/ 8 w 260"/>
                  <a:gd name="T55" fmla="*/ 1 h 195"/>
                  <a:gd name="T56" fmla="*/ 8 w 260"/>
                  <a:gd name="T57" fmla="*/ 1 h 195"/>
                  <a:gd name="T58" fmla="*/ 8 w 260"/>
                  <a:gd name="T59" fmla="*/ 1 h 195"/>
                  <a:gd name="T60" fmla="*/ 8 w 260"/>
                  <a:gd name="T61" fmla="*/ 1 h 195"/>
                  <a:gd name="T62" fmla="*/ 9 w 260"/>
                  <a:gd name="T63" fmla="*/ 1 h 195"/>
                  <a:gd name="T64" fmla="*/ 9 w 260"/>
                  <a:gd name="T65" fmla="*/ 1 h 195"/>
                  <a:gd name="T66" fmla="*/ 9 w 260"/>
                  <a:gd name="T67" fmla="*/ 1 h 195"/>
                  <a:gd name="T68" fmla="*/ 9 w 260"/>
                  <a:gd name="T69" fmla="*/ 1 h 195"/>
                  <a:gd name="T70" fmla="*/ 10 w 260"/>
                  <a:gd name="T71" fmla="*/ 1 h 195"/>
                  <a:gd name="T72" fmla="*/ 10 w 260"/>
                  <a:gd name="T73" fmla="*/ 1 h 195"/>
                  <a:gd name="T74" fmla="*/ 10 w 260"/>
                  <a:gd name="T75" fmla="*/ 1 h 195"/>
                  <a:gd name="T76" fmla="*/ 10 w 260"/>
                  <a:gd name="T77" fmla="*/ 1 h 195"/>
                  <a:gd name="T78" fmla="*/ 10 w 260"/>
                  <a:gd name="T79" fmla="*/ 1 h 195"/>
                  <a:gd name="T80" fmla="*/ 11 w 260"/>
                  <a:gd name="T81" fmla="*/ 1 h 195"/>
                  <a:gd name="T82" fmla="*/ 11 w 260"/>
                  <a:gd name="T83" fmla="*/ 1 h 195"/>
                  <a:gd name="T84" fmla="*/ 12 w 260"/>
                  <a:gd name="T85" fmla="*/ 1 h 195"/>
                  <a:gd name="T86" fmla="*/ 12 w 260"/>
                  <a:gd name="T87" fmla="*/ 1 h 195"/>
                  <a:gd name="T88" fmla="*/ 13 w 260"/>
                  <a:gd name="T89" fmla="*/ 1 h 195"/>
                  <a:gd name="T90" fmla="*/ 13 w 260"/>
                  <a:gd name="T91" fmla="*/ 1 h 195"/>
                  <a:gd name="T92" fmla="*/ 13 w 260"/>
                  <a:gd name="T93" fmla="*/ 1 h 195"/>
                  <a:gd name="T94" fmla="*/ 13 w 260"/>
                  <a:gd name="T95" fmla="*/ 1 h 195"/>
                  <a:gd name="T96" fmla="*/ 13 w 260"/>
                  <a:gd name="T97" fmla="*/ 1 h 195"/>
                  <a:gd name="T98" fmla="*/ 13 w 260"/>
                  <a:gd name="T99" fmla="*/ 1 h 195"/>
                  <a:gd name="T100" fmla="*/ 13 w 260"/>
                  <a:gd name="T101" fmla="*/ 1 h 195"/>
                  <a:gd name="T102" fmla="*/ 13 w 260"/>
                  <a:gd name="T103" fmla="*/ 1 h 195"/>
                  <a:gd name="T104" fmla="*/ 14 w 260"/>
                  <a:gd name="T105" fmla="*/ 1 h 195"/>
                  <a:gd name="T106" fmla="*/ 15 w 260"/>
                  <a:gd name="T107" fmla="*/ 1 h 195"/>
                  <a:gd name="T108" fmla="*/ 15 w 260"/>
                  <a:gd name="T109" fmla="*/ 1 h 195"/>
                  <a:gd name="T110" fmla="*/ 15 w 260"/>
                  <a:gd name="T111" fmla="*/ 1 h 19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60" h="195">
                    <a:moveTo>
                      <a:pt x="0" y="0"/>
                    </a:moveTo>
                    <a:lnTo>
                      <a:pt x="8" y="135"/>
                    </a:lnTo>
                    <a:lnTo>
                      <a:pt x="8" y="141"/>
                    </a:lnTo>
                    <a:lnTo>
                      <a:pt x="8" y="147"/>
                    </a:lnTo>
                    <a:lnTo>
                      <a:pt x="14" y="159"/>
                    </a:lnTo>
                    <a:lnTo>
                      <a:pt x="14" y="165"/>
                    </a:lnTo>
                    <a:lnTo>
                      <a:pt x="14" y="171"/>
                    </a:lnTo>
                    <a:lnTo>
                      <a:pt x="14" y="177"/>
                    </a:lnTo>
                    <a:lnTo>
                      <a:pt x="20" y="177"/>
                    </a:lnTo>
                    <a:lnTo>
                      <a:pt x="20" y="183"/>
                    </a:lnTo>
                    <a:lnTo>
                      <a:pt x="20" y="177"/>
                    </a:lnTo>
                    <a:lnTo>
                      <a:pt x="26" y="183"/>
                    </a:lnTo>
                    <a:lnTo>
                      <a:pt x="32" y="183"/>
                    </a:lnTo>
                    <a:lnTo>
                      <a:pt x="32" y="195"/>
                    </a:lnTo>
                    <a:lnTo>
                      <a:pt x="32" y="177"/>
                    </a:lnTo>
                    <a:lnTo>
                      <a:pt x="32" y="183"/>
                    </a:lnTo>
                    <a:lnTo>
                      <a:pt x="38" y="183"/>
                    </a:lnTo>
                    <a:lnTo>
                      <a:pt x="44" y="183"/>
                    </a:lnTo>
                    <a:lnTo>
                      <a:pt x="44" y="195"/>
                    </a:lnTo>
                    <a:lnTo>
                      <a:pt x="44" y="183"/>
                    </a:lnTo>
                    <a:lnTo>
                      <a:pt x="44" y="189"/>
                    </a:lnTo>
                    <a:lnTo>
                      <a:pt x="50" y="183"/>
                    </a:lnTo>
                    <a:lnTo>
                      <a:pt x="50" y="189"/>
                    </a:lnTo>
                    <a:lnTo>
                      <a:pt x="50" y="183"/>
                    </a:lnTo>
                    <a:lnTo>
                      <a:pt x="56" y="183"/>
                    </a:lnTo>
                    <a:lnTo>
                      <a:pt x="56" y="189"/>
                    </a:lnTo>
                    <a:lnTo>
                      <a:pt x="62" y="183"/>
                    </a:lnTo>
                    <a:lnTo>
                      <a:pt x="62" y="195"/>
                    </a:lnTo>
                    <a:lnTo>
                      <a:pt x="62" y="177"/>
                    </a:lnTo>
                    <a:lnTo>
                      <a:pt x="62" y="183"/>
                    </a:lnTo>
                    <a:lnTo>
                      <a:pt x="62" y="189"/>
                    </a:lnTo>
                    <a:lnTo>
                      <a:pt x="68" y="183"/>
                    </a:lnTo>
                    <a:lnTo>
                      <a:pt x="68" y="177"/>
                    </a:lnTo>
                    <a:lnTo>
                      <a:pt x="68" y="195"/>
                    </a:lnTo>
                    <a:lnTo>
                      <a:pt x="68" y="183"/>
                    </a:lnTo>
                    <a:lnTo>
                      <a:pt x="74" y="177"/>
                    </a:lnTo>
                    <a:lnTo>
                      <a:pt x="74" y="183"/>
                    </a:lnTo>
                    <a:lnTo>
                      <a:pt x="74" y="177"/>
                    </a:lnTo>
                    <a:lnTo>
                      <a:pt x="74" y="189"/>
                    </a:lnTo>
                    <a:lnTo>
                      <a:pt x="80" y="183"/>
                    </a:lnTo>
                    <a:lnTo>
                      <a:pt x="80" y="177"/>
                    </a:lnTo>
                    <a:lnTo>
                      <a:pt x="80" y="183"/>
                    </a:lnTo>
                    <a:lnTo>
                      <a:pt x="86" y="177"/>
                    </a:lnTo>
                    <a:lnTo>
                      <a:pt x="86" y="183"/>
                    </a:lnTo>
                    <a:lnTo>
                      <a:pt x="86" y="177"/>
                    </a:lnTo>
                    <a:lnTo>
                      <a:pt x="92" y="183"/>
                    </a:lnTo>
                    <a:lnTo>
                      <a:pt x="92" y="177"/>
                    </a:lnTo>
                    <a:lnTo>
                      <a:pt x="92" y="183"/>
                    </a:lnTo>
                    <a:lnTo>
                      <a:pt x="98" y="177"/>
                    </a:lnTo>
                    <a:lnTo>
                      <a:pt x="98" y="183"/>
                    </a:lnTo>
                    <a:lnTo>
                      <a:pt x="98" y="177"/>
                    </a:lnTo>
                    <a:lnTo>
                      <a:pt x="104" y="177"/>
                    </a:lnTo>
                    <a:lnTo>
                      <a:pt x="104" y="183"/>
                    </a:lnTo>
                    <a:lnTo>
                      <a:pt x="110" y="177"/>
                    </a:lnTo>
                    <a:lnTo>
                      <a:pt x="110" y="183"/>
                    </a:lnTo>
                    <a:lnTo>
                      <a:pt x="110" y="171"/>
                    </a:lnTo>
                    <a:lnTo>
                      <a:pt x="116" y="183"/>
                    </a:lnTo>
                    <a:lnTo>
                      <a:pt x="116" y="171"/>
                    </a:lnTo>
                    <a:lnTo>
                      <a:pt x="116" y="183"/>
                    </a:lnTo>
                    <a:lnTo>
                      <a:pt x="116" y="171"/>
                    </a:lnTo>
                    <a:lnTo>
                      <a:pt x="122" y="177"/>
                    </a:lnTo>
                    <a:lnTo>
                      <a:pt x="122" y="183"/>
                    </a:lnTo>
                    <a:lnTo>
                      <a:pt x="122" y="177"/>
                    </a:lnTo>
                    <a:lnTo>
                      <a:pt x="122" y="171"/>
                    </a:lnTo>
                    <a:lnTo>
                      <a:pt x="122" y="183"/>
                    </a:lnTo>
                    <a:lnTo>
                      <a:pt x="128" y="177"/>
                    </a:lnTo>
                    <a:lnTo>
                      <a:pt x="128" y="183"/>
                    </a:lnTo>
                    <a:lnTo>
                      <a:pt x="128" y="177"/>
                    </a:lnTo>
                    <a:lnTo>
                      <a:pt x="134" y="171"/>
                    </a:lnTo>
                    <a:lnTo>
                      <a:pt x="134" y="177"/>
                    </a:lnTo>
                    <a:lnTo>
                      <a:pt x="140" y="177"/>
                    </a:lnTo>
                    <a:lnTo>
                      <a:pt x="140" y="171"/>
                    </a:lnTo>
                    <a:lnTo>
                      <a:pt x="140" y="177"/>
                    </a:lnTo>
                    <a:lnTo>
                      <a:pt x="140" y="171"/>
                    </a:lnTo>
                    <a:lnTo>
                      <a:pt x="140" y="177"/>
                    </a:lnTo>
                    <a:lnTo>
                      <a:pt x="140" y="171"/>
                    </a:lnTo>
                    <a:lnTo>
                      <a:pt x="146" y="177"/>
                    </a:lnTo>
                    <a:lnTo>
                      <a:pt x="146" y="165"/>
                    </a:lnTo>
                    <a:lnTo>
                      <a:pt x="146" y="177"/>
                    </a:lnTo>
                    <a:lnTo>
                      <a:pt x="152" y="171"/>
                    </a:lnTo>
                    <a:lnTo>
                      <a:pt x="152" y="159"/>
                    </a:lnTo>
                    <a:lnTo>
                      <a:pt x="152" y="171"/>
                    </a:lnTo>
                    <a:lnTo>
                      <a:pt x="158" y="159"/>
                    </a:lnTo>
                    <a:lnTo>
                      <a:pt x="158" y="171"/>
                    </a:lnTo>
                    <a:lnTo>
                      <a:pt x="158" y="165"/>
                    </a:lnTo>
                    <a:lnTo>
                      <a:pt x="158" y="171"/>
                    </a:lnTo>
                    <a:lnTo>
                      <a:pt x="164" y="165"/>
                    </a:lnTo>
                    <a:lnTo>
                      <a:pt x="164" y="171"/>
                    </a:lnTo>
                    <a:lnTo>
                      <a:pt x="164" y="165"/>
                    </a:lnTo>
                    <a:lnTo>
                      <a:pt x="164" y="159"/>
                    </a:lnTo>
                    <a:lnTo>
                      <a:pt x="170" y="165"/>
                    </a:lnTo>
                    <a:lnTo>
                      <a:pt x="170" y="171"/>
                    </a:lnTo>
                    <a:lnTo>
                      <a:pt x="170" y="159"/>
                    </a:lnTo>
                    <a:lnTo>
                      <a:pt x="170" y="177"/>
                    </a:lnTo>
                    <a:lnTo>
                      <a:pt x="176" y="165"/>
                    </a:lnTo>
                    <a:lnTo>
                      <a:pt x="176" y="177"/>
                    </a:lnTo>
                    <a:lnTo>
                      <a:pt x="176" y="165"/>
                    </a:lnTo>
                    <a:lnTo>
                      <a:pt x="176" y="171"/>
                    </a:lnTo>
                    <a:lnTo>
                      <a:pt x="182" y="171"/>
                    </a:lnTo>
                    <a:lnTo>
                      <a:pt x="182" y="153"/>
                    </a:lnTo>
                    <a:lnTo>
                      <a:pt x="182" y="165"/>
                    </a:lnTo>
                    <a:lnTo>
                      <a:pt x="182" y="159"/>
                    </a:lnTo>
                    <a:lnTo>
                      <a:pt x="182" y="171"/>
                    </a:lnTo>
                    <a:lnTo>
                      <a:pt x="188" y="165"/>
                    </a:lnTo>
                    <a:lnTo>
                      <a:pt x="188" y="159"/>
                    </a:lnTo>
                    <a:lnTo>
                      <a:pt x="188" y="165"/>
                    </a:lnTo>
                    <a:lnTo>
                      <a:pt x="188" y="171"/>
                    </a:lnTo>
                    <a:lnTo>
                      <a:pt x="194" y="153"/>
                    </a:lnTo>
                    <a:lnTo>
                      <a:pt x="194" y="171"/>
                    </a:lnTo>
                    <a:lnTo>
                      <a:pt x="194" y="159"/>
                    </a:lnTo>
                    <a:lnTo>
                      <a:pt x="194" y="153"/>
                    </a:lnTo>
                    <a:lnTo>
                      <a:pt x="194" y="159"/>
                    </a:lnTo>
                    <a:lnTo>
                      <a:pt x="200" y="159"/>
                    </a:lnTo>
                    <a:lnTo>
                      <a:pt x="200" y="153"/>
                    </a:lnTo>
                    <a:lnTo>
                      <a:pt x="200" y="171"/>
                    </a:lnTo>
                    <a:lnTo>
                      <a:pt x="200" y="165"/>
                    </a:lnTo>
                    <a:lnTo>
                      <a:pt x="200" y="159"/>
                    </a:lnTo>
                    <a:lnTo>
                      <a:pt x="206" y="159"/>
                    </a:lnTo>
                    <a:lnTo>
                      <a:pt x="206" y="153"/>
                    </a:lnTo>
                    <a:lnTo>
                      <a:pt x="206" y="159"/>
                    </a:lnTo>
                    <a:lnTo>
                      <a:pt x="212" y="159"/>
                    </a:lnTo>
                    <a:lnTo>
                      <a:pt x="212" y="153"/>
                    </a:lnTo>
                    <a:lnTo>
                      <a:pt x="212" y="159"/>
                    </a:lnTo>
                    <a:lnTo>
                      <a:pt x="212" y="153"/>
                    </a:lnTo>
                    <a:lnTo>
                      <a:pt x="212" y="159"/>
                    </a:lnTo>
                    <a:lnTo>
                      <a:pt x="218" y="159"/>
                    </a:lnTo>
                    <a:lnTo>
                      <a:pt x="218" y="153"/>
                    </a:lnTo>
                    <a:lnTo>
                      <a:pt x="218" y="159"/>
                    </a:lnTo>
                    <a:lnTo>
                      <a:pt x="218" y="153"/>
                    </a:lnTo>
                    <a:lnTo>
                      <a:pt x="224" y="165"/>
                    </a:lnTo>
                    <a:lnTo>
                      <a:pt x="224" y="159"/>
                    </a:lnTo>
                    <a:lnTo>
                      <a:pt x="224" y="153"/>
                    </a:lnTo>
                    <a:lnTo>
                      <a:pt x="230" y="165"/>
                    </a:lnTo>
                    <a:lnTo>
                      <a:pt x="230" y="159"/>
                    </a:lnTo>
                    <a:lnTo>
                      <a:pt x="230" y="147"/>
                    </a:lnTo>
                    <a:lnTo>
                      <a:pt x="230" y="159"/>
                    </a:lnTo>
                    <a:lnTo>
                      <a:pt x="236" y="159"/>
                    </a:lnTo>
                    <a:lnTo>
                      <a:pt x="236" y="153"/>
                    </a:lnTo>
                    <a:lnTo>
                      <a:pt x="236" y="159"/>
                    </a:lnTo>
                    <a:lnTo>
                      <a:pt x="242" y="153"/>
                    </a:lnTo>
                    <a:lnTo>
                      <a:pt x="242" y="159"/>
                    </a:lnTo>
                    <a:lnTo>
                      <a:pt x="242" y="165"/>
                    </a:lnTo>
                    <a:lnTo>
                      <a:pt x="242" y="153"/>
                    </a:lnTo>
                    <a:lnTo>
                      <a:pt x="242" y="159"/>
                    </a:lnTo>
                    <a:lnTo>
                      <a:pt x="248" y="153"/>
                    </a:lnTo>
                    <a:lnTo>
                      <a:pt x="248" y="159"/>
                    </a:lnTo>
                    <a:lnTo>
                      <a:pt x="248" y="153"/>
                    </a:lnTo>
                    <a:lnTo>
                      <a:pt x="248" y="159"/>
                    </a:lnTo>
                    <a:lnTo>
                      <a:pt x="254" y="159"/>
                    </a:lnTo>
                    <a:lnTo>
                      <a:pt x="254" y="165"/>
                    </a:lnTo>
                    <a:lnTo>
                      <a:pt x="260" y="147"/>
                    </a:lnTo>
                    <a:lnTo>
                      <a:pt x="260" y="159"/>
                    </a:lnTo>
                    <a:lnTo>
                      <a:pt x="260" y="14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92" name="Freeform 64"/>
              <p:cNvSpPr>
                <a:spLocks/>
              </p:cNvSpPr>
              <p:nvPr/>
            </p:nvSpPr>
            <p:spPr bwMode="auto">
              <a:xfrm rot="-303145">
                <a:off x="3364" y="3472"/>
                <a:ext cx="123" cy="15"/>
              </a:xfrm>
              <a:custGeom>
                <a:avLst/>
                <a:gdLst>
                  <a:gd name="T0" fmla="*/ 5 w 123"/>
                  <a:gd name="T1" fmla="*/ 7 h 15"/>
                  <a:gd name="T2" fmla="*/ 5 w 123"/>
                  <a:gd name="T3" fmla="*/ 7 h 15"/>
                  <a:gd name="T4" fmla="*/ 10 w 123"/>
                  <a:gd name="T5" fmla="*/ 7 h 15"/>
                  <a:gd name="T6" fmla="*/ 10 w 123"/>
                  <a:gd name="T7" fmla="*/ 4 h 15"/>
                  <a:gd name="T8" fmla="*/ 14 w 123"/>
                  <a:gd name="T9" fmla="*/ 7 h 15"/>
                  <a:gd name="T10" fmla="*/ 19 w 123"/>
                  <a:gd name="T11" fmla="*/ 7 h 15"/>
                  <a:gd name="T12" fmla="*/ 19 w 123"/>
                  <a:gd name="T13" fmla="*/ 4 h 15"/>
                  <a:gd name="T14" fmla="*/ 24 w 123"/>
                  <a:gd name="T15" fmla="*/ 4 h 15"/>
                  <a:gd name="T16" fmla="*/ 24 w 123"/>
                  <a:gd name="T17" fmla="*/ 7 h 15"/>
                  <a:gd name="T18" fmla="*/ 29 w 123"/>
                  <a:gd name="T19" fmla="*/ 7 h 15"/>
                  <a:gd name="T20" fmla="*/ 29 w 123"/>
                  <a:gd name="T21" fmla="*/ 4 h 15"/>
                  <a:gd name="T22" fmla="*/ 33 w 123"/>
                  <a:gd name="T23" fmla="*/ 7 h 15"/>
                  <a:gd name="T24" fmla="*/ 38 w 123"/>
                  <a:gd name="T25" fmla="*/ 4 h 15"/>
                  <a:gd name="T26" fmla="*/ 38 w 123"/>
                  <a:gd name="T27" fmla="*/ 4 h 15"/>
                  <a:gd name="T28" fmla="*/ 43 w 123"/>
                  <a:gd name="T29" fmla="*/ 4 h 15"/>
                  <a:gd name="T30" fmla="*/ 43 w 123"/>
                  <a:gd name="T31" fmla="*/ 7 h 15"/>
                  <a:gd name="T32" fmla="*/ 47 w 123"/>
                  <a:gd name="T33" fmla="*/ 7 h 15"/>
                  <a:gd name="T34" fmla="*/ 47 w 123"/>
                  <a:gd name="T35" fmla="*/ 11 h 15"/>
                  <a:gd name="T36" fmla="*/ 52 w 123"/>
                  <a:gd name="T37" fmla="*/ 7 h 15"/>
                  <a:gd name="T38" fmla="*/ 57 w 123"/>
                  <a:gd name="T39" fmla="*/ 7 h 15"/>
                  <a:gd name="T40" fmla="*/ 57 w 123"/>
                  <a:gd name="T41" fmla="*/ 7 h 15"/>
                  <a:gd name="T42" fmla="*/ 62 w 123"/>
                  <a:gd name="T43" fmla="*/ 11 h 15"/>
                  <a:gd name="T44" fmla="*/ 62 w 123"/>
                  <a:gd name="T45" fmla="*/ 7 h 15"/>
                  <a:gd name="T46" fmla="*/ 66 w 123"/>
                  <a:gd name="T47" fmla="*/ 7 h 15"/>
                  <a:gd name="T48" fmla="*/ 66 w 123"/>
                  <a:gd name="T49" fmla="*/ 4 h 15"/>
                  <a:gd name="T50" fmla="*/ 71 w 123"/>
                  <a:gd name="T51" fmla="*/ 7 h 15"/>
                  <a:gd name="T52" fmla="*/ 76 w 123"/>
                  <a:gd name="T53" fmla="*/ 11 h 15"/>
                  <a:gd name="T54" fmla="*/ 76 w 123"/>
                  <a:gd name="T55" fmla="*/ 4 h 15"/>
                  <a:gd name="T56" fmla="*/ 80 w 123"/>
                  <a:gd name="T57" fmla="*/ 7 h 15"/>
                  <a:gd name="T58" fmla="*/ 80 w 123"/>
                  <a:gd name="T59" fmla="*/ 4 h 15"/>
                  <a:gd name="T60" fmla="*/ 85 w 123"/>
                  <a:gd name="T61" fmla="*/ 0 h 15"/>
                  <a:gd name="T62" fmla="*/ 85 w 123"/>
                  <a:gd name="T63" fmla="*/ 4 h 15"/>
                  <a:gd name="T64" fmla="*/ 90 w 123"/>
                  <a:gd name="T65" fmla="*/ 0 h 15"/>
                  <a:gd name="T66" fmla="*/ 95 w 123"/>
                  <a:gd name="T67" fmla="*/ 7 h 15"/>
                  <a:gd name="T68" fmla="*/ 95 w 123"/>
                  <a:gd name="T69" fmla="*/ 4 h 15"/>
                  <a:gd name="T70" fmla="*/ 99 w 123"/>
                  <a:gd name="T71" fmla="*/ 7 h 15"/>
                  <a:gd name="T72" fmla="*/ 99 w 123"/>
                  <a:gd name="T73" fmla="*/ 7 h 15"/>
                  <a:gd name="T74" fmla="*/ 104 w 123"/>
                  <a:gd name="T75" fmla="*/ 4 h 15"/>
                  <a:gd name="T76" fmla="*/ 104 w 123"/>
                  <a:gd name="T77" fmla="*/ 4 h 15"/>
                  <a:gd name="T78" fmla="*/ 109 w 123"/>
                  <a:gd name="T79" fmla="*/ 4 h 15"/>
                  <a:gd name="T80" fmla="*/ 114 w 123"/>
                  <a:gd name="T81" fmla="*/ 4 h 15"/>
                  <a:gd name="T82" fmla="*/ 114 w 123"/>
                  <a:gd name="T83" fmla="*/ 4 h 15"/>
                  <a:gd name="T84" fmla="*/ 123 w 123"/>
                  <a:gd name="T85" fmla="*/ 4 h 1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3" h="15">
                    <a:moveTo>
                      <a:pt x="0" y="4"/>
                    </a:moveTo>
                    <a:lnTo>
                      <a:pt x="0" y="4"/>
                    </a:lnTo>
                    <a:lnTo>
                      <a:pt x="5" y="7"/>
                    </a:lnTo>
                    <a:lnTo>
                      <a:pt x="5" y="4"/>
                    </a:lnTo>
                    <a:lnTo>
                      <a:pt x="5" y="7"/>
                    </a:lnTo>
                    <a:lnTo>
                      <a:pt x="10" y="4"/>
                    </a:lnTo>
                    <a:lnTo>
                      <a:pt x="10" y="7"/>
                    </a:lnTo>
                    <a:lnTo>
                      <a:pt x="10" y="4"/>
                    </a:lnTo>
                    <a:lnTo>
                      <a:pt x="14" y="7"/>
                    </a:lnTo>
                    <a:lnTo>
                      <a:pt x="14" y="4"/>
                    </a:lnTo>
                    <a:lnTo>
                      <a:pt x="19" y="7"/>
                    </a:lnTo>
                    <a:lnTo>
                      <a:pt x="19" y="4"/>
                    </a:lnTo>
                    <a:lnTo>
                      <a:pt x="19" y="7"/>
                    </a:lnTo>
                    <a:lnTo>
                      <a:pt x="24" y="4"/>
                    </a:lnTo>
                    <a:lnTo>
                      <a:pt x="24" y="7"/>
                    </a:lnTo>
                    <a:lnTo>
                      <a:pt x="29" y="4"/>
                    </a:lnTo>
                    <a:lnTo>
                      <a:pt x="29" y="7"/>
                    </a:lnTo>
                    <a:lnTo>
                      <a:pt x="29" y="11"/>
                    </a:lnTo>
                    <a:lnTo>
                      <a:pt x="29" y="7"/>
                    </a:lnTo>
                    <a:lnTo>
                      <a:pt x="29" y="4"/>
                    </a:lnTo>
                    <a:lnTo>
                      <a:pt x="33" y="7"/>
                    </a:lnTo>
                    <a:lnTo>
                      <a:pt x="33" y="11"/>
                    </a:lnTo>
                    <a:lnTo>
                      <a:pt x="38" y="4"/>
                    </a:lnTo>
                    <a:lnTo>
                      <a:pt x="38" y="7"/>
                    </a:lnTo>
                    <a:lnTo>
                      <a:pt x="38" y="4"/>
                    </a:lnTo>
                    <a:lnTo>
                      <a:pt x="38" y="7"/>
                    </a:lnTo>
                    <a:lnTo>
                      <a:pt x="43" y="7"/>
                    </a:lnTo>
                    <a:lnTo>
                      <a:pt x="43" y="4"/>
                    </a:lnTo>
                    <a:lnTo>
                      <a:pt x="43" y="7"/>
                    </a:lnTo>
                    <a:lnTo>
                      <a:pt x="47" y="7"/>
                    </a:lnTo>
                    <a:lnTo>
                      <a:pt x="47" y="11"/>
                    </a:lnTo>
                    <a:lnTo>
                      <a:pt x="52" y="4"/>
                    </a:lnTo>
                    <a:lnTo>
                      <a:pt x="52" y="7"/>
                    </a:lnTo>
                    <a:lnTo>
                      <a:pt x="52" y="4"/>
                    </a:lnTo>
                    <a:lnTo>
                      <a:pt x="52" y="15"/>
                    </a:lnTo>
                    <a:lnTo>
                      <a:pt x="57" y="7"/>
                    </a:lnTo>
                    <a:lnTo>
                      <a:pt x="57" y="11"/>
                    </a:lnTo>
                    <a:lnTo>
                      <a:pt x="62" y="4"/>
                    </a:lnTo>
                    <a:lnTo>
                      <a:pt x="62" y="11"/>
                    </a:lnTo>
                    <a:lnTo>
                      <a:pt x="62" y="0"/>
                    </a:lnTo>
                    <a:lnTo>
                      <a:pt x="62" y="7"/>
                    </a:lnTo>
                    <a:lnTo>
                      <a:pt x="62" y="0"/>
                    </a:lnTo>
                    <a:lnTo>
                      <a:pt x="66" y="4"/>
                    </a:lnTo>
                    <a:lnTo>
                      <a:pt x="66" y="7"/>
                    </a:lnTo>
                    <a:lnTo>
                      <a:pt x="66" y="4"/>
                    </a:lnTo>
                    <a:lnTo>
                      <a:pt x="66" y="11"/>
                    </a:lnTo>
                    <a:lnTo>
                      <a:pt x="66" y="4"/>
                    </a:lnTo>
                    <a:lnTo>
                      <a:pt x="71" y="7"/>
                    </a:lnTo>
                    <a:lnTo>
                      <a:pt x="71" y="4"/>
                    </a:lnTo>
                    <a:lnTo>
                      <a:pt x="71" y="7"/>
                    </a:lnTo>
                    <a:lnTo>
                      <a:pt x="71" y="4"/>
                    </a:lnTo>
                    <a:lnTo>
                      <a:pt x="76" y="11"/>
                    </a:lnTo>
                    <a:lnTo>
                      <a:pt x="76" y="4"/>
                    </a:lnTo>
                    <a:lnTo>
                      <a:pt x="76" y="11"/>
                    </a:lnTo>
                    <a:lnTo>
                      <a:pt x="80" y="7"/>
                    </a:lnTo>
                    <a:lnTo>
                      <a:pt x="80" y="4"/>
                    </a:lnTo>
                    <a:lnTo>
                      <a:pt x="80" y="7"/>
                    </a:lnTo>
                    <a:lnTo>
                      <a:pt x="80" y="4"/>
                    </a:lnTo>
                    <a:lnTo>
                      <a:pt x="85" y="11"/>
                    </a:lnTo>
                    <a:lnTo>
                      <a:pt x="85" y="0"/>
                    </a:lnTo>
                    <a:lnTo>
                      <a:pt x="85" y="7"/>
                    </a:lnTo>
                    <a:lnTo>
                      <a:pt x="85" y="4"/>
                    </a:lnTo>
                    <a:lnTo>
                      <a:pt x="90" y="7"/>
                    </a:lnTo>
                    <a:lnTo>
                      <a:pt x="90" y="4"/>
                    </a:lnTo>
                    <a:lnTo>
                      <a:pt x="90" y="0"/>
                    </a:lnTo>
                    <a:lnTo>
                      <a:pt x="90" y="4"/>
                    </a:lnTo>
                    <a:lnTo>
                      <a:pt x="90" y="7"/>
                    </a:lnTo>
                    <a:lnTo>
                      <a:pt x="95" y="7"/>
                    </a:lnTo>
                    <a:lnTo>
                      <a:pt x="95" y="4"/>
                    </a:lnTo>
                    <a:lnTo>
                      <a:pt x="95" y="7"/>
                    </a:lnTo>
                    <a:lnTo>
                      <a:pt x="99" y="4"/>
                    </a:lnTo>
                    <a:lnTo>
                      <a:pt x="99" y="7"/>
                    </a:lnTo>
                    <a:lnTo>
                      <a:pt x="99" y="4"/>
                    </a:lnTo>
                    <a:lnTo>
                      <a:pt x="99" y="7"/>
                    </a:lnTo>
                    <a:lnTo>
                      <a:pt x="104" y="7"/>
                    </a:lnTo>
                    <a:lnTo>
                      <a:pt x="104" y="4"/>
                    </a:lnTo>
                    <a:lnTo>
                      <a:pt x="104" y="11"/>
                    </a:lnTo>
                    <a:lnTo>
                      <a:pt x="104" y="4"/>
                    </a:lnTo>
                    <a:lnTo>
                      <a:pt x="109" y="4"/>
                    </a:lnTo>
                    <a:lnTo>
                      <a:pt x="109" y="0"/>
                    </a:lnTo>
                    <a:lnTo>
                      <a:pt x="109" y="7"/>
                    </a:lnTo>
                    <a:lnTo>
                      <a:pt x="114" y="4"/>
                    </a:lnTo>
                    <a:lnTo>
                      <a:pt x="114" y="0"/>
                    </a:lnTo>
                    <a:lnTo>
                      <a:pt x="114" y="4"/>
                    </a:lnTo>
                    <a:lnTo>
                      <a:pt x="118" y="4"/>
                    </a:lnTo>
                    <a:lnTo>
                      <a:pt x="118" y="7"/>
                    </a:lnTo>
                    <a:lnTo>
                      <a:pt x="123" y="4"/>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93" name="Freeform 65"/>
              <p:cNvSpPr>
                <a:spLocks/>
              </p:cNvSpPr>
              <p:nvPr/>
            </p:nvSpPr>
            <p:spPr bwMode="auto">
              <a:xfrm>
                <a:off x="2980" y="3377"/>
                <a:ext cx="184" cy="6"/>
              </a:xfrm>
              <a:custGeom>
                <a:avLst/>
                <a:gdLst>
                  <a:gd name="T0" fmla="*/ 368 w 128"/>
                  <a:gd name="T1" fmla="*/ 0 h 6"/>
                  <a:gd name="T2" fmla="*/ 368 w 128"/>
                  <a:gd name="T3" fmla="*/ 0 h 6"/>
                  <a:gd name="T4" fmla="*/ 760 w 128"/>
                  <a:gd name="T5" fmla="*/ 2 h 6"/>
                  <a:gd name="T6" fmla="*/ 760 w 128"/>
                  <a:gd name="T7" fmla="*/ 2 h 6"/>
                  <a:gd name="T8" fmla="*/ 1209 w 128"/>
                  <a:gd name="T9" fmla="*/ 2 h 6"/>
                  <a:gd name="T10" fmla="*/ 1209 w 128"/>
                  <a:gd name="T11" fmla="*/ 4 h 6"/>
                  <a:gd name="T12" fmla="*/ 1209 w 128"/>
                  <a:gd name="T13" fmla="*/ 6 h 6"/>
                  <a:gd name="T14" fmla="*/ 1473 w 128"/>
                  <a:gd name="T15" fmla="*/ 4 h 6"/>
                  <a:gd name="T16" fmla="*/ 1473 w 128"/>
                  <a:gd name="T17" fmla="*/ 4 h 6"/>
                  <a:gd name="T18" fmla="*/ 1909 w 128"/>
                  <a:gd name="T19" fmla="*/ 6 h 6"/>
                  <a:gd name="T20" fmla="*/ 1909 w 128"/>
                  <a:gd name="T21" fmla="*/ 4 h 6"/>
                  <a:gd name="T22" fmla="*/ 1909 w 128"/>
                  <a:gd name="T23" fmla="*/ 6 h 6"/>
                  <a:gd name="T24" fmla="*/ 2258 w 128"/>
                  <a:gd name="T25" fmla="*/ 6 h 6"/>
                  <a:gd name="T26" fmla="*/ 2258 w 128"/>
                  <a:gd name="T27" fmla="*/ 4 h 6"/>
                  <a:gd name="T28" fmla="*/ 2579 w 128"/>
                  <a:gd name="T29" fmla="*/ 4 h 6"/>
                  <a:gd name="T30" fmla="*/ 2579 w 128"/>
                  <a:gd name="T31" fmla="*/ 4 h 6"/>
                  <a:gd name="T32" fmla="*/ 2579 w 128"/>
                  <a:gd name="T33" fmla="*/ 4 h 6"/>
                  <a:gd name="T34" fmla="*/ 2989 w 128"/>
                  <a:gd name="T35" fmla="*/ 4 h 6"/>
                  <a:gd name="T36" fmla="*/ 2989 w 128"/>
                  <a:gd name="T37" fmla="*/ 4 h 6"/>
                  <a:gd name="T38" fmla="*/ 2989 w 128"/>
                  <a:gd name="T39" fmla="*/ 4 h 6"/>
                  <a:gd name="T40" fmla="*/ 3367 w 128"/>
                  <a:gd name="T41" fmla="*/ 2 h 6"/>
                  <a:gd name="T42" fmla="*/ 3367 w 128"/>
                  <a:gd name="T43" fmla="*/ 6 h 6"/>
                  <a:gd name="T44" fmla="*/ 3716 w 128"/>
                  <a:gd name="T45" fmla="*/ 6 h 6"/>
                  <a:gd name="T46" fmla="*/ 3716 w 128"/>
                  <a:gd name="T47" fmla="*/ 6 h 6"/>
                  <a:gd name="T48" fmla="*/ 3716 w 128"/>
                  <a:gd name="T49" fmla="*/ 6 h 6"/>
                  <a:gd name="T50" fmla="*/ 4068 w 128"/>
                  <a:gd name="T51" fmla="*/ 4 h 6"/>
                  <a:gd name="T52" fmla="*/ 4068 w 128"/>
                  <a:gd name="T53" fmla="*/ 2 h 6"/>
                  <a:gd name="T54" fmla="*/ 4068 w 128"/>
                  <a:gd name="T55" fmla="*/ 4 h 6"/>
                  <a:gd name="T56" fmla="*/ 4459 w 128"/>
                  <a:gd name="T57" fmla="*/ 6 h 6"/>
                  <a:gd name="T58" fmla="*/ 4459 w 128"/>
                  <a:gd name="T59" fmla="*/ 6 h 6"/>
                  <a:gd name="T60" fmla="*/ 4840 w 128"/>
                  <a:gd name="T61" fmla="*/ 6 h 6"/>
                  <a:gd name="T62" fmla="*/ 4840 w 128"/>
                  <a:gd name="T63" fmla="*/ 6 h 6"/>
                  <a:gd name="T64" fmla="*/ 4840 w 128"/>
                  <a:gd name="T65" fmla="*/ 6 h 6"/>
                  <a:gd name="T66" fmla="*/ 5201 w 128"/>
                  <a:gd name="T67" fmla="*/ 4 h 6"/>
                  <a:gd name="T68" fmla="*/ 5201 w 128"/>
                  <a:gd name="T69" fmla="*/ 4 h 6"/>
                  <a:gd name="T70" fmla="*/ 5532 w 128"/>
                  <a:gd name="T71" fmla="*/ 4 h 6"/>
                  <a:gd name="T72" fmla="*/ 5532 w 128"/>
                  <a:gd name="T73" fmla="*/ 4 h 6"/>
                  <a:gd name="T74" fmla="*/ 5532 w 128"/>
                  <a:gd name="T75" fmla="*/ 4 h 6"/>
                  <a:gd name="T76" fmla="*/ 5923 w 128"/>
                  <a:gd name="T77" fmla="*/ 6 h 6"/>
                  <a:gd name="T78" fmla="*/ 5923 w 128"/>
                  <a:gd name="T79" fmla="*/ 6 h 6"/>
                  <a:gd name="T80" fmla="*/ 5923 w 128"/>
                  <a:gd name="T81" fmla="*/ 4 h 6"/>
                  <a:gd name="T82" fmla="*/ 6288 w 128"/>
                  <a:gd name="T83" fmla="*/ 6 h 6"/>
                  <a:gd name="T84" fmla="*/ 6288 w 128"/>
                  <a:gd name="T85" fmla="*/ 4 h 6"/>
                  <a:gd name="T86" fmla="*/ 6598 w 128"/>
                  <a:gd name="T87" fmla="*/ 4 h 6"/>
                  <a:gd name="T88" fmla="*/ 6598 w 128"/>
                  <a:gd name="T89" fmla="*/ 4 h 6"/>
                  <a:gd name="T90" fmla="*/ 6960 w 128"/>
                  <a:gd name="T91" fmla="*/ 4 h 6"/>
                  <a:gd name="T92" fmla="*/ 7420 w 128"/>
                  <a:gd name="T93" fmla="*/ 6 h 6"/>
                  <a:gd name="T94" fmla="*/ 7801 w 128"/>
                  <a:gd name="T95" fmla="*/ 6 h 6"/>
                  <a:gd name="T96" fmla="*/ 7801 w 128"/>
                  <a:gd name="T97" fmla="*/ 6 h 6"/>
                  <a:gd name="T98" fmla="*/ 8152 w 128"/>
                  <a:gd name="T99" fmla="*/ 4 h 6"/>
                  <a:gd name="T100" fmla="*/ 8514 w 128"/>
                  <a:gd name="T101" fmla="*/ 6 h 6"/>
                  <a:gd name="T102" fmla="*/ 8879 w 128"/>
                  <a:gd name="T103" fmla="*/ 4 h 6"/>
                  <a:gd name="T104" fmla="*/ 8879 w 128"/>
                  <a:gd name="T105" fmla="*/ 6 h 6"/>
                  <a:gd name="T106" fmla="*/ 8879 w 128"/>
                  <a:gd name="T107" fmla="*/ 6 h 6"/>
                  <a:gd name="T108" fmla="*/ 9282 w 128"/>
                  <a:gd name="T109" fmla="*/ 4 h 6"/>
                  <a:gd name="T110" fmla="*/ 9282 w 128"/>
                  <a:gd name="T111" fmla="*/ 6 h 6"/>
                  <a:gd name="T112" fmla="*/ 9578 w 128"/>
                  <a:gd name="T113" fmla="*/ 6 h 6"/>
                  <a:gd name="T114" fmla="*/ 9578 w 128"/>
                  <a:gd name="T115" fmla="*/ 4 h 6"/>
                  <a:gd name="T116" fmla="*/ 9578 w 128"/>
                  <a:gd name="T117" fmla="*/ 4 h 6"/>
                  <a:gd name="T118" fmla="*/ 10002 w 128"/>
                  <a:gd name="T119" fmla="*/ 2 h 6"/>
                  <a:gd name="T120" fmla="*/ 10002 w 128"/>
                  <a:gd name="T121" fmla="*/ 4 h 6"/>
                  <a:gd name="T122" fmla="*/ 10002 w 128"/>
                  <a:gd name="T123" fmla="*/ 4 h 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8" h="6">
                    <a:moveTo>
                      <a:pt x="0" y="2"/>
                    </a:moveTo>
                    <a:lnTo>
                      <a:pt x="5" y="0"/>
                    </a:lnTo>
                    <a:lnTo>
                      <a:pt x="5" y="4"/>
                    </a:lnTo>
                    <a:lnTo>
                      <a:pt x="5" y="0"/>
                    </a:lnTo>
                    <a:lnTo>
                      <a:pt x="10" y="2"/>
                    </a:lnTo>
                    <a:lnTo>
                      <a:pt x="10" y="6"/>
                    </a:lnTo>
                    <a:lnTo>
                      <a:pt x="15" y="2"/>
                    </a:lnTo>
                    <a:lnTo>
                      <a:pt x="15" y="6"/>
                    </a:lnTo>
                    <a:lnTo>
                      <a:pt x="15" y="4"/>
                    </a:lnTo>
                    <a:lnTo>
                      <a:pt x="15" y="2"/>
                    </a:lnTo>
                    <a:lnTo>
                      <a:pt x="15" y="6"/>
                    </a:lnTo>
                    <a:lnTo>
                      <a:pt x="19" y="4"/>
                    </a:lnTo>
                    <a:lnTo>
                      <a:pt x="19" y="2"/>
                    </a:lnTo>
                    <a:lnTo>
                      <a:pt x="19" y="4"/>
                    </a:lnTo>
                    <a:lnTo>
                      <a:pt x="24" y="6"/>
                    </a:lnTo>
                    <a:lnTo>
                      <a:pt x="24" y="4"/>
                    </a:lnTo>
                    <a:lnTo>
                      <a:pt x="24" y="6"/>
                    </a:lnTo>
                    <a:lnTo>
                      <a:pt x="29" y="6"/>
                    </a:lnTo>
                    <a:lnTo>
                      <a:pt x="29" y="4"/>
                    </a:lnTo>
                    <a:lnTo>
                      <a:pt x="29" y="6"/>
                    </a:lnTo>
                    <a:lnTo>
                      <a:pt x="33" y="4"/>
                    </a:lnTo>
                    <a:lnTo>
                      <a:pt x="33" y="6"/>
                    </a:lnTo>
                    <a:lnTo>
                      <a:pt x="33" y="4"/>
                    </a:lnTo>
                    <a:lnTo>
                      <a:pt x="33" y="6"/>
                    </a:lnTo>
                    <a:lnTo>
                      <a:pt x="33" y="4"/>
                    </a:lnTo>
                    <a:lnTo>
                      <a:pt x="38" y="4"/>
                    </a:lnTo>
                    <a:lnTo>
                      <a:pt x="38" y="6"/>
                    </a:lnTo>
                    <a:lnTo>
                      <a:pt x="38" y="4"/>
                    </a:lnTo>
                    <a:lnTo>
                      <a:pt x="38" y="6"/>
                    </a:lnTo>
                    <a:lnTo>
                      <a:pt x="38" y="4"/>
                    </a:lnTo>
                    <a:lnTo>
                      <a:pt x="43" y="6"/>
                    </a:lnTo>
                    <a:lnTo>
                      <a:pt x="43" y="2"/>
                    </a:lnTo>
                    <a:lnTo>
                      <a:pt x="43" y="4"/>
                    </a:lnTo>
                    <a:lnTo>
                      <a:pt x="43" y="6"/>
                    </a:lnTo>
                    <a:lnTo>
                      <a:pt x="43" y="4"/>
                    </a:lnTo>
                    <a:lnTo>
                      <a:pt x="48" y="6"/>
                    </a:lnTo>
                    <a:lnTo>
                      <a:pt x="48" y="4"/>
                    </a:lnTo>
                    <a:lnTo>
                      <a:pt x="48" y="6"/>
                    </a:lnTo>
                    <a:lnTo>
                      <a:pt x="48" y="2"/>
                    </a:lnTo>
                    <a:lnTo>
                      <a:pt x="48" y="6"/>
                    </a:lnTo>
                    <a:lnTo>
                      <a:pt x="52" y="6"/>
                    </a:lnTo>
                    <a:lnTo>
                      <a:pt x="52" y="4"/>
                    </a:lnTo>
                    <a:lnTo>
                      <a:pt x="52" y="2"/>
                    </a:lnTo>
                    <a:lnTo>
                      <a:pt x="52" y="6"/>
                    </a:lnTo>
                    <a:lnTo>
                      <a:pt x="52" y="4"/>
                    </a:lnTo>
                    <a:lnTo>
                      <a:pt x="57" y="6"/>
                    </a:lnTo>
                    <a:lnTo>
                      <a:pt x="57" y="4"/>
                    </a:lnTo>
                    <a:lnTo>
                      <a:pt x="57" y="6"/>
                    </a:lnTo>
                    <a:lnTo>
                      <a:pt x="57" y="4"/>
                    </a:lnTo>
                    <a:lnTo>
                      <a:pt x="62" y="6"/>
                    </a:lnTo>
                    <a:lnTo>
                      <a:pt x="62" y="4"/>
                    </a:lnTo>
                    <a:lnTo>
                      <a:pt x="62" y="6"/>
                    </a:lnTo>
                    <a:lnTo>
                      <a:pt x="67" y="4"/>
                    </a:lnTo>
                    <a:lnTo>
                      <a:pt x="67" y="6"/>
                    </a:lnTo>
                    <a:lnTo>
                      <a:pt x="71" y="4"/>
                    </a:lnTo>
                    <a:lnTo>
                      <a:pt x="71" y="6"/>
                    </a:lnTo>
                    <a:lnTo>
                      <a:pt x="71" y="4"/>
                    </a:lnTo>
                    <a:lnTo>
                      <a:pt x="71" y="6"/>
                    </a:lnTo>
                    <a:lnTo>
                      <a:pt x="71" y="4"/>
                    </a:lnTo>
                    <a:lnTo>
                      <a:pt x="76" y="6"/>
                    </a:lnTo>
                    <a:lnTo>
                      <a:pt x="76" y="4"/>
                    </a:lnTo>
                    <a:lnTo>
                      <a:pt x="81" y="6"/>
                    </a:lnTo>
                    <a:lnTo>
                      <a:pt x="81" y="4"/>
                    </a:lnTo>
                    <a:lnTo>
                      <a:pt x="81" y="6"/>
                    </a:lnTo>
                    <a:lnTo>
                      <a:pt x="85" y="4"/>
                    </a:lnTo>
                    <a:lnTo>
                      <a:pt x="90" y="6"/>
                    </a:lnTo>
                    <a:lnTo>
                      <a:pt x="90" y="4"/>
                    </a:lnTo>
                    <a:lnTo>
                      <a:pt x="95" y="6"/>
                    </a:lnTo>
                    <a:lnTo>
                      <a:pt x="100" y="6"/>
                    </a:lnTo>
                    <a:lnTo>
                      <a:pt x="100" y="4"/>
                    </a:lnTo>
                    <a:lnTo>
                      <a:pt x="100" y="6"/>
                    </a:lnTo>
                    <a:lnTo>
                      <a:pt x="104" y="6"/>
                    </a:lnTo>
                    <a:lnTo>
                      <a:pt x="104" y="4"/>
                    </a:lnTo>
                    <a:lnTo>
                      <a:pt x="109" y="4"/>
                    </a:lnTo>
                    <a:lnTo>
                      <a:pt x="109" y="6"/>
                    </a:lnTo>
                    <a:lnTo>
                      <a:pt x="109" y="2"/>
                    </a:lnTo>
                    <a:lnTo>
                      <a:pt x="114" y="4"/>
                    </a:lnTo>
                    <a:lnTo>
                      <a:pt x="114" y="6"/>
                    </a:lnTo>
                    <a:lnTo>
                      <a:pt x="114" y="4"/>
                    </a:lnTo>
                    <a:lnTo>
                      <a:pt x="114" y="6"/>
                    </a:lnTo>
                    <a:lnTo>
                      <a:pt x="119" y="2"/>
                    </a:lnTo>
                    <a:lnTo>
                      <a:pt x="119" y="4"/>
                    </a:lnTo>
                    <a:lnTo>
                      <a:pt x="119" y="6"/>
                    </a:lnTo>
                    <a:lnTo>
                      <a:pt x="119" y="4"/>
                    </a:lnTo>
                    <a:lnTo>
                      <a:pt x="123" y="6"/>
                    </a:lnTo>
                    <a:lnTo>
                      <a:pt x="123" y="4"/>
                    </a:lnTo>
                    <a:lnTo>
                      <a:pt x="128" y="4"/>
                    </a:lnTo>
                    <a:lnTo>
                      <a:pt x="128" y="2"/>
                    </a:lnTo>
                    <a:lnTo>
                      <a:pt x="128" y="4"/>
                    </a:lnTo>
                    <a:lnTo>
                      <a:pt x="128" y="2"/>
                    </a:lnTo>
                    <a:lnTo>
                      <a:pt x="128" y="4"/>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94" name="Freeform 66"/>
              <p:cNvSpPr>
                <a:spLocks/>
              </p:cNvSpPr>
              <p:nvPr/>
            </p:nvSpPr>
            <p:spPr bwMode="auto">
              <a:xfrm>
                <a:off x="3480" y="3454"/>
                <a:ext cx="199" cy="20"/>
              </a:xfrm>
              <a:custGeom>
                <a:avLst/>
                <a:gdLst>
                  <a:gd name="T0" fmla="*/ 4 w 199"/>
                  <a:gd name="T1" fmla="*/ 16 h 20"/>
                  <a:gd name="T2" fmla="*/ 4 w 199"/>
                  <a:gd name="T3" fmla="*/ 20 h 20"/>
                  <a:gd name="T4" fmla="*/ 8 w 199"/>
                  <a:gd name="T5" fmla="*/ 16 h 20"/>
                  <a:gd name="T6" fmla="*/ 13 w 199"/>
                  <a:gd name="T7" fmla="*/ 16 h 20"/>
                  <a:gd name="T8" fmla="*/ 17 w 199"/>
                  <a:gd name="T9" fmla="*/ 16 h 20"/>
                  <a:gd name="T10" fmla="*/ 17 w 199"/>
                  <a:gd name="T11" fmla="*/ 20 h 20"/>
                  <a:gd name="T12" fmla="*/ 21 w 199"/>
                  <a:gd name="T13" fmla="*/ 16 h 20"/>
                  <a:gd name="T14" fmla="*/ 25 w 199"/>
                  <a:gd name="T15" fmla="*/ 16 h 20"/>
                  <a:gd name="T16" fmla="*/ 29 w 199"/>
                  <a:gd name="T17" fmla="*/ 16 h 20"/>
                  <a:gd name="T18" fmla="*/ 37 w 199"/>
                  <a:gd name="T19" fmla="*/ 16 h 20"/>
                  <a:gd name="T20" fmla="*/ 42 w 199"/>
                  <a:gd name="T21" fmla="*/ 8 h 20"/>
                  <a:gd name="T22" fmla="*/ 50 w 199"/>
                  <a:gd name="T23" fmla="*/ 8 h 20"/>
                  <a:gd name="T24" fmla="*/ 54 w 199"/>
                  <a:gd name="T25" fmla="*/ 8 h 20"/>
                  <a:gd name="T26" fmla="*/ 58 w 199"/>
                  <a:gd name="T27" fmla="*/ 16 h 20"/>
                  <a:gd name="T28" fmla="*/ 58 w 199"/>
                  <a:gd name="T29" fmla="*/ 8 h 20"/>
                  <a:gd name="T30" fmla="*/ 62 w 199"/>
                  <a:gd name="T31" fmla="*/ 16 h 20"/>
                  <a:gd name="T32" fmla="*/ 66 w 199"/>
                  <a:gd name="T33" fmla="*/ 8 h 20"/>
                  <a:gd name="T34" fmla="*/ 71 w 199"/>
                  <a:gd name="T35" fmla="*/ 8 h 20"/>
                  <a:gd name="T36" fmla="*/ 71 w 199"/>
                  <a:gd name="T37" fmla="*/ 16 h 20"/>
                  <a:gd name="T38" fmla="*/ 75 w 199"/>
                  <a:gd name="T39" fmla="*/ 16 h 20"/>
                  <a:gd name="T40" fmla="*/ 79 w 199"/>
                  <a:gd name="T41" fmla="*/ 4 h 20"/>
                  <a:gd name="T42" fmla="*/ 83 w 199"/>
                  <a:gd name="T43" fmla="*/ 8 h 20"/>
                  <a:gd name="T44" fmla="*/ 83 w 199"/>
                  <a:gd name="T45" fmla="*/ 4 h 20"/>
                  <a:gd name="T46" fmla="*/ 87 w 199"/>
                  <a:gd name="T47" fmla="*/ 8 h 20"/>
                  <a:gd name="T48" fmla="*/ 91 w 199"/>
                  <a:gd name="T49" fmla="*/ 8 h 20"/>
                  <a:gd name="T50" fmla="*/ 95 w 199"/>
                  <a:gd name="T51" fmla="*/ 4 h 20"/>
                  <a:gd name="T52" fmla="*/ 100 w 199"/>
                  <a:gd name="T53" fmla="*/ 8 h 20"/>
                  <a:gd name="T54" fmla="*/ 100 w 199"/>
                  <a:gd name="T55" fmla="*/ 8 h 20"/>
                  <a:gd name="T56" fmla="*/ 104 w 199"/>
                  <a:gd name="T57" fmla="*/ 8 h 20"/>
                  <a:gd name="T58" fmla="*/ 108 w 199"/>
                  <a:gd name="T59" fmla="*/ 8 h 20"/>
                  <a:gd name="T60" fmla="*/ 112 w 199"/>
                  <a:gd name="T61" fmla="*/ 8 h 20"/>
                  <a:gd name="T62" fmla="*/ 112 w 199"/>
                  <a:gd name="T63" fmla="*/ 8 h 20"/>
                  <a:gd name="T64" fmla="*/ 116 w 199"/>
                  <a:gd name="T65" fmla="*/ 8 h 20"/>
                  <a:gd name="T66" fmla="*/ 120 w 199"/>
                  <a:gd name="T67" fmla="*/ 8 h 20"/>
                  <a:gd name="T68" fmla="*/ 124 w 199"/>
                  <a:gd name="T69" fmla="*/ 8 h 20"/>
                  <a:gd name="T70" fmla="*/ 124 w 199"/>
                  <a:gd name="T71" fmla="*/ 8 h 20"/>
                  <a:gd name="T72" fmla="*/ 129 w 199"/>
                  <a:gd name="T73" fmla="*/ 8 h 20"/>
                  <a:gd name="T74" fmla="*/ 133 w 199"/>
                  <a:gd name="T75" fmla="*/ 8 h 20"/>
                  <a:gd name="T76" fmla="*/ 137 w 199"/>
                  <a:gd name="T77" fmla="*/ 8 h 20"/>
                  <a:gd name="T78" fmla="*/ 137 w 199"/>
                  <a:gd name="T79" fmla="*/ 8 h 20"/>
                  <a:gd name="T80" fmla="*/ 141 w 199"/>
                  <a:gd name="T81" fmla="*/ 8 h 20"/>
                  <a:gd name="T82" fmla="*/ 145 w 199"/>
                  <a:gd name="T83" fmla="*/ 4 h 20"/>
                  <a:gd name="T84" fmla="*/ 149 w 199"/>
                  <a:gd name="T85" fmla="*/ 4 h 20"/>
                  <a:gd name="T86" fmla="*/ 153 w 199"/>
                  <a:gd name="T87" fmla="*/ 8 h 20"/>
                  <a:gd name="T88" fmla="*/ 153 w 199"/>
                  <a:gd name="T89" fmla="*/ 4 h 20"/>
                  <a:gd name="T90" fmla="*/ 158 w 199"/>
                  <a:gd name="T91" fmla="*/ 8 h 20"/>
                  <a:gd name="T92" fmla="*/ 162 w 199"/>
                  <a:gd name="T93" fmla="*/ 8 h 20"/>
                  <a:gd name="T94" fmla="*/ 166 w 199"/>
                  <a:gd name="T95" fmla="*/ 4 h 20"/>
                  <a:gd name="T96" fmla="*/ 166 w 199"/>
                  <a:gd name="T97" fmla="*/ 8 h 20"/>
                  <a:gd name="T98" fmla="*/ 174 w 199"/>
                  <a:gd name="T99" fmla="*/ 8 h 20"/>
                  <a:gd name="T100" fmla="*/ 174 w 199"/>
                  <a:gd name="T101" fmla="*/ 4 h 20"/>
                  <a:gd name="T102" fmla="*/ 178 w 199"/>
                  <a:gd name="T103" fmla="*/ 4 h 20"/>
                  <a:gd name="T104" fmla="*/ 182 w 199"/>
                  <a:gd name="T105" fmla="*/ 4 h 20"/>
                  <a:gd name="T106" fmla="*/ 187 w 199"/>
                  <a:gd name="T107" fmla="*/ 8 h 20"/>
                  <a:gd name="T108" fmla="*/ 191 w 199"/>
                  <a:gd name="T109" fmla="*/ 8 h 20"/>
                  <a:gd name="T110" fmla="*/ 191 w 199"/>
                  <a:gd name="T111" fmla="*/ 4 h 20"/>
                  <a:gd name="T112" fmla="*/ 195 w 199"/>
                  <a:gd name="T113" fmla="*/ 4 h 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9" h="20">
                    <a:moveTo>
                      <a:pt x="0" y="16"/>
                    </a:moveTo>
                    <a:lnTo>
                      <a:pt x="0" y="20"/>
                    </a:lnTo>
                    <a:lnTo>
                      <a:pt x="4" y="16"/>
                    </a:lnTo>
                    <a:lnTo>
                      <a:pt x="4" y="20"/>
                    </a:lnTo>
                    <a:lnTo>
                      <a:pt x="8" y="16"/>
                    </a:lnTo>
                    <a:lnTo>
                      <a:pt x="8" y="20"/>
                    </a:lnTo>
                    <a:lnTo>
                      <a:pt x="8" y="16"/>
                    </a:lnTo>
                    <a:lnTo>
                      <a:pt x="8" y="8"/>
                    </a:lnTo>
                    <a:lnTo>
                      <a:pt x="13" y="16"/>
                    </a:lnTo>
                    <a:lnTo>
                      <a:pt x="13" y="8"/>
                    </a:lnTo>
                    <a:lnTo>
                      <a:pt x="13" y="16"/>
                    </a:lnTo>
                    <a:lnTo>
                      <a:pt x="17" y="16"/>
                    </a:lnTo>
                    <a:lnTo>
                      <a:pt x="17" y="8"/>
                    </a:lnTo>
                    <a:lnTo>
                      <a:pt x="17" y="16"/>
                    </a:lnTo>
                    <a:lnTo>
                      <a:pt x="17" y="20"/>
                    </a:lnTo>
                    <a:lnTo>
                      <a:pt x="21" y="16"/>
                    </a:lnTo>
                    <a:lnTo>
                      <a:pt x="21" y="8"/>
                    </a:lnTo>
                    <a:lnTo>
                      <a:pt x="21" y="16"/>
                    </a:lnTo>
                    <a:lnTo>
                      <a:pt x="25" y="16"/>
                    </a:lnTo>
                    <a:lnTo>
                      <a:pt x="29" y="16"/>
                    </a:lnTo>
                    <a:lnTo>
                      <a:pt x="33" y="16"/>
                    </a:lnTo>
                    <a:lnTo>
                      <a:pt x="37" y="16"/>
                    </a:lnTo>
                    <a:lnTo>
                      <a:pt x="37" y="8"/>
                    </a:lnTo>
                    <a:lnTo>
                      <a:pt x="42" y="8"/>
                    </a:lnTo>
                    <a:lnTo>
                      <a:pt x="46" y="8"/>
                    </a:lnTo>
                    <a:lnTo>
                      <a:pt x="46" y="16"/>
                    </a:lnTo>
                    <a:lnTo>
                      <a:pt x="50" y="8"/>
                    </a:lnTo>
                    <a:lnTo>
                      <a:pt x="50" y="16"/>
                    </a:lnTo>
                    <a:lnTo>
                      <a:pt x="54" y="16"/>
                    </a:lnTo>
                    <a:lnTo>
                      <a:pt x="54" y="8"/>
                    </a:lnTo>
                    <a:lnTo>
                      <a:pt x="54" y="16"/>
                    </a:lnTo>
                    <a:lnTo>
                      <a:pt x="54" y="8"/>
                    </a:lnTo>
                    <a:lnTo>
                      <a:pt x="58" y="16"/>
                    </a:lnTo>
                    <a:lnTo>
                      <a:pt x="58" y="8"/>
                    </a:lnTo>
                    <a:lnTo>
                      <a:pt x="58" y="4"/>
                    </a:lnTo>
                    <a:lnTo>
                      <a:pt x="58" y="8"/>
                    </a:lnTo>
                    <a:lnTo>
                      <a:pt x="62" y="16"/>
                    </a:lnTo>
                    <a:lnTo>
                      <a:pt x="62" y="8"/>
                    </a:lnTo>
                    <a:lnTo>
                      <a:pt x="66" y="8"/>
                    </a:lnTo>
                    <a:lnTo>
                      <a:pt x="66" y="16"/>
                    </a:lnTo>
                    <a:lnTo>
                      <a:pt x="66" y="8"/>
                    </a:lnTo>
                    <a:lnTo>
                      <a:pt x="71" y="8"/>
                    </a:lnTo>
                    <a:lnTo>
                      <a:pt x="71" y="16"/>
                    </a:lnTo>
                    <a:lnTo>
                      <a:pt x="75" y="16"/>
                    </a:lnTo>
                    <a:lnTo>
                      <a:pt x="75" y="8"/>
                    </a:lnTo>
                    <a:lnTo>
                      <a:pt x="75" y="16"/>
                    </a:lnTo>
                    <a:lnTo>
                      <a:pt x="75" y="8"/>
                    </a:lnTo>
                    <a:lnTo>
                      <a:pt x="79" y="8"/>
                    </a:lnTo>
                    <a:lnTo>
                      <a:pt x="79" y="4"/>
                    </a:lnTo>
                    <a:lnTo>
                      <a:pt x="79" y="16"/>
                    </a:lnTo>
                    <a:lnTo>
                      <a:pt x="79" y="8"/>
                    </a:lnTo>
                    <a:lnTo>
                      <a:pt x="83" y="8"/>
                    </a:lnTo>
                    <a:lnTo>
                      <a:pt x="83" y="4"/>
                    </a:lnTo>
                    <a:lnTo>
                      <a:pt x="87" y="8"/>
                    </a:lnTo>
                    <a:lnTo>
                      <a:pt x="87" y="16"/>
                    </a:lnTo>
                    <a:lnTo>
                      <a:pt x="91" y="16"/>
                    </a:lnTo>
                    <a:lnTo>
                      <a:pt x="91" y="8"/>
                    </a:lnTo>
                    <a:lnTo>
                      <a:pt x="91" y="16"/>
                    </a:lnTo>
                    <a:lnTo>
                      <a:pt x="95" y="4"/>
                    </a:lnTo>
                    <a:lnTo>
                      <a:pt x="95" y="8"/>
                    </a:lnTo>
                    <a:lnTo>
                      <a:pt x="100" y="8"/>
                    </a:lnTo>
                    <a:lnTo>
                      <a:pt x="100" y="16"/>
                    </a:lnTo>
                    <a:lnTo>
                      <a:pt x="100" y="8"/>
                    </a:lnTo>
                    <a:lnTo>
                      <a:pt x="104" y="8"/>
                    </a:lnTo>
                    <a:lnTo>
                      <a:pt x="108" y="8"/>
                    </a:lnTo>
                    <a:lnTo>
                      <a:pt x="112" y="8"/>
                    </a:lnTo>
                    <a:lnTo>
                      <a:pt x="116" y="8"/>
                    </a:lnTo>
                    <a:lnTo>
                      <a:pt x="116" y="4"/>
                    </a:lnTo>
                    <a:lnTo>
                      <a:pt x="116" y="8"/>
                    </a:lnTo>
                    <a:lnTo>
                      <a:pt x="120" y="8"/>
                    </a:lnTo>
                    <a:lnTo>
                      <a:pt x="124" y="8"/>
                    </a:lnTo>
                    <a:lnTo>
                      <a:pt x="124" y="0"/>
                    </a:lnTo>
                    <a:lnTo>
                      <a:pt x="124" y="4"/>
                    </a:lnTo>
                    <a:lnTo>
                      <a:pt x="124" y="8"/>
                    </a:lnTo>
                    <a:lnTo>
                      <a:pt x="129" y="0"/>
                    </a:lnTo>
                    <a:lnTo>
                      <a:pt x="129" y="4"/>
                    </a:lnTo>
                    <a:lnTo>
                      <a:pt x="129" y="8"/>
                    </a:lnTo>
                    <a:lnTo>
                      <a:pt x="129" y="16"/>
                    </a:lnTo>
                    <a:lnTo>
                      <a:pt x="133" y="8"/>
                    </a:lnTo>
                    <a:lnTo>
                      <a:pt x="137" y="8"/>
                    </a:lnTo>
                    <a:lnTo>
                      <a:pt x="137" y="4"/>
                    </a:lnTo>
                    <a:lnTo>
                      <a:pt x="137" y="8"/>
                    </a:lnTo>
                    <a:lnTo>
                      <a:pt x="141" y="8"/>
                    </a:lnTo>
                    <a:lnTo>
                      <a:pt x="141" y="4"/>
                    </a:lnTo>
                    <a:lnTo>
                      <a:pt x="141" y="8"/>
                    </a:lnTo>
                    <a:lnTo>
                      <a:pt x="145" y="8"/>
                    </a:lnTo>
                    <a:lnTo>
                      <a:pt x="145" y="4"/>
                    </a:lnTo>
                    <a:lnTo>
                      <a:pt x="149" y="4"/>
                    </a:lnTo>
                    <a:lnTo>
                      <a:pt x="149" y="8"/>
                    </a:lnTo>
                    <a:lnTo>
                      <a:pt x="149" y="0"/>
                    </a:lnTo>
                    <a:lnTo>
                      <a:pt x="153" y="8"/>
                    </a:lnTo>
                    <a:lnTo>
                      <a:pt x="153" y="4"/>
                    </a:lnTo>
                    <a:lnTo>
                      <a:pt x="158" y="4"/>
                    </a:lnTo>
                    <a:lnTo>
                      <a:pt x="158" y="8"/>
                    </a:lnTo>
                    <a:lnTo>
                      <a:pt x="158" y="4"/>
                    </a:lnTo>
                    <a:lnTo>
                      <a:pt x="162" y="4"/>
                    </a:lnTo>
                    <a:lnTo>
                      <a:pt x="162" y="8"/>
                    </a:lnTo>
                    <a:lnTo>
                      <a:pt x="166" y="4"/>
                    </a:lnTo>
                    <a:lnTo>
                      <a:pt x="166" y="0"/>
                    </a:lnTo>
                    <a:lnTo>
                      <a:pt x="166" y="8"/>
                    </a:lnTo>
                    <a:lnTo>
                      <a:pt x="170" y="8"/>
                    </a:lnTo>
                    <a:lnTo>
                      <a:pt x="170" y="4"/>
                    </a:lnTo>
                    <a:lnTo>
                      <a:pt x="174" y="8"/>
                    </a:lnTo>
                    <a:lnTo>
                      <a:pt x="174" y="4"/>
                    </a:lnTo>
                    <a:lnTo>
                      <a:pt x="178" y="0"/>
                    </a:lnTo>
                    <a:lnTo>
                      <a:pt x="178" y="8"/>
                    </a:lnTo>
                    <a:lnTo>
                      <a:pt x="178" y="4"/>
                    </a:lnTo>
                    <a:lnTo>
                      <a:pt x="178" y="8"/>
                    </a:lnTo>
                    <a:lnTo>
                      <a:pt x="182" y="4"/>
                    </a:lnTo>
                    <a:lnTo>
                      <a:pt x="187" y="0"/>
                    </a:lnTo>
                    <a:lnTo>
                      <a:pt x="187" y="8"/>
                    </a:lnTo>
                    <a:lnTo>
                      <a:pt x="187" y="4"/>
                    </a:lnTo>
                    <a:lnTo>
                      <a:pt x="187" y="8"/>
                    </a:lnTo>
                    <a:lnTo>
                      <a:pt x="191" y="8"/>
                    </a:lnTo>
                    <a:lnTo>
                      <a:pt x="191" y="4"/>
                    </a:lnTo>
                    <a:lnTo>
                      <a:pt x="195" y="4"/>
                    </a:lnTo>
                    <a:lnTo>
                      <a:pt x="195" y="8"/>
                    </a:lnTo>
                    <a:lnTo>
                      <a:pt x="195" y="4"/>
                    </a:lnTo>
                    <a:lnTo>
                      <a:pt x="195" y="8"/>
                    </a:lnTo>
                    <a:lnTo>
                      <a:pt x="199" y="8"/>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860" name="Group 67"/>
            <p:cNvGrpSpPr>
              <a:grpSpLocks/>
            </p:cNvGrpSpPr>
            <p:nvPr/>
          </p:nvGrpSpPr>
          <p:grpSpPr bwMode="auto">
            <a:xfrm>
              <a:off x="1279" y="1563"/>
              <a:ext cx="602" cy="240"/>
              <a:chOff x="1513" y="949"/>
              <a:chExt cx="675" cy="190"/>
            </a:xfrm>
          </p:grpSpPr>
          <p:sp>
            <p:nvSpPr>
              <p:cNvPr id="33888" name="Freeform 68"/>
              <p:cNvSpPr>
                <a:spLocks/>
              </p:cNvSpPr>
              <p:nvPr/>
            </p:nvSpPr>
            <p:spPr bwMode="auto">
              <a:xfrm>
                <a:off x="1588" y="952"/>
                <a:ext cx="419" cy="187"/>
              </a:xfrm>
              <a:custGeom>
                <a:avLst/>
                <a:gdLst>
                  <a:gd name="T0" fmla="*/ 1 w 601"/>
                  <a:gd name="T1" fmla="*/ 0 h 273"/>
                  <a:gd name="T2" fmla="*/ 1 w 601"/>
                  <a:gd name="T3" fmla="*/ 1 h 273"/>
                  <a:gd name="T4" fmla="*/ 1 w 601"/>
                  <a:gd name="T5" fmla="*/ 0 h 273"/>
                  <a:gd name="T6" fmla="*/ 1 w 601"/>
                  <a:gd name="T7" fmla="*/ 1 h 273"/>
                  <a:gd name="T8" fmla="*/ 1 w 601"/>
                  <a:gd name="T9" fmla="*/ 1 h 273"/>
                  <a:gd name="T10" fmla="*/ 1 w 601"/>
                  <a:gd name="T11" fmla="*/ 1 h 273"/>
                  <a:gd name="T12" fmla="*/ 1 w 601"/>
                  <a:gd name="T13" fmla="*/ 1 h 273"/>
                  <a:gd name="T14" fmla="*/ 1 w 601"/>
                  <a:gd name="T15" fmla="*/ 1 h 273"/>
                  <a:gd name="T16" fmla="*/ 1 w 601"/>
                  <a:gd name="T17" fmla="*/ 1 h 273"/>
                  <a:gd name="T18" fmla="*/ 1 w 601"/>
                  <a:gd name="T19" fmla="*/ 1 h 273"/>
                  <a:gd name="T20" fmla="*/ 1 w 601"/>
                  <a:gd name="T21" fmla="*/ 1 h 273"/>
                  <a:gd name="T22" fmla="*/ 1 w 601"/>
                  <a:gd name="T23" fmla="*/ 1 h 273"/>
                  <a:gd name="T24" fmla="*/ 1 w 601"/>
                  <a:gd name="T25" fmla="*/ 1 h 273"/>
                  <a:gd name="T26" fmla="*/ 2 w 601"/>
                  <a:gd name="T27" fmla="*/ 2 h 273"/>
                  <a:gd name="T28" fmla="*/ 2 w 601"/>
                  <a:gd name="T29" fmla="*/ 2 h 273"/>
                  <a:gd name="T30" fmla="*/ 2 w 601"/>
                  <a:gd name="T31" fmla="*/ 2 h 273"/>
                  <a:gd name="T32" fmla="*/ 2 w 601"/>
                  <a:gd name="T33" fmla="*/ 2 h 273"/>
                  <a:gd name="T34" fmla="*/ 2 w 601"/>
                  <a:gd name="T35" fmla="*/ 2 h 273"/>
                  <a:gd name="T36" fmla="*/ 2 w 601"/>
                  <a:gd name="T37" fmla="*/ 2 h 273"/>
                  <a:gd name="T38" fmla="*/ 3 w 601"/>
                  <a:gd name="T39" fmla="*/ 2 h 273"/>
                  <a:gd name="T40" fmla="*/ 3 w 601"/>
                  <a:gd name="T41" fmla="*/ 2 h 273"/>
                  <a:gd name="T42" fmla="*/ 3 w 601"/>
                  <a:gd name="T43" fmla="*/ 2 h 273"/>
                  <a:gd name="T44" fmla="*/ 3 w 601"/>
                  <a:gd name="T45" fmla="*/ 2 h 273"/>
                  <a:gd name="T46" fmla="*/ 3 w 601"/>
                  <a:gd name="T47" fmla="*/ 2 h 273"/>
                  <a:gd name="T48" fmla="*/ 3 w 601"/>
                  <a:gd name="T49" fmla="*/ 2 h 273"/>
                  <a:gd name="T50" fmla="*/ 3 w 601"/>
                  <a:gd name="T51" fmla="*/ 2 h 273"/>
                  <a:gd name="T52" fmla="*/ 3 w 601"/>
                  <a:gd name="T53" fmla="*/ 2 h 273"/>
                  <a:gd name="T54" fmla="*/ 3 w 601"/>
                  <a:gd name="T55" fmla="*/ 2 h 273"/>
                  <a:gd name="T56" fmla="*/ 4 w 601"/>
                  <a:gd name="T57" fmla="*/ 2 h 273"/>
                  <a:gd name="T58" fmla="*/ 4 w 601"/>
                  <a:gd name="T59" fmla="*/ 2 h 273"/>
                  <a:gd name="T60" fmla="*/ 4 w 601"/>
                  <a:gd name="T61" fmla="*/ 2 h 273"/>
                  <a:gd name="T62" fmla="*/ 4 w 601"/>
                  <a:gd name="T63" fmla="*/ 2 h 273"/>
                  <a:gd name="T64" fmla="*/ 4 w 601"/>
                  <a:gd name="T65" fmla="*/ 2 h 273"/>
                  <a:gd name="T66" fmla="*/ 4 w 601"/>
                  <a:gd name="T67" fmla="*/ 2 h 273"/>
                  <a:gd name="T68" fmla="*/ 5 w 601"/>
                  <a:gd name="T69" fmla="*/ 2 h 273"/>
                  <a:gd name="T70" fmla="*/ 5 w 601"/>
                  <a:gd name="T71" fmla="*/ 2 h 273"/>
                  <a:gd name="T72" fmla="*/ 5 w 601"/>
                  <a:gd name="T73" fmla="*/ 2 h 273"/>
                  <a:gd name="T74" fmla="*/ 5 w 601"/>
                  <a:gd name="T75" fmla="*/ 2 h 273"/>
                  <a:gd name="T76" fmla="*/ 5 w 601"/>
                  <a:gd name="T77" fmla="*/ 2 h 273"/>
                  <a:gd name="T78" fmla="*/ 5 w 601"/>
                  <a:gd name="T79" fmla="*/ 2 h 273"/>
                  <a:gd name="T80" fmla="*/ 6 w 601"/>
                  <a:gd name="T81" fmla="*/ 2 h 273"/>
                  <a:gd name="T82" fmla="*/ 6 w 601"/>
                  <a:gd name="T83" fmla="*/ 2 h 273"/>
                  <a:gd name="T84" fmla="*/ 6 w 601"/>
                  <a:gd name="T85" fmla="*/ 2 h 273"/>
                  <a:gd name="T86" fmla="*/ 6 w 601"/>
                  <a:gd name="T87" fmla="*/ 2 h 273"/>
                  <a:gd name="T88" fmla="*/ 6 w 601"/>
                  <a:gd name="T89" fmla="*/ 2 h 273"/>
                  <a:gd name="T90" fmla="*/ 6 w 601"/>
                  <a:gd name="T91" fmla="*/ 2 h 273"/>
                  <a:gd name="T92" fmla="*/ 6 w 601"/>
                  <a:gd name="T93" fmla="*/ 2 h 273"/>
                  <a:gd name="T94" fmla="*/ 6 w 601"/>
                  <a:gd name="T95" fmla="*/ 2 h 273"/>
                  <a:gd name="T96" fmla="*/ 6 w 601"/>
                  <a:gd name="T97" fmla="*/ 2 h 273"/>
                  <a:gd name="T98" fmla="*/ 6 w 601"/>
                  <a:gd name="T99" fmla="*/ 2 h 273"/>
                  <a:gd name="T100" fmla="*/ 7 w 601"/>
                  <a:gd name="T101" fmla="*/ 2 h 273"/>
                  <a:gd name="T102" fmla="*/ 7 w 601"/>
                  <a:gd name="T103" fmla="*/ 2 h 273"/>
                  <a:gd name="T104" fmla="*/ 7 w 601"/>
                  <a:gd name="T105" fmla="*/ 2 h 273"/>
                  <a:gd name="T106" fmla="*/ 7 w 601"/>
                  <a:gd name="T107" fmla="*/ 2 h 273"/>
                  <a:gd name="T108" fmla="*/ 7 w 601"/>
                  <a:gd name="T109" fmla="*/ 2 h 273"/>
                  <a:gd name="T110" fmla="*/ 7 w 601"/>
                  <a:gd name="T111" fmla="*/ 2 h 273"/>
                  <a:gd name="T112" fmla="*/ 7 w 601"/>
                  <a:gd name="T113" fmla="*/ 2 h 273"/>
                  <a:gd name="T114" fmla="*/ 7 w 601"/>
                  <a:gd name="T115" fmla="*/ 2 h 273"/>
                  <a:gd name="T116" fmla="*/ 8 w 601"/>
                  <a:gd name="T117" fmla="*/ 2 h 273"/>
                  <a:gd name="T118" fmla="*/ 8 w 601"/>
                  <a:gd name="T119" fmla="*/ 1 h 273"/>
                  <a:gd name="T120" fmla="*/ 8 w 601"/>
                  <a:gd name="T121" fmla="*/ 1 h 2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01" h="273">
                    <a:moveTo>
                      <a:pt x="0" y="7"/>
                    </a:moveTo>
                    <a:lnTo>
                      <a:pt x="0" y="14"/>
                    </a:lnTo>
                    <a:lnTo>
                      <a:pt x="4" y="7"/>
                    </a:lnTo>
                    <a:lnTo>
                      <a:pt x="4" y="14"/>
                    </a:lnTo>
                    <a:lnTo>
                      <a:pt x="9" y="14"/>
                    </a:lnTo>
                    <a:lnTo>
                      <a:pt x="9" y="7"/>
                    </a:lnTo>
                    <a:lnTo>
                      <a:pt x="13" y="7"/>
                    </a:lnTo>
                    <a:lnTo>
                      <a:pt x="13" y="14"/>
                    </a:lnTo>
                    <a:lnTo>
                      <a:pt x="13" y="0"/>
                    </a:lnTo>
                    <a:lnTo>
                      <a:pt x="13" y="14"/>
                    </a:lnTo>
                    <a:lnTo>
                      <a:pt x="17" y="7"/>
                    </a:lnTo>
                    <a:lnTo>
                      <a:pt x="17" y="14"/>
                    </a:lnTo>
                    <a:lnTo>
                      <a:pt x="17" y="0"/>
                    </a:lnTo>
                    <a:lnTo>
                      <a:pt x="22" y="14"/>
                    </a:lnTo>
                    <a:lnTo>
                      <a:pt x="22" y="0"/>
                    </a:lnTo>
                    <a:lnTo>
                      <a:pt x="22" y="7"/>
                    </a:lnTo>
                    <a:lnTo>
                      <a:pt x="26" y="7"/>
                    </a:lnTo>
                    <a:lnTo>
                      <a:pt x="26" y="0"/>
                    </a:lnTo>
                    <a:lnTo>
                      <a:pt x="26" y="14"/>
                    </a:lnTo>
                    <a:lnTo>
                      <a:pt x="26" y="0"/>
                    </a:lnTo>
                    <a:lnTo>
                      <a:pt x="31" y="0"/>
                    </a:lnTo>
                    <a:lnTo>
                      <a:pt x="31" y="7"/>
                    </a:lnTo>
                    <a:lnTo>
                      <a:pt x="31" y="0"/>
                    </a:lnTo>
                    <a:lnTo>
                      <a:pt x="35" y="7"/>
                    </a:lnTo>
                    <a:lnTo>
                      <a:pt x="35" y="0"/>
                    </a:lnTo>
                    <a:lnTo>
                      <a:pt x="35" y="14"/>
                    </a:lnTo>
                    <a:lnTo>
                      <a:pt x="40" y="0"/>
                    </a:lnTo>
                    <a:lnTo>
                      <a:pt x="40" y="14"/>
                    </a:lnTo>
                    <a:lnTo>
                      <a:pt x="40" y="0"/>
                    </a:lnTo>
                    <a:lnTo>
                      <a:pt x="40" y="7"/>
                    </a:lnTo>
                    <a:lnTo>
                      <a:pt x="44" y="14"/>
                    </a:lnTo>
                    <a:lnTo>
                      <a:pt x="44" y="7"/>
                    </a:lnTo>
                    <a:lnTo>
                      <a:pt x="44" y="14"/>
                    </a:lnTo>
                    <a:lnTo>
                      <a:pt x="44" y="7"/>
                    </a:lnTo>
                    <a:lnTo>
                      <a:pt x="49" y="14"/>
                    </a:lnTo>
                    <a:lnTo>
                      <a:pt x="49" y="7"/>
                    </a:lnTo>
                    <a:lnTo>
                      <a:pt x="53" y="7"/>
                    </a:lnTo>
                    <a:lnTo>
                      <a:pt x="53" y="14"/>
                    </a:lnTo>
                    <a:lnTo>
                      <a:pt x="58" y="14"/>
                    </a:lnTo>
                    <a:lnTo>
                      <a:pt x="62" y="14"/>
                    </a:lnTo>
                    <a:lnTo>
                      <a:pt x="66" y="14"/>
                    </a:lnTo>
                    <a:lnTo>
                      <a:pt x="66" y="7"/>
                    </a:lnTo>
                    <a:lnTo>
                      <a:pt x="66" y="14"/>
                    </a:lnTo>
                    <a:lnTo>
                      <a:pt x="71" y="14"/>
                    </a:lnTo>
                    <a:lnTo>
                      <a:pt x="71" y="7"/>
                    </a:lnTo>
                    <a:lnTo>
                      <a:pt x="75" y="14"/>
                    </a:lnTo>
                    <a:lnTo>
                      <a:pt x="80" y="7"/>
                    </a:lnTo>
                    <a:lnTo>
                      <a:pt x="80" y="14"/>
                    </a:lnTo>
                    <a:lnTo>
                      <a:pt x="80" y="7"/>
                    </a:lnTo>
                    <a:lnTo>
                      <a:pt x="80" y="14"/>
                    </a:lnTo>
                    <a:lnTo>
                      <a:pt x="84" y="14"/>
                    </a:lnTo>
                    <a:lnTo>
                      <a:pt x="84" y="28"/>
                    </a:lnTo>
                    <a:lnTo>
                      <a:pt x="84" y="14"/>
                    </a:lnTo>
                    <a:lnTo>
                      <a:pt x="89" y="14"/>
                    </a:lnTo>
                    <a:lnTo>
                      <a:pt x="93" y="14"/>
                    </a:lnTo>
                    <a:lnTo>
                      <a:pt x="98" y="7"/>
                    </a:lnTo>
                    <a:lnTo>
                      <a:pt x="98" y="14"/>
                    </a:lnTo>
                    <a:lnTo>
                      <a:pt x="98" y="7"/>
                    </a:lnTo>
                    <a:lnTo>
                      <a:pt x="102" y="14"/>
                    </a:lnTo>
                    <a:lnTo>
                      <a:pt x="107" y="14"/>
                    </a:lnTo>
                    <a:lnTo>
                      <a:pt x="107" y="7"/>
                    </a:lnTo>
                    <a:lnTo>
                      <a:pt x="111" y="14"/>
                    </a:lnTo>
                    <a:lnTo>
                      <a:pt x="115" y="14"/>
                    </a:lnTo>
                    <a:lnTo>
                      <a:pt x="120" y="14"/>
                    </a:lnTo>
                    <a:lnTo>
                      <a:pt x="120" y="28"/>
                    </a:lnTo>
                    <a:lnTo>
                      <a:pt x="120" y="14"/>
                    </a:lnTo>
                    <a:lnTo>
                      <a:pt x="120" y="28"/>
                    </a:lnTo>
                    <a:lnTo>
                      <a:pt x="120" y="14"/>
                    </a:lnTo>
                    <a:lnTo>
                      <a:pt x="124" y="14"/>
                    </a:lnTo>
                    <a:lnTo>
                      <a:pt x="124" y="28"/>
                    </a:lnTo>
                    <a:lnTo>
                      <a:pt x="129" y="43"/>
                    </a:lnTo>
                    <a:lnTo>
                      <a:pt x="129" y="50"/>
                    </a:lnTo>
                    <a:lnTo>
                      <a:pt x="129" y="72"/>
                    </a:lnTo>
                    <a:lnTo>
                      <a:pt x="129" y="86"/>
                    </a:lnTo>
                    <a:lnTo>
                      <a:pt x="129" y="100"/>
                    </a:lnTo>
                    <a:lnTo>
                      <a:pt x="133" y="122"/>
                    </a:lnTo>
                    <a:lnTo>
                      <a:pt x="133" y="136"/>
                    </a:lnTo>
                    <a:lnTo>
                      <a:pt x="133" y="158"/>
                    </a:lnTo>
                    <a:lnTo>
                      <a:pt x="133" y="172"/>
                    </a:lnTo>
                    <a:lnTo>
                      <a:pt x="133" y="165"/>
                    </a:lnTo>
                    <a:lnTo>
                      <a:pt x="138" y="201"/>
                    </a:lnTo>
                    <a:lnTo>
                      <a:pt x="138" y="215"/>
                    </a:lnTo>
                    <a:lnTo>
                      <a:pt x="138" y="230"/>
                    </a:lnTo>
                    <a:lnTo>
                      <a:pt x="142" y="230"/>
                    </a:lnTo>
                    <a:lnTo>
                      <a:pt x="142" y="244"/>
                    </a:lnTo>
                    <a:lnTo>
                      <a:pt x="142" y="251"/>
                    </a:lnTo>
                    <a:lnTo>
                      <a:pt x="147" y="244"/>
                    </a:lnTo>
                    <a:lnTo>
                      <a:pt x="147" y="251"/>
                    </a:lnTo>
                    <a:lnTo>
                      <a:pt x="147" y="259"/>
                    </a:lnTo>
                    <a:lnTo>
                      <a:pt x="147" y="244"/>
                    </a:lnTo>
                    <a:lnTo>
                      <a:pt x="151" y="259"/>
                    </a:lnTo>
                    <a:lnTo>
                      <a:pt x="151" y="251"/>
                    </a:lnTo>
                    <a:lnTo>
                      <a:pt x="151" y="259"/>
                    </a:lnTo>
                    <a:lnTo>
                      <a:pt x="156" y="259"/>
                    </a:lnTo>
                    <a:lnTo>
                      <a:pt x="156" y="266"/>
                    </a:lnTo>
                    <a:lnTo>
                      <a:pt x="156" y="259"/>
                    </a:lnTo>
                    <a:lnTo>
                      <a:pt x="160" y="259"/>
                    </a:lnTo>
                    <a:lnTo>
                      <a:pt x="160" y="266"/>
                    </a:lnTo>
                    <a:lnTo>
                      <a:pt x="164" y="259"/>
                    </a:lnTo>
                    <a:lnTo>
                      <a:pt x="164" y="266"/>
                    </a:lnTo>
                    <a:lnTo>
                      <a:pt x="164" y="259"/>
                    </a:lnTo>
                    <a:lnTo>
                      <a:pt x="164" y="266"/>
                    </a:lnTo>
                    <a:lnTo>
                      <a:pt x="169" y="259"/>
                    </a:lnTo>
                    <a:lnTo>
                      <a:pt x="169" y="266"/>
                    </a:lnTo>
                    <a:lnTo>
                      <a:pt x="169" y="273"/>
                    </a:lnTo>
                    <a:lnTo>
                      <a:pt x="169" y="259"/>
                    </a:lnTo>
                    <a:lnTo>
                      <a:pt x="169" y="273"/>
                    </a:lnTo>
                    <a:lnTo>
                      <a:pt x="173" y="259"/>
                    </a:lnTo>
                    <a:lnTo>
                      <a:pt x="173" y="266"/>
                    </a:lnTo>
                    <a:lnTo>
                      <a:pt x="173" y="259"/>
                    </a:lnTo>
                    <a:lnTo>
                      <a:pt x="178" y="266"/>
                    </a:lnTo>
                    <a:lnTo>
                      <a:pt x="178" y="259"/>
                    </a:lnTo>
                    <a:lnTo>
                      <a:pt x="178" y="266"/>
                    </a:lnTo>
                    <a:lnTo>
                      <a:pt x="178" y="259"/>
                    </a:lnTo>
                    <a:lnTo>
                      <a:pt x="182" y="259"/>
                    </a:lnTo>
                    <a:lnTo>
                      <a:pt x="182" y="266"/>
                    </a:lnTo>
                    <a:lnTo>
                      <a:pt x="182" y="259"/>
                    </a:lnTo>
                    <a:lnTo>
                      <a:pt x="187" y="273"/>
                    </a:lnTo>
                    <a:lnTo>
                      <a:pt x="187" y="259"/>
                    </a:lnTo>
                    <a:lnTo>
                      <a:pt x="191" y="259"/>
                    </a:lnTo>
                    <a:lnTo>
                      <a:pt x="196" y="259"/>
                    </a:lnTo>
                    <a:lnTo>
                      <a:pt x="196" y="266"/>
                    </a:lnTo>
                    <a:lnTo>
                      <a:pt x="196" y="259"/>
                    </a:lnTo>
                    <a:lnTo>
                      <a:pt x="196" y="266"/>
                    </a:lnTo>
                    <a:lnTo>
                      <a:pt x="196" y="259"/>
                    </a:lnTo>
                    <a:lnTo>
                      <a:pt x="200" y="259"/>
                    </a:lnTo>
                    <a:lnTo>
                      <a:pt x="205" y="259"/>
                    </a:lnTo>
                    <a:lnTo>
                      <a:pt x="209" y="251"/>
                    </a:lnTo>
                    <a:lnTo>
                      <a:pt x="209" y="259"/>
                    </a:lnTo>
                    <a:lnTo>
                      <a:pt x="213" y="259"/>
                    </a:lnTo>
                    <a:lnTo>
                      <a:pt x="213" y="266"/>
                    </a:lnTo>
                    <a:lnTo>
                      <a:pt x="213" y="244"/>
                    </a:lnTo>
                    <a:lnTo>
                      <a:pt x="213" y="251"/>
                    </a:lnTo>
                    <a:lnTo>
                      <a:pt x="218" y="259"/>
                    </a:lnTo>
                    <a:lnTo>
                      <a:pt x="218" y="251"/>
                    </a:lnTo>
                    <a:lnTo>
                      <a:pt x="218" y="266"/>
                    </a:lnTo>
                    <a:lnTo>
                      <a:pt x="218" y="259"/>
                    </a:lnTo>
                    <a:lnTo>
                      <a:pt x="222" y="259"/>
                    </a:lnTo>
                    <a:lnTo>
                      <a:pt x="222" y="251"/>
                    </a:lnTo>
                    <a:lnTo>
                      <a:pt x="222" y="259"/>
                    </a:lnTo>
                    <a:lnTo>
                      <a:pt x="227" y="259"/>
                    </a:lnTo>
                    <a:lnTo>
                      <a:pt x="227" y="251"/>
                    </a:lnTo>
                    <a:lnTo>
                      <a:pt x="227" y="244"/>
                    </a:lnTo>
                    <a:lnTo>
                      <a:pt x="231" y="244"/>
                    </a:lnTo>
                    <a:lnTo>
                      <a:pt x="231" y="251"/>
                    </a:lnTo>
                    <a:lnTo>
                      <a:pt x="231" y="244"/>
                    </a:lnTo>
                    <a:lnTo>
                      <a:pt x="231" y="259"/>
                    </a:lnTo>
                    <a:lnTo>
                      <a:pt x="236" y="251"/>
                    </a:lnTo>
                    <a:lnTo>
                      <a:pt x="236" y="244"/>
                    </a:lnTo>
                    <a:lnTo>
                      <a:pt x="236" y="251"/>
                    </a:lnTo>
                    <a:lnTo>
                      <a:pt x="240" y="251"/>
                    </a:lnTo>
                    <a:lnTo>
                      <a:pt x="240" y="259"/>
                    </a:lnTo>
                    <a:lnTo>
                      <a:pt x="245" y="251"/>
                    </a:lnTo>
                    <a:lnTo>
                      <a:pt x="245" y="259"/>
                    </a:lnTo>
                    <a:lnTo>
                      <a:pt x="245" y="251"/>
                    </a:lnTo>
                    <a:lnTo>
                      <a:pt x="249" y="251"/>
                    </a:lnTo>
                    <a:lnTo>
                      <a:pt x="249" y="244"/>
                    </a:lnTo>
                    <a:lnTo>
                      <a:pt x="254" y="251"/>
                    </a:lnTo>
                    <a:lnTo>
                      <a:pt x="254" y="244"/>
                    </a:lnTo>
                    <a:lnTo>
                      <a:pt x="254" y="251"/>
                    </a:lnTo>
                    <a:lnTo>
                      <a:pt x="254" y="237"/>
                    </a:lnTo>
                    <a:lnTo>
                      <a:pt x="258" y="251"/>
                    </a:lnTo>
                    <a:lnTo>
                      <a:pt x="258" y="237"/>
                    </a:lnTo>
                    <a:lnTo>
                      <a:pt x="258" y="251"/>
                    </a:lnTo>
                    <a:lnTo>
                      <a:pt x="262" y="251"/>
                    </a:lnTo>
                    <a:lnTo>
                      <a:pt x="262" y="244"/>
                    </a:lnTo>
                    <a:lnTo>
                      <a:pt x="267" y="230"/>
                    </a:lnTo>
                    <a:lnTo>
                      <a:pt x="267" y="237"/>
                    </a:lnTo>
                    <a:lnTo>
                      <a:pt x="267" y="244"/>
                    </a:lnTo>
                    <a:lnTo>
                      <a:pt x="267" y="237"/>
                    </a:lnTo>
                    <a:lnTo>
                      <a:pt x="271" y="237"/>
                    </a:lnTo>
                    <a:lnTo>
                      <a:pt x="271" y="244"/>
                    </a:lnTo>
                    <a:lnTo>
                      <a:pt x="271" y="237"/>
                    </a:lnTo>
                    <a:lnTo>
                      <a:pt x="276" y="244"/>
                    </a:lnTo>
                    <a:lnTo>
                      <a:pt x="276" y="237"/>
                    </a:lnTo>
                    <a:lnTo>
                      <a:pt x="276" y="244"/>
                    </a:lnTo>
                    <a:lnTo>
                      <a:pt x="280" y="237"/>
                    </a:lnTo>
                    <a:lnTo>
                      <a:pt x="280" y="244"/>
                    </a:lnTo>
                    <a:lnTo>
                      <a:pt x="280" y="237"/>
                    </a:lnTo>
                    <a:lnTo>
                      <a:pt x="280" y="244"/>
                    </a:lnTo>
                    <a:lnTo>
                      <a:pt x="285" y="237"/>
                    </a:lnTo>
                    <a:lnTo>
                      <a:pt x="285" y="244"/>
                    </a:lnTo>
                    <a:lnTo>
                      <a:pt x="285" y="230"/>
                    </a:lnTo>
                    <a:lnTo>
                      <a:pt x="289" y="244"/>
                    </a:lnTo>
                    <a:lnTo>
                      <a:pt x="289" y="237"/>
                    </a:lnTo>
                    <a:lnTo>
                      <a:pt x="289" y="230"/>
                    </a:lnTo>
                    <a:lnTo>
                      <a:pt x="294" y="244"/>
                    </a:lnTo>
                    <a:lnTo>
                      <a:pt x="294" y="237"/>
                    </a:lnTo>
                    <a:lnTo>
                      <a:pt x="294" y="244"/>
                    </a:lnTo>
                    <a:lnTo>
                      <a:pt x="294" y="237"/>
                    </a:lnTo>
                    <a:lnTo>
                      <a:pt x="298" y="244"/>
                    </a:lnTo>
                    <a:lnTo>
                      <a:pt x="298" y="230"/>
                    </a:lnTo>
                    <a:lnTo>
                      <a:pt x="303" y="230"/>
                    </a:lnTo>
                    <a:lnTo>
                      <a:pt x="303" y="237"/>
                    </a:lnTo>
                    <a:lnTo>
                      <a:pt x="303" y="244"/>
                    </a:lnTo>
                    <a:lnTo>
                      <a:pt x="307" y="230"/>
                    </a:lnTo>
                    <a:lnTo>
                      <a:pt x="307" y="223"/>
                    </a:lnTo>
                    <a:lnTo>
                      <a:pt x="307" y="230"/>
                    </a:lnTo>
                    <a:lnTo>
                      <a:pt x="307" y="223"/>
                    </a:lnTo>
                    <a:lnTo>
                      <a:pt x="311" y="223"/>
                    </a:lnTo>
                    <a:lnTo>
                      <a:pt x="311" y="215"/>
                    </a:lnTo>
                    <a:lnTo>
                      <a:pt x="311" y="230"/>
                    </a:lnTo>
                    <a:lnTo>
                      <a:pt x="311" y="215"/>
                    </a:lnTo>
                    <a:lnTo>
                      <a:pt x="311" y="230"/>
                    </a:lnTo>
                    <a:lnTo>
                      <a:pt x="316" y="223"/>
                    </a:lnTo>
                    <a:lnTo>
                      <a:pt x="320" y="223"/>
                    </a:lnTo>
                    <a:lnTo>
                      <a:pt x="320" y="230"/>
                    </a:lnTo>
                    <a:lnTo>
                      <a:pt x="320" y="223"/>
                    </a:lnTo>
                    <a:lnTo>
                      <a:pt x="325" y="215"/>
                    </a:lnTo>
                    <a:lnTo>
                      <a:pt x="325" y="223"/>
                    </a:lnTo>
                    <a:lnTo>
                      <a:pt x="325" y="230"/>
                    </a:lnTo>
                    <a:lnTo>
                      <a:pt x="329" y="223"/>
                    </a:lnTo>
                    <a:lnTo>
                      <a:pt x="329" y="230"/>
                    </a:lnTo>
                    <a:lnTo>
                      <a:pt x="329" y="223"/>
                    </a:lnTo>
                    <a:lnTo>
                      <a:pt x="334" y="230"/>
                    </a:lnTo>
                    <a:lnTo>
                      <a:pt x="334" y="223"/>
                    </a:lnTo>
                    <a:lnTo>
                      <a:pt x="338" y="230"/>
                    </a:lnTo>
                    <a:lnTo>
                      <a:pt x="338" y="215"/>
                    </a:lnTo>
                    <a:lnTo>
                      <a:pt x="343" y="215"/>
                    </a:lnTo>
                    <a:lnTo>
                      <a:pt x="343" y="223"/>
                    </a:lnTo>
                    <a:lnTo>
                      <a:pt x="343" y="215"/>
                    </a:lnTo>
                    <a:lnTo>
                      <a:pt x="343" y="223"/>
                    </a:lnTo>
                    <a:lnTo>
                      <a:pt x="347" y="215"/>
                    </a:lnTo>
                    <a:lnTo>
                      <a:pt x="347" y="237"/>
                    </a:lnTo>
                    <a:lnTo>
                      <a:pt x="347" y="223"/>
                    </a:lnTo>
                    <a:lnTo>
                      <a:pt x="347" y="215"/>
                    </a:lnTo>
                    <a:lnTo>
                      <a:pt x="352" y="215"/>
                    </a:lnTo>
                    <a:lnTo>
                      <a:pt x="352" y="223"/>
                    </a:lnTo>
                    <a:lnTo>
                      <a:pt x="352" y="215"/>
                    </a:lnTo>
                    <a:lnTo>
                      <a:pt x="356" y="230"/>
                    </a:lnTo>
                    <a:lnTo>
                      <a:pt x="356" y="223"/>
                    </a:lnTo>
                    <a:lnTo>
                      <a:pt x="356" y="215"/>
                    </a:lnTo>
                    <a:lnTo>
                      <a:pt x="360" y="215"/>
                    </a:lnTo>
                    <a:lnTo>
                      <a:pt x="360" y="223"/>
                    </a:lnTo>
                    <a:lnTo>
                      <a:pt x="360" y="215"/>
                    </a:lnTo>
                    <a:lnTo>
                      <a:pt x="365" y="215"/>
                    </a:lnTo>
                    <a:lnTo>
                      <a:pt x="365" y="223"/>
                    </a:lnTo>
                    <a:lnTo>
                      <a:pt x="365" y="215"/>
                    </a:lnTo>
                    <a:lnTo>
                      <a:pt x="369" y="215"/>
                    </a:lnTo>
                    <a:lnTo>
                      <a:pt x="374" y="215"/>
                    </a:lnTo>
                    <a:lnTo>
                      <a:pt x="374" y="201"/>
                    </a:lnTo>
                    <a:lnTo>
                      <a:pt x="374" y="215"/>
                    </a:lnTo>
                    <a:lnTo>
                      <a:pt x="378" y="215"/>
                    </a:lnTo>
                    <a:lnTo>
                      <a:pt x="378" y="201"/>
                    </a:lnTo>
                    <a:lnTo>
                      <a:pt x="378" y="215"/>
                    </a:lnTo>
                    <a:lnTo>
                      <a:pt x="383" y="215"/>
                    </a:lnTo>
                    <a:lnTo>
                      <a:pt x="383" y="201"/>
                    </a:lnTo>
                    <a:lnTo>
                      <a:pt x="383" y="215"/>
                    </a:lnTo>
                    <a:lnTo>
                      <a:pt x="383" y="201"/>
                    </a:lnTo>
                    <a:lnTo>
                      <a:pt x="387" y="215"/>
                    </a:lnTo>
                    <a:lnTo>
                      <a:pt x="392" y="215"/>
                    </a:lnTo>
                    <a:lnTo>
                      <a:pt x="396" y="201"/>
                    </a:lnTo>
                    <a:lnTo>
                      <a:pt x="396" y="215"/>
                    </a:lnTo>
                    <a:lnTo>
                      <a:pt x="396" y="201"/>
                    </a:lnTo>
                    <a:lnTo>
                      <a:pt x="401" y="201"/>
                    </a:lnTo>
                    <a:lnTo>
                      <a:pt x="401" y="215"/>
                    </a:lnTo>
                    <a:lnTo>
                      <a:pt x="401" y="201"/>
                    </a:lnTo>
                    <a:lnTo>
                      <a:pt x="401" y="215"/>
                    </a:lnTo>
                    <a:lnTo>
                      <a:pt x="405" y="201"/>
                    </a:lnTo>
                    <a:lnTo>
                      <a:pt x="405" y="215"/>
                    </a:lnTo>
                    <a:lnTo>
                      <a:pt x="405" y="201"/>
                    </a:lnTo>
                    <a:lnTo>
                      <a:pt x="409" y="194"/>
                    </a:lnTo>
                    <a:lnTo>
                      <a:pt x="409" y="215"/>
                    </a:lnTo>
                    <a:lnTo>
                      <a:pt x="409" y="201"/>
                    </a:lnTo>
                    <a:lnTo>
                      <a:pt x="409" y="215"/>
                    </a:lnTo>
                    <a:lnTo>
                      <a:pt x="414" y="201"/>
                    </a:lnTo>
                    <a:lnTo>
                      <a:pt x="414" y="215"/>
                    </a:lnTo>
                    <a:lnTo>
                      <a:pt x="414" y="201"/>
                    </a:lnTo>
                    <a:lnTo>
                      <a:pt x="418" y="201"/>
                    </a:lnTo>
                    <a:lnTo>
                      <a:pt x="418" y="215"/>
                    </a:lnTo>
                    <a:lnTo>
                      <a:pt x="418" y="201"/>
                    </a:lnTo>
                    <a:lnTo>
                      <a:pt x="418" y="215"/>
                    </a:lnTo>
                    <a:lnTo>
                      <a:pt x="418" y="201"/>
                    </a:lnTo>
                    <a:lnTo>
                      <a:pt x="423" y="201"/>
                    </a:lnTo>
                    <a:lnTo>
                      <a:pt x="427" y="201"/>
                    </a:lnTo>
                    <a:lnTo>
                      <a:pt x="432" y="201"/>
                    </a:lnTo>
                    <a:lnTo>
                      <a:pt x="436" y="201"/>
                    </a:lnTo>
                    <a:lnTo>
                      <a:pt x="436" y="215"/>
                    </a:lnTo>
                    <a:lnTo>
                      <a:pt x="436" y="201"/>
                    </a:lnTo>
                    <a:lnTo>
                      <a:pt x="441" y="215"/>
                    </a:lnTo>
                    <a:lnTo>
                      <a:pt x="441" y="201"/>
                    </a:lnTo>
                    <a:lnTo>
                      <a:pt x="445" y="201"/>
                    </a:lnTo>
                    <a:lnTo>
                      <a:pt x="445" y="187"/>
                    </a:lnTo>
                    <a:lnTo>
                      <a:pt x="445" y="201"/>
                    </a:lnTo>
                    <a:lnTo>
                      <a:pt x="445" y="194"/>
                    </a:lnTo>
                    <a:lnTo>
                      <a:pt x="450" y="201"/>
                    </a:lnTo>
                    <a:lnTo>
                      <a:pt x="450" y="215"/>
                    </a:lnTo>
                    <a:lnTo>
                      <a:pt x="450" y="201"/>
                    </a:lnTo>
                    <a:lnTo>
                      <a:pt x="454" y="201"/>
                    </a:lnTo>
                    <a:lnTo>
                      <a:pt x="454" y="194"/>
                    </a:lnTo>
                    <a:lnTo>
                      <a:pt x="454" y="201"/>
                    </a:lnTo>
                    <a:lnTo>
                      <a:pt x="458" y="201"/>
                    </a:lnTo>
                    <a:lnTo>
                      <a:pt x="458" y="194"/>
                    </a:lnTo>
                    <a:lnTo>
                      <a:pt x="458" y="201"/>
                    </a:lnTo>
                    <a:lnTo>
                      <a:pt x="463" y="201"/>
                    </a:lnTo>
                    <a:lnTo>
                      <a:pt x="463" y="194"/>
                    </a:lnTo>
                    <a:lnTo>
                      <a:pt x="463" y="201"/>
                    </a:lnTo>
                    <a:lnTo>
                      <a:pt x="467" y="194"/>
                    </a:lnTo>
                    <a:lnTo>
                      <a:pt x="467" y="201"/>
                    </a:lnTo>
                    <a:lnTo>
                      <a:pt x="467" y="194"/>
                    </a:lnTo>
                    <a:lnTo>
                      <a:pt x="467" y="201"/>
                    </a:lnTo>
                    <a:lnTo>
                      <a:pt x="472" y="194"/>
                    </a:lnTo>
                    <a:lnTo>
                      <a:pt x="472" y="201"/>
                    </a:lnTo>
                    <a:lnTo>
                      <a:pt x="472" y="194"/>
                    </a:lnTo>
                    <a:lnTo>
                      <a:pt x="472" y="201"/>
                    </a:lnTo>
                    <a:lnTo>
                      <a:pt x="472" y="194"/>
                    </a:lnTo>
                    <a:lnTo>
                      <a:pt x="476" y="201"/>
                    </a:lnTo>
                    <a:lnTo>
                      <a:pt x="476" y="194"/>
                    </a:lnTo>
                    <a:lnTo>
                      <a:pt x="476" y="201"/>
                    </a:lnTo>
                    <a:lnTo>
                      <a:pt x="481" y="194"/>
                    </a:lnTo>
                    <a:lnTo>
                      <a:pt x="481" y="201"/>
                    </a:lnTo>
                    <a:lnTo>
                      <a:pt x="481" y="194"/>
                    </a:lnTo>
                    <a:lnTo>
                      <a:pt x="481" y="201"/>
                    </a:lnTo>
                    <a:lnTo>
                      <a:pt x="485" y="187"/>
                    </a:lnTo>
                    <a:lnTo>
                      <a:pt x="485" y="201"/>
                    </a:lnTo>
                    <a:lnTo>
                      <a:pt x="485" y="194"/>
                    </a:lnTo>
                    <a:lnTo>
                      <a:pt x="485" y="201"/>
                    </a:lnTo>
                    <a:lnTo>
                      <a:pt x="490" y="201"/>
                    </a:lnTo>
                    <a:lnTo>
                      <a:pt x="490" y="194"/>
                    </a:lnTo>
                    <a:lnTo>
                      <a:pt x="494" y="194"/>
                    </a:lnTo>
                    <a:lnTo>
                      <a:pt x="494" y="187"/>
                    </a:lnTo>
                    <a:lnTo>
                      <a:pt x="494" y="194"/>
                    </a:lnTo>
                    <a:lnTo>
                      <a:pt x="494" y="187"/>
                    </a:lnTo>
                    <a:lnTo>
                      <a:pt x="499" y="194"/>
                    </a:lnTo>
                    <a:lnTo>
                      <a:pt x="499" y="201"/>
                    </a:lnTo>
                    <a:lnTo>
                      <a:pt x="499" y="194"/>
                    </a:lnTo>
                    <a:lnTo>
                      <a:pt x="499" y="201"/>
                    </a:lnTo>
                    <a:lnTo>
                      <a:pt x="503" y="201"/>
                    </a:lnTo>
                    <a:lnTo>
                      <a:pt x="503" y="194"/>
                    </a:lnTo>
                    <a:lnTo>
                      <a:pt x="503" y="187"/>
                    </a:lnTo>
                    <a:lnTo>
                      <a:pt x="503" y="201"/>
                    </a:lnTo>
                    <a:lnTo>
                      <a:pt x="507" y="187"/>
                    </a:lnTo>
                    <a:lnTo>
                      <a:pt x="507" y="194"/>
                    </a:lnTo>
                    <a:lnTo>
                      <a:pt x="507" y="187"/>
                    </a:lnTo>
                    <a:lnTo>
                      <a:pt x="507" y="194"/>
                    </a:lnTo>
                    <a:lnTo>
                      <a:pt x="512" y="187"/>
                    </a:lnTo>
                    <a:lnTo>
                      <a:pt x="512" y="194"/>
                    </a:lnTo>
                    <a:lnTo>
                      <a:pt x="512" y="187"/>
                    </a:lnTo>
                    <a:lnTo>
                      <a:pt x="516" y="194"/>
                    </a:lnTo>
                    <a:lnTo>
                      <a:pt x="516" y="187"/>
                    </a:lnTo>
                    <a:lnTo>
                      <a:pt x="516" y="194"/>
                    </a:lnTo>
                    <a:lnTo>
                      <a:pt x="521" y="194"/>
                    </a:lnTo>
                    <a:lnTo>
                      <a:pt x="521" y="187"/>
                    </a:lnTo>
                    <a:lnTo>
                      <a:pt x="521" y="179"/>
                    </a:lnTo>
                    <a:lnTo>
                      <a:pt x="521" y="187"/>
                    </a:lnTo>
                    <a:lnTo>
                      <a:pt x="525" y="187"/>
                    </a:lnTo>
                    <a:lnTo>
                      <a:pt x="530" y="194"/>
                    </a:lnTo>
                    <a:lnTo>
                      <a:pt x="530" y="179"/>
                    </a:lnTo>
                    <a:lnTo>
                      <a:pt x="530" y="201"/>
                    </a:lnTo>
                    <a:lnTo>
                      <a:pt x="530" y="194"/>
                    </a:lnTo>
                    <a:lnTo>
                      <a:pt x="534" y="187"/>
                    </a:lnTo>
                    <a:lnTo>
                      <a:pt x="534" y="194"/>
                    </a:lnTo>
                    <a:lnTo>
                      <a:pt x="534" y="187"/>
                    </a:lnTo>
                    <a:lnTo>
                      <a:pt x="539" y="201"/>
                    </a:lnTo>
                    <a:lnTo>
                      <a:pt x="539" y="187"/>
                    </a:lnTo>
                    <a:lnTo>
                      <a:pt x="539" y="179"/>
                    </a:lnTo>
                    <a:lnTo>
                      <a:pt x="539" y="187"/>
                    </a:lnTo>
                    <a:lnTo>
                      <a:pt x="539" y="194"/>
                    </a:lnTo>
                    <a:lnTo>
                      <a:pt x="543" y="179"/>
                    </a:lnTo>
                    <a:lnTo>
                      <a:pt x="543" y="187"/>
                    </a:lnTo>
                    <a:lnTo>
                      <a:pt x="543" y="194"/>
                    </a:lnTo>
                    <a:lnTo>
                      <a:pt x="548" y="187"/>
                    </a:lnTo>
                    <a:lnTo>
                      <a:pt x="548" y="194"/>
                    </a:lnTo>
                    <a:lnTo>
                      <a:pt x="548" y="187"/>
                    </a:lnTo>
                    <a:lnTo>
                      <a:pt x="548" y="194"/>
                    </a:lnTo>
                    <a:lnTo>
                      <a:pt x="548" y="187"/>
                    </a:lnTo>
                    <a:lnTo>
                      <a:pt x="552" y="187"/>
                    </a:lnTo>
                    <a:lnTo>
                      <a:pt x="552" y="194"/>
                    </a:lnTo>
                    <a:lnTo>
                      <a:pt x="552" y="201"/>
                    </a:lnTo>
                    <a:lnTo>
                      <a:pt x="556" y="187"/>
                    </a:lnTo>
                    <a:lnTo>
                      <a:pt x="556" y="194"/>
                    </a:lnTo>
                    <a:lnTo>
                      <a:pt x="561" y="194"/>
                    </a:lnTo>
                    <a:lnTo>
                      <a:pt x="561" y="187"/>
                    </a:lnTo>
                    <a:lnTo>
                      <a:pt x="561" y="179"/>
                    </a:lnTo>
                    <a:lnTo>
                      <a:pt x="561" y="187"/>
                    </a:lnTo>
                    <a:lnTo>
                      <a:pt x="565" y="187"/>
                    </a:lnTo>
                    <a:lnTo>
                      <a:pt x="565" y="194"/>
                    </a:lnTo>
                    <a:lnTo>
                      <a:pt x="565" y="187"/>
                    </a:lnTo>
                    <a:lnTo>
                      <a:pt x="570" y="179"/>
                    </a:lnTo>
                    <a:lnTo>
                      <a:pt x="570" y="187"/>
                    </a:lnTo>
                    <a:lnTo>
                      <a:pt x="570" y="179"/>
                    </a:lnTo>
                    <a:lnTo>
                      <a:pt x="570" y="187"/>
                    </a:lnTo>
                    <a:lnTo>
                      <a:pt x="574" y="187"/>
                    </a:lnTo>
                    <a:lnTo>
                      <a:pt x="574" y="172"/>
                    </a:lnTo>
                    <a:lnTo>
                      <a:pt x="574" y="179"/>
                    </a:lnTo>
                    <a:lnTo>
                      <a:pt x="579" y="179"/>
                    </a:lnTo>
                    <a:lnTo>
                      <a:pt x="579" y="187"/>
                    </a:lnTo>
                    <a:lnTo>
                      <a:pt x="579" y="172"/>
                    </a:lnTo>
                    <a:lnTo>
                      <a:pt x="579" y="187"/>
                    </a:lnTo>
                    <a:lnTo>
                      <a:pt x="583" y="172"/>
                    </a:lnTo>
                    <a:lnTo>
                      <a:pt x="583" y="187"/>
                    </a:lnTo>
                    <a:lnTo>
                      <a:pt x="583" y="172"/>
                    </a:lnTo>
                    <a:lnTo>
                      <a:pt x="583" y="179"/>
                    </a:lnTo>
                    <a:lnTo>
                      <a:pt x="588" y="179"/>
                    </a:lnTo>
                    <a:lnTo>
                      <a:pt x="588" y="172"/>
                    </a:lnTo>
                    <a:lnTo>
                      <a:pt x="588" y="179"/>
                    </a:lnTo>
                    <a:lnTo>
                      <a:pt x="588" y="194"/>
                    </a:lnTo>
                    <a:lnTo>
                      <a:pt x="592" y="172"/>
                    </a:lnTo>
                    <a:lnTo>
                      <a:pt x="592" y="187"/>
                    </a:lnTo>
                    <a:lnTo>
                      <a:pt x="592" y="179"/>
                    </a:lnTo>
                    <a:lnTo>
                      <a:pt x="592" y="172"/>
                    </a:lnTo>
                    <a:lnTo>
                      <a:pt x="592" y="179"/>
                    </a:lnTo>
                    <a:lnTo>
                      <a:pt x="597" y="179"/>
                    </a:lnTo>
                    <a:lnTo>
                      <a:pt x="597" y="172"/>
                    </a:lnTo>
                    <a:lnTo>
                      <a:pt x="597" y="165"/>
                    </a:lnTo>
                    <a:lnTo>
                      <a:pt x="597" y="179"/>
                    </a:lnTo>
                    <a:lnTo>
                      <a:pt x="601" y="179"/>
                    </a:lnTo>
                    <a:lnTo>
                      <a:pt x="601" y="172"/>
                    </a:lnTo>
                    <a:lnTo>
                      <a:pt x="601" y="179"/>
                    </a:lnTo>
                    <a:lnTo>
                      <a:pt x="601" y="17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89" name="Freeform 69"/>
              <p:cNvSpPr>
                <a:spLocks/>
              </p:cNvSpPr>
              <p:nvPr/>
            </p:nvSpPr>
            <p:spPr bwMode="auto">
              <a:xfrm>
                <a:off x="1513" y="949"/>
                <a:ext cx="81" cy="23"/>
              </a:xfrm>
              <a:custGeom>
                <a:avLst/>
                <a:gdLst>
                  <a:gd name="T0" fmla="*/ 0 w 369"/>
                  <a:gd name="T1" fmla="*/ 1 h 35"/>
                  <a:gd name="T2" fmla="*/ 0 w 369"/>
                  <a:gd name="T3" fmla="*/ 1 h 35"/>
                  <a:gd name="T4" fmla="*/ 0 w 369"/>
                  <a:gd name="T5" fmla="*/ 1 h 35"/>
                  <a:gd name="T6" fmla="*/ 0 w 369"/>
                  <a:gd name="T7" fmla="*/ 1 h 35"/>
                  <a:gd name="T8" fmla="*/ 0 w 369"/>
                  <a:gd name="T9" fmla="*/ 1 h 35"/>
                  <a:gd name="T10" fmla="*/ 0 w 369"/>
                  <a:gd name="T11" fmla="*/ 1 h 35"/>
                  <a:gd name="T12" fmla="*/ 0 w 369"/>
                  <a:gd name="T13" fmla="*/ 1 h 35"/>
                  <a:gd name="T14" fmla="*/ 0 w 369"/>
                  <a:gd name="T15" fmla="*/ 1 h 35"/>
                  <a:gd name="T16" fmla="*/ 0 w 369"/>
                  <a:gd name="T17" fmla="*/ 1 h 35"/>
                  <a:gd name="T18" fmla="*/ 0 w 369"/>
                  <a:gd name="T19" fmla="*/ 1 h 35"/>
                  <a:gd name="T20" fmla="*/ 0 w 369"/>
                  <a:gd name="T21" fmla="*/ 1 h 35"/>
                  <a:gd name="T22" fmla="*/ 0 w 369"/>
                  <a:gd name="T23" fmla="*/ 0 h 35"/>
                  <a:gd name="T24" fmla="*/ 0 w 369"/>
                  <a:gd name="T25" fmla="*/ 1 h 35"/>
                  <a:gd name="T26" fmla="*/ 0 w 369"/>
                  <a:gd name="T27" fmla="*/ 1 h 35"/>
                  <a:gd name="T28" fmla="*/ 0 w 369"/>
                  <a:gd name="T29" fmla="*/ 1 h 35"/>
                  <a:gd name="T30" fmla="*/ 0 w 369"/>
                  <a:gd name="T31" fmla="*/ 1 h 35"/>
                  <a:gd name="T32" fmla="*/ 0 w 369"/>
                  <a:gd name="T33" fmla="*/ 1 h 35"/>
                  <a:gd name="T34" fmla="*/ 0 w 369"/>
                  <a:gd name="T35" fmla="*/ 1 h 35"/>
                  <a:gd name="T36" fmla="*/ 0 w 369"/>
                  <a:gd name="T37" fmla="*/ 1 h 35"/>
                  <a:gd name="T38" fmla="*/ 0 w 369"/>
                  <a:gd name="T39" fmla="*/ 1 h 35"/>
                  <a:gd name="T40" fmla="*/ 0 w 369"/>
                  <a:gd name="T41" fmla="*/ 1 h 35"/>
                  <a:gd name="T42" fmla="*/ 0 w 369"/>
                  <a:gd name="T43" fmla="*/ 1 h 35"/>
                  <a:gd name="T44" fmla="*/ 0 w 369"/>
                  <a:gd name="T45" fmla="*/ 1 h 35"/>
                  <a:gd name="T46" fmla="*/ 0 w 369"/>
                  <a:gd name="T47" fmla="*/ 1 h 35"/>
                  <a:gd name="T48" fmla="*/ 0 w 369"/>
                  <a:gd name="T49" fmla="*/ 1 h 35"/>
                  <a:gd name="T50" fmla="*/ 0 w 369"/>
                  <a:gd name="T51" fmla="*/ 1 h 35"/>
                  <a:gd name="T52" fmla="*/ 0 w 369"/>
                  <a:gd name="T53" fmla="*/ 1 h 35"/>
                  <a:gd name="T54" fmla="*/ 0 w 369"/>
                  <a:gd name="T55" fmla="*/ 1 h 35"/>
                  <a:gd name="T56" fmla="*/ 0 w 369"/>
                  <a:gd name="T57" fmla="*/ 1 h 35"/>
                  <a:gd name="T58" fmla="*/ 0 w 369"/>
                  <a:gd name="T59" fmla="*/ 1 h 35"/>
                  <a:gd name="T60" fmla="*/ 0 w 369"/>
                  <a:gd name="T61" fmla="*/ 1 h 35"/>
                  <a:gd name="T62" fmla="*/ 0 w 369"/>
                  <a:gd name="T63" fmla="*/ 1 h 35"/>
                  <a:gd name="T64" fmla="*/ 0 w 369"/>
                  <a:gd name="T65" fmla="*/ 1 h 35"/>
                  <a:gd name="T66" fmla="*/ 0 w 369"/>
                  <a:gd name="T67" fmla="*/ 1 h 35"/>
                  <a:gd name="T68" fmla="*/ 0 w 369"/>
                  <a:gd name="T69" fmla="*/ 1 h 35"/>
                  <a:gd name="T70" fmla="*/ 0 w 369"/>
                  <a:gd name="T71" fmla="*/ 1 h 35"/>
                  <a:gd name="T72" fmla="*/ 0 w 369"/>
                  <a:gd name="T73" fmla="*/ 1 h 35"/>
                  <a:gd name="T74" fmla="*/ 0 w 369"/>
                  <a:gd name="T75" fmla="*/ 1 h 35"/>
                  <a:gd name="T76" fmla="*/ 0 w 369"/>
                  <a:gd name="T77" fmla="*/ 1 h 35"/>
                  <a:gd name="T78" fmla="*/ 0 w 369"/>
                  <a:gd name="T79" fmla="*/ 1 h 3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69" h="35">
                    <a:moveTo>
                      <a:pt x="0" y="26"/>
                    </a:moveTo>
                    <a:lnTo>
                      <a:pt x="0" y="26"/>
                    </a:lnTo>
                    <a:lnTo>
                      <a:pt x="0" y="11"/>
                    </a:lnTo>
                    <a:lnTo>
                      <a:pt x="0" y="26"/>
                    </a:lnTo>
                    <a:lnTo>
                      <a:pt x="25" y="26"/>
                    </a:lnTo>
                    <a:lnTo>
                      <a:pt x="44" y="26"/>
                    </a:lnTo>
                    <a:lnTo>
                      <a:pt x="44" y="11"/>
                    </a:lnTo>
                    <a:lnTo>
                      <a:pt x="44" y="35"/>
                    </a:lnTo>
                    <a:lnTo>
                      <a:pt x="44" y="11"/>
                    </a:lnTo>
                    <a:lnTo>
                      <a:pt x="44" y="26"/>
                    </a:lnTo>
                    <a:lnTo>
                      <a:pt x="68" y="11"/>
                    </a:lnTo>
                    <a:lnTo>
                      <a:pt x="68" y="35"/>
                    </a:lnTo>
                    <a:lnTo>
                      <a:pt x="68" y="0"/>
                    </a:lnTo>
                    <a:lnTo>
                      <a:pt x="68" y="26"/>
                    </a:lnTo>
                    <a:lnTo>
                      <a:pt x="68" y="11"/>
                    </a:lnTo>
                    <a:lnTo>
                      <a:pt x="87" y="11"/>
                    </a:lnTo>
                    <a:lnTo>
                      <a:pt x="87" y="26"/>
                    </a:lnTo>
                    <a:lnTo>
                      <a:pt x="87" y="0"/>
                    </a:lnTo>
                    <a:lnTo>
                      <a:pt x="112" y="26"/>
                    </a:lnTo>
                    <a:lnTo>
                      <a:pt x="112" y="11"/>
                    </a:lnTo>
                    <a:lnTo>
                      <a:pt x="112" y="26"/>
                    </a:lnTo>
                    <a:lnTo>
                      <a:pt x="112" y="11"/>
                    </a:lnTo>
                    <a:lnTo>
                      <a:pt x="112" y="26"/>
                    </a:lnTo>
                    <a:lnTo>
                      <a:pt x="131" y="26"/>
                    </a:lnTo>
                    <a:lnTo>
                      <a:pt x="131" y="35"/>
                    </a:lnTo>
                    <a:lnTo>
                      <a:pt x="131" y="26"/>
                    </a:lnTo>
                    <a:lnTo>
                      <a:pt x="131" y="35"/>
                    </a:lnTo>
                    <a:lnTo>
                      <a:pt x="156" y="26"/>
                    </a:lnTo>
                    <a:lnTo>
                      <a:pt x="156" y="11"/>
                    </a:lnTo>
                    <a:lnTo>
                      <a:pt x="156" y="26"/>
                    </a:lnTo>
                    <a:lnTo>
                      <a:pt x="175" y="26"/>
                    </a:lnTo>
                    <a:lnTo>
                      <a:pt x="175" y="11"/>
                    </a:lnTo>
                    <a:lnTo>
                      <a:pt x="175" y="26"/>
                    </a:lnTo>
                    <a:lnTo>
                      <a:pt x="175" y="11"/>
                    </a:lnTo>
                    <a:lnTo>
                      <a:pt x="194" y="11"/>
                    </a:lnTo>
                    <a:lnTo>
                      <a:pt x="194" y="26"/>
                    </a:lnTo>
                    <a:lnTo>
                      <a:pt x="194" y="11"/>
                    </a:lnTo>
                    <a:lnTo>
                      <a:pt x="194" y="26"/>
                    </a:lnTo>
                    <a:lnTo>
                      <a:pt x="218" y="26"/>
                    </a:lnTo>
                    <a:lnTo>
                      <a:pt x="218" y="11"/>
                    </a:lnTo>
                    <a:lnTo>
                      <a:pt x="218" y="26"/>
                    </a:lnTo>
                    <a:lnTo>
                      <a:pt x="238" y="26"/>
                    </a:lnTo>
                    <a:lnTo>
                      <a:pt x="238" y="11"/>
                    </a:lnTo>
                    <a:lnTo>
                      <a:pt x="262" y="35"/>
                    </a:lnTo>
                    <a:lnTo>
                      <a:pt x="262" y="26"/>
                    </a:lnTo>
                    <a:lnTo>
                      <a:pt x="262" y="35"/>
                    </a:lnTo>
                    <a:lnTo>
                      <a:pt x="262" y="26"/>
                    </a:lnTo>
                    <a:lnTo>
                      <a:pt x="282" y="26"/>
                    </a:lnTo>
                    <a:lnTo>
                      <a:pt x="282" y="35"/>
                    </a:lnTo>
                    <a:lnTo>
                      <a:pt x="282" y="26"/>
                    </a:lnTo>
                    <a:lnTo>
                      <a:pt x="282" y="11"/>
                    </a:lnTo>
                    <a:lnTo>
                      <a:pt x="306" y="35"/>
                    </a:lnTo>
                    <a:lnTo>
                      <a:pt x="306" y="26"/>
                    </a:lnTo>
                    <a:lnTo>
                      <a:pt x="325" y="35"/>
                    </a:lnTo>
                    <a:lnTo>
                      <a:pt x="325" y="11"/>
                    </a:lnTo>
                    <a:lnTo>
                      <a:pt x="325" y="26"/>
                    </a:lnTo>
                    <a:lnTo>
                      <a:pt x="350" y="11"/>
                    </a:lnTo>
                    <a:lnTo>
                      <a:pt x="350" y="26"/>
                    </a:lnTo>
                    <a:lnTo>
                      <a:pt x="350" y="35"/>
                    </a:lnTo>
                    <a:lnTo>
                      <a:pt x="350" y="26"/>
                    </a:lnTo>
                    <a:lnTo>
                      <a:pt x="369" y="2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90" name="Freeform 70"/>
              <p:cNvSpPr>
                <a:spLocks/>
              </p:cNvSpPr>
              <p:nvPr/>
            </p:nvSpPr>
            <p:spPr bwMode="auto">
              <a:xfrm>
                <a:off x="2004" y="1048"/>
                <a:ext cx="184" cy="32"/>
              </a:xfrm>
              <a:custGeom>
                <a:avLst/>
                <a:gdLst>
                  <a:gd name="T0" fmla="*/ 0 w 220"/>
                  <a:gd name="T1" fmla="*/ 58 h 30"/>
                  <a:gd name="T2" fmla="*/ 3 w 220"/>
                  <a:gd name="T3" fmla="*/ 58 h 30"/>
                  <a:gd name="T4" fmla="*/ 3 w 220"/>
                  <a:gd name="T5" fmla="*/ 33 h 30"/>
                  <a:gd name="T6" fmla="*/ 3 w 220"/>
                  <a:gd name="T7" fmla="*/ 51 h 30"/>
                  <a:gd name="T8" fmla="*/ 3 w 220"/>
                  <a:gd name="T9" fmla="*/ 51 h 30"/>
                  <a:gd name="T10" fmla="*/ 3 w 220"/>
                  <a:gd name="T11" fmla="*/ 42 h 30"/>
                  <a:gd name="T12" fmla="*/ 3 w 220"/>
                  <a:gd name="T13" fmla="*/ 51 h 30"/>
                  <a:gd name="T14" fmla="*/ 4 w 220"/>
                  <a:gd name="T15" fmla="*/ 33 h 30"/>
                  <a:gd name="T16" fmla="*/ 4 w 220"/>
                  <a:gd name="T17" fmla="*/ 33 h 30"/>
                  <a:gd name="T18" fmla="*/ 5 w 220"/>
                  <a:gd name="T19" fmla="*/ 33 h 30"/>
                  <a:gd name="T20" fmla="*/ 6 w 220"/>
                  <a:gd name="T21" fmla="*/ 42 h 30"/>
                  <a:gd name="T22" fmla="*/ 7 w 220"/>
                  <a:gd name="T23" fmla="*/ 42 h 30"/>
                  <a:gd name="T24" fmla="*/ 7 w 220"/>
                  <a:gd name="T25" fmla="*/ 42 h 30"/>
                  <a:gd name="T26" fmla="*/ 7 w 220"/>
                  <a:gd name="T27" fmla="*/ 33 h 30"/>
                  <a:gd name="T28" fmla="*/ 8 w 220"/>
                  <a:gd name="T29" fmla="*/ 33 h 30"/>
                  <a:gd name="T30" fmla="*/ 8 w 220"/>
                  <a:gd name="T31" fmla="*/ 33 h 30"/>
                  <a:gd name="T32" fmla="*/ 9 w 220"/>
                  <a:gd name="T33" fmla="*/ 22 h 30"/>
                  <a:gd name="T34" fmla="*/ 9 w 220"/>
                  <a:gd name="T35" fmla="*/ 33 h 30"/>
                  <a:gd name="T36" fmla="*/ 9 w 220"/>
                  <a:gd name="T37" fmla="*/ 27 h 30"/>
                  <a:gd name="T38" fmla="*/ 9 w 220"/>
                  <a:gd name="T39" fmla="*/ 33 h 30"/>
                  <a:gd name="T40" fmla="*/ 11 w 220"/>
                  <a:gd name="T41" fmla="*/ 42 h 30"/>
                  <a:gd name="T42" fmla="*/ 11 w 220"/>
                  <a:gd name="T43" fmla="*/ 33 h 30"/>
                  <a:gd name="T44" fmla="*/ 11 w 220"/>
                  <a:gd name="T45" fmla="*/ 27 h 30"/>
                  <a:gd name="T46" fmla="*/ 11 w 220"/>
                  <a:gd name="T47" fmla="*/ 22 h 30"/>
                  <a:gd name="T48" fmla="*/ 13 w 220"/>
                  <a:gd name="T49" fmla="*/ 22 h 30"/>
                  <a:gd name="T50" fmla="*/ 13 w 220"/>
                  <a:gd name="T51" fmla="*/ 27 h 30"/>
                  <a:gd name="T52" fmla="*/ 13 w 220"/>
                  <a:gd name="T53" fmla="*/ 27 h 30"/>
                  <a:gd name="T54" fmla="*/ 16 w 220"/>
                  <a:gd name="T55" fmla="*/ 22 h 30"/>
                  <a:gd name="T56" fmla="*/ 16 w 220"/>
                  <a:gd name="T57" fmla="*/ 33 h 30"/>
                  <a:gd name="T58" fmla="*/ 17 w 220"/>
                  <a:gd name="T59" fmla="*/ 22 h 30"/>
                  <a:gd name="T60" fmla="*/ 17 w 220"/>
                  <a:gd name="T61" fmla="*/ 22 h 30"/>
                  <a:gd name="T62" fmla="*/ 18 w 220"/>
                  <a:gd name="T63" fmla="*/ 3 h 30"/>
                  <a:gd name="T64" fmla="*/ 19 w 220"/>
                  <a:gd name="T65" fmla="*/ 22 h 30"/>
                  <a:gd name="T66" fmla="*/ 19 w 220"/>
                  <a:gd name="T67" fmla="*/ 22 h 30"/>
                  <a:gd name="T68" fmla="*/ 19 w 220"/>
                  <a:gd name="T69" fmla="*/ 3 h 30"/>
                  <a:gd name="T70" fmla="*/ 19 w 220"/>
                  <a:gd name="T71" fmla="*/ 22 h 30"/>
                  <a:gd name="T72" fmla="*/ 19 w 220"/>
                  <a:gd name="T73" fmla="*/ 7 h 30"/>
                  <a:gd name="T74" fmla="*/ 21 w 220"/>
                  <a:gd name="T75" fmla="*/ 22 h 30"/>
                  <a:gd name="T76" fmla="*/ 21 w 220"/>
                  <a:gd name="T77" fmla="*/ 3 h 30"/>
                  <a:gd name="T78" fmla="*/ 23 w 220"/>
                  <a:gd name="T79" fmla="*/ 22 h 30"/>
                  <a:gd name="T80" fmla="*/ 23 w 220"/>
                  <a:gd name="T81" fmla="*/ 22 h 30"/>
                  <a:gd name="T82" fmla="*/ 23 w 220"/>
                  <a:gd name="T83" fmla="*/ 7 h 30"/>
                  <a:gd name="T84" fmla="*/ 23 w 220"/>
                  <a:gd name="T85" fmla="*/ 7 h 30"/>
                  <a:gd name="T86" fmla="*/ 23 w 220"/>
                  <a:gd name="T87" fmla="*/ 7 h 30"/>
                  <a:gd name="T88" fmla="*/ 23 w 220"/>
                  <a:gd name="T89" fmla="*/ 3 h 30"/>
                  <a:gd name="T90" fmla="*/ 25 w 220"/>
                  <a:gd name="T91" fmla="*/ 7 h 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0" h="30">
                    <a:moveTo>
                      <a:pt x="0" y="30"/>
                    </a:moveTo>
                    <a:lnTo>
                      <a:pt x="0" y="27"/>
                    </a:lnTo>
                    <a:lnTo>
                      <a:pt x="6" y="20"/>
                    </a:lnTo>
                    <a:lnTo>
                      <a:pt x="6" y="27"/>
                    </a:lnTo>
                    <a:lnTo>
                      <a:pt x="6" y="20"/>
                    </a:lnTo>
                    <a:lnTo>
                      <a:pt x="11" y="20"/>
                    </a:lnTo>
                    <a:lnTo>
                      <a:pt x="11" y="16"/>
                    </a:lnTo>
                    <a:lnTo>
                      <a:pt x="11" y="20"/>
                    </a:lnTo>
                    <a:lnTo>
                      <a:pt x="17" y="23"/>
                    </a:lnTo>
                    <a:lnTo>
                      <a:pt x="17" y="20"/>
                    </a:lnTo>
                    <a:lnTo>
                      <a:pt x="17" y="23"/>
                    </a:lnTo>
                    <a:lnTo>
                      <a:pt x="22" y="30"/>
                    </a:lnTo>
                    <a:lnTo>
                      <a:pt x="22" y="20"/>
                    </a:lnTo>
                    <a:lnTo>
                      <a:pt x="29" y="23"/>
                    </a:lnTo>
                    <a:lnTo>
                      <a:pt x="29" y="20"/>
                    </a:lnTo>
                    <a:lnTo>
                      <a:pt x="34" y="16"/>
                    </a:lnTo>
                    <a:lnTo>
                      <a:pt x="40" y="16"/>
                    </a:lnTo>
                    <a:lnTo>
                      <a:pt x="40" y="20"/>
                    </a:lnTo>
                    <a:lnTo>
                      <a:pt x="45" y="20"/>
                    </a:lnTo>
                    <a:lnTo>
                      <a:pt x="45" y="16"/>
                    </a:lnTo>
                    <a:lnTo>
                      <a:pt x="51" y="20"/>
                    </a:lnTo>
                    <a:lnTo>
                      <a:pt x="51" y="23"/>
                    </a:lnTo>
                    <a:lnTo>
                      <a:pt x="57" y="20"/>
                    </a:lnTo>
                    <a:lnTo>
                      <a:pt x="57" y="16"/>
                    </a:lnTo>
                    <a:lnTo>
                      <a:pt x="63" y="16"/>
                    </a:lnTo>
                    <a:lnTo>
                      <a:pt x="63" y="20"/>
                    </a:lnTo>
                    <a:lnTo>
                      <a:pt x="63" y="16"/>
                    </a:lnTo>
                    <a:lnTo>
                      <a:pt x="68" y="16"/>
                    </a:lnTo>
                    <a:lnTo>
                      <a:pt x="68" y="10"/>
                    </a:lnTo>
                    <a:lnTo>
                      <a:pt x="74" y="10"/>
                    </a:lnTo>
                    <a:lnTo>
                      <a:pt x="74" y="16"/>
                    </a:lnTo>
                    <a:lnTo>
                      <a:pt x="74" y="13"/>
                    </a:lnTo>
                    <a:lnTo>
                      <a:pt x="74" y="16"/>
                    </a:lnTo>
                    <a:lnTo>
                      <a:pt x="79" y="13"/>
                    </a:lnTo>
                    <a:lnTo>
                      <a:pt x="79" y="16"/>
                    </a:lnTo>
                    <a:lnTo>
                      <a:pt x="79" y="13"/>
                    </a:lnTo>
                    <a:lnTo>
                      <a:pt x="85" y="16"/>
                    </a:lnTo>
                    <a:lnTo>
                      <a:pt x="85" y="20"/>
                    </a:lnTo>
                    <a:lnTo>
                      <a:pt x="85" y="16"/>
                    </a:lnTo>
                    <a:lnTo>
                      <a:pt x="90" y="20"/>
                    </a:lnTo>
                    <a:lnTo>
                      <a:pt x="90" y="16"/>
                    </a:lnTo>
                    <a:lnTo>
                      <a:pt x="96" y="13"/>
                    </a:lnTo>
                    <a:lnTo>
                      <a:pt x="96" y="10"/>
                    </a:lnTo>
                    <a:lnTo>
                      <a:pt x="101" y="16"/>
                    </a:lnTo>
                    <a:lnTo>
                      <a:pt x="101" y="10"/>
                    </a:lnTo>
                    <a:lnTo>
                      <a:pt x="101" y="16"/>
                    </a:lnTo>
                    <a:lnTo>
                      <a:pt x="101" y="13"/>
                    </a:lnTo>
                    <a:lnTo>
                      <a:pt x="108" y="10"/>
                    </a:lnTo>
                    <a:lnTo>
                      <a:pt x="108" y="16"/>
                    </a:lnTo>
                    <a:lnTo>
                      <a:pt x="108" y="13"/>
                    </a:lnTo>
                    <a:lnTo>
                      <a:pt x="114" y="16"/>
                    </a:lnTo>
                    <a:lnTo>
                      <a:pt x="119" y="10"/>
                    </a:lnTo>
                    <a:lnTo>
                      <a:pt x="119" y="13"/>
                    </a:lnTo>
                    <a:lnTo>
                      <a:pt x="125" y="10"/>
                    </a:lnTo>
                    <a:lnTo>
                      <a:pt x="125" y="7"/>
                    </a:lnTo>
                    <a:lnTo>
                      <a:pt x="130" y="10"/>
                    </a:lnTo>
                    <a:lnTo>
                      <a:pt x="130" y="13"/>
                    </a:lnTo>
                    <a:lnTo>
                      <a:pt x="136" y="16"/>
                    </a:lnTo>
                    <a:lnTo>
                      <a:pt x="141" y="13"/>
                    </a:lnTo>
                    <a:lnTo>
                      <a:pt x="141" y="10"/>
                    </a:lnTo>
                    <a:lnTo>
                      <a:pt x="147" y="10"/>
                    </a:lnTo>
                    <a:lnTo>
                      <a:pt x="152" y="10"/>
                    </a:lnTo>
                    <a:lnTo>
                      <a:pt x="152" y="3"/>
                    </a:lnTo>
                    <a:lnTo>
                      <a:pt x="152" y="10"/>
                    </a:lnTo>
                    <a:lnTo>
                      <a:pt x="158" y="3"/>
                    </a:lnTo>
                    <a:lnTo>
                      <a:pt x="158" y="10"/>
                    </a:lnTo>
                    <a:lnTo>
                      <a:pt x="158" y="13"/>
                    </a:lnTo>
                    <a:lnTo>
                      <a:pt x="164" y="10"/>
                    </a:lnTo>
                    <a:lnTo>
                      <a:pt x="164" y="3"/>
                    </a:lnTo>
                    <a:lnTo>
                      <a:pt x="170" y="10"/>
                    </a:lnTo>
                    <a:lnTo>
                      <a:pt x="170" y="3"/>
                    </a:lnTo>
                    <a:lnTo>
                      <a:pt x="170" y="10"/>
                    </a:lnTo>
                    <a:lnTo>
                      <a:pt x="175" y="10"/>
                    </a:lnTo>
                    <a:lnTo>
                      <a:pt x="175" y="7"/>
                    </a:lnTo>
                    <a:lnTo>
                      <a:pt x="175" y="10"/>
                    </a:lnTo>
                    <a:lnTo>
                      <a:pt x="182" y="10"/>
                    </a:lnTo>
                    <a:lnTo>
                      <a:pt x="182" y="7"/>
                    </a:lnTo>
                    <a:lnTo>
                      <a:pt x="182" y="3"/>
                    </a:lnTo>
                    <a:lnTo>
                      <a:pt x="187" y="0"/>
                    </a:lnTo>
                    <a:lnTo>
                      <a:pt x="187" y="3"/>
                    </a:lnTo>
                    <a:lnTo>
                      <a:pt x="187" y="10"/>
                    </a:lnTo>
                    <a:lnTo>
                      <a:pt x="193" y="10"/>
                    </a:lnTo>
                    <a:lnTo>
                      <a:pt x="193" y="7"/>
                    </a:lnTo>
                    <a:lnTo>
                      <a:pt x="198" y="7"/>
                    </a:lnTo>
                    <a:lnTo>
                      <a:pt x="198" y="10"/>
                    </a:lnTo>
                    <a:lnTo>
                      <a:pt x="198" y="7"/>
                    </a:lnTo>
                    <a:lnTo>
                      <a:pt x="204" y="3"/>
                    </a:lnTo>
                    <a:lnTo>
                      <a:pt x="204" y="7"/>
                    </a:lnTo>
                    <a:lnTo>
                      <a:pt x="209" y="7"/>
                    </a:lnTo>
                    <a:lnTo>
                      <a:pt x="209" y="3"/>
                    </a:lnTo>
                    <a:lnTo>
                      <a:pt x="209" y="7"/>
                    </a:lnTo>
                    <a:lnTo>
                      <a:pt x="209" y="3"/>
                    </a:lnTo>
                    <a:lnTo>
                      <a:pt x="215" y="7"/>
                    </a:lnTo>
                    <a:lnTo>
                      <a:pt x="215" y="3"/>
                    </a:lnTo>
                    <a:lnTo>
                      <a:pt x="220" y="7"/>
                    </a:lnTo>
                  </a:path>
                </a:pathLst>
              </a:custGeom>
              <a:noFill/>
              <a:ln w="12700" cap="flat" cmpd="sng">
                <a:solidFill>
                  <a:srgbClr val="008000"/>
                </a:solid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endParaRPr lang="en-US"/>
              </a:p>
            </p:txBody>
          </p:sp>
        </p:grpSp>
        <p:grpSp>
          <p:nvGrpSpPr>
            <p:cNvPr id="33861" name="Group 71"/>
            <p:cNvGrpSpPr>
              <a:grpSpLocks/>
            </p:cNvGrpSpPr>
            <p:nvPr/>
          </p:nvGrpSpPr>
          <p:grpSpPr bwMode="auto">
            <a:xfrm>
              <a:off x="1292" y="1543"/>
              <a:ext cx="659" cy="159"/>
              <a:chOff x="1527" y="933"/>
              <a:chExt cx="739" cy="126"/>
            </a:xfrm>
          </p:grpSpPr>
          <p:sp>
            <p:nvSpPr>
              <p:cNvPr id="33886" name="Freeform 72"/>
              <p:cNvSpPr>
                <a:spLocks/>
              </p:cNvSpPr>
              <p:nvPr/>
            </p:nvSpPr>
            <p:spPr bwMode="auto">
              <a:xfrm>
                <a:off x="1527" y="933"/>
                <a:ext cx="150" cy="36"/>
              </a:xfrm>
              <a:custGeom>
                <a:avLst/>
                <a:gdLst>
                  <a:gd name="T0" fmla="*/ 0 w 295"/>
                  <a:gd name="T1" fmla="*/ 27 h 36"/>
                  <a:gd name="T2" fmla="*/ 1 w 295"/>
                  <a:gd name="T3" fmla="*/ 27 h 36"/>
                  <a:gd name="T4" fmla="*/ 1 w 295"/>
                  <a:gd name="T5" fmla="*/ 27 h 36"/>
                  <a:gd name="T6" fmla="*/ 1 w 295"/>
                  <a:gd name="T7" fmla="*/ 27 h 36"/>
                  <a:gd name="T8" fmla="*/ 1 w 295"/>
                  <a:gd name="T9" fmla="*/ 27 h 36"/>
                  <a:gd name="T10" fmla="*/ 1 w 295"/>
                  <a:gd name="T11" fmla="*/ 27 h 36"/>
                  <a:gd name="T12" fmla="*/ 1 w 295"/>
                  <a:gd name="T13" fmla="*/ 36 h 36"/>
                  <a:gd name="T14" fmla="*/ 1 w 295"/>
                  <a:gd name="T15" fmla="*/ 27 h 36"/>
                  <a:gd name="T16" fmla="*/ 1 w 295"/>
                  <a:gd name="T17" fmla="*/ 27 h 36"/>
                  <a:gd name="T18" fmla="*/ 1 w 295"/>
                  <a:gd name="T19" fmla="*/ 27 h 36"/>
                  <a:gd name="T20" fmla="*/ 1 w 295"/>
                  <a:gd name="T21" fmla="*/ 27 h 36"/>
                  <a:gd name="T22" fmla="*/ 1 w 295"/>
                  <a:gd name="T23" fmla="*/ 27 h 36"/>
                  <a:gd name="T24" fmla="*/ 1 w 295"/>
                  <a:gd name="T25" fmla="*/ 27 h 36"/>
                  <a:gd name="T26" fmla="*/ 1 w 295"/>
                  <a:gd name="T27" fmla="*/ 36 h 36"/>
                  <a:gd name="T28" fmla="*/ 1 w 295"/>
                  <a:gd name="T29" fmla="*/ 36 h 36"/>
                  <a:gd name="T30" fmla="*/ 1 w 295"/>
                  <a:gd name="T31" fmla="*/ 27 h 36"/>
                  <a:gd name="T32" fmla="*/ 1 w 295"/>
                  <a:gd name="T33" fmla="*/ 27 h 36"/>
                  <a:gd name="T34" fmla="*/ 1 w 295"/>
                  <a:gd name="T35" fmla="*/ 18 h 36"/>
                  <a:gd name="T36" fmla="*/ 1 w 295"/>
                  <a:gd name="T37" fmla="*/ 27 h 36"/>
                  <a:gd name="T38" fmla="*/ 1 w 295"/>
                  <a:gd name="T39" fmla="*/ 27 h 36"/>
                  <a:gd name="T40" fmla="*/ 1 w 295"/>
                  <a:gd name="T41" fmla="*/ 27 h 36"/>
                  <a:gd name="T42" fmla="*/ 1 w 295"/>
                  <a:gd name="T43" fmla="*/ 18 h 36"/>
                  <a:gd name="T44" fmla="*/ 1 w 295"/>
                  <a:gd name="T45" fmla="*/ 9 h 36"/>
                  <a:gd name="T46" fmla="*/ 1 w 295"/>
                  <a:gd name="T47" fmla="*/ 9 h 36"/>
                  <a:gd name="T48" fmla="*/ 1 w 295"/>
                  <a:gd name="T49" fmla="*/ 27 h 36"/>
                  <a:gd name="T50" fmla="*/ 1 w 295"/>
                  <a:gd name="T51" fmla="*/ 18 h 36"/>
                  <a:gd name="T52" fmla="*/ 1 w 295"/>
                  <a:gd name="T53" fmla="*/ 9 h 36"/>
                  <a:gd name="T54" fmla="*/ 1 w 295"/>
                  <a:gd name="T55" fmla="*/ 18 h 36"/>
                  <a:gd name="T56" fmla="*/ 1 w 295"/>
                  <a:gd name="T57" fmla="*/ 18 h 36"/>
                  <a:gd name="T58" fmla="*/ 1 w 295"/>
                  <a:gd name="T59" fmla="*/ 18 h 36"/>
                  <a:gd name="T60" fmla="*/ 1 w 295"/>
                  <a:gd name="T61" fmla="*/ 9 h 36"/>
                  <a:gd name="T62" fmla="*/ 1 w 295"/>
                  <a:gd name="T63" fmla="*/ 9 h 36"/>
                  <a:gd name="T64" fmla="*/ 1 w 295"/>
                  <a:gd name="T65" fmla="*/ 27 h 36"/>
                  <a:gd name="T66" fmla="*/ 1 w 295"/>
                  <a:gd name="T67" fmla="*/ 9 h 36"/>
                  <a:gd name="T68" fmla="*/ 1 w 295"/>
                  <a:gd name="T69" fmla="*/ 9 h 36"/>
                  <a:gd name="T70" fmla="*/ 1 w 295"/>
                  <a:gd name="T71" fmla="*/ 0 h 36"/>
                  <a:gd name="T72" fmla="*/ 1 w 295"/>
                  <a:gd name="T73" fmla="*/ 18 h 36"/>
                  <a:gd name="T74" fmla="*/ 1 w 295"/>
                  <a:gd name="T75" fmla="*/ 27 h 36"/>
                  <a:gd name="T76" fmla="*/ 1 w 295"/>
                  <a:gd name="T77" fmla="*/ 9 h 36"/>
                  <a:gd name="T78" fmla="*/ 1 w 295"/>
                  <a:gd name="T79" fmla="*/ 27 h 36"/>
                  <a:gd name="T80" fmla="*/ 1 w 295"/>
                  <a:gd name="T81" fmla="*/ 27 h 36"/>
                  <a:gd name="T82" fmla="*/ 1 w 295"/>
                  <a:gd name="T83" fmla="*/ 27 h 36"/>
                  <a:gd name="T84" fmla="*/ 1 w 295"/>
                  <a:gd name="T85" fmla="*/ 18 h 36"/>
                  <a:gd name="T86" fmla="*/ 1 w 295"/>
                  <a:gd name="T87" fmla="*/ 27 h 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95" h="36">
                    <a:moveTo>
                      <a:pt x="0" y="27"/>
                    </a:moveTo>
                    <a:lnTo>
                      <a:pt x="0" y="27"/>
                    </a:lnTo>
                    <a:lnTo>
                      <a:pt x="8" y="27"/>
                    </a:lnTo>
                    <a:lnTo>
                      <a:pt x="15" y="27"/>
                    </a:lnTo>
                    <a:lnTo>
                      <a:pt x="23" y="27"/>
                    </a:lnTo>
                    <a:lnTo>
                      <a:pt x="31" y="27"/>
                    </a:lnTo>
                    <a:lnTo>
                      <a:pt x="39" y="27"/>
                    </a:lnTo>
                    <a:lnTo>
                      <a:pt x="47" y="36"/>
                    </a:lnTo>
                    <a:lnTo>
                      <a:pt x="47" y="18"/>
                    </a:lnTo>
                    <a:lnTo>
                      <a:pt x="47" y="27"/>
                    </a:lnTo>
                    <a:lnTo>
                      <a:pt x="55" y="27"/>
                    </a:lnTo>
                    <a:lnTo>
                      <a:pt x="63" y="27"/>
                    </a:lnTo>
                    <a:lnTo>
                      <a:pt x="71" y="27"/>
                    </a:lnTo>
                    <a:lnTo>
                      <a:pt x="79" y="27"/>
                    </a:lnTo>
                    <a:lnTo>
                      <a:pt x="87" y="27"/>
                    </a:lnTo>
                    <a:lnTo>
                      <a:pt x="87" y="36"/>
                    </a:lnTo>
                    <a:lnTo>
                      <a:pt x="95" y="27"/>
                    </a:lnTo>
                    <a:lnTo>
                      <a:pt x="95" y="36"/>
                    </a:lnTo>
                    <a:lnTo>
                      <a:pt x="103" y="27"/>
                    </a:lnTo>
                    <a:lnTo>
                      <a:pt x="111" y="27"/>
                    </a:lnTo>
                    <a:lnTo>
                      <a:pt x="119" y="18"/>
                    </a:lnTo>
                    <a:lnTo>
                      <a:pt x="127" y="27"/>
                    </a:lnTo>
                    <a:lnTo>
                      <a:pt x="135" y="27"/>
                    </a:lnTo>
                    <a:lnTo>
                      <a:pt x="135" y="18"/>
                    </a:lnTo>
                    <a:lnTo>
                      <a:pt x="143" y="27"/>
                    </a:lnTo>
                    <a:lnTo>
                      <a:pt x="151" y="18"/>
                    </a:lnTo>
                    <a:lnTo>
                      <a:pt x="151" y="0"/>
                    </a:lnTo>
                    <a:lnTo>
                      <a:pt x="159" y="9"/>
                    </a:lnTo>
                    <a:lnTo>
                      <a:pt x="159" y="27"/>
                    </a:lnTo>
                    <a:lnTo>
                      <a:pt x="167" y="9"/>
                    </a:lnTo>
                    <a:lnTo>
                      <a:pt x="167" y="27"/>
                    </a:lnTo>
                    <a:lnTo>
                      <a:pt x="175" y="27"/>
                    </a:lnTo>
                    <a:lnTo>
                      <a:pt x="183" y="18"/>
                    </a:lnTo>
                    <a:lnTo>
                      <a:pt x="191" y="9"/>
                    </a:lnTo>
                    <a:lnTo>
                      <a:pt x="191" y="18"/>
                    </a:lnTo>
                    <a:lnTo>
                      <a:pt x="199" y="18"/>
                    </a:lnTo>
                    <a:lnTo>
                      <a:pt x="207" y="9"/>
                    </a:lnTo>
                    <a:lnTo>
                      <a:pt x="207" y="18"/>
                    </a:lnTo>
                    <a:lnTo>
                      <a:pt x="215" y="18"/>
                    </a:lnTo>
                    <a:lnTo>
                      <a:pt x="215" y="9"/>
                    </a:lnTo>
                    <a:lnTo>
                      <a:pt x="223" y="9"/>
                    </a:lnTo>
                    <a:lnTo>
                      <a:pt x="231" y="0"/>
                    </a:lnTo>
                    <a:lnTo>
                      <a:pt x="231" y="27"/>
                    </a:lnTo>
                    <a:lnTo>
                      <a:pt x="239" y="9"/>
                    </a:lnTo>
                    <a:lnTo>
                      <a:pt x="247" y="18"/>
                    </a:lnTo>
                    <a:lnTo>
                      <a:pt x="247" y="9"/>
                    </a:lnTo>
                    <a:lnTo>
                      <a:pt x="255" y="27"/>
                    </a:lnTo>
                    <a:lnTo>
                      <a:pt x="255" y="0"/>
                    </a:lnTo>
                    <a:lnTo>
                      <a:pt x="263" y="18"/>
                    </a:lnTo>
                    <a:lnTo>
                      <a:pt x="263" y="27"/>
                    </a:lnTo>
                    <a:lnTo>
                      <a:pt x="271" y="9"/>
                    </a:lnTo>
                    <a:lnTo>
                      <a:pt x="271" y="27"/>
                    </a:lnTo>
                    <a:lnTo>
                      <a:pt x="279" y="27"/>
                    </a:lnTo>
                    <a:lnTo>
                      <a:pt x="287" y="27"/>
                    </a:lnTo>
                    <a:lnTo>
                      <a:pt x="287" y="18"/>
                    </a:lnTo>
                    <a:lnTo>
                      <a:pt x="295" y="18"/>
                    </a:lnTo>
                    <a:lnTo>
                      <a:pt x="295"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87" name="Freeform 73"/>
              <p:cNvSpPr>
                <a:spLocks/>
              </p:cNvSpPr>
              <p:nvPr/>
            </p:nvSpPr>
            <p:spPr bwMode="auto">
              <a:xfrm>
                <a:off x="1678" y="952"/>
                <a:ext cx="588" cy="107"/>
              </a:xfrm>
              <a:custGeom>
                <a:avLst/>
                <a:gdLst>
                  <a:gd name="T0" fmla="*/ 2147483647 w 88"/>
                  <a:gd name="T1" fmla="*/ 2147483647 h 12"/>
                  <a:gd name="T2" fmla="*/ 2147483647 w 88"/>
                  <a:gd name="T3" fmla="*/ 2147483647 h 12"/>
                  <a:gd name="T4" fmla="*/ 2147483647 w 88"/>
                  <a:gd name="T5" fmla="*/ 2147483647 h 12"/>
                  <a:gd name="T6" fmla="*/ 2147483647 w 88"/>
                  <a:gd name="T7" fmla="*/ 2147483647 h 12"/>
                  <a:gd name="T8" fmla="*/ 2147483647 w 88"/>
                  <a:gd name="T9" fmla="*/ 2147483647 h 12"/>
                  <a:gd name="T10" fmla="*/ 2147483647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3842" name="Text Box 74"/>
            <p:cNvSpPr txBox="1">
              <a:spLocks noChangeAspect="1" noChangeArrowheads="1"/>
            </p:cNvSpPr>
            <p:nvPr/>
          </p:nvSpPr>
          <p:spPr bwMode="auto">
            <a:xfrm>
              <a:off x="1062" y="2408"/>
              <a:ext cx="666"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rgbClr val="008000"/>
                  </a:solidFill>
                  <a:latin typeface="Arial Narrow" pitchFamily="34" charset="0"/>
                </a:rPr>
                <a:t>AQP5</a:t>
              </a:r>
            </a:p>
          </p:txBody>
        </p:sp>
        <p:sp>
          <p:nvSpPr>
            <p:cNvPr id="33843" name="Text Box 75"/>
            <p:cNvSpPr txBox="1">
              <a:spLocks noChangeAspect="1" noChangeArrowheads="1"/>
            </p:cNvSpPr>
            <p:nvPr/>
          </p:nvSpPr>
          <p:spPr bwMode="auto">
            <a:xfrm>
              <a:off x="1086" y="1381"/>
              <a:ext cx="693"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rgbClr val="008000"/>
                  </a:solidFill>
                  <a:latin typeface="Arial Narrow" pitchFamily="34" charset="0"/>
                </a:rPr>
                <a:t>AQP1</a:t>
              </a:r>
            </a:p>
          </p:txBody>
        </p:sp>
        <p:sp>
          <p:nvSpPr>
            <p:cNvPr id="33844" name="Text Box 76"/>
            <p:cNvSpPr txBox="1">
              <a:spLocks noChangeAspect="1" noChangeArrowheads="1"/>
            </p:cNvSpPr>
            <p:nvPr/>
          </p:nvSpPr>
          <p:spPr bwMode="auto">
            <a:xfrm>
              <a:off x="1090" y="1591"/>
              <a:ext cx="322"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CC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rgbClr val="FF6600"/>
                  </a:solidFill>
                  <a:latin typeface="Arial Narrow" pitchFamily="34" charset="0"/>
                </a:rPr>
                <a:t>H</a:t>
              </a:r>
              <a:r>
                <a:rPr lang="en-US" sz="1400" baseline="-25000">
                  <a:solidFill>
                    <a:srgbClr val="FF6600"/>
                  </a:solidFill>
                  <a:latin typeface="Arial Narrow" pitchFamily="34" charset="0"/>
                </a:rPr>
                <a:t>2</a:t>
              </a:r>
              <a:r>
                <a:rPr lang="en-US" sz="1400">
                  <a:solidFill>
                    <a:srgbClr val="FF6600"/>
                  </a:solidFill>
                  <a:latin typeface="Arial Narrow" pitchFamily="34" charset="0"/>
                </a:rPr>
                <a:t>O</a:t>
              </a:r>
            </a:p>
          </p:txBody>
        </p:sp>
        <p:sp>
          <p:nvSpPr>
            <p:cNvPr id="33845" name="Text Box 77"/>
            <p:cNvSpPr txBox="1">
              <a:spLocks noChangeAspect="1" noChangeArrowheads="1"/>
            </p:cNvSpPr>
            <p:nvPr/>
          </p:nvSpPr>
          <p:spPr bwMode="auto">
            <a:xfrm>
              <a:off x="1058" y="2796"/>
              <a:ext cx="406"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rgbClr val="008000"/>
                  </a:solidFill>
                  <a:latin typeface="Arial Narrow" pitchFamily="34" charset="0"/>
                </a:rPr>
                <a:t>AmtB</a:t>
              </a:r>
            </a:p>
          </p:txBody>
        </p:sp>
        <p:sp>
          <p:nvSpPr>
            <p:cNvPr id="33846" name="Line 78"/>
            <p:cNvSpPr>
              <a:spLocks noChangeShapeType="1"/>
            </p:cNvSpPr>
            <p:nvPr/>
          </p:nvSpPr>
          <p:spPr bwMode="auto">
            <a:xfrm>
              <a:off x="552" y="3362"/>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3878" name="Group 79"/>
            <p:cNvGrpSpPr>
              <a:grpSpLocks/>
            </p:cNvGrpSpPr>
            <p:nvPr/>
          </p:nvGrpSpPr>
          <p:grpSpPr bwMode="auto">
            <a:xfrm>
              <a:off x="709" y="3248"/>
              <a:ext cx="470" cy="152"/>
              <a:chOff x="3406" y="3692"/>
              <a:chExt cx="526" cy="121"/>
            </a:xfrm>
          </p:grpSpPr>
          <p:sp>
            <p:nvSpPr>
              <p:cNvPr id="33884" name="Freeform 80"/>
              <p:cNvSpPr>
                <a:spLocks/>
              </p:cNvSpPr>
              <p:nvPr/>
            </p:nvSpPr>
            <p:spPr bwMode="auto">
              <a:xfrm>
                <a:off x="3406" y="3792"/>
                <a:ext cx="99" cy="21"/>
              </a:xfrm>
              <a:custGeom>
                <a:avLst/>
                <a:gdLst>
                  <a:gd name="T0" fmla="*/ 1 w 148"/>
                  <a:gd name="T1" fmla="*/ 1 h 35"/>
                  <a:gd name="T2" fmla="*/ 1 w 148"/>
                  <a:gd name="T3" fmla="*/ 1 h 35"/>
                  <a:gd name="T4" fmla="*/ 1 w 148"/>
                  <a:gd name="T5" fmla="*/ 1 h 35"/>
                  <a:gd name="T6" fmla="*/ 1 w 148"/>
                  <a:gd name="T7" fmla="*/ 1 h 35"/>
                  <a:gd name="T8" fmla="*/ 1 w 148"/>
                  <a:gd name="T9" fmla="*/ 1 h 35"/>
                  <a:gd name="T10" fmla="*/ 1 w 148"/>
                  <a:gd name="T11" fmla="*/ 1 h 35"/>
                  <a:gd name="T12" fmla="*/ 1 w 148"/>
                  <a:gd name="T13" fmla="*/ 1 h 35"/>
                  <a:gd name="T14" fmla="*/ 1 w 148"/>
                  <a:gd name="T15" fmla="*/ 1 h 35"/>
                  <a:gd name="T16" fmla="*/ 1 w 148"/>
                  <a:gd name="T17" fmla="*/ 0 h 35"/>
                  <a:gd name="T18" fmla="*/ 1 w 148"/>
                  <a:gd name="T19" fmla="*/ 1 h 35"/>
                  <a:gd name="T20" fmla="*/ 1 w 148"/>
                  <a:gd name="T21" fmla="*/ 1 h 35"/>
                  <a:gd name="T22" fmla="*/ 1 w 148"/>
                  <a:gd name="T23" fmla="*/ 1 h 35"/>
                  <a:gd name="T24" fmla="*/ 1 w 148"/>
                  <a:gd name="T25" fmla="*/ 1 h 35"/>
                  <a:gd name="T26" fmla="*/ 1 w 148"/>
                  <a:gd name="T27" fmla="*/ 1 h 35"/>
                  <a:gd name="T28" fmla="*/ 1 w 148"/>
                  <a:gd name="T29" fmla="*/ 1 h 35"/>
                  <a:gd name="T30" fmla="*/ 1 w 148"/>
                  <a:gd name="T31" fmla="*/ 1 h 35"/>
                  <a:gd name="T32" fmla="*/ 1 w 148"/>
                  <a:gd name="T33" fmla="*/ 1 h 35"/>
                  <a:gd name="T34" fmla="*/ 1 w 148"/>
                  <a:gd name="T35" fmla="*/ 1 h 35"/>
                  <a:gd name="T36" fmla="*/ 1 w 148"/>
                  <a:gd name="T37" fmla="*/ 1 h 35"/>
                  <a:gd name="T38" fmla="*/ 1 w 148"/>
                  <a:gd name="T39" fmla="*/ 1 h 35"/>
                  <a:gd name="T40" fmla="*/ 1 w 148"/>
                  <a:gd name="T41" fmla="*/ 1 h 35"/>
                  <a:gd name="T42" fmla="*/ 1 w 148"/>
                  <a:gd name="T43" fmla="*/ 1 h 35"/>
                  <a:gd name="T44" fmla="*/ 1 w 148"/>
                  <a:gd name="T45" fmla="*/ 1 h 35"/>
                  <a:gd name="T46" fmla="*/ 1 w 148"/>
                  <a:gd name="T47" fmla="*/ 1 h 35"/>
                  <a:gd name="T48" fmla="*/ 1 w 148"/>
                  <a:gd name="T49" fmla="*/ 1 h 35"/>
                  <a:gd name="T50" fmla="*/ 1 w 148"/>
                  <a:gd name="T51" fmla="*/ 1 h 35"/>
                  <a:gd name="T52" fmla="*/ 1 w 148"/>
                  <a:gd name="T53" fmla="*/ 1 h 35"/>
                  <a:gd name="T54" fmla="*/ 1 w 148"/>
                  <a:gd name="T55" fmla="*/ 1 h 35"/>
                  <a:gd name="T56" fmla="*/ 1 w 148"/>
                  <a:gd name="T57" fmla="*/ 1 h 35"/>
                  <a:gd name="T58" fmla="*/ 1 w 148"/>
                  <a:gd name="T59" fmla="*/ 1 h 35"/>
                  <a:gd name="T60" fmla="*/ 1 w 148"/>
                  <a:gd name="T61" fmla="*/ 1 h 35"/>
                  <a:gd name="T62" fmla="*/ 1 w 148"/>
                  <a:gd name="T63" fmla="*/ 1 h 35"/>
                  <a:gd name="T64" fmla="*/ 1 w 148"/>
                  <a:gd name="T65" fmla="*/ 1 h 35"/>
                  <a:gd name="T66" fmla="*/ 1 w 148"/>
                  <a:gd name="T67" fmla="*/ 1 h 35"/>
                  <a:gd name="T68" fmla="*/ 1 w 148"/>
                  <a:gd name="T69" fmla="*/ 1 h 35"/>
                  <a:gd name="T70" fmla="*/ 1 w 148"/>
                  <a:gd name="T71" fmla="*/ 1 h 35"/>
                  <a:gd name="T72" fmla="*/ 1 w 148"/>
                  <a:gd name="T73" fmla="*/ 1 h 35"/>
                  <a:gd name="T74" fmla="*/ 1 w 148"/>
                  <a:gd name="T75" fmla="*/ 1 h 35"/>
                  <a:gd name="T76" fmla="*/ 1 w 148"/>
                  <a:gd name="T77" fmla="*/ 1 h 35"/>
                  <a:gd name="T78" fmla="*/ 1 w 148"/>
                  <a:gd name="T79" fmla="*/ 1 h 35"/>
                  <a:gd name="T80" fmla="*/ 1 w 148"/>
                  <a:gd name="T81" fmla="*/ 1 h 35"/>
                  <a:gd name="T82" fmla="*/ 1 w 148"/>
                  <a:gd name="T83" fmla="*/ 1 h 35"/>
                  <a:gd name="T84" fmla="*/ 1 w 148"/>
                  <a:gd name="T85" fmla="*/ 1 h 35"/>
                  <a:gd name="T86" fmla="*/ 1 w 148"/>
                  <a:gd name="T87" fmla="*/ 1 h 35"/>
                  <a:gd name="T88" fmla="*/ 1 w 148"/>
                  <a:gd name="T89" fmla="*/ 1 h 35"/>
                  <a:gd name="T90" fmla="*/ 1 w 148"/>
                  <a:gd name="T91" fmla="*/ 1 h 35"/>
                  <a:gd name="T92" fmla="*/ 1 w 148"/>
                  <a:gd name="T93" fmla="*/ 1 h 35"/>
                  <a:gd name="T94" fmla="*/ 1 w 148"/>
                  <a:gd name="T95" fmla="*/ 1 h 35"/>
                  <a:gd name="T96" fmla="*/ 1 w 148"/>
                  <a:gd name="T97" fmla="*/ 1 h 35"/>
                  <a:gd name="T98" fmla="*/ 1 w 148"/>
                  <a:gd name="T99" fmla="*/ 1 h 35"/>
                  <a:gd name="T100" fmla="*/ 1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85" name="Freeform 81"/>
              <p:cNvSpPr>
                <a:spLocks/>
              </p:cNvSpPr>
              <p:nvPr/>
            </p:nvSpPr>
            <p:spPr bwMode="auto">
              <a:xfrm>
                <a:off x="3505" y="3692"/>
                <a:ext cx="427" cy="113"/>
              </a:xfrm>
              <a:custGeom>
                <a:avLst/>
                <a:gdLst>
                  <a:gd name="T0" fmla="*/ 1 w 639"/>
                  <a:gd name="T1" fmla="*/ 1 h 186"/>
                  <a:gd name="T2" fmla="*/ 1 w 639"/>
                  <a:gd name="T3" fmla="*/ 1 h 186"/>
                  <a:gd name="T4" fmla="*/ 1 w 639"/>
                  <a:gd name="T5" fmla="*/ 1 h 186"/>
                  <a:gd name="T6" fmla="*/ 1 w 639"/>
                  <a:gd name="T7" fmla="*/ 1 h 186"/>
                  <a:gd name="T8" fmla="*/ 1 w 639"/>
                  <a:gd name="T9" fmla="*/ 1 h 186"/>
                  <a:gd name="T10" fmla="*/ 1 w 639"/>
                  <a:gd name="T11" fmla="*/ 1 h 186"/>
                  <a:gd name="T12" fmla="*/ 1 w 639"/>
                  <a:gd name="T13" fmla="*/ 1 h 186"/>
                  <a:gd name="T14" fmla="*/ 1 w 639"/>
                  <a:gd name="T15" fmla="*/ 1 h 186"/>
                  <a:gd name="T16" fmla="*/ 1 w 639"/>
                  <a:gd name="T17" fmla="*/ 1 h 186"/>
                  <a:gd name="T18" fmla="*/ 1 w 639"/>
                  <a:gd name="T19" fmla="*/ 1 h 186"/>
                  <a:gd name="T20" fmla="*/ 1 w 639"/>
                  <a:gd name="T21" fmla="*/ 1 h 186"/>
                  <a:gd name="T22" fmla="*/ 1 w 639"/>
                  <a:gd name="T23" fmla="*/ 1 h 186"/>
                  <a:gd name="T24" fmla="*/ 1 w 639"/>
                  <a:gd name="T25" fmla="*/ 1 h 186"/>
                  <a:gd name="T26" fmla="*/ 1 w 639"/>
                  <a:gd name="T27" fmla="*/ 1 h 186"/>
                  <a:gd name="T28" fmla="*/ 1 w 639"/>
                  <a:gd name="T29" fmla="*/ 1 h 186"/>
                  <a:gd name="T30" fmla="*/ 1 w 639"/>
                  <a:gd name="T31" fmla="*/ 1 h 186"/>
                  <a:gd name="T32" fmla="*/ 1 w 639"/>
                  <a:gd name="T33" fmla="*/ 1 h 186"/>
                  <a:gd name="T34" fmla="*/ 1 w 639"/>
                  <a:gd name="T35" fmla="*/ 1 h 186"/>
                  <a:gd name="T36" fmla="*/ 1 w 639"/>
                  <a:gd name="T37" fmla="*/ 1 h 186"/>
                  <a:gd name="T38" fmla="*/ 1 w 639"/>
                  <a:gd name="T39" fmla="*/ 1 h 186"/>
                  <a:gd name="T40" fmla="*/ 2 w 639"/>
                  <a:gd name="T41" fmla="*/ 1 h 186"/>
                  <a:gd name="T42" fmla="*/ 2 w 639"/>
                  <a:gd name="T43" fmla="*/ 1 h 186"/>
                  <a:gd name="T44" fmla="*/ 2 w 639"/>
                  <a:gd name="T45" fmla="*/ 1 h 186"/>
                  <a:gd name="T46" fmla="*/ 2 w 639"/>
                  <a:gd name="T47" fmla="*/ 1 h 186"/>
                  <a:gd name="T48" fmla="*/ 2 w 639"/>
                  <a:gd name="T49" fmla="*/ 1 h 186"/>
                  <a:gd name="T50" fmla="*/ 2 w 639"/>
                  <a:gd name="T51" fmla="*/ 1 h 186"/>
                  <a:gd name="T52" fmla="*/ 2 w 639"/>
                  <a:gd name="T53" fmla="*/ 1 h 186"/>
                  <a:gd name="T54" fmla="*/ 2 w 639"/>
                  <a:gd name="T55" fmla="*/ 1 h 186"/>
                  <a:gd name="T56" fmla="*/ 2 w 639"/>
                  <a:gd name="T57" fmla="*/ 1 h 186"/>
                  <a:gd name="T58" fmla="*/ 2 w 639"/>
                  <a:gd name="T59" fmla="*/ 1 h 186"/>
                  <a:gd name="T60" fmla="*/ 3 w 639"/>
                  <a:gd name="T61" fmla="*/ 1 h 186"/>
                  <a:gd name="T62" fmla="*/ 3 w 639"/>
                  <a:gd name="T63" fmla="*/ 1 h 186"/>
                  <a:gd name="T64" fmla="*/ 3 w 639"/>
                  <a:gd name="T65" fmla="*/ 1 h 186"/>
                  <a:gd name="T66" fmla="*/ 3 w 639"/>
                  <a:gd name="T67" fmla="*/ 1 h 186"/>
                  <a:gd name="T68" fmla="*/ 3 w 639"/>
                  <a:gd name="T69" fmla="*/ 1 h 186"/>
                  <a:gd name="T70" fmla="*/ 3 w 639"/>
                  <a:gd name="T71" fmla="*/ 1 h 186"/>
                  <a:gd name="T72" fmla="*/ 3 w 639"/>
                  <a:gd name="T73" fmla="*/ 1 h 186"/>
                  <a:gd name="T74" fmla="*/ 3 w 639"/>
                  <a:gd name="T75" fmla="*/ 1 h 186"/>
                  <a:gd name="T76" fmla="*/ 3 w 639"/>
                  <a:gd name="T77" fmla="*/ 1 h 186"/>
                  <a:gd name="T78" fmla="*/ 3 w 639"/>
                  <a:gd name="T79" fmla="*/ 1 h 186"/>
                  <a:gd name="T80" fmla="*/ 3 w 639"/>
                  <a:gd name="T81" fmla="*/ 1 h 186"/>
                  <a:gd name="T82" fmla="*/ 3 w 639"/>
                  <a:gd name="T83" fmla="*/ 1 h 186"/>
                  <a:gd name="T84" fmla="*/ 3 w 639"/>
                  <a:gd name="T85" fmla="*/ 1 h 186"/>
                  <a:gd name="T86" fmla="*/ 3 w 639"/>
                  <a:gd name="T87" fmla="*/ 1 h 186"/>
                  <a:gd name="T88" fmla="*/ 3 w 639"/>
                  <a:gd name="T89" fmla="*/ 1 h 186"/>
                  <a:gd name="T90" fmla="*/ 4 w 639"/>
                  <a:gd name="T91" fmla="*/ 1 h 186"/>
                  <a:gd name="T92" fmla="*/ 4 w 639"/>
                  <a:gd name="T93" fmla="*/ 1 h 186"/>
                  <a:gd name="T94" fmla="*/ 4 w 639"/>
                  <a:gd name="T95" fmla="*/ 1 h 186"/>
                  <a:gd name="T96" fmla="*/ 4 w 639"/>
                  <a:gd name="T97" fmla="*/ 1 h 186"/>
                  <a:gd name="T98" fmla="*/ 4 w 639"/>
                  <a:gd name="T99" fmla="*/ 1 h 186"/>
                  <a:gd name="T100" fmla="*/ 4 w 639"/>
                  <a:gd name="T101" fmla="*/ 1 h 186"/>
                  <a:gd name="T102" fmla="*/ 4 w 639"/>
                  <a:gd name="T103" fmla="*/ 1 h 186"/>
                  <a:gd name="T104" fmla="*/ 5 w 639"/>
                  <a:gd name="T105" fmla="*/ 1 h 186"/>
                  <a:gd name="T106" fmla="*/ 5 w 639"/>
                  <a:gd name="T107" fmla="*/ 1 h 186"/>
                  <a:gd name="T108" fmla="*/ 5 w 639"/>
                  <a:gd name="T109" fmla="*/ 1 h 186"/>
                  <a:gd name="T110" fmla="*/ 5 w 639"/>
                  <a:gd name="T111" fmla="*/ 1 h 186"/>
                  <a:gd name="T112" fmla="*/ 5 w 639"/>
                  <a:gd name="T113" fmla="*/ 1 h 186"/>
                  <a:gd name="T114" fmla="*/ 5 w 639"/>
                  <a:gd name="T115" fmla="*/ 1 h 186"/>
                  <a:gd name="T116" fmla="*/ 5 w 639"/>
                  <a:gd name="T117" fmla="*/ 1 h 186"/>
                  <a:gd name="T118" fmla="*/ 5 w 639"/>
                  <a:gd name="T119" fmla="*/ 1 h 186"/>
                  <a:gd name="T120" fmla="*/ 5 w 639"/>
                  <a:gd name="T121" fmla="*/ 1 h 186"/>
                  <a:gd name="T122" fmla="*/ 5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900" name="Group 82"/>
            <p:cNvGrpSpPr>
              <a:grpSpLocks/>
            </p:cNvGrpSpPr>
            <p:nvPr/>
          </p:nvGrpSpPr>
          <p:grpSpPr bwMode="auto">
            <a:xfrm>
              <a:off x="657" y="3241"/>
              <a:ext cx="585" cy="149"/>
              <a:chOff x="2208" y="3648"/>
              <a:chExt cx="784" cy="118"/>
            </a:xfrm>
          </p:grpSpPr>
          <p:sp>
            <p:nvSpPr>
              <p:cNvPr id="33882" name="Freeform 83"/>
              <p:cNvSpPr>
                <a:spLocks/>
              </p:cNvSpPr>
              <p:nvPr/>
            </p:nvSpPr>
            <p:spPr bwMode="auto">
              <a:xfrm>
                <a:off x="2208" y="3744"/>
                <a:ext cx="196" cy="22"/>
              </a:xfrm>
              <a:custGeom>
                <a:avLst/>
                <a:gdLst>
                  <a:gd name="T0" fmla="*/ 0 w 257"/>
                  <a:gd name="T1" fmla="*/ 9 h 22"/>
                  <a:gd name="T2" fmla="*/ 2 w 257"/>
                  <a:gd name="T3" fmla="*/ 9 h 22"/>
                  <a:gd name="T4" fmla="*/ 2 w 257"/>
                  <a:gd name="T5" fmla="*/ 13 h 22"/>
                  <a:gd name="T6" fmla="*/ 2 w 257"/>
                  <a:gd name="T7" fmla="*/ 13 h 22"/>
                  <a:gd name="T8" fmla="*/ 2 w 257"/>
                  <a:gd name="T9" fmla="*/ 13 h 22"/>
                  <a:gd name="T10" fmla="*/ 2 w 257"/>
                  <a:gd name="T11" fmla="*/ 15 h 22"/>
                  <a:gd name="T12" fmla="*/ 2 w 257"/>
                  <a:gd name="T13" fmla="*/ 9 h 22"/>
                  <a:gd name="T14" fmla="*/ 2 w 257"/>
                  <a:gd name="T15" fmla="*/ 13 h 22"/>
                  <a:gd name="T16" fmla="*/ 2 w 257"/>
                  <a:gd name="T17" fmla="*/ 13 h 22"/>
                  <a:gd name="T18" fmla="*/ 2 w 257"/>
                  <a:gd name="T19" fmla="*/ 13 h 22"/>
                  <a:gd name="T20" fmla="*/ 2 w 257"/>
                  <a:gd name="T21" fmla="*/ 15 h 22"/>
                  <a:gd name="T22" fmla="*/ 2 w 257"/>
                  <a:gd name="T23" fmla="*/ 15 h 22"/>
                  <a:gd name="T24" fmla="*/ 3 w 257"/>
                  <a:gd name="T25" fmla="*/ 13 h 22"/>
                  <a:gd name="T26" fmla="*/ 3 w 257"/>
                  <a:gd name="T27" fmla="*/ 13 h 22"/>
                  <a:gd name="T28" fmla="*/ 3 w 257"/>
                  <a:gd name="T29" fmla="*/ 9 h 22"/>
                  <a:gd name="T30" fmla="*/ 3 w 257"/>
                  <a:gd name="T31" fmla="*/ 9 h 22"/>
                  <a:gd name="T32" fmla="*/ 3 w 257"/>
                  <a:gd name="T33" fmla="*/ 15 h 22"/>
                  <a:gd name="T34" fmla="*/ 4 w 257"/>
                  <a:gd name="T35" fmla="*/ 13 h 22"/>
                  <a:gd name="T36" fmla="*/ 4 w 257"/>
                  <a:gd name="T37" fmla="*/ 13 h 22"/>
                  <a:gd name="T38" fmla="*/ 4 w 257"/>
                  <a:gd name="T39" fmla="*/ 9 h 22"/>
                  <a:gd name="T40" fmla="*/ 4 w 257"/>
                  <a:gd name="T41" fmla="*/ 9 h 22"/>
                  <a:gd name="T42" fmla="*/ 4 w 257"/>
                  <a:gd name="T43" fmla="*/ 13 h 22"/>
                  <a:gd name="T44" fmla="*/ 5 w 257"/>
                  <a:gd name="T45" fmla="*/ 13 h 22"/>
                  <a:gd name="T46" fmla="*/ 5 w 257"/>
                  <a:gd name="T47" fmla="*/ 13 h 22"/>
                  <a:gd name="T48" fmla="*/ 5 w 257"/>
                  <a:gd name="T49" fmla="*/ 15 h 22"/>
                  <a:gd name="T50" fmla="*/ 5 w 257"/>
                  <a:gd name="T51" fmla="*/ 15 h 22"/>
                  <a:gd name="T52" fmla="*/ 5 w 257"/>
                  <a:gd name="T53" fmla="*/ 9 h 22"/>
                  <a:gd name="T54" fmla="*/ 5 w 257"/>
                  <a:gd name="T55" fmla="*/ 9 h 22"/>
                  <a:gd name="T56" fmla="*/ 6 w 257"/>
                  <a:gd name="T57" fmla="*/ 9 h 22"/>
                  <a:gd name="T58" fmla="*/ 6 w 257"/>
                  <a:gd name="T59" fmla="*/ 9 h 22"/>
                  <a:gd name="T60" fmla="*/ 6 w 257"/>
                  <a:gd name="T61" fmla="*/ 9 h 22"/>
                  <a:gd name="T62" fmla="*/ 6 w 257"/>
                  <a:gd name="T63" fmla="*/ 13 h 22"/>
                  <a:gd name="T64" fmla="*/ 6 w 257"/>
                  <a:gd name="T65" fmla="*/ 9 h 22"/>
                  <a:gd name="T66" fmla="*/ 6 w 257"/>
                  <a:gd name="T67" fmla="*/ 13 h 22"/>
                  <a:gd name="T68" fmla="*/ 6 w 257"/>
                  <a:gd name="T69" fmla="*/ 13 h 22"/>
                  <a:gd name="T70" fmla="*/ 7 w 257"/>
                  <a:gd name="T71" fmla="*/ 13 h 22"/>
                  <a:gd name="T72" fmla="*/ 7 w 257"/>
                  <a:gd name="T73" fmla="*/ 13 h 22"/>
                  <a:gd name="T74" fmla="*/ 8 w 257"/>
                  <a:gd name="T75" fmla="*/ 9 h 22"/>
                  <a:gd name="T76" fmla="*/ 8 w 257"/>
                  <a:gd name="T77" fmla="*/ 9 h 22"/>
                  <a:gd name="T78" fmla="*/ 8 w 257"/>
                  <a:gd name="T79" fmla="*/ 9 h 22"/>
                  <a:gd name="T80" fmla="*/ 8 w 257"/>
                  <a:gd name="T81" fmla="*/ 9 h 22"/>
                  <a:gd name="T82" fmla="*/ 9 w 257"/>
                  <a:gd name="T83" fmla="*/ 13 h 22"/>
                  <a:gd name="T84" fmla="*/ 9 w 257"/>
                  <a:gd name="T85" fmla="*/ 9 h 22"/>
                  <a:gd name="T86" fmla="*/ 9 w 257"/>
                  <a:gd name="T87" fmla="*/ 6 h 22"/>
                  <a:gd name="T88" fmla="*/ 10 w 257"/>
                  <a:gd name="T89" fmla="*/ 13 h 22"/>
                  <a:gd name="T90" fmla="*/ 10 w 257"/>
                  <a:gd name="T91" fmla="*/ 6 h 2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57" h="22">
                    <a:moveTo>
                      <a:pt x="0" y="6"/>
                    </a:moveTo>
                    <a:lnTo>
                      <a:pt x="0" y="9"/>
                    </a:lnTo>
                    <a:lnTo>
                      <a:pt x="7" y="9"/>
                    </a:lnTo>
                    <a:lnTo>
                      <a:pt x="7" y="15"/>
                    </a:lnTo>
                    <a:lnTo>
                      <a:pt x="14" y="13"/>
                    </a:lnTo>
                    <a:lnTo>
                      <a:pt x="14" y="9"/>
                    </a:lnTo>
                    <a:lnTo>
                      <a:pt x="14" y="13"/>
                    </a:lnTo>
                    <a:lnTo>
                      <a:pt x="22" y="9"/>
                    </a:lnTo>
                    <a:lnTo>
                      <a:pt x="22" y="13"/>
                    </a:lnTo>
                    <a:lnTo>
                      <a:pt x="29" y="13"/>
                    </a:lnTo>
                    <a:lnTo>
                      <a:pt x="29" y="15"/>
                    </a:lnTo>
                    <a:lnTo>
                      <a:pt x="29" y="9"/>
                    </a:lnTo>
                    <a:lnTo>
                      <a:pt x="29" y="15"/>
                    </a:lnTo>
                    <a:lnTo>
                      <a:pt x="29" y="9"/>
                    </a:lnTo>
                    <a:lnTo>
                      <a:pt x="37" y="13"/>
                    </a:lnTo>
                    <a:lnTo>
                      <a:pt x="37" y="15"/>
                    </a:lnTo>
                    <a:lnTo>
                      <a:pt x="44" y="9"/>
                    </a:lnTo>
                    <a:lnTo>
                      <a:pt x="44" y="13"/>
                    </a:lnTo>
                    <a:lnTo>
                      <a:pt x="44" y="15"/>
                    </a:lnTo>
                    <a:lnTo>
                      <a:pt x="44" y="13"/>
                    </a:lnTo>
                    <a:lnTo>
                      <a:pt x="51" y="13"/>
                    </a:lnTo>
                    <a:lnTo>
                      <a:pt x="51" y="9"/>
                    </a:lnTo>
                    <a:lnTo>
                      <a:pt x="51" y="15"/>
                    </a:lnTo>
                    <a:lnTo>
                      <a:pt x="51" y="13"/>
                    </a:lnTo>
                    <a:lnTo>
                      <a:pt x="59" y="13"/>
                    </a:lnTo>
                    <a:lnTo>
                      <a:pt x="59" y="15"/>
                    </a:lnTo>
                    <a:lnTo>
                      <a:pt x="59" y="13"/>
                    </a:lnTo>
                    <a:lnTo>
                      <a:pt x="66" y="13"/>
                    </a:lnTo>
                    <a:lnTo>
                      <a:pt x="66" y="9"/>
                    </a:lnTo>
                    <a:lnTo>
                      <a:pt x="66" y="13"/>
                    </a:lnTo>
                    <a:lnTo>
                      <a:pt x="73" y="22"/>
                    </a:lnTo>
                    <a:lnTo>
                      <a:pt x="73" y="15"/>
                    </a:lnTo>
                    <a:lnTo>
                      <a:pt x="73" y="9"/>
                    </a:lnTo>
                    <a:lnTo>
                      <a:pt x="73" y="13"/>
                    </a:lnTo>
                    <a:lnTo>
                      <a:pt x="81" y="15"/>
                    </a:lnTo>
                    <a:lnTo>
                      <a:pt x="81" y="9"/>
                    </a:lnTo>
                    <a:lnTo>
                      <a:pt x="81" y="13"/>
                    </a:lnTo>
                    <a:lnTo>
                      <a:pt x="81" y="15"/>
                    </a:lnTo>
                    <a:lnTo>
                      <a:pt x="88" y="13"/>
                    </a:lnTo>
                    <a:lnTo>
                      <a:pt x="88" y="15"/>
                    </a:lnTo>
                    <a:lnTo>
                      <a:pt x="95" y="13"/>
                    </a:lnTo>
                    <a:lnTo>
                      <a:pt x="95" y="9"/>
                    </a:lnTo>
                    <a:lnTo>
                      <a:pt x="95" y="13"/>
                    </a:lnTo>
                    <a:lnTo>
                      <a:pt x="103" y="9"/>
                    </a:lnTo>
                    <a:lnTo>
                      <a:pt x="103" y="13"/>
                    </a:lnTo>
                    <a:lnTo>
                      <a:pt x="103" y="15"/>
                    </a:lnTo>
                    <a:lnTo>
                      <a:pt x="103" y="9"/>
                    </a:lnTo>
                    <a:lnTo>
                      <a:pt x="103" y="13"/>
                    </a:lnTo>
                    <a:lnTo>
                      <a:pt x="110" y="9"/>
                    </a:lnTo>
                    <a:lnTo>
                      <a:pt x="110" y="13"/>
                    </a:lnTo>
                    <a:lnTo>
                      <a:pt x="110" y="9"/>
                    </a:lnTo>
                    <a:lnTo>
                      <a:pt x="117" y="13"/>
                    </a:lnTo>
                    <a:lnTo>
                      <a:pt x="125" y="9"/>
                    </a:lnTo>
                    <a:lnTo>
                      <a:pt x="125" y="13"/>
                    </a:lnTo>
                    <a:lnTo>
                      <a:pt x="125" y="15"/>
                    </a:lnTo>
                    <a:lnTo>
                      <a:pt x="125" y="13"/>
                    </a:lnTo>
                    <a:lnTo>
                      <a:pt x="132" y="13"/>
                    </a:lnTo>
                    <a:lnTo>
                      <a:pt x="132" y="15"/>
                    </a:lnTo>
                    <a:lnTo>
                      <a:pt x="132" y="9"/>
                    </a:lnTo>
                    <a:lnTo>
                      <a:pt x="139" y="9"/>
                    </a:lnTo>
                    <a:lnTo>
                      <a:pt x="139" y="13"/>
                    </a:lnTo>
                    <a:lnTo>
                      <a:pt x="139" y="9"/>
                    </a:lnTo>
                    <a:lnTo>
                      <a:pt x="139" y="13"/>
                    </a:lnTo>
                    <a:lnTo>
                      <a:pt x="147" y="9"/>
                    </a:lnTo>
                    <a:lnTo>
                      <a:pt x="147" y="13"/>
                    </a:lnTo>
                    <a:lnTo>
                      <a:pt x="147" y="9"/>
                    </a:lnTo>
                    <a:lnTo>
                      <a:pt x="154" y="9"/>
                    </a:lnTo>
                    <a:lnTo>
                      <a:pt x="154" y="13"/>
                    </a:lnTo>
                    <a:lnTo>
                      <a:pt x="161" y="9"/>
                    </a:lnTo>
                    <a:lnTo>
                      <a:pt x="161" y="13"/>
                    </a:lnTo>
                    <a:lnTo>
                      <a:pt x="161" y="9"/>
                    </a:lnTo>
                    <a:lnTo>
                      <a:pt x="161" y="13"/>
                    </a:lnTo>
                    <a:lnTo>
                      <a:pt x="169" y="9"/>
                    </a:lnTo>
                    <a:lnTo>
                      <a:pt x="169" y="6"/>
                    </a:lnTo>
                    <a:lnTo>
                      <a:pt x="169" y="13"/>
                    </a:lnTo>
                    <a:lnTo>
                      <a:pt x="176" y="9"/>
                    </a:lnTo>
                    <a:lnTo>
                      <a:pt x="176" y="13"/>
                    </a:lnTo>
                    <a:lnTo>
                      <a:pt x="184" y="9"/>
                    </a:lnTo>
                    <a:lnTo>
                      <a:pt x="184" y="13"/>
                    </a:lnTo>
                    <a:lnTo>
                      <a:pt x="184" y="9"/>
                    </a:lnTo>
                    <a:lnTo>
                      <a:pt x="184" y="13"/>
                    </a:lnTo>
                    <a:lnTo>
                      <a:pt x="191" y="9"/>
                    </a:lnTo>
                    <a:lnTo>
                      <a:pt x="191" y="13"/>
                    </a:lnTo>
                    <a:lnTo>
                      <a:pt x="198" y="15"/>
                    </a:lnTo>
                    <a:lnTo>
                      <a:pt x="206" y="9"/>
                    </a:lnTo>
                    <a:lnTo>
                      <a:pt x="206" y="13"/>
                    </a:lnTo>
                    <a:lnTo>
                      <a:pt x="213" y="9"/>
                    </a:lnTo>
                    <a:lnTo>
                      <a:pt x="220" y="13"/>
                    </a:lnTo>
                    <a:lnTo>
                      <a:pt x="220" y="9"/>
                    </a:lnTo>
                    <a:lnTo>
                      <a:pt x="228" y="9"/>
                    </a:lnTo>
                    <a:lnTo>
                      <a:pt x="228" y="15"/>
                    </a:lnTo>
                    <a:lnTo>
                      <a:pt x="235" y="13"/>
                    </a:lnTo>
                    <a:lnTo>
                      <a:pt x="235" y="9"/>
                    </a:lnTo>
                    <a:lnTo>
                      <a:pt x="242" y="9"/>
                    </a:lnTo>
                    <a:lnTo>
                      <a:pt x="242" y="13"/>
                    </a:lnTo>
                    <a:lnTo>
                      <a:pt x="242" y="6"/>
                    </a:lnTo>
                    <a:lnTo>
                      <a:pt x="242" y="9"/>
                    </a:lnTo>
                    <a:lnTo>
                      <a:pt x="250" y="13"/>
                    </a:lnTo>
                    <a:lnTo>
                      <a:pt x="257" y="9"/>
                    </a:lnTo>
                    <a:lnTo>
                      <a:pt x="257" y="6"/>
                    </a:lnTo>
                    <a:lnTo>
                      <a:pt x="257" y="0"/>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83" name="Freeform 84"/>
              <p:cNvSpPr>
                <a:spLocks/>
              </p:cNvSpPr>
              <p:nvPr/>
            </p:nvSpPr>
            <p:spPr bwMode="auto">
              <a:xfrm>
                <a:off x="2404" y="3648"/>
                <a:ext cx="588" cy="100"/>
              </a:xfrm>
              <a:custGeom>
                <a:avLst/>
                <a:gdLst>
                  <a:gd name="T0" fmla="*/ 7 w 630"/>
                  <a:gd name="T1" fmla="*/ 1 h 154"/>
                  <a:gd name="T2" fmla="*/ 14 w 630"/>
                  <a:gd name="T3" fmla="*/ 0 h 154"/>
                  <a:gd name="T4" fmla="*/ 21 w 630"/>
                  <a:gd name="T5" fmla="*/ 1 h 154"/>
                  <a:gd name="T6" fmla="*/ 29 w 630"/>
                  <a:gd name="T7" fmla="*/ 1 h 154"/>
                  <a:gd name="T8" fmla="*/ 36 w 630"/>
                  <a:gd name="T9" fmla="*/ 1 h 154"/>
                  <a:gd name="T10" fmla="*/ 45 w 630"/>
                  <a:gd name="T11" fmla="*/ 1 h 154"/>
                  <a:gd name="T12" fmla="*/ 49 w 630"/>
                  <a:gd name="T13" fmla="*/ 1 h 154"/>
                  <a:gd name="T14" fmla="*/ 58 w 630"/>
                  <a:gd name="T15" fmla="*/ 1 h 154"/>
                  <a:gd name="T16" fmla="*/ 65 w 630"/>
                  <a:gd name="T17" fmla="*/ 1 h 154"/>
                  <a:gd name="T18" fmla="*/ 74 w 630"/>
                  <a:gd name="T19" fmla="*/ 1 h 154"/>
                  <a:gd name="T20" fmla="*/ 81 w 630"/>
                  <a:gd name="T21" fmla="*/ 1 h 154"/>
                  <a:gd name="T22" fmla="*/ 86 w 630"/>
                  <a:gd name="T23" fmla="*/ 1 h 154"/>
                  <a:gd name="T24" fmla="*/ 94 w 630"/>
                  <a:gd name="T25" fmla="*/ 1 h 154"/>
                  <a:gd name="T26" fmla="*/ 101 w 630"/>
                  <a:gd name="T27" fmla="*/ 1 h 154"/>
                  <a:gd name="T28" fmla="*/ 105 w 630"/>
                  <a:gd name="T29" fmla="*/ 1 h 154"/>
                  <a:gd name="T30" fmla="*/ 109 w 630"/>
                  <a:gd name="T31" fmla="*/ 1 h 154"/>
                  <a:gd name="T32" fmla="*/ 113 w 630"/>
                  <a:gd name="T33" fmla="*/ 1 h 154"/>
                  <a:gd name="T34" fmla="*/ 117 w 630"/>
                  <a:gd name="T35" fmla="*/ 1 h 154"/>
                  <a:gd name="T36" fmla="*/ 121 w 630"/>
                  <a:gd name="T37" fmla="*/ 1 h 154"/>
                  <a:gd name="T38" fmla="*/ 124 w 630"/>
                  <a:gd name="T39" fmla="*/ 1 h 154"/>
                  <a:gd name="T40" fmla="*/ 128 w 630"/>
                  <a:gd name="T41" fmla="*/ 1 h 154"/>
                  <a:gd name="T42" fmla="*/ 132 w 630"/>
                  <a:gd name="T43" fmla="*/ 1 h 154"/>
                  <a:gd name="T44" fmla="*/ 136 w 630"/>
                  <a:gd name="T45" fmla="*/ 1 h 154"/>
                  <a:gd name="T46" fmla="*/ 140 w 630"/>
                  <a:gd name="T47" fmla="*/ 1 h 154"/>
                  <a:gd name="T48" fmla="*/ 142 w 630"/>
                  <a:gd name="T49" fmla="*/ 1 h 154"/>
                  <a:gd name="T50" fmla="*/ 147 w 630"/>
                  <a:gd name="T51" fmla="*/ 1 h 154"/>
                  <a:gd name="T52" fmla="*/ 150 w 630"/>
                  <a:gd name="T53" fmla="*/ 1 h 154"/>
                  <a:gd name="T54" fmla="*/ 153 w 630"/>
                  <a:gd name="T55" fmla="*/ 1 h 154"/>
                  <a:gd name="T56" fmla="*/ 157 w 630"/>
                  <a:gd name="T57" fmla="*/ 1 h 154"/>
                  <a:gd name="T58" fmla="*/ 161 w 630"/>
                  <a:gd name="T59" fmla="*/ 1 h 154"/>
                  <a:gd name="T60" fmla="*/ 164 w 630"/>
                  <a:gd name="T61" fmla="*/ 1 h 154"/>
                  <a:gd name="T62" fmla="*/ 167 w 630"/>
                  <a:gd name="T63" fmla="*/ 1 h 154"/>
                  <a:gd name="T64" fmla="*/ 175 w 630"/>
                  <a:gd name="T65" fmla="*/ 1 h 154"/>
                  <a:gd name="T66" fmla="*/ 176 w 630"/>
                  <a:gd name="T67" fmla="*/ 1 h 154"/>
                  <a:gd name="T68" fmla="*/ 177 w 630"/>
                  <a:gd name="T69" fmla="*/ 1 h 154"/>
                  <a:gd name="T70" fmla="*/ 184 w 630"/>
                  <a:gd name="T71" fmla="*/ 1 h 154"/>
                  <a:gd name="T72" fmla="*/ 187 w 630"/>
                  <a:gd name="T73" fmla="*/ 1 h 154"/>
                  <a:gd name="T74" fmla="*/ 191 w 630"/>
                  <a:gd name="T75" fmla="*/ 1 h 154"/>
                  <a:gd name="T76" fmla="*/ 193 w 630"/>
                  <a:gd name="T77" fmla="*/ 1 h 154"/>
                  <a:gd name="T78" fmla="*/ 197 w 630"/>
                  <a:gd name="T79" fmla="*/ 1 h 154"/>
                  <a:gd name="T80" fmla="*/ 202 w 630"/>
                  <a:gd name="T81" fmla="*/ 1 h 154"/>
                  <a:gd name="T82" fmla="*/ 204 w 630"/>
                  <a:gd name="T83" fmla="*/ 1 h 154"/>
                  <a:gd name="T84" fmla="*/ 210 w 630"/>
                  <a:gd name="T85" fmla="*/ 1 h 154"/>
                  <a:gd name="T86" fmla="*/ 214 w 630"/>
                  <a:gd name="T87" fmla="*/ 1 h 154"/>
                  <a:gd name="T88" fmla="*/ 214 w 630"/>
                  <a:gd name="T89" fmla="*/ 1 h 154"/>
                  <a:gd name="T90" fmla="*/ 220 w 630"/>
                  <a:gd name="T91" fmla="*/ 1 h 154"/>
                  <a:gd name="T92" fmla="*/ 222 w 630"/>
                  <a:gd name="T93" fmla="*/ 1 h 154"/>
                  <a:gd name="T94" fmla="*/ 229 w 630"/>
                  <a:gd name="T95" fmla="*/ 1 h 154"/>
                  <a:gd name="T96" fmla="*/ 230 w 630"/>
                  <a:gd name="T97" fmla="*/ 1 h 154"/>
                  <a:gd name="T98" fmla="*/ 233 w 630"/>
                  <a:gd name="T99" fmla="*/ 1 h 154"/>
                  <a:gd name="T100" fmla="*/ 238 w 630"/>
                  <a:gd name="T101" fmla="*/ 1 h 154"/>
                  <a:gd name="T102" fmla="*/ 242 w 630"/>
                  <a:gd name="T103" fmla="*/ 1 h 154"/>
                  <a:gd name="T104" fmla="*/ 245 w 630"/>
                  <a:gd name="T105" fmla="*/ 1 h 154"/>
                  <a:gd name="T106" fmla="*/ 250 w 630"/>
                  <a:gd name="T107" fmla="*/ 1 h 154"/>
                  <a:gd name="T108" fmla="*/ 253 w 630"/>
                  <a:gd name="T109" fmla="*/ 1 h 154"/>
                  <a:gd name="T110" fmla="*/ 256 w 630"/>
                  <a:gd name="T111" fmla="*/ 1 h 154"/>
                  <a:gd name="T112" fmla="*/ 260 w 630"/>
                  <a:gd name="T113" fmla="*/ 1 h 154"/>
                  <a:gd name="T114" fmla="*/ 264 w 630"/>
                  <a:gd name="T115" fmla="*/ 1 h 154"/>
                  <a:gd name="T116" fmla="*/ 268 w 630"/>
                  <a:gd name="T117" fmla="*/ 1 h 154"/>
                  <a:gd name="T118" fmla="*/ 271 w 630"/>
                  <a:gd name="T119" fmla="*/ 1 h 154"/>
                  <a:gd name="T120" fmla="*/ 274 w 630"/>
                  <a:gd name="T121" fmla="*/ 1 h 1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0" h="154">
                    <a:moveTo>
                      <a:pt x="0" y="154"/>
                    </a:moveTo>
                    <a:lnTo>
                      <a:pt x="6" y="106"/>
                    </a:lnTo>
                    <a:lnTo>
                      <a:pt x="6" y="72"/>
                    </a:lnTo>
                    <a:lnTo>
                      <a:pt x="12" y="43"/>
                    </a:lnTo>
                    <a:lnTo>
                      <a:pt x="12" y="19"/>
                    </a:lnTo>
                    <a:lnTo>
                      <a:pt x="18" y="5"/>
                    </a:lnTo>
                    <a:lnTo>
                      <a:pt x="24" y="0"/>
                    </a:lnTo>
                    <a:lnTo>
                      <a:pt x="30" y="5"/>
                    </a:lnTo>
                    <a:lnTo>
                      <a:pt x="30" y="0"/>
                    </a:lnTo>
                    <a:lnTo>
                      <a:pt x="36" y="5"/>
                    </a:lnTo>
                    <a:lnTo>
                      <a:pt x="42" y="0"/>
                    </a:lnTo>
                    <a:lnTo>
                      <a:pt x="48" y="10"/>
                    </a:lnTo>
                    <a:lnTo>
                      <a:pt x="48" y="5"/>
                    </a:lnTo>
                    <a:lnTo>
                      <a:pt x="54" y="0"/>
                    </a:lnTo>
                    <a:lnTo>
                      <a:pt x="54" y="10"/>
                    </a:lnTo>
                    <a:lnTo>
                      <a:pt x="60" y="5"/>
                    </a:lnTo>
                    <a:lnTo>
                      <a:pt x="60" y="14"/>
                    </a:lnTo>
                    <a:lnTo>
                      <a:pt x="66" y="14"/>
                    </a:lnTo>
                    <a:lnTo>
                      <a:pt x="66" y="10"/>
                    </a:lnTo>
                    <a:lnTo>
                      <a:pt x="72" y="14"/>
                    </a:lnTo>
                    <a:lnTo>
                      <a:pt x="72" y="19"/>
                    </a:lnTo>
                    <a:lnTo>
                      <a:pt x="72" y="14"/>
                    </a:lnTo>
                    <a:lnTo>
                      <a:pt x="78" y="14"/>
                    </a:lnTo>
                    <a:lnTo>
                      <a:pt x="78" y="19"/>
                    </a:lnTo>
                    <a:lnTo>
                      <a:pt x="84" y="19"/>
                    </a:lnTo>
                    <a:lnTo>
                      <a:pt x="84" y="14"/>
                    </a:lnTo>
                    <a:lnTo>
                      <a:pt x="90" y="29"/>
                    </a:lnTo>
                    <a:lnTo>
                      <a:pt x="90" y="34"/>
                    </a:lnTo>
                    <a:lnTo>
                      <a:pt x="96" y="34"/>
                    </a:lnTo>
                    <a:lnTo>
                      <a:pt x="96" y="29"/>
                    </a:lnTo>
                    <a:lnTo>
                      <a:pt x="102" y="29"/>
                    </a:lnTo>
                    <a:lnTo>
                      <a:pt x="102" y="19"/>
                    </a:lnTo>
                    <a:lnTo>
                      <a:pt x="108" y="29"/>
                    </a:lnTo>
                    <a:lnTo>
                      <a:pt x="114" y="29"/>
                    </a:lnTo>
                    <a:lnTo>
                      <a:pt x="114" y="34"/>
                    </a:lnTo>
                    <a:lnTo>
                      <a:pt x="120" y="34"/>
                    </a:lnTo>
                    <a:lnTo>
                      <a:pt x="126" y="34"/>
                    </a:lnTo>
                    <a:lnTo>
                      <a:pt x="132" y="34"/>
                    </a:lnTo>
                    <a:lnTo>
                      <a:pt x="132" y="29"/>
                    </a:lnTo>
                    <a:lnTo>
                      <a:pt x="138" y="34"/>
                    </a:lnTo>
                    <a:lnTo>
                      <a:pt x="138" y="39"/>
                    </a:lnTo>
                    <a:lnTo>
                      <a:pt x="144" y="34"/>
                    </a:lnTo>
                    <a:lnTo>
                      <a:pt x="144" y="39"/>
                    </a:lnTo>
                    <a:lnTo>
                      <a:pt x="150" y="39"/>
                    </a:lnTo>
                    <a:lnTo>
                      <a:pt x="150" y="34"/>
                    </a:lnTo>
                    <a:lnTo>
                      <a:pt x="156" y="43"/>
                    </a:lnTo>
                    <a:lnTo>
                      <a:pt x="156" y="39"/>
                    </a:lnTo>
                    <a:lnTo>
                      <a:pt x="162" y="34"/>
                    </a:lnTo>
                    <a:lnTo>
                      <a:pt x="162" y="43"/>
                    </a:lnTo>
                    <a:lnTo>
                      <a:pt x="168" y="43"/>
                    </a:lnTo>
                    <a:lnTo>
                      <a:pt x="174" y="43"/>
                    </a:lnTo>
                    <a:lnTo>
                      <a:pt x="180" y="48"/>
                    </a:lnTo>
                    <a:lnTo>
                      <a:pt x="180" y="43"/>
                    </a:lnTo>
                    <a:lnTo>
                      <a:pt x="186" y="43"/>
                    </a:lnTo>
                    <a:lnTo>
                      <a:pt x="186" y="48"/>
                    </a:lnTo>
                    <a:lnTo>
                      <a:pt x="192" y="43"/>
                    </a:lnTo>
                    <a:lnTo>
                      <a:pt x="198" y="39"/>
                    </a:lnTo>
                    <a:lnTo>
                      <a:pt x="198" y="58"/>
                    </a:lnTo>
                    <a:lnTo>
                      <a:pt x="198" y="39"/>
                    </a:lnTo>
                    <a:lnTo>
                      <a:pt x="204" y="48"/>
                    </a:lnTo>
                    <a:lnTo>
                      <a:pt x="204" y="58"/>
                    </a:lnTo>
                    <a:lnTo>
                      <a:pt x="210" y="48"/>
                    </a:lnTo>
                    <a:lnTo>
                      <a:pt x="216" y="48"/>
                    </a:lnTo>
                    <a:lnTo>
                      <a:pt x="216" y="43"/>
                    </a:lnTo>
                    <a:lnTo>
                      <a:pt x="222" y="58"/>
                    </a:lnTo>
                    <a:lnTo>
                      <a:pt x="222" y="43"/>
                    </a:lnTo>
                    <a:lnTo>
                      <a:pt x="228" y="43"/>
                    </a:lnTo>
                    <a:lnTo>
                      <a:pt x="228" y="48"/>
                    </a:lnTo>
                    <a:lnTo>
                      <a:pt x="234" y="58"/>
                    </a:lnTo>
                    <a:lnTo>
                      <a:pt x="234" y="68"/>
                    </a:lnTo>
                    <a:lnTo>
                      <a:pt x="234" y="58"/>
                    </a:lnTo>
                    <a:lnTo>
                      <a:pt x="240" y="58"/>
                    </a:lnTo>
                    <a:lnTo>
                      <a:pt x="240" y="48"/>
                    </a:lnTo>
                    <a:lnTo>
                      <a:pt x="240" y="63"/>
                    </a:lnTo>
                    <a:lnTo>
                      <a:pt x="240" y="58"/>
                    </a:lnTo>
                    <a:lnTo>
                      <a:pt x="246" y="58"/>
                    </a:lnTo>
                    <a:lnTo>
                      <a:pt x="252" y="48"/>
                    </a:lnTo>
                    <a:lnTo>
                      <a:pt x="252" y="43"/>
                    </a:lnTo>
                    <a:lnTo>
                      <a:pt x="252" y="63"/>
                    </a:lnTo>
                    <a:lnTo>
                      <a:pt x="252" y="58"/>
                    </a:lnTo>
                    <a:lnTo>
                      <a:pt x="258" y="58"/>
                    </a:lnTo>
                    <a:lnTo>
                      <a:pt x="258" y="48"/>
                    </a:lnTo>
                    <a:lnTo>
                      <a:pt x="264" y="63"/>
                    </a:lnTo>
                    <a:lnTo>
                      <a:pt x="264" y="58"/>
                    </a:lnTo>
                    <a:lnTo>
                      <a:pt x="264" y="63"/>
                    </a:lnTo>
                    <a:lnTo>
                      <a:pt x="264" y="58"/>
                    </a:lnTo>
                    <a:lnTo>
                      <a:pt x="264" y="63"/>
                    </a:lnTo>
                    <a:lnTo>
                      <a:pt x="270" y="58"/>
                    </a:lnTo>
                    <a:lnTo>
                      <a:pt x="270" y="63"/>
                    </a:lnTo>
                    <a:lnTo>
                      <a:pt x="276" y="68"/>
                    </a:lnTo>
                    <a:lnTo>
                      <a:pt x="276" y="63"/>
                    </a:lnTo>
                    <a:lnTo>
                      <a:pt x="276" y="68"/>
                    </a:lnTo>
                    <a:lnTo>
                      <a:pt x="282" y="68"/>
                    </a:lnTo>
                    <a:lnTo>
                      <a:pt x="282" y="58"/>
                    </a:lnTo>
                    <a:lnTo>
                      <a:pt x="282" y="68"/>
                    </a:lnTo>
                    <a:lnTo>
                      <a:pt x="282" y="58"/>
                    </a:lnTo>
                    <a:lnTo>
                      <a:pt x="282" y="63"/>
                    </a:lnTo>
                    <a:lnTo>
                      <a:pt x="288" y="63"/>
                    </a:lnTo>
                    <a:lnTo>
                      <a:pt x="288" y="58"/>
                    </a:lnTo>
                    <a:lnTo>
                      <a:pt x="288" y="63"/>
                    </a:lnTo>
                    <a:lnTo>
                      <a:pt x="294" y="68"/>
                    </a:lnTo>
                    <a:lnTo>
                      <a:pt x="294" y="63"/>
                    </a:lnTo>
                    <a:lnTo>
                      <a:pt x="300" y="68"/>
                    </a:lnTo>
                    <a:lnTo>
                      <a:pt x="300" y="63"/>
                    </a:lnTo>
                    <a:lnTo>
                      <a:pt x="300" y="68"/>
                    </a:lnTo>
                    <a:lnTo>
                      <a:pt x="300" y="63"/>
                    </a:lnTo>
                    <a:lnTo>
                      <a:pt x="306" y="68"/>
                    </a:lnTo>
                    <a:lnTo>
                      <a:pt x="306" y="72"/>
                    </a:lnTo>
                    <a:lnTo>
                      <a:pt x="306" y="63"/>
                    </a:lnTo>
                    <a:lnTo>
                      <a:pt x="306" y="72"/>
                    </a:lnTo>
                    <a:lnTo>
                      <a:pt x="306" y="68"/>
                    </a:lnTo>
                    <a:lnTo>
                      <a:pt x="312" y="68"/>
                    </a:lnTo>
                    <a:lnTo>
                      <a:pt x="312" y="72"/>
                    </a:lnTo>
                    <a:lnTo>
                      <a:pt x="318" y="68"/>
                    </a:lnTo>
                    <a:lnTo>
                      <a:pt x="318" y="72"/>
                    </a:lnTo>
                    <a:lnTo>
                      <a:pt x="324" y="68"/>
                    </a:lnTo>
                    <a:lnTo>
                      <a:pt x="324" y="72"/>
                    </a:lnTo>
                    <a:lnTo>
                      <a:pt x="330" y="68"/>
                    </a:lnTo>
                    <a:lnTo>
                      <a:pt x="330" y="72"/>
                    </a:lnTo>
                    <a:lnTo>
                      <a:pt x="330" y="68"/>
                    </a:lnTo>
                    <a:lnTo>
                      <a:pt x="330" y="72"/>
                    </a:lnTo>
                    <a:lnTo>
                      <a:pt x="336" y="68"/>
                    </a:lnTo>
                    <a:lnTo>
                      <a:pt x="336" y="72"/>
                    </a:lnTo>
                    <a:lnTo>
                      <a:pt x="342" y="68"/>
                    </a:lnTo>
                    <a:lnTo>
                      <a:pt x="342" y="72"/>
                    </a:lnTo>
                    <a:lnTo>
                      <a:pt x="342" y="68"/>
                    </a:lnTo>
                    <a:lnTo>
                      <a:pt x="342" y="72"/>
                    </a:lnTo>
                    <a:lnTo>
                      <a:pt x="348" y="72"/>
                    </a:lnTo>
                    <a:lnTo>
                      <a:pt x="348" y="77"/>
                    </a:lnTo>
                    <a:lnTo>
                      <a:pt x="348" y="72"/>
                    </a:lnTo>
                    <a:lnTo>
                      <a:pt x="348" y="77"/>
                    </a:lnTo>
                    <a:lnTo>
                      <a:pt x="354" y="72"/>
                    </a:lnTo>
                    <a:lnTo>
                      <a:pt x="354" y="77"/>
                    </a:lnTo>
                    <a:lnTo>
                      <a:pt x="360" y="77"/>
                    </a:lnTo>
                    <a:lnTo>
                      <a:pt x="360" y="72"/>
                    </a:lnTo>
                    <a:lnTo>
                      <a:pt x="360" y="87"/>
                    </a:lnTo>
                    <a:lnTo>
                      <a:pt x="366" y="77"/>
                    </a:lnTo>
                    <a:lnTo>
                      <a:pt x="366" y="72"/>
                    </a:lnTo>
                    <a:lnTo>
                      <a:pt x="366" y="77"/>
                    </a:lnTo>
                    <a:lnTo>
                      <a:pt x="366" y="72"/>
                    </a:lnTo>
                    <a:lnTo>
                      <a:pt x="372" y="77"/>
                    </a:lnTo>
                    <a:lnTo>
                      <a:pt x="372" y="72"/>
                    </a:lnTo>
                    <a:lnTo>
                      <a:pt x="372" y="77"/>
                    </a:lnTo>
                    <a:lnTo>
                      <a:pt x="378" y="77"/>
                    </a:lnTo>
                    <a:lnTo>
                      <a:pt x="378" y="72"/>
                    </a:lnTo>
                    <a:lnTo>
                      <a:pt x="378" y="87"/>
                    </a:lnTo>
                    <a:lnTo>
                      <a:pt x="378" y="77"/>
                    </a:lnTo>
                    <a:lnTo>
                      <a:pt x="384" y="77"/>
                    </a:lnTo>
                    <a:lnTo>
                      <a:pt x="384" y="87"/>
                    </a:lnTo>
                    <a:lnTo>
                      <a:pt x="384" y="77"/>
                    </a:lnTo>
                    <a:lnTo>
                      <a:pt x="390" y="77"/>
                    </a:lnTo>
                    <a:lnTo>
                      <a:pt x="390" y="87"/>
                    </a:lnTo>
                    <a:lnTo>
                      <a:pt x="390" y="77"/>
                    </a:lnTo>
                    <a:lnTo>
                      <a:pt x="396" y="77"/>
                    </a:lnTo>
                    <a:lnTo>
                      <a:pt x="396" y="92"/>
                    </a:lnTo>
                    <a:lnTo>
                      <a:pt x="396" y="77"/>
                    </a:lnTo>
                    <a:lnTo>
                      <a:pt x="402" y="77"/>
                    </a:lnTo>
                    <a:lnTo>
                      <a:pt x="402" y="87"/>
                    </a:lnTo>
                    <a:lnTo>
                      <a:pt x="408" y="87"/>
                    </a:lnTo>
                    <a:lnTo>
                      <a:pt x="408" y="77"/>
                    </a:lnTo>
                    <a:lnTo>
                      <a:pt x="408" y="92"/>
                    </a:lnTo>
                    <a:lnTo>
                      <a:pt x="408" y="87"/>
                    </a:lnTo>
                    <a:lnTo>
                      <a:pt x="408" y="77"/>
                    </a:lnTo>
                    <a:lnTo>
                      <a:pt x="414" y="87"/>
                    </a:lnTo>
                    <a:lnTo>
                      <a:pt x="414" y="77"/>
                    </a:lnTo>
                    <a:lnTo>
                      <a:pt x="414" y="87"/>
                    </a:lnTo>
                    <a:lnTo>
                      <a:pt x="420" y="87"/>
                    </a:lnTo>
                    <a:lnTo>
                      <a:pt x="420" y="77"/>
                    </a:lnTo>
                    <a:lnTo>
                      <a:pt x="420" y="87"/>
                    </a:lnTo>
                    <a:lnTo>
                      <a:pt x="420" y="92"/>
                    </a:lnTo>
                    <a:lnTo>
                      <a:pt x="426" y="92"/>
                    </a:lnTo>
                    <a:lnTo>
                      <a:pt x="426" y="87"/>
                    </a:lnTo>
                    <a:lnTo>
                      <a:pt x="426" y="92"/>
                    </a:lnTo>
                    <a:lnTo>
                      <a:pt x="426" y="77"/>
                    </a:lnTo>
                    <a:lnTo>
                      <a:pt x="432" y="92"/>
                    </a:lnTo>
                    <a:lnTo>
                      <a:pt x="432" y="87"/>
                    </a:lnTo>
                    <a:lnTo>
                      <a:pt x="432" y="92"/>
                    </a:lnTo>
                    <a:lnTo>
                      <a:pt x="438" y="87"/>
                    </a:lnTo>
                    <a:lnTo>
                      <a:pt x="438" y="92"/>
                    </a:lnTo>
                    <a:lnTo>
                      <a:pt x="444" y="92"/>
                    </a:lnTo>
                    <a:lnTo>
                      <a:pt x="450" y="92"/>
                    </a:lnTo>
                    <a:lnTo>
                      <a:pt x="450" y="87"/>
                    </a:lnTo>
                    <a:lnTo>
                      <a:pt x="450" y="92"/>
                    </a:lnTo>
                    <a:lnTo>
                      <a:pt x="456" y="92"/>
                    </a:lnTo>
                    <a:lnTo>
                      <a:pt x="462" y="92"/>
                    </a:lnTo>
                    <a:lnTo>
                      <a:pt x="468" y="92"/>
                    </a:lnTo>
                    <a:lnTo>
                      <a:pt x="474" y="92"/>
                    </a:lnTo>
                    <a:lnTo>
                      <a:pt x="474" y="101"/>
                    </a:lnTo>
                    <a:lnTo>
                      <a:pt x="480" y="92"/>
                    </a:lnTo>
                    <a:lnTo>
                      <a:pt x="486" y="92"/>
                    </a:lnTo>
                    <a:lnTo>
                      <a:pt x="492" y="87"/>
                    </a:lnTo>
                    <a:lnTo>
                      <a:pt x="492" y="101"/>
                    </a:lnTo>
                    <a:lnTo>
                      <a:pt x="492" y="92"/>
                    </a:lnTo>
                    <a:lnTo>
                      <a:pt x="498" y="92"/>
                    </a:lnTo>
                    <a:lnTo>
                      <a:pt x="498" y="101"/>
                    </a:lnTo>
                    <a:lnTo>
                      <a:pt x="498" y="92"/>
                    </a:lnTo>
                    <a:lnTo>
                      <a:pt x="504" y="92"/>
                    </a:lnTo>
                    <a:lnTo>
                      <a:pt x="504" y="101"/>
                    </a:lnTo>
                    <a:lnTo>
                      <a:pt x="510" y="92"/>
                    </a:lnTo>
                    <a:lnTo>
                      <a:pt x="510" y="101"/>
                    </a:lnTo>
                    <a:lnTo>
                      <a:pt x="510" y="92"/>
                    </a:lnTo>
                    <a:lnTo>
                      <a:pt x="516" y="101"/>
                    </a:lnTo>
                    <a:lnTo>
                      <a:pt x="516" y="92"/>
                    </a:lnTo>
                    <a:lnTo>
                      <a:pt x="522" y="106"/>
                    </a:lnTo>
                    <a:lnTo>
                      <a:pt x="522" y="101"/>
                    </a:lnTo>
                    <a:lnTo>
                      <a:pt x="522" y="92"/>
                    </a:lnTo>
                    <a:lnTo>
                      <a:pt x="522" y="101"/>
                    </a:lnTo>
                    <a:lnTo>
                      <a:pt x="528" y="101"/>
                    </a:lnTo>
                    <a:lnTo>
                      <a:pt x="528" y="92"/>
                    </a:lnTo>
                    <a:lnTo>
                      <a:pt x="534" y="106"/>
                    </a:lnTo>
                    <a:lnTo>
                      <a:pt x="534" y="92"/>
                    </a:lnTo>
                    <a:lnTo>
                      <a:pt x="534" y="106"/>
                    </a:lnTo>
                    <a:lnTo>
                      <a:pt x="540" y="106"/>
                    </a:lnTo>
                    <a:lnTo>
                      <a:pt x="540" y="111"/>
                    </a:lnTo>
                    <a:lnTo>
                      <a:pt x="540" y="101"/>
                    </a:lnTo>
                    <a:lnTo>
                      <a:pt x="546" y="101"/>
                    </a:lnTo>
                    <a:lnTo>
                      <a:pt x="546" y="106"/>
                    </a:lnTo>
                    <a:lnTo>
                      <a:pt x="546" y="101"/>
                    </a:lnTo>
                    <a:lnTo>
                      <a:pt x="552" y="101"/>
                    </a:lnTo>
                    <a:lnTo>
                      <a:pt x="552" y="92"/>
                    </a:lnTo>
                    <a:lnTo>
                      <a:pt x="552" y="101"/>
                    </a:lnTo>
                    <a:lnTo>
                      <a:pt x="552" y="106"/>
                    </a:lnTo>
                    <a:lnTo>
                      <a:pt x="558" y="106"/>
                    </a:lnTo>
                    <a:lnTo>
                      <a:pt x="558" y="101"/>
                    </a:lnTo>
                    <a:lnTo>
                      <a:pt x="558" y="106"/>
                    </a:lnTo>
                    <a:lnTo>
                      <a:pt x="558" y="92"/>
                    </a:lnTo>
                    <a:lnTo>
                      <a:pt x="564" y="101"/>
                    </a:lnTo>
                    <a:lnTo>
                      <a:pt x="564" y="106"/>
                    </a:lnTo>
                    <a:lnTo>
                      <a:pt x="564" y="101"/>
                    </a:lnTo>
                    <a:lnTo>
                      <a:pt x="564" y="106"/>
                    </a:lnTo>
                    <a:lnTo>
                      <a:pt x="570" y="101"/>
                    </a:lnTo>
                    <a:lnTo>
                      <a:pt x="570" y="106"/>
                    </a:lnTo>
                    <a:lnTo>
                      <a:pt x="576" y="92"/>
                    </a:lnTo>
                    <a:lnTo>
                      <a:pt x="576" y="101"/>
                    </a:lnTo>
                    <a:lnTo>
                      <a:pt x="576" y="106"/>
                    </a:lnTo>
                    <a:lnTo>
                      <a:pt x="576" y="101"/>
                    </a:lnTo>
                    <a:lnTo>
                      <a:pt x="582" y="101"/>
                    </a:lnTo>
                    <a:lnTo>
                      <a:pt x="582" y="106"/>
                    </a:lnTo>
                    <a:lnTo>
                      <a:pt x="588" y="101"/>
                    </a:lnTo>
                    <a:lnTo>
                      <a:pt x="588" y="111"/>
                    </a:lnTo>
                    <a:lnTo>
                      <a:pt x="594" y="111"/>
                    </a:lnTo>
                    <a:lnTo>
                      <a:pt x="594" y="101"/>
                    </a:lnTo>
                    <a:lnTo>
                      <a:pt x="594" y="106"/>
                    </a:lnTo>
                    <a:lnTo>
                      <a:pt x="594" y="111"/>
                    </a:lnTo>
                    <a:lnTo>
                      <a:pt x="600" y="116"/>
                    </a:lnTo>
                    <a:lnTo>
                      <a:pt x="600" y="111"/>
                    </a:lnTo>
                    <a:lnTo>
                      <a:pt x="600" y="106"/>
                    </a:lnTo>
                    <a:lnTo>
                      <a:pt x="600" y="92"/>
                    </a:lnTo>
                    <a:lnTo>
                      <a:pt x="606" y="101"/>
                    </a:lnTo>
                    <a:lnTo>
                      <a:pt x="606" y="106"/>
                    </a:lnTo>
                    <a:lnTo>
                      <a:pt x="606" y="92"/>
                    </a:lnTo>
                    <a:lnTo>
                      <a:pt x="606" y="106"/>
                    </a:lnTo>
                    <a:lnTo>
                      <a:pt x="612" y="92"/>
                    </a:lnTo>
                    <a:lnTo>
                      <a:pt x="612" y="101"/>
                    </a:lnTo>
                    <a:lnTo>
                      <a:pt x="612" y="92"/>
                    </a:lnTo>
                    <a:lnTo>
                      <a:pt x="618" y="92"/>
                    </a:lnTo>
                    <a:lnTo>
                      <a:pt x="618" y="101"/>
                    </a:lnTo>
                    <a:lnTo>
                      <a:pt x="618" y="106"/>
                    </a:lnTo>
                    <a:lnTo>
                      <a:pt x="618" y="101"/>
                    </a:lnTo>
                    <a:lnTo>
                      <a:pt x="624" y="92"/>
                    </a:lnTo>
                    <a:lnTo>
                      <a:pt x="624" y="106"/>
                    </a:lnTo>
                    <a:lnTo>
                      <a:pt x="624" y="92"/>
                    </a:lnTo>
                    <a:lnTo>
                      <a:pt x="624" y="106"/>
                    </a:lnTo>
                    <a:lnTo>
                      <a:pt x="630" y="92"/>
                    </a:lnTo>
                    <a:lnTo>
                      <a:pt x="630" y="101"/>
                    </a:lnTo>
                    <a:lnTo>
                      <a:pt x="630" y="92"/>
                    </a:lnTo>
                    <a:lnTo>
                      <a:pt x="630" y="101"/>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3849" name="Freeform 85"/>
            <p:cNvSpPr>
              <a:spLocks/>
            </p:cNvSpPr>
            <p:nvPr/>
          </p:nvSpPr>
          <p:spPr bwMode="auto">
            <a:xfrm>
              <a:off x="694" y="3347"/>
              <a:ext cx="101" cy="33"/>
            </a:xfrm>
            <a:custGeom>
              <a:avLst/>
              <a:gdLst>
                <a:gd name="T0" fmla="*/ 0 w 179"/>
                <a:gd name="T1" fmla="*/ 279 h 26"/>
                <a:gd name="T2" fmla="*/ 0 w 179"/>
                <a:gd name="T3" fmla="*/ 279 h 26"/>
                <a:gd name="T4" fmla="*/ 1 w 179"/>
                <a:gd name="T5" fmla="*/ 192 h 26"/>
                <a:gd name="T6" fmla="*/ 1 w 179"/>
                <a:gd name="T7" fmla="*/ 279 h 26"/>
                <a:gd name="T8" fmla="*/ 1 w 179"/>
                <a:gd name="T9" fmla="*/ 372 h 26"/>
                <a:gd name="T10" fmla="*/ 1 w 179"/>
                <a:gd name="T11" fmla="*/ 279 h 26"/>
                <a:gd name="T12" fmla="*/ 1 w 179"/>
                <a:gd name="T13" fmla="*/ 192 h 26"/>
                <a:gd name="T14" fmla="*/ 1 w 179"/>
                <a:gd name="T15" fmla="*/ 279 h 26"/>
                <a:gd name="T16" fmla="*/ 1 w 179"/>
                <a:gd name="T17" fmla="*/ 372 h 26"/>
                <a:gd name="T18" fmla="*/ 1 w 179"/>
                <a:gd name="T19" fmla="*/ 279 h 26"/>
                <a:gd name="T20" fmla="*/ 1 w 179"/>
                <a:gd name="T21" fmla="*/ 372 h 26"/>
                <a:gd name="T22" fmla="*/ 1 w 179"/>
                <a:gd name="T23" fmla="*/ 279 h 26"/>
                <a:gd name="T24" fmla="*/ 1 w 179"/>
                <a:gd name="T25" fmla="*/ 372 h 26"/>
                <a:gd name="T26" fmla="*/ 1 w 179"/>
                <a:gd name="T27" fmla="*/ 279 h 26"/>
                <a:gd name="T28" fmla="*/ 1 w 179"/>
                <a:gd name="T29" fmla="*/ 372 h 26"/>
                <a:gd name="T30" fmla="*/ 1 w 179"/>
                <a:gd name="T31" fmla="*/ 192 h 26"/>
                <a:gd name="T32" fmla="*/ 1 w 179"/>
                <a:gd name="T33" fmla="*/ 372 h 26"/>
                <a:gd name="T34" fmla="*/ 1 w 179"/>
                <a:gd name="T35" fmla="*/ 279 h 26"/>
                <a:gd name="T36" fmla="*/ 1 w 179"/>
                <a:gd name="T37" fmla="*/ 279 h 26"/>
                <a:gd name="T38" fmla="*/ 1 w 179"/>
                <a:gd name="T39" fmla="*/ 279 h 26"/>
                <a:gd name="T40" fmla="*/ 1 w 179"/>
                <a:gd name="T41" fmla="*/ 372 h 26"/>
                <a:gd name="T42" fmla="*/ 1 w 179"/>
                <a:gd name="T43" fmla="*/ 279 h 26"/>
                <a:gd name="T44" fmla="*/ 1 w 179"/>
                <a:gd name="T45" fmla="*/ 279 h 26"/>
                <a:gd name="T46" fmla="*/ 1 w 179"/>
                <a:gd name="T47" fmla="*/ 279 h 26"/>
                <a:gd name="T48" fmla="*/ 1 w 179"/>
                <a:gd name="T49" fmla="*/ 279 h 26"/>
                <a:gd name="T50" fmla="*/ 1 w 179"/>
                <a:gd name="T51" fmla="*/ 279 h 26"/>
                <a:gd name="T52" fmla="*/ 1 w 179"/>
                <a:gd name="T53" fmla="*/ 279 h 26"/>
                <a:gd name="T54" fmla="*/ 1 w 179"/>
                <a:gd name="T55" fmla="*/ 372 h 26"/>
                <a:gd name="T56" fmla="*/ 1 w 179"/>
                <a:gd name="T57" fmla="*/ 372 h 26"/>
                <a:gd name="T58" fmla="*/ 1 w 179"/>
                <a:gd name="T59" fmla="*/ 279 h 26"/>
                <a:gd name="T60" fmla="*/ 1 w 179"/>
                <a:gd name="T61" fmla="*/ 279 h 26"/>
                <a:gd name="T62" fmla="*/ 1 w 179"/>
                <a:gd name="T63" fmla="*/ 192 h 26"/>
                <a:gd name="T64" fmla="*/ 1 w 179"/>
                <a:gd name="T65" fmla="*/ 279 h 26"/>
                <a:gd name="T66" fmla="*/ 1 w 179"/>
                <a:gd name="T67" fmla="*/ 279 h 26"/>
                <a:gd name="T68" fmla="*/ 1 w 179"/>
                <a:gd name="T69" fmla="*/ 279 h 26"/>
                <a:gd name="T70" fmla="*/ 1 w 179"/>
                <a:gd name="T71" fmla="*/ 372 h 26"/>
                <a:gd name="T72" fmla="*/ 1 w 179"/>
                <a:gd name="T73" fmla="*/ 279 h 26"/>
                <a:gd name="T74" fmla="*/ 1 w 179"/>
                <a:gd name="T75" fmla="*/ 453 h 26"/>
                <a:gd name="T76" fmla="*/ 1 w 179"/>
                <a:gd name="T77" fmla="*/ 407 h 26"/>
                <a:gd name="T78" fmla="*/ 1 w 179"/>
                <a:gd name="T79" fmla="*/ 354 h 26"/>
                <a:gd name="T80" fmla="*/ 1 w 179"/>
                <a:gd name="T81" fmla="*/ 372 h 2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9" h="26">
                  <a:moveTo>
                    <a:pt x="0" y="16"/>
                  </a:moveTo>
                  <a:lnTo>
                    <a:pt x="0" y="16"/>
                  </a:lnTo>
                  <a:lnTo>
                    <a:pt x="5" y="21"/>
                  </a:lnTo>
                  <a:lnTo>
                    <a:pt x="5" y="10"/>
                  </a:lnTo>
                  <a:lnTo>
                    <a:pt x="10" y="16"/>
                  </a:lnTo>
                  <a:lnTo>
                    <a:pt x="15" y="21"/>
                  </a:lnTo>
                  <a:lnTo>
                    <a:pt x="20" y="16"/>
                  </a:lnTo>
                  <a:lnTo>
                    <a:pt x="20" y="10"/>
                  </a:lnTo>
                  <a:lnTo>
                    <a:pt x="25" y="10"/>
                  </a:lnTo>
                  <a:lnTo>
                    <a:pt x="25" y="21"/>
                  </a:lnTo>
                  <a:lnTo>
                    <a:pt x="30" y="16"/>
                  </a:lnTo>
                  <a:lnTo>
                    <a:pt x="30" y="21"/>
                  </a:lnTo>
                  <a:lnTo>
                    <a:pt x="35" y="10"/>
                  </a:lnTo>
                  <a:lnTo>
                    <a:pt x="35" y="16"/>
                  </a:lnTo>
                  <a:lnTo>
                    <a:pt x="40" y="21"/>
                  </a:lnTo>
                  <a:lnTo>
                    <a:pt x="45" y="21"/>
                  </a:lnTo>
                  <a:lnTo>
                    <a:pt x="45" y="16"/>
                  </a:lnTo>
                  <a:lnTo>
                    <a:pt x="50" y="16"/>
                  </a:lnTo>
                  <a:lnTo>
                    <a:pt x="50" y="21"/>
                  </a:lnTo>
                  <a:lnTo>
                    <a:pt x="55" y="16"/>
                  </a:lnTo>
                  <a:lnTo>
                    <a:pt x="55" y="21"/>
                  </a:lnTo>
                  <a:lnTo>
                    <a:pt x="60" y="21"/>
                  </a:lnTo>
                  <a:lnTo>
                    <a:pt x="65" y="10"/>
                  </a:lnTo>
                  <a:lnTo>
                    <a:pt x="65" y="21"/>
                  </a:lnTo>
                  <a:lnTo>
                    <a:pt x="70" y="21"/>
                  </a:lnTo>
                  <a:lnTo>
                    <a:pt x="75" y="16"/>
                  </a:lnTo>
                  <a:lnTo>
                    <a:pt x="80" y="16"/>
                  </a:lnTo>
                  <a:lnTo>
                    <a:pt x="85" y="21"/>
                  </a:lnTo>
                  <a:lnTo>
                    <a:pt x="90" y="16"/>
                  </a:lnTo>
                  <a:lnTo>
                    <a:pt x="95" y="10"/>
                  </a:lnTo>
                  <a:lnTo>
                    <a:pt x="95" y="16"/>
                  </a:lnTo>
                  <a:lnTo>
                    <a:pt x="100" y="21"/>
                  </a:lnTo>
                  <a:lnTo>
                    <a:pt x="100" y="16"/>
                  </a:lnTo>
                  <a:lnTo>
                    <a:pt x="105" y="16"/>
                  </a:lnTo>
                  <a:lnTo>
                    <a:pt x="110" y="16"/>
                  </a:lnTo>
                  <a:lnTo>
                    <a:pt x="115" y="16"/>
                  </a:lnTo>
                  <a:lnTo>
                    <a:pt x="120" y="21"/>
                  </a:lnTo>
                  <a:lnTo>
                    <a:pt x="125" y="21"/>
                  </a:lnTo>
                  <a:lnTo>
                    <a:pt x="125" y="16"/>
                  </a:lnTo>
                  <a:lnTo>
                    <a:pt x="130" y="16"/>
                  </a:lnTo>
                  <a:lnTo>
                    <a:pt x="130" y="21"/>
                  </a:lnTo>
                  <a:lnTo>
                    <a:pt x="135" y="16"/>
                  </a:lnTo>
                  <a:lnTo>
                    <a:pt x="140" y="10"/>
                  </a:lnTo>
                  <a:lnTo>
                    <a:pt x="140" y="16"/>
                  </a:lnTo>
                  <a:lnTo>
                    <a:pt x="145" y="0"/>
                  </a:lnTo>
                  <a:lnTo>
                    <a:pt x="145" y="16"/>
                  </a:lnTo>
                  <a:lnTo>
                    <a:pt x="150" y="21"/>
                  </a:lnTo>
                  <a:lnTo>
                    <a:pt x="150" y="16"/>
                  </a:lnTo>
                  <a:lnTo>
                    <a:pt x="155" y="16"/>
                  </a:lnTo>
                  <a:lnTo>
                    <a:pt x="155" y="21"/>
                  </a:lnTo>
                  <a:lnTo>
                    <a:pt x="160" y="0"/>
                  </a:lnTo>
                  <a:lnTo>
                    <a:pt x="160" y="16"/>
                  </a:lnTo>
                  <a:lnTo>
                    <a:pt x="165" y="21"/>
                  </a:lnTo>
                  <a:lnTo>
                    <a:pt x="165" y="26"/>
                  </a:lnTo>
                  <a:lnTo>
                    <a:pt x="170" y="21"/>
                  </a:lnTo>
                  <a:lnTo>
                    <a:pt x="177" y="24"/>
                  </a:lnTo>
                  <a:lnTo>
                    <a:pt x="179" y="26"/>
                  </a:lnTo>
                  <a:lnTo>
                    <a:pt x="173" y="20"/>
                  </a:lnTo>
                  <a:lnTo>
                    <a:pt x="173" y="18"/>
                  </a:lnTo>
                  <a:lnTo>
                    <a:pt x="170" y="21"/>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50" name="Freeform 86"/>
            <p:cNvSpPr>
              <a:spLocks/>
            </p:cNvSpPr>
            <p:nvPr/>
          </p:nvSpPr>
          <p:spPr bwMode="auto">
            <a:xfrm>
              <a:off x="795" y="3113"/>
              <a:ext cx="306" cy="262"/>
            </a:xfrm>
            <a:custGeom>
              <a:avLst/>
              <a:gdLst>
                <a:gd name="T0" fmla="*/ 7 w 303"/>
                <a:gd name="T1" fmla="*/ 698 h 208"/>
                <a:gd name="T2" fmla="*/ 7 w 303"/>
                <a:gd name="T3" fmla="*/ 0 h 208"/>
                <a:gd name="T4" fmla="*/ 27 w 303"/>
                <a:gd name="T5" fmla="*/ 582 h 208"/>
                <a:gd name="T6" fmla="*/ 50 w 303"/>
                <a:gd name="T7" fmla="*/ 1664 h 208"/>
                <a:gd name="T8" fmla="*/ 45 w 303"/>
                <a:gd name="T9" fmla="*/ 1475 h 208"/>
                <a:gd name="T10" fmla="*/ 41 w 303"/>
                <a:gd name="T11" fmla="*/ 1194 h 208"/>
                <a:gd name="T12" fmla="*/ 47 w 303"/>
                <a:gd name="T13" fmla="*/ 1554 h 208"/>
                <a:gd name="T14" fmla="*/ 50 w 303"/>
                <a:gd name="T15" fmla="*/ 1756 h 208"/>
                <a:gd name="T16" fmla="*/ 67 w 303"/>
                <a:gd name="T17" fmla="*/ 1853 h 208"/>
                <a:gd name="T18" fmla="*/ 72 w 303"/>
                <a:gd name="T19" fmla="*/ 2029 h 208"/>
                <a:gd name="T20" fmla="*/ 72 w 303"/>
                <a:gd name="T21" fmla="*/ 2029 h 208"/>
                <a:gd name="T22" fmla="*/ 78 w 303"/>
                <a:gd name="T23" fmla="*/ 2029 h 208"/>
                <a:gd name="T24" fmla="*/ 83 w 303"/>
                <a:gd name="T25" fmla="*/ 1926 h 208"/>
                <a:gd name="T26" fmla="*/ 83 w 303"/>
                <a:gd name="T27" fmla="*/ 2126 h 208"/>
                <a:gd name="T28" fmla="*/ 87 w 303"/>
                <a:gd name="T29" fmla="*/ 2029 h 208"/>
                <a:gd name="T30" fmla="*/ 92 w 303"/>
                <a:gd name="T31" fmla="*/ 2202 h 208"/>
                <a:gd name="T32" fmla="*/ 97 w 303"/>
                <a:gd name="T33" fmla="*/ 2280 h 208"/>
                <a:gd name="T34" fmla="*/ 102 w 303"/>
                <a:gd name="T35" fmla="*/ 2358 h 208"/>
                <a:gd name="T36" fmla="*/ 111 w 303"/>
                <a:gd name="T37" fmla="*/ 2358 h 208"/>
                <a:gd name="T38" fmla="*/ 116 w 303"/>
                <a:gd name="T39" fmla="*/ 2358 h 208"/>
                <a:gd name="T40" fmla="*/ 126 w 303"/>
                <a:gd name="T41" fmla="*/ 2465 h 208"/>
                <a:gd name="T42" fmla="*/ 131 w 303"/>
                <a:gd name="T43" fmla="*/ 2556 h 208"/>
                <a:gd name="T44" fmla="*/ 136 w 303"/>
                <a:gd name="T45" fmla="*/ 2465 h 208"/>
                <a:gd name="T46" fmla="*/ 145 w 303"/>
                <a:gd name="T47" fmla="*/ 2640 h 208"/>
                <a:gd name="T48" fmla="*/ 150 w 303"/>
                <a:gd name="T49" fmla="*/ 2726 h 208"/>
                <a:gd name="T50" fmla="*/ 158 w 303"/>
                <a:gd name="T51" fmla="*/ 2640 h 208"/>
                <a:gd name="T52" fmla="*/ 177 w 303"/>
                <a:gd name="T53" fmla="*/ 2640 h 208"/>
                <a:gd name="T54" fmla="*/ 182 w 303"/>
                <a:gd name="T55" fmla="*/ 2726 h 208"/>
                <a:gd name="T56" fmla="*/ 186 w 303"/>
                <a:gd name="T57" fmla="*/ 2726 h 208"/>
                <a:gd name="T58" fmla="*/ 191 w 303"/>
                <a:gd name="T59" fmla="*/ 2640 h 208"/>
                <a:gd name="T60" fmla="*/ 196 w 303"/>
                <a:gd name="T61" fmla="*/ 2824 h 208"/>
                <a:gd name="T62" fmla="*/ 201 w 303"/>
                <a:gd name="T63" fmla="*/ 2897 h 208"/>
                <a:gd name="T64" fmla="*/ 205 w 303"/>
                <a:gd name="T65" fmla="*/ 2824 h 208"/>
                <a:gd name="T66" fmla="*/ 216 w 303"/>
                <a:gd name="T67" fmla="*/ 2984 h 208"/>
                <a:gd name="T68" fmla="*/ 221 w 303"/>
                <a:gd name="T69" fmla="*/ 2824 h 208"/>
                <a:gd name="T70" fmla="*/ 226 w 303"/>
                <a:gd name="T71" fmla="*/ 2897 h 208"/>
                <a:gd name="T72" fmla="*/ 235 w 303"/>
                <a:gd name="T73" fmla="*/ 2897 h 208"/>
                <a:gd name="T74" fmla="*/ 240 w 303"/>
                <a:gd name="T75" fmla="*/ 2824 h 208"/>
                <a:gd name="T76" fmla="*/ 245 w 303"/>
                <a:gd name="T77" fmla="*/ 2897 h 208"/>
                <a:gd name="T78" fmla="*/ 250 w 303"/>
                <a:gd name="T79" fmla="*/ 2984 h 208"/>
                <a:gd name="T80" fmla="*/ 254 w 303"/>
                <a:gd name="T81" fmla="*/ 2897 h 208"/>
                <a:gd name="T82" fmla="*/ 269 w 303"/>
                <a:gd name="T83" fmla="*/ 2984 h 208"/>
                <a:gd name="T84" fmla="*/ 277 w 303"/>
                <a:gd name="T85" fmla="*/ 2897 h 208"/>
                <a:gd name="T86" fmla="*/ 283 w 303"/>
                <a:gd name="T87" fmla="*/ 2984 h 208"/>
                <a:gd name="T88" fmla="*/ 295 w 303"/>
                <a:gd name="T89" fmla="*/ 2824 h 208"/>
                <a:gd name="T90" fmla="*/ 300 w 303"/>
                <a:gd name="T91" fmla="*/ 3076 h 208"/>
                <a:gd name="T92" fmla="*/ 305 w 303"/>
                <a:gd name="T93" fmla="*/ 2984 h 208"/>
                <a:gd name="T94" fmla="*/ 315 w 303"/>
                <a:gd name="T95" fmla="*/ 3076 h 208"/>
                <a:gd name="T96" fmla="*/ 320 w 303"/>
                <a:gd name="T97" fmla="*/ 2897 h 208"/>
                <a:gd name="T98" fmla="*/ 329 w 303"/>
                <a:gd name="T99" fmla="*/ 2984 h 208"/>
                <a:gd name="T100" fmla="*/ 334 w 303"/>
                <a:gd name="T101" fmla="*/ 2897 h 208"/>
                <a:gd name="T102" fmla="*/ 339 w 303"/>
                <a:gd name="T103" fmla="*/ 2984 h 2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3" h="208">
                  <a:moveTo>
                    <a:pt x="0" y="208"/>
                  </a:moveTo>
                  <a:lnTo>
                    <a:pt x="3" y="142"/>
                  </a:lnTo>
                  <a:lnTo>
                    <a:pt x="7" y="44"/>
                  </a:lnTo>
                  <a:lnTo>
                    <a:pt x="7" y="22"/>
                  </a:lnTo>
                  <a:lnTo>
                    <a:pt x="7" y="6"/>
                  </a:lnTo>
                  <a:lnTo>
                    <a:pt x="7" y="0"/>
                  </a:lnTo>
                  <a:lnTo>
                    <a:pt x="12" y="0"/>
                  </a:lnTo>
                  <a:lnTo>
                    <a:pt x="12" y="6"/>
                  </a:lnTo>
                  <a:lnTo>
                    <a:pt x="27" y="36"/>
                  </a:lnTo>
                  <a:lnTo>
                    <a:pt x="39" y="65"/>
                  </a:lnTo>
                  <a:lnTo>
                    <a:pt x="36" y="59"/>
                  </a:lnTo>
                  <a:lnTo>
                    <a:pt x="50" y="105"/>
                  </a:lnTo>
                  <a:lnTo>
                    <a:pt x="48" y="100"/>
                  </a:lnTo>
                  <a:lnTo>
                    <a:pt x="47" y="95"/>
                  </a:lnTo>
                  <a:lnTo>
                    <a:pt x="45" y="93"/>
                  </a:lnTo>
                  <a:lnTo>
                    <a:pt x="44" y="88"/>
                  </a:lnTo>
                  <a:lnTo>
                    <a:pt x="44" y="80"/>
                  </a:lnTo>
                  <a:lnTo>
                    <a:pt x="41" y="75"/>
                  </a:lnTo>
                  <a:lnTo>
                    <a:pt x="42" y="73"/>
                  </a:lnTo>
                  <a:lnTo>
                    <a:pt x="47" y="86"/>
                  </a:lnTo>
                  <a:lnTo>
                    <a:pt x="47" y="98"/>
                  </a:lnTo>
                  <a:lnTo>
                    <a:pt x="50" y="105"/>
                  </a:lnTo>
                  <a:lnTo>
                    <a:pt x="50" y="110"/>
                  </a:lnTo>
                  <a:lnTo>
                    <a:pt x="55" y="116"/>
                  </a:lnTo>
                  <a:lnTo>
                    <a:pt x="55" y="110"/>
                  </a:lnTo>
                  <a:lnTo>
                    <a:pt x="55" y="116"/>
                  </a:lnTo>
                  <a:lnTo>
                    <a:pt x="55" y="121"/>
                  </a:lnTo>
                  <a:lnTo>
                    <a:pt x="60" y="127"/>
                  </a:lnTo>
                  <a:lnTo>
                    <a:pt x="60" y="121"/>
                  </a:lnTo>
                  <a:lnTo>
                    <a:pt x="60" y="110"/>
                  </a:lnTo>
                  <a:lnTo>
                    <a:pt x="60" y="127"/>
                  </a:lnTo>
                  <a:lnTo>
                    <a:pt x="66" y="121"/>
                  </a:lnTo>
                  <a:lnTo>
                    <a:pt x="66" y="127"/>
                  </a:lnTo>
                  <a:lnTo>
                    <a:pt x="66" y="121"/>
                  </a:lnTo>
                  <a:lnTo>
                    <a:pt x="71" y="121"/>
                  </a:lnTo>
                  <a:lnTo>
                    <a:pt x="71" y="133"/>
                  </a:lnTo>
                  <a:lnTo>
                    <a:pt x="75" y="127"/>
                  </a:lnTo>
                  <a:lnTo>
                    <a:pt x="75" y="133"/>
                  </a:lnTo>
                  <a:lnTo>
                    <a:pt x="75" y="127"/>
                  </a:lnTo>
                  <a:lnTo>
                    <a:pt x="75" y="133"/>
                  </a:lnTo>
                  <a:lnTo>
                    <a:pt x="80" y="138"/>
                  </a:lnTo>
                  <a:lnTo>
                    <a:pt x="80" y="143"/>
                  </a:lnTo>
                  <a:lnTo>
                    <a:pt x="85" y="143"/>
                  </a:lnTo>
                  <a:lnTo>
                    <a:pt x="90" y="138"/>
                  </a:lnTo>
                  <a:lnTo>
                    <a:pt x="90" y="148"/>
                  </a:lnTo>
                  <a:lnTo>
                    <a:pt x="94" y="143"/>
                  </a:lnTo>
                  <a:lnTo>
                    <a:pt x="94" y="148"/>
                  </a:lnTo>
                  <a:lnTo>
                    <a:pt x="99" y="148"/>
                  </a:lnTo>
                  <a:lnTo>
                    <a:pt x="104" y="148"/>
                  </a:lnTo>
                  <a:lnTo>
                    <a:pt x="109" y="148"/>
                  </a:lnTo>
                  <a:lnTo>
                    <a:pt x="109" y="155"/>
                  </a:lnTo>
                  <a:lnTo>
                    <a:pt x="114" y="155"/>
                  </a:lnTo>
                  <a:lnTo>
                    <a:pt x="114" y="148"/>
                  </a:lnTo>
                  <a:lnTo>
                    <a:pt x="114" y="160"/>
                  </a:lnTo>
                  <a:lnTo>
                    <a:pt x="119" y="160"/>
                  </a:lnTo>
                  <a:lnTo>
                    <a:pt x="119" y="148"/>
                  </a:lnTo>
                  <a:lnTo>
                    <a:pt x="124" y="155"/>
                  </a:lnTo>
                  <a:lnTo>
                    <a:pt x="129" y="160"/>
                  </a:lnTo>
                  <a:lnTo>
                    <a:pt x="133" y="166"/>
                  </a:lnTo>
                  <a:lnTo>
                    <a:pt x="138" y="166"/>
                  </a:lnTo>
                  <a:lnTo>
                    <a:pt x="138" y="171"/>
                  </a:lnTo>
                  <a:lnTo>
                    <a:pt x="143" y="166"/>
                  </a:lnTo>
                  <a:lnTo>
                    <a:pt x="148" y="166"/>
                  </a:lnTo>
                  <a:lnTo>
                    <a:pt x="148" y="160"/>
                  </a:lnTo>
                  <a:lnTo>
                    <a:pt x="153" y="166"/>
                  </a:lnTo>
                  <a:lnTo>
                    <a:pt x="153" y="171"/>
                  </a:lnTo>
                  <a:lnTo>
                    <a:pt x="158" y="166"/>
                  </a:lnTo>
                  <a:lnTo>
                    <a:pt x="158" y="171"/>
                  </a:lnTo>
                  <a:lnTo>
                    <a:pt x="162" y="160"/>
                  </a:lnTo>
                  <a:lnTo>
                    <a:pt x="162" y="171"/>
                  </a:lnTo>
                  <a:lnTo>
                    <a:pt x="167" y="176"/>
                  </a:lnTo>
                  <a:lnTo>
                    <a:pt x="167" y="171"/>
                  </a:lnTo>
                  <a:lnTo>
                    <a:pt x="167" y="166"/>
                  </a:lnTo>
                  <a:lnTo>
                    <a:pt x="172" y="176"/>
                  </a:lnTo>
                  <a:lnTo>
                    <a:pt x="172" y="182"/>
                  </a:lnTo>
                  <a:lnTo>
                    <a:pt x="172" y="176"/>
                  </a:lnTo>
                  <a:lnTo>
                    <a:pt x="172" y="171"/>
                  </a:lnTo>
                  <a:lnTo>
                    <a:pt x="177" y="166"/>
                  </a:lnTo>
                  <a:lnTo>
                    <a:pt x="177" y="182"/>
                  </a:lnTo>
                  <a:lnTo>
                    <a:pt x="177" y="171"/>
                  </a:lnTo>
                  <a:lnTo>
                    <a:pt x="181" y="171"/>
                  </a:lnTo>
                  <a:lnTo>
                    <a:pt x="181" y="176"/>
                  </a:lnTo>
                  <a:lnTo>
                    <a:pt x="187" y="182"/>
                  </a:lnTo>
                  <a:lnTo>
                    <a:pt x="187" y="187"/>
                  </a:lnTo>
                  <a:lnTo>
                    <a:pt x="192" y="187"/>
                  </a:lnTo>
                  <a:lnTo>
                    <a:pt x="192" y="182"/>
                  </a:lnTo>
                  <a:lnTo>
                    <a:pt x="197" y="182"/>
                  </a:lnTo>
                  <a:lnTo>
                    <a:pt x="197" y="176"/>
                  </a:lnTo>
                  <a:lnTo>
                    <a:pt x="202" y="182"/>
                  </a:lnTo>
                  <a:lnTo>
                    <a:pt x="206" y="187"/>
                  </a:lnTo>
                  <a:lnTo>
                    <a:pt x="211" y="182"/>
                  </a:lnTo>
                  <a:lnTo>
                    <a:pt x="216" y="187"/>
                  </a:lnTo>
                  <a:lnTo>
                    <a:pt x="216" y="176"/>
                  </a:lnTo>
                  <a:lnTo>
                    <a:pt x="221" y="182"/>
                  </a:lnTo>
                  <a:lnTo>
                    <a:pt x="226" y="182"/>
                  </a:lnTo>
                  <a:lnTo>
                    <a:pt x="226" y="187"/>
                  </a:lnTo>
                  <a:lnTo>
                    <a:pt x="226" y="176"/>
                  </a:lnTo>
                  <a:lnTo>
                    <a:pt x="230" y="182"/>
                  </a:lnTo>
                  <a:lnTo>
                    <a:pt x="235" y="182"/>
                  </a:lnTo>
                  <a:lnTo>
                    <a:pt x="235" y="187"/>
                  </a:lnTo>
                  <a:lnTo>
                    <a:pt x="240" y="187"/>
                  </a:lnTo>
                  <a:lnTo>
                    <a:pt x="240" y="182"/>
                  </a:lnTo>
                  <a:lnTo>
                    <a:pt x="240" y="171"/>
                  </a:lnTo>
                  <a:lnTo>
                    <a:pt x="245" y="182"/>
                  </a:lnTo>
                  <a:lnTo>
                    <a:pt x="245" y="187"/>
                  </a:lnTo>
                  <a:lnTo>
                    <a:pt x="249" y="182"/>
                  </a:lnTo>
                  <a:lnTo>
                    <a:pt x="249" y="187"/>
                  </a:lnTo>
                  <a:lnTo>
                    <a:pt x="254" y="187"/>
                  </a:lnTo>
                  <a:lnTo>
                    <a:pt x="254" y="193"/>
                  </a:lnTo>
                  <a:lnTo>
                    <a:pt x="259" y="176"/>
                  </a:lnTo>
                  <a:lnTo>
                    <a:pt x="259" y="187"/>
                  </a:lnTo>
                  <a:lnTo>
                    <a:pt x="264" y="187"/>
                  </a:lnTo>
                  <a:lnTo>
                    <a:pt x="264" y="193"/>
                  </a:lnTo>
                  <a:lnTo>
                    <a:pt x="269" y="187"/>
                  </a:lnTo>
                  <a:lnTo>
                    <a:pt x="274" y="182"/>
                  </a:lnTo>
                  <a:lnTo>
                    <a:pt x="274" y="187"/>
                  </a:lnTo>
                  <a:lnTo>
                    <a:pt x="279" y="193"/>
                  </a:lnTo>
                  <a:lnTo>
                    <a:pt x="284" y="193"/>
                  </a:lnTo>
                  <a:lnTo>
                    <a:pt x="284" y="182"/>
                  </a:lnTo>
                  <a:lnTo>
                    <a:pt x="288" y="187"/>
                  </a:lnTo>
                  <a:lnTo>
                    <a:pt x="288" y="182"/>
                  </a:lnTo>
                  <a:lnTo>
                    <a:pt x="293" y="187"/>
                  </a:lnTo>
                  <a:lnTo>
                    <a:pt x="293" y="193"/>
                  </a:lnTo>
                  <a:lnTo>
                    <a:pt x="298" y="182"/>
                  </a:lnTo>
                  <a:lnTo>
                    <a:pt x="298" y="187"/>
                  </a:lnTo>
                  <a:lnTo>
                    <a:pt x="303" y="193"/>
                  </a:lnTo>
                  <a:lnTo>
                    <a:pt x="303" y="18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nvGrpSpPr>
            <p:cNvPr id="33933" name="Group 87"/>
            <p:cNvGrpSpPr>
              <a:grpSpLocks/>
            </p:cNvGrpSpPr>
            <p:nvPr/>
          </p:nvGrpSpPr>
          <p:grpSpPr bwMode="auto">
            <a:xfrm>
              <a:off x="1313" y="3333"/>
              <a:ext cx="429" cy="173"/>
              <a:chOff x="4272" y="3600"/>
              <a:chExt cx="480" cy="137"/>
            </a:xfrm>
          </p:grpSpPr>
          <p:grpSp>
            <p:nvGrpSpPr>
              <p:cNvPr id="33952" name="Group 88"/>
              <p:cNvGrpSpPr>
                <a:grpSpLocks/>
              </p:cNvGrpSpPr>
              <p:nvPr/>
            </p:nvGrpSpPr>
            <p:grpSpPr bwMode="auto">
              <a:xfrm>
                <a:off x="4272" y="3600"/>
                <a:ext cx="357" cy="137"/>
                <a:chOff x="2880" y="2680"/>
                <a:chExt cx="559" cy="137"/>
              </a:xfrm>
            </p:grpSpPr>
            <p:sp>
              <p:nvSpPr>
                <p:cNvPr id="33880" name="Freeform 89"/>
                <p:cNvSpPr>
                  <a:spLocks/>
                </p:cNvSpPr>
                <p:nvPr/>
              </p:nvSpPr>
              <p:spPr bwMode="auto">
                <a:xfrm>
                  <a:off x="2880" y="2680"/>
                  <a:ext cx="193" cy="30"/>
                </a:xfrm>
                <a:custGeom>
                  <a:avLst/>
                  <a:gdLst>
                    <a:gd name="T0" fmla="*/ 7 w 186"/>
                    <a:gd name="T1" fmla="*/ 10 h 31"/>
                    <a:gd name="T2" fmla="*/ 7 w 186"/>
                    <a:gd name="T3" fmla="*/ 10 h 31"/>
                    <a:gd name="T4" fmla="*/ 26 w 186"/>
                    <a:gd name="T5" fmla="*/ 15 h 31"/>
                    <a:gd name="T6" fmla="*/ 26 w 186"/>
                    <a:gd name="T7" fmla="*/ 15 h 31"/>
                    <a:gd name="T8" fmla="*/ 33 w 186"/>
                    <a:gd name="T9" fmla="*/ 10 h 31"/>
                    <a:gd name="T10" fmla="*/ 33 w 186"/>
                    <a:gd name="T11" fmla="*/ 15 h 31"/>
                    <a:gd name="T12" fmla="*/ 33 w 186"/>
                    <a:gd name="T13" fmla="*/ 15 h 31"/>
                    <a:gd name="T14" fmla="*/ 40 w 186"/>
                    <a:gd name="T15" fmla="*/ 15 h 31"/>
                    <a:gd name="T16" fmla="*/ 40 w 186"/>
                    <a:gd name="T17" fmla="*/ 19 h 31"/>
                    <a:gd name="T18" fmla="*/ 56 w 186"/>
                    <a:gd name="T19" fmla="*/ 15 h 31"/>
                    <a:gd name="T20" fmla="*/ 56 w 186"/>
                    <a:gd name="T21" fmla="*/ 15 h 31"/>
                    <a:gd name="T22" fmla="*/ 67 w 186"/>
                    <a:gd name="T23" fmla="*/ 15 h 31"/>
                    <a:gd name="T24" fmla="*/ 67 w 186"/>
                    <a:gd name="T25" fmla="*/ 15 h 31"/>
                    <a:gd name="T26" fmla="*/ 77 w 186"/>
                    <a:gd name="T27" fmla="*/ 15 h 31"/>
                    <a:gd name="T28" fmla="*/ 77 w 186"/>
                    <a:gd name="T29" fmla="*/ 19 h 31"/>
                    <a:gd name="T30" fmla="*/ 88 w 186"/>
                    <a:gd name="T31" fmla="*/ 15 h 31"/>
                    <a:gd name="T32" fmla="*/ 88 w 186"/>
                    <a:gd name="T33" fmla="*/ 10 h 31"/>
                    <a:gd name="T34" fmla="*/ 99 w 186"/>
                    <a:gd name="T35" fmla="*/ 15 h 31"/>
                    <a:gd name="T36" fmla="*/ 99 w 186"/>
                    <a:gd name="T37" fmla="*/ 15 h 31"/>
                    <a:gd name="T38" fmla="*/ 111 w 186"/>
                    <a:gd name="T39" fmla="*/ 15 h 31"/>
                    <a:gd name="T40" fmla="*/ 111 w 186"/>
                    <a:gd name="T41" fmla="*/ 15 h 31"/>
                    <a:gd name="T42" fmla="*/ 111 w 186"/>
                    <a:gd name="T43" fmla="*/ 15 h 31"/>
                    <a:gd name="T44" fmla="*/ 122 w 186"/>
                    <a:gd name="T45" fmla="*/ 15 h 31"/>
                    <a:gd name="T46" fmla="*/ 122 w 186"/>
                    <a:gd name="T47" fmla="*/ 15 h 31"/>
                    <a:gd name="T48" fmla="*/ 133 w 186"/>
                    <a:gd name="T49" fmla="*/ 10 h 31"/>
                    <a:gd name="T50" fmla="*/ 133 w 186"/>
                    <a:gd name="T51" fmla="*/ 10 h 31"/>
                    <a:gd name="T52" fmla="*/ 146 w 186"/>
                    <a:gd name="T53" fmla="*/ 15 h 31"/>
                    <a:gd name="T54" fmla="*/ 146 w 186"/>
                    <a:gd name="T55" fmla="*/ 15 h 31"/>
                    <a:gd name="T56" fmla="*/ 156 w 186"/>
                    <a:gd name="T57" fmla="*/ 10 h 31"/>
                    <a:gd name="T58" fmla="*/ 156 w 186"/>
                    <a:gd name="T59" fmla="*/ 15 h 31"/>
                    <a:gd name="T60" fmla="*/ 166 w 186"/>
                    <a:gd name="T61" fmla="*/ 15 h 31"/>
                    <a:gd name="T62" fmla="*/ 166 w 186"/>
                    <a:gd name="T63" fmla="*/ 15 h 31"/>
                    <a:gd name="T64" fmla="*/ 177 w 186"/>
                    <a:gd name="T65" fmla="*/ 15 h 31"/>
                    <a:gd name="T66" fmla="*/ 177 w 186"/>
                    <a:gd name="T67" fmla="*/ 15 h 31"/>
                    <a:gd name="T68" fmla="*/ 191 w 186"/>
                    <a:gd name="T69" fmla="*/ 10 h 31"/>
                    <a:gd name="T70" fmla="*/ 191 w 186"/>
                    <a:gd name="T71" fmla="*/ 15 h 31"/>
                    <a:gd name="T72" fmla="*/ 191 w 186"/>
                    <a:gd name="T73" fmla="*/ 15 h 31"/>
                    <a:gd name="T74" fmla="*/ 201 w 186"/>
                    <a:gd name="T75" fmla="*/ 15 h 31"/>
                    <a:gd name="T76" fmla="*/ 201 w 186"/>
                    <a:gd name="T77" fmla="*/ 10 h 31"/>
                    <a:gd name="T78" fmla="*/ 211 w 186"/>
                    <a:gd name="T79" fmla="*/ 10 h 31"/>
                    <a:gd name="T80" fmla="*/ 211 w 186"/>
                    <a:gd name="T81" fmla="*/ 15 h 31"/>
                    <a:gd name="T82" fmla="*/ 222 w 186"/>
                    <a:gd name="T83" fmla="*/ 15 h 31"/>
                    <a:gd name="T84" fmla="*/ 222 w 186"/>
                    <a:gd name="T85" fmla="*/ 15 h 31"/>
                    <a:gd name="T86" fmla="*/ 235 w 186"/>
                    <a:gd name="T87" fmla="*/ 0 h 31"/>
                    <a:gd name="T88" fmla="*/ 235 w 186"/>
                    <a:gd name="T89" fmla="*/ 10 h 31"/>
                    <a:gd name="T90" fmla="*/ 245 w 186"/>
                    <a:gd name="T91" fmla="*/ 10 h 31"/>
                    <a:gd name="T92" fmla="*/ 245 w 186"/>
                    <a:gd name="T93" fmla="*/ 15 h 31"/>
                    <a:gd name="T94" fmla="*/ 256 w 186"/>
                    <a:gd name="T95" fmla="*/ 15 h 31"/>
                    <a:gd name="T96" fmla="*/ 256 w 186"/>
                    <a:gd name="T97" fmla="*/ 10 h 31"/>
                    <a:gd name="T98" fmla="*/ 267 w 186"/>
                    <a:gd name="T99" fmla="*/ 15 h 31"/>
                    <a:gd name="T100" fmla="*/ 267 w 186"/>
                    <a:gd name="T101" fmla="*/ 15 h 31"/>
                    <a:gd name="T102" fmla="*/ 279 w 186"/>
                    <a:gd name="T103" fmla="*/ 10 h 31"/>
                    <a:gd name="T104" fmla="*/ 279 w 186"/>
                    <a:gd name="T105" fmla="*/ 15 h 3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86" h="31">
                      <a:moveTo>
                        <a:pt x="0" y="10"/>
                      </a:moveTo>
                      <a:lnTo>
                        <a:pt x="0" y="21"/>
                      </a:lnTo>
                      <a:lnTo>
                        <a:pt x="7" y="10"/>
                      </a:lnTo>
                      <a:lnTo>
                        <a:pt x="7" y="21"/>
                      </a:lnTo>
                      <a:lnTo>
                        <a:pt x="7" y="10"/>
                      </a:lnTo>
                      <a:lnTo>
                        <a:pt x="7" y="21"/>
                      </a:lnTo>
                      <a:lnTo>
                        <a:pt x="14" y="21"/>
                      </a:lnTo>
                      <a:lnTo>
                        <a:pt x="21" y="10"/>
                      </a:lnTo>
                      <a:lnTo>
                        <a:pt x="21" y="31"/>
                      </a:lnTo>
                      <a:lnTo>
                        <a:pt x="21" y="10"/>
                      </a:lnTo>
                      <a:lnTo>
                        <a:pt x="21" y="21"/>
                      </a:lnTo>
                      <a:lnTo>
                        <a:pt x="28" y="21"/>
                      </a:lnTo>
                      <a:lnTo>
                        <a:pt x="28" y="31"/>
                      </a:lnTo>
                      <a:lnTo>
                        <a:pt x="36" y="21"/>
                      </a:lnTo>
                      <a:lnTo>
                        <a:pt x="36" y="31"/>
                      </a:lnTo>
                      <a:lnTo>
                        <a:pt x="36" y="21"/>
                      </a:lnTo>
                      <a:lnTo>
                        <a:pt x="43" y="0"/>
                      </a:lnTo>
                      <a:lnTo>
                        <a:pt x="43" y="21"/>
                      </a:lnTo>
                      <a:lnTo>
                        <a:pt x="43" y="31"/>
                      </a:lnTo>
                      <a:lnTo>
                        <a:pt x="43" y="10"/>
                      </a:lnTo>
                      <a:lnTo>
                        <a:pt x="43" y="21"/>
                      </a:lnTo>
                      <a:lnTo>
                        <a:pt x="50" y="21"/>
                      </a:lnTo>
                      <a:lnTo>
                        <a:pt x="50" y="10"/>
                      </a:lnTo>
                      <a:lnTo>
                        <a:pt x="50" y="21"/>
                      </a:lnTo>
                      <a:lnTo>
                        <a:pt x="50" y="31"/>
                      </a:lnTo>
                      <a:lnTo>
                        <a:pt x="50" y="21"/>
                      </a:lnTo>
                      <a:lnTo>
                        <a:pt x="57" y="21"/>
                      </a:lnTo>
                      <a:lnTo>
                        <a:pt x="57" y="0"/>
                      </a:lnTo>
                      <a:lnTo>
                        <a:pt x="57" y="21"/>
                      </a:lnTo>
                      <a:lnTo>
                        <a:pt x="57" y="10"/>
                      </a:lnTo>
                      <a:lnTo>
                        <a:pt x="57" y="21"/>
                      </a:lnTo>
                      <a:lnTo>
                        <a:pt x="57" y="10"/>
                      </a:lnTo>
                      <a:lnTo>
                        <a:pt x="64" y="21"/>
                      </a:lnTo>
                      <a:lnTo>
                        <a:pt x="64" y="31"/>
                      </a:lnTo>
                      <a:lnTo>
                        <a:pt x="64" y="21"/>
                      </a:lnTo>
                      <a:lnTo>
                        <a:pt x="71" y="21"/>
                      </a:lnTo>
                      <a:lnTo>
                        <a:pt x="71" y="10"/>
                      </a:lnTo>
                      <a:lnTo>
                        <a:pt x="71" y="21"/>
                      </a:lnTo>
                      <a:lnTo>
                        <a:pt x="79" y="21"/>
                      </a:lnTo>
                      <a:lnTo>
                        <a:pt x="86" y="21"/>
                      </a:lnTo>
                      <a:lnTo>
                        <a:pt x="86" y="10"/>
                      </a:lnTo>
                      <a:lnTo>
                        <a:pt x="86" y="21"/>
                      </a:lnTo>
                      <a:lnTo>
                        <a:pt x="86" y="31"/>
                      </a:lnTo>
                      <a:lnTo>
                        <a:pt x="86" y="10"/>
                      </a:lnTo>
                      <a:lnTo>
                        <a:pt x="93" y="21"/>
                      </a:lnTo>
                      <a:lnTo>
                        <a:pt x="100" y="21"/>
                      </a:lnTo>
                      <a:lnTo>
                        <a:pt x="100" y="10"/>
                      </a:lnTo>
                      <a:lnTo>
                        <a:pt x="100" y="21"/>
                      </a:lnTo>
                      <a:lnTo>
                        <a:pt x="107" y="21"/>
                      </a:lnTo>
                      <a:lnTo>
                        <a:pt x="107" y="10"/>
                      </a:lnTo>
                      <a:lnTo>
                        <a:pt x="107" y="21"/>
                      </a:lnTo>
                      <a:lnTo>
                        <a:pt x="114" y="21"/>
                      </a:lnTo>
                      <a:lnTo>
                        <a:pt x="114" y="10"/>
                      </a:lnTo>
                      <a:lnTo>
                        <a:pt x="122" y="10"/>
                      </a:lnTo>
                      <a:lnTo>
                        <a:pt x="122" y="21"/>
                      </a:lnTo>
                      <a:lnTo>
                        <a:pt x="122" y="31"/>
                      </a:lnTo>
                      <a:lnTo>
                        <a:pt x="122" y="21"/>
                      </a:lnTo>
                      <a:lnTo>
                        <a:pt x="129" y="10"/>
                      </a:lnTo>
                      <a:lnTo>
                        <a:pt x="129" y="21"/>
                      </a:lnTo>
                      <a:lnTo>
                        <a:pt x="129" y="10"/>
                      </a:lnTo>
                      <a:lnTo>
                        <a:pt x="136" y="21"/>
                      </a:lnTo>
                      <a:lnTo>
                        <a:pt x="136" y="10"/>
                      </a:lnTo>
                      <a:lnTo>
                        <a:pt x="136" y="21"/>
                      </a:lnTo>
                      <a:lnTo>
                        <a:pt x="143" y="21"/>
                      </a:lnTo>
                      <a:lnTo>
                        <a:pt x="143" y="10"/>
                      </a:lnTo>
                      <a:lnTo>
                        <a:pt x="143" y="21"/>
                      </a:lnTo>
                      <a:lnTo>
                        <a:pt x="143" y="10"/>
                      </a:lnTo>
                      <a:lnTo>
                        <a:pt x="150" y="21"/>
                      </a:lnTo>
                      <a:lnTo>
                        <a:pt x="150" y="0"/>
                      </a:lnTo>
                      <a:lnTo>
                        <a:pt x="150" y="10"/>
                      </a:lnTo>
                      <a:lnTo>
                        <a:pt x="150" y="21"/>
                      </a:lnTo>
                      <a:lnTo>
                        <a:pt x="157" y="21"/>
                      </a:lnTo>
                      <a:lnTo>
                        <a:pt x="157" y="10"/>
                      </a:lnTo>
                      <a:lnTo>
                        <a:pt x="157" y="21"/>
                      </a:lnTo>
                      <a:lnTo>
                        <a:pt x="165" y="21"/>
                      </a:lnTo>
                      <a:lnTo>
                        <a:pt x="165" y="10"/>
                      </a:lnTo>
                      <a:lnTo>
                        <a:pt x="165" y="21"/>
                      </a:lnTo>
                      <a:lnTo>
                        <a:pt x="165" y="10"/>
                      </a:lnTo>
                      <a:lnTo>
                        <a:pt x="172" y="21"/>
                      </a:lnTo>
                      <a:lnTo>
                        <a:pt x="172" y="10"/>
                      </a:lnTo>
                      <a:lnTo>
                        <a:pt x="179" y="21"/>
                      </a:lnTo>
                      <a:lnTo>
                        <a:pt x="179" y="10"/>
                      </a:lnTo>
                      <a:lnTo>
                        <a:pt x="179" y="0"/>
                      </a:lnTo>
                      <a:lnTo>
                        <a:pt x="179" y="10"/>
                      </a:lnTo>
                      <a:lnTo>
                        <a:pt x="179" y="21"/>
                      </a:lnTo>
                      <a:lnTo>
                        <a:pt x="179" y="10"/>
                      </a:lnTo>
                      <a:lnTo>
                        <a:pt x="186" y="10"/>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81" name="Freeform 90"/>
                <p:cNvSpPr>
                  <a:spLocks/>
                </p:cNvSpPr>
                <p:nvPr/>
              </p:nvSpPr>
              <p:spPr bwMode="auto">
                <a:xfrm>
                  <a:off x="3073" y="2699"/>
                  <a:ext cx="366" cy="118"/>
                </a:xfrm>
                <a:custGeom>
                  <a:avLst/>
                  <a:gdLst>
                    <a:gd name="T0" fmla="*/ 0 w 366"/>
                    <a:gd name="T1" fmla="*/ 20 h 118"/>
                    <a:gd name="T2" fmla="*/ 0 w 366"/>
                    <a:gd name="T3" fmla="*/ 39 h 118"/>
                    <a:gd name="T4" fmla="*/ 13 w 366"/>
                    <a:gd name="T5" fmla="*/ 39 h 118"/>
                    <a:gd name="T6" fmla="*/ 13 w 366"/>
                    <a:gd name="T7" fmla="*/ 59 h 118"/>
                    <a:gd name="T8" fmla="*/ 26 w 366"/>
                    <a:gd name="T9" fmla="*/ 79 h 118"/>
                    <a:gd name="T10" fmla="*/ 26 w 366"/>
                    <a:gd name="T11" fmla="*/ 79 h 118"/>
                    <a:gd name="T12" fmla="*/ 39 w 366"/>
                    <a:gd name="T13" fmla="*/ 98 h 118"/>
                    <a:gd name="T14" fmla="*/ 39 w 366"/>
                    <a:gd name="T15" fmla="*/ 98 h 118"/>
                    <a:gd name="T16" fmla="*/ 53 w 366"/>
                    <a:gd name="T17" fmla="*/ 98 h 118"/>
                    <a:gd name="T18" fmla="*/ 53 w 366"/>
                    <a:gd name="T19" fmla="*/ 98 h 118"/>
                    <a:gd name="T20" fmla="*/ 65 w 366"/>
                    <a:gd name="T21" fmla="*/ 108 h 118"/>
                    <a:gd name="T22" fmla="*/ 65 w 366"/>
                    <a:gd name="T23" fmla="*/ 98 h 118"/>
                    <a:gd name="T24" fmla="*/ 79 w 366"/>
                    <a:gd name="T25" fmla="*/ 108 h 118"/>
                    <a:gd name="T26" fmla="*/ 79 w 366"/>
                    <a:gd name="T27" fmla="*/ 98 h 118"/>
                    <a:gd name="T28" fmla="*/ 92 w 366"/>
                    <a:gd name="T29" fmla="*/ 108 h 118"/>
                    <a:gd name="T30" fmla="*/ 92 w 366"/>
                    <a:gd name="T31" fmla="*/ 108 h 118"/>
                    <a:gd name="T32" fmla="*/ 92 w 366"/>
                    <a:gd name="T33" fmla="*/ 98 h 118"/>
                    <a:gd name="T34" fmla="*/ 105 w 366"/>
                    <a:gd name="T35" fmla="*/ 108 h 118"/>
                    <a:gd name="T36" fmla="*/ 105 w 366"/>
                    <a:gd name="T37" fmla="*/ 98 h 118"/>
                    <a:gd name="T38" fmla="*/ 118 w 366"/>
                    <a:gd name="T39" fmla="*/ 98 h 118"/>
                    <a:gd name="T40" fmla="*/ 118 w 366"/>
                    <a:gd name="T41" fmla="*/ 98 h 118"/>
                    <a:gd name="T42" fmla="*/ 131 w 366"/>
                    <a:gd name="T43" fmla="*/ 108 h 118"/>
                    <a:gd name="T44" fmla="*/ 131 w 366"/>
                    <a:gd name="T45" fmla="*/ 108 h 118"/>
                    <a:gd name="T46" fmla="*/ 144 w 366"/>
                    <a:gd name="T47" fmla="*/ 98 h 118"/>
                    <a:gd name="T48" fmla="*/ 144 w 366"/>
                    <a:gd name="T49" fmla="*/ 98 h 118"/>
                    <a:gd name="T50" fmla="*/ 157 w 366"/>
                    <a:gd name="T51" fmla="*/ 108 h 118"/>
                    <a:gd name="T52" fmla="*/ 157 w 366"/>
                    <a:gd name="T53" fmla="*/ 108 h 118"/>
                    <a:gd name="T54" fmla="*/ 171 w 366"/>
                    <a:gd name="T55" fmla="*/ 108 h 118"/>
                    <a:gd name="T56" fmla="*/ 171 w 366"/>
                    <a:gd name="T57" fmla="*/ 108 h 118"/>
                    <a:gd name="T58" fmla="*/ 183 w 366"/>
                    <a:gd name="T59" fmla="*/ 98 h 118"/>
                    <a:gd name="T60" fmla="*/ 183 w 366"/>
                    <a:gd name="T61" fmla="*/ 108 h 118"/>
                    <a:gd name="T62" fmla="*/ 183 w 366"/>
                    <a:gd name="T63" fmla="*/ 98 h 118"/>
                    <a:gd name="T64" fmla="*/ 197 w 366"/>
                    <a:gd name="T65" fmla="*/ 108 h 118"/>
                    <a:gd name="T66" fmla="*/ 197 w 366"/>
                    <a:gd name="T67" fmla="*/ 108 h 118"/>
                    <a:gd name="T68" fmla="*/ 210 w 366"/>
                    <a:gd name="T69" fmla="*/ 108 h 118"/>
                    <a:gd name="T70" fmla="*/ 210 w 366"/>
                    <a:gd name="T71" fmla="*/ 98 h 118"/>
                    <a:gd name="T72" fmla="*/ 223 w 366"/>
                    <a:gd name="T73" fmla="*/ 98 h 118"/>
                    <a:gd name="T74" fmla="*/ 223 w 366"/>
                    <a:gd name="T75" fmla="*/ 98 h 118"/>
                    <a:gd name="T76" fmla="*/ 236 w 366"/>
                    <a:gd name="T77" fmla="*/ 108 h 118"/>
                    <a:gd name="T78" fmla="*/ 236 w 366"/>
                    <a:gd name="T79" fmla="*/ 108 h 118"/>
                    <a:gd name="T80" fmla="*/ 249 w 366"/>
                    <a:gd name="T81" fmla="*/ 98 h 118"/>
                    <a:gd name="T82" fmla="*/ 249 w 366"/>
                    <a:gd name="T83" fmla="*/ 98 h 118"/>
                    <a:gd name="T84" fmla="*/ 262 w 366"/>
                    <a:gd name="T85" fmla="*/ 98 h 118"/>
                    <a:gd name="T86" fmla="*/ 262 w 366"/>
                    <a:gd name="T87" fmla="*/ 108 h 118"/>
                    <a:gd name="T88" fmla="*/ 275 w 366"/>
                    <a:gd name="T89" fmla="*/ 108 h 118"/>
                    <a:gd name="T90" fmla="*/ 275 w 366"/>
                    <a:gd name="T91" fmla="*/ 98 h 118"/>
                    <a:gd name="T92" fmla="*/ 275 w 366"/>
                    <a:gd name="T93" fmla="*/ 98 h 118"/>
                    <a:gd name="T94" fmla="*/ 288 w 366"/>
                    <a:gd name="T95" fmla="*/ 98 h 118"/>
                    <a:gd name="T96" fmla="*/ 288 w 366"/>
                    <a:gd name="T97" fmla="*/ 108 h 118"/>
                    <a:gd name="T98" fmla="*/ 301 w 366"/>
                    <a:gd name="T99" fmla="*/ 98 h 118"/>
                    <a:gd name="T100" fmla="*/ 301 w 366"/>
                    <a:gd name="T101" fmla="*/ 98 h 118"/>
                    <a:gd name="T102" fmla="*/ 315 w 366"/>
                    <a:gd name="T103" fmla="*/ 98 h 118"/>
                    <a:gd name="T104" fmla="*/ 315 w 366"/>
                    <a:gd name="T105" fmla="*/ 108 h 118"/>
                    <a:gd name="T106" fmla="*/ 327 w 366"/>
                    <a:gd name="T107" fmla="*/ 98 h 118"/>
                    <a:gd name="T108" fmla="*/ 327 w 366"/>
                    <a:gd name="T109" fmla="*/ 98 h 118"/>
                    <a:gd name="T110" fmla="*/ 341 w 366"/>
                    <a:gd name="T111" fmla="*/ 108 h 118"/>
                    <a:gd name="T112" fmla="*/ 341 w 366"/>
                    <a:gd name="T113" fmla="*/ 98 h 118"/>
                    <a:gd name="T114" fmla="*/ 354 w 366"/>
                    <a:gd name="T115" fmla="*/ 98 h 118"/>
                    <a:gd name="T116" fmla="*/ 354 w 366"/>
                    <a:gd name="T117" fmla="*/ 98 h 118"/>
                    <a:gd name="T118" fmla="*/ 354 w 366"/>
                    <a:gd name="T119" fmla="*/ 98 h 118"/>
                    <a:gd name="T120" fmla="*/ 366 w 366"/>
                    <a:gd name="T121" fmla="*/ 98 h 118"/>
                    <a:gd name="T122" fmla="*/ 366 w 366"/>
                    <a:gd name="T123" fmla="*/ 98 h 1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66" h="118">
                      <a:moveTo>
                        <a:pt x="0" y="0"/>
                      </a:moveTo>
                      <a:lnTo>
                        <a:pt x="0" y="0"/>
                      </a:lnTo>
                      <a:lnTo>
                        <a:pt x="0" y="20"/>
                      </a:lnTo>
                      <a:lnTo>
                        <a:pt x="0" y="39"/>
                      </a:lnTo>
                      <a:lnTo>
                        <a:pt x="13" y="30"/>
                      </a:lnTo>
                      <a:lnTo>
                        <a:pt x="13" y="39"/>
                      </a:lnTo>
                      <a:lnTo>
                        <a:pt x="13" y="59"/>
                      </a:lnTo>
                      <a:lnTo>
                        <a:pt x="26" y="59"/>
                      </a:lnTo>
                      <a:lnTo>
                        <a:pt x="26" y="69"/>
                      </a:lnTo>
                      <a:lnTo>
                        <a:pt x="26" y="79"/>
                      </a:lnTo>
                      <a:lnTo>
                        <a:pt x="26" y="59"/>
                      </a:lnTo>
                      <a:lnTo>
                        <a:pt x="26" y="79"/>
                      </a:lnTo>
                      <a:lnTo>
                        <a:pt x="39" y="89"/>
                      </a:lnTo>
                      <a:lnTo>
                        <a:pt x="39" y="98"/>
                      </a:lnTo>
                      <a:lnTo>
                        <a:pt x="39" y="89"/>
                      </a:lnTo>
                      <a:lnTo>
                        <a:pt x="39" y="98"/>
                      </a:lnTo>
                      <a:lnTo>
                        <a:pt x="53" y="98"/>
                      </a:lnTo>
                      <a:lnTo>
                        <a:pt x="53" y="108"/>
                      </a:lnTo>
                      <a:lnTo>
                        <a:pt x="65" y="98"/>
                      </a:lnTo>
                      <a:lnTo>
                        <a:pt x="65" y="108"/>
                      </a:lnTo>
                      <a:lnTo>
                        <a:pt x="65" y="98"/>
                      </a:lnTo>
                      <a:lnTo>
                        <a:pt x="65" y="108"/>
                      </a:lnTo>
                      <a:lnTo>
                        <a:pt x="65" y="98"/>
                      </a:lnTo>
                      <a:lnTo>
                        <a:pt x="79" y="108"/>
                      </a:lnTo>
                      <a:lnTo>
                        <a:pt x="79" y="98"/>
                      </a:lnTo>
                      <a:lnTo>
                        <a:pt x="79" y="108"/>
                      </a:lnTo>
                      <a:lnTo>
                        <a:pt x="79" y="98"/>
                      </a:lnTo>
                      <a:lnTo>
                        <a:pt x="79" y="108"/>
                      </a:lnTo>
                      <a:lnTo>
                        <a:pt x="92" y="108"/>
                      </a:lnTo>
                      <a:lnTo>
                        <a:pt x="92" y="98"/>
                      </a:lnTo>
                      <a:lnTo>
                        <a:pt x="92" y="108"/>
                      </a:lnTo>
                      <a:lnTo>
                        <a:pt x="92" y="98"/>
                      </a:lnTo>
                      <a:lnTo>
                        <a:pt x="105" y="98"/>
                      </a:lnTo>
                      <a:lnTo>
                        <a:pt x="105" y="108"/>
                      </a:lnTo>
                      <a:lnTo>
                        <a:pt x="105" y="98"/>
                      </a:lnTo>
                      <a:lnTo>
                        <a:pt x="118" y="108"/>
                      </a:lnTo>
                      <a:lnTo>
                        <a:pt x="118" y="98"/>
                      </a:lnTo>
                      <a:lnTo>
                        <a:pt x="118" y="108"/>
                      </a:lnTo>
                      <a:lnTo>
                        <a:pt x="118" y="98"/>
                      </a:lnTo>
                      <a:lnTo>
                        <a:pt x="118" y="108"/>
                      </a:lnTo>
                      <a:lnTo>
                        <a:pt x="131" y="108"/>
                      </a:lnTo>
                      <a:lnTo>
                        <a:pt x="131" y="98"/>
                      </a:lnTo>
                      <a:lnTo>
                        <a:pt x="131" y="108"/>
                      </a:lnTo>
                      <a:lnTo>
                        <a:pt x="144" y="98"/>
                      </a:lnTo>
                      <a:lnTo>
                        <a:pt x="144" y="118"/>
                      </a:lnTo>
                      <a:lnTo>
                        <a:pt x="144" y="108"/>
                      </a:lnTo>
                      <a:lnTo>
                        <a:pt x="144" y="98"/>
                      </a:lnTo>
                      <a:lnTo>
                        <a:pt x="144" y="108"/>
                      </a:lnTo>
                      <a:lnTo>
                        <a:pt x="157" y="108"/>
                      </a:lnTo>
                      <a:lnTo>
                        <a:pt x="157" y="98"/>
                      </a:lnTo>
                      <a:lnTo>
                        <a:pt x="157" y="108"/>
                      </a:lnTo>
                      <a:lnTo>
                        <a:pt x="171" y="108"/>
                      </a:lnTo>
                      <a:lnTo>
                        <a:pt x="171" y="98"/>
                      </a:lnTo>
                      <a:lnTo>
                        <a:pt x="171" y="108"/>
                      </a:lnTo>
                      <a:lnTo>
                        <a:pt x="171" y="98"/>
                      </a:lnTo>
                      <a:lnTo>
                        <a:pt x="183" y="98"/>
                      </a:lnTo>
                      <a:lnTo>
                        <a:pt x="183" y="108"/>
                      </a:lnTo>
                      <a:lnTo>
                        <a:pt x="183" y="98"/>
                      </a:lnTo>
                      <a:lnTo>
                        <a:pt x="197" y="108"/>
                      </a:lnTo>
                      <a:lnTo>
                        <a:pt x="197" y="98"/>
                      </a:lnTo>
                      <a:lnTo>
                        <a:pt x="197" y="108"/>
                      </a:lnTo>
                      <a:lnTo>
                        <a:pt x="210" y="98"/>
                      </a:lnTo>
                      <a:lnTo>
                        <a:pt x="210" y="108"/>
                      </a:lnTo>
                      <a:lnTo>
                        <a:pt x="210" y="98"/>
                      </a:lnTo>
                      <a:lnTo>
                        <a:pt x="210" y="108"/>
                      </a:lnTo>
                      <a:lnTo>
                        <a:pt x="210" y="98"/>
                      </a:lnTo>
                      <a:lnTo>
                        <a:pt x="210" y="108"/>
                      </a:lnTo>
                      <a:lnTo>
                        <a:pt x="223" y="108"/>
                      </a:lnTo>
                      <a:lnTo>
                        <a:pt x="223" y="98"/>
                      </a:lnTo>
                      <a:lnTo>
                        <a:pt x="236" y="98"/>
                      </a:lnTo>
                      <a:lnTo>
                        <a:pt x="236" y="108"/>
                      </a:lnTo>
                      <a:lnTo>
                        <a:pt x="236" y="98"/>
                      </a:lnTo>
                      <a:lnTo>
                        <a:pt x="236" y="108"/>
                      </a:lnTo>
                      <a:lnTo>
                        <a:pt x="236" y="98"/>
                      </a:lnTo>
                      <a:lnTo>
                        <a:pt x="249" y="98"/>
                      </a:lnTo>
                      <a:lnTo>
                        <a:pt x="249" y="108"/>
                      </a:lnTo>
                      <a:lnTo>
                        <a:pt x="262" y="98"/>
                      </a:lnTo>
                      <a:lnTo>
                        <a:pt x="262" y="108"/>
                      </a:lnTo>
                      <a:lnTo>
                        <a:pt x="262" y="98"/>
                      </a:lnTo>
                      <a:lnTo>
                        <a:pt x="275" y="108"/>
                      </a:lnTo>
                      <a:lnTo>
                        <a:pt x="275" y="98"/>
                      </a:lnTo>
                      <a:lnTo>
                        <a:pt x="288" y="98"/>
                      </a:lnTo>
                      <a:lnTo>
                        <a:pt x="288" y="108"/>
                      </a:lnTo>
                      <a:lnTo>
                        <a:pt x="288" y="98"/>
                      </a:lnTo>
                      <a:lnTo>
                        <a:pt x="288" y="108"/>
                      </a:lnTo>
                      <a:lnTo>
                        <a:pt x="301" y="98"/>
                      </a:lnTo>
                      <a:lnTo>
                        <a:pt x="315" y="108"/>
                      </a:lnTo>
                      <a:lnTo>
                        <a:pt x="315" y="98"/>
                      </a:lnTo>
                      <a:lnTo>
                        <a:pt x="315" y="108"/>
                      </a:lnTo>
                      <a:lnTo>
                        <a:pt x="315" y="98"/>
                      </a:lnTo>
                      <a:lnTo>
                        <a:pt x="327" y="98"/>
                      </a:lnTo>
                      <a:lnTo>
                        <a:pt x="341" y="108"/>
                      </a:lnTo>
                      <a:lnTo>
                        <a:pt x="341" y="98"/>
                      </a:lnTo>
                      <a:lnTo>
                        <a:pt x="354" y="98"/>
                      </a:lnTo>
                      <a:lnTo>
                        <a:pt x="354" y="108"/>
                      </a:lnTo>
                      <a:lnTo>
                        <a:pt x="354" y="98"/>
                      </a:lnTo>
                      <a:lnTo>
                        <a:pt x="366" y="98"/>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3879" name="Freeform 91"/>
              <p:cNvSpPr>
                <a:spLocks/>
              </p:cNvSpPr>
              <p:nvPr/>
            </p:nvSpPr>
            <p:spPr bwMode="auto">
              <a:xfrm>
                <a:off x="4612" y="3715"/>
                <a:ext cx="140" cy="11"/>
              </a:xfrm>
              <a:custGeom>
                <a:avLst/>
                <a:gdLst>
                  <a:gd name="T0" fmla="*/ 0 w 160"/>
                  <a:gd name="T1" fmla="*/ 6 h 11"/>
                  <a:gd name="T2" fmla="*/ 0 w 160"/>
                  <a:gd name="T3" fmla="*/ 6 h 11"/>
                  <a:gd name="T4" fmla="*/ 4 w 160"/>
                  <a:gd name="T5" fmla="*/ 6 h 11"/>
                  <a:gd name="T6" fmla="*/ 4 w 160"/>
                  <a:gd name="T7" fmla="*/ 6 h 11"/>
                  <a:gd name="T8" fmla="*/ 4 w 160"/>
                  <a:gd name="T9" fmla="*/ 6 h 11"/>
                  <a:gd name="T10" fmla="*/ 4 w 160"/>
                  <a:gd name="T11" fmla="*/ 6 h 11"/>
                  <a:gd name="T12" fmla="*/ 4 w 160"/>
                  <a:gd name="T13" fmla="*/ 0 h 11"/>
                  <a:gd name="T14" fmla="*/ 4 w 160"/>
                  <a:gd name="T15" fmla="*/ 6 h 11"/>
                  <a:gd name="T16" fmla="*/ 6 w 160"/>
                  <a:gd name="T17" fmla="*/ 6 h 11"/>
                  <a:gd name="T18" fmla="*/ 6 w 160"/>
                  <a:gd name="T19" fmla="*/ 6 h 11"/>
                  <a:gd name="T20" fmla="*/ 7 w 160"/>
                  <a:gd name="T21" fmla="*/ 0 h 11"/>
                  <a:gd name="T22" fmla="*/ 7 w 160"/>
                  <a:gd name="T23" fmla="*/ 6 h 11"/>
                  <a:gd name="T24" fmla="*/ 7 w 160"/>
                  <a:gd name="T25" fmla="*/ 6 h 11"/>
                  <a:gd name="T26" fmla="*/ 9 w 160"/>
                  <a:gd name="T27" fmla="*/ 6 h 11"/>
                  <a:gd name="T28" fmla="*/ 9 w 160"/>
                  <a:gd name="T29" fmla="*/ 6 h 11"/>
                  <a:gd name="T30" fmla="*/ 10 w 160"/>
                  <a:gd name="T31" fmla="*/ 6 h 11"/>
                  <a:gd name="T32" fmla="*/ 10 w 160"/>
                  <a:gd name="T33" fmla="*/ 6 h 11"/>
                  <a:gd name="T34" fmla="*/ 11 w 160"/>
                  <a:gd name="T35" fmla="*/ 6 h 11"/>
                  <a:gd name="T36" fmla="*/ 11 w 160"/>
                  <a:gd name="T37" fmla="*/ 6 h 11"/>
                  <a:gd name="T38" fmla="*/ 12 w 160"/>
                  <a:gd name="T39" fmla="*/ 6 h 11"/>
                  <a:gd name="T40" fmla="*/ 12 w 160"/>
                  <a:gd name="T41" fmla="*/ 6 h 11"/>
                  <a:gd name="T42" fmla="*/ 13 w 160"/>
                  <a:gd name="T43" fmla="*/ 6 h 11"/>
                  <a:gd name="T44" fmla="*/ 13 w 160"/>
                  <a:gd name="T45" fmla="*/ 6 h 11"/>
                  <a:gd name="T46" fmla="*/ 14 w 160"/>
                  <a:gd name="T47" fmla="*/ 6 h 11"/>
                  <a:gd name="T48" fmla="*/ 14 w 160"/>
                  <a:gd name="T49" fmla="*/ 6 h 11"/>
                  <a:gd name="T50" fmla="*/ 14 w 160"/>
                  <a:gd name="T51" fmla="*/ 6 h 11"/>
                  <a:gd name="T52" fmla="*/ 16 w 160"/>
                  <a:gd name="T53" fmla="*/ 11 h 11"/>
                  <a:gd name="T54" fmla="*/ 16 w 160"/>
                  <a:gd name="T55" fmla="*/ 6 h 11"/>
                  <a:gd name="T56" fmla="*/ 17 w 160"/>
                  <a:gd name="T57" fmla="*/ 6 h 11"/>
                  <a:gd name="T58" fmla="*/ 17 w 160"/>
                  <a:gd name="T59" fmla="*/ 6 h 11"/>
                  <a:gd name="T60" fmla="*/ 18 w 160"/>
                  <a:gd name="T61" fmla="*/ 6 h 11"/>
                  <a:gd name="T62" fmla="*/ 18 w 160"/>
                  <a:gd name="T63" fmla="*/ 6 h 11"/>
                  <a:gd name="T64" fmla="*/ 20 w 160"/>
                  <a:gd name="T65" fmla="*/ 6 h 11"/>
                  <a:gd name="T66" fmla="*/ 20 w 160"/>
                  <a:gd name="T67" fmla="*/ 6 h 11"/>
                  <a:gd name="T68" fmla="*/ 21 w 160"/>
                  <a:gd name="T69" fmla="*/ 6 h 11"/>
                  <a:gd name="T70" fmla="*/ 21 w 160"/>
                  <a:gd name="T71" fmla="*/ 6 h 11"/>
                  <a:gd name="T72" fmla="*/ 21 w 160"/>
                  <a:gd name="T73" fmla="*/ 6 h 11"/>
                  <a:gd name="T74" fmla="*/ 22 w 160"/>
                  <a:gd name="T75" fmla="*/ 6 h 11"/>
                  <a:gd name="T76" fmla="*/ 22 w 160"/>
                  <a:gd name="T77" fmla="*/ 11 h 11"/>
                  <a:gd name="T78" fmla="*/ 24 w 160"/>
                  <a:gd name="T79" fmla="*/ 6 h 11"/>
                  <a:gd name="T80" fmla="*/ 24 w 160"/>
                  <a:gd name="T81" fmla="*/ 6 h 11"/>
                  <a:gd name="T82" fmla="*/ 25 w 160"/>
                  <a:gd name="T83" fmla="*/ 6 h 11"/>
                  <a:gd name="T84" fmla="*/ 25 w 160"/>
                  <a:gd name="T85" fmla="*/ 11 h 11"/>
                  <a:gd name="T86" fmla="*/ 26 w 160"/>
                  <a:gd name="T87" fmla="*/ 11 h 11"/>
                  <a:gd name="T88" fmla="*/ 26 w 160"/>
                  <a:gd name="T89" fmla="*/ 6 h 11"/>
                  <a:gd name="T90" fmla="*/ 27 w 160"/>
                  <a:gd name="T91" fmla="*/ 11 h 11"/>
                  <a:gd name="T92" fmla="*/ 27 w 160"/>
                  <a:gd name="T93" fmla="*/ 6 h 11"/>
                  <a:gd name="T94" fmla="*/ 29 w 160"/>
                  <a:gd name="T95" fmla="*/ 6 h 11"/>
                  <a:gd name="T96" fmla="*/ 29 w 160"/>
                  <a:gd name="T97" fmla="*/ 6 h 11"/>
                  <a:gd name="T98" fmla="*/ 29 w 160"/>
                  <a:gd name="T99" fmla="*/ 6 h 11"/>
                  <a:gd name="T100" fmla="*/ 31 w 160"/>
                  <a:gd name="T101" fmla="*/ 11 h 11"/>
                  <a:gd name="T102" fmla="*/ 31 w 160"/>
                  <a:gd name="T103" fmla="*/ 11 h 11"/>
                  <a:gd name="T104" fmla="*/ 31 w 160"/>
                  <a:gd name="T105" fmla="*/ 6 h 11"/>
                  <a:gd name="T106" fmla="*/ 31 w 160"/>
                  <a:gd name="T107" fmla="*/ 6 h 11"/>
                  <a:gd name="T108" fmla="*/ 31 w 160"/>
                  <a:gd name="T109" fmla="*/ 11 h 11"/>
                  <a:gd name="T110" fmla="*/ 31 w 160"/>
                  <a:gd name="T111" fmla="*/ 11 h 11"/>
                  <a:gd name="T112" fmla="*/ 31 w 160"/>
                  <a:gd name="T113" fmla="*/ 11 h 11"/>
                  <a:gd name="T114" fmla="*/ 33 w 160"/>
                  <a:gd name="T115" fmla="*/ 6 h 11"/>
                  <a:gd name="T116" fmla="*/ 33 w 160"/>
                  <a:gd name="T117" fmla="*/ 6 h 11"/>
                  <a:gd name="T118" fmla="*/ 33 w 160"/>
                  <a:gd name="T119" fmla="*/ 6 h 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0" h="11">
                    <a:moveTo>
                      <a:pt x="0" y="6"/>
                    </a:moveTo>
                    <a:lnTo>
                      <a:pt x="0" y="6"/>
                    </a:lnTo>
                    <a:lnTo>
                      <a:pt x="7" y="6"/>
                    </a:lnTo>
                    <a:lnTo>
                      <a:pt x="13" y="6"/>
                    </a:lnTo>
                    <a:lnTo>
                      <a:pt x="19" y="0"/>
                    </a:lnTo>
                    <a:lnTo>
                      <a:pt x="19" y="6"/>
                    </a:lnTo>
                    <a:lnTo>
                      <a:pt x="26" y="6"/>
                    </a:lnTo>
                    <a:lnTo>
                      <a:pt x="32" y="0"/>
                    </a:lnTo>
                    <a:lnTo>
                      <a:pt x="32" y="6"/>
                    </a:lnTo>
                    <a:lnTo>
                      <a:pt x="39" y="6"/>
                    </a:lnTo>
                    <a:lnTo>
                      <a:pt x="45" y="6"/>
                    </a:lnTo>
                    <a:lnTo>
                      <a:pt x="51" y="6"/>
                    </a:lnTo>
                    <a:lnTo>
                      <a:pt x="58" y="6"/>
                    </a:lnTo>
                    <a:lnTo>
                      <a:pt x="64" y="6"/>
                    </a:lnTo>
                    <a:lnTo>
                      <a:pt x="70" y="6"/>
                    </a:lnTo>
                    <a:lnTo>
                      <a:pt x="77" y="11"/>
                    </a:lnTo>
                    <a:lnTo>
                      <a:pt x="77" y="6"/>
                    </a:lnTo>
                    <a:lnTo>
                      <a:pt x="83" y="6"/>
                    </a:lnTo>
                    <a:lnTo>
                      <a:pt x="90" y="6"/>
                    </a:lnTo>
                    <a:lnTo>
                      <a:pt x="96" y="6"/>
                    </a:lnTo>
                    <a:lnTo>
                      <a:pt x="102" y="6"/>
                    </a:lnTo>
                    <a:lnTo>
                      <a:pt x="109" y="6"/>
                    </a:lnTo>
                    <a:lnTo>
                      <a:pt x="109" y="11"/>
                    </a:lnTo>
                    <a:lnTo>
                      <a:pt x="115" y="6"/>
                    </a:lnTo>
                    <a:lnTo>
                      <a:pt x="121" y="6"/>
                    </a:lnTo>
                    <a:lnTo>
                      <a:pt x="121" y="11"/>
                    </a:lnTo>
                    <a:lnTo>
                      <a:pt x="128" y="11"/>
                    </a:lnTo>
                    <a:lnTo>
                      <a:pt x="128" y="6"/>
                    </a:lnTo>
                    <a:lnTo>
                      <a:pt x="134" y="11"/>
                    </a:lnTo>
                    <a:lnTo>
                      <a:pt x="134" y="6"/>
                    </a:lnTo>
                    <a:lnTo>
                      <a:pt x="141" y="6"/>
                    </a:lnTo>
                    <a:lnTo>
                      <a:pt x="147" y="11"/>
                    </a:lnTo>
                    <a:lnTo>
                      <a:pt x="147" y="6"/>
                    </a:lnTo>
                    <a:lnTo>
                      <a:pt x="153" y="11"/>
                    </a:lnTo>
                    <a:lnTo>
                      <a:pt x="160" y="6"/>
                    </a:lnTo>
                  </a:path>
                </a:pathLst>
              </a:custGeom>
              <a:noFill/>
              <a:ln w="12700" cmpd="sng">
                <a:solidFill>
                  <a:srgbClr val="0000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958" name="Group 92"/>
            <p:cNvGrpSpPr>
              <a:grpSpLocks/>
            </p:cNvGrpSpPr>
            <p:nvPr/>
          </p:nvGrpSpPr>
          <p:grpSpPr bwMode="auto">
            <a:xfrm>
              <a:off x="1298" y="3326"/>
              <a:ext cx="515" cy="158"/>
              <a:chOff x="4128" y="3630"/>
              <a:chExt cx="578" cy="125"/>
            </a:xfrm>
          </p:grpSpPr>
          <p:sp>
            <p:nvSpPr>
              <p:cNvPr id="33876" name="Freeform 93"/>
              <p:cNvSpPr>
                <a:spLocks/>
              </p:cNvSpPr>
              <p:nvPr/>
            </p:nvSpPr>
            <p:spPr bwMode="auto">
              <a:xfrm>
                <a:off x="4128" y="3630"/>
                <a:ext cx="139" cy="36"/>
              </a:xfrm>
              <a:custGeom>
                <a:avLst/>
                <a:gdLst>
                  <a:gd name="T0" fmla="*/ 1 w 224"/>
                  <a:gd name="T1" fmla="*/ 27 h 36"/>
                  <a:gd name="T2" fmla="*/ 1 w 224"/>
                  <a:gd name="T3" fmla="*/ 27 h 36"/>
                  <a:gd name="T4" fmla="*/ 1 w 224"/>
                  <a:gd name="T5" fmla="*/ 27 h 36"/>
                  <a:gd name="T6" fmla="*/ 1 w 224"/>
                  <a:gd name="T7" fmla="*/ 27 h 36"/>
                  <a:gd name="T8" fmla="*/ 1 w 224"/>
                  <a:gd name="T9" fmla="*/ 27 h 36"/>
                  <a:gd name="T10" fmla="*/ 1 w 224"/>
                  <a:gd name="T11" fmla="*/ 18 h 36"/>
                  <a:gd name="T12" fmla="*/ 1 w 224"/>
                  <a:gd name="T13" fmla="*/ 18 h 36"/>
                  <a:gd name="T14" fmla="*/ 1 w 224"/>
                  <a:gd name="T15" fmla="*/ 27 h 36"/>
                  <a:gd name="T16" fmla="*/ 1 w 224"/>
                  <a:gd name="T17" fmla="*/ 18 h 36"/>
                  <a:gd name="T18" fmla="*/ 1 w 224"/>
                  <a:gd name="T19" fmla="*/ 27 h 36"/>
                  <a:gd name="T20" fmla="*/ 1 w 224"/>
                  <a:gd name="T21" fmla="*/ 0 h 36"/>
                  <a:gd name="T22" fmla="*/ 1 w 224"/>
                  <a:gd name="T23" fmla="*/ 27 h 36"/>
                  <a:gd name="T24" fmla="*/ 1 w 224"/>
                  <a:gd name="T25" fmla="*/ 27 h 36"/>
                  <a:gd name="T26" fmla="*/ 1 w 224"/>
                  <a:gd name="T27" fmla="*/ 27 h 36"/>
                  <a:gd name="T28" fmla="*/ 1 w 224"/>
                  <a:gd name="T29" fmla="*/ 18 h 36"/>
                  <a:gd name="T30" fmla="*/ 1 w 224"/>
                  <a:gd name="T31" fmla="*/ 9 h 36"/>
                  <a:gd name="T32" fmla="*/ 1 w 224"/>
                  <a:gd name="T33" fmla="*/ 18 h 36"/>
                  <a:gd name="T34" fmla="*/ 1 w 224"/>
                  <a:gd name="T35" fmla="*/ 9 h 36"/>
                  <a:gd name="T36" fmla="*/ 1 w 224"/>
                  <a:gd name="T37" fmla="*/ 18 h 36"/>
                  <a:gd name="T38" fmla="*/ 1 w 224"/>
                  <a:gd name="T39" fmla="*/ 9 h 36"/>
                  <a:gd name="T40" fmla="*/ 1 w 224"/>
                  <a:gd name="T41" fmla="*/ 0 h 36"/>
                  <a:gd name="T42" fmla="*/ 1 w 224"/>
                  <a:gd name="T43" fmla="*/ 9 h 36"/>
                  <a:gd name="T44" fmla="*/ 1 w 224"/>
                  <a:gd name="T45" fmla="*/ 18 h 36"/>
                  <a:gd name="T46" fmla="*/ 1 w 224"/>
                  <a:gd name="T47" fmla="*/ 27 h 36"/>
                  <a:gd name="T48" fmla="*/ 1 w 224"/>
                  <a:gd name="T49" fmla="*/ 18 h 36"/>
                  <a:gd name="T50" fmla="*/ 1 w 224"/>
                  <a:gd name="T51" fmla="*/ 18 h 36"/>
                  <a:gd name="T52" fmla="*/ 1 w 224"/>
                  <a:gd name="T53" fmla="*/ 9 h 36"/>
                  <a:gd name="T54" fmla="*/ 1 w 224"/>
                  <a:gd name="T55" fmla="*/ 27 h 36"/>
                  <a:gd name="T56" fmla="*/ 1 w 224"/>
                  <a:gd name="T57" fmla="*/ 27 h 36"/>
                  <a:gd name="T58" fmla="*/ 1 w 224"/>
                  <a:gd name="T59" fmla="*/ 27 h 36"/>
                  <a:gd name="T60" fmla="*/ 1 w 224"/>
                  <a:gd name="T61" fmla="*/ 18 h 36"/>
                  <a:gd name="T62" fmla="*/ 1 w 224"/>
                  <a:gd name="T63" fmla="*/ 18 h 36"/>
                  <a:gd name="T64" fmla="*/ 1 w 224"/>
                  <a:gd name="T65" fmla="*/ 27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4" h="36">
                    <a:moveTo>
                      <a:pt x="0" y="27"/>
                    </a:moveTo>
                    <a:lnTo>
                      <a:pt x="8" y="27"/>
                    </a:lnTo>
                    <a:lnTo>
                      <a:pt x="16" y="27"/>
                    </a:lnTo>
                    <a:lnTo>
                      <a:pt x="16" y="36"/>
                    </a:lnTo>
                    <a:lnTo>
                      <a:pt x="24" y="27"/>
                    </a:lnTo>
                    <a:lnTo>
                      <a:pt x="24" y="36"/>
                    </a:lnTo>
                    <a:lnTo>
                      <a:pt x="32" y="27"/>
                    </a:lnTo>
                    <a:lnTo>
                      <a:pt x="40" y="27"/>
                    </a:lnTo>
                    <a:lnTo>
                      <a:pt x="48" y="18"/>
                    </a:lnTo>
                    <a:lnTo>
                      <a:pt x="56" y="27"/>
                    </a:lnTo>
                    <a:lnTo>
                      <a:pt x="64" y="27"/>
                    </a:lnTo>
                    <a:lnTo>
                      <a:pt x="64" y="18"/>
                    </a:lnTo>
                    <a:lnTo>
                      <a:pt x="72" y="27"/>
                    </a:lnTo>
                    <a:lnTo>
                      <a:pt x="80" y="18"/>
                    </a:lnTo>
                    <a:lnTo>
                      <a:pt x="80" y="0"/>
                    </a:lnTo>
                    <a:lnTo>
                      <a:pt x="88" y="9"/>
                    </a:lnTo>
                    <a:lnTo>
                      <a:pt x="88" y="27"/>
                    </a:lnTo>
                    <a:lnTo>
                      <a:pt x="96" y="9"/>
                    </a:lnTo>
                    <a:lnTo>
                      <a:pt x="96" y="27"/>
                    </a:lnTo>
                    <a:lnTo>
                      <a:pt x="104" y="27"/>
                    </a:lnTo>
                    <a:lnTo>
                      <a:pt x="112" y="18"/>
                    </a:lnTo>
                    <a:lnTo>
                      <a:pt x="120" y="9"/>
                    </a:lnTo>
                    <a:lnTo>
                      <a:pt x="120" y="18"/>
                    </a:lnTo>
                    <a:lnTo>
                      <a:pt x="128" y="18"/>
                    </a:lnTo>
                    <a:lnTo>
                      <a:pt x="136" y="9"/>
                    </a:lnTo>
                    <a:lnTo>
                      <a:pt x="136" y="18"/>
                    </a:lnTo>
                    <a:lnTo>
                      <a:pt x="144" y="18"/>
                    </a:lnTo>
                    <a:lnTo>
                      <a:pt x="144" y="9"/>
                    </a:lnTo>
                    <a:lnTo>
                      <a:pt x="152" y="9"/>
                    </a:lnTo>
                    <a:lnTo>
                      <a:pt x="160" y="0"/>
                    </a:lnTo>
                    <a:lnTo>
                      <a:pt x="160" y="27"/>
                    </a:lnTo>
                    <a:lnTo>
                      <a:pt x="168" y="9"/>
                    </a:lnTo>
                    <a:lnTo>
                      <a:pt x="176" y="18"/>
                    </a:lnTo>
                    <a:lnTo>
                      <a:pt x="176" y="9"/>
                    </a:lnTo>
                    <a:lnTo>
                      <a:pt x="184" y="27"/>
                    </a:lnTo>
                    <a:lnTo>
                      <a:pt x="184" y="0"/>
                    </a:lnTo>
                    <a:lnTo>
                      <a:pt x="192" y="18"/>
                    </a:lnTo>
                    <a:lnTo>
                      <a:pt x="192" y="27"/>
                    </a:lnTo>
                    <a:lnTo>
                      <a:pt x="200" y="9"/>
                    </a:lnTo>
                    <a:lnTo>
                      <a:pt x="200" y="27"/>
                    </a:lnTo>
                    <a:lnTo>
                      <a:pt x="208" y="27"/>
                    </a:lnTo>
                    <a:lnTo>
                      <a:pt x="216" y="27"/>
                    </a:lnTo>
                    <a:lnTo>
                      <a:pt x="216" y="18"/>
                    </a:lnTo>
                    <a:lnTo>
                      <a:pt x="224" y="18"/>
                    </a:lnTo>
                    <a:lnTo>
                      <a:pt x="224" y="27"/>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77" name="Freeform 94"/>
              <p:cNvSpPr>
                <a:spLocks/>
              </p:cNvSpPr>
              <p:nvPr/>
            </p:nvSpPr>
            <p:spPr bwMode="auto">
              <a:xfrm>
                <a:off x="4272" y="3648"/>
                <a:ext cx="434" cy="107"/>
              </a:xfrm>
              <a:custGeom>
                <a:avLst/>
                <a:gdLst>
                  <a:gd name="T0" fmla="*/ 212473232 w 88"/>
                  <a:gd name="T1" fmla="*/ 2147483647 h 12"/>
                  <a:gd name="T2" fmla="*/ 417911664 w 88"/>
                  <a:gd name="T3" fmla="*/ 2147483647 h 12"/>
                  <a:gd name="T4" fmla="*/ 842440305 w 88"/>
                  <a:gd name="T5" fmla="*/ 2147483647 h 12"/>
                  <a:gd name="T6" fmla="*/ 1047879349 w 88"/>
                  <a:gd name="T7" fmla="*/ 2147483647 h 12"/>
                  <a:gd name="T8" fmla="*/ 1472393253 w 88"/>
                  <a:gd name="T9" fmla="*/ 2147483647 h 12"/>
                  <a:gd name="T10" fmla="*/ 2061064343 w 88"/>
                  <a:gd name="T11" fmla="*/ 2147483647 h 12"/>
                  <a:gd name="T12" fmla="*/ 2147483647 w 88"/>
                  <a:gd name="T13" fmla="*/ 2147483647 h 12"/>
                  <a:gd name="T14" fmla="*/ 2147483647 w 88"/>
                  <a:gd name="T15" fmla="*/ 2147483647 h 12"/>
                  <a:gd name="T16" fmla="*/ 2147483647 w 88"/>
                  <a:gd name="T17" fmla="*/ 2147483647 h 12"/>
                  <a:gd name="T18" fmla="*/ 2147483647 w 88"/>
                  <a:gd name="T19" fmla="*/ 2147483647 h 12"/>
                  <a:gd name="T20" fmla="*/ 2147483647 w 88"/>
                  <a:gd name="T21" fmla="*/ 2147483647 h 12"/>
                  <a:gd name="T22" fmla="*/ 2147483647 w 88"/>
                  <a:gd name="T23" fmla="*/ 2147483647 h 12"/>
                  <a:gd name="T24" fmla="*/ 2147483647 w 88"/>
                  <a:gd name="T25" fmla="*/ 2147483647 h 12"/>
                  <a:gd name="T26" fmla="*/ 2147483647 w 88"/>
                  <a:gd name="T27" fmla="*/ 2147483647 h 12"/>
                  <a:gd name="T28" fmla="*/ 2147483647 w 88"/>
                  <a:gd name="T29" fmla="*/ 2147483647 h 12"/>
                  <a:gd name="T30" fmla="*/ 2147483647 w 88"/>
                  <a:gd name="T31" fmla="*/ 2147483647 h 12"/>
                  <a:gd name="T32" fmla="*/ 2147483647 w 88"/>
                  <a:gd name="T33" fmla="*/ 2147483647 h 12"/>
                  <a:gd name="T34" fmla="*/ 2147483647 w 88"/>
                  <a:gd name="T35" fmla="*/ 2147483647 h 12"/>
                  <a:gd name="T36" fmla="*/ 2147483647 w 88"/>
                  <a:gd name="T37" fmla="*/ 2147483647 h 12"/>
                  <a:gd name="T38" fmla="*/ 2147483647 w 88"/>
                  <a:gd name="T39" fmla="*/ 2147483647 h 12"/>
                  <a:gd name="T40" fmla="*/ 2147483647 w 88"/>
                  <a:gd name="T41" fmla="*/ 2147483647 h 12"/>
                  <a:gd name="T42" fmla="*/ 2147483647 w 88"/>
                  <a:gd name="T43" fmla="*/ 2147483647 h 12"/>
                  <a:gd name="T44" fmla="*/ 2147483647 w 88"/>
                  <a:gd name="T45" fmla="*/ 2147483647 h 12"/>
                  <a:gd name="T46" fmla="*/ 2147483647 w 88"/>
                  <a:gd name="T47" fmla="*/ 2147483647 h 12"/>
                  <a:gd name="T48" fmla="*/ 2147483647 w 88"/>
                  <a:gd name="T49" fmla="*/ 2147483647 h 12"/>
                  <a:gd name="T50" fmla="*/ 2147483647 w 88"/>
                  <a:gd name="T51" fmla="*/ 2147483647 h 12"/>
                  <a:gd name="T52" fmla="*/ 2147483647 w 88"/>
                  <a:gd name="T53" fmla="*/ 2147483647 h 12"/>
                  <a:gd name="T54" fmla="*/ 2147483647 w 88"/>
                  <a:gd name="T55" fmla="*/ 2147483647 h 12"/>
                  <a:gd name="T56" fmla="*/ 2147483647 w 88"/>
                  <a:gd name="T57" fmla="*/ 2147483647 h 12"/>
                  <a:gd name="T58" fmla="*/ 2147483647 w 88"/>
                  <a:gd name="T59" fmla="*/ 2147483647 h 12"/>
                  <a:gd name="T60" fmla="*/ 2147483647 w 88"/>
                  <a:gd name="T61" fmla="*/ 2147483647 h 12"/>
                  <a:gd name="T62" fmla="*/ 2147483647 w 88"/>
                  <a:gd name="T63" fmla="*/ 2147483647 h 12"/>
                  <a:gd name="T64" fmla="*/ 2147483647 w 88"/>
                  <a:gd name="T65" fmla="*/ 2147483647 h 12"/>
                  <a:gd name="T66" fmla="*/ 2147483647 w 88"/>
                  <a:gd name="T67" fmla="*/ 2147483647 h 12"/>
                  <a:gd name="T68" fmla="*/ 2147483647 w 88"/>
                  <a:gd name="T69" fmla="*/ 2147483647 h 12"/>
                  <a:gd name="T70" fmla="*/ 2147483647 w 88"/>
                  <a:gd name="T71" fmla="*/ 2147483647 h 12"/>
                  <a:gd name="T72" fmla="*/ 2147483647 w 88"/>
                  <a:gd name="T73" fmla="*/ 2147483647 h 12"/>
                  <a:gd name="T74" fmla="*/ 2147483647 w 88"/>
                  <a:gd name="T75" fmla="*/ 2147483647 h 12"/>
                  <a:gd name="T76" fmla="*/ 2147483647 w 88"/>
                  <a:gd name="T77" fmla="*/ 2147483647 h 12"/>
                  <a:gd name="T78" fmla="*/ 2147483647 w 88"/>
                  <a:gd name="T79" fmla="*/ 2147483647 h 12"/>
                  <a:gd name="T80" fmla="*/ 2147483647 w 88"/>
                  <a:gd name="T81" fmla="*/ 2147483647 h 12"/>
                  <a:gd name="T82" fmla="*/ 2147483647 w 88"/>
                  <a:gd name="T83" fmla="*/ 2147483647 h 12"/>
                  <a:gd name="T84" fmla="*/ 2147483647 w 88"/>
                  <a:gd name="T85" fmla="*/ 2147483647 h 12"/>
                  <a:gd name="T86" fmla="*/ 2147483647 w 88"/>
                  <a:gd name="T87" fmla="*/ 2147483647 h 12"/>
                  <a:gd name="T88" fmla="*/ 2147483647 w 88"/>
                  <a:gd name="T89" fmla="*/ 2147483647 h 12"/>
                  <a:gd name="T90" fmla="*/ 2147483647 w 88"/>
                  <a:gd name="T91" fmla="*/ 2147483647 h 12"/>
                  <a:gd name="T92" fmla="*/ 2147483647 w 88"/>
                  <a:gd name="T93" fmla="*/ 2147483647 h 12"/>
                  <a:gd name="T94" fmla="*/ 2147483647 w 88"/>
                  <a:gd name="T95" fmla="*/ 2147483647 h 12"/>
                  <a:gd name="T96" fmla="*/ 2147483647 w 88"/>
                  <a:gd name="T97" fmla="*/ 2147483647 h 12"/>
                  <a:gd name="T98" fmla="*/ 2147483647 w 88"/>
                  <a:gd name="T99" fmla="*/ 2147483647 h 12"/>
                  <a:gd name="T100" fmla="*/ 2147483647 w 88"/>
                  <a:gd name="T101" fmla="*/ 2147483647 h 12"/>
                  <a:gd name="T102" fmla="*/ 2147483647 w 88"/>
                  <a:gd name="T103" fmla="*/ 2147483647 h 12"/>
                  <a:gd name="T104" fmla="*/ 2147483647 w 88"/>
                  <a:gd name="T105" fmla="*/ 2147483647 h 12"/>
                  <a:gd name="T106" fmla="*/ 2147483647 w 88"/>
                  <a:gd name="T107" fmla="*/ 2147483647 h 12"/>
                  <a:gd name="T108" fmla="*/ 2147483647 w 88"/>
                  <a:gd name="T109" fmla="*/ 2147483647 h 12"/>
                  <a:gd name="T110" fmla="*/ 2147483647 w 88"/>
                  <a:gd name="T111" fmla="*/ 2147483647 h 12"/>
                  <a:gd name="T112" fmla="*/ 2147483647 w 88"/>
                  <a:gd name="T113" fmla="*/ 2147483647 h 12"/>
                  <a:gd name="T114" fmla="*/ 2147483647 w 88"/>
                  <a:gd name="T115" fmla="*/ 2147483647 h 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8" h="12">
                    <a:moveTo>
                      <a:pt x="0" y="0"/>
                    </a:moveTo>
                    <a:lnTo>
                      <a:pt x="0" y="0"/>
                    </a:lnTo>
                    <a:lnTo>
                      <a:pt x="1" y="2"/>
                    </a:lnTo>
                    <a:lnTo>
                      <a:pt x="1" y="3"/>
                    </a:lnTo>
                    <a:lnTo>
                      <a:pt x="1" y="5"/>
                    </a:lnTo>
                    <a:lnTo>
                      <a:pt x="2" y="4"/>
                    </a:lnTo>
                    <a:lnTo>
                      <a:pt x="2" y="5"/>
                    </a:lnTo>
                    <a:lnTo>
                      <a:pt x="3" y="7"/>
                    </a:lnTo>
                    <a:lnTo>
                      <a:pt x="3" y="8"/>
                    </a:lnTo>
                    <a:lnTo>
                      <a:pt x="3" y="9"/>
                    </a:lnTo>
                    <a:lnTo>
                      <a:pt x="3" y="8"/>
                    </a:lnTo>
                    <a:lnTo>
                      <a:pt x="4" y="8"/>
                    </a:lnTo>
                    <a:lnTo>
                      <a:pt x="4" y="7"/>
                    </a:lnTo>
                    <a:lnTo>
                      <a:pt x="4" y="8"/>
                    </a:lnTo>
                    <a:lnTo>
                      <a:pt x="4" y="10"/>
                    </a:lnTo>
                    <a:lnTo>
                      <a:pt x="4" y="8"/>
                    </a:lnTo>
                    <a:lnTo>
                      <a:pt x="5" y="10"/>
                    </a:lnTo>
                    <a:lnTo>
                      <a:pt x="6" y="10"/>
                    </a:lnTo>
                    <a:lnTo>
                      <a:pt x="6" y="9"/>
                    </a:lnTo>
                    <a:lnTo>
                      <a:pt x="7" y="10"/>
                    </a:lnTo>
                    <a:lnTo>
                      <a:pt x="7" y="12"/>
                    </a:lnTo>
                    <a:lnTo>
                      <a:pt x="8" y="12"/>
                    </a:lnTo>
                    <a:lnTo>
                      <a:pt x="8" y="8"/>
                    </a:lnTo>
                    <a:lnTo>
                      <a:pt x="9" y="11"/>
                    </a:lnTo>
                    <a:lnTo>
                      <a:pt x="10" y="10"/>
                    </a:lnTo>
                    <a:lnTo>
                      <a:pt x="11" y="10"/>
                    </a:lnTo>
                    <a:lnTo>
                      <a:pt x="12" y="10"/>
                    </a:lnTo>
                    <a:lnTo>
                      <a:pt x="12" y="12"/>
                    </a:lnTo>
                    <a:lnTo>
                      <a:pt x="13" y="10"/>
                    </a:lnTo>
                    <a:lnTo>
                      <a:pt x="13" y="11"/>
                    </a:lnTo>
                    <a:lnTo>
                      <a:pt x="14" y="10"/>
                    </a:lnTo>
                    <a:lnTo>
                      <a:pt x="15" y="11"/>
                    </a:lnTo>
                    <a:lnTo>
                      <a:pt x="15" y="10"/>
                    </a:lnTo>
                    <a:lnTo>
                      <a:pt x="15" y="11"/>
                    </a:lnTo>
                    <a:lnTo>
                      <a:pt x="15" y="10"/>
                    </a:lnTo>
                    <a:lnTo>
                      <a:pt x="16" y="11"/>
                    </a:lnTo>
                    <a:lnTo>
                      <a:pt x="16" y="10"/>
                    </a:lnTo>
                    <a:lnTo>
                      <a:pt x="17" y="12"/>
                    </a:lnTo>
                    <a:lnTo>
                      <a:pt x="17" y="10"/>
                    </a:lnTo>
                    <a:lnTo>
                      <a:pt x="18" y="10"/>
                    </a:lnTo>
                    <a:lnTo>
                      <a:pt x="19" y="10"/>
                    </a:lnTo>
                    <a:lnTo>
                      <a:pt x="20" y="11"/>
                    </a:lnTo>
                    <a:lnTo>
                      <a:pt x="21" y="11"/>
                    </a:lnTo>
                    <a:lnTo>
                      <a:pt x="21" y="10"/>
                    </a:lnTo>
                    <a:lnTo>
                      <a:pt x="21" y="11"/>
                    </a:lnTo>
                    <a:lnTo>
                      <a:pt x="22" y="12"/>
                    </a:lnTo>
                    <a:lnTo>
                      <a:pt x="22" y="11"/>
                    </a:lnTo>
                    <a:lnTo>
                      <a:pt x="23" y="11"/>
                    </a:lnTo>
                    <a:lnTo>
                      <a:pt x="23" y="10"/>
                    </a:lnTo>
                    <a:lnTo>
                      <a:pt x="24" y="10"/>
                    </a:lnTo>
                    <a:lnTo>
                      <a:pt x="24" y="11"/>
                    </a:lnTo>
                    <a:lnTo>
                      <a:pt x="25" y="10"/>
                    </a:lnTo>
                    <a:lnTo>
                      <a:pt x="26" y="12"/>
                    </a:lnTo>
                    <a:lnTo>
                      <a:pt x="26" y="11"/>
                    </a:lnTo>
                    <a:lnTo>
                      <a:pt x="27" y="10"/>
                    </a:lnTo>
                    <a:lnTo>
                      <a:pt x="28" y="11"/>
                    </a:lnTo>
                    <a:lnTo>
                      <a:pt x="28" y="10"/>
                    </a:lnTo>
                    <a:lnTo>
                      <a:pt x="29" y="10"/>
                    </a:lnTo>
                    <a:lnTo>
                      <a:pt x="30" y="10"/>
                    </a:lnTo>
                    <a:lnTo>
                      <a:pt x="30" y="12"/>
                    </a:lnTo>
                    <a:lnTo>
                      <a:pt x="31" y="10"/>
                    </a:lnTo>
                    <a:lnTo>
                      <a:pt x="31" y="11"/>
                    </a:lnTo>
                    <a:lnTo>
                      <a:pt x="32" y="10"/>
                    </a:lnTo>
                    <a:lnTo>
                      <a:pt x="33" y="10"/>
                    </a:lnTo>
                    <a:lnTo>
                      <a:pt x="33" y="9"/>
                    </a:lnTo>
                    <a:lnTo>
                      <a:pt x="34" y="11"/>
                    </a:lnTo>
                    <a:lnTo>
                      <a:pt x="34" y="10"/>
                    </a:lnTo>
                    <a:lnTo>
                      <a:pt x="35" y="10"/>
                    </a:lnTo>
                    <a:lnTo>
                      <a:pt x="36" y="10"/>
                    </a:lnTo>
                    <a:lnTo>
                      <a:pt x="37" y="11"/>
                    </a:lnTo>
                    <a:lnTo>
                      <a:pt x="37" y="10"/>
                    </a:lnTo>
                    <a:lnTo>
                      <a:pt x="38" y="11"/>
                    </a:lnTo>
                    <a:lnTo>
                      <a:pt x="38" y="10"/>
                    </a:lnTo>
                    <a:lnTo>
                      <a:pt x="39" y="10"/>
                    </a:lnTo>
                    <a:lnTo>
                      <a:pt x="39" y="11"/>
                    </a:lnTo>
                    <a:lnTo>
                      <a:pt x="40" y="9"/>
                    </a:lnTo>
                    <a:lnTo>
                      <a:pt x="40" y="10"/>
                    </a:lnTo>
                    <a:lnTo>
                      <a:pt x="41" y="10"/>
                    </a:lnTo>
                    <a:lnTo>
                      <a:pt x="42" y="10"/>
                    </a:lnTo>
                    <a:lnTo>
                      <a:pt x="43" y="11"/>
                    </a:lnTo>
                    <a:lnTo>
                      <a:pt x="43" y="10"/>
                    </a:lnTo>
                    <a:lnTo>
                      <a:pt x="44" y="10"/>
                    </a:lnTo>
                    <a:lnTo>
                      <a:pt x="44" y="11"/>
                    </a:lnTo>
                    <a:lnTo>
                      <a:pt x="44" y="10"/>
                    </a:lnTo>
                    <a:lnTo>
                      <a:pt x="45" y="10"/>
                    </a:lnTo>
                    <a:lnTo>
                      <a:pt x="46" y="12"/>
                    </a:lnTo>
                    <a:lnTo>
                      <a:pt x="46" y="10"/>
                    </a:lnTo>
                    <a:lnTo>
                      <a:pt x="47" y="11"/>
                    </a:lnTo>
                    <a:lnTo>
                      <a:pt x="47" y="9"/>
                    </a:lnTo>
                    <a:lnTo>
                      <a:pt x="47" y="10"/>
                    </a:lnTo>
                    <a:lnTo>
                      <a:pt x="47" y="11"/>
                    </a:lnTo>
                    <a:lnTo>
                      <a:pt x="48" y="10"/>
                    </a:lnTo>
                    <a:lnTo>
                      <a:pt x="48" y="11"/>
                    </a:lnTo>
                    <a:lnTo>
                      <a:pt x="48" y="10"/>
                    </a:lnTo>
                    <a:lnTo>
                      <a:pt x="49" y="10"/>
                    </a:lnTo>
                    <a:lnTo>
                      <a:pt x="49" y="9"/>
                    </a:lnTo>
                    <a:lnTo>
                      <a:pt x="49" y="11"/>
                    </a:lnTo>
                    <a:lnTo>
                      <a:pt x="50" y="10"/>
                    </a:lnTo>
                    <a:lnTo>
                      <a:pt x="50" y="11"/>
                    </a:lnTo>
                    <a:lnTo>
                      <a:pt x="51" y="10"/>
                    </a:lnTo>
                    <a:lnTo>
                      <a:pt x="52" y="10"/>
                    </a:lnTo>
                    <a:lnTo>
                      <a:pt x="52" y="9"/>
                    </a:lnTo>
                    <a:lnTo>
                      <a:pt x="52" y="10"/>
                    </a:lnTo>
                    <a:lnTo>
                      <a:pt x="53" y="10"/>
                    </a:lnTo>
                    <a:lnTo>
                      <a:pt x="53" y="9"/>
                    </a:lnTo>
                    <a:lnTo>
                      <a:pt x="53" y="10"/>
                    </a:lnTo>
                    <a:lnTo>
                      <a:pt x="54" y="10"/>
                    </a:lnTo>
                    <a:lnTo>
                      <a:pt x="54" y="11"/>
                    </a:lnTo>
                    <a:lnTo>
                      <a:pt x="54" y="9"/>
                    </a:lnTo>
                    <a:lnTo>
                      <a:pt x="55" y="11"/>
                    </a:lnTo>
                    <a:lnTo>
                      <a:pt x="55" y="10"/>
                    </a:lnTo>
                    <a:lnTo>
                      <a:pt x="56" y="10"/>
                    </a:lnTo>
                    <a:lnTo>
                      <a:pt x="56" y="11"/>
                    </a:lnTo>
                    <a:lnTo>
                      <a:pt x="56" y="10"/>
                    </a:lnTo>
                    <a:lnTo>
                      <a:pt x="57" y="10"/>
                    </a:lnTo>
                    <a:lnTo>
                      <a:pt x="57" y="9"/>
                    </a:lnTo>
                    <a:lnTo>
                      <a:pt x="58" y="10"/>
                    </a:lnTo>
                    <a:lnTo>
                      <a:pt x="58" y="9"/>
                    </a:lnTo>
                    <a:lnTo>
                      <a:pt x="58" y="11"/>
                    </a:lnTo>
                    <a:lnTo>
                      <a:pt x="59" y="10"/>
                    </a:lnTo>
                    <a:lnTo>
                      <a:pt x="59" y="11"/>
                    </a:lnTo>
                    <a:lnTo>
                      <a:pt x="60" y="10"/>
                    </a:lnTo>
                    <a:lnTo>
                      <a:pt x="61" y="10"/>
                    </a:lnTo>
                    <a:lnTo>
                      <a:pt x="61" y="9"/>
                    </a:lnTo>
                    <a:lnTo>
                      <a:pt x="61" y="10"/>
                    </a:lnTo>
                    <a:lnTo>
                      <a:pt x="62" y="10"/>
                    </a:lnTo>
                    <a:lnTo>
                      <a:pt x="62" y="9"/>
                    </a:lnTo>
                    <a:lnTo>
                      <a:pt x="62" y="11"/>
                    </a:lnTo>
                    <a:lnTo>
                      <a:pt x="62" y="10"/>
                    </a:lnTo>
                    <a:lnTo>
                      <a:pt x="63" y="9"/>
                    </a:lnTo>
                    <a:lnTo>
                      <a:pt x="63" y="10"/>
                    </a:lnTo>
                    <a:lnTo>
                      <a:pt x="64" y="10"/>
                    </a:lnTo>
                    <a:lnTo>
                      <a:pt x="64" y="9"/>
                    </a:lnTo>
                    <a:lnTo>
                      <a:pt x="64" y="10"/>
                    </a:lnTo>
                    <a:lnTo>
                      <a:pt x="65" y="10"/>
                    </a:lnTo>
                    <a:lnTo>
                      <a:pt x="66" y="10"/>
                    </a:lnTo>
                    <a:lnTo>
                      <a:pt x="66" y="9"/>
                    </a:lnTo>
                    <a:lnTo>
                      <a:pt x="67" y="10"/>
                    </a:lnTo>
                    <a:lnTo>
                      <a:pt x="67" y="9"/>
                    </a:lnTo>
                    <a:lnTo>
                      <a:pt x="67" y="10"/>
                    </a:lnTo>
                    <a:lnTo>
                      <a:pt x="68" y="10"/>
                    </a:lnTo>
                    <a:lnTo>
                      <a:pt x="69" y="10"/>
                    </a:lnTo>
                    <a:lnTo>
                      <a:pt x="69" y="8"/>
                    </a:lnTo>
                    <a:lnTo>
                      <a:pt x="69" y="10"/>
                    </a:lnTo>
                    <a:lnTo>
                      <a:pt x="70" y="10"/>
                    </a:lnTo>
                    <a:lnTo>
                      <a:pt x="70" y="9"/>
                    </a:lnTo>
                    <a:lnTo>
                      <a:pt x="70" y="11"/>
                    </a:lnTo>
                    <a:lnTo>
                      <a:pt x="71" y="10"/>
                    </a:lnTo>
                    <a:lnTo>
                      <a:pt x="71" y="9"/>
                    </a:lnTo>
                    <a:lnTo>
                      <a:pt x="71" y="10"/>
                    </a:lnTo>
                    <a:lnTo>
                      <a:pt x="72" y="10"/>
                    </a:lnTo>
                    <a:lnTo>
                      <a:pt x="72" y="11"/>
                    </a:lnTo>
                    <a:lnTo>
                      <a:pt x="72" y="10"/>
                    </a:lnTo>
                    <a:lnTo>
                      <a:pt x="73" y="10"/>
                    </a:lnTo>
                    <a:lnTo>
                      <a:pt x="74" y="10"/>
                    </a:lnTo>
                    <a:lnTo>
                      <a:pt x="75" y="10"/>
                    </a:lnTo>
                    <a:lnTo>
                      <a:pt x="76" y="10"/>
                    </a:lnTo>
                    <a:lnTo>
                      <a:pt x="77" y="9"/>
                    </a:lnTo>
                    <a:lnTo>
                      <a:pt x="77" y="11"/>
                    </a:lnTo>
                    <a:lnTo>
                      <a:pt x="77" y="8"/>
                    </a:lnTo>
                    <a:lnTo>
                      <a:pt x="78" y="8"/>
                    </a:lnTo>
                    <a:lnTo>
                      <a:pt x="78" y="10"/>
                    </a:lnTo>
                    <a:lnTo>
                      <a:pt x="79" y="9"/>
                    </a:lnTo>
                    <a:lnTo>
                      <a:pt x="79" y="10"/>
                    </a:lnTo>
                    <a:lnTo>
                      <a:pt x="80" y="10"/>
                    </a:lnTo>
                    <a:lnTo>
                      <a:pt x="81" y="10"/>
                    </a:lnTo>
                    <a:lnTo>
                      <a:pt x="82" y="9"/>
                    </a:lnTo>
                    <a:lnTo>
                      <a:pt x="82" y="10"/>
                    </a:lnTo>
                    <a:lnTo>
                      <a:pt x="83" y="9"/>
                    </a:lnTo>
                    <a:lnTo>
                      <a:pt x="83" y="8"/>
                    </a:lnTo>
                    <a:lnTo>
                      <a:pt x="83" y="10"/>
                    </a:lnTo>
                    <a:lnTo>
                      <a:pt x="83" y="9"/>
                    </a:lnTo>
                    <a:lnTo>
                      <a:pt x="84" y="10"/>
                    </a:lnTo>
                    <a:lnTo>
                      <a:pt x="85" y="10"/>
                    </a:lnTo>
                    <a:lnTo>
                      <a:pt x="85" y="9"/>
                    </a:lnTo>
                    <a:lnTo>
                      <a:pt x="85" y="10"/>
                    </a:lnTo>
                    <a:lnTo>
                      <a:pt x="86" y="8"/>
                    </a:lnTo>
                    <a:lnTo>
                      <a:pt x="86" y="9"/>
                    </a:lnTo>
                    <a:lnTo>
                      <a:pt x="86" y="10"/>
                    </a:lnTo>
                    <a:lnTo>
                      <a:pt x="87" y="10"/>
                    </a:lnTo>
                    <a:lnTo>
                      <a:pt x="87" y="9"/>
                    </a:lnTo>
                    <a:lnTo>
                      <a:pt x="87" y="10"/>
                    </a:lnTo>
                    <a:lnTo>
                      <a:pt x="88" y="9"/>
                    </a:lnTo>
                    <a:lnTo>
                      <a:pt x="88" y="10"/>
                    </a:lnTo>
                    <a:lnTo>
                      <a:pt x="88"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3853" name="Freeform 95"/>
            <p:cNvSpPr>
              <a:spLocks/>
            </p:cNvSpPr>
            <p:nvPr/>
          </p:nvSpPr>
          <p:spPr bwMode="auto">
            <a:xfrm>
              <a:off x="1424" y="3361"/>
              <a:ext cx="562" cy="342"/>
            </a:xfrm>
            <a:custGeom>
              <a:avLst/>
              <a:gdLst>
                <a:gd name="T0" fmla="*/ 1 w 992"/>
                <a:gd name="T1" fmla="*/ 2534 h 284"/>
                <a:gd name="T2" fmla="*/ 1 w 992"/>
                <a:gd name="T3" fmla="*/ 2583 h 284"/>
                <a:gd name="T4" fmla="*/ 1 w 992"/>
                <a:gd name="T5" fmla="*/ 2642 h 284"/>
                <a:gd name="T6" fmla="*/ 1 w 992"/>
                <a:gd name="T7" fmla="*/ 2358 h 284"/>
                <a:gd name="T8" fmla="*/ 1 w 992"/>
                <a:gd name="T9" fmla="*/ 2316 h 284"/>
                <a:gd name="T10" fmla="*/ 1 w 992"/>
                <a:gd name="T11" fmla="*/ 2194 h 284"/>
                <a:gd name="T12" fmla="*/ 1 w 992"/>
                <a:gd name="T13" fmla="*/ 2194 h 284"/>
                <a:gd name="T14" fmla="*/ 1 w 992"/>
                <a:gd name="T15" fmla="*/ 2081 h 284"/>
                <a:gd name="T16" fmla="*/ 1 w 992"/>
                <a:gd name="T17" fmla="*/ 2081 h 284"/>
                <a:gd name="T18" fmla="*/ 1 w 992"/>
                <a:gd name="T19" fmla="*/ 2081 h 284"/>
                <a:gd name="T20" fmla="*/ 1 w 992"/>
                <a:gd name="T21" fmla="*/ 1907 h 284"/>
                <a:gd name="T22" fmla="*/ 1 w 992"/>
                <a:gd name="T23" fmla="*/ 1853 h 284"/>
                <a:gd name="T24" fmla="*/ 1 w 992"/>
                <a:gd name="T25" fmla="*/ 1853 h 284"/>
                <a:gd name="T26" fmla="*/ 1 w 992"/>
                <a:gd name="T27" fmla="*/ 1738 h 284"/>
                <a:gd name="T28" fmla="*/ 1 w 992"/>
                <a:gd name="T29" fmla="*/ 1794 h 284"/>
                <a:gd name="T30" fmla="*/ 1 w 992"/>
                <a:gd name="T31" fmla="*/ 1738 h 284"/>
                <a:gd name="T32" fmla="*/ 1 w 992"/>
                <a:gd name="T33" fmla="*/ 1738 h 284"/>
                <a:gd name="T34" fmla="*/ 1 w 992"/>
                <a:gd name="T35" fmla="*/ 1688 h 284"/>
                <a:gd name="T36" fmla="*/ 1 w 992"/>
                <a:gd name="T37" fmla="*/ 1794 h 284"/>
                <a:gd name="T38" fmla="*/ 1 w 992"/>
                <a:gd name="T39" fmla="*/ 1688 h 284"/>
                <a:gd name="T40" fmla="*/ 1 w 992"/>
                <a:gd name="T41" fmla="*/ 1626 h 284"/>
                <a:gd name="T42" fmla="*/ 1 w 992"/>
                <a:gd name="T43" fmla="*/ 1576 h 284"/>
                <a:gd name="T44" fmla="*/ 1 w 992"/>
                <a:gd name="T45" fmla="*/ 1688 h 284"/>
                <a:gd name="T46" fmla="*/ 1 w 992"/>
                <a:gd name="T47" fmla="*/ 1688 h 284"/>
                <a:gd name="T48" fmla="*/ 1 w 992"/>
                <a:gd name="T49" fmla="*/ 1513 h 284"/>
                <a:gd name="T50" fmla="*/ 1 w 992"/>
                <a:gd name="T51" fmla="*/ 1576 h 284"/>
                <a:gd name="T52" fmla="*/ 1 w 992"/>
                <a:gd name="T53" fmla="*/ 1626 h 284"/>
                <a:gd name="T54" fmla="*/ 1 w 992"/>
                <a:gd name="T55" fmla="*/ 1576 h 284"/>
                <a:gd name="T56" fmla="*/ 1 w 992"/>
                <a:gd name="T57" fmla="*/ 1576 h 284"/>
                <a:gd name="T58" fmla="*/ 1 w 992"/>
                <a:gd name="T59" fmla="*/ 1513 h 284"/>
                <a:gd name="T60" fmla="*/ 1 w 992"/>
                <a:gd name="T61" fmla="*/ 1576 h 284"/>
                <a:gd name="T62" fmla="*/ 1 w 992"/>
                <a:gd name="T63" fmla="*/ 1513 h 284"/>
                <a:gd name="T64" fmla="*/ 1 w 992"/>
                <a:gd name="T65" fmla="*/ 1463 h 284"/>
                <a:gd name="T66" fmla="*/ 1 w 992"/>
                <a:gd name="T67" fmla="*/ 1463 h 284"/>
                <a:gd name="T68" fmla="*/ 1 w 992"/>
                <a:gd name="T69" fmla="*/ 1513 h 284"/>
                <a:gd name="T70" fmla="*/ 1 w 992"/>
                <a:gd name="T71" fmla="*/ 1463 h 284"/>
                <a:gd name="T72" fmla="*/ 1 w 992"/>
                <a:gd name="T73" fmla="*/ 1463 h 284"/>
                <a:gd name="T74" fmla="*/ 1 w 992"/>
                <a:gd name="T75" fmla="*/ 1463 h 284"/>
                <a:gd name="T76" fmla="*/ 1 w 992"/>
                <a:gd name="T77" fmla="*/ 1463 h 284"/>
                <a:gd name="T78" fmla="*/ 1 w 992"/>
                <a:gd name="T79" fmla="*/ 1463 h 284"/>
                <a:gd name="T80" fmla="*/ 1 w 992"/>
                <a:gd name="T81" fmla="*/ 1463 h 284"/>
                <a:gd name="T82" fmla="*/ 1 w 992"/>
                <a:gd name="T83" fmla="*/ 1463 h 284"/>
                <a:gd name="T84" fmla="*/ 1 w 992"/>
                <a:gd name="T85" fmla="*/ 1463 h 284"/>
                <a:gd name="T86" fmla="*/ 1 w 992"/>
                <a:gd name="T87" fmla="*/ 1463 h 284"/>
                <a:gd name="T88" fmla="*/ 1 w 992"/>
                <a:gd name="T89" fmla="*/ 1463 h 284"/>
                <a:gd name="T90" fmla="*/ 1 w 992"/>
                <a:gd name="T91" fmla="*/ 1350 h 284"/>
                <a:gd name="T92" fmla="*/ 1 w 992"/>
                <a:gd name="T93" fmla="*/ 1463 h 284"/>
                <a:gd name="T94" fmla="*/ 1 w 992"/>
                <a:gd name="T95" fmla="*/ 1463 h 284"/>
                <a:gd name="T96" fmla="*/ 1 w 992"/>
                <a:gd name="T97" fmla="*/ 1513 h 284"/>
                <a:gd name="T98" fmla="*/ 1 w 992"/>
                <a:gd name="T99" fmla="*/ 1350 h 284"/>
                <a:gd name="T100" fmla="*/ 1 w 992"/>
                <a:gd name="T101" fmla="*/ 1463 h 284"/>
                <a:gd name="T102" fmla="*/ 1 w 992"/>
                <a:gd name="T103" fmla="*/ 1463 h 284"/>
                <a:gd name="T104" fmla="*/ 1 w 992"/>
                <a:gd name="T105" fmla="*/ 1350 h 284"/>
                <a:gd name="T106" fmla="*/ 1 w 992"/>
                <a:gd name="T107" fmla="*/ 1350 h 284"/>
                <a:gd name="T108" fmla="*/ 1 w 992"/>
                <a:gd name="T109" fmla="*/ 1350 h 284"/>
                <a:gd name="T110" fmla="*/ 1 w 992"/>
                <a:gd name="T111" fmla="*/ 1350 h 284"/>
                <a:gd name="T112" fmla="*/ 1 w 992"/>
                <a:gd name="T113" fmla="*/ 1350 h 284"/>
                <a:gd name="T114" fmla="*/ 1 w 992"/>
                <a:gd name="T115" fmla="*/ 1350 h 284"/>
                <a:gd name="T116" fmla="*/ 1 w 992"/>
                <a:gd name="T117" fmla="*/ 1350 h 284"/>
                <a:gd name="T118" fmla="*/ 1 w 992"/>
                <a:gd name="T119" fmla="*/ 1285 h 284"/>
                <a:gd name="T120" fmla="*/ 1 w 992"/>
                <a:gd name="T121" fmla="*/ 1285 h 284"/>
                <a:gd name="T122" fmla="*/ 1 w 992"/>
                <a:gd name="T123" fmla="*/ 1350 h 284"/>
                <a:gd name="T124" fmla="*/ 1 w 992"/>
                <a:gd name="T125" fmla="*/ 1285 h 28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92" h="284">
                  <a:moveTo>
                    <a:pt x="0" y="0"/>
                  </a:moveTo>
                  <a:lnTo>
                    <a:pt x="0" y="24"/>
                  </a:lnTo>
                  <a:lnTo>
                    <a:pt x="0" y="48"/>
                  </a:lnTo>
                  <a:lnTo>
                    <a:pt x="0" y="85"/>
                  </a:lnTo>
                  <a:lnTo>
                    <a:pt x="4" y="115"/>
                  </a:lnTo>
                  <a:lnTo>
                    <a:pt x="4" y="145"/>
                  </a:lnTo>
                  <a:lnTo>
                    <a:pt x="4" y="187"/>
                  </a:lnTo>
                  <a:lnTo>
                    <a:pt x="4" y="199"/>
                  </a:lnTo>
                  <a:lnTo>
                    <a:pt x="4" y="218"/>
                  </a:lnTo>
                  <a:lnTo>
                    <a:pt x="9" y="236"/>
                  </a:lnTo>
                  <a:lnTo>
                    <a:pt x="9" y="242"/>
                  </a:lnTo>
                  <a:lnTo>
                    <a:pt x="9" y="248"/>
                  </a:lnTo>
                  <a:lnTo>
                    <a:pt x="9" y="254"/>
                  </a:lnTo>
                  <a:lnTo>
                    <a:pt x="13" y="260"/>
                  </a:lnTo>
                  <a:lnTo>
                    <a:pt x="13" y="272"/>
                  </a:lnTo>
                  <a:lnTo>
                    <a:pt x="17" y="272"/>
                  </a:lnTo>
                  <a:lnTo>
                    <a:pt x="17" y="260"/>
                  </a:lnTo>
                  <a:lnTo>
                    <a:pt x="17" y="272"/>
                  </a:lnTo>
                  <a:lnTo>
                    <a:pt x="21" y="272"/>
                  </a:lnTo>
                  <a:lnTo>
                    <a:pt x="21" y="260"/>
                  </a:lnTo>
                  <a:lnTo>
                    <a:pt x="21" y="272"/>
                  </a:lnTo>
                  <a:lnTo>
                    <a:pt x="21" y="260"/>
                  </a:lnTo>
                  <a:lnTo>
                    <a:pt x="26" y="278"/>
                  </a:lnTo>
                  <a:lnTo>
                    <a:pt x="26" y="284"/>
                  </a:lnTo>
                  <a:lnTo>
                    <a:pt x="26" y="260"/>
                  </a:lnTo>
                  <a:lnTo>
                    <a:pt x="26" y="278"/>
                  </a:lnTo>
                  <a:lnTo>
                    <a:pt x="30" y="278"/>
                  </a:lnTo>
                  <a:lnTo>
                    <a:pt x="30" y="272"/>
                  </a:lnTo>
                  <a:lnTo>
                    <a:pt x="34" y="284"/>
                  </a:lnTo>
                  <a:lnTo>
                    <a:pt x="34" y="272"/>
                  </a:lnTo>
                  <a:lnTo>
                    <a:pt x="38" y="272"/>
                  </a:lnTo>
                  <a:lnTo>
                    <a:pt x="38" y="260"/>
                  </a:lnTo>
                  <a:lnTo>
                    <a:pt x="38" y="272"/>
                  </a:lnTo>
                  <a:lnTo>
                    <a:pt x="43" y="278"/>
                  </a:lnTo>
                  <a:lnTo>
                    <a:pt x="43" y="272"/>
                  </a:lnTo>
                  <a:lnTo>
                    <a:pt x="43" y="260"/>
                  </a:lnTo>
                  <a:lnTo>
                    <a:pt x="43" y="284"/>
                  </a:lnTo>
                  <a:lnTo>
                    <a:pt x="47" y="260"/>
                  </a:lnTo>
                  <a:lnTo>
                    <a:pt x="47" y="272"/>
                  </a:lnTo>
                  <a:lnTo>
                    <a:pt x="47" y="260"/>
                  </a:lnTo>
                  <a:lnTo>
                    <a:pt x="51" y="260"/>
                  </a:lnTo>
                  <a:lnTo>
                    <a:pt x="51" y="272"/>
                  </a:lnTo>
                  <a:lnTo>
                    <a:pt x="51" y="260"/>
                  </a:lnTo>
                  <a:lnTo>
                    <a:pt x="55" y="260"/>
                  </a:lnTo>
                  <a:lnTo>
                    <a:pt x="55" y="272"/>
                  </a:lnTo>
                  <a:lnTo>
                    <a:pt x="60" y="260"/>
                  </a:lnTo>
                  <a:lnTo>
                    <a:pt x="60" y="254"/>
                  </a:lnTo>
                  <a:lnTo>
                    <a:pt x="64" y="260"/>
                  </a:lnTo>
                  <a:lnTo>
                    <a:pt x="64" y="254"/>
                  </a:lnTo>
                  <a:lnTo>
                    <a:pt x="64" y="248"/>
                  </a:lnTo>
                  <a:lnTo>
                    <a:pt x="68" y="248"/>
                  </a:lnTo>
                  <a:lnTo>
                    <a:pt x="68" y="260"/>
                  </a:lnTo>
                  <a:lnTo>
                    <a:pt x="68" y="254"/>
                  </a:lnTo>
                  <a:lnTo>
                    <a:pt x="68" y="248"/>
                  </a:lnTo>
                  <a:lnTo>
                    <a:pt x="68" y="254"/>
                  </a:lnTo>
                  <a:lnTo>
                    <a:pt x="72" y="260"/>
                  </a:lnTo>
                  <a:lnTo>
                    <a:pt x="72" y="248"/>
                  </a:lnTo>
                  <a:lnTo>
                    <a:pt x="72" y="242"/>
                  </a:lnTo>
                  <a:lnTo>
                    <a:pt x="77" y="248"/>
                  </a:lnTo>
                  <a:lnTo>
                    <a:pt x="77" y="242"/>
                  </a:lnTo>
                  <a:lnTo>
                    <a:pt x="77" y="254"/>
                  </a:lnTo>
                  <a:lnTo>
                    <a:pt x="81" y="242"/>
                  </a:lnTo>
                  <a:lnTo>
                    <a:pt x="81" y="248"/>
                  </a:lnTo>
                  <a:lnTo>
                    <a:pt x="81" y="242"/>
                  </a:lnTo>
                  <a:lnTo>
                    <a:pt x="81" y="248"/>
                  </a:lnTo>
                  <a:lnTo>
                    <a:pt x="85" y="248"/>
                  </a:lnTo>
                  <a:lnTo>
                    <a:pt x="85" y="242"/>
                  </a:lnTo>
                  <a:lnTo>
                    <a:pt x="89" y="236"/>
                  </a:lnTo>
                  <a:lnTo>
                    <a:pt x="89" y="242"/>
                  </a:lnTo>
                  <a:lnTo>
                    <a:pt x="89" y="236"/>
                  </a:lnTo>
                  <a:lnTo>
                    <a:pt x="89" y="254"/>
                  </a:lnTo>
                  <a:lnTo>
                    <a:pt x="94" y="236"/>
                  </a:lnTo>
                  <a:lnTo>
                    <a:pt x="94" y="254"/>
                  </a:lnTo>
                  <a:lnTo>
                    <a:pt x="94" y="242"/>
                  </a:lnTo>
                  <a:lnTo>
                    <a:pt x="98" y="242"/>
                  </a:lnTo>
                  <a:lnTo>
                    <a:pt x="98" y="236"/>
                  </a:lnTo>
                  <a:lnTo>
                    <a:pt x="98" y="242"/>
                  </a:lnTo>
                  <a:lnTo>
                    <a:pt x="98" y="236"/>
                  </a:lnTo>
                  <a:lnTo>
                    <a:pt x="102" y="236"/>
                  </a:lnTo>
                  <a:lnTo>
                    <a:pt x="102" y="242"/>
                  </a:lnTo>
                  <a:lnTo>
                    <a:pt x="102" y="236"/>
                  </a:lnTo>
                  <a:lnTo>
                    <a:pt x="102" y="230"/>
                  </a:lnTo>
                  <a:lnTo>
                    <a:pt x="106" y="236"/>
                  </a:lnTo>
                  <a:lnTo>
                    <a:pt x="106" y="230"/>
                  </a:lnTo>
                  <a:lnTo>
                    <a:pt x="111" y="230"/>
                  </a:lnTo>
                  <a:lnTo>
                    <a:pt x="111" y="236"/>
                  </a:lnTo>
                  <a:lnTo>
                    <a:pt x="111" y="230"/>
                  </a:lnTo>
                  <a:lnTo>
                    <a:pt x="115" y="236"/>
                  </a:lnTo>
                  <a:lnTo>
                    <a:pt x="115" y="230"/>
                  </a:lnTo>
                  <a:lnTo>
                    <a:pt x="115" y="224"/>
                  </a:lnTo>
                  <a:lnTo>
                    <a:pt x="119" y="224"/>
                  </a:lnTo>
                  <a:lnTo>
                    <a:pt x="123" y="218"/>
                  </a:lnTo>
                  <a:lnTo>
                    <a:pt x="123" y="224"/>
                  </a:lnTo>
                  <a:lnTo>
                    <a:pt x="123" y="218"/>
                  </a:lnTo>
                  <a:lnTo>
                    <a:pt x="128" y="230"/>
                  </a:lnTo>
                  <a:lnTo>
                    <a:pt x="128" y="218"/>
                  </a:lnTo>
                  <a:lnTo>
                    <a:pt x="128" y="224"/>
                  </a:lnTo>
                  <a:lnTo>
                    <a:pt x="128" y="211"/>
                  </a:lnTo>
                  <a:lnTo>
                    <a:pt x="132" y="211"/>
                  </a:lnTo>
                  <a:lnTo>
                    <a:pt x="132" y="218"/>
                  </a:lnTo>
                  <a:lnTo>
                    <a:pt x="132" y="205"/>
                  </a:lnTo>
                  <a:lnTo>
                    <a:pt x="132" y="218"/>
                  </a:lnTo>
                  <a:lnTo>
                    <a:pt x="132" y="224"/>
                  </a:lnTo>
                  <a:lnTo>
                    <a:pt x="136" y="218"/>
                  </a:lnTo>
                  <a:lnTo>
                    <a:pt x="136" y="205"/>
                  </a:lnTo>
                  <a:lnTo>
                    <a:pt x="136" y="224"/>
                  </a:lnTo>
                  <a:lnTo>
                    <a:pt x="136" y="218"/>
                  </a:lnTo>
                  <a:lnTo>
                    <a:pt x="140" y="211"/>
                  </a:lnTo>
                  <a:lnTo>
                    <a:pt x="140" y="218"/>
                  </a:lnTo>
                  <a:lnTo>
                    <a:pt x="140" y="211"/>
                  </a:lnTo>
                  <a:lnTo>
                    <a:pt x="140" y="224"/>
                  </a:lnTo>
                  <a:lnTo>
                    <a:pt x="140" y="211"/>
                  </a:lnTo>
                  <a:lnTo>
                    <a:pt x="145" y="218"/>
                  </a:lnTo>
                  <a:lnTo>
                    <a:pt x="145" y="205"/>
                  </a:lnTo>
                  <a:lnTo>
                    <a:pt x="145" y="218"/>
                  </a:lnTo>
                  <a:lnTo>
                    <a:pt x="145" y="224"/>
                  </a:lnTo>
                  <a:lnTo>
                    <a:pt x="149" y="211"/>
                  </a:lnTo>
                  <a:lnTo>
                    <a:pt x="149" y="205"/>
                  </a:lnTo>
                  <a:lnTo>
                    <a:pt x="149" y="218"/>
                  </a:lnTo>
                  <a:lnTo>
                    <a:pt x="149" y="211"/>
                  </a:lnTo>
                  <a:lnTo>
                    <a:pt x="153" y="211"/>
                  </a:lnTo>
                  <a:lnTo>
                    <a:pt x="153" y="224"/>
                  </a:lnTo>
                  <a:lnTo>
                    <a:pt x="153" y="205"/>
                  </a:lnTo>
                  <a:lnTo>
                    <a:pt x="153" y="211"/>
                  </a:lnTo>
                  <a:lnTo>
                    <a:pt x="157" y="211"/>
                  </a:lnTo>
                  <a:lnTo>
                    <a:pt x="157" y="205"/>
                  </a:lnTo>
                  <a:lnTo>
                    <a:pt x="157" y="218"/>
                  </a:lnTo>
                  <a:lnTo>
                    <a:pt x="162" y="218"/>
                  </a:lnTo>
                  <a:lnTo>
                    <a:pt x="162" y="205"/>
                  </a:lnTo>
                  <a:lnTo>
                    <a:pt x="162" y="211"/>
                  </a:lnTo>
                  <a:lnTo>
                    <a:pt x="166" y="205"/>
                  </a:lnTo>
                  <a:lnTo>
                    <a:pt x="166" y="211"/>
                  </a:lnTo>
                  <a:lnTo>
                    <a:pt x="166" y="205"/>
                  </a:lnTo>
                  <a:lnTo>
                    <a:pt x="170" y="211"/>
                  </a:lnTo>
                  <a:lnTo>
                    <a:pt x="170" y="205"/>
                  </a:lnTo>
                  <a:lnTo>
                    <a:pt x="170" y="211"/>
                  </a:lnTo>
                  <a:lnTo>
                    <a:pt x="170" y="205"/>
                  </a:lnTo>
                  <a:lnTo>
                    <a:pt x="174" y="199"/>
                  </a:lnTo>
                  <a:lnTo>
                    <a:pt x="174" y="205"/>
                  </a:lnTo>
                  <a:lnTo>
                    <a:pt x="174" y="199"/>
                  </a:lnTo>
                  <a:lnTo>
                    <a:pt x="179" y="205"/>
                  </a:lnTo>
                  <a:lnTo>
                    <a:pt x="179" y="199"/>
                  </a:lnTo>
                  <a:lnTo>
                    <a:pt x="183" y="193"/>
                  </a:lnTo>
                  <a:lnTo>
                    <a:pt x="183" y="199"/>
                  </a:lnTo>
                  <a:lnTo>
                    <a:pt x="183" y="205"/>
                  </a:lnTo>
                  <a:lnTo>
                    <a:pt x="187" y="205"/>
                  </a:lnTo>
                  <a:lnTo>
                    <a:pt x="187" y="193"/>
                  </a:lnTo>
                  <a:lnTo>
                    <a:pt x="187" y="199"/>
                  </a:lnTo>
                  <a:lnTo>
                    <a:pt x="187" y="205"/>
                  </a:lnTo>
                  <a:lnTo>
                    <a:pt x="191" y="193"/>
                  </a:lnTo>
                  <a:lnTo>
                    <a:pt x="191" y="211"/>
                  </a:lnTo>
                  <a:lnTo>
                    <a:pt x="191" y="193"/>
                  </a:lnTo>
                  <a:lnTo>
                    <a:pt x="191" y="199"/>
                  </a:lnTo>
                  <a:lnTo>
                    <a:pt x="196" y="193"/>
                  </a:lnTo>
                  <a:lnTo>
                    <a:pt x="196" y="187"/>
                  </a:lnTo>
                  <a:lnTo>
                    <a:pt x="200" y="199"/>
                  </a:lnTo>
                  <a:lnTo>
                    <a:pt x="200" y="193"/>
                  </a:lnTo>
                  <a:lnTo>
                    <a:pt x="200" y="199"/>
                  </a:lnTo>
                  <a:lnTo>
                    <a:pt x="204" y="193"/>
                  </a:lnTo>
                  <a:lnTo>
                    <a:pt x="204" y="199"/>
                  </a:lnTo>
                  <a:lnTo>
                    <a:pt x="204" y="187"/>
                  </a:lnTo>
                  <a:lnTo>
                    <a:pt x="208" y="205"/>
                  </a:lnTo>
                  <a:lnTo>
                    <a:pt x="208" y="193"/>
                  </a:lnTo>
                  <a:lnTo>
                    <a:pt x="208" y="199"/>
                  </a:lnTo>
                  <a:lnTo>
                    <a:pt x="213" y="193"/>
                  </a:lnTo>
                  <a:lnTo>
                    <a:pt x="213" y="199"/>
                  </a:lnTo>
                  <a:lnTo>
                    <a:pt x="213" y="187"/>
                  </a:lnTo>
                  <a:lnTo>
                    <a:pt x="217" y="187"/>
                  </a:lnTo>
                  <a:lnTo>
                    <a:pt x="217" y="199"/>
                  </a:lnTo>
                  <a:lnTo>
                    <a:pt x="217" y="187"/>
                  </a:lnTo>
                  <a:lnTo>
                    <a:pt x="221" y="181"/>
                  </a:lnTo>
                  <a:lnTo>
                    <a:pt x="221" y="193"/>
                  </a:lnTo>
                  <a:lnTo>
                    <a:pt x="221" y="187"/>
                  </a:lnTo>
                  <a:lnTo>
                    <a:pt x="225" y="187"/>
                  </a:lnTo>
                  <a:lnTo>
                    <a:pt x="225" y="181"/>
                  </a:lnTo>
                  <a:lnTo>
                    <a:pt x="225" y="187"/>
                  </a:lnTo>
                  <a:lnTo>
                    <a:pt x="230" y="187"/>
                  </a:lnTo>
                  <a:lnTo>
                    <a:pt x="230" y="193"/>
                  </a:lnTo>
                  <a:lnTo>
                    <a:pt x="230" y="187"/>
                  </a:lnTo>
                  <a:lnTo>
                    <a:pt x="234" y="187"/>
                  </a:lnTo>
                  <a:lnTo>
                    <a:pt x="238" y="187"/>
                  </a:lnTo>
                  <a:lnTo>
                    <a:pt x="242" y="187"/>
                  </a:lnTo>
                  <a:lnTo>
                    <a:pt x="247" y="187"/>
                  </a:lnTo>
                  <a:lnTo>
                    <a:pt x="247" y="193"/>
                  </a:lnTo>
                  <a:lnTo>
                    <a:pt x="247" y="181"/>
                  </a:lnTo>
                  <a:lnTo>
                    <a:pt x="247" y="199"/>
                  </a:lnTo>
                  <a:lnTo>
                    <a:pt x="251" y="187"/>
                  </a:lnTo>
                  <a:lnTo>
                    <a:pt x="251" y="193"/>
                  </a:lnTo>
                  <a:lnTo>
                    <a:pt x="251" y="181"/>
                  </a:lnTo>
                  <a:lnTo>
                    <a:pt x="255" y="199"/>
                  </a:lnTo>
                  <a:lnTo>
                    <a:pt x="255" y="187"/>
                  </a:lnTo>
                  <a:lnTo>
                    <a:pt x="259" y="181"/>
                  </a:lnTo>
                  <a:lnTo>
                    <a:pt x="259" y="187"/>
                  </a:lnTo>
                  <a:lnTo>
                    <a:pt x="259" y="193"/>
                  </a:lnTo>
                  <a:lnTo>
                    <a:pt x="264" y="181"/>
                  </a:lnTo>
                  <a:lnTo>
                    <a:pt x="264" y="199"/>
                  </a:lnTo>
                  <a:lnTo>
                    <a:pt x="264" y="169"/>
                  </a:lnTo>
                  <a:lnTo>
                    <a:pt x="264" y="175"/>
                  </a:lnTo>
                  <a:lnTo>
                    <a:pt x="268" y="193"/>
                  </a:lnTo>
                  <a:lnTo>
                    <a:pt x="268" y="181"/>
                  </a:lnTo>
                  <a:lnTo>
                    <a:pt x="268" y="187"/>
                  </a:lnTo>
                  <a:lnTo>
                    <a:pt x="272" y="181"/>
                  </a:lnTo>
                  <a:lnTo>
                    <a:pt x="272" y="175"/>
                  </a:lnTo>
                  <a:lnTo>
                    <a:pt x="276" y="175"/>
                  </a:lnTo>
                  <a:lnTo>
                    <a:pt x="276" y="181"/>
                  </a:lnTo>
                  <a:lnTo>
                    <a:pt x="276" y="187"/>
                  </a:lnTo>
                  <a:lnTo>
                    <a:pt x="281" y="181"/>
                  </a:lnTo>
                  <a:lnTo>
                    <a:pt x="281" y="175"/>
                  </a:lnTo>
                  <a:lnTo>
                    <a:pt x="281" y="187"/>
                  </a:lnTo>
                  <a:lnTo>
                    <a:pt x="281" y="175"/>
                  </a:lnTo>
                  <a:lnTo>
                    <a:pt x="285" y="181"/>
                  </a:lnTo>
                  <a:lnTo>
                    <a:pt x="285" y="187"/>
                  </a:lnTo>
                  <a:lnTo>
                    <a:pt x="289" y="187"/>
                  </a:lnTo>
                  <a:lnTo>
                    <a:pt x="289" y="175"/>
                  </a:lnTo>
                  <a:lnTo>
                    <a:pt x="289" y="181"/>
                  </a:lnTo>
                  <a:lnTo>
                    <a:pt x="289" y="193"/>
                  </a:lnTo>
                  <a:lnTo>
                    <a:pt x="293" y="187"/>
                  </a:lnTo>
                  <a:lnTo>
                    <a:pt x="293" y="175"/>
                  </a:lnTo>
                  <a:lnTo>
                    <a:pt x="298" y="187"/>
                  </a:lnTo>
                  <a:lnTo>
                    <a:pt x="298" y="181"/>
                  </a:lnTo>
                  <a:lnTo>
                    <a:pt x="302" y="175"/>
                  </a:lnTo>
                  <a:lnTo>
                    <a:pt x="302" y="181"/>
                  </a:lnTo>
                  <a:lnTo>
                    <a:pt x="302" y="175"/>
                  </a:lnTo>
                  <a:lnTo>
                    <a:pt x="302" y="181"/>
                  </a:lnTo>
                  <a:lnTo>
                    <a:pt x="306" y="181"/>
                  </a:lnTo>
                  <a:lnTo>
                    <a:pt x="306" y="169"/>
                  </a:lnTo>
                  <a:lnTo>
                    <a:pt x="306" y="181"/>
                  </a:lnTo>
                  <a:lnTo>
                    <a:pt x="306" y="175"/>
                  </a:lnTo>
                  <a:lnTo>
                    <a:pt x="310" y="175"/>
                  </a:lnTo>
                  <a:lnTo>
                    <a:pt x="310" y="181"/>
                  </a:lnTo>
                  <a:lnTo>
                    <a:pt x="310" y="187"/>
                  </a:lnTo>
                  <a:lnTo>
                    <a:pt x="310" y="175"/>
                  </a:lnTo>
                  <a:lnTo>
                    <a:pt x="315" y="175"/>
                  </a:lnTo>
                  <a:lnTo>
                    <a:pt x="315" y="181"/>
                  </a:lnTo>
                  <a:lnTo>
                    <a:pt x="315" y="175"/>
                  </a:lnTo>
                  <a:lnTo>
                    <a:pt x="315" y="169"/>
                  </a:lnTo>
                  <a:lnTo>
                    <a:pt x="319" y="181"/>
                  </a:lnTo>
                  <a:lnTo>
                    <a:pt x="319" y="175"/>
                  </a:lnTo>
                  <a:lnTo>
                    <a:pt x="319" y="181"/>
                  </a:lnTo>
                  <a:lnTo>
                    <a:pt x="319" y="169"/>
                  </a:lnTo>
                  <a:lnTo>
                    <a:pt x="323" y="181"/>
                  </a:lnTo>
                  <a:lnTo>
                    <a:pt x="323" y="175"/>
                  </a:lnTo>
                  <a:lnTo>
                    <a:pt x="323" y="169"/>
                  </a:lnTo>
                  <a:lnTo>
                    <a:pt x="323" y="181"/>
                  </a:lnTo>
                  <a:lnTo>
                    <a:pt x="323" y="169"/>
                  </a:lnTo>
                  <a:lnTo>
                    <a:pt x="327" y="175"/>
                  </a:lnTo>
                  <a:lnTo>
                    <a:pt x="327" y="169"/>
                  </a:lnTo>
                  <a:lnTo>
                    <a:pt x="327" y="175"/>
                  </a:lnTo>
                  <a:lnTo>
                    <a:pt x="332" y="175"/>
                  </a:lnTo>
                  <a:lnTo>
                    <a:pt x="332" y="169"/>
                  </a:lnTo>
                  <a:lnTo>
                    <a:pt x="332" y="175"/>
                  </a:lnTo>
                  <a:lnTo>
                    <a:pt x="332" y="169"/>
                  </a:lnTo>
                  <a:lnTo>
                    <a:pt x="332" y="163"/>
                  </a:lnTo>
                  <a:lnTo>
                    <a:pt x="336" y="169"/>
                  </a:lnTo>
                  <a:lnTo>
                    <a:pt x="336" y="175"/>
                  </a:lnTo>
                  <a:lnTo>
                    <a:pt x="336" y="169"/>
                  </a:lnTo>
                  <a:lnTo>
                    <a:pt x="340" y="169"/>
                  </a:lnTo>
                  <a:lnTo>
                    <a:pt x="340" y="175"/>
                  </a:lnTo>
                  <a:lnTo>
                    <a:pt x="340" y="169"/>
                  </a:lnTo>
                  <a:lnTo>
                    <a:pt x="340" y="175"/>
                  </a:lnTo>
                  <a:lnTo>
                    <a:pt x="344" y="175"/>
                  </a:lnTo>
                  <a:lnTo>
                    <a:pt x="344" y="169"/>
                  </a:lnTo>
                  <a:lnTo>
                    <a:pt x="344" y="181"/>
                  </a:lnTo>
                  <a:lnTo>
                    <a:pt x="344" y="175"/>
                  </a:lnTo>
                  <a:lnTo>
                    <a:pt x="349" y="187"/>
                  </a:lnTo>
                  <a:lnTo>
                    <a:pt x="349" y="175"/>
                  </a:lnTo>
                  <a:lnTo>
                    <a:pt x="349" y="181"/>
                  </a:lnTo>
                  <a:lnTo>
                    <a:pt x="353" y="175"/>
                  </a:lnTo>
                  <a:lnTo>
                    <a:pt x="353" y="169"/>
                  </a:lnTo>
                  <a:lnTo>
                    <a:pt x="353" y="181"/>
                  </a:lnTo>
                  <a:lnTo>
                    <a:pt x="353" y="175"/>
                  </a:lnTo>
                  <a:lnTo>
                    <a:pt x="357" y="181"/>
                  </a:lnTo>
                  <a:lnTo>
                    <a:pt x="357" y="175"/>
                  </a:lnTo>
                  <a:lnTo>
                    <a:pt x="362" y="175"/>
                  </a:lnTo>
                  <a:lnTo>
                    <a:pt x="362" y="181"/>
                  </a:lnTo>
                  <a:lnTo>
                    <a:pt x="362" y="169"/>
                  </a:lnTo>
                  <a:lnTo>
                    <a:pt x="366" y="169"/>
                  </a:lnTo>
                  <a:lnTo>
                    <a:pt x="366" y="175"/>
                  </a:lnTo>
                  <a:lnTo>
                    <a:pt x="366" y="169"/>
                  </a:lnTo>
                  <a:lnTo>
                    <a:pt x="370" y="181"/>
                  </a:lnTo>
                  <a:lnTo>
                    <a:pt x="370" y="175"/>
                  </a:lnTo>
                  <a:lnTo>
                    <a:pt x="370" y="157"/>
                  </a:lnTo>
                  <a:lnTo>
                    <a:pt x="370" y="175"/>
                  </a:lnTo>
                  <a:lnTo>
                    <a:pt x="374" y="169"/>
                  </a:lnTo>
                  <a:lnTo>
                    <a:pt x="374" y="181"/>
                  </a:lnTo>
                  <a:lnTo>
                    <a:pt x="374" y="169"/>
                  </a:lnTo>
                  <a:lnTo>
                    <a:pt x="379" y="169"/>
                  </a:lnTo>
                  <a:lnTo>
                    <a:pt x="379" y="181"/>
                  </a:lnTo>
                  <a:lnTo>
                    <a:pt x="379" y="169"/>
                  </a:lnTo>
                  <a:lnTo>
                    <a:pt x="383" y="175"/>
                  </a:lnTo>
                  <a:lnTo>
                    <a:pt x="383" y="169"/>
                  </a:lnTo>
                  <a:lnTo>
                    <a:pt x="383" y="163"/>
                  </a:lnTo>
                  <a:lnTo>
                    <a:pt x="383" y="175"/>
                  </a:lnTo>
                  <a:lnTo>
                    <a:pt x="387" y="175"/>
                  </a:lnTo>
                  <a:lnTo>
                    <a:pt x="387" y="163"/>
                  </a:lnTo>
                  <a:lnTo>
                    <a:pt x="387" y="175"/>
                  </a:lnTo>
                  <a:lnTo>
                    <a:pt x="391" y="169"/>
                  </a:lnTo>
                  <a:lnTo>
                    <a:pt x="391" y="181"/>
                  </a:lnTo>
                  <a:lnTo>
                    <a:pt x="391" y="175"/>
                  </a:lnTo>
                  <a:lnTo>
                    <a:pt x="396" y="169"/>
                  </a:lnTo>
                  <a:lnTo>
                    <a:pt x="396" y="175"/>
                  </a:lnTo>
                  <a:lnTo>
                    <a:pt x="396" y="169"/>
                  </a:lnTo>
                  <a:lnTo>
                    <a:pt x="396" y="175"/>
                  </a:lnTo>
                  <a:lnTo>
                    <a:pt x="400" y="175"/>
                  </a:lnTo>
                  <a:lnTo>
                    <a:pt x="400" y="169"/>
                  </a:lnTo>
                  <a:lnTo>
                    <a:pt x="400" y="163"/>
                  </a:lnTo>
                  <a:lnTo>
                    <a:pt x="404" y="163"/>
                  </a:lnTo>
                  <a:lnTo>
                    <a:pt x="404" y="175"/>
                  </a:lnTo>
                  <a:lnTo>
                    <a:pt x="404" y="169"/>
                  </a:lnTo>
                  <a:lnTo>
                    <a:pt x="404" y="175"/>
                  </a:lnTo>
                  <a:lnTo>
                    <a:pt x="404" y="163"/>
                  </a:lnTo>
                  <a:lnTo>
                    <a:pt x="408" y="187"/>
                  </a:lnTo>
                  <a:lnTo>
                    <a:pt x="408" y="175"/>
                  </a:lnTo>
                  <a:lnTo>
                    <a:pt x="408" y="169"/>
                  </a:lnTo>
                  <a:lnTo>
                    <a:pt x="408" y="163"/>
                  </a:lnTo>
                  <a:lnTo>
                    <a:pt x="413" y="187"/>
                  </a:lnTo>
                  <a:lnTo>
                    <a:pt x="413" y="175"/>
                  </a:lnTo>
                  <a:lnTo>
                    <a:pt x="413" y="169"/>
                  </a:lnTo>
                  <a:lnTo>
                    <a:pt x="413" y="163"/>
                  </a:lnTo>
                  <a:lnTo>
                    <a:pt x="417" y="175"/>
                  </a:lnTo>
                  <a:lnTo>
                    <a:pt x="417" y="163"/>
                  </a:lnTo>
                  <a:lnTo>
                    <a:pt x="417" y="169"/>
                  </a:lnTo>
                  <a:lnTo>
                    <a:pt x="421" y="163"/>
                  </a:lnTo>
                  <a:lnTo>
                    <a:pt x="421" y="169"/>
                  </a:lnTo>
                  <a:lnTo>
                    <a:pt x="421" y="163"/>
                  </a:lnTo>
                  <a:lnTo>
                    <a:pt x="425" y="175"/>
                  </a:lnTo>
                  <a:lnTo>
                    <a:pt x="425" y="169"/>
                  </a:lnTo>
                  <a:lnTo>
                    <a:pt x="425" y="163"/>
                  </a:lnTo>
                  <a:lnTo>
                    <a:pt x="425" y="169"/>
                  </a:lnTo>
                  <a:lnTo>
                    <a:pt x="430" y="163"/>
                  </a:lnTo>
                  <a:lnTo>
                    <a:pt x="430" y="169"/>
                  </a:lnTo>
                  <a:lnTo>
                    <a:pt x="430" y="175"/>
                  </a:lnTo>
                  <a:lnTo>
                    <a:pt x="434" y="169"/>
                  </a:lnTo>
                  <a:lnTo>
                    <a:pt x="438" y="163"/>
                  </a:lnTo>
                  <a:lnTo>
                    <a:pt x="438" y="157"/>
                  </a:lnTo>
                  <a:lnTo>
                    <a:pt x="438" y="163"/>
                  </a:lnTo>
                  <a:lnTo>
                    <a:pt x="438" y="175"/>
                  </a:lnTo>
                  <a:lnTo>
                    <a:pt x="438" y="163"/>
                  </a:lnTo>
                  <a:lnTo>
                    <a:pt x="442" y="175"/>
                  </a:lnTo>
                  <a:lnTo>
                    <a:pt x="442" y="169"/>
                  </a:lnTo>
                  <a:lnTo>
                    <a:pt x="442" y="157"/>
                  </a:lnTo>
                  <a:lnTo>
                    <a:pt x="442" y="163"/>
                  </a:lnTo>
                  <a:lnTo>
                    <a:pt x="447" y="163"/>
                  </a:lnTo>
                  <a:lnTo>
                    <a:pt x="447" y="169"/>
                  </a:lnTo>
                  <a:lnTo>
                    <a:pt x="447" y="163"/>
                  </a:lnTo>
                  <a:lnTo>
                    <a:pt x="451" y="163"/>
                  </a:lnTo>
                  <a:lnTo>
                    <a:pt x="451" y="169"/>
                  </a:lnTo>
                  <a:lnTo>
                    <a:pt x="451" y="157"/>
                  </a:lnTo>
                  <a:lnTo>
                    <a:pt x="455" y="157"/>
                  </a:lnTo>
                  <a:lnTo>
                    <a:pt x="455" y="163"/>
                  </a:lnTo>
                  <a:lnTo>
                    <a:pt x="455" y="157"/>
                  </a:lnTo>
                  <a:lnTo>
                    <a:pt x="459" y="163"/>
                  </a:lnTo>
                  <a:lnTo>
                    <a:pt x="459" y="175"/>
                  </a:lnTo>
                  <a:lnTo>
                    <a:pt x="459" y="169"/>
                  </a:lnTo>
                  <a:lnTo>
                    <a:pt x="459" y="157"/>
                  </a:lnTo>
                  <a:lnTo>
                    <a:pt x="459" y="163"/>
                  </a:lnTo>
                  <a:lnTo>
                    <a:pt x="464" y="157"/>
                  </a:lnTo>
                  <a:lnTo>
                    <a:pt x="464" y="163"/>
                  </a:lnTo>
                  <a:lnTo>
                    <a:pt x="464" y="157"/>
                  </a:lnTo>
                  <a:lnTo>
                    <a:pt x="464" y="163"/>
                  </a:lnTo>
                  <a:lnTo>
                    <a:pt x="468" y="157"/>
                  </a:lnTo>
                  <a:lnTo>
                    <a:pt x="468" y="163"/>
                  </a:lnTo>
                  <a:lnTo>
                    <a:pt x="468" y="169"/>
                  </a:lnTo>
                  <a:lnTo>
                    <a:pt x="468" y="157"/>
                  </a:lnTo>
                  <a:lnTo>
                    <a:pt x="472" y="163"/>
                  </a:lnTo>
                  <a:lnTo>
                    <a:pt x="472" y="157"/>
                  </a:lnTo>
                  <a:lnTo>
                    <a:pt x="476" y="157"/>
                  </a:lnTo>
                  <a:lnTo>
                    <a:pt x="476" y="169"/>
                  </a:lnTo>
                  <a:lnTo>
                    <a:pt x="476" y="163"/>
                  </a:lnTo>
                  <a:lnTo>
                    <a:pt x="481" y="169"/>
                  </a:lnTo>
                  <a:lnTo>
                    <a:pt x="481" y="163"/>
                  </a:lnTo>
                  <a:lnTo>
                    <a:pt x="485" y="157"/>
                  </a:lnTo>
                  <a:lnTo>
                    <a:pt x="485" y="163"/>
                  </a:lnTo>
                  <a:lnTo>
                    <a:pt x="489" y="157"/>
                  </a:lnTo>
                  <a:lnTo>
                    <a:pt x="489" y="169"/>
                  </a:lnTo>
                  <a:lnTo>
                    <a:pt x="493" y="163"/>
                  </a:lnTo>
                  <a:lnTo>
                    <a:pt x="493" y="157"/>
                  </a:lnTo>
                  <a:lnTo>
                    <a:pt x="493" y="163"/>
                  </a:lnTo>
                  <a:lnTo>
                    <a:pt x="498" y="169"/>
                  </a:lnTo>
                  <a:lnTo>
                    <a:pt x="498" y="157"/>
                  </a:lnTo>
                  <a:lnTo>
                    <a:pt x="498" y="169"/>
                  </a:lnTo>
                  <a:lnTo>
                    <a:pt x="498" y="163"/>
                  </a:lnTo>
                  <a:lnTo>
                    <a:pt x="498" y="169"/>
                  </a:lnTo>
                  <a:lnTo>
                    <a:pt x="502" y="157"/>
                  </a:lnTo>
                  <a:lnTo>
                    <a:pt x="502" y="163"/>
                  </a:lnTo>
                  <a:lnTo>
                    <a:pt x="502" y="157"/>
                  </a:lnTo>
                  <a:lnTo>
                    <a:pt x="506" y="169"/>
                  </a:lnTo>
                  <a:lnTo>
                    <a:pt x="506" y="157"/>
                  </a:lnTo>
                  <a:lnTo>
                    <a:pt x="506" y="163"/>
                  </a:lnTo>
                  <a:lnTo>
                    <a:pt x="506" y="157"/>
                  </a:lnTo>
                  <a:lnTo>
                    <a:pt x="510" y="163"/>
                  </a:lnTo>
                  <a:lnTo>
                    <a:pt x="510" y="157"/>
                  </a:lnTo>
                  <a:lnTo>
                    <a:pt x="510" y="163"/>
                  </a:lnTo>
                  <a:lnTo>
                    <a:pt x="510" y="157"/>
                  </a:lnTo>
                  <a:lnTo>
                    <a:pt x="515" y="157"/>
                  </a:lnTo>
                  <a:lnTo>
                    <a:pt x="515" y="163"/>
                  </a:lnTo>
                  <a:lnTo>
                    <a:pt x="515" y="157"/>
                  </a:lnTo>
                  <a:lnTo>
                    <a:pt x="519" y="157"/>
                  </a:lnTo>
                  <a:lnTo>
                    <a:pt x="519" y="163"/>
                  </a:lnTo>
                  <a:lnTo>
                    <a:pt x="523" y="157"/>
                  </a:lnTo>
                  <a:lnTo>
                    <a:pt x="523" y="145"/>
                  </a:lnTo>
                  <a:lnTo>
                    <a:pt x="527" y="157"/>
                  </a:lnTo>
                  <a:lnTo>
                    <a:pt x="532" y="163"/>
                  </a:lnTo>
                  <a:lnTo>
                    <a:pt x="532" y="157"/>
                  </a:lnTo>
                  <a:lnTo>
                    <a:pt x="536" y="157"/>
                  </a:lnTo>
                  <a:lnTo>
                    <a:pt x="536" y="163"/>
                  </a:lnTo>
                  <a:lnTo>
                    <a:pt x="536" y="157"/>
                  </a:lnTo>
                  <a:lnTo>
                    <a:pt x="540" y="163"/>
                  </a:lnTo>
                  <a:lnTo>
                    <a:pt x="540" y="157"/>
                  </a:lnTo>
                  <a:lnTo>
                    <a:pt x="540" y="163"/>
                  </a:lnTo>
                  <a:lnTo>
                    <a:pt x="540" y="157"/>
                  </a:lnTo>
                  <a:lnTo>
                    <a:pt x="544" y="157"/>
                  </a:lnTo>
                  <a:lnTo>
                    <a:pt x="544" y="163"/>
                  </a:lnTo>
                  <a:lnTo>
                    <a:pt x="549" y="157"/>
                  </a:lnTo>
                  <a:lnTo>
                    <a:pt x="553" y="157"/>
                  </a:lnTo>
                  <a:lnTo>
                    <a:pt x="553" y="169"/>
                  </a:lnTo>
                  <a:lnTo>
                    <a:pt x="553" y="157"/>
                  </a:lnTo>
                  <a:lnTo>
                    <a:pt x="557" y="157"/>
                  </a:lnTo>
                  <a:lnTo>
                    <a:pt x="561" y="157"/>
                  </a:lnTo>
                  <a:lnTo>
                    <a:pt x="561" y="163"/>
                  </a:lnTo>
                  <a:lnTo>
                    <a:pt x="561" y="157"/>
                  </a:lnTo>
                  <a:lnTo>
                    <a:pt x="566" y="157"/>
                  </a:lnTo>
                  <a:lnTo>
                    <a:pt x="570" y="157"/>
                  </a:lnTo>
                  <a:lnTo>
                    <a:pt x="570" y="163"/>
                  </a:lnTo>
                  <a:lnTo>
                    <a:pt x="574" y="157"/>
                  </a:lnTo>
                  <a:lnTo>
                    <a:pt x="578" y="157"/>
                  </a:lnTo>
                  <a:lnTo>
                    <a:pt x="583" y="157"/>
                  </a:lnTo>
                  <a:lnTo>
                    <a:pt x="587" y="157"/>
                  </a:lnTo>
                  <a:lnTo>
                    <a:pt x="587" y="163"/>
                  </a:lnTo>
                  <a:lnTo>
                    <a:pt x="587" y="157"/>
                  </a:lnTo>
                  <a:lnTo>
                    <a:pt x="591" y="157"/>
                  </a:lnTo>
                  <a:lnTo>
                    <a:pt x="591" y="163"/>
                  </a:lnTo>
                  <a:lnTo>
                    <a:pt x="591" y="157"/>
                  </a:lnTo>
                  <a:lnTo>
                    <a:pt x="595" y="157"/>
                  </a:lnTo>
                  <a:lnTo>
                    <a:pt x="595" y="145"/>
                  </a:lnTo>
                  <a:lnTo>
                    <a:pt x="595" y="157"/>
                  </a:lnTo>
                  <a:lnTo>
                    <a:pt x="600" y="157"/>
                  </a:lnTo>
                  <a:lnTo>
                    <a:pt x="600" y="163"/>
                  </a:lnTo>
                  <a:lnTo>
                    <a:pt x="604" y="157"/>
                  </a:lnTo>
                  <a:lnTo>
                    <a:pt x="604" y="145"/>
                  </a:lnTo>
                  <a:lnTo>
                    <a:pt x="604" y="157"/>
                  </a:lnTo>
                  <a:lnTo>
                    <a:pt x="608" y="157"/>
                  </a:lnTo>
                  <a:lnTo>
                    <a:pt x="608" y="145"/>
                  </a:lnTo>
                  <a:lnTo>
                    <a:pt x="612" y="157"/>
                  </a:lnTo>
                  <a:lnTo>
                    <a:pt x="612" y="145"/>
                  </a:lnTo>
                  <a:lnTo>
                    <a:pt x="612" y="157"/>
                  </a:lnTo>
                  <a:lnTo>
                    <a:pt x="617" y="157"/>
                  </a:lnTo>
                  <a:lnTo>
                    <a:pt x="617" y="163"/>
                  </a:lnTo>
                  <a:lnTo>
                    <a:pt x="617" y="157"/>
                  </a:lnTo>
                  <a:lnTo>
                    <a:pt x="617" y="163"/>
                  </a:lnTo>
                  <a:lnTo>
                    <a:pt x="621" y="157"/>
                  </a:lnTo>
                  <a:lnTo>
                    <a:pt x="625" y="157"/>
                  </a:lnTo>
                  <a:lnTo>
                    <a:pt x="629" y="157"/>
                  </a:lnTo>
                  <a:lnTo>
                    <a:pt x="629" y="139"/>
                  </a:lnTo>
                  <a:lnTo>
                    <a:pt x="629" y="157"/>
                  </a:lnTo>
                  <a:lnTo>
                    <a:pt x="634" y="157"/>
                  </a:lnTo>
                  <a:lnTo>
                    <a:pt x="634" y="139"/>
                  </a:lnTo>
                  <a:lnTo>
                    <a:pt x="634" y="157"/>
                  </a:lnTo>
                  <a:lnTo>
                    <a:pt x="638" y="157"/>
                  </a:lnTo>
                  <a:lnTo>
                    <a:pt x="642" y="157"/>
                  </a:lnTo>
                  <a:lnTo>
                    <a:pt x="646" y="157"/>
                  </a:lnTo>
                  <a:lnTo>
                    <a:pt x="651" y="157"/>
                  </a:lnTo>
                  <a:lnTo>
                    <a:pt x="655" y="157"/>
                  </a:lnTo>
                  <a:lnTo>
                    <a:pt x="659" y="145"/>
                  </a:lnTo>
                  <a:lnTo>
                    <a:pt x="659" y="157"/>
                  </a:lnTo>
                  <a:lnTo>
                    <a:pt x="663" y="157"/>
                  </a:lnTo>
                  <a:lnTo>
                    <a:pt x="663" y="145"/>
                  </a:lnTo>
                  <a:lnTo>
                    <a:pt x="668" y="145"/>
                  </a:lnTo>
                  <a:lnTo>
                    <a:pt x="668" y="157"/>
                  </a:lnTo>
                  <a:lnTo>
                    <a:pt x="672" y="145"/>
                  </a:lnTo>
                  <a:lnTo>
                    <a:pt x="672" y="157"/>
                  </a:lnTo>
                  <a:lnTo>
                    <a:pt x="676" y="157"/>
                  </a:lnTo>
                  <a:lnTo>
                    <a:pt x="680" y="157"/>
                  </a:lnTo>
                  <a:lnTo>
                    <a:pt x="680" y="145"/>
                  </a:lnTo>
                  <a:lnTo>
                    <a:pt x="680" y="157"/>
                  </a:lnTo>
                  <a:lnTo>
                    <a:pt x="685" y="157"/>
                  </a:lnTo>
                  <a:lnTo>
                    <a:pt x="685" y="145"/>
                  </a:lnTo>
                  <a:lnTo>
                    <a:pt x="685" y="139"/>
                  </a:lnTo>
                  <a:lnTo>
                    <a:pt x="685" y="157"/>
                  </a:lnTo>
                  <a:lnTo>
                    <a:pt x="689" y="157"/>
                  </a:lnTo>
                  <a:lnTo>
                    <a:pt x="689" y="145"/>
                  </a:lnTo>
                  <a:lnTo>
                    <a:pt x="689" y="157"/>
                  </a:lnTo>
                  <a:lnTo>
                    <a:pt x="693" y="145"/>
                  </a:lnTo>
                  <a:lnTo>
                    <a:pt x="693" y="157"/>
                  </a:lnTo>
                  <a:lnTo>
                    <a:pt x="693" y="139"/>
                  </a:lnTo>
                  <a:lnTo>
                    <a:pt x="698" y="145"/>
                  </a:lnTo>
                  <a:lnTo>
                    <a:pt x="698" y="157"/>
                  </a:lnTo>
                  <a:lnTo>
                    <a:pt x="702" y="157"/>
                  </a:lnTo>
                  <a:lnTo>
                    <a:pt x="706" y="157"/>
                  </a:lnTo>
                  <a:lnTo>
                    <a:pt x="706" y="145"/>
                  </a:lnTo>
                  <a:lnTo>
                    <a:pt x="706" y="157"/>
                  </a:lnTo>
                  <a:lnTo>
                    <a:pt x="710" y="145"/>
                  </a:lnTo>
                  <a:lnTo>
                    <a:pt x="710" y="157"/>
                  </a:lnTo>
                  <a:lnTo>
                    <a:pt x="710" y="145"/>
                  </a:lnTo>
                  <a:lnTo>
                    <a:pt x="710" y="157"/>
                  </a:lnTo>
                  <a:lnTo>
                    <a:pt x="715" y="157"/>
                  </a:lnTo>
                  <a:lnTo>
                    <a:pt x="719" y="145"/>
                  </a:lnTo>
                  <a:lnTo>
                    <a:pt x="719" y="157"/>
                  </a:lnTo>
                  <a:lnTo>
                    <a:pt x="719" y="145"/>
                  </a:lnTo>
                  <a:lnTo>
                    <a:pt x="719" y="157"/>
                  </a:lnTo>
                  <a:lnTo>
                    <a:pt x="719" y="145"/>
                  </a:lnTo>
                  <a:lnTo>
                    <a:pt x="723" y="157"/>
                  </a:lnTo>
                  <a:lnTo>
                    <a:pt x="727" y="157"/>
                  </a:lnTo>
                  <a:lnTo>
                    <a:pt x="727" y="145"/>
                  </a:lnTo>
                  <a:lnTo>
                    <a:pt x="727" y="157"/>
                  </a:lnTo>
                  <a:lnTo>
                    <a:pt x="732" y="157"/>
                  </a:lnTo>
                  <a:lnTo>
                    <a:pt x="732" y="145"/>
                  </a:lnTo>
                  <a:lnTo>
                    <a:pt x="732" y="157"/>
                  </a:lnTo>
                  <a:lnTo>
                    <a:pt x="736" y="157"/>
                  </a:lnTo>
                  <a:lnTo>
                    <a:pt x="740" y="157"/>
                  </a:lnTo>
                  <a:lnTo>
                    <a:pt x="744" y="157"/>
                  </a:lnTo>
                  <a:lnTo>
                    <a:pt x="749" y="157"/>
                  </a:lnTo>
                  <a:lnTo>
                    <a:pt x="749" y="145"/>
                  </a:lnTo>
                  <a:lnTo>
                    <a:pt x="749" y="157"/>
                  </a:lnTo>
                  <a:lnTo>
                    <a:pt x="753" y="157"/>
                  </a:lnTo>
                  <a:lnTo>
                    <a:pt x="753" y="139"/>
                  </a:lnTo>
                  <a:lnTo>
                    <a:pt x="753" y="157"/>
                  </a:lnTo>
                  <a:lnTo>
                    <a:pt x="753" y="163"/>
                  </a:lnTo>
                  <a:lnTo>
                    <a:pt x="757" y="145"/>
                  </a:lnTo>
                  <a:lnTo>
                    <a:pt x="757" y="157"/>
                  </a:lnTo>
                  <a:lnTo>
                    <a:pt x="761" y="157"/>
                  </a:lnTo>
                  <a:lnTo>
                    <a:pt x="761" y="145"/>
                  </a:lnTo>
                  <a:lnTo>
                    <a:pt x="761" y="157"/>
                  </a:lnTo>
                  <a:lnTo>
                    <a:pt x="761" y="139"/>
                  </a:lnTo>
                  <a:lnTo>
                    <a:pt x="761" y="145"/>
                  </a:lnTo>
                  <a:lnTo>
                    <a:pt x="766" y="157"/>
                  </a:lnTo>
                  <a:lnTo>
                    <a:pt x="770" y="157"/>
                  </a:lnTo>
                  <a:lnTo>
                    <a:pt x="770" y="145"/>
                  </a:lnTo>
                  <a:lnTo>
                    <a:pt x="770" y="157"/>
                  </a:lnTo>
                  <a:lnTo>
                    <a:pt x="770" y="145"/>
                  </a:lnTo>
                  <a:lnTo>
                    <a:pt x="774" y="157"/>
                  </a:lnTo>
                  <a:lnTo>
                    <a:pt x="774" y="145"/>
                  </a:lnTo>
                  <a:lnTo>
                    <a:pt x="774" y="139"/>
                  </a:lnTo>
                  <a:lnTo>
                    <a:pt x="778" y="145"/>
                  </a:lnTo>
                  <a:lnTo>
                    <a:pt x="778" y="157"/>
                  </a:lnTo>
                  <a:lnTo>
                    <a:pt x="778" y="145"/>
                  </a:lnTo>
                  <a:lnTo>
                    <a:pt x="783" y="157"/>
                  </a:lnTo>
                  <a:lnTo>
                    <a:pt x="783" y="145"/>
                  </a:lnTo>
                  <a:lnTo>
                    <a:pt x="783" y="157"/>
                  </a:lnTo>
                  <a:lnTo>
                    <a:pt x="787" y="157"/>
                  </a:lnTo>
                  <a:lnTo>
                    <a:pt x="787" y="145"/>
                  </a:lnTo>
                  <a:lnTo>
                    <a:pt x="787" y="157"/>
                  </a:lnTo>
                  <a:lnTo>
                    <a:pt x="787" y="139"/>
                  </a:lnTo>
                  <a:lnTo>
                    <a:pt x="791" y="145"/>
                  </a:lnTo>
                  <a:lnTo>
                    <a:pt x="791" y="157"/>
                  </a:lnTo>
                  <a:lnTo>
                    <a:pt x="795" y="157"/>
                  </a:lnTo>
                  <a:lnTo>
                    <a:pt x="800" y="145"/>
                  </a:lnTo>
                  <a:lnTo>
                    <a:pt x="800" y="157"/>
                  </a:lnTo>
                  <a:lnTo>
                    <a:pt x="800" y="145"/>
                  </a:lnTo>
                  <a:lnTo>
                    <a:pt x="800" y="157"/>
                  </a:lnTo>
                  <a:lnTo>
                    <a:pt x="804" y="145"/>
                  </a:lnTo>
                  <a:lnTo>
                    <a:pt x="804" y="139"/>
                  </a:lnTo>
                  <a:lnTo>
                    <a:pt x="804" y="157"/>
                  </a:lnTo>
                  <a:lnTo>
                    <a:pt x="808" y="157"/>
                  </a:lnTo>
                  <a:lnTo>
                    <a:pt x="808" y="145"/>
                  </a:lnTo>
                  <a:lnTo>
                    <a:pt x="808" y="157"/>
                  </a:lnTo>
                  <a:lnTo>
                    <a:pt x="812" y="145"/>
                  </a:lnTo>
                  <a:lnTo>
                    <a:pt x="812" y="139"/>
                  </a:lnTo>
                  <a:lnTo>
                    <a:pt x="812" y="157"/>
                  </a:lnTo>
                  <a:lnTo>
                    <a:pt x="812" y="145"/>
                  </a:lnTo>
                  <a:lnTo>
                    <a:pt x="812" y="157"/>
                  </a:lnTo>
                  <a:lnTo>
                    <a:pt x="817" y="145"/>
                  </a:lnTo>
                  <a:lnTo>
                    <a:pt x="817" y="139"/>
                  </a:lnTo>
                  <a:lnTo>
                    <a:pt x="821" y="145"/>
                  </a:lnTo>
                  <a:lnTo>
                    <a:pt x="821" y="157"/>
                  </a:lnTo>
                  <a:lnTo>
                    <a:pt x="821" y="139"/>
                  </a:lnTo>
                  <a:lnTo>
                    <a:pt x="821" y="157"/>
                  </a:lnTo>
                  <a:lnTo>
                    <a:pt x="825" y="157"/>
                  </a:lnTo>
                  <a:lnTo>
                    <a:pt x="825" y="139"/>
                  </a:lnTo>
                  <a:lnTo>
                    <a:pt x="825" y="157"/>
                  </a:lnTo>
                  <a:lnTo>
                    <a:pt x="825" y="145"/>
                  </a:lnTo>
                  <a:lnTo>
                    <a:pt x="825" y="157"/>
                  </a:lnTo>
                  <a:lnTo>
                    <a:pt x="829" y="145"/>
                  </a:lnTo>
                  <a:lnTo>
                    <a:pt x="829" y="157"/>
                  </a:lnTo>
                  <a:lnTo>
                    <a:pt x="829" y="145"/>
                  </a:lnTo>
                  <a:lnTo>
                    <a:pt x="834" y="145"/>
                  </a:lnTo>
                  <a:lnTo>
                    <a:pt x="834" y="157"/>
                  </a:lnTo>
                  <a:lnTo>
                    <a:pt x="834" y="139"/>
                  </a:lnTo>
                  <a:lnTo>
                    <a:pt x="838" y="157"/>
                  </a:lnTo>
                  <a:lnTo>
                    <a:pt x="838" y="145"/>
                  </a:lnTo>
                  <a:lnTo>
                    <a:pt x="838" y="139"/>
                  </a:lnTo>
                  <a:lnTo>
                    <a:pt x="842" y="157"/>
                  </a:lnTo>
                  <a:lnTo>
                    <a:pt x="842" y="145"/>
                  </a:lnTo>
                  <a:lnTo>
                    <a:pt x="842" y="157"/>
                  </a:lnTo>
                  <a:lnTo>
                    <a:pt x="842" y="145"/>
                  </a:lnTo>
                  <a:lnTo>
                    <a:pt x="846" y="139"/>
                  </a:lnTo>
                  <a:lnTo>
                    <a:pt x="846" y="145"/>
                  </a:lnTo>
                  <a:lnTo>
                    <a:pt x="851" y="157"/>
                  </a:lnTo>
                  <a:lnTo>
                    <a:pt x="851" y="139"/>
                  </a:lnTo>
                  <a:lnTo>
                    <a:pt x="851" y="145"/>
                  </a:lnTo>
                  <a:lnTo>
                    <a:pt x="851" y="157"/>
                  </a:lnTo>
                  <a:lnTo>
                    <a:pt x="855" y="157"/>
                  </a:lnTo>
                  <a:lnTo>
                    <a:pt x="855" y="145"/>
                  </a:lnTo>
                  <a:lnTo>
                    <a:pt x="859" y="157"/>
                  </a:lnTo>
                  <a:lnTo>
                    <a:pt x="859" y="139"/>
                  </a:lnTo>
                  <a:lnTo>
                    <a:pt x="859" y="157"/>
                  </a:lnTo>
                  <a:lnTo>
                    <a:pt x="859" y="139"/>
                  </a:lnTo>
                  <a:lnTo>
                    <a:pt x="863" y="145"/>
                  </a:lnTo>
                  <a:lnTo>
                    <a:pt x="863" y="157"/>
                  </a:lnTo>
                  <a:lnTo>
                    <a:pt x="863" y="145"/>
                  </a:lnTo>
                  <a:lnTo>
                    <a:pt x="868" y="157"/>
                  </a:lnTo>
                  <a:lnTo>
                    <a:pt x="868" y="145"/>
                  </a:lnTo>
                  <a:lnTo>
                    <a:pt x="868" y="139"/>
                  </a:lnTo>
                  <a:lnTo>
                    <a:pt x="872" y="139"/>
                  </a:lnTo>
                  <a:lnTo>
                    <a:pt x="872" y="157"/>
                  </a:lnTo>
                  <a:lnTo>
                    <a:pt x="872" y="145"/>
                  </a:lnTo>
                  <a:lnTo>
                    <a:pt x="872" y="139"/>
                  </a:lnTo>
                  <a:lnTo>
                    <a:pt x="876" y="145"/>
                  </a:lnTo>
                  <a:lnTo>
                    <a:pt x="876" y="157"/>
                  </a:lnTo>
                  <a:lnTo>
                    <a:pt x="876" y="145"/>
                  </a:lnTo>
                  <a:lnTo>
                    <a:pt x="880" y="145"/>
                  </a:lnTo>
                  <a:lnTo>
                    <a:pt x="880" y="139"/>
                  </a:lnTo>
                  <a:lnTo>
                    <a:pt x="880" y="145"/>
                  </a:lnTo>
                  <a:lnTo>
                    <a:pt x="885" y="145"/>
                  </a:lnTo>
                  <a:lnTo>
                    <a:pt x="885" y="157"/>
                  </a:lnTo>
                  <a:lnTo>
                    <a:pt x="889" y="145"/>
                  </a:lnTo>
                  <a:lnTo>
                    <a:pt x="889" y="139"/>
                  </a:lnTo>
                  <a:lnTo>
                    <a:pt x="889" y="145"/>
                  </a:lnTo>
                  <a:lnTo>
                    <a:pt x="893" y="139"/>
                  </a:lnTo>
                  <a:lnTo>
                    <a:pt x="893" y="145"/>
                  </a:lnTo>
                  <a:lnTo>
                    <a:pt x="893" y="139"/>
                  </a:lnTo>
                  <a:lnTo>
                    <a:pt x="897" y="139"/>
                  </a:lnTo>
                  <a:lnTo>
                    <a:pt x="897" y="133"/>
                  </a:lnTo>
                  <a:lnTo>
                    <a:pt x="897" y="139"/>
                  </a:lnTo>
                  <a:lnTo>
                    <a:pt x="902" y="139"/>
                  </a:lnTo>
                  <a:lnTo>
                    <a:pt x="906" y="139"/>
                  </a:lnTo>
                  <a:lnTo>
                    <a:pt x="910" y="145"/>
                  </a:lnTo>
                  <a:lnTo>
                    <a:pt x="910" y="139"/>
                  </a:lnTo>
                  <a:lnTo>
                    <a:pt x="910" y="133"/>
                  </a:lnTo>
                  <a:lnTo>
                    <a:pt x="910" y="157"/>
                  </a:lnTo>
                  <a:lnTo>
                    <a:pt x="914" y="157"/>
                  </a:lnTo>
                  <a:lnTo>
                    <a:pt x="914" y="139"/>
                  </a:lnTo>
                  <a:lnTo>
                    <a:pt x="914" y="145"/>
                  </a:lnTo>
                  <a:lnTo>
                    <a:pt x="919" y="133"/>
                  </a:lnTo>
                  <a:lnTo>
                    <a:pt x="919" y="139"/>
                  </a:lnTo>
                  <a:lnTo>
                    <a:pt x="919" y="145"/>
                  </a:lnTo>
                  <a:lnTo>
                    <a:pt x="919" y="139"/>
                  </a:lnTo>
                  <a:lnTo>
                    <a:pt x="923" y="157"/>
                  </a:lnTo>
                  <a:lnTo>
                    <a:pt x="923" y="133"/>
                  </a:lnTo>
                  <a:lnTo>
                    <a:pt x="923" y="139"/>
                  </a:lnTo>
                  <a:lnTo>
                    <a:pt x="927" y="145"/>
                  </a:lnTo>
                  <a:lnTo>
                    <a:pt x="927" y="139"/>
                  </a:lnTo>
                  <a:lnTo>
                    <a:pt x="927" y="133"/>
                  </a:lnTo>
                  <a:lnTo>
                    <a:pt x="927" y="139"/>
                  </a:lnTo>
                  <a:lnTo>
                    <a:pt x="931" y="133"/>
                  </a:lnTo>
                  <a:lnTo>
                    <a:pt x="931" y="139"/>
                  </a:lnTo>
                  <a:lnTo>
                    <a:pt x="931" y="145"/>
                  </a:lnTo>
                  <a:lnTo>
                    <a:pt x="931" y="133"/>
                  </a:lnTo>
                  <a:lnTo>
                    <a:pt x="936" y="139"/>
                  </a:lnTo>
                  <a:lnTo>
                    <a:pt x="936" y="145"/>
                  </a:lnTo>
                  <a:lnTo>
                    <a:pt x="936" y="139"/>
                  </a:lnTo>
                  <a:lnTo>
                    <a:pt x="940" y="133"/>
                  </a:lnTo>
                  <a:lnTo>
                    <a:pt x="940" y="139"/>
                  </a:lnTo>
                  <a:lnTo>
                    <a:pt x="940" y="145"/>
                  </a:lnTo>
                  <a:lnTo>
                    <a:pt x="944" y="145"/>
                  </a:lnTo>
                  <a:lnTo>
                    <a:pt x="944" y="139"/>
                  </a:lnTo>
                  <a:lnTo>
                    <a:pt x="944" y="145"/>
                  </a:lnTo>
                  <a:lnTo>
                    <a:pt x="944" y="139"/>
                  </a:lnTo>
                  <a:lnTo>
                    <a:pt x="948" y="145"/>
                  </a:lnTo>
                  <a:lnTo>
                    <a:pt x="948" y="133"/>
                  </a:lnTo>
                  <a:lnTo>
                    <a:pt x="948" y="139"/>
                  </a:lnTo>
                  <a:lnTo>
                    <a:pt x="948" y="133"/>
                  </a:lnTo>
                  <a:lnTo>
                    <a:pt x="953" y="145"/>
                  </a:lnTo>
                  <a:lnTo>
                    <a:pt x="957" y="145"/>
                  </a:lnTo>
                  <a:lnTo>
                    <a:pt x="957" y="139"/>
                  </a:lnTo>
                  <a:lnTo>
                    <a:pt x="957" y="133"/>
                  </a:lnTo>
                  <a:lnTo>
                    <a:pt x="961" y="145"/>
                  </a:lnTo>
                  <a:lnTo>
                    <a:pt x="961" y="133"/>
                  </a:lnTo>
                  <a:lnTo>
                    <a:pt x="961" y="139"/>
                  </a:lnTo>
                  <a:lnTo>
                    <a:pt x="961" y="145"/>
                  </a:lnTo>
                  <a:lnTo>
                    <a:pt x="965" y="139"/>
                  </a:lnTo>
                  <a:lnTo>
                    <a:pt x="965" y="145"/>
                  </a:lnTo>
                  <a:lnTo>
                    <a:pt x="970" y="133"/>
                  </a:lnTo>
                  <a:lnTo>
                    <a:pt x="970" y="145"/>
                  </a:lnTo>
                  <a:lnTo>
                    <a:pt x="970" y="139"/>
                  </a:lnTo>
                  <a:lnTo>
                    <a:pt x="970" y="145"/>
                  </a:lnTo>
                  <a:lnTo>
                    <a:pt x="974" y="139"/>
                  </a:lnTo>
                  <a:lnTo>
                    <a:pt x="974" y="133"/>
                  </a:lnTo>
                  <a:lnTo>
                    <a:pt x="974" y="139"/>
                  </a:lnTo>
                  <a:lnTo>
                    <a:pt x="974" y="133"/>
                  </a:lnTo>
                  <a:lnTo>
                    <a:pt x="978" y="145"/>
                  </a:lnTo>
                  <a:lnTo>
                    <a:pt x="978" y="139"/>
                  </a:lnTo>
                  <a:lnTo>
                    <a:pt x="982" y="145"/>
                  </a:lnTo>
                  <a:lnTo>
                    <a:pt x="992" y="14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54" name="Freeform 96"/>
            <p:cNvSpPr>
              <a:spLocks/>
            </p:cNvSpPr>
            <p:nvPr/>
          </p:nvSpPr>
          <p:spPr bwMode="auto">
            <a:xfrm>
              <a:off x="1337" y="3347"/>
              <a:ext cx="89" cy="13"/>
            </a:xfrm>
            <a:custGeom>
              <a:avLst/>
              <a:gdLst>
                <a:gd name="T0" fmla="*/ 0 w 160"/>
                <a:gd name="T1" fmla="*/ 41 h 11"/>
                <a:gd name="T2" fmla="*/ 0 w 160"/>
                <a:gd name="T3" fmla="*/ 41 h 11"/>
                <a:gd name="T4" fmla="*/ 1 w 160"/>
                <a:gd name="T5" fmla="*/ 41 h 11"/>
                <a:gd name="T6" fmla="*/ 1 w 160"/>
                <a:gd name="T7" fmla="*/ 41 h 11"/>
                <a:gd name="T8" fmla="*/ 1 w 160"/>
                <a:gd name="T9" fmla="*/ 41 h 11"/>
                <a:gd name="T10" fmla="*/ 1 w 160"/>
                <a:gd name="T11" fmla="*/ 41 h 11"/>
                <a:gd name="T12" fmla="*/ 1 w 160"/>
                <a:gd name="T13" fmla="*/ 0 h 11"/>
                <a:gd name="T14" fmla="*/ 1 w 160"/>
                <a:gd name="T15" fmla="*/ 41 h 11"/>
                <a:gd name="T16" fmla="*/ 1 w 160"/>
                <a:gd name="T17" fmla="*/ 41 h 11"/>
                <a:gd name="T18" fmla="*/ 1 w 160"/>
                <a:gd name="T19" fmla="*/ 41 h 11"/>
                <a:gd name="T20" fmla="*/ 1 w 160"/>
                <a:gd name="T21" fmla="*/ 0 h 11"/>
                <a:gd name="T22" fmla="*/ 1 w 160"/>
                <a:gd name="T23" fmla="*/ 41 h 11"/>
                <a:gd name="T24" fmla="*/ 1 w 160"/>
                <a:gd name="T25" fmla="*/ 41 h 11"/>
                <a:gd name="T26" fmla="*/ 1 w 160"/>
                <a:gd name="T27" fmla="*/ 41 h 11"/>
                <a:gd name="T28" fmla="*/ 1 w 160"/>
                <a:gd name="T29" fmla="*/ 41 h 11"/>
                <a:gd name="T30" fmla="*/ 1 w 160"/>
                <a:gd name="T31" fmla="*/ 41 h 11"/>
                <a:gd name="T32" fmla="*/ 1 w 160"/>
                <a:gd name="T33" fmla="*/ 41 h 11"/>
                <a:gd name="T34" fmla="*/ 1 w 160"/>
                <a:gd name="T35" fmla="*/ 41 h 11"/>
                <a:gd name="T36" fmla="*/ 1 w 160"/>
                <a:gd name="T37" fmla="*/ 41 h 11"/>
                <a:gd name="T38" fmla="*/ 1 w 160"/>
                <a:gd name="T39" fmla="*/ 41 h 11"/>
                <a:gd name="T40" fmla="*/ 1 w 160"/>
                <a:gd name="T41" fmla="*/ 41 h 11"/>
                <a:gd name="T42" fmla="*/ 1 w 160"/>
                <a:gd name="T43" fmla="*/ 41 h 11"/>
                <a:gd name="T44" fmla="*/ 1 w 160"/>
                <a:gd name="T45" fmla="*/ 41 h 11"/>
                <a:gd name="T46" fmla="*/ 1 w 160"/>
                <a:gd name="T47" fmla="*/ 41 h 11"/>
                <a:gd name="T48" fmla="*/ 1 w 160"/>
                <a:gd name="T49" fmla="*/ 41 h 11"/>
                <a:gd name="T50" fmla="*/ 1 w 160"/>
                <a:gd name="T51" fmla="*/ 41 h 11"/>
                <a:gd name="T52" fmla="*/ 1 w 160"/>
                <a:gd name="T53" fmla="*/ 79 h 11"/>
                <a:gd name="T54" fmla="*/ 1 w 160"/>
                <a:gd name="T55" fmla="*/ 41 h 11"/>
                <a:gd name="T56" fmla="*/ 1 w 160"/>
                <a:gd name="T57" fmla="*/ 41 h 11"/>
                <a:gd name="T58" fmla="*/ 1 w 160"/>
                <a:gd name="T59" fmla="*/ 41 h 11"/>
                <a:gd name="T60" fmla="*/ 1 w 160"/>
                <a:gd name="T61" fmla="*/ 41 h 11"/>
                <a:gd name="T62" fmla="*/ 1 w 160"/>
                <a:gd name="T63" fmla="*/ 41 h 11"/>
                <a:gd name="T64" fmla="*/ 1 w 160"/>
                <a:gd name="T65" fmla="*/ 41 h 11"/>
                <a:gd name="T66" fmla="*/ 1 w 160"/>
                <a:gd name="T67" fmla="*/ 41 h 11"/>
                <a:gd name="T68" fmla="*/ 1 w 160"/>
                <a:gd name="T69" fmla="*/ 41 h 11"/>
                <a:gd name="T70" fmla="*/ 1 w 160"/>
                <a:gd name="T71" fmla="*/ 41 h 11"/>
                <a:gd name="T72" fmla="*/ 1 w 160"/>
                <a:gd name="T73" fmla="*/ 41 h 11"/>
                <a:gd name="T74" fmla="*/ 1 w 160"/>
                <a:gd name="T75" fmla="*/ 41 h 11"/>
                <a:gd name="T76" fmla="*/ 1 w 160"/>
                <a:gd name="T77" fmla="*/ 79 h 11"/>
                <a:gd name="T78" fmla="*/ 1 w 160"/>
                <a:gd name="T79" fmla="*/ 41 h 11"/>
                <a:gd name="T80" fmla="*/ 1 w 160"/>
                <a:gd name="T81" fmla="*/ 41 h 11"/>
                <a:gd name="T82" fmla="*/ 1 w 160"/>
                <a:gd name="T83" fmla="*/ 41 h 11"/>
                <a:gd name="T84" fmla="*/ 1 w 160"/>
                <a:gd name="T85" fmla="*/ 79 h 11"/>
                <a:gd name="T86" fmla="*/ 1 w 160"/>
                <a:gd name="T87" fmla="*/ 79 h 11"/>
                <a:gd name="T88" fmla="*/ 1 w 160"/>
                <a:gd name="T89" fmla="*/ 41 h 11"/>
                <a:gd name="T90" fmla="*/ 1 w 160"/>
                <a:gd name="T91" fmla="*/ 79 h 11"/>
                <a:gd name="T92" fmla="*/ 1 w 160"/>
                <a:gd name="T93" fmla="*/ 41 h 11"/>
                <a:gd name="T94" fmla="*/ 1 w 160"/>
                <a:gd name="T95" fmla="*/ 41 h 11"/>
                <a:gd name="T96" fmla="*/ 1 w 160"/>
                <a:gd name="T97" fmla="*/ 41 h 11"/>
                <a:gd name="T98" fmla="*/ 1 w 160"/>
                <a:gd name="T99" fmla="*/ 41 h 11"/>
                <a:gd name="T100" fmla="*/ 1 w 160"/>
                <a:gd name="T101" fmla="*/ 79 h 11"/>
                <a:gd name="T102" fmla="*/ 1 w 160"/>
                <a:gd name="T103" fmla="*/ 79 h 11"/>
                <a:gd name="T104" fmla="*/ 1 w 160"/>
                <a:gd name="T105" fmla="*/ 41 h 11"/>
                <a:gd name="T106" fmla="*/ 1 w 160"/>
                <a:gd name="T107" fmla="*/ 41 h 11"/>
                <a:gd name="T108" fmla="*/ 1 w 160"/>
                <a:gd name="T109" fmla="*/ 79 h 11"/>
                <a:gd name="T110" fmla="*/ 1 w 160"/>
                <a:gd name="T111" fmla="*/ 79 h 11"/>
                <a:gd name="T112" fmla="*/ 1 w 160"/>
                <a:gd name="T113" fmla="*/ 79 h 11"/>
                <a:gd name="T114" fmla="*/ 1 w 160"/>
                <a:gd name="T115" fmla="*/ 41 h 11"/>
                <a:gd name="T116" fmla="*/ 1 w 160"/>
                <a:gd name="T117" fmla="*/ 41 h 11"/>
                <a:gd name="T118" fmla="*/ 1 w 160"/>
                <a:gd name="T119" fmla="*/ 41 h 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60" h="11">
                  <a:moveTo>
                    <a:pt x="0" y="6"/>
                  </a:moveTo>
                  <a:lnTo>
                    <a:pt x="0" y="6"/>
                  </a:lnTo>
                  <a:lnTo>
                    <a:pt x="7" y="6"/>
                  </a:lnTo>
                  <a:lnTo>
                    <a:pt x="13" y="6"/>
                  </a:lnTo>
                  <a:lnTo>
                    <a:pt x="19" y="0"/>
                  </a:lnTo>
                  <a:lnTo>
                    <a:pt x="19" y="6"/>
                  </a:lnTo>
                  <a:lnTo>
                    <a:pt x="26" y="6"/>
                  </a:lnTo>
                  <a:lnTo>
                    <a:pt x="32" y="0"/>
                  </a:lnTo>
                  <a:lnTo>
                    <a:pt x="32" y="6"/>
                  </a:lnTo>
                  <a:lnTo>
                    <a:pt x="39" y="6"/>
                  </a:lnTo>
                  <a:lnTo>
                    <a:pt x="45" y="6"/>
                  </a:lnTo>
                  <a:lnTo>
                    <a:pt x="51" y="6"/>
                  </a:lnTo>
                  <a:lnTo>
                    <a:pt x="58" y="6"/>
                  </a:lnTo>
                  <a:lnTo>
                    <a:pt x="64" y="6"/>
                  </a:lnTo>
                  <a:lnTo>
                    <a:pt x="70" y="6"/>
                  </a:lnTo>
                  <a:lnTo>
                    <a:pt x="77" y="11"/>
                  </a:lnTo>
                  <a:lnTo>
                    <a:pt x="77" y="6"/>
                  </a:lnTo>
                  <a:lnTo>
                    <a:pt x="83" y="6"/>
                  </a:lnTo>
                  <a:lnTo>
                    <a:pt x="90" y="6"/>
                  </a:lnTo>
                  <a:lnTo>
                    <a:pt x="96" y="6"/>
                  </a:lnTo>
                  <a:lnTo>
                    <a:pt x="102" y="6"/>
                  </a:lnTo>
                  <a:lnTo>
                    <a:pt x="109" y="6"/>
                  </a:lnTo>
                  <a:lnTo>
                    <a:pt x="109" y="11"/>
                  </a:lnTo>
                  <a:lnTo>
                    <a:pt x="115" y="6"/>
                  </a:lnTo>
                  <a:lnTo>
                    <a:pt x="121" y="6"/>
                  </a:lnTo>
                  <a:lnTo>
                    <a:pt x="121" y="11"/>
                  </a:lnTo>
                  <a:lnTo>
                    <a:pt x="128" y="11"/>
                  </a:lnTo>
                  <a:lnTo>
                    <a:pt x="128" y="6"/>
                  </a:lnTo>
                  <a:lnTo>
                    <a:pt x="134" y="11"/>
                  </a:lnTo>
                  <a:lnTo>
                    <a:pt x="134" y="6"/>
                  </a:lnTo>
                  <a:lnTo>
                    <a:pt x="141" y="6"/>
                  </a:lnTo>
                  <a:lnTo>
                    <a:pt x="147" y="11"/>
                  </a:lnTo>
                  <a:lnTo>
                    <a:pt x="147" y="6"/>
                  </a:lnTo>
                  <a:lnTo>
                    <a:pt x="153" y="11"/>
                  </a:lnTo>
                  <a:lnTo>
                    <a:pt x="160" y="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55" name="Text Box 97"/>
            <p:cNvSpPr txBox="1">
              <a:spLocks noChangeAspect="1" noChangeArrowheads="1"/>
            </p:cNvSpPr>
            <p:nvPr/>
          </p:nvSpPr>
          <p:spPr bwMode="auto">
            <a:xfrm>
              <a:off x="1034" y="3131"/>
              <a:ext cx="436"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rgbClr val="008000"/>
                  </a:solidFill>
                  <a:latin typeface="Arial Narrow" pitchFamily="34" charset="0"/>
                </a:rPr>
                <a:t>RhAG</a:t>
              </a:r>
            </a:p>
          </p:txBody>
        </p:sp>
        <p:sp>
          <p:nvSpPr>
            <p:cNvPr id="33856" name="Text Box 98"/>
            <p:cNvSpPr txBox="1">
              <a:spLocks noChangeAspect="1" noChangeArrowheads="1"/>
            </p:cNvSpPr>
            <p:nvPr/>
          </p:nvSpPr>
          <p:spPr bwMode="auto">
            <a:xfrm>
              <a:off x="963" y="3390"/>
              <a:ext cx="580" cy="1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lnSpc>
                  <a:spcPct val="70000"/>
                </a:lnSpc>
                <a:spcBef>
                  <a:spcPct val="50000"/>
                </a:spcBef>
              </a:pPr>
              <a:r>
                <a:rPr lang="en-US" sz="1400">
                  <a:solidFill>
                    <a:srgbClr val="0000CC"/>
                  </a:solidFill>
                  <a:latin typeface="Arial Narrow" pitchFamily="34" charset="0"/>
                </a:rPr>
                <a:t>D167N</a:t>
              </a:r>
            </a:p>
          </p:txBody>
        </p:sp>
        <p:sp>
          <p:nvSpPr>
            <p:cNvPr id="33857" name="Line 99"/>
            <p:cNvSpPr>
              <a:spLocks noChangeShapeType="1"/>
            </p:cNvSpPr>
            <p:nvPr/>
          </p:nvSpPr>
          <p:spPr bwMode="auto">
            <a:xfrm>
              <a:off x="552" y="2252"/>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3976" name="Group 100"/>
            <p:cNvGrpSpPr>
              <a:grpSpLocks/>
            </p:cNvGrpSpPr>
            <p:nvPr/>
          </p:nvGrpSpPr>
          <p:grpSpPr bwMode="auto">
            <a:xfrm>
              <a:off x="679" y="2037"/>
              <a:ext cx="493" cy="207"/>
              <a:chOff x="2010" y="1015"/>
              <a:chExt cx="662" cy="164"/>
            </a:xfrm>
          </p:grpSpPr>
          <p:sp>
            <p:nvSpPr>
              <p:cNvPr id="33872" name="Freeform 101"/>
              <p:cNvSpPr>
                <a:spLocks/>
              </p:cNvSpPr>
              <p:nvPr/>
            </p:nvSpPr>
            <p:spPr bwMode="auto">
              <a:xfrm>
                <a:off x="2010" y="1160"/>
                <a:ext cx="74" cy="17"/>
              </a:xfrm>
              <a:custGeom>
                <a:avLst/>
                <a:gdLst>
                  <a:gd name="T0" fmla="*/ 0 w 87"/>
                  <a:gd name="T1" fmla="*/ 1 h 25"/>
                  <a:gd name="T2" fmla="*/ 3 w 87"/>
                  <a:gd name="T3" fmla="*/ 1 h 25"/>
                  <a:gd name="T4" fmla="*/ 3 w 87"/>
                  <a:gd name="T5" fmla="*/ 1 h 25"/>
                  <a:gd name="T6" fmla="*/ 3 w 87"/>
                  <a:gd name="T7" fmla="*/ 1 h 25"/>
                  <a:gd name="T8" fmla="*/ 3 w 87"/>
                  <a:gd name="T9" fmla="*/ 1 h 25"/>
                  <a:gd name="T10" fmla="*/ 3 w 87"/>
                  <a:gd name="T11" fmla="*/ 1 h 25"/>
                  <a:gd name="T12" fmla="*/ 3 w 87"/>
                  <a:gd name="T13" fmla="*/ 1 h 25"/>
                  <a:gd name="T14" fmla="*/ 3 w 87"/>
                  <a:gd name="T15" fmla="*/ 1 h 25"/>
                  <a:gd name="T16" fmla="*/ 3 w 87"/>
                  <a:gd name="T17" fmla="*/ 1 h 25"/>
                  <a:gd name="T18" fmla="*/ 3 w 87"/>
                  <a:gd name="T19" fmla="*/ 1 h 25"/>
                  <a:gd name="T20" fmla="*/ 3 w 87"/>
                  <a:gd name="T21" fmla="*/ 1 h 25"/>
                  <a:gd name="T22" fmla="*/ 4 w 87"/>
                  <a:gd name="T23" fmla="*/ 0 h 25"/>
                  <a:gd name="T24" fmla="*/ 4 w 87"/>
                  <a:gd name="T25" fmla="*/ 1 h 25"/>
                  <a:gd name="T26" fmla="*/ 5 w 87"/>
                  <a:gd name="T27" fmla="*/ 1 h 25"/>
                  <a:gd name="T28" fmla="*/ 5 w 87"/>
                  <a:gd name="T29" fmla="*/ 1 h 25"/>
                  <a:gd name="T30" fmla="*/ 6 w 87"/>
                  <a:gd name="T31" fmla="*/ 1 h 25"/>
                  <a:gd name="T32" fmla="*/ 6 w 87"/>
                  <a:gd name="T33" fmla="*/ 1 h 25"/>
                  <a:gd name="T34" fmla="*/ 7 w 87"/>
                  <a:gd name="T35" fmla="*/ 1 h 25"/>
                  <a:gd name="T36" fmla="*/ 7 w 87"/>
                  <a:gd name="T37" fmla="*/ 1 h 25"/>
                  <a:gd name="T38" fmla="*/ 8 w 87"/>
                  <a:gd name="T39" fmla="*/ 0 h 25"/>
                  <a:gd name="T40" fmla="*/ 8 w 87"/>
                  <a:gd name="T41" fmla="*/ 1 h 25"/>
                  <a:gd name="T42" fmla="*/ 8 w 87"/>
                  <a:gd name="T43" fmla="*/ 1 h 25"/>
                  <a:gd name="T44" fmla="*/ 8 w 87"/>
                  <a:gd name="T45" fmla="*/ 1 h 25"/>
                  <a:gd name="T46" fmla="*/ 9 w 87"/>
                  <a:gd name="T47" fmla="*/ 1 h 25"/>
                  <a:gd name="T48" fmla="*/ 9 w 87"/>
                  <a:gd name="T49" fmla="*/ 1 h 25"/>
                  <a:gd name="T50" fmla="*/ 9 w 87"/>
                  <a:gd name="T51" fmla="*/ 1 h 25"/>
                  <a:gd name="T52" fmla="*/ 9 w 87"/>
                  <a:gd name="T53" fmla="*/ 1 h 25"/>
                  <a:gd name="T54" fmla="*/ 10 w 87"/>
                  <a:gd name="T55" fmla="*/ 1 h 25"/>
                  <a:gd name="T56" fmla="*/ 10 w 87"/>
                  <a:gd name="T57" fmla="*/ 1 h 25"/>
                  <a:gd name="T58" fmla="*/ 10 w 87"/>
                  <a:gd name="T59" fmla="*/ 1 h 25"/>
                  <a:gd name="T60" fmla="*/ 11 w 87"/>
                  <a:gd name="T61" fmla="*/ 1 h 25"/>
                  <a:gd name="T62" fmla="*/ 11 w 87"/>
                  <a:gd name="T63" fmla="*/ 1 h 25"/>
                  <a:gd name="T64" fmla="*/ 12 w 87"/>
                  <a:gd name="T65" fmla="*/ 1 h 25"/>
                  <a:gd name="T66" fmla="*/ 12 w 87"/>
                  <a:gd name="T67" fmla="*/ 1 h 25"/>
                  <a:gd name="T68" fmla="*/ 12 w 87"/>
                  <a:gd name="T69" fmla="*/ 1 h 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87" h="25">
                    <a:moveTo>
                      <a:pt x="0" y="13"/>
                    </a:moveTo>
                    <a:lnTo>
                      <a:pt x="0" y="13"/>
                    </a:lnTo>
                    <a:lnTo>
                      <a:pt x="0" y="19"/>
                    </a:lnTo>
                    <a:lnTo>
                      <a:pt x="5" y="6"/>
                    </a:lnTo>
                    <a:lnTo>
                      <a:pt x="5" y="19"/>
                    </a:lnTo>
                    <a:lnTo>
                      <a:pt x="5" y="13"/>
                    </a:lnTo>
                    <a:lnTo>
                      <a:pt x="10" y="13"/>
                    </a:lnTo>
                    <a:lnTo>
                      <a:pt x="10" y="6"/>
                    </a:lnTo>
                    <a:lnTo>
                      <a:pt x="10" y="13"/>
                    </a:lnTo>
                    <a:lnTo>
                      <a:pt x="15" y="13"/>
                    </a:lnTo>
                    <a:lnTo>
                      <a:pt x="15" y="6"/>
                    </a:lnTo>
                    <a:lnTo>
                      <a:pt x="20" y="13"/>
                    </a:lnTo>
                    <a:lnTo>
                      <a:pt x="20" y="6"/>
                    </a:lnTo>
                    <a:lnTo>
                      <a:pt x="20" y="13"/>
                    </a:lnTo>
                    <a:lnTo>
                      <a:pt x="24" y="13"/>
                    </a:lnTo>
                    <a:lnTo>
                      <a:pt x="24" y="25"/>
                    </a:lnTo>
                    <a:lnTo>
                      <a:pt x="24" y="6"/>
                    </a:lnTo>
                    <a:lnTo>
                      <a:pt x="24" y="13"/>
                    </a:lnTo>
                    <a:lnTo>
                      <a:pt x="29" y="0"/>
                    </a:lnTo>
                    <a:lnTo>
                      <a:pt x="29" y="19"/>
                    </a:lnTo>
                    <a:lnTo>
                      <a:pt x="29" y="13"/>
                    </a:lnTo>
                    <a:lnTo>
                      <a:pt x="34" y="6"/>
                    </a:lnTo>
                    <a:lnTo>
                      <a:pt x="34" y="25"/>
                    </a:lnTo>
                    <a:lnTo>
                      <a:pt x="34" y="6"/>
                    </a:lnTo>
                    <a:lnTo>
                      <a:pt x="39" y="13"/>
                    </a:lnTo>
                    <a:lnTo>
                      <a:pt x="39" y="6"/>
                    </a:lnTo>
                    <a:lnTo>
                      <a:pt x="44" y="13"/>
                    </a:lnTo>
                    <a:lnTo>
                      <a:pt x="44" y="6"/>
                    </a:lnTo>
                    <a:lnTo>
                      <a:pt x="44" y="19"/>
                    </a:lnTo>
                    <a:lnTo>
                      <a:pt x="48" y="0"/>
                    </a:lnTo>
                    <a:lnTo>
                      <a:pt x="48" y="6"/>
                    </a:lnTo>
                    <a:lnTo>
                      <a:pt x="48" y="13"/>
                    </a:lnTo>
                    <a:lnTo>
                      <a:pt x="53" y="6"/>
                    </a:lnTo>
                    <a:lnTo>
                      <a:pt x="53" y="13"/>
                    </a:lnTo>
                    <a:lnTo>
                      <a:pt x="53" y="19"/>
                    </a:lnTo>
                    <a:lnTo>
                      <a:pt x="53" y="13"/>
                    </a:lnTo>
                    <a:lnTo>
                      <a:pt x="58" y="13"/>
                    </a:lnTo>
                    <a:lnTo>
                      <a:pt x="58" y="6"/>
                    </a:lnTo>
                    <a:lnTo>
                      <a:pt x="58" y="13"/>
                    </a:lnTo>
                    <a:lnTo>
                      <a:pt x="63" y="6"/>
                    </a:lnTo>
                    <a:lnTo>
                      <a:pt x="63" y="13"/>
                    </a:lnTo>
                    <a:lnTo>
                      <a:pt x="63" y="6"/>
                    </a:lnTo>
                    <a:lnTo>
                      <a:pt x="68" y="19"/>
                    </a:lnTo>
                    <a:lnTo>
                      <a:pt x="68" y="13"/>
                    </a:lnTo>
                    <a:lnTo>
                      <a:pt x="68" y="19"/>
                    </a:lnTo>
                    <a:lnTo>
                      <a:pt x="73" y="6"/>
                    </a:lnTo>
                    <a:lnTo>
                      <a:pt x="73" y="13"/>
                    </a:lnTo>
                    <a:lnTo>
                      <a:pt x="77" y="13"/>
                    </a:lnTo>
                    <a:lnTo>
                      <a:pt x="77" y="6"/>
                    </a:lnTo>
                    <a:lnTo>
                      <a:pt x="77" y="13"/>
                    </a:lnTo>
                    <a:lnTo>
                      <a:pt x="82" y="19"/>
                    </a:lnTo>
                    <a:lnTo>
                      <a:pt x="82" y="13"/>
                    </a:lnTo>
                    <a:lnTo>
                      <a:pt x="82" y="19"/>
                    </a:lnTo>
                    <a:lnTo>
                      <a:pt x="82" y="13"/>
                    </a:lnTo>
                    <a:lnTo>
                      <a:pt x="87" y="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73" name="Freeform 102"/>
              <p:cNvSpPr>
                <a:spLocks/>
              </p:cNvSpPr>
              <p:nvPr/>
            </p:nvSpPr>
            <p:spPr bwMode="auto">
              <a:xfrm>
                <a:off x="2173" y="1015"/>
                <a:ext cx="223" cy="147"/>
              </a:xfrm>
              <a:custGeom>
                <a:avLst/>
                <a:gdLst>
                  <a:gd name="T0" fmla="*/ 0 w 54"/>
                  <a:gd name="T1" fmla="*/ 354649606 h 37"/>
                  <a:gd name="T2" fmla="*/ 24437558 w 54"/>
                  <a:gd name="T3" fmla="*/ 31344178 h 37"/>
                  <a:gd name="T4" fmla="*/ 71976896 w 54"/>
                  <a:gd name="T5" fmla="*/ 15766787 h 37"/>
                  <a:gd name="T6" fmla="*/ 100918064 w 54"/>
                  <a:gd name="T7" fmla="*/ 15766787 h 37"/>
                  <a:gd name="T8" fmla="*/ 125433577 w 54"/>
                  <a:gd name="T9" fmla="*/ 31344178 h 37"/>
                  <a:gd name="T10" fmla="*/ 148457402 w 54"/>
                  <a:gd name="T11" fmla="*/ 47109972 h 37"/>
                  <a:gd name="T12" fmla="*/ 173216951 w 54"/>
                  <a:gd name="T13" fmla="*/ 77467272 h 37"/>
                  <a:gd name="T14" fmla="*/ 196324790 w 54"/>
                  <a:gd name="T15" fmla="*/ 92997321 h 37"/>
                  <a:gd name="T16" fmla="*/ 220757483 w 54"/>
                  <a:gd name="T17" fmla="*/ 124529572 h 37"/>
                  <a:gd name="T18" fmla="*/ 243780119 w 54"/>
                  <a:gd name="T19" fmla="*/ 124529572 h 37"/>
                  <a:gd name="T20" fmla="*/ 268296821 w 54"/>
                  <a:gd name="T21" fmla="*/ 171387876 h 37"/>
                  <a:gd name="T22" fmla="*/ 297237922 w 54"/>
                  <a:gd name="T23" fmla="*/ 171387876 h 37"/>
                  <a:gd name="T24" fmla="*/ 321674357 w 54"/>
                  <a:gd name="T25" fmla="*/ 202744053 h 37"/>
                  <a:gd name="T26" fmla="*/ 346106968 w 54"/>
                  <a:gd name="T27" fmla="*/ 233273732 h 37"/>
                  <a:gd name="T28" fmla="*/ 369214889 w 54"/>
                  <a:gd name="T29" fmla="*/ 248871075 h 37"/>
                  <a:gd name="T30" fmla="*/ 393646323 w 54"/>
                  <a:gd name="T31" fmla="*/ 248871075 h 37"/>
                  <a:gd name="T32" fmla="*/ 416754227 w 54"/>
                  <a:gd name="T33" fmla="*/ 280148027 h 37"/>
                  <a:gd name="T34" fmla="*/ 441533781 w 54"/>
                  <a:gd name="T35" fmla="*/ 307775378 h 37"/>
                  <a:gd name="T36" fmla="*/ 464537247 w 54"/>
                  <a:gd name="T37" fmla="*/ 307775378 h 37"/>
                  <a:gd name="T38" fmla="*/ 494648462 w 54"/>
                  <a:gd name="T39" fmla="*/ 307775378 h 37"/>
                  <a:gd name="T40" fmla="*/ 517994216 w 54"/>
                  <a:gd name="T41" fmla="*/ 323352765 h 37"/>
                  <a:gd name="T42" fmla="*/ 542431754 w 54"/>
                  <a:gd name="T43" fmla="*/ 339114534 h 37"/>
                  <a:gd name="T44" fmla="*/ 565534748 w 54"/>
                  <a:gd name="T45" fmla="*/ 354649606 h 37"/>
                  <a:gd name="T46" fmla="*/ 589971179 w 54"/>
                  <a:gd name="T47" fmla="*/ 354649606 h 37"/>
                  <a:gd name="T48" fmla="*/ 613074086 w 54"/>
                  <a:gd name="T49" fmla="*/ 354649606 h 37"/>
                  <a:gd name="T50" fmla="*/ 637511644 w 54"/>
                  <a:gd name="T51" fmla="*/ 384989969 h 37"/>
                  <a:gd name="T52" fmla="*/ 667885694 w 54"/>
                  <a:gd name="T53" fmla="*/ 369475843 h 37"/>
                  <a:gd name="T54" fmla="*/ 690889242 w 54"/>
                  <a:gd name="T55" fmla="*/ 400772433 h 37"/>
                  <a:gd name="T56" fmla="*/ 715321853 w 54"/>
                  <a:gd name="T57" fmla="*/ 384989969 h 37"/>
                  <a:gd name="T58" fmla="*/ 738423584 w 54"/>
                  <a:gd name="T59" fmla="*/ 400772433 h 37"/>
                  <a:gd name="T60" fmla="*/ 763208117 w 54"/>
                  <a:gd name="T61" fmla="*/ 400772433 h 37"/>
                  <a:gd name="T62" fmla="*/ 786291037 w 54"/>
                  <a:gd name="T63" fmla="*/ 400772433 h 37"/>
                  <a:gd name="T64" fmla="*/ 810748670 w 54"/>
                  <a:gd name="T65" fmla="*/ 416534202 h 37"/>
                  <a:gd name="T66" fmla="*/ 833752132 w 54"/>
                  <a:gd name="T67" fmla="*/ 432115868 h 37"/>
                  <a:gd name="T68" fmla="*/ 864185276 w 54"/>
                  <a:gd name="T69" fmla="*/ 447878392 h 37"/>
                  <a:gd name="T70" fmla="*/ 887209105 w 54"/>
                  <a:gd name="T71" fmla="*/ 432115868 h 37"/>
                  <a:gd name="T72" fmla="*/ 911646643 w 54"/>
                  <a:gd name="T73" fmla="*/ 432115868 h 37"/>
                  <a:gd name="T74" fmla="*/ 934749567 w 54"/>
                  <a:gd name="T75" fmla="*/ 432115868 h 37"/>
                  <a:gd name="T76" fmla="*/ 959185998 w 54"/>
                  <a:gd name="T77" fmla="*/ 432115868 h 37"/>
                  <a:gd name="T78" fmla="*/ 982269752 w 54"/>
                  <a:gd name="T79" fmla="*/ 463392772 h 37"/>
                  <a:gd name="T80" fmla="*/ 1006721603 w 54"/>
                  <a:gd name="T81" fmla="*/ 447878392 h 37"/>
                  <a:gd name="T82" fmla="*/ 1030071994 w 54"/>
                  <a:gd name="T83" fmla="*/ 463392772 h 37"/>
                  <a:gd name="T84" fmla="*/ 1060099118 w 54"/>
                  <a:gd name="T85" fmla="*/ 479159245 h 37"/>
                  <a:gd name="T86" fmla="*/ 1107966502 w 54"/>
                  <a:gd name="T87" fmla="*/ 463392772 h 37"/>
                  <a:gd name="T88" fmla="*/ 1132402660 w 54"/>
                  <a:gd name="T89" fmla="*/ 432115868 h 37"/>
                  <a:gd name="T90" fmla="*/ 1155505856 w 54"/>
                  <a:gd name="T91" fmla="*/ 463392772 h 37"/>
                  <a:gd name="T92" fmla="*/ 1179943192 w 54"/>
                  <a:gd name="T93" fmla="*/ 463392772 h 37"/>
                  <a:gd name="T94" fmla="*/ 1202962367 w 54"/>
                  <a:gd name="T95" fmla="*/ 463392772 h 37"/>
                  <a:gd name="T96" fmla="*/ 1227482530 w 54"/>
                  <a:gd name="T97" fmla="*/ 463392772 h 37"/>
                  <a:gd name="T98" fmla="*/ 1256423907 w 54"/>
                  <a:gd name="T99" fmla="*/ 463392772 h 37"/>
                  <a:gd name="T100" fmla="*/ 1280855408 w 54"/>
                  <a:gd name="T101" fmla="*/ 463392772 h 37"/>
                  <a:gd name="T102" fmla="*/ 1303939162 w 54"/>
                  <a:gd name="T103" fmla="*/ 479159245 h 37"/>
                  <a:gd name="T104" fmla="*/ 1328395956 w 54"/>
                  <a:gd name="T105" fmla="*/ 494752624 h 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4" h="37">
                    <a:moveTo>
                      <a:pt x="0" y="37"/>
                    </a:moveTo>
                    <a:lnTo>
                      <a:pt x="0" y="34"/>
                    </a:lnTo>
                    <a:lnTo>
                      <a:pt x="0" y="29"/>
                    </a:lnTo>
                    <a:lnTo>
                      <a:pt x="0" y="23"/>
                    </a:lnTo>
                    <a:lnTo>
                      <a:pt x="1" y="13"/>
                    </a:lnTo>
                    <a:lnTo>
                      <a:pt x="1" y="10"/>
                    </a:lnTo>
                    <a:lnTo>
                      <a:pt x="1" y="7"/>
                    </a:lnTo>
                    <a:lnTo>
                      <a:pt x="1" y="2"/>
                    </a:lnTo>
                    <a:lnTo>
                      <a:pt x="2" y="2"/>
                    </a:lnTo>
                    <a:lnTo>
                      <a:pt x="2" y="1"/>
                    </a:lnTo>
                    <a:lnTo>
                      <a:pt x="3" y="1"/>
                    </a:lnTo>
                    <a:lnTo>
                      <a:pt x="3" y="0"/>
                    </a:lnTo>
                    <a:lnTo>
                      <a:pt x="3" y="2"/>
                    </a:lnTo>
                    <a:lnTo>
                      <a:pt x="4" y="1"/>
                    </a:lnTo>
                    <a:lnTo>
                      <a:pt x="4" y="2"/>
                    </a:lnTo>
                    <a:lnTo>
                      <a:pt x="5" y="2"/>
                    </a:lnTo>
                    <a:lnTo>
                      <a:pt x="5" y="3"/>
                    </a:lnTo>
                    <a:lnTo>
                      <a:pt x="6" y="3"/>
                    </a:lnTo>
                    <a:lnTo>
                      <a:pt x="6" y="6"/>
                    </a:lnTo>
                    <a:lnTo>
                      <a:pt x="6" y="4"/>
                    </a:lnTo>
                    <a:lnTo>
                      <a:pt x="7" y="5"/>
                    </a:lnTo>
                    <a:lnTo>
                      <a:pt x="7" y="6"/>
                    </a:lnTo>
                    <a:lnTo>
                      <a:pt x="8" y="6"/>
                    </a:lnTo>
                    <a:lnTo>
                      <a:pt x="8" y="7"/>
                    </a:lnTo>
                    <a:lnTo>
                      <a:pt x="8" y="8"/>
                    </a:lnTo>
                    <a:lnTo>
                      <a:pt x="9" y="8"/>
                    </a:lnTo>
                    <a:lnTo>
                      <a:pt x="9" y="9"/>
                    </a:lnTo>
                    <a:lnTo>
                      <a:pt x="10" y="8"/>
                    </a:lnTo>
                    <a:lnTo>
                      <a:pt x="10" y="10"/>
                    </a:lnTo>
                    <a:lnTo>
                      <a:pt x="10" y="11"/>
                    </a:lnTo>
                    <a:lnTo>
                      <a:pt x="11" y="11"/>
                    </a:lnTo>
                    <a:lnTo>
                      <a:pt x="11" y="12"/>
                    </a:lnTo>
                    <a:lnTo>
                      <a:pt x="12" y="11"/>
                    </a:lnTo>
                    <a:lnTo>
                      <a:pt x="12" y="13"/>
                    </a:lnTo>
                    <a:lnTo>
                      <a:pt x="12" y="12"/>
                    </a:lnTo>
                    <a:lnTo>
                      <a:pt x="13" y="14"/>
                    </a:lnTo>
                    <a:lnTo>
                      <a:pt x="13" y="13"/>
                    </a:lnTo>
                    <a:lnTo>
                      <a:pt x="13" y="15"/>
                    </a:lnTo>
                    <a:lnTo>
                      <a:pt x="14" y="15"/>
                    </a:lnTo>
                    <a:lnTo>
                      <a:pt x="15" y="16"/>
                    </a:lnTo>
                    <a:lnTo>
                      <a:pt x="16" y="16"/>
                    </a:lnTo>
                    <a:lnTo>
                      <a:pt x="16" y="18"/>
                    </a:lnTo>
                    <a:lnTo>
                      <a:pt x="16" y="17"/>
                    </a:lnTo>
                    <a:lnTo>
                      <a:pt x="17" y="17"/>
                    </a:lnTo>
                    <a:lnTo>
                      <a:pt x="17" y="18"/>
                    </a:lnTo>
                    <a:lnTo>
                      <a:pt x="18" y="17"/>
                    </a:lnTo>
                    <a:lnTo>
                      <a:pt x="18" y="20"/>
                    </a:lnTo>
                    <a:lnTo>
                      <a:pt x="18" y="18"/>
                    </a:lnTo>
                    <a:lnTo>
                      <a:pt x="19" y="18"/>
                    </a:lnTo>
                    <a:lnTo>
                      <a:pt x="19" y="20"/>
                    </a:lnTo>
                    <a:lnTo>
                      <a:pt x="20" y="21"/>
                    </a:lnTo>
                    <a:lnTo>
                      <a:pt x="20" y="20"/>
                    </a:lnTo>
                    <a:lnTo>
                      <a:pt x="20" y="21"/>
                    </a:lnTo>
                    <a:lnTo>
                      <a:pt x="20" y="20"/>
                    </a:lnTo>
                    <a:lnTo>
                      <a:pt x="21" y="21"/>
                    </a:lnTo>
                    <a:lnTo>
                      <a:pt x="21" y="22"/>
                    </a:lnTo>
                    <a:lnTo>
                      <a:pt x="22" y="22"/>
                    </a:lnTo>
                    <a:lnTo>
                      <a:pt x="22" y="21"/>
                    </a:lnTo>
                    <a:lnTo>
                      <a:pt x="22" y="22"/>
                    </a:lnTo>
                    <a:lnTo>
                      <a:pt x="23" y="23"/>
                    </a:lnTo>
                    <a:lnTo>
                      <a:pt x="24" y="23"/>
                    </a:lnTo>
                    <a:lnTo>
                      <a:pt x="25" y="23"/>
                    </a:lnTo>
                    <a:lnTo>
                      <a:pt x="26" y="24"/>
                    </a:lnTo>
                    <a:lnTo>
                      <a:pt x="26" y="23"/>
                    </a:lnTo>
                    <a:lnTo>
                      <a:pt x="26" y="25"/>
                    </a:lnTo>
                    <a:lnTo>
                      <a:pt x="26" y="24"/>
                    </a:lnTo>
                    <a:lnTo>
                      <a:pt x="27" y="24"/>
                    </a:lnTo>
                    <a:lnTo>
                      <a:pt x="28" y="25"/>
                    </a:lnTo>
                    <a:lnTo>
                      <a:pt x="28" y="26"/>
                    </a:lnTo>
                    <a:lnTo>
                      <a:pt x="28" y="25"/>
                    </a:lnTo>
                    <a:lnTo>
                      <a:pt x="29" y="25"/>
                    </a:lnTo>
                    <a:lnTo>
                      <a:pt x="29" y="26"/>
                    </a:lnTo>
                    <a:lnTo>
                      <a:pt x="29" y="25"/>
                    </a:lnTo>
                    <a:lnTo>
                      <a:pt x="30" y="26"/>
                    </a:lnTo>
                    <a:lnTo>
                      <a:pt x="31" y="26"/>
                    </a:lnTo>
                    <a:lnTo>
                      <a:pt x="31" y="25"/>
                    </a:lnTo>
                    <a:lnTo>
                      <a:pt x="32" y="27"/>
                    </a:lnTo>
                    <a:lnTo>
                      <a:pt x="32" y="26"/>
                    </a:lnTo>
                    <a:lnTo>
                      <a:pt x="32" y="27"/>
                    </a:lnTo>
                    <a:lnTo>
                      <a:pt x="33" y="27"/>
                    </a:lnTo>
                    <a:lnTo>
                      <a:pt x="33" y="28"/>
                    </a:lnTo>
                    <a:lnTo>
                      <a:pt x="34" y="27"/>
                    </a:lnTo>
                    <a:lnTo>
                      <a:pt x="34" y="28"/>
                    </a:lnTo>
                    <a:lnTo>
                      <a:pt x="35" y="27"/>
                    </a:lnTo>
                    <a:lnTo>
                      <a:pt x="35" y="29"/>
                    </a:lnTo>
                    <a:lnTo>
                      <a:pt x="36" y="28"/>
                    </a:lnTo>
                    <a:lnTo>
                      <a:pt x="36" y="27"/>
                    </a:lnTo>
                    <a:lnTo>
                      <a:pt x="36" y="28"/>
                    </a:lnTo>
                    <a:lnTo>
                      <a:pt x="37" y="27"/>
                    </a:lnTo>
                    <a:lnTo>
                      <a:pt x="37" y="28"/>
                    </a:lnTo>
                    <a:lnTo>
                      <a:pt x="38" y="28"/>
                    </a:lnTo>
                    <a:lnTo>
                      <a:pt x="38" y="27"/>
                    </a:lnTo>
                    <a:lnTo>
                      <a:pt x="38" y="28"/>
                    </a:lnTo>
                    <a:lnTo>
                      <a:pt x="39" y="27"/>
                    </a:lnTo>
                    <a:lnTo>
                      <a:pt x="39" y="29"/>
                    </a:lnTo>
                    <a:lnTo>
                      <a:pt x="39" y="28"/>
                    </a:lnTo>
                    <a:lnTo>
                      <a:pt x="40" y="27"/>
                    </a:lnTo>
                    <a:lnTo>
                      <a:pt x="40" y="29"/>
                    </a:lnTo>
                    <a:lnTo>
                      <a:pt x="40" y="30"/>
                    </a:lnTo>
                    <a:lnTo>
                      <a:pt x="41" y="28"/>
                    </a:lnTo>
                    <a:lnTo>
                      <a:pt x="41" y="29"/>
                    </a:lnTo>
                    <a:lnTo>
                      <a:pt x="42" y="29"/>
                    </a:lnTo>
                    <a:lnTo>
                      <a:pt x="42" y="31"/>
                    </a:lnTo>
                    <a:lnTo>
                      <a:pt x="42" y="30"/>
                    </a:lnTo>
                    <a:lnTo>
                      <a:pt x="43" y="30"/>
                    </a:lnTo>
                    <a:lnTo>
                      <a:pt x="43" y="28"/>
                    </a:lnTo>
                    <a:lnTo>
                      <a:pt x="43" y="31"/>
                    </a:lnTo>
                    <a:lnTo>
                      <a:pt x="44" y="29"/>
                    </a:lnTo>
                    <a:lnTo>
                      <a:pt x="45" y="30"/>
                    </a:lnTo>
                    <a:lnTo>
                      <a:pt x="45" y="29"/>
                    </a:lnTo>
                    <a:lnTo>
                      <a:pt x="46" y="28"/>
                    </a:lnTo>
                    <a:lnTo>
                      <a:pt x="46" y="29"/>
                    </a:lnTo>
                    <a:lnTo>
                      <a:pt x="47" y="30"/>
                    </a:lnTo>
                    <a:lnTo>
                      <a:pt x="47" y="31"/>
                    </a:lnTo>
                    <a:lnTo>
                      <a:pt x="47" y="28"/>
                    </a:lnTo>
                    <a:lnTo>
                      <a:pt x="48" y="30"/>
                    </a:lnTo>
                    <a:lnTo>
                      <a:pt x="48" y="32"/>
                    </a:lnTo>
                    <a:lnTo>
                      <a:pt x="48" y="30"/>
                    </a:lnTo>
                    <a:lnTo>
                      <a:pt x="48" y="31"/>
                    </a:lnTo>
                    <a:lnTo>
                      <a:pt x="49" y="30"/>
                    </a:lnTo>
                    <a:lnTo>
                      <a:pt x="49" y="31"/>
                    </a:lnTo>
                    <a:lnTo>
                      <a:pt x="49" y="32"/>
                    </a:lnTo>
                    <a:lnTo>
                      <a:pt x="50" y="30"/>
                    </a:lnTo>
                    <a:lnTo>
                      <a:pt x="51" y="30"/>
                    </a:lnTo>
                    <a:lnTo>
                      <a:pt x="51" y="31"/>
                    </a:lnTo>
                    <a:lnTo>
                      <a:pt x="51" y="32"/>
                    </a:lnTo>
                    <a:lnTo>
                      <a:pt x="51" y="31"/>
                    </a:lnTo>
                    <a:lnTo>
                      <a:pt x="52" y="30"/>
                    </a:lnTo>
                    <a:lnTo>
                      <a:pt x="52" y="31"/>
                    </a:lnTo>
                    <a:lnTo>
                      <a:pt x="53" y="31"/>
                    </a:lnTo>
                    <a:lnTo>
                      <a:pt x="53" y="30"/>
                    </a:lnTo>
                    <a:lnTo>
                      <a:pt x="53" y="32"/>
                    </a:lnTo>
                    <a:lnTo>
                      <a:pt x="54" y="32"/>
                    </a:lnTo>
                    <a:lnTo>
                      <a:pt x="54" y="31"/>
                    </a:lnTo>
                    <a:lnTo>
                      <a:pt x="54" y="3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74" name="Freeform 103"/>
              <p:cNvSpPr>
                <a:spLocks/>
              </p:cNvSpPr>
              <p:nvPr/>
            </p:nvSpPr>
            <p:spPr bwMode="auto">
              <a:xfrm>
                <a:off x="2400" y="1141"/>
                <a:ext cx="272" cy="11"/>
              </a:xfrm>
              <a:custGeom>
                <a:avLst/>
                <a:gdLst>
                  <a:gd name="T0" fmla="*/ 0 w 272"/>
                  <a:gd name="T1" fmla="*/ 7 h 11"/>
                  <a:gd name="T2" fmla="*/ 4 w 272"/>
                  <a:gd name="T3" fmla="*/ 3 h 11"/>
                  <a:gd name="T4" fmla="*/ 8 w 272"/>
                  <a:gd name="T5" fmla="*/ 3 h 11"/>
                  <a:gd name="T6" fmla="*/ 12 w 272"/>
                  <a:gd name="T7" fmla="*/ 7 h 11"/>
                  <a:gd name="T8" fmla="*/ 16 w 272"/>
                  <a:gd name="T9" fmla="*/ 7 h 11"/>
                  <a:gd name="T10" fmla="*/ 20 w 272"/>
                  <a:gd name="T11" fmla="*/ 7 h 11"/>
                  <a:gd name="T12" fmla="*/ 24 w 272"/>
                  <a:gd name="T13" fmla="*/ 3 h 11"/>
                  <a:gd name="T14" fmla="*/ 33 w 272"/>
                  <a:gd name="T15" fmla="*/ 7 h 11"/>
                  <a:gd name="T16" fmla="*/ 37 w 272"/>
                  <a:gd name="T17" fmla="*/ 7 h 11"/>
                  <a:gd name="T18" fmla="*/ 41 w 272"/>
                  <a:gd name="T19" fmla="*/ 7 h 11"/>
                  <a:gd name="T20" fmla="*/ 45 w 272"/>
                  <a:gd name="T21" fmla="*/ 7 h 11"/>
                  <a:gd name="T22" fmla="*/ 49 w 272"/>
                  <a:gd name="T23" fmla="*/ 7 h 11"/>
                  <a:gd name="T24" fmla="*/ 53 w 272"/>
                  <a:gd name="T25" fmla="*/ 7 h 11"/>
                  <a:gd name="T26" fmla="*/ 57 w 272"/>
                  <a:gd name="T27" fmla="*/ 7 h 11"/>
                  <a:gd name="T28" fmla="*/ 61 w 272"/>
                  <a:gd name="T29" fmla="*/ 7 h 11"/>
                  <a:gd name="T30" fmla="*/ 66 w 272"/>
                  <a:gd name="T31" fmla="*/ 7 h 11"/>
                  <a:gd name="T32" fmla="*/ 70 w 272"/>
                  <a:gd name="T33" fmla="*/ 7 h 11"/>
                  <a:gd name="T34" fmla="*/ 74 w 272"/>
                  <a:gd name="T35" fmla="*/ 7 h 11"/>
                  <a:gd name="T36" fmla="*/ 78 w 272"/>
                  <a:gd name="T37" fmla="*/ 7 h 11"/>
                  <a:gd name="T38" fmla="*/ 82 w 272"/>
                  <a:gd name="T39" fmla="*/ 7 h 11"/>
                  <a:gd name="T40" fmla="*/ 86 w 272"/>
                  <a:gd name="T41" fmla="*/ 7 h 11"/>
                  <a:gd name="T42" fmla="*/ 90 w 272"/>
                  <a:gd name="T43" fmla="*/ 7 h 11"/>
                  <a:gd name="T44" fmla="*/ 94 w 272"/>
                  <a:gd name="T45" fmla="*/ 7 h 11"/>
                  <a:gd name="T46" fmla="*/ 99 w 272"/>
                  <a:gd name="T47" fmla="*/ 7 h 11"/>
                  <a:gd name="T48" fmla="*/ 103 w 272"/>
                  <a:gd name="T49" fmla="*/ 7 h 11"/>
                  <a:gd name="T50" fmla="*/ 107 w 272"/>
                  <a:gd name="T51" fmla="*/ 7 h 11"/>
                  <a:gd name="T52" fmla="*/ 111 w 272"/>
                  <a:gd name="T53" fmla="*/ 7 h 11"/>
                  <a:gd name="T54" fmla="*/ 115 w 272"/>
                  <a:gd name="T55" fmla="*/ 7 h 11"/>
                  <a:gd name="T56" fmla="*/ 119 w 272"/>
                  <a:gd name="T57" fmla="*/ 11 h 11"/>
                  <a:gd name="T58" fmla="*/ 123 w 272"/>
                  <a:gd name="T59" fmla="*/ 7 h 11"/>
                  <a:gd name="T60" fmla="*/ 127 w 272"/>
                  <a:gd name="T61" fmla="*/ 7 h 11"/>
                  <a:gd name="T62" fmla="*/ 132 w 272"/>
                  <a:gd name="T63" fmla="*/ 7 h 11"/>
                  <a:gd name="T64" fmla="*/ 136 w 272"/>
                  <a:gd name="T65" fmla="*/ 7 h 11"/>
                  <a:gd name="T66" fmla="*/ 140 w 272"/>
                  <a:gd name="T67" fmla="*/ 11 h 11"/>
                  <a:gd name="T68" fmla="*/ 144 w 272"/>
                  <a:gd name="T69" fmla="*/ 7 h 11"/>
                  <a:gd name="T70" fmla="*/ 148 w 272"/>
                  <a:gd name="T71" fmla="*/ 7 h 11"/>
                  <a:gd name="T72" fmla="*/ 152 w 272"/>
                  <a:gd name="T73" fmla="*/ 7 h 11"/>
                  <a:gd name="T74" fmla="*/ 156 w 272"/>
                  <a:gd name="T75" fmla="*/ 7 h 11"/>
                  <a:gd name="T76" fmla="*/ 160 w 272"/>
                  <a:gd name="T77" fmla="*/ 7 h 11"/>
                  <a:gd name="T78" fmla="*/ 165 w 272"/>
                  <a:gd name="T79" fmla="*/ 7 h 11"/>
                  <a:gd name="T80" fmla="*/ 169 w 272"/>
                  <a:gd name="T81" fmla="*/ 3 h 11"/>
                  <a:gd name="T82" fmla="*/ 173 w 272"/>
                  <a:gd name="T83" fmla="*/ 11 h 11"/>
                  <a:gd name="T84" fmla="*/ 177 w 272"/>
                  <a:gd name="T85" fmla="*/ 7 h 11"/>
                  <a:gd name="T86" fmla="*/ 181 w 272"/>
                  <a:gd name="T87" fmla="*/ 7 h 11"/>
                  <a:gd name="T88" fmla="*/ 185 w 272"/>
                  <a:gd name="T89" fmla="*/ 3 h 11"/>
                  <a:gd name="T90" fmla="*/ 189 w 272"/>
                  <a:gd name="T91" fmla="*/ 7 h 11"/>
                  <a:gd name="T92" fmla="*/ 193 w 272"/>
                  <a:gd name="T93" fmla="*/ 7 h 11"/>
                  <a:gd name="T94" fmla="*/ 198 w 272"/>
                  <a:gd name="T95" fmla="*/ 7 h 11"/>
                  <a:gd name="T96" fmla="*/ 206 w 272"/>
                  <a:gd name="T97" fmla="*/ 7 h 11"/>
                  <a:gd name="T98" fmla="*/ 210 w 272"/>
                  <a:gd name="T99" fmla="*/ 7 h 11"/>
                  <a:gd name="T100" fmla="*/ 214 w 272"/>
                  <a:gd name="T101" fmla="*/ 7 h 11"/>
                  <a:gd name="T102" fmla="*/ 218 w 272"/>
                  <a:gd name="T103" fmla="*/ 7 h 11"/>
                  <a:gd name="T104" fmla="*/ 222 w 272"/>
                  <a:gd name="T105" fmla="*/ 7 h 11"/>
                  <a:gd name="T106" fmla="*/ 226 w 272"/>
                  <a:gd name="T107" fmla="*/ 7 h 11"/>
                  <a:gd name="T108" fmla="*/ 231 w 272"/>
                  <a:gd name="T109" fmla="*/ 7 h 11"/>
                  <a:gd name="T110" fmla="*/ 235 w 272"/>
                  <a:gd name="T111" fmla="*/ 7 h 11"/>
                  <a:gd name="T112" fmla="*/ 239 w 272"/>
                  <a:gd name="T113" fmla="*/ 7 h 11"/>
                  <a:gd name="T114" fmla="*/ 243 w 272"/>
                  <a:gd name="T115" fmla="*/ 11 h 11"/>
                  <a:gd name="T116" fmla="*/ 247 w 272"/>
                  <a:gd name="T117" fmla="*/ 7 h 11"/>
                  <a:gd name="T118" fmla="*/ 251 w 272"/>
                  <a:gd name="T119" fmla="*/ 7 h 11"/>
                  <a:gd name="T120" fmla="*/ 255 w 272"/>
                  <a:gd name="T121" fmla="*/ 7 h 11"/>
                  <a:gd name="T122" fmla="*/ 259 w 272"/>
                  <a:gd name="T123" fmla="*/ 7 h 1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72" h="11">
                    <a:moveTo>
                      <a:pt x="0" y="0"/>
                    </a:moveTo>
                    <a:lnTo>
                      <a:pt x="0" y="7"/>
                    </a:lnTo>
                    <a:lnTo>
                      <a:pt x="4" y="7"/>
                    </a:lnTo>
                    <a:lnTo>
                      <a:pt x="4" y="3"/>
                    </a:lnTo>
                    <a:lnTo>
                      <a:pt x="8" y="7"/>
                    </a:lnTo>
                    <a:lnTo>
                      <a:pt x="8" y="3"/>
                    </a:lnTo>
                    <a:lnTo>
                      <a:pt x="12" y="7"/>
                    </a:lnTo>
                    <a:lnTo>
                      <a:pt x="16" y="7"/>
                    </a:lnTo>
                    <a:lnTo>
                      <a:pt x="20" y="3"/>
                    </a:lnTo>
                    <a:lnTo>
                      <a:pt x="20" y="7"/>
                    </a:lnTo>
                    <a:lnTo>
                      <a:pt x="24" y="3"/>
                    </a:lnTo>
                    <a:lnTo>
                      <a:pt x="24" y="7"/>
                    </a:lnTo>
                    <a:lnTo>
                      <a:pt x="24" y="3"/>
                    </a:lnTo>
                    <a:lnTo>
                      <a:pt x="28" y="7"/>
                    </a:lnTo>
                    <a:lnTo>
                      <a:pt x="33" y="7"/>
                    </a:lnTo>
                    <a:lnTo>
                      <a:pt x="37" y="7"/>
                    </a:lnTo>
                    <a:lnTo>
                      <a:pt x="37" y="3"/>
                    </a:lnTo>
                    <a:lnTo>
                      <a:pt x="37" y="7"/>
                    </a:lnTo>
                    <a:lnTo>
                      <a:pt x="41" y="7"/>
                    </a:lnTo>
                    <a:lnTo>
                      <a:pt x="41" y="3"/>
                    </a:lnTo>
                    <a:lnTo>
                      <a:pt x="41" y="7"/>
                    </a:lnTo>
                    <a:lnTo>
                      <a:pt x="45" y="7"/>
                    </a:lnTo>
                    <a:lnTo>
                      <a:pt x="45" y="3"/>
                    </a:lnTo>
                    <a:lnTo>
                      <a:pt x="45" y="7"/>
                    </a:lnTo>
                    <a:lnTo>
                      <a:pt x="49" y="7"/>
                    </a:lnTo>
                    <a:lnTo>
                      <a:pt x="53" y="7"/>
                    </a:lnTo>
                    <a:lnTo>
                      <a:pt x="53" y="11"/>
                    </a:lnTo>
                    <a:lnTo>
                      <a:pt x="53" y="7"/>
                    </a:lnTo>
                    <a:lnTo>
                      <a:pt x="57" y="7"/>
                    </a:lnTo>
                    <a:lnTo>
                      <a:pt x="57" y="3"/>
                    </a:lnTo>
                    <a:lnTo>
                      <a:pt x="61" y="7"/>
                    </a:lnTo>
                    <a:lnTo>
                      <a:pt x="61" y="11"/>
                    </a:lnTo>
                    <a:lnTo>
                      <a:pt x="61" y="7"/>
                    </a:lnTo>
                    <a:lnTo>
                      <a:pt x="66" y="7"/>
                    </a:lnTo>
                    <a:lnTo>
                      <a:pt x="70" y="7"/>
                    </a:lnTo>
                    <a:lnTo>
                      <a:pt x="74" y="7"/>
                    </a:lnTo>
                    <a:lnTo>
                      <a:pt x="78" y="11"/>
                    </a:lnTo>
                    <a:lnTo>
                      <a:pt x="78" y="7"/>
                    </a:lnTo>
                    <a:lnTo>
                      <a:pt x="82" y="7"/>
                    </a:lnTo>
                    <a:lnTo>
                      <a:pt x="86" y="7"/>
                    </a:lnTo>
                    <a:lnTo>
                      <a:pt x="90" y="7"/>
                    </a:lnTo>
                    <a:lnTo>
                      <a:pt x="94" y="7"/>
                    </a:lnTo>
                    <a:lnTo>
                      <a:pt x="94" y="11"/>
                    </a:lnTo>
                    <a:lnTo>
                      <a:pt x="94" y="7"/>
                    </a:lnTo>
                    <a:lnTo>
                      <a:pt x="99" y="7"/>
                    </a:lnTo>
                    <a:lnTo>
                      <a:pt x="103" y="7"/>
                    </a:lnTo>
                    <a:lnTo>
                      <a:pt x="107" y="11"/>
                    </a:lnTo>
                    <a:lnTo>
                      <a:pt x="107" y="7"/>
                    </a:lnTo>
                    <a:lnTo>
                      <a:pt x="107" y="11"/>
                    </a:lnTo>
                    <a:lnTo>
                      <a:pt x="107" y="7"/>
                    </a:lnTo>
                    <a:lnTo>
                      <a:pt x="111" y="7"/>
                    </a:lnTo>
                    <a:lnTo>
                      <a:pt x="115" y="7"/>
                    </a:lnTo>
                    <a:lnTo>
                      <a:pt x="115" y="11"/>
                    </a:lnTo>
                    <a:lnTo>
                      <a:pt x="119" y="7"/>
                    </a:lnTo>
                    <a:lnTo>
                      <a:pt x="119" y="11"/>
                    </a:lnTo>
                    <a:lnTo>
                      <a:pt x="119" y="7"/>
                    </a:lnTo>
                    <a:lnTo>
                      <a:pt x="123" y="7"/>
                    </a:lnTo>
                    <a:lnTo>
                      <a:pt x="127" y="7"/>
                    </a:lnTo>
                    <a:lnTo>
                      <a:pt x="127" y="11"/>
                    </a:lnTo>
                    <a:lnTo>
                      <a:pt x="132" y="11"/>
                    </a:lnTo>
                    <a:lnTo>
                      <a:pt x="132" y="7"/>
                    </a:lnTo>
                    <a:lnTo>
                      <a:pt x="136" y="7"/>
                    </a:lnTo>
                    <a:lnTo>
                      <a:pt x="140" y="7"/>
                    </a:lnTo>
                    <a:lnTo>
                      <a:pt x="140" y="11"/>
                    </a:lnTo>
                    <a:lnTo>
                      <a:pt x="140" y="7"/>
                    </a:lnTo>
                    <a:lnTo>
                      <a:pt x="144" y="7"/>
                    </a:lnTo>
                    <a:lnTo>
                      <a:pt x="144" y="3"/>
                    </a:lnTo>
                    <a:lnTo>
                      <a:pt x="144" y="7"/>
                    </a:lnTo>
                    <a:lnTo>
                      <a:pt x="148" y="7"/>
                    </a:lnTo>
                    <a:lnTo>
                      <a:pt x="148" y="11"/>
                    </a:lnTo>
                    <a:lnTo>
                      <a:pt x="148" y="7"/>
                    </a:lnTo>
                    <a:lnTo>
                      <a:pt x="152" y="3"/>
                    </a:lnTo>
                    <a:lnTo>
                      <a:pt x="152" y="11"/>
                    </a:lnTo>
                    <a:lnTo>
                      <a:pt x="152" y="7"/>
                    </a:lnTo>
                    <a:lnTo>
                      <a:pt x="156" y="7"/>
                    </a:lnTo>
                    <a:lnTo>
                      <a:pt x="160" y="11"/>
                    </a:lnTo>
                    <a:lnTo>
                      <a:pt x="160" y="7"/>
                    </a:lnTo>
                    <a:lnTo>
                      <a:pt x="165" y="7"/>
                    </a:lnTo>
                    <a:lnTo>
                      <a:pt x="169" y="7"/>
                    </a:lnTo>
                    <a:lnTo>
                      <a:pt x="169" y="3"/>
                    </a:lnTo>
                    <a:lnTo>
                      <a:pt x="173" y="7"/>
                    </a:lnTo>
                    <a:lnTo>
                      <a:pt x="173" y="11"/>
                    </a:lnTo>
                    <a:lnTo>
                      <a:pt x="173" y="3"/>
                    </a:lnTo>
                    <a:lnTo>
                      <a:pt x="173" y="11"/>
                    </a:lnTo>
                    <a:lnTo>
                      <a:pt x="177" y="7"/>
                    </a:lnTo>
                    <a:lnTo>
                      <a:pt x="177" y="11"/>
                    </a:lnTo>
                    <a:lnTo>
                      <a:pt x="177" y="3"/>
                    </a:lnTo>
                    <a:lnTo>
                      <a:pt x="177" y="7"/>
                    </a:lnTo>
                    <a:lnTo>
                      <a:pt x="181" y="7"/>
                    </a:lnTo>
                    <a:lnTo>
                      <a:pt x="185" y="7"/>
                    </a:lnTo>
                    <a:lnTo>
                      <a:pt x="185" y="3"/>
                    </a:lnTo>
                    <a:lnTo>
                      <a:pt x="189" y="11"/>
                    </a:lnTo>
                    <a:lnTo>
                      <a:pt x="189" y="7"/>
                    </a:lnTo>
                    <a:lnTo>
                      <a:pt x="193" y="7"/>
                    </a:lnTo>
                    <a:lnTo>
                      <a:pt x="198" y="7"/>
                    </a:lnTo>
                    <a:lnTo>
                      <a:pt x="202" y="3"/>
                    </a:lnTo>
                    <a:lnTo>
                      <a:pt x="202" y="7"/>
                    </a:lnTo>
                    <a:lnTo>
                      <a:pt x="206" y="7"/>
                    </a:lnTo>
                    <a:lnTo>
                      <a:pt x="206" y="3"/>
                    </a:lnTo>
                    <a:lnTo>
                      <a:pt x="206" y="11"/>
                    </a:lnTo>
                    <a:lnTo>
                      <a:pt x="210" y="7"/>
                    </a:lnTo>
                    <a:lnTo>
                      <a:pt x="214" y="7"/>
                    </a:lnTo>
                    <a:lnTo>
                      <a:pt x="218" y="7"/>
                    </a:lnTo>
                    <a:lnTo>
                      <a:pt x="222" y="7"/>
                    </a:lnTo>
                    <a:lnTo>
                      <a:pt x="222" y="3"/>
                    </a:lnTo>
                    <a:lnTo>
                      <a:pt x="222" y="7"/>
                    </a:lnTo>
                    <a:lnTo>
                      <a:pt x="226" y="7"/>
                    </a:lnTo>
                    <a:lnTo>
                      <a:pt x="226" y="3"/>
                    </a:lnTo>
                    <a:lnTo>
                      <a:pt x="226" y="7"/>
                    </a:lnTo>
                    <a:lnTo>
                      <a:pt x="226" y="11"/>
                    </a:lnTo>
                    <a:lnTo>
                      <a:pt x="231" y="7"/>
                    </a:lnTo>
                    <a:lnTo>
                      <a:pt x="235" y="7"/>
                    </a:lnTo>
                    <a:lnTo>
                      <a:pt x="235" y="11"/>
                    </a:lnTo>
                    <a:lnTo>
                      <a:pt x="235" y="7"/>
                    </a:lnTo>
                    <a:lnTo>
                      <a:pt x="239" y="7"/>
                    </a:lnTo>
                    <a:lnTo>
                      <a:pt x="239" y="11"/>
                    </a:lnTo>
                    <a:lnTo>
                      <a:pt x="243" y="11"/>
                    </a:lnTo>
                    <a:lnTo>
                      <a:pt x="243" y="7"/>
                    </a:lnTo>
                    <a:lnTo>
                      <a:pt x="247" y="7"/>
                    </a:lnTo>
                    <a:lnTo>
                      <a:pt x="247" y="3"/>
                    </a:lnTo>
                    <a:lnTo>
                      <a:pt x="247" y="7"/>
                    </a:lnTo>
                    <a:lnTo>
                      <a:pt x="251" y="7"/>
                    </a:lnTo>
                    <a:lnTo>
                      <a:pt x="255" y="7"/>
                    </a:lnTo>
                    <a:lnTo>
                      <a:pt x="259" y="7"/>
                    </a:lnTo>
                    <a:lnTo>
                      <a:pt x="272" y="7"/>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75" name="Freeform 104"/>
              <p:cNvSpPr>
                <a:spLocks/>
              </p:cNvSpPr>
              <p:nvPr/>
            </p:nvSpPr>
            <p:spPr bwMode="auto">
              <a:xfrm>
                <a:off x="2086" y="1163"/>
                <a:ext cx="87" cy="16"/>
              </a:xfrm>
              <a:custGeom>
                <a:avLst/>
                <a:gdLst>
                  <a:gd name="T0" fmla="*/ 16 w 101"/>
                  <a:gd name="T1" fmla="*/ 1 h 25"/>
                  <a:gd name="T2" fmla="*/ 16 w 101"/>
                  <a:gd name="T3" fmla="*/ 1 h 25"/>
                  <a:gd name="T4" fmla="*/ 16 w 101"/>
                  <a:gd name="T5" fmla="*/ 1 h 25"/>
                  <a:gd name="T6" fmla="*/ 16 w 101"/>
                  <a:gd name="T7" fmla="*/ 1 h 25"/>
                  <a:gd name="T8" fmla="*/ 16 w 101"/>
                  <a:gd name="T9" fmla="*/ 1 h 25"/>
                  <a:gd name="T10" fmla="*/ 16 w 101"/>
                  <a:gd name="T11" fmla="*/ 1 h 25"/>
                  <a:gd name="T12" fmla="*/ 14 w 101"/>
                  <a:gd name="T13" fmla="*/ 1 h 25"/>
                  <a:gd name="T14" fmla="*/ 14 w 101"/>
                  <a:gd name="T15" fmla="*/ 1 h 25"/>
                  <a:gd name="T16" fmla="*/ 14 w 101"/>
                  <a:gd name="T17" fmla="*/ 1 h 25"/>
                  <a:gd name="T18" fmla="*/ 13 w 101"/>
                  <a:gd name="T19" fmla="*/ 1 h 25"/>
                  <a:gd name="T20" fmla="*/ 13 w 101"/>
                  <a:gd name="T21" fmla="*/ 1 h 25"/>
                  <a:gd name="T22" fmla="*/ 12 w 101"/>
                  <a:gd name="T23" fmla="*/ 1 h 25"/>
                  <a:gd name="T24" fmla="*/ 12 w 101"/>
                  <a:gd name="T25" fmla="*/ 1 h 25"/>
                  <a:gd name="T26" fmla="*/ 12 w 101"/>
                  <a:gd name="T27" fmla="*/ 1 h 25"/>
                  <a:gd name="T28" fmla="*/ 12 w 101"/>
                  <a:gd name="T29" fmla="*/ 1 h 25"/>
                  <a:gd name="T30" fmla="*/ 10 w 101"/>
                  <a:gd name="T31" fmla="*/ 1 h 25"/>
                  <a:gd name="T32" fmla="*/ 10 w 101"/>
                  <a:gd name="T33" fmla="*/ 1 h 25"/>
                  <a:gd name="T34" fmla="*/ 10 w 101"/>
                  <a:gd name="T35" fmla="*/ 1 h 25"/>
                  <a:gd name="T36" fmla="*/ 10 w 101"/>
                  <a:gd name="T37" fmla="*/ 1 h 25"/>
                  <a:gd name="T38" fmla="*/ 9 w 101"/>
                  <a:gd name="T39" fmla="*/ 1 h 25"/>
                  <a:gd name="T40" fmla="*/ 9 w 101"/>
                  <a:gd name="T41" fmla="*/ 1 h 25"/>
                  <a:gd name="T42" fmla="*/ 8 w 101"/>
                  <a:gd name="T43" fmla="*/ 1 h 25"/>
                  <a:gd name="T44" fmla="*/ 8 w 101"/>
                  <a:gd name="T45" fmla="*/ 1 h 25"/>
                  <a:gd name="T46" fmla="*/ 8 w 101"/>
                  <a:gd name="T47" fmla="*/ 1 h 25"/>
                  <a:gd name="T48" fmla="*/ 8 w 101"/>
                  <a:gd name="T49" fmla="*/ 1 h 25"/>
                  <a:gd name="T50" fmla="*/ 7 w 101"/>
                  <a:gd name="T51" fmla="*/ 1 h 25"/>
                  <a:gd name="T52" fmla="*/ 7 w 101"/>
                  <a:gd name="T53" fmla="*/ 1 h 25"/>
                  <a:gd name="T54" fmla="*/ 6 w 101"/>
                  <a:gd name="T55" fmla="*/ 1 h 25"/>
                  <a:gd name="T56" fmla="*/ 6 w 101"/>
                  <a:gd name="T57" fmla="*/ 1 h 25"/>
                  <a:gd name="T58" fmla="*/ 5 w 101"/>
                  <a:gd name="T59" fmla="*/ 1 h 25"/>
                  <a:gd name="T60" fmla="*/ 5 w 101"/>
                  <a:gd name="T61" fmla="*/ 1 h 25"/>
                  <a:gd name="T62" fmla="*/ 4 w 101"/>
                  <a:gd name="T63" fmla="*/ 1 h 25"/>
                  <a:gd name="T64" fmla="*/ 4 w 101"/>
                  <a:gd name="T65" fmla="*/ 1 h 25"/>
                  <a:gd name="T66" fmla="*/ 3 w 101"/>
                  <a:gd name="T67" fmla="*/ 1 h 25"/>
                  <a:gd name="T68" fmla="*/ 3 w 101"/>
                  <a:gd name="T69" fmla="*/ 1 h 25"/>
                  <a:gd name="T70" fmla="*/ 3 w 101"/>
                  <a:gd name="T71" fmla="*/ 1 h 25"/>
                  <a:gd name="T72" fmla="*/ 3 w 101"/>
                  <a:gd name="T73" fmla="*/ 1 h 25"/>
                  <a:gd name="T74" fmla="*/ 3 w 101"/>
                  <a:gd name="T75" fmla="*/ 1 h 25"/>
                  <a:gd name="T76" fmla="*/ 3 w 101"/>
                  <a:gd name="T77" fmla="*/ 1 h 25"/>
                  <a:gd name="T78" fmla="*/ 3 w 101"/>
                  <a:gd name="T79" fmla="*/ 1 h 25"/>
                  <a:gd name="T80" fmla="*/ 0 w 101"/>
                  <a:gd name="T81" fmla="*/ 1 h 25"/>
                  <a:gd name="T82" fmla="*/ 0 w 101"/>
                  <a:gd name="T83" fmla="*/ 1 h 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1" h="25">
                    <a:moveTo>
                      <a:pt x="101" y="0"/>
                    </a:moveTo>
                    <a:lnTo>
                      <a:pt x="101" y="12"/>
                    </a:lnTo>
                    <a:lnTo>
                      <a:pt x="101" y="6"/>
                    </a:lnTo>
                    <a:lnTo>
                      <a:pt x="96" y="19"/>
                    </a:lnTo>
                    <a:lnTo>
                      <a:pt x="96" y="6"/>
                    </a:lnTo>
                    <a:lnTo>
                      <a:pt x="96" y="12"/>
                    </a:lnTo>
                    <a:lnTo>
                      <a:pt x="91" y="12"/>
                    </a:lnTo>
                    <a:lnTo>
                      <a:pt x="91" y="19"/>
                    </a:lnTo>
                    <a:lnTo>
                      <a:pt x="91" y="6"/>
                    </a:lnTo>
                    <a:lnTo>
                      <a:pt x="87" y="12"/>
                    </a:lnTo>
                    <a:lnTo>
                      <a:pt x="87" y="19"/>
                    </a:lnTo>
                    <a:lnTo>
                      <a:pt x="82" y="12"/>
                    </a:lnTo>
                    <a:lnTo>
                      <a:pt x="82" y="6"/>
                    </a:lnTo>
                    <a:lnTo>
                      <a:pt x="82" y="25"/>
                    </a:lnTo>
                    <a:lnTo>
                      <a:pt x="77" y="19"/>
                    </a:lnTo>
                    <a:lnTo>
                      <a:pt x="77" y="6"/>
                    </a:lnTo>
                    <a:lnTo>
                      <a:pt x="77" y="12"/>
                    </a:lnTo>
                    <a:lnTo>
                      <a:pt x="72" y="12"/>
                    </a:lnTo>
                    <a:lnTo>
                      <a:pt x="72" y="19"/>
                    </a:lnTo>
                    <a:lnTo>
                      <a:pt x="72" y="12"/>
                    </a:lnTo>
                    <a:lnTo>
                      <a:pt x="67" y="12"/>
                    </a:lnTo>
                    <a:lnTo>
                      <a:pt x="67" y="19"/>
                    </a:lnTo>
                    <a:lnTo>
                      <a:pt x="62" y="12"/>
                    </a:lnTo>
                    <a:lnTo>
                      <a:pt x="62" y="19"/>
                    </a:lnTo>
                    <a:lnTo>
                      <a:pt x="62" y="12"/>
                    </a:lnTo>
                    <a:lnTo>
                      <a:pt x="58" y="12"/>
                    </a:lnTo>
                    <a:lnTo>
                      <a:pt x="58" y="0"/>
                    </a:lnTo>
                    <a:lnTo>
                      <a:pt x="58" y="19"/>
                    </a:lnTo>
                    <a:lnTo>
                      <a:pt x="58" y="12"/>
                    </a:lnTo>
                    <a:lnTo>
                      <a:pt x="53" y="25"/>
                    </a:lnTo>
                    <a:lnTo>
                      <a:pt x="53" y="6"/>
                    </a:lnTo>
                    <a:lnTo>
                      <a:pt x="53" y="12"/>
                    </a:lnTo>
                    <a:lnTo>
                      <a:pt x="48" y="19"/>
                    </a:lnTo>
                    <a:lnTo>
                      <a:pt x="48" y="0"/>
                    </a:lnTo>
                    <a:lnTo>
                      <a:pt x="48" y="19"/>
                    </a:lnTo>
                    <a:lnTo>
                      <a:pt x="43" y="12"/>
                    </a:lnTo>
                    <a:lnTo>
                      <a:pt x="43" y="19"/>
                    </a:lnTo>
                    <a:lnTo>
                      <a:pt x="38" y="12"/>
                    </a:lnTo>
                    <a:lnTo>
                      <a:pt x="38" y="19"/>
                    </a:lnTo>
                    <a:lnTo>
                      <a:pt x="38" y="6"/>
                    </a:lnTo>
                    <a:lnTo>
                      <a:pt x="34" y="25"/>
                    </a:lnTo>
                    <a:lnTo>
                      <a:pt x="34" y="19"/>
                    </a:lnTo>
                    <a:lnTo>
                      <a:pt x="34" y="12"/>
                    </a:lnTo>
                    <a:lnTo>
                      <a:pt x="29" y="19"/>
                    </a:lnTo>
                    <a:lnTo>
                      <a:pt x="29" y="12"/>
                    </a:lnTo>
                    <a:lnTo>
                      <a:pt x="29" y="6"/>
                    </a:lnTo>
                    <a:lnTo>
                      <a:pt x="29" y="12"/>
                    </a:lnTo>
                    <a:lnTo>
                      <a:pt x="24" y="12"/>
                    </a:lnTo>
                    <a:lnTo>
                      <a:pt x="24" y="19"/>
                    </a:lnTo>
                    <a:lnTo>
                      <a:pt x="24" y="12"/>
                    </a:lnTo>
                    <a:lnTo>
                      <a:pt x="19" y="19"/>
                    </a:lnTo>
                    <a:lnTo>
                      <a:pt x="19" y="12"/>
                    </a:lnTo>
                    <a:lnTo>
                      <a:pt x="19" y="19"/>
                    </a:lnTo>
                    <a:lnTo>
                      <a:pt x="14" y="6"/>
                    </a:lnTo>
                    <a:lnTo>
                      <a:pt x="14" y="12"/>
                    </a:lnTo>
                    <a:lnTo>
                      <a:pt x="14" y="6"/>
                    </a:lnTo>
                    <a:lnTo>
                      <a:pt x="9" y="19"/>
                    </a:lnTo>
                    <a:lnTo>
                      <a:pt x="9" y="12"/>
                    </a:lnTo>
                    <a:lnTo>
                      <a:pt x="5" y="12"/>
                    </a:lnTo>
                    <a:lnTo>
                      <a:pt x="5" y="19"/>
                    </a:lnTo>
                    <a:lnTo>
                      <a:pt x="5" y="12"/>
                    </a:lnTo>
                    <a:lnTo>
                      <a:pt x="0" y="6"/>
                    </a:lnTo>
                    <a:lnTo>
                      <a:pt x="0" y="12"/>
                    </a:lnTo>
                    <a:lnTo>
                      <a:pt x="0" y="6"/>
                    </a:lnTo>
                    <a:lnTo>
                      <a:pt x="0" y="12"/>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977" name="Group 105"/>
            <p:cNvGrpSpPr>
              <a:grpSpLocks/>
            </p:cNvGrpSpPr>
            <p:nvPr/>
          </p:nvGrpSpPr>
          <p:grpSpPr bwMode="auto">
            <a:xfrm>
              <a:off x="715" y="2105"/>
              <a:ext cx="467" cy="152"/>
              <a:chOff x="3426" y="1685"/>
              <a:chExt cx="526" cy="121"/>
            </a:xfrm>
          </p:grpSpPr>
          <p:sp>
            <p:nvSpPr>
              <p:cNvPr id="33870" name="Freeform 106"/>
              <p:cNvSpPr>
                <a:spLocks/>
              </p:cNvSpPr>
              <p:nvPr/>
            </p:nvSpPr>
            <p:spPr bwMode="auto">
              <a:xfrm>
                <a:off x="3426" y="1785"/>
                <a:ext cx="99" cy="21"/>
              </a:xfrm>
              <a:custGeom>
                <a:avLst/>
                <a:gdLst>
                  <a:gd name="T0" fmla="*/ 1 w 148"/>
                  <a:gd name="T1" fmla="*/ 1 h 35"/>
                  <a:gd name="T2" fmla="*/ 1 w 148"/>
                  <a:gd name="T3" fmla="*/ 1 h 35"/>
                  <a:gd name="T4" fmla="*/ 1 w 148"/>
                  <a:gd name="T5" fmla="*/ 1 h 35"/>
                  <a:gd name="T6" fmla="*/ 1 w 148"/>
                  <a:gd name="T7" fmla="*/ 1 h 35"/>
                  <a:gd name="T8" fmla="*/ 1 w 148"/>
                  <a:gd name="T9" fmla="*/ 1 h 35"/>
                  <a:gd name="T10" fmla="*/ 1 w 148"/>
                  <a:gd name="T11" fmla="*/ 1 h 35"/>
                  <a:gd name="T12" fmla="*/ 1 w 148"/>
                  <a:gd name="T13" fmla="*/ 1 h 35"/>
                  <a:gd name="T14" fmla="*/ 1 w 148"/>
                  <a:gd name="T15" fmla="*/ 1 h 35"/>
                  <a:gd name="T16" fmla="*/ 1 w 148"/>
                  <a:gd name="T17" fmla="*/ 0 h 35"/>
                  <a:gd name="T18" fmla="*/ 1 w 148"/>
                  <a:gd name="T19" fmla="*/ 1 h 35"/>
                  <a:gd name="T20" fmla="*/ 1 w 148"/>
                  <a:gd name="T21" fmla="*/ 1 h 35"/>
                  <a:gd name="T22" fmla="*/ 1 w 148"/>
                  <a:gd name="T23" fmla="*/ 1 h 35"/>
                  <a:gd name="T24" fmla="*/ 1 w 148"/>
                  <a:gd name="T25" fmla="*/ 1 h 35"/>
                  <a:gd name="T26" fmla="*/ 1 w 148"/>
                  <a:gd name="T27" fmla="*/ 1 h 35"/>
                  <a:gd name="T28" fmla="*/ 1 w 148"/>
                  <a:gd name="T29" fmla="*/ 1 h 35"/>
                  <a:gd name="T30" fmla="*/ 1 w 148"/>
                  <a:gd name="T31" fmla="*/ 1 h 35"/>
                  <a:gd name="T32" fmla="*/ 1 w 148"/>
                  <a:gd name="T33" fmla="*/ 1 h 35"/>
                  <a:gd name="T34" fmla="*/ 1 w 148"/>
                  <a:gd name="T35" fmla="*/ 1 h 35"/>
                  <a:gd name="T36" fmla="*/ 1 w 148"/>
                  <a:gd name="T37" fmla="*/ 1 h 35"/>
                  <a:gd name="T38" fmla="*/ 1 w 148"/>
                  <a:gd name="T39" fmla="*/ 1 h 35"/>
                  <a:gd name="T40" fmla="*/ 1 w 148"/>
                  <a:gd name="T41" fmla="*/ 1 h 35"/>
                  <a:gd name="T42" fmla="*/ 1 w 148"/>
                  <a:gd name="T43" fmla="*/ 1 h 35"/>
                  <a:gd name="T44" fmla="*/ 1 w 148"/>
                  <a:gd name="T45" fmla="*/ 1 h 35"/>
                  <a:gd name="T46" fmla="*/ 1 w 148"/>
                  <a:gd name="T47" fmla="*/ 1 h 35"/>
                  <a:gd name="T48" fmla="*/ 1 w 148"/>
                  <a:gd name="T49" fmla="*/ 1 h 35"/>
                  <a:gd name="T50" fmla="*/ 1 w 148"/>
                  <a:gd name="T51" fmla="*/ 1 h 35"/>
                  <a:gd name="T52" fmla="*/ 1 w 148"/>
                  <a:gd name="T53" fmla="*/ 1 h 35"/>
                  <a:gd name="T54" fmla="*/ 1 w 148"/>
                  <a:gd name="T55" fmla="*/ 1 h 35"/>
                  <a:gd name="T56" fmla="*/ 1 w 148"/>
                  <a:gd name="T57" fmla="*/ 1 h 35"/>
                  <a:gd name="T58" fmla="*/ 1 w 148"/>
                  <a:gd name="T59" fmla="*/ 1 h 35"/>
                  <a:gd name="T60" fmla="*/ 1 w 148"/>
                  <a:gd name="T61" fmla="*/ 1 h 35"/>
                  <a:gd name="T62" fmla="*/ 1 w 148"/>
                  <a:gd name="T63" fmla="*/ 1 h 35"/>
                  <a:gd name="T64" fmla="*/ 1 w 148"/>
                  <a:gd name="T65" fmla="*/ 1 h 35"/>
                  <a:gd name="T66" fmla="*/ 1 w 148"/>
                  <a:gd name="T67" fmla="*/ 1 h 35"/>
                  <a:gd name="T68" fmla="*/ 1 w 148"/>
                  <a:gd name="T69" fmla="*/ 1 h 35"/>
                  <a:gd name="T70" fmla="*/ 1 w 148"/>
                  <a:gd name="T71" fmla="*/ 1 h 35"/>
                  <a:gd name="T72" fmla="*/ 1 w 148"/>
                  <a:gd name="T73" fmla="*/ 1 h 35"/>
                  <a:gd name="T74" fmla="*/ 1 w 148"/>
                  <a:gd name="T75" fmla="*/ 1 h 35"/>
                  <a:gd name="T76" fmla="*/ 1 w 148"/>
                  <a:gd name="T77" fmla="*/ 1 h 35"/>
                  <a:gd name="T78" fmla="*/ 1 w 148"/>
                  <a:gd name="T79" fmla="*/ 1 h 35"/>
                  <a:gd name="T80" fmla="*/ 1 w 148"/>
                  <a:gd name="T81" fmla="*/ 1 h 35"/>
                  <a:gd name="T82" fmla="*/ 1 w 148"/>
                  <a:gd name="T83" fmla="*/ 1 h 35"/>
                  <a:gd name="T84" fmla="*/ 1 w 148"/>
                  <a:gd name="T85" fmla="*/ 1 h 35"/>
                  <a:gd name="T86" fmla="*/ 1 w 148"/>
                  <a:gd name="T87" fmla="*/ 1 h 35"/>
                  <a:gd name="T88" fmla="*/ 1 w 148"/>
                  <a:gd name="T89" fmla="*/ 1 h 35"/>
                  <a:gd name="T90" fmla="*/ 1 w 148"/>
                  <a:gd name="T91" fmla="*/ 1 h 35"/>
                  <a:gd name="T92" fmla="*/ 1 w 148"/>
                  <a:gd name="T93" fmla="*/ 1 h 35"/>
                  <a:gd name="T94" fmla="*/ 1 w 148"/>
                  <a:gd name="T95" fmla="*/ 1 h 35"/>
                  <a:gd name="T96" fmla="*/ 1 w 148"/>
                  <a:gd name="T97" fmla="*/ 1 h 35"/>
                  <a:gd name="T98" fmla="*/ 1 w 148"/>
                  <a:gd name="T99" fmla="*/ 1 h 35"/>
                  <a:gd name="T100" fmla="*/ 1 w 148"/>
                  <a:gd name="T101" fmla="*/ 1 h 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8" h="35">
                    <a:moveTo>
                      <a:pt x="0" y="12"/>
                    </a:moveTo>
                    <a:lnTo>
                      <a:pt x="5" y="12"/>
                    </a:lnTo>
                    <a:lnTo>
                      <a:pt x="5" y="23"/>
                    </a:lnTo>
                    <a:lnTo>
                      <a:pt x="10" y="23"/>
                    </a:lnTo>
                    <a:lnTo>
                      <a:pt x="10" y="35"/>
                    </a:lnTo>
                    <a:lnTo>
                      <a:pt x="10" y="23"/>
                    </a:lnTo>
                    <a:lnTo>
                      <a:pt x="14" y="12"/>
                    </a:lnTo>
                    <a:lnTo>
                      <a:pt x="14" y="23"/>
                    </a:lnTo>
                    <a:lnTo>
                      <a:pt x="19" y="12"/>
                    </a:lnTo>
                    <a:lnTo>
                      <a:pt x="19" y="23"/>
                    </a:lnTo>
                    <a:lnTo>
                      <a:pt x="19" y="12"/>
                    </a:lnTo>
                    <a:lnTo>
                      <a:pt x="19" y="23"/>
                    </a:lnTo>
                    <a:lnTo>
                      <a:pt x="24" y="23"/>
                    </a:lnTo>
                    <a:lnTo>
                      <a:pt x="24" y="12"/>
                    </a:lnTo>
                    <a:lnTo>
                      <a:pt x="24" y="0"/>
                    </a:lnTo>
                    <a:lnTo>
                      <a:pt x="29" y="23"/>
                    </a:lnTo>
                    <a:lnTo>
                      <a:pt x="29" y="12"/>
                    </a:lnTo>
                    <a:lnTo>
                      <a:pt x="29" y="23"/>
                    </a:lnTo>
                    <a:lnTo>
                      <a:pt x="34" y="23"/>
                    </a:lnTo>
                    <a:lnTo>
                      <a:pt x="34" y="29"/>
                    </a:lnTo>
                    <a:lnTo>
                      <a:pt x="34" y="23"/>
                    </a:lnTo>
                    <a:lnTo>
                      <a:pt x="38" y="23"/>
                    </a:lnTo>
                    <a:lnTo>
                      <a:pt x="43" y="23"/>
                    </a:lnTo>
                    <a:lnTo>
                      <a:pt x="43" y="29"/>
                    </a:lnTo>
                    <a:lnTo>
                      <a:pt x="43" y="12"/>
                    </a:lnTo>
                    <a:lnTo>
                      <a:pt x="43" y="23"/>
                    </a:lnTo>
                    <a:lnTo>
                      <a:pt x="48" y="23"/>
                    </a:lnTo>
                    <a:lnTo>
                      <a:pt x="53" y="23"/>
                    </a:lnTo>
                    <a:lnTo>
                      <a:pt x="58" y="23"/>
                    </a:lnTo>
                    <a:lnTo>
                      <a:pt x="58" y="29"/>
                    </a:lnTo>
                    <a:lnTo>
                      <a:pt x="58" y="23"/>
                    </a:lnTo>
                    <a:lnTo>
                      <a:pt x="62" y="29"/>
                    </a:lnTo>
                    <a:lnTo>
                      <a:pt x="62" y="12"/>
                    </a:lnTo>
                    <a:lnTo>
                      <a:pt x="62" y="23"/>
                    </a:lnTo>
                    <a:lnTo>
                      <a:pt x="67" y="23"/>
                    </a:lnTo>
                    <a:lnTo>
                      <a:pt x="72" y="23"/>
                    </a:lnTo>
                    <a:lnTo>
                      <a:pt x="77" y="23"/>
                    </a:lnTo>
                    <a:lnTo>
                      <a:pt x="77" y="29"/>
                    </a:lnTo>
                    <a:lnTo>
                      <a:pt x="77" y="6"/>
                    </a:lnTo>
                    <a:lnTo>
                      <a:pt x="77" y="23"/>
                    </a:lnTo>
                    <a:lnTo>
                      <a:pt x="77" y="29"/>
                    </a:lnTo>
                    <a:lnTo>
                      <a:pt x="82" y="12"/>
                    </a:lnTo>
                    <a:lnTo>
                      <a:pt x="82" y="23"/>
                    </a:lnTo>
                    <a:lnTo>
                      <a:pt x="82" y="12"/>
                    </a:lnTo>
                    <a:lnTo>
                      <a:pt x="86" y="23"/>
                    </a:lnTo>
                    <a:lnTo>
                      <a:pt x="86" y="12"/>
                    </a:lnTo>
                    <a:lnTo>
                      <a:pt x="86" y="29"/>
                    </a:lnTo>
                    <a:lnTo>
                      <a:pt x="91" y="23"/>
                    </a:lnTo>
                    <a:lnTo>
                      <a:pt x="91" y="12"/>
                    </a:lnTo>
                    <a:lnTo>
                      <a:pt x="91" y="23"/>
                    </a:lnTo>
                    <a:lnTo>
                      <a:pt x="96" y="12"/>
                    </a:lnTo>
                    <a:lnTo>
                      <a:pt x="101" y="12"/>
                    </a:lnTo>
                    <a:lnTo>
                      <a:pt x="101" y="23"/>
                    </a:lnTo>
                    <a:lnTo>
                      <a:pt x="101" y="12"/>
                    </a:lnTo>
                    <a:lnTo>
                      <a:pt x="106" y="12"/>
                    </a:lnTo>
                    <a:lnTo>
                      <a:pt x="106" y="23"/>
                    </a:lnTo>
                    <a:lnTo>
                      <a:pt x="110" y="12"/>
                    </a:lnTo>
                    <a:lnTo>
                      <a:pt x="110" y="23"/>
                    </a:lnTo>
                    <a:lnTo>
                      <a:pt x="110" y="12"/>
                    </a:lnTo>
                    <a:lnTo>
                      <a:pt x="115" y="12"/>
                    </a:lnTo>
                    <a:lnTo>
                      <a:pt x="115" y="23"/>
                    </a:lnTo>
                    <a:lnTo>
                      <a:pt x="115" y="12"/>
                    </a:lnTo>
                    <a:lnTo>
                      <a:pt x="115" y="23"/>
                    </a:lnTo>
                    <a:lnTo>
                      <a:pt x="120" y="23"/>
                    </a:lnTo>
                    <a:lnTo>
                      <a:pt x="120" y="12"/>
                    </a:lnTo>
                    <a:lnTo>
                      <a:pt x="120" y="23"/>
                    </a:lnTo>
                    <a:lnTo>
                      <a:pt x="120" y="12"/>
                    </a:lnTo>
                    <a:lnTo>
                      <a:pt x="125" y="12"/>
                    </a:lnTo>
                    <a:lnTo>
                      <a:pt x="125" y="23"/>
                    </a:lnTo>
                    <a:lnTo>
                      <a:pt x="130" y="23"/>
                    </a:lnTo>
                    <a:lnTo>
                      <a:pt x="130" y="29"/>
                    </a:lnTo>
                    <a:lnTo>
                      <a:pt x="130" y="23"/>
                    </a:lnTo>
                    <a:lnTo>
                      <a:pt x="130" y="12"/>
                    </a:lnTo>
                    <a:lnTo>
                      <a:pt x="134" y="23"/>
                    </a:lnTo>
                    <a:lnTo>
                      <a:pt x="134" y="12"/>
                    </a:lnTo>
                    <a:lnTo>
                      <a:pt x="139" y="12"/>
                    </a:lnTo>
                    <a:lnTo>
                      <a:pt x="148" y="9"/>
                    </a:lnTo>
                    <a:lnTo>
                      <a:pt x="139" y="12"/>
                    </a:lnTo>
                    <a:lnTo>
                      <a:pt x="139" y="23"/>
                    </a:lnTo>
                    <a:lnTo>
                      <a:pt x="144" y="12"/>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71" name="Freeform 107"/>
              <p:cNvSpPr>
                <a:spLocks/>
              </p:cNvSpPr>
              <p:nvPr/>
            </p:nvSpPr>
            <p:spPr bwMode="auto">
              <a:xfrm>
                <a:off x="3525" y="1685"/>
                <a:ext cx="427" cy="113"/>
              </a:xfrm>
              <a:custGeom>
                <a:avLst/>
                <a:gdLst>
                  <a:gd name="T0" fmla="*/ 1 w 639"/>
                  <a:gd name="T1" fmla="*/ 1 h 186"/>
                  <a:gd name="T2" fmla="*/ 1 w 639"/>
                  <a:gd name="T3" fmla="*/ 1 h 186"/>
                  <a:gd name="T4" fmla="*/ 1 w 639"/>
                  <a:gd name="T5" fmla="*/ 1 h 186"/>
                  <a:gd name="T6" fmla="*/ 1 w 639"/>
                  <a:gd name="T7" fmla="*/ 1 h 186"/>
                  <a:gd name="T8" fmla="*/ 1 w 639"/>
                  <a:gd name="T9" fmla="*/ 1 h 186"/>
                  <a:gd name="T10" fmla="*/ 1 w 639"/>
                  <a:gd name="T11" fmla="*/ 1 h 186"/>
                  <a:gd name="T12" fmla="*/ 1 w 639"/>
                  <a:gd name="T13" fmla="*/ 1 h 186"/>
                  <a:gd name="T14" fmla="*/ 1 w 639"/>
                  <a:gd name="T15" fmla="*/ 1 h 186"/>
                  <a:gd name="T16" fmla="*/ 1 w 639"/>
                  <a:gd name="T17" fmla="*/ 1 h 186"/>
                  <a:gd name="T18" fmla="*/ 1 w 639"/>
                  <a:gd name="T19" fmla="*/ 1 h 186"/>
                  <a:gd name="T20" fmla="*/ 1 w 639"/>
                  <a:gd name="T21" fmla="*/ 1 h 186"/>
                  <a:gd name="T22" fmla="*/ 1 w 639"/>
                  <a:gd name="T23" fmla="*/ 1 h 186"/>
                  <a:gd name="T24" fmla="*/ 1 w 639"/>
                  <a:gd name="T25" fmla="*/ 1 h 186"/>
                  <a:gd name="T26" fmla="*/ 1 w 639"/>
                  <a:gd name="T27" fmla="*/ 1 h 186"/>
                  <a:gd name="T28" fmla="*/ 1 w 639"/>
                  <a:gd name="T29" fmla="*/ 1 h 186"/>
                  <a:gd name="T30" fmla="*/ 1 w 639"/>
                  <a:gd name="T31" fmla="*/ 1 h 186"/>
                  <a:gd name="T32" fmla="*/ 1 w 639"/>
                  <a:gd name="T33" fmla="*/ 1 h 186"/>
                  <a:gd name="T34" fmla="*/ 1 w 639"/>
                  <a:gd name="T35" fmla="*/ 1 h 186"/>
                  <a:gd name="T36" fmla="*/ 1 w 639"/>
                  <a:gd name="T37" fmla="*/ 1 h 186"/>
                  <a:gd name="T38" fmla="*/ 1 w 639"/>
                  <a:gd name="T39" fmla="*/ 1 h 186"/>
                  <a:gd name="T40" fmla="*/ 2 w 639"/>
                  <a:gd name="T41" fmla="*/ 1 h 186"/>
                  <a:gd name="T42" fmla="*/ 2 w 639"/>
                  <a:gd name="T43" fmla="*/ 1 h 186"/>
                  <a:gd name="T44" fmla="*/ 2 w 639"/>
                  <a:gd name="T45" fmla="*/ 1 h 186"/>
                  <a:gd name="T46" fmla="*/ 2 w 639"/>
                  <a:gd name="T47" fmla="*/ 1 h 186"/>
                  <a:gd name="T48" fmla="*/ 2 w 639"/>
                  <a:gd name="T49" fmla="*/ 1 h 186"/>
                  <a:gd name="T50" fmla="*/ 2 w 639"/>
                  <a:gd name="T51" fmla="*/ 1 h 186"/>
                  <a:gd name="T52" fmla="*/ 2 w 639"/>
                  <a:gd name="T53" fmla="*/ 1 h 186"/>
                  <a:gd name="T54" fmla="*/ 2 w 639"/>
                  <a:gd name="T55" fmla="*/ 1 h 186"/>
                  <a:gd name="T56" fmla="*/ 2 w 639"/>
                  <a:gd name="T57" fmla="*/ 1 h 186"/>
                  <a:gd name="T58" fmla="*/ 2 w 639"/>
                  <a:gd name="T59" fmla="*/ 1 h 186"/>
                  <a:gd name="T60" fmla="*/ 3 w 639"/>
                  <a:gd name="T61" fmla="*/ 1 h 186"/>
                  <a:gd name="T62" fmla="*/ 3 w 639"/>
                  <a:gd name="T63" fmla="*/ 1 h 186"/>
                  <a:gd name="T64" fmla="*/ 3 w 639"/>
                  <a:gd name="T65" fmla="*/ 1 h 186"/>
                  <a:gd name="T66" fmla="*/ 3 w 639"/>
                  <a:gd name="T67" fmla="*/ 1 h 186"/>
                  <a:gd name="T68" fmla="*/ 3 w 639"/>
                  <a:gd name="T69" fmla="*/ 1 h 186"/>
                  <a:gd name="T70" fmla="*/ 3 w 639"/>
                  <a:gd name="T71" fmla="*/ 1 h 186"/>
                  <a:gd name="T72" fmla="*/ 3 w 639"/>
                  <a:gd name="T73" fmla="*/ 1 h 186"/>
                  <a:gd name="T74" fmla="*/ 3 w 639"/>
                  <a:gd name="T75" fmla="*/ 1 h 186"/>
                  <a:gd name="T76" fmla="*/ 3 w 639"/>
                  <a:gd name="T77" fmla="*/ 1 h 186"/>
                  <a:gd name="T78" fmla="*/ 3 w 639"/>
                  <a:gd name="T79" fmla="*/ 1 h 186"/>
                  <a:gd name="T80" fmla="*/ 3 w 639"/>
                  <a:gd name="T81" fmla="*/ 1 h 186"/>
                  <a:gd name="T82" fmla="*/ 3 w 639"/>
                  <a:gd name="T83" fmla="*/ 1 h 186"/>
                  <a:gd name="T84" fmla="*/ 3 w 639"/>
                  <a:gd name="T85" fmla="*/ 1 h 186"/>
                  <a:gd name="T86" fmla="*/ 3 w 639"/>
                  <a:gd name="T87" fmla="*/ 1 h 186"/>
                  <a:gd name="T88" fmla="*/ 3 w 639"/>
                  <a:gd name="T89" fmla="*/ 1 h 186"/>
                  <a:gd name="T90" fmla="*/ 4 w 639"/>
                  <a:gd name="T91" fmla="*/ 1 h 186"/>
                  <a:gd name="T92" fmla="*/ 4 w 639"/>
                  <a:gd name="T93" fmla="*/ 1 h 186"/>
                  <a:gd name="T94" fmla="*/ 4 w 639"/>
                  <a:gd name="T95" fmla="*/ 1 h 186"/>
                  <a:gd name="T96" fmla="*/ 4 w 639"/>
                  <a:gd name="T97" fmla="*/ 1 h 186"/>
                  <a:gd name="T98" fmla="*/ 4 w 639"/>
                  <a:gd name="T99" fmla="*/ 1 h 186"/>
                  <a:gd name="T100" fmla="*/ 4 w 639"/>
                  <a:gd name="T101" fmla="*/ 1 h 186"/>
                  <a:gd name="T102" fmla="*/ 4 w 639"/>
                  <a:gd name="T103" fmla="*/ 1 h 186"/>
                  <a:gd name="T104" fmla="*/ 5 w 639"/>
                  <a:gd name="T105" fmla="*/ 1 h 186"/>
                  <a:gd name="T106" fmla="*/ 5 w 639"/>
                  <a:gd name="T107" fmla="*/ 1 h 186"/>
                  <a:gd name="T108" fmla="*/ 5 w 639"/>
                  <a:gd name="T109" fmla="*/ 1 h 186"/>
                  <a:gd name="T110" fmla="*/ 5 w 639"/>
                  <a:gd name="T111" fmla="*/ 1 h 186"/>
                  <a:gd name="T112" fmla="*/ 5 w 639"/>
                  <a:gd name="T113" fmla="*/ 1 h 186"/>
                  <a:gd name="T114" fmla="*/ 5 w 639"/>
                  <a:gd name="T115" fmla="*/ 1 h 186"/>
                  <a:gd name="T116" fmla="*/ 5 w 639"/>
                  <a:gd name="T117" fmla="*/ 1 h 186"/>
                  <a:gd name="T118" fmla="*/ 5 w 639"/>
                  <a:gd name="T119" fmla="*/ 1 h 186"/>
                  <a:gd name="T120" fmla="*/ 5 w 639"/>
                  <a:gd name="T121" fmla="*/ 1 h 186"/>
                  <a:gd name="T122" fmla="*/ 5 w 639"/>
                  <a:gd name="T123" fmla="*/ 1 h 18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39" h="186">
                    <a:moveTo>
                      <a:pt x="1" y="179"/>
                    </a:moveTo>
                    <a:lnTo>
                      <a:pt x="0" y="140"/>
                    </a:lnTo>
                    <a:lnTo>
                      <a:pt x="0" y="111"/>
                    </a:lnTo>
                    <a:lnTo>
                      <a:pt x="6" y="105"/>
                    </a:lnTo>
                    <a:lnTo>
                      <a:pt x="6" y="87"/>
                    </a:lnTo>
                    <a:lnTo>
                      <a:pt x="6" y="70"/>
                    </a:lnTo>
                    <a:lnTo>
                      <a:pt x="6" y="58"/>
                    </a:lnTo>
                    <a:lnTo>
                      <a:pt x="6" y="47"/>
                    </a:lnTo>
                    <a:lnTo>
                      <a:pt x="14" y="41"/>
                    </a:lnTo>
                    <a:lnTo>
                      <a:pt x="14" y="29"/>
                    </a:lnTo>
                    <a:lnTo>
                      <a:pt x="14" y="17"/>
                    </a:lnTo>
                    <a:lnTo>
                      <a:pt x="14" y="23"/>
                    </a:lnTo>
                    <a:lnTo>
                      <a:pt x="22" y="17"/>
                    </a:lnTo>
                    <a:lnTo>
                      <a:pt x="22" y="12"/>
                    </a:lnTo>
                    <a:lnTo>
                      <a:pt x="22" y="6"/>
                    </a:lnTo>
                    <a:lnTo>
                      <a:pt x="22" y="12"/>
                    </a:lnTo>
                    <a:lnTo>
                      <a:pt x="31" y="6"/>
                    </a:lnTo>
                    <a:lnTo>
                      <a:pt x="31" y="12"/>
                    </a:lnTo>
                    <a:lnTo>
                      <a:pt x="31" y="6"/>
                    </a:lnTo>
                    <a:lnTo>
                      <a:pt x="31" y="0"/>
                    </a:lnTo>
                    <a:lnTo>
                      <a:pt x="31" y="12"/>
                    </a:lnTo>
                    <a:lnTo>
                      <a:pt x="39" y="12"/>
                    </a:lnTo>
                    <a:lnTo>
                      <a:pt x="39" y="6"/>
                    </a:lnTo>
                    <a:lnTo>
                      <a:pt x="39" y="12"/>
                    </a:lnTo>
                    <a:lnTo>
                      <a:pt x="39" y="17"/>
                    </a:lnTo>
                    <a:lnTo>
                      <a:pt x="45" y="17"/>
                    </a:lnTo>
                    <a:lnTo>
                      <a:pt x="45" y="29"/>
                    </a:lnTo>
                    <a:lnTo>
                      <a:pt x="45" y="41"/>
                    </a:lnTo>
                    <a:lnTo>
                      <a:pt x="45" y="29"/>
                    </a:lnTo>
                    <a:lnTo>
                      <a:pt x="53" y="29"/>
                    </a:lnTo>
                    <a:lnTo>
                      <a:pt x="53" y="41"/>
                    </a:lnTo>
                    <a:lnTo>
                      <a:pt x="61" y="41"/>
                    </a:lnTo>
                    <a:lnTo>
                      <a:pt x="61" y="47"/>
                    </a:lnTo>
                    <a:lnTo>
                      <a:pt x="69" y="52"/>
                    </a:lnTo>
                    <a:lnTo>
                      <a:pt x="69" y="58"/>
                    </a:lnTo>
                    <a:lnTo>
                      <a:pt x="69" y="47"/>
                    </a:lnTo>
                    <a:lnTo>
                      <a:pt x="69" y="58"/>
                    </a:lnTo>
                    <a:lnTo>
                      <a:pt x="69" y="64"/>
                    </a:lnTo>
                    <a:lnTo>
                      <a:pt x="77" y="64"/>
                    </a:lnTo>
                    <a:lnTo>
                      <a:pt x="77" y="70"/>
                    </a:lnTo>
                    <a:lnTo>
                      <a:pt x="84" y="76"/>
                    </a:lnTo>
                    <a:lnTo>
                      <a:pt x="84" y="82"/>
                    </a:lnTo>
                    <a:lnTo>
                      <a:pt x="84" y="70"/>
                    </a:lnTo>
                    <a:lnTo>
                      <a:pt x="92" y="76"/>
                    </a:lnTo>
                    <a:lnTo>
                      <a:pt x="99" y="82"/>
                    </a:lnTo>
                    <a:lnTo>
                      <a:pt x="99" y="93"/>
                    </a:lnTo>
                    <a:lnTo>
                      <a:pt x="107" y="87"/>
                    </a:lnTo>
                    <a:lnTo>
                      <a:pt x="107" y="93"/>
                    </a:lnTo>
                    <a:lnTo>
                      <a:pt x="107" y="82"/>
                    </a:lnTo>
                    <a:lnTo>
                      <a:pt x="107" y="87"/>
                    </a:lnTo>
                    <a:lnTo>
                      <a:pt x="116" y="87"/>
                    </a:lnTo>
                    <a:lnTo>
                      <a:pt x="116" y="93"/>
                    </a:lnTo>
                    <a:lnTo>
                      <a:pt x="116" y="99"/>
                    </a:lnTo>
                    <a:lnTo>
                      <a:pt x="122" y="99"/>
                    </a:lnTo>
                    <a:lnTo>
                      <a:pt x="122" y="111"/>
                    </a:lnTo>
                    <a:lnTo>
                      <a:pt x="122" y="105"/>
                    </a:lnTo>
                    <a:lnTo>
                      <a:pt x="122" y="111"/>
                    </a:lnTo>
                    <a:lnTo>
                      <a:pt x="130" y="99"/>
                    </a:lnTo>
                    <a:lnTo>
                      <a:pt x="130" y="111"/>
                    </a:lnTo>
                    <a:lnTo>
                      <a:pt x="130" y="99"/>
                    </a:lnTo>
                    <a:lnTo>
                      <a:pt x="130" y="105"/>
                    </a:lnTo>
                    <a:lnTo>
                      <a:pt x="138" y="105"/>
                    </a:lnTo>
                    <a:lnTo>
                      <a:pt x="138" y="111"/>
                    </a:lnTo>
                    <a:lnTo>
                      <a:pt x="138" y="116"/>
                    </a:lnTo>
                    <a:lnTo>
                      <a:pt x="138" y="111"/>
                    </a:lnTo>
                    <a:lnTo>
                      <a:pt x="146" y="111"/>
                    </a:lnTo>
                    <a:lnTo>
                      <a:pt x="155" y="111"/>
                    </a:lnTo>
                    <a:lnTo>
                      <a:pt x="155" y="116"/>
                    </a:lnTo>
                    <a:lnTo>
                      <a:pt x="161" y="111"/>
                    </a:lnTo>
                    <a:lnTo>
                      <a:pt x="161" y="116"/>
                    </a:lnTo>
                    <a:lnTo>
                      <a:pt x="161" y="111"/>
                    </a:lnTo>
                    <a:lnTo>
                      <a:pt x="161" y="116"/>
                    </a:lnTo>
                    <a:lnTo>
                      <a:pt x="169" y="111"/>
                    </a:lnTo>
                    <a:lnTo>
                      <a:pt x="169" y="128"/>
                    </a:lnTo>
                    <a:lnTo>
                      <a:pt x="169" y="105"/>
                    </a:lnTo>
                    <a:lnTo>
                      <a:pt x="169" y="122"/>
                    </a:lnTo>
                    <a:lnTo>
                      <a:pt x="177" y="116"/>
                    </a:lnTo>
                    <a:lnTo>
                      <a:pt x="177" y="122"/>
                    </a:lnTo>
                    <a:lnTo>
                      <a:pt x="177" y="128"/>
                    </a:lnTo>
                    <a:lnTo>
                      <a:pt x="177" y="122"/>
                    </a:lnTo>
                    <a:lnTo>
                      <a:pt x="184" y="128"/>
                    </a:lnTo>
                    <a:lnTo>
                      <a:pt x="184" y="122"/>
                    </a:lnTo>
                    <a:lnTo>
                      <a:pt x="184" y="134"/>
                    </a:lnTo>
                    <a:lnTo>
                      <a:pt x="184" y="128"/>
                    </a:lnTo>
                    <a:lnTo>
                      <a:pt x="193" y="128"/>
                    </a:lnTo>
                    <a:lnTo>
                      <a:pt x="193" y="134"/>
                    </a:lnTo>
                    <a:lnTo>
                      <a:pt x="193" y="140"/>
                    </a:lnTo>
                    <a:lnTo>
                      <a:pt x="200" y="134"/>
                    </a:lnTo>
                    <a:lnTo>
                      <a:pt x="200" y="128"/>
                    </a:lnTo>
                    <a:lnTo>
                      <a:pt x="200" y="122"/>
                    </a:lnTo>
                    <a:lnTo>
                      <a:pt x="207" y="122"/>
                    </a:lnTo>
                    <a:lnTo>
                      <a:pt x="207" y="128"/>
                    </a:lnTo>
                    <a:lnTo>
                      <a:pt x="207" y="134"/>
                    </a:lnTo>
                    <a:lnTo>
                      <a:pt x="215" y="134"/>
                    </a:lnTo>
                    <a:lnTo>
                      <a:pt x="215" y="128"/>
                    </a:lnTo>
                    <a:lnTo>
                      <a:pt x="215" y="140"/>
                    </a:lnTo>
                    <a:lnTo>
                      <a:pt x="215" y="134"/>
                    </a:lnTo>
                    <a:lnTo>
                      <a:pt x="223" y="140"/>
                    </a:lnTo>
                    <a:lnTo>
                      <a:pt x="223" y="134"/>
                    </a:lnTo>
                    <a:lnTo>
                      <a:pt x="232" y="134"/>
                    </a:lnTo>
                    <a:lnTo>
                      <a:pt x="232" y="140"/>
                    </a:lnTo>
                    <a:lnTo>
                      <a:pt x="232" y="134"/>
                    </a:lnTo>
                    <a:lnTo>
                      <a:pt x="232" y="140"/>
                    </a:lnTo>
                    <a:lnTo>
                      <a:pt x="237" y="140"/>
                    </a:lnTo>
                    <a:lnTo>
                      <a:pt x="237" y="134"/>
                    </a:lnTo>
                    <a:lnTo>
                      <a:pt x="237" y="140"/>
                    </a:lnTo>
                    <a:lnTo>
                      <a:pt x="246" y="128"/>
                    </a:lnTo>
                    <a:lnTo>
                      <a:pt x="246" y="134"/>
                    </a:lnTo>
                    <a:lnTo>
                      <a:pt x="246" y="140"/>
                    </a:lnTo>
                    <a:lnTo>
                      <a:pt x="246" y="134"/>
                    </a:lnTo>
                    <a:lnTo>
                      <a:pt x="246" y="140"/>
                    </a:lnTo>
                    <a:lnTo>
                      <a:pt x="254" y="128"/>
                    </a:lnTo>
                    <a:lnTo>
                      <a:pt x="254" y="134"/>
                    </a:lnTo>
                    <a:lnTo>
                      <a:pt x="254" y="140"/>
                    </a:lnTo>
                    <a:lnTo>
                      <a:pt x="254" y="134"/>
                    </a:lnTo>
                    <a:lnTo>
                      <a:pt x="254" y="140"/>
                    </a:lnTo>
                    <a:lnTo>
                      <a:pt x="262" y="140"/>
                    </a:lnTo>
                    <a:lnTo>
                      <a:pt x="269" y="140"/>
                    </a:lnTo>
                    <a:lnTo>
                      <a:pt x="269" y="134"/>
                    </a:lnTo>
                    <a:lnTo>
                      <a:pt x="269" y="140"/>
                    </a:lnTo>
                    <a:lnTo>
                      <a:pt x="269" y="134"/>
                    </a:lnTo>
                    <a:lnTo>
                      <a:pt x="276" y="140"/>
                    </a:lnTo>
                    <a:lnTo>
                      <a:pt x="276" y="134"/>
                    </a:lnTo>
                    <a:lnTo>
                      <a:pt x="276" y="140"/>
                    </a:lnTo>
                    <a:lnTo>
                      <a:pt x="285" y="140"/>
                    </a:lnTo>
                    <a:lnTo>
                      <a:pt x="285" y="134"/>
                    </a:lnTo>
                    <a:lnTo>
                      <a:pt x="285" y="140"/>
                    </a:lnTo>
                    <a:lnTo>
                      <a:pt x="292" y="140"/>
                    </a:lnTo>
                    <a:lnTo>
                      <a:pt x="292" y="146"/>
                    </a:lnTo>
                    <a:lnTo>
                      <a:pt x="292" y="151"/>
                    </a:lnTo>
                    <a:lnTo>
                      <a:pt x="300" y="157"/>
                    </a:lnTo>
                    <a:lnTo>
                      <a:pt x="300" y="151"/>
                    </a:lnTo>
                    <a:lnTo>
                      <a:pt x="300" y="146"/>
                    </a:lnTo>
                    <a:lnTo>
                      <a:pt x="300" y="140"/>
                    </a:lnTo>
                    <a:lnTo>
                      <a:pt x="300" y="157"/>
                    </a:lnTo>
                    <a:lnTo>
                      <a:pt x="308" y="157"/>
                    </a:lnTo>
                    <a:lnTo>
                      <a:pt x="308" y="146"/>
                    </a:lnTo>
                    <a:lnTo>
                      <a:pt x="308" y="151"/>
                    </a:lnTo>
                    <a:lnTo>
                      <a:pt x="315" y="151"/>
                    </a:lnTo>
                    <a:lnTo>
                      <a:pt x="315" y="146"/>
                    </a:lnTo>
                    <a:lnTo>
                      <a:pt x="315" y="151"/>
                    </a:lnTo>
                    <a:lnTo>
                      <a:pt x="322" y="151"/>
                    </a:lnTo>
                    <a:lnTo>
                      <a:pt x="322" y="146"/>
                    </a:lnTo>
                    <a:lnTo>
                      <a:pt x="322" y="151"/>
                    </a:lnTo>
                    <a:lnTo>
                      <a:pt x="322" y="157"/>
                    </a:lnTo>
                    <a:lnTo>
                      <a:pt x="322" y="151"/>
                    </a:lnTo>
                    <a:lnTo>
                      <a:pt x="331" y="151"/>
                    </a:lnTo>
                    <a:lnTo>
                      <a:pt x="331" y="157"/>
                    </a:lnTo>
                    <a:lnTo>
                      <a:pt x="339" y="157"/>
                    </a:lnTo>
                    <a:lnTo>
                      <a:pt x="339" y="163"/>
                    </a:lnTo>
                    <a:lnTo>
                      <a:pt x="339" y="151"/>
                    </a:lnTo>
                    <a:lnTo>
                      <a:pt x="345" y="163"/>
                    </a:lnTo>
                    <a:lnTo>
                      <a:pt x="345" y="151"/>
                    </a:lnTo>
                    <a:lnTo>
                      <a:pt x="345" y="157"/>
                    </a:lnTo>
                    <a:lnTo>
                      <a:pt x="353" y="157"/>
                    </a:lnTo>
                    <a:lnTo>
                      <a:pt x="353" y="151"/>
                    </a:lnTo>
                    <a:lnTo>
                      <a:pt x="361" y="163"/>
                    </a:lnTo>
                    <a:lnTo>
                      <a:pt x="361" y="157"/>
                    </a:lnTo>
                    <a:lnTo>
                      <a:pt x="361" y="163"/>
                    </a:lnTo>
                    <a:lnTo>
                      <a:pt x="361" y="151"/>
                    </a:lnTo>
                    <a:lnTo>
                      <a:pt x="361" y="163"/>
                    </a:lnTo>
                    <a:lnTo>
                      <a:pt x="370" y="157"/>
                    </a:lnTo>
                    <a:lnTo>
                      <a:pt x="370" y="163"/>
                    </a:lnTo>
                    <a:lnTo>
                      <a:pt x="370" y="157"/>
                    </a:lnTo>
                    <a:lnTo>
                      <a:pt x="378" y="163"/>
                    </a:lnTo>
                    <a:lnTo>
                      <a:pt x="378" y="157"/>
                    </a:lnTo>
                    <a:lnTo>
                      <a:pt x="378" y="163"/>
                    </a:lnTo>
                    <a:lnTo>
                      <a:pt x="384" y="163"/>
                    </a:lnTo>
                    <a:lnTo>
                      <a:pt x="384" y="169"/>
                    </a:lnTo>
                    <a:lnTo>
                      <a:pt x="384" y="163"/>
                    </a:lnTo>
                    <a:lnTo>
                      <a:pt x="392" y="157"/>
                    </a:lnTo>
                    <a:lnTo>
                      <a:pt x="392" y="169"/>
                    </a:lnTo>
                    <a:lnTo>
                      <a:pt x="392" y="163"/>
                    </a:lnTo>
                    <a:lnTo>
                      <a:pt x="400" y="163"/>
                    </a:lnTo>
                    <a:lnTo>
                      <a:pt x="400" y="157"/>
                    </a:lnTo>
                    <a:lnTo>
                      <a:pt x="400" y="163"/>
                    </a:lnTo>
                    <a:lnTo>
                      <a:pt x="407" y="157"/>
                    </a:lnTo>
                    <a:lnTo>
                      <a:pt x="407" y="169"/>
                    </a:lnTo>
                    <a:lnTo>
                      <a:pt x="407" y="163"/>
                    </a:lnTo>
                    <a:lnTo>
                      <a:pt x="407" y="157"/>
                    </a:lnTo>
                    <a:lnTo>
                      <a:pt x="416" y="163"/>
                    </a:lnTo>
                    <a:lnTo>
                      <a:pt x="416" y="169"/>
                    </a:lnTo>
                    <a:lnTo>
                      <a:pt x="416" y="157"/>
                    </a:lnTo>
                    <a:lnTo>
                      <a:pt x="416" y="163"/>
                    </a:lnTo>
                    <a:lnTo>
                      <a:pt x="423" y="169"/>
                    </a:lnTo>
                    <a:lnTo>
                      <a:pt x="423" y="163"/>
                    </a:lnTo>
                    <a:lnTo>
                      <a:pt x="423" y="175"/>
                    </a:lnTo>
                    <a:lnTo>
                      <a:pt x="430" y="175"/>
                    </a:lnTo>
                    <a:lnTo>
                      <a:pt x="430" y="169"/>
                    </a:lnTo>
                    <a:lnTo>
                      <a:pt x="430" y="163"/>
                    </a:lnTo>
                    <a:lnTo>
                      <a:pt x="430" y="169"/>
                    </a:lnTo>
                    <a:lnTo>
                      <a:pt x="430" y="163"/>
                    </a:lnTo>
                    <a:lnTo>
                      <a:pt x="438" y="169"/>
                    </a:lnTo>
                    <a:lnTo>
                      <a:pt x="438" y="163"/>
                    </a:lnTo>
                    <a:lnTo>
                      <a:pt x="438" y="169"/>
                    </a:lnTo>
                    <a:lnTo>
                      <a:pt x="446" y="169"/>
                    </a:lnTo>
                    <a:lnTo>
                      <a:pt x="446" y="175"/>
                    </a:lnTo>
                    <a:lnTo>
                      <a:pt x="446" y="169"/>
                    </a:lnTo>
                    <a:lnTo>
                      <a:pt x="455" y="175"/>
                    </a:lnTo>
                    <a:lnTo>
                      <a:pt x="455" y="169"/>
                    </a:lnTo>
                    <a:lnTo>
                      <a:pt x="461" y="169"/>
                    </a:lnTo>
                    <a:lnTo>
                      <a:pt x="461" y="175"/>
                    </a:lnTo>
                    <a:lnTo>
                      <a:pt x="461" y="169"/>
                    </a:lnTo>
                    <a:lnTo>
                      <a:pt x="461" y="175"/>
                    </a:lnTo>
                    <a:lnTo>
                      <a:pt x="461" y="169"/>
                    </a:lnTo>
                    <a:lnTo>
                      <a:pt x="469" y="169"/>
                    </a:lnTo>
                    <a:lnTo>
                      <a:pt x="469" y="175"/>
                    </a:lnTo>
                    <a:lnTo>
                      <a:pt x="469" y="169"/>
                    </a:lnTo>
                    <a:lnTo>
                      <a:pt x="469" y="175"/>
                    </a:lnTo>
                    <a:lnTo>
                      <a:pt x="477" y="175"/>
                    </a:lnTo>
                    <a:lnTo>
                      <a:pt x="477" y="163"/>
                    </a:lnTo>
                    <a:lnTo>
                      <a:pt x="477" y="169"/>
                    </a:lnTo>
                    <a:lnTo>
                      <a:pt x="477" y="175"/>
                    </a:lnTo>
                    <a:lnTo>
                      <a:pt x="485" y="169"/>
                    </a:lnTo>
                    <a:lnTo>
                      <a:pt x="485" y="175"/>
                    </a:lnTo>
                    <a:lnTo>
                      <a:pt x="485" y="181"/>
                    </a:lnTo>
                    <a:lnTo>
                      <a:pt x="485" y="175"/>
                    </a:lnTo>
                    <a:lnTo>
                      <a:pt x="485" y="169"/>
                    </a:lnTo>
                    <a:lnTo>
                      <a:pt x="493" y="175"/>
                    </a:lnTo>
                    <a:lnTo>
                      <a:pt x="493" y="181"/>
                    </a:lnTo>
                    <a:lnTo>
                      <a:pt x="493" y="169"/>
                    </a:lnTo>
                    <a:lnTo>
                      <a:pt x="493" y="175"/>
                    </a:lnTo>
                    <a:lnTo>
                      <a:pt x="493" y="163"/>
                    </a:lnTo>
                    <a:lnTo>
                      <a:pt x="500" y="169"/>
                    </a:lnTo>
                    <a:lnTo>
                      <a:pt x="500" y="163"/>
                    </a:lnTo>
                    <a:lnTo>
                      <a:pt x="500" y="169"/>
                    </a:lnTo>
                    <a:lnTo>
                      <a:pt x="508" y="181"/>
                    </a:lnTo>
                    <a:lnTo>
                      <a:pt x="508" y="169"/>
                    </a:lnTo>
                    <a:lnTo>
                      <a:pt x="508" y="186"/>
                    </a:lnTo>
                    <a:lnTo>
                      <a:pt x="508" y="175"/>
                    </a:lnTo>
                    <a:lnTo>
                      <a:pt x="515" y="175"/>
                    </a:lnTo>
                    <a:lnTo>
                      <a:pt x="515" y="181"/>
                    </a:lnTo>
                    <a:lnTo>
                      <a:pt x="515" y="175"/>
                    </a:lnTo>
                    <a:lnTo>
                      <a:pt x="523" y="169"/>
                    </a:lnTo>
                    <a:lnTo>
                      <a:pt x="523" y="175"/>
                    </a:lnTo>
                    <a:lnTo>
                      <a:pt x="523" y="169"/>
                    </a:lnTo>
                    <a:lnTo>
                      <a:pt x="523" y="175"/>
                    </a:lnTo>
                    <a:lnTo>
                      <a:pt x="523" y="186"/>
                    </a:lnTo>
                    <a:lnTo>
                      <a:pt x="532" y="175"/>
                    </a:lnTo>
                    <a:lnTo>
                      <a:pt x="532" y="181"/>
                    </a:lnTo>
                    <a:lnTo>
                      <a:pt x="532" y="169"/>
                    </a:lnTo>
                    <a:lnTo>
                      <a:pt x="532" y="181"/>
                    </a:lnTo>
                    <a:lnTo>
                      <a:pt x="539" y="163"/>
                    </a:lnTo>
                    <a:lnTo>
                      <a:pt x="539" y="175"/>
                    </a:lnTo>
                    <a:lnTo>
                      <a:pt x="539" y="169"/>
                    </a:lnTo>
                    <a:lnTo>
                      <a:pt x="539" y="181"/>
                    </a:lnTo>
                    <a:lnTo>
                      <a:pt x="546" y="175"/>
                    </a:lnTo>
                    <a:lnTo>
                      <a:pt x="546" y="169"/>
                    </a:lnTo>
                    <a:lnTo>
                      <a:pt x="546" y="175"/>
                    </a:lnTo>
                    <a:lnTo>
                      <a:pt x="554" y="169"/>
                    </a:lnTo>
                    <a:lnTo>
                      <a:pt x="554" y="175"/>
                    </a:lnTo>
                    <a:lnTo>
                      <a:pt x="554" y="181"/>
                    </a:lnTo>
                    <a:lnTo>
                      <a:pt x="554" y="169"/>
                    </a:lnTo>
                    <a:lnTo>
                      <a:pt x="562" y="175"/>
                    </a:lnTo>
                    <a:lnTo>
                      <a:pt x="562" y="169"/>
                    </a:lnTo>
                    <a:lnTo>
                      <a:pt x="562" y="186"/>
                    </a:lnTo>
                    <a:lnTo>
                      <a:pt x="562" y="181"/>
                    </a:lnTo>
                    <a:lnTo>
                      <a:pt x="562" y="175"/>
                    </a:lnTo>
                    <a:lnTo>
                      <a:pt x="570" y="169"/>
                    </a:lnTo>
                    <a:lnTo>
                      <a:pt x="576" y="175"/>
                    </a:lnTo>
                    <a:lnTo>
                      <a:pt x="576" y="169"/>
                    </a:lnTo>
                    <a:lnTo>
                      <a:pt x="576" y="181"/>
                    </a:lnTo>
                    <a:lnTo>
                      <a:pt x="576" y="175"/>
                    </a:lnTo>
                    <a:lnTo>
                      <a:pt x="585" y="175"/>
                    </a:lnTo>
                    <a:lnTo>
                      <a:pt x="585" y="181"/>
                    </a:lnTo>
                    <a:lnTo>
                      <a:pt x="585" y="175"/>
                    </a:lnTo>
                    <a:lnTo>
                      <a:pt x="593" y="181"/>
                    </a:lnTo>
                    <a:lnTo>
                      <a:pt x="593" y="175"/>
                    </a:lnTo>
                    <a:lnTo>
                      <a:pt x="601" y="186"/>
                    </a:lnTo>
                    <a:lnTo>
                      <a:pt x="601" y="181"/>
                    </a:lnTo>
                    <a:lnTo>
                      <a:pt x="608" y="175"/>
                    </a:lnTo>
                    <a:lnTo>
                      <a:pt x="608" y="181"/>
                    </a:lnTo>
                    <a:lnTo>
                      <a:pt x="608" y="175"/>
                    </a:lnTo>
                    <a:lnTo>
                      <a:pt x="615" y="181"/>
                    </a:lnTo>
                    <a:lnTo>
                      <a:pt x="615" y="169"/>
                    </a:lnTo>
                    <a:lnTo>
                      <a:pt x="615" y="186"/>
                    </a:lnTo>
                    <a:lnTo>
                      <a:pt x="624" y="181"/>
                    </a:lnTo>
                    <a:lnTo>
                      <a:pt x="631" y="181"/>
                    </a:lnTo>
                    <a:lnTo>
                      <a:pt x="631" y="175"/>
                    </a:lnTo>
                    <a:lnTo>
                      <a:pt x="639" y="175"/>
                    </a:lnTo>
                    <a:lnTo>
                      <a:pt x="639" y="181"/>
                    </a:lnTo>
                    <a:lnTo>
                      <a:pt x="639" y="186"/>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978" name="Group 108"/>
            <p:cNvGrpSpPr>
              <a:grpSpLocks/>
            </p:cNvGrpSpPr>
            <p:nvPr/>
          </p:nvGrpSpPr>
          <p:grpSpPr bwMode="auto">
            <a:xfrm>
              <a:off x="1282" y="2226"/>
              <a:ext cx="516" cy="89"/>
              <a:chOff x="2988" y="2016"/>
              <a:chExt cx="691" cy="71"/>
            </a:xfrm>
          </p:grpSpPr>
          <p:sp>
            <p:nvSpPr>
              <p:cNvPr id="33868" name="Freeform 109"/>
              <p:cNvSpPr>
                <a:spLocks/>
              </p:cNvSpPr>
              <p:nvPr/>
            </p:nvSpPr>
            <p:spPr bwMode="auto">
              <a:xfrm>
                <a:off x="2988" y="2016"/>
                <a:ext cx="193" cy="7"/>
              </a:xfrm>
              <a:custGeom>
                <a:avLst/>
                <a:gdLst>
                  <a:gd name="T0" fmla="*/ 0 w 181"/>
                  <a:gd name="T1" fmla="*/ 2 h 8"/>
                  <a:gd name="T2" fmla="*/ 0 w 181"/>
                  <a:gd name="T3" fmla="*/ 4 h 8"/>
                  <a:gd name="T4" fmla="*/ 21 w 181"/>
                  <a:gd name="T5" fmla="*/ 2 h 8"/>
                  <a:gd name="T6" fmla="*/ 37 w 181"/>
                  <a:gd name="T7" fmla="*/ 2 h 8"/>
                  <a:gd name="T8" fmla="*/ 37 w 181"/>
                  <a:gd name="T9" fmla="*/ 2 h 8"/>
                  <a:gd name="T10" fmla="*/ 37 w 181"/>
                  <a:gd name="T11" fmla="*/ 4 h 8"/>
                  <a:gd name="T12" fmla="*/ 37 w 181"/>
                  <a:gd name="T13" fmla="*/ 2 h 8"/>
                  <a:gd name="T14" fmla="*/ 57 w 181"/>
                  <a:gd name="T15" fmla="*/ 2 h 8"/>
                  <a:gd name="T16" fmla="*/ 57 w 181"/>
                  <a:gd name="T17" fmla="*/ 4 h 8"/>
                  <a:gd name="T18" fmla="*/ 75 w 181"/>
                  <a:gd name="T19" fmla="*/ 2 h 8"/>
                  <a:gd name="T20" fmla="*/ 75 w 181"/>
                  <a:gd name="T21" fmla="*/ 2 h 8"/>
                  <a:gd name="T22" fmla="*/ 92 w 181"/>
                  <a:gd name="T23" fmla="*/ 2 h 8"/>
                  <a:gd name="T24" fmla="*/ 111 w 181"/>
                  <a:gd name="T25" fmla="*/ 2 h 8"/>
                  <a:gd name="T26" fmla="*/ 111 w 181"/>
                  <a:gd name="T27" fmla="*/ 4 h 8"/>
                  <a:gd name="T28" fmla="*/ 132 w 181"/>
                  <a:gd name="T29" fmla="*/ 4 h 8"/>
                  <a:gd name="T30" fmla="*/ 132 w 181"/>
                  <a:gd name="T31" fmla="*/ 4 h 8"/>
                  <a:gd name="T32" fmla="*/ 150 w 181"/>
                  <a:gd name="T33" fmla="*/ 4 h 8"/>
                  <a:gd name="T34" fmla="*/ 150 w 181"/>
                  <a:gd name="T35" fmla="*/ 4 h 8"/>
                  <a:gd name="T36" fmla="*/ 170 w 181"/>
                  <a:gd name="T37" fmla="*/ 4 h 8"/>
                  <a:gd name="T38" fmla="*/ 170 w 181"/>
                  <a:gd name="T39" fmla="*/ 4 h 8"/>
                  <a:gd name="T40" fmla="*/ 184 w 181"/>
                  <a:gd name="T41" fmla="*/ 4 h 8"/>
                  <a:gd name="T42" fmla="*/ 206 w 181"/>
                  <a:gd name="T43" fmla="*/ 2 h 8"/>
                  <a:gd name="T44" fmla="*/ 206 w 181"/>
                  <a:gd name="T45" fmla="*/ 4 h 8"/>
                  <a:gd name="T46" fmla="*/ 223 w 181"/>
                  <a:gd name="T47" fmla="*/ 2 h 8"/>
                  <a:gd name="T48" fmla="*/ 223 w 181"/>
                  <a:gd name="T49" fmla="*/ 4 h 8"/>
                  <a:gd name="T50" fmla="*/ 241 w 181"/>
                  <a:gd name="T51" fmla="*/ 2 h 8"/>
                  <a:gd name="T52" fmla="*/ 241 w 181"/>
                  <a:gd name="T53" fmla="*/ 2 h 8"/>
                  <a:gd name="T54" fmla="*/ 261 w 181"/>
                  <a:gd name="T55" fmla="*/ 4 h 8"/>
                  <a:gd name="T56" fmla="*/ 261 w 181"/>
                  <a:gd name="T57" fmla="*/ 4 h 8"/>
                  <a:gd name="T58" fmla="*/ 278 w 181"/>
                  <a:gd name="T59" fmla="*/ 2 h 8"/>
                  <a:gd name="T60" fmla="*/ 296 w 181"/>
                  <a:gd name="T61" fmla="*/ 4 h 8"/>
                  <a:gd name="T62" fmla="*/ 296 w 181"/>
                  <a:gd name="T63" fmla="*/ 2 h 8"/>
                  <a:gd name="T64" fmla="*/ 316 w 181"/>
                  <a:gd name="T65" fmla="*/ 2 h 8"/>
                  <a:gd name="T66" fmla="*/ 333 w 181"/>
                  <a:gd name="T67" fmla="*/ 2 h 8"/>
                  <a:gd name="T68" fmla="*/ 333 w 181"/>
                  <a:gd name="T69" fmla="*/ 4 h 8"/>
                  <a:gd name="T70" fmla="*/ 333 w 181"/>
                  <a:gd name="T71" fmla="*/ 4 h 8"/>
                  <a:gd name="T72" fmla="*/ 354 w 181"/>
                  <a:gd name="T73" fmla="*/ 4 h 8"/>
                  <a:gd name="T74" fmla="*/ 354 w 181"/>
                  <a:gd name="T75" fmla="*/ 4 h 8"/>
                  <a:gd name="T76" fmla="*/ 354 w 181"/>
                  <a:gd name="T77" fmla="*/ 4 h 8"/>
                  <a:gd name="T78" fmla="*/ 354 w 181"/>
                  <a:gd name="T79" fmla="*/ 4 h 8"/>
                  <a:gd name="T80" fmla="*/ 372 w 181"/>
                  <a:gd name="T81" fmla="*/ 4 h 8"/>
                  <a:gd name="T82" fmla="*/ 372 w 181"/>
                  <a:gd name="T83" fmla="*/ 4 h 8"/>
                  <a:gd name="T84" fmla="*/ 372 w 181"/>
                  <a:gd name="T85" fmla="*/ 4 h 8"/>
                  <a:gd name="T86" fmla="*/ 395 w 181"/>
                  <a:gd name="T87" fmla="*/ 4 h 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81" h="8">
                    <a:moveTo>
                      <a:pt x="0" y="0"/>
                    </a:moveTo>
                    <a:lnTo>
                      <a:pt x="0" y="2"/>
                    </a:lnTo>
                    <a:lnTo>
                      <a:pt x="0" y="5"/>
                    </a:lnTo>
                    <a:lnTo>
                      <a:pt x="9" y="5"/>
                    </a:lnTo>
                    <a:lnTo>
                      <a:pt x="9" y="2"/>
                    </a:lnTo>
                    <a:lnTo>
                      <a:pt x="18" y="2"/>
                    </a:lnTo>
                    <a:lnTo>
                      <a:pt x="18" y="0"/>
                    </a:lnTo>
                    <a:lnTo>
                      <a:pt x="18" y="2"/>
                    </a:lnTo>
                    <a:lnTo>
                      <a:pt x="18" y="5"/>
                    </a:lnTo>
                    <a:lnTo>
                      <a:pt x="18" y="2"/>
                    </a:lnTo>
                    <a:lnTo>
                      <a:pt x="26" y="2"/>
                    </a:lnTo>
                    <a:lnTo>
                      <a:pt x="26" y="5"/>
                    </a:lnTo>
                    <a:lnTo>
                      <a:pt x="35" y="2"/>
                    </a:lnTo>
                    <a:lnTo>
                      <a:pt x="35" y="5"/>
                    </a:lnTo>
                    <a:lnTo>
                      <a:pt x="35" y="2"/>
                    </a:lnTo>
                    <a:lnTo>
                      <a:pt x="43" y="2"/>
                    </a:lnTo>
                    <a:lnTo>
                      <a:pt x="52" y="2"/>
                    </a:lnTo>
                    <a:lnTo>
                      <a:pt x="52" y="5"/>
                    </a:lnTo>
                    <a:lnTo>
                      <a:pt x="52" y="2"/>
                    </a:lnTo>
                    <a:lnTo>
                      <a:pt x="61" y="5"/>
                    </a:lnTo>
                    <a:lnTo>
                      <a:pt x="61" y="8"/>
                    </a:lnTo>
                    <a:lnTo>
                      <a:pt x="61" y="5"/>
                    </a:lnTo>
                    <a:lnTo>
                      <a:pt x="69" y="2"/>
                    </a:lnTo>
                    <a:lnTo>
                      <a:pt x="69" y="5"/>
                    </a:lnTo>
                    <a:lnTo>
                      <a:pt x="69" y="2"/>
                    </a:lnTo>
                    <a:lnTo>
                      <a:pt x="69" y="5"/>
                    </a:lnTo>
                    <a:lnTo>
                      <a:pt x="78" y="2"/>
                    </a:lnTo>
                    <a:lnTo>
                      <a:pt x="78" y="5"/>
                    </a:lnTo>
                    <a:lnTo>
                      <a:pt x="86" y="5"/>
                    </a:lnTo>
                    <a:lnTo>
                      <a:pt x="86" y="2"/>
                    </a:lnTo>
                    <a:lnTo>
                      <a:pt x="95" y="2"/>
                    </a:lnTo>
                    <a:lnTo>
                      <a:pt x="95" y="5"/>
                    </a:lnTo>
                    <a:lnTo>
                      <a:pt x="95" y="8"/>
                    </a:lnTo>
                    <a:lnTo>
                      <a:pt x="95" y="2"/>
                    </a:lnTo>
                    <a:lnTo>
                      <a:pt x="104" y="2"/>
                    </a:lnTo>
                    <a:lnTo>
                      <a:pt x="104" y="8"/>
                    </a:lnTo>
                    <a:lnTo>
                      <a:pt x="104" y="5"/>
                    </a:lnTo>
                    <a:lnTo>
                      <a:pt x="112" y="2"/>
                    </a:lnTo>
                    <a:lnTo>
                      <a:pt x="121" y="5"/>
                    </a:lnTo>
                    <a:lnTo>
                      <a:pt x="121" y="2"/>
                    </a:lnTo>
                    <a:lnTo>
                      <a:pt x="121" y="5"/>
                    </a:lnTo>
                    <a:lnTo>
                      <a:pt x="129" y="5"/>
                    </a:lnTo>
                    <a:lnTo>
                      <a:pt x="129" y="2"/>
                    </a:lnTo>
                    <a:lnTo>
                      <a:pt x="129" y="0"/>
                    </a:lnTo>
                    <a:lnTo>
                      <a:pt x="138" y="8"/>
                    </a:lnTo>
                    <a:lnTo>
                      <a:pt x="138" y="5"/>
                    </a:lnTo>
                    <a:lnTo>
                      <a:pt x="138" y="2"/>
                    </a:lnTo>
                    <a:lnTo>
                      <a:pt x="138" y="5"/>
                    </a:lnTo>
                    <a:lnTo>
                      <a:pt x="147" y="2"/>
                    </a:lnTo>
                    <a:lnTo>
                      <a:pt x="155" y="2"/>
                    </a:lnTo>
                    <a:lnTo>
                      <a:pt x="155" y="8"/>
                    </a:lnTo>
                    <a:lnTo>
                      <a:pt x="155" y="5"/>
                    </a:lnTo>
                    <a:lnTo>
                      <a:pt x="164" y="5"/>
                    </a:lnTo>
                    <a:lnTo>
                      <a:pt x="164" y="2"/>
                    </a:lnTo>
                    <a:lnTo>
                      <a:pt x="164" y="8"/>
                    </a:lnTo>
                    <a:lnTo>
                      <a:pt x="164" y="2"/>
                    </a:lnTo>
                    <a:lnTo>
                      <a:pt x="164" y="8"/>
                    </a:lnTo>
                    <a:lnTo>
                      <a:pt x="164" y="5"/>
                    </a:lnTo>
                    <a:lnTo>
                      <a:pt x="172" y="8"/>
                    </a:lnTo>
                    <a:lnTo>
                      <a:pt x="172" y="5"/>
                    </a:lnTo>
                    <a:lnTo>
                      <a:pt x="172" y="8"/>
                    </a:lnTo>
                    <a:lnTo>
                      <a:pt x="172" y="5"/>
                    </a:lnTo>
                    <a:lnTo>
                      <a:pt x="172" y="8"/>
                    </a:lnTo>
                    <a:lnTo>
                      <a:pt x="172" y="5"/>
                    </a:lnTo>
                    <a:lnTo>
                      <a:pt x="181" y="8"/>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69" name="Freeform 110"/>
              <p:cNvSpPr>
                <a:spLocks/>
              </p:cNvSpPr>
              <p:nvPr/>
            </p:nvSpPr>
            <p:spPr bwMode="auto">
              <a:xfrm>
                <a:off x="3179" y="2023"/>
                <a:ext cx="500" cy="64"/>
              </a:xfrm>
              <a:custGeom>
                <a:avLst/>
                <a:gdLst>
                  <a:gd name="T0" fmla="*/ 27 w 473"/>
                  <a:gd name="T1" fmla="*/ 0 h 148"/>
                  <a:gd name="T2" fmla="*/ 27 w 473"/>
                  <a:gd name="T3" fmla="*/ 0 h 148"/>
                  <a:gd name="T4" fmla="*/ 43 w 473"/>
                  <a:gd name="T5" fmla="*/ 0 h 148"/>
                  <a:gd name="T6" fmla="*/ 43 w 473"/>
                  <a:gd name="T7" fmla="*/ 0 h 148"/>
                  <a:gd name="T8" fmla="*/ 62 w 473"/>
                  <a:gd name="T9" fmla="*/ 0 h 148"/>
                  <a:gd name="T10" fmla="*/ 79 w 473"/>
                  <a:gd name="T11" fmla="*/ 0 h 148"/>
                  <a:gd name="T12" fmla="*/ 79 w 473"/>
                  <a:gd name="T13" fmla="*/ 0 h 148"/>
                  <a:gd name="T14" fmla="*/ 95 w 473"/>
                  <a:gd name="T15" fmla="*/ 0 h 148"/>
                  <a:gd name="T16" fmla="*/ 95 w 473"/>
                  <a:gd name="T17" fmla="*/ 0 h 148"/>
                  <a:gd name="T18" fmla="*/ 112 w 473"/>
                  <a:gd name="T19" fmla="*/ 0 h 148"/>
                  <a:gd name="T20" fmla="*/ 131 w 473"/>
                  <a:gd name="T21" fmla="*/ 0 h 148"/>
                  <a:gd name="T22" fmla="*/ 131 w 473"/>
                  <a:gd name="T23" fmla="*/ 0 h 148"/>
                  <a:gd name="T24" fmla="*/ 146 w 473"/>
                  <a:gd name="T25" fmla="*/ 0 h 148"/>
                  <a:gd name="T26" fmla="*/ 163 w 473"/>
                  <a:gd name="T27" fmla="*/ 0 h 148"/>
                  <a:gd name="T28" fmla="*/ 180 w 473"/>
                  <a:gd name="T29" fmla="*/ 0 h 148"/>
                  <a:gd name="T30" fmla="*/ 198 w 473"/>
                  <a:gd name="T31" fmla="*/ 0 h 148"/>
                  <a:gd name="T32" fmla="*/ 230 w 473"/>
                  <a:gd name="T33" fmla="*/ 0 h 148"/>
                  <a:gd name="T34" fmla="*/ 248 w 473"/>
                  <a:gd name="T35" fmla="*/ 0 h 148"/>
                  <a:gd name="T36" fmla="*/ 265 w 473"/>
                  <a:gd name="T37" fmla="*/ 0 h 148"/>
                  <a:gd name="T38" fmla="*/ 280 w 473"/>
                  <a:gd name="T39" fmla="*/ 0 h 148"/>
                  <a:gd name="T40" fmla="*/ 280 w 473"/>
                  <a:gd name="T41" fmla="*/ 0 h 148"/>
                  <a:gd name="T42" fmla="*/ 298 w 473"/>
                  <a:gd name="T43" fmla="*/ 0 h 148"/>
                  <a:gd name="T44" fmla="*/ 315 w 473"/>
                  <a:gd name="T45" fmla="*/ 0 h 148"/>
                  <a:gd name="T46" fmla="*/ 331 w 473"/>
                  <a:gd name="T47" fmla="*/ 0 h 148"/>
                  <a:gd name="T48" fmla="*/ 348 w 473"/>
                  <a:gd name="T49" fmla="*/ 0 h 148"/>
                  <a:gd name="T50" fmla="*/ 367 w 473"/>
                  <a:gd name="T51" fmla="*/ 0 h 148"/>
                  <a:gd name="T52" fmla="*/ 397 w 473"/>
                  <a:gd name="T53" fmla="*/ 0 h 148"/>
                  <a:gd name="T54" fmla="*/ 415 w 473"/>
                  <a:gd name="T55" fmla="*/ 0 h 148"/>
                  <a:gd name="T56" fmla="*/ 433 w 473"/>
                  <a:gd name="T57" fmla="*/ 0 h 148"/>
                  <a:gd name="T58" fmla="*/ 448 w 473"/>
                  <a:gd name="T59" fmla="*/ 0 h 148"/>
                  <a:gd name="T60" fmla="*/ 465 w 473"/>
                  <a:gd name="T61" fmla="*/ 0 h 148"/>
                  <a:gd name="T62" fmla="*/ 484 w 473"/>
                  <a:gd name="T63" fmla="*/ 0 h 148"/>
                  <a:gd name="T64" fmla="*/ 516 w 473"/>
                  <a:gd name="T65" fmla="*/ 0 h 148"/>
                  <a:gd name="T66" fmla="*/ 537 w 473"/>
                  <a:gd name="T67" fmla="*/ 0 h 148"/>
                  <a:gd name="T68" fmla="*/ 550 w 473"/>
                  <a:gd name="T69" fmla="*/ 0 h 148"/>
                  <a:gd name="T70" fmla="*/ 570 w 473"/>
                  <a:gd name="T71" fmla="*/ 0 h 148"/>
                  <a:gd name="T72" fmla="*/ 584 w 473"/>
                  <a:gd name="T73" fmla="*/ 0 h 148"/>
                  <a:gd name="T74" fmla="*/ 604 w 473"/>
                  <a:gd name="T75" fmla="*/ 0 h 148"/>
                  <a:gd name="T76" fmla="*/ 617 w 473"/>
                  <a:gd name="T77" fmla="*/ 0 h 148"/>
                  <a:gd name="T78" fmla="*/ 652 w 473"/>
                  <a:gd name="T79" fmla="*/ 0 h 148"/>
                  <a:gd name="T80" fmla="*/ 668 w 473"/>
                  <a:gd name="T81" fmla="*/ 0 h 148"/>
                  <a:gd name="T82" fmla="*/ 684 w 473"/>
                  <a:gd name="T83" fmla="*/ 0 h 148"/>
                  <a:gd name="T84" fmla="*/ 703 w 473"/>
                  <a:gd name="T85" fmla="*/ 0 h 148"/>
                  <a:gd name="T86" fmla="*/ 719 w 473"/>
                  <a:gd name="T87" fmla="*/ 0 h 148"/>
                  <a:gd name="T88" fmla="*/ 739 w 473"/>
                  <a:gd name="T89" fmla="*/ 0 h 148"/>
                  <a:gd name="T90" fmla="*/ 753 w 473"/>
                  <a:gd name="T91" fmla="*/ 0 h 148"/>
                  <a:gd name="T92" fmla="*/ 770 w 473"/>
                  <a:gd name="T93" fmla="*/ 0 h 148"/>
                  <a:gd name="T94" fmla="*/ 785 w 473"/>
                  <a:gd name="T95" fmla="*/ 0 h 148"/>
                  <a:gd name="T96" fmla="*/ 819 w 473"/>
                  <a:gd name="T97" fmla="*/ 0 h 148"/>
                  <a:gd name="T98" fmla="*/ 836 w 473"/>
                  <a:gd name="T99" fmla="*/ 0 h 148"/>
                  <a:gd name="T100" fmla="*/ 853 w 473"/>
                  <a:gd name="T101" fmla="*/ 0 h 148"/>
                  <a:gd name="T102" fmla="*/ 873 w 473"/>
                  <a:gd name="T103" fmla="*/ 0 h 148"/>
                  <a:gd name="T104" fmla="*/ 873 w 473"/>
                  <a:gd name="T105" fmla="*/ 0 h 148"/>
                  <a:gd name="T106" fmla="*/ 903 w 473"/>
                  <a:gd name="T107" fmla="*/ 0 h 148"/>
                  <a:gd name="T108" fmla="*/ 923 w 473"/>
                  <a:gd name="T109" fmla="*/ 0 h 14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3" h="148">
                    <a:moveTo>
                      <a:pt x="0" y="0"/>
                    </a:moveTo>
                    <a:lnTo>
                      <a:pt x="15" y="37"/>
                    </a:lnTo>
                    <a:lnTo>
                      <a:pt x="15" y="43"/>
                    </a:lnTo>
                    <a:lnTo>
                      <a:pt x="15" y="62"/>
                    </a:lnTo>
                    <a:lnTo>
                      <a:pt x="15" y="71"/>
                    </a:lnTo>
                    <a:lnTo>
                      <a:pt x="15" y="90"/>
                    </a:lnTo>
                    <a:lnTo>
                      <a:pt x="23" y="95"/>
                    </a:lnTo>
                    <a:lnTo>
                      <a:pt x="23" y="105"/>
                    </a:lnTo>
                    <a:lnTo>
                      <a:pt x="23" y="110"/>
                    </a:lnTo>
                    <a:lnTo>
                      <a:pt x="23" y="124"/>
                    </a:lnTo>
                    <a:lnTo>
                      <a:pt x="23" y="120"/>
                    </a:lnTo>
                    <a:lnTo>
                      <a:pt x="32" y="124"/>
                    </a:lnTo>
                    <a:lnTo>
                      <a:pt x="32" y="133"/>
                    </a:lnTo>
                    <a:lnTo>
                      <a:pt x="32" y="129"/>
                    </a:lnTo>
                    <a:lnTo>
                      <a:pt x="32" y="133"/>
                    </a:lnTo>
                    <a:lnTo>
                      <a:pt x="32" y="139"/>
                    </a:lnTo>
                    <a:lnTo>
                      <a:pt x="41" y="139"/>
                    </a:lnTo>
                    <a:lnTo>
                      <a:pt x="41" y="133"/>
                    </a:lnTo>
                    <a:lnTo>
                      <a:pt x="41" y="143"/>
                    </a:lnTo>
                    <a:lnTo>
                      <a:pt x="41" y="133"/>
                    </a:lnTo>
                    <a:lnTo>
                      <a:pt x="41" y="139"/>
                    </a:lnTo>
                    <a:lnTo>
                      <a:pt x="49" y="139"/>
                    </a:lnTo>
                    <a:lnTo>
                      <a:pt x="49" y="143"/>
                    </a:lnTo>
                    <a:lnTo>
                      <a:pt x="49" y="139"/>
                    </a:lnTo>
                    <a:lnTo>
                      <a:pt x="49" y="143"/>
                    </a:lnTo>
                    <a:lnTo>
                      <a:pt x="49" y="139"/>
                    </a:lnTo>
                    <a:lnTo>
                      <a:pt x="58" y="133"/>
                    </a:lnTo>
                    <a:lnTo>
                      <a:pt x="58" y="148"/>
                    </a:lnTo>
                    <a:lnTo>
                      <a:pt x="58" y="139"/>
                    </a:lnTo>
                    <a:lnTo>
                      <a:pt x="58" y="133"/>
                    </a:lnTo>
                    <a:lnTo>
                      <a:pt x="67" y="133"/>
                    </a:lnTo>
                    <a:lnTo>
                      <a:pt x="67" y="139"/>
                    </a:lnTo>
                    <a:lnTo>
                      <a:pt x="67" y="143"/>
                    </a:lnTo>
                    <a:lnTo>
                      <a:pt x="67" y="139"/>
                    </a:lnTo>
                    <a:lnTo>
                      <a:pt x="75" y="139"/>
                    </a:lnTo>
                    <a:lnTo>
                      <a:pt x="75" y="143"/>
                    </a:lnTo>
                    <a:lnTo>
                      <a:pt x="84" y="129"/>
                    </a:lnTo>
                    <a:lnTo>
                      <a:pt x="84" y="133"/>
                    </a:lnTo>
                    <a:lnTo>
                      <a:pt x="84" y="139"/>
                    </a:lnTo>
                    <a:lnTo>
                      <a:pt x="92" y="129"/>
                    </a:lnTo>
                    <a:lnTo>
                      <a:pt x="92" y="133"/>
                    </a:lnTo>
                    <a:lnTo>
                      <a:pt x="101" y="139"/>
                    </a:lnTo>
                    <a:lnTo>
                      <a:pt x="101" y="129"/>
                    </a:lnTo>
                    <a:lnTo>
                      <a:pt x="101" y="124"/>
                    </a:lnTo>
                    <a:lnTo>
                      <a:pt x="101" y="129"/>
                    </a:lnTo>
                    <a:lnTo>
                      <a:pt x="110" y="129"/>
                    </a:lnTo>
                    <a:lnTo>
                      <a:pt x="110" y="133"/>
                    </a:lnTo>
                    <a:lnTo>
                      <a:pt x="110" y="124"/>
                    </a:lnTo>
                    <a:lnTo>
                      <a:pt x="118" y="129"/>
                    </a:lnTo>
                    <a:lnTo>
                      <a:pt x="118" y="124"/>
                    </a:lnTo>
                    <a:lnTo>
                      <a:pt x="118" y="133"/>
                    </a:lnTo>
                    <a:lnTo>
                      <a:pt x="118" y="124"/>
                    </a:lnTo>
                    <a:lnTo>
                      <a:pt x="127" y="124"/>
                    </a:lnTo>
                    <a:lnTo>
                      <a:pt x="127" y="129"/>
                    </a:lnTo>
                    <a:lnTo>
                      <a:pt x="136" y="129"/>
                    </a:lnTo>
                    <a:lnTo>
                      <a:pt x="136" y="124"/>
                    </a:lnTo>
                    <a:lnTo>
                      <a:pt x="136" y="120"/>
                    </a:lnTo>
                    <a:lnTo>
                      <a:pt x="144" y="120"/>
                    </a:lnTo>
                    <a:lnTo>
                      <a:pt x="144" y="124"/>
                    </a:lnTo>
                    <a:lnTo>
                      <a:pt x="144" y="120"/>
                    </a:lnTo>
                    <a:lnTo>
                      <a:pt x="144" y="124"/>
                    </a:lnTo>
                    <a:lnTo>
                      <a:pt x="144" y="129"/>
                    </a:lnTo>
                    <a:lnTo>
                      <a:pt x="144" y="124"/>
                    </a:lnTo>
                    <a:lnTo>
                      <a:pt x="153" y="129"/>
                    </a:lnTo>
                    <a:lnTo>
                      <a:pt x="153" y="120"/>
                    </a:lnTo>
                    <a:lnTo>
                      <a:pt x="153" y="114"/>
                    </a:lnTo>
                    <a:lnTo>
                      <a:pt x="162" y="120"/>
                    </a:lnTo>
                    <a:lnTo>
                      <a:pt x="162" y="114"/>
                    </a:lnTo>
                    <a:lnTo>
                      <a:pt x="170" y="120"/>
                    </a:lnTo>
                    <a:lnTo>
                      <a:pt x="170" y="114"/>
                    </a:lnTo>
                    <a:lnTo>
                      <a:pt x="170" y="120"/>
                    </a:lnTo>
                    <a:lnTo>
                      <a:pt x="170" y="114"/>
                    </a:lnTo>
                    <a:lnTo>
                      <a:pt x="179" y="114"/>
                    </a:lnTo>
                    <a:lnTo>
                      <a:pt x="179" y="120"/>
                    </a:lnTo>
                    <a:lnTo>
                      <a:pt x="188" y="124"/>
                    </a:lnTo>
                    <a:lnTo>
                      <a:pt x="188" y="120"/>
                    </a:lnTo>
                    <a:lnTo>
                      <a:pt x="188" y="110"/>
                    </a:lnTo>
                    <a:lnTo>
                      <a:pt x="188" y="120"/>
                    </a:lnTo>
                    <a:lnTo>
                      <a:pt x="196" y="110"/>
                    </a:lnTo>
                    <a:lnTo>
                      <a:pt x="196" y="114"/>
                    </a:lnTo>
                    <a:lnTo>
                      <a:pt x="205" y="110"/>
                    </a:lnTo>
                    <a:lnTo>
                      <a:pt x="205" y="105"/>
                    </a:lnTo>
                    <a:lnTo>
                      <a:pt x="205" y="110"/>
                    </a:lnTo>
                    <a:lnTo>
                      <a:pt x="214" y="110"/>
                    </a:lnTo>
                    <a:lnTo>
                      <a:pt x="214" y="105"/>
                    </a:lnTo>
                    <a:lnTo>
                      <a:pt x="214" y="110"/>
                    </a:lnTo>
                    <a:lnTo>
                      <a:pt x="222" y="105"/>
                    </a:lnTo>
                    <a:lnTo>
                      <a:pt x="222" y="110"/>
                    </a:lnTo>
                    <a:lnTo>
                      <a:pt x="231" y="105"/>
                    </a:lnTo>
                    <a:lnTo>
                      <a:pt x="231" y="110"/>
                    </a:lnTo>
                    <a:lnTo>
                      <a:pt x="231" y="105"/>
                    </a:lnTo>
                    <a:lnTo>
                      <a:pt x="240" y="105"/>
                    </a:lnTo>
                    <a:lnTo>
                      <a:pt x="240" y="110"/>
                    </a:lnTo>
                    <a:lnTo>
                      <a:pt x="248" y="110"/>
                    </a:lnTo>
                    <a:lnTo>
                      <a:pt x="248" y="105"/>
                    </a:lnTo>
                    <a:lnTo>
                      <a:pt x="257" y="105"/>
                    </a:lnTo>
                    <a:lnTo>
                      <a:pt x="257" y="95"/>
                    </a:lnTo>
                    <a:lnTo>
                      <a:pt x="265" y="110"/>
                    </a:lnTo>
                    <a:lnTo>
                      <a:pt x="265" y="105"/>
                    </a:lnTo>
                    <a:lnTo>
                      <a:pt x="274" y="105"/>
                    </a:lnTo>
                    <a:lnTo>
                      <a:pt x="274" y="95"/>
                    </a:lnTo>
                    <a:lnTo>
                      <a:pt x="274" y="105"/>
                    </a:lnTo>
                    <a:lnTo>
                      <a:pt x="283" y="105"/>
                    </a:lnTo>
                    <a:lnTo>
                      <a:pt x="283" y="110"/>
                    </a:lnTo>
                    <a:lnTo>
                      <a:pt x="291" y="105"/>
                    </a:lnTo>
                    <a:lnTo>
                      <a:pt x="291" y="110"/>
                    </a:lnTo>
                    <a:lnTo>
                      <a:pt x="291" y="105"/>
                    </a:lnTo>
                    <a:lnTo>
                      <a:pt x="300" y="105"/>
                    </a:lnTo>
                    <a:lnTo>
                      <a:pt x="300" y="95"/>
                    </a:lnTo>
                    <a:lnTo>
                      <a:pt x="309" y="95"/>
                    </a:lnTo>
                    <a:lnTo>
                      <a:pt x="309" y="105"/>
                    </a:lnTo>
                    <a:lnTo>
                      <a:pt x="309" y="110"/>
                    </a:lnTo>
                    <a:lnTo>
                      <a:pt x="317" y="105"/>
                    </a:lnTo>
                    <a:lnTo>
                      <a:pt x="317" y="95"/>
                    </a:lnTo>
                    <a:lnTo>
                      <a:pt x="326" y="95"/>
                    </a:lnTo>
                    <a:lnTo>
                      <a:pt x="326" y="105"/>
                    </a:lnTo>
                    <a:lnTo>
                      <a:pt x="326" y="95"/>
                    </a:lnTo>
                    <a:lnTo>
                      <a:pt x="335" y="105"/>
                    </a:lnTo>
                    <a:lnTo>
                      <a:pt x="335" y="95"/>
                    </a:lnTo>
                    <a:lnTo>
                      <a:pt x="343" y="95"/>
                    </a:lnTo>
                    <a:lnTo>
                      <a:pt x="352" y="95"/>
                    </a:lnTo>
                    <a:lnTo>
                      <a:pt x="361" y="105"/>
                    </a:lnTo>
                    <a:lnTo>
                      <a:pt x="361" y="95"/>
                    </a:lnTo>
                    <a:lnTo>
                      <a:pt x="369" y="95"/>
                    </a:lnTo>
                    <a:lnTo>
                      <a:pt x="369" y="105"/>
                    </a:lnTo>
                    <a:lnTo>
                      <a:pt x="369" y="95"/>
                    </a:lnTo>
                    <a:lnTo>
                      <a:pt x="378" y="95"/>
                    </a:lnTo>
                    <a:lnTo>
                      <a:pt x="387" y="95"/>
                    </a:lnTo>
                    <a:lnTo>
                      <a:pt x="387" y="90"/>
                    </a:lnTo>
                    <a:lnTo>
                      <a:pt x="387" y="95"/>
                    </a:lnTo>
                    <a:lnTo>
                      <a:pt x="395" y="95"/>
                    </a:lnTo>
                    <a:lnTo>
                      <a:pt x="404" y="110"/>
                    </a:lnTo>
                    <a:lnTo>
                      <a:pt x="404" y="95"/>
                    </a:lnTo>
                    <a:lnTo>
                      <a:pt x="412" y="95"/>
                    </a:lnTo>
                    <a:lnTo>
                      <a:pt x="412" y="105"/>
                    </a:lnTo>
                    <a:lnTo>
                      <a:pt x="412" y="95"/>
                    </a:lnTo>
                    <a:lnTo>
                      <a:pt x="421" y="95"/>
                    </a:lnTo>
                    <a:lnTo>
                      <a:pt x="430" y="95"/>
                    </a:lnTo>
                    <a:lnTo>
                      <a:pt x="438" y="95"/>
                    </a:lnTo>
                    <a:lnTo>
                      <a:pt x="447" y="95"/>
                    </a:lnTo>
                    <a:lnTo>
                      <a:pt x="447" y="105"/>
                    </a:lnTo>
                    <a:lnTo>
                      <a:pt x="456" y="95"/>
                    </a:lnTo>
                    <a:lnTo>
                      <a:pt x="464" y="105"/>
                    </a:lnTo>
                    <a:lnTo>
                      <a:pt x="464" y="95"/>
                    </a:lnTo>
                    <a:lnTo>
                      <a:pt x="473" y="90"/>
                    </a:lnTo>
                  </a:path>
                </a:pathLst>
              </a:custGeom>
              <a:noFill/>
              <a:ln w="12700" cmpd="sng">
                <a:solidFill>
                  <a:srgbClr val="FF66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33998" name="Group 111"/>
            <p:cNvGrpSpPr>
              <a:grpSpLocks/>
            </p:cNvGrpSpPr>
            <p:nvPr/>
          </p:nvGrpSpPr>
          <p:grpSpPr bwMode="auto">
            <a:xfrm>
              <a:off x="1292" y="2220"/>
              <a:ext cx="543" cy="128"/>
              <a:chOff x="4170" y="2106"/>
              <a:chExt cx="609" cy="102"/>
            </a:xfrm>
          </p:grpSpPr>
          <p:sp>
            <p:nvSpPr>
              <p:cNvPr id="33866" name="Freeform 112"/>
              <p:cNvSpPr>
                <a:spLocks/>
              </p:cNvSpPr>
              <p:nvPr/>
            </p:nvSpPr>
            <p:spPr bwMode="auto">
              <a:xfrm>
                <a:off x="4170" y="2106"/>
                <a:ext cx="148" cy="22"/>
              </a:xfrm>
              <a:custGeom>
                <a:avLst/>
                <a:gdLst>
                  <a:gd name="T0" fmla="*/ 0 w 207"/>
                  <a:gd name="T1" fmla="*/ 25 h 20"/>
                  <a:gd name="T2" fmla="*/ 1 w 207"/>
                  <a:gd name="T3" fmla="*/ 63 h 20"/>
                  <a:gd name="T4" fmla="*/ 1 w 207"/>
                  <a:gd name="T5" fmla="*/ 52 h 20"/>
                  <a:gd name="T6" fmla="*/ 1 w 207"/>
                  <a:gd name="T7" fmla="*/ 63 h 20"/>
                  <a:gd name="T8" fmla="*/ 1 w 207"/>
                  <a:gd name="T9" fmla="*/ 52 h 20"/>
                  <a:gd name="T10" fmla="*/ 1 w 207"/>
                  <a:gd name="T11" fmla="*/ 52 h 20"/>
                  <a:gd name="T12" fmla="*/ 1 w 207"/>
                  <a:gd name="T13" fmla="*/ 52 h 20"/>
                  <a:gd name="T14" fmla="*/ 1 w 207"/>
                  <a:gd name="T15" fmla="*/ 25 h 20"/>
                  <a:gd name="T16" fmla="*/ 1 w 207"/>
                  <a:gd name="T17" fmla="*/ 52 h 20"/>
                  <a:gd name="T18" fmla="*/ 1 w 207"/>
                  <a:gd name="T19" fmla="*/ 52 h 20"/>
                  <a:gd name="T20" fmla="*/ 1 w 207"/>
                  <a:gd name="T21" fmla="*/ 52 h 20"/>
                  <a:gd name="T22" fmla="*/ 1 w 207"/>
                  <a:gd name="T23" fmla="*/ 25 h 20"/>
                  <a:gd name="T24" fmla="*/ 1 w 207"/>
                  <a:gd name="T25" fmla="*/ 52 h 20"/>
                  <a:gd name="T26" fmla="*/ 1 w 207"/>
                  <a:gd name="T27" fmla="*/ 52 h 20"/>
                  <a:gd name="T28" fmla="*/ 1 w 207"/>
                  <a:gd name="T29" fmla="*/ 25 h 20"/>
                  <a:gd name="T30" fmla="*/ 1 w 207"/>
                  <a:gd name="T31" fmla="*/ 4 h 20"/>
                  <a:gd name="T32" fmla="*/ 1 w 207"/>
                  <a:gd name="T33" fmla="*/ 52 h 20"/>
                  <a:gd name="T34" fmla="*/ 1 w 207"/>
                  <a:gd name="T35" fmla="*/ 25 h 20"/>
                  <a:gd name="T36" fmla="*/ 1 w 207"/>
                  <a:gd name="T37" fmla="*/ 25 h 20"/>
                  <a:gd name="T38" fmla="*/ 1 w 207"/>
                  <a:gd name="T39" fmla="*/ 52 h 20"/>
                  <a:gd name="T40" fmla="*/ 1 w 207"/>
                  <a:gd name="T41" fmla="*/ 25 h 20"/>
                  <a:gd name="T42" fmla="*/ 1 w 207"/>
                  <a:gd name="T43" fmla="*/ 25 h 20"/>
                  <a:gd name="T44" fmla="*/ 1 w 207"/>
                  <a:gd name="T45" fmla="*/ 25 h 20"/>
                  <a:gd name="T46" fmla="*/ 1 w 207"/>
                  <a:gd name="T47" fmla="*/ 25 h 20"/>
                  <a:gd name="T48" fmla="*/ 1 w 207"/>
                  <a:gd name="T49" fmla="*/ 25 h 20"/>
                  <a:gd name="T50" fmla="*/ 2 w 207"/>
                  <a:gd name="T51" fmla="*/ 52 h 20"/>
                  <a:gd name="T52" fmla="*/ 2 w 207"/>
                  <a:gd name="T53" fmla="*/ 52 h 20"/>
                  <a:gd name="T54" fmla="*/ 2 w 207"/>
                  <a:gd name="T55" fmla="*/ 25 h 20"/>
                  <a:gd name="T56" fmla="*/ 2 w 207"/>
                  <a:gd name="T57" fmla="*/ 52 h 20"/>
                  <a:gd name="T58" fmla="*/ 2 w 207"/>
                  <a:gd name="T59" fmla="*/ 25 h 20"/>
                  <a:gd name="T60" fmla="*/ 2 w 207"/>
                  <a:gd name="T61" fmla="*/ 25 h 20"/>
                  <a:gd name="T62" fmla="*/ 2 w 207"/>
                  <a:gd name="T63" fmla="*/ 25 h 20"/>
                  <a:gd name="T64" fmla="*/ 2 w 207"/>
                  <a:gd name="T65" fmla="*/ 25 h 20"/>
                  <a:gd name="T66" fmla="*/ 2 w 207"/>
                  <a:gd name="T67" fmla="*/ 4 h 20"/>
                  <a:gd name="T68" fmla="*/ 2 w 207"/>
                  <a:gd name="T69" fmla="*/ 25 h 20"/>
                  <a:gd name="T70" fmla="*/ 2 w 207"/>
                  <a:gd name="T71" fmla="*/ 25 h 20"/>
                  <a:gd name="T72" fmla="*/ 2 w 207"/>
                  <a:gd name="T73" fmla="*/ 4 h 20"/>
                  <a:gd name="T74" fmla="*/ 3 w 207"/>
                  <a:gd name="T75" fmla="*/ 4 h 20"/>
                  <a:gd name="T76" fmla="*/ 3 w 207"/>
                  <a:gd name="T77" fmla="*/ 25 h 20"/>
                  <a:gd name="T78" fmla="*/ 3 w 207"/>
                  <a:gd name="T79" fmla="*/ 25 h 20"/>
                  <a:gd name="T80" fmla="*/ 3 w 207"/>
                  <a:gd name="T81" fmla="*/ 25 h 20"/>
                  <a:gd name="T82" fmla="*/ 3 w 207"/>
                  <a:gd name="T83" fmla="*/ 4 h 20"/>
                  <a:gd name="T84" fmla="*/ 3 w 207"/>
                  <a:gd name="T85" fmla="*/ 25 h 20"/>
                  <a:gd name="T86" fmla="*/ 3 w 207"/>
                  <a:gd name="T87" fmla="*/ 4 h 20"/>
                  <a:gd name="T88" fmla="*/ 3 w 207"/>
                  <a:gd name="T89" fmla="*/ 0 h 20"/>
                  <a:gd name="T90" fmla="*/ 3 w 207"/>
                  <a:gd name="T91" fmla="*/ 4 h 20"/>
                  <a:gd name="T92" fmla="*/ 3 w 207"/>
                  <a:gd name="T93" fmla="*/ 25 h 20"/>
                  <a:gd name="T94" fmla="*/ 3 w 207"/>
                  <a:gd name="T95" fmla="*/ 4 h 20"/>
                  <a:gd name="T96" fmla="*/ 3 w 207"/>
                  <a:gd name="T97" fmla="*/ 25 h 20"/>
                  <a:gd name="T98" fmla="*/ 3 w 207"/>
                  <a:gd name="T99" fmla="*/ 25 h 20"/>
                  <a:gd name="T100" fmla="*/ 3 w 207"/>
                  <a:gd name="T101" fmla="*/ 4 h 20"/>
                  <a:gd name="T102" fmla="*/ 3 w 207"/>
                  <a:gd name="T103" fmla="*/ 25 h 20"/>
                  <a:gd name="T104" fmla="*/ 3 w 207"/>
                  <a:gd name="T105" fmla="*/ 25 h 20"/>
                  <a:gd name="T106" fmla="*/ 3 w 207"/>
                  <a:gd name="T107" fmla="*/ 4 h 20"/>
                  <a:gd name="T108" fmla="*/ 4 w 207"/>
                  <a:gd name="T109" fmla="*/ 0 h 20"/>
                  <a:gd name="T110" fmla="*/ 4 w 207"/>
                  <a:gd name="T111" fmla="*/ 25 h 20"/>
                  <a:gd name="T112" fmla="*/ 4 w 207"/>
                  <a:gd name="T113" fmla="*/ 4 h 20"/>
                  <a:gd name="T114" fmla="*/ 4 w 207"/>
                  <a:gd name="T115" fmla="*/ 25 h 20"/>
                  <a:gd name="T116" fmla="*/ 4 w 207"/>
                  <a:gd name="T117" fmla="*/ 25 h 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7" h="20">
                    <a:moveTo>
                      <a:pt x="0" y="8"/>
                    </a:moveTo>
                    <a:lnTo>
                      <a:pt x="0" y="8"/>
                    </a:lnTo>
                    <a:lnTo>
                      <a:pt x="4" y="8"/>
                    </a:lnTo>
                    <a:lnTo>
                      <a:pt x="8" y="16"/>
                    </a:lnTo>
                    <a:lnTo>
                      <a:pt x="8" y="20"/>
                    </a:lnTo>
                    <a:lnTo>
                      <a:pt x="12" y="16"/>
                    </a:lnTo>
                    <a:lnTo>
                      <a:pt x="12" y="20"/>
                    </a:lnTo>
                    <a:lnTo>
                      <a:pt x="16" y="16"/>
                    </a:lnTo>
                    <a:lnTo>
                      <a:pt x="16" y="20"/>
                    </a:lnTo>
                    <a:lnTo>
                      <a:pt x="16" y="16"/>
                    </a:lnTo>
                    <a:lnTo>
                      <a:pt x="16" y="8"/>
                    </a:lnTo>
                    <a:lnTo>
                      <a:pt x="21" y="16"/>
                    </a:lnTo>
                    <a:lnTo>
                      <a:pt x="21" y="8"/>
                    </a:lnTo>
                    <a:lnTo>
                      <a:pt x="21" y="16"/>
                    </a:lnTo>
                    <a:lnTo>
                      <a:pt x="25" y="16"/>
                    </a:lnTo>
                    <a:lnTo>
                      <a:pt x="25" y="8"/>
                    </a:lnTo>
                    <a:lnTo>
                      <a:pt x="25" y="16"/>
                    </a:lnTo>
                    <a:lnTo>
                      <a:pt x="25" y="20"/>
                    </a:lnTo>
                    <a:lnTo>
                      <a:pt x="29" y="16"/>
                    </a:lnTo>
                    <a:lnTo>
                      <a:pt x="29" y="8"/>
                    </a:lnTo>
                    <a:lnTo>
                      <a:pt x="29" y="16"/>
                    </a:lnTo>
                    <a:lnTo>
                      <a:pt x="33" y="16"/>
                    </a:lnTo>
                    <a:lnTo>
                      <a:pt x="37" y="16"/>
                    </a:lnTo>
                    <a:lnTo>
                      <a:pt x="41" y="16"/>
                    </a:lnTo>
                    <a:lnTo>
                      <a:pt x="45" y="16"/>
                    </a:lnTo>
                    <a:lnTo>
                      <a:pt x="45" y="8"/>
                    </a:lnTo>
                    <a:lnTo>
                      <a:pt x="50" y="8"/>
                    </a:lnTo>
                    <a:lnTo>
                      <a:pt x="54" y="8"/>
                    </a:lnTo>
                    <a:lnTo>
                      <a:pt x="54" y="16"/>
                    </a:lnTo>
                    <a:lnTo>
                      <a:pt x="58" y="8"/>
                    </a:lnTo>
                    <a:lnTo>
                      <a:pt x="58" y="16"/>
                    </a:lnTo>
                    <a:lnTo>
                      <a:pt x="62" y="16"/>
                    </a:lnTo>
                    <a:lnTo>
                      <a:pt x="62" y="8"/>
                    </a:lnTo>
                    <a:lnTo>
                      <a:pt x="62" y="16"/>
                    </a:lnTo>
                    <a:lnTo>
                      <a:pt x="62" y="8"/>
                    </a:lnTo>
                    <a:lnTo>
                      <a:pt x="66" y="16"/>
                    </a:lnTo>
                    <a:lnTo>
                      <a:pt x="66" y="8"/>
                    </a:lnTo>
                    <a:lnTo>
                      <a:pt x="66" y="4"/>
                    </a:lnTo>
                    <a:lnTo>
                      <a:pt x="66" y="8"/>
                    </a:lnTo>
                    <a:lnTo>
                      <a:pt x="70" y="16"/>
                    </a:lnTo>
                    <a:lnTo>
                      <a:pt x="70" y="8"/>
                    </a:lnTo>
                    <a:lnTo>
                      <a:pt x="74" y="8"/>
                    </a:lnTo>
                    <a:lnTo>
                      <a:pt x="74" y="16"/>
                    </a:lnTo>
                    <a:lnTo>
                      <a:pt x="74" y="8"/>
                    </a:lnTo>
                    <a:lnTo>
                      <a:pt x="79" y="8"/>
                    </a:lnTo>
                    <a:lnTo>
                      <a:pt x="79" y="16"/>
                    </a:lnTo>
                    <a:lnTo>
                      <a:pt x="83" y="16"/>
                    </a:lnTo>
                    <a:lnTo>
                      <a:pt x="83" y="8"/>
                    </a:lnTo>
                    <a:lnTo>
                      <a:pt x="83" y="16"/>
                    </a:lnTo>
                    <a:lnTo>
                      <a:pt x="83" y="8"/>
                    </a:lnTo>
                    <a:lnTo>
                      <a:pt x="87" y="8"/>
                    </a:lnTo>
                    <a:lnTo>
                      <a:pt x="87" y="4"/>
                    </a:lnTo>
                    <a:lnTo>
                      <a:pt x="87" y="16"/>
                    </a:lnTo>
                    <a:lnTo>
                      <a:pt x="87" y="8"/>
                    </a:lnTo>
                    <a:lnTo>
                      <a:pt x="91" y="8"/>
                    </a:lnTo>
                    <a:lnTo>
                      <a:pt x="91" y="4"/>
                    </a:lnTo>
                    <a:lnTo>
                      <a:pt x="95" y="8"/>
                    </a:lnTo>
                    <a:lnTo>
                      <a:pt x="95" y="16"/>
                    </a:lnTo>
                    <a:lnTo>
                      <a:pt x="99" y="16"/>
                    </a:lnTo>
                    <a:lnTo>
                      <a:pt x="99" y="8"/>
                    </a:lnTo>
                    <a:lnTo>
                      <a:pt x="99" y="16"/>
                    </a:lnTo>
                    <a:lnTo>
                      <a:pt x="103" y="4"/>
                    </a:lnTo>
                    <a:lnTo>
                      <a:pt x="103" y="8"/>
                    </a:lnTo>
                    <a:lnTo>
                      <a:pt x="108" y="8"/>
                    </a:lnTo>
                    <a:lnTo>
                      <a:pt x="108" y="16"/>
                    </a:lnTo>
                    <a:lnTo>
                      <a:pt x="108" y="8"/>
                    </a:lnTo>
                    <a:lnTo>
                      <a:pt x="112" y="8"/>
                    </a:lnTo>
                    <a:lnTo>
                      <a:pt x="116" y="8"/>
                    </a:lnTo>
                    <a:lnTo>
                      <a:pt x="120" y="8"/>
                    </a:lnTo>
                    <a:lnTo>
                      <a:pt x="124" y="8"/>
                    </a:lnTo>
                    <a:lnTo>
                      <a:pt x="124" y="4"/>
                    </a:lnTo>
                    <a:lnTo>
                      <a:pt x="124" y="8"/>
                    </a:lnTo>
                    <a:lnTo>
                      <a:pt x="128" y="8"/>
                    </a:lnTo>
                    <a:lnTo>
                      <a:pt x="132" y="8"/>
                    </a:lnTo>
                    <a:lnTo>
                      <a:pt x="132" y="0"/>
                    </a:lnTo>
                    <a:lnTo>
                      <a:pt x="132" y="4"/>
                    </a:lnTo>
                    <a:lnTo>
                      <a:pt x="132" y="8"/>
                    </a:lnTo>
                    <a:lnTo>
                      <a:pt x="137" y="0"/>
                    </a:lnTo>
                    <a:lnTo>
                      <a:pt x="137" y="4"/>
                    </a:lnTo>
                    <a:lnTo>
                      <a:pt x="137" y="8"/>
                    </a:lnTo>
                    <a:lnTo>
                      <a:pt x="137" y="16"/>
                    </a:lnTo>
                    <a:lnTo>
                      <a:pt x="141" y="8"/>
                    </a:lnTo>
                    <a:lnTo>
                      <a:pt x="145" y="8"/>
                    </a:lnTo>
                    <a:lnTo>
                      <a:pt x="145" y="4"/>
                    </a:lnTo>
                    <a:lnTo>
                      <a:pt x="145" y="8"/>
                    </a:lnTo>
                    <a:lnTo>
                      <a:pt x="149" y="8"/>
                    </a:lnTo>
                    <a:lnTo>
                      <a:pt x="149" y="4"/>
                    </a:lnTo>
                    <a:lnTo>
                      <a:pt x="149" y="8"/>
                    </a:lnTo>
                    <a:lnTo>
                      <a:pt x="153" y="8"/>
                    </a:lnTo>
                    <a:lnTo>
                      <a:pt x="153" y="4"/>
                    </a:lnTo>
                    <a:lnTo>
                      <a:pt x="157" y="4"/>
                    </a:lnTo>
                    <a:lnTo>
                      <a:pt x="157" y="8"/>
                    </a:lnTo>
                    <a:lnTo>
                      <a:pt x="157" y="0"/>
                    </a:lnTo>
                    <a:lnTo>
                      <a:pt x="161" y="8"/>
                    </a:lnTo>
                    <a:lnTo>
                      <a:pt x="161" y="4"/>
                    </a:lnTo>
                    <a:lnTo>
                      <a:pt x="166" y="4"/>
                    </a:lnTo>
                    <a:lnTo>
                      <a:pt x="166" y="8"/>
                    </a:lnTo>
                    <a:lnTo>
                      <a:pt x="166" y="4"/>
                    </a:lnTo>
                    <a:lnTo>
                      <a:pt x="170" y="4"/>
                    </a:lnTo>
                    <a:lnTo>
                      <a:pt x="170" y="8"/>
                    </a:lnTo>
                    <a:lnTo>
                      <a:pt x="174" y="4"/>
                    </a:lnTo>
                    <a:lnTo>
                      <a:pt x="174" y="0"/>
                    </a:lnTo>
                    <a:lnTo>
                      <a:pt x="174" y="8"/>
                    </a:lnTo>
                    <a:lnTo>
                      <a:pt x="178" y="8"/>
                    </a:lnTo>
                    <a:lnTo>
                      <a:pt x="178" y="4"/>
                    </a:lnTo>
                    <a:lnTo>
                      <a:pt x="182" y="8"/>
                    </a:lnTo>
                    <a:lnTo>
                      <a:pt x="182" y="4"/>
                    </a:lnTo>
                    <a:lnTo>
                      <a:pt x="186" y="0"/>
                    </a:lnTo>
                    <a:lnTo>
                      <a:pt x="186" y="8"/>
                    </a:lnTo>
                    <a:lnTo>
                      <a:pt x="186" y="4"/>
                    </a:lnTo>
                    <a:lnTo>
                      <a:pt x="186" y="8"/>
                    </a:lnTo>
                    <a:lnTo>
                      <a:pt x="190" y="4"/>
                    </a:lnTo>
                    <a:lnTo>
                      <a:pt x="195" y="0"/>
                    </a:lnTo>
                    <a:lnTo>
                      <a:pt x="195" y="8"/>
                    </a:lnTo>
                    <a:lnTo>
                      <a:pt x="195" y="4"/>
                    </a:lnTo>
                    <a:lnTo>
                      <a:pt x="195" y="8"/>
                    </a:lnTo>
                    <a:lnTo>
                      <a:pt x="199" y="8"/>
                    </a:lnTo>
                    <a:lnTo>
                      <a:pt x="199" y="4"/>
                    </a:lnTo>
                    <a:lnTo>
                      <a:pt x="203" y="4"/>
                    </a:lnTo>
                    <a:lnTo>
                      <a:pt x="203" y="8"/>
                    </a:lnTo>
                    <a:lnTo>
                      <a:pt x="203" y="4"/>
                    </a:lnTo>
                    <a:lnTo>
                      <a:pt x="203" y="8"/>
                    </a:lnTo>
                    <a:lnTo>
                      <a:pt x="207" y="8"/>
                    </a:lnTo>
                    <a:lnTo>
                      <a:pt x="207" y="16"/>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867" name="Freeform 113"/>
              <p:cNvSpPr>
                <a:spLocks/>
              </p:cNvSpPr>
              <p:nvPr/>
            </p:nvSpPr>
            <p:spPr bwMode="auto">
              <a:xfrm>
                <a:off x="4320" y="2112"/>
                <a:ext cx="459" cy="96"/>
              </a:xfrm>
              <a:custGeom>
                <a:avLst/>
                <a:gdLst>
                  <a:gd name="T0" fmla="*/ 1 w 641"/>
                  <a:gd name="T1" fmla="*/ 307 h 82"/>
                  <a:gd name="T2" fmla="*/ 1 w 641"/>
                  <a:gd name="T3" fmla="*/ 462 h 82"/>
                  <a:gd name="T4" fmla="*/ 1 w 641"/>
                  <a:gd name="T5" fmla="*/ 541 h 82"/>
                  <a:gd name="T6" fmla="*/ 1 w 641"/>
                  <a:gd name="T7" fmla="*/ 515 h 82"/>
                  <a:gd name="T8" fmla="*/ 1 w 641"/>
                  <a:gd name="T9" fmla="*/ 515 h 82"/>
                  <a:gd name="T10" fmla="*/ 1 w 641"/>
                  <a:gd name="T11" fmla="*/ 492 h 82"/>
                  <a:gd name="T12" fmla="*/ 1 w 641"/>
                  <a:gd name="T13" fmla="*/ 462 h 82"/>
                  <a:gd name="T14" fmla="*/ 1 w 641"/>
                  <a:gd name="T15" fmla="*/ 492 h 82"/>
                  <a:gd name="T16" fmla="*/ 1 w 641"/>
                  <a:gd name="T17" fmla="*/ 462 h 82"/>
                  <a:gd name="T18" fmla="*/ 2 w 641"/>
                  <a:gd name="T19" fmla="*/ 462 h 82"/>
                  <a:gd name="T20" fmla="*/ 2 w 641"/>
                  <a:gd name="T21" fmla="*/ 462 h 82"/>
                  <a:gd name="T22" fmla="*/ 2 w 641"/>
                  <a:gd name="T23" fmla="*/ 462 h 82"/>
                  <a:gd name="T24" fmla="*/ 2 w 641"/>
                  <a:gd name="T25" fmla="*/ 462 h 82"/>
                  <a:gd name="T26" fmla="*/ 3 w 641"/>
                  <a:gd name="T27" fmla="*/ 411 h 82"/>
                  <a:gd name="T28" fmla="*/ 3 w 641"/>
                  <a:gd name="T29" fmla="*/ 388 h 82"/>
                  <a:gd name="T30" fmla="*/ 3 w 641"/>
                  <a:gd name="T31" fmla="*/ 411 h 82"/>
                  <a:gd name="T32" fmla="*/ 3 w 641"/>
                  <a:gd name="T33" fmla="*/ 436 h 82"/>
                  <a:gd name="T34" fmla="*/ 3 w 641"/>
                  <a:gd name="T35" fmla="*/ 411 h 82"/>
                  <a:gd name="T36" fmla="*/ 3 w 641"/>
                  <a:gd name="T37" fmla="*/ 388 h 82"/>
                  <a:gd name="T38" fmla="*/ 4 w 641"/>
                  <a:gd name="T39" fmla="*/ 359 h 82"/>
                  <a:gd name="T40" fmla="*/ 4 w 641"/>
                  <a:gd name="T41" fmla="*/ 359 h 82"/>
                  <a:gd name="T42" fmla="*/ 4 w 641"/>
                  <a:gd name="T43" fmla="*/ 359 h 82"/>
                  <a:gd name="T44" fmla="*/ 4 w 641"/>
                  <a:gd name="T45" fmla="*/ 388 h 82"/>
                  <a:gd name="T46" fmla="*/ 4 w 641"/>
                  <a:gd name="T47" fmla="*/ 359 h 82"/>
                  <a:gd name="T48" fmla="*/ 4 w 641"/>
                  <a:gd name="T49" fmla="*/ 359 h 82"/>
                  <a:gd name="T50" fmla="*/ 4 w 641"/>
                  <a:gd name="T51" fmla="*/ 359 h 82"/>
                  <a:gd name="T52" fmla="*/ 5 w 641"/>
                  <a:gd name="T53" fmla="*/ 359 h 82"/>
                  <a:gd name="T54" fmla="*/ 5 w 641"/>
                  <a:gd name="T55" fmla="*/ 359 h 82"/>
                  <a:gd name="T56" fmla="*/ 5 w 641"/>
                  <a:gd name="T57" fmla="*/ 359 h 82"/>
                  <a:gd name="T58" fmla="*/ 6 w 641"/>
                  <a:gd name="T59" fmla="*/ 388 h 82"/>
                  <a:gd name="T60" fmla="*/ 6 w 641"/>
                  <a:gd name="T61" fmla="*/ 359 h 82"/>
                  <a:gd name="T62" fmla="*/ 6 w 641"/>
                  <a:gd name="T63" fmla="*/ 359 h 82"/>
                  <a:gd name="T64" fmla="*/ 6 w 641"/>
                  <a:gd name="T65" fmla="*/ 359 h 82"/>
                  <a:gd name="T66" fmla="*/ 6 w 641"/>
                  <a:gd name="T67" fmla="*/ 335 h 82"/>
                  <a:gd name="T68" fmla="*/ 6 w 641"/>
                  <a:gd name="T69" fmla="*/ 335 h 82"/>
                  <a:gd name="T70" fmla="*/ 6 w 641"/>
                  <a:gd name="T71" fmla="*/ 335 h 82"/>
                  <a:gd name="T72" fmla="*/ 6 w 641"/>
                  <a:gd name="T73" fmla="*/ 335 h 82"/>
                  <a:gd name="T74" fmla="*/ 7 w 641"/>
                  <a:gd name="T75" fmla="*/ 359 h 82"/>
                  <a:gd name="T76" fmla="*/ 7 w 641"/>
                  <a:gd name="T77" fmla="*/ 359 h 82"/>
                  <a:gd name="T78" fmla="*/ 7 w 641"/>
                  <a:gd name="T79" fmla="*/ 359 h 82"/>
                  <a:gd name="T80" fmla="*/ 7 w 641"/>
                  <a:gd name="T81" fmla="*/ 335 h 82"/>
                  <a:gd name="T82" fmla="*/ 8 w 641"/>
                  <a:gd name="T83" fmla="*/ 335 h 82"/>
                  <a:gd name="T84" fmla="*/ 8 w 641"/>
                  <a:gd name="T85" fmla="*/ 307 h 82"/>
                  <a:gd name="T86" fmla="*/ 8 w 641"/>
                  <a:gd name="T87" fmla="*/ 335 h 82"/>
                  <a:gd name="T88" fmla="*/ 8 w 641"/>
                  <a:gd name="T89" fmla="*/ 335 h 82"/>
                  <a:gd name="T90" fmla="*/ 8 w 641"/>
                  <a:gd name="T91" fmla="*/ 307 h 82"/>
                  <a:gd name="T92" fmla="*/ 8 w 641"/>
                  <a:gd name="T93" fmla="*/ 335 h 82"/>
                  <a:gd name="T94" fmla="*/ 9 w 641"/>
                  <a:gd name="T95" fmla="*/ 335 h 82"/>
                  <a:gd name="T96" fmla="*/ 9 w 641"/>
                  <a:gd name="T97" fmla="*/ 335 h 82"/>
                  <a:gd name="T98" fmla="*/ 9 w 641"/>
                  <a:gd name="T99" fmla="*/ 307 h 82"/>
                  <a:gd name="T100" fmla="*/ 9 w 641"/>
                  <a:gd name="T101" fmla="*/ 335 h 82"/>
                  <a:gd name="T102" fmla="*/ 9 w 641"/>
                  <a:gd name="T103" fmla="*/ 335 h 82"/>
                  <a:gd name="T104" fmla="*/ 10 w 641"/>
                  <a:gd name="T105" fmla="*/ 286 h 82"/>
                  <a:gd name="T106" fmla="*/ 10 w 641"/>
                  <a:gd name="T107" fmla="*/ 286 h 82"/>
                  <a:gd name="T108" fmla="*/ 10 w 641"/>
                  <a:gd name="T109" fmla="*/ 335 h 82"/>
                  <a:gd name="T110" fmla="*/ 10 w 641"/>
                  <a:gd name="T111" fmla="*/ 262 h 82"/>
                  <a:gd name="T112" fmla="*/ 10 w 641"/>
                  <a:gd name="T113" fmla="*/ 307 h 82"/>
                  <a:gd name="T114" fmla="*/ 11 w 641"/>
                  <a:gd name="T115" fmla="*/ 262 h 82"/>
                  <a:gd name="T116" fmla="*/ 11 w 641"/>
                  <a:gd name="T117" fmla="*/ 232 h 82"/>
                  <a:gd name="T118" fmla="*/ 11 w 641"/>
                  <a:gd name="T119" fmla="*/ 307 h 82"/>
                  <a:gd name="T120" fmla="*/ 11 w 641"/>
                  <a:gd name="T121" fmla="*/ 232 h 82"/>
                  <a:gd name="T122" fmla="*/ 11 w 641"/>
                  <a:gd name="T123" fmla="*/ 262 h 82"/>
                  <a:gd name="T124" fmla="*/ 11 w 641"/>
                  <a:gd name="T125" fmla="*/ 262 h 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41" h="82">
                    <a:moveTo>
                      <a:pt x="2" y="7"/>
                    </a:moveTo>
                    <a:lnTo>
                      <a:pt x="1" y="5"/>
                    </a:lnTo>
                    <a:lnTo>
                      <a:pt x="0" y="0"/>
                    </a:lnTo>
                    <a:lnTo>
                      <a:pt x="2" y="7"/>
                    </a:lnTo>
                    <a:lnTo>
                      <a:pt x="2" y="11"/>
                    </a:lnTo>
                    <a:lnTo>
                      <a:pt x="5" y="19"/>
                    </a:lnTo>
                    <a:lnTo>
                      <a:pt x="5" y="31"/>
                    </a:lnTo>
                    <a:lnTo>
                      <a:pt x="5" y="27"/>
                    </a:lnTo>
                    <a:lnTo>
                      <a:pt x="8" y="35"/>
                    </a:lnTo>
                    <a:lnTo>
                      <a:pt x="8" y="39"/>
                    </a:lnTo>
                    <a:lnTo>
                      <a:pt x="8" y="46"/>
                    </a:lnTo>
                    <a:lnTo>
                      <a:pt x="8" y="50"/>
                    </a:lnTo>
                    <a:lnTo>
                      <a:pt x="11" y="50"/>
                    </a:lnTo>
                    <a:lnTo>
                      <a:pt x="11" y="54"/>
                    </a:lnTo>
                    <a:lnTo>
                      <a:pt x="11" y="62"/>
                    </a:lnTo>
                    <a:lnTo>
                      <a:pt x="15" y="62"/>
                    </a:lnTo>
                    <a:lnTo>
                      <a:pt x="15" y="70"/>
                    </a:lnTo>
                    <a:lnTo>
                      <a:pt x="19" y="70"/>
                    </a:lnTo>
                    <a:lnTo>
                      <a:pt x="19" y="78"/>
                    </a:lnTo>
                    <a:lnTo>
                      <a:pt x="22" y="78"/>
                    </a:lnTo>
                    <a:lnTo>
                      <a:pt x="22" y="74"/>
                    </a:lnTo>
                    <a:lnTo>
                      <a:pt x="25" y="74"/>
                    </a:lnTo>
                    <a:lnTo>
                      <a:pt x="25" y="78"/>
                    </a:lnTo>
                    <a:lnTo>
                      <a:pt x="25" y="74"/>
                    </a:lnTo>
                    <a:lnTo>
                      <a:pt x="28" y="70"/>
                    </a:lnTo>
                    <a:lnTo>
                      <a:pt x="28" y="78"/>
                    </a:lnTo>
                    <a:lnTo>
                      <a:pt x="28" y="82"/>
                    </a:lnTo>
                    <a:lnTo>
                      <a:pt x="31" y="82"/>
                    </a:lnTo>
                    <a:lnTo>
                      <a:pt x="31" y="74"/>
                    </a:lnTo>
                    <a:lnTo>
                      <a:pt x="31" y="78"/>
                    </a:lnTo>
                    <a:lnTo>
                      <a:pt x="31" y="82"/>
                    </a:lnTo>
                    <a:lnTo>
                      <a:pt x="34" y="74"/>
                    </a:lnTo>
                    <a:lnTo>
                      <a:pt x="34" y="82"/>
                    </a:lnTo>
                    <a:lnTo>
                      <a:pt x="34" y="78"/>
                    </a:lnTo>
                    <a:lnTo>
                      <a:pt x="34" y="74"/>
                    </a:lnTo>
                    <a:lnTo>
                      <a:pt x="38" y="78"/>
                    </a:lnTo>
                    <a:lnTo>
                      <a:pt x="41" y="78"/>
                    </a:lnTo>
                    <a:lnTo>
                      <a:pt x="41" y="82"/>
                    </a:lnTo>
                    <a:lnTo>
                      <a:pt x="41" y="78"/>
                    </a:lnTo>
                    <a:lnTo>
                      <a:pt x="41" y="74"/>
                    </a:lnTo>
                    <a:lnTo>
                      <a:pt x="45" y="82"/>
                    </a:lnTo>
                    <a:lnTo>
                      <a:pt x="45" y="78"/>
                    </a:lnTo>
                    <a:lnTo>
                      <a:pt x="45" y="82"/>
                    </a:lnTo>
                    <a:lnTo>
                      <a:pt x="48" y="74"/>
                    </a:lnTo>
                    <a:lnTo>
                      <a:pt x="48" y="78"/>
                    </a:lnTo>
                    <a:lnTo>
                      <a:pt x="51" y="78"/>
                    </a:lnTo>
                    <a:lnTo>
                      <a:pt x="51" y="74"/>
                    </a:lnTo>
                    <a:lnTo>
                      <a:pt x="51" y="78"/>
                    </a:lnTo>
                    <a:lnTo>
                      <a:pt x="51" y="82"/>
                    </a:lnTo>
                    <a:lnTo>
                      <a:pt x="54" y="70"/>
                    </a:lnTo>
                    <a:lnTo>
                      <a:pt x="54" y="74"/>
                    </a:lnTo>
                    <a:lnTo>
                      <a:pt x="54" y="78"/>
                    </a:lnTo>
                    <a:lnTo>
                      <a:pt x="57" y="70"/>
                    </a:lnTo>
                    <a:lnTo>
                      <a:pt x="57" y="74"/>
                    </a:lnTo>
                    <a:lnTo>
                      <a:pt x="60" y="74"/>
                    </a:lnTo>
                    <a:lnTo>
                      <a:pt x="60" y="70"/>
                    </a:lnTo>
                    <a:lnTo>
                      <a:pt x="64" y="74"/>
                    </a:lnTo>
                    <a:lnTo>
                      <a:pt x="64" y="78"/>
                    </a:lnTo>
                    <a:lnTo>
                      <a:pt x="64" y="74"/>
                    </a:lnTo>
                    <a:lnTo>
                      <a:pt x="67" y="74"/>
                    </a:lnTo>
                    <a:lnTo>
                      <a:pt x="67" y="78"/>
                    </a:lnTo>
                    <a:lnTo>
                      <a:pt x="67" y="74"/>
                    </a:lnTo>
                    <a:lnTo>
                      <a:pt x="71" y="70"/>
                    </a:lnTo>
                    <a:lnTo>
                      <a:pt x="71" y="74"/>
                    </a:lnTo>
                    <a:lnTo>
                      <a:pt x="71" y="78"/>
                    </a:lnTo>
                    <a:lnTo>
                      <a:pt x="74" y="74"/>
                    </a:lnTo>
                    <a:lnTo>
                      <a:pt x="74" y="70"/>
                    </a:lnTo>
                    <a:lnTo>
                      <a:pt x="77" y="78"/>
                    </a:lnTo>
                    <a:lnTo>
                      <a:pt x="77" y="74"/>
                    </a:lnTo>
                    <a:lnTo>
                      <a:pt x="77" y="70"/>
                    </a:lnTo>
                    <a:lnTo>
                      <a:pt x="77" y="74"/>
                    </a:lnTo>
                    <a:lnTo>
                      <a:pt x="80" y="74"/>
                    </a:lnTo>
                    <a:lnTo>
                      <a:pt x="80" y="78"/>
                    </a:lnTo>
                    <a:lnTo>
                      <a:pt x="80" y="70"/>
                    </a:lnTo>
                    <a:lnTo>
                      <a:pt x="80" y="74"/>
                    </a:lnTo>
                    <a:lnTo>
                      <a:pt x="83" y="74"/>
                    </a:lnTo>
                    <a:lnTo>
                      <a:pt x="83" y="70"/>
                    </a:lnTo>
                    <a:lnTo>
                      <a:pt x="83" y="74"/>
                    </a:lnTo>
                    <a:lnTo>
                      <a:pt x="86" y="70"/>
                    </a:lnTo>
                    <a:lnTo>
                      <a:pt x="86" y="66"/>
                    </a:lnTo>
                    <a:lnTo>
                      <a:pt x="90" y="70"/>
                    </a:lnTo>
                    <a:lnTo>
                      <a:pt x="90" y="74"/>
                    </a:lnTo>
                    <a:lnTo>
                      <a:pt x="90" y="70"/>
                    </a:lnTo>
                    <a:lnTo>
                      <a:pt x="94" y="74"/>
                    </a:lnTo>
                    <a:lnTo>
                      <a:pt x="94" y="70"/>
                    </a:lnTo>
                    <a:lnTo>
                      <a:pt x="97" y="74"/>
                    </a:lnTo>
                    <a:lnTo>
                      <a:pt x="97" y="70"/>
                    </a:lnTo>
                    <a:lnTo>
                      <a:pt x="100" y="70"/>
                    </a:lnTo>
                    <a:lnTo>
                      <a:pt x="103" y="66"/>
                    </a:lnTo>
                    <a:lnTo>
                      <a:pt x="103" y="70"/>
                    </a:lnTo>
                    <a:lnTo>
                      <a:pt x="103" y="74"/>
                    </a:lnTo>
                    <a:lnTo>
                      <a:pt x="106" y="70"/>
                    </a:lnTo>
                    <a:lnTo>
                      <a:pt x="109" y="70"/>
                    </a:lnTo>
                    <a:lnTo>
                      <a:pt x="113" y="66"/>
                    </a:lnTo>
                    <a:lnTo>
                      <a:pt x="113" y="70"/>
                    </a:lnTo>
                    <a:lnTo>
                      <a:pt x="116" y="70"/>
                    </a:lnTo>
                    <a:lnTo>
                      <a:pt x="116" y="66"/>
                    </a:lnTo>
                    <a:lnTo>
                      <a:pt x="116" y="70"/>
                    </a:lnTo>
                    <a:lnTo>
                      <a:pt x="120" y="70"/>
                    </a:lnTo>
                    <a:lnTo>
                      <a:pt x="123" y="66"/>
                    </a:lnTo>
                    <a:lnTo>
                      <a:pt x="123" y="70"/>
                    </a:lnTo>
                    <a:lnTo>
                      <a:pt x="123" y="66"/>
                    </a:lnTo>
                    <a:lnTo>
                      <a:pt x="126" y="70"/>
                    </a:lnTo>
                    <a:lnTo>
                      <a:pt x="126" y="66"/>
                    </a:lnTo>
                    <a:lnTo>
                      <a:pt x="126" y="70"/>
                    </a:lnTo>
                    <a:lnTo>
                      <a:pt x="129" y="70"/>
                    </a:lnTo>
                    <a:lnTo>
                      <a:pt x="129" y="66"/>
                    </a:lnTo>
                    <a:lnTo>
                      <a:pt x="129" y="70"/>
                    </a:lnTo>
                    <a:lnTo>
                      <a:pt x="132" y="70"/>
                    </a:lnTo>
                    <a:lnTo>
                      <a:pt x="132" y="66"/>
                    </a:lnTo>
                    <a:lnTo>
                      <a:pt x="132" y="70"/>
                    </a:lnTo>
                    <a:lnTo>
                      <a:pt x="135" y="70"/>
                    </a:lnTo>
                    <a:lnTo>
                      <a:pt x="135" y="62"/>
                    </a:lnTo>
                    <a:lnTo>
                      <a:pt x="135" y="70"/>
                    </a:lnTo>
                    <a:lnTo>
                      <a:pt x="135" y="62"/>
                    </a:lnTo>
                    <a:lnTo>
                      <a:pt x="139" y="58"/>
                    </a:lnTo>
                    <a:lnTo>
                      <a:pt x="139" y="70"/>
                    </a:lnTo>
                    <a:lnTo>
                      <a:pt x="139" y="62"/>
                    </a:lnTo>
                    <a:lnTo>
                      <a:pt x="139" y="66"/>
                    </a:lnTo>
                    <a:lnTo>
                      <a:pt x="142" y="66"/>
                    </a:lnTo>
                    <a:lnTo>
                      <a:pt x="142" y="70"/>
                    </a:lnTo>
                    <a:lnTo>
                      <a:pt x="146" y="62"/>
                    </a:lnTo>
                    <a:lnTo>
                      <a:pt x="146" y="70"/>
                    </a:lnTo>
                    <a:lnTo>
                      <a:pt x="146" y="66"/>
                    </a:lnTo>
                    <a:lnTo>
                      <a:pt x="146" y="62"/>
                    </a:lnTo>
                    <a:lnTo>
                      <a:pt x="149" y="66"/>
                    </a:lnTo>
                    <a:lnTo>
                      <a:pt x="149" y="58"/>
                    </a:lnTo>
                    <a:lnTo>
                      <a:pt x="149" y="62"/>
                    </a:lnTo>
                    <a:lnTo>
                      <a:pt x="152" y="66"/>
                    </a:lnTo>
                    <a:lnTo>
                      <a:pt x="152" y="62"/>
                    </a:lnTo>
                    <a:lnTo>
                      <a:pt x="155" y="62"/>
                    </a:lnTo>
                    <a:lnTo>
                      <a:pt x="155" y="66"/>
                    </a:lnTo>
                    <a:lnTo>
                      <a:pt x="155" y="62"/>
                    </a:lnTo>
                    <a:lnTo>
                      <a:pt x="158" y="62"/>
                    </a:lnTo>
                    <a:lnTo>
                      <a:pt x="158" y="66"/>
                    </a:lnTo>
                    <a:lnTo>
                      <a:pt x="158" y="62"/>
                    </a:lnTo>
                    <a:lnTo>
                      <a:pt x="158" y="58"/>
                    </a:lnTo>
                    <a:lnTo>
                      <a:pt x="162" y="66"/>
                    </a:lnTo>
                    <a:lnTo>
                      <a:pt x="162" y="58"/>
                    </a:lnTo>
                    <a:lnTo>
                      <a:pt x="162" y="66"/>
                    </a:lnTo>
                    <a:lnTo>
                      <a:pt x="165" y="70"/>
                    </a:lnTo>
                    <a:lnTo>
                      <a:pt x="165" y="62"/>
                    </a:lnTo>
                    <a:lnTo>
                      <a:pt x="165" y="58"/>
                    </a:lnTo>
                    <a:lnTo>
                      <a:pt x="165" y="62"/>
                    </a:lnTo>
                    <a:lnTo>
                      <a:pt x="168" y="70"/>
                    </a:lnTo>
                    <a:lnTo>
                      <a:pt x="168" y="66"/>
                    </a:lnTo>
                    <a:lnTo>
                      <a:pt x="172" y="58"/>
                    </a:lnTo>
                    <a:lnTo>
                      <a:pt x="172" y="62"/>
                    </a:lnTo>
                    <a:lnTo>
                      <a:pt x="172" y="66"/>
                    </a:lnTo>
                    <a:lnTo>
                      <a:pt x="172" y="58"/>
                    </a:lnTo>
                    <a:lnTo>
                      <a:pt x="175" y="58"/>
                    </a:lnTo>
                    <a:lnTo>
                      <a:pt x="175" y="66"/>
                    </a:lnTo>
                    <a:lnTo>
                      <a:pt x="175" y="58"/>
                    </a:lnTo>
                    <a:lnTo>
                      <a:pt x="178" y="62"/>
                    </a:lnTo>
                    <a:lnTo>
                      <a:pt x="178" y="58"/>
                    </a:lnTo>
                    <a:lnTo>
                      <a:pt x="178" y="62"/>
                    </a:lnTo>
                    <a:lnTo>
                      <a:pt x="181" y="58"/>
                    </a:lnTo>
                    <a:lnTo>
                      <a:pt x="181" y="66"/>
                    </a:lnTo>
                    <a:lnTo>
                      <a:pt x="181" y="62"/>
                    </a:lnTo>
                    <a:lnTo>
                      <a:pt x="181" y="58"/>
                    </a:lnTo>
                    <a:lnTo>
                      <a:pt x="184" y="62"/>
                    </a:lnTo>
                    <a:lnTo>
                      <a:pt x="184" y="58"/>
                    </a:lnTo>
                    <a:lnTo>
                      <a:pt x="188" y="62"/>
                    </a:lnTo>
                    <a:lnTo>
                      <a:pt x="188" y="58"/>
                    </a:lnTo>
                    <a:lnTo>
                      <a:pt x="188" y="62"/>
                    </a:lnTo>
                    <a:lnTo>
                      <a:pt x="188" y="58"/>
                    </a:lnTo>
                    <a:lnTo>
                      <a:pt x="191" y="58"/>
                    </a:lnTo>
                    <a:lnTo>
                      <a:pt x="191" y="62"/>
                    </a:lnTo>
                    <a:lnTo>
                      <a:pt x="191" y="58"/>
                    </a:lnTo>
                    <a:lnTo>
                      <a:pt x="191" y="62"/>
                    </a:lnTo>
                    <a:lnTo>
                      <a:pt x="194" y="58"/>
                    </a:lnTo>
                    <a:lnTo>
                      <a:pt x="194" y="62"/>
                    </a:lnTo>
                    <a:lnTo>
                      <a:pt x="194" y="58"/>
                    </a:lnTo>
                    <a:lnTo>
                      <a:pt x="198" y="54"/>
                    </a:lnTo>
                    <a:lnTo>
                      <a:pt x="198" y="58"/>
                    </a:lnTo>
                    <a:lnTo>
                      <a:pt x="198" y="62"/>
                    </a:lnTo>
                    <a:lnTo>
                      <a:pt x="201" y="54"/>
                    </a:lnTo>
                    <a:lnTo>
                      <a:pt x="201" y="58"/>
                    </a:lnTo>
                    <a:lnTo>
                      <a:pt x="204" y="58"/>
                    </a:lnTo>
                    <a:lnTo>
                      <a:pt x="204" y="54"/>
                    </a:lnTo>
                    <a:lnTo>
                      <a:pt x="207" y="62"/>
                    </a:lnTo>
                    <a:lnTo>
                      <a:pt x="207" y="54"/>
                    </a:lnTo>
                    <a:lnTo>
                      <a:pt x="207" y="58"/>
                    </a:lnTo>
                    <a:lnTo>
                      <a:pt x="210" y="54"/>
                    </a:lnTo>
                    <a:lnTo>
                      <a:pt x="210" y="58"/>
                    </a:lnTo>
                    <a:lnTo>
                      <a:pt x="210" y="54"/>
                    </a:lnTo>
                    <a:lnTo>
                      <a:pt x="214" y="54"/>
                    </a:lnTo>
                    <a:lnTo>
                      <a:pt x="214" y="50"/>
                    </a:lnTo>
                    <a:lnTo>
                      <a:pt x="214" y="58"/>
                    </a:lnTo>
                    <a:lnTo>
                      <a:pt x="217" y="54"/>
                    </a:lnTo>
                    <a:lnTo>
                      <a:pt x="217" y="58"/>
                    </a:lnTo>
                    <a:lnTo>
                      <a:pt x="217" y="54"/>
                    </a:lnTo>
                    <a:lnTo>
                      <a:pt x="221" y="54"/>
                    </a:lnTo>
                    <a:lnTo>
                      <a:pt x="221" y="58"/>
                    </a:lnTo>
                    <a:lnTo>
                      <a:pt x="224" y="54"/>
                    </a:lnTo>
                    <a:lnTo>
                      <a:pt x="224" y="58"/>
                    </a:lnTo>
                    <a:lnTo>
                      <a:pt x="224" y="54"/>
                    </a:lnTo>
                    <a:lnTo>
                      <a:pt x="227" y="50"/>
                    </a:lnTo>
                    <a:lnTo>
                      <a:pt x="227" y="54"/>
                    </a:lnTo>
                    <a:lnTo>
                      <a:pt x="230" y="58"/>
                    </a:lnTo>
                    <a:lnTo>
                      <a:pt x="230" y="54"/>
                    </a:lnTo>
                    <a:lnTo>
                      <a:pt x="233" y="54"/>
                    </a:lnTo>
                    <a:lnTo>
                      <a:pt x="233" y="50"/>
                    </a:lnTo>
                    <a:lnTo>
                      <a:pt x="233" y="62"/>
                    </a:lnTo>
                    <a:lnTo>
                      <a:pt x="237" y="54"/>
                    </a:lnTo>
                    <a:lnTo>
                      <a:pt x="237" y="50"/>
                    </a:lnTo>
                    <a:lnTo>
                      <a:pt x="237" y="54"/>
                    </a:lnTo>
                    <a:lnTo>
                      <a:pt x="240" y="54"/>
                    </a:lnTo>
                    <a:lnTo>
                      <a:pt x="240" y="58"/>
                    </a:lnTo>
                    <a:lnTo>
                      <a:pt x="243" y="58"/>
                    </a:lnTo>
                    <a:lnTo>
                      <a:pt x="243" y="54"/>
                    </a:lnTo>
                    <a:lnTo>
                      <a:pt x="243" y="58"/>
                    </a:lnTo>
                    <a:lnTo>
                      <a:pt x="243" y="54"/>
                    </a:lnTo>
                    <a:lnTo>
                      <a:pt x="247" y="54"/>
                    </a:lnTo>
                    <a:lnTo>
                      <a:pt x="247" y="62"/>
                    </a:lnTo>
                    <a:lnTo>
                      <a:pt x="247" y="54"/>
                    </a:lnTo>
                    <a:lnTo>
                      <a:pt x="250" y="54"/>
                    </a:lnTo>
                    <a:lnTo>
                      <a:pt x="250" y="58"/>
                    </a:lnTo>
                    <a:lnTo>
                      <a:pt x="250" y="54"/>
                    </a:lnTo>
                    <a:lnTo>
                      <a:pt x="253" y="54"/>
                    </a:lnTo>
                    <a:lnTo>
                      <a:pt x="253" y="58"/>
                    </a:lnTo>
                    <a:lnTo>
                      <a:pt x="253" y="50"/>
                    </a:lnTo>
                    <a:lnTo>
                      <a:pt x="253" y="54"/>
                    </a:lnTo>
                    <a:lnTo>
                      <a:pt x="256" y="58"/>
                    </a:lnTo>
                    <a:lnTo>
                      <a:pt x="256" y="54"/>
                    </a:lnTo>
                    <a:lnTo>
                      <a:pt x="256" y="50"/>
                    </a:lnTo>
                    <a:lnTo>
                      <a:pt x="259" y="50"/>
                    </a:lnTo>
                    <a:lnTo>
                      <a:pt x="259" y="54"/>
                    </a:lnTo>
                    <a:lnTo>
                      <a:pt x="259" y="50"/>
                    </a:lnTo>
                    <a:lnTo>
                      <a:pt x="259" y="54"/>
                    </a:lnTo>
                    <a:lnTo>
                      <a:pt x="263" y="54"/>
                    </a:lnTo>
                    <a:lnTo>
                      <a:pt x="263" y="50"/>
                    </a:lnTo>
                    <a:lnTo>
                      <a:pt x="266" y="58"/>
                    </a:lnTo>
                    <a:lnTo>
                      <a:pt x="266" y="54"/>
                    </a:lnTo>
                    <a:lnTo>
                      <a:pt x="266" y="50"/>
                    </a:lnTo>
                    <a:lnTo>
                      <a:pt x="266" y="58"/>
                    </a:lnTo>
                    <a:lnTo>
                      <a:pt x="269" y="54"/>
                    </a:lnTo>
                    <a:lnTo>
                      <a:pt x="269" y="58"/>
                    </a:lnTo>
                    <a:lnTo>
                      <a:pt x="269" y="54"/>
                    </a:lnTo>
                    <a:lnTo>
                      <a:pt x="273" y="58"/>
                    </a:lnTo>
                    <a:lnTo>
                      <a:pt x="273" y="54"/>
                    </a:lnTo>
                    <a:lnTo>
                      <a:pt x="276" y="54"/>
                    </a:lnTo>
                    <a:lnTo>
                      <a:pt x="276" y="50"/>
                    </a:lnTo>
                    <a:lnTo>
                      <a:pt x="276" y="54"/>
                    </a:lnTo>
                    <a:lnTo>
                      <a:pt x="276" y="50"/>
                    </a:lnTo>
                    <a:lnTo>
                      <a:pt x="279" y="54"/>
                    </a:lnTo>
                    <a:lnTo>
                      <a:pt x="279" y="50"/>
                    </a:lnTo>
                    <a:lnTo>
                      <a:pt x="279" y="54"/>
                    </a:lnTo>
                    <a:lnTo>
                      <a:pt x="282" y="54"/>
                    </a:lnTo>
                    <a:lnTo>
                      <a:pt x="282" y="58"/>
                    </a:lnTo>
                    <a:lnTo>
                      <a:pt x="282" y="54"/>
                    </a:lnTo>
                    <a:lnTo>
                      <a:pt x="286" y="54"/>
                    </a:lnTo>
                    <a:lnTo>
                      <a:pt x="286" y="58"/>
                    </a:lnTo>
                    <a:lnTo>
                      <a:pt x="286" y="50"/>
                    </a:lnTo>
                    <a:lnTo>
                      <a:pt x="286" y="54"/>
                    </a:lnTo>
                    <a:lnTo>
                      <a:pt x="289" y="54"/>
                    </a:lnTo>
                    <a:lnTo>
                      <a:pt x="289" y="50"/>
                    </a:lnTo>
                    <a:lnTo>
                      <a:pt x="289" y="54"/>
                    </a:lnTo>
                    <a:lnTo>
                      <a:pt x="292" y="50"/>
                    </a:lnTo>
                    <a:lnTo>
                      <a:pt x="292" y="54"/>
                    </a:lnTo>
                    <a:lnTo>
                      <a:pt x="295" y="54"/>
                    </a:lnTo>
                    <a:lnTo>
                      <a:pt x="295" y="50"/>
                    </a:lnTo>
                    <a:lnTo>
                      <a:pt x="299" y="50"/>
                    </a:lnTo>
                    <a:lnTo>
                      <a:pt x="299" y="54"/>
                    </a:lnTo>
                    <a:lnTo>
                      <a:pt x="299" y="58"/>
                    </a:lnTo>
                    <a:lnTo>
                      <a:pt x="302" y="50"/>
                    </a:lnTo>
                    <a:lnTo>
                      <a:pt x="302" y="54"/>
                    </a:lnTo>
                    <a:lnTo>
                      <a:pt x="305" y="50"/>
                    </a:lnTo>
                    <a:lnTo>
                      <a:pt x="305" y="54"/>
                    </a:lnTo>
                    <a:lnTo>
                      <a:pt x="305" y="50"/>
                    </a:lnTo>
                    <a:lnTo>
                      <a:pt x="308" y="50"/>
                    </a:lnTo>
                    <a:lnTo>
                      <a:pt x="308" y="54"/>
                    </a:lnTo>
                    <a:lnTo>
                      <a:pt x="312" y="50"/>
                    </a:lnTo>
                    <a:lnTo>
                      <a:pt x="312" y="54"/>
                    </a:lnTo>
                    <a:lnTo>
                      <a:pt x="312" y="50"/>
                    </a:lnTo>
                    <a:lnTo>
                      <a:pt x="315" y="50"/>
                    </a:lnTo>
                    <a:lnTo>
                      <a:pt x="315" y="54"/>
                    </a:lnTo>
                    <a:lnTo>
                      <a:pt x="315" y="50"/>
                    </a:lnTo>
                    <a:lnTo>
                      <a:pt x="318" y="50"/>
                    </a:lnTo>
                    <a:lnTo>
                      <a:pt x="318" y="54"/>
                    </a:lnTo>
                    <a:lnTo>
                      <a:pt x="322" y="50"/>
                    </a:lnTo>
                    <a:lnTo>
                      <a:pt x="322" y="54"/>
                    </a:lnTo>
                    <a:lnTo>
                      <a:pt x="322" y="50"/>
                    </a:lnTo>
                    <a:lnTo>
                      <a:pt x="322" y="54"/>
                    </a:lnTo>
                    <a:lnTo>
                      <a:pt x="325" y="50"/>
                    </a:lnTo>
                    <a:lnTo>
                      <a:pt x="325" y="54"/>
                    </a:lnTo>
                    <a:lnTo>
                      <a:pt x="325" y="50"/>
                    </a:lnTo>
                    <a:lnTo>
                      <a:pt x="328" y="50"/>
                    </a:lnTo>
                    <a:lnTo>
                      <a:pt x="328" y="54"/>
                    </a:lnTo>
                    <a:lnTo>
                      <a:pt x="331" y="54"/>
                    </a:lnTo>
                    <a:lnTo>
                      <a:pt x="331" y="50"/>
                    </a:lnTo>
                    <a:lnTo>
                      <a:pt x="331" y="54"/>
                    </a:lnTo>
                    <a:lnTo>
                      <a:pt x="331" y="50"/>
                    </a:lnTo>
                    <a:lnTo>
                      <a:pt x="335" y="50"/>
                    </a:lnTo>
                    <a:lnTo>
                      <a:pt x="338" y="50"/>
                    </a:lnTo>
                    <a:lnTo>
                      <a:pt x="338" y="54"/>
                    </a:lnTo>
                    <a:lnTo>
                      <a:pt x="338" y="58"/>
                    </a:lnTo>
                    <a:lnTo>
                      <a:pt x="338" y="50"/>
                    </a:lnTo>
                    <a:lnTo>
                      <a:pt x="341" y="50"/>
                    </a:lnTo>
                    <a:lnTo>
                      <a:pt x="341" y="54"/>
                    </a:lnTo>
                    <a:lnTo>
                      <a:pt x="341" y="50"/>
                    </a:lnTo>
                    <a:lnTo>
                      <a:pt x="344" y="50"/>
                    </a:lnTo>
                    <a:lnTo>
                      <a:pt x="344" y="54"/>
                    </a:lnTo>
                    <a:lnTo>
                      <a:pt x="344" y="58"/>
                    </a:lnTo>
                    <a:lnTo>
                      <a:pt x="344" y="50"/>
                    </a:lnTo>
                    <a:lnTo>
                      <a:pt x="348" y="54"/>
                    </a:lnTo>
                    <a:lnTo>
                      <a:pt x="348" y="50"/>
                    </a:lnTo>
                    <a:lnTo>
                      <a:pt x="351" y="50"/>
                    </a:lnTo>
                    <a:lnTo>
                      <a:pt x="351" y="54"/>
                    </a:lnTo>
                    <a:lnTo>
                      <a:pt x="354" y="50"/>
                    </a:lnTo>
                    <a:lnTo>
                      <a:pt x="354" y="58"/>
                    </a:lnTo>
                    <a:lnTo>
                      <a:pt x="357" y="50"/>
                    </a:lnTo>
                    <a:lnTo>
                      <a:pt x="361" y="50"/>
                    </a:lnTo>
                    <a:lnTo>
                      <a:pt x="364" y="50"/>
                    </a:lnTo>
                    <a:lnTo>
                      <a:pt x="367" y="54"/>
                    </a:lnTo>
                    <a:lnTo>
                      <a:pt x="367" y="50"/>
                    </a:lnTo>
                    <a:lnTo>
                      <a:pt x="367" y="58"/>
                    </a:lnTo>
                    <a:lnTo>
                      <a:pt x="370" y="50"/>
                    </a:lnTo>
                    <a:lnTo>
                      <a:pt x="374" y="50"/>
                    </a:lnTo>
                    <a:lnTo>
                      <a:pt x="374" y="54"/>
                    </a:lnTo>
                    <a:lnTo>
                      <a:pt x="374" y="50"/>
                    </a:lnTo>
                    <a:lnTo>
                      <a:pt x="377" y="50"/>
                    </a:lnTo>
                    <a:lnTo>
                      <a:pt x="380" y="50"/>
                    </a:lnTo>
                    <a:lnTo>
                      <a:pt x="380" y="54"/>
                    </a:lnTo>
                    <a:lnTo>
                      <a:pt x="380" y="50"/>
                    </a:lnTo>
                    <a:lnTo>
                      <a:pt x="384" y="54"/>
                    </a:lnTo>
                    <a:lnTo>
                      <a:pt x="384" y="50"/>
                    </a:lnTo>
                    <a:lnTo>
                      <a:pt x="387" y="50"/>
                    </a:lnTo>
                    <a:lnTo>
                      <a:pt x="387" y="54"/>
                    </a:lnTo>
                    <a:lnTo>
                      <a:pt x="390" y="50"/>
                    </a:lnTo>
                    <a:lnTo>
                      <a:pt x="390" y="54"/>
                    </a:lnTo>
                    <a:lnTo>
                      <a:pt x="390" y="50"/>
                    </a:lnTo>
                    <a:lnTo>
                      <a:pt x="393" y="54"/>
                    </a:lnTo>
                    <a:lnTo>
                      <a:pt x="393" y="50"/>
                    </a:lnTo>
                    <a:lnTo>
                      <a:pt x="393" y="54"/>
                    </a:lnTo>
                    <a:lnTo>
                      <a:pt x="396" y="50"/>
                    </a:lnTo>
                    <a:lnTo>
                      <a:pt x="396" y="54"/>
                    </a:lnTo>
                    <a:lnTo>
                      <a:pt x="396" y="50"/>
                    </a:lnTo>
                    <a:lnTo>
                      <a:pt x="396" y="54"/>
                    </a:lnTo>
                    <a:lnTo>
                      <a:pt x="400" y="50"/>
                    </a:lnTo>
                    <a:lnTo>
                      <a:pt x="400" y="54"/>
                    </a:lnTo>
                    <a:lnTo>
                      <a:pt x="400" y="50"/>
                    </a:lnTo>
                    <a:lnTo>
                      <a:pt x="403" y="50"/>
                    </a:lnTo>
                    <a:lnTo>
                      <a:pt x="406" y="50"/>
                    </a:lnTo>
                    <a:lnTo>
                      <a:pt x="410" y="50"/>
                    </a:lnTo>
                    <a:lnTo>
                      <a:pt x="413" y="50"/>
                    </a:lnTo>
                    <a:lnTo>
                      <a:pt x="413" y="54"/>
                    </a:lnTo>
                    <a:lnTo>
                      <a:pt x="413" y="50"/>
                    </a:lnTo>
                    <a:lnTo>
                      <a:pt x="416" y="50"/>
                    </a:lnTo>
                    <a:lnTo>
                      <a:pt x="416" y="54"/>
                    </a:lnTo>
                    <a:lnTo>
                      <a:pt x="416" y="50"/>
                    </a:lnTo>
                    <a:lnTo>
                      <a:pt x="419" y="50"/>
                    </a:lnTo>
                    <a:lnTo>
                      <a:pt x="422" y="46"/>
                    </a:lnTo>
                    <a:lnTo>
                      <a:pt x="422" y="54"/>
                    </a:lnTo>
                    <a:lnTo>
                      <a:pt x="422" y="50"/>
                    </a:lnTo>
                    <a:lnTo>
                      <a:pt x="426" y="50"/>
                    </a:lnTo>
                    <a:lnTo>
                      <a:pt x="429" y="50"/>
                    </a:lnTo>
                    <a:lnTo>
                      <a:pt x="429" y="46"/>
                    </a:lnTo>
                    <a:lnTo>
                      <a:pt x="429" y="50"/>
                    </a:lnTo>
                    <a:lnTo>
                      <a:pt x="433" y="50"/>
                    </a:lnTo>
                    <a:lnTo>
                      <a:pt x="436" y="50"/>
                    </a:lnTo>
                    <a:lnTo>
                      <a:pt x="436" y="54"/>
                    </a:lnTo>
                    <a:lnTo>
                      <a:pt x="439" y="50"/>
                    </a:lnTo>
                    <a:lnTo>
                      <a:pt x="442" y="50"/>
                    </a:lnTo>
                    <a:lnTo>
                      <a:pt x="442" y="46"/>
                    </a:lnTo>
                    <a:lnTo>
                      <a:pt x="442" y="50"/>
                    </a:lnTo>
                    <a:lnTo>
                      <a:pt x="445" y="50"/>
                    </a:lnTo>
                    <a:lnTo>
                      <a:pt x="449" y="50"/>
                    </a:lnTo>
                    <a:lnTo>
                      <a:pt x="452" y="46"/>
                    </a:lnTo>
                    <a:lnTo>
                      <a:pt x="452" y="50"/>
                    </a:lnTo>
                    <a:lnTo>
                      <a:pt x="452" y="46"/>
                    </a:lnTo>
                    <a:lnTo>
                      <a:pt x="455" y="50"/>
                    </a:lnTo>
                    <a:lnTo>
                      <a:pt x="455" y="46"/>
                    </a:lnTo>
                    <a:lnTo>
                      <a:pt x="459" y="50"/>
                    </a:lnTo>
                    <a:lnTo>
                      <a:pt x="459" y="46"/>
                    </a:lnTo>
                    <a:lnTo>
                      <a:pt x="459" y="50"/>
                    </a:lnTo>
                    <a:lnTo>
                      <a:pt x="459" y="46"/>
                    </a:lnTo>
                    <a:lnTo>
                      <a:pt x="462" y="50"/>
                    </a:lnTo>
                    <a:lnTo>
                      <a:pt x="465" y="46"/>
                    </a:lnTo>
                    <a:lnTo>
                      <a:pt x="465" y="50"/>
                    </a:lnTo>
                    <a:lnTo>
                      <a:pt x="468" y="46"/>
                    </a:lnTo>
                    <a:lnTo>
                      <a:pt x="468" y="50"/>
                    </a:lnTo>
                    <a:lnTo>
                      <a:pt x="471" y="46"/>
                    </a:lnTo>
                    <a:lnTo>
                      <a:pt x="471" y="50"/>
                    </a:lnTo>
                    <a:lnTo>
                      <a:pt x="475" y="50"/>
                    </a:lnTo>
                    <a:lnTo>
                      <a:pt x="475" y="46"/>
                    </a:lnTo>
                    <a:lnTo>
                      <a:pt x="478" y="46"/>
                    </a:lnTo>
                    <a:lnTo>
                      <a:pt x="482" y="50"/>
                    </a:lnTo>
                    <a:lnTo>
                      <a:pt x="482" y="46"/>
                    </a:lnTo>
                    <a:lnTo>
                      <a:pt x="482" y="50"/>
                    </a:lnTo>
                    <a:lnTo>
                      <a:pt x="482" y="46"/>
                    </a:lnTo>
                    <a:lnTo>
                      <a:pt x="485" y="50"/>
                    </a:lnTo>
                    <a:lnTo>
                      <a:pt x="485" y="39"/>
                    </a:lnTo>
                    <a:lnTo>
                      <a:pt x="485" y="46"/>
                    </a:lnTo>
                    <a:lnTo>
                      <a:pt x="485" y="50"/>
                    </a:lnTo>
                    <a:lnTo>
                      <a:pt x="488" y="50"/>
                    </a:lnTo>
                    <a:lnTo>
                      <a:pt x="488" y="46"/>
                    </a:lnTo>
                    <a:lnTo>
                      <a:pt x="488" y="50"/>
                    </a:lnTo>
                    <a:lnTo>
                      <a:pt x="491" y="50"/>
                    </a:lnTo>
                    <a:lnTo>
                      <a:pt x="491" y="43"/>
                    </a:lnTo>
                    <a:lnTo>
                      <a:pt x="491" y="46"/>
                    </a:lnTo>
                    <a:lnTo>
                      <a:pt x="494" y="50"/>
                    </a:lnTo>
                    <a:lnTo>
                      <a:pt x="494" y="46"/>
                    </a:lnTo>
                    <a:lnTo>
                      <a:pt x="497" y="50"/>
                    </a:lnTo>
                    <a:lnTo>
                      <a:pt x="497" y="46"/>
                    </a:lnTo>
                    <a:lnTo>
                      <a:pt x="501" y="46"/>
                    </a:lnTo>
                    <a:lnTo>
                      <a:pt x="501" y="50"/>
                    </a:lnTo>
                    <a:lnTo>
                      <a:pt x="504" y="46"/>
                    </a:lnTo>
                    <a:lnTo>
                      <a:pt x="504" y="50"/>
                    </a:lnTo>
                    <a:lnTo>
                      <a:pt x="508" y="54"/>
                    </a:lnTo>
                    <a:lnTo>
                      <a:pt x="508" y="46"/>
                    </a:lnTo>
                    <a:lnTo>
                      <a:pt x="508" y="50"/>
                    </a:lnTo>
                    <a:lnTo>
                      <a:pt x="511" y="43"/>
                    </a:lnTo>
                    <a:lnTo>
                      <a:pt x="511" y="50"/>
                    </a:lnTo>
                    <a:lnTo>
                      <a:pt x="511" y="46"/>
                    </a:lnTo>
                    <a:lnTo>
                      <a:pt x="514" y="50"/>
                    </a:lnTo>
                    <a:lnTo>
                      <a:pt x="514" y="46"/>
                    </a:lnTo>
                    <a:lnTo>
                      <a:pt x="514" y="50"/>
                    </a:lnTo>
                    <a:lnTo>
                      <a:pt x="517" y="46"/>
                    </a:lnTo>
                    <a:lnTo>
                      <a:pt x="517" y="50"/>
                    </a:lnTo>
                    <a:lnTo>
                      <a:pt x="520" y="50"/>
                    </a:lnTo>
                    <a:lnTo>
                      <a:pt x="523" y="46"/>
                    </a:lnTo>
                    <a:lnTo>
                      <a:pt x="523" y="43"/>
                    </a:lnTo>
                    <a:lnTo>
                      <a:pt x="523" y="46"/>
                    </a:lnTo>
                    <a:lnTo>
                      <a:pt x="527" y="43"/>
                    </a:lnTo>
                    <a:lnTo>
                      <a:pt x="527" y="46"/>
                    </a:lnTo>
                    <a:lnTo>
                      <a:pt x="527" y="50"/>
                    </a:lnTo>
                    <a:lnTo>
                      <a:pt x="527" y="46"/>
                    </a:lnTo>
                    <a:lnTo>
                      <a:pt x="530" y="50"/>
                    </a:lnTo>
                    <a:lnTo>
                      <a:pt x="530" y="43"/>
                    </a:lnTo>
                    <a:lnTo>
                      <a:pt x="530" y="50"/>
                    </a:lnTo>
                    <a:lnTo>
                      <a:pt x="534" y="46"/>
                    </a:lnTo>
                    <a:lnTo>
                      <a:pt x="534" y="50"/>
                    </a:lnTo>
                    <a:lnTo>
                      <a:pt x="534" y="46"/>
                    </a:lnTo>
                    <a:lnTo>
                      <a:pt x="537" y="43"/>
                    </a:lnTo>
                    <a:lnTo>
                      <a:pt x="537" y="50"/>
                    </a:lnTo>
                    <a:lnTo>
                      <a:pt x="540" y="43"/>
                    </a:lnTo>
                    <a:lnTo>
                      <a:pt x="543" y="46"/>
                    </a:lnTo>
                    <a:lnTo>
                      <a:pt x="543" y="50"/>
                    </a:lnTo>
                    <a:lnTo>
                      <a:pt x="543" y="46"/>
                    </a:lnTo>
                    <a:lnTo>
                      <a:pt x="546" y="50"/>
                    </a:lnTo>
                    <a:lnTo>
                      <a:pt x="546" y="46"/>
                    </a:lnTo>
                    <a:lnTo>
                      <a:pt x="546" y="39"/>
                    </a:lnTo>
                    <a:lnTo>
                      <a:pt x="546" y="46"/>
                    </a:lnTo>
                    <a:lnTo>
                      <a:pt x="549" y="43"/>
                    </a:lnTo>
                    <a:lnTo>
                      <a:pt x="549" y="39"/>
                    </a:lnTo>
                    <a:lnTo>
                      <a:pt x="549" y="50"/>
                    </a:lnTo>
                    <a:lnTo>
                      <a:pt x="549" y="43"/>
                    </a:lnTo>
                    <a:lnTo>
                      <a:pt x="553" y="46"/>
                    </a:lnTo>
                    <a:lnTo>
                      <a:pt x="553" y="39"/>
                    </a:lnTo>
                    <a:lnTo>
                      <a:pt x="553" y="46"/>
                    </a:lnTo>
                    <a:lnTo>
                      <a:pt x="553" y="43"/>
                    </a:lnTo>
                    <a:lnTo>
                      <a:pt x="557" y="46"/>
                    </a:lnTo>
                    <a:lnTo>
                      <a:pt x="557" y="43"/>
                    </a:lnTo>
                    <a:lnTo>
                      <a:pt x="557" y="46"/>
                    </a:lnTo>
                    <a:lnTo>
                      <a:pt x="560" y="43"/>
                    </a:lnTo>
                    <a:lnTo>
                      <a:pt x="560" y="39"/>
                    </a:lnTo>
                    <a:lnTo>
                      <a:pt x="560" y="43"/>
                    </a:lnTo>
                    <a:lnTo>
                      <a:pt x="563" y="46"/>
                    </a:lnTo>
                    <a:lnTo>
                      <a:pt x="563" y="39"/>
                    </a:lnTo>
                    <a:lnTo>
                      <a:pt x="563" y="43"/>
                    </a:lnTo>
                    <a:lnTo>
                      <a:pt x="566" y="46"/>
                    </a:lnTo>
                    <a:lnTo>
                      <a:pt x="566" y="43"/>
                    </a:lnTo>
                    <a:lnTo>
                      <a:pt x="569" y="43"/>
                    </a:lnTo>
                    <a:lnTo>
                      <a:pt x="569" y="46"/>
                    </a:lnTo>
                    <a:lnTo>
                      <a:pt x="569" y="39"/>
                    </a:lnTo>
                    <a:lnTo>
                      <a:pt x="572" y="43"/>
                    </a:lnTo>
                    <a:lnTo>
                      <a:pt x="572" y="46"/>
                    </a:lnTo>
                    <a:lnTo>
                      <a:pt x="572" y="43"/>
                    </a:lnTo>
                    <a:lnTo>
                      <a:pt x="576" y="43"/>
                    </a:lnTo>
                    <a:lnTo>
                      <a:pt x="579" y="43"/>
                    </a:lnTo>
                    <a:lnTo>
                      <a:pt x="579" y="46"/>
                    </a:lnTo>
                    <a:lnTo>
                      <a:pt x="579" y="39"/>
                    </a:lnTo>
                    <a:lnTo>
                      <a:pt x="583" y="50"/>
                    </a:lnTo>
                    <a:lnTo>
                      <a:pt x="583" y="39"/>
                    </a:lnTo>
                    <a:lnTo>
                      <a:pt x="583" y="43"/>
                    </a:lnTo>
                    <a:lnTo>
                      <a:pt x="583" y="39"/>
                    </a:lnTo>
                    <a:lnTo>
                      <a:pt x="586" y="39"/>
                    </a:lnTo>
                    <a:lnTo>
                      <a:pt x="586" y="43"/>
                    </a:lnTo>
                    <a:lnTo>
                      <a:pt x="589" y="43"/>
                    </a:lnTo>
                    <a:lnTo>
                      <a:pt x="589" y="46"/>
                    </a:lnTo>
                    <a:lnTo>
                      <a:pt x="589" y="39"/>
                    </a:lnTo>
                    <a:lnTo>
                      <a:pt x="589" y="35"/>
                    </a:lnTo>
                    <a:lnTo>
                      <a:pt x="592" y="43"/>
                    </a:lnTo>
                    <a:lnTo>
                      <a:pt x="592" y="46"/>
                    </a:lnTo>
                    <a:lnTo>
                      <a:pt x="592" y="39"/>
                    </a:lnTo>
                    <a:lnTo>
                      <a:pt x="592" y="43"/>
                    </a:lnTo>
                    <a:lnTo>
                      <a:pt x="595" y="39"/>
                    </a:lnTo>
                    <a:lnTo>
                      <a:pt x="595" y="46"/>
                    </a:lnTo>
                    <a:lnTo>
                      <a:pt x="595" y="43"/>
                    </a:lnTo>
                    <a:lnTo>
                      <a:pt x="598" y="43"/>
                    </a:lnTo>
                    <a:lnTo>
                      <a:pt x="598" y="46"/>
                    </a:lnTo>
                    <a:lnTo>
                      <a:pt x="598" y="35"/>
                    </a:lnTo>
                    <a:lnTo>
                      <a:pt x="598" y="46"/>
                    </a:lnTo>
                    <a:lnTo>
                      <a:pt x="602" y="39"/>
                    </a:lnTo>
                    <a:lnTo>
                      <a:pt x="602" y="43"/>
                    </a:lnTo>
                    <a:lnTo>
                      <a:pt x="602" y="39"/>
                    </a:lnTo>
                    <a:lnTo>
                      <a:pt x="606" y="39"/>
                    </a:lnTo>
                    <a:lnTo>
                      <a:pt x="606" y="43"/>
                    </a:lnTo>
                    <a:lnTo>
                      <a:pt x="609" y="43"/>
                    </a:lnTo>
                    <a:lnTo>
                      <a:pt x="609" y="39"/>
                    </a:lnTo>
                    <a:lnTo>
                      <a:pt x="612" y="35"/>
                    </a:lnTo>
                    <a:lnTo>
                      <a:pt x="612" y="43"/>
                    </a:lnTo>
                    <a:lnTo>
                      <a:pt x="612" y="39"/>
                    </a:lnTo>
                    <a:lnTo>
                      <a:pt x="612" y="43"/>
                    </a:lnTo>
                    <a:lnTo>
                      <a:pt x="615" y="43"/>
                    </a:lnTo>
                    <a:lnTo>
                      <a:pt x="615" y="39"/>
                    </a:lnTo>
                    <a:lnTo>
                      <a:pt x="615" y="43"/>
                    </a:lnTo>
                    <a:lnTo>
                      <a:pt x="618" y="43"/>
                    </a:lnTo>
                    <a:lnTo>
                      <a:pt x="618" y="39"/>
                    </a:lnTo>
                    <a:lnTo>
                      <a:pt x="618" y="43"/>
                    </a:lnTo>
                    <a:lnTo>
                      <a:pt x="621" y="39"/>
                    </a:lnTo>
                    <a:lnTo>
                      <a:pt x="624" y="39"/>
                    </a:lnTo>
                    <a:lnTo>
                      <a:pt x="624" y="46"/>
                    </a:lnTo>
                    <a:lnTo>
                      <a:pt x="624" y="39"/>
                    </a:lnTo>
                    <a:lnTo>
                      <a:pt x="628" y="35"/>
                    </a:lnTo>
                    <a:lnTo>
                      <a:pt x="628" y="46"/>
                    </a:lnTo>
                    <a:lnTo>
                      <a:pt x="632" y="39"/>
                    </a:lnTo>
                    <a:lnTo>
                      <a:pt x="632" y="43"/>
                    </a:lnTo>
                    <a:lnTo>
                      <a:pt x="632" y="39"/>
                    </a:lnTo>
                    <a:lnTo>
                      <a:pt x="635" y="39"/>
                    </a:lnTo>
                    <a:lnTo>
                      <a:pt x="635" y="46"/>
                    </a:lnTo>
                    <a:lnTo>
                      <a:pt x="638" y="43"/>
                    </a:lnTo>
                    <a:lnTo>
                      <a:pt x="641" y="39"/>
                    </a:lnTo>
                  </a:path>
                </a:pathLst>
              </a:custGeom>
              <a:noFill/>
              <a:ln w="12700" cmpd="sng">
                <a:solidFill>
                  <a:srgbClr val="008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33862" name="Text Box 114"/>
            <p:cNvSpPr txBox="1">
              <a:spLocks noChangeAspect="1" noChangeArrowheads="1"/>
            </p:cNvSpPr>
            <p:nvPr/>
          </p:nvSpPr>
          <p:spPr bwMode="auto">
            <a:xfrm>
              <a:off x="1064" y="2043"/>
              <a:ext cx="679" cy="1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spcBef>
                  <a:spcPct val="50000"/>
                </a:spcBef>
              </a:pPr>
              <a:r>
                <a:rPr lang="en-US" sz="1400">
                  <a:solidFill>
                    <a:srgbClr val="008000"/>
                  </a:solidFill>
                  <a:latin typeface="Arial Narrow" pitchFamily="34" charset="0"/>
                </a:rPr>
                <a:t>AQP4</a:t>
              </a:r>
            </a:p>
          </p:txBody>
        </p:sp>
        <p:sp>
          <p:nvSpPr>
            <p:cNvPr id="33863" name="Rectangle 115"/>
            <p:cNvSpPr>
              <a:spLocks noChangeArrowheads="1"/>
            </p:cNvSpPr>
            <p:nvPr/>
          </p:nvSpPr>
          <p:spPr bwMode="auto">
            <a:xfrm>
              <a:off x="355" y="2185"/>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7.5</a:t>
              </a:r>
              <a:endParaRPr lang="en-US" sz="1400">
                <a:solidFill>
                  <a:schemeClr val="tx1"/>
                </a:solidFill>
                <a:latin typeface="Arial Narrow" pitchFamily="34" charset="0"/>
              </a:endParaRPr>
            </a:p>
          </p:txBody>
        </p:sp>
        <p:sp>
          <p:nvSpPr>
            <p:cNvPr id="33864" name="Line 365"/>
            <p:cNvSpPr>
              <a:spLocks noChangeShapeType="1"/>
            </p:cNvSpPr>
            <p:nvPr/>
          </p:nvSpPr>
          <p:spPr bwMode="auto">
            <a:xfrm>
              <a:off x="556" y="1927"/>
              <a:ext cx="58"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65" name="Rectangle 366"/>
            <p:cNvSpPr>
              <a:spLocks noChangeArrowheads="1"/>
            </p:cNvSpPr>
            <p:nvPr/>
          </p:nvSpPr>
          <p:spPr bwMode="auto">
            <a:xfrm>
              <a:off x="361" y="1856"/>
              <a:ext cx="128" cy="1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400">
                  <a:solidFill>
                    <a:srgbClr val="000000"/>
                  </a:solidFill>
                  <a:latin typeface="Arial Narrow" pitchFamily="34" charset="0"/>
                </a:rPr>
                <a:t>7.3</a:t>
              </a:r>
              <a:endParaRPr lang="en-US" sz="1400">
                <a:solidFill>
                  <a:schemeClr val="tx1"/>
                </a:solidFill>
                <a:latin typeface="Arial Narrow" pitchFamily="34" charset="0"/>
              </a:endParaRPr>
            </a:p>
          </p:txBody>
        </p:sp>
      </p:grpSp>
      <p:sp>
        <p:nvSpPr>
          <p:cNvPr id="33797" name="Rectangle 368"/>
          <p:cNvSpPr>
            <a:spLocks noChangeArrowheads="1"/>
          </p:cNvSpPr>
          <p:nvPr/>
        </p:nvSpPr>
        <p:spPr bwMode="auto">
          <a:xfrm>
            <a:off x="0" y="11430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4000" i="1">
                <a:solidFill>
                  <a:schemeClr val="tx2"/>
                </a:solidFill>
                <a:latin typeface="Arial Narrow" pitchFamily="34" charset="0"/>
              </a:rPr>
              <a:t>Xenopus</a:t>
            </a:r>
            <a:r>
              <a:rPr lang="en-US" sz="4000">
                <a:solidFill>
                  <a:schemeClr val="tx2"/>
                </a:solidFill>
                <a:latin typeface="Arial Narrow" pitchFamily="34" charset="0"/>
              </a:rPr>
              <a:t> oocytes:</a:t>
            </a:r>
            <a:br>
              <a:rPr lang="en-US" sz="4000">
                <a:solidFill>
                  <a:schemeClr val="tx2"/>
                </a:solidFill>
                <a:latin typeface="Arial Narrow" pitchFamily="34" charset="0"/>
              </a:rPr>
            </a:br>
            <a:r>
              <a:rPr lang="en-US" sz="4000">
                <a:solidFill>
                  <a:schemeClr val="tx2"/>
                </a:solidFill>
                <a:latin typeface="Arial Narrow" pitchFamily="34" charset="0"/>
              </a:rPr>
              <a:t>Surface pH Summary</a:t>
            </a:r>
            <a:endParaRPr lang="en-US" sz="4000" baseline="-25000">
              <a:solidFill>
                <a:schemeClr val="tx2"/>
              </a:solidFill>
              <a:latin typeface="Arial Narrow" pitchFamily="34" charset="0"/>
            </a:endParaRPr>
          </a:p>
        </p:txBody>
      </p:sp>
      <p:grpSp>
        <p:nvGrpSpPr>
          <p:cNvPr id="33999" name="Group 375"/>
          <p:cNvGrpSpPr>
            <a:grpSpLocks/>
          </p:cNvGrpSpPr>
          <p:nvPr/>
        </p:nvGrpSpPr>
        <p:grpSpPr bwMode="auto">
          <a:xfrm>
            <a:off x="2273300" y="1228725"/>
            <a:ext cx="4565650" cy="0"/>
            <a:chOff x="0" y="672"/>
            <a:chExt cx="2876" cy="0"/>
          </a:xfrm>
        </p:grpSpPr>
        <p:sp>
          <p:nvSpPr>
            <p:cNvPr id="33800" name="Line 376"/>
            <p:cNvSpPr>
              <a:spLocks noChangeShapeType="1"/>
            </p:cNvSpPr>
            <p:nvPr/>
          </p:nvSpPr>
          <p:spPr bwMode="auto">
            <a:xfrm>
              <a:off x="0"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3801" name="Line 377"/>
            <p:cNvSpPr>
              <a:spLocks noChangeShapeType="1"/>
            </p:cNvSpPr>
            <p:nvPr/>
          </p:nvSpPr>
          <p:spPr bwMode="auto">
            <a:xfrm>
              <a:off x="1436"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75" name="Rectangle 203"/>
          <p:cNvSpPr>
            <a:spLocks noChangeArrowheads="1"/>
          </p:cNvSpPr>
          <p:nvPr/>
        </p:nvSpPr>
        <p:spPr bwMode="auto">
          <a:xfrm>
            <a:off x="4780937" y="6433938"/>
            <a:ext cx="400590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r>
              <a:rPr lang="en-US" sz="2000" dirty="0">
                <a:latin typeface="Arial Narrow" pitchFamily="34" charset="0"/>
              </a:rPr>
              <a:t> </a:t>
            </a:r>
            <a:r>
              <a:rPr lang="en-US" sz="2000" dirty="0" smtClean="0">
                <a:latin typeface="Arial Narrow" pitchFamily="34" charset="0"/>
              </a:rPr>
              <a:t>Musa-Aziz R, Chen LM, et </a:t>
            </a:r>
            <a:r>
              <a:rPr lang="en-US" sz="2000" dirty="0">
                <a:latin typeface="Arial Narrow" pitchFamily="34" charset="0"/>
              </a:rPr>
              <a:t>al, </a:t>
            </a:r>
            <a:r>
              <a:rPr lang="en-US" sz="2000" i="1" dirty="0">
                <a:latin typeface="Arial Narrow" pitchFamily="34" charset="0"/>
              </a:rPr>
              <a:t>PNAS</a:t>
            </a:r>
            <a:r>
              <a:rPr lang="en-US" sz="2000" dirty="0">
                <a:latin typeface="Arial Narrow" pitchFamily="34" charset="0"/>
              </a:rPr>
              <a:t>, 2009</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4"/>
          <p:cNvSpPr>
            <a:spLocks noChangeArrowheads="1"/>
          </p:cNvSpPr>
          <p:nvPr/>
        </p:nvSpPr>
        <p:spPr bwMode="auto">
          <a:xfrm>
            <a:off x="0" y="114300"/>
            <a:ext cx="9144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algn="ctr" eaLnBrk="0" hangingPunct="0">
              <a:lnSpc>
                <a:spcPct val="80000"/>
              </a:lnSpc>
            </a:pPr>
            <a:r>
              <a:rPr lang="en-US" sz="4000" i="1">
                <a:solidFill>
                  <a:schemeClr val="tx2"/>
                </a:solidFill>
                <a:latin typeface="Arial Narrow" pitchFamily="34" charset="0"/>
              </a:rPr>
              <a:t>Xenopus</a:t>
            </a:r>
            <a:r>
              <a:rPr lang="en-US" sz="4000">
                <a:solidFill>
                  <a:schemeClr val="tx2"/>
                </a:solidFill>
                <a:latin typeface="Arial Narrow" pitchFamily="34" charset="0"/>
              </a:rPr>
              <a:t> oocytes:</a:t>
            </a:r>
            <a:br>
              <a:rPr lang="en-US" sz="4000">
                <a:solidFill>
                  <a:schemeClr val="tx2"/>
                </a:solidFill>
                <a:latin typeface="Arial Narrow" pitchFamily="34" charset="0"/>
              </a:rPr>
            </a:br>
            <a:r>
              <a:rPr lang="en-US" sz="4000">
                <a:solidFill>
                  <a:schemeClr val="tx2"/>
                </a:solidFill>
                <a:latin typeface="Arial Narrow" pitchFamily="34" charset="0"/>
              </a:rPr>
              <a:t>Subtract Day-Matched H</a:t>
            </a:r>
            <a:r>
              <a:rPr lang="en-US" sz="4000" baseline="-25000">
                <a:solidFill>
                  <a:schemeClr val="tx2"/>
                </a:solidFill>
                <a:latin typeface="Arial Narrow" pitchFamily="34" charset="0"/>
              </a:rPr>
              <a:t>2</a:t>
            </a:r>
            <a:r>
              <a:rPr lang="en-US" sz="4000">
                <a:solidFill>
                  <a:schemeClr val="tx2"/>
                </a:solidFill>
                <a:latin typeface="Arial Narrow" pitchFamily="34" charset="0"/>
              </a:rPr>
              <a:t>O Background</a:t>
            </a:r>
            <a:endParaRPr lang="en-US" sz="4000" baseline="-25000">
              <a:solidFill>
                <a:schemeClr val="tx2"/>
              </a:solidFill>
              <a:latin typeface="Arial Narrow" pitchFamily="34" charset="0"/>
            </a:endParaRPr>
          </a:p>
        </p:txBody>
      </p:sp>
      <p:grpSp>
        <p:nvGrpSpPr>
          <p:cNvPr id="2" name="Group 126"/>
          <p:cNvGrpSpPr>
            <a:grpSpLocks/>
          </p:cNvGrpSpPr>
          <p:nvPr/>
        </p:nvGrpSpPr>
        <p:grpSpPr bwMode="auto">
          <a:xfrm>
            <a:off x="2273300" y="1228725"/>
            <a:ext cx="4565650" cy="0"/>
            <a:chOff x="0" y="672"/>
            <a:chExt cx="2876" cy="0"/>
          </a:xfrm>
        </p:grpSpPr>
        <p:sp>
          <p:nvSpPr>
            <p:cNvPr id="34966" name="Line 127"/>
            <p:cNvSpPr>
              <a:spLocks noChangeShapeType="1"/>
            </p:cNvSpPr>
            <p:nvPr/>
          </p:nvSpPr>
          <p:spPr bwMode="auto">
            <a:xfrm>
              <a:off x="0"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67" name="Line 128"/>
            <p:cNvSpPr>
              <a:spLocks noChangeShapeType="1"/>
            </p:cNvSpPr>
            <p:nvPr/>
          </p:nvSpPr>
          <p:spPr bwMode="auto">
            <a:xfrm>
              <a:off x="1436" y="672"/>
              <a:ext cx="1440" cy="0"/>
            </a:xfrm>
            <a:prstGeom prst="line">
              <a:avLst/>
            </a:prstGeom>
            <a:noFill/>
            <a:ln w="19050">
              <a:solidFill>
                <a:srgbClr val="F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07731" name="Rectangle 147"/>
          <p:cNvSpPr>
            <a:spLocks noChangeArrowheads="1"/>
          </p:cNvSpPr>
          <p:nvPr/>
        </p:nvSpPr>
        <p:spPr bwMode="auto">
          <a:xfrm rot="-5400000">
            <a:off x="2381250" y="3452813"/>
            <a:ext cx="446088"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AQP1</a:t>
            </a:r>
            <a:endParaRPr lang="en-US" sz="1600">
              <a:solidFill>
                <a:schemeClr val="tx1"/>
              </a:solidFill>
              <a:latin typeface="Arial Narrow" pitchFamily="34" charset="0"/>
            </a:endParaRPr>
          </a:p>
        </p:txBody>
      </p:sp>
      <p:sp>
        <p:nvSpPr>
          <p:cNvPr id="707736" name="Rectangle 152"/>
          <p:cNvSpPr>
            <a:spLocks noChangeArrowheads="1"/>
          </p:cNvSpPr>
          <p:nvPr/>
        </p:nvSpPr>
        <p:spPr bwMode="auto">
          <a:xfrm rot="-5400000">
            <a:off x="2714626" y="3454400"/>
            <a:ext cx="4445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AQP4</a:t>
            </a:r>
            <a:endParaRPr lang="en-US" sz="1600">
              <a:solidFill>
                <a:schemeClr val="tx1"/>
              </a:solidFill>
              <a:latin typeface="Arial Narrow" pitchFamily="34" charset="0"/>
            </a:endParaRPr>
          </a:p>
        </p:txBody>
      </p:sp>
      <p:sp>
        <p:nvSpPr>
          <p:cNvPr id="707739" name="Rectangle 155"/>
          <p:cNvSpPr>
            <a:spLocks noChangeArrowheads="1"/>
          </p:cNvSpPr>
          <p:nvPr/>
        </p:nvSpPr>
        <p:spPr bwMode="auto">
          <a:xfrm rot="-5400000">
            <a:off x="3050382" y="3455194"/>
            <a:ext cx="446087"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AQP5</a:t>
            </a:r>
            <a:endParaRPr lang="en-US" sz="1600">
              <a:solidFill>
                <a:schemeClr val="tx1"/>
              </a:solidFill>
              <a:latin typeface="Arial Narrow" pitchFamily="34" charset="0"/>
            </a:endParaRPr>
          </a:p>
        </p:txBody>
      </p:sp>
      <p:sp>
        <p:nvSpPr>
          <p:cNvPr id="707744" name="Rectangle 160"/>
          <p:cNvSpPr>
            <a:spLocks noChangeArrowheads="1"/>
          </p:cNvSpPr>
          <p:nvPr/>
        </p:nvSpPr>
        <p:spPr bwMode="auto">
          <a:xfrm rot="-5400000">
            <a:off x="3405188" y="3446462"/>
            <a:ext cx="40798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AmtB</a:t>
            </a:r>
            <a:endParaRPr lang="en-US" sz="1600">
              <a:solidFill>
                <a:schemeClr val="tx1"/>
              </a:solidFill>
              <a:latin typeface="Arial Narrow" pitchFamily="34" charset="0"/>
            </a:endParaRPr>
          </a:p>
        </p:txBody>
      </p:sp>
      <p:grpSp>
        <p:nvGrpSpPr>
          <p:cNvPr id="3" name="Group 225"/>
          <p:cNvGrpSpPr>
            <a:grpSpLocks/>
          </p:cNvGrpSpPr>
          <p:nvPr/>
        </p:nvGrpSpPr>
        <p:grpSpPr bwMode="auto">
          <a:xfrm>
            <a:off x="3321050" y="2493963"/>
            <a:ext cx="579438" cy="744537"/>
            <a:chOff x="1552" y="1259"/>
            <a:chExt cx="365" cy="469"/>
          </a:xfrm>
        </p:grpSpPr>
        <p:sp>
          <p:nvSpPr>
            <p:cNvPr id="34961" name="Text Box 129"/>
            <p:cNvSpPr txBox="1">
              <a:spLocks noChangeArrowheads="1"/>
            </p:cNvSpPr>
            <p:nvPr/>
          </p:nvSpPr>
          <p:spPr bwMode="auto">
            <a:xfrm>
              <a:off x="1552" y="1259"/>
              <a:ext cx="36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(16)</a:t>
              </a:r>
            </a:p>
          </p:txBody>
        </p:sp>
        <p:sp>
          <p:nvSpPr>
            <p:cNvPr id="34962" name="Rectangle 158"/>
            <p:cNvSpPr>
              <a:spLocks noChangeArrowheads="1"/>
            </p:cNvSpPr>
            <p:nvPr/>
          </p:nvSpPr>
          <p:spPr bwMode="auto">
            <a:xfrm>
              <a:off x="1655" y="1514"/>
              <a:ext cx="164" cy="214"/>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4" name="Group 224"/>
            <p:cNvGrpSpPr>
              <a:grpSpLocks/>
            </p:cNvGrpSpPr>
            <p:nvPr/>
          </p:nvGrpSpPr>
          <p:grpSpPr bwMode="auto">
            <a:xfrm>
              <a:off x="1702" y="1468"/>
              <a:ext cx="67" cy="46"/>
              <a:chOff x="1702" y="1468"/>
              <a:chExt cx="67" cy="46"/>
            </a:xfrm>
          </p:grpSpPr>
          <p:sp>
            <p:nvSpPr>
              <p:cNvPr id="34964" name="Line 159"/>
              <p:cNvSpPr>
                <a:spLocks noChangeShapeType="1"/>
              </p:cNvSpPr>
              <p:nvPr/>
            </p:nvSpPr>
            <p:spPr bwMode="auto">
              <a:xfrm flipV="1">
                <a:off x="1737" y="1468"/>
                <a:ext cx="1" cy="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965" name="Line 161"/>
              <p:cNvSpPr>
                <a:spLocks noChangeShapeType="1"/>
              </p:cNvSpPr>
              <p:nvPr/>
            </p:nvSpPr>
            <p:spPr bwMode="auto">
              <a:xfrm>
                <a:off x="1702" y="146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707749" name="Rectangle 165"/>
          <p:cNvSpPr>
            <a:spLocks noChangeArrowheads="1"/>
          </p:cNvSpPr>
          <p:nvPr/>
        </p:nvSpPr>
        <p:spPr bwMode="auto">
          <a:xfrm rot="-5400000">
            <a:off x="3700463" y="3457575"/>
            <a:ext cx="45402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RhAG</a:t>
            </a:r>
            <a:endParaRPr lang="en-US" sz="1600">
              <a:solidFill>
                <a:schemeClr val="tx1"/>
              </a:solidFill>
              <a:latin typeface="Arial Narrow" pitchFamily="34" charset="0"/>
            </a:endParaRPr>
          </a:p>
        </p:txBody>
      </p:sp>
      <p:grpSp>
        <p:nvGrpSpPr>
          <p:cNvPr id="5" name="Group 226"/>
          <p:cNvGrpSpPr>
            <a:grpSpLocks/>
          </p:cNvGrpSpPr>
          <p:nvPr/>
        </p:nvGrpSpPr>
        <p:grpSpPr bwMode="auto">
          <a:xfrm>
            <a:off x="3314700" y="3895725"/>
            <a:ext cx="598488" cy="922338"/>
            <a:chOff x="1548" y="2142"/>
            <a:chExt cx="377" cy="581"/>
          </a:xfrm>
        </p:grpSpPr>
        <p:sp>
          <p:nvSpPr>
            <p:cNvPr id="34957" name="Rectangle 162"/>
            <p:cNvSpPr>
              <a:spLocks noChangeArrowheads="1"/>
            </p:cNvSpPr>
            <p:nvPr/>
          </p:nvSpPr>
          <p:spPr bwMode="auto">
            <a:xfrm>
              <a:off x="1655" y="2142"/>
              <a:ext cx="164" cy="350"/>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958" name="Line 163"/>
            <p:cNvSpPr>
              <a:spLocks noChangeShapeType="1"/>
            </p:cNvSpPr>
            <p:nvPr/>
          </p:nvSpPr>
          <p:spPr bwMode="auto">
            <a:xfrm>
              <a:off x="1702" y="253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59" name="Line 170"/>
            <p:cNvSpPr>
              <a:spLocks noChangeShapeType="1"/>
            </p:cNvSpPr>
            <p:nvPr/>
          </p:nvSpPr>
          <p:spPr bwMode="auto">
            <a:xfrm>
              <a:off x="1737" y="2490"/>
              <a:ext cx="0" cy="4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60" name="Text Box 173"/>
            <p:cNvSpPr txBox="1">
              <a:spLocks noChangeArrowheads="1"/>
            </p:cNvSpPr>
            <p:nvPr/>
          </p:nvSpPr>
          <p:spPr bwMode="auto">
            <a:xfrm>
              <a:off x="1548" y="2511"/>
              <a:ext cx="377"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(16)</a:t>
              </a:r>
            </a:p>
          </p:txBody>
        </p:sp>
      </p:grpSp>
      <p:grpSp>
        <p:nvGrpSpPr>
          <p:cNvPr id="6" name="Group 229"/>
          <p:cNvGrpSpPr>
            <a:grpSpLocks/>
          </p:cNvGrpSpPr>
          <p:nvPr/>
        </p:nvGrpSpPr>
        <p:grpSpPr bwMode="auto">
          <a:xfrm>
            <a:off x="3622675" y="3895725"/>
            <a:ext cx="617538" cy="995363"/>
            <a:chOff x="1742" y="2142"/>
            <a:chExt cx="389" cy="627"/>
          </a:xfrm>
        </p:grpSpPr>
        <p:sp>
          <p:nvSpPr>
            <p:cNvPr id="34952" name="Rectangle 166"/>
            <p:cNvSpPr>
              <a:spLocks noChangeArrowheads="1"/>
            </p:cNvSpPr>
            <p:nvPr/>
          </p:nvSpPr>
          <p:spPr bwMode="auto">
            <a:xfrm>
              <a:off x="1857" y="2142"/>
              <a:ext cx="164" cy="396"/>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7" name="Group 228"/>
            <p:cNvGrpSpPr>
              <a:grpSpLocks/>
            </p:cNvGrpSpPr>
            <p:nvPr/>
          </p:nvGrpSpPr>
          <p:grpSpPr bwMode="auto">
            <a:xfrm>
              <a:off x="1904" y="2538"/>
              <a:ext cx="67" cy="50"/>
              <a:chOff x="1904" y="2538"/>
              <a:chExt cx="67" cy="50"/>
            </a:xfrm>
          </p:grpSpPr>
          <p:sp>
            <p:nvSpPr>
              <p:cNvPr id="34955" name="Line 167"/>
              <p:cNvSpPr>
                <a:spLocks noChangeShapeType="1"/>
              </p:cNvSpPr>
              <p:nvPr/>
            </p:nvSpPr>
            <p:spPr bwMode="auto">
              <a:xfrm>
                <a:off x="1904" y="258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56" name="Line 171"/>
              <p:cNvSpPr>
                <a:spLocks noChangeShapeType="1"/>
              </p:cNvSpPr>
              <p:nvPr/>
            </p:nvSpPr>
            <p:spPr bwMode="auto">
              <a:xfrm>
                <a:off x="1939" y="2538"/>
                <a:ext cx="0" cy="5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954" name="Text Box 174"/>
            <p:cNvSpPr txBox="1">
              <a:spLocks noChangeArrowheads="1"/>
            </p:cNvSpPr>
            <p:nvPr/>
          </p:nvSpPr>
          <p:spPr bwMode="auto">
            <a:xfrm>
              <a:off x="1742" y="2557"/>
              <a:ext cx="389"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(24)</a:t>
              </a:r>
            </a:p>
          </p:txBody>
        </p:sp>
      </p:grpSp>
      <p:grpSp>
        <p:nvGrpSpPr>
          <p:cNvPr id="8" name="Group 222"/>
          <p:cNvGrpSpPr>
            <a:grpSpLocks/>
          </p:cNvGrpSpPr>
          <p:nvPr/>
        </p:nvGrpSpPr>
        <p:grpSpPr bwMode="auto">
          <a:xfrm>
            <a:off x="2984500" y="3895725"/>
            <a:ext cx="587375" cy="449263"/>
            <a:chOff x="1340" y="2142"/>
            <a:chExt cx="370" cy="283"/>
          </a:xfrm>
        </p:grpSpPr>
        <p:sp>
          <p:nvSpPr>
            <p:cNvPr id="34947" name="Rectangle 156"/>
            <p:cNvSpPr>
              <a:spLocks noChangeArrowheads="1"/>
            </p:cNvSpPr>
            <p:nvPr/>
          </p:nvSpPr>
          <p:spPr bwMode="auto">
            <a:xfrm>
              <a:off x="1443" y="2142"/>
              <a:ext cx="164" cy="53"/>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9" name="Group 221"/>
            <p:cNvGrpSpPr>
              <a:grpSpLocks/>
            </p:cNvGrpSpPr>
            <p:nvPr/>
          </p:nvGrpSpPr>
          <p:grpSpPr bwMode="auto">
            <a:xfrm>
              <a:off x="1490" y="2195"/>
              <a:ext cx="67" cy="31"/>
              <a:chOff x="1490" y="2195"/>
              <a:chExt cx="67" cy="31"/>
            </a:xfrm>
          </p:grpSpPr>
          <p:sp>
            <p:nvSpPr>
              <p:cNvPr id="34950" name="Line 157"/>
              <p:cNvSpPr>
                <a:spLocks noChangeShapeType="1"/>
              </p:cNvSpPr>
              <p:nvPr/>
            </p:nvSpPr>
            <p:spPr bwMode="auto">
              <a:xfrm>
                <a:off x="1490" y="222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51" name="Line 172"/>
              <p:cNvSpPr>
                <a:spLocks noChangeShapeType="1"/>
              </p:cNvSpPr>
              <p:nvPr/>
            </p:nvSpPr>
            <p:spPr bwMode="auto">
              <a:xfrm>
                <a:off x="1525" y="2195"/>
                <a:ext cx="0" cy="29"/>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949" name="Text Box 175"/>
            <p:cNvSpPr txBox="1">
              <a:spLocks noChangeArrowheads="1"/>
            </p:cNvSpPr>
            <p:nvPr/>
          </p:nvSpPr>
          <p:spPr bwMode="auto">
            <a:xfrm>
              <a:off x="1340" y="2213"/>
              <a:ext cx="37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(17)</a:t>
              </a:r>
            </a:p>
          </p:txBody>
        </p:sp>
      </p:grpSp>
      <p:grpSp>
        <p:nvGrpSpPr>
          <p:cNvPr id="10" name="Group 217"/>
          <p:cNvGrpSpPr>
            <a:grpSpLocks/>
          </p:cNvGrpSpPr>
          <p:nvPr/>
        </p:nvGrpSpPr>
        <p:grpSpPr bwMode="auto">
          <a:xfrm>
            <a:off x="2311400" y="3895725"/>
            <a:ext cx="596900" cy="523875"/>
            <a:chOff x="916" y="2142"/>
            <a:chExt cx="376" cy="330"/>
          </a:xfrm>
        </p:grpSpPr>
        <p:sp>
          <p:nvSpPr>
            <p:cNvPr id="34943" name="Rectangle 148"/>
            <p:cNvSpPr>
              <a:spLocks noChangeArrowheads="1"/>
            </p:cNvSpPr>
            <p:nvPr/>
          </p:nvSpPr>
          <p:spPr bwMode="auto">
            <a:xfrm>
              <a:off x="1021" y="2142"/>
              <a:ext cx="164" cy="151"/>
            </a:xfrm>
            <a:prstGeom prst="rect">
              <a:avLst/>
            </a:prstGeom>
            <a:solidFill>
              <a:srgbClr val="FF99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944" name="Line 149"/>
            <p:cNvSpPr>
              <a:spLocks noChangeShapeType="1"/>
            </p:cNvSpPr>
            <p:nvPr/>
          </p:nvSpPr>
          <p:spPr bwMode="auto">
            <a:xfrm>
              <a:off x="1101" y="2293"/>
              <a:ext cx="2" cy="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945" name="Line 150"/>
            <p:cNvSpPr>
              <a:spLocks noChangeShapeType="1"/>
            </p:cNvSpPr>
            <p:nvPr/>
          </p:nvSpPr>
          <p:spPr bwMode="auto">
            <a:xfrm>
              <a:off x="1069" y="2298"/>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46" name="Text Box 177"/>
            <p:cNvSpPr txBox="1">
              <a:spLocks noChangeArrowheads="1"/>
            </p:cNvSpPr>
            <p:nvPr/>
          </p:nvSpPr>
          <p:spPr bwMode="auto">
            <a:xfrm>
              <a:off x="916" y="2259"/>
              <a:ext cx="376"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(10)</a:t>
              </a:r>
            </a:p>
          </p:txBody>
        </p:sp>
      </p:grpSp>
      <p:sp>
        <p:nvSpPr>
          <p:cNvPr id="707764" name="Rectangle 180"/>
          <p:cNvSpPr>
            <a:spLocks noChangeArrowheads="1"/>
          </p:cNvSpPr>
          <p:nvPr/>
        </p:nvSpPr>
        <p:spPr bwMode="auto">
          <a:xfrm rot="-5400000">
            <a:off x="2036763" y="3448050"/>
            <a:ext cx="446087"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AQP0</a:t>
            </a:r>
            <a:endParaRPr lang="en-US" sz="1600">
              <a:solidFill>
                <a:schemeClr val="tx1"/>
              </a:solidFill>
              <a:latin typeface="Arial Narrow" pitchFamily="34" charset="0"/>
            </a:endParaRPr>
          </a:p>
        </p:txBody>
      </p:sp>
      <p:grpSp>
        <p:nvGrpSpPr>
          <p:cNvPr id="11" name="Group 354"/>
          <p:cNvGrpSpPr>
            <a:grpSpLocks/>
          </p:cNvGrpSpPr>
          <p:nvPr/>
        </p:nvGrpSpPr>
        <p:grpSpPr bwMode="auto">
          <a:xfrm>
            <a:off x="269875" y="2082800"/>
            <a:ext cx="3975100" cy="1271588"/>
            <a:chOff x="-40" y="1264"/>
            <a:chExt cx="2504" cy="801"/>
          </a:xfrm>
        </p:grpSpPr>
        <p:sp>
          <p:nvSpPr>
            <p:cNvPr id="34934" name="Rectangle 134"/>
            <p:cNvSpPr>
              <a:spLocks noChangeArrowheads="1"/>
            </p:cNvSpPr>
            <p:nvPr/>
          </p:nvSpPr>
          <p:spPr bwMode="auto">
            <a:xfrm>
              <a:off x="771" y="1911"/>
              <a:ext cx="20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0.00</a:t>
              </a:r>
              <a:endParaRPr lang="en-US" sz="1600">
                <a:solidFill>
                  <a:schemeClr val="tx1"/>
                </a:solidFill>
                <a:latin typeface="Arial Narrow" pitchFamily="34" charset="0"/>
              </a:endParaRPr>
            </a:p>
          </p:txBody>
        </p:sp>
        <p:sp>
          <p:nvSpPr>
            <p:cNvPr id="34935" name="Rectangle 135"/>
            <p:cNvSpPr>
              <a:spLocks noChangeArrowheads="1"/>
            </p:cNvSpPr>
            <p:nvPr/>
          </p:nvSpPr>
          <p:spPr bwMode="auto">
            <a:xfrm>
              <a:off x="771" y="1594"/>
              <a:ext cx="20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0.05</a:t>
              </a:r>
              <a:endParaRPr lang="en-US" sz="1600">
                <a:solidFill>
                  <a:schemeClr val="tx1"/>
                </a:solidFill>
                <a:latin typeface="Arial Narrow" pitchFamily="34" charset="0"/>
              </a:endParaRPr>
            </a:p>
          </p:txBody>
        </p:sp>
        <p:sp>
          <p:nvSpPr>
            <p:cNvPr id="34936" name="Rectangle 136"/>
            <p:cNvSpPr>
              <a:spLocks noChangeArrowheads="1"/>
            </p:cNvSpPr>
            <p:nvPr/>
          </p:nvSpPr>
          <p:spPr bwMode="auto">
            <a:xfrm>
              <a:off x="771" y="1264"/>
              <a:ext cx="20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0.10</a:t>
              </a:r>
              <a:endParaRPr lang="en-US" sz="1600">
                <a:solidFill>
                  <a:schemeClr val="tx1"/>
                </a:solidFill>
                <a:latin typeface="Arial Narrow" pitchFamily="34" charset="0"/>
              </a:endParaRPr>
            </a:p>
          </p:txBody>
        </p:sp>
        <p:sp>
          <p:nvSpPr>
            <p:cNvPr id="34937" name="Rectangle 168"/>
            <p:cNvSpPr>
              <a:spLocks noChangeArrowheads="1"/>
            </p:cNvSpPr>
            <p:nvPr/>
          </p:nvSpPr>
          <p:spPr bwMode="auto">
            <a:xfrm>
              <a:off x="-40" y="1548"/>
              <a:ext cx="81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000">
                  <a:solidFill>
                    <a:schemeClr val="tx1"/>
                  </a:solidFill>
                  <a:latin typeface="Arial Narrow" pitchFamily="34" charset="0"/>
                </a:rPr>
                <a:t>(</a:t>
              </a:r>
              <a:r>
                <a:rPr lang="en-US" sz="2000">
                  <a:solidFill>
                    <a:schemeClr val="tx1"/>
                  </a:solidFill>
                  <a:latin typeface="Arial Narrow" pitchFamily="34" charset="0"/>
                  <a:sym typeface="Symbol" pitchFamily="18" charset="2"/>
                </a:rPr>
                <a:t>pH</a:t>
              </a:r>
              <a:r>
                <a:rPr lang="en-US" sz="2000" baseline="-25000">
                  <a:solidFill>
                    <a:schemeClr val="tx1"/>
                  </a:solidFill>
                  <a:latin typeface="Arial Narrow" pitchFamily="34" charset="0"/>
                  <a:sym typeface="Symbol" pitchFamily="18" charset="2"/>
                </a:rPr>
                <a:t>S</a:t>
              </a:r>
              <a:r>
                <a:rPr lang="en-US" sz="2000">
                  <a:solidFill>
                    <a:schemeClr val="tx1"/>
                  </a:solidFill>
                  <a:latin typeface="Arial Narrow" pitchFamily="34" charset="0"/>
                  <a:sym typeface="Symbol" pitchFamily="18" charset="2"/>
                </a:rPr>
                <a:t>*)</a:t>
              </a:r>
              <a:r>
                <a:rPr lang="en-US" sz="2000" baseline="-25000">
                  <a:solidFill>
                    <a:schemeClr val="tx1"/>
                  </a:solidFill>
                  <a:latin typeface="Arial Narrow" pitchFamily="34" charset="0"/>
                </a:rPr>
                <a:t>CO</a:t>
              </a:r>
              <a:r>
                <a:rPr lang="en-US" sz="1600" baseline="-50000">
                  <a:solidFill>
                    <a:schemeClr val="tx1"/>
                  </a:solidFill>
                  <a:latin typeface="Arial Narrow" pitchFamily="34" charset="0"/>
                </a:rPr>
                <a:t>2</a:t>
              </a:r>
            </a:p>
          </p:txBody>
        </p:sp>
        <p:grpSp>
          <p:nvGrpSpPr>
            <p:cNvPr id="12" name="Group 206"/>
            <p:cNvGrpSpPr>
              <a:grpSpLocks/>
            </p:cNvGrpSpPr>
            <p:nvPr/>
          </p:nvGrpSpPr>
          <p:grpSpPr bwMode="auto">
            <a:xfrm>
              <a:off x="1024" y="1330"/>
              <a:ext cx="1440" cy="663"/>
              <a:chOff x="694" y="1033"/>
              <a:chExt cx="1440" cy="663"/>
            </a:xfrm>
          </p:grpSpPr>
          <p:sp>
            <p:nvSpPr>
              <p:cNvPr id="34939" name="Line 137"/>
              <p:cNvSpPr>
                <a:spLocks noChangeShapeType="1"/>
              </p:cNvSpPr>
              <p:nvPr/>
            </p:nvSpPr>
            <p:spPr bwMode="auto">
              <a:xfrm>
                <a:off x="698" y="1033"/>
                <a:ext cx="0" cy="663"/>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940" name="Line 138"/>
              <p:cNvSpPr>
                <a:spLocks noChangeShapeType="1"/>
              </p:cNvSpPr>
              <p:nvPr/>
            </p:nvSpPr>
            <p:spPr bwMode="auto">
              <a:xfrm>
                <a:off x="695" y="1036"/>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41" name="Line 139"/>
              <p:cNvSpPr>
                <a:spLocks noChangeShapeType="1"/>
              </p:cNvSpPr>
              <p:nvPr/>
            </p:nvSpPr>
            <p:spPr bwMode="auto">
              <a:xfrm>
                <a:off x="695" y="1372"/>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42" name="Line 183"/>
              <p:cNvSpPr>
                <a:spLocks noChangeShapeType="1"/>
              </p:cNvSpPr>
              <p:nvPr/>
            </p:nvSpPr>
            <p:spPr bwMode="auto">
              <a:xfrm>
                <a:off x="694" y="1693"/>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13" name="Group 214"/>
          <p:cNvGrpSpPr>
            <a:grpSpLocks/>
          </p:cNvGrpSpPr>
          <p:nvPr/>
        </p:nvGrpSpPr>
        <p:grpSpPr bwMode="auto">
          <a:xfrm>
            <a:off x="1993900" y="2665413"/>
            <a:ext cx="527050" cy="566737"/>
            <a:chOff x="716" y="1367"/>
            <a:chExt cx="332" cy="357"/>
          </a:xfrm>
        </p:grpSpPr>
        <p:sp>
          <p:nvSpPr>
            <p:cNvPr id="34929" name="Rectangle 178"/>
            <p:cNvSpPr>
              <a:spLocks noChangeArrowheads="1"/>
            </p:cNvSpPr>
            <p:nvPr/>
          </p:nvSpPr>
          <p:spPr bwMode="auto">
            <a:xfrm>
              <a:off x="806" y="1597"/>
              <a:ext cx="161" cy="127"/>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930" name="Text Box 179"/>
            <p:cNvSpPr txBox="1">
              <a:spLocks noChangeArrowheads="1"/>
            </p:cNvSpPr>
            <p:nvPr/>
          </p:nvSpPr>
          <p:spPr bwMode="auto">
            <a:xfrm>
              <a:off x="716" y="1367"/>
              <a:ext cx="332"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14" name="Group 184"/>
            <p:cNvGrpSpPr>
              <a:grpSpLocks/>
            </p:cNvGrpSpPr>
            <p:nvPr/>
          </p:nvGrpSpPr>
          <p:grpSpPr bwMode="auto">
            <a:xfrm>
              <a:off x="851" y="1579"/>
              <a:ext cx="67" cy="17"/>
              <a:chOff x="1745" y="910"/>
              <a:chExt cx="67" cy="17"/>
            </a:xfrm>
          </p:grpSpPr>
          <p:sp>
            <p:nvSpPr>
              <p:cNvPr id="34932" name="Line 185"/>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33" name="Line 186"/>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5" name="Group 216"/>
          <p:cNvGrpSpPr>
            <a:grpSpLocks/>
          </p:cNvGrpSpPr>
          <p:nvPr/>
        </p:nvGrpSpPr>
        <p:grpSpPr bwMode="auto">
          <a:xfrm>
            <a:off x="2341563" y="2222500"/>
            <a:ext cx="512762" cy="1012825"/>
            <a:chOff x="935" y="1088"/>
            <a:chExt cx="323" cy="638"/>
          </a:xfrm>
        </p:grpSpPr>
        <p:sp>
          <p:nvSpPr>
            <p:cNvPr id="34924" name="Text Box 133"/>
            <p:cNvSpPr txBox="1">
              <a:spLocks noChangeArrowheads="1"/>
            </p:cNvSpPr>
            <p:nvPr/>
          </p:nvSpPr>
          <p:spPr bwMode="auto">
            <a:xfrm>
              <a:off x="935" y="1088"/>
              <a:ext cx="32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(10)</a:t>
              </a:r>
            </a:p>
          </p:txBody>
        </p:sp>
        <p:sp>
          <p:nvSpPr>
            <p:cNvPr id="34925" name="Rectangle 146"/>
            <p:cNvSpPr>
              <a:spLocks noChangeArrowheads="1"/>
            </p:cNvSpPr>
            <p:nvPr/>
          </p:nvSpPr>
          <p:spPr bwMode="auto">
            <a:xfrm>
              <a:off x="1021" y="1344"/>
              <a:ext cx="164" cy="382"/>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6" name="Group 187"/>
            <p:cNvGrpSpPr>
              <a:grpSpLocks/>
            </p:cNvGrpSpPr>
            <p:nvPr/>
          </p:nvGrpSpPr>
          <p:grpSpPr bwMode="auto">
            <a:xfrm>
              <a:off x="1065" y="1295"/>
              <a:ext cx="67" cy="52"/>
              <a:chOff x="1745" y="910"/>
              <a:chExt cx="67" cy="17"/>
            </a:xfrm>
          </p:grpSpPr>
          <p:sp>
            <p:nvSpPr>
              <p:cNvPr id="34927" name="Line 188"/>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28" name="Line 189"/>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7" name="Group 218"/>
          <p:cNvGrpSpPr>
            <a:grpSpLocks/>
          </p:cNvGrpSpPr>
          <p:nvPr/>
        </p:nvGrpSpPr>
        <p:grpSpPr bwMode="auto">
          <a:xfrm>
            <a:off x="2700338" y="2438400"/>
            <a:ext cx="488950" cy="796925"/>
            <a:chOff x="1161" y="1224"/>
            <a:chExt cx="308" cy="502"/>
          </a:xfrm>
        </p:grpSpPr>
        <p:sp>
          <p:nvSpPr>
            <p:cNvPr id="34919" name="Text Box 132"/>
            <p:cNvSpPr txBox="1">
              <a:spLocks noChangeArrowheads="1"/>
            </p:cNvSpPr>
            <p:nvPr/>
          </p:nvSpPr>
          <p:spPr bwMode="auto">
            <a:xfrm>
              <a:off x="1161" y="1224"/>
              <a:ext cx="308"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(14)</a:t>
              </a:r>
            </a:p>
          </p:txBody>
        </p:sp>
        <p:sp>
          <p:nvSpPr>
            <p:cNvPr id="34920" name="Rectangle 151"/>
            <p:cNvSpPr>
              <a:spLocks noChangeArrowheads="1"/>
            </p:cNvSpPr>
            <p:nvPr/>
          </p:nvSpPr>
          <p:spPr bwMode="auto">
            <a:xfrm>
              <a:off x="1231" y="1476"/>
              <a:ext cx="164" cy="250"/>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8" name="Group 190"/>
            <p:cNvGrpSpPr>
              <a:grpSpLocks/>
            </p:cNvGrpSpPr>
            <p:nvPr/>
          </p:nvGrpSpPr>
          <p:grpSpPr bwMode="auto">
            <a:xfrm>
              <a:off x="1283" y="1433"/>
              <a:ext cx="67" cy="46"/>
              <a:chOff x="1745" y="910"/>
              <a:chExt cx="67" cy="17"/>
            </a:xfrm>
          </p:grpSpPr>
          <p:sp>
            <p:nvSpPr>
              <p:cNvPr id="34922" name="Line 191"/>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23" name="Line 192"/>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9" name="Group 227"/>
          <p:cNvGrpSpPr>
            <a:grpSpLocks/>
          </p:cNvGrpSpPr>
          <p:nvPr/>
        </p:nvGrpSpPr>
        <p:grpSpPr bwMode="auto">
          <a:xfrm>
            <a:off x="3663950" y="2554288"/>
            <a:ext cx="508000" cy="681037"/>
            <a:chOff x="1768" y="1297"/>
            <a:chExt cx="320" cy="429"/>
          </a:xfrm>
        </p:grpSpPr>
        <p:sp>
          <p:nvSpPr>
            <p:cNvPr id="34914" name="Text Box 130"/>
            <p:cNvSpPr txBox="1">
              <a:spLocks noChangeArrowheads="1"/>
            </p:cNvSpPr>
            <p:nvPr/>
          </p:nvSpPr>
          <p:spPr bwMode="auto">
            <a:xfrm>
              <a:off x="1768" y="1297"/>
              <a:ext cx="32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(24)</a:t>
              </a:r>
            </a:p>
          </p:txBody>
        </p:sp>
        <p:sp>
          <p:nvSpPr>
            <p:cNvPr id="34915" name="Rectangle 164"/>
            <p:cNvSpPr>
              <a:spLocks noChangeArrowheads="1"/>
            </p:cNvSpPr>
            <p:nvPr/>
          </p:nvSpPr>
          <p:spPr bwMode="auto">
            <a:xfrm>
              <a:off x="1857" y="1527"/>
              <a:ext cx="164" cy="19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0" name="Group 193"/>
            <p:cNvGrpSpPr>
              <a:grpSpLocks/>
            </p:cNvGrpSpPr>
            <p:nvPr/>
          </p:nvGrpSpPr>
          <p:grpSpPr bwMode="auto">
            <a:xfrm>
              <a:off x="1899" y="1510"/>
              <a:ext cx="67" cy="17"/>
              <a:chOff x="1745" y="910"/>
              <a:chExt cx="67" cy="17"/>
            </a:xfrm>
          </p:grpSpPr>
          <p:sp>
            <p:nvSpPr>
              <p:cNvPr id="34917" name="Line 194"/>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18" name="Line 195"/>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1" name="Group 220"/>
          <p:cNvGrpSpPr>
            <a:grpSpLocks/>
          </p:cNvGrpSpPr>
          <p:nvPr/>
        </p:nvGrpSpPr>
        <p:grpSpPr bwMode="auto">
          <a:xfrm>
            <a:off x="2987675" y="2132013"/>
            <a:ext cx="560388" cy="1103312"/>
            <a:chOff x="1342" y="1031"/>
            <a:chExt cx="353" cy="695"/>
          </a:xfrm>
        </p:grpSpPr>
        <p:sp>
          <p:nvSpPr>
            <p:cNvPr id="34909" name="Text Box 131"/>
            <p:cNvSpPr txBox="1">
              <a:spLocks noChangeArrowheads="1"/>
            </p:cNvSpPr>
            <p:nvPr/>
          </p:nvSpPr>
          <p:spPr bwMode="auto">
            <a:xfrm>
              <a:off x="1342" y="1031"/>
              <a:ext cx="35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(17)</a:t>
              </a:r>
            </a:p>
          </p:txBody>
        </p:sp>
        <p:sp>
          <p:nvSpPr>
            <p:cNvPr id="34910" name="Rectangle 154"/>
            <p:cNvSpPr>
              <a:spLocks noChangeArrowheads="1"/>
            </p:cNvSpPr>
            <p:nvPr/>
          </p:nvSpPr>
          <p:spPr bwMode="auto">
            <a:xfrm>
              <a:off x="1443" y="1267"/>
              <a:ext cx="164" cy="459"/>
            </a:xfrm>
            <a:prstGeom prst="rect">
              <a:avLst/>
            </a:prstGeom>
            <a:solidFill>
              <a:srgbClr val="008000"/>
            </a:solidFill>
            <a:ln>
              <a:noFill/>
            </a:ln>
            <a:effectLst/>
            <a:extLst>
              <a:ext uri="{91240B29-F687-4F45-9708-019B960494DF}">
                <a14:hiddenLine xmlns:a14="http://schemas.microsoft.com/office/drawing/2010/main" xmlns="" w="190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22" name="Group 196"/>
            <p:cNvGrpSpPr>
              <a:grpSpLocks/>
            </p:cNvGrpSpPr>
            <p:nvPr/>
          </p:nvGrpSpPr>
          <p:grpSpPr bwMode="auto">
            <a:xfrm>
              <a:off x="1487" y="1242"/>
              <a:ext cx="67" cy="29"/>
              <a:chOff x="1745" y="910"/>
              <a:chExt cx="67" cy="17"/>
            </a:xfrm>
          </p:grpSpPr>
          <p:sp>
            <p:nvSpPr>
              <p:cNvPr id="34912" name="Line 197"/>
              <p:cNvSpPr>
                <a:spLocks noChangeShapeType="1"/>
              </p:cNvSpPr>
              <p:nvPr/>
            </p:nvSpPr>
            <p:spPr bwMode="auto">
              <a:xfrm>
                <a:off x="1745" y="910"/>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13" name="Line 198"/>
              <p:cNvSpPr>
                <a:spLocks noChangeShapeType="1"/>
              </p:cNvSpPr>
              <p:nvPr/>
            </p:nvSpPr>
            <p:spPr bwMode="auto">
              <a:xfrm>
                <a:off x="1778" y="910"/>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3" name="Group 215"/>
          <p:cNvGrpSpPr>
            <a:grpSpLocks/>
          </p:cNvGrpSpPr>
          <p:nvPr/>
        </p:nvGrpSpPr>
        <p:grpSpPr bwMode="auto">
          <a:xfrm>
            <a:off x="1981200" y="3894138"/>
            <a:ext cx="531813" cy="365125"/>
            <a:chOff x="708" y="2141"/>
            <a:chExt cx="335" cy="230"/>
          </a:xfrm>
        </p:grpSpPr>
        <p:sp>
          <p:nvSpPr>
            <p:cNvPr id="34904" name="Rectangle 181"/>
            <p:cNvSpPr>
              <a:spLocks noChangeArrowheads="1"/>
            </p:cNvSpPr>
            <p:nvPr/>
          </p:nvSpPr>
          <p:spPr bwMode="auto">
            <a:xfrm>
              <a:off x="798" y="2141"/>
              <a:ext cx="164" cy="23"/>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4905" name="Text Box 182"/>
            <p:cNvSpPr txBox="1">
              <a:spLocks noChangeArrowheads="1"/>
            </p:cNvSpPr>
            <p:nvPr/>
          </p:nvSpPr>
          <p:spPr bwMode="auto">
            <a:xfrm>
              <a:off x="708" y="2159"/>
              <a:ext cx="33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(13)</a:t>
              </a:r>
            </a:p>
          </p:txBody>
        </p:sp>
        <p:grpSp>
          <p:nvGrpSpPr>
            <p:cNvPr id="24" name="Group 199"/>
            <p:cNvGrpSpPr>
              <a:grpSpLocks/>
            </p:cNvGrpSpPr>
            <p:nvPr/>
          </p:nvGrpSpPr>
          <p:grpSpPr bwMode="auto">
            <a:xfrm>
              <a:off x="843" y="2164"/>
              <a:ext cx="67" cy="17"/>
              <a:chOff x="1689" y="1565"/>
              <a:chExt cx="67" cy="17"/>
            </a:xfrm>
          </p:grpSpPr>
          <p:sp>
            <p:nvSpPr>
              <p:cNvPr id="34907" name="Line 200"/>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08" name="Line 201"/>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5" name="Group 219"/>
          <p:cNvGrpSpPr>
            <a:grpSpLocks/>
          </p:cNvGrpSpPr>
          <p:nvPr/>
        </p:nvGrpSpPr>
        <p:grpSpPr bwMode="auto">
          <a:xfrm>
            <a:off x="2686050" y="3898900"/>
            <a:ext cx="501650" cy="339725"/>
            <a:chOff x="1152" y="2144"/>
            <a:chExt cx="316" cy="214"/>
          </a:xfrm>
        </p:grpSpPr>
        <p:sp>
          <p:nvSpPr>
            <p:cNvPr id="34899" name="Rectangle 153"/>
            <p:cNvSpPr>
              <a:spLocks noChangeArrowheads="1"/>
            </p:cNvSpPr>
            <p:nvPr/>
          </p:nvSpPr>
          <p:spPr bwMode="auto">
            <a:xfrm>
              <a:off x="1231" y="2144"/>
              <a:ext cx="164" cy="16"/>
            </a:xfrm>
            <a:prstGeom prst="rect">
              <a:avLst/>
            </a:prstGeom>
            <a:solidFill>
              <a:srgbClr val="FF9900"/>
            </a:solidFill>
            <a:ln>
              <a:noFill/>
            </a:ln>
            <a:extLst>
              <a:ext uri="{91240B29-F687-4F45-9708-019B960494DF}">
                <a14:hiddenLine xmlns:a14="http://schemas.microsoft.com/office/drawing/2010/main" xmlns="" w="6350">
                  <a:solidFill>
                    <a:schemeClr val="tx1"/>
                  </a:solidFill>
                  <a:miter lim="800000"/>
                  <a:headEnd/>
                  <a:tailEnd/>
                </a14:hiddenLine>
              </a:ext>
            </a:extLst>
          </p:spPr>
          <p:txBody>
            <a:bodyPr/>
            <a:lstStyle/>
            <a:p>
              <a:pPr eaLnBrk="0" hangingPunct="0"/>
              <a:endParaRPr lang="en-US"/>
            </a:p>
          </p:txBody>
        </p:sp>
        <p:sp>
          <p:nvSpPr>
            <p:cNvPr id="34900" name="Text Box 176"/>
            <p:cNvSpPr txBox="1">
              <a:spLocks noChangeArrowheads="1"/>
            </p:cNvSpPr>
            <p:nvPr/>
          </p:nvSpPr>
          <p:spPr bwMode="auto">
            <a:xfrm>
              <a:off x="1152" y="2146"/>
              <a:ext cx="316"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algn="ctr" eaLnBrk="1" hangingPunct="1">
                <a:spcBef>
                  <a:spcPct val="50000"/>
                </a:spcBef>
              </a:pPr>
              <a:r>
                <a:rPr lang="en-US" sz="1600">
                  <a:solidFill>
                    <a:schemeClr val="tx1"/>
                  </a:solidFill>
                  <a:latin typeface="Arial Narrow" pitchFamily="34" charset="0"/>
                </a:rPr>
                <a:t>(14)</a:t>
              </a:r>
            </a:p>
          </p:txBody>
        </p:sp>
        <p:grpSp>
          <p:nvGrpSpPr>
            <p:cNvPr id="26" name="Group 202"/>
            <p:cNvGrpSpPr>
              <a:grpSpLocks/>
            </p:cNvGrpSpPr>
            <p:nvPr/>
          </p:nvGrpSpPr>
          <p:grpSpPr bwMode="auto">
            <a:xfrm>
              <a:off x="1278" y="2157"/>
              <a:ext cx="67" cy="17"/>
              <a:chOff x="1689" y="1565"/>
              <a:chExt cx="67" cy="17"/>
            </a:xfrm>
          </p:grpSpPr>
          <p:sp>
            <p:nvSpPr>
              <p:cNvPr id="34902" name="Line 203"/>
              <p:cNvSpPr>
                <a:spLocks noChangeShapeType="1"/>
              </p:cNvSpPr>
              <p:nvPr/>
            </p:nvSpPr>
            <p:spPr bwMode="auto">
              <a:xfrm>
                <a:off x="1689" y="1581"/>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903" name="Line 204"/>
              <p:cNvSpPr>
                <a:spLocks noChangeShapeType="1"/>
              </p:cNvSpPr>
              <p:nvPr/>
            </p:nvSpPr>
            <p:spPr bwMode="auto">
              <a:xfrm>
                <a:off x="1722" y="1565"/>
                <a:ext cx="0" cy="1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7" name="Group 355"/>
          <p:cNvGrpSpPr>
            <a:grpSpLocks/>
          </p:cNvGrpSpPr>
          <p:nvPr/>
        </p:nvGrpSpPr>
        <p:grpSpPr bwMode="auto">
          <a:xfrm>
            <a:off x="215900" y="3789363"/>
            <a:ext cx="4027488" cy="1254125"/>
            <a:chOff x="-74" y="2339"/>
            <a:chExt cx="2537" cy="790"/>
          </a:xfrm>
        </p:grpSpPr>
        <p:sp>
          <p:nvSpPr>
            <p:cNvPr id="34890" name="Rectangle 140"/>
            <p:cNvSpPr>
              <a:spLocks noChangeArrowheads="1"/>
            </p:cNvSpPr>
            <p:nvPr/>
          </p:nvSpPr>
          <p:spPr bwMode="auto">
            <a:xfrm>
              <a:off x="771" y="2339"/>
              <a:ext cx="204" cy="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0.00</a:t>
              </a:r>
              <a:endParaRPr lang="en-US" sz="1600">
                <a:solidFill>
                  <a:schemeClr val="tx1"/>
                </a:solidFill>
                <a:latin typeface="Arial Narrow" pitchFamily="34" charset="0"/>
              </a:endParaRPr>
            </a:p>
          </p:txBody>
        </p:sp>
        <p:sp>
          <p:nvSpPr>
            <p:cNvPr id="34891" name="Rectangle 141"/>
            <p:cNvSpPr>
              <a:spLocks noChangeArrowheads="1"/>
            </p:cNvSpPr>
            <p:nvPr/>
          </p:nvSpPr>
          <p:spPr bwMode="auto">
            <a:xfrm>
              <a:off x="733" y="2975"/>
              <a:ext cx="23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-0.10</a:t>
              </a:r>
              <a:endParaRPr lang="en-US" sz="1600">
                <a:solidFill>
                  <a:schemeClr val="tx1"/>
                </a:solidFill>
                <a:latin typeface="Arial Narrow" pitchFamily="34" charset="0"/>
              </a:endParaRPr>
            </a:p>
          </p:txBody>
        </p:sp>
        <p:sp>
          <p:nvSpPr>
            <p:cNvPr id="34892" name="Rectangle 142"/>
            <p:cNvSpPr>
              <a:spLocks noChangeArrowheads="1"/>
            </p:cNvSpPr>
            <p:nvPr/>
          </p:nvSpPr>
          <p:spPr bwMode="auto">
            <a:xfrm>
              <a:off x="733" y="2648"/>
              <a:ext cx="23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-0.05</a:t>
              </a:r>
              <a:endParaRPr lang="en-US" sz="1600">
                <a:solidFill>
                  <a:schemeClr val="tx1"/>
                </a:solidFill>
                <a:latin typeface="Arial Narrow" pitchFamily="34" charset="0"/>
              </a:endParaRPr>
            </a:p>
          </p:txBody>
        </p:sp>
        <p:sp>
          <p:nvSpPr>
            <p:cNvPr id="34893" name="Rectangle 169"/>
            <p:cNvSpPr>
              <a:spLocks noChangeArrowheads="1"/>
            </p:cNvSpPr>
            <p:nvPr/>
          </p:nvSpPr>
          <p:spPr bwMode="auto">
            <a:xfrm>
              <a:off x="-74" y="2605"/>
              <a:ext cx="871"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000">
                  <a:solidFill>
                    <a:schemeClr val="tx1"/>
                  </a:solidFill>
                  <a:latin typeface="Arial Narrow" pitchFamily="34" charset="0"/>
                </a:rPr>
                <a:t>(</a:t>
              </a:r>
              <a:r>
                <a:rPr lang="en-US" sz="2000">
                  <a:solidFill>
                    <a:schemeClr val="tx1"/>
                  </a:solidFill>
                  <a:latin typeface="Arial Narrow" pitchFamily="34" charset="0"/>
                  <a:sym typeface="Symbol" pitchFamily="18" charset="2"/>
                </a:rPr>
                <a:t>pH</a:t>
              </a:r>
              <a:r>
                <a:rPr lang="en-US" sz="2000" baseline="-25000">
                  <a:solidFill>
                    <a:schemeClr val="tx1"/>
                  </a:solidFill>
                  <a:latin typeface="Arial Narrow" pitchFamily="34" charset="0"/>
                  <a:sym typeface="Symbol" pitchFamily="18" charset="2"/>
                </a:rPr>
                <a:t>S</a:t>
              </a:r>
              <a:r>
                <a:rPr lang="en-US" sz="2000">
                  <a:solidFill>
                    <a:schemeClr val="tx1"/>
                  </a:solidFill>
                  <a:latin typeface="Arial Narrow" pitchFamily="34" charset="0"/>
                  <a:sym typeface="Symbol" pitchFamily="18" charset="2"/>
                </a:rPr>
                <a:t>*)</a:t>
              </a:r>
              <a:r>
                <a:rPr lang="en-US" sz="2000" baseline="-25000">
                  <a:solidFill>
                    <a:schemeClr val="tx1"/>
                  </a:solidFill>
                  <a:latin typeface="Arial Narrow" pitchFamily="34" charset="0"/>
                </a:rPr>
                <a:t>NH</a:t>
              </a:r>
              <a:r>
                <a:rPr lang="en-US" sz="1600" baseline="-50000">
                  <a:solidFill>
                    <a:schemeClr val="tx1"/>
                  </a:solidFill>
                  <a:latin typeface="Arial Narrow" pitchFamily="34" charset="0"/>
                </a:rPr>
                <a:t>3</a:t>
              </a:r>
            </a:p>
          </p:txBody>
        </p:sp>
        <p:grpSp>
          <p:nvGrpSpPr>
            <p:cNvPr id="28" name="Group 207"/>
            <p:cNvGrpSpPr>
              <a:grpSpLocks/>
            </p:cNvGrpSpPr>
            <p:nvPr/>
          </p:nvGrpSpPr>
          <p:grpSpPr bwMode="auto">
            <a:xfrm>
              <a:off x="1021" y="2401"/>
              <a:ext cx="1442" cy="666"/>
              <a:chOff x="691" y="2104"/>
              <a:chExt cx="1442" cy="666"/>
            </a:xfrm>
          </p:grpSpPr>
          <p:sp>
            <p:nvSpPr>
              <p:cNvPr id="34895" name="Line 143"/>
              <p:cNvSpPr>
                <a:spLocks noChangeShapeType="1"/>
              </p:cNvSpPr>
              <p:nvPr/>
            </p:nvSpPr>
            <p:spPr bwMode="auto">
              <a:xfrm>
                <a:off x="694" y="2104"/>
                <a:ext cx="0" cy="666"/>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96" name="Line 144"/>
              <p:cNvSpPr>
                <a:spLocks noChangeShapeType="1"/>
              </p:cNvSpPr>
              <p:nvPr/>
            </p:nvSpPr>
            <p:spPr bwMode="auto">
              <a:xfrm>
                <a:off x="693" y="2419"/>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97" name="Line 145"/>
              <p:cNvSpPr>
                <a:spLocks noChangeShapeType="1"/>
              </p:cNvSpPr>
              <p:nvPr/>
            </p:nvSpPr>
            <p:spPr bwMode="auto">
              <a:xfrm>
                <a:off x="691" y="2770"/>
                <a:ext cx="66"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98" name="Line 205"/>
              <p:cNvSpPr>
                <a:spLocks noChangeShapeType="1"/>
              </p:cNvSpPr>
              <p:nvPr/>
            </p:nvSpPr>
            <p:spPr bwMode="auto">
              <a:xfrm>
                <a:off x="693" y="2107"/>
                <a:ext cx="1440" cy="2"/>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707793" name="Rectangle 209"/>
          <p:cNvSpPr>
            <a:spLocks noChangeArrowheads="1"/>
          </p:cNvSpPr>
          <p:nvPr/>
        </p:nvSpPr>
        <p:spPr bwMode="auto">
          <a:xfrm>
            <a:off x="2144713" y="4848225"/>
            <a:ext cx="1884362" cy="39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80000"/>
              </a:lnSpc>
            </a:pPr>
            <a:r>
              <a:rPr lang="en-US" sz="1600">
                <a:solidFill>
                  <a:srgbClr val="0066FF"/>
                </a:solidFill>
                <a:latin typeface="Arial Narrow" pitchFamily="34" charset="0"/>
              </a:rPr>
              <a:t>Relative, channel-specific</a:t>
            </a:r>
          </a:p>
          <a:p>
            <a:pPr algn="ctr">
              <a:lnSpc>
                <a:spcPct val="80000"/>
              </a:lnSpc>
            </a:pPr>
            <a:r>
              <a:rPr lang="en-US" sz="1600">
                <a:solidFill>
                  <a:srgbClr val="0066FF"/>
                </a:solidFill>
                <a:latin typeface="Arial Narrow" pitchFamily="34" charset="0"/>
              </a:rPr>
              <a:t>NH</a:t>
            </a:r>
            <a:r>
              <a:rPr lang="en-US" sz="1600" baseline="-25000">
                <a:solidFill>
                  <a:srgbClr val="0066FF"/>
                </a:solidFill>
                <a:latin typeface="Arial Narrow" pitchFamily="34" charset="0"/>
              </a:rPr>
              <a:t>3</a:t>
            </a:r>
            <a:r>
              <a:rPr lang="en-US" sz="1600">
                <a:solidFill>
                  <a:srgbClr val="0066FF"/>
                </a:solidFill>
                <a:latin typeface="Arial Narrow" pitchFamily="34" charset="0"/>
              </a:rPr>
              <a:t> permeability</a:t>
            </a:r>
          </a:p>
        </p:txBody>
      </p:sp>
      <p:sp>
        <p:nvSpPr>
          <p:cNvPr id="707875" name="Rectangle 291"/>
          <p:cNvSpPr>
            <a:spLocks noChangeArrowheads="1"/>
          </p:cNvSpPr>
          <p:nvPr/>
        </p:nvSpPr>
        <p:spPr bwMode="auto">
          <a:xfrm rot="-5400000">
            <a:off x="6334919" y="4323556"/>
            <a:ext cx="446088"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AQP1</a:t>
            </a:r>
            <a:endParaRPr lang="en-US" sz="1600">
              <a:solidFill>
                <a:schemeClr val="tx1"/>
              </a:solidFill>
              <a:latin typeface="Arial Narrow" pitchFamily="34" charset="0"/>
            </a:endParaRPr>
          </a:p>
        </p:txBody>
      </p:sp>
      <p:sp>
        <p:nvSpPr>
          <p:cNvPr id="707876" name="Rectangle 292"/>
          <p:cNvSpPr>
            <a:spLocks noChangeArrowheads="1"/>
          </p:cNvSpPr>
          <p:nvPr/>
        </p:nvSpPr>
        <p:spPr bwMode="auto">
          <a:xfrm rot="-5400000">
            <a:off x="6734175" y="4322763"/>
            <a:ext cx="446088"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AQP4</a:t>
            </a:r>
            <a:endParaRPr lang="en-US" sz="1600">
              <a:solidFill>
                <a:schemeClr val="tx1"/>
              </a:solidFill>
              <a:latin typeface="Arial Narrow" pitchFamily="34" charset="0"/>
            </a:endParaRPr>
          </a:p>
        </p:txBody>
      </p:sp>
      <p:sp>
        <p:nvSpPr>
          <p:cNvPr id="707877" name="Rectangle 293"/>
          <p:cNvSpPr>
            <a:spLocks noChangeArrowheads="1"/>
          </p:cNvSpPr>
          <p:nvPr/>
        </p:nvSpPr>
        <p:spPr bwMode="auto">
          <a:xfrm rot="-5400000">
            <a:off x="7146132" y="4323556"/>
            <a:ext cx="446088"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AQP5</a:t>
            </a:r>
            <a:endParaRPr lang="en-US" sz="1600">
              <a:solidFill>
                <a:schemeClr val="tx1"/>
              </a:solidFill>
              <a:latin typeface="Arial Narrow" pitchFamily="34" charset="0"/>
            </a:endParaRPr>
          </a:p>
        </p:txBody>
      </p:sp>
      <p:sp>
        <p:nvSpPr>
          <p:cNvPr id="707878" name="Rectangle 294"/>
          <p:cNvSpPr>
            <a:spLocks noChangeArrowheads="1"/>
          </p:cNvSpPr>
          <p:nvPr/>
        </p:nvSpPr>
        <p:spPr bwMode="auto">
          <a:xfrm rot="-5400000">
            <a:off x="7569200" y="4305300"/>
            <a:ext cx="407988" cy="242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AmtB</a:t>
            </a:r>
            <a:endParaRPr lang="en-US" sz="1600">
              <a:solidFill>
                <a:schemeClr val="tx1"/>
              </a:solidFill>
              <a:latin typeface="Arial Narrow" pitchFamily="34" charset="0"/>
            </a:endParaRPr>
          </a:p>
        </p:txBody>
      </p:sp>
      <p:sp>
        <p:nvSpPr>
          <p:cNvPr id="707879" name="Rectangle 295"/>
          <p:cNvSpPr>
            <a:spLocks noChangeArrowheads="1"/>
          </p:cNvSpPr>
          <p:nvPr/>
        </p:nvSpPr>
        <p:spPr bwMode="auto">
          <a:xfrm rot="-5400000">
            <a:off x="7947025" y="4327525"/>
            <a:ext cx="455613"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RhAG</a:t>
            </a:r>
            <a:endParaRPr lang="en-US" sz="1600">
              <a:solidFill>
                <a:schemeClr val="tx1"/>
              </a:solidFill>
              <a:latin typeface="Arial Narrow" pitchFamily="34" charset="0"/>
            </a:endParaRPr>
          </a:p>
        </p:txBody>
      </p:sp>
      <p:grpSp>
        <p:nvGrpSpPr>
          <p:cNvPr id="29" name="Group 345"/>
          <p:cNvGrpSpPr>
            <a:grpSpLocks/>
          </p:cNvGrpSpPr>
          <p:nvPr/>
        </p:nvGrpSpPr>
        <p:grpSpPr bwMode="auto">
          <a:xfrm>
            <a:off x="6432550" y="3038475"/>
            <a:ext cx="260350" cy="1143000"/>
            <a:chOff x="3728" y="1680"/>
            <a:chExt cx="164" cy="720"/>
          </a:xfrm>
        </p:grpSpPr>
        <p:sp>
          <p:nvSpPr>
            <p:cNvPr id="34887" name="Rectangle 283"/>
            <p:cNvSpPr>
              <a:spLocks noChangeArrowheads="1"/>
            </p:cNvSpPr>
            <p:nvPr/>
          </p:nvSpPr>
          <p:spPr bwMode="auto">
            <a:xfrm>
              <a:off x="3728" y="1783"/>
              <a:ext cx="164" cy="617"/>
            </a:xfrm>
            <a:prstGeom prst="rect">
              <a:avLst/>
            </a:prstGeom>
            <a:solidFill>
              <a:srgbClr val="008000"/>
            </a:solidFill>
            <a:ln>
              <a:noFill/>
            </a:ln>
            <a:effectLst/>
            <a:extLst>
              <a:ext uri="{91240B29-F687-4F45-9708-019B960494DF}">
                <a14:hiddenLine xmlns:a14="http://schemas.microsoft.com/office/drawing/2010/main" xmlns="" w="6350"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888" name="Line 286"/>
            <p:cNvSpPr>
              <a:spLocks noChangeShapeType="1"/>
            </p:cNvSpPr>
            <p:nvPr/>
          </p:nvSpPr>
          <p:spPr bwMode="auto">
            <a:xfrm flipV="1">
              <a:off x="3810" y="1680"/>
              <a:ext cx="0" cy="10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89" name="Line 296"/>
            <p:cNvSpPr>
              <a:spLocks noChangeShapeType="1"/>
            </p:cNvSpPr>
            <p:nvPr/>
          </p:nvSpPr>
          <p:spPr bwMode="auto">
            <a:xfrm>
              <a:off x="3777" y="1682"/>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30" name="Group 347"/>
          <p:cNvGrpSpPr>
            <a:grpSpLocks/>
          </p:cNvGrpSpPr>
          <p:nvPr/>
        </p:nvGrpSpPr>
        <p:grpSpPr bwMode="auto">
          <a:xfrm>
            <a:off x="7646988" y="3773488"/>
            <a:ext cx="260350" cy="407987"/>
            <a:chOff x="4493" y="2143"/>
            <a:chExt cx="164" cy="257"/>
          </a:xfrm>
        </p:grpSpPr>
        <p:sp>
          <p:nvSpPr>
            <p:cNvPr id="34883" name="Rectangle 284"/>
            <p:cNvSpPr>
              <a:spLocks noChangeArrowheads="1"/>
            </p:cNvSpPr>
            <p:nvPr/>
          </p:nvSpPr>
          <p:spPr bwMode="auto">
            <a:xfrm>
              <a:off x="4493" y="2174"/>
              <a:ext cx="164" cy="226"/>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31" name="Group 346"/>
            <p:cNvGrpSpPr>
              <a:grpSpLocks/>
            </p:cNvGrpSpPr>
            <p:nvPr/>
          </p:nvGrpSpPr>
          <p:grpSpPr bwMode="auto">
            <a:xfrm>
              <a:off x="4542" y="2143"/>
              <a:ext cx="67" cy="31"/>
              <a:chOff x="4542" y="2143"/>
              <a:chExt cx="67" cy="31"/>
            </a:xfrm>
          </p:grpSpPr>
          <p:sp>
            <p:nvSpPr>
              <p:cNvPr id="34885" name="Line 287"/>
              <p:cNvSpPr>
                <a:spLocks noChangeShapeType="1"/>
              </p:cNvSpPr>
              <p:nvPr/>
            </p:nvSpPr>
            <p:spPr bwMode="auto">
              <a:xfrm flipV="1">
                <a:off x="4575" y="2143"/>
                <a:ext cx="0" cy="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86" name="Line 297"/>
              <p:cNvSpPr>
                <a:spLocks noChangeShapeType="1"/>
              </p:cNvSpPr>
              <p:nvPr/>
            </p:nvSpPr>
            <p:spPr bwMode="auto">
              <a:xfrm>
                <a:off x="4542" y="2146"/>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128" name="Group 349"/>
          <p:cNvGrpSpPr>
            <a:grpSpLocks/>
          </p:cNvGrpSpPr>
          <p:nvPr/>
        </p:nvGrpSpPr>
        <p:grpSpPr bwMode="auto">
          <a:xfrm>
            <a:off x="8045450" y="3943350"/>
            <a:ext cx="261938" cy="236538"/>
            <a:chOff x="4744" y="2250"/>
            <a:chExt cx="165" cy="149"/>
          </a:xfrm>
        </p:grpSpPr>
        <p:sp>
          <p:nvSpPr>
            <p:cNvPr id="34879" name="Rectangle 285"/>
            <p:cNvSpPr>
              <a:spLocks noChangeArrowheads="1"/>
            </p:cNvSpPr>
            <p:nvPr/>
          </p:nvSpPr>
          <p:spPr bwMode="auto">
            <a:xfrm>
              <a:off x="4744" y="2262"/>
              <a:ext cx="165" cy="137"/>
            </a:xfrm>
            <a:prstGeom prst="rect">
              <a:avLst/>
            </a:prstGeom>
            <a:solidFill>
              <a:srgbClr val="008000"/>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grpSp>
          <p:nvGrpSpPr>
            <p:cNvPr id="129" name="Group 348"/>
            <p:cNvGrpSpPr>
              <a:grpSpLocks/>
            </p:cNvGrpSpPr>
            <p:nvPr/>
          </p:nvGrpSpPr>
          <p:grpSpPr bwMode="auto">
            <a:xfrm>
              <a:off x="4786" y="2250"/>
              <a:ext cx="67" cy="14"/>
              <a:chOff x="4786" y="2250"/>
              <a:chExt cx="67" cy="14"/>
            </a:xfrm>
          </p:grpSpPr>
          <p:sp>
            <p:nvSpPr>
              <p:cNvPr id="34881" name="Line 288"/>
              <p:cNvSpPr>
                <a:spLocks noChangeShapeType="1"/>
              </p:cNvSpPr>
              <p:nvPr/>
            </p:nvSpPr>
            <p:spPr bwMode="auto">
              <a:xfrm flipV="1">
                <a:off x="4817" y="2250"/>
                <a:ext cx="1" cy="1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82" name="Line 298"/>
              <p:cNvSpPr>
                <a:spLocks noChangeShapeType="1"/>
              </p:cNvSpPr>
              <p:nvPr/>
            </p:nvSpPr>
            <p:spPr bwMode="auto">
              <a:xfrm>
                <a:off x="4786" y="2254"/>
                <a:ext cx="6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707895" name="Rectangle 311"/>
          <p:cNvSpPr>
            <a:spLocks noChangeArrowheads="1"/>
          </p:cNvSpPr>
          <p:nvPr/>
        </p:nvSpPr>
        <p:spPr bwMode="auto">
          <a:xfrm>
            <a:off x="6826250" y="2514600"/>
            <a:ext cx="260350" cy="1666875"/>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850" name="Rectangle 312"/>
          <p:cNvSpPr>
            <a:spLocks noChangeArrowheads="1"/>
          </p:cNvSpPr>
          <p:nvPr/>
        </p:nvSpPr>
        <p:spPr bwMode="auto">
          <a:xfrm rot="9300000">
            <a:off x="6656388" y="2794000"/>
            <a:ext cx="611187" cy="52388"/>
          </a:xfrm>
          <a:prstGeom prst="rect">
            <a:avLst/>
          </a:prstGeom>
          <a:solidFill>
            <a:srgbClr val="E1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nvGrpSpPr>
          <p:cNvPr id="130" name="Group 343"/>
          <p:cNvGrpSpPr>
            <a:grpSpLocks/>
          </p:cNvGrpSpPr>
          <p:nvPr/>
        </p:nvGrpSpPr>
        <p:grpSpPr bwMode="auto">
          <a:xfrm>
            <a:off x="7080250" y="2514600"/>
            <a:ext cx="611188" cy="1666875"/>
            <a:chOff x="4136" y="1350"/>
            <a:chExt cx="385" cy="1050"/>
          </a:xfrm>
        </p:grpSpPr>
        <p:sp>
          <p:nvSpPr>
            <p:cNvPr id="34877" name="Rectangle 314"/>
            <p:cNvSpPr>
              <a:spLocks noChangeArrowheads="1"/>
            </p:cNvSpPr>
            <p:nvPr/>
          </p:nvSpPr>
          <p:spPr bwMode="auto">
            <a:xfrm>
              <a:off x="4235" y="1350"/>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878" name="Rectangle 315"/>
            <p:cNvSpPr>
              <a:spLocks noChangeArrowheads="1"/>
            </p:cNvSpPr>
            <p:nvPr/>
          </p:nvSpPr>
          <p:spPr bwMode="auto">
            <a:xfrm rot="9300000">
              <a:off x="4136" y="1535"/>
              <a:ext cx="385" cy="33"/>
            </a:xfrm>
            <a:prstGeom prst="rect">
              <a:avLst/>
            </a:prstGeom>
            <a:solidFill>
              <a:srgbClr val="E1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707900" name="Rectangle 316"/>
          <p:cNvSpPr>
            <a:spLocks noChangeArrowheads="1"/>
          </p:cNvSpPr>
          <p:nvPr/>
        </p:nvSpPr>
        <p:spPr bwMode="auto">
          <a:xfrm>
            <a:off x="7291388"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131" name="Group 341"/>
          <p:cNvGrpSpPr>
            <a:grpSpLocks/>
          </p:cNvGrpSpPr>
          <p:nvPr/>
        </p:nvGrpSpPr>
        <p:grpSpPr bwMode="auto">
          <a:xfrm>
            <a:off x="5832475" y="2520950"/>
            <a:ext cx="611188" cy="1666875"/>
            <a:chOff x="3350" y="1354"/>
            <a:chExt cx="385" cy="1050"/>
          </a:xfrm>
        </p:grpSpPr>
        <p:sp>
          <p:nvSpPr>
            <p:cNvPr id="34875" name="Rectangle 333"/>
            <p:cNvSpPr>
              <a:spLocks noChangeArrowheads="1"/>
            </p:cNvSpPr>
            <p:nvPr/>
          </p:nvSpPr>
          <p:spPr bwMode="auto">
            <a:xfrm>
              <a:off x="3457" y="1354"/>
              <a:ext cx="164" cy="1050"/>
            </a:xfrm>
            <a:prstGeom prst="rect">
              <a:avLst/>
            </a:prstGeom>
            <a:solidFill>
              <a:srgbClr val="008000">
                <a:alpha val="50195"/>
              </a:srgbClr>
            </a:solidFill>
            <a:ln>
              <a:noFill/>
            </a:ln>
            <a:effectLst/>
            <a:extLst>
              <a:ext uri="{91240B29-F687-4F45-9708-019B960494DF}">
                <a14:hiddenLine xmlns:a14="http://schemas.microsoft.com/office/drawing/2010/main" xmlns="" w="6350" algn="ctr">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p>
              <a:pPr eaLnBrk="0" hangingPunct="0"/>
              <a:endParaRPr lang="en-US"/>
            </a:p>
          </p:txBody>
        </p:sp>
        <p:sp>
          <p:nvSpPr>
            <p:cNvPr id="34876" name="Rectangle 334"/>
            <p:cNvSpPr>
              <a:spLocks noChangeArrowheads="1"/>
            </p:cNvSpPr>
            <p:nvPr/>
          </p:nvSpPr>
          <p:spPr bwMode="auto">
            <a:xfrm rot="9300000">
              <a:off x="3350" y="1530"/>
              <a:ext cx="385" cy="33"/>
            </a:xfrm>
            <a:prstGeom prst="rect">
              <a:avLst/>
            </a:prstGeom>
            <a:solidFill>
              <a:srgbClr val="E1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endParaRPr lang="en-US"/>
            </a:p>
          </p:txBody>
        </p:sp>
      </p:grpSp>
      <p:sp>
        <p:nvSpPr>
          <p:cNvPr id="707919" name="Rectangle 335"/>
          <p:cNvSpPr>
            <a:spLocks noChangeArrowheads="1"/>
          </p:cNvSpPr>
          <p:nvPr/>
        </p:nvSpPr>
        <p:spPr bwMode="auto">
          <a:xfrm rot="-5400000">
            <a:off x="5903913" y="4319587"/>
            <a:ext cx="4445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AQP0</a:t>
            </a:r>
            <a:endParaRPr lang="en-US" sz="1600">
              <a:solidFill>
                <a:schemeClr val="tx1"/>
              </a:solidFill>
              <a:latin typeface="Arial Narrow" pitchFamily="34" charset="0"/>
            </a:endParaRPr>
          </a:p>
        </p:txBody>
      </p:sp>
      <p:sp>
        <p:nvSpPr>
          <p:cNvPr id="707920" name="Rectangle 336"/>
          <p:cNvSpPr>
            <a:spLocks noChangeArrowheads="1"/>
          </p:cNvSpPr>
          <p:nvPr/>
        </p:nvSpPr>
        <p:spPr bwMode="auto">
          <a:xfrm>
            <a:off x="6059488" y="248602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grpSp>
        <p:nvGrpSpPr>
          <p:cNvPr id="132" name="Group 344"/>
          <p:cNvGrpSpPr>
            <a:grpSpLocks/>
          </p:cNvGrpSpPr>
          <p:nvPr/>
        </p:nvGrpSpPr>
        <p:grpSpPr bwMode="auto">
          <a:xfrm>
            <a:off x="5086350" y="2479675"/>
            <a:ext cx="3475038" cy="1819275"/>
            <a:chOff x="2880" y="1328"/>
            <a:chExt cx="2189" cy="1146"/>
          </a:xfrm>
        </p:grpSpPr>
        <p:sp>
          <p:nvSpPr>
            <p:cNvPr id="34860" name="Rectangle 290"/>
            <p:cNvSpPr>
              <a:spLocks noChangeArrowheads="1"/>
            </p:cNvSpPr>
            <p:nvPr/>
          </p:nvSpPr>
          <p:spPr bwMode="auto">
            <a:xfrm>
              <a:off x="3220" y="2320"/>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0</a:t>
              </a:r>
              <a:endParaRPr lang="en-US" sz="1600">
                <a:solidFill>
                  <a:schemeClr val="tx1"/>
                </a:solidFill>
                <a:latin typeface="Arial Narrow" pitchFamily="34" charset="0"/>
              </a:endParaRPr>
            </a:p>
          </p:txBody>
        </p:sp>
        <p:sp>
          <p:nvSpPr>
            <p:cNvPr id="34861" name="Rectangle 302"/>
            <p:cNvSpPr>
              <a:spLocks noChangeArrowheads="1"/>
            </p:cNvSpPr>
            <p:nvPr/>
          </p:nvSpPr>
          <p:spPr bwMode="auto">
            <a:xfrm>
              <a:off x="3220" y="1679"/>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3</a:t>
              </a:r>
              <a:endParaRPr lang="en-US" sz="1600">
                <a:solidFill>
                  <a:schemeClr val="tx1"/>
                </a:solidFill>
                <a:latin typeface="Arial Narrow" pitchFamily="34" charset="0"/>
              </a:endParaRPr>
            </a:p>
          </p:txBody>
        </p:sp>
        <p:sp>
          <p:nvSpPr>
            <p:cNvPr id="34862" name="Rectangle 303"/>
            <p:cNvSpPr>
              <a:spLocks noChangeArrowheads="1"/>
            </p:cNvSpPr>
            <p:nvPr/>
          </p:nvSpPr>
          <p:spPr bwMode="auto">
            <a:xfrm>
              <a:off x="3220" y="1893"/>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2</a:t>
              </a:r>
              <a:endParaRPr lang="en-US" sz="1600">
                <a:solidFill>
                  <a:schemeClr val="tx1"/>
                </a:solidFill>
                <a:latin typeface="Arial Narrow" pitchFamily="34" charset="0"/>
              </a:endParaRPr>
            </a:p>
          </p:txBody>
        </p:sp>
        <p:sp>
          <p:nvSpPr>
            <p:cNvPr id="34863" name="Rectangle 304"/>
            <p:cNvSpPr>
              <a:spLocks noChangeArrowheads="1"/>
            </p:cNvSpPr>
            <p:nvPr/>
          </p:nvSpPr>
          <p:spPr bwMode="auto">
            <a:xfrm>
              <a:off x="3220" y="2107"/>
              <a:ext cx="58"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1</a:t>
              </a:r>
              <a:endParaRPr lang="en-US" sz="1600">
                <a:solidFill>
                  <a:schemeClr val="tx1"/>
                </a:solidFill>
                <a:latin typeface="Arial Narrow" pitchFamily="34" charset="0"/>
              </a:endParaRPr>
            </a:p>
          </p:txBody>
        </p:sp>
        <p:sp>
          <p:nvSpPr>
            <p:cNvPr id="34864" name="Text Box 337"/>
            <p:cNvSpPr txBox="1">
              <a:spLocks noChangeArrowheads="1"/>
            </p:cNvSpPr>
            <p:nvPr/>
          </p:nvSpPr>
          <p:spPr bwMode="auto">
            <a:xfrm rot="10800000">
              <a:off x="2880" y="1573"/>
              <a:ext cx="289" cy="7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a:spAutoFit/>
            </a:bodyPr>
            <a:lstStyle>
              <a:lvl1pPr eaLnBrk="0" hangingPunct="0">
                <a:defRPr sz="2400">
                  <a:solidFill>
                    <a:srgbClr val="E10000"/>
                  </a:solidFill>
                  <a:latin typeface="Times New Roman" pitchFamily="18" charset="0"/>
                  <a:cs typeface="Arial" charset="0"/>
                </a:defRPr>
              </a:lvl1pPr>
              <a:lvl2pPr marL="742950" indent="-285750" eaLnBrk="0" hangingPunct="0">
                <a:defRPr sz="2400">
                  <a:solidFill>
                    <a:srgbClr val="E10000"/>
                  </a:solidFill>
                  <a:latin typeface="Times New Roman" pitchFamily="18" charset="0"/>
                  <a:cs typeface="Arial" charset="0"/>
                </a:defRPr>
              </a:lvl2pPr>
              <a:lvl3pPr marL="1143000" indent="-228600" eaLnBrk="0" hangingPunct="0">
                <a:defRPr sz="2400">
                  <a:solidFill>
                    <a:srgbClr val="E10000"/>
                  </a:solidFill>
                  <a:latin typeface="Times New Roman" pitchFamily="18" charset="0"/>
                  <a:cs typeface="Arial" charset="0"/>
                </a:defRPr>
              </a:lvl3pPr>
              <a:lvl4pPr marL="1600200" indent="-228600" eaLnBrk="0" hangingPunct="0">
                <a:defRPr sz="2400">
                  <a:solidFill>
                    <a:srgbClr val="E10000"/>
                  </a:solidFill>
                  <a:latin typeface="Times New Roman" pitchFamily="18" charset="0"/>
                  <a:cs typeface="Arial" charset="0"/>
                </a:defRPr>
              </a:lvl4pPr>
              <a:lvl5pPr marL="2057400" indent="-228600" eaLnBrk="0" hangingPunct="0">
                <a:defRPr sz="2400">
                  <a:solidFill>
                    <a:srgbClr val="E10000"/>
                  </a:solidFill>
                  <a:latin typeface="Times New Roman" pitchFamily="18" charset="0"/>
                  <a:cs typeface="Arial" charset="0"/>
                </a:defRPr>
              </a:lvl5pPr>
              <a:lvl6pPr marL="2514600" indent="-228600" eaLnBrk="0" fontAlgn="base" hangingPunct="0">
                <a:spcBef>
                  <a:spcPct val="0"/>
                </a:spcBef>
                <a:spcAft>
                  <a:spcPct val="0"/>
                </a:spcAft>
                <a:defRPr sz="2400">
                  <a:solidFill>
                    <a:srgbClr val="E10000"/>
                  </a:solidFill>
                  <a:latin typeface="Times New Roman" pitchFamily="18" charset="0"/>
                  <a:cs typeface="Arial" charset="0"/>
                </a:defRPr>
              </a:lvl6pPr>
              <a:lvl7pPr marL="2971800" indent="-228600" eaLnBrk="0" fontAlgn="base" hangingPunct="0">
                <a:spcBef>
                  <a:spcPct val="0"/>
                </a:spcBef>
                <a:spcAft>
                  <a:spcPct val="0"/>
                </a:spcAft>
                <a:defRPr sz="2400">
                  <a:solidFill>
                    <a:srgbClr val="E10000"/>
                  </a:solidFill>
                  <a:latin typeface="Times New Roman" pitchFamily="18" charset="0"/>
                  <a:cs typeface="Arial" charset="0"/>
                </a:defRPr>
              </a:lvl7pPr>
              <a:lvl8pPr marL="3429000" indent="-228600" eaLnBrk="0" fontAlgn="base" hangingPunct="0">
                <a:spcBef>
                  <a:spcPct val="0"/>
                </a:spcBef>
                <a:spcAft>
                  <a:spcPct val="0"/>
                </a:spcAft>
                <a:defRPr sz="2400">
                  <a:solidFill>
                    <a:srgbClr val="E10000"/>
                  </a:solidFill>
                  <a:latin typeface="Times New Roman" pitchFamily="18" charset="0"/>
                  <a:cs typeface="Arial" charset="0"/>
                </a:defRPr>
              </a:lvl8pPr>
              <a:lvl9pPr marL="3886200" indent="-228600" eaLnBrk="0" fontAlgn="base" hangingPunct="0">
                <a:spcBef>
                  <a:spcPct val="0"/>
                </a:spcBef>
                <a:spcAft>
                  <a:spcPct val="0"/>
                </a:spcAft>
                <a:defRPr sz="2400">
                  <a:solidFill>
                    <a:srgbClr val="E10000"/>
                  </a:solidFill>
                  <a:latin typeface="Times New Roman" pitchFamily="18" charset="0"/>
                  <a:cs typeface="Arial" charset="0"/>
                </a:defRPr>
              </a:lvl9pPr>
            </a:lstStyle>
            <a:p>
              <a:pPr eaLnBrk="1" hangingPunct="1"/>
              <a:r>
                <a:rPr lang="en-US" sz="1800">
                  <a:solidFill>
                    <a:schemeClr val="tx1"/>
                  </a:solidFill>
                  <a:latin typeface="Arial Narrow" pitchFamily="34" charset="0"/>
                </a:rPr>
                <a:t>P</a:t>
              </a:r>
              <a:r>
                <a:rPr lang="en-US" sz="1800" baseline="-25000">
                  <a:solidFill>
                    <a:schemeClr val="tx1"/>
                  </a:solidFill>
                  <a:latin typeface="Arial Narrow" pitchFamily="34" charset="0"/>
                </a:rPr>
                <a:t>CO2</a:t>
              </a:r>
              <a:r>
                <a:rPr lang="en-US" sz="1800">
                  <a:solidFill>
                    <a:schemeClr val="tx1"/>
                  </a:solidFill>
                  <a:latin typeface="Arial Narrow" pitchFamily="34" charset="0"/>
                </a:rPr>
                <a:t>*/P</a:t>
              </a:r>
              <a:r>
                <a:rPr lang="en-US" sz="1800" baseline="-25000">
                  <a:solidFill>
                    <a:schemeClr val="tx1"/>
                  </a:solidFill>
                  <a:latin typeface="Arial Narrow" pitchFamily="34" charset="0"/>
                </a:rPr>
                <a:t>NH3</a:t>
              </a:r>
              <a:r>
                <a:rPr lang="en-US" sz="1800">
                  <a:solidFill>
                    <a:schemeClr val="tx1"/>
                  </a:solidFill>
                  <a:latin typeface="Arial Narrow" pitchFamily="34" charset="0"/>
                </a:rPr>
                <a:t>*</a:t>
              </a:r>
              <a:endParaRPr lang="en-US" sz="3600" baseline="30000">
                <a:solidFill>
                  <a:schemeClr val="tx1"/>
                </a:solidFill>
                <a:latin typeface="Arial Narrow" pitchFamily="34" charset="0"/>
              </a:endParaRPr>
            </a:p>
          </p:txBody>
        </p:sp>
        <p:grpSp>
          <p:nvGrpSpPr>
            <p:cNvPr id="133" name="Group 340"/>
            <p:cNvGrpSpPr>
              <a:grpSpLocks/>
            </p:cNvGrpSpPr>
            <p:nvPr/>
          </p:nvGrpSpPr>
          <p:grpSpPr bwMode="auto">
            <a:xfrm>
              <a:off x="3281" y="1328"/>
              <a:ext cx="1788" cy="1075"/>
              <a:chOff x="3281" y="1328"/>
              <a:chExt cx="1788" cy="1075"/>
            </a:xfrm>
          </p:grpSpPr>
          <p:sp>
            <p:nvSpPr>
              <p:cNvPr id="34866" name="Line 289"/>
              <p:cNvSpPr>
                <a:spLocks noChangeShapeType="1"/>
              </p:cNvSpPr>
              <p:nvPr/>
            </p:nvSpPr>
            <p:spPr bwMode="auto">
              <a:xfrm>
                <a:off x="3318" y="1557"/>
                <a:ext cx="0" cy="845"/>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67" name="Line 299"/>
              <p:cNvSpPr>
                <a:spLocks noChangeShapeType="1"/>
              </p:cNvSpPr>
              <p:nvPr/>
            </p:nvSpPr>
            <p:spPr bwMode="auto">
              <a:xfrm>
                <a:off x="3314" y="1754"/>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68" name="Line 300"/>
              <p:cNvSpPr>
                <a:spLocks noChangeShapeType="1"/>
              </p:cNvSpPr>
              <p:nvPr/>
            </p:nvSpPr>
            <p:spPr bwMode="auto">
              <a:xfrm>
                <a:off x="3314" y="1967"/>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69" name="Line 301"/>
              <p:cNvSpPr>
                <a:spLocks noChangeShapeType="1"/>
              </p:cNvSpPr>
              <p:nvPr/>
            </p:nvSpPr>
            <p:spPr bwMode="auto">
              <a:xfrm>
                <a:off x="3314" y="2181"/>
                <a:ext cx="6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34" name="Group 305"/>
              <p:cNvGrpSpPr>
                <a:grpSpLocks/>
              </p:cNvGrpSpPr>
              <p:nvPr/>
            </p:nvGrpSpPr>
            <p:grpSpPr bwMode="auto">
              <a:xfrm>
                <a:off x="3281" y="1515"/>
                <a:ext cx="77" cy="40"/>
                <a:chOff x="1998" y="1748"/>
                <a:chExt cx="40" cy="23"/>
              </a:xfrm>
            </p:grpSpPr>
            <p:sp>
              <p:nvSpPr>
                <p:cNvPr id="34873" name="Line 306"/>
                <p:cNvSpPr>
                  <a:spLocks noChangeShapeType="1"/>
                </p:cNvSpPr>
                <p:nvPr/>
              </p:nvSpPr>
              <p:spPr bwMode="auto">
                <a:xfrm rot="9300000">
                  <a:off x="1998" y="1748"/>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4874" name="Line 307"/>
                <p:cNvSpPr>
                  <a:spLocks noChangeShapeType="1"/>
                </p:cNvSpPr>
                <p:nvPr/>
              </p:nvSpPr>
              <p:spPr bwMode="auto">
                <a:xfrm rot="9300000">
                  <a:off x="1999" y="1771"/>
                  <a:ext cx="39"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4871" name="Line 308"/>
              <p:cNvSpPr>
                <a:spLocks noChangeShapeType="1"/>
              </p:cNvSpPr>
              <p:nvPr/>
            </p:nvSpPr>
            <p:spPr bwMode="auto">
              <a:xfrm>
                <a:off x="3318" y="1328"/>
                <a:ext cx="0" cy="184"/>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4872" name="Line 338"/>
              <p:cNvSpPr>
                <a:spLocks noChangeShapeType="1"/>
              </p:cNvSpPr>
              <p:nvPr/>
            </p:nvSpPr>
            <p:spPr bwMode="auto">
              <a:xfrm>
                <a:off x="3314" y="2403"/>
                <a:ext cx="1755" cy="0"/>
              </a:xfrm>
              <a:prstGeom prst="line">
                <a:avLst/>
              </a:prstGeom>
              <a:noFill/>
              <a:ln w="1905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707893" name="Rectangle 309"/>
          <p:cNvSpPr>
            <a:spLocks noChangeArrowheads="1"/>
          </p:cNvSpPr>
          <p:nvPr/>
        </p:nvSpPr>
        <p:spPr bwMode="auto">
          <a:xfrm>
            <a:off x="6881813" y="2466975"/>
            <a:ext cx="14605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600">
                <a:solidFill>
                  <a:srgbClr val="000000"/>
                </a:solidFill>
                <a:latin typeface="Arial Narrow" pitchFamily="34" charset="0"/>
              </a:rPr>
              <a:t>∞</a:t>
            </a:r>
            <a:endParaRPr lang="en-US" sz="1600">
              <a:solidFill>
                <a:schemeClr val="tx1"/>
              </a:solidFill>
              <a:latin typeface="Arial Narrow" pitchFamily="34" charset="0"/>
            </a:endParaRPr>
          </a:p>
        </p:txBody>
      </p:sp>
      <p:sp>
        <p:nvSpPr>
          <p:cNvPr id="707937" name="Rectangle 353"/>
          <p:cNvSpPr>
            <a:spLocks noChangeArrowheads="1"/>
          </p:cNvSpPr>
          <p:nvPr/>
        </p:nvSpPr>
        <p:spPr bwMode="auto">
          <a:xfrm>
            <a:off x="2147888" y="1586556"/>
            <a:ext cx="1884362" cy="39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a:lnSpc>
                <a:spcPct val="80000"/>
              </a:lnSpc>
            </a:pPr>
            <a:r>
              <a:rPr lang="en-US" sz="1600" dirty="0">
                <a:solidFill>
                  <a:srgbClr val="0066FF"/>
                </a:solidFill>
                <a:latin typeface="Arial Narrow" pitchFamily="34" charset="0"/>
              </a:rPr>
              <a:t>Relative, channel-specific</a:t>
            </a:r>
          </a:p>
          <a:p>
            <a:pPr algn="ctr">
              <a:lnSpc>
                <a:spcPct val="80000"/>
              </a:lnSpc>
            </a:pPr>
            <a:r>
              <a:rPr lang="en-US" sz="1600" dirty="0">
                <a:solidFill>
                  <a:srgbClr val="0066FF"/>
                </a:solidFill>
                <a:latin typeface="Arial Narrow" pitchFamily="34" charset="0"/>
              </a:rPr>
              <a:t>CO</a:t>
            </a:r>
            <a:r>
              <a:rPr lang="en-US" sz="1600" baseline="-25000" dirty="0">
                <a:solidFill>
                  <a:srgbClr val="0066FF"/>
                </a:solidFill>
                <a:latin typeface="Arial Narrow" pitchFamily="34" charset="0"/>
              </a:rPr>
              <a:t>2</a:t>
            </a:r>
            <a:r>
              <a:rPr lang="en-US" sz="1600" dirty="0">
                <a:solidFill>
                  <a:srgbClr val="0066FF"/>
                </a:solidFill>
                <a:latin typeface="Arial Narrow" pitchFamily="34" charset="0"/>
              </a:rPr>
              <a:t> permeability</a:t>
            </a:r>
          </a:p>
        </p:txBody>
      </p:sp>
      <p:sp>
        <p:nvSpPr>
          <p:cNvPr id="152" name="Rectangle 203"/>
          <p:cNvSpPr>
            <a:spLocks noChangeArrowheads="1"/>
          </p:cNvSpPr>
          <p:nvPr/>
        </p:nvSpPr>
        <p:spPr bwMode="auto">
          <a:xfrm>
            <a:off x="5560300" y="6433938"/>
            <a:ext cx="338874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r>
              <a:rPr lang="en-US" sz="2000" dirty="0">
                <a:latin typeface="Arial Narrow" pitchFamily="34" charset="0"/>
              </a:rPr>
              <a:t> </a:t>
            </a:r>
            <a:r>
              <a:rPr lang="en-US" sz="2000" dirty="0" smtClean="0">
                <a:latin typeface="Arial Narrow" pitchFamily="34" charset="0"/>
              </a:rPr>
              <a:t>Musa-Aziz, Chen </a:t>
            </a:r>
            <a:r>
              <a:rPr lang="en-US" sz="2000" dirty="0">
                <a:latin typeface="Arial Narrow" pitchFamily="34" charset="0"/>
              </a:rPr>
              <a:t>et al, </a:t>
            </a:r>
            <a:r>
              <a:rPr lang="en-US" sz="2000" i="1" dirty="0">
                <a:latin typeface="Arial Narrow" pitchFamily="34" charset="0"/>
              </a:rPr>
              <a:t>PNAS</a:t>
            </a:r>
            <a:r>
              <a:rPr lang="en-US" sz="2000" dirty="0">
                <a:latin typeface="Arial Narrow" pitchFamily="34" charset="0"/>
              </a:rPr>
              <a:t>, 2009</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07937"/>
                                        </p:tgtEl>
                                        <p:attrNameLst>
                                          <p:attrName>style.visibility</p:attrName>
                                        </p:attrNameLst>
                                      </p:cBhvr>
                                      <p:to>
                                        <p:strVal val="visible"/>
                                      </p:to>
                                    </p:set>
                                    <p:animEffect transition="in" filter="dissolve">
                                      <p:cBhvr>
                                        <p:cTn id="7" dur="500"/>
                                        <p:tgtEl>
                                          <p:spTgt spid="707937"/>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07793"/>
                                        </p:tgtEl>
                                        <p:attrNameLst>
                                          <p:attrName>style.visibility</p:attrName>
                                        </p:attrNameLst>
                                      </p:cBhvr>
                                      <p:to>
                                        <p:strVal val="visible"/>
                                      </p:to>
                                    </p:set>
                                    <p:animEffect transition="in" filter="dissolve">
                                      <p:cBhvr>
                                        <p:cTn id="16" dur="500"/>
                                        <p:tgtEl>
                                          <p:spTgt spid="707793"/>
                                        </p:tgtEl>
                                      </p:cBhvr>
                                    </p:animEffect>
                                  </p:childTnLst>
                                </p:cTn>
                              </p:par>
                            </p:childTnLst>
                          </p:cTn>
                        </p:par>
                        <p:par>
                          <p:cTn id="17" fill="hold" nodeType="afterGroup">
                            <p:stCondLst>
                              <p:cond delay="500"/>
                            </p:stCondLst>
                            <p:childTnLst>
                              <p:par>
                                <p:cTn id="18" presetID="9"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dissolve">
                                      <p:cBhvr>
                                        <p:cTn id="20" dur="500"/>
                                        <p:tgtEl>
                                          <p:spTgt spid="2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707764"/>
                                        </p:tgtEl>
                                        <p:attrNameLst>
                                          <p:attrName>style.visibility</p:attrName>
                                        </p:attrNameLst>
                                      </p:cBhvr>
                                      <p:to>
                                        <p:strVal val="visible"/>
                                      </p:to>
                                    </p:set>
                                    <p:animEffect transition="in" filter="dissolve">
                                      <p:cBhvr>
                                        <p:cTn id="25" dur="500"/>
                                        <p:tgtEl>
                                          <p:spTgt spid="707764"/>
                                        </p:tgtEl>
                                      </p:cBhvr>
                                    </p:animEffect>
                                  </p:childTnLst>
                                </p:cTn>
                              </p:par>
                            </p:childTnLst>
                          </p:cTn>
                        </p:par>
                        <p:par>
                          <p:cTn id="26" fill="hold" nodeType="afterGroup">
                            <p:stCondLst>
                              <p:cond delay="500"/>
                            </p:stCondLst>
                            <p:childTnLst>
                              <p:par>
                                <p:cTn id="27" presetID="22" presetClass="entr" presetSubtype="4"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nodeType="afterGroup">
                            <p:stCondLst>
                              <p:cond delay="1000"/>
                            </p:stCondLst>
                            <p:childTnLst>
                              <p:par>
                                <p:cTn id="31" presetID="22" presetClass="entr" presetSubtype="1" fill="hold"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500"/>
                                        <p:tgtEl>
                                          <p:spTgt spid="2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707731"/>
                                        </p:tgtEl>
                                        <p:attrNameLst>
                                          <p:attrName>style.visibility</p:attrName>
                                        </p:attrNameLst>
                                      </p:cBhvr>
                                      <p:to>
                                        <p:strVal val="visible"/>
                                      </p:to>
                                    </p:set>
                                    <p:animEffect transition="in" filter="dissolve">
                                      <p:cBhvr>
                                        <p:cTn id="38" dur="500"/>
                                        <p:tgtEl>
                                          <p:spTgt spid="707731"/>
                                        </p:tgtEl>
                                      </p:cBhvr>
                                    </p:animEffect>
                                  </p:childTnLst>
                                </p:cTn>
                              </p:par>
                            </p:childTnLst>
                          </p:cTn>
                        </p:par>
                        <p:par>
                          <p:cTn id="39" fill="hold" nodeType="afterGroup">
                            <p:stCondLst>
                              <p:cond delay="500"/>
                            </p:stCondLst>
                            <p:childTnLst>
                              <p:par>
                                <p:cTn id="40" presetID="22" presetClass="entr" presetSubtype="4"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par>
                          <p:cTn id="43" fill="hold" nodeType="afterGroup">
                            <p:stCondLst>
                              <p:cond delay="1000"/>
                            </p:stCondLst>
                            <p:childTnLst>
                              <p:par>
                                <p:cTn id="44" presetID="22" presetClass="entr" presetSubtype="1"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500"/>
                                        <p:tgtEl>
                                          <p:spTgt spid="1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707736"/>
                                        </p:tgtEl>
                                        <p:attrNameLst>
                                          <p:attrName>style.visibility</p:attrName>
                                        </p:attrNameLst>
                                      </p:cBhvr>
                                      <p:to>
                                        <p:strVal val="visible"/>
                                      </p:to>
                                    </p:set>
                                    <p:animEffect transition="in" filter="dissolve">
                                      <p:cBhvr>
                                        <p:cTn id="51" dur="500"/>
                                        <p:tgtEl>
                                          <p:spTgt spid="707736"/>
                                        </p:tgtEl>
                                      </p:cBhvr>
                                    </p:animEffect>
                                  </p:childTnLst>
                                </p:cTn>
                              </p:par>
                            </p:childTnLst>
                          </p:cTn>
                        </p:par>
                        <p:par>
                          <p:cTn id="52" fill="hold" nodeType="afterGroup">
                            <p:stCondLst>
                              <p:cond delay="500"/>
                            </p:stCondLst>
                            <p:childTnLst>
                              <p:par>
                                <p:cTn id="53" presetID="22" presetClass="entr" presetSubtype="4"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down)">
                                      <p:cBhvr>
                                        <p:cTn id="55" dur="500"/>
                                        <p:tgtEl>
                                          <p:spTgt spid="17"/>
                                        </p:tgtEl>
                                      </p:cBhvr>
                                    </p:animEffect>
                                  </p:childTnLst>
                                </p:cTn>
                              </p:par>
                            </p:childTnLst>
                          </p:cTn>
                        </p:par>
                        <p:par>
                          <p:cTn id="56" fill="hold" nodeType="afterGroup">
                            <p:stCondLst>
                              <p:cond delay="1000"/>
                            </p:stCondLst>
                            <p:childTnLst>
                              <p:par>
                                <p:cTn id="57" presetID="22" presetClass="entr" presetSubtype="1"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707739"/>
                                        </p:tgtEl>
                                        <p:attrNameLst>
                                          <p:attrName>style.visibility</p:attrName>
                                        </p:attrNameLst>
                                      </p:cBhvr>
                                      <p:to>
                                        <p:strVal val="visible"/>
                                      </p:to>
                                    </p:set>
                                    <p:animEffect transition="in" filter="dissolve">
                                      <p:cBhvr>
                                        <p:cTn id="64" dur="500"/>
                                        <p:tgtEl>
                                          <p:spTgt spid="707739"/>
                                        </p:tgtEl>
                                      </p:cBhvr>
                                    </p:animEffect>
                                  </p:childTnLst>
                                </p:cTn>
                              </p:par>
                            </p:childTnLst>
                          </p:cTn>
                        </p:par>
                        <p:par>
                          <p:cTn id="65" fill="hold" nodeType="afterGroup">
                            <p:stCondLst>
                              <p:cond delay="500"/>
                            </p:stCondLst>
                            <p:childTnLst>
                              <p:par>
                                <p:cTn id="66" presetID="22" presetClass="entr" presetSubtype="4"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down)">
                                      <p:cBhvr>
                                        <p:cTn id="68" dur="500"/>
                                        <p:tgtEl>
                                          <p:spTgt spid="21"/>
                                        </p:tgtEl>
                                      </p:cBhvr>
                                    </p:animEffect>
                                  </p:childTnLst>
                                </p:cTn>
                              </p:par>
                            </p:childTnLst>
                          </p:cTn>
                        </p:par>
                        <p:par>
                          <p:cTn id="69" fill="hold" nodeType="afterGroup">
                            <p:stCondLst>
                              <p:cond delay="1000"/>
                            </p:stCondLst>
                            <p:childTnLst>
                              <p:par>
                                <p:cTn id="70" presetID="22" presetClass="entr" presetSubtype="1" fill="hold" nodeType="after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up)">
                                      <p:cBhvr>
                                        <p:cTn id="72" dur="500"/>
                                        <p:tgtEl>
                                          <p:spTgt spid="8"/>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707744"/>
                                        </p:tgtEl>
                                        <p:attrNameLst>
                                          <p:attrName>style.visibility</p:attrName>
                                        </p:attrNameLst>
                                      </p:cBhvr>
                                      <p:to>
                                        <p:strVal val="visible"/>
                                      </p:to>
                                    </p:set>
                                    <p:animEffect transition="in" filter="dissolve">
                                      <p:cBhvr>
                                        <p:cTn id="77" dur="500"/>
                                        <p:tgtEl>
                                          <p:spTgt spid="707744"/>
                                        </p:tgtEl>
                                      </p:cBhvr>
                                    </p:animEffect>
                                  </p:childTnLst>
                                </p:cTn>
                              </p:par>
                            </p:childTnLst>
                          </p:cTn>
                        </p:par>
                        <p:par>
                          <p:cTn id="78" fill="hold" nodeType="afterGroup">
                            <p:stCondLst>
                              <p:cond delay="500"/>
                            </p:stCondLst>
                            <p:childTnLst>
                              <p:par>
                                <p:cTn id="79" presetID="22" presetClass="entr" presetSubtype="4" fill="hold" nodeType="after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down)">
                                      <p:cBhvr>
                                        <p:cTn id="81" dur="500"/>
                                        <p:tgtEl>
                                          <p:spTgt spid="3"/>
                                        </p:tgtEl>
                                      </p:cBhvr>
                                    </p:animEffect>
                                  </p:childTnLst>
                                </p:cTn>
                              </p:par>
                            </p:childTnLst>
                          </p:cTn>
                        </p:par>
                        <p:par>
                          <p:cTn id="82" fill="hold" nodeType="afterGroup">
                            <p:stCondLst>
                              <p:cond delay="1000"/>
                            </p:stCondLst>
                            <p:childTnLst>
                              <p:par>
                                <p:cTn id="83" presetID="22" presetClass="entr" presetSubtype="1" fill="hold" nodeType="afterEffect">
                                  <p:stCondLst>
                                    <p:cond delay="0"/>
                                  </p:stCondLst>
                                  <p:childTnLst>
                                    <p:set>
                                      <p:cBhvr>
                                        <p:cTn id="84" dur="1" fill="hold">
                                          <p:stCondLst>
                                            <p:cond delay="0"/>
                                          </p:stCondLst>
                                        </p:cTn>
                                        <p:tgtEl>
                                          <p:spTgt spid="5"/>
                                        </p:tgtEl>
                                        <p:attrNameLst>
                                          <p:attrName>style.visibility</p:attrName>
                                        </p:attrNameLst>
                                      </p:cBhvr>
                                      <p:to>
                                        <p:strVal val="visible"/>
                                      </p:to>
                                    </p:set>
                                    <p:animEffect transition="in" filter="wipe(up)">
                                      <p:cBhvr>
                                        <p:cTn id="85" dur="500"/>
                                        <p:tgtEl>
                                          <p:spTgt spid="5"/>
                                        </p:tgtEl>
                                      </p:cBhvr>
                                    </p:animEffect>
                                  </p:childTnLst>
                                </p:cTn>
                              </p:par>
                            </p:childTnLst>
                          </p:cTn>
                        </p:par>
                      </p:childTnLst>
                    </p:cTn>
                  </p:par>
                  <p:par>
                    <p:cTn id="86" fill="hold" nodeType="clickPar">
                      <p:stCondLst>
                        <p:cond delay="indefinite"/>
                      </p:stCondLst>
                      <p:childTnLst>
                        <p:par>
                          <p:cTn id="87" fill="hold" nodeType="withGroup">
                            <p:stCondLst>
                              <p:cond delay="0"/>
                            </p:stCondLst>
                            <p:childTnLst>
                              <p:par>
                                <p:cTn id="88" presetID="9" presetClass="entr" presetSubtype="0" fill="hold" grpId="0" nodeType="clickEffect">
                                  <p:stCondLst>
                                    <p:cond delay="0"/>
                                  </p:stCondLst>
                                  <p:childTnLst>
                                    <p:set>
                                      <p:cBhvr>
                                        <p:cTn id="89" dur="1" fill="hold">
                                          <p:stCondLst>
                                            <p:cond delay="0"/>
                                          </p:stCondLst>
                                        </p:cTn>
                                        <p:tgtEl>
                                          <p:spTgt spid="707749"/>
                                        </p:tgtEl>
                                        <p:attrNameLst>
                                          <p:attrName>style.visibility</p:attrName>
                                        </p:attrNameLst>
                                      </p:cBhvr>
                                      <p:to>
                                        <p:strVal val="visible"/>
                                      </p:to>
                                    </p:set>
                                    <p:animEffect transition="in" filter="dissolve">
                                      <p:cBhvr>
                                        <p:cTn id="90" dur="500"/>
                                        <p:tgtEl>
                                          <p:spTgt spid="707749"/>
                                        </p:tgtEl>
                                      </p:cBhvr>
                                    </p:animEffect>
                                  </p:childTnLst>
                                </p:cTn>
                              </p:par>
                            </p:childTnLst>
                          </p:cTn>
                        </p:par>
                        <p:par>
                          <p:cTn id="91" fill="hold" nodeType="afterGroup">
                            <p:stCondLst>
                              <p:cond delay="500"/>
                            </p:stCondLst>
                            <p:childTnLst>
                              <p:par>
                                <p:cTn id="92" presetID="22" presetClass="entr" presetSubtype="4" fill="hold"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childTnLst>
                          </p:cTn>
                        </p:par>
                        <p:par>
                          <p:cTn id="95" fill="hold" nodeType="afterGroup">
                            <p:stCondLst>
                              <p:cond delay="1000"/>
                            </p:stCondLst>
                            <p:childTnLst>
                              <p:par>
                                <p:cTn id="96" presetID="22" presetClass="entr" presetSubtype="1" fill="hold" nodeType="afterEffect">
                                  <p:stCondLst>
                                    <p:cond delay="0"/>
                                  </p:stCondLst>
                                  <p:childTnLst>
                                    <p:set>
                                      <p:cBhvr>
                                        <p:cTn id="97" dur="1" fill="hold">
                                          <p:stCondLst>
                                            <p:cond delay="0"/>
                                          </p:stCondLst>
                                        </p:cTn>
                                        <p:tgtEl>
                                          <p:spTgt spid="6"/>
                                        </p:tgtEl>
                                        <p:attrNameLst>
                                          <p:attrName>style.visibility</p:attrName>
                                        </p:attrNameLst>
                                      </p:cBhvr>
                                      <p:to>
                                        <p:strVal val="visible"/>
                                      </p:to>
                                    </p:set>
                                    <p:animEffect transition="in" filter="wipe(up)">
                                      <p:cBhvr>
                                        <p:cTn id="98" dur="500"/>
                                        <p:tgtEl>
                                          <p:spTgt spid="6"/>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9" presetClass="entr" presetSubtype="0" fill="hold" nodeType="clickEffect">
                                  <p:stCondLst>
                                    <p:cond delay="0"/>
                                  </p:stCondLst>
                                  <p:childTnLst>
                                    <p:set>
                                      <p:cBhvr>
                                        <p:cTn id="102" dur="1" fill="hold">
                                          <p:stCondLst>
                                            <p:cond delay="0"/>
                                          </p:stCondLst>
                                        </p:cTn>
                                        <p:tgtEl>
                                          <p:spTgt spid="132"/>
                                        </p:tgtEl>
                                        <p:attrNameLst>
                                          <p:attrName>style.visibility</p:attrName>
                                        </p:attrNameLst>
                                      </p:cBhvr>
                                      <p:to>
                                        <p:strVal val="visible"/>
                                      </p:to>
                                    </p:set>
                                    <p:animEffect transition="in" filter="dissolve">
                                      <p:cBhvr>
                                        <p:cTn id="103" dur="500"/>
                                        <p:tgtEl>
                                          <p:spTgt spid="132"/>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9" presetClass="entr" presetSubtype="0" fill="hold" grpId="0" nodeType="clickEffect">
                                  <p:stCondLst>
                                    <p:cond delay="0"/>
                                  </p:stCondLst>
                                  <p:childTnLst>
                                    <p:set>
                                      <p:cBhvr>
                                        <p:cTn id="107" dur="1" fill="hold">
                                          <p:stCondLst>
                                            <p:cond delay="0"/>
                                          </p:stCondLst>
                                        </p:cTn>
                                        <p:tgtEl>
                                          <p:spTgt spid="707919"/>
                                        </p:tgtEl>
                                        <p:attrNameLst>
                                          <p:attrName>style.visibility</p:attrName>
                                        </p:attrNameLst>
                                      </p:cBhvr>
                                      <p:to>
                                        <p:strVal val="visible"/>
                                      </p:to>
                                    </p:set>
                                    <p:animEffect transition="in" filter="dissolve">
                                      <p:cBhvr>
                                        <p:cTn id="108" dur="500"/>
                                        <p:tgtEl>
                                          <p:spTgt spid="707919"/>
                                        </p:tgtEl>
                                      </p:cBhvr>
                                    </p:animEffect>
                                  </p:childTnLst>
                                </p:cTn>
                              </p:par>
                            </p:childTnLst>
                          </p:cTn>
                        </p:par>
                        <p:par>
                          <p:cTn id="109" fill="hold" nodeType="afterGroup">
                            <p:stCondLst>
                              <p:cond delay="500"/>
                            </p:stCondLst>
                            <p:childTnLst>
                              <p:par>
                                <p:cTn id="110" presetID="22" presetClass="entr" presetSubtype="4" fill="hold" nodeType="afterEffect">
                                  <p:stCondLst>
                                    <p:cond delay="0"/>
                                  </p:stCondLst>
                                  <p:childTnLst>
                                    <p:set>
                                      <p:cBhvr>
                                        <p:cTn id="111" dur="1" fill="hold">
                                          <p:stCondLst>
                                            <p:cond delay="0"/>
                                          </p:stCondLst>
                                        </p:cTn>
                                        <p:tgtEl>
                                          <p:spTgt spid="131"/>
                                        </p:tgtEl>
                                        <p:attrNameLst>
                                          <p:attrName>style.visibility</p:attrName>
                                        </p:attrNameLst>
                                      </p:cBhvr>
                                      <p:to>
                                        <p:strVal val="visible"/>
                                      </p:to>
                                    </p:set>
                                    <p:animEffect transition="in" filter="wipe(down)">
                                      <p:cBhvr>
                                        <p:cTn id="112" dur="500"/>
                                        <p:tgtEl>
                                          <p:spTgt spid="131"/>
                                        </p:tgtEl>
                                      </p:cBhvr>
                                    </p:animEffect>
                                  </p:childTnLst>
                                </p:cTn>
                              </p:par>
                            </p:childTnLst>
                          </p:cTn>
                        </p:par>
                        <p:par>
                          <p:cTn id="113" fill="hold" nodeType="afterGroup">
                            <p:stCondLst>
                              <p:cond delay="1000"/>
                            </p:stCondLst>
                            <p:childTnLst>
                              <p:par>
                                <p:cTn id="114" presetID="9" presetClass="entr" presetSubtype="0" fill="hold" grpId="0" nodeType="afterEffect">
                                  <p:stCondLst>
                                    <p:cond delay="0"/>
                                  </p:stCondLst>
                                  <p:childTnLst>
                                    <p:set>
                                      <p:cBhvr>
                                        <p:cTn id="115" dur="1" fill="hold">
                                          <p:stCondLst>
                                            <p:cond delay="0"/>
                                          </p:stCondLst>
                                        </p:cTn>
                                        <p:tgtEl>
                                          <p:spTgt spid="707920"/>
                                        </p:tgtEl>
                                        <p:attrNameLst>
                                          <p:attrName>style.visibility</p:attrName>
                                        </p:attrNameLst>
                                      </p:cBhvr>
                                      <p:to>
                                        <p:strVal val="visible"/>
                                      </p:to>
                                    </p:set>
                                    <p:animEffect transition="in" filter="dissolve">
                                      <p:cBhvr>
                                        <p:cTn id="116" dur="500"/>
                                        <p:tgtEl>
                                          <p:spTgt spid="707920"/>
                                        </p:tgtEl>
                                      </p:cBhvr>
                                    </p:animEffect>
                                  </p:childTnLst>
                                </p:cTn>
                              </p:par>
                            </p:childTnLst>
                          </p:cTn>
                        </p:par>
                      </p:childTnLst>
                    </p:cTn>
                  </p:par>
                  <p:par>
                    <p:cTn id="117" fill="hold" nodeType="clickPar">
                      <p:stCondLst>
                        <p:cond delay="indefinite"/>
                      </p:stCondLst>
                      <p:childTnLst>
                        <p:par>
                          <p:cTn id="118" fill="hold" nodeType="withGroup">
                            <p:stCondLst>
                              <p:cond delay="0"/>
                            </p:stCondLst>
                            <p:childTnLst>
                              <p:par>
                                <p:cTn id="119" presetID="9" presetClass="entr" presetSubtype="0" fill="hold" grpId="0" nodeType="clickEffect">
                                  <p:stCondLst>
                                    <p:cond delay="0"/>
                                  </p:stCondLst>
                                  <p:childTnLst>
                                    <p:set>
                                      <p:cBhvr>
                                        <p:cTn id="120" dur="1" fill="hold">
                                          <p:stCondLst>
                                            <p:cond delay="0"/>
                                          </p:stCondLst>
                                        </p:cTn>
                                        <p:tgtEl>
                                          <p:spTgt spid="707875"/>
                                        </p:tgtEl>
                                        <p:attrNameLst>
                                          <p:attrName>style.visibility</p:attrName>
                                        </p:attrNameLst>
                                      </p:cBhvr>
                                      <p:to>
                                        <p:strVal val="visible"/>
                                      </p:to>
                                    </p:set>
                                    <p:animEffect transition="in" filter="dissolve">
                                      <p:cBhvr>
                                        <p:cTn id="121" dur="500"/>
                                        <p:tgtEl>
                                          <p:spTgt spid="707875"/>
                                        </p:tgtEl>
                                      </p:cBhvr>
                                    </p:animEffect>
                                  </p:childTnLst>
                                </p:cTn>
                              </p:par>
                            </p:childTnLst>
                          </p:cTn>
                        </p:par>
                        <p:par>
                          <p:cTn id="122" fill="hold" nodeType="afterGroup">
                            <p:stCondLst>
                              <p:cond delay="500"/>
                            </p:stCondLst>
                            <p:childTnLst>
                              <p:par>
                                <p:cTn id="123" presetID="22" presetClass="entr" presetSubtype="4" fill="hold"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wipe(down)">
                                      <p:cBhvr>
                                        <p:cTn id="125" dur="500"/>
                                        <p:tgtEl>
                                          <p:spTgt spid="29"/>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9" presetClass="entr" presetSubtype="0" fill="hold" grpId="0" nodeType="clickEffect">
                                  <p:stCondLst>
                                    <p:cond delay="0"/>
                                  </p:stCondLst>
                                  <p:childTnLst>
                                    <p:set>
                                      <p:cBhvr>
                                        <p:cTn id="129" dur="1" fill="hold">
                                          <p:stCondLst>
                                            <p:cond delay="0"/>
                                          </p:stCondLst>
                                        </p:cTn>
                                        <p:tgtEl>
                                          <p:spTgt spid="707876"/>
                                        </p:tgtEl>
                                        <p:attrNameLst>
                                          <p:attrName>style.visibility</p:attrName>
                                        </p:attrNameLst>
                                      </p:cBhvr>
                                      <p:to>
                                        <p:strVal val="visible"/>
                                      </p:to>
                                    </p:set>
                                    <p:animEffect transition="in" filter="dissolve">
                                      <p:cBhvr>
                                        <p:cTn id="130" dur="500"/>
                                        <p:tgtEl>
                                          <p:spTgt spid="707876"/>
                                        </p:tgtEl>
                                      </p:cBhvr>
                                    </p:animEffect>
                                  </p:childTnLst>
                                </p:cTn>
                              </p:par>
                            </p:childTnLst>
                          </p:cTn>
                        </p:par>
                        <p:par>
                          <p:cTn id="131" fill="hold" nodeType="afterGroup">
                            <p:stCondLst>
                              <p:cond delay="500"/>
                            </p:stCondLst>
                            <p:childTnLst>
                              <p:par>
                                <p:cTn id="132" presetID="22" presetClass="entr" presetSubtype="4" fill="hold" grpId="0" nodeType="afterEffect">
                                  <p:stCondLst>
                                    <p:cond delay="0"/>
                                  </p:stCondLst>
                                  <p:childTnLst>
                                    <p:set>
                                      <p:cBhvr>
                                        <p:cTn id="133" dur="1" fill="hold">
                                          <p:stCondLst>
                                            <p:cond delay="0"/>
                                          </p:stCondLst>
                                        </p:cTn>
                                        <p:tgtEl>
                                          <p:spTgt spid="707895"/>
                                        </p:tgtEl>
                                        <p:attrNameLst>
                                          <p:attrName>style.visibility</p:attrName>
                                        </p:attrNameLst>
                                      </p:cBhvr>
                                      <p:to>
                                        <p:strVal val="visible"/>
                                      </p:to>
                                    </p:set>
                                    <p:animEffect transition="in" filter="wipe(down)">
                                      <p:cBhvr>
                                        <p:cTn id="134" dur="500"/>
                                        <p:tgtEl>
                                          <p:spTgt spid="707895"/>
                                        </p:tgtEl>
                                      </p:cBhvr>
                                    </p:animEffect>
                                  </p:childTnLst>
                                </p:cTn>
                              </p:par>
                            </p:childTnLst>
                          </p:cTn>
                        </p:par>
                        <p:par>
                          <p:cTn id="135" fill="hold" nodeType="afterGroup">
                            <p:stCondLst>
                              <p:cond delay="1000"/>
                            </p:stCondLst>
                            <p:childTnLst>
                              <p:par>
                                <p:cTn id="136" presetID="9" presetClass="entr" presetSubtype="0" fill="hold" grpId="0" nodeType="afterEffect">
                                  <p:stCondLst>
                                    <p:cond delay="0"/>
                                  </p:stCondLst>
                                  <p:childTnLst>
                                    <p:set>
                                      <p:cBhvr>
                                        <p:cTn id="137" dur="1" fill="hold">
                                          <p:stCondLst>
                                            <p:cond delay="0"/>
                                          </p:stCondLst>
                                        </p:cTn>
                                        <p:tgtEl>
                                          <p:spTgt spid="707893"/>
                                        </p:tgtEl>
                                        <p:attrNameLst>
                                          <p:attrName>style.visibility</p:attrName>
                                        </p:attrNameLst>
                                      </p:cBhvr>
                                      <p:to>
                                        <p:strVal val="visible"/>
                                      </p:to>
                                    </p:set>
                                    <p:animEffect transition="in" filter="dissolve">
                                      <p:cBhvr>
                                        <p:cTn id="138" dur="500"/>
                                        <p:tgtEl>
                                          <p:spTgt spid="707893"/>
                                        </p:tgtEl>
                                      </p:cBhvr>
                                    </p:animEffec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9" presetClass="entr" presetSubtype="0" fill="hold" grpId="0" nodeType="clickEffect">
                                  <p:stCondLst>
                                    <p:cond delay="0"/>
                                  </p:stCondLst>
                                  <p:childTnLst>
                                    <p:set>
                                      <p:cBhvr>
                                        <p:cTn id="142" dur="1" fill="hold">
                                          <p:stCondLst>
                                            <p:cond delay="0"/>
                                          </p:stCondLst>
                                        </p:cTn>
                                        <p:tgtEl>
                                          <p:spTgt spid="707877"/>
                                        </p:tgtEl>
                                        <p:attrNameLst>
                                          <p:attrName>style.visibility</p:attrName>
                                        </p:attrNameLst>
                                      </p:cBhvr>
                                      <p:to>
                                        <p:strVal val="visible"/>
                                      </p:to>
                                    </p:set>
                                    <p:animEffect transition="in" filter="dissolve">
                                      <p:cBhvr>
                                        <p:cTn id="143" dur="500"/>
                                        <p:tgtEl>
                                          <p:spTgt spid="707877"/>
                                        </p:tgtEl>
                                      </p:cBhvr>
                                    </p:animEffect>
                                  </p:childTnLst>
                                </p:cTn>
                              </p:par>
                            </p:childTnLst>
                          </p:cTn>
                        </p:par>
                        <p:par>
                          <p:cTn id="144" fill="hold" nodeType="afterGroup">
                            <p:stCondLst>
                              <p:cond delay="500"/>
                            </p:stCondLst>
                            <p:childTnLst>
                              <p:par>
                                <p:cTn id="145" presetID="22" presetClass="entr" presetSubtype="4" fill="hold" nodeType="afterEffect">
                                  <p:stCondLst>
                                    <p:cond delay="0"/>
                                  </p:stCondLst>
                                  <p:childTnLst>
                                    <p:set>
                                      <p:cBhvr>
                                        <p:cTn id="146" dur="1" fill="hold">
                                          <p:stCondLst>
                                            <p:cond delay="0"/>
                                          </p:stCondLst>
                                        </p:cTn>
                                        <p:tgtEl>
                                          <p:spTgt spid="130"/>
                                        </p:tgtEl>
                                        <p:attrNameLst>
                                          <p:attrName>style.visibility</p:attrName>
                                        </p:attrNameLst>
                                      </p:cBhvr>
                                      <p:to>
                                        <p:strVal val="visible"/>
                                      </p:to>
                                    </p:set>
                                    <p:animEffect transition="in" filter="wipe(down)">
                                      <p:cBhvr>
                                        <p:cTn id="147" dur="500"/>
                                        <p:tgtEl>
                                          <p:spTgt spid="130"/>
                                        </p:tgtEl>
                                      </p:cBhvr>
                                    </p:animEffect>
                                  </p:childTnLst>
                                </p:cTn>
                              </p:par>
                            </p:childTnLst>
                          </p:cTn>
                        </p:par>
                        <p:par>
                          <p:cTn id="148" fill="hold" nodeType="afterGroup">
                            <p:stCondLst>
                              <p:cond delay="1000"/>
                            </p:stCondLst>
                            <p:childTnLst>
                              <p:par>
                                <p:cTn id="149" presetID="9" presetClass="entr" presetSubtype="0" fill="hold" grpId="0" nodeType="afterEffect">
                                  <p:stCondLst>
                                    <p:cond delay="0"/>
                                  </p:stCondLst>
                                  <p:childTnLst>
                                    <p:set>
                                      <p:cBhvr>
                                        <p:cTn id="150" dur="1" fill="hold">
                                          <p:stCondLst>
                                            <p:cond delay="0"/>
                                          </p:stCondLst>
                                        </p:cTn>
                                        <p:tgtEl>
                                          <p:spTgt spid="707900"/>
                                        </p:tgtEl>
                                        <p:attrNameLst>
                                          <p:attrName>style.visibility</p:attrName>
                                        </p:attrNameLst>
                                      </p:cBhvr>
                                      <p:to>
                                        <p:strVal val="visible"/>
                                      </p:to>
                                    </p:set>
                                    <p:animEffect transition="in" filter="dissolve">
                                      <p:cBhvr>
                                        <p:cTn id="151" dur="500"/>
                                        <p:tgtEl>
                                          <p:spTgt spid="707900"/>
                                        </p:tgtEl>
                                      </p:cBhvr>
                                    </p:animEffec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9" presetClass="entr" presetSubtype="0" fill="hold" grpId="0" nodeType="clickEffect">
                                  <p:stCondLst>
                                    <p:cond delay="0"/>
                                  </p:stCondLst>
                                  <p:childTnLst>
                                    <p:set>
                                      <p:cBhvr>
                                        <p:cTn id="155" dur="1" fill="hold">
                                          <p:stCondLst>
                                            <p:cond delay="0"/>
                                          </p:stCondLst>
                                        </p:cTn>
                                        <p:tgtEl>
                                          <p:spTgt spid="707878"/>
                                        </p:tgtEl>
                                        <p:attrNameLst>
                                          <p:attrName>style.visibility</p:attrName>
                                        </p:attrNameLst>
                                      </p:cBhvr>
                                      <p:to>
                                        <p:strVal val="visible"/>
                                      </p:to>
                                    </p:set>
                                    <p:animEffect transition="in" filter="dissolve">
                                      <p:cBhvr>
                                        <p:cTn id="156" dur="500"/>
                                        <p:tgtEl>
                                          <p:spTgt spid="707878"/>
                                        </p:tgtEl>
                                      </p:cBhvr>
                                    </p:animEffect>
                                  </p:childTnLst>
                                </p:cTn>
                              </p:par>
                            </p:childTnLst>
                          </p:cTn>
                        </p:par>
                        <p:par>
                          <p:cTn id="157" fill="hold" nodeType="afterGroup">
                            <p:stCondLst>
                              <p:cond delay="500"/>
                            </p:stCondLst>
                            <p:childTnLst>
                              <p:par>
                                <p:cTn id="158" presetID="22" presetClass="entr" presetSubtype="4" fill="hold" nodeType="afterEffect">
                                  <p:stCondLst>
                                    <p:cond delay="0"/>
                                  </p:stCondLst>
                                  <p:childTnLst>
                                    <p:set>
                                      <p:cBhvr>
                                        <p:cTn id="159" dur="1" fill="hold">
                                          <p:stCondLst>
                                            <p:cond delay="0"/>
                                          </p:stCondLst>
                                        </p:cTn>
                                        <p:tgtEl>
                                          <p:spTgt spid="30"/>
                                        </p:tgtEl>
                                        <p:attrNameLst>
                                          <p:attrName>style.visibility</p:attrName>
                                        </p:attrNameLst>
                                      </p:cBhvr>
                                      <p:to>
                                        <p:strVal val="visible"/>
                                      </p:to>
                                    </p:set>
                                    <p:animEffect transition="in" filter="wipe(down)">
                                      <p:cBhvr>
                                        <p:cTn id="160" dur="500"/>
                                        <p:tgtEl>
                                          <p:spTgt spid="30"/>
                                        </p:tgtEl>
                                      </p:cBhvr>
                                    </p:animEffect>
                                  </p:childTnLst>
                                </p:cTn>
                              </p:par>
                            </p:childTnLst>
                          </p:cTn>
                        </p:par>
                      </p:childTnLst>
                    </p:cTn>
                  </p:par>
                  <p:par>
                    <p:cTn id="161" fill="hold" nodeType="clickPar">
                      <p:stCondLst>
                        <p:cond delay="indefinite"/>
                      </p:stCondLst>
                      <p:childTnLst>
                        <p:par>
                          <p:cTn id="162" fill="hold" nodeType="withGroup">
                            <p:stCondLst>
                              <p:cond delay="0"/>
                            </p:stCondLst>
                            <p:childTnLst>
                              <p:par>
                                <p:cTn id="163" presetID="9" presetClass="entr" presetSubtype="0" fill="hold" grpId="0" nodeType="clickEffect">
                                  <p:stCondLst>
                                    <p:cond delay="0"/>
                                  </p:stCondLst>
                                  <p:childTnLst>
                                    <p:set>
                                      <p:cBhvr>
                                        <p:cTn id="164" dur="1" fill="hold">
                                          <p:stCondLst>
                                            <p:cond delay="0"/>
                                          </p:stCondLst>
                                        </p:cTn>
                                        <p:tgtEl>
                                          <p:spTgt spid="707879"/>
                                        </p:tgtEl>
                                        <p:attrNameLst>
                                          <p:attrName>style.visibility</p:attrName>
                                        </p:attrNameLst>
                                      </p:cBhvr>
                                      <p:to>
                                        <p:strVal val="visible"/>
                                      </p:to>
                                    </p:set>
                                    <p:animEffect transition="in" filter="dissolve">
                                      <p:cBhvr>
                                        <p:cTn id="165" dur="500"/>
                                        <p:tgtEl>
                                          <p:spTgt spid="707879"/>
                                        </p:tgtEl>
                                      </p:cBhvr>
                                    </p:animEffect>
                                  </p:childTnLst>
                                </p:cTn>
                              </p:par>
                            </p:childTnLst>
                          </p:cTn>
                        </p:par>
                        <p:par>
                          <p:cTn id="166" fill="hold" nodeType="afterGroup">
                            <p:stCondLst>
                              <p:cond delay="500"/>
                            </p:stCondLst>
                            <p:childTnLst>
                              <p:par>
                                <p:cTn id="167" presetID="22" presetClass="entr" presetSubtype="4" fill="hold" nodeType="afterEffect">
                                  <p:stCondLst>
                                    <p:cond delay="0"/>
                                  </p:stCondLst>
                                  <p:childTnLst>
                                    <p:set>
                                      <p:cBhvr>
                                        <p:cTn id="168" dur="1" fill="hold">
                                          <p:stCondLst>
                                            <p:cond delay="0"/>
                                          </p:stCondLst>
                                        </p:cTn>
                                        <p:tgtEl>
                                          <p:spTgt spid="128"/>
                                        </p:tgtEl>
                                        <p:attrNameLst>
                                          <p:attrName>style.visibility</p:attrName>
                                        </p:attrNameLst>
                                      </p:cBhvr>
                                      <p:to>
                                        <p:strVal val="visible"/>
                                      </p:to>
                                    </p:set>
                                    <p:animEffect transition="in" filter="wipe(down)">
                                      <p:cBhvr>
                                        <p:cTn id="169"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7731" grpId="0"/>
      <p:bldP spid="707736" grpId="0"/>
      <p:bldP spid="707739" grpId="0"/>
      <p:bldP spid="707744" grpId="0"/>
      <p:bldP spid="707749" grpId="0"/>
      <p:bldP spid="707764" grpId="0"/>
      <p:bldP spid="707793" grpId="0"/>
      <p:bldP spid="707875" grpId="0"/>
      <p:bldP spid="707876" grpId="0"/>
      <p:bldP spid="707877" grpId="0"/>
      <p:bldP spid="707878" grpId="0"/>
      <p:bldP spid="707879" grpId="0"/>
      <p:bldP spid="707895" grpId="0" animBg="1"/>
      <p:bldP spid="707900" grpId="0"/>
      <p:bldP spid="707919" grpId="0"/>
      <p:bldP spid="707920" grpId="0"/>
      <p:bldP spid="707893" grpId="0"/>
      <p:bldP spid="70793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4|13.4|12.9"/>
</p:tagLst>
</file>

<file path=ppt/tags/tag2.xml><?xml version="1.0" encoding="utf-8"?>
<p:tagLst xmlns:a="http://schemas.openxmlformats.org/drawingml/2006/main" xmlns:r="http://schemas.openxmlformats.org/officeDocument/2006/relationships" xmlns:p="http://schemas.openxmlformats.org/presentationml/2006/main">
  <p:tag name="TIMING" val="|5.6|6.5"/>
</p:tagLst>
</file>

<file path=ppt/tags/tag3.xml><?xml version="1.0" encoding="utf-8"?>
<p:tagLst xmlns:a="http://schemas.openxmlformats.org/drawingml/2006/main" xmlns:r="http://schemas.openxmlformats.org/officeDocument/2006/relationships" xmlns:p="http://schemas.openxmlformats.org/presentationml/2006/main">
  <p:tag name="TIMING" val="|13.5|8.4|12.5|4.3|4.8|1.9"/>
</p:tagLst>
</file>

<file path=ppt/tags/tag4.xml><?xml version="1.0" encoding="utf-8"?>
<p:tagLst xmlns:a="http://schemas.openxmlformats.org/drawingml/2006/main" xmlns:r="http://schemas.openxmlformats.org/officeDocument/2006/relationships" xmlns:p="http://schemas.openxmlformats.org/presentationml/2006/main">
  <p:tag name="TIMING" val="|2.9|2.1|1.8|22.7"/>
</p:tagLst>
</file>

<file path=ppt/tags/tag5.xml><?xml version="1.0" encoding="utf-8"?>
<p:tagLst xmlns:a="http://schemas.openxmlformats.org/drawingml/2006/main" xmlns:r="http://schemas.openxmlformats.org/officeDocument/2006/relationships" xmlns:p="http://schemas.openxmlformats.org/presentationml/2006/main">
  <p:tag name="TIMING" val="|5|8.1"/>
</p:tagLst>
</file>

<file path=ppt/tags/tag6.xml><?xml version="1.0" encoding="utf-8"?>
<p:tagLst xmlns:a="http://schemas.openxmlformats.org/drawingml/2006/main" xmlns:r="http://schemas.openxmlformats.org/officeDocument/2006/relationships" xmlns:p="http://schemas.openxmlformats.org/presentationml/2006/main">
  <p:tag name="TIMING" val="|12.3"/>
</p:tagLst>
</file>

<file path=ppt/tags/tag7.xml><?xml version="1.0" encoding="utf-8"?>
<p:tagLst xmlns:a="http://schemas.openxmlformats.org/drawingml/2006/main" xmlns:r="http://schemas.openxmlformats.org/officeDocument/2006/relationships" xmlns:p="http://schemas.openxmlformats.org/presentationml/2006/main">
  <p:tag name="TIMING" val="|7.7|1|3.2"/>
</p:tagLst>
</file>

<file path=ppt/tags/tag8.xml><?xml version="1.0" encoding="utf-8"?>
<p:tagLst xmlns:a="http://schemas.openxmlformats.org/drawingml/2006/main" xmlns:r="http://schemas.openxmlformats.org/officeDocument/2006/relationships" xmlns:p="http://schemas.openxmlformats.org/presentationml/2006/main">
  <p:tag name="TIMING" val="|10.9|1|2"/>
</p:tagLst>
</file>

<file path=ppt/tags/tag9.xml><?xml version="1.0" encoding="utf-8"?>
<p:tagLst xmlns:a="http://schemas.openxmlformats.org/drawingml/2006/main" xmlns:r="http://schemas.openxmlformats.org/officeDocument/2006/relationships" xmlns:p="http://schemas.openxmlformats.org/presentationml/2006/main">
  <p:tag name="TIMING" val="|12.6|9.8|5.2"/>
</p:tagLst>
</file>

<file path=ppt/tags/tag10.xml><?xml version="1.0" encoding="utf-8"?>
<p:tagLst xmlns:a="http://schemas.openxmlformats.org/drawingml/2006/main" xmlns:r="http://schemas.openxmlformats.org/officeDocument/2006/relationships" xmlns:p="http://schemas.openxmlformats.org/presentationml/2006/main">
  <p:tag name="TIMING" val="|21.9|4.2"/>
</p:tagLst>
</file>

<file path=ppt/tags/tag11.xml><?xml version="1.0" encoding="utf-8"?>
<p:tagLst xmlns:a="http://schemas.openxmlformats.org/drawingml/2006/main" xmlns:r="http://schemas.openxmlformats.org/officeDocument/2006/relationships" xmlns:p="http://schemas.openxmlformats.org/presentationml/2006/main">
  <p:tag name="TIMING" val="|6.4|3.6|3.4"/>
</p:tagLst>
</file>

<file path=ppt/tags/tag12.xml><?xml version="1.0" encoding="utf-8"?>
<p:tagLst xmlns:a="http://schemas.openxmlformats.org/drawingml/2006/main" xmlns:r="http://schemas.openxmlformats.org/officeDocument/2006/relationships" xmlns:p="http://schemas.openxmlformats.org/presentationml/2006/main">
  <p:tag name="TIMING" val="|23.9"/>
</p:tagLst>
</file>

<file path=ppt/tags/tag13.xml><?xml version="1.0" encoding="utf-8"?>
<p:tagLst xmlns:a="http://schemas.openxmlformats.org/drawingml/2006/main" xmlns:r="http://schemas.openxmlformats.org/officeDocument/2006/relationships" xmlns:p="http://schemas.openxmlformats.org/presentationml/2006/main">
  <p:tag name="TIMING" val="|3.4"/>
</p:tagLst>
</file>

<file path=ppt/tags/tag14.xml><?xml version="1.0" encoding="utf-8"?>
<p:tagLst xmlns:a="http://schemas.openxmlformats.org/drawingml/2006/main" xmlns:r="http://schemas.openxmlformats.org/officeDocument/2006/relationships" xmlns:p="http://schemas.openxmlformats.org/presentationml/2006/main">
  <p:tag name="TIMING" val="|5.8|10.9|16.1"/>
</p:tagLst>
</file>

<file path=ppt/tags/tag15.xml><?xml version="1.0" encoding="utf-8"?>
<p:tagLst xmlns:a="http://schemas.openxmlformats.org/drawingml/2006/main" xmlns:r="http://schemas.openxmlformats.org/officeDocument/2006/relationships" xmlns:p="http://schemas.openxmlformats.org/presentationml/2006/main">
  <p:tag name="TIMING" val="|5.8|10.9|16.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3315</TotalTime>
  <Words>4246</Words>
  <Application>Microsoft Office PowerPoint</Application>
  <PresentationFormat>全屏显示(4:3)</PresentationFormat>
  <Paragraphs>1789</Paragraphs>
  <Slides>60</Slides>
  <Notes>33</Notes>
  <HiddenSlides>0</HiddenSlides>
  <MMClips>0</MMClips>
  <ScaleCrop>false</ScaleCrop>
  <HeadingPairs>
    <vt:vector size="4" baseType="variant">
      <vt:variant>
        <vt:lpstr>主题</vt:lpstr>
      </vt:variant>
      <vt:variant>
        <vt:i4>1</vt:i4>
      </vt:variant>
      <vt:variant>
        <vt:lpstr>幻灯片标题</vt:lpstr>
      </vt:variant>
      <vt:variant>
        <vt:i4>60</vt:i4>
      </vt:variant>
    </vt:vector>
  </HeadingPairs>
  <TitlesOfParts>
    <vt:vector size="61" baseType="lpstr">
      <vt:lpstr>Office 主题</vt:lpstr>
      <vt:lpstr>Bicarbonate transporters and  intracellular pH regulation</vt:lpstr>
      <vt:lpstr>幻灯片 2</vt:lpstr>
      <vt:lpstr>幻灯片 3</vt:lpstr>
      <vt:lpstr>幻灯片 4</vt:lpstr>
      <vt:lpstr>幻灯片 5</vt:lpstr>
      <vt:lpstr>幻灯片 6</vt:lpstr>
      <vt:lpstr>幻灯片 7</vt:lpstr>
      <vt:lpstr>Xenopus oocyte: pH Changes Caused by CO2 Influx</vt:lpstr>
      <vt:lpstr>Xenopus oocyte: pH Changes Caused by NH3 Influx</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NCBTs</dc:title>
  <dc:creator>CHEN LIMING</dc:creator>
  <cp:lastModifiedBy>CHEN LIMING</cp:lastModifiedBy>
  <cp:revision>1451</cp:revision>
  <dcterms:created xsi:type="dcterms:W3CDTF">2013-04-29T22:48:08Z</dcterms:created>
  <dcterms:modified xsi:type="dcterms:W3CDTF">2015-07-13T22:01:32Z</dcterms:modified>
</cp:coreProperties>
</file>